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9" r:id="rId1"/>
    <p:sldMasterId id="2147483704" r:id="rId2"/>
    <p:sldMasterId id="2147483715" r:id="rId3"/>
  </p:sldMasterIdLst>
  <p:notesMasterIdLst>
    <p:notesMasterId r:id="rId72"/>
  </p:notesMasterIdLst>
  <p:handoutMasterIdLst>
    <p:handoutMasterId r:id="rId73"/>
  </p:handoutMasterIdLst>
  <p:sldIdLst>
    <p:sldId id="256" r:id="rId4"/>
    <p:sldId id="257" r:id="rId5"/>
    <p:sldId id="258" r:id="rId6"/>
    <p:sldId id="259" r:id="rId7"/>
    <p:sldId id="263" r:id="rId8"/>
    <p:sldId id="262" r:id="rId9"/>
    <p:sldId id="264" r:id="rId10"/>
    <p:sldId id="340" r:id="rId11"/>
    <p:sldId id="341" r:id="rId12"/>
    <p:sldId id="342" r:id="rId13"/>
    <p:sldId id="346" r:id="rId14"/>
    <p:sldId id="347" r:id="rId15"/>
    <p:sldId id="282" r:id="rId16"/>
    <p:sldId id="315" r:id="rId17"/>
    <p:sldId id="314" r:id="rId18"/>
    <p:sldId id="267" r:id="rId19"/>
    <p:sldId id="299" r:id="rId20"/>
    <p:sldId id="372" r:id="rId21"/>
    <p:sldId id="365" r:id="rId22"/>
    <p:sldId id="294" r:id="rId23"/>
    <p:sldId id="344" r:id="rId24"/>
    <p:sldId id="298" r:id="rId25"/>
    <p:sldId id="356" r:id="rId26"/>
    <p:sldId id="301" r:id="rId27"/>
    <p:sldId id="268" r:id="rId28"/>
    <p:sldId id="359" r:id="rId29"/>
    <p:sldId id="380" r:id="rId30"/>
    <p:sldId id="303" r:id="rId31"/>
    <p:sldId id="348" r:id="rId32"/>
    <p:sldId id="379" r:id="rId33"/>
    <p:sldId id="360" r:id="rId34"/>
    <p:sldId id="269" r:id="rId35"/>
    <p:sldId id="349" r:id="rId36"/>
    <p:sldId id="363" r:id="rId37"/>
    <p:sldId id="362" r:id="rId38"/>
    <p:sldId id="381" r:id="rId39"/>
    <p:sldId id="364" r:id="rId40"/>
    <p:sldId id="366" r:id="rId41"/>
    <p:sldId id="367" r:id="rId42"/>
    <p:sldId id="368" r:id="rId43"/>
    <p:sldId id="370" r:id="rId44"/>
    <p:sldId id="270" r:id="rId45"/>
    <p:sldId id="308" r:id="rId46"/>
    <p:sldId id="350" r:id="rId47"/>
    <p:sldId id="309" r:id="rId48"/>
    <p:sldId id="310" r:id="rId49"/>
    <p:sldId id="274" r:id="rId50"/>
    <p:sldId id="353" r:id="rId51"/>
    <p:sldId id="354" r:id="rId52"/>
    <p:sldId id="280" r:id="rId53"/>
    <p:sldId id="285" r:id="rId54"/>
    <p:sldId id="373" r:id="rId55"/>
    <p:sldId id="287" r:id="rId56"/>
    <p:sldId id="288" r:id="rId57"/>
    <p:sldId id="289" r:id="rId58"/>
    <p:sldId id="275" r:id="rId59"/>
    <p:sldId id="328" r:id="rId60"/>
    <p:sldId id="329" r:id="rId61"/>
    <p:sldId id="374" r:id="rId62"/>
    <p:sldId id="330" r:id="rId63"/>
    <p:sldId id="375" r:id="rId64"/>
    <p:sldId id="376" r:id="rId65"/>
    <p:sldId id="377" r:id="rId66"/>
    <p:sldId id="283" r:id="rId67"/>
    <p:sldId id="284" r:id="rId68"/>
    <p:sldId id="371" r:id="rId69"/>
    <p:sldId id="312" r:id="rId70"/>
    <p:sldId id="337" r:id="rId7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68" autoAdjust="0"/>
    <p:restoredTop sz="70463" autoAdjust="0"/>
  </p:normalViewPr>
  <p:slideViewPr>
    <p:cSldViewPr snapToGrid="0">
      <p:cViewPr varScale="1">
        <p:scale>
          <a:sx n="59" d="100"/>
          <a:sy n="59" d="100"/>
        </p:scale>
        <p:origin x="78" y="846"/>
      </p:cViewPr>
      <p:guideLst/>
    </p:cSldViewPr>
  </p:slideViewPr>
  <p:outlineViewPr>
    <p:cViewPr>
      <p:scale>
        <a:sx n="33" d="100"/>
        <a:sy n="33" d="100"/>
      </p:scale>
      <p:origin x="0" y="-441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768"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viewProps" Target="viewProps.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handoutMaster" Target="handoutMasters/handoutMaster1.xml"/><Relationship Id="rId78"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4/10/2025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4/10/2025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www.cde.ca.gov/fg/aa/pa/pafaqs.asp"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4" name="Google Shape;104;p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sz="1600">
              <a:latin typeface="Arial"/>
              <a:ea typeface="Arial"/>
              <a:cs typeface="Arial"/>
              <a:sym typeface="Arial"/>
            </a:endParaRPr>
          </a:p>
        </p:txBody>
      </p:sp>
      <p:sp>
        <p:nvSpPr>
          <p:cNvPr id="105" name="Google Shape;105;p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a:t>
            </a:fld>
            <a:endParaRPr/>
          </a:p>
        </p:txBody>
      </p:sp>
    </p:spTree>
    <p:extLst>
      <p:ext uri="{BB962C8B-B14F-4D97-AF65-F5344CB8AC3E}">
        <p14:creationId xmlns:p14="http://schemas.microsoft.com/office/powerpoint/2010/main" val="12527678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906f04836f_17_1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906f04836f_17_10: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91" name="Google Shape;191;g906f04836f_17_10: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16</a:t>
            </a:fld>
            <a:endParaRPr/>
          </a:p>
        </p:txBody>
      </p:sp>
    </p:spTree>
    <p:extLst>
      <p:ext uri="{BB962C8B-B14F-4D97-AF65-F5344CB8AC3E}">
        <p14:creationId xmlns:p14="http://schemas.microsoft.com/office/powerpoint/2010/main" val="706752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Google Shape;457;g906f04836f_2_19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8" name="Google Shape;458;g906f04836f_2_190: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459" name="Google Shape;459;g906f04836f_2_190: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17</a:t>
            </a:fld>
            <a:endParaRPr/>
          </a:p>
        </p:txBody>
      </p:sp>
    </p:spTree>
    <p:extLst>
      <p:ext uri="{BB962C8B-B14F-4D97-AF65-F5344CB8AC3E}">
        <p14:creationId xmlns:p14="http://schemas.microsoft.com/office/powerpoint/2010/main" val="29080653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906f04836f_17_1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906f04836f_17_10: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91" name="Google Shape;191;g906f04836f_17_10: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19</a:t>
            </a:fld>
            <a:endParaRPr/>
          </a:p>
        </p:txBody>
      </p:sp>
    </p:spTree>
    <p:extLst>
      <p:ext uri="{BB962C8B-B14F-4D97-AF65-F5344CB8AC3E}">
        <p14:creationId xmlns:p14="http://schemas.microsoft.com/office/powerpoint/2010/main" val="21340259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
        <p:cNvGrpSpPr/>
        <p:nvPr/>
      </p:nvGrpSpPr>
      <p:grpSpPr>
        <a:xfrm>
          <a:off x="0" y="0"/>
          <a:ext cx="0" cy="0"/>
          <a:chOff x="0" y="0"/>
          <a:chExt cx="0" cy="0"/>
        </a:xfrm>
      </p:grpSpPr>
      <p:sp>
        <p:nvSpPr>
          <p:cNvPr id="417" name="Google Shape;417;g906f04836f_2_5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8" name="Google Shape;418;g906f04836f_2_59: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419" name="Google Shape;419;g906f04836f_2_59: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20</a:t>
            </a:fld>
            <a:endParaRPr/>
          </a:p>
        </p:txBody>
      </p:sp>
    </p:spTree>
    <p:extLst>
      <p:ext uri="{BB962C8B-B14F-4D97-AF65-F5344CB8AC3E}">
        <p14:creationId xmlns:p14="http://schemas.microsoft.com/office/powerpoint/2010/main" val="9952579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
        <p:cNvGrpSpPr/>
        <p:nvPr/>
      </p:nvGrpSpPr>
      <p:grpSpPr>
        <a:xfrm>
          <a:off x="0" y="0"/>
          <a:ext cx="0" cy="0"/>
          <a:chOff x="0" y="0"/>
          <a:chExt cx="0" cy="0"/>
        </a:xfrm>
      </p:grpSpPr>
      <p:sp>
        <p:nvSpPr>
          <p:cNvPr id="417" name="Google Shape;417;g906f04836f_2_5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8" name="Google Shape;418;g906f04836f_2_59: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419" name="Google Shape;419;g906f04836f_2_59: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21</a:t>
            </a:fld>
            <a:endParaRPr/>
          </a:p>
        </p:txBody>
      </p:sp>
    </p:spTree>
    <p:extLst>
      <p:ext uri="{BB962C8B-B14F-4D97-AF65-F5344CB8AC3E}">
        <p14:creationId xmlns:p14="http://schemas.microsoft.com/office/powerpoint/2010/main" val="37034014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Google Shape;449;g906f04836f_2_8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0" name="Google Shape;450;g906f04836f_2_81: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451" name="Google Shape;451;g906f04836f_2_81: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22</a:t>
            </a:fld>
            <a:endParaRPr/>
          </a:p>
        </p:txBody>
      </p:sp>
    </p:spTree>
    <p:extLst>
      <p:ext uri="{BB962C8B-B14F-4D97-AF65-F5344CB8AC3E}">
        <p14:creationId xmlns:p14="http://schemas.microsoft.com/office/powerpoint/2010/main" val="473458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Google Shape;449;g906f04836f_2_8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0" name="Google Shape;450;g906f04836f_2_81: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451" name="Google Shape;451;g906f04836f_2_81: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23</a:t>
            </a:fld>
            <a:endParaRPr/>
          </a:p>
        </p:txBody>
      </p:sp>
    </p:spTree>
    <p:extLst>
      <p:ext uri="{BB962C8B-B14F-4D97-AF65-F5344CB8AC3E}">
        <p14:creationId xmlns:p14="http://schemas.microsoft.com/office/powerpoint/2010/main" val="522811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Google Shape;473;g906f04836f_16_1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4" name="Google Shape;474;g906f04836f_16_14: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475" name="Google Shape;475;g906f04836f_16_14: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24</a:t>
            </a:fld>
            <a:endParaRPr/>
          </a:p>
        </p:txBody>
      </p:sp>
    </p:spTree>
    <p:extLst>
      <p:ext uri="{BB962C8B-B14F-4D97-AF65-F5344CB8AC3E}">
        <p14:creationId xmlns:p14="http://schemas.microsoft.com/office/powerpoint/2010/main" val="22499346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906f04836f_17_1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906f04836f_17_18: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99" name="Google Shape;199;g906f04836f_17_18: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25</a:t>
            </a:fld>
            <a:endParaRPr/>
          </a:p>
        </p:txBody>
      </p:sp>
    </p:spTree>
    <p:extLst>
      <p:ext uri="{BB962C8B-B14F-4D97-AF65-F5344CB8AC3E}">
        <p14:creationId xmlns:p14="http://schemas.microsoft.com/office/powerpoint/2010/main" val="30563182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8"/>
        <p:cNvGrpSpPr/>
        <p:nvPr/>
      </p:nvGrpSpPr>
      <p:grpSpPr>
        <a:xfrm>
          <a:off x="0" y="0"/>
          <a:ext cx="0" cy="0"/>
          <a:chOff x="0" y="0"/>
          <a:chExt cx="0" cy="0"/>
        </a:xfrm>
      </p:grpSpPr>
      <p:sp>
        <p:nvSpPr>
          <p:cNvPr id="489" name="Google Shape;489;g906f04836f_3_3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0" name="Google Shape;490;g906f04836f_3_35: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r>
              <a:rPr lang="en-US"/>
              <a:t>Bullet 1 and 2: Several questions came in regarding how to answer the in person instructional offerings prompt in the LCP if and LEA will be starting school with a distance learning model approach only or if an LEA will be offering</a:t>
            </a:r>
            <a:r>
              <a:rPr lang="en-US">
                <a:latin typeface="Arial"/>
                <a:ea typeface="Arial"/>
                <a:cs typeface="Arial"/>
                <a:sym typeface="Arial"/>
              </a:rPr>
              <a:t> </a:t>
            </a:r>
            <a:r>
              <a:rPr lang="en-US"/>
              <a:t>hybrid scenarios that have both in-person and distance components</a:t>
            </a:r>
            <a:endParaRPr/>
          </a:p>
          <a:p>
            <a:pPr marL="0" lvl="0" indent="0" algn="l" rtl="0">
              <a:spcBef>
                <a:spcPts val="0"/>
              </a:spcBef>
              <a:spcAft>
                <a:spcPts val="0"/>
              </a:spcAft>
              <a:buNone/>
            </a:pPr>
            <a:endParaRPr/>
          </a:p>
          <a:p>
            <a:pPr marL="0" lvl="0" indent="0" algn="l" rtl="0">
              <a:spcBef>
                <a:spcPts val="0"/>
              </a:spcBef>
              <a:spcAft>
                <a:spcPts val="0"/>
              </a:spcAft>
              <a:buNone/>
            </a:pPr>
            <a:r>
              <a:rPr lang="en-US"/>
              <a:t>Bullet 3:  </a:t>
            </a:r>
            <a:r>
              <a:rPr lang="en-US">
                <a:latin typeface="Arial"/>
                <a:ea typeface="Arial"/>
                <a:cs typeface="Arial"/>
                <a:sym typeface="Arial"/>
              </a:rPr>
              <a:t>May an LEA provide hyperlink within the document to reference other documents?</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91" name="Google Shape;491;g906f04836f_3_35: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28</a:t>
            </a:fld>
            <a:endParaRPr/>
          </a:p>
        </p:txBody>
      </p:sp>
    </p:spTree>
    <p:extLst>
      <p:ext uri="{BB962C8B-B14F-4D97-AF65-F5344CB8AC3E}">
        <p14:creationId xmlns:p14="http://schemas.microsoft.com/office/powerpoint/2010/main" val="1425490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1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13: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2" name="Google Shape;112;p13: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2</a:t>
            </a:fld>
            <a:endParaRPr/>
          </a:p>
        </p:txBody>
      </p:sp>
    </p:spTree>
    <p:extLst>
      <p:ext uri="{BB962C8B-B14F-4D97-AF65-F5344CB8AC3E}">
        <p14:creationId xmlns:p14="http://schemas.microsoft.com/office/powerpoint/2010/main" val="9897003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When describing hybrid scenarios that have both in-person and distance components does an LEA describe each part in the applicable section?</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31</a:t>
            </a:fld>
            <a:endParaRPr lang="en-US"/>
          </a:p>
        </p:txBody>
      </p:sp>
    </p:spTree>
    <p:extLst>
      <p:ext uri="{BB962C8B-B14F-4D97-AF65-F5344CB8AC3E}">
        <p14:creationId xmlns:p14="http://schemas.microsoft.com/office/powerpoint/2010/main" val="34502949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906f04836f_17_2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906f04836f_17_26: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07" name="Google Shape;207;g906f04836f_17_26: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32</a:t>
            </a:fld>
            <a:endParaRPr/>
          </a:p>
        </p:txBody>
      </p:sp>
    </p:spTree>
    <p:extLst>
      <p:ext uri="{BB962C8B-B14F-4D97-AF65-F5344CB8AC3E}">
        <p14:creationId xmlns:p14="http://schemas.microsoft.com/office/powerpoint/2010/main" val="42389154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Distance learning may include, but is not limited to, all of the following:</a:t>
            </a:r>
            <a:endParaRPr lang="en-US" b="0" dirty="0">
              <a:effectLst/>
            </a:endParaRPr>
          </a:p>
          <a:p>
            <a:pPr rtl="0" fontAlgn="base"/>
            <a:r>
              <a:rPr lang="en-US" sz="1200" b="0" i="0" u="none" strike="noStrike" kern="1200" dirty="0">
                <a:solidFill>
                  <a:schemeClr val="tx1"/>
                </a:solidFill>
                <a:effectLst/>
                <a:latin typeface="+mn-lt"/>
                <a:ea typeface="+mn-ea"/>
                <a:cs typeface="+mn-cs"/>
              </a:rPr>
              <a:t>Interaction, instructions, and check-ins between teachers and pupils through the use of a computer or other communications technology.</a:t>
            </a:r>
          </a:p>
          <a:p>
            <a:pPr rtl="0" fontAlgn="base"/>
            <a:r>
              <a:rPr lang="en-US" sz="1200" b="0" i="0" u="none" strike="noStrike" kern="1200" dirty="0">
                <a:solidFill>
                  <a:schemeClr val="tx1"/>
                </a:solidFill>
                <a:effectLst/>
                <a:latin typeface="+mn-lt"/>
                <a:ea typeface="+mn-ea"/>
                <a:cs typeface="+mn-cs"/>
              </a:rPr>
              <a:t>Video or audio instruction in which the primary mode of communication between the pupil and certified employee is online interaction, instructional television, video, telecourses, or other instruction that relies on computer or communications technology.</a:t>
            </a:r>
          </a:p>
          <a:p>
            <a:pPr rtl="0" fontAlgn="base"/>
            <a:r>
              <a:rPr lang="en-US" sz="1200" b="0" i="0" u="none" strike="noStrike" kern="1200" dirty="0">
                <a:solidFill>
                  <a:schemeClr val="tx1"/>
                </a:solidFill>
                <a:effectLst/>
                <a:latin typeface="+mn-lt"/>
                <a:ea typeface="+mn-ea"/>
                <a:cs typeface="+mn-cs"/>
              </a:rPr>
              <a:t>The use of print, video, and audio materials incorporating assignments that are the subject of written or oral feedback.</a:t>
            </a:r>
          </a:p>
          <a:p>
            <a:pPr rtl="0"/>
            <a:endParaRPr lang="en-US" sz="1200" b="0" i="0" u="none" strike="noStrike" kern="1200" dirty="0">
              <a:solidFill>
                <a:schemeClr val="tx1"/>
              </a:solidFill>
              <a:effectLst/>
              <a:latin typeface="+mn-lt"/>
              <a:ea typeface="+mn-ea"/>
              <a:cs typeface="+mn-cs"/>
            </a:endParaRPr>
          </a:p>
          <a:p>
            <a:pPr rtl="0"/>
            <a:r>
              <a:rPr lang="en-US" sz="1200" b="0" i="0" u="none" strike="noStrike" kern="1200" dirty="0">
                <a:solidFill>
                  <a:schemeClr val="tx1"/>
                </a:solidFill>
                <a:effectLst/>
                <a:latin typeface="+mn-lt"/>
                <a:ea typeface="+mn-ea"/>
                <a:cs typeface="+mn-cs"/>
              </a:rPr>
              <a:t>Certificated staff refer to an employee who holds a valid California Teaching Credential</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33</a:t>
            </a:fld>
            <a:endParaRPr lang="en-US"/>
          </a:p>
        </p:txBody>
      </p:sp>
    </p:spTree>
    <p:extLst>
      <p:ext uri="{BB962C8B-B14F-4D97-AF65-F5344CB8AC3E}">
        <p14:creationId xmlns:p14="http://schemas.microsoft.com/office/powerpoint/2010/main" val="16123314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Google Shape;448;g8ea30c0d6f_3_10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49" name="Google Shape;449;g8ea30c0d6f_3_102: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marR="0" lvl="0" indent="0" algn="l" defTabSz="914400" rtl="0" eaLnBrk="1" fontAlgn="auto" latinLnBrk="0" hangingPunct="1">
              <a:lnSpc>
                <a:spcPct val="100000"/>
              </a:lnSpc>
              <a:spcBef>
                <a:spcPts val="0"/>
              </a:spcBef>
              <a:spcAft>
                <a:spcPts val="0"/>
              </a:spcAft>
              <a:buClrTx/>
              <a:buSzPts val="1400"/>
              <a:buFontTx/>
              <a:buNone/>
              <a:tabLst/>
              <a:defRPr/>
            </a:pPr>
            <a:r>
              <a:rPr lang="en-US" b="1" dirty="0"/>
              <a:t>Can you explain how to address the section on pupil participation and progress?</a:t>
            </a:r>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US" sz="1200" b="0" i="0" kern="1200" dirty="0">
                <a:solidFill>
                  <a:schemeClr val="tx1"/>
                </a:solidFill>
                <a:effectLst/>
                <a:latin typeface="+mn-lt"/>
                <a:ea typeface="+mn-ea"/>
                <a:cs typeface="+mn-cs"/>
              </a:rPr>
              <a:t>2020–21 Funding and Instructional Time FAQs: </a:t>
            </a:r>
            <a:r>
              <a:rPr lang="en-US" dirty="0">
                <a:hlinkClick r:id="rId3"/>
              </a:rPr>
              <a:t>https://www.cde.ca.gov/fg/aa/pa/pafaqs.asp</a:t>
            </a:r>
            <a:endParaRPr lang="en-US" dirty="0"/>
          </a:p>
          <a:p>
            <a:pPr marL="0" marR="0" lvl="0" indent="0" algn="l" defTabSz="914400" rtl="0" eaLnBrk="1" fontAlgn="auto" latinLnBrk="0" hangingPunct="1">
              <a:lnSpc>
                <a:spcPct val="100000"/>
              </a:lnSpc>
              <a:spcBef>
                <a:spcPts val="0"/>
              </a:spcBef>
              <a:spcAft>
                <a:spcPts val="0"/>
              </a:spcAft>
              <a:buClrTx/>
              <a:buSzPts val="1400"/>
              <a:buFontTx/>
              <a:buNone/>
              <a:tabLst/>
              <a:defRPr/>
            </a:pPr>
            <a:endParaRPr lang="en-US" dirty="0"/>
          </a:p>
        </p:txBody>
      </p:sp>
      <p:sp>
        <p:nvSpPr>
          <p:cNvPr id="450" name="Google Shape;450;g8ea30c0d6f_3_102: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34</a:t>
            </a:fld>
            <a:endParaRPr/>
          </a:p>
        </p:txBody>
      </p:sp>
    </p:spTree>
    <p:extLst>
      <p:ext uri="{BB962C8B-B14F-4D97-AF65-F5344CB8AC3E}">
        <p14:creationId xmlns:p14="http://schemas.microsoft.com/office/powerpoint/2010/main" val="26399036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student who does not participate in distance learning on a </a:t>
            </a:r>
            <a:r>
              <a:rPr lang="en-US" dirty="0" err="1"/>
              <a:t>schoolday</a:t>
            </a:r>
            <a:r>
              <a:rPr lang="en-US" dirty="0"/>
              <a:t> shall be documented as absent. </a:t>
            </a:r>
          </a:p>
          <a:p>
            <a:r>
              <a:rPr lang="en-US" dirty="0"/>
              <a:t>(f)(1) LEAs shall use documentation of the absence for purposes of reporting its chronic absenteeism rates</a:t>
            </a:r>
          </a:p>
        </p:txBody>
      </p:sp>
      <p:sp>
        <p:nvSpPr>
          <p:cNvPr id="4" name="Slide Number Placeholder 3"/>
          <p:cNvSpPr>
            <a:spLocks noGrp="1"/>
          </p:cNvSpPr>
          <p:nvPr>
            <p:ph type="sldNum" sz="quarter" idx="5"/>
          </p:nvPr>
        </p:nvSpPr>
        <p:spPr/>
        <p:txBody>
          <a:bodyPr/>
          <a:lstStyle/>
          <a:p>
            <a:fld id="{C4DE2599-B6DD-4604-94C4-ECDEF8D6962A}" type="slidenum">
              <a:rPr lang="en-US" smtClean="0"/>
              <a:t>35</a:t>
            </a:fld>
            <a:endParaRPr lang="en-US"/>
          </a:p>
        </p:txBody>
      </p:sp>
    </p:spTree>
    <p:extLst>
      <p:ext uri="{BB962C8B-B14F-4D97-AF65-F5344CB8AC3E}">
        <p14:creationId xmlns:p14="http://schemas.microsoft.com/office/powerpoint/2010/main" val="6721315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36</a:t>
            </a:fld>
            <a:endParaRPr lang="en-US"/>
          </a:p>
        </p:txBody>
      </p:sp>
    </p:spTree>
    <p:extLst>
      <p:ext uri="{BB962C8B-B14F-4D97-AF65-F5344CB8AC3E}">
        <p14:creationId xmlns:p14="http://schemas.microsoft.com/office/powerpoint/2010/main" val="4229453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906f04836f_17_3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906f04836f_17_34: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15" name="Google Shape;215;g906f04836f_17_34: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42</a:t>
            </a:fld>
            <a:endParaRPr/>
          </a:p>
        </p:txBody>
      </p:sp>
    </p:spTree>
    <p:extLst>
      <p:ext uri="{BB962C8B-B14F-4D97-AF65-F5344CB8AC3E}">
        <p14:creationId xmlns:p14="http://schemas.microsoft.com/office/powerpoint/2010/main" val="2163828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0"/>
        <p:cNvGrpSpPr/>
        <p:nvPr/>
      </p:nvGrpSpPr>
      <p:grpSpPr>
        <a:xfrm>
          <a:off x="0" y="0"/>
          <a:ext cx="0" cy="0"/>
          <a:chOff x="0" y="0"/>
          <a:chExt cx="0" cy="0"/>
        </a:xfrm>
      </p:grpSpPr>
      <p:sp>
        <p:nvSpPr>
          <p:cNvPr id="531" name="Google Shape;531;g8dfd2e6a9b_3_1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32" name="Google Shape;532;g8dfd2e6a9b_3_1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a:solidFill>
                  <a:srgbClr val="9900FF"/>
                </a:solidFill>
              </a:rPr>
              <a:t>Special Note about English language development (ELD)- want to highlight that the instructions that were posted on Friday included an extra phrase after ELD on this page of the instructions “including designated and integrated ELD instruction.” This phrase should not be included in this section and please remember to either get rid of this phrase in your version of the instructions or go to our web page and download the revised instructions. (This is the only change). You will know you have the correct version of the instructions because it says “August, 2020” on the instructions. The template was not impacted and therefore does not require an additional download.  </a:t>
            </a:r>
            <a:r>
              <a:rPr lang="en-US">
                <a:solidFill>
                  <a:srgbClr val="000000"/>
                </a:solidFill>
              </a:rPr>
              <a:t>It is important to </a:t>
            </a:r>
            <a:r>
              <a:rPr lang="en-US"/>
              <a:t>remember that ELD is required regardless of setting and includes designated and integrated instruction.</a:t>
            </a:r>
            <a:endParaRPr>
              <a:solidFill>
                <a:srgbClr val="9900FF"/>
              </a:solidFill>
            </a:endParaRPr>
          </a:p>
        </p:txBody>
      </p:sp>
      <p:sp>
        <p:nvSpPr>
          <p:cNvPr id="533" name="Google Shape;533;g8dfd2e6a9b_3_18: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43</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4133452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9"/>
        <p:cNvGrpSpPr/>
        <p:nvPr/>
      </p:nvGrpSpPr>
      <p:grpSpPr>
        <a:xfrm>
          <a:off x="0" y="0"/>
          <a:ext cx="0" cy="0"/>
          <a:chOff x="0" y="0"/>
          <a:chExt cx="0" cy="0"/>
        </a:xfrm>
      </p:grpSpPr>
      <p:sp>
        <p:nvSpPr>
          <p:cNvPr id="540" name="Google Shape;540;g8dfd2e6a9b_3_3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41" name="Google Shape;541;g8dfd2e6a9b_3_32: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sz="1400" dirty="0">
              <a:solidFill>
                <a:srgbClr val="9900FF"/>
              </a:solidFill>
            </a:endParaRPr>
          </a:p>
        </p:txBody>
      </p:sp>
      <p:sp>
        <p:nvSpPr>
          <p:cNvPr id="542" name="Google Shape;542;g8dfd2e6a9b_3_32: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45</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876219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8"/>
        <p:cNvGrpSpPr/>
        <p:nvPr/>
      </p:nvGrpSpPr>
      <p:grpSpPr>
        <a:xfrm>
          <a:off x="0" y="0"/>
          <a:ext cx="0" cy="0"/>
          <a:chOff x="0" y="0"/>
          <a:chExt cx="0" cy="0"/>
        </a:xfrm>
      </p:grpSpPr>
      <p:sp>
        <p:nvSpPr>
          <p:cNvPr id="549" name="Google Shape;549;g8dfd2e6a9b_3_4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50" name="Google Shape;550;g8dfd2e6a9b_3_4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551" name="Google Shape;551;g8dfd2e6a9b_3_4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46</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4208057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1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9" name="Google Shape;119;p1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20" name="Google Shape;120;p1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3</a:t>
            </a:fld>
            <a:endParaRPr/>
          </a:p>
        </p:txBody>
      </p:sp>
    </p:spTree>
    <p:extLst>
      <p:ext uri="{BB962C8B-B14F-4D97-AF65-F5344CB8AC3E}">
        <p14:creationId xmlns:p14="http://schemas.microsoft.com/office/powerpoint/2010/main" val="41869641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906f04836f_17_6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 name="Google Shape;246;g906f04836f_17_66: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47" name="Google Shape;247;g906f04836f_17_66: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47</a:t>
            </a:fld>
            <a:endParaRPr/>
          </a:p>
        </p:txBody>
      </p:sp>
    </p:spTree>
    <p:extLst>
      <p:ext uri="{BB962C8B-B14F-4D97-AF65-F5344CB8AC3E}">
        <p14:creationId xmlns:p14="http://schemas.microsoft.com/office/powerpoint/2010/main" val="36898577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g91f4321604_1_9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4" name="Google Shape;294;g91f4321604_1_98: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95" name="Google Shape;295;g91f4321604_1_98: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50</a:t>
            </a:fld>
            <a:endParaRPr/>
          </a:p>
        </p:txBody>
      </p:sp>
    </p:spTree>
    <p:extLst>
      <p:ext uri="{BB962C8B-B14F-4D97-AF65-F5344CB8AC3E}">
        <p14:creationId xmlns:p14="http://schemas.microsoft.com/office/powerpoint/2010/main" val="30929666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g906f04836f_1_58: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33" name="Google Shape;333;g906f04836f_1_5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622617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g906f04836f_1_21: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47" name="Google Shape;347;g906f04836f_1_2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284619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g906f04836f_1_45: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54" name="Google Shape;354;g906f04836f_1_4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522081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g906f04836f_1_33: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61" name="Google Shape;361;g906f04836f_1_3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3750452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906f04836f_17_8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906f04836f_17_81: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55" name="Google Shape;255;g906f04836f_17_81: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56</a:t>
            </a:fld>
            <a:endParaRPr/>
          </a:p>
        </p:txBody>
      </p:sp>
    </p:spTree>
    <p:extLst>
      <p:ext uri="{BB962C8B-B14F-4D97-AF65-F5344CB8AC3E}">
        <p14:creationId xmlns:p14="http://schemas.microsoft.com/office/powerpoint/2010/main" val="28662907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2"/>
        <p:cNvGrpSpPr/>
        <p:nvPr/>
      </p:nvGrpSpPr>
      <p:grpSpPr>
        <a:xfrm>
          <a:off x="0" y="0"/>
          <a:ext cx="0" cy="0"/>
          <a:chOff x="0" y="0"/>
          <a:chExt cx="0" cy="0"/>
        </a:xfrm>
      </p:grpSpPr>
      <p:sp>
        <p:nvSpPr>
          <p:cNvPr id="693" name="Google Shape;693;g8dfd2e6a9b_3_7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94" name="Google Shape;694;g8dfd2e6a9b_3_72: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695" name="Google Shape;695;g8dfd2e6a9b_3_72: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57</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93770830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3"/>
        <p:cNvGrpSpPr/>
        <p:nvPr/>
      </p:nvGrpSpPr>
      <p:grpSpPr>
        <a:xfrm>
          <a:off x="0" y="0"/>
          <a:ext cx="0" cy="0"/>
          <a:chOff x="0" y="0"/>
          <a:chExt cx="0" cy="0"/>
        </a:xfrm>
      </p:grpSpPr>
      <p:sp>
        <p:nvSpPr>
          <p:cNvPr id="704" name="Google Shape;704;g8dfd2e6a9b_3_5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5" name="Google Shape;705;g8dfd2e6a9b_3_56: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706" name="Google Shape;706;g8dfd2e6a9b_3_56: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58</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7705857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3"/>
        <p:cNvGrpSpPr/>
        <p:nvPr/>
      </p:nvGrpSpPr>
      <p:grpSpPr>
        <a:xfrm>
          <a:off x="0" y="0"/>
          <a:ext cx="0" cy="0"/>
          <a:chOff x="0" y="0"/>
          <a:chExt cx="0" cy="0"/>
        </a:xfrm>
      </p:grpSpPr>
      <p:sp>
        <p:nvSpPr>
          <p:cNvPr id="704" name="Google Shape;704;g8dfd2e6a9b_3_5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5" name="Google Shape;705;g8dfd2e6a9b_3_56: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706" name="Google Shape;706;g8dfd2e6a9b_3_56: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59</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792581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1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1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dirty="0"/>
              <a:t>43503(b)</a:t>
            </a:r>
            <a:r>
              <a:rPr lang="en-US" sz="1200" b="0" i="0" kern="1200" dirty="0">
                <a:solidFill>
                  <a:schemeClr val="tx1"/>
                </a:solidFill>
                <a:effectLst/>
                <a:latin typeface="+mn-lt"/>
                <a:ea typeface="+mn-ea"/>
                <a:cs typeface="+mn-cs"/>
              </a:rPr>
              <a:t>(4) requires Special education, related services, and any other services required by a pupil’s individualized education program</a:t>
            </a:r>
          </a:p>
          <a:p>
            <a:pPr marL="0" lvl="0" indent="0" algn="l" rtl="0">
              <a:lnSpc>
                <a:spcPct val="100000"/>
              </a:lnSpc>
              <a:spcBef>
                <a:spcPts val="0"/>
              </a:spcBef>
              <a:spcAft>
                <a:spcPts val="0"/>
              </a:spcAft>
              <a:buSzPts val="1400"/>
              <a:buNone/>
            </a:pPr>
            <a:r>
              <a:rPr lang="en-US" sz="1200" b="0" i="0" kern="1200" dirty="0">
                <a:solidFill>
                  <a:schemeClr val="tx1"/>
                </a:solidFill>
                <a:effectLst/>
                <a:latin typeface="+mn-lt"/>
                <a:ea typeface="+mn-ea"/>
                <a:cs typeface="+mn-cs"/>
              </a:rPr>
              <a:t>43503(b)(5) requires Designated and integrated instruction in English language development</a:t>
            </a:r>
            <a:endParaRPr dirty="0"/>
          </a:p>
        </p:txBody>
      </p:sp>
      <p:sp>
        <p:nvSpPr>
          <p:cNvPr id="128" name="Google Shape;128;p11: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4</a:t>
            </a:fld>
            <a:endParaRPr/>
          </a:p>
        </p:txBody>
      </p:sp>
    </p:spTree>
    <p:extLst>
      <p:ext uri="{BB962C8B-B14F-4D97-AF65-F5344CB8AC3E}">
        <p14:creationId xmlns:p14="http://schemas.microsoft.com/office/powerpoint/2010/main" val="255547499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2"/>
        <p:cNvGrpSpPr/>
        <p:nvPr/>
      </p:nvGrpSpPr>
      <p:grpSpPr>
        <a:xfrm>
          <a:off x="0" y="0"/>
          <a:ext cx="0" cy="0"/>
          <a:chOff x="0" y="0"/>
          <a:chExt cx="0" cy="0"/>
        </a:xfrm>
      </p:grpSpPr>
      <p:sp>
        <p:nvSpPr>
          <p:cNvPr id="713" name="Google Shape;713;g8dfd2e6a9b_3_6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14" name="Google Shape;714;g8dfd2e6a9b_3_6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715" name="Google Shape;715;g8dfd2e6a9b_3_6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60</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60027214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2"/>
        <p:cNvGrpSpPr/>
        <p:nvPr/>
      </p:nvGrpSpPr>
      <p:grpSpPr>
        <a:xfrm>
          <a:off x="0" y="0"/>
          <a:ext cx="0" cy="0"/>
          <a:chOff x="0" y="0"/>
          <a:chExt cx="0" cy="0"/>
        </a:xfrm>
      </p:grpSpPr>
      <p:sp>
        <p:nvSpPr>
          <p:cNvPr id="713" name="Google Shape;713;g8dfd2e6a9b_3_6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14" name="Google Shape;714;g8dfd2e6a9b_3_6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715" name="Google Shape;715;g8dfd2e6a9b_3_6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61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69268343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2"/>
        <p:cNvGrpSpPr/>
        <p:nvPr/>
      </p:nvGrpSpPr>
      <p:grpSpPr>
        <a:xfrm>
          <a:off x="0" y="0"/>
          <a:ext cx="0" cy="0"/>
          <a:chOff x="0" y="0"/>
          <a:chExt cx="0" cy="0"/>
        </a:xfrm>
      </p:grpSpPr>
      <p:sp>
        <p:nvSpPr>
          <p:cNvPr id="713" name="Google Shape;713;g8dfd2e6a9b_3_6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14" name="Google Shape;714;g8dfd2e6a9b_3_64: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715" name="Google Shape;715;g8dfd2e6a9b_3_64: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62</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42232393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906f04836f_17_8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8" name="Google Shape;318;g906f04836f_17_89: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r>
              <a:rPr lang="en-US"/>
              <a:t>Here are things that do not have clear cut responses on and we are seek guidance on what the specific requirements are (translation, independent study)</a:t>
            </a:r>
            <a:endParaRPr/>
          </a:p>
          <a:p>
            <a:pPr marL="0" lvl="0" indent="0" algn="l" rtl="0">
              <a:spcBef>
                <a:spcPts val="0"/>
              </a:spcBef>
              <a:spcAft>
                <a:spcPts val="0"/>
              </a:spcAft>
              <a:buNone/>
            </a:pPr>
            <a:endParaRPr/>
          </a:p>
        </p:txBody>
      </p:sp>
      <p:sp>
        <p:nvSpPr>
          <p:cNvPr id="319" name="Google Shape;319;g906f04836f_17_89: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64</a:t>
            </a:fld>
            <a:endParaRPr/>
          </a:p>
        </p:txBody>
      </p:sp>
    </p:spTree>
    <p:extLst>
      <p:ext uri="{BB962C8B-B14F-4D97-AF65-F5344CB8AC3E}">
        <p14:creationId xmlns:p14="http://schemas.microsoft.com/office/powerpoint/2010/main" val="122209410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g906f04836f_1_3: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26" name="Google Shape;326;g906f04836f_1_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046592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Google Shape;537;g906f04836f_18_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8" name="Google Shape;538;g906f04836f_18_7: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539" name="Google Shape;539;g906f04836f_18_7: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67</a:t>
            </a:fld>
            <a:endParaRPr/>
          </a:p>
        </p:txBody>
      </p:sp>
    </p:spTree>
    <p:extLst>
      <p:ext uri="{BB962C8B-B14F-4D97-AF65-F5344CB8AC3E}">
        <p14:creationId xmlns:p14="http://schemas.microsoft.com/office/powerpoint/2010/main" val="6175836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7"/>
        <p:cNvGrpSpPr/>
        <p:nvPr/>
      </p:nvGrpSpPr>
      <p:grpSpPr>
        <a:xfrm>
          <a:off x="0" y="0"/>
          <a:ext cx="0" cy="0"/>
          <a:chOff x="0" y="0"/>
          <a:chExt cx="0" cy="0"/>
        </a:xfrm>
      </p:grpSpPr>
      <p:sp>
        <p:nvSpPr>
          <p:cNvPr id="768" name="Google Shape;768;p32: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69" name="Google Shape;769;p32:notes"/>
          <p:cNvSpPr txBox="1">
            <a:spLocks noGrp="1"/>
          </p:cNvSpPr>
          <p:nvPr>
            <p:ph type="body" idx="1"/>
          </p:nvPr>
        </p:nvSpPr>
        <p:spPr>
          <a:xfrm>
            <a:off x="698500" y="4467780"/>
            <a:ext cx="5588100" cy="3655500"/>
          </a:xfrm>
          <a:prstGeom prst="rect">
            <a:avLst/>
          </a:prstGeom>
          <a:noFill/>
          <a:ln>
            <a:noFill/>
          </a:ln>
        </p:spPr>
        <p:txBody>
          <a:bodyPr spcFirstLastPara="1" wrap="square" lIns="92950" tIns="46475" rIns="92950" bIns="46475" anchor="t" anchorCtr="0">
            <a:noAutofit/>
          </a:bodyPr>
          <a:lstStyle/>
          <a:p>
            <a:pPr marL="0" lvl="0" indent="0" algn="l" rtl="0">
              <a:lnSpc>
                <a:spcPct val="100000"/>
              </a:lnSpc>
              <a:spcBef>
                <a:spcPts val="0"/>
              </a:spcBef>
              <a:spcAft>
                <a:spcPts val="0"/>
              </a:spcAft>
              <a:buSzPts val="1400"/>
              <a:buNone/>
            </a:pPr>
            <a:endParaRPr/>
          </a:p>
        </p:txBody>
      </p:sp>
      <p:sp>
        <p:nvSpPr>
          <p:cNvPr id="770" name="Google Shape;770;p32:notes"/>
          <p:cNvSpPr txBox="1">
            <a:spLocks noGrp="1"/>
          </p:cNvSpPr>
          <p:nvPr>
            <p:ph type="sldNum" idx="12"/>
          </p:nvPr>
        </p:nvSpPr>
        <p:spPr>
          <a:xfrm>
            <a:off x="3956551" y="8817905"/>
            <a:ext cx="3026700" cy="465900"/>
          </a:xfrm>
          <a:prstGeom prst="rect">
            <a:avLst/>
          </a:prstGeom>
          <a:noFill/>
          <a:ln>
            <a:noFill/>
          </a:ln>
        </p:spPr>
        <p:txBody>
          <a:bodyPr spcFirstLastPara="1" wrap="square" lIns="92950" tIns="46475" rIns="92950" bIns="464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ea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68</a:t>
            </a:fld>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1157788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8dfd2e6a9b_5_7: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3" name="Google Shape;163;g8dfd2e6a9b_5_7: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r>
              <a:rPr lang="en-US"/>
              <a:t>4</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solidFill>
                  <a:srgbClr val="9900FF"/>
                </a:solidFill>
              </a:rPr>
              <a:t>The Learning Continuity and Attendance Plan has given the System of Support an opportunity to be mobilized in a way that leverages the strengths and intention of California’s System of Support.</a:t>
            </a:r>
            <a:endParaRPr>
              <a:solidFill>
                <a:srgbClr val="9900FF"/>
              </a:solidFill>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Lots of balls in the air- lots of pieces that we are all managing </a:t>
            </a:r>
            <a:endParaRPr/>
          </a:p>
          <a:p>
            <a:pPr marL="0" lvl="0" indent="0" algn="l" rtl="0">
              <a:lnSpc>
                <a:spcPct val="100000"/>
              </a:lnSpc>
              <a:spcBef>
                <a:spcPts val="0"/>
              </a:spcBef>
              <a:spcAft>
                <a:spcPts val="0"/>
              </a:spcAft>
              <a:buSzPts val="1400"/>
              <a:buNone/>
            </a:pPr>
            <a:r>
              <a:rPr lang="en-US"/>
              <a:t>These four particular pieces are meant to be used together to inform the development and implementation and review of the Learning Continuity and Attendance Plan</a:t>
            </a:r>
            <a:endParaRPr/>
          </a:p>
          <a:p>
            <a:pPr marL="0" lvl="0" indent="0" algn="l" rtl="0">
              <a:lnSpc>
                <a:spcPct val="100000"/>
              </a:lnSpc>
              <a:spcBef>
                <a:spcPts val="0"/>
              </a:spcBef>
              <a:spcAft>
                <a:spcPts val="0"/>
              </a:spcAft>
              <a:buSzPts val="1400"/>
              <a:buNone/>
            </a:pPr>
            <a:r>
              <a:rPr lang="en-US"/>
              <a:t>Give quick updates on each piece of the puzzle- what CDE/CCEE have done and will continue to coordinate</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4208211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906f04836f_17_15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906f04836f_17_159: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r>
              <a:rPr lang="en-US" dirty="0"/>
              <a:t>The LCP does not require LEAs to address California’s state priorities</a:t>
            </a:r>
          </a:p>
          <a:p>
            <a:r>
              <a:rPr lang="en-US" dirty="0"/>
              <a:t>The LCP does not require LEAs to describe annual goals for students</a:t>
            </a:r>
          </a:p>
          <a:p>
            <a:r>
              <a:rPr lang="en-US" dirty="0"/>
              <a:t>The LCP does not require expenditure tables</a:t>
            </a:r>
          </a:p>
          <a:p>
            <a:pPr marL="0" lvl="0" indent="0" algn="l" rtl="0">
              <a:spcBef>
                <a:spcPts val="0"/>
              </a:spcBef>
              <a:spcAft>
                <a:spcPts val="0"/>
              </a:spcAft>
              <a:buNone/>
            </a:pPr>
            <a:endParaRPr dirty="0"/>
          </a:p>
        </p:txBody>
      </p:sp>
      <p:sp>
        <p:nvSpPr>
          <p:cNvPr id="151" name="Google Shape;151;g906f04836f_17_159: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6</a:t>
            </a:fld>
            <a:endParaRPr/>
          </a:p>
        </p:txBody>
      </p:sp>
    </p:spTree>
    <p:extLst>
      <p:ext uri="{BB962C8B-B14F-4D97-AF65-F5344CB8AC3E}">
        <p14:creationId xmlns:p14="http://schemas.microsoft.com/office/powerpoint/2010/main" val="2589747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906f04836f_17_13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906f04836f_17_131: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67" name="Google Shape;167;g906f04836f_17_131: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7</a:t>
            </a:fld>
            <a:endParaRPr/>
          </a:p>
        </p:txBody>
      </p:sp>
    </p:spTree>
    <p:extLst>
      <p:ext uri="{BB962C8B-B14F-4D97-AF65-F5344CB8AC3E}">
        <p14:creationId xmlns:p14="http://schemas.microsoft.com/office/powerpoint/2010/main" val="4037004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g906f04836f_17_15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0" name="Google Shape;310;g906f04836f_17_152: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11" name="Google Shape;311;g906f04836f_17_152: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13</a:t>
            </a:fld>
            <a:endParaRPr/>
          </a:p>
        </p:txBody>
      </p:sp>
    </p:spTree>
    <p:extLst>
      <p:ext uri="{BB962C8B-B14F-4D97-AF65-F5344CB8AC3E}">
        <p14:creationId xmlns:p14="http://schemas.microsoft.com/office/powerpoint/2010/main" val="188694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g906f04836f_17_15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0" name="Google Shape;310;g906f04836f_17_152: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11" name="Google Shape;311;g906f04836f_17_152: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14</a:t>
            </a:fld>
            <a:endParaRPr/>
          </a:p>
        </p:txBody>
      </p:sp>
    </p:spTree>
    <p:extLst>
      <p:ext uri="{BB962C8B-B14F-4D97-AF65-F5344CB8AC3E}">
        <p14:creationId xmlns:p14="http://schemas.microsoft.com/office/powerpoint/2010/main" val="26504404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4/10/2025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1_Content with Caption">
    <p:spTree>
      <p:nvGrpSpPr>
        <p:cNvPr id="1" name="Shape 66"/>
        <p:cNvGrpSpPr/>
        <p:nvPr/>
      </p:nvGrpSpPr>
      <p:grpSpPr>
        <a:xfrm>
          <a:off x="0" y="0"/>
          <a:ext cx="0" cy="0"/>
          <a:chOff x="0" y="0"/>
          <a:chExt cx="0" cy="0"/>
        </a:xfrm>
      </p:grpSpPr>
      <p:sp>
        <p:nvSpPr>
          <p:cNvPr id="67" name="Google Shape;67;g91f4321604_1_55"/>
          <p:cNvSpPr/>
          <p:nvPr/>
        </p:nvSpPr>
        <p:spPr>
          <a:xfrm>
            <a:off x="25" y="0"/>
            <a:ext cx="1771500" cy="68580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 name="Google Shape;68;g91f4321604_1_55"/>
          <p:cNvSpPr/>
          <p:nvPr/>
        </p:nvSpPr>
        <p:spPr>
          <a:xfrm>
            <a:off x="1752122" y="0"/>
            <a:ext cx="45300" cy="68580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 name="Google Shape;69;g91f4321604_1_55"/>
          <p:cNvSpPr txBox="1">
            <a:spLocks noGrp="1"/>
          </p:cNvSpPr>
          <p:nvPr>
            <p:ph type="title"/>
          </p:nvPr>
        </p:nvSpPr>
        <p:spPr>
          <a:xfrm>
            <a:off x="43225" y="357300"/>
            <a:ext cx="1661100" cy="2506200"/>
          </a:xfrm>
          <a:prstGeom prst="rect">
            <a:avLst/>
          </a:prstGeom>
          <a:noFill/>
          <a:ln>
            <a:noFill/>
          </a:ln>
        </p:spPr>
        <p:txBody>
          <a:bodyPr spcFirstLastPara="1" wrap="square" lIns="91425" tIns="45700" rIns="91425" bIns="45700" anchor="b" anchorCtr="0">
            <a:noAutofit/>
          </a:bodyPr>
          <a:lstStyle>
            <a:lvl1pPr lvl="0" algn="l" rtl="0">
              <a:lnSpc>
                <a:spcPct val="85000"/>
              </a:lnSpc>
              <a:spcBef>
                <a:spcPts val="0"/>
              </a:spcBef>
              <a:spcAft>
                <a:spcPts val="0"/>
              </a:spcAft>
              <a:buClr>
                <a:srgbClr val="FFFFFF"/>
              </a:buClr>
              <a:buSzPts val="2400"/>
              <a:buFont typeface="Arial"/>
              <a:buNone/>
              <a:defRPr sz="2400" b="0">
                <a:solidFill>
                  <a:srgbClr val="FFFFFF"/>
                </a:solidFill>
              </a:defRPr>
            </a:lvl1pPr>
            <a:lvl2pPr lvl="1" algn="l" rtl="0">
              <a:lnSpc>
                <a:spcPct val="100000"/>
              </a:lnSpc>
              <a:spcBef>
                <a:spcPts val="0"/>
              </a:spcBef>
              <a:spcAft>
                <a:spcPts val="0"/>
              </a:spcAft>
              <a:buSzPts val="2400"/>
              <a:buNone/>
              <a:defRPr sz="2400"/>
            </a:lvl2pPr>
            <a:lvl3pPr lvl="2" algn="l" rtl="0">
              <a:lnSpc>
                <a:spcPct val="100000"/>
              </a:lnSpc>
              <a:spcBef>
                <a:spcPts val="0"/>
              </a:spcBef>
              <a:spcAft>
                <a:spcPts val="0"/>
              </a:spcAft>
              <a:buSzPts val="2400"/>
              <a:buNone/>
              <a:defRPr sz="2400"/>
            </a:lvl3pPr>
            <a:lvl4pPr lvl="3" algn="l" rtl="0">
              <a:lnSpc>
                <a:spcPct val="100000"/>
              </a:lnSpc>
              <a:spcBef>
                <a:spcPts val="0"/>
              </a:spcBef>
              <a:spcAft>
                <a:spcPts val="0"/>
              </a:spcAft>
              <a:buSzPts val="2400"/>
              <a:buNone/>
              <a:defRPr sz="2400"/>
            </a:lvl4pPr>
            <a:lvl5pPr lvl="4" algn="l" rtl="0">
              <a:lnSpc>
                <a:spcPct val="100000"/>
              </a:lnSpc>
              <a:spcBef>
                <a:spcPts val="0"/>
              </a:spcBef>
              <a:spcAft>
                <a:spcPts val="0"/>
              </a:spcAft>
              <a:buSzPts val="2400"/>
              <a:buNone/>
              <a:defRPr sz="2400"/>
            </a:lvl5pPr>
            <a:lvl6pPr lvl="5" algn="l" rtl="0">
              <a:lnSpc>
                <a:spcPct val="100000"/>
              </a:lnSpc>
              <a:spcBef>
                <a:spcPts val="0"/>
              </a:spcBef>
              <a:spcAft>
                <a:spcPts val="0"/>
              </a:spcAft>
              <a:buSzPts val="2400"/>
              <a:buNone/>
              <a:defRPr sz="2400"/>
            </a:lvl6pPr>
            <a:lvl7pPr lvl="6" algn="l" rtl="0">
              <a:lnSpc>
                <a:spcPct val="100000"/>
              </a:lnSpc>
              <a:spcBef>
                <a:spcPts val="0"/>
              </a:spcBef>
              <a:spcAft>
                <a:spcPts val="0"/>
              </a:spcAft>
              <a:buSzPts val="2400"/>
              <a:buNone/>
              <a:defRPr sz="2400"/>
            </a:lvl7pPr>
            <a:lvl8pPr lvl="7" algn="l" rtl="0">
              <a:lnSpc>
                <a:spcPct val="100000"/>
              </a:lnSpc>
              <a:spcBef>
                <a:spcPts val="0"/>
              </a:spcBef>
              <a:spcAft>
                <a:spcPts val="0"/>
              </a:spcAft>
              <a:buSzPts val="2400"/>
              <a:buNone/>
              <a:defRPr sz="2400"/>
            </a:lvl8pPr>
            <a:lvl9pPr lvl="8" algn="l" rtl="0">
              <a:lnSpc>
                <a:spcPct val="100000"/>
              </a:lnSpc>
              <a:spcBef>
                <a:spcPts val="0"/>
              </a:spcBef>
              <a:spcAft>
                <a:spcPts val="0"/>
              </a:spcAft>
              <a:buSzPts val="2400"/>
              <a:buNone/>
              <a:defRPr sz="2400"/>
            </a:lvl9pPr>
          </a:lstStyle>
          <a:p>
            <a:endParaRPr/>
          </a:p>
        </p:txBody>
      </p:sp>
      <p:sp>
        <p:nvSpPr>
          <p:cNvPr id="70" name="Google Shape;70;g91f4321604_1_55"/>
          <p:cNvSpPr txBox="1">
            <a:spLocks noGrp="1"/>
          </p:cNvSpPr>
          <p:nvPr>
            <p:ph type="body" idx="1"/>
          </p:nvPr>
        </p:nvSpPr>
        <p:spPr>
          <a:xfrm>
            <a:off x="2085100" y="77750"/>
            <a:ext cx="9897900" cy="6353400"/>
          </a:xfrm>
          <a:prstGeom prst="rect">
            <a:avLst/>
          </a:prstGeom>
          <a:noFill/>
          <a:ln>
            <a:noFill/>
          </a:ln>
        </p:spPr>
        <p:txBody>
          <a:bodyPr spcFirstLastPara="1" wrap="square" lIns="45700" tIns="45700" rIns="45700" bIns="45700" anchor="t" anchorCtr="0">
            <a:noAutofit/>
          </a:bodyPr>
          <a:lstStyle>
            <a:lvl1pPr marL="457200" lvl="0" indent="-342900" algn="l" rtl="0">
              <a:lnSpc>
                <a:spcPct val="90000"/>
              </a:lnSpc>
              <a:spcBef>
                <a:spcPts val="1200"/>
              </a:spcBef>
              <a:spcAft>
                <a:spcPts val="0"/>
              </a:spcAft>
              <a:buClr>
                <a:srgbClr val="3F3F3F"/>
              </a:buClr>
              <a:buSzPts val="1800"/>
              <a:buChar char="•"/>
              <a:defRPr/>
            </a:lvl1pPr>
            <a:lvl2pPr marL="914400" lvl="1" indent="-342900" algn="l" rtl="0">
              <a:lnSpc>
                <a:spcPct val="90000"/>
              </a:lnSpc>
              <a:spcBef>
                <a:spcPts val="200"/>
              </a:spcBef>
              <a:spcAft>
                <a:spcPts val="0"/>
              </a:spcAft>
              <a:buClr>
                <a:srgbClr val="3F3F3F"/>
              </a:buClr>
              <a:buSzPts val="1800"/>
              <a:buChar char="◦"/>
              <a:defRPr/>
            </a:lvl2pPr>
            <a:lvl3pPr marL="1371600" lvl="2" indent="-342900" algn="l" rtl="0">
              <a:lnSpc>
                <a:spcPct val="90000"/>
              </a:lnSpc>
              <a:spcBef>
                <a:spcPts val="400"/>
              </a:spcBef>
              <a:spcAft>
                <a:spcPts val="0"/>
              </a:spcAft>
              <a:buClr>
                <a:srgbClr val="3F3F3F"/>
              </a:buClr>
              <a:buSzPts val="1800"/>
              <a:buChar char="◦"/>
              <a:defRPr/>
            </a:lvl3pPr>
            <a:lvl4pPr marL="1828800" lvl="3" indent="-342900" algn="l" rtl="0">
              <a:lnSpc>
                <a:spcPct val="90000"/>
              </a:lnSpc>
              <a:spcBef>
                <a:spcPts val="400"/>
              </a:spcBef>
              <a:spcAft>
                <a:spcPts val="0"/>
              </a:spcAft>
              <a:buClr>
                <a:srgbClr val="3F3F3F"/>
              </a:buClr>
              <a:buSzPts val="1800"/>
              <a:buChar char="◦"/>
              <a:defRPr/>
            </a:lvl4pPr>
            <a:lvl5pPr marL="2286000" lvl="4" indent="-342900" algn="l" rtl="0">
              <a:lnSpc>
                <a:spcPct val="90000"/>
              </a:lnSpc>
              <a:spcBef>
                <a:spcPts val="400"/>
              </a:spcBef>
              <a:spcAft>
                <a:spcPts val="0"/>
              </a:spcAft>
              <a:buClr>
                <a:srgbClr val="3F3F3F"/>
              </a:buClr>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71" name="Google Shape;71;g91f4321604_1_55"/>
          <p:cNvSpPr txBox="1">
            <a:spLocks noGrp="1"/>
          </p:cNvSpPr>
          <p:nvPr>
            <p:ph type="dt" idx="10"/>
          </p:nvPr>
        </p:nvSpPr>
        <p:spPr>
          <a:xfrm>
            <a:off x="465512" y="6459785"/>
            <a:ext cx="26184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2" name="Google Shape;72;g91f4321604_1_55"/>
          <p:cNvSpPr txBox="1">
            <a:spLocks noGrp="1"/>
          </p:cNvSpPr>
          <p:nvPr>
            <p:ph type="ftr" idx="11"/>
          </p:nvPr>
        </p:nvSpPr>
        <p:spPr>
          <a:xfrm>
            <a:off x="4800600" y="6459785"/>
            <a:ext cx="46482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solidFill>
                  <a:schemeClr val="dk2"/>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3" name="Google Shape;73;g91f4321604_1_55"/>
          <p:cNvSpPr txBox="1">
            <a:spLocks noGrp="1"/>
          </p:cNvSpPr>
          <p:nvPr>
            <p:ph type="sldNum" idx="12"/>
          </p:nvPr>
        </p:nvSpPr>
        <p:spPr>
          <a:xfrm>
            <a:off x="9825629" y="6431189"/>
            <a:ext cx="13119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4" name="Google Shape;74;g91f4321604_1_55"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Tree>
    <p:extLst>
      <p:ext uri="{BB962C8B-B14F-4D97-AF65-F5344CB8AC3E}">
        <p14:creationId xmlns:p14="http://schemas.microsoft.com/office/powerpoint/2010/main" val="2015805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Slide Option 3">
  <p:cSld name="Title Slide Option 3">
    <p:spTree>
      <p:nvGrpSpPr>
        <p:cNvPr id="1" name="Shape 18"/>
        <p:cNvGrpSpPr/>
        <p:nvPr/>
      </p:nvGrpSpPr>
      <p:grpSpPr>
        <a:xfrm>
          <a:off x="0" y="0"/>
          <a:ext cx="0" cy="0"/>
          <a:chOff x="0" y="0"/>
          <a:chExt cx="0" cy="0"/>
        </a:xfrm>
      </p:grpSpPr>
      <p:sp>
        <p:nvSpPr>
          <p:cNvPr id="19" name="Google Shape;19;p6"/>
          <p:cNvSpPr/>
          <p:nvPr/>
        </p:nvSpPr>
        <p:spPr>
          <a:xfrm>
            <a:off x="0" y="0"/>
            <a:ext cx="1886297" cy="6334316"/>
          </a:xfrm>
          <a:prstGeom prst="rect">
            <a:avLst/>
          </a:prstGeom>
          <a:solidFill>
            <a:srgbClr val="D2DBE2"/>
          </a:solidFill>
          <a:ln w="15875" cap="flat" cmpd="sng">
            <a:solidFill>
              <a:srgbClr val="D2DBE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0" name="Google Shape;20;p6"/>
          <p:cNvSpPr/>
          <p:nvPr/>
        </p:nvSpPr>
        <p:spPr>
          <a:xfrm>
            <a:off x="3175" y="6400800"/>
            <a:ext cx="12188825" cy="4572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 name="Google Shape;21;p6"/>
          <p:cNvSpPr txBox="1">
            <a:spLocks noGrp="1"/>
          </p:cNvSpPr>
          <p:nvPr>
            <p:ph type="ctrTitle"/>
          </p:nvPr>
        </p:nvSpPr>
        <p:spPr>
          <a:xfrm>
            <a:off x="2485502" y="758952"/>
            <a:ext cx="9152313"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Arial"/>
              <a:buNone/>
              <a:defRPr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6"/>
          <p:cNvSpPr txBox="1">
            <a:spLocks noGrp="1"/>
          </p:cNvSpPr>
          <p:nvPr>
            <p:ph type="subTitle" idx="1"/>
          </p:nvPr>
        </p:nvSpPr>
        <p:spPr>
          <a:xfrm>
            <a:off x="2484126" y="4517571"/>
            <a:ext cx="9155100" cy="1143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200"/>
              </a:spcBef>
              <a:spcAft>
                <a:spcPts val="0"/>
              </a:spcAft>
              <a:buClr>
                <a:schemeClr val="dk2"/>
              </a:buClr>
              <a:buSzPts val="2400"/>
              <a:buNone/>
              <a:defRPr sz="2400" cap="none">
                <a:solidFill>
                  <a:schemeClr val="dk2"/>
                </a:solidFill>
                <a:latin typeface="Arial"/>
                <a:ea typeface="Arial"/>
                <a:cs typeface="Arial"/>
                <a:sym typeface="Arial"/>
              </a:defRPr>
            </a:lvl1pPr>
            <a:lvl2pPr lvl="1" algn="ctr">
              <a:lnSpc>
                <a:spcPct val="90000"/>
              </a:lnSpc>
              <a:spcBef>
                <a:spcPts val="200"/>
              </a:spcBef>
              <a:spcAft>
                <a:spcPts val="0"/>
              </a:spcAft>
              <a:buClr>
                <a:srgbClr val="3F3F3F"/>
              </a:buClr>
              <a:buSzPts val="2400"/>
              <a:buNone/>
              <a:defRPr sz="2400"/>
            </a:lvl2pPr>
            <a:lvl3pPr lvl="2" algn="ctr">
              <a:lnSpc>
                <a:spcPct val="90000"/>
              </a:lnSpc>
              <a:spcBef>
                <a:spcPts val="400"/>
              </a:spcBef>
              <a:spcAft>
                <a:spcPts val="0"/>
              </a:spcAft>
              <a:buClr>
                <a:srgbClr val="3F3F3F"/>
              </a:buClr>
              <a:buSzPts val="2400"/>
              <a:buNone/>
              <a:defRPr sz="2400"/>
            </a:lvl3pPr>
            <a:lvl4pPr lvl="3" algn="ctr">
              <a:lnSpc>
                <a:spcPct val="90000"/>
              </a:lnSpc>
              <a:spcBef>
                <a:spcPts val="400"/>
              </a:spcBef>
              <a:spcAft>
                <a:spcPts val="0"/>
              </a:spcAft>
              <a:buClr>
                <a:srgbClr val="3F3F3F"/>
              </a:buClr>
              <a:buSzPts val="2000"/>
              <a:buNone/>
              <a:defRPr sz="2000"/>
            </a:lvl4pPr>
            <a:lvl5pPr lvl="4" algn="ctr">
              <a:lnSpc>
                <a:spcPct val="90000"/>
              </a:lnSpc>
              <a:spcBef>
                <a:spcPts val="400"/>
              </a:spcBef>
              <a:spcAft>
                <a:spcPts val="0"/>
              </a:spcAft>
              <a:buClr>
                <a:srgbClr val="3F3F3F"/>
              </a:buClr>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pic>
        <p:nvPicPr>
          <p:cNvPr id="23" name="Google Shape;23;p6"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
        <p:nvSpPr>
          <p:cNvPr id="24" name="Google Shape;24;p6"/>
          <p:cNvSpPr/>
          <p:nvPr/>
        </p:nvSpPr>
        <p:spPr>
          <a:xfrm>
            <a:off x="15" y="6334316"/>
            <a:ext cx="12188825" cy="64008"/>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5" name="Google Shape;25;p6" descr="Official Seal of the California Department of Education"/>
          <p:cNvPicPr preferRelativeResize="0"/>
          <p:nvPr/>
        </p:nvPicPr>
        <p:blipFill rotWithShape="1">
          <a:blip r:embed="rId3">
            <a:alphaModFix/>
          </a:blip>
          <a:srcRect/>
          <a:stretch/>
        </p:blipFill>
        <p:spPr>
          <a:xfrm>
            <a:off x="225192" y="758952"/>
            <a:ext cx="1454150" cy="1454150"/>
          </a:xfrm>
          <a:prstGeom prst="rect">
            <a:avLst/>
          </a:prstGeom>
          <a:noFill/>
          <a:ln>
            <a:noFill/>
          </a:ln>
        </p:spPr>
      </p:pic>
      <p:sp>
        <p:nvSpPr>
          <p:cNvPr id="26" name="Google Shape;26;p6"/>
          <p:cNvSpPr/>
          <p:nvPr/>
        </p:nvSpPr>
        <p:spPr>
          <a:xfrm>
            <a:off x="101367" y="2298827"/>
            <a:ext cx="1701800" cy="6953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70C51"/>
                </a:solidFill>
                <a:latin typeface="Arial"/>
                <a:ea typeface="Arial"/>
                <a:cs typeface="Arial"/>
                <a:sym typeface="Arial"/>
              </a:rPr>
              <a:t>TONY THURMOND</a:t>
            </a:r>
            <a:br>
              <a:rPr lang="en-US" sz="1000" b="1" i="0" u="none" strike="noStrike" cap="none">
                <a:solidFill>
                  <a:srgbClr val="070C51"/>
                </a:solidFill>
                <a:latin typeface="Arial"/>
                <a:ea typeface="Arial"/>
                <a:cs typeface="Arial"/>
                <a:sym typeface="Arial"/>
              </a:rPr>
            </a:br>
            <a:r>
              <a:rPr lang="en-US" sz="1000" b="0" i="0" u="none" strike="noStrike" cap="none">
                <a:solidFill>
                  <a:srgbClr val="070C51"/>
                </a:solidFill>
                <a:latin typeface="Arial"/>
                <a:ea typeface="Arial"/>
                <a:cs typeface="Arial"/>
                <a:sym typeface="Arial"/>
              </a:rPr>
              <a:t>State Superintendent </a:t>
            </a:r>
            <a:br>
              <a:rPr lang="en-US" sz="1000" b="0" i="0" u="none" strike="noStrike" cap="none">
                <a:solidFill>
                  <a:srgbClr val="070C51"/>
                </a:solidFill>
                <a:latin typeface="Arial"/>
                <a:ea typeface="Arial"/>
                <a:cs typeface="Arial"/>
                <a:sym typeface="Arial"/>
              </a:rPr>
            </a:br>
            <a:r>
              <a:rPr lang="en-US" sz="1000" b="0" i="0" u="none" strike="noStrike" cap="none">
                <a:solidFill>
                  <a:srgbClr val="070C51"/>
                </a:solidFill>
                <a:latin typeface="Arial"/>
                <a:ea typeface="Arial"/>
                <a:cs typeface="Arial"/>
                <a:sym typeface="Arial"/>
              </a:rPr>
              <a:t>of Public Instruction</a:t>
            </a:r>
            <a:endParaRPr sz="1000" b="0" i="0" u="none" strike="noStrike" cap="none">
              <a:solidFill>
                <a:schemeClr val="dk2"/>
              </a:solidFill>
              <a:latin typeface="Times"/>
              <a:ea typeface="Times"/>
              <a:cs typeface="Times"/>
              <a:sym typeface="Times"/>
            </a:endParaRPr>
          </a:p>
        </p:txBody>
      </p:sp>
    </p:spTree>
    <p:extLst>
      <p:ext uri="{BB962C8B-B14F-4D97-AF65-F5344CB8AC3E}">
        <p14:creationId xmlns:p14="http://schemas.microsoft.com/office/powerpoint/2010/main" val="2369948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7"/>
        <p:cNvGrpSpPr/>
        <p:nvPr/>
      </p:nvGrpSpPr>
      <p:grpSpPr>
        <a:xfrm>
          <a:off x="0" y="0"/>
          <a:ext cx="0" cy="0"/>
          <a:chOff x="0" y="0"/>
          <a:chExt cx="0" cy="0"/>
        </a:xfrm>
      </p:grpSpPr>
      <p:sp>
        <p:nvSpPr>
          <p:cNvPr id="28" name="Google Shape;28;p3"/>
          <p:cNvSpPr txBox="1">
            <a:spLocks noGrp="1"/>
          </p:cNvSpPr>
          <p:nvPr>
            <p:ph type="title"/>
          </p:nvPr>
        </p:nvSpPr>
        <p:spPr>
          <a:xfrm>
            <a:off x="279150" y="286600"/>
            <a:ext cx="11435700" cy="9771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600"/>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3"/>
          <p:cNvSpPr txBox="1">
            <a:spLocks noGrp="1"/>
          </p:cNvSpPr>
          <p:nvPr>
            <p:ph type="body" idx="1"/>
          </p:nvPr>
        </p:nvSpPr>
        <p:spPr>
          <a:xfrm>
            <a:off x="453600" y="2030175"/>
            <a:ext cx="11284800" cy="4355700"/>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0" name="Google Shape;30;p3"/>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920216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1068400" y="185976"/>
            <a:ext cx="10058400" cy="10059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1"/>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1"/>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11"/>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91371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Content with Caption">
    <p:spTree>
      <p:nvGrpSpPr>
        <p:cNvPr id="1" name="Shape 38"/>
        <p:cNvGrpSpPr/>
        <p:nvPr/>
      </p:nvGrpSpPr>
      <p:grpSpPr>
        <a:xfrm>
          <a:off x="0" y="0"/>
          <a:ext cx="0" cy="0"/>
          <a:chOff x="0" y="0"/>
          <a:chExt cx="0" cy="0"/>
        </a:xfrm>
      </p:grpSpPr>
      <p:sp>
        <p:nvSpPr>
          <p:cNvPr id="39" name="Google Shape;39;p12"/>
          <p:cNvSpPr/>
          <p:nvPr/>
        </p:nvSpPr>
        <p:spPr>
          <a:xfrm>
            <a:off x="25" y="0"/>
            <a:ext cx="1771500" cy="68580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 name="Google Shape;40;p12"/>
          <p:cNvSpPr/>
          <p:nvPr/>
        </p:nvSpPr>
        <p:spPr>
          <a:xfrm>
            <a:off x="1752122" y="0"/>
            <a:ext cx="45300" cy="68580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 name="Google Shape;41;p12"/>
          <p:cNvSpPr txBox="1">
            <a:spLocks noGrp="1"/>
          </p:cNvSpPr>
          <p:nvPr>
            <p:ph type="title"/>
          </p:nvPr>
        </p:nvSpPr>
        <p:spPr>
          <a:xfrm>
            <a:off x="43225" y="357300"/>
            <a:ext cx="1661100" cy="25062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FFFFF"/>
              </a:buClr>
              <a:buSzPts val="2400"/>
              <a:buFont typeface="Arial"/>
              <a:buNone/>
              <a:defRPr sz="2400" b="0">
                <a:solidFill>
                  <a:srgbClr val="FFFFFF"/>
                </a:solidFill>
              </a:defRPr>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42" name="Google Shape;42;p12"/>
          <p:cNvSpPr txBox="1">
            <a:spLocks noGrp="1"/>
          </p:cNvSpPr>
          <p:nvPr>
            <p:ph type="body" idx="1"/>
          </p:nvPr>
        </p:nvSpPr>
        <p:spPr>
          <a:xfrm>
            <a:off x="2085100" y="77750"/>
            <a:ext cx="9897900" cy="6353400"/>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43" name="Google Shape;43;p12"/>
          <p:cNvSpPr txBox="1">
            <a:spLocks noGrp="1"/>
          </p:cNvSpPr>
          <p:nvPr>
            <p:ph type="dt" idx="10"/>
          </p:nvPr>
        </p:nvSpPr>
        <p:spPr>
          <a:xfrm>
            <a:off x="465512" y="6459785"/>
            <a:ext cx="261851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2"/>
          <p:cNvSpPr txBox="1">
            <a:spLocks noGrp="1"/>
          </p:cNvSpPr>
          <p:nvPr>
            <p:ph type="ftr" idx="11"/>
          </p:nvPr>
        </p:nvSpPr>
        <p:spPr>
          <a:xfrm>
            <a:off x="4800600" y="6459785"/>
            <a:ext cx="4648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2"/>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6" name="Google Shape;46;p12"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Tree>
    <p:extLst>
      <p:ext uri="{BB962C8B-B14F-4D97-AF65-F5344CB8AC3E}">
        <p14:creationId xmlns:p14="http://schemas.microsoft.com/office/powerpoint/2010/main" val="18005428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Content with Caption">
  <p:cSld name="1_Content with Caption">
    <p:spTree>
      <p:nvGrpSpPr>
        <p:cNvPr id="1" name="Shape 47"/>
        <p:cNvGrpSpPr/>
        <p:nvPr/>
      </p:nvGrpSpPr>
      <p:grpSpPr>
        <a:xfrm>
          <a:off x="0" y="0"/>
          <a:ext cx="0" cy="0"/>
          <a:chOff x="0" y="0"/>
          <a:chExt cx="0" cy="0"/>
        </a:xfrm>
      </p:grpSpPr>
      <p:sp>
        <p:nvSpPr>
          <p:cNvPr id="48" name="Google Shape;48;p33"/>
          <p:cNvSpPr/>
          <p:nvPr/>
        </p:nvSpPr>
        <p:spPr>
          <a:xfrm>
            <a:off x="16" y="0"/>
            <a:ext cx="4050791" cy="68580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 name="Google Shape;49;p33"/>
          <p:cNvSpPr/>
          <p:nvPr/>
        </p:nvSpPr>
        <p:spPr>
          <a:xfrm>
            <a:off x="4040071" y="0"/>
            <a:ext cx="64008" cy="68580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 name="Google Shape;50;p33"/>
          <p:cNvSpPr txBox="1">
            <a:spLocks noGrp="1"/>
          </p:cNvSpPr>
          <p:nvPr>
            <p:ph type="title"/>
          </p:nvPr>
        </p:nvSpPr>
        <p:spPr>
          <a:xfrm>
            <a:off x="282633" y="374073"/>
            <a:ext cx="3507971" cy="2506286"/>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FFFFF"/>
              </a:buClr>
              <a:buSzPts val="3600"/>
              <a:buFont typeface="Arial"/>
              <a:buNone/>
              <a:defRPr sz="3600" b="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33"/>
          <p:cNvSpPr txBox="1">
            <a:spLocks noGrp="1"/>
          </p:cNvSpPr>
          <p:nvPr>
            <p:ph type="body" idx="1"/>
          </p:nvPr>
        </p:nvSpPr>
        <p:spPr>
          <a:xfrm>
            <a:off x="4272741" y="374073"/>
            <a:ext cx="7631083" cy="5931131"/>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2" name="Google Shape;52;p33"/>
          <p:cNvSpPr txBox="1">
            <a:spLocks noGrp="1"/>
          </p:cNvSpPr>
          <p:nvPr>
            <p:ph type="body" idx="2"/>
          </p:nvPr>
        </p:nvSpPr>
        <p:spPr>
          <a:xfrm>
            <a:off x="282633" y="2926080"/>
            <a:ext cx="3507971" cy="337912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Clr>
                <a:srgbClr val="FFFFFF"/>
              </a:buClr>
              <a:buSzPts val="1500"/>
              <a:buNone/>
              <a:defRPr sz="1500">
                <a:solidFill>
                  <a:srgbClr val="FFFFFF"/>
                </a:solidFill>
              </a:defRPr>
            </a:lvl1pPr>
            <a:lvl2pPr marL="914400" lvl="1" indent="-228600" algn="l">
              <a:lnSpc>
                <a:spcPct val="90000"/>
              </a:lnSpc>
              <a:spcBef>
                <a:spcPts val="200"/>
              </a:spcBef>
              <a:spcAft>
                <a:spcPts val="0"/>
              </a:spcAft>
              <a:buClr>
                <a:srgbClr val="3F3F3F"/>
              </a:buClr>
              <a:buSzPts val="1200"/>
              <a:buNone/>
              <a:defRPr sz="1200"/>
            </a:lvl2pPr>
            <a:lvl3pPr marL="1371600" lvl="2" indent="-228600" algn="l">
              <a:lnSpc>
                <a:spcPct val="90000"/>
              </a:lnSpc>
              <a:spcBef>
                <a:spcPts val="400"/>
              </a:spcBef>
              <a:spcAft>
                <a:spcPts val="0"/>
              </a:spcAft>
              <a:buClr>
                <a:srgbClr val="3F3F3F"/>
              </a:buClr>
              <a:buSzPts val="1000"/>
              <a:buNone/>
              <a:defRPr sz="1000"/>
            </a:lvl3pPr>
            <a:lvl4pPr marL="1828800" lvl="3" indent="-228600" algn="l">
              <a:lnSpc>
                <a:spcPct val="90000"/>
              </a:lnSpc>
              <a:spcBef>
                <a:spcPts val="400"/>
              </a:spcBef>
              <a:spcAft>
                <a:spcPts val="0"/>
              </a:spcAft>
              <a:buClr>
                <a:srgbClr val="3F3F3F"/>
              </a:buClr>
              <a:buSzPts val="900"/>
              <a:buNone/>
              <a:defRPr sz="900"/>
            </a:lvl4pPr>
            <a:lvl5pPr marL="2286000" lvl="4" indent="-228600" algn="l">
              <a:lnSpc>
                <a:spcPct val="90000"/>
              </a:lnSpc>
              <a:spcBef>
                <a:spcPts val="400"/>
              </a:spcBef>
              <a:spcAft>
                <a:spcPts val="0"/>
              </a:spcAft>
              <a:buClr>
                <a:srgbClr val="3F3F3F"/>
              </a:buClr>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53" name="Google Shape;53;p33"/>
          <p:cNvSpPr txBox="1">
            <a:spLocks noGrp="1"/>
          </p:cNvSpPr>
          <p:nvPr>
            <p:ph type="dt" idx="10"/>
          </p:nvPr>
        </p:nvSpPr>
        <p:spPr>
          <a:xfrm>
            <a:off x="465512" y="6459785"/>
            <a:ext cx="261851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33"/>
          <p:cNvSpPr txBox="1">
            <a:spLocks noGrp="1"/>
          </p:cNvSpPr>
          <p:nvPr>
            <p:ph type="ftr" idx="11"/>
          </p:nvPr>
        </p:nvSpPr>
        <p:spPr>
          <a:xfrm>
            <a:off x="4800600" y="6459785"/>
            <a:ext cx="4648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33"/>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33"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Tree>
    <p:extLst>
      <p:ext uri="{BB962C8B-B14F-4D97-AF65-F5344CB8AC3E}">
        <p14:creationId xmlns:p14="http://schemas.microsoft.com/office/powerpoint/2010/main" val="40197784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 Header">
    <p:spTree>
      <p:nvGrpSpPr>
        <p:cNvPr id="1" name="Shape 66"/>
        <p:cNvGrpSpPr/>
        <p:nvPr/>
      </p:nvGrpSpPr>
      <p:grpSpPr>
        <a:xfrm>
          <a:off x="0" y="0"/>
          <a:ext cx="0" cy="0"/>
          <a:chOff x="0" y="0"/>
          <a:chExt cx="0" cy="0"/>
        </a:xfrm>
      </p:grpSpPr>
      <p:sp>
        <p:nvSpPr>
          <p:cNvPr id="67" name="Google Shape;67;p7"/>
          <p:cNvSpPr/>
          <p:nvPr/>
        </p:nvSpPr>
        <p:spPr>
          <a:xfrm>
            <a:off x="3175" y="6400800"/>
            <a:ext cx="12188825" cy="4572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 name="Google Shape;68;p7"/>
          <p:cNvSpPr/>
          <p:nvPr/>
        </p:nvSpPr>
        <p:spPr>
          <a:xfrm>
            <a:off x="15" y="6326003"/>
            <a:ext cx="12188825" cy="64008"/>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 name="Google Shape;69;p7"/>
          <p:cNvSpPr txBox="1">
            <a:spLocks noGrp="1"/>
          </p:cNvSpPr>
          <p:nvPr>
            <p:ph type="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Arial"/>
              <a:buNone/>
              <a:defRPr sz="8000" b="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7"/>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Clr>
                <a:schemeClr val="dk2"/>
              </a:buClr>
              <a:buSzPts val="2400"/>
              <a:buNone/>
              <a:defRPr sz="2400" cap="none">
                <a:solidFill>
                  <a:schemeClr val="dk2"/>
                </a:solidFill>
                <a:latin typeface="Arial"/>
                <a:ea typeface="Arial"/>
                <a:cs typeface="Arial"/>
                <a:sym typeface="Arial"/>
              </a:defRPr>
            </a:lvl1pPr>
            <a:lvl2pPr marL="914400" lvl="1" indent="-228600" algn="l">
              <a:lnSpc>
                <a:spcPct val="90000"/>
              </a:lnSpc>
              <a:spcBef>
                <a:spcPts val="200"/>
              </a:spcBef>
              <a:spcAft>
                <a:spcPts val="0"/>
              </a:spcAft>
              <a:buClr>
                <a:srgbClr val="888888"/>
              </a:buClr>
              <a:buSzPts val="1800"/>
              <a:buNone/>
              <a:defRPr sz="1800">
                <a:solidFill>
                  <a:srgbClr val="888888"/>
                </a:solidFill>
              </a:defRPr>
            </a:lvl2pPr>
            <a:lvl3pPr marL="1371600" lvl="2" indent="-228600" algn="l">
              <a:lnSpc>
                <a:spcPct val="90000"/>
              </a:lnSpc>
              <a:spcBef>
                <a:spcPts val="400"/>
              </a:spcBef>
              <a:spcAft>
                <a:spcPts val="0"/>
              </a:spcAft>
              <a:buClr>
                <a:srgbClr val="888888"/>
              </a:buClr>
              <a:buSzPts val="1600"/>
              <a:buNone/>
              <a:defRPr sz="1600">
                <a:solidFill>
                  <a:srgbClr val="888888"/>
                </a:solidFill>
              </a:defRPr>
            </a:lvl3pPr>
            <a:lvl4pPr marL="1828800" lvl="3" indent="-228600" algn="l">
              <a:lnSpc>
                <a:spcPct val="90000"/>
              </a:lnSpc>
              <a:spcBef>
                <a:spcPts val="400"/>
              </a:spcBef>
              <a:spcAft>
                <a:spcPts val="0"/>
              </a:spcAft>
              <a:buClr>
                <a:srgbClr val="888888"/>
              </a:buClr>
              <a:buSzPts val="1400"/>
              <a:buNone/>
              <a:defRPr sz="1400">
                <a:solidFill>
                  <a:srgbClr val="888888"/>
                </a:solidFill>
              </a:defRPr>
            </a:lvl4pPr>
            <a:lvl5pPr marL="2286000" lvl="4" indent="-228600" algn="l">
              <a:lnSpc>
                <a:spcPct val="90000"/>
              </a:lnSpc>
              <a:spcBef>
                <a:spcPts val="400"/>
              </a:spcBef>
              <a:spcAft>
                <a:spcPts val="0"/>
              </a:spcAft>
              <a:buClr>
                <a:srgbClr val="888888"/>
              </a:buClr>
              <a:buSzPts val="1400"/>
              <a:buNone/>
              <a:defRPr sz="1400">
                <a:solidFill>
                  <a:srgbClr val="888888"/>
                </a:solidFill>
              </a:defRPr>
            </a:lvl5pPr>
            <a:lvl6pPr marL="2743200" lvl="5" indent="-228600" algn="l">
              <a:lnSpc>
                <a:spcPct val="90000"/>
              </a:lnSpc>
              <a:spcBef>
                <a:spcPts val="400"/>
              </a:spcBef>
              <a:spcAft>
                <a:spcPts val="0"/>
              </a:spcAft>
              <a:buSzPts val="1400"/>
              <a:buNone/>
              <a:defRPr sz="1400">
                <a:solidFill>
                  <a:srgbClr val="888888"/>
                </a:solidFill>
              </a:defRPr>
            </a:lvl6pPr>
            <a:lvl7pPr marL="3200400" lvl="6" indent="-228600" algn="l">
              <a:lnSpc>
                <a:spcPct val="90000"/>
              </a:lnSpc>
              <a:spcBef>
                <a:spcPts val="400"/>
              </a:spcBef>
              <a:spcAft>
                <a:spcPts val="0"/>
              </a:spcAft>
              <a:buSzPts val="1400"/>
              <a:buNone/>
              <a:defRPr sz="1400">
                <a:solidFill>
                  <a:srgbClr val="888888"/>
                </a:solidFill>
              </a:defRPr>
            </a:lvl7pPr>
            <a:lvl8pPr marL="3657600" lvl="7" indent="-228600" algn="l">
              <a:lnSpc>
                <a:spcPct val="90000"/>
              </a:lnSpc>
              <a:spcBef>
                <a:spcPts val="400"/>
              </a:spcBef>
              <a:spcAft>
                <a:spcPts val="0"/>
              </a:spcAft>
              <a:buSzPts val="1400"/>
              <a:buNone/>
              <a:defRPr sz="1400">
                <a:solidFill>
                  <a:srgbClr val="888888"/>
                </a:solidFill>
              </a:defRPr>
            </a:lvl8pPr>
            <a:lvl9pPr marL="4114800" lvl="8" indent="-228600" algn="l">
              <a:lnSpc>
                <a:spcPct val="90000"/>
              </a:lnSpc>
              <a:spcBef>
                <a:spcPts val="400"/>
              </a:spcBef>
              <a:spcAft>
                <a:spcPts val="400"/>
              </a:spcAft>
              <a:buSzPts val="1400"/>
              <a:buNone/>
              <a:defRPr sz="1400">
                <a:solidFill>
                  <a:srgbClr val="888888"/>
                </a:solidFill>
              </a:defRPr>
            </a:lvl9pPr>
          </a:lstStyle>
          <a:p>
            <a:endParaRPr/>
          </a:p>
        </p:txBody>
      </p:sp>
      <p:sp>
        <p:nvSpPr>
          <p:cNvPr id="71" name="Google Shape;71;p7"/>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7"/>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7"/>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cxnSp>
        <p:nvCxnSpPr>
          <p:cNvPr id="74" name="Google Shape;74;p7"/>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pic>
        <p:nvPicPr>
          <p:cNvPr id="75" name="Google Shape;75;p7"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Tree>
    <p:extLst>
      <p:ext uri="{BB962C8B-B14F-4D97-AF65-F5344CB8AC3E}">
        <p14:creationId xmlns:p14="http://schemas.microsoft.com/office/powerpoint/2010/main" val="40250571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wo Content Side-by-Side" type="twoObj">
  <p:cSld name="Two Content Side-by-Side">
    <p:spTree>
      <p:nvGrpSpPr>
        <p:cNvPr id="1" name="Shape 76"/>
        <p:cNvGrpSpPr/>
        <p:nvPr/>
      </p:nvGrpSpPr>
      <p:grpSpPr>
        <a:xfrm>
          <a:off x="0" y="0"/>
          <a:ext cx="0" cy="0"/>
          <a:chOff x="0" y="0"/>
          <a:chExt cx="0" cy="0"/>
        </a:xfrm>
      </p:grpSpPr>
      <p:sp>
        <p:nvSpPr>
          <p:cNvPr id="77" name="Google Shape;77;p8"/>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8"/>
          <p:cNvSpPr txBox="1">
            <a:spLocks noGrp="1"/>
          </p:cNvSpPr>
          <p:nvPr>
            <p:ph type="body" idx="1"/>
          </p:nvPr>
        </p:nvSpPr>
        <p:spPr>
          <a:xfrm>
            <a:off x="1097278" y="1845733"/>
            <a:ext cx="4937760" cy="4388811"/>
          </a:xfrm>
          <a:prstGeom prst="rect">
            <a:avLst/>
          </a:prstGeom>
          <a:noFill/>
          <a:ln>
            <a:noFill/>
          </a:ln>
        </p:spPr>
        <p:txBody>
          <a:bodyPr spcFirstLastPara="1" wrap="square" lIns="45700" tIns="45700" rIns="45700" bIns="45700" anchor="t" anchorCtr="0">
            <a:normAutofit/>
          </a:bodyPr>
          <a:lstStyle>
            <a:lvl1pPr marL="457200" lvl="0" indent="-406400" algn="l">
              <a:lnSpc>
                <a:spcPct val="90000"/>
              </a:lnSpc>
              <a:spcBef>
                <a:spcPts val="1200"/>
              </a:spcBef>
              <a:spcAft>
                <a:spcPts val="0"/>
              </a:spcAft>
              <a:buClr>
                <a:srgbClr val="3F3F3F"/>
              </a:buClr>
              <a:buSzPts val="2800"/>
              <a:buChar char="•"/>
              <a:defRPr/>
            </a:lvl1pPr>
            <a:lvl2pPr marL="914400" lvl="1" indent="-381000" algn="l">
              <a:lnSpc>
                <a:spcPct val="90000"/>
              </a:lnSpc>
              <a:spcBef>
                <a:spcPts val="200"/>
              </a:spcBef>
              <a:spcAft>
                <a:spcPts val="0"/>
              </a:spcAft>
              <a:buClr>
                <a:srgbClr val="3F3F3F"/>
              </a:buClr>
              <a:buSzPts val="2400"/>
              <a:buChar char="◦"/>
              <a:defRPr/>
            </a:lvl2pPr>
            <a:lvl3pPr marL="1371600" lvl="2" indent="-381000" algn="l">
              <a:lnSpc>
                <a:spcPct val="90000"/>
              </a:lnSpc>
              <a:spcBef>
                <a:spcPts val="400"/>
              </a:spcBef>
              <a:spcAft>
                <a:spcPts val="0"/>
              </a:spcAft>
              <a:buClr>
                <a:srgbClr val="3F3F3F"/>
              </a:buClr>
              <a:buSzPts val="2400"/>
              <a:buChar char="◦"/>
              <a:defRPr/>
            </a:lvl3pPr>
            <a:lvl4pPr marL="1828800" lvl="3" indent="-381000" algn="l">
              <a:lnSpc>
                <a:spcPct val="90000"/>
              </a:lnSpc>
              <a:spcBef>
                <a:spcPts val="400"/>
              </a:spcBef>
              <a:spcAft>
                <a:spcPts val="0"/>
              </a:spcAft>
              <a:buClr>
                <a:srgbClr val="3F3F3F"/>
              </a:buClr>
              <a:buSzPts val="2400"/>
              <a:buChar char="◦"/>
              <a:defRPr/>
            </a:lvl4pPr>
            <a:lvl5pPr marL="2286000" lvl="4" indent="-381000" algn="l">
              <a:lnSpc>
                <a:spcPct val="90000"/>
              </a:lnSpc>
              <a:spcBef>
                <a:spcPts val="400"/>
              </a:spcBef>
              <a:spcAft>
                <a:spcPts val="0"/>
              </a:spcAft>
              <a:buClr>
                <a:srgbClr val="3F3F3F"/>
              </a:buClr>
              <a:buSzPts val="24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79" name="Google Shape;79;p8"/>
          <p:cNvSpPr txBox="1">
            <a:spLocks noGrp="1"/>
          </p:cNvSpPr>
          <p:nvPr>
            <p:ph type="body" idx="2"/>
          </p:nvPr>
        </p:nvSpPr>
        <p:spPr>
          <a:xfrm>
            <a:off x="6217920" y="1845734"/>
            <a:ext cx="4937760" cy="4388809"/>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0" name="Google Shape;80;p8"/>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8"/>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8"/>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0696221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wo Content Above and Below">
  <p:cSld name="Two Content Above and Below">
    <p:spTree>
      <p:nvGrpSpPr>
        <p:cNvPr id="1" name="Shape 83"/>
        <p:cNvGrpSpPr/>
        <p:nvPr/>
      </p:nvGrpSpPr>
      <p:grpSpPr>
        <a:xfrm>
          <a:off x="0" y="0"/>
          <a:ext cx="0" cy="0"/>
          <a:chOff x="0" y="0"/>
          <a:chExt cx="0" cy="0"/>
        </a:xfrm>
      </p:grpSpPr>
      <p:sp>
        <p:nvSpPr>
          <p:cNvPr id="84" name="Google Shape;84;p9"/>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9"/>
          <p:cNvSpPr txBox="1">
            <a:spLocks noGrp="1"/>
          </p:cNvSpPr>
          <p:nvPr>
            <p:ph type="body" idx="1"/>
          </p:nvPr>
        </p:nvSpPr>
        <p:spPr>
          <a:xfrm>
            <a:off x="1097278" y="1845734"/>
            <a:ext cx="10058402" cy="2144375"/>
          </a:xfrm>
          <a:prstGeom prst="rect">
            <a:avLst/>
          </a:prstGeom>
          <a:noFill/>
          <a:ln>
            <a:noFill/>
          </a:ln>
        </p:spPr>
        <p:txBody>
          <a:bodyPr spcFirstLastPara="1" wrap="square" lIns="45700" tIns="45700" rIns="45700" bIns="45700" anchor="t" anchorCtr="0">
            <a:normAutofit/>
          </a:bodyPr>
          <a:lstStyle>
            <a:lvl1pPr marL="457200" lvl="0" indent="-406400" algn="l">
              <a:lnSpc>
                <a:spcPct val="90000"/>
              </a:lnSpc>
              <a:spcBef>
                <a:spcPts val="1200"/>
              </a:spcBef>
              <a:spcAft>
                <a:spcPts val="0"/>
              </a:spcAft>
              <a:buClr>
                <a:srgbClr val="3F3F3F"/>
              </a:buClr>
              <a:buSzPts val="2800"/>
              <a:buChar char="•"/>
              <a:defRPr/>
            </a:lvl1pPr>
            <a:lvl2pPr marL="914400" lvl="1" indent="-381000" algn="l">
              <a:lnSpc>
                <a:spcPct val="90000"/>
              </a:lnSpc>
              <a:spcBef>
                <a:spcPts val="200"/>
              </a:spcBef>
              <a:spcAft>
                <a:spcPts val="0"/>
              </a:spcAft>
              <a:buClr>
                <a:srgbClr val="3F3F3F"/>
              </a:buClr>
              <a:buSzPts val="2400"/>
              <a:buChar char="◦"/>
              <a:defRPr/>
            </a:lvl2pPr>
            <a:lvl3pPr marL="1371600" lvl="2" indent="-381000" algn="l">
              <a:lnSpc>
                <a:spcPct val="90000"/>
              </a:lnSpc>
              <a:spcBef>
                <a:spcPts val="400"/>
              </a:spcBef>
              <a:spcAft>
                <a:spcPts val="0"/>
              </a:spcAft>
              <a:buClr>
                <a:srgbClr val="3F3F3F"/>
              </a:buClr>
              <a:buSzPts val="2400"/>
              <a:buChar char="◦"/>
              <a:defRPr/>
            </a:lvl3pPr>
            <a:lvl4pPr marL="1828800" lvl="3" indent="-381000" algn="l">
              <a:lnSpc>
                <a:spcPct val="90000"/>
              </a:lnSpc>
              <a:spcBef>
                <a:spcPts val="400"/>
              </a:spcBef>
              <a:spcAft>
                <a:spcPts val="0"/>
              </a:spcAft>
              <a:buClr>
                <a:srgbClr val="3F3F3F"/>
              </a:buClr>
              <a:buSzPts val="2400"/>
              <a:buChar char="◦"/>
              <a:defRPr/>
            </a:lvl4pPr>
            <a:lvl5pPr marL="2286000" lvl="4" indent="-381000" algn="l">
              <a:lnSpc>
                <a:spcPct val="90000"/>
              </a:lnSpc>
              <a:spcBef>
                <a:spcPts val="400"/>
              </a:spcBef>
              <a:spcAft>
                <a:spcPts val="0"/>
              </a:spcAft>
              <a:buClr>
                <a:srgbClr val="3F3F3F"/>
              </a:buClr>
              <a:buSzPts val="24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6" name="Google Shape;86;p9"/>
          <p:cNvSpPr txBox="1">
            <a:spLocks noGrp="1"/>
          </p:cNvSpPr>
          <p:nvPr>
            <p:ph type="body" idx="2"/>
          </p:nvPr>
        </p:nvSpPr>
        <p:spPr>
          <a:xfrm>
            <a:off x="1097278" y="4098483"/>
            <a:ext cx="10058402" cy="2144375"/>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7" name="Google Shape;87;p9"/>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9"/>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9"/>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132443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99"/>
        <p:cNvGrpSpPr/>
        <p:nvPr/>
      </p:nvGrpSpPr>
      <p:grpSpPr>
        <a:xfrm>
          <a:off x="0" y="0"/>
          <a:ext cx="0" cy="0"/>
          <a:chOff x="0" y="0"/>
          <a:chExt cx="0" cy="0"/>
        </a:xfrm>
      </p:grpSpPr>
      <p:sp>
        <p:nvSpPr>
          <p:cNvPr id="100" name="Google Shape;100;g8ec52e8e2f_9_66"/>
          <p:cNvSpPr/>
          <p:nvPr/>
        </p:nvSpPr>
        <p:spPr>
          <a:xfrm>
            <a:off x="6096000" y="0"/>
            <a:ext cx="6096000" cy="68580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cxnSp>
        <p:nvCxnSpPr>
          <p:cNvPr id="101" name="Google Shape;101;g8ec52e8e2f_9_66"/>
          <p:cNvCxnSpPr/>
          <p:nvPr/>
        </p:nvCxnSpPr>
        <p:spPr>
          <a:xfrm>
            <a:off x="6706233" y="5994000"/>
            <a:ext cx="624300" cy="0"/>
          </a:xfrm>
          <a:prstGeom prst="straightConnector1">
            <a:avLst/>
          </a:prstGeom>
          <a:noFill/>
          <a:ln w="19050" cap="flat" cmpd="sng">
            <a:solidFill>
              <a:schemeClr val="lt1"/>
            </a:solidFill>
            <a:prstDash val="solid"/>
            <a:round/>
            <a:headEnd type="none" w="sm" len="sm"/>
            <a:tailEnd type="none" w="sm" len="sm"/>
          </a:ln>
        </p:spPr>
      </p:cxnSp>
      <p:sp>
        <p:nvSpPr>
          <p:cNvPr id="102" name="Google Shape;102;g8ec52e8e2f_9_66"/>
          <p:cNvSpPr txBox="1">
            <a:spLocks noGrp="1"/>
          </p:cNvSpPr>
          <p:nvPr>
            <p:ph type="title"/>
          </p:nvPr>
        </p:nvSpPr>
        <p:spPr>
          <a:xfrm>
            <a:off x="354000" y="1386233"/>
            <a:ext cx="5393700" cy="2234400"/>
          </a:xfrm>
          <a:prstGeom prst="rect">
            <a:avLst/>
          </a:prstGeom>
        </p:spPr>
        <p:txBody>
          <a:bodyPr spcFirstLastPara="1" wrap="square" lIns="91425" tIns="45700" rIns="91425" bIns="45700" anchor="b" anchorCtr="0">
            <a:noAutofit/>
          </a:bodyPr>
          <a:lstStyle>
            <a:lvl1pPr lvl="0" algn="ctr" rtl="0">
              <a:spcBef>
                <a:spcPts val="0"/>
              </a:spcBef>
              <a:spcAft>
                <a:spcPts val="0"/>
              </a:spcAft>
              <a:buSzPts val="5600"/>
              <a:buNone/>
              <a:defRPr sz="5600"/>
            </a:lvl1pPr>
            <a:lvl2pPr lvl="1" algn="ctr" rtl="0">
              <a:spcBef>
                <a:spcPts val="0"/>
              </a:spcBef>
              <a:spcAft>
                <a:spcPts val="0"/>
              </a:spcAft>
              <a:buSzPts val="5600"/>
              <a:buNone/>
              <a:defRPr sz="5600"/>
            </a:lvl2pPr>
            <a:lvl3pPr lvl="2" algn="ctr" rtl="0">
              <a:spcBef>
                <a:spcPts val="0"/>
              </a:spcBef>
              <a:spcAft>
                <a:spcPts val="0"/>
              </a:spcAft>
              <a:buSzPts val="5600"/>
              <a:buNone/>
              <a:defRPr sz="5600"/>
            </a:lvl3pPr>
            <a:lvl4pPr lvl="3" algn="ctr" rtl="0">
              <a:spcBef>
                <a:spcPts val="0"/>
              </a:spcBef>
              <a:spcAft>
                <a:spcPts val="0"/>
              </a:spcAft>
              <a:buSzPts val="5600"/>
              <a:buNone/>
              <a:defRPr sz="5600"/>
            </a:lvl4pPr>
            <a:lvl5pPr lvl="4" algn="ctr" rtl="0">
              <a:spcBef>
                <a:spcPts val="0"/>
              </a:spcBef>
              <a:spcAft>
                <a:spcPts val="0"/>
              </a:spcAft>
              <a:buSzPts val="5600"/>
              <a:buNone/>
              <a:defRPr sz="5600"/>
            </a:lvl5pPr>
            <a:lvl6pPr lvl="5" algn="ctr" rtl="0">
              <a:spcBef>
                <a:spcPts val="0"/>
              </a:spcBef>
              <a:spcAft>
                <a:spcPts val="0"/>
              </a:spcAft>
              <a:buSzPts val="5600"/>
              <a:buNone/>
              <a:defRPr sz="5600"/>
            </a:lvl6pPr>
            <a:lvl7pPr lvl="6" algn="ctr" rtl="0">
              <a:spcBef>
                <a:spcPts val="0"/>
              </a:spcBef>
              <a:spcAft>
                <a:spcPts val="0"/>
              </a:spcAft>
              <a:buSzPts val="5600"/>
              <a:buNone/>
              <a:defRPr sz="5600"/>
            </a:lvl7pPr>
            <a:lvl8pPr lvl="7" algn="ctr" rtl="0">
              <a:spcBef>
                <a:spcPts val="0"/>
              </a:spcBef>
              <a:spcAft>
                <a:spcPts val="0"/>
              </a:spcAft>
              <a:buSzPts val="5600"/>
              <a:buNone/>
              <a:defRPr sz="5600"/>
            </a:lvl8pPr>
            <a:lvl9pPr lvl="8" algn="ctr" rtl="0">
              <a:spcBef>
                <a:spcPts val="0"/>
              </a:spcBef>
              <a:spcAft>
                <a:spcPts val="0"/>
              </a:spcAft>
              <a:buSzPts val="5600"/>
              <a:buNone/>
              <a:defRPr sz="5600"/>
            </a:lvl9pPr>
          </a:lstStyle>
          <a:p>
            <a:endParaRPr/>
          </a:p>
        </p:txBody>
      </p:sp>
      <p:sp>
        <p:nvSpPr>
          <p:cNvPr id="103" name="Google Shape;103;g8ec52e8e2f_9_66"/>
          <p:cNvSpPr txBox="1">
            <a:spLocks noGrp="1"/>
          </p:cNvSpPr>
          <p:nvPr>
            <p:ph type="subTitle" idx="1"/>
          </p:nvPr>
        </p:nvSpPr>
        <p:spPr>
          <a:xfrm>
            <a:off x="354000" y="3635833"/>
            <a:ext cx="5393700" cy="1646700"/>
          </a:xfrm>
          <a:prstGeom prst="rect">
            <a:avLst/>
          </a:prstGeom>
        </p:spPr>
        <p:txBody>
          <a:bodyPr spcFirstLastPara="1" wrap="square" lIns="45700" tIns="45700" rIns="45700" bIns="45700" anchor="t" anchorCtr="0">
            <a:noAutofit/>
          </a:bodyPr>
          <a:lstStyle>
            <a:lvl1pPr lvl="0" algn="ctr" rtl="0">
              <a:lnSpc>
                <a:spcPct val="100000"/>
              </a:lnSpc>
              <a:spcBef>
                <a:spcPts val="1200"/>
              </a:spcBef>
              <a:spcAft>
                <a:spcPts val="0"/>
              </a:spcAft>
              <a:buSzPts val="2800"/>
              <a:buNone/>
              <a:defRPr sz="2800"/>
            </a:lvl1pPr>
            <a:lvl2pPr lvl="1" algn="ctr" rtl="0">
              <a:lnSpc>
                <a:spcPct val="100000"/>
              </a:lnSpc>
              <a:spcBef>
                <a:spcPts val="200"/>
              </a:spcBef>
              <a:spcAft>
                <a:spcPts val="0"/>
              </a:spcAft>
              <a:buSzPts val="2800"/>
              <a:buNone/>
              <a:defRPr sz="2800"/>
            </a:lvl2pPr>
            <a:lvl3pPr lvl="2" algn="ctr" rtl="0">
              <a:lnSpc>
                <a:spcPct val="100000"/>
              </a:lnSpc>
              <a:spcBef>
                <a:spcPts val="400"/>
              </a:spcBef>
              <a:spcAft>
                <a:spcPts val="0"/>
              </a:spcAft>
              <a:buSzPts val="2800"/>
              <a:buNone/>
              <a:defRPr sz="2800"/>
            </a:lvl3pPr>
            <a:lvl4pPr lvl="3" algn="ctr" rtl="0">
              <a:lnSpc>
                <a:spcPct val="100000"/>
              </a:lnSpc>
              <a:spcBef>
                <a:spcPts val="400"/>
              </a:spcBef>
              <a:spcAft>
                <a:spcPts val="0"/>
              </a:spcAft>
              <a:buSzPts val="2800"/>
              <a:buNone/>
              <a:defRPr sz="2800"/>
            </a:lvl4pPr>
            <a:lvl5pPr lvl="4" algn="ctr" rtl="0">
              <a:lnSpc>
                <a:spcPct val="100000"/>
              </a:lnSpc>
              <a:spcBef>
                <a:spcPts val="400"/>
              </a:spcBef>
              <a:spcAft>
                <a:spcPts val="0"/>
              </a:spcAft>
              <a:buSzPts val="2800"/>
              <a:buNone/>
              <a:defRPr sz="2800"/>
            </a:lvl5pPr>
            <a:lvl6pPr lvl="5" algn="ctr" rtl="0">
              <a:lnSpc>
                <a:spcPct val="100000"/>
              </a:lnSpc>
              <a:spcBef>
                <a:spcPts val="400"/>
              </a:spcBef>
              <a:spcAft>
                <a:spcPts val="0"/>
              </a:spcAft>
              <a:buSzPts val="2800"/>
              <a:buNone/>
              <a:defRPr sz="2800"/>
            </a:lvl6pPr>
            <a:lvl7pPr lvl="6" algn="ctr" rtl="0">
              <a:lnSpc>
                <a:spcPct val="100000"/>
              </a:lnSpc>
              <a:spcBef>
                <a:spcPts val="400"/>
              </a:spcBef>
              <a:spcAft>
                <a:spcPts val="0"/>
              </a:spcAft>
              <a:buSzPts val="2800"/>
              <a:buNone/>
              <a:defRPr sz="2800"/>
            </a:lvl7pPr>
            <a:lvl8pPr lvl="7" algn="ctr" rtl="0">
              <a:lnSpc>
                <a:spcPct val="100000"/>
              </a:lnSpc>
              <a:spcBef>
                <a:spcPts val="400"/>
              </a:spcBef>
              <a:spcAft>
                <a:spcPts val="0"/>
              </a:spcAft>
              <a:buSzPts val="2800"/>
              <a:buNone/>
              <a:defRPr sz="2800"/>
            </a:lvl8pPr>
            <a:lvl9pPr lvl="8" algn="ctr" rtl="0">
              <a:lnSpc>
                <a:spcPct val="100000"/>
              </a:lnSpc>
              <a:spcBef>
                <a:spcPts val="400"/>
              </a:spcBef>
              <a:spcAft>
                <a:spcPts val="0"/>
              </a:spcAft>
              <a:buSzPts val="2800"/>
              <a:buNone/>
              <a:defRPr sz="2800"/>
            </a:lvl9pPr>
          </a:lstStyle>
          <a:p>
            <a:endParaRPr/>
          </a:p>
        </p:txBody>
      </p:sp>
      <p:sp>
        <p:nvSpPr>
          <p:cNvPr id="104" name="Google Shape;104;g8ec52e8e2f_9_66"/>
          <p:cNvSpPr txBox="1">
            <a:spLocks noGrp="1"/>
          </p:cNvSpPr>
          <p:nvPr>
            <p:ph type="body" idx="2"/>
          </p:nvPr>
        </p:nvSpPr>
        <p:spPr>
          <a:xfrm>
            <a:off x="6586000" y="965600"/>
            <a:ext cx="5115900" cy="4926900"/>
          </a:xfrm>
          <a:prstGeom prst="rect">
            <a:avLst/>
          </a:prstGeom>
        </p:spPr>
        <p:txBody>
          <a:bodyPr spcFirstLastPara="1" wrap="square" lIns="45700" tIns="45700" rIns="45700" bIns="45700" anchor="ctr" anchorCtr="0">
            <a:noAutofit/>
          </a:bodyPr>
          <a:lstStyle>
            <a:lvl1pPr marL="457200" lvl="0" indent="-406400" rtl="0">
              <a:spcBef>
                <a:spcPts val="1200"/>
              </a:spcBef>
              <a:spcAft>
                <a:spcPts val="0"/>
              </a:spcAft>
              <a:buClr>
                <a:schemeClr val="lt1"/>
              </a:buClr>
              <a:buSzPts val="2800"/>
              <a:buChar char="•"/>
              <a:defRPr>
                <a:solidFill>
                  <a:schemeClr val="lt1"/>
                </a:solidFill>
              </a:defRPr>
            </a:lvl1pPr>
            <a:lvl2pPr marL="914400" lvl="1" indent="-381000" rtl="0">
              <a:spcBef>
                <a:spcPts val="200"/>
              </a:spcBef>
              <a:spcAft>
                <a:spcPts val="0"/>
              </a:spcAft>
              <a:buClr>
                <a:schemeClr val="lt1"/>
              </a:buClr>
              <a:buSzPts val="2400"/>
              <a:buChar char="◦"/>
              <a:defRPr>
                <a:solidFill>
                  <a:schemeClr val="lt1"/>
                </a:solidFill>
              </a:defRPr>
            </a:lvl2pPr>
            <a:lvl3pPr marL="1371600" lvl="2" indent="-381000" rtl="0">
              <a:spcBef>
                <a:spcPts val="400"/>
              </a:spcBef>
              <a:spcAft>
                <a:spcPts val="0"/>
              </a:spcAft>
              <a:buClr>
                <a:schemeClr val="lt1"/>
              </a:buClr>
              <a:buSzPts val="2400"/>
              <a:buChar char="◦"/>
              <a:defRPr>
                <a:solidFill>
                  <a:schemeClr val="lt1"/>
                </a:solidFill>
              </a:defRPr>
            </a:lvl3pPr>
            <a:lvl4pPr marL="1828800" lvl="3" indent="-381000" rtl="0">
              <a:spcBef>
                <a:spcPts val="400"/>
              </a:spcBef>
              <a:spcAft>
                <a:spcPts val="0"/>
              </a:spcAft>
              <a:buClr>
                <a:schemeClr val="lt1"/>
              </a:buClr>
              <a:buSzPts val="2400"/>
              <a:buChar char="◦"/>
              <a:defRPr>
                <a:solidFill>
                  <a:schemeClr val="lt1"/>
                </a:solidFill>
              </a:defRPr>
            </a:lvl4pPr>
            <a:lvl5pPr marL="2286000" lvl="4" indent="-381000" rtl="0">
              <a:spcBef>
                <a:spcPts val="400"/>
              </a:spcBef>
              <a:spcAft>
                <a:spcPts val="0"/>
              </a:spcAft>
              <a:buClr>
                <a:schemeClr val="lt1"/>
              </a:buClr>
              <a:buSzPts val="2400"/>
              <a:buChar char="◦"/>
              <a:defRPr>
                <a:solidFill>
                  <a:schemeClr val="lt1"/>
                </a:solidFill>
              </a:defRPr>
            </a:lvl5pPr>
            <a:lvl6pPr marL="2743200" lvl="5" indent="-317500" rtl="0">
              <a:spcBef>
                <a:spcPts val="400"/>
              </a:spcBef>
              <a:spcAft>
                <a:spcPts val="0"/>
              </a:spcAft>
              <a:buClr>
                <a:schemeClr val="lt1"/>
              </a:buClr>
              <a:buSzPts val="1400"/>
              <a:buChar char="◦"/>
              <a:defRPr>
                <a:solidFill>
                  <a:schemeClr val="lt1"/>
                </a:solidFill>
              </a:defRPr>
            </a:lvl6pPr>
            <a:lvl7pPr marL="3200400" lvl="6" indent="-317500" rtl="0">
              <a:spcBef>
                <a:spcPts val="400"/>
              </a:spcBef>
              <a:spcAft>
                <a:spcPts val="0"/>
              </a:spcAft>
              <a:buClr>
                <a:schemeClr val="lt1"/>
              </a:buClr>
              <a:buSzPts val="1400"/>
              <a:buChar char="◦"/>
              <a:defRPr>
                <a:solidFill>
                  <a:schemeClr val="lt1"/>
                </a:solidFill>
              </a:defRPr>
            </a:lvl7pPr>
            <a:lvl8pPr marL="3657600" lvl="7" indent="-317500" rtl="0">
              <a:spcBef>
                <a:spcPts val="400"/>
              </a:spcBef>
              <a:spcAft>
                <a:spcPts val="0"/>
              </a:spcAft>
              <a:buClr>
                <a:schemeClr val="lt1"/>
              </a:buClr>
              <a:buSzPts val="1400"/>
              <a:buChar char="◦"/>
              <a:defRPr>
                <a:solidFill>
                  <a:schemeClr val="lt1"/>
                </a:solidFill>
              </a:defRPr>
            </a:lvl8pPr>
            <a:lvl9pPr marL="4114800" lvl="8" indent="-317500" rtl="0">
              <a:spcBef>
                <a:spcPts val="400"/>
              </a:spcBef>
              <a:spcAft>
                <a:spcPts val="400"/>
              </a:spcAft>
              <a:buClr>
                <a:schemeClr val="lt1"/>
              </a:buClr>
              <a:buSzPts val="1400"/>
              <a:buChar char="◦"/>
              <a:defRPr>
                <a:solidFill>
                  <a:schemeClr val="lt1"/>
                </a:solidFill>
              </a:defRPr>
            </a:lvl9pPr>
          </a:lstStyle>
          <a:p>
            <a:endParaRPr/>
          </a:p>
        </p:txBody>
      </p:sp>
      <p:sp>
        <p:nvSpPr>
          <p:cNvPr id="105" name="Google Shape;105;g8ec52e8e2f_9_66"/>
          <p:cNvSpPr txBox="1">
            <a:spLocks noGrp="1"/>
          </p:cNvSpPr>
          <p:nvPr>
            <p:ph type="sldNum" idx="12"/>
          </p:nvPr>
        </p:nvSpPr>
        <p:spPr>
          <a:xfrm>
            <a:off x="11296610" y="6217622"/>
            <a:ext cx="731700" cy="524700"/>
          </a:xfrm>
          <a:prstGeom prst="rect">
            <a:avLst/>
          </a:prstGeom>
        </p:spPr>
        <p:txBody>
          <a:bodyPr spcFirstLastPara="1" wrap="square" lIns="91425" tIns="45700" rIns="91425" bIns="45700"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142837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Title Slide Option 3">
  <p:cSld name="Title Slide Option 3">
    <p:spTree>
      <p:nvGrpSpPr>
        <p:cNvPr id="1" name="Shape 18"/>
        <p:cNvGrpSpPr/>
        <p:nvPr/>
      </p:nvGrpSpPr>
      <p:grpSpPr>
        <a:xfrm>
          <a:off x="0" y="0"/>
          <a:ext cx="0" cy="0"/>
          <a:chOff x="0" y="0"/>
          <a:chExt cx="0" cy="0"/>
        </a:xfrm>
      </p:grpSpPr>
      <p:sp>
        <p:nvSpPr>
          <p:cNvPr id="19" name="Google Shape;19;p6"/>
          <p:cNvSpPr/>
          <p:nvPr/>
        </p:nvSpPr>
        <p:spPr>
          <a:xfrm>
            <a:off x="0" y="0"/>
            <a:ext cx="1886297" cy="6334316"/>
          </a:xfrm>
          <a:prstGeom prst="rect">
            <a:avLst/>
          </a:prstGeom>
          <a:solidFill>
            <a:srgbClr val="D2DBE2"/>
          </a:solidFill>
          <a:ln w="15875" cap="flat" cmpd="sng">
            <a:solidFill>
              <a:srgbClr val="D2DBE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0" name="Google Shape;20;p6"/>
          <p:cNvSpPr/>
          <p:nvPr/>
        </p:nvSpPr>
        <p:spPr>
          <a:xfrm>
            <a:off x="3175" y="6400800"/>
            <a:ext cx="12188825" cy="4572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 name="Google Shape;21;p6"/>
          <p:cNvSpPr txBox="1">
            <a:spLocks noGrp="1"/>
          </p:cNvSpPr>
          <p:nvPr>
            <p:ph type="ctrTitle"/>
          </p:nvPr>
        </p:nvSpPr>
        <p:spPr>
          <a:xfrm>
            <a:off x="2485502" y="758952"/>
            <a:ext cx="9152313"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Arial"/>
              <a:buNone/>
              <a:defRPr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6"/>
          <p:cNvSpPr txBox="1">
            <a:spLocks noGrp="1"/>
          </p:cNvSpPr>
          <p:nvPr>
            <p:ph type="subTitle" idx="1"/>
          </p:nvPr>
        </p:nvSpPr>
        <p:spPr>
          <a:xfrm>
            <a:off x="2484126" y="4517571"/>
            <a:ext cx="9155100" cy="1143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200"/>
              </a:spcBef>
              <a:spcAft>
                <a:spcPts val="0"/>
              </a:spcAft>
              <a:buClr>
                <a:schemeClr val="dk2"/>
              </a:buClr>
              <a:buSzPts val="2400"/>
              <a:buNone/>
              <a:defRPr sz="2400" cap="none">
                <a:solidFill>
                  <a:schemeClr val="dk2"/>
                </a:solidFill>
                <a:latin typeface="Arial"/>
                <a:ea typeface="Arial"/>
                <a:cs typeface="Arial"/>
                <a:sym typeface="Arial"/>
              </a:defRPr>
            </a:lvl1pPr>
            <a:lvl2pPr lvl="1" algn="ctr">
              <a:lnSpc>
                <a:spcPct val="90000"/>
              </a:lnSpc>
              <a:spcBef>
                <a:spcPts val="200"/>
              </a:spcBef>
              <a:spcAft>
                <a:spcPts val="0"/>
              </a:spcAft>
              <a:buClr>
                <a:srgbClr val="3F3F3F"/>
              </a:buClr>
              <a:buSzPts val="2400"/>
              <a:buNone/>
              <a:defRPr sz="2400"/>
            </a:lvl2pPr>
            <a:lvl3pPr lvl="2" algn="ctr">
              <a:lnSpc>
                <a:spcPct val="90000"/>
              </a:lnSpc>
              <a:spcBef>
                <a:spcPts val="400"/>
              </a:spcBef>
              <a:spcAft>
                <a:spcPts val="0"/>
              </a:spcAft>
              <a:buClr>
                <a:srgbClr val="3F3F3F"/>
              </a:buClr>
              <a:buSzPts val="2400"/>
              <a:buNone/>
              <a:defRPr sz="2400"/>
            </a:lvl3pPr>
            <a:lvl4pPr lvl="3" algn="ctr">
              <a:lnSpc>
                <a:spcPct val="90000"/>
              </a:lnSpc>
              <a:spcBef>
                <a:spcPts val="400"/>
              </a:spcBef>
              <a:spcAft>
                <a:spcPts val="0"/>
              </a:spcAft>
              <a:buClr>
                <a:srgbClr val="3F3F3F"/>
              </a:buClr>
              <a:buSzPts val="2000"/>
              <a:buNone/>
              <a:defRPr sz="2000"/>
            </a:lvl4pPr>
            <a:lvl5pPr lvl="4" algn="ctr">
              <a:lnSpc>
                <a:spcPct val="90000"/>
              </a:lnSpc>
              <a:spcBef>
                <a:spcPts val="400"/>
              </a:spcBef>
              <a:spcAft>
                <a:spcPts val="0"/>
              </a:spcAft>
              <a:buClr>
                <a:srgbClr val="3F3F3F"/>
              </a:buClr>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pic>
        <p:nvPicPr>
          <p:cNvPr id="23" name="Google Shape;23;p6"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
        <p:nvSpPr>
          <p:cNvPr id="24" name="Google Shape;24;p6"/>
          <p:cNvSpPr/>
          <p:nvPr/>
        </p:nvSpPr>
        <p:spPr>
          <a:xfrm>
            <a:off x="15" y="6334316"/>
            <a:ext cx="12188825" cy="64008"/>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5" name="Google Shape;25;p6" descr="Official Seal of the California Department of Education"/>
          <p:cNvPicPr preferRelativeResize="0"/>
          <p:nvPr/>
        </p:nvPicPr>
        <p:blipFill rotWithShape="1">
          <a:blip r:embed="rId3">
            <a:alphaModFix/>
          </a:blip>
          <a:srcRect/>
          <a:stretch/>
        </p:blipFill>
        <p:spPr>
          <a:xfrm>
            <a:off x="225192" y="758952"/>
            <a:ext cx="1454150" cy="1454150"/>
          </a:xfrm>
          <a:prstGeom prst="rect">
            <a:avLst/>
          </a:prstGeom>
          <a:noFill/>
          <a:ln>
            <a:noFill/>
          </a:ln>
        </p:spPr>
      </p:pic>
      <p:sp>
        <p:nvSpPr>
          <p:cNvPr id="26" name="Google Shape;26;p6"/>
          <p:cNvSpPr/>
          <p:nvPr/>
        </p:nvSpPr>
        <p:spPr>
          <a:xfrm>
            <a:off x="101367" y="2298827"/>
            <a:ext cx="1701800" cy="6953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70C51"/>
                </a:solidFill>
                <a:latin typeface="Arial"/>
                <a:ea typeface="Arial"/>
                <a:cs typeface="Arial"/>
                <a:sym typeface="Arial"/>
              </a:rPr>
              <a:t>TONY THURMOND</a:t>
            </a:r>
            <a:br>
              <a:rPr lang="en-US" sz="1000" b="1" i="0" u="none" strike="noStrike" cap="none">
                <a:solidFill>
                  <a:srgbClr val="070C51"/>
                </a:solidFill>
                <a:latin typeface="Arial"/>
                <a:ea typeface="Arial"/>
                <a:cs typeface="Arial"/>
                <a:sym typeface="Arial"/>
              </a:rPr>
            </a:br>
            <a:r>
              <a:rPr lang="en-US" sz="1000" b="0" i="0" u="none" strike="noStrike" cap="none">
                <a:solidFill>
                  <a:srgbClr val="070C51"/>
                </a:solidFill>
                <a:latin typeface="Arial"/>
                <a:ea typeface="Arial"/>
                <a:cs typeface="Arial"/>
                <a:sym typeface="Arial"/>
              </a:rPr>
              <a:t>State Superintendent </a:t>
            </a:r>
            <a:br>
              <a:rPr lang="en-US" sz="1000" b="0" i="0" u="none" strike="noStrike" cap="none">
                <a:solidFill>
                  <a:srgbClr val="070C51"/>
                </a:solidFill>
                <a:latin typeface="Arial"/>
                <a:ea typeface="Arial"/>
                <a:cs typeface="Arial"/>
                <a:sym typeface="Arial"/>
              </a:rPr>
            </a:br>
            <a:r>
              <a:rPr lang="en-US" sz="1000" b="0" i="0" u="none" strike="noStrike" cap="none">
                <a:solidFill>
                  <a:srgbClr val="070C51"/>
                </a:solidFill>
                <a:latin typeface="Arial"/>
                <a:ea typeface="Arial"/>
                <a:cs typeface="Arial"/>
                <a:sym typeface="Arial"/>
              </a:rPr>
              <a:t>of Public Instruction</a:t>
            </a:r>
            <a:endParaRPr sz="1000" b="0" i="0" u="none" strike="noStrike" cap="none">
              <a:solidFill>
                <a:schemeClr val="dk2"/>
              </a:solidFill>
              <a:latin typeface="Times"/>
              <a:ea typeface="Times"/>
              <a:cs typeface="Times"/>
              <a:sym typeface="Times"/>
            </a:endParaRPr>
          </a:p>
        </p:txBody>
      </p:sp>
    </p:spTree>
    <p:extLst>
      <p:ext uri="{BB962C8B-B14F-4D97-AF65-F5344CB8AC3E}">
        <p14:creationId xmlns:p14="http://schemas.microsoft.com/office/powerpoint/2010/main" val="26610831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7"/>
        <p:cNvGrpSpPr/>
        <p:nvPr/>
      </p:nvGrpSpPr>
      <p:grpSpPr>
        <a:xfrm>
          <a:off x="0" y="0"/>
          <a:ext cx="0" cy="0"/>
          <a:chOff x="0" y="0"/>
          <a:chExt cx="0" cy="0"/>
        </a:xfrm>
      </p:grpSpPr>
      <p:sp>
        <p:nvSpPr>
          <p:cNvPr id="28" name="Google Shape;28;p3"/>
          <p:cNvSpPr txBox="1">
            <a:spLocks noGrp="1"/>
          </p:cNvSpPr>
          <p:nvPr>
            <p:ph type="title"/>
          </p:nvPr>
        </p:nvSpPr>
        <p:spPr>
          <a:xfrm>
            <a:off x="279150" y="286600"/>
            <a:ext cx="11435700" cy="9771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600"/>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3"/>
          <p:cNvSpPr txBox="1">
            <a:spLocks noGrp="1"/>
          </p:cNvSpPr>
          <p:nvPr>
            <p:ph type="body" idx="1"/>
          </p:nvPr>
        </p:nvSpPr>
        <p:spPr>
          <a:xfrm>
            <a:off x="453600" y="2030175"/>
            <a:ext cx="11284800" cy="4355700"/>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0" name="Google Shape;30;p3"/>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4730072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1068400" y="185976"/>
            <a:ext cx="10058400" cy="10059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1"/>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1"/>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11"/>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6099007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Content with Caption">
    <p:spTree>
      <p:nvGrpSpPr>
        <p:cNvPr id="1" name="Shape 38"/>
        <p:cNvGrpSpPr/>
        <p:nvPr/>
      </p:nvGrpSpPr>
      <p:grpSpPr>
        <a:xfrm>
          <a:off x="0" y="0"/>
          <a:ext cx="0" cy="0"/>
          <a:chOff x="0" y="0"/>
          <a:chExt cx="0" cy="0"/>
        </a:xfrm>
      </p:grpSpPr>
      <p:sp>
        <p:nvSpPr>
          <p:cNvPr id="39" name="Google Shape;39;p12"/>
          <p:cNvSpPr/>
          <p:nvPr/>
        </p:nvSpPr>
        <p:spPr>
          <a:xfrm>
            <a:off x="25" y="0"/>
            <a:ext cx="1771500" cy="68580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 name="Google Shape;40;p12"/>
          <p:cNvSpPr/>
          <p:nvPr/>
        </p:nvSpPr>
        <p:spPr>
          <a:xfrm>
            <a:off x="1752122" y="0"/>
            <a:ext cx="45300" cy="68580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 name="Google Shape;41;p12"/>
          <p:cNvSpPr txBox="1">
            <a:spLocks noGrp="1"/>
          </p:cNvSpPr>
          <p:nvPr>
            <p:ph type="title"/>
          </p:nvPr>
        </p:nvSpPr>
        <p:spPr>
          <a:xfrm>
            <a:off x="43225" y="357300"/>
            <a:ext cx="1661100" cy="25062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FFFFF"/>
              </a:buClr>
              <a:buSzPts val="2400"/>
              <a:buFont typeface="Arial"/>
              <a:buNone/>
              <a:defRPr sz="2400" b="0">
                <a:solidFill>
                  <a:srgbClr val="FFFFFF"/>
                </a:solidFill>
              </a:defRPr>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42" name="Google Shape;42;p12"/>
          <p:cNvSpPr txBox="1">
            <a:spLocks noGrp="1"/>
          </p:cNvSpPr>
          <p:nvPr>
            <p:ph type="body" idx="1"/>
          </p:nvPr>
        </p:nvSpPr>
        <p:spPr>
          <a:xfrm>
            <a:off x="2085100" y="77750"/>
            <a:ext cx="9897900" cy="6353400"/>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43" name="Google Shape;43;p12"/>
          <p:cNvSpPr txBox="1">
            <a:spLocks noGrp="1"/>
          </p:cNvSpPr>
          <p:nvPr>
            <p:ph type="dt" idx="10"/>
          </p:nvPr>
        </p:nvSpPr>
        <p:spPr>
          <a:xfrm>
            <a:off x="465512" y="6459785"/>
            <a:ext cx="261851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2"/>
          <p:cNvSpPr txBox="1">
            <a:spLocks noGrp="1"/>
          </p:cNvSpPr>
          <p:nvPr>
            <p:ph type="ftr" idx="11"/>
          </p:nvPr>
        </p:nvSpPr>
        <p:spPr>
          <a:xfrm>
            <a:off x="4800600" y="6459785"/>
            <a:ext cx="4648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2"/>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6" name="Google Shape;46;p12"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Tree>
    <p:extLst>
      <p:ext uri="{BB962C8B-B14F-4D97-AF65-F5344CB8AC3E}">
        <p14:creationId xmlns:p14="http://schemas.microsoft.com/office/powerpoint/2010/main" val="8423806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Content with Caption">
  <p:cSld name="1_Content with Caption">
    <p:spTree>
      <p:nvGrpSpPr>
        <p:cNvPr id="1" name="Shape 47"/>
        <p:cNvGrpSpPr/>
        <p:nvPr/>
      </p:nvGrpSpPr>
      <p:grpSpPr>
        <a:xfrm>
          <a:off x="0" y="0"/>
          <a:ext cx="0" cy="0"/>
          <a:chOff x="0" y="0"/>
          <a:chExt cx="0" cy="0"/>
        </a:xfrm>
      </p:grpSpPr>
      <p:sp>
        <p:nvSpPr>
          <p:cNvPr id="48" name="Google Shape;48;p33"/>
          <p:cNvSpPr/>
          <p:nvPr/>
        </p:nvSpPr>
        <p:spPr>
          <a:xfrm>
            <a:off x="16" y="0"/>
            <a:ext cx="4050791" cy="68580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 name="Google Shape;49;p33"/>
          <p:cNvSpPr/>
          <p:nvPr/>
        </p:nvSpPr>
        <p:spPr>
          <a:xfrm>
            <a:off x="4040071" y="0"/>
            <a:ext cx="64008" cy="68580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 name="Google Shape;50;p33"/>
          <p:cNvSpPr txBox="1">
            <a:spLocks noGrp="1"/>
          </p:cNvSpPr>
          <p:nvPr>
            <p:ph type="title"/>
          </p:nvPr>
        </p:nvSpPr>
        <p:spPr>
          <a:xfrm>
            <a:off x="282633" y="374073"/>
            <a:ext cx="3507971" cy="2506286"/>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FFFFF"/>
              </a:buClr>
              <a:buSzPts val="3600"/>
              <a:buFont typeface="Arial"/>
              <a:buNone/>
              <a:defRPr sz="3600" b="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33"/>
          <p:cNvSpPr txBox="1">
            <a:spLocks noGrp="1"/>
          </p:cNvSpPr>
          <p:nvPr>
            <p:ph type="body" idx="1"/>
          </p:nvPr>
        </p:nvSpPr>
        <p:spPr>
          <a:xfrm>
            <a:off x="4272741" y="374073"/>
            <a:ext cx="7631083" cy="5931131"/>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2" name="Google Shape;52;p33"/>
          <p:cNvSpPr txBox="1">
            <a:spLocks noGrp="1"/>
          </p:cNvSpPr>
          <p:nvPr>
            <p:ph type="body" idx="2"/>
          </p:nvPr>
        </p:nvSpPr>
        <p:spPr>
          <a:xfrm>
            <a:off x="282633" y="2926080"/>
            <a:ext cx="3507971" cy="337912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Clr>
                <a:srgbClr val="FFFFFF"/>
              </a:buClr>
              <a:buSzPts val="1500"/>
              <a:buNone/>
              <a:defRPr sz="1500">
                <a:solidFill>
                  <a:srgbClr val="FFFFFF"/>
                </a:solidFill>
              </a:defRPr>
            </a:lvl1pPr>
            <a:lvl2pPr marL="914400" lvl="1" indent="-228600" algn="l">
              <a:lnSpc>
                <a:spcPct val="90000"/>
              </a:lnSpc>
              <a:spcBef>
                <a:spcPts val="200"/>
              </a:spcBef>
              <a:spcAft>
                <a:spcPts val="0"/>
              </a:spcAft>
              <a:buClr>
                <a:srgbClr val="3F3F3F"/>
              </a:buClr>
              <a:buSzPts val="1200"/>
              <a:buNone/>
              <a:defRPr sz="1200"/>
            </a:lvl2pPr>
            <a:lvl3pPr marL="1371600" lvl="2" indent="-228600" algn="l">
              <a:lnSpc>
                <a:spcPct val="90000"/>
              </a:lnSpc>
              <a:spcBef>
                <a:spcPts val="400"/>
              </a:spcBef>
              <a:spcAft>
                <a:spcPts val="0"/>
              </a:spcAft>
              <a:buClr>
                <a:srgbClr val="3F3F3F"/>
              </a:buClr>
              <a:buSzPts val="1000"/>
              <a:buNone/>
              <a:defRPr sz="1000"/>
            </a:lvl3pPr>
            <a:lvl4pPr marL="1828800" lvl="3" indent="-228600" algn="l">
              <a:lnSpc>
                <a:spcPct val="90000"/>
              </a:lnSpc>
              <a:spcBef>
                <a:spcPts val="400"/>
              </a:spcBef>
              <a:spcAft>
                <a:spcPts val="0"/>
              </a:spcAft>
              <a:buClr>
                <a:srgbClr val="3F3F3F"/>
              </a:buClr>
              <a:buSzPts val="900"/>
              <a:buNone/>
              <a:defRPr sz="900"/>
            </a:lvl4pPr>
            <a:lvl5pPr marL="2286000" lvl="4" indent="-228600" algn="l">
              <a:lnSpc>
                <a:spcPct val="90000"/>
              </a:lnSpc>
              <a:spcBef>
                <a:spcPts val="400"/>
              </a:spcBef>
              <a:spcAft>
                <a:spcPts val="0"/>
              </a:spcAft>
              <a:buClr>
                <a:srgbClr val="3F3F3F"/>
              </a:buClr>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53" name="Google Shape;53;p33"/>
          <p:cNvSpPr txBox="1">
            <a:spLocks noGrp="1"/>
          </p:cNvSpPr>
          <p:nvPr>
            <p:ph type="dt" idx="10"/>
          </p:nvPr>
        </p:nvSpPr>
        <p:spPr>
          <a:xfrm>
            <a:off x="465512" y="6459785"/>
            <a:ext cx="261851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33"/>
          <p:cNvSpPr txBox="1">
            <a:spLocks noGrp="1"/>
          </p:cNvSpPr>
          <p:nvPr>
            <p:ph type="ftr" idx="11"/>
          </p:nvPr>
        </p:nvSpPr>
        <p:spPr>
          <a:xfrm>
            <a:off x="4800600" y="6459785"/>
            <a:ext cx="4648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33"/>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33"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Tree>
    <p:extLst>
      <p:ext uri="{BB962C8B-B14F-4D97-AF65-F5344CB8AC3E}">
        <p14:creationId xmlns:p14="http://schemas.microsoft.com/office/powerpoint/2010/main" val="6629234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 Header">
    <p:spTree>
      <p:nvGrpSpPr>
        <p:cNvPr id="1" name="Shape 66"/>
        <p:cNvGrpSpPr/>
        <p:nvPr/>
      </p:nvGrpSpPr>
      <p:grpSpPr>
        <a:xfrm>
          <a:off x="0" y="0"/>
          <a:ext cx="0" cy="0"/>
          <a:chOff x="0" y="0"/>
          <a:chExt cx="0" cy="0"/>
        </a:xfrm>
      </p:grpSpPr>
      <p:sp>
        <p:nvSpPr>
          <p:cNvPr id="67" name="Google Shape;67;p7"/>
          <p:cNvSpPr/>
          <p:nvPr/>
        </p:nvSpPr>
        <p:spPr>
          <a:xfrm>
            <a:off x="3175" y="6400800"/>
            <a:ext cx="12188825" cy="4572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 name="Google Shape;68;p7"/>
          <p:cNvSpPr/>
          <p:nvPr/>
        </p:nvSpPr>
        <p:spPr>
          <a:xfrm>
            <a:off x="15" y="6326003"/>
            <a:ext cx="12188825" cy="64008"/>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 name="Google Shape;69;p7"/>
          <p:cNvSpPr txBox="1">
            <a:spLocks noGrp="1"/>
          </p:cNvSpPr>
          <p:nvPr>
            <p:ph type="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Arial"/>
              <a:buNone/>
              <a:defRPr sz="8000" b="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7"/>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Clr>
                <a:schemeClr val="dk2"/>
              </a:buClr>
              <a:buSzPts val="2400"/>
              <a:buNone/>
              <a:defRPr sz="2400" cap="none">
                <a:solidFill>
                  <a:schemeClr val="dk2"/>
                </a:solidFill>
                <a:latin typeface="Arial"/>
                <a:ea typeface="Arial"/>
                <a:cs typeface="Arial"/>
                <a:sym typeface="Arial"/>
              </a:defRPr>
            </a:lvl1pPr>
            <a:lvl2pPr marL="914400" lvl="1" indent="-228600" algn="l">
              <a:lnSpc>
                <a:spcPct val="90000"/>
              </a:lnSpc>
              <a:spcBef>
                <a:spcPts val="200"/>
              </a:spcBef>
              <a:spcAft>
                <a:spcPts val="0"/>
              </a:spcAft>
              <a:buClr>
                <a:srgbClr val="888888"/>
              </a:buClr>
              <a:buSzPts val="1800"/>
              <a:buNone/>
              <a:defRPr sz="1800">
                <a:solidFill>
                  <a:srgbClr val="888888"/>
                </a:solidFill>
              </a:defRPr>
            </a:lvl2pPr>
            <a:lvl3pPr marL="1371600" lvl="2" indent="-228600" algn="l">
              <a:lnSpc>
                <a:spcPct val="90000"/>
              </a:lnSpc>
              <a:spcBef>
                <a:spcPts val="400"/>
              </a:spcBef>
              <a:spcAft>
                <a:spcPts val="0"/>
              </a:spcAft>
              <a:buClr>
                <a:srgbClr val="888888"/>
              </a:buClr>
              <a:buSzPts val="1600"/>
              <a:buNone/>
              <a:defRPr sz="1600">
                <a:solidFill>
                  <a:srgbClr val="888888"/>
                </a:solidFill>
              </a:defRPr>
            </a:lvl3pPr>
            <a:lvl4pPr marL="1828800" lvl="3" indent="-228600" algn="l">
              <a:lnSpc>
                <a:spcPct val="90000"/>
              </a:lnSpc>
              <a:spcBef>
                <a:spcPts val="400"/>
              </a:spcBef>
              <a:spcAft>
                <a:spcPts val="0"/>
              </a:spcAft>
              <a:buClr>
                <a:srgbClr val="888888"/>
              </a:buClr>
              <a:buSzPts val="1400"/>
              <a:buNone/>
              <a:defRPr sz="1400">
                <a:solidFill>
                  <a:srgbClr val="888888"/>
                </a:solidFill>
              </a:defRPr>
            </a:lvl4pPr>
            <a:lvl5pPr marL="2286000" lvl="4" indent="-228600" algn="l">
              <a:lnSpc>
                <a:spcPct val="90000"/>
              </a:lnSpc>
              <a:spcBef>
                <a:spcPts val="400"/>
              </a:spcBef>
              <a:spcAft>
                <a:spcPts val="0"/>
              </a:spcAft>
              <a:buClr>
                <a:srgbClr val="888888"/>
              </a:buClr>
              <a:buSzPts val="1400"/>
              <a:buNone/>
              <a:defRPr sz="1400">
                <a:solidFill>
                  <a:srgbClr val="888888"/>
                </a:solidFill>
              </a:defRPr>
            </a:lvl5pPr>
            <a:lvl6pPr marL="2743200" lvl="5" indent="-228600" algn="l">
              <a:lnSpc>
                <a:spcPct val="90000"/>
              </a:lnSpc>
              <a:spcBef>
                <a:spcPts val="400"/>
              </a:spcBef>
              <a:spcAft>
                <a:spcPts val="0"/>
              </a:spcAft>
              <a:buSzPts val="1400"/>
              <a:buNone/>
              <a:defRPr sz="1400">
                <a:solidFill>
                  <a:srgbClr val="888888"/>
                </a:solidFill>
              </a:defRPr>
            </a:lvl6pPr>
            <a:lvl7pPr marL="3200400" lvl="6" indent="-228600" algn="l">
              <a:lnSpc>
                <a:spcPct val="90000"/>
              </a:lnSpc>
              <a:spcBef>
                <a:spcPts val="400"/>
              </a:spcBef>
              <a:spcAft>
                <a:spcPts val="0"/>
              </a:spcAft>
              <a:buSzPts val="1400"/>
              <a:buNone/>
              <a:defRPr sz="1400">
                <a:solidFill>
                  <a:srgbClr val="888888"/>
                </a:solidFill>
              </a:defRPr>
            </a:lvl7pPr>
            <a:lvl8pPr marL="3657600" lvl="7" indent="-228600" algn="l">
              <a:lnSpc>
                <a:spcPct val="90000"/>
              </a:lnSpc>
              <a:spcBef>
                <a:spcPts val="400"/>
              </a:spcBef>
              <a:spcAft>
                <a:spcPts val="0"/>
              </a:spcAft>
              <a:buSzPts val="1400"/>
              <a:buNone/>
              <a:defRPr sz="1400">
                <a:solidFill>
                  <a:srgbClr val="888888"/>
                </a:solidFill>
              </a:defRPr>
            </a:lvl8pPr>
            <a:lvl9pPr marL="4114800" lvl="8" indent="-228600" algn="l">
              <a:lnSpc>
                <a:spcPct val="90000"/>
              </a:lnSpc>
              <a:spcBef>
                <a:spcPts val="400"/>
              </a:spcBef>
              <a:spcAft>
                <a:spcPts val="400"/>
              </a:spcAft>
              <a:buSzPts val="1400"/>
              <a:buNone/>
              <a:defRPr sz="1400">
                <a:solidFill>
                  <a:srgbClr val="888888"/>
                </a:solidFill>
              </a:defRPr>
            </a:lvl9pPr>
          </a:lstStyle>
          <a:p>
            <a:endParaRPr/>
          </a:p>
        </p:txBody>
      </p:sp>
      <p:sp>
        <p:nvSpPr>
          <p:cNvPr id="71" name="Google Shape;71;p7"/>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7"/>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7"/>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cxnSp>
        <p:nvCxnSpPr>
          <p:cNvPr id="74" name="Google Shape;74;p7"/>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pic>
        <p:nvPicPr>
          <p:cNvPr id="75" name="Google Shape;75;p7" descr="The Seal of the California Department of Education"/>
          <p:cNvPicPr preferRelativeResize="0"/>
          <p:nvPr/>
        </p:nvPicPr>
        <p:blipFill rotWithShape="1">
          <a:blip r:embed="rId2">
            <a:alphaModFix/>
          </a:blip>
          <a:srcRect/>
          <a:stretch/>
        </p:blipFill>
        <p:spPr>
          <a:xfrm>
            <a:off x="11167569" y="6435367"/>
            <a:ext cx="406810" cy="403555"/>
          </a:xfrm>
          <a:prstGeom prst="rect">
            <a:avLst/>
          </a:prstGeom>
          <a:noFill/>
          <a:ln>
            <a:noFill/>
          </a:ln>
        </p:spPr>
      </p:pic>
    </p:spTree>
    <p:extLst>
      <p:ext uri="{BB962C8B-B14F-4D97-AF65-F5344CB8AC3E}">
        <p14:creationId xmlns:p14="http://schemas.microsoft.com/office/powerpoint/2010/main" val="36324600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wo Content Side-by-Side" type="twoObj">
  <p:cSld name="Two Content Side-by-Side">
    <p:spTree>
      <p:nvGrpSpPr>
        <p:cNvPr id="1" name="Shape 76"/>
        <p:cNvGrpSpPr/>
        <p:nvPr/>
      </p:nvGrpSpPr>
      <p:grpSpPr>
        <a:xfrm>
          <a:off x="0" y="0"/>
          <a:ext cx="0" cy="0"/>
          <a:chOff x="0" y="0"/>
          <a:chExt cx="0" cy="0"/>
        </a:xfrm>
      </p:grpSpPr>
      <p:sp>
        <p:nvSpPr>
          <p:cNvPr id="77" name="Google Shape;77;p8"/>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8"/>
          <p:cNvSpPr txBox="1">
            <a:spLocks noGrp="1"/>
          </p:cNvSpPr>
          <p:nvPr>
            <p:ph type="body" idx="1"/>
          </p:nvPr>
        </p:nvSpPr>
        <p:spPr>
          <a:xfrm>
            <a:off x="1097278" y="1845733"/>
            <a:ext cx="4937760" cy="4388811"/>
          </a:xfrm>
          <a:prstGeom prst="rect">
            <a:avLst/>
          </a:prstGeom>
          <a:noFill/>
          <a:ln>
            <a:noFill/>
          </a:ln>
        </p:spPr>
        <p:txBody>
          <a:bodyPr spcFirstLastPara="1" wrap="square" lIns="45700" tIns="45700" rIns="45700" bIns="45700" anchor="t" anchorCtr="0">
            <a:normAutofit/>
          </a:bodyPr>
          <a:lstStyle>
            <a:lvl1pPr marL="457200" lvl="0" indent="-406400" algn="l">
              <a:lnSpc>
                <a:spcPct val="90000"/>
              </a:lnSpc>
              <a:spcBef>
                <a:spcPts val="1200"/>
              </a:spcBef>
              <a:spcAft>
                <a:spcPts val="0"/>
              </a:spcAft>
              <a:buClr>
                <a:srgbClr val="3F3F3F"/>
              </a:buClr>
              <a:buSzPts val="2800"/>
              <a:buChar char="•"/>
              <a:defRPr/>
            </a:lvl1pPr>
            <a:lvl2pPr marL="914400" lvl="1" indent="-381000" algn="l">
              <a:lnSpc>
                <a:spcPct val="90000"/>
              </a:lnSpc>
              <a:spcBef>
                <a:spcPts val="200"/>
              </a:spcBef>
              <a:spcAft>
                <a:spcPts val="0"/>
              </a:spcAft>
              <a:buClr>
                <a:srgbClr val="3F3F3F"/>
              </a:buClr>
              <a:buSzPts val="2400"/>
              <a:buChar char="◦"/>
              <a:defRPr/>
            </a:lvl2pPr>
            <a:lvl3pPr marL="1371600" lvl="2" indent="-381000" algn="l">
              <a:lnSpc>
                <a:spcPct val="90000"/>
              </a:lnSpc>
              <a:spcBef>
                <a:spcPts val="400"/>
              </a:spcBef>
              <a:spcAft>
                <a:spcPts val="0"/>
              </a:spcAft>
              <a:buClr>
                <a:srgbClr val="3F3F3F"/>
              </a:buClr>
              <a:buSzPts val="2400"/>
              <a:buChar char="◦"/>
              <a:defRPr/>
            </a:lvl3pPr>
            <a:lvl4pPr marL="1828800" lvl="3" indent="-381000" algn="l">
              <a:lnSpc>
                <a:spcPct val="90000"/>
              </a:lnSpc>
              <a:spcBef>
                <a:spcPts val="400"/>
              </a:spcBef>
              <a:spcAft>
                <a:spcPts val="0"/>
              </a:spcAft>
              <a:buClr>
                <a:srgbClr val="3F3F3F"/>
              </a:buClr>
              <a:buSzPts val="2400"/>
              <a:buChar char="◦"/>
              <a:defRPr/>
            </a:lvl4pPr>
            <a:lvl5pPr marL="2286000" lvl="4" indent="-381000" algn="l">
              <a:lnSpc>
                <a:spcPct val="90000"/>
              </a:lnSpc>
              <a:spcBef>
                <a:spcPts val="400"/>
              </a:spcBef>
              <a:spcAft>
                <a:spcPts val="0"/>
              </a:spcAft>
              <a:buClr>
                <a:srgbClr val="3F3F3F"/>
              </a:buClr>
              <a:buSzPts val="24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79" name="Google Shape;79;p8"/>
          <p:cNvSpPr txBox="1">
            <a:spLocks noGrp="1"/>
          </p:cNvSpPr>
          <p:nvPr>
            <p:ph type="body" idx="2"/>
          </p:nvPr>
        </p:nvSpPr>
        <p:spPr>
          <a:xfrm>
            <a:off x="6217920" y="1845734"/>
            <a:ext cx="4937760" cy="4388809"/>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0" name="Google Shape;80;p8"/>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8"/>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8"/>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8566499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wo Content Above and Below">
  <p:cSld name="Two Content Above and Below">
    <p:spTree>
      <p:nvGrpSpPr>
        <p:cNvPr id="1" name="Shape 83"/>
        <p:cNvGrpSpPr/>
        <p:nvPr/>
      </p:nvGrpSpPr>
      <p:grpSpPr>
        <a:xfrm>
          <a:off x="0" y="0"/>
          <a:ext cx="0" cy="0"/>
          <a:chOff x="0" y="0"/>
          <a:chExt cx="0" cy="0"/>
        </a:xfrm>
      </p:grpSpPr>
      <p:sp>
        <p:nvSpPr>
          <p:cNvPr id="84" name="Google Shape;84;p9"/>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9"/>
          <p:cNvSpPr txBox="1">
            <a:spLocks noGrp="1"/>
          </p:cNvSpPr>
          <p:nvPr>
            <p:ph type="body" idx="1"/>
          </p:nvPr>
        </p:nvSpPr>
        <p:spPr>
          <a:xfrm>
            <a:off x="1097278" y="1845734"/>
            <a:ext cx="10058402" cy="2144375"/>
          </a:xfrm>
          <a:prstGeom prst="rect">
            <a:avLst/>
          </a:prstGeom>
          <a:noFill/>
          <a:ln>
            <a:noFill/>
          </a:ln>
        </p:spPr>
        <p:txBody>
          <a:bodyPr spcFirstLastPara="1" wrap="square" lIns="45700" tIns="45700" rIns="45700" bIns="45700" anchor="t" anchorCtr="0">
            <a:normAutofit/>
          </a:bodyPr>
          <a:lstStyle>
            <a:lvl1pPr marL="457200" lvl="0" indent="-406400" algn="l">
              <a:lnSpc>
                <a:spcPct val="90000"/>
              </a:lnSpc>
              <a:spcBef>
                <a:spcPts val="1200"/>
              </a:spcBef>
              <a:spcAft>
                <a:spcPts val="0"/>
              </a:spcAft>
              <a:buClr>
                <a:srgbClr val="3F3F3F"/>
              </a:buClr>
              <a:buSzPts val="2800"/>
              <a:buChar char="•"/>
              <a:defRPr/>
            </a:lvl1pPr>
            <a:lvl2pPr marL="914400" lvl="1" indent="-381000" algn="l">
              <a:lnSpc>
                <a:spcPct val="90000"/>
              </a:lnSpc>
              <a:spcBef>
                <a:spcPts val="200"/>
              </a:spcBef>
              <a:spcAft>
                <a:spcPts val="0"/>
              </a:spcAft>
              <a:buClr>
                <a:srgbClr val="3F3F3F"/>
              </a:buClr>
              <a:buSzPts val="2400"/>
              <a:buChar char="◦"/>
              <a:defRPr/>
            </a:lvl2pPr>
            <a:lvl3pPr marL="1371600" lvl="2" indent="-381000" algn="l">
              <a:lnSpc>
                <a:spcPct val="90000"/>
              </a:lnSpc>
              <a:spcBef>
                <a:spcPts val="400"/>
              </a:spcBef>
              <a:spcAft>
                <a:spcPts val="0"/>
              </a:spcAft>
              <a:buClr>
                <a:srgbClr val="3F3F3F"/>
              </a:buClr>
              <a:buSzPts val="2400"/>
              <a:buChar char="◦"/>
              <a:defRPr/>
            </a:lvl3pPr>
            <a:lvl4pPr marL="1828800" lvl="3" indent="-381000" algn="l">
              <a:lnSpc>
                <a:spcPct val="90000"/>
              </a:lnSpc>
              <a:spcBef>
                <a:spcPts val="400"/>
              </a:spcBef>
              <a:spcAft>
                <a:spcPts val="0"/>
              </a:spcAft>
              <a:buClr>
                <a:srgbClr val="3F3F3F"/>
              </a:buClr>
              <a:buSzPts val="2400"/>
              <a:buChar char="◦"/>
              <a:defRPr/>
            </a:lvl4pPr>
            <a:lvl5pPr marL="2286000" lvl="4" indent="-381000" algn="l">
              <a:lnSpc>
                <a:spcPct val="90000"/>
              </a:lnSpc>
              <a:spcBef>
                <a:spcPts val="400"/>
              </a:spcBef>
              <a:spcAft>
                <a:spcPts val="0"/>
              </a:spcAft>
              <a:buClr>
                <a:srgbClr val="3F3F3F"/>
              </a:buClr>
              <a:buSzPts val="24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6" name="Google Shape;86;p9"/>
          <p:cNvSpPr txBox="1">
            <a:spLocks noGrp="1"/>
          </p:cNvSpPr>
          <p:nvPr>
            <p:ph type="body" idx="2"/>
          </p:nvPr>
        </p:nvSpPr>
        <p:spPr>
          <a:xfrm>
            <a:off x="1097278" y="4098483"/>
            <a:ext cx="10058402" cy="2144375"/>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7" name="Google Shape;87;p9"/>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9"/>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9"/>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7472538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90"/>
        <p:cNvGrpSpPr/>
        <p:nvPr/>
      </p:nvGrpSpPr>
      <p:grpSpPr>
        <a:xfrm>
          <a:off x="0" y="0"/>
          <a:ext cx="0" cy="0"/>
          <a:chOff x="0" y="0"/>
          <a:chExt cx="0" cy="0"/>
        </a:xfrm>
      </p:grpSpPr>
      <p:sp>
        <p:nvSpPr>
          <p:cNvPr id="91" name="Google Shape;91;p10"/>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10"/>
          <p:cNvSpPr txBox="1">
            <a:spLocks noGrp="1"/>
          </p:cNvSpPr>
          <p:nvPr>
            <p:ph type="body" idx="1"/>
          </p:nvPr>
        </p:nvSpPr>
        <p:spPr>
          <a:xfrm>
            <a:off x="1097280" y="1846052"/>
            <a:ext cx="4937760" cy="736282"/>
          </a:xfrm>
          <a:prstGeom prst="rect">
            <a:avLst/>
          </a:prstGeom>
          <a:noFill/>
          <a:ln>
            <a:noFill/>
          </a:ln>
        </p:spPr>
        <p:txBody>
          <a:bodyPr spcFirstLastPara="1" wrap="square" lIns="91425" tIns="45700" rIns="91425" bIns="45700" anchor="ctr" anchorCtr="0">
            <a:noAutofit/>
          </a:bodyPr>
          <a:lstStyle>
            <a:lvl1pPr marL="457200" lvl="0" indent="-228600" algn="ctr">
              <a:lnSpc>
                <a:spcPct val="90000"/>
              </a:lnSpc>
              <a:spcBef>
                <a:spcPts val="1200"/>
              </a:spcBef>
              <a:spcAft>
                <a:spcPts val="0"/>
              </a:spcAft>
              <a:buClr>
                <a:schemeClr val="dk2"/>
              </a:buClr>
              <a:buSzPts val="2400"/>
              <a:buNone/>
              <a:defRPr sz="2400" b="0" cap="none">
                <a:solidFill>
                  <a:schemeClr val="dk2"/>
                </a:solidFill>
              </a:defRPr>
            </a:lvl1pPr>
            <a:lvl2pPr marL="914400" lvl="1" indent="-228600" algn="l">
              <a:lnSpc>
                <a:spcPct val="90000"/>
              </a:lnSpc>
              <a:spcBef>
                <a:spcPts val="200"/>
              </a:spcBef>
              <a:spcAft>
                <a:spcPts val="0"/>
              </a:spcAft>
              <a:buClr>
                <a:srgbClr val="3F3F3F"/>
              </a:buClr>
              <a:buSzPts val="2000"/>
              <a:buNone/>
              <a:defRPr sz="2000" b="1"/>
            </a:lvl2pPr>
            <a:lvl3pPr marL="1371600" lvl="2" indent="-228600" algn="l">
              <a:lnSpc>
                <a:spcPct val="90000"/>
              </a:lnSpc>
              <a:spcBef>
                <a:spcPts val="400"/>
              </a:spcBef>
              <a:spcAft>
                <a:spcPts val="0"/>
              </a:spcAft>
              <a:buClr>
                <a:srgbClr val="3F3F3F"/>
              </a:buClr>
              <a:buSzPts val="1800"/>
              <a:buNone/>
              <a:defRPr sz="1800" b="1"/>
            </a:lvl3pPr>
            <a:lvl4pPr marL="1828800" lvl="3" indent="-228600" algn="l">
              <a:lnSpc>
                <a:spcPct val="90000"/>
              </a:lnSpc>
              <a:spcBef>
                <a:spcPts val="400"/>
              </a:spcBef>
              <a:spcAft>
                <a:spcPts val="0"/>
              </a:spcAft>
              <a:buClr>
                <a:srgbClr val="3F3F3F"/>
              </a:buClr>
              <a:buSzPts val="1600"/>
              <a:buNone/>
              <a:defRPr sz="1600" b="1"/>
            </a:lvl4pPr>
            <a:lvl5pPr marL="2286000" lvl="4" indent="-228600" algn="l">
              <a:lnSpc>
                <a:spcPct val="90000"/>
              </a:lnSpc>
              <a:spcBef>
                <a:spcPts val="400"/>
              </a:spcBef>
              <a:spcAft>
                <a:spcPts val="0"/>
              </a:spcAft>
              <a:buClr>
                <a:srgbClr val="3F3F3F"/>
              </a:buClr>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93" name="Google Shape;93;p10"/>
          <p:cNvSpPr txBox="1">
            <a:spLocks noGrp="1"/>
          </p:cNvSpPr>
          <p:nvPr>
            <p:ph type="body" idx="2"/>
          </p:nvPr>
        </p:nvSpPr>
        <p:spPr>
          <a:xfrm>
            <a:off x="1097280" y="2582334"/>
            <a:ext cx="4937760" cy="3378200"/>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94" name="Google Shape;94;p10"/>
          <p:cNvSpPr txBox="1">
            <a:spLocks noGrp="1"/>
          </p:cNvSpPr>
          <p:nvPr>
            <p:ph type="body" idx="3"/>
          </p:nvPr>
        </p:nvSpPr>
        <p:spPr>
          <a:xfrm>
            <a:off x="6217920" y="1846052"/>
            <a:ext cx="4937760" cy="736282"/>
          </a:xfrm>
          <a:prstGeom prst="rect">
            <a:avLst/>
          </a:prstGeom>
          <a:noFill/>
          <a:ln>
            <a:noFill/>
          </a:ln>
        </p:spPr>
        <p:txBody>
          <a:bodyPr spcFirstLastPara="1" wrap="square" lIns="91425" tIns="45700" rIns="91425" bIns="45700" anchor="ctr" anchorCtr="0">
            <a:noAutofit/>
          </a:bodyPr>
          <a:lstStyle>
            <a:lvl1pPr marL="457200" lvl="0" indent="-228600" algn="ctr">
              <a:lnSpc>
                <a:spcPct val="90000"/>
              </a:lnSpc>
              <a:spcBef>
                <a:spcPts val="1200"/>
              </a:spcBef>
              <a:spcAft>
                <a:spcPts val="0"/>
              </a:spcAft>
              <a:buClr>
                <a:schemeClr val="dk2"/>
              </a:buClr>
              <a:buSzPts val="2400"/>
              <a:buNone/>
              <a:defRPr sz="2400" b="0" cap="none">
                <a:solidFill>
                  <a:schemeClr val="dk2"/>
                </a:solidFill>
              </a:defRPr>
            </a:lvl1pPr>
            <a:lvl2pPr marL="914400" lvl="1" indent="-228600" algn="l">
              <a:lnSpc>
                <a:spcPct val="90000"/>
              </a:lnSpc>
              <a:spcBef>
                <a:spcPts val="200"/>
              </a:spcBef>
              <a:spcAft>
                <a:spcPts val="0"/>
              </a:spcAft>
              <a:buClr>
                <a:srgbClr val="3F3F3F"/>
              </a:buClr>
              <a:buSzPts val="2000"/>
              <a:buNone/>
              <a:defRPr sz="2000" b="1"/>
            </a:lvl2pPr>
            <a:lvl3pPr marL="1371600" lvl="2" indent="-228600" algn="l">
              <a:lnSpc>
                <a:spcPct val="90000"/>
              </a:lnSpc>
              <a:spcBef>
                <a:spcPts val="400"/>
              </a:spcBef>
              <a:spcAft>
                <a:spcPts val="0"/>
              </a:spcAft>
              <a:buClr>
                <a:srgbClr val="3F3F3F"/>
              </a:buClr>
              <a:buSzPts val="1800"/>
              <a:buNone/>
              <a:defRPr sz="1800" b="1"/>
            </a:lvl3pPr>
            <a:lvl4pPr marL="1828800" lvl="3" indent="-228600" algn="l">
              <a:lnSpc>
                <a:spcPct val="90000"/>
              </a:lnSpc>
              <a:spcBef>
                <a:spcPts val="400"/>
              </a:spcBef>
              <a:spcAft>
                <a:spcPts val="0"/>
              </a:spcAft>
              <a:buClr>
                <a:srgbClr val="3F3F3F"/>
              </a:buClr>
              <a:buSzPts val="1600"/>
              <a:buNone/>
              <a:defRPr sz="1600" b="1"/>
            </a:lvl4pPr>
            <a:lvl5pPr marL="2286000" lvl="4" indent="-228600" algn="l">
              <a:lnSpc>
                <a:spcPct val="90000"/>
              </a:lnSpc>
              <a:spcBef>
                <a:spcPts val="400"/>
              </a:spcBef>
              <a:spcAft>
                <a:spcPts val="0"/>
              </a:spcAft>
              <a:buClr>
                <a:srgbClr val="3F3F3F"/>
              </a:buClr>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95" name="Google Shape;95;p10"/>
          <p:cNvSpPr txBox="1">
            <a:spLocks noGrp="1"/>
          </p:cNvSpPr>
          <p:nvPr>
            <p:ph type="body" idx="4"/>
          </p:nvPr>
        </p:nvSpPr>
        <p:spPr>
          <a:xfrm>
            <a:off x="6217920" y="2582334"/>
            <a:ext cx="4937760" cy="3378200"/>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1200"/>
              </a:spcBef>
              <a:spcAft>
                <a:spcPts val="0"/>
              </a:spcAft>
              <a:buClr>
                <a:srgbClr val="3F3F3F"/>
              </a:buClr>
              <a:buSzPts val="1800"/>
              <a:buChar char="•"/>
              <a:defRPr/>
            </a:lvl1pPr>
            <a:lvl2pPr marL="914400" lvl="1" indent="-342900" algn="l">
              <a:lnSpc>
                <a:spcPct val="90000"/>
              </a:lnSpc>
              <a:spcBef>
                <a:spcPts val="200"/>
              </a:spcBef>
              <a:spcAft>
                <a:spcPts val="0"/>
              </a:spcAft>
              <a:buClr>
                <a:srgbClr val="3F3F3F"/>
              </a:buClr>
              <a:buSzPts val="1800"/>
              <a:buChar char="◦"/>
              <a:defRPr/>
            </a:lvl2pPr>
            <a:lvl3pPr marL="1371600" lvl="2" indent="-342900" algn="l">
              <a:lnSpc>
                <a:spcPct val="90000"/>
              </a:lnSpc>
              <a:spcBef>
                <a:spcPts val="400"/>
              </a:spcBef>
              <a:spcAft>
                <a:spcPts val="0"/>
              </a:spcAft>
              <a:buClr>
                <a:srgbClr val="3F3F3F"/>
              </a:buClr>
              <a:buSzPts val="1800"/>
              <a:buChar char="◦"/>
              <a:defRPr/>
            </a:lvl3pPr>
            <a:lvl4pPr marL="1828800" lvl="3" indent="-342900" algn="l">
              <a:lnSpc>
                <a:spcPct val="90000"/>
              </a:lnSpc>
              <a:spcBef>
                <a:spcPts val="400"/>
              </a:spcBef>
              <a:spcAft>
                <a:spcPts val="0"/>
              </a:spcAft>
              <a:buClr>
                <a:srgbClr val="3F3F3F"/>
              </a:buClr>
              <a:buSzPts val="1800"/>
              <a:buChar char="◦"/>
              <a:defRPr/>
            </a:lvl4pPr>
            <a:lvl5pPr marL="2286000" lvl="4" indent="-342900" algn="l">
              <a:lnSpc>
                <a:spcPct val="90000"/>
              </a:lnSpc>
              <a:spcBef>
                <a:spcPts val="400"/>
              </a:spcBef>
              <a:spcAft>
                <a:spcPts val="0"/>
              </a:spcAft>
              <a:buClr>
                <a:srgbClr val="3F3F3F"/>
              </a:buClr>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96" name="Google Shape;96;p10"/>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7" name="Google Shape;97;p10"/>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8" name="Google Shape;98;p10"/>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14656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99"/>
        <p:cNvGrpSpPr/>
        <p:nvPr/>
      </p:nvGrpSpPr>
      <p:grpSpPr>
        <a:xfrm>
          <a:off x="0" y="0"/>
          <a:ext cx="0" cy="0"/>
          <a:chOff x="0" y="0"/>
          <a:chExt cx="0" cy="0"/>
        </a:xfrm>
      </p:grpSpPr>
      <p:sp>
        <p:nvSpPr>
          <p:cNvPr id="100" name="Google Shape;100;g8ec52e8e2f_9_66"/>
          <p:cNvSpPr/>
          <p:nvPr/>
        </p:nvSpPr>
        <p:spPr>
          <a:xfrm>
            <a:off x="6096000" y="0"/>
            <a:ext cx="6096000" cy="68580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cxnSp>
        <p:nvCxnSpPr>
          <p:cNvPr id="101" name="Google Shape;101;g8ec52e8e2f_9_66"/>
          <p:cNvCxnSpPr/>
          <p:nvPr/>
        </p:nvCxnSpPr>
        <p:spPr>
          <a:xfrm>
            <a:off x="6706233" y="5994000"/>
            <a:ext cx="624300" cy="0"/>
          </a:xfrm>
          <a:prstGeom prst="straightConnector1">
            <a:avLst/>
          </a:prstGeom>
          <a:noFill/>
          <a:ln w="19050" cap="flat" cmpd="sng">
            <a:solidFill>
              <a:schemeClr val="lt1"/>
            </a:solidFill>
            <a:prstDash val="solid"/>
            <a:round/>
            <a:headEnd type="none" w="sm" len="sm"/>
            <a:tailEnd type="none" w="sm" len="sm"/>
          </a:ln>
        </p:spPr>
      </p:cxnSp>
      <p:sp>
        <p:nvSpPr>
          <p:cNvPr id="102" name="Google Shape;102;g8ec52e8e2f_9_66"/>
          <p:cNvSpPr txBox="1">
            <a:spLocks noGrp="1"/>
          </p:cNvSpPr>
          <p:nvPr>
            <p:ph type="title"/>
          </p:nvPr>
        </p:nvSpPr>
        <p:spPr>
          <a:xfrm>
            <a:off x="354000" y="1386233"/>
            <a:ext cx="5393700" cy="2234400"/>
          </a:xfrm>
          <a:prstGeom prst="rect">
            <a:avLst/>
          </a:prstGeom>
        </p:spPr>
        <p:txBody>
          <a:bodyPr spcFirstLastPara="1" wrap="square" lIns="91425" tIns="45700" rIns="91425" bIns="45700" anchor="b" anchorCtr="0">
            <a:noAutofit/>
          </a:bodyPr>
          <a:lstStyle>
            <a:lvl1pPr lvl="0" algn="ctr" rtl="0">
              <a:spcBef>
                <a:spcPts val="0"/>
              </a:spcBef>
              <a:spcAft>
                <a:spcPts val="0"/>
              </a:spcAft>
              <a:buSzPts val="5600"/>
              <a:buNone/>
              <a:defRPr sz="5600"/>
            </a:lvl1pPr>
            <a:lvl2pPr lvl="1" algn="ctr" rtl="0">
              <a:spcBef>
                <a:spcPts val="0"/>
              </a:spcBef>
              <a:spcAft>
                <a:spcPts val="0"/>
              </a:spcAft>
              <a:buSzPts val="5600"/>
              <a:buNone/>
              <a:defRPr sz="5600"/>
            </a:lvl2pPr>
            <a:lvl3pPr lvl="2" algn="ctr" rtl="0">
              <a:spcBef>
                <a:spcPts val="0"/>
              </a:spcBef>
              <a:spcAft>
                <a:spcPts val="0"/>
              </a:spcAft>
              <a:buSzPts val="5600"/>
              <a:buNone/>
              <a:defRPr sz="5600"/>
            </a:lvl3pPr>
            <a:lvl4pPr lvl="3" algn="ctr" rtl="0">
              <a:spcBef>
                <a:spcPts val="0"/>
              </a:spcBef>
              <a:spcAft>
                <a:spcPts val="0"/>
              </a:spcAft>
              <a:buSzPts val="5600"/>
              <a:buNone/>
              <a:defRPr sz="5600"/>
            </a:lvl4pPr>
            <a:lvl5pPr lvl="4" algn="ctr" rtl="0">
              <a:spcBef>
                <a:spcPts val="0"/>
              </a:spcBef>
              <a:spcAft>
                <a:spcPts val="0"/>
              </a:spcAft>
              <a:buSzPts val="5600"/>
              <a:buNone/>
              <a:defRPr sz="5600"/>
            </a:lvl5pPr>
            <a:lvl6pPr lvl="5" algn="ctr" rtl="0">
              <a:spcBef>
                <a:spcPts val="0"/>
              </a:spcBef>
              <a:spcAft>
                <a:spcPts val="0"/>
              </a:spcAft>
              <a:buSzPts val="5600"/>
              <a:buNone/>
              <a:defRPr sz="5600"/>
            </a:lvl6pPr>
            <a:lvl7pPr lvl="6" algn="ctr" rtl="0">
              <a:spcBef>
                <a:spcPts val="0"/>
              </a:spcBef>
              <a:spcAft>
                <a:spcPts val="0"/>
              </a:spcAft>
              <a:buSzPts val="5600"/>
              <a:buNone/>
              <a:defRPr sz="5600"/>
            </a:lvl7pPr>
            <a:lvl8pPr lvl="7" algn="ctr" rtl="0">
              <a:spcBef>
                <a:spcPts val="0"/>
              </a:spcBef>
              <a:spcAft>
                <a:spcPts val="0"/>
              </a:spcAft>
              <a:buSzPts val="5600"/>
              <a:buNone/>
              <a:defRPr sz="5600"/>
            </a:lvl8pPr>
            <a:lvl9pPr lvl="8" algn="ctr" rtl="0">
              <a:spcBef>
                <a:spcPts val="0"/>
              </a:spcBef>
              <a:spcAft>
                <a:spcPts val="0"/>
              </a:spcAft>
              <a:buSzPts val="5600"/>
              <a:buNone/>
              <a:defRPr sz="5600"/>
            </a:lvl9pPr>
          </a:lstStyle>
          <a:p>
            <a:endParaRPr/>
          </a:p>
        </p:txBody>
      </p:sp>
      <p:sp>
        <p:nvSpPr>
          <p:cNvPr id="103" name="Google Shape;103;g8ec52e8e2f_9_66"/>
          <p:cNvSpPr txBox="1">
            <a:spLocks noGrp="1"/>
          </p:cNvSpPr>
          <p:nvPr>
            <p:ph type="subTitle" idx="1"/>
          </p:nvPr>
        </p:nvSpPr>
        <p:spPr>
          <a:xfrm>
            <a:off x="354000" y="3635833"/>
            <a:ext cx="5393700" cy="1646700"/>
          </a:xfrm>
          <a:prstGeom prst="rect">
            <a:avLst/>
          </a:prstGeom>
        </p:spPr>
        <p:txBody>
          <a:bodyPr spcFirstLastPara="1" wrap="square" lIns="45700" tIns="45700" rIns="45700" bIns="45700" anchor="t" anchorCtr="0">
            <a:noAutofit/>
          </a:bodyPr>
          <a:lstStyle>
            <a:lvl1pPr lvl="0" algn="ctr" rtl="0">
              <a:lnSpc>
                <a:spcPct val="100000"/>
              </a:lnSpc>
              <a:spcBef>
                <a:spcPts val="1200"/>
              </a:spcBef>
              <a:spcAft>
                <a:spcPts val="0"/>
              </a:spcAft>
              <a:buSzPts val="2800"/>
              <a:buNone/>
              <a:defRPr sz="2800"/>
            </a:lvl1pPr>
            <a:lvl2pPr lvl="1" algn="ctr" rtl="0">
              <a:lnSpc>
                <a:spcPct val="100000"/>
              </a:lnSpc>
              <a:spcBef>
                <a:spcPts val="200"/>
              </a:spcBef>
              <a:spcAft>
                <a:spcPts val="0"/>
              </a:spcAft>
              <a:buSzPts val="2800"/>
              <a:buNone/>
              <a:defRPr sz="2800"/>
            </a:lvl2pPr>
            <a:lvl3pPr lvl="2" algn="ctr" rtl="0">
              <a:lnSpc>
                <a:spcPct val="100000"/>
              </a:lnSpc>
              <a:spcBef>
                <a:spcPts val="400"/>
              </a:spcBef>
              <a:spcAft>
                <a:spcPts val="0"/>
              </a:spcAft>
              <a:buSzPts val="2800"/>
              <a:buNone/>
              <a:defRPr sz="2800"/>
            </a:lvl3pPr>
            <a:lvl4pPr lvl="3" algn="ctr" rtl="0">
              <a:lnSpc>
                <a:spcPct val="100000"/>
              </a:lnSpc>
              <a:spcBef>
                <a:spcPts val="400"/>
              </a:spcBef>
              <a:spcAft>
                <a:spcPts val="0"/>
              </a:spcAft>
              <a:buSzPts val="2800"/>
              <a:buNone/>
              <a:defRPr sz="2800"/>
            </a:lvl4pPr>
            <a:lvl5pPr lvl="4" algn="ctr" rtl="0">
              <a:lnSpc>
                <a:spcPct val="100000"/>
              </a:lnSpc>
              <a:spcBef>
                <a:spcPts val="400"/>
              </a:spcBef>
              <a:spcAft>
                <a:spcPts val="0"/>
              </a:spcAft>
              <a:buSzPts val="2800"/>
              <a:buNone/>
              <a:defRPr sz="2800"/>
            </a:lvl5pPr>
            <a:lvl6pPr lvl="5" algn="ctr" rtl="0">
              <a:lnSpc>
                <a:spcPct val="100000"/>
              </a:lnSpc>
              <a:spcBef>
                <a:spcPts val="400"/>
              </a:spcBef>
              <a:spcAft>
                <a:spcPts val="0"/>
              </a:spcAft>
              <a:buSzPts val="2800"/>
              <a:buNone/>
              <a:defRPr sz="2800"/>
            </a:lvl6pPr>
            <a:lvl7pPr lvl="6" algn="ctr" rtl="0">
              <a:lnSpc>
                <a:spcPct val="100000"/>
              </a:lnSpc>
              <a:spcBef>
                <a:spcPts val="400"/>
              </a:spcBef>
              <a:spcAft>
                <a:spcPts val="0"/>
              </a:spcAft>
              <a:buSzPts val="2800"/>
              <a:buNone/>
              <a:defRPr sz="2800"/>
            </a:lvl7pPr>
            <a:lvl8pPr lvl="7" algn="ctr" rtl="0">
              <a:lnSpc>
                <a:spcPct val="100000"/>
              </a:lnSpc>
              <a:spcBef>
                <a:spcPts val="400"/>
              </a:spcBef>
              <a:spcAft>
                <a:spcPts val="0"/>
              </a:spcAft>
              <a:buSzPts val="2800"/>
              <a:buNone/>
              <a:defRPr sz="2800"/>
            </a:lvl8pPr>
            <a:lvl9pPr lvl="8" algn="ctr" rtl="0">
              <a:lnSpc>
                <a:spcPct val="100000"/>
              </a:lnSpc>
              <a:spcBef>
                <a:spcPts val="400"/>
              </a:spcBef>
              <a:spcAft>
                <a:spcPts val="0"/>
              </a:spcAft>
              <a:buSzPts val="2800"/>
              <a:buNone/>
              <a:defRPr sz="2800"/>
            </a:lvl9pPr>
          </a:lstStyle>
          <a:p>
            <a:endParaRPr/>
          </a:p>
        </p:txBody>
      </p:sp>
      <p:sp>
        <p:nvSpPr>
          <p:cNvPr id="104" name="Google Shape;104;g8ec52e8e2f_9_66"/>
          <p:cNvSpPr txBox="1">
            <a:spLocks noGrp="1"/>
          </p:cNvSpPr>
          <p:nvPr>
            <p:ph type="body" idx="2"/>
          </p:nvPr>
        </p:nvSpPr>
        <p:spPr>
          <a:xfrm>
            <a:off x="6586000" y="965600"/>
            <a:ext cx="5115900" cy="4926900"/>
          </a:xfrm>
          <a:prstGeom prst="rect">
            <a:avLst/>
          </a:prstGeom>
        </p:spPr>
        <p:txBody>
          <a:bodyPr spcFirstLastPara="1" wrap="square" lIns="45700" tIns="45700" rIns="45700" bIns="45700" anchor="ctr" anchorCtr="0">
            <a:noAutofit/>
          </a:bodyPr>
          <a:lstStyle>
            <a:lvl1pPr marL="457200" lvl="0" indent="-406400" rtl="0">
              <a:spcBef>
                <a:spcPts val="1200"/>
              </a:spcBef>
              <a:spcAft>
                <a:spcPts val="0"/>
              </a:spcAft>
              <a:buClr>
                <a:schemeClr val="lt1"/>
              </a:buClr>
              <a:buSzPts val="2800"/>
              <a:buChar char="•"/>
              <a:defRPr>
                <a:solidFill>
                  <a:schemeClr val="lt1"/>
                </a:solidFill>
              </a:defRPr>
            </a:lvl1pPr>
            <a:lvl2pPr marL="914400" lvl="1" indent="-381000" rtl="0">
              <a:spcBef>
                <a:spcPts val="200"/>
              </a:spcBef>
              <a:spcAft>
                <a:spcPts val="0"/>
              </a:spcAft>
              <a:buClr>
                <a:schemeClr val="lt1"/>
              </a:buClr>
              <a:buSzPts val="2400"/>
              <a:buChar char="◦"/>
              <a:defRPr>
                <a:solidFill>
                  <a:schemeClr val="lt1"/>
                </a:solidFill>
              </a:defRPr>
            </a:lvl2pPr>
            <a:lvl3pPr marL="1371600" lvl="2" indent="-381000" rtl="0">
              <a:spcBef>
                <a:spcPts val="400"/>
              </a:spcBef>
              <a:spcAft>
                <a:spcPts val="0"/>
              </a:spcAft>
              <a:buClr>
                <a:schemeClr val="lt1"/>
              </a:buClr>
              <a:buSzPts val="2400"/>
              <a:buChar char="◦"/>
              <a:defRPr>
                <a:solidFill>
                  <a:schemeClr val="lt1"/>
                </a:solidFill>
              </a:defRPr>
            </a:lvl3pPr>
            <a:lvl4pPr marL="1828800" lvl="3" indent="-381000" rtl="0">
              <a:spcBef>
                <a:spcPts val="400"/>
              </a:spcBef>
              <a:spcAft>
                <a:spcPts val="0"/>
              </a:spcAft>
              <a:buClr>
                <a:schemeClr val="lt1"/>
              </a:buClr>
              <a:buSzPts val="2400"/>
              <a:buChar char="◦"/>
              <a:defRPr>
                <a:solidFill>
                  <a:schemeClr val="lt1"/>
                </a:solidFill>
              </a:defRPr>
            </a:lvl4pPr>
            <a:lvl5pPr marL="2286000" lvl="4" indent="-381000" rtl="0">
              <a:spcBef>
                <a:spcPts val="400"/>
              </a:spcBef>
              <a:spcAft>
                <a:spcPts val="0"/>
              </a:spcAft>
              <a:buClr>
                <a:schemeClr val="lt1"/>
              </a:buClr>
              <a:buSzPts val="2400"/>
              <a:buChar char="◦"/>
              <a:defRPr>
                <a:solidFill>
                  <a:schemeClr val="lt1"/>
                </a:solidFill>
              </a:defRPr>
            </a:lvl5pPr>
            <a:lvl6pPr marL="2743200" lvl="5" indent="-317500" rtl="0">
              <a:spcBef>
                <a:spcPts val="400"/>
              </a:spcBef>
              <a:spcAft>
                <a:spcPts val="0"/>
              </a:spcAft>
              <a:buClr>
                <a:schemeClr val="lt1"/>
              </a:buClr>
              <a:buSzPts val="1400"/>
              <a:buChar char="◦"/>
              <a:defRPr>
                <a:solidFill>
                  <a:schemeClr val="lt1"/>
                </a:solidFill>
              </a:defRPr>
            </a:lvl6pPr>
            <a:lvl7pPr marL="3200400" lvl="6" indent="-317500" rtl="0">
              <a:spcBef>
                <a:spcPts val="400"/>
              </a:spcBef>
              <a:spcAft>
                <a:spcPts val="0"/>
              </a:spcAft>
              <a:buClr>
                <a:schemeClr val="lt1"/>
              </a:buClr>
              <a:buSzPts val="1400"/>
              <a:buChar char="◦"/>
              <a:defRPr>
                <a:solidFill>
                  <a:schemeClr val="lt1"/>
                </a:solidFill>
              </a:defRPr>
            </a:lvl7pPr>
            <a:lvl8pPr marL="3657600" lvl="7" indent="-317500" rtl="0">
              <a:spcBef>
                <a:spcPts val="400"/>
              </a:spcBef>
              <a:spcAft>
                <a:spcPts val="0"/>
              </a:spcAft>
              <a:buClr>
                <a:schemeClr val="lt1"/>
              </a:buClr>
              <a:buSzPts val="1400"/>
              <a:buChar char="◦"/>
              <a:defRPr>
                <a:solidFill>
                  <a:schemeClr val="lt1"/>
                </a:solidFill>
              </a:defRPr>
            </a:lvl8pPr>
            <a:lvl9pPr marL="4114800" lvl="8" indent="-317500" rtl="0">
              <a:spcBef>
                <a:spcPts val="400"/>
              </a:spcBef>
              <a:spcAft>
                <a:spcPts val="400"/>
              </a:spcAft>
              <a:buClr>
                <a:schemeClr val="lt1"/>
              </a:buClr>
              <a:buSzPts val="1400"/>
              <a:buChar char="◦"/>
              <a:defRPr>
                <a:solidFill>
                  <a:schemeClr val="lt1"/>
                </a:solidFill>
              </a:defRPr>
            </a:lvl9pPr>
          </a:lstStyle>
          <a:p>
            <a:endParaRPr/>
          </a:p>
        </p:txBody>
      </p:sp>
      <p:sp>
        <p:nvSpPr>
          <p:cNvPr id="105" name="Google Shape;105;g8ec52e8e2f_9_66"/>
          <p:cNvSpPr txBox="1">
            <a:spLocks noGrp="1"/>
          </p:cNvSpPr>
          <p:nvPr>
            <p:ph type="sldNum" idx="12"/>
          </p:nvPr>
        </p:nvSpPr>
        <p:spPr>
          <a:xfrm>
            <a:off x="11296610" y="6217622"/>
            <a:ext cx="731700" cy="524700"/>
          </a:xfrm>
          <a:prstGeom prst="rect">
            <a:avLst/>
          </a:prstGeom>
        </p:spPr>
        <p:txBody>
          <a:bodyPr spcFirstLastPara="1" wrap="square" lIns="91425" tIns="45700" rIns="91425" bIns="45700"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925711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A7A730-9A1A-4CA5-B660-3491B7FEF8E7}" type="datetime1">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69C1C69-A84B-4980-B6BB-3AD51F033BAE}" type="datetime1">
              <a:rPr lang="en-US" smtClean="0"/>
              <a:t>4/10/2025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E69C1C69-A84B-4980-B6BB-3AD51F033BAE}" type="datetime1">
              <a:rPr lang="en-US" smtClean="0"/>
              <a:t>4/10/2025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376508-DA0A-4FE8-BDD7-AFDA3078CF44}" type="datetime1">
              <a:rPr lang="en-US" smtClean="0"/>
              <a:t>4/10/2025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4/10/2025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image" Target="../media/image1.png"/><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heme" Target="../theme/theme3.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1050">
                <a:solidFill>
                  <a:srgbClr val="FFFFFF"/>
                </a:solidFill>
              </a:defRPr>
            </a:lvl1pPr>
          </a:lstStyle>
          <a:p>
            <a:fld id="{1E47FE53-EBF0-4DA7-9D9D-CC1C3A20F3C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 id="2147483702"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p:nvPr/>
        </p:nvSpPr>
        <p:spPr>
          <a:xfrm>
            <a:off x="1" y="6409113"/>
            <a:ext cx="12192000" cy="4572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1;p2"/>
          <p:cNvSpPr/>
          <p:nvPr/>
        </p:nvSpPr>
        <p:spPr>
          <a:xfrm>
            <a:off x="15" y="6334316"/>
            <a:ext cx="12191985" cy="66484"/>
          </a:xfrm>
          <a:prstGeom prst="rect">
            <a:avLst/>
          </a:prstGeom>
          <a:solidFill>
            <a:schemeClr val="accent4"/>
          </a:solidFill>
          <a:ln w="15875" cap="flat" cmpd="sng">
            <a:solidFill>
              <a:srgbClr val="8FA2B6"/>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2"/>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marR="0" lvl="0" algn="l" rtl="0">
              <a:lnSpc>
                <a:spcPct val="85000"/>
              </a:lnSpc>
              <a:spcBef>
                <a:spcPts val="0"/>
              </a:spcBef>
              <a:spcAft>
                <a:spcPts val="0"/>
              </a:spcAft>
              <a:buClr>
                <a:srgbClr val="3F3F3F"/>
              </a:buClr>
              <a:buSzPts val="4800"/>
              <a:buFont typeface="Arial"/>
              <a:buNone/>
              <a:defRPr sz="4800" b="0" i="0" u="none" strike="noStrike" cap="none">
                <a:solidFill>
                  <a:srgbClr val="3F3F3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2"/>
          <p:cNvSpPr txBox="1">
            <a:spLocks noGrp="1"/>
          </p:cNvSpPr>
          <p:nvPr>
            <p:ph type="body" idx="1"/>
          </p:nvPr>
        </p:nvSpPr>
        <p:spPr>
          <a:xfrm>
            <a:off x="1097280" y="1845733"/>
            <a:ext cx="10058400" cy="4355561"/>
          </a:xfrm>
          <a:prstGeom prst="rect">
            <a:avLst/>
          </a:prstGeom>
          <a:noFill/>
          <a:ln>
            <a:noFill/>
          </a:ln>
        </p:spPr>
        <p:txBody>
          <a:bodyPr spcFirstLastPara="1" wrap="square" lIns="45700" tIns="45700" rIns="45700" bIns="45700" anchor="t" anchorCtr="0">
            <a:normAutofit/>
          </a:bodyPr>
          <a:lstStyle>
            <a:lvl1pPr marL="457200" marR="0" lvl="0" indent="-406400" algn="l" rtl="0">
              <a:lnSpc>
                <a:spcPct val="90000"/>
              </a:lnSpc>
              <a:spcBef>
                <a:spcPts val="1200"/>
              </a:spcBef>
              <a:spcAft>
                <a:spcPts val="0"/>
              </a:spcAft>
              <a:buClr>
                <a:srgbClr val="3F3F3F"/>
              </a:buClr>
              <a:buSzPts val="2800"/>
              <a:buFont typeface="Arial"/>
              <a:buChar char="•"/>
              <a:defRPr sz="2800" b="0" i="0" u="none" strike="noStrike" cap="none">
                <a:solidFill>
                  <a:srgbClr val="3F3F3F"/>
                </a:solidFill>
                <a:latin typeface="Arial"/>
                <a:ea typeface="Arial"/>
                <a:cs typeface="Arial"/>
                <a:sym typeface="Arial"/>
              </a:defRPr>
            </a:lvl1pPr>
            <a:lvl2pPr marL="914400" marR="0" lvl="1" indent="-381000" algn="l" rtl="0">
              <a:lnSpc>
                <a:spcPct val="90000"/>
              </a:lnSpc>
              <a:spcBef>
                <a:spcPts val="2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2pPr>
            <a:lvl3pPr marL="1371600" marR="0" lvl="2"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3pPr>
            <a:lvl4pPr marL="1828800" marR="0" lvl="3"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4pPr>
            <a:lvl5pPr marL="2286000" marR="0" lvl="4"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Arial"/>
                <a:ea typeface="Arial"/>
                <a:cs typeface="Arial"/>
                <a:sym typeface="Arial"/>
              </a:defRPr>
            </a:lvl9pPr>
          </a:lstStyle>
          <a:p>
            <a:endParaRPr/>
          </a:p>
        </p:txBody>
      </p:sp>
      <p:sp>
        <p:nvSpPr>
          <p:cNvPr id="14" name="Google Shape;14;p2"/>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FFFFF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5" name="Google Shape;15;p2"/>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FFFFF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6" name="Google Shape;16;p2"/>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7" name="Google Shape;17;p2" descr="The Seal of the California Department of Education"/>
          <p:cNvPicPr preferRelativeResize="0"/>
          <p:nvPr/>
        </p:nvPicPr>
        <p:blipFill rotWithShape="1">
          <a:blip r:embed="rId11">
            <a:alphaModFix/>
          </a:blip>
          <a:srcRect/>
          <a:stretch/>
        </p:blipFill>
        <p:spPr>
          <a:xfrm>
            <a:off x="11167569" y="6435367"/>
            <a:ext cx="406810" cy="403555"/>
          </a:xfrm>
          <a:prstGeom prst="rect">
            <a:avLst/>
          </a:prstGeom>
          <a:noFill/>
          <a:ln>
            <a:noFill/>
          </a:ln>
        </p:spPr>
      </p:pic>
    </p:spTree>
    <p:extLst>
      <p:ext uri="{BB962C8B-B14F-4D97-AF65-F5344CB8AC3E}">
        <p14:creationId xmlns:p14="http://schemas.microsoft.com/office/powerpoint/2010/main" val="150509232"/>
      </p:ext>
    </p:extLst>
  </p:cSld>
  <p:clrMap bg1="lt1" tx1="dk1" bg2="dk2" tx2="lt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4"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p:nvPr/>
        </p:nvSpPr>
        <p:spPr>
          <a:xfrm>
            <a:off x="1" y="6409113"/>
            <a:ext cx="12192000" cy="457200"/>
          </a:xfrm>
          <a:prstGeom prst="rect">
            <a:avLst/>
          </a:prstGeom>
          <a:solidFill>
            <a:srgbClr val="61809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1;p2"/>
          <p:cNvSpPr/>
          <p:nvPr/>
        </p:nvSpPr>
        <p:spPr>
          <a:xfrm>
            <a:off x="15" y="6334316"/>
            <a:ext cx="12191985" cy="66484"/>
          </a:xfrm>
          <a:prstGeom prst="rect">
            <a:avLst/>
          </a:prstGeom>
          <a:solidFill>
            <a:schemeClr val="accent4"/>
          </a:solidFill>
          <a:ln w="15875" cap="flat" cmpd="sng">
            <a:solidFill>
              <a:srgbClr val="8FA2B6"/>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2"/>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marR="0" lvl="0" algn="l" rtl="0">
              <a:lnSpc>
                <a:spcPct val="85000"/>
              </a:lnSpc>
              <a:spcBef>
                <a:spcPts val="0"/>
              </a:spcBef>
              <a:spcAft>
                <a:spcPts val="0"/>
              </a:spcAft>
              <a:buClr>
                <a:srgbClr val="3F3F3F"/>
              </a:buClr>
              <a:buSzPts val="4800"/>
              <a:buFont typeface="Arial"/>
              <a:buNone/>
              <a:defRPr sz="4800" b="0" i="0" u="none" strike="noStrike" cap="none">
                <a:solidFill>
                  <a:srgbClr val="3F3F3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2"/>
          <p:cNvSpPr txBox="1">
            <a:spLocks noGrp="1"/>
          </p:cNvSpPr>
          <p:nvPr>
            <p:ph type="body" idx="1"/>
          </p:nvPr>
        </p:nvSpPr>
        <p:spPr>
          <a:xfrm>
            <a:off x="1097280" y="1845733"/>
            <a:ext cx="10058400" cy="4355561"/>
          </a:xfrm>
          <a:prstGeom prst="rect">
            <a:avLst/>
          </a:prstGeom>
          <a:noFill/>
          <a:ln>
            <a:noFill/>
          </a:ln>
        </p:spPr>
        <p:txBody>
          <a:bodyPr spcFirstLastPara="1" wrap="square" lIns="45700" tIns="45700" rIns="45700" bIns="45700" anchor="t" anchorCtr="0">
            <a:normAutofit/>
          </a:bodyPr>
          <a:lstStyle>
            <a:lvl1pPr marL="457200" marR="0" lvl="0" indent="-406400" algn="l" rtl="0">
              <a:lnSpc>
                <a:spcPct val="90000"/>
              </a:lnSpc>
              <a:spcBef>
                <a:spcPts val="1200"/>
              </a:spcBef>
              <a:spcAft>
                <a:spcPts val="0"/>
              </a:spcAft>
              <a:buClr>
                <a:srgbClr val="3F3F3F"/>
              </a:buClr>
              <a:buSzPts val="2800"/>
              <a:buFont typeface="Arial"/>
              <a:buChar char="•"/>
              <a:defRPr sz="2800" b="0" i="0" u="none" strike="noStrike" cap="none">
                <a:solidFill>
                  <a:srgbClr val="3F3F3F"/>
                </a:solidFill>
                <a:latin typeface="Arial"/>
                <a:ea typeface="Arial"/>
                <a:cs typeface="Arial"/>
                <a:sym typeface="Arial"/>
              </a:defRPr>
            </a:lvl1pPr>
            <a:lvl2pPr marL="914400" marR="0" lvl="1" indent="-381000" algn="l" rtl="0">
              <a:lnSpc>
                <a:spcPct val="90000"/>
              </a:lnSpc>
              <a:spcBef>
                <a:spcPts val="2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2pPr>
            <a:lvl3pPr marL="1371600" marR="0" lvl="2"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3pPr>
            <a:lvl4pPr marL="1828800" marR="0" lvl="3"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4pPr>
            <a:lvl5pPr marL="2286000" marR="0" lvl="4" indent="-381000" algn="l" rtl="0">
              <a:lnSpc>
                <a:spcPct val="90000"/>
              </a:lnSpc>
              <a:spcBef>
                <a:spcPts val="400"/>
              </a:spcBef>
              <a:spcAft>
                <a:spcPts val="0"/>
              </a:spcAft>
              <a:buClr>
                <a:srgbClr val="3F3F3F"/>
              </a:buClr>
              <a:buSzPts val="2400"/>
              <a:buFont typeface="Calibri"/>
              <a:buChar char="◦"/>
              <a:defRPr sz="2400" b="0" i="0" u="none" strike="noStrike" cap="none">
                <a:solidFill>
                  <a:srgbClr val="3F3F3F"/>
                </a:solidFill>
                <a:latin typeface="Arial"/>
                <a:ea typeface="Arial"/>
                <a:cs typeface="Arial"/>
                <a:sym typeface="Arial"/>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Arial"/>
                <a:ea typeface="Arial"/>
                <a:cs typeface="Arial"/>
                <a:sym typeface="Arial"/>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Arial"/>
                <a:ea typeface="Arial"/>
                <a:cs typeface="Arial"/>
                <a:sym typeface="Arial"/>
              </a:defRPr>
            </a:lvl9pPr>
          </a:lstStyle>
          <a:p>
            <a:endParaRPr/>
          </a:p>
        </p:txBody>
      </p:sp>
      <p:sp>
        <p:nvSpPr>
          <p:cNvPr id="14" name="Google Shape;14;p2"/>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FFFFF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5" name="Google Shape;15;p2"/>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FFFFF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6" name="Google Shape;16;p2"/>
          <p:cNvSpPr txBox="1">
            <a:spLocks noGrp="1"/>
          </p:cNvSpPr>
          <p:nvPr>
            <p:ph type="sldNum" idx="12"/>
          </p:nvPr>
        </p:nvSpPr>
        <p:spPr>
          <a:xfrm>
            <a:off x="9825629" y="6431189"/>
            <a:ext cx="1312025"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7" name="Google Shape;17;p2" descr="The Seal of the California Department of Education"/>
          <p:cNvPicPr preferRelativeResize="0"/>
          <p:nvPr/>
        </p:nvPicPr>
        <p:blipFill rotWithShape="1">
          <a:blip r:embed="rId12">
            <a:alphaModFix/>
          </a:blip>
          <a:srcRect/>
          <a:stretch/>
        </p:blipFill>
        <p:spPr>
          <a:xfrm>
            <a:off x="11167569" y="6435367"/>
            <a:ext cx="406810" cy="403555"/>
          </a:xfrm>
          <a:prstGeom prst="rect">
            <a:avLst/>
          </a:prstGeom>
          <a:noFill/>
          <a:ln>
            <a:noFill/>
          </a:ln>
        </p:spPr>
      </p:pic>
    </p:spTree>
    <p:extLst>
      <p:ext uri="{BB962C8B-B14F-4D97-AF65-F5344CB8AC3E}">
        <p14:creationId xmlns:p14="http://schemas.microsoft.com/office/powerpoint/2010/main" val="2348452262"/>
      </p:ext>
    </p:extLst>
  </p:cSld>
  <p:clrMap bg1="lt1" tx1="dk1" bg2="dk2" tx2="lt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cde.ca.gov/re/lc/learningcontattendplan.asp"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cde.ca.gov/fg/aa/lc/documents/tues2sb98.pdf"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leginfo.legislature.ca.gov/faces/billNavClient.xhtml?bill_id=201920200SB98"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9.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3" Type="http://schemas.openxmlformats.org/officeDocument/2006/relationships/hyperlink" Target="https://www.cde.ca.gov/ci/cr/dl/distlearningfaqs.asp" TargetMode="External"/><Relationship Id="rId2" Type="http://schemas.openxmlformats.org/officeDocument/2006/relationships/hyperlink" Target="https://www.cde.ca.gov/re/lc/learningcontattendplan.asp#FAQs" TargetMode="External"/><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6.xml"/><Relationship Id="rId1" Type="http://schemas.openxmlformats.org/officeDocument/2006/relationships/slideLayout" Target="../slideLayouts/slideLayout13.xml"/><Relationship Id="rId4" Type="http://schemas.openxmlformats.org/officeDocument/2006/relationships/hyperlink" Target="mailto:LCFF@cde.ca.gov"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4"/>
          <p:cNvSpPr txBox="1">
            <a:spLocks noGrp="1"/>
          </p:cNvSpPr>
          <p:nvPr>
            <p:ph type="ctrTitle"/>
          </p:nvPr>
        </p:nvSpPr>
        <p:spPr/>
        <p:txBody>
          <a:bodyPr>
            <a:noAutofit/>
          </a:bodyPr>
          <a:lstStyle/>
          <a:p>
            <a:pPr lvl="0"/>
            <a:r>
              <a:rPr lang="en-US" sz="6000" dirty="0"/>
              <a:t>The Learning Continuity and Attendance Plan: Questions, Clarifications, and Answers</a:t>
            </a:r>
            <a:endParaRPr lang="en-US" sz="6000" dirty="0">
              <a:sym typeface="Arial"/>
            </a:endParaRPr>
          </a:p>
        </p:txBody>
      </p:sp>
      <p:sp>
        <p:nvSpPr>
          <p:cNvPr id="3" name="Subtitle 2">
            <a:extLst>
              <a:ext uri="{FF2B5EF4-FFF2-40B4-BE49-F238E27FC236}">
                <a16:creationId xmlns:a16="http://schemas.microsoft.com/office/drawing/2014/main" id="{9AF25964-BBD9-4C39-AE97-28FBFCC24908}"/>
              </a:ext>
            </a:extLst>
          </p:cNvPr>
          <p:cNvSpPr>
            <a:spLocks noGrp="1"/>
          </p:cNvSpPr>
          <p:nvPr>
            <p:ph type="subTitle" idx="1"/>
          </p:nvPr>
        </p:nvSpPr>
        <p:spPr/>
        <p:txBody>
          <a:bodyPr/>
          <a:lstStyle/>
          <a:p>
            <a:pPr lvl="0">
              <a:lnSpc>
                <a:spcPct val="100000"/>
              </a:lnSpc>
              <a:spcBef>
                <a:spcPts val="0"/>
              </a:spcBef>
              <a:spcAft>
                <a:spcPts val="0"/>
              </a:spcAft>
              <a:buClr>
                <a:srgbClr val="000000"/>
              </a:buClr>
              <a:buSzPts val="2800"/>
            </a:pPr>
            <a:r>
              <a:rPr lang="en-US" cap="none" dirty="0">
                <a:solidFill>
                  <a:srgbClr val="262626"/>
                </a:solidFill>
                <a:ea typeface="Arial"/>
                <a:cs typeface="Arial"/>
                <a:sym typeface="Arial"/>
              </a:rPr>
              <a:t>California Department of Education</a:t>
            </a:r>
            <a:endParaRPr lang="en-US" dirty="0"/>
          </a:p>
          <a:p>
            <a:pPr lvl="0">
              <a:lnSpc>
                <a:spcPct val="100000"/>
              </a:lnSpc>
              <a:spcBef>
                <a:spcPts val="0"/>
              </a:spcBef>
              <a:spcAft>
                <a:spcPts val="0"/>
              </a:spcAft>
              <a:buClr>
                <a:srgbClr val="000000"/>
              </a:buClr>
              <a:buSzPts val="2800"/>
            </a:pPr>
            <a:r>
              <a:rPr lang="en-US" cap="none" dirty="0">
                <a:solidFill>
                  <a:srgbClr val="262626"/>
                </a:solidFill>
                <a:ea typeface="Arial"/>
                <a:cs typeface="Arial"/>
                <a:sym typeface="Arial"/>
              </a:rPr>
              <a:t>August 1</a:t>
            </a:r>
            <a:r>
              <a:rPr lang="en-US" dirty="0">
                <a:solidFill>
                  <a:srgbClr val="262626"/>
                </a:solidFill>
              </a:rPr>
              <a:t>3</a:t>
            </a:r>
            <a:r>
              <a:rPr lang="en-US" cap="none" dirty="0">
                <a:solidFill>
                  <a:srgbClr val="262626"/>
                </a:solidFill>
                <a:ea typeface="Arial"/>
                <a:cs typeface="Arial"/>
                <a:sym typeface="Arial"/>
              </a:rPr>
              <a:t>, 2020</a:t>
            </a:r>
            <a:endParaRPr lang="en-US" sz="1200" cap="none" dirty="0">
              <a:solidFill>
                <a:srgbClr val="262626"/>
              </a:solidFil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9363B55-D333-459B-BED8-4ABF54AC012D}"/>
              </a:ext>
            </a:extLst>
          </p:cNvPr>
          <p:cNvSpPr>
            <a:spLocks noGrp="1"/>
          </p:cNvSpPr>
          <p:nvPr>
            <p:ph type="title"/>
          </p:nvPr>
        </p:nvSpPr>
        <p:spPr/>
        <p:txBody>
          <a:bodyPr/>
          <a:lstStyle/>
          <a:p>
            <a:r>
              <a:rPr lang="en-US" dirty="0"/>
              <a:t>Stakeholder Engagement (2)</a:t>
            </a:r>
          </a:p>
        </p:txBody>
      </p:sp>
      <p:sp>
        <p:nvSpPr>
          <p:cNvPr id="6" name="Content Placeholder 5">
            <a:extLst>
              <a:ext uri="{FF2B5EF4-FFF2-40B4-BE49-F238E27FC236}">
                <a16:creationId xmlns:a16="http://schemas.microsoft.com/office/drawing/2014/main" id="{2DEB7DFA-49E4-477B-86C1-CF1B0D3896F0}"/>
              </a:ext>
            </a:extLst>
          </p:cNvPr>
          <p:cNvSpPr>
            <a:spLocks noGrp="1"/>
          </p:cNvSpPr>
          <p:nvPr>
            <p:ph idx="1"/>
          </p:nvPr>
        </p:nvSpPr>
        <p:spPr/>
        <p:txBody>
          <a:bodyPr>
            <a:normAutofit/>
          </a:bodyPr>
          <a:lstStyle/>
          <a:p>
            <a:r>
              <a:rPr lang="en-US" dirty="0"/>
              <a:t>Districts and COEs must present the Learning Continuity Plan to the Parent Advisory Committee and the English Learner Parent Advisory Committee separately for review and comment, as applicable.</a:t>
            </a:r>
          </a:p>
          <a:p>
            <a:pPr lvl="1">
              <a:spcBef>
                <a:spcPts val="1200"/>
              </a:spcBef>
            </a:pPr>
            <a:r>
              <a:rPr lang="en-US" sz="2800" dirty="0"/>
              <a:t>Superintendents must respond in writing to comments received from these committees.</a:t>
            </a:r>
          </a:p>
          <a:p>
            <a:r>
              <a:rPr lang="en-US" dirty="0"/>
              <a:t>These stakeholder engagement efforts must include efforts to solicit feedback from students, families, educators, and other stakeholders who do not have internet access, or who speak languages other than English.</a:t>
            </a:r>
          </a:p>
        </p:txBody>
      </p:sp>
      <p:sp>
        <p:nvSpPr>
          <p:cNvPr id="4" name="Slide Number Placeholder 3">
            <a:extLst>
              <a:ext uri="{FF2B5EF4-FFF2-40B4-BE49-F238E27FC236}">
                <a16:creationId xmlns:a16="http://schemas.microsoft.com/office/drawing/2014/main" id="{0DAAFC97-1A21-41C8-A4C8-90169FB2AF59}"/>
              </a:ext>
            </a:extLst>
          </p:cNvPr>
          <p:cNvSpPr>
            <a:spLocks noGrp="1"/>
          </p:cNvSpPr>
          <p:nvPr>
            <p:ph type="sldNum" sz="quarter" idx="12"/>
          </p:nvPr>
        </p:nvSpPr>
        <p:spPr/>
        <p:txBody>
          <a:bodyPr/>
          <a:lstStyle/>
          <a:p>
            <a:fld id="{1E47FE53-EBF0-4DA7-9D9D-CC1C3A20F3CB}" type="slidenum">
              <a:rPr lang="en-US" smtClean="0"/>
              <a:t>10</a:t>
            </a:fld>
            <a:endParaRPr lang="en-US"/>
          </a:p>
        </p:txBody>
      </p:sp>
    </p:spTree>
    <p:extLst>
      <p:ext uri="{BB962C8B-B14F-4D97-AF65-F5344CB8AC3E}">
        <p14:creationId xmlns:p14="http://schemas.microsoft.com/office/powerpoint/2010/main" val="4101528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7E8B3-AB2C-4175-84F7-B12D9E52907B}"/>
              </a:ext>
            </a:extLst>
          </p:cNvPr>
          <p:cNvSpPr>
            <a:spLocks noGrp="1"/>
          </p:cNvSpPr>
          <p:nvPr>
            <p:ph type="title"/>
          </p:nvPr>
        </p:nvSpPr>
        <p:spPr/>
        <p:txBody>
          <a:bodyPr/>
          <a:lstStyle/>
          <a:p>
            <a:r>
              <a:rPr lang="en-US" dirty="0"/>
              <a:t>Public Hearing</a:t>
            </a:r>
          </a:p>
        </p:txBody>
      </p:sp>
      <p:sp>
        <p:nvSpPr>
          <p:cNvPr id="3" name="Content Placeholder 2">
            <a:extLst>
              <a:ext uri="{FF2B5EF4-FFF2-40B4-BE49-F238E27FC236}">
                <a16:creationId xmlns:a16="http://schemas.microsoft.com/office/drawing/2014/main" id="{41A5ACC3-1785-49B3-8C06-137C49FB7B47}"/>
              </a:ext>
            </a:extLst>
          </p:cNvPr>
          <p:cNvSpPr>
            <a:spLocks noGrp="1"/>
          </p:cNvSpPr>
          <p:nvPr>
            <p:ph idx="1"/>
          </p:nvPr>
        </p:nvSpPr>
        <p:spPr/>
        <p:txBody>
          <a:bodyPr>
            <a:normAutofit lnSpcReduction="10000"/>
          </a:bodyPr>
          <a:lstStyle/>
          <a:p>
            <a:r>
              <a:rPr lang="en-US" dirty="0"/>
              <a:t>All LEAs must present the Learning Continuity Plan to the community at a public hearing of the governing board or governing body for review and comment.</a:t>
            </a:r>
          </a:p>
          <a:p>
            <a:pPr lvl="1">
              <a:spcBef>
                <a:spcPts val="1200"/>
              </a:spcBef>
            </a:pPr>
            <a:r>
              <a:rPr lang="en-US" sz="2800" dirty="0"/>
              <a:t>This hearing is not required to be regularly scheduled.</a:t>
            </a:r>
          </a:p>
          <a:p>
            <a:pPr lvl="1">
              <a:spcBef>
                <a:spcPts val="1200"/>
              </a:spcBef>
            </a:pPr>
            <a:r>
              <a:rPr lang="en-US" sz="2800" dirty="0"/>
              <a:t>The agenda for the public hearing must be posted at least 72 hours before the public hearing.</a:t>
            </a:r>
          </a:p>
          <a:p>
            <a:pPr lvl="1">
              <a:spcBef>
                <a:spcPts val="1200"/>
              </a:spcBef>
            </a:pPr>
            <a:r>
              <a:rPr lang="en-US" sz="2800" dirty="0"/>
              <a:t>The agenda must include the location where the Learning Continuity Plan will be available for public inspection.</a:t>
            </a:r>
          </a:p>
          <a:p>
            <a:pPr lvl="1">
              <a:spcBef>
                <a:spcPts val="1200"/>
              </a:spcBef>
            </a:pPr>
            <a:r>
              <a:rPr lang="en-US" sz="2800" dirty="0"/>
              <a:t>The governing board or body must provide options for remote participation.</a:t>
            </a:r>
          </a:p>
        </p:txBody>
      </p:sp>
      <p:sp>
        <p:nvSpPr>
          <p:cNvPr id="4" name="Slide Number Placeholder 3">
            <a:extLst>
              <a:ext uri="{FF2B5EF4-FFF2-40B4-BE49-F238E27FC236}">
                <a16:creationId xmlns:a16="http://schemas.microsoft.com/office/drawing/2014/main" id="{A47C09E5-FF3A-4946-9DCE-C17CF81BF39C}"/>
              </a:ext>
            </a:extLst>
          </p:cNvPr>
          <p:cNvSpPr>
            <a:spLocks noGrp="1"/>
          </p:cNvSpPr>
          <p:nvPr>
            <p:ph type="sldNum" sz="quarter" idx="12"/>
          </p:nvPr>
        </p:nvSpPr>
        <p:spPr/>
        <p:txBody>
          <a:bodyPr/>
          <a:lstStyle/>
          <a:p>
            <a:fld id="{1E47FE53-EBF0-4DA7-9D9D-CC1C3A20F3CB}" type="slidenum">
              <a:rPr lang="en-US" smtClean="0"/>
              <a:t>11</a:t>
            </a:fld>
            <a:endParaRPr lang="en-US"/>
          </a:p>
        </p:txBody>
      </p:sp>
    </p:spTree>
    <p:extLst>
      <p:ext uri="{BB962C8B-B14F-4D97-AF65-F5344CB8AC3E}">
        <p14:creationId xmlns:p14="http://schemas.microsoft.com/office/powerpoint/2010/main" val="2957864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7E8B3-AB2C-4175-84F7-B12D9E52907B}"/>
              </a:ext>
            </a:extLst>
          </p:cNvPr>
          <p:cNvSpPr>
            <a:spLocks noGrp="1"/>
          </p:cNvSpPr>
          <p:nvPr>
            <p:ph type="title"/>
          </p:nvPr>
        </p:nvSpPr>
        <p:spPr/>
        <p:txBody>
          <a:bodyPr/>
          <a:lstStyle/>
          <a:p>
            <a:r>
              <a:rPr lang="en-US" dirty="0"/>
              <a:t>Adoption</a:t>
            </a:r>
          </a:p>
        </p:txBody>
      </p:sp>
      <p:sp>
        <p:nvSpPr>
          <p:cNvPr id="3" name="Content Placeholder 2">
            <a:extLst>
              <a:ext uri="{FF2B5EF4-FFF2-40B4-BE49-F238E27FC236}">
                <a16:creationId xmlns:a16="http://schemas.microsoft.com/office/drawing/2014/main" id="{41A5ACC3-1785-49B3-8C06-137C49FB7B47}"/>
              </a:ext>
            </a:extLst>
          </p:cNvPr>
          <p:cNvSpPr>
            <a:spLocks noGrp="1"/>
          </p:cNvSpPr>
          <p:nvPr>
            <p:ph idx="1"/>
          </p:nvPr>
        </p:nvSpPr>
        <p:spPr/>
        <p:txBody>
          <a:bodyPr>
            <a:normAutofit lnSpcReduction="10000"/>
          </a:bodyPr>
          <a:lstStyle/>
          <a:p>
            <a:r>
              <a:rPr lang="en-US" dirty="0"/>
              <a:t>All governing boards or governing bodies must adopt the Learning Continuity Plan at a public meeting.</a:t>
            </a:r>
          </a:p>
          <a:p>
            <a:pPr lvl="1">
              <a:spcBef>
                <a:spcPts val="1200"/>
              </a:spcBef>
            </a:pPr>
            <a:r>
              <a:rPr lang="en-US" sz="2800" dirty="0"/>
              <a:t>This public meeting is not required to be regularly scheduled, but must occur after the public hearing.</a:t>
            </a:r>
          </a:p>
          <a:p>
            <a:pPr lvl="1">
              <a:spcBef>
                <a:spcPts val="1200"/>
              </a:spcBef>
            </a:pPr>
            <a:r>
              <a:rPr lang="en-US" sz="2800" dirty="0"/>
              <a:t>The agenda for the public meeting must be posted at least 72 hours before the public meeting.</a:t>
            </a:r>
          </a:p>
          <a:p>
            <a:pPr lvl="1">
              <a:spcBef>
                <a:spcPts val="1200"/>
              </a:spcBef>
            </a:pPr>
            <a:r>
              <a:rPr lang="en-US" sz="2800" dirty="0"/>
              <a:t>The agenda must include the location where the Learning Continuity Plan will be available for public inspection.</a:t>
            </a:r>
          </a:p>
          <a:p>
            <a:pPr lvl="1">
              <a:spcBef>
                <a:spcPts val="1200"/>
              </a:spcBef>
            </a:pPr>
            <a:r>
              <a:rPr lang="en-US" sz="2800" dirty="0"/>
              <a:t>The governing board or body must provide options for remote participation.</a:t>
            </a:r>
          </a:p>
        </p:txBody>
      </p:sp>
      <p:sp>
        <p:nvSpPr>
          <p:cNvPr id="4" name="Slide Number Placeholder 3">
            <a:extLst>
              <a:ext uri="{FF2B5EF4-FFF2-40B4-BE49-F238E27FC236}">
                <a16:creationId xmlns:a16="http://schemas.microsoft.com/office/drawing/2014/main" id="{A47C09E5-FF3A-4946-9DCE-C17CF81BF39C}"/>
              </a:ext>
            </a:extLst>
          </p:cNvPr>
          <p:cNvSpPr>
            <a:spLocks noGrp="1"/>
          </p:cNvSpPr>
          <p:nvPr>
            <p:ph type="sldNum" sz="quarter" idx="12"/>
          </p:nvPr>
        </p:nvSpPr>
        <p:spPr/>
        <p:txBody>
          <a:bodyPr/>
          <a:lstStyle/>
          <a:p>
            <a:fld id="{1E47FE53-EBF0-4DA7-9D9D-CC1C3A20F3CB}" type="slidenum">
              <a:rPr lang="en-US" smtClean="0"/>
              <a:t>12</a:t>
            </a:fld>
            <a:endParaRPr lang="en-US"/>
          </a:p>
        </p:txBody>
      </p:sp>
    </p:spTree>
    <p:extLst>
      <p:ext uri="{BB962C8B-B14F-4D97-AF65-F5344CB8AC3E}">
        <p14:creationId xmlns:p14="http://schemas.microsoft.com/office/powerpoint/2010/main" val="3015114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g906f04836f_17_152"/>
          <p:cNvSpPr txBox="1">
            <a:spLocks noGrp="1"/>
          </p:cNvSpPr>
          <p:nvPr>
            <p:ph type="title"/>
          </p:nvPr>
        </p:nvSpPr>
        <p:spPr/>
        <p:txBody>
          <a:bodyPr/>
          <a:lstStyle/>
          <a:p>
            <a:pPr lvl="0"/>
            <a:r>
              <a:rPr lang="en-US" dirty="0"/>
              <a:t>Submission</a:t>
            </a:r>
          </a:p>
        </p:txBody>
      </p:sp>
      <p:sp>
        <p:nvSpPr>
          <p:cNvPr id="314" name="Google Shape;314;g906f04836f_17_152"/>
          <p:cNvSpPr txBox="1">
            <a:spLocks noGrp="1"/>
          </p:cNvSpPr>
          <p:nvPr>
            <p:ph type="body" idx="1"/>
          </p:nvPr>
        </p:nvSpPr>
        <p:spPr/>
        <p:txBody>
          <a:bodyPr>
            <a:normAutofit fontScale="92500" lnSpcReduction="10000"/>
          </a:bodyPr>
          <a:lstStyle/>
          <a:p>
            <a:pPr lvl="0"/>
            <a:r>
              <a:rPr lang="en-US" dirty="0"/>
              <a:t>The Learning Continuity Plan must be filed not more than five days after adoption.</a:t>
            </a:r>
          </a:p>
          <a:p>
            <a:pPr lvl="0"/>
            <a:r>
              <a:rPr lang="en-US" dirty="0"/>
              <a:t>Submission of the Learning Continuity Plan for review is as follows:</a:t>
            </a:r>
          </a:p>
          <a:p>
            <a:pPr lvl="1">
              <a:spcBef>
                <a:spcPts val="1200"/>
              </a:spcBef>
            </a:pPr>
            <a:r>
              <a:rPr lang="en-US" sz="2800" dirty="0"/>
              <a:t>School districts submit to their COE</a:t>
            </a:r>
          </a:p>
          <a:p>
            <a:pPr lvl="1">
              <a:spcBef>
                <a:spcPts val="1200"/>
              </a:spcBef>
            </a:pPr>
            <a:r>
              <a:rPr lang="en-US" sz="2800" dirty="0"/>
              <a:t>COEs submit to the CDE</a:t>
            </a:r>
          </a:p>
          <a:p>
            <a:pPr lvl="0"/>
            <a:r>
              <a:rPr lang="en-US" dirty="0"/>
              <a:t>Charter schools submit the Learning Continuity Plan with their COE and chartering authority after the adoption.</a:t>
            </a:r>
          </a:p>
          <a:p>
            <a:pPr lvl="0"/>
            <a:r>
              <a:rPr lang="en-US" dirty="0"/>
              <a:t>All LEAs must post their Learning Continuity Plan prominently on the homepage of their website.</a:t>
            </a:r>
          </a:p>
        </p:txBody>
      </p:sp>
      <p:sp>
        <p:nvSpPr>
          <p:cNvPr id="315" name="Google Shape;315;g906f04836f_17_152"/>
          <p:cNvSpPr txBox="1">
            <a:spLocks noGrp="1"/>
          </p:cNvSpPr>
          <p:nvPr>
            <p:ph type="sldNum" idx="12"/>
          </p:nvPr>
        </p:nvSpPr>
        <p:spPr/>
        <p:txBody>
          <a:bodyPr/>
          <a:lstStyle/>
          <a:p>
            <a:pPr lvl="0"/>
            <a:fld id="{00000000-1234-1234-1234-123412341234}" type="slidenum">
              <a:rPr lang="en-US" smtClean="0"/>
              <a:pPr lvl="0"/>
              <a:t>13</a:t>
            </a:fld>
            <a:endParaRPr lang="en-US"/>
          </a:p>
        </p:txBody>
      </p:sp>
    </p:spTree>
    <p:extLst>
      <p:ext uri="{BB962C8B-B14F-4D97-AF65-F5344CB8AC3E}">
        <p14:creationId xmlns:p14="http://schemas.microsoft.com/office/powerpoint/2010/main" val="4086918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g906f04836f_17_152"/>
          <p:cNvSpPr txBox="1">
            <a:spLocks noGrp="1"/>
          </p:cNvSpPr>
          <p:nvPr>
            <p:ph type="title"/>
          </p:nvPr>
        </p:nvSpPr>
        <p:spPr/>
        <p:txBody>
          <a:bodyPr/>
          <a:lstStyle/>
          <a:p>
            <a:pPr lvl="0"/>
            <a:r>
              <a:rPr lang="en-US" dirty="0"/>
              <a:t>Review</a:t>
            </a:r>
          </a:p>
        </p:txBody>
      </p:sp>
      <p:sp>
        <p:nvSpPr>
          <p:cNvPr id="314" name="Google Shape;314;g906f04836f_17_152"/>
          <p:cNvSpPr txBox="1">
            <a:spLocks noGrp="1"/>
          </p:cNvSpPr>
          <p:nvPr>
            <p:ph type="body" idx="1"/>
          </p:nvPr>
        </p:nvSpPr>
        <p:spPr/>
        <p:txBody>
          <a:bodyPr>
            <a:normAutofit fontScale="92500"/>
          </a:bodyPr>
          <a:lstStyle/>
          <a:p>
            <a:pPr lvl="0"/>
            <a:r>
              <a:rPr lang="en-US" dirty="0"/>
              <a:t>COEs and the CDE may submit recommendations, in writing, for amendments to the Learning Continuity Plan, as applicable. </a:t>
            </a:r>
          </a:p>
          <a:p>
            <a:pPr lvl="1">
              <a:spcBef>
                <a:spcPts val="1200"/>
              </a:spcBef>
            </a:pPr>
            <a:r>
              <a:rPr lang="en-US" sz="2800" dirty="0"/>
              <a:t>The governing board of a school district or COE must consider the recommendations submitted by the reviewing authorities in a public meeting within 15 days of receiving the recommendations.</a:t>
            </a:r>
          </a:p>
          <a:p>
            <a:pPr lvl="1">
              <a:spcBef>
                <a:spcPts val="1200"/>
              </a:spcBef>
            </a:pPr>
            <a:r>
              <a:rPr lang="en-US" sz="2800" dirty="0"/>
              <a:t>The public meeting is not required to be a regularly scheduled meeting.</a:t>
            </a:r>
          </a:p>
          <a:p>
            <a:r>
              <a:rPr lang="en-US" dirty="0"/>
              <a:t>Statute does not allow a COE or charter authorizer to provide recommendations for a charter school’s Learning Continuity Plan.</a:t>
            </a:r>
          </a:p>
        </p:txBody>
      </p:sp>
      <p:sp>
        <p:nvSpPr>
          <p:cNvPr id="315" name="Google Shape;315;g906f04836f_17_152"/>
          <p:cNvSpPr txBox="1">
            <a:spLocks noGrp="1"/>
          </p:cNvSpPr>
          <p:nvPr>
            <p:ph type="sldNum" idx="12"/>
          </p:nvPr>
        </p:nvSpPr>
        <p:spPr/>
        <p:txBody>
          <a:bodyPr/>
          <a:lstStyle/>
          <a:p>
            <a:pPr lvl="0"/>
            <a:fld id="{00000000-1234-1234-1234-123412341234}" type="slidenum">
              <a:rPr lang="en-US" smtClean="0"/>
              <a:pPr lvl="0"/>
              <a:t>14</a:t>
            </a:fld>
            <a:endParaRPr lang="en-US"/>
          </a:p>
        </p:txBody>
      </p:sp>
    </p:spTree>
    <p:extLst>
      <p:ext uri="{BB962C8B-B14F-4D97-AF65-F5344CB8AC3E}">
        <p14:creationId xmlns:p14="http://schemas.microsoft.com/office/powerpoint/2010/main" val="1519832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D01429-3673-42AD-A3C0-279B37934077}"/>
              </a:ext>
            </a:extLst>
          </p:cNvPr>
          <p:cNvSpPr>
            <a:spLocks noGrp="1"/>
          </p:cNvSpPr>
          <p:nvPr>
            <p:ph type="title"/>
          </p:nvPr>
        </p:nvSpPr>
        <p:spPr/>
        <p:txBody>
          <a:bodyPr/>
          <a:lstStyle/>
          <a:p>
            <a:r>
              <a:rPr lang="en-US" dirty="0"/>
              <a:t>Updating the Plan</a:t>
            </a:r>
          </a:p>
        </p:txBody>
      </p:sp>
      <p:sp>
        <p:nvSpPr>
          <p:cNvPr id="6" name="Content Placeholder 5">
            <a:extLst>
              <a:ext uri="{FF2B5EF4-FFF2-40B4-BE49-F238E27FC236}">
                <a16:creationId xmlns:a16="http://schemas.microsoft.com/office/drawing/2014/main" id="{4A820F0F-F50A-4A27-907F-C70761CE0261}"/>
              </a:ext>
            </a:extLst>
          </p:cNvPr>
          <p:cNvSpPr>
            <a:spLocks noGrp="1"/>
          </p:cNvSpPr>
          <p:nvPr>
            <p:ph idx="1"/>
          </p:nvPr>
        </p:nvSpPr>
        <p:spPr/>
        <p:txBody>
          <a:bodyPr/>
          <a:lstStyle/>
          <a:p>
            <a:pPr marL="0" indent="0">
              <a:buNone/>
            </a:pPr>
            <a:r>
              <a:rPr lang="en-US" dirty="0"/>
              <a:t>It is likely that aspects of LEA Learning Continuity Plans may change throughout the year in response to local needs.</a:t>
            </a:r>
          </a:p>
          <a:p>
            <a:r>
              <a:rPr lang="en-US" dirty="0"/>
              <a:t>There is no requirement for LEAs to revise their Learning Continuity Plan.</a:t>
            </a:r>
          </a:p>
          <a:p>
            <a:r>
              <a:rPr lang="en-US" dirty="0"/>
              <a:t>LEAs are encouraged to revise their plans as necessary, in collaboration with stakeholders, and to post their updated plans on their LEA website.</a:t>
            </a:r>
          </a:p>
          <a:p>
            <a:pPr lvl="1"/>
            <a:r>
              <a:rPr lang="en-US" dirty="0"/>
              <a:t>Revised plans are not required to be resubmitted to COEs or authorizers.</a:t>
            </a:r>
          </a:p>
          <a:p>
            <a:pPr lvl="1"/>
            <a:r>
              <a:rPr lang="en-US" dirty="0"/>
              <a:t>COEs are not required to review a revised plan.</a:t>
            </a:r>
          </a:p>
          <a:p>
            <a:pPr marL="0" indent="0">
              <a:buNone/>
            </a:pPr>
            <a:endParaRPr lang="en-US" dirty="0"/>
          </a:p>
        </p:txBody>
      </p:sp>
      <p:sp>
        <p:nvSpPr>
          <p:cNvPr id="4" name="Slide Number Placeholder 3">
            <a:extLst>
              <a:ext uri="{FF2B5EF4-FFF2-40B4-BE49-F238E27FC236}">
                <a16:creationId xmlns:a16="http://schemas.microsoft.com/office/drawing/2014/main" id="{57EC4101-6322-4035-93A5-5BC0B8BA3C89}"/>
              </a:ext>
            </a:extLst>
          </p:cNvPr>
          <p:cNvSpPr>
            <a:spLocks noGrp="1"/>
          </p:cNvSpPr>
          <p:nvPr>
            <p:ph type="sldNum" sz="quarter" idx="12"/>
          </p:nvPr>
        </p:nvSpPr>
        <p:spPr/>
        <p:txBody>
          <a:bodyPr/>
          <a:lstStyle/>
          <a:p>
            <a:fld id="{1E47FE53-EBF0-4DA7-9D9D-CC1C3A20F3CB}" type="slidenum">
              <a:rPr lang="en-US" smtClean="0"/>
              <a:t>15</a:t>
            </a:fld>
            <a:endParaRPr lang="en-US"/>
          </a:p>
        </p:txBody>
      </p:sp>
    </p:spTree>
    <p:extLst>
      <p:ext uri="{BB962C8B-B14F-4D97-AF65-F5344CB8AC3E}">
        <p14:creationId xmlns:p14="http://schemas.microsoft.com/office/powerpoint/2010/main" val="1652565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g906f04836f_17_10"/>
          <p:cNvSpPr txBox="1">
            <a:spLocks noGrp="1"/>
          </p:cNvSpPr>
          <p:nvPr>
            <p:ph type="title"/>
          </p:nvPr>
        </p:nvSpPr>
        <p:spPr/>
        <p:txBody>
          <a:bodyPr/>
          <a:lstStyle/>
          <a:p>
            <a:pPr lvl="0"/>
            <a:r>
              <a:rPr lang="en-US" dirty="0"/>
              <a:t>General Questions</a:t>
            </a:r>
          </a:p>
        </p:txBody>
      </p:sp>
      <p:sp>
        <p:nvSpPr>
          <p:cNvPr id="195" name="Google Shape;195;g906f04836f_17_10"/>
          <p:cNvSpPr txBox="1">
            <a:spLocks noGrp="1"/>
          </p:cNvSpPr>
          <p:nvPr>
            <p:ph type="sldNum" idx="12"/>
          </p:nvPr>
        </p:nvSpPr>
        <p:spPr/>
        <p:txBody>
          <a:bodyPr/>
          <a:lstStyle/>
          <a:p>
            <a:pPr lvl="0"/>
            <a:fld id="{00000000-1234-1234-1234-123412341234}" type="slidenum">
              <a:rPr lang="en-US" smtClean="0"/>
              <a:pPr lvl="0"/>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60"/>
        <p:cNvGrpSpPr/>
        <p:nvPr/>
      </p:nvGrpSpPr>
      <p:grpSpPr>
        <a:xfrm>
          <a:off x="0" y="0"/>
          <a:ext cx="0" cy="0"/>
          <a:chOff x="0" y="0"/>
          <a:chExt cx="0" cy="0"/>
        </a:xfrm>
      </p:grpSpPr>
      <p:sp>
        <p:nvSpPr>
          <p:cNvPr id="461" name="Google Shape;461;g906f04836f_2_190"/>
          <p:cNvSpPr txBox="1">
            <a:spLocks noGrp="1"/>
          </p:cNvSpPr>
          <p:nvPr>
            <p:ph type="title"/>
          </p:nvPr>
        </p:nvSpPr>
        <p:spPr/>
        <p:txBody>
          <a:bodyPr/>
          <a:lstStyle/>
          <a:p>
            <a:pPr lvl="0"/>
            <a:r>
              <a:rPr lang="en-US" dirty="0"/>
              <a:t>Length of Responses</a:t>
            </a:r>
          </a:p>
        </p:txBody>
      </p:sp>
      <p:sp>
        <p:nvSpPr>
          <p:cNvPr id="462" name="Google Shape;462;g906f04836f_2_190"/>
          <p:cNvSpPr txBox="1">
            <a:spLocks noGrp="1"/>
          </p:cNvSpPr>
          <p:nvPr>
            <p:ph type="body" idx="1"/>
          </p:nvPr>
        </p:nvSpPr>
        <p:spPr/>
        <p:txBody>
          <a:bodyPr>
            <a:normAutofit/>
          </a:bodyPr>
          <a:lstStyle/>
          <a:p>
            <a:pPr marL="0" lvl="0" indent="0">
              <a:buNone/>
            </a:pPr>
            <a:r>
              <a:rPr lang="en-US" dirty="0"/>
              <a:t>Is there any guidance on length of narrative response?  </a:t>
            </a:r>
          </a:p>
          <a:p>
            <a:pPr lvl="0"/>
            <a:r>
              <a:rPr lang="en-US" dirty="0"/>
              <a:t>Responses to the prompts should be specific, concise and clear, with the overall goal of promoting stakeholder understanding (Instructions, p. 2).</a:t>
            </a:r>
          </a:p>
          <a:p>
            <a:r>
              <a:rPr lang="en-US" dirty="0"/>
              <a:t>In responding to the prompts throughout the Learning Continuity Plan, an LEA may include information from an existing plan to the degree that it addresses the prompt and related instructions (Instructions, p. 2).</a:t>
            </a:r>
          </a:p>
          <a:p>
            <a:pPr lvl="0"/>
            <a:endParaRPr lang="en-US" dirty="0"/>
          </a:p>
        </p:txBody>
      </p:sp>
      <p:sp>
        <p:nvSpPr>
          <p:cNvPr id="463" name="Google Shape;463;g906f04836f_2_190"/>
          <p:cNvSpPr txBox="1">
            <a:spLocks noGrp="1"/>
          </p:cNvSpPr>
          <p:nvPr>
            <p:ph type="sldNum" idx="12"/>
          </p:nvPr>
        </p:nvSpPr>
        <p:spPr/>
        <p:txBody>
          <a:bodyPr/>
          <a:lstStyle/>
          <a:p>
            <a:pPr lvl="0"/>
            <a:fld id="{00000000-1234-1234-1234-123412341234}" type="slidenum">
              <a:rPr lang="en-US" smtClean="0"/>
              <a:pPr lvl="0"/>
              <a:t>17</a:t>
            </a:fld>
            <a:endParaRPr lang="en-US"/>
          </a:p>
        </p:txBody>
      </p:sp>
    </p:spTree>
    <p:extLst>
      <p:ext uri="{BB962C8B-B14F-4D97-AF65-F5344CB8AC3E}">
        <p14:creationId xmlns:p14="http://schemas.microsoft.com/office/powerpoint/2010/main" val="299814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5C4CC-C053-4717-9817-6C6F6CCF6E92}"/>
              </a:ext>
            </a:extLst>
          </p:cNvPr>
          <p:cNvSpPr>
            <a:spLocks noGrp="1"/>
          </p:cNvSpPr>
          <p:nvPr>
            <p:ph type="title"/>
          </p:nvPr>
        </p:nvSpPr>
        <p:spPr/>
        <p:txBody>
          <a:bodyPr/>
          <a:lstStyle/>
          <a:p>
            <a:r>
              <a:rPr lang="en-US" dirty="0"/>
              <a:t>Duplicating Actions</a:t>
            </a:r>
          </a:p>
        </p:txBody>
      </p:sp>
      <p:sp>
        <p:nvSpPr>
          <p:cNvPr id="3" name="Content Placeholder 2">
            <a:extLst>
              <a:ext uri="{FF2B5EF4-FFF2-40B4-BE49-F238E27FC236}">
                <a16:creationId xmlns:a16="http://schemas.microsoft.com/office/drawing/2014/main" id="{F4DA27B5-4705-4D34-A763-D5D252D276FF}"/>
              </a:ext>
            </a:extLst>
          </p:cNvPr>
          <p:cNvSpPr>
            <a:spLocks noGrp="1"/>
          </p:cNvSpPr>
          <p:nvPr>
            <p:ph idx="1"/>
          </p:nvPr>
        </p:nvSpPr>
        <p:spPr/>
        <p:txBody>
          <a:bodyPr/>
          <a:lstStyle/>
          <a:p>
            <a:pPr marL="0" indent="0">
              <a:buNone/>
            </a:pPr>
            <a:r>
              <a:rPr lang="en-US" dirty="0"/>
              <a:t>May an LEA include an action in more than one section of the plan?</a:t>
            </a:r>
          </a:p>
          <a:p>
            <a:r>
              <a:rPr lang="en-US" dirty="0"/>
              <a:t>Yes, an LEA may include an action in more than one section of the plan</a:t>
            </a:r>
          </a:p>
          <a:p>
            <a:pPr lvl="1"/>
            <a:r>
              <a:rPr lang="en-US" dirty="0"/>
              <a:t>If duplicating an action, LEAs are encouraged to include a note indicating that the action is duplicative to aid in transparency.</a:t>
            </a:r>
          </a:p>
          <a:p>
            <a:pPr lvl="1"/>
            <a:r>
              <a:rPr lang="en-US" dirty="0"/>
              <a:t>LEAs may also include a reference to where the action first appeared in the plan.</a:t>
            </a:r>
          </a:p>
        </p:txBody>
      </p:sp>
      <p:sp>
        <p:nvSpPr>
          <p:cNvPr id="4" name="Slide Number Placeholder 3">
            <a:extLst>
              <a:ext uri="{FF2B5EF4-FFF2-40B4-BE49-F238E27FC236}">
                <a16:creationId xmlns:a16="http://schemas.microsoft.com/office/drawing/2014/main" id="{7CD0812E-2D88-449D-AEB0-39F15D715DD9}"/>
              </a:ext>
            </a:extLst>
          </p:cNvPr>
          <p:cNvSpPr>
            <a:spLocks noGrp="1"/>
          </p:cNvSpPr>
          <p:nvPr>
            <p:ph type="sldNum" sz="quarter" idx="12"/>
          </p:nvPr>
        </p:nvSpPr>
        <p:spPr/>
        <p:txBody>
          <a:bodyPr/>
          <a:lstStyle/>
          <a:p>
            <a:fld id="{1E47FE53-EBF0-4DA7-9D9D-CC1C3A20F3CB}" type="slidenum">
              <a:rPr lang="en-US" smtClean="0"/>
              <a:t>18</a:t>
            </a:fld>
            <a:endParaRPr lang="en-US"/>
          </a:p>
        </p:txBody>
      </p:sp>
    </p:spTree>
    <p:extLst>
      <p:ext uri="{BB962C8B-B14F-4D97-AF65-F5344CB8AC3E}">
        <p14:creationId xmlns:p14="http://schemas.microsoft.com/office/powerpoint/2010/main" val="2631180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g906f04836f_17_10"/>
          <p:cNvSpPr txBox="1">
            <a:spLocks noGrp="1"/>
          </p:cNvSpPr>
          <p:nvPr>
            <p:ph type="title"/>
          </p:nvPr>
        </p:nvSpPr>
        <p:spPr/>
        <p:txBody>
          <a:bodyPr/>
          <a:lstStyle/>
          <a:p>
            <a:pPr lvl="0"/>
            <a:r>
              <a:rPr lang="en-US" dirty="0"/>
              <a:t>Stakeholder Engagement</a:t>
            </a:r>
          </a:p>
        </p:txBody>
      </p:sp>
      <p:sp>
        <p:nvSpPr>
          <p:cNvPr id="195" name="Google Shape;195;g906f04836f_17_10"/>
          <p:cNvSpPr txBox="1">
            <a:spLocks noGrp="1"/>
          </p:cNvSpPr>
          <p:nvPr>
            <p:ph type="sldNum" idx="12"/>
          </p:nvPr>
        </p:nvSpPr>
        <p:spPr/>
        <p:txBody>
          <a:bodyPr/>
          <a:lstStyle/>
          <a:p>
            <a:pPr lvl="0"/>
            <a:fld id="{00000000-1234-1234-1234-123412341234}" type="slidenum">
              <a:rPr lang="en-US" smtClean="0"/>
              <a:pPr lvl="0"/>
              <a:t>19</a:t>
            </a:fld>
            <a:endParaRPr lang="en-US"/>
          </a:p>
        </p:txBody>
      </p:sp>
    </p:spTree>
    <p:extLst>
      <p:ext uri="{BB962C8B-B14F-4D97-AF65-F5344CB8AC3E}">
        <p14:creationId xmlns:p14="http://schemas.microsoft.com/office/powerpoint/2010/main" val="277310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3"/>
          <p:cNvSpPr txBox="1">
            <a:spLocks noGrp="1"/>
          </p:cNvSpPr>
          <p:nvPr>
            <p:ph type="title"/>
          </p:nvPr>
        </p:nvSpPr>
        <p:spPr/>
        <p:txBody>
          <a:bodyPr/>
          <a:lstStyle/>
          <a:p>
            <a:pPr lvl="0"/>
            <a:r>
              <a:rPr lang="en-US" dirty="0">
                <a:sym typeface="Arial"/>
              </a:rPr>
              <a:t>Session Goals</a:t>
            </a:r>
          </a:p>
        </p:txBody>
      </p:sp>
      <p:sp>
        <p:nvSpPr>
          <p:cNvPr id="115" name="Google Shape;115;p13"/>
          <p:cNvSpPr txBox="1">
            <a:spLocks noGrp="1"/>
          </p:cNvSpPr>
          <p:nvPr>
            <p:ph type="body" idx="1"/>
          </p:nvPr>
        </p:nvSpPr>
        <p:spPr/>
        <p:txBody>
          <a:bodyPr>
            <a:normAutofit/>
          </a:bodyPr>
          <a:lstStyle/>
          <a:p>
            <a:pPr marL="0" lvl="0" indent="0">
              <a:buNone/>
            </a:pPr>
            <a:r>
              <a:rPr lang="en-US" dirty="0"/>
              <a:t>Our goal for today is to provide:</a:t>
            </a:r>
          </a:p>
          <a:p>
            <a:pPr lvl="0"/>
            <a:r>
              <a:rPr lang="en-US" dirty="0"/>
              <a:t>A review of the requirements for the Learning Continuity and Attendance Plan (Learning Continuity Plan) as compared to the requirements of Senate Bill 98 (SB 98).</a:t>
            </a:r>
          </a:p>
          <a:p>
            <a:pPr lvl="0"/>
            <a:r>
              <a:rPr lang="en-US" dirty="0"/>
              <a:t>Clarification on topics and questions submitted to the LCFF mailbox and through the chat in the previous three Learning Continuity Plan webinars.</a:t>
            </a:r>
          </a:p>
        </p:txBody>
      </p:sp>
      <p:sp>
        <p:nvSpPr>
          <p:cNvPr id="116" name="Google Shape;116;p13"/>
          <p:cNvSpPr txBox="1">
            <a:spLocks noGrp="1"/>
          </p:cNvSpPr>
          <p:nvPr>
            <p:ph type="sldNum" idx="12"/>
          </p:nvPr>
        </p:nvSpPr>
        <p:spPr/>
        <p:txBody>
          <a:bodyPr/>
          <a:lstStyle/>
          <a:p>
            <a:pPr lvl="0"/>
            <a:fld id="{00000000-1234-1234-1234-123412341234}" type="slidenum">
              <a:rPr lang="en-US" smtClean="0"/>
              <a:pPr lvl="0"/>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sp>
        <p:nvSpPr>
          <p:cNvPr id="421" name="Google Shape;421;g906f04836f_2_59"/>
          <p:cNvSpPr txBox="1">
            <a:spLocks noGrp="1"/>
          </p:cNvSpPr>
          <p:nvPr>
            <p:ph type="title"/>
          </p:nvPr>
        </p:nvSpPr>
        <p:spPr/>
        <p:txBody>
          <a:bodyPr/>
          <a:lstStyle/>
          <a:p>
            <a:pPr lvl="0"/>
            <a:r>
              <a:rPr lang="en-US" dirty="0"/>
              <a:t>Consultation and Engagement (1) </a:t>
            </a:r>
          </a:p>
        </p:txBody>
      </p:sp>
      <p:sp>
        <p:nvSpPr>
          <p:cNvPr id="422" name="Google Shape;422;g906f04836f_2_59"/>
          <p:cNvSpPr txBox="1">
            <a:spLocks noGrp="1"/>
          </p:cNvSpPr>
          <p:nvPr>
            <p:ph type="body" idx="1"/>
          </p:nvPr>
        </p:nvSpPr>
        <p:spPr/>
        <p:txBody>
          <a:bodyPr>
            <a:normAutofit/>
          </a:bodyPr>
          <a:lstStyle/>
          <a:p>
            <a:pPr lvl="0"/>
            <a:r>
              <a:rPr lang="en-US" dirty="0"/>
              <a:t>All LEAs are required to consult with specific stakeholders in developing the Learning Continuity Plan: </a:t>
            </a:r>
          </a:p>
          <a:p>
            <a:pPr lvl="1">
              <a:spcBef>
                <a:spcPts val="1200"/>
              </a:spcBef>
            </a:pPr>
            <a:r>
              <a:rPr lang="en-US" sz="2800" dirty="0"/>
              <a:t>Parents, students, teachers, principals, administrators, other school personnel, local bargaining units, and members of the public</a:t>
            </a:r>
          </a:p>
          <a:p>
            <a:pPr lvl="1">
              <a:spcBef>
                <a:spcPts val="1200"/>
              </a:spcBef>
            </a:pPr>
            <a:r>
              <a:rPr lang="en-US" sz="2800" dirty="0"/>
              <a:t>COEs and school districts must also consult with the Parent Advisory Committee and the English Learner PAC Parent Advisory Committee</a:t>
            </a:r>
          </a:p>
          <a:p>
            <a:pPr marL="0" lvl="0" indent="0">
              <a:buNone/>
            </a:pPr>
            <a:endParaRPr lang="en-US" dirty="0"/>
          </a:p>
        </p:txBody>
      </p:sp>
      <p:sp>
        <p:nvSpPr>
          <p:cNvPr id="423" name="Google Shape;423;g906f04836f_2_59"/>
          <p:cNvSpPr txBox="1">
            <a:spLocks noGrp="1"/>
          </p:cNvSpPr>
          <p:nvPr>
            <p:ph type="sldNum" idx="12"/>
          </p:nvPr>
        </p:nvSpPr>
        <p:spPr/>
        <p:txBody>
          <a:bodyPr/>
          <a:lstStyle/>
          <a:p>
            <a:pPr lvl="0"/>
            <a:fld id="{00000000-1234-1234-1234-123412341234}" type="slidenum">
              <a:rPr lang="en-US" smtClean="0"/>
              <a:pPr lvl="0"/>
              <a:t>20</a:t>
            </a:fld>
            <a:endParaRPr lang="en-US"/>
          </a:p>
        </p:txBody>
      </p:sp>
    </p:spTree>
    <p:extLst>
      <p:ext uri="{BB962C8B-B14F-4D97-AF65-F5344CB8AC3E}">
        <p14:creationId xmlns:p14="http://schemas.microsoft.com/office/powerpoint/2010/main" val="310100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sp>
        <p:nvSpPr>
          <p:cNvPr id="421" name="Google Shape;421;g906f04836f_2_59"/>
          <p:cNvSpPr txBox="1">
            <a:spLocks noGrp="1"/>
          </p:cNvSpPr>
          <p:nvPr>
            <p:ph type="title"/>
          </p:nvPr>
        </p:nvSpPr>
        <p:spPr/>
        <p:txBody>
          <a:bodyPr/>
          <a:lstStyle/>
          <a:p>
            <a:pPr lvl="0"/>
            <a:r>
              <a:rPr lang="en-US" dirty="0"/>
              <a:t>Consultation and Engagement (2)</a:t>
            </a:r>
          </a:p>
        </p:txBody>
      </p:sp>
      <p:sp>
        <p:nvSpPr>
          <p:cNvPr id="422" name="Google Shape;422;g906f04836f_2_59"/>
          <p:cNvSpPr txBox="1">
            <a:spLocks noGrp="1"/>
          </p:cNvSpPr>
          <p:nvPr>
            <p:ph type="body" idx="1"/>
          </p:nvPr>
        </p:nvSpPr>
        <p:spPr/>
        <p:txBody>
          <a:bodyPr>
            <a:normAutofit/>
          </a:bodyPr>
          <a:lstStyle/>
          <a:p>
            <a:pPr lvl="0"/>
            <a:r>
              <a:rPr lang="en-US" dirty="0"/>
              <a:t>During the consultation and stakeholder feedback process for the Learning Continuity Plan, LEAs must include efforts to reach students, families, educators, and other stakeholders who do not have internet access, or speak languages other than English.</a:t>
            </a:r>
          </a:p>
          <a:p>
            <a:pPr lvl="0"/>
            <a:endParaRPr lang="en-US" dirty="0"/>
          </a:p>
        </p:txBody>
      </p:sp>
      <p:sp>
        <p:nvSpPr>
          <p:cNvPr id="423" name="Google Shape;423;g906f04836f_2_59"/>
          <p:cNvSpPr txBox="1">
            <a:spLocks noGrp="1"/>
          </p:cNvSpPr>
          <p:nvPr>
            <p:ph type="sldNum" idx="12"/>
          </p:nvPr>
        </p:nvSpPr>
        <p:spPr/>
        <p:txBody>
          <a:bodyPr/>
          <a:lstStyle/>
          <a:p>
            <a:pPr lvl="0"/>
            <a:fld id="{00000000-1234-1234-1234-123412341234}" type="slidenum">
              <a:rPr lang="en-US" smtClean="0"/>
              <a:pPr lvl="0"/>
              <a:t>21</a:t>
            </a:fld>
            <a:endParaRPr lang="en-US"/>
          </a:p>
        </p:txBody>
      </p:sp>
    </p:spTree>
    <p:extLst>
      <p:ext uri="{BB962C8B-B14F-4D97-AF65-F5344CB8AC3E}">
        <p14:creationId xmlns:p14="http://schemas.microsoft.com/office/powerpoint/2010/main" val="40392933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52"/>
        <p:cNvGrpSpPr/>
        <p:nvPr/>
      </p:nvGrpSpPr>
      <p:grpSpPr>
        <a:xfrm>
          <a:off x="0" y="0"/>
          <a:ext cx="0" cy="0"/>
          <a:chOff x="0" y="0"/>
          <a:chExt cx="0" cy="0"/>
        </a:xfrm>
      </p:grpSpPr>
      <p:sp>
        <p:nvSpPr>
          <p:cNvPr id="453" name="Google Shape;453;g906f04836f_2_81"/>
          <p:cNvSpPr txBox="1">
            <a:spLocks noGrp="1"/>
          </p:cNvSpPr>
          <p:nvPr>
            <p:ph type="title"/>
          </p:nvPr>
        </p:nvSpPr>
        <p:spPr/>
        <p:txBody>
          <a:bodyPr/>
          <a:lstStyle/>
          <a:p>
            <a:pPr lvl="0"/>
            <a:r>
              <a:rPr lang="en-US" dirty="0"/>
              <a:t>Prior Stakeholder Engagement</a:t>
            </a:r>
          </a:p>
        </p:txBody>
      </p:sp>
      <p:sp>
        <p:nvSpPr>
          <p:cNvPr id="454" name="Google Shape;454;g906f04836f_2_81"/>
          <p:cNvSpPr txBox="1">
            <a:spLocks noGrp="1"/>
          </p:cNvSpPr>
          <p:nvPr>
            <p:ph type="body" idx="1"/>
          </p:nvPr>
        </p:nvSpPr>
        <p:spPr/>
        <p:txBody>
          <a:bodyPr/>
          <a:lstStyle/>
          <a:p>
            <a:pPr marL="0" lvl="0" indent="0">
              <a:buNone/>
            </a:pPr>
            <a:r>
              <a:rPr lang="en-US" dirty="0"/>
              <a:t>May stakeholder engagement that occurred prior to the development of the Learning Continuity Plan be included?</a:t>
            </a:r>
          </a:p>
          <a:p>
            <a:pPr lvl="0"/>
            <a:r>
              <a:rPr lang="en-US" dirty="0"/>
              <a:t>Yes, to the extent that prior engagement is consistent with the requirements to develop the Learning Continuity Plan, an LEA may consider input from previous stakeholder engagement or consultation activities.</a:t>
            </a:r>
          </a:p>
          <a:p>
            <a:pPr lvl="0"/>
            <a:endParaRPr lang="en-US" dirty="0"/>
          </a:p>
          <a:p>
            <a:pPr lvl="0"/>
            <a:endParaRPr lang="en-US" dirty="0"/>
          </a:p>
        </p:txBody>
      </p:sp>
      <p:sp>
        <p:nvSpPr>
          <p:cNvPr id="455" name="Google Shape;455;g906f04836f_2_81"/>
          <p:cNvSpPr txBox="1">
            <a:spLocks noGrp="1"/>
          </p:cNvSpPr>
          <p:nvPr>
            <p:ph type="sldNum" idx="12"/>
          </p:nvPr>
        </p:nvSpPr>
        <p:spPr/>
        <p:txBody>
          <a:bodyPr/>
          <a:lstStyle/>
          <a:p>
            <a:pPr lvl="0"/>
            <a:fld id="{00000000-1234-1234-1234-123412341234}" type="slidenum">
              <a:rPr lang="en-US" smtClean="0"/>
              <a:pPr lvl="0"/>
              <a:t>22</a:t>
            </a:fld>
            <a:endParaRPr lang="en-US"/>
          </a:p>
        </p:txBody>
      </p:sp>
    </p:spTree>
    <p:extLst>
      <p:ext uri="{BB962C8B-B14F-4D97-AF65-F5344CB8AC3E}">
        <p14:creationId xmlns:p14="http://schemas.microsoft.com/office/powerpoint/2010/main" val="23222596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52"/>
        <p:cNvGrpSpPr/>
        <p:nvPr/>
      </p:nvGrpSpPr>
      <p:grpSpPr>
        <a:xfrm>
          <a:off x="0" y="0"/>
          <a:ext cx="0" cy="0"/>
          <a:chOff x="0" y="0"/>
          <a:chExt cx="0" cy="0"/>
        </a:xfrm>
      </p:grpSpPr>
      <p:sp>
        <p:nvSpPr>
          <p:cNvPr id="453" name="Google Shape;453;g906f04836f_2_81"/>
          <p:cNvSpPr txBox="1">
            <a:spLocks noGrp="1"/>
          </p:cNvSpPr>
          <p:nvPr>
            <p:ph type="title"/>
          </p:nvPr>
        </p:nvSpPr>
        <p:spPr/>
        <p:txBody>
          <a:bodyPr/>
          <a:lstStyle/>
          <a:p>
            <a:pPr lvl="0"/>
            <a:r>
              <a:rPr lang="en-US" dirty="0"/>
              <a:t>Specific Order for Engagement?</a:t>
            </a:r>
          </a:p>
        </p:txBody>
      </p:sp>
      <p:sp>
        <p:nvSpPr>
          <p:cNvPr id="454" name="Google Shape;454;g906f04836f_2_81"/>
          <p:cNvSpPr txBox="1">
            <a:spLocks noGrp="1"/>
          </p:cNvSpPr>
          <p:nvPr>
            <p:ph type="body" idx="1"/>
          </p:nvPr>
        </p:nvSpPr>
        <p:spPr/>
        <p:txBody>
          <a:bodyPr/>
          <a:lstStyle/>
          <a:p>
            <a:pPr marL="0" lvl="0" indent="0">
              <a:buNone/>
            </a:pPr>
            <a:r>
              <a:rPr lang="en-US" dirty="0"/>
              <a:t>Does statute require a specific order for consultation and stakeholder engagement activities?</a:t>
            </a:r>
          </a:p>
          <a:p>
            <a:pPr lvl="0"/>
            <a:r>
              <a:rPr lang="en-US" dirty="0"/>
              <a:t>There is nothing in statute that specifies what order stakeholder engagement and consultation must occur in, other than the public meeting at which the plan is adopted. However, the LEA should consider how their process will impact meaningful stakeholder engagement and feedback for the plan. </a:t>
            </a:r>
          </a:p>
          <a:p>
            <a:pPr lvl="0"/>
            <a:endParaRPr lang="en-US" dirty="0"/>
          </a:p>
          <a:p>
            <a:pPr lvl="0"/>
            <a:endParaRPr lang="en-US" dirty="0"/>
          </a:p>
        </p:txBody>
      </p:sp>
      <p:sp>
        <p:nvSpPr>
          <p:cNvPr id="455" name="Google Shape;455;g906f04836f_2_81"/>
          <p:cNvSpPr txBox="1">
            <a:spLocks noGrp="1"/>
          </p:cNvSpPr>
          <p:nvPr>
            <p:ph type="sldNum" idx="12"/>
          </p:nvPr>
        </p:nvSpPr>
        <p:spPr/>
        <p:txBody>
          <a:bodyPr/>
          <a:lstStyle/>
          <a:p>
            <a:pPr lvl="0"/>
            <a:fld id="{00000000-1234-1234-1234-123412341234}" type="slidenum">
              <a:rPr lang="en-US" smtClean="0"/>
              <a:pPr lvl="0"/>
              <a:t>23</a:t>
            </a:fld>
            <a:endParaRPr lang="en-US"/>
          </a:p>
        </p:txBody>
      </p:sp>
    </p:spTree>
    <p:extLst>
      <p:ext uri="{BB962C8B-B14F-4D97-AF65-F5344CB8AC3E}">
        <p14:creationId xmlns:p14="http://schemas.microsoft.com/office/powerpoint/2010/main" val="32850432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76"/>
        <p:cNvGrpSpPr/>
        <p:nvPr/>
      </p:nvGrpSpPr>
      <p:grpSpPr>
        <a:xfrm>
          <a:off x="0" y="0"/>
          <a:ext cx="0" cy="0"/>
          <a:chOff x="0" y="0"/>
          <a:chExt cx="0" cy="0"/>
        </a:xfrm>
      </p:grpSpPr>
      <p:sp>
        <p:nvSpPr>
          <p:cNvPr id="477" name="Google Shape;477;g906f04836f_16_14"/>
          <p:cNvSpPr txBox="1">
            <a:spLocks noGrp="1"/>
          </p:cNvSpPr>
          <p:nvPr>
            <p:ph type="title"/>
          </p:nvPr>
        </p:nvSpPr>
        <p:spPr/>
        <p:txBody>
          <a:bodyPr/>
          <a:lstStyle/>
          <a:p>
            <a:pPr lvl="0"/>
            <a:r>
              <a:rPr lang="en-US" dirty="0"/>
              <a:t>“Specific” Stakeholders</a:t>
            </a:r>
          </a:p>
        </p:txBody>
      </p:sp>
      <p:sp>
        <p:nvSpPr>
          <p:cNvPr id="478" name="Google Shape;478;g906f04836f_16_14"/>
          <p:cNvSpPr txBox="1">
            <a:spLocks noGrp="1"/>
          </p:cNvSpPr>
          <p:nvPr>
            <p:ph type="body" idx="1"/>
          </p:nvPr>
        </p:nvSpPr>
        <p:spPr/>
        <p:txBody>
          <a:bodyPr>
            <a:normAutofit/>
          </a:bodyPr>
          <a:lstStyle/>
          <a:p>
            <a:pPr marL="0" lvl="0" indent="0">
              <a:buNone/>
            </a:pPr>
            <a:r>
              <a:rPr lang="en-US" dirty="0"/>
              <a:t>The third prompt uses the term “specific”.  When it says specific, is there an expectation to call out each stakeholder group and a requirement to separate the input/feedback by each of the various groups?  </a:t>
            </a:r>
          </a:p>
          <a:p>
            <a:pPr lvl="0"/>
            <a:r>
              <a:rPr lang="en-US" dirty="0"/>
              <a:t>A sufficient response to this prompt will describe and summarize the stakeholder feedback provided by specific stakeholders. A sufficient response to this prompt will indicate ideas, trends, or inputs that emerged from an analysis of the feedback received from stakeholders. (Instructions, p. 4)</a:t>
            </a:r>
          </a:p>
        </p:txBody>
      </p:sp>
      <p:sp>
        <p:nvSpPr>
          <p:cNvPr id="479" name="Google Shape;479;g906f04836f_16_14"/>
          <p:cNvSpPr txBox="1">
            <a:spLocks noGrp="1"/>
          </p:cNvSpPr>
          <p:nvPr>
            <p:ph type="sldNum" idx="12"/>
          </p:nvPr>
        </p:nvSpPr>
        <p:spPr/>
        <p:txBody>
          <a:bodyPr/>
          <a:lstStyle/>
          <a:p>
            <a:pPr lvl="0"/>
            <a:fld id="{00000000-1234-1234-1234-123412341234}" type="slidenum">
              <a:rPr lang="en-US" smtClean="0"/>
              <a:pPr lvl="0"/>
              <a:t>24</a:t>
            </a:fld>
            <a:endParaRPr lang="en-US"/>
          </a:p>
        </p:txBody>
      </p:sp>
    </p:spTree>
    <p:extLst>
      <p:ext uri="{BB962C8B-B14F-4D97-AF65-F5344CB8AC3E}">
        <p14:creationId xmlns:p14="http://schemas.microsoft.com/office/powerpoint/2010/main" val="15127433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g906f04836f_17_18"/>
          <p:cNvSpPr txBox="1">
            <a:spLocks noGrp="1"/>
          </p:cNvSpPr>
          <p:nvPr>
            <p:ph type="title"/>
          </p:nvPr>
        </p:nvSpPr>
        <p:spPr/>
        <p:txBody>
          <a:bodyPr/>
          <a:lstStyle/>
          <a:p>
            <a:pPr lvl="0"/>
            <a:r>
              <a:rPr lang="en-US" dirty="0"/>
              <a:t>In-Person Instructional Offerings</a:t>
            </a:r>
          </a:p>
        </p:txBody>
      </p:sp>
      <p:sp>
        <p:nvSpPr>
          <p:cNvPr id="203" name="Google Shape;203;g906f04836f_17_18"/>
          <p:cNvSpPr txBox="1">
            <a:spLocks noGrp="1"/>
          </p:cNvSpPr>
          <p:nvPr>
            <p:ph type="sldNum" idx="12"/>
          </p:nvPr>
        </p:nvSpPr>
        <p:spPr/>
        <p:txBody>
          <a:bodyPr/>
          <a:lstStyle/>
          <a:p>
            <a:pPr lvl="0"/>
            <a:fld id="{00000000-1234-1234-1234-123412341234}" type="slidenum">
              <a:rPr lang="en-US" smtClean="0"/>
              <a:pPr lvl="0"/>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6D793-B2CF-4ECB-85F1-0116BCA43238}"/>
              </a:ext>
            </a:extLst>
          </p:cNvPr>
          <p:cNvSpPr>
            <a:spLocks noGrp="1"/>
          </p:cNvSpPr>
          <p:nvPr>
            <p:ph type="title"/>
          </p:nvPr>
        </p:nvSpPr>
        <p:spPr/>
        <p:txBody>
          <a:bodyPr/>
          <a:lstStyle/>
          <a:p>
            <a:r>
              <a:rPr lang="en-US" dirty="0"/>
              <a:t>In-Person Instructions (1)</a:t>
            </a:r>
          </a:p>
        </p:txBody>
      </p:sp>
      <p:sp>
        <p:nvSpPr>
          <p:cNvPr id="3" name="Content Placeholder 2">
            <a:extLst>
              <a:ext uri="{FF2B5EF4-FFF2-40B4-BE49-F238E27FC236}">
                <a16:creationId xmlns:a16="http://schemas.microsoft.com/office/drawing/2014/main" id="{9F931193-7CE0-4471-9E8E-0282905B02D3}"/>
              </a:ext>
            </a:extLst>
          </p:cNvPr>
          <p:cNvSpPr>
            <a:spLocks noGrp="1"/>
          </p:cNvSpPr>
          <p:nvPr>
            <p:ph idx="1"/>
          </p:nvPr>
        </p:nvSpPr>
        <p:spPr/>
        <p:txBody>
          <a:bodyPr>
            <a:normAutofit fontScale="92500" lnSpcReduction="20000"/>
          </a:bodyPr>
          <a:lstStyle/>
          <a:p>
            <a:pPr marL="0" indent="0">
              <a:buNone/>
            </a:pPr>
            <a:r>
              <a:rPr lang="en-US" sz="3400" dirty="0"/>
              <a:t>A sufficient response will describe the LEA’s classroom-based instructional schedule model, including how the LEA will ensure student learning and competency development while also considering a student’s social–emotional well-being.</a:t>
            </a:r>
          </a:p>
          <a:p>
            <a:r>
              <a:rPr lang="en-US" sz="3000" dirty="0"/>
              <a:t>The LEA’s classroom-based instructional schedule model should include plans and protocols to ensure the safety of students and staff, consistent with public health guidance, including considerations for campus access, hygiene practices, protective equipment, physical distancing, and cleaning and disinfecting to ensure physical health and safety in school facilities and vehicles.</a:t>
            </a:r>
          </a:p>
          <a:p>
            <a:endParaRPr lang="en-US" dirty="0"/>
          </a:p>
        </p:txBody>
      </p:sp>
      <p:sp>
        <p:nvSpPr>
          <p:cNvPr id="4" name="Slide Number Placeholder 3">
            <a:extLst>
              <a:ext uri="{FF2B5EF4-FFF2-40B4-BE49-F238E27FC236}">
                <a16:creationId xmlns:a16="http://schemas.microsoft.com/office/drawing/2014/main" id="{CD312DFB-4927-445D-B5B9-F6DCA4867ECB}"/>
              </a:ext>
            </a:extLst>
          </p:cNvPr>
          <p:cNvSpPr>
            <a:spLocks noGrp="1"/>
          </p:cNvSpPr>
          <p:nvPr>
            <p:ph type="sldNum" sz="quarter" idx="12"/>
          </p:nvPr>
        </p:nvSpPr>
        <p:spPr/>
        <p:txBody>
          <a:bodyPr/>
          <a:lstStyle/>
          <a:p>
            <a:fld id="{1E47FE53-EBF0-4DA7-9D9D-CC1C3A20F3CB}" type="slidenum">
              <a:rPr lang="en-US" smtClean="0"/>
              <a:t>26</a:t>
            </a:fld>
            <a:endParaRPr lang="en-US"/>
          </a:p>
        </p:txBody>
      </p:sp>
    </p:spTree>
    <p:extLst>
      <p:ext uri="{BB962C8B-B14F-4D97-AF65-F5344CB8AC3E}">
        <p14:creationId xmlns:p14="http://schemas.microsoft.com/office/powerpoint/2010/main" val="1214900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6D793-B2CF-4ECB-85F1-0116BCA43238}"/>
              </a:ext>
            </a:extLst>
          </p:cNvPr>
          <p:cNvSpPr>
            <a:spLocks noGrp="1"/>
          </p:cNvSpPr>
          <p:nvPr>
            <p:ph type="title"/>
          </p:nvPr>
        </p:nvSpPr>
        <p:spPr/>
        <p:txBody>
          <a:bodyPr/>
          <a:lstStyle/>
          <a:p>
            <a:r>
              <a:rPr lang="en-US" dirty="0"/>
              <a:t>In-Person Instructions (2)</a:t>
            </a:r>
          </a:p>
        </p:txBody>
      </p:sp>
      <p:sp>
        <p:nvSpPr>
          <p:cNvPr id="3" name="Content Placeholder 2">
            <a:extLst>
              <a:ext uri="{FF2B5EF4-FFF2-40B4-BE49-F238E27FC236}">
                <a16:creationId xmlns:a16="http://schemas.microsoft.com/office/drawing/2014/main" id="{9F931193-7CE0-4471-9E8E-0282905B02D3}"/>
              </a:ext>
            </a:extLst>
          </p:cNvPr>
          <p:cNvSpPr>
            <a:spLocks noGrp="1"/>
          </p:cNvSpPr>
          <p:nvPr>
            <p:ph idx="1"/>
          </p:nvPr>
        </p:nvSpPr>
        <p:spPr/>
        <p:txBody>
          <a:bodyPr>
            <a:normAutofit/>
          </a:bodyPr>
          <a:lstStyle/>
          <a:p>
            <a:r>
              <a:rPr lang="en-US" dirty="0"/>
              <a:t>To identify students who have experienced significant learning loss due to the school closures in 2019-20, LEAs should consider and solidify a systematic cycle of assessments, including initial screenings and formative and summative assessments. LEAs may use this data to develop an instructional schedule model to address student needs with a focus on implementation of intervention strategies to accelerate learning for students at risk of experiencing continued learning challenges due to the impacts of COVID-19 and ongoing distance learning.</a:t>
            </a:r>
          </a:p>
          <a:p>
            <a:endParaRPr lang="en-US" dirty="0"/>
          </a:p>
        </p:txBody>
      </p:sp>
      <p:sp>
        <p:nvSpPr>
          <p:cNvPr id="4" name="Slide Number Placeholder 3">
            <a:extLst>
              <a:ext uri="{FF2B5EF4-FFF2-40B4-BE49-F238E27FC236}">
                <a16:creationId xmlns:a16="http://schemas.microsoft.com/office/drawing/2014/main" id="{CD312DFB-4927-445D-B5B9-F6DCA4867ECB}"/>
              </a:ext>
            </a:extLst>
          </p:cNvPr>
          <p:cNvSpPr>
            <a:spLocks noGrp="1"/>
          </p:cNvSpPr>
          <p:nvPr>
            <p:ph type="sldNum" sz="quarter" idx="12"/>
          </p:nvPr>
        </p:nvSpPr>
        <p:spPr/>
        <p:txBody>
          <a:bodyPr/>
          <a:lstStyle/>
          <a:p>
            <a:fld id="{1E47FE53-EBF0-4DA7-9D9D-CC1C3A20F3CB}" type="slidenum">
              <a:rPr lang="en-US" smtClean="0"/>
              <a:t>27</a:t>
            </a:fld>
            <a:endParaRPr lang="en-US"/>
          </a:p>
        </p:txBody>
      </p:sp>
    </p:spTree>
    <p:extLst>
      <p:ext uri="{BB962C8B-B14F-4D97-AF65-F5344CB8AC3E}">
        <p14:creationId xmlns:p14="http://schemas.microsoft.com/office/powerpoint/2010/main" val="10298236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92"/>
        <p:cNvGrpSpPr/>
        <p:nvPr/>
      </p:nvGrpSpPr>
      <p:grpSpPr>
        <a:xfrm>
          <a:off x="0" y="0"/>
          <a:ext cx="0" cy="0"/>
          <a:chOff x="0" y="0"/>
          <a:chExt cx="0" cy="0"/>
        </a:xfrm>
      </p:grpSpPr>
      <p:sp>
        <p:nvSpPr>
          <p:cNvPr id="493" name="Google Shape;493;g906f04836f_3_35"/>
          <p:cNvSpPr txBox="1">
            <a:spLocks noGrp="1"/>
          </p:cNvSpPr>
          <p:nvPr>
            <p:ph type="title"/>
          </p:nvPr>
        </p:nvSpPr>
        <p:spPr/>
        <p:txBody>
          <a:bodyPr/>
          <a:lstStyle/>
          <a:p>
            <a:pPr lvl="0"/>
            <a:r>
              <a:rPr lang="en-US" dirty="0"/>
              <a:t>Is Response Required?</a:t>
            </a:r>
          </a:p>
        </p:txBody>
      </p:sp>
      <p:sp>
        <p:nvSpPr>
          <p:cNvPr id="494" name="Google Shape;494;g906f04836f_3_35"/>
          <p:cNvSpPr txBox="1">
            <a:spLocks noGrp="1"/>
          </p:cNvSpPr>
          <p:nvPr>
            <p:ph type="body" idx="1"/>
          </p:nvPr>
        </p:nvSpPr>
        <p:spPr/>
        <p:txBody>
          <a:bodyPr>
            <a:normAutofit/>
          </a:bodyPr>
          <a:lstStyle/>
          <a:p>
            <a:pPr marL="0" lvl="0" indent="0">
              <a:buNone/>
            </a:pPr>
            <a:r>
              <a:rPr lang="en-US" dirty="0"/>
              <a:t>Does an LEA have to respond to the In-Person Learning prompt if the LEA is mandated to open or remain in distance learning?</a:t>
            </a:r>
          </a:p>
          <a:p>
            <a:pPr lvl="0"/>
            <a:r>
              <a:rPr lang="en-US" dirty="0"/>
              <a:t>The majority of LEAs are required to provide a description of the actions they will take to offer classroom-based instruction whenever possible.</a:t>
            </a:r>
          </a:p>
          <a:p>
            <a:pPr lvl="1">
              <a:spcBef>
                <a:spcPts val="1200"/>
              </a:spcBef>
            </a:pPr>
            <a:r>
              <a:rPr lang="en-US" sz="2800" i="1" dirty="0"/>
              <a:t>Education Code </a:t>
            </a:r>
            <a:r>
              <a:rPr lang="en-US" sz="2800" dirty="0"/>
              <a:t>(</a:t>
            </a:r>
            <a:r>
              <a:rPr lang="en-US" sz="2800" i="1" dirty="0"/>
              <a:t>EC</a:t>
            </a:r>
            <a:r>
              <a:rPr lang="en-US" sz="2800" dirty="0"/>
              <a:t>) Section 43504(b) requires an LEA to offer in-person instruction to the greatest extent possible.</a:t>
            </a:r>
          </a:p>
        </p:txBody>
      </p:sp>
      <p:sp>
        <p:nvSpPr>
          <p:cNvPr id="495" name="Google Shape;495;g906f04836f_3_35"/>
          <p:cNvSpPr txBox="1">
            <a:spLocks noGrp="1"/>
          </p:cNvSpPr>
          <p:nvPr>
            <p:ph type="sldNum" idx="12"/>
          </p:nvPr>
        </p:nvSpPr>
        <p:spPr/>
        <p:txBody>
          <a:bodyPr/>
          <a:lstStyle/>
          <a:p>
            <a:pPr lvl="0"/>
            <a:fld id="{00000000-1234-1234-1234-123412341234}" type="slidenum">
              <a:rPr lang="en-US" smtClean="0"/>
              <a:pPr lvl="0"/>
              <a:t>28</a:t>
            </a:fld>
            <a:endParaRPr lang="en-US"/>
          </a:p>
        </p:txBody>
      </p:sp>
    </p:spTree>
    <p:extLst>
      <p:ext uri="{BB962C8B-B14F-4D97-AF65-F5344CB8AC3E}">
        <p14:creationId xmlns:p14="http://schemas.microsoft.com/office/powerpoint/2010/main" val="23809788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D62DA80-9E88-4CEB-9A5F-58FAFF49313C}"/>
              </a:ext>
            </a:extLst>
          </p:cNvPr>
          <p:cNvSpPr>
            <a:spLocks noGrp="1"/>
          </p:cNvSpPr>
          <p:nvPr>
            <p:ph type="title"/>
          </p:nvPr>
        </p:nvSpPr>
        <p:spPr/>
        <p:txBody>
          <a:bodyPr/>
          <a:lstStyle/>
          <a:p>
            <a:r>
              <a:rPr lang="en-US" dirty="0"/>
              <a:t>The Exception</a:t>
            </a:r>
          </a:p>
        </p:txBody>
      </p:sp>
      <p:sp>
        <p:nvSpPr>
          <p:cNvPr id="6" name="Content Placeholder 5">
            <a:extLst>
              <a:ext uri="{FF2B5EF4-FFF2-40B4-BE49-F238E27FC236}">
                <a16:creationId xmlns:a16="http://schemas.microsoft.com/office/drawing/2014/main" id="{D7F0B301-2D6F-4609-9C97-58E5841562F2}"/>
              </a:ext>
            </a:extLst>
          </p:cNvPr>
          <p:cNvSpPr>
            <a:spLocks noGrp="1"/>
          </p:cNvSpPr>
          <p:nvPr>
            <p:ph idx="1"/>
          </p:nvPr>
        </p:nvSpPr>
        <p:spPr/>
        <p:txBody>
          <a:bodyPr/>
          <a:lstStyle/>
          <a:p>
            <a:pPr marL="0" indent="0">
              <a:buNone/>
            </a:pPr>
            <a:r>
              <a:rPr lang="en-US" dirty="0"/>
              <a:t>Are virtual or non-classroom-based charter schools required to respond to the In-Person Learning prompt?</a:t>
            </a:r>
          </a:p>
          <a:p>
            <a:r>
              <a:rPr lang="en-US" dirty="0"/>
              <a:t>Virtual and non-classroom-based charter schools may respond to the In-Person Learning prompt by stating that in-person learning is not required pursuant to their charter petition.</a:t>
            </a:r>
          </a:p>
        </p:txBody>
      </p:sp>
      <p:sp>
        <p:nvSpPr>
          <p:cNvPr id="4" name="Slide Number Placeholder 3">
            <a:extLst>
              <a:ext uri="{FF2B5EF4-FFF2-40B4-BE49-F238E27FC236}">
                <a16:creationId xmlns:a16="http://schemas.microsoft.com/office/drawing/2014/main" id="{97B62666-C31C-4540-99DD-39387CA8D2CB}"/>
              </a:ext>
            </a:extLst>
          </p:cNvPr>
          <p:cNvSpPr>
            <a:spLocks noGrp="1"/>
          </p:cNvSpPr>
          <p:nvPr>
            <p:ph type="sldNum" sz="quarter" idx="12"/>
          </p:nvPr>
        </p:nvSpPr>
        <p:spPr/>
        <p:txBody>
          <a:bodyPr/>
          <a:lstStyle/>
          <a:p>
            <a:fld id="{1E47FE53-EBF0-4DA7-9D9D-CC1C3A20F3CB}" type="slidenum">
              <a:rPr lang="en-US" smtClean="0"/>
              <a:t>29</a:t>
            </a:fld>
            <a:endParaRPr lang="en-US"/>
          </a:p>
        </p:txBody>
      </p:sp>
    </p:spTree>
    <p:extLst>
      <p:ext uri="{BB962C8B-B14F-4D97-AF65-F5344CB8AC3E}">
        <p14:creationId xmlns:p14="http://schemas.microsoft.com/office/powerpoint/2010/main" val="4293986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0"/>
          <p:cNvSpPr txBox="1">
            <a:spLocks noGrp="1"/>
          </p:cNvSpPr>
          <p:nvPr>
            <p:ph type="title"/>
          </p:nvPr>
        </p:nvSpPr>
        <p:spPr/>
        <p:txBody>
          <a:bodyPr/>
          <a:lstStyle/>
          <a:p>
            <a:pPr lvl="0"/>
            <a:r>
              <a:rPr lang="en-US" dirty="0">
                <a:sym typeface="Arial"/>
              </a:rPr>
              <a:t>The Learning Continuity Plan</a:t>
            </a:r>
          </a:p>
        </p:txBody>
      </p:sp>
      <p:sp>
        <p:nvSpPr>
          <p:cNvPr id="123" name="Google Shape;123;p10"/>
          <p:cNvSpPr txBox="1">
            <a:spLocks noGrp="1"/>
          </p:cNvSpPr>
          <p:nvPr>
            <p:ph type="body" idx="1"/>
          </p:nvPr>
        </p:nvSpPr>
        <p:spPr>
          <a:xfrm>
            <a:off x="1097280" y="1845733"/>
            <a:ext cx="10174778" cy="4725664"/>
          </a:xfrm>
        </p:spPr>
        <p:txBody>
          <a:bodyPr>
            <a:normAutofit fontScale="92500" lnSpcReduction="10000"/>
          </a:bodyPr>
          <a:lstStyle/>
          <a:p>
            <a:pPr lvl="0"/>
            <a:r>
              <a:rPr lang="en-US" dirty="0"/>
              <a:t>The Learning Continuity Plan is a vehicle to:</a:t>
            </a:r>
          </a:p>
          <a:p>
            <a:pPr lvl="1"/>
            <a:r>
              <a:rPr lang="en-US" sz="2600" dirty="0"/>
              <a:t>Clarify and communicate thinking around how the local educational agency (LEA) is supporting its students and families. </a:t>
            </a:r>
          </a:p>
          <a:p>
            <a:pPr lvl="1"/>
            <a:r>
              <a:rPr lang="en-US" sz="2600" dirty="0"/>
              <a:t>Reflect on planning and stakeholder engagement that has taken place.</a:t>
            </a:r>
          </a:p>
          <a:p>
            <a:pPr lvl="1"/>
            <a:r>
              <a:rPr lang="en-US" sz="2600" dirty="0"/>
              <a:t>Communicate with stakeholders through meaningful engagement.</a:t>
            </a:r>
          </a:p>
          <a:p>
            <a:pPr lvl="0"/>
            <a:r>
              <a:rPr lang="en-US" dirty="0"/>
              <a:t>The requirements of what must be included in the Learning Continuity Plan are provided within the plan template and instructions.</a:t>
            </a:r>
          </a:p>
          <a:p>
            <a:pPr lvl="0"/>
            <a:r>
              <a:rPr lang="en-US" dirty="0"/>
              <a:t>The Learning Continuity Plan Template and Instructions are posted on the California Department of Education’s (CDE’s) Learning Continuity and Attendance Plan web page: </a:t>
            </a:r>
            <a:r>
              <a:rPr lang="en-US" dirty="0">
                <a:solidFill>
                  <a:srgbClr val="0000FF"/>
                </a:solidFill>
                <a:hlinkClick r:id="rId3" tooltip="Learning Continuity and Attendance Plan">
                  <a:extLst>
                    <a:ext uri="{A12FA001-AC4F-418D-AE19-62706E023703}">
                      <ahyp:hlinkClr xmlns:ahyp="http://schemas.microsoft.com/office/drawing/2018/hyperlinkcolor" val="tx"/>
                    </a:ext>
                  </a:extLst>
                </a:hlinkClick>
              </a:rPr>
              <a:t>https://www.cde.ca.gov/re/lc/learningcontattendplan.asp</a:t>
            </a:r>
            <a:r>
              <a:rPr lang="en-US" dirty="0"/>
              <a:t>. </a:t>
            </a:r>
          </a:p>
        </p:txBody>
      </p:sp>
      <p:sp>
        <p:nvSpPr>
          <p:cNvPr id="124" name="Google Shape;124;p10"/>
          <p:cNvSpPr txBox="1">
            <a:spLocks noGrp="1"/>
          </p:cNvSpPr>
          <p:nvPr>
            <p:ph type="sldNum" idx="12"/>
          </p:nvPr>
        </p:nvSpPr>
        <p:spPr/>
        <p:txBody>
          <a:bodyPr/>
          <a:lstStyle/>
          <a:p>
            <a:pPr lvl="0"/>
            <a:fld id="{00000000-1234-1234-1234-123412341234}" type="slidenum">
              <a:rPr lang="en-US" smtClean="0"/>
              <a:pPr lvl="0"/>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1DF8ACA-A2E1-478A-9D99-FA259C14B4C6}"/>
              </a:ext>
            </a:extLst>
          </p:cNvPr>
          <p:cNvSpPr>
            <a:spLocks noGrp="1"/>
          </p:cNvSpPr>
          <p:nvPr>
            <p:ph type="title"/>
          </p:nvPr>
        </p:nvSpPr>
        <p:spPr/>
        <p:txBody>
          <a:bodyPr/>
          <a:lstStyle/>
          <a:p>
            <a:r>
              <a:rPr lang="en-US" dirty="0"/>
              <a:t>Significant Learning Loss</a:t>
            </a:r>
          </a:p>
        </p:txBody>
      </p:sp>
      <p:sp>
        <p:nvSpPr>
          <p:cNvPr id="6" name="Content Placeholder 5">
            <a:extLst>
              <a:ext uri="{FF2B5EF4-FFF2-40B4-BE49-F238E27FC236}">
                <a16:creationId xmlns:a16="http://schemas.microsoft.com/office/drawing/2014/main" id="{B37C1EC2-B682-4FE2-BFC2-D0940CDF4279}"/>
              </a:ext>
            </a:extLst>
          </p:cNvPr>
          <p:cNvSpPr>
            <a:spLocks noGrp="1"/>
          </p:cNvSpPr>
          <p:nvPr>
            <p:ph idx="1"/>
          </p:nvPr>
        </p:nvSpPr>
        <p:spPr/>
        <p:txBody>
          <a:bodyPr>
            <a:normAutofit fontScale="92500"/>
          </a:bodyPr>
          <a:lstStyle/>
          <a:p>
            <a:pPr marL="0" indent="0">
              <a:buNone/>
            </a:pPr>
            <a:r>
              <a:rPr lang="en-US" dirty="0"/>
              <a:t>How do LEAs determine significant learning loss?</a:t>
            </a:r>
          </a:p>
          <a:p>
            <a:r>
              <a:rPr lang="en-US" dirty="0"/>
              <a:t>To identify students who have experienced significant learning loss due to the school closures in 2019–2020, LEAs should consider and solidify a systematic cycle of assessments, including initial screenings and formative and summative assessments. </a:t>
            </a:r>
          </a:p>
          <a:p>
            <a:r>
              <a:rPr lang="en-US" dirty="0"/>
              <a:t>LEAs may use this data to develop an instructional schedule model to address student needs with a focus on implementation of intervention strategies to accelerate learning for students at risk of experiencing continued learning challenges due to the impacts of COVID-19 and ongoing distance learning.</a:t>
            </a:r>
          </a:p>
          <a:p>
            <a:pPr marL="0" indent="0">
              <a:buNone/>
            </a:pPr>
            <a:endParaRPr lang="en-US" dirty="0"/>
          </a:p>
        </p:txBody>
      </p:sp>
      <p:sp>
        <p:nvSpPr>
          <p:cNvPr id="4" name="Slide Number Placeholder 3">
            <a:extLst>
              <a:ext uri="{FF2B5EF4-FFF2-40B4-BE49-F238E27FC236}">
                <a16:creationId xmlns:a16="http://schemas.microsoft.com/office/drawing/2014/main" id="{60CE5294-45A9-4D52-B40B-9472573492F1}"/>
              </a:ext>
            </a:extLst>
          </p:cNvPr>
          <p:cNvSpPr>
            <a:spLocks noGrp="1"/>
          </p:cNvSpPr>
          <p:nvPr>
            <p:ph type="sldNum" sz="quarter" idx="12"/>
          </p:nvPr>
        </p:nvSpPr>
        <p:spPr/>
        <p:txBody>
          <a:bodyPr/>
          <a:lstStyle/>
          <a:p>
            <a:fld id="{1E47FE53-EBF0-4DA7-9D9D-CC1C3A20F3CB}" type="slidenum">
              <a:rPr lang="en-US" smtClean="0"/>
              <a:t>30</a:t>
            </a:fld>
            <a:endParaRPr lang="en-US"/>
          </a:p>
        </p:txBody>
      </p:sp>
    </p:spTree>
    <p:extLst>
      <p:ext uri="{BB962C8B-B14F-4D97-AF65-F5344CB8AC3E}">
        <p14:creationId xmlns:p14="http://schemas.microsoft.com/office/powerpoint/2010/main" val="19406376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61DD3-C427-4432-A352-68C58CCB7B19}"/>
              </a:ext>
            </a:extLst>
          </p:cNvPr>
          <p:cNvSpPr>
            <a:spLocks noGrp="1"/>
          </p:cNvSpPr>
          <p:nvPr>
            <p:ph type="title"/>
          </p:nvPr>
        </p:nvSpPr>
        <p:spPr/>
        <p:txBody>
          <a:bodyPr/>
          <a:lstStyle/>
          <a:p>
            <a:r>
              <a:rPr lang="en-US" dirty="0"/>
              <a:t>Hyperlinks</a:t>
            </a:r>
          </a:p>
        </p:txBody>
      </p:sp>
      <p:sp>
        <p:nvSpPr>
          <p:cNvPr id="3" name="Content Placeholder 2">
            <a:extLst>
              <a:ext uri="{FF2B5EF4-FFF2-40B4-BE49-F238E27FC236}">
                <a16:creationId xmlns:a16="http://schemas.microsoft.com/office/drawing/2014/main" id="{9A009B67-9849-4895-969C-42771FAB5BB6}"/>
              </a:ext>
            </a:extLst>
          </p:cNvPr>
          <p:cNvSpPr>
            <a:spLocks noGrp="1"/>
          </p:cNvSpPr>
          <p:nvPr>
            <p:ph idx="1"/>
          </p:nvPr>
        </p:nvSpPr>
        <p:spPr/>
        <p:txBody>
          <a:bodyPr/>
          <a:lstStyle/>
          <a:p>
            <a:pPr marL="0" indent="0">
              <a:buNone/>
            </a:pPr>
            <a:r>
              <a:rPr lang="en-US" dirty="0"/>
              <a:t>May LEAs include hyperlinks to model protocols instead of typing everything in the plan?</a:t>
            </a:r>
          </a:p>
          <a:p>
            <a:r>
              <a:rPr lang="en-US" dirty="0"/>
              <a:t>An LEA may include information from an existing plan to the degree that it addresses the prompt and related instructions.</a:t>
            </a:r>
          </a:p>
          <a:p>
            <a:pPr lvl="1">
              <a:spcBef>
                <a:spcPts val="1200"/>
              </a:spcBef>
            </a:pPr>
            <a:r>
              <a:rPr lang="en-US" sz="2800" dirty="0"/>
              <a:t>When including links to existing plans LEAs are encouraged to consider how stakeholders without internet access will access the information linked to in the plan.</a:t>
            </a:r>
          </a:p>
          <a:p>
            <a:endParaRPr lang="en-US" dirty="0"/>
          </a:p>
        </p:txBody>
      </p:sp>
      <p:sp>
        <p:nvSpPr>
          <p:cNvPr id="4" name="Slide Number Placeholder 3">
            <a:extLst>
              <a:ext uri="{FF2B5EF4-FFF2-40B4-BE49-F238E27FC236}">
                <a16:creationId xmlns:a16="http://schemas.microsoft.com/office/drawing/2014/main" id="{5E2FC080-0D8F-4159-A948-2A488CEB398E}"/>
              </a:ext>
            </a:extLst>
          </p:cNvPr>
          <p:cNvSpPr>
            <a:spLocks noGrp="1"/>
          </p:cNvSpPr>
          <p:nvPr>
            <p:ph type="sldNum" sz="quarter" idx="12"/>
          </p:nvPr>
        </p:nvSpPr>
        <p:spPr/>
        <p:txBody>
          <a:bodyPr/>
          <a:lstStyle/>
          <a:p>
            <a:fld id="{1E47FE53-EBF0-4DA7-9D9D-CC1C3A20F3CB}" type="slidenum">
              <a:rPr lang="en-US" smtClean="0"/>
              <a:t>31</a:t>
            </a:fld>
            <a:endParaRPr lang="en-US"/>
          </a:p>
        </p:txBody>
      </p:sp>
    </p:spTree>
    <p:extLst>
      <p:ext uri="{BB962C8B-B14F-4D97-AF65-F5344CB8AC3E}">
        <p14:creationId xmlns:p14="http://schemas.microsoft.com/office/powerpoint/2010/main" val="32384327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g906f04836f_17_26"/>
          <p:cNvSpPr txBox="1">
            <a:spLocks noGrp="1"/>
          </p:cNvSpPr>
          <p:nvPr>
            <p:ph type="title"/>
          </p:nvPr>
        </p:nvSpPr>
        <p:spPr/>
        <p:txBody>
          <a:bodyPr/>
          <a:lstStyle/>
          <a:p>
            <a:pPr lvl="0"/>
            <a:r>
              <a:rPr lang="en-US" dirty="0"/>
              <a:t>Distance Learning Program</a:t>
            </a:r>
          </a:p>
        </p:txBody>
      </p:sp>
      <p:sp>
        <p:nvSpPr>
          <p:cNvPr id="211" name="Google Shape;211;g906f04836f_17_26"/>
          <p:cNvSpPr txBox="1">
            <a:spLocks noGrp="1"/>
          </p:cNvSpPr>
          <p:nvPr>
            <p:ph type="sldNum" idx="12"/>
          </p:nvPr>
        </p:nvSpPr>
        <p:spPr/>
        <p:txBody>
          <a:bodyPr/>
          <a:lstStyle/>
          <a:p>
            <a:pPr lvl="0"/>
            <a:fld id="{00000000-1234-1234-1234-123412341234}" type="slidenum">
              <a:rPr lang="en-US" smtClean="0"/>
              <a:pPr lvl="0"/>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7C8D764-DA6D-4CEE-AAD3-9557265FD7FE}"/>
              </a:ext>
            </a:extLst>
          </p:cNvPr>
          <p:cNvSpPr>
            <a:spLocks noGrp="1"/>
          </p:cNvSpPr>
          <p:nvPr>
            <p:ph type="title"/>
          </p:nvPr>
        </p:nvSpPr>
        <p:spPr/>
        <p:txBody>
          <a:bodyPr/>
          <a:lstStyle/>
          <a:p>
            <a:r>
              <a:rPr lang="en-US" dirty="0"/>
              <a:t>Distance vs. In-Person Learning</a:t>
            </a:r>
          </a:p>
        </p:txBody>
      </p:sp>
      <p:sp>
        <p:nvSpPr>
          <p:cNvPr id="6" name="Content Placeholder 5">
            <a:extLst>
              <a:ext uri="{FF2B5EF4-FFF2-40B4-BE49-F238E27FC236}">
                <a16:creationId xmlns:a16="http://schemas.microsoft.com/office/drawing/2014/main" id="{9CBDF370-2588-404E-BFDF-1C00C9198FD1}"/>
              </a:ext>
            </a:extLst>
          </p:cNvPr>
          <p:cNvSpPr>
            <a:spLocks noGrp="1"/>
          </p:cNvSpPr>
          <p:nvPr>
            <p:ph idx="1"/>
          </p:nvPr>
        </p:nvSpPr>
        <p:spPr/>
        <p:txBody>
          <a:bodyPr>
            <a:normAutofit/>
          </a:bodyPr>
          <a:lstStyle/>
          <a:p>
            <a:pPr marL="0" indent="0">
              <a:buNone/>
            </a:pPr>
            <a:r>
              <a:rPr lang="en-US" dirty="0"/>
              <a:t>How is distance learning different from in-person learning?</a:t>
            </a:r>
          </a:p>
          <a:p>
            <a:r>
              <a:rPr lang="en-US" dirty="0"/>
              <a:t>Distance learning is defined in </a:t>
            </a:r>
            <a:r>
              <a:rPr lang="en-US" i="1" dirty="0"/>
              <a:t>EC </a:t>
            </a:r>
            <a:r>
              <a:rPr lang="en-US" dirty="0"/>
              <a:t>Section 43500(a) as instruction in which the student and teacher are in different locations and pupils are under the general supervision of a certificated employee of the LEA. </a:t>
            </a:r>
          </a:p>
          <a:p>
            <a:r>
              <a:rPr lang="en-US" dirty="0"/>
              <a:t>In-person instruction is defined as instruction under the immediate physical supervision and control of a certificated employee of the LEA while engaged in educational activities required of the student.</a:t>
            </a:r>
          </a:p>
        </p:txBody>
      </p:sp>
      <p:sp>
        <p:nvSpPr>
          <p:cNvPr id="4" name="Slide Number Placeholder 3">
            <a:extLst>
              <a:ext uri="{FF2B5EF4-FFF2-40B4-BE49-F238E27FC236}">
                <a16:creationId xmlns:a16="http://schemas.microsoft.com/office/drawing/2014/main" id="{2A3F5C5C-DD7E-4B96-BF7D-FCA2FFF836E6}"/>
              </a:ext>
            </a:extLst>
          </p:cNvPr>
          <p:cNvSpPr>
            <a:spLocks noGrp="1"/>
          </p:cNvSpPr>
          <p:nvPr>
            <p:ph type="sldNum" sz="quarter" idx="12"/>
          </p:nvPr>
        </p:nvSpPr>
        <p:spPr/>
        <p:txBody>
          <a:bodyPr/>
          <a:lstStyle/>
          <a:p>
            <a:fld id="{1E47FE53-EBF0-4DA7-9D9D-CC1C3A20F3CB}" type="slidenum">
              <a:rPr lang="en-US" smtClean="0"/>
              <a:t>33</a:t>
            </a:fld>
            <a:endParaRPr lang="en-US"/>
          </a:p>
        </p:txBody>
      </p:sp>
    </p:spTree>
    <p:extLst>
      <p:ext uri="{BB962C8B-B14F-4D97-AF65-F5344CB8AC3E}">
        <p14:creationId xmlns:p14="http://schemas.microsoft.com/office/powerpoint/2010/main" val="41094263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51"/>
        <p:cNvGrpSpPr/>
        <p:nvPr/>
      </p:nvGrpSpPr>
      <p:grpSpPr>
        <a:xfrm>
          <a:off x="0" y="0"/>
          <a:ext cx="0" cy="0"/>
          <a:chOff x="0" y="0"/>
          <a:chExt cx="0" cy="0"/>
        </a:xfrm>
      </p:grpSpPr>
      <p:sp>
        <p:nvSpPr>
          <p:cNvPr id="452" name="Google Shape;452;g8ea30c0d6f_3_102"/>
          <p:cNvSpPr txBox="1">
            <a:spLocks noGrp="1"/>
          </p:cNvSpPr>
          <p:nvPr>
            <p:ph type="title"/>
          </p:nvPr>
        </p:nvSpPr>
        <p:spPr>
          <a:xfrm>
            <a:off x="305325" y="195000"/>
            <a:ext cx="11435700" cy="1237560"/>
          </a:xfrm>
          <a:prstGeom prst="rect">
            <a:avLst/>
          </a:prstGeom>
          <a:noFill/>
          <a:ln>
            <a:noFill/>
          </a:ln>
        </p:spPr>
        <p:txBody>
          <a:bodyPr spcFirstLastPara="1" wrap="square" lIns="91425" tIns="45700" rIns="91425" bIns="45700" anchor="b" anchorCtr="0">
            <a:noAutofit/>
          </a:bodyPr>
          <a:lstStyle/>
          <a:p>
            <a:pPr marL="0" lvl="0" indent="0">
              <a:spcAft>
                <a:spcPts val="0"/>
              </a:spcAft>
              <a:buSzPts val="1800"/>
            </a:pPr>
            <a:r>
              <a:rPr lang="en-US" dirty="0">
                <a:sym typeface="Arial"/>
              </a:rPr>
              <a:t>Pupil Participation and Progress</a:t>
            </a:r>
            <a:endParaRPr dirty="0">
              <a:sym typeface="Arial"/>
            </a:endParaRPr>
          </a:p>
        </p:txBody>
      </p:sp>
      <p:sp>
        <p:nvSpPr>
          <p:cNvPr id="6" name="TextBox 5">
            <a:extLst>
              <a:ext uri="{FF2B5EF4-FFF2-40B4-BE49-F238E27FC236}">
                <a16:creationId xmlns:a16="http://schemas.microsoft.com/office/drawing/2014/main" id="{62962593-580C-48CF-9425-6111C6AB8DCC}"/>
              </a:ext>
            </a:extLst>
          </p:cNvPr>
          <p:cNvSpPr txBox="1"/>
          <p:nvPr/>
        </p:nvSpPr>
        <p:spPr>
          <a:xfrm>
            <a:off x="404891" y="1534160"/>
            <a:ext cx="11382218" cy="1200329"/>
          </a:xfrm>
          <a:prstGeom prst="rect">
            <a:avLst/>
          </a:prstGeom>
          <a:solidFill>
            <a:srgbClr val="D9EAD3"/>
          </a:solidFill>
          <a:ln w="3175">
            <a:solidFill>
              <a:schemeClr val="tx1"/>
            </a:solidFill>
          </a:ln>
        </p:spPr>
        <p:txBody>
          <a:bodyPr wrap="square" rtlCol="0">
            <a:spAutoFit/>
          </a:bodyPr>
          <a:lstStyle/>
          <a:p>
            <a:r>
              <a:rPr lang="en-US" sz="2400" dirty="0"/>
              <a:t>A description of how the LEA will assess pupil progress through live contacts and synchronous instructional minutes, and a description of how the LEA will measure participation and time value of pupil work.</a:t>
            </a:r>
          </a:p>
        </p:txBody>
      </p:sp>
      <p:sp>
        <p:nvSpPr>
          <p:cNvPr id="455" name="Google Shape;455;g8ea30c0d6f_3_102"/>
          <p:cNvSpPr txBox="1"/>
          <p:nvPr/>
        </p:nvSpPr>
        <p:spPr>
          <a:xfrm>
            <a:off x="201750" y="2785730"/>
            <a:ext cx="11788500" cy="345112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en-US" sz="2400" b="1" dirty="0">
                <a:solidFill>
                  <a:schemeClr val="dk1"/>
                </a:solidFill>
                <a:highlight>
                  <a:srgbClr val="FFFFFF"/>
                </a:highlight>
              </a:rPr>
              <a:t>Instructions:</a:t>
            </a:r>
            <a:r>
              <a:rPr lang="en-US" sz="2400" dirty="0">
                <a:solidFill>
                  <a:schemeClr val="dk1"/>
                </a:solidFill>
                <a:highlight>
                  <a:srgbClr val="FFFFFF"/>
                </a:highlight>
              </a:rPr>
              <a:t> A sufficient response to this prompt will provide specific information about how the LEA will track and monitor student progress through live contacts and synchronous instructional minutes, and a description of how the LEA will measure participation and time value of student work.</a:t>
            </a:r>
            <a:endParaRPr sz="2400" dirty="0">
              <a:solidFill>
                <a:schemeClr val="dk1"/>
              </a:solidFill>
              <a:highlight>
                <a:srgbClr val="FFFFFF"/>
              </a:highlight>
            </a:endParaRPr>
          </a:p>
          <a:p>
            <a:pPr marL="457200" lvl="0" indent="-355600" algn="l" rtl="0">
              <a:lnSpc>
                <a:spcPct val="115000"/>
              </a:lnSpc>
              <a:spcBef>
                <a:spcPts val="1200"/>
              </a:spcBef>
              <a:spcAft>
                <a:spcPts val="0"/>
              </a:spcAft>
              <a:buClr>
                <a:schemeClr val="dk1"/>
              </a:buClr>
              <a:buSzPts val="2000"/>
              <a:buChar char="●"/>
            </a:pPr>
            <a:r>
              <a:rPr lang="en-US" sz="2400" dirty="0">
                <a:solidFill>
                  <a:schemeClr val="dk1"/>
                </a:solidFill>
              </a:rPr>
              <a:t>Instructional time for distance learning is calculated based on the time value of synchronous and/or asynchronous assignments made and certified by a certificated employee of the LEA.</a:t>
            </a:r>
            <a:endParaRPr sz="2400" dirty="0">
              <a:solidFill>
                <a:schemeClr val="dk1"/>
              </a:solidFill>
            </a:endParaRPr>
          </a:p>
        </p:txBody>
      </p:sp>
      <p:sp>
        <p:nvSpPr>
          <p:cNvPr id="453" name="Google Shape;453;g8ea30c0d6f_3_102"/>
          <p:cNvSpPr txBox="1">
            <a:spLocks noGrp="1"/>
          </p:cNvSpPr>
          <p:nvPr>
            <p:ph type="sldNum" idx="12"/>
          </p:nvPr>
        </p:nvSpPr>
        <p:spPr>
          <a:xfrm>
            <a:off x="9825629" y="6456128"/>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050"/>
              <a:buFont typeface="Arial"/>
              <a:buNone/>
            </a:pPr>
            <a:fld id="{00000000-1234-1234-1234-123412341234}" type="slidenum">
              <a:rPr lang="en-US"/>
              <a:t>34</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7C8D764-DA6D-4CEE-AAD3-9557265FD7FE}"/>
              </a:ext>
            </a:extLst>
          </p:cNvPr>
          <p:cNvSpPr>
            <a:spLocks noGrp="1"/>
          </p:cNvSpPr>
          <p:nvPr>
            <p:ph type="title"/>
          </p:nvPr>
        </p:nvSpPr>
        <p:spPr/>
        <p:txBody>
          <a:bodyPr/>
          <a:lstStyle/>
          <a:p>
            <a:r>
              <a:rPr lang="en-US" dirty="0"/>
              <a:t>Participation and Engagement (1)</a:t>
            </a:r>
          </a:p>
        </p:txBody>
      </p:sp>
      <p:sp>
        <p:nvSpPr>
          <p:cNvPr id="6" name="Content Placeholder 5">
            <a:extLst>
              <a:ext uri="{FF2B5EF4-FFF2-40B4-BE49-F238E27FC236}">
                <a16:creationId xmlns:a16="http://schemas.microsoft.com/office/drawing/2014/main" id="{9CBDF370-2588-404E-BFDF-1C00C9198FD1}"/>
              </a:ext>
            </a:extLst>
          </p:cNvPr>
          <p:cNvSpPr>
            <a:spLocks noGrp="1"/>
          </p:cNvSpPr>
          <p:nvPr>
            <p:ph idx="1"/>
          </p:nvPr>
        </p:nvSpPr>
        <p:spPr>
          <a:xfrm>
            <a:off x="1097279" y="1845733"/>
            <a:ext cx="10407535" cy="4610395"/>
          </a:xfrm>
        </p:spPr>
        <p:txBody>
          <a:bodyPr>
            <a:normAutofit/>
          </a:bodyPr>
          <a:lstStyle/>
          <a:p>
            <a:pPr marL="0" indent="0">
              <a:buNone/>
            </a:pPr>
            <a:r>
              <a:rPr lang="en-US" sz="3000" i="1" dirty="0"/>
              <a:t>EC s</a:t>
            </a:r>
            <a:r>
              <a:rPr lang="en-US" sz="3000" dirty="0"/>
              <a:t>ections 43504(d)-(e)</a:t>
            </a:r>
          </a:p>
          <a:p>
            <a:r>
              <a:rPr lang="en-US" sz="3000" dirty="0"/>
              <a:t>LEAs must document daily participation for each student on each school day, in whole or in part, for which distance learning is provided. </a:t>
            </a:r>
          </a:p>
          <a:p>
            <a:pPr lvl="1"/>
            <a:r>
              <a:rPr lang="en-US" sz="2600" dirty="0"/>
              <a:t>Daily participation may include, but is not limited to, evidence of participation in online activities, completion of regular assignments, completion of assessments, and contacts between employees of the LEA and pupils or parents or guardians.</a:t>
            </a:r>
          </a:p>
        </p:txBody>
      </p:sp>
      <p:sp>
        <p:nvSpPr>
          <p:cNvPr id="4" name="Slide Number Placeholder 3">
            <a:extLst>
              <a:ext uri="{FF2B5EF4-FFF2-40B4-BE49-F238E27FC236}">
                <a16:creationId xmlns:a16="http://schemas.microsoft.com/office/drawing/2014/main" id="{2A3F5C5C-DD7E-4B96-BF7D-FCA2FFF836E6}"/>
              </a:ext>
            </a:extLst>
          </p:cNvPr>
          <p:cNvSpPr>
            <a:spLocks noGrp="1"/>
          </p:cNvSpPr>
          <p:nvPr>
            <p:ph type="sldNum" sz="quarter" idx="12"/>
          </p:nvPr>
        </p:nvSpPr>
        <p:spPr/>
        <p:txBody>
          <a:bodyPr/>
          <a:lstStyle/>
          <a:p>
            <a:fld id="{1E47FE53-EBF0-4DA7-9D9D-CC1C3A20F3CB}" type="slidenum">
              <a:rPr lang="en-US" smtClean="0"/>
              <a:t>35</a:t>
            </a:fld>
            <a:endParaRPr lang="en-US"/>
          </a:p>
        </p:txBody>
      </p:sp>
    </p:spTree>
    <p:extLst>
      <p:ext uri="{BB962C8B-B14F-4D97-AF65-F5344CB8AC3E}">
        <p14:creationId xmlns:p14="http://schemas.microsoft.com/office/powerpoint/2010/main" val="23410636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7C8D764-DA6D-4CEE-AAD3-9557265FD7FE}"/>
              </a:ext>
            </a:extLst>
          </p:cNvPr>
          <p:cNvSpPr>
            <a:spLocks noGrp="1"/>
          </p:cNvSpPr>
          <p:nvPr>
            <p:ph type="title"/>
          </p:nvPr>
        </p:nvSpPr>
        <p:spPr/>
        <p:txBody>
          <a:bodyPr/>
          <a:lstStyle/>
          <a:p>
            <a:r>
              <a:rPr lang="en-US" dirty="0"/>
              <a:t>Participation and Engagement (2)</a:t>
            </a:r>
          </a:p>
        </p:txBody>
      </p:sp>
      <p:sp>
        <p:nvSpPr>
          <p:cNvPr id="6" name="Content Placeholder 5">
            <a:extLst>
              <a:ext uri="{FF2B5EF4-FFF2-40B4-BE49-F238E27FC236}">
                <a16:creationId xmlns:a16="http://schemas.microsoft.com/office/drawing/2014/main" id="{9CBDF370-2588-404E-BFDF-1C00C9198FD1}"/>
              </a:ext>
            </a:extLst>
          </p:cNvPr>
          <p:cNvSpPr>
            <a:spLocks noGrp="1"/>
          </p:cNvSpPr>
          <p:nvPr>
            <p:ph idx="1"/>
          </p:nvPr>
        </p:nvSpPr>
        <p:spPr>
          <a:xfrm>
            <a:off x="1097279" y="1845733"/>
            <a:ext cx="10407535" cy="4610395"/>
          </a:xfrm>
        </p:spPr>
        <p:txBody>
          <a:bodyPr>
            <a:normAutofit/>
          </a:bodyPr>
          <a:lstStyle/>
          <a:p>
            <a:r>
              <a:rPr lang="en-US" sz="3000" dirty="0"/>
              <a:t>LEAs must ensure that a weekly engagement record is completed for each student documenting synchronous or asynchronous instruction for each [day] of distance learning, verifying daily participation, and tracking assignments.</a:t>
            </a:r>
          </a:p>
        </p:txBody>
      </p:sp>
      <p:sp>
        <p:nvSpPr>
          <p:cNvPr id="4" name="Slide Number Placeholder 3">
            <a:extLst>
              <a:ext uri="{FF2B5EF4-FFF2-40B4-BE49-F238E27FC236}">
                <a16:creationId xmlns:a16="http://schemas.microsoft.com/office/drawing/2014/main" id="{2A3F5C5C-DD7E-4B96-BF7D-FCA2FFF836E6}"/>
              </a:ext>
            </a:extLst>
          </p:cNvPr>
          <p:cNvSpPr>
            <a:spLocks noGrp="1"/>
          </p:cNvSpPr>
          <p:nvPr>
            <p:ph type="sldNum" sz="quarter" idx="12"/>
          </p:nvPr>
        </p:nvSpPr>
        <p:spPr/>
        <p:txBody>
          <a:bodyPr/>
          <a:lstStyle/>
          <a:p>
            <a:fld id="{1E47FE53-EBF0-4DA7-9D9D-CC1C3A20F3CB}" type="slidenum">
              <a:rPr lang="en-US" smtClean="0"/>
              <a:t>36</a:t>
            </a:fld>
            <a:endParaRPr lang="en-US"/>
          </a:p>
        </p:txBody>
      </p:sp>
    </p:spTree>
    <p:extLst>
      <p:ext uri="{BB962C8B-B14F-4D97-AF65-F5344CB8AC3E}">
        <p14:creationId xmlns:p14="http://schemas.microsoft.com/office/powerpoint/2010/main" val="1956264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4A09F-2176-41B9-A8C6-20F426F28E07}"/>
              </a:ext>
            </a:extLst>
          </p:cNvPr>
          <p:cNvSpPr>
            <a:spLocks noGrp="1"/>
          </p:cNvSpPr>
          <p:nvPr>
            <p:ph type="title"/>
          </p:nvPr>
        </p:nvSpPr>
        <p:spPr/>
        <p:txBody>
          <a:bodyPr/>
          <a:lstStyle/>
          <a:p>
            <a:r>
              <a:rPr lang="en-US" dirty="0"/>
              <a:t>Professional Development (1)</a:t>
            </a:r>
          </a:p>
        </p:txBody>
      </p:sp>
      <p:sp>
        <p:nvSpPr>
          <p:cNvPr id="3" name="Content Placeholder 2">
            <a:extLst>
              <a:ext uri="{FF2B5EF4-FFF2-40B4-BE49-F238E27FC236}">
                <a16:creationId xmlns:a16="http://schemas.microsoft.com/office/drawing/2014/main" id="{B1A2E756-83CD-40E2-A239-B08859C6186A}"/>
              </a:ext>
            </a:extLst>
          </p:cNvPr>
          <p:cNvSpPr>
            <a:spLocks noGrp="1"/>
          </p:cNvSpPr>
          <p:nvPr>
            <p:ph idx="1"/>
          </p:nvPr>
        </p:nvSpPr>
        <p:spPr/>
        <p:txBody>
          <a:bodyPr/>
          <a:lstStyle/>
          <a:p>
            <a:pPr marL="0" indent="0">
              <a:buNone/>
            </a:pPr>
            <a:r>
              <a:rPr lang="en-US" dirty="0"/>
              <a:t>Would Distance Learning and curriculum training be included in the description of professional development?</a:t>
            </a:r>
          </a:p>
          <a:p>
            <a:r>
              <a:rPr lang="en-US" dirty="0"/>
              <a:t>Yes, LEAs must describe the professional development and resources that will be provided to staff to support the distance learning program, including technological support.</a:t>
            </a:r>
          </a:p>
        </p:txBody>
      </p:sp>
      <p:sp>
        <p:nvSpPr>
          <p:cNvPr id="4" name="Slide Number Placeholder 3">
            <a:extLst>
              <a:ext uri="{FF2B5EF4-FFF2-40B4-BE49-F238E27FC236}">
                <a16:creationId xmlns:a16="http://schemas.microsoft.com/office/drawing/2014/main" id="{1528158A-CCA1-48DB-B085-1961AC8BEAC0}"/>
              </a:ext>
            </a:extLst>
          </p:cNvPr>
          <p:cNvSpPr>
            <a:spLocks noGrp="1"/>
          </p:cNvSpPr>
          <p:nvPr>
            <p:ph type="sldNum" sz="quarter" idx="12"/>
          </p:nvPr>
        </p:nvSpPr>
        <p:spPr/>
        <p:txBody>
          <a:bodyPr/>
          <a:lstStyle/>
          <a:p>
            <a:fld id="{1E47FE53-EBF0-4DA7-9D9D-CC1C3A20F3CB}" type="slidenum">
              <a:rPr lang="en-US" smtClean="0"/>
              <a:t>37</a:t>
            </a:fld>
            <a:endParaRPr lang="en-US"/>
          </a:p>
        </p:txBody>
      </p:sp>
    </p:spTree>
    <p:extLst>
      <p:ext uri="{BB962C8B-B14F-4D97-AF65-F5344CB8AC3E}">
        <p14:creationId xmlns:p14="http://schemas.microsoft.com/office/powerpoint/2010/main" val="27997469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4A09F-2176-41B9-A8C6-20F426F28E07}"/>
              </a:ext>
            </a:extLst>
          </p:cNvPr>
          <p:cNvSpPr>
            <a:spLocks noGrp="1"/>
          </p:cNvSpPr>
          <p:nvPr>
            <p:ph type="title"/>
          </p:nvPr>
        </p:nvSpPr>
        <p:spPr/>
        <p:txBody>
          <a:bodyPr/>
          <a:lstStyle/>
          <a:p>
            <a:r>
              <a:rPr lang="en-US" dirty="0"/>
              <a:t>Professional Development (2)</a:t>
            </a:r>
          </a:p>
        </p:txBody>
      </p:sp>
      <p:sp>
        <p:nvSpPr>
          <p:cNvPr id="3" name="Content Placeholder 2">
            <a:extLst>
              <a:ext uri="{FF2B5EF4-FFF2-40B4-BE49-F238E27FC236}">
                <a16:creationId xmlns:a16="http://schemas.microsoft.com/office/drawing/2014/main" id="{B1A2E756-83CD-40E2-A239-B08859C6186A}"/>
              </a:ext>
            </a:extLst>
          </p:cNvPr>
          <p:cNvSpPr>
            <a:spLocks noGrp="1"/>
          </p:cNvSpPr>
          <p:nvPr>
            <p:ph idx="1"/>
          </p:nvPr>
        </p:nvSpPr>
        <p:spPr/>
        <p:txBody>
          <a:bodyPr/>
          <a:lstStyle/>
          <a:p>
            <a:pPr marL="0" indent="0">
              <a:buNone/>
            </a:pPr>
            <a:r>
              <a:rPr lang="en-US" dirty="0"/>
              <a:t>Is the description limited to professional development that will occur in the 2020–21 school year or can it include training that was provided in the past?</a:t>
            </a:r>
          </a:p>
          <a:p>
            <a:r>
              <a:rPr lang="en-US" dirty="0"/>
              <a:t>LEAs must describe professional development that will occur in the 2020–21 school year.</a:t>
            </a:r>
          </a:p>
          <a:p>
            <a:r>
              <a:rPr lang="en-US" dirty="0"/>
              <a:t>LEAs have the flexibility to consider including professional development that was provided during the summer in response to reopening plans developed by the LEA and informed by stakeholder feedback.</a:t>
            </a:r>
          </a:p>
        </p:txBody>
      </p:sp>
      <p:sp>
        <p:nvSpPr>
          <p:cNvPr id="4" name="Slide Number Placeholder 3">
            <a:extLst>
              <a:ext uri="{FF2B5EF4-FFF2-40B4-BE49-F238E27FC236}">
                <a16:creationId xmlns:a16="http://schemas.microsoft.com/office/drawing/2014/main" id="{1528158A-CCA1-48DB-B085-1961AC8BEAC0}"/>
              </a:ext>
            </a:extLst>
          </p:cNvPr>
          <p:cNvSpPr>
            <a:spLocks noGrp="1"/>
          </p:cNvSpPr>
          <p:nvPr>
            <p:ph type="sldNum" sz="quarter" idx="12"/>
          </p:nvPr>
        </p:nvSpPr>
        <p:spPr/>
        <p:txBody>
          <a:bodyPr/>
          <a:lstStyle/>
          <a:p>
            <a:fld id="{1E47FE53-EBF0-4DA7-9D9D-CC1C3A20F3CB}" type="slidenum">
              <a:rPr lang="en-US" smtClean="0"/>
              <a:t>38</a:t>
            </a:fld>
            <a:endParaRPr lang="en-US"/>
          </a:p>
        </p:txBody>
      </p:sp>
    </p:spTree>
    <p:extLst>
      <p:ext uri="{BB962C8B-B14F-4D97-AF65-F5344CB8AC3E}">
        <p14:creationId xmlns:p14="http://schemas.microsoft.com/office/powerpoint/2010/main" val="30201965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09D37-4C88-43D9-881A-57BD8E09A7E8}"/>
              </a:ext>
            </a:extLst>
          </p:cNvPr>
          <p:cNvSpPr>
            <a:spLocks noGrp="1"/>
          </p:cNvSpPr>
          <p:nvPr>
            <p:ph type="title"/>
          </p:nvPr>
        </p:nvSpPr>
        <p:spPr/>
        <p:txBody>
          <a:bodyPr/>
          <a:lstStyle/>
          <a:p>
            <a:r>
              <a:rPr lang="en-US" dirty="0"/>
              <a:t>Roles and Responsibilities</a:t>
            </a:r>
          </a:p>
        </p:txBody>
      </p:sp>
      <p:sp>
        <p:nvSpPr>
          <p:cNvPr id="3" name="Content Placeholder 2">
            <a:extLst>
              <a:ext uri="{FF2B5EF4-FFF2-40B4-BE49-F238E27FC236}">
                <a16:creationId xmlns:a16="http://schemas.microsoft.com/office/drawing/2014/main" id="{FE707B2B-0FFA-499B-A51A-70F80527DBCF}"/>
              </a:ext>
            </a:extLst>
          </p:cNvPr>
          <p:cNvSpPr>
            <a:spLocks noGrp="1"/>
          </p:cNvSpPr>
          <p:nvPr>
            <p:ph idx="1"/>
          </p:nvPr>
        </p:nvSpPr>
        <p:spPr/>
        <p:txBody>
          <a:bodyPr>
            <a:normAutofit lnSpcReduction="10000"/>
          </a:bodyPr>
          <a:lstStyle/>
          <a:p>
            <a:pPr marL="0" indent="0">
              <a:buNone/>
            </a:pPr>
            <a:r>
              <a:rPr lang="en-US" dirty="0"/>
              <a:t>Would the description of adapting roles and responsibilities include agreements with local bargaining units, e.g. MOUs, etc.?</a:t>
            </a:r>
          </a:p>
          <a:p>
            <a:r>
              <a:rPr lang="en-US" dirty="0"/>
              <a:t>The response should speak to how roles and responsibilities of employees have necessarily changed as a result of COVID-19, including modifications made to staff roles and responsibilities and changes to an employee’s original role or responsibility.</a:t>
            </a:r>
          </a:p>
          <a:p>
            <a:pPr lvl="1">
              <a:spcBef>
                <a:spcPts val="1200"/>
              </a:spcBef>
            </a:pPr>
            <a:r>
              <a:rPr lang="en-US" dirty="0"/>
              <a:t>Remember that responses to the prompts should be specific, concise and clear, with the overall goal of promoting stakeholder understanding.</a:t>
            </a:r>
          </a:p>
        </p:txBody>
      </p:sp>
      <p:sp>
        <p:nvSpPr>
          <p:cNvPr id="4" name="Slide Number Placeholder 3">
            <a:extLst>
              <a:ext uri="{FF2B5EF4-FFF2-40B4-BE49-F238E27FC236}">
                <a16:creationId xmlns:a16="http://schemas.microsoft.com/office/drawing/2014/main" id="{5B0891B7-0687-4557-ABEA-FD7347EF6260}"/>
              </a:ext>
            </a:extLst>
          </p:cNvPr>
          <p:cNvSpPr>
            <a:spLocks noGrp="1"/>
          </p:cNvSpPr>
          <p:nvPr>
            <p:ph type="sldNum" sz="quarter" idx="12"/>
          </p:nvPr>
        </p:nvSpPr>
        <p:spPr/>
        <p:txBody>
          <a:bodyPr/>
          <a:lstStyle/>
          <a:p>
            <a:fld id="{1E47FE53-EBF0-4DA7-9D9D-CC1C3A20F3CB}" type="slidenum">
              <a:rPr lang="en-US" smtClean="0"/>
              <a:t>39</a:t>
            </a:fld>
            <a:endParaRPr lang="en-US"/>
          </a:p>
        </p:txBody>
      </p:sp>
    </p:spTree>
    <p:extLst>
      <p:ext uri="{BB962C8B-B14F-4D97-AF65-F5344CB8AC3E}">
        <p14:creationId xmlns:p14="http://schemas.microsoft.com/office/powerpoint/2010/main" val="592173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1"/>
          <p:cNvSpPr txBox="1">
            <a:spLocks noGrp="1"/>
          </p:cNvSpPr>
          <p:nvPr>
            <p:ph type="title"/>
          </p:nvPr>
        </p:nvSpPr>
        <p:spPr/>
        <p:txBody>
          <a:bodyPr/>
          <a:lstStyle/>
          <a:p>
            <a:pPr lvl="0"/>
            <a:r>
              <a:rPr lang="en-US" dirty="0">
                <a:sym typeface="Arial"/>
              </a:rPr>
              <a:t>Senate Bill 98</a:t>
            </a:r>
          </a:p>
        </p:txBody>
      </p:sp>
      <p:sp>
        <p:nvSpPr>
          <p:cNvPr id="131" name="Google Shape;131;p11"/>
          <p:cNvSpPr txBox="1">
            <a:spLocks noGrp="1"/>
          </p:cNvSpPr>
          <p:nvPr>
            <p:ph type="body" idx="1"/>
          </p:nvPr>
        </p:nvSpPr>
        <p:spPr/>
        <p:txBody>
          <a:bodyPr/>
          <a:lstStyle/>
          <a:p>
            <a:pPr lvl="0"/>
            <a:r>
              <a:rPr lang="en-US" dirty="0"/>
              <a:t>The intent of SB 98 is to provide LEAs with flexibility to respond to the impact of the COVID-19 pandemic on their local community and to clarify requirements for LEAs.</a:t>
            </a:r>
          </a:p>
          <a:p>
            <a:pPr lvl="0"/>
            <a:r>
              <a:rPr lang="en-US" dirty="0"/>
              <a:t>The Learning Continuity Plan should be developed with the totality of SB 98 in mind.</a:t>
            </a:r>
          </a:p>
          <a:p>
            <a:pPr lvl="1"/>
            <a:r>
              <a:rPr lang="en-US" dirty="0"/>
              <a:t>An overview of requirements for SB 98 is available at </a:t>
            </a:r>
            <a:r>
              <a:rPr lang="en-US" dirty="0">
                <a:solidFill>
                  <a:srgbClr val="0000FF"/>
                </a:solidFill>
                <a:hlinkClick r:id="rId3" tooltip="SB 98 Tuesdays @ 2 Presentation Slides">
                  <a:extLst>
                    <a:ext uri="{A12FA001-AC4F-418D-AE19-62706E023703}">
                      <ahyp:hlinkClr xmlns:ahyp="http://schemas.microsoft.com/office/drawing/2018/hyperlinkcolor" val="tx"/>
                    </a:ext>
                  </a:extLst>
                </a:hlinkClick>
              </a:rPr>
              <a:t>https://www.cde.ca.gov/fg/aa/lc/documents/tues2sb98.pdf</a:t>
            </a:r>
            <a:r>
              <a:rPr lang="en-US" dirty="0"/>
              <a:t>.    </a:t>
            </a:r>
          </a:p>
          <a:p>
            <a:pPr lvl="1"/>
            <a:r>
              <a:rPr lang="en-US" dirty="0"/>
              <a:t>The text of SB 98 is available at </a:t>
            </a:r>
            <a:r>
              <a:rPr lang="en-US" dirty="0">
                <a:solidFill>
                  <a:srgbClr val="0000FF"/>
                </a:solidFill>
                <a:hlinkClick r:id="rId4" tooltip="Full text of SB 98">
                  <a:extLst>
                    <a:ext uri="{A12FA001-AC4F-418D-AE19-62706E023703}">
                      <ahyp:hlinkClr xmlns:ahyp="http://schemas.microsoft.com/office/drawing/2018/hyperlinkcolor" val="tx"/>
                    </a:ext>
                  </a:extLst>
                </a:hlinkClick>
              </a:rPr>
              <a:t>http://leginfo.legislature.ca.gov/faces/billNavClient.xhtml?bill_id=201920200SB98</a:t>
            </a:r>
            <a:r>
              <a:rPr lang="en-US" dirty="0"/>
              <a:t>. </a:t>
            </a:r>
          </a:p>
        </p:txBody>
      </p:sp>
      <p:sp>
        <p:nvSpPr>
          <p:cNvPr id="132" name="Google Shape;132;p11"/>
          <p:cNvSpPr txBox="1">
            <a:spLocks noGrp="1"/>
          </p:cNvSpPr>
          <p:nvPr>
            <p:ph type="sldNum" idx="12"/>
          </p:nvPr>
        </p:nvSpPr>
        <p:spPr/>
        <p:txBody>
          <a:bodyPr/>
          <a:lstStyle/>
          <a:p>
            <a:pPr lvl="0"/>
            <a:fld id="{00000000-1234-1234-1234-123412341234}" type="slidenum">
              <a:rPr lang="en-US" smtClean="0"/>
              <a:pPr lvl="0"/>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220D3-B1C3-419D-B749-9EDC452FF34E}"/>
              </a:ext>
            </a:extLst>
          </p:cNvPr>
          <p:cNvSpPr>
            <a:spLocks noGrp="1"/>
          </p:cNvSpPr>
          <p:nvPr>
            <p:ph type="title"/>
          </p:nvPr>
        </p:nvSpPr>
        <p:spPr/>
        <p:txBody>
          <a:bodyPr/>
          <a:lstStyle/>
          <a:p>
            <a:r>
              <a:rPr lang="en-US" dirty="0"/>
              <a:t>Students With Unique Needs</a:t>
            </a:r>
          </a:p>
        </p:txBody>
      </p:sp>
      <p:sp>
        <p:nvSpPr>
          <p:cNvPr id="3" name="Content Placeholder 2">
            <a:extLst>
              <a:ext uri="{FF2B5EF4-FFF2-40B4-BE49-F238E27FC236}">
                <a16:creationId xmlns:a16="http://schemas.microsoft.com/office/drawing/2014/main" id="{7A0D0D8B-E9CE-43B2-8057-10565352AF6F}"/>
              </a:ext>
            </a:extLst>
          </p:cNvPr>
          <p:cNvSpPr>
            <a:spLocks noGrp="1"/>
          </p:cNvSpPr>
          <p:nvPr>
            <p:ph idx="1"/>
          </p:nvPr>
        </p:nvSpPr>
        <p:spPr/>
        <p:txBody>
          <a:bodyPr>
            <a:normAutofit fontScale="92500" lnSpcReduction="10000"/>
          </a:bodyPr>
          <a:lstStyle/>
          <a:p>
            <a:pPr marL="0" indent="0">
              <a:buNone/>
            </a:pPr>
            <a:r>
              <a:rPr lang="en-US" dirty="0"/>
              <a:t>At a minimum students with unique needs include the following:</a:t>
            </a:r>
          </a:p>
          <a:p>
            <a:r>
              <a:rPr lang="en-US" dirty="0"/>
              <a:t>English learners</a:t>
            </a:r>
          </a:p>
          <a:p>
            <a:r>
              <a:rPr lang="en-US" dirty="0"/>
              <a:t>Students with exceptional needs (i.e. students with disabilities)  served across the full continuum of placements</a:t>
            </a:r>
          </a:p>
          <a:p>
            <a:r>
              <a:rPr lang="en-US" dirty="0"/>
              <a:t>Students in foster care</a:t>
            </a:r>
          </a:p>
          <a:p>
            <a:r>
              <a:rPr lang="en-US" dirty="0"/>
              <a:t>Students who are experiencing homelessness</a:t>
            </a:r>
          </a:p>
          <a:p>
            <a:pPr marL="0" indent="0">
              <a:buNone/>
            </a:pPr>
            <a:r>
              <a:rPr lang="en-US" dirty="0"/>
              <a:t>Students with unique needs may also include other student groups that have been identified by the LEA and stakeholders as having unique needs within the distance learning environment, such as racial and ethnic groups, GATE students, etc.</a:t>
            </a:r>
          </a:p>
          <a:p>
            <a:pPr marL="0" indent="0">
              <a:buNone/>
            </a:pPr>
            <a:endParaRPr lang="en-US" dirty="0"/>
          </a:p>
        </p:txBody>
      </p:sp>
      <p:sp>
        <p:nvSpPr>
          <p:cNvPr id="4" name="Slide Number Placeholder 3">
            <a:extLst>
              <a:ext uri="{FF2B5EF4-FFF2-40B4-BE49-F238E27FC236}">
                <a16:creationId xmlns:a16="http://schemas.microsoft.com/office/drawing/2014/main" id="{59820871-0597-4115-8384-0A5D9CE35E61}"/>
              </a:ext>
            </a:extLst>
          </p:cNvPr>
          <p:cNvSpPr>
            <a:spLocks noGrp="1"/>
          </p:cNvSpPr>
          <p:nvPr>
            <p:ph type="sldNum" sz="quarter" idx="12"/>
          </p:nvPr>
        </p:nvSpPr>
        <p:spPr/>
        <p:txBody>
          <a:bodyPr/>
          <a:lstStyle/>
          <a:p>
            <a:fld id="{1E47FE53-EBF0-4DA7-9D9D-CC1C3A20F3CB}" type="slidenum">
              <a:rPr lang="en-US" smtClean="0"/>
              <a:t>40</a:t>
            </a:fld>
            <a:endParaRPr lang="en-US"/>
          </a:p>
        </p:txBody>
      </p:sp>
    </p:spTree>
    <p:extLst>
      <p:ext uri="{BB962C8B-B14F-4D97-AF65-F5344CB8AC3E}">
        <p14:creationId xmlns:p14="http://schemas.microsoft.com/office/powerpoint/2010/main" val="39131220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220D3-B1C3-419D-B749-9EDC452FF34E}"/>
              </a:ext>
            </a:extLst>
          </p:cNvPr>
          <p:cNvSpPr>
            <a:spLocks noGrp="1"/>
          </p:cNvSpPr>
          <p:nvPr>
            <p:ph type="title"/>
          </p:nvPr>
        </p:nvSpPr>
        <p:spPr/>
        <p:txBody>
          <a:bodyPr/>
          <a:lstStyle/>
          <a:p>
            <a:r>
              <a:rPr lang="en-US" dirty="0"/>
              <a:t>Additional Supports</a:t>
            </a:r>
          </a:p>
        </p:txBody>
      </p:sp>
      <p:sp>
        <p:nvSpPr>
          <p:cNvPr id="3" name="Content Placeholder 2">
            <a:extLst>
              <a:ext uri="{FF2B5EF4-FFF2-40B4-BE49-F238E27FC236}">
                <a16:creationId xmlns:a16="http://schemas.microsoft.com/office/drawing/2014/main" id="{7A0D0D8B-E9CE-43B2-8057-10565352AF6F}"/>
              </a:ext>
            </a:extLst>
          </p:cNvPr>
          <p:cNvSpPr>
            <a:spLocks noGrp="1"/>
          </p:cNvSpPr>
          <p:nvPr>
            <p:ph idx="1"/>
          </p:nvPr>
        </p:nvSpPr>
        <p:spPr/>
        <p:txBody>
          <a:bodyPr>
            <a:normAutofit/>
          </a:bodyPr>
          <a:lstStyle/>
          <a:p>
            <a:pPr marL="0" indent="0">
              <a:buNone/>
            </a:pPr>
            <a:r>
              <a:rPr lang="en-US" dirty="0"/>
              <a:t>A description of additional supports for students with unique needs may include, but is not limited to, the following: </a:t>
            </a:r>
          </a:p>
          <a:p>
            <a:r>
              <a:rPr lang="en-US" dirty="0"/>
              <a:t>Designated and integrated instruction in English language development  </a:t>
            </a:r>
          </a:p>
          <a:p>
            <a:r>
              <a:rPr lang="en-US" dirty="0"/>
              <a:t>Academic and other supports designed to address the needs of students who are not performing at grade level</a:t>
            </a:r>
          </a:p>
          <a:p>
            <a:r>
              <a:rPr lang="en-US" dirty="0"/>
              <a:t>Special education, related services, and any other services required to implement individualized education programs (IEPs)</a:t>
            </a:r>
          </a:p>
          <a:p>
            <a:pPr marL="0" indent="0">
              <a:buNone/>
            </a:pPr>
            <a:endParaRPr lang="en-US" dirty="0"/>
          </a:p>
        </p:txBody>
      </p:sp>
      <p:sp>
        <p:nvSpPr>
          <p:cNvPr id="4" name="Slide Number Placeholder 3">
            <a:extLst>
              <a:ext uri="{FF2B5EF4-FFF2-40B4-BE49-F238E27FC236}">
                <a16:creationId xmlns:a16="http://schemas.microsoft.com/office/drawing/2014/main" id="{59820871-0597-4115-8384-0A5D9CE35E61}"/>
              </a:ext>
            </a:extLst>
          </p:cNvPr>
          <p:cNvSpPr>
            <a:spLocks noGrp="1"/>
          </p:cNvSpPr>
          <p:nvPr>
            <p:ph type="sldNum" sz="quarter" idx="12"/>
          </p:nvPr>
        </p:nvSpPr>
        <p:spPr/>
        <p:txBody>
          <a:bodyPr/>
          <a:lstStyle/>
          <a:p>
            <a:fld id="{1E47FE53-EBF0-4DA7-9D9D-CC1C3A20F3CB}" type="slidenum">
              <a:rPr lang="en-US" smtClean="0"/>
              <a:t>41</a:t>
            </a:fld>
            <a:endParaRPr lang="en-US"/>
          </a:p>
        </p:txBody>
      </p:sp>
    </p:spTree>
    <p:extLst>
      <p:ext uri="{BB962C8B-B14F-4D97-AF65-F5344CB8AC3E}">
        <p14:creationId xmlns:p14="http://schemas.microsoft.com/office/powerpoint/2010/main" val="19519839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g906f04836f_17_34"/>
          <p:cNvSpPr txBox="1">
            <a:spLocks noGrp="1"/>
          </p:cNvSpPr>
          <p:nvPr>
            <p:ph type="title"/>
          </p:nvPr>
        </p:nvSpPr>
        <p:spPr/>
        <p:txBody>
          <a:bodyPr/>
          <a:lstStyle/>
          <a:p>
            <a:pPr lvl="0"/>
            <a:r>
              <a:rPr lang="en-US"/>
              <a:t>Pupil Learning Loss</a:t>
            </a:r>
          </a:p>
        </p:txBody>
      </p:sp>
      <p:sp>
        <p:nvSpPr>
          <p:cNvPr id="219" name="Google Shape;219;g906f04836f_17_34"/>
          <p:cNvSpPr txBox="1">
            <a:spLocks noGrp="1"/>
          </p:cNvSpPr>
          <p:nvPr>
            <p:ph type="sldNum" idx="12"/>
          </p:nvPr>
        </p:nvSpPr>
        <p:spPr/>
        <p:txBody>
          <a:bodyPr/>
          <a:lstStyle/>
          <a:p>
            <a:pPr lvl="0"/>
            <a:fld id="{00000000-1234-1234-1234-123412341234}" type="slidenum">
              <a:rPr lang="en-US" smtClean="0"/>
              <a:pPr lvl="0"/>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534"/>
        <p:cNvGrpSpPr/>
        <p:nvPr/>
      </p:nvGrpSpPr>
      <p:grpSpPr>
        <a:xfrm>
          <a:off x="0" y="0"/>
          <a:ext cx="0" cy="0"/>
          <a:chOff x="0" y="0"/>
          <a:chExt cx="0" cy="0"/>
        </a:xfrm>
      </p:grpSpPr>
      <p:sp>
        <p:nvSpPr>
          <p:cNvPr id="535" name="Google Shape;535;g8dfd2e6a9b_3_18"/>
          <p:cNvSpPr txBox="1">
            <a:spLocks noGrp="1"/>
          </p:cNvSpPr>
          <p:nvPr>
            <p:ph type="title"/>
          </p:nvPr>
        </p:nvSpPr>
        <p:spPr>
          <a:xfrm>
            <a:off x="914400" y="286599"/>
            <a:ext cx="10800450" cy="1140525"/>
          </a:xfrm>
          <a:prstGeom prst="rect">
            <a:avLst/>
          </a:prstGeom>
          <a:noFill/>
          <a:ln>
            <a:noFill/>
          </a:ln>
        </p:spPr>
        <p:txBody>
          <a:bodyPr spcFirstLastPara="1" wrap="square" lIns="91425" tIns="45700" rIns="91425" bIns="45700" anchor="b" anchorCtr="0">
            <a:noAutofit/>
          </a:bodyPr>
          <a:lstStyle/>
          <a:p>
            <a:pPr marL="0" lvl="0" indent="0" rtl="0">
              <a:lnSpc>
                <a:spcPct val="85000"/>
              </a:lnSpc>
              <a:spcBef>
                <a:spcPts val="0"/>
              </a:spcBef>
              <a:spcAft>
                <a:spcPts val="0"/>
              </a:spcAft>
              <a:buSzPts val="1800"/>
              <a:buNone/>
            </a:pPr>
            <a:r>
              <a:rPr lang="en-US" sz="4800" kern="1200" spc="-50" dirty="0">
                <a:solidFill>
                  <a:schemeClr val="tx1">
                    <a:lumMod val="75000"/>
                    <a:lumOff val="25000"/>
                  </a:schemeClr>
                </a:solidFill>
                <a:latin typeface="+mj-lt"/>
                <a:ea typeface="+mj-ea"/>
                <a:cs typeface="+mj-cs"/>
              </a:rPr>
              <a:t>Pupil Learning Loss Prompt</a:t>
            </a:r>
            <a:endParaRPr sz="4800" kern="1200" spc="-50" dirty="0">
              <a:solidFill>
                <a:schemeClr val="tx1">
                  <a:lumMod val="75000"/>
                  <a:lumOff val="25000"/>
                </a:schemeClr>
              </a:solidFill>
              <a:latin typeface="+mj-lt"/>
              <a:ea typeface="+mj-ea"/>
              <a:cs typeface="+mj-cs"/>
            </a:endParaRPr>
          </a:p>
        </p:txBody>
      </p:sp>
      <p:sp>
        <p:nvSpPr>
          <p:cNvPr id="536" name="Google Shape;536;g8dfd2e6a9b_3_18"/>
          <p:cNvSpPr txBox="1"/>
          <p:nvPr/>
        </p:nvSpPr>
        <p:spPr>
          <a:xfrm>
            <a:off x="202800" y="1590950"/>
            <a:ext cx="11311500" cy="1674900"/>
          </a:xfrm>
          <a:prstGeom prst="rect">
            <a:avLst/>
          </a:prstGeom>
          <a:solidFill>
            <a:srgbClr val="D9EAD3"/>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r>
              <a:rPr kumimoji="0" lang="en-US" sz="2400" b="1" i="0" u="none" strike="noStrike" kern="0" cap="none" spc="0" normalizeH="0" baseline="0" noProof="0" dirty="0">
                <a:ln>
                  <a:noFill/>
                </a:ln>
                <a:solidFill>
                  <a:srgbClr val="000000"/>
                </a:solidFill>
                <a:effectLst/>
                <a:uLnTx/>
                <a:uFillTx/>
                <a:latin typeface="Arial"/>
                <a:cs typeface="Arial"/>
                <a:sym typeface="Arial"/>
              </a:rPr>
              <a:t>Prompt:</a:t>
            </a:r>
            <a:r>
              <a:rPr kumimoji="0" lang="en-US" sz="2400" b="0" i="0" u="none" strike="noStrike" kern="0" cap="none" spc="0" normalizeH="0" baseline="0" noProof="0" dirty="0">
                <a:ln>
                  <a:noFill/>
                </a:ln>
                <a:solidFill>
                  <a:srgbClr val="000000"/>
                </a:solidFill>
                <a:effectLst/>
                <a:uLnTx/>
                <a:uFillTx/>
                <a:latin typeface="Arial"/>
                <a:cs typeface="Arial"/>
                <a:sym typeface="Arial"/>
              </a:rPr>
              <a:t> A description of how the LEA will address pupil learning loss that results from COVID-19 during the 2019-2020 and 2020-21 school years, including how the LEA will assess pupils to measure learning status, particularly in the areas of English language arts, English language development, and mathematics.</a:t>
            </a:r>
            <a:endParaRPr kumimoji="0" sz="24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37" name="Google Shape;537;g8dfd2e6a9b_3_18"/>
          <p:cNvSpPr txBox="1"/>
          <p:nvPr/>
        </p:nvSpPr>
        <p:spPr>
          <a:xfrm>
            <a:off x="202800" y="3429675"/>
            <a:ext cx="11311500" cy="26547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0"/>
              </a:spcAft>
              <a:buClr>
                <a:srgbClr val="000000"/>
              </a:buClr>
              <a:buSzPts val="1100"/>
              <a:buFont typeface="Arial"/>
              <a:buNone/>
              <a:tabLst/>
              <a:defRPr/>
            </a:pPr>
            <a:r>
              <a:rPr kumimoji="0" lang="en-US" sz="2400" b="1" i="0" u="none" strike="noStrike" kern="0" cap="none" spc="0" normalizeH="0" baseline="0" noProof="0" dirty="0">
                <a:ln>
                  <a:noFill/>
                </a:ln>
                <a:solidFill>
                  <a:srgbClr val="000000"/>
                </a:solidFill>
                <a:effectLst/>
                <a:uLnTx/>
                <a:uFillTx/>
                <a:latin typeface="Arial"/>
                <a:cs typeface="Arial"/>
                <a:sym typeface="Arial"/>
              </a:rPr>
              <a:t>Instructions:</a:t>
            </a:r>
            <a:r>
              <a:rPr kumimoji="0" lang="en-US" sz="2400" b="0" i="0" u="none" strike="noStrike" kern="0" cap="none" spc="0" normalizeH="0" baseline="0" noProof="0" dirty="0">
                <a:ln>
                  <a:noFill/>
                </a:ln>
                <a:solidFill>
                  <a:srgbClr val="000000"/>
                </a:solidFill>
                <a:effectLst/>
                <a:uLnTx/>
                <a:uFillTx/>
                <a:latin typeface="Arial"/>
                <a:cs typeface="Arial"/>
                <a:sym typeface="Arial"/>
              </a:rPr>
              <a:t> A sufficient response to this prompt will describe how, with what tools, and at what frequency the LEA will assess pupils to measure learning status, within any instructional delivery model, particularly in the following areas:</a:t>
            </a:r>
            <a:endParaRPr kumimoji="0" sz="2400" b="0" i="0" u="none" strike="noStrike" kern="0" cap="none" spc="0" normalizeH="0" baseline="0" noProof="0" dirty="0">
              <a:ln>
                <a:noFill/>
              </a:ln>
              <a:solidFill>
                <a:srgbClr val="000000"/>
              </a:solidFill>
              <a:effectLst/>
              <a:uLnTx/>
              <a:uFillTx/>
              <a:latin typeface="Arial"/>
              <a:cs typeface="Arial"/>
              <a:sym typeface="Arial"/>
            </a:endParaRPr>
          </a:p>
          <a:p>
            <a:pPr marL="457200" marR="0" lvl="0" indent="-355600" algn="l" defTabSz="914400" rtl="0" eaLnBrk="1" fontAlgn="auto" latinLnBrk="0" hangingPunct="1">
              <a:lnSpc>
                <a:spcPct val="115000"/>
              </a:lnSpc>
              <a:spcBef>
                <a:spcPts val="1200"/>
              </a:spcBef>
              <a:spcAft>
                <a:spcPts val="0"/>
              </a:spcAft>
              <a:buClr>
                <a:srgbClr val="000000"/>
              </a:buClr>
              <a:buSzPts val="2000"/>
              <a:buFont typeface="Arial"/>
              <a:buChar char="●"/>
              <a:tabLst/>
              <a:defRPr/>
            </a:pPr>
            <a:r>
              <a:rPr kumimoji="0" lang="en-US" sz="2400" b="0" i="0" u="none" strike="noStrike" kern="0" cap="none" spc="0" normalizeH="0" baseline="0" noProof="0" dirty="0">
                <a:ln>
                  <a:noFill/>
                </a:ln>
                <a:solidFill>
                  <a:srgbClr val="000000"/>
                </a:solidFill>
                <a:effectLst/>
                <a:uLnTx/>
                <a:uFillTx/>
                <a:latin typeface="Arial"/>
                <a:cs typeface="Arial"/>
                <a:sym typeface="Arial"/>
              </a:rPr>
              <a:t>English language arts</a:t>
            </a:r>
            <a:endParaRPr kumimoji="0" sz="2400" b="0" i="0" u="none" strike="noStrike" kern="0" cap="none" spc="0" normalizeH="0" baseline="0" noProof="0" dirty="0">
              <a:ln>
                <a:noFill/>
              </a:ln>
              <a:solidFill>
                <a:srgbClr val="000000"/>
              </a:solidFill>
              <a:effectLst/>
              <a:uLnTx/>
              <a:uFillTx/>
              <a:latin typeface="Arial"/>
              <a:cs typeface="Arial"/>
              <a:sym typeface="Arial"/>
            </a:endParaRPr>
          </a:p>
          <a:p>
            <a:pPr marL="457200" marR="0" lvl="0" indent="-355600" algn="l" defTabSz="914400" rtl="0" eaLnBrk="1" fontAlgn="auto" latinLnBrk="0" hangingPunct="1">
              <a:lnSpc>
                <a:spcPct val="115000"/>
              </a:lnSpc>
              <a:spcBef>
                <a:spcPts val="0"/>
              </a:spcBef>
              <a:spcAft>
                <a:spcPts val="0"/>
              </a:spcAft>
              <a:buClr>
                <a:srgbClr val="000000"/>
              </a:buClr>
              <a:buSzPts val="2000"/>
              <a:buFont typeface="Arial"/>
              <a:buChar char="●"/>
              <a:tabLst/>
              <a:defRPr/>
            </a:pPr>
            <a:r>
              <a:rPr kumimoji="0" lang="en-US" sz="2400" b="0" i="0" u="none" strike="noStrike" kern="0" cap="none" spc="0" normalizeH="0" baseline="0" noProof="0" dirty="0">
                <a:ln>
                  <a:noFill/>
                </a:ln>
                <a:solidFill>
                  <a:srgbClr val="000000"/>
                </a:solidFill>
                <a:effectLst/>
                <a:uLnTx/>
                <a:uFillTx/>
                <a:latin typeface="Arial"/>
                <a:cs typeface="Arial"/>
                <a:sym typeface="Arial"/>
              </a:rPr>
              <a:t>English language development (ELD)</a:t>
            </a:r>
            <a:endParaRPr kumimoji="0" sz="2400" b="0" i="1" u="none" strike="noStrike" kern="0" cap="none" spc="0" normalizeH="0" baseline="0" noProof="0" dirty="0">
              <a:ln>
                <a:noFill/>
              </a:ln>
              <a:solidFill>
                <a:srgbClr val="999999"/>
              </a:solidFill>
              <a:effectLst/>
              <a:highlight>
                <a:srgbClr val="FFFF00"/>
              </a:highlight>
              <a:uLnTx/>
              <a:uFillTx/>
              <a:latin typeface="Arial"/>
              <a:cs typeface="Arial"/>
              <a:sym typeface="Arial"/>
            </a:endParaRPr>
          </a:p>
          <a:p>
            <a:pPr marL="457200" marR="0" lvl="0" indent="-355600" algn="l" defTabSz="914400" rtl="0" eaLnBrk="1" fontAlgn="auto" latinLnBrk="0" hangingPunct="1">
              <a:lnSpc>
                <a:spcPct val="115000"/>
              </a:lnSpc>
              <a:spcBef>
                <a:spcPts val="0"/>
              </a:spcBef>
              <a:spcAft>
                <a:spcPts val="0"/>
              </a:spcAft>
              <a:buClr>
                <a:srgbClr val="000000"/>
              </a:buClr>
              <a:buSzPts val="2000"/>
              <a:buFont typeface="Arial"/>
              <a:buChar char="●"/>
              <a:tabLst/>
              <a:defRPr/>
            </a:pPr>
            <a:r>
              <a:rPr kumimoji="0" lang="en-US" sz="2400" b="0" i="0" u="none" strike="noStrike" kern="0" cap="none" spc="0" normalizeH="0" baseline="0" noProof="0" dirty="0">
                <a:ln>
                  <a:noFill/>
                </a:ln>
                <a:solidFill>
                  <a:srgbClr val="000000"/>
                </a:solidFill>
                <a:effectLst/>
                <a:uLnTx/>
                <a:uFillTx/>
                <a:latin typeface="Arial"/>
                <a:cs typeface="Arial"/>
                <a:sym typeface="Arial"/>
              </a:rPr>
              <a:t>Mathematics</a:t>
            </a:r>
            <a:endParaRPr kumimoji="0" sz="2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600"/>
              </a:spcBef>
              <a:spcAft>
                <a:spcPts val="0"/>
              </a:spcAft>
              <a:buClr>
                <a:srgbClr val="000000"/>
              </a:buClr>
              <a:buSzPts val="2400"/>
              <a:buFont typeface="Arial"/>
              <a:buNone/>
              <a:tabLst/>
              <a:defRPr/>
            </a:pPr>
            <a:endParaRPr kumimoji="0" sz="32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38" name="Google Shape;538;g8dfd2e6a9b_3_18"/>
          <p:cNvSpPr txBox="1">
            <a:spLocks noGrp="1"/>
          </p:cNvSpPr>
          <p:nvPr>
            <p:ph type="sldNum" idx="12"/>
          </p:nvPr>
        </p:nvSpPr>
        <p:spPr>
          <a:xfrm>
            <a:off x="9825629" y="6456128"/>
            <a:ext cx="13119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fld id="{00000000-1234-1234-1234-123412341234}" type="slidenum">
              <a:rPr kumimoji="0" lang="en-US" sz="1050" b="0" i="0" u="none" strike="noStrike" kern="0" cap="none" spc="0" normalizeH="0" baseline="0" noProof="0">
                <a:ln>
                  <a:noFill/>
                </a:ln>
                <a:solidFill>
                  <a:srgbClr val="FFFFFF"/>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t>43</a:t>
            </a:fld>
            <a:endParaRPr kumimoji="0" sz="1050" b="0" i="0" u="none" strike="noStrike" kern="0" cap="none" spc="0" normalizeH="0" baseline="0" noProof="0">
              <a:ln>
                <a:noFill/>
              </a:ln>
              <a:solidFill>
                <a:srgbClr val="FFFFFF"/>
              </a:solidFill>
              <a:effectLst/>
              <a:uLnTx/>
              <a:uFillTx/>
              <a:latin typeface="Arial"/>
              <a:cs typeface="Arial"/>
              <a:sym typeface="Aria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1DF8ACA-A2E1-478A-9D99-FA259C14B4C6}"/>
              </a:ext>
            </a:extLst>
          </p:cNvPr>
          <p:cNvSpPr>
            <a:spLocks noGrp="1"/>
          </p:cNvSpPr>
          <p:nvPr>
            <p:ph type="title"/>
          </p:nvPr>
        </p:nvSpPr>
        <p:spPr>
          <a:xfrm>
            <a:off x="1097280" y="286603"/>
            <a:ext cx="10640292" cy="1450757"/>
          </a:xfrm>
        </p:spPr>
        <p:txBody>
          <a:bodyPr/>
          <a:lstStyle/>
          <a:p>
            <a:r>
              <a:rPr lang="en-US" dirty="0"/>
              <a:t>Significant Learning Loss Determination</a:t>
            </a:r>
          </a:p>
        </p:txBody>
      </p:sp>
      <p:sp>
        <p:nvSpPr>
          <p:cNvPr id="6" name="Content Placeholder 5">
            <a:extLst>
              <a:ext uri="{FF2B5EF4-FFF2-40B4-BE49-F238E27FC236}">
                <a16:creationId xmlns:a16="http://schemas.microsoft.com/office/drawing/2014/main" id="{B37C1EC2-B682-4FE2-BFC2-D0940CDF4279}"/>
              </a:ext>
            </a:extLst>
          </p:cNvPr>
          <p:cNvSpPr>
            <a:spLocks noGrp="1"/>
          </p:cNvSpPr>
          <p:nvPr>
            <p:ph idx="1"/>
          </p:nvPr>
        </p:nvSpPr>
        <p:spPr/>
        <p:txBody>
          <a:bodyPr>
            <a:normAutofit fontScale="92500"/>
          </a:bodyPr>
          <a:lstStyle/>
          <a:p>
            <a:pPr marL="0" indent="0">
              <a:buNone/>
            </a:pPr>
            <a:r>
              <a:rPr lang="en-US" dirty="0"/>
              <a:t>How do LEAs determine significant learning loss?</a:t>
            </a:r>
          </a:p>
          <a:p>
            <a:r>
              <a:rPr lang="en-US" dirty="0"/>
              <a:t>To identify students who have experienced significant learning loss due to the school closures in 2019–2020, LEAs should consider and solidify a systematic cycle of assessments, including initial screenings and formative and summative assessments. </a:t>
            </a:r>
          </a:p>
          <a:p>
            <a:r>
              <a:rPr lang="en-US" dirty="0"/>
              <a:t>LEAs may use this data to develop an instructional schedule model to address student needs with a focus on implementation of intervention strategies to accelerate learning for students at risk of experiencing continued learning challenges due to the impacts of COVID-19 and ongoing distance learning.</a:t>
            </a:r>
          </a:p>
          <a:p>
            <a:pPr marL="0" indent="0">
              <a:buNone/>
            </a:pPr>
            <a:endParaRPr lang="en-US" dirty="0"/>
          </a:p>
        </p:txBody>
      </p:sp>
      <p:sp>
        <p:nvSpPr>
          <p:cNvPr id="4" name="Slide Number Placeholder 3">
            <a:extLst>
              <a:ext uri="{FF2B5EF4-FFF2-40B4-BE49-F238E27FC236}">
                <a16:creationId xmlns:a16="http://schemas.microsoft.com/office/drawing/2014/main" id="{60CE5294-45A9-4D52-B40B-9472573492F1}"/>
              </a:ext>
            </a:extLst>
          </p:cNvPr>
          <p:cNvSpPr>
            <a:spLocks noGrp="1"/>
          </p:cNvSpPr>
          <p:nvPr>
            <p:ph type="sldNum" sz="quarter" idx="12"/>
          </p:nvPr>
        </p:nvSpPr>
        <p:spPr/>
        <p:txBody>
          <a:bodyPr/>
          <a:lstStyle/>
          <a:p>
            <a:fld id="{1E47FE53-EBF0-4DA7-9D9D-CC1C3A20F3CB}" type="slidenum">
              <a:rPr lang="en-US" smtClean="0"/>
              <a:t>44</a:t>
            </a:fld>
            <a:endParaRPr lang="en-US"/>
          </a:p>
        </p:txBody>
      </p:sp>
    </p:spTree>
    <p:extLst>
      <p:ext uri="{BB962C8B-B14F-4D97-AF65-F5344CB8AC3E}">
        <p14:creationId xmlns:p14="http://schemas.microsoft.com/office/powerpoint/2010/main" val="20413991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543"/>
        <p:cNvGrpSpPr/>
        <p:nvPr/>
      </p:nvGrpSpPr>
      <p:grpSpPr>
        <a:xfrm>
          <a:off x="0" y="0"/>
          <a:ext cx="0" cy="0"/>
          <a:chOff x="0" y="0"/>
          <a:chExt cx="0" cy="0"/>
        </a:xfrm>
      </p:grpSpPr>
      <p:sp>
        <p:nvSpPr>
          <p:cNvPr id="544" name="Google Shape;544;g8dfd2e6a9b_3_32"/>
          <p:cNvSpPr txBox="1">
            <a:spLocks noGrp="1"/>
          </p:cNvSpPr>
          <p:nvPr>
            <p:ph type="title"/>
          </p:nvPr>
        </p:nvSpPr>
        <p:spPr>
          <a:xfrm>
            <a:off x="733926" y="286600"/>
            <a:ext cx="10980924" cy="735300"/>
          </a:xfrm>
          <a:prstGeom prst="rect">
            <a:avLst/>
          </a:prstGeom>
          <a:noFill/>
          <a:ln>
            <a:noFill/>
          </a:ln>
        </p:spPr>
        <p:txBody>
          <a:bodyPr spcFirstLastPara="1" wrap="square" lIns="91425" tIns="45700" rIns="91425" bIns="45700" anchor="b" anchorCtr="0">
            <a:noAutofit/>
          </a:bodyPr>
          <a:lstStyle/>
          <a:p>
            <a:pPr>
              <a:buSzPts val="1800"/>
            </a:pPr>
            <a:r>
              <a:rPr lang="en-US" sz="4800" kern="1200" spc="-50" dirty="0">
                <a:solidFill>
                  <a:schemeClr val="tx1">
                    <a:lumMod val="75000"/>
                    <a:lumOff val="25000"/>
                  </a:schemeClr>
                </a:solidFill>
                <a:latin typeface="+mj-lt"/>
                <a:ea typeface="+mj-ea"/>
                <a:cs typeface="+mj-cs"/>
              </a:rPr>
              <a:t>Pupil Learning Loss Strategies</a:t>
            </a:r>
            <a:endParaRPr sz="4800" kern="1200" spc="-50" dirty="0">
              <a:solidFill>
                <a:schemeClr val="tx1">
                  <a:lumMod val="75000"/>
                  <a:lumOff val="25000"/>
                </a:schemeClr>
              </a:solidFill>
              <a:latin typeface="+mj-lt"/>
              <a:ea typeface="+mj-ea"/>
              <a:cs typeface="+mj-cs"/>
            </a:endParaRPr>
          </a:p>
        </p:txBody>
      </p:sp>
      <p:sp>
        <p:nvSpPr>
          <p:cNvPr id="545" name="Google Shape;545;g8dfd2e6a9b_3_32"/>
          <p:cNvSpPr txBox="1"/>
          <p:nvPr/>
        </p:nvSpPr>
        <p:spPr>
          <a:xfrm>
            <a:off x="202800" y="1021900"/>
            <a:ext cx="11435700" cy="1694400"/>
          </a:xfrm>
          <a:prstGeom prst="rect">
            <a:avLst/>
          </a:prstGeom>
          <a:solidFill>
            <a:srgbClr val="D9EAD3"/>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r>
              <a:rPr kumimoji="0" lang="en-US" sz="2400" b="1" i="0" u="none" strike="noStrike" kern="0" cap="none" spc="0" normalizeH="0" baseline="0" noProof="0" dirty="0">
                <a:ln>
                  <a:noFill/>
                </a:ln>
                <a:solidFill>
                  <a:srgbClr val="000000"/>
                </a:solidFill>
                <a:effectLst/>
                <a:uLnTx/>
                <a:uFillTx/>
                <a:latin typeface="Arial"/>
                <a:cs typeface="Arial"/>
                <a:sym typeface="Arial"/>
              </a:rPr>
              <a:t>Prompt:</a:t>
            </a:r>
            <a:r>
              <a:rPr kumimoji="0" lang="en-US" sz="2400" b="0" i="0" u="none" strike="noStrike" kern="0" cap="none" spc="0" normalizeH="0" baseline="0" noProof="0" dirty="0">
                <a:ln>
                  <a:noFill/>
                </a:ln>
                <a:solidFill>
                  <a:srgbClr val="000000"/>
                </a:solidFill>
                <a:effectLst/>
                <a:uLnTx/>
                <a:uFillTx/>
                <a:latin typeface="Arial"/>
                <a:cs typeface="Arial"/>
                <a:sym typeface="Arial"/>
              </a:rPr>
              <a:t> A description of the actions and strategies the LEA will use to address learning loss and accelerate learning progress for pupils, as needed, including how these strategies differ for pupils who are English learners; low-income; foster youth; pupils with exceptional needs; and pupils who are experiencing homelessness.</a:t>
            </a:r>
            <a:endParaRPr kumimoji="0" sz="24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46" name="Google Shape;546;g8dfd2e6a9b_3_32"/>
          <p:cNvSpPr txBox="1"/>
          <p:nvPr/>
        </p:nvSpPr>
        <p:spPr>
          <a:xfrm>
            <a:off x="202800" y="2716300"/>
            <a:ext cx="11435700" cy="3479784"/>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r>
              <a:rPr kumimoji="0" lang="en-US" sz="2200" b="1" i="0" u="none" strike="noStrike" kern="0" cap="none" spc="0" normalizeH="0" baseline="0" noProof="0" dirty="0">
                <a:ln>
                  <a:noFill/>
                </a:ln>
                <a:solidFill>
                  <a:srgbClr val="000000"/>
                </a:solidFill>
                <a:effectLst/>
                <a:uLnTx/>
                <a:uFillTx/>
                <a:latin typeface="Arial"/>
                <a:cs typeface="Arial"/>
                <a:sym typeface="Arial"/>
              </a:rPr>
              <a:t>Instructions:</a:t>
            </a:r>
            <a:r>
              <a:rPr kumimoji="0" lang="en-US" sz="2200" b="0" i="0" u="none" strike="noStrike" kern="0" cap="none" spc="0" normalizeH="0" baseline="0" noProof="0" dirty="0">
                <a:ln>
                  <a:noFill/>
                </a:ln>
                <a:solidFill>
                  <a:srgbClr val="000000"/>
                </a:solidFill>
                <a:effectLst/>
                <a:uLnTx/>
                <a:uFillTx/>
                <a:latin typeface="Arial"/>
                <a:cs typeface="Arial"/>
                <a:sym typeface="Arial"/>
              </a:rPr>
              <a:t> A sufficient response to this prompt will include specific actions and describe the strategies used to address learning loss and accelerate learning progress. In addition, the response must include a description as to how these strategies differ for</a:t>
            </a:r>
            <a:r>
              <a:rPr kumimoji="0" lang="en-US" sz="2200" b="0" i="0" u="none" strike="noStrike" kern="0" cap="none" spc="0" normalizeH="0" baseline="0" noProof="0" dirty="0">
                <a:ln>
                  <a:noFill/>
                </a:ln>
                <a:solidFill>
                  <a:srgbClr val="000000"/>
                </a:solidFill>
                <a:effectLst/>
                <a:uLnTx/>
                <a:uFillTx/>
                <a:latin typeface="Calibri"/>
                <a:ea typeface="Calibri"/>
                <a:cs typeface="Calibri"/>
                <a:sym typeface="Calibri"/>
              </a:rPr>
              <a:t>:</a:t>
            </a:r>
            <a:endParaRPr kumimoji="0" sz="22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0" algn="l" defTabSz="914400" rtl="0" eaLnBrk="1" fontAlgn="auto" latinLnBrk="0" hangingPunct="1">
              <a:lnSpc>
                <a:spcPct val="115000"/>
              </a:lnSpc>
              <a:spcBef>
                <a:spcPts val="600"/>
              </a:spcBef>
              <a:spcAft>
                <a:spcPts val="0"/>
              </a:spcAft>
              <a:buClr>
                <a:srgbClr val="000000"/>
              </a:buClr>
              <a:buSzPts val="1100"/>
              <a:buFont typeface="Arial"/>
              <a:buNone/>
              <a:tabLst/>
              <a:defRPr/>
            </a:pPr>
            <a:r>
              <a:rPr kumimoji="0" lang="en-US" sz="2200" b="0" i="0" u="none" strike="noStrike" kern="0" cap="none" spc="0" normalizeH="0" baseline="0" noProof="0" dirty="0">
                <a:ln>
                  <a:noFill/>
                </a:ln>
                <a:solidFill>
                  <a:srgbClr val="000000"/>
                </a:solidFill>
                <a:effectLst/>
                <a:uLnTx/>
                <a:uFillTx/>
                <a:latin typeface="Arial"/>
                <a:cs typeface="Arial"/>
                <a:sym typeface="Arial"/>
              </a:rPr>
              <a:t>●</a:t>
            </a:r>
            <a:r>
              <a:rPr kumimoji="0" lang="en-US" sz="2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2200" b="0" i="0" u="none" strike="noStrike" kern="0" cap="none" spc="0" normalizeH="0" baseline="0" noProof="0" dirty="0">
                <a:ln>
                  <a:noFill/>
                </a:ln>
                <a:solidFill>
                  <a:srgbClr val="000000"/>
                </a:solidFill>
                <a:effectLst/>
                <a:uLnTx/>
                <a:uFillTx/>
                <a:latin typeface="Arial"/>
                <a:cs typeface="Arial"/>
                <a:sym typeface="Arial"/>
              </a:rPr>
              <a:t>English Learners; </a:t>
            </a:r>
            <a:endParaRPr kumimoji="0" sz="2200" b="0" i="0" u="none" strike="noStrike" kern="0" cap="none" spc="0" normalizeH="0" baseline="0" noProof="0" dirty="0">
              <a:ln>
                <a:noFill/>
              </a:ln>
              <a:solidFill>
                <a:srgbClr val="000000"/>
              </a:solidFill>
              <a:effectLst/>
              <a:uLnTx/>
              <a:uFillTx/>
              <a:latin typeface="Arial"/>
              <a:cs typeface="Arial"/>
              <a:sym typeface="Arial"/>
            </a:endParaRPr>
          </a:p>
          <a:p>
            <a:pPr marL="457200" marR="0" lvl="0" indent="0" algn="l" defTabSz="914400" rtl="0" eaLnBrk="1" fontAlgn="auto" latinLnBrk="0" hangingPunct="1">
              <a:lnSpc>
                <a:spcPct val="115000"/>
              </a:lnSpc>
              <a:spcBef>
                <a:spcPts val="600"/>
              </a:spcBef>
              <a:spcAft>
                <a:spcPts val="0"/>
              </a:spcAft>
              <a:buClr>
                <a:srgbClr val="000000"/>
              </a:buClr>
              <a:buSzPts val="1100"/>
              <a:buFont typeface="Arial"/>
              <a:buNone/>
              <a:tabLst/>
              <a:defRPr/>
            </a:pPr>
            <a:r>
              <a:rPr kumimoji="0" lang="en-US" sz="2200" b="0" i="0" u="none" strike="noStrike" kern="0" cap="none" spc="0" normalizeH="0" baseline="0" noProof="0" dirty="0">
                <a:ln>
                  <a:noFill/>
                </a:ln>
                <a:solidFill>
                  <a:srgbClr val="000000"/>
                </a:solidFill>
                <a:effectLst/>
                <a:uLnTx/>
                <a:uFillTx/>
                <a:latin typeface="Arial"/>
                <a:cs typeface="Arial"/>
                <a:sym typeface="Arial"/>
              </a:rPr>
              <a:t>●</a:t>
            </a:r>
            <a:r>
              <a:rPr kumimoji="0" lang="en-US" sz="2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2200" b="0" i="0" u="none" strike="noStrike" kern="0" cap="none" spc="0" normalizeH="0" baseline="0" noProof="0" dirty="0">
                <a:ln>
                  <a:noFill/>
                </a:ln>
                <a:solidFill>
                  <a:srgbClr val="000000"/>
                </a:solidFill>
                <a:effectLst/>
                <a:uLnTx/>
                <a:uFillTx/>
                <a:latin typeface="Arial"/>
                <a:cs typeface="Arial"/>
                <a:sym typeface="Arial"/>
              </a:rPr>
              <a:t>Low-income pupils;</a:t>
            </a:r>
            <a:endParaRPr kumimoji="0" sz="2200" b="0" i="0" u="none" strike="noStrike" kern="0" cap="none" spc="0" normalizeH="0" baseline="0" noProof="0" dirty="0">
              <a:ln>
                <a:noFill/>
              </a:ln>
              <a:solidFill>
                <a:srgbClr val="000000"/>
              </a:solidFill>
              <a:effectLst/>
              <a:uLnTx/>
              <a:uFillTx/>
              <a:latin typeface="Arial"/>
              <a:cs typeface="Arial"/>
              <a:sym typeface="Arial"/>
            </a:endParaRPr>
          </a:p>
          <a:p>
            <a:pPr marL="457200" marR="0" lvl="0" indent="0" algn="l" defTabSz="914400" rtl="0" eaLnBrk="1" fontAlgn="auto" latinLnBrk="0" hangingPunct="1">
              <a:lnSpc>
                <a:spcPct val="115000"/>
              </a:lnSpc>
              <a:spcBef>
                <a:spcPts val="600"/>
              </a:spcBef>
              <a:spcAft>
                <a:spcPts val="0"/>
              </a:spcAft>
              <a:buClr>
                <a:srgbClr val="000000"/>
              </a:buClr>
              <a:buSzPts val="1100"/>
              <a:buFont typeface="Arial"/>
              <a:buNone/>
              <a:tabLst/>
              <a:defRPr/>
            </a:pPr>
            <a:r>
              <a:rPr kumimoji="0" lang="en-US" sz="2200" b="0" i="0" u="none" strike="noStrike" kern="0" cap="none" spc="0" normalizeH="0" baseline="0" noProof="0" dirty="0">
                <a:ln>
                  <a:noFill/>
                </a:ln>
                <a:solidFill>
                  <a:srgbClr val="000000"/>
                </a:solidFill>
                <a:effectLst/>
                <a:uLnTx/>
                <a:uFillTx/>
                <a:latin typeface="Arial"/>
                <a:cs typeface="Arial"/>
                <a:sym typeface="Arial"/>
              </a:rPr>
              <a:t>●</a:t>
            </a:r>
            <a:r>
              <a:rPr kumimoji="0" lang="en-US" sz="2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2200" b="0" i="0" u="none" strike="noStrike" kern="0" cap="none" spc="0" normalizeH="0" baseline="0" noProof="0" dirty="0">
                <a:ln>
                  <a:noFill/>
                </a:ln>
                <a:solidFill>
                  <a:srgbClr val="000000"/>
                </a:solidFill>
                <a:effectLst/>
                <a:uLnTx/>
                <a:uFillTx/>
                <a:latin typeface="Arial"/>
                <a:cs typeface="Arial"/>
                <a:sym typeface="Arial"/>
              </a:rPr>
              <a:t>Foster youth;</a:t>
            </a:r>
            <a:endParaRPr kumimoji="0" sz="2200" b="0" i="0" u="none" strike="noStrike" kern="0" cap="none" spc="0" normalizeH="0" baseline="0" noProof="0" dirty="0">
              <a:ln>
                <a:noFill/>
              </a:ln>
              <a:solidFill>
                <a:srgbClr val="000000"/>
              </a:solidFill>
              <a:effectLst/>
              <a:uLnTx/>
              <a:uFillTx/>
              <a:latin typeface="Arial"/>
              <a:cs typeface="Arial"/>
              <a:sym typeface="Arial"/>
            </a:endParaRPr>
          </a:p>
          <a:p>
            <a:pPr marL="457200" marR="0" lvl="0" indent="0" algn="l" defTabSz="914400" rtl="0" eaLnBrk="1" fontAlgn="auto" latinLnBrk="0" hangingPunct="1">
              <a:lnSpc>
                <a:spcPct val="115000"/>
              </a:lnSpc>
              <a:spcBef>
                <a:spcPts val="600"/>
              </a:spcBef>
              <a:spcAft>
                <a:spcPts val="0"/>
              </a:spcAft>
              <a:buClr>
                <a:srgbClr val="000000"/>
              </a:buClr>
              <a:buSzPts val="1100"/>
              <a:buFont typeface="Arial"/>
              <a:buNone/>
              <a:tabLst/>
              <a:defRPr/>
            </a:pPr>
            <a:r>
              <a:rPr kumimoji="0" lang="en-US" sz="2200" b="0" i="0" u="none" strike="noStrike" kern="0" cap="none" spc="0" normalizeH="0" baseline="0" noProof="0" dirty="0">
                <a:ln>
                  <a:noFill/>
                </a:ln>
                <a:solidFill>
                  <a:srgbClr val="000000"/>
                </a:solidFill>
                <a:effectLst/>
                <a:uLnTx/>
                <a:uFillTx/>
                <a:latin typeface="Arial"/>
                <a:cs typeface="Arial"/>
                <a:sym typeface="Arial"/>
              </a:rPr>
              <a:t>●</a:t>
            </a:r>
            <a:r>
              <a:rPr kumimoji="0" lang="en-US" sz="2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2200" b="0" i="0" u="none" strike="noStrike" kern="0" cap="none" spc="0" normalizeH="0" baseline="0" noProof="0" dirty="0">
                <a:ln>
                  <a:noFill/>
                </a:ln>
                <a:solidFill>
                  <a:srgbClr val="000000"/>
                </a:solidFill>
                <a:effectLst/>
                <a:uLnTx/>
                <a:uFillTx/>
                <a:latin typeface="Arial"/>
                <a:cs typeface="Arial"/>
                <a:sym typeface="Arial"/>
              </a:rPr>
              <a:t>Pupils with exceptional needs; and</a:t>
            </a:r>
            <a:endParaRPr kumimoji="0" sz="2200" b="0" i="0" u="none" strike="noStrike" kern="0" cap="none" spc="0" normalizeH="0" baseline="0" noProof="0" dirty="0">
              <a:ln>
                <a:noFill/>
              </a:ln>
              <a:solidFill>
                <a:srgbClr val="000000"/>
              </a:solidFill>
              <a:effectLst/>
              <a:uLnTx/>
              <a:uFillTx/>
              <a:latin typeface="Arial"/>
              <a:cs typeface="Arial"/>
              <a:sym typeface="Arial"/>
            </a:endParaRPr>
          </a:p>
          <a:p>
            <a:pPr marL="457200" marR="0" lvl="0" indent="0" algn="l" defTabSz="914400" rtl="0" eaLnBrk="1" fontAlgn="auto" latinLnBrk="0" hangingPunct="1">
              <a:lnSpc>
                <a:spcPct val="115000"/>
              </a:lnSpc>
              <a:spcBef>
                <a:spcPts val="600"/>
              </a:spcBef>
              <a:spcAft>
                <a:spcPts val="0"/>
              </a:spcAft>
              <a:buClr>
                <a:srgbClr val="000000"/>
              </a:buClr>
              <a:buSzPts val="1100"/>
              <a:buFont typeface="Arial"/>
              <a:buNone/>
              <a:tabLst/>
              <a:defRPr/>
            </a:pPr>
            <a:r>
              <a:rPr kumimoji="0" lang="en-US" sz="2200" b="0" i="0" u="none" strike="noStrike" kern="0" cap="none" spc="0" normalizeH="0" baseline="0" noProof="0" dirty="0">
                <a:ln>
                  <a:noFill/>
                </a:ln>
                <a:solidFill>
                  <a:srgbClr val="000000"/>
                </a:solidFill>
                <a:effectLst/>
                <a:uLnTx/>
                <a:uFillTx/>
                <a:latin typeface="Arial"/>
                <a:cs typeface="Arial"/>
                <a:sym typeface="Arial"/>
              </a:rPr>
              <a:t>●</a:t>
            </a:r>
            <a:r>
              <a:rPr kumimoji="0" lang="en-US" sz="2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2200" b="0" i="0" u="none" strike="noStrike" kern="0" cap="none" spc="0" normalizeH="0" baseline="0" noProof="0" dirty="0">
                <a:ln>
                  <a:noFill/>
                </a:ln>
                <a:solidFill>
                  <a:srgbClr val="000000"/>
                </a:solidFill>
                <a:effectLst/>
                <a:uLnTx/>
                <a:uFillTx/>
                <a:latin typeface="Arial"/>
                <a:cs typeface="Arial"/>
                <a:sym typeface="Arial"/>
              </a:rPr>
              <a:t>Pupils who are experiencing homelessness.</a:t>
            </a:r>
            <a:endParaRPr kumimoji="0" sz="22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600"/>
              </a:spcBef>
              <a:spcAft>
                <a:spcPts val="0"/>
              </a:spcAft>
              <a:buClr>
                <a:srgbClr val="000000"/>
              </a:buClr>
              <a:buSzPts val="2400"/>
              <a:buFont typeface="Arial"/>
              <a:buNone/>
              <a:tabLst/>
              <a:defRPr/>
            </a:pPr>
            <a:endParaRPr kumimoji="0" sz="2400" b="0" i="0" u="none" strike="noStrike" kern="0" cap="none" spc="0" normalizeH="0" baseline="0" noProof="0" dirty="0">
              <a:ln>
                <a:noFill/>
              </a:ln>
              <a:solidFill>
                <a:srgbClr val="46464A"/>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endParaRPr kumimoji="0" sz="2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47" name="Google Shape;547;g8dfd2e6a9b_3_32"/>
          <p:cNvSpPr txBox="1">
            <a:spLocks noGrp="1"/>
          </p:cNvSpPr>
          <p:nvPr>
            <p:ph type="sldNum" idx="12"/>
          </p:nvPr>
        </p:nvSpPr>
        <p:spPr>
          <a:xfrm>
            <a:off x="9825629" y="6456128"/>
            <a:ext cx="13119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fld id="{00000000-1234-1234-1234-123412341234}" type="slidenum">
              <a:rPr kumimoji="0" lang="en-US" sz="1050" b="0" i="0" u="none" strike="noStrike" kern="0" cap="none" spc="0" normalizeH="0" baseline="0" noProof="0">
                <a:ln>
                  <a:noFill/>
                </a:ln>
                <a:solidFill>
                  <a:srgbClr val="FFFFFF"/>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t>45</a:t>
            </a:fld>
            <a:endParaRPr kumimoji="0" sz="1050" b="0" i="0" u="none" strike="noStrike" kern="0" cap="none" spc="0" normalizeH="0" baseline="0" noProof="0">
              <a:ln>
                <a:noFill/>
              </a:ln>
              <a:solidFill>
                <a:srgbClr val="FFFFFF"/>
              </a:solidFill>
              <a:effectLst/>
              <a:uLnTx/>
              <a:uFillTx/>
              <a:latin typeface="Arial"/>
              <a:cs typeface="Arial"/>
              <a:sym typeface="Aria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552"/>
        <p:cNvGrpSpPr/>
        <p:nvPr/>
      </p:nvGrpSpPr>
      <p:grpSpPr>
        <a:xfrm>
          <a:off x="0" y="0"/>
          <a:ext cx="0" cy="0"/>
          <a:chOff x="0" y="0"/>
          <a:chExt cx="0" cy="0"/>
        </a:xfrm>
      </p:grpSpPr>
      <p:sp>
        <p:nvSpPr>
          <p:cNvPr id="553" name="Google Shape;553;g8dfd2e6a9b_3_40"/>
          <p:cNvSpPr txBox="1">
            <a:spLocks noGrp="1"/>
          </p:cNvSpPr>
          <p:nvPr>
            <p:ph type="title"/>
          </p:nvPr>
        </p:nvSpPr>
        <p:spPr>
          <a:xfrm>
            <a:off x="818146" y="377786"/>
            <a:ext cx="10995703" cy="1304100"/>
          </a:xfrm>
          <a:prstGeom prst="rect">
            <a:avLst/>
          </a:prstGeom>
          <a:noFill/>
          <a:ln>
            <a:noFill/>
          </a:ln>
        </p:spPr>
        <p:txBody>
          <a:bodyPr spcFirstLastPara="1" wrap="square" lIns="91425" tIns="45700" rIns="91425" bIns="45700" anchor="b" anchorCtr="0">
            <a:noAutofit/>
          </a:bodyPr>
          <a:lstStyle/>
          <a:p>
            <a:pPr marL="0" lvl="0" indent="0">
              <a:buSzPts val="1800"/>
            </a:pPr>
            <a:r>
              <a:rPr lang="en-US" sz="4800" kern="1200" spc="-50" dirty="0">
                <a:solidFill>
                  <a:schemeClr val="tx1">
                    <a:lumMod val="75000"/>
                    <a:lumOff val="25000"/>
                  </a:schemeClr>
                </a:solidFill>
                <a:latin typeface="+mj-lt"/>
                <a:ea typeface="+mj-ea"/>
                <a:cs typeface="+mj-cs"/>
              </a:rPr>
              <a:t>Effectiveness of Implemented Pupil Learning Loss Strategies</a:t>
            </a:r>
            <a:endParaRPr sz="4800" kern="1200" spc="-50" dirty="0">
              <a:solidFill>
                <a:schemeClr val="tx1">
                  <a:lumMod val="75000"/>
                  <a:lumOff val="25000"/>
                </a:schemeClr>
              </a:solidFill>
              <a:latin typeface="+mj-lt"/>
              <a:ea typeface="+mj-ea"/>
              <a:cs typeface="+mj-cs"/>
            </a:endParaRPr>
          </a:p>
        </p:txBody>
      </p:sp>
      <p:sp>
        <p:nvSpPr>
          <p:cNvPr id="554" name="Google Shape;554;g8dfd2e6a9b_3_40"/>
          <p:cNvSpPr txBox="1"/>
          <p:nvPr/>
        </p:nvSpPr>
        <p:spPr>
          <a:xfrm>
            <a:off x="202800" y="1881000"/>
            <a:ext cx="11353500" cy="879000"/>
          </a:xfrm>
          <a:prstGeom prst="rect">
            <a:avLst/>
          </a:prstGeom>
          <a:solidFill>
            <a:srgbClr val="D9EAD3"/>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r>
              <a:rPr kumimoji="0" lang="en-US" sz="2400" b="1" i="0" u="none" strike="noStrike" kern="0" cap="none" spc="0" normalizeH="0" baseline="0" noProof="0" dirty="0">
                <a:ln>
                  <a:noFill/>
                </a:ln>
                <a:solidFill>
                  <a:srgbClr val="000000"/>
                </a:solidFill>
                <a:effectLst/>
                <a:uLnTx/>
                <a:uFillTx/>
                <a:latin typeface="Arial"/>
                <a:cs typeface="Arial"/>
                <a:sym typeface="Arial"/>
              </a:rPr>
              <a:t>Prompt: </a:t>
            </a:r>
            <a:r>
              <a:rPr kumimoji="0" lang="en-US" sz="2400" b="0" i="0" u="none" strike="noStrike" kern="0" cap="none" spc="0" normalizeH="0" baseline="0" noProof="0" dirty="0">
                <a:ln>
                  <a:noFill/>
                </a:ln>
                <a:solidFill>
                  <a:srgbClr val="000000"/>
                </a:solidFill>
                <a:effectLst/>
                <a:uLnTx/>
                <a:uFillTx/>
                <a:latin typeface="Arial"/>
                <a:cs typeface="Arial"/>
                <a:sym typeface="Arial"/>
              </a:rPr>
              <a:t>A description of how the effectiveness of the services or supports provided to address learning loss will be measured.</a:t>
            </a:r>
            <a:endParaRPr kumimoji="0" sz="24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55" name="Google Shape;555;g8dfd2e6a9b_3_40"/>
          <p:cNvSpPr txBox="1"/>
          <p:nvPr/>
        </p:nvSpPr>
        <p:spPr>
          <a:xfrm>
            <a:off x="202800" y="3055800"/>
            <a:ext cx="11435700" cy="30021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r>
              <a:rPr kumimoji="0" lang="en-US" sz="2400" b="1" i="0" u="none" strike="noStrike" kern="0" cap="none" spc="0" normalizeH="0" baseline="0" noProof="0" dirty="0">
                <a:ln>
                  <a:noFill/>
                </a:ln>
                <a:solidFill>
                  <a:srgbClr val="000000"/>
                </a:solidFill>
                <a:effectLst/>
                <a:uLnTx/>
                <a:uFillTx/>
                <a:latin typeface="Arial"/>
                <a:cs typeface="Arial"/>
                <a:sym typeface="Arial"/>
              </a:rPr>
              <a:t>Instructions</a:t>
            </a:r>
            <a:r>
              <a:rPr kumimoji="0" lang="en-US" sz="2400" b="0" i="0" u="none" strike="noStrike" kern="0" cap="none" spc="0" normalizeH="0" baseline="0" noProof="0" dirty="0">
                <a:ln>
                  <a:noFill/>
                </a:ln>
                <a:solidFill>
                  <a:srgbClr val="000000"/>
                </a:solidFill>
                <a:effectLst/>
                <a:uLnTx/>
                <a:uFillTx/>
                <a:latin typeface="Arial"/>
                <a:cs typeface="Arial"/>
                <a:sym typeface="Arial"/>
              </a:rPr>
              <a:t>: A sufficient response to this prompt will describe how and by what methods the LEA will measure the effectiveness of services or supports provided to address learning loss.</a:t>
            </a:r>
            <a:endParaRPr kumimoji="0" sz="2400" b="0" i="0" u="none" strike="noStrike" kern="0" cap="none" spc="0" normalizeH="0" baseline="0" noProof="0" dirty="0">
              <a:ln>
                <a:noFill/>
              </a:ln>
              <a:solidFill>
                <a:srgbClr val="000000"/>
              </a:solidFill>
              <a:effectLst/>
              <a:uLnTx/>
              <a:uFillTx/>
              <a:latin typeface="Arial"/>
              <a:cs typeface="Arial"/>
              <a:sym typeface="Arial"/>
            </a:endParaRPr>
          </a:p>
          <a:p>
            <a:pPr marL="457200" marR="0" lvl="0" indent="-355600" algn="l" defTabSz="914400" rtl="0" eaLnBrk="1" fontAlgn="auto" latinLnBrk="0" hangingPunct="1">
              <a:lnSpc>
                <a:spcPct val="115000"/>
              </a:lnSpc>
              <a:spcBef>
                <a:spcPts val="1000"/>
              </a:spcBef>
              <a:spcAft>
                <a:spcPts val="0"/>
              </a:spcAft>
              <a:buClr>
                <a:srgbClr val="000000"/>
              </a:buClr>
              <a:buSzPts val="2000"/>
              <a:buFont typeface="Arial"/>
              <a:buChar char="●"/>
              <a:tabLst/>
              <a:defRPr/>
            </a:pPr>
            <a:r>
              <a:rPr kumimoji="0" lang="en-US" sz="2400" b="0" i="0" u="none" strike="noStrike" kern="0" cap="none" spc="0" normalizeH="0" baseline="0" noProof="0" dirty="0">
                <a:ln>
                  <a:noFill/>
                </a:ln>
                <a:solidFill>
                  <a:srgbClr val="000000"/>
                </a:solidFill>
                <a:effectLst/>
                <a:uLnTx/>
                <a:uFillTx/>
                <a:latin typeface="Arial"/>
                <a:cs typeface="Arial"/>
                <a:sym typeface="Arial"/>
              </a:rPr>
              <a:t>When responding to this prompt, an LEA may find it helpful to refer to the “Instructional Programs” section in the CDE’s </a:t>
            </a:r>
            <a:r>
              <a:rPr kumimoji="0" lang="en-US" sz="2400" b="0" i="1" u="none" strike="noStrike" kern="0" cap="none" spc="0" normalizeH="0" baseline="0" noProof="0" dirty="0">
                <a:ln>
                  <a:noFill/>
                </a:ln>
                <a:solidFill>
                  <a:srgbClr val="000000"/>
                </a:solidFill>
                <a:effectLst/>
                <a:highlight>
                  <a:srgbClr val="FFFFFF"/>
                </a:highlight>
                <a:uLnTx/>
                <a:uFillTx/>
                <a:latin typeface="Arial"/>
                <a:cs typeface="Arial"/>
                <a:sym typeface="Arial"/>
              </a:rPr>
              <a:t>Stronger Together: A Guidebook for the Safe Reopening of California's Public Schools</a:t>
            </a:r>
            <a:r>
              <a:rPr kumimoji="0" lang="en-US" sz="2400" b="0" i="0" u="none" strike="noStrike" kern="0" cap="none" spc="0" normalizeH="0" baseline="0" noProof="0" dirty="0">
                <a:ln>
                  <a:noFill/>
                </a:ln>
                <a:solidFill>
                  <a:srgbClr val="000000"/>
                </a:solidFill>
                <a:effectLst/>
                <a:uLnTx/>
                <a:uFillTx/>
                <a:latin typeface="Arial"/>
                <a:cs typeface="Arial"/>
                <a:sym typeface="Arial"/>
              </a:rPr>
              <a:t> (</a:t>
            </a:r>
            <a:r>
              <a:rPr kumimoji="0" lang="en-US" sz="2400" b="0" i="0" strike="noStrike" kern="0" cap="none" spc="0" normalizeH="0" baseline="0" noProof="0" dirty="0">
                <a:ln>
                  <a:noFill/>
                </a:ln>
                <a:effectLst/>
                <a:uLnTx/>
                <a:uFillTx/>
                <a:latin typeface="Arial"/>
                <a:cs typeface="Arial"/>
                <a:sym typeface="Arial"/>
              </a:rPr>
              <a:t>[invalid link removed])</a:t>
            </a:r>
            <a:endParaRPr kumimoji="0" sz="2400" b="0" i="0" strike="noStrike" kern="0" cap="none" spc="0" normalizeH="0" baseline="0" noProof="0" dirty="0">
              <a:ln>
                <a:noFill/>
              </a:ln>
              <a:effectLst/>
              <a:uLnTx/>
              <a:uFillTx/>
              <a:latin typeface="Arial"/>
              <a:cs typeface="Arial"/>
              <a:sym typeface="Arial"/>
            </a:endParaRPr>
          </a:p>
        </p:txBody>
      </p:sp>
      <p:sp>
        <p:nvSpPr>
          <p:cNvPr id="556" name="Google Shape;556;g8dfd2e6a9b_3_40"/>
          <p:cNvSpPr txBox="1">
            <a:spLocks noGrp="1"/>
          </p:cNvSpPr>
          <p:nvPr>
            <p:ph type="sldNum" idx="12"/>
          </p:nvPr>
        </p:nvSpPr>
        <p:spPr>
          <a:xfrm>
            <a:off x="9825629" y="6456128"/>
            <a:ext cx="13119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fld id="{00000000-1234-1234-1234-123412341234}" type="slidenum">
              <a:rPr kumimoji="0" lang="en-US" sz="1050" b="0" i="0" u="none" strike="noStrike" kern="0" cap="none" spc="0" normalizeH="0" baseline="0" noProof="0">
                <a:ln>
                  <a:noFill/>
                </a:ln>
                <a:solidFill>
                  <a:srgbClr val="FFFFFF"/>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t>46</a:t>
            </a:fld>
            <a:endParaRPr kumimoji="0" sz="1050" b="0" i="0" u="none" strike="noStrike" kern="0" cap="none" spc="0" normalizeH="0" baseline="0" noProof="0">
              <a:ln>
                <a:noFill/>
              </a:ln>
              <a:solidFill>
                <a:srgbClr val="FFFFFF"/>
              </a:solidFill>
              <a:effectLst/>
              <a:uLnTx/>
              <a:uFillTx/>
              <a:latin typeface="Arial"/>
              <a:cs typeface="Arial"/>
              <a:sym typeface="Aria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g906f04836f_17_66"/>
          <p:cNvSpPr txBox="1">
            <a:spLocks noGrp="1"/>
          </p:cNvSpPr>
          <p:nvPr>
            <p:ph type="title"/>
          </p:nvPr>
        </p:nvSpPr>
        <p:spPr/>
        <p:txBody>
          <a:bodyPr>
            <a:normAutofit fontScale="90000"/>
          </a:bodyPr>
          <a:lstStyle/>
          <a:p>
            <a:pPr lvl="0"/>
            <a:r>
              <a:rPr lang="en-US"/>
              <a:t>Additional Actions to Implement the Learning Continuity Plan</a:t>
            </a:r>
          </a:p>
        </p:txBody>
      </p:sp>
      <p:sp>
        <p:nvSpPr>
          <p:cNvPr id="251" name="Google Shape;251;g906f04836f_17_66"/>
          <p:cNvSpPr txBox="1">
            <a:spLocks noGrp="1"/>
          </p:cNvSpPr>
          <p:nvPr>
            <p:ph type="sldNum" idx="12"/>
          </p:nvPr>
        </p:nvSpPr>
        <p:spPr/>
        <p:txBody>
          <a:bodyPr/>
          <a:lstStyle/>
          <a:p>
            <a:pPr lvl="0"/>
            <a:fld id="{00000000-1234-1234-1234-123412341234}" type="slidenum">
              <a:rPr lang="en-US" smtClean="0"/>
              <a:pPr lvl="0"/>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5ADEF60-7BB0-4522-B2A5-E8280479FA9B}"/>
              </a:ext>
            </a:extLst>
          </p:cNvPr>
          <p:cNvSpPr>
            <a:spLocks noGrp="1"/>
          </p:cNvSpPr>
          <p:nvPr>
            <p:ph type="title"/>
          </p:nvPr>
        </p:nvSpPr>
        <p:spPr/>
        <p:txBody>
          <a:bodyPr/>
          <a:lstStyle/>
          <a:p>
            <a:r>
              <a:rPr lang="en-US" dirty="0"/>
              <a:t>School Nutrition</a:t>
            </a:r>
          </a:p>
        </p:txBody>
      </p:sp>
      <p:sp>
        <p:nvSpPr>
          <p:cNvPr id="6" name="Content Placeholder 5">
            <a:extLst>
              <a:ext uri="{FF2B5EF4-FFF2-40B4-BE49-F238E27FC236}">
                <a16:creationId xmlns:a16="http://schemas.microsoft.com/office/drawing/2014/main" id="{D2BB383C-19F3-4AAA-9994-A4EF8ED0A34B}"/>
              </a:ext>
            </a:extLst>
          </p:cNvPr>
          <p:cNvSpPr>
            <a:spLocks noGrp="1"/>
          </p:cNvSpPr>
          <p:nvPr>
            <p:ph idx="1"/>
          </p:nvPr>
        </p:nvSpPr>
        <p:spPr/>
        <p:txBody>
          <a:bodyPr/>
          <a:lstStyle/>
          <a:p>
            <a:pPr marL="0" indent="0">
              <a:buNone/>
            </a:pPr>
            <a:r>
              <a:rPr lang="en-US" dirty="0"/>
              <a:t>Is a non-classroom based school now required to provide food services and respond to this prompt?</a:t>
            </a:r>
          </a:p>
          <a:p>
            <a:r>
              <a:rPr lang="en-US" dirty="0"/>
              <a:t>No. Similar to the In-Person Learning prompt, Virtual and non-classroom-based charter schools may respond to the School Nutrition prompt by stating that food services are not required pursuant to their charter petition.</a:t>
            </a:r>
          </a:p>
          <a:p>
            <a:endParaRPr lang="en-US" dirty="0"/>
          </a:p>
        </p:txBody>
      </p:sp>
      <p:sp>
        <p:nvSpPr>
          <p:cNvPr id="4" name="Slide Number Placeholder 3">
            <a:extLst>
              <a:ext uri="{FF2B5EF4-FFF2-40B4-BE49-F238E27FC236}">
                <a16:creationId xmlns:a16="http://schemas.microsoft.com/office/drawing/2014/main" id="{714F302A-2217-4DA2-B0D4-E6C7EB5F80B0}"/>
              </a:ext>
            </a:extLst>
          </p:cNvPr>
          <p:cNvSpPr>
            <a:spLocks noGrp="1"/>
          </p:cNvSpPr>
          <p:nvPr>
            <p:ph type="sldNum" sz="quarter" idx="12"/>
          </p:nvPr>
        </p:nvSpPr>
        <p:spPr/>
        <p:txBody>
          <a:bodyPr/>
          <a:lstStyle/>
          <a:p>
            <a:fld id="{1E47FE53-EBF0-4DA7-9D9D-CC1C3A20F3CB}" type="slidenum">
              <a:rPr lang="en-US" smtClean="0"/>
              <a:t>48</a:t>
            </a:fld>
            <a:endParaRPr lang="en-US"/>
          </a:p>
        </p:txBody>
      </p:sp>
    </p:spTree>
    <p:extLst>
      <p:ext uri="{BB962C8B-B14F-4D97-AF65-F5344CB8AC3E}">
        <p14:creationId xmlns:p14="http://schemas.microsoft.com/office/powerpoint/2010/main" val="30489472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2B2B27D-2392-436A-8C1B-B5083550822B}"/>
              </a:ext>
            </a:extLst>
          </p:cNvPr>
          <p:cNvSpPr>
            <a:spLocks noGrp="1"/>
          </p:cNvSpPr>
          <p:nvPr>
            <p:ph type="title"/>
          </p:nvPr>
        </p:nvSpPr>
        <p:spPr/>
        <p:txBody>
          <a:bodyPr/>
          <a:lstStyle/>
          <a:p>
            <a:r>
              <a:rPr lang="en-US" dirty="0"/>
              <a:t>Additional Actions</a:t>
            </a:r>
          </a:p>
        </p:txBody>
      </p:sp>
      <p:sp>
        <p:nvSpPr>
          <p:cNvPr id="6" name="Content Placeholder 5">
            <a:extLst>
              <a:ext uri="{FF2B5EF4-FFF2-40B4-BE49-F238E27FC236}">
                <a16:creationId xmlns:a16="http://schemas.microsoft.com/office/drawing/2014/main" id="{AB172C45-07D5-4715-878A-35140CAD204E}"/>
              </a:ext>
            </a:extLst>
          </p:cNvPr>
          <p:cNvSpPr>
            <a:spLocks noGrp="1"/>
          </p:cNvSpPr>
          <p:nvPr>
            <p:ph idx="1"/>
          </p:nvPr>
        </p:nvSpPr>
        <p:spPr/>
        <p:txBody>
          <a:bodyPr/>
          <a:lstStyle/>
          <a:p>
            <a:pPr marL="0" indent="0">
              <a:buNone/>
            </a:pPr>
            <a:r>
              <a:rPr lang="en-US" dirty="0"/>
              <a:t>Are LEAs required to include additional actions to implement the Learning Continuity Plan?</a:t>
            </a:r>
          </a:p>
          <a:p>
            <a:r>
              <a:rPr lang="en-US" dirty="0"/>
              <a:t>LEAs are not required to include additional actions to implement the Learning Continuity Plan.</a:t>
            </a:r>
          </a:p>
          <a:p>
            <a:pPr lvl="1">
              <a:spcBef>
                <a:spcPts val="1200"/>
              </a:spcBef>
            </a:pPr>
            <a:r>
              <a:rPr lang="en-US" dirty="0"/>
              <a:t>LEAs may include actions for Mental Health and Social and Emotional Well-Being, Pupil and Family Engagement and Outreach, and School Nutrition.</a:t>
            </a:r>
          </a:p>
          <a:p>
            <a:pPr lvl="1">
              <a:spcBef>
                <a:spcPts val="1200"/>
              </a:spcBef>
            </a:pPr>
            <a:r>
              <a:rPr lang="en-US" dirty="0"/>
              <a:t>LEAs may also include other actions that were not included in prior sections of the Learning Continuity Plan.</a:t>
            </a:r>
          </a:p>
        </p:txBody>
      </p:sp>
      <p:sp>
        <p:nvSpPr>
          <p:cNvPr id="4" name="Slide Number Placeholder 3">
            <a:extLst>
              <a:ext uri="{FF2B5EF4-FFF2-40B4-BE49-F238E27FC236}">
                <a16:creationId xmlns:a16="http://schemas.microsoft.com/office/drawing/2014/main" id="{10304D68-BC72-47F7-9F79-4B5C5CEE4BA2}"/>
              </a:ext>
            </a:extLst>
          </p:cNvPr>
          <p:cNvSpPr>
            <a:spLocks noGrp="1"/>
          </p:cNvSpPr>
          <p:nvPr>
            <p:ph type="sldNum" sz="quarter" idx="12"/>
          </p:nvPr>
        </p:nvSpPr>
        <p:spPr/>
        <p:txBody>
          <a:bodyPr/>
          <a:lstStyle/>
          <a:p>
            <a:fld id="{1E47FE53-EBF0-4DA7-9D9D-CC1C3A20F3CB}" type="slidenum">
              <a:rPr lang="en-US" smtClean="0"/>
              <a:t>49</a:t>
            </a:fld>
            <a:endParaRPr lang="en-US"/>
          </a:p>
        </p:txBody>
      </p:sp>
    </p:spTree>
    <p:extLst>
      <p:ext uri="{BB962C8B-B14F-4D97-AF65-F5344CB8AC3E}">
        <p14:creationId xmlns:p14="http://schemas.microsoft.com/office/powerpoint/2010/main" val="2581202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70" name="Google Shape;170;g8dfd2e6a9b_5_7"/>
          <p:cNvSpPr txBox="1">
            <a:spLocks noGrp="1"/>
          </p:cNvSpPr>
          <p:nvPr>
            <p:ph type="title"/>
          </p:nvPr>
        </p:nvSpPr>
        <p:spPr>
          <a:xfrm>
            <a:off x="1097280" y="602637"/>
            <a:ext cx="10525825" cy="1115100"/>
          </a:xfrm>
          <a:prstGeom prst="rect">
            <a:avLst/>
          </a:prstGeom>
          <a:noFill/>
          <a:ln>
            <a:noFill/>
          </a:ln>
        </p:spPr>
        <p:txBody>
          <a:bodyPr spcFirstLastPara="1" wrap="square" lIns="91425" tIns="45700" rIns="91425" bIns="45700" anchor="b" anchorCtr="0">
            <a:noAutofit/>
          </a:bodyPr>
          <a:lstStyle/>
          <a:p>
            <a:pPr marL="0" lvl="0" indent="0" rtl="0">
              <a:lnSpc>
                <a:spcPct val="85000"/>
              </a:lnSpc>
              <a:spcBef>
                <a:spcPts val="0"/>
              </a:spcBef>
              <a:spcAft>
                <a:spcPts val="0"/>
              </a:spcAft>
              <a:buSzPts val="1800"/>
              <a:buNone/>
            </a:pPr>
            <a:r>
              <a:rPr lang="en-US" dirty="0">
                <a:solidFill>
                  <a:srgbClr val="000000"/>
                </a:solidFill>
                <a:latin typeface="+mj-lt"/>
              </a:rPr>
              <a:t>Pieces of the Learning Continuity Plan</a:t>
            </a:r>
            <a:endParaRPr dirty="0">
              <a:solidFill>
                <a:srgbClr val="000000"/>
              </a:solidFill>
              <a:latin typeface="+mj-lt"/>
            </a:endParaRPr>
          </a:p>
        </p:txBody>
      </p:sp>
      <p:pic>
        <p:nvPicPr>
          <p:cNvPr id="165" name="Google Shape;165;g8dfd2e6a9b_5_7" descr="Stick figure putting 4 pieces of a puzzle together: Learning, Continuity, and Attendance, Plan 2020-2021."/>
          <p:cNvPicPr preferRelativeResize="0"/>
          <p:nvPr/>
        </p:nvPicPr>
        <p:blipFill rotWithShape="1">
          <a:blip r:embed="rId3">
            <a:alphaModFix/>
          </a:blip>
          <a:srcRect/>
          <a:stretch/>
        </p:blipFill>
        <p:spPr>
          <a:xfrm>
            <a:off x="561086" y="1913579"/>
            <a:ext cx="5115174" cy="3703250"/>
          </a:xfrm>
          <a:prstGeom prst="rect">
            <a:avLst/>
          </a:prstGeom>
          <a:noFill/>
          <a:ln>
            <a:noFill/>
          </a:ln>
        </p:spPr>
      </p:pic>
      <p:sp>
        <p:nvSpPr>
          <p:cNvPr id="166" name="Google Shape;166;g8dfd2e6a9b_5_7"/>
          <p:cNvSpPr txBox="1"/>
          <p:nvPr/>
        </p:nvSpPr>
        <p:spPr>
          <a:xfrm>
            <a:off x="1723839" y="2117314"/>
            <a:ext cx="1569900" cy="545100"/>
          </a:xfrm>
          <a:prstGeom prst="rect">
            <a:avLst/>
          </a:prstGeom>
          <a:noFill/>
          <a:ln>
            <a:noFill/>
          </a:ln>
        </p:spPr>
        <p:txBody>
          <a:bodyPr spcFirstLastPara="1" wrap="square" lIns="121900" tIns="121900" rIns="121900" bIns="1219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2000" b="1" i="0" u="none" strike="noStrike" cap="none" dirty="0">
                <a:solidFill>
                  <a:srgbClr val="800000"/>
                </a:solidFill>
                <a:latin typeface="+mn-lt"/>
                <a:ea typeface="Open Sans"/>
                <a:cs typeface="Open Sans"/>
                <a:sym typeface="Open Sans"/>
              </a:rPr>
              <a:t>Learning </a:t>
            </a:r>
            <a:endParaRPr sz="2000" b="1" i="0" u="none" strike="noStrike" cap="none" dirty="0">
              <a:solidFill>
                <a:srgbClr val="800000"/>
              </a:solidFill>
              <a:latin typeface="+mn-lt"/>
              <a:ea typeface="Open Sans"/>
              <a:cs typeface="Open Sans"/>
              <a:sym typeface="Open Sans"/>
            </a:endParaRPr>
          </a:p>
        </p:txBody>
      </p:sp>
      <p:sp>
        <p:nvSpPr>
          <p:cNvPr id="167" name="Google Shape;167;g8dfd2e6a9b_5_7"/>
          <p:cNvSpPr txBox="1"/>
          <p:nvPr/>
        </p:nvSpPr>
        <p:spPr>
          <a:xfrm>
            <a:off x="3318533" y="2117314"/>
            <a:ext cx="1856488" cy="545100"/>
          </a:xfrm>
          <a:prstGeom prst="rect">
            <a:avLst/>
          </a:prstGeom>
          <a:noFill/>
          <a:ln>
            <a:noFill/>
          </a:ln>
        </p:spPr>
        <p:txBody>
          <a:bodyPr spcFirstLastPara="1" wrap="square" lIns="121900" tIns="121900" rIns="121900" bIns="1219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2000" b="1" i="0" u="none" strike="noStrike" cap="none" dirty="0">
                <a:solidFill>
                  <a:srgbClr val="800000"/>
                </a:solidFill>
                <a:latin typeface="Arial" panose="020B0604020202020204" pitchFamily="34" charset="0"/>
                <a:ea typeface="Open Sans"/>
                <a:cs typeface="Arial" panose="020B0604020202020204" pitchFamily="34" charset="0"/>
                <a:sym typeface="Open Sans"/>
              </a:rPr>
              <a:t>Continuity</a:t>
            </a:r>
            <a:endParaRPr sz="2000" b="1" i="0" u="none" strike="noStrike" cap="none" dirty="0">
              <a:solidFill>
                <a:srgbClr val="800000"/>
              </a:solidFill>
              <a:latin typeface="Arial" panose="020B0604020202020204" pitchFamily="34" charset="0"/>
              <a:ea typeface="Open Sans"/>
              <a:cs typeface="Arial" panose="020B0604020202020204" pitchFamily="34" charset="0"/>
              <a:sym typeface="Open Sans"/>
            </a:endParaRPr>
          </a:p>
        </p:txBody>
      </p:sp>
      <p:sp>
        <p:nvSpPr>
          <p:cNvPr id="168" name="Google Shape;168;g8dfd2e6a9b_5_7"/>
          <p:cNvSpPr txBox="1"/>
          <p:nvPr/>
        </p:nvSpPr>
        <p:spPr>
          <a:xfrm>
            <a:off x="1912564" y="3662395"/>
            <a:ext cx="2009731" cy="777967"/>
          </a:xfrm>
          <a:prstGeom prst="rect">
            <a:avLst/>
          </a:prstGeom>
          <a:noFill/>
          <a:ln>
            <a:noFill/>
          </a:ln>
        </p:spPr>
        <p:txBody>
          <a:bodyPr spcFirstLastPara="1" wrap="square" lIns="121900" tIns="121900" rIns="121900" bIns="1219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2000" b="1" i="0" u="none" strike="noStrike" cap="none" dirty="0">
                <a:solidFill>
                  <a:srgbClr val="800000"/>
                </a:solidFill>
                <a:latin typeface="Arial" panose="020B0604020202020204" pitchFamily="34" charset="0"/>
                <a:ea typeface="Open Sans"/>
                <a:cs typeface="Arial" panose="020B0604020202020204" pitchFamily="34" charset="0"/>
                <a:sym typeface="Open Sans"/>
              </a:rPr>
              <a:t>and</a:t>
            </a:r>
            <a:endParaRPr sz="2000" b="1" i="0" u="none" strike="noStrike" cap="none" dirty="0">
              <a:solidFill>
                <a:srgbClr val="800000"/>
              </a:solidFill>
              <a:latin typeface="Arial" panose="020B0604020202020204" pitchFamily="34" charset="0"/>
              <a:ea typeface="Open Sans"/>
              <a:cs typeface="Arial" panose="020B0604020202020204" pitchFamily="34" charset="0"/>
              <a:sym typeface="Open Sans"/>
            </a:endParaRPr>
          </a:p>
          <a:p>
            <a:pPr marL="0" marR="0" lvl="0" indent="0" algn="l" rtl="0">
              <a:lnSpc>
                <a:spcPct val="100000"/>
              </a:lnSpc>
              <a:spcBef>
                <a:spcPts val="0"/>
              </a:spcBef>
              <a:spcAft>
                <a:spcPts val="0"/>
              </a:spcAft>
              <a:buClr>
                <a:srgbClr val="000000"/>
              </a:buClr>
              <a:buSzPts val="1600"/>
              <a:buFont typeface="Arial"/>
              <a:buNone/>
            </a:pPr>
            <a:r>
              <a:rPr lang="en-US" sz="2000" b="1" i="0" u="none" strike="noStrike" cap="none" dirty="0">
                <a:solidFill>
                  <a:srgbClr val="800000"/>
                </a:solidFill>
                <a:latin typeface="Arial" panose="020B0604020202020204" pitchFamily="34" charset="0"/>
                <a:ea typeface="Open Sans"/>
                <a:cs typeface="Arial" panose="020B0604020202020204" pitchFamily="34" charset="0"/>
                <a:sym typeface="Open Sans"/>
              </a:rPr>
              <a:t>Attendance</a:t>
            </a:r>
            <a:r>
              <a:rPr lang="en-US" sz="2400" b="1" i="0" u="none" strike="noStrike" cap="none" dirty="0">
                <a:solidFill>
                  <a:srgbClr val="800000"/>
                </a:solidFill>
                <a:latin typeface="Arial" panose="020B0604020202020204" pitchFamily="34" charset="0"/>
                <a:ea typeface="Open Sans"/>
                <a:cs typeface="Arial" panose="020B0604020202020204" pitchFamily="34" charset="0"/>
                <a:sym typeface="Open Sans"/>
              </a:rPr>
              <a:t> </a:t>
            </a:r>
            <a:endParaRPr sz="2400" b="1" i="0" u="none" strike="noStrike" cap="none" dirty="0">
              <a:solidFill>
                <a:srgbClr val="800000"/>
              </a:solidFill>
              <a:latin typeface="Arial" panose="020B0604020202020204" pitchFamily="34" charset="0"/>
              <a:ea typeface="Open Sans"/>
              <a:cs typeface="Arial" panose="020B0604020202020204" pitchFamily="34" charset="0"/>
              <a:sym typeface="Open Sans"/>
            </a:endParaRPr>
          </a:p>
        </p:txBody>
      </p:sp>
      <p:sp>
        <p:nvSpPr>
          <p:cNvPr id="169" name="Google Shape;169;g8dfd2e6a9b_5_7"/>
          <p:cNvSpPr txBox="1"/>
          <p:nvPr/>
        </p:nvSpPr>
        <p:spPr>
          <a:xfrm>
            <a:off x="3310593" y="3699420"/>
            <a:ext cx="2129621" cy="545100"/>
          </a:xfrm>
          <a:prstGeom prst="rect">
            <a:avLst/>
          </a:prstGeom>
          <a:noFill/>
          <a:ln>
            <a:noFill/>
          </a:ln>
        </p:spPr>
        <p:txBody>
          <a:bodyPr spcFirstLastPara="1" wrap="square" lIns="121900" tIns="121900" rIns="121900" bIns="1219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2000" b="1" i="0" u="none" strike="noStrike" cap="none" dirty="0">
                <a:solidFill>
                  <a:srgbClr val="800000"/>
                </a:solidFill>
                <a:latin typeface="Arial" panose="020B0604020202020204" pitchFamily="34" charset="0"/>
                <a:ea typeface="Open Sans"/>
                <a:cs typeface="Arial" panose="020B0604020202020204" pitchFamily="34" charset="0"/>
                <a:sym typeface="Open Sans"/>
              </a:rPr>
              <a:t>Plan</a:t>
            </a:r>
            <a:endParaRPr sz="2000" b="1" i="0" u="none" strike="noStrike" cap="none" dirty="0">
              <a:solidFill>
                <a:srgbClr val="800000"/>
              </a:solidFill>
              <a:latin typeface="Arial" panose="020B0604020202020204" pitchFamily="34" charset="0"/>
              <a:ea typeface="Open Sans"/>
              <a:cs typeface="Arial" panose="020B0604020202020204" pitchFamily="34" charset="0"/>
              <a:sym typeface="Open Sans"/>
            </a:endParaRPr>
          </a:p>
          <a:p>
            <a:pPr marL="0" marR="0" lvl="0" indent="0" algn="ctr" rtl="0">
              <a:lnSpc>
                <a:spcPct val="100000"/>
              </a:lnSpc>
              <a:spcBef>
                <a:spcPts val="0"/>
              </a:spcBef>
              <a:spcAft>
                <a:spcPts val="0"/>
              </a:spcAft>
              <a:buClr>
                <a:srgbClr val="000000"/>
              </a:buClr>
              <a:buSzPts val="1600"/>
              <a:buFont typeface="Arial"/>
              <a:buNone/>
            </a:pPr>
            <a:r>
              <a:rPr lang="en-US" sz="2000" b="1" i="0" u="none" strike="noStrike" cap="none" dirty="0">
                <a:solidFill>
                  <a:srgbClr val="800000"/>
                </a:solidFill>
                <a:latin typeface="Arial" panose="020B0604020202020204" pitchFamily="34" charset="0"/>
                <a:ea typeface="Open Sans"/>
                <a:cs typeface="Arial" panose="020B0604020202020204" pitchFamily="34" charset="0"/>
                <a:sym typeface="Open Sans"/>
              </a:rPr>
              <a:t>2020-2021 </a:t>
            </a:r>
            <a:endParaRPr sz="2000" b="1" i="0" u="none" strike="noStrike" cap="none" dirty="0">
              <a:solidFill>
                <a:srgbClr val="800000"/>
              </a:solidFill>
              <a:latin typeface="Arial" panose="020B0604020202020204" pitchFamily="34" charset="0"/>
              <a:ea typeface="Open Sans"/>
              <a:cs typeface="Arial" panose="020B0604020202020204" pitchFamily="34" charset="0"/>
              <a:sym typeface="Open Sans"/>
            </a:endParaRPr>
          </a:p>
        </p:txBody>
      </p:sp>
      <p:sp>
        <p:nvSpPr>
          <p:cNvPr id="171" name="Google Shape;171;g8dfd2e6a9b_5_7"/>
          <p:cNvSpPr txBox="1">
            <a:spLocks noGrp="1"/>
          </p:cNvSpPr>
          <p:nvPr>
            <p:ph type="body" idx="2"/>
          </p:nvPr>
        </p:nvSpPr>
        <p:spPr>
          <a:xfrm>
            <a:off x="5912305" y="1913579"/>
            <a:ext cx="5710800" cy="4275600"/>
          </a:xfrm>
          <a:prstGeom prst="rect">
            <a:avLst/>
          </a:prstGeom>
          <a:noFill/>
          <a:ln>
            <a:noFill/>
          </a:ln>
        </p:spPr>
        <p:txBody>
          <a:bodyPr spcFirstLastPara="1" wrap="square" lIns="45700" tIns="45700" rIns="45700" bIns="45700" anchor="t" anchorCtr="0">
            <a:noAutofit/>
          </a:bodyPr>
          <a:lstStyle/>
          <a:p>
            <a:pPr marL="0" lvl="0" indent="0" algn="l" rtl="0">
              <a:lnSpc>
                <a:spcPct val="100000"/>
              </a:lnSpc>
              <a:spcBef>
                <a:spcPts val="0"/>
              </a:spcBef>
              <a:spcAft>
                <a:spcPts val="1800"/>
              </a:spcAft>
              <a:buClr>
                <a:schemeClr val="dk1"/>
              </a:buClr>
              <a:buSzPts val="1100"/>
              <a:buFont typeface="Arial"/>
              <a:buNone/>
            </a:pPr>
            <a:r>
              <a:rPr lang="en-US" sz="2400" dirty="0">
                <a:solidFill>
                  <a:srgbClr val="000000"/>
                </a:solidFill>
              </a:rPr>
              <a:t>Learning Continuity Plan Template</a:t>
            </a:r>
            <a:endParaRPr sz="2400" dirty="0">
              <a:solidFill>
                <a:srgbClr val="000000"/>
              </a:solidFill>
            </a:endParaRPr>
          </a:p>
          <a:p>
            <a:pPr marL="0" lvl="0" indent="0" algn="l" rtl="0">
              <a:lnSpc>
                <a:spcPct val="100000"/>
              </a:lnSpc>
              <a:spcBef>
                <a:spcPts val="0"/>
              </a:spcBef>
              <a:spcAft>
                <a:spcPts val="1800"/>
              </a:spcAft>
              <a:buClr>
                <a:schemeClr val="dk1"/>
              </a:buClr>
              <a:buSzPts val="1100"/>
              <a:buFont typeface="Arial"/>
              <a:buNone/>
            </a:pPr>
            <a:r>
              <a:rPr lang="en-US" sz="2400" dirty="0">
                <a:solidFill>
                  <a:srgbClr val="000000"/>
                </a:solidFill>
              </a:rPr>
              <a:t>Learning Continuity Plan Instructions</a:t>
            </a:r>
            <a:endParaRPr sz="2400" dirty="0">
              <a:solidFill>
                <a:srgbClr val="000000"/>
              </a:solidFill>
            </a:endParaRPr>
          </a:p>
          <a:p>
            <a:pPr marL="0" lvl="0" indent="0" algn="l" rtl="0">
              <a:lnSpc>
                <a:spcPct val="100000"/>
              </a:lnSpc>
              <a:spcBef>
                <a:spcPts val="0"/>
              </a:spcBef>
              <a:spcAft>
                <a:spcPts val="1800"/>
              </a:spcAft>
              <a:buClr>
                <a:schemeClr val="dk1"/>
              </a:buClr>
              <a:buSzPts val="1100"/>
              <a:buFont typeface="Arial"/>
              <a:buNone/>
            </a:pPr>
            <a:r>
              <a:rPr lang="en-US" sz="2400" dirty="0">
                <a:solidFill>
                  <a:srgbClr val="000000"/>
                </a:solidFill>
              </a:rPr>
              <a:t>Resources and guidance to support the development of the Learning Continuity Plan</a:t>
            </a:r>
            <a:endParaRPr sz="2400" dirty="0">
              <a:solidFill>
                <a:srgbClr val="000000"/>
              </a:solidFill>
            </a:endParaRPr>
          </a:p>
          <a:p>
            <a:pPr marL="0" lvl="0" indent="0" algn="l" rtl="0">
              <a:lnSpc>
                <a:spcPct val="100000"/>
              </a:lnSpc>
              <a:spcBef>
                <a:spcPts val="0"/>
              </a:spcBef>
              <a:spcAft>
                <a:spcPts val="1800"/>
              </a:spcAft>
              <a:buClr>
                <a:schemeClr val="dk1"/>
              </a:buClr>
              <a:buSzPts val="1100"/>
              <a:buFont typeface="Arial"/>
              <a:buNone/>
            </a:pPr>
            <a:r>
              <a:rPr lang="en-US" sz="2400" dirty="0">
                <a:solidFill>
                  <a:srgbClr val="000000"/>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9"/>
                  </a:ext>
                </a:extLst>
              </a:rPr>
              <a:t>Review process </a:t>
            </a:r>
            <a:r>
              <a:rPr lang="en-US" sz="2400" dirty="0">
                <a:solidFill>
                  <a:srgbClr val="000000"/>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9"/>
                  </a:ext>
                </a:extLst>
              </a:rPr>
              <a:t>and </a:t>
            </a:r>
            <a:r>
              <a:rPr lang="en-US" sz="2400" dirty="0">
                <a:solidFill>
                  <a:srgbClr val="000000"/>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9"/>
                  </a:ext>
                </a:extLst>
              </a:rPr>
              <a:t>guidance </a:t>
            </a:r>
            <a:r>
              <a:rPr lang="en-US" sz="2400" dirty="0">
                <a:solidFill>
                  <a:srgbClr val="000000"/>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9"/>
                  </a:ext>
                </a:extLst>
              </a:rPr>
              <a:t>for county offices and the CDE</a:t>
            </a:r>
            <a:endParaRPr sz="2400" dirty="0">
              <a:solidFill>
                <a:srgbClr val="000000"/>
              </a:solidFill>
            </a:endParaRPr>
          </a:p>
        </p:txBody>
      </p:sp>
      <p:sp>
        <p:nvSpPr>
          <p:cNvPr id="172" name="Google Shape;172;g8dfd2e6a9b_5_7"/>
          <p:cNvSpPr txBox="1">
            <a:spLocks noGrp="1"/>
          </p:cNvSpPr>
          <p:nvPr>
            <p:ph type="sldNum" idx="12"/>
          </p:nvPr>
        </p:nvSpPr>
        <p:spPr>
          <a:xfrm>
            <a:off x="9825629" y="6431189"/>
            <a:ext cx="13119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050"/>
              <a:buFont typeface="Arial"/>
              <a:buNone/>
            </a:pPr>
            <a:fld id="{00000000-1234-1234-1234-123412341234}" type="slidenum">
              <a:rPr lang="en-US"/>
              <a:t>5</a:t>
            </a:fld>
            <a:endParaRP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g91f4321604_1_98"/>
          <p:cNvSpPr txBox="1">
            <a:spLocks noGrp="1"/>
          </p:cNvSpPr>
          <p:nvPr>
            <p:ph type="title"/>
          </p:nvPr>
        </p:nvSpPr>
        <p:spPr/>
        <p:txBody>
          <a:bodyPr/>
          <a:lstStyle/>
          <a:p>
            <a:pPr lvl="0"/>
            <a:r>
              <a:rPr lang="en-US" dirty="0"/>
              <a:t>Funding</a:t>
            </a:r>
          </a:p>
        </p:txBody>
      </p:sp>
      <p:sp>
        <p:nvSpPr>
          <p:cNvPr id="299" name="Google Shape;299;g91f4321604_1_98"/>
          <p:cNvSpPr txBox="1">
            <a:spLocks noGrp="1"/>
          </p:cNvSpPr>
          <p:nvPr>
            <p:ph type="sldNum" idx="12"/>
          </p:nvPr>
        </p:nvSpPr>
        <p:spPr/>
        <p:txBody>
          <a:bodyPr/>
          <a:lstStyle/>
          <a:p>
            <a:pPr lvl="0"/>
            <a:fld id="{00000000-1234-1234-1234-123412341234}" type="slidenum">
              <a:rPr lang="en-US" smtClean="0"/>
              <a:pPr lvl="0"/>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g906f04836f_1_58"/>
          <p:cNvSpPr txBox="1">
            <a:spLocks noGrp="1"/>
          </p:cNvSpPr>
          <p:nvPr>
            <p:ph type="title"/>
          </p:nvPr>
        </p:nvSpPr>
        <p:spPr/>
        <p:txBody>
          <a:bodyPr/>
          <a:lstStyle/>
          <a:p>
            <a:pPr lvl="0"/>
            <a:r>
              <a:rPr lang="fr-FR" i="1" dirty="0"/>
              <a:t>Education Code </a:t>
            </a:r>
            <a:r>
              <a:rPr lang="fr-FR" dirty="0"/>
              <a:t>Section 43509(f)(2)</a:t>
            </a:r>
            <a:endParaRPr lang="en-US" dirty="0"/>
          </a:p>
        </p:txBody>
      </p:sp>
      <p:sp>
        <p:nvSpPr>
          <p:cNvPr id="336" name="Google Shape;336;g906f04836f_1_58"/>
          <p:cNvSpPr txBox="1">
            <a:spLocks noGrp="1"/>
          </p:cNvSpPr>
          <p:nvPr>
            <p:ph type="body" idx="1"/>
          </p:nvPr>
        </p:nvSpPr>
        <p:spPr/>
        <p:txBody>
          <a:bodyPr/>
          <a:lstStyle/>
          <a:p>
            <a:pPr lvl="0"/>
            <a:r>
              <a:rPr lang="en-US" dirty="0"/>
              <a:t>An LEA must describe how it is using funding to support the actions articulated in the Learning Continuity Plan; this description includes Learning Loss Mitigation funds. </a:t>
            </a:r>
          </a:p>
          <a:p>
            <a:pPr lvl="1">
              <a:spcBef>
                <a:spcPts val="1200"/>
              </a:spcBef>
            </a:pPr>
            <a:r>
              <a:rPr lang="en-US" sz="2800" dirty="0"/>
              <a:t>As such, Learning Loss Mitigation funds and LCFF funds must be included in the Learning Continuity Plan. </a:t>
            </a:r>
          </a:p>
          <a:p>
            <a:pPr lvl="1">
              <a:spcBef>
                <a:spcPts val="1200"/>
              </a:spcBef>
            </a:pPr>
            <a:r>
              <a:rPr lang="en-US" sz="2800" dirty="0"/>
              <a:t>LCFF funds must be included for an action to count towards increasing or improving services for unduplicated students.</a:t>
            </a:r>
          </a:p>
        </p:txBody>
      </p:sp>
      <p:sp>
        <p:nvSpPr>
          <p:cNvPr id="337" name="Google Shape;337;g906f04836f_1_58"/>
          <p:cNvSpPr txBox="1">
            <a:spLocks noGrp="1"/>
          </p:cNvSpPr>
          <p:nvPr>
            <p:ph type="sldNum" idx="12"/>
          </p:nvPr>
        </p:nvSpPr>
        <p:spPr/>
        <p:txBody>
          <a:bodyPr/>
          <a:lstStyle/>
          <a:p>
            <a:pPr lvl="0"/>
            <a:fld id="{00000000-1234-1234-1234-123412341234}" type="slidenum">
              <a:rPr lang="en-US" smtClean="0"/>
              <a:pPr lvl="0"/>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9F9A8-5784-4656-851A-3D49B4C18429}"/>
              </a:ext>
            </a:extLst>
          </p:cNvPr>
          <p:cNvSpPr>
            <a:spLocks noGrp="1"/>
          </p:cNvSpPr>
          <p:nvPr>
            <p:ph type="title"/>
          </p:nvPr>
        </p:nvSpPr>
        <p:spPr/>
        <p:txBody>
          <a:bodyPr/>
          <a:lstStyle/>
          <a:p>
            <a:r>
              <a:rPr lang="en-US" dirty="0"/>
              <a:t>To What Extent?</a:t>
            </a:r>
          </a:p>
        </p:txBody>
      </p:sp>
      <p:sp>
        <p:nvSpPr>
          <p:cNvPr id="3" name="Content Placeholder 2">
            <a:extLst>
              <a:ext uri="{FF2B5EF4-FFF2-40B4-BE49-F238E27FC236}">
                <a16:creationId xmlns:a16="http://schemas.microsoft.com/office/drawing/2014/main" id="{ADFD9D78-F1EC-4F36-9471-77F2125CBF0C}"/>
              </a:ext>
            </a:extLst>
          </p:cNvPr>
          <p:cNvSpPr>
            <a:spLocks noGrp="1"/>
          </p:cNvSpPr>
          <p:nvPr>
            <p:ph idx="1"/>
          </p:nvPr>
        </p:nvSpPr>
        <p:spPr/>
        <p:txBody>
          <a:bodyPr/>
          <a:lstStyle/>
          <a:p>
            <a:r>
              <a:rPr lang="en-US" dirty="0"/>
              <a:t>The extent to which Learning Loss Mitigation funds and LCFF funds are included in the Learning Continuity Plan and whether or not to include any additional funding sources in the Learning Continuity Plan are decisions left to the LEA.</a:t>
            </a:r>
          </a:p>
          <a:p>
            <a:pPr lvl="1">
              <a:spcBef>
                <a:spcPts val="1200"/>
              </a:spcBef>
            </a:pPr>
            <a:r>
              <a:rPr lang="en-US" sz="2800" dirty="0"/>
              <a:t>LEAs must solicit input from stakeholders.</a:t>
            </a:r>
          </a:p>
          <a:p>
            <a:endParaRPr lang="en-US" sz="3200" dirty="0"/>
          </a:p>
          <a:p>
            <a:endParaRPr lang="en-US" dirty="0"/>
          </a:p>
        </p:txBody>
      </p:sp>
      <p:sp>
        <p:nvSpPr>
          <p:cNvPr id="4" name="Slide Number Placeholder 3">
            <a:extLst>
              <a:ext uri="{FF2B5EF4-FFF2-40B4-BE49-F238E27FC236}">
                <a16:creationId xmlns:a16="http://schemas.microsoft.com/office/drawing/2014/main" id="{E5F9379C-464A-47C6-9FBB-ED30A1E3DE59}"/>
              </a:ext>
            </a:extLst>
          </p:cNvPr>
          <p:cNvSpPr>
            <a:spLocks noGrp="1"/>
          </p:cNvSpPr>
          <p:nvPr>
            <p:ph type="sldNum" sz="quarter" idx="12"/>
          </p:nvPr>
        </p:nvSpPr>
        <p:spPr/>
        <p:txBody>
          <a:bodyPr/>
          <a:lstStyle/>
          <a:p>
            <a:fld id="{1E47FE53-EBF0-4DA7-9D9D-CC1C3A20F3CB}" type="slidenum">
              <a:rPr lang="en-US" smtClean="0"/>
              <a:t>52</a:t>
            </a:fld>
            <a:endParaRPr lang="en-US"/>
          </a:p>
        </p:txBody>
      </p:sp>
    </p:spTree>
    <p:extLst>
      <p:ext uri="{BB962C8B-B14F-4D97-AF65-F5344CB8AC3E}">
        <p14:creationId xmlns:p14="http://schemas.microsoft.com/office/powerpoint/2010/main" val="27364139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g906f04836f_1_21"/>
          <p:cNvSpPr txBox="1">
            <a:spLocks noGrp="1"/>
          </p:cNvSpPr>
          <p:nvPr>
            <p:ph type="title"/>
          </p:nvPr>
        </p:nvSpPr>
        <p:spPr/>
        <p:txBody>
          <a:bodyPr/>
          <a:lstStyle/>
          <a:p>
            <a:pPr lvl="0"/>
            <a:r>
              <a:rPr lang="en-US" dirty="0"/>
              <a:t>Funding Clarifications (1)</a:t>
            </a:r>
          </a:p>
        </p:txBody>
      </p:sp>
      <p:sp>
        <p:nvSpPr>
          <p:cNvPr id="350" name="Google Shape;350;g906f04836f_1_21"/>
          <p:cNvSpPr txBox="1">
            <a:spLocks noGrp="1"/>
          </p:cNvSpPr>
          <p:nvPr>
            <p:ph type="body" idx="1"/>
          </p:nvPr>
        </p:nvSpPr>
        <p:spPr/>
        <p:txBody>
          <a:bodyPr/>
          <a:lstStyle/>
          <a:p>
            <a:pPr lvl="0"/>
            <a:r>
              <a:rPr lang="en-US" dirty="0"/>
              <a:t>Statute requires an LEA to include the total amount of funds needed to implement each action included in the plan.</a:t>
            </a:r>
          </a:p>
          <a:p>
            <a:pPr lvl="2">
              <a:spcBef>
                <a:spcPts val="1200"/>
              </a:spcBef>
            </a:pPr>
            <a:r>
              <a:rPr lang="en-US" dirty="0"/>
              <a:t>This total amount of funds may include a combination of funding sources.</a:t>
            </a:r>
          </a:p>
          <a:p>
            <a:pPr lvl="2">
              <a:spcBef>
                <a:spcPts val="1200"/>
              </a:spcBef>
            </a:pPr>
            <a:r>
              <a:rPr lang="en-US" dirty="0"/>
              <a:t>The LEA is encouraged to keep in mind that some funds are restricted and may have allowability principles that limit how they are to be used.</a:t>
            </a:r>
          </a:p>
          <a:p>
            <a:pPr lvl="2">
              <a:spcBef>
                <a:spcPts val="1200"/>
              </a:spcBef>
            </a:pPr>
            <a:r>
              <a:rPr lang="en-US" dirty="0"/>
              <a:t>Statute does not require an LEA to include all funding it receives in the Learning Continuity Plan.</a:t>
            </a:r>
          </a:p>
          <a:p>
            <a:pPr lvl="2">
              <a:spcBef>
                <a:spcPts val="1200"/>
              </a:spcBef>
            </a:pPr>
            <a:endParaRPr lang="en-US" dirty="0"/>
          </a:p>
        </p:txBody>
      </p:sp>
      <p:sp>
        <p:nvSpPr>
          <p:cNvPr id="351" name="Google Shape;351;g906f04836f_1_21"/>
          <p:cNvSpPr txBox="1">
            <a:spLocks noGrp="1"/>
          </p:cNvSpPr>
          <p:nvPr>
            <p:ph type="sldNum" idx="12"/>
          </p:nvPr>
        </p:nvSpPr>
        <p:spPr/>
        <p:txBody>
          <a:bodyPr/>
          <a:lstStyle/>
          <a:p>
            <a:pPr lvl="0"/>
            <a:fld id="{00000000-1234-1234-1234-123412341234}" type="slidenum">
              <a:rPr lang="en-US" smtClean="0"/>
              <a:pPr lvl="0"/>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g906f04836f_1_45"/>
          <p:cNvSpPr txBox="1">
            <a:spLocks noGrp="1"/>
          </p:cNvSpPr>
          <p:nvPr>
            <p:ph type="title"/>
          </p:nvPr>
        </p:nvSpPr>
        <p:spPr/>
        <p:txBody>
          <a:bodyPr>
            <a:normAutofit/>
          </a:bodyPr>
          <a:lstStyle/>
          <a:p>
            <a:pPr lvl="0"/>
            <a:r>
              <a:rPr lang="en-US" dirty="0"/>
              <a:t>Funding Clarifications (2)</a:t>
            </a:r>
          </a:p>
        </p:txBody>
      </p:sp>
      <p:sp>
        <p:nvSpPr>
          <p:cNvPr id="357" name="Google Shape;357;g906f04836f_1_45"/>
          <p:cNvSpPr txBox="1">
            <a:spLocks noGrp="1"/>
          </p:cNvSpPr>
          <p:nvPr>
            <p:ph type="body" idx="1"/>
          </p:nvPr>
        </p:nvSpPr>
        <p:spPr/>
        <p:txBody>
          <a:bodyPr/>
          <a:lstStyle/>
          <a:p>
            <a:pPr marL="0" lvl="0" indent="0">
              <a:buNone/>
            </a:pPr>
            <a:r>
              <a:rPr lang="en-US" dirty="0"/>
              <a:t>Is an LEA required to account for the entire amount of funds apportioned on the basis of the number and concentration of unduplicated students in the Learning Continuity Plan?</a:t>
            </a:r>
          </a:p>
          <a:p>
            <a:pPr lvl="0"/>
            <a:r>
              <a:rPr lang="en-US" dirty="0"/>
              <a:t>No. Statute requires an LEA to describe how it is using funding to support the actions articulated in the Learning Continuity Plan.</a:t>
            </a:r>
          </a:p>
        </p:txBody>
      </p:sp>
      <p:sp>
        <p:nvSpPr>
          <p:cNvPr id="358" name="Google Shape;358;g906f04836f_1_45"/>
          <p:cNvSpPr txBox="1">
            <a:spLocks noGrp="1"/>
          </p:cNvSpPr>
          <p:nvPr>
            <p:ph type="sldNum" idx="12"/>
          </p:nvPr>
        </p:nvSpPr>
        <p:spPr/>
        <p:txBody>
          <a:bodyPr/>
          <a:lstStyle/>
          <a:p>
            <a:pPr lvl="0"/>
            <a:fld id="{00000000-1234-1234-1234-123412341234}" type="slidenum">
              <a:rPr lang="en-US" smtClean="0"/>
              <a:pPr lvl="0"/>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Google Shape;363;g906f04836f_1_33"/>
          <p:cNvSpPr txBox="1">
            <a:spLocks noGrp="1"/>
          </p:cNvSpPr>
          <p:nvPr>
            <p:ph type="title"/>
          </p:nvPr>
        </p:nvSpPr>
        <p:spPr/>
        <p:txBody>
          <a:bodyPr>
            <a:normAutofit/>
          </a:bodyPr>
          <a:lstStyle/>
          <a:p>
            <a:pPr lvl="0"/>
            <a:r>
              <a:rPr lang="en-US" dirty="0"/>
              <a:t>Funding for Duplicative Actions</a:t>
            </a:r>
          </a:p>
        </p:txBody>
      </p:sp>
      <p:sp>
        <p:nvSpPr>
          <p:cNvPr id="364" name="Google Shape;364;g906f04836f_1_33"/>
          <p:cNvSpPr txBox="1">
            <a:spLocks noGrp="1"/>
          </p:cNvSpPr>
          <p:nvPr>
            <p:ph type="body" idx="1"/>
          </p:nvPr>
        </p:nvSpPr>
        <p:spPr/>
        <p:txBody>
          <a:bodyPr/>
          <a:lstStyle/>
          <a:p>
            <a:pPr lvl="0"/>
            <a:r>
              <a:rPr lang="en-US" dirty="0"/>
              <a:t>Statute does not dictate how an LEA documents duplicative actions, including how it documents the funding for said actions, throughout the Learning Continuity Plan.</a:t>
            </a:r>
          </a:p>
          <a:p>
            <a:pPr lvl="0"/>
            <a:r>
              <a:rPr lang="en-US" dirty="0"/>
              <a:t>Traditionally, if an action is duplicative in multiple sections of the plan, the total amount of funds it costs to implement said action would only be listed once. The action would then be referenced throughout the plan in the sections for which it applies.</a:t>
            </a:r>
          </a:p>
          <a:p>
            <a:pPr lvl="0"/>
            <a:r>
              <a:rPr lang="en-US" dirty="0"/>
              <a:t>However, this is a local decision consistent with the needs of the LEA and local community.</a:t>
            </a:r>
          </a:p>
        </p:txBody>
      </p:sp>
      <p:sp>
        <p:nvSpPr>
          <p:cNvPr id="365" name="Google Shape;365;g906f04836f_1_33"/>
          <p:cNvSpPr txBox="1">
            <a:spLocks noGrp="1"/>
          </p:cNvSpPr>
          <p:nvPr>
            <p:ph type="sldNum" idx="12"/>
          </p:nvPr>
        </p:nvSpPr>
        <p:spPr/>
        <p:txBody>
          <a:bodyPr/>
          <a:lstStyle/>
          <a:p>
            <a:pPr lvl="0"/>
            <a:fld id="{00000000-1234-1234-1234-123412341234}" type="slidenum">
              <a:rPr lang="en-US" smtClean="0"/>
              <a:pPr lvl="0"/>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g906f04836f_17_81"/>
          <p:cNvSpPr txBox="1">
            <a:spLocks noGrp="1"/>
          </p:cNvSpPr>
          <p:nvPr>
            <p:ph type="title"/>
          </p:nvPr>
        </p:nvSpPr>
        <p:spPr/>
        <p:txBody>
          <a:bodyPr>
            <a:noAutofit/>
          </a:bodyPr>
          <a:lstStyle/>
          <a:p>
            <a:pPr lvl="0"/>
            <a:r>
              <a:rPr lang="en-US" sz="6000" dirty="0"/>
              <a:t>Increased or Improved Services for Foster Youth, English Learners, and Low-Income Students</a:t>
            </a:r>
          </a:p>
        </p:txBody>
      </p:sp>
      <p:sp>
        <p:nvSpPr>
          <p:cNvPr id="259" name="Google Shape;259;g906f04836f_17_81"/>
          <p:cNvSpPr txBox="1">
            <a:spLocks noGrp="1"/>
          </p:cNvSpPr>
          <p:nvPr>
            <p:ph type="sldNum" idx="12"/>
          </p:nvPr>
        </p:nvSpPr>
        <p:spPr/>
        <p:txBody>
          <a:bodyPr/>
          <a:lstStyle/>
          <a:p>
            <a:pPr lvl="0"/>
            <a:fld id="{00000000-1234-1234-1234-123412341234}" type="slidenum">
              <a:rPr lang="en-US" smtClean="0"/>
              <a:pPr lvl="0"/>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696"/>
        <p:cNvGrpSpPr/>
        <p:nvPr/>
      </p:nvGrpSpPr>
      <p:grpSpPr>
        <a:xfrm>
          <a:off x="0" y="0"/>
          <a:ext cx="0" cy="0"/>
          <a:chOff x="0" y="0"/>
          <a:chExt cx="0" cy="0"/>
        </a:xfrm>
      </p:grpSpPr>
      <p:sp>
        <p:nvSpPr>
          <p:cNvPr id="697" name="Google Shape;697;g8dfd2e6a9b_3_72"/>
          <p:cNvSpPr txBox="1">
            <a:spLocks noGrp="1"/>
          </p:cNvSpPr>
          <p:nvPr>
            <p:ph type="title"/>
          </p:nvPr>
        </p:nvSpPr>
        <p:spPr>
          <a:xfrm>
            <a:off x="246100" y="178677"/>
            <a:ext cx="10058400" cy="1076851"/>
          </a:xfrm>
          <a:prstGeom prst="rect">
            <a:avLst/>
          </a:prstGeom>
          <a:noFill/>
          <a:ln>
            <a:noFill/>
          </a:ln>
        </p:spPr>
        <p:txBody>
          <a:bodyPr spcFirstLastPara="1" wrap="square" lIns="91425" tIns="45700" rIns="91425" bIns="45700" anchor="b" anchorCtr="0">
            <a:noAutofit/>
          </a:bodyPr>
          <a:lstStyle/>
          <a:p>
            <a:pPr marL="0" lvl="0" indent="0" rtl="0">
              <a:lnSpc>
                <a:spcPct val="85000"/>
              </a:lnSpc>
              <a:spcBef>
                <a:spcPts val="0"/>
              </a:spcBef>
              <a:spcAft>
                <a:spcPts val="0"/>
              </a:spcAft>
              <a:buSzPts val="1800"/>
              <a:buNone/>
            </a:pPr>
            <a:r>
              <a:rPr lang="en-US" sz="4600" dirty="0">
                <a:solidFill>
                  <a:schemeClr val="tx1">
                    <a:lumMod val="85000"/>
                    <a:lumOff val="15000"/>
                  </a:schemeClr>
                </a:solidFill>
                <a:latin typeface="+mj-lt"/>
              </a:rPr>
              <a:t>Percentage and Amount</a:t>
            </a:r>
            <a:endParaRPr sz="4600" dirty="0">
              <a:solidFill>
                <a:schemeClr val="tx1">
                  <a:lumMod val="85000"/>
                  <a:lumOff val="15000"/>
                </a:schemeClr>
              </a:solidFill>
              <a:latin typeface="+mj-lt"/>
              <a:sym typeface="Arial"/>
            </a:endParaRPr>
          </a:p>
        </p:txBody>
      </p:sp>
      <p:sp>
        <p:nvSpPr>
          <p:cNvPr id="699" name="Google Shape;699;g8dfd2e6a9b_3_72"/>
          <p:cNvSpPr txBox="1">
            <a:spLocks noGrp="1"/>
          </p:cNvSpPr>
          <p:nvPr>
            <p:ph type="body" idx="1"/>
          </p:nvPr>
        </p:nvSpPr>
        <p:spPr>
          <a:xfrm>
            <a:off x="246100" y="1326660"/>
            <a:ext cx="5240400" cy="1233659"/>
          </a:xfrm>
          <a:prstGeom prst="rect">
            <a:avLst/>
          </a:prstGeom>
          <a:solidFill>
            <a:srgbClr val="D9EAD3"/>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b="1" dirty="0">
                <a:solidFill>
                  <a:srgbClr val="000000"/>
                </a:solidFill>
              </a:rPr>
              <a:t>Heading:</a:t>
            </a:r>
            <a:r>
              <a:rPr lang="en-US" dirty="0">
                <a:solidFill>
                  <a:srgbClr val="000000"/>
                </a:solidFill>
              </a:rPr>
              <a:t> Percentage to Increase or Improve Services</a:t>
            </a:r>
            <a:endParaRPr dirty="0">
              <a:solidFill>
                <a:srgbClr val="000000"/>
              </a:solidFill>
            </a:endParaRPr>
          </a:p>
        </p:txBody>
      </p:sp>
      <p:sp>
        <p:nvSpPr>
          <p:cNvPr id="700" name="Google Shape;700;g8dfd2e6a9b_3_72"/>
          <p:cNvSpPr txBox="1">
            <a:spLocks noGrp="1"/>
          </p:cNvSpPr>
          <p:nvPr>
            <p:ph type="body" idx="2"/>
          </p:nvPr>
        </p:nvSpPr>
        <p:spPr>
          <a:xfrm>
            <a:off x="246100" y="2433234"/>
            <a:ext cx="5240400" cy="3071307"/>
          </a:xfrm>
          <a:prstGeom prst="rect">
            <a:avLst/>
          </a:prstGeom>
        </p:spPr>
        <p:txBody>
          <a:bodyPr spcFirstLastPara="1" wrap="square" lIns="45700" tIns="45700" rIns="45700" bIns="45700" anchor="t" anchorCtr="0">
            <a:noAutofit/>
          </a:bodyPr>
          <a:lstStyle/>
          <a:p>
            <a:pPr marL="0" lvl="0" indent="0">
              <a:lnSpc>
                <a:spcPct val="115000"/>
              </a:lnSpc>
              <a:spcBef>
                <a:spcPts val="1000"/>
              </a:spcBef>
              <a:buClr>
                <a:schemeClr val="dk1"/>
              </a:buClr>
              <a:buSzPts val="1100"/>
              <a:buNone/>
            </a:pPr>
            <a:r>
              <a:rPr lang="en-US" sz="2400" b="1" dirty="0">
                <a:solidFill>
                  <a:schemeClr val="dk1"/>
                </a:solidFill>
              </a:rPr>
              <a:t>Instructions:</a:t>
            </a:r>
            <a:r>
              <a:rPr lang="en-US" sz="2400" dirty="0">
                <a:solidFill>
                  <a:schemeClr val="dk1"/>
                </a:solidFill>
              </a:rPr>
              <a:t> Identify the percentage by which services for unduplicated pupils must be increased or improved as compared to the services provided to all students in the Learning Continuity Plan year as calculated pursuant to </a:t>
            </a:r>
            <a:r>
              <a:rPr lang="en-US" sz="2400" i="1" dirty="0">
                <a:solidFill>
                  <a:schemeClr val="tx1"/>
                </a:solidFill>
              </a:rPr>
              <a:t>California Code of Regulations</a:t>
            </a:r>
            <a:r>
              <a:rPr lang="en-US" sz="2400" dirty="0">
                <a:solidFill>
                  <a:schemeClr val="tx1"/>
                </a:solidFill>
              </a:rPr>
              <a:t>, Title 5  (5 </a:t>
            </a:r>
            <a:r>
              <a:rPr lang="en-US" sz="2400" i="1" dirty="0">
                <a:solidFill>
                  <a:schemeClr val="tx1"/>
                </a:solidFill>
              </a:rPr>
              <a:t>CCR</a:t>
            </a:r>
            <a:r>
              <a:rPr lang="en-US" sz="2400" dirty="0">
                <a:solidFill>
                  <a:schemeClr val="tx1"/>
                </a:solidFill>
              </a:rPr>
              <a:t>) </a:t>
            </a:r>
            <a:r>
              <a:rPr lang="en-US" sz="2400" dirty="0">
                <a:solidFill>
                  <a:schemeClr val="dk1"/>
                </a:solidFill>
              </a:rPr>
              <a:t>Section 15496(a)(7).</a:t>
            </a:r>
            <a:endParaRPr sz="2400" dirty="0">
              <a:solidFill>
                <a:schemeClr val="dk1"/>
              </a:solidFill>
            </a:endParaRPr>
          </a:p>
          <a:p>
            <a:pPr marL="0" lvl="0" indent="0" algn="l" rtl="0">
              <a:spcBef>
                <a:spcPts val="1200"/>
              </a:spcBef>
              <a:spcAft>
                <a:spcPts val="0"/>
              </a:spcAft>
              <a:buNone/>
            </a:pPr>
            <a:endParaRPr dirty="0"/>
          </a:p>
        </p:txBody>
      </p:sp>
      <p:sp>
        <p:nvSpPr>
          <p:cNvPr id="701" name="Google Shape;701;g8dfd2e6a9b_3_72"/>
          <p:cNvSpPr txBox="1">
            <a:spLocks noGrp="1"/>
          </p:cNvSpPr>
          <p:nvPr>
            <p:ph type="body" idx="3"/>
          </p:nvPr>
        </p:nvSpPr>
        <p:spPr>
          <a:xfrm>
            <a:off x="5943600" y="1326661"/>
            <a:ext cx="6028006" cy="1233659"/>
          </a:xfrm>
          <a:prstGeom prst="rect">
            <a:avLst/>
          </a:prstGeom>
          <a:solidFill>
            <a:srgbClr val="D9EAD3"/>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b="1" dirty="0">
                <a:solidFill>
                  <a:srgbClr val="000000"/>
                </a:solidFill>
              </a:rPr>
              <a:t>Heading: </a:t>
            </a:r>
            <a:r>
              <a:rPr lang="en-US" dirty="0">
                <a:solidFill>
                  <a:srgbClr val="000000"/>
                </a:solidFill>
              </a:rPr>
              <a:t>Increased Apportionment Based on the Enrollment of Foster Youth, English Learners, and Low-Income Students</a:t>
            </a:r>
            <a:endParaRPr dirty="0">
              <a:solidFill>
                <a:srgbClr val="000000"/>
              </a:solidFill>
            </a:endParaRPr>
          </a:p>
        </p:txBody>
      </p:sp>
      <p:sp>
        <p:nvSpPr>
          <p:cNvPr id="702" name="Google Shape;702;g8dfd2e6a9b_3_72"/>
          <p:cNvSpPr txBox="1">
            <a:spLocks noGrp="1"/>
          </p:cNvSpPr>
          <p:nvPr>
            <p:ph type="body" idx="4"/>
          </p:nvPr>
        </p:nvSpPr>
        <p:spPr>
          <a:xfrm>
            <a:off x="5943600" y="2433234"/>
            <a:ext cx="6028006" cy="3192745"/>
          </a:xfrm>
          <a:prstGeom prst="rect">
            <a:avLst/>
          </a:prstGeom>
        </p:spPr>
        <p:txBody>
          <a:bodyPr spcFirstLastPara="1" wrap="square" lIns="45700" tIns="45700" rIns="45700" bIns="45700"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2400" b="1" dirty="0">
                <a:solidFill>
                  <a:schemeClr val="dk1"/>
                </a:solidFill>
              </a:rPr>
              <a:t>Instructions: </a:t>
            </a:r>
            <a:r>
              <a:rPr lang="en-US" sz="2400" dirty="0">
                <a:solidFill>
                  <a:schemeClr val="dk1"/>
                </a:solidFill>
              </a:rPr>
              <a:t>Specify the estimate of the amount of funds apportioned on the basis of the number and concentration of unduplicated pupils for the Learning Continuity Plan.</a:t>
            </a:r>
            <a:endParaRPr sz="2400" dirty="0"/>
          </a:p>
          <a:p>
            <a:pPr marL="0" lvl="0" indent="0" algn="l" rtl="0">
              <a:spcBef>
                <a:spcPts val="1200"/>
              </a:spcBef>
              <a:spcAft>
                <a:spcPts val="0"/>
              </a:spcAft>
              <a:buNone/>
            </a:pPr>
            <a:endParaRPr dirty="0"/>
          </a:p>
        </p:txBody>
      </p:sp>
      <p:sp>
        <p:nvSpPr>
          <p:cNvPr id="698" name="Google Shape;698;g8dfd2e6a9b_3_72"/>
          <p:cNvSpPr txBox="1">
            <a:spLocks noGrp="1"/>
          </p:cNvSpPr>
          <p:nvPr>
            <p:ph type="sldNum" idx="12"/>
          </p:nvPr>
        </p:nvSpPr>
        <p:spPr>
          <a:xfrm>
            <a:off x="9825629" y="6431189"/>
            <a:ext cx="13119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fld id="{00000000-1234-1234-1234-123412341234}" type="slidenum">
              <a:rPr kumimoji="0" lang="en-US" sz="1050" b="0" i="0" u="none" strike="noStrike" kern="0" cap="none" spc="0" normalizeH="0" baseline="0" noProof="0">
                <a:ln>
                  <a:noFill/>
                </a:ln>
                <a:solidFill>
                  <a:srgbClr val="FFFFFF"/>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t>57</a:t>
            </a:fld>
            <a:endParaRPr kumimoji="0" sz="1050" b="0" i="0" u="none" strike="noStrike" kern="0" cap="none" spc="0" normalizeH="0" baseline="0" noProof="0">
              <a:ln>
                <a:noFill/>
              </a:ln>
              <a:solidFill>
                <a:srgbClr val="FFFFFF"/>
              </a:solidFill>
              <a:effectLst/>
              <a:uLnTx/>
              <a:uFillTx/>
              <a:latin typeface="Arial"/>
              <a:cs typeface="Arial"/>
              <a:sym typeface="Aria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707"/>
        <p:cNvGrpSpPr/>
        <p:nvPr/>
      </p:nvGrpSpPr>
      <p:grpSpPr>
        <a:xfrm>
          <a:off x="0" y="0"/>
          <a:ext cx="0" cy="0"/>
          <a:chOff x="0" y="0"/>
          <a:chExt cx="0" cy="0"/>
        </a:xfrm>
      </p:grpSpPr>
      <p:sp>
        <p:nvSpPr>
          <p:cNvPr id="708" name="Google Shape;708;g8dfd2e6a9b_3_56"/>
          <p:cNvSpPr txBox="1">
            <a:spLocks noGrp="1"/>
          </p:cNvSpPr>
          <p:nvPr>
            <p:ph type="title"/>
          </p:nvPr>
        </p:nvSpPr>
        <p:spPr>
          <a:xfrm>
            <a:off x="565484" y="286600"/>
            <a:ext cx="11149366" cy="914100"/>
          </a:xfrm>
          <a:prstGeom prst="rect">
            <a:avLst/>
          </a:prstGeom>
          <a:noFill/>
          <a:ln>
            <a:noFill/>
          </a:ln>
        </p:spPr>
        <p:txBody>
          <a:bodyPr spcFirstLastPara="1" wrap="square" lIns="91425" tIns="45700" rIns="91425" bIns="45700" anchor="b" anchorCtr="0">
            <a:noAutofit/>
          </a:bodyPr>
          <a:lstStyle/>
          <a:p>
            <a:pPr>
              <a:buSzPts val="1800"/>
            </a:pPr>
            <a:r>
              <a:rPr lang="en-US" sz="4600" dirty="0">
                <a:solidFill>
                  <a:schemeClr val="tx1">
                    <a:lumMod val="85000"/>
                    <a:lumOff val="15000"/>
                  </a:schemeClr>
                </a:solidFill>
                <a:latin typeface="+mj-lt"/>
              </a:rPr>
              <a:t>Prompt One (1)</a:t>
            </a:r>
            <a:endParaRPr sz="4600" dirty="0">
              <a:solidFill>
                <a:schemeClr val="tx1">
                  <a:lumMod val="85000"/>
                  <a:lumOff val="15000"/>
                </a:schemeClr>
              </a:solidFill>
              <a:latin typeface="+mj-lt"/>
            </a:endParaRPr>
          </a:p>
        </p:txBody>
      </p:sp>
      <p:sp>
        <p:nvSpPr>
          <p:cNvPr id="709" name="Google Shape;709;g8dfd2e6a9b_3_56"/>
          <p:cNvSpPr txBox="1"/>
          <p:nvPr/>
        </p:nvSpPr>
        <p:spPr>
          <a:xfrm>
            <a:off x="234000" y="1489834"/>
            <a:ext cx="11642400" cy="1643451"/>
          </a:xfrm>
          <a:prstGeom prst="rect">
            <a:avLst/>
          </a:prstGeom>
          <a:solidFill>
            <a:srgbClr val="D9EAD3"/>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r>
              <a:rPr kumimoji="0" lang="en-US" sz="2400" b="1" i="0" u="none" strike="noStrike" kern="0" cap="none" spc="0" normalizeH="0" baseline="0" noProof="0" dirty="0">
                <a:ln>
                  <a:noFill/>
                </a:ln>
                <a:solidFill>
                  <a:srgbClr val="000000"/>
                </a:solidFill>
                <a:effectLst/>
                <a:uLnTx/>
                <a:uFillTx/>
                <a:latin typeface="Arial"/>
                <a:cs typeface="Arial"/>
                <a:sym typeface="Arial"/>
              </a:rPr>
              <a:t>Prompt 1</a:t>
            </a:r>
            <a:r>
              <a:rPr kumimoji="0" lang="en-US" sz="2400" b="0" i="0" u="none" strike="noStrike" kern="0" cap="none" spc="0" normalizeH="0" baseline="0" noProof="0" dirty="0">
                <a:ln>
                  <a:noFill/>
                </a:ln>
                <a:solidFill>
                  <a:srgbClr val="000000"/>
                </a:solidFill>
                <a:effectLst/>
                <a:uLnTx/>
                <a:uFillTx/>
                <a:latin typeface="Arial"/>
                <a:cs typeface="Arial"/>
                <a:sym typeface="Arial"/>
              </a:rPr>
              <a:t>: For the actions being provided to an entire school, or across the entire school district or county office of education (COE), an explanation of (1) how the needs of foster youth, English learners, and low-income students were considered first, and (2) how these actions are effective in meeting the needs of these students.</a:t>
            </a:r>
            <a:endParaRPr kumimoji="0" sz="2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711" name="Google Shape;711;g8dfd2e6a9b_3_56"/>
          <p:cNvSpPr txBox="1"/>
          <p:nvPr/>
        </p:nvSpPr>
        <p:spPr>
          <a:xfrm>
            <a:off x="234000" y="3428999"/>
            <a:ext cx="11580000" cy="2859163"/>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b="1" i="0" u="none" strike="noStrike" kern="0" cap="none" spc="0" normalizeH="0" baseline="0" noProof="0" dirty="0">
                <a:ln>
                  <a:noFill/>
                </a:ln>
                <a:solidFill>
                  <a:srgbClr val="000000"/>
                </a:solidFill>
                <a:effectLst/>
                <a:uLnTx/>
                <a:uFillTx/>
                <a:latin typeface="Arial"/>
                <a:cs typeface="Arial"/>
                <a:sym typeface="Arial"/>
              </a:rPr>
              <a:t>Instructions</a:t>
            </a:r>
            <a:r>
              <a:rPr kumimoji="0" lang="en-US" sz="2400" b="0" i="0" u="none" strike="noStrike" kern="0" cap="none" spc="0" normalizeH="0" baseline="0" noProof="0" dirty="0">
                <a:ln>
                  <a:noFill/>
                </a:ln>
                <a:solidFill>
                  <a:srgbClr val="000000"/>
                </a:solidFill>
                <a:effectLst/>
                <a:uLnTx/>
                <a:uFillTx/>
                <a:latin typeface="Arial"/>
                <a:cs typeface="Arial"/>
                <a:sym typeface="Arial"/>
              </a:rPr>
              <a:t>: For the actions included in the Learning Continuity Plan and marked as contributing to the increased or improved services requirement for foster youth, English learners, and low-income students and that are being provided on an LEA-wide or schoolwide basis, provide a general explanation of these actions consistent with 5 </a:t>
            </a:r>
            <a:r>
              <a:rPr kumimoji="0" lang="en-US" sz="2400" b="0" i="1" u="none" strike="noStrike" kern="0" cap="none" spc="0" normalizeH="0" baseline="0" noProof="0" dirty="0">
                <a:ln>
                  <a:noFill/>
                </a:ln>
                <a:solidFill>
                  <a:srgbClr val="000000"/>
                </a:solidFill>
                <a:effectLst/>
                <a:uLnTx/>
                <a:uFillTx/>
                <a:latin typeface="Arial"/>
                <a:cs typeface="Arial"/>
                <a:sym typeface="Arial"/>
              </a:rPr>
              <a:t>CCR</a:t>
            </a:r>
            <a:r>
              <a:rPr kumimoji="0" lang="en-US" sz="2400" b="0" i="0" u="none" strike="noStrike" kern="0" cap="none" spc="0" normalizeH="0" baseline="0" noProof="0" dirty="0">
                <a:ln>
                  <a:noFill/>
                </a:ln>
                <a:solidFill>
                  <a:srgbClr val="000000"/>
                </a:solidFill>
                <a:effectLst/>
                <a:uLnTx/>
                <a:uFillTx/>
                <a:latin typeface="Arial"/>
                <a:cs typeface="Arial"/>
                <a:sym typeface="Arial"/>
              </a:rPr>
              <a:t> Section 15496(b).</a:t>
            </a:r>
            <a:endParaRPr kumimoji="0" sz="2400" b="0" i="0" u="none" strike="noStrike" kern="0" cap="none" spc="0" normalizeH="0" baseline="0" noProof="0" dirty="0">
              <a:ln>
                <a:noFill/>
              </a:ln>
              <a:solidFill>
                <a:srgbClr val="000000"/>
              </a:solidFill>
              <a:effectLst/>
              <a:uLnTx/>
              <a:uFillTx/>
              <a:latin typeface="Arial"/>
              <a:cs typeface="Arial"/>
              <a:sym typeface="Arial"/>
            </a:endParaRPr>
          </a:p>
        </p:txBody>
      </p:sp>
      <p:sp>
        <p:nvSpPr>
          <p:cNvPr id="710" name="Google Shape;710;g8dfd2e6a9b_3_56"/>
          <p:cNvSpPr txBox="1">
            <a:spLocks noGrp="1"/>
          </p:cNvSpPr>
          <p:nvPr>
            <p:ph type="sldNum" idx="12"/>
          </p:nvPr>
        </p:nvSpPr>
        <p:spPr>
          <a:xfrm>
            <a:off x="9825629" y="6456128"/>
            <a:ext cx="13119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fld id="{00000000-1234-1234-1234-123412341234}" type="slidenum">
              <a:rPr kumimoji="0" lang="en-US" sz="1050" b="0" i="0" u="none" strike="noStrike" kern="0" cap="none" spc="0" normalizeH="0" baseline="0" noProof="0">
                <a:ln>
                  <a:noFill/>
                </a:ln>
                <a:solidFill>
                  <a:srgbClr val="FFFFFF"/>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t>58</a:t>
            </a:fld>
            <a:endParaRPr kumimoji="0" sz="1050" b="0" i="0" u="none" strike="noStrike" kern="0" cap="none" spc="0" normalizeH="0" baseline="0" noProof="0">
              <a:ln>
                <a:noFill/>
              </a:ln>
              <a:solidFill>
                <a:srgbClr val="FFFFFF"/>
              </a:solidFill>
              <a:effectLst/>
              <a:uLnTx/>
              <a:uFillTx/>
              <a:latin typeface="Arial"/>
              <a:cs typeface="Arial"/>
              <a:sym typeface="Aria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707"/>
        <p:cNvGrpSpPr/>
        <p:nvPr/>
      </p:nvGrpSpPr>
      <p:grpSpPr>
        <a:xfrm>
          <a:off x="0" y="0"/>
          <a:ext cx="0" cy="0"/>
          <a:chOff x="0" y="0"/>
          <a:chExt cx="0" cy="0"/>
        </a:xfrm>
      </p:grpSpPr>
      <p:sp>
        <p:nvSpPr>
          <p:cNvPr id="708" name="Google Shape;708;g8dfd2e6a9b_3_56"/>
          <p:cNvSpPr txBox="1">
            <a:spLocks noGrp="1"/>
          </p:cNvSpPr>
          <p:nvPr>
            <p:ph type="title"/>
          </p:nvPr>
        </p:nvSpPr>
        <p:spPr>
          <a:xfrm>
            <a:off x="306000" y="383876"/>
            <a:ext cx="10908734" cy="914100"/>
          </a:xfrm>
          <a:prstGeom prst="rect">
            <a:avLst/>
          </a:prstGeom>
          <a:noFill/>
          <a:ln>
            <a:noFill/>
          </a:ln>
        </p:spPr>
        <p:txBody>
          <a:bodyPr spcFirstLastPara="1" wrap="square" lIns="91425" tIns="45700" rIns="91425" bIns="45700" anchor="b" anchorCtr="0">
            <a:noAutofit/>
          </a:bodyPr>
          <a:lstStyle/>
          <a:p>
            <a:pPr marL="0" lvl="0" indent="0">
              <a:buSzPts val="1800"/>
            </a:pPr>
            <a:r>
              <a:rPr lang="en-US" sz="4600" dirty="0">
                <a:solidFill>
                  <a:schemeClr val="tx1">
                    <a:lumMod val="85000"/>
                    <a:lumOff val="15000"/>
                  </a:schemeClr>
                </a:solidFill>
                <a:latin typeface="+mj-lt"/>
              </a:rPr>
              <a:t>Prompt One (2)</a:t>
            </a:r>
            <a:endParaRPr sz="4600" dirty="0">
              <a:solidFill>
                <a:schemeClr val="tx1">
                  <a:lumMod val="85000"/>
                  <a:lumOff val="15000"/>
                </a:schemeClr>
              </a:solidFill>
              <a:latin typeface="+mj-lt"/>
            </a:endParaRPr>
          </a:p>
        </p:txBody>
      </p:sp>
      <p:sp>
        <p:nvSpPr>
          <p:cNvPr id="711" name="Google Shape;711;g8dfd2e6a9b_3_56"/>
          <p:cNvSpPr txBox="1"/>
          <p:nvPr/>
        </p:nvSpPr>
        <p:spPr>
          <a:xfrm>
            <a:off x="306000" y="1705349"/>
            <a:ext cx="11580000" cy="3936033"/>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1000"/>
              </a:spcBef>
              <a:spcAft>
                <a:spcPts val="0"/>
              </a:spcAft>
              <a:buClr>
                <a:srgbClr val="000000"/>
              </a:buClr>
              <a:buSzTx/>
              <a:buFont typeface="Arial"/>
              <a:buNone/>
              <a:tabLst/>
              <a:defRPr/>
            </a:pPr>
            <a:r>
              <a:rPr kumimoji="0" lang="en-US" sz="2400" b="1" i="0" u="none" strike="noStrike" kern="0" cap="none" spc="0" normalizeH="0" baseline="0" noProof="0" dirty="0">
                <a:ln>
                  <a:noFill/>
                </a:ln>
                <a:solidFill>
                  <a:srgbClr val="000000"/>
                </a:solidFill>
                <a:effectLst/>
                <a:uLnTx/>
                <a:uFillTx/>
                <a:latin typeface="Arial"/>
                <a:cs typeface="Arial"/>
                <a:sym typeface="Arial"/>
              </a:rPr>
              <a:t>Instructions (continued):</a:t>
            </a:r>
          </a:p>
          <a:p>
            <a:pPr marL="0" marR="0" lvl="0" indent="0" algn="l" defTabSz="914400" rtl="0" eaLnBrk="1" fontAlgn="auto" latinLnBrk="0" hangingPunct="1">
              <a:lnSpc>
                <a:spcPct val="100000"/>
              </a:lnSpc>
              <a:spcBef>
                <a:spcPts val="1000"/>
              </a:spcBef>
              <a:spcAft>
                <a:spcPts val="1200"/>
              </a:spcAft>
              <a:buClr>
                <a:srgbClr val="000000"/>
              </a:buClr>
              <a:buSzTx/>
              <a:buFont typeface="Arial"/>
              <a:buNone/>
              <a:tabLst/>
              <a:defRPr/>
            </a:pPr>
            <a:r>
              <a:rPr kumimoji="0" lang="en-US" sz="2400" b="0" i="0" u="none" strike="noStrike" kern="0" cap="none" spc="0" normalizeH="0" baseline="0" noProof="0" dirty="0">
                <a:ln>
                  <a:noFill/>
                </a:ln>
                <a:solidFill>
                  <a:srgbClr val="000000"/>
                </a:solidFill>
                <a:effectLst/>
                <a:uLnTx/>
                <a:uFillTx/>
                <a:latin typeface="Arial"/>
                <a:cs typeface="Arial"/>
                <a:sym typeface="Arial"/>
              </a:rPr>
              <a:t>Principally Directed and Effective: For these actions, explain how:</a:t>
            </a:r>
            <a:endParaRPr kumimoji="0" sz="2400" b="0" i="0" u="none" strike="noStrike" kern="0" cap="none" spc="0" normalizeH="0" baseline="0" noProof="0" dirty="0">
              <a:ln>
                <a:noFill/>
              </a:ln>
              <a:solidFill>
                <a:srgbClr val="000000"/>
              </a:solidFill>
              <a:effectLst/>
              <a:uLnTx/>
              <a:uFillTx/>
              <a:latin typeface="Arial"/>
              <a:cs typeface="Arial"/>
              <a:sym typeface="Arial"/>
            </a:endParaRPr>
          </a:p>
          <a:p>
            <a:pPr marL="457200" marR="0" lvl="0" indent="-355600" algn="l" defTabSz="914400" rtl="0" eaLnBrk="1" fontAlgn="auto" latinLnBrk="0" hangingPunct="1">
              <a:lnSpc>
                <a:spcPct val="100000"/>
              </a:lnSpc>
              <a:spcBef>
                <a:spcPts val="0"/>
              </a:spcBef>
              <a:spcAft>
                <a:spcPts val="1200"/>
              </a:spcAft>
              <a:buClr>
                <a:srgbClr val="000000"/>
              </a:buClr>
              <a:buSzPts val="2000"/>
              <a:buFont typeface="Arial"/>
              <a:buChar char="●"/>
              <a:tabLst/>
              <a:defRPr/>
            </a:pPr>
            <a:r>
              <a:rPr kumimoji="0" lang="en-US" sz="2400" b="0" i="0" u="none" strike="noStrike" kern="0" cap="none" spc="0" normalizeH="0" baseline="0" noProof="0" dirty="0">
                <a:ln>
                  <a:noFill/>
                </a:ln>
                <a:solidFill>
                  <a:srgbClr val="000000"/>
                </a:solidFill>
                <a:effectLst/>
                <a:uLnTx/>
                <a:uFillTx/>
                <a:latin typeface="Arial"/>
                <a:cs typeface="Arial"/>
                <a:sym typeface="Arial"/>
              </a:rPr>
              <a:t>The LEA considered the needs, conditions, or circumstances of its unduplicated pupils as a result of COVID-19;</a:t>
            </a:r>
            <a:endParaRPr kumimoji="0" sz="2400" b="0" i="0" u="none" strike="noStrike" kern="0" cap="none" spc="0" normalizeH="0" baseline="0" noProof="0" dirty="0">
              <a:ln>
                <a:noFill/>
              </a:ln>
              <a:solidFill>
                <a:srgbClr val="000000"/>
              </a:solidFill>
              <a:effectLst/>
              <a:uLnTx/>
              <a:uFillTx/>
              <a:latin typeface="Arial"/>
              <a:cs typeface="Arial"/>
              <a:sym typeface="Arial"/>
            </a:endParaRPr>
          </a:p>
          <a:p>
            <a:pPr marL="457200" marR="0" lvl="0" indent="-355600" algn="l" defTabSz="914400" rtl="0" eaLnBrk="1" fontAlgn="auto" latinLnBrk="0" hangingPunct="1">
              <a:lnSpc>
                <a:spcPct val="100000"/>
              </a:lnSpc>
              <a:spcBef>
                <a:spcPts val="0"/>
              </a:spcBef>
              <a:spcAft>
                <a:spcPts val="1200"/>
              </a:spcAft>
              <a:buClr>
                <a:srgbClr val="000000"/>
              </a:buClr>
              <a:buSzPts val="2000"/>
              <a:buFont typeface="Arial"/>
              <a:buChar char="●"/>
              <a:tabLst/>
              <a:defRPr/>
            </a:pPr>
            <a:r>
              <a:rPr kumimoji="0" lang="en-US" sz="2400" b="0" i="0" u="none" strike="noStrike" kern="0" cap="none" spc="0" normalizeH="0" baseline="0" noProof="0" dirty="0">
                <a:ln>
                  <a:noFill/>
                </a:ln>
                <a:solidFill>
                  <a:srgbClr val="000000"/>
                </a:solidFill>
                <a:effectLst/>
                <a:uLnTx/>
                <a:uFillTx/>
                <a:latin typeface="Arial"/>
                <a:cs typeface="Arial"/>
                <a:sym typeface="Arial"/>
              </a:rPr>
              <a:t>The action, or aspect(s) of the action (including, for example, its design, content, methods, or location), is based on these considerations; and</a:t>
            </a:r>
            <a:endParaRPr kumimoji="0" sz="2400" b="0" i="0" u="none" strike="noStrike" kern="0" cap="none" spc="0" normalizeH="0" baseline="0" noProof="0" dirty="0">
              <a:ln>
                <a:noFill/>
              </a:ln>
              <a:solidFill>
                <a:srgbClr val="000000"/>
              </a:solidFill>
              <a:effectLst/>
              <a:uLnTx/>
              <a:uFillTx/>
              <a:latin typeface="Arial"/>
              <a:cs typeface="Arial"/>
              <a:sym typeface="Arial"/>
            </a:endParaRPr>
          </a:p>
          <a:p>
            <a:pPr marL="457200" marR="0" lvl="0" indent="-355600" algn="l" defTabSz="914400" rtl="0" eaLnBrk="1" fontAlgn="auto" latinLnBrk="0" hangingPunct="1">
              <a:lnSpc>
                <a:spcPct val="100000"/>
              </a:lnSpc>
              <a:spcBef>
                <a:spcPts val="0"/>
              </a:spcBef>
              <a:spcAft>
                <a:spcPts val="0"/>
              </a:spcAft>
              <a:buClr>
                <a:srgbClr val="000000"/>
              </a:buClr>
              <a:buSzPts val="2000"/>
              <a:buFont typeface="Arial"/>
              <a:buChar char="●"/>
              <a:tabLst/>
              <a:defRPr/>
            </a:pPr>
            <a:r>
              <a:rPr kumimoji="0" lang="en-US" sz="2400" b="0" i="0" u="none" strike="noStrike" kern="0" cap="none" spc="0" normalizeH="0" baseline="0" noProof="0" dirty="0">
                <a:ln>
                  <a:noFill/>
                </a:ln>
                <a:solidFill>
                  <a:srgbClr val="000000"/>
                </a:solidFill>
                <a:effectLst/>
                <a:uLnTx/>
                <a:uFillTx/>
                <a:latin typeface="Arial"/>
                <a:cs typeface="Arial"/>
                <a:sym typeface="Arial"/>
              </a:rPr>
              <a:t>The action is intended to meet the needs of the students in response to the COVID-19 pandemic.</a:t>
            </a:r>
            <a:endParaRPr kumimoji="0" sz="2400" b="0" i="0" u="none" strike="noStrike" kern="0" cap="none" spc="0" normalizeH="0" baseline="0" noProof="0" dirty="0">
              <a:ln>
                <a:noFill/>
              </a:ln>
              <a:solidFill>
                <a:srgbClr val="000000"/>
              </a:solidFill>
              <a:effectLst/>
              <a:uLnTx/>
              <a:uFillTx/>
              <a:latin typeface="Arial"/>
              <a:cs typeface="Arial"/>
              <a:sym typeface="Arial"/>
            </a:endParaRPr>
          </a:p>
        </p:txBody>
      </p:sp>
      <p:sp>
        <p:nvSpPr>
          <p:cNvPr id="710" name="Google Shape;710;g8dfd2e6a9b_3_56"/>
          <p:cNvSpPr txBox="1">
            <a:spLocks noGrp="1"/>
          </p:cNvSpPr>
          <p:nvPr>
            <p:ph type="sldNum" idx="12"/>
          </p:nvPr>
        </p:nvSpPr>
        <p:spPr>
          <a:xfrm>
            <a:off x="9825629" y="6456128"/>
            <a:ext cx="13119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fld id="{00000000-1234-1234-1234-123412341234}" type="slidenum">
              <a:rPr kumimoji="0" lang="en-US" sz="1050" b="0" i="0" u="none" strike="noStrike" kern="0" cap="none" spc="0" normalizeH="0" baseline="0" noProof="0">
                <a:ln>
                  <a:noFill/>
                </a:ln>
                <a:solidFill>
                  <a:srgbClr val="FFFFFF"/>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t>59</a:t>
            </a:fld>
            <a:endParaRPr kumimoji="0" sz="1050" b="0" i="0" u="none" strike="noStrike" kern="0" cap="none" spc="0" normalizeH="0" baseline="0" noProof="0">
              <a:ln>
                <a:noFill/>
              </a:ln>
              <a:solidFill>
                <a:srgbClr val="FFFFFF"/>
              </a:solidFill>
              <a:effectLst/>
              <a:uLnTx/>
              <a:uFillTx/>
              <a:latin typeface="Arial"/>
              <a:cs typeface="Arial"/>
              <a:sym typeface="Arial"/>
            </a:endParaRPr>
          </a:p>
        </p:txBody>
      </p:sp>
    </p:spTree>
    <p:extLst>
      <p:ext uri="{BB962C8B-B14F-4D97-AF65-F5344CB8AC3E}">
        <p14:creationId xmlns:p14="http://schemas.microsoft.com/office/powerpoint/2010/main" val="3449393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5" name="Title 4">
            <a:extLst>
              <a:ext uri="{FF2B5EF4-FFF2-40B4-BE49-F238E27FC236}">
                <a16:creationId xmlns:a16="http://schemas.microsoft.com/office/drawing/2014/main" id="{05AF2AA4-0B1A-4750-966C-CB565466AA2B}"/>
              </a:ext>
            </a:extLst>
          </p:cNvPr>
          <p:cNvSpPr>
            <a:spLocks noGrp="1"/>
          </p:cNvSpPr>
          <p:nvPr>
            <p:ph type="title"/>
          </p:nvPr>
        </p:nvSpPr>
        <p:spPr>
          <a:xfrm>
            <a:off x="282633" y="374072"/>
            <a:ext cx="3507971" cy="4978513"/>
          </a:xfrm>
        </p:spPr>
        <p:txBody>
          <a:bodyPr/>
          <a:lstStyle/>
          <a:p>
            <a:r>
              <a:rPr lang="en-US" dirty="0"/>
              <a:t>The Learning Continuity Plan is not a Local Control and Accountability Plan (LCAP)</a:t>
            </a:r>
            <a:br>
              <a:rPr lang="en-US" dirty="0"/>
            </a:br>
            <a:endParaRPr lang="en-US" dirty="0"/>
          </a:p>
        </p:txBody>
      </p:sp>
      <p:pic>
        <p:nvPicPr>
          <p:cNvPr id="9" name="Content Placeholder 8" descr="Screenshot of part of the Local Control and Accountability Plan.">
            <a:extLst>
              <a:ext uri="{FF2B5EF4-FFF2-40B4-BE49-F238E27FC236}">
                <a16:creationId xmlns:a16="http://schemas.microsoft.com/office/drawing/2014/main" id="{F51F571A-2F33-4E5A-913C-D59654B5463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271963" y="505896"/>
            <a:ext cx="7631112" cy="5668407"/>
          </a:xfrm>
        </p:spPr>
      </p:pic>
      <p:sp>
        <p:nvSpPr>
          <p:cNvPr id="154" name="Google Shape;154;g906f04836f_17_159"/>
          <p:cNvSpPr txBox="1">
            <a:spLocks noGrp="1"/>
          </p:cNvSpPr>
          <p:nvPr>
            <p:ph type="sldNum" sz="quarter" idx="12"/>
          </p:nvPr>
        </p:nvSpPr>
        <p:spPr/>
        <p:txBody>
          <a:bodyPr/>
          <a:lstStyle/>
          <a:p>
            <a:pPr lvl="0"/>
            <a:fld id="{00000000-1234-1234-1234-123412341234}" type="slidenum">
              <a:rPr lang="en-US" smtClean="0"/>
              <a:pPr lvl="0"/>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716"/>
        <p:cNvGrpSpPr/>
        <p:nvPr/>
      </p:nvGrpSpPr>
      <p:grpSpPr>
        <a:xfrm>
          <a:off x="0" y="0"/>
          <a:ext cx="0" cy="0"/>
          <a:chOff x="0" y="0"/>
          <a:chExt cx="0" cy="0"/>
        </a:xfrm>
      </p:grpSpPr>
      <p:sp>
        <p:nvSpPr>
          <p:cNvPr id="717" name="Google Shape;717;g8dfd2e6a9b_3_64"/>
          <p:cNvSpPr txBox="1">
            <a:spLocks noGrp="1"/>
          </p:cNvSpPr>
          <p:nvPr>
            <p:ph type="title"/>
          </p:nvPr>
        </p:nvSpPr>
        <p:spPr>
          <a:xfrm>
            <a:off x="253800" y="694563"/>
            <a:ext cx="10956861" cy="852883"/>
          </a:xfrm>
          <a:prstGeom prst="rect">
            <a:avLst/>
          </a:prstGeom>
          <a:noFill/>
          <a:ln>
            <a:noFill/>
          </a:ln>
        </p:spPr>
        <p:txBody>
          <a:bodyPr spcFirstLastPara="1" wrap="square" lIns="91425" tIns="45700" rIns="91425" bIns="45700" anchor="b" anchorCtr="0">
            <a:noAutofit/>
          </a:bodyPr>
          <a:lstStyle/>
          <a:p>
            <a:pPr>
              <a:buSzPts val="1800"/>
            </a:pPr>
            <a:r>
              <a:rPr lang="en-US" sz="4600" dirty="0">
                <a:solidFill>
                  <a:schemeClr val="tx1">
                    <a:lumMod val="85000"/>
                    <a:lumOff val="15000"/>
                  </a:schemeClr>
                </a:solidFill>
                <a:latin typeface="+mj-lt"/>
              </a:rPr>
              <a:t>Prompt Two (1)</a:t>
            </a:r>
            <a:endParaRPr sz="4600" dirty="0">
              <a:solidFill>
                <a:schemeClr val="tx1">
                  <a:lumMod val="85000"/>
                  <a:lumOff val="15000"/>
                </a:schemeClr>
              </a:solidFill>
              <a:latin typeface="+mj-lt"/>
            </a:endParaRPr>
          </a:p>
        </p:txBody>
      </p:sp>
      <p:sp>
        <p:nvSpPr>
          <p:cNvPr id="718" name="Google Shape;718;g8dfd2e6a9b_3_64"/>
          <p:cNvSpPr txBox="1"/>
          <p:nvPr/>
        </p:nvSpPr>
        <p:spPr>
          <a:xfrm>
            <a:off x="253800" y="1973931"/>
            <a:ext cx="11684400" cy="1074900"/>
          </a:xfrm>
          <a:prstGeom prst="rect">
            <a:avLst/>
          </a:prstGeom>
          <a:solidFill>
            <a:srgbClr val="D9EAD3"/>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600"/>
              </a:spcBef>
              <a:spcAft>
                <a:spcPts val="0"/>
              </a:spcAft>
              <a:buClr>
                <a:srgbClr val="000000"/>
              </a:buClr>
              <a:buSzPts val="1100"/>
              <a:buFont typeface="Arial"/>
              <a:buNone/>
              <a:tabLst/>
              <a:defRPr/>
            </a:pPr>
            <a:r>
              <a:rPr kumimoji="0" lang="en-US" sz="2400" b="1" i="0" u="none" strike="noStrike" kern="0" cap="none" spc="0" normalizeH="0" baseline="0" noProof="0" dirty="0">
                <a:ln>
                  <a:noFill/>
                </a:ln>
                <a:solidFill>
                  <a:srgbClr val="000000"/>
                </a:solidFill>
                <a:effectLst/>
                <a:uLnTx/>
                <a:uFillTx/>
                <a:latin typeface="Arial"/>
                <a:cs typeface="Arial"/>
                <a:sym typeface="Arial"/>
              </a:rPr>
              <a:t>Prompt 2</a:t>
            </a:r>
            <a:r>
              <a:rPr kumimoji="0" lang="en-US" sz="2400" b="0" i="0" u="none" strike="noStrike" kern="0" cap="none" spc="0" normalizeH="0" baseline="0" noProof="0" dirty="0">
                <a:ln>
                  <a:noFill/>
                </a:ln>
                <a:solidFill>
                  <a:srgbClr val="000000"/>
                </a:solidFill>
                <a:effectLst/>
                <a:uLnTx/>
                <a:uFillTx/>
                <a:latin typeface="Arial"/>
                <a:cs typeface="Arial"/>
                <a:sym typeface="Arial"/>
              </a:rPr>
              <a:t>: A description of how services for foster youth, English learners, and low-income students are being increased or improved by the percentage required.</a:t>
            </a:r>
            <a:endParaRPr kumimoji="0" sz="2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600"/>
              </a:spcBef>
              <a:spcAft>
                <a:spcPts val="0"/>
              </a:spcAft>
              <a:buClr>
                <a:srgbClr val="000000"/>
              </a:buClr>
              <a:buSzPts val="1400"/>
              <a:buFont typeface="Arial"/>
              <a:buNone/>
              <a:tabLst/>
              <a:defRPr/>
            </a:pP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720" name="Google Shape;720;g8dfd2e6a9b_3_64"/>
          <p:cNvSpPr txBox="1">
            <a:spLocks noGrp="1"/>
          </p:cNvSpPr>
          <p:nvPr>
            <p:ph type="sldNum" idx="12"/>
          </p:nvPr>
        </p:nvSpPr>
        <p:spPr>
          <a:xfrm>
            <a:off x="9825629" y="6456128"/>
            <a:ext cx="13119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fld id="{00000000-1234-1234-1234-123412341234}" type="slidenum">
              <a:rPr kumimoji="0" lang="en-US" sz="1050" b="0" i="0" u="none" strike="noStrike" kern="0" cap="none" spc="0" normalizeH="0" baseline="0" noProof="0">
                <a:ln>
                  <a:noFill/>
                </a:ln>
                <a:solidFill>
                  <a:srgbClr val="FFFFFF"/>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t>60</a:t>
            </a:fld>
            <a:endParaRPr kumimoji="0" sz="1050" b="0" i="0" u="none" strike="noStrike" kern="0" cap="none" spc="0" normalizeH="0" baseline="0" noProof="0">
              <a:ln>
                <a:noFill/>
              </a:ln>
              <a:solidFill>
                <a:srgbClr val="FFFFFF"/>
              </a:solidFill>
              <a:effectLst/>
              <a:uLnTx/>
              <a:uFillTx/>
              <a:latin typeface="Arial"/>
              <a:cs typeface="Arial"/>
              <a:sym typeface="Aria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716"/>
        <p:cNvGrpSpPr/>
        <p:nvPr/>
      </p:nvGrpSpPr>
      <p:grpSpPr>
        <a:xfrm>
          <a:off x="0" y="0"/>
          <a:ext cx="0" cy="0"/>
          <a:chOff x="0" y="0"/>
          <a:chExt cx="0" cy="0"/>
        </a:xfrm>
      </p:grpSpPr>
      <p:sp>
        <p:nvSpPr>
          <p:cNvPr id="717" name="Google Shape;717;g8dfd2e6a9b_3_64"/>
          <p:cNvSpPr txBox="1">
            <a:spLocks noGrp="1"/>
          </p:cNvSpPr>
          <p:nvPr>
            <p:ph type="title"/>
          </p:nvPr>
        </p:nvSpPr>
        <p:spPr>
          <a:xfrm>
            <a:off x="453600" y="374095"/>
            <a:ext cx="10752324" cy="852883"/>
          </a:xfrm>
          <a:prstGeom prst="rect">
            <a:avLst/>
          </a:prstGeom>
          <a:noFill/>
          <a:ln>
            <a:noFill/>
          </a:ln>
        </p:spPr>
        <p:txBody>
          <a:bodyPr spcFirstLastPara="1" wrap="square" lIns="91425" tIns="45700" rIns="91425" bIns="45700" anchor="b" anchorCtr="0">
            <a:noAutofit/>
          </a:bodyPr>
          <a:lstStyle/>
          <a:p>
            <a:pPr marL="0" lvl="0" indent="0">
              <a:buSzPts val="1800"/>
            </a:pPr>
            <a:r>
              <a:rPr lang="en-US" sz="4600" dirty="0">
                <a:solidFill>
                  <a:schemeClr val="tx1">
                    <a:lumMod val="85000"/>
                    <a:lumOff val="15000"/>
                  </a:schemeClr>
                </a:solidFill>
              </a:rPr>
              <a:t>Prompt Two (2)</a:t>
            </a:r>
            <a:endParaRPr sz="4600" dirty="0">
              <a:solidFill>
                <a:schemeClr val="tx1">
                  <a:lumMod val="85000"/>
                  <a:lumOff val="15000"/>
                </a:schemeClr>
              </a:solidFill>
              <a:latin typeface="+mj-lt"/>
            </a:endParaRPr>
          </a:p>
        </p:txBody>
      </p:sp>
      <p:sp>
        <p:nvSpPr>
          <p:cNvPr id="720" name="Google Shape;720;g8dfd2e6a9b_3_64"/>
          <p:cNvSpPr txBox="1">
            <a:spLocks noGrp="1"/>
          </p:cNvSpPr>
          <p:nvPr>
            <p:ph type="sldNum" idx="12"/>
          </p:nvPr>
        </p:nvSpPr>
        <p:spPr>
          <a:xfrm>
            <a:off x="9825629" y="6456128"/>
            <a:ext cx="13119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fld id="{00000000-1234-1234-1234-123412341234}" type="slidenum">
              <a:rPr kumimoji="0" lang="en-US" sz="1050" b="0" i="0" u="none" strike="noStrike" kern="0" cap="none" spc="0" normalizeH="0" baseline="0" noProof="0">
                <a:ln>
                  <a:noFill/>
                </a:ln>
                <a:solidFill>
                  <a:srgbClr val="FFFFFF"/>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t>61</a:t>
            </a:fld>
            <a:endParaRPr kumimoji="0" sz="1050" b="0" i="0" u="none" strike="noStrike" kern="0" cap="none" spc="0" normalizeH="0" baseline="0" noProof="0">
              <a:ln>
                <a:noFill/>
              </a:ln>
              <a:solidFill>
                <a:srgbClr val="FFFFFF"/>
              </a:solidFill>
              <a:effectLst/>
              <a:uLnTx/>
              <a:uFillTx/>
              <a:latin typeface="Arial"/>
              <a:cs typeface="Arial"/>
              <a:sym typeface="Arial"/>
            </a:endParaRPr>
          </a:p>
        </p:txBody>
      </p:sp>
      <p:sp>
        <p:nvSpPr>
          <p:cNvPr id="721" name="Google Shape;721;g8dfd2e6a9b_3_64"/>
          <p:cNvSpPr txBox="1">
            <a:spLocks noGrp="1"/>
          </p:cNvSpPr>
          <p:nvPr>
            <p:ph type="body" idx="1"/>
          </p:nvPr>
        </p:nvSpPr>
        <p:spPr>
          <a:xfrm>
            <a:off x="453600" y="1403498"/>
            <a:ext cx="11284800" cy="4699590"/>
          </a:xfrm>
          <a:prstGeom prst="rect">
            <a:avLst/>
          </a:prstGeom>
        </p:spPr>
        <p:txBody>
          <a:bodyPr spcFirstLastPara="1" wrap="square" lIns="45700" tIns="45700" rIns="45700" bIns="45700" anchor="t" anchorCtr="0">
            <a:noAutofit/>
          </a:bodyPr>
          <a:lstStyle/>
          <a:p>
            <a:pPr marL="0" lvl="0" indent="0" algn="l" rtl="0">
              <a:lnSpc>
                <a:spcPct val="100000"/>
              </a:lnSpc>
              <a:spcBef>
                <a:spcPts val="0"/>
              </a:spcBef>
              <a:spcAft>
                <a:spcPts val="0"/>
              </a:spcAft>
              <a:buNone/>
            </a:pPr>
            <a:r>
              <a:rPr lang="en-US" sz="2400" b="1" dirty="0">
                <a:solidFill>
                  <a:schemeClr val="tx1"/>
                </a:solidFill>
              </a:rPr>
              <a:t>Instructions</a:t>
            </a:r>
            <a:r>
              <a:rPr lang="en-US" sz="2400" dirty="0">
                <a:solidFill>
                  <a:schemeClr val="tx1"/>
                </a:solidFill>
              </a:rPr>
              <a:t>: Consistent with the requirements of 5 </a:t>
            </a:r>
            <a:r>
              <a:rPr lang="en-US" sz="2400" i="1" dirty="0">
                <a:solidFill>
                  <a:schemeClr val="tx1"/>
                </a:solidFill>
              </a:rPr>
              <a:t>CCR </a:t>
            </a:r>
            <a:r>
              <a:rPr lang="en-US" sz="2400" dirty="0">
                <a:solidFill>
                  <a:schemeClr val="tx1"/>
                </a:solidFill>
              </a:rPr>
              <a:t>Section 15496, describe how the services marked in the Learning Continuity Plan as contributing to the increased or improved services requirement for foster youth, English learners, and low-income students contribute to meeting the percentage calculated as compared to the services provided for all students. </a:t>
            </a:r>
          </a:p>
        </p:txBody>
      </p:sp>
    </p:spTree>
    <p:extLst>
      <p:ext uri="{BB962C8B-B14F-4D97-AF65-F5344CB8AC3E}">
        <p14:creationId xmlns:p14="http://schemas.microsoft.com/office/powerpoint/2010/main" val="6430659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716"/>
        <p:cNvGrpSpPr/>
        <p:nvPr/>
      </p:nvGrpSpPr>
      <p:grpSpPr>
        <a:xfrm>
          <a:off x="0" y="0"/>
          <a:ext cx="0" cy="0"/>
          <a:chOff x="0" y="0"/>
          <a:chExt cx="0" cy="0"/>
        </a:xfrm>
      </p:grpSpPr>
      <p:sp>
        <p:nvSpPr>
          <p:cNvPr id="717" name="Google Shape;717;g8dfd2e6a9b_3_64"/>
          <p:cNvSpPr txBox="1">
            <a:spLocks noGrp="1"/>
          </p:cNvSpPr>
          <p:nvPr>
            <p:ph type="title"/>
          </p:nvPr>
        </p:nvSpPr>
        <p:spPr>
          <a:xfrm>
            <a:off x="453600" y="374095"/>
            <a:ext cx="10752324" cy="852883"/>
          </a:xfrm>
          <a:prstGeom prst="rect">
            <a:avLst/>
          </a:prstGeom>
          <a:noFill/>
          <a:ln>
            <a:noFill/>
          </a:ln>
        </p:spPr>
        <p:txBody>
          <a:bodyPr spcFirstLastPara="1" wrap="square" lIns="91425" tIns="45700" rIns="91425" bIns="45700" anchor="b" anchorCtr="0">
            <a:noAutofit/>
          </a:bodyPr>
          <a:lstStyle/>
          <a:p>
            <a:pPr marL="0" lvl="0" indent="0">
              <a:buSzPts val="1800"/>
            </a:pPr>
            <a:r>
              <a:rPr lang="en-US" sz="4600" dirty="0">
                <a:solidFill>
                  <a:schemeClr val="tx1">
                    <a:lumMod val="85000"/>
                    <a:lumOff val="15000"/>
                  </a:schemeClr>
                </a:solidFill>
              </a:rPr>
              <a:t>Prompt Two (3)</a:t>
            </a:r>
            <a:endParaRPr sz="4600" dirty="0">
              <a:solidFill>
                <a:schemeClr val="tx1">
                  <a:lumMod val="85000"/>
                  <a:lumOff val="15000"/>
                </a:schemeClr>
              </a:solidFill>
              <a:latin typeface="+mj-lt"/>
            </a:endParaRPr>
          </a:p>
        </p:txBody>
      </p:sp>
      <p:sp>
        <p:nvSpPr>
          <p:cNvPr id="720" name="Google Shape;720;g8dfd2e6a9b_3_64"/>
          <p:cNvSpPr txBox="1">
            <a:spLocks noGrp="1"/>
          </p:cNvSpPr>
          <p:nvPr>
            <p:ph type="sldNum" idx="12"/>
          </p:nvPr>
        </p:nvSpPr>
        <p:spPr>
          <a:xfrm>
            <a:off x="9825629" y="6456128"/>
            <a:ext cx="13119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fld id="{00000000-1234-1234-1234-123412341234}" type="slidenum">
              <a:rPr kumimoji="0" lang="en-US" sz="1050" b="0" i="0" u="none" strike="noStrike" kern="0" cap="none" spc="0" normalizeH="0" baseline="0" noProof="0">
                <a:ln>
                  <a:noFill/>
                </a:ln>
                <a:solidFill>
                  <a:srgbClr val="FFFFFF"/>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t>62</a:t>
            </a:fld>
            <a:endParaRPr kumimoji="0" sz="1050" b="0" i="0" u="none" strike="noStrike" kern="0" cap="none" spc="0" normalizeH="0" baseline="0" noProof="0">
              <a:ln>
                <a:noFill/>
              </a:ln>
              <a:solidFill>
                <a:srgbClr val="FFFFFF"/>
              </a:solidFill>
              <a:effectLst/>
              <a:uLnTx/>
              <a:uFillTx/>
              <a:latin typeface="Arial"/>
              <a:cs typeface="Arial"/>
              <a:sym typeface="Arial"/>
            </a:endParaRPr>
          </a:p>
        </p:txBody>
      </p:sp>
      <p:sp>
        <p:nvSpPr>
          <p:cNvPr id="721" name="Google Shape;721;g8dfd2e6a9b_3_64"/>
          <p:cNvSpPr txBox="1">
            <a:spLocks noGrp="1"/>
          </p:cNvSpPr>
          <p:nvPr>
            <p:ph type="body" idx="1"/>
          </p:nvPr>
        </p:nvSpPr>
        <p:spPr>
          <a:xfrm>
            <a:off x="453600" y="1403498"/>
            <a:ext cx="11284800" cy="4699590"/>
          </a:xfrm>
          <a:prstGeom prst="rect">
            <a:avLst/>
          </a:prstGeom>
        </p:spPr>
        <p:txBody>
          <a:bodyPr spcFirstLastPara="1" wrap="square" lIns="45700" tIns="45700" rIns="45700" bIns="45700" anchor="t" anchorCtr="0">
            <a:noAutofit/>
          </a:bodyPr>
          <a:lstStyle/>
          <a:p>
            <a:pPr marL="0" lvl="0" indent="0" algn="l" rtl="0">
              <a:lnSpc>
                <a:spcPct val="100000"/>
              </a:lnSpc>
              <a:spcBef>
                <a:spcPts val="0"/>
              </a:spcBef>
              <a:spcAft>
                <a:spcPts val="0"/>
              </a:spcAft>
              <a:buNone/>
            </a:pPr>
            <a:r>
              <a:rPr lang="en-US" sz="2400" b="1" dirty="0">
                <a:solidFill>
                  <a:schemeClr val="tx1"/>
                </a:solidFill>
              </a:rPr>
              <a:t>Instructions (continued)</a:t>
            </a:r>
            <a:r>
              <a:rPr lang="en-US" sz="2400" dirty="0">
                <a:solidFill>
                  <a:schemeClr val="tx1"/>
                </a:solidFill>
              </a:rPr>
              <a:t>: Additionally, consistent with the requirements of 5 CCR Section 15496, please describe any other actions or services that contribute towards meeting the increased or improved services requirement. </a:t>
            </a:r>
          </a:p>
          <a:p>
            <a:pPr indent="-355600">
              <a:lnSpc>
                <a:spcPct val="100000"/>
              </a:lnSpc>
              <a:spcAft>
                <a:spcPts val="1200"/>
              </a:spcAft>
              <a:buClr>
                <a:srgbClr val="000000"/>
              </a:buClr>
              <a:buSzPts val="2000"/>
              <a:buFont typeface="Arial"/>
              <a:buChar char="●"/>
              <a:defRPr/>
            </a:pPr>
            <a:r>
              <a:rPr lang="en-US" sz="2400" dirty="0">
                <a:solidFill>
                  <a:srgbClr val="000000"/>
                </a:solidFill>
                <a:ea typeface="+mn-ea"/>
              </a:rPr>
              <a:t>To improve services means to grow services in quality and to increase services means to grow services in quantity. </a:t>
            </a:r>
          </a:p>
          <a:p>
            <a:pPr marL="0" indent="0">
              <a:lnSpc>
                <a:spcPct val="100000"/>
              </a:lnSpc>
              <a:spcBef>
                <a:spcPts val="0"/>
              </a:spcBef>
              <a:buNone/>
            </a:pPr>
            <a:r>
              <a:rPr lang="en-US" sz="2400" dirty="0">
                <a:solidFill>
                  <a:schemeClr val="tx1"/>
                </a:solidFill>
              </a:rPr>
              <a:t>A sufficient description to this prompt must address how the action(s) are expected to result in the required proportional increase or improvement in services for unduplicated pupils as compared to the services the LEA provides to all students.</a:t>
            </a:r>
            <a:endParaRPr sz="2400" dirty="0">
              <a:solidFill>
                <a:schemeClr val="tx1"/>
              </a:solidFill>
            </a:endParaRPr>
          </a:p>
        </p:txBody>
      </p:sp>
    </p:spTree>
    <p:extLst>
      <p:ext uri="{BB962C8B-B14F-4D97-AF65-F5344CB8AC3E}">
        <p14:creationId xmlns:p14="http://schemas.microsoft.com/office/powerpoint/2010/main" val="42427919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C15FF3C-C737-4CC4-BFDC-C1E2B8E8C619}"/>
              </a:ext>
            </a:extLst>
          </p:cNvPr>
          <p:cNvSpPr>
            <a:spLocks noGrp="1"/>
          </p:cNvSpPr>
          <p:nvPr>
            <p:ph type="title"/>
          </p:nvPr>
        </p:nvSpPr>
        <p:spPr/>
        <p:txBody>
          <a:bodyPr/>
          <a:lstStyle/>
          <a:p>
            <a:r>
              <a:rPr lang="en-US" dirty="0"/>
              <a:t>LEA-Wide and Schoolwide Actions</a:t>
            </a:r>
          </a:p>
        </p:txBody>
      </p:sp>
      <p:sp>
        <p:nvSpPr>
          <p:cNvPr id="6" name="Content Placeholder 5">
            <a:extLst>
              <a:ext uri="{FF2B5EF4-FFF2-40B4-BE49-F238E27FC236}">
                <a16:creationId xmlns:a16="http://schemas.microsoft.com/office/drawing/2014/main" id="{AD78AA7E-5A93-46E3-82D1-A01DA4473995}"/>
              </a:ext>
            </a:extLst>
          </p:cNvPr>
          <p:cNvSpPr>
            <a:spLocks noGrp="1"/>
          </p:cNvSpPr>
          <p:nvPr>
            <p:ph idx="1"/>
          </p:nvPr>
        </p:nvSpPr>
        <p:spPr/>
        <p:txBody>
          <a:bodyPr>
            <a:normAutofit lnSpcReduction="10000"/>
          </a:bodyPr>
          <a:lstStyle/>
          <a:p>
            <a:pPr marL="0" indent="0">
              <a:buNone/>
            </a:pPr>
            <a:r>
              <a:rPr lang="en-US" dirty="0"/>
              <a:t>Where should LEAs identify which actions are being provided on an LEA-Wide and/or schoolwide basis?</a:t>
            </a:r>
          </a:p>
          <a:p>
            <a:r>
              <a:rPr lang="en-US" dirty="0"/>
              <a:t>LEAs have flexibility when deciding how to identify actions as being provided on an LEA-Wide and/or schoolwide basis.</a:t>
            </a:r>
          </a:p>
          <a:p>
            <a:pPr lvl="1">
              <a:spcBef>
                <a:spcPts val="1200"/>
              </a:spcBef>
            </a:pPr>
            <a:r>
              <a:rPr lang="en-US" dirty="0"/>
              <a:t>LEAs are encouraged to consult with stakeholders.</a:t>
            </a:r>
          </a:p>
          <a:p>
            <a:pPr lvl="1">
              <a:spcBef>
                <a:spcPts val="1200"/>
              </a:spcBef>
            </a:pPr>
            <a:r>
              <a:rPr lang="en-US" dirty="0"/>
              <a:t>Suggested approaches include identification as part of the description, providing the description as an addendum to the Learning Continuity Plan, or providing a link to another planning document.</a:t>
            </a:r>
          </a:p>
          <a:p>
            <a:pPr lvl="1">
              <a:spcBef>
                <a:spcPts val="1200"/>
              </a:spcBef>
            </a:pPr>
            <a:r>
              <a:rPr lang="en-US" dirty="0"/>
              <a:t>When providing links, an LEA should consider how those without internet access will access the information being linked to.</a:t>
            </a:r>
          </a:p>
        </p:txBody>
      </p:sp>
      <p:sp>
        <p:nvSpPr>
          <p:cNvPr id="4" name="Slide Number Placeholder 3">
            <a:extLst>
              <a:ext uri="{FF2B5EF4-FFF2-40B4-BE49-F238E27FC236}">
                <a16:creationId xmlns:a16="http://schemas.microsoft.com/office/drawing/2014/main" id="{3A2EE0B9-2E34-4AA8-A0AD-A98D00ADD820}"/>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63</a:t>
            </a:fld>
            <a:endParaRPr lang="en-US"/>
          </a:p>
        </p:txBody>
      </p:sp>
    </p:spTree>
    <p:extLst>
      <p:ext uri="{BB962C8B-B14F-4D97-AF65-F5344CB8AC3E}">
        <p14:creationId xmlns:p14="http://schemas.microsoft.com/office/powerpoint/2010/main" val="7417744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g906f04836f_17_89"/>
          <p:cNvSpPr txBox="1">
            <a:spLocks noGrp="1"/>
          </p:cNvSpPr>
          <p:nvPr>
            <p:ph type="title"/>
          </p:nvPr>
        </p:nvSpPr>
        <p:spPr/>
        <p:txBody>
          <a:bodyPr/>
          <a:lstStyle/>
          <a:p>
            <a:pPr lvl="0"/>
            <a:r>
              <a:rPr lang="en-US" dirty="0"/>
              <a:t>Final Thoughts</a:t>
            </a:r>
          </a:p>
        </p:txBody>
      </p:sp>
      <p:sp>
        <p:nvSpPr>
          <p:cNvPr id="323" name="Google Shape;323;g906f04836f_17_89"/>
          <p:cNvSpPr txBox="1">
            <a:spLocks noGrp="1"/>
          </p:cNvSpPr>
          <p:nvPr>
            <p:ph type="sldNum" idx="12"/>
          </p:nvPr>
        </p:nvSpPr>
        <p:spPr/>
        <p:txBody>
          <a:bodyPr/>
          <a:lstStyle/>
          <a:p>
            <a:pPr lvl="0"/>
            <a:fld id="{00000000-1234-1234-1234-123412341234}" type="slidenum">
              <a:rPr lang="en-US" smtClean="0"/>
              <a:pPr lvl="0"/>
              <a:t>64</a:t>
            </a:fld>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g906f04836f_1_3"/>
          <p:cNvSpPr txBox="1">
            <a:spLocks noGrp="1"/>
          </p:cNvSpPr>
          <p:nvPr>
            <p:ph type="title"/>
          </p:nvPr>
        </p:nvSpPr>
        <p:spPr/>
        <p:txBody>
          <a:bodyPr/>
          <a:lstStyle/>
          <a:p>
            <a:pPr lvl="0"/>
            <a:r>
              <a:rPr lang="en-US" dirty="0"/>
              <a:t>Ongoing Work</a:t>
            </a:r>
          </a:p>
        </p:txBody>
      </p:sp>
      <p:sp>
        <p:nvSpPr>
          <p:cNvPr id="329" name="Google Shape;329;g906f04836f_1_3"/>
          <p:cNvSpPr txBox="1">
            <a:spLocks noGrp="1"/>
          </p:cNvSpPr>
          <p:nvPr>
            <p:ph type="body" idx="1"/>
          </p:nvPr>
        </p:nvSpPr>
        <p:spPr/>
        <p:txBody>
          <a:bodyPr>
            <a:normAutofit/>
          </a:bodyPr>
          <a:lstStyle/>
          <a:p>
            <a:pPr marL="0" lvl="0" indent="0">
              <a:buNone/>
            </a:pPr>
            <a:r>
              <a:rPr lang="en-US" dirty="0"/>
              <a:t>The CDE is working to clarify the following:</a:t>
            </a:r>
          </a:p>
          <a:p>
            <a:pPr lvl="0"/>
            <a:r>
              <a:rPr lang="en-US" dirty="0"/>
              <a:t>Translation requirements related to the Learning Continuity Plan</a:t>
            </a:r>
          </a:p>
          <a:p>
            <a:pPr lvl="0"/>
            <a:r>
              <a:rPr lang="en-US" dirty="0"/>
              <a:t>Federal school planning requirements for charter schools and single-school districts </a:t>
            </a:r>
          </a:p>
          <a:p>
            <a:pPr lvl="0"/>
            <a:r>
              <a:rPr lang="en-US" dirty="0"/>
              <a:t>Independent study vs. distance learning</a:t>
            </a:r>
          </a:p>
          <a:p>
            <a:pPr lvl="0"/>
            <a:r>
              <a:rPr lang="en-US" dirty="0"/>
              <a:t>Requirements related to the Budget Overview for Parents</a:t>
            </a:r>
          </a:p>
          <a:p>
            <a:pPr lvl="0"/>
            <a:r>
              <a:rPr lang="en-US" dirty="0"/>
              <a:t>Annual Update requirements</a:t>
            </a:r>
          </a:p>
        </p:txBody>
      </p:sp>
      <p:sp>
        <p:nvSpPr>
          <p:cNvPr id="330" name="Google Shape;330;g906f04836f_1_3"/>
          <p:cNvSpPr txBox="1">
            <a:spLocks noGrp="1"/>
          </p:cNvSpPr>
          <p:nvPr>
            <p:ph type="sldNum" idx="12"/>
          </p:nvPr>
        </p:nvSpPr>
        <p:spPr/>
        <p:txBody>
          <a:bodyPr/>
          <a:lstStyle/>
          <a:p>
            <a:pPr lvl="0"/>
            <a:fld id="{00000000-1234-1234-1234-123412341234}" type="slidenum">
              <a:rPr lang="en-US" smtClean="0"/>
              <a:pPr lvl="0"/>
              <a:t>65</a:t>
            </a:fld>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B1A04-F1A0-49CC-BBFD-665D3420D721}"/>
              </a:ext>
            </a:extLst>
          </p:cNvPr>
          <p:cNvSpPr>
            <a:spLocks noGrp="1"/>
          </p:cNvSpPr>
          <p:nvPr>
            <p:ph type="title"/>
          </p:nvPr>
        </p:nvSpPr>
        <p:spPr/>
        <p:txBody>
          <a:bodyPr/>
          <a:lstStyle/>
          <a:p>
            <a:r>
              <a:rPr lang="en-US" dirty="0"/>
              <a:t>Frequently Asked Questions </a:t>
            </a:r>
          </a:p>
        </p:txBody>
      </p:sp>
      <p:sp>
        <p:nvSpPr>
          <p:cNvPr id="3" name="Content Placeholder 2">
            <a:extLst>
              <a:ext uri="{FF2B5EF4-FFF2-40B4-BE49-F238E27FC236}">
                <a16:creationId xmlns:a16="http://schemas.microsoft.com/office/drawing/2014/main" id="{83CB9D65-DD4A-4D61-9DEB-29D73E0488DB}"/>
              </a:ext>
            </a:extLst>
          </p:cNvPr>
          <p:cNvSpPr>
            <a:spLocks noGrp="1"/>
          </p:cNvSpPr>
          <p:nvPr>
            <p:ph idx="1"/>
          </p:nvPr>
        </p:nvSpPr>
        <p:spPr>
          <a:xfrm>
            <a:off x="167640" y="1737360"/>
            <a:ext cx="11765280" cy="4718767"/>
          </a:xfrm>
        </p:spPr>
        <p:txBody>
          <a:bodyPr>
            <a:normAutofit/>
          </a:bodyPr>
          <a:lstStyle/>
          <a:p>
            <a:r>
              <a:rPr lang="en-US" dirty="0"/>
              <a:t>Learning Continuity and Attendance Plan FAQs (</a:t>
            </a:r>
            <a:r>
              <a:rPr lang="en-US" sz="2600" dirty="0">
                <a:solidFill>
                  <a:srgbClr val="0000FF"/>
                </a:solidFill>
                <a:hlinkClick r:id="rId2" tooltip="Learning Continuity and Attendance Plan FAQs">
                  <a:extLst>
                    <a:ext uri="{A12FA001-AC4F-418D-AE19-62706E023703}">
                      <ahyp:hlinkClr xmlns:ahyp="http://schemas.microsoft.com/office/drawing/2018/hyperlinkcolor" val="tx"/>
                    </a:ext>
                  </a:extLst>
                </a:hlinkClick>
              </a:rPr>
              <a:t>https://www.cde.ca.gov/re/lc/learningcontattendplan.asp#FAQs</a:t>
            </a:r>
            <a:r>
              <a:rPr lang="en-US" dirty="0"/>
              <a:t>) </a:t>
            </a:r>
          </a:p>
          <a:p>
            <a:r>
              <a:rPr lang="en-US" dirty="0"/>
              <a:t>Distance Learning FAQs (</a:t>
            </a:r>
            <a:r>
              <a:rPr lang="en-US" sz="2600" dirty="0">
                <a:solidFill>
                  <a:srgbClr val="0000FF"/>
                </a:solidFill>
                <a:hlinkClick r:id="rId3" tooltip="Distance Learning FAQs">
                  <a:extLst>
                    <a:ext uri="{A12FA001-AC4F-418D-AE19-62706E023703}">
                      <ahyp:hlinkClr xmlns:ahyp="http://schemas.microsoft.com/office/drawing/2018/hyperlinkcolor" val="tx"/>
                    </a:ext>
                  </a:extLst>
                </a:hlinkClick>
              </a:rPr>
              <a:t>https://www.cde.ca.gov/ci/cr/dl/distlearningfaqs.asp</a:t>
            </a:r>
            <a:r>
              <a:rPr lang="en-US" dirty="0"/>
              <a:t>) </a:t>
            </a:r>
          </a:p>
          <a:p>
            <a:r>
              <a:rPr lang="en-US" dirty="0"/>
              <a:t>English Learner Services FAQs (</a:t>
            </a:r>
            <a:r>
              <a:rPr lang="en-US" sz="2600" dirty="0">
                <a:solidFill>
                  <a:schemeClr val="tx1"/>
                </a:solidFill>
              </a:rPr>
              <a:t>[invalid link removed]</a:t>
            </a:r>
            <a:r>
              <a:rPr lang="en-US" dirty="0">
                <a:solidFill>
                  <a:schemeClr val="tx1"/>
                </a:solidFill>
              </a:rPr>
              <a:t>) </a:t>
            </a:r>
          </a:p>
          <a:p>
            <a:r>
              <a:rPr lang="en-US" dirty="0"/>
              <a:t>ELD Distance Learning FAQs (</a:t>
            </a:r>
            <a:r>
              <a:rPr lang="en-US" sz="2600" dirty="0">
                <a:solidFill>
                  <a:schemeClr val="tx1"/>
                </a:solidFill>
              </a:rPr>
              <a:t>[invalid link removed] </a:t>
            </a:r>
            <a:r>
              <a:rPr lang="en-US" dirty="0"/>
              <a:t>) </a:t>
            </a:r>
          </a:p>
          <a:p>
            <a:r>
              <a:rPr lang="en-US" dirty="0"/>
              <a:t>COVID-19 Assessment FAQs (</a:t>
            </a:r>
            <a:r>
              <a:rPr lang="en-US" sz="2600" dirty="0">
                <a:solidFill>
                  <a:schemeClr val="tx1"/>
                </a:solidFill>
              </a:rPr>
              <a:t>[invalid link removed]</a:t>
            </a:r>
            <a:r>
              <a:rPr lang="en-US" dirty="0">
                <a:solidFill>
                  <a:schemeClr val="tx1"/>
                </a:solidFill>
              </a:rPr>
              <a:t>) </a:t>
            </a:r>
          </a:p>
          <a:p>
            <a:r>
              <a:rPr lang="en-US" dirty="0"/>
              <a:t>CDE’s 2020–21 Funding and Instructional Time FAQs (</a:t>
            </a:r>
            <a:r>
              <a:rPr lang="en-US" sz="2600" dirty="0">
                <a:solidFill>
                  <a:schemeClr val="tx1"/>
                </a:solidFill>
              </a:rPr>
              <a:t>[invalid link removed]</a:t>
            </a:r>
            <a:r>
              <a:rPr lang="en-US" dirty="0">
                <a:solidFill>
                  <a:schemeClr val="tx1"/>
                </a:solidFill>
              </a:rPr>
              <a:t>) </a:t>
            </a:r>
          </a:p>
        </p:txBody>
      </p:sp>
      <p:sp>
        <p:nvSpPr>
          <p:cNvPr id="4" name="Slide Number Placeholder 3">
            <a:extLst>
              <a:ext uri="{FF2B5EF4-FFF2-40B4-BE49-F238E27FC236}">
                <a16:creationId xmlns:a16="http://schemas.microsoft.com/office/drawing/2014/main" id="{2BEAC6C0-9C3E-4963-9072-B1EF710E3D16}"/>
              </a:ext>
            </a:extLst>
          </p:cNvPr>
          <p:cNvSpPr>
            <a:spLocks noGrp="1"/>
          </p:cNvSpPr>
          <p:nvPr>
            <p:ph type="sldNum" sz="quarter" idx="12"/>
          </p:nvPr>
        </p:nvSpPr>
        <p:spPr/>
        <p:txBody>
          <a:bodyPr/>
          <a:lstStyle/>
          <a:p>
            <a:fld id="{1E47FE53-EBF0-4DA7-9D9D-CC1C3A20F3CB}" type="slidenum">
              <a:rPr lang="en-US" smtClean="0"/>
              <a:t>66</a:t>
            </a:fld>
            <a:endParaRPr lang="en-US"/>
          </a:p>
        </p:txBody>
      </p:sp>
    </p:spTree>
    <p:extLst>
      <p:ext uri="{BB962C8B-B14F-4D97-AF65-F5344CB8AC3E}">
        <p14:creationId xmlns:p14="http://schemas.microsoft.com/office/powerpoint/2010/main" val="376369723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540"/>
        <p:cNvGrpSpPr/>
        <p:nvPr/>
      </p:nvGrpSpPr>
      <p:grpSpPr>
        <a:xfrm>
          <a:off x="0" y="0"/>
          <a:ext cx="0" cy="0"/>
          <a:chOff x="0" y="0"/>
          <a:chExt cx="0" cy="0"/>
        </a:xfrm>
      </p:grpSpPr>
      <p:sp>
        <p:nvSpPr>
          <p:cNvPr id="541" name="Google Shape;541;g906f04836f_18_7"/>
          <p:cNvSpPr txBox="1">
            <a:spLocks noGrp="1"/>
          </p:cNvSpPr>
          <p:nvPr>
            <p:ph type="title"/>
          </p:nvPr>
        </p:nvSpPr>
        <p:spPr/>
        <p:txBody>
          <a:bodyPr/>
          <a:lstStyle/>
          <a:p>
            <a:pPr lvl="0"/>
            <a:r>
              <a:rPr lang="en-US" dirty="0"/>
              <a:t>Survey</a:t>
            </a:r>
          </a:p>
        </p:txBody>
      </p:sp>
      <p:sp>
        <p:nvSpPr>
          <p:cNvPr id="4" name="Content Placeholder 3">
            <a:extLst>
              <a:ext uri="{FF2B5EF4-FFF2-40B4-BE49-F238E27FC236}">
                <a16:creationId xmlns:a16="http://schemas.microsoft.com/office/drawing/2014/main" id="{5DB87CF2-E46B-42A1-9A4B-CF3E6DDB837D}"/>
              </a:ext>
            </a:extLst>
          </p:cNvPr>
          <p:cNvSpPr>
            <a:spLocks noGrp="1"/>
          </p:cNvSpPr>
          <p:nvPr>
            <p:ph idx="1"/>
          </p:nvPr>
        </p:nvSpPr>
        <p:spPr/>
        <p:txBody>
          <a:bodyPr>
            <a:normAutofit/>
          </a:bodyPr>
          <a:lstStyle/>
          <a:p>
            <a:pPr marL="0" indent="0">
              <a:spcBef>
                <a:spcPts val="2400"/>
              </a:spcBef>
              <a:spcAft>
                <a:spcPts val="0"/>
              </a:spcAft>
              <a:buNone/>
            </a:pPr>
            <a:r>
              <a:rPr lang="en-US" dirty="0">
                <a:solidFill>
                  <a:srgbClr val="3F3F3F"/>
                </a:solidFill>
                <a:latin typeface="Arial" panose="020B0604020202020204" pitchFamily="34" charset="0"/>
              </a:rPr>
              <a:t>We invite you to provide feedback on the contents of this webinar via the survey link below:</a:t>
            </a:r>
          </a:p>
          <a:p>
            <a:pPr marL="0" indent="0">
              <a:spcBef>
                <a:spcPts val="2400"/>
              </a:spcBef>
              <a:spcAft>
                <a:spcPts val="0"/>
              </a:spcAft>
              <a:buNone/>
            </a:pPr>
            <a:r>
              <a:rPr lang="en-US" dirty="0">
                <a:solidFill>
                  <a:schemeClr val="tx1"/>
                </a:solidFill>
              </a:rPr>
              <a:t>[invalid link removed]</a:t>
            </a:r>
          </a:p>
          <a:p>
            <a:pPr marL="0" indent="0">
              <a:spcBef>
                <a:spcPts val="2400"/>
              </a:spcBef>
              <a:spcAft>
                <a:spcPts val="0"/>
              </a:spcAft>
              <a:buNone/>
            </a:pPr>
            <a:r>
              <a:rPr lang="en-US" dirty="0">
                <a:solidFill>
                  <a:srgbClr val="3F3F3F"/>
                </a:solidFill>
                <a:latin typeface="Arial" panose="020B0604020202020204" pitchFamily="34" charset="0"/>
              </a:rPr>
              <a:t>This survey will remain open until August 14, noon.</a:t>
            </a:r>
          </a:p>
          <a:p>
            <a:pPr marL="0" indent="0">
              <a:spcBef>
                <a:spcPts val="2400"/>
              </a:spcBef>
              <a:spcAft>
                <a:spcPts val="0"/>
              </a:spcAft>
              <a:buNone/>
            </a:pPr>
            <a:r>
              <a:rPr lang="en-US" dirty="0">
                <a:solidFill>
                  <a:srgbClr val="3F3F3F"/>
                </a:solidFill>
                <a:latin typeface="Arial" panose="020B0604020202020204" pitchFamily="34" charset="0"/>
              </a:rPr>
              <a:t>We appreciate your feedback.</a:t>
            </a:r>
            <a:br>
              <a:rPr lang="en-US" dirty="0"/>
            </a:br>
            <a:endParaRPr lang="en-US" dirty="0"/>
          </a:p>
        </p:txBody>
      </p:sp>
      <p:sp>
        <p:nvSpPr>
          <p:cNvPr id="543" name="Google Shape;543;g906f04836f_18_7"/>
          <p:cNvSpPr txBox="1">
            <a:spLocks noGrp="1"/>
          </p:cNvSpPr>
          <p:nvPr>
            <p:ph type="sldNum" idx="12"/>
          </p:nvPr>
        </p:nvSpPr>
        <p:spPr/>
        <p:txBody>
          <a:bodyPr/>
          <a:lstStyle/>
          <a:p>
            <a:pPr lvl="0"/>
            <a:fld id="{00000000-1234-1234-1234-123412341234}" type="slidenum">
              <a:rPr lang="en-US" smtClean="0"/>
              <a:pPr lvl="0"/>
              <a:t>67</a:t>
            </a:fld>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771"/>
        <p:cNvGrpSpPr/>
        <p:nvPr/>
      </p:nvGrpSpPr>
      <p:grpSpPr>
        <a:xfrm>
          <a:off x="0" y="0"/>
          <a:ext cx="0" cy="0"/>
          <a:chOff x="0" y="0"/>
          <a:chExt cx="0" cy="0"/>
        </a:xfrm>
      </p:grpSpPr>
      <p:sp>
        <p:nvSpPr>
          <p:cNvPr id="3" name="Title 2">
            <a:extLst>
              <a:ext uri="{FF2B5EF4-FFF2-40B4-BE49-F238E27FC236}">
                <a16:creationId xmlns:a16="http://schemas.microsoft.com/office/drawing/2014/main" id="{9A8B4CD3-4C46-BB04-03DF-A4957709E022}"/>
              </a:ext>
            </a:extLst>
          </p:cNvPr>
          <p:cNvSpPr>
            <a:spLocks noGrp="1"/>
          </p:cNvSpPr>
          <p:nvPr>
            <p:ph type="title"/>
          </p:nvPr>
        </p:nvSpPr>
        <p:spPr/>
        <p:txBody>
          <a:bodyPr/>
          <a:lstStyle/>
          <a:p>
            <a:endParaRPr lang="en-US"/>
          </a:p>
        </p:txBody>
      </p:sp>
      <p:pic>
        <p:nvPicPr>
          <p:cNvPr id="772" name="Google Shape;772;p32" title="Picture of &quot;Q&amp;A&quot;"/>
          <p:cNvPicPr preferRelativeResize="0"/>
          <p:nvPr/>
        </p:nvPicPr>
        <p:blipFill rotWithShape="1">
          <a:blip r:embed="rId3">
            <a:alphaModFix/>
          </a:blip>
          <a:srcRect/>
          <a:stretch/>
        </p:blipFill>
        <p:spPr>
          <a:xfrm>
            <a:off x="2782814" y="705854"/>
            <a:ext cx="6687332" cy="4720844"/>
          </a:xfrm>
          <a:prstGeom prst="rect">
            <a:avLst/>
          </a:prstGeom>
          <a:noFill/>
          <a:ln>
            <a:noFill/>
          </a:ln>
        </p:spPr>
      </p:pic>
      <p:sp>
        <p:nvSpPr>
          <p:cNvPr id="773" name="Google Shape;773;p32"/>
          <p:cNvSpPr txBox="1"/>
          <p:nvPr/>
        </p:nvSpPr>
        <p:spPr>
          <a:xfrm>
            <a:off x="3032580" y="5098340"/>
            <a:ext cx="6187800" cy="1120251"/>
          </a:xfrm>
          <a:prstGeom prst="rect">
            <a:avLst/>
          </a:prstGeom>
          <a:noFill/>
          <a:ln>
            <a:noFill/>
          </a:ln>
        </p:spPr>
        <p:txBody>
          <a:bodyPr spcFirstLastPara="1" wrap="square" lIns="91425" tIns="91425" rIns="91425" bIns="91425" anchor="t" anchorCtr="0">
            <a:noAutofit/>
          </a:bodyPr>
          <a:lstStyle/>
          <a:p>
            <a:pPr marL="0" marR="0" lvl="0" indent="0" algn="ctr" defTabSz="914400" rtl="0" eaLnBrk="1" fontAlgn="auto" latinLnBrk="0" hangingPunct="1">
              <a:lnSpc>
                <a:spcPct val="115000"/>
              </a:lnSpc>
              <a:spcBef>
                <a:spcPts val="0"/>
              </a:spcBef>
              <a:spcAft>
                <a:spcPts val="0"/>
              </a:spcAft>
              <a:buClr>
                <a:srgbClr val="000000"/>
              </a:buClr>
              <a:buSzTx/>
              <a:buFont typeface="Arial"/>
              <a:buNone/>
              <a:tabLst/>
              <a:defRPr/>
            </a:pPr>
            <a:r>
              <a:rPr kumimoji="0" lang="en-US" sz="2800" b="0" i="0" u="none" strike="noStrike" kern="0" cap="none" spc="0" normalizeH="0" baseline="0" noProof="0" dirty="0">
                <a:ln>
                  <a:noFill/>
                </a:ln>
                <a:solidFill>
                  <a:srgbClr val="000000"/>
                </a:solidFill>
                <a:effectLst/>
                <a:uLnTx/>
                <a:uFillTx/>
                <a:latin typeface="Arial"/>
                <a:ea typeface="Arial"/>
                <a:cs typeface="Arial"/>
                <a:sym typeface="Arial"/>
              </a:rPr>
              <a:t>Local Agency Systems Support Office</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ctr" defTabSz="914400" rtl="0" eaLnBrk="1" fontAlgn="auto" latinLnBrk="0" hangingPunct="1">
              <a:lnSpc>
                <a:spcPct val="115000"/>
              </a:lnSpc>
              <a:spcBef>
                <a:spcPts val="0"/>
              </a:spcBef>
              <a:spcAft>
                <a:spcPts val="0"/>
              </a:spcAft>
              <a:buClr>
                <a:srgbClr val="000000"/>
              </a:buClr>
              <a:buSzTx/>
              <a:buFont typeface="Arial"/>
              <a:buNone/>
              <a:tabLst/>
              <a:defRPr/>
            </a:pPr>
            <a:r>
              <a:rPr kumimoji="0" lang="en-US" sz="2800" b="0" i="0" u="none" strike="noStrike" kern="0" cap="none" spc="0" normalizeH="0" baseline="0" noProof="0" dirty="0">
                <a:ln>
                  <a:noFill/>
                </a:ln>
                <a:solidFill>
                  <a:srgbClr val="000000"/>
                </a:solidFill>
                <a:effectLst/>
                <a:uLnTx/>
                <a:uFillTx/>
                <a:latin typeface="Arial"/>
                <a:ea typeface="Arial"/>
                <a:cs typeface="Arial"/>
                <a:sym typeface="Arial"/>
              </a:rPr>
              <a:t>at </a:t>
            </a:r>
            <a:r>
              <a:rPr kumimoji="0" lang="en-US" sz="2800" b="0" i="0" u="sng" strike="noStrike" kern="0" cap="none" spc="0" normalizeH="0" baseline="0" noProof="0" dirty="0">
                <a:ln>
                  <a:noFill/>
                </a:ln>
                <a:solidFill>
                  <a:srgbClr val="0000FF"/>
                </a:solidFill>
                <a:effectLst/>
                <a:uLnTx/>
                <a:uFillTx/>
                <a:latin typeface="Arial"/>
                <a:ea typeface="Arial"/>
                <a:cs typeface="Arial"/>
                <a:sym typeface="Arial"/>
                <a:hlinkClick r:id="rId4">
                  <a:extLst>
                    <a:ext uri="{A12FA001-AC4F-418D-AE19-62706E023703}">
                      <ahyp:hlinkClr xmlns:ahyp="http://schemas.microsoft.com/office/drawing/2018/hyperlinkcolor" val="tx"/>
                    </a:ext>
                  </a:extLst>
                </a:hlinkClick>
              </a:rPr>
              <a:t>LCFF@cde.ca.gov</a:t>
            </a:r>
            <a:endParaRPr kumimoji="0" sz="2800" b="0" i="0" u="none" strike="noStrike" kern="0" cap="none" spc="0" normalizeH="0" baseline="0" noProof="0" dirty="0">
              <a:ln>
                <a:noFill/>
              </a:ln>
              <a:solidFill>
                <a:srgbClr val="0000FF"/>
              </a:solidFill>
              <a:effectLst/>
              <a:uLnTx/>
              <a:uFillTx/>
              <a:latin typeface="Arial"/>
              <a:ea typeface="Arial"/>
              <a:cs typeface="Arial"/>
              <a:sym typeface="Arial"/>
            </a:endParaRPr>
          </a:p>
        </p:txBody>
      </p:sp>
      <p:sp>
        <p:nvSpPr>
          <p:cNvPr id="774" name="Google Shape;774;p32"/>
          <p:cNvSpPr txBox="1">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fld id="{00000000-1234-1234-1234-123412341234}" type="slidenum">
              <a:rPr kumimoji="0" lang="en-US" sz="1050" b="0" i="0" u="none" strike="noStrike" kern="0" cap="none" spc="0" normalizeH="0" baseline="0" noProof="0" smtClean="0">
                <a:ln>
                  <a:noFill/>
                </a:ln>
                <a:solidFill>
                  <a:srgbClr val="FFFFFF"/>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050"/>
                <a:buFont typeface="Arial"/>
                <a:buNone/>
                <a:tabLst/>
                <a:defRPr/>
              </a:pPr>
              <a:t>68</a:t>
            </a:fld>
            <a:endParaRPr kumimoji="0" lang="en-US" sz="1050" b="0" i="0" u="none" strike="noStrike" kern="0" cap="none" spc="0" normalizeH="0" baseline="0" noProof="0">
              <a:ln>
                <a:noFill/>
              </a:ln>
              <a:solidFill>
                <a:srgbClr val="FFFFFF"/>
              </a:solidFill>
              <a:effectLst/>
              <a:uLnTx/>
              <a:uFillTx/>
              <a:latin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g906f04836f_17_131"/>
          <p:cNvSpPr txBox="1">
            <a:spLocks noGrp="1"/>
          </p:cNvSpPr>
          <p:nvPr>
            <p:ph type="title"/>
          </p:nvPr>
        </p:nvSpPr>
        <p:spPr/>
        <p:txBody>
          <a:bodyPr/>
          <a:lstStyle/>
          <a:p>
            <a:pPr lvl="0"/>
            <a:r>
              <a:rPr lang="en-US" dirty="0"/>
              <a:t>Requirement for the Learning Continuity Plan</a:t>
            </a:r>
          </a:p>
        </p:txBody>
      </p:sp>
      <p:sp>
        <p:nvSpPr>
          <p:cNvPr id="170" name="Google Shape;170;g906f04836f_17_131"/>
          <p:cNvSpPr txBox="1">
            <a:spLocks noGrp="1"/>
          </p:cNvSpPr>
          <p:nvPr>
            <p:ph type="body" idx="1"/>
          </p:nvPr>
        </p:nvSpPr>
        <p:spPr/>
        <p:txBody>
          <a:bodyPr/>
          <a:lstStyle/>
          <a:p>
            <a:pPr lvl="0"/>
            <a:r>
              <a:rPr lang="en-US" dirty="0"/>
              <a:t>All county offices of education (COEs), school districts, and charter schools, collectively referred to as local educational agencies (LEAs), are required to complete a Learning Continuity Plan.</a:t>
            </a:r>
          </a:p>
          <a:p>
            <a:pPr lvl="1">
              <a:spcBef>
                <a:spcPts val="600"/>
              </a:spcBef>
            </a:pPr>
            <a:r>
              <a:rPr lang="en-US" dirty="0"/>
              <a:t>The Learning Continuity Plan replaces the LCAP for the 2020–21 school year.</a:t>
            </a:r>
          </a:p>
          <a:p>
            <a:pPr lvl="1">
              <a:spcBef>
                <a:spcPts val="600"/>
              </a:spcBef>
            </a:pPr>
            <a:r>
              <a:rPr lang="en-US" dirty="0"/>
              <a:t>All charter schools must complete a Learning Continuity Plan.</a:t>
            </a:r>
          </a:p>
          <a:p>
            <a:pPr lvl="0">
              <a:spcBef>
                <a:spcPts val="600"/>
              </a:spcBef>
            </a:pPr>
            <a:r>
              <a:rPr lang="en-US" dirty="0"/>
              <a:t>The governing board of a school district or a COE, or the governing body of a charter school, is required to adopt the Learning Continuity Plan by September 30, 2020.</a:t>
            </a:r>
          </a:p>
        </p:txBody>
      </p:sp>
      <p:sp>
        <p:nvSpPr>
          <p:cNvPr id="171" name="Google Shape;171;g906f04836f_17_131"/>
          <p:cNvSpPr txBox="1">
            <a:spLocks noGrp="1"/>
          </p:cNvSpPr>
          <p:nvPr>
            <p:ph type="sldNum" idx="12"/>
          </p:nvPr>
        </p:nvSpPr>
        <p:spPr/>
        <p:txBody>
          <a:bodyPr/>
          <a:lstStyle/>
          <a:p>
            <a:pPr lvl="0"/>
            <a:fld id="{00000000-1234-1234-1234-123412341234}" type="slidenum">
              <a:rPr lang="en-US" smtClean="0"/>
              <a:pPr lvl="0"/>
              <a:t>7</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90C22C5-EE56-4A29-AF37-76BFE8DECFC0}"/>
              </a:ext>
            </a:extLst>
          </p:cNvPr>
          <p:cNvSpPr>
            <a:spLocks noGrp="1"/>
          </p:cNvSpPr>
          <p:nvPr>
            <p:ph type="title"/>
          </p:nvPr>
        </p:nvSpPr>
        <p:spPr/>
        <p:txBody>
          <a:bodyPr/>
          <a:lstStyle/>
          <a:p>
            <a:r>
              <a:rPr lang="en-US" dirty="0"/>
              <a:t>Process and Timeline</a:t>
            </a:r>
          </a:p>
        </p:txBody>
      </p:sp>
      <p:sp>
        <p:nvSpPr>
          <p:cNvPr id="4" name="Slide Number Placeholder 3">
            <a:extLst>
              <a:ext uri="{FF2B5EF4-FFF2-40B4-BE49-F238E27FC236}">
                <a16:creationId xmlns:a16="http://schemas.microsoft.com/office/drawing/2014/main" id="{04D446DF-56AD-4758-B39E-105E7986D1E5}"/>
              </a:ext>
            </a:extLst>
          </p:cNvPr>
          <p:cNvSpPr>
            <a:spLocks noGrp="1"/>
          </p:cNvSpPr>
          <p:nvPr>
            <p:ph type="sldNum" sz="quarter" idx="12"/>
          </p:nvPr>
        </p:nvSpPr>
        <p:spPr/>
        <p:txBody>
          <a:bodyPr/>
          <a:lstStyle/>
          <a:p>
            <a:fld id="{1E47FE53-EBF0-4DA7-9D9D-CC1C3A20F3CB}" type="slidenum">
              <a:rPr lang="en-US" smtClean="0"/>
              <a:t>8</a:t>
            </a:fld>
            <a:endParaRPr lang="en-US"/>
          </a:p>
        </p:txBody>
      </p:sp>
    </p:spTree>
    <p:extLst>
      <p:ext uri="{BB962C8B-B14F-4D97-AF65-F5344CB8AC3E}">
        <p14:creationId xmlns:p14="http://schemas.microsoft.com/office/powerpoint/2010/main" val="3980072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9363B55-D333-459B-BED8-4ABF54AC012D}"/>
              </a:ext>
            </a:extLst>
          </p:cNvPr>
          <p:cNvSpPr>
            <a:spLocks noGrp="1"/>
          </p:cNvSpPr>
          <p:nvPr>
            <p:ph type="title"/>
          </p:nvPr>
        </p:nvSpPr>
        <p:spPr/>
        <p:txBody>
          <a:bodyPr/>
          <a:lstStyle/>
          <a:p>
            <a:r>
              <a:rPr lang="en-US" dirty="0"/>
              <a:t>Stakeholder Engagement (1)</a:t>
            </a:r>
          </a:p>
        </p:txBody>
      </p:sp>
      <p:sp>
        <p:nvSpPr>
          <p:cNvPr id="6" name="Content Placeholder 5">
            <a:extLst>
              <a:ext uri="{FF2B5EF4-FFF2-40B4-BE49-F238E27FC236}">
                <a16:creationId xmlns:a16="http://schemas.microsoft.com/office/drawing/2014/main" id="{2DEB7DFA-49E4-477B-86C1-CF1B0D3896F0}"/>
              </a:ext>
            </a:extLst>
          </p:cNvPr>
          <p:cNvSpPr>
            <a:spLocks noGrp="1"/>
          </p:cNvSpPr>
          <p:nvPr>
            <p:ph idx="1"/>
          </p:nvPr>
        </p:nvSpPr>
        <p:spPr/>
        <p:txBody>
          <a:bodyPr>
            <a:normAutofit/>
          </a:bodyPr>
          <a:lstStyle/>
          <a:p>
            <a:r>
              <a:rPr lang="en-US" dirty="0"/>
              <a:t>All LEAs must solicit recommendations and comments regarding specific actions and expenditures proposed to be included in the Learning Continuity Plan.</a:t>
            </a:r>
          </a:p>
          <a:p>
            <a:r>
              <a:rPr lang="en-US" dirty="0"/>
              <a:t>All LEAs must notify members of the public of the opportunity to submit written comments regarding specific actions and expenditures proposed to be included in the Learning Continuity Plan.</a:t>
            </a:r>
          </a:p>
        </p:txBody>
      </p:sp>
      <p:sp>
        <p:nvSpPr>
          <p:cNvPr id="4" name="Slide Number Placeholder 3">
            <a:extLst>
              <a:ext uri="{FF2B5EF4-FFF2-40B4-BE49-F238E27FC236}">
                <a16:creationId xmlns:a16="http://schemas.microsoft.com/office/drawing/2014/main" id="{0DAAFC97-1A21-41C8-A4C8-90169FB2AF59}"/>
              </a:ext>
            </a:extLst>
          </p:cNvPr>
          <p:cNvSpPr>
            <a:spLocks noGrp="1"/>
          </p:cNvSpPr>
          <p:nvPr>
            <p:ph type="sldNum" sz="quarter" idx="12"/>
          </p:nvPr>
        </p:nvSpPr>
        <p:spPr/>
        <p:txBody>
          <a:bodyPr/>
          <a:lstStyle/>
          <a:p>
            <a:fld id="{1E47FE53-EBF0-4DA7-9D9D-CC1C3A20F3CB}" type="slidenum">
              <a:rPr lang="en-US" smtClean="0"/>
              <a:t>9</a:t>
            </a:fld>
            <a:endParaRPr lang="en-US"/>
          </a:p>
        </p:txBody>
      </p:sp>
    </p:spTree>
    <p:extLst>
      <p:ext uri="{BB962C8B-B14F-4D97-AF65-F5344CB8AC3E}">
        <p14:creationId xmlns:p14="http://schemas.microsoft.com/office/powerpoint/2010/main" val="1115460695"/>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1_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5160</Words>
  <Application>Microsoft Office PowerPoint</Application>
  <PresentationFormat>Widescreen</PresentationFormat>
  <Paragraphs>397</Paragraphs>
  <Slides>68</Slides>
  <Notes>46</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68</vt:i4>
      </vt:variant>
    </vt:vector>
  </HeadingPairs>
  <TitlesOfParts>
    <vt:vector size="75" baseType="lpstr">
      <vt:lpstr>Arial</vt:lpstr>
      <vt:lpstr>Calibri</vt:lpstr>
      <vt:lpstr>Times</vt:lpstr>
      <vt:lpstr>Times New Roman</vt:lpstr>
      <vt:lpstr>Retrospect</vt:lpstr>
      <vt:lpstr>1_Retrospect</vt:lpstr>
      <vt:lpstr>2_Retrospect</vt:lpstr>
      <vt:lpstr>The Learning Continuity and Attendance Plan: Questions, Clarifications, and Answers</vt:lpstr>
      <vt:lpstr>Session Goals</vt:lpstr>
      <vt:lpstr>The Learning Continuity Plan</vt:lpstr>
      <vt:lpstr>Senate Bill 98</vt:lpstr>
      <vt:lpstr>Pieces of the Learning Continuity Plan</vt:lpstr>
      <vt:lpstr>The Learning Continuity Plan is not a Local Control and Accountability Plan (LCAP) </vt:lpstr>
      <vt:lpstr>Requirement for the Learning Continuity Plan</vt:lpstr>
      <vt:lpstr>Process and Timeline</vt:lpstr>
      <vt:lpstr>Stakeholder Engagement (1)</vt:lpstr>
      <vt:lpstr>Stakeholder Engagement (2)</vt:lpstr>
      <vt:lpstr>Public Hearing</vt:lpstr>
      <vt:lpstr>Adoption</vt:lpstr>
      <vt:lpstr>Submission</vt:lpstr>
      <vt:lpstr>Review</vt:lpstr>
      <vt:lpstr>Updating the Plan</vt:lpstr>
      <vt:lpstr>General Questions</vt:lpstr>
      <vt:lpstr>Length of Responses</vt:lpstr>
      <vt:lpstr>Duplicating Actions</vt:lpstr>
      <vt:lpstr>Stakeholder Engagement</vt:lpstr>
      <vt:lpstr>Consultation and Engagement (1) </vt:lpstr>
      <vt:lpstr>Consultation and Engagement (2)</vt:lpstr>
      <vt:lpstr>Prior Stakeholder Engagement</vt:lpstr>
      <vt:lpstr>Specific Order for Engagement?</vt:lpstr>
      <vt:lpstr>“Specific” Stakeholders</vt:lpstr>
      <vt:lpstr>In-Person Instructional Offerings</vt:lpstr>
      <vt:lpstr>In-Person Instructions (1)</vt:lpstr>
      <vt:lpstr>In-Person Instructions (2)</vt:lpstr>
      <vt:lpstr>Is Response Required?</vt:lpstr>
      <vt:lpstr>The Exception</vt:lpstr>
      <vt:lpstr>Significant Learning Loss</vt:lpstr>
      <vt:lpstr>Hyperlinks</vt:lpstr>
      <vt:lpstr>Distance Learning Program</vt:lpstr>
      <vt:lpstr>Distance vs. In-Person Learning</vt:lpstr>
      <vt:lpstr>Pupil Participation and Progress</vt:lpstr>
      <vt:lpstr>Participation and Engagement (1)</vt:lpstr>
      <vt:lpstr>Participation and Engagement (2)</vt:lpstr>
      <vt:lpstr>Professional Development (1)</vt:lpstr>
      <vt:lpstr>Professional Development (2)</vt:lpstr>
      <vt:lpstr>Roles and Responsibilities</vt:lpstr>
      <vt:lpstr>Students With Unique Needs</vt:lpstr>
      <vt:lpstr>Additional Supports</vt:lpstr>
      <vt:lpstr>Pupil Learning Loss</vt:lpstr>
      <vt:lpstr>Pupil Learning Loss Prompt</vt:lpstr>
      <vt:lpstr>Significant Learning Loss Determination</vt:lpstr>
      <vt:lpstr>Pupil Learning Loss Strategies</vt:lpstr>
      <vt:lpstr>Effectiveness of Implemented Pupil Learning Loss Strategies</vt:lpstr>
      <vt:lpstr>Additional Actions to Implement the Learning Continuity Plan</vt:lpstr>
      <vt:lpstr>School Nutrition</vt:lpstr>
      <vt:lpstr>Additional Actions</vt:lpstr>
      <vt:lpstr>Funding</vt:lpstr>
      <vt:lpstr>Education Code Section 43509(f)(2)</vt:lpstr>
      <vt:lpstr>To What Extent?</vt:lpstr>
      <vt:lpstr>Funding Clarifications (1)</vt:lpstr>
      <vt:lpstr>Funding Clarifications (2)</vt:lpstr>
      <vt:lpstr>Funding for Duplicative Actions</vt:lpstr>
      <vt:lpstr>Increased or Improved Services for Foster Youth, English Learners, and Low-Income Students</vt:lpstr>
      <vt:lpstr>Percentage and Amount</vt:lpstr>
      <vt:lpstr>Prompt One (1)</vt:lpstr>
      <vt:lpstr>Prompt One (2)</vt:lpstr>
      <vt:lpstr>Prompt Two (1)</vt:lpstr>
      <vt:lpstr>Prompt Two (2)</vt:lpstr>
      <vt:lpstr>Prompt Two (3)</vt:lpstr>
      <vt:lpstr>LEA-Wide and Schoolwide Actions</vt:lpstr>
      <vt:lpstr>Final Thoughts</vt:lpstr>
      <vt:lpstr>Ongoing Work</vt:lpstr>
      <vt:lpstr>Frequently Asked Questions </vt:lpstr>
      <vt:lpstr>Survey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Questions, Clarifications, and Answers - LCFF (CA Dept of Education)</dc:title>
  <dc:subject>Tuesdays @ 2 webinar presentation regarding questions, clarifications, and answers for the Learning Continuity Plan.</dc:subject>
  <dc:creator/>
  <cp:keywords/>
  <cp:lastModifiedBy/>
  <cp:revision>1</cp:revision>
  <dcterms:created xsi:type="dcterms:W3CDTF">2025-03-28T22:22:03Z</dcterms:created>
  <dcterms:modified xsi:type="dcterms:W3CDTF">2025-04-10T21:24:03Z</dcterms:modified>
</cp:coreProperties>
</file>