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5">
  <p:sldMasterIdLst>
    <p:sldMasterId id="2147483689" r:id="rId1"/>
  </p:sldMasterIdLst>
  <p:notesMasterIdLst>
    <p:notesMasterId r:id="rId43"/>
  </p:notesMasterIdLst>
  <p:handoutMasterIdLst>
    <p:handoutMasterId r:id="rId44"/>
  </p:handoutMasterIdLst>
  <p:sldIdLst>
    <p:sldId id="563" r:id="rId2"/>
    <p:sldId id="467" r:id="rId3"/>
    <p:sldId id="552" r:id="rId4"/>
    <p:sldId id="571" r:id="rId5"/>
    <p:sldId id="478" r:id="rId6"/>
    <p:sldId id="554" r:id="rId7"/>
    <p:sldId id="489" r:id="rId8"/>
    <p:sldId id="564" r:id="rId9"/>
    <p:sldId id="477" r:id="rId10"/>
    <p:sldId id="506" r:id="rId11"/>
    <p:sldId id="514" r:id="rId12"/>
    <p:sldId id="513" r:id="rId13"/>
    <p:sldId id="490" r:id="rId14"/>
    <p:sldId id="542" r:id="rId15"/>
    <p:sldId id="565" r:id="rId16"/>
    <p:sldId id="501" r:id="rId17"/>
    <p:sldId id="503" r:id="rId18"/>
    <p:sldId id="504" r:id="rId19"/>
    <p:sldId id="494" r:id="rId20"/>
    <p:sldId id="566" r:id="rId21"/>
    <p:sldId id="492" r:id="rId22"/>
    <p:sldId id="573" r:id="rId23"/>
    <p:sldId id="522" r:id="rId24"/>
    <p:sldId id="558" r:id="rId25"/>
    <p:sldId id="544" r:id="rId26"/>
    <p:sldId id="545" r:id="rId27"/>
    <p:sldId id="546" r:id="rId28"/>
    <p:sldId id="547" r:id="rId29"/>
    <p:sldId id="553" r:id="rId30"/>
    <p:sldId id="549" r:id="rId31"/>
    <p:sldId id="550" r:id="rId32"/>
    <p:sldId id="551" r:id="rId33"/>
    <p:sldId id="495" r:id="rId34"/>
    <p:sldId id="567" r:id="rId35"/>
    <p:sldId id="572" r:id="rId36"/>
    <p:sldId id="505" r:id="rId37"/>
    <p:sldId id="568" r:id="rId38"/>
    <p:sldId id="496" r:id="rId39"/>
    <p:sldId id="486" r:id="rId40"/>
    <p:sldId id="512" r:id="rId41"/>
    <p:sldId id="569"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04A0"/>
    <a:srgbClr val="0000FF"/>
    <a:srgbClr val="FFFF00"/>
    <a:srgbClr val="FFFF66"/>
    <a:srgbClr val="FF9D0D"/>
    <a:srgbClr val="990000"/>
    <a:srgbClr val="993300"/>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A76AC-E4E4-2C64-0DF0-D889DB5C679E}" v="1" dt="2023-12-08T22:09:19.312"/>
    <p1510:client id="{2B739240-FA1A-40A9-934A-EC928038D408}" v="5" dt="2023-12-08T23:43:21.510"/>
    <p1510:client id="{3D770975-E60B-7D77-32A6-CFBFE273F95B}" v="211" dt="2023-12-11T19:10:03.974"/>
    <p1510:client id="{E1013CE0-F1CE-971E-EC62-05222C51AEC4}" v="1" dt="2023-12-11T19:42:40.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67267" autoAdjust="0"/>
  </p:normalViewPr>
  <p:slideViewPr>
    <p:cSldViewPr snapToGrid="0">
      <p:cViewPr varScale="1">
        <p:scale>
          <a:sx n="84" d="100"/>
          <a:sy n="84" d="100"/>
        </p:scale>
        <p:origin x="1190" y="48"/>
      </p:cViewPr>
      <p:guideLst/>
    </p:cSldViewPr>
  </p:slideViewPr>
  <p:outlineViewPr>
    <p:cViewPr>
      <p:scale>
        <a:sx n="33" d="100"/>
        <a:sy n="33" d="100"/>
      </p:scale>
      <p:origin x="0" y="-1872"/>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1/23/2024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a:p>
        </p:txBody>
      </p:sp>
    </p:spTree>
    <p:extLst>
      <p:ext uri="{BB962C8B-B14F-4D97-AF65-F5344CB8AC3E}">
        <p14:creationId xmlns:p14="http://schemas.microsoft.com/office/powerpoint/2010/main" val="176042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42122899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CDE generates through the data the LEA inputs in CALPADS. </a:t>
            </a:r>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3016442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127244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136115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a:p>
        </p:txBody>
      </p:sp>
    </p:spTree>
    <p:extLst>
      <p:ext uri="{BB962C8B-B14F-4D97-AF65-F5344CB8AC3E}">
        <p14:creationId xmlns:p14="http://schemas.microsoft.com/office/powerpoint/2010/main" val="771998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39357809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1/23/2024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75000"/>
                    <a:lumOff val="2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solidFill>
                  <a:schemeClr val="tx1">
                    <a:lumMod val="75000"/>
                    <a:lumOff val="25000"/>
                  </a:schemeClr>
                </a:solidFill>
              </a:defRPr>
            </a:lvl1pPr>
            <a:lvl2pPr>
              <a:buClrTx/>
              <a:defRPr>
                <a:solidFill>
                  <a:schemeClr val="tx1">
                    <a:lumMod val="75000"/>
                    <a:lumOff val="25000"/>
                  </a:schemeClr>
                </a:solidFill>
              </a:defRPr>
            </a:lvl2pPr>
            <a:lvl3pPr>
              <a:buClrTx/>
              <a:defRPr>
                <a:solidFill>
                  <a:schemeClr val="tx1">
                    <a:lumMod val="75000"/>
                    <a:lumOff val="25000"/>
                  </a:schemeClr>
                </a:solidFill>
              </a:defRPr>
            </a:lvl3pPr>
            <a:lvl4pPr>
              <a:buClrTx/>
              <a:defRPr>
                <a:solidFill>
                  <a:schemeClr val="tx1">
                    <a:lumMod val="75000"/>
                    <a:lumOff val="25000"/>
                  </a:schemeClr>
                </a:solidFill>
              </a:defRPr>
            </a:lvl4pPr>
            <a:lvl5pPr>
              <a:buClrTx/>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9376508-DA0A-4FE8-BDD7-AFDA3078CF44}" type="datetime1">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350520" y="1791706"/>
            <a:ext cx="397764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50520" y="2582334"/>
            <a:ext cx="397764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462534" y="1791706"/>
            <a:ext cx="369086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62534" y="2582334"/>
            <a:ext cx="369086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0FE861B8-B7D3-4909-A40A-E389DC07AC0B}"/>
              </a:ext>
            </a:extLst>
          </p:cNvPr>
          <p:cNvSpPr>
            <a:spLocks noGrp="1"/>
          </p:cNvSpPr>
          <p:nvPr>
            <p:ph type="body" sz="quarter" idx="13"/>
          </p:nvPr>
        </p:nvSpPr>
        <p:spPr>
          <a:xfrm>
            <a:off x="8287774" y="1791706"/>
            <a:ext cx="3553706"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BAEB4165-2532-4396-8892-A3B85BE16B43}"/>
              </a:ext>
            </a:extLst>
          </p:cNvPr>
          <p:cNvSpPr>
            <a:spLocks noGrp="1"/>
          </p:cNvSpPr>
          <p:nvPr>
            <p:ph sz="quarter" idx="14"/>
          </p:nvPr>
        </p:nvSpPr>
        <p:spPr>
          <a:xfrm>
            <a:off x="8287774" y="2582334"/>
            <a:ext cx="3553706"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0880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702"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600"/>
        </a:spcAft>
        <a:buClrTx/>
        <a:buSzPct val="100000"/>
        <a:buFont typeface="Arial" panose="020B0604020202020204" pitchFamily="34" charset="0"/>
        <a:buChar char="•"/>
        <a:defRPr sz="2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6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6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6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6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cde.ca.gov/fg/fo/profile.asp?id=6157&amp;recID=6157"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annualupdatetemplate2023.docx"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www.cde.ca.gov/re/lc/documents/budgetoverviewparent.xlsx" TargetMode="External"/><Relationship Id="rId5" Type="http://schemas.openxmlformats.org/officeDocument/2006/relationships/hyperlink" Target="https://www.cde.ca.gov/re/lc/documents/lcapactiontables2024.xlsx" TargetMode="External"/><Relationship Id="rId4" Type="http://schemas.openxmlformats.org/officeDocument/2006/relationships/hyperlink" Target="https://www.cde.ca.gov/re/lc/documents/adoptedlcaptemplate2024.docx"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 Id="rId4" Type="http://schemas.openxmlformats.org/officeDocument/2006/relationships/hyperlink" Target="mailto:join-LCFF-list@mlist.cde.ca.gov"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cde.ca.gov/re/lc/" TargetMode="External"/><Relationship Id="rId2" Type="http://schemas.openxmlformats.org/officeDocument/2006/relationships/hyperlink" Target="https://www.cde.ca.gov/fg/aa/lc/equitymultiplier.asp" TargetMode="External"/><Relationship Id="rId1" Type="http://schemas.openxmlformats.org/officeDocument/2006/relationships/slideLayout" Target="../slideLayouts/slideLayout4.xml"/><Relationship Id="rId4" Type="http://schemas.openxmlformats.org/officeDocument/2006/relationships/hyperlink" Target="https://www.cde.ca.gov/re/lc/lcapdevresources.as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cde.ca.gov/fg/aa/lc/equitymultiplier.asp#Program" TargetMode="External"/><Relationship Id="rId2" Type="http://schemas.openxmlformats.org/officeDocument/2006/relationships/hyperlink" Target="https://leginfo.legislature.ca.gov/faces/codes_displaySection.xhtml?sectionNum=42238.024&amp;lawCode=EDC"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B9B9B-2F67-454F-C93F-DE62E942FE6F}"/>
              </a:ext>
            </a:extLst>
          </p:cNvPr>
          <p:cNvSpPr>
            <a:spLocks noGrp="1"/>
          </p:cNvSpPr>
          <p:nvPr>
            <p:ph type="ctrTitle"/>
          </p:nvPr>
        </p:nvSpPr>
        <p:spPr/>
        <p:txBody>
          <a:bodyPr>
            <a:normAutofit/>
          </a:bodyPr>
          <a:lstStyle/>
          <a:p>
            <a:r>
              <a:rPr lang="en-US" sz="4200" dirty="0">
                <a:solidFill>
                  <a:schemeClr val="tx1"/>
                </a:solidFill>
              </a:rPr>
              <a:t>Equity Multiplier Goals in the Local Control and Accountability Plan (LCAP)</a:t>
            </a:r>
            <a:br>
              <a:rPr lang="en-US" sz="4200" dirty="0">
                <a:solidFill>
                  <a:schemeClr val="tx1"/>
                </a:solidFill>
              </a:rPr>
            </a:br>
            <a:r>
              <a:rPr lang="en-US" sz="4200" dirty="0">
                <a:solidFill>
                  <a:schemeClr val="tx1"/>
                </a:solidFill>
              </a:rPr>
              <a:t>Specifically Addressing the Needs of Students and Schools</a:t>
            </a:r>
            <a:endParaRPr lang="en-US" sz="4200" dirty="0"/>
          </a:p>
        </p:txBody>
      </p:sp>
      <p:sp>
        <p:nvSpPr>
          <p:cNvPr id="3" name="Subtitle 2">
            <a:extLst>
              <a:ext uri="{FF2B5EF4-FFF2-40B4-BE49-F238E27FC236}">
                <a16:creationId xmlns:a16="http://schemas.microsoft.com/office/drawing/2014/main" id="{3061807F-0198-CD2A-69CB-68F3B61165B6}"/>
              </a:ext>
            </a:extLst>
          </p:cNvPr>
          <p:cNvSpPr>
            <a:spLocks noGrp="1"/>
          </p:cNvSpPr>
          <p:nvPr>
            <p:ph type="subTitle" idx="1"/>
          </p:nvPr>
        </p:nvSpPr>
        <p:spPr/>
        <p:txBody>
          <a:bodyPr/>
          <a:lstStyle/>
          <a:p>
            <a:r>
              <a:rPr lang="en-US" sz="2400" dirty="0">
                <a:solidFill>
                  <a:schemeClr val="tx1"/>
                </a:solidFill>
              </a:rPr>
              <a:t>California Department of Education (CDE)</a:t>
            </a:r>
            <a:endParaRPr lang="en-US" sz="2400" dirty="0">
              <a:solidFill>
                <a:schemeClr val="tx1"/>
              </a:solidFill>
              <a:cs typeface="Arial"/>
            </a:endParaRPr>
          </a:p>
          <a:p>
            <a:r>
              <a:rPr lang="en-US" sz="2400" dirty="0">
                <a:solidFill>
                  <a:schemeClr val="tx1"/>
                </a:solidFill>
              </a:rPr>
              <a:t>December 12, 2023</a:t>
            </a:r>
            <a:endParaRPr lang="en-US" sz="2400" dirty="0">
              <a:solidFill>
                <a:schemeClr val="tx1">
                  <a:lumMod val="85000"/>
                  <a:lumOff val="15000"/>
                </a:schemeClr>
              </a:solidFill>
            </a:endParaRPr>
          </a:p>
        </p:txBody>
      </p:sp>
    </p:spTree>
    <p:extLst>
      <p:ext uri="{BB962C8B-B14F-4D97-AF65-F5344CB8AC3E}">
        <p14:creationId xmlns:p14="http://schemas.microsoft.com/office/powerpoint/2010/main" val="4011729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t>School Eligibility Criteria</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dirty="0" err="1"/>
              <a:t>Schoolsites</a:t>
            </a:r>
            <a:r>
              <a:rPr lang="en-US" dirty="0"/>
              <a:t> within an LEA that generates an LCFF entitlement are eligible for Equity Multiplier funds based on the following criteria:</a:t>
            </a:r>
          </a:p>
          <a:p>
            <a:pPr lvl="2"/>
            <a:r>
              <a:rPr lang="en-US" dirty="0"/>
              <a:t>Prior year </a:t>
            </a:r>
            <a:r>
              <a:rPr lang="en-US" dirty="0" err="1"/>
              <a:t>nonstability</a:t>
            </a:r>
            <a:r>
              <a:rPr lang="en-US" dirty="0"/>
              <a:t> rates greater than 25 percent, and</a:t>
            </a:r>
          </a:p>
          <a:p>
            <a:pPr lvl="2"/>
            <a:r>
              <a:rPr lang="en-US" dirty="0"/>
              <a:t>Prior year socioeconomically disadvantaged pupil rates greater than 70 percent</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dirty="0" smtClean="0"/>
              <a:pPr/>
              <a:t>10</a:t>
            </a:fld>
            <a:endParaRPr lang="en-US" dirty="0"/>
          </a:p>
        </p:txBody>
      </p:sp>
    </p:spTree>
    <p:extLst>
      <p:ext uri="{BB962C8B-B14F-4D97-AF65-F5344CB8AC3E}">
        <p14:creationId xmlns:p14="http://schemas.microsoft.com/office/powerpoint/2010/main" val="4007631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t>Definition of “</a:t>
            </a:r>
            <a:r>
              <a:rPr lang="en-US" dirty="0" err="1"/>
              <a:t>Nonstability</a:t>
            </a:r>
            <a:r>
              <a:rPr lang="en-US" dirty="0"/>
              <a:t> Rate”</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058400" cy="4355561"/>
          </a:xfrm>
        </p:spPr>
        <p:txBody>
          <a:bodyPr vert="horz" lIns="45720" tIns="45720" rIns="45720" bIns="45720" rtlCol="0" anchor="t">
            <a:noAutofit/>
          </a:bodyPr>
          <a:lstStyle/>
          <a:p>
            <a:pPr marL="175895" indent="-175895"/>
            <a:r>
              <a:rPr lang="en-US" dirty="0"/>
              <a:t>“</a:t>
            </a:r>
            <a:r>
              <a:rPr lang="en-US" dirty="0" err="1"/>
              <a:t>Nonstability</a:t>
            </a:r>
            <a:r>
              <a:rPr lang="en-US" dirty="0"/>
              <a:t> rate” means the percentage of students who are either:</a:t>
            </a:r>
          </a:p>
          <a:p>
            <a:pPr marL="566420" lvl="2"/>
            <a:r>
              <a:rPr lang="en-US" dirty="0"/>
              <a:t>Enrolled for less than 245 continuous days between July 1 and June 30 of the prior school year, or </a:t>
            </a:r>
            <a:endParaRPr lang="en-US" dirty="0">
              <a:cs typeface="Arial"/>
            </a:endParaRPr>
          </a:p>
          <a:p>
            <a:pPr marL="566420" lvl="2"/>
            <a:r>
              <a:rPr lang="en-US" dirty="0"/>
              <a:t>Exited from a school between July 1 and June 30 of the prior school year due to either truancy, expulsion, or for unknown reasons and without stable subsequent enrollment at another school</a:t>
            </a:r>
            <a:endParaRPr lang="en-US" dirty="0">
              <a:cs typeface="Arial"/>
            </a:endParaRPr>
          </a:p>
          <a:p>
            <a:pPr marL="175895" indent="-175895"/>
            <a:r>
              <a:rPr lang="en-US" dirty="0"/>
              <a:t>Stability rate data is reported in the CDE’s Stability Rate Data file, which is available on DataQuest.</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dirty="0" smtClean="0"/>
              <a:pPr/>
              <a:t>11</a:t>
            </a:fld>
            <a:endParaRPr lang="en-US" dirty="0"/>
          </a:p>
        </p:txBody>
      </p:sp>
    </p:spTree>
    <p:extLst>
      <p:ext uri="{BB962C8B-B14F-4D97-AF65-F5344CB8AC3E}">
        <p14:creationId xmlns:p14="http://schemas.microsoft.com/office/powerpoint/2010/main" val="844022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t>Definition of “Socioeconomically Disadvantaged Pupil Rate”</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402462" cy="4355561"/>
          </a:xfrm>
        </p:spPr>
        <p:txBody>
          <a:bodyPr vert="horz" lIns="45720" tIns="45720" rIns="45720" bIns="45720" rtlCol="0" anchor="t">
            <a:noAutofit/>
          </a:bodyPr>
          <a:lstStyle/>
          <a:p>
            <a:r>
              <a:rPr lang="en-US" dirty="0"/>
              <a:t>“Socioeconomically disadvantaged pupil rate” means the percentage of pupils that meet any of the following criteria for the prior school year:</a:t>
            </a:r>
          </a:p>
          <a:p>
            <a:pPr lvl="3"/>
            <a:r>
              <a:rPr lang="en-US" dirty="0"/>
              <a:t>Neither of the pupil’s parents has a high school diploma.</a:t>
            </a:r>
          </a:p>
          <a:p>
            <a:pPr lvl="3"/>
            <a:r>
              <a:rPr lang="en-US" dirty="0"/>
              <a:t>The pupil is eligible for free or reduced-price meals under the federal National School Lunch Program, including by direct certification.</a:t>
            </a:r>
          </a:p>
          <a:p>
            <a:pPr lvl="3"/>
            <a:r>
              <a:rPr lang="en-US" dirty="0"/>
              <a:t>The pupil is a migratory child for purposes of Title I, Part C requirements.</a:t>
            </a:r>
          </a:p>
          <a:p>
            <a:pPr lvl="3"/>
            <a:r>
              <a:rPr lang="en-US" dirty="0"/>
              <a:t>The pupil is a homeless child or youth.</a:t>
            </a:r>
          </a:p>
          <a:p>
            <a:pPr lvl="3"/>
            <a:r>
              <a:rPr lang="en-US" dirty="0"/>
              <a:t>The pupil is a foster youth.</a:t>
            </a:r>
          </a:p>
          <a:p>
            <a:pPr lvl="3"/>
            <a:r>
              <a:rPr lang="en-US" dirty="0"/>
              <a:t>The pupil is enrolled in a county juvenile court school.</a:t>
            </a:r>
          </a:p>
          <a:p>
            <a:pPr marL="0" indent="0">
              <a:buNone/>
            </a:pPr>
            <a:r>
              <a:rPr lang="en-US" dirty="0"/>
              <a:t>(see notes)</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1805538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p:txBody>
          <a:bodyPr>
            <a:normAutofit/>
          </a:bodyPr>
          <a:lstStyle/>
          <a:p>
            <a:r>
              <a:rPr lang="en-US" dirty="0"/>
              <a:t>Ineligible </a:t>
            </a:r>
            <a:r>
              <a:rPr lang="en-US" dirty="0" err="1"/>
              <a:t>Schoolsites</a:t>
            </a:r>
            <a:endParaRPr lang="en-US" dirty="0"/>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sz="half" idx="1"/>
          </p:nvPr>
        </p:nvSpPr>
        <p:spPr>
          <a:xfrm>
            <a:off x="1097278" y="1845733"/>
            <a:ext cx="10058400" cy="4388811"/>
          </a:xfrm>
        </p:spPr>
        <p:txBody>
          <a:bodyPr vert="horz" lIns="45720" tIns="45720" rIns="45720" bIns="45720" rtlCol="0" anchor="t">
            <a:normAutofit/>
          </a:bodyPr>
          <a:lstStyle/>
          <a:p>
            <a:r>
              <a:rPr lang="en-US" dirty="0"/>
              <a:t>Charter schools that are </a:t>
            </a:r>
            <a:r>
              <a:rPr lang="en-US" dirty="0" err="1"/>
              <a:t>nonclassroom</a:t>
            </a:r>
            <a:r>
              <a:rPr lang="en-US" dirty="0"/>
              <a:t>-based as of the prior year’s Second Principal Apportionment.</a:t>
            </a:r>
          </a:p>
          <a:p>
            <a:r>
              <a:rPr lang="en-US" dirty="0" err="1"/>
              <a:t>Schoolsites</a:t>
            </a:r>
            <a:r>
              <a:rPr lang="en-US" dirty="0"/>
              <a:t> that would have been eligible based on prior year data but have closed.</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p:txBody>
          <a:bodyPr>
            <a:noAutofit/>
          </a:bodyPr>
          <a:lstStyle/>
          <a:p>
            <a:fld id="{1E47FE53-EBF0-4DA7-9D9D-CC1C3A20F3CB}" type="slidenum">
              <a:rPr lang="en-US" dirty="0" smtClean="0"/>
              <a:pPr/>
              <a:t>13</a:t>
            </a:fld>
            <a:endParaRPr lang="en-US" dirty="0"/>
          </a:p>
        </p:txBody>
      </p:sp>
    </p:spTree>
    <p:extLst>
      <p:ext uri="{BB962C8B-B14F-4D97-AF65-F5344CB8AC3E}">
        <p14:creationId xmlns:p14="http://schemas.microsoft.com/office/powerpoint/2010/main" val="2614622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lstStyle/>
          <a:p>
            <a:r>
              <a:rPr lang="en-US" dirty="0"/>
              <a:t>Implementation Process</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rmAutofit/>
          </a:bodyPr>
          <a:lstStyle/>
          <a:p>
            <a:r>
              <a:rPr lang="en-US" dirty="0"/>
              <a:t>While the schools eligible for Equity Multiplier funding will be identified in early 2024, Equity Multiplier funds cannot be expended at the Equity Multiplier </a:t>
            </a:r>
            <a:r>
              <a:rPr lang="en-US" dirty="0" err="1"/>
              <a:t>schoolsites</a:t>
            </a:r>
            <a:r>
              <a:rPr lang="en-US" dirty="0"/>
              <a:t> until the 2024–25 LCAP has been adopted.</a:t>
            </a:r>
          </a:p>
          <a:p>
            <a:pPr lvl="1"/>
            <a:r>
              <a:rPr lang="en-US" dirty="0"/>
              <a:t>Schools will be identified as eligible for Equity Multiplier funds in early 2024.</a:t>
            </a:r>
          </a:p>
          <a:p>
            <a:pPr lvl="1"/>
            <a:r>
              <a:rPr lang="en-US" dirty="0"/>
              <a:t>LEAs are required to develop a focus goal(s) for </a:t>
            </a:r>
            <a:r>
              <a:rPr lang="en-US" dirty="0" err="1"/>
              <a:t>schoolsites</a:t>
            </a:r>
            <a:r>
              <a:rPr lang="en-US" dirty="0"/>
              <a:t> receiving Equity Multiplier funds in consultation with educational partners at those </a:t>
            </a:r>
            <a:r>
              <a:rPr lang="en-US" dirty="0" err="1"/>
              <a:t>schoolsites</a:t>
            </a:r>
            <a:r>
              <a:rPr lang="en-US" dirty="0"/>
              <a:t> prior to implementing actions and expending funds.</a:t>
            </a:r>
          </a:p>
          <a:p>
            <a:pPr lvl="1"/>
            <a:r>
              <a:rPr lang="en-US" dirty="0"/>
              <a:t>Implementation of Equity Multiplier goals will not take place until the 2024–25 LCAP has been adopted.</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14</a:t>
            </a:fld>
            <a:endParaRPr lang="en-US"/>
          </a:p>
        </p:txBody>
      </p:sp>
    </p:spTree>
    <p:extLst>
      <p:ext uri="{BB962C8B-B14F-4D97-AF65-F5344CB8AC3E}">
        <p14:creationId xmlns:p14="http://schemas.microsoft.com/office/powerpoint/2010/main" val="1093132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BD4DF-48E8-FC74-C826-B01F08F8E1E0}"/>
              </a:ext>
            </a:extLst>
          </p:cNvPr>
          <p:cNvSpPr>
            <a:spLocks noGrp="1"/>
          </p:cNvSpPr>
          <p:nvPr>
            <p:ph type="title"/>
          </p:nvPr>
        </p:nvSpPr>
        <p:spPr/>
        <p:txBody>
          <a:bodyPr/>
          <a:lstStyle/>
          <a:p>
            <a:r>
              <a:rPr lang="en-US" dirty="0"/>
              <a:t>Equity Multiplier Funding: Allowability and Intent</a:t>
            </a:r>
          </a:p>
        </p:txBody>
      </p:sp>
      <p:sp>
        <p:nvSpPr>
          <p:cNvPr id="4" name="Slide Number Placeholder 3">
            <a:extLst>
              <a:ext uri="{FF2B5EF4-FFF2-40B4-BE49-F238E27FC236}">
                <a16:creationId xmlns:a16="http://schemas.microsoft.com/office/drawing/2014/main" id="{B79E7EE9-1FA5-4542-5644-701C7CEFC74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797385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lstStyle/>
          <a:p>
            <a:r>
              <a:rPr lang="en-US" dirty="0"/>
              <a:t>Not LCFF Funding</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rmAutofit/>
          </a:bodyPr>
          <a:lstStyle/>
          <a:p>
            <a:r>
              <a:rPr lang="en-US" dirty="0"/>
              <a:t>Equity Multiplier funding is a separate source of funding allocated outside of the LCFF entitlement and is not offset by the LEA’s local revenue.</a:t>
            </a:r>
          </a:p>
          <a:p>
            <a:r>
              <a:rPr lang="en-US" dirty="0"/>
              <a:t>Funding is identified as a separate line item of the Principal Apportionment Summary. </a:t>
            </a:r>
          </a:p>
          <a:p>
            <a:r>
              <a:rPr lang="en-US" dirty="0"/>
              <a:t>Revenue and expenditures are tracked with a unique Standardized Account Code Structure (SACS) code.</a:t>
            </a:r>
          </a:p>
          <a:p>
            <a:pPr lvl="1"/>
            <a:r>
              <a:rPr lang="en-US" dirty="0"/>
              <a:t>Resource 7399, Object 8590</a:t>
            </a:r>
          </a:p>
          <a:p>
            <a:r>
              <a:rPr lang="en-US" dirty="0"/>
              <a:t>Therefore, Equity Multiplier funds are considered "Other State Funds" for purposes of the LCAP.</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4164982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lstStyle/>
          <a:p>
            <a:r>
              <a:rPr lang="en-US"/>
              <a:t>Allowable Use</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a:t>Equity Multiplier funds must be used to implement evidence-based services and supports.</a:t>
            </a:r>
          </a:p>
          <a:p>
            <a:pPr lvl="1"/>
            <a:r>
              <a:rPr lang="en-US"/>
              <a:t>Evidence-based services and supports are based on objective evidence that has informed the design of the service or support and/or guides the modification of those services and supports. </a:t>
            </a:r>
          </a:p>
          <a:p>
            <a:pPr lvl="1"/>
            <a:r>
              <a:rPr lang="en-US"/>
              <a:t>Evidence-based services and supports are most commonly based on educational research and/or metrics of LEA, school and/or student performance.</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60604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noAutofit/>
          </a:bodyPr>
          <a:lstStyle/>
          <a:p>
            <a:r>
              <a:rPr lang="en-US"/>
              <a:t>Supplement, Not Supplant</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a:t>Equity Multiplier funds must be used to supplement, not supplant, other funding and/or services provided to Equity Multiplier </a:t>
            </a:r>
            <a:r>
              <a:rPr lang="en-US" err="1"/>
              <a:t>schoolsites</a:t>
            </a:r>
            <a:r>
              <a:rPr lang="en-US"/>
              <a:t>.</a:t>
            </a:r>
          </a:p>
          <a:p>
            <a:r>
              <a:rPr lang="en-US"/>
              <a:t>Other funding and/or services provided include:</a:t>
            </a:r>
          </a:p>
          <a:p>
            <a:pPr lvl="1"/>
            <a:r>
              <a:rPr lang="en-US"/>
              <a:t>LCFF,</a:t>
            </a:r>
          </a:p>
          <a:p>
            <a:pPr lvl="1"/>
            <a:r>
              <a:rPr lang="en-US"/>
              <a:t>Expanded Learning Opportunities Program (ELO-P),</a:t>
            </a:r>
          </a:p>
          <a:p>
            <a:pPr lvl="1"/>
            <a:r>
              <a:rPr lang="en-US"/>
              <a:t>Literacy Coaches and Reading Specialists (LCRS), and/or </a:t>
            </a:r>
          </a:p>
          <a:p>
            <a:pPr lvl="1"/>
            <a:r>
              <a:rPr lang="en-US"/>
              <a:t>California Community Schools Partnership Program (CCSPP)</a:t>
            </a:r>
          </a:p>
          <a:p>
            <a:r>
              <a:rPr lang="en-US"/>
              <a:t>This means that Equity Multiplier funds must not be used to replace funding and/or services that an Equity Multiplier </a:t>
            </a:r>
            <a:r>
              <a:rPr lang="en-US" err="1"/>
              <a:t>schoolsite</a:t>
            </a:r>
            <a:r>
              <a:rPr lang="en-US"/>
              <a:t> would otherwise receive through the LCFF, the ELO-P, the LCRS, and/or the CCSPP funds.</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3533189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a:t>Guaranteed Minimum</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058400" cy="4355561"/>
          </a:xfrm>
        </p:spPr>
        <p:txBody>
          <a:bodyPr vert="horz" lIns="45720" tIns="45720" rIns="45720" bIns="45720" rtlCol="0" anchor="t">
            <a:noAutofit/>
          </a:bodyPr>
          <a:lstStyle/>
          <a:p>
            <a:pPr marL="175895" indent="-175895"/>
            <a:r>
              <a:rPr lang="en-US" dirty="0"/>
              <a:t>Each eligible </a:t>
            </a:r>
            <a:r>
              <a:rPr lang="en-US" dirty="0" err="1"/>
              <a:t>schoolsite</a:t>
            </a:r>
            <a:r>
              <a:rPr lang="en-US" dirty="0"/>
              <a:t> will receive a minimum of $50,000 in Equity Multiplier funds</a:t>
            </a:r>
          </a:p>
          <a:p>
            <a:pPr marL="175895" indent="-175895"/>
            <a:r>
              <a:rPr lang="en-US" dirty="0"/>
              <a:t>For additional information please refer to the </a:t>
            </a:r>
            <a:r>
              <a:rPr lang="en-US" dirty="0">
                <a:solidFill>
                  <a:srgbClr val="1704A0"/>
                </a:solidFill>
                <a:hlinkClick r:id="rId3" tooltip="Funding Description">
                  <a:extLst>
                    <a:ext uri="{A12FA001-AC4F-418D-AE19-62706E023703}">
                      <ahyp:hlinkClr xmlns:ahyp="http://schemas.microsoft.com/office/drawing/2018/hyperlinkcolor" val="tx"/>
                    </a:ext>
                  </a:extLst>
                </a:hlinkClick>
              </a:rPr>
              <a:t>2023–24 Funding Profile (CA Dept of Education)</a:t>
            </a:r>
            <a:r>
              <a:rPr lang="en-US" dirty="0">
                <a:solidFill>
                  <a:srgbClr val="1704A0"/>
                </a:solidFill>
              </a:rPr>
              <a:t> </a:t>
            </a:r>
            <a:r>
              <a:rPr lang="en-US" dirty="0"/>
              <a:t>on the LCFF Equity Multiplier web page</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dirty="0" smtClean="0"/>
              <a:pPr/>
              <a:t>19</a:t>
            </a:fld>
            <a:endParaRPr lang="en-US" dirty="0"/>
          </a:p>
        </p:txBody>
      </p:sp>
    </p:spTree>
    <p:extLst>
      <p:ext uri="{BB962C8B-B14F-4D97-AF65-F5344CB8AC3E}">
        <p14:creationId xmlns:p14="http://schemas.microsoft.com/office/powerpoint/2010/main" val="3516369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vert="horz" lIns="45720" tIns="45720" rIns="45720" bIns="45720" rtlCol="0" anchor="t">
            <a:normAutofit/>
          </a:bodyPr>
          <a:lstStyle/>
          <a:p>
            <a:pPr marL="0" indent="0">
              <a:buNone/>
            </a:pPr>
            <a:r>
              <a:rPr lang="en-US" b="1" dirty="0"/>
              <a:t>Thursdays @ 3</a:t>
            </a:r>
          </a:p>
          <a:p>
            <a:pPr marL="175895" indent="-175895"/>
            <a:r>
              <a:rPr lang="en-US" dirty="0">
                <a:cs typeface="Arial"/>
              </a:rPr>
              <a:t>12/14/23: Increased or Improved Services, Part I</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vert="horz" lIns="45720" tIns="45720" rIns="45720" bIns="45720" rtlCol="0" anchor="t">
            <a:normAutofit/>
          </a:bodyPr>
          <a:lstStyle/>
          <a:p>
            <a:pPr marL="0" indent="0">
              <a:buNone/>
            </a:pPr>
            <a:r>
              <a:rPr lang="en-US" b="1" dirty="0"/>
              <a:t>Tuesdays @ 2</a:t>
            </a:r>
            <a:endParaRPr lang="en-US" b="1" dirty="0">
              <a:cs typeface="Arial"/>
            </a:endParaRPr>
          </a:p>
          <a:p>
            <a:pPr marL="175895" indent="-175895"/>
            <a:r>
              <a:rPr lang="en-US" dirty="0">
                <a:cs typeface="Arial"/>
              </a:rPr>
              <a:t>12/19/23: Increased or Improved Services, Part II</a:t>
            </a:r>
          </a:p>
          <a:p>
            <a:pPr marL="175895" indent="-175895"/>
            <a:r>
              <a:rPr lang="en-US" dirty="0">
                <a:cs typeface="Arial"/>
              </a:rPr>
              <a:t>1/09/23: 2024 Local Indicator Process</a:t>
            </a: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2</a:t>
            </a:fld>
            <a:endParaRPr lang="en-US" dirty="0"/>
          </a:p>
        </p:txBody>
      </p:sp>
    </p:spTree>
    <p:extLst>
      <p:ext uri="{BB962C8B-B14F-4D97-AF65-F5344CB8AC3E}">
        <p14:creationId xmlns:p14="http://schemas.microsoft.com/office/powerpoint/2010/main" val="2218805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5AB2-FB51-4F88-5F02-0C90F9A4FDCC}"/>
              </a:ext>
            </a:extLst>
          </p:cNvPr>
          <p:cNvSpPr>
            <a:spLocks noGrp="1"/>
          </p:cNvSpPr>
          <p:nvPr>
            <p:ph type="title"/>
          </p:nvPr>
        </p:nvSpPr>
        <p:spPr/>
        <p:txBody>
          <a:bodyPr>
            <a:normAutofit fontScale="90000"/>
          </a:bodyPr>
          <a:lstStyle/>
          <a:p>
            <a:r>
              <a:rPr lang="en-US" dirty="0"/>
              <a:t>Equity Multiplier Funding Requirements in the LCAP</a:t>
            </a:r>
          </a:p>
        </p:txBody>
      </p:sp>
      <p:sp>
        <p:nvSpPr>
          <p:cNvPr id="4" name="Slide Number Placeholder 3">
            <a:extLst>
              <a:ext uri="{FF2B5EF4-FFF2-40B4-BE49-F238E27FC236}">
                <a16:creationId xmlns:a16="http://schemas.microsoft.com/office/drawing/2014/main" id="{C6B49E1D-5A2C-43D3-41E4-CDB1B7A21567}"/>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879067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650E8-12CD-4EF3-9064-8A39BE5964BC}"/>
              </a:ext>
            </a:extLst>
          </p:cNvPr>
          <p:cNvSpPr>
            <a:spLocks noGrp="1"/>
          </p:cNvSpPr>
          <p:nvPr>
            <p:ph type="title"/>
          </p:nvPr>
        </p:nvSpPr>
        <p:spPr>
          <a:xfrm>
            <a:off x="282633" y="374073"/>
            <a:ext cx="3507971" cy="2506286"/>
          </a:xfrm>
        </p:spPr>
        <p:txBody>
          <a:bodyPr/>
          <a:lstStyle/>
          <a:p>
            <a:r>
              <a:rPr lang="en-US"/>
              <a:t>Required Equity Multiplier Focus Goal in the LCAP</a:t>
            </a:r>
          </a:p>
        </p:txBody>
      </p:sp>
      <p:sp>
        <p:nvSpPr>
          <p:cNvPr id="458" name="Content Placeholder 457">
            <a:extLst>
              <a:ext uri="{FF2B5EF4-FFF2-40B4-BE49-F238E27FC236}">
                <a16:creationId xmlns:a16="http://schemas.microsoft.com/office/drawing/2014/main" id="{FDF0DB09-0669-A953-A2AB-FE52FC9BFA9E}"/>
              </a:ext>
            </a:extLst>
          </p:cNvPr>
          <p:cNvSpPr>
            <a:spLocks noGrp="1"/>
          </p:cNvSpPr>
          <p:nvPr>
            <p:ph idx="1"/>
          </p:nvPr>
        </p:nvSpPr>
        <p:spPr>
          <a:xfrm>
            <a:off x="4272741" y="374073"/>
            <a:ext cx="7631083" cy="5931131"/>
          </a:xfrm>
        </p:spPr>
        <p:txBody>
          <a:bodyPr vert="horz" lIns="45720" tIns="45720" rIns="45720" bIns="45720" rtlCol="0" anchor="t">
            <a:noAutofit/>
          </a:bodyPr>
          <a:lstStyle/>
          <a:p>
            <a:r>
              <a:rPr lang="en-US" i="1" dirty="0"/>
              <a:t>EC</a:t>
            </a:r>
            <a:r>
              <a:rPr lang="en-US" dirty="0"/>
              <a:t> Section 52064(e)(7) requires LEAs that receive Equity Multiplier funds to include a focus goal(s) for each eligible Equity Multiplier </a:t>
            </a:r>
            <a:r>
              <a:rPr lang="en-US" dirty="0" err="1"/>
              <a:t>schoolsite</a:t>
            </a:r>
            <a:r>
              <a:rPr lang="en-US" dirty="0"/>
              <a:t>. </a:t>
            </a:r>
          </a:p>
          <a:p>
            <a:r>
              <a:rPr lang="en-US" dirty="0"/>
              <a:t>The focus goal(s) for Equity Multiplier </a:t>
            </a:r>
            <a:r>
              <a:rPr lang="en-US" dirty="0" err="1"/>
              <a:t>schoolsites</a:t>
            </a:r>
            <a:r>
              <a:rPr lang="en-US" dirty="0"/>
              <a:t> must address the following: </a:t>
            </a:r>
          </a:p>
          <a:p>
            <a:pPr lvl="3"/>
            <a:r>
              <a:rPr lang="en-US" dirty="0"/>
              <a:t>All student groups that have the lowest performance level on one or more state indicators on the Dashboard, and  </a:t>
            </a:r>
          </a:p>
          <a:p>
            <a:pPr lvl="3"/>
            <a:r>
              <a:rPr lang="en-US" dirty="0"/>
              <a:t>Any underlying issues in the credentialing, subject matter preparation, and retention of the school’s educators, if applicable.</a:t>
            </a:r>
          </a:p>
        </p:txBody>
      </p:sp>
      <p:sp>
        <p:nvSpPr>
          <p:cNvPr id="5" name="Slide Number Placeholder 4">
            <a:extLst>
              <a:ext uri="{FF2B5EF4-FFF2-40B4-BE49-F238E27FC236}">
                <a16:creationId xmlns:a16="http://schemas.microsoft.com/office/drawing/2014/main" id="{8D90C10A-6CA8-4A52-B607-538F29779606}"/>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3672097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6B8C2-B7B2-619D-F75D-9D6072EB15AD}"/>
              </a:ext>
            </a:extLst>
          </p:cNvPr>
          <p:cNvSpPr>
            <a:spLocks noGrp="1"/>
          </p:cNvSpPr>
          <p:nvPr>
            <p:ph type="title"/>
          </p:nvPr>
        </p:nvSpPr>
        <p:spPr>
          <a:xfrm>
            <a:off x="282633" y="374072"/>
            <a:ext cx="3507971" cy="3446087"/>
          </a:xfrm>
        </p:spPr>
        <p:txBody>
          <a:bodyPr/>
          <a:lstStyle/>
          <a:p>
            <a:r>
              <a:rPr lang="en-US" dirty="0">
                <a:solidFill>
                  <a:schemeClr val="bg1"/>
                </a:solidFill>
              </a:rPr>
              <a:t>Sections of the LCAP that Include Equity Multiplier Requirements</a:t>
            </a:r>
            <a:endParaRPr lang="en-US" dirty="0"/>
          </a:p>
        </p:txBody>
      </p:sp>
      <p:sp>
        <p:nvSpPr>
          <p:cNvPr id="3" name="Content Placeholder 2">
            <a:extLst>
              <a:ext uri="{FF2B5EF4-FFF2-40B4-BE49-F238E27FC236}">
                <a16:creationId xmlns:a16="http://schemas.microsoft.com/office/drawing/2014/main" id="{E0869F20-77CC-E7D7-FAF1-D01B44F5D656}"/>
              </a:ext>
            </a:extLst>
          </p:cNvPr>
          <p:cNvSpPr>
            <a:spLocks noGrp="1"/>
          </p:cNvSpPr>
          <p:nvPr>
            <p:ph idx="1"/>
          </p:nvPr>
        </p:nvSpPr>
        <p:spPr/>
        <p:txBody>
          <a:bodyPr anchor="ctr"/>
          <a:lstStyle/>
          <a:p>
            <a:r>
              <a:rPr lang="en-US" sz="4000" dirty="0"/>
              <a:t>Plan Summary: General Information</a:t>
            </a:r>
          </a:p>
          <a:p>
            <a:r>
              <a:rPr lang="en-US" sz="4000" dirty="0"/>
              <a:t>Engaging Educational Partners</a:t>
            </a:r>
          </a:p>
          <a:p>
            <a:r>
              <a:rPr lang="en-US" sz="4000" dirty="0"/>
              <a:t>Goals and Actions</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C0EC9B59-C4C1-F0D9-6EA4-E1D9E1F1240A}"/>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1618958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D39C9-9FED-4FBC-A855-BD1264C05F52}"/>
              </a:ext>
            </a:extLst>
          </p:cNvPr>
          <p:cNvSpPr>
            <a:spLocks noGrp="1"/>
          </p:cNvSpPr>
          <p:nvPr>
            <p:ph type="title"/>
          </p:nvPr>
        </p:nvSpPr>
        <p:spPr>
          <a:xfrm>
            <a:off x="282633" y="374073"/>
            <a:ext cx="3507971" cy="2506286"/>
          </a:xfrm>
        </p:spPr>
        <p:txBody>
          <a:bodyPr/>
          <a:lstStyle/>
          <a:p>
            <a:r>
              <a:rPr lang="en-US"/>
              <a:t>Educational Partner Engagement at Equity Multiplier </a:t>
            </a:r>
            <a:r>
              <a:rPr lang="en-US" err="1"/>
              <a:t>Schoolsites</a:t>
            </a:r>
            <a:endParaRPr lang="en-US"/>
          </a:p>
        </p:txBody>
      </p:sp>
      <p:sp>
        <p:nvSpPr>
          <p:cNvPr id="3" name="Content Placeholder 2">
            <a:extLst>
              <a:ext uri="{FF2B5EF4-FFF2-40B4-BE49-F238E27FC236}">
                <a16:creationId xmlns:a16="http://schemas.microsoft.com/office/drawing/2014/main" id="{335BC0B8-D328-4AB6-9DD3-217BFC8A9584}"/>
              </a:ext>
            </a:extLst>
          </p:cNvPr>
          <p:cNvSpPr>
            <a:spLocks noGrp="1"/>
          </p:cNvSpPr>
          <p:nvPr>
            <p:ph idx="1"/>
          </p:nvPr>
        </p:nvSpPr>
        <p:spPr>
          <a:xfrm>
            <a:off x="4272741" y="374073"/>
            <a:ext cx="7631083" cy="5931131"/>
          </a:xfrm>
        </p:spPr>
        <p:txBody>
          <a:bodyPr vert="horz" lIns="45720" tIns="45720" rIns="45720" bIns="45720" rtlCol="0" anchor="t">
            <a:normAutofit/>
          </a:bodyPr>
          <a:lstStyle/>
          <a:p>
            <a:r>
              <a:rPr lang="en-US" i="1" dirty="0"/>
              <a:t>EC</a:t>
            </a:r>
            <a:r>
              <a:rPr lang="en-US" dirty="0"/>
              <a:t> Section 52064(b)(10) requires LEAs to provide a summary of:</a:t>
            </a:r>
          </a:p>
          <a:p>
            <a:pPr lvl="1"/>
            <a:r>
              <a:rPr lang="en-US" dirty="0"/>
              <a:t>The LEA’s educational partner engagement process at eligible Equity Multiplier </a:t>
            </a:r>
            <a:r>
              <a:rPr lang="en-US" dirty="0" err="1"/>
              <a:t>schoolsites</a:t>
            </a:r>
            <a:r>
              <a:rPr lang="en-US" dirty="0"/>
              <a:t>, and </a:t>
            </a:r>
          </a:p>
          <a:p>
            <a:pPr lvl="1"/>
            <a:r>
              <a:rPr lang="en-US" dirty="0"/>
              <a:t>How this educational partner engagement influenced the development of the adopted LCAP and annual update to the LCAP, specifically the required focus goal(s), metrics, and actions for Equity Multiplier </a:t>
            </a:r>
            <a:r>
              <a:rPr lang="en-US" dirty="0" err="1"/>
              <a:t>schoolsites</a:t>
            </a:r>
            <a:r>
              <a:rPr lang="en-US" dirty="0"/>
              <a:t>.</a:t>
            </a:r>
          </a:p>
        </p:txBody>
      </p:sp>
      <p:sp>
        <p:nvSpPr>
          <p:cNvPr id="5" name="Slide Number Placeholder 4">
            <a:extLst>
              <a:ext uri="{FF2B5EF4-FFF2-40B4-BE49-F238E27FC236}">
                <a16:creationId xmlns:a16="http://schemas.microsoft.com/office/drawing/2014/main" id="{1F890B94-9CE0-4AA3-AF53-53A3BBBA2135}"/>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23</a:t>
            </a:fld>
            <a:endParaRPr lang="en-US"/>
          </a:p>
        </p:txBody>
      </p:sp>
    </p:spTree>
    <p:extLst>
      <p:ext uri="{BB962C8B-B14F-4D97-AF65-F5344CB8AC3E}">
        <p14:creationId xmlns:p14="http://schemas.microsoft.com/office/powerpoint/2010/main" val="1957328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14EB3-362C-A9C2-B00E-6C9DAC177E3E}"/>
              </a:ext>
            </a:extLst>
          </p:cNvPr>
          <p:cNvSpPr>
            <a:spLocks noGrp="1"/>
          </p:cNvSpPr>
          <p:nvPr>
            <p:ph type="title"/>
          </p:nvPr>
        </p:nvSpPr>
        <p:spPr/>
        <p:txBody>
          <a:bodyPr/>
          <a:lstStyle/>
          <a:p>
            <a:r>
              <a:rPr lang="en-US" dirty="0">
                <a:cs typeface="Arial"/>
              </a:rPr>
              <a:t>LCAP Template and Instructions</a:t>
            </a:r>
            <a:endParaRPr lang="en-US" dirty="0"/>
          </a:p>
        </p:txBody>
      </p:sp>
      <p:sp>
        <p:nvSpPr>
          <p:cNvPr id="4" name="Slide Number Placeholder 3">
            <a:extLst>
              <a:ext uri="{FF2B5EF4-FFF2-40B4-BE49-F238E27FC236}">
                <a16:creationId xmlns:a16="http://schemas.microsoft.com/office/drawing/2014/main" id="{5C2FB991-7D91-BF52-56F6-1354D71DD9A8}"/>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3332185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Plan Summary: General Information 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 3 of the LCAP Instructions.</a:t>
            </a:r>
            <a:endParaRPr lang="en-US" sz="2400"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a:bodyPr>
          <a:lstStyle/>
          <a:p>
            <a:r>
              <a:rPr lang="en-US" dirty="0"/>
              <a:t>Briefly describe the LEA, its schools, and its students in grades TK–12, as applicable to the LEA. </a:t>
            </a:r>
          </a:p>
          <a:p>
            <a:r>
              <a:rPr lang="en-US" dirty="0"/>
              <a:t>For example, information about an LEA in terms of geography, enrollment, employment, the number and size of specific schools, recent community challenges, and other such information the LEA may wish to include can enable a reader to more fully understand the LEA’s LCAP. </a:t>
            </a:r>
          </a:p>
          <a:p>
            <a:r>
              <a:rPr lang="en-US" dirty="0"/>
              <a:t>As part of this response, identify all schools within the LEA receiving Equity Multiplier funding. </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25</a:t>
            </a:fld>
            <a:endParaRPr lang="en-US" dirty="0"/>
          </a:p>
        </p:txBody>
      </p:sp>
    </p:spTree>
    <p:extLst>
      <p:ext uri="{BB962C8B-B14F-4D97-AF65-F5344CB8AC3E}">
        <p14:creationId xmlns:p14="http://schemas.microsoft.com/office/powerpoint/2010/main" val="1837670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Engaging Educational Partners: Prompt 1 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 7 of the LCAP Instructions.</a:t>
            </a:r>
            <a:endParaRPr lang="en-US" sz="2400"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a:bodyPr>
          <a:lstStyle/>
          <a:p>
            <a:pPr marL="175895" indent="-175895"/>
            <a:r>
              <a:rPr lang="en-US" dirty="0"/>
              <a:t>Process for Engagement</a:t>
            </a:r>
            <a:endParaRPr lang="en-US" dirty="0">
              <a:cs typeface="Arial"/>
            </a:endParaRPr>
          </a:p>
          <a:p>
            <a:pPr marL="543560" lvl="1" indent="-342900">
              <a:buFont typeface="Arial" panose="020B0604020202020204" pitchFamily="34" charset="0"/>
              <a:buChar char="◦"/>
            </a:pPr>
            <a:r>
              <a:rPr lang="en-US" dirty="0"/>
              <a:t>Describe the engagement process used by the LEA to involve the identified educational partner(s) in the development of the LCAP. At a minimum, the LEA must describe how it met its obligation to consult with all statutorily required educational partners, as applicable to the type of LEA... </a:t>
            </a:r>
            <a:endParaRPr lang="en-US" dirty="0">
              <a:cs typeface="Arial"/>
            </a:endParaRPr>
          </a:p>
          <a:p>
            <a:pPr marL="543560" lvl="1" indent="-342900">
              <a:buFont typeface="Arial" panose="020B0604020202020204" pitchFamily="34" charset="0"/>
              <a:buChar char="◦"/>
            </a:pPr>
            <a:r>
              <a:rPr lang="en-US" dirty="0"/>
              <a:t>An LEA receiving Equity Multiplier funds must also include a summary of how it consulted with educational partners at schools generating Equity Multiplier funds in the development of the LCAP, specifically, in the development of the required focus goal for each applicable school. </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26</a:t>
            </a:fld>
            <a:endParaRPr lang="en-US" dirty="0"/>
          </a:p>
        </p:txBody>
      </p:sp>
    </p:spTree>
    <p:extLst>
      <p:ext uri="{BB962C8B-B14F-4D97-AF65-F5344CB8AC3E}">
        <p14:creationId xmlns:p14="http://schemas.microsoft.com/office/powerpoint/2010/main" val="4022533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Engaging Educational Partners: Prompt 2 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 7 of the LCAP Instructions.</a:t>
            </a:r>
            <a:endParaRPr lang="en-US" sz="2400"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lnSpcReduction="10000"/>
          </a:bodyPr>
          <a:lstStyle/>
          <a:p>
            <a:pPr marL="175895" indent="-175895"/>
            <a:r>
              <a:rPr lang="en-US" dirty="0"/>
              <a:t>Describe any goals, metrics, actions, or budgeted expenditures in the LCAP that were influenced by or developed in response to the educational partner feedback.</a:t>
            </a:r>
          </a:p>
          <a:p>
            <a:pPr marL="543560" lvl="1" indent="-342900">
              <a:buFont typeface="Arial" panose="020B0604020202020204" pitchFamily="34" charset="0"/>
              <a:buChar char="◦"/>
            </a:pPr>
            <a:r>
              <a:rPr lang="en-US" dirty="0"/>
              <a:t>A sufficient response to this prompt will provide educational partners and the public with clear, specific information about how the engagement process influenced the development of the LCAP. This may include a description of how the LEA prioritized requests of educational partners within the context of the budgetary resources available or otherwise prioritized areas of focus within the LCAP. </a:t>
            </a:r>
            <a:endParaRPr lang="en-US" dirty="0">
              <a:cs typeface="Arial"/>
            </a:endParaRPr>
          </a:p>
          <a:p>
            <a:pPr marL="543560" lvl="1" indent="-342900">
              <a:buFont typeface="Arial" panose="020B0604020202020204" pitchFamily="34" charset="0"/>
              <a:buChar char="◦"/>
            </a:pPr>
            <a:r>
              <a:rPr lang="en-US" dirty="0"/>
              <a:t>An LEA receiving Equity Multiplier funds must include a description of how the consultation with educational partners at schools generating Equity Multiplier funds influenced the development of the adopted LCAP.</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27</a:t>
            </a:fld>
            <a:endParaRPr lang="en-US" dirty="0"/>
          </a:p>
        </p:txBody>
      </p:sp>
    </p:spTree>
    <p:extLst>
      <p:ext uri="{BB962C8B-B14F-4D97-AF65-F5344CB8AC3E}">
        <p14:creationId xmlns:p14="http://schemas.microsoft.com/office/powerpoint/2010/main" val="15816990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Goals and Actions:</a:t>
            </a:r>
            <a:br>
              <a:rPr lang="en-US" dirty="0"/>
            </a:br>
            <a:r>
              <a:rPr lang="en-US" dirty="0"/>
              <a:t>Goal Description 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pages 9 and 10 of the LCAP Instructions.</a:t>
            </a:r>
            <a:endParaRPr lang="en-US" sz="2400"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lnSpcReduction="10000"/>
          </a:bodyPr>
          <a:lstStyle/>
          <a:p>
            <a:pPr marL="175895" indent="-175895"/>
            <a:r>
              <a:rPr lang="en-US" dirty="0"/>
              <a:t>LEAs receiving Equity Multiplier funding must include one or more focus goals for each school generating Equity Multiplier funding. In addition to addressing the focus goal requirements described on page 9 of the LCAP instructions, LEAs must adhere to the following requirements.</a:t>
            </a:r>
          </a:p>
          <a:p>
            <a:pPr marL="175895" indent="-175895"/>
            <a:r>
              <a:rPr lang="en-US" dirty="0"/>
              <a:t>Focus goals for Equity Multiplier </a:t>
            </a:r>
            <a:r>
              <a:rPr lang="en-US" dirty="0" err="1"/>
              <a:t>schoolsites</a:t>
            </a:r>
            <a:r>
              <a:rPr lang="en-US" dirty="0"/>
              <a:t> must address the following: </a:t>
            </a:r>
            <a:endParaRPr lang="en-US" dirty="0">
              <a:cs typeface="Arial"/>
            </a:endParaRPr>
          </a:p>
          <a:p>
            <a:pPr marL="383540" lvl="1"/>
            <a:r>
              <a:rPr lang="en-US" dirty="0"/>
              <a:t>(A) All student groups that have the lowest performance level on one or more state indicators on the Dashboard, and  </a:t>
            </a:r>
            <a:endParaRPr lang="en-US" dirty="0">
              <a:cs typeface="Arial"/>
            </a:endParaRPr>
          </a:p>
          <a:p>
            <a:pPr marL="383540" lvl="1"/>
            <a:r>
              <a:rPr lang="en-US" dirty="0"/>
              <a:t>(B) Any underlying issues in the credentialing, subject matter preparation, and retention of the school’s educators, if applicable.</a:t>
            </a:r>
            <a:endParaRPr lang="en-US" dirty="0">
              <a:cs typeface="Arial"/>
            </a:endParaRPr>
          </a:p>
          <a:p>
            <a:pPr marL="383540" lvl="1"/>
            <a:r>
              <a:rPr lang="en-US" dirty="0"/>
              <a:t>Focus Goals for each and every Equity Multiplier </a:t>
            </a:r>
            <a:r>
              <a:rPr lang="en-US" dirty="0" err="1"/>
              <a:t>schoolsite</a:t>
            </a:r>
            <a:r>
              <a:rPr lang="en-US" dirty="0"/>
              <a:t> must identify specific metrics for each identified student group, as applicable.</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28</a:t>
            </a:fld>
            <a:endParaRPr lang="en-US" dirty="0"/>
          </a:p>
        </p:txBody>
      </p:sp>
    </p:spTree>
    <p:extLst>
      <p:ext uri="{BB962C8B-B14F-4D97-AF65-F5344CB8AC3E}">
        <p14:creationId xmlns:p14="http://schemas.microsoft.com/office/powerpoint/2010/main" val="1223225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vert="horz" lIns="91440" tIns="45720" rIns="91440" bIns="45720" rtlCol="0" anchor="b">
            <a:noAutofit/>
          </a:bodyPr>
          <a:lstStyle/>
          <a:p>
            <a:r>
              <a:rPr lang="en-US" dirty="0">
                <a:solidFill>
                  <a:schemeClr val="bg1"/>
                </a:solidFill>
              </a:rPr>
              <a:t>Combining Equity Multiplier </a:t>
            </a:r>
            <a:r>
              <a:rPr lang="en-US" dirty="0" err="1">
                <a:solidFill>
                  <a:schemeClr val="bg1"/>
                </a:solidFill>
              </a:rPr>
              <a:t>Schoolsites</a:t>
            </a:r>
            <a:r>
              <a:rPr lang="en-US" dirty="0">
                <a:solidFill>
                  <a:schemeClr val="bg1"/>
                </a:solidFill>
              </a:rPr>
              <a:t> into a Single Goal</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 10 of the LCAP Instructions.</a:t>
            </a:r>
            <a:endParaRPr lang="en-US" sz="2400"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6153381"/>
          </a:xfrm>
        </p:spPr>
        <p:txBody>
          <a:bodyPr vert="horz" lIns="45720" tIns="45720" rIns="45720" bIns="45720" rtlCol="0" anchor="t">
            <a:normAutofit/>
          </a:bodyPr>
          <a:lstStyle/>
          <a:p>
            <a:pPr marL="175895" indent="-175895"/>
            <a:r>
              <a:rPr lang="en-US"/>
              <a:t>An LEA may create a single goal for multiple Equity Multiplier </a:t>
            </a:r>
            <a:r>
              <a:rPr lang="en-US" err="1"/>
              <a:t>schoolsites</a:t>
            </a:r>
            <a:r>
              <a:rPr lang="en-US"/>
              <a:t> if those </a:t>
            </a:r>
            <a:r>
              <a:rPr lang="en-US" err="1"/>
              <a:t>schoolsites</a:t>
            </a:r>
            <a:r>
              <a:rPr lang="en-US"/>
              <a:t>:</a:t>
            </a:r>
            <a:endParaRPr lang="en-US">
              <a:cs typeface="Arial"/>
            </a:endParaRPr>
          </a:p>
          <a:p>
            <a:pPr marL="383540" lvl="1"/>
            <a:r>
              <a:rPr lang="en-US"/>
              <a:t>Have the same student group(s) performing at the lowest performance level on one or more state indicators on the Dashboard  or, </a:t>
            </a:r>
            <a:endParaRPr lang="en-US">
              <a:cs typeface="Arial"/>
            </a:endParaRPr>
          </a:p>
          <a:p>
            <a:pPr marL="383540" lvl="1"/>
            <a:r>
              <a:rPr lang="en-US"/>
              <a:t>Experience similar issues in the credentialing, subject matter preparation, and retention of the school’s educators, if applicable.</a:t>
            </a:r>
            <a:endParaRPr lang="en-US">
              <a:cs typeface="Arial"/>
            </a:endParaRPr>
          </a:p>
          <a:p>
            <a:pPr marL="566420" lvl="2">
              <a:buFont typeface="Wingdings" pitchFamily="34" charset="0"/>
              <a:buChar char="§"/>
            </a:pPr>
            <a:r>
              <a:rPr lang="en-US">
                <a:cs typeface="Arial"/>
              </a:rPr>
              <a:t>When creating a single goal for multiple Equity Multiplier </a:t>
            </a:r>
            <a:r>
              <a:rPr lang="en-US" err="1">
                <a:cs typeface="Arial"/>
              </a:rPr>
              <a:t>schoolsites</a:t>
            </a:r>
            <a:r>
              <a:rPr lang="en-US">
                <a:cs typeface="Arial"/>
              </a:rPr>
              <a:t> the goal must identify the student groups and the performance levels on the Dashboard that the Focus Goal is addressing; or,</a:t>
            </a:r>
          </a:p>
          <a:p>
            <a:pPr marL="566420" lvl="2">
              <a:buFont typeface="Wingdings" pitchFamily="34" charset="0"/>
              <a:buChar char="§"/>
            </a:pPr>
            <a:r>
              <a:rPr lang="en-US">
                <a:cs typeface="Arial"/>
              </a:rPr>
              <a:t>The common issues the </a:t>
            </a:r>
            <a:r>
              <a:rPr lang="en-US" err="1">
                <a:cs typeface="Arial"/>
              </a:rPr>
              <a:t>schoolsites</a:t>
            </a:r>
            <a:r>
              <a:rPr lang="en-US">
                <a:cs typeface="Arial"/>
              </a:rPr>
              <a:t> are experiencing in credentialing, subject matter preparation, and retention of the school’s educators, if applicable.</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29</a:t>
            </a:fld>
            <a:endParaRPr lang="en-US" dirty="0"/>
          </a:p>
        </p:txBody>
      </p:sp>
    </p:spTree>
    <p:extLst>
      <p:ext uri="{BB962C8B-B14F-4D97-AF65-F5344CB8AC3E}">
        <p14:creationId xmlns:p14="http://schemas.microsoft.com/office/powerpoint/2010/main" val="1440486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2E10-CFBF-31F6-17E2-9C7B932BB98D}"/>
              </a:ext>
            </a:extLst>
          </p:cNvPr>
          <p:cNvSpPr>
            <a:spLocks noGrp="1"/>
          </p:cNvSpPr>
          <p:nvPr>
            <p:ph type="title"/>
          </p:nvPr>
        </p:nvSpPr>
        <p:spPr>
          <a:xfrm>
            <a:off x="1097280" y="286603"/>
            <a:ext cx="10058400" cy="1450757"/>
          </a:xfrm>
        </p:spPr>
        <p:txBody>
          <a:bodyPr/>
          <a:lstStyle/>
          <a:p>
            <a:r>
              <a:rPr lang="en-US" dirty="0"/>
              <a:t>Template Files</a:t>
            </a:r>
          </a:p>
        </p:txBody>
      </p:sp>
      <p:sp>
        <p:nvSpPr>
          <p:cNvPr id="3" name="Content Placeholder 2">
            <a:extLst>
              <a:ext uri="{FF2B5EF4-FFF2-40B4-BE49-F238E27FC236}">
                <a16:creationId xmlns:a16="http://schemas.microsoft.com/office/drawing/2014/main" id="{88CD891D-E63F-2BDF-493B-7214AC6712C4}"/>
              </a:ext>
            </a:extLst>
          </p:cNvPr>
          <p:cNvSpPr>
            <a:spLocks noGrp="1"/>
          </p:cNvSpPr>
          <p:nvPr>
            <p:ph idx="1"/>
          </p:nvPr>
        </p:nvSpPr>
        <p:spPr>
          <a:xfrm>
            <a:off x="1097280" y="1845733"/>
            <a:ext cx="10058400" cy="4355561"/>
          </a:xfrm>
        </p:spPr>
        <p:txBody>
          <a:bodyPr vert="horz" lIns="0" tIns="45720" rIns="0" bIns="45720" rtlCol="0" anchor="t">
            <a:normAutofit/>
          </a:bodyPr>
          <a:lstStyle/>
          <a:p>
            <a:pPr>
              <a:lnSpc>
                <a:spcPct val="120000"/>
              </a:lnSpc>
            </a:pPr>
            <a:r>
              <a:rPr lang="en-US" sz="2600" dirty="0">
                <a:solidFill>
                  <a:srgbClr val="1704A0"/>
                </a:solidFill>
                <a:hlinkClick r:id="rId3">
                  <a:extLst>
                    <a:ext uri="{A12FA001-AC4F-418D-AE19-62706E023703}">
                      <ahyp:hlinkClr xmlns:ahyp="http://schemas.microsoft.com/office/drawing/2018/hyperlinkcolor" val="tx"/>
                    </a:ext>
                  </a:extLst>
                </a:hlinkClick>
              </a:rPr>
              <a:t>2023–24 Local Control and Accountability Plan (LCAP) Annual Update Template (CA Dept of Education)</a:t>
            </a:r>
            <a:endParaRPr lang="en-US" sz="2600" dirty="0">
              <a:solidFill>
                <a:srgbClr val="1704A0"/>
              </a:solidFill>
            </a:endParaRPr>
          </a:p>
          <a:p>
            <a:r>
              <a:rPr lang="en-US" sz="2600" dirty="0">
                <a:solidFill>
                  <a:srgbClr val="1704A0"/>
                </a:solidFill>
                <a:hlinkClick r:id="rId4">
                  <a:extLst>
                    <a:ext uri="{A12FA001-AC4F-418D-AE19-62706E023703}">
                      <ahyp:hlinkClr xmlns:ahyp="http://schemas.microsoft.com/office/drawing/2018/hyperlinkcolor" val="tx"/>
                    </a:ext>
                  </a:extLst>
                </a:hlinkClick>
              </a:rPr>
              <a:t>2024–25 LCAP Template (CA Dept of Education)</a:t>
            </a:r>
            <a:endParaRPr lang="en-US" sz="2600" dirty="0">
              <a:solidFill>
                <a:srgbClr val="1704A0"/>
              </a:solidFill>
            </a:endParaRPr>
          </a:p>
          <a:p>
            <a:r>
              <a:rPr lang="en-US" sz="2600" dirty="0">
                <a:solidFill>
                  <a:srgbClr val="1704A0"/>
                </a:solidFill>
                <a:hlinkClick r:id="rId5">
                  <a:extLst>
                    <a:ext uri="{A12FA001-AC4F-418D-AE19-62706E023703}">
                      <ahyp:hlinkClr xmlns:ahyp="http://schemas.microsoft.com/office/drawing/2018/hyperlinkcolor" val="tx"/>
                    </a:ext>
                  </a:extLst>
                </a:hlinkClick>
              </a:rPr>
              <a:t>2024–25 LCAP Action Tables Template (CA Dept of Education)</a:t>
            </a:r>
            <a:endParaRPr lang="en-US" sz="2600" dirty="0">
              <a:solidFill>
                <a:srgbClr val="1704A0"/>
              </a:solidFill>
            </a:endParaRPr>
          </a:p>
          <a:p>
            <a:r>
              <a:rPr lang="en-US" sz="2600" dirty="0">
                <a:solidFill>
                  <a:srgbClr val="1704A0"/>
                </a:solidFill>
                <a:hlinkClick r:id="rId6">
                  <a:extLst>
                    <a:ext uri="{A12FA001-AC4F-418D-AE19-62706E023703}">
                      <ahyp:hlinkClr xmlns:ahyp="http://schemas.microsoft.com/office/drawing/2018/hyperlinkcolor" val="tx"/>
                    </a:ext>
                  </a:extLst>
                </a:hlinkClick>
              </a:rPr>
              <a:t>Budget Overview for Parents Template (CA Dept of Education)</a:t>
            </a:r>
            <a:endParaRPr lang="en-US" sz="2600" dirty="0">
              <a:solidFill>
                <a:srgbClr val="1704A0"/>
              </a:solidFill>
            </a:endParaRPr>
          </a:p>
        </p:txBody>
      </p:sp>
      <p:sp>
        <p:nvSpPr>
          <p:cNvPr id="4" name="Slide Number Placeholder 3">
            <a:extLst>
              <a:ext uri="{FF2B5EF4-FFF2-40B4-BE49-F238E27FC236}">
                <a16:creationId xmlns:a16="http://schemas.microsoft.com/office/drawing/2014/main" id="{D12C3550-6E35-7CCA-D1D9-1CF9E4C77F28}"/>
              </a:ext>
            </a:extLst>
          </p:cNvPr>
          <p:cNvSpPr>
            <a:spLocks noGrp="1"/>
          </p:cNvSpPr>
          <p:nvPr>
            <p:ph type="sldNum" sz="quarter" idx="12"/>
          </p:nvPr>
        </p:nvSpPr>
        <p:spPr/>
        <p:txBody>
          <a:bodyPr/>
          <a:lstStyle/>
          <a:p>
            <a:fld id="{1E47FE53-EBF0-4DA7-9D9D-CC1C3A20F3CB}" type="slidenum">
              <a:rPr lang="en-US" smtClean="0"/>
              <a:t>3</a:t>
            </a:fld>
            <a:endParaRPr lang="en-US" dirty="0"/>
          </a:p>
        </p:txBody>
      </p:sp>
    </p:spTree>
    <p:extLst>
      <p:ext uri="{BB962C8B-B14F-4D97-AF65-F5344CB8AC3E}">
        <p14:creationId xmlns:p14="http://schemas.microsoft.com/office/powerpoint/2010/main" val="252821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Goals and Actions:</a:t>
            </a:r>
            <a:br>
              <a:rPr lang="en-US" dirty="0"/>
            </a:br>
            <a:r>
              <a:rPr lang="en-US" dirty="0"/>
              <a:t>Why Statement</a:t>
            </a:r>
            <a:br>
              <a:rPr lang="en-US" dirty="0"/>
            </a:br>
            <a:r>
              <a:rPr lang="en-US" dirty="0"/>
              <a:t>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 10 of the LCAP Instructions.</a:t>
            </a:r>
            <a:endParaRPr lang="en-US" dirty="0"/>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a:bodyPr>
          <a:lstStyle/>
          <a:p>
            <a:pPr marL="175895" indent="-175895"/>
            <a:r>
              <a:rPr lang="en-US" dirty="0"/>
              <a:t>Explain why the LEA has chosen to prioritize this goal. </a:t>
            </a:r>
          </a:p>
          <a:p>
            <a:pPr marL="543560" lvl="1" indent="-342900">
              <a:buFont typeface="Arial" panose="020B0604020202020204" pitchFamily="34" charset="0"/>
              <a:buChar char="◦"/>
            </a:pPr>
            <a:r>
              <a:rPr lang="en-US" dirty="0"/>
              <a:t>An explanation must be based on Dashboard data or other locally collected data. </a:t>
            </a:r>
            <a:endParaRPr lang="en-US" dirty="0">
              <a:cs typeface="Arial"/>
            </a:endParaRPr>
          </a:p>
          <a:p>
            <a:pPr marL="543560" lvl="1" indent="-342900">
              <a:buFont typeface="Arial" panose="020B0604020202020204" pitchFamily="34" charset="0"/>
              <a:buChar char="◦"/>
            </a:pPr>
            <a:r>
              <a:rPr lang="en-US" dirty="0"/>
              <a:t>LEAs must describe how the LEA identified this goal for focused attention, including relevant consultation with educational partners. </a:t>
            </a:r>
            <a:endParaRPr lang="en-US" dirty="0">
              <a:cs typeface="Arial"/>
            </a:endParaRPr>
          </a:p>
          <a:p>
            <a:pPr marL="543560" lvl="1" indent="-342900">
              <a:buFont typeface="Arial" panose="020B0604020202020204" pitchFamily="34" charset="0"/>
              <a:buChar char="◦"/>
            </a:pPr>
            <a:r>
              <a:rPr lang="en-US" dirty="0"/>
              <a:t>LEAs are encouraged to promote transparency and understanding around the decision to pursue a focus goal.</a:t>
            </a:r>
            <a:endParaRPr lang="en-US" dirty="0">
              <a:cs typeface="Arial"/>
            </a:endParaRPr>
          </a:p>
          <a:p>
            <a:pPr marL="543560" lvl="1" indent="-342900">
              <a:buFont typeface="Arial" panose="020B0604020202020204" pitchFamily="34" charset="0"/>
              <a:buChar char="◦"/>
            </a:pPr>
            <a:r>
              <a:rPr lang="en-US" dirty="0"/>
              <a:t>In addition to this information, the LEA must also identify the school or schools to which the goal applies.</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30</a:t>
            </a:fld>
            <a:endParaRPr lang="en-US" dirty="0"/>
          </a:p>
        </p:txBody>
      </p:sp>
    </p:spTree>
    <p:extLst>
      <p:ext uri="{BB962C8B-B14F-4D97-AF65-F5344CB8AC3E}">
        <p14:creationId xmlns:p14="http://schemas.microsoft.com/office/powerpoint/2010/main" val="314971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Goals and Actions:</a:t>
            </a:r>
            <a:br>
              <a:rPr lang="en-US" dirty="0"/>
            </a:br>
            <a:r>
              <a:rPr lang="en-US" dirty="0"/>
              <a:t>Instructions</a:t>
            </a:r>
          </a:p>
        </p:txBody>
      </p:sp>
      <p:sp>
        <p:nvSpPr>
          <p:cNvPr id="3" name="Text Placeholder 2">
            <a:extLst>
              <a:ext uri="{FF2B5EF4-FFF2-40B4-BE49-F238E27FC236}">
                <a16:creationId xmlns:a16="http://schemas.microsoft.com/office/drawing/2014/main" id="{A8D6AAFB-EC05-B6D4-99C3-7D69C19FA826}"/>
              </a:ext>
            </a:extLst>
          </p:cNvPr>
          <p:cNvSpPr>
            <a:spLocks noGrp="1"/>
          </p:cNvSpPr>
          <p:nvPr>
            <p:ph type="body" sz="half" idx="2"/>
          </p:nvPr>
        </p:nvSpPr>
        <p:spPr>
          <a:xfrm>
            <a:off x="282633" y="2926080"/>
            <a:ext cx="3507971" cy="3379124"/>
          </a:xfrm>
        </p:spPr>
        <p:txBody>
          <a:bodyPr vert="horz" lIns="91440" tIns="45720" rIns="91440" bIns="45720" rtlCol="0" anchor="t">
            <a:normAutofit/>
          </a:bodyPr>
          <a:lstStyle/>
          <a:p>
            <a:r>
              <a:rPr lang="en-US" sz="2400" dirty="0"/>
              <a:t>Note: These instructions can be found on pages 12 and 13 of the LCAP Instructions.</a:t>
            </a:r>
            <a:endParaRPr lang="en-US" dirty="0"/>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t">
            <a:normAutofit/>
          </a:bodyPr>
          <a:lstStyle/>
          <a:p>
            <a:r>
              <a:rPr lang="en-US"/>
              <a:t>For each Equity Multiplier goal the LEA must identify:</a:t>
            </a:r>
          </a:p>
          <a:p>
            <a:pPr lvl="1"/>
            <a:r>
              <a:rPr lang="en-US"/>
              <a:t>The specific metrics for each identified student group at each specific </a:t>
            </a:r>
            <a:r>
              <a:rPr lang="en-US" err="1"/>
              <a:t>schoolsite</a:t>
            </a:r>
            <a:r>
              <a:rPr lang="en-US"/>
              <a:t>, as applicable, to measure the progress toward the goal, and/or</a:t>
            </a:r>
          </a:p>
          <a:p>
            <a:pPr lvl="1"/>
            <a:r>
              <a:rPr lang="en-US"/>
              <a:t>The specific metrics used to measure progress in meeting the goal related to credentialing, subject matter preparation, or educator retention at each specific </a:t>
            </a:r>
            <a:r>
              <a:rPr lang="en-US" err="1"/>
              <a:t>schoolsite</a:t>
            </a:r>
            <a:r>
              <a:rPr lang="en-US"/>
              <a:t>.</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31</a:t>
            </a:fld>
            <a:endParaRPr lang="en-US" dirty="0"/>
          </a:p>
        </p:txBody>
      </p:sp>
    </p:spTree>
    <p:extLst>
      <p:ext uri="{BB962C8B-B14F-4D97-AF65-F5344CB8AC3E}">
        <p14:creationId xmlns:p14="http://schemas.microsoft.com/office/powerpoint/2010/main" val="511548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282633" y="374073"/>
            <a:ext cx="3507971" cy="2506286"/>
          </a:xfrm>
        </p:spPr>
        <p:txBody>
          <a:bodyPr>
            <a:normAutofit/>
          </a:bodyPr>
          <a:lstStyle/>
          <a:p>
            <a:r>
              <a:rPr lang="en-US" dirty="0"/>
              <a:t>Reminder: Equity Multiplier Funds</a:t>
            </a:r>
            <a:endParaRPr lang="en-US" dirty="0">
              <a:cs typeface="Arial"/>
            </a:endParaRPr>
          </a:p>
        </p:txBody>
      </p:sp>
      <p:sp>
        <p:nvSpPr>
          <p:cNvPr id="8" name="Content Placeholder 7">
            <a:extLst>
              <a:ext uri="{FF2B5EF4-FFF2-40B4-BE49-F238E27FC236}">
                <a16:creationId xmlns:a16="http://schemas.microsoft.com/office/drawing/2014/main" id="{B65DB099-B66F-82F1-E7BA-3A1FF8820365}"/>
              </a:ext>
            </a:extLst>
          </p:cNvPr>
          <p:cNvSpPr>
            <a:spLocks noGrp="1"/>
          </p:cNvSpPr>
          <p:nvPr>
            <p:ph idx="1"/>
          </p:nvPr>
        </p:nvSpPr>
        <p:spPr>
          <a:xfrm>
            <a:off x="4272741" y="374073"/>
            <a:ext cx="7631083" cy="5931131"/>
          </a:xfrm>
        </p:spPr>
        <p:txBody>
          <a:bodyPr vert="horz" lIns="45720" tIns="45720" rIns="45720" bIns="45720" rtlCol="0" anchor="ctr">
            <a:normAutofit/>
          </a:bodyPr>
          <a:lstStyle/>
          <a:p>
            <a:pPr marL="175895" indent="-175895"/>
            <a:r>
              <a:rPr lang="en-US" dirty="0"/>
              <a:t>As Equity Multiplier funds are not LCFF funds they cannot be counted as contributing towards meeting the requirement to increase or improve services for students who are low-income, English learners, or foster youth.</a:t>
            </a:r>
            <a:endParaRPr lang="en-US" dirty="0">
              <a:cs typeface="Arial"/>
            </a:endParaRP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31189"/>
            <a:ext cx="1312025" cy="365125"/>
          </a:xfrm>
        </p:spPr>
        <p:txBody>
          <a:bodyPr>
            <a:noAutofit/>
          </a:bodyPr>
          <a:lstStyle/>
          <a:p>
            <a:fld id="{1E47FE53-EBF0-4DA7-9D9D-CC1C3A20F3CB}" type="slidenum">
              <a:rPr lang="en-US" dirty="0" smtClean="0"/>
              <a:pPr/>
              <a:t>32</a:t>
            </a:fld>
            <a:endParaRPr lang="en-US" dirty="0"/>
          </a:p>
        </p:txBody>
      </p:sp>
    </p:spTree>
    <p:extLst>
      <p:ext uri="{BB962C8B-B14F-4D97-AF65-F5344CB8AC3E}">
        <p14:creationId xmlns:p14="http://schemas.microsoft.com/office/powerpoint/2010/main" val="4265283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a:t>Note: LCAP Example</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a:t>For purposes of the examples on the following slides:</a:t>
            </a:r>
          </a:p>
          <a:p>
            <a:pPr lvl="1"/>
            <a:r>
              <a:rPr lang="en-US"/>
              <a:t>The fictitious Equity Multiplier school will be “Emerald Elementary”</a:t>
            </a:r>
          </a:p>
          <a:p>
            <a:pPr lvl="1"/>
            <a:r>
              <a:rPr lang="en-US"/>
              <a:t>The state indicator with student groups in the lowest performance level will be CAASPP ELA</a:t>
            </a:r>
          </a:p>
          <a:p>
            <a:pPr lvl="1"/>
            <a:r>
              <a:rPr lang="en-US"/>
              <a:t>The student groups in the lowest performance level will be African American, Low-income, and English Learners</a:t>
            </a:r>
          </a:p>
          <a:p>
            <a:r>
              <a:rPr lang="en-US"/>
              <a:t>The examples are not intended as exemplars for how to respond to the identified sections. Instead, the examples demonstrate the type of information that may be included.</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dirty="0" smtClean="0"/>
              <a:pPr/>
              <a:t>33</a:t>
            </a:fld>
            <a:endParaRPr lang="en-US" dirty="0"/>
          </a:p>
        </p:txBody>
      </p:sp>
    </p:spTree>
    <p:extLst>
      <p:ext uri="{BB962C8B-B14F-4D97-AF65-F5344CB8AC3E}">
        <p14:creationId xmlns:p14="http://schemas.microsoft.com/office/powerpoint/2010/main" val="1921520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6930D-CF59-0660-C1FF-58873702DD41}"/>
              </a:ext>
            </a:extLst>
          </p:cNvPr>
          <p:cNvSpPr>
            <a:spLocks noGrp="1"/>
          </p:cNvSpPr>
          <p:nvPr>
            <p:ph type="title"/>
          </p:nvPr>
        </p:nvSpPr>
        <p:spPr/>
        <p:txBody>
          <a:bodyPr/>
          <a:lstStyle/>
          <a:p>
            <a:r>
              <a:rPr lang="en-US" dirty="0"/>
              <a:t>Additional Considerations</a:t>
            </a:r>
          </a:p>
        </p:txBody>
      </p:sp>
      <p:sp>
        <p:nvSpPr>
          <p:cNvPr id="4" name="Slide Number Placeholder 3">
            <a:extLst>
              <a:ext uri="{FF2B5EF4-FFF2-40B4-BE49-F238E27FC236}">
                <a16:creationId xmlns:a16="http://schemas.microsoft.com/office/drawing/2014/main" id="{8A928A26-78AE-52C9-B41B-BBFC22C5A5F1}"/>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15428994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A8DE0-0E6D-2E04-C2E2-F479466C9F36}"/>
              </a:ext>
            </a:extLst>
          </p:cNvPr>
          <p:cNvSpPr>
            <a:spLocks noGrp="1"/>
          </p:cNvSpPr>
          <p:nvPr>
            <p:ph type="title"/>
          </p:nvPr>
        </p:nvSpPr>
        <p:spPr/>
        <p:txBody>
          <a:bodyPr/>
          <a:lstStyle/>
          <a:p>
            <a:r>
              <a:rPr lang="en-US" dirty="0"/>
              <a:t>Considerations for LEAs and </a:t>
            </a:r>
            <a:r>
              <a:rPr lang="en-US" dirty="0" err="1"/>
              <a:t>Schoolsites</a:t>
            </a:r>
            <a:endParaRPr lang="en-US" dirty="0"/>
          </a:p>
        </p:txBody>
      </p:sp>
      <p:sp>
        <p:nvSpPr>
          <p:cNvPr id="3" name="Content Placeholder 2">
            <a:extLst>
              <a:ext uri="{FF2B5EF4-FFF2-40B4-BE49-F238E27FC236}">
                <a16:creationId xmlns:a16="http://schemas.microsoft.com/office/drawing/2014/main" id="{F9F2392F-4E4F-A75E-E063-0B548D46CBF4}"/>
              </a:ext>
            </a:extLst>
          </p:cNvPr>
          <p:cNvSpPr>
            <a:spLocks noGrp="1"/>
          </p:cNvSpPr>
          <p:nvPr>
            <p:ph idx="1"/>
          </p:nvPr>
        </p:nvSpPr>
        <p:spPr/>
        <p:txBody>
          <a:bodyPr/>
          <a:lstStyle/>
          <a:p>
            <a:r>
              <a:rPr lang="en-US" sz="2600" b="0" dirty="0">
                <a:latin typeface="Arial" panose="020B0604020202020204"/>
              </a:rPr>
              <a:t>An LEA</a:t>
            </a:r>
            <a:r>
              <a:rPr lang="en-US" sz="2600" b="0" dirty="0"/>
              <a:t> and its schools can benefit from the use of a shared vocabulary and planning process that is embedded in a context of continuous improvement. </a:t>
            </a:r>
          </a:p>
          <a:p>
            <a:r>
              <a:rPr lang="en-US" sz="2600" b="0" dirty="0"/>
              <a:t>Both </a:t>
            </a:r>
            <a:r>
              <a:rPr lang="en-US" sz="2600" b="0" dirty="0">
                <a:latin typeface="Arial" panose="020B0604020202020204"/>
              </a:rPr>
              <a:t>entities</a:t>
            </a:r>
            <a:r>
              <a:rPr lang="en-US" sz="2600" b="0" dirty="0"/>
              <a:t> </a:t>
            </a:r>
            <a:r>
              <a:rPr lang="en-US" sz="2600" b="0" dirty="0">
                <a:latin typeface="Arial" panose="020B0604020202020204"/>
              </a:rPr>
              <a:t>can share</a:t>
            </a:r>
            <a:r>
              <a:rPr lang="en-US" sz="2600" b="0" dirty="0"/>
              <a:t> their stories of how, what, and why programs and services are selected to meet their local needs.​</a:t>
            </a:r>
            <a:endParaRPr lang="en-US" sz="2600" dirty="0"/>
          </a:p>
          <a:p>
            <a:endParaRPr lang="en-US" dirty="0"/>
          </a:p>
        </p:txBody>
      </p:sp>
      <p:sp>
        <p:nvSpPr>
          <p:cNvPr id="4" name="Slide Number Placeholder 3">
            <a:extLst>
              <a:ext uri="{FF2B5EF4-FFF2-40B4-BE49-F238E27FC236}">
                <a16:creationId xmlns:a16="http://schemas.microsoft.com/office/drawing/2014/main" id="{F61393CD-F277-6357-FEAC-59806AA8A64E}"/>
              </a:ext>
            </a:extLst>
          </p:cNvPr>
          <p:cNvSpPr>
            <a:spLocks noGrp="1"/>
          </p:cNvSpPr>
          <p:nvPr>
            <p:ph type="sldNum" sz="quarter" idx="12"/>
          </p:nvPr>
        </p:nvSpPr>
        <p:spPr/>
        <p:txBody>
          <a:bodyPr/>
          <a:lstStyle/>
          <a:p>
            <a:fld id="{1E47FE53-EBF0-4DA7-9D9D-CC1C3A20F3CB}" type="slidenum">
              <a:rPr lang="en-US" smtClean="0"/>
              <a:t>35</a:t>
            </a:fld>
            <a:endParaRPr lang="en-US" dirty="0"/>
          </a:p>
        </p:txBody>
      </p:sp>
    </p:spTree>
    <p:extLst>
      <p:ext uri="{BB962C8B-B14F-4D97-AF65-F5344CB8AC3E}">
        <p14:creationId xmlns:p14="http://schemas.microsoft.com/office/powerpoint/2010/main" val="6966936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normAutofit fontScale="90000"/>
          </a:bodyPr>
          <a:lstStyle/>
          <a:p>
            <a:r>
              <a:rPr lang="en-US" dirty="0"/>
              <a:t>Equity Multiplier Requirements and the School Plan for Student Achievement </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dirty="0"/>
              <a:t>Equity Multiplier goals and/or actions are not required to be included in the School Plan for Student Achievement (SPSA).</a:t>
            </a:r>
          </a:p>
          <a:p>
            <a:r>
              <a:rPr lang="en-US" dirty="0"/>
              <a:t>The SPSA is designed to meet the federal requirements of the ESSA. Equity Multiplier funds are state-level funds, and therefore, are captured in the LCAP.</a:t>
            </a:r>
          </a:p>
          <a:p>
            <a:r>
              <a:rPr lang="en-US" dirty="0"/>
              <a:t>Equity Multiplier Schools may include Equity Multiplier goals within their SPSAs; however, it must be understood that the Schoolsite Council does not have authority to amend an Equity Multiplier goal developed by the LEA.</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36</a:t>
            </a:fld>
            <a:endParaRPr lang="en-US"/>
          </a:p>
        </p:txBody>
      </p:sp>
    </p:spTree>
    <p:extLst>
      <p:ext uri="{BB962C8B-B14F-4D97-AF65-F5344CB8AC3E}">
        <p14:creationId xmlns:p14="http://schemas.microsoft.com/office/powerpoint/2010/main" val="15652117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EAC9A-ACDD-9C4E-1090-7D4C78790AE4}"/>
              </a:ext>
            </a:extLst>
          </p:cNvPr>
          <p:cNvSpPr>
            <a:spLocks noGrp="1"/>
          </p:cNvSpPr>
          <p:nvPr>
            <p:ph type="title"/>
          </p:nvPr>
        </p:nvSpPr>
        <p:spPr/>
        <p:txBody>
          <a:bodyPr/>
          <a:lstStyle/>
          <a:p>
            <a:r>
              <a:rPr lang="en-US" dirty="0"/>
              <a:t>Q &amp; A</a:t>
            </a:r>
          </a:p>
        </p:txBody>
      </p:sp>
      <p:sp>
        <p:nvSpPr>
          <p:cNvPr id="4" name="Slide Number Placeholder 3">
            <a:extLst>
              <a:ext uri="{FF2B5EF4-FFF2-40B4-BE49-F238E27FC236}">
                <a16:creationId xmlns:a16="http://schemas.microsoft.com/office/drawing/2014/main" id="{D1374BCF-4818-750E-761C-9506DBD0AD14}"/>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60871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92FBD-BC9E-4DCD-A9A0-ADD2AFDDF8CA}"/>
              </a:ext>
            </a:extLst>
          </p:cNvPr>
          <p:cNvSpPr>
            <a:spLocks noGrp="1"/>
          </p:cNvSpPr>
          <p:nvPr>
            <p:ph type="title"/>
          </p:nvPr>
        </p:nvSpPr>
        <p:spPr>
          <a:xfrm>
            <a:off x="1097280" y="286603"/>
            <a:ext cx="10058400" cy="1450757"/>
          </a:xfrm>
        </p:spPr>
        <p:txBody>
          <a:bodyPr/>
          <a:lstStyle/>
          <a:p>
            <a:r>
              <a:rPr lang="en-US"/>
              <a:t>Contact Information</a:t>
            </a:r>
          </a:p>
        </p:txBody>
      </p:sp>
      <p:sp>
        <p:nvSpPr>
          <p:cNvPr id="3" name="Content Placeholder 2">
            <a:extLst>
              <a:ext uri="{FF2B5EF4-FFF2-40B4-BE49-F238E27FC236}">
                <a16:creationId xmlns:a16="http://schemas.microsoft.com/office/drawing/2014/main" id="{6CE2CC88-8DE5-48A4-93DD-048834576118}"/>
              </a:ext>
            </a:extLst>
          </p:cNvPr>
          <p:cNvSpPr>
            <a:spLocks noGrp="1"/>
          </p:cNvSpPr>
          <p:nvPr>
            <p:ph idx="1"/>
          </p:nvPr>
        </p:nvSpPr>
        <p:spPr>
          <a:xfrm>
            <a:off x="1097280" y="1845733"/>
            <a:ext cx="10058400" cy="4355561"/>
          </a:xfrm>
        </p:spPr>
        <p:txBody>
          <a:bodyPr vert="horz" lIns="45720" tIns="45720" rIns="45720" bIns="45720" rtlCol="0" anchor="t">
            <a:normAutofit/>
          </a:bodyPr>
          <a:lstStyle/>
          <a:p>
            <a:pPr lvl="1">
              <a:buFont typeface="Arial" panose="020B0604020202020204" pitchFamily="34" charset="0"/>
              <a:buChar char="•"/>
            </a:pPr>
            <a:r>
              <a:rPr lang="en-US" dirty="0"/>
              <a:t>If you have any questions related to the LCAP or LCFF, please contact the Local Agency Systems Support Office at </a:t>
            </a:r>
            <a:r>
              <a:rPr lang="en-US" dirty="0">
                <a:solidFill>
                  <a:srgbClr val="1704A0"/>
                </a:solidFill>
                <a:hlinkClick r:id="rId2">
                  <a:extLst>
                    <a:ext uri="{A12FA001-AC4F-418D-AE19-62706E023703}">
                      <ahyp:hlinkClr xmlns:ahyp="http://schemas.microsoft.com/office/drawing/2018/hyperlinkcolor" val="tx"/>
                    </a:ext>
                  </a:extLst>
                </a:hlinkClick>
              </a:rPr>
              <a:t>LCFF@cde.ca.gov</a:t>
            </a:r>
            <a:r>
              <a:rPr lang="en-US" dirty="0">
                <a:solidFill>
                  <a:srgbClr val="1704A0"/>
                </a:solidFill>
              </a:rPr>
              <a:t>  </a:t>
            </a:r>
          </a:p>
          <a:p>
            <a:pPr lvl="1">
              <a:buFont typeface="Arial" panose="020B0604020202020204" pitchFamily="34" charset="0"/>
              <a:buChar char="•"/>
            </a:pPr>
            <a:r>
              <a:rPr lang="en-US" dirty="0"/>
              <a:t>For additional information about this or other webinars in this series, including PowerPoint files, please see the </a:t>
            </a:r>
            <a:r>
              <a:rPr lang="en-US" dirty="0">
                <a:solidFill>
                  <a:srgbClr val="1704A0"/>
                </a:solidFill>
                <a:hlinkClick r:id="rId3">
                  <a:extLst>
                    <a:ext uri="{A12FA001-AC4F-418D-AE19-62706E023703}">
                      <ahyp:hlinkClr xmlns:ahyp="http://schemas.microsoft.com/office/drawing/2018/hyperlinkcolor" val="tx"/>
                    </a:ext>
                  </a:extLst>
                </a:hlinkClick>
              </a:rPr>
              <a:t>Tuesdays @ 2 webpage (CA Dept of Education)</a:t>
            </a:r>
            <a:r>
              <a:rPr lang="en-US" dirty="0"/>
              <a:t> </a:t>
            </a:r>
          </a:p>
          <a:p>
            <a:pPr lvl="1">
              <a:buFont typeface="Arial" panose="020B0604020202020204" pitchFamily="34" charset="0"/>
              <a:buChar char="•"/>
            </a:pPr>
            <a:r>
              <a:rPr lang="en-US" dirty="0"/>
              <a:t>For email updates regarding the LCFF, subscribe to the LCFF listserv by sending a "blank" message to </a:t>
            </a:r>
            <a:r>
              <a:rPr lang="en-US" dirty="0">
                <a:solidFill>
                  <a:srgbClr val="1704A0"/>
                </a:solidFill>
                <a:hlinkClick r:id="rId4">
                  <a:extLst>
                    <a:ext uri="{A12FA001-AC4F-418D-AE19-62706E023703}">
                      <ahyp:hlinkClr xmlns:ahyp="http://schemas.microsoft.com/office/drawing/2018/hyperlinkcolor" val="tx"/>
                    </a:ext>
                  </a:extLst>
                </a:hlinkClick>
              </a:rPr>
              <a:t>join-LCFF-list@mlist.cde.ca.gov</a:t>
            </a:r>
            <a:r>
              <a:rPr lang="en-US" dirty="0">
                <a:solidFill>
                  <a:srgbClr val="1704A0"/>
                </a:solidFill>
              </a:rPr>
              <a:t> </a:t>
            </a:r>
          </a:p>
        </p:txBody>
      </p:sp>
      <p:sp>
        <p:nvSpPr>
          <p:cNvPr id="4" name="Slide Number Placeholder 3">
            <a:extLst>
              <a:ext uri="{FF2B5EF4-FFF2-40B4-BE49-F238E27FC236}">
                <a16:creationId xmlns:a16="http://schemas.microsoft.com/office/drawing/2014/main" id="{91CB6043-BE14-4931-9662-FB1A00E2FD59}"/>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38</a:t>
            </a:fld>
            <a:endParaRPr lang="en-US"/>
          </a:p>
        </p:txBody>
      </p:sp>
    </p:spTree>
    <p:extLst>
      <p:ext uri="{BB962C8B-B14F-4D97-AF65-F5344CB8AC3E}">
        <p14:creationId xmlns:p14="http://schemas.microsoft.com/office/powerpoint/2010/main" val="25747411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039B4-3BBB-5575-FF6B-D50D978C37B4}"/>
              </a:ext>
            </a:extLst>
          </p:cNvPr>
          <p:cNvSpPr>
            <a:spLocks noGrp="1"/>
          </p:cNvSpPr>
          <p:nvPr>
            <p:ph type="title"/>
          </p:nvPr>
        </p:nvSpPr>
        <p:spPr>
          <a:xfrm>
            <a:off x="1097280" y="286603"/>
            <a:ext cx="10058400" cy="1450757"/>
          </a:xfrm>
        </p:spPr>
        <p:txBody>
          <a:bodyPr/>
          <a:lstStyle/>
          <a:p>
            <a:r>
              <a:rPr lang="en-US"/>
              <a:t>Resources</a:t>
            </a:r>
          </a:p>
        </p:txBody>
      </p:sp>
      <p:sp>
        <p:nvSpPr>
          <p:cNvPr id="3" name="Content Placeholder 2">
            <a:extLst>
              <a:ext uri="{FF2B5EF4-FFF2-40B4-BE49-F238E27FC236}">
                <a16:creationId xmlns:a16="http://schemas.microsoft.com/office/drawing/2014/main" id="{F97B266F-77BF-8FC4-4320-76529F961761}"/>
              </a:ext>
            </a:extLst>
          </p:cNvPr>
          <p:cNvSpPr>
            <a:spLocks noGrp="1"/>
          </p:cNvSpPr>
          <p:nvPr>
            <p:ph idx="1"/>
          </p:nvPr>
        </p:nvSpPr>
        <p:spPr>
          <a:xfrm>
            <a:off x="1097280" y="1845733"/>
            <a:ext cx="10058400" cy="4355561"/>
          </a:xfrm>
        </p:spPr>
        <p:txBody>
          <a:bodyPr vert="horz" lIns="45720" tIns="45720" rIns="45720" bIns="45720" rtlCol="0" anchor="t">
            <a:normAutofit/>
          </a:bodyPr>
          <a:lstStyle/>
          <a:p>
            <a:r>
              <a:rPr lang="en-US" dirty="0">
                <a:solidFill>
                  <a:srgbClr val="1704A0"/>
                </a:solidFill>
                <a:hlinkClick r:id="rId2" tooltip="LCFF Equity Multiplier webpage">
                  <a:extLst>
                    <a:ext uri="{A12FA001-AC4F-418D-AE19-62706E023703}">
                      <ahyp:hlinkClr xmlns:ahyp="http://schemas.microsoft.com/office/drawing/2018/hyperlinkcolor" val="tx"/>
                    </a:ext>
                  </a:extLst>
                </a:hlinkClick>
              </a:rPr>
              <a:t>Local Control Funding Formula Equity Multiplier - Local Control Funding Formula (CA Dept of Education)</a:t>
            </a:r>
            <a:r>
              <a:rPr lang="en-US" dirty="0"/>
              <a:t>: This page provides the latest information related to the new LCFF Equity Multiplier funds.  </a:t>
            </a:r>
          </a:p>
          <a:p>
            <a:r>
              <a:rPr lang="en-US" dirty="0">
                <a:solidFill>
                  <a:srgbClr val="1704A0"/>
                </a:solidFill>
                <a:hlinkClick r:id="rId3" tooltip="LCAP Resources webpage">
                  <a:extLst>
                    <a:ext uri="{A12FA001-AC4F-418D-AE19-62706E023703}">
                      <ahyp:hlinkClr xmlns:ahyp="http://schemas.microsoft.com/office/drawing/2018/hyperlinkcolor" val="tx"/>
                    </a:ext>
                  </a:extLst>
                </a:hlinkClick>
              </a:rPr>
              <a:t>LCAP - Resources (CA Dept of Education)</a:t>
            </a:r>
            <a:r>
              <a:rPr lang="en-US" dirty="0"/>
              <a:t>: This page provides resources to support the planning, implementation and evaluation of an LCAP. </a:t>
            </a:r>
          </a:p>
          <a:p>
            <a:r>
              <a:rPr lang="en-US" dirty="0">
                <a:solidFill>
                  <a:srgbClr val="1704A0"/>
                </a:solidFill>
                <a:hlinkClick r:id="rId4" tooltip="LCAP webpage">
                  <a:extLst>
                    <a:ext uri="{A12FA001-AC4F-418D-AE19-62706E023703}">
                      <ahyp:hlinkClr xmlns:ahyp="http://schemas.microsoft.com/office/drawing/2018/hyperlinkcolor" val="tx"/>
                    </a:ext>
                  </a:extLst>
                </a:hlinkClick>
              </a:rPr>
              <a:t>LCAP Development Resources - Local Control and Accountability Plan (LCAP) (CA Dept of Education)</a:t>
            </a:r>
            <a:r>
              <a:rPr lang="en-US" dirty="0"/>
              <a:t>: This page provides resources to support LEAs in implementing the LCAP.</a:t>
            </a:r>
          </a:p>
        </p:txBody>
      </p:sp>
      <p:sp>
        <p:nvSpPr>
          <p:cNvPr id="4" name="Slide Number Placeholder 3">
            <a:extLst>
              <a:ext uri="{FF2B5EF4-FFF2-40B4-BE49-F238E27FC236}">
                <a16:creationId xmlns:a16="http://schemas.microsoft.com/office/drawing/2014/main" id="{46BC1CB9-20E4-2796-20B2-E287109A8BC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39</a:t>
            </a:fld>
            <a:endParaRPr lang="en-US"/>
          </a:p>
        </p:txBody>
      </p:sp>
    </p:spTree>
    <p:extLst>
      <p:ext uri="{BB962C8B-B14F-4D97-AF65-F5344CB8AC3E}">
        <p14:creationId xmlns:p14="http://schemas.microsoft.com/office/powerpoint/2010/main" val="3814070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1679-82E8-CA16-A83E-F2AD192C91F9}"/>
              </a:ext>
            </a:extLst>
          </p:cNvPr>
          <p:cNvSpPr>
            <a:spLocks noGrp="1"/>
          </p:cNvSpPr>
          <p:nvPr>
            <p:ph type="title"/>
          </p:nvPr>
        </p:nvSpPr>
        <p:spPr/>
        <p:txBody>
          <a:bodyPr>
            <a:normAutofit/>
          </a:bodyPr>
          <a:lstStyle/>
          <a:p>
            <a:r>
              <a:rPr lang="en-US" sz="4800" dirty="0"/>
              <a:t>Purpose</a:t>
            </a:r>
          </a:p>
        </p:txBody>
      </p:sp>
      <p:sp>
        <p:nvSpPr>
          <p:cNvPr id="3" name="Content Placeholder 2">
            <a:extLst>
              <a:ext uri="{FF2B5EF4-FFF2-40B4-BE49-F238E27FC236}">
                <a16:creationId xmlns:a16="http://schemas.microsoft.com/office/drawing/2014/main" id="{80571F74-6828-F83A-9E8A-6F65EC1BE8C1}"/>
              </a:ext>
            </a:extLst>
          </p:cNvPr>
          <p:cNvSpPr>
            <a:spLocks noGrp="1"/>
          </p:cNvSpPr>
          <p:nvPr>
            <p:ph idx="1"/>
          </p:nvPr>
        </p:nvSpPr>
        <p:spPr/>
        <p:txBody>
          <a:bodyPr anchor="ctr"/>
          <a:lstStyle/>
          <a:p>
            <a:r>
              <a:rPr lang="en-US" sz="2400" dirty="0"/>
              <a:t>To provide an overview of the new </a:t>
            </a:r>
            <a:r>
              <a:rPr lang="en-US" sz="2400" dirty="0">
                <a:latin typeface="Arial"/>
              </a:rPr>
              <a:t>Local Control Funding Formula (LCFF)</a:t>
            </a:r>
            <a:r>
              <a:rPr lang="en-US" sz="2400" dirty="0"/>
              <a:t> Equity Multiplier funding program.</a:t>
            </a:r>
          </a:p>
          <a:p>
            <a:r>
              <a:rPr lang="en-US" sz="2400" dirty="0"/>
              <a:t>To explain the requirement to include one or more specific Goals for a school(s) eligible for Equity Multiplier in the</a:t>
            </a:r>
            <a:r>
              <a:rPr lang="en-US" sz="2400" dirty="0">
                <a:latin typeface="Arial"/>
              </a:rPr>
              <a:t> LCAP.</a:t>
            </a:r>
          </a:p>
          <a:p>
            <a:r>
              <a:rPr lang="en-US" sz="2400" dirty="0"/>
              <a:t>To review the requirements of what must be included in the required goal(s) within the 2024–25 </a:t>
            </a:r>
            <a:r>
              <a:rPr lang="en-US" sz="2400" dirty="0">
                <a:latin typeface="Arial"/>
              </a:rPr>
              <a:t>LCAP.</a:t>
            </a:r>
            <a:endParaRPr lang="en-US" sz="2400" dirty="0"/>
          </a:p>
          <a:p>
            <a:endParaRPr lang="en-US" sz="2400" dirty="0"/>
          </a:p>
          <a:p>
            <a:endParaRPr lang="en-US" dirty="0"/>
          </a:p>
        </p:txBody>
      </p:sp>
      <p:sp>
        <p:nvSpPr>
          <p:cNvPr id="5" name="Slide Number Placeholder 4">
            <a:extLst>
              <a:ext uri="{FF2B5EF4-FFF2-40B4-BE49-F238E27FC236}">
                <a16:creationId xmlns:a16="http://schemas.microsoft.com/office/drawing/2014/main" id="{C39F1EAC-1BBD-546F-BDD4-E14024BE3F39}"/>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17252486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69AD-531E-4D2D-BDE3-9119F23E634F}"/>
              </a:ext>
            </a:extLst>
          </p:cNvPr>
          <p:cNvSpPr>
            <a:spLocks noGrp="1"/>
          </p:cNvSpPr>
          <p:nvPr>
            <p:ph type="title"/>
          </p:nvPr>
        </p:nvSpPr>
        <p:spPr/>
        <p:txBody>
          <a:bodyPr/>
          <a:lstStyle/>
          <a:p>
            <a:r>
              <a:rPr lang="en-US">
                <a:solidFill>
                  <a:schemeClr val="tx1"/>
                </a:solidFill>
              </a:rPr>
              <a:t>Upcoming trainings</a:t>
            </a:r>
          </a:p>
        </p:txBody>
      </p:sp>
      <p:sp>
        <p:nvSpPr>
          <p:cNvPr id="3" name="Content Placeholder 2">
            <a:extLst>
              <a:ext uri="{FF2B5EF4-FFF2-40B4-BE49-F238E27FC236}">
                <a16:creationId xmlns:a16="http://schemas.microsoft.com/office/drawing/2014/main" id="{2874C0FA-95F8-4B03-A80A-180839A2E3F7}"/>
              </a:ext>
            </a:extLst>
          </p:cNvPr>
          <p:cNvSpPr>
            <a:spLocks noGrp="1"/>
          </p:cNvSpPr>
          <p:nvPr>
            <p:ph sz="half" idx="1"/>
          </p:nvPr>
        </p:nvSpPr>
        <p:spPr/>
        <p:txBody>
          <a:bodyPr vert="horz" lIns="45720" tIns="45720" rIns="45720" bIns="45720" rtlCol="0" anchor="t">
            <a:normAutofit/>
          </a:bodyPr>
          <a:lstStyle/>
          <a:p>
            <a:pPr marL="0" indent="0">
              <a:buNone/>
            </a:pPr>
            <a:r>
              <a:rPr lang="en-US" b="1" dirty="0"/>
              <a:t>Thursdays @ 3</a:t>
            </a:r>
            <a:endParaRPr lang="en-US" b="1" dirty="0">
              <a:cs typeface="Arial"/>
            </a:endParaRPr>
          </a:p>
          <a:p>
            <a:pPr marL="175895" indent="-175895"/>
            <a:r>
              <a:rPr lang="en-US" dirty="0">
                <a:cs typeface="Arial"/>
              </a:rPr>
              <a:t>12/14/23: Increased or Improved Services, Part I</a:t>
            </a:r>
          </a:p>
        </p:txBody>
      </p:sp>
      <p:sp>
        <p:nvSpPr>
          <p:cNvPr id="4" name="Content Placeholder 3">
            <a:extLst>
              <a:ext uri="{FF2B5EF4-FFF2-40B4-BE49-F238E27FC236}">
                <a16:creationId xmlns:a16="http://schemas.microsoft.com/office/drawing/2014/main" id="{ED79EFAD-04A0-47FD-A5D2-05DE70FF4BF2}"/>
              </a:ext>
            </a:extLst>
          </p:cNvPr>
          <p:cNvSpPr>
            <a:spLocks noGrp="1"/>
          </p:cNvSpPr>
          <p:nvPr>
            <p:ph sz="half" idx="2"/>
          </p:nvPr>
        </p:nvSpPr>
        <p:spPr/>
        <p:txBody>
          <a:bodyPr vert="horz" lIns="45720" tIns="45720" rIns="45720" bIns="45720" rtlCol="0" anchor="t">
            <a:normAutofit/>
          </a:bodyPr>
          <a:lstStyle/>
          <a:p>
            <a:pPr marL="0" indent="0">
              <a:buNone/>
            </a:pPr>
            <a:r>
              <a:rPr lang="en-US" b="1" dirty="0"/>
              <a:t>Tuesdays @ 2</a:t>
            </a:r>
            <a:endParaRPr lang="en-US" b="1" dirty="0">
              <a:cs typeface="Arial"/>
            </a:endParaRPr>
          </a:p>
          <a:p>
            <a:pPr marL="175895" indent="-175895"/>
            <a:r>
              <a:rPr lang="en-US" dirty="0">
                <a:cs typeface="Arial"/>
              </a:rPr>
              <a:t>12/19/23: Increased or Improved Services, Part II</a:t>
            </a:r>
          </a:p>
          <a:p>
            <a:pPr marL="175895" indent="-175895"/>
            <a:r>
              <a:rPr lang="en-US" dirty="0">
                <a:cs typeface="Arial"/>
              </a:rPr>
              <a:t>1/09/23: 2024 Local Indicator Process</a:t>
            </a:r>
          </a:p>
        </p:txBody>
      </p:sp>
      <p:sp>
        <p:nvSpPr>
          <p:cNvPr id="5" name="Slide Number Placeholder 4">
            <a:extLst>
              <a:ext uri="{FF2B5EF4-FFF2-40B4-BE49-F238E27FC236}">
                <a16:creationId xmlns:a16="http://schemas.microsoft.com/office/drawing/2014/main" id="{B215FEF6-ECD0-4FD6-B964-480DB5FF7F01}"/>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5714145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F49A4-6900-F3DA-A909-2B82480B43AC}"/>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F5DC9153-A6F2-CCDA-A040-6A6DCF5FEE5D}"/>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079926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97C8-5292-44C3-B40C-4BB62493D082}"/>
              </a:ext>
            </a:extLst>
          </p:cNvPr>
          <p:cNvSpPr>
            <a:spLocks noGrp="1"/>
          </p:cNvSpPr>
          <p:nvPr>
            <p:ph type="title"/>
          </p:nvPr>
        </p:nvSpPr>
        <p:spPr>
          <a:xfrm>
            <a:off x="1097280" y="286603"/>
            <a:ext cx="10058400" cy="1450757"/>
          </a:xfrm>
        </p:spPr>
        <p:txBody>
          <a:bodyPr/>
          <a:lstStyle/>
          <a:p>
            <a:r>
              <a:rPr lang="en-US" dirty="0"/>
              <a:t>Intended Audience</a:t>
            </a:r>
          </a:p>
        </p:txBody>
      </p:sp>
      <p:sp>
        <p:nvSpPr>
          <p:cNvPr id="3" name="Content Placeholder 2">
            <a:extLst>
              <a:ext uri="{FF2B5EF4-FFF2-40B4-BE49-F238E27FC236}">
                <a16:creationId xmlns:a16="http://schemas.microsoft.com/office/drawing/2014/main" id="{0977A8F4-049E-44F8-AAC9-97E8F3CCDA95}"/>
              </a:ext>
            </a:extLst>
          </p:cNvPr>
          <p:cNvSpPr>
            <a:spLocks noGrp="1"/>
          </p:cNvSpPr>
          <p:nvPr>
            <p:ph idx="1"/>
          </p:nvPr>
        </p:nvSpPr>
        <p:spPr>
          <a:xfrm>
            <a:off x="1097280" y="1845733"/>
            <a:ext cx="10058400" cy="4355561"/>
          </a:xfrm>
        </p:spPr>
        <p:txBody>
          <a:bodyPr vert="horz" lIns="45720" tIns="45720" rIns="45720" bIns="45720" rtlCol="0" anchor="t">
            <a:normAutofit/>
          </a:bodyPr>
          <a:lstStyle/>
          <a:p>
            <a:pPr marL="0" indent="0">
              <a:buNone/>
            </a:pPr>
            <a:r>
              <a:rPr lang="en-US" dirty="0"/>
              <a:t>The intended audience for this presentation is anyone who will complete, review, or interact with the 2024–25 LCAP, including: </a:t>
            </a:r>
          </a:p>
          <a:p>
            <a:pPr lvl="1"/>
            <a:r>
              <a:rPr lang="en-US" dirty="0"/>
              <a:t>Parents and students</a:t>
            </a:r>
          </a:p>
          <a:p>
            <a:pPr lvl="1"/>
            <a:r>
              <a:rPr lang="en-US" dirty="0"/>
              <a:t>Teachers and school staff</a:t>
            </a:r>
          </a:p>
          <a:p>
            <a:pPr lvl="1"/>
            <a:r>
              <a:rPr lang="en-US" dirty="0"/>
              <a:t>Administrators</a:t>
            </a:r>
          </a:p>
          <a:p>
            <a:pPr lvl="1"/>
            <a:r>
              <a:rPr lang="en-US" dirty="0"/>
              <a:t>Advisory committees</a:t>
            </a:r>
          </a:p>
          <a:p>
            <a:pPr lvl="1"/>
            <a:r>
              <a:rPr lang="en-US" dirty="0"/>
              <a:t>Members of governing boards or bodies</a:t>
            </a:r>
          </a:p>
          <a:p>
            <a:pPr lvl="1"/>
            <a:r>
              <a:rPr lang="en-US" dirty="0"/>
              <a:t>Community members</a:t>
            </a:r>
          </a:p>
        </p:txBody>
      </p:sp>
      <p:sp>
        <p:nvSpPr>
          <p:cNvPr id="4" name="Slide Number Placeholder 3">
            <a:extLst>
              <a:ext uri="{FF2B5EF4-FFF2-40B4-BE49-F238E27FC236}">
                <a16:creationId xmlns:a16="http://schemas.microsoft.com/office/drawing/2014/main" id="{93972F13-CE38-4CD0-83F6-6575B227B936}"/>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a:t>
            </a:fld>
            <a:endParaRPr lang="en-US"/>
          </a:p>
        </p:txBody>
      </p:sp>
    </p:spTree>
    <p:extLst>
      <p:ext uri="{BB962C8B-B14F-4D97-AF65-F5344CB8AC3E}">
        <p14:creationId xmlns:p14="http://schemas.microsoft.com/office/powerpoint/2010/main" val="214551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97C8-5292-44C3-B40C-4BB62493D082}"/>
              </a:ext>
            </a:extLst>
          </p:cNvPr>
          <p:cNvSpPr>
            <a:spLocks noGrp="1"/>
          </p:cNvSpPr>
          <p:nvPr>
            <p:ph type="title"/>
          </p:nvPr>
        </p:nvSpPr>
        <p:spPr>
          <a:xfrm>
            <a:off x="1097280" y="286603"/>
            <a:ext cx="10058400" cy="1450757"/>
          </a:xfrm>
        </p:spPr>
        <p:txBody>
          <a:bodyPr/>
          <a:lstStyle/>
          <a:p>
            <a:r>
              <a:rPr lang="en-US" dirty="0"/>
              <a:t>Foundational Principles of the LCFF</a:t>
            </a:r>
          </a:p>
        </p:txBody>
      </p:sp>
      <p:sp>
        <p:nvSpPr>
          <p:cNvPr id="3" name="Content Placeholder 2">
            <a:extLst>
              <a:ext uri="{FF2B5EF4-FFF2-40B4-BE49-F238E27FC236}">
                <a16:creationId xmlns:a16="http://schemas.microsoft.com/office/drawing/2014/main" id="{0977A8F4-049E-44F8-AAC9-97E8F3CCDA95}"/>
              </a:ext>
            </a:extLst>
          </p:cNvPr>
          <p:cNvSpPr>
            <a:spLocks noGrp="1"/>
          </p:cNvSpPr>
          <p:nvPr>
            <p:ph idx="1"/>
          </p:nvPr>
        </p:nvSpPr>
        <p:spPr>
          <a:xfrm>
            <a:off x="1097280" y="1845733"/>
            <a:ext cx="10464456" cy="4493074"/>
          </a:xfrm>
        </p:spPr>
        <p:txBody>
          <a:bodyPr vert="horz" lIns="45720" tIns="45720" rIns="45720" bIns="45720" rtlCol="0" anchor="t">
            <a:normAutofit lnSpcReduction="10000"/>
          </a:bodyPr>
          <a:lstStyle/>
          <a:p>
            <a:pPr marL="0" indent="0">
              <a:buNone/>
            </a:pPr>
            <a:r>
              <a:rPr lang="en-US" b="1" dirty="0"/>
              <a:t>Multiple Measures of Success</a:t>
            </a:r>
          </a:p>
          <a:p>
            <a:r>
              <a:rPr lang="en-US" dirty="0"/>
              <a:t>Local Education Agency (LEA)-level improvement is based on multiple measures of success, both in the LCAP and the California School Dashboard (Dashboard).</a:t>
            </a:r>
          </a:p>
          <a:p>
            <a:pPr marL="0" indent="0">
              <a:buNone/>
            </a:pPr>
            <a:r>
              <a:rPr lang="en-US" b="1" dirty="0"/>
              <a:t>Equity </a:t>
            </a:r>
          </a:p>
          <a:p>
            <a:r>
              <a:rPr lang="en-US" dirty="0"/>
              <a:t>The principle of equity is operationalized through the goals, measures of progress, actions and descriptions included in the LCAP.</a:t>
            </a:r>
          </a:p>
          <a:p>
            <a:pPr marL="0" indent="0">
              <a:buNone/>
            </a:pPr>
            <a:r>
              <a:rPr lang="en-US" b="1" dirty="0"/>
              <a:t>Subsidiarity</a:t>
            </a:r>
          </a:p>
          <a:p>
            <a:r>
              <a:rPr lang="en-US" dirty="0"/>
              <a:t>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93972F13-CE38-4CD0-83F6-6575B227B936}"/>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803841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E1F8-B85D-4031-B782-548FBD147181}"/>
              </a:ext>
            </a:extLst>
          </p:cNvPr>
          <p:cNvSpPr>
            <a:spLocks noGrp="1"/>
          </p:cNvSpPr>
          <p:nvPr>
            <p:ph type="title"/>
          </p:nvPr>
        </p:nvSpPr>
        <p:spPr>
          <a:xfrm>
            <a:off x="1097280" y="286603"/>
            <a:ext cx="10058400" cy="1450757"/>
          </a:xfrm>
        </p:spPr>
        <p:txBody>
          <a:bodyPr>
            <a:normAutofit/>
          </a:bodyPr>
          <a:lstStyle/>
          <a:p>
            <a:r>
              <a:rPr lang="en-US" dirty="0"/>
              <a:t>Reminder About 2023–24 Required Goals</a:t>
            </a:r>
          </a:p>
        </p:txBody>
      </p:sp>
      <p:sp>
        <p:nvSpPr>
          <p:cNvPr id="26" name="Content Placeholder 25">
            <a:extLst>
              <a:ext uri="{FF2B5EF4-FFF2-40B4-BE49-F238E27FC236}">
                <a16:creationId xmlns:a16="http://schemas.microsoft.com/office/drawing/2014/main" id="{324C5BF7-A11C-217B-16D5-A3FE025038DE}"/>
              </a:ext>
            </a:extLst>
          </p:cNvPr>
          <p:cNvSpPr>
            <a:spLocks noGrp="1"/>
          </p:cNvSpPr>
          <p:nvPr>
            <p:ph idx="1"/>
          </p:nvPr>
        </p:nvSpPr>
        <p:spPr>
          <a:xfrm>
            <a:off x="1097280" y="1845733"/>
            <a:ext cx="10058400" cy="4355561"/>
          </a:xfrm>
        </p:spPr>
        <p:txBody>
          <a:bodyPr vert="horz" lIns="45720" tIns="45720" rIns="45720" bIns="45720" rtlCol="0" anchor="t">
            <a:noAutofit/>
          </a:bodyPr>
          <a:lstStyle/>
          <a:p>
            <a:r>
              <a:rPr lang="en-US" dirty="0"/>
              <a:t>In the 2023–24 LCAP, eligible LEAs were required to include one or more specific goal(s) to address one or more consistently low performing student groups or low preforming schools. </a:t>
            </a:r>
          </a:p>
          <a:p>
            <a:r>
              <a:rPr lang="en-US" dirty="0"/>
              <a:t>Moving forward in the 2024–25 LCAP, this type of goal is no longer required. The new required goal has different eligibility criteria and will be referred to as the Equity Multiplier Goal. </a:t>
            </a:r>
          </a:p>
          <a:p>
            <a:r>
              <a:rPr lang="en-US" dirty="0"/>
              <a:t>However, LEAs with a 2023–24 required goal(s) may continue with these established goals, if desired.</a:t>
            </a:r>
          </a:p>
        </p:txBody>
      </p:sp>
      <p:sp>
        <p:nvSpPr>
          <p:cNvPr id="4" name="Slide Number Placeholder 3">
            <a:extLst>
              <a:ext uri="{FF2B5EF4-FFF2-40B4-BE49-F238E27FC236}">
                <a16:creationId xmlns:a16="http://schemas.microsoft.com/office/drawing/2014/main" id="{CE8F9BEB-515B-4DA9-AE96-5CFFF1F760CC}"/>
              </a:ext>
            </a:extLst>
          </p:cNvPr>
          <p:cNvSpPr>
            <a:spLocks noGrp="1"/>
          </p:cNvSpPr>
          <p:nvPr>
            <p:ph type="sldNum" sz="quarter" idx="12"/>
          </p:nvPr>
        </p:nvSpPr>
        <p:spPr>
          <a:xfrm>
            <a:off x="9825629" y="6456128"/>
            <a:ext cx="1312025" cy="365125"/>
          </a:xfrm>
        </p:spPr>
        <p:txBody>
          <a:bodyPr>
            <a:noAutofit/>
          </a:bodyPr>
          <a:lstStyle/>
          <a:p>
            <a:fld id="{1E47FE53-EBF0-4DA7-9D9D-CC1C3A20F3CB}" type="slidenum">
              <a:rPr lang="en-US" dirty="0" smtClean="0"/>
              <a:pPr/>
              <a:t>7</a:t>
            </a:fld>
            <a:endParaRPr lang="en-US" dirty="0"/>
          </a:p>
        </p:txBody>
      </p:sp>
    </p:spTree>
    <p:extLst>
      <p:ext uri="{BB962C8B-B14F-4D97-AF65-F5344CB8AC3E}">
        <p14:creationId xmlns:p14="http://schemas.microsoft.com/office/powerpoint/2010/main" val="2698731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667EC-1569-4325-D13D-319FAA1AF6C6}"/>
              </a:ext>
            </a:extLst>
          </p:cNvPr>
          <p:cNvSpPr>
            <a:spLocks noGrp="1"/>
          </p:cNvSpPr>
          <p:nvPr>
            <p:ph type="title"/>
          </p:nvPr>
        </p:nvSpPr>
        <p:spPr/>
        <p:txBody>
          <a:bodyPr>
            <a:normAutofit fontScale="90000"/>
          </a:bodyPr>
          <a:lstStyle/>
          <a:p>
            <a:r>
              <a:rPr lang="en-US" dirty="0"/>
              <a:t>Eligibility Requirements for Equity Multiplier Funding </a:t>
            </a:r>
          </a:p>
        </p:txBody>
      </p:sp>
      <p:sp>
        <p:nvSpPr>
          <p:cNvPr id="4" name="Slide Number Placeholder 3">
            <a:extLst>
              <a:ext uri="{FF2B5EF4-FFF2-40B4-BE49-F238E27FC236}">
                <a16:creationId xmlns:a16="http://schemas.microsoft.com/office/drawing/2014/main" id="{02E5DE82-4207-D1D3-3B34-F53E9A81A55B}"/>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118614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7FF27-BF6E-43E7-B73A-D0480258591C}"/>
              </a:ext>
            </a:extLst>
          </p:cNvPr>
          <p:cNvSpPr>
            <a:spLocks noGrp="1"/>
          </p:cNvSpPr>
          <p:nvPr>
            <p:ph type="title"/>
          </p:nvPr>
        </p:nvSpPr>
        <p:spPr>
          <a:xfrm>
            <a:off x="1097280" y="286603"/>
            <a:ext cx="10058400" cy="1450757"/>
          </a:xfrm>
        </p:spPr>
        <p:txBody>
          <a:bodyPr/>
          <a:lstStyle/>
          <a:p>
            <a:r>
              <a:rPr lang="en-US" dirty="0"/>
              <a:t>Overview</a:t>
            </a:r>
          </a:p>
        </p:txBody>
      </p:sp>
      <p:sp>
        <p:nvSpPr>
          <p:cNvPr id="3" name="Content Placeholder 2">
            <a:extLst>
              <a:ext uri="{FF2B5EF4-FFF2-40B4-BE49-F238E27FC236}">
                <a16:creationId xmlns:a16="http://schemas.microsoft.com/office/drawing/2014/main" id="{B03BB64A-DB7F-42D6-AA57-C69B8744AEAA}"/>
              </a:ext>
            </a:extLst>
          </p:cNvPr>
          <p:cNvSpPr>
            <a:spLocks noGrp="1"/>
          </p:cNvSpPr>
          <p:nvPr>
            <p:ph idx="1"/>
          </p:nvPr>
        </p:nvSpPr>
        <p:spPr>
          <a:xfrm>
            <a:off x="1097280" y="1845733"/>
            <a:ext cx="10058400" cy="4355561"/>
          </a:xfrm>
        </p:spPr>
        <p:txBody>
          <a:bodyPr vert="horz" lIns="45720" tIns="45720" rIns="45720" bIns="45720" rtlCol="0" anchor="t">
            <a:normAutofit lnSpcReduction="10000"/>
          </a:bodyPr>
          <a:lstStyle/>
          <a:p>
            <a:pPr marL="175895" indent="-175895"/>
            <a:r>
              <a:rPr lang="en-US" dirty="0"/>
              <a:t>The LCFF Equity Multiplier (Equity Multiplier) is a new funding program commencing with the 2023–24 school year.</a:t>
            </a:r>
          </a:p>
          <a:p>
            <a:pPr marL="175895" indent="-175895"/>
            <a:r>
              <a:rPr lang="en-US" dirty="0"/>
              <a:t>Equity Multiplier funds may only be used for eligible </a:t>
            </a:r>
            <a:r>
              <a:rPr lang="en-US" dirty="0" err="1"/>
              <a:t>schoolsites</a:t>
            </a:r>
            <a:r>
              <a:rPr lang="en-US" dirty="0"/>
              <a:t> within the LEA.</a:t>
            </a:r>
            <a:endParaRPr lang="en-US" dirty="0">
              <a:cs typeface="Arial"/>
            </a:endParaRPr>
          </a:p>
          <a:p>
            <a:pPr marL="175895" indent="-175895"/>
            <a:r>
              <a:rPr lang="en-US" dirty="0"/>
              <a:t>Schools are eligible for Equity Multiplier funding based on their non-stability rate and percentage of socioeconomically disadvantaged students, as shown in CDE's Stability Rate Data Report. </a:t>
            </a:r>
            <a:endParaRPr lang="en-US" dirty="0">
              <a:cs typeface="Arial"/>
            </a:endParaRPr>
          </a:p>
          <a:p>
            <a:pPr marL="175895" indent="-175895"/>
            <a:r>
              <a:rPr lang="en-US" dirty="0"/>
              <a:t>Information about Equity Multiplier funding is found in </a:t>
            </a:r>
            <a:r>
              <a:rPr lang="en-US" dirty="0">
                <a:solidFill>
                  <a:srgbClr val="1704A0"/>
                </a:solidFill>
                <a:hlinkClick r:id="rId2" tooltip="California Education Code (EC) Section 42238.024">
                  <a:extLst>
                    <a:ext uri="{A12FA001-AC4F-418D-AE19-62706E023703}">
                      <ahyp:hlinkClr xmlns:ahyp="http://schemas.microsoft.com/office/drawing/2018/hyperlinkcolor" val="tx"/>
                    </a:ext>
                  </a:extLst>
                </a:hlinkClick>
              </a:rPr>
              <a:t>California</a:t>
            </a:r>
            <a:r>
              <a:rPr lang="en-US" i="1" dirty="0">
                <a:solidFill>
                  <a:srgbClr val="1704A0"/>
                </a:solidFill>
                <a:hlinkClick r:id="rId2" tooltip="California Education Code (EC) Section 42238.024">
                  <a:extLst>
                    <a:ext uri="{A12FA001-AC4F-418D-AE19-62706E023703}">
                      <ahyp:hlinkClr xmlns:ahyp="http://schemas.microsoft.com/office/drawing/2018/hyperlinkcolor" val="tx"/>
                    </a:ext>
                  </a:extLst>
                </a:hlinkClick>
              </a:rPr>
              <a:t> Education Code (EC) </a:t>
            </a:r>
            <a:r>
              <a:rPr lang="en-US" dirty="0">
                <a:solidFill>
                  <a:srgbClr val="1704A0"/>
                </a:solidFill>
                <a:hlinkClick r:id="rId2" tooltip="California Education Code (EC) Section 42238.024">
                  <a:extLst>
                    <a:ext uri="{A12FA001-AC4F-418D-AE19-62706E023703}">
                      <ahyp:hlinkClr xmlns:ahyp="http://schemas.microsoft.com/office/drawing/2018/hyperlinkcolor" val="tx"/>
                    </a:ext>
                  </a:extLst>
                </a:hlinkClick>
              </a:rPr>
              <a:t>Section 42238.024 (California Legislative Information)</a:t>
            </a:r>
            <a:r>
              <a:rPr lang="en-US" dirty="0"/>
              <a:t> or visit the </a:t>
            </a:r>
            <a:r>
              <a:rPr lang="en-US" dirty="0">
                <a:solidFill>
                  <a:srgbClr val="1704A0"/>
                </a:solidFill>
                <a:hlinkClick r:id="rId3" tooltip="LCFF Equity Multiplier webpage">
                  <a:extLst>
                    <a:ext uri="{A12FA001-AC4F-418D-AE19-62706E023703}">
                      <ahyp:hlinkClr xmlns:ahyp="http://schemas.microsoft.com/office/drawing/2018/hyperlinkcolor" val="tx"/>
                    </a:ext>
                  </a:extLst>
                </a:hlinkClick>
              </a:rPr>
              <a:t>LCFF Equity Multiplier web page (CA Dept of Education)</a:t>
            </a:r>
            <a:r>
              <a:rPr lang="en-US" dirty="0"/>
              <a:t>.</a:t>
            </a:r>
          </a:p>
        </p:txBody>
      </p:sp>
      <p:sp>
        <p:nvSpPr>
          <p:cNvPr id="4" name="Slide Number Placeholder 3">
            <a:extLst>
              <a:ext uri="{FF2B5EF4-FFF2-40B4-BE49-F238E27FC236}">
                <a16:creationId xmlns:a16="http://schemas.microsoft.com/office/drawing/2014/main" id="{46A31A83-BE55-4CEE-A1A6-2DE864093E22}"/>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9</a:t>
            </a:fld>
            <a:endParaRPr lang="en-US"/>
          </a:p>
        </p:txBody>
      </p:sp>
    </p:spTree>
    <p:extLst>
      <p:ext uri="{BB962C8B-B14F-4D97-AF65-F5344CB8AC3E}">
        <p14:creationId xmlns:p14="http://schemas.microsoft.com/office/powerpoint/2010/main" val="2875580799"/>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2824</Words>
  <Application>Microsoft Office PowerPoint</Application>
  <PresentationFormat>Widescreen</PresentationFormat>
  <Paragraphs>228</Paragraphs>
  <Slides>41</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Wingdings</vt:lpstr>
      <vt:lpstr>Retrospect</vt:lpstr>
      <vt:lpstr>Equity Multiplier Goals in the Local Control and Accountability Plan (LCAP) Specifically Addressing the Needs of Students and Schools</vt:lpstr>
      <vt:lpstr>Webinar Series</vt:lpstr>
      <vt:lpstr>Template Files</vt:lpstr>
      <vt:lpstr>Purpose</vt:lpstr>
      <vt:lpstr>Intended Audience</vt:lpstr>
      <vt:lpstr>Foundational Principles of the LCFF</vt:lpstr>
      <vt:lpstr>Reminder About 2023–24 Required Goals</vt:lpstr>
      <vt:lpstr>Eligibility Requirements for Equity Multiplier Funding </vt:lpstr>
      <vt:lpstr>Overview</vt:lpstr>
      <vt:lpstr>School Eligibility Criteria</vt:lpstr>
      <vt:lpstr>Definition of “Nonstability Rate”</vt:lpstr>
      <vt:lpstr>Definition of “Socioeconomically Disadvantaged Pupil Rate”</vt:lpstr>
      <vt:lpstr>Ineligible Schoolsites</vt:lpstr>
      <vt:lpstr>Implementation Process</vt:lpstr>
      <vt:lpstr>Equity Multiplier Funding: Allowability and Intent</vt:lpstr>
      <vt:lpstr>Not LCFF Funding</vt:lpstr>
      <vt:lpstr>Allowable Use</vt:lpstr>
      <vt:lpstr>Supplement, Not Supplant</vt:lpstr>
      <vt:lpstr>Guaranteed Minimum</vt:lpstr>
      <vt:lpstr>Equity Multiplier Funding Requirements in the LCAP</vt:lpstr>
      <vt:lpstr>Required Equity Multiplier Focus Goal in the LCAP</vt:lpstr>
      <vt:lpstr>Sections of the LCAP that Include Equity Multiplier Requirements</vt:lpstr>
      <vt:lpstr>Educational Partner Engagement at Equity Multiplier Schoolsites</vt:lpstr>
      <vt:lpstr>LCAP Template and Instructions</vt:lpstr>
      <vt:lpstr>Plan Summary: General Information Instructions</vt:lpstr>
      <vt:lpstr>Engaging Educational Partners: Prompt 1 Instructions</vt:lpstr>
      <vt:lpstr>Engaging Educational Partners: Prompt 2 Instructions</vt:lpstr>
      <vt:lpstr>Goals and Actions: Goal Description Instructions</vt:lpstr>
      <vt:lpstr>Combining Equity Multiplier Schoolsites into a Single Goal</vt:lpstr>
      <vt:lpstr>Goals and Actions: Why Statement Instructions</vt:lpstr>
      <vt:lpstr>Goals and Actions: Instructions</vt:lpstr>
      <vt:lpstr>Reminder: Equity Multiplier Funds</vt:lpstr>
      <vt:lpstr>Note: LCAP Example</vt:lpstr>
      <vt:lpstr>Additional Considerations</vt:lpstr>
      <vt:lpstr>Considerations for LEAs and Schoolsites</vt:lpstr>
      <vt:lpstr>Equity Multiplier Requirements and the School Plan for Student Achievement </vt:lpstr>
      <vt:lpstr>Q &amp; A</vt:lpstr>
      <vt:lpstr>Contact Information</vt:lpstr>
      <vt:lpstr>Resources</vt:lpstr>
      <vt:lpstr>Upcoming trainings</vt:lpstr>
      <vt:lpstr>Thank you for attending!</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Required Goals - LCFF (CA Dept of Education)</dc:title>
  <dc:subject>Tuesdays @ 2 webinar presentation of the Required Goals in the 2024-25 Local Control and Accountability Plan.</dc:subject>
  <dc:creator/>
  <cp:keywords/>
  <cp:lastModifiedBy/>
  <cp:revision>1</cp:revision>
  <dcterms:created xsi:type="dcterms:W3CDTF">2024-01-23T00:41:01Z</dcterms:created>
  <dcterms:modified xsi:type="dcterms:W3CDTF">2024-01-23T15:50:08Z</dcterms:modified>
</cp:coreProperties>
</file>