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63"/>
  </p:notesMasterIdLst>
  <p:sldIdLst>
    <p:sldId id="519" r:id="rId2"/>
    <p:sldId id="260" r:id="rId3"/>
    <p:sldId id="414" r:id="rId4"/>
    <p:sldId id="509" r:id="rId5"/>
    <p:sldId id="510" r:id="rId6"/>
    <p:sldId id="511" r:id="rId7"/>
    <p:sldId id="512" r:id="rId8"/>
    <p:sldId id="513" r:id="rId9"/>
    <p:sldId id="514" r:id="rId10"/>
    <p:sldId id="515" r:id="rId11"/>
    <p:sldId id="516" r:id="rId12"/>
    <p:sldId id="518" r:id="rId13"/>
    <p:sldId id="520" r:id="rId14"/>
    <p:sldId id="521" r:id="rId15"/>
    <p:sldId id="522" r:id="rId16"/>
    <p:sldId id="523" r:id="rId17"/>
    <p:sldId id="524" r:id="rId18"/>
    <p:sldId id="525" r:id="rId19"/>
    <p:sldId id="526" r:id="rId20"/>
    <p:sldId id="527" r:id="rId21"/>
    <p:sldId id="528" r:id="rId22"/>
    <p:sldId id="529" r:id="rId23"/>
    <p:sldId id="530" r:id="rId24"/>
    <p:sldId id="531" r:id="rId25"/>
    <p:sldId id="532" r:id="rId26"/>
    <p:sldId id="533" r:id="rId27"/>
    <p:sldId id="534" r:id="rId28"/>
    <p:sldId id="535" r:id="rId29"/>
    <p:sldId id="536" r:id="rId30"/>
    <p:sldId id="537" r:id="rId31"/>
    <p:sldId id="538" r:id="rId32"/>
    <p:sldId id="539" r:id="rId33"/>
    <p:sldId id="540" r:id="rId34"/>
    <p:sldId id="541" r:id="rId35"/>
    <p:sldId id="542" r:id="rId36"/>
    <p:sldId id="543" r:id="rId37"/>
    <p:sldId id="544" r:id="rId38"/>
    <p:sldId id="545" r:id="rId39"/>
    <p:sldId id="546" r:id="rId40"/>
    <p:sldId id="547" r:id="rId41"/>
    <p:sldId id="548" r:id="rId42"/>
    <p:sldId id="549" r:id="rId43"/>
    <p:sldId id="550" r:id="rId44"/>
    <p:sldId id="551" r:id="rId45"/>
    <p:sldId id="552" r:id="rId46"/>
    <p:sldId id="553" r:id="rId47"/>
    <p:sldId id="554" r:id="rId48"/>
    <p:sldId id="555" r:id="rId49"/>
    <p:sldId id="556" r:id="rId50"/>
    <p:sldId id="557" r:id="rId51"/>
    <p:sldId id="558" r:id="rId52"/>
    <p:sldId id="564" r:id="rId53"/>
    <p:sldId id="559" r:id="rId54"/>
    <p:sldId id="560" r:id="rId55"/>
    <p:sldId id="561" r:id="rId56"/>
    <p:sldId id="562" r:id="rId57"/>
    <p:sldId id="563" r:id="rId58"/>
    <p:sldId id="565" r:id="rId59"/>
    <p:sldId id="566" r:id="rId60"/>
    <p:sldId id="567" r:id="rId61"/>
    <p:sldId id="415"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04A0"/>
    <a:srgbClr val="90BB23"/>
    <a:srgbClr val="E4E4E4"/>
    <a:srgbClr val="40BA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0" autoAdjust="0"/>
    <p:restoredTop sz="86410" autoAdjust="0"/>
  </p:normalViewPr>
  <p:slideViewPr>
    <p:cSldViewPr snapToGrid="0">
      <p:cViewPr varScale="1">
        <p:scale>
          <a:sx n="106" d="100"/>
          <a:sy n="106" d="100"/>
        </p:scale>
        <p:origin x="360" y="6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17227F-772B-4DEE-9AA6-68B905011180}" type="datetimeFigureOut">
              <a:t>9/9/2025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F2986F-C581-401E-92B4-C38B4449131D}" type="slidenum">
              <a:t>‹#›</a:t>
            </a:fld>
            <a:endParaRPr lang="en-US"/>
          </a:p>
        </p:txBody>
      </p:sp>
    </p:spTree>
    <p:extLst>
      <p:ext uri="{BB962C8B-B14F-4D97-AF65-F5344CB8AC3E}">
        <p14:creationId xmlns:p14="http://schemas.microsoft.com/office/powerpoint/2010/main" val="1003719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focus on the continuous improvement model framed around the sections of the Local Control and Accountability Plan (LCAP) and School Plan for Student Achievement (SPSA). The purpose of this session is to connect how the LCAP and SPSA can support one another to improve outcomes at the Local Education Agency and </a:t>
            </a:r>
            <a:r>
              <a:rPr lang="en-US" dirty="0" err="1"/>
              <a:t>schoolsite</a:t>
            </a:r>
            <a:r>
              <a:rPr lang="en-US" dirty="0"/>
              <a:t> level. </a:t>
            </a:r>
          </a:p>
        </p:txBody>
      </p:sp>
      <p:sp>
        <p:nvSpPr>
          <p:cNvPr id="4" name="Slide Number Placeholder 3"/>
          <p:cNvSpPr>
            <a:spLocks noGrp="1"/>
          </p:cNvSpPr>
          <p:nvPr>
            <p:ph type="sldNum" sz="quarter" idx="5"/>
          </p:nvPr>
        </p:nvSpPr>
        <p:spPr/>
        <p:txBody>
          <a:bodyPr/>
          <a:lstStyle/>
          <a:p>
            <a:fld id="{80F2986F-C581-401E-92B4-C38B4449131D}" type="slidenum">
              <a:t>2</a:t>
            </a:fld>
            <a:endParaRPr lang="en-US"/>
          </a:p>
        </p:txBody>
      </p:sp>
    </p:spTree>
    <p:extLst>
      <p:ext uri="{BB962C8B-B14F-4D97-AF65-F5344CB8AC3E}">
        <p14:creationId xmlns:p14="http://schemas.microsoft.com/office/powerpoint/2010/main" val="3502668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B2CA2-597B-4D7D-536A-D01AC78F55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6711CE-1A1C-DD63-B954-D514CA8017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739C6-D948-EC4C-1C1E-D8BBD2D78C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B6EC60-C195-ABEF-CCF5-A36FD82BAA6F}"/>
              </a:ext>
            </a:extLst>
          </p:cNvPr>
          <p:cNvSpPr>
            <a:spLocks noGrp="1"/>
          </p:cNvSpPr>
          <p:nvPr>
            <p:ph type="sldNum" sz="quarter" idx="5"/>
          </p:nvPr>
        </p:nvSpPr>
        <p:spPr/>
        <p:txBody>
          <a:bodyPr/>
          <a:lstStyle/>
          <a:p>
            <a:fld id="{80F2986F-C581-401E-92B4-C38B4449131D}" type="slidenum">
              <a:rPr lang="en-US" smtClean="0"/>
              <a:t>47</a:t>
            </a:fld>
            <a:endParaRPr lang="en-US"/>
          </a:p>
        </p:txBody>
      </p:sp>
    </p:spTree>
    <p:extLst>
      <p:ext uri="{BB962C8B-B14F-4D97-AF65-F5344CB8AC3E}">
        <p14:creationId xmlns:p14="http://schemas.microsoft.com/office/powerpoint/2010/main" val="1384838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Authority Cited: Sections 1003(e)(1)(A), 1003(</a:t>
            </a:r>
            <a:r>
              <a:rPr lang="en-US" dirty="0" err="1"/>
              <a:t>i</a:t>
            </a:r>
            <a:r>
              <a:rPr lang="en-US" dirty="0"/>
              <a:t>), 1111(c)(4)(B), and 1111(d)(1) of the ESSA.</a:t>
            </a:r>
          </a:p>
          <a:p>
            <a:endParaRPr lang="en-US" dirty="0"/>
          </a:p>
        </p:txBody>
      </p:sp>
      <p:sp>
        <p:nvSpPr>
          <p:cNvPr id="4" name="Slide Number Placeholder 3"/>
          <p:cNvSpPr>
            <a:spLocks noGrp="1"/>
          </p:cNvSpPr>
          <p:nvPr>
            <p:ph type="sldNum" sz="quarter" idx="5"/>
          </p:nvPr>
        </p:nvSpPr>
        <p:spPr/>
        <p:txBody>
          <a:bodyPr/>
          <a:lstStyle/>
          <a:p>
            <a:fld id="{80F2986F-C581-401E-92B4-C38B4449131D}" type="slidenum">
              <a:rPr lang="en-US" smtClean="0"/>
              <a:t>49</a:t>
            </a:fld>
            <a:endParaRPr lang="en-US"/>
          </a:p>
        </p:txBody>
      </p:sp>
    </p:spTree>
    <p:extLst>
      <p:ext uri="{BB962C8B-B14F-4D97-AF65-F5344CB8AC3E}">
        <p14:creationId xmlns:p14="http://schemas.microsoft.com/office/powerpoint/2010/main" val="1711977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Authority Cited: Sections 1003(e)(1)(A), 1003(</a:t>
            </a:r>
            <a:r>
              <a:rPr lang="en-US" dirty="0" err="1"/>
              <a:t>i</a:t>
            </a:r>
            <a:r>
              <a:rPr lang="en-US" dirty="0"/>
              <a:t>), 1111(c)(4)(B), and 1111(d)(1) of the ESSA.</a:t>
            </a:r>
          </a:p>
          <a:p>
            <a:endParaRPr lang="en-US" dirty="0"/>
          </a:p>
        </p:txBody>
      </p:sp>
      <p:sp>
        <p:nvSpPr>
          <p:cNvPr id="4" name="Slide Number Placeholder 3"/>
          <p:cNvSpPr>
            <a:spLocks noGrp="1"/>
          </p:cNvSpPr>
          <p:nvPr>
            <p:ph type="sldNum" sz="quarter" idx="5"/>
          </p:nvPr>
        </p:nvSpPr>
        <p:spPr/>
        <p:txBody>
          <a:bodyPr/>
          <a:lstStyle/>
          <a:p>
            <a:fld id="{80F2986F-C581-401E-92B4-C38B4449131D}" type="slidenum">
              <a:rPr lang="en-US" smtClean="0"/>
              <a:t>50</a:t>
            </a:fld>
            <a:endParaRPr lang="en-US"/>
          </a:p>
        </p:txBody>
      </p:sp>
    </p:spTree>
    <p:extLst>
      <p:ext uri="{BB962C8B-B14F-4D97-AF65-F5344CB8AC3E}">
        <p14:creationId xmlns:p14="http://schemas.microsoft.com/office/powerpoint/2010/main" val="1462882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Authority Cited: EC sections 52062(a) and 64001(a), both as amended by AB 716, effective January 1, 2019.</a:t>
            </a:r>
          </a:p>
          <a:p>
            <a:endParaRPr lang="en-US" dirty="0"/>
          </a:p>
        </p:txBody>
      </p:sp>
      <p:sp>
        <p:nvSpPr>
          <p:cNvPr id="4" name="Slide Number Placeholder 3"/>
          <p:cNvSpPr>
            <a:spLocks noGrp="1"/>
          </p:cNvSpPr>
          <p:nvPr>
            <p:ph type="sldNum" sz="quarter" idx="5"/>
          </p:nvPr>
        </p:nvSpPr>
        <p:spPr/>
        <p:txBody>
          <a:bodyPr/>
          <a:lstStyle/>
          <a:p>
            <a:fld id="{80F2986F-C581-401E-92B4-C38B4449131D}" type="slidenum">
              <a:rPr lang="en-US" smtClean="0"/>
              <a:t>54</a:t>
            </a:fld>
            <a:endParaRPr lang="en-US"/>
          </a:p>
        </p:txBody>
      </p:sp>
    </p:spTree>
    <p:extLst>
      <p:ext uri="{BB962C8B-B14F-4D97-AF65-F5344CB8AC3E}">
        <p14:creationId xmlns:p14="http://schemas.microsoft.com/office/powerpoint/2010/main" val="3910024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61</a:t>
            </a:fld>
            <a:endParaRPr lang="en-US"/>
          </a:p>
        </p:txBody>
      </p:sp>
    </p:spTree>
    <p:extLst>
      <p:ext uri="{BB962C8B-B14F-4D97-AF65-F5344CB8AC3E}">
        <p14:creationId xmlns:p14="http://schemas.microsoft.com/office/powerpoint/2010/main" val="4250445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Authority Cited: Title 34 of the Code of Federal Regulations (34 CFR), sections 200.25-26, and 200.29, and sections-1114(b)(7)(A)(</a:t>
            </a:r>
            <a:r>
              <a:rPr lang="en-US" dirty="0" err="1"/>
              <a:t>i</a:t>
            </a:r>
            <a:r>
              <a:rPr lang="en-US" dirty="0"/>
              <a:t>)-(iii) and 1118(b) of the ESEA. EC sections 64001 et. seq.</a:t>
            </a:r>
          </a:p>
        </p:txBody>
      </p:sp>
      <p:sp>
        <p:nvSpPr>
          <p:cNvPr id="4" name="Slide Number Placeholder 3"/>
          <p:cNvSpPr>
            <a:spLocks noGrp="1"/>
          </p:cNvSpPr>
          <p:nvPr>
            <p:ph type="sldNum" sz="quarter" idx="5"/>
          </p:nvPr>
        </p:nvSpPr>
        <p:spPr/>
        <p:txBody>
          <a:bodyPr/>
          <a:lstStyle/>
          <a:p>
            <a:fld id="{80F2986F-C581-401E-92B4-C38B4449131D}" type="slidenum">
              <a:rPr lang="en-US" smtClean="0"/>
              <a:t>6</a:t>
            </a:fld>
            <a:endParaRPr lang="en-US"/>
          </a:p>
        </p:txBody>
      </p:sp>
    </p:spTree>
    <p:extLst>
      <p:ext uri="{BB962C8B-B14F-4D97-AF65-F5344CB8AC3E}">
        <p14:creationId xmlns:p14="http://schemas.microsoft.com/office/powerpoint/2010/main" val="1710069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Consolidated Application (</a:t>
            </a:r>
            <a:r>
              <a:rPr lang="en-US" sz="1200" b="0" i="0" kern="1200" dirty="0" err="1">
                <a:solidFill>
                  <a:schemeClr val="tx1"/>
                </a:solidFill>
                <a:effectLst/>
                <a:latin typeface="+mn-lt"/>
                <a:ea typeface="+mn-ea"/>
                <a:cs typeface="+mn-cs"/>
              </a:rPr>
              <a:t>ConApp</a:t>
            </a:r>
            <a:r>
              <a:rPr lang="en-US" sz="1200" b="0" i="0" kern="1200" dirty="0">
                <a:solidFill>
                  <a:schemeClr val="tx1"/>
                </a:solidFill>
                <a:effectLst/>
                <a:latin typeface="+mn-lt"/>
                <a:ea typeface="+mn-ea"/>
                <a:cs typeface="+mn-cs"/>
              </a:rPr>
              <a:t>) is used by the California Department of Education (CDE) to distribute categorical funds from various federal programs to county offices, school districts, and direct-funded charter schools throughout California.</a:t>
            </a:r>
            <a:endParaRPr lang="en-US" dirty="0"/>
          </a:p>
        </p:txBody>
      </p:sp>
      <p:sp>
        <p:nvSpPr>
          <p:cNvPr id="4" name="Slide Number Placeholder 3"/>
          <p:cNvSpPr>
            <a:spLocks noGrp="1"/>
          </p:cNvSpPr>
          <p:nvPr>
            <p:ph type="sldNum" sz="quarter" idx="5"/>
          </p:nvPr>
        </p:nvSpPr>
        <p:spPr/>
        <p:txBody>
          <a:bodyPr/>
          <a:lstStyle/>
          <a:p>
            <a:fld id="{80F2986F-C581-401E-92B4-C38B4449131D}" type="slidenum">
              <a:rPr lang="en-US" smtClean="0"/>
              <a:t>9</a:t>
            </a:fld>
            <a:endParaRPr lang="en-US"/>
          </a:p>
        </p:txBody>
      </p:sp>
    </p:spTree>
    <p:extLst>
      <p:ext uri="{BB962C8B-B14F-4D97-AF65-F5344CB8AC3E}">
        <p14:creationId xmlns:p14="http://schemas.microsoft.com/office/powerpoint/2010/main" val="1592292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From </a:t>
            </a:r>
            <a:r>
              <a:rPr lang="en-US" i="1" dirty="0"/>
              <a:t>Education Code </a:t>
            </a:r>
            <a:r>
              <a:rPr lang="en-US" i="0" dirty="0"/>
              <a:t>(</a:t>
            </a:r>
            <a:r>
              <a:rPr lang="en-US" i="1" dirty="0"/>
              <a:t>EC</a:t>
            </a:r>
            <a:r>
              <a:rPr lang="en-US" i="0" dirty="0"/>
              <a:t>) sections 52060(d) and 52066(d)</a:t>
            </a:r>
          </a:p>
        </p:txBody>
      </p:sp>
      <p:sp>
        <p:nvSpPr>
          <p:cNvPr id="4" name="Slide Number Placeholder 3"/>
          <p:cNvSpPr>
            <a:spLocks noGrp="1"/>
          </p:cNvSpPr>
          <p:nvPr>
            <p:ph type="sldNum" sz="quarter" idx="5"/>
          </p:nvPr>
        </p:nvSpPr>
        <p:spPr/>
        <p:txBody>
          <a:bodyPr/>
          <a:lstStyle/>
          <a:p>
            <a:fld id="{80F2986F-C581-401E-92B4-C38B4449131D}" type="slidenum">
              <a:rPr lang="en-US" smtClean="0"/>
              <a:t>13</a:t>
            </a:fld>
            <a:endParaRPr lang="en-US"/>
          </a:p>
        </p:txBody>
      </p:sp>
    </p:spTree>
    <p:extLst>
      <p:ext uri="{BB962C8B-B14F-4D97-AF65-F5344CB8AC3E}">
        <p14:creationId xmlns:p14="http://schemas.microsoft.com/office/powerpoint/2010/main" val="553133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Authority Cited: sections 1003(e)(1)(A), 1003(</a:t>
            </a:r>
            <a:r>
              <a:rPr lang="en-US" dirty="0" err="1"/>
              <a:t>i</a:t>
            </a:r>
            <a:r>
              <a:rPr lang="en-US" dirty="0"/>
              <a:t>), 1111(c)(4)(B), and 1111(d)(1) of the ESSA.</a:t>
            </a:r>
          </a:p>
          <a:p>
            <a:endParaRPr lang="en-US" dirty="0"/>
          </a:p>
        </p:txBody>
      </p:sp>
      <p:sp>
        <p:nvSpPr>
          <p:cNvPr id="4" name="Slide Number Placeholder 3"/>
          <p:cNvSpPr>
            <a:spLocks noGrp="1"/>
          </p:cNvSpPr>
          <p:nvPr>
            <p:ph type="sldNum" sz="quarter" idx="5"/>
          </p:nvPr>
        </p:nvSpPr>
        <p:spPr/>
        <p:txBody>
          <a:bodyPr/>
          <a:lstStyle/>
          <a:p>
            <a:fld id="{80F2986F-C581-401E-92B4-C38B4449131D}" type="slidenum">
              <a:rPr lang="en-US" smtClean="0"/>
              <a:t>38</a:t>
            </a:fld>
            <a:endParaRPr lang="en-US"/>
          </a:p>
        </p:txBody>
      </p:sp>
    </p:spTree>
    <p:extLst>
      <p:ext uri="{BB962C8B-B14F-4D97-AF65-F5344CB8AC3E}">
        <p14:creationId xmlns:p14="http://schemas.microsoft.com/office/powerpoint/2010/main" val="3370243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Authority Cited: sections 1003(e)(1)(A), 1003(</a:t>
            </a:r>
            <a:r>
              <a:rPr lang="en-US" dirty="0" err="1"/>
              <a:t>i</a:t>
            </a:r>
            <a:r>
              <a:rPr lang="en-US" dirty="0"/>
              <a:t>), 1111(c)(4)(B), and 1111(d)(1) of the ESSA.</a:t>
            </a:r>
          </a:p>
          <a:p>
            <a:endParaRPr lang="en-US" dirty="0"/>
          </a:p>
        </p:txBody>
      </p:sp>
      <p:sp>
        <p:nvSpPr>
          <p:cNvPr id="4" name="Slide Number Placeholder 3"/>
          <p:cNvSpPr>
            <a:spLocks noGrp="1"/>
          </p:cNvSpPr>
          <p:nvPr>
            <p:ph type="sldNum" sz="quarter" idx="5"/>
          </p:nvPr>
        </p:nvSpPr>
        <p:spPr/>
        <p:txBody>
          <a:bodyPr/>
          <a:lstStyle/>
          <a:p>
            <a:fld id="{80F2986F-C581-401E-92B4-C38B4449131D}" type="slidenum">
              <a:rPr lang="en-US" smtClean="0"/>
              <a:t>39</a:t>
            </a:fld>
            <a:endParaRPr lang="en-US"/>
          </a:p>
        </p:txBody>
      </p:sp>
    </p:spTree>
    <p:extLst>
      <p:ext uri="{BB962C8B-B14F-4D97-AF65-F5344CB8AC3E}">
        <p14:creationId xmlns:p14="http://schemas.microsoft.com/office/powerpoint/2010/main" val="3393920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Authority Cited: </a:t>
            </a:r>
            <a:r>
              <a:rPr lang="en-US" sz="1200" i="1" dirty="0">
                <a:cs typeface="Calibri"/>
              </a:rPr>
              <a:t>EC</a:t>
            </a:r>
            <a:r>
              <a:rPr lang="en-US" sz="1200" dirty="0">
                <a:cs typeface="Calibri"/>
              </a:rPr>
              <a:t> sections 52062(a) and 64001(a), both as amended by AB 716, effective January 1, 2019.</a:t>
            </a:r>
          </a:p>
          <a:p>
            <a:endParaRPr lang="en-US" dirty="0"/>
          </a:p>
        </p:txBody>
      </p:sp>
      <p:sp>
        <p:nvSpPr>
          <p:cNvPr id="4" name="Slide Number Placeholder 3"/>
          <p:cNvSpPr>
            <a:spLocks noGrp="1"/>
          </p:cNvSpPr>
          <p:nvPr>
            <p:ph type="sldNum" sz="quarter" idx="5"/>
          </p:nvPr>
        </p:nvSpPr>
        <p:spPr/>
        <p:txBody>
          <a:bodyPr/>
          <a:lstStyle/>
          <a:p>
            <a:fld id="{80F2986F-C581-401E-92B4-C38B4449131D}" type="slidenum">
              <a:rPr lang="en-US" smtClean="0"/>
              <a:t>43</a:t>
            </a:fld>
            <a:endParaRPr lang="en-US"/>
          </a:p>
        </p:txBody>
      </p:sp>
    </p:spTree>
    <p:extLst>
      <p:ext uri="{BB962C8B-B14F-4D97-AF65-F5344CB8AC3E}">
        <p14:creationId xmlns:p14="http://schemas.microsoft.com/office/powerpoint/2010/main" val="1850284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E8346-2F2E-1CA4-604E-4E876528B4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4D2DB5-1891-4AE0-6A1F-55ED48065C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B854B7-9E39-4736-8245-3BD7F26E06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05DBDE-6524-4AF7-28C6-804EFAF475C6}"/>
              </a:ext>
            </a:extLst>
          </p:cNvPr>
          <p:cNvSpPr>
            <a:spLocks noGrp="1"/>
          </p:cNvSpPr>
          <p:nvPr>
            <p:ph type="sldNum" sz="quarter" idx="5"/>
          </p:nvPr>
        </p:nvSpPr>
        <p:spPr/>
        <p:txBody>
          <a:bodyPr/>
          <a:lstStyle/>
          <a:p>
            <a:fld id="{80F2986F-C581-401E-92B4-C38B4449131D}" type="slidenum">
              <a:rPr lang="en-US" smtClean="0"/>
              <a:t>44</a:t>
            </a:fld>
            <a:endParaRPr lang="en-US"/>
          </a:p>
        </p:txBody>
      </p:sp>
    </p:spTree>
    <p:extLst>
      <p:ext uri="{BB962C8B-B14F-4D97-AF65-F5344CB8AC3E}">
        <p14:creationId xmlns:p14="http://schemas.microsoft.com/office/powerpoint/2010/main" val="3613304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17EF2-91A0-3F15-ADDD-127EB0AB17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CC2461-A0DF-39B6-F9B8-96C01078A3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D53C85-57C7-7886-9937-1E2ECF63A0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Pursuant to </a:t>
            </a:r>
            <a:r>
              <a:rPr lang="en-US" i="1" dirty="0"/>
              <a:t>EC</a:t>
            </a:r>
            <a:r>
              <a:rPr lang="en-US" dirty="0"/>
              <a:t> 64001(j) single school districts and charter schools may utilize the LCAP to serve as the ATSI plan, provided that they consult with educational partners and that the plan meets all ATSI planning requirements.</a:t>
            </a:r>
          </a:p>
          <a:p>
            <a:endParaRPr lang="en-US" dirty="0"/>
          </a:p>
        </p:txBody>
      </p:sp>
      <p:sp>
        <p:nvSpPr>
          <p:cNvPr id="4" name="Slide Number Placeholder 3">
            <a:extLst>
              <a:ext uri="{FF2B5EF4-FFF2-40B4-BE49-F238E27FC236}">
                <a16:creationId xmlns:a16="http://schemas.microsoft.com/office/drawing/2014/main" id="{F72AC1D4-6A46-23FB-59CF-FE86BC7B126B}"/>
              </a:ext>
            </a:extLst>
          </p:cNvPr>
          <p:cNvSpPr>
            <a:spLocks noGrp="1"/>
          </p:cNvSpPr>
          <p:nvPr>
            <p:ph type="sldNum" sz="quarter" idx="5"/>
          </p:nvPr>
        </p:nvSpPr>
        <p:spPr/>
        <p:txBody>
          <a:bodyPr/>
          <a:lstStyle/>
          <a:p>
            <a:fld id="{80F2986F-C581-401E-92B4-C38B4449131D}" type="slidenum">
              <a:rPr lang="en-US" smtClean="0"/>
              <a:t>46</a:t>
            </a:fld>
            <a:endParaRPr lang="en-US"/>
          </a:p>
        </p:txBody>
      </p:sp>
    </p:spTree>
    <p:extLst>
      <p:ext uri="{BB962C8B-B14F-4D97-AF65-F5344CB8AC3E}">
        <p14:creationId xmlns:p14="http://schemas.microsoft.com/office/powerpoint/2010/main" val="2720613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userDrawn="1"/>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chemeClr val="tx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7AE4A48D-621A-DAC2-3902-C28197224D65}"/>
              </a:ext>
            </a:extLst>
          </p:cNvPr>
          <p:cNvSpPr>
            <a:spLocks noGrp="1"/>
          </p:cNvSpPr>
          <p:nvPr>
            <p:ph sz="quarter" idx="13"/>
          </p:nvPr>
        </p:nvSpPr>
        <p:spPr>
          <a:xfrm>
            <a:off x="1069975" y="4552950"/>
            <a:ext cx="7315200" cy="1203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 </a:t>
            </a:r>
            <a:endParaRPr lang="en-US" dirty="0"/>
          </a:p>
        </p:txBody>
      </p:sp>
      <p:sp>
        <p:nvSpPr>
          <p:cNvPr id="5" name="Footer Placeholder 4"/>
          <p:cNvSpPr>
            <a:spLocks noGrp="1"/>
          </p:cNvSpPr>
          <p:nvPr>
            <p:ph type="ftr" sz="quarter" idx="11"/>
          </p:nvPr>
        </p:nvSpPr>
        <p:spPr/>
        <p:txBody>
          <a:bodyPr/>
          <a:lstStyle/>
          <a:p>
            <a:r>
              <a:rPr lang="en-US" dirty="0"/>
              <a:t>California Department of Education</a:t>
            </a:r>
          </a:p>
        </p:txBody>
      </p:sp>
      <p:sp>
        <p:nvSpPr>
          <p:cNvPr id="6" name="Slide Number Placeholder 5"/>
          <p:cNvSpPr>
            <a:spLocks noGrp="1"/>
          </p:cNvSpPr>
          <p:nvPr>
            <p:ph type="sldNum" sz="quarter" idx="12"/>
          </p:nvPr>
        </p:nvSpPr>
        <p:spPr/>
        <p:txBody>
          <a:bodyPr/>
          <a:lstStyle>
            <a:lvl1pPr>
              <a:defRPr sz="2400">
                <a:solidFill>
                  <a:schemeClr val="tx1"/>
                </a:solidFill>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1260093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869268" y="864108"/>
            <a:ext cx="7315200" cy="5120640"/>
          </a:xfrm>
          <a:prstGeom prst="rect">
            <a:avLst/>
          </a:prstGeo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 </a:t>
            </a:r>
          </a:p>
        </p:txBody>
      </p:sp>
      <p:sp>
        <p:nvSpPr>
          <p:cNvPr id="8" name="Footer Placeholder 7"/>
          <p:cNvSpPr>
            <a:spLocks noGrp="1"/>
          </p:cNvSpPr>
          <p:nvPr>
            <p:ph type="ftr" sz="quarter" idx="11"/>
          </p:nvPr>
        </p:nvSpPr>
        <p:spPr/>
        <p:txBody>
          <a:bodyPr/>
          <a:lstStyle/>
          <a:p>
            <a:r>
              <a:rPr lang="en-US"/>
              <a:t>California Department of Education</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1249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a:prstGeom prst="rect">
            <a:avLst/>
          </a:prstGeo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 </a:t>
            </a:r>
          </a:p>
        </p:txBody>
      </p:sp>
      <p:sp>
        <p:nvSpPr>
          <p:cNvPr id="8" name="Footer Placeholder 7"/>
          <p:cNvSpPr>
            <a:spLocks noGrp="1"/>
          </p:cNvSpPr>
          <p:nvPr>
            <p:ph type="ftr" sz="quarter" idx="11"/>
          </p:nvPr>
        </p:nvSpPr>
        <p:spPr/>
        <p:txBody>
          <a:bodyPr/>
          <a:lstStyle/>
          <a:p>
            <a:r>
              <a:rPr lang="en-US"/>
              <a:t>California Department of Education</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35300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446532" y="4199467"/>
            <a:ext cx="11296732" cy="2191098"/>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059226" y="4262316"/>
            <a:ext cx="9391524" cy="988332"/>
          </a:xfrm>
        </p:spPr>
        <p:txBody>
          <a:bodyPr>
            <a:normAutofit/>
          </a:bodyPr>
          <a:lstStyle>
            <a:lvl1pPr>
              <a:defRPr sz="3600">
                <a:solidFill>
                  <a:schemeClr val="bg1"/>
                </a:solidFill>
              </a:defRPr>
            </a:lvl1pPr>
          </a:lstStyle>
          <a:p>
            <a:r>
              <a:rPr lang="en-US" noProof="0"/>
              <a:t>Click to edit Master title style</a:t>
            </a:r>
          </a:p>
        </p:txBody>
      </p:sp>
      <p:sp>
        <p:nvSpPr>
          <p:cNvPr id="3" name="Date Placeholder 2">
            <a:extLst>
              <a:ext uri="{FF2B5EF4-FFF2-40B4-BE49-F238E27FC236}">
                <a16:creationId xmlns:a16="http://schemas.microsoft.com/office/drawing/2014/main" id="{75F22525-79A2-451F-9944-47D4183A4515}"/>
              </a:ext>
            </a:extLst>
          </p:cNvPr>
          <p:cNvSpPr>
            <a:spLocks noGrp="1"/>
          </p:cNvSpPr>
          <p:nvPr>
            <p:ph type="dt" sz="half" idx="10"/>
          </p:nvPr>
        </p:nvSpPr>
        <p:spPr>
          <a:xfrm>
            <a:off x="7605951" y="6423914"/>
            <a:ext cx="2844799" cy="365125"/>
          </a:xfrm>
        </p:spPr>
        <p:txBody>
          <a:bodyPr/>
          <a:lstStyle/>
          <a:p>
            <a:r>
              <a:rPr lang="en-US" noProof="0"/>
              <a:t> </a:t>
            </a:r>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lvl1pPr>
              <a:defRPr sz="2400">
                <a:solidFill>
                  <a:schemeClr val="tx1"/>
                </a:solidFill>
              </a:defRPr>
            </a:lvl1pPr>
          </a:lstStyle>
          <a:p>
            <a:fld id="{F603CDE5-C1D8-4EDD-870F-A498BAFA520F}" type="slidenum">
              <a:rPr lang="en-US" smtClean="0"/>
              <a:pPr/>
              <a:t>‹#›</a:t>
            </a:fld>
            <a:endParaRPr lang="en-US"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p>
            <a:pPr algn="l"/>
            <a:r>
              <a:rPr lang="en-US" noProof="0"/>
              <a:t>California Department of Education</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058863" y="5303610"/>
            <a:ext cx="9391888" cy="614363"/>
          </a:xfrm>
          <a:prstGeom prst="rect">
            <a:avLst/>
          </a:prstGeom>
        </p:spPr>
        <p:txBody>
          <a:bodyPr>
            <a:normAutofit/>
          </a:bodyPr>
          <a:lstStyle>
            <a:lvl1pPr marL="0" indent="0">
              <a:buNone/>
              <a:defRPr sz="2400">
                <a:solidFill>
                  <a:schemeClr val="bg2"/>
                </a:solidFill>
              </a:defRPr>
            </a:lvl1pPr>
            <a:lvl2pPr marL="324000" indent="0">
              <a:buNone/>
              <a:defRPr/>
            </a:lvl2pPr>
          </a:lstStyle>
          <a:p>
            <a:pPr lvl="0"/>
            <a:r>
              <a:rPr lang="en-US" noProof="0"/>
              <a:t>Edit Master text styles</a:t>
            </a:r>
          </a:p>
        </p:txBody>
      </p:sp>
      <p:sp>
        <p:nvSpPr>
          <p:cNvPr id="10" name="Content Placeholder 9">
            <a:extLst>
              <a:ext uri="{FF2B5EF4-FFF2-40B4-BE49-F238E27FC236}">
                <a16:creationId xmlns:a16="http://schemas.microsoft.com/office/drawing/2014/main" id="{0F477217-C41C-46CF-B306-0E16C29AB3AB}"/>
              </a:ext>
            </a:extLst>
          </p:cNvPr>
          <p:cNvSpPr>
            <a:spLocks noGrp="1"/>
          </p:cNvSpPr>
          <p:nvPr>
            <p:ph sz="quarter" idx="15"/>
          </p:nvPr>
        </p:nvSpPr>
        <p:spPr>
          <a:xfrm>
            <a:off x="446088" y="620713"/>
            <a:ext cx="11296650" cy="34163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2D6EC05B-F057-4AA6-B4F1-FFAC5205FAA2}"/>
              </a:ext>
            </a:extLst>
          </p:cNvPr>
          <p:cNvSpPr/>
          <p:nvPr userDrawn="1"/>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C92A8BD-5AB9-4FC0-A942-B0391039CED8}"/>
              </a:ext>
            </a:extLst>
          </p:cNvPr>
          <p:cNvSpPr/>
          <p:nvPr userDrawn="1"/>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0F1ABAE1-C7EC-4C06-A81A-9D09C7B38CF7}"/>
              </a:ext>
            </a:extLst>
          </p:cNvPr>
          <p:cNvSpPr/>
          <p:nvPr userDrawn="1"/>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03821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69268" y="864108"/>
            <a:ext cx="7315200" cy="5120640"/>
          </a:xfrm>
          <a:prstGeom prst="rect">
            <a:avLst/>
          </a:prstGeom>
        </p:spPr>
        <p:txBody>
          <a:bodyPr/>
          <a:lstStyle>
            <a:lvl1pPr marL="182880" indent="-182880">
              <a:buClr>
                <a:schemeClr val="tx1"/>
              </a:buClr>
              <a:buFont typeface="Arial" panose="020B0604020202020204" pitchFamily="34" charset="0"/>
              <a:buChar char="•"/>
              <a:defRPr>
                <a:solidFill>
                  <a:schemeClr val="tx1"/>
                </a:solidFill>
              </a:defRPr>
            </a:lvl1pPr>
            <a:lvl2pPr marL="685800" indent="-182880">
              <a:buFont typeface="Arial" panose="020B0604020202020204" pitchFamily="34" charset="0"/>
              <a:buChar char="•"/>
              <a:defRPr>
                <a:solidFill>
                  <a:schemeClr val="tx1"/>
                </a:solidFill>
              </a:defRPr>
            </a:lvl2pPr>
            <a:lvl3pPr marL="1143000" indent="-182880">
              <a:buFont typeface="Arial" panose="020B0604020202020204" pitchFamily="34" charset="0"/>
              <a:buChar char="•"/>
              <a:defRPr>
                <a:solidFill>
                  <a:schemeClr val="tx1"/>
                </a:solidFill>
              </a:defRPr>
            </a:lvl3pPr>
            <a:lvl4pPr marL="1600200" indent="-182880">
              <a:buFont typeface="Arial" panose="020B0604020202020204" pitchFamily="34" charset="0"/>
              <a:buChar char="•"/>
              <a:defRPr>
                <a:solidFill>
                  <a:schemeClr val="tx1"/>
                </a:solidFill>
              </a:defRPr>
            </a:lvl4pPr>
            <a:lvl5pPr marL="2057400" indent="-182880">
              <a:buFont typeface="Arial" panose="020B0604020202020204" pitchFamily="34" charset="0"/>
              <a:buChar cha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 </a:t>
            </a:r>
          </a:p>
        </p:txBody>
      </p:sp>
      <p:sp>
        <p:nvSpPr>
          <p:cNvPr id="5" name="Footer Placeholder 4"/>
          <p:cNvSpPr>
            <a:spLocks noGrp="1"/>
          </p:cNvSpPr>
          <p:nvPr>
            <p:ph type="ftr" sz="quarter" idx="11"/>
          </p:nvPr>
        </p:nvSpPr>
        <p:spPr/>
        <p:txBody>
          <a:bodyPr/>
          <a:lstStyle/>
          <a:p>
            <a:r>
              <a:rPr lang="en-US"/>
              <a:t>California Department of Education</a:t>
            </a:r>
          </a:p>
        </p:txBody>
      </p:sp>
      <p:sp>
        <p:nvSpPr>
          <p:cNvPr id="6" name="Slide Number Placeholder 5"/>
          <p:cNvSpPr>
            <a:spLocks noGrp="1"/>
          </p:cNvSpPr>
          <p:nvPr>
            <p:ph type="sldNum" sz="quarter" idx="12"/>
          </p:nvPr>
        </p:nvSpPr>
        <p:spPr/>
        <p:txBody>
          <a:bodyPr/>
          <a:lstStyle>
            <a:lvl1pPr>
              <a:defRPr sz="2400">
                <a:solidFill>
                  <a:schemeClr val="tx1"/>
                </a:solidFill>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3247530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6E0FAA1F-B6AF-4CC1-4845-14B115E29405}"/>
              </a:ext>
            </a:extLst>
          </p:cNvPr>
          <p:cNvSpPr>
            <a:spLocks noGrp="1"/>
          </p:cNvSpPr>
          <p:nvPr>
            <p:ph sz="quarter" idx="13"/>
          </p:nvPr>
        </p:nvSpPr>
        <p:spPr>
          <a:xfrm>
            <a:off x="3867912" y="4672172"/>
            <a:ext cx="7315200" cy="1016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 </a:t>
            </a:r>
          </a:p>
        </p:txBody>
      </p:sp>
      <p:sp>
        <p:nvSpPr>
          <p:cNvPr id="5" name="Footer Placeholder 4"/>
          <p:cNvSpPr>
            <a:spLocks noGrp="1"/>
          </p:cNvSpPr>
          <p:nvPr>
            <p:ph type="ftr" sz="quarter" idx="11"/>
          </p:nvPr>
        </p:nvSpPr>
        <p:spPr/>
        <p:txBody>
          <a:bodyPr/>
          <a:lstStyle/>
          <a:p>
            <a:r>
              <a:rPr lang="en-US"/>
              <a:t>California Department of Education</a:t>
            </a:r>
          </a:p>
        </p:txBody>
      </p:sp>
      <p:sp>
        <p:nvSpPr>
          <p:cNvPr id="6" name="Slide Number Placeholder 5"/>
          <p:cNvSpPr>
            <a:spLocks noGrp="1"/>
          </p:cNvSpPr>
          <p:nvPr>
            <p:ph type="sldNum" sz="quarter" idx="12"/>
          </p:nvPr>
        </p:nvSpPr>
        <p:spPr/>
        <p:txBody>
          <a:bodyPr/>
          <a:lstStyle>
            <a:lvl1pPr>
              <a:defRPr sz="2400">
                <a:solidFill>
                  <a:schemeClr val="tx1"/>
                </a:solidFill>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1134262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a:prstGeom prst="rect">
            <a:avLst/>
          </a:prstGeo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a:prstGeom prst="rect">
            <a:avLst/>
          </a:prstGeo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r>
              <a:rPr lang="en-US"/>
              <a:t> </a:t>
            </a:r>
          </a:p>
        </p:txBody>
      </p:sp>
      <p:sp>
        <p:nvSpPr>
          <p:cNvPr id="9" name="Footer Placeholder 8"/>
          <p:cNvSpPr>
            <a:spLocks noGrp="1"/>
          </p:cNvSpPr>
          <p:nvPr>
            <p:ph type="ftr" sz="quarter" idx="11"/>
          </p:nvPr>
        </p:nvSpPr>
        <p:spPr/>
        <p:txBody>
          <a:bodyPr/>
          <a:lstStyle/>
          <a:p>
            <a:r>
              <a:rPr lang="en-US"/>
              <a:t>California Department of Education</a:t>
            </a:r>
          </a:p>
        </p:txBody>
      </p:sp>
      <p:sp>
        <p:nvSpPr>
          <p:cNvPr id="10" name="Slide Number Placeholder 9"/>
          <p:cNvSpPr>
            <a:spLocks noGrp="1"/>
          </p:cNvSpPr>
          <p:nvPr>
            <p:ph type="sldNum" sz="quarter" idx="12"/>
          </p:nvPr>
        </p:nvSpPr>
        <p:spPr/>
        <p:txBody>
          <a:bodyPr/>
          <a:lstStyle>
            <a:lvl1pPr>
              <a:defRPr sz="2400">
                <a:solidFill>
                  <a:schemeClr val="tx1"/>
                </a:solidFill>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982416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a:prstGeom prst="rect">
            <a:avLst/>
          </a:prstGeo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a:prstGeom prst="rect">
            <a:avLst/>
          </a:prstGeo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a:prstGeom prst="rect">
            <a:avLst/>
          </a:prstGeo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a:prstGeom prst="rect">
            <a:avLst/>
          </a:prstGeo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r>
              <a:rPr lang="en-US"/>
              <a:t> </a:t>
            </a:r>
          </a:p>
        </p:txBody>
      </p:sp>
      <p:sp>
        <p:nvSpPr>
          <p:cNvPr id="11" name="Footer Placeholder 10"/>
          <p:cNvSpPr>
            <a:spLocks noGrp="1"/>
          </p:cNvSpPr>
          <p:nvPr>
            <p:ph type="ftr" sz="quarter" idx="11"/>
          </p:nvPr>
        </p:nvSpPr>
        <p:spPr/>
        <p:txBody>
          <a:bodyPr/>
          <a:lstStyle/>
          <a:p>
            <a:r>
              <a:rPr lang="en-US"/>
              <a:t>California Department of Education</a:t>
            </a:r>
          </a:p>
        </p:txBody>
      </p:sp>
      <p:sp>
        <p:nvSpPr>
          <p:cNvPr id="12" name="Slide Number Placeholder 11"/>
          <p:cNvSpPr>
            <a:spLocks noGrp="1"/>
          </p:cNvSpPr>
          <p:nvPr>
            <p:ph type="sldNum" sz="quarter" idx="12"/>
          </p:nvPr>
        </p:nvSpPr>
        <p:spPr/>
        <p:txBody>
          <a:bodyPr/>
          <a:lstStyle>
            <a:lvl1pPr>
              <a:defRPr sz="2400">
                <a:solidFill>
                  <a:schemeClr val="tx1"/>
                </a:solidFill>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999406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045358F1-F128-8EBD-C395-5EA47E285353}"/>
              </a:ext>
            </a:extLst>
          </p:cNvPr>
          <p:cNvSpPr>
            <a:spLocks noGrp="1"/>
          </p:cNvSpPr>
          <p:nvPr>
            <p:ph sz="quarter" idx="13"/>
          </p:nvPr>
        </p:nvSpPr>
        <p:spPr>
          <a:xfrm>
            <a:off x="3868738" y="989013"/>
            <a:ext cx="7583487"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r>
              <a:rPr lang="en-US"/>
              <a:t> </a:t>
            </a:r>
          </a:p>
        </p:txBody>
      </p:sp>
      <p:sp>
        <p:nvSpPr>
          <p:cNvPr id="7" name="Footer Placeholder 6"/>
          <p:cNvSpPr>
            <a:spLocks noGrp="1"/>
          </p:cNvSpPr>
          <p:nvPr>
            <p:ph type="ftr" sz="quarter" idx="11"/>
          </p:nvPr>
        </p:nvSpPr>
        <p:spPr/>
        <p:txBody>
          <a:bodyPr/>
          <a:lstStyle/>
          <a:p>
            <a:r>
              <a:rPr lang="en-US"/>
              <a:t>California Department of Education</a:t>
            </a:r>
          </a:p>
        </p:txBody>
      </p:sp>
      <p:sp>
        <p:nvSpPr>
          <p:cNvPr id="8" name="Slide Number Placeholder 7"/>
          <p:cNvSpPr>
            <a:spLocks noGrp="1"/>
          </p:cNvSpPr>
          <p:nvPr>
            <p:ph type="sldNum" sz="quarter" idx="12"/>
          </p:nvPr>
        </p:nvSpPr>
        <p:spPr/>
        <p:txBody>
          <a:bodyPr/>
          <a:lstStyle>
            <a:lvl1pPr>
              <a:defRPr sz="2400">
                <a:solidFill>
                  <a:schemeClr val="tx1"/>
                </a:solidFill>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1701550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3E6E3E-544C-FAAB-2029-FF7A1A002F00}"/>
              </a:ext>
            </a:extLst>
          </p:cNvPr>
          <p:cNvSpPr>
            <a:spLocks noGrp="1"/>
          </p:cNvSpPr>
          <p:nvPr>
            <p:ph type="title"/>
          </p:nvPr>
        </p:nvSpPr>
        <p:spPr>
          <a:xfrm>
            <a:off x="274637" y="614173"/>
            <a:ext cx="11642726" cy="76536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291E83C-1654-D0DF-605B-B8272936CB8C}"/>
              </a:ext>
            </a:extLst>
          </p:cNvPr>
          <p:cNvSpPr>
            <a:spLocks noGrp="1"/>
          </p:cNvSpPr>
          <p:nvPr>
            <p:ph sz="quarter" idx="13"/>
          </p:nvPr>
        </p:nvSpPr>
        <p:spPr>
          <a:xfrm>
            <a:off x="261938" y="1379538"/>
            <a:ext cx="11655425" cy="47212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 </a:t>
            </a:r>
          </a:p>
        </p:txBody>
      </p:sp>
      <p:sp>
        <p:nvSpPr>
          <p:cNvPr id="6" name="Footer Placeholder 5"/>
          <p:cNvSpPr>
            <a:spLocks noGrp="1"/>
          </p:cNvSpPr>
          <p:nvPr>
            <p:ph type="ftr" sz="quarter" idx="11"/>
          </p:nvPr>
        </p:nvSpPr>
        <p:spPr/>
        <p:txBody>
          <a:bodyPr/>
          <a:lstStyle/>
          <a:p>
            <a:r>
              <a:rPr lang="en-US"/>
              <a:t>California Department of Education</a:t>
            </a:r>
          </a:p>
        </p:txBody>
      </p:sp>
      <p:sp>
        <p:nvSpPr>
          <p:cNvPr id="7" name="Slide Number Placeholder 6"/>
          <p:cNvSpPr>
            <a:spLocks noGrp="1"/>
          </p:cNvSpPr>
          <p:nvPr>
            <p:ph type="sldNum" sz="quarter" idx="12"/>
          </p:nvPr>
        </p:nvSpPr>
        <p:spPr/>
        <p:txBody>
          <a:bodyPr/>
          <a:lstStyle>
            <a:lvl1pPr>
              <a:defRPr sz="2400">
                <a:solidFill>
                  <a:schemeClr val="tx1"/>
                </a:solidFill>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3602529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6" name="Content Placeholder 5">
            <a:extLst>
              <a:ext uri="{FF2B5EF4-FFF2-40B4-BE49-F238E27FC236}">
                <a16:creationId xmlns:a16="http://schemas.microsoft.com/office/drawing/2014/main" id="{9D0EF5A2-C26E-C79A-5DEC-BB32AA077E01}"/>
              </a:ext>
            </a:extLst>
          </p:cNvPr>
          <p:cNvSpPr>
            <a:spLocks noGrp="1"/>
          </p:cNvSpPr>
          <p:nvPr>
            <p:ph sz="quarter" idx="13"/>
          </p:nvPr>
        </p:nvSpPr>
        <p:spPr>
          <a:xfrm>
            <a:off x="255588" y="3671888"/>
            <a:ext cx="2835275" cy="204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idx="1"/>
          </p:nvPr>
        </p:nvSpPr>
        <p:spPr>
          <a:xfrm>
            <a:off x="3867912" y="868680"/>
            <a:ext cx="7315200" cy="5120640"/>
          </a:xfrm>
          <a:prstGeom prst="rect">
            <a:avLst/>
          </a:prstGeo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r>
              <a:rPr lang="en-US"/>
              <a:t> </a:t>
            </a:r>
          </a:p>
        </p:txBody>
      </p:sp>
      <p:sp>
        <p:nvSpPr>
          <p:cNvPr id="9" name="Footer Placeholder 8"/>
          <p:cNvSpPr>
            <a:spLocks noGrp="1"/>
          </p:cNvSpPr>
          <p:nvPr>
            <p:ph type="ftr" sz="quarter" idx="11"/>
          </p:nvPr>
        </p:nvSpPr>
        <p:spPr/>
        <p:txBody>
          <a:bodyPr/>
          <a:lstStyle/>
          <a:p>
            <a:r>
              <a:rPr lang="en-US"/>
              <a:t>California Department of Education</a:t>
            </a:r>
          </a:p>
        </p:txBody>
      </p:sp>
      <p:sp>
        <p:nvSpPr>
          <p:cNvPr id="10" name="Slide Number Placeholder 9"/>
          <p:cNvSpPr>
            <a:spLocks noGrp="1"/>
          </p:cNvSpPr>
          <p:nvPr>
            <p:ph type="sldNum" sz="quarter" idx="12"/>
          </p:nvPr>
        </p:nvSpPr>
        <p:spPr/>
        <p:txBody>
          <a:bodyPr/>
          <a:lstStyle>
            <a:lvl1pPr>
              <a:defRPr sz="2400">
                <a:solidFill>
                  <a:schemeClr val="tx1"/>
                </a:solidFill>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335743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prstGeom prst="rect">
            <a:avLst/>
          </a:prstGeo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a:prstGeom prst="rect">
            <a:avLst/>
          </a:prstGeo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r>
              <a:rPr lang="en-US"/>
              <a:t> </a:t>
            </a:r>
          </a:p>
        </p:txBody>
      </p:sp>
      <p:sp>
        <p:nvSpPr>
          <p:cNvPr id="9" name="Footer Placeholder 8"/>
          <p:cNvSpPr>
            <a:spLocks noGrp="1"/>
          </p:cNvSpPr>
          <p:nvPr>
            <p:ph type="ftr" sz="quarter" idx="11"/>
          </p:nvPr>
        </p:nvSpPr>
        <p:spPr>
          <a:xfrm>
            <a:off x="3499101" y="6356350"/>
            <a:ext cx="5911517" cy="365125"/>
          </a:xfrm>
        </p:spPr>
        <p:txBody>
          <a:bodyPr/>
          <a:lstStyle/>
          <a:p>
            <a:r>
              <a:rPr lang="en-US"/>
              <a:t>California Department of Education</a:t>
            </a:r>
          </a:p>
        </p:txBody>
      </p:sp>
      <p:sp>
        <p:nvSpPr>
          <p:cNvPr id="10" name="Slide Number Placeholder 9"/>
          <p:cNvSpPr>
            <a:spLocks noGrp="1"/>
          </p:cNvSpPr>
          <p:nvPr>
            <p:ph type="sldNum" sz="quarter" idx="12"/>
          </p:nvPr>
        </p:nvSpPr>
        <p:spPr/>
        <p:txBody>
          <a:bodyPr/>
          <a:lstStyle>
            <a:lvl1pPr>
              <a:defRPr sz="2400">
                <a:solidFill>
                  <a:schemeClr val="tx1"/>
                </a:solidFill>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1541834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en-US"/>
              <a:t> </a:t>
            </a: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en-US"/>
              <a:t>California Department of Education</a:t>
            </a: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8601461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90000"/>
        </a:lnSpc>
        <a:spcBef>
          <a:spcPct val="0"/>
        </a:spcBef>
        <a:buNone/>
        <a:defRPr sz="3600" kern="1200" spc="-60"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de.ca.gov/re/lc/documents/lcffprioritiessummary.docx&#8203;" TargetMode="External"/><Relationship Id="rId2" Type="http://schemas.openxmlformats.org/officeDocument/2006/relationships/slide" Target="slide1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hyperlink" Target="https://view.officeapps.live.com/op/view.aspx?src=https%3A%2F%2Fwww.cde.ca.gov%2Fre%2Flc%2Fdocuments%2Fspsaatsitemplate2023.docx&amp;wdOrigin=BROWSELINK" TargetMode="External"/><Relationship Id="rId3" Type="http://schemas.openxmlformats.org/officeDocument/2006/relationships/hyperlink" Target="https://www.cde.ca.gov/sp/sw/t1/tsi.asp" TargetMode="External"/><Relationship Id="rId7" Type="http://schemas.openxmlformats.org/officeDocument/2006/relationships/hyperlink" Target="https://www.cde.ca.gov/re/lc/documents/spsatsitemplate2024.docx" TargetMode="External"/><Relationship Id="rId2" Type="http://schemas.openxmlformats.org/officeDocument/2006/relationships/hyperlink" Target="https://www.cde.ca.gov/re/lc/planninglcapschoolplan.asp" TargetMode="External"/><Relationship Id="rId1" Type="http://schemas.openxmlformats.org/officeDocument/2006/relationships/slideLayout" Target="../slideLayouts/slideLayout7.xml"/><Relationship Id="rId6" Type="http://schemas.openxmlformats.org/officeDocument/2006/relationships/hyperlink" Target="https://www.cde.ca.gov/re/lc/documents/spsacsitemplate2024.docx" TargetMode="External"/><Relationship Id="rId5" Type="http://schemas.openxmlformats.org/officeDocument/2006/relationships/hyperlink" Target="https://view.officeapps.live.com/op/view.aspx?src=https%3A%2F%2Fwww.cde.ca.gov%2Fre%2Flc%2Fdocuments%2Fspsatemplate2023updated.docx&amp;wdOrigin=BROWSELINK" TargetMode="External"/><Relationship Id="rId4" Type="http://schemas.openxmlformats.org/officeDocument/2006/relationships/hyperlink" Target="https://www.cde.ca.gov/re/lc/documents/spsatemplate2024.docx" TargetMode="External"/><Relationship Id="rId9" Type="http://schemas.openxmlformats.org/officeDocument/2006/relationships/hyperlink" Target="https://www.cde.ca.gov/ta/cr/documents/ssi2324.docx"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hyperlink" Target="https://www.cde.ca.gov/re/lc/documents/spsatemplate2023updated.docx"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s://www.cde.ca.gov/re/lc/documents/spsacsitemplate2024.docx"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cde.ca.gov/sp/sw/t1/csi.asp"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mailto:SISO@cde.ca.gov" TargetMode="External"/><Relationship Id="rId5" Type="http://schemas.openxmlformats.org/officeDocument/2006/relationships/hyperlink" Target="https://www.cde.ca.gov/sp/sw/t1/csiplansummary.asp" TargetMode="External"/><Relationship Id="rId4" Type="http://schemas.openxmlformats.org/officeDocument/2006/relationships/hyperlink" Target="https://www.cde.ca.gov/sp/sw/t1/essawebinars.asp"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https://www.cde.ca.gov/re/lc/documents/spsaatsitemplate2024.docx"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www.cde.ca.gov/sp/sw/t1/documents/atsiplanningwebinar23.pdf" TargetMode="External"/><Relationship Id="rId2" Type="http://schemas.openxmlformats.org/officeDocument/2006/relationships/hyperlink" Target="https://www.cde.ca.gov/sp/sw/t1/tsi.asp" TargetMode="External"/><Relationship Id="rId1" Type="http://schemas.openxmlformats.org/officeDocument/2006/relationships/slideLayout" Target="../slideLayouts/slideLayout7.xml"/><Relationship Id="rId5" Type="http://schemas.openxmlformats.org/officeDocument/2006/relationships/hyperlink" Target="mailto:SISO@cde.ca.gov" TargetMode="External"/><Relationship Id="rId4" Type="http://schemas.openxmlformats.org/officeDocument/2006/relationships/hyperlink" Target="https://www.cde.ca.gov/sp/sw/t1/atsiplansummary.asp"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mailto:join-LCFF-list@mlist.cde.ca.gov" TargetMode="External"/><Relationship Id="rId2" Type="http://schemas.openxmlformats.org/officeDocument/2006/relationships/hyperlink" Target="mailto:LCFF@cde.ca.gov"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cde.ca.gov/re/lc/#othertemplates" TargetMode="External"/><Relationship Id="rId2" Type="http://schemas.openxmlformats.org/officeDocument/2006/relationships/hyperlink" Target="https://www.cde.ca.gov/re/lc/crosswalk2023lcfftitle1.asp" TargetMode="External"/><Relationship Id="rId1" Type="http://schemas.openxmlformats.org/officeDocument/2006/relationships/slideLayout" Target="../slideLayouts/slideLayout7.xml"/><Relationship Id="rId5" Type="http://schemas.openxmlformats.org/officeDocument/2006/relationships/hyperlink" Target="https://www.cde.ca.gov/fg/aa/co/ssc.asp" TargetMode="External"/><Relationship Id="rId4" Type="http://schemas.openxmlformats.org/officeDocument/2006/relationships/hyperlink" Target="https://www.cde.ca.gov/re/lc/planninglcapschoolplan.asp"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BCA20-3B5B-1F80-D17E-D322B2456676}"/>
              </a:ext>
            </a:extLst>
          </p:cNvPr>
          <p:cNvSpPr>
            <a:spLocks noGrp="1"/>
          </p:cNvSpPr>
          <p:nvPr>
            <p:ph type="ctrTitle"/>
          </p:nvPr>
        </p:nvSpPr>
        <p:spPr>
          <a:xfrm>
            <a:off x="1069848" y="1298448"/>
            <a:ext cx="8029182" cy="3255264"/>
          </a:xfrm>
        </p:spPr>
        <p:txBody>
          <a:bodyPr>
            <a:normAutofit/>
          </a:bodyPr>
          <a:lstStyle/>
          <a:p>
            <a:r>
              <a:rPr lang="en-US" sz="4600" dirty="0">
                <a:cs typeface="Calibri Light"/>
              </a:rPr>
              <a:t>Revised School Plan for Student Achievement Template and Instructions</a:t>
            </a:r>
            <a:endParaRPr lang="en-US" sz="4600" dirty="0"/>
          </a:p>
        </p:txBody>
      </p:sp>
      <p:sp>
        <p:nvSpPr>
          <p:cNvPr id="3" name="Content Placeholder 2">
            <a:extLst>
              <a:ext uri="{FF2B5EF4-FFF2-40B4-BE49-F238E27FC236}">
                <a16:creationId xmlns:a16="http://schemas.microsoft.com/office/drawing/2014/main" id="{A4804B38-9667-3849-61B8-93DBD426072A}"/>
              </a:ext>
            </a:extLst>
          </p:cNvPr>
          <p:cNvSpPr>
            <a:spLocks noGrp="1"/>
          </p:cNvSpPr>
          <p:nvPr>
            <p:ph sz="quarter" idx="13"/>
          </p:nvPr>
        </p:nvSpPr>
        <p:spPr>
          <a:xfrm>
            <a:off x="1069848" y="4552950"/>
            <a:ext cx="7315327" cy="1203325"/>
          </a:xfrm>
        </p:spPr>
        <p:txBody>
          <a:bodyPr/>
          <a:lstStyle/>
          <a:p>
            <a:pPr marL="0" indent="0">
              <a:buNone/>
            </a:pPr>
            <a:r>
              <a:rPr lang="en-US" sz="2000" dirty="0">
                <a:solidFill>
                  <a:schemeClr val="tx1"/>
                </a:solidFill>
                <a:latin typeface="Arial"/>
                <a:cs typeface="Calibri"/>
              </a:rPr>
              <a:t>California</a:t>
            </a:r>
            <a:r>
              <a:rPr lang="en-US" sz="2000" dirty="0">
                <a:solidFill>
                  <a:schemeClr val="tx1"/>
                </a:solidFill>
                <a:cs typeface="Calibri"/>
              </a:rPr>
              <a:t> Department of Education (CDE)</a:t>
            </a:r>
            <a:endParaRPr lang="en-US" sz="2000" dirty="0">
              <a:solidFill>
                <a:schemeClr val="tx1"/>
              </a:solidFill>
              <a:cs typeface="Arial"/>
            </a:endParaRPr>
          </a:p>
          <a:p>
            <a:pPr marL="0" indent="0">
              <a:buNone/>
            </a:pPr>
            <a:r>
              <a:rPr lang="en-US" sz="2000" dirty="0">
                <a:solidFill>
                  <a:schemeClr val="tx1"/>
                </a:solidFill>
                <a:cs typeface="Calibri"/>
              </a:rPr>
              <a:t>January 23, 2024</a:t>
            </a:r>
          </a:p>
        </p:txBody>
      </p:sp>
      <p:sp>
        <p:nvSpPr>
          <p:cNvPr id="4" name="Slide Number Placeholder 3">
            <a:extLst>
              <a:ext uri="{FF2B5EF4-FFF2-40B4-BE49-F238E27FC236}">
                <a16:creationId xmlns:a16="http://schemas.microsoft.com/office/drawing/2014/main" id="{C658D0F1-FBB5-0814-4704-1DB91E9EC4E8}"/>
              </a:ext>
            </a:extLst>
          </p:cNvPr>
          <p:cNvSpPr>
            <a:spLocks noGrp="1"/>
          </p:cNvSpPr>
          <p:nvPr>
            <p:ph type="sldNum" sz="quarter" idx="12"/>
          </p:nvPr>
        </p:nvSpPr>
        <p:spPr/>
        <p:txBody>
          <a:bodyPr/>
          <a:lstStyle/>
          <a:p>
            <a:fld id="{330EA680-D336-4FF7-8B7A-9848BB0A1C32}" type="slidenum">
              <a:rPr lang="en-US" smtClean="0"/>
              <a:pPr/>
              <a:t>1</a:t>
            </a:fld>
            <a:endParaRPr lang="en-US" dirty="0"/>
          </a:p>
        </p:txBody>
      </p:sp>
    </p:spTree>
    <p:extLst>
      <p:ext uri="{BB962C8B-B14F-4D97-AF65-F5344CB8AC3E}">
        <p14:creationId xmlns:p14="http://schemas.microsoft.com/office/powerpoint/2010/main" val="2136580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BA7AC-7654-9799-3986-A01CD89E0C82}"/>
              </a:ext>
            </a:extLst>
          </p:cNvPr>
          <p:cNvSpPr>
            <a:spLocks noGrp="1"/>
          </p:cNvSpPr>
          <p:nvPr>
            <p:ph type="title"/>
          </p:nvPr>
        </p:nvSpPr>
        <p:spPr/>
        <p:txBody>
          <a:bodyPr/>
          <a:lstStyle/>
          <a:p>
            <a:r>
              <a:rPr lang="en-US" sz="5400" b="1" dirty="0">
                <a:solidFill>
                  <a:schemeClr val="tx1">
                    <a:lumMod val="75000"/>
                    <a:lumOff val="25000"/>
                  </a:schemeClr>
                </a:solidFill>
                <a:ea typeface="Verdana"/>
                <a:cs typeface="Calibri Light"/>
              </a:rPr>
              <a:t>School Plan Requirements</a:t>
            </a:r>
            <a:endParaRPr lang="en-US" dirty="0"/>
          </a:p>
        </p:txBody>
      </p:sp>
      <p:sp>
        <p:nvSpPr>
          <p:cNvPr id="3" name="Content Placeholder 2">
            <a:extLst>
              <a:ext uri="{FF2B5EF4-FFF2-40B4-BE49-F238E27FC236}">
                <a16:creationId xmlns:a16="http://schemas.microsoft.com/office/drawing/2014/main" id="{65B09473-FDCC-0E56-CA9A-A74CE1738E2B}"/>
              </a:ext>
            </a:extLst>
          </p:cNvPr>
          <p:cNvSpPr>
            <a:spLocks noGrp="1"/>
          </p:cNvSpPr>
          <p:nvPr>
            <p:ph sz="quarter" idx="13"/>
          </p:nvPr>
        </p:nvSpPr>
        <p:spPr/>
        <p:txBody>
          <a:bodyPr anchor="t">
            <a:normAutofit/>
          </a:bodyPr>
          <a:lstStyle/>
          <a:p>
            <a:pPr marL="0" indent="0">
              <a:buNone/>
            </a:pPr>
            <a:r>
              <a:rPr lang="en-US" sz="2400" dirty="0">
                <a:solidFill>
                  <a:schemeClr val="tx1">
                    <a:lumMod val="75000"/>
                    <a:lumOff val="25000"/>
                  </a:schemeClr>
                </a:solidFill>
                <a:cs typeface="Arial"/>
              </a:rPr>
              <a:t>How to develop a school plan in California?</a:t>
            </a:r>
          </a:p>
        </p:txBody>
      </p:sp>
      <p:sp>
        <p:nvSpPr>
          <p:cNvPr id="4" name="Slide Number Placeholder 3">
            <a:extLst>
              <a:ext uri="{FF2B5EF4-FFF2-40B4-BE49-F238E27FC236}">
                <a16:creationId xmlns:a16="http://schemas.microsoft.com/office/drawing/2014/main" id="{A129A360-A333-0F16-2F68-A7FF445C0A89}"/>
              </a:ext>
            </a:extLst>
          </p:cNvPr>
          <p:cNvSpPr>
            <a:spLocks noGrp="1"/>
          </p:cNvSpPr>
          <p:nvPr>
            <p:ph type="sldNum" sz="quarter" idx="12"/>
          </p:nvPr>
        </p:nvSpPr>
        <p:spPr/>
        <p:txBody>
          <a:bodyPr/>
          <a:lstStyle/>
          <a:p>
            <a:fld id="{330EA680-D336-4FF7-8B7A-9848BB0A1C32}" type="slidenum">
              <a:rPr lang="en-US" smtClean="0"/>
              <a:pPr/>
              <a:t>10</a:t>
            </a:fld>
            <a:endParaRPr lang="en-US" dirty="0"/>
          </a:p>
        </p:txBody>
      </p:sp>
    </p:spTree>
    <p:extLst>
      <p:ext uri="{BB962C8B-B14F-4D97-AF65-F5344CB8AC3E}">
        <p14:creationId xmlns:p14="http://schemas.microsoft.com/office/powerpoint/2010/main" val="2823747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6D40C-699E-DE42-AD11-3AC257C428F7}"/>
              </a:ext>
            </a:extLst>
          </p:cNvPr>
          <p:cNvSpPr>
            <a:spLocks noGrp="1"/>
          </p:cNvSpPr>
          <p:nvPr>
            <p:ph type="title"/>
          </p:nvPr>
        </p:nvSpPr>
        <p:spPr>
          <a:xfrm>
            <a:off x="0" y="1123837"/>
            <a:ext cx="3434079" cy="4601183"/>
          </a:xfrm>
        </p:spPr>
        <p:txBody>
          <a:bodyPr/>
          <a:lstStyle/>
          <a:p>
            <a:r>
              <a:rPr lang="en-US" dirty="0"/>
              <a:t>A Summary of what is Required in the SPSA Development</a:t>
            </a:r>
          </a:p>
        </p:txBody>
      </p:sp>
      <p:sp>
        <p:nvSpPr>
          <p:cNvPr id="3" name="Content Placeholder 2">
            <a:extLst>
              <a:ext uri="{FF2B5EF4-FFF2-40B4-BE49-F238E27FC236}">
                <a16:creationId xmlns:a16="http://schemas.microsoft.com/office/drawing/2014/main" id="{AE4E086A-4FDB-8EEE-D109-9714F47615B2}"/>
              </a:ext>
            </a:extLst>
          </p:cNvPr>
          <p:cNvSpPr>
            <a:spLocks noGrp="1"/>
          </p:cNvSpPr>
          <p:nvPr>
            <p:ph idx="1"/>
          </p:nvPr>
        </p:nvSpPr>
        <p:spPr>
          <a:xfrm>
            <a:off x="3869268" y="325120"/>
            <a:ext cx="7855372" cy="6197600"/>
          </a:xfrm>
        </p:spPr>
        <p:txBody>
          <a:bodyPr>
            <a:normAutofit/>
          </a:bodyPr>
          <a:lstStyle/>
          <a:p>
            <a:pPr marL="274320" indent="0">
              <a:spcBef>
                <a:spcPts val="600"/>
              </a:spcBef>
              <a:buNone/>
            </a:pPr>
            <a:r>
              <a:rPr lang="en-US" sz="2400" dirty="0">
                <a:cs typeface="Arial"/>
              </a:rPr>
              <a:t>The development of the school plan requires the following per the ESSA: </a:t>
            </a:r>
          </a:p>
          <a:p>
            <a:pPr marL="685800" indent="-228600">
              <a:spcBef>
                <a:spcPts val="600"/>
              </a:spcBef>
              <a:buFont typeface="Arial,Sans-Serif" pitchFamily="18" charset="2"/>
              <a:buChar char="•"/>
            </a:pPr>
            <a:r>
              <a:rPr lang="en-US" sz="2400" dirty="0">
                <a:cs typeface="Arial"/>
              </a:rPr>
              <a:t>Analysis of verifiable state data, consistent with state priorities, including state-determined long-term goals</a:t>
            </a:r>
          </a:p>
          <a:p>
            <a:pPr marL="685800" indent="-228600">
              <a:spcBef>
                <a:spcPts val="600"/>
              </a:spcBef>
              <a:buFont typeface="Arial,Sans-Serif" pitchFamily="18" charset="2"/>
              <a:buChar char="•"/>
            </a:pPr>
            <a:r>
              <a:rPr lang="en-US" sz="2400" dirty="0">
                <a:cs typeface="Arial"/>
              </a:rPr>
              <a:t>An identification of the process for evaluating and monitoring implementation of the School Plan and progress towards accomplishing the goal</a:t>
            </a:r>
          </a:p>
          <a:p>
            <a:pPr marL="685800" indent="-228600">
              <a:spcBef>
                <a:spcPts val="600"/>
              </a:spcBef>
              <a:buFont typeface="Arial,Sans-Serif" pitchFamily="18" charset="2"/>
              <a:buChar char="•"/>
            </a:pPr>
            <a:r>
              <a:rPr lang="en-US" sz="2400" dirty="0">
                <a:cs typeface="Arial"/>
              </a:rPr>
              <a:t>Educational partner involvement</a:t>
            </a:r>
          </a:p>
          <a:p>
            <a:pPr marL="685800" indent="-228600">
              <a:spcBef>
                <a:spcPts val="600"/>
              </a:spcBef>
              <a:buFont typeface="Arial,Sans-Serif" pitchFamily="18" charset="2"/>
              <a:buChar char="•"/>
            </a:pPr>
            <a:r>
              <a:rPr lang="en-US" sz="2400" dirty="0">
                <a:cs typeface="Arial"/>
              </a:rPr>
              <a:t>Goals to improve student outcomes, including addressing the needs of student groups</a:t>
            </a:r>
          </a:p>
          <a:p>
            <a:pPr marL="685800" indent="-228600">
              <a:spcBef>
                <a:spcPts val="600"/>
              </a:spcBef>
              <a:buFont typeface="Arial,Sans-Serif" pitchFamily="18" charset="2"/>
              <a:buChar char="•"/>
            </a:pPr>
            <a:r>
              <a:rPr lang="en-US" sz="2400" dirty="0">
                <a:cs typeface="Arial"/>
              </a:rPr>
              <a:t>Evidence-based strategies, actions, and services</a:t>
            </a:r>
          </a:p>
          <a:p>
            <a:pPr marL="685800" indent="-228600">
              <a:spcBef>
                <a:spcPts val="600"/>
              </a:spcBef>
              <a:buFont typeface="Arial,Sans-Serif" pitchFamily="18" charset="2"/>
              <a:buChar char="•"/>
            </a:pPr>
            <a:r>
              <a:rPr lang="en-US" sz="2400" dirty="0">
                <a:cs typeface="Arial"/>
              </a:rPr>
              <a:t>Proposed expenditures</a:t>
            </a:r>
          </a:p>
        </p:txBody>
      </p:sp>
      <p:sp>
        <p:nvSpPr>
          <p:cNvPr id="4" name="Slide Number Placeholder 3">
            <a:extLst>
              <a:ext uri="{FF2B5EF4-FFF2-40B4-BE49-F238E27FC236}">
                <a16:creationId xmlns:a16="http://schemas.microsoft.com/office/drawing/2014/main" id="{93C3B5CE-7752-C69B-5C67-DD27930E55DE}"/>
              </a:ext>
            </a:extLst>
          </p:cNvPr>
          <p:cNvSpPr>
            <a:spLocks noGrp="1"/>
          </p:cNvSpPr>
          <p:nvPr>
            <p:ph type="sldNum" sz="quarter" idx="12"/>
          </p:nvPr>
        </p:nvSpPr>
        <p:spPr/>
        <p:txBody>
          <a:bodyPr/>
          <a:lstStyle/>
          <a:p>
            <a:fld id="{330EA680-D336-4FF7-8B7A-9848BB0A1C32}" type="slidenum">
              <a:rPr lang="en-US" smtClean="0"/>
              <a:pPr/>
              <a:t>11</a:t>
            </a:fld>
            <a:endParaRPr lang="en-US" dirty="0"/>
          </a:p>
        </p:txBody>
      </p:sp>
    </p:spTree>
    <p:extLst>
      <p:ext uri="{BB962C8B-B14F-4D97-AF65-F5344CB8AC3E}">
        <p14:creationId xmlns:p14="http://schemas.microsoft.com/office/powerpoint/2010/main" val="4195079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FC0F7B-00AD-7850-CCB3-2E5ED1AFDDD5}"/>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B69CBB-DA6D-F965-3980-AD867644236A}"/>
              </a:ext>
            </a:extLst>
          </p:cNvPr>
          <p:cNvSpPr>
            <a:spLocks noGrp="1"/>
          </p:cNvSpPr>
          <p:nvPr>
            <p:ph type="title"/>
          </p:nvPr>
        </p:nvSpPr>
        <p:spPr/>
        <p:txBody>
          <a:bodyPr/>
          <a:lstStyle/>
          <a:p>
            <a:r>
              <a:rPr lang="en-US" b="1" dirty="0">
                <a:cs typeface="Arial"/>
              </a:rPr>
              <a:t>Requirements for SPSA Development (1)</a:t>
            </a:r>
            <a:endParaRPr lang="en-US" dirty="0"/>
          </a:p>
        </p:txBody>
      </p:sp>
      <p:sp>
        <p:nvSpPr>
          <p:cNvPr id="3" name="Content Placeholder 2">
            <a:extLst>
              <a:ext uri="{FF2B5EF4-FFF2-40B4-BE49-F238E27FC236}">
                <a16:creationId xmlns:a16="http://schemas.microsoft.com/office/drawing/2014/main" id="{AD4963BC-645A-4C54-E5DB-80E8AA55848A}"/>
              </a:ext>
            </a:extLst>
          </p:cNvPr>
          <p:cNvSpPr>
            <a:spLocks noGrp="1"/>
          </p:cNvSpPr>
          <p:nvPr>
            <p:ph sz="quarter" idx="13"/>
          </p:nvPr>
        </p:nvSpPr>
        <p:spPr>
          <a:xfrm>
            <a:off x="261938" y="1379538"/>
            <a:ext cx="11655425" cy="5112702"/>
          </a:xfrm>
        </p:spPr>
        <p:txBody>
          <a:bodyPr>
            <a:normAutofit/>
          </a:bodyPr>
          <a:lstStyle/>
          <a:p>
            <a:pPr marL="457200" indent="-457200">
              <a:spcAft>
                <a:spcPts val="1200"/>
              </a:spcAft>
              <a:buClr>
                <a:schemeClr val="tx1"/>
              </a:buClr>
              <a:buAutoNum type="arabicPeriod"/>
            </a:pPr>
            <a:r>
              <a:rPr lang="en-US" sz="2400" b="1" dirty="0">
                <a:solidFill>
                  <a:srgbClr val="000000"/>
                </a:solidFill>
                <a:cs typeface="Arial"/>
              </a:rPr>
              <a:t>Comprehensive Needs Assessment</a:t>
            </a:r>
            <a:endParaRPr lang="en-US" sz="2400" strike="sngStrike" dirty="0">
              <a:solidFill>
                <a:srgbClr val="FF0000"/>
              </a:solidFill>
              <a:cs typeface="Arial"/>
            </a:endParaRPr>
          </a:p>
          <a:p>
            <a:pPr marL="800100" lvl="1" indent="-342900">
              <a:spcBef>
                <a:spcPts val="1200"/>
              </a:spcBef>
              <a:spcAft>
                <a:spcPts val="1200"/>
              </a:spcAft>
              <a:buClr>
                <a:schemeClr val="tx1"/>
              </a:buClr>
              <a:buFont typeface="Arial" panose="020B0604020202020204" pitchFamily="34" charset="0"/>
              <a:buChar char="•"/>
            </a:pPr>
            <a:r>
              <a:rPr lang="en-US" sz="2400" dirty="0">
                <a:solidFill>
                  <a:srgbClr val="000000"/>
                </a:solidFill>
                <a:cs typeface="Arial"/>
              </a:rPr>
              <a:t>The comprehensive needs assessment of the school:</a:t>
            </a:r>
            <a:endParaRPr lang="en-US" sz="2400" strike="sngStrike" dirty="0">
              <a:solidFill>
                <a:srgbClr val="FF0000"/>
              </a:solidFill>
              <a:cs typeface="Arial" panose="020B0604020202020204"/>
            </a:endParaRPr>
          </a:p>
          <a:p>
            <a:pPr marL="1257300" lvl="2" indent="-342900" fontAlgn="base">
              <a:spcBef>
                <a:spcPts val="1200"/>
              </a:spcBef>
              <a:spcAft>
                <a:spcPts val="1200"/>
              </a:spcAft>
              <a:buClr>
                <a:schemeClr val="tx1"/>
              </a:buClr>
              <a:buFont typeface="Arial" panose="020B0604020202020204" pitchFamily="34" charset="0"/>
              <a:buChar char="•"/>
            </a:pPr>
            <a:r>
              <a:rPr lang="en-US" sz="2400" dirty="0">
                <a:solidFill>
                  <a:schemeClr val="tx1"/>
                </a:solidFill>
              </a:rPr>
              <a:t>Must include an analysis of verifiable state data, consistent with all *state priorities, and be informed by the state indicators for the </a:t>
            </a:r>
            <a:r>
              <a:rPr lang="en-US" sz="2400" dirty="0" err="1">
                <a:solidFill>
                  <a:schemeClr val="tx1"/>
                </a:solidFill>
              </a:rPr>
              <a:t>schoolsite</a:t>
            </a:r>
            <a:r>
              <a:rPr lang="en-US" sz="2400" dirty="0">
                <a:solidFill>
                  <a:schemeClr val="tx1"/>
                </a:solidFill>
              </a:rPr>
              <a:t> as reported in the California School Dashboard (Dashboard) </a:t>
            </a:r>
            <a:endParaRPr lang="en-US" sz="2400" dirty="0">
              <a:solidFill>
                <a:schemeClr val="tx1"/>
              </a:solidFill>
              <a:cs typeface="Arial" panose="020B0604020202020204"/>
            </a:endParaRPr>
          </a:p>
          <a:p>
            <a:pPr marL="1257300" lvl="2" indent="-342900" fontAlgn="base">
              <a:spcBef>
                <a:spcPts val="1200"/>
              </a:spcBef>
              <a:spcAft>
                <a:spcPts val="1200"/>
              </a:spcAft>
              <a:buClr>
                <a:schemeClr val="tx1"/>
              </a:buClr>
              <a:buFont typeface="Arial" panose="020B0604020202020204" pitchFamily="34" charset="0"/>
              <a:buChar char="•"/>
            </a:pPr>
            <a:r>
              <a:rPr lang="en-US" sz="2400" dirty="0">
                <a:solidFill>
                  <a:schemeClr val="tx1"/>
                </a:solidFill>
              </a:rPr>
              <a:t>May include local data by districts to measure student outcomes (described in the Identified Need) </a:t>
            </a:r>
            <a:endParaRPr lang="en-US" sz="2400" dirty="0">
              <a:solidFill>
                <a:schemeClr val="tx1"/>
              </a:solidFill>
              <a:cs typeface="Arial"/>
            </a:endParaRPr>
          </a:p>
          <a:p>
            <a:pPr marL="0" indent="0" fontAlgn="base">
              <a:spcAft>
                <a:spcPts val="1200"/>
              </a:spcAft>
              <a:buNone/>
            </a:pPr>
            <a:r>
              <a:rPr lang="en-US" sz="2400" dirty="0">
                <a:solidFill>
                  <a:schemeClr val="tx1"/>
                </a:solidFill>
                <a:cs typeface="Arial"/>
              </a:rPr>
              <a:t>*State priorities can be referenced on </a:t>
            </a:r>
            <a:r>
              <a:rPr lang="en-US" sz="2400" dirty="0">
                <a:cs typeface="Arial"/>
                <a:hlinkClick r:id="rId2" action="ppaction://hlinksldjump"/>
              </a:rPr>
              <a:t>slide 13</a:t>
            </a:r>
            <a:r>
              <a:rPr lang="en-US" sz="2400" dirty="0">
                <a:solidFill>
                  <a:schemeClr val="tx1"/>
                </a:solidFill>
                <a:cs typeface="Arial"/>
              </a:rPr>
              <a:t>. The </a:t>
            </a:r>
            <a:r>
              <a:rPr lang="en-US" sz="2400" dirty="0">
                <a:cs typeface="Arial"/>
                <a:hlinkClick r:id="rId3"/>
              </a:rPr>
              <a:t>LCFF State Priorities Summary (DOCX)</a:t>
            </a:r>
            <a:r>
              <a:rPr lang="en-US" sz="2400" dirty="0">
                <a:cs typeface="Arial"/>
              </a:rPr>
              <a:t> </a:t>
            </a:r>
            <a:r>
              <a:rPr lang="en-US" sz="2400" dirty="0">
                <a:solidFill>
                  <a:schemeClr val="tx1"/>
                </a:solidFill>
                <a:cs typeface="Arial"/>
              </a:rPr>
              <a:t>is available on the CDE’s Local Control and Accountability Plan web page. </a:t>
            </a:r>
          </a:p>
        </p:txBody>
      </p:sp>
      <p:sp>
        <p:nvSpPr>
          <p:cNvPr id="4" name="Slide Number Placeholder 3">
            <a:extLst>
              <a:ext uri="{FF2B5EF4-FFF2-40B4-BE49-F238E27FC236}">
                <a16:creationId xmlns:a16="http://schemas.microsoft.com/office/drawing/2014/main" id="{59729DF2-93D9-99BE-A9A3-45067C11E34D}"/>
              </a:ext>
            </a:extLst>
          </p:cNvPr>
          <p:cNvSpPr>
            <a:spLocks noGrp="1"/>
          </p:cNvSpPr>
          <p:nvPr>
            <p:ph type="sldNum" sz="quarter" idx="12"/>
          </p:nvPr>
        </p:nvSpPr>
        <p:spPr/>
        <p:txBody>
          <a:bodyPr/>
          <a:lstStyle/>
          <a:p>
            <a:fld id="{330EA680-D336-4FF7-8B7A-9848BB0A1C32}" type="slidenum">
              <a:rPr lang="en-US" smtClean="0"/>
              <a:pPr/>
              <a:t>12</a:t>
            </a:fld>
            <a:endParaRPr lang="en-US" dirty="0"/>
          </a:p>
        </p:txBody>
      </p:sp>
    </p:spTree>
    <p:extLst>
      <p:ext uri="{BB962C8B-B14F-4D97-AF65-F5344CB8AC3E}">
        <p14:creationId xmlns:p14="http://schemas.microsoft.com/office/powerpoint/2010/main" val="2032669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59F63-4224-D6D9-9127-4D00E00EF6A8}"/>
              </a:ext>
            </a:extLst>
          </p:cNvPr>
          <p:cNvSpPr>
            <a:spLocks noGrp="1"/>
          </p:cNvSpPr>
          <p:nvPr>
            <p:ph type="title"/>
          </p:nvPr>
        </p:nvSpPr>
        <p:spPr/>
        <p:txBody>
          <a:bodyPr/>
          <a:lstStyle/>
          <a:p>
            <a:r>
              <a:rPr lang="en-US" dirty="0"/>
              <a:t>LCFF State Priorities Summary:</a:t>
            </a:r>
          </a:p>
        </p:txBody>
      </p:sp>
      <p:sp>
        <p:nvSpPr>
          <p:cNvPr id="3" name="Content Placeholder 2">
            <a:extLst>
              <a:ext uri="{FF2B5EF4-FFF2-40B4-BE49-F238E27FC236}">
                <a16:creationId xmlns:a16="http://schemas.microsoft.com/office/drawing/2014/main" id="{3CF5F362-F4FB-A7E5-4D4A-3EA7E0F5D7EF}"/>
              </a:ext>
            </a:extLst>
          </p:cNvPr>
          <p:cNvSpPr>
            <a:spLocks noGrp="1"/>
          </p:cNvSpPr>
          <p:nvPr>
            <p:ph sz="half" idx="1"/>
          </p:nvPr>
        </p:nvSpPr>
        <p:spPr>
          <a:xfrm>
            <a:off x="3474720" y="650240"/>
            <a:ext cx="3867912" cy="5339080"/>
          </a:xfrm>
        </p:spPr>
        <p:txBody>
          <a:bodyPr>
            <a:noAutofit/>
          </a:bodyPr>
          <a:lstStyle/>
          <a:p>
            <a:pPr lvl="0">
              <a:buClrTx/>
            </a:pPr>
            <a:r>
              <a:rPr lang="en-US" sz="2400" b="1" dirty="0">
                <a:solidFill>
                  <a:schemeClr val="tx1"/>
                </a:solidFill>
              </a:rPr>
              <a:t>Priority 1</a:t>
            </a:r>
            <a:r>
              <a:rPr lang="en-US" sz="2400" dirty="0">
                <a:solidFill>
                  <a:schemeClr val="tx1"/>
                </a:solidFill>
              </a:rPr>
              <a:t>: Appropriate teacher assignment, sufficient instructional materials, and facilities in good repair</a:t>
            </a:r>
          </a:p>
          <a:p>
            <a:pPr lvl="0">
              <a:buClrTx/>
            </a:pPr>
            <a:r>
              <a:rPr lang="en-US" sz="2400" b="1" dirty="0">
                <a:solidFill>
                  <a:schemeClr val="tx1"/>
                </a:solidFill>
              </a:rPr>
              <a:t>Priority 2</a:t>
            </a:r>
            <a:r>
              <a:rPr lang="en-US" sz="2400" dirty="0">
                <a:solidFill>
                  <a:schemeClr val="tx1"/>
                </a:solidFill>
              </a:rPr>
              <a:t>: Implementation of academic content and performance standards adopted by SBE</a:t>
            </a:r>
          </a:p>
          <a:p>
            <a:pPr lvl="0">
              <a:buClrTx/>
            </a:pPr>
            <a:r>
              <a:rPr lang="en-US" sz="2400" b="1" dirty="0">
                <a:solidFill>
                  <a:schemeClr val="tx1"/>
                </a:solidFill>
              </a:rPr>
              <a:t>Priority 3</a:t>
            </a:r>
            <a:r>
              <a:rPr lang="en-US" sz="2400" dirty="0">
                <a:solidFill>
                  <a:schemeClr val="tx1"/>
                </a:solidFill>
              </a:rPr>
              <a:t>: Parental Involvement and Family Engagement</a:t>
            </a:r>
          </a:p>
          <a:p>
            <a:pPr>
              <a:buClrTx/>
            </a:pPr>
            <a:r>
              <a:rPr lang="en-US" sz="2400" b="1" dirty="0">
                <a:solidFill>
                  <a:schemeClr val="tx1"/>
                </a:solidFill>
              </a:rPr>
              <a:t>Priority 4</a:t>
            </a:r>
            <a:r>
              <a:rPr lang="en-US" sz="2400" dirty="0">
                <a:solidFill>
                  <a:schemeClr val="tx1"/>
                </a:solidFill>
              </a:rPr>
              <a:t>: Pupil Achievement </a:t>
            </a:r>
          </a:p>
        </p:txBody>
      </p:sp>
      <p:sp>
        <p:nvSpPr>
          <p:cNvPr id="4" name="Content Placeholder 3">
            <a:extLst>
              <a:ext uri="{FF2B5EF4-FFF2-40B4-BE49-F238E27FC236}">
                <a16:creationId xmlns:a16="http://schemas.microsoft.com/office/drawing/2014/main" id="{6A0432EE-99F5-08D0-267F-230C5CB23E51}"/>
              </a:ext>
            </a:extLst>
          </p:cNvPr>
          <p:cNvSpPr>
            <a:spLocks noGrp="1"/>
          </p:cNvSpPr>
          <p:nvPr>
            <p:ph sz="half" idx="2"/>
          </p:nvPr>
        </p:nvSpPr>
        <p:spPr>
          <a:xfrm>
            <a:off x="7616950" y="650240"/>
            <a:ext cx="4107689" cy="5339080"/>
          </a:xfrm>
        </p:spPr>
        <p:txBody>
          <a:bodyPr anchor="t">
            <a:noAutofit/>
          </a:bodyPr>
          <a:lstStyle/>
          <a:p>
            <a:pPr>
              <a:buClrTx/>
            </a:pPr>
            <a:r>
              <a:rPr lang="en-US" sz="2400" b="1" dirty="0">
                <a:solidFill>
                  <a:schemeClr val="tx1"/>
                </a:solidFill>
              </a:rPr>
              <a:t>Priority 5</a:t>
            </a:r>
            <a:r>
              <a:rPr lang="en-US" sz="2400" dirty="0">
                <a:solidFill>
                  <a:schemeClr val="tx1"/>
                </a:solidFill>
              </a:rPr>
              <a:t>: Student Engagement</a:t>
            </a:r>
          </a:p>
          <a:p>
            <a:pPr>
              <a:buClrTx/>
            </a:pPr>
            <a:r>
              <a:rPr lang="en-US" sz="2400" b="1" dirty="0">
                <a:solidFill>
                  <a:schemeClr val="tx1"/>
                </a:solidFill>
              </a:rPr>
              <a:t>Priority 6</a:t>
            </a:r>
            <a:r>
              <a:rPr lang="en-US" sz="2400" dirty="0">
                <a:solidFill>
                  <a:schemeClr val="tx1"/>
                </a:solidFill>
              </a:rPr>
              <a:t>: School Climate</a:t>
            </a:r>
          </a:p>
          <a:p>
            <a:pPr>
              <a:buClrTx/>
            </a:pPr>
            <a:r>
              <a:rPr lang="en-US" sz="2400" b="1" dirty="0">
                <a:solidFill>
                  <a:schemeClr val="tx1"/>
                </a:solidFill>
              </a:rPr>
              <a:t>Priority 7</a:t>
            </a:r>
            <a:r>
              <a:rPr lang="en-US" sz="2400" dirty="0">
                <a:solidFill>
                  <a:schemeClr val="tx1"/>
                </a:solidFill>
              </a:rPr>
              <a:t>: Course Access</a:t>
            </a:r>
          </a:p>
          <a:p>
            <a:pPr>
              <a:buClrTx/>
            </a:pPr>
            <a:r>
              <a:rPr lang="en-US" sz="2400" b="1" dirty="0">
                <a:solidFill>
                  <a:schemeClr val="tx1"/>
                </a:solidFill>
              </a:rPr>
              <a:t>Priority 8</a:t>
            </a:r>
            <a:r>
              <a:rPr lang="en-US" sz="2400" dirty="0">
                <a:solidFill>
                  <a:schemeClr val="tx1"/>
                </a:solidFill>
              </a:rPr>
              <a:t>: Pupil Outcomes</a:t>
            </a:r>
          </a:p>
          <a:p>
            <a:pPr>
              <a:buClrTx/>
            </a:pPr>
            <a:r>
              <a:rPr lang="en-US" sz="2400" b="1" dirty="0">
                <a:solidFill>
                  <a:schemeClr val="tx1"/>
                </a:solidFill>
              </a:rPr>
              <a:t>Priority 9</a:t>
            </a:r>
            <a:r>
              <a:rPr lang="en-US" sz="2400" dirty="0">
                <a:solidFill>
                  <a:schemeClr val="tx1"/>
                </a:solidFill>
              </a:rPr>
              <a:t>: Coordination of Instruction of Expelled Pupils </a:t>
            </a:r>
          </a:p>
          <a:p>
            <a:pPr>
              <a:buClrTx/>
            </a:pPr>
            <a:r>
              <a:rPr lang="en-US" sz="2400" b="1" dirty="0">
                <a:solidFill>
                  <a:schemeClr val="tx1"/>
                </a:solidFill>
              </a:rPr>
              <a:t>Priority 10</a:t>
            </a:r>
            <a:r>
              <a:rPr lang="en-US" sz="2400" dirty="0">
                <a:solidFill>
                  <a:schemeClr val="tx1"/>
                </a:solidFill>
              </a:rPr>
              <a:t>: Coordination of Services for Foster Youth</a:t>
            </a:r>
            <a:endParaRPr lang="en-US" sz="2400" dirty="0">
              <a:solidFill>
                <a:schemeClr val="tx1"/>
              </a:solidFill>
              <a:cs typeface="Arial"/>
            </a:endParaRPr>
          </a:p>
        </p:txBody>
      </p:sp>
      <p:sp>
        <p:nvSpPr>
          <p:cNvPr id="5" name="Slide Number Placeholder 4">
            <a:extLst>
              <a:ext uri="{FF2B5EF4-FFF2-40B4-BE49-F238E27FC236}">
                <a16:creationId xmlns:a16="http://schemas.microsoft.com/office/drawing/2014/main" id="{6082313E-B3DA-8BC0-0ECE-42FEF6570EE1}"/>
              </a:ext>
            </a:extLst>
          </p:cNvPr>
          <p:cNvSpPr>
            <a:spLocks noGrp="1"/>
          </p:cNvSpPr>
          <p:nvPr>
            <p:ph type="sldNum" sz="quarter" idx="12"/>
          </p:nvPr>
        </p:nvSpPr>
        <p:spPr/>
        <p:txBody>
          <a:bodyPr/>
          <a:lstStyle/>
          <a:p>
            <a:fld id="{330EA680-D336-4FF7-8B7A-9848BB0A1C32}" type="slidenum">
              <a:rPr lang="en-US" smtClean="0"/>
              <a:pPr/>
              <a:t>13</a:t>
            </a:fld>
            <a:endParaRPr lang="en-US" dirty="0"/>
          </a:p>
        </p:txBody>
      </p:sp>
    </p:spTree>
    <p:extLst>
      <p:ext uri="{BB962C8B-B14F-4D97-AF65-F5344CB8AC3E}">
        <p14:creationId xmlns:p14="http://schemas.microsoft.com/office/powerpoint/2010/main" val="1637256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DB2E7-F332-A45F-B487-0CAA1C0D2BF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EE2F20A-B5C3-0DAC-CE3F-7631E067BA9B}"/>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CF6E0B-91A2-7DA3-C210-22CCE0467C7F}"/>
              </a:ext>
            </a:extLst>
          </p:cNvPr>
          <p:cNvSpPr>
            <a:spLocks noGrp="1"/>
          </p:cNvSpPr>
          <p:nvPr>
            <p:ph type="title"/>
          </p:nvPr>
        </p:nvSpPr>
        <p:spPr/>
        <p:txBody>
          <a:bodyPr/>
          <a:lstStyle/>
          <a:p>
            <a:r>
              <a:rPr lang="en-US" b="1" dirty="0">
                <a:cs typeface="Arial"/>
              </a:rPr>
              <a:t>Requirements for SPSA Development (2)</a:t>
            </a:r>
            <a:endParaRPr lang="en-US" dirty="0"/>
          </a:p>
        </p:txBody>
      </p:sp>
      <p:sp>
        <p:nvSpPr>
          <p:cNvPr id="3" name="Content Placeholder 2">
            <a:extLst>
              <a:ext uri="{FF2B5EF4-FFF2-40B4-BE49-F238E27FC236}">
                <a16:creationId xmlns:a16="http://schemas.microsoft.com/office/drawing/2014/main" id="{197E65BE-6F40-9980-18E3-85B250A32919}"/>
              </a:ext>
            </a:extLst>
          </p:cNvPr>
          <p:cNvSpPr>
            <a:spLocks noGrp="1"/>
          </p:cNvSpPr>
          <p:nvPr>
            <p:ph sz="quarter" idx="13"/>
          </p:nvPr>
        </p:nvSpPr>
        <p:spPr>
          <a:xfrm>
            <a:off x="261938" y="1379538"/>
            <a:ext cx="11655425" cy="5112702"/>
          </a:xfrm>
        </p:spPr>
        <p:txBody>
          <a:bodyPr>
            <a:normAutofit/>
          </a:bodyPr>
          <a:lstStyle/>
          <a:p>
            <a:pPr marL="0" indent="0">
              <a:spcBef>
                <a:spcPts val="600"/>
              </a:spcBef>
              <a:buNone/>
            </a:pPr>
            <a:r>
              <a:rPr lang="en-US" sz="2400" dirty="0">
                <a:solidFill>
                  <a:srgbClr val="000000"/>
                </a:solidFill>
                <a:cs typeface="Arial"/>
              </a:rPr>
              <a:t>(continued)</a:t>
            </a:r>
          </a:p>
          <a:p>
            <a:pPr marL="452120" lvl="1" indent="-342900">
              <a:spcBef>
                <a:spcPts val="600"/>
              </a:spcBef>
              <a:spcAft>
                <a:spcPts val="1200"/>
              </a:spcAft>
              <a:buClr>
                <a:schemeClr val="tx1"/>
              </a:buClr>
              <a:buFont typeface="Arial"/>
              <a:buChar char="•"/>
            </a:pPr>
            <a:r>
              <a:rPr lang="en-US" sz="2400" dirty="0">
                <a:solidFill>
                  <a:schemeClr val="tx1"/>
                </a:solidFill>
              </a:rPr>
              <a:t>Must be based on academic achievement information about all students in the school, including federally defined migratory children and all groups under </a:t>
            </a:r>
            <a:r>
              <a:rPr lang="en-US" sz="2400" i="1" dirty="0">
                <a:solidFill>
                  <a:schemeClr val="tx1"/>
                </a:solidFill>
              </a:rPr>
              <a:t>Code of Federal Regulations</a:t>
            </a:r>
            <a:r>
              <a:rPr lang="en-US" sz="2400" dirty="0">
                <a:solidFill>
                  <a:schemeClr val="tx1"/>
                </a:solidFill>
              </a:rPr>
              <a:t>, Title 34 (34 </a:t>
            </a:r>
            <a:r>
              <a:rPr lang="en-US" sz="2400" i="1" dirty="0">
                <a:solidFill>
                  <a:schemeClr val="tx1"/>
                </a:solidFill>
              </a:rPr>
              <a:t>CFR</a:t>
            </a:r>
            <a:r>
              <a:rPr lang="en-US" sz="2400" dirty="0">
                <a:solidFill>
                  <a:schemeClr val="tx1"/>
                </a:solidFill>
              </a:rPr>
              <a:t>), Section 200.13(b)(7). This includes:  </a:t>
            </a:r>
            <a:endParaRPr lang="en-US" sz="2400" dirty="0">
              <a:solidFill>
                <a:schemeClr val="tx1"/>
              </a:solidFill>
              <a:cs typeface="Arial"/>
            </a:endParaRPr>
          </a:p>
          <a:p>
            <a:pPr marL="804545" lvl="2" indent="-342900">
              <a:spcBef>
                <a:spcPts val="600"/>
              </a:spcBef>
              <a:spcAft>
                <a:spcPts val="1200"/>
              </a:spcAft>
              <a:buClr>
                <a:schemeClr val="tx1"/>
              </a:buClr>
              <a:buFont typeface="Courier New" panose="02070309020205020404" pitchFamily="49" charset="0"/>
              <a:buChar char="o"/>
            </a:pPr>
            <a:r>
              <a:rPr lang="en-US" sz="2400" dirty="0">
                <a:solidFill>
                  <a:srgbClr val="000000"/>
                </a:solidFill>
              </a:rPr>
              <a:t>All students; and </a:t>
            </a:r>
            <a:endParaRPr lang="en-US" sz="2400" dirty="0">
              <a:solidFill>
                <a:srgbClr val="000000"/>
              </a:solidFill>
              <a:cs typeface="Arial" panose="020B0604020202020204"/>
            </a:endParaRPr>
          </a:p>
          <a:p>
            <a:pPr marL="804545" lvl="2" indent="-342900">
              <a:spcBef>
                <a:spcPts val="600"/>
              </a:spcBef>
              <a:spcAft>
                <a:spcPts val="1200"/>
              </a:spcAft>
              <a:buClr>
                <a:schemeClr val="tx1"/>
              </a:buClr>
              <a:buFont typeface="Courier New" panose="02070309020205020404" pitchFamily="49" charset="0"/>
              <a:buChar char="o"/>
            </a:pPr>
            <a:r>
              <a:rPr lang="en-US" sz="2400" dirty="0">
                <a:solidFill>
                  <a:srgbClr val="000000"/>
                </a:solidFill>
              </a:rPr>
              <a:t>Students in each of the following subgroups: </a:t>
            </a:r>
            <a:endParaRPr lang="en-US" sz="2400" dirty="0">
              <a:solidFill>
                <a:srgbClr val="000000"/>
              </a:solidFill>
              <a:cs typeface="Arial" panose="020B0604020202020204"/>
            </a:endParaRPr>
          </a:p>
          <a:p>
            <a:pPr marL="1085850" lvl="3" indent="-342900">
              <a:spcBef>
                <a:spcPts val="600"/>
              </a:spcBef>
              <a:spcAft>
                <a:spcPts val="1200"/>
              </a:spcAft>
              <a:buClr>
                <a:schemeClr val="tx1"/>
              </a:buClr>
              <a:buFont typeface="Wingdings" panose="05000000000000000000" pitchFamily="2" charset="2"/>
              <a:buChar char="Ø"/>
            </a:pPr>
            <a:r>
              <a:rPr lang="en-US" sz="2400" dirty="0">
                <a:solidFill>
                  <a:srgbClr val="000000"/>
                </a:solidFill>
              </a:rPr>
              <a:t>Economically disadvantaged students</a:t>
            </a:r>
            <a:endParaRPr lang="en-US" sz="2400" dirty="0">
              <a:solidFill>
                <a:srgbClr val="000000"/>
              </a:solidFill>
              <a:cs typeface="Arial"/>
            </a:endParaRPr>
          </a:p>
          <a:p>
            <a:pPr marL="1085850" lvl="3" indent="-342900">
              <a:spcBef>
                <a:spcPts val="600"/>
              </a:spcBef>
              <a:spcAft>
                <a:spcPts val="1200"/>
              </a:spcAft>
              <a:buClr>
                <a:schemeClr val="tx1"/>
              </a:buClr>
              <a:buFont typeface="Wingdings" panose="05000000000000000000" pitchFamily="2" charset="2"/>
              <a:buChar char="Ø"/>
            </a:pPr>
            <a:r>
              <a:rPr lang="en-US" sz="2400" dirty="0">
                <a:solidFill>
                  <a:srgbClr val="000000"/>
                </a:solidFill>
              </a:rPr>
              <a:t>Students from racial and ethnic groups reported through the Dashboard</a:t>
            </a:r>
            <a:endParaRPr lang="en-US" sz="2400" dirty="0">
              <a:solidFill>
                <a:srgbClr val="000000"/>
              </a:solidFill>
              <a:cs typeface="Arial"/>
            </a:endParaRPr>
          </a:p>
          <a:p>
            <a:pPr marL="1085850" lvl="3" indent="-342900">
              <a:spcBef>
                <a:spcPts val="600"/>
              </a:spcBef>
              <a:spcAft>
                <a:spcPts val="1200"/>
              </a:spcAft>
              <a:buClr>
                <a:schemeClr val="tx1"/>
              </a:buClr>
              <a:buFont typeface="Wingdings" panose="05000000000000000000" pitchFamily="2" charset="2"/>
              <a:buChar char="Ø"/>
            </a:pPr>
            <a:r>
              <a:rPr lang="en-US" sz="2400" dirty="0">
                <a:solidFill>
                  <a:srgbClr val="000000"/>
                </a:solidFill>
              </a:rPr>
              <a:t>Students with disabilities</a:t>
            </a:r>
            <a:endParaRPr lang="en-US" sz="2400" dirty="0">
              <a:solidFill>
                <a:srgbClr val="000000"/>
              </a:solidFill>
              <a:cs typeface="Arial"/>
            </a:endParaRPr>
          </a:p>
          <a:p>
            <a:pPr marL="1085850" lvl="3" indent="-342900">
              <a:spcBef>
                <a:spcPts val="600"/>
              </a:spcBef>
              <a:spcAft>
                <a:spcPts val="1200"/>
              </a:spcAft>
              <a:buClr>
                <a:schemeClr val="tx1"/>
              </a:buClr>
              <a:buFont typeface="Wingdings" panose="05000000000000000000" pitchFamily="2" charset="2"/>
              <a:buChar char="Ø"/>
            </a:pPr>
            <a:r>
              <a:rPr lang="en-US" sz="2400" dirty="0">
                <a:solidFill>
                  <a:srgbClr val="000000"/>
                </a:solidFill>
              </a:rPr>
              <a:t>Students with limited English proficiency</a:t>
            </a:r>
            <a:endParaRPr lang="en-US" sz="2400" dirty="0"/>
          </a:p>
        </p:txBody>
      </p:sp>
      <p:sp>
        <p:nvSpPr>
          <p:cNvPr id="4" name="Slide Number Placeholder 3">
            <a:extLst>
              <a:ext uri="{FF2B5EF4-FFF2-40B4-BE49-F238E27FC236}">
                <a16:creationId xmlns:a16="http://schemas.microsoft.com/office/drawing/2014/main" id="{C95F0685-7C0C-242F-7026-664BE45F1523}"/>
              </a:ext>
            </a:extLst>
          </p:cNvPr>
          <p:cNvSpPr>
            <a:spLocks noGrp="1"/>
          </p:cNvSpPr>
          <p:nvPr>
            <p:ph type="sldNum" sz="quarter" idx="12"/>
          </p:nvPr>
        </p:nvSpPr>
        <p:spPr/>
        <p:txBody>
          <a:bodyPr/>
          <a:lstStyle/>
          <a:p>
            <a:fld id="{330EA680-D336-4FF7-8B7A-9848BB0A1C32}" type="slidenum">
              <a:rPr lang="en-US" smtClean="0"/>
              <a:pPr/>
              <a:t>14</a:t>
            </a:fld>
            <a:endParaRPr lang="en-US" dirty="0"/>
          </a:p>
        </p:txBody>
      </p:sp>
    </p:spTree>
    <p:extLst>
      <p:ext uri="{BB962C8B-B14F-4D97-AF65-F5344CB8AC3E}">
        <p14:creationId xmlns:p14="http://schemas.microsoft.com/office/powerpoint/2010/main" val="839658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C532B-D5CE-07DF-E850-A42B193336F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BE54B09-D9C7-E536-0738-9EAF823E7FA7}"/>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D2B442-B133-EA1E-B52E-E9DEE8F28837}"/>
              </a:ext>
            </a:extLst>
          </p:cNvPr>
          <p:cNvSpPr>
            <a:spLocks noGrp="1"/>
          </p:cNvSpPr>
          <p:nvPr>
            <p:ph type="title"/>
          </p:nvPr>
        </p:nvSpPr>
        <p:spPr/>
        <p:txBody>
          <a:bodyPr/>
          <a:lstStyle/>
          <a:p>
            <a:r>
              <a:rPr lang="en-US" b="1" dirty="0">
                <a:cs typeface="Arial"/>
              </a:rPr>
              <a:t>Requirements for SPSA Development (3)</a:t>
            </a:r>
            <a:endParaRPr lang="en-US" dirty="0"/>
          </a:p>
        </p:txBody>
      </p:sp>
      <p:sp>
        <p:nvSpPr>
          <p:cNvPr id="3" name="Content Placeholder 2">
            <a:extLst>
              <a:ext uri="{FF2B5EF4-FFF2-40B4-BE49-F238E27FC236}">
                <a16:creationId xmlns:a16="http://schemas.microsoft.com/office/drawing/2014/main" id="{4C7E0D64-FA52-B748-000E-C3310910358C}"/>
              </a:ext>
            </a:extLst>
          </p:cNvPr>
          <p:cNvSpPr>
            <a:spLocks noGrp="1"/>
          </p:cNvSpPr>
          <p:nvPr>
            <p:ph sz="quarter" idx="13"/>
          </p:nvPr>
        </p:nvSpPr>
        <p:spPr>
          <a:xfrm>
            <a:off x="261938" y="1379538"/>
            <a:ext cx="11655425" cy="5112702"/>
          </a:xfrm>
        </p:spPr>
        <p:txBody>
          <a:bodyPr>
            <a:normAutofit lnSpcReduction="10000"/>
          </a:bodyPr>
          <a:lstStyle/>
          <a:p>
            <a:pPr marL="0" indent="0">
              <a:buNone/>
            </a:pPr>
            <a:r>
              <a:rPr lang="en-US" sz="2400" dirty="0">
                <a:solidFill>
                  <a:schemeClr val="tx1"/>
                </a:solidFill>
              </a:rPr>
              <a:t>(continued)</a:t>
            </a:r>
            <a:endParaRPr lang="en-US" sz="2400" dirty="0">
              <a:solidFill>
                <a:schemeClr val="tx1"/>
              </a:solidFill>
              <a:latin typeface="Arial" panose="020B0604020202020204" pitchFamily="34" charset="0"/>
            </a:endParaRPr>
          </a:p>
          <a:p>
            <a:pPr marL="742950" lvl="1" indent="-285750" fontAlgn="base">
              <a:spcBef>
                <a:spcPts val="1200"/>
              </a:spcBef>
              <a:buFont typeface="Arial" panose="020B0604020202020204" pitchFamily="34" charset="0"/>
              <a:buChar char="•"/>
            </a:pPr>
            <a:r>
              <a:rPr lang="en-US" sz="2400" dirty="0">
                <a:solidFill>
                  <a:srgbClr val="000000"/>
                </a:solidFill>
                <a:cs typeface="Arial"/>
              </a:rPr>
              <a:t>Must: </a:t>
            </a:r>
          </a:p>
          <a:p>
            <a:pPr marL="1257300" lvl="2" indent="-342900" fontAlgn="base">
              <a:spcBef>
                <a:spcPts val="1200"/>
              </a:spcBef>
              <a:buFont typeface="Courier New" panose="02070309020205020404" pitchFamily="49" charset="0"/>
              <a:buChar char="o"/>
            </a:pPr>
            <a:r>
              <a:rPr lang="en-US" sz="2400" dirty="0">
                <a:solidFill>
                  <a:srgbClr val="000000"/>
                </a:solidFill>
                <a:cs typeface="Arial"/>
              </a:rPr>
              <a:t>Help the school understand what and how teaching and learning need to be improved. </a:t>
            </a:r>
          </a:p>
          <a:p>
            <a:pPr marL="1257300" lvl="2" indent="-342900" fontAlgn="base">
              <a:spcBef>
                <a:spcPts val="1200"/>
              </a:spcBef>
              <a:buFont typeface="Courier New" panose="02070309020205020404" pitchFamily="49" charset="0"/>
              <a:buChar char="o"/>
            </a:pPr>
            <a:r>
              <a:rPr lang="en-US" sz="2400" dirty="0">
                <a:solidFill>
                  <a:srgbClr val="000000"/>
                </a:solidFill>
                <a:cs typeface="Arial"/>
              </a:rPr>
              <a:t>Identify the specific academic needs of students and groups of students who are not yet achieving the state's standards. </a:t>
            </a:r>
          </a:p>
          <a:p>
            <a:pPr marL="1257300" lvl="2" indent="-342900" fontAlgn="base">
              <a:spcBef>
                <a:spcPts val="1200"/>
              </a:spcBef>
              <a:buFont typeface="Courier New" panose="02070309020205020404" pitchFamily="49" charset="0"/>
              <a:buChar char="o"/>
            </a:pPr>
            <a:r>
              <a:rPr lang="en-US" sz="2400" dirty="0">
                <a:solidFill>
                  <a:srgbClr val="000000"/>
                </a:solidFill>
                <a:cs typeface="Arial"/>
              </a:rPr>
              <a:t>Assess the needs of the school relative to each of the components of the schoolwide program. </a:t>
            </a:r>
          </a:p>
          <a:p>
            <a:pPr marL="1257300" lvl="2" indent="-342900" fontAlgn="base">
              <a:spcBef>
                <a:spcPts val="1200"/>
              </a:spcBef>
              <a:buFont typeface="Courier New" panose="02070309020205020404" pitchFamily="49" charset="0"/>
              <a:buChar char="o"/>
            </a:pPr>
            <a:r>
              <a:rPr lang="en-US" sz="2400" dirty="0">
                <a:solidFill>
                  <a:srgbClr val="000000"/>
                </a:solidFill>
                <a:cs typeface="Arial"/>
              </a:rPr>
              <a:t>Develop the comprehensive needs assessment by engaging those who will carry out the schoolwide program plan. </a:t>
            </a:r>
          </a:p>
          <a:p>
            <a:pPr marL="1257300" lvl="2" indent="-342900" fontAlgn="base">
              <a:spcBef>
                <a:spcPts val="1200"/>
              </a:spcBef>
              <a:buFont typeface="Courier New" panose="02070309020205020404" pitchFamily="49" charset="0"/>
              <a:buChar char="o"/>
            </a:pPr>
            <a:r>
              <a:rPr lang="en-US" sz="2400" dirty="0">
                <a:solidFill>
                  <a:srgbClr val="000000"/>
                </a:solidFill>
                <a:cs typeface="Arial"/>
              </a:rPr>
              <a:t>Document how the needs assessment was conducted, the results it obtained, and the conclusions from those results.  </a:t>
            </a:r>
          </a:p>
        </p:txBody>
      </p:sp>
      <p:sp>
        <p:nvSpPr>
          <p:cNvPr id="4" name="Slide Number Placeholder 3">
            <a:extLst>
              <a:ext uri="{FF2B5EF4-FFF2-40B4-BE49-F238E27FC236}">
                <a16:creationId xmlns:a16="http://schemas.microsoft.com/office/drawing/2014/main" id="{512C4837-20D0-D932-4A94-C0EB9F5224A7}"/>
              </a:ext>
            </a:extLst>
          </p:cNvPr>
          <p:cNvSpPr>
            <a:spLocks noGrp="1"/>
          </p:cNvSpPr>
          <p:nvPr>
            <p:ph type="sldNum" sz="quarter" idx="12"/>
          </p:nvPr>
        </p:nvSpPr>
        <p:spPr/>
        <p:txBody>
          <a:bodyPr/>
          <a:lstStyle/>
          <a:p>
            <a:fld id="{330EA680-D336-4FF7-8B7A-9848BB0A1C32}" type="slidenum">
              <a:rPr lang="en-US" smtClean="0"/>
              <a:pPr/>
              <a:t>15</a:t>
            </a:fld>
            <a:endParaRPr lang="en-US" dirty="0"/>
          </a:p>
        </p:txBody>
      </p:sp>
    </p:spTree>
    <p:extLst>
      <p:ext uri="{BB962C8B-B14F-4D97-AF65-F5344CB8AC3E}">
        <p14:creationId xmlns:p14="http://schemas.microsoft.com/office/powerpoint/2010/main" val="571677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0A60D-92D2-9066-BBDD-898C8556439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CD4477C-85FF-8887-7DFC-383F9A189B12}"/>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0E4F17-EB8E-D47C-7D3A-4EC07AB2F323}"/>
              </a:ext>
            </a:extLst>
          </p:cNvPr>
          <p:cNvSpPr>
            <a:spLocks noGrp="1"/>
          </p:cNvSpPr>
          <p:nvPr>
            <p:ph type="title"/>
          </p:nvPr>
        </p:nvSpPr>
        <p:spPr/>
        <p:txBody>
          <a:bodyPr/>
          <a:lstStyle/>
          <a:p>
            <a:r>
              <a:rPr lang="en-US" b="1" dirty="0">
                <a:cs typeface="Arial"/>
              </a:rPr>
              <a:t>Requirements for SPSA Development (4)</a:t>
            </a:r>
            <a:endParaRPr lang="en-US" dirty="0"/>
          </a:p>
        </p:txBody>
      </p:sp>
      <p:sp>
        <p:nvSpPr>
          <p:cNvPr id="3" name="Content Placeholder 2">
            <a:extLst>
              <a:ext uri="{FF2B5EF4-FFF2-40B4-BE49-F238E27FC236}">
                <a16:creationId xmlns:a16="http://schemas.microsoft.com/office/drawing/2014/main" id="{45BCF067-4EDB-DB3E-1D7E-04921B5C3C88}"/>
              </a:ext>
            </a:extLst>
          </p:cNvPr>
          <p:cNvSpPr>
            <a:spLocks noGrp="1"/>
          </p:cNvSpPr>
          <p:nvPr>
            <p:ph sz="quarter" idx="13"/>
          </p:nvPr>
        </p:nvSpPr>
        <p:spPr>
          <a:xfrm>
            <a:off x="261938" y="1379538"/>
            <a:ext cx="11655425" cy="5112702"/>
          </a:xfrm>
        </p:spPr>
        <p:txBody>
          <a:bodyPr>
            <a:normAutofit/>
          </a:bodyPr>
          <a:lstStyle/>
          <a:p>
            <a:pPr marL="0" indent="0" fontAlgn="base">
              <a:spcAft>
                <a:spcPts val="1200"/>
              </a:spcAft>
              <a:buNone/>
            </a:pPr>
            <a:r>
              <a:rPr lang="en-US" sz="2400" dirty="0">
                <a:solidFill>
                  <a:schemeClr val="tx1"/>
                </a:solidFill>
                <a:cs typeface="Arial"/>
              </a:rPr>
              <a:t>2. The SPSA must include the following: </a:t>
            </a:r>
            <a:endParaRPr lang="en-US" sz="2400" dirty="0">
              <a:solidFill>
                <a:schemeClr val="tx1"/>
              </a:solidFill>
              <a:latin typeface="Arial" panose="020B0604020202020204" pitchFamily="34" charset="0"/>
            </a:endParaRPr>
          </a:p>
          <a:p>
            <a:pPr marL="914400" lvl="1" indent="-457200">
              <a:spcBef>
                <a:spcPts val="1200"/>
              </a:spcBef>
              <a:spcAft>
                <a:spcPts val="1200"/>
              </a:spcAft>
              <a:buClr>
                <a:schemeClr val="tx1"/>
              </a:buClr>
              <a:buFont typeface="+mj-lt"/>
              <a:buAutoNum type="alphaUcPeriod"/>
            </a:pPr>
            <a:r>
              <a:rPr lang="en-US" sz="2400" dirty="0">
                <a:solidFill>
                  <a:schemeClr val="tx1"/>
                </a:solidFill>
              </a:rPr>
              <a:t>Goals set to improve student outcomes, including addressing the needs of student groups as identified through the needs assessment, and</a:t>
            </a:r>
            <a:endParaRPr lang="en-US" sz="2400" dirty="0">
              <a:solidFill>
                <a:schemeClr val="tx1"/>
              </a:solidFill>
              <a:cs typeface="Arial"/>
            </a:endParaRPr>
          </a:p>
          <a:p>
            <a:pPr marL="914400" lvl="1" indent="-457200">
              <a:spcBef>
                <a:spcPts val="1200"/>
              </a:spcBef>
              <a:spcAft>
                <a:spcPts val="1200"/>
              </a:spcAft>
              <a:buClr>
                <a:schemeClr val="tx1"/>
              </a:buClr>
              <a:buFont typeface="+mj-lt"/>
              <a:buAutoNum type="alphaUcPeriod"/>
            </a:pPr>
            <a:r>
              <a:rPr lang="en-US" sz="2400" dirty="0">
                <a:solidFill>
                  <a:schemeClr val="tx1"/>
                </a:solidFill>
              </a:rPr>
              <a:t>Evidence-based strategies, actions, or services (described in the Strategies and Activities section).</a:t>
            </a:r>
            <a:endParaRPr lang="en-US" sz="2400" dirty="0">
              <a:solidFill>
                <a:schemeClr val="tx1"/>
              </a:solidFill>
              <a:cs typeface="Arial"/>
            </a:endParaRPr>
          </a:p>
        </p:txBody>
      </p:sp>
      <p:sp>
        <p:nvSpPr>
          <p:cNvPr id="4" name="Slide Number Placeholder 3">
            <a:extLst>
              <a:ext uri="{FF2B5EF4-FFF2-40B4-BE49-F238E27FC236}">
                <a16:creationId xmlns:a16="http://schemas.microsoft.com/office/drawing/2014/main" id="{EB6062D3-0674-EDE1-9A5C-241C2391BCD0}"/>
              </a:ext>
            </a:extLst>
          </p:cNvPr>
          <p:cNvSpPr>
            <a:spLocks noGrp="1"/>
          </p:cNvSpPr>
          <p:nvPr>
            <p:ph type="sldNum" sz="quarter" idx="12"/>
          </p:nvPr>
        </p:nvSpPr>
        <p:spPr/>
        <p:txBody>
          <a:bodyPr/>
          <a:lstStyle/>
          <a:p>
            <a:fld id="{330EA680-D336-4FF7-8B7A-9848BB0A1C32}" type="slidenum">
              <a:rPr lang="en-US" smtClean="0"/>
              <a:pPr/>
              <a:t>16</a:t>
            </a:fld>
            <a:endParaRPr lang="en-US" dirty="0"/>
          </a:p>
        </p:txBody>
      </p:sp>
    </p:spTree>
    <p:extLst>
      <p:ext uri="{BB962C8B-B14F-4D97-AF65-F5344CB8AC3E}">
        <p14:creationId xmlns:p14="http://schemas.microsoft.com/office/powerpoint/2010/main" val="1429085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7E7D8-CA6B-2EA2-A451-EED1C1093E0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DB22FC5-F20C-9A3E-2D8C-8D4EBDCF79D3}"/>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8C62A5-F0F7-91D4-6623-0C063070C60D}"/>
              </a:ext>
            </a:extLst>
          </p:cNvPr>
          <p:cNvSpPr>
            <a:spLocks noGrp="1"/>
          </p:cNvSpPr>
          <p:nvPr>
            <p:ph type="title"/>
          </p:nvPr>
        </p:nvSpPr>
        <p:spPr/>
        <p:txBody>
          <a:bodyPr/>
          <a:lstStyle/>
          <a:p>
            <a:r>
              <a:rPr lang="en-US" b="1" dirty="0">
                <a:cs typeface="Arial"/>
              </a:rPr>
              <a:t>Requirements for SPSA Development (5)</a:t>
            </a:r>
            <a:endParaRPr lang="en-US" dirty="0"/>
          </a:p>
        </p:txBody>
      </p:sp>
      <p:sp>
        <p:nvSpPr>
          <p:cNvPr id="3" name="Content Placeholder 2">
            <a:extLst>
              <a:ext uri="{FF2B5EF4-FFF2-40B4-BE49-F238E27FC236}">
                <a16:creationId xmlns:a16="http://schemas.microsoft.com/office/drawing/2014/main" id="{C5040599-8A57-13C7-68C5-1F27960D8CD8}"/>
              </a:ext>
            </a:extLst>
          </p:cNvPr>
          <p:cNvSpPr>
            <a:spLocks noGrp="1"/>
          </p:cNvSpPr>
          <p:nvPr>
            <p:ph sz="quarter" idx="13"/>
          </p:nvPr>
        </p:nvSpPr>
        <p:spPr>
          <a:xfrm>
            <a:off x="261938" y="1379537"/>
            <a:ext cx="11655425" cy="5341937"/>
          </a:xfrm>
        </p:spPr>
        <p:txBody>
          <a:bodyPr>
            <a:normAutofit/>
          </a:bodyPr>
          <a:lstStyle/>
          <a:p>
            <a:pPr marL="0" indent="0">
              <a:spcBef>
                <a:spcPts val="600"/>
              </a:spcBef>
              <a:buNone/>
            </a:pPr>
            <a:r>
              <a:rPr lang="en-US" sz="2400" dirty="0">
                <a:solidFill>
                  <a:schemeClr val="tx1"/>
                </a:solidFill>
              </a:rPr>
              <a:t>(continued)</a:t>
            </a:r>
          </a:p>
          <a:p>
            <a:pPr marL="920750" lvl="2" indent="-457200" fontAlgn="base">
              <a:spcBef>
                <a:spcPts val="600"/>
              </a:spcBef>
              <a:spcAft>
                <a:spcPts val="1200"/>
              </a:spcAft>
              <a:buClr>
                <a:schemeClr val="tx1"/>
              </a:buClr>
              <a:buFont typeface="+mj-lt"/>
              <a:buAutoNum type="alphaUcPeriod" startAt="3"/>
            </a:pPr>
            <a:r>
              <a:rPr lang="en-US" sz="2400" dirty="0">
                <a:solidFill>
                  <a:schemeClr val="tx1"/>
                </a:solidFill>
              </a:rPr>
              <a:t>A description of the strategies that the school will be implementing to address school needs, including a description of how such strategies will: </a:t>
            </a:r>
          </a:p>
          <a:p>
            <a:pPr marL="1200150" lvl="3" indent="-514350">
              <a:spcBef>
                <a:spcPts val="600"/>
              </a:spcBef>
              <a:spcAft>
                <a:spcPts val="1200"/>
              </a:spcAft>
              <a:buClr>
                <a:schemeClr val="tx1"/>
              </a:buClr>
              <a:buFont typeface="+mj-lt"/>
              <a:buAutoNum type="romanUcPeriod"/>
            </a:pPr>
            <a:r>
              <a:rPr lang="en-US" sz="2400" dirty="0">
                <a:solidFill>
                  <a:schemeClr val="tx1"/>
                </a:solidFill>
              </a:rPr>
              <a:t>Provide opportunities for all students including each of the identified subgroups to meet the state’s academic standards </a:t>
            </a:r>
          </a:p>
          <a:p>
            <a:pPr marL="1200150" lvl="3" indent="-514350">
              <a:spcBef>
                <a:spcPts val="600"/>
              </a:spcBef>
              <a:spcAft>
                <a:spcPts val="1200"/>
              </a:spcAft>
              <a:buClr>
                <a:schemeClr val="tx1"/>
              </a:buClr>
              <a:buFont typeface="+mj-lt"/>
              <a:buAutoNum type="romanUcPeriod"/>
            </a:pPr>
            <a:r>
              <a:rPr lang="en-US" sz="2400" dirty="0">
                <a:solidFill>
                  <a:schemeClr val="tx1"/>
                </a:solidFill>
              </a:rPr>
              <a:t>Use methods and instructional strategies that: </a:t>
            </a:r>
          </a:p>
          <a:p>
            <a:pPr marL="1543050" lvl="4" indent="-457200">
              <a:spcBef>
                <a:spcPts val="600"/>
              </a:spcBef>
              <a:spcAft>
                <a:spcPts val="1200"/>
              </a:spcAft>
              <a:buClr>
                <a:schemeClr val="tx1"/>
              </a:buClr>
              <a:buFont typeface="+mj-lt"/>
              <a:buAutoNum type="alphaLcPeriod"/>
            </a:pPr>
            <a:r>
              <a:rPr lang="en-US" sz="2400" dirty="0">
                <a:solidFill>
                  <a:schemeClr val="tx1"/>
                </a:solidFill>
              </a:rPr>
              <a:t>Strengthen the academic program in the school,  </a:t>
            </a:r>
          </a:p>
          <a:p>
            <a:pPr marL="1543050" lvl="4" indent="-457200">
              <a:spcBef>
                <a:spcPts val="600"/>
              </a:spcBef>
              <a:spcAft>
                <a:spcPts val="1200"/>
              </a:spcAft>
              <a:buClr>
                <a:schemeClr val="tx1"/>
              </a:buClr>
              <a:buFont typeface="+mj-lt"/>
              <a:buAutoNum type="alphaLcPeriod"/>
            </a:pPr>
            <a:r>
              <a:rPr lang="en-US" sz="2400" dirty="0">
                <a:solidFill>
                  <a:schemeClr val="tx1"/>
                </a:solidFill>
              </a:rPr>
              <a:t>Increase the amount and quality of learning time, and  </a:t>
            </a:r>
          </a:p>
          <a:p>
            <a:pPr marL="1543050" lvl="4" indent="-457200">
              <a:spcBef>
                <a:spcPts val="600"/>
              </a:spcBef>
              <a:spcAft>
                <a:spcPts val="1200"/>
              </a:spcAft>
              <a:buClr>
                <a:schemeClr val="tx1"/>
              </a:buClr>
              <a:buFont typeface="+mj-lt"/>
              <a:buAutoNum type="alphaLcPeriod"/>
            </a:pPr>
            <a:r>
              <a:rPr lang="en-US" sz="2400" dirty="0">
                <a:solidFill>
                  <a:schemeClr val="tx1"/>
                </a:solidFill>
              </a:rPr>
              <a:t>Provide an enriched and accelerated curriculum, which may include programs, activities, and courses necessary to provide a well-rounded education. </a:t>
            </a:r>
          </a:p>
        </p:txBody>
      </p:sp>
      <p:sp>
        <p:nvSpPr>
          <p:cNvPr id="4" name="Slide Number Placeholder 3">
            <a:extLst>
              <a:ext uri="{FF2B5EF4-FFF2-40B4-BE49-F238E27FC236}">
                <a16:creationId xmlns:a16="http://schemas.microsoft.com/office/drawing/2014/main" id="{A1E34EBB-790E-639B-795B-E8DA4F615F3B}"/>
              </a:ext>
            </a:extLst>
          </p:cNvPr>
          <p:cNvSpPr>
            <a:spLocks noGrp="1"/>
          </p:cNvSpPr>
          <p:nvPr>
            <p:ph type="sldNum" sz="quarter" idx="12"/>
          </p:nvPr>
        </p:nvSpPr>
        <p:spPr/>
        <p:txBody>
          <a:bodyPr/>
          <a:lstStyle/>
          <a:p>
            <a:fld id="{330EA680-D336-4FF7-8B7A-9848BB0A1C32}" type="slidenum">
              <a:rPr lang="en-US" smtClean="0"/>
              <a:pPr/>
              <a:t>17</a:t>
            </a:fld>
            <a:endParaRPr lang="en-US" dirty="0"/>
          </a:p>
        </p:txBody>
      </p:sp>
    </p:spTree>
    <p:extLst>
      <p:ext uri="{BB962C8B-B14F-4D97-AF65-F5344CB8AC3E}">
        <p14:creationId xmlns:p14="http://schemas.microsoft.com/office/powerpoint/2010/main" val="719078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A1F63-6E1A-27F7-A9D4-475CACA1DC4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963A9A0-0468-1431-3CF2-ABF996DE28BF}"/>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1EA311-AA20-7AC1-B459-ABB090C167EA}"/>
              </a:ext>
            </a:extLst>
          </p:cNvPr>
          <p:cNvSpPr>
            <a:spLocks noGrp="1"/>
          </p:cNvSpPr>
          <p:nvPr>
            <p:ph type="title"/>
          </p:nvPr>
        </p:nvSpPr>
        <p:spPr/>
        <p:txBody>
          <a:bodyPr/>
          <a:lstStyle/>
          <a:p>
            <a:r>
              <a:rPr lang="en-US" b="1" dirty="0">
                <a:cs typeface="Arial"/>
              </a:rPr>
              <a:t>Requirements for SPSA Development (6)</a:t>
            </a:r>
            <a:endParaRPr lang="en-US" dirty="0"/>
          </a:p>
        </p:txBody>
      </p:sp>
      <p:sp>
        <p:nvSpPr>
          <p:cNvPr id="3" name="Content Placeholder 2">
            <a:extLst>
              <a:ext uri="{FF2B5EF4-FFF2-40B4-BE49-F238E27FC236}">
                <a16:creationId xmlns:a16="http://schemas.microsoft.com/office/drawing/2014/main" id="{B9B6AF98-A1D8-C609-4556-5AFECDA8A041}"/>
              </a:ext>
            </a:extLst>
          </p:cNvPr>
          <p:cNvSpPr>
            <a:spLocks noGrp="1"/>
          </p:cNvSpPr>
          <p:nvPr>
            <p:ph sz="quarter" idx="13"/>
          </p:nvPr>
        </p:nvSpPr>
        <p:spPr>
          <a:xfrm>
            <a:off x="261938" y="1379537"/>
            <a:ext cx="11655425" cy="5341937"/>
          </a:xfrm>
        </p:spPr>
        <p:txBody>
          <a:bodyPr>
            <a:normAutofit/>
          </a:bodyPr>
          <a:lstStyle/>
          <a:p>
            <a:pPr marL="0" indent="0">
              <a:buNone/>
            </a:pPr>
            <a:r>
              <a:rPr lang="en-US" sz="2400" dirty="0">
                <a:solidFill>
                  <a:schemeClr val="tx1"/>
                </a:solidFill>
              </a:rPr>
              <a:t>(continued)</a:t>
            </a:r>
            <a:endParaRPr lang="en-US" sz="2400" dirty="0">
              <a:solidFill>
                <a:schemeClr val="tx1"/>
              </a:solidFill>
              <a:latin typeface="Arial" panose="020B0604020202020204" pitchFamily="34" charset="0"/>
            </a:endParaRPr>
          </a:p>
          <a:p>
            <a:pPr marL="914400" lvl="1" indent="-457200" fontAlgn="base">
              <a:spcAft>
                <a:spcPts val="600"/>
              </a:spcAft>
              <a:buClr>
                <a:schemeClr val="tx1"/>
              </a:buClr>
              <a:buFont typeface="+mj-lt"/>
              <a:buAutoNum type="alphaUcPeriod" startAt="4"/>
            </a:pPr>
            <a:r>
              <a:rPr lang="en-US" sz="2400" dirty="0">
                <a:solidFill>
                  <a:schemeClr val="tx1"/>
                </a:solidFill>
                <a:cs typeface="Arial"/>
              </a:rPr>
              <a:t>Address the needs of all students, but particularly the needs of those at risk of not meeting the state’s academic standards. To meet this goal, activities may include: </a:t>
            </a:r>
          </a:p>
          <a:p>
            <a:pPr marL="1428750" lvl="2" indent="-514350" fontAlgn="base">
              <a:spcAft>
                <a:spcPts val="600"/>
              </a:spcAft>
              <a:buClr>
                <a:schemeClr val="tx1"/>
              </a:buClr>
              <a:buFont typeface="+mj-lt"/>
              <a:buAutoNum type="romanUcPeriod"/>
            </a:pPr>
            <a:r>
              <a:rPr lang="en-US" sz="2400" dirty="0">
                <a:solidFill>
                  <a:schemeClr val="tx1"/>
                </a:solidFill>
                <a:cs typeface="Arial"/>
              </a:rPr>
              <a:t>Strategies to improve students’ skills outside the academic subject areas;  </a:t>
            </a:r>
          </a:p>
          <a:p>
            <a:pPr marL="1428750" lvl="2" indent="-514350" fontAlgn="base">
              <a:spcAft>
                <a:spcPts val="600"/>
              </a:spcAft>
              <a:buClr>
                <a:schemeClr val="tx1"/>
              </a:buClr>
              <a:buFont typeface="+mj-lt"/>
              <a:buAutoNum type="romanUcPeriod"/>
            </a:pPr>
            <a:r>
              <a:rPr lang="en-US" sz="2400" dirty="0">
                <a:solidFill>
                  <a:schemeClr val="tx1"/>
                </a:solidFill>
                <a:cs typeface="Arial"/>
              </a:rPr>
              <a:t>Preparation for and awareness of opportunities for college and career. </a:t>
            </a:r>
          </a:p>
          <a:p>
            <a:pPr marL="1428750" lvl="2" indent="-514350" fontAlgn="base">
              <a:spcAft>
                <a:spcPts val="600"/>
              </a:spcAft>
              <a:buClr>
                <a:schemeClr val="tx1"/>
              </a:buClr>
              <a:buFont typeface="+mj-lt"/>
              <a:buAutoNum type="romanUcPeriod"/>
            </a:pPr>
            <a:r>
              <a:rPr lang="en-US" sz="2400" dirty="0">
                <a:solidFill>
                  <a:schemeClr val="tx1"/>
                </a:solidFill>
                <a:cs typeface="Arial"/>
              </a:rPr>
              <a:t>Implementation of a tiered model to prevent and address problem behaviors, such as Multi-Tiered System of Supports, Positive Behavioral Interventions Supports, Social Emotional Learning, etc.;  </a:t>
            </a:r>
          </a:p>
          <a:p>
            <a:pPr marL="1428750" lvl="2" indent="-514350" fontAlgn="base">
              <a:spcAft>
                <a:spcPts val="600"/>
              </a:spcAft>
              <a:buClr>
                <a:schemeClr val="tx1"/>
              </a:buClr>
              <a:buFont typeface="+mj-lt"/>
              <a:buAutoNum type="romanUcPeriod"/>
            </a:pPr>
            <a:r>
              <a:rPr lang="en-US" sz="2400" dirty="0">
                <a:solidFill>
                  <a:schemeClr val="tx1"/>
                </a:solidFill>
                <a:cs typeface="Arial"/>
              </a:rPr>
              <a:t>Professional development and other activities for teachers, paraprofessionals, and other school personnel to improve instruction and use of data; and </a:t>
            </a:r>
          </a:p>
          <a:p>
            <a:pPr marL="1428750" lvl="2" indent="-514350" fontAlgn="base">
              <a:spcAft>
                <a:spcPts val="600"/>
              </a:spcAft>
              <a:buClr>
                <a:schemeClr val="tx1"/>
              </a:buClr>
              <a:buFont typeface="+mj-lt"/>
              <a:buAutoNum type="romanUcPeriod"/>
            </a:pPr>
            <a:r>
              <a:rPr lang="en-US" sz="2400" dirty="0">
                <a:solidFill>
                  <a:schemeClr val="tx1"/>
                </a:solidFill>
                <a:cs typeface="Arial"/>
              </a:rPr>
              <a:t>Strategies for assisting preschool children in the transition from early childhood education programs to local elementary school programs. </a:t>
            </a:r>
          </a:p>
        </p:txBody>
      </p:sp>
      <p:sp>
        <p:nvSpPr>
          <p:cNvPr id="4" name="Slide Number Placeholder 3">
            <a:extLst>
              <a:ext uri="{FF2B5EF4-FFF2-40B4-BE49-F238E27FC236}">
                <a16:creationId xmlns:a16="http://schemas.microsoft.com/office/drawing/2014/main" id="{95CFBDBE-7F05-A274-5A1C-BF46FD703D09}"/>
              </a:ext>
            </a:extLst>
          </p:cNvPr>
          <p:cNvSpPr>
            <a:spLocks noGrp="1"/>
          </p:cNvSpPr>
          <p:nvPr>
            <p:ph type="sldNum" sz="quarter" idx="12"/>
          </p:nvPr>
        </p:nvSpPr>
        <p:spPr/>
        <p:txBody>
          <a:bodyPr/>
          <a:lstStyle/>
          <a:p>
            <a:fld id="{330EA680-D336-4FF7-8B7A-9848BB0A1C32}" type="slidenum">
              <a:rPr lang="en-US" smtClean="0"/>
              <a:pPr/>
              <a:t>18</a:t>
            </a:fld>
            <a:endParaRPr lang="en-US" dirty="0"/>
          </a:p>
        </p:txBody>
      </p:sp>
    </p:spTree>
    <p:extLst>
      <p:ext uri="{BB962C8B-B14F-4D97-AF65-F5344CB8AC3E}">
        <p14:creationId xmlns:p14="http://schemas.microsoft.com/office/powerpoint/2010/main" val="4048929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7D3D7-DF68-97BD-5A28-81C04749415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47D35BD-10F8-43B2-8BE4-54D858795806}"/>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2E37DD-B0FB-F557-732A-1BA30537D672}"/>
              </a:ext>
            </a:extLst>
          </p:cNvPr>
          <p:cNvSpPr>
            <a:spLocks noGrp="1"/>
          </p:cNvSpPr>
          <p:nvPr>
            <p:ph type="title"/>
          </p:nvPr>
        </p:nvSpPr>
        <p:spPr/>
        <p:txBody>
          <a:bodyPr/>
          <a:lstStyle/>
          <a:p>
            <a:r>
              <a:rPr lang="en-US" b="1" dirty="0">
                <a:cs typeface="Arial"/>
              </a:rPr>
              <a:t>Requirements for SPSA Development (7)</a:t>
            </a:r>
            <a:endParaRPr lang="en-US" dirty="0"/>
          </a:p>
        </p:txBody>
      </p:sp>
      <p:sp>
        <p:nvSpPr>
          <p:cNvPr id="3" name="Content Placeholder 2">
            <a:extLst>
              <a:ext uri="{FF2B5EF4-FFF2-40B4-BE49-F238E27FC236}">
                <a16:creationId xmlns:a16="http://schemas.microsoft.com/office/drawing/2014/main" id="{5573B172-F3A9-FFF2-E183-6C75F9E651AB}"/>
              </a:ext>
            </a:extLst>
          </p:cNvPr>
          <p:cNvSpPr>
            <a:spLocks noGrp="1"/>
          </p:cNvSpPr>
          <p:nvPr>
            <p:ph sz="quarter" idx="13"/>
          </p:nvPr>
        </p:nvSpPr>
        <p:spPr>
          <a:xfrm>
            <a:off x="261938" y="1379537"/>
            <a:ext cx="11655425" cy="5341937"/>
          </a:xfrm>
        </p:spPr>
        <p:txBody>
          <a:bodyPr>
            <a:normAutofit/>
          </a:bodyPr>
          <a:lstStyle/>
          <a:p>
            <a:pPr marL="0" indent="0">
              <a:buNone/>
            </a:pPr>
            <a:r>
              <a:rPr lang="en-US" sz="2400" dirty="0">
                <a:solidFill>
                  <a:schemeClr val="tx1"/>
                </a:solidFill>
              </a:rPr>
              <a:t>(continued)</a:t>
            </a:r>
          </a:p>
          <a:p>
            <a:pPr marL="633095" lvl="1" indent="-457200" fontAlgn="base">
              <a:spcBef>
                <a:spcPts val="1200"/>
              </a:spcBef>
              <a:spcAft>
                <a:spcPts val="1200"/>
              </a:spcAft>
              <a:buClr>
                <a:schemeClr val="tx1"/>
              </a:buClr>
              <a:buFont typeface="+mj-lt"/>
              <a:buAutoNum type="alphaUcPeriod" startAt="5"/>
            </a:pPr>
            <a:r>
              <a:rPr lang="en-US" sz="2400" dirty="0">
                <a:solidFill>
                  <a:srgbClr val="000000"/>
                </a:solidFill>
                <a:cs typeface="Arial"/>
              </a:rPr>
              <a:t>Proposed expenditures, based on the projected resource allocation from the governing board or body of the LEA. </a:t>
            </a:r>
          </a:p>
          <a:p>
            <a:pPr marL="854075" lvl="2" indent="-514350" fontAlgn="base">
              <a:spcBef>
                <a:spcPts val="1200"/>
              </a:spcBef>
              <a:spcAft>
                <a:spcPts val="1200"/>
              </a:spcAft>
              <a:buClr>
                <a:schemeClr val="tx1"/>
              </a:buClr>
              <a:buFont typeface="+mj-lt"/>
              <a:buAutoNum type="romanUcPeriod"/>
            </a:pPr>
            <a:r>
              <a:rPr lang="en-US" sz="2400" dirty="0">
                <a:solidFill>
                  <a:srgbClr val="000000"/>
                </a:solidFill>
                <a:cs typeface="Arial"/>
              </a:rPr>
              <a:t>This may include funds allocated via the </a:t>
            </a:r>
            <a:r>
              <a:rPr lang="en-US" sz="2400" dirty="0" err="1">
                <a:solidFill>
                  <a:srgbClr val="000000"/>
                </a:solidFill>
                <a:cs typeface="Arial"/>
              </a:rPr>
              <a:t>ConApp</a:t>
            </a:r>
            <a:r>
              <a:rPr lang="en-US" sz="2400" dirty="0">
                <a:solidFill>
                  <a:srgbClr val="000000"/>
                </a:solidFill>
                <a:cs typeface="Arial"/>
              </a:rPr>
              <a:t>, federal funds, and any other state or local funds allocated to the school to address the findings of the needs assessment consistent with the state priorities, including identifying resource inequities.  </a:t>
            </a:r>
          </a:p>
          <a:p>
            <a:pPr marL="854075" lvl="2" indent="-514350" fontAlgn="base">
              <a:spcBef>
                <a:spcPts val="1200"/>
              </a:spcBef>
              <a:spcAft>
                <a:spcPts val="1200"/>
              </a:spcAft>
              <a:buClr>
                <a:schemeClr val="tx1"/>
              </a:buClr>
              <a:buFont typeface="+mj-lt"/>
              <a:buAutoNum type="romanUcPeriod"/>
            </a:pPr>
            <a:r>
              <a:rPr lang="en-US" sz="2400" dirty="0">
                <a:solidFill>
                  <a:srgbClr val="000000"/>
                </a:solidFill>
                <a:cs typeface="Arial"/>
              </a:rPr>
              <a:t>This process may include a review of the LEA’s budgeting, it</a:t>
            </a:r>
            <a:r>
              <a:rPr lang="en-US" sz="2400" strike="sngStrike" dirty="0">
                <a:solidFill>
                  <a:srgbClr val="000000"/>
                </a:solidFill>
                <a:cs typeface="Arial"/>
              </a:rPr>
              <a:t>’</a:t>
            </a:r>
            <a:r>
              <a:rPr lang="en-US" sz="2400" dirty="0">
                <a:solidFill>
                  <a:srgbClr val="000000"/>
                </a:solidFill>
                <a:cs typeface="Arial"/>
              </a:rPr>
              <a:t>s LCAP, and school-level budgeting, if applicable (described in Proposed Expenditures and Budget Summary).  </a:t>
            </a:r>
          </a:p>
          <a:p>
            <a:pPr marL="854075" lvl="2" indent="-514350" fontAlgn="base">
              <a:spcBef>
                <a:spcPts val="1200"/>
              </a:spcBef>
              <a:spcAft>
                <a:spcPts val="1200"/>
              </a:spcAft>
              <a:buClr>
                <a:schemeClr val="tx1"/>
              </a:buClr>
              <a:buFont typeface="+mj-lt"/>
              <a:buAutoNum type="romanUcPeriod"/>
            </a:pPr>
            <a:r>
              <a:rPr lang="en-US" sz="2400" dirty="0">
                <a:solidFill>
                  <a:srgbClr val="000000"/>
                </a:solidFill>
                <a:cs typeface="Arial"/>
              </a:rPr>
              <a:t>Employees of the SWP may be deemed funded by a single cost objective. </a:t>
            </a:r>
          </a:p>
        </p:txBody>
      </p:sp>
      <p:sp>
        <p:nvSpPr>
          <p:cNvPr id="4" name="Slide Number Placeholder 3">
            <a:extLst>
              <a:ext uri="{FF2B5EF4-FFF2-40B4-BE49-F238E27FC236}">
                <a16:creationId xmlns:a16="http://schemas.microsoft.com/office/drawing/2014/main" id="{EF4DCB6C-AACB-4A9D-030D-F73152007AC7}"/>
              </a:ext>
            </a:extLst>
          </p:cNvPr>
          <p:cNvSpPr>
            <a:spLocks noGrp="1"/>
          </p:cNvSpPr>
          <p:nvPr>
            <p:ph type="sldNum" sz="quarter" idx="12"/>
          </p:nvPr>
        </p:nvSpPr>
        <p:spPr/>
        <p:txBody>
          <a:bodyPr/>
          <a:lstStyle/>
          <a:p>
            <a:fld id="{330EA680-D336-4FF7-8B7A-9848BB0A1C32}" type="slidenum">
              <a:rPr lang="en-US" smtClean="0"/>
              <a:pPr/>
              <a:t>19</a:t>
            </a:fld>
            <a:endParaRPr lang="en-US" dirty="0"/>
          </a:p>
        </p:txBody>
      </p:sp>
    </p:spTree>
    <p:extLst>
      <p:ext uri="{BB962C8B-B14F-4D97-AF65-F5344CB8AC3E}">
        <p14:creationId xmlns:p14="http://schemas.microsoft.com/office/powerpoint/2010/main" val="160908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13577A01-3DD8-4E33-BEE1-3065F7E6F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7271781-80B1-EDFE-C51C-11094779848B}"/>
              </a:ext>
            </a:extLst>
          </p:cNvPr>
          <p:cNvSpPr>
            <a:spLocks noGrp="1"/>
          </p:cNvSpPr>
          <p:nvPr>
            <p:ph type="title"/>
          </p:nvPr>
        </p:nvSpPr>
        <p:spPr>
          <a:xfrm>
            <a:off x="289248" y="1123837"/>
            <a:ext cx="6451110" cy="1255469"/>
          </a:xfrm>
        </p:spPr>
        <p:txBody>
          <a:bodyPr>
            <a:normAutofit/>
          </a:bodyPr>
          <a:lstStyle/>
          <a:p>
            <a:r>
              <a:rPr lang="en-US" dirty="0">
                <a:solidFill>
                  <a:schemeClr val="tx1"/>
                </a:solidFill>
                <a:cs typeface="Calibri Light"/>
              </a:rPr>
              <a:t>Purpose </a:t>
            </a:r>
          </a:p>
        </p:txBody>
      </p:sp>
      <p:sp>
        <p:nvSpPr>
          <p:cNvPr id="25" name="Content Placeholder 2">
            <a:extLst>
              <a:ext uri="{FF2B5EF4-FFF2-40B4-BE49-F238E27FC236}">
                <a16:creationId xmlns:a16="http://schemas.microsoft.com/office/drawing/2014/main" id="{26358309-326D-B1DE-4561-431AEE6D1CA6}"/>
              </a:ext>
            </a:extLst>
          </p:cNvPr>
          <p:cNvSpPr>
            <a:spLocks noGrp="1"/>
          </p:cNvSpPr>
          <p:nvPr>
            <p:ph idx="1"/>
          </p:nvPr>
        </p:nvSpPr>
        <p:spPr>
          <a:xfrm>
            <a:off x="289248" y="2510395"/>
            <a:ext cx="6451109" cy="3470680"/>
          </a:xfrm>
        </p:spPr>
        <p:txBody>
          <a:bodyPr vert="horz" lIns="91440" tIns="45720" rIns="91440" bIns="45720" rtlCol="0" anchor="t">
            <a:normAutofit/>
          </a:bodyPr>
          <a:lstStyle/>
          <a:p>
            <a:pPr marL="0" indent="0">
              <a:buNone/>
            </a:pPr>
            <a:r>
              <a:rPr lang="en-US" sz="2400" dirty="0"/>
              <a:t>The purpose of this session is to: </a:t>
            </a:r>
            <a:endParaRPr lang="en-US" sz="2400" dirty="0">
              <a:cs typeface="Arial"/>
            </a:endParaRPr>
          </a:p>
          <a:p>
            <a:r>
              <a:rPr lang="en-US" sz="2400" dirty="0"/>
              <a:t>Establish the School Plan for Student Achievement (SPSA) requirements, and </a:t>
            </a:r>
            <a:endParaRPr lang="en-US" sz="2400" dirty="0">
              <a:cs typeface="Arial"/>
            </a:endParaRPr>
          </a:p>
          <a:p>
            <a:r>
              <a:rPr lang="en-US" sz="2400" dirty="0">
                <a:cs typeface="Arial"/>
              </a:rPr>
              <a:t>Review the CDE's latest SPSA templates. </a:t>
            </a:r>
          </a:p>
          <a:p>
            <a:endParaRPr lang="en-US" sz="2400" dirty="0">
              <a:cs typeface="Arial"/>
            </a:endParaRPr>
          </a:p>
          <a:p>
            <a:pPr marL="0" indent="0">
              <a:buNone/>
            </a:pPr>
            <a:endParaRPr lang="en-US" sz="2400" dirty="0">
              <a:cs typeface="Arial"/>
            </a:endParaRPr>
          </a:p>
          <a:p>
            <a:pPr marL="0" indent="0">
              <a:buNone/>
            </a:pPr>
            <a:r>
              <a:rPr lang="en-US" sz="2400" dirty="0">
                <a:cs typeface="Arial"/>
              </a:rPr>
              <a:t>*see slide notes throughout presentation</a:t>
            </a:r>
          </a:p>
        </p:txBody>
      </p:sp>
      <p:pic>
        <p:nvPicPr>
          <p:cNvPr id="49" name="Picture 48">
            <a:extLst>
              <a:ext uri="{FF2B5EF4-FFF2-40B4-BE49-F238E27FC236}">
                <a16:creationId xmlns:a16="http://schemas.microsoft.com/office/drawing/2014/main" id="{5666A71D-289C-D43F-FC96-F9AF63A6B7E4}"/>
              </a:ext>
              <a:ext uri="{C183D7F6-B498-43B3-948B-1728B52AA6E4}">
                <adec:decorative xmlns:adec="http://schemas.microsoft.com/office/drawing/2017/decorative" val="1"/>
              </a:ext>
            </a:extLst>
          </p:cNvPr>
          <p:cNvPicPr>
            <a:picLocks noChangeAspect="1"/>
          </p:cNvPicPr>
          <p:nvPr/>
        </p:nvPicPr>
        <p:blipFill rotWithShape="1">
          <a:blip r:embed="rId3"/>
          <a:srcRect l="14561" r="14561"/>
          <a:stretch/>
        </p:blipFill>
        <p:spPr>
          <a:xfrm>
            <a:off x="7545032" y="759599"/>
            <a:ext cx="3778286" cy="5330650"/>
          </a:xfrm>
          <a:prstGeom prst="rect">
            <a:avLst/>
          </a:prstGeom>
        </p:spPr>
      </p:pic>
      <p:sp>
        <p:nvSpPr>
          <p:cNvPr id="5" name="Slide Number Placeholder 4">
            <a:extLst>
              <a:ext uri="{FF2B5EF4-FFF2-40B4-BE49-F238E27FC236}">
                <a16:creationId xmlns:a16="http://schemas.microsoft.com/office/drawing/2014/main" id="{5A6F589D-CA9D-57B0-4427-ED5004A337B3}"/>
              </a:ext>
            </a:extLst>
          </p:cNvPr>
          <p:cNvSpPr>
            <a:spLocks noGrp="1"/>
          </p:cNvSpPr>
          <p:nvPr>
            <p:ph type="sldNum" sz="quarter" idx="12"/>
          </p:nvPr>
        </p:nvSpPr>
        <p:spPr/>
        <p:txBody>
          <a:bodyPr/>
          <a:lstStyle/>
          <a:p>
            <a:fld id="{330EA680-D336-4FF7-8B7A-9848BB0A1C32}" type="slidenum">
              <a:rPr lang="en-US" smtClean="0"/>
              <a:t>2</a:t>
            </a:fld>
            <a:endParaRPr lang="en-US"/>
          </a:p>
        </p:txBody>
      </p:sp>
    </p:spTree>
    <p:extLst>
      <p:ext uri="{BB962C8B-B14F-4D97-AF65-F5344CB8AC3E}">
        <p14:creationId xmlns:p14="http://schemas.microsoft.com/office/powerpoint/2010/main" val="759041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0A768-78AD-F401-3C8A-E30EA20ADDC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675B646-338A-38E1-7F63-3B5CBCBA618B}"/>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6BFBF3-95B8-09EC-BCDC-C72772B3CA3A}"/>
              </a:ext>
            </a:extLst>
          </p:cNvPr>
          <p:cNvSpPr>
            <a:spLocks noGrp="1"/>
          </p:cNvSpPr>
          <p:nvPr>
            <p:ph type="title"/>
          </p:nvPr>
        </p:nvSpPr>
        <p:spPr/>
        <p:txBody>
          <a:bodyPr/>
          <a:lstStyle/>
          <a:p>
            <a:r>
              <a:rPr lang="en-US" b="1" dirty="0">
                <a:cs typeface="Arial"/>
              </a:rPr>
              <a:t>Requirements for SPSA Development (8)</a:t>
            </a:r>
            <a:endParaRPr lang="en-US" dirty="0"/>
          </a:p>
        </p:txBody>
      </p:sp>
      <p:sp>
        <p:nvSpPr>
          <p:cNvPr id="3" name="Content Placeholder 2">
            <a:extLst>
              <a:ext uri="{FF2B5EF4-FFF2-40B4-BE49-F238E27FC236}">
                <a16:creationId xmlns:a16="http://schemas.microsoft.com/office/drawing/2014/main" id="{64B02D05-10FF-71B7-E739-0E528D9AD6E8}"/>
              </a:ext>
            </a:extLst>
          </p:cNvPr>
          <p:cNvSpPr>
            <a:spLocks noGrp="1"/>
          </p:cNvSpPr>
          <p:nvPr>
            <p:ph sz="quarter" idx="13"/>
          </p:nvPr>
        </p:nvSpPr>
        <p:spPr>
          <a:xfrm>
            <a:off x="261938" y="1379537"/>
            <a:ext cx="11655425" cy="5341937"/>
          </a:xfrm>
        </p:spPr>
        <p:txBody>
          <a:bodyPr>
            <a:normAutofit/>
          </a:bodyPr>
          <a:lstStyle/>
          <a:p>
            <a:pPr marL="0" indent="0">
              <a:buNone/>
            </a:pPr>
            <a:r>
              <a:rPr lang="en-US" sz="2400" dirty="0">
                <a:solidFill>
                  <a:schemeClr val="tx1"/>
                </a:solidFill>
              </a:rPr>
              <a:t>(continued)</a:t>
            </a:r>
          </a:p>
          <a:p>
            <a:pPr marL="573088" lvl="1" indent="-457200" fontAlgn="base">
              <a:spcBef>
                <a:spcPts val="1200"/>
              </a:spcBef>
              <a:spcAft>
                <a:spcPts val="600"/>
              </a:spcAft>
              <a:buClr>
                <a:schemeClr val="tx1"/>
              </a:buClr>
              <a:buFont typeface="+mj-lt"/>
              <a:buAutoNum type="alphaUcPeriod" startAt="6"/>
            </a:pPr>
            <a:r>
              <a:rPr lang="en-US" sz="2400" dirty="0">
                <a:solidFill>
                  <a:srgbClr val="000000"/>
                </a:solidFill>
                <a:latin typeface="Arial" panose="020B0604020202020204" pitchFamily="34" charset="0"/>
              </a:rPr>
              <a:t>A description of how the school will determine if school needs have been met (described in the Expected Annual Measurable Outcomes and the Annual Review and Update). </a:t>
            </a:r>
          </a:p>
          <a:p>
            <a:pPr marL="1023938" lvl="2" indent="-514350" fontAlgn="base">
              <a:spcBef>
                <a:spcPts val="1200"/>
              </a:spcBef>
              <a:spcAft>
                <a:spcPts val="600"/>
              </a:spcAft>
              <a:buClr>
                <a:schemeClr val="tx1"/>
              </a:buClr>
              <a:buFont typeface="+mj-lt"/>
              <a:buAutoNum type="romanUcPeriod"/>
            </a:pPr>
            <a:r>
              <a:rPr lang="en-US" sz="2400" dirty="0">
                <a:solidFill>
                  <a:srgbClr val="000000"/>
                </a:solidFill>
                <a:cs typeface="Arial"/>
              </a:rPr>
              <a:t>Annually evaluate the implementation of, and results achieved by, the SWP, using data from the state's annual assessments and other indicators of academic achievement; </a:t>
            </a:r>
            <a:endParaRPr lang="en-US" sz="2400" dirty="0">
              <a:solidFill>
                <a:srgbClr val="000000"/>
              </a:solidFill>
              <a:highlight>
                <a:srgbClr val="FFFF00"/>
              </a:highlight>
              <a:latin typeface="Arial" panose="020B0604020202020204" pitchFamily="34" charset="0"/>
            </a:endParaRPr>
          </a:p>
          <a:p>
            <a:pPr marL="1023938" lvl="2" indent="-514350" fontAlgn="base">
              <a:spcBef>
                <a:spcPts val="1200"/>
              </a:spcBef>
              <a:spcAft>
                <a:spcPts val="600"/>
              </a:spcAft>
              <a:buClr>
                <a:schemeClr val="tx1"/>
              </a:buClr>
              <a:buFont typeface="+mj-lt"/>
              <a:buAutoNum type="romanUcPeriod"/>
            </a:pPr>
            <a:r>
              <a:rPr lang="en-US" sz="2400" dirty="0">
                <a:solidFill>
                  <a:srgbClr val="000000"/>
                </a:solidFill>
                <a:cs typeface="Arial"/>
              </a:rPr>
              <a:t>Determine whether the SWP has been effective in increasing the achievement of students in meeting the state's academic standards, particularly for students performing at the lowest performance level on the Dashboard; and </a:t>
            </a:r>
            <a:endParaRPr lang="en-US" sz="2400" dirty="0">
              <a:solidFill>
                <a:srgbClr val="000000"/>
              </a:solidFill>
              <a:latin typeface="Arial" panose="020B0604020202020204" pitchFamily="34" charset="0"/>
            </a:endParaRPr>
          </a:p>
          <a:p>
            <a:pPr marL="1023938" lvl="2" indent="-514350" fontAlgn="base">
              <a:spcBef>
                <a:spcPts val="1200"/>
              </a:spcBef>
              <a:spcAft>
                <a:spcPts val="600"/>
              </a:spcAft>
              <a:buClr>
                <a:schemeClr val="tx1"/>
              </a:buClr>
              <a:buFont typeface="+mj-lt"/>
              <a:buAutoNum type="romanUcPeriod"/>
            </a:pPr>
            <a:r>
              <a:rPr lang="en-US" sz="2400" dirty="0">
                <a:solidFill>
                  <a:srgbClr val="000000"/>
                </a:solidFill>
                <a:cs typeface="Arial"/>
              </a:rPr>
              <a:t>Revise the plan, as necessary, based on the results of the evaluation, to ensure continuous improvement of students in the SWP. </a:t>
            </a:r>
            <a:endParaRPr lang="en-US" sz="2400" dirty="0">
              <a:solidFill>
                <a:srgbClr val="000000"/>
              </a:solidFill>
              <a:latin typeface="Arial" panose="020B0604020202020204" pitchFamily="34" charset="0"/>
            </a:endParaRPr>
          </a:p>
        </p:txBody>
      </p:sp>
      <p:sp>
        <p:nvSpPr>
          <p:cNvPr id="4" name="Slide Number Placeholder 3">
            <a:extLst>
              <a:ext uri="{FF2B5EF4-FFF2-40B4-BE49-F238E27FC236}">
                <a16:creationId xmlns:a16="http://schemas.microsoft.com/office/drawing/2014/main" id="{03856AAF-4AF6-5EFD-DA8F-7623E9AD1384}"/>
              </a:ext>
            </a:extLst>
          </p:cNvPr>
          <p:cNvSpPr>
            <a:spLocks noGrp="1"/>
          </p:cNvSpPr>
          <p:nvPr>
            <p:ph type="sldNum" sz="quarter" idx="12"/>
          </p:nvPr>
        </p:nvSpPr>
        <p:spPr/>
        <p:txBody>
          <a:bodyPr/>
          <a:lstStyle/>
          <a:p>
            <a:fld id="{330EA680-D336-4FF7-8B7A-9848BB0A1C32}" type="slidenum">
              <a:rPr lang="en-US" smtClean="0"/>
              <a:pPr/>
              <a:t>20</a:t>
            </a:fld>
            <a:endParaRPr lang="en-US" dirty="0"/>
          </a:p>
        </p:txBody>
      </p:sp>
    </p:spTree>
    <p:extLst>
      <p:ext uri="{BB962C8B-B14F-4D97-AF65-F5344CB8AC3E}">
        <p14:creationId xmlns:p14="http://schemas.microsoft.com/office/powerpoint/2010/main" val="2037382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0214A-12A1-D2AE-0B90-93B9F28AEB5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C946547-6CBC-95D2-4A44-55C54BEA88A7}"/>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9E136A-C8BF-587E-6373-B4DF45302838}"/>
              </a:ext>
            </a:extLst>
          </p:cNvPr>
          <p:cNvSpPr>
            <a:spLocks noGrp="1"/>
          </p:cNvSpPr>
          <p:nvPr>
            <p:ph type="title"/>
          </p:nvPr>
        </p:nvSpPr>
        <p:spPr/>
        <p:txBody>
          <a:bodyPr/>
          <a:lstStyle/>
          <a:p>
            <a:r>
              <a:rPr lang="en-US" b="1" dirty="0">
                <a:cs typeface="Arial"/>
              </a:rPr>
              <a:t>Requirements for SPSA Development (9)</a:t>
            </a:r>
            <a:endParaRPr lang="en-US" dirty="0"/>
          </a:p>
        </p:txBody>
      </p:sp>
      <p:sp>
        <p:nvSpPr>
          <p:cNvPr id="3" name="Content Placeholder 2">
            <a:extLst>
              <a:ext uri="{FF2B5EF4-FFF2-40B4-BE49-F238E27FC236}">
                <a16:creationId xmlns:a16="http://schemas.microsoft.com/office/drawing/2014/main" id="{BE4DC8A0-3DB9-DD2E-633C-1CCCB9803F68}"/>
              </a:ext>
            </a:extLst>
          </p:cNvPr>
          <p:cNvSpPr>
            <a:spLocks noGrp="1"/>
          </p:cNvSpPr>
          <p:nvPr>
            <p:ph sz="quarter" idx="13"/>
          </p:nvPr>
        </p:nvSpPr>
        <p:spPr>
          <a:xfrm>
            <a:off x="261938" y="1379537"/>
            <a:ext cx="11655425" cy="5341937"/>
          </a:xfrm>
        </p:spPr>
        <p:txBody>
          <a:bodyPr>
            <a:normAutofit/>
          </a:bodyPr>
          <a:lstStyle/>
          <a:p>
            <a:pPr marL="0" indent="0">
              <a:buNone/>
            </a:pPr>
            <a:r>
              <a:rPr lang="en-US" sz="2400" dirty="0">
                <a:solidFill>
                  <a:schemeClr val="tx1"/>
                </a:solidFill>
              </a:rPr>
              <a:t>(continued)</a:t>
            </a:r>
          </a:p>
          <a:p>
            <a:pPr marL="573088" lvl="1" indent="-457200" fontAlgn="base">
              <a:spcBef>
                <a:spcPts val="1200"/>
              </a:spcBef>
              <a:spcAft>
                <a:spcPts val="1200"/>
              </a:spcAft>
              <a:buClr>
                <a:schemeClr val="tx1"/>
              </a:buClr>
              <a:buFont typeface="+mj-lt"/>
              <a:buAutoNum type="alphaUcPeriod" startAt="7"/>
            </a:pPr>
            <a:r>
              <a:rPr lang="en-US" sz="2400" dirty="0">
                <a:solidFill>
                  <a:srgbClr val="000000"/>
                </a:solidFill>
                <a:latin typeface="Arial" panose="020B0604020202020204" pitchFamily="34" charset="0"/>
              </a:rPr>
              <a:t>A description of how the school will ensure parental involvement in the planning, review, and improvement of the schoolwide program plan (described in Educational Partner Involvement and/or Strategies/Activities). </a:t>
            </a:r>
          </a:p>
          <a:p>
            <a:pPr marL="573088" lvl="1" indent="-457200" fontAlgn="base">
              <a:spcBef>
                <a:spcPts val="1200"/>
              </a:spcBef>
              <a:spcAft>
                <a:spcPts val="1200"/>
              </a:spcAft>
              <a:buClr>
                <a:schemeClr val="tx1"/>
              </a:buClr>
              <a:buFont typeface="+mj-lt"/>
              <a:buAutoNum type="alphaUcPeriod" startAt="7"/>
            </a:pPr>
            <a:r>
              <a:rPr lang="en-US" sz="2400" dirty="0">
                <a:solidFill>
                  <a:srgbClr val="000000"/>
                </a:solidFill>
                <a:latin typeface="Arial" panose="020B0604020202020204" pitchFamily="34" charset="0"/>
              </a:rPr>
              <a:t>A description of the activities the school will include to ensure that students who have more challenges in attaining proficient or advanced levels of academic achievement will be provided with effective, timely additional support, including measures to: </a:t>
            </a:r>
          </a:p>
          <a:p>
            <a:pPr marL="1146175" lvl="2" indent="-514350" fontAlgn="base">
              <a:spcBef>
                <a:spcPts val="1200"/>
              </a:spcBef>
              <a:spcAft>
                <a:spcPts val="1200"/>
              </a:spcAft>
              <a:buClr>
                <a:schemeClr val="tx1"/>
              </a:buClr>
              <a:buFont typeface="+mj-lt"/>
              <a:buAutoNum type="romanUcPeriod"/>
            </a:pPr>
            <a:r>
              <a:rPr lang="en-US" sz="2400" dirty="0">
                <a:solidFill>
                  <a:srgbClr val="000000"/>
                </a:solidFill>
                <a:latin typeface="Arial" panose="020B0604020202020204" pitchFamily="34" charset="0"/>
              </a:rPr>
              <a:t>Identify those students' difficulties on a timely basis; and </a:t>
            </a:r>
          </a:p>
          <a:p>
            <a:pPr marL="1146175" lvl="2" indent="-514350" fontAlgn="base">
              <a:spcBef>
                <a:spcPts val="1200"/>
              </a:spcBef>
              <a:spcAft>
                <a:spcPts val="1200"/>
              </a:spcAft>
              <a:buClr>
                <a:schemeClr val="tx1"/>
              </a:buClr>
              <a:buFont typeface="+mj-lt"/>
              <a:buAutoNum type="romanUcPeriod"/>
            </a:pPr>
            <a:r>
              <a:rPr lang="en-US" sz="2400" dirty="0">
                <a:solidFill>
                  <a:srgbClr val="000000"/>
                </a:solidFill>
                <a:latin typeface="Arial" panose="020B0604020202020204" pitchFamily="34" charset="0"/>
              </a:rPr>
              <a:t>Provide sufficient information on which to base assistance.</a:t>
            </a:r>
          </a:p>
        </p:txBody>
      </p:sp>
      <p:sp>
        <p:nvSpPr>
          <p:cNvPr id="4" name="Slide Number Placeholder 3">
            <a:extLst>
              <a:ext uri="{FF2B5EF4-FFF2-40B4-BE49-F238E27FC236}">
                <a16:creationId xmlns:a16="http://schemas.microsoft.com/office/drawing/2014/main" id="{FC818628-E50F-68BE-734D-D3F0B95BD5D5}"/>
              </a:ext>
            </a:extLst>
          </p:cNvPr>
          <p:cNvSpPr>
            <a:spLocks noGrp="1"/>
          </p:cNvSpPr>
          <p:nvPr>
            <p:ph type="sldNum" sz="quarter" idx="12"/>
          </p:nvPr>
        </p:nvSpPr>
        <p:spPr/>
        <p:txBody>
          <a:bodyPr/>
          <a:lstStyle/>
          <a:p>
            <a:fld id="{330EA680-D336-4FF7-8B7A-9848BB0A1C32}" type="slidenum">
              <a:rPr lang="en-US" smtClean="0"/>
              <a:pPr/>
              <a:t>21</a:t>
            </a:fld>
            <a:endParaRPr lang="en-US" dirty="0"/>
          </a:p>
        </p:txBody>
      </p:sp>
    </p:spTree>
    <p:extLst>
      <p:ext uri="{BB962C8B-B14F-4D97-AF65-F5344CB8AC3E}">
        <p14:creationId xmlns:p14="http://schemas.microsoft.com/office/powerpoint/2010/main" val="2468482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A132E-DE95-BBFD-F572-C60331A9C34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F45C543-E2AE-9A03-2AD8-76B5040499F5}"/>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4F2CE5-247B-3BDE-8148-27176987EE63}"/>
              </a:ext>
            </a:extLst>
          </p:cNvPr>
          <p:cNvSpPr>
            <a:spLocks noGrp="1"/>
          </p:cNvSpPr>
          <p:nvPr>
            <p:ph type="title"/>
          </p:nvPr>
        </p:nvSpPr>
        <p:spPr/>
        <p:txBody>
          <a:bodyPr>
            <a:normAutofit/>
          </a:bodyPr>
          <a:lstStyle/>
          <a:p>
            <a:r>
              <a:rPr lang="en-US" b="1" dirty="0">
                <a:cs typeface="Arial"/>
              </a:rPr>
              <a:t>Requirements for SPSA Development (10)</a:t>
            </a:r>
            <a:endParaRPr lang="en-US" dirty="0"/>
          </a:p>
        </p:txBody>
      </p:sp>
      <p:sp>
        <p:nvSpPr>
          <p:cNvPr id="3" name="Content Placeholder 2">
            <a:extLst>
              <a:ext uri="{FF2B5EF4-FFF2-40B4-BE49-F238E27FC236}">
                <a16:creationId xmlns:a16="http://schemas.microsoft.com/office/drawing/2014/main" id="{472216B2-1DCC-F142-1344-6B42155824F6}"/>
              </a:ext>
            </a:extLst>
          </p:cNvPr>
          <p:cNvSpPr>
            <a:spLocks noGrp="1"/>
          </p:cNvSpPr>
          <p:nvPr>
            <p:ph sz="quarter" idx="13"/>
          </p:nvPr>
        </p:nvSpPr>
        <p:spPr>
          <a:xfrm>
            <a:off x="261938" y="1379537"/>
            <a:ext cx="11655425" cy="5341937"/>
          </a:xfrm>
        </p:spPr>
        <p:txBody>
          <a:bodyPr>
            <a:normAutofit/>
          </a:bodyPr>
          <a:lstStyle/>
          <a:p>
            <a:pPr marL="0" indent="0">
              <a:buNone/>
            </a:pPr>
            <a:r>
              <a:rPr lang="en-US" sz="2400" dirty="0">
                <a:solidFill>
                  <a:schemeClr val="tx1"/>
                </a:solidFill>
              </a:rPr>
              <a:t>(continued)</a:t>
            </a:r>
          </a:p>
          <a:p>
            <a:pPr marL="914400" lvl="1" indent="-457200" fontAlgn="base">
              <a:spcBef>
                <a:spcPts val="1200"/>
              </a:spcBef>
              <a:spcAft>
                <a:spcPts val="1200"/>
              </a:spcAft>
              <a:buClr>
                <a:schemeClr val="tx1"/>
              </a:buClr>
              <a:buFont typeface="+mj-lt"/>
              <a:buAutoNum type="alphaUcPeriod" startAt="9"/>
            </a:pPr>
            <a:r>
              <a:rPr lang="en-US" sz="2400" dirty="0">
                <a:solidFill>
                  <a:schemeClr val="tx1"/>
                </a:solidFill>
                <a:cs typeface="Arial"/>
              </a:rPr>
              <a:t>A description of how the school will use resources to carry out these strategies and/or activities (described in the Proposed Expenditures for Strategies/Activities). </a:t>
            </a:r>
            <a:endParaRPr lang="en-US" sz="2400" dirty="0">
              <a:solidFill>
                <a:schemeClr val="tx1"/>
              </a:solidFill>
              <a:latin typeface="Arial" panose="020B0604020202020204" pitchFamily="34" charset="0"/>
            </a:endParaRPr>
          </a:p>
          <a:p>
            <a:pPr marL="914400" lvl="1" indent="-457200" fontAlgn="base">
              <a:spcBef>
                <a:spcPts val="1200"/>
              </a:spcBef>
              <a:spcAft>
                <a:spcPts val="1200"/>
              </a:spcAft>
              <a:buClr>
                <a:schemeClr val="tx1"/>
              </a:buClr>
              <a:buFont typeface="+mj-lt"/>
              <a:buAutoNum type="alphaUcPeriod" startAt="9"/>
            </a:pPr>
            <a:r>
              <a:rPr lang="en-US" sz="2400" dirty="0">
                <a:solidFill>
                  <a:schemeClr val="tx1"/>
                </a:solidFill>
                <a:cs typeface="Arial"/>
              </a:rPr>
              <a:t>A description of any other activities and objectives established by the SSC (described in the Strategies/Activities). </a:t>
            </a:r>
            <a:endParaRPr lang="en-US" sz="2400" dirty="0">
              <a:solidFill>
                <a:schemeClr val="tx1"/>
              </a:solidFill>
              <a:latin typeface="Arial" panose="020B0604020202020204" pitchFamily="34" charset="0"/>
              <a:cs typeface="Arial"/>
            </a:endParaRPr>
          </a:p>
          <a:p>
            <a:pPr marL="457200" lvl="1" indent="0" fontAlgn="base">
              <a:spcBef>
                <a:spcPts val="1200"/>
              </a:spcBef>
              <a:spcAft>
                <a:spcPts val="1200"/>
              </a:spcAft>
              <a:buClr>
                <a:schemeClr val="tx1"/>
              </a:buClr>
              <a:buNone/>
            </a:pPr>
            <a:r>
              <a:rPr lang="en-US" sz="2400" b="1" dirty="0">
                <a:solidFill>
                  <a:schemeClr val="tx1"/>
                </a:solidFill>
                <a:cs typeface="Arial"/>
              </a:rPr>
              <a:t>Note: </a:t>
            </a:r>
            <a:r>
              <a:rPr lang="en-US" sz="2400" dirty="0">
                <a:solidFill>
                  <a:schemeClr val="tx1"/>
                </a:solidFill>
                <a:cs typeface="Arial"/>
              </a:rPr>
              <a:t>For an elementary school, this also includes a description of how the school will assist preschool students in the successful transition from early childhood programs to school. </a:t>
            </a:r>
            <a:endParaRPr lang="en-US" sz="2400" dirty="0">
              <a:solidFill>
                <a:schemeClr val="tx1"/>
              </a:solidFill>
              <a:latin typeface="Arial" panose="020B0604020202020204" pitchFamily="34" charset="0"/>
              <a:cs typeface="Arial"/>
            </a:endParaRPr>
          </a:p>
        </p:txBody>
      </p:sp>
      <p:sp>
        <p:nvSpPr>
          <p:cNvPr id="4" name="Slide Number Placeholder 3">
            <a:extLst>
              <a:ext uri="{FF2B5EF4-FFF2-40B4-BE49-F238E27FC236}">
                <a16:creationId xmlns:a16="http://schemas.microsoft.com/office/drawing/2014/main" id="{CE7AC17C-8917-C4BD-15E7-4813C2602803}"/>
              </a:ext>
            </a:extLst>
          </p:cNvPr>
          <p:cNvSpPr>
            <a:spLocks noGrp="1"/>
          </p:cNvSpPr>
          <p:nvPr>
            <p:ph type="sldNum" sz="quarter" idx="12"/>
          </p:nvPr>
        </p:nvSpPr>
        <p:spPr/>
        <p:txBody>
          <a:bodyPr/>
          <a:lstStyle/>
          <a:p>
            <a:fld id="{330EA680-D336-4FF7-8B7A-9848BB0A1C32}" type="slidenum">
              <a:rPr lang="en-US" smtClean="0"/>
              <a:pPr/>
              <a:t>22</a:t>
            </a:fld>
            <a:endParaRPr lang="en-US" dirty="0"/>
          </a:p>
        </p:txBody>
      </p:sp>
    </p:spTree>
    <p:extLst>
      <p:ext uri="{BB962C8B-B14F-4D97-AF65-F5344CB8AC3E}">
        <p14:creationId xmlns:p14="http://schemas.microsoft.com/office/powerpoint/2010/main" val="2887391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BA9D1-F658-0BEA-13C5-CB2B5BF7FAA6}"/>
              </a:ext>
            </a:extLst>
          </p:cNvPr>
          <p:cNvSpPr>
            <a:spLocks noGrp="1"/>
          </p:cNvSpPr>
          <p:nvPr>
            <p:ph type="title"/>
          </p:nvPr>
        </p:nvSpPr>
        <p:spPr/>
        <p:txBody>
          <a:bodyPr/>
          <a:lstStyle/>
          <a:p>
            <a:r>
              <a:rPr lang="en-US" sz="5400" b="1" dirty="0">
                <a:solidFill>
                  <a:schemeClr val="tx1">
                    <a:lumMod val="75000"/>
                    <a:lumOff val="25000"/>
                  </a:schemeClr>
                </a:solidFill>
                <a:ea typeface="Verdana"/>
                <a:cs typeface="Calibri Light"/>
              </a:rPr>
              <a:t>SPSA Template Overview</a:t>
            </a:r>
            <a:endParaRPr lang="en-US" dirty="0"/>
          </a:p>
        </p:txBody>
      </p:sp>
      <p:sp>
        <p:nvSpPr>
          <p:cNvPr id="3" name="Content Placeholder 2">
            <a:extLst>
              <a:ext uri="{FF2B5EF4-FFF2-40B4-BE49-F238E27FC236}">
                <a16:creationId xmlns:a16="http://schemas.microsoft.com/office/drawing/2014/main" id="{971D8BDA-DB2F-99C4-FA11-828E2FE4873A}"/>
              </a:ext>
            </a:extLst>
          </p:cNvPr>
          <p:cNvSpPr>
            <a:spLocks noGrp="1"/>
          </p:cNvSpPr>
          <p:nvPr>
            <p:ph sz="quarter" idx="13"/>
          </p:nvPr>
        </p:nvSpPr>
        <p:spPr/>
        <p:txBody>
          <a:bodyPr>
            <a:normAutofit/>
          </a:bodyPr>
          <a:lstStyle/>
          <a:p>
            <a:pPr marL="0" indent="0">
              <a:buNone/>
            </a:pPr>
            <a:r>
              <a:rPr lang="en-US" sz="2400" dirty="0">
                <a:solidFill>
                  <a:schemeClr val="tx1"/>
                </a:solidFill>
                <a:cs typeface="Arial"/>
              </a:rPr>
              <a:t>Review background and updates to the SPSA template and instructions</a:t>
            </a:r>
          </a:p>
        </p:txBody>
      </p:sp>
      <p:sp>
        <p:nvSpPr>
          <p:cNvPr id="4" name="Slide Number Placeholder 3">
            <a:extLst>
              <a:ext uri="{FF2B5EF4-FFF2-40B4-BE49-F238E27FC236}">
                <a16:creationId xmlns:a16="http://schemas.microsoft.com/office/drawing/2014/main" id="{1C860A45-C031-E62F-DCB1-84256EE86408}"/>
              </a:ext>
            </a:extLst>
          </p:cNvPr>
          <p:cNvSpPr>
            <a:spLocks noGrp="1"/>
          </p:cNvSpPr>
          <p:nvPr>
            <p:ph type="sldNum" sz="quarter" idx="12"/>
          </p:nvPr>
        </p:nvSpPr>
        <p:spPr/>
        <p:txBody>
          <a:bodyPr/>
          <a:lstStyle/>
          <a:p>
            <a:fld id="{330EA680-D336-4FF7-8B7A-9848BB0A1C32}" type="slidenum">
              <a:rPr lang="en-US" smtClean="0"/>
              <a:pPr/>
              <a:t>23</a:t>
            </a:fld>
            <a:endParaRPr lang="en-US" dirty="0"/>
          </a:p>
        </p:txBody>
      </p:sp>
    </p:spTree>
    <p:extLst>
      <p:ext uri="{BB962C8B-B14F-4D97-AF65-F5344CB8AC3E}">
        <p14:creationId xmlns:p14="http://schemas.microsoft.com/office/powerpoint/2010/main" val="3300079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AFBE0-426A-C849-12AD-FCF78C16EC78}"/>
              </a:ext>
            </a:extLst>
          </p:cNvPr>
          <p:cNvSpPr>
            <a:spLocks noGrp="1"/>
          </p:cNvSpPr>
          <p:nvPr>
            <p:ph type="title"/>
          </p:nvPr>
        </p:nvSpPr>
        <p:spPr/>
        <p:txBody>
          <a:bodyPr>
            <a:normAutofit/>
          </a:bodyPr>
          <a:lstStyle/>
          <a:p>
            <a:r>
              <a:rPr lang="en-US" sz="3000" dirty="0">
                <a:cs typeface="Arial"/>
              </a:rPr>
              <a:t>CDE's SPSA Template and </a:t>
            </a:r>
            <a:br>
              <a:rPr lang="en-US" sz="3000" dirty="0">
                <a:cs typeface="Arial"/>
              </a:rPr>
            </a:br>
            <a:r>
              <a:rPr lang="en-US" sz="3000" dirty="0">
                <a:cs typeface="Arial"/>
              </a:rPr>
              <a:t>Instructions:</a:t>
            </a:r>
            <a:br>
              <a:rPr lang="en-US" sz="3000" dirty="0">
                <a:cs typeface="Arial"/>
              </a:rPr>
            </a:br>
            <a:br>
              <a:rPr lang="en-US" sz="3000" dirty="0">
                <a:cs typeface="Arial"/>
              </a:rPr>
            </a:br>
            <a:r>
              <a:rPr lang="en-US" sz="3000" dirty="0">
                <a:cs typeface="Arial"/>
              </a:rPr>
              <a:t>Updates (1)</a:t>
            </a:r>
            <a:endParaRPr lang="en-US" sz="3000" dirty="0"/>
          </a:p>
        </p:txBody>
      </p:sp>
      <p:sp>
        <p:nvSpPr>
          <p:cNvPr id="3" name="Content Placeholder 2">
            <a:extLst>
              <a:ext uri="{FF2B5EF4-FFF2-40B4-BE49-F238E27FC236}">
                <a16:creationId xmlns:a16="http://schemas.microsoft.com/office/drawing/2014/main" id="{3CB9E475-D4B5-3D17-D4CD-81A184A5C3B4}"/>
              </a:ext>
            </a:extLst>
          </p:cNvPr>
          <p:cNvSpPr>
            <a:spLocks noGrp="1"/>
          </p:cNvSpPr>
          <p:nvPr>
            <p:ph idx="1"/>
          </p:nvPr>
        </p:nvSpPr>
        <p:spPr>
          <a:xfrm>
            <a:off x="3454400" y="864108"/>
            <a:ext cx="7730068" cy="5120640"/>
          </a:xfrm>
        </p:spPr>
        <p:txBody>
          <a:bodyPr>
            <a:noAutofit/>
          </a:bodyPr>
          <a:lstStyle/>
          <a:p>
            <a:pPr marL="342900" indent="-342900">
              <a:buFont typeface="Arial"/>
              <a:buChar char="•"/>
            </a:pPr>
            <a:r>
              <a:rPr lang="en-US" sz="2400" dirty="0">
                <a:cs typeface="Arial"/>
              </a:rPr>
              <a:t>As a convenience, the CDE has developed SPSA templates that, if completed consistent with the provided instructions and implemented with fidelity, meet all federal school planning requirements, as applicable. There are now three SPSA templates.</a:t>
            </a:r>
            <a:endParaRPr lang="en-US" sz="2400" dirty="0"/>
          </a:p>
          <a:p>
            <a:pPr marL="342900" indent="-342900">
              <a:buFont typeface="Arial"/>
              <a:buChar char="•"/>
            </a:pPr>
            <a:r>
              <a:rPr lang="en-US" sz="2400" dirty="0">
                <a:cs typeface="Arial"/>
              </a:rPr>
              <a:t>The CDE does not mandate the SPSA template or any other school-level planning template. </a:t>
            </a:r>
          </a:p>
          <a:p>
            <a:pPr marL="0" indent="0">
              <a:buNone/>
            </a:pPr>
            <a:r>
              <a:rPr lang="en-US" sz="2400" b="1" dirty="0">
                <a:cs typeface="Arial"/>
              </a:rPr>
              <a:t>Note</a:t>
            </a:r>
            <a:r>
              <a:rPr lang="en-US" sz="2400" dirty="0">
                <a:cs typeface="Arial"/>
              </a:rPr>
              <a:t>: Schools continue to have the flexibility to use a different template to complete the SPSA requirements and the flexibility to address CSI, *TSI, and ATSI requirements within the SPSA template.</a:t>
            </a:r>
          </a:p>
          <a:p>
            <a:pPr marL="0" indent="0">
              <a:buNone/>
            </a:pPr>
            <a:r>
              <a:rPr lang="en-US" sz="2400" i="1" dirty="0">
                <a:cs typeface="Arial"/>
              </a:rPr>
              <a:t>* California will not determine school eligibility for TSI in 2023-24.</a:t>
            </a:r>
          </a:p>
        </p:txBody>
      </p:sp>
      <p:sp>
        <p:nvSpPr>
          <p:cNvPr id="4" name="Slide Number Placeholder 3">
            <a:extLst>
              <a:ext uri="{FF2B5EF4-FFF2-40B4-BE49-F238E27FC236}">
                <a16:creationId xmlns:a16="http://schemas.microsoft.com/office/drawing/2014/main" id="{9A005516-EAAC-F93C-20D6-EBDB04345103}"/>
              </a:ext>
            </a:extLst>
          </p:cNvPr>
          <p:cNvSpPr>
            <a:spLocks noGrp="1"/>
          </p:cNvSpPr>
          <p:nvPr>
            <p:ph type="sldNum" sz="quarter" idx="12"/>
          </p:nvPr>
        </p:nvSpPr>
        <p:spPr/>
        <p:txBody>
          <a:bodyPr/>
          <a:lstStyle/>
          <a:p>
            <a:fld id="{330EA680-D336-4FF7-8B7A-9848BB0A1C32}" type="slidenum">
              <a:rPr lang="en-US" smtClean="0"/>
              <a:pPr/>
              <a:t>24</a:t>
            </a:fld>
            <a:endParaRPr lang="en-US" dirty="0"/>
          </a:p>
        </p:txBody>
      </p:sp>
    </p:spTree>
    <p:extLst>
      <p:ext uri="{BB962C8B-B14F-4D97-AF65-F5344CB8AC3E}">
        <p14:creationId xmlns:p14="http://schemas.microsoft.com/office/powerpoint/2010/main" val="3890245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82EFD-D049-744C-981A-5CC87DB8C6C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21CD5DD-0050-BB3C-5A6B-206F7315A08A}"/>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777F55-BA8C-4B25-380C-8C242035C53A}"/>
              </a:ext>
            </a:extLst>
          </p:cNvPr>
          <p:cNvSpPr>
            <a:spLocks noGrp="1"/>
          </p:cNvSpPr>
          <p:nvPr>
            <p:ph type="title"/>
          </p:nvPr>
        </p:nvSpPr>
        <p:spPr>
          <a:xfrm>
            <a:off x="274637" y="365759"/>
            <a:ext cx="11642726" cy="1013780"/>
          </a:xfrm>
        </p:spPr>
        <p:txBody>
          <a:bodyPr>
            <a:normAutofit fontScale="90000"/>
          </a:bodyPr>
          <a:lstStyle/>
          <a:p>
            <a:r>
              <a:rPr lang="en-US" dirty="0"/>
              <a:t>Meeting Planning Requirements with an Alternative Template (1)</a:t>
            </a:r>
          </a:p>
        </p:txBody>
      </p:sp>
      <p:sp>
        <p:nvSpPr>
          <p:cNvPr id="3" name="Content Placeholder 2">
            <a:extLst>
              <a:ext uri="{FF2B5EF4-FFF2-40B4-BE49-F238E27FC236}">
                <a16:creationId xmlns:a16="http://schemas.microsoft.com/office/drawing/2014/main" id="{C9C80521-6BF8-71E4-CEAE-E20D3EDA2DFF}"/>
              </a:ext>
            </a:extLst>
          </p:cNvPr>
          <p:cNvSpPr>
            <a:spLocks noGrp="1"/>
          </p:cNvSpPr>
          <p:nvPr>
            <p:ph sz="quarter" idx="13"/>
          </p:nvPr>
        </p:nvSpPr>
        <p:spPr>
          <a:xfrm>
            <a:off x="261938" y="1379537"/>
            <a:ext cx="11655425" cy="5341937"/>
          </a:xfrm>
        </p:spPr>
        <p:txBody>
          <a:bodyPr>
            <a:normAutofit/>
          </a:bodyPr>
          <a:lstStyle/>
          <a:p>
            <a:pPr marL="0" indent="0">
              <a:spcAft>
                <a:spcPts val="1200"/>
              </a:spcAft>
              <a:buNone/>
            </a:pPr>
            <a:r>
              <a:rPr lang="en-US" sz="2800" dirty="0">
                <a:solidFill>
                  <a:schemeClr val="tx1"/>
                </a:solidFill>
                <a:cs typeface="Arial"/>
              </a:rPr>
              <a:t>The CDE does not have or provide an alternative planning template. </a:t>
            </a:r>
            <a:endParaRPr lang="en-US" dirty="0">
              <a:solidFill>
                <a:schemeClr val="tx1"/>
              </a:solidFill>
              <a:cs typeface="Arial"/>
            </a:endParaRPr>
          </a:p>
          <a:p>
            <a:pPr marL="800100" lvl="1" indent="-342900">
              <a:spcBef>
                <a:spcPts val="1200"/>
              </a:spcBef>
              <a:spcAft>
                <a:spcPts val="1200"/>
              </a:spcAft>
              <a:buClr>
                <a:schemeClr val="tx1"/>
              </a:buClr>
              <a:buFont typeface="Courier New"/>
              <a:buChar char="o"/>
            </a:pPr>
            <a:r>
              <a:rPr lang="en-US" sz="2400" dirty="0">
                <a:solidFill>
                  <a:schemeClr val="tx1"/>
                </a:solidFill>
                <a:cs typeface="Arial"/>
              </a:rPr>
              <a:t>If an LEA elects to use its own template/process for school improvement planning, it must ensure that its template/process addresses all federal school improvement planning requirements for CSI, ATSI and TSI, as applicable to the school.</a:t>
            </a:r>
            <a:endParaRPr lang="en-US" dirty="0">
              <a:solidFill>
                <a:schemeClr val="tx1"/>
              </a:solidFill>
              <a:cs typeface="Arial"/>
            </a:endParaRPr>
          </a:p>
        </p:txBody>
      </p:sp>
      <p:sp>
        <p:nvSpPr>
          <p:cNvPr id="4" name="Slide Number Placeholder 3">
            <a:extLst>
              <a:ext uri="{FF2B5EF4-FFF2-40B4-BE49-F238E27FC236}">
                <a16:creationId xmlns:a16="http://schemas.microsoft.com/office/drawing/2014/main" id="{916B9D9F-96EC-8D0A-0734-87CD057EAB38}"/>
              </a:ext>
            </a:extLst>
          </p:cNvPr>
          <p:cNvSpPr>
            <a:spLocks noGrp="1"/>
          </p:cNvSpPr>
          <p:nvPr>
            <p:ph type="sldNum" sz="quarter" idx="12"/>
          </p:nvPr>
        </p:nvSpPr>
        <p:spPr/>
        <p:txBody>
          <a:bodyPr/>
          <a:lstStyle/>
          <a:p>
            <a:fld id="{330EA680-D336-4FF7-8B7A-9848BB0A1C32}" type="slidenum">
              <a:rPr lang="en-US" smtClean="0"/>
              <a:pPr/>
              <a:t>25</a:t>
            </a:fld>
            <a:endParaRPr lang="en-US" dirty="0"/>
          </a:p>
        </p:txBody>
      </p:sp>
    </p:spTree>
    <p:extLst>
      <p:ext uri="{BB962C8B-B14F-4D97-AF65-F5344CB8AC3E}">
        <p14:creationId xmlns:p14="http://schemas.microsoft.com/office/powerpoint/2010/main" val="3253259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C1154-0F8F-2BE7-E97F-E62A4230C6D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6EF6656-A78D-A9D8-D9C8-4C9DD7C8FE8E}"/>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EC7A41-D5C2-85E0-2832-D465BB99C7AD}"/>
              </a:ext>
            </a:extLst>
          </p:cNvPr>
          <p:cNvSpPr>
            <a:spLocks noGrp="1"/>
          </p:cNvSpPr>
          <p:nvPr>
            <p:ph type="title"/>
          </p:nvPr>
        </p:nvSpPr>
        <p:spPr>
          <a:xfrm>
            <a:off x="274637" y="365759"/>
            <a:ext cx="11642726" cy="1013780"/>
          </a:xfrm>
        </p:spPr>
        <p:txBody>
          <a:bodyPr>
            <a:normAutofit fontScale="90000"/>
          </a:bodyPr>
          <a:lstStyle/>
          <a:p>
            <a:r>
              <a:rPr lang="en-US" dirty="0"/>
              <a:t>Meeting Planning Requirements with an Alternative Template (2)</a:t>
            </a:r>
          </a:p>
        </p:txBody>
      </p:sp>
      <p:sp>
        <p:nvSpPr>
          <p:cNvPr id="3" name="Content Placeholder 2">
            <a:extLst>
              <a:ext uri="{FF2B5EF4-FFF2-40B4-BE49-F238E27FC236}">
                <a16:creationId xmlns:a16="http://schemas.microsoft.com/office/drawing/2014/main" id="{B948483E-CE2A-64A4-B6DA-81A838B792BD}"/>
              </a:ext>
            </a:extLst>
          </p:cNvPr>
          <p:cNvSpPr>
            <a:spLocks noGrp="1"/>
          </p:cNvSpPr>
          <p:nvPr>
            <p:ph sz="quarter" idx="13"/>
          </p:nvPr>
        </p:nvSpPr>
        <p:spPr>
          <a:xfrm>
            <a:off x="261938" y="1379537"/>
            <a:ext cx="11655425" cy="5341937"/>
          </a:xfrm>
        </p:spPr>
        <p:txBody>
          <a:bodyPr>
            <a:normAutofit/>
          </a:bodyPr>
          <a:lstStyle/>
          <a:p>
            <a:pPr marL="0" indent="0">
              <a:spcBef>
                <a:spcPts val="600"/>
              </a:spcBef>
              <a:buNone/>
            </a:pPr>
            <a:r>
              <a:rPr lang="en-US" sz="2400" dirty="0">
                <a:solidFill>
                  <a:schemeClr val="tx1"/>
                </a:solidFill>
                <a:cs typeface="Arial"/>
              </a:rPr>
              <a:t>The CDE has four resources that an LEA electing to use an alternative planning template/process can reference to ensure federal planning requirements are met within their alternative template.</a:t>
            </a:r>
          </a:p>
          <a:p>
            <a:pPr marL="457200" indent="-457200">
              <a:spcBef>
                <a:spcPts val="600"/>
              </a:spcBef>
              <a:buClr>
                <a:schemeClr val="tx1"/>
              </a:buClr>
              <a:buAutoNum type="arabicPeriod"/>
            </a:pPr>
            <a:r>
              <a:rPr lang="en-US" sz="2400" i="1" dirty="0">
                <a:solidFill>
                  <a:schemeClr val="tx1"/>
                </a:solidFill>
                <a:cs typeface="Arial"/>
              </a:rPr>
              <a:t>EC</a:t>
            </a:r>
            <a:r>
              <a:rPr lang="en-US" sz="2400" dirty="0">
                <a:solidFill>
                  <a:schemeClr val="tx1"/>
                </a:solidFill>
                <a:cs typeface="Arial"/>
              </a:rPr>
              <a:t> Section 64001 (g)(3), </a:t>
            </a:r>
            <a:r>
              <a:rPr lang="en-US" sz="2400" dirty="0">
                <a:cs typeface="Arial"/>
                <a:hlinkClick r:id="rId2"/>
              </a:rPr>
              <a:t>SPSA requirements</a:t>
            </a:r>
            <a:endParaRPr lang="en-US" sz="2400" dirty="0">
              <a:cs typeface="Arial"/>
            </a:endParaRPr>
          </a:p>
          <a:p>
            <a:pPr marL="457200" indent="-457200">
              <a:spcBef>
                <a:spcPts val="600"/>
              </a:spcBef>
              <a:buClr>
                <a:schemeClr val="tx1"/>
              </a:buClr>
              <a:buAutoNum type="arabicPeriod"/>
            </a:pPr>
            <a:r>
              <a:rPr lang="en-US" sz="2400" dirty="0">
                <a:solidFill>
                  <a:schemeClr val="tx1"/>
                </a:solidFill>
                <a:cs typeface="Arial"/>
              </a:rPr>
              <a:t>ESSA, Section </a:t>
            </a:r>
            <a:r>
              <a:rPr lang="en-US" sz="2400" dirty="0">
                <a:solidFill>
                  <a:schemeClr val="tx1"/>
                </a:solidFill>
                <a:cs typeface="Segoe UI"/>
              </a:rPr>
              <a:t>1111(d)(1)(B) and </a:t>
            </a:r>
            <a:r>
              <a:rPr lang="en-US" sz="2400" dirty="0">
                <a:solidFill>
                  <a:schemeClr val="tx1"/>
                </a:solidFill>
                <a:cs typeface="Arial"/>
              </a:rPr>
              <a:t>1111(d)(2)(B), </a:t>
            </a:r>
            <a:r>
              <a:rPr lang="en-US" sz="2400" dirty="0">
                <a:cs typeface="Arial"/>
                <a:hlinkClick r:id="rId3"/>
              </a:rPr>
              <a:t>Federal planning requirements</a:t>
            </a:r>
            <a:endParaRPr lang="en-US" sz="2400" dirty="0">
              <a:cs typeface="Arial"/>
            </a:endParaRPr>
          </a:p>
          <a:p>
            <a:pPr marL="457200" indent="-457200">
              <a:spcBef>
                <a:spcPts val="600"/>
              </a:spcBef>
              <a:buClr>
                <a:schemeClr val="tx1"/>
              </a:buClr>
              <a:buAutoNum type="arabicPeriod"/>
            </a:pPr>
            <a:r>
              <a:rPr lang="en-US" sz="2400" dirty="0">
                <a:solidFill>
                  <a:schemeClr val="tx1"/>
                </a:solidFill>
                <a:cs typeface="Arial"/>
              </a:rPr>
              <a:t>CDE SPSA templates: </a:t>
            </a:r>
          </a:p>
          <a:p>
            <a:pPr marL="914400" lvl="1" indent="-457200">
              <a:spcBef>
                <a:spcPts val="600"/>
              </a:spcBef>
              <a:buClr>
                <a:schemeClr val="tx1"/>
              </a:buClr>
              <a:buFont typeface="Arial"/>
              <a:buChar char="•"/>
            </a:pPr>
            <a:r>
              <a:rPr lang="en-US" sz="2400" dirty="0">
                <a:cs typeface="Arial"/>
                <a:hlinkClick r:id="rId4"/>
              </a:rPr>
              <a:t>SPSA Template (DOCX)</a:t>
            </a:r>
            <a:endParaRPr lang="en-US" sz="2400" dirty="0">
              <a:cs typeface="Arial"/>
              <a:hlinkClick r:id="rId5"/>
            </a:endParaRPr>
          </a:p>
          <a:p>
            <a:pPr marL="914400" lvl="1" indent="-457200">
              <a:spcBef>
                <a:spcPts val="600"/>
              </a:spcBef>
              <a:buClr>
                <a:schemeClr val="tx1"/>
              </a:buClr>
              <a:buFont typeface="Arial"/>
              <a:buChar char="•"/>
            </a:pPr>
            <a:r>
              <a:rPr lang="en-US" sz="2400" dirty="0">
                <a:cs typeface="Arial"/>
                <a:hlinkClick r:id="rId6"/>
              </a:rPr>
              <a:t>SPSA/CSI Template (DOCX)</a:t>
            </a:r>
            <a:endParaRPr lang="en-US" sz="2400" dirty="0">
              <a:cs typeface="Arial"/>
            </a:endParaRPr>
          </a:p>
          <a:p>
            <a:pPr marL="914400" lvl="1" indent="-457200">
              <a:spcBef>
                <a:spcPts val="600"/>
              </a:spcBef>
              <a:buClr>
                <a:schemeClr val="tx1"/>
              </a:buClr>
              <a:buFont typeface="Arial"/>
              <a:buChar char="•"/>
            </a:pPr>
            <a:r>
              <a:rPr lang="en-US" sz="2400" dirty="0">
                <a:cs typeface="Arial"/>
                <a:hlinkClick r:id="rId7"/>
              </a:rPr>
              <a:t>SPSA/ATSI Template (DOCX)</a:t>
            </a:r>
            <a:endParaRPr lang="en-US" sz="2400" dirty="0">
              <a:cs typeface="Arial"/>
              <a:hlinkClick r:id="rId8"/>
            </a:endParaRPr>
          </a:p>
          <a:p>
            <a:pPr marL="457200" indent="-457200">
              <a:spcBef>
                <a:spcPts val="600"/>
              </a:spcBef>
              <a:buClr>
                <a:schemeClr val="tx1"/>
              </a:buClr>
              <a:buAutoNum type="arabicPeriod"/>
            </a:pPr>
            <a:r>
              <a:rPr lang="en-US" sz="2400" dirty="0">
                <a:solidFill>
                  <a:schemeClr val="tx1"/>
                </a:solidFill>
                <a:cs typeface="Arial"/>
              </a:rPr>
              <a:t>Federal Program Monitoring requirements for school improvement, </a:t>
            </a:r>
            <a:r>
              <a:rPr lang="en-US" sz="2400" dirty="0">
                <a:cs typeface="Arial"/>
                <a:hlinkClick r:id="rId9"/>
              </a:rPr>
              <a:t>School Support and Improvement Program instrument (DOCX)</a:t>
            </a:r>
            <a:endParaRPr lang="en-US" sz="2400" dirty="0">
              <a:cs typeface="Arial"/>
            </a:endParaRPr>
          </a:p>
        </p:txBody>
      </p:sp>
      <p:sp>
        <p:nvSpPr>
          <p:cNvPr id="4" name="Slide Number Placeholder 3">
            <a:extLst>
              <a:ext uri="{FF2B5EF4-FFF2-40B4-BE49-F238E27FC236}">
                <a16:creationId xmlns:a16="http://schemas.microsoft.com/office/drawing/2014/main" id="{EEE7A395-96A1-5AE0-7D62-D9CB9E75A85B}"/>
              </a:ext>
            </a:extLst>
          </p:cNvPr>
          <p:cNvSpPr>
            <a:spLocks noGrp="1"/>
          </p:cNvSpPr>
          <p:nvPr>
            <p:ph type="sldNum" sz="quarter" idx="12"/>
          </p:nvPr>
        </p:nvSpPr>
        <p:spPr/>
        <p:txBody>
          <a:bodyPr/>
          <a:lstStyle/>
          <a:p>
            <a:fld id="{330EA680-D336-4FF7-8B7A-9848BB0A1C32}" type="slidenum">
              <a:rPr lang="en-US" smtClean="0"/>
              <a:pPr/>
              <a:t>26</a:t>
            </a:fld>
            <a:endParaRPr lang="en-US" dirty="0"/>
          </a:p>
        </p:txBody>
      </p:sp>
    </p:spTree>
    <p:extLst>
      <p:ext uri="{BB962C8B-B14F-4D97-AF65-F5344CB8AC3E}">
        <p14:creationId xmlns:p14="http://schemas.microsoft.com/office/powerpoint/2010/main" val="1565917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F939E-92DB-DA78-05BD-D587E1AEED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D1F6D8-6AF9-F67B-21EF-08C3F2F26726}"/>
              </a:ext>
            </a:extLst>
          </p:cNvPr>
          <p:cNvSpPr>
            <a:spLocks noGrp="1"/>
          </p:cNvSpPr>
          <p:nvPr>
            <p:ph type="title"/>
          </p:nvPr>
        </p:nvSpPr>
        <p:spPr/>
        <p:txBody>
          <a:bodyPr>
            <a:normAutofit/>
          </a:bodyPr>
          <a:lstStyle/>
          <a:p>
            <a:r>
              <a:rPr lang="en-US" sz="3000" dirty="0">
                <a:cs typeface="Arial"/>
              </a:rPr>
              <a:t>CDE's SPSA Template and </a:t>
            </a:r>
            <a:br>
              <a:rPr lang="en-US" sz="3000" dirty="0">
                <a:cs typeface="Arial"/>
              </a:rPr>
            </a:br>
            <a:r>
              <a:rPr lang="en-US" sz="3000" dirty="0">
                <a:cs typeface="Arial"/>
              </a:rPr>
              <a:t>Instructions:</a:t>
            </a:r>
            <a:br>
              <a:rPr lang="en-US" sz="3000" dirty="0">
                <a:cs typeface="Arial"/>
              </a:rPr>
            </a:br>
            <a:br>
              <a:rPr lang="en-US" sz="3000" dirty="0">
                <a:cs typeface="Arial"/>
              </a:rPr>
            </a:br>
            <a:r>
              <a:rPr lang="en-US" sz="3000" dirty="0">
                <a:cs typeface="Arial"/>
              </a:rPr>
              <a:t>Updates (2)</a:t>
            </a:r>
            <a:endParaRPr lang="en-US" sz="3000" dirty="0"/>
          </a:p>
        </p:txBody>
      </p:sp>
      <p:sp>
        <p:nvSpPr>
          <p:cNvPr id="3" name="Content Placeholder 2">
            <a:extLst>
              <a:ext uri="{FF2B5EF4-FFF2-40B4-BE49-F238E27FC236}">
                <a16:creationId xmlns:a16="http://schemas.microsoft.com/office/drawing/2014/main" id="{4D5370B7-95CE-0787-6992-7B74EFE2FA36}"/>
              </a:ext>
            </a:extLst>
          </p:cNvPr>
          <p:cNvSpPr>
            <a:spLocks noGrp="1"/>
          </p:cNvSpPr>
          <p:nvPr>
            <p:ph idx="1"/>
          </p:nvPr>
        </p:nvSpPr>
        <p:spPr>
          <a:xfrm>
            <a:off x="3454400" y="864108"/>
            <a:ext cx="8229600" cy="5120640"/>
          </a:xfrm>
        </p:spPr>
        <p:txBody>
          <a:bodyPr>
            <a:noAutofit/>
          </a:bodyPr>
          <a:lstStyle/>
          <a:p>
            <a:pPr marL="0" indent="0">
              <a:spcAft>
                <a:spcPts val="1200"/>
              </a:spcAft>
              <a:buNone/>
            </a:pPr>
            <a:r>
              <a:rPr lang="en-US" sz="2400" dirty="0">
                <a:cs typeface="Arial"/>
              </a:rPr>
              <a:t>In summary, the CDE has updated its SPSA templates to include: </a:t>
            </a:r>
          </a:p>
          <a:p>
            <a:pPr marL="457200" indent="-285750">
              <a:spcAft>
                <a:spcPts val="1200"/>
              </a:spcAft>
              <a:buFont typeface="Arial,Sans-Serif"/>
              <a:buChar char="•"/>
            </a:pPr>
            <a:r>
              <a:rPr lang="en-US" sz="2400" b="1" dirty="0">
                <a:cs typeface="Arial"/>
              </a:rPr>
              <a:t>Streamlined Prompts: </a:t>
            </a:r>
            <a:r>
              <a:rPr lang="en-US" sz="2400" dirty="0">
                <a:cs typeface="Arial"/>
              </a:rPr>
              <a:t>Minor language adjustments to align with the LCAP terminology while still meeting ESSA requirements.</a:t>
            </a:r>
          </a:p>
          <a:p>
            <a:pPr marL="457200" indent="-285750">
              <a:spcAft>
                <a:spcPts val="1200"/>
              </a:spcAft>
              <a:buFont typeface="Arial,Sans-Serif"/>
              <a:buChar char="•"/>
            </a:pPr>
            <a:r>
              <a:rPr lang="en-US" sz="2400" b="1" dirty="0">
                <a:cs typeface="Arial"/>
              </a:rPr>
              <a:t>Comprehensive Needs Assessment Section: </a:t>
            </a:r>
            <a:r>
              <a:rPr lang="en-US" sz="2400" dirty="0">
                <a:cs typeface="Arial"/>
              </a:rPr>
              <a:t>Added to better align with the LCAP template and provide an area for schools to document their needs assessment process and results.</a:t>
            </a:r>
          </a:p>
          <a:p>
            <a:pPr marL="457200" indent="-285750">
              <a:spcAft>
                <a:spcPts val="1200"/>
              </a:spcAft>
              <a:buFont typeface="Arial,Sans-Serif"/>
              <a:buChar char="•"/>
            </a:pPr>
            <a:r>
              <a:rPr lang="en-US" sz="2400" b="1" dirty="0">
                <a:cs typeface="Arial"/>
              </a:rPr>
              <a:t>Separate Templates for CSI and ATSI: </a:t>
            </a:r>
            <a:r>
              <a:rPr lang="en-US" sz="2400" dirty="0">
                <a:cs typeface="Arial"/>
              </a:rPr>
              <a:t>Developed separate templates and instructions to help clarify the federal requirements based on the type of ESSA school support category. </a:t>
            </a:r>
          </a:p>
        </p:txBody>
      </p:sp>
      <p:sp>
        <p:nvSpPr>
          <p:cNvPr id="4" name="Slide Number Placeholder 3">
            <a:extLst>
              <a:ext uri="{FF2B5EF4-FFF2-40B4-BE49-F238E27FC236}">
                <a16:creationId xmlns:a16="http://schemas.microsoft.com/office/drawing/2014/main" id="{3678BB27-0712-853E-BB04-B117727DEBBD}"/>
              </a:ext>
            </a:extLst>
          </p:cNvPr>
          <p:cNvSpPr>
            <a:spLocks noGrp="1"/>
          </p:cNvSpPr>
          <p:nvPr>
            <p:ph type="sldNum" sz="quarter" idx="12"/>
          </p:nvPr>
        </p:nvSpPr>
        <p:spPr/>
        <p:txBody>
          <a:bodyPr/>
          <a:lstStyle/>
          <a:p>
            <a:fld id="{330EA680-D336-4FF7-8B7A-9848BB0A1C32}" type="slidenum">
              <a:rPr lang="en-US" smtClean="0"/>
              <a:pPr/>
              <a:t>27</a:t>
            </a:fld>
            <a:endParaRPr lang="en-US" dirty="0"/>
          </a:p>
        </p:txBody>
      </p:sp>
    </p:spTree>
    <p:extLst>
      <p:ext uri="{BB962C8B-B14F-4D97-AF65-F5344CB8AC3E}">
        <p14:creationId xmlns:p14="http://schemas.microsoft.com/office/powerpoint/2010/main" val="4137875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AC451-3825-A173-2D2C-FF4792D340F5}"/>
              </a:ext>
            </a:extLst>
          </p:cNvPr>
          <p:cNvSpPr>
            <a:spLocks noGrp="1"/>
          </p:cNvSpPr>
          <p:nvPr>
            <p:ph type="title"/>
          </p:nvPr>
        </p:nvSpPr>
        <p:spPr/>
        <p:txBody>
          <a:bodyPr/>
          <a:lstStyle/>
          <a:p>
            <a:r>
              <a:rPr lang="en-US" sz="5400" b="1" dirty="0">
                <a:solidFill>
                  <a:schemeClr val="tx1"/>
                </a:solidFill>
                <a:ea typeface="Verdana"/>
                <a:cs typeface="Calibri Light" panose="020F0302020204030204"/>
              </a:rPr>
              <a:t>SPSA (only) Template and Instructions</a:t>
            </a:r>
            <a:endParaRPr lang="en-US" dirty="0">
              <a:solidFill>
                <a:schemeClr val="tx1"/>
              </a:solidFill>
            </a:endParaRPr>
          </a:p>
        </p:txBody>
      </p:sp>
      <p:sp>
        <p:nvSpPr>
          <p:cNvPr id="3" name="Content Placeholder 2">
            <a:extLst>
              <a:ext uri="{FF2B5EF4-FFF2-40B4-BE49-F238E27FC236}">
                <a16:creationId xmlns:a16="http://schemas.microsoft.com/office/drawing/2014/main" id="{2CFA2750-94B9-A5B0-895D-B4B6803531EE}"/>
              </a:ext>
            </a:extLst>
          </p:cNvPr>
          <p:cNvSpPr>
            <a:spLocks noGrp="1"/>
          </p:cNvSpPr>
          <p:nvPr>
            <p:ph sz="quarter" idx="13"/>
          </p:nvPr>
        </p:nvSpPr>
        <p:spPr/>
        <p:txBody>
          <a:bodyPr>
            <a:normAutofit/>
          </a:bodyPr>
          <a:lstStyle/>
          <a:p>
            <a:pPr marL="0" indent="0">
              <a:buNone/>
            </a:pPr>
            <a:r>
              <a:rPr lang="en-US" sz="2400" dirty="0">
                <a:solidFill>
                  <a:schemeClr val="tx1"/>
                </a:solidFill>
                <a:cs typeface="Arial"/>
              </a:rPr>
              <a:t>Intended to be used for meeting the Title I and SWP requirements </a:t>
            </a:r>
          </a:p>
        </p:txBody>
      </p:sp>
      <p:sp>
        <p:nvSpPr>
          <p:cNvPr id="4" name="Slide Number Placeholder 3">
            <a:extLst>
              <a:ext uri="{FF2B5EF4-FFF2-40B4-BE49-F238E27FC236}">
                <a16:creationId xmlns:a16="http://schemas.microsoft.com/office/drawing/2014/main" id="{4AF6F4C7-98AC-9FF2-9D65-7C44949BA24F}"/>
              </a:ext>
            </a:extLst>
          </p:cNvPr>
          <p:cNvSpPr>
            <a:spLocks noGrp="1"/>
          </p:cNvSpPr>
          <p:nvPr>
            <p:ph type="sldNum" sz="quarter" idx="12"/>
          </p:nvPr>
        </p:nvSpPr>
        <p:spPr/>
        <p:txBody>
          <a:bodyPr/>
          <a:lstStyle/>
          <a:p>
            <a:fld id="{330EA680-D336-4FF7-8B7A-9848BB0A1C32}" type="slidenum">
              <a:rPr lang="en-US" smtClean="0"/>
              <a:pPr/>
              <a:t>28</a:t>
            </a:fld>
            <a:endParaRPr lang="en-US" dirty="0"/>
          </a:p>
        </p:txBody>
      </p:sp>
    </p:spTree>
    <p:extLst>
      <p:ext uri="{BB962C8B-B14F-4D97-AF65-F5344CB8AC3E}">
        <p14:creationId xmlns:p14="http://schemas.microsoft.com/office/powerpoint/2010/main" val="696855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1A046-EC74-1DFA-0E19-7F199408570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6B5356D-2514-C6D1-F1C9-7AD9F7D4A583}"/>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376CB8-977D-8E78-C0E8-B9DB4A6435FC}"/>
              </a:ext>
            </a:extLst>
          </p:cNvPr>
          <p:cNvSpPr>
            <a:spLocks noGrp="1"/>
          </p:cNvSpPr>
          <p:nvPr>
            <p:ph type="title"/>
          </p:nvPr>
        </p:nvSpPr>
        <p:spPr/>
        <p:txBody>
          <a:bodyPr>
            <a:normAutofit/>
          </a:bodyPr>
          <a:lstStyle/>
          <a:p>
            <a:r>
              <a:rPr lang="en-US" dirty="0"/>
              <a:t>SPSA (only) Template and Instructions</a:t>
            </a:r>
          </a:p>
        </p:txBody>
      </p:sp>
      <p:sp>
        <p:nvSpPr>
          <p:cNvPr id="3" name="Content Placeholder 2">
            <a:extLst>
              <a:ext uri="{FF2B5EF4-FFF2-40B4-BE49-F238E27FC236}">
                <a16:creationId xmlns:a16="http://schemas.microsoft.com/office/drawing/2014/main" id="{1DCB72AE-2C5F-2863-B6FF-0204C3A33EC5}"/>
              </a:ext>
            </a:extLst>
          </p:cNvPr>
          <p:cNvSpPr>
            <a:spLocks noGrp="1"/>
          </p:cNvSpPr>
          <p:nvPr>
            <p:ph sz="quarter" idx="13"/>
          </p:nvPr>
        </p:nvSpPr>
        <p:spPr>
          <a:xfrm>
            <a:off x="261938" y="1379537"/>
            <a:ext cx="11655425" cy="5341937"/>
          </a:xfrm>
        </p:spPr>
        <p:txBody>
          <a:bodyPr>
            <a:normAutofit/>
          </a:bodyPr>
          <a:lstStyle/>
          <a:p>
            <a:pPr marL="457200" indent="-457200">
              <a:spcAft>
                <a:spcPts val="1200"/>
              </a:spcAft>
              <a:buClr>
                <a:schemeClr val="tx1"/>
              </a:buClr>
              <a:buFont typeface="Arial" panose="020B0604020202020204" pitchFamily="34" charset="0"/>
              <a:buChar char="•"/>
            </a:pPr>
            <a:r>
              <a:rPr lang="en-US" sz="2800" dirty="0">
                <a:solidFill>
                  <a:schemeClr val="tx1"/>
                </a:solidFill>
                <a:cs typeface="Arial"/>
              </a:rPr>
              <a:t>The SPSA (only) template consolidates all school-level planning efforts into one plan for programs funded through the </a:t>
            </a:r>
            <a:r>
              <a:rPr lang="en-US" sz="2800" dirty="0" err="1">
                <a:solidFill>
                  <a:schemeClr val="tx1"/>
                </a:solidFill>
                <a:cs typeface="Arial"/>
              </a:rPr>
              <a:t>ConApp</a:t>
            </a:r>
            <a:r>
              <a:rPr lang="en-US" sz="2800" dirty="0">
                <a:solidFill>
                  <a:schemeClr val="tx1"/>
                </a:solidFill>
                <a:cs typeface="Arial"/>
              </a:rPr>
              <a:t> pursuant to </a:t>
            </a:r>
            <a:r>
              <a:rPr lang="en-US" sz="2800" i="1" dirty="0">
                <a:solidFill>
                  <a:schemeClr val="tx1"/>
                </a:solidFill>
                <a:cs typeface="Arial"/>
              </a:rPr>
              <a:t>EC</a:t>
            </a:r>
            <a:r>
              <a:rPr lang="en-US" sz="2800" dirty="0">
                <a:solidFill>
                  <a:schemeClr val="tx1"/>
                </a:solidFill>
                <a:cs typeface="Arial"/>
              </a:rPr>
              <a:t> Section 64001 and the ESSA. </a:t>
            </a:r>
          </a:p>
          <a:p>
            <a:pPr marL="457200" indent="-457200">
              <a:spcAft>
                <a:spcPts val="1200"/>
              </a:spcAft>
              <a:buClr>
                <a:schemeClr val="tx1"/>
              </a:buClr>
              <a:buFont typeface="Arial"/>
              <a:buChar char="•"/>
            </a:pPr>
            <a:r>
              <a:rPr lang="en-US" sz="2800" dirty="0">
                <a:solidFill>
                  <a:schemeClr val="tx1"/>
                </a:solidFill>
                <a:cs typeface="Arial"/>
              </a:rPr>
              <a:t>This template is designed to meet schoolwide program planning requirements.</a:t>
            </a:r>
          </a:p>
          <a:p>
            <a:pPr lvl="1">
              <a:spcAft>
                <a:spcPts val="1200"/>
              </a:spcAft>
            </a:pPr>
            <a:r>
              <a:rPr lang="en-US" sz="2600" u="sng" dirty="0">
                <a:solidFill>
                  <a:srgbClr val="CC9933"/>
                </a:solidFill>
                <a:ea typeface="+mn-lt"/>
                <a:cs typeface="+mn-lt"/>
                <a:hlinkClick r:id="rId2"/>
              </a:rPr>
              <a:t>SPSA Template (DOCX; Updated 19-Jun-2024)</a:t>
            </a:r>
            <a:endParaRPr lang="en-US" sz="2600" dirty="0"/>
          </a:p>
        </p:txBody>
      </p:sp>
      <p:sp>
        <p:nvSpPr>
          <p:cNvPr id="4" name="Slide Number Placeholder 3">
            <a:extLst>
              <a:ext uri="{FF2B5EF4-FFF2-40B4-BE49-F238E27FC236}">
                <a16:creationId xmlns:a16="http://schemas.microsoft.com/office/drawing/2014/main" id="{7BF132DD-09F9-32FF-75D6-C6C10777E96E}"/>
              </a:ext>
            </a:extLst>
          </p:cNvPr>
          <p:cNvSpPr>
            <a:spLocks noGrp="1"/>
          </p:cNvSpPr>
          <p:nvPr>
            <p:ph type="sldNum" sz="quarter" idx="12"/>
          </p:nvPr>
        </p:nvSpPr>
        <p:spPr/>
        <p:txBody>
          <a:bodyPr/>
          <a:lstStyle/>
          <a:p>
            <a:fld id="{330EA680-D336-4FF7-8B7A-9848BB0A1C32}" type="slidenum">
              <a:rPr lang="en-US" smtClean="0"/>
              <a:pPr/>
              <a:t>29</a:t>
            </a:fld>
            <a:endParaRPr lang="en-US" dirty="0"/>
          </a:p>
        </p:txBody>
      </p:sp>
    </p:spTree>
    <p:extLst>
      <p:ext uri="{BB962C8B-B14F-4D97-AF65-F5344CB8AC3E}">
        <p14:creationId xmlns:p14="http://schemas.microsoft.com/office/powerpoint/2010/main" val="3107088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4E83-DF27-48D0-AB41-2A8366B8FD27}"/>
              </a:ext>
            </a:extLst>
          </p:cNvPr>
          <p:cNvSpPr>
            <a:spLocks noGrp="1"/>
          </p:cNvSpPr>
          <p:nvPr>
            <p:ph type="title"/>
          </p:nvPr>
        </p:nvSpPr>
        <p:spPr/>
        <p:txBody>
          <a:bodyPr/>
          <a:lstStyle/>
          <a:p>
            <a:pPr>
              <a:spcBef>
                <a:spcPts val="1200"/>
              </a:spcBef>
            </a:pPr>
            <a:r>
              <a:rPr lang="en-US" dirty="0">
                <a:solidFill>
                  <a:schemeClr val="tx1"/>
                </a:solidFill>
              </a:rPr>
              <a:t>Intended Audience</a:t>
            </a:r>
          </a:p>
        </p:txBody>
      </p:sp>
      <p:sp>
        <p:nvSpPr>
          <p:cNvPr id="3" name="Content Placeholder 2">
            <a:extLst>
              <a:ext uri="{FF2B5EF4-FFF2-40B4-BE49-F238E27FC236}">
                <a16:creationId xmlns:a16="http://schemas.microsoft.com/office/drawing/2014/main" id="{188F6D74-12B3-4645-85F8-C8BC67CB1C70}"/>
              </a:ext>
            </a:extLst>
          </p:cNvPr>
          <p:cNvSpPr>
            <a:spLocks noGrp="1"/>
          </p:cNvSpPr>
          <p:nvPr>
            <p:ph idx="1"/>
          </p:nvPr>
        </p:nvSpPr>
        <p:spPr/>
        <p:txBody>
          <a:bodyPr>
            <a:normAutofit/>
          </a:bodyPr>
          <a:lstStyle/>
          <a:p>
            <a:pPr marL="0" indent="0">
              <a:buNone/>
            </a:pPr>
            <a:r>
              <a:rPr lang="en-US" sz="2400" dirty="0"/>
              <a:t>The intended audience for this presentation is anyone who will complete, review, or interact with the SPSA, including: </a:t>
            </a:r>
            <a:endParaRPr lang="en-US" sz="2400" dirty="0">
              <a:cs typeface="Arial"/>
            </a:endParaRPr>
          </a:p>
          <a:p>
            <a:pPr marL="629920" lvl="1" indent="-305435">
              <a:spcBef>
                <a:spcPts val="1200"/>
              </a:spcBef>
              <a:buClrTx/>
            </a:pPr>
            <a:r>
              <a:rPr lang="en-US" sz="2400" dirty="0"/>
              <a:t>Parents and students</a:t>
            </a:r>
            <a:endParaRPr lang="en-US" sz="2400" dirty="0">
              <a:cs typeface="Arial"/>
            </a:endParaRPr>
          </a:p>
          <a:p>
            <a:pPr marL="629920" lvl="1" indent="-305435">
              <a:spcBef>
                <a:spcPts val="1200"/>
              </a:spcBef>
              <a:buClrTx/>
            </a:pPr>
            <a:r>
              <a:rPr lang="en-US" sz="2400" dirty="0"/>
              <a:t>Teachers and school staff</a:t>
            </a:r>
            <a:endParaRPr lang="en-US" sz="2400" dirty="0">
              <a:cs typeface="Arial"/>
            </a:endParaRPr>
          </a:p>
          <a:p>
            <a:pPr marL="629920" lvl="1" indent="-305435">
              <a:spcBef>
                <a:spcPts val="1200"/>
              </a:spcBef>
              <a:buClrTx/>
            </a:pPr>
            <a:r>
              <a:rPr lang="en-US" sz="2400" dirty="0"/>
              <a:t>Administrators</a:t>
            </a:r>
            <a:endParaRPr lang="en-US" sz="2400" dirty="0">
              <a:cs typeface="Arial"/>
            </a:endParaRPr>
          </a:p>
          <a:p>
            <a:pPr marL="629920" lvl="1" indent="-305435">
              <a:spcBef>
                <a:spcPts val="1200"/>
              </a:spcBef>
              <a:buClrTx/>
            </a:pPr>
            <a:r>
              <a:rPr lang="en-US" sz="2400" dirty="0"/>
              <a:t>Advisory committees</a:t>
            </a:r>
            <a:endParaRPr lang="en-US" sz="2400" dirty="0">
              <a:cs typeface="Arial"/>
            </a:endParaRPr>
          </a:p>
          <a:p>
            <a:pPr marL="629920" lvl="1" indent="-305435">
              <a:spcBef>
                <a:spcPts val="1200"/>
              </a:spcBef>
              <a:buClrTx/>
            </a:pPr>
            <a:r>
              <a:rPr lang="en-US" sz="2400" dirty="0"/>
              <a:t>Members of governing boards or bodies</a:t>
            </a:r>
            <a:endParaRPr lang="en-US" sz="2400" dirty="0">
              <a:cs typeface="Arial"/>
            </a:endParaRPr>
          </a:p>
          <a:p>
            <a:pPr marL="629920" lvl="1" indent="-305435">
              <a:spcBef>
                <a:spcPts val="1200"/>
              </a:spcBef>
              <a:buClrTx/>
            </a:pPr>
            <a:r>
              <a:rPr lang="en-US" sz="2400" dirty="0"/>
              <a:t>Community members</a:t>
            </a:r>
            <a:endParaRPr lang="en-US" sz="2400" dirty="0">
              <a:cs typeface="Arial"/>
            </a:endParaRPr>
          </a:p>
        </p:txBody>
      </p:sp>
      <p:sp>
        <p:nvSpPr>
          <p:cNvPr id="5" name="Slide Number Placeholder 4">
            <a:extLst>
              <a:ext uri="{FF2B5EF4-FFF2-40B4-BE49-F238E27FC236}">
                <a16:creationId xmlns:a16="http://schemas.microsoft.com/office/drawing/2014/main" id="{35C6BB22-9AED-4309-A3B7-3EAEA8283A6E}"/>
              </a:ext>
            </a:extLst>
          </p:cNvPr>
          <p:cNvSpPr>
            <a:spLocks noGrp="1"/>
          </p:cNvSpPr>
          <p:nvPr>
            <p:ph type="sldNum" sz="quarter" idx="12"/>
          </p:nvPr>
        </p:nvSpPr>
        <p:spPr/>
        <p:txBody>
          <a:bodyPr/>
          <a:lstStyle/>
          <a:p>
            <a:fld id="{1E47FE53-EBF0-4DA7-9D9D-CC1C3A20F3CB}" type="slidenum">
              <a:rPr lang="en-US" smtClean="0"/>
              <a:pPr/>
              <a:t>3</a:t>
            </a:fld>
            <a:endParaRPr lang="en-US" dirty="0"/>
          </a:p>
        </p:txBody>
      </p:sp>
    </p:spTree>
    <p:extLst>
      <p:ext uri="{BB962C8B-B14F-4D97-AF65-F5344CB8AC3E}">
        <p14:creationId xmlns:p14="http://schemas.microsoft.com/office/powerpoint/2010/main" val="3666001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58DCE-7420-BC53-FFC2-A034DB047E0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E52E55B-F5C3-7B52-CDF2-172CB8AED49F}"/>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51D4BB-0A4C-BE79-F07B-3928E71FA319}"/>
              </a:ext>
            </a:extLst>
          </p:cNvPr>
          <p:cNvSpPr>
            <a:spLocks noGrp="1"/>
          </p:cNvSpPr>
          <p:nvPr>
            <p:ph type="title"/>
          </p:nvPr>
        </p:nvSpPr>
        <p:spPr>
          <a:xfrm>
            <a:off x="274637" y="365759"/>
            <a:ext cx="11642726" cy="1013780"/>
          </a:xfrm>
        </p:spPr>
        <p:txBody>
          <a:bodyPr>
            <a:normAutofit fontScale="90000"/>
          </a:bodyPr>
          <a:lstStyle/>
          <a:p>
            <a:r>
              <a:rPr lang="en-US" dirty="0"/>
              <a:t>Intent of the SPSA (only) Template and Instructions</a:t>
            </a:r>
          </a:p>
        </p:txBody>
      </p:sp>
      <p:sp>
        <p:nvSpPr>
          <p:cNvPr id="3" name="Content Placeholder 2">
            <a:extLst>
              <a:ext uri="{FF2B5EF4-FFF2-40B4-BE49-F238E27FC236}">
                <a16:creationId xmlns:a16="http://schemas.microsoft.com/office/drawing/2014/main" id="{B7A4BF41-C8A7-7598-2A7F-D2DEEC2D0E0C}"/>
              </a:ext>
            </a:extLst>
          </p:cNvPr>
          <p:cNvSpPr>
            <a:spLocks noGrp="1"/>
          </p:cNvSpPr>
          <p:nvPr>
            <p:ph sz="quarter" idx="13"/>
          </p:nvPr>
        </p:nvSpPr>
        <p:spPr>
          <a:xfrm>
            <a:off x="261938" y="1379537"/>
            <a:ext cx="11655425" cy="5341937"/>
          </a:xfrm>
        </p:spPr>
        <p:txBody>
          <a:bodyPr>
            <a:normAutofit/>
          </a:bodyPr>
          <a:lstStyle/>
          <a:p>
            <a:pPr marL="0" indent="0">
              <a:spcAft>
                <a:spcPts val="1200"/>
              </a:spcAft>
              <a:buClr>
                <a:schemeClr val="tx1"/>
              </a:buClr>
              <a:buNone/>
            </a:pPr>
            <a:r>
              <a:rPr lang="en-US" sz="2600" dirty="0">
                <a:solidFill>
                  <a:schemeClr val="tx1"/>
                </a:solidFill>
              </a:rPr>
              <a:t>The SPSA (only) template and instructions is intended to be used by Title I and SWP schools, however, non-Title I schools also have the option to use this template. </a:t>
            </a:r>
            <a:endParaRPr lang="en-US" sz="2600" strike="sngStrike" dirty="0">
              <a:solidFill>
                <a:schemeClr val="tx1"/>
              </a:solidFill>
              <a:cs typeface="Arial"/>
            </a:endParaRPr>
          </a:p>
          <a:p>
            <a:pPr marL="0" indent="0">
              <a:spcAft>
                <a:spcPts val="1200"/>
              </a:spcAft>
              <a:buClr>
                <a:schemeClr val="tx1"/>
              </a:buClr>
              <a:buNone/>
            </a:pPr>
            <a:r>
              <a:rPr lang="en-US" sz="2600" dirty="0">
                <a:solidFill>
                  <a:schemeClr val="tx1"/>
                </a:solidFill>
                <a:cs typeface="Arial"/>
              </a:rPr>
              <a:t>The SPSA (only) template is not required for other state funds but may be modified to meet the school's need. </a:t>
            </a:r>
          </a:p>
        </p:txBody>
      </p:sp>
      <p:sp>
        <p:nvSpPr>
          <p:cNvPr id="4" name="Slide Number Placeholder 3">
            <a:extLst>
              <a:ext uri="{FF2B5EF4-FFF2-40B4-BE49-F238E27FC236}">
                <a16:creationId xmlns:a16="http://schemas.microsoft.com/office/drawing/2014/main" id="{00B3EE35-38D1-1A6A-5C09-D2E517C9E1C6}"/>
              </a:ext>
            </a:extLst>
          </p:cNvPr>
          <p:cNvSpPr>
            <a:spLocks noGrp="1"/>
          </p:cNvSpPr>
          <p:nvPr>
            <p:ph type="sldNum" sz="quarter" idx="12"/>
          </p:nvPr>
        </p:nvSpPr>
        <p:spPr/>
        <p:txBody>
          <a:bodyPr/>
          <a:lstStyle/>
          <a:p>
            <a:fld id="{330EA680-D336-4FF7-8B7A-9848BB0A1C32}" type="slidenum">
              <a:rPr lang="en-US" smtClean="0"/>
              <a:pPr/>
              <a:t>30</a:t>
            </a:fld>
            <a:endParaRPr lang="en-US" dirty="0"/>
          </a:p>
        </p:txBody>
      </p:sp>
    </p:spTree>
    <p:extLst>
      <p:ext uri="{BB962C8B-B14F-4D97-AF65-F5344CB8AC3E}">
        <p14:creationId xmlns:p14="http://schemas.microsoft.com/office/powerpoint/2010/main" val="4123545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3E48C-BB1F-1C68-DCD0-A7196F52DE00}"/>
              </a:ext>
            </a:extLst>
          </p:cNvPr>
          <p:cNvSpPr>
            <a:spLocks noGrp="1"/>
          </p:cNvSpPr>
          <p:nvPr>
            <p:ph type="title"/>
          </p:nvPr>
        </p:nvSpPr>
        <p:spPr/>
        <p:txBody>
          <a:bodyPr>
            <a:normAutofit/>
          </a:bodyPr>
          <a:lstStyle/>
          <a:p>
            <a:r>
              <a:rPr lang="en-US" sz="2800" dirty="0"/>
              <a:t>Walkthrough the required SPSA Section for meeting SWP planning </a:t>
            </a:r>
            <a:br>
              <a:rPr lang="en-US" sz="2800" dirty="0"/>
            </a:br>
            <a:r>
              <a:rPr lang="en-US" sz="2800" dirty="0"/>
              <a:t>requirements</a:t>
            </a:r>
          </a:p>
        </p:txBody>
      </p:sp>
      <p:sp>
        <p:nvSpPr>
          <p:cNvPr id="3" name="Content Placeholder 2">
            <a:extLst>
              <a:ext uri="{FF2B5EF4-FFF2-40B4-BE49-F238E27FC236}">
                <a16:creationId xmlns:a16="http://schemas.microsoft.com/office/drawing/2014/main" id="{EB9F173D-6971-5AC7-9C6E-860BECC5AE8C}"/>
              </a:ext>
            </a:extLst>
          </p:cNvPr>
          <p:cNvSpPr>
            <a:spLocks noGrp="1"/>
          </p:cNvSpPr>
          <p:nvPr>
            <p:ph idx="1"/>
          </p:nvPr>
        </p:nvSpPr>
        <p:spPr/>
        <p:txBody>
          <a:bodyPr>
            <a:normAutofit/>
          </a:bodyPr>
          <a:lstStyle/>
          <a:p>
            <a:pPr marL="514350" indent="-514350">
              <a:buAutoNum type="arabicPeriod"/>
            </a:pPr>
            <a:r>
              <a:rPr lang="en-US" sz="2800" dirty="0"/>
              <a:t>Plan Description</a:t>
            </a:r>
          </a:p>
          <a:p>
            <a:pPr marL="514350" indent="-514350">
              <a:buAutoNum type="arabicPeriod"/>
            </a:pPr>
            <a:r>
              <a:rPr lang="en-US" sz="2800" dirty="0"/>
              <a:t>Educational Partner Involvement</a:t>
            </a:r>
          </a:p>
          <a:p>
            <a:pPr marL="514350" indent="-514350">
              <a:buAutoNum type="arabicPeriod"/>
            </a:pPr>
            <a:r>
              <a:rPr lang="en-US" sz="2800" dirty="0"/>
              <a:t>Comprehensive Needs Assessment</a:t>
            </a:r>
          </a:p>
          <a:p>
            <a:pPr marL="514350" indent="-514350">
              <a:buAutoNum type="arabicPeriod"/>
            </a:pPr>
            <a:r>
              <a:rPr lang="en-US" sz="2800" dirty="0"/>
              <a:t>Goals, Strategies/Activities, and Expenditures</a:t>
            </a:r>
          </a:p>
          <a:p>
            <a:pPr marL="514350" indent="-514350">
              <a:buAutoNum type="arabicPeriod"/>
            </a:pPr>
            <a:r>
              <a:rPr lang="en-US" sz="2800" dirty="0"/>
              <a:t>Annual Review</a:t>
            </a:r>
          </a:p>
          <a:p>
            <a:pPr marL="514350" indent="-514350">
              <a:buAutoNum type="arabicPeriod"/>
            </a:pPr>
            <a:r>
              <a:rPr lang="en-US" sz="2800" dirty="0"/>
              <a:t>Budget Summary</a:t>
            </a:r>
          </a:p>
        </p:txBody>
      </p:sp>
      <p:sp>
        <p:nvSpPr>
          <p:cNvPr id="4" name="Slide Number Placeholder 3">
            <a:extLst>
              <a:ext uri="{FF2B5EF4-FFF2-40B4-BE49-F238E27FC236}">
                <a16:creationId xmlns:a16="http://schemas.microsoft.com/office/drawing/2014/main" id="{82F8590F-61EC-FE22-29F0-8204976F1B8C}"/>
              </a:ext>
            </a:extLst>
          </p:cNvPr>
          <p:cNvSpPr>
            <a:spLocks noGrp="1"/>
          </p:cNvSpPr>
          <p:nvPr>
            <p:ph type="sldNum" sz="quarter" idx="12"/>
          </p:nvPr>
        </p:nvSpPr>
        <p:spPr/>
        <p:txBody>
          <a:bodyPr/>
          <a:lstStyle/>
          <a:p>
            <a:fld id="{330EA680-D336-4FF7-8B7A-9848BB0A1C32}" type="slidenum">
              <a:rPr lang="en-US" smtClean="0"/>
              <a:pPr/>
              <a:t>31</a:t>
            </a:fld>
            <a:endParaRPr lang="en-US" dirty="0"/>
          </a:p>
        </p:txBody>
      </p:sp>
    </p:spTree>
    <p:extLst>
      <p:ext uri="{BB962C8B-B14F-4D97-AF65-F5344CB8AC3E}">
        <p14:creationId xmlns:p14="http://schemas.microsoft.com/office/powerpoint/2010/main" val="3021549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6047D-9DD8-2447-967D-C7C64C45FBDA}"/>
              </a:ext>
            </a:extLst>
          </p:cNvPr>
          <p:cNvSpPr>
            <a:spLocks noGrp="1"/>
          </p:cNvSpPr>
          <p:nvPr>
            <p:ph type="title"/>
          </p:nvPr>
        </p:nvSpPr>
        <p:spPr>
          <a:xfrm>
            <a:off x="3616960" y="1298448"/>
            <a:ext cx="7566152" cy="3255264"/>
          </a:xfrm>
        </p:spPr>
        <p:txBody>
          <a:bodyPr>
            <a:normAutofit/>
          </a:bodyPr>
          <a:lstStyle/>
          <a:p>
            <a:r>
              <a:rPr lang="en-US" sz="5500" b="1" dirty="0">
                <a:solidFill>
                  <a:schemeClr val="tx1">
                    <a:lumMod val="75000"/>
                    <a:lumOff val="25000"/>
                  </a:schemeClr>
                </a:solidFill>
                <a:ea typeface="Verdana"/>
                <a:cs typeface="Calibri Light" panose="020F0302020204030204"/>
              </a:rPr>
              <a:t>Frequently Asked Planning Questions for the SPSA</a:t>
            </a:r>
            <a:endParaRPr lang="en-US" sz="5500" dirty="0"/>
          </a:p>
        </p:txBody>
      </p:sp>
      <p:sp>
        <p:nvSpPr>
          <p:cNvPr id="3" name="Content Placeholder 2">
            <a:extLst>
              <a:ext uri="{FF2B5EF4-FFF2-40B4-BE49-F238E27FC236}">
                <a16:creationId xmlns:a16="http://schemas.microsoft.com/office/drawing/2014/main" id="{03D57E40-74A7-8D87-7520-3661D0F21F61}"/>
              </a:ext>
            </a:extLst>
          </p:cNvPr>
          <p:cNvSpPr>
            <a:spLocks noGrp="1"/>
          </p:cNvSpPr>
          <p:nvPr>
            <p:ph sz="quarter" idx="13"/>
          </p:nvPr>
        </p:nvSpPr>
        <p:spPr>
          <a:xfrm>
            <a:off x="3616960" y="4672172"/>
            <a:ext cx="7566152" cy="1016000"/>
          </a:xfrm>
        </p:spPr>
        <p:txBody>
          <a:bodyPr>
            <a:normAutofit/>
          </a:bodyPr>
          <a:lstStyle/>
          <a:p>
            <a:pPr marL="0" indent="0">
              <a:buNone/>
            </a:pPr>
            <a:r>
              <a:rPr lang="en-US" sz="2400" dirty="0">
                <a:solidFill>
                  <a:schemeClr val="tx1">
                    <a:lumMod val="75000"/>
                    <a:lumOff val="25000"/>
                  </a:schemeClr>
                </a:solidFill>
                <a:cs typeface="Arial"/>
              </a:rPr>
              <a:t>Review common questions and considerations </a:t>
            </a:r>
          </a:p>
        </p:txBody>
      </p:sp>
      <p:sp>
        <p:nvSpPr>
          <p:cNvPr id="4" name="Slide Number Placeholder 3">
            <a:extLst>
              <a:ext uri="{FF2B5EF4-FFF2-40B4-BE49-F238E27FC236}">
                <a16:creationId xmlns:a16="http://schemas.microsoft.com/office/drawing/2014/main" id="{B02FF112-A15F-62D9-A380-028A5C156150}"/>
              </a:ext>
            </a:extLst>
          </p:cNvPr>
          <p:cNvSpPr>
            <a:spLocks noGrp="1"/>
          </p:cNvSpPr>
          <p:nvPr>
            <p:ph type="sldNum" sz="quarter" idx="12"/>
          </p:nvPr>
        </p:nvSpPr>
        <p:spPr/>
        <p:txBody>
          <a:bodyPr/>
          <a:lstStyle/>
          <a:p>
            <a:fld id="{330EA680-D336-4FF7-8B7A-9848BB0A1C32}" type="slidenum">
              <a:rPr lang="en-US" smtClean="0"/>
              <a:pPr/>
              <a:t>32</a:t>
            </a:fld>
            <a:endParaRPr lang="en-US" dirty="0"/>
          </a:p>
        </p:txBody>
      </p:sp>
    </p:spTree>
    <p:extLst>
      <p:ext uri="{BB962C8B-B14F-4D97-AF65-F5344CB8AC3E}">
        <p14:creationId xmlns:p14="http://schemas.microsoft.com/office/powerpoint/2010/main" val="853185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6AE37-68C4-5A89-E273-EF6E365974D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55D4CD5-1020-6B24-54C7-F86D4097D97A}"/>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F43B30-C329-E8AF-4272-2B5F980D7CD2}"/>
              </a:ext>
            </a:extLst>
          </p:cNvPr>
          <p:cNvSpPr>
            <a:spLocks noGrp="1"/>
          </p:cNvSpPr>
          <p:nvPr>
            <p:ph type="title"/>
          </p:nvPr>
        </p:nvSpPr>
        <p:spPr/>
        <p:txBody>
          <a:bodyPr>
            <a:normAutofit/>
          </a:bodyPr>
          <a:lstStyle/>
          <a:p>
            <a:r>
              <a:rPr lang="en-US" dirty="0"/>
              <a:t>Questions to Consider for the SPSA (1)</a:t>
            </a:r>
          </a:p>
        </p:txBody>
      </p:sp>
      <p:sp>
        <p:nvSpPr>
          <p:cNvPr id="3" name="Content Placeholder 2">
            <a:extLst>
              <a:ext uri="{FF2B5EF4-FFF2-40B4-BE49-F238E27FC236}">
                <a16:creationId xmlns:a16="http://schemas.microsoft.com/office/drawing/2014/main" id="{FD9CE140-A9AF-8631-CEE0-76008718830A}"/>
              </a:ext>
            </a:extLst>
          </p:cNvPr>
          <p:cNvSpPr>
            <a:spLocks noGrp="1"/>
          </p:cNvSpPr>
          <p:nvPr>
            <p:ph sz="quarter" idx="13"/>
          </p:nvPr>
        </p:nvSpPr>
        <p:spPr>
          <a:xfrm>
            <a:off x="261938" y="1379537"/>
            <a:ext cx="11655425" cy="5341937"/>
          </a:xfrm>
        </p:spPr>
        <p:txBody>
          <a:bodyPr>
            <a:normAutofit/>
          </a:bodyPr>
          <a:lstStyle/>
          <a:p>
            <a:pPr marL="0" indent="0">
              <a:spcAft>
                <a:spcPts val="1200"/>
              </a:spcAft>
              <a:buNone/>
            </a:pPr>
            <a:r>
              <a:rPr lang="en-US" sz="2800" dirty="0">
                <a:solidFill>
                  <a:schemeClr val="tx1"/>
                </a:solidFill>
                <a:cs typeface="Segoe UI"/>
              </a:rPr>
              <a:t>Question: Is there a required timeline for the development and board adoption of the SPSA?​</a:t>
            </a:r>
          </a:p>
          <a:p>
            <a:pPr marL="0" indent="0">
              <a:spcAft>
                <a:spcPts val="1200"/>
              </a:spcAft>
              <a:buNone/>
            </a:pPr>
            <a:r>
              <a:rPr lang="en-US" sz="2800" dirty="0">
                <a:solidFill>
                  <a:schemeClr val="tx1"/>
                </a:solidFill>
                <a:cs typeface="Segoe UI"/>
              </a:rPr>
              <a:t>Answer: No. Statute does not specify a specific timeline for the development and board adoption for the SPSA. </a:t>
            </a:r>
          </a:p>
        </p:txBody>
      </p:sp>
      <p:sp>
        <p:nvSpPr>
          <p:cNvPr id="4" name="Slide Number Placeholder 3">
            <a:extLst>
              <a:ext uri="{FF2B5EF4-FFF2-40B4-BE49-F238E27FC236}">
                <a16:creationId xmlns:a16="http://schemas.microsoft.com/office/drawing/2014/main" id="{8F2F4FBE-FCE6-D5B9-4CE2-64CBBF0B9CC1}"/>
              </a:ext>
            </a:extLst>
          </p:cNvPr>
          <p:cNvSpPr>
            <a:spLocks noGrp="1"/>
          </p:cNvSpPr>
          <p:nvPr>
            <p:ph type="sldNum" sz="quarter" idx="12"/>
          </p:nvPr>
        </p:nvSpPr>
        <p:spPr/>
        <p:txBody>
          <a:bodyPr/>
          <a:lstStyle/>
          <a:p>
            <a:fld id="{330EA680-D336-4FF7-8B7A-9848BB0A1C32}" type="slidenum">
              <a:rPr lang="en-US" smtClean="0"/>
              <a:pPr/>
              <a:t>33</a:t>
            </a:fld>
            <a:endParaRPr lang="en-US" dirty="0"/>
          </a:p>
        </p:txBody>
      </p:sp>
    </p:spTree>
    <p:extLst>
      <p:ext uri="{BB962C8B-B14F-4D97-AF65-F5344CB8AC3E}">
        <p14:creationId xmlns:p14="http://schemas.microsoft.com/office/powerpoint/2010/main" val="3520457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548F2-9321-3A64-3F9C-35D271798BD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F01A21F-6874-24D5-46FE-EA6529184FFC}"/>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9DC0DA-CDA4-B853-3CD4-971D7513E77D}"/>
              </a:ext>
            </a:extLst>
          </p:cNvPr>
          <p:cNvSpPr>
            <a:spLocks noGrp="1"/>
          </p:cNvSpPr>
          <p:nvPr>
            <p:ph type="title"/>
          </p:nvPr>
        </p:nvSpPr>
        <p:spPr/>
        <p:txBody>
          <a:bodyPr>
            <a:normAutofit/>
          </a:bodyPr>
          <a:lstStyle/>
          <a:p>
            <a:r>
              <a:rPr lang="en-US" dirty="0"/>
              <a:t>Suggested Planning Timeline</a:t>
            </a:r>
          </a:p>
        </p:txBody>
      </p:sp>
      <p:sp>
        <p:nvSpPr>
          <p:cNvPr id="3" name="Content Placeholder 2">
            <a:extLst>
              <a:ext uri="{FF2B5EF4-FFF2-40B4-BE49-F238E27FC236}">
                <a16:creationId xmlns:a16="http://schemas.microsoft.com/office/drawing/2014/main" id="{111AC861-2F0F-3153-B280-E1F5C8D18A5B}"/>
              </a:ext>
            </a:extLst>
          </p:cNvPr>
          <p:cNvSpPr>
            <a:spLocks noGrp="1"/>
          </p:cNvSpPr>
          <p:nvPr>
            <p:ph sz="quarter" idx="13"/>
          </p:nvPr>
        </p:nvSpPr>
        <p:spPr>
          <a:xfrm>
            <a:off x="261938" y="1379537"/>
            <a:ext cx="11655425" cy="5341937"/>
          </a:xfrm>
        </p:spPr>
        <p:txBody>
          <a:bodyPr>
            <a:normAutofit/>
          </a:bodyPr>
          <a:lstStyle/>
          <a:p>
            <a:pPr marL="0" indent="0">
              <a:spcAft>
                <a:spcPts val="1200"/>
              </a:spcAft>
              <a:buNone/>
            </a:pPr>
            <a:r>
              <a:rPr lang="en-US" sz="2800" b="1" dirty="0">
                <a:solidFill>
                  <a:schemeClr val="tx1"/>
                </a:solidFill>
                <a:cs typeface="Segoe UI"/>
              </a:rPr>
              <a:t>October-January:</a:t>
            </a:r>
            <a:r>
              <a:rPr lang="en-US" sz="2800" dirty="0">
                <a:solidFill>
                  <a:schemeClr val="tx1"/>
                </a:solidFill>
                <a:cs typeface="Segoe UI"/>
              </a:rPr>
              <a:t> Start collecting data and consulting with required educational partners.</a:t>
            </a:r>
          </a:p>
          <a:p>
            <a:pPr marL="0" indent="0">
              <a:spcAft>
                <a:spcPts val="1200"/>
              </a:spcAft>
              <a:buNone/>
            </a:pPr>
            <a:r>
              <a:rPr lang="en-US" sz="2800" b="1" dirty="0">
                <a:solidFill>
                  <a:schemeClr val="tx1"/>
                </a:solidFill>
                <a:cs typeface="Segoe UI"/>
              </a:rPr>
              <a:t>February-April:</a:t>
            </a:r>
            <a:r>
              <a:rPr lang="en-US" sz="2800" dirty="0">
                <a:solidFill>
                  <a:schemeClr val="tx1"/>
                </a:solidFill>
                <a:cs typeface="Segoe UI"/>
              </a:rPr>
              <a:t> Conduct goal analysis/needs assessment; analyze results to inform/make changes to goals, actions, and expenditures.</a:t>
            </a:r>
          </a:p>
          <a:p>
            <a:pPr marL="0" indent="0">
              <a:spcAft>
                <a:spcPts val="1200"/>
              </a:spcAft>
              <a:buNone/>
            </a:pPr>
            <a:r>
              <a:rPr lang="en-US" sz="2800" b="1" dirty="0">
                <a:solidFill>
                  <a:schemeClr val="tx1"/>
                </a:solidFill>
                <a:cs typeface="Segoe UI"/>
              </a:rPr>
              <a:t>May:</a:t>
            </a:r>
            <a:r>
              <a:rPr lang="en-US" sz="2800" dirty="0">
                <a:solidFill>
                  <a:schemeClr val="tx1"/>
                </a:solidFill>
                <a:cs typeface="Segoe UI"/>
              </a:rPr>
              <a:t> Present plans to applicable advisory groups and councils; provide opportunities for public input.</a:t>
            </a:r>
          </a:p>
          <a:p>
            <a:pPr marL="0" indent="0">
              <a:spcAft>
                <a:spcPts val="1200"/>
              </a:spcAft>
              <a:buNone/>
            </a:pPr>
            <a:r>
              <a:rPr lang="en-US" sz="2800" b="1" dirty="0">
                <a:solidFill>
                  <a:schemeClr val="tx1"/>
                </a:solidFill>
                <a:cs typeface="Segoe UI"/>
              </a:rPr>
              <a:t>June:</a:t>
            </a:r>
            <a:r>
              <a:rPr lang="en-US" sz="2800" dirty="0">
                <a:solidFill>
                  <a:schemeClr val="tx1"/>
                </a:solidFill>
                <a:cs typeface="Segoe UI"/>
              </a:rPr>
              <a:t> Hold the required public hearings/meetings; present plans for local governing board adoption.</a:t>
            </a:r>
          </a:p>
        </p:txBody>
      </p:sp>
      <p:sp>
        <p:nvSpPr>
          <p:cNvPr id="4" name="Slide Number Placeholder 3">
            <a:extLst>
              <a:ext uri="{FF2B5EF4-FFF2-40B4-BE49-F238E27FC236}">
                <a16:creationId xmlns:a16="http://schemas.microsoft.com/office/drawing/2014/main" id="{1C7CE1C0-5245-C818-CF4B-0D5282E8A2EC}"/>
              </a:ext>
            </a:extLst>
          </p:cNvPr>
          <p:cNvSpPr>
            <a:spLocks noGrp="1"/>
          </p:cNvSpPr>
          <p:nvPr>
            <p:ph type="sldNum" sz="quarter" idx="12"/>
          </p:nvPr>
        </p:nvSpPr>
        <p:spPr/>
        <p:txBody>
          <a:bodyPr/>
          <a:lstStyle/>
          <a:p>
            <a:fld id="{330EA680-D336-4FF7-8B7A-9848BB0A1C32}" type="slidenum">
              <a:rPr lang="en-US" smtClean="0"/>
              <a:pPr/>
              <a:t>34</a:t>
            </a:fld>
            <a:endParaRPr lang="en-US" dirty="0"/>
          </a:p>
        </p:txBody>
      </p:sp>
    </p:spTree>
    <p:extLst>
      <p:ext uri="{BB962C8B-B14F-4D97-AF65-F5344CB8AC3E}">
        <p14:creationId xmlns:p14="http://schemas.microsoft.com/office/powerpoint/2010/main" val="584812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16944-4881-DCE3-F223-052D8791E9C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0C5920A-2BCC-7321-5723-74272DB76784}"/>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9FC16C-0F09-DB0C-C1B7-89A7B6A7C6C7}"/>
              </a:ext>
            </a:extLst>
          </p:cNvPr>
          <p:cNvSpPr>
            <a:spLocks noGrp="1"/>
          </p:cNvSpPr>
          <p:nvPr>
            <p:ph type="title"/>
          </p:nvPr>
        </p:nvSpPr>
        <p:spPr/>
        <p:txBody>
          <a:bodyPr>
            <a:normAutofit/>
          </a:bodyPr>
          <a:lstStyle/>
          <a:p>
            <a:r>
              <a:rPr lang="en-US" dirty="0"/>
              <a:t>Questions to Consider for the SPSA (2)</a:t>
            </a:r>
          </a:p>
        </p:txBody>
      </p:sp>
      <p:sp>
        <p:nvSpPr>
          <p:cNvPr id="3" name="Content Placeholder 2">
            <a:extLst>
              <a:ext uri="{FF2B5EF4-FFF2-40B4-BE49-F238E27FC236}">
                <a16:creationId xmlns:a16="http://schemas.microsoft.com/office/drawing/2014/main" id="{862B36DF-A2D8-82B2-261E-3CF6FD408498}"/>
              </a:ext>
            </a:extLst>
          </p:cNvPr>
          <p:cNvSpPr>
            <a:spLocks noGrp="1"/>
          </p:cNvSpPr>
          <p:nvPr>
            <p:ph sz="quarter" idx="13"/>
          </p:nvPr>
        </p:nvSpPr>
        <p:spPr>
          <a:xfrm>
            <a:off x="261938" y="1379537"/>
            <a:ext cx="11655425" cy="5341937"/>
          </a:xfrm>
        </p:spPr>
        <p:txBody>
          <a:bodyPr>
            <a:normAutofit/>
          </a:bodyPr>
          <a:lstStyle/>
          <a:p>
            <a:pPr marL="0" indent="0">
              <a:spcAft>
                <a:spcPts val="1200"/>
              </a:spcAft>
              <a:buNone/>
            </a:pPr>
            <a:r>
              <a:rPr lang="en-US" sz="2800" dirty="0">
                <a:solidFill>
                  <a:schemeClr val="tx1"/>
                </a:solidFill>
                <a:ea typeface="+mn-lt"/>
                <a:cs typeface="+mn-lt"/>
              </a:rPr>
              <a:t>Question: Are we required to use specific evidence-based interventions?</a:t>
            </a:r>
          </a:p>
          <a:p>
            <a:pPr marL="0" indent="0">
              <a:spcAft>
                <a:spcPts val="1200"/>
              </a:spcAft>
              <a:buNone/>
            </a:pPr>
            <a:r>
              <a:rPr lang="en-US" sz="2800" dirty="0">
                <a:solidFill>
                  <a:schemeClr val="tx1"/>
                </a:solidFill>
                <a:ea typeface="+mn-lt"/>
                <a:cs typeface="+mn-lt"/>
              </a:rPr>
              <a:t>Answer: No. LEAs and schools have the flexibility to select and implement the evidence-based interventions that are working within their local context.</a:t>
            </a:r>
          </a:p>
        </p:txBody>
      </p:sp>
      <p:sp>
        <p:nvSpPr>
          <p:cNvPr id="4" name="Slide Number Placeholder 3">
            <a:extLst>
              <a:ext uri="{FF2B5EF4-FFF2-40B4-BE49-F238E27FC236}">
                <a16:creationId xmlns:a16="http://schemas.microsoft.com/office/drawing/2014/main" id="{80A2ED2E-01A7-F6C2-8691-8FD693D38947}"/>
              </a:ext>
            </a:extLst>
          </p:cNvPr>
          <p:cNvSpPr>
            <a:spLocks noGrp="1"/>
          </p:cNvSpPr>
          <p:nvPr>
            <p:ph type="sldNum" sz="quarter" idx="12"/>
          </p:nvPr>
        </p:nvSpPr>
        <p:spPr/>
        <p:txBody>
          <a:bodyPr/>
          <a:lstStyle/>
          <a:p>
            <a:fld id="{330EA680-D336-4FF7-8B7A-9848BB0A1C32}" type="slidenum">
              <a:rPr lang="en-US" smtClean="0"/>
              <a:pPr/>
              <a:t>35</a:t>
            </a:fld>
            <a:endParaRPr lang="en-US" dirty="0"/>
          </a:p>
        </p:txBody>
      </p:sp>
    </p:spTree>
    <p:extLst>
      <p:ext uri="{BB962C8B-B14F-4D97-AF65-F5344CB8AC3E}">
        <p14:creationId xmlns:p14="http://schemas.microsoft.com/office/powerpoint/2010/main" val="3724717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EA245-678B-2219-8214-D91D2E888E2E}"/>
              </a:ext>
            </a:extLst>
          </p:cNvPr>
          <p:cNvSpPr>
            <a:spLocks noGrp="1"/>
          </p:cNvSpPr>
          <p:nvPr>
            <p:ph type="title"/>
          </p:nvPr>
        </p:nvSpPr>
        <p:spPr/>
        <p:txBody>
          <a:bodyPr/>
          <a:lstStyle/>
          <a:p>
            <a:r>
              <a:rPr lang="en-US" sz="5400" b="1" dirty="0">
                <a:solidFill>
                  <a:schemeClr val="tx1"/>
                </a:solidFill>
                <a:ea typeface="Verdana"/>
                <a:cs typeface="Calibri Light" panose="020F0302020204030204"/>
              </a:rPr>
              <a:t>SPSA for CSI </a:t>
            </a:r>
            <a:br>
              <a:rPr lang="en-US" sz="5400" b="1" dirty="0">
                <a:solidFill>
                  <a:schemeClr val="tx1"/>
                </a:solidFill>
                <a:ea typeface="Verdana"/>
                <a:cs typeface="Calibri Light" panose="020F0302020204030204"/>
              </a:rPr>
            </a:br>
            <a:r>
              <a:rPr lang="en-US" sz="5400" b="1" dirty="0">
                <a:solidFill>
                  <a:schemeClr val="tx1"/>
                </a:solidFill>
                <a:ea typeface="Verdana"/>
                <a:cs typeface="Calibri Light" panose="020F0302020204030204"/>
              </a:rPr>
              <a:t>Template and Instructions</a:t>
            </a:r>
            <a:endParaRPr lang="en-US" dirty="0">
              <a:solidFill>
                <a:schemeClr val="tx1"/>
              </a:solidFill>
            </a:endParaRPr>
          </a:p>
        </p:txBody>
      </p:sp>
      <p:sp>
        <p:nvSpPr>
          <p:cNvPr id="3" name="Content Placeholder 2">
            <a:extLst>
              <a:ext uri="{FF2B5EF4-FFF2-40B4-BE49-F238E27FC236}">
                <a16:creationId xmlns:a16="http://schemas.microsoft.com/office/drawing/2014/main" id="{3E06C297-1D4E-0BE2-3EB6-9464AAABFFA7}"/>
              </a:ext>
            </a:extLst>
          </p:cNvPr>
          <p:cNvSpPr>
            <a:spLocks noGrp="1"/>
          </p:cNvSpPr>
          <p:nvPr>
            <p:ph sz="quarter" idx="13"/>
          </p:nvPr>
        </p:nvSpPr>
        <p:spPr/>
        <p:txBody>
          <a:bodyPr>
            <a:normAutofit/>
          </a:bodyPr>
          <a:lstStyle/>
          <a:p>
            <a:pPr marL="0" indent="0">
              <a:buNone/>
            </a:pPr>
            <a:r>
              <a:rPr lang="en-US" sz="2400" dirty="0">
                <a:solidFill>
                  <a:schemeClr val="tx1"/>
                </a:solidFill>
              </a:rPr>
              <a:t>Intended to be used to meet the school improvement planning requirements for CSI </a:t>
            </a:r>
          </a:p>
        </p:txBody>
      </p:sp>
      <p:sp>
        <p:nvSpPr>
          <p:cNvPr id="4" name="Slide Number Placeholder 3">
            <a:extLst>
              <a:ext uri="{FF2B5EF4-FFF2-40B4-BE49-F238E27FC236}">
                <a16:creationId xmlns:a16="http://schemas.microsoft.com/office/drawing/2014/main" id="{360C4CF2-21A2-6B58-B780-AF302B21CB50}"/>
              </a:ext>
            </a:extLst>
          </p:cNvPr>
          <p:cNvSpPr>
            <a:spLocks noGrp="1"/>
          </p:cNvSpPr>
          <p:nvPr>
            <p:ph type="sldNum" sz="quarter" idx="12"/>
          </p:nvPr>
        </p:nvSpPr>
        <p:spPr/>
        <p:txBody>
          <a:bodyPr/>
          <a:lstStyle/>
          <a:p>
            <a:fld id="{330EA680-D336-4FF7-8B7A-9848BB0A1C32}" type="slidenum">
              <a:rPr lang="en-US" smtClean="0"/>
              <a:pPr/>
              <a:t>36</a:t>
            </a:fld>
            <a:endParaRPr lang="en-US" dirty="0"/>
          </a:p>
        </p:txBody>
      </p:sp>
    </p:spTree>
    <p:extLst>
      <p:ext uri="{BB962C8B-B14F-4D97-AF65-F5344CB8AC3E}">
        <p14:creationId xmlns:p14="http://schemas.microsoft.com/office/powerpoint/2010/main" val="887578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DE15B-C133-1AA6-4AD2-A9C7422F9A70}"/>
              </a:ext>
            </a:extLst>
          </p:cNvPr>
          <p:cNvSpPr>
            <a:spLocks noGrp="1"/>
          </p:cNvSpPr>
          <p:nvPr>
            <p:ph type="title"/>
          </p:nvPr>
        </p:nvSpPr>
        <p:spPr>
          <a:xfrm>
            <a:off x="0" y="1123837"/>
            <a:ext cx="3291839" cy="4601183"/>
          </a:xfrm>
        </p:spPr>
        <p:txBody>
          <a:bodyPr>
            <a:normAutofit/>
          </a:bodyPr>
          <a:lstStyle/>
          <a:p>
            <a:r>
              <a:rPr lang="en-US" sz="3200" dirty="0"/>
              <a:t>CSI Plan Requirements</a:t>
            </a:r>
          </a:p>
        </p:txBody>
      </p:sp>
      <p:sp>
        <p:nvSpPr>
          <p:cNvPr id="3" name="Content Placeholder 2">
            <a:extLst>
              <a:ext uri="{FF2B5EF4-FFF2-40B4-BE49-F238E27FC236}">
                <a16:creationId xmlns:a16="http://schemas.microsoft.com/office/drawing/2014/main" id="{36D74852-11FE-0ADD-AEC4-C852C90960E3}"/>
              </a:ext>
            </a:extLst>
          </p:cNvPr>
          <p:cNvSpPr>
            <a:spLocks noGrp="1"/>
          </p:cNvSpPr>
          <p:nvPr>
            <p:ph idx="1"/>
          </p:nvPr>
        </p:nvSpPr>
        <p:spPr/>
        <p:txBody>
          <a:bodyPr>
            <a:normAutofit/>
          </a:bodyPr>
          <a:lstStyle/>
          <a:p>
            <a:pPr marL="0" indent="0">
              <a:buNone/>
            </a:pPr>
            <a:r>
              <a:rPr lang="en-US" sz="2600" dirty="0">
                <a:cs typeface="Times New Roman"/>
              </a:rPr>
              <a:t>The LEA must partner with educational partners including:</a:t>
            </a:r>
          </a:p>
          <a:p>
            <a:pPr lvl="1">
              <a:lnSpc>
                <a:spcPct val="100000"/>
              </a:lnSpc>
              <a:buClr>
                <a:schemeClr val="tx1"/>
              </a:buClr>
            </a:pPr>
            <a:r>
              <a:rPr lang="en-US" sz="2600" dirty="0">
                <a:cs typeface="Times New Roman"/>
              </a:rPr>
              <a:t>Principals and other school leaders,</a:t>
            </a:r>
            <a:endParaRPr lang="en-US" sz="2600" dirty="0">
              <a:cs typeface="Arial"/>
            </a:endParaRPr>
          </a:p>
          <a:p>
            <a:pPr lvl="1">
              <a:lnSpc>
                <a:spcPct val="100000"/>
              </a:lnSpc>
              <a:buClr>
                <a:schemeClr val="tx1"/>
              </a:buClr>
            </a:pPr>
            <a:r>
              <a:rPr lang="en-US" sz="2600" dirty="0">
                <a:cs typeface="Times New Roman"/>
              </a:rPr>
              <a:t>Teachers, and </a:t>
            </a:r>
            <a:endParaRPr lang="en-US" sz="2600" dirty="0">
              <a:cs typeface="Arial"/>
            </a:endParaRPr>
          </a:p>
          <a:p>
            <a:pPr lvl="1">
              <a:lnSpc>
                <a:spcPct val="100000"/>
              </a:lnSpc>
              <a:buClr>
                <a:schemeClr val="tx1"/>
              </a:buClr>
            </a:pPr>
            <a:r>
              <a:rPr lang="en-US" sz="2600" dirty="0">
                <a:cs typeface="Times New Roman"/>
              </a:rPr>
              <a:t>Parents</a:t>
            </a:r>
          </a:p>
          <a:p>
            <a:pPr marL="0" indent="0">
              <a:buNone/>
            </a:pPr>
            <a:r>
              <a:rPr lang="en-US" sz="2600" dirty="0">
                <a:cs typeface="Times New Roman"/>
              </a:rPr>
              <a:t>Together, they locally develop and implement the CSI plan for the school to improve student outcomes and specifically address the metrics that led to eligibility for CSI (Educational Partner Involvement).</a:t>
            </a:r>
            <a:endParaRPr lang="en-US" dirty="0"/>
          </a:p>
        </p:txBody>
      </p:sp>
      <p:sp>
        <p:nvSpPr>
          <p:cNvPr id="4" name="Slide Number Placeholder 3">
            <a:extLst>
              <a:ext uri="{FF2B5EF4-FFF2-40B4-BE49-F238E27FC236}">
                <a16:creationId xmlns:a16="http://schemas.microsoft.com/office/drawing/2014/main" id="{BA325F0A-9503-6F33-C168-E57308055393}"/>
              </a:ext>
            </a:extLst>
          </p:cNvPr>
          <p:cNvSpPr>
            <a:spLocks noGrp="1"/>
          </p:cNvSpPr>
          <p:nvPr>
            <p:ph type="sldNum" sz="quarter" idx="12"/>
          </p:nvPr>
        </p:nvSpPr>
        <p:spPr/>
        <p:txBody>
          <a:bodyPr/>
          <a:lstStyle/>
          <a:p>
            <a:fld id="{330EA680-D336-4FF7-8B7A-9848BB0A1C32}" type="slidenum">
              <a:rPr lang="en-US" smtClean="0"/>
              <a:pPr/>
              <a:t>37</a:t>
            </a:fld>
            <a:endParaRPr lang="en-US" dirty="0"/>
          </a:p>
        </p:txBody>
      </p:sp>
    </p:spTree>
    <p:extLst>
      <p:ext uri="{BB962C8B-B14F-4D97-AF65-F5344CB8AC3E}">
        <p14:creationId xmlns:p14="http://schemas.microsoft.com/office/powerpoint/2010/main" val="1682546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FE046-A333-EBDF-45FB-1798411A348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F188F2E-FBBE-1D1B-D987-D4D4FC987151}"/>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0388D4-793C-5576-DF8F-DD1FF0617CED}"/>
              </a:ext>
            </a:extLst>
          </p:cNvPr>
          <p:cNvSpPr>
            <a:spLocks noGrp="1"/>
          </p:cNvSpPr>
          <p:nvPr>
            <p:ph type="title"/>
          </p:nvPr>
        </p:nvSpPr>
        <p:spPr/>
        <p:txBody>
          <a:bodyPr>
            <a:normAutofit fontScale="90000"/>
          </a:bodyPr>
          <a:lstStyle/>
          <a:p>
            <a:r>
              <a:rPr lang="en-US" sz="3100" dirty="0"/>
              <a:t>The CSI plan must address the following components (1):</a:t>
            </a:r>
          </a:p>
        </p:txBody>
      </p:sp>
      <p:graphicFrame>
        <p:nvGraphicFramePr>
          <p:cNvPr id="6" name="Content Placeholder 5" descr="Table with CSI Plan Requirements">
            <a:extLst>
              <a:ext uri="{FF2B5EF4-FFF2-40B4-BE49-F238E27FC236}">
                <a16:creationId xmlns:a16="http://schemas.microsoft.com/office/drawing/2014/main" id="{6AC115B5-688B-C7A1-DDDE-634CBD223B1A}"/>
              </a:ext>
            </a:extLst>
          </p:cNvPr>
          <p:cNvGraphicFramePr>
            <a:graphicFrameLocks noGrp="1"/>
          </p:cNvGraphicFramePr>
          <p:nvPr>
            <p:ph sz="quarter" idx="13"/>
            <p:extLst>
              <p:ext uri="{D42A27DB-BD31-4B8C-83A1-F6EECF244321}">
                <p14:modId xmlns:p14="http://schemas.microsoft.com/office/powerpoint/2010/main" val="541339415"/>
              </p:ext>
            </p:extLst>
          </p:nvPr>
        </p:nvGraphicFramePr>
        <p:xfrm>
          <a:off x="274637" y="1627948"/>
          <a:ext cx="11655424" cy="3948664"/>
        </p:xfrm>
        <a:graphic>
          <a:graphicData uri="http://schemas.openxmlformats.org/drawingml/2006/table">
            <a:tbl>
              <a:tblPr firstRow="1" bandRow="1">
                <a:tableStyleId>{5C22544A-7EE6-4342-B048-85BDC9FD1C3A}</a:tableStyleId>
              </a:tblPr>
              <a:tblGrid>
                <a:gridCol w="5649085">
                  <a:extLst>
                    <a:ext uri="{9D8B030D-6E8A-4147-A177-3AD203B41FA5}">
                      <a16:colId xmlns:a16="http://schemas.microsoft.com/office/drawing/2014/main" val="2719901230"/>
                    </a:ext>
                  </a:extLst>
                </a:gridCol>
                <a:gridCol w="6006339">
                  <a:extLst>
                    <a:ext uri="{9D8B030D-6E8A-4147-A177-3AD203B41FA5}">
                      <a16:colId xmlns:a16="http://schemas.microsoft.com/office/drawing/2014/main" val="3280349178"/>
                    </a:ext>
                  </a:extLst>
                </a:gridCol>
              </a:tblGrid>
              <a:tr h="871412">
                <a:tc>
                  <a:txBody>
                    <a:bodyPr/>
                    <a:lstStyle/>
                    <a:p>
                      <a:r>
                        <a:rPr lang="en-US" sz="2400" dirty="0">
                          <a:solidFill>
                            <a:schemeClr val="tx1"/>
                          </a:solidFill>
                        </a:rPr>
                        <a:t>CSI Plan Requirements</a:t>
                      </a:r>
                    </a:p>
                  </a:txBody>
                  <a:tcPr/>
                </a:tc>
                <a:tc>
                  <a:txBody>
                    <a:bodyPr/>
                    <a:lstStyle/>
                    <a:p>
                      <a:r>
                        <a:rPr lang="en-US" sz="2400" dirty="0">
                          <a:solidFill>
                            <a:schemeClr val="tx1"/>
                          </a:solidFill>
                        </a:rPr>
                        <a:t>Where can this be addressed in the SPSA?</a:t>
                      </a:r>
                    </a:p>
                  </a:txBody>
                  <a:tcPr/>
                </a:tc>
                <a:extLst>
                  <a:ext uri="{0D108BD9-81ED-4DB2-BD59-A6C34878D82A}">
                    <a16:rowId xmlns:a16="http://schemas.microsoft.com/office/drawing/2014/main" val="3005003167"/>
                  </a:ext>
                </a:extLst>
              </a:tr>
              <a:tr h="1538626">
                <a:tc>
                  <a:txBody>
                    <a:bodyPr/>
                    <a:lstStyle/>
                    <a:p>
                      <a:r>
                        <a:rPr lang="en-US" sz="2400" dirty="0">
                          <a:solidFill>
                            <a:schemeClr val="tx1"/>
                          </a:solidFill>
                        </a:rPr>
                        <a:t>1. Be informed by all state indicators, including student performance against state-determined long-term goals.</a:t>
                      </a:r>
                    </a:p>
                  </a:txBody>
                  <a:tcPr/>
                </a:tc>
                <a:tc>
                  <a:txBody>
                    <a:bodyPr/>
                    <a:lstStyle/>
                    <a:p>
                      <a:r>
                        <a:rPr lang="en-US" sz="2400" dirty="0">
                          <a:solidFill>
                            <a:schemeClr val="tx1"/>
                          </a:solidFill>
                        </a:rPr>
                        <a:t>Goal, Identified Need, Expected Annual Measurable Outcomes, Annual Review and Update, as applicable</a:t>
                      </a:r>
                    </a:p>
                  </a:txBody>
                  <a:tcPr/>
                </a:tc>
                <a:extLst>
                  <a:ext uri="{0D108BD9-81ED-4DB2-BD59-A6C34878D82A}">
                    <a16:rowId xmlns:a16="http://schemas.microsoft.com/office/drawing/2014/main" val="3269587075"/>
                  </a:ext>
                </a:extLst>
              </a:tr>
              <a:tr h="1538626">
                <a:tc>
                  <a:txBody>
                    <a:bodyPr/>
                    <a:lstStyle/>
                    <a:p>
                      <a:r>
                        <a:rPr lang="en-US" sz="2400" dirty="0">
                          <a:solidFill>
                            <a:schemeClr val="tx1"/>
                          </a:solidFill>
                        </a:rPr>
                        <a:t>2. Include </a:t>
                      </a:r>
                      <a:r>
                        <a:rPr lang="en-US" sz="2400" b="0" i="0" u="none" strike="noStrike" noProof="0" dirty="0">
                          <a:solidFill>
                            <a:schemeClr val="tx1"/>
                          </a:solidFill>
                          <a:latin typeface="+mn-lt"/>
                        </a:rPr>
                        <a:t>evidence-based interventions</a:t>
                      </a:r>
                      <a:endParaRPr lang="en-US" sz="24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noProof="0" dirty="0">
                          <a:solidFill>
                            <a:schemeClr val="tx1"/>
                          </a:solidFill>
                          <a:latin typeface="+mn-lt"/>
                        </a:rPr>
                        <a:t>Strategies/Activities, Annual Review and Update, as applicable</a:t>
                      </a:r>
                      <a:endParaRPr lang="en-US" sz="2400" dirty="0">
                        <a:solidFill>
                          <a:schemeClr val="tx1"/>
                        </a:solidFill>
                      </a:endParaRPr>
                    </a:p>
                  </a:txBody>
                  <a:tcPr/>
                </a:tc>
                <a:extLst>
                  <a:ext uri="{0D108BD9-81ED-4DB2-BD59-A6C34878D82A}">
                    <a16:rowId xmlns:a16="http://schemas.microsoft.com/office/drawing/2014/main" val="1254876884"/>
                  </a:ext>
                </a:extLst>
              </a:tr>
            </a:tbl>
          </a:graphicData>
        </a:graphic>
      </p:graphicFrame>
      <p:sp>
        <p:nvSpPr>
          <p:cNvPr id="4" name="Slide Number Placeholder 3">
            <a:extLst>
              <a:ext uri="{FF2B5EF4-FFF2-40B4-BE49-F238E27FC236}">
                <a16:creationId xmlns:a16="http://schemas.microsoft.com/office/drawing/2014/main" id="{63A86A60-770E-B5FF-BCBA-9903D6B74790}"/>
              </a:ext>
            </a:extLst>
          </p:cNvPr>
          <p:cNvSpPr>
            <a:spLocks noGrp="1"/>
          </p:cNvSpPr>
          <p:nvPr>
            <p:ph type="sldNum" sz="quarter" idx="12"/>
          </p:nvPr>
        </p:nvSpPr>
        <p:spPr/>
        <p:txBody>
          <a:bodyPr/>
          <a:lstStyle/>
          <a:p>
            <a:fld id="{330EA680-D336-4FF7-8B7A-9848BB0A1C32}" type="slidenum">
              <a:rPr lang="en-US" smtClean="0"/>
              <a:pPr/>
              <a:t>38</a:t>
            </a:fld>
            <a:endParaRPr lang="en-US" dirty="0"/>
          </a:p>
        </p:txBody>
      </p:sp>
    </p:spTree>
    <p:extLst>
      <p:ext uri="{BB962C8B-B14F-4D97-AF65-F5344CB8AC3E}">
        <p14:creationId xmlns:p14="http://schemas.microsoft.com/office/powerpoint/2010/main" val="3720386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DF7AA-38EC-A911-78BD-67490DCBD4E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D432F11-5ED6-69A5-58DE-BD0490413E33}"/>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CCDAF6-7867-0B3E-D925-86A4E3E9EB46}"/>
              </a:ext>
            </a:extLst>
          </p:cNvPr>
          <p:cNvSpPr>
            <a:spLocks noGrp="1"/>
          </p:cNvSpPr>
          <p:nvPr>
            <p:ph type="title"/>
          </p:nvPr>
        </p:nvSpPr>
        <p:spPr/>
        <p:txBody>
          <a:bodyPr>
            <a:normAutofit fontScale="90000"/>
          </a:bodyPr>
          <a:lstStyle/>
          <a:p>
            <a:r>
              <a:rPr lang="en-US" sz="3100" dirty="0"/>
              <a:t>The CSI plan must address the following components (2):</a:t>
            </a:r>
          </a:p>
        </p:txBody>
      </p:sp>
      <p:graphicFrame>
        <p:nvGraphicFramePr>
          <p:cNvPr id="6" name="Content Placeholder 5" descr="Table with CSI Plan Requirements">
            <a:extLst>
              <a:ext uri="{FF2B5EF4-FFF2-40B4-BE49-F238E27FC236}">
                <a16:creationId xmlns:a16="http://schemas.microsoft.com/office/drawing/2014/main" id="{96B0399B-7F26-71D4-ACBB-04ED2CA94207}"/>
              </a:ext>
            </a:extLst>
          </p:cNvPr>
          <p:cNvGraphicFramePr>
            <a:graphicFrameLocks noGrp="1"/>
          </p:cNvGraphicFramePr>
          <p:nvPr>
            <p:ph sz="quarter" idx="13"/>
            <p:extLst>
              <p:ext uri="{D42A27DB-BD31-4B8C-83A1-F6EECF244321}">
                <p14:modId xmlns:p14="http://schemas.microsoft.com/office/powerpoint/2010/main" val="2671900853"/>
              </p:ext>
            </p:extLst>
          </p:nvPr>
        </p:nvGraphicFramePr>
        <p:xfrm>
          <a:off x="274637" y="1627948"/>
          <a:ext cx="11655424" cy="4696038"/>
        </p:xfrm>
        <a:graphic>
          <a:graphicData uri="http://schemas.openxmlformats.org/drawingml/2006/table">
            <a:tbl>
              <a:tblPr firstRow="1" bandRow="1">
                <a:tableStyleId>{5C22544A-7EE6-4342-B048-85BDC9FD1C3A}</a:tableStyleId>
              </a:tblPr>
              <a:tblGrid>
                <a:gridCol w="5649085">
                  <a:extLst>
                    <a:ext uri="{9D8B030D-6E8A-4147-A177-3AD203B41FA5}">
                      <a16:colId xmlns:a16="http://schemas.microsoft.com/office/drawing/2014/main" val="2719901230"/>
                    </a:ext>
                  </a:extLst>
                </a:gridCol>
                <a:gridCol w="6006339">
                  <a:extLst>
                    <a:ext uri="{9D8B030D-6E8A-4147-A177-3AD203B41FA5}">
                      <a16:colId xmlns:a16="http://schemas.microsoft.com/office/drawing/2014/main" val="3280349178"/>
                    </a:ext>
                  </a:extLst>
                </a:gridCol>
              </a:tblGrid>
              <a:tr h="871412">
                <a:tc>
                  <a:txBody>
                    <a:bodyPr/>
                    <a:lstStyle/>
                    <a:p>
                      <a:r>
                        <a:rPr lang="en-US" sz="2400" dirty="0">
                          <a:solidFill>
                            <a:schemeClr val="tx1"/>
                          </a:solidFill>
                        </a:rPr>
                        <a:t>CSI Plan Requirements</a:t>
                      </a:r>
                    </a:p>
                  </a:txBody>
                  <a:tcPr/>
                </a:tc>
                <a:tc>
                  <a:txBody>
                    <a:bodyPr/>
                    <a:lstStyle/>
                    <a:p>
                      <a:r>
                        <a:rPr lang="en-US" sz="2400" dirty="0">
                          <a:solidFill>
                            <a:schemeClr val="tx1"/>
                          </a:solidFill>
                        </a:rPr>
                        <a:t>Where can this be addressed in the SPSA?</a:t>
                      </a:r>
                    </a:p>
                  </a:txBody>
                  <a:tcPr/>
                </a:tc>
                <a:extLst>
                  <a:ext uri="{0D108BD9-81ED-4DB2-BD59-A6C34878D82A}">
                    <a16:rowId xmlns:a16="http://schemas.microsoft.com/office/drawing/2014/main" val="3005003167"/>
                  </a:ext>
                </a:extLst>
              </a:tr>
              <a:tr h="1538626">
                <a:tc>
                  <a:txBody>
                    <a:bodyPr/>
                    <a:lstStyle/>
                    <a:p>
                      <a:pPr marL="0" marR="0" lvl="0" indent="0" algn="l">
                        <a:lnSpc>
                          <a:spcPct val="100000"/>
                        </a:lnSpc>
                        <a:spcBef>
                          <a:spcPts val="0"/>
                        </a:spcBef>
                        <a:spcAft>
                          <a:spcPts val="0"/>
                        </a:spcAft>
                        <a:buNone/>
                      </a:pPr>
                      <a:r>
                        <a:rPr lang="en-US" sz="2400" b="0" i="0" u="none" strike="noStrike" noProof="0" dirty="0">
                          <a:solidFill>
                            <a:schemeClr val="tx1"/>
                          </a:solidFill>
                          <a:latin typeface="+mn-lt"/>
                        </a:rPr>
                        <a:t>3. Be based on a school-level needs assessment. </a:t>
                      </a:r>
                    </a:p>
                  </a:txBody>
                  <a:tcPr/>
                </a:tc>
                <a:tc>
                  <a:txBody>
                    <a:bodyPr/>
                    <a:lstStyle/>
                    <a:p>
                      <a:pPr lvl="0">
                        <a:buNone/>
                      </a:pPr>
                      <a:r>
                        <a:rPr lang="en-US" sz="2400" b="0" i="0" u="none" strike="noStrike" noProof="0" dirty="0">
                          <a:solidFill>
                            <a:schemeClr val="tx1"/>
                          </a:solidFill>
                          <a:latin typeface="+mn-lt"/>
                        </a:rPr>
                        <a:t>Goal, Identified Need, Expected Annual Measurable Outcomes, Annual Review and Update, as applicable</a:t>
                      </a:r>
                      <a:endParaRPr lang="en-US" sz="2400" dirty="0">
                        <a:solidFill>
                          <a:schemeClr val="tx1"/>
                        </a:solidFill>
                      </a:endParaRPr>
                    </a:p>
                  </a:txBody>
                  <a:tcPr/>
                </a:tc>
                <a:extLst>
                  <a:ext uri="{0D108BD9-81ED-4DB2-BD59-A6C34878D82A}">
                    <a16:rowId xmlns:a16="http://schemas.microsoft.com/office/drawing/2014/main" val="3269587075"/>
                  </a:ext>
                </a:extLst>
              </a:tr>
              <a:tr h="1538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noProof="0" dirty="0">
                          <a:solidFill>
                            <a:schemeClr val="tx1"/>
                          </a:solidFill>
                          <a:latin typeface="+mn-lt"/>
                        </a:rPr>
                        <a:t>4. Identify resource inequities, which may include a review of LEA- and school-level budgeting, to be addressed through implementation of the CSI plan.</a:t>
                      </a:r>
                    </a:p>
                    <a:p>
                      <a:endParaRPr lang="en-US" sz="2400" dirty="0">
                        <a:solidFill>
                          <a:schemeClr val="tx1"/>
                        </a:solidFill>
                      </a:endParaRPr>
                    </a:p>
                  </a:txBody>
                  <a:tcPr/>
                </a:tc>
                <a:tc>
                  <a:txBody>
                    <a:bodyPr/>
                    <a:lstStyle/>
                    <a:p>
                      <a:pPr lvl="0" algn="l">
                        <a:lnSpc>
                          <a:spcPct val="100000"/>
                        </a:lnSpc>
                        <a:spcBef>
                          <a:spcPts val="0"/>
                        </a:spcBef>
                        <a:spcAft>
                          <a:spcPts val="0"/>
                        </a:spcAft>
                        <a:buNone/>
                      </a:pPr>
                      <a:r>
                        <a:rPr lang="en-US" sz="2400" b="0" i="0" u="none" strike="noStrike" noProof="0" dirty="0">
                          <a:solidFill>
                            <a:schemeClr val="tx1"/>
                          </a:solidFill>
                          <a:latin typeface="+mn-lt"/>
                        </a:rPr>
                        <a:t>Goal, Identified Need, Expected Annual Measurable Outcomes, Planned Strategies/Activities; and Annual Review and Update, as applicable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a:tc>
                <a:extLst>
                  <a:ext uri="{0D108BD9-81ED-4DB2-BD59-A6C34878D82A}">
                    <a16:rowId xmlns:a16="http://schemas.microsoft.com/office/drawing/2014/main" val="1254876884"/>
                  </a:ext>
                </a:extLst>
              </a:tr>
            </a:tbl>
          </a:graphicData>
        </a:graphic>
      </p:graphicFrame>
      <p:sp>
        <p:nvSpPr>
          <p:cNvPr id="4" name="Slide Number Placeholder 3">
            <a:extLst>
              <a:ext uri="{FF2B5EF4-FFF2-40B4-BE49-F238E27FC236}">
                <a16:creationId xmlns:a16="http://schemas.microsoft.com/office/drawing/2014/main" id="{3C0C7EB6-8C23-DFDA-4AF7-83787515F69B}"/>
              </a:ext>
            </a:extLst>
          </p:cNvPr>
          <p:cNvSpPr>
            <a:spLocks noGrp="1"/>
          </p:cNvSpPr>
          <p:nvPr>
            <p:ph type="sldNum" sz="quarter" idx="12"/>
          </p:nvPr>
        </p:nvSpPr>
        <p:spPr/>
        <p:txBody>
          <a:bodyPr/>
          <a:lstStyle/>
          <a:p>
            <a:fld id="{330EA680-D336-4FF7-8B7A-9848BB0A1C32}" type="slidenum">
              <a:rPr lang="en-US" smtClean="0"/>
              <a:pPr/>
              <a:t>39</a:t>
            </a:fld>
            <a:endParaRPr lang="en-US" dirty="0"/>
          </a:p>
        </p:txBody>
      </p:sp>
    </p:spTree>
    <p:extLst>
      <p:ext uri="{BB962C8B-B14F-4D97-AF65-F5344CB8AC3E}">
        <p14:creationId xmlns:p14="http://schemas.microsoft.com/office/powerpoint/2010/main" val="1193619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D83BF-0B43-92E3-EC82-82D869528B90}"/>
              </a:ext>
            </a:extLst>
          </p:cNvPr>
          <p:cNvSpPr>
            <a:spLocks noGrp="1"/>
          </p:cNvSpPr>
          <p:nvPr>
            <p:ph type="title"/>
          </p:nvPr>
        </p:nvSpPr>
        <p:spPr/>
        <p:txBody>
          <a:bodyPr/>
          <a:lstStyle/>
          <a:p>
            <a:r>
              <a:rPr lang="en-US" dirty="0">
                <a:solidFill>
                  <a:schemeClr val="tx1"/>
                </a:solidFill>
              </a:rPr>
              <a:t>Common Acronyms </a:t>
            </a:r>
            <a:endParaRPr lang="en-US" dirty="0"/>
          </a:p>
        </p:txBody>
      </p:sp>
      <p:sp>
        <p:nvSpPr>
          <p:cNvPr id="3" name="Content Placeholder 2">
            <a:extLst>
              <a:ext uri="{FF2B5EF4-FFF2-40B4-BE49-F238E27FC236}">
                <a16:creationId xmlns:a16="http://schemas.microsoft.com/office/drawing/2014/main" id="{2417A16B-415E-309C-B52B-ECA38C633D16}"/>
              </a:ext>
            </a:extLst>
          </p:cNvPr>
          <p:cNvSpPr>
            <a:spLocks noGrp="1"/>
          </p:cNvSpPr>
          <p:nvPr>
            <p:ph sz="quarter" idx="13"/>
          </p:nvPr>
        </p:nvSpPr>
        <p:spPr>
          <a:xfrm>
            <a:off x="261938" y="1379538"/>
            <a:ext cx="11655425" cy="5341937"/>
          </a:xfrm>
        </p:spPr>
        <p:txBody>
          <a:bodyPr>
            <a:normAutofit/>
          </a:bodyPr>
          <a:lstStyle/>
          <a:p>
            <a:pPr marL="445770" indent="-342900">
              <a:spcBef>
                <a:spcPts val="600"/>
              </a:spcBef>
              <a:spcAft>
                <a:spcPts val="600"/>
              </a:spcAft>
              <a:buFont typeface="Arial,Sans-Serif" panose="020B0604020202020204" pitchFamily="34" charset="0"/>
              <a:buChar char="•"/>
            </a:pPr>
            <a:r>
              <a:rPr lang="en-US" sz="2400" dirty="0">
                <a:solidFill>
                  <a:schemeClr val="tx1"/>
                </a:solidFill>
              </a:rPr>
              <a:t>ATSI—Additional Targeted Support and Improvement </a:t>
            </a:r>
          </a:p>
          <a:p>
            <a:pPr marL="445770" indent="-342900">
              <a:spcBef>
                <a:spcPts val="600"/>
              </a:spcBef>
              <a:spcAft>
                <a:spcPts val="600"/>
              </a:spcAft>
              <a:buFont typeface="Arial,Sans-Serif" panose="020B0604020202020204" pitchFamily="34" charset="0"/>
              <a:buChar char="•"/>
            </a:pPr>
            <a:r>
              <a:rPr lang="en-US" sz="2400" dirty="0">
                <a:solidFill>
                  <a:schemeClr val="tx1"/>
                </a:solidFill>
              </a:rPr>
              <a:t>CSI—Comprehensive Support and Improvement </a:t>
            </a:r>
          </a:p>
          <a:p>
            <a:pPr marL="445770" indent="-342900">
              <a:spcBef>
                <a:spcPts val="600"/>
              </a:spcBef>
              <a:spcAft>
                <a:spcPts val="600"/>
              </a:spcAft>
              <a:buFont typeface="Arial,Sans-Serif" panose="020B0604020202020204" pitchFamily="34" charset="0"/>
              <a:buChar char="•"/>
            </a:pPr>
            <a:r>
              <a:rPr lang="en-US" sz="2400" dirty="0">
                <a:solidFill>
                  <a:schemeClr val="tx1"/>
                </a:solidFill>
              </a:rPr>
              <a:t>ESSA—Every Student Succeeds Act </a:t>
            </a:r>
            <a:endParaRPr lang="en-US" sz="2400" dirty="0">
              <a:solidFill>
                <a:schemeClr val="tx1"/>
              </a:solidFill>
              <a:cs typeface="Arial"/>
            </a:endParaRPr>
          </a:p>
          <a:p>
            <a:pPr marL="445770" indent="-342900">
              <a:spcBef>
                <a:spcPts val="600"/>
              </a:spcBef>
              <a:spcAft>
                <a:spcPts val="600"/>
              </a:spcAft>
              <a:buFont typeface="Arial,Sans-Serif" panose="020B0604020202020204" pitchFamily="34" charset="0"/>
              <a:buChar char="•"/>
            </a:pPr>
            <a:r>
              <a:rPr lang="en-US" sz="2400" dirty="0">
                <a:solidFill>
                  <a:schemeClr val="tx1"/>
                </a:solidFill>
              </a:rPr>
              <a:t>LCAP—Local Control and Accountability Plan </a:t>
            </a:r>
          </a:p>
          <a:p>
            <a:pPr marL="445770" indent="-342900">
              <a:spcBef>
                <a:spcPts val="600"/>
              </a:spcBef>
              <a:spcAft>
                <a:spcPts val="600"/>
              </a:spcAft>
              <a:buFont typeface="Arial,Sans-Serif" panose="020B0604020202020204" pitchFamily="34" charset="0"/>
              <a:buChar char="•"/>
            </a:pPr>
            <a:r>
              <a:rPr lang="en-US" sz="2400" dirty="0">
                <a:solidFill>
                  <a:schemeClr val="tx1"/>
                </a:solidFill>
              </a:rPr>
              <a:t>LCFF—Local Control Funding Formula</a:t>
            </a:r>
            <a:endParaRPr lang="en-US" sz="2400" dirty="0">
              <a:solidFill>
                <a:schemeClr val="tx1"/>
              </a:solidFill>
              <a:cs typeface="Arial"/>
            </a:endParaRPr>
          </a:p>
          <a:p>
            <a:pPr marL="445770" indent="-342900">
              <a:spcBef>
                <a:spcPts val="600"/>
              </a:spcBef>
              <a:spcAft>
                <a:spcPts val="600"/>
              </a:spcAft>
              <a:buFont typeface="Arial,Sans-Serif" panose="020B0604020202020204" pitchFamily="34" charset="0"/>
              <a:buChar char="•"/>
            </a:pPr>
            <a:r>
              <a:rPr lang="en-US" sz="2400" dirty="0">
                <a:solidFill>
                  <a:schemeClr val="tx1"/>
                </a:solidFill>
              </a:rPr>
              <a:t>LEAs—Local Educational Agencies (School Districts, County Offices of Education, and Charter Schools)</a:t>
            </a:r>
            <a:endParaRPr lang="en-US" sz="2400" dirty="0">
              <a:solidFill>
                <a:schemeClr val="tx1"/>
              </a:solidFill>
              <a:cs typeface="Arial"/>
            </a:endParaRPr>
          </a:p>
          <a:p>
            <a:pPr marL="445770" indent="-342900">
              <a:spcBef>
                <a:spcPts val="600"/>
              </a:spcBef>
              <a:spcAft>
                <a:spcPts val="600"/>
              </a:spcAft>
              <a:buFont typeface="Arial" panose="020B0604020202020204" pitchFamily="34" charset="0"/>
              <a:buChar char="•"/>
            </a:pPr>
            <a:r>
              <a:rPr lang="en-US" sz="2400" dirty="0">
                <a:solidFill>
                  <a:schemeClr val="tx1"/>
                </a:solidFill>
              </a:rPr>
              <a:t>SPSA or School Plan—School Plan for Student Achievement </a:t>
            </a:r>
            <a:endParaRPr lang="en-US" sz="2400" dirty="0">
              <a:solidFill>
                <a:schemeClr val="tx1"/>
              </a:solidFill>
              <a:cs typeface="Arial"/>
            </a:endParaRPr>
          </a:p>
          <a:p>
            <a:pPr marL="445770" indent="-342900">
              <a:spcBef>
                <a:spcPts val="600"/>
              </a:spcBef>
              <a:spcAft>
                <a:spcPts val="600"/>
              </a:spcAft>
              <a:buFont typeface="Arial,Sans-Serif" panose="020B0604020202020204" pitchFamily="34" charset="0"/>
              <a:buChar char="•"/>
            </a:pPr>
            <a:r>
              <a:rPr lang="en-US" sz="2400" dirty="0">
                <a:solidFill>
                  <a:schemeClr val="tx1"/>
                </a:solidFill>
              </a:rPr>
              <a:t>SSC —Schoolsite Council </a:t>
            </a:r>
            <a:endParaRPr lang="en-US" sz="2400" dirty="0">
              <a:solidFill>
                <a:schemeClr val="tx1"/>
              </a:solidFill>
              <a:cs typeface="Arial"/>
            </a:endParaRPr>
          </a:p>
          <a:p>
            <a:pPr marL="445770" indent="-342900">
              <a:spcBef>
                <a:spcPts val="600"/>
              </a:spcBef>
              <a:spcAft>
                <a:spcPts val="600"/>
              </a:spcAft>
              <a:buFont typeface="Arial" panose="020B0604020202020204" pitchFamily="34" charset="0"/>
              <a:buChar char="•"/>
            </a:pPr>
            <a:r>
              <a:rPr lang="en-US" sz="2400" dirty="0">
                <a:solidFill>
                  <a:schemeClr val="tx1"/>
                </a:solidFill>
              </a:rPr>
              <a:t>SWP—Schoolwide program</a:t>
            </a:r>
            <a:endParaRPr lang="en-US" sz="2400" dirty="0">
              <a:solidFill>
                <a:schemeClr val="tx1"/>
              </a:solidFill>
              <a:cs typeface="Arial"/>
            </a:endParaRPr>
          </a:p>
          <a:p>
            <a:pPr marL="445770" indent="-342900">
              <a:spcBef>
                <a:spcPts val="600"/>
              </a:spcBef>
              <a:spcAft>
                <a:spcPts val="600"/>
              </a:spcAft>
              <a:buFont typeface="Arial" panose="020B0604020202020204" pitchFamily="34" charset="0"/>
              <a:buChar char="•"/>
            </a:pPr>
            <a:r>
              <a:rPr lang="en-US" sz="2400" dirty="0">
                <a:solidFill>
                  <a:schemeClr val="tx1"/>
                </a:solidFill>
              </a:rPr>
              <a:t>TSI—Targeted Support and Improvement </a:t>
            </a:r>
            <a:endParaRPr lang="en-US" sz="2400" dirty="0">
              <a:solidFill>
                <a:schemeClr val="tx1"/>
              </a:solidFill>
              <a:cs typeface="Arial"/>
            </a:endParaRPr>
          </a:p>
        </p:txBody>
      </p:sp>
      <p:sp>
        <p:nvSpPr>
          <p:cNvPr id="4" name="Slide Number Placeholder 3">
            <a:extLst>
              <a:ext uri="{FF2B5EF4-FFF2-40B4-BE49-F238E27FC236}">
                <a16:creationId xmlns:a16="http://schemas.microsoft.com/office/drawing/2014/main" id="{EE23AD3E-306E-9513-3898-B5C85462094F}"/>
              </a:ext>
            </a:extLst>
          </p:cNvPr>
          <p:cNvSpPr>
            <a:spLocks noGrp="1"/>
          </p:cNvSpPr>
          <p:nvPr>
            <p:ph type="sldNum" sz="quarter" idx="12"/>
          </p:nvPr>
        </p:nvSpPr>
        <p:spPr/>
        <p:txBody>
          <a:bodyPr/>
          <a:lstStyle/>
          <a:p>
            <a:fld id="{330EA680-D336-4FF7-8B7A-9848BB0A1C32}" type="slidenum">
              <a:rPr lang="en-US" smtClean="0"/>
              <a:pPr/>
              <a:t>4</a:t>
            </a:fld>
            <a:endParaRPr lang="en-US" dirty="0"/>
          </a:p>
        </p:txBody>
      </p:sp>
    </p:spTree>
    <p:extLst>
      <p:ext uri="{BB962C8B-B14F-4D97-AF65-F5344CB8AC3E}">
        <p14:creationId xmlns:p14="http://schemas.microsoft.com/office/powerpoint/2010/main" val="3812754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542B5-32C5-2D82-B80F-45BA59C2E0C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6A0C400-D716-0C60-64B0-4799951E1ED0}"/>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07F573-3F4C-AA01-C24D-B1525BD29350}"/>
              </a:ext>
            </a:extLst>
          </p:cNvPr>
          <p:cNvSpPr>
            <a:spLocks noGrp="1"/>
          </p:cNvSpPr>
          <p:nvPr>
            <p:ph type="title"/>
          </p:nvPr>
        </p:nvSpPr>
        <p:spPr>
          <a:xfrm>
            <a:off x="274637" y="365759"/>
            <a:ext cx="11642726" cy="1013780"/>
          </a:xfrm>
        </p:spPr>
        <p:txBody>
          <a:bodyPr>
            <a:normAutofit/>
          </a:bodyPr>
          <a:lstStyle/>
          <a:p>
            <a:r>
              <a:rPr lang="en-US" dirty="0"/>
              <a:t>SPSA for CSI Template and Instructions</a:t>
            </a:r>
          </a:p>
        </p:txBody>
      </p:sp>
      <p:sp>
        <p:nvSpPr>
          <p:cNvPr id="3" name="Content Placeholder 2">
            <a:extLst>
              <a:ext uri="{FF2B5EF4-FFF2-40B4-BE49-F238E27FC236}">
                <a16:creationId xmlns:a16="http://schemas.microsoft.com/office/drawing/2014/main" id="{2A1DEEB7-ACEA-5C37-A14F-EED5880FAE28}"/>
              </a:ext>
            </a:extLst>
          </p:cNvPr>
          <p:cNvSpPr>
            <a:spLocks noGrp="1"/>
          </p:cNvSpPr>
          <p:nvPr>
            <p:ph sz="quarter" idx="13"/>
          </p:nvPr>
        </p:nvSpPr>
        <p:spPr>
          <a:xfrm>
            <a:off x="261938" y="1379537"/>
            <a:ext cx="11655425" cy="5341937"/>
          </a:xfrm>
        </p:spPr>
        <p:txBody>
          <a:bodyPr>
            <a:normAutofit/>
          </a:bodyPr>
          <a:lstStyle/>
          <a:p>
            <a:pPr marL="457200" indent="-457200">
              <a:spcAft>
                <a:spcPts val="1200"/>
              </a:spcAft>
              <a:buFont typeface="Arial" panose="020B0604020202020204" pitchFamily="34" charset="0"/>
              <a:buChar char="•"/>
            </a:pPr>
            <a:r>
              <a:rPr lang="en-US" sz="2800" dirty="0">
                <a:solidFill>
                  <a:schemeClr val="tx1"/>
                </a:solidFill>
                <a:cs typeface="Arial"/>
              </a:rPr>
              <a:t>This SPSA template consolidates all school-level planning efforts into one plan for programs funded through the </a:t>
            </a:r>
            <a:r>
              <a:rPr lang="en-US" sz="2800" dirty="0" err="1">
                <a:solidFill>
                  <a:schemeClr val="tx1"/>
                </a:solidFill>
                <a:cs typeface="Arial"/>
              </a:rPr>
              <a:t>ConApp</a:t>
            </a:r>
            <a:r>
              <a:rPr lang="en-US" sz="2800" dirty="0">
                <a:solidFill>
                  <a:schemeClr val="tx1"/>
                </a:solidFill>
                <a:cs typeface="Arial"/>
              </a:rPr>
              <a:t> and for the federal school support category CSI, pursuant to </a:t>
            </a:r>
            <a:r>
              <a:rPr lang="en-US" sz="2800" i="1" dirty="0">
                <a:solidFill>
                  <a:schemeClr val="tx1"/>
                </a:solidFill>
                <a:cs typeface="Arial"/>
              </a:rPr>
              <a:t>EC </a:t>
            </a:r>
            <a:r>
              <a:rPr lang="en-US" sz="2800" dirty="0">
                <a:solidFill>
                  <a:schemeClr val="tx1"/>
                </a:solidFill>
                <a:cs typeface="Arial"/>
              </a:rPr>
              <a:t>Section 64001 and the ESSA. </a:t>
            </a:r>
          </a:p>
          <a:p>
            <a:pPr marL="457200" indent="-457200">
              <a:spcAft>
                <a:spcPts val="1200"/>
              </a:spcAft>
              <a:buFont typeface="Arial"/>
              <a:buChar char="•"/>
            </a:pPr>
            <a:r>
              <a:rPr lang="en-US" sz="2800" dirty="0">
                <a:solidFill>
                  <a:schemeClr val="tx1"/>
                </a:solidFill>
                <a:cs typeface="Arial"/>
              </a:rPr>
              <a:t>This template is designed to meet schoolwide program planning requirements for both the SPSA and federal CSI planning requirements.</a:t>
            </a:r>
          </a:p>
          <a:p>
            <a:pPr lvl="1">
              <a:spcAft>
                <a:spcPts val="1200"/>
              </a:spcAft>
            </a:pPr>
            <a:r>
              <a:rPr lang="en-US" sz="2600" u="sng" dirty="0">
                <a:solidFill>
                  <a:srgbClr val="0000FF"/>
                </a:solidFill>
                <a:cs typeface="Arial"/>
                <a:hlinkClick r:id="rId2"/>
              </a:rPr>
              <a:t>SPSA (CSI) Template (DOCX; Updated 19-Jun-2024)</a:t>
            </a:r>
            <a:endParaRPr lang="en-US" sz="2600" dirty="0"/>
          </a:p>
        </p:txBody>
      </p:sp>
      <p:sp>
        <p:nvSpPr>
          <p:cNvPr id="4" name="Slide Number Placeholder 3">
            <a:extLst>
              <a:ext uri="{FF2B5EF4-FFF2-40B4-BE49-F238E27FC236}">
                <a16:creationId xmlns:a16="http://schemas.microsoft.com/office/drawing/2014/main" id="{D9F4EDE5-E3F4-B223-773D-38359281D6DD}"/>
              </a:ext>
            </a:extLst>
          </p:cNvPr>
          <p:cNvSpPr>
            <a:spLocks noGrp="1"/>
          </p:cNvSpPr>
          <p:nvPr>
            <p:ph type="sldNum" sz="quarter" idx="12"/>
          </p:nvPr>
        </p:nvSpPr>
        <p:spPr/>
        <p:txBody>
          <a:bodyPr/>
          <a:lstStyle/>
          <a:p>
            <a:fld id="{330EA680-D336-4FF7-8B7A-9848BB0A1C32}" type="slidenum">
              <a:rPr lang="en-US" smtClean="0"/>
              <a:pPr/>
              <a:t>40</a:t>
            </a:fld>
            <a:endParaRPr lang="en-US" dirty="0"/>
          </a:p>
        </p:txBody>
      </p:sp>
    </p:spTree>
    <p:extLst>
      <p:ext uri="{BB962C8B-B14F-4D97-AF65-F5344CB8AC3E}">
        <p14:creationId xmlns:p14="http://schemas.microsoft.com/office/powerpoint/2010/main" val="2369020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0B530-58E7-480B-4EBB-8B3A33EE2A9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EAFDB9A-2F92-B05E-9366-1FD56CE0AED1}"/>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BE85EE-36A3-0C50-DE11-BC9C53CDC842}"/>
              </a:ext>
            </a:extLst>
          </p:cNvPr>
          <p:cNvSpPr>
            <a:spLocks noGrp="1"/>
          </p:cNvSpPr>
          <p:nvPr>
            <p:ph type="title"/>
          </p:nvPr>
        </p:nvSpPr>
        <p:spPr>
          <a:xfrm>
            <a:off x="274637" y="365759"/>
            <a:ext cx="11642726" cy="1013780"/>
          </a:xfrm>
        </p:spPr>
        <p:txBody>
          <a:bodyPr>
            <a:noAutofit/>
          </a:bodyPr>
          <a:lstStyle/>
          <a:p>
            <a:r>
              <a:rPr lang="en-US" sz="3400" dirty="0"/>
              <a:t>Intent of the SPSA for CSI Template and Instructions</a:t>
            </a:r>
          </a:p>
        </p:txBody>
      </p:sp>
      <p:sp>
        <p:nvSpPr>
          <p:cNvPr id="3" name="Content Placeholder 2">
            <a:extLst>
              <a:ext uri="{FF2B5EF4-FFF2-40B4-BE49-F238E27FC236}">
                <a16:creationId xmlns:a16="http://schemas.microsoft.com/office/drawing/2014/main" id="{3EA3CED7-5E24-0AAE-D3E2-B272F2EB84E3}"/>
              </a:ext>
            </a:extLst>
          </p:cNvPr>
          <p:cNvSpPr>
            <a:spLocks noGrp="1"/>
          </p:cNvSpPr>
          <p:nvPr>
            <p:ph sz="quarter" idx="13"/>
          </p:nvPr>
        </p:nvSpPr>
        <p:spPr>
          <a:xfrm>
            <a:off x="261938" y="1379537"/>
            <a:ext cx="11655425" cy="5341937"/>
          </a:xfrm>
        </p:spPr>
        <p:txBody>
          <a:bodyPr>
            <a:normAutofit/>
          </a:bodyPr>
          <a:lstStyle/>
          <a:p>
            <a:r>
              <a:rPr lang="en-US" sz="2800" dirty="0">
                <a:solidFill>
                  <a:schemeClr val="tx1"/>
                </a:solidFill>
              </a:rPr>
              <a:t>The SPSA for CSI template and instructions is intended to be used for meeting CSI school improvement planning requirements. </a:t>
            </a:r>
            <a:endParaRPr lang="en-US" sz="2800" dirty="0">
              <a:solidFill>
                <a:schemeClr val="tx1"/>
              </a:solidFill>
              <a:cs typeface="Arial"/>
            </a:endParaRPr>
          </a:p>
          <a:p>
            <a:pPr marL="457200" indent="-457200">
              <a:buFont typeface="Arial"/>
              <a:buChar char="•"/>
            </a:pPr>
            <a:r>
              <a:rPr lang="en-US" sz="2800" dirty="0">
                <a:solidFill>
                  <a:schemeClr val="tx1"/>
                </a:solidFill>
                <a:cs typeface="Arial"/>
              </a:rPr>
              <a:t> LEAs with schools that meet the criteria for CSI may only use school improvement funds at or on behalf of schools eligible for CSI. </a:t>
            </a:r>
          </a:p>
          <a:p>
            <a:pPr marL="457200" indent="-457200">
              <a:buFont typeface="Arial"/>
              <a:buChar char="•"/>
            </a:pPr>
            <a:r>
              <a:rPr lang="en-US" sz="2800" dirty="0">
                <a:solidFill>
                  <a:schemeClr val="tx1"/>
                </a:solidFill>
                <a:cs typeface="Arial"/>
              </a:rPr>
              <a:t>School improvement funds may not be expended at or on behalf of schools not eligible for CSI.</a:t>
            </a:r>
          </a:p>
          <a:p>
            <a:pPr marL="457200" indent="-457200">
              <a:buFont typeface="Arial"/>
              <a:buChar char="•"/>
            </a:pPr>
            <a:r>
              <a:rPr lang="en-US" sz="2800" dirty="0">
                <a:solidFill>
                  <a:schemeClr val="tx1"/>
                </a:solidFill>
                <a:cs typeface="Arial"/>
              </a:rPr>
              <a:t>In addition, school improvement funds for CSI must not be used to hire additional permanent staff.</a:t>
            </a:r>
            <a:endParaRPr lang="en-US" sz="2800" dirty="0">
              <a:solidFill>
                <a:schemeClr val="tx1"/>
              </a:solidFill>
              <a:highlight>
                <a:srgbClr val="FFFF00"/>
              </a:highlight>
              <a:cs typeface="Arial" panose="020B0604020202020204"/>
            </a:endParaRPr>
          </a:p>
        </p:txBody>
      </p:sp>
      <p:sp>
        <p:nvSpPr>
          <p:cNvPr id="4" name="Slide Number Placeholder 3">
            <a:extLst>
              <a:ext uri="{FF2B5EF4-FFF2-40B4-BE49-F238E27FC236}">
                <a16:creationId xmlns:a16="http://schemas.microsoft.com/office/drawing/2014/main" id="{4D991F39-4AD0-20A7-34AE-1A4BF0043B5F}"/>
              </a:ext>
            </a:extLst>
          </p:cNvPr>
          <p:cNvSpPr>
            <a:spLocks noGrp="1"/>
          </p:cNvSpPr>
          <p:nvPr>
            <p:ph type="sldNum" sz="quarter" idx="12"/>
          </p:nvPr>
        </p:nvSpPr>
        <p:spPr/>
        <p:txBody>
          <a:bodyPr/>
          <a:lstStyle/>
          <a:p>
            <a:fld id="{330EA680-D336-4FF7-8B7A-9848BB0A1C32}" type="slidenum">
              <a:rPr lang="en-US" smtClean="0"/>
              <a:pPr/>
              <a:t>41</a:t>
            </a:fld>
            <a:endParaRPr lang="en-US" dirty="0"/>
          </a:p>
        </p:txBody>
      </p:sp>
    </p:spTree>
    <p:extLst>
      <p:ext uri="{BB962C8B-B14F-4D97-AF65-F5344CB8AC3E}">
        <p14:creationId xmlns:p14="http://schemas.microsoft.com/office/powerpoint/2010/main" val="3344730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5D6D5-68EE-CA8C-EE1E-05C5FBDF0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23E77E-A204-08A1-3292-4345F9507B63}"/>
              </a:ext>
            </a:extLst>
          </p:cNvPr>
          <p:cNvSpPr>
            <a:spLocks noGrp="1"/>
          </p:cNvSpPr>
          <p:nvPr>
            <p:ph type="title"/>
          </p:nvPr>
        </p:nvSpPr>
        <p:spPr>
          <a:xfrm>
            <a:off x="0" y="1123837"/>
            <a:ext cx="3382027" cy="4601183"/>
          </a:xfrm>
        </p:spPr>
        <p:txBody>
          <a:bodyPr>
            <a:normAutofit/>
          </a:bodyPr>
          <a:lstStyle/>
          <a:p>
            <a:pPr algn="ctr">
              <a:lnSpc>
                <a:spcPct val="100000"/>
              </a:lnSpc>
            </a:pPr>
            <a:r>
              <a:rPr lang="en-US" sz="3000" dirty="0"/>
              <a:t>Walkthrough for the required SPSA Section for the CSI planning requirements</a:t>
            </a:r>
          </a:p>
        </p:txBody>
      </p:sp>
      <p:sp>
        <p:nvSpPr>
          <p:cNvPr id="3" name="Content Placeholder 2">
            <a:extLst>
              <a:ext uri="{FF2B5EF4-FFF2-40B4-BE49-F238E27FC236}">
                <a16:creationId xmlns:a16="http://schemas.microsoft.com/office/drawing/2014/main" id="{D8040EB5-554D-BA04-9CA9-8E73E9A86614}"/>
              </a:ext>
            </a:extLst>
          </p:cNvPr>
          <p:cNvSpPr>
            <a:spLocks noGrp="1"/>
          </p:cNvSpPr>
          <p:nvPr>
            <p:ph idx="1"/>
          </p:nvPr>
        </p:nvSpPr>
        <p:spPr/>
        <p:txBody>
          <a:bodyPr>
            <a:normAutofit/>
          </a:bodyPr>
          <a:lstStyle/>
          <a:p>
            <a:pPr marL="514350" indent="-514350">
              <a:buAutoNum type="arabicPeriod"/>
            </a:pPr>
            <a:r>
              <a:rPr lang="en-US" sz="2600" dirty="0">
                <a:cs typeface="Times New Roman"/>
              </a:rPr>
              <a:t>Plan Description</a:t>
            </a:r>
          </a:p>
          <a:p>
            <a:pPr marL="457200" indent="-457200">
              <a:buAutoNum type="arabicPeriod"/>
            </a:pPr>
            <a:r>
              <a:rPr lang="en-US" sz="2600" dirty="0">
                <a:cs typeface="Times New Roman"/>
              </a:rPr>
              <a:t>Educational Partner Involvement</a:t>
            </a:r>
          </a:p>
          <a:p>
            <a:pPr marL="457200" indent="-457200">
              <a:buAutoNum type="arabicPeriod"/>
            </a:pPr>
            <a:r>
              <a:rPr lang="en-US" sz="2600" dirty="0">
                <a:cs typeface="Times New Roman"/>
              </a:rPr>
              <a:t>Resource Inequalities</a:t>
            </a:r>
          </a:p>
          <a:p>
            <a:pPr marL="457200" indent="-457200">
              <a:buAutoNum type="arabicPeriod"/>
            </a:pPr>
            <a:r>
              <a:rPr lang="en-US" sz="2600" dirty="0">
                <a:cs typeface="Times New Roman"/>
              </a:rPr>
              <a:t>Comprehensive Needs Assessment</a:t>
            </a:r>
          </a:p>
          <a:p>
            <a:pPr marL="457200" indent="-457200">
              <a:buAutoNum type="arabicPeriod"/>
            </a:pPr>
            <a:r>
              <a:rPr lang="en-US" sz="2600" dirty="0">
                <a:cs typeface="Times New Roman"/>
              </a:rPr>
              <a:t>Goals, Strategies/Activities, and Expenditures</a:t>
            </a:r>
          </a:p>
          <a:p>
            <a:pPr marL="457200" indent="-457200">
              <a:buAutoNum type="arabicPeriod"/>
            </a:pPr>
            <a:r>
              <a:rPr lang="en-US" sz="2600" dirty="0">
                <a:cs typeface="Times New Roman"/>
              </a:rPr>
              <a:t>Annual Review</a:t>
            </a:r>
          </a:p>
          <a:p>
            <a:pPr marL="457200" indent="-457200">
              <a:buAutoNum type="arabicPeriod"/>
            </a:pPr>
            <a:r>
              <a:rPr lang="en-US" sz="2600" dirty="0">
                <a:cs typeface="Times New Roman"/>
              </a:rPr>
              <a:t>Budget Summary</a:t>
            </a:r>
            <a:endParaRPr lang="en-US" dirty="0"/>
          </a:p>
        </p:txBody>
      </p:sp>
      <p:sp>
        <p:nvSpPr>
          <p:cNvPr id="4" name="Slide Number Placeholder 3">
            <a:extLst>
              <a:ext uri="{FF2B5EF4-FFF2-40B4-BE49-F238E27FC236}">
                <a16:creationId xmlns:a16="http://schemas.microsoft.com/office/drawing/2014/main" id="{D1681562-AE52-92CC-B770-9BF4F0BCD6C5}"/>
              </a:ext>
            </a:extLst>
          </p:cNvPr>
          <p:cNvSpPr>
            <a:spLocks noGrp="1"/>
          </p:cNvSpPr>
          <p:nvPr>
            <p:ph type="sldNum" sz="quarter" idx="12"/>
          </p:nvPr>
        </p:nvSpPr>
        <p:spPr/>
        <p:txBody>
          <a:bodyPr/>
          <a:lstStyle/>
          <a:p>
            <a:fld id="{330EA680-D336-4FF7-8B7A-9848BB0A1C32}" type="slidenum">
              <a:rPr lang="en-US" smtClean="0"/>
              <a:pPr/>
              <a:t>42</a:t>
            </a:fld>
            <a:endParaRPr lang="en-US" dirty="0"/>
          </a:p>
        </p:txBody>
      </p:sp>
    </p:spTree>
    <p:extLst>
      <p:ext uri="{BB962C8B-B14F-4D97-AF65-F5344CB8AC3E}">
        <p14:creationId xmlns:p14="http://schemas.microsoft.com/office/powerpoint/2010/main" val="3025106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3464B-3508-7792-E04E-47299BD74E0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93EEF37-E841-40FA-D7E0-B6A5D8435061}"/>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837AA8-D3EA-5E92-129A-8F9586FE7BA9}"/>
              </a:ext>
            </a:extLst>
          </p:cNvPr>
          <p:cNvSpPr>
            <a:spLocks noGrp="1"/>
          </p:cNvSpPr>
          <p:nvPr>
            <p:ph type="title"/>
          </p:nvPr>
        </p:nvSpPr>
        <p:spPr>
          <a:xfrm>
            <a:off x="274637" y="365759"/>
            <a:ext cx="11642726" cy="1013780"/>
          </a:xfrm>
        </p:spPr>
        <p:txBody>
          <a:bodyPr>
            <a:noAutofit/>
          </a:bodyPr>
          <a:lstStyle/>
          <a:p>
            <a:r>
              <a:rPr lang="en-US" sz="3200" dirty="0"/>
              <a:t>Single School Districts and Charter Schools Eligible for CSI (1)</a:t>
            </a:r>
            <a:endParaRPr lang="en-US" sz="3400" dirty="0"/>
          </a:p>
        </p:txBody>
      </p:sp>
      <p:sp>
        <p:nvSpPr>
          <p:cNvPr id="3" name="Content Placeholder 2">
            <a:extLst>
              <a:ext uri="{FF2B5EF4-FFF2-40B4-BE49-F238E27FC236}">
                <a16:creationId xmlns:a16="http://schemas.microsoft.com/office/drawing/2014/main" id="{4B3B6A24-18B0-8D70-B686-C6CD51E83CCC}"/>
              </a:ext>
            </a:extLst>
          </p:cNvPr>
          <p:cNvSpPr>
            <a:spLocks noGrp="1"/>
          </p:cNvSpPr>
          <p:nvPr>
            <p:ph sz="quarter" idx="13"/>
          </p:nvPr>
        </p:nvSpPr>
        <p:spPr>
          <a:xfrm>
            <a:off x="261938" y="1379537"/>
            <a:ext cx="11655425" cy="5341937"/>
          </a:xfrm>
        </p:spPr>
        <p:txBody>
          <a:bodyPr>
            <a:normAutofit/>
          </a:bodyPr>
          <a:lstStyle/>
          <a:p>
            <a:pPr marL="342900" indent="-342900">
              <a:spcAft>
                <a:spcPts val="1200"/>
              </a:spcAft>
              <a:buFont typeface="Arial"/>
              <a:buChar char="•"/>
            </a:pPr>
            <a:r>
              <a:rPr lang="en-US" sz="2800" dirty="0">
                <a:solidFill>
                  <a:schemeClr val="tx1"/>
                </a:solidFill>
                <a:cs typeface="Arial"/>
              </a:rPr>
              <a:t>Single school districts (SSD) and charter schools that are eligible for CSI must develop a SPSA that addresses the applicable requirements as a condition of receiving funds.</a:t>
            </a:r>
          </a:p>
          <a:p>
            <a:pPr marL="342900" indent="-342900">
              <a:spcAft>
                <a:spcPts val="1200"/>
              </a:spcAft>
              <a:buFont typeface="Arial"/>
              <a:buChar char="•"/>
            </a:pPr>
            <a:r>
              <a:rPr lang="en-US" sz="2800" dirty="0">
                <a:solidFill>
                  <a:schemeClr val="tx1"/>
                </a:solidFill>
                <a:cs typeface="Arial"/>
              </a:rPr>
              <a:t>However, an SSD or a charter school may streamline the process by combining state and federal requirements into one document which may include the LCAP and all federal planning requirements, provided that the combined plan is able to demonstrate that the legal requirements for each of the plans is met. </a:t>
            </a:r>
          </a:p>
          <a:p>
            <a:pPr marL="342900" indent="-342900">
              <a:spcAft>
                <a:spcPts val="1200"/>
              </a:spcAft>
              <a:buFont typeface="Arial"/>
              <a:buChar char="•"/>
            </a:pPr>
            <a:r>
              <a:rPr lang="en-US" sz="2800" dirty="0">
                <a:solidFill>
                  <a:schemeClr val="tx1"/>
                </a:solidFill>
                <a:cs typeface="Arial"/>
              </a:rPr>
              <a:t>Planning requirements for SSDs and charter schools choosing to exercise this option are available in the LCAP Instructions.</a:t>
            </a:r>
          </a:p>
        </p:txBody>
      </p:sp>
      <p:sp>
        <p:nvSpPr>
          <p:cNvPr id="4" name="Slide Number Placeholder 3">
            <a:extLst>
              <a:ext uri="{FF2B5EF4-FFF2-40B4-BE49-F238E27FC236}">
                <a16:creationId xmlns:a16="http://schemas.microsoft.com/office/drawing/2014/main" id="{DF8D735C-1A81-F1AA-60F7-75CE55596E0F}"/>
              </a:ext>
            </a:extLst>
          </p:cNvPr>
          <p:cNvSpPr>
            <a:spLocks noGrp="1"/>
          </p:cNvSpPr>
          <p:nvPr>
            <p:ph type="sldNum" sz="quarter" idx="12"/>
          </p:nvPr>
        </p:nvSpPr>
        <p:spPr/>
        <p:txBody>
          <a:bodyPr/>
          <a:lstStyle/>
          <a:p>
            <a:fld id="{330EA680-D336-4FF7-8B7A-9848BB0A1C32}" type="slidenum">
              <a:rPr lang="en-US" smtClean="0"/>
              <a:pPr/>
              <a:t>43</a:t>
            </a:fld>
            <a:endParaRPr lang="en-US" dirty="0"/>
          </a:p>
        </p:txBody>
      </p:sp>
    </p:spTree>
    <p:extLst>
      <p:ext uri="{BB962C8B-B14F-4D97-AF65-F5344CB8AC3E}">
        <p14:creationId xmlns:p14="http://schemas.microsoft.com/office/powerpoint/2010/main" val="441378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7221A-96DA-6AFA-69E4-9F2F3E3680B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AE15C16-BD79-B2F6-6CF4-202B8289815D}"/>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F367CE-241F-24F1-50AA-D99F4D9E2186}"/>
              </a:ext>
            </a:extLst>
          </p:cNvPr>
          <p:cNvSpPr>
            <a:spLocks noGrp="1"/>
          </p:cNvSpPr>
          <p:nvPr>
            <p:ph type="title"/>
          </p:nvPr>
        </p:nvSpPr>
        <p:spPr>
          <a:xfrm>
            <a:off x="274637" y="365759"/>
            <a:ext cx="11642726" cy="1013780"/>
          </a:xfrm>
        </p:spPr>
        <p:txBody>
          <a:bodyPr>
            <a:noAutofit/>
          </a:bodyPr>
          <a:lstStyle/>
          <a:p>
            <a:r>
              <a:rPr lang="en-US" sz="3200" dirty="0"/>
              <a:t>Dashboard Alternative School Status (DASS) Schools Eligible for CSI</a:t>
            </a:r>
            <a:endParaRPr lang="en-US" sz="3400" dirty="0"/>
          </a:p>
        </p:txBody>
      </p:sp>
      <p:sp>
        <p:nvSpPr>
          <p:cNvPr id="3" name="Content Placeholder 2">
            <a:extLst>
              <a:ext uri="{FF2B5EF4-FFF2-40B4-BE49-F238E27FC236}">
                <a16:creationId xmlns:a16="http://schemas.microsoft.com/office/drawing/2014/main" id="{5C46159B-F915-A83D-5D61-9227FA3E8F84}"/>
              </a:ext>
            </a:extLst>
          </p:cNvPr>
          <p:cNvSpPr>
            <a:spLocks noGrp="1"/>
          </p:cNvSpPr>
          <p:nvPr>
            <p:ph sz="quarter" idx="13"/>
          </p:nvPr>
        </p:nvSpPr>
        <p:spPr>
          <a:xfrm>
            <a:off x="261938" y="1379537"/>
            <a:ext cx="11655425" cy="5341937"/>
          </a:xfrm>
        </p:spPr>
        <p:txBody>
          <a:bodyPr>
            <a:normAutofit/>
          </a:bodyPr>
          <a:lstStyle/>
          <a:p>
            <a:pPr marL="0" indent="0">
              <a:buNone/>
            </a:pPr>
            <a:r>
              <a:rPr lang="en-US" sz="2800" dirty="0">
                <a:solidFill>
                  <a:schemeClr val="tx1"/>
                </a:solidFill>
                <a:cs typeface="Arial"/>
              </a:rPr>
              <a:t>DASS schools eligible for CSI are referred to as DASS Community of Practice (CoP) schools. </a:t>
            </a:r>
          </a:p>
          <a:p>
            <a:pPr marL="0" indent="0">
              <a:buNone/>
            </a:pPr>
            <a:r>
              <a:rPr lang="en-US" sz="2800" dirty="0">
                <a:solidFill>
                  <a:schemeClr val="tx1"/>
                </a:solidFill>
                <a:cs typeface="Arial"/>
              </a:rPr>
              <a:t>DASS CoP schools eligible under the CSI Low Graduation Rate criteria may use the LCAP, including educational partner engagement requirements, to serve as the CSI plan, provided that the LCAP meets CSI planning requirements.</a:t>
            </a:r>
          </a:p>
        </p:txBody>
      </p:sp>
      <p:sp>
        <p:nvSpPr>
          <p:cNvPr id="4" name="Slide Number Placeholder 3">
            <a:extLst>
              <a:ext uri="{FF2B5EF4-FFF2-40B4-BE49-F238E27FC236}">
                <a16:creationId xmlns:a16="http://schemas.microsoft.com/office/drawing/2014/main" id="{18D74184-4DA5-9EE2-FC44-0D184A94AE78}"/>
              </a:ext>
            </a:extLst>
          </p:cNvPr>
          <p:cNvSpPr>
            <a:spLocks noGrp="1"/>
          </p:cNvSpPr>
          <p:nvPr>
            <p:ph type="sldNum" sz="quarter" idx="12"/>
          </p:nvPr>
        </p:nvSpPr>
        <p:spPr/>
        <p:txBody>
          <a:bodyPr/>
          <a:lstStyle/>
          <a:p>
            <a:fld id="{330EA680-D336-4FF7-8B7A-9848BB0A1C32}" type="slidenum">
              <a:rPr lang="en-US" smtClean="0"/>
              <a:pPr/>
              <a:t>44</a:t>
            </a:fld>
            <a:endParaRPr lang="en-US" dirty="0"/>
          </a:p>
        </p:txBody>
      </p:sp>
    </p:spTree>
    <p:extLst>
      <p:ext uri="{BB962C8B-B14F-4D97-AF65-F5344CB8AC3E}">
        <p14:creationId xmlns:p14="http://schemas.microsoft.com/office/powerpoint/2010/main" val="2943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42BF0-9A9A-C478-4E21-176DEC5B6D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CA3A42-792C-A59D-25D3-ADC1EFEA6A86}"/>
              </a:ext>
            </a:extLst>
          </p:cNvPr>
          <p:cNvSpPr>
            <a:spLocks noGrp="1"/>
          </p:cNvSpPr>
          <p:nvPr>
            <p:ph type="title"/>
          </p:nvPr>
        </p:nvSpPr>
        <p:spPr/>
        <p:txBody>
          <a:bodyPr/>
          <a:lstStyle/>
          <a:p>
            <a:r>
              <a:rPr lang="en-US" sz="5400" b="1" dirty="0">
                <a:solidFill>
                  <a:schemeClr val="tx1">
                    <a:lumMod val="75000"/>
                    <a:lumOff val="25000"/>
                  </a:schemeClr>
                </a:solidFill>
                <a:ea typeface="Verdana"/>
                <a:cs typeface="Calibri Light" panose="020F0302020204030204"/>
              </a:rPr>
              <a:t>Frequently Asked Planning</a:t>
            </a:r>
            <a:br>
              <a:rPr lang="en-US" sz="5400" b="1" dirty="0">
                <a:ea typeface="Verdana"/>
                <a:cs typeface="Calibri Light" panose="020F0302020204030204"/>
              </a:rPr>
            </a:br>
            <a:r>
              <a:rPr lang="en-US" sz="5400" b="1" dirty="0">
                <a:solidFill>
                  <a:schemeClr val="tx1">
                    <a:lumMod val="75000"/>
                    <a:lumOff val="25000"/>
                  </a:schemeClr>
                </a:solidFill>
                <a:ea typeface="Verdana"/>
                <a:cs typeface="Calibri Light" panose="020F0302020204030204"/>
              </a:rPr>
              <a:t>Question for CSI</a:t>
            </a:r>
            <a:endParaRPr lang="en-US" dirty="0">
              <a:solidFill>
                <a:schemeClr val="tx1"/>
              </a:solidFill>
            </a:endParaRPr>
          </a:p>
        </p:txBody>
      </p:sp>
      <p:sp>
        <p:nvSpPr>
          <p:cNvPr id="3" name="Content Placeholder 2">
            <a:extLst>
              <a:ext uri="{FF2B5EF4-FFF2-40B4-BE49-F238E27FC236}">
                <a16:creationId xmlns:a16="http://schemas.microsoft.com/office/drawing/2014/main" id="{BF39131F-1203-CD40-7EEB-C56E5B156CD0}"/>
              </a:ext>
            </a:extLst>
          </p:cNvPr>
          <p:cNvSpPr>
            <a:spLocks noGrp="1"/>
          </p:cNvSpPr>
          <p:nvPr>
            <p:ph sz="quarter" idx="13"/>
          </p:nvPr>
        </p:nvSpPr>
        <p:spPr/>
        <p:txBody>
          <a:bodyPr>
            <a:normAutofit/>
          </a:bodyPr>
          <a:lstStyle/>
          <a:p>
            <a:pPr marL="0" indent="0">
              <a:buNone/>
            </a:pPr>
            <a:r>
              <a:rPr lang="en-US" sz="2400" dirty="0">
                <a:solidFill>
                  <a:schemeClr val="tx1">
                    <a:lumMod val="75000"/>
                    <a:lumOff val="25000"/>
                  </a:schemeClr>
                </a:solidFill>
                <a:cs typeface="Arial"/>
              </a:rPr>
              <a:t>Review a common question and considerations </a:t>
            </a:r>
          </a:p>
        </p:txBody>
      </p:sp>
      <p:sp>
        <p:nvSpPr>
          <p:cNvPr id="4" name="Slide Number Placeholder 3">
            <a:extLst>
              <a:ext uri="{FF2B5EF4-FFF2-40B4-BE49-F238E27FC236}">
                <a16:creationId xmlns:a16="http://schemas.microsoft.com/office/drawing/2014/main" id="{89576869-6DB2-50E5-747A-A920FE479808}"/>
              </a:ext>
            </a:extLst>
          </p:cNvPr>
          <p:cNvSpPr>
            <a:spLocks noGrp="1"/>
          </p:cNvSpPr>
          <p:nvPr>
            <p:ph type="sldNum" sz="quarter" idx="12"/>
          </p:nvPr>
        </p:nvSpPr>
        <p:spPr/>
        <p:txBody>
          <a:bodyPr/>
          <a:lstStyle/>
          <a:p>
            <a:fld id="{330EA680-D336-4FF7-8B7A-9848BB0A1C32}" type="slidenum">
              <a:rPr lang="en-US" smtClean="0"/>
              <a:pPr/>
              <a:t>45</a:t>
            </a:fld>
            <a:endParaRPr lang="en-US" dirty="0"/>
          </a:p>
        </p:txBody>
      </p:sp>
    </p:spTree>
    <p:extLst>
      <p:ext uri="{BB962C8B-B14F-4D97-AF65-F5344CB8AC3E}">
        <p14:creationId xmlns:p14="http://schemas.microsoft.com/office/powerpoint/2010/main" val="972214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2FFF2-2F13-9B9E-D549-C27FB82CC95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8FC8C9A-0EDF-7693-522B-86ECE58DD078}"/>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5604A7-1773-0A4A-03D5-780E95A8A8A5}"/>
              </a:ext>
            </a:extLst>
          </p:cNvPr>
          <p:cNvSpPr>
            <a:spLocks noGrp="1"/>
          </p:cNvSpPr>
          <p:nvPr>
            <p:ph type="title"/>
          </p:nvPr>
        </p:nvSpPr>
        <p:spPr>
          <a:xfrm>
            <a:off x="274637" y="365759"/>
            <a:ext cx="11642726" cy="1013780"/>
          </a:xfrm>
        </p:spPr>
        <p:txBody>
          <a:bodyPr>
            <a:noAutofit/>
          </a:bodyPr>
          <a:lstStyle/>
          <a:p>
            <a:r>
              <a:rPr lang="en-US" sz="3200" dirty="0"/>
              <a:t>Questions to Consider for CSI (1)</a:t>
            </a:r>
            <a:endParaRPr lang="en-US" sz="3400" dirty="0"/>
          </a:p>
        </p:txBody>
      </p:sp>
      <p:sp>
        <p:nvSpPr>
          <p:cNvPr id="3" name="Content Placeholder 2">
            <a:extLst>
              <a:ext uri="{FF2B5EF4-FFF2-40B4-BE49-F238E27FC236}">
                <a16:creationId xmlns:a16="http://schemas.microsoft.com/office/drawing/2014/main" id="{9ED4C638-FDF1-F6A0-CD67-3DED59AC479A}"/>
              </a:ext>
            </a:extLst>
          </p:cNvPr>
          <p:cNvSpPr>
            <a:spLocks noGrp="1"/>
          </p:cNvSpPr>
          <p:nvPr>
            <p:ph sz="quarter" idx="13"/>
          </p:nvPr>
        </p:nvSpPr>
        <p:spPr>
          <a:xfrm>
            <a:off x="261938" y="1379537"/>
            <a:ext cx="11655425" cy="5341937"/>
          </a:xfrm>
        </p:spPr>
        <p:txBody>
          <a:bodyPr>
            <a:normAutofit/>
          </a:bodyPr>
          <a:lstStyle/>
          <a:p>
            <a:pPr>
              <a:spcAft>
                <a:spcPts val="1200"/>
              </a:spcAft>
            </a:pPr>
            <a:r>
              <a:rPr lang="en-US" sz="2800" dirty="0">
                <a:solidFill>
                  <a:schemeClr val="tx1"/>
                </a:solidFill>
                <a:ea typeface="+mn-lt"/>
                <a:cs typeface="+mn-lt"/>
              </a:rPr>
              <a:t>Question: What requirements apply to LEAs with schools that meet the criteria for CSI?</a:t>
            </a:r>
            <a:endParaRPr lang="en-US" sz="2800" dirty="0">
              <a:solidFill>
                <a:schemeClr val="tx1"/>
              </a:solidFill>
              <a:cs typeface="Arial"/>
            </a:endParaRPr>
          </a:p>
          <a:p>
            <a:pPr>
              <a:spcAft>
                <a:spcPts val="1200"/>
              </a:spcAft>
            </a:pPr>
            <a:r>
              <a:rPr lang="en-US" sz="2800" dirty="0">
                <a:solidFill>
                  <a:schemeClr val="tx1"/>
                </a:solidFill>
                <a:ea typeface="+mn-lt"/>
                <a:cs typeface="+mn-lt"/>
              </a:rPr>
              <a:t>Answer: </a:t>
            </a:r>
            <a:r>
              <a:rPr lang="en-US" sz="2800" dirty="0">
                <a:solidFill>
                  <a:schemeClr val="tx1"/>
                </a:solidFill>
                <a:latin typeface="Helvetica Neue"/>
              </a:rPr>
              <a:t>Upon receiving notification from the CDE, the LEA shall, for each school eligible for CSI, and in partnership with its educational partners, locally develop and implement a plan for the school to improve student outcomes. This plan can be developed using the new SPSA for CSI template, or an alternative planning template, provided that the alternative meets all federal planning requirements. </a:t>
            </a:r>
            <a:endParaRPr lang="en-US" sz="2800" dirty="0">
              <a:solidFill>
                <a:schemeClr val="tx1"/>
              </a:solidFill>
              <a:ea typeface="+mn-lt"/>
              <a:cs typeface="+mn-lt"/>
            </a:endParaRPr>
          </a:p>
        </p:txBody>
      </p:sp>
      <p:sp>
        <p:nvSpPr>
          <p:cNvPr id="4" name="Slide Number Placeholder 3">
            <a:extLst>
              <a:ext uri="{FF2B5EF4-FFF2-40B4-BE49-F238E27FC236}">
                <a16:creationId xmlns:a16="http://schemas.microsoft.com/office/drawing/2014/main" id="{EF1A6D74-AD27-FC8A-6C17-51AA4A00A125}"/>
              </a:ext>
            </a:extLst>
          </p:cNvPr>
          <p:cNvSpPr>
            <a:spLocks noGrp="1"/>
          </p:cNvSpPr>
          <p:nvPr>
            <p:ph type="sldNum" sz="quarter" idx="12"/>
          </p:nvPr>
        </p:nvSpPr>
        <p:spPr/>
        <p:txBody>
          <a:bodyPr/>
          <a:lstStyle/>
          <a:p>
            <a:fld id="{330EA680-D336-4FF7-8B7A-9848BB0A1C32}" type="slidenum">
              <a:rPr lang="en-US" smtClean="0"/>
              <a:pPr/>
              <a:t>46</a:t>
            </a:fld>
            <a:endParaRPr lang="en-US" dirty="0"/>
          </a:p>
        </p:txBody>
      </p:sp>
    </p:spTree>
    <p:extLst>
      <p:ext uri="{BB962C8B-B14F-4D97-AF65-F5344CB8AC3E}">
        <p14:creationId xmlns:p14="http://schemas.microsoft.com/office/powerpoint/2010/main" val="2981141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C7A37-EB84-C0B1-E247-08256E18490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9F4749D-65B2-19E4-C017-D96F11203A03}"/>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BCB470-7075-AD5A-CFB3-B2DEEBA3BAF3}"/>
              </a:ext>
            </a:extLst>
          </p:cNvPr>
          <p:cNvSpPr>
            <a:spLocks noGrp="1"/>
          </p:cNvSpPr>
          <p:nvPr>
            <p:ph type="title"/>
          </p:nvPr>
        </p:nvSpPr>
        <p:spPr>
          <a:xfrm>
            <a:off x="274637" y="365759"/>
            <a:ext cx="11642726" cy="1013780"/>
          </a:xfrm>
        </p:spPr>
        <p:txBody>
          <a:bodyPr>
            <a:noAutofit/>
          </a:bodyPr>
          <a:lstStyle/>
          <a:p>
            <a:r>
              <a:rPr lang="en-US" sz="3200" dirty="0"/>
              <a:t>CSI Resources</a:t>
            </a:r>
            <a:endParaRPr lang="en-US" sz="3400" dirty="0"/>
          </a:p>
        </p:txBody>
      </p:sp>
      <p:sp>
        <p:nvSpPr>
          <p:cNvPr id="3" name="Content Placeholder 2">
            <a:extLst>
              <a:ext uri="{FF2B5EF4-FFF2-40B4-BE49-F238E27FC236}">
                <a16:creationId xmlns:a16="http://schemas.microsoft.com/office/drawing/2014/main" id="{EEDFD36A-0475-CC3A-24CF-7EDB480F48F8}"/>
              </a:ext>
            </a:extLst>
          </p:cNvPr>
          <p:cNvSpPr>
            <a:spLocks noGrp="1"/>
          </p:cNvSpPr>
          <p:nvPr>
            <p:ph sz="quarter" idx="13"/>
          </p:nvPr>
        </p:nvSpPr>
        <p:spPr>
          <a:xfrm>
            <a:off x="261938" y="1379537"/>
            <a:ext cx="11655425" cy="5341937"/>
          </a:xfrm>
        </p:spPr>
        <p:txBody>
          <a:bodyPr>
            <a:normAutofit/>
          </a:bodyPr>
          <a:lstStyle/>
          <a:p>
            <a:pPr marL="0" indent="0">
              <a:spcAft>
                <a:spcPts val="1200"/>
              </a:spcAft>
              <a:buNone/>
            </a:pPr>
            <a:r>
              <a:rPr lang="en-US" sz="2800" dirty="0">
                <a:solidFill>
                  <a:schemeClr val="tx1"/>
                </a:solidFill>
                <a:cs typeface="Arial" panose="020B0604020202020204"/>
              </a:rPr>
              <a:t>For additional CSI resources, please see the following links:</a:t>
            </a:r>
          </a:p>
          <a:p>
            <a:pPr marL="457200" indent="-457200">
              <a:spcAft>
                <a:spcPts val="1200"/>
              </a:spcAft>
              <a:buFont typeface="Arial"/>
              <a:buChar char="•"/>
            </a:pPr>
            <a:r>
              <a:rPr lang="en-US" sz="2800" dirty="0">
                <a:solidFill>
                  <a:schemeClr val="tx1"/>
                </a:solidFill>
                <a:cs typeface="Arial" panose="020B0604020202020204"/>
                <a:hlinkClick r:id="rId3"/>
              </a:rPr>
              <a:t>CSI web page</a:t>
            </a:r>
            <a:r>
              <a:rPr lang="en-US" sz="2800" dirty="0">
                <a:solidFill>
                  <a:schemeClr val="tx1"/>
                </a:solidFill>
                <a:cs typeface="Arial" panose="020B0604020202020204"/>
              </a:rPr>
              <a:t> (see Planning Requirements tab)</a:t>
            </a:r>
          </a:p>
          <a:p>
            <a:pPr marL="457200" indent="-457200">
              <a:spcAft>
                <a:spcPts val="1200"/>
              </a:spcAft>
              <a:buFont typeface="Arial"/>
              <a:buChar char="•"/>
            </a:pPr>
            <a:r>
              <a:rPr lang="en-US" sz="2800" dirty="0">
                <a:solidFill>
                  <a:schemeClr val="tx1"/>
                </a:solidFill>
                <a:cs typeface="Arial" panose="020B0604020202020204"/>
                <a:hlinkClick r:id="rId4"/>
              </a:rPr>
              <a:t>CSI Webinars</a:t>
            </a:r>
            <a:endParaRPr lang="en-US" sz="2800" dirty="0">
              <a:solidFill>
                <a:schemeClr val="tx1"/>
              </a:solidFill>
              <a:cs typeface="Arial" panose="020B0604020202020204"/>
            </a:endParaRPr>
          </a:p>
          <a:p>
            <a:pPr marL="457200" indent="-457200">
              <a:spcAft>
                <a:spcPts val="1200"/>
              </a:spcAft>
              <a:buFont typeface="Arial"/>
              <a:buChar char="•"/>
            </a:pPr>
            <a:r>
              <a:rPr lang="en-US" sz="2800" dirty="0">
                <a:solidFill>
                  <a:schemeClr val="tx1"/>
                </a:solidFill>
                <a:cs typeface="Arial" panose="020B0604020202020204"/>
                <a:hlinkClick r:id="rId5"/>
              </a:rPr>
              <a:t>CSI Planning Summary for Charters and Single School Districts</a:t>
            </a:r>
            <a:endParaRPr lang="en-US" sz="2800" dirty="0">
              <a:cs typeface="Arial" panose="020B0604020202020204"/>
            </a:endParaRPr>
          </a:p>
          <a:p>
            <a:pPr marL="0" indent="0">
              <a:spcAft>
                <a:spcPts val="1200"/>
              </a:spcAft>
              <a:buNone/>
            </a:pPr>
            <a:r>
              <a:rPr lang="en-US" sz="2800" dirty="0">
                <a:solidFill>
                  <a:schemeClr val="tx1"/>
                </a:solidFill>
                <a:cs typeface="Arial" panose="020B0604020202020204"/>
              </a:rPr>
              <a:t>For questions or technical assistance related to meeting federal school improvement planning requirements for CSI, please contact the School Improvement and Support Office (SISO) at </a:t>
            </a:r>
            <a:r>
              <a:rPr lang="en-US" sz="2800" dirty="0">
                <a:cs typeface="Arial" panose="020B0604020202020204"/>
                <a:hlinkClick r:id="rId6"/>
              </a:rPr>
              <a:t>SISO@cde.ca.gov</a:t>
            </a:r>
            <a:r>
              <a:rPr lang="en-US" sz="2800" dirty="0">
                <a:cs typeface="Arial" panose="020B0604020202020204"/>
              </a:rPr>
              <a:t>.</a:t>
            </a:r>
          </a:p>
        </p:txBody>
      </p:sp>
      <p:sp>
        <p:nvSpPr>
          <p:cNvPr id="4" name="Slide Number Placeholder 3">
            <a:extLst>
              <a:ext uri="{FF2B5EF4-FFF2-40B4-BE49-F238E27FC236}">
                <a16:creationId xmlns:a16="http://schemas.microsoft.com/office/drawing/2014/main" id="{0A026F48-A14C-248C-A955-3DF565326A03}"/>
              </a:ext>
            </a:extLst>
          </p:cNvPr>
          <p:cNvSpPr>
            <a:spLocks noGrp="1"/>
          </p:cNvSpPr>
          <p:nvPr>
            <p:ph type="sldNum" sz="quarter" idx="12"/>
          </p:nvPr>
        </p:nvSpPr>
        <p:spPr/>
        <p:txBody>
          <a:bodyPr/>
          <a:lstStyle/>
          <a:p>
            <a:fld id="{330EA680-D336-4FF7-8B7A-9848BB0A1C32}" type="slidenum">
              <a:rPr lang="en-US" smtClean="0"/>
              <a:pPr/>
              <a:t>47</a:t>
            </a:fld>
            <a:endParaRPr lang="en-US" dirty="0"/>
          </a:p>
        </p:txBody>
      </p:sp>
    </p:spTree>
    <p:extLst>
      <p:ext uri="{BB962C8B-B14F-4D97-AF65-F5344CB8AC3E}">
        <p14:creationId xmlns:p14="http://schemas.microsoft.com/office/powerpoint/2010/main" val="1603740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7C825-502B-80C5-5181-665C024B9A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3852C-342F-A580-23DD-EE55E28ADA8E}"/>
              </a:ext>
            </a:extLst>
          </p:cNvPr>
          <p:cNvSpPr>
            <a:spLocks noGrp="1"/>
          </p:cNvSpPr>
          <p:nvPr>
            <p:ph type="title"/>
          </p:nvPr>
        </p:nvSpPr>
        <p:spPr/>
        <p:txBody>
          <a:bodyPr/>
          <a:lstStyle/>
          <a:p>
            <a:r>
              <a:rPr lang="en-US" sz="5400" b="1" dirty="0">
                <a:solidFill>
                  <a:schemeClr val="tx1"/>
                </a:solidFill>
                <a:ea typeface="Verdana"/>
                <a:cs typeface="Calibri Light" panose="020F0302020204030204"/>
              </a:rPr>
              <a:t>SPSA for ATSI Template and Instructions </a:t>
            </a:r>
            <a:endParaRPr lang="en-US" dirty="0">
              <a:solidFill>
                <a:schemeClr val="tx1"/>
              </a:solidFill>
            </a:endParaRPr>
          </a:p>
        </p:txBody>
      </p:sp>
      <p:sp>
        <p:nvSpPr>
          <p:cNvPr id="3" name="Content Placeholder 2">
            <a:extLst>
              <a:ext uri="{FF2B5EF4-FFF2-40B4-BE49-F238E27FC236}">
                <a16:creationId xmlns:a16="http://schemas.microsoft.com/office/drawing/2014/main" id="{8F068258-1DC3-2295-3853-22D119CA0CB4}"/>
              </a:ext>
            </a:extLst>
          </p:cNvPr>
          <p:cNvSpPr>
            <a:spLocks noGrp="1"/>
          </p:cNvSpPr>
          <p:nvPr>
            <p:ph sz="quarter" idx="13"/>
          </p:nvPr>
        </p:nvSpPr>
        <p:spPr/>
        <p:txBody>
          <a:bodyPr>
            <a:normAutofit/>
          </a:bodyPr>
          <a:lstStyle/>
          <a:p>
            <a:pPr marL="0" indent="0">
              <a:buNone/>
            </a:pPr>
            <a:r>
              <a:rPr lang="en-US" sz="2400" dirty="0">
                <a:solidFill>
                  <a:schemeClr val="tx1"/>
                </a:solidFill>
                <a:cs typeface="Arial"/>
              </a:rPr>
              <a:t>Intended to be used to meet the school improvement planning requirements for ATSI </a:t>
            </a:r>
          </a:p>
        </p:txBody>
      </p:sp>
      <p:sp>
        <p:nvSpPr>
          <p:cNvPr id="4" name="Slide Number Placeholder 3">
            <a:extLst>
              <a:ext uri="{FF2B5EF4-FFF2-40B4-BE49-F238E27FC236}">
                <a16:creationId xmlns:a16="http://schemas.microsoft.com/office/drawing/2014/main" id="{DF959FE0-45F7-8C90-4F08-BF4429C081DF}"/>
              </a:ext>
            </a:extLst>
          </p:cNvPr>
          <p:cNvSpPr>
            <a:spLocks noGrp="1"/>
          </p:cNvSpPr>
          <p:nvPr>
            <p:ph type="sldNum" sz="quarter" idx="12"/>
          </p:nvPr>
        </p:nvSpPr>
        <p:spPr/>
        <p:txBody>
          <a:bodyPr/>
          <a:lstStyle/>
          <a:p>
            <a:fld id="{330EA680-D336-4FF7-8B7A-9848BB0A1C32}" type="slidenum">
              <a:rPr lang="en-US" smtClean="0"/>
              <a:pPr/>
              <a:t>48</a:t>
            </a:fld>
            <a:endParaRPr lang="en-US" dirty="0"/>
          </a:p>
        </p:txBody>
      </p:sp>
    </p:spTree>
    <p:extLst>
      <p:ext uri="{BB962C8B-B14F-4D97-AF65-F5344CB8AC3E}">
        <p14:creationId xmlns:p14="http://schemas.microsoft.com/office/powerpoint/2010/main" val="3886222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A98E5-06AF-BBC9-E22F-CBFE29B4D96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83A2039-8552-5A73-7970-D74773F63ACD}"/>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3EFFBD-929F-CD61-C096-56CC5E578897}"/>
              </a:ext>
            </a:extLst>
          </p:cNvPr>
          <p:cNvSpPr>
            <a:spLocks noGrp="1"/>
          </p:cNvSpPr>
          <p:nvPr>
            <p:ph type="title"/>
          </p:nvPr>
        </p:nvSpPr>
        <p:spPr/>
        <p:txBody>
          <a:bodyPr>
            <a:normAutofit fontScale="90000"/>
          </a:bodyPr>
          <a:lstStyle/>
          <a:p>
            <a:r>
              <a:rPr lang="en-US" sz="3100" dirty="0"/>
              <a:t>The ATSI plan must address the following components (1):</a:t>
            </a:r>
          </a:p>
        </p:txBody>
      </p:sp>
      <p:graphicFrame>
        <p:nvGraphicFramePr>
          <p:cNvPr id="6" name="Content Placeholder 5" descr="Table with CSI Plan Requirements">
            <a:extLst>
              <a:ext uri="{FF2B5EF4-FFF2-40B4-BE49-F238E27FC236}">
                <a16:creationId xmlns:a16="http://schemas.microsoft.com/office/drawing/2014/main" id="{8DB84DCC-1E4D-0772-2D94-E4BB6ED7E71D}"/>
              </a:ext>
            </a:extLst>
          </p:cNvPr>
          <p:cNvGraphicFramePr>
            <a:graphicFrameLocks noGrp="1"/>
          </p:cNvGraphicFramePr>
          <p:nvPr>
            <p:ph sz="quarter" idx="13"/>
            <p:extLst>
              <p:ext uri="{D42A27DB-BD31-4B8C-83A1-F6EECF244321}">
                <p14:modId xmlns:p14="http://schemas.microsoft.com/office/powerpoint/2010/main" val="3289867461"/>
              </p:ext>
            </p:extLst>
          </p:nvPr>
        </p:nvGraphicFramePr>
        <p:xfrm>
          <a:off x="274637" y="1627948"/>
          <a:ext cx="11655424" cy="3948664"/>
        </p:xfrm>
        <a:graphic>
          <a:graphicData uri="http://schemas.openxmlformats.org/drawingml/2006/table">
            <a:tbl>
              <a:tblPr firstRow="1" bandRow="1">
                <a:tableStyleId>{5C22544A-7EE6-4342-B048-85BDC9FD1C3A}</a:tableStyleId>
              </a:tblPr>
              <a:tblGrid>
                <a:gridCol w="5649085">
                  <a:extLst>
                    <a:ext uri="{9D8B030D-6E8A-4147-A177-3AD203B41FA5}">
                      <a16:colId xmlns:a16="http://schemas.microsoft.com/office/drawing/2014/main" val="2719901230"/>
                    </a:ext>
                  </a:extLst>
                </a:gridCol>
                <a:gridCol w="6006339">
                  <a:extLst>
                    <a:ext uri="{9D8B030D-6E8A-4147-A177-3AD203B41FA5}">
                      <a16:colId xmlns:a16="http://schemas.microsoft.com/office/drawing/2014/main" val="3280349178"/>
                    </a:ext>
                  </a:extLst>
                </a:gridCol>
              </a:tblGrid>
              <a:tr h="871412">
                <a:tc>
                  <a:txBody>
                    <a:bodyPr/>
                    <a:lstStyle/>
                    <a:p>
                      <a:r>
                        <a:rPr lang="en-US" sz="2400" dirty="0">
                          <a:solidFill>
                            <a:schemeClr val="tx1"/>
                          </a:solidFill>
                        </a:rPr>
                        <a:t>ATSI Plan Requirements</a:t>
                      </a:r>
                    </a:p>
                  </a:txBody>
                  <a:tcPr/>
                </a:tc>
                <a:tc>
                  <a:txBody>
                    <a:bodyPr/>
                    <a:lstStyle/>
                    <a:p>
                      <a:r>
                        <a:rPr lang="en-US" sz="2400" dirty="0">
                          <a:solidFill>
                            <a:schemeClr val="tx1"/>
                          </a:solidFill>
                        </a:rPr>
                        <a:t>Where can this be addressed in the SPSA?</a:t>
                      </a:r>
                    </a:p>
                  </a:txBody>
                  <a:tcPr/>
                </a:tc>
                <a:extLst>
                  <a:ext uri="{0D108BD9-81ED-4DB2-BD59-A6C34878D82A}">
                    <a16:rowId xmlns:a16="http://schemas.microsoft.com/office/drawing/2014/main" val="3005003167"/>
                  </a:ext>
                </a:extLst>
              </a:tr>
              <a:tr h="1538626">
                <a:tc>
                  <a:txBody>
                    <a:bodyPr/>
                    <a:lstStyle/>
                    <a:p>
                      <a:pPr marL="0" marR="0" lvl="0" indent="0" algn="l">
                        <a:lnSpc>
                          <a:spcPct val="100000"/>
                        </a:lnSpc>
                        <a:spcBef>
                          <a:spcPts val="0"/>
                        </a:spcBef>
                        <a:spcAft>
                          <a:spcPts val="0"/>
                        </a:spcAft>
                        <a:buNone/>
                      </a:pPr>
                      <a:r>
                        <a:rPr lang="en-US" sz="2400" b="0" i="0" u="none" strike="noStrike" noProof="0" dirty="0">
                          <a:solidFill>
                            <a:srgbClr val="000000"/>
                          </a:solidFill>
                          <a:latin typeface="+mn-lt"/>
                        </a:rPr>
                        <a:t>1. Be informed by all state indicators, including student performance against state-determined long-term goals. </a:t>
                      </a:r>
                    </a:p>
                  </a:txBody>
                  <a:tcPr/>
                </a:tc>
                <a:tc>
                  <a:txBody>
                    <a:bodyPr/>
                    <a:lstStyle/>
                    <a:p>
                      <a:pPr lvl="0">
                        <a:buNone/>
                      </a:pPr>
                      <a:r>
                        <a:rPr lang="en-US" sz="2400" b="0" i="0" u="none" strike="noStrike" noProof="0" dirty="0">
                          <a:solidFill>
                            <a:srgbClr val="000000"/>
                          </a:solidFill>
                          <a:latin typeface="+mn-lt"/>
                        </a:rPr>
                        <a:t>Goal, Identified Need, Expected Annual Measurable Outcomes, Annual Review and Update, as applicable</a:t>
                      </a:r>
                      <a:endParaRPr lang="en-US" sz="2400" dirty="0"/>
                    </a:p>
                  </a:txBody>
                  <a:tcPr/>
                </a:tc>
                <a:extLst>
                  <a:ext uri="{0D108BD9-81ED-4DB2-BD59-A6C34878D82A}">
                    <a16:rowId xmlns:a16="http://schemas.microsoft.com/office/drawing/2014/main" val="3269587075"/>
                  </a:ext>
                </a:extLst>
              </a:tr>
              <a:tr h="1538626">
                <a:tc>
                  <a:txBody>
                    <a:bodyPr/>
                    <a:lstStyle/>
                    <a:p>
                      <a:pPr lvl="0">
                        <a:buNone/>
                      </a:pPr>
                      <a:r>
                        <a:rPr lang="en-US" sz="2400" b="0" i="0" u="none" strike="noStrike" noProof="0" dirty="0">
                          <a:solidFill>
                            <a:srgbClr val="000000"/>
                          </a:solidFill>
                          <a:latin typeface="+mn-lt"/>
                        </a:rPr>
                        <a:t>2. Include evidence-based interventions</a:t>
                      </a:r>
                      <a:endParaRPr lang="en-US" sz="2400" dirty="0"/>
                    </a:p>
                  </a:txBody>
                  <a:tcPr/>
                </a:tc>
                <a:tc>
                  <a:txBody>
                    <a:bodyPr/>
                    <a:lstStyle/>
                    <a:p>
                      <a:pPr lvl="0">
                        <a:buNone/>
                      </a:pPr>
                      <a:r>
                        <a:rPr lang="en-US" sz="2400" b="0" i="0" u="none" strike="noStrike" noProof="0" dirty="0">
                          <a:solidFill>
                            <a:srgbClr val="000000"/>
                          </a:solidFill>
                          <a:latin typeface="+mn-lt"/>
                        </a:rPr>
                        <a:t>Strategies/Activities, Annual Review and Update, as applicable</a:t>
                      </a:r>
                      <a:endParaRPr lang="en-US" sz="2400" dirty="0"/>
                    </a:p>
                  </a:txBody>
                  <a:tcPr/>
                </a:tc>
                <a:extLst>
                  <a:ext uri="{0D108BD9-81ED-4DB2-BD59-A6C34878D82A}">
                    <a16:rowId xmlns:a16="http://schemas.microsoft.com/office/drawing/2014/main" val="1254876884"/>
                  </a:ext>
                </a:extLst>
              </a:tr>
            </a:tbl>
          </a:graphicData>
        </a:graphic>
      </p:graphicFrame>
      <p:sp>
        <p:nvSpPr>
          <p:cNvPr id="4" name="Slide Number Placeholder 3">
            <a:extLst>
              <a:ext uri="{FF2B5EF4-FFF2-40B4-BE49-F238E27FC236}">
                <a16:creationId xmlns:a16="http://schemas.microsoft.com/office/drawing/2014/main" id="{FCDA3ECC-C637-479A-3176-9C92E9620634}"/>
              </a:ext>
            </a:extLst>
          </p:cNvPr>
          <p:cNvSpPr>
            <a:spLocks noGrp="1"/>
          </p:cNvSpPr>
          <p:nvPr>
            <p:ph type="sldNum" sz="quarter" idx="12"/>
          </p:nvPr>
        </p:nvSpPr>
        <p:spPr/>
        <p:txBody>
          <a:bodyPr/>
          <a:lstStyle/>
          <a:p>
            <a:fld id="{330EA680-D336-4FF7-8B7A-9848BB0A1C32}" type="slidenum">
              <a:rPr lang="en-US" smtClean="0"/>
              <a:pPr/>
              <a:t>49</a:t>
            </a:fld>
            <a:endParaRPr lang="en-US" dirty="0"/>
          </a:p>
        </p:txBody>
      </p:sp>
    </p:spTree>
    <p:extLst>
      <p:ext uri="{BB962C8B-B14F-4D97-AF65-F5344CB8AC3E}">
        <p14:creationId xmlns:p14="http://schemas.microsoft.com/office/powerpoint/2010/main" val="1999298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B790-040B-7BF9-408A-1C9BF9E4C780}"/>
              </a:ext>
            </a:extLst>
          </p:cNvPr>
          <p:cNvSpPr>
            <a:spLocks noGrp="1"/>
          </p:cNvSpPr>
          <p:nvPr>
            <p:ph type="title"/>
          </p:nvPr>
        </p:nvSpPr>
        <p:spPr/>
        <p:txBody>
          <a:bodyPr/>
          <a:lstStyle/>
          <a:p>
            <a:r>
              <a:rPr lang="en-US" sz="6000" b="1" dirty="0">
                <a:solidFill>
                  <a:schemeClr val="tx1">
                    <a:lumMod val="75000"/>
                    <a:lumOff val="25000"/>
                  </a:schemeClr>
                </a:solidFill>
                <a:ea typeface="Verdana"/>
                <a:cs typeface="Calibri Light"/>
              </a:rPr>
              <a:t>SPSA</a:t>
            </a:r>
            <a:br>
              <a:rPr lang="en-US" sz="6000" b="1" dirty="0">
                <a:solidFill>
                  <a:schemeClr val="tx1">
                    <a:lumMod val="75000"/>
                    <a:lumOff val="25000"/>
                  </a:schemeClr>
                </a:solidFill>
                <a:ea typeface="Verdana"/>
                <a:cs typeface="Calibri Light"/>
              </a:rPr>
            </a:br>
            <a:r>
              <a:rPr lang="en-US" sz="6000" b="1" dirty="0">
                <a:solidFill>
                  <a:schemeClr val="tx1">
                    <a:lumMod val="75000"/>
                    <a:lumOff val="25000"/>
                  </a:schemeClr>
                </a:solidFill>
                <a:ea typeface="Verdana"/>
                <a:cs typeface="Calibri Light"/>
              </a:rPr>
              <a:t>Background Information</a:t>
            </a:r>
            <a:endParaRPr lang="en-US" dirty="0"/>
          </a:p>
        </p:txBody>
      </p:sp>
      <p:sp>
        <p:nvSpPr>
          <p:cNvPr id="3" name="Content Placeholder 2">
            <a:extLst>
              <a:ext uri="{FF2B5EF4-FFF2-40B4-BE49-F238E27FC236}">
                <a16:creationId xmlns:a16="http://schemas.microsoft.com/office/drawing/2014/main" id="{ED686709-8C1E-5454-1B86-4D94462D2D78}"/>
              </a:ext>
            </a:extLst>
          </p:cNvPr>
          <p:cNvSpPr>
            <a:spLocks noGrp="1"/>
          </p:cNvSpPr>
          <p:nvPr>
            <p:ph sz="quarter" idx="13"/>
          </p:nvPr>
        </p:nvSpPr>
        <p:spPr/>
        <p:txBody>
          <a:bodyPr anchor="t">
            <a:normAutofit/>
          </a:bodyPr>
          <a:lstStyle/>
          <a:p>
            <a:pPr marL="0" indent="0">
              <a:buNone/>
            </a:pPr>
            <a:r>
              <a:rPr lang="en-US" sz="2400" dirty="0">
                <a:solidFill>
                  <a:schemeClr val="tx1">
                    <a:lumMod val="75000"/>
                    <a:lumOff val="25000"/>
                  </a:schemeClr>
                </a:solidFill>
                <a:cs typeface="Arial"/>
              </a:rPr>
              <a:t>How does the school plan work within California?</a:t>
            </a:r>
          </a:p>
        </p:txBody>
      </p:sp>
      <p:sp>
        <p:nvSpPr>
          <p:cNvPr id="4" name="Slide Number Placeholder 3">
            <a:extLst>
              <a:ext uri="{FF2B5EF4-FFF2-40B4-BE49-F238E27FC236}">
                <a16:creationId xmlns:a16="http://schemas.microsoft.com/office/drawing/2014/main" id="{DAF1B3AA-51DA-432C-E7EF-31C059579BA6}"/>
              </a:ext>
            </a:extLst>
          </p:cNvPr>
          <p:cNvSpPr>
            <a:spLocks noGrp="1"/>
          </p:cNvSpPr>
          <p:nvPr>
            <p:ph type="sldNum" sz="quarter" idx="12"/>
          </p:nvPr>
        </p:nvSpPr>
        <p:spPr/>
        <p:txBody>
          <a:bodyPr/>
          <a:lstStyle/>
          <a:p>
            <a:fld id="{330EA680-D336-4FF7-8B7A-9848BB0A1C32}" type="slidenum">
              <a:rPr lang="en-US" smtClean="0"/>
              <a:pPr/>
              <a:t>5</a:t>
            </a:fld>
            <a:endParaRPr lang="en-US" dirty="0"/>
          </a:p>
        </p:txBody>
      </p:sp>
    </p:spTree>
    <p:extLst>
      <p:ext uri="{BB962C8B-B14F-4D97-AF65-F5344CB8AC3E}">
        <p14:creationId xmlns:p14="http://schemas.microsoft.com/office/powerpoint/2010/main" val="17150524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36254-40E2-BF62-90A1-E92B94D228F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08A56D3-6DE9-1406-A97E-8297245927AD}"/>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0D46F1-32AA-615F-F170-DDF2ACD41D85}"/>
              </a:ext>
            </a:extLst>
          </p:cNvPr>
          <p:cNvSpPr>
            <a:spLocks noGrp="1"/>
          </p:cNvSpPr>
          <p:nvPr>
            <p:ph type="title"/>
          </p:nvPr>
        </p:nvSpPr>
        <p:spPr/>
        <p:txBody>
          <a:bodyPr>
            <a:normAutofit fontScale="90000"/>
          </a:bodyPr>
          <a:lstStyle/>
          <a:p>
            <a:r>
              <a:rPr lang="en-US" sz="3100" dirty="0"/>
              <a:t>The ATSI plan must address the following components (2):</a:t>
            </a:r>
          </a:p>
        </p:txBody>
      </p:sp>
      <p:graphicFrame>
        <p:nvGraphicFramePr>
          <p:cNvPr id="6" name="Content Placeholder 5" descr="Table with CSI Plan Requirements">
            <a:extLst>
              <a:ext uri="{FF2B5EF4-FFF2-40B4-BE49-F238E27FC236}">
                <a16:creationId xmlns:a16="http://schemas.microsoft.com/office/drawing/2014/main" id="{22307978-5D08-5CED-6794-76ACE1BF9B03}"/>
              </a:ext>
            </a:extLst>
          </p:cNvPr>
          <p:cNvGraphicFramePr>
            <a:graphicFrameLocks noGrp="1"/>
          </p:cNvGraphicFramePr>
          <p:nvPr>
            <p:ph sz="quarter" idx="13"/>
            <p:extLst>
              <p:ext uri="{D42A27DB-BD31-4B8C-83A1-F6EECF244321}">
                <p14:modId xmlns:p14="http://schemas.microsoft.com/office/powerpoint/2010/main" val="2020630603"/>
              </p:ext>
            </p:extLst>
          </p:nvPr>
        </p:nvGraphicFramePr>
        <p:xfrm>
          <a:off x="274637" y="1627948"/>
          <a:ext cx="11655424" cy="2791652"/>
        </p:xfrm>
        <a:graphic>
          <a:graphicData uri="http://schemas.openxmlformats.org/drawingml/2006/table">
            <a:tbl>
              <a:tblPr firstRow="1" bandRow="1">
                <a:tableStyleId>{5C22544A-7EE6-4342-B048-85BDC9FD1C3A}</a:tableStyleId>
              </a:tblPr>
              <a:tblGrid>
                <a:gridCol w="5649085">
                  <a:extLst>
                    <a:ext uri="{9D8B030D-6E8A-4147-A177-3AD203B41FA5}">
                      <a16:colId xmlns:a16="http://schemas.microsoft.com/office/drawing/2014/main" val="2719901230"/>
                    </a:ext>
                  </a:extLst>
                </a:gridCol>
                <a:gridCol w="6006339">
                  <a:extLst>
                    <a:ext uri="{9D8B030D-6E8A-4147-A177-3AD203B41FA5}">
                      <a16:colId xmlns:a16="http://schemas.microsoft.com/office/drawing/2014/main" val="3280349178"/>
                    </a:ext>
                  </a:extLst>
                </a:gridCol>
              </a:tblGrid>
              <a:tr h="871412">
                <a:tc>
                  <a:txBody>
                    <a:bodyPr/>
                    <a:lstStyle/>
                    <a:p>
                      <a:r>
                        <a:rPr lang="en-US" sz="2400" dirty="0">
                          <a:solidFill>
                            <a:schemeClr val="tx1"/>
                          </a:solidFill>
                        </a:rPr>
                        <a:t>ATSI Plan Requirements</a:t>
                      </a:r>
                    </a:p>
                  </a:txBody>
                  <a:tcPr/>
                </a:tc>
                <a:tc>
                  <a:txBody>
                    <a:bodyPr/>
                    <a:lstStyle/>
                    <a:p>
                      <a:r>
                        <a:rPr lang="en-US" sz="2400" dirty="0">
                          <a:solidFill>
                            <a:schemeClr val="tx1"/>
                          </a:solidFill>
                        </a:rPr>
                        <a:t>Where can this be addressed in the SPSA?</a:t>
                      </a:r>
                    </a:p>
                  </a:txBody>
                  <a:tcPr/>
                </a:tc>
                <a:extLst>
                  <a:ext uri="{0D108BD9-81ED-4DB2-BD59-A6C34878D82A}">
                    <a16:rowId xmlns:a16="http://schemas.microsoft.com/office/drawing/2014/main" val="3005003167"/>
                  </a:ext>
                </a:extLst>
              </a:tr>
              <a:tr h="1538626">
                <a:tc>
                  <a:txBody>
                    <a:bodyPr/>
                    <a:lstStyle/>
                    <a:p>
                      <a:pPr marL="0" marR="0" lvl="0" indent="0" algn="l">
                        <a:lnSpc>
                          <a:spcPct val="100000"/>
                        </a:lnSpc>
                        <a:spcBef>
                          <a:spcPts val="0"/>
                        </a:spcBef>
                        <a:spcAft>
                          <a:spcPts val="0"/>
                        </a:spcAft>
                        <a:buNone/>
                      </a:pPr>
                      <a:r>
                        <a:rPr lang="en-US" sz="2400" b="0" i="0" u="none" strike="noStrike" noProof="0" dirty="0">
                          <a:solidFill>
                            <a:srgbClr val="000000"/>
                          </a:solidFill>
                          <a:latin typeface="+mn-lt"/>
                        </a:rPr>
                        <a:t>3. Identify resource inequities, which may include a review of LEA- and school-level budgeting, to be addressed through implementation of the ATSI plan.</a:t>
                      </a:r>
                    </a:p>
                  </a:txBody>
                  <a:tcPr/>
                </a:tc>
                <a:tc>
                  <a:txBody>
                    <a:bodyPr/>
                    <a:lstStyle/>
                    <a:p>
                      <a:pPr lvl="0" algn="l">
                        <a:lnSpc>
                          <a:spcPct val="100000"/>
                        </a:lnSpc>
                        <a:spcBef>
                          <a:spcPts val="0"/>
                        </a:spcBef>
                        <a:spcAft>
                          <a:spcPts val="0"/>
                        </a:spcAft>
                        <a:buNone/>
                      </a:pPr>
                      <a:r>
                        <a:rPr lang="en-US" sz="2400" b="0" i="0" u="none" strike="noStrike" noProof="0" dirty="0">
                          <a:solidFill>
                            <a:srgbClr val="000000"/>
                          </a:solidFill>
                          <a:latin typeface="+mn-lt"/>
                        </a:rPr>
                        <a:t>Goal, Identified Need, Expected Annual Measurable Outcomes, Planned Strategies/Activities; and Annual Review and Update, as applicable</a:t>
                      </a:r>
                    </a:p>
                  </a:txBody>
                  <a:tcPr/>
                </a:tc>
                <a:extLst>
                  <a:ext uri="{0D108BD9-81ED-4DB2-BD59-A6C34878D82A}">
                    <a16:rowId xmlns:a16="http://schemas.microsoft.com/office/drawing/2014/main" val="3269587075"/>
                  </a:ext>
                </a:extLst>
              </a:tr>
            </a:tbl>
          </a:graphicData>
        </a:graphic>
      </p:graphicFrame>
      <p:sp>
        <p:nvSpPr>
          <p:cNvPr id="4" name="Slide Number Placeholder 3">
            <a:extLst>
              <a:ext uri="{FF2B5EF4-FFF2-40B4-BE49-F238E27FC236}">
                <a16:creationId xmlns:a16="http://schemas.microsoft.com/office/drawing/2014/main" id="{440190EF-216B-8E15-96DF-424633DBE541}"/>
              </a:ext>
            </a:extLst>
          </p:cNvPr>
          <p:cNvSpPr>
            <a:spLocks noGrp="1"/>
          </p:cNvSpPr>
          <p:nvPr>
            <p:ph type="sldNum" sz="quarter" idx="12"/>
          </p:nvPr>
        </p:nvSpPr>
        <p:spPr/>
        <p:txBody>
          <a:bodyPr/>
          <a:lstStyle/>
          <a:p>
            <a:fld id="{330EA680-D336-4FF7-8B7A-9848BB0A1C32}" type="slidenum">
              <a:rPr lang="en-US" smtClean="0"/>
              <a:pPr/>
              <a:t>50</a:t>
            </a:fld>
            <a:endParaRPr lang="en-US" dirty="0"/>
          </a:p>
        </p:txBody>
      </p:sp>
    </p:spTree>
    <p:extLst>
      <p:ext uri="{BB962C8B-B14F-4D97-AF65-F5344CB8AC3E}">
        <p14:creationId xmlns:p14="http://schemas.microsoft.com/office/powerpoint/2010/main" val="2008461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7285C-BD79-192E-F7FB-24A069C98DC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A170EC5-7ACE-9550-52FD-08A527CE75FE}"/>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1F3D93-05A3-2316-DBA5-E5A7646B3349}"/>
              </a:ext>
            </a:extLst>
          </p:cNvPr>
          <p:cNvSpPr>
            <a:spLocks noGrp="1"/>
          </p:cNvSpPr>
          <p:nvPr>
            <p:ph type="title"/>
          </p:nvPr>
        </p:nvSpPr>
        <p:spPr>
          <a:xfrm>
            <a:off x="274637" y="365759"/>
            <a:ext cx="11642726" cy="1013780"/>
          </a:xfrm>
        </p:spPr>
        <p:txBody>
          <a:bodyPr>
            <a:noAutofit/>
          </a:bodyPr>
          <a:lstStyle/>
          <a:p>
            <a:r>
              <a:rPr lang="en-US" sz="3200" dirty="0"/>
              <a:t>SPSA for ATSI Template and Instructions </a:t>
            </a:r>
            <a:endParaRPr lang="en-US" sz="3400" dirty="0"/>
          </a:p>
        </p:txBody>
      </p:sp>
      <p:sp>
        <p:nvSpPr>
          <p:cNvPr id="3" name="Content Placeholder 2">
            <a:extLst>
              <a:ext uri="{FF2B5EF4-FFF2-40B4-BE49-F238E27FC236}">
                <a16:creationId xmlns:a16="http://schemas.microsoft.com/office/drawing/2014/main" id="{D6AA1AE6-BD3A-AEAB-97AD-26F398E97907}"/>
              </a:ext>
            </a:extLst>
          </p:cNvPr>
          <p:cNvSpPr>
            <a:spLocks noGrp="1"/>
          </p:cNvSpPr>
          <p:nvPr>
            <p:ph sz="quarter" idx="13"/>
          </p:nvPr>
        </p:nvSpPr>
        <p:spPr>
          <a:xfrm>
            <a:off x="261938" y="1379537"/>
            <a:ext cx="11655425" cy="5341937"/>
          </a:xfrm>
        </p:spPr>
        <p:txBody>
          <a:bodyPr>
            <a:normAutofit/>
          </a:bodyPr>
          <a:lstStyle/>
          <a:p>
            <a:pPr marL="457200" indent="-457200">
              <a:spcAft>
                <a:spcPts val="1200"/>
              </a:spcAft>
              <a:buFont typeface="Arial" panose="020B0604020202020204" pitchFamily="34" charset="0"/>
              <a:buChar char="•"/>
            </a:pPr>
            <a:r>
              <a:rPr lang="en-US" sz="2800" dirty="0">
                <a:solidFill>
                  <a:schemeClr val="tx1"/>
                </a:solidFill>
                <a:cs typeface="Arial"/>
              </a:rPr>
              <a:t>This SPSA template consolidates all school-level planning efforts into one plan for programs funded through the </a:t>
            </a:r>
            <a:r>
              <a:rPr lang="en-US" sz="2800" dirty="0" err="1">
                <a:solidFill>
                  <a:schemeClr val="tx1"/>
                </a:solidFill>
                <a:cs typeface="Arial"/>
              </a:rPr>
              <a:t>ConApp</a:t>
            </a:r>
            <a:r>
              <a:rPr lang="en-US" sz="2800" dirty="0">
                <a:solidFill>
                  <a:schemeClr val="tx1"/>
                </a:solidFill>
                <a:cs typeface="Arial"/>
              </a:rPr>
              <a:t>, and for federal ATSI, pursuant to </a:t>
            </a:r>
            <a:r>
              <a:rPr lang="en-US" sz="2800" i="1" dirty="0">
                <a:solidFill>
                  <a:schemeClr val="tx1"/>
                </a:solidFill>
                <a:cs typeface="Arial"/>
              </a:rPr>
              <a:t>EC</a:t>
            </a:r>
            <a:r>
              <a:rPr lang="en-US" sz="2800" dirty="0">
                <a:solidFill>
                  <a:schemeClr val="tx1"/>
                </a:solidFill>
                <a:cs typeface="Arial"/>
              </a:rPr>
              <a:t> Section 64001 and the ESSA. </a:t>
            </a:r>
          </a:p>
          <a:p>
            <a:pPr marL="457200" indent="-457200">
              <a:spcAft>
                <a:spcPts val="1200"/>
              </a:spcAft>
              <a:buFont typeface="Arial"/>
              <a:buChar char="•"/>
            </a:pPr>
            <a:r>
              <a:rPr lang="en-US" sz="2800" dirty="0">
                <a:solidFill>
                  <a:schemeClr val="tx1"/>
                </a:solidFill>
                <a:cs typeface="Arial"/>
              </a:rPr>
              <a:t>This template is designed to meet schoolwide program planning requirements for both the SPSA and federal ATSI planning requirements.</a:t>
            </a:r>
          </a:p>
          <a:p>
            <a:pPr lvl="1">
              <a:spcAft>
                <a:spcPts val="1200"/>
              </a:spcAft>
            </a:pPr>
            <a:r>
              <a:rPr lang="en-US" sz="2600" u="sng" dirty="0">
                <a:hlinkClick r:id="rId2"/>
              </a:rPr>
              <a:t>SPSA (ATSI) Template (DOCX; Updated 19-Jun-2024)</a:t>
            </a:r>
            <a:endParaRPr lang="en-US" sz="2600" dirty="0">
              <a:solidFill>
                <a:schemeClr val="tx1"/>
              </a:solidFill>
              <a:cs typeface="Arial" panose="020B0604020202020204"/>
            </a:endParaRPr>
          </a:p>
        </p:txBody>
      </p:sp>
      <p:sp>
        <p:nvSpPr>
          <p:cNvPr id="4" name="Slide Number Placeholder 3">
            <a:extLst>
              <a:ext uri="{FF2B5EF4-FFF2-40B4-BE49-F238E27FC236}">
                <a16:creationId xmlns:a16="http://schemas.microsoft.com/office/drawing/2014/main" id="{E052AD0F-6C6E-67A8-B7FC-C5B56A906DC8}"/>
              </a:ext>
            </a:extLst>
          </p:cNvPr>
          <p:cNvSpPr>
            <a:spLocks noGrp="1"/>
          </p:cNvSpPr>
          <p:nvPr>
            <p:ph type="sldNum" sz="quarter" idx="12"/>
          </p:nvPr>
        </p:nvSpPr>
        <p:spPr/>
        <p:txBody>
          <a:bodyPr/>
          <a:lstStyle/>
          <a:p>
            <a:fld id="{330EA680-D336-4FF7-8B7A-9848BB0A1C32}" type="slidenum">
              <a:rPr lang="en-US" smtClean="0"/>
              <a:pPr/>
              <a:t>51</a:t>
            </a:fld>
            <a:endParaRPr lang="en-US" dirty="0"/>
          </a:p>
        </p:txBody>
      </p:sp>
    </p:spTree>
    <p:extLst>
      <p:ext uri="{BB962C8B-B14F-4D97-AF65-F5344CB8AC3E}">
        <p14:creationId xmlns:p14="http://schemas.microsoft.com/office/powerpoint/2010/main" val="23242402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4A21-4DE7-C9A4-B7BB-685D505EAA3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76C6382-A927-63AB-37C2-0ED7085ECF43}"/>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AC8DA5-C1A2-0AA7-AA21-0DCF9B6B7D7D}"/>
              </a:ext>
            </a:extLst>
          </p:cNvPr>
          <p:cNvSpPr>
            <a:spLocks noGrp="1"/>
          </p:cNvSpPr>
          <p:nvPr>
            <p:ph type="title"/>
          </p:nvPr>
        </p:nvSpPr>
        <p:spPr>
          <a:xfrm>
            <a:off x="274637" y="365759"/>
            <a:ext cx="11642726" cy="1013780"/>
          </a:xfrm>
        </p:spPr>
        <p:txBody>
          <a:bodyPr>
            <a:noAutofit/>
          </a:bodyPr>
          <a:lstStyle/>
          <a:p>
            <a:r>
              <a:rPr lang="en-US" sz="3200" dirty="0"/>
              <a:t>Intent of the SPSA for ATSI Template and Instructions </a:t>
            </a:r>
            <a:endParaRPr lang="en-US" sz="3400" dirty="0"/>
          </a:p>
        </p:txBody>
      </p:sp>
      <p:sp>
        <p:nvSpPr>
          <p:cNvPr id="3" name="Content Placeholder 2">
            <a:extLst>
              <a:ext uri="{FF2B5EF4-FFF2-40B4-BE49-F238E27FC236}">
                <a16:creationId xmlns:a16="http://schemas.microsoft.com/office/drawing/2014/main" id="{F1848096-2871-F15A-89F6-2B354F3A5866}"/>
              </a:ext>
            </a:extLst>
          </p:cNvPr>
          <p:cNvSpPr>
            <a:spLocks noGrp="1"/>
          </p:cNvSpPr>
          <p:nvPr>
            <p:ph sz="quarter" idx="13"/>
          </p:nvPr>
        </p:nvSpPr>
        <p:spPr>
          <a:xfrm>
            <a:off x="261938" y="1379537"/>
            <a:ext cx="11655425" cy="5341937"/>
          </a:xfrm>
        </p:spPr>
        <p:txBody>
          <a:bodyPr>
            <a:normAutofit/>
          </a:bodyPr>
          <a:lstStyle/>
          <a:p>
            <a:pPr marL="0" indent="0">
              <a:buNone/>
            </a:pPr>
            <a:r>
              <a:rPr lang="en-US" sz="2800" dirty="0">
                <a:solidFill>
                  <a:schemeClr val="tx1"/>
                </a:solidFill>
              </a:rPr>
              <a:t>The SPSA for ATSI template and instructions is intended to be used for meeting ATSI school improvement planning requirements.</a:t>
            </a:r>
            <a:endParaRPr lang="en-US" sz="2800" dirty="0">
              <a:solidFill>
                <a:schemeClr val="tx1"/>
              </a:solidFill>
              <a:cs typeface="Arial" panose="020B0604020202020204"/>
            </a:endParaRPr>
          </a:p>
          <a:p>
            <a:pPr marL="457200" indent="-457200">
              <a:buFont typeface="Arial,Sans-Serif"/>
              <a:buChar char="•"/>
            </a:pPr>
            <a:r>
              <a:rPr lang="en-US" sz="2800" dirty="0">
                <a:solidFill>
                  <a:schemeClr val="tx1"/>
                </a:solidFill>
                <a:cs typeface="Arial" panose="020B0604020202020204"/>
              </a:rPr>
              <a:t>LEAs with schools that meet ATSI eligibility criteria are not eligible to receive school improvement funding. </a:t>
            </a:r>
          </a:p>
          <a:p>
            <a:pPr marL="457200" indent="-457200">
              <a:buFont typeface="Arial"/>
              <a:buChar char="•"/>
            </a:pPr>
            <a:r>
              <a:rPr lang="en-US" sz="2800" dirty="0">
                <a:solidFill>
                  <a:schemeClr val="tx1"/>
                </a:solidFill>
                <a:cs typeface="Arial" panose="020B0604020202020204"/>
              </a:rPr>
              <a:t>School improvement funds (CSI) shall not be used at or on behalf of schools eligible for ATSI.</a:t>
            </a:r>
          </a:p>
        </p:txBody>
      </p:sp>
      <p:sp>
        <p:nvSpPr>
          <p:cNvPr id="4" name="Slide Number Placeholder 3">
            <a:extLst>
              <a:ext uri="{FF2B5EF4-FFF2-40B4-BE49-F238E27FC236}">
                <a16:creationId xmlns:a16="http://schemas.microsoft.com/office/drawing/2014/main" id="{BE382FDE-365C-9BC5-5AF9-C026B2006FF0}"/>
              </a:ext>
            </a:extLst>
          </p:cNvPr>
          <p:cNvSpPr>
            <a:spLocks noGrp="1"/>
          </p:cNvSpPr>
          <p:nvPr>
            <p:ph type="sldNum" sz="quarter" idx="12"/>
          </p:nvPr>
        </p:nvSpPr>
        <p:spPr/>
        <p:txBody>
          <a:bodyPr/>
          <a:lstStyle/>
          <a:p>
            <a:fld id="{330EA680-D336-4FF7-8B7A-9848BB0A1C32}" type="slidenum">
              <a:rPr lang="en-US" smtClean="0"/>
              <a:pPr/>
              <a:t>52</a:t>
            </a:fld>
            <a:endParaRPr lang="en-US" dirty="0"/>
          </a:p>
        </p:txBody>
      </p:sp>
    </p:spTree>
    <p:extLst>
      <p:ext uri="{BB962C8B-B14F-4D97-AF65-F5344CB8AC3E}">
        <p14:creationId xmlns:p14="http://schemas.microsoft.com/office/powerpoint/2010/main" val="3196466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F56C7-1F19-0A7E-B9DA-8B490C7F704C}"/>
              </a:ext>
            </a:extLst>
          </p:cNvPr>
          <p:cNvSpPr>
            <a:spLocks noGrp="1"/>
          </p:cNvSpPr>
          <p:nvPr>
            <p:ph type="title"/>
          </p:nvPr>
        </p:nvSpPr>
        <p:spPr>
          <a:xfrm>
            <a:off x="252919" y="1123837"/>
            <a:ext cx="3166142" cy="4601183"/>
          </a:xfrm>
        </p:spPr>
        <p:txBody>
          <a:bodyPr>
            <a:normAutofit/>
          </a:bodyPr>
          <a:lstStyle/>
          <a:p>
            <a:r>
              <a:rPr lang="en-US" sz="3200" dirty="0"/>
              <a:t>Walkthrough for the required SPSA Section for the ATSI planning requirements</a:t>
            </a:r>
          </a:p>
        </p:txBody>
      </p:sp>
      <p:sp>
        <p:nvSpPr>
          <p:cNvPr id="3" name="Content Placeholder 2">
            <a:extLst>
              <a:ext uri="{FF2B5EF4-FFF2-40B4-BE49-F238E27FC236}">
                <a16:creationId xmlns:a16="http://schemas.microsoft.com/office/drawing/2014/main" id="{89E7D6A2-AD1F-F997-0EE2-F80A4343FC1F}"/>
              </a:ext>
            </a:extLst>
          </p:cNvPr>
          <p:cNvSpPr>
            <a:spLocks noGrp="1"/>
          </p:cNvSpPr>
          <p:nvPr>
            <p:ph idx="1"/>
          </p:nvPr>
        </p:nvSpPr>
        <p:spPr/>
        <p:txBody>
          <a:bodyPr>
            <a:normAutofit/>
          </a:bodyPr>
          <a:lstStyle/>
          <a:p>
            <a:pPr marL="457200" indent="-457200">
              <a:buAutoNum type="arabicPeriod"/>
            </a:pPr>
            <a:r>
              <a:rPr lang="en-US" sz="2400" dirty="0"/>
              <a:t>Plan Description</a:t>
            </a:r>
          </a:p>
          <a:p>
            <a:pPr marL="457200" indent="-457200">
              <a:buAutoNum type="arabicPeriod"/>
            </a:pPr>
            <a:r>
              <a:rPr lang="en-US" sz="2400" dirty="0"/>
              <a:t>Educational Partner Involvement</a:t>
            </a:r>
          </a:p>
          <a:p>
            <a:pPr marL="457200" indent="-457200">
              <a:buAutoNum type="arabicPeriod"/>
            </a:pPr>
            <a:r>
              <a:rPr lang="en-US" sz="2400" dirty="0"/>
              <a:t>Resource Inequities</a:t>
            </a:r>
          </a:p>
          <a:p>
            <a:pPr marL="457200" indent="-457200">
              <a:buAutoNum type="arabicPeriod"/>
            </a:pPr>
            <a:r>
              <a:rPr lang="en-US" sz="2400" dirty="0"/>
              <a:t>Comprehensive Needs Assessment</a:t>
            </a:r>
          </a:p>
          <a:p>
            <a:pPr marL="457200" indent="-457200">
              <a:buAutoNum type="arabicPeriod"/>
            </a:pPr>
            <a:r>
              <a:rPr lang="en-US" sz="2400" dirty="0"/>
              <a:t>Goals, Strategies/Activities, and Expenditures</a:t>
            </a:r>
          </a:p>
          <a:p>
            <a:pPr marL="457200" indent="-457200">
              <a:buAutoNum type="arabicPeriod"/>
            </a:pPr>
            <a:r>
              <a:rPr lang="en-US" sz="2400" dirty="0"/>
              <a:t>Annual Review</a:t>
            </a:r>
          </a:p>
          <a:p>
            <a:pPr marL="457200" indent="-457200">
              <a:buAutoNum type="arabicPeriod"/>
            </a:pPr>
            <a:r>
              <a:rPr lang="en-US" sz="2400" dirty="0"/>
              <a:t>Budget Summary</a:t>
            </a:r>
          </a:p>
        </p:txBody>
      </p:sp>
      <p:sp>
        <p:nvSpPr>
          <p:cNvPr id="4" name="Slide Number Placeholder 3">
            <a:extLst>
              <a:ext uri="{FF2B5EF4-FFF2-40B4-BE49-F238E27FC236}">
                <a16:creationId xmlns:a16="http://schemas.microsoft.com/office/drawing/2014/main" id="{B992EA8C-DB5F-3DC1-AC4C-58E744CB1ABF}"/>
              </a:ext>
            </a:extLst>
          </p:cNvPr>
          <p:cNvSpPr>
            <a:spLocks noGrp="1"/>
          </p:cNvSpPr>
          <p:nvPr>
            <p:ph type="sldNum" sz="quarter" idx="12"/>
          </p:nvPr>
        </p:nvSpPr>
        <p:spPr/>
        <p:txBody>
          <a:bodyPr/>
          <a:lstStyle/>
          <a:p>
            <a:fld id="{330EA680-D336-4FF7-8B7A-9848BB0A1C32}" type="slidenum">
              <a:rPr lang="en-US" smtClean="0"/>
              <a:pPr/>
              <a:t>53</a:t>
            </a:fld>
            <a:endParaRPr lang="en-US" dirty="0"/>
          </a:p>
        </p:txBody>
      </p:sp>
    </p:spTree>
    <p:extLst>
      <p:ext uri="{BB962C8B-B14F-4D97-AF65-F5344CB8AC3E}">
        <p14:creationId xmlns:p14="http://schemas.microsoft.com/office/powerpoint/2010/main" val="34837266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6D5C1-CC94-CA59-349D-EFACADC4024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71244EC-B4CB-B1AA-F578-7FDAD5A7353B}"/>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8E6A2C-8B07-05C1-62AD-F97492696494}"/>
              </a:ext>
            </a:extLst>
          </p:cNvPr>
          <p:cNvSpPr>
            <a:spLocks noGrp="1"/>
          </p:cNvSpPr>
          <p:nvPr>
            <p:ph type="title"/>
          </p:nvPr>
        </p:nvSpPr>
        <p:spPr>
          <a:xfrm>
            <a:off x="274637" y="365759"/>
            <a:ext cx="11642726" cy="1013780"/>
          </a:xfrm>
        </p:spPr>
        <p:txBody>
          <a:bodyPr>
            <a:noAutofit/>
          </a:bodyPr>
          <a:lstStyle/>
          <a:p>
            <a:r>
              <a:rPr lang="en-US" sz="3200" dirty="0"/>
              <a:t>Single School Districts and Charter Schools Eligible for ATSI</a:t>
            </a:r>
            <a:endParaRPr lang="en-US" sz="3400" dirty="0"/>
          </a:p>
        </p:txBody>
      </p:sp>
      <p:sp>
        <p:nvSpPr>
          <p:cNvPr id="3" name="Content Placeholder 2">
            <a:extLst>
              <a:ext uri="{FF2B5EF4-FFF2-40B4-BE49-F238E27FC236}">
                <a16:creationId xmlns:a16="http://schemas.microsoft.com/office/drawing/2014/main" id="{55E2C40B-958A-4FC4-9A62-0017C9B5A1E5}"/>
              </a:ext>
            </a:extLst>
          </p:cNvPr>
          <p:cNvSpPr>
            <a:spLocks noGrp="1"/>
          </p:cNvSpPr>
          <p:nvPr>
            <p:ph sz="quarter" idx="13"/>
          </p:nvPr>
        </p:nvSpPr>
        <p:spPr>
          <a:xfrm>
            <a:off x="261938" y="1379537"/>
            <a:ext cx="11655425" cy="5341937"/>
          </a:xfrm>
        </p:spPr>
        <p:txBody>
          <a:bodyPr>
            <a:normAutofit/>
          </a:bodyPr>
          <a:lstStyle/>
          <a:p>
            <a:pPr marL="342900" indent="-342900">
              <a:spcAft>
                <a:spcPts val="1200"/>
              </a:spcAft>
              <a:buFont typeface="Arial"/>
              <a:buChar char="•"/>
            </a:pPr>
            <a:r>
              <a:rPr lang="en-US" sz="2800" dirty="0">
                <a:solidFill>
                  <a:schemeClr val="tx1"/>
                </a:solidFill>
                <a:cs typeface="Arial"/>
              </a:rPr>
              <a:t>SSDs and charter schools that are eligible for ATSI must develop a SPSA that addresses the applicable requirements. </a:t>
            </a:r>
          </a:p>
          <a:p>
            <a:pPr marL="342900" indent="-342900">
              <a:spcAft>
                <a:spcPts val="1200"/>
              </a:spcAft>
              <a:buFont typeface="Arial"/>
              <a:buChar char="•"/>
            </a:pPr>
            <a:r>
              <a:rPr lang="en-US" sz="2800" dirty="0">
                <a:solidFill>
                  <a:schemeClr val="tx1"/>
                </a:solidFill>
                <a:cs typeface="Arial"/>
              </a:rPr>
              <a:t>However, an SSD or a charter school may streamline the process by combining state and federal requirements into one document which may include the LCAP and all federal planning requirements, provided that the combined plan is able to demonstrate that the legal requirements for each of the plans is met. </a:t>
            </a:r>
          </a:p>
          <a:p>
            <a:pPr marL="342900" indent="-342900">
              <a:spcAft>
                <a:spcPts val="1200"/>
              </a:spcAft>
              <a:buFont typeface="Arial"/>
              <a:buChar char="•"/>
            </a:pPr>
            <a:r>
              <a:rPr lang="en-US" sz="2800" dirty="0">
                <a:solidFill>
                  <a:schemeClr val="tx1"/>
                </a:solidFill>
                <a:cs typeface="Arial"/>
              </a:rPr>
              <a:t>Planning requirements for SSDs and charter schools choosing to exercise this option are available in the LCAP Instructions.</a:t>
            </a:r>
          </a:p>
        </p:txBody>
      </p:sp>
      <p:sp>
        <p:nvSpPr>
          <p:cNvPr id="4" name="Slide Number Placeholder 3">
            <a:extLst>
              <a:ext uri="{FF2B5EF4-FFF2-40B4-BE49-F238E27FC236}">
                <a16:creationId xmlns:a16="http://schemas.microsoft.com/office/drawing/2014/main" id="{8B7432E9-4A49-EF81-5232-E334A3B87935}"/>
              </a:ext>
            </a:extLst>
          </p:cNvPr>
          <p:cNvSpPr>
            <a:spLocks noGrp="1"/>
          </p:cNvSpPr>
          <p:nvPr>
            <p:ph type="sldNum" sz="quarter" idx="12"/>
          </p:nvPr>
        </p:nvSpPr>
        <p:spPr/>
        <p:txBody>
          <a:bodyPr/>
          <a:lstStyle/>
          <a:p>
            <a:fld id="{330EA680-D336-4FF7-8B7A-9848BB0A1C32}" type="slidenum">
              <a:rPr lang="en-US" smtClean="0"/>
              <a:pPr/>
              <a:t>54</a:t>
            </a:fld>
            <a:endParaRPr lang="en-US" dirty="0"/>
          </a:p>
        </p:txBody>
      </p:sp>
    </p:spTree>
    <p:extLst>
      <p:ext uri="{BB962C8B-B14F-4D97-AF65-F5344CB8AC3E}">
        <p14:creationId xmlns:p14="http://schemas.microsoft.com/office/powerpoint/2010/main" val="2234497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C422D-B3BF-DEED-B830-CC5A80459714}"/>
              </a:ext>
            </a:extLst>
          </p:cNvPr>
          <p:cNvSpPr>
            <a:spLocks noGrp="1"/>
          </p:cNvSpPr>
          <p:nvPr>
            <p:ph type="title"/>
          </p:nvPr>
        </p:nvSpPr>
        <p:spPr/>
        <p:txBody>
          <a:bodyPr>
            <a:normAutofit/>
          </a:bodyPr>
          <a:lstStyle/>
          <a:p>
            <a:r>
              <a:rPr lang="en-US" sz="5000" b="1" dirty="0">
                <a:solidFill>
                  <a:schemeClr val="tx1">
                    <a:lumMod val="75000"/>
                    <a:lumOff val="25000"/>
                  </a:schemeClr>
                </a:solidFill>
                <a:ea typeface="Verdana"/>
                <a:cs typeface="Calibri Light" panose="020F0302020204030204"/>
              </a:rPr>
              <a:t>Frequently Asked Planning</a:t>
            </a:r>
            <a:br>
              <a:rPr lang="en-US" sz="5000" b="1" dirty="0">
                <a:ea typeface="Verdana"/>
                <a:cs typeface="Calibri Light" panose="020F0302020204030204"/>
              </a:rPr>
            </a:br>
            <a:r>
              <a:rPr lang="en-US" sz="5000" b="1" dirty="0">
                <a:solidFill>
                  <a:schemeClr val="tx1">
                    <a:lumMod val="75000"/>
                    <a:lumOff val="25000"/>
                  </a:schemeClr>
                </a:solidFill>
                <a:ea typeface="Verdana"/>
                <a:cs typeface="Calibri Light" panose="020F0302020204030204"/>
              </a:rPr>
              <a:t>Question for ATSI</a:t>
            </a:r>
            <a:endParaRPr lang="en-US" sz="5000" dirty="0"/>
          </a:p>
        </p:txBody>
      </p:sp>
      <p:sp>
        <p:nvSpPr>
          <p:cNvPr id="3" name="Content Placeholder 2">
            <a:extLst>
              <a:ext uri="{FF2B5EF4-FFF2-40B4-BE49-F238E27FC236}">
                <a16:creationId xmlns:a16="http://schemas.microsoft.com/office/drawing/2014/main" id="{6D286DB8-C00B-DD3C-598F-253E9C6D2886}"/>
              </a:ext>
            </a:extLst>
          </p:cNvPr>
          <p:cNvSpPr>
            <a:spLocks noGrp="1"/>
          </p:cNvSpPr>
          <p:nvPr>
            <p:ph sz="quarter" idx="13"/>
          </p:nvPr>
        </p:nvSpPr>
        <p:spPr/>
        <p:txBody>
          <a:bodyPr>
            <a:normAutofit/>
          </a:bodyPr>
          <a:lstStyle/>
          <a:p>
            <a:pPr marL="0" indent="0">
              <a:buNone/>
            </a:pPr>
            <a:r>
              <a:rPr lang="en-US" sz="2400" dirty="0">
                <a:solidFill>
                  <a:schemeClr val="tx1"/>
                </a:solidFill>
                <a:cs typeface="Arial"/>
              </a:rPr>
              <a:t>Review a common question and considerations </a:t>
            </a:r>
          </a:p>
        </p:txBody>
      </p:sp>
      <p:sp>
        <p:nvSpPr>
          <p:cNvPr id="4" name="Slide Number Placeholder 3">
            <a:extLst>
              <a:ext uri="{FF2B5EF4-FFF2-40B4-BE49-F238E27FC236}">
                <a16:creationId xmlns:a16="http://schemas.microsoft.com/office/drawing/2014/main" id="{176A1905-579E-EC68-D1F0-4792110A7EC7}"/>
              </a:ext>
            </a:extLst>
          </p:cNvPr>
          <p:cNvSpPr>
            <a:spLocks noGrp="1"/>
          </p:cNvSpPr>
          <p:nvPr>
            <p:ph type="sldNum" sz="quarter" idx="12"/>
          </p:nvPr>
        </p:nvSpPr>
        <p:spPr/>
        <p:txBody>
          <a:bodyPr/>
          <a:lstStyle/>
          <a:p>
            <a:fld id="{330EA680-D336-4FF7-8B7A-9848BB0A1C32}" type="slidenum">
              <a:rPr lang="en-US" smtClean="0"/>
              <a:pPr/>
              <a:t>55</a:t>
            </a:fld>
            <a:endParaRPr lang="en-US" dirty="0"/>
          </a:p>
        </p:txBody>
      </p:sp>
    </p:spTree>
    <p:extLst>
      <p:ext uri="{BB962C8B-B14F-4D97-AF65-F5344CB8AC3E}">
        <p14:creationId xmlns:p14="http://schemas.microsoft.com/office/powerpoint/2010/main" val="3150697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566B7-8FE4-C8D4-F956-C068F4B5B03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6DD00F5-1CE7-76B3-8AFF-9D0C5D74FD9A}"/>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AC982F-B563-3281-DF3B-38D5DA719619}"/>
              </a:ext>
            </a:extLst>
          </p:cNvPr>
          <p:cNvSpPr>
            <a:spLocks noGrp="1"/>
          </p:cNvSpPr>
          <p:nvPr>
            <p:ph type="title"/>
          </p:nvPr>
        </p:nvSpPr>
        <p:spPr>
          <a:xfrm>
            <a:off x="274637" y="365759"/>
            <a:ext cx="11642726" cy="1013780"/>
          </a:xfrm>
        </p:spPr>
        <p:txBody>
          <a:bodyPr>
            <a:noAutofit/>
          </a:bodyPr>
          <a:lstStyle/>
          <a:p>
            <a:r>
              <a:rPr lang="en-US" sz="3200" dirty="0"/>
              <a:t>Question to Consider for ATSI</a:t>
            </a:r>
            <a:endParaRPr lang="en-US" sz="3400" dirty="0"/>
          </a:p>
        </p:txBody>
      </p:sp>
      <p:sp>
        <p:nvSpPr>
          <p:cNvPr id="3" name="Content Placeholder 2">
            <a:extLst>
              <a:ext uri="{FF2B5EF4-FFF2-40B4-BE49-F238E27FC236}">
                <a16:creationId xmlns:a16="http://schemas.microsoft.com/office/drawing/2014/main" id="{A51933BC-2C95-02A5-0D0F-149FBB46F136}"/>
              </a:ext>
            </a:extLst>
          </p:cNvPr>
          <p:cNvSpPr>
            <a:spLocks noGrp="1"/>
          </p:cNvSpPr>
          <p:nvPr>
            <p:ph sz="quarter" idx="13"/>
          </p:nvPr>
        </p:nvSpPr>
        <p:spPr>
          <a:xfrm>
            <a:off x="261938" y="1379537"/>
            <a:ext cx="11655425" cy="5341937"/>
          </a:xfrm>
        </p:spPr>
        <p:txBody>
          <a:bodyPr>
            <a:normAutofit/>
          </a:bodyPr>
          <a:lstStyle/>
          <a:p>
            <a:pPr marL="0" indent="0">
              <a:spcAft>
                <a:spcPts val="1200"/>
              </a:spcAft>
              <a:buNone/>
            </a:pPr>
            <a:r>
              <a:rPr lang="en-US" sz="2800" dirty="0">
                <a:solidFill>
                  <a:schemeClr val="tx1"/>
                </a:solidFill>
                <a:ea typeface="+mn-lt"/>
                <a:cs typeface="+mn-lt"/>
              </a:rPr>
              <a:t>Question: When must the SPSA be approved if I am using the SPSA for ATSI template to meet ATSI planning requirements?</a:t>
            </a:r>
          </a:p>
          <a:p>
            <a:pPr marL="0" indent="0">
              <a:spcAft>
                <a:spcPts val="1200"/>
              </a:spcAft>
              <a:buNone/>
            </a:pPr>
            <a:endParaRPr lang="en-US" sz="2800" dirty="0">
              <a:solidFill>
                <a:schemeClr val="tx1"/>
              </a:solidFill>
              <a:ea typeface="+mn-lt"/>
              <a:cs typeface="+mn-lt"/>
            </a:endParaRPr>
          </a:p>
          <a:p>
            <a:pPr marL="0" indent="0">
              <a:spcAft>
                <a:spcPts val="1200"/>
              </a:spcAft>
              <a:buNone/>
            </a:pPr>
            <a:r>
              <a:rPr lang="en-US" sz="2800" dirty="0">
                <a:solidFill>
                  <a:schemeClr val="tx1"/>
                </a:solidFill>
                <a:ea typeface="+mn-lt"/>
                <a:cs typeface="+mn-lt"/>
              </a:rPr>
              <a:t>Answer: </a:t>
            </a:r>
            <a:r>
              <a:rPr lang="en-US" sz="2800" dirty="0">
                <a:solidFill>
                  <a:schemeClr val="tx1"/>
                </a:solidFill>
                <a:latin typeface="Arial" panose="020B0604020202020204" pitchFamily="34" charset="0"/>
                <a:ea typeface="Calibri" panose="020F0502020204030204" pitchFamily="34" charset="0"/>
                <a:cs typeface="Times New Roman" panose="02020603050405020304" pitchFamily="18" charset="0"/>
              </a:rPr>
              <a:t>The expectation is that the ATSI plan would be developed and approved at the local level (school and LEA) by the start of the school year, however, the SPSA does not have a statutory requirement for approval/implementation deadlines. The expectation is to ensure that students and the school receive a full year of intervention and support consistent with the LEA’s ATSI plan for that school.</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D1DF012-D4E5-90E8-09E4-6D715342283A}"/>
              </a:ext>
            </a:extLst>
          </p:cNvPr>
          <p:cNvSpPr>
            <a:spLocks noGrp="1"/>
          </p:cNvSpPr>
          <p:nvPr>
            <p:ph type="sldNum" sz="quarter" idx="12"/>
          </p:nvPr>
        </p:nvSpPr>
        <p:spPr/>
        <p:txBody>
          <a:bodyPr/>
          <a:lstStyle/>
          <a:p>
            <a:fld id="{330EA680-D336-4FF7-8B7A-9848BB0A1C32}" type="slidenum">
              <a:rPr lang="en-US" smtClean="0"/>
              <a:pPr/>
              <a:t>56</a:t>
            </a:fld>
            <a:endParaRPr lang="en-US" dirty="0"/>
          </a:p>
        </p:txBody>
      </p:sp>
    </p:spTree>
    <p:extLst>
      <p:ext uri="{BB962C8B-B14F-4D97-AF65-F5344CB8AC3E}">
        <p14:creationId xmlns:p14="http://schemas.microsoft.com/office/powerpoint/2010/main" val="37499600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6451-B4D3-0CE7-A5C7-21D2CE584CE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3574D08-2E04-683E-FD7B-4C52EC427D73}"/>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2BDE34-5053-BAFE-14EF-D4A9DBB5A7F6}"/>
              </a:ext>
            </a:extLst>
          </p:cNvPr>
          <p:cNvSpPr>
            <a:spLocks noGrp="1"/>
          </p:cNvSpPr>
          <p:nvPr>
            <p:ph type="title"/>
          </p:nvPr>
        </p:nvSpPr>
        <p:spPr>
          <a:xfrm>
            <a:off x="274637" y="365759"/>
            <a:ext cx="11642726" cy="1013780"/>
          </a:xfrm>
        </p:spPr>
        <p:txBody>
          <a:bodyPr>
            <a:noAutofit/>
          </a:bodyPr>
          <a:lstStyle/>
          <a:p>
            <a:r>
              <a:rPr lang="en-US" sz="3200" dirty="0"/>
              <a:t>ATSI Resources</a:t>
            </a:r>
            <a:endParaRPr lang="en-US" sz="3400" dirty="0"/>
          </a:p>
        </p:txBody>
      </p:sp>
      <p:sp>
        <p:nvSpPr>
          <p:cNvPr id="3" name="Content Placeholder 2">
            <a:extLst>
              <a:ext uri="{FF2B5EF4-FFF2-40B4-BE49-F238E27FC236}">
                <a16:creationId xmlns:a16="http://schemas.microsoft.com/office/drawing/2014/main" id="{0D559894-124D-2468-FD52-CE84FF981716}"/>
              </a:ext>
            </a:extLst>
          </p:cNvPr>
          <p:cNvSpPr>
            <a:spLocks noGrp="1"/>
          </p:cNvSpPr>
          <p:nvPr>
            <p:ph sz="quarter" idx="13"/>
          </p:nvPr>
        </p:nvSpPr>
        <p:spPr>
          <a:xfrm>
            <a:off x="261938" y="1379537"/>
            <a:ext cx="11655425" cy="5341937"/>
          </a:xfrm>
        </p:spPr>
        <p:txBody>
          <a:bodyPr>
            <a:normAutofit/>
          </a:bodyPr>
          <a:lstStyle/>
          <a:p>
            <a:pPr>
              <a:spcAft>
                <a:spcPts val="1200"/>
              </a:spcAft>
            </a:pPr>
            <a:r>
              <a:rPr lang="en-US" sz="2800" dirty="0">
                <a:solidFill>
                  <a:schemeClr val="tx1"/>
                </a:solidFill>
                <a:cs typeface="Arial" panose="020B0604020202020204"/>
              </a:rPr>
              <a:t>For additional ATSI resources, please see the following links:</a:t>
            </a:r>
          </a:p>
          <a:p>
            <a:pPr marL="457200" indent="-457200">
              <a:spcAft>
                <a:spcPts val="1200"/>
              </a:spcAft>
              <a:buFont typeface="Arial"/>
              <a:buChar char="•"/>
            </a:pPr>
            <a:r>
              <a:rPr lang="en-US" sz="2800" dirty="0">
                <a:solidFill>
                  <a:schemeClr val="tx1"/>
                </a:solidFill>
                <a:cs typeface="Arial" panose="020B0604020202020204"/>
                <a:hlinkClick r:id="rId2"/>
              </a:rPr>
              <a:t>Targeted/Additional Targeted Support &amp; Improvement web page</a:t>
            </a:r>
            <a:r>
              <a:rPr lang="en-US" sz="2800" dirty="0">
                <a:solidFill>
                  <a:schemeClr val="tx1"/>
                </a:solidFill>
                <a:cs typeface="Arial" panose="020B0604020202020204"/>
              </a:rPr>
              <a:t> (see Planning Requirements tab)</a:t>
            </a:r>
            <a:endParaRPr lang="en-US" sz="2800" dirty="0">
              <a:cs typeface="Arial" panose="020B0604020202020204"/>
            </a:endParaRPr>
          </a:p>
          <a:p>
            <a:pPr marL="457200" indent="-457200">
              <a:spcAft>
                <a:spcPts val="1200"/>
              </a:spcAft>
              <a:buFont typeface="Arial"/>
              <a:buChar char="•"/>
            </a:pPr>
            <a:r>
              <a:rPr lang="en-US" sz="2800" dirty="0">
                <a:solidFill>
                  <a:schemeClr val="tx1"/>
                </a:solidFill>
                <a:cs typeface="Arial" panose="020B0604020202020204"/>
                <a:hlinkClick r:id="rId3"/>
              </a:rPr>
              <a:t>ATSI Planning and Support Webinars (PDF)</a:t>
            </a:r>
            <a:endParaRPr lang="en-US" sz="2800" dirty="0">
              <a:cs typeface="Arial" panose="020B0604020202020204"/>
            </a:endParaRPr>
          </a:p>
          <a:p>
            <a:pPr marL="457200" indent="-457200">
              <a:spcAft>
                <a:spcPts val="1200"/>
              </a:spcAft>
              <a:buFont typeface="Arial"/>
              <a:buChar char="•"/>
            </a:pPr>
            <a:r>
              <a:rPr lang="en-US" sz="2800" dirty="0">
                <a:solidFill>
                  <a:schemeClr val="tx1"/>
                </a:solidFill>
                <a:cs typeface="Arial" panose="020B0604020202020204"/>
                <a:hlinkClick r:id="rId4"/>
              </a:rPr>
              <a:t>ATSI Planning Summary for Charters and Single-school Districts web page</a:t>
            </a:r>
            <a:endParaRPr lang="en-US" sz="2800" dirty="0">
              <a:solidFill>
                <a:schemeClr val="tx1"/>
              </a:solidFill>
              <a:cs typeface="Arial" panose="020B0604020202020204"/>
            </a:endParaRPr>
          </a:p>
          <a:p>
            <a:pPr marL="457200" indent="-457200">
              <a:spcAft>
                <a:spcPts val="1200"/>
              </a:spcAft>
              <a:buFont typeface="Arial"/>
              <a:buChar char="•"/>
            </a:pPr>
            <a:r>
              <a:rPr lang="en-US" sz="2800" dirty="0">
                <a:solidFill>
                  <a:schemeClr val="tx1"/>
                </a:solidFill>
                <a:cs typeface="Arial" panose="020B0604020202020204"/>
              </a:rPr>
              <a:t>For questions or technical assistance related to meeting federal school improvement planning requirements for ATSI, please contact the SISO at </a:t>
            </a:r>
            <a:r>
              <a:rPr lang="en-US" sz="2800" dirty="0">
                <a:cs typeface="Arial" panose="020B0604020202020204"/>
                <a:hlinkClick r:id="rId5"/>
              </a:rPr>
              <a:t>SISO@cde.ca.gov</a:t>
            </a:r>
            <a:r>
              <a:rPr lang="en-US" sz="2800" dirty="0">
                <a:cs typeface="Arial" panose="020B0604020202020204"/>
              </a:rPr>
              <a:t>.</a:t>
            </a:r>
            <a:endParaRPr lang="en-US" sz="2800" dirty="0"/>
          </a:p>
        </p:txBody>
      </p:sp>
      <p:sp>
        <p:nvSpPr>
          <p:cNvPr id="4" name="Slide Number Placeholder 3">
            <a:extLst>
              <a:ext uri="{FF2B5EF4-FFF2-40B4-BE49-F238E27FC236}">
                <a16:creationId xmlns:a16="http://schemas.microsoft.com/office/drawing/2014/main" id="{65A9F7A8-E792-78A2-CC90-78043C051FEB}"/>
              </a:ext>
            </a:extLst>
          </p:cNvPr>
          <p:cNvSpPr>
            <a:spLocks noGrp="1"/>
          </p:cNvSpPr>
          <p:nvPr>
            <p:ph type="sldNum" sz="quarter" idx="12"/>
          </p:nvPr>
        </p:nvSpPr>
        <p:spPr/>
        <p:txBody>
          <a:bodyPr/>
          <a:lstStyle/>
          <a:p>
            <a:fld id="{330EA680-D336-4FF7-8B7A-9848BB0A1C32}" type="slidenum">
              <a:rPr lang="en-US" smtClean="0"/>
              <a:pPr/>
              <a:t>57</a:t>
            </a:fld>
            <a:endParaRPr lang="en-US" dirty="0"/>
          </a:p>
        </p:txBody>
      </p:sp>
    </p:spTree>
    <p:extLst>
      <p:ext uri="{BB962C8B-B14F-4D97-AF65-F5344CB8AC3E}">
        <p14:creationId xmlns:p14="http://schemas.microsoft.com/office/powerpoint/2010/main" val="17200712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AC77-9706-0F6E-2D56-6EC1A5CFAF63}"/>
              </a:ext>
            </a:extLst>
          </p:cNvPr>
          <p:cNvSpPr>
            <a:spLocks noGrp="1"/>
          </p:cNvSpPr>
          <p:nvPr>
            <p:ph type="title"/>
          </p:nvPr>
        </p:nvSpPr>
        <p:spPr/>
        <p:txBody>
          <a:bodyPr/>
          <a:lstStyle/>
          <a:p>
            <a:r>
              <a:rPr lang="en-US" dirty="0"/>
              <a:t>Questions</a:t>
            </a:r>
          </a:p>
        </p:txBody>
      </p:sp>
      <p:pic>
        <p:nvPicPr>
          <p:cNvPr id="6" name="Content Placeholder 5" descr="Question mark on green pastel background">
            <a:extLst>
              <a:ext uri="{FF2B5EF4-FFF2-40B4-BE49-F238E27FC236}">
                <a16:creationId xmlns:a16="http://schemas.microsoft.com/office/drawing/2014/main" id="{796597F1-D139-47B2-DD5A-27573D2B28FF}"/>
              </a:ext>
            </a:extLst>
          </p:cNvPr>
          <p:cNvPicPr>
            <a:picLocks noGrp="1" noChangeAspect="1"/>
          </p:cNvPicPr>
          <p:nvPr>
            <p:ph sz="quarter" idx="13"/>
          </p:nvPr>
        </p:nvPicPr>
        <p:blipFill>
          <a:blip r:embed="rId2"/>
          <a:stretch>
            <a:fillRect/>
          </a:stretch>
        </p:blipFill>
        <p:spPr>
          <a:xfrm>
            <a:off x="4505388" y="1123837"/>
            <a:ext cx="6364776" cy="4779678"/>
          </a:xfrm>
          <a:prstGeom prst="rect">
            <a:avLst/>
          </a:prstGeom>
        </p:spPr>
      </p:pic>
      <p:sp>
        <p:nvSpPr>
          <p:cNvPr id="4" name="Slide Number Placeholder 3">
            <a:extLst>
              <a:ext uri="{FF2B5EF4-FFF2-40B4-BE49-F238E27FC236}">
                <a16:creationId xmlns:a16="http://schemas.microsoft.com/office/drawing/2014/main" id="{577BC155-7A97-A03A-8396-AE2A6CC66165}"/>
              </a:ext>
            </a:extLst>
          </p:cNvPr>
          <p:cNvSpPr>
            <a:spLocks noGrp="1"/>
          </p:cNvSpPr>
          <p:nvPr>
            <p:ph type="sldNum" sz="quarter" idx="12"/>
          </p:nvPr>
        </p:nvSpPr>
        <p:spPr/>
        <p:txBody>
          <a:bodyPr/>
          <a:lstStyle/>
          <a:p>
            <a:fld id="{330EA680-D336-4FF7-8B7A-9848BB0A1C32}" type="slidenum">
              <a:rPr lang="en-US" smtClean="0"/>
              <a:pPr/>
              <a:t>58</a:t>
            </a:fld>
            <a:endParaRPr lang="en-US" dirty="0"/>
          </a:p>
        </p:txBody>
      </p:sp>
    </p:spTree>
    <p:extLst>
      <p:ext uri="{BB962C8B-B14F-4D97-AF65-F5344CB8AC3E}">
        <p14:creationId xmlns:p14="http://schemas.microsoft.com/office/powerpoint/2010/main" val="2979513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A9246-BD4F-3241-8850-DC3419B185DA}"/>
              </a:ext>
            </a:extLst>
          </p:cNvPr>
          <p:cNvSpPr>
            <a:spLocks noGrp="1"/>
          </p:cNvSpPr>
          <p:nvPr>
            <p:ph type="title"/>
          </p:nvPr>
        </p:nvSpPr>
        <p:spPr>
          <a:xfrm>
            <a:off x="252919" y="1123837"/>
            <a:ext cx="3060124" cy="4601183"/>
          </a:xfrm>
        </p:spPr>
        <p:txBody>
          <a:bodyPr/>
          <a:lstStyle/>
          <a:p>
            <a:r>
              <a:rPr lang="en-US" dirty="0"/>
              <a:t>Contact Information</a:t>
            </a:r>
          </a:p>
        </p:txBody>
      </p:sp>
      <p:sp>
        <p:nvSpPr>
          <p:cNvPr id="3" name="Content Placeholder 2">
            <a:extLst>
              <a:ext uri="{FF2B5EF4-FFF2-40B4-BE49-F238E27FC236}">
                <a16:creationId xmlns:a16="http://schemas.microsoft.com/office/drawing/2014/main" id="{16843525-7DDB-7AD8-E8C4-C4A362BCD775}"/>
              </a:ext>
            </a:extLst>
          </p:cNvPr>
          <p:cNvSpPr>
            <a:spLocks noGrp="1"/>
          </p:cNvSpPr>
          <p:nvPr>
            <p:ph idx="1"/>
          </p:nvPr>
        </p:nvSpPr>
        <p:spPr/>
        <p:txBody>
          <a:bodyPr>
            <a:normAutofit/>
          </a:bodyPr>
          <a:lstStyle/>
          <a:p>
            <a:pPr lvl="1">
              <a:spcBef>
                <a:spcPts val="1200"/>
              </a:spcBef>
              <a:spcAft>
                <a:spcPts val="1200"/>
              </a:spcAft>
              <a:buClrTx/>
            </a:pPr>
            <a:r>
              <a:rPr lang="en-US" sz="2400" dirty="0"/>
              <a:t>If you have any questions related to the LCAP or LCFF, please contact the Local Agency Systems Support Office at </a:t>
            </a:r>
            <a:r>
              <a:rPr lang="en-US" sz="2400" dirty="0">
                <a:hlinkClick r:id="rId2"/>
              </a:rPr>
              <a:t>LCFF@cde.ca.gov</a:t>
            </a:r>
            <a:r>
              <a:rPr lang="en-US" sz="2400" dirty="0"/>
              <a:t>.  </a:t>
            </a:r>
            <a:endParaRPr lang="en-US" sz="2400" dirty="0">
              <a:cs typeface="Arial"/>
            </a:endParaRPr>
          </a:p>
          <a:p>
            <a:pPr lvl="1">
              <a:spcBef>
                <a:spcPts val="1200"/>
              </a:spcBef>
              <a:spcAft>
                <a:spcPts val="1200"/>
              </a:spcAft>
              <a:buClrTx/>
            </a:pPr>
            <a:r>
              <a:rPr lang="en-US" sz="2400" dirty="0"/>
              <a:t>For email updates regarding the LCFF, subscribe to the LCFF listserv by sending a "blank" message to </a:t>
            </a:r>
            <a:r>
              <a:rPr lang="en-US" sz="2400" dirty="0">
                <a:hlinkClick r:id="rId3"/>
              </a:rPr>
              <a:t>join-LCFF-list@mlist.cde.ca.gov</a:t>
            </a:r>
            <a:r>
              <a:rPr lang="en-US" sz="2400" dirty="0"/>
              <a:t>. </a:t>
            </a:r>
            <a:endParaRPr lang="en-US" sz="2400" dirty="0">
              <a:cs typeface="Arial"/>
            </a:endParaRPr>
          </a:p>
        </p:txBody>
      </p:sp>
      <p:sp>
        <p:nvSpPr>
          <p:cNvPr id="4" name="Slide Number Placeholder 3">
            <a:extLst>
              <a:ext uri="{FF2B5EF4-FFF2-40B4-BE49-F238E27FC236}">
                <a16:creationId xmlns:a16="http://schemas.microsoft.com/office/drawing/2014/main" id="{A8796B50-FA4B-0228-6082-393D1B26F84E}"/>
              </a:ext>
            </a:extLst>
          </p:cNvPr>
          <p:cNvSpPr>
            <a:spLocks noGrp="1"/>
          </p:cNvSpPr>
          <p:nvPr>
            <p:ph type="sldNum" sz="quarter" idx="12"/>
          </p:nvPr>
        </p:nvSpPr>
        <p:spPr/>
        <p:txBody>
          <a:bodyPr/>
          <a:lstStyle/>
          <a:p>
            <a:fld id="{330EA680-D336-4FF7-8B7A-9848BB0A1C32}" type="slidenum">
              <a:rPr lang="en-US" smtClean="0"/>
              <a:pPr/>
              <a:t>59</a:t>
            </a:fld>
            <a:endParaRPr lang="en-US" dirty="0"/>
          </a:p>
        </p:txBody>
      </p:sp>
    </p:spTree>
    <p:extLst>
      <p:ext uri="{BB962C8B-B14F-4D97-AF65-F5344CB8AC3E}">
        <p14:creationId xmlns:p14="http://schemas.microsoft.com/office/powerpoint/2010/main" val="254945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CFEDB-C47F-CC27-1D5F-71C90CA952DF}"/>
              </a:ext>
            </a:extLst>
          </p:cNvPr>
          <p:cNvSpPr>
            <a:spLocks noGrp="1"/>
          </p:cNvSpPr>
          <p:nvPr>
            <p:ph type="title"/>
          </p:nvPr>
        </p:nvSpPr>
        <p:spPr>
          <a:xfrm>
            <a:off x="0" y="1123837"/>
            <a:ext cx="3291839" cy="4601183"/>
          </a:xfrm>
        </p:spPr>
        <p:txBody>
          <a:bodyPr/>
          <a:lstStyle/>
          <a:p>
            <a:r>
              <a:rPr lang="en-US" dirty="0"/>
              <a:t>School Plan Background</a:t>
            </a:r>
          </a:p>
        </p:txBody>
      </p:sp>
      <p:sp>
        <p:nvSpPr>
          <p:cNvPr id="3" name="Content Placeholder 2">
            <a:extLst>
              <a:ext uri="{FF2B5EF4-FFF2-40B4-BE49-F238E27FC236}">
                <a16:creationId xmlns:a16="http://schemas.microsoft.com/office/drawing/2014/main" id="{C6C66361-3387-C1AA-DA37-85D468CD3754}"/>
              </a:ext>
            </a:extLst>
          </p:cNvPr>
          <p:cNvSpPr>
            <a:spLocks noGrp="1"/>
          </p:cNvSpPr>
          <p:nvPr>
            <p:ph idx="1"/>
          </p:nvPr>
        </p:nvSpPr>
        <p:spPr>
          <a:xfrm>
            <a:off x="3515360" y="559308"/>
            <a:ext cx="7669108" cy="5730240"/>
          </a:xfrm>
        </p:spPr>
        <p:txBody>
          <a:bodyPr>
            <a:normAutofit lnSpcReduction="10000"/>
          </a:bodyPr>
          <a:lstStyle/>
          <a:p>
            <a:pPr marL="342900" lvl="0" indent="-342900">
              <a:lnSpc>
                <a:spcPct val="100000"/>
              </a:lnSpc>
              <a:buClrTx/>
              <a:defRPr/>
            </a:pPr>
            <a:r>
              <a:rPr lang="en-US" sz="2400" dirty="0">
                <a:cs typeface="Arial"/>
              </a:rPr>
              <a:t>The ESSA requires schools to develop a school plan when: </a:t>
            </a:r>
          </a:p>
          <a:p>
            <a:pPr marL="845820" lvl="1" indent="-342900">
              <a:lnSpc>
                <a:spcPct val="100000"/>
              </a:lnSpc>
              <a:spcBef>
                <a:spcPts val="1200"/>
              </a:spcBef>
              <a:spcAft>
                <a:spcPts val="0"/>
              </a:spcAft>
              <a:buClrTx/>
              <a:defRPr/>
            </a:pPr>
            <a:r>
              <a:rPr lang="en-US" sz="2400" dirty="0">
                <a:cs typeface="Arial"/>
              </a:rPr>
              <a:t>Operating a Title I schoolwide program, and/or </a:t>
            </a:r>
          </a:p>
          <a:p>
            <a:pPr marL="845820" lvl="1" indent="-342900">
              <a:lnSpc>
                <a:spcPct val="100000"/>
              </a:lnSpc>
              <a:spcBef>
                <a:spcPts val="1200"/>
              </a:spcBef>
              <a:spcAft>
                <a:spcPts val="0"/>
              </a:spcAft>
              <a:buClrTx/>
              <a:defRPr/>
            </a:pPr>
            <a:r>
              <a:rPr lang="en-US" sz="2400" dirty="0">
                <a:cs typeface="Arial"/>
              </a:rPr>
              <a:t>When a school is eligible for CSI, TSI, or ATSI due to areas of low performance or low graduation rate. </a:t>
            </a:r>
            <a:endParaRPr lang="en-US" sz="2400" strike="sngStrike" dirty="0">
              <a:highlight>
                <a:srgbClr val="FFFF00"/>
              </a:highlight>
              <a:cs typeface="Arial"/>
            </a:endParaRPr>
          </a:p>
          <a:p>
            <a:pPr marL="342900" indent="-342900">
              <a:lnSpc>
                <a:spcPct val="100000"/>
              </a:lnSpc>
              <a:buClrTx/>
              <a:defRPr/>
            </a:pPr>
            <a:r>
              <a:rPr lang="en-US" sz="2400" dirty="0">
                <a:cs typeface="Arial"/>
              </a:rPr>
              <a:t>Assembly Bill 716 revised California </a:t>
            </a:r>
            <a:r>
              <a:rPr lang="en-US" sz="2400" i="1" dirty="0">
                <a:cs typeface="Arial"/>
              </a:rPr>
              <a:t>Education Code </a:t>
            </a:r>
            <a:r>
              <a:rPr lang="en-US" sz="2400" dirty="0">
                <a:cs typeface="Arial"/>
              </a:rPr>
              <a:t>(</a:t>
            </a:r>
            <a:r>
              <a:rPr lang="en-US" sz="2400" i="1" dirty="0">
                <a:cs typeface="Arial"/>
              </a:rPr>
              <a:t>EC</a:t>
            </a:r>
            <a:r>
              <a:rPr lang="en-US" sz="2400" dirty="0">
                <a:cs typeface="Arial"/>
              </a:rPr>
              <a:t>) sections 64001–65001 to streamline and align state and federal planning processes. </a:t>
            </a:r>
          </a:p>
          <a:p>
            <a:pPr marL="845820" lvl="1" indent="-342900">
              <a:lnSpc>
                <a:spcPct val="100000"/>
              </a:lnSpc>
              <a:buClrTx/>
              <a:defRPr/>
            </a:pPr>
            <a:r>
              <a:rPr lang="en-US" sz="2400" i="1" dirty="0">
                <a:cs typeface="Arial"/>
              </a:rPr>
              <a:t>EC </a:t>
            </a:r>
            <a:r>
              <a:rPr lang="en-US" sz="2400" dirty="0">
                <a:cs typeface="Arial"/>
              </a:rPr>
              <a:t>Section 64001 outlines the development of the SPSA development process and alignment with Federal school planning requirements.</a:t>
            </a:r>
          </a:p>
          <a:p>
            <a:pPr marL="845820" lvl="1" indent="-342900">
              <a:lnSpc>
                <a:spcPct val="100000"/>
              </a:lnSpc>
              <a:buClrTx/>
              <a:defRPr/>
            </a:pPr>
            <a:r>
              <a:rPr lang="en-US" sz="2400" i="1" dirty="0">
                <a:cs typeface="Arial"/>
              </a:rPr>
              <a:t>EC </a:t>
            </a:r>
            <a:r>
              <a:rPr lang="en-US" sz="2400" dirty="0">
                <a:cs typeface="Arial"/>
              </a:rPr>
              <a:t>sections 65000–65001 provides information on the SSC composition and flexibilities for modified SSC.</a:t>
            </a:r>
          </a:p>
        </p:txBody>
      </p:sp>
      <p:sp>
        <p:nvSpPr>
          <p:cNvPr id="4" name="Slide Number Placeholder 3">
            <a:extLst>
              <a:ext uri="{FF2B5EF4-FFF2-40B4-BE49-F238E27FC236}">
                <a16:creationId xmlns:a16="http://schemas.microsoft.com/office/drawing/2014/main" id="{E5995EB8-EBB9-2222-5196-1CE2EA4C98B6}"/>
              </a:ext>
            </a:extLst>
          </p:cNvPr>
          <p:cNvSpPr>
            <a:spLocks noGrp="1"/>
          </p:cNvSpPr>
          <p:nvPr>
            <p:ph type="sldNum" sz="quarter" idx="12"/>
          </p:nvPr>
        </p:nvSpPr>
        <p:spPr/>
        <p:txBody>
          <a:bodyPr/>
          <a:lstStyle/>
          <a:p>
            <a:fld id="{330EA680-D336-4FF7-8B7A-9848BB0A1C32}" type="slidenum">
              <a:rPr lang="en-US" smtClean="0"/>
              <a:pPr/>
              <a:t>6</a:t>
            </a:fld>
            <a:endParaRPr lang="en-US" dirty="0"/>
          </a:p>
        </p:txBody>
      </p:sp>
    </p:spTree>
    <p:extLst>
      <p:ext uri="{BB962C8B-B14F-4D97-AF65-F5344CB8AC3E}">
        <p14:creationId xmlns:p14="http://schemas.microsoft.com/office/powerpoint/2010/main" val="34212579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52EFC-49F4-1F51-3712-183FF9EE95E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F1E90D5-3605-71FD-4B51-5E31D5201BBD}"/>
              </a:ext>
              <a:ext uri="{C183D7F6-B498-43B3-948B-1728B52AA6E4}">
                <adec:decorative xmlns:adec="http://schemas.microsoft.com/office/drawing/2017/decorative" val="1"/>
              </a:ext>
            </a:extLst>
          </p:cNvPr>
          <p:cNvSpPr/>
          <p:nvPr/>
        </p:nvSpPr>
        <p:spPr>
          <a:xfrm>
            <a:off x="0" y="365760"/>
            <a:ext cx="12165062" cy="1013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DA6D12-5CB9-58AA-F1C4-922D71C5B3CD}"/>
              </a:ext>
            </a:extLst>
          </p:cNvPr>
          <p:cNvSpPr>
            <a:spLocks noGrp="1"/>
          </p:cNvSpPr>
          <p:nvPr>
            <p:ph type="title"/>
          </p:nvPr>
        </p:nvSpPr>
        <p:spPr>
          <a:xfrm>
            <a:off x="274637" y="365759"/>
            <a:ext cx="11642726" cy="1013780"/>
          </a:xfrm>
        </p:spPr>
        <p:txBody>
          <a:bodyPr>
            <a:noAutofit/>
          </a:bodyPr>
          <a:lstStyle/>
          <a:p>
            <a:r>
              <a:rPr lang="en-US" sz="3200" dirty="0"/>
              <a:t>LCAP and SPSA Resources</a:t>
            </a:r>
            <a:endParaRPr lang="en-US" sz="3400" dirty="0"/>
          </a:p>
        </p:txBody>
      </p:sp>
      <p:sp>
        <p:nvSpPr>
          <p:cNvPr id="3" name="Content Placeholder 2">
            <a:extLst>
              <a:ext uri="{FF2B5EF4-FFF2-40B4-BE49-F238E27FC236}">
                <a16:creationId xmlns:a16="http://schemas.microsoft.com/office/drawing/2014/main" id="{CC9C98A3-BA67-8462-A6A6-052F7C74B83C}"/>
              </a:ext>
            </a:extLst>
          </p:cNvPr>
          <p:cNvSpPr>
            <a:spLocks noGrp="1"/>
          </p:cNvSpPr>
          <p:nvPr>
            <p:ph sz="quarter" idx="13"/>
          </p:nvPr>
        </p:nvSpPr>
        <p:spPr>
          <a:xfrm>
            <a:off x="261938" y="1379537"/>
            <a:ext cx="11655425" cy="5341937"/>
          </a:xfrm>
        </p:spPr>
        <p:txBody>
          <a:bodyPr>
            <a:normAutofit/>
          </a:bodyPr>
          <a:lstStyle/>
          <a:p>
            <a:pPr marL="342900" indent="-342900">
              <a:buFont typeface="Arial"/>
              <a:buChar char="•"/>
            </a:pPr>
            <a:r>
              <a:rPr lang="en-US" sz="2800" dirty="0">
                <a:cs typeface="Arial"/>
                <a:hlinkClick r:id="rId2"/>
              </a:rPr>
              <a:t>2023–24 LCFF and Title I, Part A</a:t>
            </a:r>
            <a:r>
              <a:rPr lang="en-US" sz="2800" dirty="0">
                <a:solidFill>
                  <a:schemeClr val="tx1"/>
                </a:solidFill>
                <a:cs typeface="Arial"/>
              </a:rPr>
              <a:t>:</a:t>
            </a:r>
            <a:r>
              <a:rPr lang="en-US" sz="2800" dirty="0">
                <a:cs typeface="Arial"/>
              </a:rPr>
              <a:t> </a:t>
            </a:r>
            <a:r>
              <a:rPr lang="en-US" sz="2800" dirty="0">
                <a:solidFill>
                  <a:schemeClr val="tx1"/>
                </a:solidFill>
                <a:cs typeface="Arial"/>
              </a:rPr>
              <a:t>This page provides information about the planning requirements for the LCFF and Title I, Part A funds along with general SPSA information. </a:t>
            </a:r>
          </a:p>
          <a:p>
            <a:pPr marL="342900" indent="-342900">
              <a:spcAft>
                <a:spcPts val="1200"/>
              </a:spcAft>
              <a:buFont typeface="Arial"/>
              <a:buChar char="•"/>
            </a:pPr>
            <a:r>
              <a:rPr lang="en-US" sz="2800" dirty="0">
                <a:solidFill>
                  <a:srgbClr val="000000"/>
                </a:solidFill>
                <a:ea typeface="+mn-lt"/>
                <a:cs typeface="+mn-lt"/>
                <a:hlinkClick r:id="rId3"/>
              </a:rPr>
              <a:t>Local Control and Accountability Plan (LCAP)</a:t>
            </a:r>
            <a:r>
              <a:rPr lang="en-US" sz="2800" dirty="0">
                <a:solidFill>
                  <a:srgbClr val="000000"/>
                </a:solidFill>
                <a:ea typeface="+mn-lt"/>
                <a:cs typeface="+mn-lt"/>
              </a:rPr>
              <a:t>. This page has the current SPSA templates and instructions in the other templates tab section. </a:t>
            </a:r>
          </a:p>
          <a:p>
            <a:pPr marL="342900" indent="-342900">
              <a:spcAft>
                <a:spcPts val="1200"/>
              </a:spcAft>
              <a:buFont typeface="Arial"/>
              <a:buChar char="•"/>
            </a:pPr>
            <a:r>
              <a:rPr lang="en-US" sz="2800" dirty="0">
                <a:solidFill>
                  <a:srgbClr val="000000"/>
                </a:solidFill>
                <a:cs typeface="Arial"/>
                <a:hlinkClick r:id="rId4"/>
              </a:rPr>
              <a:t>Planning for the LCAP and School Plan</a:t>
            </a:r>
            <a:r>
              <a:rPr lang="en-US" sz="2800" dirty="0">
                <a:solidFill>
                  <a:srgbClr val="000000"/>
                </a:solidFill>
                <a:cs typeface="Arial"/>
              </a:rPr>
              <a:t>: This page shares an integrated approach to planning for the LCAP and School Plan.</a:t>
            </a:r>
          </a:p>
          <a:p>
            <a:pPr marL="285750" indent="-285750">
              <a:buFont typeface="Arial"/>
              <a:buChar char="•"/>
            </a:pPr>
            <a:r>
              <a:rPr lang="en-US" sz="2800" dirty="0">
                <a:solidFill>
                  <a:srgbClr val="595959"/>
                </a:solidFill>
                <a:ea typeface="+mn-lt"/>
                <a:cs typeface="+mn-lt"/>
                <a:hlinkClick r:id="rId5"/>
              </a:rPr>
              <a:t>Schoolsite Council - Consolidated Application</a:t>
            </a:r>
            <a:r>
              <a:rPr lang="en-US" sz="2800" dirty="0">
                <a:solidFill>
                  <a:srgbClr val="595959"/>
                </a:solidFill>
                <a:ea typeface="+mn-lt"/>
                <a:cs typeface="+mn-lt"/>
              </a:rPr>
              <a:t>: </a:t>
            </a:r>
            <a:r>
              <a:rPr lang="en-US" sz="2800" dirty="0">
                <a:solidFill>
                  <a:schemeClr val="tx1"/>
                </a:solidFill>
                <a:ea typeface="+mn-lt"/>
                <a:cs typeface="+mn-lt"/>
              </a:rPr>
              <a:t>This pages provides information related to the SSC development of the SPSA for programs funded through the </a:t>
            </a:r>
            <a:r>
              <a:rPr lang="en-US" sz="2800" dirty="0" err="1">
                <a:solidFill>
                  <a:schemeClr val="tx1"/>
                </a:solidFill>
                <a:ea typeface="+mn-lt"/>
                <a:cs typeface="+mn-lt"/>
              </a:rPr>
              <a:t>ConApp</a:t>
            </a:r>
            <a:r>
              <a:rPr lang="en-US" sz="2800" dirty="0">
                <a:solidFill>
                  <a:schemeClr val="tx1"/>
                </a:solidFill>
                <a:ea typeface="+mn-lt"/>
                <a:cs typeface="+mn-lt"/>
              </a:rPr>
              <a:t>.</a:t>
            </a:r>
            <a:endParaRPr lang="en-US" sz="2800" dirty="0">
              <a:solidFill>
                <a:schemeClr val="tx1"/>
              </a:solidFill>
              <a:cs typeface="Arial"/>
            </a:endParaRPr>
          </a:p>
        </p:txBody>
      </p:sp>
      <p:sp>
        <p:nvSpPr>
          <p:cNvPr id="4" name="Slide Number Placeholder 3">
            <a:extLst>
              <a:ext uri="{FF2B5EF4-FFF2-40B4-BE49-F238E27FC236}">
                <a16:creationId xmlns:a16="http://schemas.microsoft.com/office/drawing/2014/main" id="{E7A19FBD-A475-0A6B-A820-1C586F6129E7}"/>
              </a:ext>
            </a:extLst>
          </p:cNvPr>
          <p:cNvSpPr>
            <a:spLocks noGrp="1"/>
          </p:cNvSpPr>
          <p:nvPr>
            <p:ph type="sldNum" sz="quarter" idx="12"/>
          </p:nvPr>
        </p:nvSpPr>
        <p:spPr/>
        <p:txBody>
          <a:bodyPr/>
          <a:lstStyle/>
          <a:p>
            <a:fld id="{330EA680-D336-4FF7-8B7A-9848BB0A1C32}" type="slidenum">
              <a:rPr lang="en-US" smtClean="0"/>
              <a:pPr/>
              <a:t>60</a:t>
            </a:fld>
            <a:endParaRPr lang="en-US" dirty="0"/>
          </a:p>
        </p:txBody>
      </p:sp>
    </p:spTree>
    <p:extLst>
      <p:ext uri="{BB962C8B-B14F-4D97-AF65-F5344CB8AC3E}">
        <p14:creationId xmlns:p14="http://schemas.microsoft.com/office/powerpoint/2010/main" val="11520149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3" name="Rectangle 22">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Title 6">
            <a:extLst>
              <a:ext uri="{FF2B5EF4-FFF2-40B4-BE49-F238E27FC236}">
                <a16:creationId xmlns:a16="http://schemas.microsoft.com/office/drawing/2014/main" id="{24EC38A0-3DAB-4B29-9BBE-45A9EBDBF417}"/>
              </a:ext>
            </a:extLst>
          </p:cNvPr>
          <p:cNvSpPr>
            <a:spLocks noGrp="1"/>
          </p:cNvSpPr>
          <p:nvPr>
            <p:ph type="title"/>
          </p:nvPr>
        </p:nvSpPr>
        <p:spPr>
          <a:xfrm>
            <a:off x="704089" y="1314244"/>
            <a:ext cx="3258688" cy="3255264"/>
          </a:xfrm>
        </p:spPr>
        <p:txBody>
          <a:bodyPr vert="horz" lIns="91440" tIns="45720" rIns="91440" bIns="45720" rtlCol="0" anchor="b">
            <a:normAutofit/>
          </a:bodyPr>
          <a:lstStyle/>
          <a:p>
            <a:r>
              <a:rPr lang="en-US" sz="5900" spc="-100" dirty="0">
                <a:solidFill>
                  <a:schemeClr val="tx1"/>
                </a:solidFill>
              </a:rPr>
              <a:t>THANK YOU!</a:t>
            </a:r>
          </a:p>
        </p:txBody>
      </p:sp>
      <p:sp>
        <p:nvSpPr>
          <p:cNvPr id="4" name="Text Placeholder 3">
            <a:extLst>
              <a:ext uri="{FF2B5EF4-FFF2-40B4-BE49-F238E27FC236}">
                <a16:creationId xmlns:a16="http://schemas.microsoft.com/office/drawing/2014/main" id="{FD26EF91-820B-4DA2-B398-3E168AFF17A9}"/>
              </a:ext>
            </a:extLst>
          </p:cNvPr>
          <p:cNvSpPr>
            <a:spLocks noGrp="1"/>
          </p:cNvSpPr>
          <p:nvPr>
            <p:ph type="body" sz="half" idx="4294967295"/>
          </p:nvPr>
        </p:nvSpPr>
        <p:spPr>
          <a:xfrm>
            <a:off x="704089" y="4629356"/>
            <a:ext cx="3228521" cy="914400"/>
          </a:xfrm>
          <a:prstGeom prst="rect">
            <a:avLst/>
          </a:prstGeom>
        </p:spPr>
        <p:txBody>
          <a:bodyPr vert="horz" lIns="91440" tIns="45720" rIns="91440" bIns="45720" rtlCol="0" anchor="t">
            <a:normAutofit/>
          </a:bodyPr>
          <a:lstStyle/>
          <a:p>
            <a:pPr marL="0" indent="0">
              <a:buNone/>
            </a:pPr>
            <a:r>
              <a:rPr lang="en-US" sz="2400" dirty="0">
                <a:solidFill>
                  <a:schemeClr val="tx1"/>
                </a:solidFill>
              </a:rPr>
              <a:t>We appreciate you joining us today! </a:t>
            </a:r>
          </a:p>
        </p:txBody>
      </p:sp>
      <p:pic>
        <p:nvPicPr>
          <p:cNvPr id="14" name="Picture Placeholder 13" descr="Trees in snow">
            <a:extLst>
              <a:ext uri="{FF2B5EF4-FFF2-40B4-BE49-F238E27FC236}">
                <a16:creationId xmlns:a16="http://schemas.microsoft.com/office/drawing/2014/main" id="{E923BD5B-22B6-4E92-B95F-5F7B6467380E}"/>
              </a:ext>
            </a:extLst>
          </p:cNvPr>
          <p:cNvPicPr>
            <a:picLocks noGrp="1" noChangeAspect="1"/>
          </p:cNvPicPr>
          <p:nvPr>
            <p:ph type="pic" sz="quarter" idx="4294967295"/>
          </p:nvPr>
        </p:nvPicPr>
        <p:blipFill>
          <a:blip r:embed="rId3"/>
          <a:stretch/>
        </p:blipFill>
        <p:spPr>
          <a:xfrm>
            <a:off x="5120640" y="1299847"/>
            <a:ext cx="6367271" cy="4250153"/>
          </a:xfrm>
          <a:prstGeom prst="rect">
            <a:avLst/>
          </a:prstGeom>
        </p:spPr>
      </p:pic>
      <p:sp>
        <p:nvSpPr>
          <p:cNvPr id="27" name="Rectangle 26">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Slide Number Placeholder 9">
            <a:extLst>
              <a:ext uri="{FF2B5EF4-FFF2-40B4-BE49-F238E27FC236}">
                <a16:creationId xmlns:a16="http://schemas.microsoft.com/office/drawing/2014/main" id="{3B30B707-B0A7-4CF3-A3A4-D9058791F803}"/>
              </a:ext>
            </a:extLst>
          </p:cNvPr>
          <p:cNvSpPr>
            <a:spLocks noGrp="1"/>
          </p:cNvSpPr>
          <p:nvPr>
            <p:ph type="sldNum" sz="quarter" idx="12"/>
          </p:nvPr>
        </p:nvSpPr>
        <p:spPr>
          <a:xfrm>
            <a:off x="10634135" y="6096000"/>
            <a:ext cx="1530927" cy="625475"/>
          </a:xfrm>
        </p:spPr>
        <p:txBody>
          <a:bodyPr vert="horz" lIns="91440" tIns="45720" rIns="91440" bIns="45720" rtlCol="0" anchor="ctr">
            <a:normAutofit/>
          </a:bodyPr>
          <a:lstStyle/>
          <a:p>
            <a:pPr>
              <a:spcAft>
                <a:spcPts val="600"/>
              </a:spcAft>
            </a:pPr>
            <a:fld id="{F603CDE5-C1D8-4EDD-870F-A498BAFA520F}" type="slidenum">
              <a:rPr lang="en-US" b="1" kern="1200" noProof="0" dirty="0">
                <a:latin typeface="+mn-lt"/>
                <a:ea typeface="+mn-ea"/>
                <a:cs typeface="+mn-cs"/>
              </a:rPr>
              <a:pPr>
                <a:spcAft>
                  <a:spcPts val="600"/>
                </a:spcAft>
              </a:pPr>
              <a:t>61</a:t>
            </a:fld>
            <a:endParaRPr lang="en-US" b="1" kern="1200" noProof="0" dirty="0">
              <a:latin typeface="+mn-lt"/>
              <a:ea typeface="+mn-ea"/>
              <a:cs typeface="+mn-cs"/>
            </a:endParaRPr>
          </a:p>
        </p:txBody>
      </p:sp>
    </p:spTree>
    <p:extLst>
      <p:ext uri="{BB962C8B-B14F-4D97-AF65-F5344CB8AC3E}">
        <p14:creationId xmlns:p14="http://schemas.microsoft.com/office/powerpoint/2010/main" val="4126701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DA7BA-9B60-F976-C92D-2B0C2A4D39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8D8ACA-6EF2-E857-3C26-EF863156D8F0}"/>
              </a:ext>
            </a:extLst>
          </p:cNvPr>
          <p:cNvSpPr>
            <a:spLocks noGrp="1"/>
          </p:cNvSpPr>
          <p:nvPr>
            <p:ph type="title"/>
          </p:nvPr>
        </p:nvSpPr>
        <p:spPr>
          <a:xfrm>
            <a:off x="0" y="1123837"/>
            <a:ext cx="3291839" cy="4601183"/>
          </a:xfrm>
        </p:spPr>
        <p:txBody>
          <a:bodyPr/>
          <a:lstStyle/>
          <a:p>
            <a:r>
              <a:rPr lang="en-US" dirty="0"/>
              <a:t>SPSA Background (1)</a:t>
            </a:r>
          </a:p>
        </p:txBody>
      </p:sp>
      <p:sp>
        <p:nvSpPr>
          <p:cNvPr id="3" name="Content Placeholder 2">
            <a:extLst>
              <a:ext uri="{FF2B5EF4-FFF2-40B4-BE49-F238E27FC236}">
                <a16:creationId xmlns:a16="http://schemas.microsoft.com/office/drawing/2014/main" id="{5403403B-DAE4-090D-1D95-6BAD269D9C34}"/>
              </a:ext>
            </a:extLst>
          </p:cNvPr>
          <p:cNvSpPr>
            <a:spLocks noGrp="1"/>
          </p:cNvSpPr>
          <p:nvPr>
            <p:ph idx="1"/>
          </p:nvPr>
        </p:nvSpPr>
        <p:spPr>
          <a:xfrm>
            <a:off x="3515360" y="136525"/>
            <a:ext cx="8270240" cy="6584950"/>
          </a:xfrm>
        </p:spPr>
        <p:txBody>
          <a:bodyPr>
            <a:normAutofit lnSpcReduction="10000"/>
          </a:bodyPr>
          <a:lstStyle/>
          <a:p>
            <a:pPr marL="342900" lvl="0" indent="-342900">
              <a:lnSpc>
                <a:spcPct val="100000"/>
              </a:lnSpc>
              <a:buClrTx/>
              <a:defRPr/>
            </a:pPr>
            <a:r>
              <a:rPr lang="en-US" sz="2400" dirty="0">
                <a:cs typeface="Arial"/>
              </a:rPr>
              <a:t>The SPSA is a strategic plan that maximizes the resources available to the school while minimizing duplication of effort with the goal of increasing student achievement at the school level. SPSA development should be aligned with and inform the LCAP development process. </a:t>
            </a:r>
          </a:p>
          <a:p>
            <a:pPr marL="342900" lvl="0" indent="-342900">
              <a:lnSpc>
                <a:spcPct val="100000"/>
              </a:lnSpc>
              <a:buClrTx/>
              <a:defRPr/>
            </a:pPr>
            <a:r>
              <a:rPr lang="en-US" sz="2400" dirty="0">
                <a:cs typeface="Arial"/>
              </a:rPr>
              <a:t>California’s ESSA State Plan supports the state’s approach to improving student group performance through the utilization of federal resources. Schools use the SPSA to document their approach to maximizing the impact of federal investments in support of underserved students. </a:t>
            </a:r>
          </a:p>
          <a:p>
            <a:pPr marL="845820" lvl="1" indent="-342900">
              <a:lnSpc>
                <a:spcPct val="100000"/>
              </a:lnSpc>
              <a:spcBef>
                <a:spcPts val="1200"/>
              </a:spcBef>
              <a:spcAft>
                <a:spcPts val="0"/>
              </a:spcAft>
              <a:buClrTx/>
              <a:defRPr/>
            </a:pPr>
            <a:r>
              <a:rPr lang="en-US" sz="2400" dirty="0">
                <a:cs typeface="Arial"/>
              </a:rPr>
              <a:t>The implementation of the ESSA in California presents an opportunity for schools to innovate with federally-funded programs and align them with the priority goals of the school and the LEA that are being realized under the state’s LCFF.</a:t>
            </a:r>
          </a:p>
        </p:txBody>
      </p:sp>
      <p:sp>
        <p:nvSpPr>
          <p:cNvPr id="4" name="Slide Number Placeholder 3">
            <a:extLst>
              <a:ext uri="{FF2B5EF4-FFF2-40B4-BE49-F238E27FC236}">
                <a16:creationId xmlns:a16="http://schemas.microsoft.com/office/drawing/2014/main" id="{E8B68CC6-827E-D9A1-681E-8CE86D5D5387}"/>
              </a:ext>
            </a:extLst>
          </p:cNvPr>
          <p:cNvSpPr>
            <a:spLocks noGrp="1"/>
          </p:cNvSpPr>
          <p:nvPr>
            <p:ph type="sldNum" sz="quarter" idx="12"/>
          </p:nvPr>
        </p:nvSpPr>
        <p:spPr/>
        <p:txBody>
          <a:bodyPr/>
          <a:lstStyle/>
          <a:p>
            <a:fld id="{330EA680-D336-4FF7-8B7A-9848BB0A1C32}" type="slidenum">
              <a:rPr lang="en-US" smtClean="0"/>
              <a:pPr/>
              <a:t>7</a:t>
            </a:fld>
            <a:endParaRPr lang="en-US" dirty="0"/>
          </a:p>
        </p:txBody>
      </p:sp>
    </p:spTree>
    <p:extLst>
      <p:ext uri="{BB962C8B-B14F-4D97-AF65-F5344CB8AC3E}">
        <p14:creationId xmlns:p14="http://schemas.microsoft.com/office/powerpoint/2010/main" val="1795511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6A94E-D06E-BC29-FA75-418B950045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144AAF-7032-670F-58FF-A308AA42C6B6}"/>
              </a:ext>
            </a:extLst>
          </p:cNvPr>
          <p:cNvSpPr>
            <a:spLocks noGrp="1"/>
          </p:cNvSpPr>
          <p:nvPr>
            <p:ph type="title"/>
          </p:nvPr>
        </p:nvSpPr>
        <p:spPr>
          <a:xfrm>
            <a:off x="0" y="1123837"/>
            <a:ext cx="3291839" cy="4601183"/>
          </a:xfrm>
        </p:spPr>
        <p:txBody>
          <a:bodyPr/>
          <a:lstStyle/>
          <a:p>
            <a:r>
              <a:rPr lang="en-US" dirty="0"/>
              <a:t>SPSA Background (2)</a:t>
            </a:r>
          </a:p>
        </p:txBody>
      </p:sp>
      <p:sp>
        <p:nvSpPr>
          <p:cNvPr id="3" name="Content Placeholder 2">
            <a:extLst>
              <a:ext uri="{FF2B5EF4-FFF2-40B4-BE49-F238E27FC236}">
                <a16:creationId xmlns:a16="http://schemas.microsoft.com/office/drawing/2014/main" id="{373487F3-2913-D0E6-912F-61578634464E}"/>
              </a:ext>
            </a:extLst>
          </p:cNvPr>
          <p:cNvSpPr>
            <a:spLocks noGrp="1"/>
          </p:cNvSpPr>
          <p:nvPr>
            <p:ph idx="1"/>
          </p:nvPr>
        </p:nvSpPr>
        <p:spPr>
          <a:xfrm>
            <a:off x="3515360" y="136525"/>
            <a:ext cx="8270240" cy="6584950"/>
          </a:xfrm>
        </p:spPr>
        <p:txBody>
          <a:bodyPr>
            <a:normAutofit/>
          </a:bodyPr>
          <a:lstStyle/>
          <a:p>
            <a:pPr marL="342900" lvl="0" indent="-342900">
              <a:lnSpc>
                <a:spcPct val="100000"/>
              </a:lnSpc>
              <a:buClrTx/>
              <a:defRPr/>
            </a:pPr>
            <a:r>
              <a:rPr lang="en-US" sz="2400" dirty="0"/>
              <a:t>The LCFF provides schools and LEAs flexibility to design programs and provide services that meet the needs of students in order to achieve readiness for college, career, and lifelong learning. </a:t>
            </a:r>
          </a:p>
          <a:p>
            <a:pPr marL="342900" lvl="0" indent="-342900">
              <a:lnSpc>
                <a:spcPct val="100000"/>
              </a:lnSpc>
              <a:buClrTx/>
              <a:defRPr/>
            </a:pPr>
            <a:r>
              <a:rPr lang="en-US" sz="2400" dirty="0"/>
              <a:t>The SPSA planning process supports continuous cycles of action, reflection, and improvement. Consistent with </a:t>
            </a:r>
            <a:r>
              <a:rPr lang="en-US" sz="2400" i="1" dirty="0"/>
              <a:t>EC</a:t>
            </a:r>
            <a:r>
              <a:rPr lang="en-US" sz="2400" dirty="0"/>
              <a:t> Section 64001(g)(1), the SSC is required to develop and annually review the SPSA, establish an annual budget, and make modifications to the plan that reflect changing needs and priorities, as applicable</a:t>
            </a:r>
            <a:endParaRPr lang="en-US" sz="2400" dirty="0">
              <a:cs typeface="Arial"/>
            </a:endParaRPr>
          </a:p>
        </p:txBody>
      </p:sp>
      <p:sp>
        <p:nvSpPr>
          <p:cNvPr id="4" name="Slide Number Placeholder 3">
            <a:extLst>
              <a:ext uri="{FF2B5EF4-FFF2-40B4-BE49-F238E27FC236}">
                <a16:creationId xmlns:a16="http://schemas.microsoft.com/office/drawing/2014/main" id="{CD46E819-E60C-39D8-7D02-C2A083901451}"/>
              </a:ext>
            </a:extLst>
          </p:cNvPr>
          <p:cNvSpPr>
            <a:spLocks noGrp="1"/>
          </p:cNvSpPr>
          <p:nvPr>
            <p:ph type="sldNum" sz="quarter" idx="12"/>
          </p:nvPr>
        </p:nvSpPr>
        <p:spPr/>
        <p:txBody>
          <a:bodyPr/>
          <a:lstStyle/>
          <a:p>
            <a:fld id="{330EA680-D336-4FF7-8B7A-9848BB0A1C32}" type="slidenum">
              <a:rPr lang="en-US" smtClean="0"/>
              <a:pPr/>
              <a:t>8</a:t>
            </a:fld>
            <a:endParaRPr lang="en-US" dirty="0"/>
          </a:p>
        </p:txBody>
      </p:sp>
    </p:spTree>
    <p:extLst>
      <p:ext uri="{BB962C8B-B14F-4D97-AF65-F5344CB8AC3E}">
        <p14:creationId xmlns:p14="http://schemas.microsoft.com/office/powerpoint/2010/main" val="1013935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527ED-C548-4648-7F24-F3417BBF4752}"/>
              </a:ext>
            </a:extLst>
          </p:cNvPr>
          <p:cNvSpPr>
            <a:spLocks noGrp="1"/>
          </p:cNvSpPr>
          <p:nvPr>
            <p:ph type="title"/>
          </p:nvPr>
        </p:nvSpPr>
        <p:spPr/>
        <p:txBody>
          <a:bodyPr/>
          <a:lstStyle/>
          <a:p>
            <a:r>
              <a:rPr lang="en-US" dirty="0"/>
              <a:t>When is a SPSA required?</a:t>
            </a:r>
          </a:p>
        </p:txBody>
      </p:sp>
      <p:sp>
        <p:nvSpPr>
          <p:cNvPr id="3" name="Content Placeholder 2">
            <a:extLst>
              <a:ext uri="{FF2B5EF4-FFF2-40B4-BE49-F238E27FC236}">
                <a16:creationId xmlns:a16="http://schemas.microsoft.com/office/drawing/2014/main" id="{82D28BAA-CAE1-85EC-425A-DC5C0BF347F6}"/>
              </a:ext>
            </a:extLst>
          </p:cNvPr>
          <p:cNvSpPr>
            <a:spLocks noGrp="1"/>
          </p:cNvSpPr>
          <p:nvPr>
            <p:ph sz="half" idx="1"/>
          </p:nvPr>
        </p:nvSpPr>
        <p:spPr>
          <a:xfrm>
            <a:off x="3867912" y="868680"/>
            <a:ext cx="7755128" cy="5120640"/>
          </a:xfrm>
        </p:spPr>
        <p:txBody>
          <a:bodyPr>
            <a:normAutofit/>
          </a:bodyPr>
          <a:lstStyle/>
          <a:p>
            <a:pPr marL="285750" indent="-285750">
              <a:buClrTx/>
              <a:buFont typeface="Arial" pitchFamily="18" charset="2"/>
              <a:buChar char="•"/>
            </a:pPr>
            <a:r>
              <a:rPr lang="en-US" sz="2400" dirty="0">
                <a:solidFill>
                  <a:schemeClr val="tx1"/>
                </a:solidFill>
                <a:cs typeface="Times New Roman"/>
              </a:rPr>
              <a:t>A school that operates a Title I SWP and receives funds allocated through the Consolidated Application (</a:t>
            </a:r>
            <a:r>
              <a:rPr lang="en-US" sz="2400" dirty="0" err="1">
                <a:solidFill>
                  <a:schemeClr val="tx1"/>
                </a:solidFill>
                <a:cs typeface="Times New Roman"/>
              </a:rPr>
              <a:t>ConApp</a:t>
            </a:r>
            <a:r>
              <a:rPr lang="en-US" sz="2400" dirty="0">
                <a:solidFill>
                  <a:schemeClr val="tx1"/>
                </a:solidFill>
                <a:cs typeface="Times New Roman"/>
              </a:rPr>
              <a:t>) is required to develop a SPSA. </a:t>
            </a:r>
          </a:p>
          <a:p>
            <a:pPr marL="285750" indent="-285750">
              <a:buClrTx/>
              <a:buFont typeface="Arial" pitchFamily="18" charset="2"/>
              <a:buChar char="•"/>
            </a:pPr>
            <a:r>
              <a:rPr lang="en-US" sz="2400" dirty="0">
                <a:solidFill>
                  <a:schemeClr val="tx1"/>
                </a:solidFill>
                <a:cs typeface="Times New Roman"/>
              </a:rPr>
              <a:t>The SPSA, including proposed expenditures of funds allocated to the school through the </a:t>
            </a:r>
            <a:r>
              <a:rPr lang="en-US" sz="2400" dirty="0" err="1">
                <a:solidFill>
                  <a:schemeClr val="tx1"/>
                </a:solidFill>
                <a:cs typeface="Times New Roman"/>
              </a:rPr>
              <a:t>ConApp</a:t>
            </a:r>
            <a:r>
              <a:rPr lang="en-US" sz="2400" dirty="0">
                <a:solidFill>
                  <a:schemeClr val="tx1"/>
                </a:solidFill>
                <a:cs typeface="Times New Roman"/>
              </a:rPr>
              <a:t>, must be reviewed annually and updated by the SSC. The content of a SPSA must be aligned with school goals for improving student achievement. </a:t>
            </a:r>
            <a:endParaRPr lang="en-US" sz="2400" dirty="0"/>
          </a:p>
        </p:txBody>
      </p:sp>
      <p:sp>
        <p:nvSpPr>
          <p:cNvPr id="5" name="Slide Number Placeholder 4">
            <a:extLst>
              <a:ext uri="{FF2B5EF4-FFF2-40B4-BE49-F238E27FC236}">
                <a16:creationId xmlns:a16="http://schemas.microsoft.com/office/drawing/2014/main" id="{1C4FBFB4-4258-3F7D-58A6-074FAF0A7D1F}"/>
              </a:ext>
            </a:extLst>
          </p:cNvPr>
          <p:cNvSpPr>
            <a:spLocks noGrp="1"/>
          </p:cNvSpPr>
          <p:nvPr>
            <p:ph type="sldNum" sz="quarter" idx="12"/>
          </p:nvPr>
        </p:nvSpPr>
        <p:spPr/>
        <p:txBody>
          <a:bodyPr/>
          <a:lstStyle/>
          <a:p>
            <a:fld id="{330EA680-D336-4FF7-8B7A-9848BB0A1C32}" type="slidenum">
              <a:rPr lang="en-US" smtClean="0"/>
              <a:pPr/>
              <a:t>9</a:t>
            </a:fld>
            <a:endParaRPr lang="en-US" dirty="0"/>
          </a:p>
        </p:txBody>
      </p:sp>
    </p:spTree>
    <p:extLst>
      <p:ext uri="{BB962C8B-B14F-4D97-AF65-F5344CB8AC3E}">
        <p14:creationId xmlns:p14="http://schemas.microsoft.com/office/powerpoint/2010/main" val="1055198132"/>
      </p:ext>
    </p:extLst>
  </p:cSld>
  <p:clrMapOvr>
    <a:masterClrMapping/>
  </p:clrMapOvr>
</p:sld>
</file>

<file path=ppt/theme/theme1.xml><?xml version="1.0" encoding="utf-8"?>
<a:theme xmlns:a="http://schemas.openxmlformats.org/drawingml/2006/main" name="Frame">
  <a:themeElements>
    <a:clrScheme name="Custom 18">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1704A0"/>
      </a:hlink>
      <a:folHlink>
        <a:srgbClr val="7030A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0</TotalTime>
  <Words>4628</Words>
  <Application>Microsoft Office PowerPoint</Application>
  <PresentationFormat>Widescreen</PresentationFormat>
  <Paragraphs>388</Paragraphs>
  <Slides>61</Slides>
  <Notes>14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61</vt:i4>
      </vt:variant>
    </vt:vector>
  </HeadingPairs>
  <TitlesOfParts>
    <vt:vector size="74" baseType="lpstr">
      <vt:lpstr>Arial</vt:lpstr>
      <vt:lpstr>Arial Black</vt:lpstr>
      <vt:lpstr>Arial,Sans-Serif</vt:lpstr>
      <vt:lpstr>Calibri</vt:lpstr>
      <vt:lpstr>Calibri Light</vt:lpstr>
      <vt:lpstr>Courier New</vt:lpstr>
      <vt:lpstr>Helvetica Neue</vt:lpstr>
      <vt:lpstr>Segoe UI</vt:lpstr>
      <vt:lpstr>Times New Roman</vt:lpstr>
      <vt:lpstr>Verdana</vt:lpstr>
      <vt:lpstr>Wingdings</vt:lpstr>
      <vt:lpstr>Wingdings 2</vt:lpstr>
      <vt:lpstr>Frame</vt:lpstr>
      <vt:lpstr>Revised School Plan for Student Achievement Template and Instructions</vt:lpstr>
      <vt:lpstr>Purpose </vt:lpstr>
      <vt:lpstr>Intended Audience</vt:lpstr>
      <vt:lpstr>Common Acronyms </vt:lpstr>
      <vt:lpstr>SPSA Background Information</vt:lpstr>
      <vt:lpstr>School Plan Background</vt:lpstr>
      <vt:lpstr>SPSA Background (1)</vt:lpstr>
      <vt:lpstr>SPSA Background (2)</vt:lpstr>
      <vt:lpstr>When is a SPSA required?</vt:lpstr>
      <vt:lpstr>School Plan Requirements</vt:lpstr>
      <vt:lpstr>A Summary of what is Required in the SPSA Development</vt:lpstr>
      <vt:lpstr>Requirements for SPSA Development (1)</vt:lpstr>
      <vt:lpstr>LCFF State Priorities Summary:</vt:lpstr>
      <vt:lpstr>Requirements for SPSA Development (2)</vt:lpstr>
      <vt:lpstr>Requirements for SPSA Development (3)</vt:lpstr>
      <vt:lpstr>Requirements for SPSA Development (4)</vt:lpstr>
      <vt:lpstr>Requirements for SPSA Development (5)</vt:lpstr>
      <vt:lpstr>Requirements for SPSA Development (6)</vt:lpstr>
      <vt:lpstr>Requirements for SPSA Development (7)</vt:lpstr>
      <vt:lpstr>Requirements for SPSA Development (8)</vt:lpstr>
      <vt:lpstr>Requirements for SPSA Development (9)</vt:lpstr>
      <vt:lpstr>Requirements for SPSA Development (10)</vt:lpstr>
      <vt:lpstr>SPSA Template Overview</vt:lpstr>
      <vt:lpstr>CDE's SPSA Template and  Instructions:  Updates (1)</vt:lpstr>
      <vt:lpstr>Meeting Planning Requirements with an Alternative Template (1)</vt:lpstr>
      <vt:lpstr>Meeting Planning Requirements with an Alternative Template (2)</vt:lpstr>
      <vt:lpstr>CDE's SPSA Template and  Instructions:  Updates (2)</vt:lpstr>
      <vt:lpstr>SPSA (only) Template and Instructions</vt:lpstr>
      <vt:lpstr>SPSA (only) Template and Instructions</vt:lpstr>
      <vt:lpstr>Intent of the SPSA (only) Template and Instructions</vt:lpstr>
      <vt:lpstr>Walkthrough the required SPSA Section for meeting SWP planning  requirements</vt:lpstr>
      <vt:lpstr>Frequently Asked Planning Questions for the SPSA</vt:lpstr>
      <vt:lpstr>Questions to Consider for the SPSA (1)</vt:lpstr>
      <vt:lpstr>Suggested Planning Timeline</vt:lpstr>
      <vt:lpstr>Questions to Consider for the SPSA (2)</vt:lpstr>
      <vt:lpstr>SPSA for CSI  Template and Instructions</vt:lpstr>
      <vt:lpstr>CSI Plan Requirements</vt:lpstr>
      <vt:lpstr>The CSI plan must address the following components (1):</vt:lpstr>
      <vt:lpstr>The CSI plan must address the following components (2):</vt:lpstr>
      <vt:lpstr>SPSA for CSI Template and Instructions</vt:lpstr>
      <vt:lpstr>Intent of the SPSA for CSI Template and Instructions</vt:lpstr>
      <vt:lpstr>Walkthrough for the required SPSA Section for the CSI planning requirements</vt:lpstr>
      <vt:lpstr>Single School Districts and Charter Schools Eligible for CSI (1)</vt:lpstr>
      <vt:lpstr>Dashboard Alternative School Status (DASS) Schools Eligible for CSI</vt:lpstr>
      <vt:lpstr>Frequently Asked Planning Question for CSI</vt:lpstr>
      <vt:lpstr>Questions to Consider for CSI (1)</vt:lpstr>
      <vt:lpstr>CSI Resources</vt:lpstr>
      <vt:lpstr>SPSA for ATSI Template and Instructions </vt:lpstr>
      <vt:lpstr>The ATSI plan must address the following components (1):</vt:lpstr>
      <vt:lpstr>The ATSI plan must address the following components (2):</vt:lpstr>
      <vt:lpstr>SPSA for ATSI Template and Instructions </vt:lpstr>
      <vt:lpstr>Intent of the SPSA for ATSI Template and Instructions </vt:lpstr>
      <vt:lpstr>Walkthrough for the required SPSA Section for the ATSI planning requirements</vt:lpstr>
      <vt:lpstr>Single School Districts and Charter Schools Eligible for ATSI</vt:lpstr>
      <vt:lpstr>Frequently Asked Planning Question for ATSI</vt:lpstr>
      <vt:lpstr>Question to Consider for ATSI</vt:lpstr>
      <vt:lpstr>ATSI Resources</vt:lpstr>
      <vt:lpstr>Questions</vt:lpstr>
      <vt:lpstr>Contact Information</vt:lpstr>
      <vt:lpstr>LCAP and SPSA 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SPSA Template and Instructions - LCFF (CA Dept of Education)</dc:title>
  <dc:subject>Tuesdays @ 2 webinar presentation of the revised School Plan for Student Achievement (SPSA) template and instructions.</dc:subject>
  <dc:creator/>
  <cp:lastModifiedBy/>
  <cp:revision>1</cp:revision>
  <dcterms:created xsi:type="dcterms:W3CDTF">2025-09-05T23:09:01Z</dcterms:created>
  <dcterms:modified xsi:type="dcterms:W3CDTF">2025-09-09T16:18:09Z</dcterms:modified>
</cp:coreProperties>
</file>