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1" r:id="rId1"/>
  </p:sldMasterIdLst>
  <p:notesMasterIdLst>
    <p:notesMasterId r:id="rId92"/>
  </p:notesMasterIdLst>
  <p:handoutMasterIdLst>
    <p:handoutMasterId r:id="rId93"/>
  </p:handoutMasterIdLst>
  <p:sldIdLst>
    <p:sldId id="306" r:id="rId2"/>
    <p:sldId id="1660" r:id="rId3"/>
    <p:sldId id="470" r:id="rId4"/>
    <p:sldId id="305" r:id="rId5"/>
    <p:sldId id="1671" r:id="rId6"/>
    <p:sldId id="348" r:id="rId7"/>
    <p:sldId id="1702" r:id="rId8"/>
    <p:sldId id="1704" r:id="rId9"/>
    <p:sldId id="1705" r:id="rId10"/>
    <p:sldId id="307" r:id="rId11"/>
    <p:sldId id="1706" r:id="rId12"/>
    <p:sldId id="1673" r:id="rId13"/>
    <p:sldId id="1708" r:id="rId14"/>
    <p:sldId id="1701" r:id="rId15"/>
    <p:sldId id="1709" r:id="rId16"/>
    <p:sldId id="256" r:id="rId17"/>
    <p:sldId id="1710" r:id="rId18"/>
    <p:sldId id="1711" r:id="rId19"/>
    <p:sldId id="1689" r:id="rId20"/>
    <p:sldId id="1712" r:id="rId21"/>
    <p:sldId id="1690" r:id="rId22"/>
    <p:sldId id="1713" r:id="rId23"/>
    <p:sldId id="1659" r:id="rId24"/>
    <p:sldId id="1655" r:id="rId25"/>
    <p:sldId id="1661" r:id="rId26"/>
    <p:sldId id="1662" r:id="rId27"/>
    <p:sldId id="1714" r:id="rId28"/>
    <p:sldId id="1715" r:id="rId29"/>
    <p:sldId id="323" r:id="rId30"/>
    <p:sldId id="1608" r:id="rId31"/>
    <p:sldId id="324" r:id="rId32"/>
    <p:sldId id="325" r:id="rId33"/>
    <p:sldId id="327" r:id="rId34"/>
    <p:sldId id="330" r:id="rId35"/>
    <p:sldId id="1716" r:id="rId36"/>
    <p:sldId id="1717" r:id="rId37"/>
    <p:sldId id="1718" r:id="rId38"/>
    <p:sldId id="1665" r:id="rId39"/>
    <p:sldId id="1691" r:id="rId40"/>
    <p:sldId id="1668" r:id="rId41"/>
    <p:sldId id="1698" r:id="rId42"/>
    <p:sldId id="1666" r:id="rId43"/>
    <p:sldId id="1669" r:id="rId44"/>
    <p:sldId id="1692" r:id="rId45"/>
    <p:sldId id="1719" r:id="rId46"/>
    <p:sldId id="410" r:id="rId47"/>
    <p:sldId id="1741" r:id="rId48"/>
    <p:sldId id="1720" r:id="rId49"/>
    <p:sldId id="1672" r:id="rId50"/>
    <p:sldId id="432" r:id="rId51"/>
    <p:sldId id="1721" r:id="rId52"/>
    <p:sldId id="1722" r:id="rId53"/>
    <p:sldId id="490" r:id="rId54"/>
    <p:sldId id="1604" r:id="rId55"/>
    <p:sldId id="1674" r:id="rId56"/>
    <p:sldId id="1742" r:id="rId57"/>
    <p:sldId id="1557" r:id="rId58"/>
    <p:sldId id="1699" r:id="rId59"/>
    <p:sldId id="1700" r:id="rId60"/>
    <p:sldId id="1743" r:id="rId61"/>
    <p:sldId id="1603" r:id="rId62"/>
    <p:sldId id="1558" r:id="rId63"/>
    <p:sldId id="465" r:id="rId64"/>
    <p:sldId id="1675" r:id="rId65"/>
    <p:sldId id="1676" r:id="rId66"/>
    <p:sldId id="1677" r:id="rId67"/>
    <p:sldId id="1723" r:id="rId68"/>
    <p:sldId id="1641" r:id="rId69"/>
    <p:sldId id="1624" r:id="rId70"/>
    <p:sldId id="1643" r:id="rId71"/>
    <p:sldId id="1644" r:id="rId72"/>
    <p:sldId id="1724" r:id="rId73"/>
    <p:sldId id="1725" r:id="rId74"/>
    <p:sldId id="1726" r:id="rId75"/>
    <p:sldId id="1727" r:id="rId76"/>
    <p:sldId id="1728" r:id="rId77"/>
    <p:sldId id="1729" r:id="rId78"/>
    <p:sldId id="1730" r:id="rId79"/>
    <p:sldId id="1731" r:id="rId80"/>
    <p:sldId id="1732" r:id="rId81"/>
    <p:sldId id="1733" r:id="rId82"/>
    <p:sldId id="1734" r:id="rId83"/>
    <p:sldId id="1735" r:id="rId84"/>
    <p:sldId id="1736" r:id="rId85"/>
    <p:sldId id="1737" r:id="rId86"/>
    <p:sldId id="1738" r:id="rId87"/>
    <p:sldId id="1739" r:id="rId88"/>
    <p:sldId id="1630" r:id="rId89"/>
    <p:sldId id="355" r:id="rId90"/>
    <p:sldId id="1740" r:id="rId9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04A0"/>
    <a:srgbClr val="DEEBF6"/>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012" autoAdjust="0"/>
    <p:restoredTop sz="70124" autoAdjust="0"/>
  </p:normalViewPr>
  <p:slideViewPr>
    <p:cSldViewPr snapToGrid="0">
      <p:cViewPr varScale="1">
        <p:scale>
          <a:sx n="59" d="100"/>
          <a:sy n="59" d="100"/>
        </p:scale>
        <p:origin x="72" y="708"/>
      </p:cViewPr>
      <p:guideLst/>
    </p:cSldViewPr>
  </p:slideViewPr>
  <p:outlineViewPr>
    <p:cViewPr>
      <p:scale>
        <a:sx n="33" d="100"/>
        <a:sy n="33" d="100"/>
      </p:scale>
      <p:origin x="0" y="-1602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a:t>
            </a:fld>
            <a:endParaRPr lang="en-US"/>
          </a:p>
        </p:txBody>
      </p:sp>
    </p:spTree>
    <p:extLst>
      <p:ext uri="{BB962C8B-B14F-4D97-AF65-F5344CB8AC3E}">
        <p14:creationId xmlns:p14="http://schemas.microsoft.com/office/powerpoint/2010/main" val="173177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33</a:t>
            </a:fld>
            <a:endParaRPr lang="en-US"/>
          </a:p>
        </p:txBody>
      </p:sp>
    </p:spTree>
    <p:extLst>
      <p:ext uri="{BB962C8B-B14F-4D97-AF65-F5344CB8AC3E}">
        <p14:creationId xmlns:p14="http://schemas.microsoft.com/office/powerpoint/2010/main" val="61819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cs typeface="Calibri"/>
              </a:rPr>
              <a:t>The CSI Summary is only applicable for LEAs that have schools eligible for CSI.</a:t>
            </a:r>
            <a:endParaRPr lang="en-US" sz="1600"/>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32119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sz="1600" i="0" dirty="0"/>
              <a:t>LCFF identifies two sets of student groups:</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600" i="0" dirty="0"/>
              <a:t>The following student groups are identified for inclusion in the LCAP, as applicable to the LEA: ethnic groups, socioeconomically disadvantaged (i.e. low-income) students, English learners, students with disabilities, foster youth and homeless youth.</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600" i="0" dirty="0"/>
              <a:t>The following student groups are identified for purposes of the requirement to increase or improve services: socioeconomically disadvantaged (i.e. low-income) students, English learners and foster youth.</a:t>
            </a:r>
            <a:endParaRPr lang="en-US" sz="1600" dirty="0"/>
          </a:p>
          <a:p>
            <a:pPr marL="0" lvl="0" indent="0" algn="l" rtl="0">
              <a:lnSpc>
                <a:spcPct val="100000"/>
              </a:lnSpc>
              <a:spcBef>
                <a:spcPts val="0"/>
              </a:spcBef>
              <a:spcAft>
                <a:spcPts val="0"/>
              </a:spcAft>
              <a:buClr>
                <a:schemeClr val="dk1"/>
              </a:buClr>
              <a:buSzPts val="1200"/>
              <a:buFont typeface="Calibri"/>
              <a:buNone/>
            </a:pPr>
            <a:endParaRPr lang="en-US" sz="1600" dirty="0"/>
          </a:p>
          <a:p>
            <a:pPr marL="0" lvl="0" indent="0" algn="l" rtl="0">
              <a:lnSpc>
                <a:spcPct val="100000"/>
              </a:lnSpc>
              <a:spcBef>
                <a:spcPts val="0"/>
              </a:spcBef>
              <a:spcAft>
                <a:spcPts val="0"/>
              </a:spcAft>
              <a:buClr>
                <a:schemeClr val="dk1"/>
              </a:buClr>
              <a:buSzPts val="1200"/>
              <a:buFont typeface="Calibri"/>
              <a:buNone/>
            </a:pPr>
            <a:r>
              <a:rPr lang="en-US" sz="1600" i="1" dirty="0"/>
              <a:t>EC </a:t>
            </a:r>
            <a:r>
              <a:rPr lang="en-US" sz="1600" i="0" dirty="0"/>
              <a:t>Section 52064(</a:t>
            </a:r>
            <a:r>
              <a:rPr lang="en-US" sz="1600" dirty="0"/>
              <a:t>e)(1) states “The process of developing and annually updating the local control and accountability plan should support school districts, county offices of education, and charter schools in comprehensive strategic planning, accountability, and improvement across the state priorities and any locally identified priorities through meaningful engagement with local stakeholders.”</a:t>
            </a:r>
          </a:p>
          <a:p>
            <a:pPr marL="0" lvl="0" indent="0" algn="l" rtl="0">
              <a:lnSpc>
                <a:spcPct val="100000"/>
              </a:lnSpc>
              <a:spcBef>
                <a:spcPts val="0"/>
              </a:spcBef>
              <a:spcAft>
                <a:spcPts val="0"/>
              </a:spcAft>
              <a:buClr>
                <a:schemeClr val="dk1"/>
              </a:buClr>
              <a:buSzPts val="1200"/>
              <a:buFont typeface="Calibri"/>
              <a:buNone/>
            </a:pPr>
            <a:endParaRPr lang="en-US" sz="1600" dirty="0"/>
          </a:p>
          <a:p>
            <a:pPr marL="0" lvl="0" indent="0" algn="l" rtl="0">
              <a:lnSpc>
                <a:spcPct val="100000"/>
              </a:lnSpc>
              <a:spcBef>
                <a:spcPts val="0"/>
              </a:spcBef>
              <a:spcAft>
                <a:spcPts val="0"/>
              </a:spcAft>
              <a:buClr>
                <a:schemeClr val="dk1"/>
              </a:buClr>
              <a:buSzPts val="1200"/>
              <a:buFont typeface="Calibri"/>
              <a:buNone/>
            </a:pPr>
            <a:r>
              <a:rPr lang="en-US" sz="1600" dirty="0"/>
              <a:t>The state priorities are identified in </a:t>
            </a:r>
            <a:r>
              <a:rPr lang="en-US" sz="1600" i="1" dirty="0"/>
              <a:t>EC</a:t>
            </a:r>
            <a:r>
              <a:rPr lang="en-US" sz="1600" dirty="0"/>
              <a:t> sections 52060(d) and 52066(d). For more information please see the Introduction to the Local Control Funding Formula PowerPoint, available at https://docs.google.com/presentation/d/1SyPx68hqRgMhnQGFTl5sglV1PBVmJ5Rl/edit?usp=sharing&amp;ouid=109700567978101120480&amp;rtpof=true&amp;sd=true.  </a:t>
            </a:r>
          </a:p>
          <a:p>
            <a:pPr marL="0" lvl="0" indent="0" algn="l" rtl="0">
              <a:lnSpc>
                <a:spcPct val="100000"/>
              </a:lnSpc>
              <a:spcBef>
                <a:spcPts val="0"/>
              </a:spcBef>
              <a:spcAft>
                <a:spcPts val="0"/>
              </a:spcAft>
              <a:buClr>
                <a:schemeClr val="dk1"/>
              </a:buClr>
              <a:buSzPts val="1200"/>
              <a:buFont typeface="Calibri"/>
              <a:buNone/>
            </a:pPr>
            <a:endParaRPr lang="en-US" sz="1600" dirty="0"/>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72524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endParaRPr lang="en-US" sz="1600" dirty="0"/>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7263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mj-lt"/>
              <a:buNone/>
            </a:pPr>
            <a:r>
              <a:rPr lang="en-US" dirty="0"/>
              <a:t>The Engaging Educational Partners section and its requirements will be covered in additional detail in the Engaging Educational Partners webinar.</a:t>
            </a:r>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360177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54</a:t>
            </a:fld>
            <a:endParaRPr lang="en-US"/>
          </a:p>
        </p:txBody>
      </p:sp>
    </p:spTree>
    <p:extLst>
      <p:ext uri="{BB962C8B-B14F-4D97-AF65-F5344CB8AC3E}">
        <p14:creationId xmlns:p14="http://schemas.microsoft.com/office/powerpoint/2010/main" val="20773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metrics and expected outcomes included in a goal should measure progress related to what the goal intends to achieve.</a:t>
            </a:r>
          </a:p>
          <a:p>
            <a:pPr marL="171450" indent="-171450">
              <a:buFont typeface="Arial" panose="020B0604020202020204" pitchFamily="34" charset="0"/>
              <a:buChar char="•"/>
            </a:pPr>
            <a:r>
              <a:rPr lang="en-US" dirty="0"/>
              <a:t>A metric indicates the unit of measurement for an expected outcome.</a:t>
            </a:r>
          </a:p>
          <a:p>
            <a:pPr marL="171450" indent="-171450">
              <a:buFont typeface="Arial" panose="020B0604020202020204" pitchFamily="34" charset="0"/>
              <a:buChar char="•"/>
            </a:pPr>
            <a:r>
              <a:rPr lang="en-US" dirty="0"/>
              <a:t>An action is something that is done to cause the expected outcome.</a:t>
            </a:r>
          </a:p>
          <a:p>
            <a:pPr marL="171450" indent="-171450">
              <a:buFont typeface="Arial" panose="020B0604020202020204" pitchFamily="34" charset="0"/>
              <a:buChar char="•"/>
            </a:pPr>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55</a:t>
            </a:fld>
            <a:endParaRPr lang="en-US"/>
          </a:p>
        </p:txBody>
      </p:sp>
    </p:spTree>
    <p:extLst>
      <p:ext uri="{BB962C8B-B14F-4D97-AF65-F5344CB8AC3E}">
        <p14:creationId xmlns:p14="http://schemas.microsoft.com/office/powerpoint/2010/main" val="747881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 metric indicates the unit of measurement for an expected outcome.</a:t>
            </a:r>
          </a:p>
          <a:p>
            <a:pPr marL="171450" indent="-171450">
              <a:buFont typeface="Arial" panose="020B0604020202020204" pitchFamily="34" charset="0"/>
              <a:buChar char="•"/>
            </a:pPr>
            <a:r>
              <a:rPr lang="en-US"/>
              <a:t>An action is something that is done to cause the expected outcome.</a:t>
            </a:r>
          </a:p>
          <a:p>
            <a:pPr marL="171450" indent="-171450">
              <a:buFont typeface="Arial" panose="020B0604020202020204" pitchFamily="34" charset="0"/>
              <a:buChar char="•"/>
            </a:pPr>
            <a:r>
              <a:rPr lang="en-US"/>
              <a:t>Example:</a:t>
            </a:r>
          </a:p>
          <a:p>
            <a:pPr marL="274320" lvl="1" indent="0">
              <a:buNone/>
            </a:pPr>
            <a:r>
              <a:rPr lang="en-US"/>
              <a:t>Metric: Suspension Rate as a Percentage</a:t>
            </a:r>
          </a:p>
          <a:p>
            <a:pPr marL="274320" lvl="1" indent="0">
              <a:buNone/>
            </a:pPr>
            <a:r>
              <a:rPr lang="en-US"/>
              <a:t>Expected Outcome: Reduce by 5%</a:t>
            </a:r>
          </a:p>
          <a:p>
            <a:pPr marL="274320" lvl="1" indent="0">
              <a:buNone/>
            </a:pPr>
            <a:r>
              <a:rPr lang="en-US"/>
              <a:t>Action: Staff Training in PBIS</a:t>
            </a:r>
          </a:p>
        </p:txBody>
      </p:sp>
      <p:sp>
        <p:nvSpPr>
          <p:cNvPr id="4" name="Slide Number Placeholder 3"/>
          <p:cNvSpPr>
            <a:spLocks noGrp="1"/>
          </p:cNvSpPr>
          <p:nvPr>
            <p:ph type="sldNum" sz="quarter" idx="5"/>
          </p:nvPr>
        </p:nvSpPr>
        <p:spPr/>
        <p:txBody>
          <a:bodyPr/>
          <a:lstStyle/>
          <a:p>
            <a:fld id="{C4DE2599-B6DD-4604-94C4-ECDEF8D6962A}" type="slidenum">
              <a:rPr lang="en-US" smtClean="0"/>
              <a:t>57</a:t>
            </a:fld>
            <a:endParaRPr lang="en-US"/>
          </a:p>
        </p:txBody>
      </p:sp>
    </p:spTree>
    <p:extLst>
      <p:ext uri="{BB962C8B-B14F-4D97-AF65-F5344CB8AC3E}">
        <p14:creationId xmlns:p14="http://schemas.microsoft.com/office/powerpoint/2010/main" val="209967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will not complete the Goal Analysis as part of the 2024-25 LCAP. Instead, LEAs will use the will be used to provide an analysis of each goal included in the 2022–23 LCAP.</a:t>
            </a:r>
          </a:p>
          <a:p>
            <a:endParaRPr lang="en-US" dirty="0"/>
          </a:p>
          <a:p>
            <a:r>
              <a:rPr lang="en-US" dirty="0"/>
              <a:t>For each goal included in the 2022–23 LCAP the LEA must provide the following:</a:t>
            </a:r>
            <a:endParaRPr lang="en-US" dirty="0">
              <a:cs typeface="Calibri"/>
            </a:endParaRPr>
          </a:p>
          <a:p>
            <a:pPr marL="228600" indent="-228600">
              <a:buFont typeface="+mj-lt"/>
              <a:buAutoNum type="arabicPeriod"/>
            </a:pPr>
            <a:r>
              <a:rPr lang="en-US" dirty="0"/>
              <a:t>A description of any substantive differences in planned actions and actual implementation of these actions.</a:t>
            </a:r>
            <a:endParaRPr lang="en-US" dirty="0">
              <a:cs typeface="Calibri"/>
            </a:endParaRPr>
          </a:p>
          <a:p>
            <a:pPr marL="228600" indent="-228600">
              <a:buFont typeface="+mj-lt"/>
              <a:buAutoNum type="arabicPeriod"/>
            </a:pPr>
            <a:r>
              <a:rPr lang="en-US" dirty="0"/>
              <a:t>An explanation of material differences between Budgeted Expenditures and Estimated Actual Expenditures and/or Planned Percentages of Improved Services and Estimated Actual Percentages of Improved Services.</a:t>
            </a:r>
            <a:endParaRPr lang="en-US" dirty="0">
              <a:cs typeface="Calibri"/>
            </a:endParaRPr>
          </a:p>
          <a:p>
            <a:pPr marL="228600" indent="-228600">
              <a:buFont typeface="+mj-lt"/>
              <a:buAutoNum type="arabicPeriod"/>
            </a:pPr>
            <a:r>
              <a:rPr lang="en-US" dirty="0"/>
              <a:t>An explanation of how effective the specific actions were in making progress toward the goal.</a:t>
            </a:r>
            <a:endParaRPr lang="en-US" dirty="0">
              <a:cs typeface="Calibri"/>
            </a:endParaRPr>
          </a:p>
          <a:p>
            <a:pPr marL="228600" indent="-228600">
              <a:buFont typeface="+mj-lt"/>
              <a:buAutoNum type="arabicPeriod"/>
            </a:pPr>
            <a:r>
              <a:rPr lang="en-US" dirty="0"/>
              <a:t>A description of any changes made to the planned goal, metrics, desired outcomes, or actions for the coming year that resulted from reflections on prior practice.</a:t>
            </a:r>
            <a:endParaRPr lang="en-US" dirty="0">
              <a:cs typeface="Calibri"/>
            </a:endParaRPr>
          </a:p>
          <a:p>
            <a:pPr marL="228600" indent="-228600">
              <a:buFont typeface="+mj-lt"/>
              <a:buAutoNum type="arabicPeriod"/>
            </a:pPr>
            <a:endParaRPr lang="en-US" dirty="0"/>
          </a:p>
          <a:p>
            <a:pPr marL="0" indent="0">
              <a:buFont typeface="+mj-lt"/>
              <a:buNone/>
            </a:pPr>
            <a:r>
              <a:rPr lang="en-US" dirty="0"/>
              <a:t>Instructions for completing these four responses are found on pages 11–12 of the LCAP template instructions.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60</a:t>
            </a:fld>
            <a:endParaRPr lang="en-US"/>
          </a:p>
        </p:txBody>
      </p:sp>
    </p:spTree>
    <p:extLst>
      <p:ext uri="{BB962C8B-B14F-4D97-AF65-F5344CB8AC3E}">
        <p14:creationId xmlns:p14="http://schemas.microsoft.com/office/powerpoint/2010/main" val="47520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61</a:t>
            </a:fld>
            <a:endParaRPr lang="en-US"/>
          </a:p>
        </p:txBody>
      </p:sp>
    </p:spTree>
    <p:extLst>
      <p:ext uri="{BB962C8B-B14F-4D97-AF65-F5344CB8AC3E}">
        <p14:creationId xmlns:p14="http://schemas.microsoft.com/office/powerpoint/2010/main" val="139737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a:p>
            <a:pPr marL="0" lvl="0" indent="0">
              <a:buFont typeface="+mj-lt"/>
              <a:buNone/>
            </a:pPr>
            <a:r>
              <a:rPr lang="en-US" dirty="0"/>
              <a:t>2. Meaningful Engagement of Educational Partners: </a:t>
            </a:r>
          </a:p>
          <a:p>
            <a:pPr lvl="1"/>
            <a:r>
              <a:rPr lang="en-US" dirty="0"/>
              <a:t>-The LCAP development process should result in an LCAP that reflects decisions made through meaningful engagement of educational partners. </a:t>
            </a:r>
          </a:p>
          <a:p>
            <a:pPr lvl="1"/>
            <a:r>
              <a:rPr lang="en-US" dirty="0"/>
              <a:t>-Local educational partners possess valuable perspectives and insights about an LEA's programs and services. </a:t>
            </a:r>
          </a:p>
          <a:p>
            <a:pPr lvl="1"/>
            <a:r>
              <a:rPr lang="en-US" dirty="0"/>
              <a:t>-Effective strategic planning will incorporate these perspectives and insights in order to identify potential goals and actions to be included in the LCAP.</a:t>
            </a:r>
          </a:p>
          <a:p>
            <a:pPr marL="0" lvl="0" indent="0">
              <a:buFont typeface="+mj-lt"/>
              <a:buNone/>
            </a:pPr>
            <a:r>
              <a:rPr lang="en-US" dirty="0"/>
              <a:t>3. Accountability and Compliance: </a:t>
            </a:r>
          </a:p>
          <a:p>
            <a:pPr lvl="1"/>
            <a:r>
              <a:rPr lang="en-US" dirty="0"/>
              <a:t>-The LCAP serves an important accountability function because aspects of the LCAP template require LEAs to show that they have complied with various requirements specified in the LCFF statutes and regulations.</a:t>
            </a:r>
          </a:p>
          <a:p>
            <a:pPr marL="0" lvl="0" indent="0" algn="l" rtl="0">
              <a:spcBef>
                <a:spcPts val="0"/>
              </a:spcBef>
              <a:spcAft>
                <a:spcPts val="0"/>
              </a:spcAft>
              <a:buClr>
                <a:schemeClr val="dk1"/>
              </a:buClr>
              <a:buSzPts val="12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1881056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Affirmations/Assurances are provided as actions (ensure that all students have access to standards aligned instructional materials.) actions: inventory, purchase, distribute</a:t>
            </a:r>
          </a:p>
        </p:txBody>
      </p:sp>
      <p:sp>
        <p:nvSpPr>
          <p:cNvPr id="4" name="Slide Number Placeholder 3"/>
          <p:cNvSpPr>
            <a:spLocks noGrp="1"/>
          </p:cNvSpPr>
          <p:nvPr>
            <p:ph type="sldNum" sz="quarter" idx="5"/>
          </p:nvPr>
        </p:nvSpPr>
        <p:spPr/>
        <p:txBody>
          <a:bodyPr/>
          <a:lstStyle/>
          <a:p>
            <a:fld id="{C4DE2599-B6DD-4604-94C4-ECDEF8D6962A}" type="slidenum">
              <a:rPr lang="en-US" smtClean="0"/>
              <a:t>62</a:t>
            </a:fld>
            <a:endParaRPr lang="en-US"/>
          </a:p>
        </p:txBody>
      </p:sp>
    </p:spTree>
    <p:extLst>
      <p:ext uri="{BB962C8B-B14F-4D97-AF65-F5344CB8AC3E}">
        <p14:creationId xmlns:p14="http://schemas.microsoft.com/office/powerpoint/2010/main" val="118399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63</a:t>
            </a:fld>
            <a:endParaRPr lang="en-US"/>
          </a:p>
        </p:txBody>
      </p:sp>
    </p:spTree>
    <p:extLst>
      <p:ext uri="{BB962C8B-B14F-4D97-AF65-F5344CB8AC3E}">
        <p14:creationId xmlns:p14="http://schemas.microsoft.com/office/powerpoint/2010/main" val="363385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64</a:t>
            </a:fld>
            <a:endParaRPr lang="en-US"/>
          </a:p>
        </p:txBody>
      </p:sp>
    </p:spTree>
    <p:extLst>
      <p:ext uri="{BB962C8B-B14F-4D97-AF65-F5344CB8AC3E}">
        <p14:creationId xmlns:p14="http://schemas.microsoft.com/office/powerpoint/2010/main" val="2690897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65</a:t>
            </a:fld>
            <a:endParaRPr lang="en-US"/>
          </a:p>
        </p:txBody>
      </p:sp>
    </p:spTree>
    <p:extLst>
      <p:ext uri="{BB962C8B-B14F-4D97-AF65-F5344CB8AC3E}">
        <p14:creationId xmlns:p14="http://schemas.microsoft.com/office/powerpoint/2010/main" val="238047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66</a:t>
            </a:fld>
            <a:endParaRPr lang="en-US"/>
          </a:p>
        </p:txBody>
      </p:sp>
    </p:spTree>
    <p:extLst>
      <p:ext uri="{BB962C8B-B14F-4D97-AF65-F5344CB8AC3E}">
        <p14:creationId xmlns:p14="http://schemas.microsoft.com/office/powerpoint/2010/main" val="363081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for completing the Action Tables are found on pages 16–21 of the LCAP template instructions.</a:t>
            </a:r>
          </a:p>
        </p:txBody>
      </p:sp>
      <p:sp>
        <p:nvSpPr>
          <p:cNvPr id="4" name="Slide Number Placeholder 3"/>
          <p:cNvSpPr>
            <a:spLocks noGrp="1"/>
          </p:cNvSpPr>
          <p:nvPr>
            <p:ph type="sldNum" sz="quarter" idx="5"/>
          </p:nvPr>
        </p:nvSpPr>
        <p:spPr/>
        <p:txBody>
          <a:bodyPr/>
          <a:lstStyle/>
          <a:p>
            <a:fld id="{C4DE2599-B6DD-4604-94C4-ECDEF8D6962A}" type="slidenum">
              <a:rPr lang="en-US" smtClean="0"/>
              <a:t>69</a:t>
            </a:fld>
            <a:endParaRPr lang="en-US"/>
          </a:p>
        </p:txBody>
      </p:sp>
    </p:spTree>
    <p:extLst>
      <p:ext uri="{BB962C8B-B14F-4D97-AF65-F5344CB8AC3E}">
        <p14:creationId xmlns:p14="http://schemas.microsoft.com/office/powerpoint/2010/main" val="3434832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70</a:t>
            </a:fld>
            <a:endParaRPr lang="en-US"/>
          </a:p>
        </p:txBody>
      </p:sp>
    </p:spTree>
    <p:extLst>
      <p:ext uri="{BB962C8B-B14F-4D97-AF65-F5344CB8AC3E}">
        <p14:creationId xmlns:p14="http://schemas.microsoft.com/office/powerpoint/2010/main" val="818420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71</a:t>
            </a:fld>
            <a:endParaRPr lang="en-US"/>
          </a:p>
        </p:txBody>
      </p:sp>
    </p:spTree>
    <p:extLst>
      <p:ext uri="{BB962C8B-B14F-4D97-AF65-F5344CB8AC3E}">
        <p14:creationId xmlns:p14="http://schemas.microsoft.com/office/powerpoint/2010/main" val="52582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73</a:t>
            </a:fld>
            <a:endParaRPr lang="en-US"/>
          </a:p>
        </p:txBody>
      </p:sp>
    </p:spTree>
    <p:extLst>
      <p:ext uri="{BB962C8B-B14F-4D97-AF65-F5344CB8AC3E}">
        <p14:creationId xmlns:p14="http://schemas.microsoft.com/office/powerpoint/2010/main" val="2743667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76</a:t>
            </a:fld>
            <a:endParaRPr lang="en-US"/>
          </a:p>
        </p:txBody>
      </p:sp>
    </p:spTree>
    <p:extLst>
      <p:ext uri="{BB962C8B-B14F-4D97-AF65-F5344CB8AC3E}">
        <p14:creationId xmlns:p14="http://schemas.microsoft.com/office/powerpoint/2010/main" val="418851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a7b218e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a7b218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Football is a good example of the balance between Continuous Improvement and Compliance. Over the past ten years there has been an increasing concern about the effects of traumatic head injuries on players. These injuries are not good for the players, their families, their teams, or the fans. Based on an analysis of a wide variety of data, collected and reported both nationally and by individual organizations, changes have been made to the rules, the practices and techniques, and to the equipment used by players. These efforts have lead to a substantial reduction in traumatic head injuries. </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Some individuals feel that there is still more that could be done to protect players while others feel that the changes that have been made are burdensome and unnecessary, however it cannot be argued that the changes that have been made have been positive for players’ current and future well-being and success.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77</a:t>
            </a:fld>
            <a:endParaRPr lang="en-US"/>
          </a:p>
        </p:txBody>
      </p:sp>
    </p:spTree>
    <p:extLst>
      <p:ext uri="{BB962C8B-B14F-4D97-AF65-F5344CB8AC3E}">
        <p14:creationId xmlns:p14="http://schemas.microsoft.com/office/powerpoint/2010/main" val="3105357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78</a:t>
            </a:fld>
            <a:endParaRPr lang="en-US"/>
          </a:p>
        </p:txBody>
      </p:sp>
    </p:spTree>
    <p:extLst>
      <p:ext uri="{BB962C8B-B14F-4D97-AF65-F5344CB8AC3E}">
        <p14:creationId xmlns:p14="http://schemas.microsoft.com/office/powerpoint/2010/main" val="4182535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79</a:t>
            </a:fld>
            <a:endParaRPr lang="en-US"/>
          </a:p>
        </p:txBody>
      </p:sp>
    </p:spTree>
    <p:extLst>
      <p:ext uri="{BB962C8B-B14F-4D97-AF65-F5344CB8AC3E}">
        <p14:creationId xmlns:p14="http://schemas.microsoft.com/office/powerpoint/2010/main" val="2605032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80</a:t>
            </a:fld>
            <a:endParaRPr lang="en-US"/>
          </a:p>
        </p:txBody>
      </p:sp>
    </p:spTree>
    <p:extLst>
      <p:ext uri="{BB962C8B-B14F-4D97-AF65-F5344CB8AC3E}">
        <p14:creationId xmlns:p14="http://schemas.microsoft.com/office/powerpoint/2010/main" val="817266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81</a:t>
            </a:fld>
            <a:endParaRPr lang="en-US"/>
          </a:p>
        </p:txBody>
      </p:sp>
    </p:spTree>
    <p:extLst>
      <p:ext uri="{BB962C8B-B14F-4D97-AF65-F5344CB8AC3E}">
        <p14:creationId xmlns:p14="http://schemas.microsoft.com/office/powerpoint/2010/main" val="2140621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82</a:t>
            </a:fld>
            <a:endParaRPr lang="en-US"/>
          </a:p>
        </p:txBody>
      </p:sp>
    </p:spTree>
    <p:extLst>
      <p:ext uri="{BB962C8B-B14F-4D97-AF65-F5344CB8AC3E}">
        <p14:creationId xmlns:p14="http://schemas.microsoft.com/office/powerpoint/2010/main" val="1276476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83</a:t>
            </a:fld>
            <a:endParaRPr lang="en-US"/>
          </a:p>
        </p:txBody>
      </p:sp>
    </p:spTree>
    <p:extLst>
      <p:ext uri="{BB962C8B-B14F-4D97-AF65-F5344CB8AC3E}">
        <p14:creationId xmlns:p14="http://schemas.microsoft.com/office/powerpoint/2010/main" val="139982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84</a:t>
            </a:fld>
            <a:endParaRPr lang="en-US"/>
          </a:p>
        </p:txBody>
      </p:sp>
    </p:spTree>
    <p:extLst>
      <p:ext uri="{BB962C8B-B14F-4D97-AF65-F5344CB8AC3E}">
        <p14:creationId xmlns:p14="http://schemas.microsoft.com/office/powerpoint/2010/main" val="216842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85</a:t>
            </a:fld>
            <a:endParaRPr lang="en-US"/>
          </a:p>
        </p:txBody>
      </p:sp>
    </p:spTree>
    <p:extLst>
      <p:ext uri="{BB962C8B-B14F-4D97-AF65-F5344CB8AC3E}">
        <p14:creationId xmlns:p14="http://schemas.microsoft.com/office/powerpoint/2010/main" val="383808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Only applicable to LEAs that receive the additional 15 percent concentration grant add-on.</a:t>
            </a:r>
          </a:p>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86</a:t>
            </a:fld>
            <a:endParaRPr lang="en-US"/>
          </a:p>
        </p:txBody>
      </p:sp>
    </p:spTree>
    <p:extLst>
      <p:ext uri="{BB962C8B-B14F-4D97-AF65-F5344CB8AC3E}">
        <p14:creationId xmlns:p14="http://schemas.microsoft.com/office/powerpoint/2010/main" val="113308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4190948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changes to the Increased or Improved Services section will be addressed in greater detail as part of the Increased or Improved Services webinars.</a:t>
            </a:r>
          </a:p>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87</a:t>
            </a:fld>
            <a:endParaRPr lang="en-US"/>
          </a:p>
        </p:txBody>
      </p:sp>
    </p:spTree>
    <p:extLst>
      <p:ext uri="{BB962C8B-B14F-4D97-AF65-F5344CB8AC3E}">
        <p14:creationId xmlns:p14="http://schemas.microsoft.com/office/powerpoint/2010/main" val="348921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330076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305837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200"/>
              </a:spcBef>
              <a:spcAft>
                <a:spcPts val="600"/>
              </a:spcAft>
              <a:buNone/>
            </a:pPr>
            <a:r>
              <a:rPr lang="en-US" b="1" i="1" dirty="0">
                <a:effectLst/>
                <a:latin typeface="Arial" panose="020B0604020202020204" pitchFamily="34" charset="0"/>
                <a:ea typeface="MS Gothic" panose="020B0609070205080204" pitchFamily="49" charset="-128"/>
                <a:cs typeface="Times New Roman" panose="02020603050405020304" pitchFamily="18" charset="0"/>
              </a:rPr>
              <a:t>Goal Analysis</a:t>
            </a:r>
          </a:p>
          <a:p>
            <a:pPr marL="0" marR="0" indent="0">
              <a:spcBef>
                <a:spcPts val="6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analysis of how this goal was carried out in the previous year.</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any substantive differences in planned actions and actual implementation of these actions.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explanation of material differences between Budgeted Expenditures and Estimated Actual Expenditures and/or Planned Percentages of Improved Services and Estimated Actual Percentages of Improved Services.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explanation of how effective or ineffective the specific actions were in making progress toward the goal during the three-year LCAP cycle.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any changes made to the planned goal, metrics, desired outcomes, or actions for the coming year that resulted from reflections on prior practice.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p>
          <a:p>
            <a:pPr marL="0" marR="0" indent="0">
              <a:spcBef>
                <a:spcPts val="0"/>
              </a:spcBef>
              <a:spcAft>
                <a:spcPts val="600"/>
              </a:spcAft>
              <a:buNone/>
            </a:pPr>
            <a:r>
              <a:rPr lang="en-US" sz="1800" b="0" dirty="0">
                <a:solidFill>
                  <a:srgbClr val="000000"/>
                </a:solidFill>
                <a:effectLst/>
                <a:latin typeface="Arial" panose="020B0604020202020204" pitchFamily="34" charset="0"/>
                <a:ea typeface="Calibri" panose="020F0502020204030204" pitchFamily="34" charset="0"/>
              </a:rPr>
              <a:t>A report of the Total Estimated Actual Expenditures for last year’s actions may be found in the Annual Update Table. A report of the Estimated Actual Percentages of Improved Services for last year’s actions may be found in the Contributing Actions Annual Update Table.</a:t>
            </a:r>
            <a:endParaRPr lang="en-US" b="0"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24</a:t>
            </a:fld>
            <a:endParaRPr lang="en-US"/>
          </a:p>
        </p:txBody>
      </p:sp>
    </p:spTree>
    <p:extLst>
      <p:ext uri="{BB962C8B-B14F-4D97-AF65-F5344CB8AC3E}">
        <p14:creationId xmlns:p14="http://schemas.microsoft.com/office/powerpoint/2010/main" val="290883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30</a:t>
            </a:fld>
            <a:endParaRPr lang="en-US"/>
          </a:p>
        </p:txBody>
      </p:sp>
    </p:spTree>
    <p:extLst>
      <p:ext uri="{BB962C8B-B14F-4D97-AF65-F5344CB8AC3E}">
        <p14:creationId xmlns:p14="http://schemas.microsoft.com/office/powerpoint/2010/main" val="241611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31</a:t>
            </a:fld>
            <a:endParaRPr lang="en-US"/>
          </a:p>
        </p:txBody>
      </p:sp>
    </p:spTree>
    <p:extLst>
      <p:ext uri="{BB962C8B-B14F-4D97-AF65-F5344CB8AC3E}">
        <p14:creationId xmlns:p14="http://schemas.microsoft.com/office/powerpoint/2010/main" val="325015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11/28/2023</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71444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11/28/2023</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4329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11/28/2023</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28375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11/28/2023</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71008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11/28/2023</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98826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ur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0E41EA04-D529-47B8-946F-6CD08757EAB6}"/>
              </a:ext>
            </a:extLst>
          </p:cNvPr>
          <p:cNvSpPr>
            <a:spLocks noGrp="1"/>
          </p:cNvSpPr>
          <p:nvPr>
            <p:ph sz="quarter" idx="13"/>
          </p:nvPr>
        </p:nvSpPr>
        <p:spPr>
          <a:xfrm>
            <a:off x="1096963" y="1846263"/>
            <a:ext cx="2351087" cy="214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3569550" y="1845734"/>
            <a:ext cx="7586129"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a:extLst>
              <a:ext uri="{FF2B5EF4-FFF2-40B4-BE49-F238E27FC236}">
                <a16:creationId xmlns:a16="http://schemas.microsoft.com/office/drawing/2014/main" id="{5A07CBC1-975F-41AD-849D-87662FA7AF96}"/>
              </a:ext>
            </a:extLst>
          </p:cNvPr>
          <p:cNvSpPr>
            <a:spLocks noGrp="1"/>
          </p:cNvSpPr>
          <p:nvPr>
            <p:ph sz="quarter" idx="14"/>
          </p:nvPr>
        </p:nvSpPr>
        <p:spPr>
          <a:xfrm>
            <a:off x="1096962" y="4098291"/>
            <a:ext cx="2351087" cy="214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9550" y="4098483"/>
            <a:ext cx="7586130"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r>
              <a:rPr lang="en-US"/>
              <a:t>11/28/2023</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130773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a:t>California Department of Education</a:t>
            </a:r>
            <a:endParaRPr lang="en-US" dirty="0"/>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r>
              <a:rPr lang="en-US"/>
              <a:t>11/16/2023</a:t>
            </a:r>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3" name="Content Placeholder 2">
            <a:extLst>
              <a:ext uri="{FF2B5EF4-FFF2-40B4-BE49-F238E27FC236}">
                <a16:creationId xmlns:a16="http://schemas.microsoft.com/office/drawing/2014/main" id="{16B5A423-C7E9-48C2-3148-28FCD1F1C8DE}"/>
              </a:ext>
            </a:extLst>
          </p:cNvPr>
          <p:cNvSpPr>
            <a:spLocks noGrp="1"/>
          </p:cNvSpPr>
          <p:nvPr>
            <p:ph sz="quarter" idx="13"/>
          </p:nvPr>
        </p:nvSpPr>
        <p:spPr>
          <a:xfrm>
            <a:off x="1535113" y="2435225"/>
            <a:ext cx="10013950" cy="3703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2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245585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7889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11/28/2023</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95487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199" y="1825625"/>
            <a:ext cx="10515599" cy="786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8200" y="2743199"/>
            <a:ext cx="10515600" cy="3433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11/28/2023</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02864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y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034004"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11/28/2023</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32147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3230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014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11/28/2023</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74741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11/28/2023</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53710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11/28/2023</a:t>
            </a:r>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50253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11/28/2023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527C4-A6CF-43F0-8644-DCB2BE673FF0}" type="slidenum">
              <a:rPr lang="en-US" smtClean="0"/>
              <a:t>‹#›</a:t>
            </a:fld>
            <a:endParaRPr lang="en-US"/>
          </a:p>
        </p:txBody>
      </p:sp>
    </p:spTree>
    <p:extLst>
      <p:ext uri="{BB962C8B-B14F-4D97-AF65-F5344CB8AC3E}">
        <p14:creationId xmlns:p14="http://schemas.microsoft.com/office/powerpoint/2010/main" val="3268346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55" r:id="rId5"/>
    <p:sldLayoutId id="2147483754"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6"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ca.gov/re/lc/documents/lcffprioritiessummary.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adoptedlcaptemplate2024.docx" TargetMode="External"/><Relationship Id="rId2" Type="http://schemas.openxmlformats.org/officeDocument/2006/relationships/hyperlink" Target="https://www.cde.ca.gov/re/lc/documents/annualupdatetemplate2023.docx" TargetMode="External"/><Relationship Id="rId1" Type="http://schemas.openxmlformats.org/officeDocument/2006/relationships/slideLayout" Target="../slideLayouts/slideLayout2.xml"/><Relationship Id="rId5" Type="http://schemas.openxmlformats.org/officeDocument/2006/relationships/hyperlink" Target="https://www.cde.ca.gov/re/lc/documents/budgetoverviewparent.xlsx" TargetMode="External"/><Relationship Id="rId4" Type="http://schemas.openxmlformats.org/officeDocument/2006/relationships/hyperlink" Target="https://www.cde.ca.gov/re/lc/documents/lcapactiontables2024.xlsx"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2.xml"/><Relationship Id="rId4" Type="http://schemas.openxmlformats.org/officeDocument/2006/relationships/hyperlink" Target="mailto:join-LCFF-list@mlist.cde.c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1381"/>
            <a:ext cx="10512552" cy="4194060"/>
          </a:xfrm>
        </p:spPr>
        <p:txBody>
          <a:bodyPr anchor="b">
            <a:normAutofit/>
          </a:bodyPr>
          <a:lstStyle/>
          <a:p>
            <a:pPr algn="l"/>
            <a:r>
              <a:rPr lang="en-US" sz="6600" dirty="0"/>
              <a:t>Template and Instructions</a:t>
            </a:r>
          </a:p>
        </p:txBody>
      </p:sp>
      <p:sp>
        <p:nvSpPr>
          <p:cNvPr id="1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8200" y="4773460"/>
            <a:ext cx="10512552" cy="1855252"/>
          </a:xfrm>
        </p:spPr>
        <p:txBody>
          <a:bodyPr vert="horz" lIns="91440" tIns="45720" rIns="91440" bIns="45720" rtlCol="0">
            <a:normAutofit/>
          </a:bodyPr>
          <a:lstStyle/>
          <a:p>
            <a:pPr algn="l"/>
            <a:r>
              <a:rPr lang="en-US" dirty="0"/>
              <a:t>The Template and Instructions for the 2024–25 Local Control and Accountability Plan (LCAP)</a:t>
            </a:r>
          </a:p>
          <a:p>
            <a:pPr algn="l"/>
            <a:r>
              <a:rPr lang="en-US" dirty="0"/>
              <a:t>California Department of Education</a:t>
            </a:r>
          </a:p>
          <a:p>
            <a:pPr algn="l"/>
            <a:r>
              <a:rPr lang="en-US" dirty="0"/>
              <a:t>November 28, 2023</a:t>
            </a:r>
          </a:p>
        </p:txBody>
      </p:sp>
      <p:pic>
        <p:nvPicPr>
          <p:cNvPr id="5" name="Content Placeholder 7" descr="Seal of the California Department of Education&#10;">
            <a:extLst>
              <a:ext uri="{FF2B5EF4-FFF2-40B4-BE49-F238E27FC236}">
                <a16:creationId xmlns:a16="http://schemas.microsoft.com/office/drawing/2014/main" id="{CFF4C2F5-2C31-4769-2A05-5178A3DED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0317" y="6104764"/>
            <a:ext cx="523948" cy="523948"/>
          </a:xfrm>
          <a:prstGeom prst="rect">
            <a:avLst/>
          </a:prstGeom>
        </p:spPr>
      </p:pic>
    </p:spTree>
    <p:extLst>
      <p:ext uri="{BB962C8B-B14F-4D97-AF65-F5344CB8AC3E}">
        <p14:creationId xmlns:p14="http://schemas.microsoft.com/office/powerpoint/2010/main" val="3739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7135-32B3-4BD1-D9F6-C3C50DC5F2DC}"/>
              </a:ext>
            </a:extLst>
          </p:cNvPr>
          <p:cNvSpPr>
            <a:spLocks noGrp="1"/>
          </p:cNvSpPr>
          <p:nvPr>
            <p:ph type="title"/>
          </p:nvPr>
        </p:nvSpPr>
        <p:spPr>
          <a:xfrm>
            <a:off x="838200" y="365125"/>
            <a:ext cx="10515600" cy="1325563"/>
          </a:xfrm>
        </p:spPr>
        <p:txBody>
          <a:bodyPr>
            <a:normAutofit/>
          </a:bodyPr>
          <a:lstStyle/>
          <a:p>
            <a:r>
              <a:rPr lang="en-US" sz="5400" dirty="0"/>
              <a:t>Considerations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0107845-BEC4-1B88-8CFE-4AB5366FCCEF}"/>
              </a:ext>
            </a:extLst>
          </p:cNvPr>
          <p:cNvSpPr>
            <a:spLocks noGrp="1"/>
          </p:cNvSpPr>
          <p:nvPr>
            <p:ph idx="1"/>
          </p:nvPr>
        </p:nvSpPr>
        <p:spPr>
          <a:xfrm>
            <a:off x="838200" y="1929384"/>
            <a:ext cx="10515600" cy="4251960"/>
          </a:xfrm>
        </p:spPr>
        <p:txBody>
          <a:bodyPr>
            <a:normAutofit/>
          </a:bodyPr>
          <a:lstStyle/>
          <a:p>
            <a:r>
              <a:rPr lang="en-US" dirty="0"/>
              <a:t>There is no required template for the mid-year update</a:t>
            </a:r>
          </a:p>
          <a:p>
            <a:r>
              <a:rPr lang="en-US" dirty="0"/>
              <a:t>The governing board is not required to adopt the mid-year update</a:t>
            </a:r>
          </a:p>
          <a:p>
            <a:r>
              <a:rPr lang="en-US" dirty="0"/>
              <a:t>The mid-year update will not be included in or attached to, the 2024–25 LCAP; however, the information presented should be used to inform the development of the 2024–25 LCAP</a:t>
            </a:r>
          </a:p>
        </p:txBody>
      </p:sp>
      <p:sp>
        <p:nvSpPr>
          <p:cNvPr id="5" name="Slide Number Placeholder 4">
            <a:extLst>
              <a:ext uri="{FF2B5EF4-FFF2-40B4-BE49-F238E27FC236}">
                <a16:creationId xmlns:a16="http://schemas.microsoft.com/office/drawing/2014/main" id="{4E04E517-3115-0418-6382-3D7CD6ED1E52}"/>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FAEF9944-A4F6-4C59-AEBD-678D6480B8EA}" type="slidenum">
              <a:rPr lang="en-US" smtClean="0"/>
              <a:pPr>
                <a:spcAft>
                  <a:spcPts val="600"/>
                </a:spcAft>
              </a:pPr>
              <a:t>10</a:t>
            </a:fld>
            <a:endParaRPr lang="en-US"/>
          </a:p>
        </p:txBody>
      </p:sp>
    </p:spTree>
    <p:extLst>
      <p:ext uri="{BB962C8B-B14F-4D97-AF65-F5344CB8AC3E}">
        <p14:creationId xmlns:p14="http://schemas.microsoft.com/office/powerpoint/2010/main" val="287610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Framing the LCAP</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2A41A0F5-337B-D71B-14C6-8880CCA7669A}"/>
              </a:ext>
            </a:extLst>
          </p:cNvPr>
          <p:cNvSpPr>
            <a:spLocks noGrp="1"/>
          </p:cNvSpPr>
          <p:nvPr>
            <p:ph type="body" idx="1"/>
          </p:nvPr>
        </p:nvSpPr>
        <p:spPr>
          <a:xfrm>
            <a:off x="838200" y="4902628"/>
            <a:ext cx="10351576" cy="1636284"/>
          </a:xfrm>
        </p:spPr>
        <p:txBody>
          <a:bodyPr vert="horz" lIns="91440" tIns="45720" rIns="91440" bIns="45720" rtlCol="0" anchor="t">
            <a:normAutofit/>
          </a:bodyPr>
          <a:lstStyle/>
          <a:p>
            <a:pPr>
              <a:spcBef>
                <a:spcPts val="0"/>
              </a:spcBef>
            </a:pPr>
            <a:r>
              <a:rPr lang="en-US" kern="1200" dirty="0">
                <a:solidFill>
                  <a:schemeClr val="tx1"/>
                </a:solidFill>
                <a:latin typeface="+mn-lt"/>
                <a:ea typeface="+mn-ea"/>
                <a:cs typeface="+mn-cs"/>
              </a:rPr>
              <a:t>A tool to set goals and leverage resources to improve student outcome</a:t>
            </a:r>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11</a:t>
            </a:fld>
            <a:endParaRPr lang="en-US"/>
          </a:p>
        </p:txBody>
      </p:sp>
    </p:spTree>
    <p:extLst>
      <p:ext uri="{BB962C8B-B14F-4D97-AF65-F5344CB8AC3E}">
        <p14:creationId xmlns:p14="http://schemas.microsoft.com/office/powerpoint/2010/main" val="269969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A39B-6F43-CFA8-F102-D74807D12AF2}"/>
              </a:ext>
            </a:extLst>
          </p:cNvPr>
          <p:cNvSpPr>
            <a:spLocks noGrp="1"/>
          </p:cNvSpPr>
          <p:nvPr>
            <p:ph type="title"/>
          </p:nvPr>
        </p:nvSpPr>
        <p:spPr>
          <a:xfrm>
            <a:off x="838200" y="365125"/>
            <a:ext cx="10515600" cy="1325563"/>
          </a:xfrm>
        </p:spPr>
        <p:txBody>
          <a:bodyPr>
            <a:normAutofit/>
          </a:bodyPr>
          <a:lstStyle/>
          <a:p>
            <a:r>
              <a:rPr kumimoji="0" lang="en-US" sz="4400" b="0" i="0" u="none" strike="noStrike" kern="1200" cap="none" spc="0" normalizeH="0" baseline="0" noProof="0" dirty="0">
                <a:ln>
                  <a:noFill/>
                </a:ln>
                <a:solidFill>
                  <a:schemeClr val="tx1"/>
                </a:solidFill>
                <a:effectLst/>
                <a:uLnTx/>
                <a:uFillTx/>
                <a:latin typeface="+mj-lt"/>
                <a:ea typeface="+mj-ea"/>
                <a:cs typeface="+mj-cs"/>
              </a:rPr>
              <a:t>The Local Control and Accountability Plan</a:t>
            </a:r>
            <a:endParaRPr lang="en-US" sz="42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B23C5B-A9D6-EEE6-A95F-AD3491F13631}"/>
              </a:ext>
            </a:extLst>
          </p:cNvPr>
          <p:cNvSpPr>
            <a:spLocks noGrp="1"/>
          </p:cNvSpPr>
          <p:nvPr>
            <p:ph idx="1"/>
          </p:nvPr>
        </p:nvSpPr>
        <p:spPr>
          <a:xfrm>
            <a:off x="838200" y="1929384"/>
            <a:ext cx="10515600" cy="4251960"/>
          </a:xfrm>
        </p:spPr>
        <p:txBody>
          <a:bodyPr>
            <a:normAutofit/>
          </a:bodyPr>
          <a:lstStyle/>
          <a:p>
            <a:pPr lvl="0"/>
            <a:r>
              <a:rPr lang="en-US" dirty="0"/>
              <a:t>LEAs are required to develop, adopt, and annually update a three-year LCAP using a template adopted by the California State Board of Education (SBE)</a:t>
            </a:r>
          </a:p>
          <a:p>
            <a:pPr lvl="0"/>
            <a:r>
              <a:rPr lang="en-US" dirty="0"/>
              <a:t>The LCAP must include a description of the goals to be achieved for each student group for each state priority and for any local priorities identified by the local governing board or body</a:t>
            </a:r>
          </a:p>
          <a:p>
            <a:pPr lvl="0"/>
            <a:r>
              <a:rPr lang="en-US" dirty="0"/>
              <a:t>The LCAP must include an annual review of the effectiveness of the goals and actions from the prior year</a:t>
            </a:r>
          </a:p>
        </p:txBody>
      </p:sp>
      <p:sp>
        <p:nvSpPr>
          <p:cNvPr id="6" name="Slide Number Placeholder 5">
            <a:extLst>
              <a:ext uri="{FF2B5EF4-FFF2-40B4-BE49-F238E27FC236}">
                <a16:creationId xmlns:a16="http://schemas.microsoft.com/office/drawing/2014/main" id="{2CC88543-5684-6ED7-1C24-75F002C20AD0}"/>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12</a:t>
            </a:fld>
            <a:endParaRPr lang="en-US"/>
          </a:p>
        </p:txBody>
      </p:sp>
    </p:spTree>
    <p:extLst>
      <p:ext uri="{BB962C8B-B14F-4D97-AF65-F5344CB8AC3E}">
        <p14:creationId xmlns:p14="http://schemas.microsoft.com/office/powerpoint/2010/main" val="64613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A39B-6F43-CFA8-F102-D74807D12AF2}"/>
              </a:ext>
            </a:extLst>
          </p:cNvPr>
          <p:cNvSpPr>
            <a:spLocks noGrp="1"/>
          </p:cNvSpPr>
          <p:nvPr>
            <p:ph type="title"/>
          </p:nvPr>
        </p:nvSpPr>
        <p:spPr>
          <a:xfrm>
            <a:off x="838200" y="365125"/>
            <a:ext cx="10515600" cy="1325563"/>
          </a:xfrm>
        </p:spPr>
        <p:txBody>
          <a:bodyPr>
            <a:normAutofit/>
          </a:bodyPr>
          <a:lstStyle/>
          <a:p>
            <a:r>
              <a:rPr lang="en-US" sz="4200" dirty="0"/>
              <a:t>Requirement to Address the LCFF State Priorities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B23C5B-A9D6-EEE6-A95F-AD3491F13631}"/>
              </a:ext>
            </a:extLst>
          </p:cNvPr>
          <p:cNvSpPr>
            <a:spLocks noGrp="1"/>
          </p:cNvSpPr>
          <p:nvPr>
            <p:ph idx="1"/>
          </p:nvPr>
        </p:nvSpPr>
        <p:spPr>
          <a:xfrm>
            <a:off x="838200" y="1929384"/>
            <a:ext cx="10515600" cy="4251960"/>
          </a:xfrm>
        </p:spPr>
        <p:txBody>
          <a:bodyPr>
            <a:normAutofit/>
          </a:bodyPr>
          <a:lstStyle/>
          <a:p>
            <a:r>
              <a:rPr lang="en-US" dirty="0">
                <a:effectLst/>
                <a:ea typeface="Arial" panose="020B0604020202020204" pitchFamily="34" charset="0"/>
                <a:cs typeface="Times New Roman" panose="02020603050405020304" pitchFamily="18" charset="0"/>
              </a:rPr>
              <a:t>At a minimum, the LCAP must address all Local Control Funding Formula (LCFF) priorities and associated metrics articulated in </a:t>
            </a:r>
            <a:r>
              <a:rPr lang="en-US" i="1" dirty="0">
                <a:effectLst/>
                <a:ea typeface="Arial" panose="020B0604020202020204" pitchFamily="34" charset="0"/>
                <a:cs typeface="Times New Roman" panose="02020603050405020304" pitchFamily="18" charset="0"/>
              </a:rPr>
              <a:t>EC</a:t>
            </a:r>
            <a:r>
              <a:rPr lang="en-US" dirty="0">
                <a:effectLst/>
                <a:ea typeface="Arial" panose="020B0604020202020204" pitchFamily="34" charset="0"/>
                <a:cs typeface="Times New Roman" panose="02020603050405020304" pitchFamily="18" charset="0"/>
              </a:rPr>
              <a:t> sections 52060(d) and 52066(d), as applicable to the LEA. </a:t>
            </a:r>
          </a:p>
          <a:p>
            <a:pPr lvl="1"/>
            <a:r>
              <a:rPr lang="en-US" dirty="0">
                <a:effectLst/>
                <a:ea typeface="Arial" panose="020B0604020202020204" pitchFamily="34" charset="0"/>
                <a:cs typeface="Times New Roman" panose="02020603050405020304" pitchFamily="18" charset="0"/>
              </a:rPr>
              <a:t>The </a:t>
            </a:r>
            <a:r>
              <a:rPr lang="en-US" dirty="0">
                <a:solidFill>
                  <a:srgbClr val="1704A0"/>
                </a:solidFill>
                <a:effectLst/>
                <a:ea typeface="Calibri" panose="020F0502020204030204" pitchFamily="34" charset="0"/>
                <a:cs typeface="Arial" panose="020B0604020202020204" pitchFamily="34" charset="0"/>
                <a:hlinkClick r:id="rId2" tooltip="Local Control Funding Formula (LCFF) State Priorities Summary">
                  <a:extLst>
                    <a:ext uri="{A12FA001-AC4F-418D-AE19-62706E023703}">
                      <ahyp:hlinkClr xmlns:ahyp="http://schemas.microsoft.com/office/drawing/2018/hyperlinkcolor" val="tx"/>
                    </a:ext>
                  </a:extLst>
                </a:hlinkClick>
              </a:rPr>
              <a:t>LCFF State Priorities Summary</a:t>
            </a:r>
            <a:r>
              <a:rPr lang="en-US" dirty="0">
                <a:effectLst/>
                <a:ea typeface="Arial" panose="020B0604020202020204" pitchFamily="34" charset="0"/>
                <a:cs typeface="Times New Roman" panose="02020603050405020304" pitchFamily="18" charset="0"/>
              </a:rPr>
              <a:t> provides a summary of </a:t>
            </a:r>
            <a:r>
              <a:rPr lang="en-US" i="1" dirty="0">
                <a:effectLst/>
                <a:ea typeface="Arial" panose="020B0604020202020204" pitchFamily="34" charset="0"/>
                <a:cs typeface="Times New Roman" panose="02020603050405020304" pitchFamily="18" charset="0"/>
              </a:rPr>
              <a:t>EC</a:t>
            </a:r>
            <a:r>
              <a:rPr lang="en-US" dirty="0">
                <a:effectLst/>
                <a:ea typeface="Arial" panose="020B0604020202020204" pitchFamily="34" charset="0"/>
                <a:cs typeface="Times New Roman" panose="02020603050405020304" pitchFamily="18" charset="0"/>
              </a:rPr>
              <a:t> sections 52060(d) and 52066(d) </a:t>
            </a:r>
            <a:r>
              <a:rPr lang="en-US" dirty="0">
                <a:effectLst/>
                <a:ea typeface="Times New Roman" panose="02020603050405020304" pitchFamily="18" charset="0"/>
              </a:rPr>
              <a:t>to aid in the development of the LCAP</a:t>
            </a:r>
            <a:r>
              <a:rPr lang="en-US" dirty="0">
                <a:effectLst/>
                <a:ea typeface="Arial" panose="020B0604020202020204" pitchFamily="34" charset="0"/>
                <a:cs typeface="Times New Roman" panose="02020603050405020304" pitchFamily="18" charset="0"/>
              </a:rPr>
              <a:t>.</a:t>
            </a:r>
            <a:endParaRPr lang="en-US" dirty="0"/>
          </a:p>
        </p:txBody>
      </p:sp>
      <p:sp>
        <p:nvSpPr>
          <p:cNvPr id="6" name="Slide Number Placeholder 5">
            <a:extLst>
              <a:ext uri="{FF2B5EF4-FFF2-40B4-BE49-F238E27FC236}">
                <a16:creationId xmlns:a16="http://schemas.microsoft.com/office/drawing/2014/main" id="{2CC88543-5684-6ED7-1C24-75F002C20AD0}"/>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13</a:t>
            </a:fld>
            <a:endParaRPr lang="en-US"/>
          </a:p>
        </p:txBody>
      </p:sp>
    </p:spTree>
    <p:extLst>
      <p:ext uri="{BB962C8B-B14F-4D97-AF65-F5344CB8AC3E}">
        <p14:creationId xmlns:p14="http://schemas.microsoft.com/office/powerpoint/2010/main" val="238196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38200" y="365125"/>
            <a:ext cx="10515600" cy="1325563"/>
          </a:xfrm>
        </p:spPr>
        <p:txBody>
          <a:bodyPr>
            <a:normAutofit/>
          </a:bodyPr>
          <a:lstStyle/>
          <a:p>
            <a:r>
              <a:rPr lang="en-US" sz="5400" dirty="0"/>
              <a:t>Student Groups​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ED0649-E103-3C5E-7C14-3B4AE0133766}"/>
              </a:ext>
            </a:extLst>
          </p:cNvPr>
          <p:cNvSpPr>
            <a:spLocks noGrp="1"/>
          </p:cNvSpPr>
          <p:nvPr>
            <p:ph idx="1"/>
          </p:nvPr>
        </p:nvSpPr>
        <p:spPr>
          <a:xfrm>
            <a:off x="838200" y="1929384"/>
            <a:ext cx="10515600" cy="4251960"/>
          </a:xfrm>
        </p:spPr>
        <p:txBody>
          <a:bodyPr>
            <a:normAutofit/>
          </a:bodyPr>
          <a:lstStyle/>
          <a:p>
            <a:r>
              <a:rPr lang="en-US" dirty="0"/>
              <a:t>Ethnic groups (30 or more)​</a:t>
            </a:r>
          </a:p>
          <a:p>
            <a:r>
              <a:rPr lang="en-US" dirty="0"/>
              <a:t>Socioeconomically disadvantaged students (30 or more)​</a:t>
            </a:r>
          </a:p>
          <a:p>
            <a:r>
              <a:rPr lang="en-US" dirty="0"/>
              <a:t>English learners (30 or more)​</a:t>
            </a:r>
          </a:p>
          <a:p>
            <a:r>
              <a:rPr lang="en-US" dirty="0"/>
              <a:t>Long-term English learners (15 or more) – New!​</a:t>
            </a:r>
          </a:p>
          <a:p>
            <a:r>
              <a:rPr lang="en-US" dirty="0"/>
              <a:t>Students with disabilities (30 or more)​</a:t>
            </a:r>
          </a:p>
          <a:p>
            <a:r>
              <a:rPr lang="en-US" dirty="0"/>
              <a:t>Foster youth (15 or more)​</a:t>
            </a:r>
          </a:p>
          <a:p>
            <a:r>
              <a:rPr lang="en-US" dirty="0"/>
              <a:t>Homeless youth (15 or more)​</a:t>
            </a:r>
          </a:p>
        </p:txBody>
      </p:sp>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14</a:t>
            </a:fld>
            <a:endParaRPr lang="en-US"/>
          </a:p>
        </p:txBody>
      </p:sp>
    </p:spTree>
    <p:extLst>
      <p:ext uri="{BB962C8B-B14F-4D97-AF65-F5344CB8AC3E}">
        <p14:creationId xmlns:p14="http://schemas.microsoft.com/office/powerpoint/2010/main" val="126839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38200" y="365125"/>
            <a:ext cx="10515600" cy="1325563"/>
          </a:xfrm>
        </p:spPr>
        <p:txBody>
          <a:bodyPr>
            <a:normAutofit fontScale="90000"/>
          </a:bodyPr>
          <a:lstStyle/>
          <a:p>
            <a:r>
              <a:rPr kumimoji="0" lang="en-US" sz="5400" b="0" i="0" u="none" strike="noStrike" kern="1200" cap="none" spc="0" normalizeH="0" baseline="0" noProof="0" dirty="0">
                <a:ln>
                  <a:noFill/>
                </a:ln>
                <a:solidFill>
                  <a:schemeClr val="tx1"/>
                </a:solidFill>
                <a:effectLst/>
                <a:uLnTx/>
                <a:uFillTx/>
                <a:latin typeface="+mj-lt"/>
                <a:ea typeface="+mj-ea"/>
                <a:cs typeface="+mj-cs"/>
              </a:rPr>
              <a:t>Functions of the LCAP Development Process</a:t>
            </a:r>
            <a:endParaRPr lang="en-US" sz="54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ED0649-E103-3C5E-7C14-3B4AE0133766}"/>
              </a:ext>
            </a:extLst>
          </p:cNvPr>
          <p:cNvSpPr>
            <a:spLocks noGrp="1"/>
          </p:cNvSpPr>
          <p:nvPr>
            <p:ph idx="1"/>
          </p:nvPr>
        </p:nvSpPr>
        <p:spPr>
          <a:xfrm>
            <a:off x="838200" y="1929384"/>
            <a:ext cx="10515600" cy="4251960"/>
          </a:xfrm>
        </p:spPr>
        <p:txBody>
          <a:bodyPr>
            <a:normAutofit/>
          </a:bodyPr>
          <a:lstStyle/>
          <a:p>
            <a:pPr lvl="0"/>
            <a:r>
              <a:rPr lang="en-US" dirty="0"/>
              <a:t>The LCAP development process serves three distinct, but related functions: </a:t>
            </a:r>
          </a:p>
          <a:p>
            <a:pPr lvl="1">
              <a:spcBef>
                <a:spcPts val="1200"/>
              </a:spcBef>
            </a:pPr>
            <a:r>
              <a:rPr lang="en-US" dirty="0"/>
              <a:t>Comprehensive Strategic Planning, particularly to address and reduce disparities in opportunities and outcomes between student groups indicated by the California School Dashboard (Dashboard)</a:t>
            </a:r>
          </a:p>
          <a:p>
            <a:pPr lvl="1">
              <a:spcBef>
                <a:spcPts val="1200"/>
              </a:spcBef>
            </a:pPr>
            <a:r>
              <a:rPr lang="en-US" dirty="0"/>
              <a:t>Meaningful Engagement of Educational Partners</a:t>
            </a:r>
          </a:p>
          <a:p>
            <a:pPr lvl="1">
              <a:spcBef>
                <a:spcPts val="1200"/>
              </a:spcBef>
            </a:pPr>
            <a:r>
              <a:rPr lang="en-US" dirty="0"/>
              <a:t>Accountability and Compliance</a:t>
            </a:r>
          </a:p>
          <a:p>
            <a:pPr lvl="1">
              <a:spcBef>
                <a:spcPts val="1200"/>
              </a:spcBef>
            </a:pPr>
            <a:endParaRPr lang="en-US" dirty="0"/>
          </a:p>
          <a:p>
            <a:pPr marL="0" indent="0">
              <a:spcBef>
                <a:spcPts val="1200"/>
              </a:spcBef>
              <a:buNone/>
            </a:pPr>
            <a:r>
              <a:rPr lang="en-US" dirty="0"/>
              <a:t>(see notes)</a:t>
            </a:r>
          </a:p>
        </p:txBody>
      </p:sp>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15</a:t>
            </a:fld>
            <a:endParaRPr lang="en-US"/>
          </a:p>
        </p:txBody>
      </p:sp>
    </p:spTree>
    <p:extLst>
      <p:ext uri="{BB962C8B-B14F-4D97-AF65-F5344CB8AC3E}">
        <p14:creationId xmlns:p14="http://schemas.microsoft.com/office/powerpoint/2010/main" val="109435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 name="Title 1">
            <a:extLst>
              <a:ext uri="{FF2B5EF4-FFF2-40B4-BE49-F238E27FC236}">
                <a16:creationId xmlns:a16="http://schemas.microsoft.com/office/drawing/2014/main" id="{00AE709D-1E54-91A5-4112-58E9730A8226}"/>
              </a:ext>
            </a:extLst>
          </p:cNvPr>
          <p:cNvSpPr txBox="1">
            <a:spLocks noGrp="1"/>
          </p:cNvSpPr>
          <p:nvPr>
            <p:ph type="title" idx="4294967295"/>
          </p:nvPr>
        </p:nvSpPr>
        <p:spPr>
          <a:xfrm>
            <a:off x="4527921" y="777557"/>
            <a:ext cx="745258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Continuous Improvement and Compliance</a:t>
            </a:r>
          </a:p>
        </p:txBody>
      </p:sp>
      <p:sp>
        <p:nvSpPr>
          <p:cNvPr id="9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1359F21-E1E0-4A61-B851-7CB02E3A0D71}"/>
              </a:ext>
            </a:extLst>
          </p:cNvPr>
          <p:cNvSpPr>
            <a:spLocks noGrp="1"/>
          </p:cNvSpPr>
          <p:nvPr>
            <p:ph sz="half" idx="1"/>
          </p:nvPr>
        </p:nvSpPr>
        <p:spPr>
          <a:xfrm>
            <a:off x="4654296" y="2706624"/>
            <a:ext cx="6894576" cy="3483864"/>
          </a:xfrm>
        </p:spPr>
        <p:txBody>
          <a:bodyPr vert="horz" lIns="91440" tIns="45720" rIns="91440" bIns="45720" rtlCol="0">
            <a:normAutofit/>
          </a:bodyPr>
          <a:lstStyle/>
          <a:p>
            <a:r>
              <a:rPr lang="en-US" dirty="0"/>
              <a:t>Two sides of the same coin: one is about achieving better results for students and the other is about documenting those results</a:t>
            </a:r>
          </a:p>
          <a:p>
            <a:r>
              <a:rPr lang="en-US" dirty="0"/>
              <a:t>Primary beneficiaries of compliance are the same beneficiaries of our continuous improvement efforts - students</a:t>
            </a:r>
          </a:p>
          <a:p>
            <a:r>
              <a:rPr lang="en-US" dirty="0"/>
              <a:t>Compliance is not about executing a process without deviations</a:t>
            </a:r>
          </a:p>
          <a:p>
            <a:pPr marL="0" indent="0">
              <a:buNone/>
            </a:pPr>
            <a:r>
              <a:rPr lang="en-US" dirty="0"/>
              <a:t>(see notes)</a:t>
            </a:r>
          </a:p>
          <a:p>
            <a:pPr marL="0" indent="0">
              <a:buNone/>
            </a:pPr>
            <a:endParaRPr lang="en-US" dirty="0"/>
          </a:p>
        </p:txBody>
      </p:sp>
      <p:sp>
        <p:nvSpPr>
          <p:cNvPr id="3" name="Slide Number Placeholder 2">
            <a:extLst>
              <a:ext uri="{FF2B5EF4-FFF2-40B4-BE49-F238E27FC236}">
                <a16:creationId xmlns:a16="http://schemas.microsoft.com/office/drawing/2014/main" id="{B49273A0-DD9C-489E-809A-F22091FF31A7}"/>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defTabSz="914400">
              <a:spcAft>
                <a:spcPts val="600"/>
              </a:spcAft>
              <a:defRPr/>
            </a:pPr>
            <a:fld id="{1E47FE53-EBF0-4DA7-9D9D-CC1C3A20F3CB}" type="slidenum">
              <a:rPr lang="en-US" sz="2400">
                <a:solidFill>
                  <a:schemeClr val="tx1"/>
                </a:solidFill>
              </a:rPr>
              <a:pPr defTabSz="914400">
                <a:spcAft>
                  <a:spcPts val="600"/>
                </a:spcAft>
                <a:defRPr/>
              </a:pPr>
              <a:t>16</a:t>
            </a:fld>
            <a:endParaRPr lang="en-US" sz="2400" dirty="0">
              <a:solidFill>
                <a:schemeClr val="tx1"/>
              </a:solidFill>
            </a:endParaRPr>
          </a:p>
        </p:txBody>
      </p:sp>
      <p:pic>
        <p:nvPicPr>
          <p:cNvPr id="9" name="Content Placeholder 8">
            <a:extLst>
              <a:ext uri="{FF2B5EF4-FFF2-40B4-BE49-F238E27FC236}">
                <a16:creationId xmlns:a16="http://schemas.microsoft.com/office/drawing/2014/main" id="{351BD887-5128-4D03-B2C6-DE87F047F1DF}"/>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l="22098" r="3845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38200" y="365125"/>
            <a:ext cx="10515600" cy="1325563"/>
          </a:xfrm>
        </p:spPr>
        <p:txBody>
          <a:bodyPr>
            <a:normAutofit/>
          </a:bodyPr>
          <a:lstStyle/>
          <a:p>
            <a:r>
              <a:rPr lang="en-US" sz="5400" dirty="0"/>
              <a:t>Sections of the 2024–25 LCAP</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ED0649-E103-3C5E-7C14-3B4AE0133766}"/>
              </a:ext>
            </a:extLst>
          </p:cNvPr>
          <p:cNvSpPr>
            <a:spLocks noGrp="1"/>
          </p:cNvSpPr>
          <p:nvPr>
            <p:ph idx="1"/>
          </p:nvPr>
        </p:nvSpPr>
        <p:spPr>
          <a:xfrm>
            <a:off x="838200" y="1929384"/>
            <a:ext cx="10515600" cy="4251960"/>
          </a:xfrm>
        </p:spPr>
        <p:txBody>
          <a:bodyPr>
            <a:normAutofit/>
          </a:bodyPr>
          <a:lstStyle/>
          <a:p>
            <a:r>
              <a:rPr lang="en-US" dirty="0"/>
              <a:t>Budget Overview For Parents</a:t>
            </a:r>
          </a:p>
          <a:p>
            <a:r>
              <a:rPr lang="en-US" dirty="0"/>
              <a:t>2023–24 LCAP Annual Update</a:t>
            </a:r>
          </a:p>
          <a:p>
            <a:pPr lvl="0"/>
            <a:r>
              <a:rPr lang="en-US" dirty="0"/>
              <a:t>Plan Summary</a:t>
            </a:r>
          </a:p>
          <a:p>
            <a:pPr lvl="0"/>
            <a:r>
              <a:rPr lang="en-US" dirty="0"/>
              <a:t>Engaging Educational Partners</a:t>
            </a:r>
          </a:p>
          <a:p>
            <a:pPr lvl="0"/>
            <a:r>
              <a:rPr lang="en-US" dirty="0"/>
              <a:t>Goals and Actions</a:t>
            </a:r>
          </a:p>
          <a:p>
            <a:pPr lvl="0"/>
            <a:r>
              <a:rPr lang="en-US" dirty="0"/>
              <a:t>Increased or Improved Services for Foster Youth, English Learners, and Low-Income Students</a:t>
            </a:r>
          </a:p>
          <a:p>
            <a:pPr lvl="0"/>
            <a:r>
              <a:rPr lang="en-US" dirty="0"/>
              <a:t>Action Tables</a:t>
            </a:r>
            <a:endParaRPr lang="en-US" sz="2200" dirty="0"/>
          </a:p>
        </p:txBody>
      </p:sp>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12"/>
          </p:nvPr>
        </p:nvSpPr>
        <p:spPr>
          <a:xfrm>
            <a:off x="8610600" y="6356350"/>
            <a:ext cx="2743200" cy="365125"/>
          </a:xfrm>
        </p:spPr>
        <p:txBody>
          <a:bodyPr>
            <a:noAutofit/>
          </a:bodyPr>
          <a:lstStyle/>
          <a:p>
            <a:pPr>
              <a:spcAft>
                <a:spcPts val="600"/>
              </a:spcAft>
            </a:pPr>
            <a:fld id="{9A8527C4-A6CF-43F0-8644-DCB2BE673FF0}" type="slidenum">
              <a:rPr lang="en-US" smtClean="0"/>
              <a:pPr>
                <a:spcAft>
                  <a:spcPts val="600"/>
                </a:spcAft>
              </a:pPr>
              <a:t>17</a:t>
            </a:fld>
            <a:endParaRPr lang="en-US" dirty="0"/>
          </a:p>
        </p:txBody>
      </p:sp>
    </p:spTree>
    <p:extLst>
      <p:ext uri="{BB962C8B-B14F-4D97-AF65-F5344CB8AC3E}">
        <p14:creationId xmlns:p14="http://schemas.microsoft.com/office/powerpoint/2010/main" val="71552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38200" y="365125"/>
            <a:ext cx="10515600" cy="1325563"/>
          </a:xfrm>
        </p:spPr>
        <p:txBody>
          <a:bodyPr>
            <a:normAutofit/>
          </a:bodyPr>
          <a:lstStyle/>
          <a:p>
            <a:r>
              <a:rPr lang="en-US" sz="5400" dirty="0"/>
              <a:t>Reminders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ED0649-E103-3C5E-7C14-3B4AE0133766}"/>
              </a:ext>
            </a:extLst>
          </p:cNvPr>
          <p:cNvSpPr>
            <a:spLocks noGrp="1"/>
          </p:cNvSpPr>
          <p:nvPr>
            <p:ph idx="1"/>
          </p:nvPr>
        </p:nvSpPr>
        <p:spPr>
          <a:xfrm>
            <a:off x="838200" y="1929384"/>
            <a:ext cx="10515600" cy="4251960"/>
          </a:xfrm>
        </p:spPr>
        <p:txBody>
          <a:bodyPr>
            <a:normAutofit/>
          </a:bodyPr>
          <a:lstStyle/>
          <a:p>
            <a:pPr lvl="0"/>
            <a:r>
              <a:rPr lang="en-US" dirty="0"/>
              <a:t>The responses to the prompts in the LCAP Template are required to be written in a way that is understandable and accessible to parents. </a:t>
            </a:r>
          </a:p>
          <a:p>
            <a:pPr lvl="0"/>
            <a:r>
              <a:rPr lang="en-US" dirty="0"/>
              <a:t>The instructions provide technical information for LEAs to complete the template properly.</a:t>
            </a:r>
          </a:p>
          <a:p>
            <a:pPr lvl="1"/>
            <a:r>
              <a:rPr lang="en-US" dirty="0"/>
              <a:t>Instructions have the full force of the law and supersede the prompts.</a:t>
            </a:r>
          </a:p>
          <a:p>
            <a:pPr lvl="1"/>
            <a:r>
              <a:rPr lang="en-US" dirty="0"/>
              <a:t>For an LCAP to meet the approval criteria the LEA must adhere to the template and instructions.</a:t>
            </a:r>
          </a:p>
          <a:p>
            <a:pPr lvl="1"/>
            <a:r>
              <a:rPr lang="en-US" dirty="0"/>
              <a:t>Instructions are part of the template and must be included when posting the LCAP.</a:t>
            </a:r>
          </a:p>
        </p:txBody>
      </p:sp>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18</a:t>
            </a:fld>
            <a:endParaRPr lang="en-US"/>
          </a:p>
        </p:txBody>
      </p:sp>
    </p:spTree>
    <p:extLst>
      <p:ext uri="{BB962C8B-B14F-4D97-AF65-F5344CB8AC3E}">
        <p14:creationId xmlns:p14="http://schemas.microsoft.com/office/powerpoint/2010/main" val="292375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Freeform: Shape 1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A430B8C-43B1-D4F3-626F-522AC566D0A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Read the Instructions!</a:t>
            </a:r>
          </a:p>
        </p:txBody>
      </p:sp>
      <p:sp>
        <p:nvSpPr>
          <p:cNvPr id="8" name="Text Placeholder 7">
            <a:extLst>
              <a:ext uri="{FF2B5EF4-FFF2-40B4-BE49-F238E27FC236}">
                <a16:creationId xmlns:a16="http://schemas.microsoft.com/office/drawing/2014/main" id="{2AAA8979-3937-9F97-9B51-20D3CEC2869A}"/>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dirty="0">
                <a:solidFill>
                  <a:schemeClr val="tx1"/>
                </a:solidFill>
                <a:latin typeface="+mj-lt"/>
                <a:ea typeface="+mj-ea"/>
                <a:cs typeface="+mj-cs"/>
              </a:rPr>
              <a:t>Important advice for LCAP writers</a:t>
            </a:r>
            <a:endParaRPr lang="en-US" sz="2800" kern="1200" dirty="0">
              <a:solidFill>
                <a:schemeClr val="tx1"/>
              </a:solidFill>
              <a:latin typeface="+mn-lt"/>
              <a:ea typeface="+mn-ea"/>
              <a:cs typeface="+mn-cs"/>
            </a:endParaRPr>
          </a:p>
        </p:txBody>
      </p:sp>
      <p:sp>
        <p:nvSpPr>
          <p:cNvPr id="19" name="Rectangle 1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18CBCB4-993E-4E26-09FE-B2451DF1CFE4}"/>
              </a:ext>
            </a:extLst>
          </p:cNvPr>
          <p:cNvSpPr>
            <a:spLocks noGrp="1"/>
          </p:cNvSpPr>
          <p:nvPr>
            <p:ph type="sldNum" sz="quarter" idx="12"/>
          </p:nvPr>
        </p:nvSpPr>
        <p:spPr>
          <a:xfrm>
            <a:off x="10489019" y="6356350"/>
            <a:ext cx="1268818" cy="365125"/>
          </a:xfrm>
        </p:spPr>
        <p:txBody>
          <a:bodyPr vert="horz" lIns="91440" tIns="45720" rIns="91440" bIns="45720" rtlCol="0" anchor="ctr">
            <a:noAutofit/>
          </a:bodyPr>
          <a:lstStyle/>
          <a:p>
            <a:pPr defTabSz="914400">
              <a:spcAft>
                <a:spcPts val="600"/>
              </a:spcAft>
            </a:pPr>
            <a:fld id="{9A8527C4-A6CF-43F0-8644-DCB2BE673FF0}" type="slidenum">
              <a:rPr lang="en-US"/>
              <a:pPr defTabSz="914400">
                <a:spcAft>
                  <a:spcPts val="600"/>
                </a:spcAft>
              </a:pPr>
              <a:t>19</a:t>
            </a:fld>
            <a:endParaRPr lang="en-US" dirty="0"/>
          </a:p>
        </p:txBody>
      </p:sp>
    </p:spTree>
    <p:extLst>
      <p:ext uri="{BB962C8B-B14F-4D97-AF65-F5344CB8AC3E}">
        <p14:creationId xmlns:p14="http://schemas.microsoft.com/office/powerpoint/2010/main" val="365117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EA96DB-23C8-2B50-C419-4F6BD44ED878}"/>
              </a:ext>
            </a:extLst>
          </p:cNvPr>
          <p:cNvSpPr>
            <a:spLocks noGrp="1"/>
          </p:cNvSpPr>
          <p:nvPr>
            <p:ph type="title"/>
          </p:nvPr>
        </p:nvSpPr>
        <p:spPr>
          <a:xfrm>
            <a:off x="838200" y="365125"/>
            <a:ext cx="10515600" cy="1325563"/>
          </a:xfrm>
        </p:spPr>
        <p:txBody>
          <a:bodyPr>
            <a:normAutofit/>
          </a:bodyPr>
          <a:lstStyle/>
          <a:p>
            <a:r>
              <a:rPr lang="en-US" sz="5400"/>
              <a:t>Webinar Series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F5D10D3-AD79-11B4-8D9D-AA8BA4B2FAA1}"/>
              </a:ext>
            </a:extLst>
          </p:cNvPr>
          <p:cNvSpPr>
            <a:spLocks noGrp="1"/>
          </p:cNvSpPr>
          <p:nvPr>
            <p:ph idx="1"/>
          </p:nvPr>
        </p:nvSpPr>
        <p:spPr>
          <a:xfrm>
            <a:off x="838200" y="1929384"/>
            <a:ext cx="10515600" cy="425196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November 28: Template and Instructions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November 30: Engaging Educational Partners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5: Goal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7: Goals and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12: Required Goals for Equity Multiplier Schools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14: Increased or Improved Services, Part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19: Increased or Improved Services, Part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January 9: 2024 Local Indicators</a:t>
            </a:r>
          </a:p>
        </p:txBody>
      </p:sp>
      <p:sp>
        <p:nvSpPr>
          <p:cNvPr id="9" name="Slide Number Placeholder 8">
            <a:extLst>
              <a:ext uri="{FF2B5EF4-FFF2-40B4-BE49-F238E27FC236}">
                <a16:creationId xmlns:a16="http://schemas.microsoft.com/office/drawing/2014/main" id="{BAAC596C-31AC-29C0-D776-F977437CFA93}"/>
              </a:ext>
            </a:extLst>
          </p:cNvPr>
          <p:cNvSpPr>
            <a:spLocks noGrp="1"/>
          </p:cNvSpPr>
          <p:nvPr>
            <p:ph type="sldNum" sz="quarter" idx="12"/>
          </p:nvPr>
        </p:nvSpPr>
        <p:spPr>
          <a:xfrm>
            <a:off x="8610600" y="6356350"/>
            <a:ext cx="2743200" cy="365125"/>
          </a:xfrm>
        </p:spPr>
        <p:txBody>
          <a:bodyPr>
            <a:noAutofit/>
          </a:bodyPr>
          <a:lstStyle/>
          <a:p>
            <a:pPr>
              <a:spcAft>
                <a:spcPts val="600"/>
              </a:spcAft>
            </a:pPr>
            <a:fld id="{9A8527C4-A6CF-43F0-8644-DCB2BE673FF0}" type="slidenum">
              <a:rPr lang="en-US" sz="2400" smtClean="0"/>
              <a:pPr>
                <a:spcAft>
                  <a:spcPts val="600"/>
                </a:spcAft>
              </a:pPr>
              <a:t>2</a:t>
            </a:fld>
            <a:endParaRPr lang="en-US" sz="2400" dirty="0"/>
          </a:p>
        </p:txBody>
      </p:sp>
    </p:spTree>
    <p:extLst>
      <p:ext uri="{BB962C8B-B14F-4D97-AF65-F5344CB8AC3E}">
        <p14:creationId xmlns:p14="http://schemas.microsoft.com/office/powerpoint/2010/main" val="29879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2023–24 LCAP Annual Update</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2A41A0F5-337B-D71B-14C6-8880CCA7669A}"/>
              </a:ext>
            </a:extLst>
          </p:cNvPr>
          <p:cNvSpPr>
            <a:spLocks noGrp="1"/>
          </p:cNvSpPr>
          <p:nvPr>
            <p:ph type="body" idx="1"/>
          </p:nvPr>
        </p:nvSpPr>
        <p:spPr>
          <a:xfrm>
            <a:off x="838200" y="4902628"/>
            <a:ext cx="10351576" cy="1636284"/>
          </a:xfrm>
        </p:spPr>
        <p:txBody>
          <a:bodyPr vert="horz" lIns="91440" tIns="45720" rIns="91440" bIns="45720" rtlCol="0" anchor="t">
            <a:normAutofit/>
          </a:bodyPr>
          <a:lstStyle/>
          <a:p>
            <a:pPr>
              <a:spcBef>
                <a:spcPts val="0"/>
              </a:spcBef>
            </a:pPr>
            <a:r>
              <a:rPr lang="en-US" kern="1200" dirty="0">
                <a:solidFill>
                  <a:schemeClr val="tx1"/>
                </a:solidFill>
                <a:latin typeface="+mn-lt"/>
                <a:ea typeface="+mn-ea"/>
                <a:cs typeface="+mn-cs"/>
              </a:rPr>
              <a:t>Closing out the 2021–22 through 2023–24 LCAP Cycle</a:t>
            </a:r>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20</a:t>
            </a:fld>
            <a:endParaRPr lang="en-US"/>
          </a:p>
        </p:txBody>
      </p:sp>
    </p:spTree>
    <p:extLst>
      <p:ext uri="{BB962C8B-B14F-4D97-AF65-F5344CB8AC3E}">
        <p14:creationId xmlns:p14="http://schemas.microsoft.com/office/powerpoint/2010/main" val="77442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5C02-B95E-D0F9-7737-085910B2BF9E}"/>
              </a:ext>
            </a:extLst>
          </p:cNvPr>
          <p:cNvSpPr>
            <a:spLocks noGrp="1"/>
          </p:cNvSpPr>
          <p:nvPr>
            <p:ph type="title"/>
          </p:nvPr>
        </p:nvSpPr>
        <p:spPr>
          <a:xfrm>
            <a:off x="841248" y="548640"/>
            <a:ext cx="3600860" cy="5431536"/>
          </a:xfrm>
        </p:spPr>
        <p:txBody>
          <a:bodyPr>
            <a:normAutofit/>
          </a:bodyPr>
          <a:lstStyle/>
          <a:p>
            <a:r>
              <a:rPr lang="en-US" sz="4800" dirty="0"/>
              <a:t>Purpose of the Annual Update</a:t>
            </a:r>
            <a:endParaRPr lang="en-US" sz="5000" dirty="0"/>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3E6106-9E40-B784-C747-887873DB9BDB}"/>
              </a:ext>
            </a:extLst>
          </p:cNvPr>
          <p:cNvSpPr>
            <a:spLocks noGrp="1"/>
          </p:cNvSpPr>
          <p:nvPr>
            <p:ph idx="1"/>
          </p:nvPr>
        </p:nvSpPr>
        <p:spPr>
          <a:xfrm>
            <a:off x="5126418" y="552091"/>
            <a:ext cx="6224335" cy="5431536"/>
          </a:xfrm>
        </p:spPr>
        <p:txBody>
          <a:bodyPr anchor="ctr">
            <a:normAutofit/>
          </a:bodyPr>
          <a:lstStyle/>
          <a:p>
            <a:pPr lvl="0"/>
            <a:r>
              <a:rPr lang="en-US" dirty="0"/>
              <a:t>To report and review progress made towards the LEAs goals over the past three years</a:t>
            </a:r>
          </a:p>
          <a:p>
            <a:pPr lvl="0"/>
            <a:r>
              <a:rPr lang="en-US" dirty="0"/>
              <a:t>To identify the effectiveness or ineffectiveness of the actions in making progress towards the goals</a:t>
            </a:r>
          </a:p>
          <a:p>
            <a:pPr lvl="0"/>
            <a:r>
              <a:rPr lang="en-US" dirty="0"/>
              <a:t>To identify the changes that will be made to the LCAP</a:t>
            </a:r>
          </a:p>
        </p:txBody>
      </p:sp>
      <p:sp>
        <p:nvSpPr>
          <p:cNvPr id="6" name="Slide Number Placeholder 5">
            <a:extLst>
              <a:ext uri="{FF2B5EF4-FFF2-40B4-BE49-F238E27FC236}">
                <a16:creationId xmlns:a16="http://schemas.microsoft.com/office/drawing/2014/main" id="{828BCE24-FF29-2F26-9024-4D830606FC78}"/>
              </a:ext>
            </a:extLst>
          </p:cNvPr>
          <p:cNvSpPr>
            <a:spLocks noGrp="1"/>
          </p:cNvSpPr>
          <p:nvPr>
            <p:ph type="sldNum" sz="quarter" idx="12"/>
          </p:nvPr>
        </p:nvSpPr>
        <p:spPr>
          <a:xfrm>
            <a:off x="8610600" y="6356350"/>
            <a:ext cx="2743200" cy="365125"/>
          </a:xfrm>
        </p:spPr>
        <p:txBody>
          <a:bodyPr>
            <a:noAutofit/>
          </a:bodyPr>
          <a:lstStyle/>
          <a:p>
            <a:pPr>
              <a:spcAft>
                <a:spcPts val="600"/>
              </a:spcAft>
            </a:pPr>
            <a:fld id="{9A8527C4-A6CF-43F0-8644-DCB2BE673FF0}" type="slidenum">
              <a:rPr lang="en-US" smtClean="0"/>
              <a:pPr>
                <a:spcAft>
                  <a:spcPts val="600"/>
                </a:spcAft>
              </a:pPr>
              <a:t>21</a:t>
            </a:fld>
            <a:endParaRPr lang="en-US" dirty="0"/>
          </a:p>
        </p:txBody>
      </p:sp>
    </p:spTree>
    <p:extLst>
      <p:ext uri="{BB962C8B-B14F-4D97-AF65-F5344CB8AC3E}">
        <p14:creationId xmlns:p14="http://schemas.microsoft.com/office/powerpoint/2010/main" val="364981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B7A1-8236-EC3B-22C0-751E15E5EEFC}"/>
              </a:ext>
            </a:extLst>
          </p:cNvPr>
          <p:cNvSpPr>
            <a:spLocks noGrp="1"/>
          </p:cNvSpPr>
          <p:nvPr>
            <p:ph type="title"/>
          </p:nvPr>
        </p:nvSpPr>
        <p:spPr>
          <a:xfrm>
            <a:off x="808520" y="388407"/>
            <a:ext cx="10058400" cy="1450757"/>
          </a:xfrm>
        </p:spPr>
        <p:txBody>
          <a:bodyPr>
            <a:noAutofit/>
          </a:bodyPr>
          <a:lstStyle/>
          <a:p>
            <a:r>
              <a:rPr lang="en-US" sz="5000" dirty="0"/>
              <a:t>Reporting the Year 3 Outcome</a:t>
            </a:r>
          </a:p>
        </p:txBody>
      </p:sp>
      <p:sp>
        <p:nvSpPr>
          <p:cNvPr id="10" name="sketch line">
            <a:extLst>
              <a:ext uri="{FF2B5EF4-FFF2-40B4-BE49-F238E27FC236}">
                <a16:creationId xmlns:a16="http://schemas.microsoft.com/office/drawing/2014/main" id="{4EC82F27-2407-53F4-F9B5-BCDFD6A48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198CB-6F3C-A893-A169-5B6E9610B54A}"/>
              </a:ext>
            </a:extLst>
          </p:cNvPr>
          <p:cNvSpPr>
            <a:spLocks noGrp="1"/>
          </p:cNvSpPr>
          <p:nvPr>
            <p:ph sz="quarter" idx="13"/>
          </p:nvPr>
        </p:nvSpPr>
        <p:spPr>
          <a:xfrm>
            <a:off x="468735" y="1851153"/>
            <a:ext cx="2351087" cy="418635"/>
          </a:xfrm>
        </p:spPr>
        <p:txBody>
          <a:bodyPr>
            <a:normAutofit lnSpcReduction="10000"/>
          </a:bodyPr>
          <a:lstStyle/>
          <a:p>
            <a:pPr marL="0" indent="0">
              <a:buNone/>
            </a:pPr>
            <a:r>
              <a:rPr lang="en-US" sz="2400" b="1" i="1" dirty="0">
                <a:effectLst/>
                <a:latin typeface="Arial" panose="020B0604020202020204" pitchFamily="34" charset="0"/>
                <a:ea typeface="MS Gothic" panose="020B0609070205080204" pitchFamily="49" charset="-128"/>
                <a:cs typeface="Times New Roman" panose="02020603050405020304" pitchFamily="18" charset="0"/>
              </a:rPr>
              <a:t>Goal</a:t>
            </a:r>
          </a:p>
        </p:txBody>
      </p:sp>
      <p:graphicFrame>
        <p:nvGraphicFramePr>
          <p:cNvPr id="11" name="Content Placeholder 10" descr="Goal information in the Annual Update.">
            <a:extLst>
              <a:ext uri="{FF2B5EF4-FFF2-40B4-BE49-F238E27FC236}">
                <a16:creationId xmlns:a16="http://schemas.microsoft.com/office/drawing/2014/main" id="{8AB4BC51-B9E1-1ADC-C4D0-BA80C2839B0C}"/>
              </a:ext>
            </a:extLst>
          </p:cNvPr>
          <p:cNvGraphicFramePr>
            <a:graphicFrameLocks noGrp="1"/>
          </p:cNvGraphicFramePr>
          <p:nvPr>
            <p:ph sz="half" idx="1"/>
            <p:extLst>
              <p:ext uri="{D42A27DB-BD31-4B8C-83A1-F6EECF244321}">
                <p14:modId xmlns:p14="http://schemas.microsoft.com/office/powerpoint/2010/main" val="4147363981"/>
              </p:ext>
            </p:extLst>
          </p:nvPr>
        </p:nvGraphicFramePr>
        <p:xfrm>
          <a:off x="539391" y="2269788"/>
          <a:ext cx="11113218" cy="914400"/>
        </p:xfrm>
        <a:graphic>
          <a:graphicData uri="http://schemas.openxmlformats.org/drawingml/2006/table">
            <a:tbl>
              <a:tblPr firstRow="1" bandRow="1">
                <a:tableStyleId>{616DA210-FB5B-4158-B5E0-FEB733F419BA}</a:tableStyleId>
              </a:tblPr>
              <a:tblGrid>
                <a:gridCol w="4074812">
                  <a:extLst>
                    <a:ext uri="{9D8B030D-6E8A-4147-A177-3AD203B41FA5}">
                      <a16:colId xmlns:a16="http://schemas.microsoft.com/office/drawing/2014/main" val="3177873885"/>
                    </a:ext>
                  </a:extLst>
                </a:gridCol>
                <a:gridCol w="7038406">
                  <a:extLst>
                    <a:ext uri="{9D8B030D-6E8A-4147-A177-3AD203B41FA5}">
                      <a16:colId xmlns:a16="http://schemas.microsoft.com/office/drawing/2014/main" val="2591006305"/>
                    </a:ext>
                  </a:extLst>
                </a:gridCol>
              </a:tblGrid>
              <a:tr h="385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Goal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48439088"/>
                  </a:ext>
                </a:extLst>
              </a:tr>
              <a:tr h="385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18992946"/>
                  </a:ext>
                </a:extLst>
              </a:tr>
            </a:tbl>
          </a:graphicData>
        </a:graphic>
      </p:graphicFrame>
      <p:sp>
        <p:nvSpPr>
          <p:cNvPr id="5" name="Content Placeholder 4">
            <a:extLst>
              <a:ext uri="{FF2B5EF4-FFF2-40B4-BE49-F238E27FC236}">
                <a16:creationId xmlns:a16="http://schemas.microsoft.com/office/drawing/2014/main" id="{75B7EDFC-0C44-F90C-CB16-56C5296A2363}"/>
              </a:ext>
            </a:extLst>
          </p:cNvPr>
          <p:cNvSpPr>
            <a:spLocks noGrp="1"/>
          </p:cNvSpPr>
          <p:nvPr>
            <p:ph sz="quarter" idx="14"/>
          </p:nvPr>
        </p:nvSpPr>
        <p:spPr>
          <a:xfrm>
            <a:off x="468734" y="3429000"/>
            <a:ext cx="6874601" cy="555991"/>
          </a:xfrm>
        </p:spPr>
        <p:txBody>
          <a:bodyPr/>
          <a:lstStyle/>
          <a:p>
            <a:pPr marL="0" indent="0">
              <a:buNone/>
            </a:pPr>
            <a:r>
              <a:rPr lang="en-US" sz="2400" b="1" i="1" dirty="0">
                <a:effectLst/>
                <a:latin typeface="Arial" panose="020B0604020202020204" pitchFamily="34" charset="0"/>
                <a:ea typeface="MS Gothic" panose="020B0609070205080204" pitchFamily="49" charset="-128"/>
                <a:cs typeface="Times New Roman" panose="02020603050405020304" pitchFamily="18" charset="0"/>
              </a:rPr>
              <a:t>Measuring and Reporting Results</a:t>
            </a:r>
          </a:p>
          <a:p>
            <a:pPr marL="0" indent="0">
              <a:buNone/>
            </a:pPr>
            <a:endParaRPr lang="en-US" dirty="0"/>
          </a:p>
        </p:txBody>
      </p:sp>
      <p:graphicFrame>
        <p:nvGraphicFramePr>
          <p:cNvPr id="12" name="Content Placeholder 11" descr="Measuring and Reporting Results in the Annual Update section.">
            <a:extLst>
              <a:ext uri="{FF2B5EF4-FFF2-40B4-BE49-F238E27FC236}">
                <a16:creationId xmlns:a16="http://schemas.microsoft.com/office/drawing/2014/main" id="{4E2F3E10-FA80-F79E-11CA-82FA2595C42D}"/>
              </a:ext>
            </a:extLst>
          </p:cNvPr>
          <p:cNvGraphicFramePr>
            <a:graphicFrameLocks noGrp="1"/>
          </p:cNvGraphicFramePr>
          <p:nvPr>
            <p:ph sz="half" idx="2"/>
            <p:extLst>
              <p:ext uri="{D42A27DB-BD31-4B8C-83A1-F6EECF244321}">
                <p14:modId xmlns:p14="http://schemas.microsoft.com/office/powerpoint/2010/main" val="1449758454"/>
              </p:ext>
            </p:extLst>
          </p:nvPr>
        </p:nvGraphicFramePr>
        <p:xfrm>
          <a:off x="539391" y="3846956"/>
          <a:ext cx="11113218" cy="2509394"/>
        </p:xfrm>
        <a:graphic>
          <a:graphicData uri="http://schemas.openxmlformats.org/drawingml/2006/table">
            <a:tbl>
              <a:tblPr firstRow="1" bandRow="1">
                <a:tableStyleId>{5C22544A-7EE6-4342-B048-85BDC9FD1C3A}</a:tableStyleId>
              </a:tblPr>
              <a:tblGrid>
                <a:gridCol w="1852203">
                  <a:extLst>
                    <a:ext uri="{9D8B030D-6E8A-4147-A177-3AD203B41FA5}">
                      <a16:colId xmlns:a16="http://schemas.microsoft.com/office/drawing/2014/main" val="397185698"/>
                    </a:ext>
                  </a:extLst>
                </a:gridCol>
                <a:gridCol w="1852203">
                  <a:extLst>
                    <a:ext uri="{9D8B030D-6E8A-4147-A177-3AD203B41FA5}">
                      <a16:colId xmlns:a16="http://schemas.microsoft.com/office/drawing/2014/main" val="872317000"/>
                    </a:ext>
                  </a:extLst>
                </a:gridCol>
                <a:gridCol w="1852203">
                  <a:extLst>
                    <a:ext uri="{9D8B030D-6E8A-4147-A177-3AD203B41FA5}">
                      <a16:colId xmlns:a16="http://schemas.microsoft.com/office/drawing/2014/main" val="557464140"/>
                    </a:ext>
                  </a:extLst>
                </a:gridCol>
                <a:gridCol w="1852203">
                  <a:extLst>
                    <a:ext uri="{9D8B030D-6E8A-4147-A177-3AD203B41FA5}">
                      <a16:colId xmlns:a16="http://schemas.microsoft.com/office/drawing/2014/main" val="8650283"/>
                    </a:ext>
                  </a:extLst>
                </a:gridCol>
                <a:gridCol w="1852203">
                  <a:extLst>
                    <a:ext uri="{9D8B030D-6E8A-4147-A177-3AD203B41FA5}">
                      <a16:colId xmlns:a16="http://schemas.microsoft.com/office/drawing/2014/main" val="1201452901"/>
                    </a:ext>
                  </a:extLst>
                </a:gridCol>
                <a:gridCol w="1852203">
                  <a:extLst>
                    <a:ext uri="{9D8B030D-6E8A-4147-A177-3AD203B41FA5}">
                      <a16:colId xmlns:a16="http://schemas.microsoft.com/office/drawing/2014/main" val="405946830"/>
                    </a:ext>
                  </a:extLst>
                </a:gridCol>
              </a:tblGrid>
              <a:tr h="12546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effectLst/>
                          <a:latin typeface="+mj-lt"/>
                          <a:ea typeface="Calibri" panose="020F0502020204030204" pitchFamily="34" charset="0"/>
                          <a:cs typeface="Arial" panose="020B0604020202020204" pitchFamily="34" charset="0"/>
                        </a:rPr>
                        <a:t>Metric</a:t>
                      </a:r>
                      <a:endParaRPr lang="en-US" sz="2400" dirty="0">
                        <a:latin typeface="+mj-lt"/>
                      </a:endParaRPr>
                    </a:p>
                  </a:txBody>
                  <a:tcPr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algn="ctr"/>
                      <a:r>
                        <a:rPr lang="en-US" sz="2400" b="0" dirty="0">
                          <a:solidFill>
                            <a:schemeClr val="tx1"/>
                          </a:solidFill>
                          <a:latin typeface="+mj-lt"/>
                        </a:rPr>
                        <a:t>Baseline</a:t>
                      </a:r>
                    </a:p>
                  </a:txBody>
                  <a:tcPr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lgn="ctr">
                        <a:spcBef>
                          <a:spcPts val="0"/>
                        </a:spcBef>
                        <a:spcAft>
                          <a:spcPts val="600"/>
                        </a:spcAft>
                        <a:tabLst>
                          <a:tab pos="3234055" algn="l"/>
                        </a:tabLs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Year 1 Outcome</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lgn="ctr">
                        <a:spcBef>
                          <a:spcPts val="0"/>
                        </a:spcBef>
                        <a:spcAft>
                          <a:spcPts val="600"/>
                        </a:spcAft>
                        <a:tabLst>
                          <a:tab pos="3234055" algn="l"/>
                        </a:tabLs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Year 2 Outcome</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lgn="ctr">
                        <a:spcBef>
                          <a:spcPts val="0"/>
                        </a:spcBef>
                        <a:spcAft>
                          <a:spcPts val="600"/>
                        </a:spcAft>
                        <a:tabLst>
                          <a:tab pos="3234055" algn="l"/>
                        </a:tabLs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Year 3 Outcome</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lgn="ctr">
                        <a:spcBef>
                          <a:spcPts val="0"/>
                        </a:spcBef>
                        <a:spcAft>
                          <a:spcPts val="600"/>
                        </a:spcAft>
                        <a:tabLst>
                          <a:tab pos="3234055" algn="l"/>
                        </a:tabLs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Desired Outcome for 2023–24</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555787900"/>
                  </a:ext>
                </a:extLst>
              </a:tr>
              <a:tr h="1254697">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Copied from 2023–24 LCAP</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8620120"/>
                  </a:ext>
                </a:extLst>
              </a:tr>
            </a:tbl>
          </a:graphicData>
        </a:graphic>
      </p:graphicFrame>
      <p:sp>
        <p:nvSpPr>
          <p:cNvPr id="9" name="Slide Number Placeholder 8">
            <a:extLst>
              <a:ext uri="{FF2B5EF4-FFF2-40B4-BE49-F238E27FC236}">
                <a16:creationId xmlns:a16="http://schemas.microsoft.com/office/drawing/2014/main" id="{E4814768-0211-1D33-0405-3A2D645E7683}"/>
              </a:ext>
            </a:extLst>
          </p:cNvPr>
          <p:cNvSpPr>
            <a:spLocks noGrp="1"/>
          </p:cNvSpPr>
          <p:nvPr>
            <p:ph type="sldNum" sz="quarter" idx="12"/>
          </p:nvPr>
        </p:nvSpPr>
        <p:spPr/>
        <p:txBody>
          <a:bodyPr/>
          <a:lstStyle/>
          <a:p>
            <a:fld id="{1E47FE53-EBF0-4DA7-9D9D-CC1C3A20F3CB}" type="slidenum">
              <a:rPr lang="en-US" sz="2400" smtClean="0">
                <a:solidFill>
                  <a:schemeClr val="tx1"/>
                </a:solidFill>
              </a:rPr>
              <a:t>22</a:t>
            </a:fld>
            <a:endParaRPr lang="en-US" sz="2400" dirty="0">
              <a:solidFill>
                <a:schemeClr val="tx1"/>
              </a:solidFill>
            </a:endParaRPr>
          </a:p>
        </p:txBody>
      </p:sp>
    </p:spTree>
    <p:extLst>
      <p:ext uri="{BB962C8B-B14F-4D97-AF65-F5344CB8AC3E}">
        <p14:creationId xmlns:p14="http://schemas.microsoft.com/office/powerpoint/2010/main" val="282334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5C02-B95E-D0F9-7737-085910B2BF9E}"/>
              </a:ext>
            </a:extLst>
          </p:cNvPr>
          <p:cNvSpPr>
            <a:spLocks noGrp="1"/>
          </p:cNvSpPr>
          <p:nvPr>
            <p:ph type="title"/>
          </p:nvPr>
        </p:nvSpPr>
        <p:spPr>
          <a:xfrm>
            <a:off x="841248" y="548640"/>
            <a:ext cx="3600860" cy="5431536"/>
          </a:xfrm>
        </p:spPr>
        <p:txBody>
          <a:bodyPr>
            <a:normAutofit/>
          </a:bodyPr>
          <a:lstStyle/>
          <a:p>
            <a:r>
              <a:rPr lang="en-US" sz="5000" dirty="0"/>
              <a:t>Instructions for Reporting the Year 3 Outcome </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3E6106-9E40-B784-C747-887873DB9BDB}"/>
              </a:ext>
            </a:extLst>
          </p:cNvPr>
          <p:cNvSpPr>
            <a:spLocks noGrp="1"/>
          </p:cNvSpPr>
          <p:nvPr>
            <p:ph idx="1"/>
          </p:nvPr>
        </p:nvSpPr>
        <p:spPr>
          <a:xfrm>
            <a:off x="5126418" y="552091"/>
            <a:ext cx="6224335" cy="5431536"/>
          </a:xfrm>
        </p:spPr>
        <p:txBody>
          <a:bodyPr anchor="ctr">
            <a:normAutofit/>
          </a:bodyPr>
          <a:lstStyle/>
          <a:p>
            <a:r>
              <a:rPr lang="en-US" dirty="0"/>
              <a:t>For the Goal Description, Metric, Baseline, Year 1 Outcome, Year 2 Outcome, and Desired Outcome for 2023–24, copy and paste information verbatim from the 2023–24 LCAP.</a:t>
            </a:r>
          </a:p>
          <a:p>
            <a:r>
              <a:rPr lang="en-US" dirty="0"/>
              <a:t>For the Year 3 Outcome, enter the most recent data available. Indicate the school year to which the data applies.</a:t>
            </a:r>
          </a:p>
        </p:txBody>
      </p:sp>
      <p:sp>
        <p:nvSpPr>
          <p:cNvPr id="6" name="Slide Number Placeholder 5">
            <a:extLst>
              <a:ext uri="{FF2B5EF4-FFF2-40B4-BE49-F238E27FC236}">
                <a16:creationId xmlns:a16="http://schemas.microsoft.com/office/drawing/2014/main" id="{828BCE24-FF29-2F26-9024-4D830606FC78}"/>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23</a:t>
            </a:fld>
            <a:endParaRPr lang="en-US"/>
          </a:p>
        </p:txBody>
      </p:sp>
    </p:spTree>
    <p:extLst>
      <p:ext uri="{BB962C8B-B14F-4D97-AF65-F5344CB8AC3E}">
        <p14:creationId xmlns:p14="http://schemas.microsoft.com/office/powerpoint/2010/main" val="277732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8C77-D8AE-CC7F-8FBA-5B1052DE3159}"/>
              </a:ext>
            </a:extLst>
          </p:cNvPr>
          <p:cNvSpPr>
            <a:spLocks noGrp="1"/>
          </p:cNvSpPr>
          <p:nvPr>
            <p:ph type="title"/>
          </p:nvPr>
        </p:nvSpPr>
        <p:spPr>
          <a:xfrm>
            <a:off x="838200" y="365125"/>
            <a:ext cx="10515600" cy="1325563"/>
          </a:xfrm>
        </p:spPr>
        <p:txBody>
          <a:bodyPr>
            <a:normAutofit/>
          </a:bodyPr>
          <a:lstStyle/>
          <a:p>
            <a:r>
              <a:rPr lang="en-US" sz="5400" dirty="0"/>
              <a:t>Annual Update–Goal Analysis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4A040-3B79-103C-4FA5-E9051F240952}"/>
              </a:ext>
            </a:extLst>
          </p:cNvPr>
          <p:cNvSpPr>
            <a:spLocks noGrp="1"/>
          </p:cNvSpPr>
          <p:nvPr>
            <p:ph idx="1"/>
          </p:nvPr>
        </p:nvSpPr>
        <p:spPr>
          <a:xfrm>
            <a:off x="838200" y="1929384"/>
            <a:ext cx="11000014" cy="4251960"/>
          </a:xfrm>
        </p:spPr>
        <p:txBody>
          <a:bodyPr>
            <a:noAutofit/>
          </a:bodyPr>
          <a:lstStyle/>
          <a:p>
            <a:pPr marL="0" marR="0" indent="0">
              <a:spcBef>
                <a:spcPts val="600"/>
              </a:spcBef>
              <a:spcAft>
                <a:spcPts val="600"/>
              </a:spcAft>
              <a:buNone/>
            </a:pPr>
            <a:r>
              <a:rPr lang="en-US" dirty="0">
                <a:effectLst/>
                <a:latin typeface="Arial" panose="020B0604020202020204" pitchFamily="34" charset="0"/>
                <a:ea typeface="Calibri" panose="020F0502020204030204" pitchFamily="34" charset="0"/>
                <a:cs typeface="Arial" panose="020B0604020202020204" pitchFamily="34" charset="0"/>
              </a:rPr>
              <a:t>An analysis of how this goal was carried out in the previous year.</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spcBef>
                <a:spcPts val="300"/>
              </a:spcBef>
              <a:spcAft>
                <a:spcPts val="6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 description of any substantive differences in planned actions and actual implementation of these actions.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spcBef>
                <a:spcPts val="300"/>
              </a:spcBef>
              <a:spcAft>
                <a:spcPts val="6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An explanation of material differences between Budgeted Expenditures and Estimated Actual Expenditures and/or Planned Percentages of Improved Services and Estimated Actual Percentages of Improved Services.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spcBef>
                <a:spcPts val="300"/>
              </a:spcBef>
              <a:spcAft>
                <a:spcPts val="6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An explanation of how effective or ineffective the specific actions were in making progress toward the goal during the three-year LCAP cycle.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spcBef>
                <a:spcPts val="300"/>
              </a:spcBef>
              <a:spcAft>
                <a:spcPts val="6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 description of any changes made to the planned goal, metrics, desired outcomes, or actions for the coming year that resulted from reflections on prior practice.</a:t>
            </a:r>
          </a:p>
          <a:p>
            <a:pPr marL="0" indent="0">
              <a:spcBef>
                <a:spcPts val="300"/>
              </a:spcBef>
              <a:spcAft>
                <a:spcPts val="600"/>
              </a:spcAft>
              <a:buNone/>
            </a:pPr>
            <a:r>
              <a:rPr lang="en-US" dirty="0"/>
              <a:t>(see notes)</a:t>
            </a:r>
          </a:p>
        </p:txBody>
      </p:sp>
      <p:sp>
        <p:nvSpPr>
          <p:cNvPr id="6" name="Slide Number Placeholder 5">
            <a:extLst>
              <a:ext uri="{FF2B5EF4-FFF2-40B4-BE49-F238E27FC236}">
                <a16:creationId xmlns:a16="http://schemas.microsoft.com/office/drawing/2014/main" id="{0EBD1025-DF68-3EA5-AE28-88AB40B6878E}"/>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24</a:t>
            </a:fld>
            <a:endParaRPr lang="en-US"/>
          </a:p>
        </p:txBody>
      </p:sp>
    </p:spTree>
    <p:extLst>
      <p:ext uri="{BB962C8B-B14F-4D97-AF65-F5344CB8AC3E}">
        <p14:creationId xmlns:p14="http://schemas.microsoft.com/office/powerpoint/2010/main" val="150645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578D-0903-7496-4A34-078099B7AD9F}"/>
              </a:ext>
            </a:extLst>
          </p:cNvPr>
          <p:cNvSpPr>
            <a:spLocks noGrp="1"/>
          </p:cNvSpPr>
          <p:nvPr>
            <p:ph type="title"/>
          </p:nvPr>
        </p:nvSpPr>
        <p:spPr>
          <a:xfrm>
            <a:off x="838200" y="365125"/>
            <a:ext cx="10515600" cy="1325563"/>
          </a:xfrm>
        </p:spPr>
        <p:txBody>
          <a:bodyPr>
            <a:normAutofit/>
          </a:bodyPr>
          <a:lstStyle/>
          <a:p>
            <a:r>
              <a:rPr lang="en-US" sz="5400"/>
              <a:t>Instructions for Goal Analysis (1)</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BF106A-6D2D-69D6-C7D8-B955C701ED78}"/>
              </a:ext>
            </a:extLst>
          </p:cNvPr>
          <p:cNvSpPr>
            <a:spLocks noGrp="1"/>
          </p:cNvSpPr>
          <p:nvPr>
            <p:ph idx="1"/>
          </p:nvPr>
        </p:nvSpPr>
        <p:spPr>
          <a:xfrm>
            <a:off x="838200" y="1929384"/>
            <a:ext cx="10515600" cy="4251960"/>
          </a:xfrm>
        </p:spPr>
        <p:txBody>
          <a:bodyPr>
            <a:normAutofit/>
          </a:bodyPr>
          <a:lstStyle/>
          <a:p>
            <a:pPr marL="0" indent="0">
              <a:spcBef>
                <a:spcPts val="300"/>
              </a:spcBef>
              <a:spcAft>
                <a:spcPts val="600"/>
              </a:spcAft>
              <a:buNone/>
            </a:pPr>
            <a:r>
              <a:rPr lang="en-US" dirty="0">
                <a:effectLst/>
                <a:latin typeface="Arial" panose="020B0604020202020204" pitchFamily="34" charset="0"/>
                <a:ea typeface="Calibri" panose="020F0502020204030204" pitchFamily="34" charset="0"/>
                <a:cs typeface="Arial" panose="020B0604020202020204" pitchFamily="34" charset="0"/>
              </a:rPr>
              <a:t>Instructions for the following prompts are unchanged from the previous LCAP template:</a:t>
            </a:r>
          </a:p>
          <a:p>
            <a:pPr marL="457200" indent="-457200">
              <a:spcBef>
                <a:spcPts val="300"/>
              </a:spcBef>
              <a:spcAft>
                <a:spcPts val="60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 description of any substantive differences in planned actions and actual implementation of these actions.</a:t>
            </a:r>
          </a:p>
          <a:p>
            <a:pPr marL="457200" indent="-457200">
              <a:spcBef>
                <a:spcPts val="300"/>
              </a:spcBef>
              <a:spcAft>
                <a:spcPts val="600"/>
              </a:spcAft>
              <a:buFont typeface="+mj-lt"/>
              <a:buAutoNum type="arabicPeriod" startAt="2"/>
            </a:pPr>
            <a:r>
              <a:rPr lang="en-US" dirty="0">
                <a:effectLst/>
                <a:latin typeface="Arial" panose="020B0604020202020204" pitchFamily="34" charset="0"/>
                <a:ea typeface="Calibri" panose="020F0502020204030204" pitchFamily="34" charset="0"/>
                <a:cs typeface="Arial" panose="020B0604020202020204" pitchFamily="34" charset="0"/>
              </a:rPr>
              <a:t>An explanation of material differences between Budgeted Expenditures and Estimated Actual Expenditures and/or Planned Percentages of Improved Services and Estimated Actual Percentages of Improved Services.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200" dirty="0"/>
          </a:p>
        </p:txBody>
      </p:sp>
      <p:sp>
        <p:nvSpPr>
          <p:cNvPr id="6" name="Slide Number Placeholder 5">
            <a:extLst>
              <a:ext uri="{FF2B5EF4-FFF2-40B4-BE49-F238E27FC236}">
                <a16:creationId xmlns:a16="http://schemas.microsoft.com/office/drawing/2014/main" id="{F88713BF-6280-F68E-387B-BF2633EFECDB}"/>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25</a:t>
            </a:fld>
            <a:endParaRPr lang="en-US"/>
          </a:p>
        </p:txBody>
      </p:sp>
    </p:spTree>
    <p:extLst>
      <p:ext uri="{BB962C8B-B14F-4D97-AF65-F5344CB8AC3E}">
        <p14:creationId xmlns:p14="http://schemas.microsoft.com/office/powerpoint/2010/main" val="133038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578D-0903-7496-4A34-078099B7AD9F}"/>
              </a:ext>
            </a:extLst>
          </p:cNvPr>
          <p:cNvSpPr>
            <a:spLocks noGrp="1"/>
          </p:cNvSpPr>
          <p:nvPr>
            <p:ph type="title"/>
          </p:nvPr>
        </p:nvSpPr>
        <p:spPr>
          <a:xfrm>
            <a:off x="838200" y="365125"/>
            <a:ext cx="10515600" cy="1325563"/>
          </a:xfrm>
        </p:spPr>
        <p:txBody>
          <a:bodyPr>
            <a:normAutofit/>
          </a:bodyPr>
          <a:lstStyle/>
          <a:p>
            <a:r>
              <a:rPr lang="en-US" sz="5400"/>
              <a:t>Instructions for Goal Analysis (2)</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BF106A-6D2D-69D6-C7D8-B955C701ED78}"/>
              </a:ext>
            </a:extLst>
          </p:cNvPr>
          <p:cNvSpPr>
            <a:spLocks noGrp="1"/>
          </p:cNvSpPr>
          <p:nvPr>
            <p:ph idx="1"/>
          </p:nvPr>
        </p:nvSpPr>
        <p:spPr>
          <a:xfrm>
            <a:off x="838200" y="1929384"/>
            <a:ext cx="10515600" cy="4251960"/>
          </a:xfrm>
        </p:spPr>
        <p:txBody>
          <a:bodyPr>
            <a:normAutofit/>
          </a:bodyPr>
          <a:lstStyle/>
          <a:p>
            <a:pPr marL="0" indent="0">
              <a:buNone/>
            </a:pPr>
            <a:r>
              <a:rPr lang="en-US" dirty="0"/>
              <a:t>Highlights of the instructions for prompt 3:</a:t>
            </a:r>
          </a:p>
          <a:p>
            <a:pPr marL="457200" indent="-457200">
              <a:buFont typeface="+mj-lt"/>
              <a:buAutoNum type="arabicPeriod" startAt="3"/>
            </a:pPr>
            <a:r>
              <a:rPr lang="en-US" dirty="0"/>
              <a:t>An explanation of how effective or ineffective the specific actions were in making progress toward the goal during the three-year LCAP cycle.</a:t>
            </a:r>
          </a:p>
          <a:p>
            <a:pPr lvl="1"/>
            <a:r>
              <a:rPr lang="en-US" dirty="0"/>
              <a:t>Describe the effectiveness or ineffectiveness of the specific actions in making progress toward the goal during the three-year LCAP cycle. “Effectiveness” means the degree to which the actions were successful in producing the desired result and “ineffectiveness” means that the actions did not produce any significant or desired result.</a:t>
            </a:r>
          </a:p>
          <a:p>
            <a:pPr lvl="2"/>
            <a:r>
              <a:rPr lang="en-US" dirty="0"/>
              <a:t>Beginning with the development of the 2024–25 LCAP, the LEA must change actions that have not proven effective over a three-year period. </a:t>
            </a:r>
          </a:p>
        </p:txBody>
      </p:sp>
      <p:sp>
        <p:nvSpPr>
          <p:cNvPr id="6" name="Slide Number Placeholder 5">
            <a:extLst>
              <a:ext uri="{FF2B5EF4-FFF2-40B4-BE49-F238E27FC236}">
                <a16:creationId xmlns:a16="http://schemas.microsoft.com/office/drawing/2014/main" id="{F88713BF-6280-F68E-387B-BF2633EFECDB}"/>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26</a:t>
            </a:fld>
            <a:endParaRPr lang="en-US"/>
          </a:p>
        </p:txBody>
      </p:sp>
    </p:spTree>
    <p:extLst>
      <p:ext uri="{BB962C8B-B14F-4D97-AF65-F5344CB8AC3E}">
        <p14:creationId xmlns:p14="http://schemas.microsoft.com/office/powerpoint/2010/main" val="2747243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578D-0903-7496-4A34-078099B7AD9F}"/>
              </a:ext>
            </a:extLst>
          </p:cNvPr>
          <p:cNvSpPr>
            <a:spLocks noGrp="1"/>
          </p:cNvSpPr>
          <p:nvPr>
            <p:ph type="title"/>
          </p:nvPr>
        </p:nvSpPr>
        <p:spPr>
          <a:xfrm>
            <a:off x="838200" y="365125"/>
            <a:ext cx="10515600" cy="1325563"/>
          </a:xfrm>
        </p:spPr>
        <p:txBody>
          <a:bodyPr>
            <a:normAutofit/>
          </a:bodyPr>
          <a:lstStyle/>
          <a:p>
            <a:r>
              <a:rPr lang="en-US" sz="5400" dirty="0"/>
              <a:t>Instructions for Goal Analysis (3)</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BF106A-6D2D-69D6-C7D8-B955C701ED78}"/>
              </a:ext>
            </a:extLst>
          </p:cNvPr>
          <p:cNvSpPr>
            <a:spLocks noGrp="1"/>
          </p:cNvSpPr>
          <p:nvPr>
            <p:ph idx="1"/>
          </p:nvPr>
        </p:nvSpPr>
        <p:spPr>
          <a:xfrm>
            <a:off x="838200" y="1929384"/>
            <a:ext cx="10515600" cy="4251960"/>
          </a:xfrm>
        </p:spPr>
        <p:txBody>
          <a:bodyPr>
            <a:normAutofit lnSpcReduction="10000"/>
          </a:bodyPr>
          <a:lstStyle/>
          <a:p>
            <a:pPr marL="0" indent="0">
              <a:buNone/>
            </a:pPr>
            <a:r>
              <a:rPr lang="en-US" sz="2400" dirty="0"/>
              <a:t>Highlights of the instructions for prompt 4:</a:t>
            </a:r>
          </a:p>
          <a:p>
            <a:pPr marL="457200" indent="-457200">
              <a:buFont typeface="+mj-lt"/>
              <a:buAutoNum type="arabicPeriod" startAt="4"/>
            </a:pPr>
            <a:r>
              <a:rPr lang="en-US" sz="2400" dirty="0"/>
              <a:t>A description of any changes made to the planned goal, metrics, desired outcomes, or actions for the coming year that resulted from reflections on prior practice.</a:t>
            </a:r>
          </a:p>
          <a:p>
            <a:pPr lvl="1"/>
            <a:r>
              <a:rPr lang="en-US" sz="2400" dirty="0"/>
              <a:t>Describe any changes made to this goal, expected outcomes, metrics, or actions to achieve this goal as a result of this analysis…</a:t>
            </a:r>
          </a:p>
          <a:p>
            <a:pPr lvl="2"/>
            <a:r>
              <a:rPr lang="en-US" dirty="0"/>
              <a:t>For actions that have been identified as ineffective, the LEA must identify the ineffective action and must include a description of the following:</a:t>
            </a:r>
          </a:p>
          <a:p>
            <a:pPr lvl="3"/>
            <a:r>
              <a:rPr lang="en-US" sz="2400" dirty="0"/>
              <a:t>The reasons for the ineffectiveness, and </a:t>
            </a:r>
          </a:p>
          <a:p>
            <a:pPr lvl="3"/>
            <a:r>
              <a:rPr lang="en-US" sz="2400" dirty="0"/>
              <a:t>How changes to the action will result in a new or strengthened approach.</a:t>
            </a:r>
          </a:p>
        </p:txBody>
      </p:sp>
      <p:sp>
        <p:nvSpPr>
          <p:cNvPr id="6" name="Slide Number Placeholder 5">
            <a:extLst>
              <a:ext uri="{FF2B5EF4-FFF2-40B4-BE49-F238E27FC236}">
                <a16:creationId xmlns:a16="http://schemas.microsoft.com/office/drawing/2014/main" id="{F88713BF-6280-F68E-387B-BF2633EFECDB}"/>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27</a:t>
            </a:fld>
            <a:endParaRPr lang="en-US"/>
          </a:p>
        </p:txBody>
      </p:sp>
    </p:spTree>
    <p:extLst>
      <p:ext uri="{BB962C8B-B14F-4D97-AF65-F5344CB8AC3E}">
        <p14:creationId xmlns:p14="http://schemas.microsoft.com/office/powerpoint/2010/main" val="87043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Plan Summary</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2A41A0F5-337B-D71B-14C6-8880CCA7669A}"/>
              </a:ext>
            </a:extLst>
          </p:cNvPr>
          <p:cNvSpPr>
            <a:spLocks noGrp="1"/>
          </p:cNvSpPr>
          <p:nvPr>
            <p:ph type="body" idx="1"/>
          </p:nvPr>
        </p:nvSpPr>
        <p:spPr>
          <a:xfrm>
            <a:off x="838200" y="4902628"/>
            <a:ext cx="10351576" cy="1636284"/>
          </a:xfrm>
        </p:spPr>
        <p:txBody>
          <a:bodyPr vert="horz" lIns="91440" tIns="45720" rIns="91440" bIns="45720" rtlCol="0" anchor="t">
            <a:normAutofit/>
          </a:bodyPr>
          <a:lstStyle/>
          <a:p>
            <a:pPr>
              <a:spcBef>
                <a:spcPts val="0"/>
              </a:spcBef>
            </a:pPr>
            <a:r>
              <a:rPr lang="en-US" kern="1200" dirty="0">
                <a:solidFill>
                  <a:schemeClr val="tx1"/>
                </a:solidFill>
                <a:latin typeface="+mn-lt"/>
                <a:ea typeface="+mn-ea"/>
                <a:cs typeface="+mn-cs"/>
              </a:rPr>
              <a:t>Providing context for the plan</a:t>
            </a:r>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28</a:t>
            </a:fld>
            <a:endParaRPr lang="en-US"/>
          </a:p>
        </p:txBody>
      </p:sp>
    </p:spTree>
    <p:extLst>
      <p:ext uri="{BB962C8B-B14F-4D97-AF65-F5344CB8AC3E}">
        <p14:creationId xmlns:p14="http://schemas.microsoft.com/office/powerpoint/2010/main" val="1922705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54ED-C9CB-4625-8A2D-F548B3900DE8}"/>
              </a:ext>
            </a:extLst>
          </p:cNvPr>
          <p:cNvSpPr>
            <a:spLocks noGrp="1"/>
          </p:cNvSpPr>
          <p:nvPr>
            <p:ph type="title"/>
          </p:nvPr>
        </p:nvSpPr>
        <p:spPr>
          <a:xfrm>
            <a:off x="838200" y="365125"/>
            <a:ext cx="10515600" cy="1325563"/>
          </a:xfrm>
        </p:spPr>
        <p:txBody>
          <a:bodyPr>
            <a:normAutofit/>
          </a:bodyPr>
          <a:lstStyle/>
          <a:p>
            <a:r>
              <a:rPr lang="en-US" sz="5400"/>
              <a:t>Purpose of the Plan Summary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997CAD-DDCD-45F5-91CF-0332B85A3958}"/>
              </a:ext>
            </a:extLst>
          </p:cNvPr>
          <p:cNvSpPr>
            <a:spLocks noGrp="1"/>
          </p:cNvSpPr>
          <p:nvPr>
            <p:ph idx="1"/>
          </p:nvPr>
        </p:nvSpPr>
        <p:spPr>
          <a:xfrm>
            <a:off x="838200" y="1929384"/>
            <a:ext cx="10515600" cy="4251960"/>
          </a:xfrm>
        </p:spPr>
        <p:txBody>
          <a:bodyPr>
            <a:normAutofit/>
          </a:bodyPr>
          <a:lstStyle/>
          <a:p>
            <a:r>
              <a:rPr lang="en-US" dirty="0"/>
              <a:t>A well-developed Plan Summary section provides a meaningful context for the LCAP, providing information about an LEA’s community as well as relevant information about student needs and performance. </a:t>
            </a:r>
          </a:p>
          <a:p>
            <a:r>
              <a:rPr lang="en-US" dirty="0"/>
              <a:t>In order to provide a meaningful context for the rest of the LCAP, the content of this section should be clearly and meaningfully related to the content included in the subsequent sections of the LCAP.</a:t>
            </a:r>
          </a:p>
          <a:p>
            <a:endParaRPr lang="en-US" sz="2200" dirty="0"/>
          </a:p>
        </p:txBody>
      </p:sp>
      <p:sp>
        <p:nvSpPr>
          <p:cNvPr id="6" name="Slide Number Placeholder 5">
            <a:extLst>
              <a:ext uri="{FF2B5EF4-FFF2-40B4-BE49-F238E27FC236}">
                <a16:creationId xmlns:a16="http://schemas.microsoft.com/office/drawing/2014/main" id="{3309E6AA-B1DA-4CEA-A029-6C91FA5B8D1A}"/>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29</a:t>
            </a:fld>
            <a:endParaRPr lang="en-US"/>
          </a:p>
        </p:txBody>
      </p:sp>
    </p:spTree>
    <p:extLst>
      <p:ext uri="{BB962C8B-B14F-4D97-AF65-F5344CB8AC3E}">
        <p14:creationId xmlns:p14="http://schemas.microsoft.com/office/powerpoint/2010/main" val="135208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a:xfrm>
            <a:off x="838200" y="365125"/>
            <a:ext cx="10515600" cy="1325563"/>
          </a:xfrm>
        </p:spPr>
        <p:txBody>
          <a:bodyPr>
            <a:normAutofit/>
          </a:bodyPr>
          <a:lstStyle/>
          <a:p>
            <a:r>
              <a:rPr lang="en-US" sz="5400"/>
              <a:t>Template Files</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2023–24 LCAP Annual Update Template: </a:t>
            </a:r>
            <a:r>
              <a:rPr lang="en-US" dirty="0">
                <a:solidFill>
                  <a:srgbClr val="1704A0"/>
                </a:solidFill>
                <a:hlinkClick r:id="rId2" tooltip="2023–24 LCAP Annual Update Template">
                  <a:extLst>
                    <a:ext uri="{A12FA001-AC4F-418D-AE19-62706E023703}">
                      <ahyp:hlinkClr xmlns:ahyp="http://schemas.microsoft.com/office/drawing/2018/hyperlinkcolor" val="tx"/>
                    </a:ext>
                  </a:extLst>
                </a:hlinkClick>
              </a:rPr>
              <a:t>https://www.cde.ca.gov/re/lc/documents/annualupdatetemplate2023.docx</a:t>
            </a:r>
            <a:r>
              <a:rPr lang="en-US" dirty="0">
                <a:solidFill>
                  <a:srgbClr val="1704A0"/>
                </a:solidFill>
              </a:rPr>
              <a:t> </a:t>
            </a:r>
          </a:p>
          <a:p>
            <a:r>
              <a:rPr lang="en-US" dirty="0"/>
              <a:t>2024–25 LCAP Template: </a:t>
            </a:r>
            <a:br>
              <a:rPr lang="en-US" dirty="0"/>
            </a:br>
            <a:r>
              <a:rPr lang="en-US" dirty="0">
                <a:solidFill>
                  <a:srgbClr val="1704A0"/>
                </a:solidFill>
                <a:hlinkClick r:id="rId3" tooltip="2024–25 LCAP Template">
                  <a:extLst>
                    <a:ext uri="{A12FA001-AC4F-418D-AE19-62706E023703}">
                      <ahyp:hlinkClr xmlns:ahyp="http://schemas.microsoft.com/office/drawing/2018/hyperlinkcolor" val="tx"/>
                    </a:ext>
                  </a:extLst>
                </a:hlinkClick>
              </a:rPr>
              <a:t>https://www.cde.ca.gov/re/lc/documents/adoptedlcaptemplate2024.docx</a:t>
            </a:r>
            <a:endParaRPr lang="en-US" dirty="0">
              <a:solidFill>
                <a:srgbClr val="1704A0"/>
              </a:solidFill>
            </a:endParaRPr>
          </a:p>
          <a:p>
            <a:r>
              <a:rPr lang="en-US" dirty="0"/>
              <a:t>2024–25 LCAP Action Tables Template: </a:t>
            </a:r>
            <a:r>
              <a:rPr lang="en-US" dirty="0">
                <a:solidFill>
                  <a:srgbClr val="1704A0"/>
                </a:solidFill>
                <a:hlinkClick r:id="rId4" tooltip="2024–25 LCAP Action Tables Template">
                  <a:extLst>
                    <a:ext uri="{A12FA001-AC4F-418D-AE19-62706E023703}">
                      <ahyp:hlinkClr xmlns:ahyp="http://schemas.microsoft.com/office/drawing/2018/hyperlinkcolor" val="tx"/>
                    </a:ext>
                  </a:extLst>
                </a:hlinkClick>
              </a:rPr>
              <a:t>https://www.cde.ca.gov/re/lc/documents/lcapactiontables2024.xlsx</a:t>
            </a:r>
            <a:endParaRPr lang="en-US" dirty="0">
              <a:solidFill>
                <a:srgbClr val="1704A0"/>
              </a:solidFill>
            </a:endParaRPr>
          </a:p>
          <a:p>
            <a:r>
              <a:rPr lang="en-US" dirty="0"/>
              <a:t>The Budget Overview for Parents Template: </a:t>
            </a:r>
            <a:br>
              <a:rPr lang="en-US" dirty="0"/>
            </a:br>
            <a:r>
              <a:rPr lang="en-US" dirty="0">
                <a:solidFill>
                  <a:srgbClr val="1704A0"/>
                </a:solidFill>
                <a:hlinkClick r:id="rId5" tooltip="Budget Overview for Parents Template">
                  <a:extLst>
                    <a:ext uri="{A12FA001-AC4F-418D-AE19-62706E023703}">
                      <ahyp:hlinkClr xmlns:ahyp="http://schemas.microsoft.com/office/drawing/2018/hyperlinkcolor" val="tx"/>
                    </a:ext>
                  </a:extLst>
                </a:hlinkClick>
              </a:rPr>
              <a:t>https://www.cde.ca.gov/re/lc/documents/budgetoverviewparent.xlsx</a:t>
            </a:r>
            <a:endParaRPr lang="en-US" dirty="0">
              <a:solidFill>
                <a:srgbClr val="1704A0"/>
              </a:solidFill>
            </a:endParaRPr>
          </a:p>
        </p:txBody>
      </p:sp>
      <p:sp>
        <p:nvSpPr>
          <p:cNvPr id="6" name="Slide Number Placeholder 5">
            <a:extLst>
              <a:ext uri="{FF2B5EF4-FFF2-40B4-BE49-F238E27FC236}">
                <a16:creationId xmlns:a16="http://schemas.microsoft.com/office/drawing/2014/main" id="{F3CB3DB4-EBBA-4B6F-B05F-F322CC24276D}"/>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3</a:t>
            </a:fld>
            <a:endParaRPr lang="en-US"/>
          </a:p>
        </p:txBody>
      </p:sp>
    </p:spTree>
    <p:extLst>
      <p:ext uri="{BB962C8B-B14F-4D97-AF65-F5344CB8AC3E}">
        <p14:creationId xmlns:p14="http://schemas.microsoft.com/office/powerpoint/2010/main" val="210559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CA5E-CBE6-4312-8BB7-48BFA5AA83FD}"/>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4600" kern="1200" dirty="0">
                <a:latin typeface="+mj-lt"/>
                <a:ea typeface="+mj-ea"/>
                <a:cs typeface="+mj-cs"/>
              </a:rPr>
              <a:t>Components of the Plan Summary</a:t>
            </a: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C3DD18FA-6F95-4AC4-84C2-3A91A4A31060}"/>
              </a:ext>
            </a:extLst>
          </p:cNvPr>
          <p:cNvSpPr>
            <a:spLocks noGrp="1"/>
          </p:cNvSpPr>
          <p:nvPr>
            <p:ph idx="1"/>
          </p:nvPr>
        </p:nvSpPr>
        <p:spPr>
          <a:xfrm>
            <a:off x="5126418" y="552091"/>
            <a:ext cx="6224335" cy="5431536"/>
          </a:xfrm>
        </p:spPr>
        <p:txBody>
          <a:bodyPr vert="horz" lIns="91440" tIns="45720" rIns="91440" bIns="45720" rtlCol="0" anchor="ctr">
            <a:normAutofit/>
          </a:bodyPr>
          <a:lstStyle/>
          <a:p>
            <a:pPr indent="-228600">
              <a:buFont typeface="Arial" panose="020B0604020202020204" pitchFamily="34" charset="0"/>
              <a:buChar char="•"/>
            </a:pPr>
            <a:r>
              <a:rPr lang="en-US" dirty="0"/>
              <a:t>General Information</a:t>
            </a:r>
          </a:p>
          <a:p>
            <a:pPr indent="-228600">
              <a:buFont typeface="Arial" panose="020B0604020202020204" pitchFamily="34" charset="0"/>
              <a:buChar char="•"/>
            </a:pPr>
            <a:r>
              <a:rPr lang="en-US" dirty="0"/>
              <a:t>Reflections: Annual Performance</a:t>
            </a:r>
          </a:p>
          <a:p>
            <a:pPr indent="-228600">
              <a:buFont typeface="Arial" panose="020B0604020202020204" pitchFamily="34" charset="0"/>
              <a:buChar char="•"/>
            </a:pPr>
            <a:r>
              <a:rPr lang="en-US" dirty="0"/>
              <a:t>Reflections: Technical Assistance</a:t>
            </a:r>
          </a:p>
          <a:p>
            <a:pPr indent="-228600">
              <a:buFont typeface="Arial" panose="020B0604020202020204" pitchFamily="34" charset="0"/>
              <a:buChar char="•"/>
            </a:pPr>
            <a:r>
              <a:rPr lang="en-US" dirty="0"/>
              <a:t>Comprehensive Support and Improvement (CSI) Prompts</a:t>
            </a:r>
          </a:p>
        </p:txBody>
      </p:sp>
      <p:sp>
        <p:nvSpPr>
          <p:cNvPr id="6" name="Slide Number Placeholder 5">
            <a:extLst>
              <a:ext uri="{FF2B5EF4-FFF2-40B4-BE49-F238E27FC236}">
                <a16:creationId xmlns:a16="http://schemas.microsoft.com/office/drawing/2014/main" id="{5DA5426A-324F-40D3-9542-459E3717B8E9}"/>
              </a:ext>
            </a:extLst>
          </p:cNvPr>
          <p:cNvSpPr>
            <a:spLocks noGrp="1"/>
          </p:cNvSpPr>
          <p:nvPr>
            <p:ph type="sldNum" sz="quarter" idx="12"/>
          </p:nvPr>
        </p:nvSpPr>
        <p:spPr>
          <a:xfrm>
            <a:off x="8610600" y="6356350"/>
            <a:ext cx="2743200" cy="365125"/>
          </a:xfrm>
        </p:spPr>
        <p:txBody>
          <a:bodyPr vert="horz" lIns="91440" tIns="45720" rIns="91440" bIns="45720" rtlCol="0">
            <a:normAutofit fontScale="92500" lnSpcReduction="20000"/>
          </a:bodyPr>
          <a:lstStyle/>
          <a:p>
            <a:pPr defTabSz="914400">
              <a:spcAft>
                <a:spcPts val="600"/>
              </a:spcAft>
            </a:pPr>
            <a:fld id="{1E47FE53-EBF0-4DA7-9D9D-CC1C3A20F3CB}" type="slidenum">
              <a:rPr lang="en-US" smtClean="0"/>
              <a:pPr defTabSz="914400">
                <a:spcAft>
                  <a:spcPts val="600"/>
                </a:spcAft>
              </a:pPr>
              <a:t>30</a:t>
            </a:fld>
            <a:endParaRPr lang="en-US"/>
          </a:p>
        </p:txBody>
      </p:sp>
    </p:spTree>
    <p:extLst>
      <p:ext uri="{BB962C8B-B14F-4D97-AF65-F5344CB8AC3E}">
        <p14:creationId xmlns:p14="http://schemas.microsoft.com/office/powerpoint/2010/main" val="410291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41248" y="548640"/>
            <a:ext cx="3600860" cy="5431536"/>
          </a:xfrm>
        </p:spPr>
        <p:txBody>
          <a:bodyPr>
            <a:normAutofit/>
          </a:bodyPr>
          <a:lstStyle/>
          <a:p>
            <a:r>
              <a:rPr lang="en-US" sz="5000" dirty="0"/>
              <a:t>General Information </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5126418" y="552091"/>
            <a:ext cx="6224335" cy="5431536"/>
          </a:xfrm>
        </p:spPr>
        <p:txBody>
          <a:bodyPr anchor="ctr">
            <a:normAutofit/>
          </a:bodyPr>
          <a:lstStyle/>
          <a:p>
            <a:r>
              <a:rPr lang="en-US" dirty="0"/>
              <a:t>This section describes the LEA’s students and community.</a:t>
            </a:r>
          </a:p>
          <a:p>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a:p>
            <a:r>
              <a:rPr lang="en-US" dirty="0"/>
              <a:t>As part of this response, identify all schools within the LEA receiving Equity Multiplier funding. </a:t>
            </a:r>
          </a:p>
        </p:txBody>
      </p:sp>
      <p:sp>
        <p:nvSpPr>
          <p:cNvPr id="6" name="Slide Number Placeholder 5">
            <a:extLst>
              <a:ext uri="{FF2B5EF4-FFF2-40B4-BE49-F238E27FC236}">
                <a16:creationId xmlns:a16="http://schemas.microsoft.com/office/drawing/2014/main" id="{5D826E5E-1ADC-4D81-B8C1-8EE6F8A4B3C6}"/>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31</a:t>
            </a:fld>
            <a:endParaRPr lang="en-US"/>
          </a:p>
        </p:txBody>
      </p:sp>
    </p:spTree>
    <p:extLst>
      <p:ext uri="{BB962C8B-B14F-4D97-AF65-F5344CB8AC3E}">
        <p14:creationId xmlns:p14="http://schemas.microsoft.com/office/powerpoint/2010/main" val="3789054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38200" y="365125"/>
            <a:ext cx="10515600" cy="1325563"/>
          </a:xfrm>
        </p:spPr>
        <p:txBody>
          <a:bodyPr>
            <a:normAutofit/>
          </a:bodyPr>
          <a:lstStyle/>
          <a:p>
            <a:r>
              <a:rPr lang="en-US" sz="5400" dirty="0"/>
              <a:t>Reflections: Annual Performance </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838200" y="1929384"/>
            <a:ext cx="10515600" cy="4251960"/>
          </a:xfrm>
        </p:spPr>
        <p:txBody>
          <a:bodyPr>
            <a:noAutofit/>
          </a:bodyPr>
          <a:lstStyle/>
          <a:p>
            <a:r>
              <a:rPr lang="en-US" dirty="0"/>
              <a:t>Reflect on the LEA’s annual performance on the Dashboard and local data. This may include both successes and challenges identified by the LEA during the development process. </a:t>
            </a:r>
          </a:p>
          <a:p>
            <a:r>
              <a:rPr lang="en-US" dirty="0"/>
              <a:t>As part of this response, the LEA must identify the following, which will remain unchanged during the three-year LCAP cycle:</a:t>
            </a:r>
          </a:p>
          <a:p>
            <a:pPr lvl="1"/>
            <a:r>
              <a:rPr lang="en-US" dirty="0"/>
              <a:t>Any school within the LEA that received the lowest performance level on one or more state indicators on the 2023 Dashboard; </a:t>
            </a:r>
          </a:p>
          <a:p>
            <a:pPr lvl="1"/>
            <a:r>
              <a:rPr lang="en-US" dirty="0"/>
              <a:t>Any student group within the LEA that received the lowest performance level on one or more state indicators on the 2023 Dashboard; and/or </a:t>
            </a:r>
          </a:p>
          <a:p>
            <a:pPr lvl="1"/>
            <a:r>
              <a:rPr lang="en-US" dirty="0"/>
              <a:t>Any student group within a school within the LEA that received the lowest performance level on one or more state indicators on the 2023 Dashboard.</a:t>
            </a:r>
          </a:p>
        </p:txBody>
      </p:sp>
      <p:sp>
        <p:nvSpPr>
          <p:cNvPr id="6" name="Slide Number Placeholder 5">
            <a:extLst>
              <a:ext uri="{FF2B5EF4-FFF2-40B4-BE49-F238E27FC236}">
                <a16:creationId xmlns:a16="http://schemas.microsoft.com/office/drawing/2014/main" id="{9953684A-5D28-4C2B-8119-041816E33327}"/>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32</a:t>
            </a:fld>
            <a:endParaRPr lang="en-US"/>
          </a:p>
        </p:txBody>
      </p:sp>
    </p:spTree>
    <p:extLst>
      <p:ext uri="{BB962C8B-B14F-4D97-AF65-F5344CB8AC3E}">
        <p14:creationId xmlns:p14="http://schemas.microsoft.com/office/powerpoint/2010/main" val="366197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38200" y="365125"/>
            <a:ext cx="10515600" cy="1325563"/>
          </a:xfrm>
        </p:spPr>
        <p:txBody>
          <a:bodyPr>
            <a:normAutofit/>
          </a:bodyPr>
          <a:lstStyle/>
          <a:p>
            <a:r>
              <a:rPr lang="en-US" sz="5400" dirty="0"/>
              <a:t>Reflections: Technical Assistance </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Annually identify the reason(s) the LEA is eligible for or has requested technical assistance consistent with </a:t>
            </a:r>
            <a:r>
              <a:rPr lang="en-US" i="1" dirty="0"/>
              <a:t>EC</a:t>
            </a:r>
            <a:r>
              <a:rPr lang="en-US" dirty="0"/>
              <a:t> sections 47607.3, 52071, 52071.5, 52072, or 52072.5, and provide a summary of the work underway as part of receiving technical assistance.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LEAs that have requested technical assistance from their county office of education (COE)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School districts or COEs that do not have an approvable LCAP by October 8</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LEAs eligible for differentiated assistance</a:t>
            </a:r>
          </a:p>
          <a:p>
            <a:r>
              <a:rPr lang="en-US" dirty="0"/>
              <a:t>If the LEA is not eligible for or receiving technical assistance, the LEA may respond to this prompt as “Not Applicable.”</a:t>
            </a:r>
          </a:p>
        </p:txBody>
      </p:sp>
      <p:sp>
        <p:nvSpPr>
          <p:cNvPr id="6" name="Slide Number Placeholder 5">
            <a:extLst>
              <a:ext uri="{FF2B5EF4-FFF2-40B4-BE49-F238E27FC236}">
                <a16:creationId xmlns:a16="http://schemas.microsoft.com/office/drawing/2014/main" id="{CD4C6E82-2F1D-4654-8A91-C2F780BA8C2A}"/>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33</a:t>
            </a:fld>
            <a:endParaRPr lang="en-US"/>
          </a:p>
        </p:txBody>
      </p:sp>
    </p:spTree>
    <p:extLst>
      <p:ext uri="{BB962C8B-B14F-4D97-AF65-F5344CB8AC3E}">
        <p14:creationId xmlns:p14="http://schemas.microsoft.com/office/powerpoint/2010/main" val="228301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400" dirty="0"/>
              <a:t>CSI Summary in LCAP</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600" dirty="0"/>
              <a:t>Identify the schools within the LEA that have been identified for CSI</a:t>
            </a:r>
          </a:p>
          <a:p>
            <a:r>
              <a:rPr lang="en-US" sz="2600" dirty="0"/>
              <a:t>Describe how the LEA is supporting the identified schools to develop the CSI plans</a:t>
            </a:r>
          </a:p>
          <a:p>
            <a:r>
              <a:rPr lang="en-US" sz="2600" dirty="0"/>
              <a:t>Describe how the LEA will monitor and evaluate the implementation and effectiveness of the CSI plan to support student and school improvement</a:t>
            </a:r>
          </a:p>
          <a:p>
            <a:pPr marL="0" indent="0">
              <a:buNone/>
            </a:pPr>
            <a:endParaRPr lang="en-US" sz="2600" dirty="0"/>
          </a:p>
          <a:p>
            <a:pPr marL="0" indent="0">
              <a:buNone/>
            </a:pPr>
            <a:r>
              <a:rPr lang="en-US" sz="2600" dirty="0"/>
              <a:t>(see notes)</a:t>
            </a:r>
            <a:endParaRPr lang="en-US" dirty="0"/>
          </a:p>
        </p:txBody>
      </p:sp>
      <p:sp>
        <p:nvSpPr>
          <p:cNvPr id="6" name="Slide Number Placeholder 5">
            <a:extLst>
              <a:ext uri="{FF2B5EF4-FFF2-40B4-BE49-F238E27FC236}">
                <a16:creationId xmlns:a16="http://schemas.microsoft.com/office/drawing/2014/main" id="{303E6AD5-1193-4B60-80FC-595460D13F9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dirty="0" smtClean="0"/>
              <a:pPr>
                <a:spcAft>
                  <a:spcPts val="600"/>
                </a:spcAft>
              </a:pPr>
              <a:t>34</a:t>
            </a:fld>
            <a:endParaRPr lang="en-US"/>
          </a:p>
        </p:txBody>
      </p:sp>
    </p:spTree>
    <p:extLst>
      <p:ext uri="{BB962C8B-B14F-4D97-AF65-F5344CB8AC3E}">
        <p14:creationId xmlns:p14="http://schemas.microsoft.com/office/powerpoint/2010/main" val="116771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Engaging Educational Partners</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2A41A0F5-337B-D71B-14C6-8880CCA7669A}"/>
              </a:ext>
            </a:extLst>
          </p:cNvPr>
          <p:cNvSpPr>
            <a:spLocks noGrp="1"/>
          </p:cNvSpPr>
          <p:nvPr>
            <p:ph type="body" idx="1"/>
          </p:nvPr>
        </p:nvSpPr>
        <p:spPr>
          <a:xfrm>
            <a:off x="838200" y="4902628"/>
            <a:ext cx="10351576" cy="1636284"/>
          </a:xfrm>
        </p:spPr>
        <p:txBody>
          <a:bodyPr vert="horz" lIns="91440" tIns="45720" rIns="91440" bIns="45720" rtlCol="0" anchor="t">
            <a:normAutofit/>
          </a:bodyPr>
          <a:lstStyle/>
          <a:p>
            <a:pPr>
              <a:spcBef>
                <a:spcPts val="0"/>
              </a:spcBef>
            </a:pPr>
            <a:r>
              <a:rPr lang="en-US" kern="1200" dirty="0">
                <a:solidFill>
                  <a:schemeClr val="tx1"/>
                </a:solidFill>
                <a:latin typeface="+mn-lt"/>
                <a:ea typeface="+mn-ea"/>
                <a:cs typeface="+mn-cs"/>
              </a:rPr>
              <a:t>Consulting with educational partners to identify successes and needs</a:t>
            </a:r>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35</a:t>
            </a:fld>
            <a:endParaRPr lang="en-US"/>
          </a:p>
        </p:txBody>
      </p:sp>
    </p:spTree>
    <p:extLst>
      <p:ext uri="{BB962C8B-B14F-4D97-AF65-F5344CB8AC3E}">
        <p14:creationId xmlns:p14="http://schemas.microsoft.com/office/powerpoint/2010/main" val="1317688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000" dirty="0"/>
              <a:t>Purpose of the Engaging Educational Partners Section</a:t>
            </a:r>
            <a:br>
              <a:rPr lang="en-US" sz="5000" dirty="0"/>
            </a:br>
            <a:r>
              <a:rPr lang="en-US" sz="5000" dirty="0"/>
              <a:t>(1 of 2)</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0"/>
            <a:ext cx="6224335" cy="5685423"/>
          </a:xfrm>
        </p:spPr>
        <p:txBody>
          <a:bodyPr anchor="ctr">
            <a:normAutofit/>
          </a:bodyPr>
          <a:lstStyle/>
          <a:p>
            <a:pPr lvl="0"/>
            <a:r>
              <a:rPr lang="en-US" dirty="0"/>
              <a:t>Significant and purposeful engagement of parents, students, educators, and other educational partners, including those representing the student groups identified by LCFF, is critical to the development of the LCAP and the budget process.</a:t>
            </a:r>
          </a:p>
          <a:p>
            <a:pPr lvl="0"/>
            <a:r>
              <a:rPr lang="en-US" dirty="0"/>
              <a:t>Consistent with statute, comprehensive strategic planning, accountability, and improvement across the state priorities and locally identified priorities should be supported through meaningful engagement of educational partners. </a:t>
            </a:r>
          </a:p>
          <a:p>
            <a:pPr lvl="0"/>
            <a:r>
              <a:rPr lang="en-US" dirty="0"/>
              <a:t>Engagement of educational partners is an ongoing, annual process.</a:t>
            </a:r>
          </a:p>
          <a:p>
            <a:pPr marL="0" indent="0">
              <a:buNone/>
            </a:pPr>
            <a:r>
              <a:rPr lang="en-US" dirty="0"/>
              <a:t>(see notes)</a:t>
            </a:r>
          </a:p>
        </p:txBody>
      </p:sp>
      <p:sp>
        <p:nvSpPr>
          <p:cNvPr id="6" name="Slide Number Placeholder 5">
            <a:extLst>
              <a:ext uri="{FF2B5EF4-FFF2-40B4-BE49-F238E27FC236}">
                <a16:creationId xmlns:a16="http://schemas.microsoft.com/office/drawing/2014/main" id="{303E6AD5-1193-4B60-80FC-595460D13F9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dirty="0" smtClean="0"/>
              <a:pPr>
                <a:spcAft>
                  <a:spcPts val="600"/>
                </a:spcAft>
              </a:pPr>
              <a:t>36</a:t>
            </a:fld>
            <a:endParaRPr lang="en-US"/>
          </a:p>
        </p:txBody>
      </p:sp>
    </p:spTree>
    <p:extLst>
      <p:ext uri="{BB962C8B-B14F-4D97-AF65-F5344CB8AC3E}">
        <p14:creationId xmlns:p14="http://schemas.microsoft.com/office/powerpoint/2010/main" val="1350917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000" dirty="0"/>
              <a:t>Purpose of the Engaging Educational Partners Section</a:t>
            </a:r>
            <a:br>
              <a:rPr lang="en-US" sz="5000" dirty="0"/>
            </a:br>
            <a:r>
              <a:rPr lang="en-US" sz="5000" dirty="0"/>
              <a:t>(2 of 2)</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lvl="0"/>
            <a:r>
              <a:rPr lang="en-US" dirty="0"/>
              <a:t>This section is designed to reflect how engagement with educational partners influenced the decisions reflected in the adopted LCAP. </a:t>
            </a:r>
          </a:p>
          <a:p>
            <a:pPr lvl="0"/>
            <a:r>
              <a:rPr lang="en-US" dirty="0"/>
              <a:t>The goal is to allow educational partners that participated in the LCAP development process, as well as the broader public, to understand how the LEA engaged its educational partners and the impact of that engagement on the plan. </a:t>
            </a:r>
          </a:p>
          <a:p>
            <a:pPr lvl="0"/>
            <a:r>
              <a:rPr lang="en-US" dirty="0"/>
              <a:t>LEAs are encouraged to keep this goal in the forefront when completing this section. </a:t>
            </a:r>
          </a:p>
        </p:txBody>
      </p:sp>
      <p:sp>
        <p:nvSpPr>
          <p:cNvPr id="6" name="Slide Number Placeholder 5">
            <a:extLst>
              <a:ext uri="{FF2B5EF4-FFF2-40B4-BE49-F238E27FC236}">
                <a16:creationId xmlns:a16="http://schemas.microsoft.com/office/drawing/2014/main" id="{303E6AD5-1193-4B60-80FC-595460D13F9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dirty="0" smtClean="0"/>
              <a:pPr>
                <a:spcAft>
                  <a:spcPts val="600"/>
                </a:spcAft>
              </a:pPr>
              <a:t>37</a:t>
            </a:fld>
            <a:endParaRPr lang="en-US"/>
          </a:p>
        </p:txBody>
      </p:sp>
    </p:spTree>
    <p:extLst>
      <p:ext uri="{BB962C8B-B14F-4D97-AF65-F5344CB8AC3E}">
        <p14:creationId xmlns:p14="http://schemas.microsoft.com/office/powerpoint/2010/main" val="2604236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a:t>Summary of the Engagement Process (1)</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669036" y="1929384"/>
            <a:ext cx="10853928" cy="4251960"/>
          </a:xfrm>
        </p:spPr>
        <p:txBody>
          <a:bodyPr>
            <a:noAutofit/>
          </a:bodyPr>
          <a:lstStyle/>
          <a:p>
            <a:pPr marL="0" indent="0">
              <a:buNone/>
            </a:pPr>
            <a:r>
              <a:rPr lang="en-US" dirty="0"/>
              <a:t>Prompt 1</a:t>
            </a:r>
          </a:p>
          <a:p>
            <a:r>
              <a:rPr lang="en-US" dirty="0">
                <a:effectLst/>
                <a:ea typeface="Times New Roman" panose="02020603050405020304" pitchFamily="18" charset="0"/>
                <a:cs typeface="Arial" panose="020B0604020202020204" pitchFamily="34" charset="0"/>
              </a:rPr>
              <a:t>A summary of the process used to </a:t>
            </a:r>
            <a:r>
              <a:rPr lang="en-US" dirty="0">
                <a:effectLst/>
                <a:ea typeface="Times New Roman" panose="02020603050405020304" pitchFamily="18" charset="0"/>
                <a:cs typeface="Times New Roman" panose="02020603050405020304" pitchFamily="18" charset="0"/>
              </a:rPr>
              <a:t>engage educational partners</a:t>
            </a:r>
            <a:r>
              <a:rPr lang="en-US" dirty="0">
                <a:effectLst/>
                <a:ea typeface="Times New Roman" panose="02020603050405020304" pitchFamily="18" charset="0"/>
                <a:cs typeface="Arial" panose="020B0604020202020204" pitchFamily="34" charset="0"/>
              </a:rPr>
              <a:t> in the development of the LCAP. </a:t>
            </a:r>
          </a:p>
          <a:p>
            <a:pPr lvl="1"/>
            <a:r>
              <a:rPr lang="en-US" dirty="0"/>
              <a:t>School districts and county offices of education must, at a minimum, consult with teachers, principals, administrators, other school personnel, local bargaining units, parents, and students in the development of the LCAP.</a:t>
            </a:r>
          </a:p>
          <a:p>
            <a:pPr lvl="1"/>
            <a:r>
              <a:rPr lang="en-US" dirty="0"/>
              <a:t>Charter schools must, at a minimum, consult with teachers, principals, administrators, other school personnel, parents, and students in the development of the LCAP.</a:t>
            </a:r>
          </a:p>
          <a:p>
            <a:pPr marL="0" indent="0">
              <a:buNone/>
            </a:pPr>
            <a:r>
              <a:rPr lang="en-US" dirty="0"/>
              <a:t>(see notes)</a:t>
            </a:r>
          </a:p>
          <a:p>
            <a:pPr marL="457200" lvl="1" indent="0">
              <a:buNone/>
            </a:pPr>
            <a:endParaRPr lang="en-US" dirty="0"/>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38</a:t>
            </a:fld>
            <a:endParaRPr lang="en-US"/>
          </a:p>
        </p:txBody>
      </p:sp>
    </p:spTree>
    <p:extLst>
      <p:ext uri="{BB962C8B-B14F-4D97-AF65-F5344CB8AC3E}">
        <p14:creationId xmlns:p14="http://schemas.microsoft.com/office/powerpoint/2010/main" val="375304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(2)</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669036" y="1929384"/>
            <a:ext cx="10853928" cy="4251960"/>
          </a:xfrm>
        </p:spPr>
        <p:txBody>
          <a:bodyPr>
            <a:noAutofit/>
          </a:bodyPr>
          <a:lstStyle/>
          <a:p>
            <a:pPr marL="0" indent="0">
              <a:buNone/>
            </a:pPr>
            <a:r>
              <a:rPr lang="en-US" dirty="0"/>
              <a:t>Prompt 1 (continued)</a:t>
            </a:r>
          </a:p>
          <a:p>
            <a:pPr lvl="1"/>
            <a:r>
              <a:rPr lang="en-US" dirty="0"/>
              <a:t>An LEA receiving Equity Multiplier funds must also consult with educational partners at schools generating Equity Multiplier funds in the development of the LCAP, specifically, in the development of the required focus goal for each applicable school. </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39</a:t>
            </a:fld>
            <a:endParaRPr lang="en-US"/>
          </a:p>
        </p:txBody>
      </p:sp>
    </p:spTree>
    <p:extLst>
      <p:ext uri="{BB962C8B-B14F-4D97-AF65-F5344CB8AC3E}">
        <p14:creationId xmlns:p14="http://schemas.microsoft.com/office/powerpoint/2010/main" val="346939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400"/>
              <a:t>Purpose</a:t>
            </a:r>
          </a:p>
        </p:txBody>
      </p:sp>
      <p:sp>
        <p:nvSpPr>
          <p:cNvPr id="3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p:cNvSpPr>
            <a:spLocks noGrp="1"/>
          </p:cNvSpPr>
          <p:nvPr>
            <p:ph idx="1"/>
          </p:nvPr>
        </p:nvSpPr>
        <p:spPr>
          <a:xfrm>
            <a:off x="5126418" y="552091"/>
            <a:ext cx="6224335" cy="5431536"/>
          </a:xfrm>
        </p:spPr>
        <p:txBody>
          <a:bodyPr vert="horz" lIns="91440" tIns="45720" rIns="91440" bIns="45720" rtlCol="0" anchor="ctr">
            <a:normAutofit/>
          </a:bodyPr>
          <a:lstStyle/>
          <a:p>
            <a:r>
              <a:rPr lang="en-US" dirty="0"/>
              <a:t>To provide an overview of the Local Control and Accountability Plan (LCAP) requirements for 2024–25 </a:t>
            </a:r>
          </a:p>
          <a:p>
            <a:r>
              <a:rPr lang="en-US" dirty="0"/>
              <a:t>To provide an overview of the template and instructions for the 2024–25 LCAP.</a:t>
            </a:r>
          </a:p>
        </p:txBody>
      </p:sp>
      <p:sp>
        <p:nvSpPr>
          <p:cNvPr id="6" name="Slide Number Placeholder 5">
            <a:extLst>
              <a:ext uri="{FF2B5EF4-FFF2-40B4-BE49-F238E27FC236}">
                <a16:creationId xmlns:a16="http://schemas.microsoft.com/office/drawing/2014/main" id="{0D4C0BF8-36FD-45C0-A4E7-29DD2E8703D0}"/>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4</a:t>
            </a:fld>
            <a:endParaRPr lang="en-US"/>
          </a:p>
        </p:txBody>
      </p:sp>
    </p:spTree>
    <p:extLst>
      <p:ext uri="{BB962C8B-B14F-4D97-AF65-F5344CB8AC3E}">
        <p14:creationId xmlns:p14="http://schemas.microsoft.com/office/powerpoint/2010/main" val="337134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(3)</a:t>
            </a:r>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descr="Table for the summary of Educational Partner Engagement.">
            <a:extLst>
              <a:ext uri="{FF2B5EF4-FFF2-40B4-BE49-F238E27FC236}">
                <a16:creationId xmlns:a16="http://schemas.microsoft.com/office/drawing/2014/main" id="{D31C988B-03FD-42A1-B09D-AAFF45D9678A}"/>
              </a:ext>
            </a:extLst>
          </p:cNvPr>
          <p:cNvGraphicFramePr>
            <a:graphicFrameLocks noGrp="1"/>
          </p:cNvGraphicFramePr>
          <p:nvPr>
            <p:ph idx="1"/>
            <p:extLst>
              <p:ext uri="{D42A27DB-BD31-4B8C-83A1-F6EECF244321}">
                <p14:modId xmlns:p14="http://schemas.microsoft.com/office/powerpoint/2010/main" val="112336322"/>
              </p:ext>
            </p:extLst>
          </p:nvPr>
        </p:nvGraphicFramePr>
        <p:xfrm>
          <a:off x="733647" y="2392013"/>
          <a:ext cx="10620153" cy="2913634"/>
        </p:xfrm>
        <a:graphic>
          <a:graphicData uri="http://schemas.openxmlformats.org/drawingml/2006/table">
            <a:tbl>
              <a:tblPr firstRow="1" firstCol="1" bandRow="1"/>
              <a:tblGrid>
                <a:gridCol w="2968241">
                  <a:extLst>
                    <a:ext uri="{9D8B030D-6E8A-4147-A177-3AD203B41FA5}">
                      <a16:colId xmlns:a16="http://schemas.microsoft.com/office/drawing/2014/main" val="425797393"/>
                    </a:ext>
                  </a:extLst>
                </a:gridCol>
                <a:gridCol w="7651912">
                  <a:extLst>
                    <a:ext uri="{9D8B030D-6E8A-4147-A177-3AD203B41FA5}">
                      <a16:colId xmlns:a16="http://schemas.microsoft.com/office/drawing/2014/main" val="1736409786"/>
                    </a:ext>
                  </a:extLst>
                </a:gridCol>
              </a:tblGrid>
              <a:tr h="1056132">
                <a:tc>
                  <a:txBody>
                    <a:bodyPr/>
                    <a:lstStyle/>
                    <a:p>
                      <a:pPr marL="0" marR="0">
                        <a:spcBef>
                          <a:spcPts val="3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Partner(s)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AF6"/>
                    </a:solid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 for Engagement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AF6"/>
                    </a:solidFill>
                  </a:tcPr>
                </a:tc>
                <a:extLst>
                  <a:ext uri="{0D108BD9-81ED-4DB2-BD59-A6C34878D82A}">
                    <a16:rowId xmlns:a16="http://schemas.microsoft.com/office/drawing/2014/main" val="726285362"/>
                  </a:ext>
                </a:extLst>
              </a:tr>
              <a:tr h="1857502">
                <a:tc>
                  <a:txBody>
                    <a:bodyPr/>
                    <a:lstStyle/>
                    <a:p>
                      <a:pPr marL="0" marR="0">
                        <a:spcBef>
                          <a:spcPts val="3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476156168"/>
                  </a:ext>
                </a:extLst>
              </a:tr>
            </a:tbl>
          </a:graphicData>
        </a:graphic>
      </p:graphicFrame>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40</a:t>
            </a:fld>
            <a:endParaRPr lang="en-US"/>
          </a:p>
        </p:txBody>
      </p:sp>
    </p:spTree>
    <p:extLst>
      <p:ext uri="{BB962C8B-B14F-4D97-AF65-F5344CB8AC3E}">
        <p14:creationId xmlns:p14="http://schemas.microsoft.com/office/powerpoint/2010/main" val="1987250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(4)</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669036" y="1929384"/>
            <a:ext cx="10853928" cy="4251960"/>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Instructions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Educational Partner(s)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Identify the applicable educational partner(s) or group(s) that were engaged in the development of the LCAP.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Process for Engagement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41</a:t>
            </a:fld>
            <a:endParaRPr lang="en-US"/>
          </a:p>
        </p:txBody>
      </p:sp>
    </p:spTree>
    <p:extLst>
      <p:ext uri="{BB962C8B-B14F-4D97-AF65-F5344CB8AC3E}">
        <p14:creationId xmlns:p14="http://schemas.microsoft.com/office/powerpoint/2010/main" val="2019598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(5)</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C239127B-223C-D818-E19A-524C2091776A}"/>
              </a:ext>
            </a:extLst>
          </p:cNvPr>
          <p:cNvSpPr>
            <a:spLocks noGrp="1"/>
          </p:cNvSpPr>
          <p:nvPr>
            <p:ph idx="1"/>
          </p:nvPr>
        </p:nvSpPr>
        <p:spPr>
          <a:xfrm>
            <a:off x="838200" y="1929384"/>
            <a:ext cx="10515600" cy="4251960"/>
          </a:xfrm>
        </p:spPr>
        <p:txBody>
          <a:bodyPr>
            <a:normAutofit/>
          </a:bodyPr>
          <a:lstStyle/>
          <a:p>
            <a:r>
              <a:rPr lang="en-US" dirty="0">
                <a:sym typeface="Arial"/>
              </a:rPr>
              <a:t>Instructions: Process for Engagement (continued)</a:t>
            </a:r>
          </a:p>
          <a:p>
            <a:pPr lvl="1"/>
            <a:r>
              <a:rPr lang="en-US" dirty="0"/>
              <a:t>A sufficient response to this prompt must include general information about the timeline of the process and meetings or other engagement strategies with educational partners. </a:t>
            </a:r>
          </a:p>
          <a:p>
            <a:pPr lvl="1"/>
            <a:r>
              <a:rPr lang="en-US" dirty="0"/>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 </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42</a:t>
            </a:fld>
            <a:endParaRPr lang="en-US"/>
          </a:p>
        </p:txBody>
      </p:sp>
    </p:spTree>
    <p:extLst>
      <p:ext uri="{BB962C8B-B14F-4D97-AF65-F5344CB8AC3E}">
        <p14:creationId xmlns:p14="http://schemas.microsoft.com/office/powerpoint/2010/main" val="999036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3DA4FB-7E96-4FAC-8628-5FC234C9968B}"/>
              </a:ext>
            </a:extLst>
          </p:cNvPr>
          <p:cNvSpPr>
            <a:spLocks noGrp="1"/>
          </p:cNvSpPr>
          <p:nvPr>
            <p:ph type="title"/>
          </p:nvPr>
        </p:nvSpPr>
        <p:spPr>
          <a:xfrm>
            <a:off x="838200" y="365125"/>
            <a:ext cx="10515600" cy="1325563"/>
          </a:xfrm>
        </p:spPr>
        <p:txBody>
          <a:bodyPr>
            <a:normAutofit/>
          </a:bodyPr>
          <a:lstStyle/>
          <a:p>
            <a:r>
              <a:rPr lang="en-US" sz="4200" dirty="0"/>
              <a:t>How the LCAP Was Influenced By Feedback (1)</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64D04716-3CE5-43C1-9521-CD5EBDACAF4D}"/>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Prompt 2</a:t>
            </a:r>
          </a:p>
          <a:p>
            <a:pPr lvl="1"/>
            <a:r>
              <a:rPr lang="en-US" dirty="0"/>
              <a:t>A description of how the adopted LCAP was influenced by the feedback provided by educational partners.</a:t>
            </a:r>
          </a:p>
          <a:p>
            <a:r>
              <a:rPr lang="en-US" dirty="0"/>
              <a:t>Instructions:</a:t>
            </a:r>
          </a:p>
          <a:p>
            <a:pPr lvl="1"/>
            <a:r>
              <a:rPr lang="en-US" dirty="0">
                <a:effectLst/>
                <a:ea typeface="Calibri" panose="020F0502020204030204" pitchFamily="34" charset="0"/>
                <a:cs typeface="Arial" panose="020B0604020202020204" pitchFamily="34" charset="0"/>
              </a:rPr>
              <a:t>Describe </a:t>
            </a:r>
            <a:r>
              <a:rPr lang="en-US" dirty="0">
                <a:effectLst/>
                <a:ea typeface="Times New Roman" panose="02020603050405020304" pitchFamily="18" charset="0"/>
                <a:cs typeface="Times New Roman" panose="02020603050405020304" pitchFamily="18" charset="0"/>
              </a:rPr>
              <a:t>any goals, metrics, actions, or budgeted expenditures in </a:t>
            </a:r>
            <a:r>
              <a:rPr lang="en-US" dirty="0">
                <a:effectLst/>
                <a:ea typeface="Calibri" panose="020F0502020204030204" pitchFamily="34" charset="0"/>
                <a:cs typeface="Arial" panose="020B0604020202020204" pitchFamily="34" charset="0"/>
              </a:rPr>
              <a:t>the LCAP that were influenced by or developed in response to the </a:t>
            </a:r>
            <a:r>
              <a:rPr lang="en-US" dirty="0">
                <a:effectLst/>
                <a:ea typeface="Times New Roman" panose="02020603050405020304" pitchFamily="18" charset="0"/>
                <a:cs typeface="Times New Roman" panose="02020603050405020304" pitchFamily="18" charset="0"/>
              </a:rPr>
              <a:t>educational partner</a:t>
            </a:r>
            <a:r>
              <a:rPr lang="en-US" dirty="0">
                <a:effectLst/>
                <a:ea typeface="Calibri" panose="020F0502020204030204" pitchFamily="34" charset="0"/>
                <a:cs typeface="Arial" panose="020B0604020202020204" pitchFamily="34" charset="0"/>
              </a:rPr>
              <a:t> feedback</a:t>
            </a:r>
            <a:endParaRPr lang="en-US" dirty="0"/>
          </a:p>
        </p:txBody>
      </p:sp>
      <p:sp>
        <p:nvSpPr>
          <p:cNvPr id="3" name="Slide Number Placeholder 2">
            <a:extLst>
              <a:ext uri="{FF2B5EF4-FFF2-40B4-BE49-F238E27FC236}">
                <a16:creationId xmlns:a16="http://schemas.microsoft.com/office/drawing/2014/main" id="{0678F95C-C755-4B2E-8D66-ED7D54B29F2A}"/>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43</a:t>
            </a:fld>
            <a:endParaRPr lang="en-US"/>
          </a:p>
        </p:txBody>
      </p:sp>
    </p:spTree>
    <p:extLst>
      <p:ext uri="{BB962C8B-B14F-4D97-AF65-F5344CB8AC3E}">
        <p14:creationId xmlns:p14="http://schemas.microsoft.com/office/powerpoint/2010/main" val="1739736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3DA4FB-7E96-4FAC-8628-5FC234C9968B}"/>
              </a:ext>
            </a:extLst>
          </p:cNvPr>
          <p:cNvSpPr>
            <a:spLocks noGrp="1"/>
          </p:cNvSpPr>
          <p:nvPr>
            <p:ph type="title"/>
          </p:nvPr>
        </p:nvSpPr>
        <p:spPr>
          <a:xfrm>
            <a:off x="838200" y="365125"/>
            <a:ext cx="10515600" cy="1325563"/>
          </a:xfrm>
        </p:spPr>
        <p:txBody>
          <a:bodyPr>
            <a:normAutofit/>
          </a:bodyPr>
          <a:lstStyle/>
          <a:p>
            <a:r>
              <a:rPr lang="en-US" sz="4200"/>
              <a:t>How the LCAP Was Influenced By Feedback (2)</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64D04716-3CE5-43C1-9521-CD5EBDACAF4D}"/>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Instructions (continued)</a:t>
            </a:r>
          </a:p>
          <a:p>
            <a:pPr lvl="1"/>
            <a:r>
              <a:rPr lang="en-US" dirty="0"/>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p>
          <a:p>
            <a:pPr lvl="1"/>
            <a:r>
              <a:rPr lang="en-US" dirty="0"/>
              <a:t>An LEA receiving Equity Multiplier funds must include a description of how the consultation with educational partners at schools generating Equity Multiplier funds influenced the development of the adopted LCAP. </a:t>
            </a:r>
          </a:p>
        </p:txBody>
      </p:sp>
      <p:sp>
        <p:nvSpPr>
          <p:cNvPr id="3" name="Slide Number Placeholder 2">
            <a:extLst>
              <a:ext uri="{FF2B5EF4-FFF2-40B4-BE49-F238E27FC236}">
                <a16:creationId xmlns:a16="http://schemas.microsoft.com/office/drawing/2014/main" id="{0678F95C-C755-4B2E-8D66-ED7D54B29F2A}"/>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44</a:t>
            </a:fld>
            <a:endParaRPr lang="en-US"/>
          </a:p>
        </p:txBody>
      </p:sp>
    </p:spTree>
    <p:extLst>
      <p:ext uri="{BB962C8B-B14F-4D97-AF65-F5344CB8AC3E}">
        <p14:creationId xmlns:p14="http://schemas.microsoft.com/office/powerpoint/2010/main" val="366586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Goals and Actions</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2A41A0F5-337B-D71B-14C6-8880CCA7669A}"/>
              </a:ext>
            </a:extLst>
          </p:cNvPr>
          <p:cNvSpPr>
            <a:spLocks noGrp="1"/>
          </p:cNvSpPr>
          <p:nvPr>
            <p:ph type="body" idx="1"/>
          </p:nvPr>
        </p:nvSpPr>
        <p:spPr>
          <a:xfrm>
            <a:off x="838200" y="4902628"/>
            <a:ext cx="10351576" cy="1636284"/>
          </a:xfrm>
        </p:spPr>
        <p:txBody>
          <a:bodyPr vert="horz" lIns="91440" tIns="45720" rIns="91440" bIns="45720" rtlCol="0" anchor="t">
            <a:normAutofit/>
          </a:bodyPr>
          <a:lstStyle/>
          <a:p>
            <a:pPr>
              <a:spcBef>
                <a:spcPts val="0"/>
              </a:spcBef>
            </a:pPr>
            <a:r>
              <a:rPr lang="en-US" kern="1200" dirty="0">
                <a:solidFill>
                  <a:schemeClr val="tx1"/>
                </a:solidFill>
                <a:latin typeface="+mn-lt"/>
                <a:ea typeface="+mn-ea"/>
                <a:cs typeface="+mn-cs"/>
              </a:rPr>
              <a:t>Addressing identified needs in support of students</a:t>
            </a:r>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45</a:t>
            </a:fld>
            <a:endParaRPr lang="en-US"/>
          </a:p>
        </p:txBody>
      </p:sp>
    </p:spTree>
    <p:extLst>
      <p:ext uri="{BB962C8B-B14F-4D97-AF65-F5344CB8AC3E}">
        <p14:creationId xmlns:p14="http://schemas.microsoft.com/office/powerpoint/2010/main" val="2253985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54E-C205-49E0-B8C6-F18A5BBD0834}"/>
              </a:ext>
            </a:extLst>
          </p:cNvPr>
          <p:cNvSpPr>
            <a:spLocks noGrp="1"/>
          </p:cNvSpPr>
          <p:nvPr>
            <p:ph type="title"/>
          </p:nvPr>
        </p:nvSpPr>
        <p:spPr>
          <a:xfrm>
            <a:off x="838200" y="365125"/>
            <a:ext cx="10515600" cy="1325563"/>
          </a:xfrm>
        </p:spPr>
        <p:txBody>
          <a:bodyPr>
            <a:normAutofit/>
          </a:bodyPr>
          <a:lstStyle/>
          <a:p>
            <a:r>
              <a:rPr lang="en-US" sz="4200" dirty="0"/>
              <a:t>Purpose of the Goals and Actions Section</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C0596-97E9-4840-A2BC-7E8ABF10B8BF}"/>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The purpose of the Goals and Actions section is two-fold:</a:t>
            </a:r>
          </a:p>
          <a:p>
            <a:r>
              <a:rPr lang="en-US" dirty="0"/>
              <a:t>To identify </a:t>
            </a:r>
          </a:p>
          <a:p>
            <a:pPr lvl="1"/>
            <a:r>
              <a:rPr lang="en-US" dirty="0"/>
              <a:t>the goal and why the goal has been identified, </a:t>
            </a:r>
          </a:p>
          <a:p>
            <a:pPr lvl="1"/>
            <a:r>
              <a:rPr lang="en-US" dirty="0"/>
              <a:t>how an LEA will know when it has accomplished the goal, </a:t>
            </a:r>
          </a:p>
          <a:p>
            <a:pPr lvl="1"/>
            <a:r>
              <a:rPr lang="en-US" dirty="0"/>
              <a:t>what an LEA plans to do to accomplish the goal, and</a:t>
            </a:r>
          </a:p>
          <a:p>
            <a:pPr lvl="1"/>
            <a:r>
              <a:rPr lang="en-US" dirty="0"/>
              <a:t>the fiscal resources being used to implement the actions.</a:t>
            </a:r>
          </a:p>
          <a:p>
            <a:r>
              <a:rPr lang="en-US" dirty="0"/>
              <a:t>To communicate to educational partners.</a:t>
            </a:r>
          </a:p>
          <a:p>
            <a:pPr lvl="1"/>
            <a:endParaRPr lang="en-US" sz="2200" dirty="0"/>
          </a:p>
        </p:txBody>
      </p:sp>
      <p:sp>
        <p:nvSpPr>
          <p:cNvPr id="6" name="Slide Number Placeholder 5">
            <a:extLst>
              <a:ext uri="{FF2B5EF4-FFF2-40B4-BE49-F238E27FC236}">
                <a16:creationId xmlns:a16="http://schemas.microsoft.com/office/drawing/2014/main" id="{A56D8DD5-C69F-4A80-9E15-85F123441183}"/>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46</a:t>
            </a:fld>
            <a:endParaRPr lang="en-US"/>
          </a:p>
        </p:txBody>
      </p:sp>
    </p:spTree>
    <p:extLst>
      <p:ext uri="{BB962C8B-B14F-4D97-AF65-F5344CB8AC3E}">
        <p14:creationId xmlns:p14="http://schemas.microsoft.com/office/powerpoint/2010/main" val="2505453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54E-C205-49E0-B8C6-F18A5BBD0834}"/>
              </a:ext>
            </a:extLst>
          </p:cNvPr>
          <p:cNvSpPr>
            <a:spLocks noGrp="1"/>
          </p:cNvSpPr>
          <p:nvPr>
            <p:ph type="title"/>
          </p:nvPr>
        </p:nvSpPr>
        <p:spPr>
          <a:xfrm>
            <a:off x="838200" y="365125"/>
            <a:ext cx="10515600" cy="1325563"/>
          </a:xfrm>
        </p:spPr>
        <p:txBody>
          <a:bodyPr>
            <a:normAutofit/>
          </a:bodyPr>
          <a:lstStyle/>
          <a:p>
            <a:r>
              <a:rPr lang="en-US" sz="4400" dirty="0"/>
              <a:t>Components of the Goals and Actions Section</a:t>
            </a:r>
            <a:endParaRPr lang="en-US" sz="42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C0596-97E9-4840-A2BC-7E8ABF10B8BF}"/>
              </a:ext>
            </a:extLst>
          </p:cNvPr>
          <p:cNvSpPr>
            <a:spLocks noGrp="1"/>
          </p:cNvSpPr>
          <p:nvPr>
            <p:ph idx="1"/>
          </p:nvPr>
        </p:nvSpPr>
        <p:spPr>
          <a:xfrm>
            <a:off x="838200" y="1929384"/>
            <a:ext cx="10515600" cy="4251960"/>
          </a:xfrm>
        </p:spPr>
        <p:txBody>
          <a:bodyPr vert="horz" lIns="91440" tIns="45720" rIns="91440" bIns="45720" rtlCol="0">
            <a:normAutofit/>
          </a:bodyPr>
          <a:lstStyle/>
          <a:p>
            <a:pPr marL="342900" indent="-342900">
              <a:buFont typeface="Arial" panose="020B0604020202020204" pitchFamily="34" charset="0"/>
              <a:buChar char="•"/>
            </a:pPr>
            <a:r>
              <a:rPr lang="en-US" dirty="0"/>
              <a:t>Goal description</a:t>
            </a:r>
          </a:p>
          <a:p>
            <a:pPr marL="342900" indent="-342900">
              <a:buFont typeface="Arial" panose="020B0604020202020204" pitchFamily="34" charset="0"/>
              <a:buChar char="•"/>
            </a:pPr>
            <a:r>
              <a:rPr lang="en-US" dirty="0"/>
              <a:t>Type of Goal</a:t>
            </a:r>
          </a:p>
          <a:p>
            <a:pPr marL="342900" indent="-342900">
              <a:buFont typeface="Arial" panose="020B0604020202020204" pitchFamily="34" charset="0"/>
              <a:buChar char="•"/>
            </a:pPr>
            <a:r>
              <a:rPr lang="en-US" dirty="0"/>
              <a:t>State Priorities addressed by this goal</a:t>
            </a:r>
          </a:p>
          <a:p>
            <a:pPr marL="342900" indent="-342900">
              <a:buFont typeface="Arial" panose="020B0604020202020204" pitchFamily="34" charset="0"/>
              <a:buChar char="•"/>
            </a:pPr>
            <a:r>
              <a:rPr lang="en-US" dirty="0"/>
              <a:t>Explanation of why the LEA has developed this goal</a:t>
            </a:r>
          </a:p>
          <a:p>
            <a:pPr marL="342900" indent="-342900">
              <a:buFont typeface="Arial" panose="020B0604020202020204" pitchFamily="34" charset="0"/>
              <a:buChar char="•"/>
            </a:pPr>
            <a:r>
              <a:rPr lang="en-US" dirty="0"/>
              <a:t>Measuring and Reporting Results</a:t>
            </a:r>
          </a:p>
          <a:p>
            <a:pPr marL="342900" indent="-342900">
              <a:buFont typeface="Arial" panose="020B0604020202020204" pitchFamily="34" charset="0"/>
              <a:buChar char="•"/>
            </a:pPr>
            <a:r>
              <a:rPr lang="en-US" dirty="0"/>
              <a:t>Goal Analysis</a:t>
            </a:r>
          </a:p>
          <a:p>
            <a:pPr marL="342900" indent="-342900">
              <a:buFont typeface="Arial" panose="020B0604020202020204" pitchFamily="34" charset="0"/>
              <a:buChar char="•"/>
            </a:pPr>
            <a:r>
              <a:rPr lang="en-US" dirty="0"/>
              <a:t>Actions</a:t>
            </a:r>
          </a:p>
          <a:p>
            <a:pPr marL="342900" indent="-342900">
              <a:buFont typeface="Arial" panose="020B0604020202020204" pitchFamily="34" charset="0"/>
              <a:buChar char="•"/>
            </a:pPr>
            <a:r>
              <a:rPr lang="en-US" dirty="0"/>
              <a:t>Action Tables</a:t>
            </a:r>
          </a:p>
        </p:txBody>
      </p:sp>
      <p:sp>
        <p:nvSpPr>
          <p:cNvPr id="6" name="Slide Number Placeholder 5">
            <a:extLst>
              <a:ext uri="{FF2B5EF4-FFF2-40B4-BE49-F238E27FC236}">
                <a16:creationId xmlns:a16="http://schemas.microsoft.com/office/drawing/2014/main" id="{A56D8DD5-C69F-4A80-9E15-85F123441183}"/>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47</a:t>
            </a:fld>
            <a:endParaRPr lang="en-US"/>
          </a:p>
        </p:txBody>
      </p:sp>
    </p:spTree>
    <p:extLst>
      <p:ext uri="{BB962C8B-B14F-4D97-AF65-F5344CB8AC3E}">
        <p14:creationId xmlns:p14="http://schemas.microsoft.com/office/powerpoint/2010/main" val="3934933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6585-CE06-0640-FFF7-1AEFF9D3C716}"/>
              </a:ext>
            </a:extLst>
          </p:cNvPr>
          <p:cNvSpPr>
            <a:spLocks noGrp="1"/>
          </p:cNvSpPr>
          <p:nvPr>
            <p:ph type="title"/>
          </p:nvPr>
        </p:nvSpPr>
        <p:spPr/>
        <p:txBody>
          <a:bodyPr/>
          <a:lstStyle/>
          <a:p>
            <a:r>
              <a:rPr lang="en-US" dirty="0"/>
              <a:t>Description and Why the Goal was Developed</a:t>
            </a:r>
          </a:p>
        </p:txBody>
      </p:sp>
      <p:sp>
        <p:nvSpPr>
          <p:cNvPr id="3" name="Content Placeholder 2">
            <a:extLst>
              <a:ext uri="{FF2B5EF4-FFF2-40B4-BE49-F238E27FC236}">
                <a16:creationId xmlns:a16="http://schemas.microsoft.com/office/drawing/2014/main" id="{DDAA3E4F-8BE8-2383-61F4-26E8B52A1738}"/>
              </a:ext>
            </a:extLst>
          </p:cNvPr>
          <p:cNvSpPr>
            <a:spLocks noGrp="1"/>
          </p:cNvSpPr>
          <p:nvPr>
            <p:ph sz="quarter" idx="13"/>
          </p:nvPr>
        </p:nvSpPr>
        <p:spPr>
          <a:xfrm>
            <a:off x="481867" y="1890793"/>
            <a:ext cx="2351087" cy="497883"/>
          </a:xfrm>
        </p:spPr>
        <p:txBody>
          <a:bodyPr/>
          <a:lstStyle/>
          <a:p>
            <a:pPr marL="0" indent="0">
              <a:buNone/>
            </a:pPr>
            <a:r>
              <a:rPr lang="en-US" b="1" dirty="0"/>
              <a:t>Goal</a:t>
            </a:r>
          </a:p>
        </p:txBody>
      </p:sp>
      <p:graphicFrame>
        <p:nvGraphicFramePr>
          <p:cNvPr id="10" name="Content Placeholder 9" descr="Goal table to include Goal #, Description and Type of Goal.">
            <a:extLst>
              <a:ext uri="{FF2B5EF4-FFF2-40B4-BE49-F238E27FC236}">
                <a16:creationId xmlns:a16="http://schemas.microsoft.com/office/drawing/2014/main" id="{E09C09AC-3506-1F72-114A-DE20FF0C0089}"/>
              </a:ext>
            </a:extLst>
          </p:cNvPr>
          <p:cNvGraphicFramePr>
            <a:graphicFrameLocks noGrp="1"/>
          </p:cNvGraphicFramePr>
          <p:nvPr>
            <p:ph sz="half" idx="1"/>
            <p:extLst>
              <p:ext uri="{D42A27DB-BD31-4B8C-83A1-F6EECF244321}">
                <p14:modId xmlns:p14="http://schemas.microsoft.com/office/powerpoint/2010/main" val="185904917"/>
              </p:ext>
            </p:extLst>
          </p:nvPr>
        </p:nvGraphicFramePr>
        <p:xfrm>
          <a:off x="481867" y="2388676"/>
          <a:ext cx="11228265" cy="1280160"/>
        </p:xfrm>
        <a:graphic>
          <a:graphicData uri="http://schemas.openxmlformats.org/drawingml/2006/table">
            <a:tbl>
              <a:tblPr firstRow="1" bandRow="1">
                <a:tableStyleId>{5C22544A-7EE6-4342-B048-85BDC9FD1C3A}</a:tableStyleId>
              </a:tblPr>
              <a:tblGrid>
                <a:gridCol w="1510799">
                  <a:extLst>
                    <a:ext uri="{9D8B030D-6E8A-4147-A177-3AD203B41FA5}">
                      <a16:colId xmlns:a16="http://schemas.microsoft.com/office/drawing/2014/main" val="873441156"/>
                    </a:ext>
                  </a:extLst>
                </a:gridCol>
                <a:gridCol w="5974711">
                  <a:extLst>
                    <a:ext uri="{9D8B030D-6E8A-4147-A177-3AD203B41FA5}">
                      <a16:colId xmlns:a16="http://schemas.microsoft.com/office/drawing/2014/main" val="404651165"/>
                    </a:ext>
                  </a:extLst>
                </a:gridCol>
                <a:gridCol w="3742755">
                  <a:extLst>
                    <a:ext uri="{9D8B030D-6E8A-4147-A177-3AD203B41FA5}">
                      <a16:colId xmlns:a16="http://schemas.microsoft.com/office/drawing/2014/main" val="2039130468"/>
                    </a:ext>
                  </a:extLst>
                </a:gridCol>
              </a:tblGrid>
              <a:tr h="453187">
                <a:tc>
                  <a:txBody>
                    <a:bodyPr/>
                    <a:lstStyle/>
                    <a:p>
                      <a:r>
                        <a:rPr lang="en-US" sz="2400" dirty="0">
                          <a:solidFill>
                            <a:schemeClr val="tx1"/>
                          </a:solidFill>
                        </a:rPr>
                        <a:t>Goal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r>
                        <a:rPr lang="en-US" sz="2400" dirty="0">
                          <a:solidFill>
                            <a:schemeClr val="tx1"/>
                          </a:solidFill>
                        </a:rPr>
                        <a:t>Type of Goal</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3871522099"/>
                  </a:ext>
                </a:extLst>
              </a:tr>
              <a:tr h="815737">
                <a:tc>
                  <a:txBody>
                    <a:bodyPr/>
                    <a:lstStyle/>
                    <a:p>
                      <a:r>
                        <a:rPr lang="en-US" sz="2400" dirty="0">
                          <a:solidFill>
                            <a:schemeClr val="tx1"/>
                          </a:solidFill>
                        </a:rPr>
                        <a:t>[Goal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US" sz="2400" dirty="0">
                          <a:solidFill>
                            <a:schemeClr val="tx1"/>
                          </a:solidFill>
                        </a:rPr>
                        <a:t>[A description of what the LEA plans to accomplish.]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US" sz="2400" dirty="0">
                          <a:solidFill>
                            <a:schemeClr val="tx1"/>
                          </a:solidFill>
                        </a:rPr>
                        <a:t>[Identify the type of goal here]</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46488925"/>
                  </a:ext>
                </a:extLst>
              </a:tr>
            </a:tbl>
          </a:graphicData>
        </a:graphic>
      </p:graphicFrame>
      <p:sp>
        <p:nvSpPr>
          <p:cNvPr id="5" name="Content Placeholder 4">
            <a:extLst>
              <a:ext uri="{FF2B5EF4-FFF2-40B4-BE49-F238E27FC236}">
                <a16:creationId xmlns:a16="http://schemas.microsoft.com/office/drawing/2014/main" id="{1DA9850F-DF7E-49EA-F739-D1C71CAE9DE7}"/>
              </a:ext>
            </a:extLst>
          </p:cNvPr>
          <p:cNvSpPr>
            <a:spLocks noGrp="1"/>
          </p:cNvSpPr>
          <p:nvPr>
            <p:ph sz="quarter" idx="14"/>
          </p:nvPr>
        </p:nvSpPr>
        <p:spPr>
          <a:xfrm>
            <a:off x="481866" y="3880000"/>
            <a:ext cx="11228265" cy="440152"/>
          </a:xfrm>
          <a:solidFill>
            <a:srgbClr val="DEEBF6"/>
          </a:solidFill>
        </p:spPr>
        <p:txBody>
          <a:bodyPr/>
          <a:lstStyle/>
          <a:p>
            <a:pPr marL="0" indent="0">
              <a:buNone/>
            </a:pPr>
            <a:r>
              <a:rPr lang="en-US" dirty="0"/>
              <a:t>State Priorities addressed by this goal.</a:t>
            </a:r>
          </a:p>
          <a:p>
            <a:pPr marL="0" indent="0">
              <a:buNone/>
            </a:pPr>
            <a:endParaRPr lang="en-US" dirty="0"/>
          </a:p>
        </p:txBody>
      </p:sp>
      <p:graphicFrame>
        <p:nvGraphicFramePr>
          <p:cNvPr id="12" name="Content Placeholder 11">
            <a:extLst>
              <a:ext uri="{FF2B5EF4-FFF2-40B4-BE49-F238E27FC236}">
                <a16:creationId xmlns:a16="http://schemas.microsoft.com/office/drawing/2014/main" id="{5FD7D363-EA6A-1777-FCF5-2F3647E0BD4B}"/>
              </a:ext>
            </a:extLst>
          </p:cNvPr>
          <p:cNvGraphicFramePr>
            <a:graphicFrameLocks noGrp="1"/>
          </p:cNvGraphicFramePr>
          <p:nvPr>
            <p:ph sz="half" idx="2"/>
            <p:extLst>
              <p:ext uri="{D42A27DB-BD31-4B8C-83A1-F6EECF244321}">
                <p14:modId xmlns:p14="http://schemas.microsoft.com/office/powerpoint/2010/main" val="1257686971"/>
              </p:ext>
            </p:extLst>
          </p:nvPr>
        </p:nvGraphicFramePr>
        <p:xfrm>
          <a:off x="481867" y="4344262"/>
          <a:ext cx="11228265" cy="497885"/>
        </p:xfrm>
        <a:graphic>
          <a:graphicData uri="http://schemas.openxmlformats.org/drawingml/2006/table">
            <a:tbl>
              <a:tblPr firstRow="1" bandRow="1">
                <a:tableStyleId>{5C22544A-7EE6-4342-B048-85BDC9FD1C3A}</a:tableStyleId>
              </a:tblPr>
              <a:tblGrid>
                <a:gridCol w="11228265">
                  <a:extLst>
                    <a:ext uri="{9D8B030D-6E8A-4147-A177-3AD203B41FA5}">
                      <a16:colId xmlns:a16="http://schemas.microsoft.com/office/drawing/2014/main" val="143814156"/>
                    </a:ext>
                  </a:extLst>
                </a:gridCol>
              </a:tblGrid>
              <a:tr h="497885">
                <a:tc>
                  <a:txBody>
                    <a:bodyPr/>
                    <a:lstStyle/>
                    <a:p>
                      <a:r>
                        <a:rPr lang="en-US" sz="2400" b="0" dirty="0">
                          <a:solidFill>
                            <a:schemeClr val="tx1"/>
                          </a:solidFill>
                        </a:rPr>
                        <a:t>[Respond here]</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37846123"/>
                  </a:ext>
                </a:extLst>
              </a:tr>
            </a:tbl>
          </a:graphicData>
        </a:graphic>
      </p:graphicFrame>
      <p:sp>
        <p:nvSpPr>
          <p:cNvPr id="11" name="Content Placeholder 4">
            <a:extLst>
              <a:ext uri="{FF2B5EF4-FFF2-40B4-BE49-F238E27FC236}">
                <a16:creationId xmlns:a16="http://schemas.microsoft.com/office/drawing/2014/main" id="{E16D4C64-53CE-2D93-1E7A-62525E4039B5}"/>
              </a:ext>
            </a:extLst>
          </p:cNvPr>
          <p:cNvSpPr txBox="1">
            <a:spLocks/>
          </p:cNvSpPr>
          <p:nvPr/>
        </p:nvSpPr>
        <p:spPr>
          <a:xfrm>
            <a:off x="512346" y="4986226"/>
            <a:ext cx="11228265" cy="440152"/>
          </a:xfrm>
          <a:prstGeom prst="rect">
            <a:avLst/>
          </a:prstGeom>
          <a:solidFill>
            <a:srgbClr val="DEEBF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 explanation of why the LEA has developed this goal.</a:t>
            </a:r>
          </a:p>
        </p:txBody>
      </p:sp>
      <p:graphicFrame>
        <p:nvGraphicFramePr>
          <p:cNvPr id="13" name="Content Placeholder 11">
            <a:extLst>
              <a:ext uri="{FF2B5EF4-FFF2-40B4-BE49-F238E27FC236}">
                <a16:creationId xmlns:a16="http://schemas.microsoft.com/office/drawing/2014/main" id="{5C100F19-EAF5-0D59-B8D1-80B73A9224D2}"/>
              </a:ext>
            </a:extLst>
          </p:cNvPr>
          <p:cNvGraphicFramePr>
            <a:graphicFrameLocks/>
          </p:cNvGraphicFramePr>
          <p:nvPr>
            <p:extLst>
              <p:ext uri="{D42A27DB-BD31-4B8C-83A1-F6EECF244321}">
                <p14:modId xmlns:p14="http://schemas.microsoft.com/office/powerpoint/2010/main" val="3966465160"/>
              </p:ext>
            </p:extLst>
          </p:nvPr>
        </p:nvGraphicFramePr>
        <p:xfrm>
          <a:off x="512347" y="5431980"/>
          <a:ext cx="11228265" cy="497885"/>
        </p:xfrm>
        <a:graphic>
          <a:graphicData uri="http://schemas.openxmlformats.org/drawingml/2006/table">
            <a:tbl>
              <a:tblPr firstRow="1" bandRow="1">
                <a:tableStyleId>{5C22544A-7EE6-4342-B048-85BDC9FD1C3A}</a:tableStyleId>
              </a:tblPr>
              <a:tblGrid>
                <a:gridCol w="11228265">
                  <a:extLst>
                    <a:ext uri="{9D8B030D-6E8A-4147-A177-3AD203B41FA5}">
                      <a16:colId xmlns:a16="http://schemas.microsoft.com/office/drawing/2014/main" val="143814156"/>
                    </a:ext>
                  </a:extLst>
                </a:gridCol>
              </a:tblGrid>
              <a:tr h="497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[Respond here]</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37846123"/>
                  </a:ext>
                </a:extLst>
              </a:tr>
            </a:tbl>
          </a:graphicData>
        </a:graphic>
      </p:graphicFrame>
      <p:sp>
        <p:nvSpPr>
          <p:cNvPr id="9" name="Slide Number Placeholder 8">
            <a:extLst>
              <a:ext uri="{FF2B5EF4-FFF2-40B4-BE49-F238E27FC236}">
                <a16:creationId xmlns:a16="http://schemas.microsoft.com/office/drawing/2014/main" id="{7E465555-A65D-C050-837E-89A38888E04E}"/>
              </a:ext>
            </a:extLst>
          </p:cNvPr>
          <p:cNvSpPr>
            <a:spLocks noGrp="1"/>
          </p:cNvSpPr>
          <p:nvPr>
            <p:ph type="sldNum" sz="quarter" idx="12"/>
          </p:nvPr>
        </p:nvSpPr>
        <p:spPr/>
        <p:txBody>
          <a:bodyPr/>
          <a:lstStyle/>
          <a:p>
            <a:fld id="{1E47FE53-EBF0-4DA7-9D9D-CC1C3A20F3CB}" type="slidenum">
              <a:rPr lang="en-US" sz="2400" smtClean="0">
                <a:solidFill>
                  <a:schemeClr val="tx1"/>
                </a:solidFill>
              </a:rPr>
              <a:t>48</a:t>
            </a:fld>
            <a:endParaRPr lang="en-US" sz="2400" dirty="0">
              <a:solidFill>
                <a:schemeClr val="tx1"/>
              </a:solidFill>
            </a:endParaRPr>
          </a:p>
        </p:txBody>
      </p:sp>
    </p:spTree>
    <p:extLst>
      <p:ext uri="{BB962C8B-B14F-4D97-AF65-F5344CB8AC3E}">
        <p14:creationId xmlns:p14="http://schemas.microsoft.com/office/powerpoint/2010/main" val="3567139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CEA6-5280-88E9-5540-9E4C97E145B9}"/>
              </a:ext>
            </a:extLst>
          </p:cNvPr>
          <p:cNvSpPr>
            <a:spLocks noGrp="1"/>
          </p:cNvSpPr>
          <p:nvPr>
            <p:ph type="title"/>
          </p:nvPr>
        </p:nvSpPr>
        <p:spPr>
          <a:xfrm>
            <a:off x="838200" y="365125"/>
            <a:ext cx="10515600" cy="1325563"/>
          </a:xfrm>
        </p:spPr>
        <p:txBody>
          <a:bodyPr>
            <a:normAutofit/>
          </a:bodyPr>
          <a:lstStyle/>
          <a:p>
            <a:r>
              <a:rPr lang="en-US" sz="5400" dirty="0"/>
              <a:t>Goals: New Fields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74C0EB-2C2B-1DBC-9A16-3B3F4EAC07A0}"/>
              </a:ext>
            </a:extLst>
          </p:cNvPr>
          <p:cNvSpPr>
            <a:spLocks noGrp="1"/>
          </p:cNvSpPr>
          <p:nvPr>
            <p:ph idx="1"/>
          </p:nvPr>
        </p:nvSpPr>
        <p:spPr>
          <a:xfrm>
            <a:off x="838200" y="1929384"/>
            <a:ext cx="10515600" cy="4251960"/>
          </a:xfrm>
        </p:spPr>
        <p:txBody>
          <a:bodyPr>
            <a:normAutofit/>
          </a:bodyPr>
          <a:lstStyle/>
          <a:p>
            <a:r>
              <a:rPr lang="en-US" dirty="0"/>
              <a:t>Type of Goal</a:t>
            </a:r>
          </a:p>
          <a:p>
            <a:pPr lvl="1"/>
            <a:r>
              <a:rPr lang="en-US" dirty="0"/>
              <a:t>Identify the type of goal being implemented </a:t>
            </a:r>
          </a:p>
          <a:p>
            <a:pPr lvl="2"/>
            <a:r>
              <a:rPr lang="en-US" dirty="0"/>
              <a:t>Focus goal</a:t>
            </a:r>
          </a:p>
          <a:p>
            <a:pPr lvl="2"/>
            <a:r>
              <a:rPr lang="en-US" dirty="0"/>
              <a:t>Equity multiplier focus goal</a:t>
            </a:r>
          </a:p>
          <a:p>
            <a:pPr lvl="2"/>
            <a:r>
              <a:rPr lang="en-US" dirty="0"/>
              <a:t>Broad goal</a:t>
            </a:r>
          </a:p>
          <a:p>
            <a:pPr lvl="2"/>
            <a:r>
              <a:rPr lang="en-US" dirty="0"/>
              <a:t>Maintenance of Progress goal</a:t>
            </a:r>
          </a:p>
          <a:p>
            <a:r>
              <a:rPr lang="en-US" dirty="0"/>
              <a:t>State Priorities addressed by this goal</a:t>
            </a:r>
          </a:p>
          <a:p>
            <a:pPr lvl="1"/>
            <a:r>
              <a:rPr lang="en-US" dirty="0">
                <a:effectLst/>
                <a:ea typeface="Arial" panose="020B0604020202020204" pitchFamily="34" charset="0"/>
                <a:cs typeface="Arial" panose="020B0604020202020204" pitchFamily="34" charset="0"/>
              </a:rPr>
              <a:t>Identify each of the state priorities that this goal is intended to address.</a:t>
            </a:r>
            <a:endParaRPr lang="en-US" dirty="0">
              <a:effectLst/>
              <a:ea typeface="Times New Roman" panose="02020603050405020304" pitchFamily="18" charset="0"/>
              <a:cs typeface="Times New Roman" panose="02020603050405020304" pitchFamily="18" charset="0"/>
            </a:endParaRPr>
          </a:p>
          <a:p>
            <a:pPr lvl="1"/>
            <a:endParaRPr lang="en-US" sz="2200" dirty="0"/>
          </a:p>
        </p:txBody>
      </p:sp>
      <p:sp>
        <p:nvSpPr>
          <p:cNvPr id="6" name="Slide Number Placeholder 5">
            <a:extLst>
              <a:ext uri="{FF2B5EF4-FFF2-40B4-BE49-F238E27FC236}">
                <a16:creationId xmlns:a16="http://schemas.microsoft.com/office/drawing/2014/main" id="{048C641C-D019-8B42-A2F8-DD56FCEA24E6}"/>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49</a:t>
            </a:fld>
            <a:endParaRPr lang="en-US"/>
          </a:p>
        </p:txBody>
      </p:sp>
    </p:spTree>
    <p:extLst>
      <p:ext uri="{BB962C8B-B14F-4D97-AF65-F5344CB8AC3E}">
        <p14:creationId xmlns:p14="http://schemas.microsoft.com/office/powerpoint/2010/main" val="35226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99C1-2EC4-8E4C-B328-361F93A6FFF6}"/>
              </a:ext>
            </a:extLst>
          </p:cNvPr>
          <p:cNvSpPr>
            <a:spLocks noGrp="1"/>
          </p:cNvSpPr>
          <p:nvPr>
            <p:ph type="title"/>
          </p:nvPr>
        </p:nvSpPr>
        <p:spPr>
          <a:xfrm>
            <a:off x="838200" y="365125"/>
            <a:ext cx="10515600" cy="1325563"/>
          </a:xfrm>
        </p:spPr>
        <p:txBody>
          <a:bodyPr>
            <a:normAutofit/>
          </a:bodyPr>
          <a:lstStyle/>
          <a:p>
            <a:r>
              <a:rPr lang="en-US" sz="5400"/>
              <a:t>Note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B19D12-26C4-B99A-84F8-10FE161D6CAF}"/>
              </a:ext>
            </a:extLst>
          </p:cNvPr>
          <p:cNvSpPr>
            <a:spLocks noGrp="1"/>
          </p:cNvSpPr>
          <p:nvPr>
            <p:ph idx="1"/>
          </p:nvPr>
        </p:nvSpPr>
        <p:spPr>
          <a:xfrm>
            <a:off x="838200" y="1929384"/>
            <a:ext cx="10515600" cy="4251960"/>
          </a:xfrm>
        </p:spPr>
        <p:txBody>
          <a:bodyPr>
            <a:normAutofit/>
          </a:bodyPr>
          <a:lstStyle/>
          <a:p>
            <a:r>
              <a:rPr lang="en-US" dirty="0"/>
              <a:t>While this presentation will briefly touch on the various components of the LCAP template and instructions, it will spend a majority of the time focusing on the elements that will be implemented for the first time as part of the development of the 2024–25 LCAP.</a:t>
            </a:r>
          </a:p>
          <a:p>
            <a:r>
              <a:rPr lang="en-US" dirty="0"/>
              <a:t>Additional requirements of the instructions will be provided in subsequent webinars.</a:t>
            </a:r>
          </a:p>
        </p:txBody>
      </p:sp>
      <p:sp>
        <p:nvSpPr>
          <p:cNvPr id="6" name="Slide Number Placeholder 5">
            <a:extLst>
              <a:ext uri="{FF2B5EF4-FFF2-40B4-BE49-F238E27FC236}">
                <a16:creationId xmlns:a16="http://schemas.microsoft.com/office/drawing/2014/main" id="{73A91106-FBDE-EBD5-BC64-3A6B83A9BC63}"/>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5</a:t>
            </a:fld>
            <a:endParaRPr lang="en-US"/>
          </a:p>
        </p:txBody>
      </p:sp>
    </p:spTree>
    <p:extLst>
      <p:ext uri="{BB962C8B-B14F-4D97-AF65-F5344CB8AC3E}">
        <p14:creationId xmlns:p14="http://schemas.microsoft.com/office/powerpoint/2010/main" val="1824830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3928" cy="1325563"/>
          </a:xfrm>
        </p:spPr>
        <p:txBody>
          <a:bodyPr>
            <a:noAutofit/>
          </a:bodyPr>
          <a:lstStyle/>
          <a:p>
            <a:r>
              <a:rPr lang="en-US" sz="4800" dirty="0"/>
              <a:t>Considerations When Developing Goals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dirty="0"/>
              <a:t>The instructions specify that LEAs must consider performance on the state and local indicators, including their locally collected and reported data for the local indicators that are included in the Dashboard, in determining whether and how to prioritize its goals within the LCAP.</a:t>
            </a:r>
          </a:p>
          <a:p>
            <a:r>
              <a:rPr lang="en-US" dirty="0"/>
              <a:t>LEAs must track progress in all of the LCFF priorities, as applicable to the LEA.</a:t>
            </a:r>
          </a:p>
          <a:p>
            <a:r>
              <a:rPr lang="en-US" dirty="0"/>
              <a:t>The metrics, expected outcomes, and actions included in a goal will be aligned to what the goal intends to achieve.</a:t>
            </a:r>
          </a:p>
          <a:p>
            <a:r>
              <a:rPr lang="en-US" dirty="0"/>
              <a:t>In general, a goal can be focused on the performance of all students, a specific student group(s), narrowing performance gaps, or the implementation of programs and strategies to improve student outcomes.</a:t>
            </a:r>
          </a:p>
        </p:txBody>
      </p:sp>
      <p:sp>
        <p:nvSpPr>
          <p:cNvPr id="6" name="Slide Number Placeholder 5">
            <a:extLst>
              <a:ext uri="{FF2B5EF4-FFF2-40B4-BE49-F238E27FC236}">
                <a16:creationId xmlns:a16="http://schemas.microsoft.com/office/drawing/2014/main" id="{BDAE3C06-EFDF-485A-A195-053E7BBCC764}"/>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50</a:t>
            </a:fld>
            <a:endParaRPr lang="en-US"/>
          </a:p>
        </p:txBody>
      </p:sp>
    </p:spTree>
    <p:extLst>
      <p:ext uri="{BB962C8B-B14F-4D97-AF65-F5344CB8AC3E}">
        <p14:creationId xmlns:p14="http://schemas.microsoft.com/office/powerpoint/2010/main" val="281215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dirty="0">
                <a:sym typeface="Open Sans SemiBold"/>
              </a:rPr>
              <a:t>Types of Goals (1)</a:t>
            </a:r>
            <a:endParaRPr lang="en-US" sz="54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There are four types of goals identified in the LCAP template instructions:</a:t>
            </a:r>
          </a:p>
          <a:p>
            <a:pPr marL="457200" indent="-457200">
              <a:buFont typeface="+mj-lt"/>
              <a:buAutoNum type="arabicPeriod"/>
            </a:pPr>
            <a:r>
              <a:rPr lang="en-US" dirty="0">
                <a:sym typeface="Open Sans"/>
              </a:rPr>
              <a:t>Focus Goal: A focus goal is more concentrated in scope and focuses on a fewer number of metrics to measure improvement. A focus goal will also be time bound and make clear how the goal is to be measured.</a:t>
            </a:r>
          </a:p>
          <a:p>
            <a:pPr marL="457200" indent="-457200">
              <a:buFont typeface="+mj-lt"/>
              <a:buAutoNum type="arabicPeriod"/>
            </a:pPr>
            <a:r>
              <a:rPr lang="en-US" dirty="0">
                <a:sym typeface="Open Sans"/>
              </a:rPr>
              <a:t>Equity Multiplier Focus Goal: A specific focus goal that LEAs receiving Equity Multiplier funding are required to include in the 2024–25 LCAP.</a:t>
            </a:r>
          </a:p>
          <a:p>
            <a:pPr lvl="1"/>
            <a:r>
              <a:rPr lang="en-US" dirty="0">
                <a:sym typeface="Open Sans"/>
              </a:rPr>
              <a:t>Specifics for Equity Multiplier focus goals will be provided at the Required Goals for Equity Multiplier Schools​ webinar on December 12.</a:t>
            </a:r>
          </a:p>
          <a:p>
            <a:pPr marL="457200" indent="-457200">
              <a:buFont typeface="+mj-lt"/>
              <a:buAutoNum type="arabicPeriod"/>
            </a:pPr>
            <a:r>
              <a:rPr lang="en-US" dirty="0">
                <a:sym typeface="Open Sans"/>
              </a:rPr>
              <a:t>Broad Goal: A Broad Goal is less concentrated in its scope and tends to focus on improving performance across a wide range of metrics.</a:t>
            </a:r>
          </a:p>
        </p:txBody>
      </p:sp>
      <p:sp>
        <p:nvSpPr>
          <p:cNvPr id="6" name="Slide Number Placeholder 5">
            <a:extLst>
              <a:ext uri="{FF2B5EF4-FFF2-40B4-BE49-F238E27FC236}">
                <a16:creationId xmlns:a16="http://schemas.microsoft.com/office/drawing/2014/main" id="{BDAE3C06-EFDF-485A-A195-053E7BBCC764}"/>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51</a:t>
            </a:fld>
            <a:endParaRPr lang="en-US"/>
          </a:p>
        </p:txBody>
      </p:sp>
    </p:spTree>
    <p:extLst>
      <p:ext uri="{BB962C8B-B14F-4D97-AF65-F5344CB8AC3E}">
        <p14:creationId xmlns:p14="http://schemas.microsoft.com/office/powerpoint/2010/main" val="1022803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dirty="0">
                <a:sym typeface="Open Sans SemiBold"/>
              </a:rPr>
              <a:t>Types of Goals (2)</a:t>
            </a:r>
            <a:endParaRPr lang="en-US" sz="54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sym typeface="Open Sans"/>
              </a:rPr>
              <a:t>(Continued)</a:t>
            </a:r>
          </a:p>
          <a:p>
            <a:pPr marL="457200" indent="-457200">
              <a:buFont typeface="+mj-lt"/>
              <a:buAutoNum type="arabicPeriod" startAt="4"/>
            </a:pPr>
            <a:r>
              <a:rPr lang="en-US" dirty="0">
                <a:sym typeface="Open Sans"/>
              </a:rPr>
              <a:t>Maintenance of Progress Goal: A Maintenance of Progress Goal includes actions that are ongoing without significant changes and allows an LEA to track performance on any metrics not addressed in the other goals of the LCAP.</a:t>
            </a:r>
          </a:p>
        </p:txBody>
      </p:sp>
      <p:sp>
        <p:nvSpPr>
          <p:cNvPr id="6" name="Slide Number Placeholder 5">
            <a:extLst>
              <a:ext uri="{FF2B5EF4-FFF2-40B4-BE49-F238E27FC236}">
                <a16:creationId xmlns:a16="http://schemas.microsoft.com/office/drawing/2014/main" id="{BDAE3C06-EFDF-485A-A195-053E7BBCC764}"/>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52</a:t>
            </a:fld>
            <a:endParaRPr lang="en-US"/>
          </a:p>
        </p:txBody>
      </p:sp>
    </p:spTree>
    <p:extLst>
      <p:ext uri="{BB962C8B-B14F-4D97-AF65-F5344CB8AC3E}">
        <p14:creationId xmlns:p14="http://schemas.microsoft.com/office/powerpoint/2010/main" val="61524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A99E-3AF8-EA94-5F78-6CA2869C1845}"/>
              </a:ext>
            </a:extLst>
          </p:cNvPr>
          <p:cNvSpPr>
            <a:spLocks noGrp="1"/>
          </p:cNvSpPr>
          <p:nvPr>
            <p:ph type="title"/>
          </p:nvPr>
        </p:nvSpPr>
        <p:spPr>
          <a:xfrm>
            <a:off x="838200" y="365125"/>
            <a:ext cx="10515600" cy="1325563"/>
          </a:xfrm>
        </p:spPr>
        <p:txBody>
          <a:bodyPr>
            <a:normAutofit/>
          </a:bodyPr>
          <a:lstStyle/>
          <a:p>
            <a:r>
              <a:rPr lang="en-US" sz="5000" dirty="0">
                <a:latin typeface="Arial"/>
                <a:cs typeface="Arial"/>
              </a:rPr>
              <a:t>Required Goals from 2023 LCAP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55DFB1-A67F-A013-987B-1FBC5FE05F5A}"/>
              </a:ext>
            </a:extLst>
          </p:cNvPr>
          <p:cNvSpPr>
            <a:spLocks noGrp="1"/>
          </p:cNvSpPr>
          <p:nvPr>
            <p:ph idx="1"/>
          </p:nvPr>
        </p:nvSpPr>
        <p:spPr>
          <a:xfrm>
            <a:off x="669035" y="1929384"/>
            <a:ext cx="10853927" cy="4251960"/>
          </a:xfrm>
        </p:spPr>
        <p:txBody>
          <a:bodyPr vert="horz" lIns="45720" tIns="45720" rIns="45720" bIns="45720" rtlCol="0">
            <a:noAutofit/>
          </a:bodyPr>
          <a:lstStyle/>
          <a:p>
            <a:pPr marL="175895" indent="-175895"/>
            <a:r>
              <a:rPr lang="en-US" dirty="0">
                <a:cs typeface="Arial"/>
              </a:rPr>
              <a:t>Note: Previously LEAs were required to include goals within the LCAP if they met the following criteria:</a:t>
            </a:r>
            <a:endParaRPr lang="en-US" dirty="0"/>
          </a:p>
          <a:p>
            <a:pPr marL="383540" lvl="1"/>
            <a:r>
              <a:rPr lang="en-US" dirty="0">
                <a:cs typeface="Arial"/>
              </a:rPr>
              <a:t>An LEA eligible for Differentiated Assistance for three or more consecutive years based on the performance of the same student group or groups in the Dashboard</a:t>
            </a:r>
          </a:p>
          <a:p>
            <a:pPr marL="383540" lvl="1"/>
            <a:r>
              <a:rPr lang="en-US" dirty="0">
                <a:cs typeface="Arial"/>
              </a:rPr>
              <a:t>A school district or COE that has one or more schools that, for two consecutive years, received the two lowest performance levels on all but one of the state indicators for which the school(s) receive performance levels in the Dashboard and the performance of the “All Students” student group for the LEA is at least one performance level higher in all of those indicators,</a:t>
            </a:r>
          </a:p>
          <a:p>
            <a:pPr marL="175895" indent="-175895"/>
            <a:r>
              <a:rPr lang="en-US" dirty="0">
                <a:cs typeface="Arial"/>
              </a:rPr>
              <a:t>These required goals are not required moving forward; however, LEAs may continue these goals if they desire.</a:t>
            </a:r>
          </a:p>
        </p:txBody>
      </p:sp>
      <p:sp>
        <p:nvSpPr>
          <p:cNvPr id="4" name="Slide Number Placeholder 3">
            <a:extLst>
              <a:ext uri="{FF2B5EF4-FFF2-40B4-BE49-F238E27FC236}">
                <a16:creationId xmlns:a16="http://schemas.microsoft.com/office/drawing/2014/main" id="{1C8A4309-784B-70D2-A540-C89722EA29F1}"/>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53</a:t>
            </a:fld>
            <a:endParaRPr lang="en-US"/>
          </a:p>
        </p:txBody>
      </p:sp>
    </p:spTree>
    <p:extLst>
      <p:ext uri="{BB962C8B-B14F-4D97-AF65-F5344CB8AC3E}">
        <p14:creationId xmlns:p14="http://schemas.microsoft.com/office/powerpoint/2010/main" val="490329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6F8-75B1-40A9-A626-4BE6C6BCBB62}"/>
              </a:ext>
            </a:extLst>
          </p:cNvPr>
          <p:cNvSpPr>
            <a:spLocks noGrp="1"/>
          </p:cNvSpPr>
          <p:nvPr>
            <p:ph type="title"/>
          </p:nvPr>
        </p:nvSpPr>
        <p:spPr>
          <a:xfrm>
            <a:off x="838200" y="365125"/>
            <a:ext cx="10515600" cy="1325563"/>
          </a:xfrm>
        </p:spPr>
        <p:txBody>
          <a:bodyPr>
            <a:normAutofit/>
          </a:bodyPr>
          <a:lstStyle/>
          <a:p>
            <a:r>
              <a:rPr lang="en-US" sz="5400" dirty="0"/>
              <a:t>Measuring and Reporting Results</a:t>
            </a:r>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descr="Table in the Measuring and Reporting Results section.">
            <a:extLst>
              <a:ext uri="{FF2B5EF4-FFF2-40B4-BE49-F238E27FC236}">
                <a16:creationId xmlns:a16="http://schemas.microsoft.com/office/drawing/2014/main" id="{13A5EE2E-D15F-C3F1-B915-FFB75937217D}"/>
              </a:ext>
            </a:extLst>
          </p:cNvPr>
          <p:cNvGraphicFramePr>
            <a:graphicFrameLocks noGrp="1"/>
          </p:cNvGraphicFramePr>
          <p:nvPr>
            <p:ph idx="1"/>
            <p:extLst>
              <p:ext uri="{D42A27DB-BD31-4B8C-83A1-F6EECF244321}">
                <p14:modId xmlns:p14="http://schemas.microsoft.com/office/powerpoint/2010/main" val="1740249657"/>
              </p:ext>
            </p:extLst>
          </p:nvPr>
        </p:nvGraphicFramePr>
        <p:xfrm>
          <a:off x="838200" y="2291175"/>
          <a:ext cx="10515604" cy="3657600"/>
        </p:xfrm>
        <a:graphic>
          <a:graphicData uri="http://schemas.openxmlformats.org/drawingml/2006/table">
            <a:tbl>
              <a:tblPr firstRow="1" firstCol="1"/>
              <a:tblGrid>
                <a:gridCol w="1381798">
                  <a:extLst>
                    <a:ext uri="{9D8B030D-6E8A-4147-A177-3AD203B41FA5}">
                      <a16:colId xmlns:a16="http://schemas.microsoft.com/office/drawing/2014/main" val="1903041340"/>
                    </a:ext>
                  </a:extLst>
                </a:gridCol>
                <a:gridCol w="1701791">
                  <a:extLst>
                    <a:ext uri="{9D8B030D-6E8A-4147-A177-3AD203B41FA5}">
                      <a16:colId xmlns:a16="http://schemas.microsoft.com/office/drawing/2014/main" val="2364666788"/>
                    </a:ext>
                  </a:extLst>
                </a:gridCol>
                <a:gridCol w="1352600">
                  <a:extLst>
                    <a:ext uri="{9D8B030D-6E8A-4147-A177-3AD203B41FA5}">
                      <a16:colId xmlns:a16="http://schemas.microsoft.com/office/drawing/2014/main" val="262319428"/>
                    </a:ext>
                  </a:extLst>
                </a:gridCol>
                <a:gridCol w="1476429">
                  <a:extLst>
                    <a:ext uri="{9D8B030D-6E8A-4147-A177-3AD203B41FA5}">
                      <a16:colId xmlns:a16="http://schemas.microsoft.com/office/drawing/2014/main" val="4082600108"/>
                    </a:ext>
                  </a:extLst>
                </a:gridCol>
                <a:gridCol w="1442952">
                  <a:extLst>
                    <a:ext uri="{9D8B030D-6E8A-4147-A177-3AD203B41FA5}">
                      <a16:colId xmlns:a16="http://schemas.microsoft.com/office/drawing/2014/main" val="3007841078"/>
                    </a:ext>
                  </a:extLst>
                </a:gridCol>
                <a:gridCol w="1579679">
                  <a:extLst>
                    <a:ext uri="{9D8B030D-6E8A-4147-A177-3AD203B41FA5}">
                      <a16:colId xmlns:a16="http://schemas.microsoft.com/office/drawing/2014/main" val="979169019"/>
                    </a:ext>
                  </a:extLst>
                </a:gridCol>
                <a:gridCol w="1580355">
                  <a:extLst>
                    <a:ext uri="{9D8B030D-6E8A-4147-A177-3AD203B41FA5}">
                      <a16:colId xmlns:a16="http://schemas.microsoft.com/office/drawing/2014/main" val="3280754037"/>
                    </a:ext>
                  </a:extLst>
                </a:gridCol>
              </a:tblGrid>
              <a:tr h="1343456">
                <a:tc>
                  <a:txBody>
                    <a:body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Metric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Metric</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Year 1 Outcome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2 Outcome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Target for Year 3 Outcome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Current Difference from Baseline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extLst>
                  <a:ext uri="{0D108BD9-81ED-4DB2-BD59-A6C34878D82A}">
                    <a16:rowId xmlns:a16="http://schemas.microsoft.com/office/drawing/2014/main" val="2176593997"/>
                  </a:ext>
                </a:extLst>
              </a:tr>
              <a:tr h="1998800">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metric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baseline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target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a:t>
                      </a:r>
                      <a:r>
                        <a:rPr lang="en-US" sz="2400" dirty="0">
                          <a:effectLst/>
                          <a:latin typeface="Arial" panose="020B0604020202020204" pitchFamily="34" charset="0"/>
                          <a:ea typeface="Calibri" panose="020F0502020204030204" pitchFamily="34" charset="0"/>
                          <a:cs typeface="Arial" panose="020B0604020202020204" pitchFamily="34" charset="0"/>
                        </a:rPr>
                        <a:t>current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difference from baseline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val="4195023556"/>
                  </a:ext>
                </a:extLst>
              </a:tr>
            </a:tbl>
          </a:graphicData>
        </a:graphic>
      </p:graphicFrame>
      <p:sp>
        <p:nvSpPr>
          <p:cNvPr id="6" name="Slide Number Placeholder 5">
            <a:extLst>
              <a:ext uri="{FF2B5EF4-FFF2-40B4-BE49-F238E27FC236}">
                <a16:creationId xmlns:a16="http://schemas.microsoft.com/office/drawing/2014/main" id="{A40EA220-3F70-4B86-895C-942C62548C3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54</a:t>
            </a:fld>
            <a:endParaRPr lang="en-US"/>
          </a:p>
        </p:txBody>
      </p:sp>
    </p:spTree>
    <p:extLst>
      <p:ext uri="{BB962C8B-B14F-4D97-AF65-F5344CB8AC3E}">
        <p14:creationId xmlns:p14="http://schemas.microsoft.com/office/powerpoint/2010/main" val="3205968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BCC-4F23-B3DB-8DFF-DD81E8563D7C}"/>
              </a:ext>
            </a:extLst>
          </p:cNvPr>
          <p:cNvSpPr>
            <a:spLocks noGrp="1"/>
          </p:cNvSpPr>
          <p:nvPr>
            <p:ph type="title"/>
          </p:nvPr>
        </p:nvSpPr>
        <p:spPr>
          <a:xfrm>
            <a:off x="838200" y="365125"/>
            <a:ext cx="10515600" cy="1325563"/>
          </a:xfrm>
        </p:spPr>
        <p:txBody>
          <a:bodyPr>
            <a:normAutofit/>
          </a:bodyPr>
          <a:lstStyle/>
          <a:p>
            <a:r>
              <a:rPr lang="en-US" sz="4200"/>
              <a:t>Measuring and Reporting Results: New Fields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18ED1-1E31-A833-4C8A-71D101390C2C}"/>
              </a:ext>
            </a:extLst>
          </p:cNvPr>
          <p:cNvSpPr>
            <a:spLocks noGrp="1"/>
          </p:cNvSpPr>
          <p:nvPr>
            <p:ph idx="1"/>
          </p:nvPr>
        </p:nvSpPr>
        <p:spPr>
          <a:xfrm>
            <a:off x="838200" y="1929383"/>
            <a:ext cx="10515600" cy="4563491"/>
          </a:xfrm>
        </p:spPr>
        <p:txBody>
          <a:bodyPr>
            <a:normAutofit/>
          </a:bodyPr>
          <a:lstStyle/>
          <a:p>
            <a:r>
              <a:rPr lang="en-US" dirty="0"/>
              <a:t>Metric #</a:t>
            </a:r>
          </a:p>
          <a:p>
            <a:pPr lvl="1"/>
            <a:r>
              <a:rPr lang="en-US" dirty="0">
                <a:effectLst/>
                <a:ea typeface="Arial" panose="020B0604020202020204" pitchFamily="34" charset="0"/>
                <a:cs typeface="Arial" panose="020B0604020202020204" pitchFamily="34" charset="0"/>
              </a:rPr>
              <a:t>Enter the metric number. </a:t>
            </a:r>
            <a:endParaRPr lang="en-US" dirty="0"/>
          </a:p>
          <a:p>
            <a:r>
              <a:rPr lang="en-US" dirty="0"/>
              <a:t>Target for Year 3 Outcome</a:t>
            </a:r>
          </a:p>
          <a:p>
            <a:pPr lvl="1"/>
            <a:r>
              <a:rPr lang="en-US" dirty="0"/>
              <a:t>Previously labelled as “Desired Outcome”</a:t>
            </a:r>
          </a:p>
          <a:p>
            <a:r>
              <a:rPr lang="en-US" dirty="0"/>
              <a:t>Current Difference from Baseline</a:t>
            </a:r>
          </a:p>
          <a:p>
            <a:pPr lvl="1"/>
            <a:r>
              <a:rPr lang="en-US" dirty="0"/>
              <a:t>When completing the LCAP for 2025–26 and 2026–27, enter the current difference between the baseline and the yearly outcome, as applicable.</a:t>
            </a:r>
          </a:p>
          <a:p>
            <a:pPr marL="0" indent="0">
              <a:buNone/>
            </a:pPr>
            <a:r>
              <a:rPr lang="en-US" dirty="0"/>
              <a:t>Note: Page 14 of the Instructions provide specific instructions for charter schools related to the Measuring and Reporting Results table.</a:t>
            </a:r>
          </a:p>
          <a:p>
            <a:pPr marL="0" indent="0">
              <a:buNone/>
            </a:pPr>
            <a:r>
              <a:rPr lang="en-US" dirty="0"/>
              <a:t>(see notes)</a:t>
            </a:r>
          </a:p>
        </p:txBody>
      </p:sp>
      <p:sp>
        <p:nvSpPr>
          <p:cNvPr id="6" name="Slide Number Placeholder 5">
            <a:extLst>
              <a:ext uri="{FF2B5EF4-FFF2-40B4-BE49-F238E27FC236}">
                <a16:creationId xmlns:a16="http://schemas.microsoft.com/office/drawing/2014/main" id="{F36BF924-6336-49B2-8D11-F013B6551740}"/>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55</a:t>
            </a:fld>
            <a:endParaRPr lang="en-US"/>
          </a:p>
        </p:txBody>
      </p:sp>
    </p:spTree>
    <p:extLst>
      <p:ext uri="{BB962C8B-B14F-4D97-AF65-F5344CB8AC3E}">
        <p14:creationId xmlns:p14="http://schemas.microsoft.com/office/powerpoint/2010/main" val="2460044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BCC-4F23-B3DB-8DFF-DD81E8563D7C}"/>
              </a:ext>
            </a:extLst>
          </p:cNvPr>
          <p:cNvSpPr>
            <a:spLocks noGrp="1"/>
          </p:cNvSpPr>
          <p:nvPr>
            <p:ph type="title"/>
          </p:nvPr>
        </p:nvSpPr>
        <p:spPr>
          <a:xfrm>
            <a:off x="838200" y="365125"/>
            <a:ext cx="10515600" cy="1325563"/>
          </a:xfrm>
        </p:spPr>
        <p:txBody>
          <a:bodyPr>
            <a:normAutofit/>
          </a:bodyPr>
          <a:lstStyle/>
          <a:p>
            <a:r>
              <a:rPr lang="en-US" sz="5400" dirty="0"/>
              <a:t>Reporting for 2024–25 </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18ED1-1E31-A833-4C8A-71D101390C2C}"/>
              </a:ext>
            </a:extLst>
          </p:cNvPr>
          <p:cNvSpPr>
            <a:spLocks noGrp="1"/>
          </p:cNvSpPr>
          <p:nvPr>
            <p:ph idx="1"/>
          </p:nvPr>
        </p:nvSpPr>
        <p:spPr>
          <a:xfrm>
            <a:off x="838200" y="1929384"/>
            <a:ext cx="10515600" cy="4251960"/>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For the 2024–25 LCAP, complete the Metric #, Metric, Baseline, and Target for Year 3 Outcome</a:t>
            </a:r>
          </a:p>
          <a:p>
            <a:pPr marL="171450" indent="-171450">
              <a:buFont typeface="Arial" panose="020B0604020202020204" pitchFamily="34" charset="0"/>
              <a:buChar char="•"/>
            </a:pPr>
            <a:r>
              <a:rPr lang="en-US" sz="2800" dirty="0"/>
              <a:t>Year 1 Outcome, Year 2 Outcome and Current Difference from Baseline will not be reported in the 2024–25 LCAP</a:t>
            </a:r>
            <a:endParaRPr lang="en-US" sz="2800" dirty="0">
              <a:cs typeface="Calibri"/>
            </a:endParaRPr>
          </a:p>
        </p:txBody>
      </p:sp>
      <p:sp>
        <p:nvSpPr>
          <p:cNvPr id="6" name="Slide Number Placeholder 5">
            <a:extLst>
              <a:ext uri="{FF2B5EF4-FFF2-40B4-BE49-F238E27FC236}">
                <a16:creationId xmlns:a16="http://schemas.microsoft.com/office/drawing/2014/main" id="{F36BF924-6336-49B2-8D11-F013B6551740}"/>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56</a:t>
            </a:fld>
            <a:endParaRPr lang="en-US"/>
          </a:p>
        </p:txBody>
      </p:sp>
    </p:spTree>
    <p:extLst>
      <p:ext uri="{BB962C8B-B14F-4D97-AF65-F5344CB8AC3E}">
        <p14:creationId xmlns:p14="http://schemas.microsoft.com/office/powerpoint/2010/main" val="1937619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05C-129E-447F-83C2-A83D268128E1}"/>
              </a:ext>
            </a:extLst>
          </p:cNvPr>
          <p:cNvSpPr>
            <a:spLocks noGrp="1"/>
          </p:cNvSpPr>
          <p:nvPr>
            <p:ph type="title"/>
          </p:nvPr>
        </p:nvSpPr>
        <p:spPr>
          <a:xfrm>
            <a:off x="838200" y="365125"/>
            <a:ext cx="10515600" cy="1325563"/>
          </a:xfrm>
        </p:spPr>
        <p:txBody>
          <a:bodyPr>
            <a:normAutofit/>
          </a:bodyPr>
          <a:lstStyle/>
          <a:p>
            <a:r>
              <a:rPr lang="en-US" sz="5400" dirty="0"/>
              <a:t>Metrics and Outcomes vs Actions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71D8FBE-CB39-4415-978F-6F4EC233DF47}"/>
              </a:ext>
            </a:extLst>
          </p:cNvPr>
          <p:cNvSpPr>
            <a:spLocks noGrp="1"/>
          </p:cNvSpPr>
          <p:nvPr>
            <p:ph idx="1"/>
          </p:nvPr>
        </p:nvSpPr>
        <p:spPr>
          <a:xfrm>
            <a:off x="838200" y="1929384"/>
            <a:ext cx="10515600" cy="4251960"/>
          </a:xfrm>
        </p:spPr>
        <p:txBody>
          <a:bodyPr>
            <a:normAutofit lnSpcReduction="10000"/>
          </a:bodyPr>
          <a:lstStyle/>
          <a:p>
            <a:r>
              <a:rPr lang="en-US" dirty="0"/>
              <a:t>The metric identifies the standard of measure being used to determine progress towards the goal and/or to measure the effectiveness of one or more actions associated with the goal.</a:t>
            </a:r>
          </a:p>
          <a:p>
            <a:r>
              <a:rPr lang="en-US" dirty="0"/>
              <a:t>An action is something that is done to cause the expected outcome.</a:t>
            </a:r>
          </a:p>
          <a:p>
            <a:r>
              <a:rPr lang="en-US" dirty="0"/>
              <a:t>Example:</a:t>
            </a:r>
          </a:p>
          <a:p>
            <a:pPr lvl="1"/>
            <a:r>
              <a:rPr lang="en-US" dirty="0"/>
              <a:t>Metric: Suspension Rate (identified as a percentage)</a:t>
            </a:r>
          </a:p>
          <a:p>
            <a:pPr lvl="1"/>
            <a:r>
              <a:rPr lang="en-US" dirty="0"/>
              <a:t>Target for Year 3 Outcome: Reduce by 5%</a:t>
            </a:r>
          </a:p>
          <a:p>
            <a:pPr lvl="1"/>
            <a:r>
              <a:rPr lang="en-US" dirty="0"/>
              <a:t>Action: Staff Training in Positive Behavioral Interventions and Supports (PBIS)</a:t>
            </a:r>
          </a:p>
          <a:p>
            <a:pPr marL="457200" lvl="1" indent="0">
              <a:buNone/>
            </a:pPr>
            <a:endParaRPr lang="en-US" dirty="0"/>
          </a:p>
          <a:p>
            <a:pPr marL="0" indent="0">
              <a:buNone/>
            </a:pPr>
            <a:r>
              <a:rPr lang="en-US" dirty="0"/>
              <a:t>(see notes)</a:t>
            </a:r>
          </a:p>
        </p:txBody>
      </p:sp>
      <p:sp>
        <p:nvSpPr>
          <p:cNvPr id="5" name="Slide Number Placeholder 4">
            <a:extLst>
              <a:ext uri="{FF2B5EF4-FFF2-40B4-BE49-F238E27FC236}">
                <a16:creationId xmlns:a16="http://schemas.microsoft.com/office/drawing/2014/main" id="{44B9955F-E380-4046-B805-F5ED5B289B03}"/>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57</a:t>
            </a:fld>
            <a:endParaRPr lang="en-US"/>
          </a:p>
        </p:txBody>
      </p:sp>
    </p:spTree>
    <p:extLst>
      <p:ext uri="{BB962C8B-B14F-4D97-AF65-F5344CB8AC3E}">
        <p14:creationId xmlns:p14="http://schemas.microsoft.com/office/powerpoint/2010/main" val="3121248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Required Metrics (1)</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a:noAutofit/>
          </a:bodyPr>
          <a:lstStyle/>
          <a:p>
            <a:pPr marL="457200" indent="-457200">
              <a:buFont typeface="+mj-lt"/>
              <a:buAutoNum type="arabicPeriod"/>
            </a:pPr>
            <a:r>
              <a:rPr lang="en-US" dirty="0"/>
              <a:t>For LEA-wide actions contributing to increasing or improving services</a:t>
            </a:r>
          </a:p>
          <a:p>
            <a:pPr lvl="1"/>
            <a:r>
              <a:rPr lang="en-US" dirty="0"/>
              <a:t>For each action identified as 1) contributing towards the requirement to increase or improve services for foster youth, English learners, including long-term English learners, and low-income students and 2) being provided on an LEA-wide basis, the LEA must identify one or more metrics to monitor the effectiveness of the action and its budgeted expenditures.</a:t>
            </a: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58</a:t>
            </a:fld>
            <a:endParaRPr lang="en-US"/>
          </a:p>
        </p:txBody>
      </p:sp>
    </p:spTree>
    <p:extLst>
      <p:ext uri="{BB962C8B-B14F-4D97-AF65-F5344CB8AC3E}">
        <p14:creationId xmlns:p14="http://schemas.microsoft.com/office/powerpoint/2010/main" val="4182230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Required Metrics (2)</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a:noAutofit/>
          </a:bodyPr>
          <a:lstStyle/>
          <a:p>
            <a:pPr marL="457200" indent="-457200">
              <a:buFont typeface="+mj-lt"/>
              <a:buAutoNum type="arabicPeriod" startAt="2"/>
            </a:pPr>
            <a:r>
              <a:rPr lang="en-US" dirty="0"/>
              <a:t>For Equity Multiplier goals</a:t>
            </a:r>
          </a:p>
          <a:p>
            <a:pPr lvl="1"/>
            <a:r>
              <a:rPr lang="en-US" dirty="0"/>
              <a:t>For each Equity Multiplier goal, the LEA must identify :</a:t>
            </a:r>
          </a:p>
          <a:p>
            <a:pPr lvl="2"/>
            <a:r>
              <a:rPr lang="en-US" dirty="0"/>
              <a:t>The specific metrics for each identified student group at each specific </a:t>
            </a:r>
            <a:r>
              <a:rPr lang="en-US" dirty="0" err="1"/>
              <a:t>schoolsite</a:t>
            </a:r>
            <a:r>
              <a:rPr lang="en-US" dirty="0"/>
              <a:t>, as applicable, to measure the progress toward the goal, and/or</a:t>
            </a:r>
          </a:p>
          <a:p>
            <a:pPr lvl="2"/>
            <a:r>
              <a:rPr lang="en-US" dirty="0"/>
              <a:t>The specific metrics used to measure progress in meeting the goal related to credentialing, subject matter preparation, or educator retention at each specific </a:t>
            </a:r>
            <a:r>
              <a:rPr lang="en-US" dirty="0" err="1"/>
              <a:t>schoolsite</a:t>
            </a:r>
            <a:r>
              <a:rPr lang="en-US" dirty="0"/>
              <a:t>. </a:t>
            </a: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59</a:t>
            </a:fld>
            <a:endParaRPr lang="en-US"/>
          </a:p>
        </p:txBody>
      </p:sp>
    </p:spTree>
    <p:extLst>
      <p:ext uri="{BB962C8B-B14F-4D97-AF65-F5344CB8AC3E}">
        <p14:creationId xmlns:p14="http://schemas.microsoft.com/office/powerpoint/2010/main" val="241034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4E83-DF27-48D0-AB41-2A8366B8FD27}"/>
              </a:ext>
            </a:extLst>
          </p:cNvPr>
          <p:cNvSpPr>
            <a:spLocks noGrp="1"/>
          </p:cNvSpPr>
          <p:nvPr>
            <p:ph type="title"/>
          </p:nvPr>
        </p:nvSpPr>
        <p:spPr>
          <a:xfrm>
            <a:off x="838200" y="365125"/>
            <a:ext cx="10515600" cy="1325563"/>
          </a:xfrm>
        </p:spPr>
        <p:txBody>
          <a:bodyPr>
            <a:normAutofit/>
          </a:bodyPr>
          <a:lstStyle/>
          <a:p>
            <a:r>
              <a:rPr lang="en-US" sz="5400"/>
              <a:t>Intended Audience</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8F6D74-12B3-4645-85F8-C8BC67CB1C70}"/>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The intended audience for this presentation is anyone who will complete, review, or interact with the 2024–25 LCAP, including: </a:t>
            </a:r>
          </a:p>
          <a:p>
            <a:pPr lvl="1"/>
            <a:r>
              <a:rPr lang="en-US" dirty="0"/>
              <a:t>Parents and students</a:t>
            </a:r>
          </a:p>
          <a:p>
            <a:pPr lvl="1"/>
            <a:r>
              <a:rPr lang="en-US" dirty="0"/>
              <a:t>Teachers</a:t>
            </a:r>
          </a:p>
          <a:p>
            <a:pPr lvl="1"/>
            <a:r>
              <a:rPr lang="en-US" dirty="0"/>
              <a:t>Staff</a:t>
            </a:r>
          </a:p>
          <a:p>
            <a:pPr lvl="1"/>
            <a:r>
              <a:rPr lang="en-US" dirty="0"/>
              <a:t>Administrators</a:t>
            </a:r>
          </a:p>
          <a:p>
            <a:pPr lvl="1"/>
            <a:r>
              <a:rPr lang="en-US" dirty="0"/>
              <a:t>Advisory committees</a:t>
            </a:r>
          </a:p>
          <a:p>
            <a:pPr lvl="1"/>
            <a:r>
              <a:rPr lang="en-US" dirty="0"/>
              <a:t>Members of governing boards or bodies</a:t>
            </a:r>
          </a:p>
          <a:p>
            <a:pPr lvl="1"/>
            <a:r>
              <a:rPr lang="en-US" dirty="0"/>
              <a:t>Community members</a:t>
            </a:r>
          </a:p>
          <a:p>
            <a:pPr lvl="1"/>
            <a:endParaRPr lang="en-US" sz="2200" dirty="0"/>
          </a:p>
        </p:txBody>
      </p:sp>
      <p:sp>
        <p:nvSpPr>
          <p:cNvPr id="4" name="Date Placeholder 3">
            <a:extLst>
              <a:ext uri="{FF2B5EF4-FFF2-40B4-BE49-F238E27FC236}">
                <a16:creationId xmlns:a16="http://schemas.microsoft.com/office/drawing/2014/main" id="{601D72AE-25ED-4421-A852-6B6897CD7341}"/>
              </a:ext>
            </a:extLst>
          </p:cNvPr>
          <p:cNvSpPr>
            <a:spLocks noGrp="1"/>
          </p:cNvSpPr>
          <p:nvPr>
            <p:ph type="dt" sz="half" idx="4294967295"/>
          </p:nvPr>
        </p:nvSpPr>
        <p:spPr>
          <a:xfrm>
            <a:off x="838200" y="6356350"/>
            <a:ext cx="2743200" cy="365125"/>
          </a:xfrm>
        </p:spPr>
        <p:txBody>
          <a:bodyPr>
            <a:normAutofit/>
          </a:bodyPr>
          <a:lstStyle/>
          <a:p>
            <a:pPr>
              <a:spcAft>
                <a:spcPts val="600"/>
              </a:spcAft>
            </a:pPr>
            <a:r>
              <a:rPr lang="en-US"/>
              <a:t>11/28/2023</a:t>
            </a:r>
          </a:p>
        </p:txBody>
      </p:sp>
      <p:sp>
        <p:nvSpPr>
          <p:cNvPr id="7" name="Footer Placeholder 6">
            <a:extLst>
              <a:ext uri="{FF2B5EF4-FFF2-40B4-BE49-F238E27FC236}">
                <a16:creationId xmlns:a16="http://schemas.microsoft.com/office/drawing/2014/main" id="{CA24FC01-4112-4914-8E54-441E8CD01D3B}"/>
              </a:ext>
            </a:extLst>
          </p:cNvPr>
          <p:cNvSpPr>
            <a:spLocks noGrp="1"/>
          </p:cNvSpPr>
          <p:nvPr>
            <p:ph type="ftr" sz="quarter" idx="4294967295"/>
          </p:nvPr>
        </p:nvSpPr>
        <p:spPr>
          <a:xfrm>
            <a:off x="4038600" y="6356350"/>
            <a:ext cx="4114800" cy="365125"/>
          </a:xfrm>
        </p:spPr>
        <p:txBody>
          <a:bodyPr>
            <a:normAutofit/>
          </a:bodyPr>
          <a:lstStyle/>
          <a:p>
            <a:pPr>
              <a:spcAft>
                <a:spcPts val="600"/>
              </a:spcAft>
            </a:pPr>
            <a:r>
              <a:rPr lang="en-US"/>
              <a:t>California Department of Education</a:t>
            </a:r>
          </a:p>
        </p:txBody>
      </p:sp>
      <p:sp>
        <p:nvSpPr>
          <p:cNvPr id="5" name="Slide Number Placeholder 4">
            <a:extLst>
              <a:ext uri="{FF2B5EF4-FFF2-40B4-BE49-F238E27FC236}">
                <a16:creationId xmlns:a16="http://schemas.microsoft.com/office/drawing/2014/main" id="{35C6BB22-9AED-4309-A3B7-3EAEA8283A6E}"/>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a:t>
            </a:fld>
            <a:endParaRPr lang="en-US"/>
          </a:p>
        </p:txBody>
      </p:sp>
    </p:spTree>
    <p:extLst>
      <p:ext uri="{BB962C8B-B14F-4D97-AF65-F5344CB8AC3E}">
        <p14:creationId xmlns:p14="http://schemas.microsoft.com/office/powerpoint/2010/main" val="2952775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Goal Analysis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a:noAutofit/>
          </a:bodyPr>
          <a:lstStyle/>
          <a:p>
            <a:r>
              <a:rPr lang="en-US" sz="2800" dirty="0"/>
              <a:t>LEAs will not complete the Goal Analysis as part of the 2024–25 LCAP. </a:t>
            </a:r>
          </a:p>
          <a:p>
            <a:r>
              <a:rPr lang="en-US" sz="2800" dirty="0"/>
              <a:t>Instead, LEAs will use the 2023–24 LCAP Annual Update to report the goal analysis for the 2023–24 LCAP year.</a:t>
            </a:r>
          </a:p>
          <a:p>
            <a:pPr marL="0" indent="0">
              <a:buNone/>
            </a:pPr>
            <a:endParaRPr lang="en-US" sz="2800" dirty="0"/>
          </a:p>
          <a:p>
            <a:pPr marL="0" indent="0">
              <a:buNone/>
            </a:pPr>
            <a:r>
              <a:rPr lang="en-US" sz="2800" dirty="0"/>
              <a:t>(see notes)</a:t>
            </a: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60</a:t>
            </a:fld>
            <a:endParaRPr lang="en-US"/>
          </a:p>
        </p:txBody>
      </p:sp>
    </p:spTree>
    <p:extLst>
      <p:ext uri="{BB962C8B-B14F-4D97-AF65-F5344CB8AC3E}">
        <p14:creationId xmlns:p14="http://schemas.microsoft.com/office/powerpoint/2010/main" val="2650472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894E-4945-4999-B425-E3CB01D4D33B}"/>
              </a:ext>
            </a:extLst>
          </p:cNvPr>
          <p:cNvSpPr>
            <a:spLocks noGrp="1"/>
          </p:cNvSpPr>
          <p:nvPr>
            <p:ph type="title"/>
          </p:nvPr>
        </p:nvSpPr>
        <p:spPr>
          <a:xfrm>
            <a:off x="838200" y="365125"/>
            <a:ext cx="10515600" cy="1325563"/>
          </a:xfrm>
        </p:spPr>
        <p:txBody>
          <a:bodyPr/>
          <a:lstStyle/>
          <a:p>
            <a:r>
              <a:rPr lang="en-US" dirty="0"/>
              <a:t>Actions</a:t>
            </a:r>
          </a:p>
        </p:txBody>
      </p:sp>
      <p:graphicFrame>
        <p:nvGraphicFramePr>
          <p:cNvPr id="15" name="Content Placeholder 14" descr="Actions table in the Goals and Actions section.">
            <a:extLst>
              <a:ext uri="{FF2B5EF4-FFF2-40B4-BE49-F238E27FC236}">
                <a16:creationId xmlns:a16="http://schemas.microsoft.com/office/drawing/2014/main" id="{FD7E593F-22CC-4CC8-8692-C1AAB3CF1BED}"/>
              </a:ext>
            </a:extLst>
          </p:cNvPr>
          <p:cNvGraphicFramePr>
            <a:graphicFrameLocks noGrp="1"/>
          </p:cNvGraphicFramePr>
          <p:nvPr>
            <p:ph idx="1"/>
            <p:extLst>
              <p:ext uri="{D42A27DB-BD31-4B8C-83A1-F6EECF244321}">
                <p14:modId xmlns:p14="http://schemas.microsoft.com/office/powerpoint/2010/main" val="3367416473"/>
              </p:ext>
            </p:extLst>
          </p:nvPr>
        </p:nvGraphicFramePr>
        <p:xfrm>
          <a:off x="321133" y="1581077"/>
          <a:ext cx="11569447" cy="3956872"/>
        </p:xfrm>
        <a:graphic>
          <a:graphicData uri="http://schemas.openxmlformats.org/drawingml/2006/table">
            <a:tbl>
              <a:tblPr firstRow="1" firstCol="1" bandRow="1"/>
              <a:tblGrid>
                <a:gridCol w="1141907">
                  <a:extLst>
                    <a:ext uri="{9D8B030D-6E8A-4147-A177-3AD203B41FA5}">
                      <a16:colId xmlns:a16="http://schemas.microsoft.com/office/drawing/2014/main" val="1078759858"/>
                    </a:ext>
                  </a:extLst>
                </a:gridCol>
                <a:gridCol w="2425099">
                  <a:extLst>
                    <a:ext uri="{9D8B030D-6E8A-4147-A177-3AD203B41FA5}">
                      <a16:colId xmlns:a16="http://schemas.microsoft.com/office/drawing/2014/main" val="424435042"/>
                    </a:ext>
                  </a:extLst>
                </a:gridCol>
                <a:gridCol w="5121749">
                  <a:extLst>
                    <a:ext uri="{9D8B030D-6E8A-4147-A177-3AD203B41FA5}">
                      <a16:colId xmlns:a16="http://schemas.microsoft.com/office/drawing/2014/main" val="1032312888"/>
                    </a:ext>
                  </a:extLst>
                </a:gridCol>
                <a:gridCol w="1126004">
                  <a:extLst>
                    <a:ext uri="{9D8B030D-6E8A-4147-A177-3AD203B41FA5}">
                      <a16:colId xmlns:a16="http://schemas.microsoft.com/office/drawing/2014/main" val="3019572202"/>
                    </a:ext>
                  </a:extLst>
                </a:gridCol>
                <a:gridCol w="1754688">
                  <a:extLst>
                    <a:ext uri="{9D8B030D-6E8A-4147-A177-3AD203B41FA5}">
                      <a16:colId xmlns:a16="http://schemas.microsoft.com/office/drawing/2014/main" val="2457372714"/>
                    </a:ext>
                  </a:extLst>
                </a:gridCol>
              </a:tblGrid>
              <a:tr h="639589">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Total Funds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extLst>
                  <a:ext uri="{0D108BD9-81ED-4DB2-BD59-A6C34878D82A}">
                    <a16:rowId xmlns:a16="http://schemas.microsoft.com/office/drawing/2014/main" val="3823127245"/>
                  </a:ext>
                </a:extLst>
              </a:tr>
              <a:tr h="1589376">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extLst>
                  <a:ext uri="{0D108BD9-81ED-4DB2-BD59-A6C34878D82A}">
                    <a16:rowId xmlns:a16="http://schemas.microsoft.com/office/drawing/2014/main" val="820492322"/>
                  </a:ext>
                </a:extLst>
              </a:tr>
              <a:tr h="1589376">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extLst>
                  <a:ext uri="{0D108BD9-81ED-4DB2-BD59-A6C34878D82A}">
                    <a16:rowId xmlns:a16="http://schemas.microsoft.com/office/drawing/2014/main" val="2141304222"/>
                  </a:ext>
                </a:extLst>
              </a:tr>
            </a:tbl>
          </a:graphicData>
        </a:graphic>
      </p:graphicFrame>
      <p:sp>
        <p:nvSpPr>
          <p:cNvPr id="6" name="Slide Number Placeholder 5">
            <a:extLst>
              <a:ext uri="{FF2B5EF4-FFF2-40B4-BE49-F238E27FC236}">
                <a16:creationId xmlns:a16="http://schemas.microsoft.com/office/drawing/2014/main" id="{F317FF90-645F-47D2-BA20-D864C6EF5EFA}"/>
              </a:ext>
            </a:extLst>
          </p:cNvPr>
          <p:cNvSpPr>
            <a:spLocks noGrp="1"/>
          </p:cNvSpPr>
          <p:nvPr>
            <p:ph type="sldNum" sz="quarter" idx="12"/>
          </p:nvPr>
        </p:nvSpPr>
        <p:spPr>
          <a:xfrm>
            <a:off x="8610600" y="6356350"/>
            <a:ext cx="2743200" cy="365125"/>
          </a:xfrm>
        </p:spPr>
        <p:txBody>
          <a:bodyPr/>
          <a:lstStyle/>
          <a:p>
            <a:fld id="{1E47FE53-EBF0-4DA7-9D9D-CC1C3A20F3CB}" type="slidenum">
              <a:rPr lang="en-US" smtClean="0"/>
              <a:pPr/>
              <a:t>61</a:t>
            </a:fld>
            <a:endParaRPr lang="en-US"/>
          </a:p>
        </p:txBody>
      </p:sp>
    </p:spTree>
    <p:extLst>
      <p:ext uri="{BB962C8B-B14F-4D97-AF65-F5344CB8AC3E}">
        <p14:creationId xmlns:p14="http://schemas.microsoft.com/office/powerpoint/2010/main" val="3685293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05C-129E-447F-83C2-A83D268128E1}"/>
              </a:ext>
            </a:extLst>
          </p:cNvPr>
          <p:cNvSpPr>
            <a:spLocks noGrp="1"/>
          </p:cNvSpPr>
          <p:nvPr>
            <p:ph type="title"/>
          </p:nvPr>
        </p:nvSpPr>
        <p:spPr>
          <a:xfrm>
            <a:off x="838200" y="365125"/>
            <a:ext cx="10515600" cy="1325563"/>
          </a:xfrm>
        </p:spPr>
        <p:txBody>
          <a:bodyPr>
            <a:normAutofit/>
          </a:bodyPr>
          <a:lstStyle/>
          <a:p>
            <a:r>
              <a:rPr lang="en-US" sz="5400"/>
              <a:t>Actions vs Metrics and Outcomes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EC224A-7DB0-49B9-A9D1-CB9054B05B8D}"/>
              </a:ext>
            </a:extLst>
          </p:cNvPr>
          <p:cNvSpPr>
            <a:spLocks noGrp="1"/>
          </p:cNvSpPr>
          <p:nvPr>
            <p:ph idx="1"/>
          </p:nvPr>
        </p:nvSpPr>
        <p:spPr>
          <a:xfrm>
            <a:off x="838200" y="1929384"/>
            <a:ext cx="10515600" cy="4251960"/>
          </a:xfrm>
        </p:spPr>
        <p:txBody>
          <a:bodyPr>
            <a:normAutofit/>
          </a:bodyPr>
          <a:lstStyle/>
          <a:p>
            <a:r>
              <a:rPr lang="en-US" dirty="0"/>
              <a:t>Measuring is not an Action:</a:t>
            </a:r>
          </a:p>
          <a:p>
            <a:pPr lvl="1"/>
            <a:r>
              <a:rPr lang="en-US" dirty="0"/>
              <a:t>Measure student performance on reading comprehension (Not an action – measuring)</a:t>
            </a:r>
          </a:p>
          <a:p>
            <a:r>
              <a:rPr lang="en-US" dirty="0"/>
              <a:t>Actions are not Outcomes:</a:t>
            </a:r>
          </a:p>
          <a:p>
            <a:pPr lvl="1"/>
            <a:r>
              <a:rPr lang="en-US" dirty="0"/>
              <a:t>Implement a new reading program (Not an outcome)</a:t>
            </a:r>
          </a:p>
          <a:p>
            <a:pPr lvl="1"/>
            <a:endParaRPr lang="en-US" dirty="0"/>
          </a:p>
          <a:p>
            <a:pPr marL="0" indent="0">
              <a:buNone/>
            </a:pPr>
            <a:r>
              <a:rPr lang="en-US" dirty="0"/>
              <a:t>(see notes)</a:t>
            </a:r>
          </a:p>
          <a:p>
            <a:pPr marL="457200" lvl="1" indent="0">
              <a:buNone/>
            </a:pPr>
            <a:endParaRPr lang="en-US" dirty="0"/>
          </a:p>
        </p:txBody>
      </p:sp>
      <p:sp>
        <p:nvSpPr>
          <p:cNvPr id="6" name="Slide Number Placeholder 5">
            <a:extLst>
              <a:ext uri="{FF2B5EF4-FFF2-40B4-BE49-F238E27FC236}">
                <a16:creationId xmlns:a16="http://schemas.microsoft.com/office/drawing/2014/main" id="{0A466485-4555-4999-BBA0-ADCD0CAB68F8}"/>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62</a:t>
            </a:fld>
            <a:endParaRPr lang="en-US"/>
          </a:p>
        </p:txBody>
      </p:sp>
    </p:spTree>
    <p:extLst>
      <p:ext uri="{BB962C8B-B14F-4D97-AF65-F5344CB8AC3E}">
        <p14:creationId xmlns:p14="http://schemas.microsoft.com/office/powerpoint/2010/main" val="3570972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(1)</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For English learners and/or long-term English learners</a:t>
            </a:r>
          </a:p>
          <a:p>
            <a:r>
              <a:rPr lang="en-US" dirty="0"/>
              <a:t>LEAs with 30 or more English learners and/or 15 or more long-term English learners must include specific actions in the LCAP related to, at a minimum: </a:t>
            </a:r>
          </a:p>
          <a:p>
            <a:pPr lvl="1"/>
            <a:r>
              <a:rPr lang="en-US" dirty="0"/>
              <a:t>Language acquisition programs, as defined in </a:t>
            </a:r>
            <a:r>
              <a:rPr lang="en-US" i="1" dirty="0"/>
              <a:t>EC</a:t>
            </a:r>
            <a:r>
              <a:rPr lang="en-US" dirty="0"/>
              <a:t> Section 306, provided to students, and </a:t>
            </a:r>
          </a:p>
          <a:p>
            <a:pPr lvl="1"/>
            <a:r>
              <a:rPr lang="en-US" dirty="0"/>
              <a:t>Professional development for teachers. </a:t>
            </a:r>
          </a:p>
          <a:p>
            <a:r>
              <a:rPr lang="en-US" dirty="0"/>
              <a:t>If an LEA has both 30 or more English learners and 15 or more long-term English learners, the LEA must include actions for both English learners and long-term English learners.</a:t>
            </a: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63</a:t>
            </a:fld>
            <a:endParaRPr lang="en-US"/>
          </a:p>
        </p:txBody>
      </p:sp>
    </p:spTree>
    <p:extLst>
      <p:ext uri="{BB962C8B-B14F-4D97-AF65-F5344CB8AC3E}">
        <p14:creationId xmlns:p14="http://schemas.microsoft.com/office/powerpoint/2010/main" val="1764727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(2)</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For LEAs eligible for technical assistance </a:t>
            </a:r>
          </a:p>
          <a:p>
            <a:r>
              <a:rPr lang="en-US" dirty="0"/>
              <a:t>LEAs eligible for technical assistance pursuant to </a:t>
            </a:r>
            <a:r>
              <a:rPr lang="en-US" i="1" dirty="0"/>
              <a:t>EC</a:t>
            </a:r>
            <a:r>
              <a:rPr lang="en-US" dirty="0"/>
              <a:t> sections 47607.3, 52071, 52071.5, 52072, or 52072.5, must include specific actions within the LCAP related to its implementation of the work underway as part of technical assistance. </a:t>
            </a:r>
          </a:p>
          <a:p>
            <a:pPr lvl="1"/>
            <a:r>
              <a:rPr lang="en-US" dirty="0"/>
              <a:t>LEAs that have requested technical assistance from their COE</a:t>
            </a:r>
          </a:p>
          <a:p>
            <a:pPr lvl="1"/>
            <a:r>
              <a:rPr lang="en-US" dirty="0"/>
              <a:t>School districts or COEs that do not have an approvable LCAP by October 8</a:t>
            </a:r>
          </a:p>
          <a:p>
            <a:pPr lvl="1"/>
            <a:r>
              <a:rPr lang="en-US" dirty="0"/>
              <a:t>LEAs eligible for differentiated assistance</a:t>
            </a: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64</a:t>
            </a:fld>
            <a:endParaRPr lang="en-US"/>
          </a:p>
        </p:txBody>
      </p:sp>
    </p:spTree>
    <p:extLst>
      <p:ext uri="{BB962C8B-B14F-4D97-AF65-F5344CB8AC3E}">
        <p14:creationId xmlns:p14="http://schemas.microsoft.com/office/powerpoint/2010/main" val="914124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(3)</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Based on performance on the 2023 Dashboard</a:t>
            </a:r>
          </a:p>
          <a:p>
            <a:r>
              <a:rPr lang="en-US" dirty="0"/>
              <a:t>LEAs must include one or more specific actions within the LCAP if the LEA has Red indicators on the 2023 Dashboard for </a:t>
            </a:r>
          </a:p>
          <a:p>
            <a:pPr marL="914400" lvl="1" indent="-457200">
              <a:buFont typeface="+mj-lt"/>
              <a:buAutoNum type="arabicPeriod"/>
            </a:pPr>
            <a:r>
              <a:rPr lang="en-US" dirty="0"/>
              <a:t>a school within the LEA, </a:t>
            </a:r>
          </a:p>
          <a:p>
            <a:pPr marL="914400" lvl="1" indent="-457200">
              <a:buFont typeface="+mj-lt"/>
              <a:buAutoNum type="arabicPeriod"/>
            </a:pPr>
            <a:r>
              <a:rPr lang="en-US" dirty="0"/>
              <a:t>a student group within the LEA, and/or </a:t>
            </a:r>
          </a:p>
          <a:p>
            <a:pPr marL="914400" lvl="1" indent="-457200">
              <a:buFont typeface="+mj-lt"/>
              <a:buAutoNum type="arabicPeriod"/>
            </a:pPr>
            <a:r>
              <a:rPr lang="en-US" dirty="0"/>
              <a:t>a student group within any school within the LEA </a:t>
            </a:r>
          </a:p>
          <a:p>
            <a:pPr marL="0" indent="0">
              <a:buNone/>
            </a:pPr>
            <a:endParaRPr lang="en-US" dirty="0"/>
          </a:p>
          <a:p>
            <a:r>
              <a:rPr lang="en-US" dirty="0"/>
              <a:t>Note: For the 2023 Dashboard, a performance level of “Very Low” on the College/Career indicator is considered the same as a Red performance level.</a:t>
            </a: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65</a:t>
            </a:fld>
            <a:endParaRPr lang="en-US"/>
          </a:p>
        </p:txBody>
      </p:sp>
    </p:spTree>
    <p:extLst>
      <p:ext uri="{BB962C8B-B14F-4D97-AF65-F5344CB8AC3E}">
        <p14:creationId xmlns:p14="http://schemas.microsoft.com/office/powerpoint/2010/main" val="418355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(4)</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Based on performance on the Dashboard (continued)</a:t>
            </a:r>
          </a:p>
          <a:p>
            <a:r>
              <a:rPr lang="en-US" dirty="0"/>
              <a:t>These specific action(s) must be directed towards the identified student group(s) and/or school(s) and must address the identified state indicator(s) for which the student group or school received the lowest performance level on the 2023 Dashboard. </a:t>
            </a:r>
          </a:p>
          <a:p>
            <a:r>
              <a:rPr lang="en-US" dirty="0"/>
              <a:t>Each student group and/or school that receives the lowest performance level on the 2023 Dashboard must be addressed by one or more actions. </a:t>
            </a:r>
          </a:p>
          <a:p>
            <a:r>
              <a:rPr lang="en-US" dirty="0"/>
              <a:t>These required actions will be effective for the three-year LCAP cycle.</a:t>
            </a:r>
          </a:p>
          <a:p>
            <a:pPr lvl="1"/>
            <a:endParaRPr lang="en-US" dirty="0"/>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66</a:t>
            </a:fld>
            <a:endParaRPr lang="en-US"/>
          </a:p>
        </p:txBody>
      </p:sp>
    </p:spTree>
    <p:extLst>
      <p:ext uri="{BB962C8B-B14F-4D97-AF65-F5344CB8AC3E}">
        <p14:creationId xmlns:p14="http://schemas.microsoft.com/office/powerpoint/2010/main" val="3186401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1A8A3F9-2C2D-48C1-B00A-4651F09D6B73}"/>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Action Tables</a:t>
            </a:r>
          </a:p>
        </p:txBody>
      </p:sp>
      <p:sp>
        <p:nvSpPr>
          <p:cNvPr id="2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EECC90DE-2526-4DE0-8945-6ED288AD237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dirty="0">
                <a:solidFill>
                  <a:schemeClr val="tx1"/>
                </a:solidFill>
                <a:latin typeface="+mn-lt"/>
                <a:ea typeface="+mn-ea"/>
                <a:cs typeface="+mn-cs"/>
              </a:rPr>
              <a:t>Reporting expenditures</a:t>
            </a:r>
          </a:p>
        </p:txBody>
      </p:sp>
      <p:sp>
        <p:nvSpPr>
          <p:cNvPr id="7" name="Slide Number Placeholder 6">
            <a:extLst>
              <a:ext uri="{FF2B5EF4-FFF2-40B4-BE49-F238E27FC236}">
                <a16:creationId xmlns:a16="http://schemas.microsoft.com/office/drawing/2014/main" id="{EAEBAA9E-9CF1-45D5-9116-13A471BDABFD}"/>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1E47FE53-EBF0-4DA7-9D9D-CC1C3A20F3CB}" type="slidenum">
              <a:rPr lang="en-US" smtClean="0"/>
              <a:pPr defTabSz="914400">
                <a:spcAft>
                  <a:spcPts val="600"/>
                </a:spcAft>
              </a:pPr>
              <a:t>67</a:t>
            </a:fld>
            <a:endParaRPr lang="en-US"/>
          </a:p>
        </p:txBody>
      </p:sp>
    </p:spTree>
    <p:extLst>
      <p:ext uri="{BB962C8B-B14F-4D97-AF65-F5344CB8AC3E}">
        <p14:creationId xmlns:p14="http://schemas.microsoft.com/office/powerpoint/2010/main" val="1644829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C3FF-E2D3-4E6F-A787-ADA1C7AD619B}"/>
              </a:ext>
            </a:extLst>
          </p:cNvPr>
          <p:cNvSpPr>
            <a:spLocks noGrp="1"/>
          </p:cNvSpPr>
          <p:nvPr>
            <p:ph type="title"/>
          </p:nvPr>
        </p:nvSpPr>
        <p:spPr>
          <a:xfrm>
            <a:off x="838200" y="365125"/>
            <a:ext cx="10515600" cy="1325563"/>
          </a:xfrm>
        </p:spPr>
        <p:txBody>
          <a:bodyPr>
            <a:normAutofit/>
          </a:bodyPr>
          <a:lstStyle/>
          <a:p>
            <a:r>
              <a:rPr lang="en-US" sz="5400"/>
              <a:t>Purpose of the Action Tables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8AC2E5-31DF-4C1A-9843-E52262AD9582}"/>
              </a:ext>
            </a:extLst>
          </p:cNvPr>
          <p:cNvSpPr>
            <a:spLocks noGrp="1"/>
          </p:cNvSpPr>
          <p:nvPr>
            <p:ph idx="1"/>
          </p:nvPr>
        </p:nvSpPr>
        <p:spPr>
          <a:xfrm>
            <a:off x="838200" y="1929384"/>
            <a:ext cx="10515600" cy="4251960"/>
          </a:xfrm>
        </p:spPr>
        <p:txBody>
          <a:bodyPr>
            <a:normAutofit/>
          </a:bodyPr>
          <a:lstStyle/>
          <a:p>
            <a:pPr>
              <a:spcBef>
                <a:spcPts val="1200"/>
              </a:spcBef>
            </a:pPr>
            <a:r>
              <a:rPr lang="en-US" dirty="0"/>
              <a:t>The purpose of the Actions Tables is three-fold:</a:t>
            </a:r>
          </a:p>
          <a:p>
            <a:pPr lvl="1">
              <a:spcBef>
                <a:spcPts val="1200"/>
              </a:spcBef>
            </a:pPr>
            <a:r>
              <a:rPr lang="en-US" dirty="0"/>
              <a:t>To identify the fiscal resources being used to implement actions included in the LCAP.</a:t>
            </a:r>
          </a:p>
          <a:p>
            <a:pPr lvl="1">
              <a:spcBef>
                <a:spcPts val="1200"/>
              </a:spcBef>
            </a:pPr>
            <a:r>
              <a:rPr lang="en-US" dirty="0"/>
              <a:t>To communicate to educational partners.</a:t>
            </a:r>
          </a:p>
          <a:p>
            <a:pPr lvl="1">
              <a:spcBef>
                <a:spcPts val="1200"/>
              </a:spcBef>
            </a:pPr>
            <a:r>
              <a:rPr lang="en-US" dirty="0"/>
              <a:t>To demonstrate, at least in part, how the LEA is meeting its requirement to increase or improve services for Foster Youth, English Learners, and Low-Income Students </a:t>
            </a:r>
          </a:p>
        </p:txBody>
      </p:sp>
      <p:sp>
        <p:nvSpPr>
          <p:cNvPr id="6" name="Slide Number Placeholder 5">
            <a:extLst>
              <a:ext uri="{FF2B5EF4-FFF2-40B4-BE49-F238E27FC236}">
                <a16:creationId xmlns:a16="http://schemas.microsoft.com/office/drawing/2014/main" id="{2A6A60A3-A7ED-4CD2-9C15-B17FDF1B86D4}"/>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68</a:t>
            </a:fld>
            <a:endParaRPr lang="en-US"/>
          </a:p>
        </p:txBody>
      </p:sp>
    </p:spTree>
    <p:extLst>
      <p:ext uri="{BB962C8B-B14F-4D97-AF65-F5344CB8AC3E}">
        <p14:creationId xmlns:p14="http://schemas.microsoft.com/office/powerpoint/2010/main" val="2495851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AE4C-A70F-4B18-8202-7F699693DED7}"/>
              </a:ext>
            </a:extLst>
          </p:cNvPr>
          <p:cNvSpPr>
            <a:spLocks noGrp="1"/>
          </p:cNvSpPr>
          <p:nvPr>
            <p:ph type="title"/>
          </p:nvPr>
        </p:nvSpPr>
        <p:spPr>
          <a:xfrm>
            <a:off x="838200" y="365125"/>
            <a:ext cx="10515600" cy="1325563"/>
          </a:xfrm>
        </p:spPr>
        <p:txBody>
          <a:bodyPr>
            <a:normAutofit/>
          </a:bodyPr>
          <a:lstStyle/>
          <a:p>
            <a:r>
              <a:rPr lang="en-US" sz="5400"/>
              <a:t>Action Table Requirements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D2CC3B-F33C-48C5-83CC-CE6DC1462C10}"/>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The following action tables are required to be included in the 2024–25 LCAP as adopted by the local governing board or governing body:</a:t>
            </a:r>
          </a:p>
          <a:p>
            <a:pPr lvl="1"/>
            <a:r>
              <a:rPr lang="en-US" dirty="0"/>
              <a:t>Table 1: Total Planned Expenditures Table (for the 2024–25 Year)</a:t>
            </a:r>
          </a:p>
          <a:p>
            <a:pPr lvl="1"/>
            <a:r>
              <a:rPr lang="en-US" dirty="0"/>
              <a:t>Table 2: Contributing Actions Table (for the 2024–25 Year)</a:t>
            </a:r>
          </a:p>
          <a:p>
            <a:pPr lvl="1"/>
            <a:r>
              <a:rPr lang="en-US" dirty="0"/>
              <a:t>Table 3: Annual Update Table (for the 2023–24 Year)</a:t>
            </a:r>
          </a:p>
          <a:p>
            <a:pPr lvl="1"/>
            <a:r>
              <a:rPr lang="en-US" dirty="0"/>
              <a:t>Table 4: Contributing Actions Annual Update Table (for the 2023–24 Year)</a:t>
            </a:r>
          </a:p>
          <a:p>
            <a:pPr lvl="1"/>
            <a:r>
              <a:rPr lang="en-US" dirty="0"/>
              <a:t>Table 5: LCFF Carryover Table (for the 2023–24 Year)</a:t>
            </a:r>
          </a:p>
          <a:p>
            <a:pPr lvl="1"/>
            <a:endParaRPr lang="en-US" dirty="0"/>
          </a:p>
          <a:p>
            <a:pPr marL="0" indent="0">
              <a:buNone/>
            </a:pPr>
            <a:r>
              <a:rPr lang="en-US" dirty="0"/>
              <a:t>(see notes)</a:t>
            </a:r>
          </a:p>
          <a:p>
            <a:pPr marL="457200" lvl="1" indent="0">
              <a:buNone/>
            </a:pPr>
            <a:endParaRPr lang="en-US" dirty="0"/>
          </a:p>
        </p:txBody>
      </p:sp>
      <p:sp>
        <p:nvSpPr>
          <p:cNvPr id="6" name="Slide Number Placeholder 5">
            <a:extLst>
              <a:ext uri="{FF2B5EF4-FFF2-40B4-BE49-F238E27FC236}">
                <a16:creationId xmlns:a16="http://schemas.microsoft.com/office/drawing/2014/main" id="{15872F30-8F56-46E3-A20C-DC61E7F7535E}"/>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69</a:t>
            </a:fld>
            <a:endParaRPr lang="en-US"/>
          </a:p>
        </p:txBody>
      </p:sp>
    </p:spTree>
    <p:extLst>
      <p:ext uri="{BB962C8B-B14F-4D97-AF65-F5344CB8AC3E}">
        <p14:creationId xmlns:p14="http://schemas.microsoft.com/office/powerpoint/2010/main" val="55690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The Mid-Year Update</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7</a:t>
            </a:fld>
            <a:endParaRPr lang="en-US"/>
          </a:p>
        </p:txBody>
      </p:sp>
    </p:spTree>
    <p:extLst>
      <p:ext uri="{BB962C8B-B14F-4D97-AF65-F5344CB8AC3E}">
        <p14:creationId xmlns:p14="http://schemas.microsoft.com/office/powerpoint/2010/main" val="3610801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515600" cy="1325563"/>
          </a:xfrm>
        </p:spPr>
        <p:txBody>
          <a:bodyPr>
            <a:normAutofit/>
          </a:bodyPr>
          <a:lstStyle/>
          <a:p>
            <a:r>
              <a:rPr lang="en-US" sz="5400"/>
              <a:t>Completing the Action Tables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r>
              <a:rPr lang="en-US" dirty="0"/>
              <a:t>The information entered into the Total Planned Expenditure Table will automatically populate the other Action Tables. </a:t>
            </a:r>
          </a:p>
          <a:p>
            <a:r>
              <a:rPr lang="en-US" dirty="0"/>
              <a:t>Information is only entered into the Total Planned Expenditure Table, the Annual Update Table, the Contributing Actions Annual Update Table, and the LCFF Carryover Table. </a:t>
            </a:r>
          </a:p>
          <a:p>
            <a:r>
              <a:rPr lang="en-US" dirty="0"/>
              <a:t>With the exception of the Total Planned Expenditure Table, the word “input” has been added to column headers to aid in identifying the column(s) where information will be entered. Information is not entered on the remaining Action tables.</a:t>
            </a:r>
          </a:p>
          <a:p>
            <a:r>
              <a:rPr lang="en-US" dirty="0"/>
              <a:t>For more information, please see the 2024–25 Action Tables Instructions.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70</a:t>
            </a:fld>
            <a:endParaRPr lang="en-US"/>
          </a:p>
        </p:txBody>
      </p:sp>
    </p:spTree>
    <p:extLst>
      <p:ext uri="{BB962C8B-B14F-4D97-AF65-F5344CB8AC3E}">
        <p14:creationId xmlns:p14="http://schemas.microsoft.com/office/powerpoint/2010/main" val="2779590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E4302-70A8-4030-B507-6983C416E70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A Walkthrough of the Action Tables</a:t>
            </a:r>
          </a:p>
        </p:txBody>
      </p:sp>
      <p:pic>
        <p:nvPicPr>
          <p:cNvPr id="7" name="Content Placeholder 6" descr="Screenshot of Local Control and Accountability Plan (LCAP) Action Tables Template, Developed by the California Department of Education, July 2023">
            <a:extLst>
              <a:ext uri="{FF2B5EF4-FFF2-40B4-BE49-F238E27FC236}">
                <a16:creationId xmlns:a16="http://schemas.microsoft.com/office/drawing/2014/main" id="{DF77B65D-EC3C-9CBD-6276-B171561AC12C}"/>
              </a:ext>
            </a:extLst>
          </p:cNvPr>
          <p:cNvPicPr>
            <a:picLocks noGrp="1" noChangeAspect="1"/>
          </p:cNvPicPr>
          <p:nvPr>
            <p:ph idx="1"/>
          </p:nvPr>
        </p:nvPicPr>
        <p:blipFill>
          <a:blip r:embed="rId3"/>
          <a:stretch>
            <a:fillRect/>
          </a:stretch>
        </p:blipFill>
        <p:spPr>
          <a:xfrm>
            <a:off x="4777316" y="1630950"/>
            <a:ext cx="6780700" cy="3593771"/>
          </a:xfrm>
          <a:prstGeom prst="rect">
            <a:avLst/>
          </a:prstGeom>
        </p:spPr>
      </p:pic>
      <p:sp>
        <p:nvSpPr>
          <p:cNvPr id="6" name="Slide Number Placeholder 5">
            <a:extLst>
              <a:ext uri="{FF2B5EF4-FFF2-40B4-BE49-F238E27FC236}">
                <a16:creationId xmlns:a16="http://schemas.microsoft.com/office/drawing/2014/main" id="{61DEDF85-A5F0-4032-8D79-16888D019738}"/>
              </a:ext>
            </a:extLst>
          </p:cNvPr>
          <p:cNvSpPr>
            <a:spLocks noGrp="1"/>
          </p:cNvSpPr>
          <p:nvPr>
            <p:ph type="sldNum" sz="quarter" idx="12"/>
          </p:nvPr>
        </p:nvSpPr>
        <p:spPr>
          <a:xfrm>
            <a:off x="11034184" y="6356350"/>
            <a:ext cx="514349" cy="365125"/>
          </a:xfrm>
        </p:spPr>
        <p:txBody>
          <a:bodyPr vert="horz" lIns="91440" tIns="45720" rIns="91440" bIns="45720" rtlCol="0" anchor="ctr">
            <a:normAutofit fontScale="92500" lnSpcReduction="20000"/>
          </a:bodyPr>
          <a:lstStyle/>
          <a:p>
            <a:pPr defTabSz="914400">
              <a:spcAft>
                <a:spcPts val="600"/>
              </a:spcAft>
            </a:pPr>
            <a:fld id="{1E47FE53-EBF0-4DA7-9D9D-CC1C3A20F3CB}" type="slidenum">
              <a:rPr lang="en-US">
                <a:solidFill>
                  <a:schemeClr val="tx1">
                    <a:alpha val="80000"/>
                  </a:schemeClr>
                </a:solidFill>
              </a:rPr>
              <a:pPr defTabSz="914400">
                <a:spcAft>
                  <a:spcPts val="600"/>
                </a:spcAft>
              </a:pPr>
              <a:t>71</a:t>
            </a:fld>
            <a:endParaRPr lang="en-US" dirty="0">
              <a:solidFill>
                <a:schemeClr val="tx1">
                  <a:alpha val="80000"/>
                </a:schemeClr>
              </a:solidFill>
            </a:endParaRPr>
          </a:p>
        </p:txBody>
      </p:sp>
    </p:spTree>
    <p:extLst>
      <p:ext uri="{BB962C8B-B14F-4D97-AF65-F5344CB8AC3E}">
        <p14:creationId xmlns:p14="http://schemas.microsoft.com/office/powerpoint/2010/main" val="945178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1A8A3F9-2C2D-48C1-B00A-4651F09D6B73}"/>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The Increased or Improved Services for Foster Youth, English Learners, and Low-Income Students Section</a:t>
            </a:r>
          </a:p>
        </p:txBody>
      </p:sp>
      <p:sp>
        <p:nvSpPr>
          <p:cNvPr id="14" name="Text Placeholder 13">
            <a:extLst>
              <a:ext uri="{FF2B5EF4-FFF2-40B4-BE49-F238E27FC236}">
                <a16:creationId xmlns:a16="http://schemas.microsoft.com/office/drawing/2014/main" id="{EECC90DE-2526-4DE0-8945-6ED288AD237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dirty="0">
                <a:solidFill>
                  <a:schemeClr val="tx1"/>
                </a:solidFill>
                <a:latin typeface="+mn-lt"/>
                <a:ea typeface="+mn-ea"/>
                <a:cs typeface="+mn-cs"/>
              </a:rPr>
              <a:t>Operationalizing Equity</a:t>
            </a:r>
          </a:p>
        </p:txBody>
      </p:sp>
      <p:sp>
        <p:nvSpPr>
          <p:cNvPr id="2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AEBAA9E-9CF1-45D5-9116-13A471BDABFD}"/>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1E47FE53-EBF0-4DA7-9D9D-CC1C3A20F3CB}" type="slidenum">
              <a:rPr lang="en-US" smtClean="0"/>
              <a:pPr defTabSz="914400">
                <a:spcAft>
                  <a:spcPts val="600"/>
                </a:spcAft>
              </a:pPr>
              <a:t>72</a:t>
            </a:fld>
            <a:endParaRPr lang="en-US"/>
          </a:p>
        </p:txBody>
      </p:sp>
    </p:spTree>
    <p:extLst>
      <p:ext uri="{BB962C8B-B14F-4D97-AF65-F5344CB8AC3E}">
        <p14:creationId xmlns:p14="http://schemas.microsoft.com/office/powerpoint/2010/main" val="671253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515600" cy="1325563"/>
          </a:xfrm>
        </p:spPr>
        <p:txBody>
          <a:bodyPr>
            <a:normAutofit/>
          </a:bodyPr>
          <a:lstStyle/>
          <a:p>
            <a:r>
              <a:rPr lang="en-US" sz="5400" dirty="0"/>
              <a:t>Purpose of the Section</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lvl="0"/>
            <a:r>
              <a:rPr lang="en-US" dirty="0"/>
              <a:t>A well-written Increased or Improved Services section provides educational partners with a comprehensive description, within a single dedicated section, of how an LEA plans to increase or improved services for its foster youth, English learners, and low-income students as compared to all students and how LEA-wide or schoolwide actions identified for this purpose meet regulatory requirements. </a:t>
            </a:r>
          </a:p>
          <a:p>
            <a:r>
              <a:rPr lang="en-US" dirty="0"/>
              <a:t>Descriptions provided should include sufficient detail yet be sufficiently succinct to promote a broad understanding among educational partners to aid their ability to provide input. </a:t>
            </a:r>
          </a:p>
          <a:p>
            <a:r>
              <a:rPr lang="en-US" dirty="0"/>
              <a:t>An LEA’s description in this section must align with the actions included in the Goals and Actions section that are identified as contributing.</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73</a:t>
            </a:fld>
            <a:endParaRPr lang="en-US"/>
          </a:p>
        </p:txBody>
      </p:sp>
    </p:spTree>
    <p:extLst>
      <p:ext uri="{BB962C8B-B14F-4D97-AF65-F5344CB8AC3E}">
        <p14:creationId xmlns:p14="http://schemas.microsoft.com/office/powerpoint/2010/main" val="1275829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B7A1-8236-EC3B-22C0-751E15E5EEFC}"/>
              </a:ext>
            </a:extLst>
          </p:cNvPr>
          <p:cNvSpPr>
            <a:spLocks noGrp="1"/>
          </p:cNvSpPr>
          <p:nvPr>
            <p:ph type="title"/>
          </p:nvPr>
        </p:nvSpPr>
        <p:spPr>
          <a:xfrm>
            <a:off x="808520" y="388407"/>
            <a:ext cx="10058400" cy="1450757"/>
          </a:xfrm>
        </p:spPr>
        <p:txBody>
          <a:bodyPr>
            <a:noAutofit/>
          </a:bodyPr>
          <a:lstStyle/>
          <a:p>
            <a:r>
              <a:rPr lang="en-US" sz="4800" dirty="0"/>
              <a:t>Percentage to Increase or Improve Services (1)</a:t>
            </a:r>
            <a:endParaRPr lang="en-US" sz="5000" dirty="0"/>
          </a:p>
        </p:txBody>
      </p:sp>
      <p:sp>
        <p:nvSpPr>
          <p:cNvPr id="10" name="sketch line">
            <a:extLst>
              <a:ext uri="{FF2B5EF4-FFF2-40B4-BE49-F238E27FC236}">
                <a16:creationId xmlns:a16="http://schemas.microsoft.com/office/drawing/2014/main" id="{4EC82F27-2407-53F4-F9B5-BCDFD6A48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820876"/>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10" descr="First table of the Percentage to Increase or Improve Services section.">
            <a:extLst>
              <a:ext uri="{FF2B5EF4-FFF2-40B4-BE49-F238E27FC236}">
                <a16:creationId xmlns:a16="http://schemas.microsoft.com/office/drawing/2014/main" id="{8AB4BC51-B9E1-1ADC-C4D0-BA80C2839B0C}"/>
              </a:ext>
            </a:extLst>
          </p:cNvPr>
          <p:cNvGraphicFramePr>
            <a:graphicFrameLocks noGrp="1"/>
          </p:cNvGraphicFramePr>
          <p:nvPr>
            <p:ph sz="half" idx="1"/>
            <p:extLst>
              <p:ext uri="{D42A27DB-BD31-4B8C-83A1-F6EECF244321}">
                <p14:modId xmlns:p14="http://schemas.microsoft.com/office/powerpoint/2010/main" val="862536509"/>
              </p:ext>
            </p:extLst>
          </p:nvPr>
        </p:nvGraphicFramePr>
        <p:xfrm>
          <a:off x="344604" y="2276823"/>
          <a:ext cx="11502792" cy="1725984"/>
        </p:xfrm>
        <a:graphic>
          <a:graphicData uri="http://schemas.openxmlformats.org/drawingml/2006/table">
            <a:tbl>
              <a:tblPr firstRow="1" bandRow="1">
                <a:tableStyleId>{616DA210-FB5B-4158-B5E0-FEB733F419BA}</a:tableStyleId>
              </a:tblPr>
              <a:tblGrid>
                <a:gridCol w="5746230">
                  <a:extLst>
                    <a:ext uri="{9D8B030D-6E8A-4147-A177-3AD203B41FA5}">
                      <a16:colId xmlns:a16="http://schemas.microsoft.com/office/drawing/2014/main" val="3177873885"/>
                    </a:ext>
                  </a:extLst>
                </a:gridCol>
                <a:gridCol w="5756562">
                  <a:extLst>
                    <a:ext uri="{9D8B030D-6E8A-4147-A177-3AD203B41FA5}">
                      <a16:colId xmlns:a16="http://schemas.microsoft.com/office/drawing/2014/main" val="2591006305"/>
                    </a:ext>
                  </a:extLst>
                </a:gridCol>
              </a:tblGrid>
              <a:tr h="1246544">
                <a:tc>
                  <a:txBody>
                    <a:bodyPr/>
                    <a:lstStyle/>
                    <a:p>
                      <a:pPr marL="0" marR="0">
                        <a:spcBef>
                          <a:spcPts val="200"/>
                        </a:spcBef>
                        <a:spcAft>
                          <a:spcPts val="20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Projected LCFF Supplemental and/or Concentration Grants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Projected Additional 15 percent LCFF Concentration Grant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48439088"/>
                  </a:ext>
                </a:extLst>
              </a:tr>
              <a:tr h="479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dollar amount here]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dollar amount here]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18992946"/>
                  </a:ext>
                </a:extLst>
              </a:tr>
            </a:tbl>
          </a:graphicData>
        </a:graphic>
      </p:graphicFrame>
      <p:sp>
        <p:nvSpPr>
          <p:cNvPr id="9" name="Slide Number Placeholder 8">
            <a:extLst>
              <a:ext uri="{FF2B5EF4-FFF2-40B4-BE49-F238E27FC236}">
                <a16:creationId xmlns:a16="http://schemas.microsoft.com/office/drawing/2014/main" id="{E4814768-0211-1D33-0405-3A2D645E7683}"/>
              </a:ext>
            </a:extLst>
          </p:cNvPr>
          <p:cNvSpPr>
            <a:spLocks noGrp="1"/>
          </p:cNvSpPr>
          <p:nvPr>
            <p:ph type="sldNum" sz="quarter" idx="12"/>
          </p:nvPr>
        </p:nvSpPr>
        <p:spPr/>
        <p:txBody>
          <a:bodyPr/>
          <a:lstStyle/>
          <a:p>
            <a:fld id="{1E47FE53-EBF0-4DA7-9D9D-CC1C3A20F3CB}" type="slidenum">
              <a:rPr lang="en-US" sz="2400" smtClean="0">
                <a:solidFill>
                  <a:schemeClr val="tx1"/>
                </a:solidFill>
              </a:rPr>
              <a:t>74</a:t>
            </a:fld>
            <a:endParaRPr lang="en-US" sz="2400" dirty="0">
              <a:solidFill>
                <a:schemeClr val="tx1"/>
              </a:solidFill>
            </a:endParaRPr>
          </a:p>
        </p:txBody>
      </p:sp>
    </p:spTree>
    <p:extLst>
      <p:ext uri="{BB962C8B-B14F-4D97-AF65-F5344CB8AC3E}">
        <p14:creationId xmlns:p14="http://schemas.microsoft.com/office/powerpoint/2010/main" val="804303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B7A1-8236-EC3B-22C0-751E15E5EEFC}"/>
              </a:ext>
            </a:extLst>
          </p:cNvPr>
          <p:cNvSpPr>
            <a:spLocks noGrp="1"/>
          </p:cNvSpPr>
          <p:nvPr>
            <p:ph type="title"/>
          </p:nvPr>
        </p:nvSpPr>
        <p:spPr>
          <a:xfrm>
            <a:off x="669036" y="287490"/>
            <a:ext cx="10058400" cy="1450757"/>
          </a:xfrm>
        </p:spPr>
        <p:txBody>
          <a:bodyPr>
            <a:noAutofit/>
          </a:bodyPr>
          <a:lstStyle/>
          <a:p>
            <a:r>
              <a:rPr lang="en-US" sz="4800" dirty="0"/>
              <a:t>Percentage to Increase or Improve Services (2)</a:t>
            </a:r>
            <a:endParaRPr lang="en-US" sz="5000" dirty="0"/>
          </a:p>
        </p:txBody>
      </p:sp>
      <p:sp>
        <p:nvSpPr>
          <p:cNvPr id="10" name="sketch line">
            <a:extLst>
              <a:ext uri="{FF2B5EF4-FFF2-40B4-BE49-F238E27FC236}">
                <a16:creationId xmlns:a16="http://schemas.microsoft.com/office/drawing/2014/main" id="{4EC82F27-2407-53F4-F9B5-BCDFD6A48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198CB-6F3C-A893-A169-5B6E9610B54A}"/>
              </a:ext>
            </a:extLst>
          </p:cNvPr>
          <p:cNvSpPr>
            <a:spLocks noGrp="1"/>
          </p:cNvSpPr>
          <p:nvPr>
            <p:ph sz="quarter" idx="13"/>
          </p:nvPr>
        </p:nvSpPr>
        <p:spPr>
          <a:xfrm>
            <a:off x="610045" y="1866219"/>
            <a:ext cx="11183874" cy="418635"/>
          </a:xfrm>
        </p:spPr>
        <p:txBody>
          <a:bodyPr>
            <a:normAutofit lnSpcReduction="10000"/>
          </a:bodyPr>
          <a:lstStyle/>
          <a:p>
            <a:pPr marL="0" marR="0" indent="0">
              <a:spcBef>
                <a:spcPts val="1200"/>
              </a:spcBef>
              <a:spcAft>
                <a:spcPts val="0"/>
              </a:spcAft>
              <a:buNone/>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Required Percentage to Increase or Improve Services for the LCAP Year</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2" name="Content Placeholder 11" descr="Second table of the Percentage to Increase or Improve Services section.">
            <a:extLst>
              <a:ext uri="{FF2B5EF4-FFF2-40B4-BE49-F238E27FC236}">
                <a16:creationId xmlns:a16="http://schemas.microsoft.com/office/drawing/2014/main" id="{4E2F3E10-FA80-F79E-11CA-82FA2595C42D}"/>
              </a:ext>
            </a:extLst>
          </p:cNvPr>
          <p:cNvGraphicFramePr>
            <a:graphicFrameLocks noGrp="1"/>
          </p:cNvGraphicFramePr>
          <p:nvPr>
            <p:ph sz="half" idx="2"/>
            <p:extLst>
              <p:ext uri="{D42A27DB-BD31-4B8C-83A1-F6EECF244321}">
                <p14:modId xmlns:p14="http://schemas.microsoft.com/office/powerpoint/2010/main" val="3762966991"/>
              </p:ext>
            </p:extLst>
          </p:nvPr>
        </p:nvGraphicFramePr>
        <p:xfrm>
          <a:off x="610047" y="2174303"/>
          <a:ext cx="11183872" cy="3670828"/>
        </p:xfrm>
        <a:graphic>
          <a:graphicData uri="http://schemas.openxmlformats.org/drawingml/2006/table">
            <a:tbl>
              <a:tblPr firstRow="1" bandRow="1">
                <a:tableStyleId>{5C22544A-7EE6-4342-B048-85BDC9FD1C3A}</a:tableStyleId>
              </a:tblPr>
              <a:tblGrid>
                <a:gridCol w="2795968">
                  <a:extLst>
                    <a:ext uri="{9D8B030D-6E8A-4147-A177-3AD203B41FA5}">
                      <a16:colId xmlns:a16="http://schemas.microsoft.com/office/drawing/2014/main" val="397185698"/>
                    </a:ext>
                  </a:extLst>
                </a:gridCol>
                <a:gridCol w="2795968">
                  <a:extLst>
                    <a:ext uri="{9D8B030D-6E8A-4147-A177-3AD203B41FA5}">
                      <a16:colId xmlns:a16="http://schemas.microsoft.com/office/drawing/2014/main" val="872317000"/>
                    </a:ext>
                  </a:extLst>
                </a:gridCol>
                <a:gridCol w="2795968">
                  <a:extLst>
                    <a:ext uri="{9D8B030D-6E8A-4147-A177-3AD203B41FA5}">
                      <a16:colId xmlns:a16="http://schemas.microsoft.com/office/drawing/2014/main" val="557464140"/>
                    </a:ext>
                  </a:extLst>
                </a:gridCol>
                <a:gridCol w="2795968">
                  <a:extLst>
                    <a:ext uri="{9D8B030D-6E8A-4147-A177-3AD203B41FA5}">
                      <a16:colId xmlns:a16="http://schemas.microsoft.com/office/drawing/2014/main" val="8650283"/>
                    </a:ext>
                  </a:extLst>
                </a:gridCol>
              </a:tblGrid>
              <a:tr h="1384828">
                <a:tc>
                  <a:txBody>
                    <a:bodyPr/>
                    <a:lstStyle/>
                    <a:p>
                      <a:pPr marL="0" marR="0">
                        <a:spcBef>
                          <a:spcPts val="200"/>
                        </a:spcBef>
                        <a:spcAft>
                          <a:spcPts val="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to Increase or Improve Services</a:t>
                      </a: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the Coming School Year</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spcBef>
                          <a:spcPts val="200"/>
                        </a:spcBef>
                        <a:spcAft>
                          <a:spcPts val="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LCFF Carryover — Percentage</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spcBef>
                          <a:spcPts val="200"/>
                        </a:spcBef>
                        <a:spcAft>
                          <a:spcPts val="2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LCFF Carryover — Dollar</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pPr marL="0" marR="0">
                        <a:spcBef>
                          <a:spcPts val="200"/>
                        </a:spcBef>
                        <a:spcAft>
                          <a:spcPts val="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Percentage to Increase or Improve Services for the Coming School Year</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555787900"/>
                  </a:ext>
                </a:extLst>
              </a:tr>
              <a:tr h="1384828">
                <a:tc>
                  <a:txBody>
                    <a:bodyPr/>
                    <a:lstStyle/>
                    <a:p>
                      <a:pPr marL="0" marR="0">
                        <a:spcBef>
                          <a:spcPts val="200"/>
                        </a:spcBef>
                        <a:spcAft>
                          <a:spcPts val="2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200"/>
                        </a:spcBef>
                        <a:spcAft>
                          <a:spcPts val="2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200"/>
                        </a:spcBef>
                        <a:spcAft>
                          <a:spcPts val="200"/>
                        </a:spcAft>
                      </a:pPr>
                      <a:r>
                        <a:rPr lang="en-US" sz="2400" dirty="0">
                          <a:effectLst/>
                          <a:latin typeface="Arial" panose="020B0604020202020204" pitchFamily="34" charset="0"/>
                          <a:ea typeface="Calibri" panose="020F0502020204030204" pitchFamily="34" charset="0"/>
                          <a:cs typeface="Arial" panose="020B0604020202020204" pitchFamily="34" charset="0"/>
                        </a:rPr>
                        <a:t>$[Insert dollar amount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marL="0" marR="0">
                        <a:spcBef>
                          <a:spcPts val="200"/>
                        </a:spcBef>
                        <a:spcAft>
                          <a:spcPts val="2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8620120"/>
                  </a:ext>
                </a:extLst>
              </a:tr>
            </a:tbl>
          </a:graphicData>
        </a:graphic>
      </p:graphicFrame>
      <p:sp>
        <p:nvSpPr>
          <p:cNvPr id="5" name="Content Placeholder 4">
            <a:extLst>
              <a:ext uri="{FF2B5EF4-FFF2-40B4-BE49-F238E27FC236}">
                <a16:creationId xmlns:a16="http://schemas.microsoft.com/office/drawing/2014/main" id="{75B7EDFC-0C44-F90C-CB16-56C5296A2363}"/>
              </a:ext>
            </a:extLst>
          </p:cNvPr>
          <p:cNvSpPr>
            <a:spLocks noGrp="1"/>
          </p:cNvSpPr>
          <p:nvPr>
            <p:ph sz="quarter" idx="14"/>
          </p:nvPr>
        </p:nvSpPr>
        <p:spPr>
          <a:xfrm>
            <a:off x="610045" y="5845131"/>
            <a:ext cx="11183874" cy="83119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Budgeted Expenditures for Actions identified as Contributing may be found in the Contributing Actions Table.</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9" name="Slide Number Placeholder 8">
            <a:extLst>
              <a:ext uri="{FF2B5EF4-FFF2-40B4-BE49-F238E27FC236}">
                <a16:creationId xmlns:a16="http://schemas.microsoft.com/office/drawing/2014/main" id="{E4814768-0211-1D33-0405-3A2D645E7683}"/>
              </a:ext>
            </a:extLst>
          </p:cNvPr>
          <p:cNvSpPr>
            <a:spLocks noGrp="1"/>
          </p:cNvSpPr>
          <p:nvPr>
            <p:ph type="sldNum" sz="quarter" idx="12"/>
          </p:nvPr>
        </p:nvSpPr>
        <p:spPr/>
        <p:txBody>
          <a:bodyPr/>
          <a:lstStyle/>
          <a:p>
            <a:fld id="{1E47FE53-EBF0-4DA7-9D9D-CC1C3A20F3CB}" type="slidenum">
              <a:rPr lang="en-US" sz="2400" smtClean="0">
                <a:solidFill>
                  <a:schemeClr val="tx1"/>
                </a:solidFill>
              </a:rPr>
              <a:t>75</a:t>
            </a:fld>
            <a:endParaRPr lang="en-US" sz="2400" dirty="0">
              <a:solidFill>
                <a:schemeClr val="tx1"/>
              </a:solidFill>
            </a:endParaRPr>
          </a:p>
        </p:txBody>
      </p:sp>
    </p:spTree>
    <p:extLst>
      <p:ext uri="{BB962C8B-B14F-4D97-AF65-F5344CB8AC3E}">
        <p14:creationId xmlns:p14="http://schemas.microsoft.com/office/powerpoint/2010/main" val="2939093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515600" cy="1325563"/>
          </a:xfrm>
        </p:spPr>
        <p:txBody>
          <a:bodyPr>
            <a:normAutofit fontScale="90000"/>
          </a:bodyPr>
          <a:lstStyle/>
          <a:p>
            <a:r>
              <a:rPr lang="en-US" sz="5400" dirty="0"/>
              <a:t>Percentage to Increase or Improve Services (3)</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r>
              <a:rPr lang="en-US" dirty="0"/>
              <a:t>There are no substantive changes to the following fields:</a:t>
            </a:r>
          </a:p>
          <a:p>
            <a:pPr lvl="1">
              <a:spcBef>
                <a:spcPts val="1200"/>
              </a:spcBef>
            </a:pPr>
            <a:r>
              <a:rPr lang="en-US" dirty="0"/>
              <a:t>Total Projected LCFF Supplemental and/or Concentration Grants</a:t>
            </a:r>
          </a:p>
          <a:p>
            <a:pPr lvl="1">
              <a:spcBef>
                <a:spcPts val="1200"/>
              </a:spcBef>
            </a:pPr>
            <a:r>
              <a:rPr lang="en-US" dirty="0"/>
              <a:t>Projected Additional 15 percent LCFF Concentration Grant </a:t>
            </a:r>
          </a:p>
          <a:p>
            <a:pPr lvl="1">
              <a:spcBef>
                <a:spcPts val="1200"/>
              </a:spcBef>
            </a:pPr>
            <a:r>
              <a:rPr lang="en-US" dirty="0"/>
              <a:t>Projected Percentage to Increase or Improve Services for the Coming School Year</a:t>
            </a:r>
          </a:p>
          <a:p>
            <a:pPr lvl="1">
              <a:spcBef>
                <a:spcPts val="1200"/>
              </a:spcBef>
            </a:pPr>
            <a:r>
              <a:rPr lang="en-US" dirty="0"/>
              <a:t>LCFF Carryover — Percentage</a:t>
            </a:r>
          </a:p>
          <a:p>
            <a:pPr lvl="1">
              <a:spcBef>
                <a:spcPts val="1200"/>
              </a:spcBef>
            </a:pPr>
            <a:r>
              <a:rPr lang="en-US" dirty="0"/>
              <a:t>LCFF Carryover — Dollar</a:t>
            </a:r>
          </a:p>
          <a:p>
            <a:pPr lvl="1">
              <a:spcBef>
                <a:spcPts val="1200"/>
              </a:spcBef>
            </a:pPr>
            <a:r>
              <a:rPr lang="en-US" dirty="0"/>
              <a:t>Total Percentage to Increase or Improve Services for the Coming School Year</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76</a:t>
            </a:fld>
            <a:endParaRPr lang="en-US"/>
          </a:p>
        </p:txBody>
      </p:sp>
    </p:spTree>
    <p:extLst>
      <p:ext uri="{BB962C8B-B14F-4D97-AF65-F5344CB8AC3E}">
        <p14:creationId xmlns:p14="http://schemas.microsoft.com/office/powerpoint/2010/main" val="40137244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1005514" cy="1325563"/>
          </a:xfrm>
        </p:spPr>
        <p:txBody>
          <a:bodyPr>
            <a:normAutofit fontScale="90000"/>
          </a:bodyPr>
          <a:lstStyle/>
          <a:p>
            <a:r>
              <a:rPr lang="en-US" sz="5400" dirty="0"/>
              <a:t>LEA-wide and Schoolwide Actions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each action being provided to an entire LEA or school, provide an explanation of (1) the unique identified need(s) of the unduplicated student group(s) for whom the action is principally directed, (2) how the action is designed to address the identified need(s) and why it is being provided on an LEA or schoolwide basis, and (3) the metric(s) used to measure the effectiveness of the action in improving outcomes for the unduplicated student group(s).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77</a:t>
            </a:fld>
            <a:endParaRPr lang="en-US"/>
          </a:p>
        </p:txBody>
      </p:sp>
    </p:spTree>
    <p:extLst>
      <p:ext uri="{BB962C8B-B14F-4D97-AF65-F5344CB8AC3E}">
        <p14:creationId xmlns:p14="http://schemas.microsoft.com/office/powerpoint/2010/main" val="2885131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LEA-wide and Schoolwide Actions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marL="0" indent="0">
              <a:buNone/>
            </a:pPr>
            <a:r>
              <a:rPr lang="en-US" dirty="0"/>
              <a:t>Identified Need(s)</a:t>
            </a:r>
          </a:p>
          <a:p>
            <a:r>
              <a:rPr lang="en-US" dirty="0"/>
              <a:t>Provide an explanation of the unique identified need(s) of the LEA’s unduplicated student group(s) for whom the action is principally directed. </a:t>
            </a:r>
          </a:p>
          <a:p>
            <a:r>
              <a:rPr lang="en-US" dirty="0"/>
              <a:t>An LEA demonstrates how an action is principally directed towards an unduplicated student group(s) when the LEA explains the need(s), condition(s), or circumstance(s) of the unduplicated student group(s) identified through a needs assessment and how the action addresses them. A meaningful needs assessment includes, at a minimum, analysis of applicable student achievement data and educational partner feedback.</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78</a:t>
            </a:fld>
            <a:endParaRPr lang="en-US"/>
          </a:p>
        </p:txBody>
      </p:sp>
    </p:spTree>
    <p:extLst>
      <p:ext uri="{BB962C8B-B14F-4D97-AF65-F5344CB8AC3E}">
        <p14:creationId xmlns:p14="http://schemas.microsoft.com/office/powerpoint/2010/main" val="2466246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LEA-wide and Schoolwide Actions (3)</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How the Action(s) are Designed to Address Need(s) and Why it is Provided on an LEA-wide or Schoolwide Basis</a:t>
            </a:r>
          </a:p>
          <a:p>
            <a:r>
              <a:rPr lang="en-US" dirty="0"/>
              <a:t>Provide an explanation of how the action as designed will address the unique identified need(s) of the LEA’s unduplicated student group(s) for whom the action is principally directed and the rationale for why the action is being provided on an LEA-wide or schoolwide basis.</a:t>
            </a:r>
          </a:p>
          <a:p>
            <a:pPr lvl="1">
              <a:spcBef>
                <a:spcPts val="1200"/>
              </a:spcBef>
            </a:pPr>
            <a:r>
              <a:rPr lang="en-US" dirty="0"/>
              <a:t>As stated above, conclusory statements that a service will help achieve an expected outcome for the goal, without an explicit connection or further explanation as to how, are not sufficient. </a:t>
            </a:r>
          </a:p>
          <a:p>
            <a:pPr lvl="1">
              <a:spcBef>
                <a:spcPts val="1200"/>
              </a:spcBef>
            </a:pPr>
            <a:r>
              <a:rPr lang="en-US" dirty="0"/>
              <a:t>Further, simply stating that an LEA has a high enrollment percentage of a specific student group or groups does not meet the increased or improved services standard because enrolling students is not the same as serving students.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79</a:t>
            </a:fld>
            <a:endParaRPr lang="en-US"/>
          </a:p>
        </p:txBody>
      </p:sp>
    </p:spTree>
    <p:extLst>
      <p:ext uri="{BB962C8B-B14F-4D97-AF65-F5344CB8AC3E}">
        <p14:creationId xmlns:p14="http://schemas.microsoft.com/office/powerpoint/2010/main" val="165321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2FD36-33AF-5879-AAFA-D3196706C4B5}"/>
              </a:ext>
            </a:extLst>
          </p:cNvPr>
          <p:cNvSpPr>
            <a:spLocks noGrp="1"/>
          </p:cNvSpPr>
          <p:nvPr>
            <p:ph type="title"/>
          </p:nvPr>
        </p:nvSpPr>
        <p:spPr>
          <a:xfrm>
            <a:off x="838200" y="365125"/>
            <a:ext cx="10515600" cy="1325563"/>
          </a:xfrm>
        </p:spPr>
        <p:txBody>
          <a:bodyPr>
            <a:normAutofit/>
          </a:bodyPr>
          <a:lstStyle/>
          <a:p>
            <a:r>
              <a:rPr lang="en-US" sz="5400"/>
              <a:t>Legal Requirement</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BAA5921-6D6E-5CBD-892A-79517CD19A0D}"/>
              </a:ext>
            </a:extLst>
          </p:cNvPr>
          <p:cNvSpPr>
            <a:spLocks noGrp="1"/>
          </p:cNvSpPr>
          <p:nvPr>
            <p:ph idx="1"/>
          </p:nvPr>
        </p:nvSpPr>
        <p:spPr>
          <a:xfrm>
            <a:off x="838200" y="1929384"/>
            <a:ext cx="10515600" cy="4251960"/>
          </a:xfrm>
        </p:spPr>
        <p:txBody>
          <a:bodyPr>
            <a:normAutofit/>
          </a:bodyPr>
          <a:lstStyle/>
          <a:p>
            <a:r>
              <a:rPr lang="en-US" dirty="0"/>
              <a:t>California </a:t>
            </a:r>
            <a:r>
              <a:rPr lang="en-US" i="1" dirty="0"/>
              <a:t>Education Code </a:t>
            </a:r>
            <a:r>
              <a:rPr lang="en-US" dirty="0"/>
              <a:t>(</a:t>
            </a:r>
            <a:r>
              <a:rPr lang="en-US" i="1" dirty="0"/>
              <a:t>EC</a:t>
            </a:r>
            <a:r>
              <a:rPr lang="en-US" dirty="0"/>
              <a:t>) sections 47606.5(e), 52062(a)(6), and  52068(a)(6) require local educational agencies (LEAs) to present a report on the annual update to the LCAP and the Budget Overview for Parents on or before February 28 of each year at a regularly scheduled meeting of the governing board of the LEA.</a:t>
            </a:r>
          </a:p>
          <a:p>
            <a:r>
              <a:rPr lang="en-US" dirty="0"/>
              <a:t>The report must include both of the following:</a:t>
            </a:r>
          </a:p>
          <a:p>
            <a:pPr lvl="1">
              <a:spcBef>
                <a:spcPts val="1200"/>
              </a:spcBef>
            </a:pPr>
            <a:r>
              <a:rPr lang="en-US" dirty="0"/>
              <a:t>All available midyear outcome data related to metrics identified in the current year’s LCAP.</a:t>
            </a:r>
          </a:p>
          <a:p>
            <a:pPr lvl="1">
              <a:spcBef>
                <a:spcPts val="1200"/>
              </a:spcBef>
            </a:pPr>
            <a:r>
              <a:rPr lang="en-US" dirty="0"/>
              <a:t>All available midyear expenditure and implementation data on all actions identified in the current year’s LCAP.</a:t>
            </a:r>
          </a:p>
        </p:txBody>
      </p:sp>
      <p:sp>
        <p:nvSpPr>
          <p:cNvPr id="4" name="Slide Number Placeholder 3">
            <a:extLst>
              <a:ext uri="{FF2B5EF4-FFF2-40B4-BE49-F238E27FC236}">
                <a16:creationId xmlns:a16="http://schemas.microsoft.com/office/drawing/2014/main" id="{1AC97056-C1E9-8FF8-4C4A-1090B602890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FAEF9944-A4F6-4C59-AEBD-678D6480B8EA}" type="slidenum">
              <a:rPr lang="en-US" smtClean="0"/>
              <a:pPr>
                <a:spcAft>
                  <a:spcPts val="600"/>
                </a:spcAft>
              </a:pPr>
              <a:t>8</a:t>
            </a:fld>
            <a:endParaRPr lang="en-US"/>
          </a:p>
        </p:txBody>
      </p:sp>
    </p:spTree>
    <p:extLst>
      <p:ext uri="{BB962C8B-B14F-4D97-AF65-F5344CB8AC3E}">
        <p14:creationId xmlns:p14="http://schemas.microsoft.com/office/powerpoint/2010/main" val="38341711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LEA-wide and Schoolwide Actions (4)</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Metric(s) to Monitor Effectiveness</a:t>
            </a:r>
          </a:p>
          <a:p>
            <a:r>
              <a:rPr lang="en-US" dirty="0"/>
              <a:t>Identify the metric(s) being used to measure the progress and effectiveness of the action(s).</a:t>
            </a:r>
          </a:p>
          <a:p>
            <a:r>
              <a:rPr lang="en-US" dirty="0"/>
              <a:t>Remember the connection to the Goal Analysis!</a:t>
            </a:r>
          </a:p>
          <a:p>
            <a:pPr lvl="1">
              <a:spcBef>
                <a:spcPts val="1200"/>
              </a:spcBef>
            </a:pPr>
            <a:r>
              <a:rPr lang="en-US" dirty="0"/>
              <a:t>LEAs demonstrate the effectiveness of actions contributing towards increasing or improving services within the third prompt in the goal analysis.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80</a:t>
            </a:fld>
            <a:endParaRPr lang="en-US"/>
          </a:p>
        </p:txBody>
      </p:sp>
    </p:spTree>
    <p:extLst>
      <p:ext uri="{BB962C8B-B14F-4D97-AF65-F5344CB8AC3E}">
        <p14:creationId xmlns:p14="http://schemas.microsoft.com/office/powerpoint/2010/main" val="2060571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a:bodyPr>
          <a:lstStyle/>
          <a:p>
            <a:r>
              <a:rPr lang="en-US" sz="5400" dirty="0"/>
              <a:t>Limited Actions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For each action being solely provided to one or more unduplicated student group(s), provide an explanation of (1) the unique identified need(s) of the unduplicated student group(s) being served, (2) how the action is designed to address the identified need(s), and (3) how the effectiveness of the action in improving outcomes for the unduplicated student group(s) will be measured.</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81</a:t>
            </a:fld>
            <a:endParaRPr lang="en-US"/>
          </a:p>
        </p:txBody>
      </p:sp>
    </p:spTree>
    <p:extLst>
      <p:ext uri="{BB962C8B-B14F-4D97-AF65-F5344CB8AC3E}">
        <p14:creationId xmlns:p14="http://schemas.microsoft.com/office/powerpoint/2010/main" val="13693413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a:bodyPr>
          <a:lstStyle/>
          <a:p>
            <a:r>
              <a:rPr lang="en-US" sz="5400" dirty="0"/>
              <a:t>Limited Actions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Identified Need(s)</a:t>
            </a:r>
          </a:p>
          <a:p>
            <a:r>
              <a:rPr lang="en-US" dirty="0"/>
              <a:t>Provide an explanation of the unique need(s) of the unduplicated student group(s) being served identified through the LEA’s needs assessment. A meaningful needs assessment includes, at a minimum, analysis of applicable student achievement data and educational partner feedback.</a:t>
            </a:r>
          </a:p>
          <a:p>
            <a:pPr marL="0" indent="0">
              <a:buNone/>
            </a:pPr>
            <a:r>
              <a:rPr lang="en-US" dirty="0"/>
              <a:t>How the Action(s) are Designed to Address Need(s)</a:t>
            </a:r>
          </a:p>
          <a:p>
            <a:r>
              <a:rPr lang="en-US" dirty="0"/>
              <a:t>Provide an explanation of how the action is designed to address the unique identified need(s) of the unduplicated student group(s) being served.</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82</a:t>
            </a:fld>
            <a:endParaRPr lang="en-US"/>
          </a:p>
        </p:txBody>
      </p:sp>
    </p:spTree>
    <p:extLst>
      <p:ext uri="{BB962C8B-B14F-4D97-AF65-F5344CB8AC3E}">
        <p14:creationId xmlns:p14="http://schemas.microsoft.com/office/powerpoint/2010/main" val="7945993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a:bodyPr>
          <a:lstStyle/>
          <a:p>
            <a:r>
              <a:rPr lang="en-US" sz="5400" dirty="0"/>
              <a:t>Limited Actions (3)</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Metric(s) to Monitor Effectiveness</a:t>
            </a:r>
          </a:p>
          <a:p>
            <a:r>
              <a:rPr lang="en-US" dirty="0"/>
              <a:t>Provide an explanation of how the action is designed to address the unique identified need(s) of the unduplicated student group(s) being served.</a:t>
            </a:r>
          </a:p>
          <a:p>
            <a:r>
              <a:rPr lang="en-US" dirty="0"/>
              <a:t>Again, remember the connection to the Goal Analysis!</a:t>
            </a:r>
          </a:p>
          <a:p>
            <a:pPr lvl="1">
              <a:spcBef>
                <a:spcPts val="1200"/>
              </a:spcBef>
            </a:pPr>
            <a:r>
              <a:rPr lang="en-US" dirty="0"/>
              <a:t>LEAs demonstrate the effectiveness of actions contributing towards increasing or improving services within the third prompt in the goal analysis.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83</a:t>
            </a:fld>
            <a:endParaRPr lang="en-US"/>
          </a:p>
        </p:txBody>
      </p:sp>
    </p:spTree>
    <p:extLst>
      <p:ext uri="{BB962C8B-B14F-4D97-AF65-F5344CB8AC3E}">
        <p14:creationId xmlns:p14="http://schemas.microsoft.com/office/powerpoint/2010/main" val="445165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Planned Percentage of Improved Services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marR="0" indent="0">
              <a:spcBef>
                <a:spcPts val="0"/>
              </a:spcBef>
              <a:spcAft>
                <a:spcPts val="1200"/>
              </a:spcAft>
              <a:buNone/>
            </a:pPr>
            <a:r>
              <a:rPr lang="en-US" sz="2400" dirty="0">
                <a:solidFill>
                  <a:srgbClr val="000000"/>
                </a:solidFill>
                <a:ea typeface="Calibri" panose="020F0502020204030204" pitchFamily="34" charset="0"/>
                <a:cs typeface="Arial" panose="020B0604020202020204" pitchFamily="34" charset="0"/>
              </a:rPr>
              <a:t>Prompt:</a:t>
            </a:r>
          </a:p>
          <a:p>
            <a:pPr>
              <a:spcBef>
                <a:spcPts val="0"/>
              </a:spcBef>
              <a:spcAft>
                <a:spcPts val="1200"/>
              </a:spcAft>
            </a:pPr>
            <a:r>
              <a:rPr lang="en-US" sz="2400" dirty="0">
                <a:solidFill>
                  <a:srgbClr val="000000"/>
                </a:solidFill>
                <a:effectLst/>
                <a:ea typeface="Calibri" panose="020F0502020204030204" pitchFamily="34" charset="0"/>
                <a:cs typeface="Arial" panose="020B0604020202020204" pitchFamily="34" charset="0"/>
              </a:rPr>
              <a:t>For any limited action contributing to meeting the increased or improved services requirement that is associated with a Planned Percentage of Improved Services in the Contributing Summary Table rather than an expenditure of LCFF funds, describe the methodology that was used to determine the contribution of the action towards the proportional percentage, as applicable.</a:t>
            </a:r>
            <a:endParaRPr lang="en-US" sz="2400" dirty="0">
              <a:effectLs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84</a:t>
            </a:fld>
            <a:endParaRPr lang="en-US"/>
          </a:p>
        </p:txBody>
      </p:sp>
    </p:spTree>
    <p:extLst>
      <p:ext uri="{BB962C8B-B14F-4D97-AF65-F5344CB8AC3E}">
        <p14:creationId xmlns:p14="http://schemas.microsoft.com/office/powerpoint/2010/main" val="3978701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Planned Percentage of Improved Services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sz="2400" dirty="0"/>
              <a:t>Instructions:</a:t>
            </a:r>
          </a:p>
          <a:p>
            <a:r>
              <a:rPr lang="en-US" sz="2400" dirty="0"/>
              <a:t>For each action with an identified Planned Percentage of Improved Services, identify the goal and action number and describe the methodology that was used.</a:t>
            </a:r>
          </a:p>
          <a:p>
            <a:r>
              <a:rPr lang="en-US" sz="2400" dirty="0"/>
              <a:t>When identifying a Planned Percentage of Improved Services, the LEA must describe the methodology that it used to determine the contribution of the action towards the proportional percentage. The percentage of improved services for an action corresponds to the amount of LCFF funding that the LEA estimates it would expend to implement the action if it were funded.</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85</a:t>
            </a:fld>
            <a:endParaRPr lang="en-US"/>
          </a:p>
        </p:txBody>
      </p:sp>
    </p:spTree>
    <p:extLst>
      <p:ext uri="{BB962C8B-B14F-4D97-AF65-F5344CB8AC3E}">
        <p14:creationId xmlns:p14="http://schemas.microsoft.com/office/powerpoint/2010/main" val="2795542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Increasing Staff Providing Direct Services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marR="0" indent="0">
              <a:spcBef>
                <a:spcPts val="300"/>
              </a:spcBef>
              <a:spcAft>
                <a:spcPts val="600"/>
              </a:spcAft>
              <a:buNone/>
            </a:pP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the plan for how the additional concentration grant add-on funding identified above will be used to increase the number of staff providing direct services to students at schools that have a high concentration (above 55 percent) of foster youth, English learners, and low-income students, as applicable.</a:t>
            </a:r>
          </a:p>
          <a:p>
            <a:pPr marL="0" marR="0" indent="0">
              <a:spcBef>
                <a:spcPts val="300"/>
              </a:spcBef>
              <a:spcAft>
                <a:spcPts val="600"/>
              </a:spcAft>
              <a:buNone/>
            </a:pPr>
            <a:endPar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300"/>
              </a:spcBef>
              <a:spcAft>
                <a:spcPts val="600"/>
              </a:spcAft>
              <a:buNone/>
            </a:pPr>
            <a:r>
              <a:rPr lang="en-US" sz="2400" dirty="0"/>
              <a:t>(see notes)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86</a:t>
            </a:fld>
            <a:endParaRPr lang="en-US"/>
          </a:p>
        </p:txBody>
      </p:sp>
    </p:spTree>
    <p:extLst>
      <p:ext uri="{BB962C8B-B14F-4D97-AF65-F5344CB8AC3E}">
        <p14:creationId xmlns:p14="http://schemas.microsoft.com/office/powerpoint/2010/main" val="299232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Increasing Staff Providing Direct Services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797214"/>
          </a:xfrm>
        </p:spPr>
        <p:txBody>
          <a:bodyPr vert="horz" lIns="91440" tIns="45720" rIns="91440" bIns="45720" rtlCol="0">
            <a:noAutofit/>
          </a:bodyPr>
          <a:lstStyle/>
          <a:p>
            <a:pPr lvl="0"/>
            <a:r>
              <a:rPr lang="en-US" sz="2800" dirty="0"/>
              <a:t>An LEA receiving the additional 15 percent concentration grant add-on must demonstrate how it is using the funds to increase the number of staff who provide direct services to students at schools with an enrollment of foster youth, English learners, and low-income students that is greater than 55 percent as compared to the number of staff who provide direct services to students at schools with an enrollment of foster youth, English learners, and low-income students that is equal to or less than 55 percent.</a:t>
            </a:r>
          </a:p>
          <a:p>
            <a:pPr lvl="0"/>
            <a:r>
              <a:rPr lang="en-US" sz="2800" dirty="0"/>
              <a:t>Pages 15–16 of the LCAP template instructions provide specifics for providing the required descriptions and completing the table. </a:t>
            </a:r>
          </a:p>
          <a:p>
            <a:pPr marL="0" lvl="0" indent="0">
              <a:buNone/>
            </a:pPr>
            <a:r>
              <a:rPr lang="en-US" sz="2800" dirty="0"/>
              <a:t>(see notes)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87</a:t>
            </a:fld>
            <a:endParaRPr lang="en-US"/>
          </a:p>
        </p:txBody>
      </p:sp>
    </p:spTree>
    <p:extLst>
      <p:ext uri="{BB962C8B-B14F-4D97-AF65-F5344CB8AC3E}">
        <p14:creationId xmlns:p14="http://schemas.microsoft.com/office/powerpoint/2010/main" val="2514659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1A8A3F9-2C2D-48C1-B00A-4651F09D6B73}"/>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Upcoming Opportunities</a:t>
            </a:r>
          </a:p>
        </p:txBody>
      </p:sp>
      <p:sp>
        <p:nvSpPr>
          <p:cNvPr id="2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EECC90DE-2526-4DE0-8945-6ED288AD237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a:solidFill>
                  <a:schemeClr val="tx1"/>
                </a:solidFill>
                <a:latin typeface="+mn-lt"/>
                <a:ea typeface="+mn-ea"/>
                <a:cs typeface="+mn-cs"/>
              </a:rPr>
              <a:t>Future Trainings, opportunities to provide input, and contact information</a:t>
            </a:r>
          </a:p>
        </p:txBody>
      </p:sp>
      <p:sp>
        <p:nvSpPr>
          <p:cNvPr id="7" name="Slide Number Placeholder 6">
            <a:extLst>
              <a:ext uri="{FF2B5EF4-FFF2-40B4-BE49-F238E27FC236}">
                <a16:creationId xmlns:a16="http://schemas.microsoft.com/office/drawing/2014/main" id="{EAEBAA9E-9CF1-45D5-9116-13A471BDABFD}"/>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20000"/>
          </a:bodyPr>
          <a:lstStyle/>
          <a:p>
            <a:pPr defTabSz="914400">
              <a:spcAft>
                <a:spcPts val="600"/>
              </a:spcAft>
            </a:pPr>
            <a:fld id="{1E47FE53-EBF0-4DA7-9D9D-CC1C3A20F3CB}" type="slidenum">
              <a:rPr lang="en-US" smtClean="0"/>
              <a:pPr defTabSz="914400">
                <a:spcAft>
                  <a:spcPts val="600"/>
                </a:spcAft>
              </a:pPr>
              <a:t>88</a:t>
            </a:fld>
            <a:endParaRPr lang="en-US"/>
          </a:p>
        </p:txBody>
      </p:sp>
    </p:spTree>
    <p:extLst>
      <p:ext uri="{BB962C8B-B14F-4D97-AF65-F5344CB8AC3E}">
        <p14:creationId xmlns:p14="http://schemas.microsoft.com/office/powerpoint/2010/main" val="29278155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DA47A8-E25F-4D53-B844-F0C4FD41380A}"/>
              </a:ext>
            </a:extLst>
          </p:cNvPr>
          <p:cNvSpPr>
            <a:spLocks noGrp="1"/>
          </p:cNvSpPr>
          <p:nvPr>
            <p:ph type="title"/>
          </p:nvPr>
        </p:nvSpPr>
        <p:spPr>
          <a:xfrm>
            <a:off x="838200" y="365125"/>
            <a:ext cx="10515600" cy="1325563"/>
          </a:xfrm>
        </p:spPr>
        <p:txBody>
          <a:bodyPr>
            <a:normAutofit/>
          </a:bodyPr>
          <a:lstStyle/>
          <a:p>
            <a:r>
              <a:rPr lang="en-US" sz="5400"/>
              <a:t>Upcoming Webinars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F86DC5A-08F7-41B4-904D-469C652242C8}"/>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3 pm, Thursday, November 30: Engaging Educational Partners</a:t>
            </a:r>
          </a:p>
          <a:p>
            <a:r>
              <a:rPr lang="en-US" dirty="0"/>
              <a:t>2 pm, Tuesday, December 5: Goal Analysis</a:t>
            </a:r>
          </a:p>
          <a:p>
            <a:r>
              <a:rPr lang="en-US" dirty="0"/>
              <a:t>3 pm, Thursday, December 7: Goals and Actions</a:t>
            </a:r>
          </a:p>
          <a:p>
            <a:r>
              <a:rPr lang="en-US" dirty="0"/>
              <a:t>2 pm, Tuesday, December 12: Required Goals for Equity Multiplier Schools</a:t>
            </a:r>
          </a:p>
          <a:p>
            <a:r>
              <a:rPr lang="en-US" dirty="0"/>
              <a:t>3 pm, Thursday, December 14: Increased or Improved Services, Part I</a:t>
            </a:r>
          </a:p>
          <a:p>
            <a:r>
              <a:rPr lang="en-US" dirty="0"/>
              <a:t>2 pm, Tuesday, December 19: Increased or Improved Services, Part II</a:t>
            </a:r>
          </a:p>
          <a:p>
            <a:r>
              <a:rPr lang="en-US" dirty="0"/>
              <a:t>2 pm, Tuesday, January 9: 2024 Local Indicators</a:t>
            </a:r>
          </a:p>
        </p:txBody>
      </p:sp>
      <p:sp>
        <p:nvSpPr>
          <p:cNvPr id="7" name="Slide Number Placeholder 6">
            <a:extLst>
              <a:ext uri="{FF2B5EF4-FFF2-40B4-BE49-F238E27FC236}">
                <a16:creationId xmlns:a16="http://schemas.microsoft.com/office/drawing/2014/main" id="{8DF2F7B3-A015-40D6-8B7A-1D52C3CCACA9}"/>
              </a:ext>
            </a:extLst>
          </p:cNvPr>
          <p:cNvSpPr>
            <a:spLocks noGrp="1"/>
          </p:cNvSpPr>
          <p:nvPr>
            <p:ph type="sldNum" sz="quarter" idx="12"/>
          </p:nvPr>
        </p:nvSpPr>
        <p:spPr>
          <a:xfrm>
            <a:off x="8610600" y="6356350"/>
            <a:ext cx="2743200" cy="365125"/>
          </a:xfrm>
        </p:spPr>
        <p:txBody>
          <a:bodyPr>
            <a:normAutofit fontScale="92500" lnSpcReduction="20000"/>
          </a:bodyPr>
          <a:lstStyle/>
          <a:p>
            <a:pPr lvl="0">
              <a:spcAft>
                <a:spcPts val="600"/>
              </a:spcAft>
            </a:pPr>
            <a:fld id="{00000000-1234-1234-1234-123412341234}" type="slidenum">
              <a:rPr lang="en-US" smtClean="0"/>
              <a:pPr lvl="0">
                <a:spcAft>
                  <a:spcPts val="600"/>
                </a:spcAft>
              </a:pPr>
              <a:t>89</a:t>
            </a:fld>
            <a:endParaRPr lang="en-US"/>
          </a:p>
        </p:txBody>
      </p:sp>
    </p:spTree>
    <p:extLst>
      <p:ext uri="{BB962C8B-B14F-4D97-AF65-F5344CB8AC3E}">
        <p14:creationId xmlns:p14="http://schemas.microsoft.com/office/powerpoint/2010/main" val="76905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DA43-AD8C-CEB0-28CB-C06797E518BF}"/>
              </a:ext>
            </a:extLst>
          </p:cNvPr>
          <p:cNvSpPr>
            <a:spLocks noGrp="1"/>
          </p:cNvSpPr>
          <p:nvPr>
            <p:ph type="title"/>
          </p:nvPr>
        </p:nvSpPr>
        <p:spPr>
          <a:xfrm>
            <a:off x="838200" y="365125"/>
            <a:ext cx="10515600" cy="1325563"/>
          </a:xfrm>
        </p:spPr>
        <p:txBody>
          <a:bodyPr>
            <a:normAutofit/>
          </a:bodyPr>
          <a:lstStyle/>
          <a:p>
            <a:r>
              <a:rPr lang="en-US" sz="5400" dirty="0"/>
              <a:t>Mid-Year Update - Purpose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ACA0BAA-B34F-8D3E-8220-6E624EC43068}"/>
              </a:ext>
            </a:extLst>
          </p:cNvPr>
          <p:cNvSpPr>
            <a:spLocks noGrp="1"/>
          </p:cNvSpPr>
          <p:nvPr>
            <p:ph idx="1"/>
          </p:nvPr>
        </p:nvSpPr>
        <p:spPr>
          <a:xfrm>
            <a:off x="838200" y="1929384"/>
            <a:ext cx="10515600" cy="4251960"/>
          </a:xfrm>
        </p:spPr>
        <p:txBody>
          <a:bodyPr>
            <a:normAutofit/>
          </a:bodyPr>
          <a:lstStyle/>
          <a:p>
            <a:r>
              <a:rPr lang="en-US" dirty="0"/>
              <a:t>To provide the public with an update on the implementation of the current LCAP and to allow the LEA to be aware of, and plan for, changes that may need to be made based on revised estimates of revenue, budgeted expenditures and/or student performance. </a:t>
            </a:r>
          </a:p>
        </p:txBody>
      </p:sp>
      <p:sp>
        <p:nvSpPr>
          <p:cNvPr id="5" name="Slide Number Placeholder 4">
            <a:extLst>
              <a:ext uri="{FF2B5EF4-FFF2-40B4-BE49-F238E27FC236}">
                <a16:creationId xmlns:a16="http://schemas.microsoft.com/office/drawing/2014/main" id="{DC2A9C68-3359-1770-983A-40DBDF30CEC9}"/>
              </a:ext>
            </a:extLst>
          </p:cNvPr>
          <p:cNvSpPr>
            <a:spLocks noGrp="1"/>
          </p:cNvSpPr>
          <p:nvPr>
            <p:ph type="sldNum" sz="quarter" idx="12"/>
          </p:nvPr>
        </p:nvSpPr>
        <p:spPr>
          <a:xfrm>
            <a:off x="8610600" y="6356350"/>
            <a:ext cx="2743200" cy="365125"/>
          </a:xfrm>
        </p:spPr>
        <p:txBody>
          <a:bodyPr>
            <a:normAutofit fontScale="92500" lnSpcReduction="20000"/>
          </a:bodyPr>
          <a:lstStyle/>
          <a:p>
            <a:pPr>
              <a:spcAft>
                <a:spcPts val="600"/>
              </a:spcAft>
            </a:pPr>
            <a:fld id="{FAEF9944-A4F6-4C59-AEBD-678D6480B8EA}" type="slidenum">
              <a:rPr lang="en-US" smtClean="0"/>
              <a:pPr>
                <a:spcAft>
                  <a:spcPts val="600"/>
                </a:spcAft>
              </a:pPr>
              <a:t>9</a:t>
            </a:fld>
            <a:endParaRPr lang="en-US"/>
          </a:p>
        </p:txBody>
      </p:sp>
    </p:spTree>
    <p:extLst>
      <p:ext uri="{BB962C8B-B14F-4D97-AF65-F5344CB8AC3E}">
        <p14:creationId xmlns:p14="http://schemas.microsoft.com/office/powerpoint/2010/main" val="119956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DA47A8-E25F-4D53-B844-F0C4FD41380A}"/>
              </a:ext>
            </a:extLst>
          </p:cNvPr>
          <p:cNvSpPr>
            <a:spLocks noGrp="1"/>
          </p:cNvSpPr>
          <p:nvPr>
            <p:ph type="title"/>
          </p:nvPr>
        </p:nvSpPr>
        <p:spPr>
          <a:xfrm>
            <a:off x="838200" y="365125"/>
            <a:ext cx="10515600" cy="1325563"/>
          </a:xfrm>
        </p:spPr>
        <p:txBody>
          <a:bodyPr>
            <a:normAutofit/>
          </a:bodyPr>
          <a:lstStyle/>
          <a:p>
            <a:r>
              <a:rPr lang="en-US" sz="5400" dirty="0"/>
              <a:t>Contact Information</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F86DC5A-08F7-41B4-904D-469C652242C8}"/>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dirty="0"/>
              <a:t>If you have any questions related to the LCAP or LCFF, please contact the Local Agency Systems Support Office at </a:t>
            </a:r>
            <a:r>
              <a:rPr lang="en-US" dirty="0">
                <a:solidFill>
                  <a:srgbClr val="1704A0"/>
                </a:solidFill>
                <a:hlinkClick r:id="rId2" tooltip="Local Agency Systems Support Office email address">
                  <a:extLst>
                    <a:ext uri="{A12FA001-AC4F-418D-AE19-62706E023703}">
                      <ahyp:hlinkClr xmlns:ahyp="http://schemas.microsoft.com/office/drawing/2018/hyperlinkcolor" val="tx"/>
                    </a:ext>
                  </a:extLst>
                </a:hlinkClick>
              </a:rPr>
              <a:t>LCFF@cde.ca.gov</a:t>
            </a:r>
            <a:r>
              <a:rPr lang="en-US" dirty="0">
                <a:solidFill>
                  <a:srgbClr val="1704A0"/>
                </a:solidFill>
              </a:rPr>
              <a:t>    </a:t>
            </a:r>
          </a:p>
          <a:p>
            <a:pPr marL="0" indent="0">
              <a:spcBef>
                <a:spcPts val="2400"/>
              </a:spcBef>
              <a:buNone/>
            </a:pPr>
            <a:r>
              <a:rPr lang="en-US" dirty="0"/>
              <a:t>For additional information about this or other webinars in this series, including PowerPoint files, please see the Tuesdays @ 2 webpage at </a:t>
            </a:r>
            <a:r>
              <a:rPr lang="en-US" dirty="0">
                <a:solidFill>
                  <a:srgbClr val="1704A0"/>
                </a:solidFill>
                <a:hlinkClick r:id="rId3" tooltip="Tuesdays @ 2 webpage">
                  <a:extLst>
                    <a:ext uri="{A12FA001-AC4F-418D-AE19-62706E023703}">
                      <ahyp:hlinkClr xmlns:ahyp="http://schemas.microsoft.com/office/drawing/2018/hyperlinkcolor" val="tx"/>
                    </a:ext>
                  </a:extLst>
                </a:hlinkClick>
              </a:rPr>
              <a:t>https://www.cde.ca.gov/fg/aa/lc/tuesdaysat2.asp</a:t>
            </a:r>
            <a:r>
              <a:rPr lang="en-US" dirty="0"/>
              <a:t> </a:t>
            </a:r>
          </a:p>
          <a:p>
            <a:pPr marL="0" indent="0">
              <a:spcBef>
                <a:spcPts val="2400"/>
              </a:spcBef>
              <a:buNone/>
            </a:pPr>
            <a:r>
              <a:rPr lang="en-US" dirty="0"/>
              <a:t>For email updates regarding the LCFF, subscribe to the LCFF listserv by sending a "blank" message to </a:t>
            </a:r>
            <a:r>
              <a:rPr lang="en-US" dirty="0">
                <a:solidFill>
                  <a:srgbClr val="1704A0"/>
                </a:solidFill>
                <a:hlinkClick r:id="rId4" tooltip="Subscribe to the LCFF listserv">
                  <a:extLst>
                    <a:ext uri="{A12FA001-AC4F-418D-AE19-62706E023703}">
                      <ahyp:hlinkClr xmlns:ahyp="http://schemas.microsoft.com/office/drawing/2018/hyperlinkcolor" val="tx"/>
                    </a:ext>
                  </a:extLst>
                </a:hlinkClick>
              </a:rPr>
              <a:t>join-LCFF-list@mlist.cde.ca.gov </a:t>
            </a:r>
            <a:endParaRPr lang="en-US" dirty="0">
              <a:solidFill>
                <a:srgbClr val="1704A0"/>
              </a:solidFill>
            </a:endParaRPr>
          </a:p>
        </p:txBody>
      </p:sp>
      <p:sp>
        <p:nvSpPr>
          <p:cNvPr id="7" name="Slide Number Placeholder 6">
            <a:extLst>
              <a:ext uri="{FF2B5EF4-FFF2-40B4-BE49-F238E27FC236}">
                <a16:creationId xmlns:a16="http://schemas.microsoft.com/office/drawing/2014/main" id="{8DF2F7B3-A015-40D6-8B7A-1D52C3CCACA9}"/>
              </a:ext>
            </a:extLst>
          </p:cNvPr>
          <p:cNvSpPr>
            <a:spLocks noGrp="1"/>
          </p:cNvSpPr>
          <p:nvPr>
            <p:ph type="sldNum" sz="quarter" idx="12"/>
          </p:nvPr>
        </p:nvSpPr>
        <p:spPr>
          <a:xfrm>
            <a:off x="8610600" y="6356350"/>
            <a:ext cx="2743200" cy="365125"/>
          </a:xfrm>
        </p:spPr>
        <p:txBody>
          <a:bodyPr>
            <a:normAutofit fontScale="92500" lnSpcReduction="20000"/>
          </a:bodyPr>
          <a:lstStyle/>
          <a:p>
            <a:pPr lvl="0">
              <a:spcAft>
                <a:spcPts val="600"/>
              </a:spcAft>
            </a:pPr>
            <a:fld id="{00000000-1234-1234-1234-123412341234}" type="slidenum">
              <a:rPr lang="en-US" smtClean="0"/>
              <a:pPr lvl="0">
                <a:spcAft>
                  <a:spcPts val="600"/>
                </a:spcAft>
              </a:pPr>
              <a:t>90</a:t>
            </a:fld>
            <a:endParaRPr lang="en-US"/>
          </a:p>
        </p:txBody>
      </p:sp>
    </p:spTree>
    <p:extLst>
      <p:ext uri="{BB962C8B-B14F-4D97-AF65-F5344CB8AC3E}">
        <p14:creationId xmlns:p14="http://schemas.microsoft.com/office/powerpoint/2010/main" val="2884796805"/>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7662</Words>
  <Application>Microsoft Office PowerPoint</Application>
  <PresentationFormat>Widescreen</PresentationFormat>
  <Paragraphs>674</Paragraphs>
  <Slides>90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Calibri</vt:lpstr>
      <vt:lpstr>Office Theme</vt:lpstr>
      <vt:lpstr>Template and Instructions</vt:lpstr>
      <vt:lpstr>Webinar Series</vt:lpstr>
      <vt:lpstr>Template Files</vt:lpstr>
      <vt:lpstr>Purpose</vt:lpstr>
      <vt:lpstr>Note</vt:lpstr>
      <vt:lpstr>Intended Audience</vt:lpstr>
      <vt:lpstr>The Mid-Year Update</vt:lpstr>
      <vt:lpstr>Legal Requirement</vt:lpstr>
      <vt:lpstr>Mid-Year Update - Purpose</vt:lpstr>
      <vt:lpstr>Considerations</vt:lpstr>
      <vt:lpstr>Framing the LCAP</vt:lpstr>
      <vt:lpstr>The Local Control and Accountability Plan</vt:lpstr>
      <vt:lpstr>Requirement to Address the LCFF State Priorities</vt:lpstr>
      <vt:lpstr>Student Groups​</vt:lpstr>
      <vt:lpstr>Functions of the LCAP Development Process</vt:lpstr>
      <vt:lpstr>Continuous Improvement and Compliance</vt:lpstr>
      <vt:lpstr>Sections of the 2024–25 LCAP</vt:lpstr>
      <vt:lpstr>Reminders</vt:lpstr>
      <vt:lpstr>Read the Instructions!</vt:lpstr>
      <vt:lpstr>2023–24 LCAP Annual Update</vt:lpstr>
      <vt:lpstr>Purpose of the Annual Update</vt:lpstr>
      <vt:lpstr>Reporting the Year 3 Outcome</vt:lpstr>
      <vt:lpstr>Instructions for Reporting the Year 3 Outcome </vt:lpstr>
      <vt:lpstr>Annual Update–Goal Analysis</vt:lpstr>
      <vt:lpstr>Instructions for Goal Analysis (1)</vt:lpstr>
      <vt:lpstr>Instructions for Goal Analysis (2)</vt:lpstr>
      <vt:lpstr>Instructions for Goal Analysis (3)</vt:lpstr>
      <vt:lpstr>Plan Summary</vt:lpstr>
      <vt:lpstr>Purpose of the Plan Summary</vt:lpstr>
      <vt:lpstr>Components of the Plan Summary</vt:lpstr>
      <vt:lpstr>General Information </vt:lpstr>
      <vt:lpstr>Reflections: Annual Performance </vt:lpstr>
      <vt:lpstr>Reflections: Technical Assistance </vt:lpstr>
      <vt:lpstr>CSI Summary in LCAP</vt:lpstr>
      <vt:lpstr>Engaging Educational Partners</vt:lpstr>
      <vt:lpstr>Purpose of the Engaging Educational Partners Section (1 of 2)</vt:lpstr>
      <vt:lpstr>Purpose of the Engaging Educational Partners Section (2 of 2)</vt:lpstr>
      <vt:lpstr>Summary of the Engagement Process (1)</vt:lpstr>
      <vt:lpstr>Summary of the Engagement Process (2)</vt:lpstr>
      <vt:lpstr>Summary of the Engagement Process (3)</vt:lpstr>
      <vt:lpstr>Summary of the Engagement Process (4)</vt:lpstr>
      <vt:lpstr>Summary of the Engagement Process (5)</vt:lpstr>
      <vt:lpstr>How the LCAP Was Influenced By Feedback (1)</vt:lpstr>
      <vt:lpstr>How the LCAP Was Influenced By Feedback (2)</vt:lpstr>
      <vt:lpstr>Goals and Actions</vt:lpstr>
      <vt:lpstr>Purpose of the Goals and Actions Section</vt:lpstr>
      <vt:lpstr>Components of the Goals and Actions Section</vt:lpstr>
      <vt:lpstr>Description and Why the Goal was Developed</vt:lpstr>
      <vt:lpstr>Goals: New Fields</vt:lpstr>
      <vt:lpstr>Considerations When Developing Goals</vt:lpstr>
      <vt:lpstr>Types of Goals (1)</vt:lpstr>
      <vt:lpstr>Types of Goals (2)</vt:lpstr>
      <vt:lpstr>Required Goals from 2023 LCAP </vt:lpstr>
      <vt:lpstr>Measuring and Reporting Results</vt:lpstr>
      <vt:lpstr>Measuring and Reporting Results: New Fields</vt:lpstr>
      <vt:lpstr>Reporting for 2024–25 </vt:lpstr>
      <vt:lpstr>Metrics and Outcomes vs Actions</vt:lpstr>
      <vt:lpstr>Required Metrics (1)</vt:lpstr>
      <vt:lpstr>Required Metrics (2)</vt:lpstr>
      <vt:lpstr>Goal Analysis</vt:lpstr>
      <vt:lpstr>Actions</vt:lpstr>
      <vt:lpstr>Actions vs Metrics and Outcomes</vt:lpstr>
      <vt:lpstr>Required Actions (1)</vt:lpstr>
      <vt:lpstr>Required Actions (2)</vt:lpstr>
      <vt:lpstr>Required Actions (3)</vt:lpstr>
      <vt:lpstr>Required Actions (4)</vt:lpstr>
      <vt:lpstr>Action Tables</vt:lpstr>
      <vt:lpstr>Purpose of the Action Tables</vt:lpstr>
      <vt:lpstr>Action Table Requirements</vt:lpstr>
      <vt:lpstr>Completing the Action Tables</vt:lpstr>
      <vt:lpstr>A Walkthrough of the Action Tables</vt:lpstr>
      <vt:lpstr>The Increased or Improved Services for Foster Youth, English Learners, and Low-Income Students Section</vt:lpstr>
      <vt:lpstr>Purpose of the Section</vt:lpstr>
      <vt:lpstr>Percentage to Increase or Improve Services (1)</vt:lpstr>
      <vt:lpstr>Percentage to Increase or Improve Services (2)</vt:lpstr>
      <vt:lpstr>Percentage to Increase or Improve Services (3)</vt:lpstr>
      <vt:lpstr>LEA-wide and Schoolwide Actions (1)</vt:lpstr>
      <vt:lpstr>LEA-wide and Schoolwide Actions (2)</vt:lpstr>
      <vt:lpstr>LEA-wide and Schoolwide Actions (3)</vt:lpstr>
      <vt:lpstr>LEA-wide and Schoolwide Actions (4)</vt:lpstr>
      <vt:lpstr>Limited Actions (1)</vt:lpstr>
      <vt:lpstr>Limited Actions (2)</vt:lpstr>
      <vt:lpstr>Limited Actions (3)</vt:lpstr>
      <vt:lpstr>Planned Percentage of Improved Services (1)</vt:lpstr>
      <vt:lpstr>Planned Percentage of Improved Services (2)</vt:lpstr>
      <vt:lpstr>Increasing Staff Providing Direct Services (1)</vt:lpstr>
      <vt:lpstr>Increasing Staff Providing Direct Services (2)</vt:lpstr>
      <vt:lpstr>Upcoming Opportunities</vt:lpstr>
      <vt:lpstr>Upcoming Webinars</vt:lpstr>
      <vt:lpstr>Contact Information</vt:lpstr>
    </vt:vector>
  </TitlesOfParts>
  <Manager/>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and Instructions - LCFF (CA Dept of Education)</dc:title>
  <dc:subject>Tuesdays @ 2 webinar presentation of the template and instructions for the 2024-25 Local Control and Accountability Plan.</dc:subject>
  <dc:creator>Local Agency Systems Support Office</dc:creator>
  <cp:keywords>lcff, lcap, template, instructions, local, control, and, accountability, plan, funding, formula</cp:keywords>
  <cp:lastModifiedBy/>
  <cp:revision>1</cp:revision>
  <dcterms:created xsi:type="dcterms:W3CDTF">2023-12-07T23:27:40Z</dcterms:created>
  <dcterms:modified xsi:type="dcterms:W3CDTF">2023-12-08T20:52:23Z</dcterms:modified>
</cp:coreProperties>
</file>