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5.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6.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 id="2147483659" r:id="rId2"/>
    <p:sldMasterId id="2147483648" r:id="rId3"/>
    <p:sldMasterId id="2147483664" r:id="rId4"/>
    <p:sldMasterId id="2147483671" r:id="rId5"/>
    <p:sldMasterId id="2147483676" r:id="rId6"/>
    <p:sldMasterId id="2147483681" r:id="rId7"/>
  </p:sldMasterIdLst>
  <p:notesMasterIdLst>
    <p:notesMasterId r:id="rId41"/>
  </p:notesMasterIdLst>
  <p:handoutMasterIdLst>
    <p:handoutMasterId r:id="rId42"/>
  </p:handoutMasterIdLst>
  <p:sldIdLst>
    <p:sldId id="256" r:id="rId8"/>
    <p:sldId id="300" r:id="rId9"/>
    <p:sldId id="368" r:id="rId10"/>
    <p:sldId id="339" r:id="rId11"/>
    <p:sldId id="340" r:id="rId12"/>
    <p:sldId id="341" r:id="rId13"/>
    <p:sldId id="318" r:id="rId14"/>
    <p:sldId id="342" r:id="rId15"/>
    <p:sldId id="343" r:id="rId16"/>
    <p:sldId id="344" r:id="rId17"/>
    <p:sldId id="369" r:id="rId18"/>
    <p:sldId id="370" r:id="rId19"/>
    <p:sldId id="345" r:id="rId20"/>
    <p:sldId id="346" r:id="rId21"/>
    <p:sldId id="347" r:id="rId22"/>
    <p:sldId id="348" r:id="rId23"/>
    <p:sldId id="349" r:id="rId24"/>
    <p:sldId id="350" r:id="rId25"/>
    <p:sldId id="355" r:id="rId26"/>
    <p:sldId id="356" r:id="rId27"/>
    <p:sldId id="357" r:id="rId28"/>
    <p:sldId id="358" r:id="rId29"/>
    <p:sldId id="328" r:id="rId30"/>
    <p:sldId id="371" r:id="rId31"/>
    <p:sldId id="362" r:id="rId32"/>
    <p:sldId id="363" r:id="rId33"/>
    <p:sldId id="364" r:id="rId34"/>
    <p:sldId id="372" r:id="rId35"/>
    <p:sldId id="365" r:id="rId36"/>
    <p:sldId id="366" r:id="rId37"/>
    <p:sldId id="304" r:id="rId38"/>
    <p:sldId id="299" r:id="rId39"/>
    <p:sldId id="262"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ber Hiris" initials="AH" lastIdx="12" clrIdx="0">
    <p:extLst>
      <p:ext uri="{19B8F6BF-5375-455C-9EA6-DF929625EA0E}">
        <p15:presenceInfo xmlns:p15="http://schemas.microsoft.com/office/powerpoint/2012/main" userId="S-1-5-21-2608872058-1432505909-2668327341-32940" providerId="AD"/>
      </p:ext>
    </p:extLst>
  </p:cmAuthor>
  <p:cmAuthor id="2" name="Robyn Altamirano" initials="RA" lastIdx="42" clrIdx="1">
    <p:extLst>
      <p:ext uri="{19B8F6BF-5375-455C-9EA6-DF929625EA0E}">
        <p15:presenceInfo xmlns:p15="http://schemas.microsoft.com/office/powerpoint/2012/main" userId="Robyn Altamirano" providerId="None"/>
      </p:ext>
    </p:extLst>
  </p:cmAuthor>
  <p:cmAuthor id="3" name="Joe and LeeAnn Saenz" initials="JaLS" lastIdx="4" clrIdx="2">
    <p:extLst>
      <p:ext uri="{19B8F6BF-5375-455C-9EA6-DF929625EA0E}">
        <p15:presenceInfo xmlns:p15="http://schemas.microsoft.com/office/powerpoint/2012/main" userId="0de2937f049c1d7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4A6D"/>
    <a:srgbClr val="ED8B6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345" autoAdjust="0"/>
    <p:restoredTop sz="70182" autoAdjust="0"/>
  </p:normalViewPr>
  <p:slideViewPr>
    <p:cSldViewPr snapToGrid="0">
      <p:cViewPr varScale="1">
        <p:scale>
          <a:sx n="51" d="100"/>
          <a:sy n="51" d="100"/>
        </p:scale>
        <p:origin x="600"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618"/>
    </p:cViewPr>
  </p:sorterViewPr>
  <p:notesViewPr>
    <p:cSldViewPr snapToGrid="0">
      <p:cViewPr varScale="1">
        <p:scale>
          <a:sx n="55" d="100"/>
          <a:sy n="55" d="100"/>
        </p:scale>
        <p:origin x="262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3" Type="http://schemas.openxmlformats.org/officeDocument/2006/relationships/slideMaster" Target="slideMasters/slideMaster3.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E931343-2F6C-4EC9-9DC2-9270877BDB4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EB7EEC52-11A2-463D-8A0E-792EF2BC214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A08BE69-669F-416A-93EF-12E394687B13}" type="datetimeFigureOut">
              <a:rPr lang="en-US" smtClean="0"/>
              <a:t>9/22/2023</a:t>
            </a:fld>
            <a:endParaRPr lang="en-US" dirty="0"/>
          </a:p>
        </p:txBody>
      </p:sp>
      <p:sp>
        <p:nvSpPr>
          <p:cNvPr id="4" name="Footer Placeholder 3">
            <a:extLst>
              <a:ext uri="{FF2B5EF4-FFF2-40B4-BE49-F238E27FC236}">
                <a16:creationId xmlns:a16="http://schemas.microsoft.com/office/drawing/2014/main" id="{CA2C21C6-577A-414D-80D9-7CC98EBCB7A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8581264-43C8-4B2A-8249-E8564476D45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8F29019-704D-4805-9B43-8A1089A67E53}" type="slidenum">
              <a:rPr lang="en-US" smtClean="0"/>
              <a:t>‹#›</a:t>
            </a:fld>
            <a:endParaRPr lang="en-US" dirty="0"/>
          </a:p>
        </p:txBody>
      </p:sp>
    </p:spTree>
    <p:extLst>
      <p:ext uri="{BB962C8B-B14F-4D97-AF65-F5344CB8AC3E}">
        <p14:creationId xmlns:p14="http://schemas.microsoft.com/office/powerpoint/2010/main" val="3507462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110321-FE7C-41D5-A6A6-9361CA1AFD5B}" type="datetimeFigureOut">
              <a:rPr lang="en-US" smtClean="0"/>
              <a:t>9/22/2023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52AC79-A108-4FDF-A0BE-96CEB0D6FF0B}" type="slidenum">
              <a:rPr lang="en-US" smtClean="0"/>
              <a:t>‹#›</a:t>
            </a:fld>
            <a:endParaRPr lang="en-US" dirty="0"/>
          </a:p>
        </p:txBody>
      </p:sp>
    </p:spTree>
    <p:extLst>
      <p:ext uri="{BB962C8B-B14F-4D97-AF65-F5344CB8AC3E}">
        <p14:creationId xmlns:p14="http://schemas.microsoft.com/office/powerpoint/2010/main" val="2042869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dirty="0"/>
          </a:p>
        </p:txBody>
      </p:sp>
      <p:sp>
        <p:nvSpPr>
          <p:cNvPr id="4" name="Slide Number Placeholder 3"/>
          <p:cNvSpPr>
            <a:spLocks noGrp="1"/>
          </p:cNvSpPr>
          <p:nvPr>
            <p:ph type="sldNum" sz="quarter" idx="5"/>
          </p:nvPr>
        </p:nvSpPr>
        <p:spPr/>
        <p:txBody>
          <a:bodyPr/>
          <a:lstStyle/>
          <a:p>
            <a:fld id="{0852AC79-A108-4FDF-A0BE-96CEB0D6FF0B}" type="slidenum">
              <a:rPr lang="en-US" smtClean="0"/>
              <a:t>1</a:t>
            </a:fld>
            <a:endParaRPr lang="en-US" dirty="0"/>
          </a:p>
        </p:txBody>
      </p:sp>
    </p:spTree>
    <p:extLst>
      <p:ext uri="{BB962C8B-B14F-4D97-AF65-F5344CB8AC3E}">
        <p14:creationId xmlns:p14="http://schemas.microsoft.com/office/powerpoint/2010/main" val="19690601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10</a:t>
            </a:fld>
            <a:endParaRPr lang="en-US" dirty="0"/>
          </a:p>
        </p:txBody>
      </p:sp>
    </p:spTree>
    <p:extLst>
      <p:ext uri="{BB962C8B-B14F-4D97-AF65-F5344CB8AC3E}">
        <p14:creationId xmlns:p14="http://schemas.microsoft.com/office/powerpoint/2010/main" val="42686105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11</a:t>
            </a:fld>
            <a:endParaRPr lang="en-US" dirty="0"/>
          </a:p>
        </p:txBody>
      </p:sp>
    </p:spTree>
    <p:extLst>
      <p:ext uri="{BB962C8B-B14F-4D97-AF65-F5344CB8AC3E}">
        <p14:creationId xmlns:p14="http://schemas.microsoft.com/office/powerpoint/2010/main" val="27134218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12</a:t>
            </a:fld>
            <a:endParaRPr lang="en-US" dirty="0"/>
          </a:p>
        </p:txBody>
      </p:sp>
    </p:spTree>
    <p:extLst>
      <p:ext uri="{BB962C8B-B14F-4D97-AF65-F5344CB8AC3E}">
        <p14:creationId xmlns:p14="http://schemas.microsoft.com/office/powerpoint/2010/main" val="34666992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13</a:t>
            </a:fld>
            <a:endParaRPr lang="en-US" dirty="0"/>
          </a:p>
        </p:txBody>
      </p:sp>
    </p:spTree>
    <p:extLst>
      <p:ext uri="{BB962C8B-B14F-4D97-AF65-F5344CB8AC3E}">
        <p14:creationId xmlns:p14="http://schemas.microsoft.com/office/powerpoint/2010/main" val="22531966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14</a:t>
            </a:fld>
            <a:endParaRPr lang="en-US" dirty="0"/>
          </a:p>
        </p:txBody>
      </p:sp>
    </p:spTree>
    <p:extLst>
      <p:ext uri="{BB962C8B-B14F-4D97-AF65-F5344CB8AC3E}">
        <p14:creationId xmlns:p14="http://schemas.microsoft.com/office/powerpoint/2010/main" val="7886480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15</a:t>
            </a:fld>
            <a:endParaRPr lang="en-US" dirty="0"/>
          </a:p>
        </p:txBody>
      </p:sp>
    </p:spTree>
    <p:extLst>
      <p:ext uri="{BB962C8B-B14F-4D97-AF65-F5344CB8AC3E}">
        <p14:creationId xmlns:p14="http://schemas.microsoft.com/office/powerpoint/2010/main" val="37396344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16</a:t>
            </a:fld>
            <a:endParaRPr lang="en-US" dirty="0"/>
          </a:p>
        </p:txBody>
      </p:sp>
    </p:spTree>
    <p:extLst>
      <p:ext uri="{BB962C8B-B14F-4D97-AF65-F5344CB8AC3E}">
        <p14:creationId xmlns:p14="http://schemas.microsoft.com/office/powerpoint/2010/main" val="8520323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17</a:t>
            </a:fld>
            <a:endParaRPr lang="en-US" dirty="0"/>
          </a:p>
        </p:txBody>
      </p:sp>
    </p:spTree>
    <p:extLst>
      <p:ext uri="{BB962C8B-B14F-4D97-AF65-F5344CB8AC3E}">
        <p14:creationId xmlns:p14="http://schemas.microsoft.com/office/powerpoint/2010/main" val="1052008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18</a:t>
            </a:fld>
            <a:endParaRPr lang="en-US" dirty="0"/>
          </a:p>
        </p:txBody>
      </p:sp>
    </p:spTree>
    <p:extLst>
      <p:ext uri="{BB962C8B-B14F-4D97-AF65-F5344CB8AC3E}">
        <p14:creationId xmlns:p14="http://schemas.microsoft.com/office/powerpoint/2010/main" val="38439749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19</a:t>
            </a:fld>
            <a:endParaRPr lang="en-US" dirty="0"/>
          </a:p>
        </p:txBody>
      </p:sp>
    </p:spTree>
    <p:extLst>
      <p:ext uri="{BB962C8B-B14F-4D97-AF65-F5344CB8AC3E}">
        <p14:creationId xmlns:p14="http://schemas.microsoft.com/office/powerpoint/2010/main" val="1027517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a:t>
            </a:fld>
            <a:endParaRPr lang="en-US" dirty="0"/>
          </a:p>
        </p:txBody>
      </p:sp>
    </p:spTree>
    <p:extLst>
      <p:ext uri="{BB962C8B-B14F-4D97-AF65-F5344CB8AC3E}">
        <p14:creationId xmlns:p14="http://schemas.microsoft.com/office/powerpoint/2010/main" val="8443044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20</a:t>
            </a:fld>
            <a:endParaRPr lang="en-US" dirty="0"/>
          </a:p>
        </p:txBody>
      </p:sp>
    </p:spTree>
    <p:extLst>
      <p:ext uri="{BB962C8B-B14F-4D97-AF65-F5344CB8AC3E}">
        <p14:creationId xmlns:p14="http://schemas.microsoft.com/office/powerpoint/2010/main" val="11519438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21</a:t>
            </a:fld>
            <a:endParaRPr lang="en-US" dirty="0"/>
          </a:p>
        </p:txBody>
      </p:sp>
    </p:spTree>
    <p:extLst>
      <p:ext uri="{BB962C8B-B14F-4D97-AF65-F5344CB8AC3E}">
        <p14:creationId xmlns:p14="http://schemas.microsoft.com/office/powerpoint/2010/main" val="33051660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22</a:t>
            </a:fld>
            <a:endParaRPr lang="en-US" dirty="0"/>
          </a:p>
        </p:txBody>
      </p:sp>
    </p:spTree>
    <p:extLst>
      <p:ext uri="{BB962C8B-B14F-4D97-AF65-F5344CB8AC3E}">
        <p14:creationId xmlns:p14="http://schemas.microsoft.com/office/powerpoint/2010/main" val="37104040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23</a:t>
            </a:fld>
            <a:endParaRPr lang="en-US" dirty="0"/>
          </a:p>
        </p:txBody>
      </p:sp>
    </p:spTree>
    <p:extLst>
      <p:ext uri="{BB962C8B-B14F-4D97-AF65-F5344CB8AC3E}">
        <p14:creationId xmlns:p14="http://schemas.microsoft.com/office/powerpoint/2010/main" val="38982304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24</a:t>
            </a:fld>
            <a:endParaRPr lang="en-US" dirty="0"/>
          </a:p>
        </p:txBody>
      </p:sp>
    </p:spTree>
    <p:extLst>
      <p:ext uri="{BB962C8B-B14F-4D97-AF65-F5344CB8AC3E}">
        <p14:creationId xmlns:p14="http://schemas.microsoft.com/office/powerpoint/2010/main" val="14672808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25</a:t>
            </a:fld>
            <a:endParaRPr lang="en-US" dirty="0"/>
          </a:p>
        </p:txBody>
      </p:sp>
    </p:spTree>
    <p:extLst>
      <p:ext uri="{BB962C8B-B14F-4D97-AF65-F5344CB8AC3E}">
        <p14:creationId xmlns:p14="http://schemas.microsoft.com/office/powerpoint/2010/main" val="29210875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26</a:t>
            </a:fld>
            <a:endParaRPr lang="en-US" dirty="0"/>
          </a:p>
        </p:txBody>
      </p:sp>
    </p:spTree>
    <p:extLst>
      <p:ext uri="{BB962C8B-B14F-4D97-AF65-F5344CB8AC3E}">
        <p14:creationId xmlns:p14="http://schemas.microsoft.com/office/powerpoint/2010/main" val="10145252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27</a:t>
            </a:fld>
            <a:endParaRPr lang="en-US" dirty="0"/>
          </a:p>
        </p:txBody>
      </p:sp>
    </p:spTree>
    <p:extLst>
      <p:ext uri="{BB962C8B-B14F-4D97-AF65-F5344CB8AC3E}">
        <p14:creationId xmlns:p14="http://schemas.microsoft.com/office/powerpoint/2010/main" val="12014327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28</a:t>
            </a:fld>
            <a:endParaRPr lang="en-US" dirty="0"/>
          </a:p>
        </p:txBody>
      </p:sp>
    </p:spTree>
    <p:extLst>
      <p:ext uri="{BB962C8B-B14F-4D97-AF65-F5344CB8AC3E}">
        <p14:creationId xmlns:p14="http://schemas.microsoft.com/office/powerpoint/2010/main" val="27227615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29</a:t>
            </a:fld>
            <a:endParaRPr lang="en-US" dirty="0"/>
          </a:p>
        </p:txBody>
      </p:sp>
    </p:spTree>
    <p:extLst>
      <p:ext uri="{BB962C8B-B14F-4D97-AF65-F5344CB8AC3E}">
        <p14:creationId xmlns:p14="http://schemas.microsoft.com/office/powerpoint/2010/main" val="2340407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3</a:t>
            </a:fld>
            <a:endParaRPr lang="en-US" dirty="0"/>
          </a:p>
        </p:txBody>
      </p:sp>
    </p:spTree>
    <p:extLst>
      <p:ext uri="{BB962C8B-B14F-4D97-AF65-F5344CB8AC3E}">
        <p14:creationId xmlns:p14="http://schemas.microsoft.com/office/powerpoint/2010/main" val="20288278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30</a:t>
            </a:fld>
            <a:endParaRPr lang="en-US" dirty="0"/>
          </a:p>
        </p:txBody>
      </p:sp>
    </p:spTree>
    <p:extLst>
      <p:ext uri="{BB962C8B-B14F-4D97-AF65-F5344CB8AC3E}">
        <p14:creationId xmlns:p14="http://schemas.microsoft.com/office/powerpoint/2010/main" val="11303803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4</a:t>
            </a:fld>
            <a:endParaRPr lang="en-US" dirty="0"/>
          </a:p>
        </p:txBody>
      </p:sp>
    </p:spTree>
    <p:extLst>
      <p:ext uri="{BB962C8B-B14F-4D97-AF65-F5344CB8AC3E}">
        <p14:creationId xmlns:p14="http://schemas.microsoft.com/office/powerpoint/2010/main" val="380354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5</a:t>
            </a:fld>
            <a:endParaRPr lang="en-US" dirty="0"/>
          </a:p>
        </p:txBody>
      </p:sp>
    </p:spTree>
    <p:extLst>
      <p:ext uri="{BB962C8B-B14F-4D97-AF65-F5344CB8AC3E}">
        <p14:creationId xmlns:p14="http://schemas.microsoft.com/office/powerpoint/2010/main" val="11375131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6</a:t>
            </a:fld>
            <a:endParaRPr lang="en-US" dirty="0"/>
          </a:p>
        </p:txBody>
      </p:sp>
    </p:spTree>
    <p:extLst>
      <p:ext uri="{BB962C8B-B14F-4D97-AF65-F5344CB8AC3E}">
        <p14:creationId xmlns:p14="http://schemas.microsoft.com/office/powerpoint/2010/main" val="9535888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7</a:t>
            </a:fld>
            <a:endParaRPr lang="en-US" dirty="0"/>
          </a:p>
        </p:txBody>
      </p:sp>
    </p:spTree>
    <p:extLst>
      <p:ext uri="{BB962C8B-B14F-4D97-AF65-F5344CB8AC3E}">
        <p14:creationId xmlns:p14="http://schemas.microsoft.com/office/powerpoint/2010/main" val="28866238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8</a:t>
            </a:fld>
            <a:endParaRPr lang="en-US" dirty="0"/>
          </a:p>
        </p:txBody>
      </p:sp>
    </p:spTree>
    <p:extLst>
      <p:ext uri="{BB962C8B-B14F-4D97-AF65-F5344CB8AC3E}">
        <p14:creationId xmlns:p14="http://schemas.microsoft.com/office/powerpoint/2010/main" val="14837457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9</a:t>
            </a:fld>
            <a:endParaRPr lang="en-US" dirty="0"/>
          </a:p>
        </p:txBody>
      </p:sp>
    </p:spTree>
    <p:extLst>
      <p:ext uri="{BB962C8B-B14F-4D97-AF65-F5344CB8AC3E}">
        <p14:creationId xmlns:p14="http://schemas.microsoft.com/office/powerpoint/2010/main" val="13347237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dirty="0">
                <a:solidFill>
                  <a:schemeClr val="bg1"/>
                </a:solidFill>
                <a:latin typeface="Arial" panose="020B0604020202020204" pitchFamily="34" charset="0"/>
                <a:cs typeface="Arial" panose="020B0604020202020204" pitchFamily="34" charset="0"/>
              </a:rPr>
              <a:t>CALIFORNIA DEPARTMENT OF EDUCATION</a:t>
            </a:r>
          </a:p>
          <a:p>
            <a:pPr algn="r"/>
            <a:r>
              <a:rPr lang="en-US" sz="2400" dirty="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054048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32188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2905458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612507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1548731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3454200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5308046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0759337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8340923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9972466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916044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6907964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0334716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4233966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4511687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536300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896593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dirty="0"/>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Tree>
    <p:extLst>
      <p:ext uri="{BB962C8B-B14F-4D97-AF65-F5344CB8AC3E}">
        <p14:creationId xmlns:p14="http://schemas.microsoft.com/office/powerpoint/2010/main" val="2526991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dirty="0">
                  <a:solidFill>
                    <a:srgbClr val="0C4A6D"/>
                  </a:solidFill>
                  <a:latin typeface="Arial" panose="020B0604020202020204" pitchFamily="34" charset="0"/>
                  <a:cs typeface="Arial" panose="020B0604020202020204" pitchFamily="34" charset="0"/>
                </a:rPr>
                <a:t>CALIFORNIA DEPARTMENT OF EDUCATION</a:t>
              </a:r>
            </a:p>
            <a:p>
              <a:pPr algn="ctr"/>
              <a:r>
                <a:rPr lang="en-US" sz="2400" dirty="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683886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51570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516547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131053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5437290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slideLayout" Target="../slideLayouts/slideLayout19.xml"/><Relationship Id="rId1" Type="http://schemas.openxmlformats.org/officeDocument/2006/relationships/slideLayout" Target="../slideLayouts/slideLayout18.xml"/><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4" Type="http://schemas.openxmlformats.org/officeDocument/2006/relationships/theme" Target="../theme/theme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Lst>
  <p:hf hdr="0" ft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402199638"/>
      </p:ext>
    </p:extLst>
  </p:cSld>
  <p:clrMap bg1="lt1" tx1="dk1" bg2="lt2" tx2="dk2" accent1="accent1" accent2="accent2" accent3="accent3" accent4="accent4" accent5="accent5" accent6="accent6" hlink="hlink" folHlink="folHlink"/>
  <p:sldLayoutIdLst>
    <p:sldLayoutId id="2147483669" r:id="rId1"/>
    <p:sldLayoutId id="2147483661" r:id="rId2"/>
    <p:sldLayoutId id="2147483662" r:id="rId3"/>
    <p:sldLayoutId id="2147483663" r:id="rId4"/>
  </p:sldLayoutIdLst>
  <p:hf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877708683"/>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3" r:id="rId3"/>
  </p:sldLayoutIdLst>
  <p:hf hdr="0" ft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0" y="0"/>
            <a:ext cx="152400" cy="6858000"/>
          </a:xfrm>
          <a:prstGeom prst="rect">
            <a:avLst/>
          </a:prstGeom>
          <a:solidFill>
            <a:srgbClr val="ED8B6F"/>
          </a:solidFill>
          <a:ln w="25400" cmpd="sng">
            <a:noFill/>
            <a:miter lim="800000"/>
            <a:extLst>
              <a:ext uri="{C807C97D-BFC1-408E-A445-0C87EB9F89A2}">
                <ask:lineSketchStyleProps xmln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956017735"/>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hf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2039600" y="0"/>
            <a:ext cx="152400" cy="6858000"/>
          </a:xfrm>
          <a:prstGeom prst="rect">
            <a:avLst/>
          </a:prstGeom>
          <a:solidFill>
            <a:srgbClr val="ED8B6F"/>
          </a:solidFill>
          <a:ln w="25400" cmpd="sng">
            <a:noFill/>
            <a:miter lim="800000"/>
            <a:extLst>
              <a:ext uri="{C807C97D-BFC1-408E-A445-0C87EB9F89A2}">
                <ask:lineSketchStyleProps xmln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293969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hf hdr="0" ft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49843474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Lst>
  <p:hf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599010289"/>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Lst>
  <p:hf hdr="0" ft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3" Type="http://schemas.openxmlformats.org/officeDocument/2006/relationships/hyperlink" Target="https://www.cde.ca.gov/fg/cr/reportinghelp.asp" TargetMode="External"/><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3" Type="http://schemas.openxmlformats.org/officeDocument/2006/relationships/hyperlink" Target="mailto:CAAR@cde.ca.gov" TargetMode="External"/><Relationship Id="rId2" Type="http://schemas.openxmlformats.org/officeDocument/2006/relationships/notesSlide" Target="../notesSlides/notesSlide29.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3" Type="http://schemas.openxmlformats.org/officeDocument/2006/relationships/hyperlink" Target="https://www.cde.ca.gov/fg/cr/reportinghelp.asp" TargetMode="External"/><Relationship Id="rId7" Type="http://schemas.openxmlformats.org/officeDocument/2006/relationships/hyperlink" Target="https://www.cde.ca.gov/fg/cr/capexpfaqs.asp" TargetMode="External"/><Relationship Id="rId2" Type="http://schemas.openxmlformats.org/officeDocument/2006/relationships/hyperlink" Target="https://www3.cde.ca.gov/caresactreporting/" TargetMode="External"/><Relationship Id="rId1" Type="http://schemas.openxmlformats.org/officeDocument/2006/relationships/slideLayout" Target="../slideLayouts/slideLayout2.xml"/><Relationship Id="rId6" Type="http://schemas.openxmlformats.org/officeDocument/2006/relationships/hyperlink" Target="https://www.cde.ca.gov/ls/he/hn/covidgrantsfaqs.asp#elomain" TargetMode="External"/><Relationship Id="rId5" Type="http://schemas.openxmlformats.org/officeDocument/2006/relationships/hyperlink" Target="https://www.cde.ca.gov/fg/cr/esseriiifaqs.asp" TargetMode="External"/><Relationship Id="rId4" Type="http://schemas.openxmlformats.org/officeDocument/2006/relationships/hyperlink" Target="https://www.cde.ca.gov/fg/cr/esseriifaqs.asp"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mailto:ELOGrants@cde.ca.gov" TargetMode="External"/><Relationship Id="rId2" Type="http://schemas.openxmlformats.org/officeDocument/2006/relationships/hyperlink" Target="mailto:EDReliefFunds@CDE.ca.gov" TargetMode="External"/><Relationship Id="rId1" Type="http://schemas.openxmlformats.org/officeDocument/2006/relationships/slideLayout" Target="../slideLayouts/slideLayout15.xml"/><Relationship Id="rId4" Type="http://schemas.openxmlformats.org/officeDocument/2006/relationships/hyperlink" Target="mailto:CAAR@cde.ca.gov" TargetMode="External"/></Relationships>
</file>

<file path=ppt/slides/_rels/slide33.xml.rels><?xml version="1.0" encoding="UTF-8" standalone="yes"?>
<Relationships xmlns="http://schemas.openxmlformats.org/package/2006/relationships"><Relationship Id="rId2" Type="http://schemas.openxmlformats.org/officeDocument/2006/relationships/hyperlink" Target="mailto:join-edrelieffunds@mlist.cde.ca.gov"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hyperlink" Target="https://www.cde.ca.gov/fg/cr/reporting.asp"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cde.ca.gov/fg/cr/reportinghelp.asp"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3.cde.ca.gov/caresactreporting/" TargetMode="External"/><Relationship Id="rId2" Type="http://schemas.openxmlformats.org/officeDocument/2006/relationships/notesSlide" Target="../notesSlides/notesSlide7.xml"/><Relationship Id="rId1" Type="http://schemas.openxmlformats.org/officeDocument/2006/relationships/slideLayout" Target="../slideLayouts/slideLayout15.xml"/><Relationship Id="rId4" Type="http://schemas.openxmlformats.org/officeDocument/2006/relationships/hyperlink" Target="mailto:EDReliefFunds@CDE.ca.gov"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hyperlink" Target="mailto:CAAR@cde.ca.gov" TargetMode="External"/><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F287B-3956-4411-90CB-C098D6858A2F}"/>
              </a:ext>
            </a:extLst>
          </p:cNvPr>
          <p:cNvSpPr>
            <a:spLocks noGrp="1"/>
          </p:cNvSpPr>
          <p:nvPr>
            <p:ph type="ctrTitle"/>
          </p:nvPr>
        </p:nvSpPr>
        <p:spPr>
          <a:xfrm>
            <a:off x="2195964" y="663388"/>
            <a:ext cx="8066621" cy="3560988"/>
          </a:xfrm>
        </p:spPr>
        <p:txBody>
          <a:bodyPr>
            <a:normAutofit/>
          </a:bodyPr>
          <a:lstStyle/>
          <a:p>
            <a:pPr algn="l">
              <a:spcBef>
                <a:spcPts val="4200"/>
              </a:spcBef>
              <a:spcAft>
                <a:spcPts val="1200"/>
              </a:spcAft>
            </a:pPr>
            <a:r>
              <a:rPr lang="en-US" sz="4000" dirty="0"/>
              <a:t>Coronavirus Response and Relief Supplemental Appropriations (CRRSA) Act Close Out Reporting Overview</a:t>
            </a:r>
            <a:br>
              <a:rPr lang="en-US" sz="4000" dirty="0"/>
            </a:br>
            <a:r>
              <a:rPr lang="en-US" sz="3200" dirty="0">
                <a:latin typeface="+mn-lt"/>
              </a:rPr>
              <a:t>September 26, 2023</a:t>
            </a:r>
            <a:endParaRPr lang="en-US" sz="3200" dirty="0"/>
          </a:p>
        </p:txBody>
      </p:sp>
    </p:spTree>
    <p:extLst>
      <p:ext uri="{BB962C8B-B14F-4D97-AF65-F5344CB8AC3E}">
        <p14:creationId xmlns:p14="http://schemas.microsoft.com/office/powerpoint/2010/main" val="3682906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Fund Overview (2)</a:t>
            </a:r>
            <a:endParaRPr lang="en-US" sz="1200" dirty="0"/>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1263028"/>
            <a:ext cx="11887200" cy="5594971"/>
          </a:xfrm>
        </p:spPr>
        <p:txBody>
          <a:bodyPr>
            <a:normAutofit/>
          </a:bodyPr>
          <a:lstStyle/>
          <a:p>
            <a:r>
              <a:rPr lang="en-US" dirty="0"/>
              <a:t>Fields in this section (continued):</a:t>
            </a:r>
          </a:p>
          <a:p>
            <a:pPr lvl="1"/>
            <a:r>
              <a:rPr lang="en-US" dirty="0"/>
              <a:t>Current Obligated Amount – entered by the LEA; must reflect the amount of funds that remain obligated and not expended, as of the last day of the applicable reporting period</a:t>
            </a:r>
          </a:p>
          <a:p>
            <a:pPr lvl="2"/>
            <a:r>
              <a:rPr lang="en-US" sz="2800" dirty="0">
                <a:solidFill>
                  <a:schemeClr val="bg1"/>
                </a:solidFill>
              </a:rPr>
              <a:t>Title 34 of the Code of Federal Regulations, Section 76.707 (34 CFR 76.707) includes definitions of when an obligation is considered to have occurred for various activities</a:t>
            </a:r>
          </a:p>
          <a:p>
            <a:pPr lvl="2"/>
            <a:r>
              <a:rPr lang="en-US" sz="2800" dirty="0">
                <a:solidFill>
                  <a:schemeClr val="bg1"/>
                </a:solidFill>
              </a:rPr>
              <a:t>Must be reported as a positive whole number, without decimals or other punctuation</a:t>
            </a:r>
          </a:p>
          <a:p>
            <a:pPr lvl="2"/>
            <a:r>
              <a:rPr lang="en-US" sz="2800" dirty="0">
                <a:solidFill>
                  <a:schemeClr val="bg1"/>
                </a:solidFill>
              </a:rPr>
              <a:t>Must be less than or equal to the Total Allocated Amount minus the sum of the Previous Expended Amount and the Current Expended Amount</a:t>
            </a:r>
          </a:p>
          <a:p>
            <a:pPr lvl="2"/>
            <a:r>
              <a:rPr lang="en-US" sz="2800" dirty="0">
                <a:solidFill>
                  <a:schemeClr val="bg1"/>
                </a:solidFill>
              </a:rPr>
              <a:t>This field will not allow negative numbers</a:t>
            </a:r>
          </a:p>
        </p:txBody>
      </p:sp>
    </p:spTree>
    <p:extLst>
      <p:ext uri="{BB962C8B-B14F-4D97-AF65-F5344CB8AC3E}">
        <p14:creationId xmlns:p14="http://schemas.microsoft.com/office/powerpoint/2010/main" val="547092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Fund Overview (3)</a:t>
            </a:r>
            <a:endParaRPr lang="en-US" sz="1200" dirty="0"/>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1263029"/>
            <a:ext cx="11887200" cy="5374838"/>
          </a:xfrm>
        </p:spPr>
        <p:txBody>
          <a:bodyPr>
            <a:normAutofit/>
          </a:bodyPr>
          <a:lstStyle/>
          <a:p>
            <a:r>
              <a:rPr lang="en-US" dirty="0"/>
              <a:t>Fields in this section (continued):</a:t>
            </a:r>
          </a:p>
          <a:p>
            <a:pPr lvl="1"/>
            <a:r>
              <a:rPr lang="en-US" dirty="0"/>
              <a:t>Current Expended Amount – entered by the LEA; must reflect the amount of funds expended during the applicable reporting period, as of the last day of the applicable reporting period</a:t>
            </a:r>
          </a:p>
          <a:p>
            <a:pPr lvl="2"/>
            <a:r>
              <a:rPr lang="en-US" sz="2800" dirty="0">
                <a:solidFill>
                  <a:schemeClr val="bg1"/>
                </a:solidFill>
              </a:rPr>
              <a:t>Must be reported as a whole number, without decimals or other punctuation</a:t>
            </a:r>
          </a:p>
          <a:p>
            <a:pPr lvl="2"/>
            <a:r>
              <a:rPr lang="en-US" sz="2800" dirty="0">
                <a:solidFill>
                  <a:schemeClr val="bg1"/>
                </a:solidFill>
              </a:rPr>
              <a:t>Must be less than or equal to the Total Allocated Amount minus the Previous Expended Amount</a:t>
            </a:r>
          </a:p>
          <a:p>
            <a:pPr lvl="2"/>
            <a:r>
              <a:rPr lang="en-US" sz="2800" dirty="0">
                <a:solidFill>
                  <a:schemeClr val="bg1"/>
                </a:solidFill>
              </a:rPr>
              <a:t>The LEA may enter a negative number to reflect any net adjustment, such as transferring costs to a different funding source</a:t>
            </a:r>
          </a:p>
          <a:p>
            <a:pPr lvl="3"/>
            <a:r>
              <a:rPr lang="en-US" sz="2800" dirty="0">
                <a:solidFill>
                  <a:schemeClr val="bg1"/>
                </a:solidFill>
              </a:rPr>
              <a:t>Any negative amount must be no greater than the previous expended amount</a:t>
            </a:r>
          </a:p>
        </p:txBody>
      </p:sp>
    </p:spTree>
    <p:extLst>
      <p:ext uri="{BB962C8B-B14F-4D97-AF65-F5344CB8AC3E}">
        <p14:creationId xmlns:p14="http://schemas.microsoft.com/office/powerpoint/2010/main" val="2508131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Fund Overview (4)</a:t>
            </a:r>
            <a:endParaRPr lang="en-US" sz="1200" dirty="0"/>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1263029"/>
            <a:ext cx="11887200" cy="5374838"/>
          </a:xfrm>
        </p:spPr>
        <p:txBody>
          <a:bodyPr>
            <a:normAutofit/>
          </a:bodyPr>
          <a:lstStyle/>
          <a:p>
            <a:r>
              <a:rPr lang="en-US" dirty="0"/>
              <a:t>Fields in this section (continued):</a:t>
            </a:r>
          </a:p>
          <a:p>
            <a:pPr lvl="1"/>
            <a:r>
              <a:rPr lang="en-US" dirty="0"/>
              <a:t>Amount Not Obligated or Expended – calculated by the reporting system by subtracting the Previous Expended Amount, Current Obligated Amount, and Current Expended Amount from the Total Allocated Amount</a:t>
            </a:r>
          </a:p>
          <a:p>
            <a:pPr lvl="2"/>
            <a:r>
              <a:rPr lang="en-US" sz="2800" dirty="0">
                <a:solidFill>
                  <a:schemeClr val="bg1"/>
                </a:solidFill>
              </a:rPr>
              <a:t>This amount is subject to recoupment at the end of the 2023 Fall quarterly reporting period</a:t>
            </a:r>
          </a:p>
        </p:txBody>
      </p:sp>
    </p:spTree>
    <p:extLst>
      <p:ext uri="{BB962C8B-B14F-4D97-AF65-F5344CB8AC3E}">
        <p14:creationId xmlns:p14="http://schemas.microsoft.com/office/powerpoint/2010/main" val="2057130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55998"/>
            <a:ext cx="11887200" cy="1325563"/>
          </a:xfrm>
        </p:spPr>
        <p:txBody>
          <a:bodyPr>
            <a:normAutofit/>
          </a:bodyPr>
          <a:lstStyle/>
          <a:p>
            <a:r>
              <a:rPr lang="en-US" dirty="0"/>
              <a:t>Fund Overview Example – With Current Expenditures</a:t>
            </a:r>
            <a:endParaRPr lang="en-US" sz="1200" dirty="0"/>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0" y="1706780"/>
            <a:ext cx="11887200" cy="4674969"/>
          </a:xfrm>
        </p:spPr>
        <p:txBody>
          <a:bodyPr>
            <a:normAutofit/>
          </a:bodyPr>
          <a:lstStyle/>
          <a:p>
            <a:r>
              <a:rPr lang="en-US" dirty="0"/>
              <a:t>For this example, the LEA has expended $28,000 of ESSER II, Resource Code 3212, funds in the applicable reporting period and has $9,000 in remaining obligations as of September 30, 2023.</a:t>
            </a:r>
          </a:p>
          <a:p>
            <a:pPr lvl="1"/>
            <a:r>
              <a:rPr lang="en-US" dirty="0"/>
              <a:t>Total Allocated Amount: $70367</a:t>
            </a:r>
          </a:p>
          <a:p>
            <a:pPr lvl="1"/>
            <a:r>
              <a:rPr lang="en-US" dirty="0"/>
              <a:t>Previous Expended Amount: $32520</a:t>
            </a:r>
          </a:p>
          <a:p>
            <a:pPr lvl="1"/>
            <a:r>
              <a:rPr lang="en-US" dirty="0"/>
              <a:t>Current Obligated Amount: </a:t>
            </a:r>
            <a:r>
              <a:rPr lang="en-US" b="1" dirty="0"/>
              <a:t>$9000</a:t>
            </a:r>
          </a:p>
          <a:p>
            <a:pPr lvl="1"/>
            <a:r>
              <a:rPr lang="en-US" dirty="0">
                <a:solidFill>
                  <a:schemeClr val="bg1"/>
                </a:solidFill>
              </a:rPr>
              <a:t>Current Expended Amount: </a:t>
            </a:r>
            <a:r>
              <a:rPr lang="en-US" b="1" dirty="0">
                <a:solidFill>
                  <a:schemeClr val="bg1"/>
                </a:solidFill>
              </a:rPr>
              <a:t>$</a:t>
            </a:r>
            <a:r>
              <a:rPr lang="en-US" b="1" dirty="0"/>
              <a:t>28</a:t>
            </a:r>
            <a:r>
              <a:rPr lang="en-US" b="1" dirty="0">
                <a:solidFill>
                  <a:schemeClr val="bg1"/>
                </a:solidFill>
              </a:rPr>
              <a:t>000</a:t>
            </a:r>
          </a:p>
          <a:p>
            <a:pPr lvl="1"/>
            <a:r>
              <a:rPr lang="en-US" dirty="0">
                <a:solidFill>
                  <a:schemeClr val="bg1"/>
                </a:solidFill>
              </a:rPr>
              <a:t>Amount </a:t>
            </a:r>
            <a:r>
              <a:rPr lang="en-US" dirty="0"/>
              <a:t>Not Obligated or Expended: $847</a:t>
            </a:r>
            <a:endParaRPr lang="en-US" dirty="0">
              <a:solidFill>
                <a:schemeClr val="bg1"/>
              </a:solidFill>
            </a:endParaRPr>
          </a:p>
        </p:txBody>
      </p:sp>
    </p:spTree>
    <p:extLst>
      <p:ext uri="{BB962C8B-B14F-4D97-AF65-F5344CB8AC3E}">
        <p14:creationId xmlns:p14="http://schemas.microsoft.com/office/powerpoint/2010/main" val="1782376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55998"/>
            <a:ext cx="11887200" cy="1325563"/>
          </a:xfrm>
        </p:spPr>
        <p:txBody>
          <a:bodyPr>
            <a:normAutofit/>
          </a:bodyPr>
          <a:lstStyle/>
          <a:p>
            <a:r>
              <a:rPr lang="en-US" dirty="0"/>
              <a:t>Fund Overview Example – With No Current Expenditures</a:t>
            </a:r>
            <a:endParaRPr lang="en-US" sz="1200" dirty="0"/>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0" y="1706780"/>
            <a:ext cx="11887200" cy="4636869"/>
          </a:xfrm>
        </p:spPr>
        <p:txBody>
          <a:bodyPr>
            <a:normAutofit/>
          </a:bodyPr>
          <a:lstStyle/>
          <a:p>
            <a:r>
              <a:rPr lang="en-US" dirty="0"/>
              <a:t>For this example, the LEA has not expended ESSER II, Resource Code 3212, funds in the applicable reporting period, but has unspent funds. Additionally, this LEA has $9,000 in obligations as of September 30, 2023.</a:t>
            </a:r>
          </a:p>
          <a:p>
            <a:pPr lvl="1"/>
            <a:r>
              <a:rPr lang="en-US" dirty="0"/>
              <a:t>Total Allocated Amount: $70367</a:t>
            </a:r>
          </a:p>
          <a:p>
            <a:pPr lvl="1"/>
            <a:r>
              <a:rPr lang="en-US" dirty="0"/>
              <a:t>Previous Expended Amount: $32520</a:t>
            </a:r>
          </a:p>
          <a:p>
            <a:pPr lvl="1"/>
            <a:r>
              <a:rPr lang="en-US" dirty="0"/>
              <a:t>Current Obligated Amount: </a:t>
            </a:r>
            <a:r>
              <a:rPr lang="en-US" b="1" dirty="0"/>
              <a:t>$9000</a:t>
            </a:r>
          </a:p>
          <a:p>
            <a:pPr lvl="1"/>
            <a:r>
              <a:rPr lang="en-US" dirty="0"/>
              <a:t>Current Expended Amount: </a:t>
            </a:r>
            <a:r>
              <a:rPr lang="en-US" b="1" dirty="0"/>
              <a:t>$0</a:t>
            </a:r>
          </a:p>
          <a:p>
            <a:pPr lvl="1"/>
            <a:r>
              <a:rPr lang="en-US" dirty="0"/>
              <a:t>Amount Not Obligated or Expended: $28847</a:t>
            </a:r>
          </a:p>
        </p:txBody>
      </p:sp>
    </p:spTree>
    <p:extLst>
      <p:ext uri="{BB962C8B-B14F-4D97-AF65-F5344CB8AC3E}">
        <p14:creationId xmlns:p14="http://schemas.microsoft.com/office/powerpoint/2010/main" val="2734196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55998"/>
            <a:ext cx="11887200" cy="1325563"/>
          </a:xfrm>
        </p:spPr>
        <p:txBody>
          <a:bodyPr>
            <a:normAutofit/>
          </a:bodyPr>
          <a:lstStyle/>
          <a:p>
            <a:r>
              <a:rPr lang="en-US" dirty="0"/>
              <a:t>Fund Overview Example – With No Current Expenditures and a Correction</a:t>
            </a:r>
            <a:endParaRPr lang="en-US" sz="1200" dirty="0"/>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0" y="1706781"/>
            <a:ext cx="11887200" cy="4609352"/>
          </a:xfrm>
        </p:spPr>
        <p:txBody>
          <a:bodyPr>
            <a:normAutofit lnSpcReduction="10000"/>
          </a:bodyPr>
          <a:lstStyle/>
          <a:p>
            <a:r>
              <a:rPr lang="en-US" dirty="0"/>
              <a:t>For this example, the LEA has not expended ESSER II, Resource Code 3212, funds in the applicable reporting period, but has unspent funds. The LEA also realized they accidentally over-reported expenditures in the amount of $5,000 in the previous quarter. The LEA has $9,000 in obligations as of September 30, 2023.</a:t>
            </a:r>
          </a:p>
          <a:p>
            <a:pPr lvl="1"/>
            <a:r>
              <a:rPr lang="en-US" dirty="0"/>
              <a:t>Total Allocated Amount: $70367</a:t>
            </a:r>
          </a:p>
          <a:p>
            <a:pPr lvl="1"/>
            <a:r>
              <a:rPr lang="en-US" dirty="0"/>
              <a:t>Previous Expended Amount: $32520</a:t>
            </a:r>
          </a:p>
          <a:p>
            <a:pPr lvl="1"/>
            <a:r>
              <a:rPr lang="en-US" dirty="0"/>
              <a:t>Current Obligated Amount: </a:t>
            </a:r>
            <a:r>
              <a:rPr lang="en-US" b="1" dirty="0"/>
              <a:t>$9000</a:t>
            </a:r>
          </a:p>
          <a:p>
            <a:pPr lvl="1"/>
            <a:r>
              <a:rPr lang="en-US" dirty="0"/>
              <a:t>Current Expended Amount: </a:t>
            </a:r>
            <a:r>
              <a:rPr lang="en-US" b="1" dirty="0"/>
              <a:t>$-5000</a:t>
            </a:r>
          </a:p>
          <a:p>
            <a:pPr lvl="1"/>
            <a:r>
              <a:rPr lang="en-US" dirty="0"/>
              <a:t>Amount Not Obligated or Expended: $33847</a:t>
            </a:r>
          </a:p>
        </p:txBody>
      </p:sp>
    </p:spTree>
    <p:extLst>
      <p:ext uri="{BB962C8B-B14F-4D97-AF65-F5344CB8AC3E}">
        <p14:creationId xmlns:p14="http://schemas.microsoft.com/office/powerpoint/2010/main" val="2481207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55998"/>
            <a:ext cx="11887200" cy="1325563"/>
          </a:xfrm>
        </p:spPr>
        <p:txBody>
          <a:bodyPr>
            <a:normAutofit/>
          </a:bodyPr>
          <a:lstStyle/>
          <a:p>
            <a:r>
              <a:rPr lang="en-US" dirty="0"/>
              <a:t>Fund Overview Example – With Current Expenditures and a Correction</a:t>
            </a:r>
            <a:endParaRPr lang="en-US" sz="1200" dirty="0"/>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0" y="1706781"/>
            <a:ext cx="11887200" cy="4609352"/>
          </a:xfrm>
        </p:spPr>
        <p:txBody>
          <a:bodyPr>
            <a:normAutofit/>
          </a:bodyPr>
          <a:lstStyle/>
          <a:p>
            <a:r>
              <a:rPr lang="en-US" dirty="0"/>
              <a:t>For this example, the LEA has expended $28,000 of ESSER II, Resource Code 3212, funds in the applicable reporting period. The LEA also realized they accidentally over-reported expenditures in the amount of $5,000 in the previous quarter. The LEA has $9,000 in obligations as of September 30, 2023.</a:t>
            </a:r>
          </a:p>
          <a:p>
            <a:pPr lvl="1"/>
            <a:r>
              <a:rPr lang="en-US" dirty="0"/>
              <a:t>Total Allocated Amount: $70367</a:t>
            </a:r>
          </a:p>
          <a:p>
            <a:pPr lvl="1"/>
            <a:r>
              <a:rPr lang="en-US" dirty="0"/>
              <a:t>Previous Expended Amount: $32520</a:t>
            </a:r>
          </a:p>
          <a:p>
            <a:pPr lvl="1"/>
            <a:r>
              <a:rPr lang="en-US" dirty="0"/>
              <a:t>Current Obligated Amount: </a:t>
            </a:r>
            <a:r>
              <a:rPr lang="en-US" b="1" dirty="0"/>
              <a:t>$9000</a:t>
            </a:r>
          </a:p>
          <a:p>
            <a:pPr lvl="1"/>
            <a:r>
              <a:rPr lang="en-US" dirty="0"/>
              <a:t>Current Expended Amount: </a:t>
            </a:r>
            <a:r>
              <a:rPr lang="en-US" b="1" dirty="0"/>
              <a:t>$23000 </a:t>
            </a:r>
            <a:r>
              <a:rPr lang="en-US" dirty="0"/>
              <a:t>($28,000 - $5,000)</a:t>
            </a:r>
            <a:endParaRPr lang="en-US" b="1" dirty="0"/>
          </a:p>
          <a:p>
            <a:pPr lvl="1"/>
            <a:r>
              <a:rPr lang="en-US" dirty="0"/>
              <a:t>Amount Not Obligated or Expended: $5847</a:t>
            </a:r>
          </a:p>
        </p:txBody>
      </p:sp>
    </p:spTree>
    <p:extLst>
      <p:ext uri="{BB962C8B-B14F-4D97-AF65-F5344CB8AC3E}">
        <p14:creationId xmlns:p14="http://schemas.microsoft.com/office/powerpoint/2010/main" val="35405643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Funds Expended</a:t>
            </a:r>
            <a:endParaRPr lang="en-US" sz="1200" dirty="0"/>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967409"/>
            <a:ext cx="11887200" cy="5670458"/>
          </a:xfrm>
        </p:spPr>
        <p:txBody>
          <a:bodyPr>
            <a:normAutofit fontScale="92500" lnSpcReduction="10000"/>
          </a:bodyPr>
          <a:lstStyle/>
          <a:p>
            <a:r>
              <a:rPr lang="en-US" dirty="0"/>
              <a:t>In this section of the report, LEAs report the percentage of </a:t>
            </a:r>
            <a:r>
              <a:rPr lang="en-US" b="1" dirty="0"/>
              <a:t>total expenditures</a:t>
            </a:r>
            <a:r>
              <a:rPr lang="en-US" dirty="0"/>
              <a:t> by the end of the reporting period for each allowable use category</a:t>
            </a:r>
          </a:p>
          <a:p>
            <a:pPr lvl="1"/>
            <a:r>
              <a:rPr lang="en-US" dirty="0"/>
              <a:t>Total expenditures refers to Previous Expended Amount + Current Expended Amount</a:t>
            </a:r>
          </a:p>
          <a:p>
            <a:pPr lvl="1"/>
            <a:r>
              <a:rPr lang="en-US" dirty="0"/>
              <a:t>Use whole numbers to indicate approximate percentage</a:t>
            </a:r>
          </a:p>
          <a:p>
            <a:pPr lvl="1"/>
            <a:r>
              <a:rPr lang="en-US" dirty="0"/>
              <a:t>Enter a “0” for any category where funds were not expended</a:t>
            </a:r>
          </a:p>
          <a:p>
            <a:pPr lvl="1"/>
            <a:r>
              <a:rPr lang="en-US" dirty="0"/>
              <a:t>Total Percentage must equal 100% (or 0% if no funds have been expended)</a:t>
            </a:r>
          </a:p>
          <a:p>
            <a:pPr lvl="1"/>
            <a:r>
              <a:rPr lang="en-US" dirty="0"/>
              <a:t>Do NOT factor in any obligations</a:t>
            </a:r>
          </a:p>
          <a:p>
            <a:r>
              <a:rPr lang="en-US" dirty="0"/>
              <a:t>Please review the “Funds Expended” help link within the applicable report for example expenditures for each allowable use category, found on the Federal Stimulus Quarterly Reporting Help Page: </a:t>
            </a:r>
            <a:r>
              <a:rPr lang="en-US" dirty="0">
                <a:solidFill>
                  <a:schemeClr val="accent5">
                    <a:lumMod val="40000"/>
                    <a:lumOff val="60000"/>
                  </a:schemeClr>
                </a:solidFill>
                <a:hlinkClick r:id="rId3" tooltip="Federal Stimulus Quarterly Reporting Help Page - Federal Stimulus Funding (CA Dept of Education)">
                  <a:extLst>
                    <a:ext uri="{A12FA001-AC4F-418D-AE19-62706E023703}">
                      <ahyp:hlinkClr xmlns:ahyp="http://schemas.microsoft.com/office/drawing/2018/hyperlinkcolor" val="tx"/>
                    </a:ext>
                  </a:extLst>
                </a:hlinkClick>
              </a:rPr>
              <a:t>https://www.cde.ca.gov/fg/cr/reportinghelp.asp</a:t>
            </a:r>
            <a:endParaRPr lang="en-US" dirty="0">
              <a:solidFill>
                <a:schemeClr val="accent5">
                  <a:lumMod val="40000"/>
                  <a:lumOff val="60000"/>
                </a:schemeClr>
              </a:solidFill>
            </a:endParaRPr>
          </a:p>
        </p:txBody>
      </p:sp>
    </p:spTree>
    <p:extLst>
      <p:ext uri="{BB962C8B-B14F-4D97-AF65-F5344CB8AC3E}">
        <p14:creationId xmlns:p14="http://schemas.microsoft.com/office/powerpoint/2010/main" val="13211418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Funds Expended Example</a:t>
            </a:r>
            <a:endParaRPr lang="en-US" sz="1200" dirty="0"/>
          </a:p>
        </p:txBody>
      </p:sp>
      <p:sp>
        <p:nvSpPr>
          <p:cNvPr id="4" name="Content Placeholder 2">
            <a:extLst>
              <a:ext uri="{FF2B5EF4-FFF2-40B4-BE49-F238E27FC236}">
                <a16:creationId xmlns:a16="http://schemas.microsoft.com/office/drawing/2014/main" id="{2E3D05BE-9B3A-4663-A62F-FF80D4F1CD75}"/>
              </a:ext>
            </a:extLst>
          </p:cNvPr>
          <p:cNvSpPr>
            <a:spLocks noGrp="1"/>
          </p:cNvSpPr>
          <p:nvPr>
            <p:ph idx="1"/>
          </p:nvPr>
        </p:nvSpPr>
        <p:spPr>
          <a:xfrm>
            <a:off x="152400" y="1263029"/>
            <a:ext cx="11887200" cy="5374838"/>
          </a:xfrm>
        </p:spPr>
        <p:txBody>
          <a:bodyPr>
            <a:normAutofit/>
          </a:bodyPr>
          <a:lstStyle/>
          <a:p>
            <a:r>
              <a:rPr lang="en-US" dirty="0"/>
              <a:t>The percentages of funds spent for each category should be calculated based on the total expended amount, as of the last day of the applicable reporting period</a:t>
            </a:r>
          </a:p>
          <a:p>
            <a:pPr lvl="1"/>
            <a:r>
              <a:rPr lang="en-US" dirty="0"/>
              <a:t>Previous Expended Amount: $32,520</a:t>
            </a:r>
          </a:p>
          <a:p>
            <a:pPr lvl="1"/>
            <a:r>
              <a:rPr lang="en-US" dirty="0"/>
              <a:t>Current Obligated Amount: $9,000</a:t>
            </a:r>
          </a:p>
          <a:p>
            <a:pPr lvl="1"/>
            <a:r>
              <a:rPr lang="en-US" dirty="0"/>
              <a:t>Current Expended Amount: $23,000</a:t>
            </a:r>
          </a:p>
          <a:p>
            <a:pPr lvl="1"/>
            <a:r>
              <a:rPr lang="en-US" dirty="0"/>
              <a:t>Total Expended Amount: </a:t>
            </a:r>
            <a:r>
              <a:rPr lang="en-US" b="1" dirty="0"/>
              <a:t>$55,520</a:t>
            </a:r>
          </a:p>
        </p:txBody>
      </p:sp>
    </p:spTree>
    <p:extLst>
      <p:ext uri="{BB962C8B-B14F-4D97-AF65-F5344CB8AC3E}">
        <p14:creationId xmlns:p14="http://schemas.microsoft.com/office/powerpoint/2010/main" val="14320956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Funds Expended Example – Categories (1)</a:t>
            </a:r>
            <a:endParaRPr lang="en-US" sz="1200" dirty="0"/>
          </a:p>
        </p:txBody>
      </p:sp>
      <p:sp>
        <p:nvSpPr>
          <p:cNvPr id="4" name="Content Placeholder 2">
            <a:extLst>
              <a:ext uri="{FF2B5EF4-FFF2-40B4-BE49-F238E27FC236}">
                <a16:creationId xmlns:a16="http://schemas.microsoft.com/office/drawing/2014/main" id="{2E3D05BE-9B3A-4663-A62F-FF80D4F1CD75}"/>
              </a:ext>
            </a:extLst>
          </p:cNvPr>
          <p:cNvSpPr>
            <a:spLocks noGrp="1"/>
          </p:cNvSpPr>
          <p:nvPr>
            <p:ph idx="1"/>
          </p:nvPr>
        </p:nvSpPr>
        <p:spPr>
          <a:xfrm>
            <a:off x="152400" y="1134530"/>
            <a:ext cx="11887200" cy="5655734"/>
          </a:xfrm>
        </p:spPr>
        <p:txBody>
          <a:bodyPr>
            <a:normAutofit/>
          </a:bodyPr>
          <a:lstStyle/>
          <a:p>
            <a:r>
              <a:rPr lang="en-US" dirty="0"/>
              <a:t>Total Expended Amount: $55,520</a:t>
            </a:r>
          </a:p>
          <a:p>
            <a:r>
              <a:rPr lang="en-US" dirty="0"/>
              <a:t>Expenditures from the General Ledger:</a:t>
            </a:r>
          </a:p>
          <a:p>
            <a:pPr lvl="1"/>
            <a:r>
              <a:rPr lang="en-US" dirty="0"/>
              <a:t>Chromebook replacements: $3,520</a:t>
            </a:r>
          </a:p>
          <a:p>
            <a:pPr lvl="1"/>
            <a:r>
              <a:rPr lang="en-US" dirty="0"/>
              <a:t>Additional compensation for teachers leading afterschool programs: $20,000</a:t>
            </a:r>
          </a:p>
          <a:p>
            <a:pPr lvl="1"/>
            <a:r>
              <a:rPr lang="en-US" dirty="0"/>
              <a:t>Minisplit Unit Replacement: $17,000</a:t>
            </a:r>
          </a:p>
          <a:p>
            <a:pPr lvl="1"/>
            <a:r>
              <a:rPr lang="en-US" dirty="0"/>
              <a:t>Reading intervention software: $15,000</a:t>
            </a:r>
          </a:p>
        </p:txBody>
      </p:sp>
    </p:spTree>
    <p:extLst>
      <p:ext uri="{BB962C8B-B14F-4D97-AF65-F5344CB8AC3E}">
        <p14:creationId xmlns:p14="http://schemas.microsoft.com/office/powerpoint/2010/main" val="1189532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FAA91-C8AA-443C-940A-D51AC5802175}"/>
              </a:ext>
            </a:extLst>
          </p:cNvPr>
          <p:cNvSpPr>
            <a:spLocks noGrp="1"/>
          </p:cNvSpPr>
          <p:nvPr>
            <p:ph type="title"/>
          </p:nvPr>
        </p:nvSpPr>
        <p:spPr>
          <a:xfrm>
            <a:off x="152400" y="-49419"/>
            <a:ext cx="11887200" cy="1325563"/>
          </a:xfrm>
        </p:spPr>
        <p:txBody>
          <a:bodyPr/>
          <a:lstStyle/>
          <a:p>
            <a:r>
              <a:rPr lang="en-US" dirty="0"/>
              <a:t>Applicable Funds</a:t>
            </a:r>
          </a:p>
        </p:txBody>
      </p:sp>
      <p:sp>
        <p:nvSpPr>
          <p:cNvPr id="3" name="Content Placeholder 2">
            <a:extLst>
              <a:ext uri="{FF2B5EF4-FFF2-40B4-BE49-F238E27FC236}">
                <a16:creationId xmlns:a16="http://schemas.microsoft.com/office/drawing/2014/main" id="{FE35C77F-BBA8-4AFA-BC6A-1C4D6A16C082}"/>
              </a:ext>
            </a:extLst>
          </p:cNvPr>
          <p:cNvSpPr>
            <a:spLocks noGrp="1"/>
          </p:cNvSpPr>
          <p:nvPr>
            <p:ph idx="1"/>
          </p:nvPr>
        </p:nvSpPr>
        <p:spPr>
          <a:xfrm>
            <a:off x="152400" y="1276144"/>
            <a:ext cx="11887200" cy="4194063"/>
          </a:xfrm>
        </p:spPr>
        <p:txBody>
          <a:bodyPr>
            <a:noAutofit/>
          </a:bodyPr>
          <a:lstStyle/>
          <a:p>
            <a:r>
              <a:rPr lang="en-US" sz="3000" dirty="0"/>
              <a:t>As of the 2023 Fall quarterly reporting cycle, additional data fields are required for local educational agencies (LEAs) receiving CRRSA Act funds:</a:t>
            </a:r>
          </a:p>
          <a:p>
            <a:pPr lvl="1"/>
            <a:r>
              <a:rPr lang="en-US" dirty="0"/>
              <a:t>ESSER II, Resource Code 3212</a:t>
            </a:r>
          </a:p>
          <a:p>
            <a:pPr lvl="1"/>
            <a:r>
              <a:rPr lang="en-US" dirty="0"/>
              <a:t>Expanded Learning Opportunities Grant (ELO-G), ESSER II State Reserve, Resource Code 3216</a:t>
            </a:r>
          </a:p>
          <a:p>
            <a:pPr lvl="1"/>
            <a:r>
              <a:rPr lang="en-US" dirty="0"/>
              <a:t>ELO-G, Governor’s Emergency Education Relief (GEER) II, Resource Code 3217</a:t>
            </a:r>
          </a:p>
        </p:txBody>
      </p:sp>
    </p:spTree>
    <p:extLst>
      <p:ext uri="{BB962C8B-B14F-4D97-AF65-F5344CB8AC3E}">
        <p14:creationId xmlns:p14="http://schemas.microsoft.com/office/powerpoint/2010/main" val="25380081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Funds Expended Example – Categories (2)</a:t>
            </a:r>
            <a:endParaRPr lang="en-US" sz="1200" dirty="0"/>
          </a:p>
        </p:txBody>
      </p:sp>
      <p:sp>
        <p:nvSpPr>
          <p:cNvPr id="4" name="Content Placeholder 2">
            <a:extLst>
              <a:ext uri="{FF2B5EF4-FFF2-40B4-BE49-F238E27FC236}">
                <a16:creationId xmlns:a16="http://schemas.microsoft.com/office/drawing/2014/main" id="{2E3D05BE-9B3A-4663-A62F-FF80D4F1CD75}"/>
              </a:ext>
            </a:extLst>
          </p:cNvPr>
          <p:cNvSpPr>
            <a:spLocks noGrp="1"/>
          </p:cNvSpPr>
          <p:nvPr>
            <p:ph idx="1"/>
          </p:nvPr>
        </p:nvSpPr>
        <p:spPr>
          <a:xfrm>
            <a:off x="152400" y="1134530"/>
            <a:ext cx="11887200" cy="5655734"/>
          </a:xfrm>
        </p:spPr>
        <p:txBody>
          <a:bodyPr>
            <a:normAutofit/>
          </a:bodyPr>
          <a:lstStyle/>
          <a:p>
            <a:r>
              <a:rPr lang="en-US" dirty="0"/>
              <a:t>Expenditures from General Ledger, sorted by category:</a:t>
            </a:r>
          </a:p>
          <a:p>
            <a:pPr lvl="1"/>
            <a:r>
              <a:rPr lang="en-US" dirty="0"/>
              <a:t>Category 9. Purchasing educational technology</a:t>
            </a:r>
          </a:p>
          <a:p>
            <a:pPr lvl="3"/>
            <a:r>
              <a:rPr lang="en-US" sz="2600" dirty="0">
                <a:solidFill>
                  <a:schemeClr val="bg1"/>
                </a:solidFill>
              </a:rPr>
              <a:t>Chromebook replacements: $3,520</a:t>
            </a:r>
          </a:p>
          <a:p>
            <a:pPr lvl="1"/>
            <a:r>
              <a:rPr lang="en-US" dirty="0"/>
              <a:t>Category 11. Summer learning and supplemental afterschool programs</a:t>
            </a:r>
          </a:p>
          <a:p>
            <a:pPr lvl="3"/>
            <a:r>
              <a:rPr lang="en-US" sz="2600" dirty="0">
                <a:solidFill>
                  <a:schemeClr val="bg1"/>
                </a:solidFill>
              </a:rPr>
              <a:t>Additional compensation for teachers leading afterschool programs: $20,000</a:t>
            </a:r>
          </a:p>
          <a:p>
            <a:pPr lvl="1"/>
            <a:r>
              <a:rPr lang="en-US" dirty="0"/>
              <a:t>Category 12. Addressing learning loss among students</a:t>
            </a:r>
          </a:p>
          <a:p>
            <a:pPr lvl="3"/>
            <a:r>
              <a:rPr lang="en-US" sz="2600" dirty="0">
                <a:solidFill>
                  <a:schemeClr val="bg1"/>
                </a:solidFill>
              </a:rPr>
              <a:t>Reading intervention software: $15,000</a:t>
            </a:r>
            <a:endParaRPr lang="en-US" sz="2600" dirty="0"/>
          </a:p>
          <a:p>
            <a:pPr lvl="1"/>
            <a:r>
              <a:rPr lang="en-US" dirty="0"/>
              <a:t>Category 14. Inspection, testing, maintenance, repair, replacement and upgrade projects to improve the indoor air quality in school facilities</a:t>
            </a:r>
          </a:p>
          <a:p>
            <a:pPr lvl="3"/>
            <a:r>
              <a:rPr lang="en-US" sz="2600" dirty="0">
                <a:solidFill>
                  <a:schemeClr val="bg1"/>
                </a:solidFill>
              </a:rPr>
              <a:t>Minisplit Unit Replacement: $17,000</a:t>
            </a:r>
          </a:p>
        </p:txBody>
      </p:sp>
    </p:spTree>
    <p:extLst>
      <p:ext uri="{BB962C8B-B14F-4D97-AF65-F5344CB8AC3E}">
        <p14:creationId xmlns:p14="http://schemas.microsoft.com/office/powerpoint/2010/main" val="19695027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Funds Expended Example – Categories (3)</a:t>
            </a:r>
            <a:endParaRPr lang="en-US" sz="1200" dirty="0"/>
          </a:p>
        </p:txBody>
      </p:sp>
      <p:sp>
        <p:nvSpPr>
          <p:cNvPr id="6" name="Content Placeholder 2">
            <a:extLst>
              <a:ext uri="{FF2B5EF4-FFF2-40B4-BE49-F238E27FC236}">
                <a16:creationId xmlns:a16="http://schemas.microsoft.com/office/drawing/2014/main" id="{D4EB6C49-EA08-4691-BAA5-D4F898800D04}"/>
              </a:ext>
            </a:extLst>
          </p:cNvPr>
          <p:cNvSpPr>
            <a:spLocks noGrp="1"/>
          </p:cNvSpPr>
          <p:nvPr>
            <p:ph idx="1"/>
          </p:nvPr>
        </p:nvSpPr>
        <p:spPr>
          <a:xfrm>
            <a:off x="152400" y="1638300"/>
            <a:ext cx="11887200" cy="5016500"/>
          </a:xfrm>
        </p:spPr>
        <p:txBody>
          <a:bodyPr>
            <a:normAutofit lnSpcReduction="10000"/>
          </a:bodyPr>
          <a:lstStyle/>
          <a:p>
            <a:r>
              <a:rPr lang="en-US" dirty="0"/>
              <a:t>Percentages Calculated – Total Expenditures = $55,520</a:t>
            </a:r>
          </a:p>
          <a:p>
            <a:pPr lvl="1"/>
            <a:r>
              <a:rPr lang="en-US" dirty="0"/>
              <a:t>Category 9. Purchasing educational technology </a:t>
            </a:r>
            <a:r>
              <a:rPr lang="en-US" b="1" dirty="0"/>
              <a:t>(6%)</a:t>
            </a:r>
          </a:p>
          <a:p>
            <a:pPr lvl="3"/>
            <a:r>
              <a:rPr lang="en-US" sz="2600" dirty="0">
                <a:solidFill>
                  <a:schemeClr val="bg1"/>
                </a:solidFill>
              </a:rPr>
              <a:t>Chromebook replacements: $3,520</a:t>
            </a:r>
          </a:p>
          <a:p>
            <a:pPr lvl="1"/>
            <a:r>
              <a:rPr lang="en-US" dirty="0"/>
              <a:t>Category 11. Summer learning and supplemental afterschool programs </a:t>
            </a:r>
            <a:r>
              <a:rPr lang="en-US" b="1" dirty="0"/>
              <a:t>(36%)</a:t>
            </a:r>
          </a:p>
          <a:p>
            <a:pPr lvl="3"/>
            <a:r>
              <a:rPr lang="en-US" sz="2600" dirty="0">
                <a:solidFill>
                  <a:schemeClr val="bg1"/>
                </a:solidFill>
              </a:rPr>
              <a:t>Additional compensation for teachers leading afterschool programs: $20,000</a:t>
            </a:r>
          </a:p>
          <a:p>
            <a:pPr lvl="1"/>
            <a:r>
              <a:rPr lang="en-US" dirty="0"/>
              <a:t>Category 12. Addressing learning loss among students </a:t>
            </a:r>
            <a:r>
              <a:rPr lang="en-US" b="1" dirty="0"/>
              <a:t>(27%)</a:t>
            </a:r>
          </a:p>
          <a:p>
            <a:pPr lvl="3"/>
            <a:r>
              <a:rPr lang="en-US" sz="2600" dirty="0">
                <a:solidFill>
                  <a:schemeClr val="bg1"/>
                </a:solidFill>
              </a:rPr>
              <a:t>Reading intervention software: $15,000</a:t>
            </a:r>
            <a:endParaRPr lang="en-US" sz="2600" dirty="0"/>
          </a:p>
          <a:p>
            <a:pPr lvl="1"/>
            <a:r>
              <a:rPr lang="en-US" dirty="0"/>
              <a:t>Category 14. Inspection, testing, maintenance, repair, replacement and upgrade projects to improve the indoor air quality in school facilities </a:t>
            </a:r>
            <a:r>
              <a:rPr lang="en-US" b="1" dirty="0"/>
              <a:t>(31%)</a:t>
            </a:r>
          </a:p>
          <a:p>
            <a:pPr lvl="3"/>
            <a:r>
              <a:rPr lang="en-US" sz="2600" dirty="0">
                <a:solidFill>
                  <a:schemeClr val="bg1"/>
                </a:solidFill>
              </a:rPr>
              <a:t>Minisplit Unit Replacement: $17,000</a:t>
            </a:r>
          </a:p>
        </p:txBody>
      </p:sp>
    </p:spTree>
    <p:extLst>
      <p:ext uri="{BB962C8B-B14F-4D97-AF65-F5344CB8AC3E}">
        <p14:creationId xmlns:p14="http://schemas.microsoft.com/office/powerpoint/2010/main" val="621102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Contact Information</a:t>
            </a:r>
            <a:endParaRPr lang="en-US" sz="1200" dirty="0"/>
          </a:p>
        </p:txBody>
      </p:sp>
      <p:sp>
        <p:nvSpPr>
          <p:cNvPr id="4" name="Content Placeholder 2">
            <a:extLst>
              <a:ext uri="{FF2B5EF4-FFF2-40B4-BE49-F238E27FC236}">
                <a16:creationId xmlns:a16="http://schemas.microsoft.com/office/drawing/2014/main" id="{2E3D05BE-9B3A-4663-A62F-FF80D4F1CD75}"/>
              </a:ext>
            </a:extLst>
          </p:cNvPr>
          <p:cNvSpPr>
            <a:spLocks noGrp="1"/>
          </p:cNvSpPr>
          <p:nvPr>
            <p:ph idx="1"/>
          </p:nvPr>
        </p:nvSpPr>
        <p:spPr>
          <a:xfrm>
            <a:off x="152400" y="1134530"/>
            <a:ext cx="11887200" cy="5655734"/>
          </a:xfrm>
        </p:spPr>
        <p:txBody>
          <a:bodyPr>
            <a:normAutofit/>
          </a:bodyPr>
          <a:lstStyle/>
          <a:p>
            <a:r>
              <a:rPr lang="en-US" dirty="0"/>
              <a:t>For this section, please provide information for the individual completing the report</a:t>
            </a:r>
          </a:p>
          <a:p>
            <a:pPr lvl="1"/>
            <a:r>
              <a:rPr lang="en-US" dirty="0"/>
              <a:t>The CDE will attempt to contact this person first if there is a concern regarding the reported information and for additional targeted outreach</a:t>
            </a:r>
          </a:p>
          <a:p>
            <a:pPr lvl="1"/>
            <a:r>
              <a:rPr lang="en-US" dirty="0"/>
              <a:t>Please confirm the email address is entered correctly</a:t>
            </a:r>
          </a:p>
          <a:p>
            <a:r>
              <a:rPr lang="en-US" dirty="0"/>
              <a:t>The certification must be completed in order to save</a:t>
            </a:r>
          </a:p>
          <a:p>
            <a:pPr lvl="1"/>
            <a:r>
              <a:rPr lang="en-US" dirty="0"/>
              <a:t>Select the check box and complete the contact information to complete the certification</a:t>
            </a:r>
          </a:p>
        </p:txBody>
      </p:sp>
    </p:spTree>
    <p:extLst>
      <p:ext uri="{BB962C8B-B14F-4D97-AF65-F5344CB8AC3E}">
        <p14:creationId xmlns:p14="http://schemas.microsoft.com/office/powerpoint/2010/main" val="24765914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Confirming the Report is Submitted</a:t>
            </a:r>
            <a:endParaRPr lang="en-US" sz="1200" dirty="0"/>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1263030"/>
            <a:ext cx="11887200" cy="4155637"/>
          </a:xfrm>
        </p:spPr>
        <p:txBody>
          <a:bodyPr>
            <a:normAutofit/>
          </a:bodyPr>
          <a:lstStyle/>
          <a:p>
            <a:r>
              <a:rPr lang="en-US" dirty="0"/>
              <a:t>Select the “Save Data” button at the bottom of the page</a:t>
            </a:r>
          </a:p>
          <a:p>
            <a:pPr lvl="1"/>
            <a:r>
              <a:rPr lang="en-US" dirty="0"/>
              <a:t>If there are issues, the report will indicate errors to be corrected at the top of the page</a:t>
            </a:r>
          </a:p>
          <a:p>
            <a:pPr lvl="1"/>
            <a:r>
              <a:rPr lang="en-US" dirty="0"/>
              <a:t>If there are no errors, you will see the message “Your data have been saved.” That signals the report is complete</a:t>
            </a:r>
          </a:p>
          <a:p>
            <a:r>
              <a:rPr lang="en-US" dirty="0"/>
              <a:t>Check the “Date Submitted” field in the main reporting screen</a:t>
            </a:r>
          </a:p>
          <a:p>
            <a:pPr lvl="1"/>
            <a:r>
              <a:rPr lang="en-US" dirty="0"/>
              <a:t>There will only be a date in this field if all sections of the report have been completed</a:t>
            </a:r>
          </a:p>
        </p:txBody>
      </p:sp>
    </p:spTree>
    <p:extLst>
      <p:ext uri="{BB962C8B-B14F-4D97-AF65-F5344CB8AC3E}">
        <p14:creationId xmlns:p14="http://schemas.microsoft.com/office/powerpoint/2010/main" val="26609851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FAA91-C8AA-443C-940A-D51AC5802175}"/>
              </a:ext>
            </a:extLst>
          </p:cNvPr>
          <p:cNvSpPr>
            <a:spLocks noGrp="1"/>
          </p:cNvSpPr>
          <p:nvPr>
            <p:ph type="title"/>
          </p:nvPr>
        </p:nvSpPr>
        <p:spPr/>
        <p:txBody>
          <a:bodyPr/>
          <a:lstStyle/>
          <a:p>
            <a:r>
              <a:rPr lang="en-US" dirty="0"/>
              <a:t>What happens next???</a:t>
            </a:r>
          </a:p>
        </p:txBody>
      </p:sp>
      <p:sp>
        <p:nvSpPr>
          <p:cNvPr id="3" name="Content Placeholder 2">
            <a:extLst>
              <a:ext uri="{FF2B5EF4-FFF2-40B4-BE49-F238E27FC236}">
                <a16:creationId xmlns:a16="http://schemas.microsoft.com/office/drawing/2014/main" id="{FE35C77F-BBA8-4AFA-BC6A-1C4D6A16C082}"/>
              </a:ext>
            </a:extLst>
          </p:cNvPr>
          <p:cNvSpPr>
            <a:spLocks noGrp="1"/>
          </p:cNvSpPr>
          <p:nvPr>
            <p:ph idx="1"/>
          </p:nvPr>
        </p:nvSpPr>
        <p:spPr>
          <a:xfrm>
            <a:off x="152400" y="1371600"/>
            <a:ext cx="11887200" cy="5486399"/>
          </a:xfrm>
        </p:spPr>
        <p:txBody>
          <a:bodyPr>
            <a:normAutofit fontScale="92500" lnSpcReduction="10000"/>
          </a:bodyPr>
          <a:lstStyle/>
          <a:p>
            <a:pPr>
              <a:lnSpc>
                <a:spcPct val="120000"/>
              </a:lnSpc>
            </a:pPr>
            <a:r>
              <a:rPr lang="en-US" sz="2800" dirty="0"/>
              <a:t>Final payments of CRRSA Act funds will be calculated and released based on the reporting submitted for Resource Codes 3212, 3216, and 3217</a:t>
            </a:r>
          </a:p>
          <a:p>
            <a:pPr>
              <a:lnSpc>
                <a:spcPct val="120000"/>
              </a:lnSpc>
            </a:pPr>
            <a:r>
              <a:rPr lang="en-US" sz="2800" dirty="0"/>
              <a:t>Amounts reported as unobligated and unexpended are subject to recoupment</a:t>
            </a:r>
          </a:p>
          <a:p>
            <a:pPr>
              <a:lnSpc>
                <a:spcPct val="120000"/>
              </a:lnSpc>
            </a:pPr>
            <a:r>
              <a:rPr lang="en-US" sz="2800" dirty="0"/>
              <a:t>LEAs reporting obligations of CRRSA Act funds as of September 30, 2023, will be required to continue quarterly reporting through at least the end of the liquidation period (until at least 2024 Spring)</a:t>
            </a:r>
          </a:p>
          <a:p>
            <a:pPr lvl="1">
              <a:lnSpc>
                <a:spcPct val="120000"/>
              </a:lnSpc>
            </a:pPr>
            <a:r>
              <a:rPr lang="en-US" sz="2600" dirty="0"/>
              <a:t>Corrections can be made in 2023 Winter, but keep in mind that final payments are generated based on 2023 Fall reporting</a:t>
            </a:r>
          </a:p>
          <a:p>
            <a:pPr lvl="1">
              <a:lnSpc>
                <a:spcPct val="120000"/>
              </a:lnSpc>
            </a:pPr>
            <a:r>
              <a:rPr lang="en-US" sz="2600" dirty="0"/>
              <a:t>LEAs with projects approved for extended liquidation will be required to continue quarterly reporting through the end of the extended liquidation period</a:t>
            </a:r>
          </a:p>
          <a:p>
            <a:pPr>
              <a:lnSpc>
                <a:spcPct val="120000"/>
              </a:lnSpc>
            </a:pPr>
            <a:r>
              <a:rPr lang="en-US" sz="2800" dirty="0"/>
              <a:t>Annual reporting for CRRSA Act funds will be required through at least 2025</a:t>
            </a:r>
          </a:p>
        </p:txBody>
      </p:sp>
    </p:spTree>
    <p:extLst>
      <p:ext uri="{BB962C8B-B14F-4D97-AF65-F5344CB8AC3E}">
        <p14:creationId xmlns:p14="http://schemas.microsoft.com/office/powerpoint/2010/main" val="40693759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FAQs (1)</a:t>
            </a:r>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1016000"/>
            <a:ext cx="11887200" cy="5723467"/>
          </a:xfrm>
        </p:spPr>
        <p:txBody>
          <a:bodyPr>
            <a:normAutofit lnSpcReduction="10000"/>
          </a:bodyPr>
          <a:lstStyle/>
          <a:p>
            <a:r>
              <a:rPr lang="en-US" b="1" dirty="0"/>
              <a:t>Question: My LEA has received approval and purchased additional buses using ESSER II, Resource Code 3212, funds. Which reporting category should this be reported within?</a:t>
            </a:r>
          </a:p>
          <a:p>
            <a:pPr lvl="1"/>
            <a:r>
              <a:rPr lang="en-US" dirty="0"/>
              <a:t>Answer: This would depend on the purpose of the purchase!</a:t>
            </a:r>
          </a:p>
          <a:p>
            <a:pPr lvl="2"/>
            <a:r>
              <a:rPr lang="en-US" sz="2800" dirty="0">
                <a:solidFill>
                  <a:schemeClr val="bg1"/>
                </a:solidFill>
              </a:rPr>
              <a:t>Transporting fewer students on each bus to reduce the risk of virus transmission may align with “15. Developing strategies and implementing public health protocols including, to the greatest extent practicable, policies in line with guidance from the Centers for Disease Control and Prevention for the reopening and operation of school facilities to effectively maintain the health and safety of students, educators, and other staff”</a:t>
            </a:r>
          </a:p>
          <a:p>
            <a:pPr lvl="2"/>
            <a:r>
              <a:rPr lang="en-US" sz="2800" dirty="0">
                <a:solidFill>
                  <a:schemeClr val="bg1"/>
                </a:solidFill>
              </a:rPr>
              <a:t>Implementing afterschool programs resulting in the need for additional bus routes may align with “11. Summer learning and supplemental afterschool programs.”</a:t>
            </a:r>
          </a:p>
        </p:txBody>
      </p:sp>
    </p:spTree>
    <p:extLst>
      <p:ext uri="{BB962C8B-B14F-4D97-AF65-F5344CB8AC3E}">
        <p14:creationId xmlns:p14="http://schemas.microsoft.com/office/powerpoint/2010/main" val="39127404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FAQs (2)</a:t>
            </a:r>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1263030"/>
            <a:ext cx="11887200" cy="5162060"/>
          </a:xfrm>
        </p:spPr>
        <p:txBody>
          <a:bodyPr>
            <a:normAutofit/>
          </a:bodyPr>
          <a:lstStyle/>
          <a:p>
            <a:r>
              <a:rPr lang="en-US" b="1" dirty="0"/>
              <a:t>Question: My LEA accidentally over-reported expenditures last quarter. Can you please reopen the previous report so we can make these corrections?</a:t>
            </a:r>
          </a:p>
          <a:p>
            <a:pPr lvl="1"/>
            <a:r>
              <a:rPr lang="en-US" dirty="0"/>
              <a:t>Answer: Please make any corrections within the currently available quarterly report, subtracting over-reported amounts from current expenditures.</a:t>
            </a:r>
          </a:p>
        </p:txBody>
      </p:sp>
    </p:spTree>
    <p:extLst>
      <p:ext uri="{BB962C8B-B14F-4D97-AF65-F5344CB8AC3E}">
        <p14:creationId xmlns:p14="http://schemas.microsoft.com/office/powerpoint/2010/main" val="20607277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FAQs (3)</a:t>
            </a:r>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1134533"/>
            <a:ext cx="11887200" cy="5469467"/>
          </a:xfrm>
        </p:spPr>
        <p:txBody>
          <a:bodyPr>
            <a:normAutofit/>
          </a:bodyPr>
          <a:lstStyle/>
          <a:p>
            <a:r>
              <a:rPr lang="en-US" b="1" dirty="0"/>
              <a:t>Question: My LEA accidentally did not include expenditures last quarter. Can you please reopen the previous report so we can make these corrections?</a:t>
            </a:r>
          </a:p>
          <a:p>
            <a:pPr lvl="1"/>
            <a:r>
              <a:rPr lang="en-US" dirty="0"/>
              <a:t>Answer: Please make any corrections within the currently available quarterly report, adding amounts that were not included last quarter to current expenditures.</a:t>
            </a:r>
          </a:p>
        </p:txBody>
      </p:sp>
    </p:spTree>
    <p:extLst>
      <p:ext uri="{BB962C8B-B14F-4D97-AF65-F5344CB8AC3E}">
        <p14:creationId xmlns:p14="http://schemas.microsoft.com/office/powerpoint/2010/main" val="28252845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FAQs (4)</a:t>
            </a:r>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1134533"/>
            <a:ext cx="11887200" cy="5469467"/>
          </a:xfrm>
        </p:spPr>
        <p:txBody>
          <a:bodyPr>
            <a:normAutofit/>
          </a:bodyPr>
          <a:lstStyle/>
          <a:p>
            <a:r>
              <a:rPr lang="en-US" b="1" dirty="0"/>
              <a:t>Question: Quarterly reporting has such a fast turn around time! Will we be able to make corrections to the data we submit this quarter?</a:t>
            </a:r>
          </a:p>
          <a:p>
            <a:pPr lvl="1"/>
            <a:r>
              <a:rPr lang="en-US" dirty="0"/>
              <a:t>Answer: Corrections can be made in the 2023 Winter quarterly reporting period. However, please remember that final payments for CRRSA Act funds will be calculated based on the expenditure data submitted in the 2023 Fall quarterly reporting period.</a:t>
            </a:r>
          </a:p>
        </p:txBody>
      </p:sp>
    </p:spTree>
    <p:extLst>
      <p:ext uri="{BB962C8B-B14F-4D97-AF65-F5344CB8AC3E}">
        <p14:creationId xmlns:p14="http://schemas.microsoft.com/office/powerpoint/2010/main" val="38100793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FAQs (5)</a:t>
            </a:r>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1134533"/>
            <a:ext cx="11887200" cy="5469467"/>
          </a:xfrm>
        </p:spPr>
        <p:txBody>
          <a:bodyPr>
            <a:normAutofit/>
          </a:bodyPr>
          <a:lstStyle/>
          <a:p>
            <a:r>
              <a:rPr lang="en-US" b="1" dirty="0"/>
              <a:t>Question: The total received amount in the reporting portal does not match the total received amount on the funding results page. Which is correct?</a:t>
            </a:r>
          </a:p>
          <a:p>
            <a:pPr lvl="1"/>
            <a:r>
              <a:rPr lang="en-US" dirty="0"/>
              <a:t>Answer: The received amount sometimes includes upcoming apportionment amounts if they are still in the process of being released. The funding results page will be updated soon to match these amounts. If you have concerns, please contact </a:t>
            </a:r>
            <a:r>
              <a:rPr lang="en-US" dirty="0">
                <a:solidFill>
                  <a:schemeClr val="accent5">
                    <a:lumMod val="40000"/>
                    <a:lumOff val="60000"/>
                  </a:schemeClr>
                </a:solidFill>
                <a:hlinkClick r:id="rId3">
                  <a:extLst>
                    <a:ext uri="{A12FA001-AC4F-418D-AE19-62706E023703}">
                      <ahyp:hlinkClr xmlns:ahyp="http://schemas.microsoft.com/office/drawing/2018/hyperlinkcolor" val="tx"/>
                    </a:ext>
                  </a:extLst>
                </a:hlinkClick>
              </a:rPr>
              <a:t>CAAR@cde.ca.gov</a:t>
            </a:r>
            <a:r>
              <a:rPr lang="en-US" dirty="0"/>
              <a:t>. </a:t>
            </a:r>
          </a:p>
        </p:txBody>
      </p:sp>
    </p:spTree>
    <p:extLst>
      <p:ext uri="{BB962C8B-B14F-4D97-AF65-F5344CB8AC3E}">
        <p14:creationId xmlns:p14="http://schemas.microsoft.com/office/powerpoint/2010/main" val="1620253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Fund Timelines</a:t>
            </a:r>
            <a:endParaRPr lang="en-US" sz="1200" dirty="0"/>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1263029"/>
            <a:ext cx="11887200" cy="4528171"/>
          </a:xfrm>
        </p:spPr>
        <p:txBody>
          <a:bodyPr>
            <a:normAutofit/>
          </a:bodyPr>
          <a:lstStyle/>
          <a:p>
            <a:r>
              <a:rPr lang="en-US" dirty="0"/>
              <a:t>CRRSA Act Funds</a:t>
            </a:r>
          </a:p>
          <a:p>
            <a:pPr lvl="1"/>
            <a:r>
              <a:rPr lang="en-US" dirty="0"/>
              <a:t>Obligation deadline: September 30, 2023</a:t>
            </a:r>
          </a:p>
          <a:p>
            <a:pPr lvl="1"/>
            <a:r>
              <a:rPr lang="en-US" dirty="0"/>
              <a:t>Standard 120-day liquidation deadline: January 29, 2024</a:t>
            </a:r>
          </a:p>
          <a:p>
            <a:r>
              <a:rPr lang="en-US" dirty="0"/>
              <a:t>ARP Act Funds</a:t>
            </a:r>
          </a:p>
          <a:p>
            <a:pPr lvl="1"/>
            <a:r>
              <a:rPr lang="en-US" dirty="0"/>
              <a:t>Obligation deadline: September 30, 2024</a:t>
            </a:r>
          </a:p>
          <a:p>
            <a:pPr lvl="1"/>
            <a:r>
              <a:rPr lang="en-US" dirty="0"/>
              <a:t>Standard 120-day liquidation deadline: January 28, 2025</a:t>
            </a:r>
          </a:p>
          <a:p>
            <a:r>
              <a:rPr lang="en-US" dirty="0"/>
              <a:t>Note: if approved for a liquidation extension, individual obligations may be liquidated for up to 14 additional months beyond the standard liquidation deadline</a:t>
            </a:r>
          </a:p>
        </p:txBody>
      </p:sp>
    </p:spTree>
    <p:extLst>
      <p:ext uri="{BB962C8B-B14F-4D97-AF65-F5344CB8AC3E}">
        <p14:creationId xmlns:p14="http://schemas.microsoft.com/office/powerpoint/2010/main" val="10622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FAQs (6)</a:t>
            </a:r>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1134533"/>
            <a:ext cx="11887200" cy="5469467"/>
          </a:xfrm>
        </p:spPr>
        <p:txBody>
          <a:bodyPr>
            <a:normAutofit/>
          </a:bodyPr>
          <a:lstStyle/>
          <a:p>
            <a:r>
              <a:rPr lang="en-US" b="1" dirty="0"/>
              <a:t>Question: My LEA did not have any expenditures for the current quarter for ESSER II, Resource Code 3212, but we keep getting reminders to complete the report. Why is this happening?</a:t>
            </a:r>
          </a:p>
          <a:p>
            <a:pPr lvl="1"/>
            <a:r>
              <a:rPr lang="en-US" dirty="0"/>
              <a:t>Answer: We ask that LEAs submit all quarterly reports through the end of the grant period or until funds are fully expended, even if there are no current expenditures. If there are no current expenditures, please enter a “0” in the “Current Expended Amount” field.</a:t>
            </a:r>
          </a:p>
        </p:txBody>
      </p:sp>
    </p:spTree>
    <p:extLst>
      <p:ext uri="{BB962C8B-B14F-4D97-AF65-F5344CB8AC3E}">
        <p14:creationId xmlns:p14="http://schemas.microsoft.com/office/powerpoint/2010/main" val="43471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0"/>
            <a:ext cx="11887200" cy="1134533"/>
          </a:xfrm>
        </p:spPr>
        <p:txBody>
          <a:bodyPr/>
          <a:lstStyle/>
          <a:p>
            <a:r>
              <a:rPr lang="en-US" dirty="0"/>
              <a:t>Reporting Resources</a:t>
            </a:r>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1303868"/>
            <a:ext cx="11887200" cy="4683574"/>
          </a:xfrm>
        </p:spPr>
        <p:txBody>
          <a:bodyPr>
            <a:normAutofit/>
          </a:bodyPr>
          <a:lstStyle/>
          <a:p>
            <a:r>
              <a:rPr lang="en-US" sz="2800" dirty="0"/>
              <a:t>Federal Stimulus Funding Reporting Portal: </a:t>
            </a:r>
            <a:r>
              <a:rPr lang="en-US" sz="2800" dirty="0">
                <a:solidFill>
                  <a:schemeClr val="accent5">
                    <a:lumMod val="40000"/>
                    <a:lumOff val="60000"/>
                  </a:schemeClr>
                </a:solidFill>
                <a:hlinkClick r:id="rId2" tooltip="CARES Act Reporting - Logon (CA Dept of Education)">
                  <a:extLst>
                    <a:ext uri="{A12FA001-AC4F-418D-AE19-62706E023703}">
                      <ahyp:hlinkClr xmlns:ahyp="http://schemas.microsoft.com/office/drawing/2018/hyperlinkcolor" val="tx"/>
                    </a:ext>
                  </a:extLst>
                </a:hlinkClick>
              </a:rPr>
              <a:t>https://www3.cde.ca.gov/caresactreporting/</a:t>
            </a:r>
            <a:endParaRPr lang="en-US" sz="2800" dirty="0"/>
          </a:p>
          <a:p>
            <a:pPr lvl="0"/>
            <a:r>
              <a:rPr lang="en-US" sz="2800" dirty="0"/>
              <a:t>Federal Stimulus Quarterly Reporting Help Page: </a:t>
            </a:r>
            <a:r>
              <a:rPr lang="en-US" sz="2800" dirty="0">
                <a:solidFill>
                  <a:schemeClr val="accent5">
                    <a:lumMod val="40000"/>
                    <a:lumOff val="60000"/>
                  </a:schemeClr>
                </a:solidFill>
                <a:hlinkClick r:id="rId3" tooltip="Federal Stimulus Quarterly Reporting Help Page - Federal Stimulus Funding (CA Dept of Education)">
                  <a:extLst>
                    <a:ext uri="{A12FA001-AC4F-418D-AE19-62706E023703}">
                      <ahyp:hlinkClr xmlns:ahyp="http://schemas.microsoft.com/office/drawing/2018/hyperlinkcolor" val="tx"/>
                    </a:ext>
                  </a:extLst>
                </a:hlinkClick>
              </a:rPr>
              <a:t>https://www.cde.ca.gov/fg/cr/reportinghelp.asp</a:t>
            </a:r>
            <a:endParaRPr lang="en-US" sz="2800" dirty="0">
              <a:solidFill>
                <a:schemeClr val="accent5">
                  <a:lumMod val="40000"/>
                  <a:lumOff val="60000"/>
                </a:schemeClr>
              </a:solidFill>
            </a:endParaRPr>
          </a:p>
          <a:p>
            <a:pPr lvl="0"/>
            <a:r>
              <a:rPr lang="en-US" sz="2800" dirty="0"/>
              <a:t>CDE ESSER II FAQs: </a:t>
            </a:r>
            <a:r>
              <a:rPr lang="en-US" sz="2800" dirty="0">
                <a:solidFill>
                  <a:schemeClr val="accent5">
                    <a:lumMod val="40000"/>
                    <a:lumOff val="60000"/>
                  </a:schemeClr>
                </a:solidFill>
                <a:hlinkClick r:id="rId4" tooltip="ESSER II Fund FAQs - Federal Stimulus Funding (CA Dept of Education)">
                  <a:extLst>
                    <a:ext uri="{A12FA001-AC4F-418D-AE19-62706E023703}">
                      <ahyp:hlinkClr xmlns:ahyp="http://schemas.microsoft.com/office/drawing/2018/hyperlinkcolor" val="tx"/>
                    </a:ext>
                  </a:extLst>
                </a:hlinkClick>
              </a:rPr>
              <a:t>https://www.cde.ca.gov/fg/cr/esseriifaqs.asp</a:t>
            </a:r>
            <a:endParaRPr lang="en-US" sz="2800" dirty="0">
              <a:solidFill>
                <a:schemeClr val="accent5">
                  <a:lumMod val="40000"/>
                  <a:lumOff val="60000"/>
                </a:schemeClr>
              </a:solidFill>
            </a:endParaRPr>
          </a:p>
          <a:p>
            <a:r>
              <a:rPr lang="en-US" sz="2800" dirty="0"/>
              <a:t>CDE ESSER III FAQs: </a:t>
            </a:r>
            <a:r>
              <a:rPr lang="en-US" sz="2800" dirty="0">
                <a:solidFill>
                  <a:schemeClr val="accent5">
                    <a:lumMod val="40000"/>
                    <a:lumOff val="60000"/>
                  </a:schemeClr>
                </a:solidFill>
                <a:hlinkClick r:id="rId5" tooltip="ESSER III Fund FAQs - Federal Stimulus Funding (CA Dept of Education)">
                  <a:extLst>
                    <a:ext uri="{A12FA001-AC4F-418D-AE19-62706E023703}">
                      <ahyp:hlinkClr xmlns:ahyp="http://schemas.microsoft.com/office/drawing/2018/hyperlinkcolor" val="tx"/>
                    </a:ext>
                  </a:extLst>
                </a:hlinkClick>
              </a:rPr>
              <a:t>https://www.cde.ca.gov/fg/cr/esseriiifaqs.asp</a:t>
            </a:r>
            <a:endParaRPr lang="en-US" sz="2800" dirty="0">
              <a:solidFill>
                <a:schemeClr val="accent5">
                  <a:lumMod val="40000"/>
                  <a:lumOff val="60000"/>
                </a:schemeClr>
              </a:solidFill>
            </a:endParaRPr>
          </a:p>
          <a:p>
            <a:r>
              <a:rPr lang="en-US" sz="2800" dirty="0"/>
              <a:t>CDE ELO-G FAQs: </a:t>
            </a:r>
            <a:r>
              <a:rPr lang="en-US" sz="2800" dirty="0">
                <a:solidFill>
                  <a:schemeClr val="accent5">
                    <a:lumMod val="40000"/>
                    <a:lumOff val="60000"/>
                  </a:schemeClr>
                </a:solidFill>
                <a:hlinkClick r:id="rId6" tooltip="IPI and ELO Grants Frequently Asked Questions">
                  <a:extLst>
                    <a:ext uri="{A12FA001-AC4F-418D-AE19-62706E023703}">
                      <ahyp:hlinkClr xmlns:ahyp="http://schemas.microsoft.com/office/drawing/2018/hyperlinkcolor" val="tx"/>
                    </a:ext>
                  </a:extLst>
                </a:hlinkClick>
              </a:rPr>
              <a:t>https://www.cde.ca.gov/ls/he/hn/covidgrantsfaqs.asp#elomain</a:t>
            </a:r>
            <a:endParaRPr lang="en-US" sz="2800" dirty="0">
              <a:solidFill>
                <a:schemeClr val="accent5">
                  <a:lumMod val="40000"/>
                  <a:lumOff val="60000"/>
                </a:schemeClr>
              </a:solidFill>
            </a:endParaRPr>
          </a:p>
          <a:p>
            <a:r>
              <a:rPr lang="en-US" sz="2800" dirty="0"/>
              <a:t>CDE Capital Expenditures FAQs: </a:t>
            </a:r>
            <a:r>
              <a:rPr lang="en-US" sz="2800" dirty="0">
                <a:solidFill>
                  <a:schemeClr val="accent5">
                    <a:lumMod val="40000"/>
                    <a:lumOff val="60000"/>
                  </a:schemeClr>
                </a:solidFill>
                <a:hlinkClick r:id="rId7" tooltip="Capital Expenditures FAQs - Federal Stimulus Funding (CA Dept of Education)">
                  <a:extLst>
                    <a:ext uri="{A12FA001-AC4F-418D-AE19-62706E023703}">
                      <ahyp:hlinkClr xmlns:ahyp="http://schemas.microsoft.com/office/drawing/2018/hyperlinkcolor" val="tx"/>
                    </a:ext>
                  </a:extLst>
                </a:hlinkClick>
              </a:rPr>
              <a:t>https://www.cde.ca.gov/fg/cr/capexpfaqs.asp</a:t>
            </a:r>
            <a:endParaRPr lang="en-US" sz="2800" dirty="0">
              <a:solidFill>
                <a:schemeClr val="accent5">
                  <a:lumMod val="40000"/>
                  <a:lumOff val="60000"/>
                </a:schemeClr>
              </a:solidFill>
            </a:endParaRPr>
          </a:p>
        </p:txBody>
      </p:sp>
    </p:spTree>
    <p:extLst>
      <p:ext uri="{BB962C8B-B14F-4D97-AF65-F5344CB8AC3E}">
        <p14:creationId xmlns:p14="http://schemas.microsoft.com/office/powerpoint/2010/main" val="28543509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D6329-C0F8-4F85-A4B3-97176C4535C2}"/>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8DA4AFE3-575D-4BE0-BF44-56B337A8DA61}"/>
              </a:ext>
            </a:extLst>
          </p:cNvPr>
          <p:cNvSpPr>
            <a:spLocks noGrp="1"/>
          </p:cNvSpPr>
          <p:nvPr>
            <p:ph idx="1"/>
          </p:nvPr>
        </p:nvSpPr>
        <p:spPr/>
        <p:txBody>
          <a:bodyPr>
            <a:normAutofit/>
          </a:bodyPr>
          <a:lstStyle/>
          <a:p>
            <a:r>
              <a:rPr lang="en-US" sz="3600" dirty="0"/>
              <a:t>For Federal Stimulus Fund Questions: </a:t>
            </a:r>
          </a:p>
          <a:p>
            <a:pPr lvl="1"/>
            <a:r>
              <a:rPr lang="en-US" sz="3200" dirty="0">
                <a:solidFill>
                  <a:schemeClr val="accent5">
                    <a:lumMod val="40000"/>
                    <a:lumOff val="60000"/>
                  </a:schemeClr>
                </a:solidFill>
                <a:hlinkClick r:id="rId2">
                  <a:extLst>
                    <a:ext uri="{A12FA001-AC4F-418D-AE19-62706E023703}">
                      <ahyp:hlinkClr xmlns:ahyp="http://schemas.microsoft.com/office/drawing/2018/hyperlinkcolor" val="tx"/>
                    </a:ext>
                  </a:extLst>
                </a:hlinkClick>
              </a:rPr>
              <a:t>EDReliefFunds@CDE.ca.gov</a:t>
            </a:r>
            <a:r>
              <a:rPr lang="en-US" sz="3200" dirty="0">
                <a:solidFill>
                  <a:schemeClr val="accent5">
                    <a:lumMod val="40000"/>
                    <a:lumOff val="60000"/>
                  </a:schemeClr>
                </a:solidFill>
              </a:rPr>
              <a:t> </a:t>
            </a:r>
          </a:p>
          <a:p>
            <a:r>
              <a:rPr lang="en-US" sz="3600" dirty="0"/>
              <a:t>For ELO-G Questions: </a:t>
            </a:r>
          </a:p>
          <a:p>
            <a:pPr lvl="1"/>
            <a:r>
              <a:rPr lang="en-US" sz="3200" dirty="0">
                <a:solidFill>
                  <a:schemeClr val="accent5">
                    <a:lumMod val="40000"/>
                    <a:lumOff val="60000"/>
                  </a:schemeClr>
                </a:solidFill>
                <a:hlinkClick r:id="rId3">
                  <a:extLst>
                    <a:ext uri="{A12FA001-AC4F-418D-AE19-62706E023703}">
                      <ahyp:hlinkClr xmlns:ahyp="http://schemas.microsoft.com/office/drawing/2018/hyperlinkcolor" val="tx"/>
                    </a:ext>
                  </a:extLst>
                </a:hlinkClick>
              </a:rPr>
              <a:t>ELOGrants@cde.ca.gov</a:t>
            </a:r>
            <a:r>
              <a:rPr lang="en-US" sz="3200" dirty="0"/>
              <a:t> </a:t>
            </a:r>
          </a:p>
          <a:p>
            <a:r>
              <a:rPr lang="en-US" sz="3600" dirty="0"/>
              <a:t>For questions regarding payments of Federal Stimulus Funds:</a:t>
            </a:r>
          </a:p>
          <a:p>
            <a:pPr lvl="1"/>
            <a:r>
              <a:rPr lang="en-US" sz="3200" dirty="0">
                <a:solidFill>
                  <a:schemeClr val="accent5">
                    <a:lumMod val="40000"/>
                    <a:lumOff val="60000"/>
                  </a:schemeClr>
                </a:solidFill>
                <a:hlinkClick r:id="rId4">
                  <a:extLst>
                    <a:ext uri="{A12FA001-AC4F-418D-AE19-62706E023703}">
                      <ahyp:hlinkClr xmlns:ahyp="http://schemas.microsoft.com/office/drawing/2018/hyperlinkcolor" val="tx"/>
                    </a:ext>
                  </a:extLst>
                </a:hlinkClick>
              </a:rPr>
              <a:t>CAAR@cde.ca.gov</a:t>
            </a:r>
            <a:r>
              <a:rPr lang="en-US" sz="3200" dirty="0">
                <a:solidFill>
                  <a:schemeClr val="accent5">
                    <a:lumMod val="40000"/>
                    <a:lumOff val="60000"/>
                  </a:schemeClr>
                </a:solidFill>
              </a:rPr>
              <a:t>  </a:t>
            </a:r>
          </a:p>
        </p:txBody>
      </p:sp>
    </p:spTree>
    <p:extLst>
      <p:ext uri="{BB962C8B-B14F-4D97-AF65-F5344CB8AC3E}">
        <p14:creationId xmlns:p14="http://schemas.microsoft.com/office/powerpoint/2010/main" val="17581424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19E6D90-E669-4E19-B742-48CAFAF9C624}"/>
              </a:ext>
            </a:extLst>
          </p:cNvPr>
          <p:cNvSpPr>
            <a:spLocks noGrp="1"/>
          </p:cNvSpPr>
          <p:nvPr>
            <p:ph type="title"/>
          </p:nvPr>
        </p:nvSpPr>
        <p:spPr>
          <a:xfrm>
            <a:off x="152400" y="1171662"/>
            <a:ext cx="11887200" cy="1325563"/>
          </a:xfrm>
        </p:spPr>
        <p:txBody>
          <a:bodyPr>
            <a:noAutofit/>
          </a:bodyPr>
          <a:lstStyle/>
          <a:p>
            <a:r>
              <a:rPr lang="en-US" sz="4000" b="1" dirty="0"/>
              <a:t>Join Our Listserv</a:t>
            </a:r>
            <a:br>
              <a:rPr lang="en-US" sz="4000" dirty="0">
                <a:latin typeface="+mn-lt"/>
              </a:rPr>
            </a:br>
            <a:r>
              <a:rPr lang="en-US" sz="4000" dirty="0">
                <a:latin typeface="+mn-lt"/>
              </a:rPr>
              <a:t> send a blank email message to </a:t>
            </a:r>
            <a:br>
              <a:rPr lang="en-US" sz="4000" dirty="0">
                <a:latin typeface="+mn-lt"/>
              </a:rPr>
            </a:br>
            <a:r>
              <a:rPr lang="en-US" sz="4000" u="sng" dirty="0">
                <a:solidFill>
                  <a:schemeClr val="accent5">
                    <a:lumMod val="40000"/>
                    <a:lumOff val="60000"/>
                  </a:schemeClr>
                </a:solidFill>
                <a:latin typeface="+mn-lt"/>
                <a:hlinkClick r:id="rId2">
                  <a:extLst>
                    <a:ext uri="{A12FA001-AC4F-418D-AE19-62706E023703}">
                      <ahyp:hlinkClr xmlns:ahyp="http://schemas.microsoft.com/office/drawing/2018/hyperlinkcolor" val="tx"/>
                    </a:ext>
                  </a:extLst>
                </a:hlinkClick>
              </a:rPr>
              <a:t>join-edrelieffunds@mlist.cde.ca.gov</a:t>
            </a:r>
            <a:r>
              <a:rPr lang="en-US" sz="4000" dirty="0">
                <a:latin typeface="+mn-lt"/>
              </a:rPr>
              <a:t>.</a:t>
            </a:r>
            <a:br>
              <a:rPr lang="en-US" sz="4000" dirty="0">
                <a:latin typeface="+mn-lt"/>
              </a:rPr>
            </a:br>
            <a:r>
              <a:rPr lang="en-US" sz="4000" dirty="0">
                <a:latin typeface="+mn-lt"/>
              </a:rPr>
              <a:t> </a:t>
            </a:r>
          </a:p>
        </p:txBody>
      </p:sp>
    </p:spTree>
    <p:extLst>
      <p:ext uri="{BB962C8B-B14F-4D97-AF65-F5344CB8AC3E}">
        <p14:creationId xmlns:p14="http://schemas.microsoft.com/office/powerpoint/2010/main" val="2489771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FAA91-C8AA-443C-940A-D51AC5802175}"/>
              </a:ext>
            </a:extLst>
          </p:cNvPr>
          <p:cNvSpPr>
            <a:spLocks noGrp="1"/>
          </p:cNvSpPr>
          <p:nvPr>
            <p:ph type="title"/>
          </p:nvPr>
        </p:nvSpPr>
        <p:spPr/>
        <p:txBody>
          <a:bodyPr/>
          <a:lstStyle/>
          <a:p>
            <a:r>
              <a:rPr lang="en-US" dirty="0"/>
              <a:t>Why is quarterly reporting required?</a:t>
            </a:r>
          </a:p>
        </p:txBody>
      </p:sp>
      <p:sp>
        <p:nvSpPr>
          <p:cNvPr id="3" name="Content Placeholder 2">
            <a:extLst>
              <a:ext uri="{FF2B5EF4-FFF2-40B4-BE49-F238E27FC236}">
                <a16:creationId xmlns:a16="http://schemas.microsoft.com/office/drawing/2014/main" id="{FE35C77F-BBA8-4AFA-BC6A-1C4D6A16C082}"/>
              </a:ext>
            </a:extLst>
          </p:cNvPr>
          <p:cNvSpPr>
            <a:spLocks noGrp="1"/>
          </p:cNvSpPr>
          <p:nvPr>
            <p:ph idx="1"/>
          </p:nvPr>
        </p:nvSpPr>
        <p:spPr>
          <a:xfrm>
            <a:off x="152400" y="1543050"/>
            <a:ext cx="11887200" cy="5219700"/>
          </a:xfrm>
        </p:spPr>
        <p:txBody>
          <a:bodyPr>
            <a:normAutofit lnSpcReduction="10000"/>
          </a:bodyPr>
          <a:lstStyle/>
          <a:p>
            <a:r>
              <a:rPr lang="en-US" sz="3600" dirty="0"/>
              <a:t>Cash management</a:t>
            </a:r>
          </a:p>
          <a:p>
            <a:pPr lvl="1"/>
            <a:r>
              <a:rPr lang="en-US" sz="3200" dirty="0"/>
              <a:t>Apportionments of these federal funds are calculated based on quarterly reported expenditures, in alignment with federal cash management requirements</a:t>
            </a:r>
          </a:p>
          <a:p>
            <a:pPr lvl="2"/>
            <a:r>
              <a:rPr lang="en-US" sz="2400" dirty="0">
                <a:solidFill>
                  <a:schemeClr val="bg1"/>
                </a:solidFill>
              </a:rPr>
              <a:t>Final payments of CRRSA Act funds will be calculated based on the reporting submitted during the 2023 Fall quarterly reporting period.</a:t>
            </a:r>
          </a:p>
          <a:p>
            <a:r>
              <a:rPr lang="en-US" sz="3600" dirty="0">
                <a:solidFill>
                  <a:schemeClr val="bg1"/>
                </a:solidFill>
              </a:rPr>
              <a:t>Transparency</a:t>
            </a:r>
          </a:p>
          <a:p>
            <a:pPr lvl="1"/>
            <a:r>
              <a:rPr lang="en-US" sz="3200" dirty="0">
                <a:solidFill>
                  <a:schemeClr val="bg1"/>
                </a:solidFill>
              </a:rPr>
              <a:t>Data is posted to support public understanding of how funds are being expended</a:t>
            </a:r>
          </a:p>
          <a:p>
            <a:r>
              <a:rPr lang="en-US" sz="3600" dirty="0"/>
              <a:t>Technical Assistance</a:t>
            </a:r>
          </a:p>
          <a:p>
            <a:pPr lvl="1"/>
            <a:r>
              <a:rPr lang="en-US" dirty="0">
                <a:solidFill>
                  <a:schemeClr val="bg1"/>
                </a:solidFill>
              </a:rPr>
              <a:t>The California Department of Education (CDE) monitors spending patterns to provide targeted technical assistance</a:t>
            </a:r>
          </a:p>
        </p:txBody>
      </p:sp>
    </p:spTree>
    <p:extLst>
      <p:ext uri="{BB962C8B-B14F-4D97-AF65-F5344CB8AC3E}">
        <p14:creationId xmlns:p14="http://schemas.microsoft.com/office/powerpoint/2010/main" val="1282269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FAA91-C8AA-443C-940A-D51AC5802175}"/>
              </a:ext>
            </a:extLst>
          </p:cNvPr>
          <p:cNvSpPr>
            <a:spLocks noGrp="1"/>
          </p:cNvSpPr>
          <p:nvPr>
            <p:ph type="title"/>
          </p:nvPr>
        </p:nvSpPr>
        <p:spPr/>
        <p:txBody>
          <a:bodyPr/>
          <a:lstStyle/>
          <a:p>
            <a:r>
              <a:rPr lang="en-US" dirty="0"/>
              <a:t>Reporting Timelines</a:t>
            </a:r>
          </a:p>
        </p:txBody>
      </p:sp>
      <p:sp>
        <p:nvSpPr>
          <p:cNvPr id="3" name="Content Placeholder 2">
            <a:extLst>
              <a:ext uri="{FF2B5EF4-FFF2-40B4-BE49-F238E27FC236}">
                <a16:creationId xmlns:a16="http://schemas.microsoft.com/office/drawing/2014/main" id="{FE35C77F-BBA8-4AFA-BC6A-1C4D6A16C082}"/>
              </a:ext>
            </a:extLst>
          </p:cNvPr>
          <p:cNvSpPr>
            <a:spLocks noGrp="1"/>
          </p:cNvSpPr>
          <p:nvPr>
            <p:ph idx="1"/>
          </p:nvPr>
        </p:nvSpPr>
        <p:spPr>
          <a:xfrm>
            <a:off x="152400" y="1405466"/>
            <a:ext cx="11887200" cy="4927600"/>
          </a:xfrm>
        </p:spPr>
        <p:txBody>
          <a:bodyPr>
            <a:normAutofit/>
          </a:bodyPr>
          <a:lstStyle/>
          <a:p>
            <a:r>
              <a:rPr lang="en-US" sz="3500" dirty="0"/>
              <a:t>Reporting requirements, data, and timelines can be found through the Federal Stimulus Reporting web page: </a:t>
            </a:r>
            <a:r>
              <a:rPr lang="en-US" sz="3600" dirty="0">
                <a:solidFill>
                  <a:schemeClr val="accent5">
                    <a:lumMod val="40000"/>
                    <a:lumOff val="60000"/>
                  </a:schemeClr>
                </a:solidFill>
                <a:hlinkClick r:id="rId3" tooltip="Federal Stimulus Reporting - Federal Stimulus Funding (CA Dept of Education)">
                  <a:extLst>
                    <a:ext uri="{A12FA001-AC4F-418D-AE19-62706E023703}">
                      <ahyp:hlinkClr xmlns:ahyp="http://schemas.microsoft.com/office/drawing/2018/hyperlinkcolor" val="tx"/>
                    </a:ext>
                  </a:extLst>
                </a:hlinkClick>
              </a:rPr>
              <a:t>https://www.cde.ca.gov/fg/cr/reporting.asp</a:t>
            </a:r>
            <a:endParaRPr lang="en-US" sz="3500" dirty="0">
              <a:solidFill>
                <a:schemeClr val="accent5">
                  <a:lumMod val="40000"/>
                  <a:lumOff val="60000"/>
                </a:schemeClr>
              </a:solidFill>
            </a:endParaRPr>
          </a:p>
          <a:p>
            <a:r>
              <a:rPr lang="en-US" sz="3500" dirty="0"/>
              <a:t>The current quarterly reporting cycle, 2023 Fall, is open September 24, 2023 – October 13, 2023</a:t>
            </a:r>
            <a:endParaRPr lang="en-US" sz="2600" dirty="0"/>
          </a:p>
        </p:txBody>
      </p:sp>
    </p:spTree>
    <p:extLst>
      <p:ext uri="{BB962C8B-B14F-4D97-AF65-F5344CB8AC3E}">
        <p14:creationId xmlns:p14="http://schemas.microsoft.com/office/powerpoint/2010/main" val="2862274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FAA91-C8AA-443C-940A-D51AC5802175}"/>
              </a:ext>
            </a:extLst>
          </p:cNvPr>
          <p:cNvSpPr>
            <a:spLocks noGrp="1"/>
          </p:cNvSpPr>
          <p:nvPr>
            <p:ph type="title"/>
          </p:nvPr>
        </p:nvSpPr>
        <p:spPr/>
        <p:txBody>
          <a:bodyPr/>
          <a:lstStyle/>
          <a:p>
            <a:r>
              <a:rPr lang="en-US" dirty="0"/>
              <a:t>Quarterly Reporting Help Page</a:t>
            </a:r>
          </a:p>
        </p:txBody>
      </p:sp>
      <p:sp>
        <p:nvSpPr>
          <p:cNvPr id="3" name="Content Placeholder 2">
            <a:extLst>
              <a:ext uri="{FF2B5EF4-FFF2-40B4-BE49-F238E27FC236}">
                <a16:creationId xmlns:a16="http://schemas.microsoft.com/office/drawing/2014/main" id="{FE35C77F-BBA8-4AFA-BC6A-1C4D6A16C082}"/>
              </a:ext>
            </a:extLst>
          </p:cNvPr>
          <p:cNvSpPr>
            <a:spLocks noGrp="1"/>
          </p:cNvSpPr>
          <p:nvPr>
            <p:ph idx="1"/>
          </p:nvPr>
        </p:nvSpPr>
        <p:spPr>
          <a:xfrm>
            <a:off x="152400" y="1405466"/>
            <a:ext cx="11887200" cy="4480984"/>
          </a:xfrm>
        </p:spPr>
        <p:txBody>
          <a:bodyPr>
            <a:normAutofit/>
          </a:bodyPr>
          <a:lstStyle/>
          <a:p>
            <a:r>
              <a:rPr lang="en-US" sz="3500" dirty="0"/>
              <a:t>Please review the Federal Stimulus Quarterly Reporting Help Page: </a:t>
            </a:r>
            <a:r>
              <a:rPr lang="en-US" sz="3500" dirty="0">
                <a:solidFill>
                  <a:schemeClr val="accent5">
                    <a:lumMod val="40000"/>
                    <a:lumOff val="60000"/>
                  </a:schemeClr>
                </a:solidFill>
                <a:hlinkClick r:id="rId3" tooltip="Federal Stimulus Quarterly Reporting Help Page - Federal Stimulus Funding (CA Dept of Education)">
                  <a:extLst>
                    <a:ext uri="{A12FA001-AC4F-418D-AE19-62706E023703}">
                      <ahyp:hlinkClr xmlns:ahyp="http://schemas.microsoft.com/office/drawing/2018/hyperlinkcolor" val="tx"/>
                    </a:ext>
                  </a:extLst>
                </a:hlinkClick>
              </a:rPr>
              <a:t>https://www.cde.ca.gov/fg/cr/reportinghelp.asp</a:t>
            </a:r>
            <a:endParaRPr lang="en-US" sz="3500" dirty="0">
              <a:solidFill>
                <a:schemeClr val="accent5">
                  <a:lumMod val="40000"/>
                  <a:lumOff val="60000"/>
                </a:schemeClr>
              </a:solidFill>
            </a:endParaRPr>
          </a:p>
          <a:p>
            <a:r>
              <a:rPr lang="en-US" sz="3500" dirty="0"/>
              <a:t>It includes…</a:t>
            </a:r>
          </a:p>
          <a:p>
            <a:pPr lvl="1"/>
            <a:r>
              <a:rPr lang="en-US" sz="3100" dirty="0"/>
              <a:t>Step-by-step instructions for completing each field of each report</a:t>
            </a:r>
          </a:p>
          <a:p>
            <a:pPr lvl="1"/>
            <a:r>
              <a:rPr lang="en-US" sz="3100" dirty="0"/>
              <a:t>Example expenditures for each allowable use category</a:t>
            </a:r>
          </a:p>
        </p:txBody>
      </p:sp>
    </p:spTree>
    <p:extLst>
      <p:ext uri="{BB962C8B-B14F-4D97-AF65-F5344CB8AC3E}">
        <p14:creationId xmlns:p14="http://schemas.microsoft.com/office/powerpoint/2010/main" val="2783663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How to Access Quarterly Reporting</a:t>
            </a:r>
            <a:endParaRPr lang="en-US" sz="1200" dirty="0"/>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1263029"/>
            <a:ext cx="11887200" cy="4528171"/>
          </a:xfrm>
        </p:spPr>
        <p:txBody>
          <a:bodyPr>
            <a:normAutofit/>
          </a:bodyPr>
          <a:lstStyle/>
          <a:p>
            <a:r>
              <a:rPr lang="en-US" dirty="0"/>
              <a:t>Quarterly reporting is available through the Federal Stimulus Funding Reporting Portal at </a:t>
            </a:r>
            <a:r>
              <a:rPr lang="en-US" dirty="0">
                <a:solidFill>
                  <a:schemeClr val="accent5">
                    <a:lumMod val="40000"/>
                    <a:lumOff val="60000"/>
                  </a:schemeClr>
                </a:solidFill>
                <a:hlinkClick r:id="rId3" tooltip="CARES Act Reporting - Logon (CA Dept of Education)">
                  <a:extLst>
                    <a:ext uri="{A12FA001-AC4F-418D-AE19-62706E023703}">
                      <ahyp:hlinkClr xmlns:ahyp="http://schemas.microsoft.com/office/drawing/2018/hyperlinkcolor" val="tx"/>
                    </a:ext>
                  </a:extLst>
                </a:hlinkClick>
              </a:rPr>
              <a:t>https://www3.cde.ca.gov/caresactreporting/</a:t>
            </a:r>
            <a:endParaRPr lang="en-US" dirty="0">
              <a:solidFill>
                <a:schemeClr val="accent5">
                  <a:lumMod val="40000"/>
                  <a:lumOff val="60000"/>
                </a:schemeClr>
              </a:solidFill>
            </a:endParaRPr>
          </a:p>
          <a:p>
            <a:r>
              <a:rPr lang="en-US" dirty="0"/>
              <a:t>Please use the same password used for previous quarterly reporting of Federal Stimulus Funds</a:t>
            </a:r>
          </a:p>
          <a:p>
            <a:pPr lvl="1"/>
            <a:r>
              <a:rPr lang="en-US" dirty="0"/>
              <a:t>No longer have access to this password? Please email </a:t>
            </a:r>
            <a:r>
              <a:rPr lang="en-US" dirty="0">
                <a:solidFill>
                  <a:schemeClr val="accent5">
                    <a:lumMod val="40000"/>
                    <a:lumOff val="60000"/>
                  </a:schemeClr>
                </a:solidFill>
                <a:hlinkClick r:id="rId4">
                  <a:extLst>
                    <a:ext uri="{A12FA001-AC4F-418D-AE19-62706E023703}">
                      <ahyp:hlinkClr xmlns:ahyp="http://schemas.microsoft.com/office/drawing/2018/hyperlinkcolor" val="tx"/>
                    </a:ext>
                  </a:extLst>
                </a:hlinkClick>
              </a:rPr>
              <a:t>EDReliefFunds@cde.ca.gov</a:t>
            </a:r>
            <a:r>
              <a:rPr lang="en-US" dirty="0">
                <a:solidFill>
                  <a:schemeClr val="accent5">
                    <a:lumMod val="40000"/>
                    <a:lumOff val="60000"/>
                  </a:schemeClr>
                </a:solidFill>
              </a:rPr>
              <a:t> </a:t>
            </a:r>
            <a:r>
              <a:rPr lang="en-US" dirty="0"/>
              <a:t>with your LEA’s name, CDS code, and description of the issue for support</a:t>
            </a:r>
          </a:p>
        </p:txBody>
      </p:sp>
    </p:spTree>
    <p:extLst>
      <p:ext uri="{BB962C8B-B14F-4D97-AF65-F5344CB8AC3E}">
        <p14:creationId xmlns:p14="http://schemas.microsoft.com/office/powerpoint/2010/main" val="499500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89864"/>
            <a:ext cx="11887200" cy="1325563"/>
          </a:xfrm>
        </p:spPr>
        <p:txBody>
          <a:bodyPr>
            <a:normAutofit/>
          </a:bodyPr>
          <a:lstStyle/>
          <a:p>
            <a:r>
              <a:rPr lang="en-US" dirty="0"/>
              <a:t>How do I know which reports my LEA needs to complete?</a:t>
            </a:r>
            <a:endParaRPr lang="en-US" sz="1200" dirty="0"/>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1601694"/>
            <a:ext cx="11887200" cy="5256305"/>
          </a:xfrm>
        </p:spPr>
        <p:txBody>
          <a:bodyPr>
            <a:normAutofit fontScale="92500" lnSpcReduction="10000"/>
          </a:bodyPr>
          <a:lstStyle/>
          <a:p>
            <a:r>
              <a:rPr lang="en-US" dirty="0"/>
              <a:t>LEAs are required to submit ALL reports through the end of the applicable grant period, or until funds have been reported as fully expended</a:t>
            </a:r>
          </a:p>
          <a:p>
            <a:r>
              <a:rPr lang="en-US" dirty="0"/>
              <a:t>Under “Currently Required Grant Reports,” view the “Report Required” column in order to determine if the report must be submitted</a:t>
            </a:r>
          </a:p>
          <a:p>
            <a:pPr lvl="1"/>
            <a:r>
              <a:rPr lang="en-US" sz="3000" dirty="0"/>
              <a:t>If it is labeled “Yes, Unspent Funds,” the report must be submitted, even if there were no current expenditures</a:t>
            </a:r>
          </a:p>
          <a:p>
            <a:pPr lvl="1"/>
            <a:r>
              <a:rPr lang="en-US" sz="3000" dirty="0"/>
              <a:t>If it is labeled “Reporting Optional, Fully Expended,” the report must be submitted only if there are corrections that need to be made to prior reporting</a:t>
            </a:r>
          </a:p>
          <a:p>
            <a:r>
              <a:rPr lang="en-US" dirty="0"/>
              <a:t>View the “Date Submitted” column to determine whether the report has been saved to the system </a:t>
            </a:r>
            <a:r>
              <a:rPr lang="en-US"/>
              <a:t>and submitted</a:t>
            </a:r>
            <a:endParaRPr lang="en-US" dirty="0"/>
          </a:p>
        </p:txBody>
      </p:sp>
    </p:spTree>
    <p:extLst>
      <p:ext uri="{BB962C8B-B14F-4D97-AF65-F5344CB8AC3E}">
        <p14:creationId xmlns:p14="http://schemas.microsoft.com/office/powerpoint/2010/main" val="2626230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1A0DD-F6F7-4636-9FFD-50FCD0E439D6}"/>
              </a:ext>
            </a:extLst>
          </p:cNvPr>
          <p:cNvSpPr>
            <a:spLocks noGrp="1"/>
          </p:cNvSpPr>
          <p:nvPr>
            <p:ph type="title"/>
          </p:nvPr>
        </p:nvSpPr>
        <p:spPr>
          <a:xfrm>
            <a:off x="152400" y="-62533"/>
            <a:ext cx="11887200" cy="1325563"/>
          </a:xfrm>
        </p:spPr>
        <p:txBody>
          <a:bodyPr>
            <a:normAutofit/>
          </a:bodyPr>
          <a:lstStyle/>
          <a:p>
            <a:r>
              <a:rPr lang="en-US" dirty="0"/>
              <a:t>Fund Overview (1)</a:t>
            </a:r>
            <a:endParaRPr lang="en-US" sz="1200" dirty="0"/>
          </a:p>
        </p:txBody>
      </p:sp>
      <p:sp>
        <p:nvSpPr>
          <p:cNvPr id="3" name="Content Placeholder 2">
            <a:extLst>
              <a:ext uri="{FF2B5EF4-FFF2-40B4-BE49-F238E27FC236}">
                <a16:creationId xmlns:a16="http://schemas.microsoft.com/office/drawing/2014/main" id="{75C06F76-5940-47A8-B14B-E0982DDCCE85}"/>
              </a:ext>
            </a:extLst>
          </p:cNvPr>
          <p:cNvSpPr>
            <a:spLocks noGrp="1"/>
          </p:cNvSpPr>
          <p:nvPr>
            <p:ph idx="1"/>
          </p:nvPr>
        </p:nvSpPr>
        <p:spPr>
          <a:xfrm>
            <a:off x="152400" y="1263029"/>
            <a:ext cx="11887200" cy="5374838"/>
          </a:xfrm>
        </p:spPr>
        <p:txBody>
          <a:bodyPr>
            <a:normAutofit/>
          </a:bodyPr>
          <a:lstStyle/>
          <a:p>
            <a:r>
              <a:rPr lang="en-US" dirty="0"/>
              <a:t>In this section of the report, LEAs report current expenditures for the applicable reporting period</a:t>
            </a:r>
          </a:p>
          <a:p>
            <a:r>
              <a:rPr lang="en-US" dirty="0"/>
              <a:t>Fields in this section:</a:t>
            </a:r>
          </a:p>
          <a:p>
            <a:pPr lvl="1"/>
            <a:r>
              <a:rPr lang="en-US" b="1" dirty="0"/>
              <a:t>Total Allocated Amount </a:t>
            </a:r>
            <a:r>
              <a:rPr lang="en-US" dirty="0"/>
              <a:t>– prepopulated; reflects the revised allocated amount for this fund source</a:t>
            </a:r>
          </a:p>
          <a:p>
            <a:pPr lvl="1"/>
            <a:r>
              <a:rPr lang="en-US" b="1" dirty="0"/>
              <a:t>Total Received Amount </a:t>
            </a:r>
            <a:r>
              <a:rPr lang="en-US" dirty="0"/>
              <a:t>– prepopulated; reflects the amount of funds released to LEAs, including the most recent apportionment</a:t>
            </a:r>
          </a:p>
          <a:p>
            <a:pPr lvl="2"/>
            <a:r>
              <a:rPr lang="en-US" sz="2800" dirty="0">
                <a:solidFill>
                  <a:schemeClr val="bg1"/>
                </a:solidFill>
              </a:rPr>
              <a:t>For questions about the Total Allocated Amount or the Total Received Amount, please contact </a:t>
            </a:r>
            <a:r>
              <a:rPr lang="en-US" sz="2800" dirty="0">
                <a:solidFill>
                  <a:schemeClr val="accent5">
                    <a:lumMod val="40000"/>
                    <a:lumOff val="60000"/>
                  </a:schemeClr>
                </a:solidFill>
                <a:hlinkClick r:id="rId3">
                  <a:extLst>
                    <a:ext uri="{A12FA001-AC4F-418D-AE19-62706E023703}">
                      <ahyp:hlinkClr xmlns:ahyp="http://schemas.microsoft.com/office/drawing/2018/hyperlinkcolor" val="tx"/>
                    </a:ext>
                  </a:extLst>
                </a:hlinkClick>
              </a:rPr>
              <a:t>CAAR@cde.ca.gov</a:t>
            </a:r>
            <a:r>
              <a:rPr lang="en-US" sz="2800" dirty="0"/>
              <a:t> </a:t>
            </a:r>
          </a:p>
          <a:p>
            <a:pPr lvl="1"/>
            <a:r>
              <a:rPr lang="en-US" b="1" dirty="0"/>
              <a:t>Previous Expended Amount </a:t>
            </a:r>
            <a:r>
              <a:rPr lang="en-US" dirty="0"/>
              <a:t>– prepopulated; reflects the sum of expenditures reported in prior quarters for this fund source</a:t>
            </a:r>
          </a:p>
        </p:txBody>
      </p:sp>
    </p:spTree>
    <p:extLst>
      <p:ext uri="{BB962C8B-B14F-4D97-AF65-F5344CB8AC3E}">
        <p14:creationId xmlns:p14="http://schemas.microsoft.com/office/powerpoint/2010/main" val="2732111121"/>
      </p:ext>
    </p:extLst>
  </p:cSld>
  <p:clrMapOvr>
    <a:masterClrMapping/>
  </p:clrMapOvr>
</p:sld>
</file>

<file path=ppt/theme/theme1.xml><?xml version="1.0" encoding="utf-8"?>
<a:theme xmlns:a="http://schemas.openxmlformats.org/drawingml/2006/main" name="CDE Set 1">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DE Set 2">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DE Set 3">
  <a:themeElements>
    <a:clrScheme name="Custom 6">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DE Set 4">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CDE Set 5">
  <a:themeElements>
    <a:clrScheme name="Custom 6">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CDE Set 6">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CDE Set 7">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11296</TotalTime>
  <Words>2743</Words>
  <Application>Microsoft Office PowerPoint</Application>
  <PresentationFormat>Widescreen</PresentationFormat>
  <Paragraphs>218</Paragraphs>
  <Slides>33</Slides>
  <Notes>30</Notes>
  <HiddenSlides>0</HiddenSlides>
  <MMClips>0</MMClips>
  <ScaleCrop>false</ScaleCrop>
  <HeadingPairs>
    <vt:vector size="6" baseType="variant">
      <vt:variant>
        <vt:lpstr>Fonts Used</vt:lpstr>
      </vt:variant>
      <vt:variant>
        <vt:i4>2</vt:i4>
      </vt:variant>
      <vt:variant>
        <vt:lpstr>Theme</vt:lpstr>
      </vt:variant>
      <vt:variant>
        <vt:i4>7</vt:i4>
      </vt:variant>
      <vt:variant>
        <vt:lpstr>Slide Titles</vt:lpstr>
      </vt:variant>
      <vt:variant>
        <vt:i4>33</vt:i4>
      </vt:variant>
    </vt:vector>
  </HeadingPairs>
  <TitlesOfParts>
    <vt:vector size="42" baseType="lpstr">
      <vt:lpstr>Arial</vt:lpstr>
      <vt:lpstr>Calibri</vt:lpstr>
      <vt:lpstr>CDE Set 1</vt:lpstr>
      <vt:lpstr>CDE Set 2</vt:lpstr>
      <vt:lpstr>CDE Set 3</vt:lpstr>
      <vt:lpstr>CDE Set 4</vt:lpstr>
      <vt:lpstr>CDE Set 5</vt:lpstr>
      <vt:lpstr>CDE Set 6</vt:lpstr>
      <vt:lpstr>CDE Set 7</vt:lpstr>
      <vt:lpstr>Coronavirus Response and Relief Supplemental Appropriations (CRRSA) Act Close Out Reporting Overview September 26, 2023</vt:lpstr>
      <vt:lpstr>Applicable Funds</vt:lpstr>
      <vt:lpstr>Fund Timelines</vt:lpstr>
      <vt:lpstr>Why is quarterly reporting required?</vt:lpstr>
      <vt:lpstr>Reporting Timelines</vt:lpstr>
      <vt:lpstr>Quarterly Reporting Help Page</vt:lpstr>
      <vt:lpstr>How to Access Quarterly Reporting</vt:lpstr>
      <vt:lpstr>How do I know which reports my LEA needs to complete?</vt:lpstr>
      <vt:lpstr>Fund Overview (1)</vt:lpstr>
      <vt:lpstr>Fund Overview (2)</vt:lpstr>
      <vt:lpstr>Fund Overview (3)</vt:lpstr>
      <vt:lpstr>Fund Overview (4)</vt:lpstr>
      <vt:lpstr>Fund Overview Example – With Current Expenditures</vt:lpstr>
      <vt:lpstr>Fund Overview Example – With No Current Expenditures</vt:lpstr>
      <vt:lpstr>Fund Overview Example – With No Current Expenditures and a Correction</vt:lpstr>
      <vt:lpstr>Fund Overview Example – With Current Expenditures and a Correction</vt:lpstr>
      <vt:lpstr>Funds Expended</vt:lpstr>
      <vt:lpstr>Funds Expended Example</vt:lpstr>
      <vt:lpstr>Funds Expended Example – Categories (1)</vt:lpstr>
      <vt:lpstr>Funds Expended Example – Categories (2)</vt:lpstr>
      <vt:lpstr>Funds Expended Example – Categories (3)</vt:lpstr>
      <vt:lpstr>Contact Information</vt:lpstr>
      <vt:lpstr>Confirming the Report is Submitted</vt:lpstr>
      <vt:lpstr>What happens next???</vt:lpstr>
      <vt:lpstr>FAQs (1)</vt:lpstr>
      <vt:lpstr>FAQs (2)</vt:lpstr>
      <vt:lpstr>FAQs (3)</vt:lpstr>
      <vt:lpstr>FAQs (4)</vt:lpstr>
      <vt:lpstr>FAQs (5)</vt:lpstr>
      <vt:lpstr>FAQs (6)</vt:lpstr>
      <vt:lpstr>Reporting Resources</vt:lpstr>
      <vt:lpstr>Questions?</vt:lpstr>
      <vt:lpstr>Join Our Listserv  send a blank email message to  join-edrelieffunds@mlist.cde.ca.gov.  </vt:lpstr>
    </vt:vector>
  </TitlesOfParts>
  <Company>California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CRRSA Close Out Reporting - Federal Stimulus Funding (CA Dept of Education)</dc:title>
  <dc:subject>Training slide deck for federal stimulus funding quarterly reporting requirements as of 2023 Fall, focusing on close out activities for the CRRSA Act funds.</dc:subject>
  <dc:creator/>
  <cp:lastModifiedBy>Amber Hiris</cp:lastModifiedBy>
  <cp:revision>400</cp:revision>
  <dcterms:created xsi:type="dcterms:W3CDTF">2020-08-25T03:09:04Z</dcterms:created>
  <dcterms:modified xsi:type="dcterms:W3CDTF">2023-09-22T23:01:29Z</dcterms:modified>
</cp:coreProperties>
</file>