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31"/>
  </p:notesMasterIdLst>
  <p:handoutMasterIdLst>
    <p:handoutMasterId r:id="rId32"/>
  </p:handoutMasterIdLst>
  <p:sldIdLst>
    <p:sldId id="256" r:id="rId8"/>
    <p:sldId id="326" r:id="rId9"/>
    <p:sldId id="332" r:id="rId10"/>
    <p:sldId id="330" r:id="rId11"/>
    <p:sldId id="327" r:id="rId12"/>
    <p:sldId id="328" r:id="rId13"/>
    <p:sldId id="329" r:id="rId14"/>
    <p:sldId id="333" r:id="rId15"/>
    <p:sldId id="334" r:id="rId16"/>
    <p:sldId id="336" r:id="rId17"/>
    <p:sldId id="338" r:id="rId18"/>
    <p:sldId id="337" r:id="rId19"/>
    <p:sldId id="339" r:id="rId20"/>
    <p:sldId id="340" r:id="rId21"/>
    <p:sldId id="341" r:id="rId22"/>
    <p:sldId id="342" r:id="rId23"/>
    <p:sldId id="343" r:id="rId24"/>
    <p:sldId id="344" r:id="rId25"/>
    <p:sldId id="345" r:id="rId26"/>
    <p:sldId id="346" r:id="rId27"/>
    <p:sldId id="347" r:id="rId28"/>
    <p:sldId id="299" r:id="rId29"/>
    <p:sldId id="26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7330" autoAdjust="0"/>
  </p:normalViewPr>
  <p:slideViewPr>
    <p:cSldViewPr snapToGrid="0">
      <p:cViewPr varScale="1">
        <p:scale>
          <a:sx n="72" d="100"/>
          <a:sy n="72" d="100"/>
        </p:scale>
        <p:origin x="66" y="3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618"/>
    </p:cViewPr>
  </p:sorterViewPr>
  <p:notesViewPr>
    <p:cSldViewPr snapToGrid="0">
      <p:cViewPr varScale="1">
        <p:scale>
          <a:sx n="55" d="100"/>
          <a:sy n="55" d="100"/>
        </p:scale>
        <p:origin x="262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1/26/2024</a:t>
            </a:fld>
            <a:endParaRPr lang="en-US" dirty="0"/>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dirty="0"/>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1/26/2024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dirty="0"/>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dirty="0"/>
          </a:p>
        </p:txBody>
      </p:sp>
    </p:spTree>
    <p:extLst>
      <p:ext uri="{BB962C8B-B14F-4D97-AF65-F5344CB8AC3E}">
        <p14:creationId xmlns:p14="http://schemas.microsoft.com/office/powerpoint/2010/main" val="1969060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10</a:t>
            </a:fld>
            <a:endParaRPr lang="en-US" dirty="0"/>
          </a:p>
        </p:txBody>
      </p:sp>
    </p:spTree>
    <p:extLst>
      <p:ext uri="{BB962C8B-B14F-4D97-AF65-F5344CB8AC3E}">
        <p14:creationId xmlns:p14="http://schemas.microsoft.com/office/powerpoint/2010/main" val="1691806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11</a:t>
            </a:fld>
            <a:endParaRPr lang="en-US" dirty="0"/>
          </a:p>
        </p:txBody>
      </p:sp>
    </p:spTree>
    <p:extLst>
      <p:ext uri="{BB962C8B-B14F-4D97-AF65-F5344CB8AC3E}">
        <p14:creationId xmlns:p14="http://schemas.microsoft.com/office/powerpoint/2010/main" val="3711795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12</a:t>
            </a:fld>
            <a:endParaRPr lang="en-US" dirty="0"/>
          </a:p>
        </p:txBody>
      </p:sp>
    </p:spTree>
    <p:extLst>
      <p:ext uri="{BB962C8B-B14F-4D97-AF65-F5344CB8AC3E}">
        <p14:creationId xmlns:p14="http://schemas.microsoft.com/office/powerpoint/2010/main" val="2373435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dirty="0"/>
          </a:p>
        </p:txBody>
      </p:sp>
    </p:spTree>
    <p:extLst>
      <p:ext uri="{BB962C8B-B14F-4D97-AF65-F5344CB8AC3E}">
        <p14:creationId xmlns:p14="http://schemas.microsoft.com/office/powerpoint/2010/main" val="2309783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dirty="0"/>
          </a:p>
        </p:txBody>
      </p:sp>
    </p:spTree>
    <p:extLst>
      <p:ext uri="{BB962C8B-B14F-4D97-AF65-F5344CB8AC3E}">
        <p14:creationId xmlns:p14="http://schemas.microsoft.com/office/powerpoint/2010/main" val="2924238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15</a:t>
            </a:fld>
            <a:endParaRPr lang="en-US" dirty="0"/>
          </a:p>
        </p:txBody>
      </p:sp>
    </p:spTree>
    <p:extLst>
      <p:ext uri="{BB962C8B-B14F-4D97-AF65-F5344CB8AC3E}">
        <p14:creationId xmlns:p14="http://schemas.microsoft.com/office/powerpoint/2010/main" val="16189180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dirty="0"/>
          </a:p>
        </p:txBody>
      </p:sp>
    </p:spTree>
    <p:extLst>
      <p:ext uri="{BB962C8B-B14F-4D97-AF65-F5344CB8AC3E}">
        <p14:creationId xmlns:p14="http://schemas.microsoft.com/office/powerpoint/2010/main" val="2743190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dirty="0"/>
          </a:p>
        </p:txBody>
      </p:sp>
    </p:spTree>
    <p:extLst>
      <p:ext uri="{BB962C8B-B14F-4D97-AF65-F5344CB8AC3E}">
        <p14:creationId xmlns:p14="http://schemas.microsoft.com/office/powerpoint/2010/main" val="2370665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dirty="0"/>
          </a:p>
        </p:txBody>
      </p:sp>
    </p:spTree>
    <p:extLst>
      <p:ext uri="{BB962C8B-B14F-4D97-AF65-F5344CB8AC3E}">
        <p14:creationId xmlns:p14="http://schemas.microsoft.com/office/powerpoint/2010/main" val="3696392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19</a:t>
            </a:fld>
            <a:endParaRPr lang="en-US" dirty="0"/>
          </a:p>
        </p:txBody>
      </p:sp>
    </p:spTree>
    <p:extLst>
      <p:ext uri="{BB962C8B-B14F-4D97-AF65-F5344CB8AC3E}">
        <p14:creationId xmlns:p14="http://schemas.microsoft.com/office/powerpoint/2010/main" val="3193039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dirty="0"/>
          </a:p>
        </p:txBody>
      </p:sp>
    </p:spTree>
    <p:extLst>
      <p:ext uri="{BB962C8B-B14F-4D97-AF65-F5344CB8AC3E}">
        <p14:creationId xmlns:p14="http://schemas.microsoft.com/office/powerpoint/2010/main" val="1302161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20</a:t>
            </a:fld>
            <a:endParaRPr lang="en-US" dirty="0"/>
          </a:p>
        </p:txBody>
      </p:sp>
    </p:spTree>
    <p:extLst>
      <p:ext uri="{BB962C8B-B14F-4D97-AF65-F5344CB8AC3E}">
        <p14:creationId xmlns:p14="http://schemas.microsoft.com/office/powerpoint/2010/main" val="2671640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21</a:t>
            </a:fld>
            <a:endParaRPr lang="en-US" dirty="0"/>
          </a:p>
        </p:txBody>
      </p:sp>
    </p:spTree>
    <p:extLst>
      <p:ext uri="{BB962C8B-B14F-4D97-AF65-F5344CB8AC3E}">
        <p14:creationId xmlns:p14="http://schemas.microsoft.com/office/powerpoint/2010/main" val="8787880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22</a:t>
            </a:fld>
            <a:endParaRPr lang="en-US" dirty="0"/>
          </a:p>
        </p:txBody>
      </p:sp>
    </p:spTree>
    <p:extLst>
      <p:ext uri="{BB962C8B-B14F-4D97-AF65-F5344CB8AC3E}">
        <p14:creationId xmlns:p14="http://schemas.microsoft.com/office/powerpoint/2010/main" val="1271167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dirty="0"/>
          </a:p>
        </p:txBody>
      </p:sp>
    </p:spTree>
    <p:extLst>
      <p:ext uri="{BB962C8B-B14F-4D97-AF65-F5344CB8AC3E}">
        <p14:creationId xmlns:p14="http://schemas.microsoft.com/office/powerpoint/2010/main" val="796609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a:t>
            </a:fld>
            <a:endParaRPr lang="en-US" dirty="0"/>
          </a:p>
        </p:txBody>
      </p:sp>
    </p:spTree>
    <p:extLst>
      <p:ext uri="{BB962C8B-B14F-4D97-AF65-F5344CB8AC3E}">
        <p14:creationId xmlns:p14="http://schemas.microsoft.com/office/powerpoint/2010/main" val="983044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dirty="0"/>
          </a:p>
        </p:txBody>
      </p:sp>
    </p:spTree>
    <p:extLst>
      <p:ext uri="{BB962C8B-B14F-4D97-AF65-F5344CB8AC3E}">
        <p14:creationId xmlns:p14="http://schemas.microsoft.com/office/powerpoint/2010/main" val="46311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6</a:t>
            </a:fld>
            <a:endParaRPr lang="en-US" dirty="0"/>
          </a:p>
        </p:txBody>
      </p:sp>
    </p:spTree>
    <p:extLst>
      <p:ext uri="{BB962C8B-B14F-4D97-AF65-F5344CB8AC3E}">
        <p14:creationId xmlns:p14="http://schemas.microsoft.com/office/powerpoint/2010/main" val="3070584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dirty="0"/>
          </a:p>
        </p:txBody>
      </p:sp>
    </p:spTree>
    <p:extLst>
      <p:ext uri="{BB962C8B-B14F-4D97-AF65-F5344CB8AC3E}">
        <p14:creationId xmlns:p14="http://schemas.microsoft.com/office/powerpoint/2010/main" val="2189195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8</a:t>
            </a:fld>
            <a:endParaRPr lang="en-US" dirty="0"/>
          </a:p>
        </p:txBody>
      </p:sp>
    </p:spTree>
    <p:extLst>
      <p:ext uri="{BB962C8B-B14F-4D97-AF65-F5344CB8AC3E}">
        <p14:creationId xmlns:p14="http://schemas.microsoft.com/office/powerpoint/2010/main" val="3833121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dirty="0"/>
          </a:p>
        </p:txBody>
      </p:sp>
    </p:spTree>
    <p:extLst>
      <p:ext uri="{BB962C8B-B14F-4D97-AF65-F5344CB8AC3E}">
        <p14:creationId xmlns:p14="http://schemas.microsoft.com/office/powerpoint/2010/main" val="2284245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ca.gov/fg/cr/crrsa.asp#crrsaliqex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EDReliefFunds@cde.ca.gov"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DReliefFunds@cde.ca.gov"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SACSINFO@cde.ca.gov" TargetMode="External"/><Relationship Id="rId5" Type="http://schemas.openxmlformats.org/officeDocument/2006/relationships/hyperlink" Target="mailto:CAAR@cde.ca.gov" TargetMode="External"/><Relationship Id="rId4" Type="http://schemas.openxmlformats.org/officeDocument/2006/relationships/hyperlink" Target="mailto:ELOGrants@cde.ca.gov"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cfr.gov/current/title-34/subtitle-A/part-76/subpart-G/subject-group-ECFRae39e5300d1271f/section-76.70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2487362" y="989693"/>
            <a:ext cx="7800070" cy="3989284"/>
          </a:xfrm>
        </p:spPr>
        <p:txBody>
          <a:bodyPr>
            <a:normAutofit/>
          </a:bodyPr>
          <a:lstStyle/>
          <a:p>
            <a:pPr algn="l">
              <a:spcBef>
                <a:spcPts val="4200"/>
              </a:spcBef>
              <a:spcAft>
                <a:spcPts val="1200"/>
              </a:spcAft>
            </a:pPr>
            <a:r>
              <a:rPr lang="en-US" sz="4000" dirty="0"/>
              <a:t>Coronavirus Response and Relief Supplemental Appropriations (CRRSA) Act Liquidation Extension Request Application</a:t>
            </a:r>
            <a:br>
              <a:rPr lang="en-US" sz="4000" dirty="0"/>
            </a:br>
            <a:r>
              <a:rPr lang="en-US" sz="3200" dirty="0">
                <a:latin typeface="+mn-lt"/>
              </a:rPr>
              <a:t>September 2023</a:t>
            </a:r>
            <a:endParaRPr lang="en-US" sz="3200" dirty="0"/>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AA95-7016-4E80-A97C-3AD2B8428BD6}"/>
              </a:ext>
            </a:extLst>
          </p:cNvPr>
          <p:cNvSpPr>
            <a:spLocks noGrp="1"/>
          </p:cNvSpPr>
          <p:nvPr>
            <p:ph type="title"/>
          </p:nvPr>
        </p:nvSpPr>
        <p:spPr>
          <a:xfrm>
            <a:off x="152400" y="42438"/>
            <a:ext cx="11887200" cy="1325563"/>
          </a:xfrm>
        </p:spPr>
        <p:txBody>
          <a:bodyPr/>
          <a:lstStyle/>
          <a:p>
            <a:r>
              <a:rPr lang="en-US" dirty="0"/>
              <a:t>Liquidation Extension Request Application General Guidance (2)</a:t>
            </a:r>
          </a:p>
        </p:txBody>
      </p:sp>
      <p:sp>
        <p:nvSpPr>
          <p:cNvPr id="3" name="Content Placeholder 2">
            <a:extLst>
              <a:ext uri="{FF2B5EF4-FFF2-40B4-BE49-F238E27FC236}">
                <a16:creationId xmlns:a16="http://schemas.microsoft.com/office/drawing/2014/main" id="{A0ABFA06-2B1E-4AA2-9FFF-A6DAFC4FAD69}"/>
              </a:ext>
            </a:extLst>
          </p:cNvPr>
          <p:cNvSpPr>
            <a:spLocks noGrp="1"/>
          </p:cNvSpPr>
          <p:nvPr>
            <p:ph idx="1"/>
          </p:nvPr>
        </p:nvSpPr>
        <p:spPr>
          <a:xfrm>
            <a:off x="152400" y="1368001"/>
            <a:ext cx="11887200" cy="5015901"/>
          </a:xfrm>
        </p:spPr>
        <p:txBody>
          <a:bodyPr>
            <a:normAutofit/>
          </a:bodyPr>
          <a:lstStyle/>
          <a:p>
            <a:r>
              <a:rPr lang="en-US" dirty="0"/>
              <a:t>The LEA will be required to provide supplemental documentation to substantiate the timely obligation and the nature of the delay(s)</a:t>
            </a:r>
          </a:p>
          <a:p>
            <a:r>
              <a:rPr lang="en-US" dirty="0"/>
              <a:t>By submitting the application, the LEA agrees to additional reporting and monitoring requirements, as applicable to the extended liquidation period</a:t>
            </a:r>
          </a:p>
          <a:p>
            <a:r>
              <a:rPr lang="en-US" b="1" dirty="0"/>
              <a:t>If the application is not approved</a:t>
            </a:r>
            <a:r>
              <a:rPr lang="en-US" dirty="0"/>
              <a:t>, the LEA may be required to transfer all applicable project costs to a different, allowable fund source, not just the portion that is not liquidated within the standard grant timeline</a:t>
            </a:r>
          </a:p>
        </p:txBody>
      </p:sp>
    </p:spTree>
    <p:extLst>
      <p:ext uri="{BB962C8B-B14F-4D97-AF65-F5344CB8AC3E}">
        <p14:creationId xmlns:p14="http://schemas.microsoft.com/office/powerpoint/2010/main" val="3081258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AA95-7016-4E80-A97C-3AD2B8428BD6}"/>
              </a:ext>
            </a:extLst>
          </p:cNvPr>
          <p:cNvSpPr>
            <a:spLocks noGrp="1"/>
          </p:cNvSpPr>
          <p:nvPr>
            <p:ph type="title"/>
          </p:nvPr>
        </p:nvSpPr>
        <p:spPr>
          <a:xfrm>
            <a:off x="152400" y="42438"/>
            <a:ext cx="11887200" cy="1325563"/>
          </a:xfrm>
        </p:spPr>
        <p:txBody>
          <a:bodyPr/>
          <a:lstStyle/>
          <a:p>
            <a:r>
              <a:rPr lang="en-US" dirty="0"/>
              <a:t>Liquidation Extension Request Application General Guidance (3)</a:t>
            </a:r>
          </a:p>
        </p:txBody>
      </p:sp>
      <p:sp>
        <p:nvSpPr>
          <p:cNvPr id="3" name="Content Placeholder 2">
            <a:extLst>
              <a:ext uri="{FF2B5EF4-FFF2-40B4-BE49-F238E27FC236}">
                <a16:creationId xmlns:a16="http://schemas.microsoft.com/office/drawing/2014/main" id="{A0ABFA06-2B1E-4AA2-9FFF-A6DAFC4FAD69}"/>
              </a:ext>
            </a:extLst>
          </p:cNvPr>
          <p:cNvSpPr>
            <a:spLocks noGrp="1"/>
          </p:cNvSpPr>
          <p:nvPr>
            <p:ph idx="1"/>
          </p:nvPr>
        </p:nvSpPr>
        <p:spPr>
          <a:xfrm>
            <a:off x="152400" y="1583154"/>
            <a:ext cx="11887200" cy="4423199"/>
          </a:xfrm>
        </p:spPr>
        <p:txBody>
          <a:bodyPr>
            <a:normAutofit/>
          </a:bodyPr>
          <a:lstStyle/>
          <a:p>
            <a:r>
              <a:rPr lang="en-US" dirty="0"/>
              <a:t>Each application may only describe ONE project</a:t>
            </a:r>
          </a:p>
          <a:p>
            <a:r>
              <a:rPr lang="en-US" dirty="0"/>
              <a:t>Each application may only describe ONE fund source</a:t>
            </a:r>
          </a:p>
          <a:p>
            <a:pPr lvl="1"/>
            <a:r>
              <a:rPr lang="en-US" dirty="0"/>
              <a:t>If a single obligation is funded through multiple CRRSA Act fund sources (example: both resource codes 3212 and 3217), a separate application must be submitted for each portion of the project covered by each fund source</a:t>
            </a:r>
          </a:p>
        </p:txBody>
      </p:sp>
    </p:spTree>
    <p:extLst>
      <p:ext uri="{BB962C8B-B14F-4D97-AF65-F5344CB8AC3E}">
        <p14:creationId xmlns:p14="http://schemas.microsoft.com/office/powerpoint/2010/main" val="1606411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(1)</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The application and additional information can be accessed through the Liquidation Extension Request Application section of the CRRSA Act Funding web page: </a:t>
            </a:r>
            <a:r>
              <a:rPr lang="en-US" dirty="0">
                <a:solidFill>
                  <a:schemeClr val="accent5">
                    <a:lumMod val="40000"/>
                    <a:lumOff val="60000"/>
                  </a:schemeClr>
                </a:solidFill>
                <a:hlinkClick r:id="rId3" tooltip="CRRSA Act Funding - Liquidation Extension Request Application">
                  <a:extLst>
                    <a:ext uri="{A12FA001-AC4F-418D-AE19-62706E023703}">
                      <ahyp:hlinkClr xmlns:ahyp="http://schemas.microsoft.com/office/drawing/2018/hyperlinkcolor" val="tx"/>
                    </a:ext>
                  </a:extLst>
                </a:hlinkClick>
              </a:rPr>
              <a:t>https://www.cde.ca.gov/fg/cr/crrsa.asp#crrsaliqext</a:t>
            </a:r>
            <a:endParaRPr lang="en-US" dirty="0">
              <a:solidFill>
                <a:schemeClr val="accent5">
                  <a:lumMod val="40000"/>
                  <a:lumOff val="60000"/>
                </a:schemeClr>
              </a:solidFill>
            </a:endParaRPr>
          </a:p>
        </p:txBody>
      </p:sp>
    </p:spTree>
    <p:extLst>
      <p:ext uri="{BB962C8B-B14F-4D97-AF65-F5344CB8AC3E}">
        <p14:creationId xmlns:p14="http://schemas.microsoft.com/office/powerpoint/2010/main" val="1641446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(2)</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LEA County District School (CDS) Code</a:t>
            </a:r>
          </a:p>
          <a:p>
            <a:pPr lvl="1"/>
            <a:r>
              <a:rPr lang="en-US" dirty="0"/>
              <a:t>Please use the CDS code for the LEA, not for a specific school site</a:t>
            </a:r>
          </a:p>
          <a:p>
            <a:r>
              <a:rPr lang="en-US" dirty="0"/>
              <a:t>Short Title of Project Name</a:t>
            </a:r>
          </a:p>
          <a:p>
            <a:pPr lvl="1"/>
            <a:r>
              <a:rPr lang="en-US" dirty="0"/>
              <a:t>If there are multiple applications for the same project, please ensure these names are the same, but with the separate fund sources labeled</a:t>
            </a:r>
          </a:p>
          <a:p>
            <a:r>
              <a:rPr lang="en-US" dirty="0"/>
              <a:t>CRRSA Act Funding Source Used (must include resource code)</a:t>
            </a:r>
          </a:p>
          <a:p>
            <a:pPr lvl="1"/>
            <a:r>
              <a:rPr lang="en-US" dirty="0"/>
              <a:t>May be ESSER II (3212), ELO-G ESSER II (3216), or ELO-G GEER II (3217)</a:t>
            </a:r>
          </a:p>
        </p:txBody>
      </p:sp>
    </p:spTree>
    <p:extLst>
      <p:ext uri="{BB962C8B-B14F-4D97-AF65-F5344CB8AC3E}">
        <p14:creationId xmlns:p14="http://schemas.microsoft.com/office/powerpoint/2010/main" val="3466821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(3)</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normAutofit/>
          </a:bodyPr>
          <a:lstStyle/>
          <a:p>
            <a:r>
              <a:rPr lang="en-US" sz="2800" dirty="0"/>
              <a:t>Total Cost of Project</a:t>
            </a:r>
          </a:p>
          <a:p>
            <a:pPr lvl="1"/>
            <a:r>
              <a:rPr lang="en-US" sz="2400" dirty="0"/>
              <a:t>This should reflect the total estimated cost of the project. If multiple funds are braided, all costs should be accounted for, not just the amount of CRRSA Act funds that would be used toward the project</a:t>
            </a:r>
          </a:p>
          <a:p>
            <a:r>
              <a:rPr lang="en-US" sz="2800" dirty="0"/>
              <a:t>Amount of CRRSA Act Funds liquidated for this project as of 9/30/23 (or date of application submission if submission is prior to 9/30/23)</a:t>
            </a:r>
          </a:p>
          <a:p>
            <a:pPr lvl="1"/>
            <a:r>
              <a:rPr lang="en-US" sz="2400" dirty="0"/>
              <a:t>This should reflect costs that have been paid out for completed activities as of 9/30/23, or the submission date if prior to 9/30/23, for the applicable CRRSA Act fund listed on the application contributing toward the project ONLY</a:t>
            </a:r>
          </a:p>
        </p:txBody>
      </p:sp>
    </p:spTree>
    <p:extLst>
      <p:ext uri="{BB962C8B-B14F-4D97-AF65-F5344CB8AC3E}">
        <p14:creationId xmlns:p14="http://schemas.microsoft.com/office/powerpoint/2010/main" val="3013839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(4)</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Amount of CRRSA Act Funds obligated for the project as of 9/30/2023 (or date of application submission if submission is prior to 9/30/2023. This amount should NOT include amounts expended but must only reflect amounts that remain obligated and not liquidated as 9/30/2023)</a:t>
            </a:r>
          </a:p>
          <a:p>
            <a:pPr lvl="1"/>
            <a:r>
              <a:rPr lang="en-US" dirty="0"/>
              <a:t>This should reflect encumbered costs that have not yet become expenditures for the single applicable CRRSA Act fund only</a:t>
            </a:r>
          </a:p>
        </p:txBody>
      </p:sp>
    </p:spTree>
    <p:extLst>
      <p:ext uri="{BB962C8B-B14F-4D97-AF65-F5344CB8AC3E}">
        <p14:creationId xmlns:p14="http://schemas.microsoft.com/office/powerpoint/2010/main" val="2570790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(5)</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Amount of CRRSA Act obligated funds needing an extension (amount from field above that will not be liquidated within the standard 120-day liquidation timeline [by January 29, 2024])</a:t>
            </a:r>
          </a:p>
          <a:p>
            <a:pPr lvl="1"/>
            <a:r>
              <a:rPr lang="en-US" dirty="0"/>
              <a:t>This should reflect encumbered costs that are not expected to be liquidated by January 29, 2024 for the single applicable CRRSA Act fund only</a:t>
            </a:r>
          </a:p>
        </p:txBody>
      </p:sp>
    </p:spTree>
    <p:extLst>
      <p:ext uri="{BB962C8B-B14F-4D97-AF65-F5344CB8AC3E}">
        <p14:creationId xmlns:p14="http://schemas.microsoft.com/office/powerpoint/2010/main" val="3536880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(6)</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Please describe the scope of the project/use of funds for this request</a:t>
            </a:r>
          </a:p>
          <a:p>
            <a:pPr lvl="1"/>
            <a:r>
              <a:rPr lang="en-US" dirty="0"/>
              <a:t>This should include a detailed description of the obligation.</a:t>
            </a:r>
          </a:p>
        </p:txBody>
      </p:sp>
    </p:spTree>
    <p:extLst>
      <p:ext uri="{BB962C8B-B14F-4D97-AF65-F5344CB8AC3E}">
        <p14:creationId xmlns:p14="http://schemas.microsoft.com/office/powerpoint/2010/main" val="3294338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(7)</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a:xfrm>
            <a:off x="152400" y="1638301"/>
            <a:ext cx="11887200" cy="4650988"/>
          </a:xfrm>
        </p:spPr>
        <p:txBody>
          <a:bodyPr>
            <a:normAutofit fontScale="92500"/>
          </a:bodyPr>
          <a:lstStyle/>
          <a:p>
            <a:r>
              <a:rPr lang="en-US" dirty="0"/>
              <a:t>Please provide a thorough justification of the delay and need for liquidation extension. Please note: guidance from ED indicates that the delay must reflect exceptional circumstances, and that needing more time to expend funds is not an adequate reason or justification for this request. Examples of approvable delays may include delays related to supply or labor shortages; however, forwarding by the CDE and approval from ED will be based on multiple criteria.</a:t>
            </a:r>
          </a:p>
          <a:p>
            <a:pPr lvl="1"/>
            <a:r>
              <a:rPr lang="en-US" dirty="0"/>
              <a:t>General or vague descriptions of delays without supporting documentation will not be accepted</a:t>
            </a:r>
          </a:p>
          <a:p>
            <a:pPr lvl="1"/>
            <a:r>
              <a:rPr lang="en-US" dirty="0"/>
              <a:t>Reviewers are not able to make any assumptions and can only make determinations based on the information provided</a:t>
            </a:r>
          </a:p>
        </p:txBody>
      </p:sp>
    </p:spTree>
    <p:extLst>
      <p:ext uri="{BB962C8B-B14F-4D97-AF65-F5344CB8AC3E}">
        <p14:creationId xmlns:p14="http://schemas.microsoft.com/office/powerpoint/2010/main" val="927554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(8)</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Required Supplemental Documentation</a:t>
            </a:r>
          </a:p>
          <a:p>
            <a:pPr lvl="1"/>
            <a:r>
              <a:rPr lang="en-US" dirty="0"/>
              <a:t>Must support that a timely obligation occurred</a:t>
            </a:r>
          </a:p>
          <a:p>
            <a:pPr lvl="2"/>
            <a:r>
              <a:rPr lang="en-US" sz="2400" dirty="0">
                <a:solidFill>
                  <a:schemeClr val="bg1"/>
                </a:solidFill>
              </a:rPr>
              <a:t>May include purchase orders, contracts to demonstrate obligation, change orders, or others</a:t>
            </a:r>
          </a:p>
          <a:p>
            <a:pPr lvl="1"/>
            <a:r>
              <a:rPr lang="en-US" dirty="0"/>
              <a:t>Must support that exceptional delays have resulted in a need for this request</a:t>
            </a:r>
          </a:p>
          <a:p>
            <a:pPr lvl="2"/>
            <a:r>
              <a:rPr lang="en-US" sz="2400" dirty="0">
                <a:solidFill>
                  <a:schemeClr val="bg1"/>
                </a:solidFill>
              </a:rPr>
              <a:t>May include communications from vendors regarding delays, revised shipping information, or others</a:t>
            </a:r>
          </a:p>
          <a:p>
            <a:pPr lvl="1"/>
            <a:r>
              <a:rPr lang="en-US" dirty="0"/>
              <a:t>If the request is for a capital expenditure, the LEA is required to include evidence of prior CDE approval (original application and approval email)</a:t>
            </a:r>
            <a:endParaRPr lang="en-US" dirty="0">
              <a:solidFill>
                <a:schemeClr val="bg1"/>
              </a:solidFill>
            </a:endParaRPr>
          </a:p>
        </p:txBody>
      </p:sp>
    </p:spTree>
    <p:extLst>
      <p:ext uri="{BB962C8B-B14F-4D97-AF65-F5344CB8AC3E}">
        <p14:creationId xmlns:p14="http://schemas.microsoft.com/office/powerpoint/2010/main" val="91844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105F-94B8-4B36-9D1C-2D3262F3FA70}"/>
              </a:ext>
            </a:extLst>
          </p:cNvPr>
          <p:cNvSpPr>
            <a:spLocks noGrp="1"/>
          </p:cNvSpPr>
          <p:nvPr>
            <p:ph type="title"/>
          </p:nvPr>
        </p:nvSpPr>
        <p:spPr/>
        <p:txBody>
          <a:bodyPr/>
          <a:lstStyle/>
          <a:p>
            <a:r>
              <a:rPr lang="en-US" dirty="0"/>
              <a:t>Applicable Fund Sources</a:t>
            </a:r>
          </a:p>
        </p:txBody>
      </p:sp>
      <p:sp>
        <p:nvSpPr>
          <p:cNvPr id="3" name="Content Placeholder 2">
            <a:extLst>
              <a:ext uri="{FF2B5EF4-FFF2-40B4-BE49-F238E27FC236}">
                <a16:creationId xmlns:a16="http://schemas.microsoft.com/office/drawing/2014/main" id="{F40B61F3-FE5B-470F-BF19-74D995D86F06}"/>
              </a:ext>
            </a:extLst>
          </p:cNvPr>
          <p:cNvSpPr>
            <a:spLocks noGrp="1"/>
          </p:cNvSpPr>
          <p:nvPr>
            <p:ph idx="1"/>
          </p:nvPr>
        </p:nvSpPr>
        <p:spPr>
          <a:xfrm>
            <a:off x="152400" y="1446055"/>
            <a:ext cx="11887200" cy="3931857"/>
          </a:xfrm>
        </p:spPr>
        <p:txBody>
          <a:bodyPr vert="horz" lIns="91440" tIns="45720" rIns="91440" bIns="45720" rtlCol="0" anchor="t">
            <a:normAutofit/>
          </a:bodyPr>
          <a:lstStyle/>
          <a:p>
            <a:r>
              <a:rPr lang="en-US" sz="3600" dirty="0"/>
              <a:t>CRRSA Act</a:t>
            </a:r>
          </a:p>
          <a:p>
            <a:pPr lvl="1"/>
            <a:r>
              <a:rPr lang="en-US" sz="3200" dirty="0"/>
              <a:t>Elementary and Secondary School Emergency Relief (ESSER) II, Resource Code 3212</a:t>
            </a:r>
          </a:p>
          <a:p>
            <a:pPr lvl="1"/>
            <a:r>
              <a:rPr lang="en-US" sz="3200" dirty="0"/>
              <a:t>Expanded Learning Opportunities Grant (ELO-G), ESSER II State Reserve, Resource Code 3216</a:t>
            </a:r>
          </a:p>
          <a:p>
            <a:pPr lvl="1"/>
            <a:r>
              <a:rPr lang="en-US" sz="3200" dirty="0"/>
              <a:t>ELO-G, Governor’s Emergency Education Relief (GEER) II, Resource Code 3217</a:t>
            </a:r>
          </a:p>
        </p:txBody>
      </p:sp>
    </p:spTree>
    <p:extLst>
      <p:ext uri="{BB962C8B-B14F-4D97-AF65-F5344CB8AC3E}">
        <p14:creationId xmlns:p14="http://schemas.microsoft.com/office/powerpoint/2010/main" val="3856985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Overview (9)</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The LEA must agree to all application assurances for the application to be accepted. Assurances are provided by selecting each check box and including the signature of the LEA’s superintendent or other representative with appropriate authority</a:t>
            </a:r>
            <a:endParaRPr lang="en-US" dirty="0">
              <a:solidFill>
                <a:schemeClr val="bg1"/>
              </a:solidFill>
            </a:endParaRPr>
          </a:p>
        </p:txBody>
      </p:sp>
    </p:spTree>
    <p:extLst>
      <p:ext uri="{BB962C8B-B14F-4D97-AF65-F5344CB8AC3E}">
        <p14:creationId xmlns:p14="http://schemas.microsoft.com/office/powerpoint/2010/main" val="3737212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DA852-D7BE-481B-B8DC-08D63582714E}"/>
              </a:ext>
            </a:extLst>
          </p:cNvPr>
          <p:cNvSpPr>
            <a:spLocks noGrp="1"/>
          </p:cNvSpPr>
          <p:nvPr>
            <p:ph type="title"/>
          </p:nvPr>
        </p:nvSpPr>
        <p:spPr/>
        <p:txBody>
          <a:bodyPr/>
          <a:lstStyle/>
          <a:p>
            <a:r>
              <a:rPr lang="en-US" dirty="0"/>
              <a:t>Liquidation Extension Request Application Submission</a:t>
            </a:r>
          </a:p>
        </p:txBody>
      </p:sp>
      <p:sp>
        <p:nvSpPr>
          <p:cNvPr id="3" name="Content Placeholder 2">
            <a:extLst>
              <a:ext uri="{FF2B5EF4-FFF2-40B4-BE49-F238E27FC236}">
                <a16:creationId xmlns:a16="http://schemas.microsoft.com/office/drawing/2014/main" id="{1FD9EE89-3D79-4529-98B0-738B0F97C155}"/>
              </a:ext>
            </a:extLst>
          </p:cNvPr>
          <p:cNvSpPr>
            <a:spLocks noGrp="1"/>
          </p:cNvSpPr>
          <p:nvPr>
            <p:ph idx="1"/>
          </p:nvPr>
        </p:nvSpPr>
        <p:spPr/>
        <p:txBody>
          <a:bodyPr/>
          <a:lstStyle/>
          <a:p>
            <a:r>
              <a:rPr lang="en-US" dirty="0"/>
              <a:t>The completed application must be submitted with applicable required supplemental documentation via email to </a:t>
            </a:r>
            <a:r>
              <a:rPr lang="en-US"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EDReliefFunds@cde.ca.gov</a:t>
            </a:r>
            <a:r>
              <a:rPr lang="en-US" dirty="0">
                <a:solidFill>
                  <a:schemeClr val="accent5">
                    <a:lumMod val="40000"/>
                    <a:lumOff val="60000"/>
                  </a:schemeClr>
                </a:solidFill>
              </a:rPr>
              <a:t> </a:t>
            </a:r>
          </a:p>
          <a:p>
            <a:r>
              <a:rPr lang="en-US" dirty="0">
                <a:solidFill>
                  <a:schemeClr val="bg1"/>
                </a:solidFill>
              </a:rPr>
              <a:t>The email must include the subject line “Liquidation Extension Request – (name of your LEA) – (project name)”</a:t>
            </a:r>
          </a:p>
          <a:p>
            <a:r>
              <a:rPr lang="en-US" dirty="0"/>
              <a:t>Please anticipate 2-3 weeks for initial application review</a:t>
            </a:r>
            <a:endParaRPr lang="en-US" dirty="0">
              <a:solidFill>
                <a:schemeClr val="bg1"/>
              </a:solidFill>
            </a:endParaRPr>
          </a:p>
        </p:txBody>
      </p:sp>
    </p:spTree>
    <p:extLst>
      <p:ext uri="{BB962C8B-B14F-4D97-AF65-F5344CB8AC3E}">
        <p14:creationId xmlns:p14="http://schemas.microsoft.com/office/powerpoint/2010/main" val="4121644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6329-C0F8-4F85-A4B3-97176C4535C2}"/>
              </a:ext>
            </a:extLst>
          </p:cNvPr>
          <p:cNvSpPr>
            <a:spLocks noGrp="1"/>
          </p:cNvSpPr>
          <p:nvPr>
            <p:ph type="title"/>
          </p:nvPr>
        </p:nvSpPr>
        <p:spPr/>
        <p:txBody>
          <a:bodyPr/>
          <a:lstStyle/>
          <a:p>
            <a:r>
              <a:rPr lang="en-US" dirty="0"/>
              <a:t>Additional Questions?</a:t>
            </a:r>
          </a:p>
        </p:txBody>
      </p:sp>
      <p:sp>
        <p:nvSpPr>
          <p:cNvPr id="3" name="Content Placeholder 2">
            <a:extLst>
              <a:ext uri="{FF2B5EF4-FFF2-40B4-BE49-F238E27FC236}">
                <a16:creationId xmlns:a16="http://schemas.microsoft.com/office/drawing/2014/main" id="{8DA4AFE3-575D-4BE0-BF44-56B337A8DA61}"/>
              </a:ext>
            </a:extLst>
          </p:cNvPr>
          <p:cNvSpPr>
            <a:spLocks noGrp="1"/>
          </p:cNvSpPr>
          <p:nvPr>
            <p:ph idx="1"/>
          </p:nvPr>
        </p:nvSpPr>
        <p:spPr>
          <a:xfrm>
            <a:off x="152400" y="1307562"/>
            <a:ext cx="11887200" cy="5015901"/>
          </a:xfrm>
        </p:spPr>
        <p:txBody>
          <a:bodyPr>
            <a:normAutofit/>
          </a:bodyPr>
          <a:lstStyle/>
          <a:p>
            <a:r>
              <a:rPr lang="en-US" sz="2600" dirty="0"/>
              <a:t>For Federal Stimulus Fund program or reporting questions (including the Liquidation Extension Request Application): </a:t>
            </a:r>
          </a:p>
          <a:p>
            <a:pPr lvl="1"/>
            <a:r>
              <a:rPr lang="en-US" sz="2600"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EDReliefFunds@cde.ca.gov</a:t>
            </a:r>
            <a:r>
              <a:rPr lang="en-US" sz="2600" dirty="0">
                <a:solidFill>
                  <a:schemeClr val="accent5">
                    <a:lumMod val="40000"/>
                    <a:lumOff val="60000"/>
                  </a:schemeClr>
                </a:solidFill>
              </a:rPr>
              <a:t> </a:t>
            </a:r>
          </a:p>
          <a:p>
            <a:r>
              <a:rPr lang="en-US" sz="2600" dirty="0"/>
              <a:t>For Expanded Learning Opportunities Grant (ELO-G) program or reporting questions: </a:t>
            </a:r>
          </a:p>
          <a:p>
            <a:pPr lvl="1"/>
            <a:r>
              <a:rPr lang="en-US" sz="2600" dirty="0">
                <a:solidFill>
                  <a:schemeClr val="accent5">
                    <a:lumMod val="40000"/>
                    <a:lumOff val="60000"/>
                  </a:schemeClr>
                </a:solidFill>
                <a:hlinkClick r:id="rId4">
                  <a:extLst>
                    <a:ext uri="{A12FA001-AC4F-418D-AE19-62706E023703}">
                      <ahyp:hlinkClr xmlns:ahyp="http://schemas.microsoft.com/office/drawing/2018/hyperlinkcolor" val="tx"/>
                    </a:ext>
                  </a:extLst>
                </a:hlinkClick>
              </a:rPr>
              <a:t>ELOGrants@cde.ca.gov</a:t>
            </a:r>
            <a:r>
              <a:rPr lang="en-US" sz="2600" dirty="0"/>
              <a:t> </a:t>
            </a:r>
          </a:p>
          <a:p>
            <a:r>
              <a:rPr lang="en-US" sz="2600" dirty="0"/>
              <a:t>For questions regarding payments of these funds:</a:t>
            </a:r>
          </a:p>
          <a:p>
            <a:pPr lvl="1"/>
            <a:r>
              <a:rPr lang="en-US" sz="2600" dirty="0">
                <a:solidFill>
                  <a:schemeClr val="accent5">
                    <a:lumMod val="40000"/>
                    <a:lumOff val="60000"/>
                  </a:schemeClr>
                </a:solidFill>
                <a:hlinkClick r:id="rId5">
                  <a:extLst>
                    <a:ext uri="{A12FA001-AC4F-418D-AE19-62706E023703}">
                      <ahyp:hlinkClr xmlns:ahyp="http://schemas.microsoft.com/office/drawing/2018/hyperlinkcolor" val="tx"/>
                    </a:ext>
                  </a:extLst>
                </a:hlinkClick>
              </a:rPr>
              <a:t>CAAR@cde.ca.gov</a:t>
            </a:r>
            <a:r>
              <a:rPr lang="en-US" sz="2600" dirty="0">
                <a:solidFill>
                  <a:schemeClr val="accent5">
                    <a:lumMod val="40000"/>
                    <a:lumOff val="60000"/>
                  </a:schemeClr>
                </a:solidFill>
              </a:rPr>
              <a:t> </a:t>
            </a:r>
          </a:p>
          <a:p>
            <a:r>
              <a:rPr lang="en-US" sz="2600" dirty="0"/>
              <a:t>For specific SACS Reporting questions:</a:t>
            </a:r>
          </a:p>
          <a:p>
            <a:pPr lvl="1"/>
            <a:r>
              <a:rPr lang="en-US" sz="2600" dirty="0">
                <a:solidFill>
                  <a:schemeClr val="accent5">
                    <a:lumMod val="40000"/>
                    <a:lumOff val="60000"/>
                  </a:schemeClr>
                </a:solidFill>
                <a:hlinkClick r:id="rId6">
                  <a:extLst>
                    <a:ext uri="{A12FA001-AC4F-418D-AE19-62706E023703}">
                      <ahyp:hlinkClr xmlns:ahyp="http://schemas.microsoft.com/office/drawing/2018/hyperlinkcolor" val="tx"/>
                    </a:ext>
                  </a:extLst>
                </a:hlinkClick>
              </a:rPr>
              <a:t>SACSINFO@cde.ca.gov</a:t>
            </a:r>
            <a:r>
              <a:rPr lang="en-US" sz="2600" dirty="0">
                <a:solidFill>
                  <a:schemeClr val="accent5">
                    <a:lumMod val="40000"/>
                    <a:lumOff val="60000"/>
                  </a:schemeClr>
                </a:solidFill>
              </a:rPr>
              <a:t> </a:t>
            </a:r>
          </a:p>
        </p:txBody>
      </p:sp>
    </p:spTree>
    <p:extLst>
      <p:ext uri="{BB962C8B-B14F-4D97-AF65-F5344CB8AC3E}">
        <p14:creationId xmlns:p14="http://schemas.microsoft.com/office/powerpoint/2010/main" val="175814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9E6D90-E669-4E19-B742-48CAFAF9C624}"/>
              </a:ext>
            </a:extLst>
          </p:cNvPr>
          <p:cNvSpPr>
            <a:spLocks noGrp="1"/>
          </p:cNvSpPr>
          <p:nvPr>
            <p:ph type="title"/>
          </p:nvPr>
        </p:nvSpPr>
        <p:spPr>
          <a:xfrm>
            <a:off x="152400" y="1171662"/>
            <a:ext cx="11887200" cy="1325563"/>
          </a:xfrm>
        </p:spPr>
        <p:txBody>
          <a:bodyPr>
            <a:normAutofit/>
          </a:bodyPr>
          <a:lstStyle/>
          <a:p>
            <a:r>
              <a:rPr lang="en-US" sz="5300" b="1" dirty="0"/>
              <a:t>Questions</a:t>
            </a:r>
            <a:r>
              <a:rPr lang="en-US" dirty="0"/>
              <a:t> </a:t>
            </a:r>
          </a:p>
        </p:txBody>
      </p:sp>
    </p:spTree>
    <p:extLst>
      <p:ext uri="{BB962C8B-B14F-4D97-AF65-F5344CB8AC3E}">
        <p14:creationId xmlns:p14="http://schemas.microsoft.com/office/powerpoint/2010/main" val="2489771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105F-94B8-4B36-9D1C-2D3262F3FA70}"/>
              </a:ext>
            </a:extLst>
          </p:cNvPr>
          <p:cNvSpPr>
            <a:spLocks noGrp="1"/>
          </p:cNvSpPr>
          <p:nvPr>
            <p:ph type="title"/>
          </p:nvPr>
        </p:nvSpPr>
        <p:spPr/>
        <p:txBody>
          <a:bodyPr/>
          <a:lstStyle/>
          <a:p>
            <a:r>
              <a:rPr lang="en-US" dirty="0"/>
              <a:t>Grant Timelines</a:t>
            </a:r>
          </a:p>
        </p:txBody>
      </p:sp>
      <p:sp>
        <p:nvSpPr>
          <p:cNvPr id="3" name="Content Placeholder 2">
            <a:extLst>
              <a:ext uri="{FF2B5EF4-FFF2-40B4-BE49-F238E27FC236}">
                <a16:creationId xmlns:a16="http://schemas.microsoft.com/office/drawing/2014/main" id="{F40B61F3-FE5B-470F-BF19-74D995D86F06}"/>
              </a:ext>
            </a:extLst>
          </p:cNvPr>
          <p:cNvSpPr>
            <a:spLocks noGrp="1"/>
          </p:cNvSpPr>
          <p:nvPr>
            <p:ph idx="1"/>
          </p:nvPr>
        </p:nvSpPr>
        <p:spPr>
          <a:xfrm>
            <a:off x="152400" y="1446055"/>
            <a:ext cx="11887200" cy="3544399"/>
          </a:xfrm>
        </p:spPr>
        <p:txBody>
          <a:bodyPr vert="horz" lIns="91440" tIns="45720" rIns="91440" bIns="45720" rtlCol="0" anchor="t">
            <a:normAutofit/>
          </a:bodyPr>
          <a:lstStyle/>
          <a:p>
            <a:r>
              <a:rPr lang="en-US" sz="3600" dirty="0"/>
              <a:t>CRRSA Act Funds</a:t>
            </a:r>
          </a:p>
          <a:p>
            <a:pPr lvl="1"/>
            <a:r>
              <a:rPr lang="en-US" sz="3200" dirty="0"/>
              <a:t>Obligation Deadline: September 30, 2023</a:t>
            </a:r>
          </a:p>
          <a:p>
            <a:pPr lvl="1"/>
            <a:r>
              <a:rPr lang="en-US" sz="3200" dirty="0"/>
              <a:t>Standard 120-Day Liquidation Deadline: January 29, 2024</a:t>
            </a:r>
          </a:p>
          <a:p>
            <a:pPr lvl="1"/>
            <a:r>
              <a:rPr lang="en-US" sz="3200" dirty="0"/>
              <a:t>Extended Liquidation Deadline (if approved): up to March 31, 2025</a:t>
            </a:r>
          </a:p>
          <a:p>
            <a:pPr lvl="1"/>
            <a:r>
              <a:rPr lang="en-US" sz="3200" dirty="0"/>
              <a:t>Note: there is NO opportunity to extend the obligation deadline for these funds</a:t>
            </a:r>
          </a:p>
        </p:txBody>
      </p:sp>
    </p:spTree>
    <p:extLst>
      <p:ext uri="{BB962C8B-B14F-4D97-AF65-F5344CB8AC3E}">
        <p14:creationId xmlns:p14="http://schemas.microsoft.com/office/powerpoint/2010/main" val="4083512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105F-94B8-4B36-9D1C-2D3262F3FA70}"/>
              </a:ext>
            </a:extLst>
          </p:cNvPr>
          <p:cNvSpPr>
            <a:spLocks noGrp="1"/>
          </p:cNvSpPr>
          <p:nvPr>
            <p:ph type="title"/>
          </p:nvPr>
        </p:nvSpPr>
        <p:spPr/>
        <p:txBody>
          <a:bodyPr/>
          <a:lstStyle/>
          <a:p>
            <a:r>
              <a:rPr lang="en-US" dirty="0"/>
              <a:t>Grant Timelines – Obligation of Funds</a:t>
            </a:r>
          </a:p>
        </p:txBody>
      </p:sp>
      <p:sp>
        <p:nvSpPr>
          <p:cNvPr id="3" name="Content Placeholder 2">
            <a:extLst>
              <a:ext uri="{FF2B5EF4-FFF2-40B4-BE49-F238E27FC236}">
                <a16:creationId xmlns:a16="http://schemas.microsoft.com/office/drawing/2014/main" id="{F40B61F3-FE5B-470F-BF19-74D995D86F06}"/>
              </a:ext>
            </a:extLst>
          </p:cNvPr>
          <p:cNvSpPr>
            <a:spLocks noGrp="1"/>
          </p:cNvSpPr>
          <p:nvPr>
            <p:ph idx="1"/>
          </p:nvPr>
        </p:nvSpPr>
        <p:spPr>
          <a:xfrm>
            <a:off x="152400" y="1446055"/>
            <a:ext cx="11887200" cy="5015901"/>
          </a:xfrm>
        </p:spPr>
        <p:txBody>
          <a:bodyPr vert="horz" lIns="91440" tIns="45720" rIns="91440" bIns="45720" rtlCol="0" anchor="t">
            <a:normAutofit/>
          </a:bodyPr>
          <a:lstStyle/>
          <a:p>
            <a:r>
              <a:rPr lang="en-US" sz="3600" dirty="0"/>
              <a:t>An obligation refers to orders placed for property and services, contracts and subawards made, and similar transactions that require payment</a:t>
            </a:r>
          </a:p>
          <a:p>
            <a:r>
              <a:rPr lang="en-US" sz="3600" dirty="0"/>
              <a:t>For specific information to determine when an obligation has occurred for various activities, please refer to Title 34 of the Code of Federal Regulations section 76.707 (34 CFR 76.707): </a:t>
            </a:r>
            <a:r>
              <a:rPr lang="en-US" sz="3600" dirty="0">
                <a:solidFill>
                  <a:schemeClr val="accent5">
                    <a:lumMod val="40000"/>
                    <a:lumOff val="60000"/>
                  </a:schemeClr>
                </a:solidFill>
                <a:hlinkClick r:id="rId3" tooltip="eCFR 34 CFR 76.707 - When obligations are made">
                  <a:extLst>
                    <a:ext uri="{A12FA001-AC4F-418D-AE19-62706E023703}">
                      <ahyp:hlinkClr xmlns:ahyp="http://schemas.microsoft.com/office/drawing/2018/hyperlinkcolor" val="tx"/>
                    </a:ext>
                  </a:extLst>
                </a:hlinkClick>
              </a:rPr>
              <a:t>https://www.ecfr.gov/current/title-34/subtitle-A/part-76/subpart-G/subject-group-ECFRae39e5300d1271f/section-76.707</a:t>
            </a:r>
            <a:endParaRPr lang="en-US" sz="3600" dirty="0">
              <a:solidFill>
                <a:schemeClr val="accent5">
                  <a:lumMod val="40000"/>
                  <a:lumOff val="60000"/>
                </a:schemeClr>
              </a:solidFill>
            </a:endParaRPr>
          </a:p>
        </p:txBody>
      </p:sp>
    </p:spTree>
    <p:extLst>
      <p:ext uri="{BB962C8B-B14F-4D97-AF65-F5344CB8AC3E}">
        <p14:creationId xmlns:p14="http://schemas.microsoft.com/office/powerpoint/2010/main" val="569049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105F-94B8-4B36-9D1C-2D3262F3FA70}"/>
              </a:ext>
            </a:extLst>
          </p:cNvPr>
          <p:cNvSpPr>
            <a:spLocks noGrp="1"/>
          </p:cNvSpPr>
          <p:nvPr>
            <p:ph type="title"/>
          </p:nvPr>
        </p:nvSpPr>
        <p:spPr>
          <a:xfrm>
            <a:off x="152400" y="-11354"/>
            <a:ext cx="11887200" cy="1325563"/>
          </a:xfrm>
        </p:spPr>
        <p:txBody>
          <a:bodyPr/>
          <a:lstStyle/>
          <a:p>
            <a:r>
              <a:rPr lang="en-US" dirty="0"/>
              <a:t>Grant Timelines – Liquidation of Funds</a:t>
            </a:r>
          </a:p>
        </p:txBody>
      </p:sp>
      <p:sp>
        <p:nvSpPr>
          <p:cNvPr id="3" name="Content Placeholder 2">
            <a:extLst>
              <a:ext uri="{FF2B5EF4-FFF2-40B4-BE49-F238E27FC236}">
                <a16:creationId xmlns:a16="http://schemas.microsoft.com/office/drawing/2014/main" id="{F40B61F3-FE5B-470F-BF19-74D995D86F06}"/>
              </a:ext>
            </a:extLst>
          </p:cNvPr>
          <p:cNvSpPr>
            <a:spLocks noGrp="1"/>
          </p:cNvSpPr>
          <p:nvPr>
            <p:ph idx="1"/>
          </p:nvPr>
        </p:nvSpPr>
        <p:spPr>
          <a:xfrm>
            <a:off x="152400" y="1159185"/>
            <a:ext cx="11887200" cy="5015901"/>
          </a:xfrm>
        </p:spPr>
        <p:txBody>
          <a:bodyPr vert="horz" lIns="91440" tIns="45720" rIns="91440" bIns="45720" rtlCol="0" anchor="t">
            <a:normAutofit fontScale="92500" lnSpcReduction="10000"/>
          </a:bodyPr>
          <a:lstStyle/>
          <a:p>
            <a:r>
              <a:rPr lang="en-US" sz="3600" dirty="0"/>
              <a:t>An obligation is considered liquidated when the goods or services have been received and payment has been completed</a:t>
            </a:r>
            <a:endParaRPr lang="en-US" sz="3600" dirty="0">
              <a:solidFill>
                <a:schemeClr val="accent5">
                  <a:lumMod val="40000"/>
                  <a:lumOff val="60000"/>
                </a:schemeClr>
              </a:solidFill>
            </a:endParaRPr>
          </a:p>
          <a:p>
            <a:r>
              <a:rPr lang="en-US" sz="3600" dirty="0"/>
              <a:t>In accordance with 2 CFR 200.405, a cost is allocable to a federal award if the goods or services involved are chargeable or assignable to that Federal award or cost objective in accordance with relative benefits received</a:t>
            </a:r>
          </a:p>
          <a:p>
            <a:pPr lvl="1"/>
            <a:r>
              <a:rPr lang="en-US" sz="3200" dirty="0"/>
              <a:t>This standard is met if the cost is incurred specifically for the federal award, among other requirements</a:t>
            </a:r>
          </a:p>
          <a:p>
            <a:pPr lvl="1"/>
            <a:r>
              <a:rPr lang="en-US" sz="3200" dirty="0"/>
              <a:t>Local educational agencies (LEAs) must ensure that activities </a:t>
            </a:r>
            <a:r>
              <a:rPr lang="en-US" sz="3200" i="1" dirty="0"/>
              <a:t>even partially </a:t>
            </a:r>
            <a:r>
              <a:rPr lang="en-US" sz="3200" dirty="0"/>
              <a:t>funded through federal funds are </a:t>
            </a:r>
            <a:r>
              <a:rPr lang="en-US" sz="3200" i="1" dirty="0"/>
              <a:t>fully</a:t>
            </a:r>
            <a:r>
              <a:rPr lang="en-US" sz="3200" dirty="0"/>
              <a:t> completed within the applicable grant timeline</a:t>
            </a:r>
          </a:p>
        </p:txBody>
      </p:sp>
    </p:spTree>
    <p:extLst>
      <p:ext uri="{BB962C8B-B14F-4D97-AF65-F5344CB8AC3E}">
        <p14:creationId xmlns:p14="http://schemas.microsoft.com/office/powerpoint/2010/main" val="1146707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105F-94B8-4B36-9D1C-2D3262F3FA70}"/>
              </a:ext>
            </a:extLst>
          </p:cNvPr>
          <p:cNvSpPr>
            <a:spLocks noGrp="1"/>
          </p:cNvSpPr>
          <p:nvPr>
            <p:ph type="title"/>
          </p:nvPr>
        </p:nvSpPr>
        <p:spPr/>
        <p:txBody>
          <a:bodyPr/>
          <a:lstStyle/>
          <a:p>
            <a:r>
              <a:rPr lang="en-US" dirty="0"/>
              <a:t>Grant Timelines – Liquidation of Funds Example (1)</a:t>
            </a:r>
          </a:p>
        </p:txBody>
      </p:sp>
      <p:sp>
        <p:nvSpPr>
          <p:cNvPr id="3" name="Content Placeholder 2">
            <a:extLst>
              <a:ext uri="{FF2B5EF4-FFF2-40B4-BE49-F238E27FC236}">
                <a16:creationId xmlns:a16="http://schemas.microsoft.com/office/drawing/2014/main" id="{F40B61F3-FE5B-470F-BF19-74D995D86F06}"/>
              </a:ext>
            </a:extLst>
          </p:cNvPr>
          <p:cNvSpPr>
            <a:spLocks noGrp="1"/>
          </p:cNvSpPr>
          <p:nvPr>
            <p:ph idx="1"/>
          </p:nvPr>
        </p:nvSpPr>
        <p:spPr>
          <a:xfrm>
            <a:off x="152400" y="1446055"/>
            <a:ext cx="11887200" cy="5015901"/>
          </a:xfrm>
        </p:spPr>
        <p:txBody>
          <a:bodyPr vert="horz" lIns="91440" tIns="45720" rIns="91440" bIns="45720" rtlCol="0" anchor="t">
            <a:normAutofit/>
          </a:bodyPr>
          <a:lstStyle/>
          <a:p>
            <a:r>
              <a:rPr lang="en-US" sz="3600" dirty="0"/>
              <a:t>An LEA pre-pays for a five year subscription for data analysis software to support efforts to address the impact of lost instructional time on academic success using ESSER II funds. The subscription is purchased on August 1, 2022, and is active August 1, 2022 – July 31, 2027.</a:t>
            </a:r>
          </a:p>
          <a:p>
            <a:pPr lvl="1"/>
            <a:r>
              <a:rPr lang="en-US" dirty="0"/>
              <a:t>Not allocable to ESSER II</a:t>
            </a:r>
          </a:p>
        </p:txBody>
      </p:sp>
    </p:spTree>
    <p:extLst>
      <p:ext uri="{BB962C8B-B14F-4D97-AF65-F5344CB8AC3E}">
        <p14:creationId xmlns:p14="http://schemas.microsoft.com/office/powerpoint/2010/main" val="2737387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105F-94B8-4B36-9D1C-2D3262F3FA70}"/>
              </a:ext>
            </a:extLst>
          </p:cNvPr>
          <p:cNvSpPr>
            <a:spLocks noGrp="1"/>
          </p:cNvSpPr>
          <p:nvPr>
            <p:ph type="title"/>
          </p:nvPr>
        </p:nvSpPr>
        <p:spPr/>
        <p:txBody>
          <a:bodyPr/>
          <a:lstStyle/>
          <a:p>
            <a:r>
              <a:rPr lang="en-US" dirty="0"/>
              <a:t>Grant Timelines – Liquidation of Funds Example (2)</a:t>
            </a:r>
          </a:p>
        </p:txBody>
      </p:sp>
      <p:sp>
        <p:nvSpPr>
          <p:cNvPr id="3" name="Content Placeholder 2">
            <a:extLst>
              <a:ext uri="{FF2B5EF4-FFF2-40B4-BE49-F238E27FC236}">
                <a16:creationId xmlns:a16="http://schemas.microsoft.com/office/drawing/2014/main" id="{F40B61F3-FE5B-470F-BF19-74D995D86F06}"/>
              </a:ext>
            </a:extLst>
          </p:cNvPr>
          <p:cNvSpPr>
            <a:spLocks noGrp="1"/>
          </p:cNvSpPr>
          <p:nvPr>
            <p:ph idx="1"/>
          </p:nvPr>
        </p:nvSpPr>
        <p:spPr>
          <a:xfrm>
            <a:off x="152400" y="1446055"/>
            <a:ext cx="11887200" cy="5015901"/>
          </a:xfrm>
        </p:spPr>
        <p:txBody>
          <a:bodyPr vert="horz" lIns="91440" tIns="45720" rIns="91440" bIns="45720" rtlCol="0" anchor="t">
            <a:normAutofit/>
          </a:bodyPr>
          <a:lstStyle/>
          <a:p>
            <a:r>
              <a:rPr lang="en-US" sz="3000" dirty="0"/>
              <a:t>An LEA applies for and receives pre-approval to enter into a contract to replace HVAC systems in a school building, using ESSER II funds for the equipment and installation. The LEA enters into the obligation as of December 2022. Unexpected delays occur, and only half of the contract is completed within the ESSER II grant period. The full contracted scope isn’t completed until July of 2024. The LEA charges the expenditures that occurred during the ESSER II grant period to ESSER II, and charges the remaining balance to ESSER III.</a:t>
            </a:r>
          </a:p>
          <a:p>
            <a:pPr lvl="1"/>
            <a:r>
              <a:rPr lang="en-US" dirty="0"/>
              <a:t>Not allocable to ESSER II under the standard grant timeline</a:t>
            </a:r>
          </a:p>
          <a:p>
            <a:pPr lvl="1"/>
            <a:r>
              <a:rPr lang="en-US" dirty="0"/>
              <a:t>May be allocable to ESSER II through a liquidation extension!</a:t>
            </a:r>
          </a:p>
        </p:txBody>
      </p:sp>
    </p:spTree>
    <p:extLst>
      <p:ext uri="{BB962C8B-B14F-4D97-AF65-F5344CB8AC3E}">
        <p14:creationId xmlns:p14="http://schemas.microsoft.com/office/powerpoint/2010/main" val="1625036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37EDA-C775-4464-8A23-D984072DB50F}"/>
              </a:ext>
            </a:extLst>
          </p:cNvPr>
          <p:cNvSpPr>
            <a:spLocks noGrp="1"/>
          </p:cNvSpPr>
          <p:nvPr>
            <p:ph type="title"/>
          </p:nvPr>
        </p:nvSpPr>
        <p:spPr/>
        <p:txBody>
          <a:bodyPr/>
          <a:lstStyle/>
          <a:p>
            <a:r>
              <a:rPr lang="en-US" dirty="0"/>
              <a:t>Why does this matter to the liquidation extension process?</a:t>
            </a:r>
          </a:p>
        </p:txBody>
      </p:sp>
      <p:sp>
        <p:nvSpPr>
          <p:cNvPr id="3" name="Content Placeholder 2">
            <a:extLst>
              <a:ext uri="{FF2B5EF4-FFF2-40B4-BE49-F238E27FC236}">
                <a16:creationId xmlns:a16="http://schemas.microsoft.com/office/drawing/2014/main" id="{01E0FCCE-119D-4146-BD7C-6FDA3981296E}"/>
              </a:ext>
            </a:extLst>
          </p:cNvPr>
          <p:cNvSpPr>
            <a:spLocks noGrp="1"/>
          </p:cNvSpPr>
          <p:nvPr>
            <p:ph idx="1"/>
          </p:nvPr>
        </p:nvSpPr>
        <p:spPr/>
        <p:txBody>
          <a:bodyPr/>
          <a:lstStyle/>
          <a:p>
            <a:r>
              <a:rPr lang="en-US" dirty="0"/>
              <a:t>If approved for a liquidation extension, allowable activities properly obligated by September 30, 2023, could be completed for up to 14 additional months after the standard liquidation timeline</a:t>
            </a:r>
          </a:p>
        </p:txBody>
      </p:sp>
    </p:spTree>
    <p:extLst>
      <p:ext uri="{BB962C8B-B14F-4D97-AF65-F5344CB8AC3E}">
        <p14:creationId xmlns:p14="http://schemas.microsoft.com/office/powerpoint/2010/main" val="2724450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AA95-7016-4E80-A97C-3AD2B8428BD6}"/>
              </a:ext>
            </a:extLst>
          </p:cNvPr>
          <p:cNvSpPr>
            <a:spLocks noGrp="1"/>
          </p:cNvSpPr>
          <p:nvPr>
            <p:ph type="title"/>
          </p:nvPr>
        </p:nvSpPr>
        <p:spPr>
          <a:xfrm>
            <a:off x="152400" y="42438"/>
            <a:ext cx="11887200" cy="1325563"/>
          </a:xfrm>
        </p:spPr>
        <p:txBody>
          <a:bodyPr/>
          <a:lstStyle/>
          <a:p>
            <a:r>
              <a:rPr lang="en-US" dirty="0"/>
              <a:t>Liquidation Extension Request Application General Guidance (1)</a:t>
            </a:r>
          </a:p>
        </p:txBody>
      </p:sp>
      <p:sp>
        <p:nvSpPr>
          <p:cNvPr id="3" name="Content Placeholder 2">
            <a:extLst>
              <a:ext uri="{FF2B5EF4-FFF2-40B4-BE49-F238E27FC236}">
                <a16:creationId xmlns:a16="http://schemas.microsoft.com/office/drawing/2014/main" id="{A0ABFA06-2B1E-4AA2-9FFF-A6DAFC4FAD69}"/>
              </a:ext>
            </a:extLst>
          </p:cNvPr>
          <p:cNvSpPr>
            <a:spLocks noGrp="1"/>
          </p:cNvSpPr>
          <p:nvPr>
            <p:ph idx="1"/>
          </p:nvPr>
        </p:nvSpPr>
        <p:spPr>
          <a:xfrm>
            <a:off x="152400" y="1534727"/>
            <a:ext cx="11887200" cy="4561273"/>
          </a:xfrm>
        </p:spPr>
        <p:txBody>
          <a:bodyPr>
            <a:normAutofit/>
          </a:bodyPr>
          <a:lstStyle/>
          <a:p>
            <a:r>
              <a:rPr lang="en-US" dirty="0"/>
              <a:t>Applies only to CRRSA Act funds</a:t>
            </a:r>
          </a:p>
          <a:p>
            <a:r>
              <a:rPr lang="en-US" dirty="0"/>
              <a:t>Approval may extend the liquidation period ONLY, not the obligation deadline</a:t>
            </a:r>
          </a:p>
          <a:p>
            <a:r>
              <a:rPr lang="en-US" dirty="0"/>
              <a:t>Approval must be provided by both the California Department of Education (CDE) and the U.S. Department of Education (ED) and is not guaranteed</a:t>
            </a:r>
          </a:p>
          <a:p>
            <a:r>
              <a:rPr lang="en-US" dirty="0"/>
              <a:t>The intention is for LEAs to have additional time to liquidate properly obligated funds in response to unexpected delays, not a general practice to allow more time for expenditures</a:t>
            </a:r>
          </a:p>
        </p:txBody>
      </p:sp>
    </p:spTree>
    <p:extLst>
      <p:ext uri="{BB962C8B-B14F-4D97-AF65-F5344CB8AC3E}">
        <p14:creationId xmlns:p14="http://schemas.microsoft.com/office/powerpoint/2010/main" val="1279158737"/>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1612</Words>
  <Application>Microsoft Office PowerPoint</Application>
  <PresentationFormat>Widescreen</PresentationFormat>
  <Paragraphs>114</Paragraphs>
  <Slides>23</Slides>
  <Notes>22</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23</vt:i4>
      </vt:variant>
    </vt:vector>
  </HeadingPairs>
  <TitlesOfParts>
    <vt:vector size="32" baseType="lpstr">
      <vt:lpstr>Arial</vt:lpstr>
      <vt:lpstr>Calibri</vt:lpstr>
      <vt:lpstr>CDE Set 1</vt:lpstr>
      <vt:lpstr>CDE Set 2</vt:lpstr>
      <vt:lpstr>CDE Set 3</vt:lpstr>
      <vt:lpstr>CDE Set 4</vt:lpstr>
      <vt:lpstr>CDE Set 5</vt:lpstr>
      <vt:lpstr>CDE Set 6</vt:lpstr>
      <vt:lpstr>CDE Set 7</vt:lpstr>
      <vt:lpstr>Coronavirus Response and Relief Supplemental Appropriations (CRRSA) Act Liquidation Extension Request Application September 2023</vt:lpstr>
      <vt:lpstr>Applicable Fund Sources</vt:lpstr>
      <vt:lpstr>Grant Timelines</vt:lpstr>
      <vt:lpstr>Grant Timelines – Obligation of Funds</vt:lpstr>
      <vt:lpstr>Grant Timelines – Liquidation of Funds</vt:lpstr>
      <vt:lpstr>Grant Timelines – Liquidation of Funds Example (1)</vt:lpstr>
      <vt:lpstr>Grant Timelines – Liquidation of Funds Example (2)</vt:lpstr>
      <vt:lpstr>Why does this matter to the liquidation extension process?</vt:lpstr>
      <vt:lpstr>Liquidation Extension Request Application General Guidance (1)</vt:lpstr>
      <vt:lpstr>Liquidation Extension Request Application General Guidance (2)</vt:lpstr>
      <vt:lpstr>Liquidation Extension Request Application General Guidance (3)</vt:lpstr>
      <vt:lpstr>Liquidation Extension Request Application Overview (1)</vt:lpstr>
      <vt:lpstr>Liquidation Extension Request Application Overview (2)</vt:lpstr>
      <vt:lpstr>Liquidation Extension Request Application Overview (3)</vt:lpstr>
      <vt:lpstr>Liquidation Extension Request Application Overview (4)</vt:lpstr>
      <vt:lpstr>Liquidation Extension Request Application Overview (5)</vt:lpstr>
      <vt:lpstr>Liquidation Extension Request Application Overview (6)</vt:lpstr>
      <vt:lpstr>Liquidation Extension Request Application Overview (7)</vt:lpstr>
      <vt:lpstr>Liquidation Extension Request Application Overview (8)</vt:lpstr>
      <vt:lpstr>Liquidation Extension Request Application Overview (9)</vt:lpstr>
      <vt:lpstr>Liquidation Extension Request Application Submission</vt:lpstr>
      <vt:lpstr>Additional Questions?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CRRSA Liquidation Ext Webinar - Federal Stimulus Funding (CA Dept of Education)</dc:title>
  <dc:subject>Training slide deck for the purpose, use, and submission of the Coronavirus Response and Relief Supplemental Appropriations (CRRSA) Act Liquidation Extension Request Application.</dc:subject>
  <dc:creator/>
  <cp:lastModifiedBy/>
  <cp:revision>1</cp:revision>
  <dcterms:created xsi:type="dcterms:W3CDTF">2024-01-26T17:05:06Z</dcterms:created>
  <dcterms:modified xsi:type="dcterms:W3CDTF">2024-01-26T17:05:31Z</dcterms:modified>
</cp:coreProperties>
</file>