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6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4" r:id="rId1"/>
    <p:sldMasterId id="2147483659" r:id="rId2"/>
    <p:sldMasterId id="2147483648" r:id="rId3"/>
    <p:sldMasterId id="2147483664" r:id="rId4"/>
    <p:sldMasterId id="2147483671" r:id="rId5"/>
    <p:sldMasterId id="2147483676" r:id="rId6"/>
    <p:sldMasterId id="2147483681" r:id="rId7"/>
  </p:sldMasterIdLst>
  <p:notesMasterIdLst>
    <p:notesMasterId r:id="rId34"/>
  </p:notesMasterIdLst>
  <p:handoutMasterIdLst>
    <p:handoutMasterId r:id="rId35"/>
  </p:handoutMasterIdLst>
  <p:sldIdLst>
    <p:sldId id="256" r:id="rId8"/>
    <p:sldId id="313" r:id="rId9"/>
    <p:sldId id="289" r:id="rId10"/>
    <p:sldId id="316" r:id="rId11"/>
    <p:sldId id="318" r:id="rId12"/>
    <p:sldId id="317" r:id="rId13"/>
    <p:sldId id="319" r:id="rId14"/>
    <p:sldId id="320" r:id="rId15"/>
    <p:sldId id="321" r:id="rId16"/>
    <p:sldId id="324" r:id="rId17"/>
    <p:sldId id="329" r:id="rId18"/>
    <p:sldId id="330" r:id="rId19"/>
    <p:sldId id="332" r:id="rId20"/>
    <p:sldId id="322" r:id="rId21"/>
    <p:sldId id="323" r:id="rId22"/>
    <p:sldId id="325" r:id="rId23"/>
    <p:sldId id="326" r:id="rId24"/>
    <p:sldId id="333" r:id="rId25"/>
    <p:sldId id="334" r:id="rId26"/>
    <p:sldId id="327" r:id="rId27"/>
    <p:sldId id="335" r:id="rId28"/>
    <p:sldId id="336" r:id="rId29"/>
    <p:sldId id="328" r:id="rId30"/>
    <p:sldId id="304" r:id="rId31"/>
    <p:sldId id="299" r:id="rId32"/>
    <p:sldId id="262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4A6D"/>
    <a:srgbClr val="ED8B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33" autoAdjust="0"/>
    <p:restoredTop sz="86809" autoAdjust="0"/>
  </p:normalViewPr>
  <p:slideViewPr>
    <p:cSldViewPr snapToGrid="0">
      <p:cViewPr varScale="1">
        <p:scale>
          <a:sx n="64" d="100"/>
          <a:sy n="64" d="100"/>
        </p:scale>
        <p:origin x="966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618"/>
    </p:cViewPr>
  </p:sorterViewPr>
  <p:notesViewPr>
    <p:cSldViewPr snapToGrid="0">
      <p:cViewPr varScale="1">
        <p:scale>
          <a:sx n="55" d="100"/>
          <a:sy n="55" d="100"/>
        </p:scale>
        <p:origin x="262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34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commentAuthors" Target="commentAuthor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E931343-2F6C-4EC9-9DC2-9270877BDB4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7EEC52-11A2-463D-8A0E-792EF2BC214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8BE69-669F-416A-93EF-12E394687B13}" type="datetimeFigureOut">
              <a:rPr lang="en-US" smtClean="0"/>
              <a:t>10/27/2023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2C21C6-577A-414D-80D9-7CC98EBCB7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581264-43C8-4B2A-8249-E8564476D45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29019-704D-4805-9B43-8A1089A67E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621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110321-FE7C-41D5-A6A6-9361CA1AFD5B}" type="datetimeFigureOut">
              <a:rPr lang="en-US" smtClean="0"/>
              <a:t>10/27/2023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52AC79-A108-4FDF-A0BE-96CEB0D6FF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869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0601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6820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1434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5666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736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4629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7669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3651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1994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6831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149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5717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5187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022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60816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23048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4790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8339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8268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4662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6238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0683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6455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5642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80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E4EA3A2-1F8E-4D59-8CCD-ADE780EA398C}"/>
              </a:ext>
            </a:extLst>
          </p:cNvPr>
          <p:cNvSpPr>
            <a:spLocks/>
          </p:cNvSpPr>
          <p:nvPr userDrawn="1"/>
        </p:nvSpPr>
        <p:spPr>
          <a:xfrm>
            <a:off x="1514475" y="5057774"/>
            <a:ext cx="10677525" cy="4095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 descr="The official seal of the California Department of Education">
            <a:extLst>
              <a:ext uri="{FF2B5EF4-FFF2-40B4-BE49-F238E27FC236}">
                <a16:creationId xmlns:a16="http://schemas.microsoft.com/office/drawing/2014/main" id="{229AE4EE-F2AE-45EA-8EDB-B364C7286B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1319" y="3900876"/>
            <a:ext cx="2355839" cy="23803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BB3E5DD-A548-4B13-B011-AD7381826A90}"/>
              </a:ext>
            </a:extLst>
          </p:cNvPr>
          <p:cNvSpPr txBox="1"/>
          <p:nvPr userDrawn="1"/>
        </p:nvSpPr>
        <p:spPr>
          <a:xfrm>
            <a:off x="3500437" y="5705051"/>
            <a:ext cx="84772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CALIFORNIA DEPARTMENT OF EDUCATION</a:t>
            </a:r>
          </a:p>
          <a:p>
            <a:pPr algn="r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Tony Thurmond, State Superintendent of Public Instruction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2867816" y="1390650"/>
            <a:ext cx="9153525" cy="3347821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54048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32188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458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6125077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1548731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4200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530804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0759337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0923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9972466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916044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6907964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471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233966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4511687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300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96593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32449"/>
            <a:ext cx="118872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3" name="Picture 2" descr="The official seal of the California Department of Education">
            <a:extLst>
              <a:ext uri="{FF2B5EF4-FFF2-40B4-BE49-F238E27FC236}">
                <a16:creationId xmlns:a16="http://schemas.microsoft.com/office/drawing/2014/main" id="{9327F4AD-5BBF-43C4-AF18-70C77C9617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18081" y="2448361"/>
            <a:ext cx="2355839" cy="2380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991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CC35A081-3005-4A0A-8613-6F350DD754D9}"/>
              </a:ext>
            </a:extLst>
          </p:cNvPr>
          <p:cNvGrpSpPr/>
          <p:nvPr userDrawn="1"/>
        </p:nvGrpSpPr>
        <p:grpSpPr>
          <a:xfrm>
            <a:off x="0" y="990600"/>
            <a:ext cx="12192000" cy="4645492"/>
            <a:chOff x="0" y="990600"/>
            <a:chExt cx="12192000" cy="464549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E4EA3A2-1F8E-4D59-8CCD-ADE780EA398C}"/>
                </a:ext>
              </a:extLst>
            </p:cNvPr>
            <p:cNvSpPr>
              <a:spLocks/>
            </p:cNvSpPr>
            <p:nvPr userDrawn="1"/>
          </p:nvSpPr>
          <p:spPr>
            <a:xfrm>
              <a:off x="0" y="990600"/>
              <a:ext cx="12191999" cy="4462612"/>
            </a:xfrm>
            <a:prstGeom prst="rect">
              <a:avLst/>
            </a:prstGeom>
            <a:solidFill>
              <a:srgbClr val="0C4A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158AE10-268E-471E-AD35-10FC854F29EF}"/>
                </a:ext>
              </a:extLst>
            </p:cNvPr>
            <p:cNvSpPr>
              <a:spLocks/>
            </p:cNvSpPr>
            <p:nvPr userDrawn="1"/>
          </p:nvSpPr>
          <p:spPr>
            <a:xfrm>
              <a:off x="1" y="5453212"/>
              <a:ext cx="12191999" cy="182880"/>
            </a:xfrm>
            <a:prstGeom prst="rect">
              <a:avLst/>
            </a:prstGeom>
            <a:solidFill>
              <a:srgbClr val="ED8B6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BACA4FE-73B4-4E69-9F95-2126EED44CD0}"/>
              </a:ext>
            </a:extLst>
          </p:cNvPr>
          <p:cNvGrpSpPr/>
          <p:nvPr userDrawn="1"/>
        </p:nvGrpSpPr>
        <p:grpSpPr>
          <a:xfrm>
            <a:off x="152397" y="161925"/>
            <a:ext cx="11887200" cy="6462519"/>
            <a:chOff x="152397" y="161925"/>
            <a:chExt cx="11887200" cy="6462519"/>
          </a:xfrm>
        </p:grpSpPr>
        <p:pic>
          <p:nvPicPr>
            <p:cNvPr id="12" name="Picture 11" descr="The official seal of the California Department of Education">
              <a:extLst>
                <a:ext uri="{FF2B5EF4-FFF2-40B4-BE49-F238E27FC236}">
                  <a16:creationId xmlns:a16="http://schemas.microsoft.com/office/drawing/2014/main" id="{229AE4EE-F2AE-45EA-8EDB-B364C7286B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5276651" y="161925"/>
              <a:ext cx="1638692" cy="1655762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BB3E5DD-A548-4B13-B011-AD7381826A90}"/>
                </a:ext>
              </a:extLst>
            </p:cNvPr>
            <p:cNvSpPr txBox="1"/>
            <p:nvPr userDrawn="1"/>
          </p:nvSpPr>
          <p:spPr>
            <a:xfrm>
              <a:off x="152397" y="5793447"/>
              <a:ext cx="11887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CALIFORNIA DEPARTMENT OF EDUCATION</a:t>
              </a:r>
            </a:p>
            <a:p>
              <a:pPr algn="ctr"/>
              <a:r>
                <a:rPr lang="en-US" sz="2400" dirty="0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Tony Thurmond, State Superintendent of Public Instruction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1524000" y="2514600"/>
            <a:ext cx="9144000" cy="1828800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83886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51570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516547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053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543729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4" Type="http://schemas.openxmlformats.org/officeDocument/2006/relationships/theme" Target="../theme/theme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C4A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428EC11-7AAC-4049-9A83-CF2265C43055}"/>
              </a:ext>
            </a:extLst>
          </p:cNvPr>
          <p:cNvSpPr/>
          <p:nvPr userDrawn="1"/>
        </p:nvSpPr>
        <p:spPr>
          <a:xfrm rot="5400000">
            <a:off x="5730240" y="396240"/>
            <a:ext cx="731520" cy="1219199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273882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152400" y="203800"/>
            <a:ext cx="11887200" cy="6450401"/>
          </a:xfrm>
          <a:prstGeom prst="rect">
            <a:avLst/>
          </a:prstGeom>
          <a:noFill/>
          <a:ln w="25400" cmpd="sng">
            <a:solidFill>
              <a:srgbClr val="ED8B6F"/>
            </a:solidFill>
            <a:miter lim="800000"/>
            <a:extLst>
              <a:ext uri="{C807C97D-BFC1-408E-A445-0C87EB9F89A2}">
                <ask:lineSketchStyleProps xmlns:ask="http://schemas.microsoft.com/office/drawing/2018/sketchyshapes" xmlns="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402199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1" r:id="rId2"/>
    <p:sldLayoutId id="2147483662" r:id="rId3"/>
    <p:sldLayoutId id="2147483663" r:id="rId4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C4A6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rgbClr val="0C4A6D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0C4A6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C4A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152400" y="203800"/>
            <a:ext cx="11887200" cy="6450401"/>
          </a:xfrm>
          <a:prstGeom prst="rect">
            <a:avLst/>
          </a:prstGeom>
          <a:noFill/>
          <a:ln w="25400" cmpd="sng">
            <a:solidFill>
              <a:srgbClr val="ED8B6F"/>
            </a:solidFill>
            <a:miter lim="800000"/>
            <a:extLst>
              <a:ext uri="{C807C97D-BFC1-408E-A445-0C87EB9F89A2}">
                <ask:lineSketchStyleProps xmlns:ask="http://schemas.microsoft.com/office/drawing/2018/sketchyshapes" xmlns="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877708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3" r:id="rId3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ED8B6F"/>
          </a:solidFill>
          <a:ln w="25400" cmpd="sng">
            <a:noFill/>
            <a:miter lim="800000"/>
            <a:extLst>
              <a:ext uri="{C807C97D-BFC1-408E-A445-0C87EB9F89A2}">
                <ask:lineSketchStyleProps xmlns:ask="http://schemas.microsoft.com/office/drawing/2018/sketchyshapes" xmlns="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956017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C4A6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rgbClr val="0C4A6D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0C4A6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C4A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12039600" y="0"/>
            <a:ext cx="152400" cy="6858000"/>
          </a:xfrm>
          <a:prstGeom prst="rect">
            <a:avLst/>
          </a:prstGeom>
          <a:solidFill>
            <a:srgbClr val="ED8B6F"/>
          </a:solidFill>
          <a:ln w="25400" cmpd="sng">
            <a:noFill/>
            <a:miter lim="800000"/>
            <a:extLst>
              <a:ext uri="{C807C97D-BFC1-408E-A445-0C87EB9F89A2}">
                <ask:lineSketchStyleProps xmlns:ask="http://schemas.microsoft.com/office/drawing/2018/sketchyshapes" xmlns="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29396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1" y="6654200"/>
            <a:ext cx="12192000" cy="203799"/>
          </a:xfrm>
          <a:prstGeom prst="rect">
            <a:avLst/>
          </a:prstGeom>
          <a:solidFill>
            <a:srgbClr val="ED8B6F"/>
          </a:solidFill>
          <a:ln w="25400" cmpd="sng">
            <a:noFill/>
            <a:miter lim="800000"/>
            <a:extLst>
              <a:ext uri="{C807C97D-BFC1-408E-A445-0C87EB9F89A2}">
                <ask:lineSketchStyleProps xmlns:ask="http://schemas.microsoft.com/office/drawing/2018/sketchyshapes" xmlns="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498434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C4A6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rgbClr val="0C4A6D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0C4A6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C4A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1" y="6654200"/>
            <a:ext cx="12192000" cy="203799"/>
          </a:xfrm>
          <a:prstGeom prst="rect">
            <a:avLst/>
          </a:prstGeom>
          <a:solidFill>
            <a:srgbClr val="ED8B6F"/>
          </a:solidFill>
          <a:ln w="25400" cmpd="sng">
            <a:noFill/>
            <a:miter lim="800000"/>
            <a:extLst>
              <a:ext uri="{C807C97D-BFC1-408E-A445-0C87EB9F89A2}">
                <ask:lineSketchStyleProps xmlns:ask="http://schemas.microsoft.com/office/drawing/2018/sketchyshapes" xmlns="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599010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e.ca.gov/fg/cr/reportinghelp.asp#moequityiii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e.ca.gov/fg/cr/reportinghelp.asp#moequityiii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3.cde.ca.gov/caresactreporting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oese.ed.gov/files/2021/12/Maintenance-of-Equity-updated-FAQs_12.29.21_Final.pdf" TargetMode="External"/><Relationship Id="rId5" Type="http://schemas.openxmlformats.org/officeDocument/2006/relationships/hyperlink" Target="https://oese.ed.gov/offices/education-stabilization-fund/elementary-secondary-school-emergency-relief-fund/maintenance-of-equity/" TargetMode="External"/><Relationship Id="rId4" Type="http://schemas.openxmlformats.org/officeDocument/2006/relationships/hyperlink" Target="https://www.cde.ca.gov/fg/cr/reportinghelp.asp#moequityiii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EDReliefFunds@CDE.ca.gov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mailto:join-edrelieffunds@mlist.cde.ca.gov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3.cde.ca.gov/caresactreportin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Relationship Id="rId4" Type="http://schemas.openxmlformats.org/officeDocument/2006/relationships/hyperlink" Target="https://www.cde.ca.gov/fg/cr/reportinghelp.asp#moequityiii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EDReliefFunds@cde.ca.gov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F287B-3956-4411-90CB-C098D6858A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5964" y="610478"/>
            <a:ext cx="8636159" cy="3989284"/>
          </a:xfrm>
        </p:spPr>
        <p:txBody>
          <a:bodyPr>
            <a:normAutofit/>
          </a:bodyPr>
          <a:lstStyle/>
          <a:p>
            <a:pPr algn="l">
              <a:spcBef>
                <a:spcPts val="4200"/>
              </a:spcBef>
              <a:spcAft>
                <a:spcPts val="1200"/>
              </a:spcAft>
            </a:pPr>
            <a:r>
              <a:rPr lang="en-US" sz="4000" dirty="0"/>
              <a:t>Local Educational Agency (LEA)-Level Maintenance of Equity (</a:t>
            </a:r>
            <a:r>
              <a:rPr lang="en-US" sz="4000" dirty="0" err="1"/>
              <a:t>MOEquity</a:t>
            </a:r>
            <a:r>
              <a:rPr lang="en-US" sz="4000" dirty="0"/>
              <a:t>) School Calculations Reporting, Fiscal Year (FY) 2022–23</a:t>
            </a:r>
            <a:br>
              <a:rPr lang="en-US" sz="4000" dirty="0"/>
            </a:br>
            <a:r>
              <a:rPr lang="en-US" sz="2800" dirty="0">
                <a:latin typeface="+mn-lt"/>
              </a:rPr>
              <a:t>Presented November 2023</a:t>
            </a:r>
          </a:p>
        </p:txBody>
      </p:sp>
    </p:spTree>
    <p:extLst>
      <p:ext uri="{BB962C8B-B14F-4D97-AF65-F5344CB8AC3E}">
        <p14:creationId xmlns:p14="http://schemas.microsoft.com/office/powerpoint/2010/main" val="3682906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1A0DD-F6F7-4636-9FFD-50FCD0E43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-62533"/>
            <a:ext cx="11887200" cy="1325563"/>
          </a:xfrm>
        </p:spPr>
        <p:txBody>
          <a:bodyPr>
            <a:normAutofit/>
          </a:bodyPr>
          <a:lstStyle/>
          <a:p>
            <a:r>
              <a:rPr lang="en-US" dirty="0"/>
              <a:t>Reporting LEA-Level Data (2)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06F76-5940-47A8-B14B-E0982DDCC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263030"/>
            <a:ext cx="11887200" cy="5594970"/>
          </a:xfrm>
        </p:spPr>
        <p:txBody>
          <a:bodyPr>
            <a:normAutofit/>
          </a:bodyPr>
          <a:lstStyle/>
          <a:p>
            <a:r>
              <a:rPr lang="en-US" dirty="0"/>
              <a:t>FTE data must be reported in decimal format with two decimals but not commas or other punctuation</a:t>
            </a:r>
          </a:p>
          <a:p>
            <a:r>
              <a:rPr lang="en-US" dirty="0"/>
              <a:t>See the Federal Stimulus Quarterly Reporting Help Page for specific instructions for each field at 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  <a:hlinkClick r:id="rId3" tooltip="Federal Stimulus Quarterly Reporting Help Page - Federal Stimulus Funding (CA Dept of Education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https://www.cde.ca.gov/fg/cr/reportinghelp.asp#moequityiii</a:t>
            </a:r>
            <a:endParaRPr lang="en-US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r>
              <a:rPr lang="en-US" dirty="0"/>
              <a:t>It is possible to save this section of the report prior to completing the School-Level Data section to avoid being logged out for inactivity</a:t>
            </a:r>
          </a:p>
          <a:p>
            <a:r>
              <a:rPr lang="en-US" dirty="0"/>
              <a:t>The report is not considered complete until the LEA-Level Data section, the School-Level Data section, and the Contact Information section have been completed</a:t>
            </a:r>
          </a:p>
        </p:txBody>
      </p:sp>
    </p:spTree>
    <p:extLst>
      <p:ext uri="{BB962C8B-B14F-4D97-AF65-F5344CB8AC3E}">
        <p14:creationId xmlns:p14="http://schemas.microsoft.com/office/powerpoint/2010/main" val="1659630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1A0DD-F6F7-4636-9FFD-50FCD0E43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-62533"/>
            <a:ext cx="11887200" cy="1325563"/>
          </a:xfrm>
        </p:spPr>
        <p:txBody>
          <a:bodyPr>
            <a:normAutofit/>
          </a:bodyPr>
          <a:lstStyle/>
          <a:p>
            <a:r>
              <a:rPr lang="en-US" dirty="0"/>
              <a:t>LEA-Level Data Example – Raw Data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06F76-5940-47A8-B14B-E0982DDCC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263030"/>
            <a:ext cx="11887200" cy="5340970"/>
          </a:xfrm>
        </p:spPr>
        <p:txBody>
          <a:bodyPr>
            <a:normAutofit/>
          </a:bodyPr>
          <a:lstStyle/>
          <a:p>
            <a:r>
              <a:rPr lang="en-US" sz="3000" dirty="0"/>
              <a:t>FY 2021–22 LEA-wide State and Local Funding= $41,000,000</a:t>
            </a:r>
          </a:p>
          <a:p>
            <a:r>
              <a:rPr lang="en-US" sz="3000" dirty="0"/>
              <a:t>FY 2022–23 LEA-wide State and Local Funding= $40,000,000</a:t>
            </a:r>
          </a:p>
          <a:p>
            <a:r>
              <a:rPr lang="en-US" sz="3000" dirty="0"/>
              <a:t>FY 2021–22 LEA-wide FTE= 120</a:t>
            </a:r>
          </a:p>
          <a:p>
            <a:r>
              <a:rPr lang="en-US" sz="3000" dirty="0"/>
              <a:t>FY 2022–23 LEA-wide FTE= 118</a:t>
            </a:r>
          </a:p>
          <a:p>
            <a:r>
              <a:rPr lang="en-US" sz="3000" dirty="0"/>
              <a:t>FY 2021–22 LEA-wide Enrollment= 3,457</a:t>
            </a:r>
          </a:p>
          <a:p>
            <a:r>
              <a:rPr lang="en-US" sz="3000" dirty="0"/>
              <a:t>FY 2022–23 LEA-wide Enrollment= 3,451</a:t>
            </a:r>
          </a:p>
        </p:txBody>
      </p:sp>
    </p:spTree>
    <p:extLst>
      <p:ext uri="{BB962C8B-B14F-4D97-AF65-F5344CB8AC3E}">
        <p14:creationId xmlns:p14="http://schemas.microsoft.com/office/powerpoint/2010/main" val="4204785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1A0DD-F6F7-4636-9FFD-50FCD0E43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0"/>
            <a:ext cx="11887200" cy="1325563"/>
          </a:xfrm>
        </p:spPr>
        <p:txBody>
          <a:bodyPr>
            <a:normAutofit/>
          </a:bodyPr>
          <a:lstStyle/>
          <a:p>
            <a:r>
              <a:rPr lang="en-US" dirty="0"/>
              <a:t>LEA-Level Data Example – Aggregate Per-Pupil Funding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06F76-5940-47A8-B14B-E0982DDCC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517030"/>
            <a:ext cx="11887200" cy="5340970"/>
          </a:xfrm>
        </p:spPr>
        <p:txBody>
          <a:bodyPr>
            <a:normAutofit/>
          </a:bodyPr>
          <a:lstStyle/>
          <a:p>
            <a:r>
              <a:rPr lang="en-US" dirty="0"/>
              <a:t>Raw Data:</a:t>
            </a:r>
          </a:p>
          <a:p>
            <a:pPr lvl="1"/>
            <a:r>
              <a:rPr lang="en-US" dirty="0"/>
              <a:t>FY 2021–22 LEA-wide State and Local Funding= $41,000,000</a:t>
            </a:r>
          </a:p>
          <a:p>
            <a:pPr lvl="1"/>
            <a:r>
              <a:rPr lang="en-US" dirty="0"/>
              <a:t>FY 2021–22 LEA-wide Enrollment= 3,457</a:t>
            </a:r>
          </a:p>
          <a:p>
            <a:pPr lvl="1"/>
            <a:r>
              <a:rPr lang="en-US" dirty="0"/>
              <a:t>FY 2022–23 LEA-wide State and Local Funding= $40,000,000</a:t>
            </a:r>
          </a:p>
          <a:p>
            <a:pPr lvl="1"/>
            <a:r>
              <a:rPr lang="en-US" dirty="0"/>
              <a:t>FY 2022–23 LEA-wide Enrollment= 3,451</a:t>
            </a:r>
            <a:endParaRPr lang="en-US" b="1" dirty="0"/>
          </a:p>
          <a:p>
            <a:r>
              <a:rPr lang="en-US" dirty="0"/>
              <a:t>Reported Data:</a:t>
            </a:r>
          </a:p>
          <a:p>
            <a:pPr lvl="1"/>
            <a:r>
              <a:rPr lang="en-US" dirty="0"/>
              <a:t>Aggregate Per-Pupil Funding 2021–22= $41,000,000 / 3,457 = </a:t>
            </a:r>
            <a:r>
              <a:rPr lang="en-US" b="1" dirty="0"/>
              <a:t>11860</a:t>
            </a:r>
          </a:p>
          <a:p>
            <a:pPr lvl="1"/>
            <a:r>
              <a:rPr lang="en-US" dirty="0"/>
              <a:t>Aggregate Per-Pupil Funding 2022–23= $40,000,000 / 3,451</a:t>
            </a:r>
            <a:r>
              <a:rPr lang="en-US" b="1" dirty="0"/>
              <a:t> </a:t>
            </a:r>
            <a:r>
              <a:rPr lang="en-US" dirty="0"/>
              <a:t>=</a:t>
            </a:r>
            <a:r>
              <a:rPr lang="en-US" b="1" dirty="0"/>
              <a:t> 11591</a:t>
            </a:r>
            <a:endParaRPr lang="en-US" dirty="0"/>
          </a:p>
          <a:p>
            <a:pPr lvl="1"/>
            <a:r>
              <a:rPr lang="en-US" dirty="0"/>
              <a:t>Reduction in Per-Pupil Funding for FY 2022–23 = 269 (Auto-calculated)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028353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1A0DD-F6F7-4636-9FFD-50FCD0E43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0"/>
            <a:ext cx="11887200" cy="1325563"/>
          </a:xfrm>
        </p:spPr>
        <p:txBody>
          <a:bodyPr>
            <a:normAutofit/>
          </a:bodyPr>
          <a:lstStyle/>
          <a:p>
            <a:r>
              <a:rPr lang="en-US" dirty="0"/>
              <a:t>LEA-Level Data Example – Aggregate FTE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06F76-5940-47A8-B14B-E0982DDCC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517030"/>
            <a:ext cx="11887200" cy="5340970"/>
          </a:xfrm>
        </p:spPr>
        <p:txBody>
          <a:bodyPr>
            <a:normAutofit/>
          </a:bodyPr>
          <a:lstStyle/>
          <a:p>
            <a:r>
              <a:rPr lang="en-US" dirty="0"/>
              <a:t>Raw Data:</a:t>
            </a:r>
          </a:p>
          <a:p>
            <a:pPr lvl="1"/>
            <a:r>
              <a:rPr lang="en-US" dirty="0"/>
              <a:t>FY 2021–22 LEA-wide FTE= 120</a:t>
            </a:r>
          </a:p>
          <a:p>
            <a:pPr lvl="1"/>
            <a:r>
              <a:rPr lang="en-US" dirty="0"/>
              <a:t>FY 2021–22 LEA-wide Enrollment= 3,457</a:t>
            </a:r>
          </a:p>
          <a:p>
            <a:pPr lvl="1"/>
            <a:r>
              <a:rPr lang="en-US" dirty="0"/>
              <a:t>FY 2022–23 LEA-wide FTE= 118</a:t>
            </a:r>
          </a:p>
          <a:p>
            <a:pPr lvl="1"/>
            <a:r>
              <a:rPr lang="en-US" dirty="0"/>
              <a:t>FY 2022–23 LEA-wide Enrollment= 3,451</a:t>
            </a:r>
            <a:endParaRPr lang="en-US" b="1" dirty="0"/>
          </a:p>
          <a:p>
            <a:r>
              <a:rPr lang="en-US" dirty="0"/>
              <a:t>Reported Data:</a:t>
            </a:r>
          </a:p>
          <a:p>
            <a:pPr lvl="1"/>
            <a:r>
              <a:rPr lang="en-US" dirty="0"/>
              <a:t>Aggregate Per-Pupil FTE Staff 2021–22</a:t>
            </a:r>
            <a:r>
              <a:rPr lang="en-US" b="1" dirty="0"/>
              <a:t> </a:t>
            </a:r>
            <a:r>
              <a:rPr lang="en-US" dirty="0"/>
              <a:t>= 120 / 3,457 = </a:t>
            </a:r>
            <a:r>
              <a:rPr lang="en-US" b="1" dirty="0"/>
              <a:t>0.03</a:t>
            </a:r>
          </a:p>
          <a:p>
            <a:pPr lvl="1"/>
            <a:r>
              <a:rPr lang="en-US" dirty="0"/>
              <a:t>Aggregate Per-Pupil FTE Staff 2022–23 = 118 / 3,451</a:t>
            </a:r>
            <a:r>
              <a:rPr lang="en-US" b="1" dirty="0"/>
              <a:t> </a:t>
            </a:r>
            <a:r>
              <a:rPr lang="en-US" dirty="0"/>
              <a:t>=</a:t>
            </a:r>
            <a:r>
              <a:rPr lang="en-US" b="1" dirty="0"/>
              <a:t> 0.03</a:t>
            </a:r>
            <a:endParaRPr lang="en-US" dirty="0"/>
          </a:p>
          <a:p>
            <a:pPr lvl="1"/>
            <a:r>
              <a:rPr lang="en-US" dirty="0"/>
              <a:t>Reduction in Per-Pupil FTE for FY 2022–23 = 0 (Auto-calculated)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9696169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1A0DD-F6F7-4636-9FFD-50FCD0E43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-62533"/>
            <a:ext cx="11887200" cy="1325563"/>
          </a:xfrm>
        </p:spPr>
        <p:txBody>
          <a:bodyPr>
            <a:normAutofit/>
          </a:bodyPr>
          <a:lstStyle/>
          <a:p>
            <a:r>
              <a:rPr lang="en-US" dirty="0"/>
              <a:t>Reporting School-Level Data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06F76-5940-47A8-B14B-E0982DDCC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263030"/>
            <a:ext cx="11887200" cy="5594970"/>
          </a:xfrm>
        </p:spPr>
        <p:txBody>
          <a:bodyPr>
            <a:normAutofit/>
          </a:bodyPr>
          <a:lstStyle/>
          <a:p>
            <a:r>
              <a:rPr lang="en-US" dirty="0"/>
              <a:t>In this section of the report, LEAs report per-pupil funding and FTE data for each of their previously-identified high-poverty schools for each of the indicated fiscal years</a:t>
            </a:r>
          </a:p>
          <a:p>
            <a:r>
              <a:rPr lang="en-US" dirty="0"/>
              <a:t>Download, complete, and upload the Comma-Separated Values (CSV) file to complete this section</a:t>
            </a:r>
          </a:p>
          <a:p>
            <a:r>
              <a:rPr lang="en-US" dirty="0"/>
              <a:t>See the Federal Stimulus Quarterly Reporting Help Page for specific instructions for each field at 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  <a:hlinkClick r:id="rId3" tooltip="Federal Stimulus Quarterly Reporting Help Page - Federal Stimulus Funding (CA Dept of Education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https://www.cde.ca.gov/fg/cr/reportinghelp.asp#moequityiii</a:t>
            </a:r>
            <a:endParaRPr lang="en-US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r>
              <a:rPr lang="en-US" dirty="0"/>
              <a:t>The report is not considered complete until the LEA-Level Data section, the School-Level Data section, and the Contact Information section have been completed</a:t>
            </a:r>
          </a:p>
        </p:txBody>
      </p:sp>
    </p:spTree>
    <p:extLst>
      <p:ext uri="{BB962C8B-B14F-4D97-AF65-F5344CB8AC3E}">
        <p14:creationId xmlns:p14="http://schemas.microsoft.com/office/powerpoint/2010/main" val="28506018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1A0DD-F6F7-4636-9FFD-50FCD0E43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-62533"/>
            <a:ext cx="11887200" cy="1325563"/>
          </a:xfrm>
        </p:spPr>
        <p:txBody>
          <a:bodyPr>
            <a:normAutofit/>
          </a:bodyPr>
          <a:lstStyle/>
          <a:p>
            <a:r>
              <a:rPr lang="en-US" dirty="0"/>
              <a:t>Reporting School-Level Data – CSV File (1)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06F76-5940-47A8-B14B-E0982DDCC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263030"/>
            <a:ext cx="11887200" cy="5594970"/>
          </a:xfrm>
        </p:spPr>
        <p:txBody>
          <a:bodyPr>
            <a:normAutofit/>
          </a:bodyPr>
          <a:lstStyle/>
          <a:p>
            <a:r>
              <a:rPr lang="en-US" dirty="0"/>
              <a:t>Downloading the CSV file:</a:t>
            </a:r>
          </a:p>
          <a:p>
            <a:pPr lvl="1"/>
            <a:r>
              <a:rPr lang="en-US" dirty="0"/>
              <a:t>If you are uploading data for the first time, Columns D, E, F, and G (2021–22 Per-Pupil Funding, 2021–22 Per-Pupil FTE, 2022–23 Per-Pupil Funding, and 2022–23 Per-Pupil FTE, respectively) will be blank and must be completed. Columns A, B, and C (CDSCode, SchoolID, and School, respectively) will be auto-populated based on the previously reported high-poverty schools</a:t>
            </a:r>
          </a:p>
          <a:p>
            <a:pPr lvl="1"/>
            <a:r>
              <a:rPr lang="en-US" dirty="0"/>
              <a:t>If you have previously uploaded data, the download will display the most recently uploaded data. You can validate what is in the system by re-downloading the file and examining it. </a:t>
            </a:r>
          </a:p>
          <a:p>
            <a:pPr lvl="1"/>
            <a:r>
              <a:rPr lang="en-US" dirty="0"/>
              <a:t>The upload cannot be removed. To replace the provided data, a new file must be uploaded.</a:t>
            </a:r>
          </a:p>
        </p:txBody>
      </p:sp>
    </p:spTree>
    <p:extLst>
      <p:ext uri="{BB962C8B-B14F-4D97-AF65-F5344CB8AC3E}">
        <p14:creationId xmlns:p14="http://schemas.microsoft.com/office/powerpoint/2010/main" val="24023309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1A0DD-F6F7-4636-9FFD-50FCD0E43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-62533"/>
            <a:ext cx="11887200" cy="1325563"/>
          </a:xfrm>
        </p:spPr>
        <p:txBody>
          <a:bodyPr>
            <a:normAutofit/>
          </a:bodyPr>
          <a:lstStyle/>
          <a:p>
            <a:r>
              <a:rPr lang="en-US" dirty="0"/>
              <a:t>Reporting School-Level Data – CSV File (2)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06F76-5940-47A8-B14B-E0982DDCC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263030"/>
            <a:ext cx="11887200" cy="5594970"/>
          </a:xfrm>
        </p:spPr>
        <p:txBody>
          <a:bodyPr>
            <a:normAutofit/>
          </a:bodyPr>
          <a:lstStyle/>
          <a:p>
            <a:r>
              <a:rPr lang="en-US" dirty="0"/>
              <a:t>Completing the CSV file</a:t>
            </a:r>
          </a:p>
          <a:p>
            <a:pPr lvl="1"/>
            <a:r>
              <a:rPr lang="en-US" dirty="0"/>
              <a:t>Please only enter data for columns D, E, F, and G (2021–22 Per-Pupil Funding, 2021–22 Per-Pupil FTE, 2022–23 Per-Pupil Funding, and 2022–23 Per-Pupil FTE, respectively). Do not edit columns A, B, or C. Do not add or delete any rows or columns. Any changes made to Columns A, B, and C will not be saved.</a:t>
            </a:r>
          </a:p>
          <a:p>
            <a:pPr lvl="1"/>
            <a:r>
              <a:rPr lang="en-US" dirty="0"/>
              <a:t>Please report per-pupil funding amounts as whole numbers without decimals, commas, or other punctuation.</a:t>
            </a:r>
          </a:p>
          <a:p>
            <a:pPr lvl="1"/>
            <a:r>
              <a:rPr lang="en-US" dirty="0"/>
              <a:t>Please report per-pupil FTE amounts in decimal format with two decimals but no commas or other punctuation.</a:t>
            </a:r>
          </a:p>
          <a:p>
            <a:pPr lvl="1"/>
            <a:r>
              <a:rPr lang="en-US" dirty="0"/>
              <a:t>Do not leave any blank fields. Use "0" when appropriate instead of a blank. Blank fields will result in an error when uploading the file</a:t>
            </a:r>
          </a:p>
        </p:txBody>
      </p:sp>
    </p:spTree>
    <p:extLst>
      <p:ext uri="{BB962C8B-B14F-4D97-AF65-F5344CB8AC3E}">
        <p14:creationId xmlns:p14="http://schemas.microsoft.com/office/powerpoint/2010/main" val="22604886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1A0DD-F6F7-4636-9FFD-50FCD0E43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-62533"/>
            <a:ext cx="11887200" cy="1325563"/>
          </a:xfrm>
        </p:spPr>
        <p:txBody>
          <a:bodyPr>
            <a:normAutofit/>
          </a:bodyPr>
          <a:lstStyle/>
          <a:p>
            <a:r>
              <a:rPr lang="en-US" dirty="0"/>
              <a:t>Reporting School-Level Data – CSV File (3)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06F76-5940-47A8-B14B-E0982DDCC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178365"/>
            <a:ext cx="11887200" cy="559497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Uploading the CSV file</a:t>
            </a:r>
          </a:p>
          <a:p>
            <a:pPr lvl="1"/>
            <a:r>
              <a:rPr lang="en-US" dirty="0"/>
              <a:t>Save the completed file to your computer </a:t>
            </a:r>
            <a:r>
              <a:rPr lang="en-US" b="1" dirty="0"/>
              <a:t>as a CSV file</a:t>
            </a:r>
            <a:r>
              <a:rPr lang="en-US" dirty="0"/>
              <a:t> (not as an Excel file). This will be the default option when you select "Save As."</a:t>
            </a:r>
          </a:p>
          <a:p>
            <a:pPr lvl="1"/>
            <a:r>
              <a:rPr lang="en-US" dirty="0"/>
              <a:t>It is recommended that you log out and log back into the report in order to ensure the report has not timed out for inactivity.</a:t>
            </a:r>
          </a:p>
          <a:p>
            <a:pPr lvl="1"/>
            <a:r>
              <a:rPr lang="en-US" dirty="0"/>
              <a:t>After selecting the file through the “Choose File” button, be sure to select the "Upload School Data" button for this file to upload to the system.</a:t>
            </a:r>
          </a:p>
          <a:p>
            <a:pPr lvl="1"/>
            <a:r>
              <a:rPr lang="en-US" dirty="0"/>
              <a:t>If you have successfully uploaded the CSV file, you will see a message below the "Upload School Data" button that reads "Your data file was uploaded successfully. You can download it to verify or return to the Overview."</a:t>
            </a:r>
          </a:p>
          <a:p>
            <a:pPr lvl="1"/>
            <a:r>
              <a:rPr lang="en-US" b="1" dirty="0"/>
              <a:t>If you DO NOT see this message</a:t>
            </a:r>
            <a:r>
              <a:rPr lang="en-US" dirty="0"/>
              <a:t>, your file has not been uploaded correctly. Please review that all fields have been completed and correct any errors the report has identified.</a:t>
            </a:r>
          </a:p>
        </p:txBody>
      </p:sp>
    </p:spTree>
    <p:extLst>
      <p:ext uri="{BB962C8B-B14F-4D97-AF65-F5344CB8AC3E}">
        <p14:creationId xmlns:p14="http://schemas.microsoft.com/office/powerpoint/2010/main" val="39477676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1A0DD-F6F7-4636-9FFD-50FCD0E43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-62533"/>
            <a:ext cx="118872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School-Level Data – Example Columns D and E</a:t>
            </a:r>
            <a:endParaRPr lang="en-US" sz="1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06F76-5940-47A8-B14B-E0982DDCC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263030"/>
            <a:ext cx="11887200" cy="5070037"/>
          </a:xfrm>
        </p:spPr>
        <p:txBody>
          <a:bodyPr>
            <a:normAutofit/>
          </a:bodyPr>
          <a:lstStyle/>
          <a:p>
            <a:r>
              <a:rPr lang="en-US" dirty="0"/>
              <a:t>Raw Data:</a:t>
            </a:r>
          </a:p>
          <a:p>
            <a:pPr lvl="1"/>
            <a:r>
              <a:rPr lang="en-US" dirty="0"/>
              <a:t>2021–22 State and Local Funding for School A = $18,596,333 </a:t>
            </a:r>
          </a:p>
          <a:p>
            <a:pPr lvl="1"/>
            <a:r>
              <a:rPr lang="en-US" dirty="0"/>
              <a:t>2021–22 FTE for School A = 53</a:t>
            </a:r>
          </a:p>
          <a:p>
            <a:pPr lvl="1"/>
            <a:r>
              <a:rPr lang="en-US" dirty="0"/>
              <a:t>2021–22 Enrollment for School A = 2,101</a:t>
            </a:r>
          </a:p>
          <a:p>
            <a:r>
              <a:rPr lang="en-US" dirty="0"/>
              <a:t>Reported Data:</a:t>
            </a:r>
          </a:p>
          <a:p>
            <a:pPr lvl="1"/>
            <a:r>
              <a:rPr lang="en-US" dirty="0"/>
              <a:t>2021–22 Per-Pupil Funding for School A = $18,596,333 / 2,101 = </a:t>
            </a:r>
            <a:r>
              <a:rPr lang="en-US" b="1" dirty="0"/>
              <a:t>8851</a:t>
            </a:r>
          </a:p>
          <a:p>
            <a:pPr lvl="1"/>
            <a:r>
              <a:rPr lang="en-US" dirty="0"/>
              <a:t>2021–22 Per-Pupil FTE for School A = 53 / 2,101 = </a:t>
            </a:r>
            <a:r>
              <a:rPr lang="en-US" b="1" dirty="0"/>
              <a:t>0.03</a:t>
            </a:r>
          </a:p>
        </p:txBody>
      </p:sp>
    </p:spTree>
    <p:extLst>
      <p:ext uri="{BB962C8B-B14F-4D97-AF65-F5344CB8AC3E}">
        <p14:creationId xmlns:p14="http://schemas.microsoft.com/office/powerpoint/2010/main" val="3549610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1A0DD-F6F7-4636-9FFD-50FCD0E43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-62533"/>
            <a:ext cx="118872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School-Level Data – Example Columns F and G</a:t>
            </a:r>
            <a:endParaRPr lang="en-US" sz="1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06F76-5940-47A8-B14B-E0982DDCC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263030"/>
            <a:ext cx="11887200" cy="5594970"/>
          </a:xfrm>
        </p:spPr>
        <p:txBody>
          <a:bodyPr>
            <a:normAutofit/>
          </a:bodyPr>
          <a:lstStyle/>
          <a:p>
            <a:r>
              <a:rPr lang="en-US" dirty="0"/>
              <a:t>Raw Data:</a:t>
            </a:r>
          </a:p>
          <a:p>
            <a:pPr lvl="1"/>
            <a:r>
              <a:rPr lang="en-US" dirty="0"/>
              <a:t>2022–23 State and Local Funding for School A = $18,632,569  </a:t>
            </a:r>
          </a:p>
          <a:p>
            <a:pPr lvl="1"/>
            <a:r>
              <a:rPr lang="en-US" dirty="0"/>
              <a:t>2022–23 FTE for School A = 48</a:t>
            </a:r>
          </a:p>
          <a:p>
            <a:pPr lvl="1"/>
            <a:r>
              <a:rPr lang="en-US" dirty="0"/>
              <a:t>2022–23 Enrollment for School A = 2,036</a:t>
            </a:r>
          </a:p>
          <a:p>
            <a:r>
              <a:rPr lang="en-US" dirty="0"/>
              <a:t>Reported Data:</a:t>
            </a:r>
          </a:p>
          <a:p>
            <a:pPr lvl="1"/>
            <a:r>
              <a:rPr lang="en-US" dirty="0"/>
              <a:t>2022–23 Per-Pupil Funding for School A = $18,632,569 / 2,036 = </a:t>
            </a:r>
            <a:r>
              <a:rPr lang="en-US" b="1" dirty="0"/>
              <a:t>9152</a:t>
            </a:r>
          </a:p>
          <a:p>
            <a:pPr lvl="1"/>
            <a:r>
              <a:rPr lang="en-US" dirty="0"/>
              <a:t>2022–23 Per-Pupil FTE for School A = 48 / 2,036 = </a:t>
            </a:r>
            <a:r>
              <a:rPr lang="en-US" b="1" dirty="0"/>
              <a:t>0.02</a:t>
            </a:r>
          </a:p>
        </p:txBody>
      </p:sp>
    </p:spTree>
    <p:extLst>
      <p:ext uri="{BB962C8B-B14F-4D97-AF65-F5344CB8AC3E}">
        <p14:creationId xmlns:p14="http://schemas.microsoft.com/office/powerpoint/2010/main" val="713456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DBE71-5035-4770-B74F-9CF59C9A7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LEA-Level MOEquity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2637B-FE61-482A-B87C-CAF3BEBAB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446953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According to section 2004(c) of the ARP Act, an LEA receiving Elementary and Secondary School Emergency Relief (ESSER) III funds...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May not reduce per-pupil funding (from combined State and local funding) for any high-poverty school served by the LEA in FY 2021–22 or 2022–23 by an amount that exceeds the total reduction for all schools, compared to the prior year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May not reduce per-pupil, full-time equivalent (FTE) staff in any high-poverty school in FY 2021–22 or 2022–23 by an amount that exceeds the total reduction for all schools, compared to the prior year</a:t>
            </a:r>
          </a:p>
        </p:txBody>
      </p:sp>
    </p:spTree>
    <p:extLst>
      <p:ext uri="{BB962C8B-B14F-4D97-AF65-F5344CB8AC3E}">
        <p14:creationId xmlns:p14="http://schemas.microsoft.com/office/powerpoint/2010/main" val="39575016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1A0DD-F6F7-4636-9FFD-50FCD0E43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-62533"/>
            <a:ext cx="11887200" cy="1325563"/>
          </a:xfrm>
        </p:spPr>
        <p:txBody>
          <a:bodyPr>
            <a:normAutofit/>
          </a:bodyPr>
          <a:lstStyle/>
          <a:p>
            <a:r>
              <a:rPr lang="en-US" dirty="0"/>
              <a:t>Confirming your LEA has Maintained Equity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06F76-5940-47A8-B14B-E0982DDCC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263030"/>
            <a:ext cx="11887200" cy="5594970"/>
          </a:xfrm>
        </p:spPr>
        <p:txBody>
          <a:bodyPr>
            <a:normAutofit/>
          </a:bodyPr>
          <a:lstStyle/>
          <a:p>
            <a:r>
              <a:rPr lang="en-US" dirty="0"/>
              <a:t>The Federal Stimulus Team will compare the reduction of per-pupil funding and FTE for each high-poverty school (if any) for FY 2022–23 to the aggregate reduction of per-pupil funding and FTE for FY 2022–23</a:t>
            </a:r>
          </a:p>
          <a:p>
            <a:pPr lvl="1"/>
            <a:r>
              <a:rPr lang="en-US" dirty="0"/>
              <a:t>If any reduction at any high-poverty school is greater than the reduction in the aggregate, the LEA has not maintained equity as required</a:t>
            </a:r>
          </a:p>
          <a:p>
            <a:pPr lvl="1"/>
            <a:r>
              <a:rPr lang="en-US" dirty="0"/>
              <a:t>If any reduction at any high-poverty school is LESS THAN or equal to the reduction in the aggregate, the LEA has maintained equity as required </a:t>
            </a:r>
          </a:p>
        </p:txBody>
      </p:sp>
    </p:spTree>
    <p:extLst>
      <p:ext uri="{BB962C8B-B14F-4D97-AF65-F5344CB8AC3E}">
        <p14:creationId xmlns:p14="http://schemas.microsoft.com/office/powerpoint/2010/main" val="28800043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1A0DD-F6F7-4636-9FFD-50FCD0E43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-62533"/>
            <a:ext cx="118872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Confirming your LEA has Maintained Equity – Example (Funding)</a:t>
            </a:r>
            <a:endParaRPr lang="en-US" sz="1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06F76-5940-47A8-B14B-E0982DDCC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263030"/>
            <a:ext cx="11887200" cy="5594970"/>
          </a:xfrm>
        </p:spPr>
        <p:txBody>
          <a:bodyPr>
            <a:normAutofit/>
          </a:bodyPr>
          <a:lstStyle/>
          <a:p>
            <a:r>
              <a:rPr lang="en-US" dirty="0"/>
              <a:t>Aggregate Data</a:t>
            </a:r>
          </a:p>
          <a:p>
            <a:pPr lvl="1"/>
            <a:r>
              <a:rPr lang="en-US" dirty="0"/>
              <a:t>Aggregate Per-Pupil Funding 2021–22= $41,000,000 / 3,457 = 11860</a:t>
            </a:r>
          </a:p>
          <a:p>
            <a:pPr lvl="1"/>
            <a:r>
              <a:rPr lang="en-US" dirty="0"/>
              <a:t>Aggregate Per-Pupil Funding 2022–23= $40,000,000 / 3,451</a:t>
            </a:r>
            <a:r>
              <a:rPr lang="en-US" b="1" dirty="0"/>
              <a:t> </a:t>
            </a:r>
            <a:r>
              <a:rPr lang="en-US" dirty="0"/>
              <a:t>=</a:t>
            </a:r>
            <a:r>
              <a:rPr lang="en-US" b="1" dirty="0"/>
              <a:t> </a:t>
            </a:r>
            <a:r>
              <a:rPr lang="en-US" dirty="0"/>
              <a:t>11591</a:t>
            </a:r>
          </a:p>
          <a:p>
            <a:pPr lvl="1"/>
            <a:r>
              <a:rPr lang="en-US" dirty="0"/>
              <a:t>Reduction in Per-Pupil Funding for FY 2022–23 = </a:t>
            </a:r>
            <a:r>
              <a:rPr lang="en-US" b="1" dirty="0"/>
              <a:t>269</a:t>
            </a:r>
          </a:p>
          <a:p>
            <a:r>
              <a:rPr lang="en-US" dirty="0"/>
              <a:t>School A data</a:t>
            </a:r>
          </a:p>
          <a:p>
            <a:pPr lvl="1"/>
            <a:r>
              <a:rPr lang="en-US" dirty="0"/>
              <a:t>2021–22 Per-Pupil Funding = $18,596,333 / 2,101 = 8851</a:t>
            </a:r>
          </a:p>
          <a:p>
            <a:pPr lvl="1"/>
            <a:r>
              <a:rPr lang="en-US" dirty="0"/>
              <a:t>2022–23 Per-Pupil Funding = $18,632,569 / 2,036 = 9152</a:t>
            </a:r>
          </a:p>
          <a:p>
            <a:pPr lvl="1"/>
            <a:r>
              <a:rPr lang="en-US" dirty="0"/>
              <a:t>Reduction in Per-Pupil Funding for FY 2021–22 = </a:t>
            </a:r>
            <a:r>
              <a:rPr lang="en-US" b="1" dirty="0"/>
              <a:t>0</a:t>
            </a:r>
            <a:r>
              <a:rPr lang="en-US" dirty="0"/>
              <a:t> (no reduction because per-pupil funding increased)</a:t>
            </a:r>
          </a:p>
          <a:p>
            <a:pPr lvl="2"/>
            <a:r>
              <a:rPr lang="en-US" sz="2800" dirty="0">
                <a:solidFill>
                  <a:schemeClr val="bg1"/>
                </a:solidFill>
              </a:rPr>
              <a:t>School A Per-Pupil Funding Reduction is less than the Aggregate Per-Pupil Funding Reduction, which means </a:t>
            </a:r>
            <a:r>
              <a:rPr lang="en-US" sz="2800" b="1" dirty="0">
                <a:solidFill>
                  <a:schemeClr val="bg1"/>
                </a:solidFill>
              </a:rPr>
              <a:t>equity has been maintained</a:t>
            </a:r>
            <a:r>
              <a:rPr lang="en-US" sz="28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37211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1A0DD-F6F7-4636-9FFD-50FCD0E43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-62533"/>
            <a:ext cx="118872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Confirming your LEA has Maintained Equity – Example (FTE)</a:t>
            </a:r>
            <a:endParaRPr lang="en-US" sz="1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06F76-5940-47A8-B14B-E0982DDCC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263030"/>
            <a:ext cx="11887200" cy="5279813"/>
          </a:xfrm>
        </p:spPr>
        <p:txBody>
          <a:bodyPr>
            <a:normAutofit/>
          </a:bodyPr>
          <a:lstStyle/>
          <a:p>
            <a:r>
              <a:rPr lang="en-US" dirty="0"/>
              <a:t>Aggregate Data</a:t>
            </a:r>
          </a:p>
          <a:p>
            <a:pPr lvl="1"/>
            <a:r>
              <a:rPr lang="en-US" dirty="0"/>
              <a:t>Aggregate Per-Pupil FTE Staff 2021–22</a:t>
            </a:r>
            <a:r>
              <a:rPr lang="en-US" b="1" dirty="0"/>
              <a:t> </a:t>
            </a:r>
            <a:r>
              <a:rPr lang="en-US" dirty="0"/>
              <a:t>= 120 / 3,457 = 0.03</a:t>
            </a:r>
          </a:p>
          <a:p>
            <a:pPr lvl="1"/>
            <a:r>
              <a:rPr lang="en-US" dirty="0"/>
              <a:t>Aggregate Per-Pupil FTE Staff 2022–23 = 118 / 3,451</a:t>
            </a:r>
            <a:r>
              <a:rPr lang="en-US" b="1" dirty="0"/>
              <a:t> </a:t>
            </a:r>
            <a:r>
              <a:rPr lang="en-US" dirty="0"/>
              <a:t>=</a:t>
            </a:r>
            <a:r>
              <a:rPr lang="en-US" b="1" dirty="0"/>
              <a:t> </a:t>
            </a:r>
            <a:r>
              <a:rPr lang="en-US" dirty="0"/>
              <a:t>0.03</a:t>
            </a:r>
          </a:p>
          <a:p>
            <a:pPr lvl="1"/>
            <a:r>
              <a:rPr lang="en-US" dirty="0"/>
              <a:t>Reduction in Per-Pupil FTE for FY 2022–23 = </a:t>
            </a:r>
            <a:r>
              <a:rPr lang="en-US" b="1" dirty="0"/>
              <a:t>0</a:t>
            </a:r>
          </a:p>
          <a:p>
            <a:r>
              <a:rPr lang="en-US" dirty="0"/>
              <a:t>School A data</a:t>
            </a:r>
          </a:p>
          <a:p>
            <a:pPr lvl="1"/>
            <a:r>
              <a:rPr lang="en-US" dirty="0"/>
              <a:t>2021–22 Per-Pupil FTE = 53 / 2,101 = 0.03</a:t>
            </a:r>
          </a:p>
          <a:p>
            <a:pPr lvl="1"/>
            <a:r>
              <a:rPr lang="en-US" dirty="0"/>
              <a:t>2022–23 Per-Pupil FTE = 48 / 2,036 = 0.02</a:t>
            </a:r>
          </a:p>
          <a:p>
            <a:pPr lvl="1"/>
            <a:r>
              <a:rPr lang="en-US" dirty="0"/>
              <a:t>Reduction in Per-Pupil FTE for FY 2022–23 = </a:t>
            </a:r>
            <a:r>
              <a:rPr lang="en-US" b="1" dirty="0"/>
              <a:t>0.01</a:t>
            </a:r>
          </a:p>
          <a:p>
            <a:pPr lvl="2"/>
            <a:r>
              <a:rPr lang="en-US" sz="2800" dirty="0">
                <a:solidFill>
                  <a:schemeClr val="bg1"/>
                </a:solidFill>
              </a:rPr>
              <a:t>School A Per-Pupil FTE Reduction is greater than the Aggregate Per-Pupil FTE Reduction, which means </a:t>
            </a:r>
            <a:r>
              <a:rPr lang="en-US" sz="2800" b="1" dirty="0">
                <a:solidFill>
                  <a:schemeClr val="bg1"/>
                </a:solidFill>
              </a:rPr>
              <a:t>equity has NOT been maintained</a:t>
            </a:r>
            <a:r>
              <a:rPr lang="en-US" sz="28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770572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1A0DD-F6F7-4636-9FFD-50FCD0E43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-62533"/>
            <a:ext cx="11887200" cy="1325563"/>
          </a:xfrm>
        </p:spPr>
        <p:txBody>
          <a:bodyPr>
            <a:normAutofit/>
          </a:bodyPr>
          <a:lstStyle/>
          <a:p>
            <a:r>
              <a:rPr lang="en-US" dirty="0"/>
              <a:t>Confirming the Report is Submitted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06F76-5940-47A8-B14B-E0982DDCC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263030"/>
            <a:ext cx="11887200" cy="5594970"/>
          </a:xfrm>
        </p:spPr>
        <p:txBody>
          <a:bodyPr>
            <a:normAutofit/>
          </a:bodyPr>
          <a:lstStyle/>
          <a:p>
            <a:r>
              <a:rPr lang="en-US" dirty="0"/>
              <a:t>Check for “Last Submitted” dates at the top of the report</a:t>
            </a:r>
          </a:p>
          <a:p>
            <a:pPr lvl="1"/>
            <a:r>
              <a:rPr lang="en-US" dirty="0"/>
              <a:t>There must be a date next to the LEA-Level Data bullet and next to the School-Level Data bullet</a:t>
            </a:r>
          </a:p>
          <a:p>
            <a:r>
              <a:rPr lang="en-US" dirty="0"/>
              <a:t>Check the “Date Submitted” field in the main reporting screen</a:t>
            </a:r>
          </a:p>
          <a:p>
            <a:pPr lvl="1"/>
            <a:r>
              <a:rPr lang="en-US" dirty="0"/>
              <a:t>There will only be a date in this field if all sections of the report have been completed</a:t>
            </a:r>
          </a:p>
        </p:txBody>
      </p:sp>
    </p:spTree>
    <p:extLst>
      <p:ext uri="{BB962C8B-B14F-4D97-AF65-F5344CB8AC3E}">
        <p14:creationId xmlns:p14="http://schemas.microsoft.com/office/powerpoint/2010/main" val="26609851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1A0DD-F6F7-4636-9FFD-50FCD0E43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0"/>
            <a:ext cx="11887200" cy="1134533"/>
          </a:xfrm>
        </p:spPr>
        <p:txBody>
          <a:bodyPr/>
          <a:lstStyle/>
          <a:p>
            <a:r>
              <a:rPr lang="en-US" dirty="0" err="1"/>
              <a:t>MOEquity</a:t>
            </a:r>
            <a:r>
              <a:rPr lang="en-US" dirty="0"/>
              <a:t>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06F76-5940-47A8-B14B-E0982DDCC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03868"/>
            <a:ext cx="11887200" cy="4683574"/>
          </a:xfrm>
        </p:spPr>
        <p:txBody>
          <a:bodyPr>
            <a:normAutofit/>
          </a:bodyPr>
          <a:lstStyle/>
          <a:p>
            <a:r>
              <a:rPr lang="en-US" sz="2800" dirty="0"/>
              <a:t>Federal Stimulus Funding Reporting Portal: </a:t>
            </a:r>
            <a:r>
              <a:rPr lang="en-US" sz="2800" dirty="0">
                <a:solidFill>
                  <a:schemeClr val="accent5">
                    <a:lumMod val="40000"/>
                    <a:lumOff val="60000"/>
                  </a:schemeClr>
                </a:solidFill>
                <a:hlinkClick r:id="rId3" tooltip="Stimulus Funding Reporting - Logon (CA Dept of Education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https://www3.cde.ca.gov/caresactreporting/</a:t>
            </a:r>
            <a:endParaRPr lang="en-US" sz="2800" dirty="0"/>
          </a:p>
          <a:p>
            <a:pPr lvl="0"/>
            <a:r>
              <a:rPr lang="en-US" sz="2800" dirty="0"/>
              <a:t>Reporting Help Link: </a:t>
            </a:r>
            <a:r>
              <a:rPr lang="en-US" sz="2800" u="sng" dirty="0">
                <a:solidFill>
                  <a:schemeClr val="accent5">
                    <a:lumMod val="40000"/>
                    <a:lumOff val="60000"/>
                  </a:schemeClr>
                </a:solidFill>
                <a:hlinkClick r:id="rId4" tooltip="Federal Stimulus Quarterly Reporting Help Page - Federal Stimulus Funding (CA Dept of Education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https://www.cde.ca.gov/fg/cr/reportinghelp.asp#moequityiii</a:t>
            </a:r>
            <a:endParaRPr lang="en-US" sz="28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r>
              <a:rPr lang="en-US" sz="2800" dirty="0"/>
              <a:t>U.S. Department of Education’s ARP ESSER MOEquity Web Page: </a:t>
            </a:r>
            <a:r>
              <a:rPr lang="en-US" sz="2800" dirty="0">
                <a:solidFill>
                  <a:schemeClr val="accent5">
                    <a:lumMod val="40000"/>
                    <a:lumOff val="60000"/>
                  </a:schemeClr>
                </a:solidFill>
                <a:hlinkClick r:id="rId5" tooltip="ARP ESSER Maintenance of Equity - Office of Elementary and Secondary Educa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https://oese.ed.gov/offices/education-stabilization-fund/elementary-secondary-school-emergency-relief-fund/maintenance-of-equity/</a:t>
            </a:r>
            <a:endParaRPr lang="en-US" sz="28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r>
              <a:rPr lang="en-US" sz="2800" dirty="0"/>
              <a:t>U.S. Department of Education’s </a:t>
            </a:r>
            <a:r>
              <a:rPr lang="en-US" sz="2800" dirty="0" err="1"/>
              <a:t>MOEquity</a:t>
            </a:r>
            <a:r>
              <a:rPr lang="en-US" sz="2800" dirty="0"/>
              <a:t> Guidance: </a:t>
            </a:r>
            <a:r>
              <a:rPr lang="en-US" sz="2800" u="sng" dirty="0">
                <a:solidFill>
                  <a:schemeClr val="accent5">
                    <a:lumMod val="40000"/>
                    <a:lumOff val="60000"/>
                  </a:schemeClr>
                </a:solidFill>
                <a:hlinkClick r:id="rId6" tooltip="U.S. Department of Education Maintenance of Equity Requirements FAQ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https://oese.ed.gov/files/2021/12/Maintenance-of-Equity-updated-FAQs_12.29.21_Final.pdf</a:t>
            </a:r>
            <a:endParaRPr lang="en-US" sz="28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3509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D6329-C0F8-4F85-A4B3-97176C453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4AFE3-575D-4BE0-BF44-56B337A8D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For Federal Stimulus Fund Questions: </a:t>
            </a:r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EDReliefFunds@CDE.ca.gov</a:t>
            </a:r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581424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19E6D90-E669-4E19-B742-48CAFAF9C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171662"/>
            <a:ext cx="11887200" cy="1325563"/>
          </a:xfrm>
        </p:spPr>
        <p:txBody>
          <a:bodyPr>
            <a:noAutofit/>
          </a:bodyPr>
          <a:lstStyle/>
          <a:p>
            <a:r>
              <a:rPr lang="en-US" sz="4000" b="1" dirty="0"/>
              <a:t>Join Our Listserv</a:t>
            </a:r>
            <a:br>
              <a:rPr lang="en-US" sz="4000" dirty="0">
                <a:latin typeface="+mn-lt"/>
              </a:rPr>
            </a:br>
            <a:r>
              <a:rPr lang="en-US" sz="4000" dirty="0">
                <a:latin typeface="+mn-lt"/>
              </a:rPr>
              <a:t> send a blank email message to </a:t>
            </a:r>
            <a:br>
              <a:rPr lang="en-US" sz="4000" dirty="0">
                <a:latin typeface="+mn-lt"/>
              </a:rPr>
            </a:br>
            <a:r>
              <a:rPr lang="en-US" sz="4000" u="sng" dirty="0">
                <a:solidFill>
                  <a:schemeClr val="accent5">
                    <a:lumMod val="40000"/>
                    <a:lumOff val="60000"/>
                  </a:schemeClr>
                </a:solidFill>
                <a:latin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join-edrelieffunds@mlist.cde.ca.gov</a:t>
            </a:r>
            <a:r>
              <a:rPr lang="en-US" sz="4000" dirty="0">
                <a:latin typeface="+mn-lt"/>
              </a:rPr>
              <a:t>.</a:t>
            </a:r>
            <a:br>
              <a:rPr lang="en-US" sz="4000" dirty="0">
                <a:latin typeface="+mn-lt"/>
              </a:rPr>
            </a:br>
            <a:r>
              <a:rPr lang="en-US" sz="4000" dirty="0"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89771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1A0DD-F6F7-4636-9FFD-50FCD0E43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37483"/>
            <a:ext cx="11887200" cy="1325563"/>
          </a:xfrm>
        </p:spPr>
        <p:txBody>
          <a:bodyPr>
            <a:normAutofit/>
          </a:bodyPr>
          <a:lstStyle/>
          <a:p>
            <a:r>
              <a:rPr lang="en-US" dirty="0"/>
              <a:t>FY 2022–23 LEA </a:t>
            </a:r>
            <a:r>
              <a:rPr lang="en-US" dirty="0" err="1"/>
              <a:t>MOEquity</a:t>
            </a:r>
            <a:r>
              <a:rPr lang="en-US" dirty="0"/>
              <a:t> Reporting Deadlines – Already Completed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06F76-5940-47A8-B14B-E0982DDCC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714550"/>
            <a:ext cx="11887200" cy="5143449"/>
          </a:xfrm>
        </p:spPr>
        <p:txBody>
          <a:bodyPr>
            <a:normAutofit/>
          </a:bodyPr>
          <a:lstStyle/>
          <a:p>
            <a:r>
              <a:rPr lang="en-US" dirty="0"/>
              <a:t>2022–23 Maintenance of Equity Exception Certification</a:t>
            </a:r>
          </a:p>
          <a:p>
            <a:pPr lvl="1"/>
            <a:r>
              <a:rPr lang="en-US" dirty="0"/>
              <a:t>LEAs completed reporting in September 2022</a:t>
            </a:r>
          </a:p>
          <a:p>
            <a:pPr lvl="1"/>
            <a:r>
              <a:rPr lang="en-US" dirty="0"/>
              <a:t>LEAs identified whether or not they qualified for an exception from future </a:t>
            </a:r>
            <a:r>
              <a:rPr lang="en-US" dirty="0" err="1"/>
              <a:t>MOEquity</a:t>
            </a:r>
            <a:r>
              <a:rPr lang="en-US" dirty="0"/>
              <a:t> reporting</a:t>
            </a:r>
          </a:p>
          <a:p>
            <a:r>
              <a:rPr lang="en-US" dirty="0"/>
              <a:t>2022–23 Maintenance of Equity: Identifying High-Poverty Schools</a:t>
            </a:r>
          </a:p>
          <a:p>
            <a:pPr lvl="1"/>
            <a:r>
              <a:rPr lang="en-US" dirty="0"/>
              <a:t>LEAs completed reporting in October 2022</a:t>
            </a:r>
          </a:p>
          <a:p>
            <a:pPr lvl="1"/>
            <a:r>
              <a:rPr lang="en-US" dirty="0"/>
              <a:t>For LEAs not excepted, LEAs identified w</a:t>
            </a:r>
            <a:r>
              <a:rPr lang="en-US" dirty="0">
                <a:solidFill>
                  <a:schemeClr val="bg1"/>
                </a:solidFill>
              </a:rPr>
              <a:t>hich schools are classified as “high-poverty” schools, as defined in section 2004(d)(4) of the ARP Act for </a:t>
            </a:r>
            <a:r>
              <a:rPr lang="en-US" dirty="0"/>
              <a:t>FY 2022–23</a:t>
            </a:r>
          </a:p>
        </p:txBody>
      </p:sp>
    </p:spTree>
    <p:extLst>
      <p:ext uri="{BB962C8B-B14F-4D97-AF65-F5344CB8AC3E}">
        <p14:creationId xmlns:p14="http://schemas.microsoft.com/office/powerpoint/2010/main" val="548236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1A0DD-F6F7-4636-9FFD-50FCD0E43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52750"/>
            <a:ext cx="11887200" cy="1325563"/>
          </a:xfrm>
        </p:spPr>
        <p:txBody>
          <a:bodyPr>
            <a:normAutofit/>
          </a:bodyPr>
          <a:lstStyle/>
          <a:p>
            <a:r>
              <a:rPr lang="en-US" dirty="0"/>
              <a:t>FY 2022–23 LEA </a:t>
            </a:r>
            <a:r>
              <a:rPr lang="en-US" dirty="0" err="1"/>
              <a:t>MOEquity</a:t>
            </a:r>
            <a:r>
              <a:rPr lang="en-US" dirty="0"/>
              <a:t> Reporting Deadlines – To Be Completed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06F76-5940-47A8-B14B-E0982DDCC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570904"/>
            <a:ext cx="11887200" cy="5199176"/>
          </a:xfrm>
        </p:spPr>
        <p:txBody>
          <a:bodyPr>
            <a:noAutofit/>
          </a:bodyPr>
          <a:lstStyle/>
          <a:p>
            <a:r>
              <a:rPr lang="en-US" sz="2800" dirty="0"/>
              <a:t>2022–23 </a:t>
            </a:r>
            <a:r>
              <a:rPr lang="en-US" sz="2600" dirty="0"/>
              <a:t>Maintenance of Equity: School Calculations (current reporting requirement) is applicable to non-excepted LEAs ONLY</a:t>
            </a:r>
          </a:p>
          <a:p>
            <a:r>
              <a:rPr lang="en-US" sz="2600" dirty="0"/>
              <a:t>The report open 11/6/23 – 12/13/23 will require the following data:</a:t>
            </a:r>
          </a:p>
          <a:p>
            <a:pPr lvl="1"/>
            <a:r>
              <a:rPr lang="en-US" sz="2600" dirty="0">
                <a:solidFill>
                  <a:schemeClr val="bg1"/>
                </a:solidFill>
              </a:rPr>
              <a:t>Per-pupil funding </a:t>
            </a:r>
            <a:r>
              <a:rPr lang="en-US" sz="2600" dirty="0"/>
              <a:t>in the aggregate for all schools in the LEA in FY 2021–22 and 2022–23</a:t>
            </a:r>
          </a:p>
          <a:p>
            <a:pPr lvl="1"/>
            <a:r>
              <a:rPr lang="en-US" sz="2600" dirty="0">
                <a:solidFill>
                  <a:schemeClr val="bg1"/>
                </a:solidFill>
              </a:rPr>
              <a:t>Per-pupil funding for each high-poverty school in the LEA in </a:t>
            </a:r>
            <a:r>
              <a:rPr lang="en-US" sz="2600" dirty="0"/>
              <a:t>FY 2021–22 and 2022–23</a:t>
            </a:r>
          </a:p>
          <a:p>
            <a:pPr lvl="1"/>
            <a:r>
              <a:rPr lang="en-US" sz="2600" dirty="0">
                <a:solidFill>
                  <a:schemeClr val="bg1"/>
                </a:solidFill>
              </a:rPr>
              <a:t>Per-pupil FTE staff </a:t>
            </a:r>
            <a:r>
              <a:rPr lang="en-US" sz="2600" dirty="0"/>
              <a:t>in the aggregate for all schools in the LEA in FY 2021–22 and 2022–23</a:t>
            </a:r>
            <a:endParaRPr lang="en-US" sz="2600" dirty="0">
              <a:solidFill>
                <a:schemeClr val="bg1"/>
              </a:solidFill>
            </a:endParaRPr>
          </a:p>
          <a:p>
            <a:pPr lvl="1"/>
            <a:r>
              <a:rPr lang="en-US" sz="2600" dirty="0"/>
              <a:t>Per-pupil FTE staff for </a:t>
            </a:r>
            <a:r>
              <a:rPr lang="en-US" sz="2600" dirty="0">
                <a:solidFill>
                  <a:schemeClr val="bg1"/>
                </a:solidFill>
              </a:rPr>
              <a:t>each high-poverty school in the LEA in </a:t>
            </a:r>
            <a:r>
              <a:rPr lang="en-US" sz="2600" dirty="0"/>
              <a:t>FY 2021–22 and 2022–23</a:t>
            </a:r>
          </a:p>
        </p:txBody>
      </p:sp>
    </p:spTree>
    <p:extLst>
      <p:ext uri="{BB962C8B-B14F-4D97-AF65-F5344CB8AC3E}">
        <p14:creationId xmlns:p14="http://schemas.microsoft.com/office/powerpoint/2010/main" val="1338685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1A0DD-F6F7-4636-9FFD-50FCD0E43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-62533"/>
            <a:ext cx="11887200" cy="1325563"/>
          </a:xfrm>
        </p:spPr>
        <p:txBody>
          <a:bodyPr>
            <a:normAutofit/>
          </a:bodyPr>
          <a:lstStyle/>
          <a:p>
            <a:r>
              <a:rPr lang="en-US" dirty="0"/>
              <a:t>How to Access the Report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06F76-5940-47A8-B14B-E0982DDCC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263029"/>
            <a:ext cx="11887200" cy="5137771"/>
          </a:xfrm>
        </p:spPr>
        <p:txBody>
          <a:bodyPr>
            <a:normAutofit/>
          </a:bodyPr>
          <a:lstStyle/>
          <a:p>
            <a:r>
              <a:rPr lang="en-US" dirty="0"/>
              <a:t>The LEA MOEquity: School Calculations Report is available through the Stimulus Funding Reporting Portal at 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  <a:hlinkClick r:id="rId3" tooltip="Stimulus Funding Reporting - Logon (CA Dept of Education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https://www3.cde.ca.gov/caresactreporting/</a:t>
            </a:r>
            <a:endParaRPr lang="en-US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r>
              <a:rPr lang="en-US" dirty="0"/>
              <a:t>Please use the same password used for previous quarterly reporting of Federal Stimulus Funds</a:t>
            </a:r>
          </a:p>
          <a:p>
            <a:r>
              <a:rPr lang="en-US" dirty="0"/>
              <a:t>The report is named “Maintenance of Equity: School Calculations”</a:t>
            </a:r>
          </a:p>
          <a:p>
            <a:r>
              <a:rPr lang="en-US" dirty="0"/>
              <a:t>Detailed, step-by-step instructions can be found on the Federal Stimulus Quarterly Reporting Help Page at 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  <a:hlinkClick r:id="rId4" tooltip="Federal Stimulus Quarterly Reporting Help Page - Federal Stimulus Funding (CA Dept of Education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https://www.cde.ca.gov/fg/cr/reportinghelp.asp#moequityiii</a:t>
            </a:r>
            <a:endParaRPr lang="en-US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500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1A0DD-F6F7-4636-9FFD-50FCD0E43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-62533"/>
            <a:ext cx="11887200" cy="1325563"/>
          </a:xfrm>
        </p:spPr>
        <p:txBody>
          <a:bodyPr>
            <a:normAutofit/>
          </a:bodyPr>
          <a:lstStyle/>
          <a:p>
            <a:r>
              <a:rPr lang="en-US" dirty="0"/>
              <a:t>Throughout the Report – Fund Sources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06F76-5940-47A8-B14B-E0982DDCC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897467"/>
            <a:ext cx="11887200" cy="5960533"/>
          </a:xfrm>
        </p:spPr>
        <p:txBody>
          <a:bodyPr>
            <a:normAutofit/>
          </a:bodyPr>
          <a:lstStyle/>
          <a:p>
            <a:r>
              <a:rPr lang="en-US" dirty="0"/>
              <a:t>Fund sources to include:</a:t>
            </a:r>
          </a:p>
          <a:p>
            <a:pPr lvl="1"/>
            <a:r>
              <a:rPr lang="en-US" dirty="0"/>
              <a:t>All sources of State and local funds the LEA has available for current expenditures for free public education (see section 8101[12] of the Elementary and Secondary Education Act of 1965 [ESEA])</a:t>
            </a:r>
          </a:p>
          <a:p>
            <a:pPr lvl="1"/>
            <a:r>
              <a:rPr lang="en-US" dirty="0"/>
              <a:t>Consistent fund sources from year to year</a:t>
            </a:r>
          </a:p>
          <a:p>
            <a:pPr lvl="1"/>
            <a:r>
              <a:rPr lang="en-US" dirty="0"/>
              <a:t>Option to use per-pupil expenditure data included on the State report card (not a requirement)</a:t>
            </a:r>
          </a:p>
          <a:p>
            <a:r>
              <a:rPr lang="en-US" dirty="0"/>
              <a:t>Fund sources to NOT include:</a:t>
            </a:r>
          </a:p>
          <a:p>
            <a:pPr lvl="1"/>
            <a:r>
              <a:rPr lang="en-US" dirty="0"/>
              <a:t>Dedicated funds for capital outlay and debt services</a:t>
            </a:r>
          </a:p>
          <a:p>
            <a:pPr lvl="1"/>
            <a:r>
              <a:rPr lang="en-US" dirty="0"/>
              <a:t>Federal funds</a:t>
            </a:r>
          </a:p>
          <a:p>
            <a:pPr lvl="1"/>
            <a:r>
              <a:rPr lang="en-US" dirty="0"/>
              <a:t>Support from private donors, such as charitable contributions</a:t>
            </a:r>
          </a:p>
          <a:p>
            <a:pPr lvl="1"/>
            <a:r>
              <a:rPr lang="en-US" dirty="0"/>
              <a:t>One-time disbursements for a specific purpose (e.g., a grant provided only for one year)</a:t>
            </a:r>
          </a:p>
        </p:txBody>
      </p:sp>
    </p:spTree>
    <p:extLst>
      <p:ext uri="{BB962C8B-B14F-4D97-AF65-F5344CB8AC3E}">
        <p14:creationId xmlns:p14="http://schemas.microsoft.com/office/powerpoint/2010/main" val="622348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1A0DD-F6F7-4636-9FFD-50FCD0E43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-62533"/>
            <a:ext cx="11887200" cy="1325563"/>
          </a:xfrm>
        </p:spPr>
        <p:txBody>
          <a:bodyPr>
            <a:normAutofit/>
          </a:bodyPr>
          <a:lstStyle/>
          <a:p>
            <a:r>
              <a:rPr lang="en-US" dirty="0"/>
              <a:t>Throughout the Report – FTE Data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06F76-5940-47A8-B14B-E0982DDCC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263030"/>
            <a:ext cx="11887200" cy="5594970"/>
          </a:xfrm>
        </p:spPr>
        <p:txBody>
          <a:bodyPr>
            <a:normAutofit/>
          </a:bodyPr>
          <a:lstStyle/>
          <a:p>
            <a:r>
              <a:rPr lang="en-US" dirty="0"/>
              <a:t>FTE data must include all paid staff, both instructional and non-instructional</a:t>
            </a:r>
          </a:p>
          <a:p>
            <a:r>
              <a:rPr lang="en-US" dirty="0"/>
              <a:t>Include all employees and those hired by contract to perform school-level services</a:t>
            </a:r>
          </a:p>
          <a:p>
            <a:r>
              <a:rPr lang="en-US" dirty="0"/>
              <a:t>Include staff who split their time between more than one school building</a:t>
            </a:r>
          </a:p>
          <a:p>
            <a:r>
              <a:rPr lang="en-US" dirty="0"/>
              <a:t>Use FTE data as of the date that staffing decisions are final for a specific school year, even if unpredictable changes occurred later in the school year</a:t>
            </a:r>
          </a:p>
        </p:txBody>
      </p:sp>
    </p:spTree>
    <p:extLst>
      <p:ext uri="{BB962C8B-B14F-4D97-AF65-F5344CB8AC3E}">
        <p14:creationId xmlns:p14="http://schemas.microsoft.com/office/powerpoint/2010/main" val="1108643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1A0DD-F6F7-4636-9FFD-50FCD0E43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-62533"/>
            <a:ext cx="11887200" cy="1325563"/>
          </a:xfrm>
        </p:spPr>
        <p:txBody>
          <a:bodyPr>
            <a:normAutofit/>
          </a:bodyPr>
          <a:lstStyle/>
          <a:p>
            <a:r>
              <a:rPr lang="en-US" dirty="0"/>
              <a:t>Throughout the Report – Enrollment Data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06F76-5940-47A8-B14B-E0982DDCC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263030"/>
            <a:ext cx="11887200" cy="5594970"/>
          </a:xfrm>
        </p:spPr>
        <p:txBody>
          <a:bodyPr>
            <a:normAutofit/>
          </a:bodyPr>
          <a:lstStyle/>
          <a:p>
            <a:r>
              <a:rPr lang="en-US" dirty="0"/>
              <a:t>Use the most appropriate available enrollment data for the applicable fiscal year. </a:t>
            </a:r>
          </a:p>
          <a:p>
            <a:pPr lvl="1"/>
            <a:r>
              <a:rPr lang="en-US" dirty="0"/>
              <a:t>May include same enrollment data the LEA relied on to distribute or allocate funds for the applicable fiscal year</a:t>
            </a:r>
          </a:p>
          <a:p>
            <a:pPr lvl="1"/>
            <a:r>
              <a:rPr lang="en-US" dirty="0"/>
              <a:t>May include prior year enrollment</a:t>
            </a:r>
          </a:p>
          <a:p>
            <a:pPr lvl="1"/>
            <a:r>
              <a:rPr lang="en-US" dirty="0"/>
              <a:t>May include an average of multiple years’ enrollment</a:t>
            </a:r>
          </a:p>
          <a:p>
            <a:pPr lvl="1"/>
            <a:r>
              <a:rPr lang="en-US" dirty="0"/>
              <a:t>May include projected enrollment data for the next fiscal year</a:t>
            </a:r>
          </a:p>
          <a:p>
            <a:r>
              <a:rPr lang="en-US" dirty="0"/>
              <a:t>Use enrollment data as of the date that enrollment is considered final for the specific school year, even if unpredictable changes occurred later in the school year</a:t>
            </a:r>
          </a:p>
        </p:txBody>
      </p:sp>
    </p:spTree>
    <p:extLst>
      <p:ext uri="{BB962C8B-B14F-4D97-AF65-F5344CB8AC3E}">
        <p14:creationId xmlns:p14="http://schemas.microsoft.com/office/powerpoint/2010/main" val="773786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1A0DD-F6F7-4636-9FFD-50FCD0E43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-62533"/>
            <a:ext cx="11887200" cy="1325563"/>
          </a:xfrm>
        </p:spPr>
        <p:txBody>
          <a:bodyPr>
            <a:normAutofit/>
          </a:bodyPr>
          <a:lstStyle/>
          <a:p>
            <a:r>
              <a:rPr lang="en-US" dirty="0"/>
              <a:t>Reporting LEA-Level Data (1)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06F76-5940-47A8-B14B-E0982DDCC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059830"/>
            <a:ext cx="11887200" cy="5594970"/>
          </a:xfrm>
        </p:spPr>
        <p:txBody>
          <a:bodyPr>
            <a:normAutofit/>
          </a:bodyPr>
          <a:lstStyle/>
          <a:p>
            <a:r>
              <a:rPr lang="en-US" dirty="0"/>
              <a:t>In this section of the report, LEAs report aggregate per-pupil funding and FTE data for each of the indicated fiscal years</a:t>
            </a:r>
          </a:p>
          <a:p>
            <a:r>
              <a:rPr lang="en-US" dirty="0"/>
              <a:t>“Aggregate” refers to the whole LEA, overall</a:t>
            </a:r>
          </a:p>
          <a:p>
            <a:r>
              <a:rPr lang="en-US" dirty="0"/>
              <a:t>Per-pupil funding must be reported as whole numbers without decimals, commas, or other punctuation</a:t>
            </a:r>
          </a:p>
          <a:p>
            <a:pPr lvl="1"/>
            <a:r>
              <a:rPr lang="en-US" dirty="0"/>
              <a:t>Please note: if there is “0” reduction in per-pupil funding for FY 2022–23 (this field is auto-calculated), your LEA may qualify for an exception from these requirements and should contact 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EDReliefFunds@cde.ca.gov</a:t>
            </a:r>
            <a:r>
              <a:rPr lang="en-US" dirty="0"/>
              <a:t> immediately</a:t>
            </a:r>
          </a:p>
        </p:txBody>
      </p:sp>
    </p:spTree>
    <p:extLst>
      <p:ext uri="{BB962C8B-B14F-4D97-AF65-F5344CB8AC3E}">
        <p14:creationId xmlns:p14="http://schemas.microsoft.com/office/powerpoint/2010/main" val="212746449"/>
      </p:ext>
    </p:extLst>
  </p:cSld>
  <p:clrMapOvr>
    <a:masterClrMapping/>
  </p:clrMapOvr>
</p:sld>
</file>

<file path=ppt/theme/theme1.xml><?xml version="1.0" encoding="utf-8"?>
<a:theme xmlns:a="http://schemas.openxmlformats.org/drawingml/2006/main" name="CDE Set 1">
  <a:themeElements>
    <a:clrScheme name="CDE Set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FFFFFF"/>
      </a:hlink>
      <a:folHlink>
        <a:srgbClr val="FFFF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DE Set 2">
  <a:themeElements>
    <a:clrScheme name="CDE Set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C4A6D"/>
      </a:hlink>
      <a:folHlink>
        <a:srgbClr val="0C4A6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DE Set 3">
  <a:themeElements>
    <a:clrScheme name="Custom 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FFFFFF"/>
      </a:hlink>
      <a:folHlink>
        <a:srgbClr val="FFFF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DE Set 4">
  <a:themeElements>
    <a:clrScheme name="CDE Set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C4A6D"/>
      </a:hlink>
      <a:folHlink>
        <a:srgbClr val="0C4A6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DE Set 5">
  <a:themeElements>
    <a:clrScheme name="Custom 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FFFFFF"/>
      </a:hlink>
      <a:folHlink>
        <a:srgbClr val="FFFF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DE Set 6">
  <a:themeElements>
    <a:clrScheme name="CDE Set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C4A6D"/>
      </a:hlink>
      <a:folHlink>
        <a:srgbClr val="0C4A6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DE Set 7">
  <a:themeElements>
    <a:clrScheme name="CDE Set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FFFFFF"/>
      </a:hlink>
      <a:folHlink>
        <a:srgbClr val="FFFF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2327</Words>
  <Application>Microsoft Office PowerPoint</Application>
  <PresentationFormat>Widescreen</PresentationFormat>
  <Paragraphs>184</Paragraphs>
  <Slides>26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</vt:lpstr>
      <vt:lpstr>Calibri</vt:lpstr>
      <vt:lpstr>CDE Set 1</vt:lpstr>
      <vt:lpstr>CDE Set 2</vt:lpstr>
      <vt:lpstr>CDE Set 3</vt:lpstr>
      <vt:lpstr>CDE Set 4</vt:lpstr>
      <vt:lpstr>CDE Set 5</vt:lpstr>
      <vt:lpstr>CDE Set 6</vt:lpstr>
      <vt:lpstr>CDE Set 7</vt:lpstr>
      <vt:lpstr>Local Educational Agency (LEA)-Level Maintenance of Equity (MOEquity) School Calculations Reporting, Fiscal Year (FY) 2022–23 Presented November 2023</vt:lpstr>
      <vt:lpstr>LEA-Level MOEquity</vt:lpstr>
      <vt:lpstr>FY 2022–23 LEA MOEquity Reporting Deadlines – Already Completed</vt:lpstr>
      <vt:lpstr>FY 2022–23 LEA MOEquity Reporting Deadlines – To Be Completed</vt:lpstr>
      <vt:lpstr>How to Access the Report</vt:lpstr>
      <vt:lpstr>Throughout the Report – Fund Sources</vt:lpstr>
      <vt:lpstr>Throughout the Report – FTE Data</vt:lpstr>
      <vt:lpstr>Throughout the Report – Enrollment Data</vt:lpstr>
      <vt:lpstr>Reporting LEA-Level Data (1)</vt:lpstr>
      <vt:lpstr>Reporting LEA-Level Data (2)</vt:lpstr>
      <vt:lpstr>LEA-Level Data Example – Raw Data</vt:lpstr>
      <vt:lpstr>LEA-Level Data Example – Aggregate Per-Pupil Funding</vt:lpstr>
      <vt:lpstr>LEA-Level Data Example – Aggregate FTE</vt:lpstr>
      <vt:lpstr>Reporting School-Level Data</vt:lpstr>
      <vt:lpstr>Reporting School-Level Data – CSV File (1)</vt:lpstr>
      <vt:lpstr>Reporting School-Level Data – CSV File (2)</vt:lpstr>
      <vt:lpstr>Reporting School-Level Data – CSV File (3)</vt:lpstr>
      <vt:lpstr>School-Level Data – Example Columns D and E</vt:lpstr>
      <vt:lpstr>School-Level Data – Example Columns F and G</vt:lpstr>
      <vt:lpstr>Confirming your LEA has Maintained Equity</vt:lpstr>
      <vt:lpstr>Confirming your LEA has Maintained Equity – Example (Funding)</vt:lpstr>
      <vt:lpstr>Confirming your LEA has Maintained Equity – Example (FTE)</vt:lpstr>
      <vt:lpstr>Confirming the Report is Submitted</vt:lpstr>
      <vt:lpstr>MOEquity Resources</vt:lpstr>
      <vt:lpstr>Questions?</vt:lpstr>
      <vt:lpstr>Join Our Listserv  send a blank email message to  join-edrelieffunds@mlist.cde.ca.gov.  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 MOEquity School Calculations - Federal Stimulus Funding (CA Dept of Education)</dc:title>
  <dc:subject>Training slide deck for the local Maintenance of Equity (MOEquity) School Calculations Reporting requirements for the 2022-23 fiscal year.</dc:subject>
  <dc:creator/>
  <cp:lastModifiedBy/>
  <cp:revision>1</cp:revision>
  <dcterms:created xsi:type="dcterms:W3CDTF">2023-10-27T00:35:05Z</dcterms:created>
  <dcterms:modified xsi:type="dcterms:W3CDTF">2023-10-27T15:55:47Z</dcterms:modified>
</cp:coreProperties>
</file>