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42"/>
  </p:notesMasterIdLst>
  <p:handoutMasterIdLst>
    <p:handoutMasterId r:id="rId43"/>
  </p:handoutMasterIdLst>
  <p:sldIdLst>
    <p:sldId id="256" r:id="rId8"/>
    <p:sldId id="300" r:id="rId9"/>
    <p:sldId id="337" r:id="rId10"/>
    <p:sldId id="368" r:id="rId11"/>
    <p:sldId id="339" r:id="rId12"/>
    <p:sldId id="340" r:id="rId13"/>
    <p:sldId id="341" r:id="rId14"/>
    <p:sldId id="318" r:id="rId15"/>
    <p:sldId id="342" r:id="rId16"/>
    <p:sldId id="343" r:id="rId17"/>
    <p:sldId id="344" r:id="rId18"/>
    <p:sldId id="345" r:id="rId19"/>
    <p:sldId id="346" r:id="rId20"/>
    <p:sldId id="347" r:id="rId21"/>
    <p:sldId id="348" r:id="rId22"/>
    <p:sldId id="349" r:id="rId23"/>
    <p:sldId id="350" r:id="rId24"/>
    <p:sldId id="355" r:id="rId25"/>
    <p:sldId id="356" r:id="rId26"/>
    <p:sldId id="357" r:id="rId27"/>
    <p:sldId id="358" r:id="rId28"/>
    <p:sldId id="328" r:id="rId29"/>
    <p:sldId id="359" r:id="rId30"/>
    <p:sldId id="360" r:id="rId31"/>
    <p:sldId id="361" r:id="rId32"/>
    <p:sldId id="362" r:id="rId33"/>
    <p:sldId id="363" r:id="rId34"/>
    <p:sldId id="364" r:id="rId35"/>
    <p:sldId id="365" r:id="rId36"/>
    <p:sldId id="366" r:id="rId37"/>
    <p:sldId id="367" r:id="rId38"/>
    <p:sldId id="304" r:id="rId39"/>
    <p:sldId id="299" r:id="rId40"/>
    <p:sldId id="26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ber Hiris" initials="AH" lastIdx="12" clrIdx="0">
    <p:extLst>
      <p:ext uri="{19B8F6BF-5375-455C-9EA6-DF929625EA0E}">
        <p15:presenceInfo xmlns:p15="http://schemas.microsoft.com/office/powerpoint/2012/main" userId="S-1-5-21-2608872058-1432505909-2668327341-32940" providerId="AD"/>
      </p:ext>
    </p:extLst>
  </p:cmAuthor>
  <p:cmAuthor id="2" name="Robyn Altamirano" initials="RA" lastIdx="42" clrIdx="1">
    <p:extLst>
      <p:ext uri="{19B8F6BF-5375-455C-9EA6-DF929625EA0E}">
        <p15:presenceInfo xmlns:p15="http://schemas.microsoft.com/office/powerpoint/2012/main" userId="Robyn Altamirano" providerId="None"/>
      </p:ext>
    </p:extLst>
  </p:cmAuthor>
  <p:cmAuthor id="3" name="Joe and LeeAnn Saenz" initials="JaLS" lastIdx="4" clrIdx="2">
    <p:extLst>
      <p:ext uri="{19B8F6BF-5375-455C-9EA6-DF929625EA0E}">
        <p15:presenceInfo xmlns:p15="http://schemas.microsoft.com/office/powerpoint/2012/main" userId="0de2937f049c1d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02" autoAdjust="0"/>
    <p:restoredTop sz="70612" autoAdjust="0"/>
  </p:normalViewPr>
  <p:slideViewPr>
    <p:cSldViewPr snapToGrid="0">
      <p:cViewPr varScale="1">
        <p:scale>
          <a:sx n="48" d="100"/>
          <a:sy n="48" d="100"/>
        </p:scale>
        <p:origin x="1044" y="28"/>
      </p:cViewPr>
      <p:guideLst/>
    </p:cSldViewPr>
  </p:slideViewPr>
  <p:outlineViewPr>
    <p:cViewPr>
      <p:scale>
        <a:sx n="25" d="100"/>
        <a:sy n="25" d="100"/>
      </p:scale>
      <p:origin x="0" y="0"/>
    </p:cViewPr>
  </p:outlineViewPr>
  <p:notesTextViewPr>
    <p:cViewPr>
      <p:scale>
        <a:sx n="1" d="1"/>
        <a:sy n="1" d="1"/>
      </p:scale>
      <p:origin x="0" y="0"/>
    </p:cViewPr>
  </p:notesTextViewPr>
  <p:sorterViewPr>
    <p:cViewPr>
      <p:scale>
        <a:sx n="100" d="100"/>
        <a:sy n="100" d="100"/>
      </p:scale>
      <p:origin x="0" y="-6618"/>
    </p:cViewPr>
  </p:sorterViewPr>
  <p:notesViewPr>
    <p:cSldViewPr snapToGrid="0">
      <p:cViewPr varScale="1">
        <p:scale>
          <a:sx n="55" d="100"/>
          <a:sy n="55" d="100"/>
        </p:scale>
        <p:origin x="262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11/29/2022</a:t>
            </a:fld>
            <a:endParaRPr lang="en-US" dirty="0"/>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dirty="0"/>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11/29/2022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dirty="0"/>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dirty="0"/>
          </a:p>
        </p:txBody>
      </p:sp>
    </p:spTree>
    <p:extLst>
      <p:ext uri="{BB962C8B-B14F-4D97-AF65-F5344CB8AC3E}">
        <p14:creationId xmlns:p14="http://schemas.microsoft.com/office/powerpoint/2010/main" val="1969060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10</a:t>
            </a:fld>
            <a:endParaRPr lang="en-US" dirty="0"/>
          </a:p>
        </p:txBody>
      </p:sp>
    </p:spTree>
    <p:extLst>
      <p:ext uri="{BB962C8B-B14F-4D97-AF65-F5344CB8AC3E}">
        <p14:creationId xmlns:p14="http://schemas.microsoft.com/office/powerpoint/2010/main" val="1334723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dirty="0"/>
          </a:p>
        </p:txBody>
      </p:sp>
    </p:spTree>
    <p:extLst>
      <p:ext uri="{BB962C8B-B14F-4D97-AF65-F5344CB8AC3E}">
        <p14:creationId xmlns:p14="http://schemas.microsoft.com/office/powerpoint/2010/main" val="4268610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dirty="0"/>
          </a:p>
        </p:txBody>
      </p:sp>
    </p:spTree>
    <p:extLst>
      <p:ext uri="{BB962C8B-B14F-4D97-AF65-F5344CB8AC3E}">
        <p14:creationId xmlns:p14="http://schemas.microsoft.com/office/powerpoint/2010/main" val="2253196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dirty="0"/>
          </a:p>
        </p:txBody>
      </p:sp>
    </p:spTree>
    <p:extLst>
      <p:ext uri="{BB962C8B-B14F-4D97-AF65-F5344CB8AC3E}">
        <p14:creationId xmlns:p14="http://schemas.microsoft.com/office/powerpoint/2010/main" val="788648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dirty="0"/>
          </a:p>
        </p:txBody>
      </p:sp>
    </p:spTree>
    <p:extLst>
      <p:ext uri="{BB962C8B-B14F-4D97-AF65-F5344CB8AC3E}">
        <p14:creationId xmlns:p14="http://schemas.microsoft.com/office/powerpoint/2010/main" val="3739634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dirty="0"/>
          </a:p>
        </p:txBody>
      </p:sp>
    </p:spTree>
    <p:extLst>
      <p:ext uri="{BB962C8B-B14F-4D97-AF65-F5344CB8AC3E}">
        <p14:creationId xmlns:p14="http://schemas.microsoft.com/office/powerpoint/2010/main" val="852032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dirty="0"/>
          </a:p>
        </p:txBody>
      </p:sp>
    </p:spTree>
    <p:extLst>
      <p:ext uri="{BB962C8B-B14F-4D97-AF65-F5344CB8AC3E}">
        <p14:creationId xmlns:p14="http://schemas.microsoft.com/office/powerpoint/2010/main" val="105200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dirty="0"/>
          </a:p>
        </p:txBody>
      </p:sp>
    </p:spTree>
    <p:extLst>
      <p:ext uri="{BB962C8B-B14F-4D97-AF65-F5344CB8AC3E}">
        <p14:creationId xmlns:p14="http://schemas.microsoft.com/office/powerpoint/2010/main" val="3843974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dirty="0"/>
          </a:p>
        </p:txBody>
      </p:sp>
    </p:spTree>
    <p:extLst>
      <p:ext uri="{BB962C8B-B14F-4D97-AF65-F5344CB8AC3E}">
        <p14:creationId xmlns:p14="http://schemas.microsoft.com/office/powerpoint/2010/main" val="1027517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dirty="0"/>
          </a:p>
        </p:txBody>
      </p:sp>
    </p:spTree>
    <p:extLst>
      <p:ext uri="{BB962C8B-B14F-4D97-AF65-F5344CB8AC3E}">
        <p14:creationId xmlns:p14="http://schemas.microsoft.com/office/powerpoint/2010/main" val="1151943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dirty="0"/>
          </a:p>
        </p:txBody>
      </p:sp>
    </p:spTree>
    <p:extLst>
      <p:ext uri="{BB962C8B-B14F-4D97-AF65-F5344CB8AC3E}">
        <p14:creationId xmlns:p14="http://schemas.microsoft.com/office/powerpoint/2010/main" val="844304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20</a:t>
            </a:fld>
            <a:endParaRPr lang="en-US" dirty="0"/>
          </a:p>
        </p:txBody>
      </p:sp>
    </p:spTree>
    <p:extLst>
      <p:ext uri="{BB962C8B-B14F-4D97-AF65-F5344CB8AC3E}">
        <p14:creationId xmlns:p14="http://schemas.microsoft.com/office/powerpoint/2010/main" val="3305166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21</a:t>
            </a:fld>
            <a:endParaRPr lang="en-US" dirty="0"/>
          </a:p>
        </p:txBody>
      </p:sp>
    </p:spTree>
    <p:extLst>
      <p:ext uri="{BB962C8B-B14F-4D97-AF65-F5344CB8AC3E}">
        <p14:creationId xmlns:p14="http://schemas.microsoft.com/office/powerpoint/2010/main" val="3710404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dirty="0"/>
          </a:p>
        </p:txBody>
      </p:sp>
    </p:spTree>
    <p:extLst>
      <p:ext uri="{BB962C8B-B14F-4D97-AF65-F5344CB8AC3E}">
        <p14:creationId xmlns:p14="http://schemas.microsoft.com/office/powerpoint/2010/main" val="38982304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dirty="0"/>
          </a:p>
        </p:txBody>
      </p:sp>
    </p:spTree>
    <p:extLst>
      <p:ext uri="{BB962C8B-B14F-4D97-AF65-F5344CB8AC3E}">
        <p14:creationId xmlns:p14="http://schemas.microsoft.com/office/powerpoint/2010/main" val="16675783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dirty="0"/>
          </a:p>
        </p:txBody>
      </p:sp>
    </p:spTree>
    <p:extLst>
      <p:ext uri="{BB962C8B-B14F-4D97-AF65-F5344CB8AC3E}">
        <p14:creationId xmlns:p14="http://schemas.microsoft.com/office/powerpoint/2010/main" val="33926178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25</a:t>
            </a:fld>
            <a:endParaRPr lang="en-US" dirty="0"/>
          </a:p>
        </p:txBody>
      </p:sp>
    </p:spTree>
    <p:extLst>
      <p:ext uri="{BB962C8B-B14F-4D97-AF65-F5344CB8AC3E}">
        <p14:creationId xmlns:p14="http://schemas.microsoft.com/office/powerpoint/2010/main" val="3491156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dirty="0"/>
          </a:p>
        </p:txBody>
      </p:sp>
    </p:spTree>
    <p:extLst>
      <p:ext uri="{BB962C8B-B14F-4D97-AF65-F5344CB8AC3E}">
        <p14:creationId xmlns:p14="http://schemas.microsoft.com/office/powerpoint/2010/main" val="2921087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27</a:t>
            </a:fld>
            <a:endParaRPr lang="en-US" dirty="0"/>
          </a:p>
        </p:txBody>
      </p:sp>
    </p:spTree>
    <p:extLst>
      <p:ext uri="{BB962C8B-B14F-4D97-AF65-F5344CB8AC3E}">
        <p14:creationId xmlns:p14="http://schemas.microsoft.com/office/powerpoint/2010/main" val="10145252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28</a:t>
            </a:fld>
            <a:endParaRPr lang="en-US" dirty="0"/>
          </a:p>
        </p:txBody>
      </p:sp>
    </p:spTree>
    <p:extLst>
      <p:ext uri="{BB962C8B-B14F-4D97-AF65-F5344CB8AC3E}">
        <p14:creationId xmlns:p14="http://schemas.microsoft.com/office/powerpoint/2010/main" val="12014327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29</a:t>
            </a:fld>
            <a:endParaRPr lang="en-US" dirty="0"/>
          </a:p>
        </p:txBody>
      </p:sp>
    </p:spTree>
    <p:extLst>
      <p:ext uri="{BB962C8B-B14F-4D97-AF65-F5344CB8AC3E}">
        <p14:creationId xmlns:p14="http://schemas.microsoft.com/office/powerpoint/2010/main" val="2340407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dirty="0"/>
          </a:p>
        </p:txBody>
      </p:sp>
    </p:spTree>
    <p:extLst>
      <p:ext uri="{BB962C8B-B14F-4D97-AF65-F5344CB8AC3E}">
        <p14:creationId xmlns:p14="http://schemas.microsoft.com/office/powerpoint/2010/main" val="3375724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30</a:t>
            </a:fld>
            <a:endParaRPr lang="en-US" dirty="0"/>
          </a:p>
        </p:txBody>
      </p:sp>
    </p:spTree>
    <p:extLst>
      <p:ext uri="{BB962C8B-B14F-4D97-AF65-F5344CB8AC3E}">
        <p14:creationId xmlns:p14="http://schemas.microsoft.com/office/powerpoint/2010/main" val="1130380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31</a:t>
            </a:fld>
            <a:endParaRPr lang="en-US" dirty="0"/>
          </a:p>
        </p:txBody>
      </p:sp>
    </p:spTree>
    <p:extLst>
      <p:ext uri="{BB962C8B-B14F-4D97-AF65-F5344CB8AC3E}">
        <p14:creationId xmlns:p14="http://schemas.microsoft.com/office/powerpoint/2010/main" val="2288063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dirty="0"/>
          </a:p>
        </p:txBody>
      </p:sp>
    </p:spTree>
    <p:extLst>
      <p:ext uri="{BB962C8B-B14F-4D97-AF65-F5344CB8AC3E}">
        <p14:creationId xmlns:p14="http://schemas.microsoft.com/office/powerpoint/2010/main" val="2028827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dirty="0"/>
          </a:p>
        </p:txBody>
      </p:sp>
    </p:spTree>
    <p:extLst>
      <p:ext uri="{BB962C8B-B14F-4D97-AF65-F5344CB8AC3E}">
        <p14:creationId xmlns:p14="http://schemas.microsoft.com/office/powerpoint/2010/main" val="3803542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dirty="0"/>
          </a:p>
        </p:txBody>
      </p:sp>
    </p:spTree>
    <p:extLst>
      <p:ext uri="{BB962C8B-B14F-4D97-AF65-F5344CB8AC3E}">
        <p14:creationId xmlns:p14="http://schemas.microsoft.com/office/powerpoint/2010/main" val="1137513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dirty="0"/>
          </a:p>
        </p:txBody>
      </p:sp>
    </p:spTree>
    <p:extLst>
      <p:ext uri="{BB962C8B-B14F-4D97-AF65-F5344CB8AC3E}">
        <p14:creationId xmlns:p14="http://schemas.microsoft.com/office/powerpoint/2010/main" val="953588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dirty="0"/>
          </a:p>
        </p:txBody>
      </p:sp>
    </p:spTree>
    <p:extLst>
      <p:ext uri="{BB962C8B-B14F-4D97-AF65-F5344CB8AC3E}">
        <p14:creationId xmlns:p14="http://schemas.microsoft.com/office/powerpoint/2010/main" val="2886623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dirty="0"/>
          </a:p>
        </p:txBody>
      </p:sp>
    </p:spTree>
    <p:extLst>
      <p:ext uri="{BB962C8B-B14F-4D97-AF65-F5344CB8AC3E}">
        <p14:creationId xmlns:p14="http://schemas.microsoft.com/office/powerpoint/2010/main" val="1483745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AAR@cde.ca.gov"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hyperlink" Target="mailto:CAAR@cde.ca.gov" TargetMode="External"/><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hyperlink" Target="mailto:EDReliefFunds@cde.ca.gov" TargetMode="External"/><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2" Type="http://schemas.openxmlformats.org/officeDocument/2006/relationships/hyperlink" Target="https://www3.cde.ca.gov/caresactreporting/" TargetMode="External"/><Relationship Id="rId1" Type="http://schemas.openxmlformats.org/officeDocument/2006/relationships/slideLayout" Target="../slideLayouts/slideLayout2.xml"/><Relationship Id="rId6" Type="http://schemas.openxmlformats.org/officeDocument/2006/relationships/hyperlink" Target="https://www.cde.ca.gov/fg/cr/capexpfaqs.asp" TargetMode="External"/><Relationship Id="rId5" Type="http://schemas.openxmlformats.org/officeDocument/2006/relationships/hyperlink" Target="https://www.cde.ca.gov/fg/cr/esseriiifaqs.asp" TargetMode="External"/><Relationship Id="rId4" Type="http://schemas.openxmlformats.org/officeDocument/2006/relationships/hyperlink" Target="https://www.cde.ca.gov/fg/cr/esseriifaqs.asp"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ELOGrants@cde.ca.gov" TargetMode="External"/><Relationship Id="rId2" Type="http://schemas.openxmlformats.org/officeDocument/2006/relationships/hyperlink" Target="mailto:EDReliefFunds@CDE.ca.gov" TargetMode="External"/><Relationship Id="rId1" Type="http://schemas.openxmlformats.org/officeDocument/2006/relationships/slideLayout" Target="../slideLayouts/slideLayout15.xml"/><Relationship Id="rId4" Type="http://schemas.openxmlformats.org/officeDocument/2006/relationships/hyperlink" Target="mailto:HOMELESSED@cde.ca.gov"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mailto:join-edrelieffunds@mlist.cde.ca.gov"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ca.gov/fg/cr/reporting.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3.cde.ca.gov/caresactreporting/"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hyperlink" Target="mailto:EDReliefFunds@CDE.ca.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2195964" y="235092"/>
            <a:ext cx="8066621" cy="3989284"/>
          </a:xfrm>
        </p:spPr>
        <p:txBody>
          <a:bodyPr>
            <a:normAutofit/>
          </a:bodyPr>
          <a:lstStyle/>
          <a:p>
            <a:pPr algn="l">
              <a:spcBef>
                <a:spcPts val="4200"/>
              </a:spcBef>
              <a:spcAft>
                <a:spcPts val="1200"/>
              </a:spcAft>
            </a:pPr>
            <a:r>
              <a:rPr lang="en-US" sz="4000" dirty="0"/>
              <a:t>Quarterly Reporting Refresher for the COVID-19 Federal Stimulus Funds</a:t>
            </a:r>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(1)</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5374838"/>
          </a:xfrm>
        </p:spPr>
        <p:txBody>
          <a:bodyPr>
            <a:normAutofit/>
          </a:bodyPr>
          <a:lstStyle/>
          <a:p>
            <a:r>
              <a:rPr lang="en-US" dirty="0"/>
              <a:t>In this section of the report, LEAs report current expenditures for the applicable reporting period</a:t>
            </a:r>
          </a:p>
          <a:p>
            <a:r>
              <a:rPr lang="en-US" dirty="0"/>
              <a:t>Fields in this section:</a:t>
            </a:r>
          </a:p>
          <a:p>
            <a:pPr lvl="1"/>
            <a:r>
              <a:rPr lang="en-US" b="1" dirty="0"/>
              <a:t>Total Allocated Amount </a:t>
            </a:r>
            <a:r>
              <a:rPr lang="en-US" dirty="0"/>
              <a:t>– prepopulated; reflects the revised allocated amount for this fund source</a:t>
            </a:r>
          </a:p>
          <a:p>
            <a:pPr lvl="1"/>
            <a:r>
              <a:rPr lang="en-US" b="1" dirty="0"/>
              <a:t>Total Received Amount </a:t>
            </a:r>
            <a:r>
              <a:rPr lang="en-US" dirty="0"/>
              <a:t>– prepopulated; reflects the amount of funds released to LEAs, including the most recent apportionment</a:t>
            </a:r>
          </a:p>
          <a:p>
            <a:pPr lvl="2"/>
            <a:r>
              <a:rPr lang="en-US" sz="2800" dirty="0">
                <a:solidFill>
                  <a:schemeClr val="bg1"/>
                </a:solidFill>
              </a:rPr>
              <a:t>For questions about the Total Allocated Amount or the Total Received Amount, please contact </a:t>
            </a:r>
            <a:r>
              <a:rPr lang="en-US" sz="2800"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CAAR@cde.ca.gov</a:t>
            </a:r>
            <a:r>
              <a:rPr lang="en-US" sz="2800" dirty="0"/>
              <a:t> </a:t>
            </a:r>
          </a:p>
          <a:p>
            <a:pPr lvl="1"/>
            <a:r>
              <a:rPr lang="en-US" b="1" dirty="0"/>
              <a:t>Previous Expended Amount </a:t>
            </a:r>
            <a:r>
              <a:rPr lang="en-US" dirty="0"/>
              <a:t>– prepopulated; reflects the sum of expenditures reported in prior quarters for this fund source</a:t>
            </a:r>
          </a:p>
        </p:txBody>
      </p:sp>
    </p:spTree>
    <p:extLst>
      <p:ext uri="{BB962C8B-B14F-4D97-AF65-F5344CB8AC3E}">
        <p14:creationId xmlns:p14="http://schemas.microsoft.com/office/powerpoint/2010/main" val="2732111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(2)</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5374838"/>
          </a:xfrm>
        </p:spPr>
        <p:txBody>
          <a:bodyPr>
            <a:normAutofit/>
          </a:bodyPr>
          <a:lstStyle/>
          <a:p>
            <a:r>
              <a:rPr lang="en-US" dirty="0"/>
              <a:t>Fields in this section (continued):</a:t>
            </a:r>
          </a:p>
          <a:p>
            <a:pPr lvl="1"/>
            <a:r>
              <a:rPr lang="en-US" dirty="0"/>
              <a:t>Current Expended Amount – entered by the LEA; must reflect the amount of funds expended during the applicable reporting period, as of the last day of the applicable reporting period</a:t>
            </a:r>
          </a:p>
          <a:p>
            <a:pPr lvl="2"/>
            <a:r>
              <a:rPr lang="en-US" sz="2800" dirty="0">
                <a:solidFill>
                  <a:schemeClr val="bg1"/>
                </a:solidFill>
              </a:rPr>
              <a:t>Must be reported as a whole number, without decimals or other punctuation</a:t>
            </a:r>
          </a:p>
          <a:p>
            <a:pPr lvl="2"/>
            <a:r>
              <a:rPr lang="en-US" sz="2800" dirty="0">
                <a:solidFill>
                  <a:schemeClr val="bg1"/>
                </a:solidFill>
              </a:rPr>
              <a:t>Must be less than or equal to the Total Allocated Amount minus the Previous Expended Amount</a:t>
            </a:r>
          </a:p>
          <a:p>
            <a:pPr lvl="2"/>
            <a:r>
              <a:rPr lang="en-US" sz="2800" dirty="0">
                <a:solidFill>
                  <a:schemeClr val="bg1"/>
                </a:solidFill>
              </a:rPr>
              <a:t>The LEA may enter a negative number to reflect any net adjustment, such as transferring costs to a different funding source</a:t>
            </a:r>
          </a:p>
          <a:p>
            <a:pPr lvl="3"/>
            <a:r>
              <a:rPr lang="en-US" sz="2800" dirty="0">
                <a:solidFill>
                  <a:schemeClr val="bg1"/>
                </a:solidFill>
              </a:rPr>
              <a:t>Any negative amount must be no greater than the previous expended amount</a:t>
            </a:r>
          </a:p>
        </p:txBody>
      </p:sp>
    </p:spTree>
    <p:extLst>
      <p:ext uri="{BB962C8B-B14F-4D97-AF65-F5344CB8AC3E}">
        <p14:creationId xmlns:p14="http://schemas.microsoft.com/office/powerpoint/2010/main" val="547092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Current Expenditures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3444438"/>
          </a:xfrm>
        </p:spPr>
        <p:txBody>
          <a:bodyPr>
            <a:normAutofit/>
          </a:bodyPr>
          <a:lstStyle/>
          <a:p>
            <a:r>
              <a:rPr lang="en-US" dirty="0"/>
              <a:t>For this example, the LEA has expended $9,897 of ESSER II, Resource Code 3212, funds in the applicable reporting period</a:t>
            </a:r>
          </a:p>
          <a:p>
            <a:pPr lvl="1"/>
            <a:r>
              <a:rPr lang="en-US" dirty="0"/>
              <a:t>Total Allocated Amount: $1133133</a:t>
            </a:r>
          </a:p>
          <a:p>
            <a:pPr lvl="1"/>
            <a:r>
              <a:rPr lang="en-US" dirty="0">
                <a:solidFill>
                  <a:schemeClr val="bg1"/>
                </a:solidFill>
              </a:rPr>
              <a:t>Total Received Amount: $1124790</a:t>
            </a:r>
          </a:p>
          <a:p>
            <a:pPr lvl="1"/>
            <a:r>
              <a:rPr lang="en-US" dirty="0"/>
              <a:t>Previous Expended Amount: $1011477</a:t>
            </a:r>
          </a:p>
          <a:p>
            <a:pPr lvl="1"/>
            <a:r>
              <a:rPr lang="en-US" dirty="0">
                <a:solidFill>
                  <a:schemeClr val="bg1"/>
                </a:solidFill>
              </a:rPr>
              <a:t>Current Expended Amount: </a:t>
            </a:r>
            <a:r>
              <a:rPr lang="en-US" b="1" dirty="0">
                <a:solidFill>
                  <a:schemeClr val="bg1"/>
                </a:solidFill>
              </a:rPr>
              <a:t>$9897</a:t>
            </a:r>
          </a:p>
        </p:txBody>
      </p:sp>
    </p:spTree>
    <p:extLst>
      <p:ext uri="{BB962C8B-B14F-4D97-AF65-F5344CB8AC3E}">
        <p14:creationId xmlns:p14="http://schemas.microsoft.com/office/powerpoint/2010/main" val="1782376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No Current Expenditures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3444438"/>
          </a:xfrm>
        </p:spPr>
        <p:txBody>
          <a:bodyPr>
            <a:normAutofit/>
          </a:bodyPr>
          <a:lstStyle/>
          <a:p>
            <a:r>
              <a:rPr lang="en-US" dirty="0"/>
              <a:t>For this example, the LEA has not expended ESSER II, Resource Code 3212, funds in the applicable reporting period, but has unspent funds</a:t>
            </a:r>
          </a:p>
          <a:p>
            <a:pPr lvl="1"/>
            <a:r>
              <a:rPr lang="en-US" dirty="0"/>
              <a:t>Total Allocated Amount: $1133133</a:t>
            </a:r>
          </a:p>
          <a:p>
            <a:pPr lvl="1"/>
            <a:r>
              <a:rPr lang="en-US" dirty="0">
                <a:solidFill>
                  <a:schemeClr val="bg1"/>
                </a:solidFill>
              </a:rPr>
              <a:t>Total Received Amount: $1124790</a:t>
            </a:r>
          </a:p>
          <a:p>
            <a:pPr lvl="1"/>
            <a:r>
              <a:rPr lang="en-US" dirty="0"/>
              <a:t>Previous Expended Amount: $1011477</a:t>
            </a:r>
          </a:p>
          <a:p>
            <a:pPr lvl="1"/>
            <a:r>
              <a:rPr lang="en-US" dirty="0">
                <a:solidFill>
                  <a:schemeClr val="bg1"/>
                </a:solidFill>
              </a:rPr>
              <a:t>Current Expended Amount: </a:t>
            </a:r>
            <a:r>
              <a:rPr lang="en-US" b="1" dirty="0">
                <a:solidFill>
                  <a:schemeClr val="bg1"/>
                </a:solidFill>
              </a:rPr>
              <a:t>$0</a:t>
            </a:r>
          </a:p>
        </p:txBody>
      </p:sp>
    </p:spTree>
    <p:extLst>
      <p:ext uri="{BB962C8B-B14F-4D97-AF65-F5344CB8AC3E}">
        <p14:creationId xmlns:p14="http://schemas.microsoft.com/office/powerpoint/2010/main" val="2734196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No Current Expenditures and a Correction</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4609352"/>
          </a:xfrm>
        </p:spPr>
        <p:txBody>
          <a:bodyPr>
            <a:normAutofit/>
          </a:bodyPr>
          <a:lstStyle/>
          <a:p>
            <a:r>
              <a:rPr lang="en-US" dirty="0"/>
              <a:t>For this example, the LEA has not expended ESSER II, Resource Code 3212, funds in the applicable reporting period, but has unspent funds. The LEA also realized they accidentally over-reported expenditures in the amount of $5,214 in the previous quarter</a:t>
            </a:r>
          </a:p>
          <a:p>
            <a:pPr lvl="1"/>
            <a:r>
              <a:rPr lang="en-US" dirty="0"/>
              <a:t>Total Allocated Amount: $1133133</a:t>
            </a:r>
          </a:p>
          <a:p>
            <a:pPr lvl="1"/>
            <a:r>
              <a:rPr lang="en-US" dirty="0">
                <a:solidFill>
                  <a:schemeClr val="bg1"/>
                </a:solidFill>
              </a:rPr>
              <a:t>Total Received Amount: $1124790</a:t>
            </a:r>
          </a:p>
          <a:p>
            <a:pPr lvl="1"/>
            <a:r>
              <a:rPr lang="en-US" dirty="0"/>
              <a:t>Previous Expended Amount: $1011477</a:t>
            </a:r>
          </a:p>
          <a:p>
            <a:pPr lvl="1"/>
            <a:r>
              <a:rPr lang="en-US" dirty="0">
                <a:solidFill>
                  <a:schemeClr val="bg1"/>
                </a:solidFill>
              </a:rPr>
              <a:t>Current Expended Amount: </a:t>
            </a:r>
            <a:r>
              <a:rPr lang="en-US" b="1" dirty="0">
                <a:solidFill>
                  <a:schemeClr val="bg1"/>
                </a:solidFill>
              </a:rPr>
              <a:t>$-5214</a:t>
            </a:r>
          </a:p>
        </p:txBody>
      </p:sp>
    </p:spTree>
    <p:extLst>
      <p:ext uri="{BB962C8B-B14F-4D97-AF65-F5344CB8AC3E}">
        <p14:creationId xmlns:p14="http://schemas.microsoft.com/office/powerpoint/2010/main" val="2481207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Current Expenditures and a Correction</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4609352"/>
          </a:xfrm>
        </p:spPr>
        <p:txBody>
          <a:bodyPr>
            <a:normAutofit/>
          </a:bodyPr>
          <a:lstStyle/>
          <a:p>
            <a:r>
              <a:rPr lang="en-US" dirty="0"/>
              <a:t>For this example, the LEA has expended $9,897 of ESSER II, Resource Code 3212, funds in the applicable reporting period. The LEA also realized they accidentally over-reported expenditures in the amount of $5,214 in the previous quarter</a:t>
            </a:r>
          </a:p>
          <a:p>
            <a:pPr lvl="1"/>
            <a:r>
              <a:rPr lang="en-US" dirty="0"/>
              <a:t>Total Allocated Amount: $1133133</a:t>
            </a:r>
          </a:p>
          <a:p>
            <a:pPr lvl="1"/>
            <a:r>
              <a:rPr lang="en-US" dirty="0">
                <a:solidFill>
                  <a:schemeClr val="bg1"/>
                </a:solidFill>
              </a:rPr>
              <a:t>Total Received Amount: $1124790</a:t>
            </a:r>
          </a:p>
          <a:p>
            <a:pPr lvl="1"/>
            <a:r>
              <a:rPr lang="en-US" dirty="0"/>
              <a:t>Previous Expended Amount: $1011477</a:t>
            </a:r>
          </a:p>
          <a:p>
            <a:pPr lvl="1"/>
            <a:r>
              <a:rPr lang="en-US" dirty="0">
                <a:solidFill>
                  <a:schemeClr val="bg1"/>
                </a:solidFill>
              </a:rPr>
              <a:t>Current Expended Amount: </a:t>
            </a:r>
            <a:r>
              <a:rPr lang="en-US" b="1" dirty="0">
                <a:solidFill>
                  <a:schemeClr val="bg1"/>
                </a:solidFill>
              </a:rPr>
              <a:t>$4683 </a:t>
            </a:r>
            <a:r>
              <a:rPr lang="en-US" dirty="0">
                <a:solidFill>
                  <a:schemeClr val="bg1"/>
                </a:solidFill>
              </a:rPr>
              <a:t>($9,897 - $5,214)</a:t>
            </a:r>
            <a:endParaRPr lang="en-US" b="1" dirty="0">
              <a:solidFill>
                <a:schemeClr val="bg1"/>
              </a:solidFill>
            </a:endParaRPr>
          </a:p>
        </p:txBody>
      </p:sp>
    </p:spTree>
    <p:extLst>
      <p:ext uri="{BB962C8B-B14F-4D97-AF65-F5344CB8AC3E}">
        <p14:creationId xmlns:p14="http://schemas.microsoft.com/office/powerpoint/2010/main" val="3540564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940904"/>
            <a:ext cx="11887200" cy="5696963"/>
          </a:xfrm>
        </p:spPr>
        <p:txBody>
          <a:bodyPr>
            <a:normAutofit lnSpcReduction="10000"/>
          </a:bodyPr>
          <a:lstStyle/>
          <a:p>
            <a:r>
              <a:rPr lang="en-US" dirty="0"/>
              <a:t>In this section of the report, LEAs report the percentage of </a:t>
            </a:r>
            <a:r>
              <a:rPr lang="en-US" b="1" dirty="0"/>
              <a:t>total expenditures</a:t>
            </a:r>
            <a:r>
              <a:rPr lang="en-US" dirty="0"/>
              <a:t> by the end of the reporting period for each allowable use category</a:t>
            </a:r>
          </a:p>
          <a:p>
            <a:pPr lvl="1"/>
            <a:r>
              <a:rPr lang="en-US" dirty="0"/>
              <a:t>Total expenditures refers to Previous Expended Amount + Current Expended Amount</a:t>
            </a:r>
          </a:p>
          <a:p>
            <a:pPr lvl="1"/>
            <a:r>
              <a:rPr lang="en-US" dirty="0"/>
              <a:t>Use whole numbers to indicate approximate percentage</a:t>
            </a:r>
          </a:p>
          <a:p>
            <a:pPr lvl="1"/>
            <a:r>
              <a:rPr lang="en-US" dirty="0"/>
              <a:t>Enter a “0” for any category where funds were not expended</a:t>
            </a:r>
          </a:p>
          <a:p>
            <a:pPr lvl="1"/>
            <a:r>
              <a:rPr lang="en-US" dirty="0"/>
              <a:t>Total Percentage must equal 100% (or 0% if no funds have been expended)</a:t>
            </a:r>
          </a:p>
          <a:p>
            <a:r>
              <a:rPr lang="en-US" dirty="0"/>
              <a:t>Please review the “Funds Expended” help link within the applicable report for example expenditures for each allowable use category, found on the Federal Stimulus Quarterly Reporting Help Page: </a:t>
            </a:r>
            <a:r>
              <a:rPr lang="en-US"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dirty="0">
              <a:solidFill>
                <a:schemeClr val="accent5">
                  <a:lumMod val="40000"/>
                  <a:lumOff val="60000"/>
                </a:schemeClr>
              </a:solidFill>
            </a:endParaRPr>
          </a:p>
        </p:txBody>
      </p:sp>
    </p:spTree>
    <p:extLst>
      <p:ext uri="{BB962C8B-B14F-4D97-AF65-F5344CB8AC3E}">
        <p14:creationId xmlns:p14="http://schemas.microsoft.com/office/powerpoint/2010/main" val="1321141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263029"/>
            <a:ext cx="11887200" cy="5374838"/>
          </a:xfrm>
        </p:spPr>
        <p:txBody>
          <a:bodyPr>
            <a:normAutofit/>
          </a:bodyPr>
          <a:lstStyle/>
          <a:p>
            <a:r>
              <a:rPr lang="en-US" dirty="0"/>
              <a:t>The percentages of funds spent for each category should be calculated based on the total expended amount, as of the last day of the applicable reporting period</a:t>
            </a:r>
          </a:p>
          <a:p>
            <a:pPr lvl="1"/>
            <a:r>
              <a:rPr lang="en-US" dirty="0"/>
              <a:t>Previous Expended Amount: $1,011,477</a:t>
            </a:r>
          </a:p>
          <a:p>
            <a:pPr lvl="1"/>
            <a:r>
              <a:rPr lang="en-US" dirty="0"/>
              <a:t>Current Expended Amount: $9,897</a:t>
            </a:r>
          </a:p>
          <a:p>
            <a:pPr lvl="1"/>
            <a:r>
              <a:rPr lang="en-US" dirty="0"/>
              <a:t>Total Expended Amount: </a:t>
            </a:r>
            <a:r>
              <a:rPr lang="en-US" b="1" dirty="0"/>
              <a:t>$1,021,374</a:t>
            </a:r>
          </a:p>
        </p:txBody>
      </p:sp>
    </p:spTree>
    <p:extLst>
      <p:ext uri="{BB962C8B-B14F-4D97-AF65-F5344CB8AC3E}">
        <p14:creationId xmlns:p14="http://schemas.microsoft.com/office/powerpoint/2010/main" val="1432095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(1)</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Total Expended Amount: $1,021,374</a:t>
            </a:r>
          </a:p>
          <a:p>
            <a:r>
              <a:rPr lang="en-US" dirty="0"/>
              <a:t>Expenditures from the General Ledger:</a:t>
            </a:r>
          </a:p>
          <a:p>
            <a:pPr lvl="1"/>
            <a:r>
              <a:rPr lang="en-US" dirty="0"/>
              <a:t>Additional counselor: $105,354</a:t>
            </a:r>
          </a:p>
          <a:p>
            <a:pPr lvl="1"/>
            <a:r>
              <a:rPr lang="en-US" dirty="0"/>
              <a:t>Chromebooks: $301,842</a:t>
            </a:r>
          </a:p>
          <a:p>
            <a:pPr lvl="1"/>
            <a:r>
              <a:rPr lang="en-US" dirty="0"/>
              <a:t>Assessment data analysis software: $8,965</a:t>
            </a:r>
          </a:p>
          <a:p>
            <a:pPr lvl="1"/>
            <a:r>
              <a:rPr lang="en-US" dirty="0"/>
              <a:t>Additional compensation for teachers leading afterschool programs: $25,000</a:t>
            </a:r>
          </a:p>
          <a:p>
            <a:pPr lvl="1"/>
            <a:r>
              <a:rPr lang="en-US" dirty="0"/>
              <a:t>Heating, ventilation, and air conditioning (HVAC) Installation: $580,213</a:t>
            </a:r>
            <a:endParaRPr lang="en-US" sz="3200" dirty="0"/>
          </a:p>
        </p:txBody>
      </p:sp>
    </p:spTree>
    <p:extLst>
      <p:ext uri="{BB962C8B-B14F-4D97-AF65-F5344CB8AC3E}">
        <p14:creationId xmlns:p14="http://schemas.microsoft.com/office/powerpoint/2010/main" val="1189532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(2)</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Expenditures from General Ledger, sorted by category:</a:t>
            </a:r>
          </a:p>
          <a:p>
            <a:pPr lvl="1"/>
            <a:r>
              <a:rPr lang="en-US" dirty="0"/>
              <a:t>9. Purchasing educational technology</a:t>
            </a:r>
          </a:p>
          <a:p>
            <a:pPr lvl="2"/>
            <a:r>
              <a:rPr lang="en-US" sz="2800" dirty="0">
                <a:solidFill>
                  <a:schemeClr val="bg1"/>
                </a:solidFill>
              </a:rPr>
              <a:t>Chromebooks: $301,842</a:t>
            </a:r>
          </a:p>
          <a:p>
            <a:pPr lvl="2"/>
            <a:r>
              <a:rPr lang="en-US" sz="2800" dirty="0">
                <a:solidFill>
                  <a:schemeClr val="bg1"/>
                </a:solidFill>
              </a:rPr>
              <a:t>Assessment data analysis software: $8,965</a:t>
            </a:r>
          </a:p>
          <a:p>
            <a:pPr lvl="1"/>
            <a:r>
              <a:rPr lang="en-US" dirty="0"/>
              <a:t>10. Providing mental health services and supports</a:t>
            </a:r>
          </a:p>
          <a:p>
            <a:pPr lvl="2"/>
            <a:r>
              <a:rPr lang="en-US" sz="2800" dirty="0">
                <a:solidFill>
                  <a:schemeClr val="bg1"/>
                </a:solidFill>
              </a:rPr>
              <a:t>Additional counselor: $105,354</a:t>
            </a:r>
          </a:p>
          <a:p>
            <a:pPr lvl="1"/>
            <a:r>
              <a:rPr lang="en-US" dirty="0"/>
              <a:t>11. Summer learning and supplemental afterschool programs</a:t>
            </a:r>
          </a:p>
          <a:p>
            <a:pPr lvl="2"/>
            <a:r>
              <a:rPr lang="en-US" sz="2800" dirty="0">
                <a:solidFill>
                  <a:schemeClr val="bg1"/>
                </a:solidFill>
              </a:rPr>
              <a:t>Additional compensation for teachers leading afterschool programs: $25,000</a:t>
            </a:r>
          </a:p>
          <a:p>
            <a:pPr lvl="1"/>
            <a:r>
              <a:rPr lang="en-US" dirty="0"/>
              <a:t>14. Inspection, testing, maintenance, repair, replacement and upgrade projects to improve the indoor air quality in school facilities</a:t>
            </a:r>
          </a:p>
          <a:p>
            <a:pPr lvl="2"/>
            <a:r>
              <a:rPr lang="en-US" sz="2800" dirty="0">
                <a:solidFill>
                  <a:schemeClr val="bg1"/>
                </a:solidFill>
              </a:rPr>
              <a:t>HVAC Installation: $580,213</a:t>
            </a:r>
          </a:p>
        </p:txBody>
      </p:sp>
    </p:spTree>
    <p:extLst>
      <p:ext uri="{BB962C8B-B14F-4D97-AF65-F5344CB8AC3E}">
        <p14:creationId xmlns:p14="http://schemas.microsoft.com/office/powerpoint/2010/main" val="1969502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a:xfrm>
            <a:off x="152400" y="-49419"/>
            <a:ext cx="11887200" cy="1325563"/>
          </a:xfrm>
        </p:spPr>
        <p:txBody>
          <a:bodyPr/>
          <a:lstStyle/>
          <a:p>
            <a:r>
              <a:rPr lang="en-US" dirty="0"/>
              <a:t>Applicable Funds (1)</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025637"/>
            <a:ext cx="11887200" cy="4978401"/>
          </a:xfrm>
        </p:spPr>
        <p:txBody>
          <a:bodyPr>
            <a:noAutofit/>
          </a:bodyPr>
          <a:lstStyle/>
          <a:p>
            <a:r>
              <a:rPr lang="en-US" sz="3000" dirty="0"/>
              <a:t>As of the 2022 Winter quarterly reporting cycle, quarterly reporting is required for local educational agencies (LEAs) receiving…</a:t>
            </a:r>
          </a:p>
          <a:p>
            <a:pPr lvl="1"/>
            <a:r>
              <a:rPr lang="en-US" dirty="0"/>
              <a:t>Coronavirus Aid, Relief, and Economic Security (CARES) Act</a:t>
            </a:r>
          </a:p>
          <a:p>
            <a:pPr lvl="2"/>
            <a:r>
              <a:rPr lang="en-US" sz="2800" dirty="0">
                <a:solidFill>
                  <a:schemeClr val="bg1"/>
                </a:solidFill>
              </a:rPr>
              <a:t>Elementary and Secondary School Emergency Relief (ESSER) I, Resource Code 3210 – only applicable to LEAs that reported obligations in 2022 Fall</a:t>
            </a:r>
          </a:p>
          <a:p>
            <a:pPr lvl="2"/>
            <a:r>
              <a:rPr lang="en-US" sz="2800" dirty="0">
                <a:solidFill>
                  <a:schemeClr val="bg1"/>
                </a:solidFill>
              </a:rPr>
              <a:t>Governor’s Emergency Education Relief (GEER) I, Resource Code 3215 – only applicable to LEAs that reported obligations in 2022 Fall</a:t>
            </a:r>
          </a:p>
          <a:p>
            <a:pPr lvl="1"/>
            <a:r>
              <a:rPr lang="en-US" dirty="0"/>
              <a:t>Coronavirus Response and Relief Supplemental Appropriations (CRRSA) Act</a:t>
            </a:r>
          </a:p>
          <a:p>
            <a:pPr lvl="2"/>
            <a:r>
              <a:rPr lang="en-US" sz="2800" dirty="0">
                <a:solidFill>
                  <a:schemeClr val="bg1"/>
                </a:solidFill>
              </a:rPr>
              <a:t>ESSER II, Resource Code 3212</a:t>
            </a:r>
          </a:p>
        </p:txBody>
      </p:sp>
    </p:spTree>
    <p:extLst>
      <p:ext uri="{BB962C8B-B14F-4D97-AF65-F5344CB8AC3E}">
        <p14:creationId xmlns:p14="http://schemas.microsoft.com/office/powerpoint/2010/main" val="2538008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(3)</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982133"/>
            <a:ext cx="11887200" cy="5808131"/>
          </a:xfrm>
        </p:spPr>
        <p:txBody>
          <a:bodyPr>
            <a:normAutofit/>
          </a:bodyPr>
          <a:lstStyle/>
          <a:p>
            <a:r>
              <a:rPr lang="en-US" dirty="0"/>
              <a:t>Percentages Calculated:</a:t>
            </a:r>
          </a:p>
          <a:p>
            <a:pPr lvl="1"/>
            <a:r>
              <a:rPr lang="en-US" dirty="0"/>
              <a:t>9. Purchasing educational technology (</a:t>
            </a:r>
            <a:r>
              <a:rPr lang="en-US" b="1" dirty="0"/>
              <a:t>30%</a:t>
            </a:r>
            <a:r>
              <a:rPr lang="en-US" dirty="0"/>
              <a:t>)</a:t>
            </a:r>
          </a:p>
          <a:p>
            <a:pPr lvl="2"/>
            <a:r>
              <a:rPr lang="en-US" sz="2800" dirty="0">
                <a:solidFill>
                  <a:schemeClr val="bg1"/>
                </a:solidFill>
              </a:rPr>
              <a:t>Chromebooks: $301,842</a:t>
            </a:r>
          </a:p>
          <a:p>
            <a:pPr lvl="2"/>
            <a:r>
              <a:rPr lang="en-US" sz="2800" dirty="0">
                <a:solidFill>
                  <a:schemeClr val="bg1"/>
                </a:solidFill>
              </a:rPr>
              <a:t>Assessment data analysis software: $8,965</a:t>
            </a:r>
          </a:p>
          <a:p>
            <a:pPr lvl="1"/>
            <a:r>
              <a:rPr lang="en-US" dirty="0"/>
              <a:t>10. Providing mental health services and supports (</a:t>
            </a:r>
            <a:r>
              <a:rPr lang="en-US" b="1" dirty="0"/>
              <a:t>10%</a:t>
            </a:r>
            <a:r>
              <a:rPr lang="en-US" dirty="0"/>
              <a:t>)</a:t>
            </a:r>
          </a:p>
          <a:p>
            <a:pPr lvl="2"/>
            <a:r>
              <a:rPr lang="en-US" sz="2800" dirty="0">
                <a:solidFill>
                  <a:schemeClr val="bg1"/>
                </a:solidFill>
              </a:rPr>
              <a:t>Additional counselor: $105,354</a:t>
            </a:r>
          </a:p>
          <a:p>
            <a:pPr lvl="1"/>
            <a:r>
              <a:rPr lang="en-US" dirty="0"/>
              <a:t>11. Summer learning and supplemental afterschool programs (</a:t>
            </a:r>
            <a:r>
              <a:rPr lang="en-US" b="1" dirty="0"/>
              <a:t>3%</a:t>
            </a:r>
            <a:r>
              <a:rPr lang="en-US" dirty="0"/>
              <a:t>)</a:t>
            </a:r>
          </a:p>
          <a:p>
            <a:pPr lvl="2"/>
            <a:r>
              <a:rPr lang="en-US" sz="2800" dirty="0">
                <a:solidFill>
                  <a:schemeClr val="bg1"/>
                </a:solidFill>
              </a:rPr>
              <a:t>Additional compensation for teachers leading afterschool programs: $25,000</a:t>
            </a:r>
          </a:p>
          <a:p>
            <a:pPr lvl="1"/>
            <a:r>
              <a:rPr lang="en-US" dirty="0"/>
              <a:t>14. Inspection, testing, maintenance, repair, replacement and upgrade projects to improve the indoor air quality in school facilities (</a:t>
            </a:r>
            <a:r>
              <a:rPr lang="en-US" b="1" dirty="0"/>
              <a:t>57%</a:t>
            </a:r>
            <a:r>
              <a:rPr lang="en-US" dirty="0"/>
              <a:t>)</a:t>
            </a:r>
          </a:p>
          <a:p>
            <a:pPr lvl="2"/>
            <a:r>
              <a:rPr lang="en-US" sz="2800" dirty="0">
                <a:solidFill>
                  <a:schemeClr val="bg1"/>
                </a:solidFill>
              </a:rPr>
              <a:t>HVAC Installation: $580,213</a:t>
            </a:r>
          </a:p>
        </p:txBody>
      </p:sp>
    </p:spTree>
    <p:extLst>
      <p:ext uri="{BB962C8B-B14F-4D97-AF65-F5344CB8AC3E}">
        <p14:creationId xmlns:p14="http://schemas.microsoft.com/office/powerpoint/2010/main" val="62110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Contact Information</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For this section, please provide information for the individual completing the report</a:t>
            </a:r>
          </a:p>
          <a:p>
            <a:pPr lvl="1"/>
            <a:r>
              <a:rPr lang="en-US" dirty="0"/>
              <a:t>The CDE will attempt to contact this person first if there is a concern regarding the reported information and for additional targeted outreach</a:t>
            </a:r>
          </a:p>
          <a:p>
            <a:pPr lvl="1"/>
            <a:r>
              <a:rPr lang="en-US" dirty="0"/>
              <a:t>Please confirm the email address is entered correctly</a:t>
            </a:r>
          </a:p>
        </p:txBody>
      </p:sp>
    </p:spTree>
    <p:extLst>
      <p:ext uri="{BB962C8B-B14F-4D97-AF65-F5344CB8AC3E}">
        <p14:creationId xmlns:p14="http://schemas.microsoft.com/office/powerpoint/2010/main" val="2476591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Confirming the Report is Submitted</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4155637"/>
          </a:xfrm>
        </p:spPr>
        <p:txBody>
          <a:bodyPr>
            <a:normAutofit/>
          </a:bodyPr>
          <a:lstStyle/>
          <a:p>
            <a:r>
              <a:rPr lang="en-US" dirty="0"/>
              <a:t>Select the “Save Data” button at the bottom of the page</a:t>
            </a:r>
          </a:p>
          <a:p>
            <a:pPr lvl="1"/>
            <a:r>
              <a:rPr lang="en-US" dirty="0"/>
              <a:t>If there are issues, the report will indicate errors to be corrected at the top of the page</a:t>
            </a:r>
          </a:p>
          <a:p>
            <a:pPr lvl="1"/>
            <a:r>
              <a:rPr lang="en-US" dirty="0"/>
              <a:t>If there are no errors, you will see the message “Your data have been saved.” That signals the report is complete</a:t>
            </a:r>
          </a:p>
          <a:p>
            <a:r>
              <a:rPr lang="en-US" dirty="0"/>
              <a:t>Check the “Date Submitted” field in the main reporting screen</a:t>
            </a:r>
          </a:p>
          <a:p>
            <a:pPr lvl="1"/>
            <a:r>
              <a:rPr lang="en-US" dirty="0"/>
              <a:t>There will only be a date in this field if all sections of the report have been completed</a:t>
            </a:r>
          </a:p>
        </p:txBody>
      </p:sp>
    </p:spTree>
    <p:extLst>
      <p:ext uri="{BB962C8B-B14F-4D97-AF65-F5344CB8AC3E}">
        <p14:creationId xmlns:p14="http://schemas.microsoft.com/office/powerpoint/2010/main" val="2660985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(1)</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4155637"/>
          </a:xfrm>
        </p:spPr>
        <p:txBody>
          <a:bodyPr>
            <a:normAutofit/>
          </a:bodyPr>
          <a:lstStyle/>
          <a:p>
            <a:r>
              <a:rPr lang="en-US" b="1" dirty="0"/>
              <a:t>Question: My LEA has received pre-approval and used ESSER III, Resource Code 3213, funds to purchase and install updated HVAC equipment to improve indoor air quality. Which reporting category should this be reported within?</a:t>
            </a:r>
          </a:p>
          <a:p>
            <a:pPr lvl="1"/>
            <a:r>
              <a:rPr lang="en-US" dirty="0"/>
              <a:t>Answer: Most likely, this would align with “14. Inspection, testing, maintenance, repair, replacement, and upgrade projects to improve the indoor air quality in school facilities.”</a:t>
            </a:r>
          </a:p>
        </p:txBody>
      </p:sp>
    </p:spTree>
    <p:extLst>
      <p:ext uri="{BB962C8B-B14F-4D97-AF65-F5344CB8AC3E}">
        <p14:creationId xmlns:p14="http://schemas.microsoft.com/office/powerpoint/2010/main" val="129627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(2)</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4155637"/>
          </a:xfrm>
        </p:spPr>
        <p:txBody>
          <a:bodyPr>
            <a:normAutofit/>
          </a:bodyPr>
          <a:lstStyle/>
          <a:p>
            <a:r>
              <a:rPr lang="en-US" b="1" dirty="0"/>
              <a:t>Question: My LEA has hired additional staffing to expand summer school programs. We would like to cover this expense with ESSER II, Resource Code 3212, funds. Which reporting category should this be reported within?</a:t>
            </a:r>
          </a:p>
          <a:p>
            <a:pPr lvl="1"/>
            <a:r>
              <a:rPr lang="en-US" dirty="0"/>
              <a:t>Answer: Most likely, this would align with “11. Summer learning and supplemental afterschool programs.”</a:t>
            </a:r>
          </a:p>
        </p:txBody>
      </p:sp>
    </p:spTree>
    <p:extLst>
      <p:ext uri="{BB962C8B-B14F-4D97-AF65-F5344CB8AC3E}">
        <p14:creationId xmlns:p14="http://schemas.microsoft.com/office/powerpoint/2010/main" val="4152563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(3)</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4155637"/>
          </a:xfrm>
        </p:spPr>
        <p:txBody>
          <a:bodyPr>
            <a:normAutofit/>
          </a:bodyPr>
          <a:lstStyle/>
          <a:p>
            <a:r>
              <a:rPr lang="en-US" b="1" dirty="0"/>
              <a:t>Question: My LEA has hired additional staffing to expand summer school programs. We would like to cover this expense with ESSER III, Resource Code 3214, funds. Which reporting category should this be reported within?</a:t>
            </a:r>
          </a:p>
          <a:p>
            <a:pPr lvl="1"/>
            <a:r>
              <a:rPr lang="en-US" dirty="0"/>
              <a:t>Answer: Most likely, this would align with “1. Summer learning or summer enrichment.”</a:t>
            </a:r>
          </a:p>
        </p:txBody>
      </p:sp>
    </p:spTree>
    <p:extLst>
      <p:ext uri="{BB962C8B-B14F-4D97-AF65-F5344CB8AC3E}">
        <p14:creationId xmlns:p14="http://schemas.microsoft.com/office/powerpoint/2010/main" val="2464753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(4)</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016000"/>
            <a:ext cx="11887200" cy="5723467"/>
          </a:xfrm>
        </p:spPr>
        <p:txBody>
          <a:bodyPr>
            <a:normAutofit lnSpcReduction="10000"/>
          </a:bodyPr>
          <a:lstStyle/>
          <a:p>
            <a:r>
              <a:rPr lang="en-US" b="1" dirty="0"/>
              <a:t>Question: My LEA has received approval and purchased additional buses using ESSER III, Resource Code 3213, funds. Which reporting category should this be reported within?</a:t>
            </a:r>
          </a:p>
          <a:p>
            <a:pPr lvl="1"/>
            <a:r>
              <a:rPr lang="en-US" dirty="0"/>
              <a:t>Answer: This would depend on the purpose of the purchase!</a:t>
            </a:r>
          </a:p>
          <a:p>
            <a:pPr lvl="2"/>
            <a:r>
              <a:rPr lang="en-US" sz="2800" dirty="0">
                <a:solidFill>
                  <a:schemeClr val="bg1"/>
                </a:solidFill>
              </a:rPr>
              <a:t>Transporting fewer students on each bus to reduce the risk of virus transmission may align with “15. Developing strategies and implementing public health protocols including, to the greatest extent practicable, policies in line with guidance from the Centers for Disease Control and Prevention for the reopening and operation of school facilities to effectively maintain the health and safety of students, educators, and other staff”</a:t>
            </a:r>
          </a:p>
          <a:p>
            <a:pPr lvl="2"/>
            <a:r>
              <a:rPr lang="en-US" sz="2800" dirty="0">
                <a:solidFill>
                  <a:schemeClr val="bg1"/>
                </a:solidFill>
              </a:rPr>
              <a:t>Implementing afterschool programs resulting in the need for additional bus routes may align with “11. Summer learning and supplemental afterschool programs.”</a:t>
            </a:r>
          </a:p>
        </p:txBody>
      </p:sp>
    </p:spTree>
    <p:extLst>
      <p:ext uri="{BB962C8B-B14F-4D97-AF65-F5344CB8AC3E}">
        <p14:creationId xmlns:p14="http://schemas.microsoft.com/office/powerpoint/2010/main" val="3912740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(5)</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26096"/>
            <a:ext cx="11887200" cy="5723467"/>
          </a:xfrm>
        </p:spPr>
        <p:txBody>
          <a:bodyPr>
            <a:normAutofit/>
          </a:bodyPr>
          <a:lstStyle/>
          <a:p>
            <a:r>
              <a:rPr lang="en-US" b="1" dirty="0"/>
              <a:t>Question: My LEA accidentally over-reported expenditures last quarter. Can you please reopen the previous report so we can make these corrections?</a:t>
            </a:r>
          </a:p>
          <a:p>
            <a:pPr lvl="1"/>
            <a:r>
              <a:rPr lang="en-US" dirty="0"/>
              <a:t>Answer: Please make any corrections within the currently available quarterly report, subtracting over-reported amounts from current expenditures.</a:t>
            </a:r>
          </a:p>
        </p:txBody>
      </p:sp>
    </p:spTree>
    <p:extLst>
      <p:ext uri="{BB962C8B-B14F-4D97-AF65-F5344CB8AC3E}">
        <p14:creationId xmlns:p14="http://schemas.microsoft.com/office/powerpoint/2010/main" val="2060727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(6)</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My LEA accidentally did not include expenditures last quarter. Can you please reopen the previous report so we can make these corrections?</a:t>
            </a:r>
          </a:p>
          <a:p>
            <a:pPr lvl="1"/>
            <a:r>
              <a:rPr lang="en-US" dirty="0"/>
              <a:t>Answer: Please make any corrections within the currently available quarterly report, adding amounts that were not included last quarter to current expenditures.</a:t>
            </a:r>
          </a:p>
        </p:txBody>
      </p:sp>
    </p:spTree>
    <p:extLst>
      <p:ext uri="{BB962C8B-B14F-4D97-AF65-F5344CB8AC3E}">
        <p14:creationId xmlns:p14="http://schemas.microsoft.com/office/powerpoint/2010/main" val="2825284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(7)</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The total received amount in the reporting portal does not match the total received amount on the funding results page. Which is correct?</a:t>
            </a:r>
          </a:p>
          <a:p>
            <a:pPr lvl="1"/>
            <a:r>
              <a:rPr lang="en-US" dirty="0"/>
              <a:t>Answer: The received amount sometimes includes upcoming apportionment amounts if they are still in the process of being released. The funding results page will be updated soon to match these amounts. If you have concerns, please contact </a:t>
            </a:r>
            <a:r>
              <a:rPr lang="en-US"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CAAR@cde.ca.gov</a:t>
            </a:r>
            <a:r>
              <a:rPr lang="en-US" dirty="0"/>
              <a:t>. </a:t>
            </a:r>
          </a:p>
        </p:txBody>
      </p:sp>
    </p:spTree>
    <p:extLst>
      <p:ext uri="{BB962C8B-B14F-4D97-AF65-F5344CB8AC3E}">
        <p14:creationId xmlns:p14="http://schemas.microsoft.com/office/powerpoint/2010/main" val="162025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a:xfrm>
            <a:off x="152400" y="44775"/>
            <a:ext cx="11887200" cy="1325563"/>
          </a:xfrm>
        </p:spPr>
        <p:txBody>
          <a:bodyPr/>
          <a:lstStyle/>
          <a:p>
            <a:r>
              <a:rPr lang="en-US" dirty="0"/>
              <a:t>Applicable Funds (2)</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185766"/>
            <a:ext cx="11887200" cy="4945315"/>
          </a:xfrm>
        </p:spPr>
        <p:txBody>
          <a:bodyPr>
            <a:normAutofit lnSpcReduction="10000"/>
          </a:bodyPr>
          <a:lstStyle/>
          <a:p>
            <a:pPr lvl="1"/>
            <a:r>
              <a:rPr lang="en-US" dirty="0"/>
              <a:t>American Rescue Plan (ARP) Act</a:t>
            </a:r>
          </a:p>
          <a:p>
            <a:pPr lvl="2"/>
            <a:r>
              <a:rPr lang="en-US" sz="2800" dirty="0">
                <a:solidFill>
                  <a:schemeClr val="bg1"/>
                </a:solidFill>
              </a:rPr>
              <a:t>ESSER III, Resource Code 3213</a:t>
            </a:r>
          </a:p>
          <a:p>
            <a:pPr lvl="2"/>
            <a:r>
              <a:rPr lang="en-US" sz="2800" dirty="0">
                <a:solidFill>
                  <a:schemeClr val="bg1"/>
                </a:solidFill>
              </a:rPr>
              <a:t>ESSER III, Resource Code 3214 (20% reserved to address impact of lost instructional time)</a:t>
            </a:r>
          </a:p>
          <a:p>
            <a:pPr lvl="1"/>
            <a:r>
              <a:rPr lang="en-US" dirty="0"/>
              <a:t>Expanded Learning Opportunities Grant (ELO-G)</a:t>
            </a:r>
          </a:p>
          <a:p>
            <a:pPr lvl="2"/>
            <a:r>
              <a:rPr lang="en-US" sz="2800" dirty="0">
                <a:solidFill>
                  <a:schemeClr val="bg1"/>
                </a:solidFill>
              </a:rPr>
              <a:t>ESSER II State Education Agency (SEA) Reserve, Resource Code 3216</a:t>
            </a:r>
          </a:p>
          <a:p>
            <a:pPr lvl="2"/>
            <a:r>
              <a:rPr lang="en-US" sz="2800" dirty="0">
                <a:solidFill>
                  <a:schemeClr val="bg1"/>
                </a:solidFill>
              </a:rPr>
              <a:t>GEER II, Resource Code 3217</a:t>
            </a:r>
          </a:p>
          <a:p>
            <a:pPr lvl="2"/>
            <a:r>
              <a:rPr lang="en-US" sz="2800" dirty="0">
                <a:solidFill>
                  <a:schemeClr val="bg1"/>
                </a:solidFill>
              </a:rPr>
              <a:t>ESSER III SEA Reserve – Emergency Needs, Resource Code 3218</a:t>
            </a:r>
          </a:p>
          <a:p>
            <a:pPr lvl="2"/>
            <a:r>
              <a:rPr lang="en-US" sz="2800" dirty="0">
                <a:solidFill>
                  <a:schemeClr val="bg1"/>
                </a:solidFill>
              </a:rPr>
              <a:t>ESSER III SEA Reserve – Learning Loss, Resource Code 3219</a:t>
            </a:r>
          </a:p>
          <a:p>
            <a:pPr lvl="1"/>
            <a:r>
              <a:rPr lang="en-US" dirty="0"/>
              <a:t>ARP-Homeless Children and Youth (HCY) II, Resource Code 5634</a:t>
            </a:r>
          </a:p>
        </p:txBody>
      </p:sp>
    </p:spTree>
    <p:extLst>
      <p:ext uri="{BB962C8B-B14F-4D97-AF65-F5344CB8AC3E}">
        <p14:creationId xmlns:p14="http://schemas.microsoft.com/office/powerpoint/2010/main" val="429604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(8)</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My LEA did not have any expenditures for the current quarter for ESSER II, Resource Code 3212, but we keep getting reminders to complete the report. Why is this happening?</a:t>
            </a:r>
          </a:p>
          <a:p>
            <a:pPr lvl="1"/>
            <a:r>
              <a:rPr lang="en-US" dirty="0"/>
              <a:t>Answer: We ask that LEAs submit all quarterly reports through the end of the grant period or until funds are fully expended, even if there are no current expenditures. If there are no current expenditures, please enter a “0” in the “Current Expended Amount” field.</a:t>
            </a:r>
          </a:p>
        </p:txBody>
      </p:sp>
    </p:spTree>
    <p:extLst>
      <p:ext uri="{BB962C8B-B14F-4D97-AF65-F5344CB8AC3E}">
        <p14:creationId xmlns:p14="http://schemas.microsoft.com/office/powerpoint/2010/main" val="4347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(9)</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Will my LEA need to report on ESSER I and GEER I during the 2022 Winter quarterly reporting cycle? What if I have corrections that need to be made?</a:t>
            </a:r>
          </a:p>
          <a:p>
            <a:pPr lvl="1"/>
            <a:r>
              <a:rPr lang="en-US" dirty="0"/>
              <a:t>Answer: Only LEAs that reported obligations of ESSER I and/or GEER I funds as of September 30, 2022 will report for these funds in the 2022 Winter quarterly reporting period. If your LEA needs to correct prior reporting, please reach out to </a:t>
            </a:r>
            <a:r>
              <a:rPr lang="en-US"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EDReliefFunds@cde.ca.gov</a:t>
            </a:r>
            <a:r>
              <a:rPr lang="en-US" dirty="0"/>
              <a:t> for next steps.</a:t>
            </a:r>
          </a:p>
        </p:txBody>
      </p:sp>
    </p:spTree>
    <p:extLst>
      <p:ext uri="{BB962C8B-B14F-4D97-AF65-F5344CB8AC3E}">
        <p14:creationId xmlns:p14="http://schemas.microsoft.com/office/powerpoint/2010/main" val="2909010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0"/>
            <a:ext cx="11887200" cy="1134533"/>
          </a:xfrm>
        </p:spPr>
        <p:txBody>
          <a:bodyPr/>
          <a:lstStyle/>
          <a:p>
            <a:r>
              <a:rPr lang="en-US" dirty="0"/>
              <a:t>Reporting Resources</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303868"/>
            <a:ext cx="11887200" cy="4683574"/>
          </a:xfrm>
        </p:spPr>
        <p:txBody>
          <a:bodyPr>
            <a:normAutofit/>
          </a:bodyPr>
          <a:lstStyle/>
          <a:p>
            <a:r>
              <a:rPr lang="en-US" sz="2800" dirty="0"/>
              <a:t>Federal Stimulus Funding Reporting Portal: </a:t>
            </a:r>
            <a:r>
              <a:rPr lang="en-US" sz="2800" dirty="0">
                <a:solidFill>
                  <a:schemeClr val="accent5">
                    <a:lumMod val="40000"/>
                    <a:lumOff val="60000"/>
                  </a:schemeClr>
                </a:solidFill>
                <a:hlinkClick r:id="rId2" tooltip="CARES Act Reporting - Logon (CA Dept of Education)">
                  <a:extLst>
                    <a:ext uri="{A12FA001-AC4F-418D-AE19-62706E023703}">
                      <ahyp:hlinkClr xmlns:ahyp="http://schemas.microsoft.com/office/drawing/2018/hyperlinkcolor" val="tx"/>
                    </a:ext>
                  </a:extLst>
                </a:hlinkClick>
              </a:rPr>
              <a:t>https://www3.cde.ca.gov/caresactreporting/</a:t>
            </a:r>
            <a:endParaRPr lang="en-US" sz="2800" dirty="0"/>
          </a:p>
          <a:p>
            <a:pPr lvl="0"/>
            <a:r>
              <a:rPr lang="en-US" sz="2800" dirty="0"/>
              <a:t>Federal Stimulus Quarterly Reporting Help Page: </a:t>
            </a:r>
            <a:r>
              <a:rPr lang="en-US" sz="2800"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sz="2800" dirty="0">
              <a:solidFill>
                <a:schemeClr val="accent5">
                  <a:lumMod val="40000"/>
                  <a:lumOff val="60000"/>
                </a:schemeClr>
              </a:solidFill>
            </a:endParaRPr>
          </a:p>
          <a:p>
            <a:pPr lvl="0"/>
            <a:r>
              <a:rPr lang="en-US" sz="2800" dirty="0"/>
              <a:t>CDE ESSER II FAQs: </a:t>
            </a:r>
            <a:r>
              <a:rPr lang="en-US" sz="2800" dirty="0">
                <a:solidFill>
                  <a:schemeClr val="accent5">
                    <a:lumMod val="40000"/>
                    <a:lumOff val="60000"/>
                  </a:schemeClr>
                </a:solidFill>
                <a:hlinkClick r:id="rId4" tooltip="ESSER II Fund FAQs - Federal Stimulus Funding (CA Dept of Education)">
                  <a:extLst>
                    <a:ext uri="{A12FA001-AC4F-418D-AE19-62706E023703}">
                      <ahyp:hlinkClr xmlns:ahyp="http://schemas.microsoft.com/office/drawing/2018/hyperlinkcolor" val="tx"/>
                    </a:ext>
                  </a:extLst>
                </a:hlinkClick>
              </a:rPr>
              <a:t>https://www.cde.ca.gov/fg/cr/esseriifaqs.asp</a:t>
            </a:r>
            <a:endParaRPr lang="en-US" sz="2800" dirty="0">
              <a:solidFill>
                <a:schemeClr val="accent5">
                  <a:lumMod val="40000"/>
                  <a:lumOff val="60000"/>
                </a:schemeClr>
              </a:solidFill>
            </a:endParaRPr>
          </a:p>
          <a:p>
            <a:r>
              <a:rPr lang="en-US" sz="2800" dirty="0"/>
              <a:t>CDE ESSER III FAQs: </a:t>
            </a:r>
            <a:r>
              <a:rPr lang="en-US" sz="2800" dirty="0">
                <a:solidFill>
                  <a:schemeClr val="accent5">
                    <a:lumMod val="40000"/>
                    <a:lumOff val="60000"/>
                  </a:schemeClr>
                </a:solidFill>
                <a:hlinkClick r:id="rId5" tooltip="ESSER III Fund FAQs - Federal Stimulus Funding (CA Dept of Education)">
                  <a:extLst>
                    <a:ext uri="{A12FA001-AC4F-418D-AE19-62706E023703}">
                      <ahyp:hlinkClr xmlns:ahyp="http://schemas.microsoft.com/office/drawing/2018/hyperlinkcolor" val="tx"/>
                    </a:ext>
                  </a:extLst>
                </a:hlinkClick>
              </a:rPr>
              <a:t>https://www.cde.ca.gov/fg/cr/esseriiifaqs.asp</a:t>
            </a:r>
            <a:endParaRPr lang="en-US" sz="2800" dirty="0">
              <a:solidFill>
                <a:schemeClr val="accent5">
                  <a:lumMod val="40000"/>
                  <a:lumOff val="60000"/>
                </a:schemeClr>
              </a:solidFill>
            </a:endParaRPr>
          </a:p>
          <a:p>
            <a:r>
              <a:rPr lang="en-US" sz="2800" dirty="0"/>
              <a:t>CDE Capital Expenditures FAQs: </a:t>
            </a:r>
            <a:r>
              <a:rPr lang="en-US" sz="2800" dirty="0">
                <a:solidFill>
                  <a:schemeClr val="accent5">
                    <a:lumMod val="40000"/>
                    <a:lumOff val="60000"/>
                  </a:schemeClr>
                </a:solidFill>
                <a:hlinkClick r:id="rId6" tooltip="Capital Expenditures FAQs - Federal Stimulus Funding (CA Dept of Education)">
                  <a:extLst>
                    <a:ext uri="{A12FA001-AC4F-418D-AE19-62706E023703}">
                      <ahyp:hlinkClr xmlns:ahyp="http://schemas.microsoft.com/office/drawing/2018/hyperlinkcolor" val="tx"/>
                    </a:ext>
                  </a:extLst>
                </a:hlinkClick>
              </a:rPr>
              <a:t>https://www.cde.ca.gov/fg/cr/capexpfaqs.asp</a:t>
            </a:r>
            <a:endParaRPr lang="en-US" sz="2800" dirty="0">
              <a:solidFill>
                <a:schemeClr val="accent5">
                  <a:lumMod val="40000"/>
                  <a:lumOff val="60000"/>
                </a:schemeClr>
              </a:solidFill>
            </a:endParaRPr>
          </a:p>
        </p:txBody>
      </p:sp>
    </p:spTree>
    <p:extLst>
      <p:ext uri="{BB962C8B-B14F-4D97-AF65-F5344CB8AC3E}">
        <p14:creationId xmlns:p14="http://schemas.microsoft.com/office/powerpoint/2010/main" val="2854350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6329-C0F8-4F85-A4B3-97176C4535C2}"/>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DA4AFE3-575D-4BE0-BF44-56B337A8DA61}"/>
              </a:ext>
            </a:extLst>
          </p:cNvPr>
          <p:cNvSpPr>
            <a:spLocks noGrp="1"/>
          </p:cNvSpPr>
          <p:nvPr>
            <p:ph idx="1"/>
          </p:nvPr>
        </p:nvSpPr>
        <p:spPr/>
        <p:txBody>
          <a:bodyPr>
            <a:normAutofit/>
          </a:bodyPr>
          <a:lstStyle/>
          <a:p>
            <a:r>
              <a:rPr lang="en-US" sz="3600" dirty="0"/>
              <a:t>For Federal Stimulus Fund Questions: </a:t>
            </a:r>
          </a:p>
          <a:p>
            <a:pPr lvl="1"/>
            <a:r>
              <a:rPr lang="en-US" sz="3200" dirty="0">
                <a:solidFill>
                  <a:schemeClr val="accent5">
                    <a:lumMod val="40000"/>
                    <a:lumOff val="60000"/>
                  </a:schemeClr>
                </a:solidFill>
                <a:hlinkClick r:id="rId2">
                  <a:extLst>
                    <a:ext uri="{A12FA001-AC4F-418D-AE19-62706E023703}">
                      <ahyp:hlinkClr xmlns:ahyp="http://schemas.microsoft.com/office/drawing/2018/hyperlinkcolor" val="tx"/>
                    </a:ext>
                  </a:extLst>
                </a:hlinkClick>
              </a:rPr>
              <a:t>EDReliefFunds@CDE.ca.gov</a:t>
            </a:r>
            <a:r>
              <a:rPr lang="en-US" sz="3200" dirty="0">
                <a:solidFill>
                  <a:schemeClr val="accent5">
                    <a:lumMod val="40000"/>
                    <a:lumOff val="60000"/>
                  </a:schemeClr>
                </a:solidFill>
              </a:rPr>
              <a:t> </a:t>
            </a:r>
          </a:p>
          <a:p>
            <a:r>
              <a:rPr lang="en-US" sz="3600" dirty="0"/>
              <a:t>For ELO-G Questions: </a:t>
            </a:r>
          </a:p>
          <a:p>
            <a:pPr lvl="1"/>
            <a:r>
              <a:rPr lang="en-US" sz="3200"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ELOGrants@cde.ca.gov</a:t>
            </a:r>
            <a:r>
              <a:rPr lang="en-US" sz="3200" dirty="0"/>
              <a:t> </a:t>
            </a:r>
          </a:p>
          <a:p>
            <a:r>
              <a:rPr lang="en-US" sz="3600" dirty="0"/>
              <a:t>For ARP-HCY II Fund Questions: </a:t>
            </a:r>
          </a:p>
          <a:p>
            <a:pPr lvl="1"/>
            <a:r>
              <a:rPr lang="en-US" sz="3200" dirty="0">
                <a:solidFill>
                  <a:schemeClr val="accent5">
                    <a:lumMod val="40000"/>
                    <a:lumOff val="60000"/>
                  </a:schemeClr>
                </a:solidFill>
                <a:hlinkClick r:id="rId4">
                  <a:extLst>
                    <a:ext uri="{A12FA001-AC4F-418D-AE19-62706E023703}">
                      <ahyp:hlinkClr xmlns:ahyp="http://schemas.microsoft.com/office/drawing/2018/hyperlinkcolor" val="tx"/>
                    </a:ext>
                  </a:extLst>
                </a:hlinkClick>
              </a:rPr>
              <a:t>HOMELESSED@cde.ca.gov</a:t>
            </a:r>
            <a:r>
              <a:rPr lang="en-US" sz="3200" dirty="0">
                <a:solidFill>
                  <a:schemeClr val="accent5">
                    <a:lumMod val="40000"/>
                    <a:lumOff val="60000"/>
                  </a:schemeClr>
                </a:solidFill>
              </a:rPr>
              <a:t> </a:t>
            </a:r>
          </a:p>
        </p:txBody>
      </p:sp>
    </p:spTree>
    <p:extLst>
      <p:ext uri="{BB962C8B-B14F-4D97-AF65-F5344CB8AC3E}">
        <p14:creationId xmlns:p14="http://schemas.microsoft.com/office/powerpoint/2010/main" val="1758142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9E6D90-E669-4E19-B742-48CAFAF9C624}"/>
              </a:ext>
            </a:extLst>
          </p:cNvPr>
          <p:cNvSpPr>
            <a:spLocks noGrp="1"/>
          </p:cNvSpPr>
          <p:nvPr>
            <p:ph type="title"/>
          </p:nvPr>
        </p:nvSpPr>
        <p:spPr>
          <a:xfrm>
            <a:off x="152400" y="1171662"/>
            <a:ext cx="11887200" cy="1325563"/>
          </a:xfrm>
        </p:spPr>
        <p:txBody>
          <a:bodyPr>
            <a:noAutofit/>
          </a:bodyPr>
          <a:lstStyle/>
          <a:p>
            <a:r>
              <a:rPr lang="en-US" sz="4000" b="1" dirty="0"/>
              <a:t>Join Our Listserv</a:t>
            </a:r>
            <a:br>
              <a:rPr lang="en-US" sz="4000" dirty="0">
                <a:latin typeface="+mn-lt"/>
              </a:rPr>
            </a:br>
            <a:r>
              <a:rPr lang="en-US" sz="4000" dirty="0">
                <a:latin typeface="+mn-lt"/>
              </a:rPr>
              <a:t> send a blank email message to </a:t>
            </a:r>
            <a:br>
              <a:rPr lang="en-US" sz="4000" dirty="0">
                <a:latin typeface="+mn-lt"/>
              </a:rPr>
            </a:br>
            <a:r>
              <a:rPr lang="en-US" sz="4000" u="sng" dirty="0">
                <a:solidFill>
                  <a:schemeClr val="accent5">
                    <a:lumMod val="40000"/>
                    <a:lumOff val="60000"/>
                  </a:schemeClr>
                </a:solidFill>
                <a:latin typeface="+mn-lt"/>
                <a:hlinkClick r:id="rId2">
                  <a:extLst>
                    <a:ext uri="{A12FA001-AC4F-418D-AE19-62706E023703}">
                      <ahyp:hlinkClr xmlns:ahyp="http://schemas.microsoft.com/office/drawing/2018/hyperlinkcolor" val="tx"/>
                    </a:ext>
                  </a:extLst>
                </a:hlinkClick>
              </a:rPr>
              <a:t>join-edrelieffunds@mlist.cde.ca.gov</a:t>
            </a:r>
            <a:r>
              <a:rPr lang="en-US" sz="4000" dirty="0">
                <a:latin typeface="+mn-lt"/>
              </a:rPr>
              <a:t>.</a:t>
            </a:r>
            <a:br>
              <a:rPr lang="en-US" sz="4000" dirty="0">
                <a:latin typeface="+mn-lt"/>
              </a:rPr>
            </a:br>
            <a:r>
              <a:rPr lang="en-US" sz="4000" dirty="0">
                <a:latin typeface="+mn-lt"/>
              </a:rPr>
              <a:t> </a:t>
            </a:r>
          </a:p>
        </p:txBody>
      </p:sp>
    </p:spTree>
    <p:extLst>
      <p:ext uri="{BB962C8B-B14F-4D97-AF65-F5344CB8AC3E}">
        <p14:creationId xmlns:p14="http://schemas.microsoft.com/office/powerpoint/2010/main" val="2489771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Obligation Deadlines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4528171"/>
          </a:xfrm>
        </p:spPr>
        <p:txBody>
          <a:bodyPr>
            <a:normAutofit/>
          </a:bodyPr>
          <a:lstStyle/>
          <a:p>
            <a:r>
              <a:rPr lang="en-US" dirty="0"/>
              <a:t>CARES Act Funds</a:t>
            </a:r>
          </a:p>
          <a:p>
            <a:pPr lvl="1"/>
            <a:r>
              <a:rPr lang="en-US" dirty="0"/>
              <a:t>Obligation deadline: September 30, 2022</a:t>
            </a:r>
          </a:p>
          <a:p>
            <a:r>
              <a:rPr lang="en-US" dirty="0"/>
              <a:t>CRRSA Act Funds</a:t>
            </a:r>
          </a:p>
          <a:p>
            <a:pPr lvl="1"/>
            <a:r>
              <a:rPr lang="en-US" dirty="0"/>
              <a:t>Obligation deadline: September 30, 2023</a:t>
            </a:r>
          </a:p>
          <a:p>
            <a:r>
              <a:rPr lang="en-US" dirty="0"/>
              <a:t>ARP Act Funds</a:t>
            </a:r>
          </a:p>
          <a:p>
            <a:pPr lvl="1"/>
            <a:r>
              <a:rPr lang="en-US" dirty="0"/>
              <a:t>Obligation deadline: September 30, 2024</a:t>
            </a:r>
          </a:p>
          <a:p>
            <a:r>
              <a:rPr lang="en-US" dirty="0"/>
              <a:t>Note: all obligations must be liquidated within 120 days following the obligation deadline.</a:t>
            </a:r>
          </a:p>
        </p:txBody>
      </p:sp>
    </p:spTree>
    <p:extLst>
      <p:ext uri="{BB962C8B-B14F-4D97-AF65-F5344CB8AC3E}">
        <p14:creationId xmlns:p14="http://schemas.microsoft.com/office/powerpoint/2010/main" val="1062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Why is quarterly reporting required?</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405466"/>
            <a:ext cx="11887200" cy="4927600"/>
          </a:xfrm>
        </p:spPr>
        <p:txBody>
          <a:bodyPr>
            <a:normAutofit/>
          </a:bodyPr>
          <a:lstStyle/>
          <a:p>
            <a:r>
              <a:rPr lang="en-US" sz="3500" dirty="0"/>
              <a:t>Cash management</a:t>
            </a:r>
          </a:p>
          <a:p>
            <a:pPr lvl="1"/>
            <a:r>
              <a:rPr lang="en-US" dirty="0"/>
              <a:t>Apportionments of these federal funds are calculated based on quarterly reported expenditures, in alignment with federal cash management requirements</a:t>
            </a:r>
          </a:p>
          <a:p>
            <a:r>
              <a:rPr lang="en-US" sz="3500" dirty="0">
                <a:solidFill>
                  <a:schemeClr val="bg1"/>
                </a:solidFill>
              </a:rPr>
              <a:t>Transparency</a:t>
            </a:r>
          </a:p>
          <a:p>
            <a:pPr lvl="1"/>
            <a:r>
              <a:rPr lang="en-US" dirty="0">
                <a:solidFill>
                  <a:schemeClr val="bg1"/>
                </a:solidFill>
              </a:rPr>
              <a:t>Data is posted to support public understanding of how funds are being expended</a:t>
            </a:r>
          </a:p>
          <a:p>
            <a:r>
              <a:rPr lang="en-US" sz="3500" dirty="0"/>
              <a:t>Technical Assistance</a:t>
            </a:r>
          </a:p>
          <a:p>
            <a:pPr lvl="1"/>
            <a:r>
              <a:rPr lang="en-US" sz="2600" dirty="0">
                <a:solidFill>
                  <a:schemeClr val="bg1"/>
                </a:solidFill>
              </a:rPr>
              <a:t>The California Department of Education (CDE) can monitor spending patterns to provide targeted technical assistance</a:t>
            </a:r>
          </a:p>
        </p:txBody>
      </p:sp>
    </p:spTree>
    <p:extLst>
      <p:ext uri="{BB962C8B-B14F-4D97-AF65-F5344CB8AC3E}">
        <p14:creationId xmlns:p14="http://schemas.microsoft.com/office/powerpoint/2010/main" val="128226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Reporting Timelines</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405466"/>
            <a:ext cx="11887200" cy="4927600"/>
          </a:xfrm>
        </p:spPr>
        <p:txBody>
          <a:bodyPr>
            <a:normAutofit/>
          </a:bodyPr>
          <a:lstStyle/>
          <a:p>
            <a:r>
              <a:rPr lang="en-US" sz="3500" dirty="0"/>
              <a:t>Reporting requirements, data, and timelines can be found through the Federal Stimulus Reporting web page: </a:t>
            </a:r>
            <a:r>
              <a:rPr lang="en-US" sz="3600" dirty="0">
                <a:solidFill>
                  <a:schemeClr val="accent5">
                    <a:lumMod val="40000"/>
                    <a:lumOff val="60000"/>
                  </a:schemeClr>
                </a:solidFill>
                <a:hlinkClick r:id="rId3" tooltip="Federal Stimulus Reporting - Federal Stimulus Funding (CA Dept of Education)">
                  <a:extLst>
                    <a:ext uri="{A12FA001-AC4F-418D-AE19-62706E023703}">
                      <ahyp:hlinkClr xmlns:ahyp="http://schemas.microsoft.com/office/drawing/2018/hyperlinkcolor" val="tx"/>
                    </a:ext>
                  </a:extLst>
                </a:hlinkClick>
              </a:rPr>
              <a:t>https://www.cde.ca.gov/fg/cr/reporting.asp</a:t>
            </a:r>
            <a:endParaRPr lang="en-US" sz="3500" dirty="0">
              <a:solidFill>
                <a:schemeClr val="accent5">
                  <a:lumMod val="40000"/>
                  <a:lumOff val="60000"/>
                </a:schemeClr>
              </a:solidFill>
            </a:endParaRPr>
          </a:p>
          <a:p>
            <a:r>
              <a:rPr lang="en-US" sz="3500" dirty="0"/>
              <a:t>The next quarterly reporting cycle, 2022 Winter, is open December 14, 2022 – January 13, 2023</a:t>
            </a:r>
            <a:endParaRPr lang="en-US" sz="2600" dirty="0"/>
          </a:p>
        </p:txBody>
      </p:sp>
    </p:spTree>
    <p:extLst>
      <p:ext uri="{BB962C8B-B14F-4D97-AF65-F5344CB8AC3E}">
        <p14:creationId xmlns:p14="http://schemas.microsoft.com/office/powerpoint/2010/main" val="286227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Quarterly Reporting Help Page</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405466"/>
            <a:ext cx="11887200" cy="4927600"/>
          </a:xfrm>
        </p:spPr>
        <p:txBody>
          <a:bodyPr>
            <a:normAutofit/>
          </a:bodyPr>
          <a:lstStyle/>
          <a:p>
            <a:r>
              <a:rPr lang="en-US" sz="3500" dirty="0"/>
              <a:t>Please review the Federal Stimulus Quarterly Reporting Help Page: </a:t>
            </a:r>
            <a:r>
              <a:rPr lang="en-US" sz="3500"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sz="3500" dirty="0">
              <a:solidFill>
                <a:schemeClr val="accent5">
                  <a:lumMod val="40000"/>
                  <a:lumOff val="60000"/>
                </a:schemeClr>
              </a:solidFill>
            </a:endParaRPr>
          </a:p>
          <a:p>
            <a:r>
              <a:rPr lang="en-US" sz="3500" dirty="0"/>
              <a:t>It includes…</a:t>
            </a:r>
          </a:p>
          <a:p>
            <a:pPr lvl="1"/>
            <a:r>
              <a:rPr lang="en-US" sz="3100" dirty="0"/>
              <a:t>Step-by-step instructions for completing each field of each report</a:t>
            </a:r>
          </a:p>
          <a:p>
            <a:pPr lvl="1"/>
            <a:r>
              <a:rPr lang="en-US" sz="3100" b="1" dirty="0"/>
              <a:t>New:</a:t>
            </a:r>
            <a:r>
              <a:rPr lang="en-US" sz="3100" dirty="0"/>
              <a:t> example expenditures for each allowable use category</a:t>
            </a:r>
          </a:p>
        </p:txBody>
      </p:sp>
    </p:spTree>
    <p:extLst>
      <p:ext uri="{BB962C8B-B14F-4D97-AF65-F5344CB8AC3E}">
        <p14:creationId xmlns:p14="http://schemas.microsoft.com/office/powerpoint/2010/main" val="2783663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How to Access Quarterly Reporting</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4528171"/>
          </a:xfrm>
        </p:spPr>
        <p:txBody>
          <a:bodyPr>
            <a:normAutofit/>
          </a:bodyPr>
          <a:lstStyle/>
          <a:p>
            <a:r>
              <a:rPr lang="en-US" dirty="0"/>
              <a:t>Quarterly reporting is available through the Federal Stimulus Funding Reporting Portal at </a:t>
            </a:r>
            <a:r>
              <a:rPr lang="en-US" dirty="0">
                <a:solidFill>
                  <a:schemeClr val="accent5">
                    <a:lumMod val="40000"/>
                    <a:lumOff val="60000"/>
                  </a:schemeClr>
                </a:solidFill>
                <a:hlinkClick r:id="rId3" tooltip="CARES Act Reporting - Logon (CA Dept of Education)">
                  <a:extLst>
                    <a:ext uri="{A12FA001-AC4F-418D-AE19-62706E023703}">
                      <ahyp:hlinkClr xmlns:ahyp="http://schemas.microsoft.com/office/drawing/2018/hyperlinkcolor" val="tx"/>
                    </a:ext>
                  </a:extLst>
                </a:hlinkClick>
              </a:rPr>
              <a:t>https://www3.cde.ca.gov/caresactreporting/</a:t>
            </a:r>
            <a:endParaRPr lang="en-US" dirty="0">
              <a:solidFill>
                <a:schemeClr val="accent5">
                  <a:lumMod val="40000"/>
                  <a:lumOff val="60000"/>
                </a:schemeClr>
              </a:solidFill>
            </a:endParaRPr>
          </a:p>
          <a:p>
            <a:r>
              <a:rPr lang="en-US" dirty="0"/>
              <a:t>Please use the same password used for previous quarterly reporting of Federal Stimulus Funds</a:t>
            </a:r>
          </a:p>
          <a:p>
            <a:pPr lvl="1"/>
            <a:r>
              <a:rPr lang="en-US" dirty="0"/>
              <a:t>No longer have access to this password? Please email </a:t>
            </a:r>
            <a:r>
              <a:rPr lang="en-US" dirty="0">
                <a:solidFill>
                  <a:schemeClr val="accent5">
                    <a:lumMod val="40000"/>
                    <a:lumOff val="60000"/>
                  </a:schemeClr>
                </a:solidFill>
                <a:hlinkClick r:id="rId4">
                  <a:extLst>
                    <a:ext uri="{A12FA001-AC4F-418D-AE19-62706E023703}">
                      <ahyp:hlinkClr xmlns:ahyp="http://schemas.microsoft.com/office/drawing/2018/hyperlinkcolor" val="tx"/>
                    </a:ext>
                  </a:extLst>
                </a:hlinkClick>
              </a:rPr>
              <a:t>EDReliefFunds@cde.ca.gov</a:t>
            </a:r>
            <a:r>
              <a:rPr lang="en-US" dirty="0">
                <a:solidFill>
                  <a:schemeClr val="accent5">
                    <a:lumMod val="40000"/>
                    <a:lumOff val="60000"/>
                  </a:schemeClr>
                </a:solidFill>
              </a:rPr>
              <a:t> </a:t>
            </a:r>
            <a:r>
              <a:rPr lang="en-US" dirty="0"/>
              <a:t>with your LEA’s name, CDS code, and description of the issue for support</a:t>
            </a:r>
          </a:p>
        </p:txBody>
      </p:sp>
    </p:spTree>
    <p:extLst>
      <p:ext uri="{BB962C8B-B14F-4D97-AF65-F5344CB8AC3E}">
        <p14:creationId xmlns:p14="http://schemas.microsoft.com/office/powerpoint/2010/main" val="499500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89864"/>
            <a:ext cx="11887200" cy="1325563"/>
          </a:xfrm>
        </p:spPr>
        <p:txBody>
          <a:bodyPr>
            <a:normAutofit/>
          </a:bodyPr>
          <a:lstStyle/>
          <a:p>
            <a:r>
              <a:rPr lang="en-US" dirty="0"/>
              <a:t>How do I know which reports my LEA needs to complete?</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601694"/>
            <a:ext cx="11887200" cy="5256305"/>
          </a:xfrm>
        </p:spPr>
        <p:txBody>
          <a:bodyPr>
            <a:normAutofit fontScale="92500" lnSpcReduction="10000"/>
          </a:bodyPr>
          <a:lstStyle/>
          <a:p>
            <a:r>
              <a:rPr lang="en-US" dirty="0"/>
              <a:t>LEAs are required to submit ALL reports through the end of the applicable grant period, or until funds have been reported as fully expended</a:t>
            </a:r>
          </a:p>
          <a:p>
            <a:r>
              <a:rPr lang="en-US" dirty="0"/>
              <a:t>Under “Currently Required Grant Reports,” view the “Report Required” column in order to determine if the report must be submitted</a:t>
            </a:r>
          </a:p>
          <a:p>
            <a:pPr lvl="1"/>
            <a:r>
              <a:rPr lang="en-US" sz="3000" dirty="0"/>
              <a:t>If it is labeled “Yes, Unspent Funds,” the report must be submitted, even if there were no current expenditures</a:t>
            </a:r>
          </a:p>
          <a:p>
            <a:pPr lvl="1"/>
            <a:r>
              <a:rPr lang="en-US" sz="3000" dirty="0"/>
              <a:t>If it is labeled “Reporting Optional, Fully Expended,” the report must be submitted only if there are corrections that need to be made to prior reporting</a:t>
            </a:r>
          </a:p>
          <a:p>
            <a:r>
              <a:rPr lang="en-US" dirty="0"/>
              <a:t>View the “Date Submitted” column to determine whether the report has been saved to the system and submitted</a:t>
            </a:r>
          </a:p>
        </p:txBody>
      </p:sp>
    </p:spTree>
    <p:extLst>
      <p:ext uri="{BB962C8B-B14F-4D97-AF65-F5344CB8AC3E}">
        <p14:creationId xmlns:p14="http://schemas.microsoft.com/office/powerpoint/2010/main" val="2626230540"/>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10650</TotalTime>
  <Words>2603</Words>
  <Application>Microsoft Office PowerPoint</Application>
  <PresentationFormat>Widescreen</PresentationFormat>
  <Paragraphs>215</Paragraphs>
  <Slides>34</Slides>
  <Notes>31</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34</vt:i4>
      </vt:variant>
    </vt:vector>
  </HeadingPairs>
  <TitlesOfParts>
    <vt:vector size="43" baseType="lpstr">
      <vt:lpstr>Arial</vt:lpstr>
      <vt:lpstr>Calibri</vt:lpstr>
      <vt:lpstr>CDE Set 1</vt:lpstr>
      <vt:lpstr>CDE Set 2</vt:lpstr>
      <vt:lpstr>CDE Set 3</vt:lpstr>
      <vt:lpstr>CDE Set 4</vt:lpstr>
      <vt:lpstr>CDE Set 5</vt:lpstr>
      <vt:lpstr>CDE Set 6</vt:lpstr>
      <vt:lpstr>CDE Set 7</vt:lpstr>
      <vt:lpstr>Quarterly Reporting Refresher for the COVID-19 Federal Stimulus Funds</vt:lpstr>
      <vt:lpstr>Applicable Funds (1)</vt:lpstr>
      <vt:lpstr>Applicable Funds (2)</vt:lpstr>
      <vt:lpstr>Obligation Deadlines</vt:lpstr>
      <vt:lpstr>Why is quarterly reporting required?</vt:lpstr>
      <vt:lpstr>Reporting Timelines</vt:lpstr>
      <vt:lpstr>Quarterly Reporting Help Page</vt:lpstr>
      <vt:lpstr>How to Access Quarterly Reporting</vt:lpstr>
      <vt:lpstr>How do I know which reports my LEA needs to complete?</vt:lpstr>
      <vt:lpstr>Fund Overview (1)</vt:lpstr>
      <vt:lpstr>Fund Overview (2)</vt:lpstr>
      <vt:lpstr>Fund Overview Example – With Current Expenditures</vt:lpstr>
      <vt:lpstr>Fund Overview Example – With No Current Expenditures</vt:lpstr>
      <vt:lpstr>Fund Overview Example – With No Current Expenditures and a Correction</vt:lpstr>
      <vt:lpstr>Fund Overview Example – With Current Expenditures and a Correction</vt:lpstr>
      <vt:lpstr>Funds Expended</vt:lpstr>
      <vt:lpstr>Funds Expended Example</vt:lpstr>
      <vt:lpstr>Funds Expended Example – Categories (1)</vt:lpstr>
      <vt:lpstr>Funds Expended Example – Categories (2)</vt:lpstr>
      <vt:lpstr>Funds Expended Example – Categories (3)</vt:lpstr>
      <vt:lpstr>Contact Information</vt:lpstr>
      <vt:lpstr>Confirming the Report is Submitted</vt:lpstr>
      <vt:lpstr>FAQs (1)</vt:lpstr>
      <vt:lpstr>FAQs (2)</vt:lpstr>
      <vt:lpstr>FAQs (3)</vt:lpstr>
      <vt:lpstr>FAQs (4)</vt:lpstr>
      <vt:lpstr>FAQs (5)</vt:lpstr>
      <vt:lpstr>FAQs (6)</vt:lpstr>
      <vt:lpstr>FAQs (7)</vt:lpstr>
      <vt:lpstr>FAQs (8)</vt:lpstr>
      <vt:lpstr>FAQs (9)</vt:lpstr>
      <vt:lpstr>Reporting Resources</vt:lpstr>
      <vt:lpstr>Questions?</vt:lpstr>
      <vt:lpstr>Join Our Listserv  send a blank email message to  join-edrelieffunds@mlist.cde.ca.gov.  </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Quarterly Reporting Refresher - Federal Stimulus Funding (CA Dept of Education)</dc:title>
  <dc:subject>Training slide deck for federal stimulus funding quarterly reporting requirements as of 2022 Winter.</dc:subject>
  <dc:creator>Amber Hiris</dc:creator>
  <cp:lastModifiedBy>Amber Hiris</cp:lastModifiedBy>
  <cp:revision>362</cp:revision>
  <dcterms:created xsi:type="dcterms:W3CDTF">2020-08-25T03:09:04Z</dcterms:created>
  <dcterms:modified xsi:type="dcterms:W3CDTF">2022-11-29T17:10:56Z</dcterms:modified>
</cp:coreProperties>
</file>