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 id="2147483704" r:id="rId2"/>
    <p:sldMasterId id="2147483717" r:id="rId3"/>
    <p:sldMasterId id="2147483724" r:id="rId4"/>
  </p:sldMasterIdLst>
  <p:notesMasterIdLst>
    <p:notesMasterId r:id="rId48"/>
  </p:notesMasterIdLst>
  <p:handoutMasterIdLst>
    <p:handoutMasterId r:id="rId49"/>
  </p:handoutMasterIdLst>
  <p:sldIdLst>
    <p:sldId id="306" r:id="rId5"/>
    <p:sldId id="467" r:id="rId6"/>
    <p:sldId id="1553" r:id="rId7"/>
    <p:sldId id="269" r:id="rId8"/>
    <p:sldId id="265" r:id="rId9"/>
    <p:sldId id="266" r:id="rId10"/>
    <p:sldId id="1554" r:id="rId11"/>
    <p:sldId id="1555" r:id="rId12"/>
    <p:sldId id="1556" r:id="rId13"/>
    <p:sldId id="1557" r:id="rId14"/>
    <p:sldId id="283" r:id="rId15"/>
    <p:sldId id="1520" r:id="rId16"/>
    <p:sldId id="1521" r:id="rId17"/>
    <p:sldId id="1548" r:id="rId18"/>
    <p:sldId id="1526" r:id="rId19"/>
    <p:sldId id="1517" r:id="rId20"/>
    <p:sldId id="1518" r:id="rId21"/>
    <p:sldId id="1519" r:id="rId22"/>
    <p:sldId id="1523" r:id="rId23"/>
    <p:sldId id="1525" r:id="rId24"/>
    <p:sldId id="1524" r:id="rId25"/>
    <p:sldId id="1527" r:id="rId26"/>
    <p:sldId id="1528" r:id="rId27"/>
    <p:sldId id="1544" r:id="rId28"/>
    <p:sldId id="1529" r:id="rId29"/>
    <p:sldId id="1530" r:id="rId30"/>
    <p:sldId id="1550" r:id="rId31"/>
    <p:sldId id="1534" r:id="rId32"/>
    <p:sldId id="1537" r:id="rId33"/>
    <p:sldId id="1539" r:id="rId34"/>
    <p:sldId id="1547" r:id="rId35"/>
    <p:sldId id="1545" r:id="rId36"/>
    <p:sldId id="1546" r:id="rId37"/>
    <p:sldId id="1543" r:id="rId38"/>
    <p:sldId id="1559" r:id="rId39"/>
    <p:sldId id="1522" r:id="rId40"/>
    <p:sldId id="1551" r:id="rId41"/>
    <p:sldId id="1552" r:id="rId42"/>
    <p:sldId id="328" r:id="rId43"/>
    <p:sldId id="1558" r:id="rId44"/>
    <p:sldId id="468" r:id="rId45"/>
    <p:sldId id="319" r:id="rId46"/>
    <p:sldId id="1560"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55319" autoAdjust="0"/>
  </p:normalViewPr>
  <p:slideViewPr>
    <p:cSldViewPr snapToGrid="0">
      <p:cViewPr varScale="1">
        <p:scale>
          <a:sx n="59" d="100"/>
          <a:sy n="59" d="100"/>
        </p:scale>
        <p:origin x="306" y="66"/>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2/4/2021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2/4/2021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b365715933_1_19: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320" name="Google Shape;320;gb365715933_1_19: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90581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261" name="Google Shape;261;p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495f8a397_1_177: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b495f8a397_1_177:notes"/>
          <p:cNvSpPr txBox="1">
            <a:spLocks noGrp="1"/>
          </p:cNvSpPr>
          <p:nvPr>
            <p:ph type="body" idx="1"/>
          </p:nvPr>
        </p:nvSpPr>
        <p:spPr>
          <a:xfrm>
            <a:off x="698500" y="4467780"/>
            <a:ext cx="5587800" cy="3655500"/>
          </a:xfrm>
          <a:prstGeom prst="rect">
            <a:avLst/>
          </a:prstGeom>
          <a:noFill/>
          <a:ln>
            <a:noFill/>
          </a:ln>
        </p:spPr>
        <p:txBody>
          <a:bodyPr spcFirstLastPara="1" wrap="square" lIns="92900" tIns="46450" rIns="92900" bIns="46450" anchor="t" anchorCtr="0">
            <a:noAutofit/>
          </a:bodyPr>
          <a:lstStyle/>
          <a:p>
            <a:pPr marL="165100" lvl="0" indent="-165100" algn="l" rtl="0">
              <a:spcBef>
                <a:spcPts val="0"/>
              </a:spcBef>
              <a:spcAft>
                <a:spcPts val="0"/>
              </a:spcAft>
              <a:buClr>
                <a:schemeClr val="dk1"/>
              </a:buClr>
              <a:buSzPts val="1200"/>
              <a:buFont typeface="Arial"/>
              <a:buChar char="•"/>
            </a:pPr>
            <a:r>
              <a:rPr lang="en-US" dirty="0"/>
              <a:t>Student groups that must be addressed in the LCAP are those subgroups named in </a:t>
            </a:r>
            <a:r>
              <a:rPr lang="en-US" i="1" dirty="0"/>
              <a:t>EC</a:t>
            </a:r>
            <a:r>
              <a:rPr lang="en-US" i="0" dirty="0"/>
              <a:t> Section 52052:</a:t>
            </a:r>
            <a:endParaRPr dirty="0"/>
          </a:p>
          <a:p>
            <a:pPr marL="622300" lvl="1" indent="-165100" algn="l" rtl="0">
              <a:spcBef>
                <a:spcPts val="0"/>
              </a:spcBef>
              <a:spcAft>
                <a:spcPts val="0"/>
              </a:spcAft>
              <a:buClr>
                <a:schemeClr val="dk1"/>
              </a:buClr>
              <a:buSzPts val="1200"/>
              <a:buFont typeface="Arial"/>
              <a:buChar char="•"/>
            </a:pPr>
            <a:r>
              <a:rPr lang="en-US" dirty="0"/>
              <a:t>Ethnic subgroups</a:t>
            </a:r>
            <a:endParaRPr dirty="0"/>
          </a:p>
          <a:p>
            <a:pPr marL="622300" lvl="1" indent="-165100" algn="l" rtl="0">
              <a:spcBef>
                <a:spcPts val="0"/>
              </a:spcBef>
              <a:spcAft>
                <a:spcPts val="0"/>
              </a:spcAft>
              <a:buClr>
                <a:schemeClr val="dk1"/>
              </a:buClr>
              <a:buSzPts val="1200"/>
              <a:buFont typeface="Arial"/>
              <a:buChar char="•"/>
            </a:pPr>
            <a:r>
              <a:rPr lang="en-US" dirty="0"/>
              <a:t>Socioeconomically disadvantaged pupils</a:t>
            </a:r>
            <a:endParaRPr dirty="0"/>
          </a:p>
          <a:p>
            <a:pPr marL="622300" lvl="1" indent="-165100" algn="l" rtl="0">
              <a:spcBef>
                <a:spcPts val="0"/>
              </a:spcBef>
              <a:spcAft>
                <a:spcPts val="0"/>
              </a:spcAft>
              <a:buClr>
                <a:schemeClr val="dk1"/>
              </a:buClr>
              <a:buSzPts val="1200"/>
              <a:buFont typeface="Arial"/>
              <a:buChar char="•"/>
            </a:pPr>
            <a:r>
              <a:rPr lang="en-US" dirty="0"/>
              <a:t>English learners</a:t>
            </a:r>
            <a:endParaRPr dirty="0"/>
          </a:p>
          <a:p>
            <a:pPr marL="622300" lvl="1" indent="-165100" algn="l" rtl="0">
              <a:spcBef>
                <a:spcPts val="0"/>
              </a:spcBef>
              <a:spcAft>
                <a:spcPts val="0"/>
              </a:spcAft>
              <a:buClr>
                <a:schemeClr val="dk1"/>
              </a:buClr>
              <a:buSzPts val="1200"/>
              <a:buFont typeface="Arial"/>
              <a:buChar char="•"/>
            </a:pPr>
            <a:r>
              <a:rPr lang="en-US" dirty="0"/>
              <a:t>Pupils with disabilities</a:t>
            </a:r>
            <a:endParaRPr dirty="0"/>
          </a:p>
          <a:p>
            <a:pPr marL="622300" lvl="1" indent="-165100" algn="l" rtl="0">
              <a:spcBef>
                <a:spcPts val="0"/>
              </a:spcBef>
              <a:spcAft>
                <a:spcPts val="0"/>
              </a:spcAft>
              <a:buClr>
                <a:schemeClr val="dk1"/>
              </a:buClr>
              <a:buSzPts val="1200"/>
              <a:buFont typeface="Arial"/>
              <a:buChar char="•"/>
            </a:pPr>
            <a:r>
              <a:rPr lang="en-US" dirty="0"/>
              <a:t>Foster youth</a:t>
            </a:r>
            <a:endParaRPr dirty="0"/>
          </a:p>
          <a:p>
            <a:pPr marL="622300" lvl="1" indent="-165100" algn="l" rtl="0">
              <a:spcBef>
                <a:spcPts val="0"/>
              </a:spcBef>
              <a:spcAft>
                <a:spcPts val="0"/>
              </a:spcAft>
              <a:buClr>
                <a:schemeClr val="dk1"/>
              </a:buClr>
              <a:buSzPts val="1200"/>
              <a:buFont typeface="Arial"/>
              <a:buChar char="•"/>
            </a:pPr>
            <a:r>
              <a:rPr lang="en-US" dirty="0"/>
              <a:t>Homeless youth</a:t>
            </a:r>
            <a:endParaRPr dirty="0"/>
          </a:p>
          <a:p>
            <a:pPr marL="165100" lvl="0" indent="-165100" algn="l" rtl="0">
              <a:spcBef>
                <a:spcPts val="0"/>
              </a:spcBef>
              <a:spcAft>
                <a:spcPts val="0"/>
              </a:spcAft>
              <a:buClr>
                <a:schemeClr val="dk1"/>
              </a:buClr>
              <a:buSzPts val="1200"/>
              <a:buFont typeface="Arial"/>
              <a:buChar char="•"/>
            </a:pPr>
            <a:r>
              <a:rPr lang="en-US" dirty="0"/>
              <a:t>Goals must address each of the state priorities and any additional local priorities; however, one goal may address multiple priorities. </a:t>
            </a:r>
            <a:endParaRPr dirty="0"/>
          </a:p>
          <a:p>
            <a:pPr marL="165100" lvl="0" indent="-165100" algn="l" rtl="0">
              <a:spcBef>
                <a:spcPts val="0"/>
              </a:spcBef>
              <a:spcAft>
                <a:spcPts val="0"/>
              </a:spcAft>
              <a:buClr>
                <a:schemeClr val="dk1"/>
              </a:buClr>
              <a:buSzPts val="1200"/>
              <a:buFont typeface="Arial"/>
              <a:buChar char="•"/>
            </a:pPr>
            <a:r>
              <a:rPr lang="en-US" dirty="0"/>
              <a:t>An LEA may identify which school sites and subgroups have the same goals, and maygroup and describe those goals together. </a:t>
            </a:r>
            <a:endParaRPr dirty="0"/>
          </a:p>
          <a:p>
            <a:pPr marL="165100" lvl="0" indent="-165100" algn="l" rtl="0">
              <a:spcBef>
                <a:spcPts val="0"/>
              </a:spcBef>
              <a:spcAft>
                <a:spcPts val="0"/>
              </a:spcAft>
              <a:buClr>
                <a:schemeClr val="dk1"/>
              </a:buClr>
              <a:buSzPts val="1200"/>
              <a:buFont typeface="Arial"/>
              <a:buChar char="•"/>
            </a:pPr>
            <a:r>
              <a:rPr lang="en-US" dirty="0"/>
              <a:t>If a single goal requires longer than one year to implement fully, the LCAP should reflect the annual incremental actions, services, and expenditures, as well as the annual anticipated progress, that the district expects to achieve for each student group. </a:t>
            </a:r>
            <a:endParaRPr dirty="0"/>
          </a:p>
          <a:p>
            <a:pPr marL="165100" lvl="0" indent="-165100" algn="l" rtl="0">
              <a:spcBef>
                <a:spcPts val="0"/>
              </a:spcBef>
              <a:spcAft>
                <a:spcPts val="0"/>
              </a:spcAft>
              <a:buClr>
                <a:schemeClr val="dk1"/>
              </a:buClr>
              <a:buSzPts val="1200"/>
              <a:buFont typeface="Arial"/>
              <a:buChar char="•"/>
            </a:pPr>
            <a:r>
              <a:rPr lang="en-US" dirty="0"/>
              <a:t>These annual benchmarks will assist LEAs and the community to monitor the progress of the plan.</a:t>
            </a:r>
            <a:endParaRPr dirty="0"/>
          </a:p>
        </p:txBody>
      </p:sp>
      <p:sp>
        <p:nvSpPr>
          <p:cNvPr id="228" name="Google Shape;228;gb495f8a397_1_177:notes"/>
          <p:cNvSpPr txBox="1">
            <a:spLocks noGrp="1"/>
          </p:cNvSpPr>
          <p:nvPr>
            <p:ph type="sldNum" idx="12"/>
          </p:nvPr>
        </p:nvSpPr>
        <p:spPr>
          <a:xfrm>
            <a:off x="3956550" y="8817904"/>
            <a:ext cx="3026700" cy="465900"/>
          </a:xfrm>
          <a:prstGeom prst="rect">
            <a:avLst/>
          </a:prstGeom>
          <a:noFill/>
          <a:ln>
            <a:noFill/>
          </a:ln>
        </p:spPr>
        <p:txBody>
          <a:bodyPr spcFirstLastPara="1" wrap="square" lIns="92900" tIns="46450" rIns="92900" bIns="4645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b495f8a397_1_163: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6" name="Google Shape;236;gb495f8a397_1_163:notes"/>
          <p:cNvSpPr txBox="1">
            <a:spLocks noGrp="1"/>
          </p:cNvSpPr>
          <p:nvPr>
            <p:ph type="body" idx="1"/>
          </p:nvPr>
        </p:nvSpPr>
        <p:spPr>
          <a:xfrm>
            <a:off x="698500" y="4467780"/>
            <a:ext cx="5587800" cy="3655500"/>
          </a:xfrm>
          <a:prstGeom prst="rect">
            <a:avLst/>
          </a:prstGeom>
          <a:noFill/>
          <a:ln>
            <a:noFill/>
          </a:ln>
        </p:spPr>
        <p:txBody>
          <a:bodyPr spcFirstLastPara="1" wrap="square" lIns="92900" tIns="46450" rIns="92900" bIns="46450" anchor="t" anchorCtr="0">
            <a:noAutofit/>
          </a:bodyPr>
          <a:lstStyle/>
          <a:p>
            <a:pPr marL="0" lvl="0" indent="0" algn="l" rtl="0">
              <a:spcBef>
                <a:spcPts val="0"/>
              </a:spcBef>
              <a:spcAft>
                <a:spcPts val="0"/>
              </a:spcAft>
              <a:buClr>
                <a:schemeClr val="dk1"/>
              </a:buClr>
              <a:buSzPts val="1200"/>
              <a:buFont typeface="Arial"/>
              <a:buNone/>
            </a:pPr>
            <a:endParaRPr dirty="0"/>
          </a:p>
        </p:txBody>
      </p:sp>
      <p:sp>
        <p:nvSpPr>
          <p:cNvPr id="237" name="Google Shape;237;gb495f8a397_1_163:notes"/>
          <p:cNvSpPr txBox="1">
            <a:spLocks noGrp="1"/>
          </p:cNvSpPr>
          <p:nvPr>
            <p:ph type="sldNum" idx="12"/>
          </p:nvPr>
        </p:nvSpPr>
        <p:spPr>
          <a:xfrm>
            <a:off x="3956550" y="8817904"/>
            <a:ext cx="3026700" cy="465900"/>
          </a:xfrm>
          <a:prstGeom prst="rect">
            <a:avLst/>
          </a:prstGeom>
          <a:noFill/>
          <a:ln>
            <a:noFill/>
          </a:ln>
        </p:spPr>
        <p:txBody>
          <a:bodyPr spcFirstLastPara="1" wrap="square" lIns="92900" tIns="46450" rIns="92900" bIns="4645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721403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b365715933_1_19: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320" name="Google Shape;320;gb365715933_1_19: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72496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1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2" name="Google Shape;682;p1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457200" marR="0" lvl="0" indent="-228600" algn="l" rtl="0">
              <a:lnSpc>
                <a:spcPct val="100000"/>
              </a:lnSpc>
              <a:spcBef>
                <a:spcPts val="0"/>
              </a:spcBef>
              <a:spcAft>
                <a:spcPts val="0"/>
              </a:spcAft>
              <a:buSzPts val="1400"/>
              <a:buNone/>
            </a:pPr>
            <a:endParaRPr/>
          </a:p>
        </p:txBody>
      </p:sp>
      <p:sp>
        <p:nvSpPr>
          <p:cNvPr id="683" name="Google Shape;683;p15:notes"/>
          <p:cNvSpPr txBox="1">
            <a:spLocks noGrp="1"/>
          </p:cNvSpPr>
          <p:nvPr>
            <p:ph type="sldNum" idx="12"/>
          </p:nvPr>
        </p:nvSpPr>
        <p:spPr>
          <a:xfrm>
            <a:off x="3956551" y="8817905"/>
            <a:ext cx="3026833" cy="465796"/>
          </a:xfrm>
          <a:prstGeom prst="rect">
            <a:avLst/>
          </a:prstGeom>
          <a:noFill/>
          <a:ln>
            <a:noFill/>
          </a:ln>
        </p:spPr>
        <p:txBody>
          <a:bodyPr spcFirstLastPara="1" wrap="square" lIns="92950" tIns="46475" rIns="92950" bIns="46475" anchor="b" anchorCtr="0">
            <a:noAutofit/>
          </a:bodyPr>
          <a:lstStyle/>
          <a:p>
            <a:pPr marL="0" lvl="0" indent="0" algn="l" rtl="0">
              <a:lnSpc>
                <a:spcPct val="100000"/>
              </a:lnSpc>
              <a:spcBef>
                <a:spcPts val="0"/>
              </a:spcBef>
              <a:spcAft>
                <a:spcPts val="0"/>
              </a:spcAft>
              <a:buNone/>
            </a:pPr>
            <a:fld id="{00000000-1234-1234-1234-123412341234}" type="slidenum">
              <a:rPr lang="en-US"/>
              <a:t>42</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a:p>
        </p:txBody>
      </p:sp>
    </p:spTree>
    <p:extLst>
      <p:ext uri="{BB962C8B-B14F-4D97-AF65-F5344CB8AC3E}">
        <p14:creationId xmlns:p14="http://schemas.microsoft.com/office/powerpoint/2010/main" val="111861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1E47FE53-EBF0-4DA7-9D9D-CC1C3A20F3CB}" type="slidenum">
              <a:rPr lang="en-US" smtClean="0"/>
              <a:pPr/>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sz="2400">
                <a:solidFill>
                  <a:schemeClr val="bg1"/>
                </a:solidFill>
              </a:defRPr>
            </a:lvl1pPr>
          </a:lstStyle>
          <a:p>
            <a:fld id="{BD4257AD-90F9-4636-AD93-EC01DBF603ED}" type="slidenum">
              <a:rPr lang="en-US" smtClean="0"/>
              <a:pPr/>
              <a:t>‹#›</a:t>
            </a:fld>
            <a:endParaRPr lang="en-US" dirty="0"/>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1311919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05053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dirty="0">
                <a:solidFill>
                  <a:srgbClr val="000066"/>
                </a:solidFill>
                <a:latin typeface="Arial" panose="020B0604020202020204" pitchFamily="34" charset="0"/>
                <a:cs typeface="Arial" panose="020B0604020202020204" pitchFamily="34" charset="0"/>
              </a:rPr>
              <a:t>Tony Thurmond</a:t>
            </a:r>
          </a:p>
          <a:p>
            <a:r>
              <a:rPr lang="en-US" sz="1200" b="1" dirty="0">
                <a:solidFill>
                  <a:srgbClr val="000066"/>
                </a:solidFill>
                <a:latin typeface="Arial" panose="020B0604020202020204" pitchFamily="34" charset="0"/>
                <a:cs typeface="Arial" panose="020B0604020202020204" pitchFamily="34" charset="0"/>
              </a:rPr>
              <a:t>State Superintendent of Public Instruction</a:t>
            </a:r>
          </a:p>
        </p:txBody>
      </p:sp>
    </p:spTree>
    <p:extLst>
      <p:ext uri="{BB962C8B-B14F-4D97-AF65-F5344CB8AC3E}">
        <p14:creationId xmlns:p14="http://schemas.microsoft.com/office/powerpoint/2010/main" val="2437190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4208496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549908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6" y="-1"/>
            <a:ext cx="11400973" cy="1600200"/>
          </a:xfrm>
        </p:spPr>
        <p:txBody>
          <a:bodyPr/>
          <a:lstStyle/>
          <a:p>
            <a:r>
              <a:rPr lang="en-US"/>
              <a:t>Click to edit Master title style</a:t>
            </a:r>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lnSpc>
                <a:spcPct val="100000"/>
              </a:lnSpc>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9645"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7433" y="1638301"/>
            <a:ext cx="5183188" cy="823912"/>
          </a:xfrm>
        </p:spPr>
        <p:txBody>
          <a:bodyPr anchor="b">
            <a:noAutofit/>
          </a:bodyPr>
          <a:lstStyle>
            <a:lvl1pPr marL="0" indent="0">
              <a:lnSpc>
                <a:spcPct val="100000"/>
              </a:lnSpc>
              <a:spcBef>
                <a:spcPts val="1000"/>
              </a:spcBef>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7434"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California Department of Education</a:t>
            </a:r>
          </a:p>
        </p:txBody>
      </p:sp>
      <p:sp>
        <p:nvSpPr>
          <p:cNvPr id="9" name="Slide Number Placeholder 8"/>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4072161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California Department of Education</a:t>
            </a:r>
          </a:p>
        </p:txBody>
      </p:sp>
      <p:sp>
        <p:nvSpPr>
          <p:cNvPr id="5" name="Slide Number Placeholder 4"/>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1861605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3693704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8" y="1907159"/>
            <a:ext cx="11119104" cy="4187952"/>
          </a:xfrm>
        </p:spPr>
        <p:txBody>
          <a:bodyPr/>
          <a:lstStyle>
            <a:lvl1pPr>
              <a:lnSpc>
                <a:spcPct val="100000"/>
              </a:lnSpc>
              <a:spcBef>
                <a:spcPts val="1200"/>
              </a:spcBef>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lvl1pPr>
              <a:defRPr>
                <a:solidFill>
                  <a:schemeClr val="tx1">
                    <a:lumMod val="75000"/>
                    <a:lumOff val="2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374573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tx1">
                    <a:lumMod val="75000"/>
                    <a:lumOff val="25000"/>
                  </a:schemeClr>
                </a:solidFill>
              </a:defRPr>
            </a:lvl1pPr>
          </a:lstStyle>
          <a:p>
            <a:fld id="{BD4257AD-90F9-4636-AD93-EC01DBF603ED}" type="slidenum">
              <a:rPr lang="en-US" smtClean="0"/>
              <a:pPr/>
              <a:t>‹#›</a:t>
            </a:fld>
            <a:endParaRPr lang="en-US" dirty="0"/>
          </a:p>
        </p:txBody>
      </p:sp>
      <p:sp>
        <p:nvSpPr>
          <p:cNvPr id="5" name="Content Placeholder 4"/>
          <p:cNvSpPr>
            <a:spLocks noGrp="1"/>
          </p:cNvSpPr>
          <p:nvPr>
            <p:ph sz="quarter" idx="11"/>
          </p:nvPr>
        </p:nvSpPr>
        <p:spPr>
          <a:xfrm>
            <a:off x="414869" y="1837510"/>
            <a:ext cx="11353798" cy="4354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3538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5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California Department of Education</a:t>
            </a:r>
          </a:p>
        </p:txBody>
      </p:sp>
      <p:sp>
        <p:nvSpPr>
          <p:cNvPr id="5" name="Slide Number Placeholder 4"/>
          <p:cNvSpPr>
            <a:spLocks noGrp="1"/>
          </p:cNvSpPr>
          <p:nvPr>
            <p:ph type="sldNum" sz="quarter" idx="12"/>
          </p:nvPr>
        </p:nvSpPr>
        <p:spPr/>
        <p:txBody>
          <a:bodyPr/>
          <a:lstStyle/>
          <a:p>
            <a:fld id="{E3F07B27-5348-4263-B67F-EF7FF0A6AD4A}" type="slidenum">
              <a:rPr lang="en-US" smtClean="0"/>
              <a:t>‹#›</a:t>
            </a:fld>
            <a:endParaRPr lang="en-US" dirty="0"/>
          </a:p>
        </p:txBody>
      </p:sp>
      <p:sp>
        <p:nvSpPr>
          <p:cNvPr id="6" name="Content Placeholder 5"/>
          <p:cNvSpPr>
            <a:spLocks noGrp="1"/>
          </p:cNvSpPr>
          <p:nvPr>
            <p:ph sz="quarter" idx="13"/>
          </p:nvPr>
        </p:nvSpPr>
        <p:spPr>
          <a:xfrm>
            <a:off x="217715" y="1820636"/>
            <a:ext cx="11397343" cy="4318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4"/>
          </p:nvPr>
        </p:nvSpPr>
        <p:spPr>
          <a:xfrm>
            <a:off x="3679373" y="6356350"/>
            <a:ext cx="4746169" cy="365125"/>
          </a:xfrm>
        </p:spPr>
        <p:txBody>
          <a:bodyPr/>
          <a:lstStyle/>
          <a:p>
            <a:pPr lvl="0"/>
            <a:r>
              <a:rPr lang="en-US"/>
              <a:t>Click to edit </a:t>
            </a:r>
          </a:p>
        </p:txBody>
      </p:sp>
    </p:spTree>
    <p:extLst>
      <p:ext uri="{BB962C8B-B14F-4D97-AF65-F5344CB8AC3E}">
        <p14:creationId xmlns:p14="http://schemas.microsoft.com/office/powerpoint/2010/main" val="4033362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9"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t>‹#›</a:t>
            </a:fld>
            <a:endParaRPr lang="en-US" dirty="0"/>
          </a:p>
        </p:txBody>
      </p:sp>
      <p:sp>
        <p:nvSpPr>
          <p:cNvPr id="8" name="Content Placeholder 2"/>
          <p:cNvSpPr>
            <a:spLocks noGrp="1"/>
          </p:cNvSpPr>
          <p:nvPr>
            <p:ph idx="13" hasCustomPrompt="1"/>
          </p:nvPr>
        </p:nvSpPr>
        <p:spPr>
          <a:xfrm>
            <a:off x="3765071"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9" name="Content Placeholder 2"/>
          <p:cNvSpPr>
            <a:spLocks noGrp="1"/>
          </p:cNvSpPr>
          <p:nvPr>
            <p:ph idx="14" hasCustomPrompt="1"/>
          </p:nvPr>
        </p:nvSpPr>
        <p:spPr>
          <a:xfrm>
            <a:off x="6818602"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10" name="Content Placeholder 2"/>
          <p:cNvSpPr>
            <a:spLocks noGrp="1"/>
          </p:cNvSpPr>
          <p:nvPr>
            <p:ph idx="15" hasCustomPrompt="1"/>
          </p:nvPr>
        </p:nvSpPr>
        <p:spPr>
          <a:xfrm>
            <a:off x="536449"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11" name="Content Placeholder 2"/>
          <p:cNvSpPr>
            <a:spLocks noGrp="1"/>
          </p:cNvSpPr>
          <p:nvPr>
            <p:ph idx="16" hasCustomPrompt="1"/>
          </p:nvPr>
        </p:nvSpPr>
        <p:spPr>
          <a:xfrm>
            <a:off x="3765070"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12" name="Content Placeholder 2"/>
          <p:cNvSpPr>
            <a:spLocks noGrp="1"/>
          </p:cNvSpPr>
          <p:nvPr>
            <p:ph idx="17" hasCustomPrompt="1"/>
          </p:nvPr>
        </p:nvSpPr>
        <p:spPr>
          <a:xfrm>
            <a:off x="7185603"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5" name="Content Placeholder 4"/>
          <p:cNvSpPr>
            <a:spLocks noGrp="1"/>
          </p:cNvSpPr>
          <p:nvPr>
            <p:ph sz="quarter" idx="18"/>
          </p:nvPr>
        </p:nvSpPr>
        <p:spPr>
          <a:xfrm>
            <a:off x="1480045" y="5807075"/>
            <a:ext cx="1219200" cy="914400"/>
          </a:xfrm>
        </p:spPr>
        <p:txBody>
          <a:bodyPr/>
          <a:lstStyle/>
          <a:p>
            <a:pPr lvl="0"/>
            <a:r>
              <a:rPr lang="en-US"/>
              <a:t>Click </a:t>
            </a:r>
          </a:p>
        </p:txBody>
      </p:sp>
    </p:spTree>
    <p:extLst>
      <p:ext uri="{BB962C8B-B14F-4D97-AF65-F5344CB8AC3E}">
        <p14:creationId xmlns:p14="http://schemas.microsoft.com/office/powerpoint/2010/main" val="28054829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t>‹#›</a:t>
            </a:fld>
            <a:endParaRPr lang="en-US" dirty="0"/>
          </a:p>
        </p:txBody>
      </p:sp>
      <p:sp>
        <p:nvSpPr>
          <p:cNvPr id="7" name="Content Placeholder 6"/>
          <p:cNvSpPr>
            <a:spLocks noGrp="1"/>
          </p:cNvSpPr>
          <p:nvPr>
            <p:ph sz="quarter" idx="13"/>
          </p:nvPr>
        </p:nvSpPr>
        <p:spPr>
          <a:xfrm>
            <a:off x="7937500" y="2168525"/>
            <a:ext cx="3525838" cy="321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4"/>
          </p:nvPr>
        </p:nvSpPr>
        <p:spPr>
          <a:xfrm>
            <a:off x="3600450" y="2800350"/>
            <a:ext cx="3836988" cy="300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39472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a:xfrm>
            <a:off x="211016" y="1825626"/>
            <a:ext cx="3130899" cy="1774825"/>
          </a:xfrm>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t>‹#›</a:t>
            </a:fld>
            <a:endParaRPr lang="en-US" dirty="0"/>
          </a:p>
        </p:txBody>
      </p:sp>
      <p:sp>
        <p:nvSpPr>
          <p:cNvPr id="5" name="Content Placeholder 4"/>
          <p:cNvSpPr>
            <a:spLocks noGrp="1"/>
          </p:cNvSpPr>
          <p:nvPr>
            <p:ph sz="quarter" idx="13"/>
          </p:nvPr>
        </p:nvSpPr>
        <p:spPr>
          <a:xfrm>
            <a:off x="3613151" y="1844676"/>
            <a:ext cx="3223683" cy="1789113"/>
          </a:xfrm>
        </p:spPr>
        <p:txBody>
          <a:bodyPr/>
          <a:lstStyle/>
          <a:p>
            <a:pPr lvl="0"/>
            <a:endParaRPr lang="en-US"/>
          </a:p>
        </p:txBody>
      </p:sp>
      <p:sp>
        <p:nvSpPr>
          <p:cNvPr id="7" name="Content Placeholder 4"/>
          <p:cNvSpPr>
            <a:spLocks noGrp="1"/>
          </p:cNvSpPr>
          <p:nvPr>
            <p:ph sz="quarter" idx="14"/>
          </p:nvPr>
        </p:nvSpPr>
        <p:spPr>
          <a:xfrm>
            <a:off x="7198133" y="1844676"/>
            <a:ext cx="3223683" cy="1789113"/>
          </a:xfrm>
        </p:spPr>
        <p:txBody>
          <a:bodyPr/>
          <a:lstStyle/>
          <a:p>
            <a:pPr lvl="0"/>
            <a:endParaRPr lang="en-US"/>
          </a:p>
        </p:txBody>
      </p:sp>
      <p:sp>
        <p:nvSpPr>
          <p:cNvPr id="8" name="Content Placeholder 4"/>
          <p:cNvSpPr>
            <a:spLocks noGrp="1"/>
          </p:cNvSpPr>
          <p:nvPr>
            <p:ph sz="quarter" idx="15"/>
          </p:nvPr>
        </p:nvSpPr>
        <p:spPr>
          <a:xfrm>
            <a:off x="7198133" y="3752397"/>
            <a:ext cx="3223683" cy="1789113"/>
          </a:xfrm>
        </p:spPr>
        <p:txBody>
          <a:bodyPr/>
          <a:lstStyle/>
          <a:p>
            <a:pPr lvl="0"/>
            <a:endParaRPr lang="en-US"/>
          </a:p>
        </p:txBody>
      </p:sp>
      <p:sp>
        <p:nvSpPr>
          <p:cNvPr id="9" name="Content Placeholder 4"/>
          <p:cNvSpPr>
            <a:spLocks noGrp="1"/>
          </p:cNvSpPr>
          <p:nvPr>
            <p:ph sz="quarter" idx="16"/>
          </p:nvPr>
        </p:nvSpPr>
        <p:spPr>
          <a:xfrm>
            <a:off x="3751036" y="3752397"/>
            <a:ext cx="3223683" cy="1789113"/>
          </a:xfrm>
        </p:spPr>
        <p:txBody>
          <a:bodyPr/>
          <a:lstStyle/>
          <a:p>
            <a:pPr lvl="0"/>
            <a:endParaRPr lang="en-US"/>
          </a:p>
        </p:txBody>
      </p:sp>
      <p:sp>
        <p:nvSpPr>
          <p:cNvPr id="10" name="Content Placeholder 4"/>
          <p:cNvSpPr>
            <a:spLocks noGrp="1"/>
          </p:cNvSpPr>
          <p:nvPr>
            <p:ph sz="quarter" idx="17"/>
          </p:nvPr>
        </p:nvSpPr>
        <p:spPr>
          <a:xfrm>
            <a:off x="211016" y="3752396"/>
            <a:ext cx="3223683" cy="1789113"/>
          </a:xfrm>
        </p:spPr>
        <p:txBody>
          <a:bodyPr/>
          <a:lstStyle/>
          <a:p>
            <a:pPr lvl="0"/>
            <a:endParaRPr lang="en-US"/>
          </a:p>
        </p:txBody>
      </p:sp>
      <p:sp>
        <p:nvSpPr>
          <p:cNvPr id="11" name="Content Placeholder 4"/>
          <p:cNvSpPr>
            <a:spLocks noGrp="1"/>
          </p:cNvSpPr>
          <p:nvPr>
            <p:ph sz="quarter" idx="18"/>
          </p:nvPr>
        </p:nvSpPr>
        <p:spPr>
          <a:xfrm>
            <a:off x="5496228" y="2633890"/>
            <a:ext cx="3223683" cy="1789113"/>
          </a:xfrm>
        </p:spPr>
        <p:txBody>
          <a:bodyPr/>
          <a:lstStyle/>
          <a:p>
            <a:pPr lvl="0"/>
            <a:endParaRPr lang="en-US"/>
          </a:p>
        </p:txBody>
      </p:sp>
      <p:sp>
        <p:nvSpPr>
          <p:cNvPr id="12" name="Content Placeholder 4"/>
          <p:cNvSpPr>
            <a:spLocks noGrp="1"/>
          </p:cNvSpPr>
          <p:nvPr>
            <p:ph sz="quarter" idx="19"/>
          </p:nvPr>
        </p:nvSpPr>
        <p:spPr>
          <a:xfrm>
            <a:off x="1730073" y="2633890"/>
            <a:ext cx="3223683" cy="1789113"/>
          </a:xfrm>
        </p:spPr>
        <p:txBody>
          <a:bodyPr/>
          <a:lstStyle/>
          <a:p>
            <a:pPr lvl="0"/>
            <a:endParaRPr lang="en-US"/>
          </a:p>
        </p:txBody>
      </p:sp>
      <p:sp>
        <p:nvSpPr>
          <p:cNvPr id="13" name="Content Placeholder 4"/>
          <p:cNvSpPr>
            <a:spLocks noGrp="1"/>
          </p:cNvSpPr>
          <p:nvPr>
            <p:ph sz="quarter" idx="20"/>
          </p:nvPr>
        </p:nvSpPr>
        <p:spPr>
          <a:xfrm>
            <a:off x="3724859" y="2633890"/>
            <a:ext cx="3223683" cy="1789113"/>
          </a:xfrm>
        </p:spPr>
        <p:txBody>
          <a:bodyPr/>
          <a:lstStyle/>
          <a:p>
            <a:pPr lvl="0"/>
            <a:endParaRPr lang="en-US"/>
          </a:p>
        </p:txBody>
      </p:sp>
      <p:sp>
        <p:nvSpPr>
          <p:cNvPr id="14" name="Content Placeholder 4"/>
          <p:cNvSpPr>
            <a:spLocks noGrp="1"/>
          </p:cNvSpPr>
          <p:nvPr>
            <p:ph sz="quarter" idx="21"/>
          </p:nvPr>
        </p:nvSpPr>
        <p:spPr>
          <a:xfrm>
            <a:off x="7959023" y="2633890"/>
            <a:ext cx="3223683" cy="1789113"/>
          </a:xfrm>
        </p:spPr>
        <p:txBody>
          <a:bodyPr/>
          <a:lstStyle/>
          <a:p>
            <a:pPr lvl="0"/>
            <a:endParaRPr lang="en-US"/>
          </a:p>
        </p:txBody>
      </p:sp>
      <p:sp>
        <p:nvSpPr>
          <p:cNvPr id="15" name="Content Placeholder 4"/>
          <p:cNvSpPr>
            <a:spLocks noGrp="1"/>
          </p:cNvSpPr>
          <p:nvPr>
            <p:ph sz="quarter" idx="22"/>
          </p:nvPr>
        </p:nvSpPr>
        <p:spPr>
          <a:xfrm>
            <a:off x="1744565" y="3265148"/>
            <a:ext cx="3223683" cy="1789113"/>
          </a:xfrm>
        </p:spPr>
        <p:txBody>
          <a:bodyPr/>
          <a:lstStyle/>
          <a:p>
            <a:pPr lvl="0"/>
            <a:endParaRPr lang="en-US"/>
          </a:p>
        </p:txBody>
      </p:sp>
      <p:sp>
        <p:nvSpPr>
          <p:cNvPr id="17" name="Text Placeholder 16"/>
          <p:cNvSpPr>
            <a:spLocks noGrp="1"/>
          </p:cNvSpPr>
          <p:nvPr>
            <p:ph type="body" sz="quarter" idx="23"/>
          </p:nvPr>
        </p:nvSpPr>
        <p:spPr>
          <a:xfrm>
            <a:off x="211667" y="5699125"/>
            <a:ext cx="7321551" cy="457200"/>
          </a:xfrm>
        </p:spPr>
        <p:txBody>
          <a:bodyPr/>
          <a:lstStyle/>
          <a:p>
            <a:pPr lvl="0"/>
            <a:endParaRPr lang="en-US"/>
          </a:p>
        </p:txBody>
      </p:sp>
      <p:sp>
        <p:nvSpPr>
          <p:cNvPr id="19" name="Text Placeholder 18"/>
          <p:cNvSpPr>
            <a:spLocks noGrp="1"/>
          </p:cNvSpPr>
          <p:nvPr>
            <p:ph type="body" sz="quarter" idx="24"/>
          </p:nvPr>
        </p:nvSpPr>
        <p:spPr>
          <a:xfrm>
            <a:off x="211667" y="6288087"/>
            <a:ext cx="7321551" cy="501650"/>
          </a:xfrm>
        </p:spPr>
        <p:txBody>
          <a:bodyPr/>
          <a:lstStyle/>
          <a:p>
            <a:pPr lvl="0"/>
            <a:endParaRPr lang="en-US"/>
          </a:p>
        </p:txBody>
      </p:sp>
    </p:spTree>
    <p:extLst>
      <p:ext uri="{BB962C8B-B14F-4D97-AF65-F5344CB8AC3E}">
        <p14:creationId xmlns:p14="http://schemas.microsoft.com/office/powerpoint/2010/main" val="817109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tx1">
                    <a:lumMod val="85000"/>
                    <a:lumOff val="15000"/>
                  </a:schemeClr>
                </a:solidFill>
              </a:defRPr>
            </a:lvl1pPr>
          </a:lstStyle>
          <a:p>
            <a:fld id="{BD4257AD-90F9-4636-AD93-EC01DBF603ED}" type="slidenum">
              <a:rPr lang="en-US" smtClean="0"/>
              <a:pPr/>
              <a:t>‹#›</a:t>
            </a:fld>
            <a:endParaRPr lang="en-US" dirty="0"/>
          </a:p>
        </p:txBody>
      </p:sp>
      <p:sp>
        <p:nvSpPr>
          <p:cNvPr id="5" name="Content Placeholder 4"/>
          <p:cNvSpPr>
            <a:spLocks noGrp="1"/>
          </p:cNvSpPr>
          <p:nvPr>
            <p:ph sz="quarter" idx="11"/>
          </p:nvPr>
        </p:nvSpPr>
        <p:spPr>
          <a:xfrm>
            <a:off x="414867" y="1870687"/>
            <a:ext cx="6501981" cy="4268855"/>
          </a:xfrm>
        </p:spPr>
        <p:txBody>
          <a:bodyPr/>
          <a:lstStyle/>
          <a:p>
            <a:pPr lvl="0"/>
            <a:r>
              <a:rPr lang="en-US"/>
              <a:t>Edit Master text styles</a:t>
            </a:r>
          </a:p>
        </p:txBody>
      </p:sp>
      <p:sp>
        <p:nvSpPr>
          <p:cNvPr id="6" name="Content Placeholder 4"/>
          <p:cNvSpPr>
            <a:spLocks noGrp="1"/>
          </p:cNvSpPr>
          <p:nvPr>
            <p:ph sz="quarter" idx="12"/>
          </p:nvPr>
        </p:nvSpPr>
        <p:spPr>
          <a:xfrm>
            <a:off x="7007382" y="1870686"/>
            <a:ext cx="4904202" cy="4268855"/>
          </a:xfrm>
        </p:spPr>
        <p:txBody>
          <a:bodyPr/>
          <a:lstStyle/>
          <a:p>
            <a:pPr lvl="0"/>
            <a:r>
              <a:rPr lang="en-US"/>
              <a:t>Edit Master text styles</a:t>
            </a:r>
          </a:p>
        </p:txBody>
      </p:sp>
    </p:spTree>
    <p:extLst>
      <p:ext uri="{BB962C8B-B14F-4D97-AF65-F5344CB8AC3E}">
        <p14:creationId xmlns:p14="http://schemas.microsoft.com/office/powerpoint/2010/main" val="37309328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lvl1pPr>
              <a:defRPr>
                <a:solidFill>
                  <a:schemeClr val="tx1">
                    <a:lumMod val="85000"/>
                    <a:lumOff val="15000"/>
                  </a:schemeClr>
                </a:solidFill>
              </a:defRPr>
            </a:lvl1pPr>
          </a:lstStyle>
          <a:p>
            <a:fld id="{BD4257AD-90F9-4636-AD93-EC01DBF603ED}" type="slidenum">
              <a:rPr lang="en-US" smtClean="0"/>
              <a:pPr/>
              <a:t>‹#›</a:t>
            </a:fld>
            <a:endParaRPr lang="en-US" dirty="0"/>
          </a:p>
        </p:txBody>
      </p:sp>
    </p:spTree>
    <p:extLst>
      <p:ext uri="{BB962C8B-B14F-4D97-AF65-F5344CB8AC3E}">
        <p14:creationId xmlns:p14="http://schemas.microsoft.com/office/powerpoint/2010/main" val="2644910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tx1">
                    <a:lumMod val="85000"/>
                    <a:lumOff val="15000"/>
                  </a:schemeClr>
                </a:solidFill>
              </a:defRPr>
            </a:lvl1pPr>
          </a:lstStyle>
          <a:p>
            <a:fld id="{BD4257AD-90F9-4636-AD93-EC01DBF603ED}" type="slidenum">
              <a:rPr lang="en-US" smtClean="0"/>
              <a:pPr/>
              <a:t>‹#›</a:t>
            </a:fld>
            <a:endParaRPr lang="en-US" dirty="0"/>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26658291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471128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lumMod val="85000"/>
                    <a:lumOff val="15000"/>
                  </a:schemeClr>
                </a:solidFill>
              </a:defRPr>
            </a:lvl1pPr>
          </a:lstStyle>
          <a:p>
            <a:fld id="{E3F07B27-5348-4263-B67F-EF7FF0A6AD4A}" type="slidenum">
              <a:rPr lang="en-US" smtClean="0"/>
              <a:pPr/>
              <a:t>‹#›</a:t>
            </a:fld>
            <a:endParaRPr lang="en-US" dirty="0"/>
          </a:p>
        </p:txBody>
      </p:sp>
    </p:spTree>
    <p:extLst>
      <p:ext uri="{BB962C8B-B14F-4D97-AF65-F5344CB8AC3E}">
        <p14:creationId xmlns:p14="http://schemas.microsoft.com/office/powerpoint/2010/main" val="42339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dirty="0">
                <a:solidFill>
                  <a:srgbClr val="000066"/>
                </a:solidFill>
                <a:latin typeface="Arial" panose="020B0604020202020204" pitchFamily="34" charset="0"/>
                <a:cs typeface="Arial" panose="020B0604020202020204" pitchFamily="34" charset="0"/>
              </a:rPr>
              <a:t>Tony Thurmond</a:t>
            </a:r>
          </a:p>
          <a:p>
            <a:r>
              <a:rPr lang="en-US" sz="1200" b="1" dirty="0">
                <a:solidFill>
                  <a:srgbClr val="000066"/>
                </a:solidFill>
                <a:latin typeface="Arial" panose="020B0604020202020204" pitchFamily="34" charset="0"/>
                <a:cs typeface="Arial" panose="020B0604020202020204" pitchFamily="34" charset="0"/>
              </a:rPr>
              <a:t>State Superintendent of Public Instruction</a:t>
            </a:r>
          </a:p>
        </p:txBody>
      </p:sp>
      <p:sp>
        <p:nvSpPr>
          <p:cNvPr id="5" name="Content Placeholder 4"/>
          <p:cNvSpPr>
            <a:spLocks noGrp="1"/>
          </p:cNvSpPr>
          <p:nvPr>
            <p:ph sz="quarter" idx="13"/>
          </p:nvPr>
        </p:nvSpPr>
        <p:spPr>
          <a:xfrm>
            <a:off x="8360598" y="6198811"/>
            <a:ext cx="3490023" cy="549275"/>
          </a:xfrm>
        </p:spPr>
        <p:txBody>
          <a:bodyPr/>
          <a:lstStyle/>
          <a:p>
            <a:pPr lvl="0"/>
            <a:r>
              <a:rPr lang="en-US"/>
              <a:t>Edit Master text styles</a:t>
            </a:r>
          </a:p>
        </p:txBody>
      </p:sp>
    </p:spTree>
    <p:extLst>
      <p:ext uri="{BB962C8B-B14F-4D97-AF65-F5344CB8AC3E}">
        <p14:creationId xmlns:p14="http://schemas.microsoft.com/office/powerpoint/2010/main" val="60243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dirty="0">
                <a:solidFill>
                  <a:srgbClr val="000066"/>
                </a:solidFill>
                <a:latin typeface="Arial" panose="020B0604020202020204" pitchFamily="34" charset="0"/>
                <a:cs typeface="Arial" panose="020B0604020202020204" pitchFamily="34" charset="0"/>
              </a:rPr>
              <a:t>Tom Torlakson</a:t>
            </a:r>
          </a:p>
          <a:p>
            <a:r>
              <a:rPr lang="en-US" sz="1200" b="1" dirty="0">
                <a:solidFill>
                  <a:srgbClr val="000066"/>
                </a:solidFill>
                <a:latin typeface="Arial" panose="020B0604020202020204" pitchFamily="34" charset="0"/>
                <a:cs typeface="Arial" panose="020B0604020202020204" pitchFamily="34" charset="0"/>
              </a:rPr>
              <a:t>State Superintendent of Public Instruction</a:t>
            </a:r>
          </a:p>
        </p:txBody>
      </p:sp>
    </p:spTree>
    <p:extLst>
      <p:ext uri="{BB962C8B-B14F-4D97-AF65-F5344CB8AC3E}">
        <p14:creationId xmlns:p14="http://schemas.microsoft.com/office/powerpoint/2010/main" val="22026259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311567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672658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6" y="-1"/>
            <a:ext cx="11400973" cy="1600200"/>
          </a:xfrm>
        </p:spPr>
        <p:txBody>
          <a:bodyPr/>
          <a:lstStyle/>
          <a:p>
            <a:r>
              <a:rPr lang="en-US"/>
              <a:t>Click to edit Master title style</a:t>
            </a:r>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lnSpc>
                <a:spcPct val="100000"/>
              </a:lnSpc>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9645"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7433" y="1638301"/>
            <a:ext cx="5183188" cy="823912"/>
          </a:xfrm>
        </p:spPr>
        <p:txBody>
          <a:bodyPr anchor="b">
            <a:noAutofit/>
          </a:bodyPr>
          <a:lstStyle>
            <a:lvl1pPr marL="0" indent="0">
              <a:lnSpc>
                <a:spcPct val="100000"/>
              </a:lnSpc>
              <a:spcBef>
                <a:spcPts val="1000"/>
              </a:spcBef>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7434"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California Department of Education</a:t>
            </a:r>
          </a:p>
        </p:txBody>
      </p:sp>
      <p:sp>
        <p:nvSpPr>
          <p:cNvPr id="9" name="Slide Number Placeholder 8"/>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43111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California Department of Education</a:t>
            </a:r>
          </a:p>
        </p:txBody>
      </p:sp>
      <p:sp>
        <p:nvSpPr>
          <p:cNvPr id="5" name="Slide Number Placeholder 4"/>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6260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478387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8" y="1907159"/>
            <a:ext cx="11119104" cy="4187952"/>
          </a:xfrm>
        </p:spPr>
        <p:txBody>
          <a:bodyPr/>
          <a:lstStyle>
            <a:lvl1pPr>
              <a:lnSpc>
                <a:spcPct val="100000"/>
              </a:lnSpc>
              <a:spcBef>
                <a:spcPts val="1200"/>
              </a:spcBef>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339922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quarter" idx="11"/>
          </p:nvPr>
        </p:nvSpPr>
        <p:spPr>
          <a:xfrm>
            <a:off x="414869" y="1837510"/>
            <a:ext cx="11353798" cy="4354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55716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6"/>
          <p:cNvSpPr>
            <a:spLocks noGrp="1"/>
          </p:cNvSpPr>
          <p:nvPr>
            <p:ph sz="quarter" idx="13"/>
          </p:nvPr>
        </p:nvSpPr>
        <p:spPr>
          <a:xfrm>
            <a:off x="7937500" y="2168525"/>
            <a:ext cx="3525838" cy="321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4"/>
          </p:nvPr>
        </p:nvSpPr>
        <p:spPr>
          <a:xfrm>
            <a:off x="3600450" y="2800350"/>
            <a:ext cx="3836988" cy="300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4367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a:xfrm>
            <a:off x="211016" y="1825626"/>
            <a:ext cx="3130899" cy="1774825"/>
          </a:xfrm>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quarter" idx="13"/>
          </p:nvPr>
        </p:nvSpPr>
        <p:spPr>
          <a:xfrm>
            <a:off x="3613151" y="1844676"/>
            <a:ext cx="3223683" cy="1789113"/>
          </a:xfrm>
        </p:spPr>
        <p:txBody>
          <a:bodyPr/>
          <a:lstStyle/>
          <a:p>
            <a:pPr lvl="0"/>
            <a:endParaRPr lang="en-US"/>
          </a:p>
        </p:txBody>
      </p:sp>
      <p:sp>
        <p:nvSpPr>
          <p:cNvPr id="7" name="Content Placeholder 4"/>
          <p:cNvSpPr>
            <a:spLocks noGrp="1"/>
          </p:cNvSpPr>
          <p:nvPr>
            <p:ph sz="quarter" idx="14"/>
          </p:nvPr>
        </p:nvSpPr>
        <p:spPr>
          <a:xfrm>
            <a:off x="7198133" y="1844676"/>
            <a:ext cx="3223683" cy="1789113"/>
          </a:xfrm>
        </p:spPr>
        <p:txBody>
          <a:bodyPr/>
          <a:lstStyle/>
          <a:p>
            <a:pPr lvl="0"/>
            <a:endParaRPr lang="en-US"/>
          </a:p>
        </p:txBody>
      </p:sp>
      <p:sp>
        <p:nvSpPr>
          <p:cNvPr id="8" name="Content Placeholder 4"/>
          <p:cNvSpPr>
            <a:spLocks noGrp="1"/>
          </p:cNvSpPr>
          <p:nvPr>
            <p:ph sz="quarter" idx="15"/>
          </p:nvPr>
        </p:nvSpPr>
        <p:spPr>
          <a:xfrm>
            <a:off x="7198133" y="3752397"/>
            <a:ext cx="3223683" cy="1789113"/>
          </a:xfrm>
        </p:spPr>
        <p:txBody>
          <a:bodyPr/>
          <a:lstStyle/>
          <a:p>
            <a:pPr lvl="0"/>
            <a:endParaRPr lang="en-US"/>
          </a:p>
        </p:txBody>
      </p:sp>
      <p:sp>
        <p:nvSpPr>
          <p:cNvPr id="9" name="Content Placeholder 4"/>
          <p:cNvSpPr>
            <a:spLocks noGrp="1"/>
          </p:cNvSpPr>
          <p:nvPr>
            <p:ph sz="quarter" idx="16"/>
          </p:nvPr>
        </p:nvSpPr>
        <p:spPr>
          <a:xfrm>
            <a:off x="3751036" y="3752397"/>
            <a:ext cx="3223683" cy="1789113"/>
          </a:xfrm>
        </p:spPr>
        <p:txBody>
          <a:bodyPr/>
          <a:lstStyle/>
          <a:p>
            <a:pPr lvl="0"/>
            <a:endParaRPr lang="en-US"/>
          </a:p>
        </p:txBody>
      </p:sp>
      <p:sp>
        <p:nvSpPr>
          <p:cNvPr id="10" name="Content Placeholder 4"/>
          <p:cNvSpPr>
            <a:spLocks noGrp="1"/>
          </p:cNvSpPr>
          <p:nvPr>
            <p:ph sz="quarter" idx="17"/>
          </p:nvPr>
        </p:nvSpPr>
        <p:spPr>
          <a:xfrm>
            <a:off x="211016" y="3752396"/>
            <a:ext cx="3223683" cy="1789113"/>
          </a:xfrm>
        </p:spPr>
        <p:txBody>
          <a:bodyPr/>
          <a:lstStyle/>
          <a:p>
            <a:pPr lvl="0"/>
            <a:endParaRPr lang="en-US"/>
          </a:p>
        </p:txBody>
      </p:sp>
      <p:sp>
        <p:nvSpPr>
          <p:cNvPr id="11" name="Content Placeholder 4"/>
          <p:cNvSpPr>
            <a:spLocks noGrp="1"/>
          </p:cNvSpPr>
          <p:nvPr>
            <p:ph sz="quarter" idx="18"/>
          </p:nvPr>
        </p:nvSpPr>
        <p:spPr>
          <a:xfrm>
            <a:off x="5496228" y="2633890"/>
            <a:ext cx="3223683" cy="1789113"/>
          </a:xfrm>
        </p:spPr>
        <p:txBody>
          <a:bodyPr/>
          <a:lstStyle/>
          <a:p>
            <a:pPr lvl="0"/>
            <a:endParaRPr lang="en-US"/>
          </a:p>
        </p:txBody>
      </p:sp>
      <p:sp>
        <p:nvSpPr>
          <p:cNvPr id="12" name="Content Placeholder 4"/>
          <p:cNvSpPr>
            <a:spLocks noGrp="1"/>
          </p:cNvSpPr>
          <p:nvPr>
            <p:ph sz="quarter" idx="19"/>
          </p:nvPr>
        </p:nvSpPr>
        <p:spPr>
          <a:xfrm>
            <a:off x="1730073" y="2633890"/>
            <a:ext cx="3223683" cy="1789113"/>
          </a:xfrm>
        </p:spPr>
        <p:txBody>
          <a:bodyPr/>
          <a:lstStyle/>
          <a:p>
            <a:pPr lvl="0"/>
            <a:endParaRPr lang="en-US"/>
          </a:p>
        </p:txBody>
      </p:sp>
      <p:sp>
        <p:nvSpPr>
          <p:cNvPr id="13" name="Content Placeholder 4"/>
          <p:cNvSpPr>
            <a:spLocks noGrp="1"/>
          </p:cNvSpPr>
          <p:nvPr>
            <p:ph sz="quarter" idx="20"/>
          </p:nvPr>
        </p:nvSpPr>
        <p:spPr>
          <a:xfrm>
            <a:off x="3724859" y="2633890"/>
            <a:ext cx="3223683" cy="1789113"/>
          </a:xfrm>
        </p:spPr>
        <p:txBody>
          <a:bodyPr/>
          <a:lstStyle/>
          <a:p>
            <a:pPr lvl="0"/>
            <a:endParaRPr lang="en-US"/>
          </a:p>
        </p:txBody>
      </p:sp>
      <p:sp>
        <p:nvSpPr>
          <p:cNvPr id="14" name="Content Placeholder 4"/>
          <p:cNvSpPr>
            <a:spLocks noGrp="1"/>
          </p:cNvSpPr>
          <p:nvPr>
            <p:ph sz="quarter" idx="21"/>
          </p:nvPr>
        </p:nvSpPr>
        <p:spPr>
          <a:xfrm>
            <a:off x="7959023" y="2633890"/>
            <a:ext cx="3223683" cy="1789113"/>
          </a:xfrm>
        </p:spPr>
        <p:txBody>
          <a:bodyPr/>
          <a:lstStyle/>
          <a:p>
            <a:pPr lvl="0"/>
            <a:endParaRPr lang="en-US"/>
          </a:p>
        </p:txBody>
      </p:sp>
      <p:sp>
        <p:nvSpPr>
          <p:cNvPr id="15" name="Content Placeholder 4"/>
          <p:cNvSpPr>
            <a:spLocks noGrp="1"/>
          </p:cNvSpPr>
          <p:nvPr>
            <p:ph sz="quarter" idx="22"/>
          </p:nvPr>
        </p:nvSpPr>
        <p:spPr>
          <a:xfrm>
            <a:off x="1744565" y="3265148"/>
            <a:ext cx="3223683" cy="1789113"/>
          </a:xfrm>
        </p:spPr>
        <p:txBody>
          <a:bodyPr/>
          <a:lstStyle/>
          <a:p>
            <a:pPr lvl="0"/>
            <a:endParaRPr lang="en-US"/>
          </a:p>
        </p:txBody>
      </p:sp>
      <p:sp>
        <p:nvSpPr>
          <p:cNvPr id="17" name="Text Placeholder 16"/>
          <p:cNvSpPr>
            <a:spLocks noGrp="1"/>
          </p:cNvSpPr>
          <p:nvPr>
            <p:ph type="body" sz="quarter" idx="23"/>
          </p:nvPr>
        </p:nvSpPr>
        <p:spPr>
          <a:xfrm>
            <a:off x="211667" y="5699125"/>
            <a:ext cx="7321551" cy="457200"/>
          </a:xfrm>
        </p:spPr>
        <p:txBody>
          <a:bodyPr/>
          <a:lstStyle/>
          <a:p>
            <a:pPr lvl="0"/>
            <a:endParaRPr lang="en-US"/>
          </a:p>
        </p:txBody>
      </p:sp>
      <p:sp>
        <p:nvSpPr>
          <p:cNvPr id="19" name="Text Placeholder 18"/>
          <p:cNvSpPr>
            <a:spLocks noGrp="1"/>
          </p:cNvSpPr>
          <p:nvPr>
            <p:ph type="body" sz="quarter" idx="24"/>
          </p:nvPr>
        </p:nvSpPr>
        <p:spPr>
          <a:xfrm>
            <a:off x="211667" y="6288087"/>
            <a:ext cx="7321551" cy="501650"/>
          </a:xfrm>
        </p:spPr>
        <p:txBody>
          <a:bodyPr/>
          <a:lstStyle/>
          <a:p>
            <a:pPr lvl="0"/>
            <a:endParaRPr lang="en-US"/>
          </a:p>
        </p:txBody>
      </p:sp>
    </p:spTree>
    <p:extLst>
      <p:ext uri="{BB962C8B-B14F-4D97-AF65-F5344CB8AC3E}">
        <p14:creationId xmlns:p14="http://schemas.microsoft.com/office/powerpoint/2010/main" val="13975852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6"/>
          <p:cNvSpPr>
            <a:spLocks noGrp="1"/>
          </p:cNvSpPr>
          <p:nvPr>
            <p:ph sz="quarter" idx="13"/>
          </p:nvPr>
        </p:nvSpPr>
        <p:spPr>
          <a:xfrm>
            <a:off x="7937500" y="2168525"/>
            <a:ext cx="3525838" cy="321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4"/>
          </p:nvPr>
        </p:nvSpPr>
        <p:spPr>
          <a:xfrm>
            <a:off x="3600450" y="2800350"/>
            <a:ext cx="3836988" cy="300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32543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6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2417064" cy="4351338"/>
          </a:xfrm>
        </p:spPr>
        <p:txBody>
          <a:bodyPr/>
          <a:lstStyle/>
          <a:p>
            <a:pPr lvl="0"/>
            <a:r>
              <a:rPr lang="en-US"/>
              <a:t>Click to edit</a:t>
            </a:r>
          </a:p>
        </p:txBody>
      </p:sp>
      <p:sp>
        <p:nvSpPr>
          <p:cNvPr id="4" name="Content Placeholder 3"/>
          <p:cNvSpPr>
            <a:spLocks noGrp="1"/>
          </p:cNvSpPr>
          <p:nvPr>
            <p:ph sz="half" idx="2"/>
          </p:nvPr>
        </p:nvSpPr>
        <p:spPr>
          <a:xfrm>
            <a:off x="8878823" y="1825625"/>
            <a:ext cx="2971797" cy="4351338"/>
          </a:xfrm>
        </p:spPr>
        <p:txBody>
          <a:bodyPr/>
          <a:lstStyle/>
          <a:p>
            <a:pPr lvl="0"/>
            <a:r>
              <a:rPr lang="en-US"/>
              <a:t>Click to edit Master text</a:t>
            </a:r>
          </a:p>
        </p:txBody>
      </p:sp>
      <p:sp>
        <p:nvSpPr>
          <p:cNvPr id="8" name="Content Placeholder 3"/>
          <p:cNvSpPr>
            <a:spLocks noGrp="1"/>
          </p:cNvSpPr>
          <p:nvPr>
            <p:ph sz="half" idx="13"/>
          </p:nvPr>
        </p:nvSpPr>
        <p:spPr>
          <a:xfrm>
            <a:off x="2859023" y="1813306"/>
            <a:ext cx="2971797" cy="4351338"/>
          </a:xfrm>
        </p:spPr>
        <p:txBody>
          <a:bodyPr/>
          <a:lstStyle/>
          <a:p>
            <a:pPr lvl="0"/>
            <a:r>
              <a:rPr lang="en-US"/>
              <a:t>Click to edit Master text</a:t>
            </a:r>
          </a:p>
        </p:txBody>
      </p:sp>
      <p:sp>
        <p:nvSpPr>
          <p:cNvPr id="9" name="Content Placeholder 3"/>
          <p:cNvSpPr>
            <a:spLocks noGrp="1"/>
          </p:cNvSpPr>
          <p:nvPr>
            <p:ph sz="half" idx="14"/>
          </p:nvPr>
        </p:nvSpPr>
        <p:spPr>
          <a:xfrm>
            <a:off x="5868923" y="1800987"/>
            <a:ext cx="2971797" cy="4351338"/>
          </a:xfrm>
        </p:spPr>
        <p:txBody>
          <a:bodyPr/>
          <a:lstStyle/>
          <a:p>
            <a:pPr lvl="0"/>
            <a:r>
              <a:rPr lang="en-US"/>
              <a:t>Click to edit Master text</a:t>
            </a:r>
          </a:p>
        </p:txBody>
      </p:sp>
      <p:sp>
        <p:nvSpPr>
          <p:cNvPr id="11" name="Date Placeholder 10"/>
          <p:cNvSpPr>
            <a:spLocks noGrp="1"/>
          </p:cNvSpPr>
          <p:nvPr>
            <p:ph type="dt" sz="half" idx="16"/>
          </p:nvPr>
        </p:nvSpPr>
        <p:spPr>
          <a:xfrm>
            <a:off x="838200" y="6356351"/>
            <a:ext cx="2743200" cy="365125"/>
          </a:xfrm>
          <a:prstGeom prst="rect">
            <a:avLst/>
          </a:prstGeom>
        </p:spPr>
        <p:txBody>
          <a:bodyPr/>
          <a:lstStyle/>
          <a:p>
            <a:endParaRPr lang="en-US" dirty="0">
              <a:solidFill>
                <a:prstClr val="black"/>
              </a:solidFill>
            </a:endParaRPr>
          </a:p>
        </p:txBody>
      </p:sp>
      <p:sp>
        <p:nvSpPr>
          <p:cNvPr id="13" name="Slide Number Placeholder 12"/>
          <p:cNvSpPr>
            <a:spLocks noGrp="1"/>
          </p:cNvSpPr>
          <p:nvPr>
            <p:ph type="sldNum" sz="quarter" idx="18"/>
          </p:nvPr>
        </p:nvSpPr>
        <p:spPr/>
        <p:txBody>
          <a:bodyPr/>
          <a:lstStyle/>
          <a:p>
            <a:fld id="{C9F8BA3E-EB52-4C8C-97A3-9D9A83473A8E}" type="slidenum">
              <a:rPr lang="en-US" smtClean="0">
                <a:solidFill>
                  <a:prstClr val="black">
                    <a:tint val="75000"/>
                  </a:prstClr>
                </a:solidFill>
              </a:rPr>
              <a:pPr/>
              <a:t>‹#›</a:t>
            </a:fld>
            <a:endParaRPr lang="en-US" dirty="0">
              <a:solidFill>
                <a:prstClr val="black">
                  <a:tint val="75000"/>
                </a:prstClr>
              </a:solidFill>
            </a:endParaRPr>
          </a:p>
        </p:txBody>
      </p:sp>
      <p:sp>
        <p:nvSpPr>
          <p:cNvPr id="15" name="Text Placeholder 14"/>
          <p:cNvSpPr>
            <a:spLocks noGrp="1"/>
          </p:cNvSpPr>
          <p:nvPr>
            <p:ph type="body" sz="quarter" idx="19"/>
          </p:nvPr>
        </p:nvSpPr>
        <p:spPr>
          <a:xfrm>
            <a:off x="362712" y="1066609"/>
            <a:ext cx="2341054" cy="611950"/>
          </a:xfrm>
        </p:spPr>
        <p:txBody>
          <a:bodyPr/>
          <a:lstStyle/>
          <a:p>
            <a:pPr lvl="0"/>
            <a:endParaRPr lang="en-US"/>
          </a:p>
        </p:txBody>
      </p:sp>
      <p:sp>
        <p:nvSpPr>
          <p:cNvPr id="16" name="Text Placeholder 14"/>
          <p:cNvSpPr>
            <a:spLocks noGrp="1"/>
          </p:cNvSpPr>
          <p:nvPr>
            <p:ph type="body" sz="quarter" idx="20"/>
          </p:nvPr>
        </p:nvSpPr>
        <p:spPr>
          <a:xfrm>
            <a:off x="3174394" y="1105503"/>
            <a:ext cx="2341054" cy="611950"/>
          </a:xfrm>
        </p:spPr>
        <p:txBody>
          <a:bodyPr/>
          <a:lstStyle/>
          <a:p>
            <a:pPr lvl="0"/>
            <a:endParaRPr lang="en-US"/>
          </a:p>
        </p:txBody>
      </p:sp>
      <p:sp>
        <p:nvSpPr>
          <p:cNvPr id="17" name="Text Placeholder 14"/>
          <p:cNvSpPr>
            <a:spLocks noGrp="1"/>
          </p:cNvSpPr>
          <p:nvPr>
            <p:ph type="body" sz="quarter" idx="21"/>
          </p:nvPr>
        </p:nvSpPr>
        <p:spPr>
          <a:xfrm>
            <a:off x="5986076" y="1105503"/>
            <a:ext cx="2341054" cy="611950"/>
          </a:xfrm>
        </p:spPr>
        <p:txBody>
          <a:bodyPr/>
          <a:lstStyle/>
          <a:p>
            <a:pPr lvl="0"/>
            <a:endParaRPr lang="en-US"/>
          </a:p>
        </p:txBody>
      </p:sp>
      <p:sp>
        <p:nvSpPr>
          <p:cNvPr id="18" name="Text Placeholder 14"/>
          <p:cNvSpPr>
            <a:spLocks noGrp="1"/>
          </p:cNvSpPr>
          <p:nvPr>
            <p:ph type="body" sz="quarter" idx="22"/>
          </p:nvPr>
        </p:nvSpPr>
        <p:spPr>
          <a:xfrm>
            <a:off x="9302496" y="1110980"/>
            <a:ext cx="2341054" cy="611950"/>
          </a:xfrm>
        </p:spPr>
        <p:txBody>
          <a:bodyPr/>
          <a:lstStyle/>
          <a:p>
            <a:pPr lvl="0"/>
            <a:endParaRPr lang="en-US"/>
          </a:p>
        </p:txBody>
      </p:sp>
    </p:spTree>
    <p:extLst>
      <p:ext uri="{BB962C8B-B14F-4D97-AF65-F5344CB8AC3E}">
        <p14:creationId xmlns:p14="http://schemas.microsoft.com/office/powerpoint/2010/main" val="131158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7.xml"/><Relationship Id="rId7"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theme" Target="../theme/theme4.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 id="2147483702" r:id="rId11"/>
    <p:sldLayoutId id="2147483703"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12192000" cy="158261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1016" y="1825625"/>
            <a:ext cx="115824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r>
              <a:rPr lang="en-US" dirty="0"/>
              <a:t>California Department of Education</a:t>
            </a:r>
          </a:p>
        </p:txBody>
      </p:sp>
      <p:sp>
        <p:nvSpPr>
          <p:cNvPr id="6" name="Slide Number Placeholder 5"/>
          <p:cNvSpPr>
            <a:spLocks noGrp="1"/>
          </p:cNvSpPr>
          <p:nvPr>
            <p:ph type="sldNum" sz="quarter" idx="4"/>
          </p:nvPr>
        </p:nvSpPr>
        <p:spPr>
          <a:xfrm>
            <a:off x="9050216" y="6356351"/>
            <a:ext cx="27432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Arial" panose="020B0604020202020204" pitchFamily="34" charset="0"/>
                <a:cs typeface="Arial" panose="020B0604020202020204" pitchFamily="34" charset="0"/>
              </a:defRPr>
            </a:lvl1pPr>
          </a:lstStyle>
          <a:p>
            <a:fld id="{874BD688-D250-4098-A2BD-9AE7A9A7625E}" type="slidenum">
              <a:rPr lang="en-US" smtClean="0"/>
              <a:pPr/>
              <a:t>‹#›</a:t>
            </a:fld>
            <a:endParaRPr lang="en-US" dirty="0"/>
          </a:p>
        </p:txBody>
      </p:sp>
    </p:spTree>
    <p:extLst>
      <p:ext uri="{BB962C8B-B14F-4D97-AF65-F5344CB8AC3E}">
        <p14:creationId xmlns:p14="http://schemas.microsoft.com/office/powerpoint/2010/main" val="140608145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hf hd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2400">
                <a:solidFill>
                  <a:schemeClr val="tx1">
                    <a:lumMod val="85000"/>
                    <a:lumOff val="15000"/>
                  </a:schemeClr>
                </a:solidFill>
              </a:defRPr>
            </a:lvl1pPr>
          </a:lstStyle>
          <a:p>
            <a:fld id="{BD4257AD-90F9-4636-AD93-EC01DBF603ED}" type="slidenum">
              <a:rPr lang="en-US" smtClean="0"/>
              <a:pPr/>
              <a:t>‹#›</a:t>
            </a:fld>
            <a:endParaRPr lang="en-US" dirty="0"/>
          </a:p>
        </p:txBody>
      </p:sp>
      <p:sp>
        <p:nvSpPr>
          <p:cNvPr id="5" name="Rectangle 4"/>
          <p:cNvSpPr/>
          <p:nvPr userDrawn="1"/>
        </p:nvSpPr>
        <p:spPr>
          <a:xfrm>
            <a:off x="4679746" y="6356350"/>
            <a:ext cx="2824043" cy="276999"/>
          </a:xfrm>
          <a:prstGeom prst="rect">
            <a:avLst/>
          </a:prstGeom>
        </p:spPr>
        <p:txBody>
          <a:bodyPr wrap="none">
            <a:spAutoFit/>
          </a:bodyPr>
          <a:lstStyle/>
          <a:p>
            <a:r>
              <a:rPr lang="en-US" sz="1200" cap="small" dirty="0">
                <a:solidFill>
                  <a:srgbClr val="002060"/>
                </a:solidFill>
                <a:latin typeface="Arial" panose="020B0604020202020204" pitchFamily="34" charset="0"/>
                <a:cs typeface="Arial" panose="020B0604020202020204" pitchFamily="34" charset="0"/>
              </a:rPr>
              <a:t>California Department of Education</a:t>
            </a:r>
          </a:p>
        </p:txBody>
      </p:sp>
    </p:spTree>
    <p:extLst>
      <p:ext uri="{BB962C8B-B14F-4D97-AF65-F5344CB8AC3E}">
        <p14:creationId xmlns:p14="http://schemas.microsoft.com/office/powerpoint/2010/main" val="1413991850"/>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796925" indent="-339725"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711325" indent="-339725"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12192000" cy="158261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1016" y="1825625"/>
            <a:ext cx="115824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r>
              <a:rPr lang="en-US" dirty="0"/>
              <a:t>California Department of Education</a:t>
            </a:r>
          </a:p>
        </p:txBody>
      </p:sp>
      <p:sp>
        <p:nvSpPr>
          <p:cNvPr id="6" name="Slide Number Placeholder 5"/>
          <p:cNvSpPr>
            <a:spLocks noGrp="1"/>
          </p:cNvSpPr>
          <p:nvPr>
            <p:ph type="sldNum" sz="quarter" idx="4"/>
          </p:nvPr>
        </p:nvSpPr>
        <p:spPr>
          <a:xfrm>
            <a:off x="9050216"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874BD688-D250-4098-A2BD-9AE7A9A7625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2845359"/>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hf hd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hyperlink" Target="https://www.cde.ca.gov/ls/he/hn/coviddatareporting.asp" TargetMode="External"/><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ca.gov/ta/ac/cm/datarelease2020faq.asp" TargetMode="External"/><Relationship Id="rId2" Type="http://schemas.openxmlformats.org/officeDocument/2006/relationships/hyperlink" Target="https://www.cde.ca.gov/ta/ac/cm/datafiles2020.asp" TargetMode="External"/><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6.xml.rels><?xml version="1.0" encoding="UTF-8" standalone="yes"?>
<Relationships xmlns="http://schemas.openxmlformats.org/package/2006/relationships"><Relationship Id="rId2" Type="http://schemas.openxmlformats.org/officeDocument/2006/relationships/hyperlink" Target="https://www6.cde.ca.gov/californiamodel/" TargetMode="External"/><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slide" Target="slide4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cde.ca.gov/fg/aa/lc/tuesdaysat2.asp"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Data and the 2021-22 LCAP</a:t>
            </a:r>
          </a:p>
        </p:txBody>
      </p:sp>
      <p:sp>
        <p:nvSpPr>
          <p:cNvPr id="3" name="Subtitle 2"/>
          <p:cNvSpPr>
            <a:spLocks noGrp="1"/>
          </p:cNvSpPr>
          <p:nvPr>
            <p:ph type="subTitle" idx="1"/>
          </p:nvPr>
        </p:nvSpPr>
        <p:spPr/>
        <p:txBody>
          <a:bodyPr/>
          <a:lstStyle/>
          <a:p>
            <a:pPr lvl="0"/>
            <a:r>
              <a:rPr lang="en-US" dirty="0"/>
              <a:t>California Department of Education</a:t>
            </a:r>
          </a:p>
          <a:p>
            <a:pPr lvl="0"/>
            <a:r>
              <a:rPr lang="en-US" dirty="0"/>
              <a:t>January 28,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7260F-C67E-42C5-B782-BDE859905569}"/>
              </a:ext>
            </a:extLst>
          </p:cNvPr>
          <p:cNvSpPr>
            <a:spLocks noGrp="1"/>
          </p:cNvSpPr>
          <p:nvPr>
            <p:ph type="title"/>
          </p:nvPr>
        </p:nvSpPr>
        <p:spPr/>
        <p:txBody>
          <a:bodyPr/>
          <a:lstStyle/>
          <a:p>
            <a:r>
              <a:rPr lang="en-US" dirty="0"/>
              <a:t>An Example</a:t>
            </a:r>
          </a:p>
        </p:txBody>
      </p:sp>
      <p:sp>
        <p:nvSpPr>
          <p:cNvPr id="3" name="Content Placeholder 2">
            <a:extLst>
              <a:ext uri="{FF2B5EF4-FFF2-40B4-BE49-F238E27FC236}">
                <a16:creationId xmlns:a16="http://schemas.microsoft.com/office/drawing/2014/main" id="{1792DD4F-6DBB-4D46-8A7E-E0892F41C3B0}"/>
              </a:ext>
            </a:extLst>
          </p:cNvPr>
          <p:cNvSpPr>
            <a:spLocks noGrp="1"/>
          </p:cNvSpPr>
          <p:nvPr>
            <p:ph idx="1"/>
          </p:nvPr>
        </p:nvSpPr>
        <p:spPr/>
        <p:txBody>
          <a:bodyPr/>
          <a:lstStyle/>
          <a:p>
            <a:r>
              <a:rPr lang="en-US" dirty="0"/>
              <a:t>State Priority 4 identifies the California Assessment of Student Performance and Progress (CAASPP) as one of the required metrics for Student Achievement</a:t>
            </a:r>
          </a:p>
          <a:p>
            <a:pPr lvl="1">
              <a:spcBef>
                <a:spcPts val="1200"/>
              </a:spcBef>
            </a:pPr>
            <a:r>
              <a:rPr lang="en-US" dirty="0"/>
              <a:t>The purpose of the CAASPP is to measure student progress in English language arts and literacy (ELA), mathematics, science and reading and language arts in Spanish</a:t>
            </a:r>
          </a:p>
          <a:p>
            <a:pPr lvl="1">
              <a:spcBef>
                <a:spcPts val="1200"/>
              </a:spcBef>
            </a:pPr>
            <a:r>
              <a:rPr lang="en-US" dirty="0"/>
              <a:t>For 2021–22, LEAs will use one or more comparable assessments of student progress in ELA, mathematics and science as a metric and use the metric(s) to establish baseline(s) and desired outcome(s) </a:t>
            </a:r>
          </a:p>
        </p:txBody>
      </p:sp>
      <p:sp>
        <p:nvSpPr>
          <p:cNvPr id="4" name="Slide Number Placeholder 3">
            <a:extLst>
              <a:ext uri="{FF2B5EF4-FFF2-40B4-BE49-F238E27FC236}">
                <a16:creationId xmlns:a16="http://schemas.microsoft.com/office/drawing/2014/main" id="{E209099E-E7C9-478B-B368-BE3E3854A8C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725790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latin typeface="Arial"/>
                <a:ea typeface="Calibri" panose="020F0502020204030204" pitchFamily="34" charset="0"/>
                <a:cs typeface="Arial"/>
              </a:rPr>
              <a:t>Data and the 2021–22 </a:t>
            </a:r>
            <a:br>
              <a:rPr lang="en-US" sz="4800" dirty="0">
                <a:latin typeface="Arial"/>
                <a:ea typeface="Calibri" panose="020F0502020204030204" pitchFamily="34" charset="0"/>
                <a:cs typeface="Arial"/>
              </a:rPr>
            </a:br>
            <a:r>
              <a:rPr lang="en-US" sz="4800" dirty="0">
                <a:latin typeface="Arial"/>
                <a:ea typeface="Calibri" panose="020F0502020204030204" pitchFamily="34" charset="0"/>
                <a:cs typeface="Arial"/>
              </a:rPr>
              <a:t>Local Control and Accountability Plan </a:t>
            </a:r>
            <a:endParaRPr lang="en-US" sz="4800" dirty="0">
              <a:latin typeface="Arial"/>
              <a:cs typeface="Arial"/>
            </a:endParaRPr>
          </a:p>
        </p:txBody>
      </p:sp>
      <p:sp>
        <p:nvSpPr>
          <p:cNvPr id="3" name="Subtitle 2"/>
          <p:cNvSpPr>
            <a:spLocks noGrp="1"/>
          </p:cNvSpPr>
          <p:nvPr>
            <p:ph type="subTitle" idx="1"/>
          </p:nvPr>
        </p:nvSpPr>
        <p:spPr/>
        <p:txBody>
          <a:bodyPr vert="horz" lIns="91440" tIns="45720" rIns="91440" bIns="45720" rtlCol="0" anchor="t">
            <a:noAutofit/>
          </a:bodyPr>
          <a:lstStyle/>
          <a:p>
            <a:r>
              <a:rPr lang="en-US" sz="3200" b="1" dirty="0">
                <a:latin typeface="Arial"/>
                <a:cs typeface="Arial"/>
              </a:rPr>
              <a:t>Analysis, Measurement, and Accountability </a:t>
            </a:r>
            <a:endParaRPr lang="en-US" sz="3200" dirty="0">
              <a:latin typeface="Arial"/>
              <a:cs typeface="Arial"/>
            </a:endParaRPr>
          </a:p>
          <a:p>
            <a:pPr lvl="0"/>
            <a:r>
              <a:rPr lang="en-US" sz="3200" b="1" dirty="0">
                <a:latin typeface="Arial"/>
                <a:cs typeface="Arial"/>
              </a:rPr>
              <a:t>Reporting Division</a:t>
            </a:r>
          </a:p>
          <a:p>
            <a:pPr lvl="0"/>
            <a:endParaRPr lang="en-US" sz="3200" b="1" dirty="0">
              <a:latin typeface="Arial"/>
              <a:cs typeface="Arial"/>
            </a:endParaRPr>
          </a:p>
          <a:p>
            <a:pPr lvl="0"/>
            <a:r>
              <a:rPr lang="en-US" b="1" dirty="0">
                <a:latin typeface="Arial"/>
                <a:cs typeface="Arial"/>
              </a:rPr>
              <a:t>January 2021</a:t>
            </a:r>
            <a:endParaRPr lang="en-US" sz="3200" dirty="0">
              <a:latin typeface="Arial"/>
              <a:cs typeface="Arial"/>
            </a:endParaRPr>
          </a:p>
          <a:p>
            <a:pPr lvl="0"/>
            <a:endParaRPr lang="en-US" sz="2800" b="1" dirty="0"/>
          </a:p>
        </p:txBody>
      </p:sp>
    </p:spTree>
    <p:extLst>
      <p:ext uri="{BB962C8B-B14F-4D97-AF65-F5344CB8AC3E}">
        <p14:creationId xmlns:p14="http://schemas.microsoft.com/office/powerpoint/2010/main" val="3697482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48B98-0489-43B8-9237-E834187835FB}"/>
              </a:ext>
            </a:extLst>
          </p:cNvPr>
          <p:cNvSpPr>
            <a:spLocks noGrp="1"/>
          </p:cNvSpPr>
          <p:nvPr>
            <p:ph type="title"/>
          </p:nvPr>
        </p:nvSpPr>
        <p:spPr/>
        <p:txBody>
          <a:bodyPr/>
          <a:lstStyle/>
          <a:p>
            <a:r>
              <a:rPr lang="en-US" dirty="0"/>
              <a:t>Topics </a:t>
            </a:r>
          </a:p>
        </p:txBody>
      </p:sp>
      <p:sp>
        <p:nvSpPr>
          <p:cNvPr id="3" name="Content Placeholder 2">
            <a:extLst>
              <a:ext uri="{FF2B5EF4-FFF2-40B4-BE49-F238E27FC236}">
                <a16:creationId xmlns:a16="http://schemas.microsoft.com/office/drawing/2014/main" id="{0C55916C-2836-49B4-BB39-3C51DF531FBB}"/>
              </a:ext>
            </a:extLst>
          </p:cNvPr>
          <p:cNvSpPr>
            <a:spLocks noGrp="1"/>
          </p:cNvSpPr>
          <p:nvPr>
            <p:ph idx="1"/>
          </p:nvPr>
        </p:nvSpPr>
        <p:spPr>
          <a:xfrm>
            <a:off x="211016" y="1582616"/>
            <a:ext cx="11582400" cy="4594347"/>
          </a:xfrm>
        </p:spPr>
        <p:txBody>
          <a:bodyPr vert="horz" lIns="91440" tIns="45720" rIns="91440" bIns="45720" rtlCol="0" anchor="t">
            <a:normAutofit/>
          </a:bodyPr>
          <a:lstStyle/>
          <a:p>
            <a:r>
              <a:rPr lang="en-US" dirty="0">
                <a:latin typeface="Arial"/>
                <a:cs typeface="Arial"/>
              </a:rPr>
              <a:t>What Data Are Available at the State Level? </a:t>
            </a:r>
            <a:endParaRPr lang="en-US" dirty="0"/>
          </a:p>
          <a:p>
            <a:pPr lvl="1"/>
            <a:r>
              <a:rPr lang="en-US" dirty="0"/>
              <a:t>New 2020 Dashboard Additional Reports</a:t>
            </a:r>
          </a:p>
          <a:p>
            <a:r>
              <a:rPr lang="en-US" dirty="0">
                <a:latin typeface="Arial"/>
                <a:cs typeface="Arial"/>
              </a:rPr>
              <a:t>What Data Are Not Available at the State Level?</a:t>
            </a:r>
          </a:p>
          <a:p>
            <a:r>
              <a:rPr lang="en-US" dirty="0">
                <a:latin typeface="Arial"/>
                <a:cs typeface="Arial"/>
              </a:rPr>
              <a:t>California Longitudinal Pupil Achievement Data System (CALPADS) Reports that Reflect California School Dashboard (Dashboard) Data</a:t>
            </a:r>
            <a:endParaRPr lang="en-US" dirty="0"/>
          </a:p>
        </p:txBody>
      </p:sp>
      <p:sp>
        <p:nvSpPr>
          <p:cNvPr id="4" name="Footer Placeholder 3">
            <a:extLst>
              <a:ext uri="{FF2B5EF4-FFF2-40B4-BE49-F238E27FC236}">
                <a16:creationId xmlns:a16="http://schemas.microsoft.com/office/drawing/2014/main" id="{BA0CB719-62DA-4A26-B34E-C2414B4C373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rPr>
              <a:t>California Department of Education</a:t>
            </a:r>
          </a:p>
        </p:txBody>
      </p:sp>
      <p:sp>
        <p:nvSpPr>
          <p:cNvPr id="5" name="Slide Number Placeholder 4">
            <a:extLst>
              <a:ext uri="{FF2B5EF4-FFF2-40B4-BE49-F238E27FC236}">
                <a16:creationId xmlns:a16="http://schemas.microsoft.com/office/drawing/2014/main" id="{AEBE2B30-41E7-4E66-98FC-592AB086188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78730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34A9-732B-40DD-B007-787F88E50C5E}"/>
              </a:ext>
            </a:extLst>
          </p:cNvPr>
          <p:cNvSpPr>
            <a:spLocks noGrp="1"/>
          </p:cNvSpPr>
          <p:nvPr>
            <p:ph type="title"/>
          </p:nvPr>
        </p:nvSpPr>
        <p:spPr>
          <a:xfrm>
            <a:off x="0" y="1"/>
            <a:ext cx="12192000" cy="5252719"/>
          </a:xfrm>
        </p:spPr>
        <p:txBody>
          <a:bodyPr>
            <a:normAutofit/>
          </a:bodyPr>
          <a:lstStyle/>
          <a:p>
            <a:r>
              <a:rPr lang="en-US" sz="4400" dirty="0">
                <a:latin typeface="Arial"/>
                <a:cs typeface="Arial"/>
              </a:rPr>
              <a:t>What Data Are Available </a:t>
            </a:r>
            <a:br>
              <a:rPr lang="en-US" sz="4400" dirty="0">
                <a:latin typeface="Arial"/>
                <a:cs typeface="Arial"/>
              </a:rPr>
            </a:br>
            <a:r>
              <a:rPr lang="en-US" sz="4400" dirty="0">
                <a:latin typeface="Arial"/>
                <a:cs typeface="Arial"/>
              </a:rPr>
              <a:t>at the State Level?</a:t>
            </a:r>
          </a:p>
        </p:txBody>
      </p:sp>
      <p:sp>
        <p:nvSpPr>
          <p:cNvPr id="3" name="Footer Placeholder 2">
            <a:extLst>
              <a:ext uri="{FF2B5EF4-FFF2-40B4-BE49-F238E27FC236}">
                <a16:creationId xmlns:a16="http://schemas.microsoft.com/office/drawing/2014/main" id="{E9A8F7C6-7329-4A63-A9F6-9F9D40FBADB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rPr>
              <a:t>California Department of Education</a:t>
            </a:r>
          </a:p>
        </p:txBody>
      </p:sp>
      <p:sp>
        <p:nvSpPr>
          <p:cNvPr id="4" name="Slide Number Placeholder 3">
            <a:extLst>
              <a:ext uri="{FF2B5EF4-FFF2-40B4-BE49-F238E27FC236}">
                <a16:creationId xmlns:a16="http://schemas.microsoft.com/office/drawing/2014/main" id="{3FCB53E6-4EA7-432E-83A6-BDF3C6129C1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78623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6891-AED0-4ED2-9D68-B11819DB51EE}"/>
              </a:ext>
            </a:extLst>
          </p:cNvPr>
          <p:cNvSpPr>
            <a:spLocks noGrp="1"/>
          </p:cNvSpPr>
          <p:nvPr>
            <p:ph type="title"/>
          </p:nvPr>
        </p:nvSpPr>
        <p:spPr/>
        <p:txBody>
          <a:bodyPr/>
          <a:lstStyle/>
          <a:p>
            <a:r>
              <a:rPr lang="en-US" dirty="0">
                <a:latin typeface="Arial"/>
                <a:cs typeface="Arial"/>
              </a:rPr>
              <a:t>Before We Begin...</a:t>
            </a:r>
            <a:br>
              <a:rPr lang="en-US" dirty="0">
                <a:latin typeface="Arial"/>
                <a:cs typeface="Arial"/>
              </a:rPr>
            </a:br>
            <a:r>
              <a:rPr lang="en-US" dirty="0">
                <a:latin typeface="Arial"/>
                <a:cs typeface="Arial"/>
              </a:rPr>
              <a:t>Where Do the Data Come From? </a:t>
            </a:r>
            <a:endParaRPr lang="en-US" dirty="0"/>
          </a:p>
        </p:txBody>
      </p:sp>
      <p:sp>
        <p:nvSpPr>
          <p:cNvPr id="3" name="Content Placeholder 2">
            <a:extLst>
              <a:ext uri="{FF2B5EF4-FFF2-40B4-BE49-F238E27FC236}">
                <a16:creationId xmlns:a16="http://schemas.microsoft.com/office/drawing/2014/main" id="{C123EC31-3038-4B18-8EF3-BAC83E7ABA27}"/>
              </a:ext>
            </a:extLst>
          </p:cNvPr>
          <p:cNvSpPr>
            <a:spLocks noGrp="1"/>
          </p:cNvSpPr>
          <p:nvPr>
            <p:ph idx="1"/>
          </p:nvPr>
        </p:nvSpPr>
        <p:spPr>
          <a:xfrm>
            <a:off x="299916" y="1787525"/>
            <a:ext cx="11582400" cy="4656138"/>
          </a:xfrm>
        </p:spPr>
        <p:txBody>
          <a:bodyPr vert="horz" lIns="91440" tIns="45720" rIns="91440" bIns="45720" rtlCol="0" anchor="t">
            <a:normAutofit/>
          </a:bodyPr>
          <a:lstStyle/>
          <a:p>
            <a:r>
              <a:rPr lang="en-US" dirty="0">
                <a:latin typeface="Arial"/>
                <a:cs typeface="Arial"/>
              </a:rPr>
              <a:t>Each year, local educational agencies (LEAs) collect and submit school student-level data to CALPADS.</a:t>
            </a:r>
          </a:p>
          <a:p>
            <a:r>
              <a:rPr lang="en-US" dirty="0">
                <a:latin typeface="Arial"/>
                <a:cs typeface="Arial"/>
              </a:rPr>
              <a:t>To support LEAs in submitting accurate data, a number of reports were developed within CALPADS that allow LEAs to review and validate their data before certification.</a:t>
            </a:r>
          </a:p>
          <a:p>
            <a:r>
              <a:rPr lang="en-US" dirty="0">
                <a:latin typeface="Arial"/>
                <a:cs typeface="Arial"/>
              </a:rPr>
              <a:t>Additional data points are collected by LEAs, but not reported to CALPADS. </a:t>
            </a:r>
          </a:p>
        </p:txBody>
      </p:sp>
      <p:sp>
        <p:nvSpPr>
          <p:cNvPr id="4" name="Footer Placeholder 3">
            <a:extLst>
              <a:ext uri="{FF2B5EF4-FFF2-40B4-BE49-F238E27FC236}">
                <a16:creationId xmlns:a16="http://schemas.microsoft.com/office/drawing/2014/main" id="{F4DD14C1-C1BD-4065-87D5-3A3E20684D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rPr>
              <a:t>California Department of Education</a:t>
            </a:r>
          </a:p>
        </p:txBody>
      </p:sp>
      <p:sp>
        <p:nvSpPr>
          <p:cNvPr id="5" name="Slide Number Placeholder 4">
            <a:extLst>
              <a:ext uri="{FF2B5EF4-FFF2-40B4-BE49-F238E27FC236}">
                <a16:creationId xmlns:a16="http://schemas.microsoft.com/office/drawing/2014/main" id="{3E0C2830-65A0-4FE6-B7F0-69E17678F30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41541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4ADFF-5F15-4624-BB3C-AEE2CD1064E6}"/>
              </a:ext>
            </a:extLst>
          </p:cNvPr>
          <p:cNvSpPr>
            <a:spLocks noGrp="1"/>
          </p:cNvSpPr>
          <p:nvPr>
            <p:ph type="title"/>
          </p:nvPr>
        </p:nvSpPr>
        <p:spPr>
          <a:xfrm>
            <a:off x="0" y="136524"/>
            <a:ext cx="12192000" cy="1582615"/>
          </a:xfrm>
        </p:spPr>
        <p:txBody>
          <a:bodyPr/>
          <a:lstStyle/>
          <a:p>
            <a:r>
              <a:rPr lang="en-US" dirty="0">
                <a:latin typeface="Arial"/>
                <a:cs typeface="Arial"/>
              </a:rPr>
              <a:t>Approved Federal Waiver and </a:t>
            </a:r>
            <a:br>
              <a:rPr lang="en-US" dirty="0">
                <a:latin typeface="Arial"/>
                <a:cs typeface="Arial"/>
              </a:rPr>
            </a:br>
            <a:r>
              <a:rPr lang="en-US" dirty="0">
                <a:latin typeface="Arial"/>
                <a:cs typeface="Arial"/>
              </a:rPr>
              <a:t>Passage of Senate Bill (SB) 98</a:t>
            </a:r>
            <a:endParaRPr lang="en-US" dirty="0"/>
          </a:p>
        </p:txBody>
      </p:sp>
      <p:sp>
        <p:nvSpPr>
          <p:cNvPr id="3" name="Content Placeholder 2">
            <a:extLst>
              <a:ext uri="{FF2B5EF4-FFF2-40B4-BE49-F238E27FC236}">
                <a16:creationId xmlns:a16="http://schemas.microsoft.com/office/drawing/2014/main" id="{E30BD862-F92F-46A3-9824-6A2BBAA36AF9}"/>
              </a:ext>
            </a:extLst>
          </p:cNvPr>
          <p:cNvSpPr>
            <a:spLocks noGrp="1"/>
          </p:cNvSpPr>
          <p:nvPr>
            <p:ph idx="1"/>
          </p:nvPr>
        </p:nvSpPr>
        <p:spPr>
          <a:xfrm>
            <a:off x="211016" y="1755336"/>
            <a:ext cx="11582400" cy="4868984"/>
          </a:xfrm>
        </p:spPr>
        <p:txBody>
          <a:bodyPr>
            <a:normAutofit fontScale="85000" lnSpcReduction="10000"/>
          </a:bodyPr>
          <a:lstStyle/>
          <a:p>
            <a:pPr marL="347345">
              <a:lnSpc>
                <a:spcPct val="120000"/>
              </a:lnSpc>
              <a:spcBef>
                <a:spcPts val="600"/>
              </a:spcBef>
              <a:spcAft>
                <a:spcPts val="600"/>
              </a:spcAft>
            </a:pPr>
            <a:r>
              <a:rPr lang="en-US" sz="3300" b="1" dirty="0">
                <a:latin typeface="Arial"/>
                <a:cs typeface="Arial"/>
              </a:rPr>
              <a:t>March 2020: </a:t>
            </a:r>
            <a:r>
              <a:rPr lang="en-US" dirty="0">
                <a:latin typeface="Arial"/>
                <a:cs typeface="Arial"/>
              </a:rPr>
              <a:t>U.S. Department of Education (ED) approved California’s request to waive statewide accountability and reporting requirements for 2019–2020.</a:t>
            </a:r>
          </a:p>
          <a:p>
            <a:pPr lvl="2">
              <a:lnSpc>
                <a:spcPct val="120000"/>
              </a:lnSpc>
              <a:spcBef>
                <a:spcPts val="600"/>
              </a:spcBef>
              <a:spcAft>
                <a:spcPts val="600"/>
              </a:spcAft>
            </a:pPr>
            <a:r>
              <a:rPr lang="en-US" dirty="0">
                <a:latin typeface="Arial"/>
                <a:cs typeface="Arial"/>
              </a:rPr>
              <a:t>Releases requirement to produce state indicators for 2020 Dashboard.</a:t>
            </a:r>
          </a:p>
          <a:p>
            <a:pPr>
              <a:lnSpc>
                <a:spcPct val="120000"/>
              </a:lnSpc>
              <a:spcBef>
                <a:spcPts val="600"/>
              </a:spcBef>
              <a:spcAft>
                <a:spcPts val="600"/>
              </a:spcAft>
            </a:pPr>
            <a:r>
              <a:rPr lang="en-US" sz="3300" b="1" dirty="0">
                <a:latin typeface="Arial"/>
                <a:cs typeface="Arial"/>
              </a:rPr>
              <a:t>June 2020: </a:t>
            </a:r>
            <a:r>
              <a:rPr lang="en-US" dirty="0"/>
              <a:t>Senate Bill (SB) 98 prohibited the California Department of Education (CDE) from publishing </a:t>
            </a:r>
            <a:r>
              <a:rPr lang="en-US" i="1" dirty="0"/>
              <a:t>state and local indicators </a:t>
            </a:r>
            <a:r>
              <a:rPr lang="en-US" dirty="0"/>
              <a:t>in the 2020 Dashboard.</a:t>
            </a:r>
          </a:p>
          <a:p>
            <a:pPr lvl="2">
              <a:lnSpc>
                <a:spcPct val="120000"/>
              </a:lnSpc>
              <a:spcBef>
                <a:spcPts val="600"/>
              </a:spcBef>
              <a:spcAft>
                <a:spcPts val="600"/>
              </a:spcAft>
            </a:pPr>
            <a:r>
              <a:rPr lang="en-US" dirty="0">
                <a:latin typeface="Arial"/>
                <a:cs typeface="Arial"/>
              </a:rPr>
              <a:t>Requires CDE to publish valid and reliable data collected in 2019–2020 that would have been included in the 2020 Dashboard</a:t>
            </a:r>
          </a:p>
          <a:p>
            <a:endParaRPr lang="en-US" dirty="0"/>
          </a:p>
        </p:txBody>
      </p:sp>
      <p:sp>
        <p:nvSpPr>
          <p:cNvPr id="4" name="Footer Placeholder 3">
            <a:extLst>
              <a:ext uri="{FF2B5EF4-FFF2-40B4-BE49-F238E27FC236}">
                <a16:creationId xmlns:a16="http://schemas.microsoft.com/office/drawing/2014/main" id="{ACD4D693-0DE5-4D68-B5E7-440D89DA9E9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rPr>
              <a:t>California Department of Education</a:t>
            </a:r>
          </a:p>
        </p:txBody>
      </p:sp>
      <p:sp>
        <p:nvSpPr>
          <p:cNvPr id="5" name="Slide Number Placeholder 4">
            <a:extLst>
              <a:ext uri="{FF2B5EF4-FFF2-40B4-BE49-F238E27FC236}">
                <a16:creationId xmlns:a16="http://schemas.microsoft.com/office/drawing/2014/main" id="{A072F8AC-66D4-4CA5-AF95-7FBB51C84C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38805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BC48-F295-4FA3-B057-7793094C9683}"/>
              </a:ext>
            </a:extLst>
          </p:cNvPr>
          <p:cNvSpPr>
            <a:spLocks noGrp="1"/>
          </p:cNvSpPr>
          <p:nvPr>
            <p:ph type="title"/>
          </p:nvPr>
        </p:nvSpPr>
        <p:spPr/>
        <p:txBody>
          <a:bodyPr/>
          <a:lstStyle/>
          <a:p>
            <a:pPr algn="ctr"/>
            <a:r>
              <a:rPr lang="en-US" dirty="0"/>
              <a:t>2020 Dashboard</a:t>
            </a:r>
          </a:p>
        </p:txBody>
      </p:sp>
      <p:sp>
        <p:nvSpPr>
          <p:cNvPr id="3" name="Content Placeholder 2">
            <a:extLst>
              <a:ext uri="{FF2B5EF4-FFF2-40B4-BE49-F238E27FC236}">
                <a16:creationId xmlns:a16="http://schemas.microsoft.com/office/drawing/2014/main" id="{9BD046AC-A958-49F0-B157-DE11A60AAF81}"/>
              </a:ext>
            </a:extLst>
          </p:cNvPr>
          <p:cNvSpPr>
            <a:spLocks noGrp="1"/>
          </p:cNvSpPr>
          <p:nvPr>
            <p:ph idx="1"/>
          </p:nvPr>
        </p:nvSpPr>
        <p:spPr>
          <a:xfrm>
            <a:off x="280219" y="1646238"/>
            <a:ext cx="11631365" cy="4530725"/>
          </a:xfrm>
        </p:spPr>
        <p:txBody>
          <a:bodyPr vert="horz" lIns="91440" tIns="45720" rIns="91440" bIns="45720" rtlCol="0" anchor="t">
            <a:normAutofit fontScale="92500" lnSpcReduction="20000"/>
          </a:bodyPr>
          <a:lstStyle/>
          <a:p>
            <a:pPr>
              <a:lnSpc>
                <a:spcPct val="110000"/>
              </a:lnSpc>
              <a:spcBef>
                <a:spcPts val="600"/>
              </a:spcBef>
            </a:pPr>
            <a:r>
              <a:rPr lang="en-US" sz="3800" dirty="0">
                <a:latin typeface="Arial"/>
                <a:cs typeface="Arial"/>
              </a:rPr>
              <a:t>Released on December 14, 2020</a:t>
            </a:r>
          </a:p>
          <a:p>
            <a:pPr>
              <a:lnSpc>
                <a:spcPct val="110000"/>
              </a:lnSpc>
              <a:spcBef>
                <a:spcPts val="600"/>
              </a:spcBef>
            </a:pPr>
            <a:r>
              <a:rPr lang="en-US" sz="3800" dirty="0">
                <a:latin typeface="Arial"/>
                <a:cs typeface="Arial"/>
              </a:rPr>
              <a:t>Reports:</a:t>
            </a:r>
            <a:r>
              <a:rPr lang="en-US" dirty="0">
                <a:latin typeface="Arial"/>
                <a:cs typeface="Arial"/>
              </a:rPr>
              <a:t> </a:t>
            </a:r>
          </a:p>
          <a:p>
            <a:pPr lvl="2">
              <a:lnSpc>
                <a:spcPct val="110000"/>
              </a:lnSpc>
              <a:spcBef>
                <a:spcPts val="600"/>
              </a:spcBef>
            </a:pPr>
            <a:r>
              <a:rPr lang="en-US" sz="3300" dirty="0">
                <a:latin typeface="Arial"/>
                <a:cs typeface="Arial"/>
              </a:rPr>
              <a:t>Local educational agency (LEA)/school details </a:t>
            </a:r>
          </a:p>
          <a:p>
            <a:pPr lvl="2">
              <a:lnSpc>
                <a:spcPct val="110000"/>
              </a:lnSpc>
              <a:spcBef>
                <a:spcPts val="600"/>
              </a:spcBef>
            </a:pPr>
            <a:r>
              <a:rPr lang="en-US" sz="3300" dirty="0">
                <a:latin typeface="Arial"/>
                <a:cs typeface="Arial"/>
              </a:rPr>
              <a:t>Student population data </a:t>
            </a:r>
          </a:p>
          <a:p>
            <a:pPr lvl="2">
              <a:lnSpc>
                <a:spcPct val="110000"/>
              </a:lnSpc>
              <a:spcBef>
                <a:spcPts val="600"/>
              </a:spcBef>
            </a:pPr>
            <a:r>
              <a:rPr lang="en-US" sz="3300" dirty="0">
                <a:latin typeface="Arial"/>
                <a:cs typeface="Arial"/>
              </a:rPr>
              <a:t>Link to the COVID-19 and Data Reporting web page (</a:t>
            </a:r>
            <a:r>
              <a:rPr lang="en-US" sz="3300" dirty="0">
                <a:solidFill>
                  <a:srgbClr val="1704A0"/>
                </a:solidFill>
                <a:latin typeface="Arial"/>
                <a:cs typeface="Arial"/>
                <a:hlinkClick r:id="rId2" tooltip="COVID-19 and Data Reporting web page">
                  <a:extLst>
                    <a:ext uri="{A12FA001-AC4F-418D-AE19-62706E023703}">
                      <ahyp:hlinkClr xmlns:ahyp="http://schemas.microsoft.com/office/drawing/2018/hyperlinkcolor" val="tx"/>
                    </a:ext>
                  </a:extLst>
                </a:hlinkClick>
              </a:rPr>
              <a:t>https://www.cde.ca.gov/ls/he/hn/coviddatareporting.asp</a:t>
            </a:r>
            <a:r>
              <a:rPr lang="en-US" sz="3300" dirty="0">
                <a:latin typeface="Arial"/>
                <a:cs typeface="Arial"/>
              </a:rPr>
              <a:t>), which provides the reporting status and location of the valid and reliable data collected in 2019–2020  </a:t>
            </a:r>
          </a:p>
          <a:p>
            <a:endParaRPr lang="en-US" dirty="0"/>
          </a:p>
        </p:txBody>
      </p:sp>
      <p:sp>
        <p:nvSpPr>
          <p:cNvPr id="4" name="Slide Number Placeholder 3">
            <a:extLst>
              <a:ext uri="{FF2B5EF4-FFF2-40B4-BE49-F238E27FC236}">
                <a16:creationId xmlns:a16="http://schemas.microsoft.com/office/drawing/2014/main" id="{08714B9C-6C62-49E9-ACFC-26B78429D9C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1877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08F9A-A4FC-4673-BF77-6F6A8ED8F8F3}"/>
              </a:ext>
            </a:extLst>
          </p:cNvPr>
          <p:cNvSpPr>
            <a:spLocks noGrp="1"/>
          </p:cNvSpPr>
          <p:nvPr>
            <p:ph type="title"/>
          </p:nvPr>
        </p:nvSpPr>
        <p:spPr/>
        <p:txBody>
          <a:bodyPr/>
          <a:lstStyle/>
          <a:p>
            <a:pPr algn="ctr"/>
            <a:r>
              <a:rPr lang="en-US" dirty="0"/>
              <a:t>2020 Additional Reports</a:t>
            </a:r>
          </a:p>
        </p:txBody>
      </p:sp>
      <p:sp>
        <p:nvSpPr>
          <p:cNvPr id="3" name="Content Placeholder 2">
            <a:extLst>
              <a:ext uri="{FF2B5EF4-FFF2-40B4-BE49-F238E27FC236}">
                <a16:creationId xmlns:a16="http://schemas.microsoft.com/office/drawing/2014/main" id="{8BCF71E4-311C-4D98-8945-4CECDD375D60}"/>
              </a:ext>
            </a:extLst>
          </p:cNvPr>
          <p:cNvSpPr>
            <a:spLocks noGrp="1"/>
          </p:cNvSpPr>
          <p:nvPr>
            <p:ph idx="1"/>
          </p:nvPr>
        </p:nvSpPr>
        <p:spPr>
          <a:xfrm>
            <a:off x="414868" y="1646238"/>
            <a:ext cx="11353800" cy="4530725"/>
          </a:xfrm>
        </p:spPr>
        <p:txBody>
          <a:bodyPr vert="horz" lIns="91440" tIns="45720" rIns="91440" bIns="45720" rtlCol="0" anchor="t">
            <a:normAutofit/>
          </a:bodyPr>
          <a:lstStyle/>
          <a:p>
            <a:pPr>
              <a:spcBef>
                <a:spcPts val="600"/>
              </a:spcBef>
            </a:pPr>
            <a:r>
              <a:rPr lang="en-US" dirty="0">
                <a:latin typeface="Arial"/>
                <a:cs typeface="Arial"/>
              </a:rPr>
              <a:t>Released on January 15, 2021</a:t>
            </a:r>
          </a:p>
          <a:p>
            <a:pPr>
              <a:spcBef>
                <a:spcPts val="600"/>
              </a:spcBef>
            </a:pPr>
            <a:r>
              <a:rPr lang="en-US" dirty="0">
                <a:latin typeface="Arial"/>
                <a:cs typeface="Arial"/>
              </a:rPr>
              <a:t>Reports:</a:t>
            </a:r>
          </a:p>
          <a:p>
            <a:pPr lvl="1" fontAlgn="base">
              <a:spcBef>
                <a:spcPts val="600"/>
              </a:spcBef>
            </a:pPr>
            <a:r>
              <a:rPr lang="en-US" dirty="0">
                <a:latin typeface="Arial"/>
                <a:cs typeface="Arial"/>
              </a:rPr>
              <a:t>Graduation Rates:</a:t>
            </a:r>
          </a:p>
          <a:p>
            <a:pPr lvl="2" fontAlgn="base">
              <a:spcBef>
                <a:spcPts val="600"/>
              </a:spcBef>
            </a:pPr>
            <a:r>
              <a:rPr lang="en-US" dirty="0">
                <a:latin typeface="Arial"/>
                <a:cs typeface="Arial"/>
              </a:rPr>
              <a:t>Combined four- and five-year rates, and </a:t>
            </a:r>
            <a:endParaRPr lang="en-US" dirty="0"/>
          </a:p>
          <a:p>
            <a:pPr lvl="2" fontAlgn="base">
              <a:spcBef>
                <a:spcPts val="600"/>
              </a:spcBef>
            </a:pPr>
            <a:r>
              <a:rPr lang="en-US" dirty="0">
                <a:latin typeface="Arial"/>
                <a:cs typeface="Arial"/>
              </a:rPr>
              <a:t>Dashboard Alternative School Status (DASS) rates​</a:t>
            </a:r>
          </a:p>
          <a:p>
            <a:pPr lvl="1" fontAlgn="base">
              <a:spcBef>
                <a:spcPts val="600"/>
              </a:spcBef>
            </a:pPr>
            <a:r>
              <a:rPr lang="en-US" dirty="0">
                <a:latin typeface="Arial"/>
                <a:cs typeface="Arial"/>
              </a:rPr>
              <a:t>CCI data​</a:t>
            </a:r>
          </a:p>
          <a:p>
            <a:pPr marL="0" indent="0">
              <a:spcBef>
                <a:spcPts val="600"/>
              </a:spcBef>
              <a:buNone/>
            </a:pPr>
            <a:endParaRPr lang="en-US" dirty="0"/>
          </a:p>
          <a:p>
            <a:pPr lvl="1"/>
            <a:endParaRPr lang="en-US" dirty="0"/>
          </a:p>
        </p:txBody>
      </p:sp>
      <p:sp>
        <p:nvSpPr>
          <p:cNvPr id="4" name="Slide Number Placeholder 3">
            <a:extLst>
              <a:ext uri="{FF2B5EF4-FFF2-40B4-BE49-F238E27FC236}">
                <a16:creationId xmlns:a16="http://schemas.microsoft.com/office/drawing/2014/main" id="{1B4002EA-8B16-4E56-AE0A-ACE5BC85D4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1688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FEF4E-CAD6-4142-BE48-DD2267BDFC38}"/>
              </a:ext>
            </a:extLst>
          </p:cNvPr>
          <p:cNvSpPr>
            <a:spLocks noGrp="1"/>
          </p:cNvSpPr>
          <p:nvPr>
            <p:ph type="title"/>
          </p:nvPr>
        </p:nvSpPr>
        <p:spPr/>
        <p:txBody>
          <a:bodyPr/>
          <a:lstStyle/>
          <a:p>
            <a:pPr algn="ctr"/>
            <a:r>
              <a:rPr lang="en-US" dirty="0"/>
              <a:t>More on 2020 Additional Reports </a:t>
            </a:r>
          </a:p>
        </p:txBody>
      </p:sp>
      <p:sp>
        <p:nvSpPr>
          <p:cNvPr id="3" name="Content Placeholder 2">
            <a:extLst>
              <a:ext uri="{FF2B5EF4-FFF2-40B4-BE49-F238E27FC236}">
                <a16:creationId xmlns:a16="http://schemas.microsoft.com/office/drawing/2014/main" id="{41A43273-D7DB-4FEF-AF40-14F5C5B021A6}"/>
              </a:ext>
            </a:extLst>
          </p:cNvPr>
          <p:cNvSpPr>
            <a:spLocks noGrp="1"/>
          </p:cNvSpPr>
          <p:nvPr>
            <p:ph idx="1"/>
          </p:nvPr>
        </p:nvSpPr>
        <p:spPr>
          <a:xfrm>
            <a:off x="280416" y="1778000"/>
            <a:ext cx="11353800" cy="4609648"/>
          </a:xfrm>
        </p:spPr>
        <p:txBody>
          <a:bodyPr>
            <a:normAutofit/>
          </a:bodyPr>
          <a:lstStyle/>
          <a:p>
            <a:r>
              <a:rPr lang="en-US" sz="3200" b="1" dirty="0"/>
              <a:t>Data files </a:t>
            </a:r>
            <a:r>
              <a:rPr lang="en-US" sz="3200" dirty="0"/>
              <a:t>and</a:t>
            </a:r>
            <a:r>
              <a:rPr lang="en-US" sz="3200" b="1" dirty="0"/>
              <a:t> FAQs </a:t>
            </a:r>
            <a:r>
              <a:rPr lang="en-US" sz="3200" dirty="0"/>
              <a:t>associated with the additional reports are also available at: </a:t>
            </a:r>
          </a:p>
          <a:p>
            <a:pPr lvl="1"/>
            <a:r>
              <a:rPr lang="en-US" sz="2800" dirty="0"/>
              <a:t>2020 Data Release web page at:  </a:t>
            </a:r>
            <a:r>
              <a:rPr lang="en-US" sz="2800" dirty="0">
                <a:solidFill>
                  <a:srgbClr val="1704A0"/>
                </a:solidFill>
                <a:hlinkClick r:id="rId2" tooltip="2020 Data Release">
                  <a:extLst>
                    <a:ext uri="{A12FA001-AC4F-418D-AE19-62706E023703}">
                      <ahyp:hlinkClr xmlns:ahyp="http://schemas.microsoft.com/office/drawing/2018/hyperlinkcolor" val="tx"/>
                    </a:ext>
                  </a:extLst>
                </a:hlinkClick>
              </a:rPr>
              <a:t>https://www.cde.ca.gov/ta/ac/cm/datafiles2020.asp</a:t>
            </a:r>
            <a:r>
              <a:rPr lang="en-US" sz="2800" dirty="0"/>
              <a:t> </a:t>
            </a:r>
          </a:p>
          <a:p>
            <a:pPr lvl="1"/>
            <a:r>
              <a:rPr lang="en-US" sz="2800" dirty="0"/>
              <a:t>2020 Data Release FAQs at:  </a:t>
            </a:r>
            <a:r>
              <a:rPr lang="en-US" sz="2800" dirty="0">
                <a:solidFill>
                  <a:srgbClr val="1704A0"/>
                </a:solidFill>
                <a:hlinkClick r:id="rId3" tooltip="2020 Data Release FAQ">
                  <a:extLst>
                    <a:ext uri="{A12FA001-AC4F-418D-AE19-62706E023703}">
                      <ahyp:hlinkClr xmlns:ahyp="http://schemas.microsoft.com/office/drawing/2018/hyperlinkcolor" val="tx"/>
                    </a:ext>
                  </a:extLst>
                </a:hlinkClick>
              </a:rPr>
              <a:t>https://www.cde.ca.gov/ta/ac/cm/datarelease2020faq.asp</a:t>
            </a:r>
            <a:r>
              <a:rPr lang="en-US" sz="2800" dirty="0">
                <a:solidFill>
                  <a:srgbClr val="1704A0"/>
                </a:solidFill>
              </a:rPr>
              <a:t> </a:t>
            </a:r>
          </a:p>
        </p:txBody>
      </p:sp>
      <p:sp>
        <p:nvSpPr>
          <p:cNvPr id="4" name="Slide Number Placeholder 3">
            <a:extLst>
              <a:ext uri="{FF2B5EF4-FFF2-40B4-BE49-F238E27FC236}">
                <a16:creationId xmlns:a16="http://schemas.microsoft.com/office/drawing/2014/main" id="{C8BAD568-EF62-4FA8-A8DA-7AA17CC2FFC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4764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D48A-5881-432A-BA4B-5DD10109D749}"/>
              </a:ext>
            </a:extLst>
          </p:cNvPr>
          <p:cNvSpPr>
            <a:spLocks noGrp="1"/>
          </p:cNvSpPr>
          <p:nvPr>
            <p:ph type="title"/>
          </p:nvPr>
        </p:nvSpPr>
        <p:spPr/>
        <p:txBody>
          <a:bodyPr/>
          <a:lstStyle/>
          <a:p>
            <a:r>
              <a:rPr lang="en-US" dirty="0"/>
              <a:t>Suspension Rate Data</a:t>
            </a:r>
          </a:p>
        </p:txBody>
      </p:sp>
      <p:sp>
        <p:nvSpPr>
          <p:cNvPr id="4" name="Content Placeholder 3">
            <a:extLst>
              <a:ext uri="{FF2B5EF4-FFF2-40B4-BE49-F238E27FC236}">
                <a16:creationId xmlns:a16="http://schemas.microsoft.com/office/drawing/2014/main" id="{8216277A-C624-43CD-A0F3-C11318B1D1D0}"/>
              </a:ext>
            </a:extLst>
          </p:cNvPr>
          <p:cNvSpPr>
            <a:spLocks noGrp="1"/>
          </p:cNvSpPr>
          <p:nvPr>
            <p:ph sz="quarter" idx="11"/>
          </p:nvPr>
        </p:nvSpPr>
        <p:spPr/>
        <p:txBody>
          <a:bodyPr vert="horz" lIns="91440" tIns="45720" rIns="91440" bIns="45720" rtlCol="0" anchor="t">
            <a:normAutofit/>
          </a:bodyPr>
          <a:lstStyle/>
          <a:p>
            <a:r>
              <a:rPr lang="en-US" dirty="0">
                <a:latin typeface="Arial"/>
                <a:cs typeface="Arial"/>
              </a:rPr>
              <a:t>2019–20 school year suspension rates were:</a:t>
            </a:r>
            <a:endParaRPr lang="en-US" dirty="0"/>
          </a:p>
          <a:p>
            <a:pPr lvl="1"/>
            <a:r>
              <a:rPr lang="en-US" dirty="0">
                <a:latin typeface="Arial"/>
                <a:cs typeface="Arial"/>
              </a:rPr>
              <a:t>Released publicly on January 26, 2021 on </a:t>
            </a:r>
            <a:r>
              <a:rPr lang="en-US" dirty="0" err="1">
                <a:latin typeface="Arial"/>
                <a:cs typeface="Arial"/>
              </a:rPr>
              <a:t>DataQuest</a:t>
            </a:r>
            <a:endParaRPr lang="en-US" dirty="0">
              <a:latin typeface="Arial"/>
              <a:cs typeface="Arial"/>
            </a:endParaRPr>
          </a:p>
          <a:p>
            <a:pPr lvl="1"/>
            <a:r>
              <a:rPr lang="en-US" dirty="0">
                <a:latin typeface="Arial"/>
                <a:cs typeface="Arial"/>
              </a:rPr>
              <a:t>Data is not comparable to prior year data</a:t>
            </a:r>
          </a:p>
          <a:p>
            <a:pPr lvl="1"/>
            <a:endParaRPr lang="en-US" dirty="0"/>
          </a:p>
          <a:p>
            <a:endParaRPr lang="en-US" dirty="0"/>
          </a:p>
        </p:txBody>
      </p:sp>
      <p:sp>
        <p:nvSpPr>
          <p:cNvPr id="3" name="Slide Number Placeholder 2">
            <a:extLst>
              <a:ext uri="{FF2B5EF4-FFF2-40B4-BE49-F238E27FC236}">
                <a16:creationId xmlns:a16="http://schemas.microsoft.com/office/drawing/2014/main" id="{05D6D831-EE28-49FD-85D0-A54AAF5C380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778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gb365715933_1_19"/>
          <p:cNvSpPr txBox="1">
            <a:spLocks noGrp="1"/>
          </p:cNvSpPr>
          <p:nvPr>
            <p:ph type="title"/>
          </p:nvPr>
        </p:nvSpPr>
        <p:spPr/>
        <p:txBody>
          <a:bodyPr/>
          <a:lstStyle/>
          <a:p>
            <a:pPr lvl="0"/>
            <a:r>
              <a:rPr lang="en-US" dirty="0"/>
              <a:t>Webinar Series</a:t>
            </a:r>
          </a:p>
        </p:txBody>
      </p:sp>
      <p:sp>
        <p:nvSpPr>
          <p:cNvPr id="323" name="Google Shape;323;gb365715933_1_19"/>
          <p:cNvSpPr txBox="1">
            <a:spLocks noGrp="1"/>
          </p:cNvSpPr>
          <p:nvPr>
            <p:ph type="body" idx="1"/>
          </p:nvPr>
        </p:nvSpPr>
        <p:spPr/>
        <p:txBody>
          <a:bodyPr/>
          <a:lstStyle/>
          <a:p>
            <a:pPr lvl="0"/>
            <a:r>
              <a:rPr lang="en-US" dirty="0"/>
              <a:t>Tuesdays @ 2</a:t>
            </a:r>
          </a:p>
        </p:txBody>
      </p:sp>
      <p:sp>
        <p:nvSpPr>
          <p:cNvPr id="2" name="Text Placeholder 1">
            <a:extLst>
              <a:ext uri="{FF2B5EF4-FFF2-40B4-BE49-F238E27FC236}">
                <a16:creationId xmlns:a16="http://schemas.microsoft.com/office/drawing/2014/main" id="{C2020C05-1451-4E9A-884B-C8C9BDB04BF5}"/>
              </a:ext>
            </a:extLst>
          </p:cNvPr>
          <p:cNvSpPr>
            <a:spLocks noGrp="1"/>
          </p:cNvSpPr>
          <p:nvPr>
            <p:ph type="body" idx="2"/>
          </p:nvPr>
        </p:nvSpPr>
        <p:spPr>
          <a:xfrm>
            <a:off x="1097280" y="2582333"/>
            <a:ext cx="4937760" cy="3701235"/>
          </a:xfrm>
        </p:spPr>
        <p:txBody>
          <a:bodyPr>
            <a:normAutofit/>
          </a:bodyPr>
          <a:lstStyle/>
          <a:p>
            <a:pPr lvl="0"/>
            <a:r>
              <a:rPr lang="en-US" sz="2600" dirty="0"/>
              <a:t>2/2: LCAP and Annual Update Templates and Instructions for the 2021–22 School Year </a:t>
            </a:r>
          </a:p>
          <a:p>
            <a:pPr lvl="0"/>
            <a:r>
              <a:rPr lang="en-US" sz="2600" dirty="0"/>
              <a:t>2/9: Developing Focus Goals and Maintenance Goals for the LCAP</a:t>
            </a:r>
          </a:p>
        </p:txBody>
      </p:sp>
      <p:sp>
        <p:nvSpPr>
          <p:cNvPr id="3" name="Text Placeholder 2">
            <a:extLst>
              <a:ext uri="{FF2B5EF4-FFF2-40B4-BE49-F238E27FC236}">
                <a16:creationId xmlns:a16="http://schemas.microsoft.com/office/drawing/2014/main" id="{1B62B3BC-40C3-4DB9-A219-2F551DD8FFAB}"/>
              </a:ext>
            </a:extLst>
          </p:cNvPr>
          <p:cNvSpPr>
            <a:spLocks noGrp="1"/>
          </p:cNvSpPr>
          <p:nvPr>
            <p:ph type="body" idx="3"/>
          </p:nvPr>
        </p:nvSpPr>
        <p:spPr/>
        <p:txBody>
          <a:bodyPr/>
          <a:lstStyle/>
          <a:p>
            <a:r>
              <a:rPr lang="en-US" dirty="0"/>
              <a:t>Thursdays @ 3</a:t>
            </a:r>
          </a:p>
        </p:txBody>
      </p:sp>
      <p:sp>
        <p:nvSpPr>
          <p:cNvPr id="4" name="Text Placeholder 3">
            <a:extLst>
              <a:ext uri="{FF2B5EF4-FFF2-40B4-BE49-F238E27FC236}">
                <a16:creationId xmlns:a16="http://schemas.microsoft.com/office/drawing/2014/main" id="{43C93102-AA20-4FF4-9000-C6388505DDAF}"/>
              </a:ext>
            </a:extLst>
          </p:cNvPr>
          <p:cNvSpPr>
            <a:spLocks noGrp="1"/>
          </p:cNvSpPr>
          <p:nvPr>
            <p:ph type="body" idx="4"/>
          </p:nvPr>
        </p:nvSpPr>
        <p:spPr>
          <a:xfrm>
            <a:off x="6217920" y="2582334"/>
            <a:ext cx="4937760" cy="3258028"/>
          </a:xfrm>
        </p:spPr>
        <p:txBody>
          <a:bodyPr>
            <a:normAutofit/>
          </a:bodyPr>
          <a:lstStyle/>
          <a:p>
            <a:r>
              <a:rPr lang="en-US" dirty="0"/>
              <a:t>1/28: </a:t>
            </a:r>
            <a:r>
              <a:rPr lang="en-US" dirty="0">
                <a:highlight>
                  <a:srgbClr val="FFFF00"/>
                </a:highlight>
              </a:rPr>
              <a:t>Data and the LCAP</a:t>
            </a:r>
          </a:p>
          <a:p>
            <a:r>
              <a:rPr lang="en-US" dirty="0"/>
              <a:t>2/4: Developing Broad Goals for the LCAP</a:t>
            </a:r>
          </a:p>
          <a:p>
            <a:r>
              <a:rPr lang="en-US" dirty="0"/>
              <a:t>2/11: The CA School Dashboard Local Indicator Process for 2021–22</a:t>
            </a:r>
          </a:p>
        </p:txBody>
      </p:sp>
      <p:sp>
        <p:nvSpPr>
          <p:cNvPr id="324" name="Google Shape;324;gb365715933_1_19"/>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b="0" i="0" u="none" strike="noStrike" kern="1200" cap="none" spc="0" normalizeH="0" baseline="0" noProof="0" smtClean="0">
                <a:ln>
                  <a:noFill/>
                </a:ln>
                <a:solidFill>
                  <a:srgbClr val="FFFFFF"/>
                </a:solidFill>
                <a:effectLst/>
                <a:uLnTx/>
                <a:uFillTx/>
                <a:latin typeface="Arial"/>
                <a:ea typeface="+mn-ea"/>
                <a:cs typeface="+mn-cs"/>
                <a:sym typeface="Arial"/>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b="0" i="0" u="none" strike="noStrike" kern="120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137618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1B99-2F00-4CB1-A1E3-B8D5A7AE96FB}"/>
              </a:ext>
            </a:extLst>
          </p:cNvPr>
          <p:cNvSpPr>
            <a:spLocks noGrp="1"/>
          </p:cNvSpPr>
          <p:nvPr>
            <p:ph type="title"/>
          </p:nvPr>
        </p:nvSpPr>
        <p:spPr/>
        <p:txBody>
          <a:bodyPr/>
          <a:lstStyle/>
          <a:p>
            <a:r>
              <a:rPr lang="en-US" dirty="0"/>
              <a:t>What Data Are Not Available </a:t>
            </a:r>
            <a:br>
              <a:rPr lang="en-US" dirty="0"/>
            </a:br>
            <a:r>
              <a:rPr lang="en-US" dirty="0"/>
              <a:t>at the State Level?</a:t>
            </a:r>
          </a:p>
        </p:txBody>
      </p:sp>
      <p:sp>
        <p:nvSpPr>
          <p:cNvPr id="3" name="Slide Number Placeholder 2">
            <a:extLst>
              <a:ext uri="{FF2B5EF4-FFF2-40B4-BE49-F238E27FC236}">
                <a16:creationId xmlns:a16="http://schemas.microsoft.com/office/drawing/2014/main" id="{2F8E3D8E-A3C1-4B2C-9655-66997DA84F86}"/>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1903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F6D26-2965-41BD-8FD6-1D4B5AC1AD9A}"/>
              </a:ext>
            </a:extLst>
          </p:cNvPr>
          <p:cNvSpPr>
            <a:spLocks noGrp="1"/>
          </p:cNvSpPr>
          <p:nvPr>
            <p:ph type="title"/>
          </p:nvPr>
        </p:nvSpPr>
        <p:spPr/>
        <p:txBody>
          <a:bodyPr/>
          <a:lstStyle/>
          <a:p>
            <a:r>
              <a:rPr lang="en-US" dirty="0"/>
              <a:t>Assessment Results </a:t>
            </a:r>
          </a:p>
        </p:txBody>
      </p:sp>
      <p:sp>
        <p:nvSpPr>
          <p:cNvPr id="4" name="Content Placeholder 3">
            <a:extLst>
              <a:ext uri="{FF2B5EF4-FFF2-40B4-BE49-F238E27FC236}">
                <a16:creationId xmlns:a16="http://schemas.microsoft.com/office/drawing/2014/main" id="{8A32C551-65D0-44AB-90C2-CE243F70F51C}"/>
              </a:ext>
            </a:extLst>
          </p:cNvPr>
          <p:cNvSpPr>
            <a:spLocks noGrp="1"/>
          </p:cNvSpPr>
          <p:nvPr>
            <p:ph sz="quarter" idx="11"/>
          </p:nvPr>
        </p:nvSpPr>
        <p:spPr/>
        <p:txBody>
          <a:bodyPr vert="horz" lIns="91440" tIns="45720" rIns="91440" bIns="45720" rtlCol="0" anchor="t">
            <a:normAutofit/>
          </a:bodyPr>
          <a:lstStyle/>
          <a:p>
            <a:pPr>
              <a:lnSpc>
                <a:spcPct val="100000"/>
              </a:lnSpc>
            </a:pPr>
            <a:r>
              <a:rPr lang="en-US" sz="3200" dirty="0">
                <a:latin typeface="Arial"/>
                <a:cs typeface="Arial"/>
              </a:rPr>
              <a:t>Assessment results used to produce the Academic Indicator and the English Learner Progress Indicator (ELPI) were not available in 2020 due to the suspension of the:</a:t>
            </a:r>
          </a:p>
          <a:p>
            <a:pPr lvl="1">
              <a:lnSpc>
                <a:spcPct val="100000"/>
              </a:lnSpc>
            </a:pPr>
            <a:r>
              <a:rPr lang="en-US" sz="2800" dirty="0">
                <a:latin typeface="Arial"/>
                <a:cs typeface="Arial"/>
              </a:rPr>
              <a:t>California Assessment of Student Performance and Progress (CAASPP) and </a:t>
            </a:r>
            <a:endParaRPr lang="en-US" sz="2800" dirty="0"/>
          </a:p>
          <a:p>
            <a:pPr lvl="1">
              <a:lnSpc>
                <a:spcPct val="100000"/>
              </a:lnSpc>
            </a:pPr>
            <a:r>
              <a:rPr lang="en-US" sz="2800" dirty="0">
                <a:latin typeface="Arial"/>
                <a:cs typeface="Arial"/>
              </a:rPr>
              <a:t>English Language Proficiency Assessments of California (ELPAC)</a:t>
            </a:r>
          </a:p>
        </p:txBody>
      </p:sp>
      <p:sp>
        <p:nvSpPr>
          <p:cNvPr id="3" name="Slide Number Placeholder 2">
            <a:extLst>
              <a:ext uri="{FF2B5EF4-FFF2-40B4-BE49-F238E27FC236}">
                <a16:creationId xmlns:a16="http://schemas.microsoft.com/office/drawing/2014/main" id="{53F92CD5-74B4-40E0-BD0A-13738A4F246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4550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6F89-4058-4B7A-8B81-BD5316C0EEDF}"/>
              </a:ext>
            </a:extLst>
          </p:cNvPr>
          <p:cNvSpPr>
            <a:spLocks noGrp="1"/>
          </p:cNvSpPr>
          <p:nvPr>
            <p:ph type="title"/>
          </p:nvPr>
        </p:nvSpPr>
        <p:spPr/>
        <p:txBody>
          <a:bodyPr/>
          <a:lstStyle/>
          <a:p>
            <a:r>
              <a:rPr lang="en-US" dirty="0"/>
              <a:t>Chronic Absenteeism Rate Data</a:t>
            </a:r>
          </a:p>
        </p:txBody>
      </p:sp>
      <p:sp>
        <p:nvSpPr>
          <p:cNvPr id="4" name="Content Placeholder 3">
            <a:extLst>
              <a:ext uri="{FF2B5EF4-FFF2-40B4-BE49-F238E27FC236}">
                <a16:creationId xmlns:a16="http://schemas.microsoft.com/office/drawing/2014/main" id="{4ACBB6C7-1DE4-4768-9D21-BC702CD2EFA0}"/>
              </a:ext>
            </a:extLst>
          </p:cNvPr>
          <p:cNvSpPr>
            <a:spLocks noGrp="1"/>
          </p:cNvSpPr>
          <p:nvPr>
            <p:ph sz="quarter" idx="11"/>
          </p:nvPr>
        </p:nvSpPr>
        <p:spPr/>
        <p:txBody>
          <a:bodyPr/>
          <a:lstStyle/>
          <a:p>
            <a:pPr fontAlgn="base"/>
            <a:r>
              <a:rPr lang="en-US" dirty="0"/>
              <a:t>After consulting with the Technical Design Group, the CDE determined that the 2019–20 Chronic Absenteeism data were not reliable. </a:t>
            </a:r>
          </a:p>
          <a:p>
            <a:pPr lvl="1" fontAlgn="base"/>
            <a:r>
              <a:rPr lang="en-US" dirty="0"/>
              <a:t>Therefore, these data are not reported for the 2019–20 school year.​</a:t>
            </a:r>
          </a:p>
          <a:p>
            <a:endParaRPr lang="en-US" dirty="0"/>
          </a:p>
        </p:txBody>
      </p:sp>
      <p:sp>
        <p:nvSpPr>
          <p:cNvPr id="3" name="Slide Number Placeholder 2">
            <a:extLst>
              <a:ext uri="{FF2B5EF4-FFF2-40B4-BE49-F238E27FC236}">
                <a16:creationId xmlns:a16="http://schemas.microsoft.com/office/drawing/2014/main" id="{A070E381-942F-44FD-9BE4-E33C0469CFE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0151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F200F-17FF-4AA8-AF90-281E5301543E}"/>
              </a:ext>
            </a:extLst>
          </p:cNvPr>
          <p:cNvSpPr>
            <a:spLocks noGrp="1"/>
          </p:cNvSpPr>
          <p:nvPr>
            <p:ph type="title"/>
          </p:nvPr>
        </p:nvSpPr>
        <p:spPr/>
        <p:txBody>
          <a:bodyPr>
            <a:normAutofit/>
          </a:bodyPr>
          <a:lstStyle/>
          <a:p>
            <a:r>
              <a:rPr lang="en-US" dirty="0">
                <a:latin typeface="Arial"/>
                <a:cs typeface="Arial"/>
              </a:rPr>
              <a:t>What Absenteeism Data </a:t>
            </a:r>
            <a:br>
              <a:rPr lang="en-US" dirty="0"/>
            </a:br>
            <a:r>
              <a:rPr lang="en-US" dirty="0">
                <a:latin typeface="Arial"/>
                <a:cs typeface="Arial"/>
              </a:rPr>
              <a:t>is Being Collected by</a:t>
            </a:r>
            <a:r>
              <a:rPr lang="en-US" dirty="0">
                <a:solidFill>
                  <a:srgbClr val="FF0000"/>
                </a:solidFill>
                <a:latin typeface="Arial"/>
                <a:cs typeface="Arial"/>
              </a:rPr>
              <a:t> </a:t>
            </a:r>
            <a:r>
              <a:rPr lang="en-US" dirty="0">
                <a:latin typeface="Arial"/>
                <a:cs typeface="Arial"/>
              </a:rPr>
              <a:t>Districts?</a:t>
            </a:r>
          </a:p>
        </p:txBody>
      </p:sp>
      <p:sp>
        <p:nvSpPr>
          <p:cNvPr id="4" name="Content Placeholder 3">
            <a:extLst>
              <a:ext uri="{FF2B5EF4-FFF2-40B4-BE49-F238E27FC236}">
                <a16:creationId xmlns:a16="http://schemas.microsoft.com/office/drawing/2014/main" id="{418F18A2-D91A-4DB4-923E-0FE23AEF6085}"/>
              </a:ext>
            </a:extLst>
          </p:cNvPr>
          <p:cNvSpPr>
            <a:spLocks noGrp="1"/>
          </p:cNvSpPr>
          <p:nvPr>
            <p:ph sz="quarter" idx="11"/>
          </p:nvPr>
        </p:nvSpPr>
        <p:spPr>
          <a:xfrm>
            <a:off x="414867" y="1654787"/>
            <a:ext cx="11353799" cy="4688864"/>
          </a:xfrm>
        </p:spPr>
        <p:txBody>
          <a:bodyPr vert="horz" lIns="91440" tIns="45720" rIns="91440" bIns="45720" rtlCol="0" anchor="t">
            <a:normAutofit lnSpcReduction="10000"/>
          </a:bodyPr>
          <a:lstStyle/>
          <a:p>
            <a:pPr>
              <a:lnSpc>
                <a:spcPct val="100000"/>
              </a:lnSpc>
            </a:pPr>
            <a:r>
              <a:rPr lang="en-US" sz="3200" dirty="0">
                <a:latin typeface="Arial"/>
                <a:cs typeface="Arial"/>
              </a:rPr>
              <a:t>SB 98 established California</a:t>
            </a:r>
            <a:r>
              <a:rPr lang="en-US" sz="3200" i="1" dirty="0">
                <a:latin typeface="Arial"/>
                <a:cs typeface="Arial"/>
              </a:rPr>
              <a:t> Education Code </a:t>
            </a:r>
            <a:r>
              <a:rPr lang="en-US" sz="3200" dirty="0">
                <a:latin typeface="Arial"/>
                <a:cs typeface="Arial"/>
              </a:rPr>
              <a:t>Section 43509 and the Learning Continuity and Attendance Plan (Learning Continuity Plan) requirements for the 2020–21 school year, which requires districts to collect distance learning data</a:t>
            </a:r>
            <a:endParaRPr lang="en-US" sz="3200" dirty="0">
              <a:solidFill>
                <a:srgbClr val="C00000"/>
              </a:solidFill>
              <a:latin typeface="Arial"/>
              <a:cs typeface="Arial"/>
            </a:endParaRPr>
          </a:p>
          <a:p>
            <a:pPr lvl="1">
              <a:lnSpc>
                <a:spcPct val="100000"/>
              </a:lnSpc>
            </a:pPr>
            <a:r>
              <a:rPr lang="en-US" sz="2800" dirty="0">
                <a:latin typeface="Arial"/>
                <a:cs typeface="Arial"/>
              </a:rPr>
              <a:t>Document daily participation</a:t>
            </a:r>
          </a:p>
          <a:p>
            <a:pPr lvl="1">
              <a:lnSpc>
                <a:spcPct val="100000"/>
              </a:lnSpc>
            </a:pPr>
            <a:r>
              <a:rPr lang="en-US" sz="2800" dirty="0">
                <a:latin typeface="Arial"/>
                <a:cs typeface="Arial"/>
              </a:rPr>
              <a:t>Complete weekly engagement records that document synchronous and asynchronous instructions and tracks assignments for each student </a:t>
            </a:r>
          </a:p>
          <a:p>
            <a:pPr lvl="2">
              <a:lnSpc>
                <a:spcPct val="100000"/>
              </a:lnSpc>
            </a:pPr>
            <a:r>
              <a:rPr lang="en-US" sz="2800" dirty="0">
                <a:latin typeface="Arial"/>
                <a:cs typeface="Arial"/>
              </a:rPr>
              <a:t>Note that these data are not submitted to the CDE</a:t>
            </a:r>
            <a:endParaRPr lang="en-US" sz="2800" dirty="0"/>
          </a:p>
          <a:p>
            <a:pPr lvl="1">
              <a:lnSpc>
                <a:spcPct val="100000"/>
              </a:lnSpc>
            </a:pPr>
            <a:endParaRPr lang="en-US" sz="2800" dirty="0">
              <a:highlight>
                <a:srgbClr val="FFFF00"/>
              </a:highlight>
            </a:endParaRPr>
          </a:p>
        </p:txBody>
      </p:sp>
      <p:sp>
        <p:nvSpPr>
          <p:cNvPr id="3" name="Slide Number Placeholder 2">
            <a:extLst>
              <a:ext uri="{FF2B5EF4-FFF2-40B4-BE49-F238E27FC236}">
                <a16:creationId xmlns:a16="http://schemas.microsoft.com/office/drawing/2014/main" id="{55B1F327-85E9-4ED7-B43C-8EAB4739C39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9336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EE637-7362-427E-BD55-63352EAD14CF}"/>
              </a:ext>
            </a:extLst>
          </p:cNvPr>
          <p:cNvSpPr>
            <a:spLocks noGrp="1"/>
          </p:cNvSpPr>
          <p:nvPr>
            <p:ph type="title"/>
          </p:nvPr>
        </p:nvSpPr>
        <p:spPr/>
        <p:txBody>
          <a:bodyPr>
            <a:normAutofit/>
          </a:bodyPr>
          <a:lstStyle/>
          <a:p>
            <a:r>
              <a:rPr lang="en-US" dirty="0">
                <a:latin typeface="Arial"/>
                <a:cs typeface="Arial"/>
              </a:rPr>
              <a:t>Additional Absenteeism Data </a:t>
            </a:r>
            <a:br>
              <a:rPr lang="en-US" dirty="0">
                <a:solidFill>
                  <a:srgbClr val="000000"/>
                </a:solidFill>
                <a:latin typeface="Arial"/>
                <a:cs typeface="Arial"/>
              </a:rPr>
            </a:br>
            <a:r>
              <a:rPr lang="en-US" dirty="0">
                <a:latin typeface="Arial"/>
                <a:cs typeface="Arial"/>
              </a:rPr>
              <a:t>Collected Locally </a:t>
            </a:r>
          </a:p>
        </p:txBody>
      </p:sp>
      <p:sp>
        <p:nvSpPr>
          <p:cNvPr id="4" name="Content Placeholder 3">
            <a:extLst>
              <a:ext uri="{FF2B5EF4-FFF2-40B4-BE49-F238E27FC236}">
                <a16:creationId xmlns:a16="http://schemas.microsoft.com/office/drawing/2014/main" id="{28034A80-64D3-422A-B7F0-1F2396061F9D}"/>
              </a:ext>
            </a:extLst>
          </p:cNvPr>
          <p:cNvSpPr>
            <a:spLocks noGrp="1"/>
          </p:cNvSpPr>
          <p:nvPr>
            <p:ph sz="quarter" idx="11"/>
          </p:nvPr>
        </p:nvSpPr>
        <p:spPr/>
        <p:txBody>
          <a:bodyPr vert="horz" lIns="91440" tIns="45720" rIns="91440" bIns="45720" rtlCol="0" anchor="t">
            <a:normAutofit/>
          </a:bodyPr>
          <a:lstStyle/>
          <a:p>
            <a:pPr>
              <a:lnSpc>
                <a:spcPct val="100000"/>
              </a:lnSpc>
            </a:pPr>
            <a:r>
              <a:rPr lang="en-US" sz="3200" dirty="0">
                <a:latin typeface="Arial"/>
                <a:cs typeface="Arial"/>
              </a:rPr>
              <a:t>Districts are also required to develop re-engagement strategies for students who are absent 3 days or </a:t>
            </a:r>
            <a:r>
              <a:rPr lang="en-US" sz="3200" b="1" dirty="0">
                <a:latin typeface="Arial"/>
                <a:cs typeface="Arial"/>
              </a:rPr>
              <a:t>60 percent </a:t>
            </a:r>
            <a:r>
              <a:rPr lang="en-US" sz="3200" dirty="0">
                <a:latin typeface="Arial"/>
                <a:cs typeface="Arial"/>
              </a:rPr>
              <a:t>of the instructional day.</a:t>
            </a:r>
          </a:p>
          <a:p>
            <a:pPr>
              <a:lnSpc>
                <a:spcPct val="100000"/>
              </a:lnSpc>
            </a:pPr>
            <a:r>
              <a:rPr lang="en-US" sz="3200" dirty="0">
                <a:latin typeface="Arial"/>
                <a:cs typeface="Arial"/>
              </a:rPr>
              <a:t>This local data provides much more data than would have been reported in a chronic absenteeism rate. </a:t>
            </a:r>
          </a:p>
          <a:p>
            <a:pPr lvl="1">
              <a:lnSpc>
                <a:spcPct val="100000"/>
              </a:lnSpc>
            </a:pPr>
            <a:r>
              <a:rPr lang="en-US" sz="2800" dirty="0">
                <a:latin typeface="Arial"/>
                <a:cs typeface="Arial"/>
              </a:rPr>
              <a:t>For questions about the plan, contact your district's appointed supervisor of attendance</a:t>
            </a:r>
            <a:endParaRPr lang="en-US" dirty="0"/>
          </a:p>
        </p:txBody>
      </p:sp>
      <p:sp>
        <p:nvSpPr>
          <p:cNvPr id="3" name="Slide Number Placeholder 2">
            <a:extLst>
              <a:ext uri="{FF2B5EF4-FFF2-40B4-BE49-F238E27FC236}">
                <a16:creationId xmlns:a16="http://schemas.microsoft.com/office/drawing/2014/main" id="{B280FA2D-65DF-4801-B003-917557CC16F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6576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46036-488A-4399-8D01-4CD697DE79A8}"/>
              </a:ext>
            </a:extLst>
          </p:cNvPr>
          <p:cNvSpPr>
            <a:spLocks noGrp="1"/>
          </p:cNvSpPr>
          <p:nvPr>
            <p:ph type="title"/>
          </p:nvPr>
        </p:nvSpPr>
        <p:spPr/>
        <p:txBody>
          <a:bodyPr/>
          <a:lstStyle/>
          <a:p>
            <a:r>
              <a:rPr lang="en-US" dirty="0">
                <a:latin typeface="Arial"/>
                <a:cs typeface="Arial"/>
              </a:rPr>
              <a:t>Crosswalk of CALPADS Reports </a:t>
            </a:r>
            <a:br>
              <a:rPr lang="en-US" dirty="0">
                <a:latin typeface="Arial"/>
                <a:cs typeface="Arial"/>
              </a:rPr>
            </a:br>
            <a:r>
              <a:rPr lang="en-US" dirty="0">
                <a:latin typeface="Arial"/>
                <a:cs typeface="Arial"/>
              </a:rPr>
              <a:t>with Dashboard Indicators</a:t>
            </a:r>
            <a:br>
              <a:rPr lang="en-US" dirty="0"/>
            </a:br>
            <a:endParaRPr lang="en-US" dirty="0"/>
          </a:p>
        </p:txBody>
      </p:sp>
      <p:sp>
        <p:nvSpPr>
          <p:cNvPr id="3" name="Slide Number Placeholder 2">
            <a:extLst>
              <a:ext uri="{FF2B5EF4-FFF2-40B4-BE49-F238E27FC236}">
                <a16:creationId xmlns:a16="http://schemas.microsoft.com/office/drawing/2014/main" id="{B9F47F00-063C-435B-A7D5-3C647FC612AE}"/>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1350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712DA-F784-49CE-A4BF-7BD5F4FFCC68}"/>
              </a:ext>
            </a:extLst>
          </p:cNvPr>
          <p:cNvSpPr>
            <a:spLocks noGrp="1"/>
          </p:cNvSpPr>
          <p:nvPr>
            <p:ph type="title"/>
          </p:nvPr>
        </p:nvSpPr>
        <p:spPr/>
        <p:txBody>
          <a:bodyPr/>
          <a:lstStyle/>
          <a:p>
            <a:r>
              <a:rPr lang="en-US" dirty="0"/>
              <a:t>CALPADS Submission</a:t>
            </a:r>
          </a:p>
        </p:txBody>
      </p:sp>
      <p:sp>
        <p:nvSpPr>
          <p:cNvPr id="4" name="Content Placeholder 3">
            <a:extLst>
              <a:ext uri="{FF2B5EF4-FFF2-40B4-BE49-F238E27FC236}">
                <a16:creationId xmlns:a16="http://schemas.microsoft.com/office/drawing/2014/main" id="{46F64030-F4EB-49EF-BD90-C65CB7EABFF1}"/>
              </a:ext>
            </a:extLst>
          </p:cNvPr>
          <p:cNvSpPr>
            <a:spLocks noGrp="1"/>
          </p:cNvSpPr>
          <p:nvPr>
            <p:ph sz="quarter" idx="11"/>
          </p:nvPr>
        </p:nvSpPr>
        <p:spPr>
          <a:xfrm>
            <a:off x="414867" y="1767841"/>
            <a:ext cx="11353799" cy="4371702"/>
          </a:xfrm>
        </p:spPr>
        <p:txBody>
          <a:bodyPr vert="horz" lIns="91440" tIns="45720" rIns="91440" bIns="45720" rtlCol="0" anchor="t">
            <a:normAutofit/>
          </a:bodyPr>
          <a:lstStyle/>
          <a:p>
            <a:r>
              <a:rPr lang="en-US" dirty="0">
                <a:latin typeface="Arial"/>
                <a:cs typeface="Arial"/>
              </a:rPr>
              <a:t>As noted earlier, a majority of Dashboard data  are derived from CALPADS</a:t>
            </a:r>
          </a:p>
          <a:p>
            <a:pPr lvl="1"/>
            <a:r>
              <a:rPr lang="en-US" dirty="0">
                <a:latin typeface="Arial"/>
                <a:cs typeface="Arial"/>
              </a:rPr>
              <a:t>Several End-of-Year (EOY) CALPADS reports were developed so LEAs can review the accuracy of their data prior to certification. </a:t>
            </a:r>
            <a:endParaRPr lang="en-US" dirty="0"/>
          </a:p>
          <a:p>
            <a:pPr lvl="1"/>
            <a:r>
              <a:rPr lang="en-US" dirty="0">
                <a:latin typeface="Arial"/>
                <a:cs typeface="Arial"/>
              </a:rPr>
              <a:t>These reports also provide additional information not publicly reported in the Dashboard or DataQuest </a:t>
            </a:r>
            <a:endParaRPr lang="en-US" dirty="0"/>
          </a:p>
        </p:txBody>
      </p:sp>
      <p:sp>
        <p:nvSpPr>
          <p:cNvPr id="3" name="Slide Number Placeholder 2">
            <a:extLst>
              <a:ext uri="{FF2B5EF4-FFF2-40B4-BE49-F238E27FC236}">
                <a16:creationId xmlns:a16="http://schemas.microsoft.com/office/drawing/2014/main" id="{70DD11E6-0840-4B37-BFFC-4FD6538C25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9702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E0AE4-49AE-4F80-A1A7-74BA624D4D1B}"/>
              </a:ext>
            </a:extLst>
          </p:cNvPr>
          <p:cNvSpPr>
            <a:spLocks noGrp="1"/>
          </p:cNvSpPr>
          <p:nvPr>
            <p:ph type="title"/>
          </p:nvPr>
        </p:nvSpPr>
        <p:spPr/>
        <p:txBody>
          <a:bodyPr/>
          <a:lstStyle/>
          <a:p>
            <a:r>
              <a:rPr lang="en-US" dirty="0">
                <a:latin typeface="Arial"/>
                <a:cs typeface="Arial"/>
              </a:rPr>
              <a:t>Accessing CALPADS</a:t>
            </a:r>
            <a:endParaRPr lang="en-US" dirty="0">
              <a:solidFill>
                <a:schemeClr val="accent2">
                  <a:lumMod val="75000"/>
                </a:schemeClr>
              </a:solidFill>
            </a:endParaRPr>
          </a:p>
        </p:txBody>
      </p:sp>
      <p:sp>
        <p:nvSpPr>
          <p:cNvPr id="4" name="Content Placeholder 3">
            <a:extLst>
              <a:ext uri="{FF2B5EF4-FFF2-40B4-BE49-F238E27FC236}">
                <a16:creationId xmlns:a16="http://schemas.microsoft.com/office/drawing/2014/main" id="{417B6DFC-14D7-4859-A40D-C40075C6F614}"/>
              </a:ext>
            </a:extLst>
          </p:cNvPr>
          <p:cNvSpPr>
            <a:spLocks noGrp="1"/>
          </p:cNvSpPr>
          <p:nvPr>
            <p:ph sz="quarter" idx="11"/>
          </p:nvPr>
        </p:nvSpPr>
        <p:spPr>
          <a:xfrm>
            <a:off x="414867" y="1555727"/>
            <a:ext cx="11353799" cy="4583815"/>
          </a:xfrm>
        </p:spPr>
        <p:txBody>
          <a:bodyPr vert="horz" lIns="91440" tIns="45720" rIns="91440" bIns="45720" rtlCol="0" anchor="t">
            <a:normAutofit/>
          </a:bodyPr>
          <a:lstStyle/>
          <a:p>
            <a:r>
              <a:rPr lang="en-US" sz="3200" dirty="0">
                <a:latin typeface="Arial"/>
                <a:cs typeface="Arial"/>
              </a:rPr>
              <a:t>Each LEA has at least one (but no more than two) CALPADS LEA Administrators who can log onto CALPADS. </a:t>
            </a:r>
          </a:p>
          <a:p>
            <a:pPr lvl="1"/>
            <a:r>
              <a:rPr lang="en-US" sz="2800" dirty="0">
                <a:latin typeface="Arial"/>
                <a:cs typeface="Arial"/>
              </a:rPr>
              <a:t>Due to limited access to this system, LEAs are encouraged to have strong local data management practices so that staff can work together to review their data and reports. </a:t>
            </a:r>
            <a:endParaRPr lang="en-US" sz="2800" dirty="0"/>
          </a:p>
          <a:p>
            <a:pPr lvl="2"/>
            <a:r>
              <a:rPr lang="en-US" sz="2800" dirty="0">
                <a:latin typeface="Arial"/>
                <a:cs typeface="Arial"/>
              </a:rPr>
              <a:t>Example: CALPADS LEA Administrators and Accountability Coordinators should work together throughout submission and certification to ensure that the CALPADS data are reflective of their student population. </a:t>
            </a:r>
          </a:p>
          <a:p>
            <a:pPr lvl="2"/>
            <a:endParaRPr lang="en-US" sz="2800" dirty="0"/>
          </a:p>
          <a:p>
            <a:endParaRPr lang="en-US" sz="3200" dirty="0"/>
          </a:p>
        </p:txBody>
      </p:sp>
      <p:sp>
        <p:nvSpPr>
          <p:cNvPr id="3" name="Slide Number Placeholder 2">
            <a:extLst>
              <a:ext uri="{FF2B5EF4-FFF2-40B4-BE49-F238E27FC236}">
                <a16:creationId xmlns:a16="http://schemas.microsoft.com/office/drawing/2014/main" id="{BA87802C-5DEB-43E5-BD7C-727CD113681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6054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6A7B2-F234-4538-B2CD-4C344A23EE28}"/>
              </a:ext>
            </a:extLst>
          </p:cNvPr>
          <p:cNvSpPr>
            <a:spLocks noGrp="1"/>
          </p:cNvSpPr>
          <p:nvPr>
            <p:ph type="title"/>
          </p:nvPr>
        </p:nvSpPr>
        <p:spPr>
          <a:xfrm>
            <a:off x="414868" y="168442"/>
            <a:ext cx="11353799" cy="847876"/>
          </a:xfrm>
        </p:spPr>
        <p:txBody>
          <a:bodyPr/>
          <a:lstStyle/>
          <a:p>
            <a:pPr algn="ctr"/>
            <a:r>
              <a:rPr lang="en-US" dirty="0"/>
              <a:t>CALPADS Reports</a:t>
            </a:r>
          </a:p>
        </p:txBody>
      </p:sp>
      <p:sp>
        <p:nvSpPr>
          <p:cNvPr id="3" name="Content Placeholder 2">
            <a:extLst>
              <a:ext uri="{FF2B5EF4-FFF2-40B4-BE49-F238E27FC236}">
                <a16:creationId xmlns:a16="http://schemas.microsoft.com/office/drawing/2014/main" id="{487B513A-89DC-4040-906B-D47C443A80FD}"/>
              </a:ext>
            </a:extLst>
          </p:cNvPr>
          <p:cNvSpPr>
            <a:spLocks noGrp="1"/>
          </p:cNvSpPr>
          <p:nvPr>
            <p:ph sz="half" idx="1"/>
          </p:nvPr>
        </p:nvSpPr>
        <p:spPr>
          <a:xfrm>
            <a:off x="271272" y="677545"/>
            <a:ext cx="11405955" cy="2319655"/>
          </a:xfrm>
        </p:spPr>
        <p:txBody>
          <a:bodyPr vert="horz" lIns="91440" tIns="45720" rIns="91440" bIns="45720" rtlCol="0" anchor="t">
            <a:normAutofit/>
          </a:bodyPr>
          <a:lstStyle/>
          <a:p>
            <a:pPr>
              <a:spcBef>
                <a:spcPts val="300"/>
              </a:spcBef>
              <a:spcAft>
                <a:spcPts val="300"/>
              </a:spcAft>
            </a:pPr>
            <a:endParaRPr lang="en-US" sz="3200" dirty="0">
              <a:solidFill>
                <a:schemeClr val="accent2">
                  <a:lumMod val="75000"/>
                </a:schemeClr>
              </a:solidFill>
              <a:latin typeface="Arial"/>
              <a:cs typeface="Arial"/>
            </a:endParaRPr>
          </a:p>
          <a:p>
            <a:pPr>
              <a:spcBef>
                <a:spcPts val="300"/>
              </a:spcBef>
              <a:spcAft>
                <a:spcPts val="300"/>
              </a:spcAft>
            </a:pPr>
            <a:r>
              <a:rPr lang="en-US" sz="3200" dirty="0">
                <a:latin typeface="Arial"/>
                <a:cs typeface="Arial"/>
              </a:rPr>
              <a:t>The following table identifies specific CALPADS reports that are tied to Dashboard state indicators.</a:t>
            </a:r>
            <a:r>
              <a:rPr lang="en-US" sz="3200" dirty="0">
                <a:solidFill>
                  <a:schemeClr val="accent2">
                    <a:lumMod val="75000"/>
                  </a:schemeClr>
                </a:solidFill>
                <a:latin typeface="Arial"/>
                <a:cs typeface="Arial"/>
              </a:rPr>
              <a:t> </a:t>
            </a:r>
          </a:p>
          <a:p>
            <a:endParaRPr lang="en-US" dirty="0"/>
          </a:p>
        </p:txBody>
      </p:sp>
      <p:graphicFrame>
        <p:nvGraphicFramePr>
          <p:cNvPr id="6" name="Content Placeholder 5">
            <a:extLst>
              <a:ext uri="{FF2B5EF4-FFF2-40B4-BE49-F238E27FC236}">
                <a16:creationId xmlns:a16="http://schemas.microsoft.com/office/drawing/2014/main" id="{E466AC60-A0C5-49F0-B297-73EA99775261}"/>
              </a:ext>
            </a:extLst>
          </p:cNvPr>
          <p:cNvGraphicFramePr>
            <a:graphicFrameLocks noGrp="1"/>
          </p:cNvGraphicFramePr>
          <p:nvPr>
            <p:ph sz="half" idx="2"/>
            <p:extLst>
              <p:ext uri="{D42A27DB-BD31-4B8C-83A1-F6EECF244321}">
                <p14:modId xmlns:p14="http://schemas.microsoft.com/office/powerpoint/2010/main" val="673929544"/>
              </p:ext>
            </p:extLst>
          </p:nvPr>
        </p:nvGraphicFramePr>
        <p:xfrm>
          <a:off x="431990" y="2631440"/>
          <a:ext cx="11488738" cy="3276600"/>
        </p:xfrm>
        <a:graphic>
          <a:graphicData uri="http://schemas.openxmlformats.org/drawingml/2006/table">
            <a:tbl>
              <a:tblPr firstRow="1" bandRow="1">
                <a:tableStyleId>{5C22544A-7EE6-4342-B048-85BDC9FD1C3A}</a:tableStyleId>
              </a:tblPr>
              <a:tblGrid>
                <a:gridCol w="5744369">
                  <a:extLst>
                    <a:ext uri="{9D8B030D-6E8A-4147-A177-3AD203B41FA5}">
                      <a16:colId xmlns:a16="http://schemas.microsoft.com/office/drawing/2014/main" val="1461386661"/>
                    </a:ext>
                  </a:extLst>
                </a:gridCol>
                <a:gridCol w="5744369">
                  <a:extLst>
                    <a:ext uri="{9D8B030D-6E8A-4147-A177-3AD203B41FA5}">
                      <a16:colId xmlns:a16="http://schemas.microsoft.com/office/drawing/2014/main" val="4078430462"/>
                    </a:ext>
                  </a:extLst>
                </a:gridCol>
              </a:tblGrid>
              <a:tr h="655320">
                <a:tc>
                  <a:txBody>
                    <a:bodyPr/>
                    <a:lstStyle/>
                    <a:p>
                      <a:pPr algn="ctr"/>
                      <a:r>
                        <a:rPr lang="en-US" sz="2400" dirty="0">
                          <a:solidFill>
                            <a:schemeClr val="bg1"/>
                          </a:solidFill>
                          <a:latin typeface="Arial" panose="020B0604020202020204" pitchFamily="34" charset="0"/>
                          <a:cs typeface="Arial" panose="020B0604020202020204" pitchFamily="34" charset="0"/>
                        </a:rPr>
                        <a:t>Dashboard State Indicator</a:t>
                      </a:r>
                    </a:p>
                  </a:txBody>
                  <a:tcPr anchor="ctr">
                    <a:solidFill>
                      <a:schemeClr val="accent5">
                        <a:lumMod val="75000"/>
                      </a:schemeClr>
                    </a:solidFill>
                  </a:tcPr>
                </a:tc>
                <a:tc>
                  <a:txBody>
                    <a:bodyPr/>
                    <a:lstStyle/>
                    <a:p>
                      <a:pPr algn="ctr"/>
                      <a:r>
                        <a:rPr lang="en-US" sz="2400" dirty="0">
                          <a:solidFill>
                            <a:schemeClr val="bg1"/>
                          </a:solidFill>
                          <a:latin typeface="Arial" panose="020B0604020202020204" pitchFamily="34" charset="0"/>
                          <a:cs typeface="Arial" panose="020B0604020202020204" pitchFamily="34" charset="0"/>
                        </a:rPr>
                        <a:t>CALPADS Report #</a:t>
                      </a:r>
                    </a:p>
                  </a:txBody>
                  <a:tcPr anchor="ctr">
                    <a:solidFill>
                      <a:schemeClr val="accent5">
                        <a:lumMod val="75000"/>
                      </a:schemeClr>
                    </a:solidFill>
                  </a:tcPr>
                </a:tc>
                <a:extLst>
                  <a:ext uri="{0D108BD9-81ED-4DB2-BD59-A6C34878D82A}">
                    <a16:rowId xmlns:a16="http://schemas.microsoft.com/office/drawing/2014/main" val="550725854"/>
                  </a:ext>
                </a:extLst>
              </a:tr>
              <a:tr h="655320">
                <a:tc>
                  <a:txBody>
                    <a:bodyPr/>
                    <a:lstStyle/>
                    <a:p>
                      <a:r>
                        <a:rPr lang="en-US" sz="2400" dirty="0">
                          <a:latin typeface="Arial" panose="020B0604020202020204" pitchFamily="34" charset="0"/>
                          <a:cs typeface="Arial" panose="020B0604020202020204" pitchFamily="34" charset="0"/>
                        </a:rPr>
                        <a:t>Suspension Rate </a:t>
                      </a:r>
                    </a:p>
                  </a:txBody>
                  <a:tcPr anchor="ctr"/>
                </a:tc>
                <a:tc>
                  <a:txBody>
                    <a:bodyPr/>
                    <a:lstStyle/>
                    <a:p>
                      <a:pPr algn="ctr"/>
                      <a:r>
                        <a:rPr lang="en-US" sz="2400" dirty="0">
                          <a:latin typeface="Arial" panose="020B0604020202020204" pitchFamily="34" charset="0"/>
                          <a:cs typeface="Arial" panose="020B0604020202020204" pitchFamily="34" charset="0"/>
                        </a:rPr>
                        <a:t>7.10 and 7.12</a:t>
                      </a:r>
                    </a:p>
                  </a:txBody>
                  <a:tcPr anchor="ctr"/>
                </a:tc>
                <a:extLst>
                  <a:ext uri="{0D108BD9-81ED-4DB2-BD59-A6C34878D82A}">
                    <a16:rowId xmlns:a16="http://schemas.microsoft.com/office/drawing/2014/main" val="2463883882"/>
                  </a:ext>
                </a:extLst>
              </a:tr>
              <a:tr h="655320">
                <a:tc>
                  <a:txBody>
                    <a:bodyPr/>
                    <a:lstStyle/>
                    <a:p>
                      <a:r>
                        <a:rPr lang="en-US" sz="2400" dirty="0">
                          <a:latin typeface="Arial" panose="020B0604020202020204" pitchFamily="34" charset="0"/>
                          <a:cs typeface="Arial" panose="020B0604020202020204" pitchFamily="34" charset="0"/>
                        </a:rPr>
                        <a:t>Chronic Absenteeism Rate </a:t>
                      </a:r>
                    </a:p>
                  </a:txBody>
                  <a:tcPr anchor="ctr"/>
                </a:tc>
                <a:tc>
                  <a:txBody>
                    <a:bodyPr/>
                    <a:lstStyle/>
                    <a:p>
                      <a:pPr algn="ctr"/>
                      <a:r>
                        <a:rPr lang="en-US" sz="2400" dirty="0">
                          <a:latin typeface="Arial" panose="020B0604020202020204" pitchFamily="34" charset="0"/>
                          <a:cs typeface="Arial" panose="020B0604020202020204" pitchFamily="34" charset="0"/>
                        </a:rPr>
                        <a:t>14.1 and 14.2</a:t>
                      </a:r>
                    </a:p>
                  </a:txBody>
                  <a:tcPr anchor="ctr"/>
                </a:tc>
                <a:extLst>
                  <a:ext uri="{0D108BD9-81ED-4DB2-BD59-A6C34878D82A}">
                    <a16:rowId xmlns:a16="http://schemas.microsoft.com/office/drawing/2014/main" val="3263678697"/>
                  </a:ext>
                </a:extLst>
              </a:tr>
              <a:tr h="655320">
                <a:tc>
                  <a:txBody>
                    <a:bodyPr/>
                    <a:lstStyle/>
                    <a:p>
                      <a:r>
                        <a:rPr lang="en-US" sz="2400" i="0" dirty="0">
                          <a:latin typeface="Arial" panose="020B0604020202020204" pitchFamily="34" charset="0"/>
                          <a:cs typeface="Arial" panose="020B0604020202020204" pitchFamily="34" charset="0"/>
                        </a:rPr>
                        <a:t>College/Career </a:t>
                      </a:r>
                    </a:p>
                  </a:txBody>
                  <a:tcPr anchor="ctr"/>
                </a:tc>
                <a:tc>
                  <a:txBody>
                    <a:bodyPr/>
                    <a:lstStyle/>
                    <a:p>
                      <a:pPr algn="ctr"/>
                      <a:r>
                        <a:rPr lang="en-US" sz="2400" dirty="0">
                          <a:latin typeface="Arial" panose="020B0604020202020204" pitchFamily="34" charset="0"/>
                          <a:cs typeface="Arial" panose="020B0604020202020204" pitchFamily="34" charset="0"/>
                        </a:rPr>
                        <a:t>3.10, 3.11, 3.14, 3.15, 15.1, and 15.2</a:t>
                      </a:r>
                    </a:p>
                  </a:txBody>
                  <a:tcPr anchor="ctr"/>
                </a:tc>
                <a:extLst>
                  <a:ext uri="{0D108BD9-81ED-4DB2-BD59-A6C34878D82A}">
                    <a16:rowId xmlns:a16="http://schemas.microsoft.com/office/drawing/2014/main" val="1853388828"/>
                  </a:ext>
                </a:extLst>
              </a:tr>
              <a:tr h="655320">
                <a:tc>
                  <a:txBody>
                    <a:bodyPr/>
                    <a:lstStyle/>
                    <a:p>
                      <a:r>
                        <a:rPr lang="en-US" sz="2400" i="0" dirty="0">
                          <a:latin typeface="Arial" panose="020B0604020202020204" pitchFamily="34" charset="0"/>
                          <a:cs typeface="Arial" panose="020B0604020202020204" pitchFamily="34" charset="0"/>
                        </a:rPr>
                        <a:t>Graduation Rate</a:t>
                      </a:r>
                    </a:p>
                  </a:txBody>
                  <a:tcPr anchor="ctr"/>
                </a:tc>
                <a:tc>
                  <a:txBody>
                    <a:bodyPr/>
                    <a:lstStyle/>
                    <a:p>
                      <a:pPr algn="ctr"/>
                      <a:r>
                        <a:rPr lang="en-US" sz="2400" dirty="0">
                          <a:latin typeface="Arial" panose="020B0604020202020204" pitchFamily="34" charset="0"/>
                          <a:cs typeface="Arial" panose="020B0604020202020204" pitchFamily="34" charset="0"/>
                        </a:rPr>
                        <a:t>15.1 and 15.2</a:t>
                      </a:r>
                    </a:p>
                  </a:txBody>
                  <a:tcPr anchor="ctr"/>
                </a:tc>
                <a:extLst>
                  <a:ext uri="{0D108BD9-81ED-4DB2-BD59-A6C34878D82A}">
                    <a16:rowId xmlns:a16="http://schemas.microsoft.com/office/drawing/2014/main" val="3680659609"/>
                  </a:ext>
                </a:extLst>
              </a:tr>
            </a:tbl>
          </a:graphicData>
        </a:graphic>
      </p:graphicFrame>
      <p:sp>
        <p:nvSpPr>
          <p:cNvPr id="5" name="Slide Number Placeholder 4">
            <a:extLst>
              <a:ext uri="{FF2B5EF4-FFF2-40B4-BE49-F238E27FC236}">
                <a16:creationId xmlns:a16="http://schemas.microsoft.com/office/drawing/2014/main" id="{C377AD36-9FD9-4292-B880-9C30FEBB29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07B27-5348-4263-B67F-EF7FF0A6AD4A}"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5909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5585E-3366-47CB-9F43-165F184AC26D}"/>
              </a:ext>
            </a:extLst>
          </p:cNvPr>
          <p:cNvSpPr>
            <a:spLocks noGrp="1"/>
          </p:cNvSpPr>
          <p:nvPr>
            <p:ph type="title"/>
          </p:nvPr>
        </p:nvSpPr>
        <p:spPr/>
        <p:txBody>
          <a:bodyPr/>
          <a:lstStyle/>
          <a:p>
            <a:r>
              <a:rPr lang="en-US" dirty="0"/>
              <a:t>Suspension Rate: </a:t>
            </a:r>
            <a:br>
              <a:rPr lang="en-US" dirty="0"/>
            </a:br>
            <a:r>
              <a:rPr lang="en-US" dirty="0"/>
              <a:t>CALPADS Reports 7.10 and 7.12</a:t>
            </a:r>
          </a:p>
        </p:txBody>
      </p:sp>
      <p:sp>
        <p:nvSpPr>
          <p:cNvPr id="4" name="Content Placeholder 3">
            <a:extLst>
              <a:ext uri="{FF2B5EF4-FFF2-40B4-BE49-F238E27FC236}">
                <a16:creationId xmlns:a16="http://schemas.microsoft.com/office/drawing/2014/main" id="{FE47C69F-6B1F-4C4F-93C5-092B323F1C49}"/>
              </a:ext>
            </a:extLst>
          </p:cNvPr>
          <p:cNvSpPr>
            <a:spLocks noGrp="1"/>
          </p:cNvSpPr>
          <p:nvPr>
            <p:ph sz="quarter" idx="11"/>
          </p:nvPr>
        </p:nvSpPr>
        <p:spPr>
          <a:xfrm>
            <a:off x="414867" y="1646239"/>
            <a:ext cx="11353799" cy="4493304"/>
          </a:xfrm>
        </p:spPr>
        <p:txBody>
          <a:bodyPr vert="horz" lIns="91440" tIns="45720" rIns="91440" bIns="45720" rtlCol="0" anchor="t">
            <a:normAutofit/>
          </a:bodyPr>
          <a:lstStyle/>
          <a:p>
            <a:pPr fontAlgn="base"/>
            <a:r>
              <a:rPr lang="en-US" dirty="0">
                <a:latin typeface="Arial"/>
                <a:cs typeface="Arial"/>
              </a:rPr>
              <a:t>7.10 is the summary aggregate report</a:t>
            </a:r>
          </a:p>
          <a:p>
            <a:pPr fontAlgn="base"/>
            <a:r>
              <a:rPr lang="en-US" dirty="0">
                <a:latin typeface="Arial"/>
                <a:cs typeface="Arial"/>
              </a:rPr>
              <a:t>7.12 is the student-level report</a:t>
            </a:r>
          </a:p>
          <a:p>
            <a:pPr fontAlgn="base"/>
            <a:r>
              <a:rPr lang="en-US" dirty="0">
                <a:latin typeface="Arial"/>
                <a:cs typeface="Arial"/>
              </a:rPr>
              <a:t>These reports provide: </a:t>
            </a:r>
            <a:endParaRPr lang="en-US" dirty="0"/>
          </a:p>
          <a:p>
            <a:pPr lvl="1" fontAlgn="base"/>
            <a:r>
              <a:rPr lang="en-US" dirty="0">
                <a:latin typeface="Arial"/>
                <a:cs typeface="Arial"/>
              </a:rPr>
              <a:t>The total in-and out-of-school suspensions</a:t>
            </a:r>
          </a:p>
          <a:p>
            <a:pPr lvl="1" fontAlgn="base"/>
            <a:r>
              <a:rPr lang="en-US" dirty="0">
                <a:latin typeface="Arial"/>
                <a:cs typeface="Arial"/>
              </a:rPr>
              <a:t>The number of students receiving instructional support</a:t>
            </a:r>
          </a:p>
          <a:p>
            <a:pPr lvl="1" fontAlgn="base"/>
            <a:r>
              <a:rPr lang="en-US" dirty="0">
                <a:latin typeface="Arial"/>
                <a:cs typeface="Arial"/>
              </a:rPr>
              <a:t>The number of students removed to interim alternate settings</a:t>
            </a:r>
          </a:p>
          <a:p>
            <a:pPr lvl="1" fontAlgn="base"/>
            <a:endParaRPr lang="en-US" dirty="0"/>
          </a:p>
          <a:p>
            <a:endParaRPr lang="en-US" dirty="0"/>
          </a:p>
        </p:txBody>
      </p:sp>
      <p:sp>
        <p:nvSpPr>
          <p:cNvPr id="3" name="Slide Number Placeholder 2">
            <a:extLst>
              <a:ext uri="{FF2B5EF4-FFF2-40B4-BE49-F238E27FC236}">
                <a16:creationId xmlns:a16="http://schemas.microsoft.com/office/drawing/2014/main" id="{C89CDA86-71FC-4E78-9CC3-6AD2C8096DF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08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normAutofit fontScale="92500" lnSpcReduction="10000"/>
          </a:bodyPr>
          <a:lstStyle/>
          <a:p>
            <a:r>
              <a:rPr lang="en-US" dirty="0"/>
              <a:t>To frame the role data plays within the Local Control and Accountability Plan (LCAP) Process</a:t>
            </a:r>
          </a:p>
          <a:p>
            <a:r>
              <a:rPr lang="en-US" dirty="0"/>
              <a:t>To identify the data that LEAs are to use in developing the 2021–22 LCAP</a:t>
            </a:r>
          </a:p>
          <a:p>
            <a:r>
              <a:rPr lang="en-US" dirty="0"/>
              <a:t> What Data Are Available at the State Level? </a:t>
            </a:r>
          </a:p>
          <a:p>
            <a:pPr lvl="1">
              <a:spcBef>
                <a:spcPts val="1200"/>
              </a:spcBef>
            </a:pPr>
            <a:r>
              <a:rPr lang="en-US" sz="2600" dirty="0"/>
              <a:t>New 2020 Dashboard Additional Reports</a:t>
            </a:r>
          </a:p>
          <a:p>
            <a:r>
              <a:rPr lang="en-US" dirty="0"/>
              <a:t>What Data Are Not Available at the State Level?</a:t>
            </a:r>
          </a:p>
          <a:p>
            <a:r>
              <a:rPr lang="en-US" dirty="0"/>
              <a:t>California Longitudinal Pupil Achievement Data System (CALPADS) Reports that Reflect California School Dashboard (Dashboard) Data</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166198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45D31-797D-4DF9-B68D-A1DAE6945C1E}"/>
              </a:ext>
            </a:extLst>
          </p:cNvPr>
          <p:cNvSpPr>
            <a:spLocks noGrp="1"/>
          </p:cNvSpPr>
          <p:nvPr>
            <p:ph type="title"/>
          </p:nvPr>
        </p:nvSpPr>
        <p:spPr/>
        <p:txBody>
          <a:bodyPr/>
          <a:lstStyle/>
          <a:p>
            <a:r>
              <a:rPr lang="en-US" dirty="0"/>
              <a:t>Chronic Absenteeism: </a:t>
            </a:r>
            <a:br>
              <a:rPr lang="en-US" dirty="0"/>
            </a:br>
            <a:r>
              <a:rPr lang="en-US" dirty="0"/>
              <a:t>CALPADS Reports 14.1 and 14.2 </a:t>
            </a:r>
          </a:p>
        </p:txBody>
      </p:sp>
      <p:sp>
        <p:nvSpPr>
          <p:cNvPr id="4" name="Content Placeholder 3">
            <a:extLst>
              <a:ext uri="{FF2B5EF4-FFF2-40B4-BE49-F238E27FC236}">
                <a16:creationId xmlns:a16="http://schemas.microsoft.com/office/drawing/2014/main" id="{96765C5F-5072-40E8-9AEA-97EFD2CCEB70}"/>
              </a:ext>
            </a:extLst>
          </p:cNvPr>
          <p:cNvSpPr>
            <a:spLocks noGrp="1"/>
          </p:cNvSpPr>
          <p:nvPr>
            <p:ph sz="quarter" idx="11"/>
          </p:nvPr>
        </p:nvSpPr>
        <p:spPr/>
        <p:txBody>
          <a:bodyPr vert="horz" lIns="91440" tIns="45720" rIns="91440" bIns="45720" rtlCol="0" anchor="t">
            <a:normAutofit lnSpcReduction="10000"/>
          </a:bodyPr>
          <a:lstStyle/>
          <a:p>
            <a:pPr fontAlgn="base"/>
            <a:r>
              <a:rPr lang="en-US" sz="3200" dirty="0">
                <a:latin typeface="Arial"/>
                <a:cs typeface="Arial"/>
              </a:rPr>
              <a:t>14.1 is the summary aggregate report</a:t>
            </a:r>
          </a:p>
          <a:p>
            <a:pPr fontAlgn="base"/>
            <a:r>
              <a:rPr lang="en-US" sz="3200" dirty="0">
                <a:latin typeface="Arial"/>
                <a:cs typeface="Arial"/>
              </a:rPr>
              <a:t>14.2 is the student-level report</a:t>
            </a:r>
          </a:p>
          <a:p>
            <a:pPr fontAlgn="base"/>
            <a:r>
              <a:rPr lang="en-US" sz="3200" dirty="0">
                <a:latin typeface="Arial"/>
                <a:cs typeface="Arial"/>
              </a:rPr>
              <a:t>LEAs can use these reports to identify the percent of student absences: </a:t>
            </a:r>
            <a:endParaRPr lang="en-US" sz="3200" dirty="0"/>
          </a:p>
          <a:p>
            <a:pPr lvl="1"/>
            <a:r>
              <a:rPr lang="en-US" sz="2800" dirty="0">
                <a:latin typeface="Arial"/>
                <a:cs typeface="Arial"/>
              </a:rPr>
              <a:t>Less than 5%</a:t>
            </a:r>
          </a:p>
          <a:p>
            <a:pPr lvl="1"/>
            <a:r>
              <a:rPr lang="en-US" sz="2800" dirty="0">
                <a:latin typeface="Arial"/>
                <a:cs typeface="Arial"/>
              </a:rPr>
              <a:t>Equal/greater than 5% and less than 10%</a:t>
            </a:r>
          </a:p>
          <a:p>
            <a:pPr lvl="1"/>
            <a:r>
              <a:rPr lang="en-US" sz="2800" dirty="0">
                <a:latin typeface="Arial"/>
                <a:cs typeface="Arial"/>
              </a:rPr>
              <a:t>Equal/greater than 10% and less than 20%</a:t>
            </a:r>
          </a:p>
          <a:p>
            <a:pPr lvl="1"/>
            <a:r>
              <a:rPr lang="en-US" sz="2800" dirty="0">
                <a:latin typeface="Arial"/>
                <a:cs typeface="Arial"/>
              </a:rPr>
              <a:t>Equal/greater than 20%</a:t>
            </a:r>
          </a:p>
          <a:p>
            <a:pPr lvl="1"/>
            <a:endParaRPr lang="en-US" sz="2800" dirty="0">
              <a:latin typeface="Arial"/>
              <a:cs typeface="Arial"/>
            </a:endParaRPr>
          </a:p>
          <a:p>
            <a:endParaRPr lang="en-US" dirty="0"/>
          </a:p>
        </p:txBody>
      </p:sp>
      <p:sp>
        <p:nvSpPr>
          <p:cNvPr id="3" name="Slide Number Placeholder 2">
            <a:extLst>
              <a:ext uri="{FF2B5EF4-FFF2-40B4-BE49-F238E27FC236}">
                <a16:creationId xmlns:a16="http://schemas.microsoft.com/office/drawing/2014/main" id="{6D54A246-A8EC-4B6B-8016-716FB797F256}"/>
              </a:ext>
            </a:extLst>
          </p:cNvPr>
          <p:cNvSpPr>
            <a:spLocks noGrp="1"/>
          </p:cNvSpPr>
          <p:nvPr>
            <p:ph type="sldNum" sz="quarter" idx="10"/>
          </p:nvPr>
        </p:nvSpPr>
        <p:spPr>
          <a:xfrm>
            <a:off x="9212629" y="632443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8390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5BB3C-F753-4984-8821-9ACC04B45538}"/>
              </a:ext>
            </a:extLst>
          </p:cNvPr>
          <p:cNvSpPr>
            <a:spLocks noGrp="1"/>
          </p:cNvSpPr>
          <p:nvPr>
            <p:ph type="title"/>
          </p:nvPr>
        </p:nvSpPr>
        <p:spPr/>
        <p:txBody>
          <a:bodyPr/>
          <a:lstStyle/>
          <a:p>
            <a:r>
              <a:rPr lang="en-US" sz="4000" dirty="0">
                <a:latin typeface="Arial"/>
                <a:cs typeface="Arial"/>
              </a:rPr>
              <a:t>Graduation Rate: Aggregate Data</a:t>
            </a:r>
            <a:endParaRPr lang="en-US" sz="4000" b="0" dirty="0">
              <a:latin typeface="Arial"/>
              <a:cs typeface="Arial"/>
            </a:endParaRPr>
          </a:p>
        </p:txBody>
      </p:sp>
      <p:sp>
        <p:nvSpPr>
          <p:cNvPr id="4" name="Content Placeholder 3">
            <a:extLst>
              <a:ext uri="{FF2B5EF4-FFF2-40B4-BE49-F238E27FC236}">
                <a16:creationId xmlns:a16="http://schemas.microsoft.com/office/drawing/2014/main" id="{71FB19D1-72D3-4EF4-A59F-C13CB67EC69F}"/>
              </a:ext>
            </a:extLst>
          </p:cNvPr>
          <p:cNvSpPr>
            <a:spLocks noGrp="1"/>
          </p:cNvSpPr>
          <p:nvPr>
            <p:ph sz="quarter" idx="11"/>
          </p:nvPr>
        </p:nvSpPr>
        <p:spPr/>
        <p:txBody>
          <a:bodyPr vert="horz" lIns="91440" tIns="45720" rIns="91440" bIns="45720" rtlCol="0" anchor="t">
            <a:normAutofit/>
          </a:bodyPr>
          <a:lstStyle/>
          <a:p>
            <a:pPr>
              <a:lnSpc>
                <a:spcPct val="100000"/>
              </a:lnSpc>
            </a:pPr>
            <a:r>
              <a:rPr lang="en-US" dirty="0">
                <a:latin typeface="Arial"/>
                <a:cs typeface="Arial"/>
              </a:rPr>
              <a:t>LEAs can access two reports to view aggregate data:</a:t>
            </a:r>
          </a:p>
          <a:p>
            <a:pPr lvl="1">
              <a:lnSpc>
                <a:spcPct val="100000"/>
              </a:lnSpc>
            </a:pPr>
            <a:r>
              <a:rPr lang="en-US" dirty="0">
                <a:latin typeface="Arial"/>
                <a:cs typeface="Arial"/>
              </a:rPr>
              <a:t>CALPADS Report 15.1</a:t>
            </a:r>
            <a:endParaRPr lang="en-US" dirty="0"/>
          </a:p>
          <a:p>
            <a:pPr lvl="1">
              <a:lnSpc>
                <a:spcPct val="100000"/>
              </a:lnSpc>
            </a:pPr>
            <a:r>
              <a:rPr lang="en-US" dirty="0">
                <a:latin typeface="Arial"/>
                <a:cs typeface="Arial"/>
              </a:rPr>
              <a:t>Graduation Rate Additional Reports </a:t>
            </a:r>
          </a:p>
          <a:p>
            <a:pPr lvl="2">
              <a:lnSpc>
                <a:spcPct val="100000"/>
              </a:lnSpc>
            </a:pPr>
            <a:r>
              <a:rPr lang="en-US" dirty="0">
                <a:latin typeface="Arial"/>
                <a:cs typeface="Arial"/>
              </a:rPr>
              <a:t>Both reports provide summary information at the LEA, school, and student group levels</a:t>
            </a:r>
            <a:endParaRPr lang="en-US" dirty="0"/>
          </a:p>
        </p:txBody>
      </p:sp>
      <p:sp>
        <p:nvSpPr>
          <p:cNvPr id="3" name="Slide Number Placeholder 2">
            <a:extLst>
              <a:ext uri="{FF2B5EF4-FFF2-40B4-BE49-F238E27FC236}">
                <a16:creationId xmlns:a16="http://schemas.microsoft.com/office/drawing/2014/main" id="{00F0999B-3D03-4565-8FFE-EB544CC19A0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18317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AF0A0-FE3B-4FA8-BF18-904B480F9CAB}"/>
              </a:ext>
            </a:extLst>
          </p:cNvPr>
          <p:cNvSpPr>
            <a:spLocks noGrp="1"/>
          </p:cNvSpPr>
          <p:nvPr>
            <p:ph type="title"/>
          </p:nvPr>
        </p:nvSpPr>
        <p:spPr/>
        <p:txBody>
          <a:bodyPr/>
          <a:lstStyle/>
          <a:p>
            <a:r>
              <a:rPr lang="en-US" dirty="0">
                <a:latin typeface="Arial"/>
                <a:cs typeface="Arial"/>
              </a:rPr>
              <a:t>Graduation Rate: Student-Level Data</a:t>
            </a:r>
            <a:endParaRPr lang="en-US" dirty="0"/>
          </a:p>
        </p:txBody>
      </p:sp>
      <p:sp>
        <p:nvSpPr>
          <p:cNvPr id="4" name="Content Placeholder 3">
            <a:extLst>
              <a:ext uri="{FF2B5EF4-FFF2-40B4-BE49-F238E27FC236}">
                <a16:creationId xmlns:a16="http://schemas.microsoft.com/office/drawing/2014/main" id="{817E6F86-4409-439C-AC01-C28201EFB3DC}"/>
              </a:ext>
            </a:extLst>
          </p:cNvPr>
          <p:cNvSpPr>
            <a:spLocks noGrp="1"/>
          </p:cNvSpPr>
          <p:nvPr>
            <p:ph sz="quarter" idx="11"/>
          </p:nvPr>
        </p:nvSpPr>
        <p:spPr>
          <a:xfrm>
            <a:off x="425027" y="1586207"/>
            <a:ext cx="11353799" cy="4268855"/>
          </a:xfrm>
        </p:spPr>
        <p:txBody>
          <a:bodyPr vert="horz" lIns="91440" tIns="45720" rIns="91440" bIns="45720" rtlCol="0" anchor="t">
            <a:normAutofit/>
          </a:bodyPr>
          <a:lstStyle/>
          <a:p>
            <a:pPr>
              <a:lnSpc>
                <a:spcPct val="100000"/>
              </a:lnSpc>
            </a:pPr>
            <a:r>
              <a:rPr lang="en-US" sz="3200" dirty="0">
                <a:latin typeface="Arial"/>
                <a:cs typeface="Arial"/>
              </a:rPr>
              <a:t>For a deeper dive into the graduation rate data, LEAs can review CALPADS Report 15.2 for student-level information. This report can be used to:  </a:t>
            </a:r>
            <a:endParaRPr lang="en-US" dirty="0"/>
          </a:p>
          <a:p>
            <a:pPr lvl="1">
              <a:lnSpc>
                <a:spcPct val="100000"/>
              </a:lnSpc>
            </a:pPr>
            <a:r>
              <a:rPr lang="en-US" sz="2800" dirty="0">
                <a:latin typeface="Arial"/>
                <a:cs typeface="Arial"/>
              </a:rPr>
              <a:t>Determine which students are in the cohort and removed from the cohort </a:t>
            </a:r>
          </a:p>
          <a:p>
            <a:pPr lvl="1">
              <a:lnSpc>
                <a:spcPct val="100000"/>
              </a:lnSpc>
            </a:pPr>
            <a:r>
              <a:rPr lang="en-US" sz="2800" dirty="0">
                <a:latin typeface="Arial"/>
                <a:cs typeface="Arial"/>
              </a:rPr>
              <a:t>Review outcomes once students are exited </a:t>
            </a:r>
          </a:p>
          <a:p>
            <a:pPr lvl="2">
              <a:lnSpc>
                <a:spcPct val="100000"/>
              </a:lnSpc>
            </a:pPr>
            <a:r>
              <a:rPr lang="en-US" sz="2800" dirty="0">
                <a:latin typeface="Arial"/>
                <a:cs typeface="Arial"/>
              </a:rPr>
              <a:t>Did the student graduate with a high school diploma? Or is the student still enrolled?  </a:t>
            </a:r>
          </a:p>
          <a:p>
            <a:pPr>
              <a:lnSpc>
                <a:spcPct val="100000"/>
              </a:lnSpc>
              <a:spcBef>
                <a:spcPts val="1200"/>
              </a:spcBef>
            </a:pPr>
            <a:endParaRPr lang="en-US" sz="3200" dirty="0"/>
          </a:p>
          <a:p>
            <a:endParaRPr lang="en-US" dirty="0"/>
          </a:p>
        </p:txBody>
      </p:sp>
      <p:sp>
        <p:nvSpPr>
          <p:cNvPr id="3" name="Slide Number Placeholder 2">
            <a:extLst>
              <a:ext uri="{FF2B5EF4-FFF2-40B4-BE49-F238E27FC236}">
                <a16:creationId xmlns:a16="http://schemas.microsoft.com/office/drawing/2014/main" id="{F7A4ECC6-80F2-469B-B991-63747C5F6BB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2911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73932-5D9C-4B88-BB98-904C68BAB2B6}"/>
              </a:ext>
            </a:extLst>
          </p:cNvPr>
          <p:cNvSpPr>
            <a:spLocks noGrp="1"/>
          </p:cNvSpPr>
          <p:nvPr>
            <p:ph type="title"/>
          </p:nvPr>
        </p:nvSpPr>
        <p:spPr>
          <a:xfrm>
            <a:off x="414868" y="168442"/>
            <a:ext cx="11353799" cy="1172996"/>
          </a:xfrm>
        </p:spPr>
        <p:txBody>
          <a:bodyPr/>
          <a:lstStyle/>
          <a:p>
            <a:r>
              <a:rPr lang="en-US" dirty="0">
                <a:latin typeface="Arial"/>
                <a:cs typeface="Arial"/>
              </a:rPr>
              <a:t>College/Career: Aggregate Data</a:t>
            </a:r>
            <a:endParaRPr lang="en-US" b="0" dirty="0">
              <a:latin typeface="Arial"/>
              <a:cs typeface="Arial"/>
            </a:endParaRPr>
          </a:p>
        </p:txBody>
      </p:sp>
      <p:sp>
        <p:nvSpPr>
          <p:cNvPr id="4" name="Content Placeholder 3">
            <a:extLst>
              <a:ext uri="{FF2B5EF4-FFF2-40B4-BE49-F238E27FC236}">
                <a16:creationId xmlns:a16="http://schemas.microsoft.com/office/drawing/2014/main" id="{B4F4B618-B503-4A26-B38B-956ECF8E85F3}"/>
              </a:ext>
            </a:extLst>
          </p:cNvPr>
          <p:cNvSpPr>
            <a:spLocks noGrp="1"/>
          </p:cNvSpPr>
          <p:nvPr>
            <p:ph sz="quarter" idx="11"/>
          </p:nvPr>
        </p:nvSpPr>
        <p:spPr>
          <a:xfrm>
            <a:off x="195792" y="1256642"/>
            <a:ext cx="11868149" cy="5321050"/>
          </a:xfrm>
        </p:spPr>
        <p:txBody>
          <a:bodyPr vert="horz" lIns="91440" tIns="45720" rIns="91440" bIns="45720" rtlCol="0" anchor="t">
            <a:normAutofit lnSpcReduction="10000"/>
          </a:bodyPr>
          <a:lstStyle/>
          <a:p>
            <a:pPr>
              <a:lnSpc>
                <a:spcPct val="110000"/>
              </a:lnSpc>
            </a:pPr>
            <a:r>
              <a:rPr lang="en-US" sz="3200" dirty="0">
                <a:latin typeface="Arial"/>
                <a:cs typeface="Arial"/>
              </a:rPr>
              <a:t>LEAs can access multiple reports to view aggregate data:</a:t>
            </a:r>
            <a:endParaRPr lang="en-US" dirty="0"/>
          </a:p>
          <a:p>
            <a:pPr lvl="1">
              <a:lnSpc>
                <a:spcPct val="110000"/>
              </a:lnSpc>
            </a:pPr>
            <a:r>
              <a:rPr lang="en-US" dirty="0">
                <a:latin typeface="Arial"/>
                <a:cs typeface="Arial"/>
              </a:rPr>
              <a:t>CALPADS Reports 3.10, 3.14, and 15.1 </a:t>
            </a:r>
            <a:endParaRPr lang="en-US" dirty="0"/>
          </a:p>
          <a:p>
            <a:pPr lvl="2">
              <a:lnSpc>
                <a:spcPct val="110000"/>
              </a:lnSpc>
            </a:pPr>
            <a:r>
              <a:rPr lang="en-US" sz="2400" dirty="0">
                <a:latin typeface="Arial"/>
                <a:cs typeface="Arial"/>
              </a:rPr>
              <a:t>3.10 - course section completion</a:t>
            </a:r>
          </a:p>
          <a:p>
            <a:pPr lvl="2">
              <a:lnSpc>
                <a:spcPct val="110000"/>
              </a:lnSpc>
            </a:pPr>
            <a:r>
              <a:rPr lang="en-US" sz="2400" dirty="0">
                <a:latin typeface="Arial"/>
                <a:cs typeface="Arial"/>
              </a:rPr>
              <a:t>3.14 - Career </a:t>
            </a:r>
            <a:r>
              <a:rPr lang="en-US" sz="2400" dirty="0">
                <a:solidFill>
                  <a:schemeClr val="dk1"/>
                </a:solidFill>
                <a:latin typeface="Arial"/>
                <a:cs typeface="Arial"/>
              </a:rPr>
              <a:t>Technical Education (CTE) completion</a:t>
            </a:r>
          </a:p>
          <a:p>
            <a:pPr lvl="2">
              <a:lnSpc>
                <a:spcPct val="110000"/>
              </a:lnSpc>
            </a:pPr>
            <a:r>
              <a:rPr lang="en-US" sz="2400" dirty="0">
                <a:solidFill>
                  <a:schemeClr val="dk1"/>
                </a:solidFill>
                <a:latin typeface="Arial"/>
                <a:cs typeface="Arial"/>
              </a:rPr>
              <a:t>15.1 - completion of a-g, State Seal of Biliteracy, Pre-Apprenticeship, and State or Federal Job Program </a:t>
            </a:r>
          </a:p>
          <a:p>
            <a:pPr lvl="1">
              <a:lnSpc>
                <a:spcPct val="110000"/>
              </a:lnSpc>
            </a:pPr>
            <a:r>
              <a:rPr lang="en-US" dirty="0">
                <a:latin typeface="Arial"/>
                <a:cs typeface="Arial"/>
              </a:rPr>
              <a:t>College/Career Measures Additional Report </a:t>
            </a:r>
          </a:p>
          <a:p>
            <a:pPr lvl="2">
              <a:lnSpc>
                <a:spcPct val="110000"/>
              </a:lnSpc>
            </a:pPr>
            <a:r>
              <a:rPr lang="en-US" sz="2800" dirty="0">
                <a:latin typeface="Arial"/>
                <a:cs typeface="Arial"/>
              </a:rPr>
              <a:t>Provides summary information on how many students met each of the measures in the CCI Prepared and Approaching Prepared Levels </a:t>
            </a:r>
            <a:endParaRPr lang="en-US" sz="2800" dirty="0"/>
          </a:p>
          <a:p>
            <a:endParaRPr lang="en-US" dirty="0"/>
          </a:p>
          <a:p>
            <a:endParaRPr lang="en-US" dirty="0"/>
          </a:p>
        </p:txBody>
      </p:sp>
      <p:sp>
        <p:nvSpPr>
          <p:cNvPr id="3" name="Slide Number Placeholder 2">
            <a:extLst>
              <a:ext uri="{FF2B5EF4-FFF2-40B4-BE49-F238E27FC236}">
                <a16:creationId xmlns:a16="http://schemas.microsoft.com/office/drawing/2014/main" id="{169B3D8D-D3DB-4561-84FD-EFC2BB20599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4665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DD88D-5E9E-4923-ABC9-75C3DE6E2956}"/>
              </a:ext>
            </a:extLst>
          </p:cNvPr>
          <p:cNvSpPr>
            <a:spLocks noGrp="1"/>
          </p:cNvSpPr>
          <p:nvPr>
            <p:ph type="title"/>
          </p:nvPr>
        </p:nvSpPr>
        <p:spPr/>
        <p:txBody>
          <a:bodyPr/>
          <a:lstStyle/>
          <a:p>
            <a:r>
              <a:rPr lang="en-US" dirty="0">
                <a:latin typeface="Arial"/>
                <a:cs typeface="Arial"/>
              </a:rPr>
              <a:t>College/Career: Student-Level Data</a:t>
            </a:r>
            <a:endParaRPr lang="en-US" b="0" dirty="0">
              <a:latin typeface="Arial"/>
              <a:cs typeface="Arial"/>
            </a:endParaRPr>
          </a:p>
        </p:txBody>
      </p:sp>
      <p:sp>
        <p:nvSpPr>
          <p:cNvPr id="4" name="Content Placeholder 3">
            <a:extLst>
              <a:ext uri="{FF2B5EF4-FFF2-40B4-BE49-F238E27FC236}">
                <a16:creationId xmlns:a16="http://schemas.microsoft.com/office/drawing/2014/main" id="{AC9CB954-C78D-4847-9D25-5921144F031F}"/>
              </a:ext>
            </a:extLst>
          </p:cNvPr>
          <p:cNvSpPr>
            <a:spLocks noGrp="1"/>
          </p:cNvSpPr>
          <p:nvPr>
            <p:ph sz="quarter" idx="11"/>
          </p:nvPr>
        </p:nvSpPr>
        <p:spPr>
          <a:xfrm>
            <a:off x="414867" y="1596367"/>
            <a:ext cx="11353799" cy="4543175"/>
          </a:xfrm>
        </p:spPr>
        <p:txBody>
          <a:bodyPr vert="horz" lIns="91440" tIns="45720" rIns="91440" bIns="45720" rtlCol="0" anchor="t">
            <a:normAutofit/>
          </a:bodyPr>
          <a:lstStyle/>
          <a:p>
            <a:pPr>
              <a:lnSpc>
                <a:spcPct val="100000"/>
              </a:lnSpc>
            </a:pPr>
            <a:r>
              <a:rPr lang="en-US" sz="3200" dirty="0">
                <a:latin typeface="Arial"/>
                <a:cs typeface="Arial"/>
              </a:rPr>
              <a:t>For an in-depth look into the college/career data, LEAs can review the following student-level CALPADS Reports:</a:t>
            </a:r>
            <a:endParaRPr lang="en-US" sz="3200" dirty="0"/>
          </a:p>
          <a:p>
            <a:pPr lvl="2">
              <a:lnSpc>
                <a:spcPct val="110000"/>
              </a:lnSpc>
            </a:pPr>
            <a:r>
              <a:rPr lang="en-US" sz="2800" dirty="0">
                <a:latin typeface="Arial"/>
                <a:cs typeface="Arial"/>
              </a:rPr>
              <a:t>3.11 - course section completion</a:t>
            </a:r>
          </a:p>
          <a:p>
            <a:pPr lvl="2">
              <a:lnSpc>
                <a:spcPct val="110000"/>
              </a:lnSpc>
            </a:pPr>
            <a:r>
              <a:rPr lang="en-US" sz="2800" dirty="0">
                <a:latin typeface="Arial"/>
                <a:cs typeface="Arial"/>
              </a:rPr>
              <a:t>3.15 - </a:t>
            </a:r>
            <a:r>
              <a:rPr lang="en-US" sz="2800" dirty="0">
                <a:solidFill>
                  <a:schemeClr val="dk1"/>
                </a:solidFill>
                <a:latin typeface="Arial"/>
                <a:cs typeface="Arial"/>
              </a:rPr>
              <a:t>CTE completion</a:t>
            </a:r>
          </a:p>
          <a:p>
            <a:pPr lvl="2">
              <a:lnSpc>
                <a:spcPct val="110000"/>
              </a:lnSpc>
            </a:pPr>
            <a:r>
              <a:rPr lang="en-US" sz="2800" dirty="0">
                <a:solidFill>
                  <a:schemeClr val="dk1"/>
                </a:solidFill>
                <a:latin typeface="Arial"/>
                <a:cs typeface="Arial"/>
              </a:rPr>
              <a:t>15.2 - completion of a-g, State Seal of Biliteracy, Pre-Apprenticeship, and State or Federal Job Program </a:t>
            </a:r>
          </a:p>
          <a:p>
            <a:pPr>
              <a:lnSpc>
                <a:spcPct val="100000"/>
              </a:lnSpc>
            </a:pPr>
            <a:endParaRPr lang="en-US" dirty="0"/>
          </a:p>
          <a:p>
            <a:pPr marL="0" indent="0">
              <a:buNone/>
            </a:pPr>
            <a:endParaRPr lang="en-US" dirty="0"/>
          </a:p>
          <a:p>
            <a:pPr lvl="1"/>
            <a:endParaRPr lang="en-US" dirty="0"/>
          </a:p>
        </p:txBody>
      </p:sp>
      <p:sp>
        <p:nvSpPr>
          <p:cNvPr id="3" name="Slide Number Placeholder 2">
            <a:extLst>
              <a:ext uri="{FF2B5EF4-FFF2-40B4-BE49-F238E27FC236}">
                <a16:creationId xmlns:a16="http://schemas.microsoft.com/office/drawing/2014/main" id="{EECEAC25-0305-4481-AAB3-8F93AB66F10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16275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D8FBE-37E0-4373-8044-C07C92A6C477}"/>
              </a:ext>
            </a:extLst>
          </p:cNvPr>
          <p:cNvSpPr>
            <a:spLocks noGrp="1"/>
          </p:cNvSpPr>
          <p:nvPr>
            <p:ph type="title"/>
          </p:nvPr>
        </p:nvSpPr>
        <p:spPr/>
        <p:txBody>
          <a:bodyPr/>
          <a:lstStyle/>
          <a:p>
            <a:r>
              <a:rPr lang="en-US" dirty="0">
                <a:latin typeface="Arial"/>
                <a:cs typeface="Arial"/>
              </a:rPr>
              <a:t>Sample Report 15.2 </a:t>
            </a:r>
            <a:endParaRPr lang="en-US" dirty="0"/>
          </a:p>
        </p:txBody>
      </p:sp>
      <p:graphicFrame>
        <p:nvGraphicFramePr>
          <p:cNvPr id="5" name="Content Placeholder 4" descr="Table demonstrating CALPADS Report. ">
            <a:extLst>
              <a:ext uri="{FF2B5EF4-FFF2-40B4-BE49-F238E27FC236}">
                <a16:creationId xmlns:a16="http://schemas.microsoft.com/office/drawing/2014/main" id="{4411ABE0-BBDB-49F1-B85E-9474888D424A}"/>
              </a:ext>
            </a:extLst>
          </p:cNvPr>
          <p:cNvGraphicFramePr>
            <a:graphicFrameLocks noGrp="1"/>
          </p:cNvGraphicFramePr>
          <p:nvPr>
            <p:ph sz="quarter" idx="11"/>
            <p:extLst>
              <p:ext uri="{D42A27DB-BD31-4B8C-83A1-F6EECF244321}">
                <p14:modId xmlns:p14="http://schemas.microsoft.com/office/powerpoint/2010/main" val="1215276634"/>
              </p:ext>
            </p:extLst>
          </p:nvPr>
        </p:nvGraphicFramePr>
        <p:xfrm>
          <a:off x="92765" y="1870074"/>
          <a:ext cx="11993220" cy="2948505"/>
        </p:xfrm>
        <a:graphic>
          <a:graphicData uri="http://schemas.openxmlformats.org/drawingml/2006/table">
            <a:tbl>
              <a:tblPr firstRow="1" bandRow="1">
                <a:tableStyleId>{5C22544A-7EE6-4342-B048-85BDC9FD1C3A}</a:tableStyleId>
              </a:tblPr>
              <a:tblGrid>
                <a:gridCol w="1170956">
                  <a:extLst>
                    <a:ext uri="{9D8B030D-6E8A-4147-A177-3AD203B41FA5}">
                      <a16:colId xmlns:a16="http://schemas.microsoft.com/office/drawing/2014/main" val="3924362745"/>
                    </a:ext>
                  </a:extLst>
                </a:gridCol>
                <a:gridCol w="1227688">
                  <a:extLst>
                    <a:ext uri="{9D8B030D-6E8A-4147-A177-3AD203B41FA5}">
                      <a16:colId xmlns:a16="http://schemas.microsoft.com/office/drawing/2014/main" val="3281331177"/>
                    </a:ext>
                  </a:extLst>
                </a:gridCol>
                <a:gridCol w="927652">
                  <a:extLst>
                    <a:ext uri="{9D8B030D-6E8A-4147-A177-3AD203B41FA5}">
                      <a16:colId xmlns:a16="http://schemas.microsoft.com/office/drawing/2014/main" val="2787563633"/>
                    </a:ext>
                  </a:extLst>
                </a:gridCol>
                <a:gridCol w="1235132">
                  <a:extLst>
                    <a:ext uri="{9D8B030D-6E8A-4147-A177-3AD203B41FA5}">
                      <a16:colId xmlns:a16="http://schemas.microsoft.com/office/drawing/2014/main" val="3264913042"/>
                    </a:ext>
                  </a:extLst>
                </a:gridCol>
                <a:gridCol w="996594">
                  <a:extLst>
                    <a:ext uri="{9D8B030D-6E8A-4147-A177-3AD203B41FA5}">
                      <a16:colId xmlns:a16="http://schemas.microsoft.com/office/drawing/2014/main" val="928403269"/>
                    </a:ext>
                  </a:extLst>
                </a:gridCol>
                <a:gridCol w="1227091">
                  <a:extLst>
                    <a:ext uri="{9D8B030D-6E8A-4147-A177-3AD203B41FA5}">
                      <a16:colId xmlns:a16="http://schemas.microsoft.com/office/drawing/2014/main" val="157176281"/>
                    </a:ext>
                  </a:extLst>
                </a:gridCol>
                <a:gridCol w="1219200">
                  <a:extLst>
                    <a:ext uri="{9D8B030D-6E8A-4147-A177-3AD203B41FA5}">
                      <a16:colId xmlns:a16="http://schemas.microsoft.com/office/drawing/2014/main" val="2665543774"/>
                    </a:ext>
                  </a:extLst>
                </a:gridCol>
                <a:gridCol w="1205948">
                  <a:extLst>
                    <a:ext uri="{9D8B030D-6E8A-4147-A177-3AD203B41FA5}">
                      <a16:colId xmlns:a16="http://schemas.microsoft.com/office/drawing/2014/main" val="3765243534"/>
                    </a:ext>
                  </a:extLst>
                </a:gridCol>
                <a:gridCol w="1378226">
                  <a:extLst>
                    <a:ext uri="{9D8B030D-6E8A-4147-A177-3AD203B41FA5}">
                      <a16:colId xmlns:a16="http://schemas.microsoft.com/office/drawing/2014/main" val="3020511102"/>
                    </a:ext>
                  </a:extLst>
                </a:gridCol>
                <a:gridCol w="1404733">
                  <a:extLst>
                    <a:ext uri="{9D8B030D-6E8A-4147-A177-3AD203B41FA5}">
                      <a16:colId xmlns:a16="http://schemas.microsoft.com/office/drawing/2014/main" val="89366758"/>
                    </a:ext>
                  </a:extLst>
                </a:gridCol>
              </a:tblGrid>
              <a:tr h="1668137">
                <a:tc>
                  <a:txBody>
                    <a:bodyPr/>
                    <a:lstStyle/>
                    <a:p>
                      <a:pPr algn="ctr"/>
                      <a:r>
                        <a:rPr lang="en-US" sz="1400" dirty="0">
                          <a:solidFill>
                            <a:schemeClr val="tx1"/>
                          </a:solidFill>
                          <a:latin typeface="Arial" panose="020B0604020202020204" pitchFamily="34" charset="0"/>
                          <a:cs typeface="Arial" panose="020B0604020202020204" pitchFamily="34" charset="0"/>
                        </a:rPr>
                        <a:t>Student Enrollment Start Date</a:t>
                      </a:r>
                    </a:p>
                  </a:txBody>
                  <a:tcP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Student Enrollment Exit Date</a:t>
                      </a:r>
                    </a:p>
                  </a:txBody>
                  <a:tcP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Student Exit Reason</a:t>
                      </a:r>
                    </a:p>
                  </a:txBody>
                  <a:tcP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Student Completion Status</a:t>
                      </a:r>
                    </a:p>
                  </a:txBody>
                  <a:tcPr>
                    <a:lnR w="38100" cap="flat" cmpd="sng" algn="ctr">
                      <a:solidFill>
                        <a:schemeClr val="tx1"/>
                      </a:solidFill>
                      <a:prstDash val="solid"/>
                      <a:round/>
                      <a:headEnd type="none" w="med" len="med"/>
                      <a:tailEnd type="none" w="med" len="med"/>
                    </a:ln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Seal of biliteracy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UC/CSU Requirements Met</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Workforce Readiness Program Completion </a:t>
                      </a:r>
                    </a:p>
                  </a:txBody>
                  <a:tcPr>
                    <a:lnL w="38100" cap="flat" cmpd="sng" algn="ctr">
                      <a:solidFill>
                        <a:schemeClr val="tx1"/>
                      </a:solidFill>
                      <a:prstDash val="solid"/>
                      <a:round/>
                      <a:headEnd type="none" w="med" len="med"/>
                      <a:tailEnd type="none" w="med" len="med"/>
                    </a:lnL>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Food Handler Certification Program Completion</a:t>
                      </a:r>
                    </a:p>
                  </a:txBody>
                  <a:tcPr>
                    <a:lnR w="28575" cap="flat" cmpd="sng" algn="ctr">
                      <a:solidFill>
                        <a:schemeClr val="tx1"/>
                      </a:solidFill>
                      <a:prstDash val="solid"/>
                      <a:round/>
                      <a:headEnd type="none" w="med" len="med"/>
                      <a:tailEnd type="none" w="med" len="med"/>
                    </a:lnR>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Pre-Apprenticeship Certification  Program Completion</a:t>
                      </a:r>
                    </a:p>
                  </a:txBody>
                  <a:tcP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92D05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Pre-Apprenticeship Program (non-certified) Completion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92D050"/>
                    </a:solidFill>
                  </a:tcPr>
                </a:tc>
                <a:extLst>
                  <a:ext uri="{0D108BD9-81ED-4DB2-BD59-A6C34878D82A}">
                    <a16:rowId xmlns:a16="http://schemas.microsoft.com/office/drawing/2014/main" val="2252294475"/>
                  </a:ext>
                </a:extLst>
              </a:tr>
              <a:tr h="534096">
                <a:tc>
                  <a:txBody>
                    <a:bodyPr/>
                    <a:lstStyle/>
                    <a:p>
                      <a:pPr algn="ctr"/>
                      <a:r>
                        <a:rPr lang="en-US" sz="1400" dirty="0">
                          <a:latin typeface="Arial" panose="020B0604020202020204" pitchFamily="34" charset="0"/>
                          <a:cs typeface="Arial" panose="020B0604020202020204" pitchFamily="34" charset="0"/>
                        </a:rPr>
                        <a:t>08/27/2018</a:t>
                      </a:r>
                    </a:p>
                  </a:txBody>
                  <a:tcPr/>
                </a:tc>
                <a:tc>
                  <a:txBody>
                    <a:bodyPr/>
                    <a:lstStyle/>
                    <a:p>
                      <a:pPr algn="ctr"/>
                      <a:r>
                        <a:rPr lang="en-US" sz="1400" dirty="0">
                          <a:latin typeface="Arial" panose="020B0604020202020204" pitchFamily="34" charset="0"/>
                          <a:cs typeface="Arial" panose="020B0604020202020204" pitchFamily="34" charset="0"/>
                        </a:rPr>
                        <a:t>06/11/2019</a:t>
                      </a:r>
                    </a:p>
                  </a:txBody>
                  <a:tcPr/>
                </a:tc>
                <a:tc>
                  <a:txBody>
                    <a:bodyPr/>
                    <a:lstStyle/>
                    <a:p>
                      <a:pPr algn="ctr"/>
                      <a:r>
                        <a:rPr lang="en-US" sz="1400" dirty="0">
                          <a:latin typeface="Arial" panose="020B0604020202020204" pitchFamily="34" charset="0"/>
                          <a:cs typeface="Arial" panose="020B0604020202020204" pitchFamily="34" charset="0"/>
                        </a:rPr>
                        <a:t>E230</a:t>
                      </a:r>
                    </a:p>
                  </a:txBody>
                  <a:tcPr/>
                </a:tc>
                <a:tc>
                  <a:txBody>
                    <a:bodyPr/>
                    <a:lstStyle/>
                    <a:p>
                      <a:pPr algn="ctr"/>
                      <a:r>
                        <a:rPr lang="en-US" sz="1400" dirty="0">
                          <a:latin typeface="Arial" panose="020B0604020202020204" pitchFamily="34" charset="0"/>
                          <a:cs typeface="Arial" panose="020B0604020202020204" pitchFamily="34" charset="0"/>
                        </a:rPr>
                        <a:t>100</a:t>
                      </a:r>
                    </a:p>
                  </a:txBody>
                  <a:tcPr>
                    <a:lnR w="38100" cap="flat" cmpd="sng" algn="ctr">
                      <a:solidFill>
                        <a:schemeClr val="tx1"/>
                      </a:solidFill>
                      <a:prstDash val="solid"/>
                      <a:round/>
                      <a:headEnd type="none" w="med" len="med"/>
                      <a:tailEnd type="none" w="med" len="med"/>
                    </a:lnR>
                  </a:tcPr>
                </a:tc>
                <a:tc>
                  <a:txBody>
                    <a:bodyPr/>
                    <a:lstStyle/>
                    <a:p>
                      <a:pPr algn="ctr"/>
                      <a:r>
                        <a:rPr lang="en-US" sz="1400" dirty="0">
                          <a:latin typeface="Arial" panose="020B0604020202020204" pitchFamily="34" charset="0"/>
                          <a:cs typeface="Arial" panose="020B0604020202020204" pitchFamily="34" charset="0"/>
                        </a:rPr>
                        <a:t>Yes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latin typeface="Arial" panose="020B0604020202020204" pitchFamily="34" charset="0"/>
                          <a:cs typeface="Arial" panose="020B0604020202020204" pitchFamily="34" charset="0"/>
                        </a:rPr>
                        <a:t>Yes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latin typeface="Arial" panose="020B0604020202020204" pitchFamily="34" charset="0"/>
                          <a:cs typeface="Arial" panose="020B0604020202020204" pitchFamily="34" charset="0"/>
                        </a:rPr>
                        <a:t>N</a:t>
                      </a:r>
                    </a:p>
                  </a:txBody>
                  <a:tcPr>
                    <a:lnL w="38100" cap="flat" cmpd="sng" algn="ctr">
                      <a:solidFill>
                        <a:schemeClr val="tx1"/>
                      </a:solidFill>
                      <a:prstDash val="solid"/>
                      <a:round/>
                      <a:headEnd type="none" w="med" len="med"/>
                      <a:tailEnd type="none" w="med" len="med"/>
                    </a:lnL>
                  </a:tcPr>
                </a:tc>
                <a:tc>
                  <a:txBody>
                    <a:bodyPr/>
                    <a:lstStyle/>
                    <a:p>
                      <a:pPr algn="ctr"/>
                      <a:r>
                        <a:rPr lang="en-US" sz="1400" dirty="0">
                          <a:latin typeface="Arial" panose="020B0604020202020204" pitchFamily="34" charset="0"/>
                          <a:cs typeface="Arial" panose="020B0604020202020204" pitchFamily="34" charset="0"/>
                        </a:rPr>
                        <a:t>N</a:t>
                      </a:r>
                    </a:p>
                  </a:txBody>
                  <a:tcPr>
                    <a:lnR w="28575" cap="flat" cmpd="sng" algn="ctr">
                      <a:solidFill>
                        <a:schemeClr val="tx1"/>
                      </a:solidFill>
                      <a:prstDash val="solid"/>
                      <a:round/>
                      <a:headEnd type="none" w="med" len="med"/>
                      <a:tailEnd type="none" w="med" len="med"/>
                    </a:lnR>
                  </a:tcPr>
                </a:tc>
                <a:tc>
                  <a:txBody>
                    <a:bodyPr/>
                    <a:lstStyle/>
                    <a:p>
                      <a:pPr algn="ctr"/>
                      <a:r>
                        <a:rPr lang="en-US" sz="1400" dirty="0">
                          <a:latin typeface="Arial" panose="020B0604020202020204" pitchFamily="34" charset="0"/>
                          <a:cs typeface="Arial" panose="020B0604020202020204" pitchFamily="34" charset="0"/>
                        </a:rPr>
                        <a:t>N</a:t>
                      </a:r>
                    </a:p>
                  </a:txBody>
                  <a:tcP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lang="en-US" sz="1400" dirty="0">
                          <a:latin typeface="Arial" panose="020B0604020202020204" pitchFamily="34" charset="0"/>
                          <a:cs typeface="Arial" panose="020B0604020202020204" pitchFamily="34" charset="0"/>
                        </a:rPr>
                        <a:t>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37634932"/>
                  </a:ext>
                </a:extLst>
              </a:tr>
              <a:tr h="7462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08/27/2018</a:t>
                      </a:r>
                    </a:p>
                    <a:p>
                      <a:pPr algn="ctr"/>
                      <a:endParaRPr lang="en-US" sz="14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06/11/2019</a:t>
                      </a:r>
                    </a:p>
                    <a:p>
                      <a:pPr algn="ctr"/>
                      <a:endParaRPr lang="en-US" sz="14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panose="020B0604020202020204" pitchFamily="34" charset="0"/>
                          <a:cs typeface="Arial" panose="020B0604020202020204" pitchFamily="34" charset="0"/>
                        </a:rPr>
                        <a:t>E230</a:t>
                      </a:r>
                    </a:p>
                  </a:txBody>
                  <a:tcPr/>
                </a:tc>
                <a:tc>
                  <a:txBody>
                    <a:bodyPr/>
                    <a:lstStyle/>
                    <a:p>
                      <a:pPr algn="ctr"/>
                      <a:r>
                        <a:rPr lang="en-US" sz="1400" dirty="0">
                          <a:latin typeface="Arial" panose="020B0604020202020204" pitchFamily="34" charset="0"/>
                          <a:cs typeface="Arial" panose="020B0604020202020204" pitchFamily="34" charset="0"/>
                        </a:rPr>
                        <a:t>100</a:t>
                      </a:r>
                    </a:p>
                  </a:txBody>
                  <a:tcPr>
                    <a:lnR w="38100" cap="flat" cmpd="sng" algn="ctr">
                      <a:solidFill>
                        <a:schemeClr val="tx1"/>
                      </a:solidFill>
                      <a:prstDash val="solid"/>
                      <a:round/>
                      <a:headEnd type="none" w="med" len="med"/>
                      <a:tailEnd type="none" w="med" len="med"/>
                    </a:lnR>
                  </a:tcPr>
                </a:tc>
                <a:tc>
                  <a:txBody>
                    <a:bodyPr/>
                    <a:lstStyle/>
                    <a:p>
                      <a:pPr algn="ctr"/>
                      <a:r>
                        <a:rPr lang="en-US" sz="1400" dirty="0">
                          <a:latin typeface="Arial" panose="020B0604020202020204" pitchFamily="34" charset="0"/>
                          <a:cs typeface="Arial" panose="020B0604020202020204" pitchFamily="34" charset="0"/>
                        </a:rPr>
                        <a:t>Yes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latin typeface="Arial" panose="020B0604020202020204" pitchFamily="34" charset="0"/>
                          <a:cs typeface="Arial" panose="020B0604020202020204" pitchFamily="34" charset="0"/>
                        </a:rPr>
                        <a:t>Yes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latin typeface="Arial" panose="020B0604020202020204" pitchFamily="34" charset="0"/>
                          <a:cs typeface="Arial" panose="020B0604020202020204" pitchFamily="34" charset="0"/>
                        </a:rPr>
                        <a:t>N</a:t>
                      </a:r>
                    </a:p>
                  </a:txBody>
                  <a:tcPr>
                    <a:lnL w="38100" cap="flat" cmpd="sng" algn="ctr">
                      <a:solidFill>
                        <a:schemeClr val="tx1"/>
                      </a:solidFill>
                      <a:prstDash val="solid"/>
                      <a:round/>
                      <a:headEnd type="none" w="med" len="med"/>
                      <a:tailEnd type="none" w="med" len="med"/>
                    </a:lnL>
                  </a:tcPr>
                </a:tc>
                <a:tc>
                  <a:txBody>
                    <a:bodyPr/>
                    <a:lstStyle/>
                    <a:p>
                      <a:pPr algn="ctr"/>
                      <a:r>
                        <a:rPr lang="en-US" sz="1400" dirty="0">
                          <a:latin typeface="Arial" panose="020B0604020202020204" pitchFamily="34" charset="0"/>
                          <a:cs typeface="Arial" panose="020B0604020202020204" pitchFamily="34" charset="0"/>
                        </a:rPr>
                        <a:t>N</a:t>
                      </a:r>
                    </a:p>
                  </a:txBody>
                  <a:tcPr>
                    <a:lnR w="28575" cap="flat" cmpd="sng" algn="ctr">
                      <a:solidFill>
                        <a:schemeClr val="tx1"/>
                      </a:solidFill>
                      <a:prstDash val="solid"/>
                      <a:round/>
                      <a:headEnd type="none" w="med" len="med"/>
                      <a:tailEnd type="none" w="med" len="med"/>
                    </a:lnR>
                  </a:tcPr>
                </a:tc>
                <a:tc>
                  <a:txBody>
                    <a:bodyPr/>
                    <a:lstStyle/>
                    <a:p>
                      <a:pPr algn="ctr"/>
                      <a:r>
                        <a:rPr lang="en-US" sz="1400" dirty="0">
                          <a:latin typeface="Arial" panose="020B0604020202020204" pitchFamily="34" charset="0"/>
                          <a:cs typeface="Arial" panose="020B0604020202020204" pitchFamily="34" charset="0"/>
                        </a:rPr>
                        <a:t>N</a:t>
                      </a:r>
                    </a:p>
                  </a:txBody>
                  <a:tcP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1400" dirty="0">
                          <a:latin typeface="Arial" panose="020B0604020202020204" pitchFamily="34" charset="0"/>
                          <a:cs typeface="Arial" panose="020B0604020202020204" pitchFamily="34" charset="0"/>
                        </a:rPr>
                        <a:t>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81703"/>
                  </a:ext>
                </a:extLst>
              </a:tr>
            </a:tbl>
          </a:graphicData>
        </a:graphic>
      </p:graphicFrame>
      <p:sp>
        <p:nvSpPr>
          <p:cNvPr id="3" name="Slide Number Placeholder 2">
            <a:extLst>
              <a:ext uri="{FF2B5EF4-FFF2-40B4-BE49-F238E27FC236}">
                <a16:creationId xmlns:a16="http://schemas.microsoft.com/office/drawing/2014/main" id="{F3C2A595-DED3-49ED-A7AB-84473D1913FA}"/>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35</a:t>
            </a:fld>
            <a:endParaRPr lang="en-US" dirty="0">
              <a:solidFill>
                <a:prstClr val="black">
                  <a:tint val="75000"/>
                </a:prstClr>
              </a:solidFill>
            </a:endParaRPr>
          </a:p>
        </p:txBody>
      </p:sp>
    </p:spTree>
    <p:extLst>
      <p:ext uri="{BB962C8B-B14F-4D97-AF65-F5344CB8AC3E}">
        <p14:creationId xmlns:p14="http://schemas.microsoft.com/office/powerpoint/2010/main" val="2575180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Live Demonstration of 2020 Additional Reports">
            <a:extLst>
              <a:ext uri="{FF2B5EF4-FFF2-40B4-BE49-F238E27FC236}">
                <a16:creationId xmlns:a16="http://schemas.microsoft.com/office/drawing/2014/main" id="{F9B0387F-A66C-4434-AB8E-06DCDB1AA7A2}"/>
              </a:ext>
            </a:extLst>
          </p:cNvPr>
          <p:cNvSpPr>
            <a:spLocks noGrp="1"/>
          </p:cNvSpPr>
          <p:nvPr>
            <p:ph type="title"/>
          </p:nvPr>
        </p:nvSpPr>
        <p:spPr/>
        <p:txBody>
          <a:bodyPr/>
          <a:lstStyle/>
          <a:p>
            <a:r>
              <a:rPr lang="en-US" dirty="0"/>
              <a:t>Live Demonstration of</a:t>
            </a:r>
            <a:br>
              <a:rPr lang="en-US" dirty="0"/>
            </a:br>
            <a:r>
              <a:rPr lang="en-US" dirty="0"/>
              <a:t>2020 Additional Reports</a:t>
            </a:r>
            <a:br>
              <a:rPr lang="en-US" dirty="0"/>
            </a:br>
            <a:br>
              <a:rPr lang="en-US" dirty="0"/>
            </a:br>
            <a:r>
              <a:rPr lang="en-US" sz="3600" b="0" dirty="0">
                <a:solidFill>
                  <a:srgbClr val="1704A0"/>
                </a:solidFill>
                <a:hlinkClick r:id="rId2" tooltip="2020 Additional Reports">
                  <a:extLst>
                    <a:ext uri="{A12FA001-AC4F-418D-AE19-62706E023703}">
                      <ahyp:hlinkClr xmlns:ahyp="http://schemas.microsoft.com/office/drawing/2018/hyperlinkcolor" val="tx"/>
                    </a:ext>
                  </a:extLst>
                </a:hlinkClick>
              </a:rPr>
              <a:t>https://www6.cde.ca.gov/californiamodel/ </a:t>
            </a:r>
            <a:endParaRPr lang="en-US" b="0" dirty="0">
              <a:solidFill>
                <a:srgbClr val="1704A0"/>
              </a:solidFill>
            </a:endParaRPr>
          </a:p>
        </p:txBody>
      </p:sp>
      <p:sp>
        <p:nvSpPr>
          <p:cNvPr id="3" name="Slide Number Placeholder 2">
            <a:extLst>
              <a:ext uri="{FF2B5EF4-FFF2-40B4-BE49-F238E27FC236}">
                <a16:creationId xmlns:a16="http://schemas.microsoft.com/office/drawing/2014/main" id="{7E4BEA83-3552-4763-BD07-582C73BFDCC2}"/>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257AD-90F9-4636-AD93-EC01DBF603ED}" type="slidenum">
              <a:rPr kumimoji="0" lang="en-US"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3662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884F408-4929-443B-8EFF-1D13FBD78E1E}"/>
              </a:ext>
            </a:extLst>
          </p:cNvPr>
          <p:cNvSpPr>
            <a:spLocks noGrp="1"/>
          </p:cNvSpPr>
          <p:nvPr>
            <p:ph type="title"/>
          </p:nvPr>
        </p:nvSpPr>
        <p:spPr/>
        <p:txBody>
          <a:bodyPr/>
          <a:lstStyle/>
          <a:p>
            <a:r>
              <a:rPr lang="en-US" dirty="0"/>
              <a:t>Closing Thoughts</a:t>
            </a:r>
          </a:p>
        </p:txBody>
      </p:sp>
      <p:sp>
        <p:nvSpPr>
          <p:cNvPr id="5" name="Slide Number Placeholder 4">
            <a:extLst>
              <a:ext uri="{FF2B5EF4-FFF2-40B4-BE49-F238E27FC236}">
                <a16:creationId xmlns:a16="http://schemas.microsoft.com/office/drawing/2014/main" id="{40036106-F36D-495E-9991-EC4D8397486F}"/>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059483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008008-AF81-4FA8-965A-43B360FFC823}"/>
              </a:ext>
            </a:extLst>
          </p:cNvPr>
          <p:cNvSpPr>
            <a:spLocks noGrp="1"/>
          </p:cNvSpPr>
          <p:nvPr>
            <p:ph type="title"/>
          </p:nvPr>
        </p:nvSpPr>
        <p:spPr/>
        <p:txBody>
          <a:bodyPr/>
          <a:lstStyle/>
          <a:p>
            <a:r>
              <a:rPr lang="en-US" dirty="0"/>
              <a:t>Utilize Available Data</a:t>
            </a:r>
          </a:p>
        </p:txBody>
      </p:sp>
      <p:sp>
        <p:nvSpPr>
          <p:cNvPr id="6" name="Content Placeholder 5">
            <a:extLst>
              <a:ext uri="{FF2B5EF4-FFF2-40B4-BE49-F238E27FC236}">
                <a16:creationId xmlns:a16="http://schemas.microsoft.com/office/drawing/2014/main" id="{5374AFF4-814B-4198-BD01-5D07D431DD01}"/>
              </a:ext>
            </a:extLst>
          </p:cNvPr>
          <p:cNvSpPr>
            <a:spLocks noGrp="1"/>
          </p:cNvSpPr>
          <p:nvPr>
            <p:ph idx="1"/>
          </p:nvPr>
        </p:nvSpPr>
        <p:spPr/>
        <p:txBody>
          <a:bodyPr/>
          <a:lstStyle/>
          <a:p>
            <a:pPr marL="0" indent="0">
              <a:buNone/>
            </a:pPr>
            <a:r>
              <a:rPr lang="en-US" dirty="0"/>
              <a:t>Use </a:t>
            </a:r>
            <a:r>
              <a:rPr lang="en-US" b="1" dirty="0"/>
              <a:t>available state and local data and stakeholder input </a:t>
            </a:r>
            <a:r>
              <a:rPr lang="en-US" dirty="0"/>
              <a:t>to </a:t>
            </a:r>
          </a:p>
          <a:p>
            <a:r>
              <a:rPr lang="en-US" dirty="0"/>
              <a:t>inform the review of progress for the 2019–20 and 2020–21 school years</a:t>
            </a:r>
          </a:p>
          <a:p>
            <a:r>
              <a:rPr lang="en-US" dirty="0"/>
              <a:t>identify needs</a:t>
            </a:r>
          </a:p>
          <a:p>
            <a:r>
              <a:rPr lang="en-US" dirty="0"/>
              <a:t>identify metrics, baselines, and desired outcomes for goals</a:t>
            </a:r>
          </a:p>
          <a:p>
            <a:pPr marL="0" indent="0">
              <a:buNone/>
            </a:pPr>
            <a:r>
              <a:rPr lang="en-US" dirty="0"/>
              <a:t>This may include data collected following the closure of schools in 2020, data collected to inform “return to school” plans or reopening plans, and other such data.</a:t>
            </a:r>
          </a:p>
          <a:p>
            <a:endParaRPr lang="en-US" dirty="0"/>
          </a:p>
        </p:txBody>
      </p:sp>
      <p:sp>
        <p:nvSpPr>
          <p:cNvPr id="4" name="Slide Number Placeholder 3">
            <a:extLst>
              <a:ext uri="{FF2B5EF4-FFF2-40B4-BE49-F238E27FC236}">
                <a16:creationId xmlns:a16="http://schemas.microsoft.com/office/drawing/2014/main" id="{7D0D231B-1CCC-4415-8E9B-6A2A2301F538}"/>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3218783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21BD3E4-5A42-4C09-9BED-9B7EBFB652A5}"/>
              </a:ext>
            </a:extLst>
          </p:cNvPr>
          <p:cNvSpPr>
            <a:spLocks noGrp="1"/>
          </p:cNvSpPr>
          <p:nvPr>
            <p:ph type="title"/>
          </p:nvPr>
        </p:nvSpPr>
        <p:spPr/>
        <p:txBody>
          <a:bodyPr/>
          <a:lstStyle/>
          <a:p>
            <a:r>
              <a:rPr lang="en-US" dirty="0"/>
              <a:t>The Through-line</a:t>
            </a:r>
          </a:p>
        </p:txBody>
      </p:sp>
      <p:pic>
        <p:nvPicPr>
          <p:cNvPr id="3" name="Picture 2" descr="See Addendum 1 for descriptive text">
            <a:extLst>
              <a:ext uri="{FF2B5EF4-FFF2-40B4-BE49-F238E27FC236}">
                <a16:creationId xmlns:a16="http://schemas.microsoft.com/office/drawing/2014/main" id="{A47DFF5E-D0FA-4CF3-80DF-38D1D422C0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429" y="1672046"/>
            <a:ext cx="11693141" cy="4157832"/>
          </a:xfrm>
          <a:prstGeom prst="rect">
            <a:avLst/>
          </a:prstGeom>
        </p:spPr>
      </p:pic>
      <p:sp>
        <p:nvSpPr>
          <p:cNvPr id="4" name="TextBox 3">
            <a:extLst>
              <a:ext uri="{FF2B5EF4-FFF2-40B4-BE49-F238E27FC236}">
                <a16:creationId xmlns:a16="http://schemas.microsoft.com/office/drawing/2014/main" id="{6F678B93-E49E-4BD5-AA4A-7F0A8EACCF8A}"/>
              </a:ext>
            </a:extLst>
          </p:cNvPr>
          <p:cNvSpPr txBox="1"/>
          <p:nvPr/>
        </p:nvSpPr>
        <p:spPr>
          <a:xfrm>
            <a:off x="417442" y="5864087"/>
            <a:ext cx="5406887" cy="461665"/>
          </a:xfrm>
          <a:prstGeom prst="rect">
            <a:avLst/>
          </a:prstGeom>
          <a:noFill/>
        </p:spPr>
        <p:txBody>
          <a:bodyPr wrap="square" rtlCol="0">
            <a:spAutoFit/>
          </a:bodyPr>
          <a:lstStyle/>
          <a:p>
            <a:r>
              <a:rPr lang="en-US" sz="2400" dirty="0"/>
              <a:t>*See </a:t>
            </a:r>
            <a:r>
              <a:rPr lang="en-US" sz="2400" dirty="0">
                <a:solidFill>
                  <a:srgbClr val="1704A0"/>
                </a:solidFill>
                <a:hlinkClick r:id="rId4" action="ppaction://hlinksldjump">
                  <a:extLst>
                    <a:ext uri="{A12FA001-AC4F-418D-AE19-62706E023703}">
                      <ahyp:hlinkClr xmlns:ahyp="http://schemas.microsoft.com/office/drawing/2018/hyperlinkcolor" val="tx"/>
                    </a:ext>
                  </a:extLst>
                </a:hlinkClick>
              </a:rPr>
              <a:t>Addendum 1</a:t>
            </a:r>
            <a:r>
              <a:rPr lang="en-US" sz="2400" dirty="0"/>
              <a:t> for descriptive text</a:t>
            </a:r>
          </a:p>
        </p:txBody>
      </p:sp>
      <p:sp>
        <p:nvSpPr>
          <p:cNvPr id="7" name="Slide Number Placeholder 6">
            <a:extLst>
              <a:ext uri="{FF2B5EF4-FFF2-40B4-BE49-F238E27FC236}">
                <a16:creationId xmlns:a16="http://schemas.microsoft.com/office/drawing/2014/main" id="{7F7E2F0C-CB31-4944-981F-ABF824D7FB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7700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5"/>
          <p:cNvSpPr txBox="1">
            <a:spLocks noGrp="1"/>
          </p:cNvSpPr>
          <p:nvPr>
            <p:ph type="title"/>
          </p:nvPr>
        </p:nvSpPr>
        <p:spPr/>
        <p:txBody>
          <a:bodyPr/>
          <a:lstStyle/>
          <a:p>
            <a:pPr lvl="0"/>
            <a:r>
              <a:rPr lang="en-US" dirty="0"/>
              <a:t>Framing the LCAP</a:t>
            </a:r>
          </a:p>
        </p:txBody>
      </p:sp>
      <p:sp>
        <p:nvSpPr>
          <p:cNvPr id="264" name="Google Shape;264;p5"/>
          <p:cNvSpPr txBox="1">
            <a:spLocks noGrp="1"/>
          </p:cNvSpPr>
          <p:nvPr>
            <p:ph idx="1"/>
          </p:nvPr>
        </p:nvSpPr>
        <p:spPr/>
        <p:txBody>
          <a:bodyPr>
            <a:normAutofit/>
          </a:bodyPr>
          <a:lstStyle/>
          <a:p>
            <a:pPr marL="0" lvl="0" indent="0">
              <a:buNone/>
            </a:pPr>
            <a:r>
              <a:rPr lang="en-US" dirty="0"/>
              <a:t>The LCAP development process serves three distinct, but related functions: </a:t>
            </a:r>
          </a:p>
          <a:p>
            <a:pPr lvl="0"/>
            <a:r>
              <a:rPr lang="en-US" dirty="0"/>
              <a:t>Comprehensive Strategic Planning: </a:t>
            </a:r>
          </a:p>
          <a:p>
            <a:pPr lvl="1"/>
            <a:r>
              <a:rPr lang="en-US" dirty="0"/>
              <a:t>Strategic planning that is comprehensive connects budgetary decisions to teaching and learning performance data </a:t>
            </a:r>
          </a:p>
          <a:p>
            <a:pPr lvl="1"/>
            <a:r>
              <a:rPr lang="en-US" dirty="0"/>
              <a:t>LEAs should continually evaluate the hard choices they make about the use of limited resources to meet student and community needs to ensure opportunities and outcomes are improved for all students.</a:t>
            </a:r>
          </a:p>
          <a:p>
            <a:r>
              <a:rPr lang="en-US" dirty="0">
                <a:solidFill>
                  <a:srgbClr val="000000">
                    <a:lumMod val="75000"/>
                    <a:lumOff val="25000"/>
                  </a:srgbClr>
                </a:solidFill>
              </a:rPr>
              <a:t>Meaningful Stakeholder Engagement</a:t>
            </a:r>
          </a:p>
          <a:p>
            <a:r>
              <a:rPr lang="en-US" dirty="0">
                <a:solidFill>
                  <a:srgbClr val="000000">
                    <a:lumMod val="75000"/>
                    <a:lumOff val="25000"/>
                  </a:srgbClr>
                </a:solidFill>
              </a:rPr>
              <a:t>Accountability and Compliance</a:t>
            </a:r>
            <a:endParaRPr lang="en-US" dirty="0"/>
          </a:p>
        </p:txBody>
      </p:sp>
      <p:sp>
        <p:nvSpPr>
          <p:cNvPr id="265" name="Google Shape;265;p5"/>
          <p:cNvSpPr txBox="1">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b="0" i="0" u="none" strike="noStrike" kern="0" cap="none" spc="0" normalizeH="0" baseline="0" noProof="0" smtClean="0">
                <a:ln>
                  <a:noFill/>
                </a:ln>
                <a:solidFill>
                  <a:srgbClr val="FFFFFF"/>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lang="en-US" b="0" i="0" u="none" strike="noStrike" kern="0" cap="none" spc="0" normalizeH="0" baseline="0" noProof="0" dirty="0">
              <a:ln>
                <a:noFill/>
              </a:ln>
              <a:solidFill>
                <a:srgbClr val="FFFFFF"/>
              </a:solidFill>
              <a:effectLst/>
              <a:uLnTx/>
              <a:uFillTx/>
              <a:latin typeface="Arial"/>
              <a:ea typeface="+mn-ea"/>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46190-40F8-4D61-BB2C-57DAD8B32B44}"/>
              </a:ext>
            </a:extLst>
          </p:cNvPr>
          <p:cNvSpPr>
            <a:spLocks noGrp="1"/>
          </p:cNvSpPr>
          <p:nvPr>
            <p:ph type="title"/>
          </p:nvPr>
        </p:nvSpPr>
        <p:spPr/>
        <p:txBody>
          <a:bodyPr/>
          <a:lstStyle/>
          <a:p>
            <a:r>
              <a:rPr lang="en-US" dirty="0"/>
              <a:t>Another Look at Data</a:t>
            </a:r>
          </a:p>
        </p:txBody>
      </p:sp>
      <p:sp>
        <p:nvSpPr>
          <p:cNvPr id="3" name="Content Placeholder 2">
            <a:extLst>
              <a:ext uri="{FF2B5EF4-FFF2-40B4-BE49-F238E27FC236}">
                <a16:creationId xmlns:a16="http://schemas.microsoft.com/office/drawing/2014/main" id="{420E8D64-49DF-4D13-AF0F-92D638A73279}"/>
              </a:ext>
            </a:extLst>
          </p:cNvPr>
          <p:cNvSpPr>
            <a:spLocks noGrp="1"/>
          </p:cNvSpPr>
          <p:nvPr>
            <p:ph idx="1"/>
          </p:nvPr>
        </p:nvSpPr>
        <p:spPr/>
        <p:txBody>
          <a:bodyPr/>
          <a:lstStyle/>
          <a:p>
            <a:pPr marL="0" indent="0">
              <a:buNone/>
            </a:pPr>
            <a:r>
              <a:rPr lang="en-US" dirty="0"/>
              <a:t>Join us for a second look at data!</a:t>
            </a:r>
          </a:p>
          <a:p>
            <a:pPr marL="0" indent="0">
              <a:buNone/>
            </a:pPr>
            <a:r>
              <a:rPr lang="en-US" dirty="0"/>
              <a:t>On February 18, 2020, we will hold a Thursday @ 3 to look at available data for English Learners and other data that LEAs may use to inform the development of their 2021–22 LCAP.</a:t>
            </a:r>
          </a:p>
        </p:txBody>
      </p:sp>
      <p:sp>
        <p:nvSpPr>
          <p:cNvPr id="4" name="Slide Number Placeholder 3">
            <a:extLst>
              <a:ext uri="{FF2B5EF4-FFF2-40B4-BE49-F238E27FC236}">
                <a16:creationId xmlns:a16="http://schemas.microsoft.com/office/drawing/2014/main" id="{1966E203-D254-4F97-B40F-1973E9CB6E33}"/>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29353404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gb365715933_1_19"/>
          <p:cNvSpPr txBox="1">
            <a:spLocks noGrp="1"/>
          </p:cNvSpPr>
          <p:nvPr>
            <p:ph type="title"/>
          </p:nvPr>
        </p:nvSpPr>
        <p:spPr/>
        <p:txBody>
          <a:bodyPr/>
          <a:lstStyle/>
          <a:p>
            <a:pPr lvl="0"/>
            <a:r>
              <a:rPr lang="en-US" dirty="0"/>
              <a:t>Upcoming Webinars</a:t>
            </a:r>
          </a:p>
        </p:txBody>
      </p:sp>
      <p:sp>
        <p:nvSpPr>
          <p:cNvPr id="323" name="Google Shape;323;gb365715933_1_19"/>
          <p:cNvSpPr txBox="1">
            <a:spLocks noGrp="1"/>
          </p:cNvSpPr>
          <p:nvPr>
            <p:ph type="body" idx="1"/>
          </p:nvPr>
        </p:nvSpPr>
        <p:spPr/>
        <p:txBody>
          <a:bodyPr/>
          <a:lstStyle/>
          <a:p>
            <a:pPr lvl="0"/>
            <a:r>
              <a:rPr lang="en-US" dirty="0"/>
              <a:t>Tuesdays @ 2</a:t>
            </a:r>
          </a:p>
        </p:txBody>
      </p:sp>
      <p:sp>
        <p:nvSpPr>
          <p:cNvPr id="2" name="Text Placeholder 1">
            <a:extLst>
              <a:ext uri="{FF2B5EF4-FFF2-40B4-BE49-F238E27FC236}">
                <a16:creationId xmlns:a16="http://schemas.microsoft.com/office/drawing/2014/main" id="{C2020C05-1451-4E9A-884B-C8C9BDB04BF5}"/>
              </a:ext>
            </a:extLst>
          </p:cNvPr>
          <p:cNvSpPr>
            <a:spLocks noGrp="1"/>
          </p:cNvSpPr>
          <p:nvPr>
            <p:ph type="body" idx="2"/>
          </p:nvPr>
        </p:nvSpPr>
        <p:spPr>
          <a:xfrm>
            <a:off x="1097280" y="2582333"/>
            <a:ext cx="4937760" cy="3701235"/>
          </a:xfrm>
        </p:spPr>
        <p:txBody>
          <a:bodyPr>
            <a:normAutofit/>
          </a:bodyPr>
          <a:lstStyle/>
          <a:p>
            <a:pPr lvl="0"/>
            <a:r>
              <a:rPr lang="en-US" sz="2600" dirty="0"/>
              <a:t>2/2: LCAP and Annual Update Templates and Instructions for the 2021</a:t>
            </a:r>
            <a:r>
              <a:rPr lang="en-US" sz="2400" dirty="0"/>
              <a:t>–</a:t>
            </a:r>
            <a:r>
              <a:rPr lang="en-US" sz="2600" dirty="0"/>
              <a:t>22 School Year </a:t>
            </a:r>
          </a:p>
          <a:p>
            <a:pPr lvl="0"/>
            <a:r>
              <a:rPr lang="en-US" sz="2600" dirty="0"/>
              <a:t>2/9: Developing Focus Goals and Maintenance Goals for the LCAP</a:t>
            </a:r>
          </a:p>
        </p:txBody>
      </p:sp>
      <p:sp>
        <p:nvSpPr>
          <p:cNvPr id="3" name="Text Placeholder 2">
            <a:extLst>
              <a:ext uri="{FF2B5EF4-FFF2-40B4-BE49-F238E27FC236}">
                <a16:creationId xmlns:a16="http://schemas.microsoft.com/office/drawing/2014/main" id="{1B62B3BC-40C3-4DB9-A219-2F551DD8FFAB}"/>
              </a:ext>
            </a:extLst>
          </p:cNvPr>
          <p:cNvSpPr>
            <a:spLocks noGrp="1"/>
          </p:cNvSpPr>
          <p:nvPr>
            <p:ph type="body" idx="3"/>
          </p:nvPr>
        </p:nvSpPr>
        <p:spPr/>
        <p:txBody>
          <a:bodyPr/>
          <a:lstStyle/>
          <a:p>
            <a:r>
              <a:rPr lang="en-US" dirty="0"/>
              <a:t>Thursdays @ 3</a:t>
            </a:r>
          </a:p>
        </p:txBody>
      </p:sp>
      <p:sp>
        <p:nvSpPr>
          <p:cNvPr id="4" name="Text Placeholder 3">
            <a:extLst>
              <a:ext uri="{FF2B5EF4-FFF2-40B4-BE49-F238E27FC236}">
                <a16:creationId xmlns:a16="http://schemas.microsoft.com/office/drawing/2014/main" id="{43C93102-AA20-4FF4-9000-C6388505DDAF}"/>
              </a:ext>
            </a:extLst>
          </p:cNvPr>
          <p:cNvSpPr>
            <a:spLocks noGrp="1"/>
          </p:cNvSpPr>
          <p:nvPr>
            <p:ph type="body" idx="4"/>
          </p:nvPr>
        </p:nvSpPr>
        <p:spPr>
          <a:xfrm>
            <a:off x="6217920" y="2582333"/>
            <a:ext cx="4937760" cy="3989063"/>
          </a:xfrm>
        </p:spPr>
        <p:txBody>
          <a:bodyPr>
            <a:normAutofit/>
          </a:bodyPr>
          <a:lstStyle/>
          <a:p>
            <a:r>
              <a:rPr lang="en-US" dirty="0"/>
              <a:t>2/4: Developing Broad Goals for the LCAP</a:t>
            </a:r>
          </a:p>
          <a:p>
            <a:r>
              <a:rPr lang="en-US" dirty="0"/>
              <a:t>2/11: The CA School Dashboard Local Indicator Process for 2021–22</a:t>
            </a:r>
          </a:p>
          <a:p>
            <a:r>
              <a:rPr lang="en-US" dirty="0"/>
              <a:t>2/18: Data and the LCAP, Part 2</a:t>
            </a:r>
          </a:p>
        </p:txBody>
      </p:sp>
      <p:sp>
        <p:nvSpPr>
          <p:cNvPr id="324" name="Google Shape;324;gb365715933_1_19"/>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b="0" i="0" u="none" strike="noStrike" kern="1200" cap="none" spc="0" normalizeH="0" baseline="0" noProof="0" smtClean="0">
                <a:ln>
                  <a:noFill/>
                </a:ln>
                <a:solidFill>
                  <a:srgbClr val="FFFFFF"/>
                </a:solidFill>
                <a:effectLst/>
                <a:uLnTx/>
                <a:uFillTx/>
                <a:latin typeface="Arial"/>
                <a:ea typeface="+mn-ea"/>
                <a:cs typeface="+mn-cs"/>
                <a:sym typeface="Arial"/>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b="0" i="0" u="none" strike="noStrike" kern="120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32431552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Google Shape;685;p15"/>
          <p:cNvSpPr txBox="1">
            <a:spLocks noGrp="1"/>
          </p:cNvSpPr>
          <p:nvPr>
            <p:ph type="title"/>
          </p:nvPr>
        </p:nvSpPr>
        <p:spPr/>
        <p:txBody>
          <a:bodyPr/>
          <a:lstStyle/>
          <a:p>
            <a:pPr lvl="0"/>
            <a:r>
              <a:rPr lang="en-US"/>
              <a:t>Questions</a:t>
            </a:r>
          </a:p>
        </p:txBody>
      </p:sp>
      <p:sp>
        <p:nvSpPr>
          <p:cNvPr id="4" name="Content Placeholder 3">
            <a:extLst>
              <a:ext uri="{FF2B5EF4-FFF2-40B4-BE49-F238E27FC236}">
                <a16:creationId xmlns:a16="http://schemas.microsoft.com/office/drawing/2014/main" id="{F7692C70-8E5C-4865-9ABD-AEBF6848A270}"/>
              </a:ext>
            </a:extLst>
          </p:cNvPr>
          <p:cNvSpPr>
            <a:spLocks noGrp="1"/>
          </p:cNvSpPr>
          <p:nvPr>
            <p:ph idx="1"/>
          </p:nvPr>
        </p:nvSpPr>
        <p:spPr/>
        <p:txBody>
          <a:bodyPr/>
          <a:lstStyle/>
          <a:p>
            <a:r>
              <a:rPr lang="en-US" dirty="0">
                <a:sym typeface="Arial"/>
              </a:rPr>
              <a:t>If you have any questions, please contact the Local Agency Systems Support Office at </a:t>
            </a:r>
            <a:r>
              <a:rPr lang="en-US" dirty="0">
                <a:solidFill>
                  <a:srgbClr val="1704A0"/>
                </a:solidFill>
                <a:sym typeface="Arial"/>
                <a:hlinkClick r:id="rId3" tooltip="LCFF@cde.ca.gov">
                  <a:extLst>
                    <a:ext uri="{A12FA001-AC4F-418D-AE19-62706E023703}">
                      <ahyp:hlinkClr xmlns:ahyp="http://schemas.microsoft.com/office/drawing/2018/hyperlinkcolor" val="tx"/>
                    </a:ext>
                  </a:extLst>
                </a:hlinkClick>
              </a:rPr>
              <a:t>LCFF@cde.ca.gov  </a:t>
            </a:r>
            <a:endParaRPr lang="en-US" dirty="0">
              <a:solidFill>
                <a:srgbClr val="1704A0"/>
              </a:solidFill>
            </a:endParaRPr>
          </a:p>
          <a:p>
            <a:endParaRPr lang="en-US" dirty="0">
              <a:sym typeface="Arial"/>
            </a:endParaRPr>
          </a:p>
          <a:p>
            <a:r>
              <a:rPr lang="en-US" dirty="0">
                <a:sym typeface="Arial"/>
              </a:rPr>
              <a:t>Tuesdays @ 2 webpage: </a:t>
            </a:r>
            <a:r>
              <a:rPr lang="en-US" dirty="0">
                <a:solidFill>
                  <a:srgbClr val="1704A0"/>
                </a:solidFill>
                <a:sym typeface="Arial"/>
                <a:hlinkClick r:id="rId4" tooltip="Tuesdays @ 2 webpage">
                  <a:extLst>
                    <a:ext uri="{A12FA001-AC4F-418D-AE19-62706E023703}">
                      <ahyp:hlinkClr xmlns:ahyp="http://schemas.microsoft.com/office/drawing/2018/hyperlinkcolor" val="tx"/>
                    </a:ext>
                  </a:extLst>
                </a:hlinkClick>
              </a:rPr>
              <a:t>https://www.cde.ca.gov/fg/aa/lc/tuesdaysat2.asp </a:t>
            </a:r>
            <a:endParaRPr lang="en-US" dirty="0">
              <a:solidFill>
                <a:srgbClr val="1704A0"/>
              </a:solidFill>
              <a:sym typeface="Arial"/>
            </a:endParaRPr>
          </a:p>
          <a:p>
            <a:pPr marL="0" indent="0">
              <a:buNone/>
            </a:pPr>
            <a:endParaRPr lang="en-US" dirty="0"/>
          </a:p>
        </p:txBody>
      </p:sp>
      <p:sp>
        <p:nvSpPr>
          <p:cNvPr id="686" name="Google Shape;686;p15"/>
          <p:cNvSpPr txBox="1">
            <a:spLocks noGrp="1"/>
          </p:cNvSpPr>
          <p:nvPr>
            <p:ph type="sldNum" idx="12"/>
          </p:nvPr>
        </p:nvSpPr>
        <p:spPr/>
        <p:txBody>
          <a:bodyPr/>
          <a:lstStyle/>
          <a:p>
            <a:pPr lvl="0"/>
            <a:fld id="{00000000-1234-1234-1234-123412341234}" type="slidenum">
              <a:rPr lang="en-US" smtClean="0"/>
              <a:pPr lvl="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9B959-BB9F-4FEF-B0D5-F4E6A777E54C}"/>
              </a:ext>
            </a:extLst>
          </p:cNvPr>
          <p:cNvSpPr>
            <a:spLocks noGrp="1"/>
          </p:cNvSpPr>
          <p:nvPr>
            <p:ph type="title"/>
          </p:nvPr>
        </p:nvSpPr>
        <p:spPr/>
        <p:txBody>
          <a:bodyPr/>
          <a:lstStyle/>
          <a:p>
            <a:r>
              <a:rPr lang="en-US" dirty="0"/>
              <a:t>Addendum 1</a:t>
            </a:r>
          </a:p>
        </p:txBody>
      </p:sp>
      <p:sp>
        <p:nvSpPr>
          <p:cNvPr id="3" name="Content Placeholder 2">
            <a:extLst>
              <a:ext uri="{FF2B5EF4-FFF2-40B4-BE49-F238E27FC236}">
                <a16:creationId xmlns:a16="http://schemas.microsoft.com/office/drawing/2014/main" id="{E562106D-F1DA-4271-95E5-C5F196BD8A1A}"/>
              </a:ext>
            </a:extLst>
          </p:cNvPr>
          <p:cNvSpPr>
            <a:spLocks noGrp="1"/>
          </p:cNvSpPr>
          <p:nvPr>
            <p:ph idx="1"/>
          </p:nvPr>
        </p:nvSpPr>
        <p:spPr/>
        <p:txBody>
          <a:bodyPr/>
          <a:lstStyle/>
          <a:p>
            <a:pPr marL="0" indent="0">
              <a:buNone/>
            </a:pPr>
            <a:r>
              <a:rPr lang="en-US" dirty="0"/>
              <a:t>A large arrow pointing from left to right with 5 colored circles (blue, aqua green, green, olive green, and brown) in the middle that illustrates how the process should be implemented in chronological order. First is “Data used to review progress”. Second dot is “Input provided by stakeholders”. Third dot is “Identified Needs”. Fourth dot is “Goals, metrics, outcomes, and actions”. Fifth dot is “Justification of LEA-wide or schoolwide actions”.</a:t>
            </a:r>
          </a:p>
          <a:p>
            <a:pPr marL="0" indent="0">
              <a:buNone/>
            </a:pPr>
            <a:endParaRPr lang="en-US" dirty="0"/>
          </a:p>
        </p:txBody>
      </p:sp>
      <p:sp>
        <p:nvSpPr>
          <p:cNvPr id="4" name="Slide Number Placeholder 3">
            <a:extLst>
              <a:ext uri="{FF2B5EF4-FFF2-40B4-BE49-F238E27FC236}">
                <a16:creationId xmlns:a16="http://schemas.microsoft.com/office/drawing/2014/main" id="{F44FFB18-D3AB-4318-9D57-32713C85FD54}"/>
              </a:ext>
            </a:extLst>
          </p:cNvPr>
          <p:cNvSpPr>
            <a:spLocks noGrp="1"/>
          </p:cNvSpPr>
          <p:nvPr>
            <p:ph type="sldNum" sz="quarter" idx="12"/>
          </p:nvPr>
        </p:nvSpPr>
        <p:spPr/>
        <p:txBody>
          <a:bodyPr/>
          <a:lstStyle/>
          <a:p>
            <a:fld id="{1E47FE53-EBF0-4DA7-9D9D-CC1C3A20F3CB}" type="slidenum">
              <a:rPr lang="en-US" smtClean="0"/>
              <a:pPr/>
              <a:t>43</a:t>
            </a:fld>
            <a:endParaRPr lang="en-US" dirty="0"/>
          </a:p>
        </p:txBody>
      </p:sp>
    </p:spTree>
    <p:extLst>
      <p:ext uri="{BB962C8B-B14F-4D97-AF65-F5344CB8AC3E}">
        <p14:creationId xmlns:p14="http://schemas.microsoft.com/office/powerpoint/2010/main" val="599393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b495f8a397_1_177"/>
          <p:cNvSpPr txBox="1">
            <a:spLocks noGrp="1"/>
          </p:cNvSpPr>
          <p:nvPr>
            <p:ph type="title"/>
          </p:nvPr>
        </p:nvSpPr>
        <p:spPr/>
        <p:txBody>
          <a:bodyPr>
            <a:normAutofit/>
          </a:bodyPr>
          <a:lstStyle/>
          <a:p>
            <a:pPr lvl="0"/>
            <a:r>
              <a:rPr lang="en-US" sz="4000" dirty="0"/>
              <a:t>The Local Control and Accountability Plan</a:t>
            </a:r>
          </a:p>
        </p:txBody>
      </p:sp>
      <p:sp>
        <p:nvSpPr>
          <p:cNvPr id="231" name="Google Shape;231;gb495f8a397_1_177"/>
          <p:cNvSpPr txBox="1">
            <a:spLocks noGrp="1"/>
          </p:cNvSpPr>
          <p:nvPr>
            <p:ph idx="1"/>
          </p:nvPr>
        </p:nvSpPr>
        <p:spPr/>
        <p:txBody>
          <a:bodyPr>
            <a:normAutofit/>
          </a:bodyPr>
          <a:lstStyle/>
          <a:p>
            <a:pPr lvl="0"/>
            <a:r>
              <a:rPr lang="en-US" dirty="0"/>
              <a:t>LEAs are required to develop, adopt, and annually update a three-year LCAP  that describes the goals to be achieved for each student group for each state priority and for any local priorities identified by the local governing board or body of the school district or COE, or in the charter school petition</a:t>
            </a:r>
          </a:p>
          <a:p>
            <a:pPr lvl="0"/>
            <a:r>
              <a:rPr lang="en-US" dirty="0"/>
              <a:t>The LCAP must include an annual review of the effectiveness of the goals, actions, and services from the prior year</a:t>
            </a:r>
          </a:p>
        </p:txBody>
      </p:sp>
      <p:sp>
        <p:nvSpPr>
          <p:cNvPr id="233" name="Google Shape;233;gb495f8a397_1_177"/>
          <p:cNvSpPr txBox="1">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b495f8a397_1_163"/>
          <p:cNvSpPr txBox="1">
            <a:spLocks noGrp="1"/>
          </p:cNvSpPr>
          <p:nvPr>
            <p:ph type="title"/>
          </p:nvPr>
        </p:nvSpPr>
        <p:spPr/>
        <p:txBody>
          <a:bodyPr/>
          <a:lstStyle/>
          <a:p>
            <a:pPr lvl="0"/>
            <a:r>
              <a:rPr lang="en-US" dirty="0"/>
              <a:t>LCFF State Priorities</a:t>
            </a:r>
          </a:p>
        </p:txBody>
      </p:sp>
      <p:sp>
        <p:nvSpPr>
          <p:cNvPr id="240" name="Google Shape;240;gb495f8a397_1_163"/>
          <p:cNvSpPr txBox="1">
            <a:spLocks noGrp="1"/>
          </p:cNvSpPr>
          <p:nvPr>
            <p:ph type="body" idx="1"/>
          </p:nvPr>
        </p:nvSpPr>
        <p:spPr/>
        <p:txBody>
          <a:bodyPr>
            <a:normAutofit fontScale="92500"/>
          </a:bodyPr>
          <a:lstStyle/>
          <a:p>
            <a:pPr lvl="0"/>
            <a:r>
              <a:rPr lang="en-US" dirty="0"/>
              <a:t>Priority 1: Appropriate teacher assignment, sufficient instructional materials, and facilities in good repair</a:t>
            </a:r>
          </a:p>
          <a:p>
            <a:pPr lvl="0"/>
            <a:r>
              <a:rPr lang="en-US" dirty="0"/>
              <a:t>Priority 2: Implementation of academic content and performance standards adopted by SBE</a:t>
            </a:r>
          </a:p>
          <a:p>
            <a:pPr lvl="0"/>
            <a:r>
              <a:rPr lang="en-US" dirty="0"/>
              <a:t>Priority 3: Parental Involvement and Family Engagement</a:t>
            </a:r>
          </a:p>
        </p:txBody>
      </p:sp>
      <p:sp>
        <p:nvSpPr>
          <p:cNvPr id="242" name="Google Shape;242;gb495f8a397_1_163"/>
          <p:cNvSpPr txBox="1">
            <a:spLocks noGrp="1"/>
          </p:cNvSpPr>
          <p:nvPr>
            <p:ph type="body" idx="2"/>
          </p:nvPr>
        </p:nvSpPr>
        <p:spPr/>
        <p:txBody>
          <a:bodyPr>
            <a:normAutofit fontScale="85000" lnSpcReduction="10000"/>
          </a:bodyPr>
          <a:lstStyle/>
          <a:p>
            <a:pPr lvl="0"/>
            <a:r>
              <a:rPr lang="en-US" dirty="0"/>
              <a:t>Priority 4: Pupil Achievement </a:t>
            </a:r>
          </a:p>
          <a:p>
            <a:pPr lvl="0"/>
            <a:r>
              <a:rPr lang="en-US" dirty="0"/>
              <a:t>Priority 5: Pupil engagement</a:t>
            </a:r>
          </a:p>
          <a:p>
            <a:pPr lvl="0"/>
            <a:r>
              <a:rPr lang="en-US" dirty="0"/>
              <a:t>Priority 6: School Climate</a:t>
            </a:r>
          </a:p>
          <a:p>
            <a:pPr lvl="0"/>
            <a:r>
              <a:rPr lang="en-US" dirty="0"/>
              <a:t>Priority 7: Course Access</a:t>
            </a:r>
          </a:p>
          <a:p>
            <a:pPr lvl="0"/>
            <a:r>
              <a:rPr lang="en-US" dirty="0"/>
              <a:t>Priority 8: Other Pupil Outcomes</a:t>
            </a:r>
          </a:p>
          <a:p>
            <a:pPr lvl="0"/>
            <a:r>
              <a:rPr lang="en-US" dirty="0"/>
              <a:t>Priority 9: Expelled Students (COEs only)</a:t>
            </a:r>
          </a:p>
          <a:p>
            <a:pPr lvl="0"/>
            <a:r>
              <a:rPr lang="en-US" dirty="0"/>
              <a:t>Priority 10: Foster Youth (COEs only)</a:t>
            </a:r>
          </a:p>
          <a:p>
            <a:pPr marL="76200" lvl="0" indent="0">
              <a:buNone/>
            </a:pPr>
            <a:r>
              <a:rPr lang="en-US" dirty="0"/>
              <a:t>Plus Local Priorities</a:t>
            </a:r>
          </a:p>
        </p:txBody>
      </p:sp>
      <p:sp>
        <p:nvSpPr>
          <p:cNvPr id="243" name="Google Shape;243;gb495f8a397_1_163"/>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0F81320-CFFD-4A05-9ABA-30725BCA8AEC}"/>
              </a:ext>
            </a:extLst>
          </p:cNvPr>
          <p:cNvSpPr>
            <a:spLocks noGrp="1"/>
          </p:cNvSpPr>
          <p:nvPr>
            <p:ph type="title"/>
          </p:nvPr>
        </p:nvSpPr>
        <p:spPr/>
        <p:txBody>
          <a:bodyPr/>
          <a:lstStyle/>
          <a:p>
            <a:r>
              <a:rPr lang="en-US" dirty="0"/>
              <a:t>Data in the LCAP</a:t>
            </a:r>
          </a:p>
        </p:txBody>
      </p:sp>
      <p:sp>
        <p:nvSpPr>
          <p:cNvPr id="8" name="Content Placeholder 7">
            <a:extLst>
              <a:ext uri="{FF2B5EF4-FFF2-40B4-BE49-F238E27FC236}">
                <a16:creationId xmlns:a16="http://schemas.microsoft.com/office/drawing/2014/main" id="{3BC7F72E-8395-4AEC-9747-BE819EE851A3}"/>
              </a:ext>
            </a:extLst>
          </p:cNvPr>
          <p:cNvSpPr>
            <a:spLocks noGrp="1"/>
          </p:cNvSpPr>
          <p:nvPr>
            <p:ph sz="half" idx="1"/>
          </p:nvPr>
        </p:nvSpPr>
        <p:spPr/>
        <p:txBody>
          <a:bodyPr anchor="ctr">
            <a:normAutofit/>
          </a:bodyPr>
          <a:lstStyle/>
          <a:p>
            <a:r>
              <a:rPr lang="en-US" sz="3200" dirty="0"/>
              <a:t>Stakeholder Input Data</a:t>
            </a:r>
          </a:p>
          <a:p>
            <a:r>
              <a:rPr lang="en-US" sz="3200" dirty="0"/>
              <a:t>Metrics and Outcomes Data</a:t>
            </a:r>
          </a:p>
          <a:p>
            <a:r>
              <a:rPr lang="en-US" sz="3200" dirty="0"/>
              <a:t>Fiscal Data</a:t>
            </a:r>
          </a:p>
          <a:p>
            <a:r>
              <a:rPr lang="en-US" sz="3200" dirty="0"/>
              <a:t>Analysis Data</a:t>
            </a:r>
          </a:p>
        </p:txBody>
      </p:sp>
      <p:sp>
        <p:nvSpPr>
          <p:cNvPr id="2" name="Content Placeholder 1">
            <a:extLst>
              <a:ext uri="{FF2B5EF4-FFF2-40B4-BE49-F238E27FC236}">
                <a16:creationId xmlns:a16="http://schemas.microsoft.com/office/drawing/2014/main" id="{07357478-0698-4321-A4D2-09F622251056}"/>
              </a:ext>
            </a:extLst>
          </p:cNvPr>
          <p:cNvSpPr>
            <a:spLocks noGrp="1"/>
          </p:cNvSpPr>
          <p:nvPr>
            <p:ph sz="half" idx="2"/>
          </p:nvPr>
        </p:nvSpPr>
        <p:spPr/>
        <p:txBody>
          <a:bodyPr anchor="ctr">
            <a:normAutofit/>
          </a:bodyPr>
          <a:lstStyle/>
          <a:p>
            <a:r>
              <a:rPr lang="en-US" sz="3200" dirty="0"/>
              <a:t>Quantitative Data</a:t>
            </a:r>
          </a:p>
          <a:p>
            <a:r>
              <a:rPr lang="en-US" sz="3200" dirty="0"/>
              <a:t>Qualitative Data</a:t>
            </a:r>
          </a:p>
        </p:txBody>
      </p:sp>
      <p:sp>
        <p:nvSpPr>
          <p:cNvPr id="5" name="Slide Number Placeholder 4">
            <a:extLst>
              <a:ext uri="{FF2B5EF4-FFF2-40B4-BE49-F238E27FC236}">
                <a16:creationId xmlns:a16="http://schemas.microsoft.com/office/drawing/2014/main" id="{35C274C8-7A69-44F7-AC8A-36A58FAB183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434653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76A5-4736-454B-9558-518E4A163575}"/>
              </a:ext>
            </a:extLst>
          </p:cNvPr>
          <p:cNvSpPr>
            <a:spLocks noGrp="1"/>
          </p:cNvSpPr>
          <p:nvPr>
            <p:ph type="title"/>
          </p:nvPr>
        </p:nvSpPr>
        <p:spPr/>
        <p:txBody>
          <a:bodyPr/>
          <a:lstStyle/>
          <a:p>
            <a:r>
              <a:rPr lang="en-US" dirty="0"/>
              <a:t>What Data Do We Use for 2021–22?</a:t>
            </a:r>
          </a:p>
        </p:txBody>
      </p:sp>
      <p:sp>
        <p:nvSpPr>
          <p:cNvPr id="3" name="Content Placeholder 2">
            <a:extLst>
              <a:ext uri="{FF2B5EF4-FFF2-40B4-BE49-F238E27FC236}">
                <a16:creationId xmlns:a16="http://schemas.microsoft.com/office/drawing/2014/main" id="{9E34F175-1950-4536-8F72-3BA297D33800}"/>
              </a:ext>
            </a:extLst>
          </p:cNvPr>
          <p:cNvSpPr>
            <a:spLocks noGrp="1"/>
          </p:cNvSpPr>
          <p:nvPr>
            <p:ph idx="1"/>
          </p:nvPr>
        </p:nvSpPr>
        <p:spPr/>
        <p:txBody>
          <a:bodyPr>
            <a:normAutofit lnSpcReduction="10000"/>
          </a:bodyPr>
          <a:lstStyle/>
          <a:p>
            <a:pPr marL="0" indent="0">
              <a:buNone/>
            </a:pPr>
            <a:r>
              <a:rPr lang="en-US" dirty="0"/>
              <a:t>In the absence of state and local indicators within the California School Dashboard (Dashboard), LEAs will use </a:t>
            </a:r>
            <a:r>
              <a:rPr lang="en-US" b="1" dirty="0"/>
              <a:t>available state and local data and stakeholder input</a:t>
            </a:r>
            <a:r>
              <a:rPr lang="en-US" dirty="0"/>
              <a:t> to </a:t>
            </a:r>
          </a:p>
          <a:p>
            <a:r>
              <a:rPr lang="en-US" dirty="0"/>
              <a:t>inform the review of progress for the 2019–20 and 2020–21 school years</a:t>
            </a:r>
          </a:p>
          <a:p>
            <a:r>
              <a:rPr lang="en-US" dirty="0"/>
              <a:t>identify needs</a:t>
            </a:r>
          </a:p>
          <a:p>
            <a:r>
              <a:rPr lang="en-US" dirty="0"/>
              <a:t>identify metrics, baselines, and desired outcomes for goals</a:t>
            </a:r>
          </a:p>
          <a:p>
            <a:r>
              <a:rPr lang="en-US" dirty="0"/>
              <a:t>determining whether or not actions identified as contributing to the increased or improved services in the 2017–2020 LCAP were effective as expected, as applicable</a:t>
            </a:r>
          </a:p>
          <a:p>
            <a:endParaRPr lang="en-US" dirty="0"/>
          </a:p>
        </p:txBody>
      </p:sp>
      <p:sp>
        <p:nvSpPr>
          <p:cNvPr id="4" name="Slide Number Placeholder 3">
            <a:extLst>
              <a:ext uri="{FF2B5EF4-FFF2-40B4-BE49-F238E27FC236}">
                <a16:creationId xmlns:a16="http://schemas.microsoft.com/office/drawing/2014/main" id="{C36B5FD5-ED53-4956-8779-678C6B10E3C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444269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77AEA-37B2-45DE-9F12-D0647EB20006}"/>
              </a:ext>
            </a:extLst>
          </p:cNvPr>
          <p:cNvSpPr>
            <a:spLocks noGrp="1"/>
          </p:cNvSpPr>
          <p:nvPr>
            <p:ph type="title"/>
          </p:nvPr>
        </p:nvSpPr>
        <p:spPr/>
        <p:txBody>
          <a:bodyPr/>
          <a:lstStyle/>
          <a:p>
            <a:r>
              <a:rPr lang="en-US" dirty="0"/>
              <a:t>Addressing Required Metrics</a:t>
            </a:r>
          </a:p>
        </p:txBody>
      </p:sp>
      <p:sp>
        <p:nvSpPr>
          <p:cNvPr id="3" name="Content Placeholder 2">
            <a:extLst>
              <a:ext uri="{FF2B5EF4-FFF2-40B4-BE49-F238E27FC236}">
                <a16:creationId xmlns:a16="http://schemas.microsoft.com/office/drawing/2014/main" id="{08C34EC0-D296-4D42-BB63-8C6163393CAD}"/>
              </a:ext>
            </a:extLst>
          </p:cNvPr>
          <p:cNvSpPr>
            <a:spLocks noGrp="1"/>
          </p:cNvSpPr>
          <p:nvPr>
            <p:ph idx="1"/>
          </p:nvPr>
        </p:nvSpPr>
        <p:spPr/>
        <p:txBody>
          <a:bodyPr/>
          <a:lstStyle/>
          <a:p>
            <a:r>
              <a:rPr lang="en-US" dirty="0"/>
              <a:t>State Priorities 4, 5 and 6 specify required metrics for measuring progress</a:t>
            </a:r>
          </a:p>
          <a:p>
            <a:r>
              <a:rPr lang="en-US" dirty="0"/>
              <a:t>In some instances data for a specific required metric is not available due to the impact COVID-19</a:t>
            </a:r>
          </a:p>
          <a:p>
            <a:r>
              <a:rPr lang="en-US" dirty="0"/>
              <a:t>For 2021–22 it is appropriate to consider the intent of the required metric and to use one or more local metrics that meet this intent to establish baselines and desired outcomes. </a:t>
            </a:r>
          </a:p>
        </p:txBody>
      </p:sp>
      <p:sp>
        <p:nvSpPr>
          <p:cNvPr id="4" name="Slide Number Placeholder 3">
            <a:extLst>
              <a:ext uri="{FF2B5EF4-FFF2-40B4-BE49-F238E27FC236}">
                <a16:creationId xmlns:a16="http://schemas.microsoft.com/office/drawing/2014/main" id="{B0A7A514-04A6-4647-9ED1-B48D7334E17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24542195"/>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orth-South.potx" id="{F7A549D7-2844-422A-8D4F-1FAB867A9694}" vid="{8C059306-29CE-48EE-A8B5-87A3B564F7A5}"/>
    </a:ext>
  </a:extLst>
</a:theme>
</file>

<file path=ppt/theme/theme3.xml><?xml version="1.0" encoding="utf-8"?>
<a:theme xmlns:a="http://schemas.openxmlformats.org/drawingml/2006/main" name="2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6BA2F52-3D79-4D5A-A2A8-7BFEC56B3DB1}" vid="{D36AF434-9944-480F-BA7C-28E2586817E5}"/>
    </a:ext>
  </a:extLst>
</a:theme>
</file>

<file path=ppt/theme/theme4.xml><?xml version="1.0" encoding="utf-8"?>
<a:theme xmlns:a="http://schemas.openxmlformats.org/drawingml/2006/main" name="4_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orth-South.potx" id="{F7A549D7-2844-422A-8D4F-1FAB867A9694}" vid="{8C059306-29CE-48EE-A8B5-87A3B564F7A5}"/>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4277</TotalTime>
  <Words>2569</Words>
  <Application>Microsoft Office PowerPoint</Application>
  <PresentationFormat>Widescreen</PresentationFormat>
  <Paragraphs>299</Paragraphs>
  <Slides>43</Slides>
  <Notes>8</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43</vt:i4>
      </vt:variant>
    </vt:vector>
  </HeadingPairs>
  <TitlesOfParts>
    <vt:vector size="52" baseType="lpstr">
      <vt:lpstr>Arial</vt:lpstr>
      <vt:lpstr>Calibri</vt:lpstr>
      <vt:lpstr>Courier New</vt:lpstr>
      <vt:lpstr>Times</vt:lpstr>
      <vt:lpstr>Wingdings</vt:lpstr>
      <vt:lpstr>Retrospect</vt:lpstr>
      <vt:lpstr>1_ADAD Layout</vt:lpstr>
      <vt:lpstr>2_AAU Slide Master</vt:lpstr>
      <vt:lpstr>4_ADAD Layout</vt:lpstr>
      <vt:lpstr>Data and the 2021-22 LCAP</vt:lpstr>
      <vt:lpstr>Webinar Series</vt:lpstr>
      <vt:lpstr>Purpose</vt:lpstr>
      <vt:lpstr>Framing the LCAP</vt:lpstr>
      <vt:lpstr>The Local Control and Accountability Plan</vt:lpstr>
      <vt:lpstr>LCFF State Priorities</vt:lpstr>
      <vt:lpstr>Data in the LCAP</vt:lpstr>
      <vt:lpstr>What Data Do We Use for 2021–22?</vt:lpstr>
      <vt:lpstr>Addressing Required Metrics</vt:lpstr>
      <vt:lpstr>An Example</vt:lpstr>
      <vt:lpstr>Data and the 2021–22  Local Control and Accountability Plan </vt:lpstr>
      <vt:lpstr>Topics </vt:lpstr>
      <vt:lpstr>What Data Are Available  at the State Level?</vt:lpstr>
      <vt:lpstr>Before We Begin... Where Do the Data Come From? </vt:lpstr>
      <vt:lpstr>Approved Federal Waiver and  Passage of Senate Bill (SB) 98</vt:lpstr>
      <vt:lpstr>2020 Dashboard</vt:lpstr>
      <vt:lpstr>2020 Additional Reports</vt:lpstr>
      <vt:lpstr>More on 2020 Additional Reports </vt:lpstr>
      <vt:lpstr>Suspension Rate Data</vt:lpstr>
      <vt:lpstr>What Data Are Not Available  at the State Level?</vt:lpstr>
      <vt:lpstr>Assessment Results </vt:lpstr>
      <vt:lpstr>Chronic Absenteeism Rate Data</vt:lpstr>
      <vt:lpstr>What Absenteeism Data  is Being Collected by Districts?</vt:lpstr>
      <vt:lpstr>Additional Absenteeism Data  Collected Locally </vt:lpstr>
      <vt:lpstr>Crosswalk of CALPADS Reports  with Dashboard Indicators </vt:lpstr>
      <vt:lpstr>CALPADS Submission</vt:lpstr>
      <vt:lpstr>Accessing CALPADS</vt:lpstr>
      <vt:lpstr>CALPADS Reports</vt:lpstr>
      <vt:lpstr>Suspension Rate:  CALPADS Reports 7.10 and 7.12</vt:lpstr>
      <vt:lpstr>Chronic Absenteeism:  CALPADS Reports 14.1 and 14.2 </vt:lpstr>
      <vt:lpstr>Graduation Rate: Aggregate Data</vt:lpstr>
      <vt:lpstr>Graduation Rate: Student-Level Data</vt:lpstr>
      <vt:lpstr>College/Career: Aggregate Data</vt:lpstr>
      <vt:lpstr>College/Career: Student-Level Data</vt:lpstr>
      <vt:lpstr>Sample Report 15.2 </vt:lpstr>
      <vt:lpstr>Live Demonstration of 2020 Additional Reports  https://www6.cde.ca.gov/californiamodel/ </vt:lpstr>
      <vt:lpstr>Closing Thoughts</vt:lpstr>
      <vt:lpstr>Utilize Available Data</vt:lpstr>
      <vt:lpstr>The Through-line</vt:lpstr>
      <vt:lpstr>Another Look at Data</vt:lpstr>
      <vt:lpstr>Upcoming Webinars</vt:lpstr>
      <vt:lpstr>Questions</vt:lpstr>
      <vt:lpstr>Addendum 1</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the 2021-22 LCAP - LCFF (CA Dept of Education)</dc:title>
  <dc:subject>Thursdays @ 3 webinar presentation of Data and the 2021-22 LCAP.</dc:subject>
  <dc:creator>Local Agency Systems Support Office</dc:creator>
  <cp:keywords>lcap, lcff, lasso, data, 2021, local, control, accountability, plan, template</cp:keywords>
  <cp:lastModifiedBy>Susan Aglubat-Alvarez</cp:lastModifiedBy>
  <cp:revision>254</cp:revision>
  <cp:lastPrinted>2016-11-14T18:06:51Z</cp:lastPrinted>
  <dcterms:created xsi:type="dcterms:W3CDTF">2016-11-08T21:28:02Z</dcterms:created>
  <dcterms:modified xsi:type="dcterms:W3CDTF">2021-02-05T01:32:05Z</dcterms:modified>
</cp:coreProperties>
</file>