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67" r:id="rId1"/>
    <p:sldMasterId id="2147483779" r:id="rId2"/>
  </p:sldMasterIdLst>
  <p:notesMasterIdLst>
    <p:notesMasterId r:id="rId64"/>
  </p:notesMasterIdLst>
  <p:handoutMasterIdLst>
    <p:handoutMasterId r:id="rId65"/>
  </p:handoutMasterIdLst>
  <p:sldIdLst>
    <p:sldId id="1712" r:id="rId3"/>
    <p:sldId id="1713" r:id="rId4"/>
    <p:sldId id="620" r:id="rId5"/>
    <p:sldId id="1714" r:id="rId6"/>
    <p:sldId id="1715" r:id="rId7"/>
    <p:sldId id="1716" r:id="rId8"/>
    <p:sldId id="1717" r:id="rId9"/>
    <p:sldId id="1718" r:id="rId10"/>
    <p:sldId id="1719" r:id="rId11"/>
    <p:sldId id="1720" r:id="rId12"/>
    <p:sldId id="1721" r:id="rId13"/>
    <p:sldId id="1722" r:id="rId14"/>
    <p:sldId id="1723" r:id="rId15"/>
    <p:sldId id="1724" r:id="rId16"/>
    <p:sldId id="1725" r:id="rId17"/>
    <p:sldId id="1726" r:id="rId18"/>
    <p:sldId id="1727" r:id="rId19"/>
    <p:sldId id="1728" r:id="rId20"/>
    <p:sldId id="1729" r:id="rId21"/>
    <p:sldId id="1730" r:id="rId22"/>
    <p:sldId id="623" r:id="rId23"/>
    <p:sldId id="1731" r:id="rId24"/>
    <p:sldId id="1732" r:id="rId25"/>
    <p:sldId id="1733" r:id="rId26"/>
    <p:sldId id="593" r:id="rId27"/>
    <p:sldId id="1734" r:id="rId28"/>
    <p:sldId id="1735" r:id="rId29"/>
    <p:sldId id="1736" r:id="rId30"/>
    <p:sldId id="1737" r:id="rId31"/>
    <p:sldId id="1738" r:id="rId32"/>
    <p:sldId id="1739" r:id="rId33"/>
    <p:sldId id="622" r:id="rId34"/>
    <p:sldId id="1740" r:id="rId35"/>
    <p:sldId id="495" r:id="rId36"/>
    <p:sldId id="1741" r:id="rId37"/>
    <p:sldId id="1742" r:id="rId38"/>
    <p:sldId id="1743" r:id="rId39"/>
    <p:sldId id="612" r:id="rId40"/>
    <p:sldId id="614" r:id="rId41"/>
    <p:sldId id="1744" r:id="rId42"/>
    <p:sldId id="613" r:id="rId43"/>
    <p:sldId id="1745" r:id="rId44"/>
    <p:sldId id="1746" r:id="rId45"/>
    <p:sldId id="616" r:id="rId46"/>
    <p:sldId id="1747" r:id="rId47"/>
    <p:sldId id="501" r:id="rId48"/>
    <p:sldId id="1748" r:id="rId49"/>
    <p:sldId id="1749" r:id="rId50"/>
    <p:sldId id="1750" r:id="rId51"/>
    <p:sldId id="1751" r:id="rId52"/>
    <p:sldId id="1752" r:id="rId53"/>
    <p:sldId id="1753" r:id="rId54"/>
    <p:sldId id="1754" r:id="rId55"/>
    <p:sldId id="1755" r:id="rId56"/>
    <p:sldId id="1756" r:id="rId57"/>
    <p:sldId id="509" r:id="rId58"/>
    <p:sldId id="1757" r:id="rId59"/>
    <p:sldId id="619" r:id="rId60"/>
    <p:sldId id="1710" r:id="rId61"/>
    <p:sldId id="1758" r:id="rId62"/>
    <p:sldId id="618"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CC"/>
    <a:srgbClr val="FFFFFF"/>
    <a:srgbClr val="1704A0"/>
    <a:srgbClr val="292B7B"/>
    <a:srgbClr val="FFFF00"/>
    <a:srgbClr val="DEEBF6"/>
    <a:srgbClr val="FFFF66"/>
    <a:srgbClr val="FF9D0D"/>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79" autoAdjust="0"/>
    <p:restoredTop sz="86434" autoAdjust="0"/>
  </p:normalViewPr>
  <p:slideViewPr>
    <p:cSldViewPr snapToGrid="0">
      <p:cViewPr varScale="1">
        <p:scale>
          <a:sx n="52" d="100"/>
          <a:sy n="52" d="100"/>
        </p:scale>
        <p:origin x="676" y="24"/>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1/12/2026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a:t>
            </a:fld>
            <a:endParaRPr lang="en-US"/>
          </a:p>
        </p:txBody>
      </p:sp>
    </p:spTree>
    <p:extLst>
      <p:ext uri="{BB962C8B-B14F-4D97-AF65-F5344CB8AC3E}">
        <p14:creationId xmlns:p14="http://schemas.microsoft.com/office/powerpoint/2010/main" val="330489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LCAP-Local Control Accountability Plan</a:t>
            </a:r>
          </a:p>
          <a:p>
            <a:endParaRPr lang="en-US" dirty="0">
              <a:latin typeface="Arial"/>
              <a:cs typeface="Arial"/>
            </a:endParaRPr>
          </a:p>
          <a:p>
            <a:pPr marL="0" indent="0">
              <a:buNone/>
            </a:pPr>
            <a:r>
              <a:rPr lang="en-US" dirty="0">
                <a:latin typeface="Arial"/>
                <a:cs typeface="Arial"/>
              </a:rPr>
              <a:t>There are two components to the Engaging Educational Partners section of the LCAP:</a:t>
            </a:r>
            <a:endParaRPr lang="en-US" strike="sngStrike" dirty="0">
              <a:cs typeface="Calibri"/>
            </a:endParaRPr>
          </a:p>
          <a:p>
            <a:pPr marL="171450" indent="-171450">
              <a:buFont typeface="Arial" panose="020B0604020202020204" pitchFamily="34" charset="0"/>
              <a:buChar char="•"/>
            </a:pPr>
            <a:r>
              <a:rPr lang="en-US" dirty="0">
                <a:latin typeface="Arial"/>
                <a:cs typeface="Arial"/>
              </a:rPr>
              <a:t>A table in which the LEA provides a summary of the process used to engage educational partners</a:t>
            </a:r>
            <a:endParaRPr lang="en-US" dirty="0"/>
          </a:p>
          <a:p>
            <a:pPr marL="171450" indent="-171450">
              <a:buFont typeface="Arial" panose="020B0604020202020204" pitchFamily="34" charset="0"/>
              <a:buChar char="•"/>
            </a:pPr>
            <a:r>
              <a:rPr lang="en-US" dirty="0">
                <a:latin typeface="Arial"/>
                <a:cs typeface="Arial"/>
              </a:rPr>
              <a:t>Narrative prompt that asks LEAs to describe how the adopted LCAP was influenced by the feedback from educational partners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363369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39</a:t>
            </a:fld>
            <a:endParaRPr lang="en-US"/>
          </a:p>
        </p:txBody>
      </p:sp>
    </p:spTree>
    <p:extLst>
      <p:ext uri="{BB962C8B-B14F-4D97-AF65-F5344CB8AC3E}">
        <p14:creationId xmlns:p14="http://schemas.microsoft.com/office/powerpoint/2010/main" val="205250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41</a:t>
            </a:fld>
            <a:endParaRPr lang="en-US"/>
          </a:p>
        </p:txBody>
      </p:sp>
    </p:spTree>
    <p:extLst>
      <p:ext uri="{BB962C8B-B14F-4D97-AF65-F5344CB8AC3E}">
        <p14:creationId xmlns:p14="http://schemas.microsoft.com/office/powerpoint/2010/main" val="302959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61</a:t>
            </a:fld>
            <a:endParaRPr lang="en-US"/>
          </a:p>
        </p:txBody>
      </p:sp>
    </p:spTree>
    <p:extLst>
      <p:ext uri="{BB962C8B-B14F-4D97-AF65-F5344CB8AC3E}">
        <p14:creationId xmlns:p14="http://schemas.microsoft.com/office/powerpoint/2010/main" val="27188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197495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88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ea typeface="Calibri"/>
                <a:cs typeface="Calibri"/>
              </a:rPr>
              <a:t>Specific partners for COE and District are called out</a:t>
            </a:r>
          </a:p>
          <a:p>
            <a:pPr marL="228600" indent="-228600">
              <a:buAutoNum type="arabicPeriod"/>
            </a:pPr>
            <a:r>
              <a:rPr lang="en-US" dirty="0">
                <a:ea typeface="Calibri"/>
                <a:cs typeface="Calibri"/>
              </a:rPr>
              <a:t>Statute identifies the minimum requirements; LEAs are free to go above and beyond when engaging educational partners.  LEAs are encouraged to involve other ed partners that may include site council, PAC, ELPAC, SELPA in the engagement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1. Statute identifies the minimum requirements; LEAs are free to go above and beyond when engaging educational partners.  LEAs are encouraged to involve other ed partners that may include site council, PAC, ELPAC, SELPA in the engagement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58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83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76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388948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31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5562-0552-F482-1D8C-D4878B271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 name="Content Placeholder 9">
            <a:extLst>
              <a:ext uri="{FF2B5EF4-FFF2-40B4-BE49-F238E27FC236}">
                <a16:creationId xmlns:a16="http://schemas.microsoft.com/office/drawing/2014/main" id="{0B86FD64-5963-C863-3E67-2DB8AB050EE3}"/>
              </a:ext>
            </a:extLst>
          </p:cNvPr>
          <p:cNvSpPr>
            <a:spLocks noGrp="1"/>
          </p:cNvSpPr>
          <p:nvPr>
            <p:ph sz="quarter" idx="13"/>
          </p:nvPr>
        </p:nvSpPr>
        <p:spPr>
          <a:xfrm>
            <a:off x="1524000" y="3638550"/>
            <a:ext cx="9144000" cy="1385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AB53A-04ED-EE78-1A6B-E9C493945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A4D431-A312-2D6E-A465-BEFAC1DF093D}"/>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62A73836-9579-AB6E-3B85-C6611DE3ADB3}"/>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079107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3798-D394-D896-B4EA-BAB73DA9058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5E686F2E-22F4-6173-CC03-A0B6D59D52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A55B7-DE63-D670-7F5E-14F085D90A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DDB034-2069-5A17-DA87-E94E2AAEE26F}"/>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DCA0AF49-7639-B723-4B8B-17555F79B190}"/>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8142599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41114-7D47-E372-8129-48E55A3A4A87}"/>
              </a:ext>
            </a:extLst>
          </p:cNvPr>
          <p:cNvSpPr>
            <a:spLocks noGrp="1"/>
          </p:cNvSpPr>
          <p:nvPr>
            <p:ph type="title" orient="vert"/>
          </p:nvPr>
        </p:nvSpPr>
        <p:spPr>
          <a:xfrm>
            <a:off x="8724900" y="365125"/>
            <a:ext cx="2628900" cy="5811838"/>
          </a:xfrm>
        </p:spPr>
        <p:txBody>
          <a:bodyPr vert="eaVert">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546719D-F240-D11A-A2F3-9DB96BC3F6B2}"/>
              </a:ext>
            </a:extLst>
          </p:cNvPr>
          <p:cNvSpPr>
            <a:spLocks noGrp="1"/>
          </p:cNvSpPr>
          <p:nvPr>
            <p:ph type="body" orient="vert" idx="1"/>
          </p:nvPr>
        </p:nvSpPr>
        <p:spPr>
          <a:xfrm>
            <a:off x="838200" y="365125"/>
            <a:ext cx="7734300"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DC0B0-A8DB-9CF5-44E1-006A68B605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5056054-29EF-FBED-3687-EB777D0D37FE}"/>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8447BC6A-52F4-7256-8B51-E50024368DF1}"/>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21143370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5562-0552-F482-1D8C-D4878B2714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A5D8D-702B-7195-B104-F76F6D766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AB53A-04ED-EE78-1A6B-E9C493945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2A4D431-A312-2D6E-A465-BEFAC1DF093D}"/>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62A73836-9579-AB6E-3B85-C6611DE3ADB3}"/>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3693063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BD7F-5110-6A2B-951C-80C478D05AD0}"/>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74BDE41-43E8-2F95-D102-47BF4FA953DC}"/>
              </a:ext>
            </a:extLst>
          </p:cNvPr>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9E952-A828-24E3-CE9A-E04EAAE6F192}"/>
              </a:ext>
            </a:extLst>
          </p:cNvPr>
          <p:cNvSpPr>
            <a:spLocks noGrp="1"/>
          </p:cNvSpPr>
          <p:nvPr>
            <p:ph type="dt" sz="half" idx="10"/>
          </p:nvPr>
        </p:nvSpPr>
        <p:spPr/>
        <p:txBody>
          <a:bodyPr/>
          <a:lstStyle/>
          <a:p>
            <a:fld id="{E8A7A730-9A1A-4CA5-B660-3491B7FEF8E7}" type="datetime1">
              <a:rPr lang="en-US" smtClean="0"/>
              <a:t>1/12/2026</a:t>
            </a:fld>
            <a:endParaRPr lang="en-US"/>
          </a:p>
        </p:txBody>
      </p:sp>
      <p:sp>
        <p:nvSpPr>
          <p:cNvPr id="5" name="Footer Placeholder 4">
            <a:extLst>
              <a:ext uri="{FF2B5EF4-FFF2-40B4-BE49-F238E27FC236}">
                <a16:creationId xmlns:a16="http://schemas.microsoft.com/office/drawing/2014/main" id="{C91FE0FB-E619-4239-7A6E-BEC6004B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B6D33-033F-1143-073F-4FD9CDFE9650}"/>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78531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7239-6A05-B4EF-987F-A05CD0A62BA3}"/>
              </a:ext>
            </a:extLst>
          </p:cNvPr>
          <p:cNvSpPr>
            <a:spLocks noGrp="1"/>
          </p:cNvSpPr>
          <p:nvPr>
            <p:ph type="title"/>
          </p:nvPr>
        </p:nvSpPr>
        <p:spPr>
          <a:xfrm>
            <a:off x="831850" y="1709738"/>
            <a:ext cx="10515600" cy="2852737"/>
          </a:xfrm>
        </p:spPr>
        <p:txBody>
          <a:bodyPr anchor="b">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E0CFEF9-6082-637F-083C-A5879EAC4FD8}"/>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B85A31-CC6C-6BB5-8444-41A8DE60AE09}"/>
              </a:ext>
            </a:extLst>
          </p:cNvPr>
          <p:cNvSpPr>
            <a:spLocks noGrp="1"/>
          </p:cNvSpPr>
          <p:nvPr>
            <p:ph type="dt" sz="half" idx="10"/>
          </p:nvPr>
        </p:nvSpPr>
        <p:spPr/>
        <p:txBody>
          <a:bodyPr/>
          <a:lstStyle/>
          <a:p>
            <a:fld id="{B7F00D6C-420C-4253-85C4-5C34AC7AF12F}" type="datetime1">
              <a:rPr lang="en-US" smtClean="0"/>
              <a:t>1/12/2026</a:t>
            </a:fld>
            <a:endParaRPr lang="en-US"/>
          </a:p>
        </p:txBody>
      </p:sp>
      <p:sp>
        <p:nvSpPr>
          <p:cNvPr id="5" name="Footer Placeholder 4">
            <a:extLst>
              <a:ext uri="{FF2B5EF4-FFF2-40B4-BE49-F238E27FC236}">
                <a16:creationId xmlns:a16="http://schemas.microsoft.com/office/drawing/2014/main" id="{174491A0-C750-EAC1-4AC7-ED9A4620C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64248-B2AD-271F-E8BE-C67467490C2F}"/>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4417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93A4-ED39-EE87-170D-ADF6A3866C73}"/>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D48A2FF-C107-AF6E-29F4-4B622C17E769}"/>
              </a:ext>
            </a:extLst>
          </p:cNvPr>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0E909-9DE2-727B-F624-5CED6CC98F1C}"/>
              </a:ext>
            </a:extLst>
          </p:cNvPr>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1A2E5-8B8B-9ADE-88AA-7C674B03DE3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F898A0-2BEE-8425-4A7A-EADB13F2F3F8}"/>
              </a:ext>
            </a:extLst>
          </p:cNvPr>
          <p:cNvSpPr>
            <a:spLocks noGrp="1"/>
          </p:cNvSpPr>
          <p:nvPr>
            <p:ph type="ftr" sz="quarter" idx="11"/>
          </p:nvPr>
        </p:nvSpPr>
        <p:spPr/>
        <p:txBody>
          <a:bodyPr/>
          <a:lstStyle/>
          <a:p>
            <a:r>
              <a:rPr lang="en-US"/>
              <a:t>California Department of Education</a:t>
            </a:r>
          </a:p>
        </p:txBody>
      </p:sp>
      <p:sp>
        <p:nvSpPr>
          <p:cNvPr id="7" name="Slide Number Placeholder 6">
            <a:extLst>
              <a:ext uri="{FF2B5EF4-FFF2-40B4-BE49-F238E27FC236}">
                <a16:creationId xmlns:a16="http://schemas.microsoft.com/office/drawing/2014/main" id="{89C3408A-CC23-1F97-BD3E-9D83BB7C1B0D}"/>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31617829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385-813B-9684-7FCF-6F55B5DD429D}"/>
              </a:ext>
            </a:extLst>
          </p:cNvPr>
          <p:cNvSpPr>
            <a:spLocks noGrp="1"/>
          </p:cNvSpPr>
          <p:nvPr>
            <p:ph type="title"/>
          </p:nvPr>
        </p:nvSpPr>
        <p:spPr>
          <a:xfrm>
            <a:off x="839788" y="365125"/>
            <a:ext cx="10515600" cy="1325563"/>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0C6D6DA-0B29-B71D-6E44-99A9DA5B849E}"/>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263C7-84A0-69E0-9083-93927853A152}"/>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971D6-D6E2-71FB-9B6A-E2583591AF20}"/>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15BBD-FCC1-F8CC-F4AF-055F07121DEB}"/>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46BDB-C826-8434-7CF9-F73DD40F4839}"/>
              </a:ext>
            </a:extLst>
          </p:cNvPr>
          <p:cNvSpPr>
            <a:spLocks noGrp="1"/>
          </p:cNvSpPr>
          <p:nvPr>
            <p:ph type="dt" sz="half" idx="10"/>
          </p:nvPr>
        </p:nvSpPr>
        <p:spPr/>
        <p:txBody>
          <a:bodyPr/>
          <a:lstStyle/>
          <a:p>
            <a:fld id="{89376508-DA0A-4FE8-BDD7-AFDA3078CF44}" type="datetime1">
              <a:rPr lang="en-US" smtClean="0"/>
              <a:t>1/12/2026</a:t>
            </a:fld>
            <a:endParaRPr lang="en-US"/>
          </a:p>
        </p:txBody>
      </p:sp>
      <p:sp>
        <p:nvSpPr>
          <p:cNvPr id="8" name="Footer Placeholder 7">
            <a:extLst>
              <a:ext uri="{FF2B5EF4-FFF2-40B4-BE49-F238E27FC236}">
                <a16:creationId xmlns:a16="http://schemas.microsoft.com/office/drawing/2014/main" id="{95CBD80E-A4CA-A543-5E51-EF765708D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A76D8-44E3-59F6-1D74-F5341598A994}"/>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9478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B4CF-1C19-A23E-0D6F-04481D6DBAB1}"/>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3900168A-5D9E-3C18-9806-8B09E66F39B3}"/>
              </a:ext>
            </a:extLst>
          </p:cNvPr>
          <p:cNvSpPr>
            <a:spLocks noGrp="1"/>
          </p:cNvSpPr>
          <p:nvPr>
            <p:ph type="dt" sz="half" idx="10"/>
          </p:nvPr>
        </p:nvSpPr>
        <p:spPr/>
        <p:txBody>
          <a:bodyPr/>
          <a:lstStyle/>
          <a:p>
            <a:fld id="{2097C446-ACFC-4ECE-8933-FE4AB7CA2D4B}" type="datetime1">
              <a:rPr lang="en-US" smtClean="0"/>
              <a:t>1/12/2026</a:t>
            </a:fld>
            <a:endParaRPr lang="en-US"/>
          </a:p>
        </p:txBody>
      </p:sp>
      <p:sp>
        <p:nvSpPr>
          <p:cNvPr id="4" name="Footer Placeholder 3">
            <a:extLst>
              <a:ext uri="{FF2B5EF4-FFF2-40B4-BE49-F238E27FC236}">
                <a16:creationId xmlns:a16="http://schemas.microsoft.com/office/drawing/2014/main" id="{02EDA683-1CC5-CD79-2CE0-3B79E66DA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5EF2-7D08-F8BF-4911-D0D1F2A8277B}"/>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360418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231AE-F423-08F1-A669-5C04566C822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3337DC4-D2D7-722E-A2A7-AC9B94F1DC67}"/>
              </a:ext>
            </a:extLst>
          </p:cNvPr>
          <p:cNvSpPr>
            <a:spLocks noGrp="1"/>
          </p:cNvSpPr>
          <p:nvPr>
            <p:ph type="ftr" sz="quarter" idx="11"/>
          </p:nvPr>
        </p:nvSpPr>
        <p:spPr/>
        <p:txBody>
          <a:bodyPr/>
          <a:lstStyle/>
          <a:p>
            <a:r>
              <a:rPr lang="en-US"/>
              <a:t>California Department of Education</a:t>
            </a:r>
          </a:p>
        </p:txBody>
      </p:sp>
      <p:sp>
        <p:nvSpPr>
          <p:cNvPr id="4" name="Slide Number Placeholder 3">
            <a:extLst>
              <a:ext uri="{FF2B5EF4-FFF2-40B4-BE49-F238E27FC236}">
                <a16:creationId xmlns:a16="http://schemas.microsoft.com/office/drawing/2014/main" id="{66ED5894-4AC9-2ADB-B76A-377132C87925}"/>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347053124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627C-C62D-953D-D41E-F6C07A1AEDC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0790BF9-0356-57A0-AD36-B765DF0C901B}"/>
              </a:ext>
            </a:extLst>
          </p:cNvPr>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1DE13-C72B-CECE-F5AC-4F76E5902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9A3A9-8759-BA3B-B7A5-ED32CA824FD3}"/>
              </a:ext>
            </a:extLst>
          </p:cNvPr>
          <p:cNvSpPr>
            <a:spLocks noGrp="1"/>
          </p:cNvSpPr>
          <p:nvPr>
            <p:ph type="dt" sz="half" idx="10"/>
          </p:nvPr>
        </p:nvSpPr>
        <p:spPr/>
        <p:txBody>
          <a:bodyPr/>
          <a:lstStyle/>
          <a:p>
            <a:fld id="{0145A265-F8F0-4E7E-AB9E-B26CB73F0A71}" type="datetime1">
              <a:rPr lang="en-US" smtClean="0"/>
              <a:t>1/12/2026</a:t>
            </a:fld>
            <a:endParaRPr lang="en-US"/>
          </a:p>
        </p:txBody>
      </p:sp>
      <p:sp>
        <p:nvSpPr>
          <p:cNvPr id="6" name="Footer Placeholder 5">
            <a:extLst>
              <a:ext uri="{FF2B5EF4-FFF2-40B4-BE49-F238E27FC236}">
                <a16:creationId xmlns:a16="http://schemas.microsoft.com/office/drawing/2014/main" id="{9CCCD860-8076-4ACF-3E84-CB12AF75B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2B08A-FA21-9F4F-4A9A-289D9F531A2E}"/>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5847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BD7F-5110-6A2B-951C-80C478D05AD0}"/>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74BDE41-43E8-2F95-D102-47BF4FA953DC}"/>
              </a:ext>
            </a:extLst>
          </p:cNvPr>
          <p:cNvSpPr>
            <a:spLocks noGrp="1"/>
          </p:cNvSpPr>
          <p:nvPr>
            <p:ph idx="1"/>
          </p:nvPr>
        </p:nvSpPr>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9E952-A828-24E3-CE9A-E04EAAE6F192}"/>
              </a:ext>
            </a:extLst>
          </p:cNvPr>
          <p:cNvSpPr>
            <a:spLocks noGrp="1"/>
          </p:cNvSpPr>
          <p:nvPr>
            <p:ph type="dt" sz="half" idx="10"/>
          </p:nvPr>
        </p:nvSpPr>
        <p:spPr/>
        <p:txBody>
          <a:bodyPr/>
          <a:lstStyle/>
          <a:p>
            <a:fld id="{E8A7A730-9A1A-4CA5-B660-3491B7FEF8E7}" type="datetime1">
              <a:rPr lang="en-US" smtClean="0"/>
              <a:t>1/12/2026</a:t>
            </a:fld>
            <a:endParaRPr lang="en-US"/>
          </a:p>
        </p:txBody>
      </p:sp>
      <p:sp>
        <p:nvSpPr>
          <p:cNvPr id="5" name="Footer Placeholder 4">
            <a:extLst>
              <a:ext uri="{FF2B5EF4-FFF2-40B4-BE49-F238E27FC236}">
                <a16:creationId xmlns:a16="http://schemas.microsoft.com/office/drawing/2014/main" id="{C91FE0FB-E619-4239-7A6E-BEC6004B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B6D33-033F-1143-073F-4FD9CDFE9650}"/>
              </a:ext>
            </a:extLst>
          </p:cNvPr>
          <p:cNvSpPr>
            <a:spLocks noGrp="1"/>
          </p:cNvSpPr>
          <p:nvPr>
            <p:ph type="sldNum" sz="quarter" idx="12"/>
          </p:nvPr>
        </p:nvSpPr>
        <p:spPr/>
        <p:txBody>
          <a:bodyPr/>
          <a:lstStyle>
            <a:lvl1pPr>
              <a:defRPr sz="2400">
                <a:solidFill>
                  <a:schemeClr val="tx1"/>
                </a:solidFill>
                <a:latin typeface="Arial" panose="020B0604020202020204" pitchFamily="34" charset="0"/>
                <a:cs typeface="Arial" panose="020B0604020202020204" pitchFamily="34" charset="0"/>
              </a:defRPr>
            </a:lvl1pPr>
          </a:lstStyle>
          <a:p>
            <a:fld id="{1E47FE53-EBF0-4DA7-9D9D-CC1C3A20F3CB}" type="slidenum">
              <a:rPr lang="en-US" smtClean="0"/>
              <a:pPr/>
              <a:t>‹#›</a:t>
            </a:fld>
            <a:endParaRPr lang="en-US" dirty="0">
              <a:solidFill>
                <a:schemeClr val="tx1"/>
              </a:solidFill>
            </a:endParaRPr>
          </a:p>
        </p:txBody>
      </p:sp>
    </p:spTree>
    <p:extLst>
      <p:ext uri="{BB962C8B-B14F-4D97-AF65-F5344CB8AC3E}">
        <p14:creationId xmlns:p14="http://schemas.microsoft.com/office/powerpoint/2010/main" val="2946935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230E-247E-89DA-11FD-FEEEFABCA01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16CC4C8-30F1-A1CC-DF39-1BC74D0CBAF9}"/>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31D1D-788B-C4D6-C2DD-02ABDE5F6FC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EE30A-3BCF-ADD7-0C57-986F5F6B9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2DF72E-30B5-F50D-5BF6-39970D32BA1D}"/>
              </a:ext>
            </a:extLst>
          </p:cNvPr>
          <p:cNvSpPr>
            <a:spLocks noGrp="1"/>
          </p:cNvSpPr>
          <p:nvPr>
            <p:ph type="ftr" sz="quarter" idx="11"/>
          </p:nvPr>
        </p:nvSpPr>
        <p:spPr/>
        <p:txBody>
          <a:bodyPr/>
          <a:lstStyle/>
          <a:p>
            <a:r>
              <a:rPr lang="en-US"/>
              <a:t>California Department of Education</a:t>
            </a:r>
          </a:p>
        </p:txBody>
      </p:sp>
      <p:sp>
        <p:nvSpPr>
          <p:cNvPr id="7" name="Slide Number Placeholder 6">
            <a:extLst>
              <a:ext uri="{FF2B5EF4-FFF2-40B4-BE49-F238E27FC236}">
                <a16:creationId xmlns:a16="http://schemas.microsoft.com/office/drawing/2014/main" id="{A4AB017C-24AD-FFF2-B8DD-2F76B951C8CF}"/>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268080615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3798-D394-D896-B4EA-BAB73DA9058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5E686F2E-22F4-6173-CC03-A0B6D59D524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A55B7-DE63-D670-7F5E-14F085D90A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DDB034-2069-5A17-DA87-E94E2AAEE26F}"/>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DCA0AF49-7639-B723-4B8B-17555F79B190}"/>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85745870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41114-7D47-E372-8129-48E55A3A4A87}"/>
              </a:ext>
            </a:extLst>
          </p:cNvPr>
          <p:cNvSpPr>
            <a:spLocks noGrp="1"/>
          </p:cNvSpPr>
          <p:nvPr>
            <p:ph type="title" orient="vert"/>
          </p:nvPr>
        </p:nvSpPr>
        <p:spPr>
          <a:xfrm>
            <a:off x="8724900" y="365125"/>
            <a:ext cx="2628900" cy="5811838"/>
          </a:xfrm>
        </p:spPr>
        <p:txBody>
          <a:bodyPr vert="eaVert">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1546719D-F240-D11A-A2F3-9DB96BC3F6B2}"/>
              </a:ext>
            </a:extLst>
          </p:cNvPr>
          <p:cNvSpPr>
            <a:spLocks noGrp="1"/>
          </p:cNvSpPr>
          <p:nvPr>
            <p:ph type="body" orient="vert" idx="1"/>
          </p:nvPr>
        </p:nvSpPr>
        <p:spPr>
          <a:xfrm>
            <a:off x="838200" y="365125"/>
            <a:ext cx="7734300" cy="5811838"/>
          </a:xfrm>
        </p:spPr>
        <p:txBody>
          <a:bodyPr vert="eaVert">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DC0B0-A8DB-9CF5-44E1-006A68B6054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5056054-29EF-FBED-3687-EB777D0D37FE}"/>
              </a:ext>
            </a:extLst>
          </p:cNvPr>
          <p:cNvSpPr>
            <a:spLocks noGrp="1"/>
          </p:cNvSpPr>
          <p:nvPr>
            <p:ph type="ftr" sz="quarter" idx="11"/>
          </p:nvPr>
        </p:nvSpPr>
        <p:spPr/>
        <p:txBody>
          <a:bodyPr/>
          <a:lstStyle/>
          <a:p>
            <a:r>
              <a:rPr lang="en-US"/>
              <a:t>California Department of Education</a:t>
            </a:r>
          </a:p>
        </p:txBody>
      </p:sp>
      <p:sp>
        <p:nvSpPr>
          <p:cNvPr id="6" name="Slide Number Placeholder 5">
            <a:extLst>
              <a:ext uri="{FF2B5EF4-FFF2-40B4-BE49-F238E27FC236}">
                <a16:creationId xmlns:a16="http://schemas.microsoft.com/office/drawing/2014/main" id="{8447BC6A-52F4-7256-8B51-E50024368DF1}"/>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26493179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7239-6A05-B4EF-987F-A05CD0A62BA3}"/>
              </a:ext>
            </a:extLst>
          </p:cNvPr>
          <p:cNvSpPr>
            <a:spLocks noGrp="1"/>
          </p:cNvSpPr>
          <p:nvPr>
            <p:ph type="title"/>
          </p:nvPr>
        </p:nvSpPr>
        <p:spPr>
          <a:xfrm>
            <a:off x="831850" y="1709738"/>
            <a:ext cx="10515600" cy="2852737"/>
          </a:xfrm>
        </p:spPr>
        <p:txBody>
          <a:bodyPr anchor="b">
            <a:normAutofit/>
          </a:bodyPr>
          <a:lstStyle>
            <a:lvl1pPr>
              <a:defRPr sz="4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E0CFEF9-6082-637F-083C-A5879EAC4FD8}"/>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B85A31-CC6C-6BB5-8444-41A8DE60AE09}"/>
              </a:ext>
            </a:extLst>
          </p:cNvPr>
          <p:cNvSpPr>
            <a:spLocks noGrp="1"/>
          </p:cNvSpPr>
          <p:nvPr>
            <p:ph type="dt" sz="half" idx="10"/>
          </p:nvPr>
        </p:nvSpPr>
        <p:spPr/>
        <p:txBody>
          <a:bodyPr/>
          <a:lstStyle/>
          <a:p>
            <a:fld id="{B7F00D6C-420C-4253-85C4-5C34AC7AF12F}" type="datetime1">
              <a:rPr lang="en-US" smtClean="0"/>
              <a:t>1/12/2026</a:t>
            </a:fld>
            <a:endParaRPr lang="en-US"/>
          </a:p>
        </p:txBody>
      </p:sp>
      <p:sp>
        <p:nvSpPr>
          <p:cNvPr id="5" name="Footer Placeholder 4">
            <a:extLst>
              <a:ext uri="{FF2B5EF4-FFF2-40B4-BE49-F238E27FC236}">
                <a16:creationId xmlns:a16="http://schemas.microsoft.com/office/drawing/2014/main" id="{174491A0-C750-EAC1-4AC7-ED9A4620C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64248-B2AD-271F-E8BE-C67467490C2F}"/>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66570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93A4-ED39-EE87-170D-ADF6A3866C73}"/>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D48A2FF-C107-AF6E-29F4-4B622C17E769}"/>
              </a:ext>
            </a:extLst>
          </p:cNvPr>
          <p:cNvSpPr>
            <a:spLocks noGrp="1"/>
          </p:cNvSpPr>
          <p:nvPr>
            <p:ph sz="half" idx="1"/>
          </p:nvPr>
        </p:nvSpPr>
        <p:spPr>
          <a:xfrm>
            <a:off x="838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0E909-9DE2-727B-F624-5CED6CC98F1C}"/>
              </a:ext>
            </a:extLst>
          </p:cNvPr>
          <p:cNvSpPr>
            <a:spLocks noGrp="1"/>
          </p:cNvSpPr>
          <p:nvPr>
            <p:ph sz="half" idx="2"/>
          </p:nvPr>
        </p:nvSpPr>
        <p:spPr>
          <a:xfrm>
            <a:off x="6172200" y="1825625"/>
            <a:ext cx="5181600" cy="4351338"/>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1A2E5-8B8B-9ADE-88AA-7C674B03DE3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EF898A0-2BEE-8425-4A7A-EADB13F2F3F8}"/>
              </a:ext>
            </a:extLst>
          </p:cNvPr>
          <p:cNvSpPr>
            <a:spLocks noGrp="1"/>
          </p:cNvSpPr>
          <p:nvPr>
            <p:ph type="ftr" sz="quarter" idx="11"/>
          </p:nvPr>
        </p:nvSpPr>
        <p:spPr/>
        <p:txBody>
          <a:bodyPr/>
          <a:lstStyle/>
          <a:p>
            <a:r>
              <a:rPr lang="en-US"/>
              <a:t>California Department of Education</a:t>
            </a:r>
          </a:p>
        </p:txBody>
      </p:sp>
      <p:sp>
        <p:nvSpPr>
          <p:cNvPr id="7" name="Slide Number Placeholder 6">
            <a:extLst>
              <a:ext uri="{FF2B5EF4-FFF2-40B4-BE49-F238E27FC236}">
                <a16:creationId xmlns:a16="http://schemas.microsoft.com/office/drawing/2014/main" id="{89C3408A-CC23-1F97-BD3E-9D83BB7C1B0D}"/>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9957437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385-813B-9684-7FCF-6F55B5DD429D}"/>
              </a:ext>
            </a:extLst>
          </p:cNvPr>
          <p:cNvSpPr>
            <a:spLocks noGrp="1"/>
          </p:cNvSpPr>
          <p:nvPr>
            <p:ph type="title"/>
          </p:nvPr>
        </p:nvSpPr>
        <p:spPr>
          <a:xfrm>
            <a:off x="839788" y="365125"/>
            <a:ext cx="10515600" cy="1325563"/>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0C6D6DA-0B29-B71D-6E44-99A9DA5B849E}"/>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4263C7-84A0-69E0-9083-93927853A152}"/>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971D6-D6E2-71FB-9B6A-E2583591AF20}"/>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15BBD-FCC1-F8CC-F4AF-055F07121DEB}"/>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446BDB-C826-8434-7CF9-F73DD40F4839}"/>
              </a:ext>
            </a:extLst>
          </p:cNvPr>
          <p:cNvSpPr>
            <a:spLocks noGrp="1"/>
          </p:cNvSpPr>
          <p:nvPr>
            <p:ph type="dt" sz="half" idx="10"/>
          </p:nvPr>
        </p:nvSpPr>
        <p:spPr/>
        <p:txBody>
          <a:bodyPr/>
          <a:lstStyle/>
          <a:p>
            <a:fld id="{89376508-DA0A-4FE8-BDD7-AFDA3078CF44}" type="datetime1">
              <a:rPr lang="en-US" smtClean="0"/>
              <a:t>1/12/2026</a:t>
            </a:fld>
            <a:endParaRPr lang="en-US"/>
          </a:p>
        </p:txBody>
      </p:sp>
      <p:sp>
        <p:nvSpPr>
          <p:cNvPr id="8" name="Footer Placeholder 7">
            <a:extLst>
              <a:ext uri="{FF2B5EF4-FFF2-40B4-BE49-F238E27FC236}">
                <a16:creationId xmlns:a16="http://schemas.microsoft.com/office/drawing/2014/main" id="{95CBD80E-A4CA-A543-5E51-EF765708D2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A76D8-44E3-59F6-1D74-F5341598A994}"/>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91223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B4CF-1C19-A23E-0D6F-04481D6DBAB1}"/>
              </a:ext>
            </a:extLst>
          </p:cNvPr>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3900168A-5D9E-3C18-9806-8B09E66F39B3}"/>
              </a:ext>
            </a:extLst>
          </p:cNvPr>
          <p:cNvSpPr>
            <a:spLocks noGrp="1"/>
          </p:cNvSpPr>
          <p:nvPr>
            <p:ph type="dt" sz="half" idx="10"/>
          </p:nvPr>
        </p:nvSpPr>
        <p:spPr/>
        <p:txBody>
          <a:bodyPr/>
          <a:lstStyle/>
          <a:p>
            <a:fld id="{2097C446-ACFC-4ECE-8933-FE4AB7CA2D4B}" type="datetime1">
              <a:rPr lang="en-US" smtClean="0"/>
              <a:t>1/12/2026</a:t>
            </a:fld>
            <a:endParaRPr lang="en-US"/>
          </a:p>
        </p:txBody>
      </p:sp>
      <p:sp>
        <p:nvSpPr>
          <p:cNvPr id="4" name="Footer Placeholder 3">
            <a:extLst>
              <a:ext uri="{FF2B5EF4-FFF2-40B4-BE49-F238E27FC236}">
                <a16:creationId xmlns:a16="http://schemas.microsoft.com/office/drawing/2014/main" id="{02EDA683-1CC5-CD79-2CE0-3B79E66DAC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5EF2-7D08-F8BF-4911-D0D1F2A8277B}"/>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70026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231AE-F423-08F1-A669-5C04566C822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3337DC4-D2D7-722E-A2A7-AC9B94F1DC67}"/>
              </a:ext>
            </a:extLst>
          </p:cNvPr>
          <p:cNvSpPr>
            <a:spLocks noGrp="1"/>
          </p:cNvSpPr>
          <p:nvPr>
            <p:ph type="ftr" sz="quarter" idx="11"/>
          </p:nvPr>
        </p:nvSpPr>
        <p:spPr/>
        <p:txBody>
          <a:bodyPr/>
          <a:lstStyle/>
          <a:p>
            <a:r>
              <a:rPr lang="en-US"/>
              <a:t>California Department of Education</a:t>
            </a:r>
          </a:p>
        </p:txBody>
      </p:sp>
      <p:sp>
        <p:nvSpPr>
          <p:cNvPr id="4" name="Slide Number Placeholder 3">
            <a:extLst>
              <a:ext uri="{FF2B5EF4-FFF2-40B4-BE49-F238E27FC236}">
                <a16:creationId xmlns:a16="http://schemas.microsoft.com/office/drawing/2014/main" id="{66ED5894-4AC9-2ADB-B76A-377132C87925}"/>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402479359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627C-C62D-953D-D41E-F6C07A1AEDC2}"/>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0790BF9-0356-57A0-AD36-B765DF0C901B}"/>
              </a:ext>
            </a:extLst>
          </p:cNvPr>
          <p:cNvSpPr>
            <a:spLocks noGrp="1"/>
          </p:cNvSpPr>
          <p:nvPr>
            <p:ph idx="1"/>
          </p:nvPr>
        </p:nvSpPr>
        <p:spPr>
          <a:xfrm>
            <a:off x="5183188" y="987425"/>
            <a:ext cx="6172200" cy="4873625"/>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1DE13-C72B-CECE-F5AC-4F76E5902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9A3A9-8759-BA3B-B7A5-ED32CA824FD3}"/>
              </a:ext>
            </a:extLst>
          </p:cNvPr>
          <p:cNvSpPr>
            <a:spLocks noGrp="1"/>
          </p:cNvSpPr>
          <p:nvPr>
            <p:ph type="dt" sz="half" idx="10"/>
          </p:nvPr>
        </p:nvSpPr>
        <p:spPr/>
        <p:txBody>
          <a:bodyPr/>
          <a:lstStyle/>
          <a:p>
            <a:fld id="{0145A265-F8F0-4E7E-AB9E-B26CB73F0A71}" type="datetime1">
              <a:rPr lang="en-US" smtClean="0"/>
              <a:t>1/12/2026</a:t>
            </a:fld>
            <a:endParaRPr lang="en-US"/>
          </a:p>
        </p:txBody>
      </p:sp>
      <p:sp>
        <p:nvSpPr>
          <p:cNvPr id="6" name="Footer Placeholder 5">
            <a:extLst>
              <a:ext uri="{FF2B5EF4-FFF2-40B4-BE49-F238E27FC236}">
                <a16:creationId xmlns:a16="http://schemas.microsoft.com/office/drawing/2014/main" id="{9CCCD860-8076-4ACF-3E84-CB12AF75B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2B08A-FA21-9F4F-4A9A-289D9F531A2E}"/>
              </a:ext>
            </a:extLst>
          </p:cNvPr>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410009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230E-247E-89DA-11FD-FEEEFABCA013}"/>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16CC4C8-30F1-A1CC-DF39-1BC74D0CBAF9}"/>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31D1D-788B-C4D6-C2DD-02ABDE5F6FC5}"/>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EE30A-3BCF-ADD7-0C57-986F5F6B9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2DF72E-30B5-F50D-5BF6-39970D32BA1D}"/>
              </a:ext>
            </a:extLst>
          </p:cNvPr>
          <p:cNvSpPr>
            <a:spLocks noGrp="1"/>
          </p:cNvSpPr>
          <p:nvPr>
            <p:ph type="ftr" sz="quarter" idx="11"/>
          </p:nvPr>
        </p:nvSpPr>
        <p:spPr/>
        <p:txBody>
          <a:bodyPr/>
          <a:lstStyle/>
          <a:p>
            <a:r>
              <a:rPr lang="en-US"/>
              <a:t>California Department of Education</a:t>
            </a:r>
          </a:p>
        </p:txBody>
      </p:sp>
      <p:sp>
        <p:nvSpPr>
          <p:cNvPr id="7" name="Slide Number Placeholder 6">
            <a:extLst>
              <a:ext uri="{FF2B5EF4-FFF2-40B4-BE49-F238E27FC236}">
                <a16:creationId xmlns:a16="http://schemas.microsoft.com/office/drawing/2014/main" id="{A4AB017C-24AD-FFF2-B8DD-2F76B951C8CF}"/>
              </a:ext>
            </a:extLst>
          </p:cNvPr>
          <p:cNvSpPr>
            <a:spLocks noGrp="1"/>
          </p:cNvSpPr>
          <p:nvPr>
            <p:ph type="sldNum" sz="quarter" idx="12"/>
          </p:nvPr>
        </p:nvSpPr>
        <p:spPr/>
        <p:txBody>
          <a:bodyPr/>
          <a:lstStyle/>
          <a:p>
            <a:fld id="{1E47FE53-EBF0-4DA7-9D9D-CC1C3A20F3CB}" type="slidenum">
              <a:rPr lang="en-US" smtClean="0"/>
              <a:pPr/>
              <a:t>‹#›</a:t>
            </a:fld>
            <a:endParaRPr lang="en-US"/>
          </a:p>
        </p:txBody>
      </p:sp>
    </p:spTree>
    <p:extLst>
      <p:ext uri="{BB962C8B-B14F-4D97-AF65-F5344CB8AC3E}">
        <p14:creationId xmlns:p14="http://schemas.microsoft.com/office/powerpoint/2010/main" val="173451281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87623-7B2B-90C4-4ABE-099DD259D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9C7250-63FC-8207-B721-2FA9D2ECE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0A817-113D-301D-8E93-6C8011080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C8E6D89-DDC3-691E-BAAD-51E28FC98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a:extLst>
              <a:ext uri="{FF2B5EF4-FFF2-40B4-BE49-F238E27FC236}">
                <a16:creationId xmlns:a16="http://schemas.microsoft.com/office/drawing/2014/main" id="{C77359A5-53F3-7F6D-A716-3DF66337C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7FE53-EBF0-4DA7-9D9D-CC1C3A20F3CB}" type="slidenum">
              <a:rPr lang="en-US" smtClean="0"/>
              <a:pPr/>
              <a:t>‹#›</a:t>
            </a:fld>
            <a:endParaRPr lang="en-US"/>
          </a:p>
        </p:txBody>
      </p:sp>
    </p:spTree>
    <p:extLst>
      <p:ext uri="{BB962C8B-B14F-4D97-AF65-F5344CB8AC3E}">
        <p14:creationId xmlns:p14="http://schemas.microsoft.com/office/powerpoint/2010/main" val="5509487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87623-7B2B-90C4-4ABE-099DD259D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9C7250-63FC-8207-B721-2FA9D2ECE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0A817-113D-301D-8E93-6C8011080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C8E6D89-DDC3-691E-BAAD-51E28FC98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a:extLst>
              <a:ext uri="{FF2B5EF4-FFF2-40B4-BE49-F238E27FC236}">
                <a16:creationId xmlns:a16="http://schemas.microsoft.com/office/drawing/2014/main" id="{C77359A5-53F3-7F6D-A716-3DF66337C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defRPr>
            </a:lvl1pPr>
          </a:lstStyle>
          <a:p>
            <a:fld id="{1E47FE53-EBF0-4DA7-9D9D-CC1C3A20F3CB}" type="slidenum">
              <a:rPr lang="en-US" smtClean="0"/>
              <a:pPr/>
              <a:t>‹#›</a:t>
            </a:fld>
            <a:endParaRPr lang="en-US" dirty="0"/>
          </a:p>
        </p:txBody>
      </p:sp>
    </p:spTree>
    <p:extLst>
      <p:ext uri="{BB962C8B-B14F-4D97-AF65-F5344CB8AC3E}">
        <p14:creationId xmlns:p14="http://schemas.microsoft.com/office/powerpoint/2010/main" val="55089262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cde.ca.gov/fg/aa/lc/tuesdaysat2.as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e.ca.gov/re/lc/spsaguidancessdcharter.as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52066.&amp;lawCode=EDC" TargetMode="External"/><Relationship Id="rId7" Type="http://schemas.openxmlformats.org/officeDocument/2006/relationships/hyperlink" Target="https://leginfo.legislature.ca.gov/faces/codes_displaySection.xhtml?sectionNum=42128.&amp;lawCode=EDC" TargetMode="External"/><Relationship Id="rId2" Type="http://schemas.openxmlformats.org/officeDocument/2006/relationships/hyperlink" Target="https://leginfo.legislature.ca.gov/faces/codes_displaySection.xhtml?lawCode=EDC&amp;sectionNum=52060." TargetMode="External"/><Relationship Id="rId1" Type="http://schemas.openxmlformats.org/officeDocument/2006/relationships/slideLayout" Target="../slideLayouts/slideLayout2.xml"/><Relationship Id="rId6" Type="http://schemas.openxmlformats.org/officeDocument/2006/relationships/hyperlink" Target="https://leginfo.legislature.ca.gov/faces/codes_displaySection.xhtml?sectionNum=1631.&amp;lawCode=EDC" TargetMode="External"/><Relationship Id="rId5" Type="http://schemas.openxmlformats.org/officeDocument/2006/relationships/hyperlink" Target="https://leginfo.legislature.ca.gov/faces/codes_displaySection.xhtml?sectionNum=52065.1.&amp;lawCode=EDC" TargetMode="External"/><Relationship Id="rId4" Type="http://schemas.openxmlformats.org/officeDocument/2006/relationships/hyperlink" Target="https://leginfo.legislature.ca.gov/faces/codes_displaySection.xhtml?sectionNum=46392.&amp;lawCode=EDC"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46392.&amp;lawCode=EDC" TargetMode="External"/><Relationship Id="rId2" Type="http://schemas.openxmlformats.org/officeDocument/2006/relationships/hyperlink" Target="https://leginfo.legislature.ca.gov/faces/codes_displaySection.xhtml?sectionNum=47606.5.&amp;lawCode=EDC" TargetMode="External"/><Relationship Id="rId1" Type="http://schemas.openxmlformats.org/officeDocument/2006/relationships/slideLayout" Target="../slideLayouts/slideLayout2.xml"/><Relationship Id="rId6" Type="http://schemas.openxmlformats.org/officeDocument/2006/relationships/hyperlink" Target="https://leginfo.legislature.ca.gov/faces/codes_displaySection.xhtml?sectionNum=42128.&amp;lawCode=EDC" TargetMode="External"/><Relationship Id="rId5" Type="http://schemas.openxmlformats.org/officeDocument/2006/relationships/hyperlink" Target="https://leginfo.legislature.ca.gov/faces/codes_displaySection.xhtml?sectionNum=1631.&amp;lawCode=EDC" TargetMode="External"/><Relationship Id="rId4" Type="http://schemas.openxmlformats.org/officeDocument/2006/relationships/hyperlink" Target="https://leginfo.legislature.ca.gov/faces/codes_displaySection.xhtml?sectionNum=52065.1.&amp;lawCode=ED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budgetoverviewparent2025.xls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cde.ca.gov/re/lc/documents/coebudgetoverviewparent2025.xlsx" TargetMode="External"/><Relationship Id="rId5" Type="http://schemas.openxmlformats.org/officeDocument/2006/relationships/hyperlink" Target="https://www.cde.ca.gov/re/lc/documents/lcapactiontables2024.xlsx" TargetMode="External"/><Relationship Id="rId4" Type="http://schemas.openxmlformats.org/officeDocument/2006/relationships/hyperlink" Target="https://www.cde.ca.gov/re/lc/documents/adoptedlcaptemplate2025.doc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www.cde.ca.gov/ls/pf/pf/" TargetMode="External"/><Relationship Id="rId3" Type="http://schemas.openxmlformats.org/officeDocument/2006/relationships/hyperlink" Target="https://leginfo.legislature.ca.gov/faces/codes_displayText.xhtml?lawCode=EDC&amp;division=4.&amp;title=2.&amp;part=28.&amp;chapter=6.1.&amp;article=4.5." TargetMode="External"/><Relationship Id="rId7" Type="http://schemas.openxmlformats.org/officeDocument/2006/relationships/hyperlink" Target="https://www.cde.ca.gov/re/lc/" TargetMode="External"/><Relationship Id="rId2" Type="http://schemas.openxmlformats.org/officeDocument/2006/relationships/hyperlink" Target="https://leginfo.legislature.ca.gov/faces/codes_displaySection.xhtml?sectionNum=35147.&amp;lawCode=EDC" TargetMode="External"/><Relationship Id="rId1" Type="http://schemas.openxmlformats.org/officeDocument/2006/relationships/slideLayout" Target="../slideLayouts/slideLayout2.xml"/><Relationship Id="rId6" Type="http://schemas.openxmlformats.org/officeDocument/2006/relationships/hyperlink" Target="https://govt.westlaw.com/calregs/Document/I439184D34C6911EC93A8000D3A7C4BC3?viewType=FullText&amp;originationContext=documenttoc&amp;transitionType=CategoryPageItem&amp;contextData=(sc.Default)" TargetMode="External"/><Relationship Id="rId11" Type="http://schemas.openxmlformats.org/officeDocument/2006/relationships/hyperlink" Target="https://ccee-ca.org/resources-center/" TargetMode="External"/><Relationship Id="rId5" Type="http://schemas.openxmlformats.org/officeDocument/2006/relationships/hyperlink" Target="https://leginfo.legislature.ca.gov/faces/codes_displaySection.xhtml?lawCode=EDC&amp;sectionNum=64001" TargetMode="External"/><Relationship Id="rId10" Type="http://schemas.openxmlformats.org/officeDocument/2006/relationships/hyperlink" Target="https://californiaengage.org/resources/" TargetMode="External"/><Relationship Id="rId4" Type="http://schemas.openxmlformats.org/officeDocument/2006/relationships/hyperlink" Target="https://leginfo.legislature.ca.gov/faces/codes_displaySection.xhtml?sectionNum=47606.5.&amp;lawCode=EDC" TargetMode="External"/><Relationship Id="rId9" Type="http://schemas.openxmlformats.org/officeDocument/2006/relationships/hyperlink" Target="https://www.cde.ca.gov/ta/ac/c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hyperlink" Target="mailto:join-LCFF-list@mlist.cde.ca.gov"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088F-D9AA-EB5F-61AA-FEA12A59C075}"/>
              </a:ext>
            </a:extLst>
          </p:cNvPr>
          <p:cNvSpPr>
            <a:spLocks noGrp="1"/>
          </p:cNvSpPr>
          <p:nvPr>
            <p:ph type="ctrTitle"/>
          </p:nvPr>
        </p:nvSpPr>
        <p:spPr>
          <a:xfrm>
            <a:off x="170121" y="630144"/>
            <a:ext cx="3710762" cy="3180354"/>
          </a:xfrm>
          <a:solidFill>
            <a:schemeClr val="bg1"/>
          </a:solidFill>
        </p:spPr>
        <p:txBody>
          <a:bodyPr>
            <a:normAutofit/>
          </a:bodyPr>
          <a:lstStyle/>
          <a:p>
            <a:pPr algn="l"/>
            <a:r>
              <a:rPr lang="en-US" sz="5000" dirty="0">
                <a:latin typeface="Arial" panose="020B0604020202020204" pitchFamily="34" charset="0"/>
                <a:cs typeface="Arial" panose="020B0604020202020204" pitchFamily="34" charset="0"/>
              </a:rPr>
              <a:t>Engaging Educational Partners</a:t>
            </a:r>
          </a:p>
        </p:txBody>
      </p:sp>
      <p:sp>
        <p:nvSpPr>
          <p:cNvPr id="3" name="Content Placeholder 2">
            <a:extLst>
              <a:ext uri="{FF2B5EF4-FFF2-40B4-BE49-F238E27FC236}">
                <a16:creationId xmlns:a16="http://schemas.microsoft.com/office/drawing/2014/main" id="{1164A617-8009-6D62-77D6-97C63CE5657F}"/>
              </a:ext>
            </a:extLst>
          </p:cNvPr>
          <p:cNvSpPr>
            <a:spLocks noGrp="1"/>
          </p:cNvSpPr>
          <p:nvPr>
            <p:ph sz="quarter" idx="13"/>
          </p:nvPr>
        </p:nvSpPr>
        <p:spPr>
          <a:xfrm>
            <a:off x="170121" y="4210492"/>
            <a:ext cx="3423684" cy="2264735"/>
          </a:xfrm>
        </p:spPr>
        <p:txBody>
          <a:bodyPr>
            <a:normAutofit/>
          </a:bodyPr>
          <a:lstStyle/>
          <a:p>
            <a:pPr marL="0" indent="0">
              <a:buNone/>
            </a:pPr>
            <a:r>
              <a:rPr lang="en-US" dirty="0">
                <a:latin typeface="Arial" panose="020B0604020202020204" pitchFamily="34" charset="0"/>
                <a:cs typeface="Arial" panose="020B0604020202020204" pitchFamily="34" charset="0"/>
              </a:rPr>
              <a:t>California Department of Education (CDE)</a:t>
            </a:r>
          </a:p>
          <a:p>
            <a:pPr marL="0" indent="0">
              <a:buNone/>
            </a:pPr>
            <a:r>
              <a:rPr lang="en-US" dirty="0">
                <a:latin typeface="Arial" panose="020B0604020202020204" pitchFamily="34" charset="0"/>
                <a:cs typeface="Arial" panose="020B0604020202020204" pitchFamily="34" charset="0"/>
              </a:rPr>
              <a:t>November 20, 2025</a:t>
            </a:r>
          </a:p>
        </p:txBody>
      </p:sp>
      <p:pic>
        <p:nvPicPr>
          <p:cNvPr id="4" name="Picture 3">
            <a:extLst>
              <a:ext uri="{FF2B5EF4-FFF2-40B4-BE49-F238E27FC236}">
                <a16:creationId xmlns:a16="http://schemas.microsoft.com/office/drawing/2014/main" id="{B87DEFC0-4553-1EC0-8207-C1A0E7AF115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3286041" y="382773"/>
            <a:ext cx="8820899" cy="6256037"/>
          </a:xfrm>
          <a:prstGeom prst="rect">
            <a:avLst/>
          </a:prstGeom>
          <a:effectLst>
            <a:reflection stA="15000" endPos="62000" dist="495300" dir="5400000" sy="-100000" algn="bl" rotWithShape="0"/>
            <a:softEdge rad="1270000"/>
          </a:effectLst>
        </p:spPr>
      </p:pic>
    </p:spTree>
    <p:extLst>
      <p:ext uri="{BB962C8B-B14F-4D97-AF65-F5344CB8AC3E}">
        <p14:creationId xmlns:p14="http://schemas.microsoft.com/office/powerpoint/2010/main" val="297673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6205C-9CE3-8E38-67FE-2778A0D9844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1CDFC8-ECE6-224D-9328-83DD3701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BED256A-E1B0-63AB-B7C7-012E51252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ECAD2C-DD2C-2B2A-B136-D1655C46D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919D817-F2A3-1970-574C-5FBCA587D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E70822D-1979-CBE2-B3F7-4D68B4F09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A7588F-C9CE-6FA3-9C2A-A6ADA8394B63}"/>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Meaningful Engagement</a:t>
            </a:r>
            <a:endParaRPr lang="en-US" sz="3600" dirty="0">
              <a:solidFill>
                <a:srgbClr val="FFFFFF"/>
              </a:solidFill>
            </a:endParaRPr>
          </a:p>
        </p:txBody>
      </p:sp>
      <p:sp>
        <p:nvSpPr>
          <p:cNvPr id="3" name="Content Placeholder 2">
            <a:extLst>
              <a:ext uri="{FF2B5EF4-FFF2-40B4-BE49-F238E27FC236}">
                <a16:creationId xmlns:a16="http://schemas.microsoft.com/office/drawing/2014/main" id="{0CEC1EB8-0C32-5C6B-FB15-4567D79224D0}"/>
              </a:ext>
            </a:extLst>
          </p:cNvPr>
          <p:cNvSpPr>
            <a:spLocks noGrp="1"/>
          </p:cNvSpPr>
          <p:nvPr>
            <p:ph idx="1"/>
          </p:nvPr>
        </p:nvSpPr>
        <p:spPr>
          <a:xfrm>
            <a:off x="611851" y="1837942"/>
            <a:ext cx="10968294" cy="4350038"/>
          </a:xfrm>
        </p:spPr>
        <p:txBody>
          <a:bodyPr anchor="t">
            <a:normAutofit/>
          </a:bodyPr>
          <a:lstStyle/>
          <a:p>
            <a:pPr>
              <a:buFont typeface="Arial"/>
              <a:buChar char="•"/>
            </a:pPr>
            <a:r>
              <a:rPr lang="en-US" dirty="0">
                <a:latin typeface="Arial"/>
                <a:cs typeface="Arial"/>
              </a:rPr>
              <a:t>Local partners possess important information, perspectives and insights about student needs and how to address such needs. </a:t>
            </a:r>
          </a:p>
          <a:p>
            <a:pPr>
              <a:buFont typeface="Arial"/>
              <a:buChar char="•"/>
            </a:pPr>
            <a:r>
              <a:rPr lang="en-US" dirty="0">
                <a:latin typeface="Arial"/>
                <a:cs typeface="Arial"/>
              </a:rPr>
              <a:t>Significant and purposeful engagement of parents, students, educators, and other educational partners, including those representing the student groups identified by LCFF, is critical to the development of the LCAP and the budget process.</a:t>
            </a:r>
          </a:p>
          <a:p>
            <a:pPr>
              <a:buFont typeface="Arial"/>
              <a:buChar char="•"/>
            </a:pPr>
            <a:r>
              <a:rPr lang="en-US" dirty="0">
                <a:latin typeface="Arial"/>
                <a:cs typeface="Arial"/>
              </a:rPr>
              <a:t>The LCAP development process should result in an LCAP </a:t>
            </a:r>
            <a:r>
              <a:rPr lang="en-US" dirty="0">
                <a:solidFill>
                  <a:srgbClr val="000000"/>
                </a:solidFill>
                <a:latin typeface="Arial"/>
                <a:cs typeface="Arial"/>
              </a:rPr>
              <a:t>that addresses local needs</a:t>
            </a:r>
            <a:r>
              <a:rPr lang="en-US" dirty="0">
                <a:latin typeface="Arial"/>
                <a:cs typeface="Arial"/>
              </a:rPr>
              <a:t> and reflects decisions made through meaningful engagement of educational partners. </a:t>
            </a:r>
            <a:endParaRPr lang="en-US" dirty="0"/>
          </a:p>
          <a:p>
            <a:pPr>
              <a:buFont typeface="Arial"/>
              <a:buChar char="•"/>
            </a:pPr>
            <a:r>
              <a:rPr lang="en-US" dirty="0">
                <a:latin typeface="Arial"/>
                <a:cs typeface="Arial"/>
              </a:rPr>
              <a:t>Engagement of educational partners is an ongoing, annual process.</a:t>
            </a:r>
          </a:p>
        </p:txBody>
      </p:sp>
      <p:sp>
        <p:nvSpPr>
          <p:cNvPr id="4" name="Slide Number Placeholder 3">
            <a:extLst>
              <a:ext uri="{FF2B5EF4-FFF2-40B4-BE49-F238E27FC236}">
                <a16:creationId xmlns:a16="http://schemas.microsoft.com/office/drawing/2014/main" id="{4C460CED-978D-D0D0-2738-31C99C6E9833}"/>
              </a:ext>
            </a:extLst>
          </p:cNvPr>
          <p:cNvSpPr>
            <a:spLocks noGrp="1"/>
          </p:cNvSpPr>
          <p:nvPr>
            <p:ph type="sldNum" sz="quarter" idx="12"/>
          </p:nvPr>
        </p:nvSpPr>
        <p:spPr>
          <a:xfrm>
            <a:off x="11438022" y="6428491"/>
            <a:ext cx="712212" cy="392066"/>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697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96837-0AE9-884E-9F9E-9C2740E7D3A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5A3BF-6B7E-15E9-36AF-DA0AE260B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BB420DC-C797-DEED-2A3B-9FDDF8C87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85E2C6D-3D5F-F0D2-673E-171FC483F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A6E717B-A07D-94A4-802B-7C38863B7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5E02556-BD10-CEF0-FD5F-4FA4BA880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13507A-9DC6-381A-D3F0-3DC500D5786E}"/>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Benefits of Engaging Partners</a:t>
            </a:r>
            <a:endParaRPr lang="en-US" sz="3600" dirty="0">
              <a:solidFill>
                <a:srgbClr val="FFFFFF"/>
              </a:solidFill>
            </a:endParaRPr>
          </a:p>
        </p:txBody>
      </p:sp>
      <p:sp>
        <p:nvSpPr>
          <p:cNvPr id="3" name="Content Placeholder 2">
            <a:extLst>
              <a:ext uri="{FF2B5EF4-FFF2-40B4-BE49-F238E27FC236}">
                <a16:creationId xmlns:a16="http://schemas.microsoft.com/office/drawing/2014/main" id="{D6188C63-CB70-C992-F2C3-A3B186F9F4AE}"/>
              </a:ext>
            </a:extLst>
          </p:cNvPr>
          <p:cNvSpPr>
            <a:spLocks noGrp="1"/>
          </p:cNvSpPr>
          <p:nvPr>
            <p:ph idx="1"/>
          </p:nvPr>
        </p:nvSpPr>
        <p:spPr>
          <a:xfrm>
            <a:off x="611851" y="1837942"/>
            <a:ext cx="10968294" cy="4350038"/>
          </a:xfrm>
        </p:spPr>
        <p:txBody>
          <a:bodyPr anchor="t">
            <a:normAutofit/>
          </a:bodyPr>
          <a:lstStyle/>
          <a:p>
            <a:pPr>
              <a:buFont typeface="Arial"/>
              <a:buChar char="•"/>
            </a:pPr>
            <a:r>
              <a:rPr lang="en-US" dirty="0">
                <a:latin typeface="Arial"/>
                <a:cs typeface="Arial"/>
              </a:rPr>
              <a:t>Engaging educational partners is not only a requirement; research has identified it as a key practice of effective LEAs. There are many benefits to partnering with local community members, such as: </a:t>
            </a:r>
          </a:p>
          <a:p>
            <a:pPr marL="514350" indent="-285750">
              <a:buFont typeface="Arial"/>
              <a:buChar char="•"/>
            </a:pPr>
            <a:r>
              <a:rPr lang="en-US" dirty="0">
                <a:latin typeface="Arial"/>
                <a:cs typeface="Arial"/>
              </a:rPr>
              <a:t>Better understanding of current needs and possible solutions</a:t>
            </a:r>
          </a:p>
          <a:p>
            <a:pPr marL="514350" indent="-285750">
              <a:buFont typeface="Arial"/>
              <a:buChar char="•"/>
            </a:pPr>
            <a:r>
              <a:rPr lang="en-US" dirty="0">
                <a:latin typeface="Arial"/>
                <a:cs typeface="Arial"/>
              </a:rPr>
              <a:t>More informed decision-making</a:t>
            </a:r>
          </a:p>
          <a:p>
            <a:pPr marL="514350" indent="-285750">
              <a:buFont typeface="Arial"/>
              <a:buChar char="•"/>
            </a:pPr>
            <a:r>
              <a:rPr lang="en-US" dirty="0">
                <a:latin typeface="Arial"/>
                <a:cs typeface="Arial"/>
              </a:rPr>
              <a:t>Greater trust</a:t>
            </a:r>
          </a:p>
          <a:p>
            <a:pPr marL="514350" indent="-285750">
              <a:buFont typeface="Arial"/>
              <a:buChar char="•"/>
            </a:pPr>
            <a:r>
              <a:rPr lang="en-US" dirty="0">
                <a:latin typeface="Arial"/>
                <a:cs typeface="Arial"/>
              </a:rPr>
              <a:t>Stronger and longer lasting partnerships</a:t>
            </a:r>
          </a:p>
          <a:p>
            <a:pPr marL="514350" indent="-285750">
              <a:buFont typeface="Arial"/>
              <a:buChar char="•"/>
            </a:pPr>
            <a:r>
              <a:rPr lang="en-US" dirty="0">
                <a:latin typeface="Arial"/>
                <a:cs typeface="Arial"/>
              </a:rPr>
              <a:t>Greater likelihood of improved student outcomes given access to broader input and information</a:t>
            </a:r>
            <a:endParaRPr lang="en-US" sz="2000" dirty="0">
              <a:latin typeface="Arial"/>
              <a:cs typeface="Arial"/>
            </a:endParaRPr>
          </a:p>
        </p:txBody>
      </p:sp>
      <p:sp>
        <p:nvSpPr>
          <p:cNvPr id="4" name="Slide Number Placeholder 3">
            <a:extLst>
              <a:ext uri="{FF2B5EF4-FFF2-40B4-BE49-F238E27FC236}">
                <a16:creationId xmlns:a16="http://schemas.microsoft.com/office/drawing/2014/main" id="{373A8FBE-ACAB-49C4-2BCB-C354F31E35F2}"/>
              </a:ext>
            </a:extLst>
          </p:cNvPr>
          <p:cNvSpPr>
            <a:spLocks noGrp="1"/>
          </p:cNvSpPr>
          <p:nvPr>
            <p:ph type="sldNum" sz="quarter" idx="12"/>
          </p:nvPr>
        </p:nvSpPr>
        <p:spPr>
          <a:xfrm>
            <a:off x="11438022" y="6428491"/>
            <a:ext cx="712212" cy="392066"/>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936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Who Must Be Consulted in the Development of the LCAP</a:t>
            </a:r>
            <a:r>
              <a:rPr lang="en-US" kern="1200" dirty="0">
                <a:solidFill>
                  <a:srgbClr val="FFFFFF"/>
                </a:solidFill>
                <a:latin typeface="+mj-lt"/>
                <a:ea typeface="+mj-ea"/>
                <a:cs typeface="+mj-cs"/>
              </a:rPr>
              <a:t>?</a:t>
            </a:r>
            <a:endParaRPr lang="en-US" u="sng" kern="1200" dirty="0">
              <a:solidFill>
                <a:srgbClr val="FFFFFF"/>
              </a:solidFill>
              <a:latin typeface="+mj-lt"/>
              <a:ea typeface="+mj-ea"/>
              <a:cs typeface="+mj-cs"/>
            </a:endParaRP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24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7F5265-63C4-643D-4589-D8935159067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069F94-F401-6979-589A-8C47F91CE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09288B-7D0E-30DE-A635-79910531D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14EDCED-4554-70B9-8AA3-89F252A00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68B0AE8-78D4-1CC8-BA96-4FC1550A8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F0AEF3-07FD-F655-7375-074F7A759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65BF2F-3593-815E-77A6-57C3BFA0EFE9}"/>
              </a:ext>
            </a:extLst>
          </p:cNvPr>
          <p:cNvSpPr>
            <a:spLocks noGrp="1"/>
          </p:cNvSpPr>
          <p:nvPr>
            <p:ph type="title"/>
          </p:nvPr>
        </p:nvSpPr>
        <p:spPr>
          <a:xfrm>
            <a:off x="459347" y="294538"/>
            <a:ext cx="10808204" cy="1033669"/>
          </a:xfrm>
        </p:spPr>
        <p:txBody>
          <a:bodyPr>
            <a:normAutofit fontScale="90000"/>
          </a:bodyPr>
          <a:lstStyle/>
          <a:p>
            <a:r>
              <a:rPr lang="en-US" sz="3600" dirty="0">
                <a:solidFill>
                  <a:srgbClr val="FFFFFF"/>
                </a:solidFill>
                <a:latin typeface="Arial"/>
                <a:cs typeface="Arial"/>
              </a:rPr>
              <a:t>Consultation Required: County Offices of Education (COEs) and Districts</a:t>
            </a:r>
            <a:endParaRPr lang="en-US" sz="3600" dirty="0">
              <a:solidFill>
                <a:srgbClr val="FFFFFF"/>
              </a:solidFill>
            </a:endParaRPr>
          </a:p>
        </p:txBody>
      </p:sp>
      <p:sp>
        <p:nvSpPr>
          <p:cNvPr id="3" name="Content Placeholder 2">
            <a:extLst>
              <a:ext uri="{FF2B5EF4-FFF2-40B4-BE49-F238E27FC236}">
                <a16:creationId xmlns:a16="http://schemas.microsoft.com/office/drawing/2014/main" id="{74E84906-0B55-494A-F6D3-8ACB81F671BC}"/>
              </a:ext>
            </a:extLst>
          </p:cNvPr>
          <p:cNvSpPr>
            <a:spLocks noGrp="1"/>
          </p:cNvSpPr>
          <p:nvPr>
            <p:ph idx="1"/>
          </p:nvPr>
        </p:nvSpPr>
        <p:spPr>
          <a:xfrm>
            <a:off x="344903" y="1677028"/>
            <a:ext cx="11502189" cy="5143529"/>
          </a:xfrm>
        </p:spPr>
        <p:txBody>
          <a:bodyPr anchor="t">
            <a:normAutofit/>
          </a:bodyPr>
          <a:lstStyle/>
          <a:p>
            <a:pPr marL="0" indent="0">
              <a:buNone/>
            </a:pPr>
            <a:r>
              <a:rPr lang="en-US" dirty="0">
                <a:latin typeface="Arial"/>
                <a:cs typeface="Arial"/>
              </a:rPr>
              <a:t>Prior to adopting an LCAP, districts and COEs must consult with the following educational partners [</a:t>
            </a:r>
            <a:r>
              <a:rPr lang="en-US" i="1" dirty="0">
                <a:latin typeface="Arial"/>
                <a:cs typeface="Arial"/>
              </a:rPr>
              <a:t>Education Code </a:t>
            </a:r>
            <a:r>
              <a:rPr lang="en-US" dirty="0">
                <a:latin typeface="Arial"/>
                <a:cs typeface="Arial"/>
              </a:rPr>
              <a:t>(</a:t>
            </a:r>
            <a:r>
              <a:rPr lang="en-US" i="1" dirty="0">
                <a:latin typeface="Arial"/>
                <a:cs typeface="Arial"/>
              </a:rPr>
              <a:t>EC)</a:t>
            </a:r>
            <a:r>
              <a:rPr lang="en-US" dirty="0">
                <a:latin typeface="Arial"/>
                <a:cs typeface="Arial"/>
              </a:rPr>
              <a:t> Section 52060(g) and </a:t>
            </a:r>
            <a:r>
              <a:rPr lang="en-US" i="1" dirty="0">
                <a:latin typeface="Arial"/>
                <a:cs typeface="Arial"/>
              </a:rPr>
              <a:t>EC</a:t>
            </a:r>
            <a:r>
              <a:rPr lang="en-US" dirty="0">
                <a:latin typeface="Arial"/>
                <a:cs typeface="Arial"/>
              </a:rPr>
              <a:t> 52066(g)]: </a:t>
            </a:r>
          </a:p>
          <a:p>
            <a:pPr marL="285750" indent="-285750">
              <a:buFont typeface="Arial,Sans-Serif"/>
              <a:buChar char="•"/>
            </a:pPr>
            <a:r>
              <a:rPr lang="en-US" dirty="0">
                <a:latin typeface="Arial"/>
                <a:cs typeface="Arial"/>
              </a:rPr>
              <a:t>Teachers </a:t>
            </a:r>
          </a:p>
          <a:p>
            <a:pPr marL="285750" indent="-285750">
              <a:buFont typeface="Arial,Sans-Serif"/>
              <a:buChar char="•"/>
            </a:pPr>
            <a:r>
              <a:rPr lang="en-US" dirty="0">
                <a:latin typeface="Arial"/>
                <a:cs typeface="Arial"/>
              </a:rPr>
              <a:t>Principals </a:t>
            </a:r>
          </a:p>
          <a:p>
            <a:pPr marL="285750" indent="-285750">
              <a:buFont typeface="Arial,Sans-Serif"/>
              <a:buChar char="•"/>
            </a:pPr>
            <a:r>
              <a:rPr lang="en-US" dirty="0">
                <a:latin typeface="Arial"/>
                <a:cs typeface="Arial"/>
              </a:rPr>
              <a:t>Administrators </a:t>
            </a:r>
          </a:p>
          <a:p>
            <a:pPr marL="285750" indent="-285750">
              <a:buFont typeface="Arial,Sans-Serif"/>
              <a:buChar char="•"/>
            </a:pPr>
            <a:r>
              <a:rPr lang="en-US" dirty="0">
                <a:latin typeface="Arial"/>
                <a:cs typeface="Arial"/>
              </a:rPr>
              <a:t>Other school personnel </a:t>
            </a:r>
          </a:p>
          <a:p>
            <a:pPr marL="285750" indent="-285750">
              <a:buFont typeface="Arial,Sans-Serif"/>
              <a:buChar char="•"/>
            </a:pPr>
            <a:r>
              <a:rPr lang="en-US" dirty="0">
                <a:latin typeface="Arial"/>
                <a:cs typeface="Arial"/>
              </a:rPr>
              <a:t>Local bargaining units</a:t>
            </a:r>
          </a:p>
          <a:p>
            <a:pPr marL="285750" indent="-285750">
              <a:buFont typeface="Arial,Sans-Serif"/>
              <a:buChar char="•"/>
            </a:pPr>
            <a:r>
              <a:rPr lang="en-US" dirty="0">
                <a:latin typeface="Arial"/>
                <a:cs typeface="Arial"/>
              </a:rPr>
              <a:t>Parents*</a:t>
            </a:r>
          </a:p>
          <a:p>
            <a:pPr marL="285750" indent="-285750">
              <a:buFont typeface="Arial,Sans-Serif"/>
              <a:buChar char="•"/>
            </a:pPr>
            <a:r>
              <a:rPr lang="en-US" dirty="0">
                <a:latin typeface="Arial"/>
                <a:cs typeface="Arial"/>
              </a:rPr>
              <a:t>Students</a:t>
            </a:r>
          </a:p>
          <a:p>
            <a:pPr marL="0" indent="0">
              <a:buNone/>
            </a:pPr>
            <a:r>
              <a:rPr lang="en-US" dirty="0">
                <a:solidFill>
                  <a:srgbClr val="000000"/>
                </a:solidFill>
                <a:latin typeface="Arial"/>
                <a:cs typeface="Arial"/>
              </a:rPr>
              <a:t>[*Note: The </a:t>
            </a:r>
            <a:r>
              <a:rPr lang="en-US" i="1" dirty="0">
                <a:solidFill>
                  <a:srgbClr val="000000"/>
                </a:solidFill>
                <a:latin typeface="Arial"/>
                <a:cs typeface="Arial"/>
              </a:rPr>
              <a:t>EC</a:t>
            </a:r>
            <a:r>
              <a:rPr lang="en-US" dirty="0">
                <a:solidFill>
                  <a:srgbClr val="000000"/>
                </a:solidFill>
                <a:latin typeface="Arial"/>
                <a:cs typeface="Arial"/>
              </a:rPr>
              <a:t> and Regulations stipulate that LEAs must engage parents as part of the development of the LCAP. When referring to parents, statute and regulation mean the educational rights holders for students.]</a:t>
            </a:r>
          </a:p>
        </p:txBody>
      </p:sp>
      <p:sp>
        <p:nvSpPr>
          <p:cNvPr id="4" name="Slide Number Placeholder 3">
            <a:extLst>
              <a:ext uri="{FF2B5EF4-FFF2-40B4-BE49-F238E27FC236}">
                <a16:creationId xmlns:a16="http://schemas.microsoft.com/office/drawing/2014/main" id="{18BFE0D6-D9F9-275D-5D69-31C6C2A24FDD}"/>
              </a:ext>
            </a:extLst>
          </p:cNvPr>
          <p:cNvSpPr>
            <a:spLocks noGrp="1"/>
          </p:cNvSpPr>
          <p:nvPr>
            <p:ph type="sldNum" sz="quarter" idx="12"/>
          </p:nvPr>
        </p:nvSpPr>
        <p:spPr>
          <a:xfrm>
            <a:off x="11438022" y="6428491"/>
            <a:ext cx="712212" cy="392066"/>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316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DF206-14B1-1712-6FE7-4919B60C4FA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0B291E-CCBD-7B7B-8FB0-05415A8F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A3FB9A8-84F9-006A-74A1-E2714858D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DF48FA-636B-80FD-2E16-B64EFA824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5A3F67-836E-F030-D157-9F12D0942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AC37761-4B50-4B9A-7F71-4A92EFDC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CF54CF-BCFE-B41C-7D61-AEA13CF64299}"/>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Consultation Required: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EB9BEF97-DDB5-2125-0565-FD7EC3D5CE52}"/>
              </a:ext>
            </a:extLst>
          </p:cNvPr>
          <p:cNvSpPr>
            <a:spLocks noGrp="1"/>
          </p:cNvSpPr>
          <p:nvPr>
            <p:ph idx="1"/>
          </p:nvPr>
        </p:nvSpPr>
        <p:spPr>
          <a:xfrm>
            <a:off x="344903" y="1677028"/>
            <a:ext cx="11502189" cy="5143529"/>
          </a:xfrm>
        </p:spPr>
        <p:txBody>
          <a:bodyPr anchor="t">
            <a:normAutofit/>
          </a:bodyPr>
          <a:lstStyle/>
          <a:p>
            <a:pPr marL="0" indent="0">
              <a:buNone/>
            </a:pPr>
            <a:r>
              <a:rPr lang="en-US" dirty="0">
                <a:latin typeface="Arial"/>
                <a:cs typeface="Arial"/>
              </a:rPr>
              <a:t>Prior to adopting an LCAP,  Charter schools must consult with the following educational partners [</a:t>
            </a:r>
            <a:r>
              <a:rPr lang="en-US" i="1" dirty="0">
                <a:latin typeface="Arial"/>
                <a:cs typeface="Arial"/>
              </a:rPr>
              <a:t>EC</a:t>
            </a:r>
            <a:r>
              <a:rPr lang="en-US" dirty="0">
                <a:latin typeface="Arial"/>
                <a:cs typeface="Arial"/>
              </a:rPr>
              <a:t> Section 47606.5 (d)]: </a:t>
            </a:r>
          </a:p>
          <a:p>
            <a:pPr marL="285750" indent="-285750">
              <a:buFont typeface="Arial,Sans-Serif"/>
              <a:buChar char="•"/>
            </a:pPr>
            <a:r>
              <a:rPr lang="en-US" dirty="0">
                <a:latin typeface="Arial"/>
                <a:cs typeface="Arial"/>
              </a:rPr>
              <a:t>Teachers </a:t>
            </a:r>
          </a:p>
          <a:p>
            <a:pPr marL="285750" indent="-285750">
              <a:buFont typeface="Arial,Sans-Serif"/>
              <a:buChar char="•"/>
            </a:pPr>
            <a:r>
              <a:rPr lang="en-US" dirty="0">
                <a:latin typeface="Arial"/>
                <a:cs typeface="Arial"/>
              </a:rPr>
              <a:t>Principals </a:t>
            </a:r>
          </a:p>
          <a:p>
            <a:pPr marL="285750" indent="-285750">
              <a:buFont typeface="Arial,Sans-Serif"/>
              <a:buChar char="•"/>
            </a:pPr>
            <a:r>
              <a:rPr lang="en-US" dirty="0">
                <a:latin typeface="Arial"/>
                <a:cs typeface="Arial"/>
              </a:rPr>
              <a:t>Administrators </a:t>
            </a:r>
          </a:p>
          <a:p>
            <a:pPr marL="285750" indent="-285750">
              <a:buFont typeface="Arial,Sans-Serif"/>
              <a:buChar char="•"/>
            </a:pPr>
            <a:r>
              <a:rPr lang="en-US" dirty="0">
                <a:latin typeface="Arial"/>
                <a:cs typeface="Arial"/>
              </a:rPr>
              <a:t>Other school personnel </a:t>
            </a:r>
          </a:p>
          <a:p>
            <a:pPr marL="285750" indent="-285750">
              <a:buFont typeface="Arial,Sans-Serif"/>
              <a:buChar char="•"/>
            </a:pPr>
            <a:r>
              <a:rPr lang="en-US" dirty="0">
                <a:latin typeface="Arial"/>
                <a:cs typeface="Arial"/>
              </a:rPr>
              <a:t>Parents*</a:t>
            </a:r>
          </a:p>
          <a:p>
            <a:pPr marL="285750" indent="-285750">
              <a:buFont typeface="Arial,Sans-Serif"/>
              <a:buChar char="•"/>
            </a:pPr>
            <a:r>
              <a:rPr lang="en-US" dirty="0">
                <a:latin typeface="Arial"/>
                <a:cs typeface="Arial"/>
              </a:rPr>
              <a:t>Students</a:t>
            </a:r>
          </a:p>
          <a:p>
            <a:pPr marL="0" indent="0">
              <a:buNone/>
            </a:pPr>
            <a:r>
              <a:rPr lang="en-US" dirty="0">
                <a:solidFill>
                  <a:srgbClr val="000000"/>
                </a:solidFill>
                <a:latin typeface="Arial"/>
                <a:cs typeface="Arial"/>
              </a:rPr>
              <a:t>[*Note: The </a:t>
            </a:r>
            <a:r>
              <a:rPr lang="en-US" i="1" dirty="0">
                <a:solidFill>
                  <a:srgbClr val="000000"/>
                </a:solidFill>
                <a:latin typeface="Arial"/>
                <a:cs typeface="Arial"/>
              </a:rPr>
              <a:t>EC</a:t>
            </a:r>
            <a:r>
              <a:rPr lang="en-US" dirty="0">
                <a:solidFill>
                  <a:srgbClr val="000000"/>
                </a:solidFill>
                <a:latin typeface="Arial"/>
                <a:cs typeface="Arial"/>
              </a:rPr>
              <a:t> and Regulations stipulate that LEAs must engage parents as part of the development of the LCAP. When referring to parents, statute and regulation mean the educational rights holders for students.]</a:t>
            </a:r>
          </a:p>
        </p:txBody>
      </p:sp>
      <p:sp>
        <p:nvSpPr>
          <p:cNvPr id="4" name="Slide Number Placeholder 3">
            <a:extLst>
              <a:ext uri="{FF2B5EF4-FFF2-40B4-BE49-F238E27FC236}">
                <a16:creationId xmlns:a16="http://schemas.microsoft.com/office/drawing/2014/main" id="{67B3EF18-85F6-2B7A-31D1-20132CA8DF75}"/>
              </a:ext>
            </a:extLst>
          </p:cNvPr>
          <p:cNvSpPr>
            <a:spLocks noGrp="1"/>
          </p:cNvSpPr>
          <p:nvPr>
            <p:ph type="sldNum" sz="quarter" idx="12"/>
          </p:nvPr>
        </p:nvSpPr>
        <p:spPr>
          <a:xfrm>
            <a:off x="11438022" y="6428491"/>
            <a:ext cx="712212" cy="392066"/>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349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8F63F9-5182-E6AD-8A93-72439C1B281C}"/>
              </a:ext>
            </a:extLst>
          </p:cNvPr>
          <p:cNvSpPr>
            <a:spLocks noGrp="1"/>
          </p:cNvSpPr>
          <p:nvPr>
            <p:ph type="title"/>
          </p:nvPr>
        </p:nvSpPr>
        <p:spPr>
          <a:xfrm>
            <a:off x="646771" y="294538"/>
            <a:ext cx="10620780" cy="1033669"/>
          </a:xfrm>
        </p:spPr>
        <p:txBody>
          <a:bodyPr>
            <a:normAutofit/>
          </a:bodyPr>
          <a:lstStyle/>
          <a:p>
            <a:r>
              <a:rPr lang="en-US" sz="3600" dirty="0">
                <a:solidFill>
                  <a:srgbClr val="FFFFFF"/>
                </a:solidFill>
                <a:latin typeface="Arial"/>
                <a:cs typeface="Arial"/>
              </a:rPr>
              <a:t>Required Consultation </a:t>
            </a:r>
            <a:endParaRPr lang="en-US" sz="3600" dirty="0">
              <a:solidFill>
                <a:srgbClr val="FFFFFF"/>
              </a:solidFill>
            </a:endParaRPr>
          </a:p>
        </p:txBody>
      </p:sp>
      <p:sp>
        <p:nvSpPr>
          <p:cNvPr id="3" name="Content Placeholder 2">
            <a:extLst>
              <a:ext uri="{FF2B5EF4-FFF2-40B4-BE49-F238E27FC236}">
                <a16:creationId xmlns:a16="http://schemas.microsoft.com/office/drawing/2014/main" id="{9FB744A9-BB0C-F59F-506A-9C8DD2108D5A}"/>
              </a:ext>
            </a:extLst>
          </p:cNvPr>
          <p:cNvSpPr>
            <a:spLocks noGrp="1"/>
          </p:cNvSpPr>
          <p:nvPr>
            <p:ph idx="1"/>
          </p:nvPr>
        </p:nvSpPr>
        <p:spPr>
          <a:xfrm>
            <a:off x="646770" y="1885279"/>
            <a:ext cx="11057550" cy="3683358"/>
          </a:xfrm>
        </p:spPr>
        <p:txBody>
          <a:bodyPr vert="horz" lIns="91440" tIns="45720" rIns="91440" bIns="45720" rtlCol="0" anchor="ctr">
            <a:normAutofit/>
          </a:bodyPr>
          <a:lstStyle/>
          <a:p>
            <a:pPr marL="0" indent="0">
              <a:buNone/>
            </a:pPr>
            <a:r>
              <a:rPr lang="en-US" dirty="0">
                <a:latin typeface="Arial"/>
                <a:cs typeface="Arial"/>
              </a:rPr>
              <a:t>An LEA receiving Equity Multiplier funds must also consult with educational partners at schools generating Equity Multiplier funds in the development of the LCAP, specifically, in the development of the required focus goal for each applicable school.</a:t>
            </a:r>
            <a:endParaRPr lang="en-US" dirty="0"/>
          </a:p>
        </p:txBody>
      </p:sp>
      <p:sp>
        <p:nvSpPr>
          <p:cNvPr id="4" name="Slide Number Placeholder 3">
            <a:extLst>
              <a:ext uri="{FF2B5EF4-FFF2-40B4-BE49-F238E27FC236}">
                <a16:creationId xmlns:a16="http://schemas.microsoft.com/office/drawing/2014/main" id="{F2D78CA6-568C-81A2-D91A-60257822C306}"/>
              </a:ext>
            </a:extLst>
          </p:cNvPr>
          <p:cNvSpPr>
            <a:spLocks noGrp="1"/>
          </p:cNvSpPr>
          <p:nvPr>
            <p:ph type="sldNum" sz="quarter" idx="12"/>
          </p:nvPr>
        </p:nvSpPr>
        <p:spPr>
          <a:xfrm>
            <a:off x="11534274" y="6384759"/>
            <a:ext cx="615959" cy="435798"/>
          </a:xfrm>
        </p:spPr>
        <p:txBody>
          <a:bodyP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8203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A18744-1C2A-30E3-45A0-E1A10DF56108}"/>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6DB367F-C908-1EBA-2E37-F83CEC416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B38BDC2-A5A1-49FC-74EF-DAB18811B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4F1CBD1-2939-661F-75C6-53F8EA9F0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9915C54-8AB3-1CD5-CE21-00AD57487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E9C183-6BCC-8BC5-036A-442947A45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917299-ED12-B9D1-81B3-48F9F3A71EFD}"/>
              </a:ext>
            </a:extLst>
          </p:cNvPr>
          <p:cNvSpPr>
            <a:spLocks noGrp="1"/>
          </p:cNvSpPr>
          <p:nvPr>
            <p:ph type="title"/>
          </p:nvPr>
        </p:nvSpPr>
        <p:spPr>
          <a:xfrm>
            <a:off x="646771" y="294538"/>
            <a:ext cx="10620780" cy="1033669"/>
          </a:xfrm>
        </p:spPr>
        <p:txBody>
          <a:bodyPr>
            <a:normAutofit fontScale="90000"/>
          </a:bodyPr>
          <a:lstStyle/>
          <a:p>
            <a:r>
              <a:rPr lang="en-US" sz="3600" dirty="0">
                <a:solidFill>
                  <a:schemeClr val="bg1"/>
                </a:solidFill>
                <a:latin typeface="Arial"/>
                <a:cs typeface="Arial"/>
              </a:rPr>
              <a:t>Statute identifies the floor for engagement, not the ceiling.</a:t>
            </a:r>
            <a:endParaRPr lang="en-US" sz="3600" dirty="0">
              <a:solidFill>
                <a:schemeClr val="bg1"/>
              </a:solidFill>
            </a:endParaRPr>
          </a:p>
        </p:txBody>
      </p:sp>
      <p:sp>
        <p:nvSpPr>
          <p:cNvPr id="3" name="Content Placeholder 2">
            <a:extLst>
              <a:ext uri="{FF2B5EF4-FFF2-40B4-BE49-F238E27FC236}">
                <a16:creationId xmlns:a16="http://schemas.microsoft.com/office/drawing/2014/main" id="{47AB1422-FC43-1E15-C9CC-A02456F49B09}"/>
              </a:ext>
            </a:extLst>
          </p:cNvPr>
          <p:cNvSpPr>
            <a:spLocks noGrp="1"/>
          </p:cNvSpPr>
          <p:nvPr>
            <p:ph idx="1"/>
          </p:nvPr>
        </p:nvSpPr>
        <p:spPr>
          <a:xfrm>
            <a:off x="646770" y="1885279"/>
            <a:ext cx="11057550" cy="3683358"/>
          </a:xfrm>
        </p:spPr>
        <p:txBody>
          <a:bodyPr vert="horz" lIns="91440" tIns="45720" rIns="91440" bIns="45720" rtlCol="0" anchor="ctr">
            <a:normAutofit/>
          </a:bodyPr>
          <a:lstStyle/>
          <a:p>
            <a:pPr marL="0" indent="0" algn="ctr">
              <a:lnSpc>
                <a:spcPct val="100000"/>
              </a:lnSpc>
              <a:buNone/>
            </a:pPr>
            <a:r>
              <a:rPr lang="en-US" dirty="0"/>
              <a:t>Are there additional locally determined opportunities that can support comprehensive planning?</a:t>
            </a:r>
          </a:p>
        </p:txBody>
      </p:sp>
      <p:sp>
        <p:nvSpPr>
          <p:cNvPr id="4" name="Slide Number Placeholder 3">
            <a:extLst>
              <a:ext uri="{FF2B5EF4-FFF2-40B4-BE49-F238E27FC236}">
                <a16:creationId xmlns:a16="http://schemas.microsoft.com/office/drawing/2014/main" id="{6116ED92-3220-84E5-4C17-20E5E7E937E5}"/>
              </a:ext>
            </a:extLst>
          </p:cNvPr>
          <p:cNvSpPr>
            <a:spLocks noGrp="1"/>
          </p:cNvSpPr>
          <p:nvPr>
            <p:ph type="sldNum" sz="quarter" idx="12"/>
          </p:nvPr>
        </p:nvSpPr>
        <p:spPr>
          <a:xfrm>
            <a:off x="11534274" y="6384759"/>
            <a:ext cx="615959" cy="435798"/>
          </a:xfrm>
        </p:spPr>
        <p:txBody>
          <a:bodyP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63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776C4F-B073-272A-A2A0-4DAA9BCA9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ECD892F-B07A-37A0-A38D-6B7BD3DCB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1606E3C-D30E-B613-9475-C5985E175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B6C15C19-CC87-44E8-B207-8ADD48302F11}"/>
              </a:ext>
              <a:ext uri="{C183D7F6-B498-43B3-948B-1728B52AA6E4}">
                <adec:decorative xmlns:adec="http://schemas.microsoft.com/office/drawing/2017/decorative" val="0"/>
              </a:ext>
            </a:extLst>
          </p:cNvPr>
          <p:cNvSpPr>
            <a:spLocks noGrp="1"/>
          </p:cNvSpPr>
          <p:nvPr>
            <p:ph type="title"/>
            <p:extLst>
              <p:ext uri="{386F3935-93C4-4BCD-93E2-E3B085C9AB24}">
                <p16:designElem xmlns:p16="http://schemas.microsoft.com/office/powerpoint/2015/main" val="1"/>
              </p:ext>
            </p:extLst>
          </p:nvPr>
        </p:nvSpPr>
        <p:spPr>
          <a:xfrm>
            <a:off x="528220" y="265178"/>
            <a:ext cx="10825999" cy="132556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400" dirty="0">
                <a:solidFill>
                  <a:srgbClr val="FFFFFF"/>
                </a:solidFill>
                <a:latin typeface="Arial"/>
                <a:cs typeface="Arial"/>
              </a:rPr>
              <a:t>Additional Partner Considerations</a:t>
            </a:r>
            <a:endParaRPr lang="en-US" sz="3400" dirty="0"/>
          </a:p>
        </p:txBody>
      </p:sp>
      <p:sp>
        <p:nvSpPr>
          <p:cNvPr id="3" name="Text Placeholder 2">
            <a:extLst>
              <a:ext uri="{FF2B5EF4-FFF2-40B4-BE49-F238E27FC236}">
                <a16:creationId xmlns:a16="http://schemas.microsoft.com/office/drawing/2014/main" id="{1B74F1AE-3DF9-0C5F-1889-72BF7CA3FB8A}"/>
              </a:ext>
            </a:extLst>
          </p:cNvPr>
          <p:cNvSpPr>
            <a:spLocks noGrp="1"/>
          </p:cNvSpPr>
          <p:nvPr>
            <p:ph type="body" idx="1"/>
          </p:nvPr>
        </p:nvSpPr>
        <p:spPr>
          <a:xfrm>
            <a:off x="528220" y="1590741"/>
            <a:ext cx="11137567" cy="1056540"/>
          </a:xfrm>
        </p:spPr>
        <p:txBody>
          <a:bodyPr>
            <a:normAutofit/>
          </a:bodyPr>
          <a:lstStyle/>
          <a:p>
            <a:r>
              <a:rPr lang="en-US" sz="2600" b="0" dirty="0">
                <a:latin typeface="Arial"/>
                <a:cs typeface="Arial"/>
              </a:rPr>
              <a:t>LEAs are encouraged to consider consulting with additional partners in the development of the LCAP. These may include:</a:t>
            </a:r>
            <a:endParaRPr lang="en-US" sz="2600" b="0" dirty="0"/>
          </a:p>
        </p:txBody>
      </p:sp>
      <p:sp>
        <p:nvSpPr>
          <p:cNvPr id="4" name="Content Placeholder 3">
            <a:extLst>
              <a:ext uri="{FF2B5EF4-FFF2-40B4-BE49-F238E27FC236}">
                <a16:creationId xmlns:a16="http://schemas.microsoft.com/office/drawing/2014/main" id="{56FB4CD3-244C-81CC-80C1-483943BD84C0}"/>
              </a:ext>
            </a:extLst>
          </p:cNvPr>
          <p:cNvSpPr>
            <a:spLocks noGrp="1"/>
          </p:cNvSpPr>
          <p:nvPr>
            <p:ph sz="half" idx="2"/>
          </p:nvPr>
        </p:nvSpPr>
        <p:spPr>
          <a:xfrm>
            <a:off x="836612" y="2842084"/>
            <a:ext cx="5157787" cy="3684588"/>
          </a:xfrm>
        </p:spPr>
        <p:txBody>
          <a:bodyPr>
            <a:normAutofit fontScale="92500" lnSpcReduction="10000"/>
          </a:bodyPr>
          <a:lstStyle/>
          <a:p>
            <a:pPr marL="342900" lvl="0" indent="-342900">
              <a:defRPr/>
            </a:pPr>
            <a:r>
              <a:rPr lang="en-US" dirty="0">
                <a:solidFill>
                  <a:prstClr val="black"/>
                </a:solidFill>
                <a:latin typeface="Arial"/>
                <a:cs typeface="Arial"/>
              </a:rPr>
              <a:t>Families</a:t>
            </a:r>
          </a:p>
          <a:p>
            <a:pPr marL="342900" lvl="0" indent="-342900">
              <a:defRPr/>
            </a:pPr>
            <a:r>
              <a:rPr lang="en-US" dirty="0">
                <a:solidFill>
                  <a:prstClr val="black"/>
                </a:solidFill>
                <a:latin typeface="Arial"/>
                <a:cs typeface="Arial"/>
              </a:rPr>
              <a:t>School Site Council (SSC)</a:t>
            </a:r>
            <a:endParaRPr lang="en-US" dirty="0">
              <a:solidFill>
                <a:prstClr val="black"/>
              </a:solidFill>
            </a:endParaRPr>
          </a:p>
          <a:p>
            <a:pPr marL="342900" lvl="0" indent="-342900">
              <a:defRPr/>
            </a:pPr>
            <a:r>
              <a:rPr lang="en-US" dirty="0">
                <a:solidFill>
                  <a:prstClr val="black"/>
                </a:solidFill>
                <a:latin typeface="Arial"/>
                <a:cs typeface="Arial"/>
              </a:rPr>
              <a:t>Parent Advisory Committee </a:t>
            </a:r>
          </a:p>
          <a:p>
            <a:pPr marL="342900" lvl="0" indent="-342900">
              <a:defRPr/>
            </a:pPr>
            <a:r>
              <a:rPr lang="en-US" dirty="0">
                <a:solidFill>
                  <a:prstClr val="black"/>
                </a:solidFill>
                <a:latin typeface="Arial"/>
                <a:cs typeface="Arial"/>
              </a:rPr>
              <a:t>English Learner Advisory Committee</a:t>
            </a:r>
          </a:p>
          <a:p>
            <a:pPr marL="342900" lvl="0" indent="-342900">
              <a:defRPr/>
            </a:pPr>
            <a:r>
              <a:rPr lang="en-US" dirty="0">
                <a:solidFill>
                  <a:prstClr val="black"/>
                </a:solidFill>
                <a:latin typeface="Arial"/>
                <a:cs typeface="Arial"/>
              </a:rPr>
              <a:t>Special Education Local Plan Area (SELPA) Administrators</a:t>
            </a:r>
          </a:p>
          <a:p>
            <a:pPr marL="342900" lvl="0" indent="-342900">
              <a:defRPr/>
            </a:pPr>
            <a:r>
              <a:rPr lang="en-US" dirty="0">
                <a:solidFill>
                  <a:prstClr val="black"/>
                </a:solidFill>
                <a:latin typeface="Arial"/>
                <a:cs typeface="Arial"/>
              </a:rPr>
              <a:t>Community Advisory Committee (CAC) </a:t>
            </a:r>
          </a:p>
        </p:txBody>
      </p:sp>
      <p:sp>
        <p:nvSpPr>
          <p:cNvPr id="6" name="Content Placeholder 5">
            <a:extLst>
              <a:ext uri="{FF2B5EF4-FFF2-40B4-BE49-F238E27FC236}">
                <a16:creationId xmlns:a16="http://schemas.microsoft.com/office/drawing/2014/main" id="{F1C3C908-3DA8-8F03-E015-166061697898}"/>
              </a:ext>
            </a:extLst>
          </p:cNvPr>
          <p:cNvSpPr>
            <a:spLocks noGrp="1"/>
          </p:cNvSpPr>
          <p:nvPr>
            <p:ph sz="quarter" idx="4"/>
          </p:nvPr>
        </p:nvSpPr>
        <p:spPr>
          <a:xfrm>
            <a:off x="6170612" y="2842084"/>
            <a:ext cx="5183188" cy="3684588"/>
          </a:xfrm>
        </p:spPr>
        <p:txBody>
          <a:bodyPr>
            <a:normAutofit fontScale="92500" lnSpcReduction="10000"/>
          </a:bodyPr>
          <a:lstStyle/>
          <a:p>
            <a:pPr marL="342900" lvl="0" indent="-342900">
              <a:defRPr/>
            </a:pPr>
            <a:r>
              <a:rPr lang="en-US" dirty="0">
                <a:solidFill>
                  <a:prstClr val="black"/>
                </a:solidFill>
                <a:latin typeface="Arial"/>
                <a:cs typeface="Arial"/>
              </a:rPr>
              <a:t>English Learner (EL) Coordinator(s)/Administrators</a:t>
            </a:r>
          </a:p>
          <a:p>
            <a:pPr marL="342900" lvl="0" indent="-342900">
              <a:defRPr/>
            </a:pPr>
            <a:r>
              <a:rPr lang="en-US" dirty="0">
                <a:solidFill>
                  <a:prstClr val="black"/>
                </a:solidFill>
                <a:latin typeface="Arial"/>
                <a:cs typeface="Arial"/>
              </a:rPr>
              <a:t>Foster Youth/Homeless Coordinators/Administrators</a:t>
            </a:r>
          </a:p>
          <a:p>
            <a:pPr marL="342900" lvl="0" indent="-342900">
              <a:defRPr/>
            </a:pPr>
            <a:r>
              <a:rPr lang="en-US" dirty="0">
                <a:solidFill>
                  <a:prstClr val="black"/>
                </a:solidFill>
                <a:latin typeface="Arial"/>
                <a:cs typeface="Arial"/>
              </a:rPr>
              <a:t>Federal Program Administrators</a:t>
            </a:r>
          </a:p>
          <a:p>
            <a:pPr marL="342900" lvl="0" indent="-342900">
              <a:defRPr/>
            </a:pPr>
            <a:r>
              <a:rPr lang="en-US" dirty="0">
                <a:solidFill>
                  <a:prstClr val="black"/>
                </a:solidFill>
                <a:latin typeface="Arial"/>
                <a:cs typeface="Arial"/>
              </a:rPr>
              <a:t>Other locally determined organizations or groups</a:t>
            </a:r>
          </a:p>
        </p:txBody>
      </p:sp>
      <p:sp>
        <p:nvSpPr>
          <p:cNvPr id="7" name="Slide Number Placeholder 6">
            <a:extLst>
              <a:ext uri="{FF2B5EF4-FFF2-40B4-BE49-F238E27FC236}">
                <a16:creationId xmlns:a16="http://schemas.microsoft.com/office/drawing/2014/main" id="{C33C69C5-F543-ABBF-F95F-2000C574A9A0}"/>
              </a:ext>
            </a:extLst>
          </p:cNvPr>
          <p:cNvSpPr>
            <a:spLocks noGrp="1"/>
          </p:cNvSpPr>
          <p:nvPr>
            <p:ph type="sldNum" sz="quarter" idx="12"/>
          </p:nvPr>
        </p:nvSpPr>
        <p:spPr>
          <a:xfrm>
            <a:off x="9253151" y="634410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601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What Additional Requirements Do LEA’s Have to Fulfill Before Adopting the LCAP?</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595100" y="6281605"/>
            <a:ext cx="557276" cy="53035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46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8A4CE-0126-CA68-C78A-B0866A4C381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A88BB1-0119-0F26-C4CD-461B1431C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E9FC66B-8506-CAEB-8D5E-1F65ADB32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4EC4FE4-794B-5D2D-DF41-6DE497DCE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864235D-0B6A-0253-5824-CFEE2CB97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78060E0-01A2-21FB-9952-B62F9EF45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5D1075-4566-9023-8A86-1C937C6F8403}"/>
              </a:ext>
            </a:extLst>
          </p:cNvPr>
          <p:cNvSpPr>
            <a:spLocks noGrp="1"/>
          </p:cNvSpPr>
          <p:nvPr>
            <p:ph type="title"/>
          </p:nvPr>
        </p:nvSpPr>
        <p:spPr>
          <a:xfrm>
            <a:off x="459346" y="402727"/>
            <a:ext cx="10808204" cy="1033669"/>
          </a:xfrm>
        </p:spPr>
        <p:txBody>
          <a:bodyPr>
            <a:normAutofit/>
          </a:bodyPr>
          <a:lstStyle/>
          <a:p>
            <a:r>
              <a:rPr lang="en-US" sz="3600" dirty="0">
                <a:solidFill>
                  <a:srgbClr val="FFFFFF"/>
                </a:solidFill>
                <a:latin typeface="Arial"/>
                <a:cs typeface="Arial"/>
              </a:rPr>
              <a:t>Additional COE and District Requirements (1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779C6DDE-16C0-9736-0B8B-FEA809FDC170}"/>
              </a:ext>
            </a:extLst>
          </p:cNvPr>
          <p:cNvSpPr>
            <a:spLocks noGrp="1"/>
          </p:cNvSpPr>
          <p:nvPr>
            <p:ph idx="1"/>
          </p:nvPr>
        </p:nvSpPr>
        <p:spPr>
          <a:xfrm>
            <a:off x="344903" y="1677028"/>
            <a:ext cx="11502189" cy="4940717"/>
          </a:xfrm>
        </p:spPr>
        <p:txBody>
          <a:bodyPr anchor="t">
            <a:normAutofit/>
          </a:bodyPr>
          <a:lstStyle/>
          <a:p>
            <a:pPr marL="0" indent="0">
              <a:lnSpc>
                <a:spcPct val="100000"/>
              </a:lnSpc>
              <a:spcBef>
                <a:spcPts val="600"/>
              </a:spcBef>
              <a:spcAft>
                <a:spcPts val="600"/>
              </a:spcAft>
              <a:buNone/>
            </a:pPr>
            <a:r>
              <a:rPr lang="en-US" dirty="0">
                <a:latin typeface="Arial"/>
                <a:cs typeface="Arial"/>
              </a:rPr>
              <a:t>Once the LCAP has been developed, COEs and districts must do the following prior to adopting the LCAP:</a:t>
            </a:r>
          </a:p>
          <a:p>
            <a:pPr>
              <a:lnSpc>
                <a:spcPct val="100000"/>
              </a:lnSpc>
              <a:spcBef>
                <a:spcPts val="600"/>
              </a:spcBef>
              <a:spcAft>
                <a:spcPts val="600"/>
              </a:spcAft>
            </a:pPr>
            <a:r>
              <a:rPr lang="en-US" dirty="0">
                <a:latin typeface="Arial"/>
                <a:cs typeface="Arial"/>
              </a:rPr>
              <a:t>Present the developed LCAP to the following advisory committees, as applicable: </a:t>
            </a:r>
          </a:p>
          <a:p>
            <a:pPr lvl="1">
              <a:lnSpc>
                <a:spcPct val="100000"/>
              </a:lnSpc>
              <a:spcBef>
                <a:spcPts val="600"/>
              </a:spcBef>
              <a:spcAft>
                <a:spcPts val="600"/>
              </a:spcAft>
            </a:pPr>
            <a:r>
              <a:rPr lang="en-US" dirty="0">
                <a:latin typeface="Arial"/>
                <a:cs typeface="Arial"/>
              </a:rPr>
              <a:t>Parent advisory committee</a:t>
            </a:r>
          </a:p>
          <a:p>
            <a:pPr lvl="1">
              <a:lnSpc>
                <a:spcPct val="100000"/>
              </a:lnSpc>
              <a:spcBef>
                <a:spcPts val="600"/>
              </a:spcBef>
              <a:spcAft>
                <a:spcPts val="600"/>
              </a:spcAft>
            </a:pPr>
            <a:r>
              <a:rPr lang="en-US" dirty="0">
                <a:latin typeface="Arial"/>
                <a:cs typeface="Arial"/>
              </a:rPr>
              <a:t>English learner parent advisory committee</a:t>
            </a:r>
          </a:p>
          <a:p>
            <a:pPr lvl="1">
              <a:lnSpc>
                <a:spcPct val="100000"/>
              </a:lnSpc>
              <a:spcBef>
                <a:spcPts val="600"/>
              </a:spcBef>
              <a:spcAft>
                <a:spcPts val="600"/>
              </a:spcAft>
            </a:pPr>
            <a:r>
              <a:rPr lang="en-US" dirty="0">
                <a:latin typeface="Arial"/>
                <a:cs typeface="Arial"/>
              </a:rPr>
              <a:t>Student advisory committee </a:t>
            </a:r>
          </a:p>
          <a:p>
            <a:pPr marL="457200" lvl="1" indent="0">
              <a:lnSpc>
                <a:spcPct val="100000"/>
              </a:lnSpc>
              <a:spcBef>
                <a:spcPts val="600"/>
              </a:spcBef>
              <a:spcAft>
                <a:spcPts val="600"/>
              </a:spcAft>
              <a:buNone/>
            </a:pPr>
            <a:r>
              <a:rPr lang="en-US" dirty="0">
                <a:latin typeface="Arial"/>
                <a:cs typeface="Arial"/>
              </a:rPr>
              <a:t>The superintendent of the LEA must respond in writing to comments from the Parent advisory committee and the English learner advisory committee.</a:t>
            </a:r>
          </a:p>
          <a:p>
            <a:pPr>
              <a:lnSpc>
                <a:spcPct val="100000"/>
              </a:lnSpc>
              <a:spcBef>
                <a:spcPts val="0"/>
              </a:spcBef>
            </a:pPr>
            <a:r>
              <a:rPr lang="en-US" dirty="0">
                <a:latin typeface="Arial"/>
                <a:cs typeface="Arial"/>
              </a:rPr>
              <a:t>The members of the above committees must be clearly identified to the public.</a:t>
            </a:r>
          </a:p>
        </p:txBody>
      </p:sp>
      <p:sp>
        <p:nvSpPr>
          <p:cNvPr id="4" name="Slide Number Placeholder 3">
            <a:extLst>
              <a:ext uri="{FF2B5EF4-FFF2-40B4-BE49-F238E27FC236}">
                <a16:creationId xmlns:a16="http://schemas.microsoft.com/office/drawing/2014/main" id="{573A5870-EE0C-72D3-DB3D-C4FBC31136ED}"/>
              </a:ext>
            </a:extLst>
          </p:cNvPr>
          <p:cNvSpPr>
            <a:spLocks noGrp="1"/>
          </p:cNvSpPr>
          <p:nvPr>
            <p:ph type="sldNum" sz="quarter" idx="12"/>
          </p:nvPr>
        </p:nvSpPr>
        <p:spPr>
          <a:xfrm>
            <a:off x="11438022" y="6428491"/>
            <a:ext cx="712212" cy="392066"/>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197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DE48-A68D-90C3-FD56-DBF722ADB8BB}"/>
              </a:ext>
            </a:extLst>
          </p:cNvPr>
          <p:cNvSpPr>
            <a:spLocks noGrp="1"/>
          </p:cNvSpPr>
          <p:nvPr>
            <p:ph type="title"/>
          </p:nvPr>
        </p:nvSpPr>
        <p:spPr/>
        <p:txBody>
          <a:bodyPr>
            <a:normAutofit/>
          </a:bodyPr>
          <a:lstStyle/>
          <a:p>
            <a:r>
              <a:rPr lang="en-US" sz="4800" dirty="0">
                <a:latin typeface="Arial"/>
                <a:cs typeface="Arial"/>
              </a:rPr>
              <a:t>Future Webinars</a:t>
            </a:r>
            <a:endParaRPr lang="en-US" sz="4800" dirty="0"/>
          </a:p>
        </p:txBody>
      </p:sp>
      <p:sp>
        <p:nvSpPr>
          <p:cNvPr id="3" name="Content Placeholder 2">
            <a:extLst>
              <a:ext uri="{FF2B5EF4-FFF2-40B4-BE49-F238E27FC236}">
                <a16:creationId xmlns:a16="http://schemas.microsoft.com/office/drawing/2014/main" id="{628C2748-E15B-D00D-0C4B-4FC87EAB226D}"/>
              </a:ext>
            </a:extLst>
          </p:cNvPr>
          <p:cNvSpPr>
            <a:spLocks noGrp="1"/>
          </p:cNvSpPr>
          <p:nvPr>
            <p:ph idx="1"/>
          </p:nvPr>
        </p:nvSpPr>
        <p:spPr/>
        <p:txBody>
          <a:bodyPr/>
          <a:lstStyle/>
          <a:p>
            <a:pPr lvl="0"/>
            <a:r>
              <a:rPr lang="en-US" dirty="0">
                <a:cs typeface="Arial"/>
              </a:rPr>
              <a:t>December 2: Goals and Measuring and Reporting Results</a:t>
            </a:r>
          </a:p>
          <a:p>
            <a:pPr lvl="0"/>
            <a:r>
              <a:rPr lang="en-US" dirty="0">
                <a:cs typeface="Arial"/>
              </a:rPr>
              <a:t>December 4: Goal Analysis</a:t>
            </a:r>
          </a:p>
          <a:p>
            <a:pPr lvl="0"/>
            <a:r>
              <a:rPr lang="en-US" dirty="0">
                <a:cs typeface="Arial"/>
              </a:rPr>
              <a:t>December 9: Actions and Action Tables</a:t>
            </a:r>
          </a:p>
          <a:p>
            <a:pPr lvl="0"/>
            <a:r>
              <a:rPr lang="en-US" dirty="0">
                <a:cs typeface="Arial"/>
              </a:rPr>
              <a:t>December 11: Increased or Improved Services, Part 1</a:t>
            </a:r>
          </a:p>
          <a:p>
            <a:r>
              <a:rPr lang="en-US" dirty="0">
                <a:cs typeface="Arial"/>
              </a:rPr>
              <a:t>December 16: Increased or Improved Services, Part 2</a:t>
            </a:r>
          </a:p>
          <a:p>
            <a:pPr marL="0" indent="0">
              <a:buNone/>
            </a:pPr>
            <a:endParaRPr lang="en-US" dirty="0">
              <a:cs typeface="Arial"/>
            </a:endParaRPr>
          </a:p>
          <a:p>
            <a:pPr marL="0" indent="0">
              <a:buNone/>
            </a:pPr>
            <a:r>
              <a:rPr lang="en-US" dirty="0">
                <a:cs typeface="Arial"/>
              </a:rPr>
              <a:t>To register, please visit the </a:t>
            </a:r>
            <a:r>
              <a:rPr lang="en-US" dirty="0">
                <a:solidFill>
                  <a:srgbClr val="003399"/>
                </a:solidFill>
                <a:cs typeface="Arial"/>
                <a:hlinkClick r:id="rId2"/>
              </a:rPr>
              <a:t>Tuesdays @ 2 web page</a:t>
            </a:r>
            <a:r>
              <a:rPr lang="en-US" dirty="0">
                <a:cs typeface="Arial"/>
              </a:rPr>
              <a:t>.</a:t>
            </a:r>
            <a:r>
              <a:rPr lang="en-US" dirty="0">
                <a:highlight>
                  <a:srgbClr val="FFFF00"/>
                </a:highlight>
                <a:cs typeface="Arial"/>
              </a:rPr>
              <a:t>  </a:t>
            </a:r>
            <a:endParaRPr lang="en-US" dirty="0"/>
          </a:p>
        </p:txBody>
      </p:sp>
      <p:sp>
        <p:nvSpPr>
          <p:cNvPr id="4" name="Slide Number Placeholder 3">
            <a:extLst>
              <a:ext uri="{FF2B5EF4-FFF2-40B4-BE49-F238E27FC236}">
                <a16:creationId xmlns:a16="http://schemas.microsoft.com/office/drawing/2014/main" id="{3DD0ABFA-2687-A729-26DA-1A993BFE6852}"/>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349128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233FB-1254-E074-B205-331CBD40717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0738B4-2F3A-EFE9-1D04-EFD4F0CF1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87D543E-158B-BBAF-9332-DAEFD68C7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844E518-F478-D95E-848B-A1E045C52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DB4ABF5-A069-374D-2131-575EBDF06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FB52B73-1CFE-8385-5E53-77DC20356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79BCDE-BA5F-A218-83D5-0640C5924C60}"/>
              </a:ext>
            </a:extLst>
          </p:cNvPr>
          <p:cNvSpPr>
            <a:spLocks noGrp="1"/>
          </p:cNvSpPr>
          <p:nvPr>
            <p:ph type="title"/>
          </p:nvPr>
        </p:nvSpPr>
        <p:spPr>
          <a:xfrm>
            <a:off x="459346" y="402727"/>
            <a:ext cx="10808204" cy="1033669"/>
          </a:xfrm>
        </p:spPr>
        <p:txBody>
          <a:bodyPr>
            <a:normAutofit/>
          </a:bodyPr>
          <a:lstStyle/>
          <a:p>
            <a:r>
              <a:rPr lang="en-US" sz="3600" dirty="0">
                <a:solidFill>
                  <a:schemeClr val="bg1"/>
                </a:solidFill>
                <a:latin typeface="Arial"/>
                <a:cs typeface="Arial"/>
              </a:rPr>
              <a:t>Students on Advisory Committees</a:t>
            </a:r>
          </a:p>
        </p:txBody>
      </p:sp>
      <p:sp>
        <p:nvSpPr>
          <p:cNvPr id="3" name="Content Placeholder 2">
            <a:extLst>
              <a:ext uri="{FF2B5EF4-FFF2-40B4-BE49-F238E27FC236}">
                <a16:creationId xmlns:a16="http://schemas.microsoft.com/office/drawing/2014/main" id="{A90FDE7B-F934-0F9A-A0B2-B89BEEA94CC9}"/>
              </a:ext>
            </a:extLst>
          </p:cNvPr>
          <p:cNvSpPr>
            <a:spLocks noGrp="1"/>
          </p:cNvSpPr>
          <p:nvPr>
            <p:ph idx="1"/>
          </p:nvPr>
        </p:nvSpPr>
        <p:spPr>
          <a:xfrm>
            <a:off x="344903" y="1677028"/>
            <a:ext cx="11502189" cy="4940717"/>
          </a:xfrm>
        </p:spPr>
        <p:txBody>
          <a:bodyPr anchor="t">
            <a:normAutofit/>
          </a:bodyPr>
          <a:lstStyle/>
          <a:p>
            <a:pPr marL="285750" indent="-285750"/>
            <a:r>
              <a:rPr lang="en-US" dirty="0">
                <a:latin typeface="Arial"/>
                <a:cs typeface="Arial"/>
              </a:rPr>
              <a:t>A parent advisory committee of a school district or COE serving middle school or high school students must include at least two pupils as full members of the parent advisory committee unless it already has an established student advisory committee. </a:t>
            </a:r>
            <a:endParaRPr lang="en-US" dirty="0">
              <a:latin typeface="Calibri" panose="020F0502020204030204"/>
              <a:ea typeface="Calibri"/>
              <a:cs typeface="Calibri"/>
            </a:endParaRPr>
          </a:p>
          <a:p>
            <a:pPr marL="742950" lvl="1" indent="-285750"/>
            <a:r>
              <a:rPr lang="en-US" dirty="0">
                <a:latin typeface="Arial"/>
                <a:cs typeface="Arial"/>
              </a:rPr>
              <a:t>If the governing board of the district or COE establishes a student advisory committee, it is required take into consideration the diversity of the school district or COEs students.</a:t>
            </a:r>
            <a:r>
              <a:rPr lang="en-US" strike="sngStrike" dirty="0">
                <a:latin typeface="Arial"/>
                <a:cs typeface="Arial"/>
              </a:rPr>
              <a:t>​</a:t>
            </a:r>
            <a:endParaRPr lang="en-US" dirty="0">
              <a:latin typeface="Calibri" panose="020F0502020204030204"/>
              <a:ea typeface="Calibri"/>
              <a:cs typeface="Calibri"/>
            </a:endParaRPr>
          </a:p>
          <a:p>
            <a:pPr marL="740410" lvl="1" indent="-283210"/>
            <a:r>
              <a:rPr lang="en-US" dirty="0">
                <a:latin typeface="Arial"/>
                <a:cs typeface="Arial"/>
              </a:rPr>
              <a:t>Particular effort should be made to reach out to at-risk or disadvantaged pupils to serve as members of a parent advisory committee or student advisory committee.</a:t>
            </a:r>
          </a:p>
        </p:txBody>
      </p:sp>
      <p:sp>
        <p:nvSpPr>
          <p:cNvPr id="4" name="Slide Number Placeholder 3">
            <a:extLst>
              <a:ext uri="{FF2B5EF4-FFF2-40B4-BE49-F238E27FC236}">
                <a16:creationId xmlns:a16="http://schemas.microsoft.com/office/drawing/2014/main" id="{BF6097A4-35E8-255C-90AB-A41328DACA1B}"/>
              </a:ext>
            </a:extLst>
          </p:cNvPr>
          <p:cNvSpPr>
            <a:spLocks noGrp="1"/>
          </p:cNvSpPr>
          <p:nvPr>
            <p:ph type="sldNum" sz="quarter" idx="12"/>
          </p:nvPr>
        </p:nvSpPr>
        <p:spPr>
          <a:xfrm>
            <a:off x="11438022" y="6428491"/>
            <a:ext cx="712212" cy="392066"/>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664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299CF-720B-4B1A-3AE6-F1E0A423CCF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Greene Act Requirements</a:t>
            </a:r>
            <a:endParaRPr lang="en-US" sz="3600" dirty="0">
              <a:solidFill>
                <a:srgbClr val="FFFFFF"/>
              </a:solidFill>
            </a:endParaRPr>
          </a:p>
        </p:txBody>
      </p:sp>
      <p:sp>
        <p:nvSpPr>
          <p:cNvPr id="3" name="Content Placeholder 2">
            <a:extLst>
              <a:ext uri="{FF2B5EF4-FFF2-40B4-BE49-F238E27FC236}">
                <a16:creationId xmlns:a16="http://schemas.microsoft.com/office/drawing/2014/main" id="{6E5DDDA1-9FE5-BC41-B09A-307880510381}"/>
              </a:ext>
            </a:extLst>
          </p:cNvPr>
          <p:cNvSpPr>
            <a:spLocks noGrp="1"/>
          </p:cNvSpPr>
          <p:nvPr>
            <p:ph idx="1"/>
          </p:nvPr>
        </p:nvSpPr>
        <p:spPr>
          <a:xfrm>
            <a:off x="550093" y="1885279"/>
            <a:ext cx="11259112" cy="4447281"/>
          </a:xfrm>
        </p:spPr>
        <p:txBody>
          <a:bodyPr vert="horz" lIns="91440" tIns="45720" rIns="91440" bIns="45720" rtlCol="0" anchor="ctr">
            <a:noAutofit/>
          </a:bodyPr>
          <a:lstStyle/>
          <a:p>
            <a:r>
              <a:rPr lang="en-US" dirty="0">
                <a:latin typeface="Arial"/>
                <a:cs typeface="Arial"/>
              </a:rPr>
              <a:t>The student committee, the parent advisory committee and the English learner parent advisory committee are all required to follow the Greene Act. The Greene Act is described in California </a:t>
            </a:r>
            <a:r>
              <a:rPr lang="en-US" i="1" dirty="0">
                <a:latin typeface="Arial"/>
                <a:cs typeface="Arial"/>
              </a:rPr>
              <a:t>Education Code</a:t>
            </a:r>
            <a:r>
              <a:rPr lang="en-US" dirty="0">
                <a:latin typeface="Arial"/>
                <a:cs typeface="Arial"/>
              </a:rPr>
              <a:t> Section 35147.</a:t>
            </a:r>
          </a:p>
          <a:p>
            <a:r>
              <a:rPr lang="en-US" dirty="0">
                <a:latin typeface="Arial"/>
                <a:cs typeface="Arial"/>
              </a:rPr>
              <a:t>Greene Act requirements include:</a:t>
            </a:r>
          </a:p>
          <a:p>
            <a:pPr lvl="1">
              <a:buFont typeface="Courier New" panose="020B0604020202020204" pitchFamily="34" charset="0"/>
              <a:buChar char="o"/>
            </a:pPr>
            <a:r>
              <a:rPr lang="en-US" dirty="0">
                <a:latin typeface="Arial"/>
                <a:cs typeface="Arial"/>
              </a:rPr>
              <a:t>The meeting being open to the public;</a:t>
            </a:r>
          </a:p>
          <a:p>
            <a:pPr lvl="1">
              <a:buFont typeface="Courier New" panose="020B0604020202020204" pitchFamily="34" charset="0"/>
              <a:buChar char="o"/>
            </a:pPr>
            <a:r>
              <a:rPr lang="en-US" dirty="0">
                <a:latin typeface="Arial"/>
                <a:cs typeface="Arial"/>
              </a:rPr>
              <a:t>Providing any member of the public the opportunity to address the committee during the meeting;</a:t>
            </a:r>
          </a:p>
          <a:p>
            <a:pPr lvl="1">
              <a:buFont typeface="Courier New" panose="020B0604020202020204" pitchFamily="34" charset="0"/>
              <a:buChar char="o"/>
            </a:pPr>
            <a:r>
              <a:rPr lang="en-US" dirty="0">
                <a:latin typeface="Arial"/>
                <a:cs typeface="Arial"/>
              </a:rPr>
              <a:t>Publicly noticing the meeting at least 72 hours before the time set for the meeting, including specifying the date, time, and location of the meeting; and</a:t>
            </a:r>
          </a:p>
          <a:p>
            <a:pPr lvl="1">
              <a:buFont typeface="Courier New" panose="020B0604020202020204" pitchFamily="34" charset="0"/>
              <a:buChar char="o"/>
            </a:pPr>
            <a:r>
              <a:rPr lang="en-US" dirty="0">
                <a:latin typeface="Arial"/>
                <a:cs typeface="Arial"/>
              </a:rPr>
              <a:t>Noticing an agenda describing each item of business to be discussed or acted upon.</a:t>
            </a:r>
          </a:p>
        </p:txBody>
      </p:sp>
      <p:sp>
        <p:nvSpPr>
          <p:cNvPr id="4" name="Slide Number Placeholder 3">
            <a:extLst>
              <a:ext uri="{FF2B5EF4-FFF2-40B4-BE49-F238E27FC236}">
                <a16:creationId xmlns:a16="http://schemas.microsoft.com/office/drawing/2014/main" id="{7DEF8803-09B8-BA8A-F0ED-C83B81D2302A}"/>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21</a:t>
            </a:fld>
            <a:endParaRPr lang="en-US" dirty="0"/>
          </a:p>
        </p:txBody>
      </p:sp>
    </p:spTree>
    <p:extLst>
      <p:ext uri="{BB962C8B-B14F-4D97-AF65-F5344CB8AC3E}">
        <p14:creationId xmlns:p14="http://schemas.microsoft.com/office/powerpoint/2010/main" val="365675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EF7DE7-4BDE-1747-93FB-4D1F97CBD0F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3A9804E-CEAB-9988-94CE-46FE8CE7A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D2EF10-116C-3CBD-A14F-AA430E1FA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549905-0F6B-70A2-E53B-03D90F3FE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E758705-F763-9FC0-60A0-2AAED1ED0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D751D9-D803-D9AB-824F-9B49FF69D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F4A264-7A90-1099-B488-D2611BF1E325}"/>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Additional COE and District Requirements (2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AA3AE850-801B-169E-BBB1-D582E1A123B8}"/>
              </a:ext>
            </a:extLst>
          </p:cNvPr>
          <p:cNvSpPr>
            <a:spLocks noGrp="1"/>
          </p:cNvSpPr>
          <p:nvPr>
            <p:ph idx="1"/>
          </p:nvPr>
        </p:nvSpPr>
        <p:spPr>
          <a:xfrm>
            <a:off x="550093" y="1885279"/>
            <a:ext cx="11259112" cy="4447281"/>
          </a:xfrm>
        </p:spPr>
        <p:txBody>
          <a:bodyPr vert="horz" lIns="91440" tIns="45720" rIns="91440" bIns="45720" rtlCol="0" anchor="ctr">
            <a:noAutofit/>
          </a:bodyPr>
          <a:lstStyle/>
          <a:p>
            <a:pPr>
              <a:lnSpc>
                <a:spcPct val="100000"/>
              </a:lnSpc>
              <a:buFont typeface="Arial" panose="020F0302020204030204"/>
              <a:buChar char="•"/>
            </a:pPr>
            <a:r>
              <a:rPr lang="en-US" dirty="0">
                <a:latin typeface="Arial"/>
                <a:cs typeface="Arial"/>
              </a:rPr>
              <a:t>Present a report on the annual update to the LCAP and the LCFF budget overview for parents on or before February 28 of each year. The report must include both of the following:</a:t>
            </a:r>
            <a:endParaRPr lang="en-US" dirty="0"/>
          </a:p>
          <a:p>
            <a:pPr marL="914400" lvl="1" indent="-457200">
              <a:lnSpc>
                <a:spcPct val="100000"/>
              </a:lnSpc>
              <a:spcBef>
                <a:spcPts val="1200"/>
              </a:spcBef>
              <a:buAutoNum type="alphaUcPeriod"/>
            </a:pPr>
            <a:r>
              <a:rPr lang="en-US" dirty="0">
                <a:latin typeface="Arial"/>
                <a:cs typeface="Arial"/>
              </a:rPr>
              <a:t>All available midyear outcome data related to metrics identified in the current year’s LCAP.</a:t>
            </a:r>
          </a:p>
          <a:p>
            <a:pPr marL="914400" lvl="1" indent="-457200">
              <a:lnSpc>
                <a:spcPct val="100000"/>
              </a:lnSpc>
              <a:spcBef>
                <a:spcPts val="1200"/>
              </a:spcBef>
              <a:buAutoNum type="alphaUcPeriod"/>
            </a:pPr>
            <a:r>
              <a:rPr lang="en-US" dirty="0">
                <a:latin typeface="Arial"/>
                <a:cs typeface="Arial"/>
              </a:rPr>
              <a:t>All available midyear expenditure and implementation data on all actions identified in the current year’s LCAP.</a:t>
            </a:r>
          </a:p>
          <a:p>
            <a:pPr marL="457200" indent="-457200">
              <a:lnSpc>
                <a:spcPct val="100000"/>
              </a:lnSpc>
            </a:pPr>
            <a:r>
              <a:rPr lang="en-US" dirty="0">
                <a:latin typeface="Arial"/>
                <a:cs typeface="Arial"/>
              </a:rPr>
              <a:t>Hold at least one public hearing to solicit recommendations and comments from members of the public regarding the specific actions and expenditures proposed to be included in the LCAP. </a:t>
            </a:r>
          </a:p>
        </p:txBody>
      </p:sp>
      <p:sp>
        <p:nvSpPr>
          <p:cNvPr id="4" name="Slide Number Placeholder 3">
            <a:extLst>
              <a:ext uri="{FF2B5EF4-FFF2-40B4-BE49-F238E27FC236}">
                <a16:creationId xmlns:a16="http://schemas.microsoft.com/office/drawing/2014/main" id="{A3465627-BF86-D923-D5E8-F269EA2B8512}"/>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22</a:t>
            </a:fld>
            <a:endParaRPr lang="en-US" dirty="0"/>
          </a:p>
        </p:txBody>
      </p:sp>
    </p:spTree>
    <p:extLst>
      <p:ext uri="{BB962C8B-B14F-4D97-AF65-F5344CB8AC3E}">
        <p14:creationId xmlns:p14="http://schemas.microsoft.com/office/powerpoint/2010/main" val="559715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90EEB2-305A-CFFC-0DFC-32DD2DA88D2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CBB72-A72B-9EF6-A935-D2CE57C96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6B2901-54FD-22D3-00C8-C6711D376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9A35A8-AC00-1739-E25C-599F3CCE9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3F37A9-DBB2-E9B3-4011-762A2493A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B1AAB98-A12F-8786-17BB-2A07E2CCD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7F6AB-9440-2DCF-E3BA-2301DAC51F64}"/>
              </a:ext>
            </a:extLst>
          </p:cNvPr>
          <p:cNvSpPr>
            <a:spLocks noGrp="1"/>
          </p:cNvSpPr>
          <p:nvPr>
            <p:ph type="title"/>
          </p:nvPr>
        </p:nvSpPr>
        <p:spPr>
          <a:xfrm>
            <a:off x="556181" y="294538"/>
            <a:ext cx="10711369" cy="1033669"/>
          </a:xfrm>
        </p:spPr>
        <p:txBody>
          <a:bodyPr>
            <a:normAutofit/>
          </a:bodyPr>
          <a:lstStyle/>
          <a:p>
            <a:r>
              <a:rPr lang="en-US" sz="3600" dirty="0">
                <a:solidFill>
                  <a:srgbClr val="FFFFFF"/>
                </a:solidFill>
                <a:latin typeface="Arial"/>
                <a:cs typeface="Arial"/>
              </a:rPr>
              <a:t>Additional Requirements for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5407C99A-53B7-1AE3-90E2-55E16BAF0878}"/>
              </a:ext>
            </a:extLst>
          </p:cNvPr>
          <p:cNvSpPr>
            <a:spLocks noGrp="1"/>
          </p:cNvSpPr>
          <p:nvPr>
            <p:ph idx="1"/>
          </p:nvPr>
        </p:nvSpPr>
        <p:spPr>
          <a:xfrm>
            <a:off x="550093" y="1885279"/>
            <a:ext cx="11259112" cy="4447281"/>
          </a:xfrm>
        </p:spPr>
        <p:txBody>
          <a:bodyPr vert="horz" lIns="91440" tIns="45720" rIns="91440" bIns="45720" rtlCol="0" anchor="ctr">
            <a:noAutofit/>
          </a:bodyPr>
          <a:lstStyle/>
          <a:p>
            <a:pPr marL="0" indent="0">
              <a:buNone/>
            </a:pPr>
            <a:r>
              <a:rPr lang="en-US" dirty="0">
                <a:latin typeface="Arial"/>
                <a:cs typeface="Arial"/>
              </a:rPr>
              <a:t>Once the LCAP has been developed, charters must do the following prior to adopting the LCAP:</a:t>
            </a:r>
            <a:endParaRPr lang="en-US" dirty="0"/>
          </a:p>
          <a:p>
            <a:pPr marL="457200" indent="-457200">
              <a:spcBef>
                <a:spcPts val="1200"/>
              </a:spcBef>
              <a:buAutoNum type="arabicPeriod"/>
            </a:pPr>
            <a:r>
              <a:rPr lang="en-US" dirty="0">
                <a:latin typeface="Arial"/>
                <a:cs typeface="Arial"/>
              </a:rPr>
              <a:t>Present a report on the annual update to the LCAP and the LCFF budget overview for parents on or before February 28 of each year. The report shall include both of the following:</a:t>
            </a:r>
          </a:p>
          <a:p>
            <a:pPr marL="800100" lvl="1" indent="-342900">
              <a:lnSpc>
                <a:spcPct val="70000"/>
              </a:lnSpc>
              <a:spcBef>
                <a:spcPts val="1200"/>
              </a:spcBef>
              <a:buAutoNum type="alphaUcPeriod"/>
            </a:pPr>
            <a:r>
              <a:rPr lang="en-US" dirty="0">
                <a:latin typeface="Arial"/>
                <a:cs typeface="Arial"/>
              </a:rPr>
              <a:t>All available midyear outcome data related to metrics identified in the current year’s LCAP.</a:t>
            </a:r>
          </a:p>
          <a:p>
            <a:pPr marL="800100" lvl="1" indent="-342900">
              <a:lnSpc>
                <a:spcPct val="70000"/>
              </a:lnSpc>
              <a:spcBef>
                <a:spcPts val="1200"/>
              </a:spcBef>
              <a:buAutoNum type="alphaUcPeriod"/>
            </a:pPr>
            <a:r>
              <a:rPr lang="en-US" dirty="0">
                <a:latin typeface="Arial"/>
                <a:cs typeface="Arial"/>
              </a:rPr>
              <a:t>All available midyear expenditure and implementation data on all actions identified in the current year’s LCAP.</a:t>
            </a:r>
            <a:endParaRPr lang="en-US" dirty="0"/>
          </a:p>
          <a:p>
            <a:pPr marL="457200" indent="-457200">
              <a:spcBef>
                <a:spcPts val="1200"/>
              </a:spcBef>
              <a:buAutoNum type="arabicPeriod"/>
            </a:pPr>
            <a:r>
              <a:rPr lang="en-US" dirty="0">
                <a:latin typeface="Arial"/>
                <a:cs typeface="Arial"/>
              </a:rPr>
              <a:t>Hold a public hearing to solicit recommendations</a:t>
            </a:r>
          </a:p>
          <a:p>
            <a:pPr marL="914400" lvl="1" indent="-457200">
              <a:spcBef>
                <a:spcPts val="1200"/>
              </a:spcBef>
              <a:buAutoNum type="alphaUcPeriod"/>
            </a:pPr>
            <a:r>
              <a:rPr lang="en-US" dirty="0">
                <a:latin typeface="Arial"/>
                <a:cs typeface="Arial"/>
              </a:rPr>
              <a:t>This public hearing may be part of the same public hearing at which the charter school's LCAP is adopted. </a:t>
            </a:r>
          </a:p>
        </p:txBody>
      </p:sp>
      <p:sp>
        <p:nvSpPr>
          <p:cNvPr id="4" name="Slide Number Placeholder 3">
            <a:extLst>
              <a:ext uri="{FF2B5EF4-FFF2-40B4-BE49-F238E27FC236}">
                <a16:creationId xmlns:a16="http://schemas.microsoft.com/office/drawing/2014/main" id="{A82E3BDA-9DEA-BF70-6870-F1FD12E7F450}"/>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23</a:t>
            </a:fld>
            <a:endParaRPr lang="en-US" dirty="0"/>
          </a:p>
        </p:txBody>
      </p:sp>
    </p:spTree>
    <p:extLst>
      <p:ext uri="{BB962C8B-B14F-4D97-AF65-F5344CB8AC3E}">
        <p14:creationId xmlns:p14="http://schemas.microsoft.com/office/powerpoint/2010/main" val="99078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575D3C-F6B3-67AC-DD49-4C20DBF4DC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003D67-6249-F3DF-FC79-12327C7B19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EF30B1-F666-F85F-915D-F484D0593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845EA6-8EE9-6F36-9EB6-D80E97248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9F1458A-17F5-F6E3-A3AE-8599F6EC6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1EB813-0614-50A4-7AEE-12511F7A5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4BCBC-7544-8B7F-451B-EB95CFE8F99E}"/>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Additional Requirements for Charters Using LCAP as the SPSA</a:t>
            </a:r>
            <a:endParaRPr lang="en-US" sz="3600" dirty="0">
              <a:solidFill>
                <a:srgbClr val="FFFFFF"/>
              </a:solidFill>
            </a:endParaRPr>
          </a:p>
        </p:txBody>
      </p:sp>
      <p:sp>
        <p:nvSpPr>
          <p:cNvPr id="3" name="Content Placeholder 2">
            <a:extLst>
              <a:ext uri="{FF2B5EF4-FFF2-40B4-BE49-F238E27FC236}">
                <a16:creationId xmlns:a16="http://schemas.microsoft.com/office/drawing/2014/main" id="{B36FA700-046F-5E05-FDC3-7867D560BE2D}"/>
              </a:ext>
            </a:extLst>
          </p:cNvPr>
          <p:cNvSpPr>
            <a:spLocks noGrp="1"/>
          </p:cNvSpPr>
          <p:nvPr>
            <p:ph idx="1"/>
          </p:nvPr>
        </p:nvSpPr>
        <p:spPr>
          <a:xfrm>
            <a:off x="271849" y="1597433"/>
            <a:ext cx="11537356" cy="4735128"/>
          </a:xfrm>
        </p:spPr>
        <p:txBody>
          <a:bodyPr vert="horz" lIns="91440" tIns="45720" rIns="91440" bIns="45720" rtlCol="0" anchor="ctr">
            <a:noAutofit/>
          </a:bodyPr>
          <a:lstStyle/>
          <a:p>
            <a:pPr marL="0" indent="0">
              <a:buNone/>
            </a:pPr>
            <a:r>
              <a:rPr lang="en-US" dirty="0"/>
              <a:t>A charter school using the LCAP as their School Plan for Student Achievement (SPSA) for federal planning purposes, must</a:t>
            </a:r>
          </a:p>
          <a:p>
            <a:pPr marL="457200" indent="-457200">
              <a:buFont typeface="+mj-lt"/>
              <a:buAutoNum type="arabicPeriod"/>
            </a:pPr>
            <a:r>
              <a:rPr lang="en-US" dirty="0"/>
              <a:t>Present the LCAP to the Parent Advisory Committee and English Learner Parent Advisory Committee, as applicable, for review and comment.</a:t>
            </a:r>
          </a:p>
          <a:p>
            <a:pPr marL="457200" indent="-457200">
              <a:buFont typeface="+mj-lt"/>
              <a:buAutoNum type="arabicPeriod"/>
            </a:pPr>
            <a:r>
              <a:rPr lang="en-US" dirty="0"/>
              <a:t>Provide opportunity for the public to submit written comments about the actions and expenditures in the LCAP and/or the annual update to the LCAP.</a:t>
            </a:r>
          </a:p>
          <a:p>
            <a:pPr marL="457200" indent="-457200">
              <a:buFont typeface="+mj-lt"/>
              <a:buAutoNum type="arabicPeriod"/>
            </a:pPr>
            <a:r>
              <a:rPr lang="en-US" dirty="0"/>
              <a:t>Consult with the special education local plan area (SELPA) to ensure there are specific actions for students with disabilities in the LCAP consistent with strategies included in the annual assurances support plan for the education of individuals with exceptional needs.</a:t>
            </a:r>
          </a:p>
          <a:p>
            <a:pPr marL="457200" indent="-457200">
              <a:buFont typeface="+mj-lt"/>
              <a:buAutoNum type="arabicPeriod"/>
            </a:pPr>
            <a:r>
              <a:rPr lang="en-US" dirty="0"/>
              <a:t>Present a midyear update to the local governing board or body of the LEA.</a:t>
            </a:r>
          </a:p>
          <a:p>
            <a:pPr marL="0" indent="0">
              <a:buNone/>
            </a:pPr>
            <a:r>
              <a:rPr lang="en-US" dirty="0">
                <a:latin typeface="Arial"/>
                <a:cs typeface="Arial"/>
              </a:rPr>
              <a:t>Resource: </a:t>
            </a:r>
            <a:r>
              <a:rPr lang="en-US" dirty="0">
                <a:latin typeface="Arial"/>
                <a:cs typeface="Arial"/>
                <a:hlinkClick r:id="rId2"/>
              </a:rPr>
              <a:t>School Plan Guidance for Districts and Charters</a:t>
            </a:r>
            <a:endParaRPr lang="en-US" dirty="0">
              <a:latin typeface="Arial"/>
              <a:cs typeface="Arial"/>
            </a:endParaRPr>
          </a:p>
        </p:txBody>
      </p:sp>
      <p:sp>
        <p:nvSpPr>
          <p:cNvPr id="4" name="Slide Number Placeholder 3">
            <a:extLst>
              <a:ext uri="{FF2B5EF4-FFF2-40B4-BE49-F238E27FC236}">
                <a16:creationId xmlns:a16="http://schemas.microsoft.com/office/drawing/2014/main" id="{ED2AD709-482D-5DBB-83E5-953EA1E80470}"/>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24</a:t>
            </a:fld>
            <a:endParaRPr lang="en-US" dirty="0"/>
          </a:p>
        </p:txBody>
      </p:sp>
    </p:spTree>
    <p:extLst>
      <p:ext uri="{BB962C8B-B14F-4D97-AF65-F5344CB8AC3E}">
        <p14:creationId xmlns:p14="http://schemas.microsoft.com/office/powerpoint/2010/main" val="299761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kern="1200" dirty="0">
                <a:solidFill>
                  <a:srgbClr val="FFFFFF"/>
                </a:solidFill>
                <a:latin typeface="Arial"/>
                <a:cs typeface="Arial"/>
              </a:rPr>
              <a:t>What are the LCAP Adoption, Submission, Approval and Posting Requirements?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544300" y="6281605"/>
            <a:ext cx="608076" cy="530357"/>
          </a:xfrm>
        </p:spPr>
        <p:txBody>
          <a:bodyPr vert="horz" lIns="91440" tIns="45720" rIns="91440" bIns="45720" rtlCol="0" anchor="ctr">
            <a:normAutofit/>
          </a:bodyPr>
          <a:lstStyle/>
          <a:p>
            <a:pPr>
              <a:spcAft>
                <a:spcPts val="600"/>
              </a:spcAft>
            </a:pPr>
            <a:fld id="{1E47FE53-EBF0-4DA7-9D9D-CC1C3A20F3CB}" type="slidenum">
              <a:rPr lang="en-US" sz="2400">
                <a:solidFill>
                  <a:srgbClr val="000000"/>
                </a:solidFill>
                <a:latin typeface="Arial" panose="020B0604020202020204" pitchFamily="34" charset="0"/>
                <a:cs typeface="Arial" panose="020B0604020202020204" pitchFamily="34" charset="0"/>
              </a:rPr>
              <a:pPr>
                <a:spcAft>
                  <a:spcPts val="600"/>
                </a:spcAft>
              </a:pPr>
              <a:t>25</a:t>
            </a:fld>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27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8478D0-54D8-3A0E-18EE-D3B24903F08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E48B39-7616-D64B-D0EB-F96C79465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8FA8C9-0E5A-29C7-A8C5-A8FE3E6D9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D0FF4D6-0AFC-F55A-60A4-DB1F246FE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3DFB4F-C472-ED5D-39B9-56DCA5CE9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CC02FC-4657-35BB-E866-05A344E60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F1780-F729-3474-0AF0-A687690D6952}"/>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LCAP Adoption for COEs and Districts</a:t>
            </a:r>
            <a:endParaRPr lang="en-US" sz="3600" dirty="0">
              <a:solidFill>
                <a:srgbClr val="FFFFFF"/>
              </a:solidFill>
            </a:endParaRPr>
          </a:p>
        </p:txBody>
      </p:sp>
      <p:sp>
        <p:nvSpPr>
          <p:cNvPr id="3" name="Content Placeholder 2">
            <a:extLst>
              <a:ext uri="{FF2B5EF4-FFF2-40B4-BE49-F238E27FC236}">
                <a16:creationId xmlns:a16="http://schemas.microsoft.com/office/drawing/2014/main" id="{35039752-1BDA-CEB5-1989-1078AEF6366E}"/>
              </a:ext>
            </a:extLst>
          </p:cNvPr>
          <p:cNvSpPr>
            <a:spLocks noGrp="1"/>
          </p:cNvSpPr>
          <p:nvPr>
            <p:ph idx="1"/>
          </p:nvPr>
        </p:nvSpPr>
        <p:spPr>
          <a:xfrm>
            <a:off x="41767" y="1597432"/>
            <a:ext cx="12108466" cy="4966029"/>
          </a:xfrm>
        </p:spPr>
        <p:txBody>
          <a:bodyPr vert="horz" lIns="91440" tIns="45720" rIns="91440" bIns="45720" rtlCol="0" anchor="ctr">
            <a:noAutofit/>
          </a:bodyPr>
          <a:lstStyle/>
          <a:p>
            <a:pPr marL="0" indent="0">
              <a:spcBef>
                <a:spcPts val="1800"/>
              </a:spcBef>
              <a:buNone/>
            </a:pPr>
            <a:r>
              <a:rPr lang="en-US" dirty="0">
                <a:latin typeface="Arial"/>
                <a:cs typeface="Arial"/>
              </a:rPr>
              <a:t>The governing board of a school district or a COE must adopt the LCAP at a public meeting on or before July 1 of each year.</a:t>
            </a:r>
          </a:p>
          <a:p>
            <a:pPr marL="628650" lvl="1" indent="-171450">
              <a:spcBef>
                <a:spcPts val="600"/>
              </a:spcBef>
              <a:buFont typeface="Arial"/>
              <a:buChar char="•"/>
            </a:pPr>
            <a:r>
              <a:rPr lang="en-US" dirty="0">
                <a:latin typeface="Arial"/>
                <a:cs typeface="Arial"/>
              </a:rPr>
              <a:t>This meeting must be held after, but not on the same day as, the public hearing discussed in slide 22.</a:t>
            </a:r>
          </a:p>
          <a:p>
            <a:pPr marL="628650" lvl="1" indent="-171450">
              <a:spcBef>
                <a:spcPts val="600"/>
              </a:spcBef>
              <a:buFont typeface="Arial"/>
              <a:buChar char="•"/>
            </a:pPr>
            <a:r>
              <a:rPr lang="en-US" dirty="0">
                <a:latin typeface="Arial"/>
                <a:cs typeface="Arial"/>
              </a:rPr>
              <a:t>This meeting must be the same meeting at which the governing board of the school district or COE adopts its budget.</a:t>
            </a:r>
          </a:p>
          <a:p>
            <a:pPr marL="628650" lvl="1" indent="-171450">
              <a:spcBef>
                <a:spcPts val="600"/>
              </a:spcBef>
              <a:buFont typeface="Arial"/>
              <a:buChar char="•"/>
            </a:pPr>
            <a:r>
              <a:rPr lang="en-US" dirty="0">
                <a:latin typeface="Arial"/>
                <a:cs typeface="Arial"/>
              </a:rPr>
              <a:t>The school district or COE must also report its California School Dashboard (Dashboard) local indicators at this meeting. </a:t>
            </a:r>
            <a:endParaRPr lang="en-US" dirty="0"/>
          </a:p>
          <a:p>
            <a:pPr marL="628650" lvl="1" indent="-171450">
              <a:spcBef>
                <a:spcPts val="600"/>
              </a:spcBef>
              <a:buFont typeface="Arial"/>
              <a:buChar char="•"/>
            </a:pPr>
            <a:r>
              <a:rPr lang="en-US" dirty="0">
                <a:latin typeface="Arial"/>
                <a:cs typeface="Arial"/>
              </a:rPr>
              <a:t>Beginning with the 2025–26 annual audit, auditors will be checking to ensure that the LEA’s LCAP was adopted on or before July 1 as required pursuant to </a:t>
            </a:r>
            <a:r>
              <a:rPr lang="en-US" i="1" dirty="0">
                <a:latin typeface="Arial"/>
                <a:cs typeface="Arial"/>
              </a:rPr>
              <a:t>EC</a:t>
            </a:r>
            <a:r>
              <a:rPr lang="en-US" dirty="0">
                <a:latin typeface="Arial"/>
                <a:cs typeface="Arial"/>
              </a:rPr>
              <a:t> sections </a:t>
            </a:r>
            <a:r>
              <a:rPr lang="en-US" dirty="0">
                <a:latin typeface="Arial"/>
                <a:cs typeface="Arial"/>
                <a:hlinkClick r:id="rId2"/>
              </a:rPr>
              <a:t>52060</a:t>
            </a:r>
            <a:r>
              <a:rPr lang="en-US" dirty="0">
                <a:latin typeface="Arial"/>
                <a:cs typeface="Arial"/>
              </a:rPr>
              <a:t> and </a:t>
            </a:r>
            <a:r>
              <a:rPr lang="en-US" dirty="0">
                <a:latin typeface="Arial"/>
                <a:cs typeface="Arial"/>
                <a:hlinkClick r:id="rId3"/>
              </a:rPr>
              <a:t>52066</a:t>
            </a:r>
            <a:r>
              <a:rPr lang="en-US" dirty="0">
                <a:latin typeface="Arial"/>
                <a:cs typeface="Arial"/>
              </a:rPr>
              <a:t>, as applicable. An LEA that adopts its LCAP after July 1 of each year, will be subject to a fiscal penalty unless one of the circumstances identified in </a:t>
            </a:r>
            <a:r>
              <a:rPr lang="en-US" i="1" dirty="0">
                <a:latin typeface="Arial"/>
                <a:cs typeface="Arial"/>
              </a:rPr>
              <a:t>EC </a:t>
            </a:r>
            <a:r>
              <a:rPr lang="en-US" dirty="0">
                <a:latin typeface="Arial"/>
                <a:cs typeface="Arial"/>
              </a:rPr>
              <a:t>Section </a:t>
            </a:r>
            <a:r>
              <a:rPr lang="en-US" dirty="0">
                <a:latin typeface="Arial"/>
                <a:cs typeface="Arial"/>
                <a:hlinkClick r:id="rId4"/>
              </a:rPr>
              <a:t>46392</a:t>
            </a:r>
            <a:r>
              <a:rPr lang="en-US" dirty="0">
                <a:latin typeface="Arial"/>
                <a:cs typeface="Arial"/>
              </a:rPr>
              <a:t> is in effect.  See </a:t>
            </a:r>
            <a:r>
              <a:rPr lang="en-US" i="1" dirty="0">
                <a:latin typeface="Arial"/>
                <a:cs typeface="Arial"/>
              </a:rPr>
              <a:t>EC </a:t>
            </a:r>
            <a:r>
              <a:rPr lang="en-US" dirty="0">
                <a:latin typeface="Arial"/>
                <a:cs typeface="Arial"/>
              </a:rPr>
              <a:t>sections </a:t>
            </a:r>
            <a:r>
              <a:rPr lang="en-US" dirty="0">
                <a:latin typeface="Arial"/>
                <a:cs typeface="Arial"/>
                <a:hlinkClick r:id="rId5"/>
              </a:rPr>
              <a:t>52065.1</a:t>
            </a:r>
            <a:r>
              <a:rPr lang="en-US" dirty="0">
                <a:latin typeface="Arial"/>
                <a:cs typeface="Arial"/>
              </a:rPr>
              <a:t>, </a:t>
            </a:r>
            <a:r>
              <a:rPr lang="en-US" dirty="0">
                <a:latin typeface="Arial"/>
                <a:cs typeface="Arial"/>
                <a:hlinkClick r:id="rId6"/>
              </a:rPr>
              <a:t>1631</a:t>
            </a:r>
            <a:r>
              <a:rPr lang="en-US" dirty="0">
                <a:latin typeface="Arial"/>
                <a:cs typeface="Arial"/>
              </a:rPr>
              <a:t> and </a:t>
            </a:r>
            <a:r>
              <a:rPr lang="en-US" dirty="0">
                <a:latin typeface="Arial"/>
                <a:cs typeface="Arial"/>
                <a:hlinkClick r:id="rId7"/>
              </a:rPr>
              <a:t>42128</a:t>
            </a:r>
            <a:r>
              <a:rPr lang="en-US" dirty="0">
                <a:latin typeface="Arial"/>
                <a:cs typeface="Arial"/>
              </a:rPr>
              <a:t> for additional information.</a:t>
            </a:r>
            <a:endParaRPr lang="en-US" dirty="0"/>
          </a:p>
        </p:txBody>
      </p:sp>
      <p:sp>
        <p:nvSpPr>
          <p:cNvPr id="4" name="Slide Number Placeholder 3">
            <a:extLst>
              <a:ext uri="{FF2B5EF4-FFF2-40B4-BE49-F238E27FC236}">
                <a16:creationId xmlns:a16="http://schemas.microsoft.com/office/drawing/2014/main" id="{FE5FE45C-D64D-0FBE-7338-2021F8EB6C02}"/>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26</a:t>
            </a:fld>
            <a:endParaRPr lang="en-US" dirty="0"/>
          </a:p>
        </p:txBody>
      </p:sp>
    </p:spTree>
    <p:extLst>
      <p:ext uri="{BB962C8B-B14F-4D97-AF65-F5344CB8AC3E}">
        <p14:creationId xmlns:p14="http://schemas.microsoft.com/office/powerpoint/2010/main" val="398640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255C12-B303-99AF-C0E1-B0F19354778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06D244-41BF-A5E6-176B-EBE206436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0E24A6-92BF-1935-7F8F-04449C8A73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351A8F3-36B3-5B14-CD8F-00104EEF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FF18A62-3FF7-7680-4A3E-9177454AE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04F136-B49F-1CEE-EBDF-F2066583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D3B91-B5AF-D390-9B09-589617F3500F}"/>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LCAP Adoption for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CA292F5E-2DF8-1A3C-99AA-9D5562285BF2}"/>
              </a:ext>
            </a:extLst>
          </p:cNvPr>
          <p:cNvSpPr>
            <a:spLocks noGrp="1"/>
          </p:cNvSpPr>
          <p:nvPr>
            <p:ph idx="1"/>
          </p:nvPr>
        </p:nvSpPr>
        <p:spPr>
          <a:xfrm>
            <a:off x="41767" y="1885279"/>
            <a:ext cx="12108466" cy="4447281"/>
          </a:xfrm>
        </p:spPr>
        <p:txBody>
          <a:bodyPr vert="horz" lIns="91440" tIns="45720" rIns="91440" bIns="45720" rtlCol="0" anchor="ctr">
            <a:noAutofit/>
          </a:bodyPr>
          <a:lstStyle/>
          <a:p>
            <a:pPr marL="0" indent="0">
              <a:lnSpc>
                <a:spcPct val="100000"/>
              </a:lnSpc>
              <a:spcBef>
                <a:spcPts val="1800"/>
              </a:spcBef>
              <a:buNone/>
            </a:pPr>
            <a:r>
              <a:rPr lang="en-US" dirty="0">
                <a:latin typeface="Arial"/>
                <a:cs typeface="Arial"/>
              </a:rPr>
              <a:t>The governing body of a charter school must hold a public hearing to adopt the LCAP on or before July 1 of each year. </a:t>
            </a:r>
            <a:endParaRPr lang="en-US" dirty="0"/>
          </a:p>
          <a:p>
            <a:pPr marL="740410" lvl="1" indent="-283210">
              <a:lnSpc>
                <a:spcPct val="100000"/>
              </a:lnSpc>
              <a:spcBef>
                <a:spcPts val="1200"/>
              </a:spcBef>
              <a:buFont typeface="Arial"/>
              <a:buChar char="•"/>
            </a:pPr>
            <a:r>
              <a:rPr lang="en-US" dirty="0">
                <a:latin typeface="Arial"/>
                <a:cs typeface="Arial"/>
              </a:rPr>
              <a:t>At this meeting, the governing body of the charter school must update the goals and annual actions to achieve those goals identified in the charter petition.</a:t>
            </a:r>
            <a:endParaRPr lang="en-US" dirty="0"/>
          </a:p>
          <a:p>
            <a:pPr marL="740410" lvl="1" indent="-283210">
              <a:lnSpc>
                <a:spcPct val="100000"/>
              </a:lnSpc>
              <a:spcBef>
                <a:spcPts val="1200"/>
              </a:spcBef>
              <a:buFont typeface="Arial"/>
              <a:buChar char="•"/>
            </a:pPr>
            <a:r>
              <a:rPr lang="en-US" dirty="0">
                <a:latin typeface="Arial"/>
                <a:cs typeface="Arial"/>
              </a:rPr>
              <a:t>The charter school must also report its Dashboard local indicators at this meeting.</a:t>
            </a:r>
            <a:endParaRPr lang="en-US" dirty="0"/>
          </a:p>
          <a:p>
            <a:pPr marL="740410" lvl="1" indent="-283210">
              <a:lnSpc>
                <a:spcPct val="100000"/>
              </a:lnSpc>
              <a:spcBef>
                <a:spcPts val="1200"/>
              </a:spcBef>
              <a:buFont typeface="Arial"/>
              <a:buChar char="•"/>
            </a:pPr>
            <a:r>
              <a:rPr lang="en-US" dirty="0">
                <a:latin typeface="Arial"/>
                <a:cs typeface="Arial"/>
              </a:rPr>
              <a:t>Beginning with the 2025–26 annual audit, auditors will be checking to ensure that the LEA’s LCAP was adopted on or before July 1 as required pursuant to </a:t>
            </a:r>
            <a:r>
              <a:rPr lang="en-US" i="1" dirty="0">
                <a:latin typeface="Arial"/>
                <a:cs typeface="Arial"/>
              </a:rPr>
              <a:t>EC</a:t>
            </a:r>
            <a:r>
              <a:rPr lang="en-US" dirty="0">
                <a:latin typeface="Arial"/>
                <a:cs typeface="Arial"/>
              </a:rPr>
              <a:t> Section </a:t>
            </a:r>
            <a:r>
              <a:rPr lang="en-US" dirty="0">
                <a:latin typeface="Arial"/>
                <a:cs typeface="Arial"/>
                <a:hlinkClick r:id="rId2"/>
              </a:rPr>
              <a:t>47606.5.</a:t>
            </a:r>
            <a:r>
              <a:rPr lang="en-US" dirty="0">
                <a:latin typeface="Arial"/>
                <a:cs typeface="Arial"/>
              </a:rPr>
              <a:t> An LEA that adopts its LCAP after July 1 of each year, will be subject to a fiscal penalty unless one of the circumstances identified in </a:t>
            </a:r>
            <a:r>
              <a:rPr lang="en-US" i="1" dirty="0">
                <a:latin typeface="Arial"/>
                <a:cs typeface="Arial"/>
              </a:rPr>
              <a:t>EC </a:t>
            </a:r>
            <a:r>
              <a:rPr lang="en-US" dirty="0">
                <a:latin typeface="Arial"/>
                <a:cs typeface="Arial"/>
              </a:rPr>
              <a:t>Section </a:t>
            </a:r>
            <a:r>
              <a:rPr lang="en-US" dirty="0">
                <a:latin typeface="Arial"/>
                <a:cs typeface="Arial"/>
                <a:hlinkClick r:id="rId3"/>
              </a:rPr>
              <a:t>46392</a:t>
            </a:r>
            <a:r>
              <a:rPr lang="en-US" dirty="0">
                <a:latin typeface="Arial"/>
                <a:cs typeface="Arial"/>
              </a:rPr>
              <a:t> is in effect.  See </a:t>
            </a:r>
            <a:r>
              <a:rPr lang="en-US" i="1" dirty="0">
                <a:latin typeface="Arial"/>
                <a:cs typeface="Arial"/>
              </a:rPr>
              <a:t>EC </a:t>
            </a:r>
            <a:r>
              <a:rPr lang="en-US" dirty="0">
                <a:latin typeface="Arial"/>
                <a:cs typeface="Arial"/>
              </a:rPr>
              <a:t>sections </a:t>
            </a:r>
            <a:r>
              <a:rPr lang="en-US" dirty="0">
                <a:latin typeface="Arial"/>
                <a:cs typeface="Arial"/>
                <a:hlinkClick r:id="rId4"/>
              </a:rPr>
              <a:t>52065.1</a:t>
            </a:r>
            <a:r>
              <a:rPr lang="en-US" dirty="0">
                <a:latin typeface="Arial"/>
                <a:cs typeface="Arial"/>
              </a:rPr>
              <a:t>, </a:t>
            </a:r>
            <a:r>
              <a:rPr lang="en-US" dirty="0">
                <a:latin typeface="Arial"/>
                <a:cs typeface="Arial"/>
                <a:hlinkClick r:id="rId5"/>
              </a:rPr>
              <a:t>1631</a:t>
            </a:r>
            <a:r>
              <a:rPr lang="en-US" dirty="0">
                <a:latin typeface="Arial"/>
                <a:cs typeface="Arial"/>
              </a:rPr>
              <a:t>, </a:t>
            </a:r>
            <a:r>
              <a:rPr lang="en-US" dirty="0">
                <a:latin typeface="Arial"/>
                <a:cs typeface="Arial"/>
                <a:hlinkClick r:id="rId6"/>
              </a:rPr>
              <a:t>42128</a:t>
            </a:r>
            <a:r>
              <a:rPr lang="en-US" dirty="0">
                <a:latin typeface="Arial"/>
                <a:cs typeface="Arial"/>
              </a:rPr>
              <a:t> for additional information.</a:t>
            </a:r>
            <a:endParaRPr lang="en-US" sz="1700" dirty="0"/>
          </a:p>
        </p:txBody>
      </p:sp>
      <p:sp>
        <p:nvSpPr>
          <p:cNvPr id="4" name="Slide Number Placeholder 3">
            <a:extLst>
              <a:ext uri="{FF2B5EF4-FFF2-40B4-BE49-F238E27FC236}">
                <a16:creationId xmlns:a16="http://schemas.microsoft.com/office/drawing/2014/main" id="{8AC8B09C-C396-DB17-D70B-350ABB144D99}"/>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27</a:t>
            </a:fld>
            <a:endParaRPr lang="en-US" dirty="0"/>
          </a:p>
        </p:txBody>
      </p:sp>
    </p:spTree>
    <p:extLst>
      <p:ext uri="{BB962C8B-B14F-4D97-AF65-F5344CB8AC3E}">
        <p14:creationId xmlns:p14="http://schemas.microsoft.com/office/powerpoint/2010/main" val="4049337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D2E225-8289-8355-9726-51F0F498504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A3B3BF-E1D5-87E8-7288-52E46F253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A4F1BB-3282-C894-03A4-77AC34788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F1414C-31FF-6164-D282-7F649FA02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747C11-DAB4-0C9E-76E9-625F9E7F6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5B8F38-6919-CF0B-0979-924ADD3BE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04895-C263-61DE-77E0-F0C8241711E3}"/>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New Requirement: LCAP Adoption Fiscal Penalty </a:t>
            </a:r>
            <a:endParaRPr lang="en-US" sz="3600" dirty="0">
              <a:solidFill>
                <a:srgbClr val="FFFFFF"/>
              </a:solidFill>
            </a:endParaRPr>
          </a:p>
        </p:txBody>
      </p:sp>
      <p:sp>
        <p:nvSpPr>
          <p:cNvPr id="3" name="Content Placeholder 2">
            <a:extLst>
              <a:ext uri="{FF2B5EF4-FFF2-40B4-BE49-F238E27FC236}">
                <a16:creationId xmlns:a16="http://schemas.microsoft.com/office/drawing/2014/main" id="{BDF43270-1EFF-F18D-4BEA-B8F9EF6D44E0}"/>
              </a:ext>
            </a:extLst>
          </p:cNvPr>
          <p:cNvSpPr>
            <a:spLocks noGrp="1"/>
          </p:cNvSpPr>
          <p:nvPr>
            <p:ph idx="1"/>
          </p:nvPr>
        </p:nvSpPr>
        <p:spPr>
          <a:xfrm>
            <a:off x="41767" y="1885279"/>
            <a:ext cx="12108466" cy="4447281"/>
          </a:xfrm>
        </p:spPr>
        <p:txBody>
          <a:bodyPr vert="horz" lIns="91440" tIns="45720" rIns="91440" bIns="45720" rtlCol="0" anchor="ctr">
            <a:noAutofit/>
          </a:bodyPr>
          <a:lstStyle/>
          <a:p>
            <a:r>
              <a:rPr lang="en-US" dirty="0">
                <a:latin typeface="Arial"/>
                <a:cs typeface="Arial"/>
              </a:rPr>
              <a:t>Beginning with the annual audit for 2025, auditors will be verifying that the LEA has adopted its LCAP on or before July 1, as required by </a:t>
            </a:r>
            <a:r>
              <a:rPr lang="en-US" i="1" dirty="0">
                <a:latin typeface="Arial"/>
                <a:cs typeface="Arial"/>
              </a:rPr>
              <a:t>EC</a:t>
            </a:r>
            <a:r>
              <a:rPr lang="en-US" dirty="0">
                <a:latin typeface="Arial"/>
                <a:cs typeface="Arial"/>
              </a:rPr>
              <a:t> Code Section 52065.1. </a:t>
            </a:r>
          </a:p>
          <a:p>
            <a:r>
              <a:rPr lang="en-US" dirty="0">
                <a:latin typeface="Arial"/>
                <a:cs typeface="Arial"/>
              </a:rPr>
              <a:t>If an LEA has not adopted its LCAP on or before July 1 the auditor is required to assess a fiscal penalty equal to 20 percent of the LEAs second principal apportionment. This penalty will be increased by 1 percent for each additional business day after July 1 that the LEA failed to adopt the LCAP.</a:t>
            </a:r>
          </a:p>
          <a:p>
            <a:r>
              <a:rPr lang="en-US" dirty="0">
                <a:latin typeface="Arial"/>
                <a:cs typeface="Arial"/>
              </a:rPr>
              <a:t>As part of this requirement LEAs must adhere to the requirements of </a:t>
            </a:r>
            <a:r>
              <a:rPr lang="en-US" i="1" dirty="0">
                <a:latin typeface="Arial"/>
                <a:cs typeface="Arial"/>
              </a:rPr>
              <a:t>EC</a:t>
            </a:r>
            <a:r>
              <a:rPr lang="en-US" dirty="0">
                <a:latin typeface="Arial"/>
                <a:cs typeface="Arial"/>
              </a:rPr>
              <a:t> sections 47606.5(a) and (f), 52062(b), or 52068(b), as applicable.</a:t>
            </a:r>
          </a:p>
          <a:p>
            <a:r>
              <a:rPr lang="en-US" dirty="0">
                <a:latin typeface="Arial"/>
                <a:cs typeface="Arial"/>
              </a:rPr>
              <a:t>See </a:t>
            </a:r>
            <a:r>
              <a:rPr lang="en-US" i="1" dirty="0">
                <a:latin typeface="Arial"/>
                <a:cs typeface="Arial"/>
              </a:rPr>
              <a:t>EC</a:t>
            </a:r>
            <a:r>
              <a:rPr lang="en-US" dirty="0">
                <a:latin typeface="Arial"/>
                <a:cs typeface="Arial"/>
              </a:rPr>
              <a:t> sections 1631(c) and 42128(c) for additional information.</a:t>
            </a:r>
          </a:p>
        </p:txBody>
      </p:sp>
      <p:sp>
        <p:nvSpPr>
          <p:cNvPr id="4" name="Slide Number Placeholder 3">
            <a:extLst>
              <a:ext uri="{FF2B5EF4-FFF2-40B4-BE49-F238E27FC236}">
                <a16:creationId xmlns:a16="http://schemas.microsoft.com/office/drawing/2014/main" id="{9F7FD727-7128-E11B-912D-16A9867920B8}"/>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28</a:t>
            </a:fld>
            <a:endParaRPr lang="en-US" dirty="0"/>
          </a:p>
        </p:txBody>
      </p:sp>
    </p:spTree>
    <p:extLst>
      <p:ext uri="{BB962C8B-B14F-4D97-AF65-F5344CB8AC3E}">
        <p14:creationId xmlns:p14="http://schemas.microsoft.com/office/powerpoint/2010/main" val="31328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D11E1-E084-4D1F-CA46-81CA83B731E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E663FD-7EEA-5E1E-02FF-813A79768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999E752-A219-F088-EADB-66A16AC0A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367E85-1765-8516-1566-90AAF723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7E88A6-2B00-9E5D-B9D9-FD6827B83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91DBD8-D468-4F42-4EB4-15D70F296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BEF064-0D40-C721-8674-E4C8775D35AE}"/>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LCAP Submission</a:t>
            </a:r>
            <a:endParaRPr lang="en-US" sz="3600" dirty="0">
              <a:solidFill>
                <a:srgbClr val="FFFFFF"/>
              </a:solidFill>
            </a:endParaRPr>
          </a:p>
        </p:txBody>
      </p:sp>
      <p:sp>
        <p:nvSpPr>
          <p:cNvPr id="3" name="Content Placeholder 2">
            <a:extLst>
              <a:ext uri="{FF2B5EF4-FFF2-40B4-BE49-F238E27FC236}">
                <a16:creationId xmlns:a16="http://schemas.microsoft.com/office/drawing/2014/main" id="{F2CE77D6-8AC9-7D02-366E-8B6B92F64C47}"/>
              </a:ext>
            </a:extLst>
          </p:cNvPr>
          <p:cNvSpPr>
            <a:spLocks noGrp="1"/>
          </p:cNvSpPr>
          <p:nvPr>
            <p:ph idx="1"/>
          </p:nvPr>
        </p:nvSpPr>
        <p:spPr>
          <a:xfrm>
            <a:off x="41767" y="1885279"/>
            <a:ext cx="12108466" cy="4447281"/>
          </a:xfrm>
        </p:spPr>
        <p:txBody>
          <a:bodyPr vert="horz" lIns="91440" tIns="45720" rIns="91440" bIns="45720" rtlCol="0" anchor="ctr">
            <a:noAutofit/>
          </a:bodyPr>
          <a:lstStyle/>
          <a:p>
            <a:pPr marL="0" indent="0">
              <a:buNone/>
            </a:pPr>
            <a:r>
              <a:rPr lang="en-US" dirty="0">
                <a:latin typeface="Arial"/>
                <a:cs typeface="Arial"/>
              </a:rPr>
              <a:t>Not later than five days after adoption of the LCAP or annual update to the LCAP, the:</a:t>
            </a:r>
            <a:endParaRPr lang="en-US" dirty="0"/>
          </a:p>
          <a:p>
            <a:pPr marL="342900" indent="-342900"/>
            <a:r>
              <a:rPr lang="en-US" dirty="0">
                <a:latin typeface="Arial"/>
                <a:cs typeface="Arial"/>
              </a:rPr>
              <a:t>COE must submit its adopted LCAP to the CDE for review and approval.</a:t>
            </a:r>
            <a:endParaRPr lang="en-US" dirty="0"/>
          </a:p>
          <a:p>
            <a:pPr marL="342900" indent="-342900"/>
            <a:r>
              <a:rPr lang="en-US" dirty="0">
                <a:latin typeface="Arial"/>
                <a:cs typeface="Arial"/>
              </a:rPr>
              <a:t>District must submit its adopted LCAP to their COE for review and approval.</a:t>
            </a:r>
          </a:p>
          <a:p>
            <a:pPr marL="342900" indent="-342900"/>
            <a:endParaRPr lang="en-US" dirty="0">
              <a:latin typeface="Arial"/>
              <a:cs typeface="Arial"/>
            </a:endParaRPr>
          </a:p>
          <a:p>
            <a:pPr marL="0" indent="0">
              <a:buNone/>
            </a:pPr>
            <a:r>
              <a:rPr lang="en-US" dirty="0">
                <a:latin typeface="Arial"/>
                <a:cs typeface="Arial"/>
              </a:rPr>
              <a:t>On or before July 1st, a charter school must submit its adopted LCAP to its chartering authority and the county superintendent of schools, or only to the county superintendent of schools if the county board of education is the chartering authority.</a:t>
            </a:r>
            <a:endParaRPr lang="en-US" sz="1700" dirty="0"/>
          </a:p>
        </p:txBody>
      </p:sp>
      <p:sp>
        <p:nvSpPr>
          <p:cNvPr id="4" name="Slide Number Placeholder 3">
            <a:extLst>
              <a:ext uri="{FF2B5EF4-FFF2-40B4-BE49-F238E27FC236}">
                <a16:creationId xmlns:a16="http://schemas.microsoft.com/office/drawing/2014/main" id="{0B7B924C-7FA3-CADD-D8D3-8BB2E0753B10}"/>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29</a:t>
            </a:fld>
            <a:endParaRPr lang="en-US" dirty="0"/>
          </a:p>
        </p:txBody>
      </p:sp>
    </p:spTree>
    <p:extLst>
      <p:ext uri="{BB962C8B-B14F-4D97-AF65-F5344CB8AC3E}">
        <p14:creationId xmlns:p14="http://schemas.microsoft.com/office/powerpoint/2010/main" val="140802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a:xfrm>
            <a:off x="838200" y="365125"/>
            <a:ext cx="10515600" cy="1325563"/>
          </a:xfrm>
        </p:spPr>
        <p:txBody>
          <a:bodyPr>
            <a:normAutofit/>
          </a:bodyPr>
          <a:lstStyle/>
          <a:p>
            <a:r>
              <a:rPr lang="en-US" sz="4400" dirty="0">
                <a:latin typeface="Arial"/>
                <a:cs typeface="Arial"/>
              </a:rPr>
              <a:t>Template Files</a:t>
            </a:r>
            <a:endParaRPr lang="en-US" sz="4400" dirty="0"/>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a:xfrm>
            <a:off x="838200" y="1929384"/>
            <a:ext cx="10515600" cy="4251960"/>
          </a:xfrm>
        </p:spPr>
        <p:txBody>
          <a:bodyPr vert="horz" lIns="91440" tIns="45720" rIns="91440" bIns="45720" rtlCol="0" anchor="t">
            <a:normAutofit/>
          </a:bodyPr>
          <a:lstStyle/>
          <a:p>
            <a:pPr>
              <a:buFont typeface="Arial"/>
              <a:buChar char="•"/>
            </a:pPr>
            <a:r>
              <a:rPr lang="en-US" u="sng" dirty="0">
                <a:solidFill>
                  <a:srgbClr val="67AABF"/>
                </a:solidFill>
                <a:latin typeface="Arial"/>
                <a:cs typeface="Arial"/>
                <a:hlinkClick r:id="rId3"/>
              </a:rPr>
              <a:t>Budget Overview for Parents Template for 2026–27 (XLSX)</a:t>
            </a:r>
            <a:r>
              <a:rPr lang="en-US" u="sng" dirty="0">
                <a:solidFill>
                  <a:srgbClr val="67AABF"/>
                </a:solidFill>
                <a:latin typeface="Arial"/>
                <a:cs typeface="Arial"/>
              </a:rPr>
              <a:t> </a:t>
            </a:r>
            <a:endParaRPr lang="en-US" dirty="0"/>
          </a:p>
          <a:p>
            <a:pPr>
              <a:buFont typeface="Arial"/>
              <a:buChar char="•"/>
            </a:pPr>
            <a:r>
              <a:rPr lang="en-US" u="sng" dirty="0">
                <a:solidFill>
                  <a:srgbClr val="67AABF"/>
                </a:solidFill>
                <a:latin typeface="Arial"/>
                <a:cs typeface="Arial"/>
                <a:hlinkClick r:id="rId4"/>
              </a:rPr>
              <a:t>Local Control Funding Formula (LCAP) Template for 2026–27 (DOCX)</a:t>
            </a:r>
            <a:r>
              <a:rPr lang="en-US" u="sng" dirty="0">
                <a:solidFill>
                  <a:srgbClr val="67AABF"/>
                </a:solidFill>
                <a:latin typeface="Arial"/>
                <a:cs typeface="Arial"/>
              </a:rPr>
              <a:t> </a:t>
            </a:r>
            <a:endParaRPr lang="en-US" dirty="0"/>
          </a:p>
          <a:p>
            <a:pPr>
              <a:buFont typeface="Arial"/>
              <a:buChar char="•"/>
            </a:pPr>
            <a:r>
              <a:rPr lang="en-US" u="sng" dirty="0">
                <a:solidFill>
                  <a:srgbClr val="67AABF"/>
                </a:solidFill>
                <a:latin typeface="Arial"/>
                <a:cs typeface="Arial"/>
                <a:hlinkClick r:id="rId5"/>
              </a:rPr>
              <a:t>LCAP Action Tables Template for 2026–27 (XLSX)</a:t>
            </a:r>
            <a:r>
              <a:rPr lang="en-US" u="sng" dirty="0">
                <a:solidFill>
                  <a:srgbClr val="67AABF"/>
                </a:solidFill>
                <a:latin typeface="Arial"/>
                <a:cs typeface="Arial"/>
              </a:rPr>
              <a:t> </a:t>
            </a:r>
            <a:endParaRPr lang="en-US" dirty="0"/>
          </a:p>
          <a:p>
            <a:pPr>
              <a:buFont typeface="Arial"/>
              <a:buChar char="•"/>
            </a:pPr>
            <a:r>
              <a:rPr lang="en-US" u="sng" dirty="0">
                <a:solidFill>
                  <a:srgbClr val="67AABF"/>
                </a:solidFill>
                <a:latin typeface="Arial"/>
                <a:cs typeface="Arial"/>
                <a:hlinkClick r:id="rId6"/>
              </a:rPr>
              <a:t>County Office Education (COE) LCFF Budget Overview for Parents for 2026–27 (XLSX)</a:t>
            </a:r>
            <a:r>
              <a:rPr lang="en-US" u="sng" dirty="0">
                <a:solidFill>
                  <a:srgbClr val="67AABF"/>
                </a:solidFill>
                <a:latin typeface="Arial"/>
                <a:cs typeface="Arial"/>
              </a:rPr>
              <a:t> </a:t>
            </a:r>
            <a:br>
              <a:rPr lang="en-US" dirty="0"/>
            </a:br>
            <a:endParaRPr lang="en-US" dirty="0"/>
          </a:p>
          <a:p>
            <a:pPr>
              <a:buNone/>
            </a:pPr>
            <a:r>
              <a:rPr lang="en-US" dirty="0">
                <a:latin typeface="Arial"/>
                <a:cs typeface="Arial"/>
              </a:rPr>
              <a:t>Note: The template files are unchanged from 2025–26.</a:t>
            </a:r>
            <a:endParaRPr lang="en-US" dirty="0"/>
          </a:p>
        </p:txBody>
      </p:sp>
    </p:spTree>
    <p:extLst>
      <p:ext uri="{BB962C8B-B14F-4D97-AF65-F5344CB8AC3E}">
        <p14:creationId xmlns:p14="http://schemas.microsoft.com/office/powerpoint/2010/main" val="210559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FCCC34-D850-F682-4056-87CA4D63210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C7B382-FACF-13B9-18D0-30D3531A0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A0441C-5EEC-7DA7-1AF1-E404EB694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FE7A57-3893-6B06-9B3A-F2999F2D7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344423-A499-E032-6B49-5D49FAEAB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982890-F631-A568-B80B-E7782A5D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79B4A8-B97E-F071-8561-F706263B08AD}"/>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LCAP Posting Requirements: Districts and COEs </a:t>
            </a:r>
            <a:endParaRPr lang="en-US" sz="3600" dirty="0">
              <a:solidFill>
                <a:srgbClr val="FFFFFF"/>
              </a:solidFill>
            </a:endParaRPr>
          </a:p>
        </p:txBody>
      </p:sp>
      <p:sp>
        <p:nvSpPr>
          <p:cNvPr id="3" name="Content Placeholder 2">
            <a:extLst>
              <a:ext uri="{FF2B5EF4-FFF2-40B4-BE49-F238E27FC236}">
                <a16:creationId xmlns:a16="http://schemas.microsoft.com/office/drawing/2014/main" id="{D20F7B94-4B77-F334-3599-FA41DF4AF0C7}"/>
              </a:ext>
            </a:extLst>
          </p:cNvPr>
          <p:cNvSpPr>
            <a:spLocks noGrp="1"/>
          </p:cNvSpPr>
          <p:nvPr>
            <p:ph idx="1"/>
          </p:nvPr>
        </p:nvSpPr>
        <p:spPr>
          <a:xfrm>
            <a:off x="41767" y="1885279"/>
            <a:ext cx="12108466" cy="4447281"/>
          </a:xfrm>
        </p:spPr>
        <p:txBody>
          <a:bodyPr vert="horz" lIns="91440" tIns="45720" rIns="91440" bIns="45720" rtlCol="0" anchor="ctr">
            <a:noAutofit/>
          </a:bodyPr>
          <a:lstStyle/>
          <a:p>
            <a:pPr marL="0" indent="0" fontAlgn="base">
              <a:buNone/>
            </a:pPr>
            <a:r>
              <a:rPr lang="en-US" b="1" dirty="0">
                <a:solidFill>
                  <a:srgbClr val="333333"/>
                </a:solidFill>
                <a:latin typeface="Arial"/>
                <a:ea typeface="Verdana"/>
                <a:cs typeface="Arial"/>
              </a:rPr>
              <a:t>School districts must:</a:t>
            </a:r>
          </a:p>
          <a:p>
            <a:pPr fontAlgn="base"/>
            <a:r>
              <a:rPr lang="en-US" dirty="0">
                <a:solidFill>
                  <a:srgbClr val="333333"/>
                </a:solidFill>
                <a:latin typeface="Arial"/>
                <a:ea typeface="Verdana"/>
                <a:cs typeface="Arial"/>
              </a:rPr>
              <a:t>Post any approved LCAP, including any updates, revisions, or addenda on the homepage of the district website.</a:t>
            </a:r>
          </a:p>
          <a:p>
            <a:pPr lvl="1" indent="-283210">
              <a:buFont typeface="Courier New" panose="020B0604020202020204" pitchFamily="34" charset="0"/>
              <a:buChar char="o"/>
            </a:pPr>
            <a:r>
              <a:rPr lang="en-US" dirty="0">
                <a:solidFill>
                  <a:srgbClr val="333333"/>
                </a:solidFill>
                <a:latin typeface="Arial"/>
                <a:ea typeface="Verdana"/>
                <a:cs typeface="Arial"/>
              </a:rPr>
              <a:t>Note: this posting requirement includes the LCAP Federal Addendum.</a:t>
            </a:r>
          </a:p>
          <a:p>
            <a:pPr fontAlgn="base"/>
            <a:r>
              <a:rPr lang="en-US" dirty="0">
                <a:solidFill>
                  <a:srgbClr val="333333"/>
                </a:solidFill>
                <a:latin typeface="Arial"/>
                <a:ea typeface="Verdana"/>
                <a:cs typeface="Arial"/>
              </a:rPr>
              <a:t>Post all LCAPs submitted by charter schools that were authorized by the district, or links to those plans, on the homepage of the district website.</a:t>
            </a:r>
          </a:p>
          <a:p>
            <a:pPr marL="0" indent="0">
              <a:buNone/>
            </a:pPr>
            <a:r>
              <a:rPr lang="en-US" b="1" dirty="0">
                <a:solidFill>
                  <a:srgbClr val="333333"/>
                </a:solidFill>
                <a:latin typeface="Arial"/>
                <a:ea typeface="Verdana"/>
                <a:cs typeface="Arial"/>
              </a:rPr>
              <a:t>COEs must: </a:t>
            </a:r>
            <a:endParaRPr lang="en-US" b="1" dirty="0">
              <a:solidFill>
                <a:srgbClr val="333333"/>
              </a:solidFill>
              <a:latin typeface="Arial"/>
              <a:ea typeface="Verdana"/>
            </a:endParaRPr>
          </a:p>
          <a:p>
            <a:pPr fontAlgn="base"/>
            <a:r>
              <a:rPr lang="en-US" dirty="0">
                <a:solidFill>
                  <a:srgbClr val="333333"/>
                </a:solidFill>
                <a:latin typeface="Arial"/>
                <a:ea typeface="Verdana"/>
                <a:cs typeface="Arial"/>
              </a:rPr>
              <a:t>Post any approved LCAP, including any updates, revisions, or addenda on the homepage of the COEs website.</a:t>
            </a:r>
          </a:p>
          <a:p>
            <a:pPr fontAlgn="base"/>
            <a:r>
              <a:rPr lang="en-US" dirty="0">
                <a:solidFill>
                  <a:srgbClr val="333333"/>
                </a:solidFill>
                <a:latin typeface="Arial"/>
                <a:ea typeface="Verdana"/>
                <a:cs typeface="Arial"/>
              </a:rPr>
              <a:t>Post all LCAPs submitted by school districts and charter schools, or links to those plans, on the website of the COE. </a:t>
            </a:r>
            <a:endParaRPr lang="en-US" dirty="0"/>
          </a:p>
        </p:txBody>
      </p:sp>
      <p:sp>
        <p:nvSpPr>
          <p:cNvPr id="4" name="Slide Number Placeholder 3">
            <a:extLst>
              <a:ext uri="{FF2B5EF4-FFF2-40B4-BE49-F238E27FC236}">
                <a16:creationId xmlns:a16="http://schemas.microsoft.com/office/drawing/2014/main" id="{328C01A7-D980-DE69-DE18-FC78B94E625E}"/>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30</a:t>
            </a:fld>
            <a:endParaRPr lang="en-US" dirty="0"/>
          </a:p>
        </p:txBody>
      </p:sp>
    </p:spTree>
    <p:extLst>
      <p:ext uri="{BB962C8B-B14F-4D97-AF65-F5344CB8AC3E}">
        <p14:creationId xmlns:p14="http://schemas.microsoft.com/office/powerpoint/2010/main" val="594276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7EC263-2A20-48A8-ED45-89C3454C7FA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5F2AF9-7B45-E6A5-3A72-0B91343AC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B13F7D-79A6-979E-D8E3-125C42721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4B1205-BCA8-E2A7-C6B0-7182A788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42517C-2B93-D708-821C-D50147475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4E5A18-788C-9A0B-410B-41039D24F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3DF59-ADAE-F241-9005-ECC0BC0A2573}"/>
              </a:ext>
            </a:extLst>
          </p:cNvPr>
          <p:cNvSpPr>
            <a:spLocks noGrp="1"/>
          </p:cNvSpPr>
          <p:nvPr>
            <p:ph type="title"/>
          </p:nvPr>
        </p:nvSpPr>
        <p:spPr>
          <a:xfrm>
            <a:off x="556181" y="294538"/>
            <a:ext cx="10711369" cy="1302894"/>
          </a:xfrm>
        </p:spPr>
        <p:txBody>
          <a:bodyPr>
            <a:normAutofit/>
          </a:bodyPr>
          <a:lstStyle/>
          <a:p>
            <a:r>
              <a:rPr lang="en-US" sz="3600" dirty="0">
                <a:solidFill>
                  <a:srgbClr val="FFFFFF"/>
                </a:solidFill>
                <a:latin typeface="Arial"/>
                <a:cs typeface="Arial"/>
              </a:rPr>
              <a:t>LCAP Posting Requirements: Charters</a:t>
            </a:r>
            <a:endParaRPr lang="en-US" sz="3600" dirty="0">
              <a:solidFill>
                <a:srgbClr val="FFFFFF"/>
              </a:solidFill>
            </a:endParaRPr>
          </a:p>
        </p:txBody>
      </p:sp>
      <p:sp>
        <p:nvSpPr>
          <p:cNvPr id="3" name="Content Placeholder 2">
            <a:extLst>
              <a:ext uri="{FF2B5EF4-FFF2-40B4-BE49-F238E27FC236}">
                <a16:creationId xmlns:a16="http://schemas.microsoft.com/office/drawing/2014/main" id="{BEDB15A5-EEE5-BAC6-173E-EB5A6ADB6742}"/>
              </a:ext>
            </a:extLst>
          </p:cNvPr>
          <p:cNvSpPr>
            <a:spLocks noGrp="1"/>
          </p:cNvSpPr>
          <p:nvPr>
            <p:ph idx="1"/>
          </p:nvPr>
        </p:nvSpPr>
        <p:spPr>
          <a:xfrm>
            <a:off x="41767" y="1885279"/>
            <a:ext cx="11732646" cy="4447281"/>
          </a:xfrm>
        </p:spPr>
        <p:txBody>
          <a:bodyPr vert="horz" lIns="91440" tIns="45720" rIns="91440" bIns="45720" rtlCol="0" anchor="ctr">
            <a:noAutofit/>
          </a:bodyPr>
          <a:lstStyle/>
          <a:p>
            <a:pPr marL="0" indent="0">
              <a:buNone/>
            </a:pPr>
            <a:r>
              <a:rPr lang="en-US" dirty="0">
                <a:solidFill>
                  <a:srgbClr val="333333"/>
                </a:solidFill>
                <a:latin typeface="Arial"/>
                <a:cs typeface="Arial"/>
              </a:rPr>
              <a:t>Charter schools must:</a:t>
            </a:r>
            <a:endParaRPr lang="en-US" dirty="0">
              <a:solidFill>
                <a:srgbClr val="000000"/>
              </a:solidFill>
              <a:latin typeface="Arial"/>
              <a:cs typeface="Arial"/>
            </a:endParaRPr>
          </a:p>
          <a:p>
            <a:r>
              <a:rPr lang="en-US" dirty="0">
                <a:solidFill>
                  <a:srgbClr val="333333"/>
                </a:solidFill>
                <a:latin typeface="Arial"/>
                <a:cs typeface="Arial"/>
              </a:rPr>
              <a:t>Post on its home page any</a:t>
            </a:r>
            <a:r>
              <a:rPr lang="en-US" b="1" dirty="0">
                <a:solidFill>
                  <a:srgbClr val="333333"/>
                </a:solidFill>
                <a:latin typeface="Arial"/>
                <a:cs typeface="Arial"/>
              </a:rPr>
              <a:t> </a:t>
            </a:r>
            <a:r>
              <a:rPr lang="en-US" dirty="0">
                <a:solidFill>
                  <a:srgbClr val="333333"/>
                </a:solidFill>
                <a:latin typeface="Arial"/>
                <a:cs typeface="Arial"/>
              </a:rPr>
              <a:t>LCAP adopted by the governing body of the charter school, and any updates, revisions, or addenda to an LCAP approved by the governing body of the charter school. </a:t>
            </a:r>
            <a:endParaRPr lang="en-US" dirty="0">
              <a:latin typeface="Arial"/>
              <a:cs typeface="Arial"/>
            </a:endParaRPr>
          </a:p>
          <a:p>
            <a:pPr lvl="1" indent="-283210">
              <a:buFont typeface="Courier New" panose="020B0604020202020204" pitchFamily="34" charset="0"/>
              <a:buChar char="o"/>
            </a:pPr>
            <a:r>
              <a:rPr lang="en-US" dirty="0">
                <a:solidFill>
                  <a:srgbClr val="333333"/>
                </a:solidFill>
                <a:latin typeface="Arial"/>
                <a:cs typeface="Arial"/>
              </a:rPr>
              <a:t>Note: this posting requirement includes the LCAP Federal Addendum.</a:t>
            </a:r>
          </a:p>
        </p:txBody>
      </p:sp>
      <p:sp>
        <p:nvSpPr>
          <p:cNvPr id="4" name="Slide Number Placeholder 3">
            <a:extLst>
              <a:ext uri="{FF2B5EF4-FFF2-40B4-BE49-F238E27FC236}">
                <a16:creationId xmlns:a16="http://schemas.microsoft.com/office/drawing/2014/main" id="{CC20846C-4085-0B40-4FAE-1B03C5A04C54}"/>
              </a:ext>
            </a:extLst>
          </p:cNvPr>
          <p:cNvSpPr>
            <a:spLocks noGrp="1"/>
          </p:cNvSpPr>
          <p:nvPr>
            <p:ph type="sldNum" sz="quarter" idx="12"/>
          </p:nvPr>
        </p:nvSpPr>
        <p:spPr>
          <a:xfrm>
            <a:off x="11546006" y="6196085"/>
            <a:ext cx="604227" cy="624472"/>
          </a:xfrm>
        </p:spPr>
        <p:txBody>
          <a:bodyPr>
            <a:normAutofit/>
          </a:bodyPr>
          <a:lstStyle/>
          <a:p>
            <a:pPr>
              <a:spcAft>
                <a:spcPts val="600"/>
              </a:spcAft>
            </a:pPr>
            <a:fld id="{1E47FE53-EBF0-4DA7-9D9D-CC1C3A20F3CB}" type="slidenum">
              <a:rPr lang="en-US"/>
              <a:pPr>
                <a:spcAft>
                  <a:spcPts val="600"/>
                </a:spcAft>
              </a:pPr>
              <a:t>31</a:t>
            </a:fld>
            <a:endParaRPr lang="en-US" dirty="0"/>
          </a:p>
        </p:txBody>
      </p:sp>
    </p:spTree>
    <p:extLst>
      <p:ext uri="{BB962C8B-B14F-4D97-AF65-F5344CB8AC3E}">
        <p14:creationId xmlns:p14="http://schemas.microsoft.com/office/powerpoint/2010/main" val="1412449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24DAD4-7A71-253D-087C-BDCC603C7BAB}"/>
              </a:ext>
            </a:extLst>
          </p:cNvPr>
          <p:cNvSpPr>
            <a:spLocks noGrp="1"/>
          </p:cNvSpPr>
          <p:nvPr>
            <p:ph type="title"/>
          </p:nvPr>
        </p:nvSpPr>
        <p:spPr>
          <a:xfrm>
            <a:off x="459347" y="294538"/>
            <a:ext cx="10808204" cy="1033669"/>
          </a:xfrm>
        </p:spPr>
        <p:txBody>
          <a:bodyPr>
            <a:normAutofit/>
          </a:bodyPr>
          <a:lstStyle/>
          <a:p>
            <a:r>
              <a:rPr lang="en-US" sz="3400" dirty="0">
                <a:solidFill>
                  <a:srgbClr val="FFFFFF"/>
                </a:solidFill>
                <a:latin typeface="Arial"/>
                <a:cs typeface="Arial"/>
              </a:rPr>
              <a:t>Reminder of Written Notification Requirements</a:t>
            </a:r>
            <a:endParaRPr lang="en-US" sz="3400" dirty="0">
              <a:solidFill>
                <a:srgbClr val="FF0000"/>
              </a:solidFill>
            </a:endParaRPr>
          </a:p>
        </p:txBody>
      </p:sp>
      <p:sp>
        <p:nvSpPr>
          <p:cNvPr id="3" name="Content Placeholder 2">
            <a:extLst>
              <a:ext uri="{FF2B5EF4-FFF2-40B4-BE49-F238E27FC236}">
                <a16:creationId xmlns:a16="http://schemas.microsoft.com/office/drawing/2014/main" id="{3E054659-F962-6330-5B6F-CA4B0B974EAE}"/>
              </a:ext>
            </a:extLst>
          </p:cNvPr>
          <p:cNvSpPr>
            <a:spLocks noGrp="1"/>
          </p:cNvSpPr>
          <p:nvPr>
            <p:ph idx="1"/>
          </p:nvPr>
        </p:nvSpPr>
        <p:spPr>
          <a:xfrm>
            <a:off x="459347" y="1885279"/>
            <a:ext cx="11395580" cy="4532708"/>
          </a:xfrm>
        </p:spPr>
        <p:txBody>
          <a:bodyPr vert="horz" lIns="91440" tIns="45720" rIns="91440" bIns="45720" rtlCol="0" anchor="ctr">
            <a:normAutofit/>
          </a:bodyPr>
          <a:lstStyle/>
          <a:p>
            <a:pPr marL="0" indent="0">
              <a:buNone/>
            </a:pPr>
            <a:r>
              <a:rPr lang="en-US" dirty="0">
                <a:latin typeface="Arial"/>
                <a:cs typeface="Arial"/>
              </a:rPr>
              <a:t>All LEAs must ensure that all written notifications related to the LCAP are provided consistent with California </a:t>
            </a:r>
            <a:r>
              <a:rPr lang="en-US" i="1" dirty="0">
                <a:latin typeface="Arial"/>
                <a:cs typeface="Arial"/>
              </a:rPr>
              <a:t>Education Code </a:t>
            </a:r>
            <a:r>
              <a:rPr lang="en-US" dirty="0">
                <a:latin typeface="Arial"/>
                <a:cs typeface="Arial"/>
              </a:rPr>
              <a:t>(</a:t>
            </a:r>
            <a:r>
              <a:rPr lang="en-US" i="1" dirty="0">
                <a:latin typeface="Arial"/>
                <a:cs typeface="Arial"/>
              </a:rPr>
              <a:t>EC</a:t>
            </a:r>
            <a:r>
              <a:rPr lang="en-US" dirty="0">
                <a:latin typeface="Arial"/>
                <a:cs typeface="Arial"/>
              </a:rPr>
              <a:t>)</a:t>
            </a:r>
            <a:r>
              <a:rPr lang="en-US" i="1" dirty="0">
                <a:latin typeface="Arial"/>
                <a:cs typeface="Arial"/>
              </a:rPr>
              <a:t> </a:t>
            </a:r>
            <a:r>
              <a:rPr lang="en-US" dirty="0">
                <a:latin typeface="Arial"/>
                <a:cs typeface="Arial"/>
              </a:rPr>
              <a:t>Section 48985, which requires that if 15 percent or more of the students enrolled in a public school speak a primary language other than English all notices, reports, statements, or records sent to the parent or guardian of those students must be written in the primary language.</a:t>
            </a:r>
          </a:p>
        </p:txBody>
      </p:sp>
      <p:sp>
        <p:nvSpPr>
          <p:cNvPr id="4" name="Slide Number Placeholder 3">
            <a:extLst>
              <a:ext uri="{FF2B5EF4-FFF2-40B4-BE49-F238E27FC236}">
                <a16:creationId xmlns:a16="http://schemas.microsoft.com/office/drawing/2014/main" id="{7333B7C2-4E91-8EEA-E8A2-62BAC3D49BC7}"/>
              </a:ext>
            </a:extLst>
          </p:cNvPr>
          <p:cNvSpPr>
            <a:spLocks noGrp="1"/>
          </p:cNvSpPr>
          <p:nvPr>
            <p:ph type="sldNum" sz="quarter" idx="12"/>
          </p:nvPr>
        </p:nvSpPr>
        <p:spPr>
          <a:xfrm>
            <a:off x="11267552" y="6146801"/>
            <a:ext cx="882682" cy="6737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solidFill>
                  <a:srgbClr val="000000"/>
                </a:solidFill>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88867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E5C444-218A-963E-207E-4BE54FD54E0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B0F9E6-B987-0925-B297-DC4D1B43A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9F6C46A-5EAC-F52C-E8C9-3F452E605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D41DE77-F609-7BA4-8918-31A5B0B06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774025D-EF97-7B38-F10D-39EE6273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FDC163B-7C6E-26CF-95DB-EFFFCBAB3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5FB077-1FDB-9C47-28CF-E498A34141DD}"/>
              </a:ext>
            </a:extLst>
          </p:cNvPr>
          <p:cNvSpPr>
            <a:spLocks noGrp="1"/>
          </p:cNvSpPr>
          <p:nvPr>
            <p:ph type="title"/>
          </p:nvPr>
        </p:nvSpPr>
        <p:spPr>
          <a:xfrm>
            <a:off x="459347" y="294538"/>
            <a:ext cx="10808204" cy="1033669"/>
          </a:xfrm>
        </p:spPr>
        <p:txBody>
          <a:bodyPr>
            <a:normAutofit/>
          </a:bodyPr>
          <a:lstStyle/>
          <a:p>
            <a:r>
              <a:rPr lang="en-US" dirty="0">
                <a:solidFill>
                  <a:srgbClr val="FFFFFF"/>
                </a:solidFill>
                <a:latin typeface="Arial"/>
                <a:cs typeface="Arial"/>
              </a:rPr>
              <a:t>Additional LCAP Posting Requirement: All LEAs</a:t>
            </a:r>
            <a:endParaRPr lang="en-US" sz="3400" dirty="0">
              <a:solidFill>
                <a:srgbClr val="FF0000"/>
              </a:solidFill>
            </a:endParaRPr>
          </a:p>
        </p:txBody>
      </p:sp>
      <p:sp>
        <p:nvSpPr>
          <p:cNvPr id="3" name="Content Placeholder 2">
            <a:extLst>
              <a:ext uri="{FF2B5EF4-FFF2-40B4-BE49-F238E27FC236}">
                <a16:creationId xmlns:a16="http://schemas.microsoft.com/office/drawing/2014/main" id="{F9EC59FD-C053-BD53-8DA0-264FCB6775AB}"/>
              </a:ext>
            </a:extLst>
          </p:cNvPr>
          <p:cNvSpPr>
            <a:spLocks noGrp="1"/>
          </p:cNvSpPr>
          <p:nvPr>
            <p:ph idx="1"/>
          </p:nvPr>
        </p:nvSpPr>
        <p:spPr>
          <a:xfrm>
            <a:off x="459347" y="1885279"/>
            <a:ext cx="11395580" cy="4532708"/>
          </a:xfrm>
        </p:spPr>
        <p:txBody>
          <a:bodyPr vert="horz" lIns="91440" tIns="45720" rIns="91440" bIns="45720" rtlCol="0" anchor="ctr">
            <a:normAutofit/>
          </a:bodyPr>
          <a:lstStyle/>
          <a:p>
            <a:pPr marL="0" indent="0">
              <a:buNone/>
            </a:pPr>
            <a:r>
              <a:rPr lang="en-US" dirty="0">
                <a:solidFill>
                  <a:srgbClr val="333333"/>
                </a:solidFill>
                <a:latin typeface="Arial"/>
                <a:cs typeface="Arial"/>
              </a:rPr>
              <a:t>All COEs, Districts, and charter schools must upload their LCAP to the Dashboard</a:t>
            </a:r>
            <a:endParaRPr lang="en-US" dirty="0">
              <a:solidFill>
                <a:srgbClr val="333333"/>
              </a:solidFill>
            </a:endParaRPr>
          </a:p>
          <a:p>
            <a:r>
              <a:rPr lang="en-US" dirty="0">
                <a:solidFill>
                  <a:srgbClr val="333333"/>
                </a:solidFill>
                <a:latin typeface="Arial"/>
                <a:cs typeface="Arial"/>
              </a:rPr>
              <a:t>LEAs using the eTemplate will not need to upload the LCAP to the Dashboard, as the system will fulfil this requirement, provided that the status of the LCAP in the eTemplate is "Submitted".</a:t>
            </a:r>
          </a:p>
          <a:p>
            <a:r>
              <a:rPr lang="en-US" dirty="0">
                <a:solidFill>
                  <a:srgbClr val="333333"/>
                </a:solidFill>
                <a:highlight>
                  <a:srgbClr val="FFFFFF"/>
                </a:highlight>
                <a:latin typeface="Arial"/>
                <a:cs typeface="Arial"/>
              </a:rPr>
              <a:t>Note: Uploading to the 202</a:t>
            </a:r>
            <a:r>
              <a:rPr lang="en-US" dirty="0">
                <a:highlight>
                  <a:srgbClr val="FFFFFF"/>
                </a:highlight>
                <a:latin typeface="Arial"/>
                <a:cs typeface="Arial"/>
              </a:rPr>
              <a:t>5</a:t>
            </a:r>
            <a:r>
              <a:rPr lang="en-US" dirty="0">
                <a:solidFill>
                  <a:srgbClr val="333333"/>
                </a:solidFill>
                <a:highlight>
                  <a:srgbClr val="FFFFFF"/>
                </a:highlight>
                <a:latin typeface="Arial"/>
                <a:cs typeface="Arial"/>
              </a:rPr>
              <a:t> Dashboard occurred between October </a:t>
            </a:r>
            <a:r>
              <a:rPr lang="en-US" dirty="0">
                <a:highlight>
                  <a:srgbClr val="FFFFFF"/>
                </a:highlight>
                <a:latin typeface="Arial"/>
                <a:cs typeface="Arial"/>
              </a:rPr>
              <a:t>13-31, 2025. </a:t>
            </a:r>
            <a:r>
              <a:rPr lang="en-US" dirty="0">
                <a:solidFill>
                  <a:srgbClr val="333333"/>
                </a:solidFill>
                <a:highlight>
                  <a:srgbClr val="FFFFFF"/>
                </a:highlight>
                <a:latin typeface="Arial"/>
                <a:cs typeface="Arial"/>
              </a:rPr>
              <a:t> The window for uploading is now closed.</a:t>
            </a:r>
            <a:endParaRPr lang="en-US" dirty="0">
              <a:highlight>
                <a:srgbClr val="FFFFFF"/>
              </a:highlight>
            </a:endParaRPr>
          </a:p>
        </p:txBody>
      </p:sp>
      <p:sp>
        <p:nvSpPr>
          <p:cNvPr id="4" name="Slide Number Placeholder 3">
            <a:extLst>
              <a:ext uri="{FF2B5EF4-FFF2-40B4-BE49-F238E27FC236}">
                <a16:creationId xmlns:a16="http://schemas.microsoft.com/office/drawing/2014/main" id="{77A10059-704B-1A83-4F33-8CBDE9CDD31C}"/>
              </a:ext>
            </a:extLst>
          </p:cNvPr>
          <p:cNvSpPr>
            <a:spLocks noGrp="1"/>
          </p:cNvSpPr>
          <p:nvPr>
            <p:ph type="sldNum" sz="quarter" idx="12"/>
          </p:nvPr>
        </p:nvSpPr>
        <p:spPr>
          <a:xfrm>
            <a:off x="11267552" y="6146801"/>
            <a:ext cx="882682" cy="6737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b="0" i="0" u="none" strike="noStrike" kern="1200" cap="none" spc="0" normalizeH="0" baseline="0" noProof="0">
                <a:ln>
                  <a:noFill/>
                </a:ln>
                <a:solidFill>
                  <a:srgbClr val="000000"/>
                </a:solidFill>
                <a:effectLst/>
                <a:uLnTx/>
                <a:uFillTx/>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b="0" i="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063565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The Engaging Educational Partners Section</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368587" y="6122895"/>
            <a:ext cx="783789" cy="689068"/>
          </a:xfrm>
        </p:spPr>
        <p:txBody>
          <a:bodyPr vert="horz" lIns="91440" tIns="45720" rIns="91440" bIns="45720" rtlCol="0" anchor="ctr">
            <a:normAutofit/>
          </a:bodyPr>
          <a:lstStyle/>
          <a:p>
            <a:pPr>
              <a:spcAft>
                <a:spcPts val="600"/>
              </a:spcAft>
            </a:pPr>
            <a:fld id="{1E47FE53-EBF0-4DA7-9D9D-CC1C3A20F3CB}" type="slidenum">
              <a:rPr lang="en-US" sz="2400" dirty="0">
                <a:solidFill>
                  <a:srgbClr val="000000"/>
                </a:solidFill>
                <a:latin typeface="Arial" panose="020B0604020202020204" pitchFamily="34" charset="0"/>
                <a:cs typeface="Arial" panose="020B0604020202020204" pitchFamily="34" charset="0"/>
              </a:rPr>
              <a:pPr>
                <a:spcAft>
                  <a:spcPts val="600"/>
                </a:spcAft>
              </a:pPr>
              <a:t>34</a:t>
            </a:fld>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785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D927AC-987D-B17D-2DEF-CEC75B9202B1}"/>
              </a:ext>
            </a:extLst>
          </p:cNvPr>
          <p:cNvSpPr>
            <a:spLocks noGrp="1"/>
          </p:cNvSpPr>
          <p:nvPr>
            <p:ph type="title"/>
          </p:nvPr>
        </p:nvSpPr>
        <p:spPr>
          <a:xfrm>
            <a:off x="425158" y="1792200"/>
            <a:ext cx="3201366" cy="3068843"/>
          </a:xfrm>
        </p:spPr>
        <p:txBody>
          <a:bodyPr anchor="b">
            <a:normAutofit/>
          </a:bodyPr>
          <a:lstStyle/>
          <a:p>
            <a:pPr algn="r"/>
            <a:r>
              <a:rPr lang="en-US" sz="4000" dirty="0">
                <a:solidFill>
                  <a:srgbClr val="FFFFFF"/>
                </a:solidFill>
                <a:latin typeface="Arial"/>
                <a:cs typeface="Arial"/>
              </a:rPr>
              <a:t>Overview of Engaging Educational Partners </a:t>
            </a:r>
            <a:br>
              <a:rPr lang="en-US" sz="4000" dirty="0">
                <a:solidFill>
                  <a:srgbClr val="FFFFFF"/>
                </a:solidFill>
                <a:latin typeface="Arial"/>
                <a:cs typeface="Arial"/>
              </a:rPr>
            </a:br>
            <a:r>
              <a:rPr lang="en-US" sz="4000" dirty="0">
                <a:solidFill>
                  <a:srgbClr val="FFFFFF"/>
                </a:solidFill>
                <a:latin typeface="Arial"/>
                <a:cs typeface="Arial"/>
              </a:rPr>
              <a:t>Section</a:t>
            </a:r>
            <a:endParaRPr lang="en-US" sz="4000" dirty="0">
              <a:solidFill>
                <a:srgbClr val="FFFFFF"/>
              </a:solidFill>
            </a:endParaRPr>
          </a:p>
        </p:txBody>
      </p:sp>
      <p:sp>
        <p:nvSpPr>
          <p:cNvPr id="3" name="Content Placeholder 2">
            <a:extLst>
              <a:ext uri="{FF2B5EF4-FFF2-40B4-BE49-F238E27FC236}">
                <a16:creationId xmlns:a16="http://schemas.microsoft.com/office/drawing/2014/main" id="{4A02272F-72BC-1E88-DD4B-85D7E5B6CE3B}"/>
              </a:ext>
            </a:extLst>
          </p:cNvPr>
          <p:cNvSpPr>
            <a:spLocks noGrp="1"/>
          </p:cNvSpPr>
          <p:nvPr>
            <p:ph idx="1"/>
          </p:nvPr>
        </p:nvSpPr>
        <p:spPr>
          <a:xfrm>
            <a:off x="4757738" y="1792199"/>
            <a:ext cx="6596062" cy="4384763"/>
          </a:xfrm>
        </p:spPr>
        <p:txBody>
          <a:bodyPr/>
          <a:lstStyle/>
          <a:p>
            <a:pPr lvl="0"/>
            <a:r>
              <a:rPr lang="en-US" dirty="0">
                <a:solidFill>
                  <a:schemeClr val="tx1"/>
                </a:solidFill>
                <a:latin typeface="Arial"/>
                <a:cs typeface="Arial"/>
              </a:rPr>
              <a:t>A summary of the process used to engage educational partners in the development of the LCAP. </a:t>
            </a:r>
          </a:p>
          <a:p>
            <a:pPr lvl="0" rtl="0"/>
            <a:r>
              <a:rPr lang="en-US" dirty="0">
                <a:latin typeface="Arial"/>
                <a:ea typeface="+mn-ea"/>
                <a:cs typeface="Arial"/>
              </a:rPr>
              <a:t>A description of how the adopted LCAP was influenced by the feedback provided by educational partners. </a:t>
            </a:r>
          </a:p>
        </p:txBody>
      </p:sp>
      <p:sp>
        <p:nvSpPr>
          <p:cNvPr id="4" name="Slide Number Placeholder 3">
            <a:extLst>
              <a:ext uri="{FF2B5EF4-FFF2-40B4-BE49-F238E27FC236}">
                <a16:creationId xmlns:a16="http://schemas.microsoft.com/office/drawing/2014/main" id="{AEDC7375-94BC-EB98-E920-643559477087}"/>
              </a:ext>
            </a:extLst>
          </p:cNvPr>
          <p:cNvSpPr>
            <a:spLocks noGrp="1"/>
          </p:cNvSpPr>
          <p:nvPr>
            <p:ph type="sldNum" sz="quarter" idx="12"/>
          </p:nvPr>
        </p:nvSpPr>
        <p:spPr>
          <a:xfrm>
            <a:off x="11544300" y="6337924"/>
            <a:ext cx="608076" cy="48286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Graphic 4">
            <a:extLst>
              <a:ext uri="{FF2B5EF4-FFF2-40B4-BE49-F238E27FC236}">
                <a16:creationId xmlns:a16="http://schemas.microsoft.com/office/drawing/2014/main" id="{5BF9CF90-289A-A060-78B8-CAE4F0D419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70543" y="602377"/>
            <a:ext cx="870693" cy="870693"/>
          </a:xfrm>
          <a:prstGeom prst="rect">
            <a:avLst/>
          </a:prstGeom>
        </p:spPr>
      </p:pic>
    </p:spTree>
    <p:extLst>
      <p:ext uri="{BB962C8B-B14F-4D97-AF65-F5344CB8AC3E}">
        <p14:creationId xmlns:p14="http://schemas.microsoft.com/office/powerpoint/2010/main" val="424137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E025E5-1323-EEB3-6B95-A000791BB05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D905C9-846A-5F03-FE7D-C060C283B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2EA351C-4DCC-7BC1-B05A-E5E06ABB1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08B040-71AA-E671-25F9-E66D6888C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16C2F5C-432D-BD69-6DAF-F6F085169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39BFE31-A1D8-D67E-1990-055801BA3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0F46CC-C6AC-BDF1-8261-657F89727097}"/>
              </a:ext>
            </a:extLst>
          </p:cNvPr>
          <p:cNvSpPr>
            <a:spLocks noGrp="1"/>
          </p:cNvSpPr>
          <p:nvPr>
            <p:ph type="title"/>
          </p:nvPr>
        </p:nvSpPr>
        <p:spPr>
          <a:xfrm>
            <a:off x="459347" y="294538"/>
            <a:ext cx="10808204" cy="1033669"/>
          </a:xfrm>
        </p:spPr>
        <p:txBody>
          <a:bodyPr>
            <a:normAutofit/>
          </a:bodyPr>
          <a:lstStyle/>
          <a:p>
            <a:r>
              <a:rPr lang="en-US" dirty="0">
                <a:solidFill>
                  <a:srgbClr val="FFFFFF"/>
                </a:solidFill>
                <a:latin typeface="Arial"/>
                <a:cs typeface="Arial"/>
              </a:rPr>
              <a:t>Engagement Process: Template (1)</a:t>
            </a:r>
            <a:endParaRPr lang="en-US" sz="3400" dirty="0">
              <a:solidFill>
                <a:srgbClr val="FFFFFF"/>
              </a:solidFill>
            </a:endParaRPr>
          </a:p>
        </p:txBody>
      </p:sp>
      <p:sp>
        <p:nvSpPr>
          <p:cNvPr id="3" name="Content Placeholder 2">
            <a:extLst>
              <a:ext uri="{FF2B5EF4-FFF2-40B4-BE49-F238E27FC236}">
                <a16:creationId xmlns:a16="http://schemas.microsoft.com/office/drawing/2014/main" id="{3F789A55-8336-6578-4DDE-C0C1933A3CF2}"/>
              </a:ext>
            </a:extLst>
          </p:cNvPr>
          <p:cNvSpPr>
            <a:spLocks noGrp="1"/>
          </p:cNvSpPr>
          <p:nvPr>
            <p:ph idx="1"/>
          </p:nvPr>
        </p:nvSpPr>
        <p:spPr>
          <a:xfrm>
            <a:off x="398208" y="1730831"/>
            <a:ext cx="11395580" cy="4935277"/>
          </a:xfrm>
        </p:spPr>
        <p:txBody>
          <a:bodyPr vert="horz" lIns="91440" tIns="45720" rIns="91440" bIns="45720" rtlCol="0" anchor="ctr">
            <a:normAutofit/>
          </a:bodyPr>
          <a:lstStyle/>
          <a:p>
            <a:pPr marL="0" indent="0">
              <a:buNone/>
            </a:pPr>
            <a:r>
              <a:rPr lang="en-US" b="1" dirty="0"/>
              <a:t>Engaging Educational Partners: Prompt 1</a:t>
            </a:r>
          </a:p>
          <a:p>
            <a:pPr marL="0" indent="0">
              <a:buNone/>
            </a:pPr>
            <a:r>
              <a:rPr lang="en-US" dirty="0"/>
              <a:t>A summary of the process used to engage educational partners in the development of the LCAP. </a:t>
            </a:r>
            <a:endParaRPr lang="en-US" dirty="0">
              <a:ea typeface="Calibri"/>
            </a:endParaRPr>
          </a:p>
          <a:p>
            <a:pPr marL="342900" indent="-342900"/>
            <a:r>
              <a:rPr lang="en-US" dirty="0"/>
              <a:t>School districts and county offices of education must, at a minimum, consult with teachers, principals, administrators, other school personnel, local bargaining units, parents, and students in the development of the LCAP.</a:t>
            </a:r>
            <a:endParaRPr lang="en-US" dirty="0">
              <a:ea typeface="Calibri"/>
            </a:endParaRPr>
          </a:p>
          <a:p>
            <a:pPr marL="342900" indent="-342900"/>
            <a:r>
              <a:rPr lang="en-US" dirty="0"/>
              <a:t>Charter schools must, at a minimum, consult with teachers, principals, administrators, other school personnel, parents, and students in the development of the LCAP.</a:t>
            </a:r>
            <a:endParaRPr lang="en-US" dirty="0">
              <a:ea typeface="Calibri"/>
            </a:endParaRPr>
          </a:p>
          <a:p>
            <a:pPr marL="342900" indent="-342900"/>
            <a:r>
              <a:rPr lang="en-US" dirty="0"/>
              <a:t>An LEA receiving Equity Multiplier funds must also consult with educational partners at schools generating Equity Multiplier funds in the development of the LCAP, specifically, in the development of the required focus goal for each applicable school. </a:t>
            </a:r>
            <a:endParaRPr lang="en-US" dirty="0">
              <a:ea typeface="Calibri"/>
            </a:endParaRPr>
          </a:p>
        </p:txBody>
      </p:sp>
      <p:sp>
        <p:nvSpPr>
          <p:cNvPr id="4" name="Slide Number Placeholder 3">
            <a:extLst>
              <a:ext uri="{FF2B5EF4-FFF2-40B4-BE49-F238E27FC236}">
                <a16:creationId xmlns:a16="http://schemas.microsoft.com/office/drawing/2014/main" id="{7CDEF743-F209-6A78-5382-ECCE0230E6F3}"/>
              </a:ext>
            </a:extLst>
          </p:cNvPr>
          <p:cNvSpPr>
            <a:spLocks noGrp="1"/>
          </p:cNvSpPr>
          <p:nvPr>
            <p:ph type="sldNum" sz="quarter" idx="12"/>
          </p:nvPr>
        </p:nvSpPr>
        <p:spPr>
          <a:xfrm>
            <a:off x="11470106" y="6192253"/>
            <a:ext cx="680128" cy="62830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143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654478-3E1C-6480-78C0-45DD3839F82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Template (2)</a:t>
            </a:r>
            <a:endParaRPr lang="en-US" sz="3600" dirty="0">
              <a:solidFill>
                <a:srgbClr val="FFFFFF"/>
              </a:solidFill>
            </a:endParaRPr>
          </a:p>
        </p:txBody>
      </p:sp>
      <p:graphicFrame>
        <p:nvGraphicFramePr>
          <p:cNvPr id="6" name="Content Placeholder 5" descr="Engagement Process as seen in the LCAP template.">
            <a:extLst>
              <a:ext uri="{FF2B5EF4-FFF2-40B4-BE49-F238E27FC236}">
                <a16:creationId xmlns:a16="http://schemas.microsoft.com/office/drawing/2014/main" id="{49FE7266-F62D-7FF9-94A1-D9DE8FA0CDB4}"/>
              </a:ext>
            </a:extLst>
          </p:cNvPr>
          <p:cNvGraphicFramePr>
            <a:graphicFrameLocks noGrp="1"/>
          </p:cNvGraphicFramePr>
          <p:nvPr>
            <p:ph idx="1"/>
            <p:extLst>
              <p:ext uri="{D42A27DB-BD31-4B8C-83A1-F6EECF244321}">
                <p14:modId xmlns:p14="http://schemas.microsoft.com/office/powerpoint/2010/main" val="2779330309"/>
              </p:ext>
            </p:extLst>
          </p:nvPr>
        </p:nvGraphicFramePr>
        <p:xfrm>
          <a:off x="303281" y="1891970"/>
          <a:ext cx="11623995" cy="4023360"/>
        </p:xfrm>
        <a:graphic>
          <a:graphicData uri="http://schemas.openxmlformats.org/drawingml/2006/table">
            <a:tbl>
              <a:tblPr firstRow="1" firstCol="1" bandRow="1">
                <a:tableStyleId>{5C22544A-7EE6-4342-B048-85BDC9FD1C3A}</a:tableStyleId>
              </a:tblPr>
              <a:tblGrid>
                <a:gridCol w="2945243">
                  <a:extLst>
                    <a:ext uri="{9D8B030D-6E8A-4147-A177-3AD203B41FA5}">
                      <a16:colId xmlns:a16="http://schemas.microsoft.com/office/drawing/2014/main" val="294373912"/>
                    </a:ext>
                  </a:extLst>
                </a:gridCol>
                <a:gridCol w="8678752">
                  <a:extLst>
                    <a:ext uri="{9D8B030D-6E8A-4147-A177-3AD203B41FA5}">
                      <a16:colId xmlns:a16="http://schemas.microsoft.com/office/drawing/2014/main" val="3312523486"/>
                    </a:ext>
                  </a:extLst>
                </a:gridCol>
              </a:tblGrid>
              <a:tr h="338941">
                <a:tc>
                  <a:txBody>
                    <a:bodyPr/>
                    <a:lstStyle/>
                    <a:p>
                      <a:pPr marL="0" marR="0">
                        <a:spcBef>
                          <a:spcPts val="300"/>
                        </a:spcBef>
                        <a:spcAft>
                          <a:spcPts val="600"/>
                        </a:spcAft>
                      </a:pPr>
                      <a:r>
                        <a:rPr lang="en-US" sz="2400">
                          <a:solidFill>
                            <a:srgbClr val="000000"/>
                          </a:solidFill>
                          <a:effectLst/>
                          <a:latin typeface="Arial" panose="020B0604020202020204" pitchFamily="34" charset="0"/>
                          <a:cs typeface="Arial" panose="020B0604020202020204" pitchFamily="34" charset="0"/>
                        </a:rPr>
                        <a:t>Educational Partner(s)</a:t>
                      </a:r>
                      <a:endParaRPr lang="en-US" sz="2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300"/>
                        </a:spcBef>
                        <a:spcAft>
                          <a:spcPts val="600"/>
                        </a:spcAft>
                      </a:pPr>
                      <a:r>
                        <a:rPr lang="en-US" sz="2400">
                          <a:solidFill>
                            <a:srgbClr val="000000"/>
                          </a:solidFill>
                          <a:effectLst/>
                          <a:latin typeface="Arial" panose="020B0604020202020204" pitchFamily="34" charset="0"/>
                          <a:cs typeface="Arial" panose="020B0604020202020204" pitchFamily="34" charset="0"/>
                        </a:rPr>
                        <a:t>Process for Engagement</a:t>
                      </a:r>
                      <a:endParaRPr lang="en-US" sz="2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84577720"/>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870601"/>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9140204"/>
                  </a:ext>
                </a:extLst>
              </a:tr>
              <a:tr h="677883">
                <a:tc>
                  <a:txBody>
                    <a:bodyPr/>
                    <a:lstStyle/>
                    <a:p>
                      <a:pPr marL="0" marR="0">
                        <a:spcBef>
                          <a:spcPts val="300"/>
                        </a:spcBef>
                        <a:spcAft>
                          <a:spcPts val="600"/>
                        </a:spcAft>
                      </a:pPr>
                      <a:r>
                        <a:rPr lang="en-US" sz="2400" b="0">
                          <a:solidFill>
                            <a:srgbClr val="000000"/>
                          </a:solidFill>
                          <a:effectLst/>
                          <a:latin typeface="Arial" panose="020B0604020202020204" pitchFamily="34" charset="0"/>
                          <a:cs typeface="Arial" panose="020B0604020202020204" pitchFamily="34" charset="0"/>
                        </a:rPr>
                        <a:t>[Identify applicable partner(s) or group(s) here]</a:t>
                      </a:r>
                      <a:endParaRPr lang="en-US" sz="2400" b="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9404006"/>
                  </a:ext>
                </a:extLst>
              </a:tr>
            </a:tbl>
          </a:graphicData>
        </a:graphic>
      </p:graphicFrame>
      <p:sp>
        <p:nvSpPr>
          <p:cNvPr id="5" name="Slide Number Placeholder 4">
            <a:extLst>
              <a:ext uri="{FF2B5EF4-FFF2-40B4-BE49-F238E27FC236}">
                <a16:creationId xmlns:a16="http://schemas.microsoft.com/office/drawing/2014/main" id="{3BC8BA31-4655-C53C-4A33-E750BD8022ED}"/>
              </a:ext>
            </a:extLst>
          </p:cNvPr>
          <p:cNvSpPr>
            <a:spLocks noGrp="1"/>
          </p:cNvSpPr>
          <p:nvPr>
            <p:ph type="sldNum" sz="quarter" idx="12"/>
          </p:nvPr>
        </p:nvSpPr>
        <p:spPr>
          <a:xfrm>
            <a:off x="11267552" y="6209869"/>
            <a:ext cx="882682" cy="610688"/>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1295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Instructions (1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05335" y="1589816"/>
            <a:ext cx="11729883" cy="3870080"/>
          </a:xfrm>
        </p:spPr>
        <p:txBody>
          <a:bodyPr vert="horz" lIns="91440" tIns="45720" rIns="91440" bIns="45720" rtlCol="0" anchor="ctr">
            <a:noAutofit/>
          </a:bodyPr>
          <a:lstStyle/>
          <a:p>
            <a:pPr marL="0" indent="0">
              <a:buNone/>
            </a:pPr>
            <a:r>
              <a:rPr lang="en-US" dirty="0">
                <a:latin typeface="Arial"/>
                <a:cs typeface="Arial"/>
              </a:rPr>
              <a:t>Complete the table as follows:</a:t>
            </a:r>
          </a:p>
          <a:p>
            <a:r>
              <a:rPr lang="en-US" b="1" dirty="0">
                <a:latin typeface="Arial"/>
                <a:cs typeface="Arial"/>
              </a:rPr>
              <a:t>Educational Partners Column</a:t>
            </a:r>
            <a:r>
              <a:rPr lang="en-US" dirty="0">
                <a:latin typeface="Arial"/>
                <a:cs typeface="Arial"/>
              </a:rPr>
              <a:t>: Identify the applicable educational partner(s) or group(s) that were engaged in the development of the LCAP.</a:t>
            </a:r>
          </a:p>
          <a:p>
            <a:r>
              <a:rPr lang="en-US" b="1" dirty="0">
                <a:latin typeface="Arial"/>
                <a:cs typeface="Arial"/>
              </a:rPr>
              <a:t>Process for Engagement Column</a:t>
            </a:r>
            <a:r>
              <a:rPr lang="en-US" dirty="0">
                <a:latin typeface="Arial"/>
                <a:cs typeface="Arial"/>
              </a:rPr>
              <a:t>: 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516140" y="6321287"/>
            <a:ext cx="634094" cy="499269"/>
          </a:xfrm>
        </p:spPr>
        <p:txBody>
          <a:bodyPr>
            <a:normAutofit/>
          </a:bodyPr>
          <a:lstStyle/>
          <a:p>
            <a:pPr>
              <a:spcAft>
                <a:spcPts val="600"/>
              </a:spcAft>
            </a:pPr>
            <a:fld id="{1E47FE53-EBF0-4DA7-9D9D-CC1C3A20F3CB}" type="slidenum">
              <a:rPr lang="en-US">
                <a:solidFill>
                  <a:srgbClr val="000000"/>
                </a:solidFill>
              </a:rPr>
              <a:pPr>
                <a:spcAft>
                  <a:spcPts val="600"/>
                </a:spcAft>
              </a:pPr>
              <a:t>38</a:t>
            </a:fld>
            <a:endParaRPr lang="en-US" dirty="0">
              <a:solidFill>
                <a:srgbClr val="000000"/>
              </a:solidFill>
            </a:endParaRPr>
          </a:p>
        </p:txBody>
      </p:sp>
    </p:spTree>
    <p:extLst>
      <p:ext uri="{BB962C8B-B14F-4D97-AF65-F5344CB8AC3E}">
        <p14:creationId xmlns:p14="http://schemas.microsoft.com/office/powerpoint/2010/main" val="3488300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Engagement Process: Instructions (2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05335" y="1589816"/>
            <a:ext cx="11729883" cy="4596390"/>
          </a:xfrm>
        </p:spPr>
        <p:txBody>
          <a:bodyPr vert="horz" lIns="91440" tIns="45720" rIns="91440" bIns="45720" rtlCol="0" anchor="ctr">
            <a:noAutofit/>
          </a:bodyPr>
          <a:lstStyle/>
          <a:p>
            <a:r>
              <a:rPr lang="en-US" dirty="0">
                <a:latin typeface="Arial"/>
                <a:cs typeface="Arial"/>
              </a:rPr>
              <a:t>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 </a:t>
            </a:r>
            <a:endParaRPr lang="en-US" dirty="0"/>
          </a:p>
          <a:p>
            <a:r>
              <a:rPr lang="en-US" dirty="0">
                <a:latin typeface="Arial"/>
                <a:cs typeface="Arial"/>
              </a:rPr>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 </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267552" y="6447815"/>
            <a:ext cx="882682" cy="372742"/>
          </a:xfrm>
        </p:spPr>
        <p:txBody>
          <a:bodyPr>
            <a:normAutofit fontScale="92500" lnSpcReduction="20000"/>
          </a:bodyPr>
          <a:lstStyle/>
          <a:p>
            <a:pPr>
              <a:spcAft>
                <a:spcPts val="600"/>
              </a:spcAft>
            </a:pPr>
            <a:fld id="{1E47FE53-EBF0-4DA7-9D9D-CC1C3A20F3CB}" type="slidenum">
              <a:rPr lang="en-US">
                <a:solidFill>
                  <a:srgbClr val="000000"/>
                </a:solidFill>
              </a:rPr>
              <a:pPr>
                <a:spcAft>
                  <a:spcPts val="600"/>
                </a:spcAft>
              </a:pPr>
              <a:t>39</a:t>
            </a:fld>
            <a:endParaRPr lang="en-US" dirty="0">
              <a:solidFill>
                <a:srgbClr val="000000"/>
              </a:solidFill>
            </a:endParaRPr>
          </a:p>
        </p:txBody>
      </p:sp>
    </p:spTree>
    <p:extLst>
      <p:ext uri="{BB962C8B-B14F-4D97-AF65-F5344CB8AC3E}">
        <p14:creationId xmlns:p14="http://schemas.microsoft.com/office/powerpoint/2010/main" val="155860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FA6EDD-9473-888E-F096-1A9CFEF8E2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6DA44D-02B8-97A7-78D2-10D50F70B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05B0C0-A05D-AC54-4842-DF0B47231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7ED1246-17B7-EDFE-AA68-11431B819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7C764C-6825-DF9A-A81A-07CBCCD2E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3B06C6-E513-470E-E4D3-D28557BE9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FB83EC-6AEE-506A-08BE-3AC18D053CE3}"/>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rPr>
              <a:t>Purpose of Today’s Webinar</a:t>
            </a:r>
          </a:p>
        </p:txBody>
      </p:sp>
      <p:sp>
        <p:nvSpPr>
          <p:cNvPr id="3" name="Content Placeholder 2">
            <a:extLst>
              <a:ext uri="{FF2B5EF4-FFF2-40B4-BE49-F238E27FC236}">
                <a16:creationId xmlns:a16="http://schemas.microsoft.com/office/drawing/2014/main" id="{1B87CFF1-2BF2-4218-096F-6B1E904D2535}"/>
              </a:ext>
            </a:extLst>
          </p:cNvPr>
          <p:cNvSpPr>
            <a:spLocks noGrp="1"/>
          </p:cNvSpPr>
          <p:nvPr>
            <p:ph idx="1"/>
          </p:nvPr>
        </p:nvSpPr>
        <p:spPr>
          <a:xfrm>
            <a:off x="611851" y="1622744"/>
            <a:ext cx="10968294" cy="4940717"/>
          </a:xfrm>
        </p:spPr>
        <p:txBody>
          <a:bodyPr anchor="ctr">
            <a:normAutofit/>
          </a:bodyPr>
          <a:lstStyle/>
          <a:p>
            <a:pPr marL="0" indent="0">
              <a:buNone/>
            </a:pPr>
            <a:r>
              <a:rPr lang="en-US" dirty="0">
                <a:latin typeface="Arial"/>
                <a:ea typeface="Segoe UI"/>
                <a:cs typeface="Segoe UI"/>
              </a:rPr>
              <a:t>Discuss: </a:t>
            </a:r>
            <a:endParaRPr lang="en-US" dirty="0"/>
          </a:p>
          <a:p>
            <a:pPr lvl="0"/>
            <a:r>
              <a:rPr lang="en-US" dirty="0">
                <a:latin typeface="Arial"/>
                <a:cs typeface="Arial"/>
              </a:rPr>
              <a:t>Why engagement of educational partners is critical to the development of a comprehensive plan that addresses local needs;</a:t>
            </a:r>
          </a:p>
          <a:p>
            <a:r>
              <a:rPr lang="en-US" dirty="0">
                <a:latin typeface="Arial"/>
                <a:ea typeface="Arial"/>
                <a:cs typeface="Arial"/>
              </a:rPr>
              <a:t>Requirements for engaging educational partners in the development of the LCAP;</a:t>
            </a:r>
          </a:p>
          <a:p>
            <a:r>
              <a:rPr lang="en-US" dirty="0">
                <a:latin typeface="Arial"/>
                <a:ea typeface="Arial"/>
                <a:cs typeface="Arial"/>
              </a:rPr>
              <a:t>Requirements for completing the Engaging Educational Partners section of the LCAP; </a:t>
            </a:r>
          </a:p>
          <a:p>
            <a:endParaRPr lang="en-US" dirty="0">
              <a:latin typeface="Arial"/>
              <a:ea typeface="Arial"/>
              <a:cs typeface="Arial"/>
            </a:endParaRPr>
          </a:p>
          <a:p>
            <a:pPr marL="0" indent="0">
              <a:buNone/>
            </a:pPr>
            <a:r>
              <a:rPr lang="en-US" dirty="0">
                <a:latin typeface="Arial"/>
                <a:ea typeface="Arial"/>
                <a:cs typeface="Arial"/>
              </a:rPr>
              <a:t>*see slide notes throughout presentation</a:t>
            </a:r>
          </a:p>
        </p:txBody>
      </p:sp>
      <p:sp>
        <p:nvSpPr>
          <p:cNvPr id="4" name="Slide Number Placeholder 3">
            <a:extLst>
              <a:ext uri="{FF2B5EF4-FFF2-40B4-BE49-F238E27FC236}">
                <a16:creationId xmlns:a16="http://schemas.microsoft.com/office/drawing/2014/main" id="{7FBA88ED-EB4F-2A6B-84FB-4D6C4EE8E93D}"/>
              </a:ext>
            </a:extLst>
          </p:cNvPr>
          <p:cNvSpPr>
            <a:spLocks noGrp="1"/>
          </p:cNvSpPr>
          <p:nvPr>
            <p:ph type="sldNum" sz="quarter" idx="12"/>
          </p:nvPr>
        </p:nvSpPr>
        <p:spPr>
          <a:xfrm>
            <a:off x="11704320" y="6455431"/>
            <a:ext cx="44591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697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04859C-1E22-9710-8C3A-7FC2044432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ACD568E-91E6-829D-41AE-1EC511988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FD36CAF-99ED-C22E-B96C-895165639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92DB8B0-1DC4-63F2-93DC-E76540574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1CDE8B8-DF07-1D72-F141-5602556AB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DC63962-A887-6097-11E1-570880998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3C7DBB-D149-C368-4929-E2F122EC2079}"/>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Template</a:t>
            </a:r>
            <a:endParaRPr lang="en-US" sz="3600" dirty="0">
              <a:solidFill>
                <a:srgbClr val="FFFFFF"/>
              </a:solidFill>
            </a:endParaRPr>
          </a:p>
        </p:txBody>
      </p:sp>
      <p:sp>
        <p:nvSpPr>
          <p:cNvPr id="3" name="Content Placeholder 2">
            <a:extLst>
              <a:ext uri="{FF2B5EF4-FFF2-40B4-BE49-F238E27FC236}">
                <a16:creationId xmlns:a16="http://schemas.microsoft.com/office/drawing/2014/main" id="{0B544732-EF5B-C267-1324-255968D2B457}"/>
              </a:ext>
            </a:extLst>
          </p:cNvPr>
          <p:cNvSpPr>
            <a:spLocks noGrp="1"/>
          </p:cNvSpPr>
          <p:nvPr>
            <p:ph idx="1"/>
          </p:nvPr>
        </p:nvSpPr>
        <p:spPr>
          <a:xfrm>
            <a:off x="105335" y="2185988"/>
            <a:ext cx="11729883" cy="3097212"/>
          </a:xfrm>
        </p:spPr>
        <p:txBody>
          <a:bodyPr vert="horz" lIns="91440" tIns="45720" rIns="91440" bIns="45720" rtlCol="0" anchor="t">
            <a:noAutofit/>
          </a:bodyPr>
          <a:lstStyle/>
          <a:p>
            <a:pPr marL="0" indent="0">
              <a:buNone/>
            </a:pPr>
            <a:r>
              <a:rPr lang="en-US" b="1" dirty="0"/>
              <a:t>Engaging Educational Partners: Prompt 2</a:t>
            </a:r>
          </a:p>
          <a:p>
            <a:pPr marL="0" indent="0">
              <a:buNone/>
            </a:pPr>
            <a:r>
              <a:rPr lang="en-US" dirty="0"/>
              <a:t>A description of how the adopted LCAP was influenced by the feedback provided by educational partners. </a:t>
            </a:r>
            <a:endParaRPr lang="en-US" dirty="0">
              <a:ea typeface="Calibri"/>
            </a:endParaRPr>
          </a:p>
        </p:txBody>
      </p:sp>
      <p:sp>
        <p:nvSpPr>
          <p:cNvPr id="4" name="Slide Number Placeholder 3">
            <a:extLst>
              <a:ext uri="{FF2B5EF4-FFF2-40B4-BE49-F238E27FC236}">
                <a16:creationId xmlns:a16="http://schemas.microsoft.com/office/drawing/2014/main" id="{872FDDB2-BD51-43D0-EDAC-E5CB15A2F7AB}"/>
              </a:ext>
            </a:extLst>
          </p:cNvPr>
          <p:cNvSpPr>
            <a:spLocks noGrp="1"/>
          </p:cNvSpPr>
          <p:nvPr>
            <p:ph type="sldNum" sz="quarter" idx="12"/>
          </p:nvPr>
        </p:nvSpPr>
        <p:spPr>
          <a:xfrm>
            <a:off x="11267552" y="6136641"/>
            <a:ext cx="882682" cy="68391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5294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C6240-DB0A-5E0A-4332-3EA091F20A26}"/>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 (1 of 3)</a:t>
            </a:r>
            <a:endParaRPr lang="en-US" sz="3600" dirty="0">
              <a:solidFill>
                <a:srgbClr val="FFFFFF"/>
              </a:solidFill>
            </a:endParaRPr>
          </a:p>
        </p:txBody>
      </p:sp>
      <p:sp>
        <p:nvSpPr>
          <p:cNvPr id="3" name="Content Placeholder 2">
            <a:extLst>
              <a:ext uri="{FF2B5EF4-FFF2-40B4-BE49-F238E27FC236}">
                <a16:creationId xmlns:a16="http://schemas.microsoft.com/office/drawing/2014/main" id="{53D3F2B1-5F74-AC15-5640-34534FF335B5}"/>
              </a:ext>
            </a:extLst>
          </p:cNvPr>
          <p:cNvSpPr>
            <a:spLocks noGrp="1"/>
          </p:cNvSpPr>
          <p:nvPr>
            <p:ph idx="1"/>
          </p:nvPr>
        </p:nvSpPr>
        <p:spPr>
          <a:xfrm>
            <a:off x="172570" y="1657050"/>
            <a:ext cx="11819530" cy="4344505"/>
          </a:xfrm>
        </p:spPr>
        <p:txBody>
          <a:bodyPr anchor="ctr">
            <a:normAutofit/>
          </a:bodyPr>
          <a:lstStyle/>
          <a:p>
            <a:r>
              <a:rPr lang="en-US" dirty="0">
                <a:latin typeface="Arial"/>
                <a:cs typeface="Arial"/>
              </a:rPr>
              <a:t>Describe any goals, metrics, actions, or budgeted expenditures in the LCAP that were influenced by or developed in response to the educational partner feedback.</a:t>
            </a:r>
            <a:endParaRPr lang="en-US" dirty="0"/>
          </a:p>
          <a:p>
            <a:pPr lvl="1">
              <a:buFont typeface="Courier New" panose="020B0604020202020204" pitchFamily="34" charset="0"/>
              <a:buChar char="o"/>
            </a:pPr>
            <a:r>
              <a:rPr lang="en-US" dirty="0">
                <a:latin typeface="Arial"/>
                <a:cs typeface="Arial"/>
              </a:rPr>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endParaRPr lang="en-US" dirty="0"/>
          </a:p>
          <a:p>
            <a:r>
              <a:rPr lang="en-US" dirty="0">
                <a:latin typeface="Arial"/>
                <a:cs typeface="Arial"/>
              </a:rPr>
              <a:t>An LEA receiving Equity Multiplier funds must include a description of how the consultation with educational partners at schools generating Equity Multiplier funds influenced the development of the adopted LCAP. </a:t>
            </a:r>
            <a:endParaRPr lang="en-US" sz="2000" dirty="0"/>
          </a:p>
        </p:txBody>
      </p:sp>
      <p:sp>
        <p:nvSpPr>
          <p:cNvPr id="4" name="Slide Number Placeholder 3">
            <a:extLst>
              <a:ext uri="{FF2B5EF4-FFF2-40B4-BE49-F238E27FC236}">
                <a16:creationId xmlns:a16="http://schemas.microsoft.com/office/drawing/2014/main" id="{BDD90E46-5E14-8059-DE6E-93A1CFBF7A0E}"/>
              </a:ext>
            </a:extLst>
          </p:cNvPr>
          <p:cNvSpPr>
            <a:spLocks noGrp="1"/>
          </p:cNvSpPr>
          <p:nvPr>
            <p:ph type="sldNum" sz="quarter" idx="12"/>
          </p:nvPr>
        </p:nvSpPr>
        <p:spPr>
          <a:xfrm>
            <a:off x="11704320" y="6455431"/>
            <a:ext cx="445913" cy="365125"/>
          </a:xfrm>
        </p:spPr>
        <p:txBody>
          <a:bodyPr>
            <a:normAutofit fontScale="70000" lnSpcReduction="20000"/>
          </a:bodyPr>
          <a:lstStyle/>
          <a:p>
            <a:pPr>
              <a:spcAft>
                <a:spcPts val="600"/>
              </a:spcAft>
            </a:pPr>
            <a:fld id="{1E47FE53-EBF0-4DA7-9D9D-CC1C3A20F3CB}" type="slidenum">
              <a:rPr lang="en-US">
                <a:solidFill>
                  <a:srgbClr val="000000"/>
                </a:solidFill>
              </a:rPr>
              <a:pPr>
                <a:spcAft>
                  <a:spcPts val="600"/>
                </a:spcAft>
              </a:pPr>
              <a:t>41</a:t>
            </a:fld>
            <a:endParaRPr lang="en-US" dirty="0">
              <a:solidFill>
                <a:srgbClr val="000000"/>
              </a:solidFill>
            </a:endParaRPr>
          </a:p>
        </p:txBody>
      </p:sp>
    </p:spTree>
    <p:extLst>
      <p:ext uri="{BB962C8B-B14F-4D97-AF65-F5344CB8AC3E}">
        <p14:creationId xmlns:p14="http://schemas.microsoft.com/office/powerpoint/2010/main" val="3659827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23A9AD-13BC-DF63-14DC-10B8FB5914F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3835A1-781B-CD8E-4B2A-27F6F63FC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01DB9-51BB-858D-0D62-EE342509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21A04F1-BEAE-81DA-B507-BBB454770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72FC21-5F2D-6FB8-490B-0029034CC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418B354-6F8E-7541-D1BE-2A7D7AA2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3D6C1C-B999-41B4-96DB-FE1F4C5F25FA}"/>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 (2 of 3)</a:t>
            </a:r>
            <a:endParaRPr lang="en-US" sz="3600" dirty="0">
              <a:solidFill>
                <a:srgbClr val="FFFFFF"/>
              </a:solidFill>
            </a:endParaRPr>
          </a:p>
        </p:txBody>
      </p:sp>
      <p:sp>
        <p:nvSpPr>
          <p:cNvPr id="3" name="Content Placeholder 2">
            <a:extLst>
              <a:ext uri="{FF2B5EF4-FFF2-40B4-BE49-F238E27FC236}">
                <a16:creationId xmlns:a16="http://schemas.microsoft.com/office/drawing/2014/main" id="{39434621-0E42-EA96-D23A-706E9EF04CC8}"/>
              </a:ext>
            </a:extLst>
          </p:cNvPr>
          <p:cNvSpPr>
            <a:spLocks noGrp="1"/>
          </p:cNvSpPr>
          <p:nvPr>
            <p:ph idx="1"/>
          </p:nvPr>
        </p:nvSpPr>
        <p:spPr>
          <a:xfrm>
            <a:off x="172570" y="1657050"/>
            <a:ext cx="11819530" cy="4344505"/>
          </a:xfrm>
        </p:spPr>
        <p:txBody>
          <a:bodyPr anchor="ctr">
            <a:normAutofit/>
          </a:bodyPr>
          <a:lstStyle/>
          <a:p>
            <a:pPr marL="0" indent="0">
              <a:buNone/>
            </a:pPr>
            <a:r>
              <a:rPr lang="en-US" dirty="0">
                <a:latin typeface="Arial"/>
                <a:cs typeface="Arial"/>
              </a:rPr>
              <a:t>For the purposes of this prompt, this may also include, but is not necessarily limited to:​</a:t>
            </a:r>
            <a:endParaRPr lang="en-US" dirty="0"/>
          </a:p>
          <a:p>
            <a:pPr marL="342900" indent="-342900"/>
            <a:r>
              <a:rPr lang="en-US" dirty="0">
                <a:latin typeface="Arial"/>
                <a:cs typeface="Arial"/>
              </a:rPr>
              <a:t>Inclusion of a goal or decision to pursue a Focus Goal (as described below)​</a:t>
            </a:r>
          </a:p>
          <a:p>
            <a:pPr marL="342900" indent="-342900"/>
            <a:r>
              <a:rPr lang="en-US" dirty="0">
                <a:latin typeface="Arial"/>
                <a:cs typeface="Arial"/>
              </a:rPr>
              <a:t>Inclusion of metrics other than the statutorily required metrics​</a:t>
            </a:r>
          </a:p>
          <a:p>
            <a:pPr marL="342900" indent="-342900"/>
            <a:r>
              <a:rPr lang="en-US" dirty="0">
                <a:latin typeface="Arial"/>
                <a:cs typeface="Arial"/>
              </a:rPr>
              <a:t>Determination of the target outcome on one or more metrics​</a:t>
            </a:r>
          </a:p>
          <a:p>
            <a:pPr marL="342900" indent="-342900"/>
            <a:r>
              <a:rPr lang="en-US" dirty="0">
                <a:latin typeface="Arial"/>
                <a:cs typeface="Arial"/>
              </a:rPr>
              <a:t>Inclusion of performance by one or more student groups in the Measuring and Reporting Results subsection​</a:t>
            </a:r>
          </a:p>
          <a:p>
            <a:pPr marL="342900" indent="-342900"/>
            <a:r>
              <a:rPr lang="en-US" dirty="0">
                <a:latin typeface="Arial"/>
                <a:cs typeface="Arial"/>
              </a:rPr>
              <a:t>Inclusion of action(s) or a group of actions​</a:t>
            </a:r>
          </a:p>
          <a:p>
            <a:pPr marL="342900" indent="-342900"/>
            <a:r>
              <a:rPr lang="en-US" dirty="0">
                <a:latin typeface="Arial"/>
                <a:cs typeface="Arial"/>
              </a:rPr>
              <a:t>Elimination of action(s) or group of actions ​</a:t>
            </a:r>
          </a:p>
        </p:txBody>
      </p:sp>
      <p:sp>
        <p:nvSpPr>
          <p:cNvPr id="4" name="Slide Number Placeholder 3">
            <a:extLst>
              <a:ext uri="{FF2B5EF4-FFF2-40B4-BE49-F238E27FC236}">
                <a16:creationId xmlns:a16="http://schemas.microsoft.com/office/drawing/2014/main" id="{52F8C22C-D27C-8759-E82E-6FE38A1B4305}"/>
              </a:ext>
            </a:extLst>
          </p:cNvPr>
          <p:cNvSpPr>
            <a:spLocks noGrp="1"/>
          </p:cNvSpPr>
          <p:nvPr>
            <p:ph type="sldNum" sz="quarter" idx="12"/>
          </p:nvPr>
        </p:nvSpPr>
        <p:spPr>
          <a:xfrm>
            <a:off x="11267552" y="6061173"/>
            <a:ext cx="882682" cy="75938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3721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37314D-084C-AC2F-5A79-E4E6655E969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3F6780-66E9-1183-7D63-1DB574231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707EF3-BF81-7106-D0D5-10ECA3641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B25BF8D-C746-6CDC-8EA6-7BDF5410A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D929765-9E53-DA88-914B-F4AFBE53E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E024E1F-A964-6AE0-A14F-710728D9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868FF7-DCAE-F409-E11C-47D10B216147}"/>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Influence on the Adopted LCAP: Instructions (3 of 3)</a:t>
            </a:r>
            <a:endParaRPr lang="en-US" sz="3600" dirty="0">
              <a:solidFill>
                <a:srgbClr val="FFFFFF"/>
              </a:solidFill>
            </a:endParaRPr>
          </a:p>
        </p:txBody>
      </p:sp>
      <p:sp>
        <p:nvSpPr>
          <p:cNvPr id="3" name="Content Placeholder 2">
            <a:extLst>
              <a:ext uri="{FF2B5EF4-FFF2-40B4-BE49-F238E27FC236}">
                <a16:creationId xmlns:a16="http://schemas.microsoft.com/office/drawing/2014/main" id="{AD43DE84-252D-8C34-BAD6-2A138B582491}"/>
              </a:ext>
            </a:extLst>
          </p:cNvPr>
          <p:cNvSpPr>
            <a:spLocks noGrp="1"/>
          </p:cNvSpPr>
          <p:nvPr>
            <p:ph idx="1"/>
          </p:nvPr>
        </p:nvSpPr>
        <p:spPr>
          <a:xfrm>
            <a:off x="172570" y="1657050"/>
            <a:ext cx="11819530" cy="4344505"/>
          </a:xfrm>
        </p:spPr>
        <p:txBody>
          <a:bodyPr anchor="ctr">
            <a:normAutofit/>
          </a:bodyPr>
          <a:lstStyle/>
          <a:p>
            <a:pPr marL="0" indent="0">
              <a:buNone/>
            </a:pPr>
            <a:r>
              <a:rPr lang="en-US" dirty="0">
                <a:latin typeface="Arial"/>
                <a:cs typeface="Arial"/>
              </a:rPr>
              <a:t>(Continued from prior slide)</a:t>
            </a:r>
            <a:endParaRPr lang="en-US" dirty="0"/>
          </a:p>
          <a:p>
            <a:endParaRPr lang="en-US" dirty="0">
              <a:latin typeface="Arial"/>
              <a:cs typeface="Arial"/>
            </a:endParaRPr>
          </a:p>
          <a:p>
            <a:r>
              <a:rPr lang="en-US" dirty="0">
                <a:latin typeface="Arial"/>
                <a:cs typeface="Arial"/>
              </a:rPr>
              <a:t>Changes to the level of proposed expenditures for one or more actions​</a:t>
            </a:r>
            <a:endParaRPr lang="en-US" dirty="0"/>
          </a:p>
          <a:p>
            <a:r>
              <a:rPr lang="en-US" dirty="0">
                <a:latin typeface="Arial"/>
                <a:cs typeface="Arial"/>
              </a:rPr>
              <a:t>Inclusion of action(s) as contributing to increased or improved services for unduplicated students​</a:t>
            </a:r>
          </a:p>
          <a:p>
            <a:r>
              <a:rPr lang="en-US" dirty="0">
                <a:latin typeface="Arial"/>
                <a:cs typeface="Arial"/>
              </a:rPr>
              <a:t>Analysis of effectiveness of the specific actions to achieve the goal​</a:t>
            </a:r>
          </a:p>
          <a:p>
            <a:r>
              <a:rPr lang="en-US" dirty="0">
                <a:latin typeface="Arial"/>
                <a:cs typeface="Arial"/>
              </a:rPr>
              <a:t>Analysis of material differences in expenditures​</a:t>
            </a:r>
          </a:p>
          <a:p>
            <a:r>
              <a:rPr lang="en-US" dirty="0">
                <a:latin typeface="Arial"/>
                <a:cs typeface="Arial"/>
              </a:rPr>
              <a:t>Analysis of changes made to a goal for the ensuing LCAP year based on the annual update process​</a:t>
            </a:r>
          </a:p>
          <a:p>
            <a:r>
              <a:rPr lang="en-US" dirty="0">
                <a:latin typeface="Arial"/>
                <a:cs typeface="Arial"/>
              </a:rPr>
              <a:t>Analysis of challenges or successes in the implementation of actions​</a:t>
            </a:r>
          </a:p>
        </p:txBody>
      </p:sp>
      <p:sp>
        <p:nvSpPr>
          <p:cNvPr id="4" name="Slide Number Placeholder 3">
            <a:extLst>
              <a:ext uri="{FF2B5EF4-FFF2-40B4-BE49-F238E27FC236}">
                <a16:creationId xmlns:a16="http://schemas.microsoft.com/office/drawing/2014/main" id="{56853465-F7F3-5BBD-3150-B2C3F3995FAA}"/>
              </a:ext>
            </a:extLst>
          </p:cNvPr>
          <p:cNvSpPr>
            <a:spLocks noGrp="1"/>
          </p:cNvSpPr>
          <p:nvPr>
            <p:ph type="sldNum" sz="quarter" idx="12"/>
          </p:nvPr>
        </p:nvSpPr>
        <p:spPr>
          <a:xfrm>
            <a:off x="11267552" y="6061173"/>
            <a:ext cx="882682" cy="75938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0317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Reminders </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463130" y="6258479"/>
            <a:ext cx="689246" cy="553483"/>
          </a:xfrm>
        </p:spPr>
        <p:txBody>
          <a:bodyPr vert="horz" lIns="91440" tIns="45720" rIns="91440" bIns="45720" rtlCol="0" anchor="ctr">
            <a:normAutofit/>
          </a:bodyPr>
          <a:lstStyle/>
          <a:p>
            <a:pPr>
              <a:spcAft>
                <a:spcPts val="600"/>
              </a:spcAft>
            </a:pPr>
            <a:fld id="{1E47FE53-EBF0-4DA7-9D9D-CC1C3A20F3CB}" type="slidenum">
              <a:rPr lang="en-US" sz="2400">
                <a:solidFill>
                  <a:schemeClr val="tx1"/>
                </a:solidFill>
                <a:latin typeface="Arial" panose="020B0604020202020204" pitchFamily="34" charset="0"/>
                <a:cs typeface="Arial" panose="020B0604020202020204" pitchFamily="34" charset="0"/>
              </a:rPr>
              <a:pPr>
                <a:spcAft>
                  <a:spcPts val="600"/>
                </a:spcAft>
              </a:pPr>
              <a:t>44</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797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26AE00-D1F9-D035-2D0F-4EC2EB5E272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BFBFFD-EFDE-0CA3-DD4D-8B06AA13F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6B32742-C53F-EBC3-AED3-66AC301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E5CEA6D-CDF7-2118-B402-9C2175E06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AD78B35-B4FC-478A-2CA1-C8437537D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E8FF3EA-1CC2-5414-CF07-F1772AA9D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C534E0-717D-9669-4A8D-5A47A361184A}"/>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Reminders (1)</a:t>
            </a:r>
            <a:endParaRPr lang="en-US" sz="3600" dirty="0">
              <a:solidFill>
                <a:srgbClr val="FFFFFF"/>
              </a:solidFill>
            </a:endParaRPr>
          </a:p>
        </p:txBody>
      </p:sp>
      <p:sp>
        <p:nvSpPr>
          <p:cNvPr id="3" name="Content Placeholder 2">
            <a:extLst>
              <a:ext uri="{FF2B5EF4-FFF2-40B4-BE49-F238E27FC236}">
                <a16:creationId xmlns:a16="http://schemas.microsoft.com/office/drawing/2014/main" id="{380E8FA4-5036-D8DD-1A8E-D0E460CA9CE2}"/>
              </a:ext>
            </a:extLst>
          </p:cNvPr>
          <p:cNvSpPr>
            <a:spLocks noGrp="1"/>
          </p:cNvSpPr>
          <p:nvPr>
            <p:ph idx="1"/>
          </p:nvPr>
        </p:nvSpPr>
        <p:spPr>
          <a:xfrm>
            <a:off x="172570" y="1657050"/>
            <a:ext cx="11819530" cy="4344505"/>
          </a:xfrm>
        </p:spPr>
        <p:txBody>
          <a:bodyPr anchor="ctr">
            <a:normAutofit/>
          </a:bodyPr>
          <a:lstStyle/>
          <a:p>
            <a:r>
              <a:rPr lang="en-US" dirty="0"/>
              <a:t>The LCAP template and instructions provide the requirements for addressing each prompt in the LCAP and the technical information for LEAs to complete the template properly.</a:t>
            </a:r>
          </a:p>
          <a:p>
            <a:r>
              <a:rPr lang="en-US" dirty="0"/>
              <a:t>Responses are required to be written in a way that is understandable and accessible to parents and other educational partners.  </a:t>
            </a:r>
          </a:p>
          <a:p>
            <a:r>
              <a:rPr lang="en-US" dirty="0"/>
              <a:t>LEAs are strongly encouraged to use language and a level of detail in their adopted LCAPs intended to be meaningful and accessible for the LEA’s diverse educational partners and the broader public.</a:t>
            </a:r>
          </a:p>
        </p:txBody>
      </p:sp>
      <p:sp>
        <p:nvSpPr>
          <p:cNvPr id="4" name="Slide Number Placeholder 3">
            <a:extLst>
              <a:ext uri="{FF2B5EF4-FFF2-40B4-BE49-F238E27FC236}">
                <a16:creationId xmlns:a16="http://schemas.microsoft.com/office/drawing/2014/main" id="{275D0BB9-5497-021C-F7D5-F7A64A4E5E5E}"/>
              </a:ext>
            </a:extLst>
          </p:cNvPr>
          <p:cNvSpPr>
            <a:spLocks noGrp="1"/>
          </p:cNvSpPr>
          <p:nvPr>
            <p:ph type="sldNum" sz="quarter" idx="12"/>
          </p:nvPr>
        </p:nvSpPr>
        <p:spPr>
          <a:xfrm>
            <a:off x="11267552" y="6061173"/>
            <a:ext cx="882682" cy="759383"/>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9466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696E959-403D-0FBE-A5E8-D1107C86E221}"/>
              </a:ext>
              <a:ext uri="{C183D7F6-B498-43B3-948B-1728B52AA6E4}">
                <adec:decorative xmlns:adec="http://schemas.microsoft.com/office/drawing/2017/decorative" val="1"/>
              </a:ext>
            </a:extLst>
          </p:cNvPr>
          <p:cNvPicPr>
            <a:picLocks noChangeAspect="1"/>
          </p:cNvPicPr>
          <p:nvPr/>
        </p:nvPicPr>
        <p:blipFill rotWithShape="1">
          <a:blip r:embed="rId2"/>
          <a:srcRect l="9712" r="25078" b="9092"/>
          <a:stretch/>
        </p:blipFill>
        <p:spPr>
          <a:xfrm>
            <a:off x="3523488" y="10"/>
            <a:ext cx="8668512" cy="6857990"/>
          </a:xfrm>
          <a:prstGeom prst="rect">
            <a:avLst/>
          </a:prstGeom>
        </p:spPr>
      </p:pic>
      <p:sp>
        <p:nvSpPr>
          <p:cNvPr id="57" name="Rectangle 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480937" y="1065785"/>
            <a:ext cx="4023360" cy="3204134"/>
          </a:xfrm>
        </p:spPr>
        <p:txBody>
          <a:bodyPr vert="horz" lIns="91440" tIns="45720" rIns="91440" bIns="45720" rtlCol="0" anchor="b">
            <a:normAutofit/>
          </a:bodyPr>
          <a:lstStyle/>
          <a:p>
            <a:r>
              <a:rPr lang="en-US" sz="4100" dirty="0">
                <a:latin typeface="Arial"/>
                <a:cs typeface="Arial"/>
              </a:rPr>
              <a:t>Considerations to Promote Meaningful Engagement</a:t>
            </a:r>
            <a:r>
              <a:rPr lang="en-US" sz="4100" dirty="0">
                <a:latin typeface="+mj-lt"/>
                <a:cs typeface="+mj-cs"/>
              </a:rPr>
              <a:t> </a:t>
            </a:r>
            <a:endParaRPr lang="en-US" sz="4100" dirty="0">
              <a:highlight>
                <a:srgbClr val="FFFF00"/>
              </a:highlight>
              <a:latin typeface="+mj-lt"/>
              <a:cs typeface="Calibri Light"/>
            </a:endParaRPr>
          </a:p>
        </p:txBody>
      </p:sp>
      <p:sp>
        <p:nvSpPr>
          <p:cNvPr id="59" name="Rectangle 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72111" y="6392307"/>
            <a:ext cx="617651" cy="402796"/>
          </a:xfrm>
        </p:spPr>
        <p:txBody>
          <a:bodyPr vert="horz" lIns="91440" tIns="45720" rIns="91440" bIns="45720" rtlCol="0" anchor="ctr">
            <a:noAutofit/>
          </a:bodyPr>
          <a:lstStyle/>
          <a:p>
            <a:pPr>
              <a:spcAft>
                <a:spcPts val="600"/>
              </a:spcAft>
              <a:defRPr/>
            </a:pPr>
            <a:fld id="{1E47FE53-EBF0-4DA7-9D9D-CC1C3A20F3CB}" type="slidenum">
              <a:rPr lang="en-US" sz="2400">
                <a:solidFill>
                  <a:schemeClr val="tx1"/>
                </a:solidFill>
                <a:latin typeface="Arial" panose="020B0604020202020204" pitchFamily="34" charset="0"/>
                <a:cs typeface="Arial" panose="020B0604020202020204" pitchFamily="34" charset="0"/>
              </a:rPr>
              <a:pPr>
                <a:spcAft>
                  <a:spcPts val="600"/>
                </a:spcAft>
                <a:defRPr/>
              </a:pPr>
              <a:t>46</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593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0120C6-CB3E-2490-F4CC-BC8A40B1947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218FDF-ADD0-6715-5783-72A24769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E04FC03-575B-C0CA-5EAD-B3252F9BB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6F474E0-82BC-4792-06F2-425DD9284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00451FC-2529-2606-5EB5-1D8A41B7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690FE70-58D5-6D12-DA81-FD3E83D79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442238-1B4E-6977-F467-67C3D8D43E02}"/>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Planning </a:t>
            </a:r>
            <a:r>
              <a:rPr lang="en-US" sz="3600" dirty="0">
                <a:solidFill>
                  <a:schemeClr val="bg1"/>
                </a:solidFill>
                <a:latin typeface="Arial"/>
                <a:cs typeface="Arial"/>
              </a:rPr>
              <a:t>Educational Partner Engagement</a:t>
            </a:r>
            <a:r>
              <a:rPr lang="en-US" sz="3600" dirty="0">
                <a:solidFill>
                  <a:srgbClr val="FFFFFF"/>
                </a:solidFill>
                <a:latin typeface="Arial"/>
                <a:cs typeface="Arial"/>
              </a:rPr>
              <a:t> (1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214DACD8-1FDC-4AA3-32C9-484C434C1C0B}"/>
              </a:ext>
            </a:extLst>
          </p:cNvPr>
          <p:cNvSpPr>
            <a:spLocks noGrp="1"/>
          </p:cNvSpPr>
          <p:nvPr>
            <p:ph idx="1"/>
          </p:nvPr>
        </p:nvSpPr>
        <p:spPr>
          <a:xfrm>
            <a:off x="172570" y="1657050"/>
            <a:ext cx="11819530" cy="4344505"/>
          </a:xfrm>
        </p:spPr>
        <p:txBody>
          <a:bodyPr anchor="ctr">
            <a:normAutofit/>
          </a:bodyPr>
          <a:lstStyle/>
          <a:p>
            <a:pPr defTabSz="777240">
              <a:spcAft>
                <a:spcPts val="600"/>
              </a:spcAft>
            </a:pPr>
            <a:r>
              <a:rPr lang="en-US" dirty="0">
                <a:latin typeface="Arial"/>
                <a:ea typeface="Calibri"/>
                <a:cs typeface="Arial"/>
              </a:rPr>
              <a:t>In order for meaningful engagement to occur on an ongoing basis, it is important for LEAs to have an ongoing process for engaging educational partners in the development of the LCAP. LEAs need to ensure that this ongoing process </a:t>
            </a:r>
            <a:r>
              <a:rPr lang="en-US" dirty="0" err="1">
                <a:latin typeface="Arial"/>
                <a:ea typeface="Calibri"/>
                <a:cs typeface="Arial"/>
              </a:rPr>
              <a:t>addrses</a:t>
            </a:r>
            <a:r>
              <a:rPr lang="en-US" dirty="0">
                <a:latin typeface="Arial"/>
                <a:ea typeface="Calibri"/>
                <a:cs typeface="Arial"/>
              </a:rPr>
              <a:t> all requirements as well as local needs. As part of this locally developed process</a:t>
            </a:r>
            <a:r>
              <a:rPr lang="en-US" dirty="0">
                <a:solidFill>
                  <a:schemeClr val="accent1"/>
                </a:solidFill>
                <a:latin typeface="Arial"/>
                <a:ea typeface="Calibri"/>
                <a:cs typeface="Arial"/>
              </a:rPr>
              <a:t>,</a:t>
            </a:r>
            <a:r>
              <a:rPr lang="en-US" dirty="0">
                <a:latin typeface="Arial"/>
                <a:ea typeface="Calibri"/>
                <a:cs typeface="Arial"/>
              </a:rPr>
              <a:t> it is important for LEAs to consider the following:</a:t>
            </a:r>
          </a:p>
          <a:p>
            <a:pPr marL="342900" indent="-342900" defTabSz="777240">
              <a:spcAft>
                <a:spcPts val="600"/>
              </a:spcAft>
              <a:buFont typeface="Wingdings" panose="05000000000000000000" pitchFamily="2" charset="2"/>
              <a:buChar char="q"/>
            </a:pPr>
            <a:r>
              <a:rPr lang="en-US" dirty="0">
                <a:solidFill>
                  <a:srgbClr val="000000"/>
                </a:solidFill>
                <a:latin typeface="Arial"/>
                <a:cs typeface="Arial"/>
              </a:rPr>
              <a:t>Inclusiveness, accessibility and equity​</a:t>
            </a:r>
            <a:endParaRPr lang="en-US" dirty="0">
              <a:latin typeface="Calibri"/>
              <a:ea typeface="Calibri"/>
              <a:cs typeface="Calibri"/>
            </a:endParaRPr>
          </a:p>
          <a:p>
            <a:pPr marL="342900" indent="-342900" defTabSz="777240">
              <a:spcAft>
                <a:spcPts val="600"/>
              </a:spcAft>
              <a:buFont typeface="Wingdings" panose="05000000000000000000" pitchFamily="2" charset="2"/>
              <a:buChar char="q"/>
            </a:pPr>
            <a:r>
              <a:rPr lang="en-US" dirty="0">
                <a:latin typeface="Arial"/>
                <a:cs typeface="Arial"/>
              </a:rPr>
              <a:t>Strong relationships (focus on building respectful, collaborative and trusting relationships)​</a:t>
            </a:r>
          </a:p>
          <a:p>
            <a:pPr marL="342900" indent="-342900" defTabSz="777240">
              <a:spcAft>
                <a:spcPts val="600"/>
              </a:spcAft>
              <a:buFont typeface="Wingdings" panose="05000000000000000000" pitchFamily="2" charset="2"/>
              <a:buChar char="q"/>
            </a:pPr>
            <a:r>
              <a:rPr lang="en-US" dirty="0">
                <a:latin typeface="Arial"/>
                <a:cs typeface="Arial"/>
              </a:rPr>
              <a:t>The knowledge, skills, and abilities of school staff and families to meaningfully engage with each other in support of improved student outcomes (referred to as dual capacity building)</a:t>
            </a:r>
          </a:p>
        </p:txBody>
      </p:sp>
      <p:sp>
        <p:nvSpPr>
          <p:cNvPr id="4" name="Slide Number Placeholder 3">
            <a:extLst>
              <a:ext uri="{FF2B5EF4-FFF2-40B4-BE49-F238E27FC236}">
                <a16:creationId xmlns:a16="http://schemas.microsoft.com/office/drawing/2014/main" id="{728F8878-CF49-420E-8595-DBA4C960DF6E}"/>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3508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999490-DE34-3C09-80E8-8F167295B5F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38A657-691C-7A28-E4D9-6624292DA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691B4F5-7C21-4BFF-E140-0C61FD048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ABCB83B-CC64-89D3-6329-0B56109ED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5F219D3-D7B3-7ED4-2A3F-752D97EE7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48B2B5D-110C-9B71-58B6-91EEB2717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D26A1D-49AB-AC9F-3EF5-614CFB8B5A65}"/>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Planning </a:t>
            </a:r>
            <a:r>
              <a:rPr lang="en-US" sz="3600" dirty="0">
                <a:solidFill>
                  <a:schemeClr val="bg1"/>
                </a:solidFill>
                <a:latin typeface="Arial"/>
                <a:cs typeface="Arial"/>
              </a:rPr>
              <a:t>Educational Partner Engagement</a:t>
            </a:r>
            <a:r>
              <a:rPr lang="en-US" sz="3600" dirty="0">
                <a:solidFill>
                  <a:srgbClr val="FFFFFF"/>
                </a:solidFill>
                <a:latin typeface="Arial"/>
                <a:cs typeface="Arial"/>
              </a:rPr>
              <a:t> (2 of 2)</a:t>
            </a:r>
            <a:endParaRPr lang="en-US" sz="3600" dirty="0">
              <a:solidFill>
                <a:srgbClr val="FFFFFF"/>
              </a:solidFill>
            </a:endParaRPr>
          </a:p>
        </p:txBody>
      </p:sp>
      <p:sp>
        <p:nvSpPr>
          <p:cNvPr id="3" name="Content Placeholder 2">
            <a:extLst>
              <a:ext uri="{FF2B5EF4-FFF2-40B4-BE49-F238E27FC236}">
                <a16:creationId xmlns:a16="http://schemas.microsoft.com/office/drawing/2014/main" id="{AF0CC6D4-E6FB-3EDE-ACF9-12A9B92E57D9}"/>
              </a:ext>
            </a:extLst>
          </p:cNvPr>
          <p:cNvSpPr>
            <a:spLocks noGrp="1"/>
          </p:cNvSpPr>
          <p:nvPr>
            <p:ph idx="1"/>
          </p:nvPr>
        </p:nvSpPr>
        <p:spPr>
          <a:xfrm>
            <a:off x="172570" y="1657050"/>
            <a:ext cx="11819530" cy="4344505"/>
          </a:xfrm>
        </p:spPr>
        <p:txBody>
          <a:bodyPr anchor="ctr">
            <a:normAutofit/>
          </a:bodyPr>
          <a:lstStyle/>
          <a:p>
            <a:pPr marL="0" indent="0" defTabSz="777240">
              <a:spcAft>
                <a:spcPts val="600"/>
              </a:spcAft>
              <a:buNone/>
            </a:pPr>
            <a:r>
              <a:rPr lang="en-US" dirty="0">
                <a:latin typeface="Arial"/>
                <a:cs typeface="Arial"/>
              </a:rPr>
              <a:t>(continued)</a:t>
            </a:r>
          </a:p>
          <a:p>
            <a:pPr marL="342900" indent="-342900" defTabSz="777240">
              <a:spcAft>
                <a:spcPts val="600"/>
              </a:spcAft>
              <a:buFont typeface="Wingdings,Sans-Serif" panose="05000000000000000000" pitchFamily="2" charset="2"/>
              <a:buChar char="q"/>
            </a:pPr>
            <a:r>
              <a:rPr lang="en-US" dirty="0">
                <a:latin typeface="Arial"/>
                <a:cs typeface="Arial"/>
              </a:rPr>
              <a:t>Building and maintaining trusting relationships is a shared responsibility of both LEAs and their educational partners.</a:t>
            </a:r>
          </a:p>
          <a:p>
            <a:pPr marL="342900" indent="-342900" defTabSz="777240">
              <a:spcAft>
                <a:spcPts val="600"/>
              </a:spcAft>
              <a:buFont typeface="Wingdings,Sans-Serif" panose="05000000000000000000" pitchFamily="2" charset="2"/>
              <a:buChar char="q"/>
            </a:pPr>
            <a:r>
              <a:rPr lang="en-US" dirty="0">
                <a:latin typeface="Arial"/>
                <a:ea typeface="Calibri"/>
                <a:cs typeface="Arial"/>
              </a:rPr>
              <a:t>A shared focus on: </a:t>
            </a:r>
            <a:endParaRPr lang="en-US" dirty="0">
              <a:ea typeface="Calibri"/>
              <a:cs typeface="Calibri"/>
            </a:endParaRPr>
          </a:p>
          <a:p>
            <a:pPr marL="800100" lvl="1" indent="-342900" defTabSz="777240">
              <a:spcAft>
                <a:spcPts val="600"/>
              </a:spcAft>
              <a:buFont typeface="Courier New" panose="05000000000000000000" pitchFamily="2" charset="2"/>
              <a:buChar char="o"/>
            </a:pPr>
            <a:r>
              <a:rPr lang="en-US" dirty="0">
                <a:latin typeface="Arial"/>
                <a:cs typeface="Arial"/>
              </a:rPr>
              <a:t>Improved student outcomes</a:t>
            </a:r>
          </a:p>
          <a:p>
            <a:pPr marL="800100" lvl="1" indent="-342900" defTabSz="777240">
              <a:spcAft>
                <a:spcPts val="600"/>
              </a:spcAft>
              <a:buFont typeface="Courier New" panose="05000000000000000000" pitchFamily="2" charset="2"/>
              <a:buChar char="o"/>
            </a:pPr>
            <a:r>
              <a:rPr lang="en-US" dirty="0">
                <a:latin typeface="Arial"/>
                <a:cs typeface="Arial"/>
              </a:rPr>
              <a:t>Transparency​</a:t>
            </a:r>
          </a:p>
          <a:p>
            <a:pPr marL="800100" lvl="1" indent="-342900" defTabSz="777240">
              <a:spcAft>
                <a:spcPts val="600"/>
              </a:spcAft>
              <a:buFont typeface="Courier New" panose="05000000000000000000" pitchFamily="2" charset="2"/>
              <a:buChar char="o"/>
            </a:pPr>
            <a:r>
              <a:rPr lang="en-US" dirty="0">
                <a:latin typeface="Arial"/>
                <a:cs typeface="Arial"/>
              </a:rPr>
              <a:t>Continuous improvement including using data to inform decision-making</a:t>
            </a:r>
          </a:p>
        </p:txBody>
      </p:sp>
      <p:sp>
        <p:nvSpPr>
          <p:cNvPr id="4" name="Slide Number Placeholder 3">
            <a:extLst>
              <a:ext uri="{FF2B5EF4-FFF2-40B4-BE49-F238E27FC236}">
                <a16:creationId xmlns:a16="http://schemas.microsoft.com/office/drawing/2014/main" id="{8A5FF82A-EE32-5FE9-D54E-7819F8E42BBA}"/>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48</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6270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438161-6BEF-CB98-56F6-9950783CF4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799D2-714F-4F60-D72C-D11739B95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CCA09B-AB8D-A45E-DDEF-4CCBAE9C8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B431FD6-3333-049F-48B8-ACBE265F4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653207A-BC0E-1765-8F0E-909D269C8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43F1623-F1F4-B0FA-4769-7F7D2F878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BE9AE3-29A4-AE65-6EDE-68C73C646A9D}"/>
              </a:ext>
            </a:extLst>
          </p:cNvPr>
          <p:cNvSpPr>
            <a:spLocks noGrp="1"/>
          </p:cNvSpPr>
          <p:nvPr>
            <p:ph type="title"/>
          </p:nvPr>
        </p:nvSpPr>
        <p:spPr>
          <a:xfrm>
            <a:off x="459347" y="294538"/>
            <a:ext cx="10808204" cy="1033669"/>
          </a:xfrm>
        </p:spPr>
        <p:txBody>
          <a:bodyPr>
            <a:normAutofit/>
          </a:bodyPr>
          <a:lstStyle/>
          <a:p>
            <a:r>
              <a:rPr lang="en-US" sz="3600" dirty="0">
                <a:solidFill>
                  <a:schemeClr val="bg1"/>
                </a:solidFill>
                <a:latin typeface="Arial"/>
                <a:cs typeface="Arial"/>
              </a:rPr>
              <a:t>Process</a:t>
            </a:r>
            <a:r>
              <a:rPr lang="en-US" sz="3600" dirty="0">
                <a:solidFill>
                  <a:srgbClr val="00B050"/>
                </a:solidFill>
                <a:latin typeface="Arial"/>
                <a:cs typeface="Arial"/>
              </a:rPr>
              <a:t> </a:t>
            </a:r>
            <a:r>
              <a:rPr lang="en-US" sz="3600" dirty="0">
                <a:solidFill>
                  <a:srgbClr val="FFFFFF"/>
                </a:solidFill>
                <a:latin typeface="Arial"/>
                <a:cs typeface="Arial"/>
              </a:rPr>
              <a:t>Strategies: Structures</a:t>
            </a:r>
            <a:endParaRPr lang="en-US" sz="3600" dirty="0">
              <a:solidFill>
                <a:srgbClr val="FFFFFF"/>
              </a:solidFill>
            </a:endParaRPr>
          </a:p>
        </p:txBody>
      </p:sp>
      <p:sp>
        <p:nvSpPr>
          <p:cNvPr id="3" name="Content Placeholder 2">
            <a:extLst>
              <a:ext uri="{FF2B5EF4-FFF2-40B4-BE49-F238E27FC236}">
                <a16:creationId xmlns:a16="http://schemas.microsoft.com/office/drawing/2014/main" id="{1F2049C7-C1C5-AF42-322A-7FEFE3814114}"/>
              </a:ext>
            </a:extLst>
          </p:cNvPr>
          <p:cNvSpPr>
            <a:spLocks noGrp="1"/>
          </p:cNvSpPr>
          <p:nvPr>
            <p:ph idx="1"/>
          </p:nvPr>
        </p:nvSpPr>
        <p:spPr>
          <a:xfrm>
            <a:off x="172570" y="1657050"/>
            <a:ext cx="11819530" cy="4344505"/>
          </a:xfrm>
        </p:spPr>
        <p:txBody>
          <a:bodyPr anchor="ctr">
            <a:normAutofit/>
          </a:bodyPr>
          <a:lstStyle/>
          <a:p>
            <a:pPr marL="342900" indent="-342900" defTabSz="777240">
              <a:spcAft>
                <a:spcPts val="600"/>
              </a:spcAft>
              <a:buFont typeface="Wingdings" panose="05000000000000000000" pitchFamily="2" charset="2"/>
              <a:buChar char="q"/>
            </a:pPr>
            <a:r>
              <a:rPr lang="en-US" dirty="0">
                <a:latin typeface="Arial"/>
                <a:cs typeface="Arial"/>
              </a:rPr>
              <a:t>To the extent practicable, dedicate resources and staff to support engagement of educational partners, including students</a:t>
            </a:r>
          </a:p>
          <a:p>
            <a:pPr marL="342900" indent="-342900" defTabSz="777240">
              <a:spcAft>
                <a:spcPts val="600"/>
              </a:spcAft>
              <a:buFont typeface="Wingdings" panose="05000000000000000000" pitchFamily="2" charset="2"/>
              <a:buChar char="q"/>
            </a:pPr>
            <a:r>
              <a:rPr lang="en-US" dirty="0">
                <a:latin typeface="Arial"/>
                <a:cs typeface="Arial"/>
              </a:rPr>
              <a:t>Equip staff with the knowledge, skills, and abilities to facilitate meaningful engagement with education partners in support of improved student outcomes</a:t>
            </a:r>
          </a:p>
          <a:p>
            <a:pPr marL="342900" indent="-342900" defTabSz="777240">
              <a:spcAft>
                <a:spcPts val="600"/>
              </a:spcAft>
              <a:buFont typeface="Wingdings" panose="05000000000000000000" pitchFamily="2" charset="2"/>
              <a:buChar char="q"/>
            </a:pPr>
            <a:r>
              <a:rPr lang="en-US" dirty="0">
                <a:latin typeface="Arial"/>
                <a:cs typeface="Arial"/>
              </a:rPr>
              <a:t>Dedicate time for collaboration</a:t>
            </a:r>
          </a:p>
          <a:p>
            <a:pPr marL="342900" indent="-342900" defTabSz="777240">
              <a:spcAft>
                <a:spcPts val="600"/>
              </a:spcAft>
              <a:buFont typeface="Wingdings" panose="05000000000000000000" pitchFamily="2" charset="2"/>
              <a:buChar char="q"/>
            </a:pPr>
            <a:r>
              <a:rPr lang="en-US" dirty="0">
                <a:latin typeface="Arial"/>
                <a:cs typeface="Arial"/>
              </a:rPr>
              <a:t>Develop policies and practices to embed partner engagement into the culture of the LEA vs one-time engagement events</a:t>
            </a:r>
          </a:p>
          <a:p>
            <a:pPr marL="342900" indent="-342900" defTabSz="777240">
              <a:spcAft>
                <a:spcPts val="600"/>
              </a:spcAft>
              <a:buFont typeface="Wingdings" panose="05000000000000000000" pitchFamily="2" charset="2"/>
              <a:buChar char="q"/>
            </a:pPr>
            <a:r>
              <a:rPr lang="en-US" dirty="0">
                <a:latin typeface="Arial"/>
                <a:cs typeface="Arial"/>
              </a:rPr>
              <a:t>Establish partnerships with community-based organizations to support student learning/development</a:t>
            </a:r>
          </a:p>
        </p:txBody>
      </p:sp>
      <p:sp>
        <p:nvSpPr>
          <p:cNvPr id="4" name="Slide Number Placeholder 3">
            <a:extLst>
              <a:ext uri="{FF2B5EF4-FFF2-40B4-BE49-F238E27FC236}">
                <a16:creationId xmlns:a16="http://schemas.microsoft.com/office/drawing/2014/main" id="{225698F0-1B1B-5EFC-F3EA-AC189470C932}"/>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535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2BCE-DD94-BE82-D226-FE5CD4DC9CE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D3531B-4921-5DBD-FA8D-AD3643834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A4A848-CF56-FD9D-BD0E-67EE1E13A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1593009-3070-A821-F26F-6E968FE28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12F9656-D2C0-B68B-8A52-03EE647C3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8C16638-329B-96AE-0BB2-51516F5A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260E69-A8DF-87DD-25AB-D58C0E200A11}"/>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Intended Audience</a:t>
            </a:r>
            <a:endParaRPr lang="en-US" sz="3600" dirty="0">
              <a:solidFill>
                <a:srgbClr val="FFFFFF"/>
              </a:solidFill>
            </a:endParaRPr>
          </a:p>
        </p:txBody>
      </p:sp>
      <p:sp>
        <p:nvSpPr>
          <p:cNvPr id="3" name="Content Placeholder 2">
            <a:extLst>
              <a:ext uri="{FF2B5EF4-FFF2-40B4-BE49-F238E27FC236}">
                <a16:creationId xmlns:a16="http://schemas.microsoft.com/office/drawing/2014/main" id="{41A22FD2-A198-212D-165E-DF42AC851677}"/>
              </a:ext>
            </a:extLst>
          </p:cNvPr>
          <p:cNvSpPr>
            <a:spLocks noGrp="1"/>
          </p:cNvSpPr>
          <p:nvPr>
            <p:ph idx="1"/>
          </p:nvPr>
        </p:nvSpPr>
        <p:spPr>
          <a:xfrm>
            <a:off x="611851" y="1622745"/>
            <a:ext cx="10968294" cy="3538535"/>
          </a:xfrm>
        </p:spPr>
        <p:txBody>
          <a:bodyPr anchor="ctr">
            <a:normAutofit/>
          </a:bodyPr>
          <a:lstStyle/>
          <a:p>
            <a:pPr marL="280670" indent="0" algn="ctr">
              <a:spcBef>
                <a:spcPts val="600"/>
              </a:spcBef>
              <a:buNone/>
            </a:pPr>
            <a:r>
              <a:rPr lang="en-US" dirty="0">
                <a:solidFill>
                  <a:srgbClr val="444444"/>
                </a:solidFill>
                <a:latin typeface="Arial"/>
                <a:cs typeface="Arial"/>
              </a:rPr>
              <a:t>The intended audience for this presentation is anyone involved in the educational partners engagement process as part of the development of the </a:t>
            </a:r>
            <a:r>
              <a:rPr lang="en-US" dirty="0">
                <a:solidFill>
                  <a:srgbClr val="000000"/>
                </a:solidFill>
                <a:latin typeface="Arial"/>
                <a:cs typeface="Arial"/>
              </a:rPr>
              <a:t>2026-27</a:t>
            </a:r>
            <a:r>
              <a:rPr lang="en-US" dirty="0">
                <a:solidFill>
                  <a:srgbClr val="FF0000"/>
                </a:solidFill>
                <a:latin typeface="Arial"/>
                <a:cs typeface="Arial"/>
              </a:rPr>
              <a:t> </a:t>
            </a:r>
            <a:r>
              <a:rPr lang="en-US" dirty="0">
                <a:solidFill>
                  <a:srgbClr val="444444"/>
                </a:solidFill>
                <a:latin typeface="Arial"/>
                <a:cs typeface="Arial"/>
              </a:rPr>
              <a:t>LCAP or in completing the Engaging Educational Partners section of the LCAP. </a:t>
            </a:r>
            <a:endParaRPr lang="en-US" dirty="0"/>
          </a:p>
        </p:txBody>
      </p:sp>
      <p:sp>
        <p:nvSpPr>
          <p:cNvPr id="4" name="Slide Number Placeholder 3">
            <a:extLst>
              <a:ext uri="{FF2B5EF4-FFF2-40B4-BE49-F238E27FC236}">
                <a16:creationId xmlns:a16="http://schemas.microsoft.com/office/drawing/2014/main" id="{BE7CFCFA-A0C5-9F2A-00FD-17E27230886A}"/>
              </a:ext>
            </a:extLst>
          </p:cNvPr>
          <p:cNvSpPr>
            <a:spLocks noGrp="1"/>
          </p:cNvSpPr>
          <p:nvPr>
            <p:ph type="sldNum" sz="quarter" idx="12"/>
          </p:nvPr>
        </p:nvSpPr>
        <p:spPr>
          <a:xfrm>
            <a:off x="11704320" y="6455431"/>
            <a:ext cx="44591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2051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566634-A84B-F5C6-B9E1-885199F2F23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73175D-636E-7D3F-DCE7-1063D3F97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C934505-437E-8CDA-63F1-38880678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7FCFC8A-F7FA-F3B8-F3D2-BA01E981F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F595C08-5B5A-6F7F-1FC2-1D10E5CD5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1A61FD-B5CB-9EB9-3EB2-7009BDA698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37DC13-4628-2906-9926-6DCE7C04948E}"/>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latin typeface="Arial"/>
                <a:cs typeface="Arial"/>
              </a:rPr>
              <a:t>Process Strategies: Continuous Improvement in Engagement</a:t>
            </a:r>
            <a:endParaRPr lang="en-US" sz="3600" dirty="0">
              <a:solidFill>
                <a:srgbClr val="FFFFFF"/>
              </a:solidFill>
            </a:endParaRPr>
          </a:p>
        </p:txBody>
      </p:sp>
      <p:sp>
        <p:nvSpPr>
          <p:cNvPr id="3" name="Content Placeholder 2">
            <a:extLst>
              <a:ext uri="{FF2B5EF4-FFF2-40B4-BE49-F238E27FC236}">
                <a16:creationId xmlns:a16="http://schemas.microsoft.com/office/drawing/2014/main" id="{63E67DB8-EFC7-4C3A-B9CE-44B7C5571B47}"/>
              </a:ext>
            </a:extLst>
          </p:cNvPr>
          <p:cNvSpPr>
            <a:spLocks noGrp="1"/>
          </p:cNvSpPr>
          <p:nvPr>
            <p:ph idx="1"/>
          </p:nvPr>
        </p:nvSpPr>
        <p:spPr>
          <a:xfrm>
            <a:off x="172570" y="1657050"/>
            <a:ext cx="11819530" cy="4344505"/>
          </a:xfrm>
        </p:spPr>
        <p:txBody>
          <a:bodyPr anchor="ctr">
            <a:normAutofit/>
          </a:bodyPr>
          <a:lstStyle/>
          <a:p>
            <a:pPr marL="342900" indent="-342900" defTabSz="777240">
              <a:spcAft>
                <a:spcPts val="600"/>
              </a:spcAft>
              <a:buFont typeface="Wingdings" panose="05000000000000000000" pitchFamily="2" charset="2"/>
              <a:buChar char="q"/>
            </a:pPr>
            <a:r>
              <a:rPr lang="en-US" dirty="0"/>
              <a:t>Monitor the impact of engagement strategies </a:t>
            </a:r>
          </a:p>
          <a:p>
            <a:pPr marL="342900" indent="-342900" defTabSz="777240">
              <a:spcAft>
                <a:spcPts val="600"/>
              </a:spcAft>
              <a:buFont typeface="Wingdings" panose="05000000000000000000" pitchFamily="2" charset="2"/>
              <a:buChar char="q"/>
            </a:pPr>
            <a:r>
              <a:rPr lang="en-US" dirty="0"/>
              <a:t>Ask for feedback to improve engagement efforts/outcomes over time </a:t>
            </a:r>
          </a:p>
          <a:p>
            <a:pPr marL="342900" indent="-342900" defTabSz="777240">
              <a:spcAft>
                <a:spcPts val="600"/>
              </a:spcAft>
              <a:buFont typeface="Wingdings" panose="05000000000000000000" pitchFamily="2" charset="2"/>
              <a:buChar char="q"/>
            </a:pPr>
            <a:r>
              <a:rPr lang="en-US" dirty="0"/>
              <a:t>Reflect upon prior practices and approaches for engaging educational partners</a:t>
            </a:r>
          </a:p>
          <a:p>
            <a:pPr marL="342900" indent="-342900" defTabSz="777240">
              <a:spcAft>
                <a:spcPts val="600"/>
              </a:spcAft>
              <a:buFont typeface="Wingdings" panose="05000000000000000000" pitchFamily="2" charset="2"/>
              <a:buChar char="q"/>
            </a:pPr>
            <a:r>
              <a:rPr lang="en-US" dirty="0"/>
              <a:t>Understand needs and interests of each educational partner group</a:t>
            </a:r>
          </a:p>
          <a:p>
            <a:pPr marL="342900" indent="-342900" defTabSz="777240">
              <a:spcAft>
                <a:spcPts val="600"/>
              </a:spcAft>
              <a:buFont typeface="Wingdings" panose="05000000000000000000" pitchFamily="2" charset="2"/>
              <a:buChar char="q"/>
            </a:pPr>
            <a:r>
              <a:rPr lang="en-US" dirty="0"/>
              <a:t>Identify strategies that have worked well and areas for possible improvement</a:t>
            </a:r>
          </a:p>
          <a:p>
            <a:pPr marL="342900" indent="-342900" defTabSz="777240">
              <a:spcAft>
                <a:spcPts val="600"/>
              </a:spcAft>
              <a:buFont typeface="Wingdings" panose="05000000000000000000" pitchFamily="2" charset="2"/>
              <a:buChar char="q"/>
            </a:pPr>
            <a:r>
              <a:rPr lang="en-US" dirty="0"/>
              <a:t>Update engagement plans/practices based on requirements, data, information, reflection, needs, resources, etc. </a:t>
            </a:r>
          </a:p>
          <a:p>
            <a:pPr marL="342900" indent="-342900" defTabSz="777240">
              <a:spcAft>
                <a:spcPts val="600"/>
              </a:spcAft>
              <a:buFont typeface="Wingdings" panose="05000000000000000000" pitchFamily="2" charset="2"/>
              <a:buChar char="q"/>
            </a:pPr>
            <a:r>
              <a:rPr lang="en-US" dirty="0"/>
              <a:t>Keep educational partners informed of engagement opportunities</a:t>
            </a:r>
          </a:p>
        </p:txBody>
      </p:sp>
      <p:sp>
        <p:nvSpPr>
          <p:cNvPr id="4" name="Slide Number Placeholder 3">
            <a:extLst>
              <a:ext uri="{FF2B5EF4-FFF2-40B4-BE49-F238E27FC236}">
                <a16:creationId xmlns:a16="http://schemas.microsoft.com/office/drawing/2014/main" id="{FA249412-C344-8116-EDCD-9F3DDB3F6817}"/>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50</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965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057581-87CE-63D8-2863-FF9DC5CED5D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1F650A-5CE0-1C2F-5A3C-936094AD2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6CFC717-3D57-07E7-E3CB-16566E7D6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D9E78D5-100B-8787-D001-F725BCD47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9D67666-2EA1-7480-E963-6049C8CFA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F85E357-4E52-0160-81E5-9D8EC027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A763AB-EAB0-546A-7F8D-7E4F9C7C7D06}"/>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latin typeface="Arial"/>
                <a:cs typeface="Arial"/>
              </a:rPr>
              <a:t>Process Strategies: Conditions and Climate</a:t>
            </a:r>
            <a:endParaRPr lang="en-US" sz="3600" dirty="0">
              <a:solidFill>
                <a:srgbClr val="FFFFFF"/>
              </a:solidFill>
            </a:endParaRPr>
          </a:p>
        </p:txBody>
      </p:sp>
      <p:sp>
        <p:nvSpPr>
          <p:cNvPr id="3" name="Content Placeholder 2">
            <a:extLst>
              <a:ext uri="{FF2B5EF4-FFF2-40B4-BE49-F238E27FC236}">
                <a16:creationId xmlns:a16="http://schemas.microsoft.com/office/drawing/2014/main" id="{792BD104-E3A4-F9F0-AAD4-374128A191FD}"/>
              </a:ext>
            </a:extLst>
          </p:cNvPr>
          <p:cNvSpPr>
            <a:spLocks noGrp="1"/>
          </p:cNvSpPr>
          <p:nvPr>
            <p:ph idx="1"/>
          </p:nvPr>
        </p:nvSpPr>
        <p:spPr>
          <a:xfrm>
            <a:off x="172570" y="1657050"/>
            <a:ext cx="11819530" cy="4344505"/>
          </a:xfrm>
        </p:spPr>
        <p:txBody>
          <a:bodyPr anchor="ctr">
            <a:normAutofit fontScale="92500"/>
          </a:bodyPr>
          <a:lstStyle/>
          <a:p>
            <a:pPr marL="342900" indent="-342900" defTabSz="777240">
              <a:spcAft>
                <a:spcPts val="600"/>
              </a:spcAft>
              <a:buFont typeface="Wingdings" panose="05000000000000000000" pitchFamily="2" charset="2"/>
              <a:buChar char="q"/>
            </a:pPr>
            <a:r>
              <a:rPr lang="en-US" dirty="0">
                <a:latin typeface="Arial"/>
                <a:cs typeface="Arial"/>
              </a:rPr>
              <a:t>Build trust, relationships, shared responsibility, and collaboration </a:t>
            </a:r>
          </a:p>
          <a:p>
            <a:pPr marL="342900" indent="-342900" defTabSz="777240">
              <a:spcAft>
                <a:spcPts val="600"/>
              </a:spcAft>
              <a:buFont typeface="Wingdings" panose="05000000000000000000" pitchFamily="2" charset="2"/>
              <a:buChar char="q"/>
            </a:pPr>
            <a:r>
              <a:rPr lang="en-US" dirty="0">
                <a:latin typeface="Arial"/>
                <a:cs typeface="Arial"/>
              </a:rPr>
              <a:t>Understand the languages and cultures of student groups</a:t>
            </a:r>
          </a:p>
          <a:p>
            <a:pPr marL="342900" indent="-342900" defTabSz="777240">
              <a:spcAft>
                <a:spcPts val="600"/>
              </a:spcAft>
              <a:buFont typeface="Wingdings" panose="05000000000000000000" pitchFamily="2" charset="2"/>
              <a:buChar char="q"/>
            </a:pPr>
            <a:r>
              <a:rPr lang="en-US" dirty="0">
                <a:latin typeface="Arial"/>
                <a:cs typeface="Arial"/>
              </a:rPr>
              <a:t>Understand community assets and cultural wealth </a:t>
            </a:r>
          </a:p>
          <a:p>
            <a:pPr marL="342900" indent="-342900" defTabSz="777240">
              <a:spcAft>
                <a:spcPts val="600"/>
              </a:spcAft>
              <a:buFont typeface="Wingdings" panose="05000000000000000000" pitchFamily="2" charset="2"/>
              <a:buChar char="q"/>
            </a:pPr>
            <a:r>
              <a:rPr lang="en-US" dirty="0">
                <a:latin typeface="Arial"/>
                <a:cs typeface="Arial"/>
              </a:rPr>
              <a:t>Communicate early and often using multiple formats/strategies</a:t>
            </a:r>
          </a:p>
          <a:p>
            <a:pPr marL="342900" indent="-342900" defTabSz="777240">
              <a:spcAft>
                <a:spcPts val="600"/>
              </a:spcAft>
              <a:buFont typeface="Wingdings" panose="05000000000000000000" pitchFamily="2" charset="2"/>
              <a:buChar char="q"/>
            </a:pPr>
            <a:r>
              <a:rPr lang="en-US" dirty="0">
                <a:latin typeface="Arial"/>
                <a:cs typeface="Arial"/>
              </a:rPr>
              <a:t>Create and maintain welcoming environments where all educational partners are valued</a:t>
            </a:r>
          </a:p>
          <a:p>
            <a:pPr marL="342900" indent="-342900" defTabSz="777240">
              <a:spcAft>
                <a:spcPts val="600"/>
              </a:spcAft>
              <a:buFont typeface="Wingdings" panose="05000000000000000000" pitchFamily="2" charset="2"/>
              <a:buChar char="q"/>
            </a:pPr>
            <a:r>
              <a:rPr lang="en-US" dirty="0">
                <a:latin typeface="Arial"/>
                <a:cs typeface="Arial"/>
              </a:rPr>
              <a:t>Promote understanding of content to be discussed</a:t>
            </a:r>
          </a:p>
          <a:p>
            <a:pPr marL="342900" indent="-342900" defTabSz="777240">
              <a:spcAft>
                <a:spcPts val="600"/>
              </a:spcAft>
              <a:buFont typeface="Wingdings" panose="05000000000000000000" pitchFamily="2" charset="2"/>
              <a:buChar char="q"/>
            </a:pPr>
            <a:r>
              <a:rPr lang="en-US" dirty="0">
                <a:latin typeface="Arial"/>
                <a:cs typeface="Arial"/>
              </a:rPr>
              <a:t>Provide multiple opportunities for consultation/engagement</a:t>
            </a:r>
          </a:p>
          <a:p>
            <a:pPr marL="342900" indent="-342900" defTabSz="777240">
              <a:spcAft>
                <a:spcPts val="600"/>
              </a:spcAft>
              <a:buFont typeface="Wingdings" panose="05000000000000000000" pitchFamily="2" charset="2"/>
              <a:buChar char="q"/>
            </a:pPr>
            <a:r>
              <a:rPr lang="en-US" dirty="0">
                <a:latin typeface="Arial"/>
                <a:cs typeface="Arial"/>
              </a:rPr>
              <a:t>Clearly reflect how the process for engaging educational partners influenced the development of the LCAP</a:t>
            </a:r>
          </a:p>
        </p:txBody>
      </p:sp>
      <p:sp>
        <p:nvSpPr>
          <p:cNvPr id="4" name="Slide Number Placeholder 3">
            <a:extLst>
              <a:ext uri="{FF2B5EF4-FFF2-40B4-BE49-F238E27FC236}">
                <a16:creationId xmlns:a16="http://schemas.microsoft.com/office/drawing/2014/main" id="{CD069C5E-64C0-E1A4-2CDF-53D0BBE69626}"/>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51</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213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3626F-5410-654F-661B-565D65C9C2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C6B1B8-2794-9B4B-0687-953C75F69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73695E7-30CF-BDAA-50B8-88B36DD1F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E1F3C83-4178-56BD-17D4-51D0F61C0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18755FE-38A4-ED9C-F1F7-1DFBBE9BE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5C23B39-2355-DABA-7B9B-88525A24D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0ABDC0-5C95-9983-0BF0-F44E3AC79B35}"/>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latin typeface="Arial"/>
                <a:cs typeface="Arial"/>
              </a:rPr>
              <a:t>Process</a:t>
            </a:r>
            <a:r>
              <a:rPr lang="en-US" sz="3600" dirty="0">
                <a:solidFill>
                  <a:srgbClr val="00B050"/>
                </a:solidFill>
                <a:latin typeface="Arial"/>
                <a:cs typeface="Arial"/>
              </a:rPr>
              <a:t> </a:t>
            </a:r>
            <a:r>
              <a:rPr lang="en-US" sz="3600" dirty="0">
                <a:solidFill>
                  <a:schemeClr val="bg1"/>
                </a:solidFill>
                <a:latin typeface="Arial"/>
                <a:cs typeface="Arial"/>
              </a:rPr>
              <a:t>Strategies: Knowledge and Capacity</a:t>
            </a:r>
            <a:endParaRPr lang="en-US" sz="3600" dirty="0">
              <a:solidFill>
                <a:srgbClr val="FFFFFF"/>
              </a:solidFill>
            </a:endParaRPr>
          </a:p>
        </p:txBody>
      </p:sp>
      <p:sp>
        <p:nvSpPr>
          <p:cNvPr id="3" name="Content Placeholder 2">
            <a:extLst>
              <a:ext uri="{FF2B5EF4-FFF2-40B4-BE49-F238E27FC236}">
                <a16:creationId xmlns:a16="http://schemas.microsoft.com/office/drawing/2014/main" id="{7DEF1C09-930E-D39C-70C1-2BA0995385A5}"/>
              </a:ext>
            </a:extLst>
          </p:cNvPr>
          <p:cNvSpPr>
            <a:spLocks noGrp="1"/>
          </p:cNvSpPr>
          <p:nvPr>
            <p:ph idx="1"/>
          </p:nvPr>
        </p:nvSpPr>
        <p:spPr>
          <a:xfrm>
            <a:off x="172570" y="1657050"/>
            <a:ext cx="11819530" cy="4344505"/>
          </a:xfrm>
        </p:spPr>
        <p:txBody>
          <a:bodyPr anchor="ctr">
            <a:normAutofit/>
          </a:bodyPr>
          <a:lstStyle/>
          <a:p>
            <a:pPr marL="342900" indent="-342900" defTabSz="777240">
              <a:spcAft>
                <a:spcPts val="600"/>
              </a:spcAft>
              <a:buFont typeface="Wingdings" panose="05000000000000000000" pitchFamily="2" charset="2"/>
              <a:buChar char="q"/>
            </a:pPr>
            <a:r>
              <a:rPr lang="en-US" dirty="0"/>
              <a:t>Support staff capacity for engagement and consultation</a:t>
            </a:r>
          </a:p>
          <a:p>
            <a:pPr marL="342900" indent="-342900" defTabSz="777240">
              <a:spcAft>
                <a:spcPts val="600"/>
              </a:spcAft>
              <a:buFont typeface="Wingdings" panose="05000000000000000000" pitchFamily="2" charset="2"/>
              <a:buChar char="q"/>
            </a:pPr>
            <a:r>
              <a:rPr lang="en-US" dirty="0"/>
              <a:t>Implement strategies to build staff capacity (e.g., engagement, facilitation, seeking input, cultural competency, facilitating data conversations, progress monitoring, etc.)</a:t>
            </a:r>
          </a:p>
          <a:p>
            <a:pPr marL="342900" indent="-342900" defTabSz="777240">
              <a:spcAft>
                <a:spcPts val="600"/>
              </a:spcAft>
              <a:buFont typeface="Wingdings" panose="05000000000000000000" pitchFamily="2" charset="2"/>
              <a:buChar char="q"/>
            </a:pPr>
            <a:r>
              <a:rPr lang="en-US" dirty="0"/>
              <a:t>Provide training to administrators and staff in planning and facilitating engagement sessions</a:t>
            </a:r>
          </a:p>
          <a:p>
            <a:pPr marL="342900" indent="-342900" defTabSz="777240">
              <a:spcAft>
                <a:spcPts val="600"/>
              </a:spcAft>
              <a:buFont typeface="Wingdings" panose="05000000000000000000" pitchFamily="2" charset="2"/>
              <a:buChar char="q"/>
            </a:pPr>
            <a:r>
              <a:rPr lang="en-US" dirty="0"/>
              <a:t>Support the development of educational partner capacity so that educational partners may take an active role in the engagement process</a:t>
            </a:r>
          </a:p>
        </p:txBody>
      </p:sp>
      <p:sp>
        <p:nvSpPr>
          <p:cNvPr id="4" name="Slide Number Placeholder 3">
            <a:extLst>
              <a:ext uri="{FF2B5EF4-FFF2-40B4-BE49-F238E27FC236}">
                <a16:creationId xmlns:a16="http://schemas.microsoft.com/office/drawing/2014/main" id="{6E9AAB1E-A42E-1869-17ED-B33C925BF6A5}"/>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52</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5263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17D4F0-7204-47E1-E4DB-FDAEDD1E6F3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91CDAA-C378-3FFC-546D-6822AF6CD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A292731-821D-C770-4CBC-30C940F64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FEBB2E1-A903-32BE-8943-A7A7C926E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2C794D-E568-7554-2D44-13B9F0622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0FD90D7-6FE6-B174-AA60-5980C294E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3E10AB-41CF-1AF4-AFA8-B99E45448D1B}"/>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latin typeface="Arial"/>
                <a:cs typeface="Arial"/>
              </a:rPr>
              <a:t>Process</a:t>
            </a:r>
            <a:r>
              <a:rPr lang="en-US" sz="3600" dirty="0">
                <a:solidFill>
                  <a:srgbClr val="00B050"/>
                </a:solidFill>
                <a:latin typeface="Arial"/>
                <a:cs typeface="Arial"/>
              </a:rPr>
              <a:t> </a:t>
            </a:r>
            <a:r>
              <a:rPr lang="en-US" sz="3600" dirty="0">
                <a:solidFill>
                  <a:schemeClr val="bg1"/>
                </a:solidFill>
                <a:latin typeface="Arial"/>
                <a:cs typeface="Arial"/>
              </a:rPr>
              <a:t>Strategies: Participation and Representation</a:t>
            </a:r>
            <a:endParaRPr lang="en-US" sz="3600" dirty="0">
              <a:solidFill>
                <a:srgbClr val="FFFFFF"/>
              </a:solidFill>
            </a:endParaRPr>
          </a:p>
        </p:txBody>
      </p:sp>
      <p:sp>
        <p:nvSpPr>
          <p:cNvPr id="3" name="Content Placeholder 2">
            <a:extLst>
              <a:ext uri="{FF2B5EF4-FFF2-40B4-BE49-F238E27FC236}">
                <a16:creationId xmlns:a16="http://schemas.microsoft.com/office/drawing/2014/main" id="{EE3D56CF-9298-ACD4-2563-043114EEE37B}"/>
              </a:ext>
            </a:extLst>
          </p:cNvPr>
          <p:cNvSpPr>
            <a:spLocks noGrp="1"/>
          </p:cNvSpPr>
          <p:nvPr>
            <p:ph idx="1"/>
          </p:nvPr>
        </p:nvSpPr>
        <p:spPr>
          <a:xfrm>
            <a:off x="172570" y="1657050"/>
            <a:ext cx="11819530" cy="5023150"/>
          </a:xfrm>
        </p:spPr>
        <p:txBody>
          <a:bodyPr anchor="ctr">
            <a:normAutofit/>
          </a:bodyPr>
          <a:lstStyle/>
          <a:p>
            <a:pPr marL="342900" indent="-342900" defTabSz="777240">
              <a:spcAft>
                <a:spcPts val="600"/>
              </a:spcAft>
              <a:buFont typeface="Wingdings" panose="05000000000000000000" pitchFamily="2" charset="2"/>
              <a:buChar char="q"/>
            </a:pPr>
            <a:r>
              <a:rPr lang="en-US" dirty="0"/>
              <a:t>Implement practices that help to determine underrepresented educational partner groups</a:t>
            </a:r>
          </a:p>
          <a:p>
            <a:pPr marL="342900" indent="-342900" defTabSz="777240">
              <a:spcAft>
                <a:spcPts val="600"/>
              </a:spcAft>
              <a:buFont typeface="Wingdings" panose="05000000000000000000" pitchFamily="2" charset="2"/>
              <a:buChar char="q"/>
            </a:pPr>
            <a:r>
              <a:rPr lang="en-US" dirty="0"/>
              <a:t>Reach out to underrepresented educational partner groups and request input to understand why they might not be attending and how they might be able to participate</a:t>
            </a:r>
          </a:p>
          <a:p>
            <a:pPr marL="342900" indent="-342900" defTabSz="777240">
              <a:spcAft>
                <a:spcPts val="600"/>
              </a:spcAft>
              <a:buFont typeface="Wingdings" panose="05000000000000000000" pitchFamily="2" charset="2"/>
              <a:buChar char="q"/>
            </a:pPr>
            <a:r>
              <a:rPr lang="en-US" dirty="0"/>
              <a:t>Consider potential barriers to engagement and possible options for addressing those barriers (e.g., providing opportunities at varying times, places, formats, etc.)</a:t>
            </a:r>
          </a:p>
          <a:p>
            <a:pPr marL="342900" indent="-342900" defTabSz="777240">
              <a:spcAft>
                <a:spcPts val="600"/>
              </a:spcAft>
              <a:buFont typeface="Wingdings" panose="05000000000000000000" pitchFamily="2" charset="2"/>
              <a:buChar char="q"/>
            </a:pPr>
            <a:r>
              <a:rPr lang="en-US" dirty="0"/>
              <a:t>Monitor impact of strategies for addressing barriers and adjust practices when needed</a:t>
            </a:r>
          </a:p>
          <a:p>
            <a:pPr marL="342900" indent="-342900" defTabSz="777240">
              <a:spcAft>
                <a:spcPts val="600"/>
              </a:spcAft>
              <a:buFont typeface="Wingdings" panose="05000000000000000000" pitchFamily="2" charset="2"/>
              <a:buChar char="q"/>
            </a:pPr>
            <a:r>
              <a:rPr lang="en-US" dirty="0"/>
              <a:t>Implement a communication strategy that uses multiple methods, avenues, and opportunities to reach educational partners, including those who may be difficult to reach and underrepresented</a:t>
            </a:r>
          </a:p>
        </p:txBody>
      </p:sp>
      <p:sp>
        <p:nvSpPr>
          <p:cNvPr id="4" name="Slide Number Placeholder 3">
            <a:extLst>
              <a:ext uri="{FF2B5EF4-FFF2-40B4-BE49-F238E27FC236}">
                <a16:creationId xmlns:a16="http://schemas.microsoft.com/office/drawing/2014/main" id="{3FAF43B0-E8C7-F753-E5AC-102C09C46CC1}"/>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9608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E52C5-72B4-A530-4A99-2127E577EC1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B85B54-13C8-D82D-05FC-B62DB8C8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B4EB40C-6EE8-BCAF-49B4-A6D027FD3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E0E6865-A719-78E1-D92B-62D7C2536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E04288B-5766-2E9A-38F7-759FAF301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920D888-B5D1-5E7A-0C92-3FF2373A7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DB9620-76D7-DED5-038E-D3D8F53AFBDF}"/>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latin typeface="Arial"/>
                <a:cs typeface="Arial"/>
              </a:rPr>
              <a:t>Process</a:t>
            </a:r>
            <a:r>
              <a:rPr lang="en-US" sz="3600" dirty="0">
                <a:solidFill>
                  <a:srgbClr val="00B050"/>
                </a:solidFill>
                <a:latin typeface="Arial"/>
                <a:cs typeface="Arial"/>
              </a:rPr>
              <a:t> </a:t>
            </a:r>
            <a:r>
              <a:rPr lang="en-US" sz="3600" dirty="0">
                <a:solidFill>
                  <a:schemeClr val="bg1"/>
                </a:solidFill>
                <a:latin typeface="Arial"/>
                <a:cs typeface="Arial"/>
              </a:rPr>
              <a:t>Strategies: Meaningful Engagement (1)</a:t>
            </a:r>
            <a:endParaRPr lang="en-US" sz="3600" dirty="0">
              <a:solidFill>
                <a:srgbClr val="FFFFFF"/>
              </a:solidFill>
            </a:endParaRPr>
          </a:p>
        </p:txBody>
      </p:sp>
      <p:sp>
        <p:nvSpPr>
          <p:cNvPr id="3" name="Content Placeholder 2">
            <a:extLst>
              <a:ext uri="{FF2B5EF4-FFF2-40B4-BE49-F238E27FC236}">
                <a16:creationId xmlns:a16="http://schemas.microsoft.com/office/drawing/2014/main" id="{A8A5F14F-64D3-B185-AE8F-FF0DB978E0CA}"/>
              </a:ext>
            </a:extLst>
          </p:cNvPr>
          <p:cNvSpPr>
            <a:spLocks noGrp="1"/>
          </p:cNvSpPr>
          <p:nvPr>
            <p:ph idx="1"/>
          </p:nvPr>
        </p:nvSpPr>
        <p:spPr>
          <a:xfrm>
            <a:off x="172570" y="1498600"/>
            <a:ext cx="11819530" cy="5321956"/>
          </a:xfrm>
        </p:spPr>
        <p:txBody>
          <a:bodyPr anchor="ctr">
            <a:normAutofit/>
          </a:bodyPr>
          <a:lstStyle/>
          <a:p>
            <a:pPr marL="342900" indent="-342900" defTabSz="777240">
              <a:spcAft>
                <a:spcPts val="600"/>
              </a:spcAft>
              <a:buFont typeface="Wingdings" panose="05000000000000000000" pitchFamily="2" charset="2"/>
              <a:buChar char="q"/>
            </a:pPr>
            <a:r>
              <a:rPr lang="en-US" dirty="0">
                <a:latin typeface="Arial"/>
                <a:cs typeface="Arial"/>
              </a:rPr>
              <a:t>Provide educational partners with information regarding data and content in a clear, timely, and understandable manner</a:t>
            </a:r>
          </a:p>
          <a:p>
            <a:pPr marL="342900" indent="-342900" defTabSz="777240">
              <a:spcAft>
                <a:spcPts val="600"/>
              </a:spcAft>
              <a:buFont typeface="Wingdings" panose="05000000000000000000" pitchFamily="2" charset="2"/>
              <a:buChar char="q"/>
            </a:pPr>
            <a:r>
              <a:rPr lang="en-US" dirty="0">
                <a:latin typeface="Arial"/>
                <a:cs typeface="Arial"/>
              </a:rPr>
              <a:t>Allow time for information and data to be reviewed, translated, and made accessible</a:t>
            </a:r>
          </a:p>
          <a:p>
            <a:pPr marL="342900" indent="-342900" defTabSz="777240">
              <a:spcAft>
                <a:spcPts val="600"/>
              </a:spcAft>
              <a:buFont typeface="Wingdings" panose="05000000000000000000" pitchFamily="2" charset="2"/>
              <a:buChar char="q"/>
            </a:pPr>
            <a:r>
              <a:rPr lang="en-US" dirty="0">
                <a:latin typeface="Arial"/>
                <a:cs typeface="Arial"/>
              </a:rPr>
              <a:t>Provide accommodations and supports to ensure that engagement opportunities are accessible (e.g., provide materials in alternative formats for use by persons with disabilities and in different languages)</a:t>
            </a:r>
          </a:p>
        </p:txBody>
      </p:sp>
      <p:sp>
        <p:nvSpPr>
          <p:cNvPr id="4" name="Slide Number Placeholder 3">
            <a:extLst>
              <a:ext uri="{FF2B5EF4-FFF2-40B4-BE49-F238E27FC236}">
                <a16:creationId xmlns:a16="http://schemas.microsoft.com/office/drawing/2014/main" id="{0D77D7CA-87FB-052E-CF79-36E9A01657ED}"/>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1972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B58277-4BBE-3CF6-955B-1D7F261416B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38990-DF76-62FD-EE6B-8153F5EAB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A9E632D-8CBA-9127-3DFB-277C1216A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27116A1-2DCD-5449-44D5-BEE5F17E5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0631BB3-3A86-D772-0C53-05F965F22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8B04E90-7311-6169-4DC8-B07526C73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FA2CAC-4876-392B-A8FC-FF6AFFE2E186}"/>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latin typeface="Arial"/>
                <a:cs typeface="Arial"/>
              </a:rPr>
              <a:t>Process</a:t>
            </a:r>
            <a:r>
              <a:rPr lang="en-US" sz="3600" dirty="0">
                <a:solidFill>
                  <a:srgbClr val="00B050"/>
                </a:solidFill>
                <a:latin typeface="Arial"/>
                <a:cs typeface="Arial"/>
              </a:rPr>
              <a:t> </a:t>
            </a:r>
            <a:r>
              <a:rPr lang="en-US" sz="3600" dirty="0">
                <a:solidFill>
                  <a:schemeClr val="bg1"/>
                </a:solidFill>
                <a:latin typeface="Arial"/>
                <a:cs typeface="Arial"/>
              </a:rPr>
              <a:t>Strategies: Meaningful Engagement (2)</a:t>
            </a:r>
            <a:endParaRPr lang="en-US" sz="3600" dirty="0">
              <a:solidFill>
                <a:srgbClr val="FFFFFF"/>
              </a:solidFill>
            </a:endParaRPr>
          </a:p>
        </p:txBody>
      </p:sp>
      <p:sp>
        <p:nvSpPr>
          <p:cNvPr id="3" name="Content Placeholder 2">
            <a:extLst>
              <a:ext uri="{FF2B5EF4-FFF2-40B4-BE49-F238E27FC236}">
                <a16:creationId xmlns:a16="http://schemas.microsoft.com/office/drawing/2014/main" id="{385790EA-46E6-27DE-9F0D-660DAE657301}"/>
              </a:ext>
            </a:extLst>
          </p:cNvPr>
          <p:cNvSpPr>
            <a:spLocks noGrp="1"/>
          </p:cNvSpPr>
          <p:nvPr>
            <p:ph idx="1"/>
          </p:nvPr>
        </p:nvSpPr>
        <p:spPr>
          <a:xfrm>
            <a:off x="172570" y="1498600"/>
            <a:ext cx="11819530" cy="5321956"/>
          </a:xfrm>
        </p:spPr>
        <p:txBody>
          <a:bodyPr anchor="ctr">
            <a:normAutofit/>
          </a:bodyPr>
          <a:lstStyle/>
          <a:p>
            <a:pPr marL="0" indent="0" defTabSz="777240">
              <a:spcAft>
                <a:spcPts val="600"/>
              </a:spcAft>
              <a:buNone/>
            </a:pPr>
            <a:r>
              <a:rPr lang="en-US" dirty="0">
                <a:latin typeface="Arial"/>
                <a:cs typeface="Arial"/>
              </a:rPr>
              <a:t>(Continued from previous slide)</a:t>
            </a:r>
          </a:p>
          <a:p>
            <a:pPr marL="342900" indent="-342900" defTabSz="777240">
              <a:spcAft>
                <a:spcPts val="600"/>
              </a:spcAft>
              <a:buFont typeface="Wingdings" panose="05000000000000000000" pitchFamily="2" charset="2"/>
              <a:buChar char="q"/>
            </a:pPr>
            <a:r>
              <a:rPr lang="en-US" dirty="0">
                <a:latin typeface="Arial"/>
                <a:cs typeface="Arial"/>
              </a:rPr>
              <a:t>Implement practices that solicit input from all educational partners and promote their ability to provide substantive input</a:t>
            </a:r>
          </a:p>
          <a:p>
            <a:pPr marL="342900" indent="-342900" defTabSz="777240">
              <a:spcAft>
                <a:spcPts val="600"/>
              </a:spcAft>
              <a:buFont typeface="Wingdings" panose="05000000000000000000" pitchFamily="2" charset="2"/>
              <a:buChar char="q"/>
            </a:pPr>
            <a:r>
              <a:rPr lang="en-US" dirty="0">
                <a:latin typeface="Arial"/>
                <a:cs typeface="Arial"/>
              </a:rPr>
              <a:t>Foster practices that promote active analysis of data, identification of needs and suggestions for addressing needs</a:t>
            </a:r>
          </a:p>
          <a:p>
            <a:pPr marL="800100" lvl="1" indent="-342900" defTabSz="777240">
              <a:spcAft>
                <a:spcPts val="600"/>
              </a:spcAft>
              <a:buFont typeface="Courier New" panose="05000000000000000000" pitchFamily="2" charset="2"/>
              <a:buChar char="o"/>
            </a:pPr>
            <a:r>
              <a:rPr lang="en-US" dirty="0">
                <a:latin typeface="Arial"/>
                <a:cs typeface="Arial"/>
              </a:rPr>
              <a:t>Develop data protocols with educational partners</a:t>
            </a:r>
          </a:p>
          <a:p>
            <a:pPr marL="800100" lvl="1" indent="-342900" defTabSz="777240">
              <a:spcAft>
                <a:spcPts val="600"/>
              </a:spcAft>
              <a:buFont typeface="Courier New" panose="05000000000000000000" pitchFamily="2" charset="2"/>
              <a:buChar char="o"/>
            </a:pPr>
            <a:r>
              <a:rPr lang="en-US" dirty="0">
                <a:latin typeface="Arial"/>
                <a:cs typeface="Arial"/>
              </a:rPr>
              <a:t>Using quantitative and qualitative (e.g. street data) data</a:t>
            </a:r>
          </a:p>
        </p:txBody>
      </p:sp>
      <p:sp>
        <p:nvSpPr>
          <p:cNvPr id="4" name="Slide Number Placeholder 3">
            <a:extLst>
              <a:ext uri="{FF2B5EF4-FFF2-40B4-BE49-F238E27FC236}">
                <a16:creationId xmlns:a16="http://schemas.microsoft.com/office/drawing/2014/main" id="{87628C6B-345C-50E0-86D9-50CBA9A6F148}"/>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1714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dirty="0">
                <a:solidFill>
                  <a:srgbClr val="FFFFFF"/>
                </a:solidFill>
                <a:latin typeface="Arial"/>
                <a:cs typeface="Arial"/>
              </a:rPr>
              <a:t>Closing Thoughts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368587" y="6122895"/>
            <a:ext cx="783789" cy="689068"/>
          </a:xfrm>
        </p:spPr>
        <p:txBody>
          <a:bodyPr vert="horz" lIns="91440" tIns="45720" rIns="91440" bIns="45720" rtlCol="0" anchor="ctr">
            <a:normAutofit/>
          </a:bodyPr>
          <a:lstStyle/>
          <a:p>
            <a:pPr>
              <a:spcAft>
                <a:spcPts val="600"/>
              </a:spcAft>
            </a:pPr>
            <a:fld id="{1E47FE53-EBF0-4DA7-9D9D-CC1C3A20F3CB}" type="slidenum">
              <a:rPr lang="en-US" sz="2400">
                <a:solidFill>
                  <a:schemeClr val="tx1"/>
                </a:solidFill>
                <a:latin typeface="Arial" panose="020B0604020202020204" pitchFamily="34" charset="0"/>
                <a:cs typeface="Arial" panose="020B0604020202020204" pitchFamily="34" charset="0"/>
              </a:rPr>
              <a:pPr>
                <a:spcAft>
                  <a:spcPts val="600"/>
                </a:spcAft>
              </a:pPr>
              <a:t>56</a:t>
            </a:fld>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507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74B7B1-1560-828C-A418-686E3124DF2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D01025-DB11-EA26-96FA-2D0F7752D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17D89D-EAA3-F875-867A-F5D7B694E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C728585-10EC-A514-5A2E-0E93AC63E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5E41255-7B8B-F860-7DCA-4714E69C8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43B5D06-873C-453F-17C3-FC77F9B49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04A7F9-1CDF-4BD4-D2E8-51C4AE00D8E4}"/>
              </a:ext>
            </a:extLst>
          </p:cNvPr>
          <p:cNvSpPr>
            <a:spLocks noGrp="1"/>
          </p:cNvSpPr>
          <p:nvPr>
            <p:ph type="title"/>
          </p:nvPr>
        </p:nvSpPr>
        <p:spPr>
          <a:xfrm>
            <a:off x="459347" y="294538"/>
            <a:ext cx="10808204" cy="1296203"/>
          </a:xfrm>
        </p:spPr>
        <p:txBody>
          <a:bodyPr>
            <a:normAutofit/>
          </a:bodyPr>
          <a:lstStyle/>
          <a:p>
            <a:r>
              <a:rPr lang="en-US" sz="3600" dirty="0">
                <a:solidFill>
                  <a:schemeClr val="bg1"/>
                </a:solidFill>
              </a:rPr>
              <a:t>Trusting Relationships are Key</a:t>
            </a:r>
            <a:endParaRPr lang="en-US" sz="3600" dirty="0">
              <a:solidFill>
                <a:srgbClr val="FFFFFF"/>
              </a:solidFill>
            </a:endParaRPr>
          </a:p>
        </p:txBody>
      </p:sp>
      <p:sp>
        <p:nvSpPr>
          <p:cNvPr id="3" name="Content Placeholder 2">
            <a:extLst>
              <a:ext uri="{FF2B5EF4-FFF2-40B4-BE49-F238E27FC236}">
                <a16:creationId xmlns:a16="http://schemas.microsoft.com/office/drawing/2014/main" id="{8888E5C2-DD5C-FDB3-9E97-4890C385DCB4}"/>
              </a:ext>
            </a:extLst>
          </p:cNvPr>
          <p:cNvSpPr>
            <a:spLocks noGrp="1"/>
          </p:cNvSpPr>
          <p:nvPr>
            <p:ph idx="1"/>
          </p:nvPr>
        </p:nvSpPr>
        <p:spPr>
          <a:xfrm>
            <a:off x="172570" y="1498600"/>
            <a:ext cx="11819530" cy="5321956"/>
          </a:xfrm>
        </p:spPr>
        <p:txBody>
          <a:bodyPr anchor="ctr">
            <a:normAutofit/>
          </a:bodyPr>
          <a:lstStyle/>
          <a:p>
            <a:r>
              <a:rPr lang="en-US" dirty="0">
                <a:latin typeface="Arial"/>
                <a:cs typeface="Arial"/>
              </a:rPr>
              <a:t>Subsidiarity will not work without trusting relationships</a:t>
            </a:r>
          </a:p>
          <a:p>
            <a:pPr lvl="1"/>
            <a:r>
              <a:rPr lang="en-US" dirty="0">
                <a:latin typeface="Arial"/>
                <a:cs typeface="Arial"/>
              </a:rPr>
              <a:t>Trusting relationships must be developed and maintained  </a:t>
            </a:r>
            <a:endParaRPr lang="en-US" dirty="0"/>
          </a:p>
          <a:p>
            <a:pPr lvl="2"/>
            <a:r>
              <a:rPr lang="en-US" dirty="0">
                <a:latin typeface="Arial"/>
                <a:cs typeface="Arial"/>
              </a:rPr>
              <a:t>Respect</a:t>
            </a:r>
          </a:p>
          <a:p>
            <a:pPr lvl="2"/>
            <a:r>
              <a:rPr lang="en-US" dirty="0">
                <a:latin typeface="Arial"/>
                <a:cs typeface="Arial"/>
              </a:rPr>
              <a:t>Honesty</a:t>
            </a:r>
          </a:p>
          <a:p>
            <a:pPr lvl="2"/>
            <a:r>
              <a:rPr lang="en-US" dirty="0">
                <a:latin typeface="Arial"/>
                <a:cs typeface="Arial"/>
              </a:rPr>
              <a:t>Openness</a:t>
            </a:r>
          </a:p>
          <a:p>
            <a:pPr lvl="2"/>
            <a:r>
              <a:rPr lang="en-US" dirty="0">
                <a:latin typeface="Arial"/>
                <a:cs typeface="Arial"/>
              </a:rPr>
              <a:t>Responsiveness</a:t>
            </a:r>
          </a:p>
          <a:p>
            <a:r>
              <a:rPr lang="en-US" dirty="0">
                <a:latin typeface="Arial"/>
                <a:cs typeface="Arial"/>
              </a:rPr>
              <a:t>Building and maintaining trusting relationships is a responsibility of both LEAs and their educational partners.</a:t>
            </a:r>
            <a:endParaRPr lang="en-US" dirty="0"/>
          </a:p>
        </p:txBody>
      </p:sp>
      <p:sp>
        <p:nvSpPr>
          <p:cNvPr id="4" name="Slide Number Placeholder 3">
            <a:extLst>
              <a:ext uri="{FF2B5EF4-FFF2-40B4-BE49-F238E27FC236}">
                <a16:creationId xmlns:a16="http://schemas.microsoft.com/office/drawing/2014/main" id="{7846C69E-7365-5979-F646-E9B141F138A9}"/>
              </a:ext>
            </a:extLst>
          </p:cNvPr>
          <p:cNvSpPr>
            <a:spLocks noGrp="1"/>
          </p:cNvSpPr>
          <p:nvPr>
            <p:ph type="sldNum" sz="quarter" idx="12"/>
          </p:nvPr>
        </p:nvSpPr>
        <p:spPr>
          <a:xfrm>
            <a:off x="11267551" y="6197600"/>
            <a:ext cx="882683" cy="622956"/>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57</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94786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568230-6BBD-96BD-E320-F920412A7976}"/>
              </a:ext>
            </a:extLst>
          </p:cNvPr>
          <p:cNvSpPr>
            <a:spLocks noGrp="1"/>
          </p:cNvSpPr>
          <p:nvPr>
            <p:ph type="title"/>
          </p:nvPr>
        </p:nvSpPr>
        <p:spPr>
          <a:xfrm>
            <a:off x="459347" y="294538"/>
            <a:ext cx="10808204" cy="1033669"/>
          </a:xfrm>
        </p:spPr>
        <p:txBody>
          <a:bodyPr>
            <a:normAutofit fontScale="90000"/>
          </a:bodyPr>
          <a:lstStyle/>
          <a:p>
            <a:r>
              <a:rPr lang="en-US" sz="4000" dirty="0">
                <a:solidFill>
                  <a:srgbClr val="FFFFFF"/>
                </a:solidFill>
                <a:latin typeface="Arial"/>
                <a:cs typeface="Arial"/>
              </a:rPr>
              <a:t>Promoting Well Written Engaging Educational Partner Sections </a:t>
            </a:r>
            <a:endParaRPr lang="en-US" sz="4000" dirty="0">
              <a:solidFill>
                <a:srgbClr val="FFFFFF"/>
              </a:solidFill>
            </a:endParaRPr>
          </a:p>
        </p:txBody>
      </p:sp>
      <p:sp>
        <p:nvSpPr>
          <p:cNvPr id="7" name="Content Placeholder 6">
            <a:extLst>
              <a:ext uri="{FF2B5EF4-FFF2-40B4-BE49-F238E27FC236}">
                <a16:creationId xmlns:a16="http://schemas.microsoft.com/office/drawing/2014/main" id="{FE1E3132-636B-AB46-23FE-D8F09ACC948F}"/>
              </a:ext>
            </a:extLst>
          </p:cNvPr>
          <p:cNvSpPr txBox="1">
            <a:spLocks noGrp="1"/>
          </p:cNvSpPr>
          <p:nvPr>
            <p:ph idx="1"/>
          </p:nvPr>
        </p:nvSpPr>
        <p:spPr>
          <a:xfrm>
            <a:off x="311972" y="1714348"/>
            <a:ext cx="11575227" cy="4761756"/>
          </a:xfrm>
          <a:prstGeom prst="rect">
            <a:avLst/>
          </a:prstGeom>
        </p:spPr>
        <p:txBody>
          <a:bodyPr rtlCol="0" anchor="t">
            <a:noAutofit/>
          </a:bodyPr>
          <a:lstStyle/>
          <a:p>
            <a:pPr marL="0" indent="0">
              <a:buNone/>
            </a:pPr>
            <a:r>
              <a:rPr lang="en-US" dirty="0">
                <a:latin typeface="Arial"/>
                <a:cs typeface="Arial"/>
              </a:rPr>
              <a:t>In addition to ensuring that the responses address the prompts and instructions, LEAs are encouraged to consider how to develop well –written responses to each prompt in the Engaging Educational Partner section. While there is no definition in statute of what constitutes a well written response, LEAs are encouraged to consider the three functions of the LCAP in determining how to write the response. Below are some examples of LEA considerations: </a:t>
            </a:r>
          </a:p>
          <a:p>
            <a:r>
              <a:rPr lang="en-US" dirty="0">
                <a:latin typeface="Arial"/>
                <a:cs typeface="Arial"/>
              </a:rPr>
              <a:t>How are we supporting comprehensive planning?  </a:t>
            </a:r>
            <a:endParaRPr lang="en-US" dirty="0"/>
          </a:p>
          <a:p>
            <a:pPr>
              <a:buFont typeface="Arial" panose="020B0604020202020204" pitchFamily="34" charset="0"/>
              <a:buChar char="•"/>
            </a:pPr>
            <a:r>
              <a:rPr lang="en-US" dirty="0">
                <a:latin typeface="Arial"/>
                <a:cs typeface="Arial"/>
              </a:rPr>
              <a:t>How are we supporting meaningful engagement?</a:t>
            </a:r>
          </a:p>
          <a:p>
            <a:r>
              <a:rPr lang="en-US" dirty="0">
                <a:latin typeface="Arial"/>
                <a:cs typeface="Arial"/>
              </a:rPr>
              <a:t>How is accountability and compliance supported?</a:t>
            </a:r>
            <a:endParaRPr lang="en-US" dirty="0">
              <a:highlight>
                <a:srgbClr val="FFFF00"/>
              </a:highlight>
              <a:latin typeface="Arial"/>
              <a:cs typeface="Arial"/>
            </a:endParaRPr>
          </a:p>
        </p:txBody>
      </p:sp>
      <p:sp>
        <p:nvSpPr>
          <p:cNvPr id="2" name="Slide Number Placeholder 1">
            <a:extLst>
              <a:ext uri="{FF2B5EF4-FFF2-40B4-BE49-F238E27FC236}">
                <a16:creationId xmlns:a16="http://schemas.microsoft.com/office/drawing/2014/main" id="{3C3E634D-4D15-AA70-58B7-00806D4CCB63}"/>
              </a:ext>
            </a:extLst>
          </p:cNvPr>
          <p:cNvSpPr>
            <a:spLocks noGrp="1"/>
          </p:cNvSpPr>
          <p:nvPr>
            <p:ph type="sldNum" sz="quarter" idx="12"/>
          </p:nvPr>
        </p:nvSpPr>
        <p:spPr>
          <a:xfrm>
            <a:off x="9296400" y="6293541"/>
            <a:ext cx="2743200" cy="365125"/>
          </a:xfrm>
        </p:spPr>
        <p:txBody>
          <a:bodyPr/>
          <a:lstStyle/>
          <a:p>
            <a:fld id="{1E47FE53-EBF0-4DA7-9D9D-CC1C3A20F3CB}" type="slidenum">
              <a:rPr lang="en-US" smtClean="0"/>
              <a:pPr/>
              <a:t>58</a:t>
            </a:fld>
            <a:endParaRPr lang="en-US" dirty="0">
              <a:solidFill>
                <a:schemeClr val="tx1"/>
              </a:solidFill>
            </a:endParaRPr>
          </a:p>
        </p:txBody>
      </p:sp>
    </p:spTree>
    <p:extLst>
      <p:ext uri="{BB962C8B-B14F-4D97-AF65-F5344CB8AC3E}">
        <p14:creationId xmlns:p14="http://schemas.microsoft.com/office/powerpoint/2010/main" val="2872973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09C2B-E048-3AC7-C0CA-E8DD6414449F}"/>
              </a:ext>
            </a:extLst>
          </p:cNvPr>
          <p:cNvSpPr>
            <a:spLocks noGrp="1"/>
          </p:cNvSpPr>
          <p:nvPr>
            <p:ph type="title"/>
          </p:nvPr>
        </p:nvSpPr>
        <p:spPr>
          <a:xfrm>
            <a:off x="459347" y="294538"/>
            <a:ext cx="10808204" cy="1033669"/>
          </a:xfrm>
        </p:spPr>
        <p:txBody>
          <a:bodyPr>
            <a:normAutofit/>
          </a:bodyPr>
          <a:lstStyle/>
          <a:p>
            <a:r>
              <a:rPr lang="en-US" sz="3600" dirty="0">
                <a:solidFill>
                  <a:srgbClr val="FFFFFF"/>
                </a:solidFill>
                <a:latin typeface="Arial"/>
                <a:cs typeface="Arial"/>
              </a:rPr>
              <a:t>Resources</a:t>
            </a:r>
            <a:endParaRPr lang="en-US" sz="3600" dirty="0">
              <a:solidFill>
                <a:srgbClr val="FFFFFF"/>
              </a:solidFill>
            </a:endParaRPr>
          </a:p>
        </p:txBody>
      </p:sp>
      <p:sp>
        <p:nvSpPr>
          <p:cNvPr id="3" name="Text Placeholder 2">
            <a:extLst>
              <a:ext uri="{FF2B5EF4-FFF2-40B4-BE49-F238E27FC236}">
                <a16:creationId xmlns:a16="http://schemas.microsoft.com/office/drawing/2014/main" id="{74951F0D-80CF-35C2-D87E-00AECA529206}"/>
              </a:ext>
            </a:extLst>
          </p:cNvPr>
          <p:cNvSpPr>
            <a:spLocks noGrp="1"/>
          </p:cNvSpPr>
          <p:nvPr>
            <p:ph idx="1"/>
          </p:nvPr>
        </p:nvSpPr>
        <p:spPr>
          <a:xfrm>
            <a:off x="459347" y="1714500"/>
            <a:ext cx="10636283" cy="4848961"/>
          </a:xfrm>
        </p:spPr>
        <p:txBody>
          <a:bodyPr vert="horz" lIns="91440" tIns="45720" rIns="91440" bIns="45720" rtlCol="0" anchor="t">
            <a:normAutofit lnSpcReduction="10000"/>
          </a:bodyPr>
          <a:lstStyle/>
          <a:p>
            <a:pPr>
              <a:spcBef>
                <a:spcPts val="600"/>
              </a:spcBef>
              <a:spcAft>
                <a:spcPts val="600"/>
              </a:spcAft>
            </a:pPr>
            <a:r>
              <a:rPr lang="en-US" i="1" dirty="0">
                <a:latin typeface="Arial"/>
                <a:cs typeface="Arial"/>
                <a:hlinkClick r:id="rId2"/>
              </a:rPr>
              <a:t>EC</a:t>
            </a:r>
            <a:r>
              <a:rPr lang="en-US" dirty="0">
                <a:latin typeface="Arial"/>
                <a:cs typeface="Arial"/>
                <a:hlinkClick r:id="rId2"/>
              </a:rPr>
              <a:t> Section 35147(b)</a:t>
            </a:r>
            <a:r>
              <a:rPr lang="en-US" dirty="0">
                <a:latin typeface="Arial"/>
                <a:cs typeface="Arial"/>
              </a:rPr>
              <a:t> (Greene Act)</a:t>
            </a:r>
            <a:endParaRPr lang="en-US" dirty="0"/>
          </a:p>
          <a:p>
            <a:pPr>
              <a:spcBef>
                <a:spcPts val="600"/>
              </a:spcBef>
              <a:spcAft>
                <a:spcPts val="600"/>
              </a:spcAft>
            </a:pPr>
            <a:r>
              <a:rPr lang="en-US" i="1" dirty="0">
                <a:latin typeface="Arial"/>
                <a:cs typeface="Arial"/>
                <a:hlinkClick r:id="rId3"/>
              </a:rPr>
              <a:t>EC</a:t>
            </a:r>
            <a:r>
              <a:rPr lang="en-US" dirty="0">
                <a:latin typeface="Arial"/>
                <a:cs typeface="Arial"/>
                <a:hlinkClick r:id="rId3"/>
              </a:rPr>
              <a:t> Sections </a:t>
            </a:r>
            <a:r>
              <a:rPr lang="en-US" i="0" dirty="0">
                <a:solidFill>
                  <a:srgbClr val="111111"/>
                </a:solidFill>
                <a:effectLst/>
                <a:latin typeface="Arial"/>
                <a:cs typeface="Arial"/>
                <a:hlinkClick r:id="rId3"/>
              </a:rPr>
              <a:t>52059.5 – 52077</a:t>
            </a:r>
            <a:endParaRPr lang="en-US" i="0" dirty="0">
              <a:solidFill>
                <a:srgbClr val="111111"/>
              </a:solidFill>
              <a:effectLst/>
              <a:latin typeface="Arial"/>
              <a:cs typeface="Arial"/>
            </a:endParaRPr>
          </a:p>
          <a:p>
            <a:pPr>
              <a:spcBef>
                <a:spcPts val="600"/>
              </a:spcBef>
              <a:spcAft>
                <a:spcPts val="600"/>
              </a:spcAft>
            </a:pPr>
            <a:r>
              <a:rPr lang="en-US" i="1" dirty="0">
                <a:solidFill>
                  <a:srgbClr val="111111"/>
                </a:solidFill>
                <a:latin typeface="Arial"/>
                <a:cs typeface="Arial"/>
                <a:hlinkClick r:id="rId4"/>
              </a:rPr>
              <a:t>EC</a:t>
            </a:r>
            <a:r>
              <a:rPr lang="en-US" dirty="0">
                <a:solidFill>
                  <a:srgbClr val="111111"/>
                </a:solidFill>
                <a:latin typeface="Arial"/>
                <a:cs typeface="Arial"/>
                <a:hlinkClick r:id="rId4"/>
              </a:rPr>
              <a:t> Section 47606.5</a:t>
            </a:r>
            <a:endParaRPr lang="en-US" dirty="0">
              <a:solidFill>
                <a:srgbClr val="111111"/>
              </a:solidFill>
              <a:latin typeface="Arial"/>
              <a:cs typeface="Arial"/>
            </a:endParaRPr>
          </a:p>
          <a:p>
            <a:pPr>
              <a:spcBef>
                <a:spcPts val="600"/>
              </a:spcBef>
              <a:spcAft>
                <a:spcPts val="600"/>
              </a:spcAft>
            </a:pPr>
            <a:r>
              <a:rPr lang="en-US" i="1" dirty="0">
                <a:solidFill>
                  <a:srgbClr val="111111"/>
                </a:solidFill>
                <a:latin typeface="Arial"/>
                <a:cs typeface="Arial"/>
                <a:hlinkClick r:id="rId5"/>
              </a:rPr>
              <a:t>EC</a:t>
            </a:r>
            <a:r>
              <a:rPr lang="en-US" dirty="0">
                <a:solidFill>
                  <a:srgbClr val="111111"/>
                </a:solidFill>
                <a:latin typeface="Arial"/>
                <a:cs typeface="Arial"/>
                <a:hlinkClick r:id="rId5"/>
              </a:rPr>
              <a:t> Section 64001(j)</a:t>
            </a:r>
            <a:endParaRPr lang="en-US" dirty="0">
              <a:latin typeface="Arial"/>
              <a:cs typeface="Arial"/>
            </a:endParaRPr>
          </a:p>
          <a:p>
            <a:pPr>
              <a:spcBef>
                <a:spcPts val="600"/>
              </a:spcBef>
              <a:spcAft>
                <a:spcPts val="600"/>
              </a:spcAft>
            </a:pPr>
            <a:r>
              <a:rPr lang="en-US" dirty="0">
                <a:latin typeface="Arial"/>
                <a:cs typeface="Arial"/>
                <a:hlinkClick r:id="rId6"/>
              </a:rPr>
              <a:t>Title 5</a:t>
            </a:r>
            <a:r>
              <a:rPr lang="en-US" i="1" dirty="0">
                <a:latin typeface="Arial"/>
                <a:cs typeface="Arial"/>
                <a:hlinkClick r:id="rId6"/>
              </a:rPr>
              <a:t> California Code of Regulations Section 15495</a:t>
            </a:r>
            <a:endParaRPr lang="en-US" dirty="0">
              <a:latin typeface="Arial"/>
              <a:cs typeface="Arial"/>
            </a:endParaRPr>
          </a:p>
          <a:p>
            <a:pPr>
              <a:spcBef>
                <a:spcPts val="600"/>
              </a:spcBef>
              <a:spcAft>
                <a:spcPts val="600"/>
              </a:spcAft>
            </a:pPr>
            <a:r>
              <a:rPr lang="en-US" dirty="0">
                <a:latin typeface="Arial"/>
                <a:cs typeface="Arial"/>
                <a:hlinkClick r:id="rId7"/>
              </a:rPr>
              <a:t>Local Control and Accountability Plan (LCAP) web page</a:t>
            </a:r>
            <a:endParaRPr lang="en-US" dirty="0">
              <a:latin typeface="Arial"/>
              <a:cs typeface="Arial"/>
            </a:endParaRPr>
          </a:p>
          <a:p>
            <a:pPr>
              <a:spcBef>
                <a:spcPts val="600"/>
              </a:spcBef>
              <a:spcAft>
                <a:spcPts val="600"/>
              </a:spcAft>
            </a:pPr>
            <a:r>
              <a:rPr lang="en-US" dirty="0">
                <a:latin typeface="Arial"/>
                <a:cs typeface="Arial"/>
                <a:hlinkClick r:id="rId8"/>
              </a:rPr>
              <a:t>Parent Involvement and Family Engagement web page</a:t>
            </a:r>
            <a:endParaRPr lang="en-US" dirty="0">
              <a:latin typeface="Arial"/>
              <a:cs typeface="Arial"/>
            </a:endParaRPr>
          </a:p>
          <a:p>
            <a:pPr>
              <a:spcBef>
                <a:spcPts val="600"/>
              </a:spcBef>
              <a:spcAft>
                <a:spcPts val="600"/>
              </a:spcAft>
            </a:pPr>
            <a:r>
              <a:rPr lang="en-US" dirty="0">
                <a:latin typeface="Arial"/>
                <a:cs typeface="Arial"/>
                <a:hlinkClick r:id="rId9"/>
              </a:rPr>
              <a:t>Dashboard and System of Support</a:t>
            </a:r>
          </a:p>
          <a:p>
            <a:pPr>
              <a:spcBef>
                <a:spcPts val="600"/>
              </a:spcBef>
              <a:spcAft>
                <a:spcPts val="600"/>
              </a:spcAft>
            </a:pPr>
            <a:r>
              <a:rPr lang="en-US" dirty="0">
                <a:latin typeface="Arial"/>
                <a:cs typeface="Arial"/>
                <a:hlinkClick r:id="rId10"/>
              </a:rPr>
              <a:t>Resources (The Community Engagement Initiative)</a:t>
            </a:r>
          </a:p>
          <a:p>
            <a:pPr>
              <a:spcBef>
                <a:spcPts val="600"/>
              </a:spcBef>
              <a:spcAft>
                <a:spcPts val="600"/>
              </a:spcAft>
            </a:pPr>
            <a:r>
              <a:rPr lang="en-US" dirty="0">
                <a:latin typeface="Arial"/>
                <a:cs typeface="Arial"/>
                <a:hlinkClick r:id="rId11"/>
              </a:rPr>
              <a:t>CCEE Resources Center (California Collaborative for Educational Excellence)</a:t>
            </a:r>
          </a:p>
        </p:txBody>
      </p:sp>
      <p:sp>
        <p:nvSpPr>
          <p:cNvPr id="4" name="Slide Number Placeholder 3">
            <a:extLst>
              <a:ext uri="{FF2B5EF4-FFF2-40B4-BE49-F238E27FC236}">
                <a16:creationId xmlns:a16="http://schemas.microsoft.com/office/drawing/2014/main" id="{2E624CE4-EF77-7DBC-5701-71F71B5DE600}"/>
              </a:ext>
            </a:extLst>
          </p:cNvPr>
          <p:cNvSpPr>
            <a:spLocks noGrp="1"/>
          </p:cNvSpPr>
          <p:nvPr>
            <p:ph type="sldNum" sz="quarter" idx="12"/>
          </p:nvPr>
        </p:nvSpPr>
        <p:spPr>
          <a:xfrm>
            <a:off x="11554978" y="6324601"/>
            <a:ext cx="595256" cy="495956"/>
          </a:xfrm>
        </p:spPr>
        <p:txBody>
          <a:bodyPr>
            <a:normAutofit/>
          </a:bodyPr>
          <a:lstStyle/>
          <a:p>
            <a:pPr>
              <a:spcAft>
                <a:spcPts val="600"/>
              </a:spcAft>
            </a:pPr>
            <a:fld id="{1E47FE53-EBF0-4DA7-9D9D-CC1C3A20F3CB}" type="slidenum">
              <a:rPr lang="en-US"/>
              <a:pPr>
                <a:spcAft>
                  <a:spcPts val="600"/>
                </a:spcAft>
              </a:pPr>
              <a:t>59</a:t>
            </a:fld>
            <a:endParaRPr lang="en-US" dirty="0"/>
          </a:p>
        </p:txBody>
      </p:sp>
    </p:spTree>
    <p:extLst>
      <p:ext uri="{BB962C8B-B14F-4D97-AF65-F5344CB8AC3E}">
        <p14:creationId xmlns:p14="http://schemas.microsoft.com/office/powerpoint/2010/main" val="346956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a:xfrm>
            <a:off x="1314824" y="735106"/>
            <a:ext cx="10408667" cy="2928470"/>
          </a:xfrm>
        </p:spPr>
        <p:txBody>
          <a:bodyPr vert="horz" lIns="91440" tIns="45720" rIns="91440" bIns="45720" rtlCol="0" anchor="b">
            <a:normAutofit/>
          </a:bodyPr>
          <a:lstStyle/>
          <a:p>
            <a:r>
              <a:rPr lang="en-US" sz="4000" kern="1200" dirty="0">
                <a:solidFill>
                  <a:srgbClr val="FFFFFF"/>
                </a:solidFill>
                <a:latin typeface="Arial"/>
                <a:cs typeface="Arial"/>
              </a:rPr>
              <a:t>Why is educational partner </a:t>
            </a:r>
            <a:r>
              <a:rPr lang="en-US" sz="4000" dirty="0">
                <a:solidFill>
                  <a:srgbClr val="FFFFFF"/>
                </a:solidFill>
                <a:latin typeface="Arial"/>
                <a:cs typeface="Arial"/>
              </a:rPr>
              <a:t>e</a:t>
            </a:r>
            <a:r>
              <a:rPr lang="en-US" sz="4000" kern="1200" dirty="0">
                <a:solidFill>
                  <a:srgbClr val="FFFFFF"/>
                </a:solidFill>
                <a:latin typeface="Arial"/>
                <a:cs typeface="Arial"/>
              </a:rPr>
              <a:t>ngagement </a:t>
            </a:r>
            <a:r>
              <a:rPr lang="en-US" sz="4000" dirty="0">
                <a:solidFill>
                  <a:srgbClr val="FFFFFF"/>
                </a:solidFill>
                <a:latin typeface="Arial"/>
                <a:cs typeface="Arial"/>
              </a:rPr>
              <a:t>e</a:t>
            </a:r>
            <a:r>
              <a:rPr lang="en-US" sz="4000" kern="1200" dirty="0">
                <a:solidFill>
                  <a:srgbClr val="FFFFFF"/>
                </a:solidFill>
                <a:latin typeface="Arial"/>
                <a:cs typeface="Arial"/>
              </a:rPr>
              <a:t>ssential?</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a:xfrm>
            <a:off x="11704320" y="6446837"/>
            <a:ext cx="448056"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2120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7437D-60CD-6B5D-CE2C-ABF3147D611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C50F5B9-E2FB-6D96-E7DD-76E1BF349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807EC83-6DFE-495A-5421-21C73D29F8DB}"/>
              </a:ext>
              <a:ext uri="{C183D7F6-B498-43B3-948B-1728B52AA6E4}">
                <adec:decorative xmlns:adec="http://schemas.microsoft.com/office/drawing/2017/decorative" val="0"/>
              </a:ext>
            </a:extLst>
          </p:cNvPr>
          <p:cNvSpPr>
            <a:spLocks noGrp="1"/>
          </p:cNvSpPr>
          <p:nvPr>
            <p:ph type="title"/>
            <p:extLst>
              <p:ext uri="{386F3935-93C4-4BCD-93E2-E3B085C9AB24}">
                <p16:designElem xmlns:p16="http://schemas.microsoft.com/office/powerpoint/2015/main" val="1"/>
              </p:ext>
            </p:extLst>
          </p:nvPr>
        </p:nvSpPr>
        <p:spPr>
          <a:xfrm>
            <a:off x="337224" y="18255"/>
            <a:ext cx="11517548" cy="132556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a:solidFill>
                  <a:schemeClr val="bg1"/>
                </a:solidFill>
              </a:rPr>
              <a:t>Contact Information</a:t>
            </a:r>
          </a:p>
        </p:txBody>
      </p:sp>
      <p:sp>
        <p:nvSpPr>
          <p:cNvPr id="3" name="Content Placeholder 2">
            <a:extLst>
              <a:ext uri="{FF2B5EF4-FFF2-40B4-BE49-F238E27FC236}">
                <a16:creationId xmlns:a16="http://schemas.microsoft.com/office/drawing/2014/main" id="{305D70D4-5472-9D0D-2089-264D75A048B4}"/>
              </a:ext>
            </a:extLst>
          </p:cNvPr>
          <p:cNvSpPr>
            <a:spLocks noGrp="1"/>
          </p:cNvSpPr>
          <p:nvPr>
            <p:ph sz="half" idx="1"/>
          </p:nvPr>
        </p:nvSpPr>
        <p:spPr>
          <a:xfrm>
            <a:off x="677007" y="1777272"/>
            <a:ext cx="6079393" cy="4944203"/>
          </a:xfrm>
        </p:spPr>
        <p:txBody>
          <a:bodyPr>
            <a:normAutofit/>
          </a:bodyPr>
          <a:lstStyle/>
          <a:p>
            <a:pPr marL="182880" lvl="1" indent="-182880">
              <a:spcBef>
                <a:spcPts val="600"/>
              </a:spcBef>
              <a:spcAft>
                <a:spcPts val="600"/>
              </a:spcAft>
            </a:pPr>
            <a:r>
              <a:rPr lang="en-US" dirty="0">
                <a:latin typeface="Arial"/>
                <a:cs typeface="Arial"/>
              </a:rPr>
              <a:t>For questions related to the LCAP or LCFF, please contact the Local Agency Systems Support Office at </a:t>
            </a:r>
            <a:r>
              <a:rPr lang="en-US" dirty="0">
                <a:latin typeface="Arial"/>
                <a:cs typeface="Arial"/>
                <a:hlinkClick r:id="rId2"/>
              </a:rPr>
              <a:t>LCFF@cde.ca.gov</a:t>
            </a:r>
            <a:r>
              <a:rPr lang="en-US" dirty="0">
                <a:latin typeface="Arial"/>
                <a:cs typeface="Arial"/>
              </a:rPr>
              <a:t>  </a:t>
            </a:r>
            <a:endParaRPr lang="en-US" dirty="0"/>
          </a:p>
          <a:p>
            <a:pPr marL="182880" lvl="1" indent="-182880">
              <a:spcBef>
                <a:spcPts val="600"/>
              </a:spcBef>
              <a:spcAft>
                <a:spcPts val="600"/>
              </a:spcAft>
            </a:pPr>
            <a:r>
              <a:rPr lang="en-US" dirty="0">
                <a:latin typeface="Arial"/>
                <a:cs typeface="Arial"/>
              </a:rPr>
              <a:t>For additional information about webinars in this series please see the </a:t>
            </a:r>
            <a:r>
              <a:rPr lang="en-US" dirty="0">
                <a:latin typeface="Arial"/>
                <a:cs typeface="Arial"/>
                <a:hlinkClick r:id="rId3"/>
              </a:rPr>
              <a:t>Tuesdays @ 2 webpage</a:t>
            </a:r>
            <a:endParaRPr lang="en-US" dirty="0">
              <a:latin typeface="Arial"/>
              <a:cs typeface="Arial"/>
            </a:endParaRPr>
          </a:p>
          <a:p>
            <a:pPr marL="182880" lvl="1" indent="-182880">
              <a:spcBef>
                <a:spcPts val="600"/>
              </a:spcBef>
              <a:spcAft>
                <a:spcPts val="600"/>
              </a:spcAft>
            </a:pPr>
            <a:r>
              <a:rPr lang="en-US" dirty="0">
                <a:latin typeface="Arial"/>
                <a:cs typeface="Arial"/>
              </a:rPr>
              <a:t>For email updates regarding the LCFF, subscribe to the LCFF listserv by sending a "blank" message to </a:t>
            </a:r>
            <a:r>
              <a:rPr lang="en-US" dirty="0">
                <a:latin typeface="Arial"/>
                <a:cs typeface="Arial"/>
                <a:hlinkClick r:id="rId4"/>
              </a:rPr>
              <a:t>join-LCFF-list@mlist.cde.ca.gov</a:t>
            </a:r>
            <a:r>
              <a:rPr lang="en-US" dirty="0">
                <a:latin typeface="Arial"/>
                <a:cs typeface="Arial"/>
              </a:rPr>
              <a:t>   </a:t>
            </a:r>
            <a:endParaRPr lang="en-US" dirty="0"/>
          </a:p>
        </p:txBody>
      </p:sp>
      <p:pic>
        <p:nvPicPr>
          <p:cNvPr id="10" name="Content Placeholder 9">
            <a:extLst>
              <a:ext uri="{FF2B5EF4-FFF2-40B4-BE49-F238E27FC236}">
                <a16:creationId xmlns:a16="http://schemas.microsoft.com/office/drawing/2014/main" id="{ACDCCC97-0186-E6AB-4BD9-0E8D72D20A1B}"/>
              </a:ext>
              <a:ext uri="{C183D7F6-B498-43B3-948B-1728B52AA6E4}">
                <adec:decorative xmlns:adec="http://schemas.microsoft.com/office/drawing/2017/decorative" val="1"/>
              </a:ext>
            </a:extLst>
          </p:cNvPr>
          <p:cNvPicPr>
            <a:picLocks noGrp="1" noChangeAspect="1"/>
          </p:cNvPicPr>
          <p:nvPr>
            <p:ph sz="half" idx="2"/>
          </p:nvPr>
        </p:nvPicPr>
        <p:blipFill rotWithShape="1">
          <a:blip r:embed="rId5"/>
          <a:srcRect l="25776" r="22387" b="-1"/>
          <a:stretch/>
        </p:blipFill>
        <p:spPr>
          <a:xfrm>
            <a:off x="7321904" y="1825625"/>
            <a:ext cx="3777896" cy="4351338"/>
          </a:xfrm>
          <a:prstGeom prst="rect">
            <a:avLst/>
          </a:prstGeom>
        </p:spPr>
      </p:pic>
      <p:sp>
        <p:nvSpPr>
          <p:cNvPr id="5" name="Slide Number Placeholder 4">
            <a:extLst>
              <a:ext uri="{FF2B5EF4-FFF2-40B4-BE49-F238E27FC236}">
                <a16:creationId xmlns:a16="http://schemas.microsoft.com/office/drawing/2014/main" id="{2469974D-32BE-7976-3AEB-349C009025D5}"/>
              </a:ext>
            </a:extLst>
          </p:cNvPr>
          <p:cNvSpPr>
            <a:spLocks noGrp="1"/>
          </p:cNvSpPr>
          <p:nvPr>
            <p:ph type="sldNum" sz="quarter" idx="12"/>
          </p:nvPr>
        </p:nvSpPr>
        <p:spPr>
          <a:xfrm>
            <a:off x="9334500" y="6176963"/>
            <a:ext cx="2743200" cy="5445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324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292B7B"/>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F74EB-8C99-C28B-0D11-AA0366B1F6F5}"/>
              </a:ext>
            </a:extLst>
          </p:cNvPr>
          <p:cNvSpPr txBox="1">
            <a:spLocks noGrp="1"/>
          </p:cNvSpPr>
          <p:nvPr>
            <p:ph type="title" idx="4294967295"/>
          </p:nvPr>
        </p:nvSpPr>
        <p:spPr>
          <a:xfrm>
            <a:off x="2978727" y="2563091"/>
            <a:ext cx="7710054"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Arial"/>
                <a:ea typeface="+mn-ea"/>
                <a:cs typeface="Calibri"/>
              </a:rPr>
              <a:t>Thank you!</a:t>
            </a:r>
            <a:endParaRPr kumimoji="0" lang="en-US" sz="7200" b="0" i="0" u="none" strike="noStrike" kern="1200" cap="none" spc="0" normalizeH="0" baseline="0" noProof="0" dirty="0">
              <a:ln>
                <a:noFill/>
              </a:ln>
              <a:solidFill>
                <a:schemeClr val="bg1"/>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2C874111-459B-1EC1-035B-33D1FB4BCDC3}"/>
              </a:ext>
            </a:extLst>
          </p:cNvPr>
          <p:cNvSpPr>
            <a:spLocks noGrp="1"/>
          </p:cNvSpPr>
          <p:nvPr>
            <p:ph type="sldNum" sz="quarter" idx="12"/>
          </p:nvPr>
        </p:nvSpPr>
        <p:spPr>
          <a:xfrm>
            <a:off x="9317181" y="6122506"/>
            <a:ext cx="2743200" cy="585718"/>
          </a:xfrm>
        </p:spPr>
        <p:txBody>
          <a:bodyPr/>
          <a:lstStyle/>
          <a:p>
            <a:fld id="{1E47FE53-EBF0-4DA7-9D9D-CC1C3A20F3CB}" type="slidenum">
              <a:rPr lang="en-US" sz="2400" smtClean="0">
                <a:solidFill>
                  <a:schemeClr val="bg1"/>
                </a:solidFill>
                <a:latin typeface="Arial" panose="020B0604020202020204" pitchFamily="34" charset="0"/>
                <a:cs typeface="Arial" panose="020B0604020202020204" pitchFamily="34" charset="0"/>
              </a:rPr>
              <a:pPr/>
              <a:t>61</a:t>
            </a:fld>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46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B8DE51-CD8B-A9F5-9FE2-23AED4917628}"/>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1" cy="6857990"/>
          </a:xfrm>
          <a:prstGeom prst="rect">
            <a:avLst/>
          </a:prstGeom>
        </p:spPr>
      </p:pic>
      <p:sp>
        <p:nvSpPr>
          <p:cNvPr id="52" name="Rectangle 5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45055F-5584-8EB2-B952-F1FA6ECEFF87}"/>
              </a:ext>
            </a:extLst>
          </p:cNvPr>
          <p:cNvSpPr>
            <a:spLocks noGrp="1"/>
          </p:cNvSpPr>
          <p:nvPr>
            <p:ph type="title"/>
          </p:nvPr>
        </p:nvSpPr>
        <p:spPr>
          <a:xfrm>
            <a:off x="332666" y="3681400"/>
            <a:ext cx="11537090" cy="2387600"/>
          </a:xfrm>
        </p:spPr>
        <p:txBody>
          <a:bodyPr vert="horz" lIns="91440" tIns="45720" rIns="91440" bIns="45720" rtlCol="0" anchor="t">
            <a:normAutofit/>
          </a:bodyPr>
          <a:lstStyle/>
          <a:p>
            <a:r>
              <a:rPr lang="en-US" sz="4100" dirty="0">
                <a:solidFill>
                  <a:schemeClr val="bg1"/>
                </a:solidFill>
                <a:latin typeface="Arial"/>
                <a:cs typeface="Arial"/>
              </a:rPr>
              <a:t>Engaging educational partners meaningfully in comprehensive planning is necessary in order to support improved student outcomes</a:t>
            </a:r>
            <a:r>
              <a:rPr lang="en-US" sz="4100" dirty="0">
                <a:solidFill>
                  <a:schemeClr val="bg1"/>
                </a:solidFill>
                <a:latin typeface="+mj-lt"/>
                <a:cs typeface="+mj-cs"/>
              </a:rPr>
              <a:t>.</a:t>
            </a:r>
            <a:endParaRPr lang="en-US" dirty="0">
              <a:solidFill>
                <a:schemeClr val="bg1"/>
              </a:solidFill>
            </a:endParaRPr>
          </a:p>
        </p:txBody>
      </p:sp>
      <p:sp>
        <p:nvSpPr>
          <p:cNvPr id="54" name="Rectangle: Rounded Corners 5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B46D14E-A88E-4DEB-F212-9031C617EA94}"/>
              </a:ext>
            </a:extLst>
          </p:cNvPr>
          <p:cNvSpPr>
            <a:spLocks noGrp="1"/>
          </p:cNvSpPr>
          <p:nvPr>
            <p:ph type="sldNum" sz="quarter" idx="12"/>
          </p:nvPr>
        </p:nvSpPr>
        <p:spPr>
          <a:xfrm>
            <a:off x="9041199" y="6260840"/>
            <a:ext cx="2743200" cy="460636"/>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937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8214B0-667A-8378-33B1-4042A4D788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5473BA-26EE-5876-94FE-10BDAA012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D656E0A-42B1-70C6-A8D5-4B0954897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6C107F2-0B4B-2FE7-26F4-D244C436C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C83465-C514-4084-7CEC-AEC0543F9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C09881A-39C1-C75B-4426-6DFA707EC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3F685C-65EE-A034-2A58-7913A76C5696}"/>
              </a:ext>
            </a:extLst>
          </p:cNvPr>
          <p:cNvSpPr>
            <a:spLocks noGrp="1"/>
          </p:cNvSpPr>
          <p:nvPr>
            <p:ph type="title"/>
          </p:nvPr>
        </p:nvSpPr>
        <p:spPr>
          <a:xfrm>
            <a:off x="459347" y="294538"/>
            <a:ext cx="10808204" cy="1033669"/>
          </a:xfrm>
        </p:spPr>
        <p:txBody>
          <a:bodyPr>
            <a:normAutofit fontScale="90000"/>
          </a:bodyPr>
          <a:lstStyle/>
          <a:p>
            <a:r>
              <a:rPr lang="en-US" sz="3600" dirty="0">
                <a:solidFill>
                  <a:schemeClr val="bg1"/>
                </a:solidFill>
              </a:rPr>
              <a:t>Foundational Principles of the Local Control Funding Formula (LCFF)</a:t>
            </a:r>
            <a:endParaRPr lang="en-US" sz="3600" dirty="0">
              <a:solidFill>
                <a:srgbClr val="FFFFFF"/>
              </a:solidFill>
            </a:endParaRPr>
          </a:p>
        </p:txBody>
      </p:sp>
      <p:sp>
        <p:nvSpPr>
          <p:cNvPr id="3" name="Content Placeholder 2">
            <a:extLst>
              <a:ext uri="{FF2B5EF4-FFF2-40B4-BE49-F238E27FC236}">
                <a16:creationId xmlns:a16="http://schemas.microsoft.com/office/drawing/2014/main" id="{26E31152-D693-55FA-8A78-5A25695E2B78}"/>
              </a:ext>
            </a:extLst>
          </p:cNvPr>
          <p:cNvSpPr>
            <a:spLocks noGrp="1"/>
          </p:cNvSpPr>
          <p:nvPr>
            <p:ph idx="1"/>
          </p:nvPr>
        </p:nvSpPr>
        <p:spPr>
          <a:xfrm>
            <a:off x="611851" y="1885279"/>
            <a:ext cx="10968294" cy="4570152"/>
          </a:xfrm>
        </p:spPr>
        <p:txBody>
          <a:bodyPr anchor="t">
            <a:normAutofit/>
          </a:bodyPr>
          <a:lstStyle/>
          <a:p>
            <a:pPr>
              <a:spcBef>
                <a:spcPts val="600"/>
              </a:spcBef>
            </a:pPr>
            <a:r>
              <a:rPr lang="en-US" dirty="0">
                <a:latin typeface="Arial"/>
                <a:cs typeface="Arial"/>
              </a:rPr>
              <a:t>Local educational agency (LEA)-level improvement that is based on multiple measures of success</a:t>
            </a:r>
          </a:p>
          <a:p>
            <a:pPr>
              <a:spcBef>
                <a:spcPts val="600"/>
              </a:spcBef>
            </a:pPr>
            <a:r>
              <a:rPr lang="en-US" dirty="0">
                <a:latin typeface="Arial"/>
                <a:cs typeface="Arial"/>
              </a:rPr>
              <a:t>Equity</a:t>
            </a:r>
          </a:p>
          <a:p>
            <a:pPr lvl="1">
              <a:spcBef>
                <a:spcPts val="600"/>
              </a:spcBef>
            </a:pPr>
            <a:r>
              <a:rPr lang="en-US" dirty="0">
                <a:latin typeface="Arial"/>
                <a:cs typeface="Arial"/>
              </a:rPr>
              <a:t>Additional funding to address specific identified needs of students who are low income, English learners, and/or foster youth (i.e., unduplicated students)</a:t>
            </a:r>
          </a:p>
          <a:p>
            <a:pPr lvl="1">
              <a:spcBef>
                <a:spcPts val="600"/>
              </a:spcBef>
            </a:pPr>
            <a:r>
              <a:rPr lang="en-US" dirty="0">
                <a:latin typeface="Arial"/>
                <a:cs typeface="Arial"/>
              </a:rPr>
              <a:t>Requirement to Increase or Improve Services in proportion to the increase in funding</a:t>
            </a:r>
          </a:p>
          <a:p>
            <a:pPr>
              <a:spcBef>
                <a:spcPts val="600"/>
              </a:spcBef>
            </a:pPr>
            <a:r>
              <a:rPr lang="en-US" dirty="0">
                <a:latin typeface="Arial"/>
                <a:cs typeface="Arial"/>
              </a:rPr>
              <a:t>Subsidiarity</a:t>
            </a:r>
          </a:p>
          <a:p>
            <a:pPr lvl="1">
              <a:spcBef>
                <a:spcPts val="600"/>
              </a:spcBef>
            </a:pPr>
            <a:r>
              <a:rPr lang="en-US" dirty="0">
                <a:latin typeface="Arial"/>
                <a:cs typeface="Arial"/>
              </a:rPr>
              <a:t>Social and political issues are best dealt with at the local level</a:t>
            </a:r>
          </a:p>
        </p:txBody>
      </p:sp>
      <p:sp>
        <p:nvSpPr>
          <p:cNvPr id="4" name="Slide Number Placeholder 3">
            <a:extLst>
              <a:ext uri="{FF2B5EF4-FFF2-40B4-BE49-F238E27FC236}">
                <a16:creationId xmlns:a16="http://schemas.microsoft.com/office/drawing/2014/main" id="{74FE02A5-AB58-A967-920D-7530F1A8C8EC}"/>
              </a:ext>
            </a:extLst>
          </p:cNvPr>
          <p:cNvSpPr>
            <a:spLocks noGrp="1"/>
          </p:cNvSpPr>
          <p:nvPr>
            <p:ph type="sldNum" sz="quarter" idx="12"/>
          </p:nvPr>
        </p:nvSpPr>
        <p:spPr>
          <a:xfrm>
            <a:off x="11704320" y="6455431"/>
            <a:ext cx="445913" cy="365125"/>
          </a:xfrm>
        </p:spPr>
        <p:txBody>
          <a:bodyP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802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030221-CD29-6109-4474-6706F99C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82A4349-016D-0574-5D54-AF15F62FA2FD}"/>
              </a:ext>
              <a:ext uri="{C183D7F6-B498-43B3-948B-1728B52AA6E4}">
                <adec:decorative xmlns:adec="http://schemas.microsoft.com/office/drawing/2017/decorative" val="0"/>
              </a:ext>
            </a:extLst>
          </p:cNvPr>
          <p:cNvSpPr>
            <a:spLocks noGrp="1"/>
          </p:cNvSpPr>
          <p:nvPr>
            <p:ph type="title"/>
            <p:extLst>
              <p:ext uri="{386F3935-93C4-4BCD-93E2-E3B085C9AB24}">
                <p16:designElem xmlns:p16="http://schemas.microsoft.com/office/powerpoint/2015/main" val="1"/>
              </p:ext>
            </p:extLst>
          </p:nvPr>
        </p:nvSpPr>
        <p:spPr>
          <a:xfrm>
            <a:off x="337224" y="18255"/>
            <a:ext cx="11517548" cy="132556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3600" dirty="0">
                <a:solidFill>
                  <a:schemeClr val="bg1"/>
                </a:solidFill>
              </a:rPr>
              <a:t>Framing the LCAP</a:t>
            </a:r>
          </a:p>
        </p:txBody>
      </p:sp>
      <p:sp>
        <p:nvSpPr>
          <p:cNvPr id="3" name="Content Placeholder 2">
            <a:extLst>
              <a:ext uri="{FF2B5EF4-FFF2-40B4-BE49-F238E27FC236}">
                <a16:creationId xmlns:a16="http://schemas.microsoft.com/office/drawing/2014/main" id="{2271DB48-7ADF-DE29-123A-17C6254228C6}"/>
              </a:ext>
            </a:extLst>
          </p:cNvPr>
          <p:cNvSpPr>
            <a:spLocks noGrp="1"/>
          </p:cNvSpPr>
          <p:nvPr>
            <p:ph sz="half" idx="1"/>
          </p:nvPr>
        </p:nvSpPr>
        <p:spPr>
          <a:xfrm>
            <a:off x="677007" y="1608997"/>
            <a:ext cx="10837985" cy="759313"/>
          </a:xfrm>
        </p:spPr>
        <p:txBody>
          <a:bodyPr/>
          <a:lstStyle/>
          <a:p>
            <a:pPr marL="0" indent="0">
              <a:buNone/>
            </a:pPr>
            <a:r>
              <a:rPr lang="en-US" sz="2400" baseline="0" dirty="0">
                <a:latin typeface="Arial"/>
                <a:ea typeface="Arial"/>
                <a:cs typeface="Arial"/>
              </a:rPr>
              <a:t>The LCAP development process serves three distinct,</a:t>
            </a:r>
            <a:r>
              <a:rPr lang="en-US" sz="2400" dirty="0">
                <a:latin typeface="Arial"/>
                <a:ea typeface="Arial"/>
                <a:cs typeface="Arial"/>
              </a:rPr>
              <a:t> </a:t>
            </a:r>
            <a:r>
              <a:rPr lang="en-US" sz="2400" baseline="0" dirty="0">
                <a:latin typeface="Arial"/>
                <a:ea typeface="Arial"/>
                <a:cs typeface="Arial"/>
              </a:rPr>
              <a:t>but related functions:</a:t>
            </a:r>
            <a:endParaRPr lang="en-US" dirty="0"/>
          </a:p>
        </p:txBody>
      </p:sp>
      <p:pic>
        <p:nvPicPr>
          <p:cNvPr id="8" name="Content Placeholder 7" descr="3 squares lined up left to right with verbiage under: 1)green square with 2 hands handshaking with verbiage &quot;Meaningful Engagement of Educational Partners&quot;, 2)blue square with checkmarks on a paper &quot;Comprehensive Planning&quot;, 3)yellow square with a checkmark &quot;Accountability and Compliance&quot;.">
            <a:extLst>
              <a:ext uri="{FF2B5EF4-FFF2-40B4-BE49-F238E27FC236}">
                <a16:creationId xmlns:a16="http://schemas.microsoft.com/office/drawing/2014/main" id="{9447C498-6C81-F26B-9B83-E4EFEBED83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5131" y="1988653"/>
            <a:ext cx="10678669" cy="4206745"/>
          </a:xfrm>
        </p:spPr>
      </p:pic>
      <p:sp>
        <p:nvSpPr>
          <p:cNvPr id="5" name="Slide Number Placeholder 4">
            <a:extLst>
              <a:ext uri="{FF2B5EF4-FFF2-40B4-BE49-F238E27FC236}">
                <a16:creationId xmlns:a16="http://schemas.microsoft.com/office/drawing/2014/main" id="{7F6F5009-01EB-94F2-382F-BA557B9BE1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47FE53-EBF0-4DA7-9D9D-CC1C3A20F3CB}" type="slidenum">
              <a:rPr kumimoji="0" lang="en-US" sz="24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49034"/>
      </p:ext>
    </p:extLst>
  </p:cSld>
  <p:clrMapOvr>
    <a:masterClrMapping/>
  </p:clrMapOvr>
</p:sld>
</file>

<file path=ppt/theme/theme1.xml><?xml version="1.0" encoding="utf-8"?>
<a:theme xmlns:a="http://schemas.openxmlformats.org/drawingml/2006/main" name="Office Theme">
  <a:themeElements>
    <a:clrScheme name="Custom 3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704A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710A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4652</Words>
  <Application>Microsoft Office PowerPoint</Application>
  <PresentationFormat>Widescreen</PresentationFormat>
  <Paragraphs>388</Paragraphs>
  <Slides>61</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61</vt:i4>
      </vt:variant>
    </vt:vector>
  </HeadingPairs>
  <TitlesOfParts>
    <vt:vector size="70" baseType="lpstr">
      <vt:lpstr>Arial</vt:lpstr>
      <vt:lpstr>Arial,Sans-Serif</vt:lpstr>
      <vt:lpstr>Calibri</vt:lpstr>
      <vt:lpstr>Calibri Light</vt:lpstr>
      <vt:lpstr>Courier New</vt:lpstr>
      <vt:lpstr>Wingdings</vt:lpstr>
      <vt:lpstr>Wingdings,Sans-Serif</vt:lpstr>
      <vt:lpstr>Office Theme</vt:lpstr>
      <vt:lpstr>1_Office Theme</vt:lpstr>
      <vt:lpstr>Engaging Educational Partners</vt:lpstr>
      <vt:lpstr>Future Webinars</vt:lpstr>
      <vt:lpstr>Template Files</vt:lpstr>
      <vt:lpstr>Purpose of Today’s Webinar</vt:lpstr>
      <vt:lpstr>Intended Audience</vt:lpstr>
      <vt:lpstr>Why is educational partner engagement essential?</vt:lpstr>
      <vt:lpstr>Engaging educational partners meaningfully in comprehensive planning is necessary in order to support improved student outcomes.</vt:lpstr>
      <vt:lpstr>Foundational Principles of the Local Control Funding Formula (LCFF)</vt:lpstr>
      <vt:lpstr>Framing the LCAP</vt:lpstr>
      <vt:lpstr>Meaningful Engagement</vt:lpstr>
      <vt:lpstr>Benefits of Engaging Partners</vt:lpstr>
      <vt:lpstr>Who Must Be Consulted in the Development of the LCAP?</vt:lpstr>
      <vt:lpstr>Consultation Required: County Offices of Education (COEs) and Districts</vt:lpstr>
      <vt:lpstr>Consultation Required: Charters</vt:lpstr>
      <vt:lpstr>Required Consultation </vt:lpstr>
      <vt:lpstr>Statute identifies the floor for engagement, not the ceiling.</vt:lpstr>
      <vt:lpstr>Additional Partner Considerations</vt:lpstr>
      <vt:lpstr>What Additional Requirements Do LEA’s Have to Fulfill Before Adopting the LCAP?</vt:lpstr>
      <vt:lpstr>Additional COE and District Requirements (1 of 2)</vt:lpstr>
      <vt:lpstr>Students on Advisory Committees</vt:lpstr>
      <vt:lpstr>Greene Act Requirements</vt:lpstr>
      <vt:lpstr>Additional COE and District Requirements (2 of 2)</vt:lpstr>
      <vt:lpstr>Additional Requirements for Charters</vt:lpstr>
      <vt:lpstr>Additional Requirements for Charters Using LCAP as the SPSA</vt:lpstr>
      <vt:lpstr>What are the LCAP Adoption, Submission, Approval and Posting Requirements?</vt:lpstr>
      <vt:lpstr>LCAP Adoption for COEs and Districts</vt:lpstr>
      <vt:lpstr>LCAP Adoption for Charters</vt:lpstr>
      <vt:lpstr>New Requirement: LCAP Adoption Fiscal Penalty </vt:lpstr>
      <vt:lpstr>LCAP Submission</vt:lpstr>
      <vt:lpstr>LCAP Posting Requirements: Districts and COEs </vt:lpstr>
      <vt:lpstr>LCAP Posting Requirements: Charters</vt:lpstr>
      <vt:lpstr>Reminder of Written Notification Requirements</vt:lpstr>
      <vt:lpstr>Additional LCAP Posting Requirement: All LEAs</vt:lpstr>
      <vt:lpstr>The Engaging Educational Partners Section</vt:lpstr>
      <vt:lpstr>Overview of Engaging Educational Partners  Section</vt:lpstr>
      <vt:lpstr>Engagement Process: Template (1)</vt:lpstr>
      <vt:lpstr>Engagement Process: Template (2)</vt:lpstr>
      <vt:lpstr>Engagement Process: Instructions (1 of 2)</vt:lpstr>
      <vt:lpstr>Engagement Process: Instructions (2 of 2)</vt:lpstr>
      <vt:lpstr>Influence on the Adopted LCAP: Template</vt:lpstr>
      <vt:lpstr>Influence on the Adopted LCAP: Instructions (1 of 3)</vt:lpstr>
      <vt:lpstr>Influence on the Adopted LCAP: Instructions (2 of 3)</vt:lpstr>
      <vt:lpstr>Influence on the Adopted LCAP: Instructions (3 of 3)</vt:lpstr>
      <vt:lpstr>Reminders </vt:lpstr>
      <vt:lpstr>Reminders (1)</vt:lpstr>
      <vt:lpstr>Considerations to Promote Meaningful Engagement </vt:lpstr>
      <vt:lpstr>Planning Educational Partner Engagement (1 of 2)</vt:lpstr>
      <vt:lpstr>Planning Educational Partner Engagement (2 of 2)</vt:lpstr>
      <vt:lpstr>Process Strategies: Structures</vt:lpstr>
      <vt:lpstr>Process Strategies: Continuous Improvement in Engagement</vt:lpstr>
      <vt:lpstr>Process Strategies: Conditions and Climate</vt:lpstr>
      <vt:lpstr>Process Strategies: Knowledge and Capacity</vt:lpstr>
      <vt:lpstr>Process Strategies: Participation and Representation</vt:lpstr>
      <vt:lpstr>Process Strategies: Meaningful Engagement (1)</vt:lpstr>
      <vt:lpstr>Process Strategies: Meaningful Engagement (2)</vt:lpstr>
      <vt:lpstr>Closing Thoughts</vt:lpstr>
      <vt:lpstr>Trusting Relationships are Key</vt:lpstr>
      <vt:lpstr>Promoting Well Written Engaging Educational Partner Sections </vt:lpstr>
      <vt:lpstr>Resources</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Educational Partners - Local Control Funding Formula (CA Dept of Education)</dc:title>
  <dc:subject>Tuesdays @ 2 webinar presentation of the Engaging Educational Partners section of the 2026-27 Local Control and Accountability Plan.</dc:subject>
  <dc:creator/>
  <cp:keywords/>
  <cp:lastModifiedBy/>
  <cp:revision>1</cp:revision>
  <dcterms:created xsi:type="dcterms:W3CDTF">2026-01-10T02:07:36Z</dcterms:created>
  <dcterms:modified xsi:type="dcterms:W3CDTF">2026-01-12T21:21:43Z</dcterms:modified>
</cp:coreProperties>
</file>