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02" r:id="rId2"/>
  </p:sldMasterIdLst>
  <p:notesMasterIdLst>
    <p:notesMasterId r:id="rId67"/>
  </p:notesMasterIdLst>
  <p:handoutMasterIdLst>
    <p:handoutMasterId r:id="rId68"/>
  </p:handoutMasterIdLst>
  <p:sldIdLst>
    <p:sldId id="306" r:id="rId3"/>
    <p:sldId id="305" r:id="rId4"/>
    <p:sldId id="323" r:id="rId5"/>
    <p:sldId id="402" r:id="rId6"/>
    <p:sldId id="379" r:id="rId7"/>
    <p:sldId id="399" r:id="rId8"/>
    <p:sldId id="398" r:id="rId9"/>
    <p:sldId id="404" r:id="rId10"/>
    <p:sldId id="375" r:id="rId11"/>
    <p:sldId id="376" r:id="rId12"/>
    <p:sldId id="405" r:id="rId13"/>
    <p:sldId id="403" r:id="rId14"/>
    <p:sldId id="385" r:id="rId15"/>
    <p:sldId id="386" r:id="rId16"/>
    <p:sldId id="383" r:id="rId17"/>
    <p:sldId id="384" r:id="rId18"/>
    <p:sldId id="388" r:id="rId19"/>
    <p:sldId id="390" r:id="rId20"/>
    <p:sldId id="344" r:id="rId21"/>
    <p:sldId id="393" r:id="rId22"/>
    <p:sldId id="358" r:id="rId23"/>
    <p:sldId id="367" r:id="rId24"/>
    <p:sldId id="407" r:id="rId25"/>
    <p:sldId id="359" r:id="rId26"/>
    <p:sldId id="360" r:id="rId27"/>
    <p:sldId id="361" r:id="rId28"/>
    <p:sldId id="362" r:id="rId29"/>
    <p:sldId id="363" r:id="rId30"/>
    <p:sldId id="364" r:id="rId31"/>
    <p:sldId id="400" r:id="rId32"/>
    <p:sldId id="401" r:id="rId33"/>
    <p:sldId id="392" r:id="rId34"/>
    <p:sldId id="369" r:id="rId35"/>
    <p:sldId id="373" r:id="rId36"/>
    <p:sldId id="374" r:id="rId37"/>
    <p:sldId id="372" r:id="rId38"/>
    <p:sldId id="411" r:id="rId39"/>
    <p:sldId id="371" r:id="rId40"/>
    <p:sldId id="396" r:id="rId41"/>
    <p:sldId id="397" r:id="rId42"/>
    <p:sldId id="394" r:id="rId43"/>
    <p:sldId id="380" r:id="rId44"/>
    <p:sldId id="382" r:id="rId45"/>
    <p:sldId id="408" r:id="rId46"/>
    <p:sldId id="307" r:id="rId47"/>
    <p:sldId id="308" r:id="rId48"/>
    <p:sldId id="312" r:id="rId49"/>
    <p:sldId id="311" r:id="rId50"/>
    <p:sldId id="313" r:id="rId51"/>
    <p:sldId id="319" r:id="rId52"/>
    <p:sldId id="310" r:id="rId53"/>
    <p:sldId id="318" r:id="rId54"/>
    <p:sldId id="309" r:id="rId55"/>
    <p:sldId id="314" r:id="rId56"/>
    <p:sldId id="320" r:id="rId57"/>
    <p:sldId id="315" r:id="rId58"/>
    <p:sldId id="316" r:id="rId59"/>
    <p:sldId id="321" r:id="rId60"/>
    <p:sldId id="317" r:id="rId61"/>
    <p:sldId id="410" r:id="rId62"/>
    <p:sldId id="409" r:id="rId63"/>
    <p:sldId id="296" r:id="rId64"/>
    <p:sldId id="412" r:id="rId65"/>
    <p:sldId id="413"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1704A0"/>
    <a:srgbClr val="FFFF00"/>
    <a:srgbClr val="FFFF66"/>
    <a:srgbClr val="FF9D0D"/>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7588" autoAdjust="0"/>
  </p:normalViewPr>
  <p:slideViewPr>
    <p:cSldViewPr snapToGrid="0">
      <p:cViewPr varScale="1">
        <p:scale>
          <a:sx n="90" d="100"/>
          <a:sy n="90" d="100"/>
        </p:scale>
        <p:origin x="84" y="312"/>
      </p:cViewPr>
      <p:guideLst/>
    </p:cSldViewPr>
  </p:slideViewPr>
  <p:notesTextViewPr>
    <p:cViewPr>
      <p:scale>
        <a:sx n="1" d="1"/>
        <a:sy n="1" d="1"/>
      </p:scale>
      <p:origin x="0" y="0"/>
    </p:cViewPr>
  </p:notesTextViewPr>
  <p:notesViewPr>
    <p:cSldViewPr snapToGrid="0">
      <p:cViewPr varScale="1">
        <p:scale>
          <a:sx n="85" d="100"/>
          <a:sy n="85" d="100"/>
        </p:scale>
        <p:origin x="376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7/23/2021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7/23/2021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62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Non-ELs</a:t>
            </a:r>
            <a:r>
              <a:rPr lang="en-US" baseline="0"/>
              <a:t> </a:t>
            </a:r>
            <a:r>
              <a:rPr lang="en-US" baseline="0" dirty="0"/>
              <a:t>= English Only students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669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Non-ELs</a:t>
            </a:r>
            <a:r>
              <a:rPr lang="en-US" baseline="0"/>
              <a:t> </a:t>
            </a:r>
            <a:r>
              <a:rPr lang="en-US" baseline="0" dirty="0"/>
              <a:t>= English Only students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07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00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Non-ELs</a:t>
            </a:r>
            <a:r>
              <a:rPr lang="en-US" baseline="0"/>
              <a:t> </a:t>
            </a:r>
            <a:r>
              <a:rPr lang="en-US" baseline="0" dirty="0"/>
              <a:t>= English Only students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47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37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37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1 identifies all</a:t>
            </a:r>
            <a:r>
              <a:rPr lang="en-US" baseline="0" dirty="0"/>
              <a:t> LCFF Priority Areas and </a:t>
            </a:r>
            <a:r>
              <a:rPr lang="en-US" dirty="0"/>
              <a:t>eligibility criteria</a:t>
            </a:r>
            <a:r>
              <a:rPr lang="en-US" baseline="0" dirty="0"/>
              <a:t> for LCFF support.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red highlighted text represents</a:t>
            </a:r>
            <a:r>
              <a:rPr lang="en-US" baseline="0" dirty="0"/>
              <a:t> </a:t>
            </a:r>
            <a:r>
              <a:rPr lang="en-US" dirty="0"/>
              <a:t>the criteria based on state indicator data.  Notice that for </a:t>
            </a:r>
            <a:r>
              <a:rPr lang="en-US" baseline="0" dirty="0"/>
              <a:t>the Academic Indicator, we look at both ELA and math results.  While for all the other indictors, a Red is needed to be potentially eligible for LCFF support, for the Academic Indicator a student group needs either: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Red for both the subject areas, 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Red in one area and an Orange in the other.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75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595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86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2019 Dashboard results show a positive trend for most of the state indicators, including the Academic Indicator, Suspension Rate, Graduation Rate, and College\Career Indicators. </a:t>
            </a:r>
          </a:p>
          <a:p>
            <a:endParaRPr lang="en-US" dirty="0"/>
          </a:p>
          <a:p>
            <a:r>
              <a:rPr lang="en-US" dirty="0"/>
              <a:t>However, the Chronic Absenteeism Indicator showed increases in chronically absent students (students who are absent 10 percent or more of the instructional days they were enrolled).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12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038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341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981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8035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341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MX"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37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Good afternoon everyone. My name is Sandra Covarrubias and I am here today from the Multilingual Support Division at the California Department of Education with some information and resources for you focused on supporting multilingual learners through English language development during distance learning and to continue dual language instruction via distance learning.  As we continue to work to provide the appropriate supports for ELs using the concentration funds within the LCAP, we are highlighting the many resources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832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703" y="4473892"/>
            <a:ext cx="6351373" cy="4266696"/>
          </a:xfrm>
        </p:spPr>
        <p:txBody>
          <a:bodyPr/>
          <a:lstStyle/>
          <a:p>
            <a:pPr>
              <a:spcAft>
                <a:spcPts val="1200"/>
              </a:spcAft>
            </a:pPr>
            <a:r>
              <a:rPr lang="en-US" sz="1600" kern="1200" dirty="0">
                <a:solidFill>
                  <a:schemeClr val="tx1"/>
                </a:solidFill>
                <a:effectLst/>
                <a:latin typeface="Arial" panose="020B0604020202020204" pitchFamily="34" charset="0"/>
                <a:cs typeface="Arial" panose="020B0604020202020204" pitchFamily="34" charset="0"/>
              </a:rPr>
              <a:t>Since March 2020, the Multilingual Support Division has held monthly convenings of the Bilingual Coordinators’ Network, or BCN, through virtual meetings. The BCN is comprised of representatives from  school districts, county offices of education, the 11 Regional English Learner Specialists, institutions of higher education that offer bilingual teacher preparation programs, and organizations that specialize in services and programs for English learners. The top 20 LEAs that enroll the highest number of English Learners in the state are part of this network. </a:t>
            </a:r>
          </a:p>
          <a:p>
            <a:pPr>
              <a:spcAft>
                <a:spcPts val="1200"/>
              </a:spcAft>
            </a:pPr>
            <a:endParaRPr lang="en-US" sz="1600" kern="1200" dirty="0">
              <a:solidFill>
                <a:schemeClr val="tx1"/>
              </a:solidFill>
              <a:effectLst/>
              <a:latin typeface="Arial" panose="020B0604020202020204" pitchFamily="34" charset="0"/>
              <a:cs typeface="Arial" panose="020B0604020202020204" pitchFamily="34" charset="0"/>
            </a:endParaRPr>
          </a:p>
          <a:p>
            <a:pPr>
              <a:spcAft>
                <a:spcPts val="1200"/>
              </a:spcAft>
            </a:pPr>
            <a:r>
              <a:rPr lang="en-US" sz="1600" kern="1200" dirty="0">
                <a:solidFill>
                  <a:schemeClr val="tx1"/>
                </a:solidFill>
                <a:effectLst/>
                <a:latin typeface="Arial" panose="020B0604020202020204" pitchFamily="34" charset="0"/>
                <a:cs typeface="Arial" panose="020B0604020202020204" pitchFamily="34" charset="0"/>
              </a:rPr>
              <a:t>This network is a venue for disseminating policy, best practices, new and current research, and other pertinent information to local educational agencies, or LEAs, within their area. Typically this network meets quarterly, however in response to the need for information, the network has met every month without exception to discuss critical English learner, or EL, issues during the COVID-19 pandemic. LEAs should receive information directly from their local BCN representative.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46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Arial" panose="020B0604020202020204" pitchFamily="34" charset="0"/>
                <a:cs typeface="Arial" panose="020B0604020202020204" pitchFamily="34" charset="0"/>
              </a:rPr>
              <a:t>The Multilingual Support Division has also continued to meet with the Migrant Education Program Directors monthly to provide the most up to date information for migratory families that are served by Title I part C federal funds.  </a:t>
            </a:r>
          </a:p>
          <a:p>
            <a:endParaRPr lang="en-US" sz="1600" kern="1200" dirty="0">
              <a:solidFill>
                <a:schemeClr val="tx1"/>
              </a:solidFill>
              <a:effectLst/>
              <a:latin typeface="Arial" panose="020B0604020202020204" pitchFamily="34" charset="0"/>
              <a:cs typeface="Arial" panose="020B0604020202020204" pitchFamily="34" charset="0"/>
            </a:endParaRPr>
          </a:p>
          <a:p>
            <a:r>
              <a:rPr lang="en-US" sz="1600" kern="1200" dirty="0">
                <a:solidFill>
                  <a:schemeClr val="tx1"/>
                </a:solidFill>
                <a:effectLst/>
                <a:latin typeface="Arial" panose="020B0604020202020204" pitchFamily="34" charset="0"/>
                <a:cs typeface="Arial" panose="020B0604020202020204" pitchFamily="34" charset="0"/>
              </a:rPr>
              <a:t>The State Parent Advisory Committee continues to meet virtually to provide necessary information and professional development in support of migratory students and program implementation efforts.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690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2682875" cy="1509713"/>
          </a:xfrm>
        </p:spPr>
      </p:sp>
      <p:sp>
        <p:nvSpPr>
          <p:cNvPr id="3" name="Notes Placeholder 2"/>
          <p:cNvSpPr>
            <a:spLocks noGrp="1"/>
          </p:cNvSpPr>
          <p:nvPr>
            <p:ph type="body" idx="1"/>
          </p:nvPr>
        </p:nvSpPr>
        <p:spPr>
          <a:xfrm>
            <a:off x="172995" y="3012142"/>
            <a:ext cx="6623221" cy="5988424"/>
          </a:xfrm>
        </p:spPr>
        <p:txBody>
          <a:bodyPr/>
          <a:lstStyle/>
          <a:p>
            <a:pPr marL="457200">
              <a:spcAft>
                <a:spcPts val="800"/>
              </a:spcAft>
            </a:pPr>
            <a:r>
              <a:rPr lang="en-US" sz="1600" b="0" i="0" dirty="0">
                <a:solidFill>
                  <a:srgbClr val="212121"/>
                </a:solidFill>
                <a:effectLst/>
                <a:latin typeface="Arial" panose="020B0604020202020204" pitchFamily="34" charset="0"/>
                <a:cs typeface="Arial" panose="020B0604020202020204" pitchFamily="34" charset="0"/>
              </a:rPr>
              <a:t>In partnership, the California Department of Education and the California County Superintendents' Educational Services Association designate the Regional English Learner Specialists to provide technical assistance to the LEAs within each of the 11 County Superintendent regions. If you would like more information or would like to contact the Regional EL Specialist </a:t>
            </a:r>
            <a:r>
              <a:rPr lang="en-US" sz="1600" dirty="0">
                <a:solidFill>
                  <a:srgbClr val="212121"/>
                </a:solidFill>
                <a:latin typeface="Arial" panose="020B0604020202020204" pitchFamily="34" charset="0"/>
                <a:cs typeface="Arial" panose="020B0604020202020204" pitchFamily="34" charset="0"/>
              </a:rPr>
              <a:t>in</a:t>
            </a:r>
            <a:r>
              <a:rPr lang="en-US" sz="1600" b="0" i="0" dirty="0">
                <a:solidFill>
                  <a:srgbClr val="212121"/>
                </a:solidFill>
                <a:effectLst/>
                <a:latin typeface="Arial" panose="020B0604020202020204" pitchFamily="34" charset="0"/>
                <a:cs typeface="Arial" panose="020B0604020202020204" pitchFamily="34" charset="0"/>
              </a:rPr>
              <a:t> your region</a:t>
            </a:r>
            <a:r>
              <a:rPr lang="en-US" sz="1600" dirty="0">
                <a:solidFill>
                  <a:srgbClr val="212121"/>
                </a:solidFill>
                <a:latin typeface="Arial" panose="020B0604020202020204" pitchFamily="34" charset="0"/>
                <a:cs typeface="Arial" panose="020B0604020202020204" pitchFamily="34" charset="0"/>
              </a:rPr>
              <a:t> for support to your LEA</a:t>
            </a:r>
            <a:r>
              <a:rPr lang="en-US" sz="1600" b="0" i="0" dirty="0">
                <a:solidFill>
                  <a:srgbClr val="212121"/>
                </a:solidFill>
                <a:effectLst/>
                <a:latin typeface="Arial" panose="020B0604020202020204" pitchFamily="34" charset="0"/>
                <a:cs typeface="Arial" panose="020B0604020202020204" pitchFamily="34" charset="0"/>
              </a:rPr>
              <a:t>, please refer to the link listed at the beginning of this slide for the Regional EL Specialists web page, which also contains contact information for each of the eleven specialists</a:t>
            </a:r>
            <a:r>
              <a:rPr lang="en-US" sz="1600" dirty="0">
                <a:solidFill>
                  <a:srgbClr val="212121"/>
                </a:solidFill>
                <a:latin typeface="Arial" panose="020B0604020202020204" pitchFamily="34" charset="0"/>
                <a:cs typeface="Arial" panose="020B0604020202020204" pitchFamily="34" charset="0"/>
              </a:rPr>
              <a:t> and resources for teachers</a:t>
            </a:r>
            <a:r>
              <a:rPr lang="en-US" sz="1600" b="0" i="0" dirty="0">
                <a:solidFill>
                  <a:srgbClr val="212121"/>
                </a:solidFill>
                <a:effectLst/>
                <a:latin typeface="Arial" panose="020B0604020202020204" pitchFamily="34" charset="0"/>
                <a:cs typeface="Arial" panose="020B0604020202020204" pitchFamily="34" charset="0"/>
              </a:rPr>
              <a:t>.</a:t>
            </a:r>
          </a:p>
          <a:p>
            <a:pPr marL="457200" marR="0" algn="l">
              <a:spcBef>
                <a:spcPts val="0"/>
              </a:spcBef>
              <a:spcAft>
                <a:spcPts val="800"/>
              </a:spcAft>
            </a:pPr>
            <a:r>
              <a:rPr lang="en-US" sz="1600" b="0" i="0" dirty="0">
                <a:solidFill>
                  <a:srgbClr val="212121"/>
                </a:solidFill>
                <a:effectLst/>
                <a:latin typeface="Arial" panose="020B0604020202020204" pitchFamily="34" charset="0"/>
                <a:cs typeface="Arial" panose="020B0604020202020204" pitchFamily="34" charset="0"/>
              </a:rPr>
              <a:t>The Regional EL Specialists, in collaboration with the Educator Workforce Investment Grant: EL Roadmap Policy Implementation grantees, have been mobilizing and leveraging partnerships to collect and publish resources for the </a:t>
            </a:r>
            <a:r>
              <a:rPr lang="en-US" sz="1600" b="0" i="1" dirty="0">
                <a:solidFill>
                  <a:srgbClr val="212121"/>
                </a:solidFill>
                <a:effectLst/>
                <a:latin typeface="Arial" panose="020B0604020202020204" pitchFamily="34" charset="0"/>
                <a:cs typeface="Arial" panose="020B0604020202020204" pitchFamily="34" charset="0"/>
              </a:rPr>
              <a:t>Comprehensive ELD Resources for LEAs</a:t>
            </a:r>
            <a:r>
              <a:rPr lang="en-US" sz="1600" b="0" i="0" dirty="0">
                <a:solidFill>
                  <a:srgbClr val="212121"/>
                </a:solidFill>
                <a:effectLst/>
                <a:latin typeface="Arial" panose="020B0604020202020204" pitchFamily="34" charset="0"/>
                <a:cs typeface="Arial" panose="020B0604020202020204" pitchFamily="34" charset="0"/>
              </a:rPr>
              <a:t> Padlet. This padlet contains documents and links to videos and resources related to integrated and designated ELD, as well as other areas such as services for English learners with disabilities, newcomers, and long-term English learners. </a:t>
            </a:r>
          </a:p>
          <a:p>
            <a:pPr marL="457200" marR="0" algn="l">
              <a:spcBef>
                <a:spcPts val="0"/>
              </a:spcBef>
              <a:spcAft>
                <a:spcPts val="800"/>
              </a:spcAft>
            </a:pPr>
            <a:r>
              <a:rPr lang="en-US" sz="1600" b="0" i="0" dirty="0">
                <a:solidFill>
                  <a:srgbClr val="212121"/>
                </a:solidFill>
                <a:effectLst/>
                <a:latin typeface="Arial" panose="020B0604020202020204" pitchFamily="34" charset="0"/>
                <a:cs typeface="Arial" panose="020B0604020202020204" pitchFamily="34" charset="0"/>
              </a:rPr>
              <a:t>The California</a:t>
            </a:r>
            <a:r>
              <a:rPr lang="en-US" sz="1600" b="0" i="1" dirty="0">
                <a:solidFill>
                  <a:srgbClr val="212121"/>
                </a:solidFill>
                <a:effectLst/>
                <a:latin typeface="Arial" panose="020B0604020202020204" pitchFamily="34" charset="0"/>
                <a:cs typeface="Arial" panose="020B0604020202020204" pitchFamily="34" charset="0"/>
              </a:rPr>
              <a:t> </a:t>
            </a:r>
            <a:r>
              <a:rPr lang="en-US" sz="1600" b="0" i="0" dirty="0">
                <a:solidFill>
                  <a:srgbClr val="212121"/>
                </a:solidFill>
                <a:effectLst/>
                <a:latin typeface="Arial" panose="020B0604020202020204" pitchFamily="34" charset="0"/>
                <a:cs typeface="Arial" panose="020B0604020202020204" pitchFamily="34" charset="0"/>
              </a:rPr>
              <a:t>RELS’</a:t>
            </a:r>
            <a:r>
              <a:rPr lang="en-US" sz="1600" b="0" i="1" dirty="0">
                <a:solidFill>
                  <a:srgbClr val="212121"/>
                </a:solidFill>
                <a:effectLst/>
                <a:latin typeface="Arial" panose="020B0604020202020204" pitchFamily="34" charset="0"/>
                <a:cs typeface="Arial" panose="020B0604020202020204" pitchFamily="34" charset="0"/>
              </a:rPr>
              <a:t> Comprehensive ELD Resources for LEAs</a:t>
            </a:r>
            <a:r>
              <a:rPr lang="en-US" sz="1600" b="0" i="0" dirty="0">
                <a:solidFill>
                  <a:srgbClr val="212121"/>
                </a:solidFill>
                <a:effectLst/>
                <a:latin typeface="Arial" panose="020B0604020202020204" pitchFamily="34" charset="0"/>
                <a:cs typeface="Arial" panose="020B0604020202020204" pitchFamily="34" charset="0"/>
              </a:rPr>
              <a:t> Padlet is available at the link shown at the bottom of this slide. Contact the RELS in your region for direct support to your LEA.</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325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4276725" cy="2406650"/>
          </a:xfrm>
        </p:spPr>
      </p:sp>
      <p:sp>
        <p:nvSpPr>
          <p:cNvPr id="3" name="Notes Placeholder 2"/>
          <p:cNvSpPr>
            <a:spLocks noGrp="1"/>
          </p:cNvSpPr>
          <p:nvPr>
            <p:ph type="body" idx="1"/>
          </p:nvPr>
        </p:nvSpPr>
        <p:spPr>
          <a:xfrm>
            <a:off x="457200" y="3810000"/>
            <a:ext cx="5852160" cy="5280212"/>
          </a:xfrm>
        </p:spPr>
        <p:txBody>
          <a:bodyPr/>
          <a:lstStyle/>
          <a:p>
            <a:pPr algn="l">
              <a:spcBef>
                <a:spcPts val="1200"/>
              </a:spcBef>
            </a:pPr>
            <a:r>
              <a:rPr lang="en-US" sz="1600" b="0" i="0" dirty="0">
                <a:solidFill>
                  <a:srgbClr val="3C3C00"/>
                </a:solidFill>
                <a:effectLst/>
                <a:latin typeface="Arial" panose="020B0604020202020204" pitchFamily="34" charset="0"/>
                <a:cs typeface="Arial" panose="020B0604020202020204" pitchFamily="34" charset="0"/>
              </a:rPr>
              <a:t>The CDE Educating English Learners with Disabilities web page contains several resources to support dually-identified students, including the </a:t>
            </a:r>
            <a:r>
              <a:rPr kumimoji="0" lang="en-US"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California Practitioners’ Guide for Educating English Learners with Disabilities and contact information for the Special Education Local Plan Area, or SELPA, Resource leads.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Contact your SELPA Resource Lead for direct support to your LEA. </a:t>
            </a:r>
          </a:p>
          <a:p>
            <a:pPr algn="l">
              <a:spcBef>
                <a:spcPts val="1200"/>
              </a:spcBef>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l">
              <a:spcBef>
                <a:spcPts val="1200"/>
              </a:spcBef>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addition, the Imperial County SELPA is the State Content Lead that provides professional development on dually identified students across the state.  If you have not avail yourself of this wonderful resource please take time to see that many resources available for English Learners with disabilities on the website. </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66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659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Formative Indicators for English Language Development, or FIELD, is a resource to support formative practices for observation of language use and development, build the capacity of all educators to regularly engage these formative practices and maximize necessary instructional supports in service of students, both in virtual and traditional classroom environments. Professional development providing guidance for using this process is expected in early January 2021. If you would like more information, please join the ed-for-el listserv using the email address on this slide. The listserv is a teacher network designed to communicate directly with teachers. Encourage your teachers to join the list.</a:t>
            </a:r>
          </a:p>
          <a:p>
            <a:endParaRPr lang="es-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992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4589463" cy="2581275"/>
          </a:xfrm>
        </p:spPr>
      </p:sp>
      <p:sp>
        <p:nvSpPr>
          <p:cNvPr id="3" name="Notes Placeholder 2"/>
          <p:cNvSpPr>
            <a:spLocks noGrp="1"/>
          </p:cNvSpPr>
          <p:nvPr>
            <p:ph type="body" idx="1"/>
          </p:nvPr>
        </p:nvSpPr>
        <p:spPr>
          <a:xfrm>
            <a:off x="448235" y="3845860"/>
            <a:ext cx="6140824" cy="5136778"/>
          </a:xfrm>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The resources available for implementation of the EL Roadmap Policy, or ELR Policy, are also incredibly relevant during instruction via distance learning. In recognition of the need to build capacity throughout the state to implement the comprehensive California EL Roadmap Policy, the California Legislature earmarked $10 million in the Educator Workforce Investment Grant, or EWIG, to specifically focus on implementation of the ELR Policy in LEAs with teachers, administrators and the system at large. The two grantees, Californians Together and the California Association for Bilingual Education, are available to bring research-based strategies and resources to administrators and educators in order to dramatically accelerate and improve multilingual academic opportunities and outcomes for English Learners across California. </a:t>
            </a:r>
          </a:p>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These resources address parent </a:t>
            </a:r>
            <a:r>
              <a:rPr lang="en-US" sz="1600" dirty="0">
                <a:latin typeface="Arial" panose="020B0604020202020204" pitchFamily="34" charset="0"/>
                <a:ea typeface="Times New Roman" panose="02020603050405020304" pitchFamily="18" charset="0"/>
              </a:rPr>
              <a:t>engagement</a:t>
            </a:r>
            <a:r>
              <a:rPr lang="en-US" sz="1600" dirty="0">
                <a:effectLst/>
                <a:latin typeface="Arial" panose="020B0604020202020204" pitchFamily="34" charset="0"/>
                <a:ea typeface="Times New Roman" panose="02020603050405020304" pitchFamily="18" charset="0"/>
              </a:rPr>
              <a:t>, distance learning, and EL Roadmap Policy implementation, including several webinars that focus on English learner instruction during distance learning, hybrid, and in-person instruction. The resources are linked from the CDE EWIG: ELR web page, shown on this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797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For more information about the Multilingual California Project, or MCAP, and the project for English Learner Roadmap Implementation for Systemic Excellence, also known as EL RISE!, please visit the links shown on the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971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The Multilingual Support Division also created two web pages to house frequently asked questions, resources, and guidance for supporting multilingual learners as</a:t>
            </a:r>
            <a:r>
              <a:rPr lang="en-US" sz="1600" dirty="0">
                <a:latin typeface="Arial" panose="020B0604020202020204" pitchFamily="34" charset="0"/>
                <a:ea typeface="Times New Roman" panose="02020603050405020304" pitchFamily="18" charset="0"/>
              </a:rPr>
              <a:t> an</a:t>
            </a:r>
            <a:r>
              <a:rPr lang="en-US" sz="1600" dirty="0">
                <a:effectLst/>
                <a:latin typeface="Arial" panose="020B0604020202020204" pitchFamily="34" charset="0"/>
                <a:ea typeface="Times New Roman" panose="02020603050405020304" pitchFamily="18" charset="0"/>
              </a:rPr>
              <a:t> </a:t>
            </a:r>
            <a:r>
              <a:rPr lang="en-US" sz="1600" dirty="0">
                <a:latin typeface="Arial" panose="020B0604020202020204" pitchFamily="34" charset="0"/>
                <a:ea typeface="Times New Roman" panose="02020603050405020304" pitchFamily="18" charset="0"/>
              </a:rPr>
              <a:t>assets oriented perspective</a:t>
            </a:r>
            <a:r>
              <a:rPr lang="en-US" sz="1600" dirty="0">
                <a:effectLst/>
                <a:latin typeface="Arial" panose="020B0604020202020204" pitchFamily="34" charset="0"/>
                <a:ea typeface="Times New Roman" panose="02020603050405020304" pitchFamily="18" charset="0"/>
              </a:rPr>
              <a:t>. The CDE ELD FAQs and the COVID-19 EL Resources web pages found at the links on this slide highlight essential resources for providing integrated </a:t>
            </a:r>
            <a:r>
              <a:rPr lang="en-US" sz="1600" b="1" dirty="0">
                <a:effectLst/>
                <a:latin typeface="Arial" panose="020B0604020202020204" pitchFamily="34" charset="0"/>
                <a:ea typeface="Times New Roman" panose="02020603050405020304" pitchFamily="18" charset="0"/>
              </a:rPr>
              <a:t>and</a:t>
            </a:r>
            <a:r>
              <a:rPr lang="en-US" sz="1600" dirty="0">
                <a:effectLst/>
                <a:latin typeface="Arial" panose="020B0604020202020204" pitchFamily="34" charset="0"/>
                <a:ea typeface="Times New Roman" panose="02020603050405020304" pitchFamily="18" charset="0"/>
              </a:rPr>
              <a:t> designated EL instruction including lessons, activities, strategies, and sample schedules for teachers, schools, and LEAs. These resources also include alternatives to digital access for temporary use with students waiting for devices and internet access to be provided, or where there are connectivity limitations. These resources provide critical options so all students continue accessing instruction.</a:t>
            </a:r>
            <a:endParaRPr lang="en-US"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492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The Multilingual Support Division </a:t>
            </a:r>
            <a:r>
              <a:rPr lang="en-US" sz="1600" dirty="0">
                <a:latin typeface="Arial" panose="020B0604020202020204" pitchFamily="34" charset="0"/>
                <a:ea typeface="Times New Roman" panose="02020603050405020304" pitchFamily="18" charset="0"/>
              </a:rPr>
              <a:t>organized</a:t>
            </a:r>
            <a:r>
              <a:rPr lang="en-US" sz="1600" dirty="0">
                <a:effectLst/>
                <a:latin typeface="Arial" panose="020B0604020202020204" pitchFamily="34" charset="0"/>
                <a:ea typeface="Times New Roman" panose="02020603050405020304" pitchFamily="18" charset="0"/>
              </a:rPr>
              <a:t> two web pages to house frequently asked questions, resources, and guidance for supporting multilingual learners through an assets perspective. The CDE ELD FAQs and the COVID-19 EL Resources web pages, found at the links on this and the following slide, highlight even more essential resources for providing integrated </a:t>
            </a:r>
            <a:r>
              <a:rPr lang="en-US" sz="1600" b="1" dirty="0">
                <a:effectLst/>
                <a:latin typeface="Arial" panose="020B0604020202020204" pitchFamily="34" charset="0"/>
                <a:ea typeface="Times New Roman" panose="02020603050405020304" pitchFamily="18" charset="0"/>
              </a:rPr>
              <a:t>and</a:t>
            </a:r>
            <a:r>
              <a:rPr lang="en-US" sz="1600" dirty="0">
                <a:effectLst/>
                <a:latin typeface="Arial" panose="020B0604020202020204" pitchFamily="34" charset="0"/>
                <a:ea typeface="Times New Roman" panose="02020603050405020304" pitchFamily="18" charset="0"/>
              </a:rPr>
              <a:t> designated EL instruction including lessons, activities, strategies, as well as sample schedules for teachers, schools, and LEAs. These resources also include alternatives to digital access for temporary use with students waiting for devices and internet access to be provided or where connectivity is unavailable.</a:t>
            </a:r>
            <a:endParaRPr lang="en-US"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505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19096"/>
          </a:xfrm>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The Multilingual Support Division releases two monthly newsletters that provide updates on resources and parent outreach: The Distance Learning Parent Newsletter and the English Learner (EL) Updates Newsletter. These newsletters provide links to resources that include LEA examples of strategies designed in response to their own </a:t>
            </a:r>
            <a:r>
              <a:rPr lang="en-US" sz="1600" dirty="0">
                <a:latin typeface="Arial" panose="020B0604020202020204" pitchFamily="34" charset="0"/>
                <a:ea typeface="Times New Roman" panose="02020603050405020304" pitchFamily="18" charset="0"/>
              </a:rPr>
              <a:t>challenges</a:t>
            </a:r>
            <a:r>
              <a:rPr lang="en-US" sz="1600" dirty="0">
                <a:effectLst/>
                <a:latin typeface="Arial" panose="020B0604020202020204" pitchFamily="34" charset="0"/>
                <a:ea typeface="Times New Roman" panose="02020603050405020304" pitchFamily="18" charset="0"/>
              </a:rPr>
              <a:t>. The EL Updates Newsletter covers such topics as assessment, resources, literacy, initiatives, and webinars. </a:t>
            </a:r>
          </a:p>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The Parent Newsletter provides information addressing parent interests. This newsletter is translated into the top 5 languages spoken in California in addition to English. To read the newsletters, go to the CDE EL Updates Newsletters web page found at the link on this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097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The COVID-19 EL Resources page, provided again on this slide, also gives parents and school leaders information and resources to combat the effects of the pandemic. Alternatives to virtual, device-based parent meetings and other ways to engage parents during parent committees, parent conferences are </a:t>
            </a:r>
            <a:r>
              <a:rPr lang="en-US" sz="1600" dirty="0">
                <a:latin typeface="Arial" panose="020B0604020202020204" pitchFamily="34" charset="0"/>
                <a:ea typeface="Times New Roman" panose="02020603050405020304" pitchFamily="18" charset="0"/>
              </a:rPr>
              <a:t>discussed</a:t>
            </a:r>
            <a:r>
              <a:rPr lang="en-US" sz="1600" dirty="0">
                <a:effectLst/>
                <a:latin typeface="Arial" panose="020B0604020202020204" pitchFamily="34" charset="0"/>
                <a:ea typeface="Times New Roman" panose="02020603050405020304" pitchFamily="18" charset="0"/>
              </a:rPr>
              <a:t>. Resources such as meal programs, social emotional support, and funding opportunities to address immediate needs during the pandemic are also provided on this web page along with additional resources from across the state contributed by our partnering agencies, including county offices of education, school districts, and non-profit organizations.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4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588" y="4473891"/>
            <a:ext cx="6239436" cy="4679074"/>
          </a:xfrm>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The Migrant Education Program has produced and posted seven parent education modules to assist parents in supporting their children. These parent modules can be found on the CDE Parent Engagement Modules Series web page at </a:t>
            </a:r>
            <a:r>
              <a:rPr lang="en-US" sz="1600" u="none" dirty="0">
                <a:effectLst/>
                <a:latin typeface="Arial" panose="020B0604020202020204" pitchFamily="34" charset="0"/>
                <a:ea typeface="Times New Roman" panose="02020603050405020304" pitchFamily="18" charset="0"/>
              </a:rPr>
              <a:t>the link shown on this slide.  </a:t>
            </a:r>
          </a:p>
          <a:p>
            <a:pPr marL="0" marR="0">
              <a:spcBef>
                <a:spcPts val="0"/>
              </a:spcBef>
              <a:spcAft>
                <a:spcPts val="1200"/>
              </a:spcAft>
            </a:pPr>
            <a:r>
              <a:rPr lang="en-US" sz="1600" dirty="0">
                <a:latin typeface="Arial" panose="020B0604020202020204" pitchFamily="34" charset="0"/>
                <a:ea typeface="Times New Roman" panose="02020603050405020304" pitchFamily="18" charset="0"/>
              </a:rPr>
              <a:t>The seven modules are:</a:t>
            </a:r>
          </a:p>
          <a:p>
            <a:pPr>
              <a:spcAft>
                <a:spcPts val="600"/>
              </a:spcAft>
            </a:pPr>
            <a:r>
              <a:rPr lang="en-US" sz="1600" dirty="0">
                <a:latin typeface="Arial" panose="020B0604020202020204" pitchFamily="34" charset="0"/>
                <a:cs typeface="Arial" panose="020B0604020202020204" pitchFamily="34" charset="0"/>
              </a:rPr>
              <a:t>Module 1, Facilitator Overview of Migrant Modules and Handouts</a:t>
            </a:r>
          </a:p>
          <a:p>
            <a:pPr>
              <a:spcAft>
                <a:spcPts val="600"/>
              </a:spcAft>
            </a:pPr>
            <a:r>
              <a:rPr lang="en-US" sz="1600" dirty="0">
                <a:latin typeface="Arial" panose="020B0604020202020204" pitchFamily="34" charset="0"/>
                <a:cs typeface="Arial" panose="020B0604020202020204" pitchFamily="34" charset="0"/>
              </a:rPr>
              <a:t>Module 2, Using Positive Discipline to Be a More Effective Parent</a:t>
            </a:r>
          </a:p>
          <a:p>
            <a:pPr>
              <a:spcAft>
                <a:spcPts val="600"/>
              </a:spcAft>
            </a:pPr>
            <a:r>
              <a:rPr lang="en-US" sz="1600" dirty="0">
                <a:latin typeface="Arial" panose="020B0604020202020204" pitchFamily="34" charset="0"/>
                <a:cs typeface="Arial" panose="020B0604020202020204" pitchFamily="34" charset="0"/>
              </a:rPr>
              <a:t>Module 3, Growing Self-Confident Children Through Goal Setting and Growth Mindset</a:t>
            </a:r>
          </a:p>
          <a:p>
            <a:pPr>
              <a:spcAft>
                <a:spcPts val="600"/>
              </a:spcAft>
            </a:pPr>
            <a:r>
              <a:rPr lang="en-US" sz="1600" dirty="0">
                <a:latin typeface="Arial" panose="020B0604020202020204" pitchFamily="34" charset="0"/>
                <a:cs typeface="Arial" panose="020B0604020202020204" pitchFamily="34" charset="0"/>
              </a:rPr>
              <a:t>Module 4, School Systems and Multiple Cultures</a:t>
            </a:r>
          </a:p>
          <a:p>
            <a:pPr>
              <a:spcAft>
                <a:spcPts val="600"/>
              </a:spcAft>
            </a:pPr>
            <a:r>
              <a:rPr lang="en-US" sz="1600" dirty="0">
                <a:latin typeface="Arial" panose="020B0604020202020204" pitchFamily="34" charset="0"/>
                <a:cs typeface="Arial" panose="020B0604020202020204" pitchFamily="34" charset="0"/>
              </a:rPr>
              <a:t>Module 5, Supporting Your Child to Be Successful in School</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1600" dirty="0">
                <a:latin typeface="Arial" panose="020B0604020202020204" pitchFamily="34" charset="0"/>
                <a:cs typeface="Arial" panose="020B0604020202020204" pitchFamily="34" charset="0"/>
              </a:rPr>
              <a:t>Module 6, Understanding and Communicating with Your Teenager</a:t>
            </a:r>
          </a:p>
          <a:p>
            <a:pPr>
              <a:spcAft>
                <a:spcPts val="600"/>
              </a:spcAft>
            </a:pPr>
            <a:r>
              <a:rPr lang="en-US" sz="1600" dirty="0">
                <a:latin typeface="Arial" panose="020B0604020202020204" pitchFamily="34" charset="0"/>
                <a:cs typeface="Arial" panose="020B0604020202020204" pitchFamily="34" charset="0"/>
              </a:rPr>
              <a:t>Module 7, Bullying: What It is and How to Help Your Child</a:t>
            </a:r>
            <a:endParaRPr lang="en-US" sz="1600" u="none"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224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rPr>
              <a:t>Identification of English learners is another area that is supported by resources. In response to the extra time needed to assess students with the Initial ELPAC, the CDE requested and was granted an extension for the 2020‒21 school year for administering the assessment to each potential English learner student. Frequently Asked Questions to assist LEAs were developed and are available on the CDE COVID-19 EL Resources web page, shown again on this slide, under the Guidance tab.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731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2608263" cy="1466850"/>
          </a:xfrm>
        </p:spPr>
      </p:sp>
      <p:sp>
        <p:nvSpPr>
          <p:cNvPr id="3" name="Notes Placeholder 2"/>
          <p:cNvSpPr>
            <a:spLocks noGrp="1"/>
          </p:cNvSpPr>
          <p:nvPr>
            <p:ph type="body" idx="1"/>
          </p:nvPr>
        </p:nvSpPr>
        <p:spPr>
          <a:xfrm>
            <a:off x="304800" y="2886635"/>
            <a:ext cx="6004560" cy="5247715"/>
          </a:xfrm>
        </p:spPr>
        <p:txBody>
          <a:bodyPr/>
          <a:lstStyle/>
          <a:p>
            <a:pPr marL="0" marR="0">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The CDE English Language Proficiency and Spanish Assessment Office and the Multilingual Support Division continue to provide technical assistance and guidance to LEAs to ensure that assessment and data collection are completed in a timely manner, including an optional supplemental opportunity to assess students determined to benefit from the administration of the summative ELPAC, especially those eligible for Reclassification. </a:t>
            </a:r>
          </a:p>
          <a:p>
            <a:pPr marL="0" marR="0">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Remote test administration guidance is now available for the Initial ELPAC and the optional 2019–2020 Summative ELPAC at the link shown on this slide. This guidance includes complete descriptions of the different options for administering the assessments, communication for stakeholders, as well as directions for LEAs, test examiners, parents/guardians, and students. Remote test administration guidance for the ELPAC summative assessments in spring 2021 has not yet been approved. After the fall administration, further remote test administration guidance for summative assessment will be provided as it becomes available.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84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496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If you have any questions after today’s presentation, please contact me via email using the information shown on this slide. Thank you.</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[Time permitting, take a couple of questions from the chat]</a:t>
            </a:r>
          </a:p>
          <a:p>
            <a:r>
              <a:rPr lang="en-US" sz="1200" dirty="0">
                <a:latin typeface="Arial" panose="020B0604020202020204" pitchFamily="34" charset="0"/>
                <a:cs typeface="Arial" panose="020B0604020202020204" pitchFamily="34" charset="0"/>
              </a:rPr>
              <a:t>Please enter any questions you have into the chat feature. If I don’t get to the question now, I will follow-up with Joshua Strong to provide the responses.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60</a:t>
            </a:fld>
            <a:endParaRPr lang="en-US"/>
          </a:p>
        </p:txBody>
      </p:sp>
    </p:spTree>
    <p:extLst>
      <p:ext uri="{BB962C8B-B14F-4D97-AF65-F5344CB8AC3E}">
        <p14:creationId xmlns:p14="http://schemas.microsoft.com/office/powerpoint/2010/main" val="363389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23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03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12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Non-ELs</a:t>
            </a:r>
            <a:r>
              <a:rPr lang="en-US" baseline="0" dirty="0"/>
              <a:t> = English Only students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924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Non-ELs</a:t>
            </a:r>
            <a:r>
              <a:rPr lang="en-US" baseline="0"/>
              <a:t> </a:t>
            </a:r>
            <a:r>
              <a:rPr lang="en-US" baseline="0" dirty="0"/>
              <a:t>= English Only students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591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7/23/2021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pPr/>
              <a:t>‹#›</a:t>
            </a:fld>
            <a:endParaRPr lang="en-US" dirty="0"/>
          </a:p>
        </p:txBody>
      </p:sp>
      <p:sp>
        <p:nvSpPr>
          <p:cNvPr id="5" name="Title 1"/>
          <p:cNvSpPr>
            <a:spLocks noGrp="1"/>
          </p:cNvSpPr>
          <p:nvPr>
            <p:ph type="ctrTitle"/>
          </p:nvPr>
        </p:nvSpPr>
        <p:spPr>
          <a:xfrm>
            <a:off x="231645" y="1188779"/>
            <a:ext cx="11618976" cy="2048256"/>
          </a:xfrm>
        </p:spPr>
        <p:txBody>
          <a:bodyPr anchor="ctr">
            <a:normAutofit/>
          </a:bodyPr>
          <a:lstStyle>
            <a:lvl1pPr algn="ctr">
              <a:defRPr sz="4400" baseline="0"/>
            </a:lvl1pPr>
          </a:lstStyle>
          <a:p>
            <a:r>
              <a:rPr lang="en-US" dirty="0"/>
              <a:t>Click to edit Master title style</a:t>
            </a:r>
          </a:p>
        </p:txBody>
      </p:sp>
      <p:sp>
        <p:nvSpPr>
          <p:cNvPr id="6" name="Subtitle 2"/>
          <p:cNvSpPr>
            <a:spLocks noGrp="1"/>
          </p:cNvSpPr>
          <p:nvPr>
            <p:ph type="subTitle" idx="1"/>
          </p:nvPr>
        </p:nvSpPr>
        <p:spPr>
          <a:xfrm>
            <a:off x="231645" y="3784539"/>
            <a:ext cx="11618976" cy="2029968"/>
          </a:xfrm>
        </p:spPr>
        <p:txBody>
          <a:bodyPr>
            <a:normAutofit/>
          </a:bodyPr>
          <a:lstStyle>
            <a:lvl1pPr marL="0" indent="0" algn="ctr">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287217" y="3488497"/>
            <a:ext cx="11563404" cy="21466"/>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a:solidFill>
                  <a:srgbClr val="000066"/>
                </a:solidFill>
                <a:latin typeface="Arial" panose="020B0604020202020204" pitchFamily="34" charset="0"/>
                <a:cs typeface="Arial" panose="020B0604020202020204" pitchFamily="34" charset="0"/>
              </a:rPr>
              <a:t>TONY THURMOND</a:t>
            </a:r>
            <a:endParaRPr lang="en-US" sz="1200" b="1" cap="small" baseline="0" dirty="0">
              <a:solidFill>
                <a:srgbClr val="000066"/>
              </a:solidFill>
              <a:latin typeface="Arial" panose="020B0604020202020204" pitchFamily="34" charset="0"/>
              <a:cs typeface="Arial" panose="020B0604020202020204" pitchFamily="34" charset="0"/>
            </a:endParaRPr>
          </a:p>
          <a:p>
            <a:r>
              <a:rPr lang="en-US" sz="1200" b="1" dirty="0">
                <a:solidFill>
                  <a:srgbClr val="000066"/>
                </a:solidFill>
                <a:latin typeface="Arial" panose="020B0604020202020204" pitchFamily="34" charset="0"/>
                <a:cs typeface="Arial" panose="020B0604020202020204" pitchFamily="34" charset="0"/>
              </a:rPr>
              <a:t>State</a:t>
            </a:r>
            <a:r>
              <a:rPr lang="en-US" sz="1200" b="1" baseline="0" dirty="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31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pPr/>
              <a:t>‹#›</a:t>
            </a:fld>
            <a:endParaRPr lang="en-US" dirty="0"/>
          </a:p>
        </p:txBody>
      </p:sp>
      <p:sp>
        <p:nvSpPr>
          <p:cNvPr id="5" name="Content Placeholder 4"/>
          <p:cNvSpPr>
            <a:spLocks noGrp="1"/>
          </p:cNvSpPr>
          <p:nvPr>
            <p:ph sz="quarter" idx="11"/>
          </p:nvPr>
        </p:nvSpPr>
        <p:spPr>
          <a:xfrm>
            <a:off x="414867" y="1870687"/>
            <a:ext cx="2937933" cy="4268855"/>
          </a:xfrm>
        </p:spPr>
        <p:txBody>
          <a:bodyPr/>
          <a:lstStyle/>
          <a:p>
            <a:pPr lvl="0"/>
            <a:r>
              <a:rPr lang="en-US"/>
              <a:t>Click to edit Master text styles</a:t>
            </a:r>
          </a:p>
        </p:txBody>
      </p:sp>
    </p:spTree>
    <p:extLst>
      <p:ext uri="{BB962C8B-B14F-4D97-AF65-F5344CB8AC3E}">
        <p14:creationId xmlns:p14="http://schemas.microsoft.com/office/powerpoint/2010/main" val="263409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pPr/>
              <a:t>‹#›</a:t>
            </a:fld>
            <a:endParaRPr lang="en-US" dirty="0"/>
          </a:p>
        </p:txBody>
      </p:sp>
      <p:sp>
        <p:nvSpPr>
          <p:cNvPr id="5" name="Content Placeholder 4"/>
          <p:cNvSpPr>
            <a:spLocks noGrp="1"/>
          </p:cNvSpPr>
          <p:nvPr>
            <p:ph sz="quarter" idx="11"/>
          </p:nvPr>
        </p:nvSpPr>
        <p:spPr>
          <a:xfrm>
            <a:off x="414867" y="1870687"/>
            <a:ext cx="2937933" cy="4268855"/>
          </a:xfrm>
        </p:spPr>
        <p:txBody>
          <a:bodyPr/>
          <a:lstStyle/>
          <a:p>
            <a:pPr lvl="0"/>
            <a:r>
              <a:rPr lang="en-US"/>
              <a:t>Click to edit Master text styles</a:t>
            </a:r>
          </a:p>
        </p:txBody>
      </p:sp>
      <p:sp>
        <p:nvSpPr>
          <p:cNvPr id="6" name="Content Placeholder 5">
            <a:extLst>
              <a:ext uri="{FF2B5EF4-FFF2-40B4-BE49-F238E27FC236}">
                <a16:creationId xmlns:a16="http://schemas.microsoft.com/office/drawing/2014/main" id="{6AD8867F-6688-4CAA-9DD4-15DDEEC404F5}"/>
              </a:ext>
            </a:extLst>
          </p:cNvPr>
          <p:cNvSpPr>
            <a:spLocks noGrp="1"/>
          </p:cNvSpPr>
          <p:nvPr>
            <p:ph sz="quarter" idx="12"/>
          </p:nvPr>
        </p:nvSpPr>
        <p:spPr>
          <a:xfrm>
            <a:off x="3660314" y="1870687"/>
            <a:ext cx="4862905" cy="3335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42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pPr/>
              <a:t>‹#›</a:t>
            </a:fld>
            <a:endParaRPr lang="en-US" dirty="0"/>
          </a:p>
        </p:txBody>
      </p:sp>
    </p:spTree>
    <p:extLst>
      <p:ext uri="{BB962C8B-B14F-4D97-AF65-F5344CB8AC3E}">
        <p14:creationId xmlns:p14="http://schemas.microsoft.com/office/powerpoint/2010/main" val="308076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pPr/>
              <a:t>‹#›</a:t>
            </a:fld>
            <a:endParaRPr lang="en-US" dirty="0"/>
          </a:p>
        </p:txBody>
      </p:sp>
    </p:spTree>
    <p:extLst>
      <p:ext uri="{BB962C8B-B14F-4D97-AF65-F5344CB8AC3E}">
        <p14:creationId xmlns:p14="http://schemas.microsoft.com/office/powerpoint/2010/main" val="216037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pPr/>
              <a:t>‹#›</a:t>
            </a:fld>
            <a:endParaRPr lang="en-US" dirty="0"/>
          </a:p>
        </p:txBody>
      </p:sp>
    </p:spTree>
    <p:extLst>
      <p:ext uri="{BB962C8B-B14F-4D97-AF65-F5344CB8AC3E}">
        <p14:creationId xmlns:p14="http://schemas.microsoft.com/office/powerpoint/2010/main" val="293183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348366" y="1737684"/>
            <a:ext cx="11378548" cy="656382"/>
          </a:xfrm>
        </p:spPr>
        <p:txBody>
          <a:bodyPr/>
          <a:lstStyle/>
          <a:p>
            <a:pPr lvl="0"/>
            <a:r>
              <a:rPr lang="en-US"/>
              <a:t>Click to edit Master text styles</a:t>
            </a:r>
          </a:p>
        </p:txBody>
      </p:sp>
      <p:sp>
        <p:nvSpPr>
          <p:cNvPr id="8" name="Content Placeholder 7">
            <a:extLst>
              <a:ext uri="{FF2B5EF4-FFF2-40B4-BE49-F238E27FC236}">
                <a16:creationId xmlns:a16="http://schemas.microsoft.com/office/drawing/2014/main" id="{22CA0B99-E53F-4949-833B-5A7C7B2DA2EA}"/>
              </a:ext>
            </a:extLst>
          </p:cNvPr>
          <p:cNvSpPr>
            <a:spLocks noGrp="1"/>
          </p:cNvSpPr>
          <p:nvPr>
            <p:ph sz="quarter" idx="12"/>
          </p:nvPr>
        </p:nvSpPr>
        <p:spPr>
          <a:xfrm>
            <a:off x="631219" y="2649358"/>
            <a:ext cx="1122766" cy="656382"/>
          </a:xfrm>
        </p:spPr>
        <p:txBody>
          <a:bodyPr/>
          <a:lstStyle/>
          <a:p>
            <a:pPr lvl="0"/>
            <a:r>
              <a:rPr lang="en-US" dirty="0"/>
              <a:t>Edit</a:t>
            </a:r>
          </a:p>
        </p:txBody>
      </p:sp>
      <p:sp>
        <p:nvSpPr>
          <p:cNvPr id="9" name="Content Placeholder 7">
            <a:extLst>
              <a:ext uri="{FF2B5EF4-FFF2-40B4-BE49-F238E27FC236}">
                <a16:creationId xmlns:a16="http://schemas.microsoft.com/office/drawing/2014/main" id="{41E97AF5-4827-4AB7-9526-82E02BC0FE35}"/>
              </a:ext>
            </a:extLst>
          </p:cNvPr>
          <p:cNvSpPr>
            <a:spLocks noGrp="1"/>
          </p:cNvSpPr>
          <p:nvPr>
            <p:ph sz="quarter" idx="13"/>
          </p:nvPr>
        </p:nvSpPr>
        <p:spPr>
          <a:xfrm>
            <a:off x="717117" y="3569714"/>
            <a:ext cx="1122766" cy="656382"/>
          </a:xfrm>
        </p:spPr>
        <p:txBody>
          <a:bodyPr/>
          <a:lstStyle/>
          <a:p>
            <a:pPr lvl="0"/>
            <a:r>
              <a:rPr lang="en-US" dirty="0"/>
              <a:t>Edit</a:t>
            </a:r>
          </a:p>
        </p:txBody>
      </p:sp>
      <p:sp>
        <p:nvSpPr>
          <p:cNvPr id="10" name="Content Placeholder 7">
            <a:extLst>
              <a:ext uri="{FF2B5EF4-FFF2-40B4-BE49-F238E27FC236}">
                <a16:creationId xmlns:a16="http://schemas.microsoft.com/office/drawing/2014/main" id="{6EFAA2FF-B5E4-4B08-817F-0A9C6F33AC76}"/>
              </a:ext>
            </a:extLst>
          </p:cNvPr>
          <p:cNvSpPr>
            <a:spLocks noGrp="1"/>
          </p:cNvSpPr>
          <p:nvPr>
            <p:ph sz="quarter" idx="14"/>
          </p:nvPr>
        </p:nvSpPr>
        <p:spPr>
          <a:xfrm>
            <a:off x="667240" y="4564056"/>
            <a:ext cx="1122766" cy="656382"/>
          </a:xfrm>
        </p:spPr>
        <p:txBody>
          <a:bodyPr/>
          <a:lstStyle/>
          <a:p>
            <a:pPr lvl="0"/>
            <a:r>
              <a:rPr lang="en-US" dirty="0"/>
              <a:t>Edit</a:t>
            </a:r>
          </a:p>
        </p:txBody>
      </p:sp>
      <p:sp>
        <p:nvSpPr>
          <p:cNvPr id="11" name="Content Placeholder 7">
            <a:extLst>
              <a:ext uri="{FF2B5EF4-FFF2-40B4-BE49-F238E27FC236}">
                <a16:creationId xmlns:a16="http://schemas.microsoft.com/office/drawing/2014/main" id="{3E99C6DC-D364-42A3-8874-77BE4FF5C95C}"/>
              </a:ext>
            </a:extLst>
          </p:cNvPr>
          <p:cNvSpPr>
            <a:spLocks noGrp="1"/>
          </p:cNvSpPr>
          <p:nvPr>
            <p:ph sz="quarter" idx="15"/>
          </p:nvPr>
        </p:nvSpPr>
        <p:spPr>
          <a:xfrm>
            <a:off x="728199" y="5548524"/>
            <a:ext cx="1122766" cy="656382"/>
          </a:xfrm>
        </p:spPr>
        <p:txBody>
          <a:bodyPr/>
          <a:lstStyle/>
          <a:p>
            <a:pPr lvl="0"/>
            <a:r>
              <a:rPr lang="en-US" dirty="0"/>
              <a:t>Edit</a:t>
            </a:r>
          </a:p>
        </p:txBody>
      </p:sp>
      <p:sp>
        <p:nvSpPr>
          <p:cNvPr id="12" name="Content Placeholder 7">
            <a:extLst>
              <a:ext uri="{FF2B5EF4-FFF2-40B4-BE49-F238E27FC236}">
                <a16:creationId xmlns:a16="http://schemas.microsoft.com/office/drawing/2014/main" id="{EE50CF65-E9F9-4CA6-A500-7AABF8CB9DCC}"/>
              </a:ext>
            </a:extLst>
          </p:cNvPr>
          <p:cNvSpPr>
            <a:spLocks noGrp="1"/>
          </p:cNvSpPr>
          <p:nvPr>
            <p:ph sz="quarter" idx="16"/>
          </p:nvPr>
        </p:nvSpPr>
        <p:spPr>
          <a:xfrm>
            <a:off x="2213408" y="2614546"/>
            <a:ext cx="8643014" cy="656382"/>
          </a:xfrm>
        </p:spPr>
        <p:txBody>
          <a:bodyPr/>
          <a:lstStyle/>
          <a:p>
            <a:pPr lvl="0"/>
            <a:r>
              <a:rPr lang="en-US" dirty="0"/>
              <a:t>Edit</a:t>
            </a:r>
          </a:p>
        </p:txBody>
      </p:sp>
      <p:sp>
        <p:nvSpPr>
          <p:cNvPr id="13" name="Content Placeholder 7">
            <a:extLst>
              <a:ext uri="{FF2B5EF4-FFF2-40B4-BE49-F238E27FC236}">
                <a16:creationId xmlns:a16="http://schemas.microsoft.com/office/drawing/2014/main" id="{0782E7DA-2E3E-4806-BA7A-33EE18DD954C}"/>
              </a:ext>
            </a:extLst>
          </p:cNvPr>
          <p:cNvSpPr>
            <a:spLocks noGrp="1"/>
          </p:cNvSpPr>
          <p:nvPr>
            <p:ph sz="quarter" idx="17"/>
          </p:nvPr>
        </p:nvSpPr>
        <p:spPr>
          <a:xfrm>
            <a:off x="2213408" y="3601773"/>
            <a:ext cx="8643014" cy="656382"/>
          </a:xfrm>
        </p:spPr>
        <p:txBody>
          <a:bodyPr/>
          <a:lstStyle/>
          <a:p>
            <a:pPr lvl="0"/>
            <a:r>
              <a:rPr lang="en-US" dirty="0"/>
              <a:t>Edit</a:t>
            </a:r>
          </a:p>
        </p:txBody>
      </p:sp>
      <p:sp>
        <p:nvSpPr>
          <p:cNvPr id="14" name="Content Placeholder 7">
            <a:extLst>
              <a:ext uri="{FF2B5EF4-FFF2-40B4-BE49-F238E27FC236}">
                <a16:creationId xmlns:a16="http://schemas.microsoft.com/office/drawing/2014/main" id="{CB112596-19EF-41EA-A3F3-224C407664D4}"/>
              </a:ext>
            </a:extLst>
          </p:cNvPr>
          <p:cNvSpPr>
            <a:spLocks noGrp="1"/>
          </p:cNvSpPr>
          <p:nvPr>
            <p:ph sz="quarter" idx="18"/>
          </p:nvPr>
        </p:nvSpPr>
        <p:spPr>
          <a:xfrm>
            <a:off x="2213408" y="4545767"/>
            <a:ext cx="8643014" cy="656382"/>
          </a:xfrm>
        </p:spPr>
        <p:txBody>
          <a:bodyPr/>
          <a:lstStyle/>
          <a:p>
            <a:pPr lvl="0"/>
            <a:r>
              <a:rPr lang="en-US" dirty="0"/>
              <a:t>Edit</a:t>
            </a:r>
          </a:p>
        </p:txBody>
      </p:sp>
      <p:sp>
        <p:nvSpPr>
          <p:cNvPr id="15" name="Content Placeholder 7">
            <a:extLst>
              <a:ext uri="{FF2B5EF4-FFF2-40B4-BE49-F238E27FC236}">
                <a16:creationId xmlns:a16="http://schemas.microsoft.com/office/drawing/2014/main" id="{C5A4A4FA-AFB2-4CB7-96B8-E74F0F811092}"/>
              </a:ext>
            </a:extLst>
          </p:cNvPr>
          <p:cNvSpPr>
            <a:spLocks noGrp="1"/>
          </p:cNvSpPr>
          <p:nvPr>
            <p:ph sz="quarter" idx="19"/>
          </p:nvPr>
        </p:nvSpPr>
        <p:spPr>
          <a:xfrm>
            <a:off x="2357495" y="5466754"/>
            <a:ext cx="8643014" cy="656382"/>
          </a:xfrm>
        </p:spPr>
        <p:txBody>
          <a:bodyPr/>
          <a:lstStyle/>
          <a:p>
            <a:pPr lvl="0"/>
            <a:r>
              <a:rPr lang="en-US" dirty="0"/>
              <a:t>Edit</a:t>
            </a:r>
          </a:p>
        </p:txBody>
      </p:sp>
    </p:spTree>
    <p:extLst>
      <p:ext uri="{BB962C8B-B14F-4D97-AF65-F5344CB8AC3E}">
        <p14:creationId xmlns:p14="http://schemas.microsoft.com/office/powerpoint/2010/main" val="404714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1050">
                <a:solidFill>
                  <a:srgbClr val="FFFFFF"/>
                </a:solidFill>
              </a:defRPr>
            </a:lvl1pPr>
          </a:lstStyle>
          <a:p>
            <a:fld id="{1E47FE53-EBF0-4DA7-9D9D-CC1C3A20F3C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695" r:id="rId9"/>
    <p:sldLayoutId id="2147483697"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dirty="0"/>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pPr/>
              <a:t>‹#›</a:t>
            </a:fld>
            <a:endParaRPr lang="en-US" dirty="0"/>
          </a:p>
        </p:txBody>
      </p:sp>
    </p:spTree>
    <p:extLst>
      <p:ext uri="{BB962C8B-B14F-4D97-AF65-F5344CB8AC3E}">
        <p14:creationId xmlns:p14="http://schemas.microsoft.com/office/powerpoint/2010/main" val="40091068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dq.cde.ca.gov/dataquest/longtermel/EverElType.aspx?cds=00&amp;agglevel=State&amp;year=2019-20"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caschooldashboar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ca.gov/ta/ac/cm/documents/whoisenglishlearner.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ca.gov/ds/s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ca.gov/be/pn/im/documents/apr20memoamard01.docx"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ca.gov/be/pn/im/documents/apr20memoamard02.docx"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mailto:jisler@cde.ca.gov" TargetMode="External"/><Relationship Id="rId2" Type="http://schemas.openxmlformats.org/officeDocument/2006/relationships/hyperlink" Target="mailto:jlane@cde.ca.gov" TargetMode="External"/><Relationship Id="rId1" Type="http://schemas.openxmlformats.org/officeDocument/2006/relationships/slideLayout" Target="../slideLayouts/slideLayout12.xml"/><Relationship Id="rId5" Type="http://schemas.openxmlformats.org/officeDocument/2006/relationships/hyperlink" Target="mailto:LCFFESSAdata@cde.ca.gov" TargetMode="External"/><Relationship Id="rId4" Type="http://schemas.openxmlformats.org/officeDocument/2006/relationships/hyperlink" Target="mailto:ELAccountability@cde.ca.gov"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cde.ca.gov/sp/sw/t1/csss.asp"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ca.gov/sp/el/t3/bcn.asp"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e.ca.gov/sp/me/mt/spacmep.asp"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ca.gov/sp/el/t3/t3leads.asp"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padlet.com/carelspecialists/ELD"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cde.ca.gov/sp/el/er/pracguide.asp"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icoe.org/selpa/el-sw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q.cde.ca.gov/dataquest/longtermel/ELAS.aspx?cds=00&amp;agglevel=State&amp;year=2019-20"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cde.ca.gov/ds/sd/sd/filesreclass.asp" TargetMode="External"/><Relationship Id="rId5" Type="http://schemas.openxmlformats.org/officeDocument/2006/relationships/hyperlink" Target="https://dq.cde.ca.gov/dataquest/Cbeds1.asp?Enroll=on&amp;PctEL=on&amp;PctFEP=on&amp;PctRe=on&amp;cChoice=StatProf1&amp;cYear=2019-20" TargetMode="External"/><Relationship Id="rId4" Type="http://schemas.openxmlformats.org/officeDocument/2006/relationships/hyperlink" Target="https://www.cde.ca.gov/ds/sd/sd/fileselsch.asp"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mailto:join-ed-for-el@mlist.cde.ca.gov"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ca.gov/sp/el/rm/ewigelrmpolicy.asp"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mcap.gocabe.or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californianstogether.org/el-ris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cde.ca.gov/sp/el/er/eldfaqs.asp"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cde.ca.gov/sp/el/er/covidelresources.asp"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ca.gov/sp/el/er/elnewsletters.asp"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ca.gov/sp/el/er/covidelresources.asp"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e.ca.gov/sp/me/mt/pem.asp"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e.ca.gov/sp/el/er/covidelresources.asp"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ca-toms-help.ets.org/fall-admin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mailto:scovarrubias@cde.ca.gov"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hyperlink" Target="mailto:CASystemOfSupport@cde.ca.gov"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dq.cde.ca.gov/dataquest/longtermel/EverElType.aspx?cds=00&amp;agglevel=State&amp;year=2018-19"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www.cde.ca.gov/ds/sd/sd/filesltel.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t>Supporting English Learners through California’s System of Support</a:t>
            </a:r>
          </a:p>
        </p:txBody>
      </p:sp>
      <p:sp>
        <p:nvSpPr>
          <p:cNvPr id="3" name="Subtitle 2"/>
          <p:cNvSpPr>
            <a:spLocks noGrp="1"/>
          </p:cNvSpPr>
          <p:nvPr>
            <p:ph type="subTitle" idx="1"/>
          </p:nvPr>
        </p:nvSpPr>
        <p:spPr/>
        <p:txBody>
          <a:bodyPr/>
          <a:lstStyle/>
          <a:p>
            <a:r>
              <a:rPr lang="en-US" dirty="0"/>
              <a:t>November 10, 2020</a:t>
            </a:r>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113706"/>
          </a:xfrm>
        </p:spPr>
        <p:txBody>
          <a:bodyPr/>
          <a:lstStyle/>
          <a:p>
            <a:pPr algn="ctr"/>
            <a:r>
              <a:rPr lang="en-US" dirty="0"/>
              <a:t>2019-20 LTEL and AR-LTEL Counts</a:t>
            </a:r>
          </a:p>
        </p:txBody>
      </p:sp>
      <p:sp>
        <p:nvSpPr>
          <p:cNvPr id="3" name="Content Placeholder 2"/>
          <p:cNvSpPr>
            <a:spLocks noGrp="1"/>
          </p:cNvSpPr>
          <p:nvPr>
            <p:ph sz="half" idx="1"/>
          </p:nvPr>
        </p:nvSpPr>
        <p:spPr>
          <a:xfrm>
            <a:off x="241300" y="1177925"/>
            <a:ext cx="11552116" cy="2530475"/>
          </a:xfrm>
        </p:spPr>
        <p:txBody>
          <a:bodyPr/>
          <a:lstStyle/>
          <a:p>
            <a:r>
              <a:rPr lang="en-US" dirty="0"/>
              <a:t>Statewide LTEL and AR-LTEL Dataquest Reports are available at </a:t>
            </a:r>
            <a:r>
              <a:rPr lang="en-US" dirty="0">
                <a:solidFill>
                  <a:srgbClr val="1704A0"/>
                </a:solidFill>
                <a:hlinkClick r:id="rId2" tooltip="Statewide LTEL and AR-LTEL Dataquest Reports ">
                  <a:extLst>
                    <a:ext uri="{A12FA001-AC4F-418D-AE19-62706E023703}">
                      <ahyp:hlinkClr xmlns:ahyp="http://schemas.microsoft.com/office/drawing/2018/hyperlinkcolor" val="tx"/>
                    </a:ext>
                  </a:extLst>
                </a:hlinkClick>
              </a:rPr>
              <a:t>https://dq.cde.ca.gov/dataquest/longtermel/EverElType.aspx?cds=00&amp;agglevel=State&amp;year=2019-20</a:t>
            </a:r>
            <a:r>
              <a:rPr lang="en-US" dirty="0"/>
              <a:t>. </a:t>
            </a:r>
          </a:p>
          <a:p>
            <a:endParaRPr lang="en-US" dirty="0"/>
          </a:p>
        </p:txBody>
      </p:sp>
      <p:graphicFrame>
        <p:nvGraphicFramePr>
          <p:cNvPr id="7" name="Content Placeholder 6" descr="Counts of 2018–19 LTEL and At Risk LTEL over the last three years."/>
          <p:cNvGraphicFramePr>
            <a:graphicFrameLocks noGrp="1"/>
          </p:cNvGraphicFramePr>
          <p:nvPr>
            <p:ph sz="half" idx="2"/>
            <p:extLst/>
          </p:nvPr>
        </p:nvGraphicFramePr>
        <p:xfrm>
          <a:off x="526774" y="3427571"/>
          <a:ext cx="11111947" cy="2651760"/>
        </p:xfrm>
        <a:graphic>
          <a:graphicData uri="http://schemas.openxmlformats.org/drawingml/2006/table">
            <a:tbl>
              <a:tblPr firstRow="1" bandRow="1">
                <a:tableStyleId>{5C22544A-7EE6-4342-B048-85BDC9FD1C3A}</a:tableStyleId>
              </a:tblPr>
              <a:tblGrid>
                <a:gridCol w="3039703">
                  <a:extLst>
                    <a:ext uri="{9D8B030D-6E8A-4147-A177-3AD203B41FA5}">
                      <a16:colId xmlns:a16="http://schemas.microsoft.com/office/drawing/2014/main" val="20000"/>
                    </a:ext>
                  </a:extLst>
                </a:gridCol>
                <a:gridCol w="2018061">
                  <a:extLst>
                    <a:ext uri="{9D8B030D-6E8A-4147-A177-3AD203B41FA5}">
                      <a16:colId xmlns:a16="http://schemas.microsoft.com/office/drawing/2014/main" val="20001"/>
                    </a:ext>
                  </a:extLst>
                </a:gridCol>
                <a:gridCol w="2018061">
                  <a:extLst>
                    <a:ext uri="{9D8B030D-6E8A-4147-A177-3AD203B41FA5}">
                      <a16:colId xmlns:a16="http://schemas.microsoft.com/office/drawing/2014/main" val="20002"/>
                    </a:ext>
                  </a:extLst>
                </a:gridCol>
                <a:gridCol w="2018061">
                  <a:extLst>
                    <a:ext uri="{9D8B030D-6E8A-4147-A177-3AD203B41FA5}">
                      <a16:colId xmlns:a16="http://schemas.microsoft.com/office/drawing/2014/main" val="20003"/>
                    </a:ext>
                  </a:extLst>
                </a:gridCol>
                <a:gridCol w="2018061">
                  <a:extLst>
                    <a:ext uri="{9D8B030D-6E8A-4147-A177-3AD203B41FA5}">
                      <a16:colId xmlns:a16="http://schemas.microsoft.com/office/drawing/2014/main" val="20004"/>
                    </a:ext>
                  </a:extLst>
                </a:gridCol>
              </a:tblGrid>
              <a:tr h="370840">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EL Type</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2016–17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2017–18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2018–19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2019–20</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3000">
                          <a:effectLst/>
                          <a:latin typeface="Arial" panose="020B0604020202020204" pitchFamily="34" charset="0"/>
                          <a:cs typeface="Arial" panose="020B0604020202020204" pitchFamily="34" charset="0"/>
                        </a:rPr>
                        <a:t>LTELs</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spcBef>
                          <a:spcPts val="0"/>
                        </a:spcBef>
                        <a:spcAft>
                          <a:spcPts val="0"/>
                        </a:spcAft>
                      </a:pPr>
                      <a:r>
                        <a:rPr lang="en-US" sz="3000" dirty="0">
                          <a:effectLst/>
                          <a:latin typeface="Arial" panose="020B0604020202020204" pitchFamily="34" charset="0"/>
                          <a:cs typeface="Arial" panose="020B0604020202020204" pitchFamily="34" charset="0"/>
                        </a:rPr>
                        <a:t>230,119</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a:effectLst/>
                          <a:latin typeface="Arial" panose="020B0604020202020204" pitchFamily="34" charset="0"/>
                          <a:cs typeface="Arial" panose="020B0604020202020204" pitchFamily="34" charset="0"/>
                        </a:rPr>
                        <a:t>218,135</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a:effectLst/>
                          <a:latin typeface="Arial" panose="020B0604020202020204" pitchFamily="34" charset="0"/>
                          <a:cs typeface="Arial" panose="020B0604020202020204" pitchFamily="34" charset="0"/>
                        </a:rPr>
                        <a:t>342,983</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204,042</a:t>
                      </a:r>
                    </a:p>
                  </a:txBody>
                  <a:tcPr marL="9525" marR="9525" marT="9525" marB="0" anchor="ctr"/>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3000">
                          <a:effectLst/>
                          <a:latin typeface="Arial" panose="020B0604020202020204" pitchFamily="34" charset="0"/>
                          <a:cs typeface="Arial" panose="020B0604020202020204" pitchFamily="34" charset="0"/>
                        </a:rPr>
                        <a:t>AR-LTEL</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spcBef>
                          <a:spcPts val="0"/>
                        </a:spcBef>
                        <a:spcAft>
                          <a:spcPts val="0"/>
                        </a:spcAft>
                      </a:pPr>
                      <a:r>
                        <a:rPr lang="en-US" sz="3000" dirty="0">
                          <a:effectLst/>
                          <a:latin typeface="Arial" panose="020B0604020202020204" pitchFamily="34" charset="0"/>
                          <a:cs typeface="Arial" panose="020B0604020202020204" pitchFamily="34" charset="0"/>
                        </a:rPr>
                        <a:t>152,669</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dirty="0">
                          <a:effectLst/>
                          <a:latin typeface="Arial" panose="020B0604020202020204" pitchFamily="34" charset="0"/>
                          <a:cs typeface="Arial" panose="020B0604020202020204" pitchFamily="34" charset="0"/>
                        </a:rPr>
                        <a:t>144,146</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a:effectLst/>
                          <a:latin typeface="Arial" panose="020B0604020202020204" pitchFamily="34" charset="0"/>
                          <a:cs typeface="Arial" panose="020B0604020202020204" pitchFamily="34" charset="0"/>
                        </a:rPr>
                        <a:t>220,738</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130,783</a:t>
                      </a:r>
                    </a:p>
                  </a:txBody>
                  <a:tcPr marL="9525" marR="9525" marT="9525" marB="0" anchor="ctr"/>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3000">
                          <a:effectLst/>
                          <a:latin typeface="Arial" panose="020B0604020202020204" pitchFamily="34" charset="0"/>
                          <a:cs typeface="Arial" panose="020B0604020202020204" pitchFamily="34" charset="0"/>
                        </a:rPr>
                        <a:t>EL 4+ Years Not </a:t>
                      </a:r>
                    </a:p>
                    <a:p>
                      <a:pPr marL="0" marR="0">
                        <a:spcBef>
                          <a:spcPts val="0"/>
                        </a:spcBef>
                        <a:spcAft>
                          <a:spcPts val="0"/>
                        </a:spcAft>
                      </a:pPr>
                      <a:r>
                        <a:rPr lang="en-US" sz="3000">
                          <a:effectLst/>
                          <a:latin typeface="Arial" panose="020B0604020202020204" pitchFamily="34" charset="0"/>
                          <a:cs typeface="Arial" panose="020B0604020202020204" pitchFamily="34" charset="0"/>
                        </a:rPr>
                        <a:t>At-Risk or LTEL</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spcBef>
                          <a:spcPts val="0"/>
                        </a:spcBef>
                        <a:spcAft>
                          <a:spcPts val="0"/>
                        </a:spcAft>
                      </a:pPr>
                      <a:r>
                        <a:rPr lang="en-US" sz="3000" dirty="0">
                          <a:effectLst/>
                          <a:latin typeface="Arial" panose="020B0604020202020204" pitchFamily="34" charset="0"/>
                          <a:cs typeface="Arial" panose="020B0604020202020204" pitchFamily="34" charset="0"/>
                        </a:rPr>
                        <a:t>265,929</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dirty="0">
                          <a:effectLst/>
                          <a:latin typeface="Arial" panose="020B0604020202020204" pitchFamily="34" charset="0"/>
                          <a:cs typeface="Arial" panose="020B0604020202020204" pitchFamily="34" charset="0"/>
                        </a:rPr>
                        <a:t>250,479</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dirty="0">
                          <a:effectLst/>
                          <a:latin typeface="Arial" panose="020B0604020202020204" pitchFamily="34" charset="0"/>
                          <a:cs typeface="Arial" panose="020B0604020202020204" pitchFamily="34" charset="0"/>
                        </a:rPr>
                        <a:t>24,379</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gn="ctr">
                        <a:spcBef>
                          <a:spcPts val="0"/>
                        </a:spcBef>
                        <a:spcAft>
                          <a:spcPts val="0"/>
                        </a:spcAft>
                      </a:pPr>
                      <a:r>
                        <a:rPr lang="en-US" sz="3000" dirty="0">
                          <a:effectLst/>
                          <a:latin typeface="Arial" panose="020B0604020202020204" pitchFamily="34" charset="0"/>
                          <a:ea typeface="Calibri" panose="020F0502020204030204" pitchFamily="34" charset="0"/>
                          <a:cs typeface="Arial" panose="020B0604020202020204" pitchFamily="34" charset="0"/>
                        </a:rPr>
                        <a:t>236,394</a:t>
                      </a:r>
                    </a:p>
                  </a:txBody>
                  <a:tcPr marL="9525" marR="9525" marT="9525" marB="0" anchor="ctr"/>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California Department of Education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708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232975"/>
          </a:xfrm>
        </p:spPr>
        <p:txBody>
          <a:bodyPr>
            <a:normAutofit fontScale="90000"/>
          </a:bodyPr>
          <a:lstStyle/>
          <a:p>
            <a:pPr algn="ctr"/>
            <a:r>
              <a:rPr lang="en-US" dirty="0"/>
              <a:t>AR-LTEL and LTEL Graph By </a:t>
            </a:r>
            <a:br>
              <a:rPr lang="en-US" dirty="0"/>
            </a:br>
            <a:r>
              <a:rPr lang="en-US" dirty="0"/>
              <a:t>EL Type and Year </a:t>
            </a:r>
          </a:p>
        </p:txBody>
      </p:sp>
      <p:pic>
        <p:nvPicPr>
          <p:cNvPr id="7" name="Content Placeholder 6" descr="A chart displaying AR-LTEL and LTEL Graph By EL Type and Year. Data on slide 10."/>
          <p:cNvPicPr>
            <a:picLocks noGrp="1" noChangeAspect="1"/>
          </p:cNvPicPr>
          <p:nvPr>
            <p:ph idx="1"/>
          </p:nvPr>
        </p:nvPicPr>
        <p:blipFill>
          <a:blip r:embed="rId3" cstate="print"/>
          <a:stretch>
            <a:fillRect/>
          </a:stretch>
        </p:blipFill>
        <p:spPr>
          <a:xfrm>
            <a:off x="1707764" y="1617379"/>
            <a:ext cx="8996680" cy="5042792"/>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833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15" y="3259714"/>
            <a:ext cx="11353799" cy="1477796"/>
          </a:xfrm>
        </p:spPr>
        <p:txBody>
          <a:bodyPr/>
          <a:lstStyle/>
          <a:p>
            <a:r>
              <a:rPr lang="en-US" dirty="0"/>
              <a:t>State Level Educational Outcomes of ELs</a:t>
            </a:r>
          </a:p>
        </p:txBody>
      </p:sp>
      <p:pic>
        <p:nvPicPr>
          <p:cNvPr id="5" name="Content Placeholder 4" descr="An image of the DataQuest logo."/>
          <p:cNvPicPr>
            <a:picLocks noGrp="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427785" y="1048872"/>
            <a:ext cx="11354329" cy="2069798"/>
          </a:xfrm>
          <a:prstGeom prst="rect">
            <a:avLst/>
          </a:prstGeom>
          <a:ln w="12700" cap="sq">
            <a:solidFill>
              <a:schemeClr val="tx1"/>
            </a:solidFill>
            <a:miter lim="800000"/>
          </a:ln>
          <a:effectLst>
            <a:outerShdw blurRad="57150" dist="50800" dir="2700000" algn="tl" rotWithShape="0">
              <a:srgbClr val="000000">
                <a:alpha val="40000"/>
              </a:srgbClr>
            </a:outerShdw>
          </a:effectLst>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165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English Language Arts/Literacy (ELA) Data</a:t>
            </a:r>
          </a:p>
        </p:txBody>
      </p:sp>
      <p:sp>
        <p:nvSpPr>
          <p:cNvPr id="4" name="Content Placeholder 3"/>
          <p:cNvSpPr>
            <a:spLocks noGrp="1"/>
          </p:cNvSpPr>
          <p:nvPr>
            <p:ph sz="quarter" idx="11"/>
          </p:nvPr>
        </p:nvSpPr>
        <p:spPr>
          <a:xfrm>
            <a:off x="414867" y="1478071"/>
            <a:ext cx="11174159" cy="1960868"/>
          </a:xfrm>
        </p:spPr>
        <p:txBody>
          <a:bodyPr>
            <a:normAutofit fontScale="92500" lnSpcReduction="10000"/>
          </a:bodyPr>
          <a:lstStyle/>
          <a:p>
            <a:pPr marL="0" indent="0">
              <a:lnSpc>
                <a:spcPct val="100000"/>
              </a:lnSpc>
              <a:spcBef>
                <a:spcPts val="0"/>
              </a:spcBef>
              <a:spcAft>
                <a:spcPts val="0"/>
              </a:spcAft>
              <a:buNone/>
            </a:pPr>
            <a:r>
              <a:rPr lang="en-US" sz="2800" dirty="0"/>
              <a:t>The graph below displays the 2018-2019 school year percent of students meeting or exceeding standards on the Smarter Balanced Summative Assessment in English language arts/literacy (ELA) for EL students, Reclassified Fluent English Proficient (RFEP), Ever ELs, and English only students. </a:t>
            </a:r>
          </a:p>
          <a:p>
            <a:pPr marL="0" indent="0">
              <a:lnSpc>
                <a:spcPct val="100000"/>
              </a:lnSpc>
              <a:spcBef>
                <a:spcPts val="0"/>
              </a:spcBef>
              <a:spcAft>
                <a:spcPts val="0"/>
              </a:spcAft>
              <a:buNone/>
            </a:pPr>
            <a:endParaRPr lang="en-US" sz="2800" dirty="0"/>
          </a:p>
        </p:txBody>
      </p:sp>
      <p:pic>
        <p:nvPicPr>
          <p:cNvPr id="6" name="Content Placeholder 5" descr="EL Results on the English Language State Assessment&#10;&#10;ELs 12%, RFEP 60.1%, Ever ELs 40.4%, and English Only 56.5% at above proficient on English Langauge Arts state assessment."/>
          <p:cNvPicPr>
            <a:picLocks noGrp="1" noChangeAspect="1"/>
          </p:cNvPicPr>
          <p:nvPr>
            <p:ph sz="quarter" idx="12"/>
          </p:nvPr>
        </p:nvPicPr>
        <p:blipFill>
          <a:blip r:embed="rId3" cstate="print"/>
          <a:stretch>
            <a:fillRect/>
          </a:stretch>
        </p:blipFill>
        <p:spPr>
          <a:xfrm>
            <a:off x="1816487" y="3329187"/>
            <a:ext cx="8346880" cy="3190882"/>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Mathematics Data</a:t>
            </a:r>
          </a:p>
        </p:txBody>
      </p:sp>
      <p:sp>
        <p:nvSpPr>
          <p:cNvPr id="4" name="Content Placeholder 3"/>
          <p:cNvSpPr>
            <a:spLocks noGrp="1"/>
          </p:cNvSpPr>
          <p:nvPr>
            <p:ph sz="quarter" idx="11"/>
          </p:nvPr>
        </p:nvSpPr>
        <p:spPr>
          <a:xfrm>
            <a:off x="198783" y="1302026"/>
            <a:ext cx="11390243" cy="2136913"/>
          </a:xfrm>
        </p:spPr>
        <p:txBody>
          <a:bodyPr>
            <a:normAutofit/>
          </a:bodyPr>
          <a:lstStyle/>
          <a:p>
            <a:pPr indent="0">
              <a:buNone/>
            </a:pPr>
            <a:r>
              <a:rPr lang="en-US" sz="2900" dirty="0"/>
              <a:t>The graph below displays the 2018-2019 school year percent of students meeting or exceeding standards on the Smarter Balanced Summative Assessment in mathematics for EL, RFEP students, Ever ELs, and English only students. </a:t>
            </a:r>
          </a:p>
          <a:p>
            <a:pPr marL="0" indent="0">
              <a:lnSpc>
                <a:spcPct val="100000"/>
              </a:lnSpc>
              <a:spcBef>
                <a:spcPts val="0"/>
              </a:spcBef>
              <a:spcAft>
                <a:spcPts val="0"/>
              </a:spcAft>
              <a:buNone/>
            </a:pPr>
            <a:endParaRPr lang="en-US" sz="2900" dirty="0"/>
          </a:p>
        </p:txBody>
      </p:sp>
      <p:pic>
        <p:nvPicPr>
          <p:cNvPr id="6" name="Content Placeholder 5" descr="ELs on the state mathematics assessment&#10;&#10;ELs 12%, RFEP 43.1%, Ever ELs 30.2%, and English Only 44.4% at above proficient on mathematics state assessment."/>
          <p:cNvPicPr>
            <a:picLocks noGrp="1" noChangeAspect="1"/>
          </p:cNvPicPr>
          <p:nvPr>
            <p:ph sz="quarter" idx="12"/>
          </p:nvPr>
        </p:nvPicPr>
        <p:blipFill>
          <a:blip r:embed="rId3" cstate="print"/>
          <a:stretch>
            <a:fillRect/>
          </a:stretch>
        </p:blipFill>
        <p:spPr>
          <a:xfrm>
            <a:off x="1882243" y="3080708"/>
            <a:ext cx="8013862" cy="3548692"/>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Chronic Absence Data</a:t>
            </a:r>
          </a:p>
        </p:txBody>
      </p:sp>
      <p:sp>
        <p:nvSpPr>
          <p:cNvPr id="4" name="Content Placeholder 3"/>
          <p:cNvSpPr>
            <a:spLocks noGrp="1"/>
          </p:cNvSpPr>
          <p:nvPr>
            <p:ph sz="quarter" idx="11"/>
          </p:nvPr>
        </p:nvSpPr>
        <p:spPr>
          <a:xfrm>
            <a:off x="414867" y="1302026"/>
            <a:ext cx="11174159" cy="2136913"/>
          </a:xfrm>
        </p:spPr>
        <p:txBody>
          <a:bodyPr>
            <a:normAutofit fontScale="92500"/>
          </a:bodyPr>
          <a:lstStyle/>
          <a:p>
            <a:pPr marL="0" indent="0">
              <a:lnSpc>
                <a:spcPct val="100000"/>
              </a:lnSpc>
              <a:spcBef>
                <a:spcPts val="0"/>
              </a:spcBef>
              <a:spcAft>
                <a:spcPts val="0"/>
              </a:spcAft>
              <a:buNone/>
            </a:pPr>
            <a:r>
              <a:rPr lang="en-US" sz="3200" dirty="0"/>
              <a:t>The graph below displays the 2018-2019 school year chronic absence rates for EL and non-EL students. Chronic absenteeism rate is calculated as the percent of students who miss ten percent or more of the days they are expected to attend. </a:t>
            </a:r>
            <a:endParaRPr lang="en-US" sz="3000" dirty="0"/>
          </a:p>
          <a:p>
            <a:endParaRPr lang="en-US" dirty="0"/>
          </a:p>
        </p:txBody>
      </p:sp>
      <p:pic>
        <p:nvPicPr>
          <p:cNvPr id="6" name="Content Placeholder 5" descr="There are 12.5% ELs and 11.8% non-ELs who were chronically absent." title="Chronic Absence Data"/>
          <p:cNvPicPr>
            <a:picLocks noGrp="1" noChangeAspect="1"/>
          </p:cNvPicPr>
          <p:nvPr>
            <p:ph sz="quarter" idx="12"/>
          </p:nvPr>
        </p:nvPicPr>
        <p:blipFill>
          <a:blip r:embed="rId2" cstate="print"/>
          <a:stretch>
            <a:fillRect/>
          </a:stretch>
        </p:blipFill>
        <p:spPr>
          <a:xfrm>
            <a:off x="1098308" y="3320756"/>
            <a:ext cx="9441718" cy="2533990"/>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Suspension Data</a:t>
            </a:r>
          </a:p>
        </p:txBody>
      </p:sp>
      <p:sp>
        <p:nvSpPr>
          <p:cNvPr id="4" name="Content Placeholder 3"/>
          <p:cNvSpPr>
            <a:spLocks noGrp="1"/>
          </p:cNvSpPr>
          <p:nvPr>
            <p:ph sz="quarter" idx="11"/>
          </p:nvPr>
        </p:nvSpPr>
        <p:spPr>
          <a:xfrm>
            <a:off x="414867" y="1302026"/>
            <a:ext cx="11174159" cy="2136913"/>
          </a:xfrm>
        </p:spPr>
        <p:txBody>
          <a:bodyPr>
            <a:normAutofit fontScale="85000" lnSpcReduction="10000"/>
          </a:bodyPr>
          <a:lstStyle/>
          <a:p>
            <a:pPr marL="0" indent="0">
              <a:lnSpc>
                <a:spcPct val="110000"/>
              </a:lnSpc>
              <a:spcBef>
                <a:spcPts val="0"/>
              </a:spcBef>
              <a:spcAft>
                <a:spcPts val="0"/>
              </a:spcAft>
              <a:buNone/>
            </a:pPr>
            <a:r>
              <a:rPr lang="en-US" sz="3200" dirty="0"/>
              <a:t>The graph below displays the 2018-2019 school year suspension rates for EL and non-EL students. Suspension rate is calculated as the percent of all students who were suspended one or more times during the school year for an in-school or out-of-school suspension.</a:t>
            </a:r>
          </a:p>
        </p:txBody>
      </p:sp>
      <p:pic>
        <p:nvPicPr>
          <p:cNvPr id="6" name="Content Placeholder 5" descr="There are 3.2% ELs and 3.5% non-ELs who were suspended." title="Suspension Data"/>
          <p:cNvPicPr>
            <a:picLocks noGrp="1" noChangeAspect="1"/>
          </p:cNvPicPr>
          <p:nvPr>
            <p:ph sz="quarter" idx="12"/>
          </p:nvPr>
        </p:nvPicPr>
        <p:blipFill>
          <a:blip r:embed="rId2" cstate="print"/>
          <a:stretch>
            <a:fillRect/>
          </a:stretch>
        </p:blipFill>
        <p:spPr>
          <a:xfrm>
            <a:off x="2720717" y="3251780"/>
            <a:ext cx="6196898" cy="2671942"/>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153462"/>
          </a:xfrm>
        </p:spPr>
        <p:txBody>
          <a:bodyPr>
            <a:normAutofit/>
          </a:bodyPr>
          <a:lstStyle/>
          <a:p>
            <a:r>
              <a:rPr lang="en-US" sz="3800" dirty="0"/>
              <a:t>2018-19 Four-Year Cohort Graduation Rate Data</a:t>
            </a:r>
          </a:p>
        </p:txBody>
      </p:sp>
      <p:sp>
        <p:nvSpPr>
          <p:cNvPr id="4" name="Content Placeholder 3"/>
          <p:cNvSpPr>
            <a:spLocks noGrp="1"/>
          </p:cNvSpPr>
          <p:nvPr>
            <p:ph sz="quarter" idx="11"/>
          </p:nvPr>
        </p:nvSpPr>
        <p:spPr>
          <a:xfrm>
            <a:off x="755374" y="1391477"/>
            <a:ext cx="10833652" cy="2037523"/>
          </a:xfrm>
        </p:spPr>
        <p:txBody>
          <a:bodyPr>
            <a:normAutofit fontScale="92500" lnSpcReduction="10000"/>
          </a:bodyPr>
          <a:lstStyle/>
          <a:p>
            <a:pPr marL="0" indent="0">
              <a:lnSpc>
                <a:spcPct val="100000"/>
              </a:lnSpc>
              <a:spcBef>
                <a:spcPts val="0"/>
              </a:spcBef>
              <a:spcAft>
                <a:spcPts val="0"/>
              </a:spcAft>
              <a:buNone/>
            </a:pPr>
            <a:r>
              <a:rPr lang="en-US" sz="2800" dirty="0"/>
              <a:t>The graph below displays the 2018-2019 school year four-year cohort graduation rates for EL and non-EL students. The four-year cohort graduation rate is calculated as the percent of students who graduate high school within four years from the time they enter ninth grade with a traditional high school diploma. </a:t>
            </a:r>
          </a:p>
        </p:txBody>
      </p:sp>
      <p:pic>
        <p:nvPicPr>
          <p:cNvPr id="6" name="Content Placeholder 5" descr="There are 68.7% ELs and 87.2% non-ELs who graduated in four-years. " title="Four-year Cohort Graduation Rate Data"/>
          <p:cNvPicPr>
            <a:picLocks noGrp="1" noChangeAspect="1"/>
          </p:cNvPicPr>
          <p:nvPr>
            <p:ph sz="quarter" idx="12"/>
          </p:nvPr>
        </p:nvPicPr>
        <p:blipFill>
          <a:blip r:embed="rId3" cstate="print"/>
          <a:stretch>
            <a:fillRect/>
          </a:stretch>
        </p:blipFill>
        <p:spPr>
          <a:xfrm>
            <a:off x="1451113" y="3382000"/>
            <a:ext cx="9218383" cy="2324341"/>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153462"/>
          </a:xfrm>
        </p:spPr>
        <p:txBody>
          <a:bodyPr>
            <a:normAutofit/>
          </a:bodyPr>
          <a:lstStyle/>
          <a:p>
            <a:r>
              <a:rPr lang="en-US" sz="3800" dirty="0"/>
              <a:t>2018-19 Five-Year Cohort Graduation Rate Data</a:t>
            </a:r>
          </a:p>
        </p:txBody>
      </p:sp>
      <p:sp>
        <p:nvSpPr>
          <p:cNvPr id="4" name="Content Placeholder 3"/>
          <p:cNvSpPr>
            <a:spLocks noGrp="1"/>
          </p:cNvSpPr>
          <p:nvPr>
            <p:ph sz="quarter" idx="11"/>
          </p:nvPr>
        </p:nvSpPr>
        <p:spPr>
          <a:xfrm>
            <a:off x="755374" y="1391477"/>
            <a:ext cx="10833652" cy="2325758"/>
          </a:xfrm>
        </p:spPr>
        <p:txBody>
          <a:bodyPr>
            <a:normAutofit/>
          </a:bodyPr>
          <a:lstStyle/>
          <a:p>
            <a:pPr marL="0" indent="0">
              <a:lnSpc>
                <a:spcPct val="100000"/>
              </a:lnSpc>
              <a:spcBef>
                <a:spcPts val="0"/>
              </a:spcBef>
              <a:spcAft>
                <a:spcPts val="0"/>
              </a:spcAft>
              <a:buNone/>
            </a:pPr>
            <a:r>
              <a:rPr lang="en-US" sz="2800" dirty="0"/>
              <a:t>The graph below displays the 2018-2019 school year five-year cohort graduation rates for EL and non-EL students. The five-year cohort graduation rate is calculated as the percent of students who graduate high school within five years from the time they enter ninth grade with a traditional high school diploma. </a:t>
            </a:r>
          </a:p>
        </p:txBody>
      </p:sp>
      <p:pic>
        <p:nvPicPr>
          <p:cNvPr id="6" name="Content Placeholder 5" descr="There are 73.1% ELs and 87.7% non-ELs who graduated in five years. " title="Five-year cohort graduation rate data"/>
          <p:cNvPicPr>
            <a:picLocks noGrp="1" noChangeAspect="1"/>
          </p:cNvPicPr>
          <p:nvPr>
            <p:ph sz="quarter" idx="12"/>
          </p:nvPr>
        </p:nvPicPr>
        <p:blipFill>
          <a:blip r:embed="rId3" cstate="print"/>
          <a:stretch>
            <a:fillRect/>
          </a:stretch>
        </p:blipFill>
        <p:spPr>
          <a:xfrm>
            <a:off x="1411356" y="3789239"/>
            <a:ext cx="9218383" cy="2245358"/>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125" y="59032"/>
            <a:ext cx="12192000" cy="1088026"/>
          </a:xfrm>
        </p:spPr>
        <p:txBody>
          <a:bodyPr>
            <a:normAutofit/>
          </a:bodyPr>
          <a:lstStyle/>
          <a:p>
            <a:r>
              <a:rPr lang="en-US" sz="4000" dirty="0"/>
              <a:t>Accountability Outcomes for ELs</a:t>
            </a:r>
          </a:p>
        </p:txBody>
      </p:sp>
      <p:pic>
        <p:nvPicPr>
          <p:cNvPr id="13" name="Content Placeholder 12" descr="California School Dashboard Icon">
            <a:extLst>
              <a:ext uri="{FF2B5EF4-FFF2-40B4-BE49-F238E27FC236}">
                <a16:creationId xmlns:a16="http://schemas.microsoft.com/office/drawing/2014/main" id="{6A882FD8-42C2-4B4B-97C7-053A3CED7C8E}"/>
              </a:ext>
            </a:extLst>
          </p:cNvPr>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545041" y="1509486"/>
            <a:ext cx="9127318" cy="2338613"/>
          </a:xfrm>
          <a:effectLst>
            <a:softEdge rad="38100"/>
          </a:effectLst>
        </p:spPr>
      </p:pic>
      <p:sp>
        <p:nvSpPr>
          <p:cNvPr id="9" name="Content Placeholder 8"/>
          <p:cNvSpPr>
            <a:spLocks noGrp="1"/>
          </p:cNvSpPr>
          <p:nvPr>
            <p:ph sz="quarter" idx="4294967295"/>
          </p:nvPr>
        </p:nvSpPr>
        <p:spPr>
          <a:xfrm>
            <a:off x="1016925" y="4630407"/>
            <a:ext cx="10158149" cy="943635"/>
          </a:xfrm>
        </p:spPr>
        <p:txBody>
          <a:bodyPr anchor="ctr">
            <a:noAutofit/>
          </a:bodyPr>
          <a:lstStyle/>
          <a:p>
            <a:pPr marL="0" indent="0" algn="ctr">
              <a:buNone/>
            </a:pPr>
            <a:r>
              <a:rPr lang="en-US" sz="4800" dirty="0">
                <a:solidFill>
                  <a:schemeClr val="accent1">
                    <a:lumMod val="50000"/>
                  </a:schemeClr>
                </a:solidFill>
                <a:hlinkClick r:id="rId4" tooltip="California School Dashboard">
                  <a:extLst>
                    <a:ext uri="{A12FA001-AC4F-418D-AE19-62706E023703}">
                      <ahyp:hlinkClr xmlns:ahyp="http://schemas.microsoft.com/office/drawing/2018/hyperlinkcolor" val="tx"/>
                    </a:ext>
                  </a:extLst>
                </a:hlinkClick>
              </a:rPr>
              <a:t>https://www.caschooldashboard.org/</a:t>
            </a:r>
            <a:endParaRPr lang="en-US" sz="4800" dirty="0">
              <a:solidFill>
                <a:schemeClr val="accent1">
                  <a:lumMod val="50000"/>
                </a:schemeClr>
              </a:solidFill>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48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To provide an overview of data reports and accountability data for English learner students available from the California Department of Education (CDE)</a:t>
            </a:r>
          </a:p>
          <a:p>
            <a:r>
              <a:rPr lang="en-US" dirty="0"/>
              <a:t>To provide an overview of resources to support English learners (ELs) available to local educational agencies (LEAs), teachers, and parents and families through California’s System of Support</a:t>
            </a:r>
          </a:p>
        </p:txBody>
      </p:sp>
      <p:sp>
        <p:nvSpPr>
          <p:cNvPr id="4" name="Slide Number Placeholder 3"/>
          <p:cNvSpPr>
            <a:spLocks noGrp="1"/>
          </p:cNvSpPr>
          <p:nvPr>
            <p:ph type="sldNum" sz="quarter" idx="12"/>
          </p:nvPr>
        </p:nvSpPr>
        <p:spPr/>
        <p:txBody>
          <a:bodyPr/>
          <a:lstStyle/>
          <a:p>
            <a:fld id="{1E47FE53-EBF0-4DA7-9D9D-CC1C3A20F3CB}" type="slidenum">
              <a:rPr lang="en-US" sz="2400" smtClean="0"/>
              <a:t>2</a:t>
            </a:fld>
            <a:endParaRPr lang="en-US" sz="2400" dirty="0"/>
          </a:p>
        </p:txBody>
      </p:sp>
    </p:spTree>
    <p:extLst>
      <p:ext uri="{BB962C8B-B14F-4D97-AF65-F5344CB8AC3E}">
        <p14:creationId xmlns:p14="http://schemas.microsoft.com/office/powerpoint/2010/main" val="3371347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146791"/>
          </a:xfrm>
        </p:spPr>
        <p:txBody>
          <a:bodyPr/>
          <a:lstStyle/>
          <a:p>
            <a:r>
              <a:rPr lang="en-US" dirty="0"/>
              <a:t>ELs on the Dashboard</a:t>
            </a:r>
          </a:p>
        </p:txBody>
      </p:sp>
      <p:sp>
        <p:nvSpPr>
          <p:cNvPr id="4" name="Content Placeholder 3"/>
          <p:cNvSpPr>
            <a:spLocks noGrp="1"/>
          </p:cNvSpPr>
          <p:nvPr>
            <p:ph sz="quarter" idx="11"/>
          </p:nvPr>
        </p:nvSpPr>
        <p:spPr>
          <a:xfrm>
            <a:off x="300625" y="1302026"/>
            <a:ext cx="11586575" cy="5274138"/>
          </a:xfrm>
        </p:spPr>
        <p:txBody>
          <a:bodyPr>
            <a:normAutofit fontScale="92500" lnSpcReduction="20000"/>
          </a:bodyPr>
          <a:lstStyle/>
          <a:p>
            <a:pPr marL="0" indent="0">
              <a:lnSpc>
                <a:spcPct val="100000"/>
              </a:lnSpc>
              <a:spcBef>
                <a:spcPts val="1200"/>
              </a:spcBef>
              <a:spcAft>
                <a:spcPts val="1200"/>
              </a:spcAft>
            </a:pPr>
            <a:r>
              <a:rPr lang="en-US" sz="2800" dirty="0"/>
              <a:t>The EL student group is represented on every state indicator on the Dashboard.</a:t>
            </a:r>
          </a:p>
          <a:p>
            <a:pPr marL="0" indent="0">
              <a:lnSpc>
                <a:spcPct val="100000"/>
              </a:lnSpc>
              <a:spcBef>
                <a:spcPts val="1200"/>
              </a:spcBef>
              <a:spcAft>
                <a:spcPts val="1200"/>
              </a:spcAft>
            </a:pPr>
            <a:r>
              <a:rPr lang="en-US" sz="2800" dirty="0"/>
              <a:t>The ELPI is the only state indicator that reports on only </a:t>
            </a:r>
            <a:r>
              <a:rPr lang="en-US" sz="2800" b="1" dirty="0"/>
              <a:t>one </a:t>
            </a:r>
            <a:r>
              <a:rPr lang="en-US" sz="2800" dirty="0"/>
              <a:t>student group (i.e., EL student group).</a:t>
            </a:r>
          </a:p>
          <a:p>
            <a:pPr marL="0" indent="0">
              <a:lnSpc>
                <a:spcPct val="100000"/>
              </a:lnSpc>
              <a:spcBef>
                <a:spcPts val="1200"/>
              </a:spcBef>
              <a:spcAft>
                <a:spcPts val="1200"/>
              </a:spcAft>
            </a:pPr>
            <a:r>
              <a:rPr lang="en-US" sz="2800" dirty="0"/>
              <a:t>For the 2019 Dashboard, only ELPI Status was reported because only two years of ELPAC Summative Assessment (SA) results were available. For the 2021 Dashboard, ELPI Status, Change, and overall performance color will be reported when three years of ELPAC SA results become available. </a:t>
            </a:r>
          </a:p>
          <a:p>
            <a:pPr marL="0" indent="0">
              <a:lnSpc>
                <a:spcPct val="100000"/>
              </a:lnSpc>
              <a:spcBef>
                <a:spcPts val="1200"/>
              </a:spcBef>
              <a:spcAft>
                <a:spcPts val="1200"/>
              </a:spcAft>
            </a:pPr>
            <a:r>
              <a:rPr lang="en-US" sz="2800" dirty="0"/>
              <a:t>EL determination is different based on state indicator. For more information see the California Department of Education’s (CDE) flyer on who is counted as an EL for each state indicator, (</a:t>
            </a:r>
            <a:r>
              <a:rPr lang="en-US" sz="2800" dirty="0">
                <a:hlinkClick r:id="rId3" tooltip="Who is counted as an EL for each state indicator flyer"/>
              </a:rPr>
              <a:t>https://www.cde.ca.gov/ta/ac/cm/documents/whoisenglishlearner.pdf</a:t>
            </a:r>
            <a:r>
              <a:rPr lang="en-US" sz="2800" dirty="0"/>
              <a:t>).</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EL State Summary on 2019 Dashboard</a:t>
            </a:r>
          </a:p>
        </p:txBody>
      </p:sp>
      <p:pic>
        <p:nvPicPr>
          <p:cNvPr id="5" name="Content Placeholder 4" descr="On the 2019 Dashboard, 6,186,278 students were enrolled, 60.9% were socioeconomically disadvantaged, 19.3% were English learners, and 0.5% were foster youth. A red box is around the English learner percentage." title="EL State Summary on 2019 Dashboard"/>
          <p:cNvPicPr>
            <a:picLocks noGrp="1" noChangeAspect="1"/>
          </p:cNvPicPr>
          <p:nvPr>
            <p:ph sz="quarter" idx="11"/>
          </p:nvPr>
        </p:nvPicPr>
        <p:blipFill>
          <a:blip r:embed="rId2" cstate="print"/>
          <a:stretch>
            <a:fillRect/>
          </a:stretch>
        </p:blipFill>
        <p:spPr>
          <a:xfrm>
            <a:off x="344764" y="1848678"/>
            <a:ext cx="11625366" cy="2433525"/>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442"/>
            <a:ext cx="12036056" cy="1477796"/>
          </a:xfrm>
        </p:spPr>
        <p:txBody>
          <a:bodyPr>
            <a:normAutofit/>
          </a:bodyPr>
          <a:lstStyle/>
          <a:p>
            <a:r>
              <a:rPr lang="en-US" sz="4000" dirty="0"/>
              <a:t>English Learner Progress Indicator (ELPI) Outcomes</a:t>
            </a:r>
          </a:p>
        </p:txBody>
      </p:sp>
      <p:pic>
        <p:nvPicPr>
          <p:cNvPr id="6" name="Content Placeholder 5" descr="English Learner Progress Indicator&#10;&#10;There were 48.3% of English learner students who made progress towards English language proficiency."/>
          <p:cNvPicPr>
            <a:picLocks noGrp="1" noChangeAspect="1"/>
          </p:cNvPicPr>
          <p:nvPr>
            <p:ph sz="quarter" idx="11"/>
          </p:nvPr>
        </p:nvPicPr>
        <p:blipFill>
          <a:blip r:embed="rId2" cstate="print"/>
          <a:stretch>
            <a:fillRect/>
          </a:stretch>
        </p:blipFill>
        <p:spPr>
          <a:xfrm>
            <a:off x="1537459" y="1923804"/>
            <a:ext cx="9017897" cy="3019947"/>
          </a:xfrm>
        </p:spPr>
      </p:pic>
      <p:sp>
        <p:nvSpPr>
          <p:cNvPr id="5" name="Content Placeholder 4"/>
          <p:cNvSpPr>
            <a:spLocks noGrp="1"/>
          </p:cNvSpPr>
          <p:nvPr>
            <p:ph sz="quarter" idx="12"/>
          </p:nvPr>
        </p:nvSpPr>
        <p:spPr>
          <a:xfrm>
            <a:off x="1537458" y="4999383"/>
            <a:ext cx="9017897" cy="1163422"/>
          </a:xfrm>
        </p:spPr>
        <p:txBody>
          <a:bodyPr>
            <a:noAutofit/>
          </a:bodyPr>
          <a:lstStyle/>
          <a:p>
            <a:pPr marL="0" indent="0" algn="ctr">
              <a:lnSpc>
                <a:spcPct val="120000"/>
              </a:lnSpc>
              <a:spcBef>
                <a:spcPts val="0"/>
              </a:spcBef>
              <a:spcAft>
                <a:spcPts val="0"/>
              </a:spcAft>
              <a:buNone/>
            </a:pPr>
            <a:r>
              <a:rPr lang="en-US" sz="3200" dirty="0"/>
              <a:t>Statewide ELPI Status of </a:t>
            </a:r>
            <a:r>
              <a:rPr lang="en-US" sz="3200" b="1" dirty="0"/>
              <a:t>Medium</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ELs Progressing Towards English Language Proficiency (ELP) on the ELPI </a:t>
            </a:r>
          </a:p>
        </p:txBody>
      </p:sp>
      <p:pic>
        <p:nvPicPr>
          <p:cNvPr id="6" name="Content Placeholder 5" descr="Table showing 20.1% of ELs decreased an ELPI level, 31.5% of ELs maintained the lower levels, 5.3% maintained level 4, and 42.9% increased at least one ELPI Level." title="ELPI Levels"/>
          <p:cNvPicPr>
            <a:picLocks noGrp="1" noChangeAspect="1"/>
          </p:cNvPicPr>
          <p:nvPr>
            <p:ph sz="quarter" idx="11"/>
          </p:nvPr>
        </p:nvPicPr>
        <p:blipFill>
          <a:blip r:embed="rId2"/>
          <a:stretch>
            <a:fillRect/>
          </a:stretch>
        </p:blipFill>
        <p:spPr>
          <a:xfrm>
            <a:off x="2479111" y="1646238"/>
            <a:ext cx="7618617" cy="4909030"/>
          </a:xfrm>
          <a:prstGeom prst="rect">
            <a:avLst/>
          </a:prstGeo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030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Outcomes on the ELA Indicator</a:t>
            </a:r>
          </a:p>
        </p:txBody>
      </p:sp>
      <p:pic>
        <p:nvPicPr>
          <p:cNvPr id="6" name="Content Placeholder 5" descr="English Learners on the ELA Indicator&#10;&#10;Graphic shows an arrow pointing to yellow for EL students on the ELA indicator."/>
          <p:cNvPicPr>
            <a:picLocks noGrp="1" noChangeAspect="1"/>
          </p:cNvPicPr>
          <p:nvPr>
            <p:ph sz="quarter" idx="11"/>
          </p:nvPr>
        </p:nvPicPr>
        <p:blipFill>
          <a:blip r:embed="rId2" cstate="print"/>
          <a:stretch>
            <a:fillRect/>
          </a:stretch>
        </p:blipFill>
        <p:spPr>
          <a:xfrm>
            <a:off x="2372345" y="1494496"/>
            <a:ext cx="6871045" cy="2488372"/>
          </a:xfrm>
        </p:spPr>
      </p:pic>
      <p:pic>
        <p:nvPicPr>
          <p:cNvPr id="7" name="Content Placeholder 6" descr="See Addendum 1 for graphic description."/>
          <p:cNvPicPr>
            <a:picLocks noGrp="1" noChangeAspect="1"/>
          </p:cNvPicPr>
          <p:nvPr>
            <p:ph sz="quarter" idx="12"/>
          </p:nvPr>
        </p:nvPicPr>
        <p:blipFill>
          <a:blip r:embed="rId3" cstate="print"/>
          <a:stretch>
            <a:fillRect/>
          </a:stretch>
        </p:blipFill>
        <p:spPr>
          <a:xfrm>
            <a:off x="377283" y="4170018"/>
            <a:ext cx="11296266" cy="2481585"/>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Outcomes on the Math Indicator</a:t>
            </a:r>
          </a:p>
        </p:txBody>
      </p:sp>
      <p:pic>
        <p:nvPicPr>
          <p:cNvPr id="6" name="Content Placeholder 5" descr="Graphic shows an arrow pointing to orange for EL students on the math indicator." title="EL on the Math Indicator"/>
          <p:cNvPicPr>
            <a:picLocks noGrp="1" noChangeAspect="1"/>
          </p:cNvPicPr>
          <p:nvPr>
            <p:ph sz="quarter" idx="11"/>
          </p:nvPr>
        </p:nvPicPr>
        <p:blipFill>
          <a:blip r:embed="rId2" cstate="print"/>
          <a:stretch>
            <a:fillRect/>
          </a:stretch>
        </p:blipFill>
        <p:spPr>
          <a:xfrm>
            <a:off x="2503174" y="1494496"/>
            <a:ext cx="6609386" cy="2488372"/>
          </a:xfrm>
        </p:spPr>
      </p:pic>
      <p:pic>
        <p:nvPicPr>
          <p:cNvPr id="7" name="Content Placeholder 6" descr="See Addendum 2 for graphic description."/>
          <p:cNvPicPr>
            <a:picLocks noGrp="1" noChangeAspect="1"/>
          </p:cNvPicPr>
          <p:nvPr>
            <p:ph sz="quarter" idx="12"/>
          </p:nvPr>
        </p:nvPicPr>
        <p:blipFill>
          <a:blip r:embed="rId3" cstate="print"/>
          <a:stretch>
            <a:fillRect/>
          </a:stretch>
        </p:blipFill>
        <p:spPr>
          <a:xfrm>
            <a:off x="427940" y="4170018"/>
            <a:ext cx="11194952" cy="2481585"/>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Outcomes on the </a:t>
            </a:r>
            <a:br>
              <a:rPr lang="en-US" dirty="0"/>
            </a:br>
            <a:r>
              <a:rPr lang="en-US" dirty="0"/>
              <a:t>Chronic Absenteeism Indicator</a:t>
            </a:r>
          </a:p>
        </p:txBody>
      </p:sp>
      <p:pic>
        <p:nvPicPr>
          <p:cNvPr id="5" name="Content Placeholder 4" descr="Graphic shows an arrow pointing to orange for EL students (9.9 % chronically absent; Increased 1.4% with 1,040,077 students)."/>
          <p:cNvPicPr>
            <a:picLocks noGrp="1" noChangeAspect="1"/>
          </p:cNvPicPr>
          <p:nvPr>
            <p:ph sz="quarter" idx="11"/>
          </p:nvPr>
        </p:nvPicPr>
        <p:blipFill>
          <a:blip r:embed="rId2" cstate="print"/>
          <a:stretch>
            <a:fillRect/>
          </a:stretch>
        </p:blipFill>
        <p:spPr>
          <a:xfrm>
            <a:off x="3504164" y="1510430"/>
            <a:ext cx="5182636" cy="4734140"/>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Outcomes on the </a:t>
            </a:r>
            <a:br>
              <a:rPr lang="en-US" dirty="0"/>
            </a:br>
            <a:r>
              <a:rPr lang="en-US" dirty="0"/>
              <a:t>Suspension Rate Indicator</a:t>
            </a:r>
          </a:p>
        </p:txBody>
      </p:sp>
      <p:pic>
        <p:nvPicPr>
          <p:cNvPr id="5" name="Content Placeholder 4" descr="Graphic shows an arrow pointing to yellow for EL students (3.1% suspended at least once; Maintained 0.1% with 1,290,848 students)."/>
          <p:cNvPicPr>
            <a:picLocks noGrp="1" noChangeAspect="1"/>
          </p:cNvPicPr>
          <p:nvPr>
            <p:ph sz="quarter" idx="11"/>
          </p:nvPr>
        </p:nvPicPr>
        <p:blipFill>
          <a:blip r:embed="rId2" cstate="print"/>
          <a:stretch>
            <a:fillRect/>
          </a:stretch>
        </p:blipFill>
        <p:spPr>
          <a:xfrm>
            <a:off x="3504164" y="1561145"/>
            <a:ext cx="5182636" cy="4632709"/>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Outcomes on the </a:t>
            </a:r>
            <a:br>
              <a:rPr lang="en-US" dirty="0"/>
            </a:br>
            <a:r>
              <a:rPr lang="en-US" dirty="0"/>
              <a:t>Graduation Rate Indicator</a:t>
            </a:r>
          </a:p>
        </p:txBody>
      </p:sp>
      <p:pic>
        <p:nvPicPr>
          <p:cNvPr id="5" name="Content Placeholder 4" descr="Graphic shows an arrow pointing to yellow for EL students (72.7% graduated; increased 1.7% with 73,734 students)."/>
          <p:cNvPicPr>
            <a:picLocks noGrp="1" noChangeAspect="1"/>
          </p:cNvPicPr>
          <p:nvPr>
            <p:ph sz="quarter" idx="11"/>
          </p:nvPr>
        </p:nvPicPr>
        <p:blipFill>
          <a:blip r:embed="rId2" cstate="print"/>
          <a:stretch>
            <a:fillRect/>
          </a:stretch>
        </p:blipFill>
        <p:spPr>
          <a:xfrm>
            <a:off x="3588088" y="1561145"/>
            <a:ext cx="5014788" cy="4632709"/>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Outcomes on the </a:t>
            </a:r>
            <a:br>
              <a:rPr lang="en-US" dirty="0"/>
            </a:br>
            <a:r>
              <a:rPr lang="en-US" dirty="0"/>
              <a:t>College/Career Indicator</a:t>
            </a:r>
          </a:p>
        </p:txBody>
      </p:sp>
      <p:pic>
        <p:nvPicPr>
          <p:cNvPr id="5" name="Content Placeholder 4" descr="Graphic shows an arrow pointing to yellow for EL students (16.8% prepared; increased by 2.1% with 71,834 students)."/>
          <p:cNvPicPr>
            <a:picLocks noGrp="1" noChangeAspect="1"/>
          </p:cNvPicPr>
          <p:nvPr>
            <p:ph sz="quarter" idx="11"/>
          </p:nvPr>
        </p:nvPicPr>
        <p:blipFill>
          <a:blip r:embed="rId2" cstate="print"/>
          <a:stretch>
            <a:fillRect/>
          </a:stretch>
        </p:blipFill>
        <p:spPr>
          <a:xfrm>
            <a:off x="3588088" y="1587092"/>
            <a:ext cx="5014788" cy="4580815"/>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spcBef>
                <a:spcPts val="0"/>
              </a:spcBef>
            </a:pPr>
            <a:r>
              <a:rPr lang="en-US" sz="4800" dirty="0"/>
              <a:t>English Learner Students</a:t>
            </a:r>
            <a:br>
              <a:rPr lang="en-US" sz="4800" dirty="0"/>
            </a:br>
            <a:r>
              <a:rPr lang="en-US" sz="4800" dirty="0"/>
              <a:t>and</a:t>
            </a:r>
            <a:br>
              <a:rPr lang="en-US" sz="4800" dirty="0"/>
            </a:br>
            <a:r>
              <a:rPr lang="en-US" sz="4800" dirty="0"/>
              <a:t>Educational Outcomes</a:t>
            </a:r>
          </a:p>
        </p:txBody>
      </p:sp>
      <p:sp>
        <p:nvSpPr>
          <p:cNvPr id="5" name="Subtitle 4"/>
          <p:cNvSpPr>
            <a:spLocks noGrp="1"/>
          </p:cNvSpPr>
          <p:nvPr>
            <p:ph type="subTitle" idx="1"/>
          </p:nvPr>
        </p:nvSpPr>
        <p:spPr/>
        <p:txBody>
          <a:bodyPr>
            <a:normAutofit fontScale="70000" lnSpcReduction="20000"/>
          </a:bodyPr>
          <a:lstStyle/>
          <a:p>
            <a:r>
              <a:rPr lang="en-US" dirty="0"/>
              <a:t>Jonathan Isler, Administrator</a:t>
            </a:r>
          </a:p>
          <a:p>
            <a:r>
              <a:rPr lang="en-US" dirty="0"/>
              <a:t>Justin Lane, Consultant</a:t>
            </a:r>
          </a:p>
          <a:p>
            <a:r>
              <a:rPr lang="en-US" dirty="0"/>
              <a:t>Analysis, Measurement, and Accountability Reporting Division</a:t>
            </a:r>
          </a:p>
          <a:p>
            <a:endParaRPr lang="en-US" sz="2000" dirty="0"/>
          </a:p>
          <a:p>
            <a:r>
              <a:rPr lang="en-US" dirty="0"/>
              <a:t>November 10, 2020</a:t>
            </a:r>
          </a:p>
        </p:txBody>
      </p:sp>
    </p:spTree>
    <p:extLst>
      <p:ext uri="{BB962C8B-B14F-4D97-AF65-F5344CB8AC3E}">
        <p14:creationId xmlns:p14="http://schemas.microsoft.com/office/powerpoint/2010/main" val="4054506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 Students in California Web Page</a:t>
            </a:r>
          </a:p>
        </p:txBody>
      </p:sp>
      <p:sp>
        <p:nvSpPr>
          <p:cNvPr id="3" name="Content Placeholder 2"/>
          <p:cNvSpPr>
            <a:spLocks noGrp="1"/>
          </p:cNvSpPr>
          <p:nvPr>
            <p:ph idx="1"/>
          </p:nvPr>
        </p:nvSpPr>
        <p:spPr>
          <a:xfrm>
            <a:off x="211016" y="1379308"/>
            <a:ext cx="11582400" cy="5250091"/>
          </a:xfrm>
        </p:spPr>
        <p:txBody>
          <a:bodyPr>
            <a:normAutofit fontScale="92500" lnSpcReduction="10000"/>
          </a:bodyPr>
          <a:lstStyle/>
          <a:p>
            <a:r>
              <a:rPr lang="en-US" dirty="0"/>
              <a:t>The CDE recently launched a Student Group web page (</a:t>
            </a:r>
            <a:r>
              <a:rPr lang="en-US" dirty="0">
                <a:hlinkClick r:id="rId3" tooltip="Foster Youth in California Schools "/>
              </a:rPr>
              <a:t>https://www.cde.ca.gov/ds/sg</a:t>
            </a:r>
            <a:r>
              <a:rPr lang="en-US" dirty="0"/>
              <a:t>) which provides information and data about specific student groups that are of public and legislative interest.  </a:t>
            </a:r>
          </a:p>
          <a:p>
            <a:r>
              <a:rPr lang="en-US" dirty="0"/>
              <a:t>The Foster Youth web page was the first student group developed and consolidates student data in one central webpage from various CDE web pages. </a:t>
            </a:r>
          </a:p>
          <a:p>
            <a:r>
              <a:rPr lang="en-US" dirty="0"/>
              <a:t>EL students in California is the next student group web page that will be developed. The CDE plans to continue develop  this web page to include all student groups.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168442"/>
            <a:ext cx="11812044" cy="1184369"/>
          </a:xfrm>
        </p:spPr>
        <p:txBody>
          <a:bodyPr>
            <a:normAutofit fontScale="90000"/>
          </a:bodyPr>
          <a:lstStyle/>
          <a:p>
            <a:pPr algn="ctr"/>
            <a:r>
              <a:rPr lang="en-US" dirty="0"/>
              <a:t>Proposed EL Data/Information for Web page</a:t>
            </a:r>
          </a:p>
        </p:txBody>
      </p:sp>
      <p:sp>
        <p:nvSpPr>
          <p:cNvPr id="3" name="Content Placeholder 2"/>
          <p:cNvSpPr>
            <a:spLocks noGrp="1"/>
          </p:cNvSpPr>
          <p:nvPr>
            <p:ph idx="1"/>
          </p:nvPr>
        </p:nvSpPr>
        <p:spPr>
          <a:xfrm>
            <a:off x="211016" y="1573967"/>
            <a:ext cx="11582400" cy="3987384"/>
          </a:xfrm>
        </p:spPr>
        <p:txBody>
          <a:bodyPr>
            <a:normAutofit/>
          </a:bodyPr>
          <a:lstStyle/>
          <a:p>
            <a:r>
              <a:rPr lang="en-US" dirty="0"/>
              <a:t>EL Outcomes (e.g., four-year cohort graduation rate for ELs and non-ELS). </a:t>
            </a:r>
          </a:p>
          <a:p>
            <a:r>
              <a:rPr lang="en-US" dirty="0"/>
              <a:t>EL Accountability (e.g., EL performance on the College/Career Indicator)</a:t>
            </a:r>
          </a:p>
          <a:p>
            <a:r>
              <a:rPr lang="en-US" dirty="0"/>
              <a:t>Links to the EL Roadmap, COVID-19 EL resources and webinars, and EL Legislation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66E6-7F26-4E81-9D29-64D22BD7653B}"/>
              </a:ext>
            </a:extLst>
          </p:cNvPr>
          <p:cNvSpPr>
            <a:spLocks noGrp="1"/>
          </p:cNvSpPr>
          <p:nvPr>
            <p:ph type="title"/>
          </p:nvPr>
        </p:nvSpPr>
        <p:spPr>
          <a:xfrm>
            <a:off x="71120" y="168442"/>
            <a:ext cx="11998960" cy="1477796"/>
          </a:xfrm>
        </p:spPr>
        <p:txBody>
          <a:bodyPr>
            <a:normAutofit/>
          </a:bodyPr>
          <a:lstStyle/>
          <a:p>
            <a:r>
              <a:rPr lang="en-US" sz="4000" dirty="0"/>
              <a:t>District and School Support for ELs</a:t>
            </a:r>
          </a:p>
        </p:txBody>
      </p:sp>
      <p:sp>
        <p:nvSpPr>
          <p:cNvPr id="4" name="Content Placeholder 3">
            <a:extLst>
              <a:ext uri="{FF2B5EF4-FFF2-40B4-BE49-F238E27FC236}">
                <a16:creationId xmlns:a16="http://schemas.microsoft.com/office/drawing/2014/main" id="{0D435A72-838B-4E7A-9877-851A2DF75FFF}"/>
              </a:ext>
            </a:extLst>
          </p:cNvPr>
          <p:cNvSpPr>
            <a:spLocks noGrp="1"/>
          </p:cNvSpPr>
          <p:nvPr>
            <p:ph sz="quarter" idx="11"/>
          </p:nvPr>
        </p:nvSpPr>
        <p:spPr>
          <a:xfrm>
            <a:off x="414867" y="1870687"/>
            <a:ext cx="10730653" cy="4268855"/>
          </a:xfrm>
        </p:spPr>
        <p:txBody>
          <a:bodyPr/>
          <a:lstStyle/>
          <a:p>
            <a:r>
              <a:rPr lang="en-US" dirty="0"/>
              <a:t>Local Control Funding Formula (LCFF) Eligibility and Differentiated Assistance Criteria</a:t>
            </a:r>
          </a:p>
          <a:p>
            <a:r>
              <a:rPr lang="en-US" dirty="0"/>
              <a:t>Every Student Succeeds Act (ESSA) Eligibility Criteria for Comprehensive Support and Improvement (CSI) and Additional Targeted Support and Improvement (ATSI).</a:t>
            </a:r>
          </a:p>
          <a:p>
            <a:endParaRPr lang="en-US" dirty="0"/>
          </a:p>
        </p:txBody>
      </p:sp>
      <p:sp>
        <p:nvSpPr>
          <p:cNvPr id="3" name="Slide Number Placeholder 2">
            <a:extLst>
              <a:ext uri="{FF2B5EF4-FFF2-40B4-BE49-F238E27FC236}">
                <a16:creationId xmlns:a16="http://schemas.microsoft.com/office/drawing/2014/main" id="{F8F72F38-1146-49DF-8A98-E2B5037C2F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435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
            <a:ext cx="12192000" cy="705938"/>
          </a:xfrm>
        </p:spPr>
        <p:txBody>
          <a:bodyPr>
            <a:normAutofit/>
          </a:bodyPr>
          <a:lstStyle/>
          <a:p>
            <a:pPr algn="ctr"/>
            <a:r>
              <a:rPr lang="en-US" sz="4000" dirty="0"/>
              <a:t>LCFF Eligibility Criteria</a:t>
            </a:r>
            <a:endParaRPr lang="en-US" sz="2000" b="0" dirty="0"/>
          </a:p>
        </p:txBody>
      </p:sp>
      <p:graphicFrame>
        <p:nvGraphicFramePr>
          <p:cNvPr id="6" name="Content Placeholder 4" descr="LCCF Criteria"/>
          <p:cNvGraphicFramePr>
            <a:graphicFrameLocks noGrp="1"/>
          </p:cNvGraphicFramePr>
          <p:nvPr>
            <p:ph idx="1"/>
            <p:extLst/>
          </p:nvPr>
        </p:nvGraphicFramePr>
        <p:xfrm>
          <a:off x="67541" y="705940"/>
          <a:ext cx="12056917" cy="6015536"/>
        </p:xfrm>
        <a:graphic>
          <a:graphicData uri="http://schemas.openxmlformats.org/drawingml/2006/table">
            <a:tbl>
              <a:tblPr firstRow="1" firstCol="1" bandRow="1"/>
              <a:tblGrid>
                <a:gridCol w="5967499">
                  <a:extLst>
                    <a:ext uri="{9D8B030D-6E8A-4147-A177-3AD203B41FA5}">
                      <a16:colId xmlns:a16="http://schemas.microsoft.com/office/drawing/2014/main" val="20000"/>
                    </a:ext>
                  </a:extLst>
                </a:gridCol>
                <a:gridCol w="6089418">
                  <a:extLst>
                    <a:ext uri="{9D8B030D-6E8A-4147-A177-3AD203B41FA5}">
                      <a16:colId xmlns:a16="http://schemas.microsoft.com/office/drawing/2014/main" val="20001"/>
                    </a:ext>
                  </a:extLst>
                </a:gridCol>
              </a:tblGrid>
              <a:tr h="428623">
                <a:tc>
                  <a:txBody>
                    <a:bodyPr/>
                    <a:lstStyle/>
                    <a:p>
                      <a:pPr marL="0" marR="0" algn="ctr">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LCFF State Priority Areas 1-5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6500"/>
                    </a:solidFill>
                  </a:tcPr>
                </a:tc>
                <a:tc>
                  <a:txBody>
                    <a:bodyPr/>
                    <a:lstStyle/>
                    <a:p>
                      <a:pPr marL="0" marR="0" algn="ctr">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LCFF State Priority Areas 6-10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6500"/>
                    </a:solidFill>
                  </a:tcPr>
                </a:tc>
                <a:extLst>
                  <a:ext uri="{0D108BD9-81ED-4DB2-BD59-A6C34878D82A}">
                    <a16:rowId xmlns:a16="http://schemas.microsoft.com/office/drawing/2014/main" val="10000"/>
                  </a:ext>
                </a:extLst>
              </a:tr>
              <a:tr h="848595">
                <a:tc>
                  <a:txBody>
                    <a:bodyPr/>
                    <a:lstStyle/>
                    <a:p>
                      <a:pPr marL="0" marR="0">
                        <a:spcBef>
                          <a:spcPts val="0"/>
                        </a:spcBef>
                        <a:spcAft>
                          <a:spcPts val="0"/>
                        </a:spcAft>
                      </a:pP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Basics </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1) </a:t>
                      </a:r>
                    </a:p>
                    <a:p>
                      <a:pPr marL="342900" marR="0" lvl="0" indent="-342900">
                        <a:spcBef>
                          <a:spcPts val="0"/>
                        </a:spcBef>
                        <a:spcAft>
                          <a:spcPts val="0"/>
                        </a:spcAft>
                        <a:buFont typeface="Arial" panose="020B0604020202020204" pitchFamily="34" charset="0"/>
                        <a:buChar char="•"/>
                        <a:tabLst>
                          <a:tab pos="457200" algn="l"/>
                        </a:tabLst>
                      </a:pPr>
                      <a:r>
                        <a:rPr lang="en-US" sz="16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Met for Two or More Years on Local Performance Indicator </a:t>
                      </a:r>
                      <a:endParaRPr lang="en-US" sz="165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marL="0" marR="0">
                        <a:spcBef>
                          <a:spcPts val="0"/>
                        </a:spcBef>
                        <a:spcAft>
                          <a:spcPts val="0"/>
                        </a:spcAft>
                      </a:pP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School Climate </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6) </a:t>
                      </a:r>
                      <a:endParaRPr lang="en-US" sz="16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b="1" kern="1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Red on Suspension Rate Indicator</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16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a:t>
                      </a:r>
                      <a:endParaRPr lang="en-US" sz="165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Met for Two or More Years on Local Performance Indicator </a:t>
                      </a:r>
                      <a:endParaRPr lang="en-US" sz="165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1"/>
                  </a:ext>
                </a:extLst>
              </a:tr>
              <a:tr h="862722">
                <a:tc>
                  <a:txBody>
                    <a:bodyPr/>
                    <a:lstStyle/>
                    <a:p>
                      <a:pPr marL="0" marR="0">
                        <a:spcBef>
                          <a:spcPts val="0"/>
                        </a:spcBef>
                        <a:spcAft>
                          <a:spcPts val="0"/>
                        </a:spcAft>
                      </a:pP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State Academic Standards </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 </a:t>
                      </a:r>
                      <a:endParaRPr lang="en-US" sz="16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Met for Two or More Years on Local Performance Indicator </a:t>
                      </a:r>
                      <a:endParaRPr lang="en-US" sz="165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fontAlgn="t"/>
                      <a:r>
                        <a:rPr lang="en-US" sz="1650" b="1" dirty="0">
                          <a:latin typeface="Arial" panose="020B0604020202020204" pitchFamily="34" charset="0"/>
                          <a:cs typeface="Arial" panose="020B0604020202020204" pitchFamily="34" charset="0"/>
                        </a:rPr>
                        <a:t>Access to a Broad Course of Study </a:t>
                      </a:r>
                      <a:r>
                        <a:rPr lang="en-US" sz="1650" b="1" dirty="0">
                          <a:solidFill>
                            <a:schemeClr val="tx1"/>
                          </a:solidFill>
                          <a:latin typeface="Arial" panose="020B0604020202020204" pitchFamily="34" charset="0"/>
                          <a:cs typeface="Arial" panose="020B0604020202020204" pitchFamily="34" charset="0"/>
                        </a:rPr>
                        <a:t>(Priority 7) </a:t>
                      </a:r>
                    </a:p>
                    <a:p>
                      <a:pPr marL="347663" lvl="0" indent="-347663" fontAlgn="t">
                        <a:buFont typeface="Arial" panose="020B0604020202020204" pitchFamily="34" charset="0"/>
                        <a:buChar char="•"/>
                      </a:pPr>
                      <a:r>
                        <a:rPr lang="en-US" sz="16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Met for Two or More Years on Local Performance Indicator </a:t>
                      </a:r>
                    </a:p>
                    <a:p>
                      <a:pPr marL="0" marR="0">
                        <a:spcBef>
                          <a:spcPts val="0"/>
                        </a:spcBef>
                        <a:spcAft>
                          <a:spcPts val="0"/>
                        </a:spcAft>
                      </a:pPr>
                      <a:endParaRPr lang="en-US" sz="165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0002"/>
                  </a:ext>
                </a:extLst>
              </a:tr>
              <a:tr h="809173">
                <a:tc>
                  <a:txBody>
                    <a:bodyPr/>
                    <a:lstStyle/>
                    <a:p>
                      <a:pPr marL="0" marR="0">
                        <a:spcBef>
                          <a:spcPts val="0"/>
                        </a:spcBef>
                        <a:spcAft>
                          <a:spcPts val="0"/>
                        </a:spcAft>
                      </a:pP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Parent and</a:t>
                      </a:r>
                      <a:r>
                        <a:rPr lang="en-US" sz="1650" b="1"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Family </a:t>
                      </a: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Engagement </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3) </a:t>
                      </a:r>
                      <a:endParaRPr lang="en-US" sz="16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Met for Two or More Years on Local Performance Indicator </a:t>
                      </a:r>
                      <a:endParaRPr lang="en-US" sz="165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fontAlgn="t"/>
                      <a:r>
                        <a:rPr lang="en-US" sz="1650" b="1" dirty="0">
                          <a:latin typeface="Arial" panose="020B0604020202020204" pitchFamily="34" charset="0"/>
                          <a:cs typeface="Arial" panose="020B0604020202020204" pitchFamily="34" charset="0"/>
                        </a:rPr>
                        <a:t>Outcomes in a Broad Course of Study </a:t>
                      </a:r>
                      <a:r>
                        <a:rPr lang="en-US" sz="1650" b="1" dirty="0">
                          <a:solidFill>
                            <a:schemeClr val="tx1"/>
                          </a:solidFill>
                          <a:latin typeface="Arial" panose="020B0604020202020204" pitchFamily="34" charset="0"/>
                          <a:cs typeface="Arial" panose="020B0604020202020204" pitchFamily="34" charset="0"/>
                        </a:rPr>
                        <a:t>(Priority 8) </a:t>
                      </a:r>
                    </a:p>
                    <a:p>
                      <a:pPr marL="342900" marR="0" lvl="0" indent="-342900">
                        <a:spcBef>
                          <a:spcPts val="0"/>
                        </a:spcBef>
                        <a:spcAft>
                          <a:spcPts val="0"/>
                        </a:spcAft>
                        <a:buFont typeface="Arial" panose="020B0604020202020204" pitchFamily="34" charset="0"/>
                        <a:buChar char="•"/>
                        <a:tabLst>
                          <a:tab pos="457200" algn="l"/>
                        </a:tabLst>
                      </a:pPr>
                      <a:r>
                        <a:rPr lang="en-US" sz="1650" b="1" kern="1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Red on College/Career Indicator</a:t>
                      </a:r>
                      <a:endParaRPr lang="en-US" sz="165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3"/>
                  </a:ext>
                </a:extLst>
              </a:tr>
              <a:tr h="1618347">
                <a:tc>
                  <a:txBody>
                    <a:bodyPr/>
                    <a:lstStyle/>
                    <a:p>
                      <a:pPr marL="0" marR="0">
                        <a:spcBef>
                          <a:spcPts val="0"/>
                        </a:spcBef>
                        <a:spcAft>
                          <a:spcPts val="0"/>
                        </a:spcAft>
                      </a:pP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Pupil Achievement </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4) </a:t>
                      </a:r>
                      <a:endParaRPr lang="en-US" sz="16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b="1" kern="1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Red on both English language arts and math tests, or </a:t>
                      </a:r>
                      <a:endParaRPr lang="en-US" sz="165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b="1" kern="1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Red on English language arts or math test and</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Orange on the other test, or </a:t>
                      </a:r>
                    </a:p>
                    <a:p>
                      <a:pPr marL="342900" marR="0" lvl="0" indent="-342900">
                        <a:spcBef>
                          <a:spcPts val="0"/>
                        </a:spcBef>
                        <a:spcAft>
                          <a:spcPts val="0"/>
                        </a:spcAft>
                        <a:buFont typeface="Arial" panose="020B0604020202020204" pitchFamily="34" charset="0"/>
                        <a:buChar char="•"/>
                        <a:tabLst>
                          <a:tab pos="457200" algn="l"/>
                        </a:tabLst>
                      </a:pPr>
                      <a:r>
                        <a:rPr lang="en-US" sz="1650" b="0" i="0" u="none" strike="noStrike" kern="1200" baseline="0" dirty="0">
                          <a:solidFill>
                            <a:schemeClr val="tx1"/>
                          </a:solidFill>
                          <a:latin typeface="Arial" panose="020B0604020202020204" pitchFamily="34" charset="0"/>
                          <a:ea typeface="+mn-ea"/>
                          <a:cs typeface="Arial" panose="020B0604020202020204" pitchFamily="34" charset="0"/>
                        </a:rPr>
                        <a:t>Status of </a:t>
                      </a:r>
                      <a:r>
                        <a:rPr lang="en-US" sz="1650" b="1" i="0" u="none" strike="noStrike" kern="1200" baseline="0" dirty="0">
                          <a:solidFill>
                            <a:schemeClr val="tx1"/>
                          </a:solidFill>
                          <a:latin typeface="Arial" panose="020B0604020202020204" pitchFamily="34" charset="0"/>
                          <a:ea typeface="+mn-ea"/>
                          <a:cs typeface="Arial" panose="020B0604020202020204" pitchFamily="34" charset="0"/>
                        </a:rPr>
                        <a:t>'Very Low' </a:t>
                      </a:r>
                      <a:r>
                        <a:rPr lang="en-US" sz="1650" b="0" i="0" u="none" strike="noStrike" kern="1200" baseline="0" dirty="0">
                          <a:solidFill>
                            <a:schemeClr val="tx1"/>
                          </a:solidFill>
                          <a:latin typeface="Arial" panose="020B0604020202020204" pitchFamily="34" charset="0"/>
                          <a:ea typeface="+mn-ea"/>
                          <a:cs typeface="Arial" panose="020B0604020202020204" pitchFamily="34" charset="0"/>
                        </a:rPr>
                        <a:t>on the English Learner Progress Indicator (ELPI) (EL student group only) (Note: ELPI Status Only available in 2019) </a:t>
                      </a: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marL="0" marR="0">
                        <a:spcBef>
                          <a:spcPts val="0"/>
                        </a:spcBef>
                        <a:spcAft>
                          <a:spcPts val="0"/>
                        </a:spcAft>
                      </a:pP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Coordination of Services for Expelled Pupils – COEs Only </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9) </a:t>
                      </a:r>
                      <a:endParaRPr lang="en-US" sz="16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Met for Two or More Years on Local Performance Indicator </a:t>
                      </a:r>
                      <a:endParaRPr lang="en-US" sz="165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0004"/>
                  </a:ext>
                </a:extLst>
              </a:tr>
              <a:tr h="809173">
                <a:tc>
                  <a:txBody>
                    <a:bodyPr/>
                    <a:lstStyle/>
                    <a:p>
                      <a:pPr marL="0" marR="0">
                        <a:spcBef>
                          <a:spcPts val="0"/>
                        </a:spcBef>
                        <a:spcAft>
                          <a:spcPts val="0"/>
                        </a:spcAft>
                      </a:pP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Pupil Engagement </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5) </a:t>
                      </a:r>
                      <a:endParaRPr lang="en-US" sz="16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b="1" kern="1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Red on Graduation Rate Indicator, or </a:t>
                      </a:r>
                      <a:endParaRPr lang="en-US" sz="165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b="1" kern="1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Red on Chronic Absence Indicator </a:t>
                      </a:r>
                      <a:endParaRPr lang="en-US" sz="165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marL="0" marR="0">
                        <a:spcBef>
                          <a:spcPts val="0"/>
                        </a:spcBef>
                        <a:spcAft>
                          <a:spcPts val="0"/>
                        </a:spcAft>
                      </a:pPr>
                      <a:r>
                        <a:rPr lang="en-US" sz="165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Coordination of Services for Foster Youth – COEs Only </a:t>
                      </a:r>
                      <a:r>
                        <a:rPr lang="en-US" sz="165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10) </a:t>
                      </a:r>
                      <a:endParaRPr lang="en-US" sz="16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6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Met for Two or More Years on Local Performance Indicator </a:t>
                      </a:r>
                      <a:endParaRPr lang="en-US" sz="1650" dirty="0">
                        <a:effectLst/>
                        <a:latin typeface="Arial" panose="020B0604020202020204" pitchFamily="34" charset="0"/>
                        <a:ea typeface="Times New Roman" panose="02020603050405020304" pitchFamily="18" charset="0"/>
                        <a:cs typeface="Arial" panose="020B0604020202020204" pitchFamily="34" charset="0"/>
                      </a:endParaRPr>
                    </a:p>
                  </a:txBody>
                  <a:tcPr marL="45893" marR="458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1396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866" y="73192"/>
            <a:ext cx="11353799" cy="965033"/>
          </a:xfrm>
        </p:spPr>
        <p:txBody>
          <a:bodyPr>
            <a:normAutofit fontScale="90000"/>
          </a:bodyPr>
          <a:lstStyle/>
          <a:p>
            <a:r>
              <a:rPr lang="en-US" sz="3600" dirty="0"/>
              <a:t>Example Including ELPI Status for LCFF District  Eligibility for Assistance Determination</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4"/>
          <p:cNvSpPr>
            <a:spLocks noGrp="1"/>
          </p:cNvSpPr>
          <p:nvPr>
            <p:ph sz="quarter" idx="11"/>
          </p:nvPr>
        </p:nvSpPr>
        <p:spPr>
          <a:xfrm>
            <a:off x="414866" y="1242037"/>
            <a:ext cx="11353799" cy="910613"/>
          </a:xfrm>
        </p:spPr>
        <p:txBody>
          <a:bodyPr>
            <a:normAutofit fontScale="70000" lnSpcReduction="20000"/>
          </a:bodyPr>
          <a:lstStyle/>
          <a:p>
            <a:pPr marL="0" indent="0">
              <a:buNone/>
            </a:pPr>
            <a:r>
              <a:rPr lang="en-US" b="1" dirty="0">
                <a:latin typeface="Arial" panose="020B0604020202020204" pitchFamily="34" charset="0"/>
                <a:cs typeface="Arial" panose="020B0604020202020204" pitchFamily="34" charset="0"/>
              </a:rPr>
              <a:t>Example: Crystal Unified School District </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Performance levels achieved by </a:t>
            </a:r>
            <a:r>
              <a:rPr lang="en-US" b="1" dirty="0">
                <a:latin typeface="Arial" panose="020B0604020202020204" pitchFamily="34" charset="0"/>
                <a:cs typeface="Arial" panose="020B0604020202020204" pitchFamily="34" charset="0"/>
              </a:rPr>
              <a:t>EL student group </a:t>
            </a:r>
            <a:r>
              <a:rPr lang="en-US" dirty="0">
                <a:latin typeface="Arial" panose="020B0604020202020204" pitchFamily="34" charset="0"/>
                <a:cs typeface="Arial" panose="020B0604020202020204" pitchFamily="34" charset="0"/>
              </a:rPr>
              <a:t>in all applicable indicators:</a:t>
            </a:r>
            <a:endParaRPr lang="en-US"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Content Placeholder 1" descr="Performance levels achieved by EL Student group in all applicable indicators."/>
          <p:cNvGraphicFramePr>
            <a:graphicFrameLocks noGrp="1"/>
          </p:cNvGraphicFramePr>
          <p:nvPr>
            <p:ph sz="quarter" idx="4294967295"/>
            <p:extLst>
              <p:ext uri="{D42A27DB-BD31-4B8C-83A1-F6EECF244321}">
                <p14:modId xmlns:p14="http://schemas.microsoft.com/office/powerpoint/2010/main" val="356826527"/>
              </p:ext>
            </p:extLst>
          </p:nvPr>
        </p:nvGraphicFramePr>
        <p:xfrm>
          <a:off x="250231" y="2068565"/>
          <a:ext cx="11683068" cy="4203702"/>
        </p:xfrm>
        <a:graphic>
          <a:graphicData uri="http://schemas.openxmlformats.org/drawingml/2006/table">
            <a:tbl>
              <a:tblPr firstRow="1" bandRow="1">
                <a:tableStyleId>{5C22544A-7EE6-4342-B048-85BDC9FD1C3A}</a:tableStyleId>
              </a:tblPr>
              <a:tblGrid>
                <a:gridCol w="3894356">
                  <a:extLst>
                    <a:ext uri="{9D8B030D-6E8A-4147-A177-3AD203B41FA5}">
                      <a16:colId xmlns:a16="http://schemas.microsoft.com/office/drawing/2014/main" val="20000"/>
                    </a:ext>
                  </a:extLst>
                </a:gridCol>
                <a:gridCol w="5218254">
                  <a:extLst>
                    <a:ext uri="{9D8B030D-6E8A-4147-A177-3AD203B41FA5}">
                      <a16:colId xmlns:a16="http://schemas.microsoft.com/office/drawing/2014/main" val="20001"/>
                    </a:ext>
                  </a:extLst>
                </a:gridCol>
                <a:gridCol w="2570458">
                  <a:extLst>
                    <a:ext uri="{9D8B030D-6E8A-4147-A177-3AD203B41FA5}">
                      <a16:colId xmlns:a16="http://schemas.microsoft.com/office/drawing/2014/main" val="20002"/>
                    </a:ext>
                  </a:extLst>
                </a:gridCol>
              </a:tblGrid>
              <a:tr h="467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effectLst/>
                          <a:latin typeface="Arial" panose="020B0604020202020204" pitchFamily="34" charset="0"/>
                        </a:rPr>
                        <a:t>LCFF State Priority Area</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effectLst/>
                          <a:latin typeface="Arial" panose="020B0604020202020204" pitchFamily="34" charset="0"/>
                        </a:rPr>
                        <a:t>State Indicator</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effectLst/>
                          <a:latin typeface="Arial" panose="020B0604020202020204" pitchFamily="34" charset="0"/>
                        </a:rPr>
                        <a:t>2019 Dashboard</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4</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kern="1200" baseline="0" dirty="0">
                          <a:solidFill>
                            <a:schemeClr val="dk1"/>
                          </a:solidFill>
                          <a:effectLst/>
                          <a:latin typeface="Arial" panose="020B0604020202020204" pitchFamily="34" charset="0"/>
                          <a:ea typeface="+mn-ea"/>
                          <a:cs typeface="+mn-cs"/>
                        </a:rPr>
                        <a:t>English Language Arts/Literacy (ELA</a:t>
                      </a:r>
                      <a:r>
                        <a:rPr lang="en-US" sz="2400" baseline="0" dirty="0">
                          <a:effectLst/>
                          <a:latin typeface="Arial" panose="020B0604020202020204" pitchFamily="34" charset="0"/>
                        </a:rPr>
                        <a:t>)</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effectLst/>
                          <a:latin typeface="Arial" panose="020B0604020202020204" pitchFamily="34" charset="0"/>
                        </a:rPr>
                        <a:t>Orange</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1"/>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4</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Mathematics</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effectLst/>
                          <a:latin typeface="Arial" panose="020B0604020202020204" pitchFamily="34" charset="0"/>
                        </a:rPr>
                        <a:t>Yellow</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10002"/>
                  </a:ext>
                </a:extLst>
              </a:tr>
              <a:tr h="467078">
                <a:tc>
                  <a:txBody>
                    <a:bodyPr/>
                    <a:lstStyle/>
                    <a:p>
                      <a:pPr marL="0" marR="0">
                        <a:spcBef>
                          <a:spcPts val="0"/>
                        </a:spcBef>
                        <a:spcAft>
                          <a:spcPts val="0"/>
                        </a:spcAft>
                      </a:pPr>
                      <a:r>
                        <a:rPr lang="en-US" sz="2400" b="1" baseline="0" dirty="0">
                          <a:solidFill>
                            <a:schemeClr val="tx1"/>
                          </a:solidFill>
                          <a:effectLst/>
                          <a:latin typeface="Arial" panose="020B0604020202020204" pitchFamily="34" charset="0"/>
                        </a:rPr>
                        <a:t>Priority 4</a:t>
                      </a:r>
                      <a:endParaRPr lang="en-US" sz="2400" b="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1" baseline="0" dirty="0">
                          <a:effectLst/>
                          <a:latin typeface="Arial" panose="020B0604020202020204" pitchFamily="34" charset="0"/>
                        </a:rPr>
                        <a:t>ELPI Status</a:t>
                      </a:r>
                      <a:endParaRPr lang="en-US" sz="24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baseline="0" dirty="0">
                          <a:effectLst/>
                          <a:latin typeface="Arial" panose="020B0604020202020204" pitchFamily="34" charset="0"/>
                        </a:rPr>
                        <a:t>Very Low</a:t>
                      </a:r>
                      <a:endParaRPr lang="en-US" sz="24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67078">
                <a:tc>
                  <a:txBody>
                    <a:bodyPr/>
                    <a:lstStyle/>
                    <a:p>
                      <a:pPr marL="0" marR="0">
                        <a:spcBef>
                          <a:spcPts val="0"/>
                        </a:spcBef>
                        <a:spcAft>
                          <a:spcPts val="0"/>
                        </a:spcAft>
                      </a:pPr>
                      <a:r>
                        <a:rPr lang="en-US" sz="2400" b="1" baseline="0" dirty="0">
                          <a:solidFill>
                            <a:schemeClr val="tx1"/>
                          </a:solidFill>
                          <a:effectLst/>
                          <a:latin typeface="Arial" panose="020B0604020202020204" pitchFamily="34" charset="0"/>
                        </a:rPr>
                        <a:t>Priority 5</a:t>
                      </a:r>
                      <a:endParaRPr lang="en-US" sz="2400" b="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1" baseline="0" dirty="0">
                          <a:effectLst/>
                          <a:latin typeface="Arial" panose="020B0604020202020204" pitchFamily="34" charset="0"/>
                        </a:rPr>
                        <a:t>Chronic Absenteeism</a:t>
                      </a:r>
                      <a:endParaRPr lang="en-US" sz="24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baseline="0" dirty="0">
                          <a:solidFill>
                            <a:schemeClr val="bg1"/>
                          </a:solidFill>
                          <a:effectLst/>
                          <a:latin typeface="Arial" panose="020B0604020202020204" pitchFamily="34" charset="0"/>
                        </a:rPr>
                        <a:t>Red</a:t>
                      </a:r>
                      <a:endParaRPr lang="en-US" sz="2400" b="1"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990000"/>
                    </a:solidFill>
                  </a:tcPr>
                </a:tc>
                <a:extLst>
                  <a:ext uri="{0D108BD9-81ED-4DB2-BD59-A6C34878D82A}">
                    <a16:rowId xmlns:a16="http://schemas.microsoft.com/office/drawing/2014/main" val="10004"/>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5</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Graduation Rate</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effectLst/>
                          <a:latin typeface="Arial" panose="020B0604020202020204" pitchFamily="34" charset="0"/>
                        </a:rPr>
                        <a:t>Yellow</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10005"/>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6</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Suspension Rate</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solidFill>
                            <a:schemeClr val="bg1"/>
                          </a:solidFill>
                          <a:effectLst/>
                          <a:latin typeface="Arial" panose="020B0604020202020204" pitchFamily="34" charset="0"/>
                        </a:rPr>
                        <a:t>Green</a:t>
                      </a:r>
                      <a:endParaRPr lang="en-US" sz="2400"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06500"/>
                    </a:solidFill>
                  </a:tcPr>
                </a:tc>
                <a:extLst>
                  <a:ext uri="{0D108BD9-81ED-4DB2-BD59-A6C34878D82A}">
                    <a16:rowId xmlns:a16="http://schemas.microsoft.com/office/drawing/2014/main" val="10006"/>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8 </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College/Career Indicator (CCI)</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effectLst/>
                          <a:latin typeface="Arial" panose="020B0604020202020204" pitchFamily="34" charset="0"/>
                        </a:rPr>
                        <a:t>Orange</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7"/>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1, 2, 3, 6, &amp; 7</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Local Indicators</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effectLst/>
                          <a:latin typeface="Arial" panose="020B0604020202020204" pitchFamily="34" charset="0"/>
                        </a:rPr>
                        <a:t>Met</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50014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866" y="73192"/>
            <a:ext cx="11353799" cy="965033"/>
          </a:xfrm>
        </p:spPr>
        <p:txBody>
          <a:bodyPr>
            <a:normAutofit fontScale="90000"/>
          </a:bodyPr>
          <a:lstStyle/>
          <a:p>
            <a:r>
              <a:rPr lang="en-US" sz="3600" dirty="0"/>
              <a:t>Example Including ELPI Status for LCFF District Not Eligibility for Assistance Determination</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4"/>
          <p:cNvSpPr>
            <a:spLocks noGrp="1"/>
          </p:cNvSpPr>
          <p:nvPr>
            <p:ph sz="quarter" idx="11"/>
          </p:nvPr>
        </p:nvSpPr>
        <p:spPr>
          <a:xfrm>
            <a:off x="414866" y="1242037"/>
            <a:ext cx="11353799" cy="910613"/>
          </a:xfrm>
        </p:spPr>
        <p:txBody>
          <a:bodyPr>
            <a:normAutofit fontScale="70000" lnSpcReduction="20000"/>
          </a:bodyPr>
          <a:lstStyle/>
          <a:p>
            <a:pPr marL="0" indent="0">
              <a:buNone/>
            </a:pPr>
            <a:r>
              <a:rPr lang="en-US" b="1" dirty="0">
                <a:latin typeface="Arial" panose="020B0604020202020204" pitchFamily="34" charset="0"/>
                <a:cs typeface="Arial" panose="020B0604020202020204" pitchFamily="34" charset="0"/>
              </a:rPr>
              <a:t>Example: Amethyst Unified School District</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Performance levels achieved by </a:t>
            </a:r>
            <a:r>
              <a:rPr lang="en-US" b="1" dirty="0">
                <a:latin typeface="Arial" panose="020B0604020202020204" pitchFamily="34" charset="0"/>
                <a:cs typeface="Arial" panose="020B0604020202020204" pitchFamily="34" charset="0"/>
              </a:rPr>
              <a:t>EL student group </a:t>
            </a:r>
            <a:r>
              <a:rPr lang="en-US" dirty="0">
                <a:latin typeface="Arial" panose="020B0604020202020204" pitchFamily="34" charset="0"/>
                <a:cs typeface="Arial" panose="020B0604020202020204" pitchFamily="34" charset="0"/>
              </a:rPr>
              <a:t>in all applicable indicators:</a:t>
            </a:r>
            <a:endParaRPr lang="en-US"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Content Placeholder 1" descr="Performance levels achieved by EL Student group in all applicable indicators."/>
          <p:cNvGraphicFramePr>
            <a:graphicFrameLocks noGrp="1"/>
          </p:cNvGraphicFramePr>
          <p:nvPr>
            <p:ph sz="quarter" idx="4294967295"/>
            <p:extLst>
              <p:ext uri="{D42A27DB-BD31-4B8C-83A1-F6EECF244321}">
                <p14:modId xmlns:p14="http://schemas.microsoft.com/office/powerpoint/2010/main" val="1761739138"/>
              </p:ext>
            </p:extLst>
          </p:nvPr>
        </p:nvGraphicFramePr>
        <p:xfrm>
          <a:off x="250231" y="2068565"/>
          <a:ext cx="11683068" cy="4468144"/>
        </p:xfrm>
        <a:graphic>
          <a:graphicData uri="http://schemas.openxmlformats.org/drawingml/2006/table">
            <a:tbl>
              <a:tblPr firstRow="1" bandRow="1">
                <a:tableStyleId>{5C22544A-7EE6-4342-B048-85BDC9FD1C3A}</a:tableStyleId>
              </a:tblPr>
              <a:tblGrid>
                <a:gridCol w="3894356">
                  <a:extLst>
                    <a:ext uri="{9D8B030D-6E8A-4147-A177-3AD203B41FA5}">
                      <a16:colId xmlns:a16="http://schemas.microsoft.com/office/drawing/2014/main" val="20000"/>
                    </a:ext>
                  </a:extLst>
                </a:gridCol>
                <a:gridCol w="5218254">
                  <a:extLst>
                    <a:ext uri="{9D8B030D-6E8A-4147-A177-3AD203B41FA5}">
                      <a16:colId xmlns:a16="http://schemas.microsoft.com/office/drawing/2014/main" val="20001"/>
                    </a:ext>
                  </a:extLst>
                </a:gridCol>
                <a:gridCol w="2570458">
                  <a:extLst>
                    <a:ext uri="{9D8B030D-6E8A-4147-A177-3AD203B41FA5}">
                      <a16:colId xmlns:a16="http://schemas.microsoft.com/office/drawing/2014/main" val="20002"/>
                    </a:ext>
                  </a:extLst>
                </a:gridCol>
              </a:tblGrid>
              <a:tr h="467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effectLst/>
                          <a:latin typeface="Arial" panose="020B0604020202020204" pitchFamily="34" charset="0"/>
                        </a:rPr>
                        <a:t>LCFF State Priority Area</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effectLst/>
                          <a:latin typeface="Arial" panose="020B0604020202020204" pitchFamily="34" charset="0"/>
                        </a:rPr>
                        <a:t>State Indicator</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effectLst/>
                          <a:latin typeface="Arial" panose="020B0604020202020204" pitchFamily="34" charset="0"/>
                        </a:rPr>
                        <a:t>2019 Dashboard</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467078">
                <a:tc>
                  <a:txBody>
                    <a:bodyPr/>
                    <a:lstStyle/>
                    <a:p>
                      <a:pPr marL="0" marR="0">
                        <a:spcBef>
                          <a:spcPts val="0"/>
                        </a:spcBef>
                        <a:spcAft>
                          <a:spcPts val="0"/>
                        </a:spcAft>
                      </a:pPr>
                      <a:r>
                        <a:rPr lang="en-US" sz="2400" b="1" baseline="0" dirty="0">
                          <a:solidFill>
                            <a:schemeClr val="tx1"/>
                          </a:solidFill>
                          <a:effectLst/>
                          <a:latin typeface="Arial" panose="020B0604020202020204" pitchFamily="34" charset="0"/>
                        </a:rPr>
                        <a:t>Priority 4</a:t>
                      </a:r>
                      <a:endParaRPr lang="en-US" sz="2400" b="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1" kern="1200" baseline="0" dirty="0">
                          <a:solidFill>
                            <a:schemeClr val="dk1"/>
                          </a:solidFill>
                          <a:effectLst/>
                          <a:latin typeface="Arial" panose="020B0604020202020204" pitchFamily="34" charset="0"/>
                          <a:ea typeface="+mn-ea"/>
                          <a:cs typeface="+mn-cs"/>
                        </a:rPr>
                        <a:t>English Language Arts/Literacy (ELA</a:t>
                      </a:r>
                      <a:r>
                        <a:rPr lang="en-US" sz="2400" b="1" baseline="0" dirty="0">
                          <a:effectLst/>
                          <a:latin typeface="Arial" panose="020B0604020202020204" pitchFamily="34" charset="0"/>
                        </a:rPr>
                        <a:t>)</a:t>
                      </a:r>
                      <a:endParaRPr lang="en-US" sz="24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baseline="0" dirty="0">
                          <a:solidFill>
                            <a:schemeClr val="bg1"/>
                          </a:solidFill>
                          <a:effectLst/>
                          <a:latin typeface="Arial" panose="020B0604020202020204" pitchFamily="34" charset="0"/>
                        </a:rPr>
                        <a:t>Red</a:t>
                      </a:r>
                      <a:endParaRPr lang="en-US" sz="2400" b="1"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990000"/>
                    </a:solidFill>
                  </a:tcPr>
                </a:tc>
                <a:extLst>
                  <a:ext uri="{0D108BD9-81ED-4DB2-BD59-A6C34878D82A}">
                    <a16:rowId xmlns:a16="http://schemas.microsoft.com/office/drawing/2014/main" val="10001"/>
                  </a:ext>
                </a:extLst>
              </a:tr>
              <a:tr h="467078">
                <a:tc>
                  <a:txBody>
                    <a:bodyPr/>
                    <a:lstStyle/>
                    <a:p>
                      <a:pPr marL="0" marR="0">
                        <a:spcBef>
                          <a:spcPts val="0"/>
                        </a:spcBef>
                        <a:spcAft>
                          <a:spcPts val="0"/>
                        </a:spcAft>
                      </a:pPr>
                      <a:r>
                        <a:rPr lang="en-US" sz="2400" b="1" baseline="0" dirty="0">
                          <a:solidFill>
                            <a:schemeClr val="tx1"/>
                          </a:solidFill>
                          <a:effectLst/>
                          <a:latin typeface="Arial" panose="020B0604020202020204" pitchFamily="34" charset="0"/>
                        </a:rPr>
                        <a:t>Priority 4</a:t>
                      </a:r>
                      <a:endParaRPr lang="en-US" sz="2400" b="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1" baseline="0" dirty="0">
                          <a:effectLst/>
                          <a:latin typeface="Arial" panose="020B0604020202020204" pitchFamily="34" charset="0"/>
                        </a:rPr>
                        <a:t>Mathematics</a:t>
                      </a:r>
                      <a:endParaRPr lang="en-US" sz="24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baseline="0" dirty="0">
                          <a:solidFill>
                            <a:schemeClr val="bg1"/>
                          </a:solidFill>
                          <a:effectLst/>
                          <a:latin typeface="Arial" panose="020B0604020202020204" pitchFamily="34" charset="0"/>
                        </a:rPr>
                        <a:t>Red</a:t>
                      </a:r>
                      <a:endParaRPr lang="en-US" sz="2400" b="1"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990000"/>
                    </a:solidFill>
                  </a:tcPr>
                </a:tc>
                <a:extLst>
                  <a:ext uri="{0D108BD9-81ED-4DB2-BD59-A6C34878D82A}">
                    <a16:rowId xmlns:a16="http://schemas.microsoft.com/office/drawing/2014/main" val="10002"/>
                  </a:ext>
                </a:extLst>
              </a:tr>
              <a:tr h="467078">
                <a:tc>
                  <a:txBody>
                    <a:bodyPr/>
                    <a:lstStyle/>
                    <a:p>
                      <a:pPr marL="0" marR="0">
                        <a:spcBef>
                          <a:spcPts val="0"/>
                        </a:spcBef>
                        <a:spcAft>
                          <a:spcPts val="0"/>
                        </a:spcAft>
                      </a:pPr>
                      <a:r>
                        <a:rPr lang="en-US" sz="2400" b="1" baseline="0" dirty="0">
                          <a:solidFill>
                            <a:schemeClr val="tx1"/>
                          </a:solidFill>
                          <a:effectLst/>
                          <a:latin typeface="Arial" panose="020B0604020202020204" pitchFamily="34" charset="0"/>
                        </a:rPr>
                        <a:t>Priority 4</a:t>
                      </a:r>
                      <a:endParaRPr lang="en-US" sz="2400" b="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1" baseline="0" dirty="0">
                          <a:effectLst/>
                          <a:latin typeface="Arial" panose="020B0604020202020204" pitchFamily="34" charset="0"/>
                        </a:rPr>
                        <a:t>ELPI Status</a:t>
                      </a:r>
                      <a:endParaRPr lang="en-US" sz="24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baseline="0" dirty="0">
                          <a:effectLst/>
                          <a:latin typeface="Arial" panose="020B0604020202020204" pitchFamily="34" charset="0"/>
                        </a:rPr>
                        <a:t>Very Low</a:t>
                      </a:r>
                      <a:endParaRPr lang="en-US" sz="24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67078">
                <a:tc>
                  <a:txBody>
                    <a:bodyPr/>
                    <a:lstStyle/>
                    <a:p>
                      <a:pPr marL="0" marR="0">
                        <a:spcBef>
                          <a:spcPts val="0"/>
                        </a:spcBef>
                        <a:spcAft>
                          <a:spcPts val="0"/>
                        </a:spcAft>
                      </a:pPr>
                      <a:r>
                        <a:rPr lang="en-US" sz="2400" b="0" baseline="0" dirty="0">
                          <a:solidFill>
                            <a:schemeClr val="tx1"/>
                          </a:solidFill>
                          <a:effectLst/>
                          <a:latin typeface="Arial" panose="020B0604020202020204" pitchFamily="34" charset="0"/>
                        </a:rPr>
                        <a:t>Priority 5</a:t>
                      </a:r>
                      <a:endParaRPr lang="en-US" sz="24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0" baseline="0" dirty="0">
                          <a:effectLst/>
                          <a:latin typeface="Arial" panose="020B0604020202020204" pitchFamily="34" charset="0"/>
                        </a:rPr>
                        <a:t>Chronic Absenteeism</a:t>
                      </a:r>
                      <a:endParaRPr lang="en-US" sz="2400" b="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0" baseline="0" dirty="0">
                          <a:solidFill>
                            <a:schemeClr val="bg1"/>
                          </a:solidFill>
                          <a:effectLst/>
                          <a:latin typeface="Arial" panose="020B0604020202020204" pitchFamily="34" charset="0"/>
                        </a:rPr>
                        <a:t>Green</a:t>
                      </a:r>
                      <a:endParaRPr lang="en-US" sz="2400" b="0"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06500"/>
                    </a:solidFill>
                  </a:tcPr>
                </a:tc>
                <a:extLst>
                  <a:ext uri="{0D108BD9-81ED-4DB2-BD59-A6C34878D82A}">
                    <a16:rowId xmlns:a16="http://schemas.microsoft.com/office/drawing/2014/main" val="10004"/>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5</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Graduation Rate</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effectLst/>
                          <a:latin typeface="Arial" panose="020B0604020202020204" pitchFamily="34" charset="0"/>
                        </a:rPr>
                        <a:t>Yellow</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10005"/>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6</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Suspension Rate</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solidFill>
                            <a:schemeClr val="bg1"/>
                          </a:solidFill>
                          <a:effectLst/>
                          <a:latin typeface="Arial" panose="020B0604020202020204" pitchFamily="34" charset="0"/>
                        </a:rPr>
                        <a:t>Green</a:t>
                      </a:r>
                      <a:endParaRPr lang="en-US" sz="2400" baseline="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006500"/>
                    </a:solidFill>
                  </a:tcPr>
                </a:tc>
                <a:extLst>
                  <a:ext uri="{0D108BD9-81ED-4DB2-BD59-A6C34878D82A}">
                    <a16:rowId xmlns:a16="http://schemas.microsoft.com/office/drawing/2014/main" val="10006"/>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8 </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College/Career Indicator (CCI)</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effectLst/>
                          <a:latin typeface="Arial" panose="020B0604020202020204" pitchFamily="34" charset="0"/>
                        </a:rPr>
                        <a:t>Orange</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7"/>
                  </a:ext>
                </a:extLst>
              </a:tr>
              <a:tr h="467078">
                <a:tc>
                  <a:txBody>
                    <a:bodyPr/>
                    <a:lstStyle/>
                    <a:p>
                      <a:pPr marL="0" marR="0">
                        <a:spcBef>
                          <a:spcPts val="0"/>
                        </a:spcBef>
                        <a:spcAft>
                          <a:spcPts val="0"/>
                        </a:spcAft>
                      </a:pPr>
                      <a:r>
                        <a:rPr lang="en-US" sz="2400" baseline="0" dirty="0">
                          <a:solidFill>
                            <a:schemeClr val="tx1"/>
                          </a:solidFill>
                          <a:effectLst/>
                          <a:latin typeface="Arial" panose="020B0604020202020204" pitchFamily="34" charset="0"/>
                        </a:rPr>
                        <a:t>Priority 1, 2, 3, 6, &amp; 7</a:t>
                      </a:r>
                      <a:endParaRPr lang="en-US" sz="24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2400" baseline="0" dirty="0">
                          <a:effectLst/>
                          <a:latin typeface="Arial" panose="020B0604020202020204" pitchFamily="34" charset="0"/>
                        </a:rPr>
                        <a:t>Local Indicators</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aseline="0" dirty="0">
                          <a:effectLst/>
                          <a:latin typeface="Arial" panose="020B0604020202020204" pitchFamily="34" charset="0"/>
                        </a:rPr>
                        <a:t>Met</a:t>
                      </a:r>
                      <a:endParaRPr lang="en-US" sz="24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04958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7" y="-215842"/>
            <a:ext cx="12192000" cy="1727992"/>
          </a:xfrm>
        </p:spPr>
        <p:txBody>
          <a:bodyPr>
            <a:noAutofit/>
          </a:bodyPr>
          <a:lstStyle/>
          <a:p>
            <a:pPr algn="ctr">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n-US" sz="4000" dirty="0">
                <a:solidFill>
                  <a:srgbClr val="000000"/>
                </a:solidFill>
              </a:rPr>
              <a:t>Decrease in Districts Identified for </a:t>
            </a:r>
            <a:br>
              <a:rPr lang="en-US" sz="4000" dirty="0">
                <a:solidFill>
                  <a:srgbClr val="000000"/>
                </a:solidFill>
              </a:rPr>
            </a:br>
            <a:r>
              <a:rPr lang="en-US" sz="4000" dirty="0">
                <a:solidFill>
                  <a:srgbClr val="000000"/>
                </a:solidFill>
              </a:rPr>
              <a:t>Differentiated Assistance from 2018 to 2019</a:t>
            </a:r>
          </a:p>
        </p:txBody>
      </p:sp>
      <p:pic>
        <p:nvPicPr>
          <p:cNvPr id="6" name="Content Placeholder 5" descr="Bar chart demonstrating the decrease in districts identified for differentiated assistance for 2018 and 2019. Data included on slide 37.">
            <a:extLst>
              <a:ext uri="{FF2B5EF4-FFF2-40B4-BE49-F238E27FC236}">
                <a16:creationId xmlns:a16="http://schemas.microsoft.com/office/drawing/2014/main" id="{384FA0F2-3B92-43CF-B18B-CAC254C8601F}"/>
              </a:ext>
            </a:extLst>
          </p:cNvPr>
          <p:cNvPicPr>
            <a:picLocks noGrp="1" noChangeAspect="1"/>
          </p:cNvPicPr>
          <p:nvPr>
            <p:ph sz="half" idx="2"/>
          </p:nvPr>
        </p:nvPicPr>
        <p:blipFill>
          <a:blip r:embed="rId3"/>
          <a:stretch>
            <a:fillRect/>
          </a:stretch>
        </p:blipFill>
        <p:spPr>
          <a:xfrm>
            <a:off x="457201" y="1155626"/>
            <a:ext cx="11024774" cy="5315025"/>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6065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D247-D193-415F-91E2-BBB981873DF9}"/>
              </a:ext>
            </a:extLst>
          </p:cNvPr>
          <p:cNvSpPr>
            <a:spLocks noGrp="1"/>
          </p:cNvSpPr>
          <p:nvPr>
            <p:ph type="title"/>
          </p:nvPr>
        </p:nvSpPr>
        <p:spPr/>
        <p:txBody>
          <a:bodyPr/>
          <a:lstStyle/>
          <a:p>
            <a:pPr algn="ctr"/>
            <a:r>
              <a:rPr lang="en-US" b="0" dirty="0"/>
              <a:t>Data for </a:t>
            </a:r>
            <a:r>
              <a:rPr lang="en-US" sz="4000" b="0" dirty="0">
                <a:solidFill>
                  <a:srgbClr val="000000"/>
                </a:solidFill>
              </a:rPr>
              <a:t>Decrease in Districts Identified for </a:t>
            </a:r>
            <a:br>
              <a:rPr lang="en-US" sz="4000" b="0" dirty="0">
                <a:solidFill>
                  <a:srgbClr val="000000"/>
                </a:solidFill>
              </a:rPr>
            </a:br>
            <a:r>
              <a:rPr lang="en-US" sz="4000" b="0" dirty="0">
                <a:solidFill>
                  <a:srgbClr val="000000"/>
                </a:solidFill>
              </a:rPr>
              <a:t>Differentiated Assistance from 2018 to 2019</a:t>
            </a:r>
            <a:endParaRPr lang="en-US" dirty="0"/>
          </a:p>
        </p:txBody>
      </p:sp>
      <p:graphicFrame>
        <p:nvGraphicFramePr>
          <p:cNvPr id="6" name="Content Placeholder 5">
            <a:extLst>
              <a:ext uri="{FF2B5EF4-FFF2-40B4-BE49-F238E27FC236}">
                <a16:creationId xmlns:a16="http://schemas.microsoft.com/office/drawing/2014/main" id="{6C04FADE-2932-4AD2-AF27-0D45418B06ED}"/>
              </a:ext>
            </a:extLst>
          </p:cNvPr>
          <p:cNvGraphicFramePr>
            <a:graphicFrameLocks noGrp="1"/>
          </p:cNvGraphicFramePr>
          <p:nvPr>
            <p:ph sz="half" idx="1"/>
            <p:extLst>
              <p:ext uri="{D42A27DB-BD31-4B8C-83A1-F6EECF244321}">
                <p14:modId xmlns:p14="http://schemas.microsoft.com/office/powerpoint/2010/main" val="2418748641"/>
              </p:ext>
            </p:extLst>
          </p:nvPr>
        </p:nvGraphicFramePr>
        <p:xfrm>
          <a:off x="567681" y="1825625"/>
          <a:ext cx="11048172" cy="3657600"/>
        </p:xfrm>
        <a:graphic>
          <a:graphicData uri="http://schemas.openxmlformats.org/drawingml/2006/table">
            <a:tbl>
              <a:tblPr firstRow="1" bandRow="1">
                <a:tableStyleId>{5C22544A-7EE6-4342-B048-85BDC9FD1C3A}</a:tableStyleId>
              </a:tblPr>
              <a:tblGrid>
                <a:gridCol w="3682724">
                  <a:extLst>
                    <a:ext uri="{9D8B030D-6E8A-4147-A177-3AD203B41FA5}">
                      <a16:colId xmlns:a16="http://schemas.microsoft.com/office/drawing/2014/main" val="662013654"/>
                    </a:ext>
                  </a:extLst>
                </a:gridCol>
                <a:gridCol w="3682724">
                  <a:extLst>
                    <a:ext uri="{9D8B030D-6E8A-4147-A177-3AD203B41FA5}">
                      <a16:colId xmlns:a16="http://schemas.microsoft.com/office/drawing/2014/main" val="2946566672"/>
                    </a:ext>
                  </a:extLst>
                </a:gridCol>
                <a:gridCol w="3682724">
                  <a:extLst>
                    <a:ext uri="{9D8B030D-6E8A-4147-A177-3AD203B41FA5}">
                      <a16:colId xmlns:a16="http://schemas.microsoft.com/office/drawing/2014/main" val="2107010665"/>
                    </a:ext>
                  </a:extLst>
                </a:gridCol>
              </a:tblGrid>
              <a:tr h="370840">
                <a:tc>
                  <a:txBody>
                    <a:bodyPr/>
                    <a:lstStyle/>
                    <a:p>
                      <a:r>
                        <a:rPr lang="en-US" sz="3400" dirty="0">
                          <a:solidFill>
                            <a:schemeClr val="tx1"/>
                          </a:solidFill>
                          <a:latin typeface="Arial" panose="020B0604020202020204" pitchFamily="34" charset="0"/>
                          <a:cs typeface="Arial" panose="020B0604020202020204" pitchFamily="34" charset="0"/>
                        </a:rPr>
                        <a:t>Student Group</a:t>
                      </a:r>
                    </a:p>
                  </a:txBody>
                  <a:tcPr/>
                </a:tc>
                <a:tc>
                  <a:txBody>
                    <a:bodyPr/>
                    <a:lstStyle/>
                    <a:p>
                      <a:r>
                        <a:rPr lang="en-US" sz="3400" dirty="0">
                          <a:solidFill>
                            <a:schemeClr val="tx1"/>
                          </a:solidFill>
                          <a:latin typeface="Arial" panose="020B0604020202020204" pitchFamily="34" charset="0"/>
                          <a:cs typeface="Arial" panose="020B0604020202020204" pitchFamily="34" charset="0"/>
                        </a:rPr>
                        <a:t>2018</a:t>
                      </a:r>
                    </a:p>
                  </a:txBody>
                  <a:tcPr/>
                </a:tc>
                <a:tc>
                  <a:txBody>
                    <a:bodyPr/>
                    <a:lstStyle/>
                    <a:p>
                      <a:r>
                        <a:rPr lang="en-US" sz="3400" dirty="0">
                          <a:solidFill>
                            <a:schemeClr val="tx1"/>
                          </a:solidFill>
                          <a:latin typeface="Arial" panose="020B0604020202020204" pitchFamily="34" charset="0"/>
                          <a:cs typeface="Arial" panose="020B0604020202020204" pitchFamily="34" charset="0"/>
                        </a:rPr>
                        <a:t>2019</a:t>
                      </a:r>
                    </a:p>
                  </a:txBody>
                  <a:tcPr/>
                </a:tc>
                <a:extLst>
                  <a:ext uri="{0D108BD9-81ED-4DB2-BD59-A6C34878D82A}">
                    <a16:rowId xmlns:a16="http://schemas.microsoft.com/office/drawing/2014/main" val="1108036557"/>
                  </a:ext>
                </a:extLst>
              </a:tr>
              <a:tr h="370840">
                <a:tc>
                  <a:txBody>
                    <a:bodyPr/>
                    <a:lstStyle/>
                    <a:p>
                      <a:r>
                        <a:rPr lang="en-US" sz="3400" dirty="0">
                          <a:solidFill>
                            <a:schemeClr val="tx1"/>
                          </a:solidFill>
                          <a:latin typeface="Arial" panose="020B0604020202020204" pitchFamily="34" charset="0"/>
                          <a:cs typeface="Arial" panose="020B0604020202020204" pitchFamily="34" charset="0"/>
                        </a:rPr>
                        <a:t>SWD</a:t>
                      </a:r>
                    </a:p>
                  </a:txBody>
                  <a:tcPr/>
                </a:tc>
                <a:tc>
                  <a:txBody>
                    <a:bodyPr/>
                    <a:lstStyle/>
                    <a:p>
                      <a:r>
                        <a:rPr lang="en-US" sz="3400" dirty="0">
                          <a:solidFill>
                            <a:schemeClr val="tx1"/>
                          </a:solidFill>
                          <a:latin typeface="Arial" panose="020B0604020202020204" pitchFamily="34" charset="0"/>
                          <a:cs typeface="Arial" panose="020B0604020202020204" pitchFamily="34" charset="0"/>
                        </a:rPr>
                        <a:t>243</a:t>
                      </a:r>
                    </a:p>
                  </a:txBody>
                  <a:tcPr/>
                </a:tc>
                <a:tc>
                  <a:txBody>
                    <a:bodyPr/>
                    <a:lstStyle/>
                    <a:p>
                      <a:r>
                        <a:rPr lang="en-US" sz="3400" dirty="0">
                          <a:solidFill>
                            <a:schemeClr val="tx1"/>
                          </a:solidFill>
                          <a:latin typeface="Arial" panose="020B0604020202020204" pitchFamily="34" charset="0"/>
                          <a:cs typeface="Arial" panose="020B0604020202020204" pitchFamily="34" charset="0"/>
                        </a:rPr>
                        <a:t>187</a:t>
                      </a:r>
                    </a:p>
                  </a:txBody>
                  <a:tcPr/>
                </a:tc>
                <a:extLst>
                  <a:ext uri="{0D108BD9-81ED-4DB2-BD59-A6C34878D82A}">
                    <a16:rowId xmlns:a16="http://schemas.microsoft.com/office/drawing/2014/main" val="2675084986"/>
                  </a:ext>
                </a:extLst>
              </a:tr>
              <a:tr h="370840">
                <a:tc>
                  <a:txBody>
                    <a:bodyPr/>
                    <a:lstStyle/>
                    <a:p>
                      <a:r>
                        <a:rPr lang="en-US" sz="3400" dirty="0">
                          <a:solidFill>
                            <a:schemeClr val="tx1"/>
                          </a:solidFill>
                          <a:latin typeface="Arial" panose="020B0604020202020204" pitchFamily="34" charset="0"/>
                          <a:cs typeface="Arial" panose="020B0604020202020204" pitchFamily="34" charset="0"/>
                        </a:rPr>
                        <a:t>Homeless</a:t>
                      </a:r>
                    </a:p>
                  </a:txBody>
                  <a:tcPr/>
                </a:tc>
                <a:tc>
                  <a:txBody>
                    <a:bodyPr/>
                    <a:lstStyle/>
                    <a:p>
                      <a:r>
                        <a:rPr lang="en-US" sz="3400" dirty="0">
                          <a:solidFill>
                            <a:schemeClr val="tx1"/>
                          </a:solidFill>
                          <a:latin typeface="Arial" panose="020B0604020202020204" pitchFamily="34" charset="0"/>
                          <a:cs typeface="Arial" panose="020B0604020202020204" pitchFamily="34" charset="0"/>
                        </a:rPr>
                        <a:t>145</a:t>
                      </a:r>
                    </a:p>
                  </a:txBody>
                  <a:tcPr/>
                </a:tc>
                <a:tc>
                  <a:txBody>
                    <a:bodyPr/>
                    <a:lstStyle/>
                    <a:p>
                      <a:r>
                        <a:rPr lang="en-US" sz="3400" dirty="0">
                          <a:solidFill>
                            <a:schemeClr val="tx1"/>
                          </a:solidFill>
                          <a:latin typeface="Arial" panose="020B0604020202020204" pitchFamily="34" charset="0"/>
                          <a:cs typeface="Arial" panose="020B0604020202020204" pitchFamily="34" charset="0"/>
                        </a:rPr>
                        <a:t>98</a:t>
                      </a:r>
                    </a:p>
                  </a:txBody>
                  <a:tcPr/>
                </a:tc>
                <a:extLst>
                  <a:ext uri="{0D108BD9-81ED-4DB2-BD59-A6C34878D82A}">
                    <a16:rowId xmlns:a16="http://schemas.microsoft.com/office/drawing/2014/main" val="3790546265"/>
                  </a:ext>
                </a:extLst>
              </a:tr>
              <a:tr h="370840">
                <a:tc>
                  <a:txBody>
                    <a:bodyPr/>
                    <a:lstStyle/>
                    <a:p>
                      <a:r>
                        <a:rPr lang="en-US" sz="3400" dirty="0">
                          <a:solidFill>
                            <a:schemeClr val="tx1"/>
                          </a:solidFill>
                          <a:latin typeface="Arial" panose="020B0604020202020204" pitchFamily="34" charset="0"/>
                          <a:cs typeface="Arial" panose="020B0604020202020204" pitchFamily="34" charset="0"/>
                        </a:rPr>
                        <a:t>Foster Youth</a:t>
                      </a:r>
                    </a:p>
                  </a:txBody>
                  <a:tcPr/>
                </a:tc>
                <a:tc>
                  <a:txBody>
                    <a:bodyPr/>
                    <a:lstStyle/>
                    <a:p>
                      <a:r>
                        <a:rPr lang="en-US" sz="3400" dirty="0">
                          <a:solidFill>
                            <a:schemeClr val="tx1"/>
                          </a:solidFill>
                          <a:latin typeface="Arial" panose="020B0604020202020204" pitchFamily="34" charset="0"/>
                          <a:cs typeface="Arial" panose="020B0604020202020204" pitchFamily="34" charset="0"/>
                        </a:rPr>
                        <a:t>106</a:t>
                      </a:r>
                    </a:p>
                  </a:txBody>
                  <a:tcPr/>
                </a:tc>
                <a:tc>
                  <a:txBody>
                    <a:bodyPr/>
                    <a:lstStyle/>
                    <a:p>
                      <a:r>
                        <a:rPr lang="en-US" sz="3400" dirty="0">
                          <a:solidFill>
                            <a:schemeClr val="tx1"/>
                          </a:solidFill>
                          <a:latin typeface="Arial" panose="020B0604020202020204" pitchFamily="34" charset="0"/>
                          <a:cs typeface="Arial" panose="020B0604020202020204" pitchFamily="34" charset="0"/>
                        </a:rPr>
                        <a:t>101</a:t>
                      </a:r>
                    </a:p>
                  </a:txBody>
                  <a:tcPr/>
                </a:tc>
                <a:extLst>
                  <a:ext uri="{0D108BD9-81ED-4DB2-BD59-A6C34878D82A}">
                    <a16:rowId xmlns:a16="http://schemas.microsoft.com/office/drawing/2014/main" val="2270953160"/>
                  </a:ext>
                </a:extLst>
              </a:tr>
              <a:tr h="370840">
                <a:tc>
                  <a:txBody>
                    <a:bodyPr/>
                    <a:lstStyle/>
                    <a:p>
                      <a:r>
                        <a:rPr lang="en-US" sz="3400" dirty="0">
                          <a:solidFill>
                            <a:schemeClr val="tx1"/>
                          </a:solidFill>
                          <a:latin typeface="Arial" panose="020B0604020202020204" pitchFamily="34" charset="0"/>
                          <a:cs typeface="Arial" panose="020B0604020202020204" pitchFamily="34" charset="0"/>
                        </a:rPr>
                        <a:t>SED</a:t>
                      </a:r>
                    </a:p>
                  </a:txBody>
                  <a:tcPr/>
                </a:tc>
                <a:tc>
                  <a:txBody>
                    <a:bodyPr/>
                    <a:lstStyle/>
                    <a:p>
                      <a:r>
                        <a:rPr lang="en-US" sz="3400" dirty="0">
                          <a:solidFill>
                            <a:schemeClr val="tx1"/>
                          </a:solidFill>
                          <a:latin typeface="Arial" panose="020B0604020202020204" pitchFamily="34" charset="0"/>
                          <a:cs typeface="Arial" panose="020B0604020202020204" pitchFamily="34" charset="0"/>
                        </a:rPr>
                        <a:t>66</a:t>
                      </a:r>
                    </a:p>
                  </a:txBody>
                  <a:tcPr/>
                </a:tc>
                <a:tc>
                  <a:txBody>
                    <a:bodyPr/>
                    <a:lstStyle/>
                    <a:p>
                      <a:r>
                        <a:rPr lang="en-US" sz="3400" dirty="0">
                          <a:solidFill>
                            <a:schemeClr val="tx1"/>
                          </a:solidFill>
                          <a:latin typeface="Arial" panose="020B0604020202020204" pitchFamily="34" charset="0"/>
                          <a:cs typeface="Arial" panose="020B0604020202020204" pitchFamily="34" charset="0"/>
                        </a:rPr>
                        <a:t>63</a:t>
                      </a:r>
                    </a:p>
                  </a:txBody>
                  <a:tcPr/>
                </a:tc>
                <a:extLst>
                  <a:ext uri="{0D108BD9-81ED-4DB2-BD59-A6C34878D82A}">
                    <a16:rowId xmlns:a16="http://schemas.microsoft.com/office/drawing/2014/main" val="2315918430"/>
                  </a:ext>
                </a:extLst>
              </a:tr>
              <a:tr h="370840">
                <a:tc>
                  <a:txBody>
                    <a:bodyPr/>
                    <a:lstStyle/>
                    <a:p>
                      <a:r>
                        <a:rPr lang="en-US" sz="3400" dirty="0">
                          <a:solidFill>
                            <a:schemeClr val="tx1"/>
                          </a:solidFill>
                          <a:latin typeface="Arial" panose="020B0604020202020204" pitchFamily="34" charset="0"/>
                          <a:cs typeface="Arial" panose="020B0604020202020204" pitchFamily="34" charset="0"/>
                        </a:rPr>
                        <a:t>Els</a:t>
                      </a:r>
                    </a:p>
                  </a:txBody>
                  <a:tcPr/>
                </a:tc>
                <a:tc>
                  <a:txBody>
                    <a:bodyPr/>
                    <a:lstStyle/>
                    <a:p>
                      <a:r>
                        <a:rPr lang="en-US" sz="3400" dirty="0">
                          <a:solidFill>
                            <a:schemeClr val="tx1"/>
                          </a:solidFill>
                          <a:latin typeface="Arial" panose="020B0604020202020204" pitchFamily="34" charset="0"/>
                          <a:cs typeface="Arial" panose="020B0604020202020204" pitchFamily="34" charset="0"/>
                        </a:rPr>
                        <a:t>59</a:t>
                      </a:r>
                    </a:p>
                  </a:txBody>
                  <a:tcPr/>
                </a:tc>
                <a:tc>
                  <a:txBody>
                    <a:bodyPr/>
                    <a:lstStyle/>
                    <a:p>
                      <a:r>
                        <a:rPr lang="en-US" sz="3400" dirty="0">
                          <a:solidFill>
                            <a:schemeClr val="tx1"/>
                          </a:solidFill>
                          <a:latin typeface="Arial" panose="020B0604020202020204" pitchFamily="34" charset="0"/>
                          <a:cs typeface="Arial" panose="020B0604020202020204" pitchFamily="34" charset="0"/>
                        </a:rPr>
                        <a:t>57</a:t>
                      </a:r>
                    </a:p>
                  </a:txBody>
                  <a:tcPr/>
                </a:tc>
                <a:extLst>
                  <a:ext uri="{0D108BD9-81ED-4DB2-BD59-A6C34878D82A}">
                    <a16:rowId xmlns:a16="http://schemas.microsoft.com/office/drawing/2014/main" val="2116267145"/>
                  </a:ext>
                </a:extLst>
              </a:tr>
            </a:tbl>
          </a:graphicData>
        </a:graphic>
      </p:graphicFrame>
      <p:sp>
        <p:nvSpPr>
          <p:cNvPr id="5" name="Slide Number Placeholder 4">
            <a:extLst>
              <a:ext uri="{FF2B5EF4-FFF2-40B4-BE49-F238E27FC236}">
                <a16:creationId xmlns:a16="http://schemas.microsoft.com/office/drawing/2014/main" id="{BCA893B8-E1C7-496B-BBAF-BCF042E7FDEF}"/>
              </a:ext>
            </a:extLst>
          </p:cNvPr>
          <p:cNvSpPr>
            <a:spLocks noGrp="1"/>
          </p:cNvSpPr>
          <p:nvPr>
            <p:ph type="sldNum" sz="quarter" idx="12"/>
          </p:nvPr>
        </p:nvSpPr>
        <p:spPr/>
        <p:txBody>
          <a:bodyPr/>
          <a:lstStyle/>
          <a:p>
            <a:fld id="{E3F07B27-5348-4263-B67F-EF7FF0A6AD4A}" type="slidenum">
              <a:rPr lang="en-US" sz="2400" smtClean="0"/>
              <a:pPr/>
              <a:t>37</a:t>
            </a:fld>
            <a:endParaRPr lang="en-US" sz="2400" dirty="0"/>
          </a:p>
        </p:txBody>
      </p:sp>
    </p:spTree>
    <p:extLst>
      <p:ext uri="{BB962C8B-B14F-4D97-AF65-F5344CB8AC3E}">
        <p14:creationId xmlns:p14="http://schemas.microsoft.com/office/powerpoint/2010/main" val="978571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 Student Group’s Impact on LCFF LEA Eligibility for Assistance </a:t>
            </a:r>
          </a:p>
        </p:txBody>
      </p:sp>
      <p:sp>
        <p:nvSpPr>
          <p:cNvPr id="3" name="Content Placeholder 2"/>
          <p:cNvSpPr>
            <a:spLocks noGrp="1"/>
          </p:cNvSpPr>
          <p:nvPr>
            <p:ph idx="1"/>
          </p:nvPr>
        </p:nvSpPr>
        <p:spPr>
          <a:xfrm>
            <a:off x="163629" y="1669774"/>
            <a:ext cx="11896826" cy="4986094"/>
          </a:xfrm>
        </p:spPr>
        <p:txBody>
          <a:bodyPr>
            <a:noAutofit/>
          </a:bodyPr>
          <a:lstStyle/>
          <a:p>
            <a:r>
              <a:rPr lang="en-US" sz="2600" dirty="0"/>
              <a:t>In 2019, there were 37 LEAs that had an ELPI Status of “Very Low”.</a:t>
            </a:r>
          </a:p>
          <a:p>
            <a:r>
              <a:rPr lang="en-US" sz="2600" dirty="0"/>
              <a:t>Of those 37 LEAs, 13 LEAs were eligible for DA because they met the criteria for Priority Area 4 and the criteria in at least one other priority area. </a:t>
            </a:r>
          </a:p>
          <a:p>
            <a:r>
              <a:rPr lang="en-US" sz="2600" dirty="0"/>
              <a:t>Of those 13 LEAs, 2 LEAs met the criteria for Priority Area 4 based on both the Academic Indicator and the ELPI.</a:t>
            </a:r>
          </a:p>
          <a:p>
            <a:r>
              <a:rPr lang="en-US" sz="2600" dirty="0">
                <a:solidFill>
                  <a:prstClr val="black"/>
                </a:solidFill>
              </a:rPr>
              <a:t>Additionally, EL performance on all state indicators contributed to 57 LEAs being eligible for DA for their EL student group.</a:t>
            </a:r>
          </a:p>
          <a:p>
            <a:r>
              <a:rPr lang="en-US" sz="2600" dirty="0">
                <a:solidFill>
                  <a:prstClr val="black"/>
                </a:solidFill>
              </a:rPr>
              <a:t>In April, the </a:t>
            </a:r>
            <a:r>
              <a:rPr lang="en-US" sz="2600" dirty="0"/>
              <a:t>SBE received a memorandum that provided an Update on Differentiated </a:t>
            </a:r>
            <a:r>
              <a:rPr lang="en-US" sz="2600" dirty="0">
                <a:solidFill>
                  <a:prstClr val="black"/>
                </a:solidFill>
              </a:rPr>
              <a:t>Assistance (</a:t>
            </a:r>
            <a:r>
              <a:rPr lang="en-US" sz="2600" dirty="0">
                <a:solidFill>
                  <a:prstClr val="black"/>
                </a:solidFill>
                <a:hlinkClick r:id="rId3" tooltip="Differentiated Assistance SBE Memo"/>
              </a:rPr>
              <a:t>https://www.cde.ca.gov/be/pn/im/documents/apr20memoamard01.docx</a:t>
            </a:r>
            <a:r>
              <a:rPr lang="en-US" sz="2600" dirty="0">
                <a:solidFill>
                  <a:prstClr val="black"/>
                </a:solidFill>
              </a:rPr>
              <a:t>).  </a:t>
            </a:r>
            <a:endParaRPr lang="en-US" sz="2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5254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663C-697F-4CBE-9E28-2F53991BF38E}"/>
              </a:ext>
            </a:extLst>
          </p:cNvPr>
          <p:cNvSpPr>
            <a:spLocks noGrp="1"/>
          </p:cNvSpPr>
          <p:nvPr>
            <p:ph type="title"/>
          </p:nvPr>
        </p:nvSpPr>
        <p:spPr>
          <a:xfrm>
            <a:off x="0" y="1"/>
            <a:ext cx="12192000" cy="930577"/>
          </a:xfrm>
        </p:spPr>
        <p:txBody>
          <a:bodyPr>
            <a:normAutofit/>
          </a:bodyPr>
          <a:lstStyle/>
          <a:p>
            <a:r>
              <a:rPr lang="en-US" sz="4000" dirty="0"/>
              <a:t>Eligibility Criteria for School Support</a:t>
            </a:r>
          </a:p>
        </p:txBody>
      </p:sp>
      <p:sp>
        <p:nvSpPr>
          <p:cNvPr id="3" name="Slide Number Placeholder 2">
            <a:extLst>
              <a:ext uri="{FF2B5EF4-FFF2-40B4-BE49-F238E27FC236}">
                <a16:creationId xmlns:a16="http://schemas.microsoft.com/office/drawing/2014/main" id="{4919F498-9713-49FD-A4DE-605C3CCDBF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BE53EA6A-00DF-4189-B311-940A3B8449ED}"/>
              </a:ext>
            </a:extLst>
          </p:cNvPr>
          <p:cNvSpPr>
            <a:spLocks noGrp="1"/>
          </p:cNvSpPr>
          <p:nvPr>
            <p:ph sz="quarter" idx="11"/>
          </p:nvPr>
        </p:nvSpPr>
        <p:spPr>
          <a:xfrm>
            <a:off x="53484" y="798286"/>
            <a:ext cx="12075885" cy="2442011"/>
          </a:xfrm>
        </p:spPr>
        <p:txBody>
          <a:bodyPr>
            <a:noAutofit/>
          </a:bodyPr>
          <a:lstStyle/>
          <a:p>
            <a:pPr marL="0" indent="0">
              <a:spcBef>
                <a:spcPts val="1200"/>
              </a:spcBef>
              <a:spcAft>
                <a:spcPts val="1200"/>
              </a:spcAft>
              <a:buNone/>
            </a:pPr>
            <a:r>
              <a:rPr lang="en-US" sz="2400" dirty="0">
                <a:solidFill>
                  <a:prstClr val="black"/>
                </a:solidFill>
                <a:latin typeface="Arial" panose="020B0604020202020204" pitchFamily="34" charset="0"/>
                <a:cs typeface="Arial" panose="020B0604020202020204" pitchFamily="34" charset="0"/>
              </a:rPr>
              <a:t>For 2019, any school with a school level combined four-and five-year graduation rate less than 68 percent averaged over two years will be eligible for CSI required by ESSA.</a:t>
            </a:r>
          </a:p>
          <a:p>
            <a:pPr marL="0" indent="0">
              <a:spcBef>
                <a:spcPts val="1200"/>
              </a:spcBef>
              <a:spcAft>
                <a:spcPts val="1200"/>
              </a:spcAft>
              <a:buNone/>
            </a:pPr>
            <a:r>
              <a:rPr lang="en-US" sz="2400" dirty="0">
                <a:latin typeface="Arial" panose="020B0604020202020204" pitchFamily="34" charset="0"/>
                <a:cs typeface="Arial" panose="020B0604020202020204" pitchFamily="34" charset="0"/>
              </a:rPr>
              <a:t>After, schools determined to be eligible for ‘CSI–Low Graduation Rate’ are removed from the pool of Title I–funded schools, schools that meet the criteria for ‘CSI–Lowest Performing Schools’ are determined next. The selection criteria are:</a:t>
            </a:r>
          </a:p>
        </p:txBody>
      </p:sp>
      <p:sp>
        <p:nvSpPr>
          <p:cNvPr id="9" name="Content Placeholder 8">
            <a:extLst>
              <a:ext uri="{FF2B5EF4-FFF2-40B4-BE49-F238E27FC236}">
                <a16:creationId xmlns:a16="http://schemas.microsoft.com/office/drawing/2014/main" id="{774C9A40-31A5-42E1-92FC-185AA713B361}"/>
              </a:ext>
            </a:extLst>
          </p:cNvPr>
          <p:cNvSpPr>
            <a:spLocks noGrp="1"/>
          </p:cNvSpPr>
          <p:nvPr>
            <p:ph sz="quarter" idx="16"/>
          </p:nvPr>
        </p:nvSpPr>
        <p:spPr>
          <a:xfrm>
            <a:off x="2025111" y="3281397"/>
            <a:ext cx="8643014" cy="656382"/>
          </a:xfrm>
        </p:spPr>
        <p:txBody>
          <a:bodyPr/>
          <a:lstStyle/>
          <a:p>
            <a:pPr marL="457200" lvl="1" indent="0">
              <a:lnSpc>
                <a:spcPct val="100000"/>
              </a:lnSpc>
              <a:spcBef>
                <a:spcPts val="1200"/>
              </a:spcBef>
              <a:buNone/>
              <a:defRPr/>
            </a:pPr>
            <a:r>
              <a:rPr lang="en-US" sz="2800" dirty="0">
                <a:solidFill>
                  <a:prstClr val="black"/>
                </a:solidFill>
                <a:latin typeface="Arial" panose="020B0604020202020204" pitchFamily="34" charset="0"/>
                <a:cs typeface="Arial" panose="020B0604020202020204" pitchFamily="34" charset="0"/>
              </a:rPr>
              <a:t>All </a:t>
            </a:r>
            <a:r>
              <a:rPr lang="en-US" sz="2800" b="1" dirty="0">
                <a:solidFill>
                  <a:prstClr val="black"/>
                </a:solidFill>
                <a:latin typeface="Arial" panose="020B0604020202020204" pitchFamily="34" charset="0"/>
                <a:cs typeface="Arial" panose="020B0604020202020204" pitchFamily="34" charset="0"/>
              </a:rPr>
              <a:t>red</a:t>
            </a:r>
            <a:r>
              <a:rPr lang="en-US" sz="2800" dirty="0">
                <a:solidFill>
                  <a:prstClr val="black"/>
                </a:solidFill>
                <a:latin typeface="Arial" panose="020B0604020202020204" pitchFamily="34" charset="0"/>
                <a:cs typeface="Arial" panose="020B0604020202020204" pitchFamily="34" charset="0"/>
              </a:rPr>
              <a:t> (or ‘Very Low’ ELPI status) indicators</a:t>
            </a:r>
          </a:p>
          <a:p>
            <a:endParaRPr lang="en-US" dirty="0"/>
          </a:p>
        </p:txBody>
      </p:sp>
      <p:sp>
        <p:nvSpPr>
          <p:cNvPr id="10" name="Content Placeholder 9">
            <a:extLst>
              <a:ext uri="{FF2B5EF4-FFF2-40B4-BE49-F238E27FC236}">
                <a16:creationId xmlns:a16="http://schemas.microsoft.com/office/drawing/2014/main" id="{BCBB9596-44A3-49A8-9982-8A845794908C}"/>
              </a:ext>
            </a:extLst>
          </p:cNvPr>
          <p:cNvSpPr>
            <a:spLocks noGrp="1"/>
          </p:cNvSpPr>
          <p:nvPr>
            <p:ph sz="quarter" idx="17"/>
          </p:nvPr>
        </p:nvSpPr>
        <p:spPr>
          <a:xfrm>
            <a:off x="1995158" y="4071517"/>
            <a:ext cx="9848497" cy="873512"/>
          </a:xfrm>
        </p:spPr>
        <p:txBody>
          <a:bodyPr>
            <a:normAutofit fontScale="85000" lnSpcReduction="20000"/>
          </a:bodyPr>
          <a:lstStyle/>
          <a:p>
            <a:pPr marL="457200" lvl="1" indent="0">
              <a:lnSpc>
                <a:spcPct val="100000"/>
              </a:lnSpc>
              <a:spcBef>
                <a:spcPts val="600"/>
              </a:spcBef>
              <a:spcAft>
                <a:spcPts val="600"/>
              </a:spcAft>
              <a:buNone/>
              <a:defRPr/>
            </a:pPr>
            <a:r>
              <a:rPr lang="en-US" dirty="0">
                <a:solidFill>
                  <a:prstClr val="black"/>
                </a:solidFill>
                <a:latin typeface="Arial" panose="020B0604020202020204" pitchFamily="34" charset="0"/>
                <a:cs typeface="Arial" panose="020B0604020202020204" pitchFamily="34" charset="0"/>
              </a:rPr>
              <a:t>All </a:t>
            </a:r>
            <a:r>
              <a:rPr lang="en-US" b="1" dirty="0">
                <a:solidFill>
                  <a:prstClr val="black"/>
                </a:solidFill>
                <a:latin typeface="Arial" panose="020B0604020202020204" pitchFamily="34" charset="0"/>
                <a:cs typeface="Arial" panose="020B0604020202020204" pitchFamily="34" charset="0"/>
              </a:rPr>
              <a:t>red </a:t>
            </a:r>
            <a:r>
              <a:rPr lang="en-US" dirty="0">
                <a:solidFill>
                  <a:prstClr val="black"/>
                </a:solidFill>
                <a:latin typeface="Arial" panose="020B0604020202020204" pitchFamily="34" charset="0"/>
                <a:cs typeface="Arial" panose="020B0604020202020204" pitchFamily="34" charset="0"/>
              </a:rPr>
              <a:t>(or ‘Very Low’ ELPI status) but one indicator of </a:t>
            </a:r>
            <a:r>
              <a:rPr lang="en-US" b="1" dirty="0">
                <a:solidFill>
                  <a:prstClr val="black"/>
                </a:solidFill>
                <a:latin typeface="Arial" panose="020B0604020202020204" pitchFamily="34" charset="0"/>
                <a:cs typeface="Arial" panose="020B0604020202020204" pitchFamily="34" charset="0"/>
              </a:rPr>
              <a:t>any other color</a:t>
            </a:r>
          </a:p>
          <a:p>
            <a:endParaRPr lang="en-US" dirty="0"/>
          </a:p>
        </p:txBody>
      </p:sp>
      <p:sp>
        <p:nvSpPr>
          <p:cNvPr id="11" name="Content Placeholder 10">
            <a:extLst>
              <a:ext uri="{FF2B5EF4-FFF2-40B4-BE49-F238E27FC236}">
                <a16:creationId xmlns:a16="http://schemas.microsoft.com/office/drawing/2014/main" id="{46023FBB-2912-47BD-ADD6-76196C95C67A}"/>
              </a:ext>
            </a:extLst>
          </p:cNvPr>
          <p:cNvSpPr>
            <a:spLocks noGrp="1"/>
          </p:cNvSpPr>
          <p:nvPr>
            <p:ph sz="quarter" idx="18"/>
          </p:nvPr>
        </p:nvSpPr>
        <p:spPr>
          <a:xfrm>
            <a:off x="2018017" y="4944170"/>
            <a:ext cx="9724762" cy="952751"/>
          </a:xfrm>
        </p:spPr>
        <p:txBody>
          <a:bodyPr>
            <a:normAutofit fontScale="92500" lnSpcReduction="20000"/>
          </a:bodyPr>
          <a:lstStyle/>
          <a:p>
            <a:pPr marL="457200" lvl="1" indent="0">
              <a:lnSpc>
                <a:spcPct val="100000"/>
              </a:lnSpc>
              <a:spcBef>
                <a:spcPts val="600"/>
              </a:spcBef>
              <a:spcAft>
                <a:spcPts val="600"/>
              </a:spcAft>
              <a:buNone/>
              <a:defRPr/>
            </a:pPr>
            <a:r>
              <a:rPr lang="en-US" dirty="0">
                <a:solidFill>
                  <a:prstClr val="black"/>
                </a:solidFill>
                <a:latin typeface="Arial" panose="020B0604020202020204" pitchFamily="34" charset="0"/>
                <a:cs typeface="Arial" panose="020B0604020202020204" pitchFamily="34" charset="0"/>
              </a:rPr>
              <a:t>Five or more indicators where </a:t>
            </a:r>
            <a:r>
              <a:rPr lang="en-US" b="1" dirty="0">
                <a:solidFill>
                  <a:prstClr val="black"/>
                </a:solidFill>
                <a:latin typeface="Arial" panose="020B0604020202020204" pitchFamily="34" charset="0"/>
                <a:cs typeface="Arial" panose="020B0604020202020204" pitchFamily="34" charset="0"/>
              </a:rPr>
              <a:t>majority</a:t>
            </a:r>
            <a:r>
              <a:rPr lang="en-US" dirty="0">
                <a:solidFill>
                  <a:prstClr val="black"/>
                </a:solidFill>
                <a:latin typeface="Arial" panose="020B0604020202020204" pitchFamily="34" charset="0"/>
                <a:cs typeface="Arial" panose="020B0604020202020204" pitchFamily="34" charset="0"/>
              </a:rPr>
              <a:t> are </a:t>
            </a:r>
            <a:r>
              <a:rPr lang="en-US" b="1" dirty="0">
                <a:solidFill>
                  <a:prstClr val="black"/>
                </a:solidFill>
                <a:latin typeface="Arial" panose="020B0604020202020204" pitchFamily="34" charset="0"/>
                <a:cs typeface="Arial" panose="020B0604020202020204" pitchFamily="34" charset="0"/>
              </a:rPr>
              <a:t>red </a:t>
            </a:r>
            <a:r>
              <a:rPr lang="en-US" dirty="0">
                <a:solidFill>
                  <a:prstClr val="black"/>
                </a:solidFill>
                <a:latin typeface="Arial" panose="020B0604020202020204" pitchFamily="34" charset="0"/>
                <a:cs typeface="Arial" panose="020B0604020202020204" pitchFamily="34" charset="0"/>
              </a:rPr>
              <a:t>(or ‘Very Low’ ELPI status)</a:t>
            </a:r>
          </a:p>
          <a:p>
            <a:endParaRPr lang="en-US" dirty="0"/>
          </a:p>
        </p:txBody>
      </p:sp>
      <p:sp>
        <p:nvSpPr>
          <p:cNvPr id="12" name="Content Placeholder 11">
            <a:extLst>
              <a:ext uri="{FF2B5EF4-FFF2-40B4-BE49-F238E27FC236}">
                <a16:creationId xmlns:a16="http://schemas.microsoft.com/office/drawing/2014/main" id="{7BF123ED-D2EA-470C-9FF2-93FD136415EC}"/>
              </a:ext>
            </a:extLst>
          </p:cNvPr>
          <p:cNvSpPr>
            <a:spLocks noGrp="1"/>
          </p:cNvSpPr>
          <p:nvPr>
            <p:ph sz="quarter" idx="19"/>
          </p:nvPr>
        </p:nvSpPr>
        <p:spPr>
          <a:xfrm>
            <a:off x="1995158" y="6014949"/>
            <a:ext cx="9701783" cy="706527"/>
          </a:xfrm>
        </p:spPr>
        <p:txBody>
          <a:bodyPr>
            <a:normAutofit/>
          </a:bodyPr>
          <a:lstStyle/>
          <a:p>
            <a:pPr marL="457200" lvl="1" indent="0">
              <a:lnSpc>
                <a:spcPct val="100000"/>
              </a:lnSpc>
              <a:spcBef>
                <a:spcPts val="600"/>
              </a:spcBef>
              <a:spcAft>
                <a:spcPts val="600"/>
              </a:spcAft>
              <a:buNone/>
              <a:defRPr/>
            </a:pPr>
            <a:r>
              <a:rPr lang="en-US" sz="2800" dirty="0">
                <a:solidFill>
                  <a:prstClr val="black"/>
                </a:solidFill>
                <a:latin typeface="Arial" panose="020B0604020202020204" pitchFamily="34" charset="0"/>
                <a:cs typeface="Arial" panose="020B0604020202020204" pitchFamily="34" charset="0"/>
              </a:rPr>
              <a:t>All </a:t>
            </a:r>
            <a:r>
              <a:rPr lang="en-US" sz="2800" b="1" dirty="0">
                <a:solidFill>
                  <a:prstClr val="black"/>
                </a:solidFill>
                <a:latin typeface="Arial" panose="020B0604020202020204" pitchFamily="34" charset="0"/>
                <a:cs typeface="Arial" panose="020B0604020202020204" pitchFamily="34" charset="0"/>
              </a:rPr>
              <a:t>red</a:t>
            </a:r>
            <a:r>
              <a:rPr lang="en-US" sz="2800" dirty="0">
                <a:solidFill>
                  <a:prstClr val="black"/>
                </a:solidFill>
                <a:latin typeface="Arial" panose="020B0604020202020204" pitchFamily="34" charset="0"/>
                <a:cs typeface="Arial" panose="020B0604020202020204" pitchFamily="34" charset="0"/>
              </a:rPr>
              <a:t> (or ‘Very Low’ ELPI status) and </a:t>
            </a:r>
            <a:r>
              <a:rPr lang="en-US" sz="2800" b="1" dirty="0">
                <a:solidFill>
                  <a:prstClr val="black"/>
                </a:solidFill>
                <a:latin typeface="Arial" panose="020B0604020202020204" pitchFamily="34" charset="0"/>
                <a:cs typeface="Arial" panose="020B0604020202020204" pitchFamily="34" charset="0"/>
              </a:rPr>
              <a:t>orange</a:t>
            </a:r>
            <a:r>
              <a:rPr lang="en-US" sz="2800" dirty="0">
                <a:solidFill>
                  <a:prstClr val="black"/>
                </a:solidFill>
                <a:latin typeface="Arial" panose="020B0604020202020204" pitchFamily="34" charset="0"/>
                <a:cs typeface="Arial" panose="020B0604020202020204" pitchFamily="34" charset="0"/>
              </a:rPr>
              <a:t> indicators</a:t>
            </a:r>
          </a:p>
          <a:p>
            <a:endParaRPr lang="en-US" dirty="0"/>
          </a:p>
        </p:txBody>
      </p:sp>
      <p:pic>
        <p:nvPicPr>
          <p:cNvPr id="13" name="Content Placeholder 12" descr="All red (or ‘Very Low’ ELPI status) indicators&#10;">
            <a:extLst>
              <a:ext uri="{FF2B5EF4-FFF2-40B4-BE49-F238E27FC236}">
                <a16:creationId xmlns:a16="http://schemas.microsoft.com/office/drawing/2014/main" id="{CD29E320-CD7E-444F-AF70-3987E4A31E0D}"/>
              </a:ext>
            </a:extLst>
          </p:cNvPr>
          <p:cNvPicPr>
            <a:picLocks noGrp="1" noChangeAspect="1"/>
          </p:cNvPicPr>
          <p:nvPr>
            <p:ph sz="quarter" idx="12"/>
          </p:nvPr>
        </p:nvPicPr>
        <p:blipFill>
          <a:blip r:embed="rId3" cstate="print"/>
          <a:stretch>
            <a:fillRect/>
          </a:stretch>
        </p:blipFill>
        <p:spPr>
          <a:xfrm>
            <a:off x="1479231" y="3240297"/>
            <a:ext cx="1091759" cy="655637"/>
          </a:xfrm>
          <a:prstGeom prst="rect">
            <a:avLst/>
          </a:prstGeom>
        </p:spPr>
      </p:pic>
      <p:pic>
        <p:nvPicPr>
          <p:cNvPr id="14" name="Content Placeholder 13" descr="All red (or ‘Very Low’ ELPI status) but one indicator of any other color&#10;">
            <a:extLst>
              <a:ext uri="{FF2B5EF4-FFF2-40B4-BE49-F238E27FC236}">
                <a16:creationId xmlns:a16="http://schemas.microsoft.com/office/drawing/2014/main" id="{7BA40413-EF84-43E3-8A07-2FEA47E30CB8}"/>
              </a:ext>
            </a:extLst>
          </p:cNvPr>
          <p:cNvPicPr>
            <a:picLocks noGrp="1" noChangeAspect="1"/>
          </p:cNvPicPr>
          <p:nvPr>
            <p:ph sz="quarter" idx="13"/>
          </p:nvPr>
        </p:nvPicPr>
        <p:blipFill>
          <a:blip r:embed="rId4" cstate="print"/>
          <a:stretch>
            <a:fillRect/>
          </a:stretch>
        </p:blipFill>
        <p:spPr>
          <a:xfrm>
            <a:off x="1479231" y="4044061"/>
            <a:ext cx="1091759" cy="655637"/>
          </a:xfrm>
          <a:prstGeom prst="rect">
            <a:avLst/>
          </a:prstGeom>
        </p:spPr>
      </p:pic>
      <p:pic>
        <p:nvPicPr>
          <p:cNvPr id="15" name="Content Placeholder 14" descr="Five or more indicators where majority are red (or ‘Very Low’ ELPI status)&#10;">
            <a:extLst>
              <a:ext uri="{FF2B5EF4-FFF2-40B4-BE49-F238E27FC236}">
                <a16:creationId xmlns:a16="http://schemas.microsoft.com/office/drawing/2014/main" id="{ED7758A8-552C-425C-B7DF-CADC9F953689}"/>
              </a:ext>
            </a:extLst>
          </p:cNvPr>
          <p:cNvPicPr>
            <a:picLocks noGrp="1" noChangeAspect="1"/>
          </p:cNvPicPr>
          <p:nvPr>
            <p:ph sz="quarter" idx="14"/>
          </p:nvPr>
        </p:nvPicPr>
        <p:blipFill>
          <a:blip r:embed="rId5" cstate="print"/>
          <a:stretch>
            <a:fillRect/>
          </a:stretch>
        </p:blipFill>
        <p:spPr>
          <a:xfrm>
            <a:off x="1479231" y="4973806"/>
            <a:ext cx="1091759" cy="655637"/>
          </a:xfrm>
          <a:prstGeom prst="rect">
            <a:avLst/>
          </a:prstGeom>
        </p:spPr>
      </p:pic>
      <p:pic>
        <p:nvPicPr>
          <p:cNvPr id="16" name="Content Placeholder 15" descr="All red (or ‘Very Low’ ELPI status) and orange indicators">
            <a:extLst>
              <a:ext uri="{FF2B5EF4-FFF2-40B4-BE49-F238E27FC236}">
                <a16:creationId xmlns:a16="http://schemas.microsoft.com/office/drawing/2014/main" id="{68D30243-F56D-477F-B6E8-39D24074B238}"/>
              </a:ext>
            </a:extLst>
          </p:cNvPr>
          <p:cNvPicPr>
            <a:picLocks noGrp="1" noChangeAspect="1"/>
          </p:cNvPicPr>
          <p:nvPr>
            <p:ph sz="quarter" idx="15"/>
          </p:nvPr>
        </p:nvPicPr>
        <p:blipFill>
          <a:blip r:embed="rId6" cstate="print"/>
          <a:stretch>
            <a:fillRect/>
          </a:stretch>
        </p:blipFill>
        <p:spPr>
          <a:xfrm>
            <a:off x="1479231" y="5925698"/>
            <a:ext cx="1094403" cy="657225"/>
          </a:xfrm>
          <a:prstGeom prst="rect">
            <a:avLst/>
          </a:prstGeom>
        </p:spPr>
      </p:pic>
    </p:spTree>
    <p:extLst>
      <p:ext uri="{BB962C8B-B14F-4D97-AF65-F5344CB8AC3E}">
        <p14:creationId xmlns:p14="http://schemas.microsoft.com/office/powerpoint/2010/main" val="160516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a:xfrm>
            <a:off x="268941" y="1646238"/>
            <a:ext cx="11499726" cy="4889033"/>
          </a:xfrm>
        </p:spPr>
        <p:txBody>
          <a:bodyPr>
            <a:noAutofit/>
          </a:bodyPr>
          <a:lstStyle/>
          <a:p>
            <a:pPr>
              <a:spcAft>
                <a:spcPts val="1800"/>
              </a:spcAft>
            </a:pPr>
            <a:r>
              <a:rPr lang="en-US" sz="3200" dirty="0"/>
              <a:t>English Learner (EL), </a:t>
            </a:r>
            <a:r>
              <a:rPr lang="en-US" sz="3200" dirty="0">
                <a:ea typeface="Times New Roman" panose="02020603050405020304" pitchFamily="18" charset="0"/>
              </a:rPr>
              <a:t>Re-designated Fluent English Proficient (RFEP) students, Long Term ELs (LTELs), At-Risk </a:t>
            </a:r>
            <a:r>
              <a:rPr lang="en-US" sz="3200" dirty="0"/>
              <a:t>LTELs (AR-LTELs) Data Quest Reports</a:t>
            </a:r>
          </a:p>
          <a:p>
            <a:pPr>
              <a:spcAft>
                <a:spcPts val="1800"/>
              </a:spcAft>
            </a:pPr>
            <a:r>
              <a:rPr lang="en-US" sz="3200" dirty="0"/>
              <a:t>State Level Educational Outcomes of ELs</a:t>
            </a:r>
          </a:p>
          <a:p>
            <a:pPr>
              <a:spcAft>
                <a:spcPts val="1800"/>
              </a:spcAft>
            </a:pPr>
            <a:r>
              <a:rPr lang="en-US" sz="3200" dirty="0"/>
              <a:t>Accountability Outcomes for ELs on the California School Dashboard (Dashboard)</a:t>
            </a:r>
          </a:p>
          <a:p>
            <a:pPr>
              <a:spcAft>
                <a:spcPts val="1800"/>
              </a:spcAft>
            </a:pPr>
            <a:r>
              <a:rPr lang="en-US" sz="3200" dirty="0"/>
              <a:t>EL Students in California Web Page</a:t>
            </a:r>
          </a:p>
          <a:p>
            <a:pPr>
              <a:spcAft>
                <a:spcPts val="1800"/>
              </a:spcAft>
            </a:pPr>
            <a:r>
              <a:rPr lang="en-US" sz="3200" dirty="0"/>
              <a:t>District and School Support for ELs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0198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866" y="206542"/>
            <a:ext cx="11353799" cy="1393658"/>
          </a:xfrm>
        </p:spPr>
        <p:txBody>
          <a:bodyPr>
            <a:normAutofit/>
          </a:bodyPr>
          <a:lstStyle/>
          <a:p>
            <a:r>
              <a:rPr lang="en-US" dirty="0"/>
              <a:t>Example Including ELPI Status </a:t>
            </a:r>
            <a:br>
              <a:rPr lang="en-US" dirty="0"/>
            </a:br>
            <a:r>
              <a:rPr lang="en-US" dirty="0"/>
              <a:t>for CSI Eligibility Determinations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4"/>
          <p:cNvSpPr>
            <a:spLocks noGrp="1"/>
          </p:cNvSpPr>
          <p:nvPr>
            <p:ph sz="quarter" idx="11"/>
          </p:nvPr>
        </p:nvSpPr>
        <p:spPr>
          <a:xfrm>
            <a:off x="414866" y="1470637"/>
            <a:ext cx="11353799" cy="2082188"/>
          </a:xfrm>
        </p:spPr>
        <p:txBody>
          <a:bodyPr>
            <a:noAutofit/>
          </a:bodyPr>
          <a:lstStyle/>
          <a:p>
            <a:pPr marL="0" indent="0">
              <a:buNone/>
            </a:pPr>
            <a:r>
              <a:rPr lang="en-US" sz="2800" b="1" dirty="0">
                <a:latin typeface="Arial" panose="020B0604020202020204" pitchFamily="34" charset="0"/>
                <a:ea typeface="Times New Roman" panose="02020603050405020304" pitchFamily="18" charset="0"/>
                <a:cs typeface="Arial" panose="020B0604020202020204" pitchFamily="34" charset="0"/>
              </a:rPr>
              <a:t>Example: Amethyst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Elementary School </a:t>
            </a: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Aft>
                <a:spcPts val="1000"/>
              </a:spcAft>
              <a:buNone/>
            </a:pPr>
            <a:r>
              <a:rPr lang="en-US" sz="2800" dirty="0">
                <a:latin typeface="Arial" panose="020B0604020202020204" pitchFamily="34" charset="0"/>
                <a:ea typeface="Calibri" panose="020F0502020204030204" pitchFamily="34" charset="0"/>
                <a:cs typeface="Arial" panose="020B0604020202020204" pitchFamily="34" charset="0"/>
              </a:rPr>
              <a:t>Amethyst received Title I funds for the 2018–19 school year and would be eligible for CSI because it met the criterion of having five or more indicators where the majority are Red or the ELPI Status is “Very Low”.</a:t>
            </a:r>
          </a:p>
        </p:txBody>
      </p:sp>
      <p:graphicFrame>
        <p:nvGraphicFramePr>
          <p:cNvPr id="2" name="Content Placeholder 1" descr="This example school will receive CSI because the majority of the indicators have red performance or the ELPI Status is &quot;Very Low.&quot;"/>
          <p:cNvGraphicFramePr>
            <a:graphicFrameLocks noGrp="1"/>
          </p:cNvGraphicFramePr>
          <p:nvPr>
            <p:ph sz="quarter" idx="4294967295"/>
            <p:extLst/>
          </p:nvPr>
        </p:nvGraphicFramePr>
        <p:xfrm>
          <a:off x="2234425" y="3658517"/>
          <a:ext cx="7714680" cy="2599716"/>
        </p:xfrm>
        <a:graphic>
          <a:graphicData uri="http://schemas.openxmlformats.org/drawingml/2006/table">
            <a:tbl>
              <a:tblPr firstRow="1" bandRow="1">
                <a:tableStyleId>{5C22544A-7EE6-4342-B048-85BDC9FD1C3A}</a:tableStyleId>
              </a:tblPr>
              <a:tblGrid>
                <a:gridCol w="3857340">
                  <a:extLst>
                    <a:ext uri="{9D8B030D-6E8A-4147-A177-3AD203B41FA5}">
                      <a16:colId xmlns:a16="http://schemas.microsoft.com/office/drawing/2014/main" val="20000"/>
                    </a:ext>
                  </a:extLst>
                </a:gridCol>
                <a:gridCol w="3857340">
                  <a:extLst>
                    <a:ext uri="{9D8B030D-6E8A-4147-A177-3AD203B41FA5}">
                      <a16:colId xmlns:a16="http://schemas.microsoft.com/office/drawing/2014/main" val="20001"/>
                    </a:ext>
                  </a:extLst>
                </a:gridCol>
              </a:tblGrid>
              <a:tr h="463906">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State Indicators</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600" b="1" strike="noStrik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2019 Dashboard</a:t>
                      </a:r>
                      <a:endParaRPr lang="en-US" sz="26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7162">
                <a:tc>
                  <a:txBody>
                    <a:bodyPr/>
                    <a:lstStyle/>
                    <a:p>
                      <a:pPr marL="0" marR="0">
                        <a:spcBef>
                          <a:spcPts val="0"/>
                        </a:spcBef>
                        <a:spcAft>
                          <a:spcPts val="0"/>
                        </a:spcAft>
                      </a:pPr>
                      <a:r>
                        <a:rPr lang="en-US" sz="2600" b="1" dirty="0">
                          <a:effectLst/>
                          <a:latin typeface="Arial" panose="020B0604020202020204" pitchFamily="34" charset="0"/>
                          <a:ea typeface="Calibri" panose="020F0502020204030204" pitchFamily="34" charset="0"/>
                          <a:cs typeface="Times New Roman" panose="02020603050405020304" pitchFamily="18" charset="0"/>
                        </a:rPr>
                        <a:t>ELA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Red</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10001"/>
                  </a:ext>
                </a:extLst>
              </a:tr>
              <a:tr h="427162">
                <a:tc>
                  <a:txBody>
                    <a:bodyPr/>
                    <a:lstStyle/>
                    <a:p>
                      <a:pPr marL="0" marR="0">
                        <a:spcBef>
                          <a:spcPts val="0"/>
                        </a:spcBef>
                        <a:spcAft>
                          <a:spcPts val="0"/>
                        </a:spcAft>
                      </a:pPr>
                      <a:r>
                        <a:rPr lang="en-US" sz="2600" b="1" dirty="0">
                          <a:effectLst/>
                          <a:latin typeface="Arial" panose="020B0604020202020204" pitchFamily="34" charset="0"/>
                          <a:ea typeface="Calibri" panose="020F0502020204030204" pitchFamily="34" charset="0"/>
                          <a:cs typeface="Times New Roman" panose="02020603050405020304" pitchFamily="18" charset="0"/>
                        </a:rPr>
                        <a:t>Math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Red</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10002"/>
                  </a:ext>
                </a:extLst>
              </a:tr>
              <a:tr h="427162">
                <a:tc>
                  <a:txBody>
                    <a:bodyPr/>
                    <a:lstStyle/>
                    <a:p>
                      <a:pPr marL="0" marR="0">
                        <a:spcBef>
                          <a:spcPts val="0"/>
                        </a:spcBef>
                        <a:spcAft>
                          <a:spcPts val="0"/>
                        </a:spcAft>
                      </a:pPr>
                      <a:r>
                        <a:rPr lang="en-US" sz="2600" b="1" dirty="0">
                          <a:effectLst/>
                          <a:latin typeface="Arial" panose="020B0604020202020204" pitchFamily="34" charset="0"/>
                          <a:ea typeface="Calibri" panose="020F0502020204030204" pitchFamily="34" charset="0"/>
                          <a:cs typeface="Times New Roman" panose="02020603050405020304" pitchFamily="18" charset="0"/>
                        </a:rPr>
                        <a:t>ELPI Status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600" b="1" dirty="0">
                          <a:effectLst/>
                          <a:latin typeface="Arial" panose="020B0604020202020204" pitchFamily="34" charset="0"/>
                          <a:ea typeface="Calibri" panose="020F0502020204030204" pitchFamily="34" charset="0"/>
                          <a:cs typeface="Times New Roman" panose="02020603050405020304" pitchFamily="18" charset="0"/>
                        </a:rPr>
                        <a:t>Very Low</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7162">
                <a:tc>
                  <a:txBody>
                    <a:bodyPr/>
                    <a:lstStyle/>
                    <a:p>
                      <a:pPr marL="0" marR="0">
                        <a:spcBef>
                          <a:spcPts val="0"/>
                        </a:spcBef>
                        <a:spcAft>
                          <a:spcPts val="0"/>
                        </a:spcAft>
                      </a:pPr>
                      <a:r>
                        <a:rPr lang="en-US" sz="2600">
                          <a:effectLst/>
                          <a:latin typeface="Arial" panose="020B0604020202020204" pitchFamily="34" charset="0"/>
                          <a:ea typeface="Calibri" panose="020F0502020204030204" pitchFamily="34" charset="0"/>
                          <a:cs typeface="Times New Roman" panose="02020603050405020304" pitchFamily="18" charset="0"/>
                        </a:rPr>
                        <a:t>Chronic Absenteeism</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Orange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004"/>
                  </a:ext>
                </a:extLst>
              </a:tr>
              <a:tr h="427162">
                <a:tc>
                  <a:txBody>
                    <a:bodyPr/>
                    <a:lstStyle/>
                    <a:p>
                      <a:pPr marL="0" marR="0">
                        <a:spcBef>
                          <a:spcPts val="0"/>
                        </a:spcBef>
                        <a:spcAft>
                          <a:spcPts val="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Suspension Rate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Yellow</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6136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EL Student Group’s Impact on CSI/</a:t>
            </a:r>
            <a:r>
              <a:rPr lang="en-US" dirty="0">
                <a:solidFill>
                  <a:prstClr val="black"/>
                </a:solidFill>
              </a:rPr>
              <a:t>ATSI </a:t>
            </a:r>
            <a:r>
              <a:rPr lang="en-US" dirty="0"/>
              <a:t>Eligibility Determinations</a:t>
            </a:r>
          </a:p>
        </p:txBody>
      </p:sp>
      <p:sp>
        <p:nvSpPr>
          <p:cNvPr id="3" name="Content Placeholder 2"/>
          <p:cNvSpPr>
            <a:spLocks noGrp="1"/>
          </p:cNvSpPr>
          <p:nvPr>
            <p:ph idx="1"/>
          </p:nvPr>
        </p:nvSpPr>
        <p:spPr>
          <a:xfrm>
            <a:off x="155864" y="1979111"/>
            <a:ext cx="11866418" cy="4700801"/>
          </a:xfrm>
        </p:spPr>
        <p:txBody>
          <a:bodyPr>
            <a:normAutofit fontScale="92500" lnSpcReduction="10000"/>
          </a:bodyPr>
          <a:lstStyle/>
          <a:p>
            <a:pPr>
              <a:spcAft>
                <a:spcPts val="1200"/>
              </a:spcAft>
            </a:pPr>
            <a:r>
              <a:rPr lang="en-US" sz="3000" dirty="0">
                <a:solidFill>
                  <a:prstClr val="black"/>
                </a:solidFill>
              </a:rPr>
              <a:t>In 2019, there were 372 schools that were eligible for CSI – Low Performing for the first time. An ELPI Status of “Very Low” contributed to 69 schools of these schools being eligible for CSI – Low Performing.</a:t>
            </a:r>
          </a:p>
          <a:p>
            <a:pPr>
              <a:spcAft>
                <a:spcPts val="1200"/>
              </a:spcAft>
            </a:pPr>
            <a:r>
              <a:rPr lang="en-US" sz="3000" dirty="0"/>
              <a:t>There were 5 schools eligible </a:t>
            </a:r>
            <a:r>
              <a:rPr lang="en-US" sz="3000" dirty="0">
                <a:solidFill>
                  <a:prstClr val="black"/>
                </a:solidFill>
              </a:rPr>
              <a:t>for CSI solely due to an ELPI Status of “Very Low”.</a:t>
            </a:r>
          </a:p>
          <a:p>
            <a:pPr>
              <a:spcAft>
                <a:spcPts val="1200"/>
              </a:spcAft>
            </a:pPr>
            <a:r>
              <a:rPr lang="en-US" sz="3000" dirty="0">
                <a:solidFill>
                  <a:prstClr val="black"/>
                </a:solidFill>
              </a:rPr>
              <a:t>Additionally, </a:t>
            </a:r>
            <a:r>
              <a:rPr lang="en-US" sz="3000" dirty="0"/>
              <a:t>102 schools were eligible for ATSI based on the EL student group, 16 of those schools had an ELPI Status of “Very Low”.</a:t>
            </a:r>
            <a:endParaRPr lang="en-US" sz="3000" dirty="0">
              <a:solidFill>
                <a:prstClr val="black"/>
              </a:solidFill>
            </a:endParaRPr>
          </a:p>
          <a:p>
            <a:pPr>
              <a:spcAft>
                <a:spcPts val="1200"/>
              </a:spcAft>
            </a:pPr>
            <a:r>
              <a:rPr lang="en-US" sz="3000" dirty="0">
                <a:solidFill>
                  <a:prstClr val="black"/>
                </a:solidFill>
              </a:rPr>
              <a:t>In April, the CDE provided the State Board of Education (SBE) with an updated memorandum on CSI and ATSI (</a:t>
            </a:r>
            <a:r>
              <a:rPr lang="en-US" sz="3000" dirty="0">
                <a:solidFill>
                  <a:prstClr val="black"/>
                </a:solidFill>
                <a:hlinkClick r:id="rId3" tooltip="CSI and ATSI SBE Memo"/>
              </a:rPr>
              <a:t>https://www.cde.ca.gov/be/pn/im/documents/apr20memoamard02.docx</a:t>
            </a:r>
            <a:r>
              <a:rPr lang="en-US" sz="3000" dirty="0">
                <a:solidFill>
                  <a:prstClr val="black"/>
                </a:solidFill>
              </a:rPr>
              <a:t>)</a:t>
            </a:r>
            <a:endParaRPr lang="en-US" sz="3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4107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prstClr val="black"/>
                </a:solidFill>
              </a:rPr>
              <a:t>Questions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 descr="Image of several Question mark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44662" y="1498247"/>
            <a:ext cx="87026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04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235056"/>
          </a:xfrm>
        </p:spPr>
        <p:txBody>
          <a:bodyPr/>
          <a:lstStyle/>
          <a:p>
            <a:r>
              <a:rPr lang="en-US" dirty="0"/>
              <a:t>Contact Information</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Content Placeholder 3"/>
          <p:cNvSpPr>
            <a:spLocks noGrp="1"/>
          </p:cNvSpPr>
          <p:nvPr>
            <p:ph sz="quarter" idx="11"/>
          </p:nvPr>
        </p:nvSpPr>
        <p:spPr>
          <a:xfrm>
            <a:off x="414867" y="1158949"/>
            <a:ext cx="11777133" cy="5400877"/>
          </a:xfrm>
        </p:spPr>
        <p:txBody>
          <a:bodyPr>
            <a:noAutofit/>
          </a:bodyPr>
          <a:lstStyle/>
          <a:p>
            <a:pPr>
              <a:spcBef>
                <a:spcPts val="0"/>
              </a:spcBef>
              <a:buNone/>
            </a:pPr>
            <a:r>
              <a:rPr lang="en-US" sz="2500" dirty="0"/>
              <a:t>Justin Lane, Consultant</a:t>
            </a:r>
          </a:p>
          <a:p>
            <a:pPr>
              <a:spcBef>
                <a:spcPts val="0"/>
              </a:spcBef>
              <a:buNone/>
            </a:pPr>
            <a:r>
              <a:rPr lang="en-US" sz="2500" dirty="0"/>
              <a:t>Data Visualization &amp; Reporting Office</a:t>
            </a:r>
          </a:p>
          <a:p>
            <a:pPr>
              <a:spcBef>
                <a:spcPts val="0"/>
              </a:spcBef>
              <a:buNone/>
            </a:pPr>
            <a:r>
              <a:rPr lang="en-US" sz="2500" dirty="0">
                <a:hlinkClick r:id="rId2" tooltip="jlane@cde.ca.gov"/>
              </a:rPr>
              <a:t>jlane@cde.ca.gov</a:t>
            </a:r>
            <a:r>
              <a:rPr lang="en-US" sz="2500" dirty="0"/>
              <a:t> </a:t>
            </a:r>
          </a:p>
          <a:p>
            <a:pPr>
              <a:spcBef>
                <a:spcPts val="0"/>
              </a:spcBef>
              <a:buNone/>
            </a:pPr>
            <a:r>
              <a:rPr lang="en-US" sz="2500" dirty="0"/>
              <a:t>916-323-3071</a:t>
            </a:r>
          </a:p>
          <a:p>
            <a:pPr>
              <a:spcBef>
                <a:spcPts val="0"/>
              </a:spcBef>
              <a:buNone/>
            </a:pPr>
            <a:endParaRPr lang="en-US" sz="2500" dirty="0"/>
          </a:p>
          <a:p>
            <a:pPr>
              <a:spcBef>
                <a:spcPts val="0"/>
              </a:spcBef>
              <a:buNone/>
            </a:pPr>
            <a:r>
              <a:rPr lang="en-US" sz="2500" dirty="0"/>
              <a:t>Jonathan </a:t>
            </a:r>
            <a:r>
              <a:rPr lang="en-US" sz="2500" dirty="0" err="1"/>
              <a:t>Isler</a:t>
            </a:r>
            <a:r>
              <a:rPr lang="en-US" sz="2500" dirty="0"/>
              <a:t>, Administrator</a:t>
            </a:r>
          </a:p>
          <a:p>
            <a:pPr>
              <a:spcBef>
                <a:spcPts val="0"/>
              </a:spcBef>
              <a:buNone/>
            </a:pPr>
            <a:r>
              <a:rPr lang="en-US" sz="2500" dirty="0"/>
              <a:t>Data Visualization &amp; Reporting Office</a:t>
            </a:r>
          </a:p>
          <a:p>
            <a:pPr>
              <a:spcBef>
                <a:spcPts val="0"/>
              </a:spcBef>
              <a:buNone/>
            </a:pPr>
            <a:r>
              <a:rPr lang="en-US" sz="2500" u="sng" dirty="0">
                <a:hlinkClick r:id="rId3" tooltip="jisler@cde.ca.gov  "/>
              </a:rPr>
              <a:t>jisler@cde.ca.gov</a:t>
            </a:r>
            <a:r>
              <a:rPr lang="en-US" sz="2500" u="sng" dirty="0"/>
              <a:t> </a:t>
            </a:r>
            <a:r>
              <a:rPr lang="en-US" sz="2500" dirty="0"/>
              <a:t> </a:t>
            </a:r>
          </a:p>
          <a:p>
            <a:pPr>
              <a:spcBef>
                <a:spcPts val="0"/>
              </a:spcBef>
              <a:buNone/>
            </a:pPr>
            <a:r>
              <a:rPr lang="en-US" sz="2500" dirty="0"/>
              <a:t>916-319-0306</a:t>
            </a:r>
          </a:p>
          <a:p>
            <a:pPr>
              <a:spcBef>
                <a:spcPts val="0"/>
              </a:spcBef>
              <a:buNone/>
            </a:pPr>
            <a:endParaRPr lang="en-US" sz="2500" dirty="0"/>
          </a:p>
          <a:p>
            <a:pPr>
              <a:spcBef>
                <a:spcPts val="0"/>
              </a:spcBef>
              <a:buNone/>
            </a:pPr>
            <a:r>
              <a:rPr lang="en-US" sz="2500" dirty="0"/>
              <a:t>EL Accountability Questions email: </a:t>
            </a:r>
            <a:r>
              <a:rPr lang="en-US" sz="2500" dirty="0">
                <a:hlinkClick r:id="rId4" tooltip="EL Accountability Email"/>
              </a:rPr>
              <a:t>ELAccountability@cde.ca.gov</a:t>
            </a:r>
            <a:endParaRPr lang="en-US" sz="2500" dirty="0"/>
          </a:p>
          <a:p>
            <a:pPr>
              <a:spcBef>
                <a:spcPts val="0"/>
              </a:spcBef>
              <a:buNone/>
            </a:pPr>
            <a:r>
              <a:rPr lang="en-US" sz="2500" dirty="0"/>
              <a:t>LCFF/ESSA Eligibility Determinations: </a:t>
            </a:r>
            <a:r>
              <a:rPr lang="en-US" sz="2500" dirty="0">
                <a:hlinkClick r:id="rId5" tooltip="LCFF ESSA email"/>
              </a:rPr>
              <a:t>LCFFESSAdata@cde.ca.gov</a:t>
            </a:r>
            <a:r>
              <a:rPr lang="en-US" sz="25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0BF5-48F5-46D7-86CF-82C471394420}"/>
              </a:ext>
            </a:extLst>
          </p:cNvPr>
          <p:cNvSpPr>
            <a:spLocks noGrp="1"/>
          </p:cNvSpPr>
          <p:nvPr>
            <p:ph type="title"/>
          </p:nvPr>
        </p:nvSpPr>
        <p:spPr/>
        <p:txBody>
          <a:bodyPr/>
          <a:lstStyle/>
          <a:p>
            <a:r>
              <a:rPr lang="en-US" dirty="0"/>
              <a:t>The System of Support</a:t>
            </a:r>
          </a:p>
        </p:txBody>
      </p:sp>
      <p:sp>
        <p:nvSpPr>
          <p:cNvPr id="3" name="Content Placeholder 2">
            <a:extLst>
              <a:ext uri="{FF2B5EF4-FFF2-40B4-BE49-F238E27FC236}">
                <a16:creationId xmlns:a16="http://schemas.microsoft.com/office/drawing/2014/main" id="{B65D765C-089D-4858-B39B-F14365F8923C}"/>
              </a:ext>
            </a:extLst>
          </p:cNvPr>
          <p:cNvSpPr>
            <a:spLocks noGrp="1"/>
          </p:cNvSpPr>
          <p:nvPr>
            <p:ph idx="1"/>
          </p:nvPr>
        </p:nvSpPr>
        <p:spPr/>
        <p:txBody>
          <a:bodyPr>
            <a:normAutofit lnSpcReduction="10000"/>
          </a:bodyPr>
          <a:lstStyle/>
          <a:p>
            <a:pPr>
              <a:spcBef>
                <a:spcPts val="600"/>
              </a:spcBef>
            </a:pPr>
            <a:r>
              <a:rPr lang="en-US" dirty="0"/>
              <a:t>The purpose of the system of support is to assist LEAs and their schools in meeting the needs of each student served, with a focus on building capacity to sustain improvement and effectively address inequities in student opportunities and outcomes</a:t>
            </a:r>
          </a:p>
          <a:p>
            <a:pPr lvl="1">
              <a:spcBef>
                <a:spcPts val="600"/>
              </a:spcBef>
            </a:pPr>
            <a:r>
              <a:rPr lang="en-US" sz="2800" dirty="0"/>
              <a:t>Lead Agencies (Geographic Leads, Special Education Local Plan Area Leads, Title III EL Specialist Leads, etc.)</a:t>
            </a:r>
          </a:p>
          <a:p>
            <a:pPr lvl="1">
              <a:spcBef>
                <a:spcPts val="600"/>
              </a:spcBef>
            </a:pPr>
            <a:r>
              <a:rPr lang="en-US" sz="2800" dirty="0"/>
              <a:t>State Leads (CDE, California Collaborative for Educational Excellence)</a:t>
            </a:r>
          </a:p>
          <a:p>
            <a:r>
              <a:rPr lang="en-US" dirty="0"/>
              <a:t>For more information please see the California System of Support web page: </a:t>
            </a:r>
            <a:r>
              <a:rPr lang="en-US" dirty="0">
                <a:solidFill>
                  <a:srgbClr val="1704A0"/>
                </a:solidFill>
                <a:hlinkClick r:id="rId2" tooltip="California System of Support web page">
                  <a:extLst>
                    <a:ext uri="{A12FA001-AC4F-418D-AE19-62706E023703}">
                      <ahyp:hlinkClr xmlns:ahyp="http://schemas.microsoft.com/office/drawing/2018/hyperlinkcolor" val="tx"/>
                    </a:ext>
                  </a:extLst>
                </a:hlinkClick>
              </a:rPr>
              <a:t>https://www.cde.ca.gov/sp/sw/t1/csss.asp </a:t>
            </a:r>
            <a:endParaRPr lang="en-US" dirty="0">
              <a:solidFill>
                <a:srgbClr val="1704A0"/>
              </a:solidFill>
            </a:endParaRPr>
          </a:p>
        </p:txBody>
      </p:sp>
      <p:sp>
        <p:nvSpPr>
          <p:cNvPr id="4" name="Slide Number Placeholder 3">
            <a:extLst>
              <a:ext uri="{FF2B5EF4-FFF2-40B4-BE49-F238E27FC236}">
                <a16:creationId xmlns:a16="http://schemas.microsoft.com/office/drawing/2014/main" id="{00251C7C-B00B-4CFD-BD70-B92F502977EA}"/>
              </a:ext>
            </a:extLst>
          </p:cNvPr>
          <p:cNvSpPr>
            <a:spLocks noGrp="1"/>
          </p:cNvSpPr>
          <p:nvPr>
            <p:ph type="sldNum" sz="quarter" idx="12"/>
          </p:nvPr>
        </p:nvSpPr>
        <p:spPr/>
        <p:txBody>
          <a:bodyPr/>
          <a:lstStyle/>
          <a:p>
            <a:fld id="{1E47FE53-EBF0-4DA7-9D9D-CC1C3A20F3CB}" type="slidenum">
              <a:rPr lang="en-US" sz="2400" smtClean="0"/>
              <a:t>44</a:t>
            </a:fld>
            <a:endParaRPr lang="en-US" sz="2400" dirty="0"/>
          </a:p>
        </p:txBody>
      </p:sp>
    </p:spTree>
    <p:extLst>
      <p:ext uri="{BB962C8B-B14F-4D97-AF65-F5344CB8AC3E}">
        <p14:creationId xmlns:p14="http://schemas.microsoft.com/office/powerpoint/2010/main" val="354578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4034" y="1039606"/>
            <a:ext cx="9152313" cy="2389394"/>
          </a:xfrm>
        </p:spPr>
        <p:txBody>
          <a:bodyPr>
            <a:normAutofit/>
          </a:bodyPr>
          <a:lstStyle/>
          <a:p>
            <a:pPr algn="ctr"/>
            <a:r>
              <a:rPr lang="en-US" sz="6000" b="1" dirty="0"/>
              <a:t>Multilingualism and the </a:t>
            </a:r>
            <a:br>
              <a:rPr lang="en-US" sz="6000" b="1" dirty="0"/>
            </a:br>
            <a:r>
              <a:rPr lang="en-US" sz="6000" b="1" dirty="0"/>
              <a:t>System of Support</a:t>
            </a:r>
          </a:p>
        </p:txBody>
      </p:sp>
      <p:sp>
        <p:nvSpPr>
          <p:cNvPr id="3" name="Subtitle 2"/>
          <p:cNvSpPr>
            <a:spLocks noGrp="1"/>
          </p:cNvSpPr>
          <p:nvPr>
            <p:ph type="subTitle" idx="1"/>
          </p:nvPr>
        </p:nvSpPr>
        <p:spPr>
          <a:xfrm>
            <a:off x="2482730" y="4641601"/>
            <a:ext cx="9155085" cy="1143000"/>
          </a:xfrm>
        </p:spPr>
        <p:txBody>
          <a:bodyPr>
            <a:normAutofit/>
          </a:bodyPr>
          <a:lstStyle/>
          <a:p>
            <a:pPr algn="ctr"/>
            <a:r>
              <a:rPr lang="en-US" dirty="0">
                <a:latin typeface="+mn-lt"/>
              </a:rPr>
              <a:t>Multilingual Support Division (MSD)</a:t>
            </a:r>
          </a:p>
          <a:p>
            <a:pPr algn="ctr"/>
            <a:r>
              <a:rPr lang="en-US" dirty="0">
                <a:latin typeface="+mn-lt"/>
              </a:rPr>
              <a:t>California Department of Education (CDE)</a:t>
            </a:r>
          </a:p>
        </p:txBody>
      </p:sp>
    </p:spTree>
    <p:extLst>
      <p:ext uri="{BB962C8B-B14F-4D97-AF65-F5344CB8AC3E}">
        <p14:creationId xmlns:p14="http://schemas.microsoft.com/office/powerpoint/2010/main" val="1078355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8424"/>
          </a:xfrm>
        </p:spPr>
        <p:txBody>
          <a:bodyPr>
            <a:normAutofit/>
          </a:bodyPr>
          <a:lstStyle/>
          <a:p>
            <a:r>
              <a:rPr lang="en-US" dirty="0"/>
              <a:t>Ongoing Network Meetings</a:t>
            </a:r>
          </a:p>
        </p:txBody>
      </p:sp>
      <p:sp>
        <p:nvSpPr>
          <p:cNvPr id="3" name="Content Placeholder 2"/>
          <p:cNvSpPr>
            <a:spLocks noGrp="1"/>
          </p:cNvSpPr>
          <p:nvPr>
            <p:ph sz="half" idx="1"/>
          </p:nvPr>
        </p:nvSpPr>
        <p:spPr>
          <a:xfrm>
            <a:off x="1097280" y="2321446"/>
            <a:ext cx="10058400" cy="2144375"/>
          </a:xfrm>
        </p:spPr>
        <p:txBody>
          <a:bodyPr>
            <a:noAutofit/>
          </a:bodyPr>
          <a:lstStyle/>
          <a:p>
            <a:pPr marL="0" indent="0" algn="ctr">
              <a:buNone/>
            </a:pPr>
            <a:r>
              <a:rPr lang="en-US" sz="4000" dirty="0"/>
              <a:t>Bilingual Coordinators Network (BCN)</a:t>
            </a:r>
          </a:p>
        </p:txBody>
      </p:sp>
      <p:sp>
        <p:nvSpPr>
          <p:cNvPr id="5" name="Content Placeholder 4">
            <a:extLst>
              <a:ext uri="{FF2B5EF4-FFF2-40B4-BE49-F238E27FC236}">
                <a16:creationId xmlns:a16="http://schemas.microsoft.com/office/drawing/2014/main" id="{EA4A244D-13E2-459C-A212-CDCCDC153A90}"/>
              </a:ext>
            </a:extLst>
          </p:cNvPr>
          <p:cNvSpPr>
            <a:spLocks noGrp="1"/>
          </p:cNvSpPr>
          <p:nvPr>
            <p:ph sz="half" idx="2"/>
          </p:nvPr>
        </p:nvSpPr>
        <p:spPr>
          <a:xfrm>
            <a:off x="1097280" y="3360396"/>
            <a:ext cx="10058402" cy="610684"/>
          </a:xfrm>
        </p:spPr>
        <p:txBody>
          <a:bodyPr>
            <a:normAutofit/>
          </a:bodyPr>
          <a:lstStyle/>
          <a:p>
            <a:pPr marL="0" lvl="0" indent="0" algn="ctr">
              <a:buNone/>
            </a:pPr>
            <a:r>
              <a:rPr lang="en-US" sz="3600" dirty="0">
                <a:solidFill>
                  <a:srgbClr val="1704A0"/>
                </a:solidFill>
                <a:hlinkClick r:id="rId3" tooltip="Bilingual Coordinators Network">
                  <a:extLst>
                    <a:ext uri="{A12FA001-AC4F-418D-AE19-62706E023703}">
                      <ahyp:hlinkClr xmlns:ahyp="http://schemas.microsoft.com/office/drawing/2018/hyperlinkcolor" val="tx"/>
                    </a:ext>
                  </a:extLst>
                </a:hlinkClick>
              </a:rPr>
              <a:t>https://www.cde.ca.gov/sp/el/t3/bcn.asp </a:t>
            </a:r>
            <a:endParaRPr lang="en-US" sz="3600" dirty="0">
              <a:solidFill>
                <a:srgbClr val="1704A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95598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94997"/>
          </a:xfrm>
        </p:spPr>
        <p:txBody>
          <a:bodyPr>
            <a:normAutofit/>
          </a:bodyPr>
          <a:lstStyle/>
          <a:p>
            <a:r>
              <a:rPr lang="en-US" dirty="0"/>
              <a:t>Ongoing Migrant Network Meetings </a:t>
            </a:r>
          </a:p>
        </p:txBody>
      </p:sp>
      <p:sp>
        <p:nvSpPr>
          <p:cNvPr id="3" name="Content Placeholder 2"/>
          <p:cNvSpPr>
            <a:spLocks noGrp="1"/>
          </p:cNvSpPr>
          <p:nvPr>
            <p:ph sz="half" idx="1"/>
          </p:nvPr>
        </p:nvSpPr>
        <p:spPr>
          <a:xfrm>
            <a:off x="661998" y="1903763"/>
            <a:ext cx="10868004" cy="1525237"/>
          </a:xfrm>
        </p:spPr>
        <p:txBody>
          <a:bodyPr>
            <a:noAutofit/>
          </a:bodyPr>
          <a:lstStyle/>
          <a:p>
            <a:pPr marL="0" indent="0" algn="ctr">
              <a:buNone/>
            </a:pPr>
            <a:r>
              <a:rPr lang="en-US" sz="3800" dirty="0"/>
              <a:t>Migrant Education Director’s Meetings and State Parent Advisory Committee (SPAC)</a:t>
            </a:r>
          </a:p>
        </p:txBody>
      </p:sp>
      <p:sp>
        <p:nvSpPr>
          <p:cNvPr id="5" name="Content Placeholder 4">
            <a:extLst>
              <a:ext uri="{FF2B5EF4-FFF2-40B4-BE49-F238E27FC236}">
                <a16:creationId xmlns:a16="http://schemas.microsoft.com/office/drawing/2014/main" id="{757A8CFF-C35A-4E26-A2C2-C4AD0FFA579C}"/>
              </a:ext>
            </a:extLst>
          </p:cNvPr>
          <p:cNvSpPr>
            <a:spLocks noGrp="1"/>
          </p:cNvSpPr>
          <p:nvPr>
            <p:ph sz="half" idx="2"/>
          </p:nvPr>
        </p:nvSpPr>
        <p:spPr>
          <a:xfrm>
            <a:off x="774192" y="3291932"/>
            <a:ext cx="10704576" cy="759231"/>
          </a:xfrm>
        </p:spPr>
        <p:txBody>
          <a:bodyPr>
            <a:noAutofit/>
          </a:bodyPr>
          <a:lstStyle/>
          <a:p>
            <a:pPr marL="0" indent="0">
              <a:buNone/>
            </a:pPr>
            <a:r>
              <a:rPr lang="en-US" sz="3600" dirty="0">
                <a:solidFill>
                  <a:srgbClr val="1704A0"/>
                </a:solidFill>
                <a:hlinkClick r:id="rId3" tooltip="Migrant Education Director’s Meetings and State Parent Advisory Committee (SPAC)">
                  <a:extLst>
                    <a:ext uri="{A12FA001-AC4F-418D-AE19-62706E023703}">
                      <ahyp:hlinkClr xmlns:ahyp="http://schemas.microsoft.com/office/drawing/2018/hyperlinkcolor" val="tx"/>
                    </a:ext>
                  </a:extLst>
                </a:hlinkClick>
              </a:rPr>
              <a:t>https</a:t>
            </a:r>
            <a:r>
              <a:rPr lang="en-US" sz="4000" dirty="0">
                <a:solidFill>
                  <a:srgbClr val="1704A0"/>
                </a:solidFill>
                <a:hlinkClick r:id="rId3" tooltip="Migrant Education Director’s Meetings and State Parent Advisory Committee (SPAC)">
                  <a:extLst>
                    <a:ext uri="{A12FA001-AC4F-418D-AE19-62706E023703}">
                      <ahyp:hlinkClr xmlns:ahyp="http://schemas.microsoft.com/office/drawing/2018/hyperlinkcolor" val="tx"/>
                    </a:ext>
                  </a:extLst>
                </a:hlinkClick>
              </a:rPr>
              <a:t>://www.cde.ca.gov/sp/me/mt/spacmep.asp </a:t>
            </a:r>
            <a:endParaRPr lang="en-US" sz="4000" dirty="0">
              <a:solidFill>
                <a:srgbClr val="1704A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24805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93557"/>
          </a:xfrm>
        </p:spPr>
        <p:txBody>
          <a:bodyPr>
            <a:normAutofit/>
          </a:bodyPr>
          <a:lstStyle/>
          <a:p>
            <a:r>
              <a:rPr lang="en-US" dirty="0"/>
              <a:t>Regional  Resources</a:t>
            </a:r>
          </a:p>
        </p:txBody>
      </p:sp>
      <p:sp>
        <p:nvSpPr>
          <p:cNvPr id="3" name="Content Placeholder 2"/>
          <p:cNvSpPr>
            <a:spLocks noGrp="1"/>
          </p:cNvSpPr>
          <p:nvPr>
            <p:ph sz="half" idx="1"/>
          </p:nvPr>
        </p:nvSpPr>
        <p:spPr>
          <a:xfrm>
            <a:off x="1066800" y="1965386"/>
            <a:ext cx="10058400" cy="2181086"/>
          </a:xfrm>
        </p:spPr>
        <p:txBody>
          <a:bodyPr>
            <a:noAutofit/>
          </a:bodyPr>
          <a:lstStyle/>
          <a:p>
            <a:pPr marL="0" indent="0" algn="ctr">
              <a:buNone/>
            </a:pPr>
            <a:r>
              <a:rPr lang="en-US" sz="4000" dirty="0"/>
              <a:t>California Regional English Learner (EL) Specialists </a:t>
            </a:r>
          </a:p>
          <a:p>
            <a:pPr lvl="1"/>
            <a:r>
              <a:rPr lang="en-US" sz="2800" dirty="0">
                <a:solidFill>
                  <a:srgbClr val="000000">
                    <a:lumMod val="75000"/>
                    <a:lumOff val="25000"/>
                  </a:srgbClr>
                </a:solidFill>
                <a:latin typeface="Arial" panose="020B0604020202020204" pitchFamily="34" charset="0"/>
              </a:rPr>
              <a:t>Web page: </a:t>
            </a:r>
            <a:r>
              <a:rPr lang="en-US" dirty="0">
                <a:solidFill>
                  <a:srgbClr val="1704A0"/>
                </a:solidFill>
                <a:hlinkClick r:id="rId3" tooltip="California Regional English Learner (EL) Specialists">
                  <a:extLst>
                    <a:ext uri="{A12FA001-AC4F-418D-AE19-62706E023703}">
                      <ahyp:hlinkClr xmlns:ahyp="http://schemas.microsoft.com/office/drawing/2018/hyperlinkcolor" val="tx"/>
                    </a:ext>
                  </a:extLst>
                </a:hlinkClick>
              </a:rPr>
              <a:t>https://www.cde.ca.gov/sp/el/t3/t3leads.asp</a:t>
            </a:r>
            <a:r>
              <a:rPr lang="en-US" dirty="0">
                <a:solidFill>
                  <a:srgbClr val="1704A0"/>
                </a:solidFill>
                <a:highlight>
                  <a:srgbClr val="FFFF00"/>
                </a:highlight>
                <a:hlinkClick r:id="rId3" tooltip="California Regional English Learner (EL) Specialists">
                  <a:extLst>
                    <a:ext uri="{A12FA001-AC4F-418D-AE19-62706E023703}">
                      <ahyp:hlinkClr xmlns:ahyp="http://schemas.microsoft.com/office/drawing/2018/hyperlinkcolor" val="tx"/>
                    </a:ext>
                  </a:extLst>
                </a:hlinkClick>
              </a:rPr>
              <a:t> </a:t>
            </a:r>
            <a:endParaRPr lang="en-US" dirty="0">
              <a:solidFill>
                <a:srgbClr val="1704A0"/>
              </a:solidFill>
            </a:endParaRPr>
          </a:p>
        </p:txBody>
      </p:sp>
      <p:sp>
        <p:nvSpPr>
          <p:cNvPr id="5" name="Content Placeholder 4">
            <a:extLst>
              <a:ext uri="{FF2B5EF4-FFF2-40B4-BE49-F238E27FC236}">
                <a16:creationId xmlns:a16="http://schemas.microsoft.com/office/drawing/2014/main" id="{5F22339D-35ED-4803-B138-BB4F9784868A}"/>
              </a:ext>
            </a:extLst>
          </p:cNvPr>
          <p:cNvSpPr>
            <a:spLocks noGrp="1"/>
          </p:cNvSpPr>
          <p:nvPr>
            <p:ph sz="half" idx="2"/>
          </p:nvPr>
        </p:nvSpPr>
        <p:spPr>
          <a:xfrm>
            <a:off x="1066798" y="3838074"/>
            <a:ext cx="10058402" cy="1450756"/>
          </a:xfrm>
        </p:spPr>
        <p:txBody>
          <a:bodyPr>
            <a:normAutofit fontScale="55000" lnSpcReduction="20000"/>
          </a:bodyPr>
          <a:lstStyle/>
          <a:p>
            <a:pPr marL="201168" lvl="1" indent="0">
              <a:buNone/>
            </a:pPr>
            <a:endParaRPr lang="en-US" sz="3200" dirty="0">
              <a:solidFill>
                <a:srgbClr val="000000">
                  <a:lumMod val="75000"/>
                  <a:lumOff val="25000"/>
                </a:srgbClr>
              </a:solidFill>
              <a:latin typeface="Arial" panose="020B0604020202020204" pitchFamily="34" charset="0"/>
            </a:endParaRPr>
          </a:p>
          <a:p>
            <a:pPr lvl="1">
              <a:spcAft>
                <a:spcPts val="600"/>
              </a:spcAft>
            </a:pPr>
            <a:r>
              <a:rPr lang="en-US" sz="4500" dirty="0">
                <a:solidFill>
                  <a:srgbClr val="000000">
                    <a:lumMod val="75000"/>
                    <a:lumOff val="25000"/>
                  </a:srgbClr>
                </a:solidFill>
                <a:latin typeface="Arial" panose="020B0604020202020204" pitchFamily="34" charset="0"/>
              </a:rPr>
              <a:t>Comprehensive English Language Development (ELD) Resources for LEAs Padlet:</a:t>
            </a:r>
          </a:p>
          <a:p>
            <a:pPr marL="201168" lvl="1" indent="0">
              <a:spcAft>
                <a:spcPts val="600"/>
              </a:spcAft>
              <a:buNone/>
            </a:pPr>
            <a:r>
              <a:rPr lang="en-US" sz="3800" dirty="0">
                <a:solidFill>
                  <a:srgbClr val="000000">
                    <a:lumMod val="75000"/>
                    <a:lumOff val="25000"/>
                  </a:srgbClr>
                </a:solidFill>
                <a:latin typeface="Arial" panose="020B0604020202020204" pitchFamily="34" charset="0"/>
              </a:rPr>
              <a:t>  </a:t>
            </a:r>
            <a:r>
              <a:rPr lang="en-US" sz="4500" dirty="0">
                <a:solidFill>
                  <a:srgbClr val="1704A0"/>
                </a:solidFill>
                <a:hlinkClick r:id="rId4" tooltip="Comprehensive English Language Development (ELD) Resources for LEAs Padlet">
                  <a:extLst>
                    <a:ext uri="{A12FA001-AC4F-418D-AE19-62706E023703}">
                      <ahyp:hlinkClr xmlns:ahyp="http://schemas.microsoft.com/office/drawing/2018/hyperlinkcolor" val="tx"/>
                    </a:ext>
                  </a:extLst>
                </a:hlinkClick>
              </a:rPr>
              <a:t>https://padlet.com/carelspecialists/ELD </a:t>
            </a:r>
            <a:endParaRPr lang="en-US" sz="4500" dirty="0">
              <a:solidFill>
                <a:srgbClr val="1704A0"/>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53452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25" y="286604"/>
            <a:ext cx="11006032" cy="1102554"/>
          </a:xfrm>
        </p:spPr>
        <p:txBody>
          <a:bodyPr>
            <a:normAutofit fontScale="90000"/>
          </a:bodyPr>
          <a:lstStyle/>
          <a:p>
            <a:r>
              <a:rPr lang="en-US" dirty="0"/>
              <a:t>English Learners with Disabilities Resources </a:t>
            </a:r>
          </a:p>
        </p:txBody>
      </p:sp>
      <p:sp>
        <p:nvSpPr>
          <p:cNvPr id="3" name="Content Placeholder 2"/>
          <p:cNvSpPr>
            <a:spLocks noGrp="1"/>
          </p:cNvSpPr>
          <p:nvPr>
            <p:ph idx="1"/>
          </p:nvPr>
        </p:nvSpPr>
        <p:spPr>
          <a:xfrm>
            <a:off x="592984" y="2090056"/>
            <a:ext cx="11006032" cy="2449287"/>
          </a:xfrm>
        </p:spPr>
        <p:txBody>
          <a:bodyPr>
            <a:noAutofit/>
          </a:bodyPr>
          <a:lstStyle/>
          <a:p>
            <a:r>
              <a:rPr lang="en-US" sz="3000" dirty="0"/>
              <a:t>CDE Educating English Learners with Disabilities web page:</a:t>
            </a:r>
          </a:p>
          <a:p>
            <a:pPr lvl="1"/>
            <a:r>
              <a:rPr lang="en-US" sz="3000" dirty="0">
                <a:solidFill>
                  <a:srgbClr val="1704A0"/>
                </a:solidFill>
                <a:hlinkClick r:id="rId3" tooltip="CDE Educating English Learners with Disabilities web page">
                  <a:extLst>
                    <a:ext uri="{A12FA001-AC4F-418D-AE19-62706E023703}">
                      <ahyp:hlinkClr xmlns:ahyp="http://schemas.microsoft.com/office/drawing/2018/hyperlinkcolor" val="tx"/>
                    </a:ext>
                  </a:extLst>
                </a:hlinkClick>
              </a:rPr>
              <a:t>https://www.cde.ca.gov/sp/el/er/pracguide.asp</a:t>
            </a:r>
            <a:endParaRPr lang="en-US" sz="3000" dirty="0">
              <a:solidFill>
                <a:srgbClr val="1704A0"/>
              </a:solidFill>
            </a:endParaRPr>
          </a:p>
          <a:p>
            <a:pPr marL="457200" lvl="1" indent="-457200">
              <a:buFont typeface="Arial" panose="020B0604020202020204" pitchFamily="34" charset="0"/>
              <a:buChar char="•"/>
            </a:pPr>
            <a:r>
              <a:rPr lang="en-US" sz="3000" dirty="0"/>
              <a:t>Imperial County SELPA – State Content Lead web page:</a:t>
            </a:r>
          </a:p>
          <a:p>
            <a:pPr marL="201168" lvl="1" indent="0">
              <a:buNone/>
            </a:pPr>
            <a:r>
              <a:rPr lang="en-US" sz="3000" dirty="0">
                <a:solidFill>
                  <a:srgbClr val="1704A0"/>
                </a:solidFill>
                <a:hlinkClick r:id="rId4" tooltip="Imperial County SELPA – State Content Lead web page">
                  <a:extLst>
                    <a:ext uri="{A12FA001-AC4F-418D-AE19-62706E023703}">
                      <ahyp:hlinkClr xmlns:ahyp="http://schemas.microsoft.com/office/drawing/2018/hyperlinkcolor" val="tx"/>
                    </a:ext>
                  </a:extLst>
                </a:hlinkClick>
              </a:rPr>
              <a:t>https://www.icoe.org/selpa/el-swd</a:t>
            </a:r>
            <a:endParaRPr lang="en-US" sz="3000" dirty="0">
              <a:solidFill>
                <a:srgbClr val="1704A0"/>
              </a:solidFill>
            </a:endParaRPr>
          </a:p>
          <a:p>
            <a:pPr marL="201168" lvl="1" indent="0">
              <a:buNone/>
            </a:pPr>
            <a:endParaRPr lang="en-US"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14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2019–20 EL and RFEP Data Reports</a:t>
            </a:r>
            <a:endParaRPr lang="en-US" dirty="0"/>
          </a:p>
        </p:txBody>
      </p:sp>
      <p:sp>
        <p:nvSpPr>
          <p:cNvPr id="3" name="Content Placeholder 2"/>
          <p:cNvSpPr>
            <a:spLocks noGrp="1"/>
          </p:cNvSpPr>
          <p:nvPr>
            <p:ph idx="1"/>
          </p:nvPr>
        </p:nvSpPr>
        <p:spPr>
          <a:xfrm>
            <a:off x="211016" y="1401416"/>
            <a:ext cx="11582400" cy="5317435"/>
          </a:xfrm>
        </p:spPr>
        <p:txBody>
          <a:bodyPr>
            <a:normAutofit fontScale="92500" lnSpcReduction="20000"/>
          </a:bodyPr>
          <a:lstStyle/>
          <a:p>
            <a:pPr marL="457200" indent="-457200">
              <a:spcBef>
                <a:spcPts val="1000"/>
              </a:spcBef>
              <a:spcAft>
                <a:spcPts val="1000"/>
              </a:spcAft>
              <a:buNone/>
            </a:pPr>
            <a:r>
              <a:rPr lang="en-US" sz="3200" b="1" dirty="0"/>
              <a:t>EL Data</a:t>
            </a:r>
          </a:p>
          <a:p>
            <a:pPr marL="457200" indent="-457200">
              <a:spcBef>
                <a:spcPts val="1000"/>
              </a:spcBef>
              <a:spcAft>
                <a:spcPts val="1000"/>
              </a:spcAft>
            </a:pPr>
            <a:r>
              <a:rPr lang="en-US" sz="2800" dirty="0"/>
              <a:t>Statewide EL Dataquest Reports are available at </a:t>
            </a:r>
            <a:r>
              <a:rPr lang="en-US" sz="2800" dirty="0">
                <a:solidFill>
                  <a:srgbClr val="1704A0"/>
                </a:solidFill>
                <a:hlinkClick r:id="rId3" tooltip="DataQuest EL Reports">
                  <a:extLst>
                    <a:ext uri="{A12FA001-AC4F-418D-AE19-62706E023703}">
                      <ahyp:hlinkClr xmlns:ahyp="http://schemas.microsoft.com/office/drawing/2018/hyperlinkcolor" val="tx"/>
                    </a:ext>
                  </a:extLst>
                </a:hlinkClick>
              </a:rPr>
              <a:t>https://dq.cde.ca.gov/dataquest/longtermel/ELAS.aspx?cds=00&amp;agglevel=State&amp;year=2019-20</a:t>
            </a:r>
            <a:r>
              <a:rPr lang="en-US" sz="2800" dirty="0"/>
              <a:t>. </a:t>
            </a:r>
          </a:p>
          <a:p>
            <a:pPr marL="457200" lvl="0" indent="-457200">
              <a:spcBef>
                <a:spcPts val="1000"/>
              </a:spcBef>
              <a:spcAft>
                <a:spcPts val="1000"/>
              </a:spcAft>
            </a:pPr>
            <a:r>
              <a:rPr lang="en-US" sz="2600" dirty="0">
                <a:solidFill>
                  <a:prstClr val="black"/>
                </a:solidFill>
              </a:rPr>
              <a:t>EL downloadable data files are available at </a:t>
            </a:r>
            <a:r>
              <a:rPr lang="en-US" sz="2600" dirty="0">
                <a:solidFill>
                  <a:srgbClr val="1704A0"/>
                </a:solidFill>
                <a:hlinkClick r:id="rId4" tooltip="DataQuest RFEP Reports">
                  <a:extLst>
                    <a:ext uri="{A12FA001-AC4F-418D-AE19-62706E023703}">
                      <ahyp:hlinkClr xmlns:ahyp="http://schemas.microsoft.com/office/drawing/2018/hyperlinkcolor" val="tx"/>
                    </a:ext>
                  </a:extLst>
                </a:hlinkClick>
              </a:rPr>
              <a:t>https://www.cde.ca.gov/ds/sd/sd/fileselsch.asp</a:t>
            </a:r>
            <a:r>
              <a:rPr lang="en-US" sz="2600" dirty="0">
                <a:solidFill>
                  <a:prstClr val="black"/>
                </a:solidFill>
              </a:rPr>
              <a:t>.</a:t>
            </a:r>
          </a:p>
          <a:p>
            <a:pPr marL="457200" lvl="0" indent="-457200">
              <a:spcBef>
                <a:spcPts val="1000"/>
              </a:spcBef>
              <a:spcAft>
                <a:spcPts val="1000"/>
              </a:spcAft>
              <a:buNone/>
            </a:pPr>
            <a:r>
              <a:rPr lang="en-US" sz="3200" b="1" dirty="0">
                <a:solidFill>
                  <a:prstClr val="black"/>
                </a:solidFill>
              </a:rPr>
              <a:t>RFEP Data</a:t>
            </a:r>
          </a:p>
          <a:p>
            <a:pPr marL="457200" indent="-457200">
              <a:spcBef>
                <a:spcPts val="1000"/>
              </a:spcBef>
              <a:spcAft>
                <a:spcPts val="1000"/>
              </a:spcAft>
            </a:pPr>
            <a:r>
              <a:rPr lang="en-US" sz="2600" dirty="0">
                <a:solidFill>
                  <a:prstClr val="black"/>
                </a:solidFill>
              </a:rPr>
              <a:t>Statewide RFEP Dataquest Reports are available at </a:t>
            </a:r>
            <a:r>
              <a:rPr lang="en-US" sz="2800" dirty="0">
                <a:solidFill>
                  <a:srgbClr val="1704A0"/>
                </a:solidFill>
                <a:hlinkClick r:id="rId5" tooltip="DataQuest RFEP Reports">
                  <a:extLst>
                    <a:ext uri="{A12FA001-AC4F-418D-AE19-62706E023703}">
                      <ahyp:hlinkClr xmlns:ahyp="http://schemas.microsoft.com/office/drawing/2018/hyperlinkcolor" val="tx"/>
                    </a:ext>
                  </a:extLst>
                </a:hlinkClick>
              </a:rPr>
              <a:t>https://dq.cde.ca.gov/dataquest/Cbeds1.asp?Enroll=on&amp;PctEL=on&amp;PctFEP=on&amp;PctRe=on&amp;cChoice=StatProf1&amp;cYear=2019-20</a:t>
            </a:r>
            <a:r>
              <a:rPr lang="en-US" sz="2600" dirty="0">
                <a:solidFill>
                  <a:prstClr val="black"/>
                </a:solidFill>
              </a:rPr>
              <a:t>. </a:t>
            </a:r>
          </a:p>
          <a:p>
            <a:pPr marL="457200" lvl="0" indent="-457200">
              <a:spcBef>
                <a:spcPts val="1000"/>
              </a:spcBef>
              <a:spcAft>
                <a:spcPts val="1000"/>
              </a:spcAft>
            </a:pPr>
            <a:r>
              <a:rPr lang="en-US" sz="2600" dirty="0">
                <a:solidFill>
                  <a:prstClr val="black"/>
                </a:solidFill>
              </a:rPr>
              <a:t>RFEP download data files are available at </a:t>
            </a:r>
            <a:r>
              <a:rPr lang="en-US" sz="2600" dirty="0">
                <a:solidFill>
                  <a:srgbClr val="1704A0"/>
                </a:solidFill>
                <a:hlinkClick r:id="rId6" tooltip="Downloadable RFEP Data Files">
                  <a:extLst>
                    <a:ext uri="{A12FA001-AC4F-418D-AE19-62706E023703}">
                      <ahyp:hlinkClr xmlns:ahyp="http://schemas.microsoft.com/office/drawing/2018/hyperlinkcolor" val="tx"/>
                    </a:ext>
                  </a:extLst>
                </a:hlinkClick>
              </a:rPr>
              <a:t>https://www.cde.ca.gov/ds/sd/sd/filesreclass.asp</a:t>
            </a:r>
            <a:r>
              <a:rPr lang="en-US" sz="2600" dirty="0">
                <a:solidFill>
                  <a:prstClr val="black"/>
                </a:solidFill>
              </a:rPr>
              <a:t>. </a:t>
            </a: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7770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3CC0-340B-4644-ABC4-45A5261C76D9}"/>
              </a:ext>
            </a:extLst>
          </p:cNvPr>
          <p:cNvSpPr>
            <a:spLocks noGrp="1"/>
          </p:cNvSpPr>
          <p:nvPr>
            <p:ph type="title"/>
          </p:nvPr>
        </p:nvSpPr>
        <p:spPr/>
        <p:txBody>
          <a:bodyPr/>
          <a:lstStyle/>
          <a:p>
            <a:r>
              <a:rPr lang="en-US" dirty="0"/>
              <a:t>Upcoming Resources</a:t>
            </a:r>
            <a:endParaRPr lang="es-MX" dirty="0"/>
          </a:p>
        </p:txBody>
      </p:sp>
      <p:sp>
        <p:nvSpPr>
          <p:cNvPr id="3" name="Content Placeholder 2">
            <a:extLst>
              <a:ext uri="{FF2B5EF4-FFF2-40B4-BE49-F238E27FC236}">
                <a16:creationId xmlns:a16="http://schemas.microsoft.com/office/drawing/2014/main" id="{BDCE4F17-2F99-4AC7-A27C-D9C9E300B19F}"/>
              </a:ext>
            </a:extLst>
          </p:cNvPr>
          <p:cNvSpPr>
            <a:spLocks noGrp="1"/>
          </p:cNvSpPr>
          <p:nvPr>
            <p:ph idx="1"/>
          </p:nvPr>
        </p:nvSpPr>
        <p:spPr>
          <a:xfrm>
            <a:off x="1054346" y="2502439"/>
            <a:ext cx="10058400" cy="2833649"/>
          </a:xfrm>
        </p:spPr>
        <p:txBody>
          <a:bodyPr/>
          <a:lstStyle/>
          <a:p>
            <a:pPr marL="173038" lvl="1" indent="-173038">
              <a:buFont typeface="Arial" panose="020B0604020202020204" pitchFamily="34" charset="0"/>
              <a:buChar char="•"/>
            </a:pPr>
            <a:r>
              <a:rPr lang="en-US" sz="4000" dirty="0"/>
              <a:t>Formative Indicators of English Language Development (FIELD)</a:t>
            </a:r>
          </a:p>
          <a:p>
            <a:pPr marL="0" lvl="1" indent="0">
              <a:buNone/>
            </a:pPr>
            <a:endParaRPr lang="en-US" sz="4000" dirty="0"/>
          </a:p>
          <a:p>
            <a:pPr lvl="1"/>
            <a:r>
              <a:rPr lang="en-US" sz="3200" dirty="0"/>
              <a:t>Send email to </a:t>
            </a:r>
            <a:r>
              <a:rPr lang="en-US" sz="3200" dirty="0">
                <a:solidFill>
                  <a:srgbClr val="1704A0"/>
                </a:solidFill>
                <a:hlinkClick r:id="rId3">
                  <a:extLst>
                    <a:ext uri="{A12FA001-AC4F-418D-AE19-62706E023703}">
                      <ahyp:hlinkClr xmlns:ahyp="http://schemas.microsoft.com/office/drawing/2018/hyperlinkcolor" val="tx"/>
                    </a:ext>
                  </a:extLst>
                </a:hlinkClick>
              </a:rPr>
              <a:t>join-ed-for-el@mlist.cde.ca.gov</a:t>
            </a:r>
            <a:r>
              <a:rPr lang="en-US" sz="3200" dirty="0">
                <a:solidFill>
                  <a:srgbClr val="1704A0"/>
                </a:solidFill>
              </a:rPr>
              <a:t>  </a:t>
            </a:r>
          </a:p>
          <a:p>
            <a:pPr lvl="1"/>
            <a:endParaRPr lang="en-US" sz="3200" dirty="0"/>
          </a:p>
          <a:p>
            <a:endParaRPr lang="es-MX" dirty="0"/>
          </a:p>
        </p:txBody>
      </p:sp>
      <p:sp>
        <p:nvSpPr>
          <p:cNvPr id="4" name="Slide Number Placeholder 3">
            <a:extLst>
              <a:ext uri="{FF2B5EF4-FFF2-40B4-BE49-F238E27FC236}">
                <a16:creationId xmlns:a16="http://schemas.microsoft.com/office/drawing/2014/main" id="{D115FE94-5DBC-409B-AC79-CBB798DF03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10887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Educator Workforce Investment Grant: EL Roadmap Policy Implementation</a:t>
            </a:r>
          </a:p>
        </p:txBody>
      </p:sp>
      <p:sp>
        <p:nvSpPr>
          <p:cNvPr id="3" name="Content Placeholder 2"/>
          <p:cNvSpPr>
            <a:spLocks noGrp="1"/>
          </p:cNvSpPr>
          <p:nvPr>
            <p:ph sz="half" idx="1"/>
          </p:nvPr>
        </p:nvSpPr>
        <p:spPr>
          <a:xfrm>
            <a:off x="1054347" y="1925692"/>
            <a:ext cx="10313046" cy="2156452"/>
          </a:xfrm>
        </p:spPr>
        <p:txBody>
          <a:bodyPr>
            <a:normAutofit/>
          </a:bodyPr>
          <a:lstStyle/>
          <a:p>
            <a:pPr marL="0" indent="0">
              <a:buNone/>
            </a:pPr>
            <a:r>
              <a:rPr lang="en-US" sz="4000" dirty="0">
                <a:solidFill>
                  <a:prstClr val="black"/>
                </a:solidFill>
                <a:latin typeface="Arial" panose="020B0604020202020204" pitchFamily="34" charset="0"/>
                <a:ea typeface="Times New Roman" panose="02020603050405020304" pitchFamily="18" charset="0"/>
              </a:rPr>
              <a:t>CDE Educator Workforce Investment Grant (EWIG): EL Roadmap (ELR) Policy Implementation</a:t>
            </a:r>
          </a:p>
        </p:txBody>
      </p:sp>
      <p:sp>
        <p:nvSpPr>
          <p:cNvPr id="5" name="Content Placeholder 4">
            <a:extLst>
              <a:ext uri="{FF2B5EF4-FFF2-40B4-BE49-F238E27FC236}">
                <a16:creationId xmlns:a16="http://schemas.microsoft.com/office/drawing/2014/main" id="{CF160333-1A12-492B-B4E8-2ACF7CBB3C40}"/>
              </a:ext>
            </a:extLst>
          </p:cNvPr>
          <p:cNvSpPr>
            <a:spLocks noGrp="1"/>
          </p:cNvSpPr>
          <p:nvPr>
            <p:ph sz="half" idx="2"/>
          </p:nvPr>
        </p:nvSpPr>
        <p:spPr>
          <a:xfrm>
            <a:off x="824606" y="3938125"/>
            <a:ext cx="10542787" cy="682317"/>
          </a:xfrm>
        </p:spPr>
        <p:txBody>
          <a:bodyPr>
            <a:normAutofit/>
          </a:bodyPr>
          <a:lstStyle/>
          <a:p>
            <a:pPr marL="0" indent="0">
              <a:buNone/>
            </a:pPr>
            <a:r>
              <a:rPr lang="en-US" sz="3600" u="sng" dirty="0">
                <a:solidFill>
                  <a:srgbClr val="1704A0"/>
                </a:solidFill>
                <a:latin typeface="Arial" panose="020B0604020202020204" pitchFamily="34" charset="0"/>
                <a:ea typeface="Times New Roman" panose="02020603050405020304" pitchFamily="18" charset="0"/>
                <a:hlinkClick r:id="rId3" tooltip="CDE Educator Workforce Investment Grant (EWIG): EL Roadmap (ELR) Policy Implementation">
                  <a:extLst>
                    <a:ext uri="{A12FA001-AC4F-418D-AE19-62706E023703}">
                      <ahyp:hlinkClr xmlns:ahyp="http://schemas.microsoft.com/office/drawing/2018/hyperlinkcolor" val="tx"/>
                    </a:ext>
                  </a:extLst>
                </a:hlinkClick>
              </a:rPr>
              <a:t>https://www.cde.ca.gov/sp/el/rm/ewigelrmpolicy.asp</a:t>
            </a:r>
            <a:endParaRPr lang="en-US" sz="3600" dirty="0">
              <a:solidFill>
                <a:srgbClr val="1704A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7991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Educator Workforce Investment Grant: EL Roadmap Policy Implementation (2)</a:t>
            </a:r>
          </a:p>
        </p:txBody>
      </p:sp>
      <p:sp>
        <p:nvSpPr>
          <p:cNvPr id="3" name="Content Placeholder 2"/>
          <p:cNvSpPr>
            <a:spLocks noGrp="1"/>
          </p:cNvSpPr>
          <p:nvPr>
            <p:ph idx="1"/>
          </p:nvPr>
        </p:nvSpPr>
        <p:spPr>
          <a:xfrm>
            <a:off x="914400" y="1987826"/>
            <a:ext cx="10241280" cy="4147932"/>
          </a:xfrm>
        </p:spPr>
        <p:txBody>
          <a:bodyPr>
            <a:normAutofit lnSpcReduction="10000"/>
          </a:bodyPr>
          <a:lstStyle/>
          <a:p>
            <a:pPr lvl="0"/>
            <a:r>
              <a:rPr lang="en-US" sz="4000" dirty="0">
                <a:solidFill>
                  <a:prstClr val="black"/>
                </a:solidFill>
                <a:latin typeface="Arial" panose="020B0604020202020204" pitchFamily="34" charset="0"/>
                <a:ea typeface="Times New Roman" panose="02020603050405020304" pitchFamily="18" charset="0"/>
              </a:rPr>
              <a:t>Multilingual California Project (MCaP) web page: </a:t>
            </a:r>
            <a:r>
              <a:rPr lang="en-US" sz="4000" u="sng" dirty="0">
                <a:solidFill>
                  <a:srgbClr val="1704A0"/>
                </a:solidFill>
                <a:latin typeface="Arial" panose="020B0604020202020204" pitchFamily="34" charset="0"/>
                <a:ea typeface="Times New Roman" panose="02020603050405020304" pitchFamily="18" charset="0"/>
                <a:hlinkClick r:id="rId3" tooltip="Multilingual California Project (MCaP) web page">
                  <a:extLst>
                    <a:ext uri="{A12FA001-AC4F-418D-AE19-62706E023703}">
                      <ahyp:hlinkClr xmlns:ahyp="http://schemas.microsoft.com/office/drawing/2018/hyperlinkcolor" val="tx"/>
                    </a:ext>
                  </a:extLst>
                </a:hlinkClick>
              </a:rPr>
              <a:t>https://mcap.gocabe.org</a:t>
            </a:r>
            <a:endParaRPr lang="en-US" sz="4000" u="sng" dirty="0">
              <a:solidFill>
                <a:srgbClr val="1704A0"/>
              </a:solidFill>
              <a:latin typeface="Arial" panose="020B0604020202020204" pitchFamily="34" charset="0"/>
              <a:ea typeface="Times New Roman" panose="02020603050405020304" pitchFamily="18" charset="0"/>
            </a:endParaRPr>
          </a:p>
          <a:p>
            <a:pPr marL="0" lvl="0" indent="0">
              <a:buNone/>
            </a:pPr>
            <a:endParaRPr lang="en-US" sz="4000" dirty="0">
              <a:solidFill>
                <a:srgbClr val="000000">
                  <a:lumMod val="75000"/>
                  <a:lumOff val="25000"/>
                </a:srgbClr>
              </a:solidFill>
            </a:endParaRPr>
          </a:p>
          <a:p>
            <a:r>
              <a:rPr lang="en-US" sz="4000" dirty="0">
                <a:solidFill>
                  <a:prstClr val="black"/>
                </a:solidFill>
                <a:latin typeface="Arial" panose="020B0604020202020204" pitchFamily="34" charset="0"/>
                <a:ea typeface="Times New Roman" panose="02020603050405020304" pitchFamily="18" charset="0"/>
              </a:rPr>
              <a:t>English Learner Roadmap Implementation for Systemic Excellence (EL RISE!) web page: </a:t>
            </a:r>
            <a:r>
              <a:rPr lang="en-US" sz="4000" u="sng" dirty="0">
                <a:solidFill>
                  <a:srgbClr val="1704A0"/>
                </a:solidFill>
                <a:latin typeface="Arial" panose="020B0604020202020204" pitchFamily="34" charset="0"/>
                <a:ea typeface="Times New Roman" panose="02020603050405020304" pitchFamily="18" charset="0"/>
                <a:hlinkClick r:id="rId4" tooltip="English Learner Roadmap Implementation for Systemic Excellence (EL RISE!) web page">
                  <a:extLst>
                    <a:ext uri="{A12FA001-AC4F-418D-AE19-62706E023703}">
                      <ahyp:hlinkClr xmlns:ahyp="http://schemas.microsoft.com/office/drawing/2018/hyperlinkcolor" val="tx"/>
                    </a:ext>
                  </a:extLst>
                </a:hlinkClick>
              </a:rPr>
              <a:t>https://www.californianstogether.org/el-rise/</a:t>
            </a:r>
            <a:endParaRPr lang="en-US" sz="4000" u="sng" dirty="0">
              <a:solidFill>
                <a:srgbClr val="1704A0"/>
              </a:solidFill>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2227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Integrated and Designated ELD During Remote Instruction</a:t>
            </a:r>
          </a:p>
        </p:txBody>
      </p:sp>
      <p:sp>
        <p:nvSpPr>
          <p:cNvPr id="3" name="Content Placeholder 2"/>
          <p:cNvSpPr>
            <a:spLocks noGrp="1"/>
          </p:cNvSpPr>
          <p:nvPr>
            <p:ph sz="half" idx="1"/>
          </p:nvPr>
        </p:nvSpPr>
        <p:spPr>
          <a:xfrm>
            <a:off x="1075812" y="2144112"/>
            <a:ext cx="10040376" cy="871330"/>
          </a:xfrm>
        </p:spPr>
        <p:txBody>
          <a:bodyPr>
            <a:normAutofit/>
          </a:bodyPr>
          <a:lstStyle/>
          <a:p>
            <a:pPr marL="0" indent="0">
              <a:buNone/>
            </a:pPr>
            <a:r>
              <a:rPr lang="en-US" sz="4000" dirty="0">
                <a:solidFill>
                  <a:prstClr val="black"/>
                </a:solidFill>
                <a:latin typeface="Arial" panose="020B0604020202020204" pitchFamily="34" charset="0"/>
                <a:ea typeface="Times New Roman" panose="02020603050405020304" pitchFamily="18" charset="0"/>
              </a:rPr>
              <a:t>ELD Frequently Asked Questions (FAQs)</a:t>
            </a:r>
            <a:endParaRPr lang="en-US" sz="4000" u="sng" dirty="0">
              <a:solidFill>
                <a:prstClr val="black"/>
              </a:solidFill>
              <a:latin typeface="Arial" panose="020B0604020202020204" pitchFamily="34" charset="0"/>
              <a:ea typeface="Times New Roman" panose="02020603050405020304" pitchFamily="18" charset="0"/>
            </a:endParaRPr>
          </a:p>
        </p:txBody>
      </p:sp>
      <p:sp>
        <p:nvSpPr>
          <p:cNvPr id="8" name="Content Placeholder 7">
            <a:extLst>
              <a:ext uri="{FF2B5EF4-FFF2-40B4-BE49-F238E27FC236}">
                <a16:creationId xmlns:a16="http://schemas.microsoft.com/office/drawing/2014/main" id="{645CC96B-DE3F-46D2-BBC1-9C30C4CCE91D}"/>
              </a:ext>
            </a:extLst>
          </p:cNvPr>
          <p:cNvSpPr>
            <a:spLocks noGrp="1"/>
          </p:cNvSpPr>
          <p:nvPr>
            <p:ph sz="half" idx="2"/>
          </p:nvPr>
        </p:nvSpPr>
        <p:spPr>
          <a:xfrm>
            <a:off x="1097280" y="3235051"/>
            <a:ext cx="10058402" cy="849223"/>
          </a:xfrm>
        </p:spPr>
        <p:txBody>
          <a:bodyPr>
            <a:normAutofit/>
          </a:bodyPr>
          <a:lstStyle/>
          <a:p>
            <a:pPr marL="0" indent="0">
              <a:buNone/>
            </a:pPr>
            <a:r>
              <a:rPr lang="en-US" sz="3600" u="sng" dirty="0">
                <a:solidFill>
                  <a:srgbClr val="1704A0"/>
                </a:solidFill>
                <a:latin typeface="Arial" panose="020B0604020202020204" pitchFamily="34" charset="0"/>
                <a:ea typeface="Times New Roman" panose="02020603050405020304" pitchFamily="18" charset="0"/>
                <a:hlinkClick r:id="rId3" tooltip="ELD Frequently Asked Questions (FAQs)">
                  <a:extLst>
                    <a:ext uri="{A12FA001-AC4F-418D-AE19-62706E023703}">
                      <ahyp:hlinkClr xmlns:ahyp="http://schemas.microsoft.com/office/drawing/2018/hyperlinkcolor" val="tx"/>
                    </a:ext>
                  </a:extLst>
                </a:hlinkClick>
              </a:rPr>
              <a:t>https://www.cde.ca.gov/sp/el/er/eldfaqs.asp</a:t>
            </a:r>
            <a:endParaRPr lang="en-US" sz="3600" dirty="0">
              <a:solidFill>
                <a:srgbClr val="1704A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08095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Integrated and Designated ELD During Remote Instruction (2)</a:t>
            </a:r>
          </a:p>
        </p:txBody>
      </p:sp>
      <p:sp>
        <p:nvSpPr>
          <p:cNvPr id="3" name="Content Placeholder 2"/>
          <p:cNvSpPr>
            <a:spLocks noGrp="1"/>
          </p:cNvSpPr>
          <p:nvPr>
            <p:ph sz="half" idx="1"/>
          </p:nvPr>
        </p:nvSpPr>
        <p:spPr>
          <a:xfrm>
            <a:off x="1075811" y="2104286"/>
            <a:ext cx="10040377" cy="1450757"/>
          </a:xfrm>
        </p:spPr>
        <p:txBody>
          <a:bodyPr>
            <a:normAutofit/>
          </a:bodyPr>
          <a:lstStyle/>
          <a:p>
            <a:pPr marL="0" lvl="0" indent="0">
              <a:buNone/>
            </a:pPr>
            <a:r>
              <a:rPr lang="en-US" sz="4000" dirty="0">
                <a:solidFill>
                  <a:prstClr val="black"/>
                </a:solidFill>
                <a:latin typeface="Arial" panose="020B0604020202020204" pitchFamily="34" charset="0"/>
                <a:ea typeface="Times New Roman" panose="02020603050405020304" pitchFamily="18" charset="0"/>
              </a:rPr>
              <a:t>COVID-19 EL Resources and Model Programs</a:t>
            </a:r>
            <a:endParaRPr lang="en-US" sz="4000" u="sng" dirty="0">
              <a:solidFill>
                <a:prstClr val="black"/>
              </a:solidFill>
              <a:latin typeface="Arial" panose="020B0604020202020204" pitchFamily="34" charset="0"/>
              <a:ea typeface="Times New Roman" panose="02020603050405020304" pitchFamily="18" charset="0"/>
            </a:endParaRPr>
          </a:p>
        </p:txBody>
      </p:sp>
      <p:sp>
        <p:nvSpPr>
          <p:cNvPr id="8" name="Content Placeholder 7">
            <a:extLst>
              <a:ext uri="{FF2B5EF4-FFF2-40B4-BE49-F238E27FC236}">
                <a16:creationId xmlns:a16="http://schemas.microsoft.com/office/drawing/2014/main" id="{6A95982F-5A27-4C3B-8618-00FC8DC55E46}"/>
              </a:ext>
            </a:extLst>
          </p:cNvPr>
          <p:cNvSpPr>
            <a:spLocks noGrp="1"/>
          </p:cNvSpPr>
          <p:nvPr>
            <p:ph sz="half" idx="2"/>
          </p:nvPr>
        </p:nvSpPr>
        <p:spPr>
          <a:xfrm>
            <a:off x="442783" y="3559152"/>
            <a:ext cx="11306433" cy="725633"/>
          </a:xfrm>
        </p:spPr>
        <p:txBody>
          <a:bodyPr>
            <a:normAutofit/>
          </a:bodyPr>
          <a:lstStyle/>
          <a:p>
            <a:pPr marL="0" lvl="0" indent="0" algn="ctr">
              <a:buNone/>
            </a:pPr>
            <a:r>
              <a:rPr lang="en-US" sz="3600" u="sng" dirty="0">
                <a:solidFill>
                  <a:srgbClr val="1704A0"/>
                </a:solidFill>
                <a:latin typeface="Arial" panose="020B0604020202020204" pitchFamily="34" charset="0"/>
                <a:ea typeface="Times New Roman" panose="02020603050405020304" pitchFamily="18" charset="0"/>
                <a:hlinkClick r:id="rId3" tooltip="COVID-19 EL Resources and Model Programs">
                  <a:extLst>
                    <a:ext uri="{A12FA001-AC4F-418D-AE19-62706E023703}">
                      <ahyp:hlinkClr xmlns:ahyp="http://schemas.microsoft.com/office/drawing/2018/hyperlinkcolor" val="tx"/>
                    </a:ext>
                  </a:extLst>
                </a:hlinkClick>
              </a:rPr>
              <a:t>https://www.cde.ca.gov/sp/el/er/covidelresources.asp</a:t>
            </a:r>
            <a:r>
              <a:rPr lang="en-US" sz="3600" dirty="0">
                <a:solidFill>
                  <a:srgbClr val="1704A0"/>
                </a:solidFill>
                <a:latin typeface="Arial" panose="020B0604020202020204" pitchFamily="34" charset="0"/>
                <a:ea typeface="Times New Roman" panose="02020603050405020304" pitchFamily="18" charset="0"/>
                <a:hlinkClick r:id="rId3" tooltip="COVID-19 EL Resources and Model Programs">
                  <a:extLst>
                    <a:ext uri="{A12FA001-AC4F-418D-AE19-62706E023703}">
                      <ahyp:hlinkClr xmlns:ahyp="http://schemas.microsoft.com/office/drawing/2018/hyperlinkcolor" val="tx"/>
                    </a:ext>
                  </a:extLst>
                </a:hlinkClick>
              </a:rPr>
              <a:t> </a:t>
            </a:r>
            <a:endParaRPr lang="en-US" sz="3600" dirty="0">
              <a:solidFill>
                <a:srgbClr val="1704A0"/>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20370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Supporting English Learners and Parents Remotely During COVID-19</a:t>
            </a:r>
          </a:p>
        </p:txBody>
      </p:sp>
      <p:sp>
        <p:nvSpPr>
          <p:cNvPr id="3" name="Content Placeholder 2"/>
          <p:cNvSpPr>
            <a:spLocks noGrp="1"/>
          </p:cNvSpPr>
          <p:nvPr>
            <p:ph sz="half" idx="1"/>
          </p:nvPr>
        </p:nvSpPr>
        <p:spPr>
          <a:xfrm>
            <a:off x="1097278" y="1925690"/>
            <a:ext cx="9823134" cy="1078767"/>
          </a:xfrm>
        </p:spPr>
        <p:txBody>
          <a:bodyPr>
            <a:normAutofit fontScale="92500" lnSpcReduction="10000"/>
          </a:bodyPr>
          <a:lstStyle/>
          <a:p>
            <a:pPr marL="0" lvl="0" indent="0" algn="ctr">
              <a:buNone/>
            </a:pPr>
            <a:r>
              <a:rPr lang="en-US" sz="4000" dirty="0">
                <a:solidFill>
                  <a:prstClr val="black"/>
                </a:solidFill>
                <a:latin typeface="Arial" panose="020B0604020202020204" pitchFamily="34" charset="0"/>
                <a:ea typeface="Times New Roman" panose="02020603050405020304" pitchFamily="18" charset="0"/>
              </a:rPr>
              <a:t>CDE EL Updates Newsletters</a:t>
            </a:r>
            <a:endParaRPr lang="en-US" sz="4000" u="sng" dirty="0">
              <a:solidFill>
                <a:srgbClr val="0563C1"/>
              </a:solidFill>
              <a:latin typeface="Arial" panose="020B0604020202020204" pitchFamily="34"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5B6E4362-4D27-4BCE-8B48-82324DD693CB}"/>
              </a:ext>
            </a:extLst>
          </p:cNvPr>
          <p:cNvSpPr>
            <a:spLocks noGrp="1"/>
          </p:cNvSpPr>
          <p:nvPr>
            <p:ph sz="half" idx="2"/>
          </p:nvPr>
        </p:nvSpPr>
        <p:spPr>
          <a:xfrm>
            <a:off x="1097279" y="2664105"/>
            <a:ext cx="10058402" cy="524414"/>
          </a:xfrm>
        </p:spPr>
        <p:txBody>
          <a:bodyPr>
            <a:normAutofit fontScale="92500" lnSpcReduction="10000"/>
          </a:bodyPr>
          <a:lstStyle/>
          <a:p>
            <a:pPr marL="0" indent="0" algn="ctr">
              <a:buNone/>
            </a:pPr>
            <a:r>
              <a:rPr lang="en-US" sz="3600" u="sng" dirty="0">
                <a:solidFill>
                  <a:srgbClr val="1704A0"/>
                </a:solidFill>
                <a:latin typeface="Arial" panose="020B0604020202020204" pitchFamily="34" charset="0"/>
                <a:ea typeface="Times New Roman" panose="02020603050405020304" pitchFamily="18" charset="0"/>
                <a:hlinkClick r:id="rId3" tooltip="CDE EL Newsletters">
                  <a:extLst>
                    <a:ext uri="{A12FA001-AC4F-418D-AE19-62706E023703}">
                      <ahyp:hlinkClr xmlns:ahyp="http://schemas.microsoft.com/office/drawing/2018/hyperlinkcolor" val="tx"/>
                    </a:ext>
                  </a:extLst>
                </a:hlinkClick>
              </a:rPr>
              <a:t>https://www.cde.ca.gov/sp/el/er/elnewsletters.asp</a:t>
            </a:r>
            <a:endParaRPr lang="en-US" sz="3600" dirty="0">
              <a:solidFill>
                <a:srgbClr val="1704A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20841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Supporting English Learners and Parents Remotely During COVID-19 (2)</a:t>
            </a:r>
          </a:p>
        </p:txBody>
      </p:sp>
      <p:sp>
        <p:nvSpPr>
          <p:cNvPr id="3" name="Content Placeholder 2"/>
          <p:cNvSpPr>
            <a:spLocks noGrp="1"/>
          </p:cNvSpPr>
          <p:nvPr>
            <p:ph sz="half" idx="1"/>
          </p:nvPr>
        </p:nvSpPr>
        <p:spPr>
          <a:xfrm>
            <a:off x="1097278" y="2213113"/>
            <a:ext cx="10058400" cy="987288"/>
          </a:xfrm>
        </p:spPr>
        <p:txBody>
          <a:bodyPr>
            <a:normAutofit/>
          </a:bodyPr>
          <a:lstStyle/>
          <a:p>
            <a:pPr marL="0" lvl="0" indent="0">
              <a:buNone/>
            </a:pPr>
            <a:r>
              <a:rPr lang="en-US" sz="4000" dirty="0">
                <a:solidFill>
                  <a:prstClr val="black"/>
                </a:solidFill>
                <a:latin typeface="Arial" panose="020B0604020202020204" pitchFamily="34" charset="0"/>
                <a:ea typeface="Times New Roman" panose="02020603050405020304" pitchFamily="18" charset="0"/>
              </a:rPr>
              <a:t>COVID-19 EL Parent and Family Resources</a:t>
            </a:r>
          </a:p>
        </p:txBody>
      </p:sp>
      <p:sp>
        <p:nvSpPr>
          <p:cNvPr id="9" name="Content Placeholder 8">
            <a:extLst>
              <a:ext uri="{FF2B5EF4-FFF2-40B4-BE49-F238E27FC236}">
                <a16:creationId xmlns:a16="http://schemas.microsoft.com/office/drawing/2014/main" id="{EFD5B768-D048-4E2A-B05F-5BFBE63FF2BE}"/>
              </a:ext>
            </a:extLst>
          </p:cNvPr>
          <p:cNvSpPr>
            <a:spLocks noGrp="1"/>
          </p:cNvSpPr>
          <p:nvPr>
            <p:ph sz="half" idx="2"/>
          </p:nvPr>
        </p:nvSpPr>
        <p:spPr>
          <a:xfrm>
            <a:off x="343930" y="2935063"/>
            <a:ext cx="11504140" cy="741091"/>
          </a:xfrm>
        </p:spPr>
        <p:txBody>
          <a:bodyPr>
            <a:normAutofit/>
          </a:bodyPr>
          <a:lstStyle/>
          <a:p>
            <a:pPr marL="0" indent="0" algn="ctr">
              <a:buNone/>
            </a:pPr>
            <a:r>
              <a:rPr lang="en-US" sz="3600" u="sng" dirty="0">
                <a:solidFill>
                  <a:srgbClr val="1704A0"/>
                </a:solidFill>
                <a:latin typeface="Arial" panose="020B0604020202020204" pitchFamily="34" charset="0"/>
                <a:ea typeface="Times New Roman" panose="02020603050405020304" pitchFamily="18" charset="0"/>
                <a:hlinkClick r:id="rId3" tooltip="COVID-19 EL Parent and Family Resources">
                  <a:extLst>
                    <a:ext uri="{A12FA001-AC4F-418D-AE19-62706E023703}">
                      <ahyp:hlinkClr xmlns:ahyp="http://schemas.microsoft.com/office/drawing/2018/hyperlinkcolor" val="tx"/>
                    </a:ext>
                  </a:extLst>
                </a:hlinkClick>
              </a:rPr>
              <a:t>https://www.cde.ca.gov/sp/el/er/covidelresources.asp</a:t>
            </a:r>
            <a:endParaRPr lang="en-US" sz="2400" dirty="0">
              <a:solidFill>
                <a:srgbClr val="1704A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99481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Supporting English Learners and Parents Remotely During COVID-19 (3)</a:t>
            </a:r>
          </a:p>
        </p:txBody>
      </p:sp>
      <p:sp>
        <p:nvSpPr>
          <p:cNvPr id="3" name="Content Placeholder 2"/>
          <p:cNvSpPr>
            <a:spLocks noGrp="1"/>
          </p:cNvSpPr>
          <p:nvPr>
            <p:ph sz="half" idx="1"/>
          </p:nvPr>
        </p:nvSpPr>
        <p:spPr>
          <a:xfrm>
            <a:off x="1066800" y="2105624"/>
            <a:ext cx="10058400" cy="1062120"/>
          </a:xfrm>
        </p:spPr>
        <p:txBody>
          <a:bodyPr>
            <a:normAutofit/>
          </a:bodyPr>
          <a:lstStyle/>
          <a:p>
            <a:pPr marL="0" lvl="0" indent="0" algn="ctr">
              <a:buNone/>
            </a:pPr>
            <a:r>
              <a:rPr lang="fr-FR" sz="4000" dirty="0">
                <a:solidFill>
                  <a:srgbClr val="000000">
                    <a:lumMod val="75000"/>
                    <a:lumOff val="25000"/>
                  </a:srgbClr>
                </a:solidFill>
              </a:rPr>
              <a:t>CDE Parent Engagement Module </a:t>
            </a:r>
            <a:r>
              <a:rPr lang="en-US" sz="4000" dirty="0">
                <a:solidFill>
                  <a:srgbClr val="000000">
                    <a:lumMod val="75000"/>
                    <a:lumOff val="25000"/>
                  </a:srgbClr>
                </a:solidFill>
              </a:rPr>
              <a:t>Series</a:t>
            </a:r>
            <a:endParaRPr lang="en-US" sz="4000" dirty="0">
              <a:solidFill>
                <a:srgbClr val="000000">
                  <a:lumMod val="75000"/>
                  <a:lumOff val="25000"/>
                </a:srgbClr>
              </a:solidFill>
              <a:highlight>
                <a:srgbClr val="FFFF00"/>
              </a:highlight>
            </a:endParaRPr>
          </a:p>
        </p:txBody>
      </p:sp>
      <p:sp>
        <p:nvSpPr>
          <p:cNvPr id="5" name="Content Placeholder 4">
            <a:extLst>
              <a:ext uri="{FF2B5EF4-FFF2-40B4-BE49-F238E27FC236}">
                <a16:creationId xmlns:a16="http://schemas.microsoft.com/office/drawing/2014/main" id="{B0DD1CD6-A095-4FFE-A95A-638BE4E8425D}"/>
              </a:ext>
            </a:extLst>
          </p:cNvPr>
          <p:cNvSpPr>
            <a:spLocks noGrp="1"/>
          </p:cNvSpPr>
          <p:nvPr>
            <p:ph sz="half" idx="2"/>
          </p:nvPr>
        </p:nvSpPr>
        <p:spPr>
          <a:xfrm>
            <a:off x="486032" y="3090527"/>
            <a:ext cx="11219935" cy="676945"/>
          </a:xfrm>
        </p:spPr>
        <p:txBody>
          <a:bodyPr/>
          <a:lstStyle/>
          <a:p>
            <a:pPr marL="0" lvl="0" indent="0" algn="ctr">
              <a:buNone/>
            </a:pPr>
            <a:r>
              <a:rPr lang="en-US" sz="4000" dirty="0">
                <a:solidFill>
                  <a:prstClr val="black"/>
                </a:solidFill>
                <a:latin typeface="Arial" panose="020B0604020202020204" pitchFamily="34" charset="0"/>
                <a:ea typeface="Times New Roman" panose="02020603050405020304" pitchFamily="18" charset="0"/>
              </a:rPr>
              <a:t> </a:t>
            </a:r>
            <a:r>
              <a:rPr lang="en-US" sz="3600" u="sng" dirty="0">
                <a:solidFill>
                  <a:srgbClr val="1704A0"/>
                </a:solidFill>
                <a:latin typeface="Arial" panose="020B0604020202020204" pitchFamily="34" charset="0"/>
                <a:ea typeface="Times New Roman" panose="02020603050405020304" pitchFamily="18" charset="0"/>
                <a:hlinkClick r:id="rId3" tooltip="CDE Parent Engagement Module Series">
                  <a:extLst>
                    <a:ext uri="{A12FA001-AC4F-418D-AE19-62706E023703}">
                      <ahyp:hlinkClr xmlns:ahyp="http://schemas.microsoft.com/office/drawing/2018/hyperlinkcolor" val="tx"/>
                    </a:ext>
                  </a:extLst>
                </a:hlinkClick>
              </a:rPr>
              <a:t>https://www.cde.ca.gov/sp/me/mt/pem.asp</a:t>
            </a:r>
            <a:endParaRPr lang="en-US" sz="3600" dirty="0">
              <a:solidFill>
                <a:srgbClr val="1704A0"/>
              </a:solidFill>
            </a:endParaRPr>
          </a:p>
          <a:p>
            <a:pPr algn="ct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95178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English Learners Remotely</a:t>
            </a:r>
          </a:p>
        </p:txBody>
      </p:sp>
      <p:sp>
        <p:nvSpPr>
          <p:cNvPr id="3" name="Content Placeholder 2"/>
          <p:cNvSpPr>
            <a:spLocks noGrp="1"/>
          </p:cNvSpPr>
          <p:nvPr>
            <p:ph sz="half" idx="1"/>
          </p:nvPr>
        </p:nvSpPr>
        <p:spPr>
          <a:xfrm>
            <a:off x="1097278" y="1978243"/>
            <a:ext cx="10058400" cy="1450757"/>
          </a:xfrm>
        </p:spPr>
        <p:txBody>
          <a:bodyPr>
            <a:normAutofit fontScale="92500"/>
          </a:bodyPr>
          <a:lstStyle/>
          <a:p>
            <a:pPr marL="0" lvl="0" indent="0">
              <a:buNone/>
            </a:pPr>
            <a:endParaRPr lang="en-US" sz="4000" dirty="0">
              <a:solidFill>
                <a:prstClr val="black"/>
              </a:solidFill>
              <a:latin typeface="Arial" panose="020B0604020202020204" pitchFamily="34" charset="0"/>
              <a:ea typeface="Times New Roman" panose="02020603050405020304" pitchFamily="18" charset="0"/>
            </a:endParaRPr>
          </a:p>
          <a:p>
            <a:pPr marL="0" lvl="0" indent="0" algn="ctr">
              <a:buNone/>
            </a:pPr>
            <a:r>
              <a:rPr lang="en-US" sz="4000" dirty="0">
                <a:solidFill>
                  <a:prstClr val="black"/>
                </a:solidFill>
                <a:latin typeface="Arial" panose="020B0604020202020204" pitchFamily="34" charset="0"/>
                <a:ea typeface="Times New Roman" panose="02020603050405020304" pitchFamily="18" charset="0"/>
              </a:rPr>
              <a:t>COVID-19 EL Resources and Guidance</a:t>
            </a:r>
          </a:p>
        </p:txBody>
      </p:sp>
      <p:sp>
        <p:nvSpPr>
          <p:cNvPr id="5" name="Content Placeholder 4">
            <a:extLst>
              <a:ext uri="{FF2B5EF4-FFF2-40B4-BE49-F238E27FC236}">
                <a16:creationId xmlns:a16="http://schemas.microsoft.com/office/drawing/2014/main" id="{1E32122B-0AD4-472C-9703-4AA34E28FC0B}"/>
              </a:ext>
            </a:extLst>
          </p:cNvPr>
          <p:cNvSpPr>
            <a:spLocks noGrp="1"/>
          </p:cNvSpPr>
          <p:nvPr>
            <p:ph sz="half" idx="2"/>
          </p:nvPr>
        </p:nvSpPr>
        <p:spPr>
          <a:xfrm>
            <a:off x="576648" y="3669883"/>
            <a:ext cx="11038703" cy="628170"/>
          </a:xfrm>
        </p:spPr>
        <p:txBody>
          <a:bodyPr>
            <a:normAutofit fontScale="92500"/>
          </a:bodyPr>
          <a:lstStyle/>
          <a:p>
            <a:pPr marL="0" lvl="0" indent="0">
              <a:buNone/>
            </a:pPr>
            <a:r>
              <a:rPr lang="en-US" sz="3900" u="sng" dirty="0">
                <a:solidFill>
                  <a:srgbClr val="1704A0"/>
                </a:solidFill>
                <a:latin typeface="Arial" panose="020B0604020202020204" pitchFamily="34" charset="0"/>
                <a:ea typeface="Times New Roman" panose="02020603050405020304" pitchFamily="18" charset="0"/>
                <a:hlinkClick r:id="rId3" tooltip="COVID-19 EL Resources and Guidance">
                  <a:extLst>
                    <a:ext uri="{A12FA001-AC4F-418D-AE19-62706E023703}">
                      <ahyp:hlinkClr xmlns:ahyp="http://schemas.microsoft.com/office/drawing/2018/hyperlinkcolor" val="tx"/>
                    </a:ext>
                  </a:extLst>
                </a:hlinkClick>
              </a:rPr>
              <a:t>https://www.cde.ca.gov/sp/el/er/covidelresources.asp</a:t>
            </a:r>
            <a:r>
              <a:rPr lang="en-US" sz="3900" dirty="0">
                <a:solidFill>
                  <a:srgbClr val="1704A0"/>
                </a:solidFill>
                <a:latin typeface="Arial" panose="020B0604020202020204" pitchFamily="34" charset="0"/>
                <a:ea typeface="Times New Roman" panose="02020603050405020304" pitchFamily="18" charset="0"/>
                <a:hlinkClick r:id="rId3" tooltip="COVID-19 EL Resources and Guidance">
                  <a:extLst>
                    <a:ext uri="{A12FA001-AC4F-418D-AE19-62706E023703}">
                      <ahyp:hlinkClr xmlns:ahyp="http://schemas.microsoft.com/office/drawing/2018/hyperlinkcolor" val="tx"/>
                    </a:ext>
                  </a:extLst>
                </a:hlinkClick>
              </a:rPr>
              <a:t> </a:t>
            </a:r>
            <a:endParaRPr lang="en-US" sz="3900" dirty="0">
              <a:solidFill>
                <a:srgbClr val="1704A0"/>
              </a:solidFill>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90515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English Learners Remotely (2)</a:t>
            </a:r>
          </a:p>
        </p:txBody>
      </p:sp>
      <p:sp>
        <p:nvSpPr>
          <p:cNvPr id="3" name="Content Placeholder 2"/>
          <p:cNvSpPr>
            <a:spLocks noGrp="1"/>
          </p:cNvSpPr>
          <p:nvPr>
            <p:ph sz="half" idx="1"/>
          </p:nvPr>
        </p:nvSpPr>
        <p:spPr>
          <a:xfrm>
            <a:off x="1097278" y="2411896"/>
            <a:ext cx="10058399" cy="3140765"/>
          </a:xfrm>
        </p:spPr>
        <p:txBody>
          <a:bodyPr>
            <a:normAutofit/>
          </a:bodyPr>
          <a:lstStyle/>
          <a:p>
            <a:pPr marL="0" lvl="0" indent="0">
              <a:buNone/>
            </a:pPr>
            <a:r>
              <a:rPr lang="en-US" sz="4000" dirty="0">
                <a:solidFill>
                  <a:prstClr val="black"/>
                </a:solidFill>
                <a:latin typeface="Arial" panose="020B0604020202020204" pitchFamily="34" charset="0"/>
                <a:ea typeface="Times New Roman" panose="02020603050405020304" pitchFamily="18" charset="0"/>
              </a:rPr>
              <a:t>ELPAC Fall Administration: Remote Testing Guidance </a:t>
            </a:r>
          </a:p>
        </p:txBody>
      </p:sp>
      <p:sp>
        <p:nvSpPr>
          <p:cNvPr id="5" name="Content Placeholder 4">
            <a:extLst>
              <a:ext uri="{FF2B5EF4-FFF2-40B4-BE49-F238E27FC236}">
                <a16:creationId xmlns:a16="http://schemas.microsoft.com/office/drawing/2014/main" id="{DBCD1147-A694-4309-9657-DFC600A5D94F}"/>
              </a:ext>
            </a:extLst>
          </p:cNvPr>
          <p:cNvSpPr>
            <a:spLocks noGrp="1"/>
          </p:cNvSpPr>
          <p:nvPr>
            <p:ph sz="half" idx="2"/>
          </p:nvPr>
        </p:nvSpPr>
        <p:spPr>
          <a:xfrm>
            <a:off x="1036320" y="3982278"/>
            <a:ext cx="10058402" cy="690197"/>
          </a:xfrm>
        </p:spPr>
        <p:txBody>
          <a:bodyPr>
            <a:normAutofit/>
          </a:bodyPr>
          <a:lstStyle/>
          <a:p>
            <a:pPr marL="0" lvl="0" indent="0" algn="ctr">
              <a:buNone/>
            </a:pPr>
            <a:r>
              <a:rPr lang="en-US" sz="4000" dirty="0">
                <a:solidFill>
                  <a:srgbClr val="1704A0"/>
                </a:solidFill>
                <a:latin typeface="Arial" panose="020B0604020202020204" pitchFamily="34" charset="0"/>
                <a:ea typeface="Times New Roman" panose="02020603050405020304" pitchFamily="18" charset="0"/>
                <a:hlinkClick r:id="rId3" tooltip="ELPAC Fall Administration: Remote Testing Guidance">
                  <a:extLst>
                    <a:ext uri="{A12FA001-AC4F-418D-AE19-62706E023703}">
                      <ahyp:hlinkClr xmlns:ahyp="http://schemas.microsoft.com/office/drawing/2018/hyperlinkcolor" val="tx"/>
                    </a:ext>
                  </a:extLst>
                </a:hlinkClick>
              </a:rPr>
              <a:t>https://ca-toms-help.ets.org/fall-admins/ </a:t>
            </a:r>
            <a:endParaRPr lang="en-US" sz="4000" dirty="0">
              <a:solidFill>
                <a:srgbClr val="1704A0"/>
              </a:solidFill>
              <a:highlight>
                <a:srgbClr val="FFFF00"/>
              </a:highligh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680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113706"/>
          </a:xfrm>
        </p:spPr>
        <p:txBody>
          <a:bodyPr>
            <a:normAutofit/>
          </a:bodyPr>
          <a:lstStyle/>
          <a:p>
            <a:pPr algn="ctr"/>
            <a:r>
              <a:rPr lang="en-US" dirty="0"/>
              <a:t>Enrollment Counts by EL Type and Year</a:t>
            </a:r>
          </a:p>
        </p:txBody>
      </p:sp>
      <p:graphicFrame>
        <p:nvGraphicFramePr>
          <p:cNvPr id="7" name="Content Placeholder 6" descr="Counts of 2018–19 LTEL and At Risk LTEL over the last three years."/>
          <p:cNvGraphicFramePr>
            <a:graphicFrameLocks noGrp="1"/>
          </p:cNvGraphicFramePr>
          <p:nvPr>
            <p:ph sz="half" idx="2"/>
            <p:extLst/>
          </p:nvPr>
        </p:nvGraphicFramePr>
        <p:xfrm>
          <a:off x="556591" y="1916824"/>
          <a:ext cx="11111948" cy="1645920"/>
        </p:xfrm>
        <a:graphic>
          <a:graphicData uri="http://schemas.openxmlformats.org/drawingml/2006/table">
            <a:tbl>
              <a:tblPr firstRow="1" bandRow="1">
                <a:tableStyleId>{5C22544A-7EE6-4342-B048-85BDC9FD1C3A}</a:tableStyleId>
              </a:tblPr>
              <a:tblGrid>
                <a:gridCol w="2236304">
                  <a:extLst>
                    <a:ext uri="{9D8B030D-6E8A-4147-A177-3AD203B41FA5}">
                      <a16:colId xmlns:a16="http://schemas.microsoft.com/office/drawing/2014/main" val="20000"/>
                    </a:ext>
                  </a:extLst>
                </a:gridCol>
                <a:gridCol w="2218911">
                  <a:extLst>
                    <a:ext uri="{9D8B030D-6E8A-4147-A177-3AD203B41FA5}">
                      <a16:colId xmlns:a16="http://schemas.microsoft.com/office/drawing/2014/main" val="20001"/>
                    </a:ext>
                  </a:extLst>
                </a:gridCol>
                <a:gridCol w="2218911">
                  <a:extLst>
                    <a:ext uri="{9D8B030D-6E8A-4147-A177-3AD203B41FA5}">
                      <a16:colId xmlns:a16="http://schemas.microsoft.com/office/drawing/2014/main" val="20002"/>
                    </a:ext>
                  </a:extLst>
                </a:gridCol>
                <a:gridCol w="2218911">
                  <a:extLst>
                    <a:ext uri="{9D8B030D-6E8A-4147-A177-3AD203B41FA5}">
                      <a16:colId xmlns:a16="http://schemas.microsoft.com/office/drawing/2014/main" val="20003"/>
                    </a:ext>
                  </a:extLst>
                </a:gridCol>
                <a:gridCol w="2218911">
                  <a:extLst>
                    <a:ext uri="{9D8B030D-6E8A-4147-A177-3AD203B41FA5}">
                      <a16:colId xmlns:a16="http://schemas.microsoft.com/office/drawing/2014/main" val="20004"/>
                    </a:ext>
                  </a:extLst>
                </a:gridCol>
              </a:tblGrid>
              <a:tr h="370840">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EL Type</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2016–17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2017–18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2018–19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2019–20</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ELs</a:t>
                      </a:r>
                    </a:p>
                  </a:txBody>
                  <a:tcPr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1,332,405</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1,271,150</a:t>
                      </a:r>
                    </a:p>
                  </a:txBody>
                  <a:tcPr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1,195,988</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1,148,024</a:t>
                      </a:r>
                    </a:p>
                  </a:txBody>
                  <a:tcPr anchor="ctr"/>
                </a:tc>
                <a:extLst>
                  <a:ext uri="{0D108BD9-81ED-4DB2-BD59-A6C34878D82A}">
                    <a16:rowId xmlns:a16="http://schemas.microsoft.com/office/drawing/2014/main" val="10001"/>
                  </a:ext>
                </a:extLst>
              </a:tr>
              <a:tr h="370840">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RFEPs</a:t>
                      </a:r>
                    </a:p>
                  </a:txBody>
                  <a:tcPr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1,047,267</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1,104,495</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1,131,092</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1,133,977</a:t>
                      </a:r>
                    </a:p>
                  </a:txBody>
                  <a:tcPr anchor="ct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0478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935C-583E-4F85-B3A3-BD09ABBAA13E}"/>
              </a:ext>
            </a:extLst>
          </p:cNvPr>
          <p:cNvSpPr>
            <a:spLocks noGrp="1"/>
          </p:cNvSpPr>
          <p:nvPr>
            <p:ph type="title"/>
          </p:nvPr>
        </p:nvSpPr>
        <p:spPr/>
        <p:txBody>
          <a:bodyPr/>
          <a:lstStyle/>
          <a:p>
            <a:r>
              <a:rPr lang="en-US" dirty="0"/>
              <a:t>Questions or Comments?</a:t>
            </a:r>
          </a:p>
        </p:txBody>
      </p:sp>
      <p:sp>
        <p:nvSpPr>
          <p:cNvPr id="3" name="Content Placeholder 2">
            <a:extLst>
              <a:ext uri="{FF2B5EF4-FFF2-40B4-BE49-F238E27FC236}">
                <a16:creationId xmlns:a16="http://schemas.microsoft.com/office/drawing/2014/main" id="{25A10324-F8FC-4C77-8F00-7A5144CAD789}"/>
              </a:ext>
            </a:extLst>
          </p:cNvPr>
          <p:cNvSpPr>
            <a:spLocks noGrp="1"/>
          </p:cNvSpPr>
          <p:nvPr>
            <p:ph idx="1"/>
          </p:nvPr>
        </p:nvSpPr>
        <p:spPr/>
        <p:txBody>
          <a:bodyPr/>
          <a:lstStyle/>
          <a:p>
            <a:pPr marL="0" lvl="0" indent="0" algn="ctr">
              <a:lnSpc>
                <a:spcPct val="100000"/>
              </a:lnSpc>
              <a:spcBef>
                <a:spcPts val="0"/>
              </a:spcBef>
              <a:spcAft>
                <a:spcPts val="0"/>
              </a:spcAft>
              <a:buSzTx/>
              <a:buNone/>
              <a:defRPr/>
            </a:pPr>
            <a:r>
              <a:rPr lang="en-US" sz="3200" dirty="0">
                <a:solidFill>
                  <a:srgbClr val="000000"/>
                </a:solidFill>
              </a:rPr>
              <a:t>Sandra Covarrubias</a:t>
            </a:r>
          </a:p>
          <a:p>
            <a:pPr marL="0" lvl="0" indent="0" algn="ctr">
              <a:lnSpc>
                <a:spcPct val="100000"/>
              </a:lnSpc>
              <a:spcBef>
                <a:spcPts val="0"/>
              </a:spcBef>
              <a:spcAft>
                <a:spcPts val="0"/>
              </a:spcAft>
              <a:buSzTx/>
              <a:buNone/>
              <a:defRPr/>
            </a:pPr>
            <a:r>
              <a:rPr lang="en-US" sz="3200" dirty="0">
                <a:solidFill>
                  <a:srgbClr val="000000"/>
                </a:solidFill>
              </a:rPr>
              <a:t>Education Programs Consultant Multilingual Support Division</a:t>
            </a:r>
          </a:p>
          <a:p>
            <a:pPr marL="0" lvl="0" indent="0" algn="ctr">
              <a:lnSpc>
                <a:spcPct val="100000"/>
              </a:lnSpc>
              <a:spcBef>
                <a:spcPts val="0"/>
              </a:spcBef>
              <a:spcAft>
                <a:spcPts val="0"/>
              </a:spcAft>
              <a:buSzTx/>
              <a:buNone/>
              <a:defRPr/>
            </a:pPr>
            <a:r>
              <a:rPr lang="en-US" sz="3200" dirty="0">
                <a:solidFill>
                  <a:srgbClr val="000000"/>
                </a:solidFill>
              </a:rPr>
              <a:t>California Department of Education</a:t>
            </a:r>
          </a:p>
          <a:p>
            <a:pPr marL="0" lvl="0" indent="0" algn="ctr">
              <a:lnSpc>
                <a:spcPct val="100000"/>
              </a:lnSpc>
              <a:spcBef>
                <a:spcPts val="0"/>
              </a:spcBef>
              <a:spcAft>
                <a:spcPts val="0"/>
              </a:spcAft>
              <a:buSzTx/>
              <a:buNone/>
              <a:defRPr/>
            </a:pPr>
            <a:endParaRPr lang="en-US" sz="3200" dirty="0">
              <a:solidFill>
                <a:srgbClr val="000000"/>
              </a:solidFill>
            </a:endParaRPr>
          </a:p>
          <a:p>
            <a:pPr marL="0" lvl="0" indent="0" algn="ctr">
              <a:lnSpc>
                <a:spcPct val="100000"/>
              </a:lnSpc>
              <a:spcBef>
                <a:spcPts val="0"/>
              </a:spcBef>
              <a:spcAft>
                <a:spcPts val="0"/>
              </a:spcAft>
              <a:buSzTx/>
              <a:buNone/>
              <a:defRPr/>
            </a:pPr>
            <a:r>
              <a:rPr lang="en-US" sz="3200" dirty="0">
                <a:solidFill>
                  <a:srgbClr val="000000"/>
                </a:solidFill>
              </a:rPr>
              <a:t>Email: </a:t>
            </a:r>
            <a:r>
              <a:rPr lang="en-US" sz="3200" dirty="0">
                <a:solidFill>
                  <a:srgbClr val="1704A0"/>
                </a:solidFill>
                <a:hlinkClick r:id="rId3">
                  <a:extLst>
                    <a:ext uri="{A12FA001-AC4F-418D-AE19-62706E023703}">
                      <ahyp:hlinkClr xmlns:ahyp="http://schemas.microsoft.com/office/drawing/2018/hyperlinkcolor" val="tx"/>
                    </a:ext>
                  </a:extLst>
                </a:hlinkClick>
              </a:rPr>
              <a:t>scovarrubias@cde.ca.gov</a:t>
            </a:r>
            <a:r>
              <a:rPr lang="en-US" sz="3200" dirty="0">
                <a:solidFill>
                  <a:srgbClr val="1704A0"/>
                </a:solidFill>
              </a:rPr>
              <a:t> </a:t>
            </a:r>
          </a:p>
          <a:p>
            <a:endParaRPr lang="en-US" dirty="0"/>
          </a:p>
        </p:txBody>
      </p:sp>
      <p:sp>
        <p:nvSpPr>
          <p:cNvPr id="4" name="Slide Number Placeholder 3">
            <a:extLst>
              <a:ext uri="{FF2B5EF4-FFF2-40B4-BE49-F238E27FC236}">
                <a16:creationId xmlns:a16="http://schemas.microsoft.com/office/drawing/2014/main" id="{8B210A8C-FED7-4EEF-995E-7774105B7E46}"/>
              </a:ext>
            </a:extLst>
          </p:cNvPr>
          <p:cNvSpPr>
            <a:spLocks noGrp="1"/>
          </p:cNvSpPr>
          <p:nvPr>
            <p:ph type="sldNum" sz="quarter" idx="12"/>
          </p:nvPr>
        </p:nvSpPr>
        <p:spPr/>
        <p:txBody>
          <a:bodyPr/>
          <a:lstStyle/>
          <a:p>
            <a:fld id="{1E47FE53-EBF0-4DA7-9D9D-CC1C3A20F3CB}" type="slidenum">
              <a:rPr lang="en-US" sz="2400" smtClean="0"/>
              <a:t>60</a:t>
            </a:fld>
            <a:endParaRPr lang="en-US" sz="2400" dirty="0"/>
          </a:p>
        </p:txBody>
      </p:sp>
    </p:spTree>
    <p:extLst>
      <p:ext uri="{BB962C8B-B14F-4D97-AF65-F5344CB8AC3E}">
        <p14:creationId xmlns:p14="http://schemas.microsoft.com/office/powerpoint/2010/main" val="3501162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575E-DDA1-49B9-A5F5-931016B0DCCF}"/>
              </a:ext>
            </a:extLst>
          </p:cNvPr>
          <p:cNvSpPr>
            <a:spLocks noGrp="1"/>
          </p:cNvSpPr>
          <p:nvPr>
            <p:ph type="title"/>
          </p:nvPr>
        </p:nvSpPr>
        <p:spPr/>
        <p:txBody>
          <a:bodyPr/>
          <a:lstStyle/>
          <a:p>
            <a:r>
              <a:rPr lang="en-US" dirty="0"/>
              <a:t>Closing Thoughts</a:t>
            </a:r>
          </a:p>
        </p:txBody>
      </p:sp>
      <p:sp>
        <p:nvSpPr>
          <p:cNvPr id="4" name="Slide Number Placeholder 3">
            <a:extLst>
              <a:ext uri="{FF2B5EF4-FFF2-40B4-BE49-F238E27FC236}">
                <a16:creationId xmlns:a16="http://schemas.microsoft.com/office/drawing/2014/main" id="{43ECC5AF-852F-4231-88DB-39E5CAF76C81}"/>
              </a:ext>
            </a:extLst>
          </p:cNvPr>
          <p:cNvSpPr>
            <a:spLocks noGrp="1"/>
          </p:cNvSpPr>
          <p:nvPr>
            <p:ph type="sldNum" sz="quarter" idx="12"/>
          </p:nvPr>
        </p:nvSpPr>
        <p:spPr/>
        <p:txBody>
          <a:bodyPr/>
          <a:lstStyle/>
          <a:p>
            <a:fld id="{1E47FE53-EBF0-4DA7-9D9D-CC1C3A20F3CB}" type="slidenum">
              <a:rPr lang="en-US" sz="2400" smtClean="0"/>
              <a:t>61</a:t>
            </a:fld>
            <a:endParaRPr lang="en-US" sz="2400" dirty="0"/>
          </a:p>
        </p:txBody>
      </p:sp>
    </p:spTree>
    <p:extLst>
      <p:ext uri="{BB962C8B-B14F-4D97-AF65-F5344CB8AC3E}">
        <p14:creationId xmlns:p14="http://schemas.microsoft.com/office/powerpoint/2010/main" val="3534110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Thank You for Attending!</a:t>
            </a:r>
          </a:p>
        </p:txBody>
      </p:sp>
      <p:sp>
        <p:nvSpPr>
          <p:cNvPr id="3" name="Content Placeholder 2"/>
          <p:cNvSpPr>
            <a:spLocks noGrp="1"/>
          </p:cNvSpPr>
          <p:nvPr>
            <p:ph idx="1"/>
          </p:nvPr>
        </p:nvSpPr>
        <p:spPr>
          <a:xfrm>
            <a:off x="1066800" y="1845733"/>
            <a:ext cx="10058400" cy="3274908"/>
          </a:xfrm>
        </p:spPr>
        <p:txBody>
          <a:bodyPr anchor="ctr">
            <a:normAutofit/>
          </a:bodyPr>
          <a:lstStyle/>
          <a:p>
            <a:pPr marL="0" indent="0" algn="ctr">
              <a:spcBef>
                <a:spcPts val="450"/>
              </a:spcBef>
              <a:spcAft>
                <a:spcPts val="900"/>
              </a:spcAft>
              <a:buNone/>
            </a:pPr>
            <a:r>
              <a:rPr lang="en-US" dirty="0"/>
              <a:t>Questions related to California’s System of Support? </a:t>
            </a:r>
          </a:p>
          <a:p>
            <a:pPr marL="0" indent="0" algn="ctr">
              <a:spcBef>
                <a:spcPts val="450"/>
              </a:spcBef>
              <a:spcAft>
                <a:spcPts val="900"/>
              </a:spcAft>
              <a:buNone/>
            </a:pPr>
            <a:r>
              <a:rPr lang="en-US" dirty="0"/>
              <a:t>Please contact the</a:t>
            </a:r>
          </a:p>
          <a:p>
            <a:pPr marL="0" indent="0" algn="ctr">
              <a:spcBef>
                <a:spcPts val="450"/>
              </a:spcBef>
              <a:spcAft>
                <a:spcPts val="225"/>
              </a:spcAft>
              <a:buNone/>
            </a:pPr>
            <a:r>
              <a:rPr lang="en-US" dirty="0"/>
              <a:t>System of Support Office</a:t>
            </a:r>
          </a:p>
          <a:p>
            <a:pPr marL="0" indent="0" algn="ctr">
              <a:spcBef>
                <a:spcPts val="450"/>
              </a:spcBef>
              <a:spcAft>
                <a:spcPts val="225"/>
              </a:spcAft>
              <a:buNone/>
            </a:pPr>
            <a:r>
              <a:rPr lang="en-US" dirty="0">
                <a:solidFill>
                  <a:srgbClr val="1704A0"/>
                </a:solidFill>
                <a:hlinkClick r:id="rId2" tooltip="mailto:CASystemOfSupport@cde.ca.gov">
                  <a:extLst>
                    <a:ext uri="{A12FA001-AC4F-418D-AE19-62706E023703}">
                      <ahyp:hlinkClr xmlns:ahyp="http://schemas.microsoft.com/office/drawing/2018/hyperlinkcolor" val="tx"/>
                    </a:ext>
                  </a:extLst>
                </a:hlinkClick>
              </a:rPr>
              <a:t>CASystemOfSupport@cde.ca.gov</a:t>
            </a:r>
            <a:endParaRPr lang="en-US" dirty="0">
              <a:solidFill>
                <a:srgbClr val="1704A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z="2400" smtClean="0"/>
              <a:pPr/>
              <a:t>62</a:t>
            </a:fld>
            <a:endParaRPr lang="en-US" sz="2400" dirty="0"/>
          </a:p>
        </p:txBody>
      </p:sp>
    </p:spTree>
    <p:extLst>
      <p:ext uri="{BB962C8B-B14F-4D97-AF65-F5344CB8AC3E}">
        <p14:creationId xmlns:p14="http://schemas.microsoft.com/office/powerpoint/2010/main" val="274012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40D8-603B-43C8-B0D3-A25869081DA4}"/>
              </a:ext>
            </a:extLst>
          </p:cNvPr>
          <p:cNvSpPr>
            <a:spLocks noGrp="1"/>
          </p:cNvSpPr>
          <p:nvPr>
            <p:ph type="title"/>
          </p:nvPr>
        </p:nvSpPr>
        <p:spPr/>
        <p:txBody>
          <a:bodyPr/>
          <a:lstStyle/>
          <a:p>
            <a:r>
              <a:rPr lang="en-US" dirty="0"/>
              <a:t>Addendum 1</a:t>
            </a:r>
          </a:p>
        </p:txBody>
      </p:sp>
      <p:sp>
        <p:nvSpPr>
          <p:cNvPr id="3" name="Content Placeholder 2">
            <a:extLst>
              <a:ext uri="{FF2B5EF4-FFF2-40B4-BE49-F238E27FC236}">
                <a16:creationId xmlns:a16="http://schemas.microsoft.com/office/drawing/2014/main" id="{734918C9-9775-424C-9A10-95A70AE71B4C}"/>
              </a:ext>
            </a:extLst>
          </p:cNvPr>
          <p:cNvSpPr>
            <a:spLocks noGrp="1"/>
          </p:cNvSpPr>
          <p:nvPr>
            <p:ph idx="1"/>
          </p:nvPr>
        </p:nvSpPr>
        <p:spPr/>
        <p:txBody>
          <a:bodyPr>
            <a:normAutofit/>
          </a:bodyPr>
          <a:lstStyle/>
          <a:p>
            <a:r>
              <a:rPr lang="en-US" dirty="0"/>
              <a:t>Slide 24</a:t>
            </a:r>
          </a:p>
          <a:p>
            <a:pPr lvl="1"/>
            <a:r>
              <a:rPr lang="en-US" dirty="0"/>
              <a:t>Graphic showing data: </a:t>
            </a:r>
          </a:p>
          <a:p>
            <a:pPr lvl="1"/>
            <a:r>
              <a:rPr lang="en-US" dirty="0"/>
              <a:t>Current English learners were 90.6 points below standard (maintained 2 points with 502,424 students), reclassified were 4 points above standard (maintained 2.8 points with 465,653 students), and English only were 9.4 above standard (increased 3.2 points with 1,818,185 students) on the ELA indicator.</a:t>
            </a:r>
          </a:p>
          <a:p>
            <a:pPr lvl="1"/>
            <a:endParaRPr lang="en-US" dirty="0"/>
          </a:p>
        </p:txBody>
      </p:sp>
      <p:sp>
        <p:nvSpPr>
          <p:cNvPr id="4" name="Slide Number Placeholder 3">
            <a:extLst>
              <a:ext uri="{FF2B5EF4-FFF2-40B4-BE49-F238E27FC236}">
                <a16:creationId xmlns:a16="http://schemas.microsoft.com/office/drawing/2014/main" id="{A56EFDB5-FD20-48DF-8ECE-99C1693FA4DC}"/>
              </a:ext>
            </a:extLst>
          </p:cNvPr>
          <p:cNvSpPr>
            <a:spLocks noGrp="1"/>
          </p:cNvSpPr>
          <p:nvPr>
            <p:ph type="sldNum" sz="quarter" idx="12"/>
          </p:nvPr>
        </p:nvSpPr>
        <p:spPr/>
        <p:txBody>
          <a:bodyPr/>
          <a:lstStyle/>
          <a:p>
            <a:fld id="{1E47FE53-EBF0-4DA7-9D9D-CC1C3A20F3CB}" type="slidenum">
              <a:rPr lang="en-US" sz="2400" smtClean="0"/>
              <a:t>63</a:t>
            </a:fld>
            <a:endParaRPr lang="en-US" sz="2400" dirty="0"/>
          </a:p>
        </p:txBody>
      </p:sp>
    </p:spTree>
    <p:extLst>
      <p:ext uri="{BB962C8B-B14F-4D97-AF65-F5344CB8AC3E}">
        <p14:creationId xmlns:p14="http://schemas.microsoft.com/office/powerpoint/2010/main" val="971579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D34F-DF8E-4DCE-8357-90D7180B1B7E}"/>
              </a:ext>
            </a:extLst>
          </p:cNvPr>
          <p:cNvSpPr>
            <a:spLocks noGrp="1"/>
          </p:cNvSpPr>
          <p:nvPr>
            <p:ph type="title"/>
          </p:nvPr>
        </p:nvSpPr>
        <p:spPr/>
        <p:txBody>
          <a:bodyPr/>
          <a:lstStyle/>
          <a:p>
            <a:r>
              <a:rPr lang="en-US" dirty="0"/>
              <a:t>Addendum 2</a:t>
            </a:r>
          </a:p>
        </p:txBody>
      </p:sp>
      <p:sp>
        <p:nvSpPr>
          <p:cNvPr id="3" name="Content Placeholder 2">
            <a:extLst>
              <a:ext uri="{FF2B5EF4-FFF2-40B4-BE49-F238E27FC236}">
                <a16:creationId xmlns:a16="http://schemas.microsoft.com/office/drawing/2014/main" id="{39164220-3C47-4E9A-99C7-C66AD7F4732F}"/>
              </a:ext>
            </a:extLst>
          </p:cNvPr>
          <p:cNvSpPr>
            <a:spLocks noGrp="1"/>
          </p:cNvSpPr>
          <p:nvPr>
            <p:ph idx="1"/>
          </p:nvPr>
        </p:nvSpPr>
        <p:spPr/>
        <p:txBody>
          <a:bodyPr/>
          <a:lstStyle/>
          <a:p>
            <a:r>
              <a:rPr lang="en-US" dirty="0"/>
              <a:t>Slide 25</a:t>
            </a:r>
          </a:p>
          <a:p>
            <a:pPr lvl="1"/>
            <a:r>
              <a:rPr lang="en-US" dirty="0"/>
              <a:t>Graphic showing data: </a:t>
            </a:r>
          </a:p>
          <a:p>
            <a:pPr lvl="1"/>
            <a:r>
              <a:rPr lang="en-US" dirty="0"/>
              <a:t>Current English learners were 106.7 points below standard (maintained 0.2  points with 502,095 students), reclassified were 27.3 points below standard (increased 3.2 points with 465,057 students), and English only were 22.7 points below standard (maintained 2.7 points with 1,813,063 students) on the math indicator.</a:t>
            </a:r>
          </a:p>
          <a:p>
            <a:endParaRPr lang="en-US" dirty="0"/>
          </a:p>
        </p:txBody>
      </p:sp>
      <p:sp>
        <p:nvSpPr>
          <p:cNvPr id="4" name="Slide Number Placeholder 3">
            <a:extLst>
              <a:ext uri="{FF2B5EF4-FFF2-40B4-BE49-F238E27FC236}">
                <a16:creationId xmlns:a16="http://schemas.microsoft.com/office/drawing/2014/main" id="{588492C7-A2FE-4DE0-8DC9-B8BEA978519C}"/>
              </a:ext>
            </a:extLst>
          </p:cNvPr>
          <p:cNvSpPr>
            <a:spLocks noGrp="1"/>
          </p:cNvSpPr>
          <p:nvPr>
            <p:ph type="sldNum" sz="quarter" idx="12"/>
          </p:nvPr>
        </p:nvSpPr>
        <p:spPr/>
        <p:txBody>
          <a:bodyPr/>
          <a:lstStyle/>
          <a:p>
            <a:fld id="{1E47FE53-EBF0-4DA7-9D9D-CC1C3A20F3CB}" type="slidenum">
              <a:rPr lang="en-US" sz="2400" smtClean="0"/>
              <a:t>64</a:t>
            </a:fld>
            <a:endParaRPr lang="en-US" sz="2400" dirty="0"/>
          </a:p>
        </p:txBody>
      </p:sp>
    </p:spTree>
    <p:extLst>
      <p:ext uri="{BB962C8B-B14F-4D97-AF65-F5344CB8AC3E}">
        <p14:creationId xmlns:p14="http://schemas.microsoft.com/office/powerpoint/2010/main" val="363880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113706"/>
          </a:xfrm>
        </p:spPr>
        <p:txBody>
          <a:bodyPr>
            <a:normAutofit fontScale="90000"/>
          </a:bodyPr>
          <a:lstStyle/>
          <a:p>
            <a:pPr algn="ctr"/>
            <a:r>
              <a:rPr lang="en-US" dirty="0"/>
              <a:t>Enrollment Percentage by EL Type and Year</a:t>
            </a:r>
          </a:p>
        </p:txBody>
      </p:sp>
      <p:graphicFrame>
        <p:nvGraphicFramePr>
          <p:cNvPr id="7" name="Content Placeholder 6" descr="Counts of 2018–19 LTEL and At Risk LTEL over the last three years."/>
          <p:cNvGraphicFramePr>
            <a:graphicFrameLocks noGrp="1"/>
          </p:cNvGraphicFramePr>
          <p:nvPr>
            <p:ph sz="half" idx="2"/>
            <p:extLst/>
          </p:nvPr>
        </p:nvGraphicFramePr>
        <p:xfrm>
          <a:off x="556591" y="1916824"/>
          <a:ext cx="11111948" cy="1645920"/>
        </p:xfrm>
        <a:graphic>
          <a:graphicData uri="http://schemas.openxmlformats.org/drawingml/2006/table">
            <a:tbl>
              <a:tblPr firstRow="1" bandRow="1">
                <a:tableStyleId>{5C22544A-7EE6-4342-B048-85BDC9FD1C3A}</a:tableStyleId>
              </a:tblPr>
              <a:tblGrid>
                <a:gridCol w="2236304">
                  <a:extLst>
                    <a:ext uri="{9D8B030D-6E8A-4147-A177-3AD203B41FA5}">
                      <a16:colId xmlns:a16="http://schemas.microsoft.com/office/drawing/2014/main" val="20000"/>
                    </a:ext>
                  </a:extLst>
                </a:gridCol>
                <a:gridCol w="2218911">
                  <a:extLst>
                    <a:ext uri="{9D8B030D-6E8A-4147-A177-3AD203B41FA5}">
                      <a16:colId xmlns:a16="http://schemas.microsoft.com/office/drawing/2014/main" val="20001"/>
                    </a:ext>
                  </a:extLst>
                </a:gridCol>
                <a:gridCol w="2218911">
                  <a:extLst>
                    <a:ext uri="{9D8B030D-6E8A-4147-A177-3AD203B41FA5}">
                      <a16:colId xmlns:a16="http://schemas.microsoft.com/office/drawing/2014/main" val="20002"/>
                    </a:ext>
                  </a:extLst>
                </a:gridCol>
                <a:gridCol w="2218911">
                  <a:extLst>
                    <a:ext uri="{9D8B030D-6E8A-4147-A177-3AD203B41FA5}">
                      <a16:colId xmlns:a16="http://schemas.microsoft.com/office/drawing/2014/main" val="20003"/>
                    </a:ext>
                  </a:extLst>
                </a:gridCol>
                <a:gridCol w="2218911">
                  <a:extLst>
                    <a:ext uri="{9D8B030D-6E8A-4147-A177-3AD203B41FA5}">
                      <a16:colId xmlns:a16="http://schemas.microsoft.com/office/drawing/2014/main" val="20004"/>
                    </a:ext>
                  </a:extLst>
                </a:gridCol>
              </a:tblGrid>
              <a:tr h="370840">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EL Type</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2016–17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2017–18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2018–19 </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0"/>
                        </a:spcBef>
                        <a:spcAft>
                          <a:spcPts val="0"/>
                        </a:spcAft>
                      </a:pPr>
                      <a:r>
                        <a:rPr lang="en-US" sz="3000" dirty="0">
                          <a:solidFill>
                            <a:schemeClr val="tx1"/>
                          </a:solidFill>
                          <a:effectLst/>
                          <a:latin typeface="Arial" panose="020B0604020202020204" pitchFamily="34" charset="0"/>
                          <a:cs typeface="Arial" panose="020B0604020202020204" pitchFamily="34" charset="0"/>
                        </a:rPr>
                        <a:t>2019–20</a:t>
                      </a:r>
                      <a:endPar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ELs</a:t>
                      </a:r>
                    </a:p>
                  </a:txBody>
                  <a:tcPr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21.4%</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20.4%</a:t>
                      </a:r>
                    </a:p>
                  </a:txBody>
                  <a:tcPr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19.3%</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18.6%</a:t>
                      </a:r>
                    </a:p>
                  </a:txBody>
                  <a:tcPr anchor="ctr"/>
                </a:tc>
                <a:extLst>
                  <a:ext uri="{0D108BD9-81ED-4DB2-BD59-A6C34878D82A}">
                    <a16:rowId xmlns:a16="http://schemas.microsoft.com/office/drawing/2014/main" val="10001"/>
                  </a:ext>
                </a:extLst>
              </a:tr>
              <a:tr h="370840">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RFEPs</a:t>
                      </a:r>
                    </a:p>
                  </a:txBody>
                  <a:tcPr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16.8%</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17.8%</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18.3%</a:t>
                      </a:r>
                    </a:p>
                  </a:txBody>
                  <a:tcPr marL="9525" marR="9525" marT="9525" marB="0" anchor="ctr"/>
                </a:tc>
                <a:tc>
                  <a:txBody>
                    <a:bodyPr/>
                    <a:lstStyle/>
                    <a:p>
                      <a:pPr marL="0" marR="0" algn="ctr" defTabSz="914400" rtl="0" eaLnBrk="1" latinLnBrk="0" hangingPunct="1">
                        <a:spcBef>
                          <a:spcPts val="0"/>
                        </a:spcBef>
                        <a:spcAft>
                          <a:spcPts val="0"/>
                        </a:spcAft>
                      </a:pPr>
                      <a:r>
                        <a:rPr lang="en-US" sz="3000" kern="1200" dirty="0">
                          <a:solidFill>
                            <a:schemeClr val="dk1"/>
                          </a:solidFill>
                          <a:effectLst/>
                          <a:latin typeface="Arial" panose="020B0604020202020204" pitchFamily="34" charset="0"/>
                          <a:ea typeface="+mn-ea"/>
                          <a:cs typeface="Arial" panose="020B0604020202020204" pitchFamily="34" charset="0"/>
                        </a:rPr>
                        <a:t>18.4%</a:t>
                      </a:r>
                    </a:p>
                  </a:txBody>
                  <a:tcPr anchor="ct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789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1055447"/>
          </a:xfrm>
        </p:spPr>
        <p:txBody>
          <a:bodyPr/>
          <a:lstStyle/>
          <a:p>
            <a:r>
              <a:rPr lang="en-US" dirty="0"/>
              <a:t>ELs and RFEPs</a:t>
            </a:r>
          </a:p>
        </p:txBody>
      </p:sp>
      <p:pic>
        <p:nvPicPr>
          <p:cNvPr id="5" name="Content Placeholder 4" descr="A chart displaying the EL and RFEPs. Data on slide 6."/>
          <p:cNvPicPr>
            <a:picLocks noGrp="1" noChangeAspect="1"/>
          </p:cNvPicPr>
          <p:nvPr>
            <p:ph sz="quarter" idx="11"/>
          </p:nvPr>
        </p:nvPicPr>
        <p:blipFill>
          <a:blip r:embed="rId3" cstate="print"/>
          <a:stretch>
            <a:fillRect/>
          </a:stretch>
        </p:blipFill>
        <p:spPr>
          <a:xfrm>
            <a:off x="1989150" y="1139483"/>
            <a:ext cx="8167256" cy="5454004"/>
          </a:xfrm>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19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2019–20 LTEL and AR-LTEL Data Reports</a:t>
            </a:r>
            <a:endParaRPr lang="en-US" dirty="0"/>
          </a:p>
        </p:txBody>
      </p:sp>
      <p:sp>
        <p:nvSpPr>
          <p:cNvPr id="3" name="Content Placeholder 2"/>
          <p:cNvSpPr>
            <a:spLocks noGrp="1"/>
          </p:cNvSpPr>
          <p:nvPr>
            <p:ph idx="1"/>
          </p:nvPr>
        </p:nvSpPr>
        <p:spPr>
          <a:xfrm>
            <a:off x="211016" y="1401417"/>
            <a:ext cx="11582400" cy="4775546"/>
          </a:xfrm>
        </p:spPr>
        <p:txBody>
          <a:bodyPr>
            <a:normAutofit lnSpcReduction="10000"/>
          </a:bodyPr>
          <a:lstStyle/>
          <a:p>
            <a:pPr marL="457200" lvl="0" indent="-457200">
              <a:spcBef>
                <a:spcPts val="1000"/>
              </a:spcBef>
              <a:spcAft>
                <a:spcPts val="1000"/>
              </a:spcAft>
            </a:pPr>
            <a:r>
              <a:rPr lang="en-US" sz="2600" dirty="0">
                <a:solidFill>
                  <a:prstClr val="black"/>
                </a:solidFill>
              </a:rPr>
              <a:t>For 2018–19, the criteria to use EL Proficiency assessment data could not be used to determine EL students who are considered AR-LTEL or LTEL because two years of English Language Proficiency Assessments for California (ELPAC) Summative Assessment results are required. For 2019–20, </a:t>
            </a:r>
            <a:r>
              <a:rPr lang="en-US" sz="2600" b="1" dirty="0">
                <a:solidFill>
                  <a:prstClr val="black"/>
                </a:solidFill>
              </a:rPr>
              <a:t>two years </a:t>
            </a:r>
            <a:r>
              <a:rPr lang="en-US" sz="2600" dirty="0">
                <a:solidFill>
                  <a:prstClr val="black"/>
                </a:solidFill>
              </a:rPr>
              <a:t>of ELPAC Summative results were available.  </a:t>
            </a:r>
          </a:p>
          <a:p>
            <a:pPr marL="457200" indent="-457200">
              <a:spcBef>
                <a:spcPts val="1000"/>
              </a:spcBef>
              <a:spcAft>
                <a:spcPts val="1000"/>
              </a:spcAft>
            </a:pPr>
            <a:r>
              <a:rPr lang="en-US" sz="2800" dirty="0"/>
              <a:t>Statewide LTEL and AR-LTEL Dataquest Reports are available at </a:t>
            </a:r>
            <a:r>
              <a:rPr lang="en-US" sz="2800" dirty="0">
                <a:solidFill>
                  <a:srgbClr val="1704A0"/>
                </a:solidFill>
                <a:hlinkClick r:id="rId3" tooltip="Statewide LTEL and AR-LTEL Dataquest Reports ">
                  <a:extLst>
                    <a:ext uri="{A12FA001-AC4F-418D-AE19-62706E023703}">
                      <ahyp:hlinkClr xmlns:ahyp="http://schemas.microsoft.com/office/drawing/2018/hyperlinkcolor" val="tx"/>
                    </a:ext>
                  </a:extLst>
                </a:hlinkClick>
              </a:rPr>
              <a:t>https://dq.cde.ca.gov/dataquest/longtermel/EverElType.aspx?cds=00&amp;agglevel=State&amp;year=2018-19</a:t>
            </a:r>
            <a:r>
              <a:rPr lang="en-US" sz="2800" dirty="0"/>
              <a:t>. </a:t>
            </a:r>
          </a:p>
          <a:p>
            <a:pPr marL="457200" lvl="0" indent="-457200">
              <a:spcBef>
                <a:spcPts val="1000"/>
              </a:spcBef>
              <a:spcAft>
                <a:spcPts val="1000"/>
              </a:spcAft>
            </a:pPr>
            <a:r>
              <a:rPr lang="en-US" sz="2600" dirty="0">
                <a:solidFill>
                  <a:prstClr val="black"/>
                </a:solidFill>
              </a:rPr>
              <a:t>LTEL and AR-LTEL downloadable data files are available at </a:t>
            </a:r>
            <a:r>
              <a:rPr lang="en-US" sz="2600" dirty="0">
                <a:solidFill>
                  <a:srgbClr val="1704A0"/>
                </a:solidFill>
                <a:hlinkClick r:id="rId4" tooltip="LTEL and AR-LTEL downloadable data files ">
                  <a:extLst>
                    <a:ext uri="{A12FA001-AC4F-418D-AE19-62706E023703}">
                      <ahyp:hlinkClr xmlns:ahyp="http://schemas.microsoft.com/office/drawing/2018/hyperlinkcolor" val="tx"/>
                    </a:ext>
                  </a:extLst>
                </a:hlinkClick>
              </a:rPr>
              <a:t>https://www.cde.ca.gov/ds/sd/sd/filesltel.asp</a:t>
            </a:r>
            <a:r>
              <a:rPr lang="en-US" sz="2600" dirty="0">
                <a:solidFill>
                  <a:prstClr val="black"/>
                </a:solidFill>
              </a:rPr>
              <a:t>.</a:t>
            </a: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3306965"/>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0910FCBC-4697-4EA1-A885-45ECC6C50C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8076</TotalTime>
  <Words>5360</Words>
  <Application>Microsoft Office PowerPoint</Application>
  <PresentationFormat>Widescreen</PresentationFormat>
  <Paragraphs>513</Paragraphs>
  <Slides>64</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Arial</vt:lpstr>
      <vt:lpstr>Calibri</vt:lpstr>
      <vt:lpstr>Courier New</vt:lpstr>
      <vt:lpstr>Times</vt:lpstr>
      <vt:lpstr>Times New Roman</vt:lpstr>
      <vt:lpstr>Wingdings</vt:lpstr>
      <vt:lpstr>Retrospect</vt:lpstr>
      <vt:lpstr>2_AAU Slide Master</vt:lpstr>
      <vt:lpstr>Supporting English Learners through California’s System of Support</vt:lpstr>
      <vt:lpstr>Purpose</vt:lpstr>
      <vt:lpstr>English Learner Students and Educational Outcomes</vt:lpstr>
      <vt:lpstr>Agenda</vt:lpstr>
      <vt:lpstr>2019–20 EL and RFEP Data Reports</vt:lpstr>
      <vt:lpstr>Enrollment Counts by EL Type and Year</vt:lpstr>
      <vt:lpstr>Enrollment Percentage by EL Type and Year</vt:lpstr>
      <vt:lpstr>ELs and RFEPs</vt:lpstr>
      <vt:lpstr>2019–20 LTEL and AR-LTEL Data Reports</vt:lpstr>
      <vt:lpstr>2019-20 LTEL and AR-LTEL Counts</vt:lpstr>
      <vt:lpstr>AR-LTEL and LTEL Graph By  EL Type and Year </vt:lpstr>
      <vt:lpstr>State Level Educational Outcomes of ELs</vt:lpstr>
      <vt:lpstr>2018-2019 English Language Arts/Literacy (ELA) Data</vt:lpstr>
      <vt:lpstr>2018-2019 Mathematics Data</vt:lpstr>
      <vt:lpstr>2018-2019 Chronic Absence Data</vt:lpstr>
      <vt:lpstr>2018-2019 Suspension Data</vt:lpstr>
      <vt:lpstr>2018-19 Four-Year Cohort Graduation Rate Data</vt:lpstr>
      <vt:lpstr>2018-19 Five-Year Cohort Graduation Rate Data</vt:lpstr>
      <vt:lpstr>Accountability Outcomes for ELs</vt:lpstr>
      <vt:lpstr>ELs on the Dashboard</vt:lpstr>
      <vt:lpstr> EL State Summary on 2019 Dashboard</vt:lpstr>
      <vt:lpstr>English Learner Progress Indicator (ELPI) Outcomes</vt:lpstr>
      <vt:lpstr>ELs Progressing Towards English Language Proficiency (ELP) on the ELPI </vt:lpstr>
      <vt:lpstr>EL Outcomes on the ELA Indicator</vt:lpstr>
      <vt:lpstr>EL Outcomes on the Math Indicator</vt:lpstr>
      <vt:lpstr>EL Outcomes on the  Chronic Absenteeism Indicator</vt:lpstr>
      <vt:lpstr>EL Outcomes on the  Suspension Rate Indicator</vt:lpstr>
      <vt:lpstr>EL Outcomes on the  Graduation Rate Indicator</vt:lpstr>
      <vt:lpstr>EL Outcomes on the  College/Career Indicator</vt:lpstr>
      <vt:lpstr>EL Students in California Web Page</vt:lpstr>
      <vt:lpstr>Proposed EL Data/Information for Web page</vt:lpstr>
      <vt:lpstr>District and School Support for ELs</vt:lpstr>
      <vt:lpstr>LCFF Eligibility Criteria</vt:lpstr>
      <vt:lpstr>Example Including ELPI Status for LCFF District  Eligibility for Assistance Determination</vt:lpstr>
      <vt:lpstr>Example Including ELPI Status for LCFF District Not Eligibility for Assistance Determination</vt:lpstr>
      <vt:lpstr>Decrease in Districts Identified for  Differentiated Assistance from 2018 to 2019</vt:lpstr>
      <vt:lpstr>Data for Decrease in Districts Identified for  Differentiated Assistance from 2018 to 2019</vt:lpstr>
      <vt:lpstr>EL Student Group’s Impact on LCFF LEA Eligibility for Assistance </vt:lpstr>
      <vt:lpstr>Eligibility Criteria for School Support</vt:lpstr>
      <vt:lpstr>Example Including ELPI Status  for CSI Eligibility Determinations</vt:lpstr>
      <vt:lpstr>EL Student Group’s Impact on CSI/ATSI Eligibility Determinations</vt:lpstr>
      <vt:lpstr>Questions</vt:lpstr>
      <vt:lpstr>Contact Information</vt:lpstr>
      <vt:lpstr>The System of Support</vt:lpstr>
      <vt:lpstr>Multilingualism and the  System of Support</vt:lpstr>
      <vt:lpstr>Ongoing Network Meetings</vt:lpstr>
      <vt:lpstr>Ongoing Migrant Network Meetings </vt:lpstr>
      <vt:lpstr>Regional  Resources</vt:lpstr>
      <vt:lpstr>English Learners with Disabilities Resources </vt:lpstr>
      <vt:lpstr>Upcoming Resources</vt:lpstr>
      <vt:lpstr>Educator Workforce Investment Grant: EL Roadmap Policy Implementation</vt:lpstr>
      <vt:lpstr>Educator Workforce Investment Grant: EL Roadmap Policy Implementation (2)</vt:lpstr>
      <vt:lpstr>Integrated and Designated ELD During Remote Instruction</vt:lpstr>
      <vt:lpstr>Integrated and Designated ELD During Remote Instruction (2)</vt:lpstr>
      <vt:lpstr>Supporting English Learners and Parents Remotely During COVID-19</vt:lpstr>
      <vt:lpstr>Supporting English Learners and Parents Remotely During COVID-19 (2)</vt:lpstr>
      <vt:lpstr>Supporting English Learners and Parents Remotely During COVID-19 (3)</vt:lpstr>
      <vt:lpstr>Identifying English Learners Remotely</vt:lpstr>
      <vt:lpstr>Identifying English Learners Remotely (2)</vt:lpstr>
      <vt:lpstr>Questions or Comments?</vt:lpstr>
      <vt:lpstr>Closing Thoughts</vt:lpstr>
      <vt:lpstr>Thank You for Attending!</vt:lpstr>
      <vt:lpstr>Addendum 1</vt:lpstr>
      <vt:lpstr>Addendum 2</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ELs and the System of Support - LCFF (CA Dept of Education)</dc:title>
  <dc:subject>Tuesdays @ 2 presentation regarding English Learners and the System of Support.</dc:subject>
  <dc:creator>Local Agency Systems of Support</dc:creator>
  <cp:keywords>EL, tuesdays, tuesday, at, @, 2, english, learners, system, of, support</cp:keywords>
  <cp:lastModifiedBy>Nicholas Nguyen</cp:lastModifiedBy>
  <cp:revision>258</cp:revision>
  <cp:lastPrinted>2016-11-14T18:06:51Z</cp:lastPrinted>
  <dcterms:created xsi:type="dcterms:W3CDTF">2016-11-08T21:28:02Z</dcterms:created>
  <dcterms:modified xsi:type="dcterms:W3CDTF">2021-07-23T23:18:48Z</dcterms:modified>
</cp:coreProperties>
</file>