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5">
  <p:sldMasterIdLst>
    <p:sldMasterId id="2147483689" r:id="rId1"/>
    <p:sldMasterId id="2147483660" r:id="rId2"/>
  </p:sldMasterIdLst>
  <p:notesMasterIdLst>
    <p:notesMasterId r:id="rId59"/>
  </p:notesMasterIdLst>
  <p:handoutMasterIdLst>
    <p:handoutMasterId r:id="rId60"/>
  </p:handoutMasterIdLst>
  <p:sldIdLst>
    <p:sldId id="573" r:id="rId3"/>
    <p:sldId id="467" r:id="rId4"/>
    <p:sldId id="552" r:id="rId5"/>
    <p:sldId id="574" r:id="rId6"/>
    <p:sldId id="478" r:id="rId7"/>
    <p:sldId id="575" r:id="rId8"/>
    <p:sldId id="489" r:id="rId9"/>
    <p:sldId id="554" r:id="rId10"/>
    <p:sldId id="555" r:id="rId11"/>
    <p:sldId id="556" r:id="rId12"/>
    <p:sldId id="474" r:id="rId13"/>
    <p:sldId id="477" r:id="rId14"/>
    <p:sldId id="506" r:id="rId15"/>
    <p:sldId id="514" r:id="rId16"/>
    <p:sldId id="513" r:id="rId17"/>
    <p:sldId id="490" r:id="rId18"/>
    <p:sldId id="542" r:id="rId19"/>
    <p:sldId id="515" r:id="rId20"/>
    <p:sldId id="501" r:id="rId21"/>
    <p:sldId id="503" r:id="rId22"/>
    <p:sldId id="504" r:id="rId23"/>
    <p:sldId id="494" r:id="rId24"/>
    <p:sldId id="516" r:id="rId25"/>
    <p:sldId id="492" r:id="rId26"/>
    <p:sldId id="576" r:id="rId27"/>
    <p:sldId id="522" r:id="rId28"/>
    <p:sldId id="577" r:id="rId29"/>
    <p:sldId id="544" r:id="rId30"/>
    <p:sldId id="545" r:id="rId31"/>
    <p:sldId id="546" r:id="rId32"/>
    <p:sldId id="547" r:id="rId33"/>
    <p:sldId id="549" r:id="rId34"/>
    <p:sldId id="550" r:id="rId35"/>
    <p:sldId id="551" r:id="rId36"/>
    <p:sldId id="558" r:id="rId37"/>
    <p:sldId id="495" r:id="rId38"/>
    <p:sldId id="578" r:id="rId39"/>
    <p:sldId id="564" r:id="rId40"/>
    <p:sldId id="563" r:id="rId41"/>
    <p:sldId id="579" r:id="rId42"/>
    <p:sldId id="557" r:id="rId43"/>
    <p:sldId id="565" r:id="rId44"/>
    <p:sldId id="568" r:id="rId45"/>
    <p:sldId id="580" r:id="rId46"/>
    <p:sldId id="567" r:id="rId47"/>
    <p:sldId id="571" r:id="rId48"/>
    <p:sldId id="581" r:id="rId49"/>
    <p:sldId id="569" r:id="rId50"/>
    <p:sldId id="572" r:id="rId51"/>
    <p:sldId id="539" r:id="rId52"/>
    <p:sldId id="583" r:id="rId53"/>
    <p:sldId id="505" r:id="rId54"/>
    <p:sldId id="500" r:id="rId55"/>
    <p:sldId id="584" r:id="rId56"/>
    <p:sldId id="486" r:id="rId57"/>
    <p:sldId id="496"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6"/>
    <a:srgbClr val="0000FF"/>
    <a:srgbClr val="1704A0"/>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snapToGrid="0">
      <p:cViewPr varScale="1">
        <p:scale>
          <a:sx n="48" d="100"/>
          <a:sy n="48" d="100"/>
        </p:scale>
        <p:origin x="48" y="11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54C6E1-5628-4B86-82DB-91F6FFC6A6BC}" type="datetimeFigureOut">
              <a:rPr lang="en-US" smtClean="0"/>
              <a:t>5/6/2025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08A048-3F3D-4FD5-98BC-66D9CA518D76}" type="slidenum">
              <a:rPr lang="en-US" smtClean="0"/>
              <a:t>‹#›</a:t>
            </a:fld>
            <a:endParaRPr lang="en-US"/>
          </a:p>
        </p:txBody>
      </p:sp>
    </p:spTree>
    <p:extLst>
      <p:ext uri="{BB962C8B-B14F-4D97-AF65-F5344CB8AC3E}">
        <p14:creationId xmlns:p14="http://schemas.microsoft.com/office/powerpoint/2010/main" val="25350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0DD823-4B24-4612-9EC7-C43CE7648678}" type="datetimeFigureOut">
              <a:rPr lang="en-US" smtClean="0"/>
              <a:t>5/6/2025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DE2599-B6DD-4604-94C4-ECDEF8D6962A}" type="slidenum">
              <a:rPr lang="en-US" smtClean="0"/>
              <a:t>‹#›</a:t>
            </a:fld>
            <a:endParaRPr lang="en-US"/>
          </a:p>
        </p:txBody>
      </p:sp>
    </p:spTree>
    <p:extLst>
      <p:ext uri="{BB962C8B-B14F-4D97-AF65-F5344CB8AC3E}">
        <p14:creationId xmlns:p14="http://schemas.microsoft.com/office/powerpoint/2010/main" val="4098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15</a:t>
            </a:fld>
            <a:endParaRPr lang="en-US"/>
          </a:p>
        </p:txBody>
      </p:sp>
    </p:spTree>
    <p:extLst>
      <p:ext uri="{BB962C8B-B14F-4D97-AF65-F5344CB8AC3E}">
        <p14:creationId xmlns:p14="http://schemas.microsoft.com/office/powerpoint/2010/main" val="301644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17</a:t>
            </a:fld>
            <a:endParaRPr lang="en-US"/>
          </a:p>
        </p:txBody>
      </p:sp>
    </p:spTree>
    <p:extLst>
      <p:ext uri="{BB962C8B-B14F-4D97-AF65-F5344CB8AC3E}">
        <p14:creationId xmlns:p14="http://schemas.microsoft.com/office/powerpoint/2010/main" val="312724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19</a:t>
            </a:fld>
            <a:endParaRPr lang="en-US"/>
          </a:p>
        </p:txBody>
      </p:sp>
    </p:spTree>
    <p:extLst>
      <p:ext uri="{BB962C8B-B14F-4D97-AF65-F5344CB8AC3E}">
        <p14:creationId xmlns:p14="http://schemas.microsoft.com/office/powerpoint/2010/main" val="136115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4DE2599-B6DD-4604-94C4-ECDEF8D6962A}" type="slidenum">
              <a:rPr lang="en-US" smtClean="0"/>
              <a:t>22</a:t>
            </a:fld>
            <a:endParaRPr lang="en-US"/>
          </a:p>
        </p:txBody>
      </p:sp>
    </p:spTree>
    <p:extLst>
      <p:ext uri="{BB962C8B-B14F-4D97-AF65-F5344CB8AC3E}">
        <p14:creationId xmlns:p14="http://schemas.microsoft.com/office/powerpoint/2010/main" val="77199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DE2599-B6DD-4604-94C4-ECDEF8D6962A}" type="slidenum">
              <a:rPr lang="en-US" smtClean="0"/>
              <a:t>36</a:t>
            </a:fld>
            <a:endParaRPr lang="en-US"/>
          </a:p>
        </p:txBody>
      </p:sp>
    </p:spTree>
    <p:extLst>
      <p:ext uri="{BB962C8B-B14F-4D97-AF65-F5344CB8AC3E}">
        <p14:creationId xmlns:p14="http://schemas.microsoft.com/office/powerpoint/2010/main" val="393578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DE2599-B6DD-4604-94C4-ECDEF8D6962A}" type="slidenum">
              <a:rPr lang="en-US" smtClean="0"/>
              <a:t>39</a:t>
            </a:fld>
            <a:endParaRPr lang="en-US"/>
          </a:p>
        </p:txBody>
      </p:sp>
    </p:spTree>
    <p:extLst>
      <p:ext uri="{BB962C8B-B14F-4D97-AF65-F5344CB8AC3E}">
        <p14:creationId xmlns:p14="http://schemas.microsoft.com/office/powerpoint/2010/main" val="291978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DE2599-B6DD-4604-94C4-ECDEF8D6962A}" type="slidenum">
              <a:rPr lang="en-US" smtClean="0"/>
              <a:t>43</a:t>
            </a:fld>
            <a:endParaRPr lang="en-US"/>
          </a:p>
        </p:txBody>
      </p:sp>
    </p:spTree>
    <p:extLst>
      <p:ext uri="{BB962C8B-B14F-4D97-AF65-F5344CB8AC3E}">
        <p14:creationId xmlns:p14="http://schemas.microsoft.com/office/powerpoint/2010/main" val="361381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DE2599-B6DD-4604-94C4-ECDEF8D6962A}" type="slidenum">
              <a:rPr lang="en-US" smtClean="0"/>
              <a:t>46</a:t>
            </a:fld>
            <a:endParaRPr lang="en-US"/>
          </a:p>
        </p:txBody>
      </p:sp>
    </p:spTree>
    <p:extLst>
      <p:ext uri="{BB962C8B-B14F-4D97-AF65-F5344CB8AC3E}">
        <p14:creationId xmlns:p14="http://schemas.microsoft.com/office/powerpoint/2010/main" val="2376564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7" name="Rectangle 6"/>
          <p:cNvSpPr/>
          <p:nvPr/>
        </p:nvSpPr>
        <p:spPr>
          <a:xfrm>
            <a:off x="3175" y="6418741"/>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0" y="635096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807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97C446-ACFC-4ECE-8933-FE4AB7CA2D4B}" type="datetime1">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271922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45A265-F8F0-4E7E-AB9E-B26CB73F0A71}" type="datetime1">
              <a:rPr lang="en-US" smtClean="0"/>
              <a:t>5/6/2025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47FE53-EBF0-4DA7-9D9D-CC1C3A20F3CB}" type="slidenum">
              <a:rPr lang="en-US" smtClean="0"/>
              <a:t>‹#›</a:t>
            </a:fld>
            <a:endParaRPr lang="en-US"/>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55974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675"/>
          <a:stretch/>
        </p:blipFill>
        <p:spPr>
          <a:xfrm>
            <a:off x="440575" y="5685855"/>
            <a:ext cx="3333404" cy="666750"/>
          </a:xfrm>
          <a:prstGeom prst="rect">
            <a:avLst/>
          </a:prstGeom>
        </p:spPr>
      </p:pic>
      <p:sp>
        <p:nvSpPr>
          <p:cNvPr id="8" name="Rectangle 7"/>
          <p:cNvSpPr/>
          <p:nvPr/>
        </p:nvSpPr>
        <p:spPr>
          <a:xfrm>
            <a:off x="15" y="6342629"/>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482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2BFDEB02-878D-E04C-C6B3-4AAC93AA6AC0}"/>
              </a:ext>
            </a:extLst>
          </p:cNvPr>
          <p:cNvSpPr>
            <a:spLocks noGrp="1"/>
          </p:cNvSpPr>
          <p:nvPr>
            <p:ph sz="quarter" idx="10"/>
          </p:nvPr>
        </p:nvSpPr>
        <p:spPr>
          <a:xfrm>
            <a:off x="2486025" y="4343400"/>
            <a:ext cx="9151938" cy="1484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a:xfrm>
            <a:off x="2576943" y="4343400"/>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Tree>
    <p:extLst>
      <p:ext uri="{BB962C8B-B14F-4D97-AF65-F5344CB8AC3E}">
        <p14:creationId xmlns:p14="http://schemas.microsoft.com/office/powerpoint/2010/main" val="99214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7A730-9A1A-4CA5-B660-3491B7FEF8E7}" type="datetime1">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825629" y="6456128"/>
            <a:ext cx="1312025" cy="365125"/>
          </a:xfrm>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96990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26003"/>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F00D6C-420C-4253-85C4-5C34AC7AF12F}" type="datetime1">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7FE53-EBF0-4DA7-9D9D-CC1C3A20F3C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188217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9C1C69-A84B-4980-B6BB-3AD51F033BAE}" type="datetime1">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8366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fld id="{E69C1C69-A84B-4980-B6BB-3AD51F033BAE}" type="datetime1">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129190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376508-DA0A-4FE8-BDD7-AFDA3078CF44}" type="datetime1">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5039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350520" y="1791706"/>
            <a:ext cx="397764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0520" y="2582334"/>
            <a:ext cx="397764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34" y="1791706"/>
            <a:ext cx="3690866"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34" y="2582334"/>
            <a:ext cx="3690866"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0FE861B8-B7D3-4909-A40A-E389DC07AC0B}"/>
              </a:ext>
            </a:extLst>
          </p:cNvPr>
          <p:cNvSpPr>
            <a:spLocks noGrp="1"/>
          </p:cNvSpPr>
          <p:nvPr>
            <p:ph type="body" sz="quarter" idx="13"/>
          </p:nvPr>
        </p:nvSpPr>
        <p:spPr>
          <a:xfrm>
            <a:off x="8287774" y="1791706"/>
            <a:ext cx="3553706"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BAEB4165-2532-4396-8892-A3B85BE16B43}"/>
              </a:ext>
            </a:extLst>
          </p:cNvPr>
          <p:cNvSpPr>
            <a:spLocks noGrp="1"/>
          </p:cNvSpPr>
          <p:nvPr>
            <p:ph sz="quarter" idx="14"/>
          </p:nvPr>
        </p:nvSpPr>
        <p:spPr>
          <a:xfrm>
            <a:off x="8287774" y="2582334"/>
            <a:ext cx="3553706"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376508-DA0A-4FE8-BDD7-AFDA3078CF44}" type="datetime1">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7FE53-EBF0-4DA7-9D9D-CC1C3A20F3CB}" type="slidenum">
              <a:rPr lang="en-US" smtClean="0"/>
              <a:t>‹#›</a:t>
            </a:fld>
            <a:endParaRPr lang="en-US"/>
          </a:p>
        </p:txBody>
      </p:sp>
    </p:spTree>
    <p:extLst>
      <p:ext uri="{BB962C8B-B14F-4D97-AF65-F5344CB8AC3E}">
        <p14:creationId xmlns:p14="http://schemas.microsoft.com/office/powerpoint/2010/main" val="380880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California Department of Education</a:t>
            </a:r>
          </a:p>
        </p:txBody>
      </p:sp>
      <p:sp>
        <p:nvSpPr>
          <p:cNvPr id="6" name="Slide Number Placeholder 5"/>
          <p:cNvSpPr>
            <a:spLocks noGrp="1"/>
          </p:cNvSpPr>
          <p:nvPr>
            <p:ph type="sldNum" sz="quarter" idx="4"/>
          </p:nvPr>
        </p:nvSpPr>
        <p:spPr>
          <a:xfrm>
            <a:off x="9825629" y="6431189"/>
            <a:ext cx="1312025" cy="365125"/>
          </a:xfrm>
          <a:prstGeom prst="rect">
            <a:avLst/>
          </a:prstGeom>
        </p:spPr>
        <p:txBody>
          <a:bodyPr vert="horz" lIns="91440" tIns="45720" rIns="91440" bIns="45720" rtlCol="0" anchor="ctr"/>
          <a:lstStyle>
            <a:lvl1pPr algn="r">
              <a:defRPr sz="2400">
                <a:solidFill>
                  <a:srgbClr val="FFFFFF"/>
                </a:solidFill>
              </a:defRPr>
            </a:lvl1pPr>
          </a:lstStyle>
          <a:p>
            <a:fld id="{1E47FE53-EBF0-4DA7-9D9D-CC1C3A20F3C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Tree>
    <p:extLst>
      <p:ext uri="{BB962C8B-B14F-4D97-AF65-F5344CB8AC3E}">
        <p14:creationId xmlns:p14="http://schemas.microsoft.com/office/powerpoint/2010/main" val="3240565278"/>
      </p:ext>
    </p:extLst>
  </p:cSld>
  <p:clrMap bg1="lt1" tx1="dk1" bg2="lt2" tx2="dk2" accent1="accent1" accent2="accent2" accent3="accent3" accent4="accent4" accent5="accent5" accent6="accent6" hlink="hlink" folHlink="folHlink"/>
  <p:sldLayoutIdLst>
    <p:sldLayoutId id="2147483701" r:id="rId1"/>
    <p:sldLayoutId id="2147483690" r:id="rId2"/>
    <p:sldLayoutId id="2147483700" r:id="rId3"/>
    <p:sldLayoutId id="2147483691" r:id="rId4"/>
    <p:sldLayoutId id="2147483692" r:id="rId5"/>
    <p:sldLayoutId id="2147483693" r:id="rId6"/>
    <p:sldLayoutId id="2147483699" r:id="rId7"/>
    <p:sldLayoutId id="2147483694" r:id="rId8"/>
    <p:sldLayoutId id="2147483702" r:id="rId9"/>
    <p:sldLayoutId id="2147483695" r:id="rId10"/>
    <p:sldLayoutId id="214748369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600"/>
        </a:spcAft>
        <a:buClrTx/>
        <a:buSzPct val="100000"/>
        <a:buFont typeface="Arial" panose="020B0604020202020204" pitchFamily="34" charset="0"/>
        <a:buChar char="•"/>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6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6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6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6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fg/aa/lc/equitymultiplier.asp#Program" TargetMode="External"/><Relationship Id="rId2" Type="http://schemas.openxmlformats.org/officeDocument/2006/relationships/hyperlink" Target="https://leginfo.legislature.ca.gov/faces/codes_displaySection.xhtml?sectionNum=42238.024&amp;lawCode=EDC"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commons.wikimedia.org/wiki/File:Red_x.svg"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re/lc/documents/lcapactiontables2024.xlsx" TargetMode="External"/><Relationship Id="rId2" Type="http://schemas.openxmlformats.org/officeDocument/2006/relationships/hyperlink" Target="https://www.cde.ca.gov/re/lc/documents/adoptedlcaptemplate2025.docx" TargetMode="External"/><Relationship Id="rId1" Type="http://schemas.openxmlformats.org/officeDocument/2006/relationships/slideLayout" Target="../slideLayouts/slideLayout4.xml"/><Relationship Id="rId4" Type="http://schemas.openxmlformats.org/officeDocument/2006/relationships/hyperlink" Target="https://www.cde.ca.gov/re/lc/documents/budgetoverviewparent.xls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e.ca.gov/re/lc/" TargetMode="External"/><Relationship Id="rId2" Type="http://schemas.openxmlformats.org/officeDocument/2006/relationships/hyperlink" Target="https://www.cde.ca.gov/fg/aa/lc/equitymultiplier.asp" TargetMode="External"/><Relationship Id="rId1" Type="http://schemas.openxmlformats.org/officeDocument/2006/relationships/slideLayout" Target="../slideLayouts/slideLayout4.xml"/><Relationship Id="rId4" Type="http://schemas.openxmlformats.org/officeDocument/2006/relationships/hyperlink" Target="https://www.cde.ca.gov/re/lc/lcapdevresources.asp"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hyperlink" Target="mailto:LCFF@cde.ca.gov" TargetMode="External"/><Relationship Id="rId1" Type="http://schemas.openxmlformats.org/officeDocument/2006/relationships/slideLayout" Target="../slideLayouts/slideLayout4.xml"/><Relationship Id="rId4" Type="http://schemas.openxmlformats.org/officeDocument/2006/relationships/hyperlink" Target="mailto:join-LCFF-list@mlist.cde.ca.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0572-A201-3F2C-64C0-210DD4998DA5}"/>
              </a:ext>
            </a:extLst>
          </p:cNvPr>
          <p:cNvSpPr>
            <a:spLocks noGrp="1"/>
          </p:cNvSpPr>
          <p:nvPr>
            <p:ph type="ctrTitle"/>
          </p:nvPr>
        </p:nvSpPr>
        <p:spPr>
          <a:xfrm>
            <a:off x="4742481" y="758952"/>
            <a:ext cx="6895334" cy="3566160"/>
          </a:xfrm>
        </p:spPr>
        <p:txBody>
          <a:bodyPr>
            <a:normAutofit fontScale="90000"/>
          </a:bodyPr>
          <a:lstStyle/>
          <a:p>
            <a:r>
              <a:rPr lang="en-US" sz="6000" dirty="0">
                <a:solidFill>
                  <a:schemeClr val="tx1"/>
                </a:solidFill>
              </a:rPr>
              <a:t>Equity Multiplier Goals in the Local Control and Accountability Plan (LCAP)</a:t>
            </a:r>
            <a:endParaRPr lang="en-US" sz="6000" dirty="0"/>
          </a:p>
        </p:txBody>
      </p:sp>
      <p:sp>
        <p:nvSpPr>
          <p:cNvPr id="3" name="Content Placeholder 2">
            <a:extLst>
              <a:ext uri="{FF2B5EF4-FFF2-40B4-BE49-F238E27FC236}">
                <a16:creationId xmlns:a16="http://schemas.microsoft.com/office/drawing/2014/main" id="{BC6A9F2B-4207-3F66-24B7-7A0A2971BC59}"/>
              </a:ext>
            </a:extLst>
          </p:cNvPr>
          <p:cNvSpPr>
            <a:spLocks noGrp="1"/>
          </p:cNvSpPr>
          <p:nvPr>
            <p:ph sz="quarter" idx="10"/>
          </p:nvPr>
        </p:nvSpPr>
        <p:spPr>
          <a:xfrm>
            <a:off x="4742480" y="4614735"/>
            <a:ext cx="6895335" cy="1484313"/>
          </a:xfrm>
        </p:spPr>
        <p:txBody>
          <a:bodyPr/>
          <a:lstStyle/>
          <a:p>
            <a:pPr marL="0" indent="0">
              <a:buNone/>
            </a:pPr>
            <a:r>
              <a:rPr lang="en-US" sz="2400" dirty="0">
                <a:solidFill>
                  <a:schemeClr val="tx1"/>
                </a:solidFill>
              </a:rPr>
              <a:t>California Department of Education</a:t>
            </a:r>
            <a:endParaRPr lang="en-US" sz="2400" dirty="0">
              <a:solidFill>
                <a:schemeClr val="tx1"/>
              </a:solidFill>
              <a:cs typeface="Arial"/>
            </a:endParaRPr>
          </a:p>
          <a:p>
            <a:pPr marL="0" indent="0">
              <a:buNone/>
            </a:pPr>
            <a:r>
              <a:rPr lang="en-US" sz="2400" dirty="0">
                <a:solidFill>
                  <a:schemeClr val="tx1"/>
                </a:solidFill>
              </a:rPr>
              <a:t>January 7, 2025</a:t>
            </a:r>
            <a:endParaRPr lang="en-US" sz="2400" dirty="0">
              <a:solidFill>
                <a:schemeClr val="tx1"/>
              </a:solidFill>
              <a:cs typeface="Arial"/>
            </a:endParaRPr>
          </a:p>
        </p:txBody>
      </p:sp>
      <p:pic>
        <p:nvPicPr>
          <p:cNvPr id="4" name="Picture 3">
            <a:extLst>
              <a:ext uri="{FF2B5EF4-FFF2-40B4-BE49-F238E27FC236}">
                <a16:creationId xmlns:a16="http://schemas.microsoft.com/office/drawing/2014/main" id="{11ED4F12-20D7-775F-B678-F1492CB094C1}"/>
              </a:ext>
              <a:ext uri="{C183D7F6-B498-43B3-948B-1728B52AA6E4}">
                <adec:decorative xmlns:adec="http://schemas.microsoft.com/office/drawing/2017/decorative" val="1"/>
              </a:ext>
            </a:extLst>
          </p:cNvPr>
          <p:cNvPicPr>
            <a:picLocks noChangeAspect="1"/>
          </p:cNvPicPr>
          <p:nvPr/>
        </p:nvPicPr>
        <p:blipFill rotWithShape="1">
          <a:blip r:embed="rId2"/>
          <a:srcRect l="26980" r="26980"/>
          <a:stretch/>
        </p:blipFill>
        <p:spPr>
          <a:xfrm>
            <a:off x="-1" y="10"/>
            <a:ext cx="4635315" cy="6857989"/>
          </a:xfrm>
          <a:prstGeom prst="rect">
            <a:avLst/>
          </a:prstGeom>
        </p:spPr>
      </p:pic>
    </p:spTree>
    <p:extLst>
      <p:ext uri="{BB962C8B-B14F-4D97-AF65-F5344CB8AC3E}">
        <p14:creationId xmlns:p14="http://schemas.microsoft.com/office/powerpoint/2010/main" val="156788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1097280" y="286603"/>
            <a:ext cx="10038608" cy="1341900"/>
          </a:xfrm>
        </p:spPr>
        <p:txBody>
          <a:bodyPr>
            <a:normAutofit/>
          </a:bodyPr>
          <a:lstStyle/>
          <a:p>
            <a:r>
              <a:rPr lang="en-US" sz="4400" dirty="0"/>
              <a:t>Current Equity Multiplier Focus Goals (4)</a:t>
            </a:r>
            <a:endParaRPr lang="en-US" sz="4400" dirty="0">
              <a:cs typeface="Arial"/>
            </a:endParaRPr>
          </a:p>
        </p:txBody>
      </p:sp>
      <p:sp>
        <p:nvSpPr>
          <p:cNvPr id="26" name="Content Placeholder 25">
            <a:extLst>
              <a:ext uri="{FF2B5EF4-FFF2-40B4-BE49-F238E27FC236}">
                <a16:creationId xmlns:a16="http://schemas.microsoft.com/office/drawing/2014/main" id="{324C5BF7-A11C-217B-16D5-A3FE025038DE}"/>
              </a:ext>
            </a:extLst>
          </p:cNvPr>
          <p:cNvSpPr>
            <a:spLocks noGrp="1"/>
          </p:cNvSpPr>
          <p:nvPr>
            <p:ph idx="1"/>
          </p:nvPr>
        </p:nvSpPr>
        <p:spPr>
          <a:xfrm>
            <a:off x="1025199" y="1800428"/>
            <a:ext cx="10113141" cy="3729228"/>
          </a:xfrm>
        </p:spPr>
        <p:txBody>
          <a:bodyPr vert="horz" lIns="45720" tIns="45720" rIns="45720" bIns="45720" rtlCol="0" anchor="t">
            <a:noAutofit/>
          </a:bodyPr>
          <a:lstStyle/>
          <a:p>
            <a:pPr marL="342900" indent="-342900"/>
            <a:r>
              <a:rPr lang="en-US" dirty="0">
                <a:cs typeface="Arial"/>
              </a:rPr>
              <a:t>If a school is </a:t>
            </a:r>
            <a:r>
              <a:rPr lang="en-US" b="1" dirty="0">
                <a:cs typeface="Arial"/>
              </a:rPr>
              <a:t>no longer eligible </a:t>
            </a:r>
            <a:r>
              <a:rPr lang="en-US" dirty="0">
                <a:cs typeface="Arial"/>
              </a:rPr>
              <a:t>for Equity Multiplier funding in 2025–26, the LEA will no longer receive Equity Multiplier funding for the school. </a:t>
            </a:r>
            <a:endParaRPr lang="en-US" dirty="0"/>
          </a:p>
          <a:p>
            <a:pPr marL="550735" lvl="1" indent="-342900"/>
            <a:r>
              <a:rPr lang="en-US" dirty="0">
                <a:cs typeface="Arial"/>
              </a:rPr>
              <a:t>The LEA may discontinue the focus goal(s) for said school and explain the reason for discontinuation in Prompt 4 of the Goal Analysis section, </a:t>
            </a:r>
            <a:r>
              <a:rPr lang="en-US" b="1" dirty="0">
                <a:cs typeface="Arial"/>
              </a:rPr>
              <a:t>or</a:t>
            </a:r>
            <a:endParaRPr lang="en-US" b="1" dirty="0"/>
          </a:p>
          <a:p>
            <a:pPr marL="550735" lvl="1" indent="-342900"/>
            <a:r>
              <a:rPr lang="en-US" dirty="0">
                <a:cs typeface="Arial"/>
              </a:rPr>
              <a:t>The LEA may continue to implement the focus goal(s) for said school using a different funding source(s). </a:t>
            </a:r>
          </a:p>
          <a:p>
            <a:pPr marL="342900" indent="-342900"/>
            <a:r>
              <a:rPr lang="en-US" dirty="0">
                <a:cs typeface="Arial"/>
              </a:rPr>
              <a:t>Any changes made to the focus goal(s) must be documented in Prompt 4 of the Goal Analysis section.</a:t>
            </a: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56128"/>
            <a:ext cx="1312025" cy="365125"/>
          </a:xfrm>
        </p:spPr>
        <p:txBody>
          <a:bodyPr>
            <a:normAutofit fontScale="92500" lnSpcReduction="20000"/>
          </a:bodyPr>
          <a:lstStyle/>
          <a:p>
            <a:fld id="{1E47FE53-EBF0-4DA7-9D9D-CC1C3A20F3CB}" type="slidenum">
              <a:rPr lang="en-US" dirty="0" smtClean="0"/>
              <a:pPr/>
              <a:t>10</a:t>
            </a:fld>
            <a:endParaRPr lang="en-US"/>
          </a:p>
        </p:txBody>
      </p:sp>
      <p:pic>
        <p:nvPicPr>
          <p:cNvPr id="5" name="Picture 4">
            <a:extLst>
              <a:ext uri="{FF2B5EF4-FFF2-40B4-BE49-F238E27FC236}">
                <a16:creationId xmlns:a16="http://schemas.microsoft.com/office/drawing/2014/main" id="{82D880A7-C4E1-4453-851C-D1D82029DC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8548" y="83143"/>
            <a:ext cx="939448" cy="1037941"/>
          </a:xfrm>
          <a:prstGeom prst="rect">
            <a:avLst/>
          </a:prstGeom>
        </p:spPr>
      </p:pic>
    </p:spTree>
    <p:extLst>
      <p:ext uri="{BB962C8B-B14F-4D97-AF65-F5344CB8AC3E}">
        <p14:creationId xmlns:p14="http://schemas.microsoft.com/office/powerpoint/2010/main" val="408229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2C876672-3A3B-8EE4-9E8A-B13D955CD4B5}"/>
              </a:ext>
              <a:ext uri="{C183D7F6-B498-43B3-948B-1728B52AA6E4}">
                <adec:decorative xmlns:adec="http://schemas.microsoft.com/office/drawing/2017/decorative" val="1"/>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A469B123-D74B-4C17-A828-0AD1C16DAF28}"/>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cs typeface="Arial"/>
              </a:rPr>
              <a:t>Eligibility Requirements for Equity Multiplier Funding </a:t>
            </a:r>
          </a:p>
        </p:txBody>
      </p:sp>
    </p:spTree>
    <p:extLst>
      <p:ext uri="{BB962C8B-B14F-4D97-AF65-F5344CB8AC3E}">
        <p14:creationId xmlns:p14="http://schemas.microsoft.com/office/powerpoint/2010/main" val="401078911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FF27-BF6E-43E7-B73A-D0480258591C}"/>
              </a:ext>
            </a:extLst>
          </p:cNvPr>
          <p:cNvSpPr>
            <a:spLocks noGrp="1"/>
          </p:cNvSpPr>
          <p:nvPr>
            <p:ph type="title"/>
          </p:nvPr>
        </p:nvSpPr>
        <p:spPr>
          <a:xfrm>
            <a:off x="1097280" y="286603"/>
            <a:ext cx="10058400" cy="1450757"/>
          </a:xfrm>
        </p:spPr>
        <p:txBody>
          <a:bodyPr/>
          <a:lstStyle/>
          <a:p>
            <a:r>
              <a:rPr lang="en-US" dirty="0"/>
              <a:t>Overview</a:t>
            </a:r>
          </a:p>
        </p:txBody>
      </p:sp>
      <p:sp>
        <p:nvSpPr>
          <p:cNvPr id="3" name="Content Placeholder 2">
            <a:extLst>
              <a:ext uri="{FF2B5EF4-FFF2-40B4-BE49-F238E27FC236}">
                <a16:creationId xmlns:a16="http://schemas.microsoft.com/office/drawing/2014/main" id="{B03BB64A-DB7F-42D6-AA57-C69B8744AEAA}"/>
              </a:ext>
            </a:extLst>
          </p:cNvPr>
          <p:cNvSpPr>
            <a:spLocks noGrp="1"/>
          </p:cNvSpPr>
          <p:nvPr>
            <p:ph idx="1"/>
          </p:nvPr>
        </p:nvSpPr>
        <p:spPr>
          <a:xfrm>
            <a:off x="1097280" y="1845733"/>
            <a:ext cx="10058400" cy="4355561"/>
          </a:xfrm>
        </p:spPr>
        <p:txBody>
          <a:bodyPr vert="horz" lIns="45720" tIns="45720" rIns="45720" bIns="45720" rtlCol="0" anchor="t">
            <a:normAutofit/>
          </a:bodyPr>
          <a:lstStyle/>
          <a:p>
            <a:pPr marL="175895" indent="-175895"/>
            <a:r>
              <a:rPr lang="en-US" dirty="0"/>
              <a:t>The LCFF Equity Multiplier (Equity Multiplier) is a funding program that began in the 2023–24 school year.</a:t>
            </a:r>
          </a:p>
          <a:p>
            <a:pPr marL="175895" indent="-175895"/>
            <a:r>
              <a:rPr lang="en-US" dirty="0"/>
              <a:t>Equity Multiplier funds may only be used at eligible </a:t>
            </a:r>
            <a:r>
              <a:rPr lang="en-US" dirty="0" err="1"/>
              <a:t>schoolsites</a:t>
            </a:r>
            <a:r>
              <a:rPr lang="en-US" dirty="0"/>
              <a:t> within the LEA.</a:t>
            </a:r>
            <a:endParaRPr lang="en-US" dirty="0">
              <a:cs typeface="Arial"/>
            </a:endParaRPr>
          </a:p>
          <a:p>
            <a:pPr marL="175895" indent="-175895"/>
            <a:r>
              <a:rPr lang="en-US" dirty="0"/>
              <a:t>Schools are eligible for Equity Multiplier funding based on their non-stability rate and percentage of socioeconomically disadvantaged students, as shown in CDE's Stability Rate Data Report. </a:t>
            </a:r>
            <a:endParaRPr lang="en-US" dirty="0">
              <a:cs typeface="Arial"/>
            </a:endParaRPr>
          </a:p>
          <a:p>
            <a:pPr marL="175895" indent="-175895"/>
            <a:r>
              <a:rPr lang="en-US" dirty="0"/>
              <a:t>Information about Equity Multiplier funding is available in </a:t>
            </a:r>
            <a:r>
              <a:rPr lang="en-US" i="1" dirty="0">
                <a:hlinkClick r:id="rId2"/>
              </a:rPr>
              <a:t>EC </a:t>
            </a:r>
            <a:r>
              <a:rPr lang="en-US" dirty="0">
                <a:hlinkClick r:id="rId2"/>
              </a:rPr>
              <a:t>Section 42238.024 (California Legislative Information)</a:t>
            </a:r>
            <a:r>
              <a:rPr lang="en-US" dirty="0"/>
              <a:t> or by visiting the </a:t>
            </a:r>
            <a:r>
              <a:rPr lang="en-US" dirty="0">
                <a:hlinkClick r:id="rId3"/>
              </a:rPr>
              <a:t>LCFF Equity Multiplier webpage</a:t>
            </a:r>
            <a:r>
              <a:rPr lang="en-US" dirty="0"/>
              <a:t>.</a:t>
            </a:r>
            <a:endParaRPr lang="en-US" dirty="0">
              <a:cs typeface="Arial"/>
            </a:endParaRPr>
          </a:p>
        </p:txBody>
      </p:sp>
      <p:sp>
        <p:nvSpPr>
          <p:cNvPr id="4" name="Slide Number Placeholder 3">
            <a:extLst>
              <a:ext uri="{FF2B5EF4-FFF2-40B4-BE49-F238E27FC236}">
                <a16:creationId xmlns:a16="http://schemas.microsoft.com/office/drawing/2014/main" id="{46A31A83-BE55-4CEE-A1A6-2DE864093E22}"/>
              </a:ext>
            </a:extLst>
          </p:cNvPr>
          <p:cNvSpPr>
            <a:spLocks noGrp="1"/>
          </p:cNvSpPr>
          <p:nvPr>
            <p:ph type="sldNum" sz="quarter" idx="12"/>
          </p:nvPr>
        </p:nvSpPr>
        <p:spPr>
          <a:xfrm>
            <a:off x="9825629" y="6456128"/>
            <a:ext cx="1312025" cy="365125"/>
          </a:xfrm>
        </p:spPr>
        <p:txBody>
          <a:bodyPr/>
          <a:lstStyle/>
          <a:p>
            <a:fld id="{1E47FE53-EBF0-4DA7-9D9D-CC1C3A20F3CB}" type="slidenum">
              <a:rPr lang="en-US" smtClean="0"/>
              <a:pPr/>
              <a:t>12</a:t>
            </a:fld>
            <a:endParaRPr lang="en-US"/>
          </a:p>
        </p:txBody>
      </p:sp>
    </p:spTree>
    <p:extLst>
      <p:ext uri="{BB962C8B-B14F-4D97-AF65-F5344CB8AC3E}">
        <p14:creationId xmlns:p14="http://schemas.microsoft.com/office/powerpoint/2010/main" val="287558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1097280" y="286603"/>
            <a:ext cx="10058400" cy="1450757"/>
          </a:xfrm>
        </p:spPr>
        <p:txBody>
          <a:bodyPr>
            <a:normAutofit/>
          </a:bodyPr>
          <a:lstStyle/>
          <a:p>
            <a:r>
              <a:rPr lang="en-US" dirty="0"/>
              <a:t>School Eligibility Criteria</a:t>
            </a:r>
          </a:p>
        </p:txBody>
      </p:sp>
      <p:sp>
        <p:nvSpPr>
          <p:cNvPr id="26" name="Content Placeholder 25">
            <a:extLst>
              <a:ext uri="{FF2B5EF4-FFF2-40B4-BE49-F238E27FC236}">
                <a16:creationId xmlns:a16="http://schemas.microsoft.com/office/drawing/2014/main" id="{324C5BF7-A11C-217B-16D5-A3FE025038DE}"/>
              </a:ext>
            </a:extLst>
          </p:cNvPr>
          <p:cNvSpPr>
            <a:spLocks noGrp="1"/>
          </p:cNvSpPr>
          <p:nvPr>
            <p:ph idx="1"/>
          </p:nvPr>
        </p:nvSpPr>
        <p:spPr>
          <a:xfrm>
            <a:off x="1097280" y="1845733"/>
            <a:ext cx="10058400" cy="4355561"/>
          </a:xfrm>
        </p:spPr>
        <p:txBody>
          <a:bodyPr vert="horz" lIns="45720" tIns="45720" rIns="45720" bIns="45720" rtlCol="0" anchor="t">
            <a:noAutofit/>
          </a:bodyPr>
          <a:lstStyle/>
          <a:p>
            <a:r>
              <a:rPr lang="en-US" dirty="0" err="1"/>
              <a:t>Schoolsites</a:t>
            </a:r>
            <a:r>
              <a:rPr lang="en-US" dirty="0"/>
              <a:t> within an LEA that generates an LCFF entitlement are eligible for Equity Multiplier funds based on the following criteria:</a:t>
            </a:r>
          </a:p>
          <a:p>
            <a:pPr lvl="2"/>
            <a:r>
              <a:rPr lang="en-US" dirty="0"/>
              <a:t>Prior year </a:t>
            </a:r>
            <a:r>
              <a:rPr lang="en-US" dirty="0" err="1"/>
              <a:t>nonstability</a:t>
            </a:r>
            <a:r>
              <a:rPr lang="en-US" dirty="0"/>
              <a:t> rates greater than 25 percent, and</a:t>
            </a:r>
          </a:p>
          <a:p>
            <a:pPr lvl="2"/>
            <a:r>
              <a:rPr lang="en-US" dirty="0"/>
              <a:t>Prior year socioeconomically disadvantaged pupil rates greater than 70 percent</a:t>
            </a: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56128"/>
            <a:ext cx="1312025" cy="365125"/>
          </a:xfrm>
        </p:spPr>
        <p:txBody>
          <a:bodyPr>
            <a:normAutofit fontScale="92500" lnSpcReduction="20000"/>
          </a:bodyPr>
          <a:lstStyle/>
          <a:p>
            <a:fld id="{1E47FE53-EBF0-4DA7-9D9D-CC1C3A20F3CB}" type="slidenum">
              <a:rPr lang="en-US" dirty="0" smtClean="0"/>
              <a:pPr/>
              <a:t>13</a:t>
            </a:fld>
            <a:endParaRPr lang="en-US"/>
          </a:p>
        </p:txBody>
      </p:sp>
    </p:spTree>
    <p:extLst>
      <p:ext uri="{BB962C8B-B14F-4D97-AF65-F5344CB8AC3E}">
        <p14:creationId xmlns:p14="http://schemas.microsoft.com/office/powerpoint/2010/main" val="4007631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1097280" y="286603"/>
            <a:ext cx="10058400" cy="1450757"/>
          </a:xfrm>
        </p:spPr>
        <p:txBody>
          <a:bodyPr>
            <a:normAutofit/>
          </a:bodyPr>
          <a:lstStyle/>
          <a:p>
            <a:r>
              <a:rPr lang="en-US" dirty="0"/>
              <a:t>Definition of “</a:t>
            </a:r>
            <a:r>
              <a:rPr lang="en-US" dirty="0" err="1"/>
              <a:t>Nonstability</a:t>
            </a:r>
            <a:r>
              <a:rPr lang="en-US" dirty="0"/>
              <a:t> Rate”</a:t>
            </a:r>
          </a:p>
        </p:txBody>
      </p:sp>
      <p:sp>
        <p:nvSpPr>
          <p:cNvPr id="26" name="Content Placeholder 25">
            <a:extLst>
              <a:ext uri="{FF2B5EF4-FFF2-40B4-BE49-F238E27FC236}">
                <a16:creationId xmlns:a16="http://schemas.microsoft.com/office/drawing/2014/main" id="{324C5BF7-A11C-217B-16D5-A3FE025038DE}"/>
              </a:ext>
            </a:extLst>
          </p:cNvPr>
          <p:cNvSpPr>
            <a:spLocks noGrp="1"/>
          </p:cNvSpPr>
          <p:nvPr>
            <p:ph idx="1"/>
          </p:nvPr>
        </p:nvSpPr>
        <p:spPr>
          <a:xfrm>
            <a:off x="1097280" y="1845733"/>
            <a:ext cx="10058400" cy="4355561"/>
          </a:xfrm>
        </p:spPr>
        <p:txBody>
          <a:bodyPr vert="horz" lIns="45720" tIns="45720" rIns="45720" bIns="45720" rtlCol="0" anchor="t">
            <a:noAutofit/>
          </a:bodyPr>
          <a:lstStyle/>
          <a:p>
            <a:pPr marL="175895" indent="-175895"/>
            <a:r>
              <a:rPr lang="en-US" dirty="0"/>
              <a:t>“</a:t>
            </a:r>
            <a:r>
              <a:rPr lang="en-US" dirty="0" err="1"/>
              <a:t>Nonstability</a:t>
            </a:r>
            <a:r>
              <a:rPr lang="en-US" dirty="0"/>
              <a:t> rate” means the percentage of students who are either:</a:t>
            </a:r>
          </a:p>
          <a:p>
            <a:pPr marL="566420" lvl="2"/>
            <a:r>
              <a:rPr lang="en-US" dirty="0"/>
              <a:t>Enrolled for less than 245 continuous days between July 1 and June 30 of the prior school year, or </a:t>
            </a:r>
            <a:endParaRPr lang="en-US" dirty="0">
              <a:cs typeface="Arial"/>
            </a:endParaRPr>
          </a:p>
          <a:p>
            <a:pPr marL="566420" lvl="2"/>
            <a:r>
              <a:rPr lang="en-US" dirty="0"/>
              <a:t>Exited from a school between July 1 and June 30 of the prior school year due to either truancy, expulsion, or for unknown reasons and without stable subsequent enrollment at another school</a:t>
            </a:r>
            <a:endParaRPr lang="en-US" dirty="0">
              <a:cs typeface="Arial"/>
            </a:endParaRPr>
          </a:p>
          <a:p>
            <a:pPr marL="175895" indent="-175895"/>
            <a:r>
              <a:rPr lang="en-US" dirty="0"/>
              <a:t>Stability rate data is reported in the CDE’s Stability Rate Data file, which is available on DataQuest.</a:t>
            </a:r>
            <a:endParaRPr lang="en-US" dirty="0">
              <a:cs typeface="Arial"/>
            </a:endParaRP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56128"/>
            <a:ext cx="1312025" cy="365125"/>
          </a:xfrm>
        </p:spPr>
        <p:txBody>
          <a:bodyPr>
            <a:normAutofit fontScale="92500" lnSpcReduction="20000"/>
          </a:bodyPr>
          <a:lstStyle/>
          <a:p>
            <a:fld id="{1E47FE53-EBF0-4DA7-9D9D-CC1C3A20F3CB}" type="slidenum">
              <a:rPr lang="en-US" dirty="0" smtClean="0"/>
              <a:pPr/>
              <a:t>14</a:t>
            </a:fld>
            <a:endParaRPr lang="en-US"/>
          </a:p>
        </p:txBody>
      </p:sp>
    </p:spTree>
    <p:extLst>
      <p:ext uri="{BB962C8B-B14F-4D97-AF65-F5344CB8AC3E}">
        <p14:creationId xmlns:p14="http://schemas.microsoft.com/office/powerpoint/2010/main" val="84402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1097280" y="286603"/>
            <a:ext cx="10058400" cy="1450757"/>
          </a:xfrm>
        </p:spPr>
        <p:txBody>
          <a:bodyPr>
            <a:normAutofit/>
          </a:bodyPr>
          <a:lstStyle/>
          <a:p>
            <a:r>
              <a:rPr lang="en-US" dirty="0"/>
              <a:t>Definition of “Socioeconomically Disadvantaged Pupil Rate”</a:t>
            </a:r>
          </a:p>
        </p:txBody>
      </p:sp>
      <p:sp>
        <p:nvSpPr>
          <p:cNvPr id="26" name="Content Placeholder 25">
            <a:extLst>
              <a:ext uri="{FF2B5EF4-FFF2-40B4-BE49-F238E27FC236}">
                <a16:creationId xmlns:a16="http://schemas.microsoft.com/office/drawing/2014/main" id="{324C5BF7-A11C-217B-16D5-A3FE025038DE}"/>
              </a:ext>
            </a:extLst>
          </p:cNvPr>
          <p:cNvSpPr>
            <a:spLocks noGrp="1"/>
          </p:cNvSpPr>
          <p:nvPr>
            <p:ph idx="1"/>
          </p:nvPr>
        </p:nvSpPr>
        <p:spPr>
          <a:xfrm>
            <a:off x="1097280" y="1845733"/>
            <a:ext cx="10058400" cy="4355561"/>
          </a:xfrm>
        </p:spPr>
        <p:txBody>
          <a:bodyPr vert="horz" lIns="45720" tIns="45720" rIns="45720" bIns="45720" rtlCol="0" anchor="t">
            <a:noAutofit/>
          </a:bodyPr>
          <a:lstStyle/>
          <a:p>
            <a:r>
              <a:rPr lang="en-US" dirty="0"/>
              <a:t>“Socioeconomically disadvantaged pupil rate” means the percentage of pupils that meet any of the following criteria for the prior school year:</a:t>
            </a:r>
          </a:p>
          <a:p>
            <a:pPr lvl="3"/>
            <a:r>
              <a:rPr lang="en-US" dirty="0"/>
              <a:t>Neither of the pupil’s parents has a high school diploma.</a:t>
            </a:r>
          </a:p>
          <a:p>
            <a:pPr lvl="3"/>
            <a:r>
              <a:rPr lang="en-US" dirty="0"/>
              <a:t>The pupil is eligible for free or reduced-price meals under the federal National School Lunch Program, including by direct certification.</a:t>
            </a:r>
          </a:p>
          <a:p>
            <a:pPr lvl="3"/>
            <a:r>
              <a:rPr lang="en-US" dirty="0"/>
              <a:t>The pupil is a migratory child for purposes of Title I, Part C requirements.</a:t>
            </a:r>
          </a:p>
          <a:p>
            <a:pPr lvl="3"/>
            <a:r>
              <a:rPr lang="en-US" dirty="0"/>
              <a:t>The pupil is a homeless child or youth.</a:t>
            </a:r>
          </a:p>
          <a:p>
            <a:pPr lvl="3"/>
            <a:r>
              <a:rPr lang="en-US" dirty="0"/>
              <a:t>The pupil is a foster youth.</a:t>
            </a:r>
          </a:p>
          <a:p>
            <a:pPr lvl="3"/>
            <a:r>
              <a:rPr lang="en-US" dirty="0"/>
              <a:t>The pupil is enrolled in a county juvenile court school.</a:t>
            </a: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56128"/>
            <a:ext cx="1312025" cy="365125"/>
          </a:xfrm>
        </p:spPr>
        <p:txBody>
          <a:bodyPr>
            <a:normAutofit fontScale="92500" lnSpcReduction="20000"/>
          </a:bodyPr>
          <a:lstStyle/>
          <a:p>
            <a:fld id="{1E47FE53-EBF0-4DA7-9D9D-CC1C3A20F3CB}" type="slidenum">
              <a:rPr lang="en-US" dirty="0" smtClean="0"/>
              <a:pPr/>
              <a:t>15</a:t>
            </a:fld>
            <a:endParaRPr lang="en-US"/>
          </a:p>
        </p:txBody>
      </p:sp>
    </p:spTree>
    <p:extLst>
      <p:ext uri="{BB962C8B-B14F-4D97-AF65-F5344CB8AC3E}">
        <p14:creationId xmlns:p14="http://schemas.microsoft.com/office/powerpoint/2010/main" val="1805538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p:txBody>
          <a:bodyPr>
            <a:normAutofit/>
          </a:bodyPr>
          <a:lstStyle/>
          <a:p>
            <a:r>
              <a:rPr lang="en-US" dirty="0"/>
              <a:t>Ineligible </a:t>
            </a:r>
            <a:r>
              <a:rPr lang="en-US" dirty="0" err="1"/>
              <a:t>Schoolsites</a:t>
            </a:r>
            <a:endParaRPr lang="en-US" dirty="0"/>
          </a:p>
        </p:txBody>
      </p:sp>
      <p:sp>
        <p:nvSpPr>
          <p:cNvPr id="26" name="Content Placeholder 25">
            <a:extLst>
              <a:ext uri="{FF2B5EF4-FFF2-40B4-BE49-F238E27FC236}">
                <a16:creationId xmlns:a16="http://schemas.microsoft.com/office/drawing/2014/main" id="{324C5BF7-A11C-217B-16D5-A3FE025038DE}"/>
              </a:ext>
            </a:extLst>
          </p:cNvPr>
          <p:cNvSpPr>
            <a:spLocks noGrp="1"/>
          </p:cNvSpPr>
          <p:nvPr>
            <p:ph sz="half" idx="1"/>
          </p:nvPr>
        </p:nvSpPr>
        <p:spPr/>
        <p:txBody>
          <a:bodyPr vert="horz" lIns="45720" tIns="45720" rIns="45720" bIns="45720" rtlCol="0" anchor="t">
            <a:normAutofit/>
          </a:bodyPr>
          <a:lstStyle/>
          <a:p>
            <a:r>
              <a:rPr lang="en-US" dirty="0"/>
              <a:t>Charter schools that are </a:t>
            </a:r>
            <a:r>
              <a:rPr lang="en-US" dirty="0" err="1"/>
              <a:t>nonclassroom</a:t>
            </a:r>
            <a:r>
              <a:rPr lang="en-US" dirty="0"/>
              <a:t>-based as of the prior year’s Second Principal Apportionment.</a:t>
            </a:r>
          </a:p>
          <a:p>
            <a:r>
              <a:rPr lang="en-US" dirty="0" err="1"/>
              <a:t>Schoolsites</a:t>
            </a:r>
            <a:r>
              <a:rPr lang="en-US" dirty="0"/>
              <a:t> that would have been eligible based on prior year data but have closed.</a:t>
            </a: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p:txBody>
          <a:bodyPr>
            <a:normAutofit fontScale="92500" lnSpcReduction="20000"/>
          </a:bodyPr>
          <a:lstStyle/>
          <a:p>
            <a:fld id="{1E47FE53-EBF0-4DA7-9D9D-CC1C3A20F3CB}" type="slidenum">
              <a:rPr lang="en-US" dirty="0" smtClean="0"/>
              <a:pPr/>
              <a:t>16</a:t>
            </a:fld>
            <a:endParaRPr lang="en-US"/>
          </a:p>
        </p:txBody>
      </p:sp>
      <p:pic>
        <p:nvPicPr>
          <p:cNvPr id="9" name="Content Placeholder 8">
            <a:extLst>
              <a:ext uri="{FF2B5EF4-FFF2-40B4-BE49-F238E27FC236}">
                <a16:creationId xmlns:a16="http://schemas.microsoft.com/office/drawing/2014/main" id="{9DFEBF9A-48EE-9787-378F-D84D3E41B110}"/>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492875" y="1846263"/>
            <a:ext cx="4387850" cy="4387850"/>
          </a:xfrm>
          <a:prstGeom prst="rect">
            <a:avLst/>
          </a:prstGeom>
        </p:spPr>
      </p:pic>
    </p:spTree>
    <p:extLst>
      <p:ext uri="{BB962C8B-B14F-4D97-AF65-F5344CB8AC3E}">
        <p14:creationId xmlns:p14="http://schemas.microsoft.com/office/powerpoint/2010/main" val="2614622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39B4-3BBB-5575-FF6B-D50D978C37B4}"/>
              </a:ext>
            </a:extLst>
          </p:cNvPr>
          <p:cNvSpPr>
            <a:spLocks noGrp="1"/>
          </p:cNvSpPr>
          <p:nvPr>
            <p:ph type="title"/>
          </p:nvPr>
        </p:nvSpPr>
        <p:spPr>
          <a:xfrm>
            <a:off x="1097280" y="286603"/>
            <a:ext cx="10058400" cy="1450757"/>
          </a:xfrm>
        </p:spPr>
        <p:txBody>
          <a:bodyPr/>
          <a:lstStyle/>
          <a:p>
            <a:r>
              <a:rPr lang="en-US" dirty="0"/>
              <a:t>Implementation Process</a:t>
            </a:r>
          </a:p>
        </p:txBody>
      </p:sp>
      <p:sp>
        <p:nvSpPr>
          <p:cNvPr id="3" name="Content Placeholder 2">
            <a:extLst>
              <a:ext uri="{FF2B5EF4-FFF2-40B4-BE49-F238E27FC236}">
                <a16:creationId xmlns:a16="http://schemas.microsoft.com/office/drawing/2014/main" id="{F97B266F-77BF-8FC4-4320-76529F961761}"/>
              </a:ext>
            </a:extLst>
          </p:cNvPr>
          <p:cNvSpPr>
            <a:spLocks noGrp="1"/>
          </p:cNvSpPr>
          <p:nvPr>
            <p:ph idx="1"/>
          </p:nvPr>
        </p:nvSpPr>
        <p:spPr>
          <a:xfrm>
            <a:off x="1097280" y="1845733"/>
            <a:ext cx="10058400" cy="4355561"/>
          </a:xfrm>
        </p:spPr>
        <p:txBody>
          <a:bodyPr vert="horz" lIns="45720" tIns="45720" rIns="45720" bIns="45720" rtlCol="0" anchor="t">
            <a:normAutofit/>
          </a:bodyPr>
          <a:lstStyle/>
          <a:p>
            <a:pPr marL="175895" indent="-175895"/>
            <a:r>
              <a:rPr lang="en-US" dirty="0"/>
              <a:t>While the schools eligible for Equity Multiplier funding will be identified in February 2025, Equity Multiplier funds cannot be expended at the Equity Multiplier </a:t>
            </a:r>
            <a:r>
              <a:rPr lang="en-US" dirty="0" err="1"/>
              <a:t>schoolsites</a:t>
            </a:r>
            <a:r>
              <a:rPr lang="en-US" dirty="0"/>
              <a:t> until the 2025–26 LCAP has been adopted.</a:t>
            </a:r>
          </a:p>
          <a:p>
            <a:pPr marL="383540" lvl="1"/>
            <a:r>
              <a:rPr lang="en-US" dirty="0"/>
              <a:t>LEAs are required to develop a focus goal(s) for </a:t>
            </a:r>
            <a:r>
              <a:rPr lang="en-US" dirty="0" err="1"/>
              <a:t>schoolsites</a:t>
            </a:r>
            <a:r>
              <a:rPr lang="en-US" dirty="0"/>
              <a:t> receiving Equity Multiplier funds in consultation with educational partners at those </a:t>
            </a:r>
            <a:r>
              <a:rPr lang="en-US" dirty="0" err="1"/>
              <a:t>schoolsites</a:t>
            </a:r>
            <a:r>
              <a:rPr lang="en-US" dirty="0"/>
              <a:t> prior to implementing actions and expending funds.</a:t>
            </a:r>
            <a:endParaRPr lang="en-US" dirty="0">
              <a:cs typeface="Arial"/>
            </a:endParaRPr>
          </a:p>
          <a:p>
            <a:pPr marL="383540" lvl="1"/>
            <a:r>
              <a:rPr lang="en-US" dirty="0"/>
              <a:t>Implementation of Equity Multiplier goals will not take place until the 2025–26 LCAP has been adopted.</a:t>
            </a:r>
            <a:endParaRPr lang="en-US" dirty="0">
              <a:cs typeface="Arial"/>
            </a:endParaRPr>
          </a:p>
        </p:txBody>
      </p:sp>
      <p:sp>
        <p:nvSpPr>
          <p:cNvPr id="4" name="Slide Number Placeholder 3">
            <a:extLst>
              <a:ext uri="{FF2B5EF4-FFF2-40B4-BE49-F238E27FC236}">
                <a16:creationId xmlns:a16="http://schemas.microsoft.com/office/drawing/2014/main" id="{46BC1CB9-20E4-2796-20B2-E287109A8BCE}"/>
              </a:ext>
            </a:extLst>
          </p:cNvPr>
          <p:cNvSpPr>
            <a:spLocks noGrp="1"/>
          </p:cNvSpPr>
          <p:nvPr>
            <p:ph type="sldNum" sz="quarter" idx="12"/>
          </p:nvPr>
        </p:nvSpPr>
        <p:spPr>
          <a:xfrm>
            <a:off x="9825629" y="6456128"/>
            <a:ext cx="1312025" cy="365125"/>
          </a:xfrm>
        </p:spPr>
        <p:txBody>
          <a:bodyPr/>
          <a:lstStyle/>
          <a:p>
            <a:fld id="{1E47FE53-EBF0-4DA7-9D9D-CC1C3A20F3CB}" type="slidenum">
              <a:rPr lang="en-US" smtClean="0"/>
              <a:pPr/>
              <a:t>17</a:t>
            </a:fld>
            <a:endParaRPr lang="en-US"/>
          </a:p>
        </p:txBody>
      </p:sp>
    </p:spTree>
    <p:extLst>
      <p:ext uri="{BB962C8B-B14F-4D97-AF65-F5344CB8AC3E}">
        <p14:creationId xmlns:p14="http://schemas.microsoft.com/office/powerpoint/2010/main" val="109313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2C876672-3A3B-8EE4-9E8A-B13D955CD4B5}"/>
              </a:ext>
              <a:ext uri="{C183D7F6-B498-43B3-948B-1728B52AA6E4}">
                <adec:decorative xmlns:adec="http://schemas.microsoft.com/office/drawing/2017/decorative" val="1"/>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A469B123-D74B-4C17-A828-0AD1C16DAF28}"/>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cs typeface="Arial"/>
              </a:rPr>
              <a:t>Equity Multiplier Funding: Allowability and Intent</a:t>
            </a:r>
          </a:p>
        </p:txBody>
      </p:sp>
    </p:spTree>
    <p:extLst>
      <p:ext uri="{BB962C8B-B14F-4D97-AF65-F5344CB8AC3E}">
        <p14:creationId xmlns:p14="http://schemas.microsoft.com/office/powerpoint/2010/main" val="252664246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39B4-3BBB-5575-FF6B-D50D978C37B4}"/>
              </a:ext>
            </a:extLst>
          </p:cNvPr>
          <p:cNvSpPr>
            <a:spLocks noGrp="1"/>
          </p:cNvSpPr>
          <p:nvPr>
            <p:ph type="title"/>
          </p:nvPr>
        </p:nvSpPr>
        <p:spPr>
          <a:xfrm>
            <a:off x="1097280" y="286603"/>
            <a:ext cx="10058400" cy="1450757"/>
          </a:xfrm>
        </p:spPr>
        <p:txBody>
          <a:bodyPr/>
          <a:lstStyle/>
          <a:p>
            <a:r>
              <a:rPr lang="en-US" dirty="0"/>
              <a:t>Not LCFF Funding</a:t>
            </a:r>
          </a:p>
        </p:txBody>
      </p:sp>
      <p:sp>
        <p:nvSpPr>
          <p:cNvPr id="3" name="Content Placeholder 2">
            <a:extLst>
              <a:ext uri="{FF2B5EF4-FFF2-40B4-BE49-F238E27FC236}">
                <a16:creationId xmlns:a16="http://schemas.microsoft.com/office/drawing/2014/main" id="{F97B266F-77BF-8FC4-4320-76529F961761}"/>
              </a:ext>
            </a:extLst>
          </p:cNvPr>
          <p:cNvSpPr>
            <a:spLocks noGrp="1"/>
          </p:cNvSpPr>
          <p:nvPr>
            <p:ph idx="1"/>
          </p:nvPr>
        </p:nvSpPr>
        <p:spPr>
          <a:xfrm>
            <a:off x="1097280" y="1845733"/>
            <a:ext cx="10058400" cy="4355561"/>
          </a:xfrm>
        </p:spPr>
        <p:txBody>
          <a:bodyPr vert="horz" lIns="45720" tIns="45720" rIns="45720" bIns="45720" rtlCol="0" anchor="t">
            <a:normAutofit/>
          </a:bodyPr>
          <a:lstStyle/>
          <a:p>
            <a:r>
              <a:rPr lang="en-US" dirty="0"/>
              <a:t>Equity Multiplier funding is a separate source of funding allocated outside of the LCFF entitlement and is not offset by the LEA’s local revenue.</a:t>
            </a:r>
          </a:p>
          <a:p>
            <a:r>
              <a:rPr lang="en-US" dirty="0"/>
              <a:t>Funding is identified as a separate line item of the Principal Apportionment Summary. </a:t>
            </a:r>
          </a:p>
          <a:p>
            <a:r>
              <a:rPr lang="en-US" dirty="0"/>
              <a:t>Revenue and expenditures are tracked with a unique Standardized Account Code Structure (SACS) code.</a:t>
            </a:r>
          </a:p>
          <a:p>
            <a:pPr lvl="1"/>
            <a:r>
              <a:rPr lang="en-US" dirty="0"/>
              <a:t>Resource 7399, Object 8590</a:t>
            </a:r>
          </a:p>
          <a:p>
            <a:r>
              <a:rPr lang="en-US" dirty="0"/>
              <a:t>Therefore, Equity Multiplier funds are considered "Other State Funds" for purposes of the LCAP.</a:t>
            </a:r>
          </a:p>
        </p:txBody>
      </p:sp>
      <p:sp>
        <p:nvSpPr>
          <p:cNvPr id="4" name="Slide Number Placeholder 3">
            <a:extLst>
              <a:ext uri="{FF2B5EF4-FFF2-40B4-BE49-F238E27FC236}">
                <a16:creationId xmlns:a16="http://schemas.microsoft.com/office/drawing/2014/main" id="{46BC1CB9-20E4-2796-20B2-E287109A8BCE}"/>
              </a:ext>
            </a:extLst>
          </p:cNvPr>
          <p:cNvSpPr>
            <a:spLocks noGrp="1"/>
          </p:cNvSpPr>
          <p:nvPr>
            <p:ph type="sldNum" sz="quarter" idx="12"/>
          </p:nvPr>
        </p:nvSpPr>
        <p:spPr>
          <a:xfrm>
            <a:off x="9825629" y="6456128"/>
            <a:ext cx="1312025" cy="365125"/>
          </a:xfrm>
        </p:spPr>
        <p:txBody>
          <a:bodyPr/>
          <a:lstStyle/>
          <a:p>
            <a:fld id="{1E47FE53-EBF0-4DA7-9D9D-CC1C3A20F3CB}" type="slidenum">
              <a:rPr lang="en-US" smtClean="0"/>
              <a:pPr/>
              <a:t>19</a:t>
            </a:fld>
            <a:endParaRPr lang="en-US"/>
          </a:p>
        </p:txBody>
      </p:sp>
    </p:spTree>
    <p:extLst>
      <p:ext uri="{BB962C8B-B14F-4D97-AF65-F5344CB8AC3E}">
        <p14:creationId xmlns:p14="http://schemas.microsoft.com/office/powerpoint/2010/main" val="4164982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69AD-531E-4D2D-BDE3-9119F23E634F}"/>
              </a:ext>
            </a:extLst>
          </p:cNvPr>
          <p:cNvSpPr>
            <a:spLocks noGrp="1"/>
          </p:cNvSpPr>
          <p:nvPr>
            <p:ph type="title"/>
          </p:nvPr>
        </p:nvSpPr>
        <p:spPr/>
        <p:txBody>
          <a:bodyPr/>
          <a:lstStyle/>
          <a:p>
            <a:r>
              <a:rPr lang="en-US" dirty="0">
                <a:solidFill>
                  <a:schemeClr val="tx1"/>
                </a:solidFill>
              </a:rPr>
              <a:t>2024–2025 Webinar Series</a:t>
            </a:r>
          </a:p>
        </p:txBody>
      </p:sp>
      <p:sp>
        <p:nvSpPr>
          <p:cNvPr id="4" name="Content Placeholder 3">
            <a:extLst>
              <a:ext uri="{FF2B5EF4-FFF2-40B4-BE49-F238E27FC236}">
                <a16:creationId xmlns:a16="http://schemas.microsoft.com/office/drawing/2014/main" id="{ED79EFAD-04A0-47FD-A5D2-05DE70FF4BF2}"/>
              </a:ext>
            </a:extLst>
          </p:cNvPr>
          <p:cNvSpPr>
            <a:spLocks noGrp="1"/>
          </p:cNvSpPr>
          <p:nvPr>
            <p:ph sz="half" idx="2"/>
          </p:nvPr>
        </p:nvSpPr>
        <p:spPr>
          <a:xfrm>
            <a:off x="1197685" y="1845735"/>
            <a:ext cx="9966960" cy="4388809"/>
          </a:xfrm>
        </p:spPr>
        <p:txBody>
          <a:bodyPr vert="horz" lIns="45720" tIns="45720" rIns="45720" bIns="45720" rtlCol="0" anchor="t">
            <a:normAutofit/>
          </a:bodyPr>
          <a:lstStyle/>
          <a:p>
            <a:pPr marL="0" indent="0">
              <a:buNone/>
            </a:pPr>
            <a:r>
              <a:rPr lang="en-US" b="1" dirty="0">
                <a:solidFill>
                  <a:schemeClr val="tx1"/>
                </a:solidFill>
              </a:rPr>
              <a:t>Tuesdays @ 2</a:t>
            </a:r>
            <a:endParaRPr lang="en-US" b="1" dirty="0">
              <a:solidFill>
                <a:schemeClr val="tx1"/>
              </a:solidFill>
              <a:cs typeface="Arial"/>
            </a:endParaRPr>
          </a:p>
          <a:p>
            <a:pPr marL="175895" indent="-175895"/>
            <a:r>
              <a:rPr lang="en-US" dirty="0">
                <a:solidFill>
                  <a:schemeClr val="tx1"/>
                </a:solidFill>
                <a:cs typeface="Arial"/>
              </a:rPr>
              <a:t>1/14/25 - Learning Recovery and Emergency Block Grant (LREBG)</a:t>
            </a:r>
            <a:endParaRPr lang="en-US" dirty="0">
              <a:cs typeface="Arial"/>
            </a:endParaRPr>
          </a:p>
        </p:txBody>
      </p:sp>
      <p:sp>
        <p:nvSpPr>
          <p:cNvPr id="5" name="Slide Number Placeholder 4">
            <a:extLst>
              <a:ext uri="{FF2B5EF4-FFF2-40B4-BE49-F238E27FC236}">
                <a16:creationId xmlns:a16="http://schemas.microsoft.com/office/drawing/2014/main" id="{B215FEF6-ECD0-4FD6-B964-480DB5FF7F01}"/>
              </a:ext>
            </a:extLst>
          </p:cNvPr>
          <p:cNvSpPr>
            <a:spLocks noGrp="1"/>
          </p:cNvSpPr>
          <p:nvPr>
            <p:ph type="sldNum" sz="quarter" idx="12"/>
          </p:nvPr>
        </p:nvSpPr>
        <p:spPr/>
        <p:txBody>
          <a:bodyPr/>
          <a:lstStyle/>
          <a:p>
            <a:fld id="{1E47FE53-EBF0-4DA7-9D9D-CC1C3A20F3CB}" type="slidenum">
              <a:rPr lang="en-US" smtClean="0"/>
              <a:t>2</a:t>
            </a:fld>
            <a:endParaRPr lang="en-US"/>
          </a:p>
        </p:txBody>
      </p:sp>
    </p:spTree>
    <p:extLst>
      <p:ext uri="{BB962C8B-B14F-4D97-AF65-F5344CB8AC3E}">
        <p14:creationId xmlns:p14="http://schemas.microsoft.com/office/powerpoint/2010/main" val="221880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39B4-3BBB-5575-FF6B-D50D978C37B4}"/>
              </a:ext>
            </a:extLst>
          </p:cNvPr>
          <p:cNvSpPr>
            <a:spLocks noGrp="1"/>
          </p:cNvSpPr>
          <p:nvPr>
            <p:ph type="title"/>
          </p:nvPr>
        </p:nvSpPr>
        <p:spPr>
          <a:xfrm>
            <a:off x="1097280" y="286603"/>
            <a:ext cx="10058400" cy="1450757"/>
          </a:xfrm>
        </p:spPr>
        <p:txBody>
          <a:bodyPr/>
          <a:lstStyle/>
          <a:p>
            <a:r>
              <a:rPr lang="en-US" dirty="0"/>
              <a:t>Allowable Use</a:t>
            </a:r>
          </a:p>
        </p:txBody>
      </p:sp>
      <p:sp>
        <p:nvSpPr>
          <p:cNvPr id="3" name="Content Placeholder 2">
            <a:extLst>
              <a:ext uri="{FF2B5EF4-FFF2-40B4-BE49-F238E27FC236}">
                <a16:creationId xmlns:a16="http://schemas.microsoft.com/office/drawing/2014/main" id="{F97B266F-77BF-8FC4-4320-76529F961761}"/>
              </a:ext>
            </a:extLst>
          </p:cNvPr>
          <p:cNvSpPr>
            <a:spLocks noGrp="1"/>
          </p:cNvSpPr>
          <p:nvPr>
            <p:ph idx="1"/>
          </p:nvPr>
        </p:nvSpPr>
        <p:spPr>
          <a:xfrm>
            <a:off x="1097280" y="1845733"/>
            <a:ext cx="10058400" cy="4355561"/>
          </a:xfrm>
        </p:spPr>
        <p:txBody>
          <a:bodyPr vert="horz" lIns="45720" tIns="45720" rIns="45720" bIns="45720" rtlCol="0" anchor="t">
            <a:noAutofit/>
          </a:bodyPr>
          <a:lstStyle/>
          <a:p>
            <a:r>
              <a:rPr lang="en-US" dirty="0"/>
              <a:t>Equity Multiplier funds must be used to implement evidence-based services and supports.</a:t>
            </a:r>
          </a:p>
          <a:p>
            <a:pPr lvl="1"/>
            <a:r>
              <a:rPr lang="en-US" dirty="0"/>
              <a:t>Evidence-based services and supports are based on objective evidence that has informed the design of the service or support and/or guides the modification of those services and supports. </a:t>
            </a:r>
          </a:p>
          <a:p>
            <a:pPr lvl="1"/>
            <a:r>
              <a:rPr lang="en-US" dirty="0"/>
              <a:t>Evidence-based services and supports are most commonly based on educational research and/or metrics of LEA, school and/or student performance.</a:t>
            </a:r>
          </a:p>
        </p:txBody>
      </p:sp>
      <p:sp>
        <p:nvSpPr>
          <p:cNvPr id="4" name="Slide Number Placeholder 3">
            <a:extLst>
              <a:ext uri="{FF2B5EF4-FFF2-40B4-BE49-F238E27FC236}">
                <a16:creationId xmlns:a16="http://schemas.microsoft.com/office/drawing/2014/main" id="{46BC1CB9-20E4-2796-20B2-E287109A8BCE}"/>
              </a:ext>
            </a:extLst>
          </p:cNvPr>
          <p:cNvSpPr>
            <a:spLocks noGrp="1"/>
          </p:cNvSpPr>
          <p:nvPr>
            <p:ph type="sldNum" sz="quarter" idx="12"/>
          </p:nvPr>
        </p:nvSpPr>
        <p:spPr>
          <a:xfrm>
            <a:off x="9825629" y="6456128"/>
            <a:ext cx="1312025" cy="365125"/>
          </a:xfrm>
        </p:spPr>
        <p:txBody>
          <a:bodyPr/>
          <a:lstStyle/>
          <a:p>
            <a:fld id="{1E47FE53-EBF0-4DA7-9D9D-CC1C3A20F3CB}" type="slidenum">
              <a:rPr lang="en-US" smtClean="0"/>
              <a:pPr/>
              <a:t>20</a:t>
            </a:fld>
            <a:endParaRPr lang="en-US"/>
          </a:p>
        </p:txBody>
      </p:sp>
    </p:spTree>
    <p:extLst>
      <p:ext uri="{BB962C8B-B14F-4D97-AF65-F5344CB8AC3E}">
        <p14:creationId xmlns:p14="http://schemas.microsoft.com/office/powerpoint/2010/main" val="606045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39B4-3BBB-5575-FF6B-D50D978C37B4}"/>
              </a:ext>
            </a:extLst>
          </p:cNvPr>
          <p:cNvSpPr>
            <a:spLocks noGrp="1"/>
          </p:cNvSpPr>
          <p:nvPr>
            <p:ph type="title"/>
          </p:nvPr>
        </p:nvSpPr>
        <p:spPr>
          <a:xfrm>
            <a:off x="1097280" y="286603"/>
            <a:ext cx="10058400" cy="1450757"/>
          </a:xfrm>
        </p:spPr>
        <p:txBody>
          <a:bodyPr>
            <a:noAutofit/>
          </a:bodyPr>
          <a:lstStyle/>
          <a:p>
            <a:r>
              <a:rPr lang="en-US" dirty="0"/>
              <a:t>Supplement, Not Supplant</a:t>
            </a:r>
          </a:p>
        </p:txBody>
      </p:sp>
      <p:sp>
        <p:nvSpPr>
          <p:cNvPr id="3" name="Content Placeholder 2">
            <a:extLst>
              <a:ext uri="{FF2B5EF4-FFF2-40B4-BE49-F238E27FC236}">
                <a16:creationId xmlns:a16="http://schemas.microsoft.com/office/drawing/2014/main" id="{F97B266F-77BF-8FC4-4320-76529F961761}"/>
              </a:ext>
            </a:extLst>
          </p:cNvPr>
          <p:cNvSpPr>
            <a:spLocks noGrp="1"/>
          </p:cNvSpPr>
          <p:nvPr>
            <p:ph idx="1"/>
          </p:nvPr>
        </p:nvSpPr>
        <p:spPr>
          <a:xfrm>
            <a:off x="1097280" y="1845733"/>
            <a:ext cx="10058400" cy="4355561"/>
          </a:xfrm>
        </p:spPr>
        <p:txBody>
          <a:bodyPr vert="horz" lIns="45720" tIns="45720" rIns="45720" bIns="45720" rtlCol="0" anchor="t">
            <a:noAutofit/>
          </a:bodyPr>
          <a:lstStyle/>
          <a:p>
            <a:r>
              <a:rPr lang="en-US" dirty="0"/>
              <a:t>Equity Multiplier funds must be used to supplement, not supplant, other funding and/or services provided to Equity Multiplier </a:t>
            </a:r>
            <a:r>
              <a:rPr lang="en-US" dirty="0" err="1"/>
              <a:t>schoolsites</a:t>
            </a:r>
            <a:r>
              <a:rPr lang="en-US" dirty="0"/>
              <a:t>.</a:t>
            </a:r>
          </a:p>
          <a:p>
            <a:r>
              <a:rPr lang="en-US" dirty="0"/>
              <a:t>Other funding and/or services provided include:</a:t>
            </a:r>
          </a:p>
          <a:p>
            <a:pPr lvl="1"/>
            <a:r>
              <a:rPr lang="en-US" dirty="0"/>
              <a:t>LCFF,</a:t>
            </a:r>
          </a:p>
          <a:p>
            <a:pPr lvl="1"/>
            <a:r>
              <a:rPr lang="en-US" dirty="0"/>
              <a:t>Expanded Learning Opportunities Program (ELO-P),</a:t>
            </a:r>
          </a:p>
          <a:p>
            <a:pPr lvl="1"/>
            <a:r>
              <a:rPr lang="en-US" dirty="0"/>
              <a:t>Literacy Coaches and Reading Specialists (LCRS), and/or </a:t>
            </a:r>
          </a:p>
          <a:p>
            <a:pPr lvl="1"/>
            <a:r>
              <a:rPr lang="en-US" dirty="0"/>
              <a:t>California Community Schools Partnership Program (CCSPP)</a:t>
            </a:r>
          </a:p>
          <a:p>
            <a:r>
              <a:rPr lang="en-US" dirty="0"/>
              <a:t>This means that Equity Multiplier funds must not be used to replace funding and/or services that an Equity Multiplier </a:t>
            </a:r>
            <a:r>
              <a:rPr lang="en-US" dirty="0" err="1"/>
              <a:t>schoolsite</a:t>
            </a:r>
            <a:r>
              <a:rPr lang="en-US" dirty="0"/>
              <a:t> would otherwise receive through the LCFF, the ELO-P, the LCRS, and/or the CCSPP funds.</a:t>
            </a:r>
          </a:p>
        </p:txBody>
      </p:sp>
      <p:sp>
        <p:nvSpPr>
          <p:cNvPr id="4" name="Slide Number Placeholder 3">
            <a:extLst>
              <a:ext uri="{FF2B5EF4-FFF2-40B4-BE49-F238E27FC236}">
                <a16:creationId xmlns:a16="http://schemas.microsoft.com/office/drawing/2014/main" id="{46BC1CB9-20E4-2796-20B2-E287109A8BCE}"/>
              </a:ext>
            </a:extLst>
          </p:cNvPr>
          <p:cNvSpPr>
            <a:spLocks noGrp="1"/>
          </p:cNvSpPr>
          <p:nvPr>
            <p:ph type="sldNum" sz="quarter" idx="12"/>
          </p:nvPr>
        </p:nvSpPr>
        <p:spPr>
          <a:xfrm>
            <a:off x="9825629" y="6456128"/>
            <a:ext cx="1312025" cy="365125"/>
          </a:xfrm>
        </p:spPr>
        <p:txBody>
          <a:bodyPr/>
          <a:lstStyle/>
          <a:p>
            <a:fld id="{1E47FE53-EBF0-4DA7-9D9D-CC1C3A20F3CB}" type="slidenum">
              <a:rPr lang="en-US" smtClean="0"/>
              <a:pPr/>
              <a:t>21</a:t>
            </a:fld>
            <a:endParaRPr lang="en-US"/>
          </a:p>
        </p:txBody>
      </p:sp>
    </p:spTree>
    <p:extLst>
      <p:ext uri="{BB962C8B-B14F-4D97-AF65-F5344CB8AC3E}">
        <p14:creationId xmlns:p14="http://schemas.microsoft.com/office/powerpoint/2010/main" val="3533189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1097280" y="286603"/>
            <a:ext cx="10058400" cy="1450757"/>
          </a:xfrm>
        </p:spPr>
        <p:txBody>
          <a:bodyPr>
            <a:normAutofit/>
          </a:bodyPr>
          <a:lstStyle/>
          <a:p>
            <a:r>
              <a:rPr lang="en-US" dirty="0"/>
              <a:t>Guaranteed Minimum</a:t>
            </a:r>
          </a:p>
        </p:txBody>
      </p:sp>
      <p:sp>
        <p:nvSpPr>
          <p:cNvPr id="26" name="Content Placeholder 25">
            <a:extLst>
              <a:ext uri="{FF2B5EF4-FFF2-40B4-BE49-F238E27FC236}">
                <a16:creationId xmlns:a16="http://schemas.microsoft.com/office/drawing/2014/main" id="{324C5BF7-A11C-217B-16D5-A3FE025038DE}"/>
              </a:ext>
            </a:extLst>
          </p:cNvPr>
          <p:cNvSpPr>
            <a:spLocks noGrp="1"/>
          </p:cNvSpPr>
          <p:nvPr>
            <p:ph idx="1"/>
          </p:nvPr>
        </p:nvSpPr>
        <p:spPr>
          <a:xfrm>
            <a:off x="1097280" y="1845733"/>
            <a:ext cx="10058400" cy="4355561"/>
          </a:xfrm>
        </p:spPr>
        <p:txBody>
          <a:bodyPr vert="horz" lIns="45720" tIns="45720" rIns="45720" bIns="45720" rtlCol="0" anchor="t">
            <a:noAutofit/>
          </a:bodyPr>
          <a:lstStyle/>
          <a:p>
            <a:pPr marL="175895" indent="-175895"/>
            <a:r>
              <a:rPr lang="en-US" dirty="0"/>
              <a:t>Each eligible </a:t>
            </a:r>
            <a:r>
              <a:rPr lang="en-US" dirty="0" err="1"/>
              <a:t>schoolsite</a:t>
            </a:r>
            <a:r>
              <a:rPr lang="en-US" dirty="0"/>
              <a:t> will receive a minimum of $50,000 in Equity Multiplier funds</a:t>
            </a:r>
            <a:endParaRPr lang="en-US" dirty="0">
              <a:cs typeface="Arial"/>
            </a:endParaRPr>
          </a:p>
          <a:p>
            <a:pPr marL="175895" indent="-175895"/>
            <a:r>
              <a:rPr lang="en-US" dirty="0">
                <a:solidFill>
                  <a:schemeClr val="tx1">
                    <a:lumMod val="76000"/>
                    <a:lumOff val="24000"/>
                  </a:schemeClr>
                </a:solidFill>
              </a:rPr>
              <a:t>The 2024–25 Funding Profile will be released in February 2025 </a:t>
            </a:r>
            <a:endParaRPr lang="en-US" dirty="0">
              <a:solidFill>
                <a:schemeClr val="tx1">
                  <a:lumMod val="76000"/>
                  <a:lumOff val="24000"/>
                </a:schemeClr>
              </a:solidFill>
              <a:cs typeface="Arial"/>
            </a:endParaRP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56128"/>
            <a:ext cx="1312025" cy="365125"/>
          </a:xfrm>
        </p:spPr>
        <p:txBody>
          <a:bodyPr>
            <a:normAutofit fontScale="92500" lnSpcReduction="20000"/>
          </a:bodyPr>
          <a:lstStyle/>
          <a:p>
            <a:fld id="{1E47FE53-EBF0-4DA7-9D9D-CC1C3A20F3CB}" type="slidenum">
              <a:rPr lang="en-US" dirty="0" smtClean="0"/>
              <a:pPr/>
              <a:t>22</a:t>
            </a:fld>
            <a:endParaRPr lang="en-US"/>
          </a:p>
        </p:txBody>
      </p:sp>
    </p:spTree>
    <p:extLst>
      <p:ext uri="{BB962C8B-B14F-4D97-AF65-F5344CB8AC3E}">
        <p14:creationId xmlns:p14="http://schemas.microsoft.com/office/powerpoint/2010/main" val="3516369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2C876672-3A3B-8EE4-9E8A-B13D955CD4B5}"/>
              </a:ext>
              <a:ext uri="{C183D7F6-B498-43B3-948B-1728B52AA6E4}">
                <adec:decorative xmlns:adec="http://schemas.microsoft.com/office/drawing/2017/decorative" val="1"/>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A469B123-D74B-4C17-A828-0AD1C16DAF28}"/>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cs typeface="Arial"/>
              </a:rPr>
              <a:t>Equity Multiplier Funding Requirements in the LCAP</a:t>
            </a:r>
          </a:p>
        </p:txBody>
      </p:sp>
    </p:spTree>
    <p:extLst>
      <p:ext uri="{BB962C8B-B14F-4D97-AF65-F5344CB8AC3E}">
        <p14:creationId xmlns:p14="http://schemas.microsoft.com/office/powerpoint/2010/main" val="69460055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650E8-12CD-4EF3-9064-8A39BE5964BC}"/>
              </a:ext>
            </a:extLst>
          </p:cNvPr>
          <p:cNvSpPr>
            <a:spLocks noGrp="1"/>
          </p:cNvSpPr>
          <p:nvPr>
            <p:ph type="title"/>
          </p:nvPr>
        </p:nvSpPr>
        <p:spPr>
          <a:xfrm>
            <a:off x="282633" y="374072"/>
            <a:ext cx="3507971" cy="3811847"/>
          </a:xfrm>
        </p:spPr>
        <p:txBody>
          <a:bodyPr/>
          <a:lstStyle/>
          <a:p>
            <a:r>
              <a:rPr lang="en-US" dirty="0"/>
              <a:t>Required Equity Multiplier Focus Goal in the LCAP</a:t>
            </a:r>
          </a:p>
        </p:txBody>
      </p:sp>
      <p:sp>
        <p:nvSpPr>
          <p:cNvPr id="458" name="Content Placeholder 457">
            <a:extLst>
              <a:ext uri="{FF2B5EF4-FFF2-40B4-BE49-F238E27FC236}">
                <a16:creationId xmlns:a16="http://schemas.microsoft.com/office/drawing/2014/main" id="{FDF0DB09-0669-A953-A2AB-FE52FC9BFA9E}"/>
              </a:ext>
            </a:extLst>
          </p:cNvPr>
          <p:cNvSpPr>
            <a:spLocks noGrp="1"/>
          </p:cNvSpPr>
          <p:nvPr>
            <p:ph idx="1"/>
          </p:nvPr>
        </p:nvSpPr>
        <p:spPr>
          <a:xfrm>
            <a:off x="4272741" y="374073"/>
            <a:ext cx="7631083" cy="5931131"/>
          </a:xfrm>
        </p:spPr>
        <p:txBody>
          <a:bodyPr vert="horz" lIns="45720" tIns="45720" rIns="45720" bIns="45720" rtlCol="0" anchor="t">
            <a:noAutofit/>
          </a:bodyPr>
          <a:lstStyle/>
          <a:p>
            <a:pPr marL="175895" indent="-175895"/>
            <a:r>
              <a:rPr lang="en-US" i="1" dirty="0"/>
              <a:t>EC</a:t>
            </a:r>
            <a:r>
              <a:rPr lang="en-US" dirty="0"/>
              <a:t> Section 52064(e)(7) requires LEAs that receive Equity Multiplier funds to include a focus goal(s) for each eligible Equity Multiplier </a:t>
            </a:r>
            <a:r>
              <a:rPr lang="en-US" dirty="0" err="1"/>
              <a:t>schoolsite</a:t>
            </a:r>
            <a:r>
              <a:rPr lang="en-US" dirty="0"/>
              <a:t>. </a:t>
            </a:r>
          </a:p>
          <a:p>
            <a:pPr marL="175895" indent="-175895"/>
            <a:r>
              <a:rPr lang="en-US" dirty="0"/>
              <a:t>The focus goal(s) for Equity Multiplier </a:t>
            </a:r>
            <a:r>
              <a:rPr lang="en-US" dirty="0" err="1"/>
              <a:t>schoolsites</a:t>
            </a:r>
            <a:r>
              <a:rPr lang="en-US" dirty="0"/>
              <a:t> must address the following: </a:t>
            </a:r>
            <a:endParaRPr lang="en-US" dirty="0">
              <a:cs typeface="Arial"/>
            </a:endParaRPr>
          </a:p>
          <a:p>
            <a:pPr marL="749300" lvl="3"/>
            <a:r>
              <a:rPr lang="en-US" dirty="0"/>
              <a:t>All student groups that have the lowest performance level on one or more state indicators on the Dashboard, and  </a:t>
            </a:r>
            <a:endParaRPr lang="en-US" dirty="0">
              <a:cs typeface="Arial"/>
            </a:endParaRPr>
          </a:p>
          <a:p>
            <a:pPr marL="749300" lvl="3"/>
            <a:r>
              <a:rPr lang="en-US" dirty="0"/>
              <a:t>Any underlying issues in the credentialing, subject matter preparation, and retention of the school’s educators, if applicable.</a:t>
            </a:r>
          </a:p>
          <a:p>
            <a:pPr marL="342900" indent="-342900"/>
            <a:r>
              <a:rPr lang="en-US" dirty="0">
                <a:cs typeface="Arial"/>
              </a:rPr>
              <a:t>There have been no changes to the LCAP instructions for Equity Multiplier Focus Goals.</a:t>
            </a:r>
          </a:p>
        </p:txBody>
      </p:sp>
      <p:sp>
        <p:nvSpPr>
          <p:cNvPr id="5" name="Slide Number Placeholder 4">
            <a:extLst>
              <a:ext uri="{FF2B5EF4-FFF2-40B4-BE49-F238E27FC236}">
                <a16:creationId xmlns:a16="http://schemas.microsoft.com/office/drawing/2014/main" id="{8D90C10A-6CA8-4A52-B607-538F29779606}"/>
              </a:ext>
            </a:extLst>
          </p:cNvPr>
          <p:cNvSpPr>
            <a:spLocks noGrp="1"/>
          </p:cNvSpPr>
          <p:nvPr>
            <p:ph type="sldNum" sz="quarter" idx="12"/>
          </p:nvPr>
        </p:nvSpPr>
        <p:spPr>
          <a:xfrm>
            <a:off x="9825629" y="6431189"/>
            <a:ext cx="1312025" cy="365125"/>
          </a:xfrm>
        </p:spPr>
        <p:txBody>
          <a:bodyPr/>
          <a:lstStyle/>
          <a:p>
            <a:fld id="{1E47FE53-EBF0-4DA7-9D9D-CC1C3A20F3CB}" type="slidenum">
              <a:rPr lang="en-US" smtClean="0"/>
              <a:pPr/>
              <a:t>24</a:t>
            </a:fld>
            <a:endParaRPr lang="en-US"/>
          </a:p>
        </p:txBody>
      </p:sp>
    </p:spTree>
    <p:extLst>
      <p:ext uri="{BB962C8B-B14F-4D97-AF65-F5344CB8AC3E}">
        <p14:creationId xmlns:p14="http://schemas.microsoft.com/office/powerpoint/2010/main" val="367209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6E9B-2476-5273-0C18-EC2270DEDF2D}"/>
              </a:ext>
            </a:extLst>
          </p:cNvPr>
          <p:cNvSpPr>
            <a:spLocks noGrp="1"/>
          </p:cNvSpPr>
          <p:nvPr>
            <p:ph type="title"/>
          </p:nvPr>
        </p:nvSpPr>
        <p:spPr>
          <a:xfrm>
            <a:off x="282633" y="374072"/>
            <a:ext cx="3507971" cy="4015047"/>
          </a:xfrm>
        </p:spPr>
        <p:txBody>
          <a:bodyPr/>
          <a:lstStyle/>
          <a:p>
            <a:r>
              <a:rPr lang="en-US" dirty="0">
                <a:solidFill>
                  <a:schemeClr val="bg1"/>
                </a:solidFill>
              </a:rPr>
              <a:t>Sections of the LCAP that Include Equity Multiplier Requirements</a:t>
            </a:r>
            <a:endParaRPr lang="en-US" dirty="0"/>
          </a:p>
        </p:txBody>
      </p:sp>
      <p:sp>
        <p:nvSpPr>
          <p:cNvPr id="3" name="Content Placeholder 2">
            <a:extLst>
              <a:ext uri="{FF2B5EF4-FFF2-40B4-BE49-F238E27FC236}">
                <a16:creationId xmlns:a16="http://schemas.microsoft.com/office/drawing/2014/main" id="{AC0EBCCC-F9C9-8AA4-19B5-3D190E023BA9}"/>
              </a:ext>
            </a:extLst>
          </p:cNvPr>
          <p:cNvSpPr>
            <a:spLocks noGrp="1"/>
          </p:cNvSpPr>
          <p:nvPr>
            <p:ph idx="1"/>
          </p:nvPr>
        </p:nvSpPr>
        <p:spPr/>
        <p:txBody>
          <a:bodyPr anchor="ctr">
            <a:normAutofit/>
          </a:bodyPr>
          <a:lstStyle/>
          <a:p>
            <a:r>
              <a:rPr lang="en-US" sz="3200" dirty="0"/>
              <a:t>Plan Summary: General Information</a:t>
            </a:r>
          </a:p>
          <a:p>
            <a:r>
              <a:rPr lang="en-US" sz="3200" dirty="0"/>
              <a:t>Engaging Educational Partners</a:t>
            </a:r>
          </a:p>
          <a:p>
            <a:r>
              <a:rPr lang="en-US" sz="3200" dirty="0"/>
              <a:t>Goals and Actions</a:t>
            </a:r>
          </a:p>
        </p:txBody>
      </p:sp>
      <p:sp>
        <p:nvSpPr>
          <p:cNvPr id="5" name="Slide Number Placeholder 4">
            <a:extLst>
              <a:ext uri="{FF2B5EF4-FFF2-40B4-BE49-F238E27FC236}">
                <a16:creationId xmlns:a16="http://schemas.microsoft.com/office/drawing/2014/main" id="{E7D98A5D-05D5-5F63-D771-4A71F723AC66}"/>
              </a:ext>
            </a:extLst>
          </p:cNvPr>
          <p:cNvSpPr>
            <a:spLocks noGrp="1"/>
          </p:cNvSpPr>
          <p:nvPr>
            <p:ph type="sldNum" sz="quarter" idx="12"/>
          </p:nvPr>
        </p:nvSpPr>
        <p:spPr/>
        <p:txBody>
          <a:bodyPr/>
          <a:lstStyle/>
          <a:p>
            <a:fld id="{1E47FE53-EBF0-4DA7-9D9D-CC1C3A20F3CB}" type="slidenum">
              <a:rPr lang="en-US" smtClean="0"/>
              <a:t>25</a:t>
            </a:fld>
            <a:endParaRPr lang="en-US"/>
          </a:p>
        </p:txBody>
      </p:sp>
    </p:spTree>
    <p:extLst>
      <p:ext uri="{BB962C8B-B14F-4D97-AF65-F5344CB8AC3E}">
        <p14:creationId xmlns:p14="http://schemas.microsoft.com/office/powerpoint/2010/main" val="4119251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39C9-9FED-4FBC-A855-BD1264C05F52}"/>
              </a:ext>
            </a:extLst>
          </p:cNvPr>
          <p:cNvSpPr>
            <a:spLocks noGrp="1"/>
          </p:cNvSpPr>
          <p:nvPr>
            <p:ph type="title"/>
          </p:nvPr>
        </p:nvSpPr>
        <p:spPr>
          <a:xfrm>
            <a:off x="282633" y="374072"/>
            <a:ext cx="3507971" cy="4035367"/>
          </a:xfrm>
        </p:spPr>
        <p:txBody>
          <a:bodyPr/>
          <a:lstStyle/>
          <a:p>
            <a:r>
              <a:rPr lang="en-US" dirty="0"/>
              <a:t>Educational Partner Engagement at Equity Multiplier </a:t>
            </a:r>
            <a:r>
              <a:rPr lang="en-US" dirty="0" err="1"/>
              <a:t>Schoolsites</a:t>
            </a:r>
            <a:endParaRPr lang="en-US" dirty="0"/>
          </a:p>
        </p:txBody>
      </p:sp>
      <p:sp>
        <p:nvSpPr>
          <p:cNvPr id="3" name="Content Placeholder 2">
            <a:extLst>
              <a:ext uri="{FF2B5EF4-FFF2-40B4-BE49-F238E27FC236}">
                <a16:creationId xmlns:a16="http://schemas.microsoft.com/office/drawing/2014/main" id="{335BC0B8-D328-4AB6-9DD3-217BFC8A9584}"/>
              </a:ext>
            </a:extLst>
          </p:cNvPr>
          <p:cNvSpPr>
            <a:spLocks noGrp="1"/>
          </p:cNvSpPr>
          <p:nvPr>
            <p:ph idx="1"/>
          </p:nvPr>
        </p:nvSpPr>
        <p:spPr>
          <a:xfrm>
            <a:off x="4272741" y="374073"/>
            <a:ext cx="7631083" cy="5931131"/>
          </a:xfrm>
        </p:spPr>
        <p:txBody>
          <a:bodyPr vert="horz" lIns="45720" tIns="45720" rIns="45720" bIns="45720" rtlCol="0" anchor="ctr">
            <a:normAutofit/>
          </a:bodyPr>
          <a:lstStyle/>
          <a:p>
            <a:pPr marL="175895" indent="-175895"/>
            <a:r>
              <a:rPr lang="en-US" i="1" dirty="0"/>
              <a:t>EC</a:t>
            </a:r>
            <a:r>
              <a:rPr lang="en-US" dirty="0"/>
              <a:t> Section 52064(b)(10) requires LEAs to provide a summary of:</a:t>
            </a:r>
          </a:p>
          <a:p>
            <a:pPr marL="383540" lvl="1"/>
            <a:r>
              <a:rPr lang="en-US" dirty="0"/>
              <a:t>The LEA’s educational partner engagement process at eligible Equity Multiplier </a:t>
            </a:r>
            <a:r>
              <a:rPr lang="en-US" dirty="0" err="1"/>
              <a:t>schoolsites</a:t>
            </a:r>
            <a:r>
              <a:rPr lang="en-US" dirty="0"/>
              <a:t>, and </a:t>
            </a:r>
            <a:endParaRPr lang="en-US" dirty="0">
              <a:cs typeface="Arial"/>
            </a:endParaRPr>
          </a:p>
          <a:p>
            <a:pPr marL="383540" lvl="1"/>
            <a:r>
              <a:rPr lang="en-US" dirty="0"/>
              <a:t>How this educational partner engagement influenced the development of the adopted LCAP and annual update to the LCAP, specifically the required focus goal(s), metrics, and actions for Equity Multiplier </a:t>
            </a:r>
            <a:r>
              <a:rPr lang="en-US" dirty="0" err="1"/>
              <a:t>schoolsites</a:t>
            </a:r>
            <a:r>
              <a:rPr lang="en-US" dirty="0"/>
              <a:t>.</a:t>
            </a:r>
            <a:endParaRPr lang="en-US" dirty="0">
              <a:cs typeface="Arial"/>
            </a:endParaRPr>
          </a:p>
        </p:txBody>
      </p:sp>
      <p:sp>
        <p:nvSpPr>
          <p:cNvPr id="5" name="Slide Number Placeholder 4">
            <a:extLst>
              <a:ext uri="{FF2B5EF4-FFF2-40B4-BE49-F238E27FC236}">
                <a16:creationId xmlns:a16="http://schemas.microsoft.com/office/drawing/2014/main" id="{1F890B94-9CE0-4AA3-AF53-53A3BBBA2135}"/>
              </a:ext>
            </a:extLst>
          </p:cNvPr>
          <p:cNvSpPr>
            <a:spLocks noGrp="1"/>
          </p:cNvSpPr>
          <p:nvPr>
            <p:ph type="sldNum" sz="quarter" idx="12"/>
          </p:nvPr>
        </p:nvSpPr>
        <p:spPr>
          <a:xfrm>
            <a:off x="9825629" y="6431189"/>
            <a:ext cx="1312025" cy="365125"/>
          </a:xfrm>
        </p:spPr>
        <p:txBody>
          <a:bodyPr/>
          <a:lstStyle/>
          <a:p>
            <a:fld id="{1E47FE53-EBF0-4DA7-9D9D-CC1C3A20F3CB}" type="slidenum">
              <a:rPr lang="en-US" smtClean="0"/>
              <a:pPr/>
              <a:t>26</a:t>
            </a:fld>
            <a:endParaRPr lang="en-US"/>
          </a:p>
        </p:txBody>
      </p:sp>
    </p:spTree>
    <p:extLst>
      <p:ext uri="{BB962C8B-B14F-4D97-AF65-F5344CB8AC3E}">
        <p14:creationId xmlns:p14="http://schemas.microsoft.com/office/powerpoint/2010/main" val="1957328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4023-1B98-29BB-7BFA-EA217082DDD5}"/>
              </a:ext>
            </a:extLst>
          </p:cNvPr>
          <p:cNvSpPr>
            <a:spLocks noGrp="1"/>
          </p:cNvSpPr>
          <p:nvPr>
            <p:ph type="title"/>
          </p:nvPr>
        </p:nvSpPr>
        <p:spPr/>
        <p:txBody>
          <a:bodyPr/>
          <a:lstStyle/>
          <a:p>
            <a:r>
              <a:rPr lang="en-US" dirty="0">
                <a:cs typeface="Arial"/>
              </a:rPr>
              <a:t>LCAP Template and Instructions </a:t>
            </a:r>
            <a:endParaRPr lang="en-US" dirty="0"/>
          </a:p>
        </p:txBody>
      </p:sp>
      <p:sp>
        <p:nvSpPr>
          <p:cNvPr id="4" name="Slide Number Placeholder 3">
            <a:extLst>
              <a:ext uri="{FF2B5EF4-FFF2-40B4-BE49-F238E27FC236}">
                <a16:creationId xmlns:a16="http://schemas.microsoft.com/office/drawing/2014/main" id="{4121173E-E38A-0834-DA6F-2C417041DB31}"/>
              </a:ext>
            </a:extLst>
          </p:cNvPr>
          <p:cNvSpPr>
            <a:spLocks noGrp="1"/>
          </p:cNvSpPr>
          <p:nvPr>
            <p:ph type="sldNum" sz="quarter" idx="12"/>
          </p:nvPr>
        </p:nvSpPr>
        <p:spPr/>
        <p:txBody>
          <a:bodyPr/>
          <a:lstStyle/>
          <a:p>
            <a:fld id="{1E47FE53-EBF0-4DA7-9D9D-CC1C3A20F3CB}" type="slidenum">
              <a:rPr lang="en-US" smtClean="0"/>
              <a:t>27</a:t>
            </a:fld>
            <a:endParaRPr lang="en-US"/>
          </a:p>
        </p:txBody>
      </p:sp>
    </p:spTree>
    <p:extLst>
      <p:ext uri="{BB962C8B-B14F-4D97-AF65-F5344CB8AC3E}">
        <p14:creationId xmlns:p14="http://schemas.microsoft.com/office/powerpoint/2010/main" val="1304709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282633" y="374072"/>
            <a:ext cx="3507971" cy="3588327"/>
          </a:xfrm>
        </p:spPr>
        <p:txBody>
          <a:bodyPr>
            <a:normAutofit/>
          </a:bodyPr>
          <a:lstStyle/>
          <a:p>
            <a:r>
              <a:rPr lang="en-US" dirty="0"/>
              <a:t>Plan Summary: General Information Instructions</a:t>
            </a:r>
          </a:p>
        </p:txBody>
      </p:sp>
      <p:sp>
        <p:nvSpPr>
          <p:cNvPr id="8" name="Content Placeholder 7">
            <a:extLst>
              <a:ext uri="{FF2B5EF4-FFF2-40B4-BE49-F238E27FC236}">
                <a16:creationId xmlns:a16="http://schemas.microsoft.com/office/drawing/2014/main" id="{B65DB099-B66F-82F1-E7BA-3A1FF8820365}"/>
              </a:ext>
            </a:extLst>
          </p:cNvPr>
          <p:cNvSpPr>
            <a:spLocks noGrp="1"/>
          </p:cNvSpPr>
          <p:nvPr>
            <p:ph idx="1"/>
          </p:nvPr>
        </p:nvSpPr>
        <p:spPr>
          <a:xfrm>
            <a:off x="4272741" y="374073"/>
            <a:ext cx="7631083" cy="5931131"/>
          </a:xfrm>
        </p:spPr>
        <p:txBody>
          <a:bodyPr vert="horz" lIns="45720" tIns="45720" rIns="45720" bIns="45720" rtlCol="0" anchor="t">
            <a:normAutofit/>
          </a:bodyPr>
          <a:lstStyle/>
          <a:p>
            <a:r>
              <a:rPr lang="en-US" dirty="0"/>
              <a:t>Briefly describe the LEA, its schools, and its students in grades TK–12, as applicable to the LEA. </a:t>
            </a:r>
          </a:p>
          <a:p>
            <a:r>
              <a:rPr lang="en-US" dirty="0"/>
              <a:t>For example, information about an LEA in terms of geography, enrollment, employment, the number and size of specific schools, recent community challenges, and other such information the LEA may wish to include can enable a reader to more fully understand the LEA’s LCAP. </a:t>
            </a:r>
          </a:p>
          <a:p>
            <a:r>
              <a:rPr lang="en-US" b="1" dirty="0"/>
              <a:t>As part of this response, identify all schools within the LEA receiving Equity Multiplier funding. </a:t>
            </a:r>
          </a:p>
          <a:p>
            <a:pPr marL="0" indent="0">
              <a:buNone/>
            </a:pPr>
            <a:endParaRPr lang="en-US" dirty="0"/>
          </a:p>
          <a:p>
            <a:pPr marL="0" indent="0">
              <a:buNone/>
            </a:pPr>
            <a:r>
              <a:rPr lang="en-US" dirty="0"/>
              <a:t>Note: These instructions can be found on page 3 of the LCAP Instructions.</a:t>
            </a: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31189"/>
            <a:ext cx="1312025" cy="365125"/>
          </a:xfrm>
        </p:spPr>
        <p:txBody>
          <a:bodyPr>
            <a:normAutofit fontScale="92500" lnSpcReduction="20000"/>
          </a:bodyPr>
          <a:lstStyle/>
          <a:p>
            <a:fld id="{1E47FE53-EBF0-4DA7-9D9D-CC1C3A20F3CB}" type="slidenum">
              <a:rPr lang="en-US" dirty="0" smtClean="0"/>
              <a:pPr/>
              <a:t>28</a:t>
            </a:fld>
            <a:endParaRPr lang="en-US"/>
          </a:p>
        </p:txBody>
      </p:sp>
    </p:spTree>
    <p:extLst>
      <p:ext uri="{BB962C8B-B14F-4D97-AF65-F5344CB8AC3E}">
        <p14:creationId xmlns:p14="http://schemas.microsoft.com/office/powerpoint/2010/main" val="1837670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282633" y="374072"/>
            <a:ext cx="3507971" cy="4177607"/>
          </a:xfrm>
        </p:spPr>
        <p:txBody>
          <a:bodyPr>
            <a:normAutofit/>
          </a:bodyPr>
          <a:lstStyle/>
          <a:p>
            <a:r>
              <a:rPr lang="en-US" dirty="0"/>
              <a:t>Engaging Educational Partners: Prompt 1 Instructions</a:t>
            </a:r>
          </a:p>
        </p:txBody>
      </p:sp>
      <p:sp>
        <p:nvSpPr>
          <p:cNvPr id="8" name="Content Placeholder 7">
            <a:extLst>
              <a:ext uri="{FF2B5EF4-FFF2-40B4-BE49-F238E27FC236}">
                <a16:creationId xmlns:a16="http://schemas.microsoft.com/office/drawing/2014/main" id="{B65DB099-B66F-82F1-E7BA-3A1FF8820365}"/>
              </a:ext>
            </a:extLst>
          </p:cNvPr>
          <p:cNvSpPr>
            <a:spLocks noGrp="1"/>
          </p:cNvSpPr>
          <p:nvPr>
            <p:ph idx="1"/>
          </p:nvPr>
        </p:nvSpPr>
        <p:spPr>
          <a:xfrm>
            <a:off x="4272741" y="374073"/>
            <a:ext cx="7631083" cy="5931131"/>
          </a:xfrm>
        </p:spPr>
        <p:txBody>
          <a:bodyPr vert="horz" lIns="45720" tIns="45720" rIns="45720" bIns="45720" rtlCol="0" anchor="t">
            <a:normAutofit lnSpcReduction="10000"/>
          </a:bodyPr>
          <a:lstStyle/>
          <a:p>
            <a:pPr marL="175895" indent="-175895"/>
            <a:r>
              <a:rPr lang="en-US" dirty="0"/>
              <a:t>Process for Engagement</a:t>
            </a:r>
            <a:endParaRPr lang="en-US" dirty="0">
              <a:cs typeface="Arial"/>
            </a:endParaRPr>
          </a:p>
          <a:p>
            <a:pPr marL="383540" lvl="1">
              <a:buFont typeface="Courier New" panose="020B0604020202020204" pitchFamily="34" charset="0"/>
              <a:buChar char="o"/>
            </a:pPr>
            <a:r>
              <a:rPr lang="en-US" dirty="0"/>
              <a:t>Describe the engagement process used by the LEA to involve the identified educational partner(s) in the development of the LCAP. At a minimum, the LEA must describe how it met its obligation to consult with all statutorily required educational partners, as applicable to the type of LEA... </a:t>
            </a:r>
            <a:endParaRPr lang="en-US" dirty="0">
              <a:cs typeface="Arial"/>
            </a:endParaRPr>
          </a:p>
          <a:p>
            <a:pPr marL="383540" lvl="1">
              <a:buFont typeface="Courier New" panose="020B0604020202020204" pitchFamily="34" charset="0"/>
              <a:buChar char="o"/>
            </a:pPr>
            <a:r>
              <a:rPr lang="en-US" b="1" dirty="0"/>
              <a:t>An LEA receiving Equity Multiplier funds must also include a summary of how it consulted with educational partners at schools generating Equity Multiplier funds in the development of the LCAP, specifically, in the development of the required focus goal for each applicable school. </a:t>
            </a:r>
          </a:p>
          <a:p>
            <a:pPr marL="0" indent="-7175">
              <a:buNone/>
            </a:pPr>
            <a:endParaRPr lang="en-US" dirty="0"/>
          </a:p>
          <a:p>
            <a:pPr marL="0" indent="-7175">
              <a:buNone/>
            </a:pPr>
            <a:r>
              <a:rPr lang="en-US" dirty="0"/>
              <a:t>Note: These instructions can be found on pages 7-8 of the LCAP Instructions.</a:t>
            </a:r>
            <a:endParaRPr lang="en-US" dirty="0">
              <a:cs typeface="Arial"/>
            </a:endParaRP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31189"/>
            <a:ext cx="1312025" cy="365125"/>
          </a:xfrm>
        </p:spPr>
        <p:txBody>
          <a:bodyPr>
            <a:normAutofit fontScale="92500" lnSpcReduction="20000"/>
          </a:bodyPr>
          <a:lstStyle/>
          <a:p>
            <a:fld id="{1E47FE53-EBF0-4DA7-9D9D-CC1C3A20F3CB}" type="slidenum">
              <a:rPr lang="en-US" dirty="0" smtClean="0"/>
              <a:pPr/>
              <a:t>29</a:t>
            </a:fld>
            <a:endParaRPr lang="en-US"/>
          </a:p>
        </p:txBody>
      </p:sp>
    </p:spTree>
    <p:extLst>
      <p:ext uri="{BB962C8B-B14F-4D97-AF65-F5344CB8AC3E}">
        <p14:creationId xmlns:p14="http://schemas.microsoft.com/office/powerpoint/2010/main" val="402253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92E10-CFBF-31F6-17E2-9C7B932BB98D}"/>
              </a:ext>
            </a:extLst>
          </p:cNvPr>
          <p:cNvSpPr>
            <a:spLocks noGrp="1"/>
          </p:cNvSpPr>
          <p:nvPr>
            <p:ph type="title"/>
          </p:nvPr>
        </p:nvSpPr>
        <p:spPr>
          <a:xfrm>
            <a:off x="1097280" y="286603"/>
            <a:ext cx="10058400" cy="1450757"/>
          </a:xfrm>
        </p:spPr>
        <p:txBody>
          <a:bodyPr/>
          <a:lstStyle/>
          <a:p>
            <a:r>
              <a:rPr lang="en-US" dirty="0"/>
              <a:t>Template Files</a:t>
            </a:r>
          </a:p>
        </p:txBody>
      </p:sp>
      <p:sp>
        <p:nvSpPr>
          <p:cNvPr id="3" name="Content Placeholder 2">
            <a:extLst>
              <a:ext uri="{FF2B5EF4-FFF2-40B4-BE49-F238E27FC236}">
                <a16:creationId xmlns:a16="http://schemas.microsoft.com/office/drawing/2014/main" id="{88CD891D-E63F-2BDF-493B-7214AC6712C4}"/>
              </a:ext>
            </a:extLst>
          </p:cNvPr>
          <p:cNvSpPr>
            <a:spLocks noGrp="1"/>
          </p:cNvSpPr>
          <p:nvPr>
            <p:ph idx="1"/>
          </p:nvPr>
        </p:nvSpPr>
        <p:spPr>
          <a:xfrm>
            <a:off x="1097280" y="1845733"/>
            <a:ext cx="10058400" cy="4355561"/>
          </a:xfrm>
        </p:spPr>
        <p:txBody>
          <a:bodyPr vert="horz" lIns="0" tIns="45720" rIns="0" bIns="45720" rtlCol="0" anchor="t">
            <a:normAutofit/>
          </a:bodyPr>
          <a:lstStyle/>
          <a:p>
            <a:pPr marL="175895" indent="-175895"/>
            <a:r>
              <a:rPr lang="en-US" sz="3100" dirty="0">
                <a:hlinkClick r:id="rId2"/>
              </a:rPr>
              <a:t>2025–26 LCAP Template</a:t>
            </a:r>
            <a:r>
              <a:rPr lang="en-US" sz="3100" u="sng" dirty="0">
                <a:solidFill>
                  <a:srgbClr val="0000FF"/>
                </a:solidFill>
                <a:ea typeface="+mn-lt"/>
                <a:cs typeface="+mn-lt"/>
              </a:rPr>
              <a:t> </a:t>
            </a:r>
            <a:endParaRPr lang="en-US" sz="3100" u="sng" dirty="0">
              <a:solidFill>
                <a:srgbClr val="0000FF"/>
              </a:solidFill>
              <a:cs typeface="Arial"/>
            </a:endParaRPr>
          </a:p>
          <a:p>
            <a:pPr marL="175895" indent="-175895"/>
            <a:r>
              <a:rPr lang="en-US" sz="3100" dirty="0">
                <a:solidFill>
                  <a:srgbClr val="404040"/>
                </a:solidFill>
                <a:cs typeface="Arial"/>
                <a:hlinkClick r:id="rId3"/>
              </a:rPr>
              <a:t>2025–26 </a:t>
            </a:r>
            <a:r>
              <a:rPr lang="en-US" sz="3100" dirty="0">
                <a:hlinkClick r:id="rId3"/>
              </a:rPr>
              <a:t>LCAP Action Tables Template</a:t>
            </a:r>
            <a:endParaRPr lang="en-US" sz="3100" dirty="0">
              <a:solidFill>
                <a:srgbClr val="0000FF"/>
              </a:solidFill>
              <a:cs typeface="Arial"/>
            </a:endParaRPr>
          </a:p>
          <a:p>
            <a:pPr marL="175895" indent="-175895"/>
            <a:r>
              <a:rPr lang="en-US" sz="3100" dirty="0">
                <a:hlinkClick r:id="rId4"/>
              </a:rPr>
              <a:t>Budget Overview for Parents Template</a:t>
            </a:r>
            <a:endParaRPr lang="en-US" dirty="0">
              <a:cs typeface="Arial"/>
            </a:endParaRPr>
          </a:p>
        </p:txBody>
      </p:sp>
    </p:spTree>
    <p:extLst>
      <p:ext uri="{BB962C8B-B14F-4D97-AF65-F5344CB8AC3E}">
        <p14:creationId xmlns:p14="http://schemas.microsoft.com/office/powerpoint/2010/main" val="252821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282633" y="374072"/>
            <a:ext cx="3507971" cy="4055687"/>
          </a:xfrm>
        </p:spPr>
        <p:txBody>
          <a:bodyPr>
            <a:normAutofit/>
          </a:bodyPr>
          <a:lstStyle/>
          <a:p>
            <a:r>
              <a:rPr lang="en-US" dirty="0"/>
              <a:t>Engaging Educational Partners: Prompt 2 Instructions</a:t>
            </a:r>
          </a:p>
        </p:txBody>
      </p:sp>
      <p:sp>
        <p:nvSpPr>
          <p:cNvPr id="8" name="Content Placeholder 7">
            <a:extLst>
              <a:ext uri="{FF2B5EF4-FFF2-40B4-BE49-F238E27FC236}">
                <a16:creationId xmlns:a16="http://schemas.microsoft.com/office/drawing/2014/main" id="{B65DB099-B66F-82F1-E7BA-3A1FF8820365}"/>
              </a:ext>
            </a:extLst>
          </p:cNvPr>
          <p:cNvSpPr>
            <a:spLocks noGrp="1"/>
          </p:cNvSpPr>
          <p:nvPr>
            <p:ph idx="1"/>
          </p:nvPr>
        </p:nvSpPr>
        <p:spPr>
          <a:xfrm>
            <a:off x="4272741" y="374073"/>
            <a:ext cx="7631083" cy="6250247"/>
          </a:xfrm>
        </p:spPr>
        <p:txBody>
          <a:bodyPr vert="horz" lIns="45720" tIns="45720" rIns="45720" bIns="45720" rtlCol="0" anchor="t">
            <a:normAutofit lnSpcReduction="10000"/>
          </a:bodyPr>
          <a:lstStyle/>
          <a:p>
            <a:pPr marL="175895" indent="-175895"/>
            <a:r>
              <a:rPr lang="en-US" dirty="0"/>
              <a:t>Describe any goals, metrics, actions, or budgeted expenditures in the LCAP that were influenced by or developed in response to the educational partner feedback.</a:t>
            </a:r>
          </a:p>
          <a:p>
            <a:pPr marL="383540" lvl="1">
              <a:buFont typeface="Courier New" panose="020B0604020202020204" pitchFamily="34" charset="0"/>
              <a:buChar char="o"/>
            </a:pPr>
            <a:r>
              <a:rPr lang="en-US" dirty="0"/>
              <a:t>A sufficient response to this prompt will provide educational partners and the public with clear, specific information about how the engagement process influenced the development of the LCAP. This may include a description of how the LEA prioritized requests of educational partners within the context of the budgetary resources available or otherwise prioritized areas of focus within the LCAP. </a:t>
            </a:r>
            <a:endParaRPr lang="en-US" dirty="0">
              <a:cs typeface="Arial"/>
            </a:endParaRPr>
          </a:p>
          <a:p>
            <a:pPr marL="383540" lvl="1">
              <a:buFont typeface="Courier New" panose="020B0604020202020204" pitchFamily="34" charset="0"/>
              <a:buChar char="o"/>
            </a:pPr>
            <a:r>
              <a:rPr lang="en-US" b="1" dirty="0"/>
              <a:t>An LEA receiving Equity Multiplier funds must include a description of how the consultation with educational partners at schools generating Equity Multiplier funds influenced the development of the adopted LCAP.</a:t>
            </a:r>
          </a:p>
          <a:p>
            <a:pPr marL="0" indent="-7175">
              <a:buNone/>
            </a:pPr>
            <a:r>
              <a:rPr lang="en-US" dirty="0"/>
              <a:t>Note: These instructions can be found on page 8 of the LCAP Instructions.</a:t>
            </a:r>
            <a:endParaRPr lang="en-US" dirty="0">
              <a:cs typeface="Arial"/>
            </a:endParaRP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31189"/>
            <a:ext cx="1312025" cy="365125"/>
          </a:xfrm>
        </p:spPr>
        <p:txBody>
          <a:bodyPr>
            <a:normAutofit fontScale="92500" lnSpcReduction="20000"/>
          </a:bodyPr>
          <a:lstStyle/>
          <a:p>
            <a:fld id="{1E47FE53-EBF0-4DA7-9D9D-CC1C3A20F3CB}" type="slidenum">
              <a:rPr lang="en-US" dirty="0" smtClean="0"/>
              <a:pPr/>
              <a:t>30</a:t>
            </a:fld>
            <a:endParaRPr lang="en-US"/>
          </a:p>
        </p:txBody>
      </p:sp>
    </p:spTree>
    <p:extLst>
      <p:ext uri="{BB962C8B-B14F-4D97-AF65-F5344CB8AC3E}">
        <p14:creationId xmlns:p14="http://schemas.microsoft.com/office/powerpoint/2010/main" val="1581699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282633" y="374073"/>
            <a:ext cx="3507971" cy="2506286"/>
          </a:xfrm>
        </p:spPr>
        <p:txBody>
          <a:bodyPr>
            <a:normAutofit/>
          </a:bodyPr>
          <a:lstStyle/>
          <a:p>
            <a:r>
              <a:rPr lang="en-US" dirty="0"/>
              <a:t>Goals and Actions:</a:t>
            </a:r>
            <a:br>
              <a:rPr lang="en-US" dirty="0"/>
            </a:br>
            <a:r>
              <a:rPr lang="en-US" dirty="0"/>
              <a:t>Goal Description Instructions</a:t>
            </a:r>
          </a:p>
        </p:txBody>
      </p:sp>
      <p:sp>
        <p:nvSpPr>
          <p:cNvPr id="8" name="Content Placeholder 7">
            <a:extLst>
              <a:ext uri="{FF2B5EF4-FFF2-40B4-BE49-F238E27FC236}">
                <a16:creationId xmlns:a16="http://schemas.microsoft.com/office/drawing/2014/main" id="{B65DB099-B66F-82F1-E7BA-3A1FF8820365}"/>
              </a:ext>
            </a:extLst>
          </p:cNvPr>
          <p:cNvSpPr>
            <a:spLocks noGrp="1"/>
          </p:cNvSpPr>
          <p:nvPr>
            <p:ph idx="1"/>
          </p:nvPr>
        </p:nvSpPr>
        <p:spPr>
          <a:xfrm>
            <a:off x="4272741" y="374073"/>
            <a:ext cx="7631083" cy="6229927"/>
          </a:xfrm>
        </p:spPr>
        <p:txBody>
          <a:bodyPr vert="horz" lIns="45720" tIns="45720" rIns="45720" bIns="45720" rtlCol="0" anchor="t">
            <a:normAutofit fontScale="92500" lnSpcReduction="10000"/>
          </a:bodyPr>
          <a:lstStyle/>
          <a:p>
            <a:pPr marL="175895" indent="-175895"/>
            <a:r>
              <a:rPr lang="en-US" dirty="0"/>
              <a:t>LEAs receiving Equity Multiplier funding must include one or more focus goals for each school generating Equity Multiplier funding. In addition to addressing the focus goal requirements described on pages 10-11 of the LCAP instructions, LEAs must adhere to the following requirements.</a:t>
            </a:r>
          </a:p>
          <a:p>
            <a:pPr marL="175895" indent="-175895"/>
            <a:r>
              <a:rPr lang="en-US" dirty="0"/>
              <a:t>Focus goals for Equity Multiplier </a:t>
            </a:r>
            <a:r>
              <a:rPr lang="en-US" dirty="0" err="1"/>
              <a:t>schoolsites</a:t>
            </a:r>
            <a:r>
              <a:rPr lang="en-US" dirty="0"/>
              <a:t> must address the following: </a:t>
            </a:r>
            <a:endParaRPr lang="en-US" dirty="0">
              <a:cs typeface="Arial"/>
            </a:endParaRPr>
          </a:p>
          <a:p>
            <a:pPr marL="383540" lvl="1"/>
            <a:r>
              <a:rPr lang="en-US" dirty="0"/>
              <a:t>(A) All student groups that have the lowest performance level on one or more state indicators on the Dashboard, and  </a:t>
            </a:r>
            <a:endParaRPr lang="en-US" dirty="0">
              <a:cs typeface="Arial"/>
            </a:endParaRPr>
          </a:p>
          <a:p>
            <a:pPr marL="383540" lvl="1"/>
            <a:r>
              <a:rPr lang="en-US" dirty="0"/>
              <a:t>(B) Any underlying issues in the credentialing, subject matter preparation, and retention of the school’s educators, if applicable.</a:t>
            </a:r>
            <a:endParaRPr lang="en-US" dirty="0">
              <a:cs typeface="Arial"/>
            </a:endParaRPr>
          </a:p>
          <a:p>
            <a:pPr marL="383540" lvl="1"/>
            <a:r>
              <a:rPr lang="en-US" dirty="0"/>
              <a:t>Focus Goals for each and every Equity Multiplier </a:t>
            </a:r>
            <a:r>
              <a:rPr lang="en-US" dirty="0" err="1"/>
              <a:t>schoolsite</a:t>
            </a:r>
            <a:r>
              <a:rPr lang="en-US" dirty="0"/>
              <a:t> must identify specific metrics for each identified student group, as applicable.</a:t>
            </a:r>
          </a:p>
          <a:p>
            <a:pPr marL="0" indent="-7175">
              <a:buNone/>
            </a:pPr>
            <a:r>
              <a:rPr lang="en-US" dirty="0"/>
              <a:t>Note: These instructions can be found on pages 10 and 11 of the LCAP Instructions.</a:t>
            </a:r>
            <a:endParaRPr lang="en-US" dirty="0">
              <a:cs typeface="Arial"/>
            </a:endParaRP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31189"/>
            <a:ext cx="1312025" cy="365125"/>
          </a:xfrm>
        </p:spPr>
        <p:txBody>
          <a:bodyPr>
            <a:normAutofit fontScale="92500" lnSpcReduction="20000"/>
          </a:bodyPr>
          <a:lstStyle/>
          <a:p>
            <a:fld id="{1E47FE53-EBF0-4DA7-9D9D-CC1C3A20F3CB}" type="slidenum">
              <a:rPr lang="en-US" dirty="0" smtClean="0"/>
              <a:pPr/>
              <a:t>31</a:t>
            </a:fld>
            <a:endParaRPr lang="en-US"/>
          </a:p>
        </p:txBody>
      </p:sp>
    </p:spTree>
    <p:extLst>
      <p:ext uri="{BB962C8B-B14F-4D97-AF65-F5344CB8AC3E}">
        <p14:creationId xmlns:p14="http://schemas.microsoft.com/office/powerpoint/2010/main" val="1223225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282633" y="374072"/>
            <a:ext cx="3507971" cy="3933767"/>
          </a:xfrm>
        </p:spPr>
        <p:txBody>
          <a:bodyPr>
            <a:normAutofit/>
          </a:bodyPr>
          <a:lstStyle/>
          <a:p>
            <a:r>
              <a:rPr lang="en-US" dirty="0"/>
              <a:t>Goals and Actions:</a:t>
            </a:r>
            <a:br>
              <a:rPr lang="en-US" dirty="0"/>
            </a:br>
            <a:r>
              <a:rPr lang="en-US" dirty="0"/>
              <a:t>Why Statement</a:t>
            </a:r>
            <a:br>
              <a:rPr lang="en-US" dirty="0"/>
            </a:br>
            <a:r>
              <a:rPr lang="en-US" dirty="0"/>
              <a:t>Instructions</a:t>
            </a:r>
          </a:p>
        </p:txBody>
      </p:sp>
      <p:sp>
        <p:nvSpPr>
          <p:cNvPr id="8" name="Content Placeholder 7">
            <a:extLst>
              <a:ext uri="{FF2B5EF4-FFF2-40B4-BE49-F238E27FC236}">
                <a16:creationId xmlns:a16="http://schemas.microsoft.com/office/drawing/2014/main" id="{B65DB099-B66F-82F1-E7BA-3A1FF8820365}"/>
              </a:ext>
            </a:extLst>
          </p:cNvPr>
          <p:cNvSpPr>
            <a:spLocks noGrp="1"/>
          </p:cNvSpPr>
          <p:nvPr>
            <p:ph idx="1"/>
          </p:nvPr>
        </p:nvSpPr>
        <p:spPr>
          <a:xfrm>
            <a:off x="4272741" y="374072"/>
            <a:ext cx="7631083" cy="6229927"/>
          </a:xfrm>
        </p:spPr>
        <p:txBody>
          <a:bodyPr vert="horz" lIns="45720" tIns="45720" rIns="45720" bIns="45720" rtlCol="0" anchor="t">
            <a:normAutofit/>
          </a:bodyPr>
          <a:lstStyle/>
          <a:p>
            <a:pPr marL="175895" indent="-175895"/>
            <a:r>
              <a:rPr lang="en-US" dirty="0"/>
              <a:t>Explain why the LEA has chosen to prioritize this goal. </a:t>
            </a:r>
          </a:p>
          <a:p>
            <a:pPr marL="383540" lvl="1">
              <a:buFont typeface="Courier New" panose="020B0604020202020204" pitchFamily="34" charset="0"/>
              <a:buChar char="o"/>
            </a:pPr>
            <a:r>
              <a:rPr lang="en-US" dirty="0"/>
              <a:t>An explanation must be based on Dashboard data or other locally collected data. </a:t>
            </a:r>
            <a:endParaRPr lang="en-US" dirty="0">
              <a:cs typeface="Arial"/>
            </a:endParaRPr>
          </a:p>
          <a:p>
            <a:pPr marL="383540" lvl="1">
              <a:buFont typeface="Courier New" panose="020B0604020202020204" pitchFamily="34" charset="0"/>
              <a:buChar char="o"/>
            </a:pPr>
            <a:r>
              <a:rPr lang="en-US" dirty="0"/>
              <a:t>LEAs must describe how the LEA identified this goal for focused attention, including relevant consultation with educational partners. </a:t>
            </a:r>
            <a:endParaRPr lang="en-US" dirty="0">
              <a:cs typeface="Arial"/>
            </a:endParaRPr>
          </a:p>
          <a:p>
            <a:pPr marL="383540" lvl="1">
              <a:buFont typeface="Courier New" panose="020B0604020202020204" pitchFamily="34" charset="0"/>
              <a:buChar char="o"/>
            </a:pPr>
            <a:r>
              <a:rPr lang="en-US" dirty="0"/>
              <a:t>LEAs are encouraged to promote transparency and understanding around the decision to pursue a focus goal.</a:t>
            </a:r>
            <a:endParaRPr lang="en-US" dirty="0">
              <a:cs typeface="Arial"/>
            </a:endParaRPr>
          </a:p>
          <a:p>
            <a:pPr marL="383540" lvl="1">
              <a:buFont typeface="Courier New" panose="020B0604020202020204" pitchFamily="34" charset="0"/>
              <a:buChar char="o"/>
            </a:pPr>
            <a:r>
              <a:rPr lang="en-US" dirty="0"/>
              <a:t>In addition to this information, the LEA must also identify the school or schools to which the goal applies.</a:t>
            </a:r>
          </a:p>
          <a:p>
            <a:pPr marL="0" indent="-7175">
              <a:buNone/>
            </a:pPr>
            <a:r>
              <a:rPr lang="en-US" dirty="0"/>
              <a:t>Note: These instructions can be found on page 11 of the LCAP Instructions.</a:t>
            </a:r>
            <a:endParaRPr lang="en-US" dirty="0">
              <a:cs typeface="Arial"/>
            </a:endParaRP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31189"/>
            <a:ext cx="1312025" cy="365125"/>
          </a:xfrm>
        </p:spPr>
        <p:txBody>
          <a:bodyPr>
            <a:normAutofit fontScale="92500" lnSpcReduction="20000"/>
          </a:bodyPr>
          <a:lstStyle/>
          <a:p>
            <a:fld id="{1E47FE53-EBF0-4DA7-9D9D-CC1C3A20F3CB}" type="slidenum">
              <a:rPr lang="en-US" dirty="0" smtClean="0"/>
              <a:pPr/>
              <a:t>32</a:t>
            </a:fld>
            <a:endParaRPr lang="en-US"/>
          </a:p>
        </p:txBody>
      </p:sp>
    </p:spTree>
    <p:extLst>
      <p:ext uri="{BB962C8B-B14F-4D97-AF65-F5344CB8AC3E}">
        <p14:creationId xmlns:p14="http://schemas.microsoft.com/office/powerpoint/2010/main" val="314971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282633" y="374072"/>
            <a:ext cx="3507971" cy="3750887"/>
          </a:xfrm>
        </p:spPr>
        <p:txBody>
          <a:bodyPr>
            <a:normAutofit/>
          </a:bodyPr>
          <a:lstStyle/>
          <a:p>
            <a:r>
              <a:rPr lang="en-US" dirty="0"/>
              <a:t>Goals and Actions:</a:t>
            </a:r>
            <a:br>
              <a:rPr lang="en-US" dirty="0"/>
            </a:br>
            <a:r>
              <a:rPr lang="en-US" dirty="0"/>
              <a:t>Measuring and Reporting Results Instructions</a:t>
            </a:r>
          </a:p>
        </p:txBody>
      </p:sp>
      <p:sp>
        <p:nvSpPr>
          <p:cNvPr id="8" name="Content Placeholder 7">
            <a:extLst>
              <a:ext uri="{FF2B5EF4-FFF2-40B4-BE49-F238E27FC236}">
                <a16:creationId xmlns:a16="http://schemas.microsoft.com/office/drawing/2014/main" id="{B65DB099-B66F-82F1-E7BA-3A1FF8820365}"/>
              </a:ext>
            </a:extLst>
          </p:cNvPr>
          <p:cNvSpPr>
            <a:spLocks noGrp="1"/>
          </p:cNvSpPr>
          <p:nvPr>
            <p:ph idx="1"/>
          </p:nvPr>
        </p:nvSpPr>
        <p:spPr>
          <a:xfrm>
            <a:off x="4272741" y="374073"/>
            <a:ext cx="7631083" cy="5931131"/>
          </a:xfrm>
        </p:spPr>
        <p:txBody>
          <a:bodyPr vert="horz" lIns="45720" tIns="45720" rIns="45720" bIns="45720" rtlCol="0" anchor="t">
            <a:normAutofit/>
          </a:bodyPr>
          <a:lstStyle/>
          <a:p>
            <a:r>
              <a:rPr lang="en-US" dirty="0"/>
              <a:t>For each Equity Multiplier goal, the LEA must identify:</a:t>
            </a:r>
          </a:p>
          <a:p>
            <a:pPr lvl="1"/>
            <a:r>
              <a:rPr lang="en-US" dirty="0"/>
              <a:t>The specific metrics for each identified student group at each specific </a:t>
            </a:r>
            <a:r>
              <a:rPr lang="en-US" dirty="0" err="1"/>
              <a:t>schoolsite</a:t>
            </a:r>
            <a:r>
              <a:rPr lang="en-US" dirty="0"/>
              <a:t>, as applicable, to measure the progress toward the goal, and/or</a:t>
            </a:r>
          </a:p>
          <a:p>
            <a:pPr lvl="1"/>
            <a:r>
              <a:rPr lang="en-US" dirty="0"/>
              <a:t>The specific metrics used to measure progress in meeting the goal related to credentialing, subject matter preparation, or educator retention at each specific </a:t>
            </a:r>
            <a:r>
              <a:rPr lang="en-US" dirty="0" err="1"/>
              <a:t>schoolsite</a:t>
            </a:r>
            <a:r>
              <a:rPr lang="en-US" dirty="0"/>
              <a:t>.</a:t>
            </a:r>
          </a:p>
          <a:p>
            <a:pPr marL="0" indent="-6667">
              <a:buNone/>
            </a:pPr>
            <a:endParaRPr lang="en-US" dirty="0"/>
          </a:p>
          <a:p>
            <a:pPr marL="0" indent="-6667">
              <a:buNone/>
            </a:pPr>
            <a:r>
              <a:rPr lang="en-US" dirty="0"/>
              <a:t>Note: These instructions can be found on page 13 of the LCAP Instructions.</a:t>
            </a: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31189"/>
            <a:ext cx="1312025" cy="365125"/>
          </a:xfrm>
        </p:spPr>
        <p:txBody>
          <a:bodyPr>
            <a:normAutofit fontScale="92500" lnSpcReduction="20000"/>
          </a:bodyPr>
          <a:lstStyle/>
          <a:p>
            <a:fld id="{1E47FE53-EBF0-4DA7-9D9D-CC1C3A20F3CB}" type="slidenum">
              <a:rPr lang="en-US" dirty="0" smtClean="0"/>
              <a:pPr/>
              <a:t>33</a:t>
            </a:fld>
            <a:endParaRPr lang="en-US"/>
          </a:p>
        </p:txBody>
      </p:sp>
    </p:spTree>
    <p:extLst>
      <p:ext uri="{BB962C8B-B14F-4D97-AF65-F5344CB8AC3E}">
        <p14:creationId xmlns:p14="http://schemas.microsoft.com/office/powerpoint/2010/main" val="511548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282633" y="374072"/>
            <a:ext cx="3507971" cy="3750887"/>
          </a:xfrm>
        </p:spPr>
        <p:txBody>
          <a:bodyPr>
            <a:normAutofit/>
          </a:bodyPr>
          <a:lstStyle/>
          <a:p>
            <a:r>
              <a:rPr lang="en-US" dirty="0"/>
              <a:t>Reminder: </a:t>
            </a:r>
            <a:br>
              <a:rPr lang="en-US" dirty="0"/>
            </a:br>
            <a:r>
              <a:rPr lang="en-US" dirty="0"/>
              <a:t>Equity Multiplier Funds</a:t>
            </a:r>
            <a:endParaRPr lang="en-US" dirty="0">
              <a:cs typeface="Arial"/>
            </a:endParaRPr>
          </a:p>
        </p:txBody>
      </p:sp>
      <p:sp>
        <p:nvSpPr>
          <p:cNvPr id="8" name="Content Placeholder 7">
            <a:extLst>
              <a:ext uri="{FF2B5EF4-FFF2-40B4-BE49-F238E27FC236}">
                <a16:creationId xmlns:a16="http://schemas.microsoft.com/office/drawing/2014/main" id="{B65DB099-B66F-82F1-E7BA-3A1FF8820365}"/>
              </a:ext>
            </a:extLst>
          </p:cNvPr>
          <p:cNvSpPr>
            <a:spLocks noGrp="1"/>
          </p:cNvSpPr>
          <p:nvPr>
            <p:ph idx="1"/>
          </p:nvPr>
        </p:nvSpPr>
        <p:spPr>
          <a:xfrm>
            <a:off x="4272741" y="374073"/>
            <a:ext cx="7631083" cy="5931131"/>
          </a:xfrm>
        </p:spPr>
        <p:txBody>
          <a:bodyPr vert="horz" lIns="45720" tIns="45720" rIns="45720" bIns="45720" rtlCol="0" anchor="ctr">
            <a:normAutofit/>
          </a:bodyPr>
          <a:lstStyle/>
          <a:p>
            <a:pPr marL="175895" indent="-175895"/>
            <a:r>
              <a:rPr lang="en-US" dirty="0"/>
              <a:t>As Equity Multiplier funds are not LCFF funds they cannot be counted as contributing towards meeting the requirement to increase or improve services for students who are low-income, English learners, or foster youth.</a:t>
            </a:r>
            <a:endParaRPr lang="en-US" dirty="0">
              <a:cs typeface="Arial"/>
            </a:endParaRP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31189"/>
            <a:ext cx="1312025" cy="365125"/>
          </a:xfrm>
        </p:spPr>
        <p:txBody>
          <a:bodyPr>
            <a:normAutofit fontScale="92500" lnSpcReduction="20000"/>
          </a:bodyPr>
          <a:lstStyle/>
          <a:p>
            <a:fld id="{1E47FE53-EBF0-4DA7-9D9D-CC1C3A20F3CB}" type="slidenum">
              <a:rPr lang="en-US" dirty="0" smtClean="0"/>
              <a:pPr/>
              <a:t>34</a:t>
            </a:fld>
            <a:endParaRPr lang="en-US"/>
          </a:p>
        </p:txBody>
      </p:sp>
    </p:spTree>
    <p:extLst>
      <p:ext uri="{BB962C8B-B14F-4D97-AF65-F5344CB8AC3E}">
        <p14:creationId xmlns:p14="http://schemas.microsoft.com/office/powerpoint/2010/main" val="4265283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2C876672-3A3B-8EE4-9E8A-B13D955CD4B5}"/>
              </a:ext>
              <a:ext uri="{C183D7F6-B498-43B3-948B-1728B52AA6E4}">
                <adec:decorative xmlns:adec="http://schemas.microsoft.com/office/drawing/2017/decorative" val="1"/>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A469B123-D74B-4C17-A828-0AD1C16DAF28}"/>
              </a:ext>
            </a:extLst>
          </p:cNvPr>
          <p:cNvSpPr>
            <a:spLocks noGrp="1"/>
          </p:cNvSpPr>
          <p:nvPr>
            <p:ph type="ctrTitle"/>
          </p:nvPr>
        </p:nvSpPr>
        <p:spPr>
          <a:xfrm>
            <a:off x="1524000" y="1122362"/>
            <a:ext cx="9144000" cy="2900518"/>
          </a:xfrm>
        </p:spPr>
        <p:txBody>
          <a:bodyPr>
            <a:normAutofit fontScale="90000"/>
          </a:bodyPr>
          <a:lstStyle/>
          <a:p>
            <a:pPr algn="ctr"/>
            <a:r>
              <a:rPr lang="en-US" dirty="0">
                <a:solidFill>
                  <a:srgbClr val="FFFFFF"/>
                </a:solidFill>
                <a:cs typeface="Arial"/>
              </a:rPr>
              <a:t>Example Equity Multiplier Focus Goals</a:t>
            </a:r>
            <a:endParaRPr lang="en-US" dirty="0"/>
          </a:p>
        </p:txBody>
      </p:sp>
    </p:spTree>
    <p:extLst>
      <p:ext uri="{BB962C8B-B14F-4D97-AF65-F5344CB8AC3E}">
        <p14:creationId xmlns:p14="http://schemas.microsoft.com/office/powerpoint/2010/main" val="2546340031"/>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1097280" y="286603"/>
            <a:ext cx="10058400" cy="1450757"/>
          </a:xfrm>
        </p:spPr>
        <p:txBody>
          <a:bodyPr>
            <a:normAutofit/>
          </a:bodyPr>
          <a:lstStyle/>
          <a:p>
            <a:r>
              <a:rPr lang="en-US" dirty="0"/>
              <a:t>Example 1: Unchanged Equity Multiplier Focus Goal</a:t>
            </a:r>
          </a:p>
        </p:txBody>
      </p:sp>
      <p:sp>
        <p:nvSpPr>
          <p:cNvPr id="26" name="Content Placeholder 25">
            <a:extLst>
              <a:ext uri="{FF2B5EF4-FFF2-40B4-BE49-F238E27FC236}">
                <a16:creationId xmlns:a16="http://schemas.microsoft.com/office/drawing/2014/main" id="{324C5BF7-A11C-217B-16D5-A3FE025038DE}"/>
              </a:ext>
            </a:extLst>
          </p:cNvPr>
          <p:cNvSpPr>
            <a:spLocks noGrp="1"/>
          </p:cNvSpPr>
          <p:nvPr>
            <p:ph idx="1"/>
          </p:nvPr>
        </p:nvSpPr>
        <p:spPr>
          <a:xfrm>
            <a:off x="1097280" y="2022626"/>
            <a:ext cx="10030733" cy="4432214"/>
          </a:xfrm>
        </p:spPr>
        <p:txBody>
          <a:bodyPr vert="horz" lIns="45720" tIns="45720" rIns="45720" bIns="45720" rtlCol="0" anchor="t">
            <a:noAutofit/>
          </a:bodyPr>
          <a:lstStyle/>
          <a:p>
            <a:pPr marL="175895" indent="-175895"/>
            <a:r>
              <a:rPr lang="en-US" dirty="0">
                <a:cs typeface="Arial"/>
              </a:rPr>
              <a:t>This is an example of an Equity Multiplier Focus Goal that remains unchanged from 2024–25 to 2025–26. The school, student groups, and indicators remain the same.</a:t>
            </a:r>
            <a:endParaRPr lang="en-US" dirty="0"/>
          </a:p>
          <a:p>
            <a:pPr marL="175895" indent="-175895"/>
            <a:r>
              <a:rPr lang="en-US" dirty="0"/>
              <a:t>For purposes of the examples on the following slides:</a:t>
            </a:r>
            <a:endParaRPr lang="en-US" dirty="0">
              <a:cs typeface="Arial"/>
            </a:endParaRPr>
          </a:p>
          <a:p>
            <a:pPr marL="383540" lvl="1"/>
            <a:r>
              <a:rPr lang="en-US" dirty="0"/>
              <a:t>The fictitious Equity Multiplier school will be “Emerald Elementary”</a:t>
            </a:r>
            <a:endParaRPr lang="en-US" dirty="0">
              <a:cs typeface="Arial"/>
            </a:endParaRPr>
          </a:p>
          <a:p>
            <a:pPr marL="383540" lvl="1"/>
            <a:r>
              <a:rPr lang="en-US" dirty="0"/>
              <a:t>The state indicator with student groups in the lowest performance level will be English Language Arts (ELA)</a:t>
            </a:r>
            <a:endParaRPr lang="en-US" dirty="0">
              <a:cs typeface="Arial"/>
            </a:endParaRPr>
          </a:p>
          <a:p>
            <a:pPr marL="383540" lvl="1"/>
            <a:r>
              <a:rPr lang="en-US" dirty="0"/>
              <a:t>The student groups in the lowest performance level will be African American, Low-income, and English Learners (EL)</a:t>
            </a:r>
            <a:endParaRPr lang="en-US" dirty="0">
              <a:cs typeface="Arial"/>
            </a:endParaRP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56128"/>
            <a:ext cx="1312025" cy="365125"/>
          </a:xfrm>
        </p:spPr>
        <p:txBody>
          <a:bodyPr>
            <a:normAutofit fontScale="92500" lnSpcReduction="20000"/>
          </a:bodyPr>
          <a:lstStyle/>
          <a:p>
            <a:fld id="{1E47FE53-EBF0-4DA7-9D9D-CC1C3A20F3CB}" type="slidenum">
              <a:rPr lang="en-US" dirty="0" smtClean="0"/>
              <a:pPr/>
              <a:t>36</a:t>
            </a:fld>
            <a:endParaRPr lang="en-US"/>
          </a:p>
        </p:txBody>
      </p:sp>
    </p:spTree>
    <p:extLst>
      <p:ext uri="{BB962C8B-B14F-4D97-AF65-F5344CB8AC3E}">
        <p14:creationId xmlns:p14="http://schemas.microsoft.com/office/powerpoint/2010/main" val="1921520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CB0AA-7200-C411-1CF4-E4273CEC7041}"/>
              </a:ext>
            </a:extLst>
          </p:cNvPr>
          <p:cNvSpPr>
            <a:spLocks noGrp="1"/>
          </p:cNvSpPr>
          <p:nvPr>
            <p:ph type="title"/>
          </p:nvPr>
        </p:nvSpPr>
        <p:spPr>
          <a:xfrm>
            <a:off x="282633" y="374072"/>
            <a:ext cx="3507971" cy="3750887"/>
          </a:xfrm>
        </p:spPr>
        <p:txBody>
          <a:bodyPr/>
          <a:lstStyle/>
          <a:p>
            <a:r>
              <a:rPr lang="en-US" dirty="0">
                <a:solidFill>
                  <a:schemeClr val="bg1"/>
                </a:solidFill>
                <a:cs typeface="Arial"/>
              </a:rPr>
              <a:t>LCAP </a:t>
            </a:r>
            <a:br>
              <a:rPr lang="en-US" dirty="0">
                <a:solidFill>
                  <a:schemeClr val="bg1"/>
                </a:solidFill>
                <a:cs typeface="Arial"/>
              </a:rPr>
            </a:br>
            <a:r>
              <a:rPr lang="en-US" dirty="0">
                <a:solidFill>
                  <a:schemeClr val="bg1"/>
                </a:solidFill>
                <a:cs typeface="Arial"/>
              </a:rPr>
              <a:t>Example 1</a:t>
            </a:r>
            <a:endParaRPr lang="en-US" dirty="0"/>
          </a:p>
        </p:txBody>
      </p:sp>
      <p:sp>
        <p:nvSpPr>
          <p:cNvPr id="3" name="Content Placeholder 2">
            <a:extLst>
              <a:ext uri="{FF2B5EF4-FFF2-40B4-BE49-F238E27FC236}">
                <a16:creationId xmlns:a16="http://schemas.microsoft.com/office/drawing/2014/main" id="{4F77D850-7079-1A9B-5D2F-B84F3E64E40E}"/>
              </a:ext>
            </a:extLst>
          </p:cNvPr>
          <p:cNvSpPr>
            <a:spLocks noGrp="1"/>
          </p:cNvSpPr>
          <p:nvPr>
            <p:ph idx="1"/>
          </p:nvPr>
        </p:nvSpPr>
        <p:spPr/>
        <p:txBody>
          <a:bodyPr anchor="ctr"/>
          <a:lstStyle/>
          <a:p>
            <a:r>
              <a:rPr lang="en-US" dirty="0">
                <a:solidFill>
                  <a:schemeClr val="tx1"/>
                </a:solidFill>
                <a:cs typeface="Arial"/>
              </a:rPr>
              <a:t>This is an example of an Equity Multiplier Focus Goal that remains unchanged from 2024–25 to 2025–26. </a:t>
            </a:r>
          </a:p>
          <a:p>
            <a:r>
              <a:rPr lang="en-US" dirty="0">
                <a:solidFill>
                  <a:schemeClr val="tx1"/>
                </a:solidFill>
                <a:cs typeface="Arial"/>
              </a:rPr>
              <a:t>The examples are not intended as exemplars for how to respond to the identified sections.</a:t>
            </a:r>
            <a:endParaRPr lang="en-US" dirty="0">
              <a:solidFill>
                <a:schemeClr val="tx1"/>
              </a:solidFill>
            </a:endParaRPr>
          </a:p>
        </p:txBody>
      </p:sp>
      <p:sp>
        <p:nvSpPr>
          <p:cNvPr id="5" name="Slide Number Placeholder 4">
            <a:extLst>
              <a:ext uri="{FF2B5EF4-FFF2-40B4-BE49-F238E27FC236}">
                <a16:creationId xmlns:a16="http://schemas.microsoft.com/office/drawing/2014/main" id="{65050E56-CE6A-3AD8-E90B-819479DEE376}"/>
              </a:ext>
            </a:extLst>
          </p:cNvPr>
          <p:cNvSpPr>
            <a:spLocks noGrp="1"/>
          </p:cNvSpPr>
          <p:nvPr>
            <p:ph type="sldNum" sz="quarter" idx="12"/>
          </p:nvPr>
        </p:nvSpPr>
        <p:spPr/>
        <p:txBody>
          <a:bodyPr/>
          <a:lstStyle/>
          <a:p>
            <a:fld id="{1E47FE53-EBF0-4DA7-9D9D-CC1C3A20F3CB}" type="slidenum">
              <a:rPr lang="en-US" smtClean="0"/>
              <a:t>37</a:t>
            </a:fld>
            <a:endParaRPr lang="en-US"/>
          </a:p>
        </p:txBody>
      </p:sp>
    </p:spTree>
    <p:extLst>
      <p:ext uri="{BB962C8B-B14F-4D97-AF65-F5344CB8AC3E}">
        <p14:creationId xmlns:p14="http://schemas.microsoft.com/office/powerpoint/2010/main" val="2161158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3F19-7B73-18BD-F421-F7042C92C38C}"/>
              </a:ext>
            </a:extLst>
          </p:cNvPr>
          <p:cNvSpPr>
            <a:spLocks noGrp="1"/>
          </p:cNvSpPr>
          <p:nvPr>
            <p:ph type="title"/>
          </p:nvPr>
        </p:nvSpPr>
        <p:spPr/>
        <p:txBody>
          <a:bodyPr/>
          <a:lstStyle/>
          <a:p>
            <a:r>
              <a:rPr lang="en-US" dirty="0">
                <a:cs typeface="Arial"/>
              </a:rPr>
              <a:t>Example 1: Breakdown of Changes</a:t>
            </a:r>
            <a:endParaRPr lang="en-US" dirty="0"/>
          </a:p>
        </p:txBody>
      </p:sp>
      <p:sp>
        <p:nvSpPr>
          <p:cNvPr id="3" name="Content Placeholder 2">
            <a:extLst>
              <a:ext uri="{FF2B5EF4-FFF2-40B4-BE49-F238E27FC236}">
                <a16:creationId xmlns:a16="http://schemas.microsoft.com/office/drawing/2014/main" id="{EE2B8861-414E-4D9D-E048-C855C9CFFDB5}"/>
              </a:ext>
            </a:extLst>
          </p:cNvPr>
          <p:cNvSpPr>
            <a:spLocks noGrp="1"/>
          </p:cNvSpPr>
          <p:nvPr>
            <p:ph idx="1"/>
          </p:nvPr>
        </p:nvSpPr>
        <p:spPr>
          <a:xfrm>
            <a:off x="904097" y="1845733"/>
            <a:ext cx="11049102" cy="4620292"/>
          </a:xfrm>
        </p:spPr>
        <p:txBody>
          <a:bodyPr vert="horz" lIns="45720" tIns="45720" rIns="45720" bIns="45720" rtlCol="0" anchor="t">
            <a:noAutofit/>
          </a:bodyPr>
          <a:lstStyle/>
          <a:p>
            <a:pPr marL="175895" indent="-175895"/>
            <a:r>
              <a:rPr lang="en-US" dirty="0">
                <a:cs typeface="Arial"/>
              </a:rPr>
              <a:t>The 2024</a:t>
            </a:r>
            <a:r>
              <a:rPr lang="en-US" dirty="0">
                <a:solidFill>
                  <a:schemeClr val="tx1"/>
                </a:solidFill>
                <a:cs typeface="Arial"/>
              </a:rPr>
              <a:t>–</a:t>
            </a:r>
            <a:r>
              <a:rPr lang="en-US" dirty="0">
                <a:cs typeface="Arial"/>
              </a:rPr>
              <a:t>25 LCAP Equity Multiplier Focus Goal still applies to the 2025</a:t>
            </a:r>
            <a:r>
              <a:rPr lang="en-US" dirty="0">
                <a:solidFill>
                  <a:schemeClr val="tx1"/>
                </a:solidFill>
                <a:cs typeface="Arial"/>
              </a:rPr>
              <a:t>–</a:t>
            </a:r>
            <a:r>
              <a:rPr lang="en-US" dirty="0">
                <a:cs typeface="Arial"/>
              </a:rPr>
              <a:t>26 LCAP because the school, student groups, and indicators remain unchanged based on the 2024 Dashboard. </a:t>
            </a:r>
            <a:endParaRPr lang="en-US" dirty="0"/>
          </a:p>
          <a:p>
            <a:pPr marL="175895" indent="-175895"/>
            <a:r>
              <a:rPr lang="en-US" dirty="0">
                <a:cs typeface="Arial"/>
              </a:rPr>
              <a:t>The LEA did not make changes to the Goal description, Why statement, Metrics or Actions.</a:t>
            </a:r>
            <a:endParaRPr lang="en-US" dirty="0"/>
          </a:p>
          <a:p>
            <a:pPr marL="175895" indent="-175895"/>
            <a:r>
              <a:rPr lang="en-US" dirty="0">
                <a:cs typeface="Arial"/>
              </a:rPr>
              <a:t>In the Goal Analysis section, the LEA provided the required descriptions. </a:t>
            </a:r>
          </a:p>
          <a:p>
            <a:pPr marL="175895" indent="-175895"/>
            <a:r>
              <a:rPr lang="en-US" dirty="0">
                <a:cs typeface="Arial"/>
              </a:rPr>
              <a:t>The only changes to the goal included updates to the funding for the actions due to changes in the LEA's Equity Multiplier funding apportionment for 2025</a:t>
            </a:r>
            <a:r>
              <a:rPr lang="en-US" dirty="0">
                <a:solidFill>
                  <a:schemeClr val="tx1"/>
                </a:solidFill>
                <a:cs typeface="Arial"/>
              </a:rPr>
              <a:t>–</a:t>
            </a:r>
            <a:r>
              <a:rPr lang="en-US" dirty="0">
                <a:cs typeface="Arial"/>
              </a:rPr>
              <a:t>26.</a:t>
            </a:r>
          </a:p>
        </p:txBody>
      </p:sp>
      <p:sp>
        <p:nvSpPr>
          <p:cNvPr id="4" name="Slide Number Placeholder 3">
            <a:extLst>
              <a:ext uri="{FF2B5EF4-FFF2-40B4-BE49-F238E27FC236}">
                <a16:creationId xmlns:a16="http://schemas.microsoft.com/office/drawing/2014/main" id="{820F359D-E8AB-44BB-4AC8-B70E14EDCE5E}"/>
              </a:ext>
            </a:extLst>
          </p:cNvPr>
          <p:cNvSpPr>
            <a:spLocks noGrp="1"/>
          </p:cNvSpPr>
          <p:nvPr>
            <p:ph type="sldNum" sz="quarter" idx="12"/>
          </p:nvPr>
        </p:nvSpPr>
        <p:spPr/>
        <p:txBody>
          <a:bodyPr/>
          <a:lstStyle/>
          <a:p>
            <a:fld id="{1E47FE53-EBF0-4DA7-9D9D-CC1C3A20F3CB}" type="slidenum">
              <a:rPr lang="en-US" smtClean="0"/>
              <a:t>38</a:t>
            </a:fld>
            <a:endParaRPr lang="en-US"/>
          </a:p>
        </p:txBody>
      </p:sp>
    </p:spTree>
    <p:extLst>
      <p:ext uri="{BB962C8B-B14F-4D97-AF65-F5344CB8AC3E}">
        <p14:creationId xmlns:p14="http://schemas.microsoft.com/office/powerpoint/2010/main" val="971797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1097280" y="286603"/>
            <a:ext cx="10058400" cy="1450757"/>
          </a:xfrm>
        </p:spPr>
        <p:txBody>
          <a:bodyPr>
            <a:normAutofit/>
          </a:bodyPr>
          <a:lstStyle/>
          <a:p>
            <a:r>
              <a:rPr lang="en-US" dirty="0"/>
              <a:t>Example 2: New EM Focus Goal</a:t>
            </a:r>
          </a:p>
        </p:txBody>
      </p:sp>
      <p:sp>
        <p:nvSpPr>
          <p:cNvPr id="26" name="Content Placeholder 25">
            <a:extLst>
              <a:ext uri="{FF2B5EF4-FFF2-40B4-BE49-F238E27FC236}">
                <a16:creationId xmlns:a16="http://schemas.microsoft.com/office/drawing/2014/main" id="{324C5BF7-A11C-217B-16D5-A3FE025038DE}"/>
              </a:ext>
            </a:extLst>
          </p:cNvPr>
          <p:cNvSpPr>
            <a:spLocks noGrp="1"/>
          </p:cNvSpPr>
          <p:nvPr>
            <p:ph idx="1"/>
          </p:nvPr>
        </p:nvSpPr>
        <p:spPr>
          <a:xfrm>
            <a:off x="1097280" y="2022626"/>
            <a:ext cx="10030733" cy="4432214"/>
          </a:xfrm>
        </p:spPr>
        <p:txBody>
          <a:bodyPr vert="horz" lIns="45720" tIns="45720" rIns="45720" bIns="45720" rtlCol="0" anchor="t">
            <a:noAutofit/>
          </a:bodyPr>
          <a:lstStyle/>
          <a:p>
            <a:pPr marL="175895" indent="-175895"/>
            <a:r>
              <a:rPr lang="en-US" dirty="0">
                <a:cs typeface="Arial"/>
              </a:rPr>
              <a:t>This is an example of an EM Focus Goal that must be changed because the student groups and indicators have changed based on the 2024 Dashboard. The school and the Goal number remain unchanged.</a:t>
            </a:r>
          </a:p>
          <a:p>
            <a:pPr marL="175895" indent="-175895"/>
            <a:r>
              <a:rPr lang="en-US" dirty="0"/>
              <a:t>For purposes of the examples on the following slides:</a:t>
            </a:r>
            <a:endParaRPr lang="en-US" dirty="0">
              <a:cs typeface="Arial"/>
            </a:endParaRPr>
          </a:p>
          <a:p>
            <a:pPr marL="383540" lvl="1"/>
            <a:r>
              <a:rPr lang="en-US" dirty="0"/>
              <a:t>The fictitious Equity Multiplier school will be “Emerald Elementary”</a:t>
            </a:r>
            <a:endParaRPr lang="en-US" dirty="0">
              <a:cs typeface="Arial"/>
            </a:endParaRPr>
          </a:p>
          <a:p>
            <a:pPr marL="383540" lvl="1"/>
            <a:r>
              <a:rPr lang="en-US" dirty="0"/>
              <a:t>The state indicator with student groups in the lowest performance level will be Suspension rate</a:t>
            </a:r>
            <a:endParaRPr lang="en-US" dirty="0">
              <a:cs typeface="Arial"/>
            </a:endParaRPr>
          </a:p>
          <a:p>
            <a:pPr marL="383540" lvl="1"/>
            <a:r>
              <a:rPr lang="en-US" dirty="0"/>
              <a:t>The student groups in the lowest performance level will be African American, English learner and long-term English learner</a:t>
            </a:r>
            <a:endParaRPr lang="en-US" dirty="0">
              <a:cs typeface="Arial"/>
            </a:endParaRP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56128"/>
            <a:ext cx="1312025" cy="365125"/>
          </a:xfrm>
        </p:spPr>
        <p:txBody>
          <a:bodyPr>
            <a:normAutofit fontScale="92500" lnSpcReduction="20000"/>
          </a:bodyPr>
          <a:lstStyle/>
          <a:p>
            <a:fld id="{1E47FE53-EBF0-4DA7-9D9D-CC1C3A20F3CB}" type="slidenum">
              <a:rPr lang="en-US" dirty="0" smtClean="0"/>
              <a:pPr/>
              <a:t>39</a:t>
            </a:fld>
            <a:endParaRPr lang="en-US"/>
          </a:p>
        </p:txBody>
      </p:sp>
    </p:spTree>
    <p:extLst>
      <p:ext uri="{BB962C8B-B14F-4D97-AF65-F5344CB8AC3E}">
        <p14:creationId xmlns:p14="http://schemas.microsoft.com/office/powerpoint/2010/main" val="37355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1BF4-5D80-75A2-7C93-1BF071D0C822}"/>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1F870069-FE6A-73F0-530C-32C915B08AED}"/>
              </a:ext>
            </a:extLst>
          </p:cNvPr>
          <p:cNvSpPr>
            <a:spLocks noGrp="1"/>
          </p:cNvSpPr>
          <p:nvPr>
            <p:ph idx="1"/>
          </p:nvPr>
        </p:nvSpPr>
        <p:spPr/>
        <p:txBody>
          <a:bodyPr anchor="ctr"/>
          <a:lstStyle/>
          <a:p>
            <a:r>
              <a:rPr lang="en-US" sz="2800" dirty="0"/>
              <a:t>To provide an overview of the new Local Control Funding Formula (LCFF) Equity Multiplier funding program.</a:t>
            </a:r>
          </a:p>
          <a:p>
            <a:r>
              <a:rPr lang="en-US" sz="2800" dirty="0"/>
              <a:t>To explain the requirement to include one or more specific Goals for a school(s) eligible for Equity Multiplier (EM) in the LCAP.</a:t>
            </a:r>
          </a:p>
          <a:p>
            <a:r>
              <a:rPr lang="en-US" sz="2800" dirty="0"/>
              <a:t>To review the requirements of what must be included in the required goal(s) within the 2025–26 LCAP.</a:t>
            </a:r>
            <a:endParaRPr lang="en-US" dirty="0"/>
          </a:p>
        </p:txBody>
      </p:sp>
      <p:sp>
        <p:nvSpPr>
          <p:cNvPr id="5" name="Slide Number Placeholder 4">
            <a:extLst>
              <a:ext uri="{FF2B5EF4-FFF2-40B4-BE49-F238E27FC236}">
                <a16:creationId xmlns:a16="http://schemas.microsoft.com/office/drawing/2014/main" id="{978EFE1D-B8B6-5A51-6C78-A1C5AD51757A}"/>
              </a:ext>
            </a:extLst>
          </p:cNvPr>
          <p:cNvSpPr>
            <a:spLocks noGrp="1"/>
          </p:cNvSpPr>
          <p:nvPr>
            <p:ph type="sldNum" sz="quarter" idx="12"/>
          </p:nvPr>
        </p:nvSpPr>
        <p:spPr/>
        <p:txBody>
          <a:bodyPr/>
          <a:lstStyle/>
          <a:p>
            <a:fld id="{1E47FE53-EBF0-4DA7-9D9D-CC1C3A20F3CB}" type="slidenum">
              <a:rPr lang="en-US" smtClean="0"/>
              <a:t>4</a:t>
            </a:fld>
            <a:endParaRPr lang="en-US" dirty="0"/>
          </a:p>
        </p:txBody>
      </p:sp>
    </p:spTree>
    <p:extLst>
      <p:ext uri="{BB962C8B-B14F-4D97-AF65-F5344CB8AC3E}">
        <p14:creationId xmlns:p14="http://schemas.microsoft.com/office/powerpoint/2010/main" val="1300761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0555-6994-510F-3A8C-A59B7FDF55CD}"/>
              </a:ext>
            </a:extLst>
          </p:cNvPr>
          <p:cNvSpPr>
            <a:spLocks noGrp="1"/>
          </p:cNvSpPr>
          <p:nvPr>
            <p:ph type="title"/>
          </p:nvPr>
        </p:nvSpPr>
        <p:spPr>
          <a:xfrm>
            <a:off x="1097280" y="286603"/>
            <a:ext cx="10058400" cy="738633"/>
          </a:xfrm>
        </p:spPr>
        <p:txBody>
          <a:bodyPr/>
          <a:lstStyle/>
          <a:p>
            <a:r>
              <a:rPr lang="en-US" dirty="0"/>
              <a:t>LCAP Example 2</a:t>
            </a:r>
          </a:p>
        </p:txBody>
      </p:sp>
      <p:sp>
        <p:nvSpPr>
          <p:cNvPr id="4" name="Content Placeholder 3">
            <a:extLst>
              <a:ext uri="{FF2B5EF4-FFF2-40B4-BE49-F238E27FC236}">
                <a16:creationId xmlns:a16="http://schemas.microsoft.com/office/drawing/2014/main" id="{44A15A91-61A8-627E-69E7-1683BEFAE482}"/>
              </a:ext>
            </a:extLst>
          </p:cNvPr>
          <p:cNvSpPr>
            <a:spLocks noGrp="1"/>
          </p:cNvSpPr>
          <p:nvPr>
            <p:ph sz="half" idx="2"/>
          </p:nvPr>
        </p:nvSpPr>
        <p:spPr>
          <a:xfrm>
            <a:off x="110821" y="865489"/>
            <a:ext cx="3977640" cy="425026"/>
          </a:xfrm>
        </p:spPr>
        <p:txBody>
          <a:bodyPr/>
          <a:lstStyle/>
          <a:p>
            <a:pPr marL="0" indent="0">
              <a:buNone/>
            </a:pPr>
            <a:r>
              <a:rPr lang="en-US" b="1" dirty="0"/>
              <a:t>Goal</a:t>
            </a:r>
          </a:p>
        </p:txBody>
      </p:sp>
      <p:graphicFrame>
        <p:nvGraphicFramePr>
          <p:cNvPr id="10" name="Content Placeholder 9" descr="LCAP Example 2 with Goal description.">
            <a:extLst>
              <a:ext uri="{FF2B5EF4-FFF2-40B4-BE49-F238E27FC236}">
                <a16:creationId xmlns:a16="http://schemas.microsoft.com/office/drawing/2014/main" id="{2D40D001-DF9D-89D5-1116-547D2B3E5130}"/>
              </a:ext>
            </a:extLst>
          </p:cNvPr>
          <p:cNvGraphicFramePr>
            <a:graphicFrameLocks noGrp="1"/>
          </p:cNvGraphicFramePr>
          <p:nvPr>
            <p:ph sz="quarter" idx="4"/>
            <p:extLst>
              <p:ext uri="{D42A27DB-BD31-4B8C-83A1-F6EECF244321}">
                <p14:modId xmlns:p14="http://schemas.microsoft.com/office/powerpoint/2010/main" val="351807211"/>
              </p:ext>
            </p:extLst>
          </p:nvPr>
        </p:nvGraphicFramePr>
        <p:xfrm>
          <a:off x="110821" y="1290515"/>
          <a:ext cx="11716788" cy="4067551"/>
        </p:xfrm>
        <a:graphic>
          <a:graphicData uri="http://schemas.openxmlformats.org/drawingml/2006/table">
            <a:tbl>
              <a:tblPr firstRow="1" bandRow="1">
                <a:tableStyleId>{5C22544A-7EE6-4342-B048-85BDC9FD1C3A}</a:tableStyleId>
              </a:tblPr>
              <a:tblGrid>
                <a:gridCol w="1197850">
                  <a:extLst>
                    <a:ext uri="{9D8B030D-6E8A-4147-A177-3AD203B41FA5}">
                      <a16:colId xmlns:a16="http://schemas.microsoft.com/office/drawing/2014/main" val="1793297243"/>
                    </a:ext>
                  </a:extLst>
                </a:gridCol>
                <a:gridCol w="7819759">
                  <a:extLst>
                    <a:ext uri="{9D8B030D-6E8A-4147-A177-3AD203B41FA5}">
                      <a16:colId xmlns:a16="http://schemas.microsoft.com/office/drawing/2014/main" val="1087742230"/>
                    </a:ext>
                  </a:extLst>
                </a:gridCol>
                <a:gridCol w="2699179">
                  <a:extLst>
                    <a:ext uri="{9D8B030D-6E8A-4147-A177-3AD203B41FA5}">
                      <a16:colId xmlns:a16="http://schemas.microsoft.com/office/drawing/2014/main" val="2438982940"/>
                    </a:ext>
                  </a:extLst>
                </a:gridCol>
              </a:tblGrid>
              <a:tr h="529087">
                <a:tc>
                  <a:txBody>
                    <a:bodyPr/>
                    <a:lstStyle/>
                    <a:p>
                      <a:r>
                        <a:rPr lang="en-US" sz="2400" dirty="0">
                          <a:solidFill>
                            <a:schemeClr val="tx1"/>
                          </a:solidFill>
                        </a:rPr>
                        <a:t>Goal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tc>
                  <a:txBody>
                    <a:bodyPr/>
                    <a:lstStyle/>
                    <a:p>
                      <a:r>
                        <a:rPr lang="en-US" sz="24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tc>
                  <a:txBody>
                    <a:bodyPr/>
                    <a:lstStyle/>
                    <a:p>
                      <a:r>
                        <a:rPr lang="en-US" sz="2400" dirty="0">
                          <a:solidFill>
                            <a:schemeClr val="tx1"/>
                          </a:solidFill>
                        </a:rPr>
                        <a:t>Type of 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extLst>
                  <a:ext uri="{0D108BD9-81ED-4DB2-BD59-A6C34878D82A}">
                    <a16:rowId xmlns:a16="http://schemas.microsoft.com/office/drawing/2014/main" val="2132062646"/>
                  </a:ext>
                </a:extLst>
              </a:tr>
              <a:tr h="3538464">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Within three years, all students, and particularly low-income, LE and African American students, at Emerald Elementary will demonstrate growth towards meeting or </a:t>
                      </a:r>
                      <a:r>
                        <a:rPr lang="en-US" sz="2400" dirty="0" err="1">
                          <a:solidFill>
                            <a:schemeClr val="tx1"/>
                          </a:solidFill>
                        </a:rPr>
                        <a:t>exceeeding</a:t>
                      </a:r>
                      <a:r>
                        <a:rPr lang="en-US" sz="2400" dirty="0">
                          <a:solidFill>
                            <a:schemeClr val="tx1"/>
                          </a:solidFill>
                        </a:rPr>
                        <a:t> standards in ELA as measured by CAASPP test results and local benchmark assessments. Additionally, within one year we intend to reduce the suspensions of African American, EL and long-term English learner students as measured by suspension 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Equity Multiplier Focus 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4928804"/>
                  </a:ext>
                </a:extLst>
              </a:tr>
            </a:tbl>
          </a:graphicData>
        </a:graphic>
      </p:graphicFrame>
      <p:sp>
        <p:nvSpPr>
          <p:cNvPr id="8" name="Content Placeholder 7">
            <a:extLst>
              <a:ext uri="{FF2B5EF4-FFF2-40B4-BE49-F238E27FC236}">
                <a16:creationId xmlns:a16="http://schemas.microsoft.com/office/drawing/2014/main" id="{311E861E-8D2F-DCE6-B667-78103ACE78EA}"/>
              </a:ext>
            </a:extLst>
          </p:cNvPr>
          <p:cNvSpPr>
            <a:spLocks noGrp="1"/>
          </p:cNvSpPr>
          <p:nvPr>
            <p:ph sz="quarter" idx="14"/>
          </p:nvPr>
        </p:nvSpPr>
        <p:spPr>
          <a:xfrm>
            <a:off x="417707" y="5463597"/>
            <a:ext cx="11356586" cy="862061"/>
          </a:xfrm>
        </p:spPr>
        <p:txBody>
          <a:bodyPr/>
          <a:lstStyle/>
          <a:p>
            <a:pPr marL="0" indent="0">
              <a:buNone/>
            </a:pPr>
            <a:r>
              <a:rPr lang="en-US" dirty="0">
                <a:solidFill>
                  <a:schemeClr val="tx1"/>
                </a:solidFill>
                <a:cs typeface="Arial"/>
              </a:rPr>
              <a:t>The examples are not intended as exemplars for how to respond to the identified sections.</a:t>
            </a:r>
            <a:endParaRPr lang="en-US" dirty="0">
              <a:solidFill>
                <a:schemeClr val="tx1"/>
              </a:solidFill>
            </a:endParaRPr>
          </a:p>
        </p:txBody>
      </p:sp>
      <p:sp>
        <p:nvSpPr>
          <p:cNvPr id="9" name="Slide Number Placeholder 8">
            <a:extLst>
              <a:ext uri="{FF2B5EF4-FFF2-40B4-BE49-F238E27FC236}">
                <a16:creationId xmlns:a16="http://schemas.microsoft.com/office/drawing/2014/main" id="{C82AAFFF-4C1B-734E-382D-EA4B646D8486}"/>
              </a:ext>
            </a:extLst>
          </p:cNvPr>
          <p:cNvSpPr>
            <a:spLocks noGrp="1"/>
          </p:cNvSpPr>
          <p:nvPr>
            <p:ph type="sldNum" sz="quarter" idx="12"/>
          </p:nvPr>
        </p:nvSpPr>
        <p:spPr/>
        <p:txBody>
          <a:bodyPr/>
          <a:lstStyle/>
          <a:p>
            <a:fld id="{1E47FE53-EBF0-4DA7-9D9D-CC1C3A20F3CB}" type="slidenum">
              <a:rPr lang="en-US" smtClean="0"/>
              <a:t>40</a:t>
            </a:fld>
            <a:endParaRPr lang="en-US"/>
          </a:p>
        </p:txBody>
      </p:sp>
    </p:spTree>
    <p:extLst>
      <p:ext uri="{BB962C8B-B14F-4D97-AF65-F5344CB8AC3E}">
        <p14:creationId xmlns:p14="http://schemas.microsoft.com/office/powerpoint/2010/main" val="179512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3F19-7B73-18BD-F421-F7042C92C38C}"/>
              </a:ext>
            </a:extLst>
          </p:cNvPr>
          <p:cNvSpPr>
            <a:spLocks noGrp="1"/>
          </p:cNvSpPr>
          <p:nvPr>
            <p:ph type="title"/>
          </p:nvPr>
        </p:nvSpPr>
        <p:spPr>
          <a:xfrm>
            <a:off x="957759" y="286603"/>
            <a:ext cx="10519892" cy="1429293"/>
          </a:xfrm>
        </p:spPr>
        <p:txBody>
          <a:bodyPr/>
          <a:lstStyle/>
          <a:p>
            <a:r>
              <a:rPr lang="en-US" dirty="0">
                <a:cs typeface="Arial"/>
              </a:rPr>
              <a:t>Example 2: Breakdown of Changes (1)</a:t>
            </a:r>
            <a:endParaRPr lang="en-US" dirty="0"/>
          </a:p>
        </p:txBody>
      </p:sp>
      <p:sp>
        <p:nvSpPr>
          <p:cNvPr id="3" name="Content Placeholder 2">
            <a:extLst>
              <a:ext uri="{FF2B5EF4-FFF2-40B4-BE49-F238E27FC236}">
                <a16:creationId xmlns:a16="http://schemas.microsoft.com/office/drawing/2014/main" id="{EE2B8861-414E-4D9D-E048-C855C9CFFDB5}"/>
              </a:ext>
            </a:extLst>
          </p:cNvPr>
          <p:cNvSpPr>
            <a:spLocks noGrp="1"/>
          </p:cNvSpPr>
          <p:nvPr>
            <p:ph idx="1"/>
          </p:nvPr>
        </p:nvSpPr>
        <p:spPr/>
        <p:txBody>
          <a:bodyPr vert="horz" lIns="45720" tIns="45720" rIns="45720" bIns="45720" rtlCol="0" anchor="t">
            <a:noAutofit/>
          </a:bodyPr>
          <a:lstStyle/>
          <a:p>
            <a:pPr marL="175895" indent="-175895"/>
            <a:r>
              <a:rPr lang="en-US" dirty="0">
                <a:cs typeface="Arial"/>
              </a:rPr>
              <a:t>The prior EM Focus Goal no longer applies because the student groups and indicators have changed based on the 2024 Dashboard, but the school continues to address ELA as well as addressing the new suspension rate requirement. </a:t>
            </a:r>
            <a:endParaRPr lang="en-US" dirty="0"/>
          </a:p>
          <a:p>
            <a:pPr marL="175895" indent="-175895"/>
            <a:r>
              <a:rPr lang="en-US" dirty="0">
                <a:cs typeface="Arial"/>
              </a:rPr>
              <a:t>In this option, the metrics and actions implemented in the prior year were retained in the LCAP and new ones were added. The school and the Goal number remain unchanged.</a:t>
            </a:r>
            <a:endParaRPr lang="en-US" dirty="0"/>
          </a:p>
          <a:p>
            <a:pPr marL="175895" indent="-175895"/>
            <a:r>
              <a:rPr lang="en-US" dirty="0">
                <a:cs typeface="Arial"/>
              </a:rPr>
              <a:t>The LEA amended the goal description, the Why statement, the metrics, and the actions.</a:t>
            </a:r>
          </a:p>
        </p:txBody>
      </p:sp>
      <p:sp>
        <p:nvSpPr>
          <p:cNvPr id="4" name="Slide Number Placeholder 3">
            <a:extLst>
              <a:ext uri="{FF2B5EF4-FFF2-40B4-BE49-F238E27FC236}">
                <a16:creationId xmlns:a16="http://schemas.microsoft.com/office/drawing/2014/main" id="{820F359D-E8AB-44BB-4AC8-B70E14EDCE5E}"/>
              </a:ext>
            </a:extLst>
          </p:cNvPr>
          <p:cNvSpPr>
            <a:spLocks noGrp="1"/>
          </p:cNvSpPr>
          <p:nvPr>
            <p:ph type="sldNum" sz="quarter" idx="12"/>
          </p:nvPr>
        </p:nvSpPr>
        <p:spPr/>
        <p:txBody>
          <a:bodyPr/>
          <a:lstStyle/>
          <a:p>
            <a:fld id="{1E47FE53-EBF0-4DA7-9D9D-CC1C3A20F3CB}" type="slidenum">
              <a:rPr lang="en-US" smtClean="0"/>
              <a:t>41</a:t>
            </a:fld>
            <a:endParaRPr lang="en-US"/>
          </a:p>
        </p:txBody>
      </p:sp>
    </p:spTree>
    <p:extLst>
      <p:ext uri="{BB962C8B-B14F-4D97-AF65-F5344CB8AC3E}">
        <p14:creationId xmlns:p14="http://schemas.microsoft.com/office/powerpoint/2010/main" val="2571332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3F19-7B73-18BD-F421-F7042C92C38C}"/>
              </a:ext>
            </a:extLst>
          </p:cNvPr>
          <p:cNvSpPr>
            <a:spLocks noGrp="1"/>
          </p:cNvSpPr>
          <p:nvPr>
            <p:ph type="title"/>
          </p:nvPr>
        </p:nvSpPr>
        <p:spPr>
          <a:xfrm>
            <a:off x="946761" y="286603"/>
            <a:ext cx="10660474" cy="1422535"/>
          </a:xfrm>
        </p:spPr>
        <p:txBody>
          <a:bodyPr/>
          <a:lstStyle/>
          <a:p>
            <a:r>
              <a:rPr lang="en-US" dirty="0">
                <a:cs typeface="Arial"/>
              </a:rPr>
              <a:t>Example 2: Breakdown of Changes (2)</a:t>
            </a:r>
            <a:endParaRPr lang="en-US" dirty="0"/>
          </a:p>
        </p:txBody>
      </p:sp>
      <p:sp>
        <p:nvSpPr>
          <p:cNvPr id="3" name="Content Placeholder 2">
            <a:extLst>
              <a:ext uri="{FF2B5EF4-FFF2-40B4-BE49-F238E27FC236}">
                <a16:creationId xmlns:a16="http://schemas.microsoft.com/office/drawing/2014/main" id="{EE2B8861-414E-4D9D-E048-C855C9CFFDB5}"/>
              </a:ext>
            </a:extLst>
          </p:cNvPr>
          <p:cNvSpPr>
            <a:spLocks noGrp="1"/>
          </p:cNvSpPr>
          <p:nvPr>
            <p:ph idx="1"/>
          </p:nvPr>
        </p:nvSpPr>
        <p:spPr/>
        <p:txBody>
          <a:bodyPr vert="horz" lIns="45720" tIns="45720" rIns="45720" bIns="45720" rtlCol="0" anchor="t">
            <a:noAutofit/>
          </a:bodyPr>
          <a:lstStyle/>
          <a:p>
            <a:pPr marL="175895" indent="-175895"/>
            <a:r>
              <a:rPr lang="en-US" dirty="0">
                <a:cs typeface="Arial"/>
              </a:rPr>
              <a:t>In the Goal Analysis section, the LEA provided the required descriptions. </a:t>
            </a:r>
          </a:p>
          <a:p>
            <a:pPr marL="175895" indent="-175895"/>
            <a:r>
              <a:rPr lang="en-US" dirty="0">
                <a:cs typeface="Arial"/>
              </a:rPr>
              <a:t>In the actions section, the LEA retained the current actions and adds new </a:t>
            </a:r>
            <a:r>
              <a:rPr lang="en-US">
                <a:cs typeface="Arial"/>
              </a:rPr>
              <a:t>actions.</a:t>
            </a:r>
            <a:endParaRPr lang="en-US" dirty="0">
              <a:cs typeface="Arial"/>
            </a:endParaRPr>
          </a:p>
        </p:txBody>
      </p:sp>
      <p:sp>
        <p:nvSpPr>
          <p:cNvPr id="4" name="Slide Number Placeholder 3">
            <a:extLst>
              <a:ext uri="{FF2B5EF4-FFF2-40B4-BE49-F238E27FC236}">
                <a16:creationId xmlns:a16="http://schemas.microsoft.com/office/drawing/2014/main" id="{820F359D-E8AB-44BB-4AC8-B70E14EDCE5E}"/>
              </a:ext>
            </a:extLst>
          </p:cNvPr>
          <p:cNvSpPr>
            <a:spLocks noGrp="1"/>
          </p:cNvSpPr>
          <p:nvPr>
            <p:ph type="sldNum" sz="quarter" idx="12"/>
          </p:nvPr>
        </p:nvSpPr>
        <p:spPr/>
        <p:txBody>
          <a:bodyPr/>
          <a:lstStyle/>
          <a:p>
            <a:fld id="{1E47FE53-EBF0-4DA7-9D9D-CC1C3A20F3CB}" type="slidenum">
              <a:rPr lang="en-US" smtClean="0"/>
              <a:t>42</a:t>
            </a:fld>
            <a:endParaRPr lang="en-US"/>
          </a:p>
        </p:txBody>
      </p:sp>
    </p:spTree>
    <p:extLst>
      <p:ext uri="{BB962C8B-B14F-4D97-AF65-F5344CB8AC3E}">
        <p14:creationId xmlns:p14="http://schemas.microsoft.com/office/powerpoint/2010/main" val="1633033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1097280" y="286603"/>
            <a:ext cx="10058400" cy="1450757"/>
          </a:xfrm>
        </p:spPr>
        <p:txBody>
          <a:bodyPr>
            <a:normAutofit/>
          </a:bodyPr>
          <a:lstStyle/>
          <a:p>
            <a:r>
              <a:rPr lang="en-US" dirty="0"/>
              <a:t>Example 3: Equity Multiplier Focus Goal</a:t>
            </a:r>
          </a:p>
        </p:txBody>
      </p:sp>
      <p:sp>
        <p:nvSpPr>
          <p:cNvPr id="26" name="Content Placeholder 25">
            <a:extLst>
              <a:ext uri="{FF2B5EF4-FFF2-40B4-BE49-F238E27FC236}">
                <a16:creationId xmlns:a16="http://schemas.microsoft.com/office/drawing/2014/main" id="{324C5BF7-A11C-217B-16D5-A3FE025038DE}"/>
              </a:ext>
            </a:extLst>
          </p:cNvPr>
          <p:cNvSpPr>
            <a:spLocks noGrp="1"/>
          </p:cNvSpPr>
          <p:nvPr>
            <p:ph idx="1"/>
          </p:nvPr>
        </p:nvSpPr>
        <p:spPr>
          <a:xfrm>
            <a:off x="1097280" y="2022626"/>
            <a:ext cx="10030733" cy="4432214"/>
          </a:xfrm>
        </p:spPr>
        <p:txBody>
          <a:bodyPr vert="horz" lIns="45720" tIns="45720" rIns="45720" bIns="45720" rtlCol="0" anchor="t">
            <a:noAutofit/>
          </a:bodyPr>
          <a:lstStyle/>
          <a:p>
            <a:pPr marL="175895" indent="-175895"/>
            <a:r>
              <a:rPr lang="en-US" dirty="0">
                <a:cs typeface="Arial"/>
              </a:rPr>
              <a:t>This is an example of an EM Focus Goal that must be changed because the student groups and indicators have changed based on the 2024 Dashboard. The school and the Goal number remain unchanged.</a:t>
            </a:r>
          </a:p>
          <a:p>
            <a:pPr marL="175895" indent="-175895"/>
            <a:r>
              <a:rPr lang="en-US" dirty="0"/>
              <a:t>For purposes of the examples on the following slides:</a:t>
            </a:r>
            <a:endParaRPr lang="en-US" dirty="0">
              <a:cs typeface="Arial"/>
            </a:endParaRPr>
          </a:p>
          <a:p>
            <a:pPr marL="383540" lvl="1"/>
            <a:r>
              <a:rPr lang="en-US" dirty="0"/>
              <a:t>The fictitious Equity Multiplier school will be “Emerald Elementary”</a:t>
            </a:r>
            <a:endParaRPr lang="en-US" dirty="0">
              <a:cs typeface="Arial"/>
            </a:endParaRPr>
          </a:p>
          <a:p>
            <a:pPr marL="383540" lvl="1"/>
            <a:r>
              <a:rPr lang="en-US" dirty="0"/>
              <a:t>The state indicator with student groups in the lowest performance level will be Suspension rate</a:t>
            </a:r>
            <a:endParaRPr lang="en-US" dirty="0">
              <a:cs typeface="Arial"/>
            </a:endParaRPr>
          </a:p>
          <a:p>
            <a:pPr marL="383540" lvl="1"/>
            <a:r>
              <a:rPr lang="en-US" dirty="0"/>
              <a:t>The student groups in the lowest performance level will be African American, English learner and long-term English learner</a:t>
            </a:r>
            <a:endParaRPr lang="en-US" dirty="0">
              <a:cs typeface="Arial"/>
            </a:endParaRP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56128"/>
            <a:ext cx="1312025" cy="365125"/>
          </a:xfrm>
        </p:spPr>
        <p:txBody>
          <a:bodyPr>
            <a:normAutofit fontScale="92500" lnSpcReduction="20000"/>
          </a:bodyPr>
          <a:lstStyle/>
          <a:p>
            <a:fld id="{1E47FE53-EBF0-4DA7-9D9D-CC1C3A20F3CB}" type="slidenum">
              <a:rPr lang="en-US" dirty="0" smtClean="0"/>
              <a:pPr/>
              <a:t>43</a:t>
            </a:fld>
            <a:endParaRPr lang="en-US"/>
          </a:p>
        </p:txBody>
      </p:sp>
    </p:spTree>
    <p:extLst>
      <p:ext uri="{BB962C8B-B14F-4D97-AF65-F5344CB8AC3E}">
        <p14:creationId xmlns:p14="http://schemas.microsoft.com/office/powerpoint/2010/main" val="2080665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653BB-1595-6E87-6FD9-F2F16F517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35D91-636C-F2EB-FD02-C016CBEE7ED7}"/>
              </a:ext>
            </a:extLst>
          </p:cNvPr>
          <p:cNvSpPr>
            <a:spLocks noGrp="1"/>
          </p:cNvSpPr>
          <p:nvPr>
            <p:ph type="title"/>
          </p:nvPr>
        </p:nvSpPr>
        <p:spPr>
          <a:xfrm>
            <a:off x="1097280" y="286603"/>
            <a:ext cx="10058400" cy="738633"/>
          </a:xfrm>
        </p:spPr>
        <p:txBody>
          <a:bodyPr/>
          <a:lstStyle/>
          <a:p>
            <a:r>
              <a:rPr lang="en-US" dirty="0"/>
              <a:t>LCAP Example 3</a:t>
            </a:r>
          </a:p>
        </p:txBody>
      </p:sp>
      <p:sp>
        <p:nvSpPr>
          <p:cNvPr id="4" name="Content Placeholder 3">
            <a:extLst>
              <a:ext uri="{FF2B5EF4-FFF2-40B4-BE49-F238E27FC236}">
                <a16:creationId xmlns:a16="http://schemas.microsoft.com/office/drawing/2014/main" id="{6BD95C49-1846-DB20-979C-918213E1A3C5}"/>
              </a:ext>
            </a:extLst>
          </p:cNvPr>
          <p:cNvSpPr>
            <a:spLocks noGrp="1"/>
          </p:cNvSpPr>
          <p:nvPr>
            <p:ph sz="half" idx="2"/>
          </p:nvPr>
        </p:nvSpPr>
        <p:spPr>
          <a:xfrm>
            <a:off x="110821" y="865489"/>
            <a:ext cx="3977640" cy="425026"/>
          </a:xfrm>
        </p:spPr>
        <p:txBody>
          <a:bodyPr/>
          <a:lstStyle/>
          <a:p>
            <a:pPr marL="0" indent="0">
              <a:buNone/>
            </a:pPr>
            <a:r>
              <a:rPr lang="en-US" b="1" dirty="0"/>
              <a:t>Goal</a:t>
            </a:r>
          </a:p>
        </p:txBody>
      </p:sp>
      <p:graphicFrame>
        <p:nvGraphicFramePr>
          <p:cNvPr id="10" name="Content Placeholder 9" descr="LCAP Example 3 with Goal description.">
            <a:extLst>
              <a:ext uri="{FF2B5EF4-FFF2-40B4-BE49-F238E27FC236}">
                <a16:creationId xmlns:a16="http://schemas.microsoft.com/office/drawing/2014/main" id="{380566FC-F4FA-C6C7-921F-47B8F5F4520E}"/>
              </a:ext>
            </a:extLst>
          </p:cNvPr>
          <p:cNvGraphicFramePr>
            <a:graphicFrameLocks noGrp="1"/>
          </p:cNvGraphicFramePr>
          <p:nvPr>
            <p:ph sz="quarter" idx="4"/>
            <p:extLst>
              <p:ext uri="{D42A27DB-BD31-4B8C-83A1-F6EECF244321}">
                <p14:modId xmlns:p14="http://schemas.microsoft.com/office/powerpoint/2010/main" val="2420447826"/>
              </p:ext>
            </p:extLst>
          </p:nvPr>
        </p:nvGraphicFramePr>
        <p:xfrm>
          <a:off x="110821" y="1290516"/>
          <a:ext cx="11716788" cy="2882716"/>
        </p:xfrm>
        <a:graphic>
          <a:graphicData uri="http://schemas.openxmlformats.org/drawingml/2006/table">
            <a:tbl>
              <a:tblPr firstRow="1" bandRow="1">
                <a:tableStyleId>{5C22544A-7EE6-4342-B048-85BDC9FD1C3A}</a:tableStyleId>
              </a:tblPr>
              <a:tblGrid>
                <a:gridCol w="1197850">
                  <a:extLst>
                    <a:ext uri="{9D8B030D-6E8A-4147-A177-3AD203B41FA5}">
                      <a16:colId xmlns:a16="http://schemas.microsoft.com/office/drawing/2014/main" val="1793297243"/>
                    </a:ext>
                  </a:extLst>
                </a:gridCol>
                <a:gridCol w="7819759">
                  <a:extLst>
                    <a:ext uri="{9D8B030D-6E8A-4147-A177-3AD203B41FA5}">
                      <a16:colId xmlns:a16="http://schemas.microsoft.com/office/drawing/2014/main" val="1087742230"/>
                    </a:ext>
                  </a:extLst>
                </a:gridCol>
                <a:gridCol w="2699179">
                  <a:extLst>
                    <a:ext uri="{9D8B030D-6E8A-4147-A177-3AD203B41FA5}">
                      <a16:colId xmlns:a16="http://schemas.microsoft.com/office/drawing/2014/main" val="2438982940"/>
                    </a:ext>
                  </a:extLst>
                </a:gridCol>
              </a:tblGrid>
              <a:tr h="362674">
                <a:tc>
                  <a:txBody>
                    <a:bodyPr/>
                    <a:lstStyle/>
                    <a:p>
                      <a:r>
                        <a:rPr lang="en-US" sz="2400" dirty="0">
                          <a:solidFill>
                            <a:schemeClr val="tx1"/>
                          </a:solidFill>
                        </a:rPr>
                        <a:t>Goal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tc>
                  <a:txBody>
                    <a:bodyPr/>
                    <a:lstStyle/>
                    <a:p>
                      <a:r>
                        <a:rPr lang="en-US" sz="24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tc>
                  <a:txBody>
                    <a:bodyPr/>
                    <a:lstStyle/>
                    <a:p>
                      <a:r>
                        <a:rPr lang="en-US" sz="2400" dirty="0">
                          <a:solidFill>
                            <a:schemeClr val="tx1"/>
                          </a:solidFill>
                        </a:rPr>
                        <a:t>Type of 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extLst>
                  <a:ext uri="{0D108BD9-81ED-4DB2-BD59-A6C34878D82A}">
                    <a16:rowId xmlns:a16="http://schemas.microsoft.com/office/drawing/2014/main" val="2132062646"/>
                  </a:ext>
                </a:extLst>
              </a:tr>
              <a:tr h="2425516">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Within one year we will reduce suspensions of African American, EL and long-term English learner students as measured by suspension 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Equity Multiplier Focus 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4928804"/>
                  </a:ext>
                </a:extLst>
              </a:tr>
            </a:tbl>
          </a:graphicData>
        </a:graphic>
      </p:graphicFrame>
      <p:sp>
        <p:nvSpPr>
          <p:cNvPr id="8" name="Content Placeholder 7">
            <a:extLst>
              <a:ext uri="{FF2B5EF4-FFF2-40B4-BE49-F238E27FC236}">
                <a16:creationId xmlns:a16="http://schemas.microsoft.com/office/drawing/2014/main" id="{0E34B8F7-E120-5CD7-4465-C90605B98D7C}"/>
              </a:ext>
            </a:extLst>
          </p:cNvPr>
          <p:cNvSpPr>
            <a:spLocks noGrp="1"/>
          </p:cNvSpPr>
          <p:nvPr>
            <p:ph sz="quarter" idx="14"/>
          </p:nvPr>
        </p:nvSpPr>
        <p:spPr>
          <a:xfrm>
            <a:off x="417707" y="5463597"/>
            <a:ext cx="11356586" cy="862061"/>
          </a:xfrm>
        </p:spPr>
        <p:txBody>
          <a:bodyPr/>
          <a:lstStyle/>
          <a:p>
            <a:pPr marL="0" indent="0">
              <a:buNone/>
            </a:pPr>
            <a:r>
              <a:rPr lang="en-US" dirty="0">
                <a:solidFill>
                  <a:schemeClr val="tx1"/>
                </a:solidFill>
                <a:cs typeface="Arial"/>
              </a:rPr>
              <a:t>The examples are not intended as exemplars for how to respond to the identified sections.</a:t>
            </a:r>
            <a:endParaRPr lang="en-US" dirty="0">
              <a:solidFill>
                <a:schemeClr val="tx1"/>
              </a:solidFill>
            </a:endParaRPr>
          </a:p>
        </p:txBody>
      </p:sp>
      <p:sp>
        <p:nvSpPr>
          <p:cNvPr id="9" name="Slide Number Placeholder 8">
            <a:extLst>
              <a:ext uri="{FF2B5EF4-FFF2-40B4-BE49-F238E27FC236}">
                <a16:creationId xmlns:a16="http://schemas.microsoft.com/office/drawing/2014/main" id="{E7164A93-02FA-D5EA-F6B0-72440712DC22}"/>
              </a:ext>
            </a:extLst>
          </p:cNvPr>
          <p:cNvSpPr>
            <a:spLocks noGrp="1"/>
          </p:cNvSpPr>
          <p:nvPr>
            <p:ph type="sldNum" sz="quarter" idx="12"/>
          </p:nvPr>
        </p:nvSpPr>
        <p:spPr/>
        <p:txBody>
          <a:bodyPr/>
          <a:lstStyle/>
          <a:p>
            <a:fld id="{1E47FE53-EBF0-4DA7-9D9D-CC1C3A20F3CB}" type="slidenum">
              <a:rPr lang="en-US" smtClean="0"/>
              <a:t>44</a:t>
            </a:fld>
            <a:endParaRPr lang="en-US"/>
          </a:p>
        </p:txBody>
      </p:sp>
    </p:spTree>
    <p:extLst>
      <p:ext uri="{BB962C8B-B14F-4D97-AF65-F5344CB8AC3E}">
        <p14:creationId xmlns:p14="http://schemas.microsoft.com/office/powerpoint/2010/main" val="1797197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3F19-7B73-18BD-F421-F7042C92C38C}"/>
              </a:ext>
            </a:extLst>
          </p:cNvPr>
          <p:cNvSpPr>
            <a:spLocks noGrp="1"/>
          </p:cNvSpPr>
          <p:nvPr>
            <p:ph type="title"/>
          </p:nvPr>
        </p:nvSpPr>
        <p:spPr/>
        <p:txBody>
          <a:bodyPr/>
          <a:lstStyle/>
          <a:p>
            <a:r>
              <a:rPr lang="en-US" dirty="0">
                <a:cs typeface="Arial"/>
              </a:rPr>
              <a:t>Example 3: Breakdown of Changes </a:t>
            </a:r>
            <a:endParaRPr lang="en-US" dirty="0"/>
          </a:p>
        </p:txBody>
      </p:sp>
      <p:sp>
        <p:nvSpPr>
          <p:cNvPr id="3" name="Content Placeholder 2">
            <a:extLst>
              <a:ext uri="{FF2B5EF4-FFF2-40B4-BE49-F238E27FC236}">
                <a16:creationId xmlns:a16="http://schemas.microsoft.com/office/drawing/2014/main" id="{EE2B8861-414E-4D9D-E048-C855C9CFFDB5}"/>
              </a:ext>
            </a:extLst>
          </p:cNvPr>
          <p:cNvSpPr>
            <a:spLocks noGrp="1"/>
          </p:cNvSpPr>
          <p:nvPr>
            <p:ph idx="1"/>
          </p:nvPr>
        </p:nvSpPr>
        <p:spPr>
          <a:xfrm>
            <a:off x="967190" y="1826879"/>
            <a:ext cx="10318580" cy="4355561"/>
          </a:xfrm>
        </p:spPr>
        <p:txBody>
          <a:bodyPr vert="horz" lIns="45720" tIns="45720" rIns="45720" bIns="45720" rtlCol="0" anchor="t">
            <a:noAutofit/>
          </a:bodyPr>
          <a:lstStyle/>
          <a:p>
            <a:pPr marL="175895" indent="-175895"/>
            <a:r>
              <a:rPr lang="en-US" dirty="0">
                <a:cs typeface="Arial"/>
              </a:rPr>
              <a:t>The prior EM Focus Goal no longer applies because the student groups and indicators have changed based on the 2024 Dashboard. The school discontinued its focus in ELA and addressed suspension rate instead.</a:t>
            </a:r>
          </a:p>
          <a:p>
            <a:pPr marL="175895" indent="-175895"/>
            <a:r>
              <a:rPr lang="en-US" dirty="0">
                <a:cs typeface="Arial"/>
              </a:rPr>
              <a:t>In this option, the metrics implemented in the prior year were retained in the LCAP for historical purposes and a new metric is added. The school and the Goal number remain unchanged.</a:t>
            </a:r>
          </a:p>
          <a:p>
            <a:pPr marL="175895" indent="-175895"/>
            <a:r>
              <a:rPr lang="en-US" dirty="0">
                <a:cs typeface="Arial"/>
              </a:rPr>
              <a:t>The LEA amended the goal description, the Why statement, the metrics, and the actions and provided the required descriptions in the Goal Analysis section. </a:t>
            </a:r>
          </a:p>
          <a:p>
            <a:pPr marL="175895" indent="-175895"/>
            <a:r>
              <a:rPr lang="en-US" dirty="0">
                <a:cs typeface="Arial"/>
              </a:rPr>
              <a:t>In the actions section, the LEA replaced the current actions with new actions.</a:t>
            </a:r>
          </a:p>
        </p:txBody>
      </p:sp>
      <p:sp>
        <p:nvSpPr>
          <p:cNvPr id="4" name="Slide Number Placeholder 3">
            <a:extLst>
              <a:ext uri="{FF2B5EF4-FFF2-40B4-BE49-F238E27FC236}">
                <a16:creationId xmlns:a16="http://schemas.microsoft.com/office/drawing/2014/main" id="{820F359D-E8AB-44BB-4AC8-B70E14EDCE5E}"/>
              </a:ext>
            </a:extLst>
          </p:cNvPr>
          <p:cNvSpPr>
            <a:spLocks noGrp="1"/>
          </p:cNvSpPr>
          <p:nvPr>
            <p:ph type="sldNum" sz="quarter" idx="12"/>
          </p:nvPr>
        </p:nvSpPr>
        <p:spPr/>
        <p:txBody>
          <a:bodyPr/>
          <a:lstStyle/>
          <a:p>
            <a:fld id="{1E47FE53-EBF0-4DA7-9D9D-CC1C3A20F3CB}" type="slidenum">
              <a:rPr lang="en-US" smtClean="0"/>
              <a:t>45</a:t>
            </a:fld>
            <a:endParaRPr lang="en-US"/>
          </a:p>
        </p:txBody>
      </p:sp>
    </p:spTree>
    <p:extLst>
      <p:ext uri="{BB962C8B-B14F-4D97-AF65-F5344CB8AC3E}">
        <p14:creationId xmlns:p14="http://schemas.microsoft.com/office/powerpoint/2010/main" val="3119598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1097280" y="286603"/>
            <a:ext cx="10058400" cy="1450757"/>
          </a:xfrm>
        </p:spPr>
        <p:txBody>
          <a:bodyPr>
            <a:normAutofit/>
          </a:bodyPr>
          <a:lstStyle/>
          <a:p>
            <a:r>
              <a:rPr lang="en-US" dirty="0"/>
              <a:t>Example 4: Equity Multiplier Focus Goal</a:t>
            </a:r>
          </a:p>
        </p:txBody>
      </p:sp>
      <p:sp>
        <p:nvSpPr>
          <p:cNvPr id="26" name="Content Placeholder 25">
            <a:extLst>
              <a:ext uri="{FF2B5EF4-FFF2-40B4-BE49-F238E27FC236}">
                <a16:creationId xmlns:a16="http://schemas.microsoft.com/office/drawing/2014/main" id="{324C5BF7-A11C-217B-16D5-A3FE025038DE}"/>
              </a:ext>
            </a:extLst>
          </p:cNvPr>
          <p:cNvSpPr>
            <a:spLocks noGrp="1"/>
          </p:cNvSpPr>
          <p:nvPr>
            <p:ph idx="1"/>
          </p:nvPr>
        </p:nvSpPr>
        <p:spPr>
          <a:xfrm>
            <a:off x="1097280" y="2022626"/>
            <a:ext cx="10030733" cy="4432214"/>
          </a:xfrm>
        </p:spPr>
        <p:txBody>
          <a:bodyPr vert="horz" lIns="45720" tIns="45720" rIns="45720" bIns="45720" rtlCol="0" anchor="t">
            <a:noAutofit/>
          </a:bodyPr>
          <a:lstStyle/>
          <a:p>
            <a:pPr marL="175895" indent="-175895"/>
            <a:r>
              <a:rPr lang="en-US" dirty="0">
                <a:cs typeface="Arial"/>
              </a:rPr>
              <a:t>This is an example of an EM Focus Goal that must be changed because the student groups and indicators have changed based on the 2024 Dashboard. The school and the Goal number remain unchanged.</a:t>
            </a:r>
          </a:p>
          <a:p>
            <a:pPr marL="175895" indent="-175895"/>
            <a:r>
              <a:rPr lang="en-US" dirty="0"/>
              <a:t>For purposes of the examples on the following slides:</a:t>
            </a:r>
            <a:endParaRPr lang="en-US" dirty="0">
              <a:cs typeface="Arial"/>
            </a:endParaRPr>
          </a:p>
          <a:p>
            <a:pPr marL="383540" lvl="1"/>
            <a:r>
              <a:rPr lang="en-US" dirty="0"/>
              <a:t>The fictitious Equity Multiplier school will be “Emerald Elementary”</a:t>
            </a:r>
            <a:endParaRPr lang="en-US" dirty="0">
              <a:cs typeface="Arial"/>
            </a:endParaRPr>
          </a:p>
          <a:p>
            <a:pPr marL="383540" lvl="1"/>
            <a:r>
              <a:rPr lang="en-US" dirty="0"/>
              <a:t>The state indicator with student groups in the lowest performance level will be Suspension rate</a:t>
            </a:r>
            <a:endParaRPr lang="en-US" dirty="0">
              <a:cs typeface="Arial"/>
            </a:endParaRPr>
          </a:p>
          <a:p>
            <a:pPr marL="383540" lvl="1"/>
            <a:r>
              <a:rPr lang="en-US" dirty="0"/>
              <a:t>The student groups in the lowest performance level will be African American, English learner and long-term English learner</a:t>
            </a:r>
            <a:endParaRPr lang="en-US" dirty="0">
              <a:cs typeface="Arial"/>
            </a:endParaRP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56128"/>
            <a:ext cx="1312025" cy="365125"/>
          </a:xfrm>
        </p:spPr>
        <p:txBody>
          <a:bodyPr>
            <a:normAutofit fontScale="92500" lnSpcReduction="20000"/>
          </a:bodyPr>
          <a:lstStyle/>
          <a:p>
            <a:fld id="{1E47FE53-EBF0-4DA7-9D9D-CC1C3A20F3CB}" type="slidenum">
              <a:rPr lang="en-US" dirty="0" smtClean="0"/>
              <a:pPr/>
              <a:t>46</a:t>
            </a:fld>
            <a:endParaRPr lang="en-US"/>
          </a:p>
        </p:txBody>
      </p:sp>
    </p:spTree>
    <p:extLst>
      <p:ext uri="{BB962C8B-B14F-4D97-AF65-F5344CB8AC3E}">
        <p14:creationId xmlns:p14="http://schemas.microsoft.com/office/powerpoint/2010/main" val="3964078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2FCC2-C656-4ED6-BDD1-B41E08FF4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69B17-EFFF-E1C5-7C8D-09D0BFA22401}"/>
              </a:ext>
            </a:extLst>
          </p:cNvPr>
          <p:cNvSpPr>
            <a:spLocks noGrp="1"/>
          </p:cNvSpPr>
          <p:nvPr>
            <p:ph type="title"/>
          </p:nvPr>
        </p:nvSpPr>
        <p:spPr>
          <a:xfrm>
            <a:off x="1097280" y="286603"/>
            <a:ext cx="10058400" cy="738633"/>
          </a:xfrm>
        </p:spPr>
        <p:txBody>
          <a:bodyPr/>
          <a:lstStyle/>
          <a:p>
            <a:r>
              <a:rPr lang="en-US" dirty="0"/>
              <a:t>LCAP Example 4</a:t>
            </a:r>
          </a:p>
        </p:txBody>
      </p:sp>
      <p:sp>
        <p:nvSpPr>
          <p:cNvPr id="4" name="Content Placeholder 3">
            <a:extLst>
              <a:ext uri="{FF2B5EF4-FFF2-40B4-BE49-F238E27FC236}">
                <a16:creationId xmlns:a16="http://schemas.microsoft.com/office/drawing/2014/main" id="{25B0C7FD-8EBB-012E-68BA-316623CECA59}"/>
              </a:ext>
            </a:extLst>
          </p:cNvPr>
          <p:cNvSpPr>
            <a:spLocks noGrp="1"/>
          </p:cNvSpPr>
          <p:nvPr>
            <p:ph sz="half" idx="2"/>
          </p:nvPr>
        </p:nvSpPr>
        <p:spPr>
          <a:xfrm>
            <a:off x="110821" y="865489"/>
            <a:ext cx="3977640" cy="425026"/>
          </a:xfrm>
        </p:spPr>
        <p:txBody>
          <a:bodyPr/>
          <a:lstStyle/>
          <a:p>
            <a:pPr marL="0" indent="0">
              <a:buNone/>
            </a:pPr>
            <a:r>
              <a:rPr lang="en-US" b="1" dirty="0"/>
              <a:t>Goal</a:t>
            </a:r>
          </a:p>
        </p:txBody>
      </p:sp>
      <p:graphicFrame>
        <p:nvGraphicFramePr>
          <p:cNvPr id="10" name="Content Placeholder 9" descr="LCAP Example 4 with Goal description.">
            <a:extLst>
              <a:ext uri="{FF2B5EF4-FFF2-40B4-BE49-F238E27FC236}">
                <a16:creationId xmlns:a16="http://schemas.microsoft.com/office/drawing/2014/main" id="{BD1C416A-A2DF-86BB-ADA0-6DE3DE37FED2}"/>
              </a:ext>
            </a:extLst>
          </p:cNvPr>
          <p:cNvGraphicFramePr>
            <a:graphicFrameLocks noGrp="1"/>
          </p:cNvGraphicFramePr>
          <p:nvPr>
            <p:ph sz="quarter" idx="4"/>
            <p:extLst>
              <p:ext uri="{D42A27DB-BD31-4B8C-83A1-F6EECF244321}">
                <p14:modId xmlns:p14="http://schemas.microsoft.com/office/powerpoint/2010/main" val="2278275306"/>
              </p:ext>
            </p:extLst>
          </p:nvPr>
        </p:nvGraphicFramePr>
        <p:xfrm>
          <a:off x="110821" y="1290516"/>
          <a:ext cx="11716788" cy="2882716"/>
        </p:xfrm>
        <a:graphic>
          <a:graphicData uri="http://schemas.openxmlformats.org/drawingml/2006/table">
            <a:tbl>
              <a:tblPr firstRow="1" bandRow="1">
                <a:tableStyleId>{5C22544A-7EE6-4342-B048-85BDC9FD1C3A}</a:tableStyleId>
              </a:tblPr>
              <a:tblGrid>
                <a:gridCol w="1197850">
                  <a:extLst>
                    <a:ext uri="{9D8B030D-6E8A-4147-A177-3AD203B41FA5}">
                      <a16:colId xmlns:a16="http://schemas.microsoft.com/office/drawing/2014/main" val="1793297243"/>
                    </a:ext>
                  </a:extLst>
                </a:gridCol>
                <a:gridCol w="7819759">
                  <a:extLst>
                    <a:ext uri="{9D8B030D-6E8A-4147-A177-3AD203B41FA5}">
                      <a16:colId xmlns:a16="http://schemas.microsoft.com/office/drawing/2014/main" val="1087742230"/>
                    </a:ext>
                  </a:extLst>
                </a:gridCol>
                <a:gridCol w="2699179">
                  <a:extLst>
                    <a:ext uri="{9D8B030D-6E8A-4147-A177-3AD203B41FA5}">
                      <a16:colId xmlns:a16="http://schemas.microsoft.com/office/drawing/2014/main" val="2438982940"/>
                    </a:ext>
                  </a:extLst>
                </a:gridCol>
              </a:tblGrid>
              <a:tr h="362674">
                <a:tc>
                  <a:txBody>
                    <a:bodyPr/>
                    <a:lstStyle/>
                    <a:p>
                      <a:r>
                        <a:rPr lang="en-US" sz="2400" dirty="0">
                          <a:solidFill>
                            <a:schemeClr val="tx1"/>
                          </a:solidFill>
                        </a:rPr>
                        <a:t>Goal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tc>
                  <a:txBody>
                    <a:bodyPr/>
                    <a:lstStyle/>
                    <a:p>
                      <a:r>
                        <a:rPr lang="en-US" sz="24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tc>
                  <a:txBody>
                    <a:bodyPr/>
                    <a:lstStyle/>
                    <a:p>
                      <a:r>
                        <a:rPr lang="en-US" sz="2400" dirty="0">
                          <a:solidFill>
                            <a:schemeClr val="tx1"/>
                          </a:solidFill>
                        </a:rPr>
                        <a:t>Type of 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6"/>
                    </a:solidFill>
                  </a:tcPr>
                </a:tc>
                <a:extLst>
                  <a:ext uri="{0D108BD9-81ED-4DB2-BD59-A6C34878D82A}">
                    <a16:rowId xmlns:a16="http://schemas.microsoft.com/office/drawing/2014/main" val="2132062646"/>
                  </a:ext>
                </a:extLst>
              </a:tr>
              <a:tr h="2425516">
                <a:tc>
                  <a:txBody>
                    <a:bodyPr/>
                    <a:lstStyle/>
                    <a:p>
                      <a:pPr algn="ctr"/>
                      <a:r>
                        <a:rPr lang="en-US" sz="240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Within one year we will reduce suspensions of African American, EL and long-term English learner students as measured by suspension 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rPr>
                        <a:t>Equity Multiplier Focus 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4928804"/>
                  </a:ext>
                </a:extLst>
              </a:tr>
            </a:tbl>
          </a:graphicData>
        </a:graphic>
      </p:graphicFrame>
      <p:sp>
        <p:nvSpPr>
          <p:cNvPr id="8" name="Content Placeholder 7">
            <a:extLst>
              <a:ext uri="{FF2B5EF4-FFF2-40B4-BE49-F238E27FC236}">
                <a16:creationId xmlns:a16="http://schemas.microsoft.com/office/drawing/2014/main" id="{F035AC7A-6CB7-188A-7231-843016DB3F56}"/>
              </a:ext>
            </a:extLst>
          </p:cNvPr>
          <p:cNvSpPr>
            <a:spLocks noGrp="1"/>
          </p:cNvSpPr>
          <p:nvPr>
            <p:ph sz="quarter" idx="14"/>
          </p:nvPr>
        </p:nvSpPr>
        <p:spPr>
          <a:xfrm>
            <a:off x="417707" y="5463597"/>
            <a:ext cx="11356586" cy="862061"/>
          </a:xfrm>
        </p:spPr>
        <p:txBody>
          <a:bodyPr/>
          <a:lstStyle/>
          <a:p>
            <a:pPr marL="0" indent="0">
              <a:buNone/>
            </a:pPr>
            <a:r>
              <a:rPr lang="en-US" dirty="0">
                <a:solidFill>
                  <a:schemeClr val="tx1"/>
                </a:solidFill>
                <a:cs typeface="Arial"/>
              </a:rPr>
              <a:t>The examples are not intended as exemplars for how to respond to the identified sections.</a:t>
            </a:r>
            <a:endParaRPr lang="en-US" dirty="0">
              <a:solidFill>
                <a:schemeClr val="tx1"/>
              </a:solidFill>
            </a:endParaRPr>
          </a:p>
        </p:txBody>
      </p:sp>
      <p:sp>
        <p:nvSpPr>
          <p:cNvPr id="9" name="Slide Number Placeholder 8">
            <a:extLst>
              <a:ext uri="{FF2B5EF4-FFF2-40B4-BE49-F238E27FC236}">
                <a16:creationId xmlns:a16="http://schemas.microsoft.com/office/drawing/2014/main" id="{6BB8B66E-8D13-74D4-750F-A2CF69BEC96B}"/>
              </a:ext>
            </a:extLst>
          </p:cNvPr>
          <p:cNvSpPr>
            <a:spLocks noGrp="1"/>
          </p:cNvSpPr>
          <p:nvPr>
            <p:ph type="sldNum" sz="quarter" idx="12"/>
          </p:nvPr>
        </p:nvSpPr>
        <p:spPr/>
        <p:txBody>
          <a:bodyPr/>
          <a:lstStyle/>
          <a:p>
            <a:fld id="{1E47FE53-EBF0-4DA7-9D9D-CC1C3A20F3CB}" type="slidenum">
              <a:rPr lang="en-US" smtClean="0"/>
              <a:t>47</a:t>
            </a:fld>
            <a:endParaRPr lang="en-US"/>
          </a:p>
        </p:txBody>
      </p:sp>
    </p:spTree>
    <p:extLst>
      <p:ext uri="{BB962C8B-B14F-4D97-AF65-F5344CB8AC3E}">
        <p14:creationId xmlns:p14="http://schemas.microsoft.com/office/powerpoint/2010/main" val="3614293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13F19-7B73-18BD-F421-F7042C92C38C}"/>
              </a:ext>
            </a:extLst>
          </p:cNvPr>
          <p:cNvSpPr>
            <a:spLocks noGrp="1"/>
          </p:cNvSpPr>
          <p:nvPr>
            <p:ph type="title"/>
          </p:nvPr>
        </p:nvSpPr>
        <p:spPr/>
        <p:txBody>
          <a:bodyPr/>
          <a:lstStyle/>
          <a:p>
            <a:r>
              <a:rPr lang="en-US" dirty="0">
                <a:cs typeface="Arial"/>
              </a:rPr>
              <a:t>Example 4: Breakdown of Changes </a:t>
            </a:r>
            <a:endParaRPr lang="en-US" dirty="0"/>
          </a:p>
        </p:txBody>
      </p:sp>
      <p:sp>
        <p:nvSpPr>
          <p:cNvPr id="3" name="Content Placeholder 2">
            <a:extLst>
              <a:ext uri="{FF2B5EF4-FFF2-40B4-BE49-F238E27FC236}">
                <a16:creationId xmlns:a16="http://schemas.microsoft.com/office/drawing/2014/main" id="{EE2B8861-414E-4D9D-E048-C855C9CFFDB5}"/>
              </a:ext>
            </a:extLst>
          </p:cNvPr>
          <p:cNvSpPr>
            <a:spLocks noGrp="1"/>
          </p:cNvSpPr>
          <p:nvPr>
            <p:ph idx="1"/>
          </p:nvPr>
        </p:nvSpPr>
        <p:spPr/>
        <p:txBody>
          <a:bodyPr vert="horz" lIns="45720" tIns="45720" rIns="45720" bIns="45720" rtlCol="0" anchor="t">
            <a:noAutofit/>
          </a:bodyPr>
          <a:lstStyle/>
          <a:p>
            <a:pPr marL="175895" indent="-175895"/>
            <a:r>
              <a:rPr lang="en-US" dirty="0">
                <a:cs typeface="Arial"/>
              </a:rPr>
              <a:t>The prior EM Focus Goal no longer applies because the student groups and indicators have changed based on the 2024 Dashboard. The school discontinued ELA supports and will instead address suspension rate.</a:t>
            </a:r>
          </a:p>
          <a:p>
            <a:pPr marL="175895" indent="-175895"/>
            <a:r>
              <a:rPr lang="en-US" dirty="0">
                <a:cs typeface="Arial"/>
              </a:rPr>
              <a:t>In this option, the metrics implemented in the prior year were replaced with a new metric. The school and the Goal number remain unchanged.</a:t>
            </a:r>
          </a:p>
          <a:p>
            <a:pPr marL="175895" indent="-175895"/>
            <a:r>
              <a:rPr lang="en-US" dirty="0">
                <a:cs typeface="Arial"/>
              </a:rPr>
              <a:t>The LEA amended the goal description, the Why statement, the metrics, and the actions and provided the required descriptions in the Goal Analysis section. </a:t>
            </a:r>
          </a:p>
          <a:p>
            <a:pPr marL="175895" indent="-175895"/>
            <a:r>
              <a:rPr lang="en-US" dirty="0">
                <a:cs typeface="Arial"/>
              </a:rPr>
              <a:t>In the actions section, the LEA replaced the current actions with new actions.</a:t>
            </a:r>
          </a:p>
        </p:txBody>
      </p:sp>
      <p:sp>
        <p:nvSpPr>
          <p:cNvPr id="4" name="Slide Number Placeholder 3">
            <a:extLst>
              <a:ext uri="{FF2B5EF4-FFF2-40B4-BE49-F238E27FC236}">
                <a16:creationId xmlns:a16="http://schemas.microsoft.com/office/drawing/2014/main" id="{820F359D-E8AB-44BB-4AC8-B70E14EDCE5E}"/>
              </a:ext>
            </a:extLst>
          </p:cNvPr>
          <p:cNvSpPr>
            <a:spLocks noGrp="1"/>
          </p:cNvSpPr>
          <p:nvPr>
            <p:ph type="sldNum" sz="quarter" idx="12"/>
          </p:nvPr>
        </p:nvSpPr>
        <p:spPr/>
        <p:txBody>
          <a:bodyPr/>
          <a:lstStyle/>
          <a:p>
            <a:fld id="{1E47FE53-EBF0-4DA7-9D9D-CC1C3A20F3CB}" type="slidenum">
              <a:rPr lang="en-US" smtClean="0"/>
              <a:t>48</a:t>
            </a:fld>
            <a:endParaRPr lang="en-US"/>
          </a:p>
        </p:txBody>
      </p:sp>
    </p:spTree>
    <p:extLst>
      <p:ext uri="{BB962C8B-B14F-4D97-AF65-F5344CB8AC3E}">
        <p14:creationId xmlns:p14="http://schemas.microsoft.com/office/powerpoint/2010/main" val="2278677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C7A4-1F88-8FEB-0B5C-FE72FBF3F331}"/>
              </a:ext>
            </a:extLst>
          </p:cNvPr>
          <p:cNvSpPr>
            <a:spLocks noGrp="1"/>
          </p:cNvSpPr>
          <p:nvPr>
            <p:ph type="title"/>
          </p:nvPr>
        </p:nvSpPr>
        <p:spPr/>
        <p:txBody>
          <a:bodyPr/>
          <a:lstStyle/>
          <a:p>
            <a:r>
              <a:rPr lang="en-US" dirty="0"/>
              <a:t>Another Option</a:t>
            </a:r>
          </a:p>
        </p:txBody>
      </p:sp>
      <p:sp>
        <p:nvSpPr>
          <p:cNvPr id="3" name="Content Placeholder 2">
            <a:extLst>
              <a:ext uri="{FF2B5EF4-FFF2-40B4-BE49-F238E27FC236}">
                <a16:creationId xmlns:a16="http://schemas.microsoft.com/office/drawing/2014/main" id="{CFC7F900-919E-CC95-C77F-932574EBC09A}"/>
              </a:ext>
            </a:extLst>
          </p:cNvPr>
          <p:cNvSpPr>
            <a:spLocks noGrp="1"/>
          </p:cNvSpPr>
          <p:nvPr>
            <p:ph idx="1"/>
          </p:nvPr>
        </p:nvSpPr>
        <p:spPr/>
        <p:txBody>
          <a:bodyPr/>
          <a:lstStyle/>
          <a:p>
            <a:r>
              <a:rPr lang="en-US"/>
              <a:t>LEAs also have the option of retaining a goal that is being discontinued for historical purposes and adding a new goal to address the student group(s) performing in the red based on the 2024 Dashboard.</a:t>
            </a:r>
          </a:p>
        </p:txBody>
      </p:sp>
      <p:sp>
        <p:nvSpPr>
          <p:cNvPr id="4" name="Slide Number Placeholder 3">
            <a:extLst>
              <a:ext uri="{FF2B5EF4-FFF2-40B4-BE49-F238E27FC236}">
                <a16:creationId xmlns:a16="http://schemas.microsoft.com/office/drawing/2014/main" id="{BC868CBF-CEBC-FA2D-6954-3237B9285384}"/>
              </a:ext>
            </a:extLst>
          </p:cNvPr>
          <p:cNvSpPr>
            <a:spLocks noGrp="1"/>
          </p:cNvSpPr>
          <p:nvPr>
            <p:ph type="sldNum" sz="quarter" idx="12"/>
          </p:nvPr>
        </p:nvSpPr>
        <p:spPr/>
        <p:txBody>
          <a:bodyPr/>
          <a:lstStyle/>
          <a:p>
            <a:fld id="{1E47FE53-EBF0-4DA7-9D9D-CC1C3A20F3CB}" type="slidenum">
              <a:rPr lang="en-US" smtClean="0"/>
              <a:t>49</a:t>
            </a:fld>
            <a:endParaRPr lang="en-US"/>
          </a:p>
        </p:txBody>
      </p:sp>
    </p:spTree>
    <p:extLst>
      <p:ext uri="{BB962C8B-B14F-4D97-AF65-F5344CB8AC3E}">
        <p14:creationId xmlns:p14="http://schemas.microsoft.com/office/powerpoint/2010/main" val="64387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A97C8-5292-44C3-B40C-4BB62493D082}"/>
              </a:ext>
            </a:extLst>
          </p:cNvPr>
          <p:cNvSpPr>
            <a:spLocks noGrp="1"/>
          </p:cNvSpPr>
          <p:nvPr>
            <p:ph type="title"/>
          </p:nvPr>
        </p:nvSpPr>
        <p:spPr>
          <a:xfrm>
            <a:off x="1097280" y="286603"/>
            <a:ext cx="10058400" cy="1450757"/>
          </a:xfrm>
        </p:spPr>
        <p:txBody>
          <a:bodyPr/>
          <a:lstStyle/>
          <a:p>
            <a:r>
              <a:rPr lang="en-US" dirty="0"/>
              <a:t>Intended Audience</a:t>
            </a:r>
          </a:p>
        </p:txBody>
      </p:sp>
      <p:sp>
        <p:nvSpPr>
          <p:cNvPr id="3" name="Content Placeholder 2">
            <a:extLst>
              <a:ext uri="{FF2B5EF4-FFF2-40B4-BE49-F238E27FC236}">
                <a16:creationId xmlns:a16="http://schemas.microsoft.com/office/drawing/2014/main" id="{0977A8F4-049E-44F8-AAC9-97E8F3CCDA95}"/>
              </a:ext>
            </a:extLst>
          </p:cNvPr>
          <p:cNvSpPr>
            <a:spLocks noGrp="1"/>
          </p:cNvSpPr>
          <p:nvPr>
            <p:ph idx="1"/>
          </p:nvPr>
        </p:nvSpPr>
        <p:spPr>
          <a:xfrm>
            <a:off x="1097280" y="1845733"/>
            <a:ext cx="10058400" cy="4355561"/>
          </a:xfrm>
        </p:spPr>
        <p:txBody>
          <a:bodyPr vert="horz" lIns="45720" tIns="45720" rIns="45720" bIns="45720" rtlCol="0" anchor="t">
            <a:normAutofit/>
          </a:bodyPr>
          <a:lstStyle/>
          <a:p>
            <a:pPr marL="175895" indent="-175895"/>
            <a:r>
              <a:rPr lang="en-US" dirty="0"/>
              <a:t>The intended audience for this presentation is anyone who will complete, review, or interact with the 2025–26 LCAP, including: </a:t>
            </a:r>
          </a:p>
          <a:p>
            <a:pPr marL="383540" lvl="1"/>
            <a:r>
              <a:rPr lang="en-US" dirty="0"/>
              <a:t>Parents and students</a:t>
            </a:r>
            <a:endParaRPr lang="en-US" dirty="0">
              <a:cs typeface="Arial"/>
            </a:endParaRPr>
          </a:p>
          <a:p>
            <a:pPr marL="383540" lvl="1"/>
            <a:r>
              <a:rPr lang="en-US" dirty="0"/>
              <a:t>Teachers and school staff</a:t>
            </a:r>
            <a:endParaRPr lang="en-US" dirty="0">
              <a:cs typeface="Arial"/>
            </a:endParaRPr>
          </a:p>
          <a:p>
            <a:pPr marL="383540" lvl="1"/>
            <a:r>
              <a:rPr lang="en-US" dirty="0"/>
              <a:t>Administrators</a:t>
            </a:r>
            <a:endParaRPr lang="en-US" dirty="0">
              <a:cs typeface="Arial"/>
            </a:endParaRPr>
          </a:p>
          <a:p>
            <a:pPr marL="383540" lvl="1"/>
            <a:r>
              <a:rPr lang="en-US" dirty="0"/>
              <a:t>Advisory committees</a:t>
            </a:r>
            <a:endParaRPr lang="en-US" dirty="0">
              <a:cs typeface="Arial"/>
            </a:endParaRPr>
          </a:p>
          <a:p>
            <a:pPr marL="383540" lvl="1"/>
            <a:r>
              <a:rPr lang="en-US" dirty="0"/>
              <a:t>Members of governing boards or bodies</a:t>
            </a:r>
            <a:endParaRPr lang="en-US" dirty="0">
              <a:cs typeface="Arial"/>
            </a:endParaRPr>
          </a:p>
          <a:p>
            <a:pPr marL="383540" lvl="1"/>
            <a:r>
              <a:rPr lang="en-US" dirty="0"/>
              <a:t>Community members</a:t>
            </a:r>
            <a:endParaRPr lang="en-US" dirty="0">
              <a:cs typeface="Arial"/>
            </a:endParaRPr>
          </a:p>
        </p:txBody>
      </p:sp>
      <p:sp>
        <p:nvSpPr>
          <p:cNvPr id="4" name="Slide Number Placeholder 3">
            <a:extLst>
              <a:ext uri="{FF2B5EF4-FFF2-40B4-BE49-F238E27FC236}">
                <a16:creationId xmlns:a16="http://schemas.microsoft.com/office/drawing/2014/main" id="{93972F13-CE38-4CD0-83F6-6575B227B936}"/>
              </a:ext>
            </a:extLst>
          </p:cNvPr>
          <p:cNvSpPr>
            <a:spLocks noGrp="1"/>
          </p:cNvSpPr>
          <p:nvPr>
            <p:ph type="sldNum" sz="quarter" idx="12"/>
          </p:nvPr>
        </p:nvSpPr>
        <p:spPr>
          <a:xfrm>
            <a:off x="9825629" y="6456128"/>
            <a:ext cx="1312025" cy="365125"/>
          </a:xfrm>
        </p:spPr>
        <p:txBody>
          <a:bodyPr/>
          <a:lstStyle/>
          <a:p>
            <a:fld id="{1E47FE53-EBF0-4DA7-9D9D-CC1C3A20F3CB}" type="slidenum">
              <a:rPr lang="en-US" smtClean="0"/>
              <a:pPr/>
              <a:t>5</a:t>
            </a:fld>
            <a:endParaRPr lang="en-US"/>
          </a:p>
        </p:txBody>
      </p:sp>
    </p:spTree>
    <p:extLst>
      <p:ext uri="{BB962C8B-B14F-4D97-AF65-F5344CB8AC3E}">
        <p14:creationId xmlns:p14="http://schemas.microsoft.com/office/powerpoint/2010/main" val="2145515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2C876672-3A3B-8EE4-9E8A-B13D955CD4B5}"/>
              </a:ext>
              <a:ext uri="{C183D7F6-B498-43B3-948B-1728B52AA6E4}">
                <adec:decorative xmlns:adec="http://schemas.microsoft.com/office/drawing/2017/decorative" val="1"/>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A469B123-D74B-4C17-A828-0AD1C16DAF28}"/>
              </a:ext>
            </a:extLst>
          </p:cNvPr>
          <p:cNvSpPr>
            <a:spLocks noGrp="1"/>
          </p:cNvSpPr>
          <p:nvPr>
            <p:ph type="ctrTitle"/>
          </p:nvPr>
        </p:nvSpPr>
        <p:spPr>
          <a:xfrm>
            <a:off x="1524000" y="1122362"/>
            <a:ext cx="9144000" cy="2900518"/>
          </a:xfrm>
        </p:spPr>
        <p:txBody>
          <a:bodyPr>
            <a:normAutofit/>
          </a:bodyPr>
          <a:lstStyle/>
          <a:p>
            <a:pPr algn="ctr"/>
            <a:r>
              <a:rPr lang="en-US" dirty="0">
                <a:solidFill>
                  <a:srgbClr val="FFFFFF"/>
                </a:solidFill>
                <a:cs typeface="Arial"/>
              </a:rPr>
              <a:t>Additional Considerations</a:t>
            </a:r>
          </a:p>
        </p:txBody>
      </p:sp>
    </p:spTree>
    <p:extLst>
      <p:ext uri="{BB962C8B-B14F-4D97-AF65-F5344CB8AC3E}">
        <p14:creationId xmlns:p14="http://schemas.microsoft.com/office/powerpoint/2010/main" val="3032282349"/>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C50FD-0FCE-748F-C177-A6DDDFAE5B38}"/>
              </a:ext>
            </a:extLst>
          </p:cNvPr>
          <p:cNvSpPr>
            <a:spLocks noGrp="1"/>
          </p:cNvSpPr>
          <p:nvPr>
            <p:ph type="title"/>
          </p:nvPr>
        </p:nvSpPr>
        <p:spPr/>
        <p:txBody>
          <a:bodyPr/>
          <a:lstStyle/>
          <a:p>
            <a:r>
              <a:rPr lang="en-US" dirty="0">
                <a:solidFill>
                  <a:srgbClr val="000000"/>
                </a:solidFill>
                <a:cs typeface="Arial"/>
              </a:rPr>
              <a:t>Considerations for LEAs and </a:t>
            </a:r>
            <a:r>
              <a:rPr lang="en-US" dirty="0" err="1">
                <a:solidFill>
                  <a:srgbClr val="000000"/>
                </a:solidFill>
                <a:cs typeface="Arial"/>
              </a:rPr>
              <a:t>Schoolsites</a:t>
            </a:r>
            <a:endParaRPr lang="en-US" dirty="0"/>
          </a:p>
        </p:txBody>
      </p:sp>
      <p:sp>
        <p:nvSpPr>
          <p:cNvPr id="3" name="Content Placeholder 2">
            <a:extLst>
              <a:ext uri="{FF2B5EF4-FFF2-40B4-BE49-F238E27FC236}">
                <a16:creationId xmlns:a16="http://schemas.microsoft.com/office/drawing/2014/main" id="{ACADF874-E51F-7945-47A3-3313679DD948}"/>
              </a:ext>
            </a:extLst>
          </p:cNvPr>
          <p:cNvSpPr>
            <a:spLocks noGrp="1"/>
          </p:cNvSpPr>
          <p:nvPr>
            <p:ph sz="half" idx="1"/>
          </p:nvPr>
        </p:nvSpPr>
        <p:spPr>
          <a:xfrm>
            <a:off x="1079252" y="2168836"/>
            <a:ext cx="10058402" cy="1636015"/>
          </a:xfrm>
        </p:spPr>
        <p:txBody>
          <a:bodyPr>
            <a:normAutofit fontScale="77500" lnSpcReduction="20000"/>
          </a:bodyPr>
          <a:lstStyle/>
          <a:p>
            <a:pPr marL="0" indent="0">
              <a:buNone/>
            </a:pPr>
            <a:r>
              <a:rPr lang="en-US" sz="4200" dirty="0"/>
              <a:t>An LEA and its schools can benefit from the use of a shared vocabulary and planning process that is embedded in a context of continuous improvement.</a:t>
            </a:r>
          </a:p>
          <a:p>
            <a:pPr marL="0" indent="0">
              <a:buNone/>
            </a:pPr>
            <a:endParaRPr lang="en-US" dirty="0"/>
          </a:p>
        </p:txBody>
      </p:sp>
      <p:sp>
        <p:nvSpPr>
          <p:cNvPr id="4" name="Content Placeholder 3">
            <a:extLst>
              <a:ext uri="{FF2B5EF4-FFF2-40B4-BE49-F238E27FC236}">
                <a16:creationId xmlns:a16="http://schemas.microsoft.com/office/drawing/2014/main" id="{FACDA71F-6AE8-4FF3-BCE2-42B77DA79FE2}"/>
              </a:ext>
            </a:extLst>
          </p:cNvPr>
          <p:cNvSpPr>
            <a:spLocks noGrp="1"/>
          </p:cNvSpPr>
          <p:nvPr>
            <p:ph sz="half" idx="2"/>
          </p:nvPr>
        </p:nvSpPr>
        <p:spPr/>
        <p:txBody>
          <a:bodyPr>
            <a:noAutofit/>
          </a:bodyPr>
          <a:lstStyle/>
          <a:p>
            <a:pPr marL="0" indent="0">
              <a:buNone/>
            </a:pPr>
            <a:r>
              <a:rPr lang="en-US" sz="3300" dirty="0"/>
              <a:t>Both entities can share their stories of how, what and why programs and services are selected to meet their local needs. </a:t>
            </a:r>
          </a:p>
        </p:txBody>
      </p:sp>
      <p:sp>
        <p:nvSpPr>
          <p:cNvPr id="5" name="Slide Number Placeholder 4">
            <a:extLst>
              <a:ext uri="{FF2B5EF4-FFF2-40B4-BE49-F238E27FC236}">
                <a16:creationId xmlns:a16="http://schemas.microsoft.com/office/drawing/2014/main" id="{3149FEB6-E3E5-AD1D-3E24-F1F56294619A}"/>
              </a:ext>
            </a:extLst>
          </p:cNvPr>
          <p:cNvSpPr>
            <a:spLocks noGrp="1"/>
          </p:cNvSpPr>
          <p:nvPr>
            <p:ph type="sldNum" sz="quarter" idx="12"/>
          </p:nvPr>
        </p:nvSpPr>
        <p:spPr/>
        <p:txBody>
          <a:bodyPr/>
          <a:lstStyle/>
          <a:p>
            <a:fld id="{1E47FE53-EBF0-4DA7-9D9D-CC1C3A20F3CB}" type="slidenum">
              <a:rPr lang="en-US" smtClean="0"/>
              <a:t>51</a:t>
            </a:fld>
            <a:endParaRPr lang="en-US"/>
          </a:p>
        </p:txBody>
      </p:sp>
      <p:sp>
        <p:nvSpPr>
          <p:cNvPr id="6" name="Rectangle: Rounded Corners 5">
            <a:extLst>
              <a:ext uri="{FF2B5EF4-FFF2-40B4-BE49-F238E27FC236}">
                <a16:creationId xmlns:a16="http://schemas.microsoft.com/office/drawing/2014/main" id="{8AC1435B-7584-6145-9490-37A95C8E3014}"/>
              </a:ext>
              <a:ext uri="{C183D7F6-B498-43B3-948B-1728B52AA6E4}">
                <adec:decorative xmlns:adec="http://schemas.microsoft.com/office/drawing/2017/decorative" val="1"/>
              </a:ext>
            </a:extLst>
          </p:cNvPr>
          <p:cNvSpPr/>
          <p:nvPr/>
        </p:nvSpPr>
        <p:spPr>
          <a:xfrm>
            <a:off x="872836" y="1953491"/>
            <a:ext cx="10282844" cy="163601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A99D3FB-B585-757D-F92C-AE617A761674}"/>
              </a:ext>
              <a:ext uri="{C183D7F6-B498-43B3-948B-1728B52AA6E4}">
                <adec:decorative xmlns:adec="http://schemas.microsoft.com/office/drawing/2017/decorative" val="1"/>
              </a:ext>
            </a:extLst>
          </p:cNvPr>
          <p:cNvSpPr/>
          <p:nvPr/>
        </p:nvSpPr>
        <p:spPr>
          <a:xfrm>
            <a:off x="890862" y="3843353"/>
            <a:ext cx="10282844" cy="19932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309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39B4-3BBB-5575-FF6B-D50D978C37B4}"/>
              </a:ext>
            </a:extLst>
          </p:cNvPr>
          <p:cNvSpPr>
            <a:spLocks noGrp="1"/>
          </p:cNvSpPr>
          <p:nvPr>
            <p:ph type="title"/>
          </p:nvPr>
        </p:nvSpPr>
        <p:spPr>
          <a:xfrm>
            <a:off x="1097280" y="286603"/>
            <a:ext cx="10058400" cy="1450757"/>
          </a:xfrm>
        </p:spPr>
        <p:txBody>
          <a:bodyPr>
            <a:normAutofit fontScale="90000"/>
          </a:bodyPr>
          <a:lstStyle/>
          <a:p>
            <a:r>
              <a:rPr lang="en-US" dirty="0"/>
              <a:t>Equity Multiplier Requirements and the School Plan for Student Achievement </a:t>
            </a:r>
          </a:p>
        </p:txBody>
      </p:sp>
      <p:sp>
        <p:nvSpPr>
          <p:cNvPr id="3" name="Content Placeholder 2">
            <a:extLst>
              <a:ext uri="{FF2B5EF4-FFF2-40B4-BE49-F238E27FC236}">
                <a16:creationId xmlns:a16="http://schemas.microsoft.com/office/drawing/2014/main" id="{F97B266F-77BF-8FC4-4320-76529F961761}"/>
              </a:ext>
            </a:extLst>
          </p:cNvPr>
          <p:cNvSpPr>
            <a:spLocks noGrp="1"/>
          </p:cNvSpPr>
          <p:nvPr>
            <p:ph idx="1"/>
          </p:nvPr>
        </p:nvSpPr>
        <p:spPr>
          <a:xfrm>
            <a:off x="1097280" y="1845733"/>
            <a:ext cx="10058400" cy="4355561"/>
          </a:xfrm>
        </p:spPr>
        <p:txBody>
          <a:bodyPr vert="horz" lIns="45720" tIns="45720" rIns="45720" bIns="45720" rtlCol="0" anchor="t">
            <a:noAutofit/>
          </a:bodyPr>
          <a:lstStyle/>
          <a:p>
            <a:r>
              <a:rPr lang="en-US" dirty="0"/>
              <a:t>Equity Multiplier goals and/or actions are not required to be included in the School Plan for Student Achievement (SPSA).</a:t>
            </a:r>
          </a:p>
          <a:p>
            <a:r>
              <a:rPr lang="en-US" dirty="0"/>
              <a:t>The SPSA is designed to meet the federal requirements of the ESSA. Equity Multiplier funds are state-level funds, and therefore, are captured in the LCAP.</a:t>
            </a:r>
          </a:p>
          <a:p>
            <a:r>
              <a:rPr lang="en-US" dirty="0"/>
              <a:t>Equity Multiplier Schools may include Equity Multiplier goals within their SPSAs; however, it must be understood that the Schoolsite Council does not have authority to amend an Equity Multiplier goal developed by the LEA.</a:t>
            </a:r>
          </a:p>
        </p:txBody>
      </p:sp>
      <p:sp>
        <p:nvSpPr>
          <p:cNvPr id="4" name="Slide Number Placeholder 3">
            <a:extLst>
              <a:ext uri="{FF2B5EF4-FFF2-40B4-BE49-F238E27FC236}">
                <a16:creationId xmlns:a16="http://schemas.microsoft.com/office/drawing/2014/main" id="{46BC1CB9-20E4-2796-20B2-E287109A8BCE}"/>
              </a:ext>
            </a:extLst>
          </p:cNvPr>
          <p:cNvSpPr>
            <a:spLocks noGrp="1"/>
          </p:cNvSpPr>
          <p:nvPr>
            <p:ph type="sldNum" sz="quarter" idx="12"/>
          </p:nvPr>
        </p:nvSpPr>
        <p:spPr>
          <a:xfrm>
            <a:off x="9825629" y="6456128"/>
            <a:ext cx="1312025" cy="365125"/>
          </a:xfrm>
        </p:spPr>
        <p:txBody>
          <a:bodyPr/>
          <a:lstStyle/>
          <a:p>
            <a:fld id="{1E47FE53-EBF0-4DA7-9D9D-CC1C3A20F3CB}" type="slidenum">
              <a:rPr lang="en-US" smtClean="0"/>
              <a:pPr/>
              <a:t>52</a:t>
            </a:fld>
            <a:endParaRPr lang="en-US"/>
          </a:p>
        </p:txBody>
      </p:sp>
    </p:spTree>
    <p:extLst>
      <p:ext uri="{BB962C8B-B14F-4D97-AF65-F5344CB8AC3E}">
        <p14:creationId xmlns:p14="http://schemas.microsoft.com/office/powerpoint/2010/main" val="1565211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2C876672-3A3B-8EE4-9E8A-B13D955CD4B5}"/>
              </a:ext>
              <a:ext uri="{C183D7F6-B498-43B3-948B-1728B52AA6E4}">
                <adec:decorative xmlns:adec="http://schemas.microsoft.com/office/drawing/2017/decorative" val="1"/>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A469B123-D74B-4C17-A828-0AD1C16DAF28}"/>
              </a:ext>
            </a:extLst>
          </p:cNvPr>
          <p:cNvSpPr>
            <a:spLocks noGrp="1"/>
          </p:cNvSpPr>
          <p:nvPr>
            <p:ph type="ctrTitle"/>
          </p:nvPr>
        </p:nvSpPr>
        <p:spPr>
          <a:xfrm>
            <a:off x="1524000" y="1122362"/>
            <a:ext cx="8736168" cy="2524884"/>
          </a:xfrm>
        </p:spPr>
        <p:txBody>
          <a:bodyPr>
            <a:normAutofit/>
          </a:bodyPr>
          <a:lstStyle/>
          <a:p>
            <a:r>
              <a:rPr lang="en-US" dirty="0">
                <a:solidFill>
                  <a:srgbClr val="FFFFFF"/>
                </a:solidFill>
                <a:cs typeface="Arial"/>
              </a:rPr>
              <a:t>Q &amp; A</a:t>
            </a:r>
          </a:p>
        </p:txBody>
      </p:sp>
    </p:spTree>
    <p:extLst>
      <p:ext uri="{BB962C8B-B14F-4D97-AF65-F5344CB8AC3E}">
        <p14:creationId xmlns:p14="http://schemas.microsoft.com/office/powerpoint/2010/main" val="2404820472"/>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C1B0-7054-B97E-41F0-3361E6E8410F}"/>
              </a:ext>
            </a:extLst>
          </p:cNvPr>
          <p:cNvSpPr>
            <a:spLocks noGrp="1"/>
          </p:cNvSpPr>
          <p:nvPr>
            <p:ph type="title"/>
          </p:nvPr>
        </p:nvSpPr>
        <p:spPr/>
        <p:txBody>
          <a:bodyPr/>
          <a:lstStyle/>
          <a:p>
            <a:r>
              <a:rPr lang="en-US" dirty="0">
                <a:solidFill>
                  <a:schemeClr val="tx1"/>
                </a:solidFill>
              </a:rPr>
              <a:t>Upcoming trainings</a:t>
            </a:r>
            <a:endParaRPr lang="en-US" dirty="0"/>
          </a:p>
        </p:txBody>
      </p:sp>
      <p:sp>
        <p:nvSpPr>
          <p:cNvPr id="3" name="Content Placeholder 2">
            <a:extLst>
              <a:ext uri="{FF2B5EF4-FFF2-40B4-BE49-F238E27FC236}">
                <a16:creationId xmlns:a16="http://schemas.microsoft.com/office/drawing/2014/main" id="{5ED27458-AE02-BF77-0094-1BABF1E28955}"/>
              </a:ext>
            </a:extLst>
          </p:cNvPr>
          <p:cNvSpPr>
            <a:spLocks noGrp="1"/>
          </p:cNvSpPr>
          <p:nvPr>
            <p:ph idx="1"/>
          </p:nvPr>
        </p:nvSpPr>
        <p:spPr/>
        <p:txBody>
          <a:bodyPr>
            <a:normAutofit/>
          </a:bodyPr>
          <a:lstStyle/>
          <a:p>
            <a:pPr marL="0" indent="0">
              <a:buNone/>
            </a:pPr>
            <a:r>
              <a:rPr lang="en-US" sz="3000" b="1" dirty="0"/>
              <a:t>Tuesdays @ 2</a:t>
            </a:r>
          </a:p>
          <a:p>
            <a:pPr marL="0" indent="0">
              <a:buNone/>
            </a:pPr>
            <a:r>
              <a:rPr lang="en-US" sz="3000" dirty="0"/>
              <a:t>1/14/25 - Learning Recovery and Emergency Block Grant (LREBG)</a:t>
            </a:r>
          </a:p>
        </p:txBody>
      </p:sp>
      <p:sp>
        <p:nvSpPr>
          <p:cNvPr id="4" name="Slide Number Placeholder 3">
            <a:extLst>
              <a:ext uri="{FF2B5EF4-FFF2-40B4-BE49-F238E27FC236}">
                <a16:creationId xmlns:a16="http://schemas.microsoft.com/office/drawing/2014/main" id="{4AF97660-1638-78A0-CF60-A11FAF6BE222}"/>
              </a:ext>
            </a:extLst>
          </p:cNvPr>
          <p:cNvSpPr>
            <a:spLocks noGrp="1"/>
          </p:cNvSpPr>
          <p:nvPr>
            <p:ph type="sldNum" sz="quarter" idx="12"/>
          </p:nvPr>
        </p:nvSpPr>
        <p:spPr/>
        <p:txBody>
          <a:bodyPr/>
          <a:lstStyle/>
          <a:p>
            <a:fld id="{1E47FE53-EBF0-4DA7-9D9D-CC1C3A20F3CB}" type="slidenum">
              <a:rPr lang="en-US" smtClean="0"/>
              <a:t>54</a:t>
            </a:fld>
            <a:endParaRPr lang="en-US"/>
          </a:p>
        </p:txBody>
      </p:sp>
    </p:spTree>
    <p:extLst>
      <p:ext uri="{BB962C8B-B14F-4D97-AF65-F5344CB8AC3E}">
        <p14:creationId xmlns:p14="http://schemas.microsoft.com/office/powerpoint/2010/main" val="1693748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39B4-3BBB-5575-FF6B-D50D978C37B4}"/>
              </a:ext>
            </a:extLst>
          </p:cNvPr>
          <p:cNvSpPr>
            <a:spLocks noGrp="1"/>
          </p:cNvSpPr>
          <p:nvPr>
            <p:ph type="title"/>
          </p:nvPr>
        </p:nvSpPr>
        <p:spPr>
          <a:xfrm>
            <a:off x="1097280" y="286603"/>
            <a:ext cx="10058400" cy="1450757"/>
          </a:xfrm>
        </p:spPr>
        <p:txBody>
          <a:bodyPr/>
          <a:lstStyle/>
          <a:p>
            <a:r>
              <a:rPr lang="en-US" dirty="0"/>
              <a:t>Resources</a:t>
            </a:r>
          </a:p>
        </p:txBody>
      </p:sp>
      <p:sp>
        <p:nvSpPr>
          <p:cNvPr id="3" name="Content Placeholder 2">
            <a:extLst>
              <a:ext uri="{FF2B5EF4-FFF2-40B4-BE49-F238E27FC236}">
                <a16:creationId xmlns:a16="http://schemas.microsoft.com/office/drawing/2014/main" id="{F97B266F-77BF-8FC4-4320-76529F961761}"/>
              </a:ext>
            </a:extLst>
          </p:cNvPr>
          <p:cNvSpPr>
            <a:spLocks noGrp="1"/>
          </p:cNvSpPr>
          <p:nvPr>
            <p:ph idx="1"/>
          </p:nvPr>
        </p:nvSpPr>
        <p:spPr>
          <a:xfrm>
            <a:off x="1097280" y="1845733"/>
            <a:ext cx="10058400" cy="4355561"/>
          </a:xfrm>
        </p:spPr>
        <p:txBody>
          <a:bodyPr vert="horz" lIns="45720" tIns="45720" rIns="45720" bIns="45720" rtlCol="0" anchor="t">
            <a:normAutofit/>
          </a:bodyPr>
          <a:lstStyle/>
          <a:p>
            <a:r>
              <a:rPr lang="en-US" dirty="0">
                <a:solidFill>
                  <a:srgbClr val="0000FF"/>
                </a:solidFill>
                <a:hlinkClick r:id="rId2"/>
              </a:rPr>
              <a:t>Local Control Funding Formula Equity Multiplier</a:t>
            </a:r>
            <a:r>
              <a:rPr lang="en-US" dirty="0"/>
              <a:t>: This page provides the latest information related to the new LCFF Equity Multiplier funds.  </a:t>
            </a:r>
          </a:p>
          <a:p>
            <a:r>
              <a:rPr lang="en-US" dirty="0">
                <a:solidFill>
                  <a:srgbClr val="0000FF"/>
                </a:solidFill>
                <a:hlinkClick r:id="rId3"/>
              </a:rPr>
              <a:t>LCAP - Resources</a:t>
            </a:r>
            <a:r>
              <a:rPr lang="en-US" dirty="0"/>
              <a:t>: This page provides resources to support the planning, implementation and evaluation of an LCAP. </a:t>
            </a:r>
          </a:p>
          <a:p>
            <a:r>
              <a:rPr lang="en-US" dirty="0">
                <a:solidFill>
                  <a:srgbClr val="0000FF"/>
                </a:solidFill>
                <a:hlinkClick r:id="rId4"/>
              </a:rPr>
              <a:t>LCAP Development Resources</a:t>
            </a:r>
            <a:r>
              <a:rPr lang="en-US" dirty="0"/>
              <a:t>: This page provides resources to support LEAs in implementing the LCAP.</a:t>
            </a:r>
          </a:p>
        </p:txBody>
      </p:sp>
      <p:sp>
        <p:nvSpPr>
          <p:cNvPr id="4" name="Slide Number Placeholder 3">
            <a:extLst>
              <a:ext uri="{FF2B5EF4-FFF2-40B4-BE49-F238E27FC236}">
                <a16:creationId xmlns:a16="http://schemas.microsoft.com/office/drawing/2014/main" id="{46BC1CB9-20E4-2796-20B2-E287109A8BCE}"/>
              </a:ext>
            </a:extLst>
          </p:cNvPr>
          <p:cNvSpPr>
            <a:spLocks noGrp="1"/>
          </p:cNvSpPr>
          <p:nvPr>
            <p:ph type="sldNum" sz="quarter" idx="12"/>
          </p:nvPr>
        </p:nvSpPr>
        <p:spPr>
          <a:xfrm>
            <a:off x="9825629" y="6456128"/>
            <a:ext cx="1312025" cy="365125"/>
          </a:xfrm>
        </p:spPr>
        <p:txBody>
          <a:bodyPr/>
          <a:lstStyle/>
          <a:p>
            <a:fld id="{1E47FE53-EBF0-4DA7-9D9D-CC1C3A20F3CB}" type="slidenum">
              <a:rPr lang="en-US" smtClean="0"/>
              <a:pPr/>
              <a:t>55</a:t>
            </a:fld>
            <a:endParaRPr lang="en-US"/>
          </a:p>
        </p:txBody>
      </p:sp>
    </p:spTree>
    <p:extLst>
      <p:ext uri="{BB962C8B-B14F-4D97-AF65-F5344CB8AC3E}">
        <p14:creationId xmlns:p14="http://schemas.microsoft.com/office/powerpoint/2010/main" val="38140700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2FBD-BC9E-4DCD-A9A0-ADD2AFDDF8CA}"/>
              </a:ext>
            </a:extLst>
          </p:cNvPr>
          <p:cNvSpPr>
            <a:spLocks noGrp="1"/>
          </p:cNvSpPr>
          <p:nvPr>
            <p:ph type="title"/>
          </p:nvPr>
        </p:nvSpPr>
        <p:spPr>
          <a:xfrm>
            <a:off x="1097280" y="286603"/>
            <a:ext cx="10058400" cy="1450757"/>
          </a:xfrm>
        </p:spPr>
        <p:txBody>
          <a:bodyPr/>
          <a:lstStyle/>
          <a:p>
            <a:r>
              <a:rPr lang="en-US" dirty="0"/>
              <a:t>Contact Information</a:t>
            </a:r>
          </a:p>
        </p:txBody>
      </p:sp>
      <p:sp>
        <p:nvSpPr>
          <p:cNvPr id="3" name="Content Placeholder 2">
            <a:extLst>
              <a:ext uri="{FF2B5EF4-FFF2-40B4-BE49-F238E27FC236}">
                <a16:creationId xmlns:a16="http://schemas.microsoft.com/office/drawing/2014/main" id="{6CE2CC88-8DE5-48A4-93DD-048834576118}"/>
              </a:ext>
            </a:extLst>
          </p:cNvPr>
          <p:cNvSpPr>
            <a:spLocks noGrp="1"/>
          </p:cNvSpPr>
          <p:nvPr>
            <p:ph idx="1"/>
          </p:nvPr>
        </p:nvSpPr>
        <p:spPr>
          <a:xfrm>
            <a:off x="1097280" y="1845733"/>
            <a:ext cx="10058400" cy="4355561"/>
          </a:xfrm>
        </p:spPr>
        <p:txBody>
          <a:bodyPr vert="horz" lIns="45720" tIns="45720" rIns="45720" bIns="45720" rtlCol="0" anchor="t">
            <a:normAutofit/>
          </a:bodyPr>
          <a:lstStyle/>
          <a:p>
            <a:pPr lvl="1"/>
            <a:r>
              <a:rPr lang="en-US" dirty="0"/>
              <a:t>If you have any questions related to the LCAP or LCFF, please contact the Local Agency Systems Support Office at </a:t>
            </a:r>
            <a:r>
              <a:rPr lang="en-US" dirty="0">
                <a:hlinkClick r:id="rId2"/>
              </a:rPr>
              <a:t>LCFF@cde.ca.gov</a:t>
            </a:r>
            <a:r>
              <a:rPr lang="en-US" dirty="0"/>
              <a:t> </a:t>
            </a:r>
            <a:r>
              <a:rPr lang="en-US" dirty="0">
                <a:solidFill>
                  <a:srgbClr val="0000FF"/>
                </a:solidFill>
              </a:rPr>
              <a:t>  </a:t>
            </a:r>
          </a:p>
          <a:p>
            <a:pPr lvl="1"/>
            <a:r>
              <a:rPr lang="en-US" dirty="0"/>
              <a:t>For additional information about this or other webinars in this series, including PowerPoint files, please see the </a:t>
            </a:r>
            <a:r>
              <a:rPr lang="en-US" dirty="0">
                <a:hlinkClick r:id="rId3"/>
              </a:rPr>
              <a:t>Tuesdays @ 2 webpage</a:t>
            </a:r>
            <a:r>
              <a:rPr lang="en-US" dirty="0"/>
              <a:t> </a:t>
            </a:r>
            <a:r>
              <a:rPr lang="en-US" dirty="0">
                <a:solidFill>
                  <a:srgbClr val="0000FF"/>
                </a:solidFill>
              </a:rPr>
              <a:t> </a:t>
            </a:r>
          </a:p>
          <a:p>
            <a:pPr lvl="1"/>
            <a:r>
              <a:rPr lang="en-US" dirty="0"/>
              <a:t>For email updates regarding the LCFF, subscribe to the LCFF listserv by sending a "blank" message to </a:t>
            </a:r>
            <a:r>
              <a:rPr lang="en-US" dirty="0">
                <a:hlinkClick r:id="rId4"/>
              </a:rPr>
              <a:t>join-LCFF-list@mlist.cde.ca.gov</a:t>
            </a:r>
            <a:r>
              <a:rPr lang="en-US" dirty="0"/>
              <a:t> </a:t>
            </a:r>
          </a:p>
        </p:txBody>
      </p:sp>
      <p:sp>
        <p:nvSpPr>
          <p:cNvPr id="4" name="Slide Number Placeholder 3">
            <a:extLst>
              <a:ext uri="{FF2B5EF4-FFF2-40B4-BE49-F238E27FC236}">
                <a16:creationId xmlns:a16="http://schemas.microsoft.com/office/drawing/2014/main" id="{91CB6043-BE14-4931-9662-FB1A00E2FD59}"/>
              </a:ext>
            </a:extLst>
          </p:cNvPr>
          <p:cNvSpPr>
            <a:spLocks noGrp="1"/>
          </p:cNvSpPr>
          <p:nvPr>
            <p:ph type="sldNum" sz="quarter" idx="12"/>
          </p:nvPr>
        </p:nvSpPr>
        <p:spPr>
          <a:xfrm>
            <a:off x="9825629" y="6456128"/>
            <a:ext cx="1312025" cy="365125"/>
          </a:xfrm>
        </p:spPr>
        <p:txBody>
          <a:bodyPr/>
          <a:lstStyle/>
          <a:p>
            <a:fld id="{1E47FE53-EBF0-4DA7-9D9D-CC1C3A20F3CB}" type="slidenum">
              <a:rPr lang="en-US" smtClean="0"/>
              <a:pPr/>
              <a:t>56</a:t>
            </a:fld>
            <a:endParaRPr lang="en-US"/>
          </a:p>
        </p:txBody>
      </p:sp>
    </p:spTree>
    <p:extLst>
      <p:ext uri="{BB962C8B-B14F-4D97-AF65-F5344CB8AC3E}">
        <p14:creationId xmlns:p14="http://schemas.microsoft.com/office/powerpoint/2010/main" val="2574741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30E0-BB5A-AC58-EAE4-146C992BBE68}"/>
              </a:ext>
            </a:extLst>
          </p:cNvPr>
          <p:cNvSpPr>
            <a:spLocks noGrp="1"/>
          </p:cNvSpPr>
          <p:nvPr>
            <p:ph type="title"/>
          </p:nvPr>
        </p:nvSpPr>
        <p:spPr/>
        <p:txBody>
          <a:bodyPr/>
          <a:lstStyle/>
          <a:p>
            <a:r>
              <a:rPr lang="en-US" dirty="0"/>
              <a:t>Foundational Principles of the LCFF</a:t>
            </a:r>
          </a:p>
        </p:txBody>
      </p:sp>
      <p:sp>
        <p:nvSpPr>
          <p:cNvPr id="3" name="Content Placeholder 2">
            <a:extLst>
              <a:ext uri="{FF2B5EF4-FFF2-40B4-BE49-F238E27FC236}">
                <a16:creationId xmlns:a16="http://schemas.microsoft.com/office/drawing/2014/main" id="{7700FFCB-64BC-001F-B84D-897107C92582}"/>
              </a:ext>
            </a:extLst>
          </p:cNvPr>
          <p:cNvSpPr>
            <a:spLocks noGrp="1"/>
          </p:cNvSpPr>
          <p:nvPr>
            <p:ph idx="1"/>
          </p:nvPr>
        </p:nvSpPr>
        <p:spPr/>
        <p:txBody>
          <a:bodyPr>
            <a:normAutofit lnSpcReduction="10000"/>
          </a:bodyPr>
          <a:lstStyle/>
          <a:p>
            <a:r>
              <a:rPr lang="en-US" dirty="0"/>
              <a:t>Multiple Measures of Success</a:t>
            </a:r>
          </a:p>
          <a:p>
            <a:pPr lvl="1"/>
            <a:r>
              <a:rPr lang="en-US" dirty="0"/>
              <a:t>LEA-level improvement is based on multiple measures of success, both in the LCAP and the California School Dashboard (Dashboard)</a:t>
            </a:r>
          </a:p>
          <a:p>
            <a:r>
              <a:rPr lang="en-US" dirty="0"/>
              <a:t>Equity </a:t>
            </a:r>
          </a:p>
          <a:p>
            <a:pPr lvl="1"/>
            <a:r>
              <a:rPr lang="en-US" dirty="0"/>
              <a:t>The principle of equity is operationalized through the goals, measures of progress, actions and descriptions included in the LCAP.</a:t>
            </a:r>
          </a:p>
          <a:p>
            <a:r>
              <a:rPr lang="en-US" dirty="0"/>
              <a:t>Subsidiarity</a:t>
            </a:r>
          </a:p>
          <a:p>
            <a:pPr lvl="1"/>
            <a:r>
              <a:rPr lang="en-US" dirty="0"/>
              <a:t>LEAs address local needs of students that have been identified through an analysis of data and input from educational partners utilizing flexible funding and communicate their efforts through the LCAP.</a:t>
            </a:r>
          </a:p>
        </p:txBody>
      </p:sp>
      <p:sp>
        <p:nvSpPr>
          <p:cNvPr id="4" name="Slide Number Placeholder 3">
            <a:extLst>
              <a:ext uri="{FF2B5EF4-FFF2-40B4-BE49-F238E27FC236}">
                <a16:creationId xmlns:a16="http://schemas.microsoft.com/office/drawing/2014/main" id="{A3A5AE33-EF1A-F1E1-741D-93E2CEB2CDA3}"/>
              </a:ext>
            </a:extLst>
          </p:cNvPr>
          <p:cNvSpPr>
            <a:spLocks noGrp="1"/>
          </p:cNvSpPr>
          <p:nvPr>
            <p:ph type="sldNum" sz="quarter" idx="12"/>
          </p:nvPr>
        </p:nvSpPr>
        <p:spPr/>
        <p:txBody>
          <a:bodyPr/>
          <a:lstStyle/>
          <a:p>
            <a:fld id="{1E47FE53-EBF0-4DA7-9D9D-CC1C3A20F3CB}" type="slidenum">
              <a:rPr lang="en-US" smtClean="0"/>
              <a:t>6</a:t>
            </a:fld>
            <a:endParaRPr lang="en-US"/>
          </a:p>
        </p:txBody>
      </p:sp>
    </p:spTree>
    <p:extLst>
      <p:ext uri="{BB962C8B-B14F-4D97-AF65-F5344CB8AC3E}">
        <p14:creationId xmlns:p14="http://schemas.microsoft.com/office/powerpoint/2010/main" val="391761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1097280" y="286603"/>
            <a:ext cx="10038608" cy="1341900"/>
          </a:xfrm>
        </p:spPr>
        <p:txBody>
          <a:bodyPr>
            <a:normAutofit/>
          </a:bodyPr>
          <a:lstStyle/>
          <a:p>
            <a:r>
              <a:rPr lang="en-US" sz="4400" dirty="0"/>
              <a:t>Current Equity Multiplier Focus Goals (1)</a:t>
            </a:r>
            <a:endParaRPr lang="en-US" sz="4400" dirty="0">
              <a:cs typeface="Arial"/>
            </a:endParaRPr>
          </a:p>
        </p:txBody>
      </p:sp>
      <p:sp>
        <p:nvSpPr>
          <p:cNvPr id="26" name="Content Placeholder 25">
            <a:extLst>
              <a:ext uri="{FF2B5EF4-FFF2-40B4-BE49-F238E27FC236}">
                <a16:creationId xmlns:a16="http://schemas.microsoft.com/office/drawing/2014/main" id="{324C5BF7-A11C-217B-16D5-A3FE025038DE}"/>
              </a:ext>
            </a:extLst>
          </p:cNvPr>
          <p:cNvSpPr>
            <a:spLocks noGrp="1"/>
          </p:cNvSpPr>
          <p:nvPr>
            <p:ph idx="1"/>
          </p:nvPr>
        </p:nvSpPr>
        <p:spPr>
          <a:xfrm>
            <a:off x="1097280" y="1800427"/>
            <a:ext cx="10038608" cy="4431638"/>
          </a:xfrm>
        </p:spPr>
        <p:txBody>
          <a:bodyPr vert="horz" lIns="45720" tIns="45720" rIns="45720" bIns="45720" rtlCol="0" anchor="t">
            <a:noAutofit/>
          </a:bodyPr>
          <a:lstStyle/>
          <a:p>
            <a:pPr marL="175895" indent="-175895"/>
            <a:r>
              <a:rPr lang="en-US" dirty="0"/>
              <a:t>Beginning in the 2024–25 LCAP, LEAs with schools eligible for Equity Multiplier funding were required to include a focus goal(s) to address the following: </a:t>
            </a:r>
            <a:endParaRPr lang="en-US" dirty="0">
              <a:solidFill>
                <a:srgbClr val="000000"/>
              </a:solidFill>
            </a:endParaRPr>
          </a:p>
          <a:p>
            <a:pPr marL="749300" lvl="3"/>
            <a:r>
              <a:rPr lang="en-US" dirty="0"/>
              <a:t>All student groups that have the lowest performance level on one or more state indicators on the Dashboard, and  </a:t>
            </a:r>
            <a:endParaRPr lang="en-US" dirty="0">
              <a:solidFill>
                <a:srgbClr val="000000"/>
              </a:solidFill>
            </a:endParaRPr>
          </a:p>
          <a:p>
            <a:pPr marL="749300" lvl="3"/>
            <a:r>
              <a:rPr lang="en-US" dirty="0"/>
              <a:t>Any underlying issues in the credentialing, subject matter preparation, and retention of the school’s educators, if applicable.</a:t>
            </a:r>
            <a:endParaRPr lang="en-US" dirty="0">
              <a:cs typeface="Arial"/>
            </a:endParaRPr>
          </a:p>
          <a:p>
            <a:pPr marL="175895" indent="-175895"/>
            <a:r>
              <a:rPr lang="en-US" b="1" dirty="0"/>
              <a:t>This requirement still applies to the 2025–26 LCAP for LEAs with a school(s) eligible for Equity Multiplier funding.</a:t>
            </a:r>
            <a:endParaRPr lang="en-US" b="1" dirty="0">
              <a:cs typeface="Arial"/>
            </a:endParaRP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56128"/>
            <a:ext cx="1312025" cy="365125"/>
          </a:xfrm>
        </p:spPr>
        <p:txBody>
          <a:bodyPr>
            <a:normAutofit fontScale="92500" lnSpcReduction="20000"/>
          </a:bodyPr>
          <a:lstStyle/>
          <a:p>
            <a:fld id="{1E47FE53-EBF0-4DA7-9D9D-CC1C3A20F3CB}" type="slidenum">
              <a:rPr lang="en-US" dirty="0" smtClean="0"/>
              <a:pPr/>
              <a:t>7</a:t>
            </a:fld>
            <a:endParaRPr lang="en-US"/>
          </a:p>
        </p:txBody>
      </p:sp>
      <p:pic>
        <p:nvPicPr>
          <p:cNvPr id="5" name="Picture 4">
            <a:extLst>
              <a:ext uri="{FF2B5EF4-FFF2-40B4-BE49-F238E27FC236}">
                <a16:creationId xmlns:a16="http://schemas.microsoft.com/office/drawing/2014/main" id="{82D880A7-C4E1-4453-851C-D1D82029DC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8548" y="83143"/>
            <a:ext cx="939448" cy="1037941"/>
          </a:xfrm>
          <a:prstGeom prst="rect">
            <a:avLst/>
          </a:prstGeom>
        </p:spPr>
      </p:pic>
    </p:spTree>
    <p:extLst>
      <p:ext uri="{BB962C8B-B14F-4D97-AF65-F5344CB8AC3E}">
        <p14:creationId xmlns:p14="http://schemas.microsoft.com/office/powerpoint/2010/main" val="269873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1097280" y="286603"/>
            <a:ext cx="10038608" cy="1341900"/>
          </a:xfrm>
        </p:spPr>
        <p:txBody>
          <a:bodyPr>
            <a:normAutofit/>
          </a:bodyPr>
          <a:lstStyle/>
          <a:p>
            <a:r>
              <a:rPr lang="en-US" sz="4400" dirty="0"/>
              <a:t>Current Equity Multiplier Focus Goals (2)</a:t>
            </a:r>
            <a:endParaRPr lang="en-US" sz="4400" dirty="0">
              <a:cs typeface="Arial"/>
            </a:endParaRPr>
          </a:p>
        </p:txBody>
      </p:sp>
      <p:sp>
        <p:nvSpPr>
          <p:cNvPr id="26" name="Content Placeholder 25">
            <a:extLst>
              <a:ext uri="{FF2B5EF4-FFF2-40B4-BE49-F238E27FC236}">
                <a16:creationId xmlns:a16="http://schemas.microsoft.com/office/drawing/2014/main" id="{324C5BF7-A11C-217B-16D5-A3FE025038DE}"/>
              </a:ext>
            </a:extLst>
          </p:cNvPr>
          <p:cNvSpPr>
            <a:spLocks noGrp="1"/>
          </p:cNvSpPr>
          <p:nvPr>
            <p:ph idx="1"/>
          </p:nvPr>
        </p:nvSpPr>
        <p:spPr>
          <a:xfrm>
            <a:off x="1097280" y="1800428"/>
            <a:ext cx="10038608" cy="4419731"/>
          </a:xfrm>
        </p:spPr>
        <p:txBody>
          <a:bodyPr vert="horz" lIns="45720" tIns="45720" rIns="45720" bIns="45720" rtlCol="0" anchor="t">
            <a:noAutofit/>
          </a:bodyPr>
          <a:lstStyle/>
          <a:p>
            <a:pPr marL="342900" indent="-342900"/>
            <a:r>
              <a:rPr lang="en-US" dirty="0"/>
              <a:t>LEAs that included an Equity Multiplier focus goal in the 2024–25 LCAP may continue with that established goal provided the applicable school(s) and required student group(s) and/or issues with credentialing remain unchanged.</a:t>
            </a:r>
            <a:endParaRPr lang="en-US" dirty="0">
              <a:cs typeface="Arial"/>
            </a:endParaRPr>
          </a:p>
          <a:p>
            <a:pPr marL="342900" indent="-342900"/>
            <a:r>
              <a:rPr lang="en-US" dirty="0">
                <a:cs typeface="Arial"/>
              </a:rPr>
              <a:t>LEAs must continue to consult with educational partners during the annual update of the LCAP and the LCAP development process to ensure that the current Equity Multiplier focus goal remains relevant to the needs of the students and community.</a:t>
            </a: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56128"/>
            <a:ext cx="1312025" cy="365125"/>
          </a:xfrm>
        </p:spPr>
        <p:txBody>
          <a:bodyPr>
            <a:normAutofit fontScale="92500" lnSpcReduction="20000"/>
          </a:bodyPr>
          <a:lstStyle/>
          <a:p>
            <a:fld id="{1E47FE53-EBF0-4DA7-9D9D-CC1C3A20F3CB}" type="slidenum">
              <a:rPr lang="en-US" dirty="0" smtClean="0"/>
              <a:pPr/>
              <a:t>8</a:t>
            </a:fld>
            <a:endParaRPr lang="en-US"/>
          </a:p>
        </p:txBody>
      </p:sp>
      <p:pic>
        <p:nvPicPr>
          <p:cNvPr id="5" name="Picture 4">
            <a:extLst>
              <a:ext uri="{FF2B5EF4-FFF2-40B4-BE49-F238E27FC236}">
                <a16:creationId xmlns:a16="http://schemas.microsoft.com/office/drawing/2014/main" id="{82D880A7-C4E1-4453-851C-D1D82029DC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8548" y="83143"/>
            <a:ext cx="939448" cy="1037941"/>
          </a:xfrm>
          <a:prstGeom prst="rect">
            <a:avLst/>
          </a:prstGeom>
        </p:spPr>
      </p:pic>
    </p:spTree>
    <p:extLst>
      <p:ext uri="{BB962C8B-B14F-4D97-AF65-F5344CB8AC3E}">
        <p14:creationId xmlns:p14="http://schemas.microsoft.com/office/powerpoint/2010/main" val="62377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E1F8-B85D-4031-B782-548FBD147181}"/>
              </a:ext>
            </a:extLst>
          </p:cNvPr>
          <p:cNvSpPr>
            <a:spLocks noGrp="1"/>
          </p:cNvSpPr>
          <p:nvPr>
            <p:ph type="title"/>
          </p:nvPr>
        </p:nvSpPr>
        <p:spPr>
          <a:xfrm>
            <a:off x="1097280" y="286603"/>
            <a:ext cx="10038608" cy="1341900"/>
          </a:xfrm>
        </p:spPr>
        <p:txBody>
          <a:bodyPr>
            <a:normAutofit/>
          </a:bodyPr>
          <a:lstStyle/>
          <a:p>
            <a:r>
              <a:rPr lang="en-US" sz="4400" dirty="0"/>
              <a:t>Current Equity Multiplier Focus Goals (3)</a:t>
            </a:r>
            <a:endParaRPr lang="en-US" sz="4400" dirty="0">
              <a:cs typeface="Arial"/>
            </a:endParaRPr>
          </a:p>
        </p:txBody>
      </p:sp>
      <p:sp>
        <p:nvSpPr>
          <p:cNvPr id="26" name="Content Placeholder 25">
            <a:extLst>
              <a:ext uri="{FF2B5EF4-FFF2-40B4-BE49-F238E27FC236}">
                <a16:creationId xmlns:a16="http://schemas.microsoft.com/office/drawing/2014/main" id="{324C5BF7-A11C-217B-16D5-A3FE025038DE}"/>
              </a:ext>
            </a:extLst>
          </p:cNvPr>
          <p:cNvSpPr>
            <a:spLocks noGrp="1"/>
          </p:cNvSpPr>
          <p:nvPr>
            <p:ph idx="1"/>
          </p:nvPr>
        </p:nvSpPr>
        <p:spPr>
          <a:xfrm>
            <a:off x="1097280" y="1800427"/>
            <a:ext cx="10038608" cy="3587308"/>
          </a:xfrm>
        </p:spPr>
        <p:txBody>
          <a:bodyPr vert="horz" lIns="45720" tIns="45720" rIns="45720" bIns="45720" rtlCol="0" anchor="t">
            <a:noAutofit/>
          </a:bodyPr>
          <a:lstStyle/>
          <a:p>
            <a:pPr marL="342900" indent="-342900"/>
            <a:r>
              <a:rPr lang="en-US" dirty="0">
                <a:cs typeface="Arial"/>
              </a:rPr>
              <a:t>If a school </a:t>
            </a:r>
            <a:r>
              <a:rPr lang="en-US" b="1" dirty="0">
                <a:cs typeface="Arial"/>
              </a:rPr>
              <a:t>remains eligible </a:t>
            </a:r>
            <a:r>
              <a:rPr lang="en-US" dirty="0">
                <a:cs typeface="Arial"/>
              </a:rPr>
              <a:t>for funding but the required student group(s) and/or indicator(s) change based on 2024 Dashboard results, the LEA must either </a:t>
            </a:r>
          </a:p>
          <a:p>
            <a:pPr marL="550735" lvl="1" indent="-342900"/>
            <a:r>
              <a:rPr lang="en-US" dirty="0">
                <a:cs typeface="Arial"/>
              </a:rPr>
              <a:t>Revise the current focus goal to include the relevant student group(s) and indicator(s) identified on the 2024 Dashboard results, </a:t>
            </a:r>
            <a:r>
              <a:rPr lang="en-US" b="1" dirty="0">
                <a:cs typeface="Arial"/>
              </a:rPr>
              <a:t>or</a:t>
            </a:r>
            <a:endParaRPr lang="en-US" b="1" dirty="0"/>
          </a:p>
          <a:p>
            <a:pPr marL="550735" lvl="1" indent="-342900"/>
            <a:r>
              <a:rPr lang="en-US" dirty="0">
                <a:cs typeface="Arial"/>
              </a:rPr>
              <a:t>Create a new focus goal(s) to address the relevant student group(s) and indicator(s) identified on the 2024 Dashboard results.  </a:t>
            </a:r>
            <a:endParaRPr lang="en-US" dirty="0"/>
          </a:p>
          <a:p>
            <a:pPr marL="342900" indent="-342900"/>
            <a:r>
              <a:rPr lang="en-US" dirty="0">
                <a:cs typeface="Arial"/>
              </a:rPr>
              <a:t>Note: Any changes to the current goal(s) must be described in the response to Prompt 4 of the Goal Analysis section.</a:t>
            </a:r>
          </a:p>
        </p:txBody>
      </p:sp>
      <p:sp>
        <p:nvSpPr>
          <p:cNvPr id="4" name="Slide Number Placeholder 3">
            <a:extLst>
              <a:ext uri="{FF2B5EF4-FFF2-40B4-BE49-F238E27FC236}">
                <a16:creationId xmlns:a16="http://schemas.microsoft.com/office/drawing/2014/main" id="{CE8F9BEB-515B-4DA9-AE96-5CFFF1F760CC}"/>
              </a:ext>
            </a:extLst>
          </p:cNvPr>
          <p:cNvSpPr>
            <a:spLocks noGrp="1"/>
          </p:cNvSpPr>
          <p:nvPr>
            <p:ph type="sldNum" sz="quarter" idx="12"/>
          </p:nvPr>
        </p:nvSpPr>
        <p:spPr>
          <a:xfrm>
            <a:off x="9825629" y="6456128"/>
            <a:ext cx="1312025" cy="365125"/>
          </a:xfrm>
        </p:spPr>
        <p:txBody>
          <a:bodyPr>
            <a:normAutofit fontScale="92500" lnSpcReduction="20000"/>
          </a:bodyPr>
          <a:lstStyle/>
          <a:p>
            <a:fld id="{1E47FE53-EBF0-4DA7-9D9D-CC1C3A20F3CB}" type="slidenum">
              <a:rPr lang="en-US" dirty="0" smtClean="0"/>
              <a:pPr/>
              <a:t>9</a:t>
            </a:fld>
            <a:endParaRPr lang="en-US"/>
          </a:p>
        </p:txBody>
      </p:sp>
      <p:pic>
        <p:nvPicPr>
          <p:cNvPr id="5" name="Picture 4">
            <a:extLst>
              <a:ext uri="{FF2B5EF4-FFF2-40B4-BE49-F238E27FC236}">
                <a16:creationId xmlns:a16="http://schemas.microsoft.com/office/drawing/2014/main" id="{82D880A7-C4E1-4453-851C-D1D82029DC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028548" y="83143"/>
            <a:ext cx="939448" cy="1037941"/>
          </a:xfrm>
          <a:prstGeom prst="rect">
            <a:avLst/>
          </a:prstGeom>
        </p:spPr>
      </p:pic>
    </p:spTree>
    <p:extLst>
      <p:ext uri="{BB962C8B-B14F-4D97-AF65-F5344CB8AC3E}">
        <p14:creationId xmlns:p14="http://schemas.microsoft.com/office/powerpoint/2010/main" val="2263838876"/>
      </p:ext>
    </p:extLst>
  </p:cSld>
  <p:clrMapOvr>
    <a:masterClrMapping/>
  </p:clrMapOvr>
</p:sld>
</file>

<file path=ppt/theme/theme1.xml><?xml version="1.0" encoding="utf-8"?>
<a:theme xmlns:a="http://schemas.openxmlformats.org/drawingml/2006/main" name="Retrospect">
  <a:themeElements>
    <a:clrScheme name="Custom 20">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1704A0"/>
      </a:hlink>
      <a:folHlink>
        <a:srgbClr val="7030A0"/>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3916</Words>
  <Application>Microsoft Office PowerPoint</Application>
  <PresentationFormat>Widescreen</PresentationFormat>
  <Paragraphs>309</Paragraphs>
  <Slides>56</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56</vt:i4>
      </vt:variant>
    </vt:vector>
  </HeadingPairs>
  <TitlesOfParts>
    <vt:vector size="61" baseType="lpstr">
      <vt:lpstr>Arial</vt:lpstr>
      <vt:lpstr>Calibri</vt:lpstr>
      <vt:lpstr>Courier New</vt:lpstr>
      <vt:lpstr>Retrospect</vt:lpstr>
      <vt:lpstr>office theme</vt:lpstr>
      <vt:lpstr>Equity Multiplier Goals in the Local Control and Accountability Plan (LCAP)</vt:lpstr>
      <vt:lpstr>2024–2025 Webinar Series</vt:lpstr>
      <vt:lpstr>Template Files</vt:lpstr>
      <vt:lpstr>Purpose</vt:lpstr>
      <vt:lpstr>Intended Audience</vt:lpstr>
      <vt:lpstr>Foundational Principles of the LCFF</vt:lpstr>
      <vt:lpstr>Current Equity Multiplier Focus Goals (1)</vt:lpstr>
      <vt:lpstr>Current Equity Multiplier Focus Goals (2)</vt:lpstr>
      <vt:lpstr>Current Equity Multiplier Focus Goals (3)</vt:lpstr>
      <vt:lpstr>Current Equity Multiplier Focus Goals (4)</vt:lpstr>
      <vt:lpstr>Eligibility Requirements for Equity Multiplier Funding </vt:lpstr>
      <vt:lpstr>Overview</vt:lpstr>
      <vt:lpstr>School Eligibility Criteria</vt:lpstr>
      <vt:lpstr>Definition of “Nonstability Rate”</vt:lpstr>
      <vt:lpstr>Definition of “Socioeconomically Disadvantaged Pupil Rate”</vt:lpstr>
      <vt:lpstr>Ineligible Schoolsites</vt:lpstr>
      <vt:lpstr>Implementation Process</vt:lpstr>
      <vt:lpstr>Equity Multiplier Funding: Allowability and Intent</vt:lpstr>
      <vt:lpstr>Not LCFF Funding</vt:lpstr>
      <vt:lpstr>Allowable Use</vt:lpstr>
      <vt:lpstr>Supplement, Not Supplant</vt:lpstr>
      <vt:lpstr>Guaranteed Minimum</vt:lpstr>
      <vt:lpstr>Equity Multiplier Funding Requirements in the LCAP</vt:lpstr>
      <vt:lpstr>Required Equity Multiplier Focus Goal in the LCAP</vt:lpstr>
      <vt:lpstr>Sections of the LCAP that Include Equity Multiplier Requirements</vt:lpstr>
      <vt:lpstr>Educational Partner Engagement at Equity Multiplier Schoolsites</vt:lpstr>
      <vt:lpstr>LCAP Template and Instructions </vt:lpstr>
      <vt:lpstr>Plan Summary: General Information Instructions</vt:lpstr>
      <vt:lpstr>Engaging Educational Partners: Prompt 1 Instructions</vt:lpstr>
      <vt:lpstr>Engaging Educational Partners: Prompt 2 Instructions</vt:lpstr>
      <vt:lpstr>Goals and Actions: Goal Description Instructions</vt:lpstr>
      <vt:lpstr>Goals and Actions: Why Statement Instructions</vt:lpstr>
      <vt:lpstr>Goals and Actions: Measuring and Reporting Results Instructions</vt:lpstr>
      <vt:lpstr>Reminder:  Equity Multiplier Funds</vt:lpstr>
      <vt:lpstr>Example Equity Multiplier Focus Goals</vt:lpstr>
      <vt:lpstr>Example 1: Unchanged Equity Multiplier Focus Goal</vt:lpstr>
      <vt:lpstr>LCAP  Example 1</vt:lpstr>
      <vt:lpstr>Example 1: Breakdown of Changes</vt:lpstr>
      <vt:lpstr>Example 2: New EM Focus Goal</vt:lpstr>
      <vt:lpstr>LCAP Example 2</vt:lpstr>
      <vt:lpstr>Example 2: Breakdown of Changes (1)</vt:lpstr>
      <vt:lpstr>Example 2: Breakdown of Changes (2)</vt:lpstr>
      <vt:lpstr>Example 3: Equity Multiplier Focus Goal</vt:lpstr>
      <vt:lpstr>LCAP Example 3</vt:lpstr>
      <vt:lpstr>Example 3: Breakdown of Changes </vt:lpstr>
      <vt:lpstr>Example 4: Equity Multiplier Focus Goal</vt:lpstr>
      <vt:lpstr>LCAP Example 4</vt:lpstr>
      <vt:lpstr>Example 4: Breakdown of Changes </vt:lpstr>
      <vt:lpstr>Another Option</vt:lpstr>
      <vt:lpstr>Additional Considerations</vt:lpstr>
      <vt:lpstr>Considerations for LEAs and Schoolsites</vt:lpstr>
      <vt:lpstr>Equity Multiplier Requirements and the School Plan for Student Achievement </vt:lpstr>
      <vt:lpstr>Q &amp; A</vt:lpstr>
      <vt:lpstr>Upcoming trainings</vt:lpstr>
      <vt:lpstr>Resources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Multiplier Goals in the LCAP - Local Control Funding Formula (CA Dept of Education)</dc:title>
  <dc:subject>Tuesdays @ 2 webinar presentation of the Equity Multiplier Goals in the 2024-25 Local Control and Accountability Plan (LCAP).</dc:subject>
  <dc:creator/>
  <cp:keywords/>
  <cp:lastModifiedBy/>
  <cp:revision>1</cp:revision>
  <dcterms:created xsi:type="dcterms:W3CDTF">2025-05-02T15:36:04Z</dcterms:created>
  <dcterms:modified xsi:type="dcterms:W3CDTF">2025-05-06T23:27:44Z</dcterms:modified>
</cp:coreProperties>
</file>