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Lst>
  <p:notesMasterIdLst>
    <p:notesMasterId r:id="rId47"/>
  </p:notesMasterIdLst>
  <p:handoutMasterIdLst>
    <p:handoutMasterId r:id="rId48"/>
  </p:handoutMasterIdLst>
  <p:sldIdLst>
    <p:sldId id="306" r:id="rId2"/>
    <p:sldId id="470" r:id="rId3"/>
    <p:sldId id="305" r:id="rId4"/>
    <p:sldId id="316" r:id="rId5"/>
    <p:sldId id="1574" r:id="rId6"/>
    <p:sldId id="1580" r:id="rId7"/>
    <p:sldId id="1629" r:id="rId8"/>
    <p:sldId id="1665" r:id="rId9"/>
    <p:sldId id="1591" r:id="rId10"/>
    <p:sldId id="1630" r:id="rId11"/>
    <p:sldId id="1634" r:id="rId12"/>
    <p:sldId id="1635" r:id="rId13"/>
    <p:sldId id="1636" r:id="rId14"/>
    <p:sldId id="1632" r:id="rId15"/>
    <p:sldId id="1633" r:id="rId16"/>
    <p:sldId id="1661" r:id="rId17"/>
    <p:sldId id="1631" r:id="rId18"/>
    <p:sldId id="1584" r:id="rId19"/>
    <p:sldId id="1637" r:id="rId20"/>
    <p:sldId id="1639" r:id="rId21"/>
    <p:sldId id="1638" r:id="rId22"/>
    <p:sldId id="1640" r:id="rId23"/>
    <p:sldId id="1641" r:id="rId24"/>
    <p:sldId id="1645" r:id="rId25"/>
    <p:sldId id="1662" r:id="rId26"/>
    <p:sldId id="1646" r:id="rId27"/>
    <p:sldId id="1644" r:id="rId28"/>
    <p:sldId id="1642" r:id="rId29"/>
    <p:sldId id="1643" r:id="rId30"/>
    <p:sldId id="1649" r:id="rId31"/>
    <p:sldId id="1647" r:id="rId32"/>
    <p:sldId id="1650" r:id="rId33"/>
    <p:sldId id="1651" r:id="rId34"/>
    <p:sldId id="1652" r:id="rId35"/>
    <p:sldId id="1653" r:id="rId36"/>
    <p:sldId id="1654" r:id="rId37"/>
    <p:sldId id="1655" r:id="rId38"/>
    <p:sldId id="1663" r:id="rId39"/>
    <p:sldId id="1656" r:id="rId40"/>
    <p:sldId id="1657" r:id="rId41"/>
    <p:sldId id="1658" r:id="rId42"/>
    <p:sldId id="1659" r:id="rId43"/>
    <p:sldId id="1664" r:id="rId44"/>
    <p:sldId id="1660" r:id="rId45"/>
    <p:sldId id="319" r:id="rId4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4A0"/>
    <a:srgbClr val="FDF1E9"/>
    <a:srgbClr val="FBE4D5"/>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33" autoAdjust="0"/>
    <p:restoredTop sz="90984" autoAdjust="0"/>
  </p:normalViewPr>
  <p:slideViewPr>
    <p:cSldViewPr snapToGrid="0">
      <p:cViewPr varScale="1">
        <p:scale>
          <a:sx n="67" d="100"/>
          <a:sy n="67" d="100"/>
        </p:scale>
        <p:origin x="90" y="744"/>
      </p:cViewPr>
      <p:guideLst/>
    </p:cSldViewPr>
  </p:slideViewPr>
  <p:notesTextViewPr>
    <p:cViewPr>
      <p:scale>
        <a:sx n="1" d="1"/>
        <a:sy n="1" d="1"/>
      </p:scale>
      <p:origin x="0" y="0"/>
    </p:cViewPr>
  </p:notesTextViewPr>
  <p:notesViewPr>
    <p:cSldViewPr snapToGrid="0">
      <p:cViewPr varScale="1">
        <p:scale>
          <a:sx n="85" d="100"/>
          <a:sy n="85" d="100"/>
        </p:scale>
        <p:origin x="3768"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7/21/2021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7/21/2021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b495f8a397_1_177: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7" name="Google Shape;227;gb495f8a397_1_177:notes"/>
          <p:cNvSpPr txBox="1">
            <a:spLocks noGrp="1"/>
          </p:cNvSpPr>
          <p:nvPr>
            <p:ph type="body" idx="1"/>
          </p:nvPr>
        </p:nvSpPr>
        <p:spPr>
          <a:xfrm>
            <a:off x="698500" y="4467780"/>
            <a:ext cx="5587800" cy="3655500"/>
          </a:xfrm>
          <a:prstGeom prst="rect">
            <a:avLst/>
          </a:prstGeom>
          <a:noFill/>
          <a:ln>
            <a:noFill/>
          </a:ln>
        </p:spPr>
        <p:txBody>
          <a:bodyPr spcFirstLastPara="1" wrap="square" lIns="92900" tIns="46450" rIns="92900" bIns="46450" anchor="t" anchorCtr="0">
            <a:noAutofit/>
          </a:bodyPr>
          <a:lstStyle/>
          <a:p>
            <a:pPr marL="165100" lvl="0" indent="-165100" algn="l" rtl="0">
              <a:spcBef>
                <a:spcPts val="0"/>
              </a:spcBef>
              <a:spcAft>
                <a:spcPts val="0"/>
              </a:spcAft>
              <a:buClr>
                <a:schemeClr val="dk1"/>
              </a:buClr>
              <a:buSzPts val="1200"/>
              <a:buFont typeface="Arial"/>
              <a:buChar char="•"/>
            </a:pPr>
            <a:endParaRPr dirty="0"/>
          </a:p>
        </p:txBody>
      </p:sp>
      <p:sp>
        <p:nvSpPr>
          <p:cNvPr id="228" name="Google Shape;228;gb495f8a397_1_177:notes"/>
          <p:cNvSpPr txBox="1">
            <a:spLocks noGrp="1"/>
          </p:cNvSpPr>
          <p:nvPr>
            <p:ph type="sldNum" idx="12"/>
          </p:nvPr>
        </p:nvSpPr>
        <p:spPr>
          <a:xfrm>
            <a:off x="3956550" y="8817904"/>
            <a:ext cx="3026700" cy="465900"/>
          </a:xfrm>
          <a:prstGeom prst="rect">
            <a:avLst/>
          </a:prstGeom>
          <a:noFill/>
          <a:ln>
            <a:noFill/>
          </a:ln>
        </p:spPr>
        <p:txBody>
          <a:bodyPr spcFirstLastPara="1" wrap="square" lIns="92900" tIns="46450" rIns="92900" bIns="46450" anchor="b" anchorCtr="0">
            <a:noAutofit/>
          </a:bodyPr>
          <a:lstStyle/>
          <a:p>
            <a:pPr marL="0" lvl="0" indent="0" algn="r" rtl="0">
              <a:spcBef>
                <a:spcPts val="0"/>
              </a:spcBef>
              <a:spcAft>
                <a:spcPts val="0"/>
              </a:spcAft>
              <a:buNone/>
            </a:pPr>
            <a:fld id="{00000000-1234-1234-1234-123412341234}" type="slidenum">
              <a:rPr lang="en-US"/>
              <a:t>5</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5:notes"/>
          <p:cNvSpPr txBox="1">
            <a:spLocks noGrp="1"/>
          </p:cNvSpPr>
          <p:nvPr>
            <p:ph type="body" idx="1"/>
          </p:nvPr>
        </p:nvSpPr>
        <p:spPr>
          <a:xfrm>
            <a:off x="698500" y="4467780"/>
            <a:ext cx="5588000" cy="3655457"/>
          </a:xfrm>
          <a:prstGeom prst="rect">
            <a:avLst/>
          </a:prstGeom>
          <a:noFill/>
          <a:ln>
            <a:noFill/>
          </a:ln>
        </p:spPr>
        <p:txBody>
          <a:bodyPr spcFirstLastPara="1" wrap="square" lIns="92950" tIns="46475" rIns="92950" bIns="46475" anchor="t" anchorCtr="0">
            <a:noAutofit/>
          </a:bodyPr>
          <a:lstStyle/>
          <a:p>
            <a:pPr marL="0" lvl="0" indent="0" algn="l" rtl="0">
              <a:lnSpc>
                <a:spcPct val="100000"/>
              </a:lnSpc>
              <a:spcBef>
                <a:spcPts val="0"/>
              </a:spcBef>
              <a:spcAft>
                <a:spcPts val="0"/>
              </a:spcAft>
              <a:buSzPts val="1400"/>
              <a:buNone/>
            </a:pPr>
            <a:endParaRPr dirty="0"/>
          </a:p>
        </p:txBody>
      </p:sp>
      <p:sp>
        <p:nvSpPr>
          <p:cNvPr id="261" name="Google Shape;261;p5: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702bed07ac_2_135: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3" name="Google Shape;233;g702bed07ac_2_135:notes"/>
          <p:cNvSpPr txBox="1">
            <a:spLocks noGrp="1"/>
          </p:cNvSpPr>
          <p:nvPr>
            <p:ph type="body" idx="1"/>
          </p:nvPr>
        </p:nvSpPr>
        <p:spPr>
          <a:xfrm>
            <a:off x="698500" y="4467780"/>
            <a:ext cx="5588000" cy="3655457"/>
          </a:xfrm>
          <a:prstGeom prst="rect">
            <a:avLst/>
          </a:prstGeom>
          <a:noFill/>
          <a:ln>
            <a:noFill/>
          </a:ln>
        </p:spPr>
        <p:txBody>
          <a:bodyPr spcFirstLastPara="1" wrap="square" lIns="92950" tIns="46475" rIns="92950" bIns="46475"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234" name="Google Shape;234;g702bed07ac_2_135:notes"/>
          <p:cNvSpPr txBox="1">
            <a:spLocks noGrp="1"/>
          </p:cNvSpPr>
          <p:nvPr>
            <p:ph type="sldNum" idx="12"/>
          </p:nvPr>
        </p:nvSpPr>
        <p:spPr>
          <a:xfrm>
            <a:off x="3956551" y="8817905"/>
            <a:ext cx="3026833" cy="465796"/>
          </a:xfrm>
          <a:prstGeom prst="rect">
            <a:avLst/>
          </a:prstGeom>
          <a:noFill/>
          <a:ln>
            <a:noFill/>
          </a:ln>
        </p:spPr>
        <p:txBody>
          <a:bodyPr spcFirstLastPara="1" wrap="square" lIns="92950" tIns="46475" rIns="92950" bIns="46475" anchor="b" anchorCtr="0">
            <a:noAutofit/>
          </a:bodyPr>
          <a:lstStyle/>
          <a:p>
            <a:pPr marL="0" lvl="0" indent="0" algn="r" rtl="0">
              <a:lnSpc>
                <a:spcPct val="100000"/>
              </a:lnSpc>
              <a:spcBef>
                <a:spcPts val="0"/>
              </a:spcBef>
              <a:spcAft>
                <a:spcPts val="0"/>
              </a:spcAft>
              <a:buClr>
                <a:schemeClr val="dk1"/>
              </a:buClr>
              <a:buSzPts val="1200"/>
              <a:buFont typeface="Calibri"/>
              <a:buNone/>
            </a:pPr>
            <a:fld id="{00000000-1234-1234-1234-123412341234}" type="slidenum">
              <a:rPr lang="en-US"/>
              <a:t>9</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p6:notes"/>
          <p:cNvSpPr txBox="1">
            <a:spLocks noGrp="1"/>
          </p:cNvSpPr>
          <p:nvPr>
            <p:ph type="body" idx="1"/>
          </p:nvPr>
        </p:nvSpPr>
        <p:spPr>
          <a:xfrm>
            <a:off x="698500" y="4467780"/>
            <a:ext cx="5588000" cy="3655457"/>
          </a:xfrm>
          <a:prstGeom prst="rect">
            <a:avLst/>
          </a:prstGeom>
          <a:noFill/>
          <a:ln>
            <a:noFill/>
          </a:ln>
        </p:spPr>
        <p:txBody>
          <a:bodyPr spcFirstLastPara="1" wrap="square" lIns="92950" tIns="46475" rIns="92950" bIns="46475" anchor="t" anchorCtr="0">
            <a:noAutofit/>
          </a:bodyPr>
          <a:lstStyle/>
          <a:p>
            <a:pPr marL="0" lvl="0" indent="0" algn="l" rtl="0">
              <a:lnSpc>
                <a:spcPct val="100000"/>
              </a:lnSpc>
              <a:spcBef>
                <a:spcPts val="0"/>
              </a:spcBef>
              <a:spcAft>
                <a:spcPts val="0"/>
              </a:spcAft>
              <a:buSzPts val="1400"/>
              <a:buNone/>
            </a:pPr>
            <a:endParaRPr dirty="0"/>
          </a:p>
        </p:txBody>
      </p:sp>
      <p:sp>
        <p:nvSpPr>
          <p:cNvPr id="290" name="Google Shape;290;p6: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Summary of Expenditures table provides an overview of the ESSER III funding received by the LEA and how the LEA plans to use its ESSER III funds to support the strategies and interventions being implemented by the LEA.</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20</a:t>
            </a:fld>
            <a:endParaRPr lang="en-US"/>
          </a:p>
        </p:txBody>
      </p:sp>
    </p:spTree>
    <p:extLst>
      <p:ext uri="{BB962C8B-B14F-4D97-AF65-F5344CB8AC3E}">
        <p14:creationId xmlns:p14="http://schemas.microsoft.com/office/powerpoint/2010/main" val="2652772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21</a:t>
            </a:fld>
            <a:endParaRPr lang="en-US"/>
          </a:p>
        </p:txBody>
      </p:sp>
    </p:spTree>
    <p:extLst>
      <p:ext uri="{BB962C8B-B14F-4D97-AF65-F5344CB8AC3E}">
        <p14:creationId xmlns:p14="http://schemas.microsoft.com/office/powerpoint/2010/main" val="1814673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0"/>
        <p:cNvGrpSpPr/>
        <p:nvPr/>
      </p:nvGrpSpPr>
      <p:grpSpPr>
        <a:xfrm>
          <a:off x="0" y="0"/>
          <a:ext cx="0" cy="0"/>
          <a:chOff x="0" y="0"/>
          <a:chExt cx="0" cy="0"/>
        </a:xfrm>
      </p:grpSpPr>
      <p:sp>
        <p:nvSpPr>
          <p:cNvPr id="681" name="Google Shape;681;p15: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82" name="Google Shape;682;p15:notes"/>
          <p:cNvSpPr txBox="1">
            <a:spLocks noGrp="1"/>
          </p:cNvSpPr>
          <p:nvPr>
            <p:ph type="body" idx="1"/>
          </p:nvPr>
        </p:nvSpPr>
        <p:spPr>
          <a:xfrm>
            <a:off x="698500" y="4467780"/>
            <a:ext cx="5588000" cy="3655457"/>
          </a:xfrm>
          <a:prstGeom prst="rect">
            <a:avLst/>
          </a:prstGeom>
          <a:noFill/>
          <a:ln>
            <a:noFill/>
          </a:ln>
        </p:spPr>
        <p:txBody>
          <a:bodyPr spcFirstLastPara="1" wrap="square" lIns="92950" tIns="46475" rIns="92950" bIns="46475" anchor="t" anchorCtr="0">
            <a:noAutofit/>
          </a:bodyPr>
          <a:lstStyle/>
          <a:p>
            <a:pPr marL="457200" marR="0" lvl="0" indent="-228600" algn="l" rtl="0">
              <a:lnSpc>
                <a:spcPct val="100000"/>
              </a:lnSpc>
              <a:spcBef>
                <a:spcPts val="0"/>
              </a:spcBef>
              <a:spcAft>
                <a:spcPts val="0"/>
              </a:spcAft>
              <a:buSzPts val="1400"/>
              <a:buNone/>
            </a:pPr>
            <a:endParaRPr/>
          </a:p>
        </p:txBody>
      </p:sp>
      <p:sp>
        <p:nvSpPr>
          <p:cNvPr id="683" name="Google Shape;683;p15:notes"/>
          <p:cNvSpPr txBox="1">
            <a:spLocks noGrp="1"/>
          </p:cNvSpPr>
          <p:nvPr>
            <p:ph type="sldNum" idx="12"/>
          </p:nvPr>
        </p:nvSpPr>
        <p:spPr>
          <a:xfrm>
            <a:off x="3956551" y="8817905"/>
            <a:ext cx="3026833" cy="465796"/>
          </a:xfrm>
          <a:prstGeom prst="rect">
            <a:avLst/>
          </a:prstGeom>
          <a:noFill/>
          <a:ln>
            <a:noFill/>
          </a:ln>
        </p:spPr>
        <p:txBody>
          <a:bodyPr spcFirstLastPara="1" wrap="square" lIns="92950" tIns="46475" rIns="92950" bIns="46475" anchor="b" anchorCtr="0">
            <a:noAutofit/>
          </a:bodyPr>
          <a:lstStyle/>
          <a:p>
            <a:pPr marL="0" lvl="0" indent="0" algn="l" rtl="0">
              <a:lnSpc>
                <a:spcPct val="100000"/>
              </a:lnSpc>
              <a:spcBef>
                <a:spcPts val="0"/>
              </a:spcBef>
              <a:spcAft>
                <a:spcPts val="0"/>
              </a:spcAft>
              <a:buNone/>
            </a:pPr>
            <a:fld id="{00000000-1234-1234-1234-123412341234}" type="slidenum">
              <a:rPr lang="en-US"/>
              <a:t>45</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7/21/2021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415600" y="1536633"/>
            <a:ext cx="5333200" cy="45552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3" name="Google Shape;23;p5"/>
          <p:cNvSpPr txBox="1">
            <a:spLocks noGrp="1"/>
          </p:cNvSpPr>
          <p:nvPr>
            <p:ph type="body" idx="2"/>
          </p:nvPr>
        </p:nvSpPr>
        <p:spPr>
          <a:xfrm>
            <a:off x="6443200" y="1536633"/>
            <a:ext cx="5333200" cy="45552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4" name="Google Shape;24;p5"/>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50048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69C1C69-A84B-4980-B6BB-3AD51F033BAE}" type="datetime1">
              <a:rPr lang="en-US" smtClean="0"/>
              <a:t>7/21/2021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E69C1C69-A84B-4980-B6BB-3AD51F033BAE}" type="datetime1">
              <a:rPr lang="en-US" smtClean="0"/>
              <a:t>7/21/2021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376508-DA0A-4FE8-BDD7-AFDA3078CF44}" type="datetime1">
              <a:rPr lang="en-US" smtClean="0"/>
              <a:t>7/21/2021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7/21/2021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 id="2147483704"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mailto:LCFF@cde.ca.gov" TargetMode="External"/><Relationship Id="rId2" Type="http://schemas.openxmlformats.org/officeDocument/2006/relationships/hyperlink" Target="https://www.cde.ca.gov/fg/cr/documents/esseriiiexpenditureplan.docx" TargetMode="External"/><Relationship Id="rId1" Type="http://schemas.openxmlformats.org/officeDocument/2006/relationships/slideLayout" Target="../slideLayouts/slideLayout4.xml"/><Relationship Id="rId4" Type="http://schemas.openxmlformats.org/officeDocument/2006/relationships/hyperlink" Target="mailto:EDReliefFunds@cde.ca.gov"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hyperlink" Target="https://www.cde.ca.gov/fg/cr/arpact.asp" TargetMode="Externa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hyperlink" Target="mailto:LCFF@cde.ca.gov"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mailto:EDReliefFunds@cde.ca.gov"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a:t>Template and Instructions</a:t>
            </a:r>
          </a:p>
        </p:txBody>
      </p:sp>
      <p:sp>
        <p:nvSpPr>
          <p:cNvPr id="3" name="Subtitle 2"/>
          <p:cNvSpPr>
            <a:spLocks noGrp="1"/>
          </p:cNvSpPr>
          <p:nvPr>
            <p:ph type="subTitle" idx="1"/>
          </p:nvPr>
        </p:nvSpPr>
        <p:spPr>
          <a:xfrm>
            <a:off x="2485501" y="4455620"/>
            <a:ext cx="9155085" cy="1451403"/>
          </a:xfrm>
        </p:spPr>
        <p:txBody>
          <a:bodyPr>
            <a:normAutofit/>
          </a:bodyPr>
          <a:lstStyle/>
          <a:p>
            <a:r>
              <a:rPr lang="en-US" dirty="0"/>
              <a:t>The Template and Instructions for the Elementary and Secondary School Emergency Relief (ESSER) III Expenditure Plan Templates</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50D31-90EC-4DA0-971A-4FFC05E2685B}"/>
              </a:ext>
            </a:extLst>
          </p:cNvPr>
          <p:cNvSpPr>
            <a:spLocks noGrp="1"/>
          </p:cNvSpPr>
          <p:nvPr>
            <p:ph type="title"/>
          </p:nvPr>
        </p:nvSpPr>
        <p:spPr/>
        <p:txBody>
          <a:bodyPr/>
          <a:lstStyle/>
          <a:p>
            <a:r>
              <a:rPr lang="en-US" dirty="0"/>
              <a:t>Fiscal Requirements</a:t>
            </a:r>
          </a:p>
        </p:txBody>
      </p:sp>
      <p:sp>
        <p:nvSpPr>
          <p:cNvPr id="3" name="Content Placeholder 2">
            <a:extLst>
              <a:ext uri="{FF2B5EF4-FFF2-40B4-BE49-F238E27FC236}">
                <a16:creationId xmlns:a16="http://schemas.microsoft.com/office/drawing/2014/main" id="{5B51ABC8-1DC7-46F4-9ED3-15AC28B8CE3B}"/>
              </a:ext>
            </a:extLst>
          </p:cNvPr>
          <p:cNvSpPr>
            <a:spLocks noGrp="1"/>
          </p:cNvSpPr>
          <p:nvPr>
            <p:ph idx="1"/>
          </p:nvPr>
        </p:nvSpPr>
        <p:spPr>
          <a:xfrm>
            <a:off x="1097280" y="1845733"/>
            <a:ext cx="10058400" cy="4610395"/>
          </a:xfrm>
        </p:spPr>
        <p:txBody>
          <a:bodyPr>
            <a:normAutofit/>
          </a:bodyPr>
          <a:lstStyle/>
          <a:p>
            <a:r>
              <a:rPr lang="en-US" dirty="0"/>
              <a:t>An LEA must use at least 20 percent (20%) of its ESSER III apportionment for expenditures related to addressing the academic impact of lost instructional time through the implementation of evidence-based interventions, such as summer learning or summer enrichment, extended day, comprehensive afterschool programs, or extended school year programs. </a:t>
            </a:r>
          </a:p>
          <a:p>
            <a:r>
              <a:rPr lang="en-US" dirty="0"/>
              <a:t>An LEA must use the remaining ESSER III funds consistent with section 2001(e)(2) of the ARP Act. </a:t>
            </a:r>
          </a:p>
          <a:p>
            <a:pPr lvl="1">
              <a:spcBef>
                <a:spcPts val="600"/>
              </a:spcBef>
            </a:pPr>
            <a:r>
              <a:rPr lang="en-US" dirty="0"/>
              <a:t>See pages 2 and 3 of the ESSER III Expenditure Plan Instructions for additional information and allowable uses.</a:t>
            </a:r>
          </a:p>
        </p:txBody>
      </p:sp>
      <p:sp>
        <p:nvSpPr>
          <p:cNvPr id="4" name="Slide Number Placeholder 3">
            <a:extLst>
              <a:ext uri="{FF2B5EF4-FFF2-40B4-BE49-F238E27FC236}">
                <a16:creationId xmlns:a16="http://schemas.microsoft.com/office/drawing/2014/main" id="{111E908A-93EB-43F9-BD95-0ECBB743B6B8}"/>
              </a:ext>
            </a:extLst>
          </p:cNvPr>
          <p:cNvSpPr>
            <a:spLocks noGrp="1"/>
          </p:cNvSpPr>
          <p:nvPr>
            <p:ph type="sldNum" sz="quarter" idx="12"/>
          </p:nvPr>
        </p:nvSpPr>
        <p:spPr/>
        <p:txBody>
          <a:bodyPr/>
          <a:lstStyle/>
          <a:p>
            <a:fld id="{1E47FE53-EBF0-4DA7-9D9D-CC1C3A20F3CB}" type="slidenum">
              <a:rPr lang="en-US" smtClean="0"/>
              <a:t>10</a:t>
            </a:fld>
            <a:endParaRPr lang="en-US"/>
          </a:p>
        </p:txBody>
      </p:sp>
    </p:spTree>
    <p:extLst>
      <p:ext uri="{BB962C8B-B14F-4D97-AF65-F5344CB8AC3E}">
        <p14:creationId xmlns:p14="http://schemas.microsoft.com/office/powerpoint/2010/main" val="3864552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F124A-4D09-4CC6-848D-65629ABB3BCA}"/>
              </a:ext>
            </a:extLst>
          </p:cNvPr>
          <p:cNvSpPr>
            <a:spLocks noGrp="1"/>
          </p:cNvSpPr>
          <p:nvPr>
            <p:ph type="title"/>
          </p:nvPr>
        </p:nvSpPr>
        <p:spPr/>
        <p:txBody>
          <a:bodyPr/>
          <a:lstStyle/>
          <a:p>
            <a:r>
              <a:rPr lang="en-US" dirty="0"/>
              <a:t>Programmatic Requirements (1)</a:t>
            </a:r>
          </a:p>
        </p:txBody>
      </p:sp>
      <p:sp>
        <p:nvSpPr>
          <p:cNvPr id="3" name="Content Placeholder 2">
            <a:extLst>
              <a:ext uri="{FF2B5EF4-FFF2-40B4-BE49-F238E27FC236}">
                <a16:creationId xmlns:a16="http://schemas.microsoft.com/office/drawing/2014/main" id="{56C324C4-CA03-404A-A735-193C5483040F}"/>
              </a:ext>
            </a:extLst>
          </p:cNvPr>
          <p:cNvSpPr>
            <a:spLocks noGrp="1"/>
          </p:cNvSpPr>
          <p:nvPr>
            <p:ph idx="1"/>
          </p:nvPr>
        </p:nvSpPr>
        <p:spPr/>
        <p:txBody>
          <a:bodyPr/>
          <a:lstStyle/>
          <a:p>
            <a:pPr marL="0" indent="0">
              <a:buNone/>
            </a:pPr>
            <a:r>
              <a:rPr lang="en-US" dirty="0"/>
              <a:t>The ESSER III Expenditure Plan is required to address the following:</a:t>
            </a:r>
          </a:p>
          <a:p>
            <a:pPr marL="514350" indent="-514350">
              <a:buFont typeface="+mj-lt"/>
              <a:buAutoNum type="arabicPeriod"/>
            </a:pPr>
            <a:r>
              <a:rPr lang="en-US" dirty="0"/>
              <a:t>The extent to which and how the funds will be used to implement prevention and mitigation strategies that are, to the greatest extent practicable, consistent with the most recent Centers for Disease Control and Prevention guidance on reopening schools, in order to continuously and safely open and operate schools for in-person learning.</a:t>
            </a:r>
          </a:p>
        </p:txBody>
      </p:sp>
      <p:sp>
        <p:nvSpPr>
          <p:cNvPr id="4" name="Slide Number Placeholder 3">
            <a:extLst>
              <a:ext uri="{FF2B5EF4-FFF2-40B4-BE49-F238E27FC236}">
                <a16:creationId xmlns:a16="http://schemas.microsoft.com/office/drawing/2014/main" id="{A9319614-A180-473E-A0FB-115F71AD42F7}"/>
              </a:ext>
            </a:extLst>
          </p:cNvPr>
          <p:cNvSpPr>
            <a:spLocks noGrp="1"/>
          </p:cNvSpPr>
          <p:nvPr>
            <p:ph type="sldNum" sz="quarter" idx="12"/>
          </p:nvPr>
        </p:nvSpPr>
        <p:spPr/>
        <p:txBody>
          <a:bodyPr/>
          <a:lstStyle/>
          <a:p>
            <a:fld id="{1E47FE53-EBF0-4DA7-9D9D-CC1C3A20F3CB}" type="slidenum">
              <a:rPr lang="en-US" smtClean="0"/>
              <a:t>11</a:t>
            </a:fld>
            <a:endParaRPr lang="en-US"/>
          </a:p>
        </p:txBody>
      </p:sp>
    </p:spTree>
    <p:extLst>
      <p:ext uri="{BB962C8B-B14F-4D97-AF65-F5344CB8AC3E}">
        <p14:creationId xmlns:p14="http://schemas.microsoft.com/office/powerpoint/2010/main" val="1284486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F124A-4D09-4CC6-848D-65629ABB3BCA}"/>
              </a:ext>
            </a:extLst>
          </p:cNvPr>
          <p:cNvSpPr>
            <a:spLocks noGrp="1"/>
          </p:cNvSpPr>
          <p:nvPr>
            <p:ph type="title"/>
          </p:nvPr>
        </p:nvSpPr>
        <p:spPr/>
        <p:txBody>
          <a:bodyPr/>
          <a:lstStyle/>
          <a:p>
            <a:r>
              <a:rPr lang="en-US" dirty="0"/>
              <a:t>Programmatic Requirements (2)</a:t>
            </a:r>
          </a:p>
        </p:txBody>
      </p:sp>
      <p:sp>
        <p:nvSpPr>
          <p:cNvPr id="3" name="Content Placeholder 2">
            <a:extLst>
              <a:ext uri="{FF2B5EF4-FFF2-40B4-BE49-F238E27FC236}">
                <a16:creationId xmlns:a16="http://schemas.microsoft.com/office/drawing/2014/main" id="{56C324C4-CA03-404A-A735-193C5483040F}"/>
              </a:ext>
            </a:extLst>
          </p:cNvPr>
          <p:cNvSpPr>
            <a:spLocks noGrp="1"/>
          </p:cNvSpPr>
          <p:nvPr>
            <p:ph idx="1"/>
          </p:nvPr>
        </p:nvSpPr>
        <p:spPr/>
        <p:txBody>
          <a:bodyPr/>
          <a:lstStyle/>
          <a:p>
            <a:pPr marL="514350" indent="-514350">
              <a:buFont typeface="+mj-lt"/>
              <a:buAutoNum type="arabicPeriod" startAt="2"/>
            </a:pPr>
            <a:r>
              <a:rPr lang="en-US" dirty="0"/>
              <a:t>How the LEA will use the minimum of 20% of funds it reserves for learning loss to address the academic impact of lost instructional time through the implementation of evidence-based interventions, such as summer learning or summer enrichment, extended day, comprehensive afterschool programs, or extended school year programs.</a:t>
            </a:r>
          </a:p>
          <a:p>
            <a:pPr marL="514350" indent="-514350">
              <a:buFont typeface="+mj-lt"/>
              <a:buAutoNum type="arabicPeriod" startAt="2"/>
            </a:pPr>
            <a:r>
              <a:rPr lang="en-US" dirty="0"/>
              <a:t>How the LEA will spend its remaining ESSER III funds, if any, consistent with the allowable uses.</a:t>
            </a:r>
          </a:p>
        </p:txBody>
      </p:sp>
      <p:sp>
        <p:nvSpPr>
          <p:cNvPr id="4" name="Slide Number Placeholder 3">
            <a:extLst>
              <a:ext uri="{FF2B5EF4-FFF2-40B4-BE49-F238E27FC236}">
                <a16:creationId xmlns:a16="http://schemas.microsoft.com/office/drawing/2014/main" id="{A9319614-A180-473E-A0FB-115F71AD42F7}"/>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3404581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F124A-4D09-4CC6-848D-65629ABB3BCA}"/>
              </a:ext>
            </a:extLst>
          </p:cNvPr>
          <p:cNvSpPr>
            <a:spLocks noGrp="1"/>
          </p:cNvSpPr>
          <p:nvPr>
            <p:ph type="title"/>
          </p:nvPr>
        </p:nvSpPr>
        <p:spPr/>
        <p:txBody>
          <a:bodyPr/>
          <a:lstStyle/>
          <a:p>
            <a:r>
              <a:rPr lang="en-US" dirty="0"/>
              <a:t>Programmatic Requirements (3)</a:t>
            </a:r>
          </a:p>
        </p:txBody>
      </p:sp>
      <p:sp>
        <p:nvSpPr>
          <p:cNvPr id="3" name="Content Placeholder 2">
            <a:extLst>
              <a:ext uri="{FF2B5EF4-FFF2-40B4-BE49-F238E27FC236}">
                <a16:creationId xmlns:a16="http://schemas.microsoft.com/office/drawing/2014/main" id="{56C324C4-CA03-404A-A735-193C5483040F}"/>
              </a:ext>
            </a:extLst>
          </p:cNvPr>
          <p:cNvSpPr>
            <a:spLocks noGrp="1"/>
          </p:cNvSpPr>
          <p:nvPr>
            <p:ph idx="1"/>
          </p:nvPr>
        </p:nvSpPr>
        <p:spPr/>
        <p:txBody>
          <a:bodyPr/>
          <a:lstStyle/>
          <a:p>
            <a:pPr marL="514350" indent="-514350">
              <a:buFont typeface="+mj-lt"/>
              <a:buAutoNum type="arabicPeriod" startAt="4"/>
            </a:pPr>
            <a:r>
              <a:rPr lang="en-US" dirty="0"/>
              <a:t>How the LEA will ensure that the interventions it implements, including but not limited to the interventions to address learning loss, will respond to the academic, social, emotional, and mental health needs of all students, and particularly those students disproportionately impacted by the COVID–19 pandemic, including students from low-income families, students of color, English learners, children with disabilities, students experiencing homelessness, children in foster care, and migratory students.</a:t>
            </a:r>
          </a:p>
        </p:txBody>
      </p:sp>
      <p:sp>
        <p:nvSpPr>
          <p:cNvPr id="4" name="Slide Number Placeholder 3">
            <a:extLst>
              <a:ext uri="{FF2B5EF4-FFF2-40B4-BE49-F238E27FC236}">
                <a16:creationId xmlns:a16="http://schemas.microsoft.com/office/drawing/2014/main" id="{A9319614-A180-473E-A0FB-115F71AD42F7}"/>
              </a:ext>
            </a:extLst>
          </p:cNvPr>
          <p:cNvSpPr>
            <a:spLocks noGrp="1"/>
          </p:cNvSpPr>
          <p:nvPr>
            <p:ph type="sldNum" sz="quarter" idx="12"/>
          </p:nvPr>
        </p:nvSpPr>
        <p:spPr/>
        <p:txBody>
          <a:bodyPr/>
          <a:lstStyle/>
          <a:p>
            <a:fld id="{1E47FE53-EBF0-4DA7-9D9D-CC1C3A20F3CB}" type="slidenum">
              <a:rPr lang="en-US" smtClean="0"/>
              <a:t>13</a:t>
            </a:fld>
            <a:endParaRPr lang="en-US"/>
          </a:p>
        </p:txBody>
      </p:sp>
    </p:spTree>
    <p:extLst>
      <p:ext uri="{BB962C8B-B14F-4D97-AF65-F5344CB8AC3E}">
        <p14:creationId xmlns:p14="http://schemas.microsoft.com/office/powerpoint/2010/main" val="154004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3079C-B579-41A3-BBF0-8E9B232FED9A}"/>
              </a:ext>
            </a:extLst>
          </p:cNvPr>
          <p:cNvSpPr>
            <a:spLocks noGrp="1"/>
          </p:cNvSpPr>
          <p:nvPr>
            <p:ph type="title"/>
          </p:nvPr>
        </p:nvSpPr>
        <p:spPr/>
        <p:txBody>
          <a:bodyPr/>
          <a:lstStyle/>
          <a:p>
            <a:r>
              <a:rPr lang="en-US" dirty="0"/>
              <a:t>Engagement Requirements (1)</a:t>
            </a:r>
          </a:p>
        </p:txBody>
      </p:sp>
      <p:sp>
        <p:nvSpPr>
          <p:cNvPr id="3" name="Content Placeholder 2">
            <a:extLst>
              <a:ext uri="{FF2B5EF4-FFF2-40B4-BE49-F238E27FC236}">
                <a16:creationId xmlns:a16="http://schemas.microsoft.com/office/drawing/2014/main" id="{9CE0D9CC-A36A-4382-912C-2C25D236595B}"/>
              </a:ext>
            </a:extLst>
          </p:cNvPr>
          <p:cNvSpPr>
            <a:spLocks noGrp="1"/>
          </p:cNvSpPr>
          <p:nvPr>
            <p:ph idx="1"/>
          </p:nvPr>
        </p:nvSpPr>
        <p:spPr/>
        <p:txBody>
          <a:bodyPr/>
          <a:lstStyle/>
          <a:p>
            <a:r>
              <a:rPr lang="en-US" dirty="0"/>
              <a:t>In developing their plan, LEAs must engage in meaningful consultation with specified stakeholders: </a:t>
            </a:r>
          </a:p>
          <a:p>
            <a:pPr lvl="1"/>
            <a:r>
              <a:rPr lang="en-US" sz="2800" dirty="0"/>
              <a:t>students; </a:t>
            </a:r>
          </a:p>
          <a:p>
            <a:pPr lvl="1"/>
            <a:r>
              <a:rPr lang="en-US" sz="2800" dirty="0"/>
              <a:t>families; </a:t>
            </a:r>
          </a:p>
          <a:p>
            <a:pPr lvl="1"/>
            <a:r>
              <a:rPr lang="en-US" sz="2800" dirty="0"/>
              <a:t>school and district administrators (including special education administrators); and </a:t>
            </a:r>
          </a:p>
          <a:p>
            <a:pPr lvl="1"/>
            <a:r>
              <a:rPr lang="en-US" sz="2800" dirty="0"/>
              <a:t>teachers, principals, school leaders, other educators, school staff, and their unions.</a:t>
            </a:r>
          </a:p>
        </p:txBody>
      </p:sp>
      <p:sp>
        <p:nvSpPr>
          <p:cNvPr id="4" name="Slide Number Placeholder 3">
            <a:extLst>
              <a:ext uri="{FF2B5EF4-FFF2-40B4-BE49-F238E27FC236}">
                <a16:creationId xmlns:a16="http://schemas.microsoft.com/office/drawing/2014/main" id="{540D838A-BBBB-4759-92B2-1D6F41D3865A}"/>
              </a:ext>
            </a:extLst>
          </p:cNvPr>
          <p:cNvSpPr>
            <a:spLocks noGrp="1"/>
          </p:cNvSpPr>
          <p:nvPr>
            <p:ph type="sldNum" sz="quarter" idx="12"/>
          </p:nvPr>
        </p:nvSpPr>
        <p:spPr/>
        <p:txBody>
          <a:bodyPr/>
          <a:lstStyle/>
          <a:p>
            <a:fld id="{1E47FE53-EBF0-4DA7-9D9D-CC1C3A20F3CB}" type="slidenum">
              <a:rPr lang="en-US" smtClean="0"/>
              <a:t>14</a:t>
            </a:fld>
            <a:endParaRPr lang="en-US"/>
          </a:p>
        </p:txBody>
      </p:sp>
    </p:spTree>
    <p:extLst>
      <p:ext uri="{BB962C8B-B14F-4D97-AF65-F5344CB8AC3E}">
        <p14:creationId xmlns:p14="http://schemas.microsoft.com/office/powerpoint/2010/main" val="3509138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3079C-B579-41A3-BBF0-8E9B232FED9A}"/>
              </a:ext>
            </a:extLst>
          </p:cNvPr>
          <p:cNvSpPr>
            <a:spLocks noGrp="1"/>
          </p:cNvSpPr>
          <p:nvPr>
            <p:ph type="title"/>
          </p:nvPr>
        </p:nvSpPr>
        <p:spPr/>
        <p:txBody>
          <a:bodyPr/>
          <a:lstStyle/>
          <a:p>
            <a:r>
              <a:rPr lang="en-US" dirty="0"/>
              <a:t>Engagement Requirements (2)</a:t>
            </a:r>
          </a:p>
        </p:txBody>
      </p:sp>
      <p:sp>
        <p:nvSpPr>
          <p:cNvPr id="3" name="Content Placeholder 2">
            <a:extLst>
              <a:ext uri="{FF2B5EF4-FFF2-40B4-BE49-F238E27FC236}">
                <a16:creationId xmlns:a16="http://schemas.microsoft.com/office/drawing/2014/main" id="{9CE0D9CC-A36A-4382-912C-2C25D236595B}"/>
              </a:ext>
            </a:extLst>
          </p:cNvPr>
          <p:cNvSpPr>
            <a:spLocks noGrp="1"/>
          </p:cNvSpPr>
          <p:nvPr>
            <p:ph idx="1"/>
          </p:nvPr>
        </p:nvSpPr>
        <p:spPr>
          <a:xfrm>
            <a:off x="1097280" y="1845733"/>
            <a:ext cx="10058400" cy="4610395"/>
          </a:xfrm>
        </p:spPr>
        <p:txBody>
          <a:bodyPr>
            <a:normAutofit fontScale="92500"/>
          </a:bodyPr>
          <a:lstStyle/>
          <a:p>
            <a:r>
              <a:rPr lang="en-US" dirty="0"/>
              <a:t>In addition, LEAs must also engage in meaningful consultation, to the extent they are present or served by the LEA, with: </a:t>
            </a:r>
          </a:p>
          <a:p>
            <a:pPr lvl="1"/>
            <a:r>
              <a:rPr lang="en-US" sz="2800" dirty="0"/>
              <a:t>Tribes; </a:t>
            </a:r>
          </a:p>
          <a:p>
            <a:pPr lvl="1"/>
            <a:r>
              <a:rPr lang="en-US" sz="2800" dirty="0"/>
              <a:t>civil rights organizations (including disability rights organizations); and </a:t>
            </a:r>
          </a:p>
          <a:p>
            <a:pPr lvl="1"/>
            <a:r>
              <a:rPr lang="en-US" sz="2800" dirty="0"/>
              <a:t>stakeholders representing the interests of children with disabilities, English learners, children experiencing homelessness, children in foster care, migratory students, children who are incarcerated, and other underserved students.</a:t>
            </a:r>
          </a:p>
          <a:p>
            <a:r>
              <a:rPr lang="en-US" dirty="0"/>
              <a:t>Finally, LEAs must provide the opportunity to provide public input and take such input into account.</a:t>
            </a:r>
          </a:p>
        </p:txBody>
      </p:sp>
      <p:sp>
        <p:nvSpPr>
          <p:cNvPr id="4" name="Slide Number Placeholder 3">
            <a:extLst>
              <a:ext uri="{FF2B5EF4-FFF2-40B4-BE49-F238E27FC236}">
                <a16:creationId xmlns:a16="http://schemas.microsoft.com/office/drawing/2014/main" id="{540D838A-BBBB-4759-92B2-1D6F41D3865A}"/>
              </a:ext>
            </a:extLst>
          </p:cNvPr>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584017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7AA8955-72A2-43B8-B41D-7F2F481A8258}"/>
              </a:ext>
            </a:extLst>
          </p:cNvPr>
          <p:cNvSpPr>
            <a:spLocks noGrp="1"/>
          </p:cNvSpPr>
          <p:nvPr>
            <p:ph type="title"/>
          </p:nvPr>
        </p:nvSpPr>
        <p:spPr/>
        <p:txBody>
          <a:bodyPr>
            <a:normAutofit/>
          </a:bodyPr>
          <a:lstStyle/>
          <a:p>
            <a:r>
              <a:rPr lang="en-US" sz="4800" dirty="0"/>
              <a:t>Questions About the ESSER III Expenditure Plan Requirements</a:t>
            </a:r>
          </a:p>
        </p:txBody>
      </p:sp>
      <p:sp>
        <p:nvSpPr>
          <p:cNvPr id="4" name="Slide Number Placeholder 3">
            <a:extLst>
              <a:ext uri="{FF2B5EF4-FFF2-40B4-BE49-F238E27FC236}">
                <a16:creationId xmlns:a16="http://schemas.microsoft.com/office/drawing/2014/main" id="{E039E3A3-A158-49E1-881E-A4919CA80918}"/>
              </a:ext>
            </a:extLst>
          </p:cNvPr>
          <p:cNvSpPr>
            <a:spLocks noGrp="1"/>
          </p:cNvSpPr>
          <p:nvPr>
            <p:ph type="sldNum" sz="quarter" idx="12"/>
          </p:nvPr>
        </p:nvSpPr>
        <p:spPr/>
        <p:txBody>
          <a:bodyPr/>
          <a:lstStyle/>
          <a:p>
            <a:fld id="{1E47FE53-EBF0-4DA7-9D9D-CC1C3A20F3CB}" type="slidenum">
              <a:rPr lang="en-US" smtClean="0"/>
              <a:t>16</a:t>
            </a:fld>
            <a:endParaRPr lang="en-US"/>
          </a:p>
        </p:txBody>
      </p:sp>
    </p:spTree>
    <p:extLst>
      <p:ext uri="{BB962C8B-B14F-4D97-AF65-F5344CB8AC3E}">
        <p14:creationId xmlns:p14="http://schemas.microsoft.com/office/powerpoint/2010/main" val="1580954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77026-E55C-4585-B6E5-9EC6A74D3E5C}"/>
              </a:ext>
            </a:extLst>
          </p:cNvPr>
          <p:cNvSpPr>
            <a:spLocks noGrp="1"/>
          </p:cNvSpPr>
          <p:nvPr>
            <p:ph type="title"/>
          </p:nvPr>
        </p:nvSpPr>
        <p:spPr>
          <a:xfrm>
            <a:off x="1097280" y="758952"/>
            <a:ext cx="10058400" cy="3566160"/>
          </a:xfrm>
        </p:spPr>
        <p:txBody>
          <a:bodyPr>
            <a:normAutofit/>
          </a:bodyPr>
          <a:lstStyle/>
          <a:p>
            <a:r>
              <a:rPr lang="en-US" sz="6600" dirty="0"/>
              <a:t>ESSER III Expenditure Plan Template</a:t>
            </a:r>
          </a:p>
        </p:txBody>
      </p:sp>
      <p:sp>
        <p:nvSpPr>
          <p:cNvPr id="3" name="Text Placeholder 2">
            <a:extLst>
              <a:ext uri="{FF2B5EF4-FFF2-40B4-BE49-F238E27FC236}">
                <a16:creationId xmlns:a16="http://schemas.microsoft.com/office/drawing/2014/main" id="{3D206519-0E6D-44D7-BD5D-E86C45C5F5DE}"/>
              </a:ext>
            </a:extLst>
          </p:cNvPr>
          <p:cNvSpPr>
            <a:spLocks noGrp="1"/>
          </p:cNvSpPr>
          <p:nvPr>
            <p:ph type="body" idx="1"/>
          </p:nvPr>
        </p:nvSpPr>
        <p:spPr/>
        <p:txBody>
          <a:bodyPr/>
          <a:lstStyle/>
          <a:p>
            <a:r>
              <a:rPr lang="en-US" dirty="0"/>
              <a:t>A Walkthrough of the ESSER III Expenditure Plan Template and Instructions</a:t>
            </a:r>
          </a:p>
        </p:txBody>
      </p:sp>
      <p:sp>
        <p:nvSpPr>
          <p:cNvPr id="4" name="Slide Number Placeholder 3">
            <a:extLst>
              <a:ext uri="{FF2B5EF4-FFF2-40B4-BE49-F238E27FC236}">
                <a16:creationId xmlns:a16="http://schemas.microsoft.com/office/drawing/2014/main" id="{700DBA5F-DC0A-43A3-B9AE-06090657390F}"/>
              </a:ext>
            </a:extLst>
          </p:cNvPr>
          <p:cNvSpPr>
            <a:spLocks noGrp="1"/>
          </p:cNvSpPr>
          <p:nvPr>
            <p:ph type="sldNum" sz="quarter" idx="12"/>
          </p:nvPr>
        </p:nvSpPr>
        <p:spPr/>
        <p:txBody>
          <a:bodyPr/>
          <a:lstStyle/>
          <a:p>
            <a:fld id="{1E47FE53-EBF0-4DA7-9D9D-CC1C3A20F3CB}" type="slidenum">
              <a:rPr lang="en-US" smtClean="0"/>
              <a:t>17</a:t>
            </a:fld>
            <a:endParaRPr lang="en-US"/>
          </a:p>
        </p:txBody>
      </p:sp>
    </p:spTree>
    <p:extLst>
      <p:ext uri="{BB962C8B-B14F-4D97-AF65-F5344CB8AC3E}">
        <p14:creationId xmlns:p14="http://schemas.microsoft.com/office/powerpoint/2010/main" val="3810551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6"/>
          <p:cNvSpPr txBox="1">
            <a:spLocks noGrp="1"/>
          </p:cNvSpPr>
          <p:nvPr>
            <p:ph type="title"/>
          </p:nvPr>
        </p:nvSpPr>
        <p:spPr/>
        <p:txBody>
          <a:bodyPr/>
          <a:lstStyle/>
          <a:p>
            <a:pPr lvl="0"/>
            <a:r>
              <a:rPr lang="en-US" dirty="0"/>
              <a:t>Sections of the Expenditure Plan</a:t>
            </a:r>
          </a:p>
        </p:txBody>
      </p:sp>
      <p:sp>
        <p:nvSpPr>
          <p:cNvPr id="2" name="Content Placeholder 1">
            <a:extLst>
              <a:ext uri="{FF2B5EF4-FFF2-40B4-BE49-F238E27FC236}">
                <a16:creationId xmlns:a16="http://schemas.microsoft.com/office/drawing/2014/main" id="{56A4991C-86AC-44A9-B23D-5EE02054D775}"/>
              </a:ext>
            </a:extLst>
          </p:cNvPr>
          <p:cNvSpPr>
            <a:spLocks noGrp="1"/>
          </p:cNvSpPr>
          <p:nvPr>
            <p:ph idx="1"/>
          </p:nvPr>
        </p:nvSpPr>
        <p:spPr/>
        <p:txBody>
          <a:bodyPr/>
          <a:lstStyle/>
          <a:p>
            <a:r>
              <a:rPr lang="en-US" dirty="0"/>
              <a:t>Summary of Planned ESSER III Expenditures</a:t>
            </a:r>
          </a:p>
          <a:p>
            <a:r>
              <a:rPr lang="en-US" dirty="0"/>
              <a:t>Community Engagement</a:t>
            </a:r>
          </a:p>
          <a:p>
            <a:r>
              <a:rPr lang="en-US" dirty="0"/>
              <a:t>Actions and Expenditures to Address Student Needs</a:t>
            </a:r>
          </a:p>
          <a:p>
            <a:pPr lvl="1">
              <a:spcBef>
                <a:spcPts val="600"/>
              </a:spcBef>
            </a:pPr>
            <a:r>
              <a:rPr lang="en-US" sz="2800" dirty="0"/>
              <a:t>Strategies for Continuous and Safe In-Person Learning</a:t>
            </a:r>
          </a:p>
          <a:p>
            <a:pPr lvl="1">
              <a:spcBef>
                <a:spcPts val="600"/>
              </a:spcBef>
            </a:pPr>
            <a:r>
              <a:rPr lang="en-US" sz="2800" dirty="0"/>
              <a:t>Addressing the Impact of Lost Instructional Time</a:t>
            </a:r>
          </a:p>
          <a:p>
            <a:pPr lvl="1">
              <a:spcBef>
                <a:spcPts val="600"/>
              </a:spcBef>
            </a:pPr>
            <a:r>
              <a:rPr lang="en-US" sz="2800" dirty="0"/>
              <a:t>Use of Any Remaining Funds</a:t>
            </a:r>
          </a:p>
          <a:p>
            <a:pPr>
              <a:spcBef>
                <a:spcPts val="600"/>
              </a:spcBef>
            </a:pPr>
            <a:r>
              <a:rPr lang="en-US" dirty="0"/>
              <a:t>Ensuring Interventions are Addressing Student Needs</a:t>
            </a:r>
          </a:p>
        </p:txBody>
      </p:sp>
      <p:sp>
        <p:nvSpPr>
          <p:cNvPr id="293" name="Google Shape;293;p6"/>
          <p:cNvSpPr txBox="1">
            <a:spLocks noGrp="1"/>
          </p:cNvSpPr>
          <p:nvPr>
            <p:ph type="sldNum" sz="quarter" idx="12"/>
          </p:nvPr>
        </p:nvSpPr>
        <p:spPr/>
        <p:txBody>
          <a:bodyPr/>
          <a:lstStyle/>
          <a:p>
            <a:pPr lvl="0"/>
            <a:fld id="{00000000-1234-1234-1234-123412341234}" type="slidenum">
              <a:rPr lang="en-US" smtClean="0"/>
              <a:pPr lvl="0"/>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926BF-1D91-4B1C-8236-5FE52DD425EC}"/>
              </a:ext>
            </a:extLst>
          </p:cNvPr>
          <p:cNvSpPr>
            <a:spLocks noGrp="1"/>
          </p:cNvSpPr>
          <p:nvPr>
            <p:ph type="title"/>
          </p:nvPr>
        </p:nvSpPr>
        <p:spPr/>
        <p:txBody>
          <a:bodyPr/>
          <a:lstStyle/>
          <a:p>
            <a:r>
              <a:rPr lang="en-US" dirty="0"/>
              <a:t>General Information</a:t>
            </a:r>
          </a:p>
        </p:txBody>
      </p:sp>
      <p:sp>
        <p:nvSpPr>
          <p:cNvPr id="3" name="Content Placeholder 2">
            <a:extLst>
              <a:ext uri="{FF2B5EF4-FFF2-40B4-BE49-F238E27FC236}">
                <a16:creationId xmlns:a16="http://schemas.microsoft.com/office/drawing/2014/main" id="{0DBAC277-2405-42CA-B8C6-396A41FF1875}"/>
              </a:ext>
            </a:extLst>
          </p:cNvPr>
          <p:cNvSpPr>
            <a:spLocks noGrp="1"/>
          </p:cNvSpPr>
          <p:nvPr>
            <p:ph idx="1"/>
          </p:nvPr>
        </p:nvSpPr>
        <p:spPr>
          <a:xfrm>
            <a:off x="1097280" y="1845733"/>
            <a:ext cx="10058400" cy="4610395"/>
          </a:xfrm>
        </p:spPr>
        <p:txBody>
          <a:bodyPr>
            <a:normAutofit lnSpcReduction="10000"/>
          </a:bodyPr>
          <a:lstStyle/>
          <a:p>
            <a:pPr marL="0" indent="0">
              <a:buNone/>
            </a:pPr>
            <a:r>
              <a:rPr lang="en-US" dirty="0"/>
              <a:t>On the first page of the Template the LEA must provide the following:</a:t>
            </a:r>
          </a:p>
          <a:p>
            <a:r>
              <a:rPr lang="en-US" dirty="0"/>
              <a:t>The name of the LEA</a:t>
            </a:r>
          </a:p>
          <a:p>
            <a:r>
              <a:rPr lang="en-US" dirty="0"/>
              <a:t>The name and title of the LEA contact</a:t>
            </a:r>
          </a:p>
          <a:p>
            <a:r>
              <a:rPr lang="en-US" dirty="0"/>
              <a:t>The email address and phone number of the LEA contact</a:t>
            </a:r>
          </a:p>
          <a:p>
            <a:r>
              <a:rPr lang="en-US" dirty="0"/>
              <a:t>An LEA that chooses to include community input and/or actions from other plans, such as the Local Control and Accountability Plan (LCAP) and/or the Expanded Learning Opportunities (ELO) Grant Plan must provide the name(s) and location(s) of the plans being referenced</a:t>
            </a:r>
          </a:p>
        </p:txBody>
      </p:sp>
      <p:sp>
        <p:nvSpPr>
          <p:cNvPr id="4" name="Slide Number Placeholder 3">
            <a:extLst>
              <a:ext uri="{FF2B5EF4-FFF2-40B4-BE49-F238E27FC236}">
                <a16:creationId xmlns:a16="http://schemas.microsoft.com/office/drawing/2014/main" id="{CCDA1F7B-B2D9-453F-80C5-BFCC3507B8E8}"/>
              </a:ext>
            </a:extLst>
          </p:cNvPr>
          <p:cNvSpPr>
            <a:spLocks noGrp="1"/>
          </p:cNvSpPr>
          <p:nvPr>
            <p:ph type="sldNum" sz="quarter" idx="12"/>
          </p:nvPr>
        </p:nvSpPr>
        <p:spPr/>
        <p:txBody>
          <a:bodyPr/>
          <a:lstStyle/>
          <a:p>
            <a:fld id="{1E47FE53-EBF0-4DA7-9D9D-CC1C3A20F3CB}" type="slidenum">
              <a:rPr lang="en-US" smtClean="0"/>
              <a:t>19</a:t>
            </a:fld>
            <a:endParaRPr lang="en-US"/>
          </a:p>
        </p:txBody>
      </p:sp>
    </p:spTree>
    <p:extLst>
      <p:ext uri="{BB962C8B-B14F-4D97-AF65-F5344CB8AC3E}">
        <p14:creationId xmlns:p14="http://schemas.microsoft.com/office/powerpoint/2010/main" val="2583174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896A7-BABB-435A-A544-08DFBC24D4CF}"/>
              </a:ext>
            </a:extLst>
          </p:cNvPr>
          <p:cNvSpPr>
            <a:spLocks noGrp="1"/>
          </p:cNvSpPr>
          <p:nvPr>
            <p:ph type="title"/>
          </p:nvPr>
        </p:nvSpPr>
        <p:spPr/>
        <p:txBody>
          <a:bodyPr/>
          <a:lstStyle/>
          <a:p>
            <a:r>
              <a:rPr lang="en-US" dirty="0"/>
              <a:t>Availability of the Template</a:t>
            </a:r>
          </a:p>
        </p:txBody>
      </p:sp>
      <p:sp>
        <p:nvSpPr>
          <p:cNvPr id="3" name="Content Placeholder 2" descr="ESSER III Expenditure Plan Template">
            <a:extLst>
              <a:ext uri="{FF2B5EF4-FFF2-40B4-BE49-F238E27FC236}">
                <a16:creationId xmlns:a16="http://schemas.microsoft.com/office/drawing/2014/main" id="{2B19BDD7-52D5-4415-A907-7A17E80CA85E}"/>
              </a:ext>
            </a:extLst>
          </p:cNvPr>
          <p:cNvSpPr>
            <a:spLocks noGrp="1"/>
          </p:cNvSpPr>
          <p:nvPr>
            <p:ph idx="1"/>
          </p:nvPr>
        </p:nvSpPr>
        <p:spPr/>
        <p:txBody>
          <a:bodyPr>
            <a:normAutofit/>
          </a:bodyPr>
          <a:lstStyle/>
          <a:p>
            <a:r>
              <a:rPr lang="en-US" dirty="0"/>
              <a:t>ESSER III Expenditure Plan Template: </a:t>
            </a:r>
            <a:r>
              <a:rPr lang="en-US" dirty="0">
                <a:solidFill>
                  <a:srgbClr val="1704A0"/>
                </a:solidFill>
                <a:hlinkClick r:id="rId2" tooltip="ESSER III Expenditure Plan Template">
                  <a:extLst>
                    <a:ext uri="{A12FA001-AC4F-418D-AE19-62706E023703}">
                      <ahyp:hlinkClr xmlns:ahyp="http://schemas.microsoft.com/office/drawing/2018/hyperlinkcolor" val="tx"/>
                    </a:ext>
                  </a:extLst>
                </a:hlinkClick>
              </a:rPr>
              <a:t>https://www.cde.ca.gov/fg/cr/documents/esseriiiexpenditureplan.docx</a:t>
            </a:r>
            <a:r>
              <a:rPr lang="en-US" dirty="0"/>
              <a:t> </a:t>
            </a:r>
          </a:p>
          <a:p>
            <a:pPr lvl="1">
              <a:spcBef>
                <a:spcPts val="600"/>
              </a:spcBef>
            </a:pPr>
            <a:r>
              <a:rPr lang="en-US" sz="2800" dirty="0"/>
              <a:t>For assistance related to the ESSER III Expenditure Plan template and instructions please contact </a:t>
            </a:r>
            <a:r>
              <a:rPr lang="en-US" sz="2800" dirty="0">
                <a:solidFill>
                  <a:srgbClr val="1704A0"/>
                </a:solidFill>
                <a:hlinkClick r:id="rId3">
                  <a:extLst>
                    <a:ext uri="{A12FA001-AC4F-418D-AE19-62706E023703}">
                      <ahyp:hlinkClr xmlns:ahyp="http://schemas.microsoft.com/office/drawing/2018/hyperlinkcolor" val="tx"/>
                    </a:ext>
                  </a:extLst>
                </a:hlinkClick>
              </a:rPr>
              <a:t>LCFF@cde.ca.gov</a:t>
            </a:r>
            <a:r>
              <a:rPr lang="en-US" sz="2800" dirty="0"/>
              <a:t>. </a:t>
            </a:r>
          </a:p>
          <a:p>
            <a:pPr lvl="1">
              <a:spcBef>
                <a:spcPts val="600"/>
              </a:spcBef>
            </a:pPr>
            <a:r>
              <a:rPr lang="en-US" sz="2800" dirty="0"/>
              <a:t>For all other questions related to ESSER III please contact </a:t>
            </a:r>
            <a:r>
              <a:rPr lang="en-US" sz="2800" dirty="0">
                <a:solidFill>
                  <a:srgbClr val="1704A0"/>
                </a:solidFill>
                <a:hlinkClick r:id="rId4">
                  <a:extLst>
                    <a:ext uri="{A12FA001-AC4F-418D-AE19-62706E023703}">
                      <ahyp:hlinkClr xmlns:ahyp="http://schemas.microsoft.com/office/drawing/2018/hyperlinkcolor" val="tx"/>
                    </a:ext>
                  </a:extLst>
                </a:hlinkClick>
              </a:rPr>
              <a:t>EDReliefFunds@cde.ca.gov</a:t>
            </a:r>
            <a:r>
              <a:rPr lang="en-US" sz="2800" dirty="0"/>
              <a:t>.</a:t>
            </a:r>
          </a:p>
        </p:txBody>
      </p:sp>
      <p:sp>
        <p:nvSpPr>
          <p:cNvPr id="4" name="Slide Number Placeholder 3">
            <a:extLst>
              <a:ext uri="{FF2B5EF4-FFF2-40B4-BE49-F238E27FC236}">
                <a16:creationId xmlns:a16="http://schemas.microsoft.com/office/drawing/2014/main" id="{AC4226A1-4491-4267-ACBA-6335D2CF0F6C}"/>
              </a:ext>
            </a:extLst>
          </p:cNvPr>
          <p:cNvSpPr>
            <a:spLocks noGrp="1"/>
          </p:cNvSpPr>
          <p:nvPr>
            <p:ph type="sldNum" sz="quarter" idx="12"/>
          </p:nvPr>
        </p:nvSpPr>
        <p:spPr/>
        <p:txBody>
          <a:bodyPr/>
          <a:lstStyle/>
          <a:p>
            <a:fld id="{1E47FE53-EBF0-4DA7-9D9D-CC1C3A20F3CB}" type="slidenum">
              <a:rPr lang="en-US" smtClean="0"/>
              <a:t>2</a:t>
            </a:fld>
            <a:endParaRPr lang="en-US"/>
          </a:p>
        </p:txBody>
      </p:sp>
    </p:spTree>
    <p:extLst>
      <p:ext uri="{BB962C8B-B14F-4D97-AF65-F5344CB8AC3E}">
        <p14:creationId xmlns:p14="http://schemas.microsoft.com/office/powerpoint/2010/main" val="2105592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D94D7-AF81-4807-B5B1-8EC1A2FA49CD}"/>
              </a:ext>
            </a:extLst>
          </p:cNvPr>
          <p:cNvSpPr>
            <a:spLocks noGrp="1"/>
          </p:cNvSpPr>
          <p:nvPr>
            <p:ph type="title"/>
          </p:nvPr>
        </p:nvSpPr>
        <p:spPr/>
        <p:txBody>
          <a:bodyPr>
            <a:normAutofit/>
          </a:bodyPr>
          <a:lstStyle/>
          <a:p>
            <a:r>
              <a:rPr lang="en-US" dirty="0"/>
              <a:t>Summary of Planned ESSER III Expenditures (1)</a:t>
            </a:r>
          </a:p>
        </p:txBody>
      </p:sp>
      <p:graphicFrame>
        <p:nvGraphicFramePr>
          <p:cNvPr id="3" name="Table 2" descr="Total ESSER III funds received by the LEA">
            <a:extLst>
              <a:ext uri="{FF2B5EF4-FFF2-40B4-BE49-F238E27FC236}">
                <a16:creationId xmlns:a16="http://schemas.microsoft.com/office/drawing/2014/main" id="{16542E4D-A627-41B4-8796-CE60EAB4334B}"/>
              </a:ext>
            </a:extLst>
          </p:cNvPr>
          <p:cNvGraphicFramePr>
            <a:graphicFrameLocks noGrp="1"/>
          </p:cNvGraphicFramePr>
          <p:nvPr>
            <p:extLst>
              <p:ext uri="{D42A27DB-BD31-4B8C-83A1-F6EECF244321}">
                <p14:modId xmlns:p14="http://schemas.microsoft.com/office/powerpoint/2010/main" val="2959962070"/>
              </p:ext>
            </p:extLst>
          </p:nvPr>
        </p:nvGraphicFramePr>
        <p:xfrm>
          <a:off x="360324" y="1737360"/>
          <a:ext cx="11471352" cy="914400"/>
        </p:xfrm>
        <a:graphic>
          <a:graphicData uri="http://schemas.openxmlformats.org/drawingml/2006/table">
            <a:tbl>
              <a:tblPr firstRow="1" bandRow="1">
                <a:tableStyleId>{5C22544A-7EE6-4342-B048-85BDC9FD1C3A}</a:tableStyleId>
              </a:tblPr>
              <a:tblGrid>
                <a:gridCol w="11471352">
                  <a:extLst>
                    <a:ext uri="{9D8B030D-6E8A-4147-A177-3AD203B41FA5}">
                      <a16:colId xmlns:a16="http://schemas.microsoft.com/office/drawing/2014/main" val="202307000"/>
                    </a:ext>
                  </a:extLst>
                </a:gridCol>
              </a:tblGrid>
              <a:tr h="370840">
                <a:tc>
                  <a:txBody>
                    <a:bodyPr/>
                    <a:lstStyle/>
                    <a:p>
                      <a:r>
                        <a:rPr lang="en-US" sz="2400" dirty="0">
                          <a:solidFill>
                            <a:schemeClr val="tx1"/>
                          </a:solidFill>
                        </a:rPr>
                        <a:t>Total ESSER III funds received by the LEA</a:t>
                      </a:r>
                    </a:p>
                  </a:txBody>
                  <a:tcPr>
                    <a:lnB w="12700" cap="flat" cmpd="sng" algn="ctr">
                      <a:solidFill>
                        <a:schemeClr val="tx1"/>
                      </a:solidFill>
                      <a:prstDash val="solid"/>
                      <a:round/>
                      <a:headEnd type="none" w="med" len="med"/>
                      <a:tailEnd type="none" w="med" len="med"/>
                    </a:lnB>
                    <a:solidFill>
                      <a:srgbClr val="FBE4D5"/>
                    </a:solidFill>
                  </a:tcPr>
                </a:tc>
                <a:extLst>
                  <a:ext uri="{0D108BD9-81ED-4DB2-BD59-A6C34878D82A}">
                    <a16:rowId xmlns:a16="http://schemas.microsoft.com/office/drawing/2014/main" val="57262638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[$ 0.00]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67463702"/>
                  </a:ext>
                </a:extLst>
              </a:tr>
            </a:tbl>
          </a:graphicData>
        </a:graphic>
      </p:graphicFrame>
      <p:graphicFrame>
        <p:nvGraphicFramePr>
          <p:cNvPr id="5" name="Table 4" descr="Table of total planned ESSER III expenditures with plan section">
            <a:extLst>
              <a:ext uri="{FF2B5EF4-FFF2-40B4-BE49-F238E27FC236}">
                <a16:creationId xmlns:a16="http://schemas.microsoft.com/office/drawing/2014/main" id="{B973A358-F04D-4B93-AEC7-066243BAD7C0}"/>
              </a:ext>
            </a:extLst>
          </p:cNvPr>
          <p:cNvGraphicFramePr>
            <a:graphicFrameLocks noGrp="1"/>
          </p:cNvGraphicFramePr>
          <p:nvPr>
            <p:extLst>
              <p:ext uri="{D42A27DB-BD31-4B8C-83A1-F6EECF244321}">
                <p14:modId xmlns:p14="http://schemas.microsoft.com/office/powerpoint/2010/main" val="4063455034"/>
              </p:ext>
            </p:extLst>
          </p:nvPr>
        </p:nvGraphicFramePr>
        <p:xfrm>
          <a:off x="360324" y="2774196"/>
          <a:ext cx="11471352" cy="2560320"/>
        </p:xfrm>
        <a:graphic>
          <a:graphicData uri="http://schemas.openxmlformats.org/drawingml/2006/table">
            <a:tbl>
              <a:tblPr firstRow="1" bandRow="1">
                <a:tableStyleId>{5940675A-B579-460E-94D1-54222C63F5DA}</a:tableStyleId>
              </a:tblPr>
              <a:tblGrid>
                <a:gridCol w="7658261">
                  <a:extLst>
                    <a:ext uri="{9D8B030D-6E8A-4147-A177-3AD203B41FA5}">
                      <a16:colId xmlns:a16="http://schemas.microsoft.com/office/drawing/2014/main" val="4259217704"/>
                    </a:ext>
                  </a:extLst>
                </a:gridCol>
                <a:gridCol w="3813091">
                  <a:extLst>
                    <a:ext uri="{9D8B030D-6E8A-4147-A177-3AD203B41FA5}">
                      <a16:colId xmlns:a16="http://schemas.microsoft.com/office/drawing/2014/main" val="338623965"/>
                    </a:ext>
                  </a:extLst>
                </a:gridCol>
              </a:tblGrid>
              <a:tr h="370840">
                <a:tc>
                  <a:txBody>
                    <a:bodyPr/>
                    <a:lstStyle/>
                    <a:p>
                      <a:r>
                        <a:rPr lang="en-US" sz="2400" b="1" dirty="0"/>
                        <a:t>Plan Section</a:t>
                      </a:r>
                    </a:p>
                  </a:txBody>
                  <a:tcPr>
                    <a:solidFill>
                      <a:srgbClr val="FBE4D5"/>
                    </a:solidFill>
                  </a:tcPr>
                </a:tc>
                <a:tc>
                  <a:txBody>
                    <a:bodyPr/>
                    <a:lstStyle/>
                    <a:p>
                      <a:r>
                        <a:rPr lang="en-US" sz="2400" b="1" dirty="0"/>
                        <a:t>Total Planned ESSER III Expenditures</a:t>
                      </a:r>
                    </a:p>
                  </a:txBody>
                  <a:tcPr>
                    <a:solidFill>
                      <a:srgbClr val="FBE4D5"/>
                    </a:solidFill>
                  </a:tcPr>
                </a:tc>
                <a:extLst>
                  <a:ext uri="{0D108BD9-81ED-4DB2-BD59-A6C34878D82A}">
                    <a16:rowId xmlns:a16="http://schemas.microsoft.com/office/drawing/2014/main" val="3080777926"/>
                  </a:ext>
                </a:extLst>
              </a:tr>
              <a:tr h="370840">
                <a:tc>
                  <a:txBody>
                    <a:bodyPr/>
                    <a:lstStyle/>
                    <a:p>
                      <a:r>
                        <a:rPr lang="en-US" sz="2400" dirty="0"/>
                        <a:t>Strategies for Continuous and Safe In-Person Learning</a:t>
                      </a:r>
                    </a:p>
                  </a:txBody>
                  <a:tcPr/>
                </a:tc>
                <a:tc>
                  <a:txBody>
                    <a:bodyPr/>
                    <a:lstStyle/>
                    <a:p>
                      <a:r>
                        <a:rPr lang="en-US" sz="2400" dirty="0"/>
                        <a:t>[$ 0.00]</a:t>
                      </a:r>
                    </a:p>
                  </a:txBody>
                  <a:tcPr/>
                </a:tc>
                <a:extLst>
                  <a:ext uri="{0D108BD9-81ED-4DB2-BD59-A6C34878D82A}">
                    <a16:rowId xmlns:a16="http://schemas.microsoft.com/office/drawing/2014/main" val="1881105948"/>
                  </a:ext>
                </a:extLst>
              </a:tr>
              <a:tr h="370840">
                <a:tc>
                  <a:txBody>
                    <a:bodyPr/>
                    <a:lstStyle/>
                    <a:p>
                      <a:r>
                        <a:rPr lang="en-US" sz="2400" dirty="0"/>
                        <a:t>Addressing Lost Instructional Time (a minimum of 20 percent of the LEAs ESSER III funds)</a:t>
                      </a:r>
                    </a:p>
                  </a:txBody>
                  <a:tcPr>
                    <a:solidFill>
                      <a:srgbClr val="FDF1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[$ 0.00]</a:t>
                      </a:r>
                    </a:p>
                    <a:p>
                      <a:endParaRPr lang="en-US" sz="2400" dirty="0"/>
                    </a:p>
                  </a:txBody>
                  <a:tcPr>
                    <a:solidFill>
                      <a:srgbClr val="FDF1E9"/>
                    </a:solidFill>
                  </a:tcPr>
                </a:tc>
                <a:extLst>
                  <a:ext uri="{0D108BD9-81ED-4DB2-BD59-A6C34878D82A}">
                    <a16:rowId xmlns:a16="http://schemas.microsoft.com/office/drawing/2014/main" val="2766372446"/>
                  </a:ext>
                </a:extLst>
              </a:tr>
              <a:tr h="370840">
                <a:tc>
                  <a:txBody>
                    <a:bodyPr/>
                    <a:lstStyle/>
                    <a:p>
                      <a:r>
                        <a:rPr lang="en-US" sz="2400" dirty="0"/>
                        <a:t>Use of Any Remaining Funds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[$ 0.00]</a:t>
                      </a:r>
                    </a:p>
                  </a:txBody>
                  <a:tcPr/>
                </a:tc>
                <a:extLst>
                  <a:ext uri="{0D108BD9-81ED-4DB2-BD59-A6C34878D82A}">
                    <a16:rowId xmlns:a16="http://schemas.microsoft.com/office/drawing/2014/main" val="141914660"/>
                  </a:ext>
                </a:extLst>
              </a:tr>
            </a:tbl>
          </a:graphicData>
        </a:graphic>
      </p:graphicFrame>
      <p:graphicFrame>
        <p:nvGraphicFramePr>
          <p:cNvPr id="10" name="Table 9" descr="Total ESSER III funds included in this plan&#10;">
            <a:extLst>
              <a:ext uri="{FF2B5EF4-FFF2-40B4-BE49-F238E27FC236}">
                <a16:creationId xmlns:a16="http://schemas.microsoft.com/office/drawing/2014/main" id="{0094C0A3-DBEC-4F98-8A9F-02C38F7811D5}"/>
              </a:ext>
            </a:extLst>
          </p:cNvPr>
          <p:cNvGraphicFramePr>
            <a:graphicFrameLocks noGrp="1"/>
          </p:cNvGraphicFramePr>
          <p:nvPr>
            <p:extLst>
              <p:ext uri="{D42A27DB-BD31-4B8C-83A1-F6EECF244321}">
                <p14:modId xmlns:p14="http://schemas.microsoft.com/office/powerpoint/2010/main" val="1506781609"/>
              </p:ext>
            </p:extLst>
          </p:nvPr>
        </p:nvGraphicFramePr>
        <p:xfrm>
          <a:off x="360324" y="5456953"/>
          <a:ext cx="11471352" cy="914400"/>
        </p:xfrm>
        <a:graphic>
          <a:graphicData uri="http://schemas.openxmlformats.org/drawingml/2006/table">
            <a:tbl>
              <a:tblPr firstRow="1" bandRow="1">
                <a:tableStyleId>{5C22544A-7EE6-4342-B048-85BDC9FD1C3A}</a:tableStyleId>
              </a:tblPr>
              <a:tblGrid>
                <a:gridCol w="11471352">
                  <a:extLst>
                    <a:ext uri="{9D8B030D-6E8A-4147-A177-3AD203B41FA5}">
                      <a16:colId xmlns:a16="http://schemas.microsoft.com/office/drawing/2014/main" val="202307000"/>
                    </a:ext>
                  </a:extLst>
                </a:gridCol>
              </a:tblGrid>
              <a:tr h="370840">
                <a:tc>
                  <a:txBody>
                    <a:bodyPr/>
                    <a:lstStyle/>
                    <a:p>
                      <a:r>
                        <a:rPr lang="en-US" sz="2400" dirty="0">
                          <a:solidFill>
                            <a:schemeClr val="tx1"/>
                          </a:solidFill>
                        </a:rPr>
                        <a:t>Total ESSER III funds included in this plan</a:t>
                      </a:r>
                    </a:p>
                  </a:txBody>
                  <a:tcPr>
                    <a:lnB w="12700" cap="flat" cmpd="sng" algn="ctr">
                      <a:solidFill>
                        <a:schemeClr val="tx1"/>
                      </a:solidFill>
                      <a:prstDash val="solid"/>
                      <a:round/>
                      <a:headEnd type="none" w="med" len="med"/>
                      <a:tailEnd type="none" w="med" len="med"/>
                    </a:lnB>
                    <a:solidFill>
                      <a:srgbClr val="FBE4D5"/>
                    </a:solidFill>
                  </a:tcPr>
                </a:tc>
                <a:extLst>
                  <a:ext uri="{0D108BD9-81ED-4DB2-BD59-A6C34878D82A}">
                    <a16:rowId xmlns:a16="http://schemas.microsoft.com/office/drawing/2014/main" val="57262638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[$ 0.00]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67463702"/>
                  </a:ext>
                </a:extLst>
              </a:tr>
            </a:tbl>
          </a:graphicData>
        </a:graphic>
      </p:graphicFrame>
      <p:sp>
        <p:nvSpPr>
          <p:cNvPr id="4" name="Slide Number Placeholder 3">
            <a:extLst>
              <a:ext uri="{FF2B5EF4-FFF2-40B4-BE49-F238E27FC236}">
                <a16:creationId xmlns:a16="http://schemas.microsoft.com/office/drawing/2014/main" id="{AE27636B-38C8-438F-8054-7A2AFE017B3B}"/>
              </a:ext>
            </a:extLst>
          </p:cNvPr>
          <p:cNvSpPr>
            <a:spLocks noGrp="1"/>
          </p:cNvSpPr>
          <p:nvPr>
            <p:ph type="sldNum" sz="quarter" idx="12"/>
          </p:nvPr>
        </p:nvSpPr>
        <p:spPr/>
        <p:txBody>
          <a:bodyPr/>
          <a:lstStyle/>
          <a:p>
            <a:fld id="{1E47FE53-EBF0-4DA7-9D9D-CC1C3A20F3CB}" type="slidenum">
              <a:rPr lang="en-US" smtClean="0"/>
              <a:t>20</a:t>
            </a:fld>
            <a:endParaRPr lang="en-US"/>
          </a:p>
        </p:txBody>
      </p:sp>
    </p:spTree>
    <p:extLst>
      <p:ext uri="{BB962C8B-B14F-4D97-AF65-F5344CB8AC3E}">
        <p14:creationId xmlns:p14="http://schemas.microsoft.com/office/powerpoint/2010/main" val="1975202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D94D7-AF81-4807-B5B1-8EC1A2FA49CD}"/>
              </a:ext>
            </a:extLst>
          </p:cNvPr>
          <p:cNvSpPr>
            <a:spLocks noGrp="1"/>
          </p:cNvSpPr>
          <p:nvPr>
            <p:ph type="title"/>
          </p:nvPr>
        </p:nvSpPr>
        <p:spPr/>
        <p:txBody>
          <a:bodyPr>
            <a:normAutofit/>
          </a:bodyPr>
          <a:lstStyle/>
          <a:p>
            <a:r>
              <a:rPr lang="en-US" dirty="0"/>
              <a:t>Summary of Planned ESSER III Expenditures (2)</a:t>
            </a:r>
          </a:p>
        </p:txBody>
      </p:sp>
      <p:sp>
        <p:nvSpPr>
          <p:cNvPr id="3" name="Content Placeholder 2">
            <a:extLst>
              <a:ext uri="{FF2B5EF4-FFF2-40B4-BE49-F238E27FC236}">
                <a16:creationId xmlns:a16="http://schemas.microsoft.com/office/drawing/2014/main" id="{1BE6304F-3307-48A1-98FC-0347DB076C14}"/>
              </a:ext>
            </a:extLst>
          </p:cNvPr>
          <p:cNvSpPr>
            <a:spLocks noGrp="1"/>
          </p:cNvSpPr>
          <p:nvPr>
            <p:ph idx="1"/>
          </p:nvPr>
        </p:nvSpPr>
        <p:spPr>
          <a:xfrm>
            <a:off x="1097278" y="2062716"/>
            <a:ext cx="10058401" cy="4138577"/>
          </a:xfrm>
        </p:spPr>
        <p:txBody>
          <a:bodyPr>
            <a:normAutofit/>
          </a:bodyPr>
          <a:lstStyle/>
          <a:p>
            <a:r>
              <a:rPr lang="en-US" dirty="0"/>
              <a:t>For the ‘Total ESSER III funds received by the LEA,’ provide the total amount of ESSER III funds received by the LEA.</a:t>
            </a:r>
          </a:p>
          <a:p>
            <a:r>
              <a:rPr lang="en-US" dirty="0"/>
              <a:t>In the Total Planned ESSER III Expenditures column of the table, provide the amount of ESSER III funds being used to implement the actions identified in the applicable plan sections.</a:t>
            </a:r>
          </a:p>
          <a:p>
            <a:r>
              <a:rPr lang="en-US" dirty="0"/>
              <a:t>For the ‘Total ESSER III funds included in this plan,’ provide the total amount of ESSER III funds being used to implement actions in the plan.</a:t>
            </a:r>
          </a:p>
        </p:txBody>
      </p:sp>
      <p:sp>
        <p:nvSpPr>
          <p:cNvPr id="4" name="Slide Number Placeholder 3">
            <a:extLst>
              <a:ext uri="{FF2B5EF4-FFF2-40B4-BE49-F238E27FC236}">
                <a16:creationId xmlns:a16="http://schemas.microsoft.com/office/drawing/2014/main" id="{AE27636B-38C8-438F-8054-7A2AFE017B3B}"/>
              </a:ext>
            </a:extLst>
          </p:cNvPr>
          <p:cNvSpPr>
            <a:spLocks noGrp="1"/>
          </p:cNvSpPr>
          <p:nvPr>
            <p:ph type="sldNum" sz="quarter" idx="12"/>
          </p:nvPr>
        </p:nvSpPr>
        <p:spPr/>
        <p:txBody>
          <a:bodyPr/>
          <a:lstStyle/>
          <a:p>
            <a:fld id="{1E47FE53-EBF0-4DA7-9D9D-CC1C3A20F3CB}" type="slidenum">
              <a:rPr lang="en-US" smtClean="0"/>
              <a:t>21</a:t>
            </a:fld>
            <a:endParaRPr lang="en-US"/>
          </a:p>
        </p:txBody>
      </p:sp>
    </p:spTree>
    <p:extLst>
      <p:ext uri="{BB962C8B-B14F-4D97-AF65-F5344CB8AC3E}">
        <p14:creationId xmlns:p14="http://schemas.microsoft.com/office/powerpoint/2010/main" val="1603102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Community Engagement (1)</a:t>
            </a:r>
          </a:p>
        </p:txBody>
      </p:sp>
      <p:graphicFrame>
        <p:nvGraphicFramePr>
          <p:cNvPr id="6" name="Table 5">
            <a:extLst>
              <a:ext uri="{FF2B5EF4-FFF2-40B4-BE49-F238E27FC236}">
                <a16:creationId xmlns:a16="http://schemas.microsoft.com/office/drawing/2014/main" id="{1FF18FFD-30F6-4269-B7FA-C420AD177683}"/>
              </a:ext>
            </a:extLst>
          </p:cNvPr>
          <p:cNvGraphicFramePr>
            <a:graphicFrameLocks noGrp="1"/>
          </p:cNvGraphicFramePr>
          <p:nvPr>
            <p:extLst>
              <p:ext uri="{D42A27DB-BD31-4B8C-83A1-F6EECF244321}">
                <p14:modId xmlns:p14="http://schemas.microsoft.com/office/powerpoint/2010/main" val="2778328984"/>
              </p:ext>
            </p:extLst>
          </p:nvPr>
        </p:nvGraphicFramePr>
        <p:xfrm>
          <a:off x="360324" y="2352557"/>
          <a:ext cx="11471352" cy="1645920"/>
        </p:xfrm>
        <a:graphic>
          <a:graphicData uri="http://schemas.openxmlformats.org/drawingml/2006/table">
            <a:tbl>
              <a:tblPr firstRow="1" bandRow="1">
                <a:tableStyleId>{5C22544A-7EE6-4342-B048-85BDC9FD1C3A}</a:tableStyleId>
              </a:tblPr>
              <a:tblGrid>
                <a:gridCol w="11471352">
                  <a:extLst>
                    <a:ext uri="{9D8B030D-6E8A-4147-A177-3AD203B41FA5}">
                      <a16:colId xmlns:a16="http://schemas.microsoft.com/office/drawing/2014/main" val="202307000"/>
                    </a:ext>
                  </a:extLst>
                </a:gridCol>
              </a:tblGrid>
              <a:tr h="370840">
                <a:tc>
                  <a:txBody>
                    <a:bodyPr/>
                    <a:lstStyle/>
                    <a:p>
                      <a:r>
                        <a:rPr lang="en-US" sz="2400" b="0" dirty="0">
                          <a:solidFill>
                            <a:schemeClr val="tx1"/>
                          </a:solidFill>
                        </a:rPr>
                        <a:t>A description of the efforts made by the LEA to meaningfully consult with its required community members and the opportunities provided by the LEA for public input in the development of the plan.</a:t>
                      </a:r>
                    </a:p>
                  </a:txBody>
                  <a:tcPr>
                    <a:lnB w="12700" cap="flat" cmpd="sng" algn="ctr">
                      <a:solidFill>
                        <a:schemeClr val="tx1"/>
                      </a:solidFill>
                      <a:prstDash val="solid"/>
                      <a:round/>
                      <a:headEnd type="none" w="med" len="med"/>
                      <a:tailEnd type="none" w="med" len="med"/>
                    </a:lnB>
                    <a:solidFill>
                      <a:srgbClr val="FBE4D5"/>
                    </a:solidFill>
                  </a:tcPr>
                </a:tc>
                <a:extLst>
                  <a:ext uri="{0D108BD9-81ED-4DB2-BD59-A6C34878D82A}">
                    <a16:rowId xmlns:a16="http://schemas.microsoft.com/office/drawing/2014/main" val="57262638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[Respond here]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67463702"/>
                  </a:ext>
                </a:extLst>
              </a:tr>
            </a:tbl>
          </a:graphicData>
        </a:graphic>
      </p:graphicFrame>
      <p:graphicFrame>
        <p:nvGraphicFramePr>
          <p:cNvPr id="7" name="Table 6">
            <a:extLst>
              <a:ext uri="{FF2B5EF4-FFF2-40B4-BE49-F238E27FC236}">
                <a16:creationId xmlns:a16="http://schemas.microsoft.com/office/drawing/2014/main" id="{B8A6C298-9AEB-4621-A92D-5D27E90C8674}"/>
              </a:ext>
            </a:extLst>
          </p:cNvPr>
          <p:cNvGraphicFramePr>
            <a:graphicFrameLocks noGrp="1"/>
          </p:cNvGraphicFramePr>
          <p:nvPr>
            <p:extLst>
              <p:ext uri="{D42A27DB-BD31-4B8C-83A1-F6EECF244321}">
                <p14:modId xmlns:p14="http://schemas.microsoft.com/office/powerpoint/2010/main" val="1590342082"/>
              </p:ext>
            </p:extLst>
          </p:nvPr>
        </p:nvGraphicFramePr>
        <p:xfrm>
          <a:off x="360324" y="3998477"/>
          <a:ext cx="11471352" cy="1280160"/>
        </p:xfrm>
        <a:graphic>
          <a:graphicData uri="http://schemas.openxmlformats.org/drawingml/2006/table">
            <a:tbl>
              <a:tblPr firstRow="1" bandRow="1">
                <a:tableStyleId>{5C22544A-7EE6-4342-B048-85BDC9FD1C3A}</a:tableStyleId>
              </a:tblPr>
              <a:tblGrid>
                <a:gridCol w="11471352">
                  <a:extLst>
                    <a:ext uri="{9D8B030D-6E8A-4147-A177-3AD203B41FA5}">
                      <a16:colId xmlns:a16="http://schemas.microsoft.com/office/drawing/2014/main" val="202307000"/>
                    </a:ext>
                  </a:extLst>
                </a:gridCol>
              </a:tblGrid>
              <a:tr h="370840">
                <a:tc>
                  <a:txBody>
                    <a:bodyPr/>
                    <a:lstStyle/>
                    <a:p>
                      <a:r>
                        <a:rPr lang="en-US" sz="2400" b="0" dirty="0">
                          <a:solidFill>
                            <a:schemeClr val="tx1"/>
                          </a:solidFill>
                        </a:rPr>
                        <a:t>A description of how the development of the plan was influenced by community input.</a:t>
                      </a:r>
                    </a:p>
                  </a:txBody>
                  <a:tcPr>
                    <a:lnB w="12700" cap="flat" cmpd="sng" algn="ctr">
                      <a:solidFill>
                        <a:schemeClr val="tx1"/>
                      </a:solidFill>
                      <a:prstDash val="solid"/>
                      <a:round/>
                      <a:headEnd type="none" w="med" len="med"/>
                      <a:tailEnd type="none" w="med" len="med"/>
                    </a:lnB>
                    <a:solidFill>
                      <a:srgbClr val="FBE4D5"/>
                    </a:solidFill>
                  </a:tcPr>
                </a:tc>
                <a:extLst>
                  <a:ext uri="{0D108BD9-81ED-4DB2-BD59-A6C34878D82A}">
                    <a16:rowId xmlns:a16="http://schemas.microsoft.com/office/drawing/2014/main" val="57262638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[Respond here]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67463702"/>
                  </a:ext>
                </a:extLst>
              </a:tr>
            </a:tbl>
          </a:graphicData>
        </a:graphic>
      </p:graphicFrame>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22</a:t>
            </a:fld>
            <a:endParaRPr lang="en-US"/>
          </a:p>
        </p:txBody>
      </p:sp>
    </p:spTree>
    <p:extLst>
      <p:ext uri="{BB962C8B-B14F-4D97-AF65-F5344CB8AC3E}">
        <p14:creationId xmlns:p14="http://schemas.microsoft.com/office/powerpoint/2010/main" val="7495522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Community Engagement (2)</a:t>
            </a:r>
          </a:p>
        </p:txBody>
      </p:sp>
      <p:sp>
        <p:nvSpPr>
          <p:cNvPr id="6" name="Content Placeholder 5">
            <a:extLst>
              <a:ext uri="{FF2B5EF4-FFF2-40B4-BE49-F238E27FC236}">
                <a16:creationId xmlns:a16="http://schemas.microsoft.com/office/drawing/2014/main" id="{F89B778F-3CD2-4B9F-9346-E41EF4A8BF7E}"/>
              </a:ext>
            </a:extLst>
          </p:cNvPr>
          <p:cNvSpPr>
            <a:spLocks noGrp="1"/>
          </p:cNvSpPr>
          <p:nvPr>
            <p:ph idx="1"/>
          </p:nvPr>
        </p:nvSpPr>
        <p:spPr>
          <a:xfrm>
            <a:off x="1097280" y="1845733"/>
            <a:ext cx="10058400" cy="4610395"/>
          </a:xfrm>
        </p:spPr>
        <p:txBody>
          <a:bodyPr>
            <a:normAutofit fontScale="85000" lnSpcReduction="10000"/>
          </a:bodyPr>
          <a:lstStyle/>
          <a:p>
            <a:pPr marL="0" indent="0">
              <a:buNone/>
            </a:pPr>
            <a:r>
              <a:rPr lang="en-US" b="1" dirty="0"/>
              <a:t>Prompt: A description of the efforts made by the LEA to meaningfully consult with its required community members and the opportunities provided by the LEA for public input in the development of the plan.</a:t>
            </a:r>
          </a:p>
          <a:p>
            <a:r>
              <a:rPr lang="en-US" dirty="0"/>
              <a:t>A sufficient response will describe how the LEA sought to meaningfully consult with its required community members in the development of the plan, how the LEA promoted the opportunities for community engagement, and the opportunities that the LEA provided for input from the public at large into the development of the plan.  </a:t>
            </a:r>
          </a:p>
          <a:p>
            <a:r>
              <a:rPr lang="en-US" dirty="0"/>
              <a:t>As noted above, a description of “meaningful consultation” with the community will include an explanation of how the LEA has considered the perspectives and insights of each of the required community members in identifying the unique needs of the LEA, especially related to the effects of the COVID-19 pandemic. </a:t>
            </a:r>
          </a:p>
        </p:txBody>
      </p:sp>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23</a:t>
            </a:fld>
            <a:endParaRPr lang="en-US"/>
          </a:p>
        </p:txBody>
      </p:sp>
    </p:spTree>
    <p:extLst>
      <p:ext uri="{BB962C8B-B14F-4D97-AF65-F5344CB8AC3E}">
        <p14:creationId xmlns:p14="http://schemas.microsoft.com/office/powerpoint/2010/main" val="2208933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Community Engagement (3)</a:t>
            </a:r>
          </a:p>
        </p:txBody>
      </p:sp>
      <p:sp>
        <p:nvSpPr>
          <p:cNvPr id="6" name="Content Placeholder 5">
            <a:extLst>
              <a:ext uri="{FF2B5EF4-FFF2-40B4-BE49-F238E27FC236}">
                <a16:creationId xmlns:a16="http://schemas.microsoft.com/office/drawing/2014/main" id="{F89B778F-3CD2-4B9F-9346-E41EF4A8BF7E}"/>
              </a:ext>
            </a:extLst>
          </p:cNvPr>
          <p:cNvSpPr>
            <a:spLocks noGrp="1"/>
          </p:cNvSpPr>
          <p:nvPr>
            <p:ph idx="1"/>
          </p:nvPr>
        </p:nvSpPr>
        <p:spPr>
          <a:xfrm>
            <a:off x="1097280" y="1845733"/>
            <a:ext cx="10058400" cy="4448741"/>
          </a:xfrm>
        </p:spPr>
        <p:txBody>
          <a:bodyPr>
            <a:normAutofit lnSpcReduction="10000"/>
          </a:bodyPr>
          <a:lstStyle/>
          <a:p>
            <a:pPr marL="0" indent="0">
              <a:buNone/>
            </a:pPr>
            <a:r>
              <a:rPr lang="en-US" dirty="0"/>
              <a:t>Prompt: A description of the how the development of the plan was influenced by community input.</a:t>
            </a:r>
          </a:p>
          <a:p>
            <a:r>
              <a:rPr lang="en-US" dirty="0"/>
              <a:t>A sufficient response to this prompt will provide clear, specific information about how input from community members and the public at large was considered in the development of the LEA’s plan for its use of ESSER III funds. This response must describe aspects of the ESSER III Expenditure Plan that were influenced by or developed in response to input from community members.</a:t>
            </a:r>
          </a:p>
          <a:p>
            <a:r>
              <a:rPr lang="en-US" dirty="0"/>
              <a:t>Examples and links to additional guidance of what “aspects” may include is provided in the instructions.</a:t>
            </a:r>
          </a:p>
          <a:p>
            <a:endParaRPr lang="en-US" dirty="0"/>
          </a:p>
        </p:txBody>
      </p:sp>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24</a:t>
            </a:fld>
            <a:endParaRPr lang="en-US"/>
          </a:p>
        </p:txBody>
      </p:sp>
    </p:spTree>
    <p:extLst>
      <p:ext uri="{BB962C8B-B14F-4D97-AF65-F5344CB8AC3E}">
        <p14:creationId xmlns:p14="http://schemas.microsoft.com/office/powerpoint/2010/main" val="3532271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7AA8955-72A2-43B8-B41D-7F2F481A8258}"/>
              </a:ext>
            </a:extLst>
          </p:cNvPr>
          <p:cNvSpPr>
            <a:spLocks noGrp="1"/>
          </p:cNvSpPr>
          <p:nvPr>
            <p:ph type="title"/>
          </p:nvPr>
        </p:nvSpPr>
        <p:spPr/>
        <p:txBody>
          <a:bodyPr>
            <a:normAutofit/>
          </a:bodyPr>
          <a:lstStyle/>
          <a:p>
            <a:r>
              <a:rPr lang="en-US" sz="4800" dirty="0"/>
              <a:t>Questions About Community Engagement?</a:t>
            </a:r>
          </a:p>
        </p:txBody>
      </p:sp>
      <p:sp>
        <p:nvSpPr>
          <p:cNvPr id="4" name="Slide Number Placeholder 3">
            <a:extLst>
              <a:ext uri="{FF2B5EF4-FFF2-40B4-BE49-F238E27FC236}">
                <a16:creationId xmlns:a16="http://schemas.microsoft.com/office/drawing/2014/main" id="{E039E3A3-A158-49E1-881E-A4919CA8091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7398958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Actions and Expenditures to Address Student Needs (1)</a:t>
            </a:r>
          </a:p>
        </p:txBody>
      </p:sp>
      <p:sp>
        <p:nvSpPr>
          <p:cNvPr id="6" name="Content Placeholder 5">
            <a:extLst>
              <a:ext uri="{FF2B5EF4-FFF2-40B4-BE49-F238E27FC236}">
                <a16:creationId xmlns:a16="http://schemas.microsoft.com/office/drawing/2014/main" id="{F89B778F-3CD2-4B9F-9346-E41EF4A8BF7E}"/>
              </a:ext>
            </a:extLst>
          </p:cNvPr>
          <p:cNvSpPr>
            <a:spLocks noGrp="1"/>
          </p:cNvSpPr>
          <p:nvPr>
            <p:ph idx="1"/>
          </p:nvPr>
        </p:nvSpPr>
        <p:spPr/>
        <p:txBody>
          <a:bodyPr/>
          <a:lstStyle/>
          <a:p>
            <a:pPr marL="0" indent="0">
              <a:buNone/>
            </a:pPr>
            <a:r>
              <a:rPr lang="en-US" dirty="0"/>
              <a:t>An LEA receiving ESSER III funds is required to develop a plan to use its ESSER III funds to, at a minimum, address students’ academic, social, emotional, and mental health needs, as well as the opportunity gaps that existed before, and were exacerbated by, the COVID-19 pandemic.</a:t>
            </a:r>
          </a:p>
          <a:p>
            <a:endParaRPr lang="en-US" dirty="0"/>
          </a:p>
        </p:txBody>
      </p:sp>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26</a:t>
            </a:fld>
            <a:endParaRPr lang="en-US"/>
          </a:p>
        </p:txBody>
      </p:sp>
    </p:spTree>
    <p:extLst>
      <p:ext uri="{BB962C8B-B14F-4D97-AF65-F5344CB8AC3E}">
        <p14:creationId xmlns:p14="http://schemas.microsoft.com/office/powerpoint/2010/main" val="2635863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Actions and Expenditures to Address Student Needs (2)</a:t>
            </a:r>
          </a:p>
        </p:txBody>
      </p:sp>
      <p:sp>
        <p:nvSpPr>
          <p:cNvPr id="6" name="Content Placeholder 5">
            <a:extLst>
              <a:ext uri="{FF2B5EF4-FFF2-40B4-BE49-F238E27FC236}">
                <a16:creationId xmlns:a16="http://schemas.microsoft.com/office/drawing/2014/main" id="{F89B778F-3CD2-4B9F-9346-E41EF4A8BF7E}"/>
              </a:ext>
            </a:extLst>
          </p:cNvPr>
          <p:cNvSpPr>
            <a:spLocks noGrp="1"/>
          </p:cNvSpPr>
          <p:nvPr>
            <p:ph idx="1"/>
          </p:nvPr>
        </p:nvSpPr>
        <p:spPr/>
        <p:txBody>
          <a:bodyPr>
            <a:normAutofit lnSpcReduction="10000"/>
          </a:bodyPr>
          <a:lstStyle/>
          <a:p>
            <a:r>
              <a:rPr lang="en-US" dirty="0"/>
              <a:t>LEAs have the flexibility to include actions described in existing plans to the extent that the actions in those plans address the requirements of the ESSER III Expenditure Plan. </a:t>
            </a:r>
          </a:p>
          <a:p>
            <a:r>
              <a:rPr lang="en-US" dirty="0"/>
              <a:t>When including action(s) from other plans, the LEA must describe how the action(s) included in the ESSER III Expenditure Plan supplement the work described in the plan being referenced. </a:t>
            </a:r>
          </a:p>
          <a:p>
            <a:r>
              <a:rPr lang="en-US" dirty="0"/>
              <a:t>The LEA must specify the amount of ESSER III funds that it intends to use to implement the action(s); these ESSER III funds must be in addition to any funding for those action(s) already included in the plan(s) referenced by the LEA. </a:t>
            </a:r>
          </a:p>
        </p:txBody>
      </p:sp>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27</a:t>
            </a:fld>
            <a:endParaRPr lang="en-US"/>
          </a:p>
        </p:txBody>
      </p:sp>
    </p:spTree>
    <p:extLst>
      <p:ext uri="{BB962C8B-B14F-4D97-AF65-F5344CB8AC3E}">
        <p14:creationId xmlns:p14="http://schemas.microsoft.com/office/powerpoint/2010/main" val="1449897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Strategies for Continuous and Safe In-Person Learning (1)</a:t>
            </a:r>
          </a:p>
        </p:txBody>
      </p:sp>
      <p:graphicFrame>
        <p:nvGraphicFramePr>
          <p:cNvPr id="5" name="Table 4" descr="Total ESSER III funds being used to implement strategies for continuous and safe in-person learning&#10;">
            <a:extLst>
              <a:ext uri="{FF2B5EF4-FFF2-40B4-BE49-F238E27FC236}">
                <a16:creationId xmlns:a16="http://schemas.microsoft.com/office/drawing/2014/main" id="{A77FD757-173E-48A4-98E6-1A52C775BABA}"/>
              </a:ext>
            </a:extLst>
          </p:cNvPr>
          <p:cNvGraphicFramePr>
            <a:graphicFrameLocks noGrp="1"/>
          </p:cNvGraphicFramePr>
          <p:nvPr>
            <p:extLst>
              <p:ext uri="{D42A27DB-BD31-4B8C-83A1-F6EECF244321}">
                <p14:modId xmlns:p14="http://schemas.microsoft.com/office/powerpoint/2010/main" val="3150879950"/>
              </p:ext>
            </p:extLst>
          </p:nvPr>
        </p:nvGraphicFramePr>
        <p:xfrm>
          <a:off x="360323" y="1842732"/>
          <a:ext cx="11471352" cy="1280160"/>
        </p:xfrm>
        <a:graphic>
          <a:graphicData uri="http://schemas.openxmlformats.org/drawingml/2006/table">
            <a:tbl>
              <a:tblPr firstRow="1" bandRow="1">
                <a:tableStyleId>{5C22544A-7EE6-4342-B048-85BDC9FD1C3A}</a:tableStyleId>
              </a:tblPr>
              <a:tblGrid>
                <a:gridCol w="11471352">
                  <a:extLst>
                    <a:ext uri="{9D8B030D-6E8A-4147-A177-3AD203B41FA5}">
                      <a16:colId xmlns:a16="http://schemas.microsoft.com/office/drawing/2014/main" val="202307000"/>
                    </a:ext>
                  </a:extLst>
                </a:gridCol>
              </a:tblGrid>
              <a:tr h="370840">
                <a:tc>
                  <a:txBody>
                    <a:bodyPr/>
                    <a:lstStyle/>
                    <a:p>
                      <a:r>
                        <a:rPr lang="en-US" sz="2400" dirty="0">
                          <a:solidFill>
                            <a:schemeClr val="tx1"/>
                          </a:solidFill>
                        </a:rPr>
                        <a:t>Total ESSER III funds being used to implement strategies for continuous and safe in-person learning</a:t>
                      </a:r>
                    </a:p>
                  </a:txBody>
                  <a:tcPr>
                    <a:lnB w="12700" cap="flat" cmpd="sng" algn="ctr">
                      <a:solidFill>
                        <a:schemeClr val="tx1"/>
                      </a:solidFill>
                      <a:prstDash val="solid"/>
                      <a:round/>
                      <a:headEnd type="none" w="med" len="med"/>
                      <a:tailEnd type="none" w="med" len="med"/>
                    </a:lnB>
                    <a:solidFill>
                      <a:srgbClr val="FBE4D5"/>
                    </a:solidFill>
                  </a:tcPr>
                </a:tc>
                <a:extLst>
                  <a:ext uri="{0D108BD9-81ED-4DB2-BD59-A6C34878D82A}">
                    <a16:rowId xmlns:a16="http://schemas.microsoft.com/office/drawing/2014/main" val="57262638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[$ 0.00]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67463702"/>
                  </a:ext>
                </a:extLst>
              </a:tr>
            </a:tbl>
          </a:graphicData>
        </a:graphic>
      </p:graphicFrame>
      <p:graphicFrame>
        <p:nvGraphicFramePr>
          <p:cNvPr id="6" name="Table 5" descr="Section in the template to show where planned ESSER III funded expenditures are being spent">
            <a:extLst>
              <a:ext uri="{FF2B5EF4-FFF2-40B4-BE49-F238E27FC236}">
                <a16:creationId xmlns:a16="http://schemas.microsoft.com/office/drawing/2014/main" id="{DF16F143-39BE-4605-BE58-6709805D30E8}"/>
              </a:ext>
            </a:extLst>
          </p:cNvPr>
          <p:cNvGraphicFramePr>
            <a:graphicFrameLocks noGrp="1"/>
          </p:cNvGraphicFramePr>
          <p:nvPr>
            <p:extLst>
              <p:ext uri="{D42A27DB-BD31-4B8C-83A1-F6EECF244321}">
                <p14:modId xmlns:p14="http://schemas.microsoft.com/office/powerpoint/2010/main" val="3910048343"/>
              </p:ext>
            </p:extLst>
          </p:nvPr>
        </p:nvGraphicFramePr>
        <p:xfrm>
          <a:off x="360322" y="3255728"/>
          <a:ext cx="11471353" cy="3200400"/>
        </p:xfrm>
        <a:graphic>
          <a:graphicData uri="http://schemas.openxmlformats.org/drawingml/2006/table">
            <a:tbl>
              <a:tblPr firstRow="1" bandRow="1">
                <a:tableStyleId>{5940675A-B579-460E-94D1-54222C63F5DA}</a:tableStyleId>
              </a:tblPr>
              <a:tblGrid>
                <a:gridCol w="2511213">
                  <a:extLst>
                    <a:ext uri="{9D8B030D-6E8A-4147-A177-3AD203B41FA5}">
                      <a16:colId xmlns:a16="http://schemas.microsoft.com/office/drawing/2014/main" val="4259217704"/>
                    </a:ext>
                  </a:extLst>
                </a:gridCol>
                <a:gridCol w="3352800">
                  <a:extLst>
                    <a:ext uri="{9D8B030D-6E8A-4147-A177-3AD203B41FA5}">
                      <a16:colId xmlns:a16="http://schemas.microsoft.com/office/drawing/2014/main" val="338623965"/>
                    </a:ext>
                  </a:extLst>
                </a:gridCol>
                <a:gridCol w="3316923">
                  <a:extLst>
                    <a:ext uri="{9D8B030D-6E8A-4147-A177-3AD203B41FA5}">
                      <a16:colId xmlns:a16="http://schemas.microsoft.com/office/drawing/2014/main" val="2346412420"/>
                    </a:ext>
                  </a:extLst>
                </a:gridCol>
                <a:gridCol w="2290417">
                  <a:extLst>
                    <a:ext uri="{9D8B030D-6E8A-4147-A177-3AD203B41FA5}">
                      <a16:colId xmlns:a16="http://schemas.microsoft.com/office/drawing/2014/main" val="1036211766"/>
                    </a:ext>
                  </a:extLst>
                </a:gridCol>
              </a:tblGrid>
              <a:tr h="370840">
                <a:tc>
                  <a:txBody>
                    <a:bodyPr/>
                    <a:lstStyle/>
                    <a:p>
                      <a:r>
                        <a:rPr lang="en-US" sz="2400" b="1" dirty="0"/>
                        <a:t>Plan Alignment (if applicable)</a:t>
                      </a:r>
                    </a:p>
                  </a:txBody>
                  <a:tcPr>
                    <a:solidFill>
                      <a:srgbClr val="FBE4D5"/>
                    </a:solidFill>
                  </a:tcPr>
                </a:tc>
                <a:tc>
                  <a:txBody>
                    <a:bodyPr/>
                    <a:lstStyle/>
                    <a:p>
                      <a:r>
                        <a:rPr lang="en-US" sz="2400" b="1" dirty="0"/>
                        <a:t>Action Title</a:t>
                      </a:r>
                    </a:p>
                  </a:txBody>
                  <a:tcPr>
                    <a:solidFill>
                      <a:srgbClr val="FBE4D5"/>
                    </a:solidFill>
                  </a:tcPr>
                </a:tc>
                <a:tc>
                  <a:txBody>
                    <a:bodyPr/>
                    <a:lstStyle/>
                    <a:p>
                      <a:r>
                        <a:rPr lang="en-US" sz="2400" b="1" dirty="0"/>
                        <a:t>Action Description</a:t>
                      </a:r>
                    </a:p>
                  </a:txBody>
                  <a:tcPr>
                    <a:solidFill>
                      <a:srgbClr val="FBE4D5"/>
                    </a:solidFill>
                  </a:tcPr>
                </a:tc>
                <a:tc>
                  <a:txBody>
                    <a:bodyPr/>
                    <a:lstStyle/>
                    <a:p>
                      <a:r>
                        <a:rPr lang="en-US" sz="2400" b="1" dirty="0"/>
                        <a:t>Planned ESSER III Funded Expenditures</a:t>
                      </a:r>
                    </a:p>
                  </a:txBody>
                  <a:tcPr>
                    <a:solidFill>
                      <a:srgbClr val="FBE4D5"/>
                    </a:solidFill>
                  </a:tcPr>
                </a:tc>
                <a:extLst>
                  <a:ext uri="{0D108BD9-81ED-4DB2-BD59-A6C34878D82A}">
                    <a16:rowId xmlns:a16="http://schemas.microsoft.com/office/drawing/2014/main" val="3080777926"/>
                  </a:ext>
                </a:extLst>
              </a:tr>
              <a:tr h="370840">
                <a:tc>
                  <a:txBody>
                    <a:bodyPr/>
                    <a:lstStyle/>
                    <a:p>
                      <a:r>
                        <a:rPr lang="en-US" sz="2400" dirty="0"/>
                        <a:t>[Plan, Goal #, Action #]</a:t>
                      </a:r>
                    </a:p>
                  </a:txBody>
                  <a:tcPr/>
                </a:tc>
                <a:tc>
                  <a:txBody>
                    <a:bodyPr/>
                    <a:lstStyle/>
                    <a:p>
                      <a:r>
                        <a:rPr lang="en-US" sz="2400" dirty="0"/>
                        <a:t>[Short title of the action]</a:t>
                      </a:r>
                    </a:p>
                  </a:txBody>
                  <a:tcPr/>
                </a:tc>
                <a:tc>
                  <a:txBody>
                    <a:bodyPr/>
                    <a:lstStyle/>
                    <a:p>
                      <a:r>
                        <a:rPr lang="en-US" sz="2400" dirty="0"/>
                        <a:t>[A description of the action]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[$ 0.00]</a:t>
                      </a:r>
                    </a:p>
                    <a:p>
                      <a:endParaRPr lang="en-US" sz="2400" dirty="0"/>
                    </a:p>
                  </a:txBody>
                  <a:tcPr/>
                </a:tc>
                <a:extLst>
                  <a:ext uri="{0D108BD9-81ED-4DB2-BD59-A6C34878D82A}">
                    <a16:rowId xmlns:a16="http://schemas.microsoft.com/office/drawing/2014/main" val="1881105948"/>
                  </a:ext>
                </a:extLst>
              </a:tr>
              <a:tr h="370840">
                <a:tc>
                  <a:txBody>
                    <a:bodyPr/>
                    <a:lstStyle/>
                    <a:p>
                      <a:r>
                        <a:rPr lang="en-US" sz="2400" dirty="0"/>
                        <a:t>[Plan, Goal #, Action #]</a:t>
                      </a:r>
                    </a:p>
                  </a:txBody>
                  <a:tcPr>
                    <a:noFill/>
                  </a:tcPr>
                </a:tc>
                <a:tc>
                  <a:txBody>
                    <a:bodyPr/>
                    <a:lstStyle/>
                    <a:p>
                      <a:r>
                        <a:rPr lang="en-US" sz="2400" dirty="0"/>
                        <a:t>[Short title of the action]</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 description of the action]</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[$ 0.00]</a:t>
                      </a:r>
                    </a:p>
                    <a:p>
                      <a:endParaRPr lang="en-US" sz="2400" dirty="0"/>
                    </a:p>
                  </a:txBody>
                  <a:tcPr>
                    <a:noFill/>
                  </a:tcPr>
                </a:tc>
                <a:extLst>
                  <a:ext uri="{0D108BD9-81ED-4DB2-BD59-A6C34878D82A}">
                    <a16:rowId xmlns:a16="http://schemas.microsoft.com/office/drawing/2014/main" val="2766372446"/>
                  </a:ext>
                </a:extLst>
              </a:tr>
            </a:tbl>
          </a:graphicData>
        </a:graphic>
      </p:graphicFrame>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28</a:t>
            </a:fld>
            <a:endParaRPr lang="en-US"/>
          </a:p>
        </p:txBody>
      </p:sp>
    </p:spTree>
    <p:extLst>
      <p:ext uri="{BB962C8B-B14F-4D97-AF65-F5344CB8AC3E}">
        <p14:creationId xmlns:p14="http://schemas.microsoft.com/office/powerpoint/2010/main" val="31941375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Strategies for Continuous and Safe In-Person Learning (2)</a:t>
            </a:r>
          </a:p>
        </p:txBody>
      </p:sp>
      <p:sp>
        <p:nvSpPr>
          <p:cNvPr id="6" name="Content Placeholder 5">
            <a:extLst>
              <a:ext uri="{FF2B5EF4-FFF2-40B4-BE49-F238E27FC236}">
                <a16:creationId xmlns:a16="http://schemas.microsoft.com/office/drawing/2014/main" id="{F89B778F-3CD2-4B9F-9346-E41EF4A8BF7E}"/>
              </a:ext>
            </a:extLst>
          </p:cNvPr>
          <p:cNvSpPr>
            <a:spLocks noGrp="1"/>
          </p:cNvSpPr>
          <p:nvPr>
            <p:ph idx="1"/>
          </p:nvPr>
        </p:nvSpPr>
        <p:spPr>
          <a:xfrm>
            <a:off x="1097280" y="1845733"/>
            <a:ext cx="10058400" cy="4448741"/>
          </a:xfrm>
        </p:spPr>
        <p:txBody>
          <a:bodyPr>
            <a:normAutofit/>
          </a:bodyPr>
          <a:lstStyle/>
          <a:p>
            <a:pPr marL="0" indent="0">
              <a:buNone/>
            </a:pPr>
            <a:r>
              <a:rPr lang="en-US" dirty="0"/>
              <a:t>Provide the total amount of funds being used to implement actions related to Continuous and Safe In-Person Learning, then complete the table as follows:</a:t>
            </a:r>
          </a:p>
          <a:p>
            <a:r>
              <a:rPr lang="en-US" dirty="0"/>
              <a:t>If the action(s) are included in another plan, identify the plan and provide the applicable goal and/or action number from the plan. If the action(s) are not included in another plan, write “N/A”. </a:t>
            </a:r>
          </a:p>
          <a:p>
            <a:r>
              <a:rPr lang="en-US" dirty="0"/>
              <a:t>Provide a short title for the action(s).</a:t>
            </a:r>
          </a:p>
        </p:txBody>
      </p:sp>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29</a:t>
            </a:fld>
            <a:endParaRPr lang="en-US"/>
          </a:p>
        </p:txBody>
      </p:sp>
    </p:spTree>
    <p:extLst>
      <p:ext uri="{BB962C8B-B14F-4D97-AF65-F5344CB8AC3E}">
        <p14:creationId xmlns:p14="http://schemas.microsoft.com/office/powerpoint/2010/main" val="3331960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a:t>
            </a:r>
          </a:p>
        </p:txBody>
      </p:sp>
      <p:sp>
        <p:nvSpPr>
          <p:cNvPr id="3" name="Content Placeholder 2"/>
          <p:cNvSpPr>
            <a:spLocks noGrp="1"/>
          </p:cNvSpPr>
          <p:nvPr>
            <p:ph idx="1"/>
          </p:nvPr>
        </p:nvSpPr>
        <p:spPr/>
        <p:txBody>
          <a:bodyPr/>
          <a:lstStyle/>
          <a:p>
            <a:r>
              <a:rPr lang="en-US" dirty="0"/>
              <a:t>To review the ESSER III Expenditure Plan requirements</a:t>
            </a:r>
          </a:p>
          <a:p>
            <a:r>
              <a:rPr lang="en-US" dirty="0"/>
              <a:t>To provide a walkthrough of the ESSER III Expenditure Plan template and instructions</a:t>
            </a:r>
          </a:p>
        </p:txBody>
      </p:sp>
      <p:sp>
        <p:nvSpPr>
          <p:cNvPr id="4" name="Slide Number Placeholder 3"/>
          <p:cNvSpPr>
            <a:spLocks noGrp="1"/>
          </p:cNvSpPr>
          <p:nvPr>
            <p:ph type="sldNum" sz="quarter" idx="12"/>
          </p:nvPr>
        </p:nvSpPr>
        <p:spPr/>
        <p:txBody>
          <a:bodyPr/>
          <a:lstStyle/>
          <a:p>
            <a:fld id="{1E47FE53-EBF0-4DA7-9D9D-CC1C3A20F3CB}" type="slidenum">
              <a:rPr lang="en-US" smtClean="0"/>
              <a:t>3</a:t>
            </a:fld>
            <a:endParaRPr lang="en-US"/>
          </a:p>
        </p:txBody>
      </p:sp>
    </p:spTree>
    <p:extLst>
      <p:ext uri="{BB962C8B-B14F-4D97-AF65-F5344CB8AC3E}">
        <p14:creationId xmlns:p14="http://schemas.microsoft.com/office/powerpoint/2010/main" val="33713471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Strategies for Continuous and Safe In-Person Learning (3)</a:t>
            </a:r>
          </a:p>
        </p:txBody>
      </p:sp>
      <p:sp>
        <p:nvSpPr>
          <p:cNvPr id="6" name="Content Placeholder 5">
            <a:extLst>
              <a:ext uri="{FF2B5EF4-FFF2-40B4-BE49-F238E27FC236}">
                <a16:creationId xmlns:a16="http://schemas.microsoft.com/office/drawing/2014/main" id="{F89B778F-3CD2-4B9F-9346-E41EF4A8BF7E}"/>
              </a:ext>
            </a:extLst>
          </p:cNvPr>
          <p:cNvSpPr>
            <a:spLocks noGrp="1"/>
          </p:cNvSpPr>
          <p:nvPr>
            <p:ph idx="1"/>
          </p:nvPr>
        </p:nvSpPr>
        <p:spPr>
          <a:xfrm>
            <a:off x="1097280" y="1845733"/>
            <a:ext cx="10058400" cy="4448741"/>
          </a:xfrm>
        </p:spPr>
        <p:txBody>
          <a:bodyPr>
            <a:normAutofit/>
          </a:bodyPr>
          <a:lstStyle/>
          <a:p>
            <a:pPr marL="0" indent="0">
              <a:buNone/>
            </a:pPr>
            <a:r>
              <a:rPr lang="en-US" dirty="0"/>
              <a:t>(Continued from previous slide)</a:t>
            </a:r>
          </a:p>
          <a:p>
            <a:r>
              <a:rPr lang="en-US" dirty="0"/>
              <a:t>Provide a description of the action(s) the LEA will implement using ESSER III funds for prevention and mitigation strategies that are, to the greatest extent practicable, in line with the most recent CDC guidance, in order to continuously and safely operate schools for in-person learning.  </a:t>
            </a:r>
          </a:p>
          <a:p>
            <a:r>
              <a:rPr lang="en-US" dirty="0"/>
              <a:t>Specify the amount of ESSER III funds the LEA plans to expend to implement the action(s); these ESSER III funds must be in addition to any funding for those action(s) already included in the plan(s) referenced by the LEA.</a:t>
            </a:r>
          </a:p>
        </p:txBody>
      </p:sp>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30</a:t>
            </a:fld>
            <a:endParaRPr lang="en-US"/>
          </a:p>
        </p:txBody>
      </p:sp>
    </p:spTree>
    <p:extLst>
      <p:ext uri="{BB962C8B-B14F-4D97-AF65-F5344CB8AC3E}">
        <p14:creationId xmlns:p14="http://schemas.microsoft.com/office/powerpoint/2010/main" val="6574053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Addressing the Impact of Lost Instructional Time (1)</a:t>
            </a:r>
          </a:p>
        </p:txBody>
      </p:sp>
      <p:graphicFrame>
        <p:nvGraphicFramePr>
          <p:cNvPr id="5" name="Table 4" descr="Total ESSER III funds being used to address the academic impact of lost instructional time">
            <a:extLst>
              <a:ext uri="{FF2B5EF4-FFF2-40B4-BE49-F238E27FC236}">
                <a16:creationId xmlns:a16="http://schemas.microsoft.com/office/drawing/2014/main" id="{A43D93E8-F03D-4651-8FAD-859B7C58BD85}"/>
              </a:ext>
            </a:extLst>
          </p:cNvPr>
          <p:cNvGraphicFramePr>
            <a:graphicFrameLocks noGrp="1"/>
          </p:cNvGraphicFramePr>
          <p:nvPr>
            <p:extLst>
              <p:ext uri="{D42A27DB-BD31-4B8C-83A1-F6EECF244321}">
                <p14:modId xmlns:p14="http://schemas.microsoft.com/office/powerpoint/2010/main" val="2260750075"/>
              </p:ext>
            </p:extLst>
          </p:nvPr>
        </p:nvGraphicFramePr>
        <p:xfrm>
          <a:off x="390804" y="1829537"/>
          <a:ext cx="11471353" cy="1280160"/>
        </p:xfrm>
        <a:graphic>
          <a:graphicData uri="http://schemas.openxmlformats.org/drawingml/2006/table">
            <a:tbl>
              <a:tblPr firstRow="1" bandRow="1">
                <a:tableStyleId>{5C22544A-7EE6-4342-B048-85BDC9FD1C3A}</a:tableStyleId>
              </a:tblPr>
              <a:tblGrid>
                <a:gridCol w="11471353">
                  <a:extLst>
                    <a:ext uri="{9D8B030D-6E8A-4147-A177-3AD203B41FA5}">
                      <a16:colId xmlns:a16="http://schemas.microsoft.com/office/drawing/2014/main" val="202307000"/>
                    </a:ext>
                  </a:extLst>
                </a:gridCol>
              </a:tblGrid>
              <a:tr h="370840">
                <a:tc>
                  <a:txBody>
                    <a:bodyPr/>
                    <a:lstStyle/>
                    <a:p>
                      <a:r>
                        <a:rPr lang="en-US" sz="2400" dirty="0">
                          <a:solidFill>
                            <a:schemeClr val="tx1"/>
                          </a:solidFill>
                        </a:rPr>
                        <a:t>Total ESSER III funds being used to address the academic impact of lost instructional time</a:t>
                      </a:r>
                    </a:p>
                  </a:txBody>
                  <a:tcPr>
                    <a:lnB w="12700" cap="flat" cmpd="sng" algn="ctr">
                      <a:solidFill>
                        <a:schemeClr val="tx1"/>
                      </a:solidFill>
                      <a:prstDash val="solid"/>
                      <a:round/>
                      <a:headEnd type="none" w="med" len="med"/>
                      <a:tailEnd type="none" w="med" len="med"/>
                    </a:lnB>
                    <a:solidFill>
                      <a:srgbClr val="FBE4D5"/>
                    </a:solidFill>
                  </a:tcPr>
                </a:tc>
                <a:extLst>
                  <a:ext uri="{0D108BD9-81ED-4DB2-BD59-A6C34878D82A}">
                    <a16:rowId xmlns:a16="http://schemas.microsoft.com/office/drawing/2014/main" val="57262638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[$ 0.00]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67463702"/>
                  </a:ext>
                </a:extLst>
              </a:tr>
            </a:tbl>
          </a:graphicData>
        </a:graphic>
      </p:graphicFrame>
      <p:graphicFrame>
        <p:nvGraphicFramePr>
          <p:cNvPr id="6" name="Table 5" descr="Section in the template to show where planned ESSER III funded expenditures are being spent">
            <a:extLst>
              <a:ext uri="{FF2B5EF4-FFF2-40B4-BE49-F238E27FC236}">
                <a16:creationId xmlns:a16="http://schemas.microsoft.com/office/drawing/2014/main" id="{805E7E1F-0AC6-4AE3-94B7-475216B6C066}"/>
              </a:ext>
            </a:extLst>
          </p:cNvPr>
          <p:cNvGraphicFramePr>
            <a:graphicFrameLocks noGrp="1"/>
          </p:cNvGraphicFramePr>
          <p:nvPr>
            <p:extLst>
              <p:ext uri="{D42A27DB-BD31-4B8C-83A1-F6EECF244321}">
                <p14:modId xmlns:p14="http://schemas.microsoft.com/office/powerpoint/2010/main" val="1711588522"/>
              </p:ext>
            </p:extLst>
          </p:nvPr>
        </p:nvGraphicFramePr>
        <p:xfrm>
          <a:off x="390805" y="3201874"/>
          <a:ext cx="11471353" cy="3200400"/>
        </p:xfrm>
        <a:graphic>
          <a:graphicData uri="http://schemas.openxmlformats.org/drawingml/2006/table">
            <a:tbl>
              <a:tblPr firstRow="1" bandRow="1">
                <a:tableStyleId>{5940675A-B579-460E-94D1-54222C63F5DA}</a:tableStyleId>
              </a:tblPr>
              <a:tblGrid>
                <a:gridCol w="2511213">
                  <a:extLst>
                    <a:ext uri="{9D8B030D-6E8A-4147-A177-3AD203B41FA5}">
                      <a16:colId xmlns:a16="http://schemas.microsoft.com/office/drawing/2014/main" val="4259217704"/>
                    </a:ext>
                  </a:extLst>
                </a:gridCol>
                <a:gridCol w="3352800">
                  <a:extLst>
                    <a:ext uri="{9D8B030D-6E8A-4147-A177-3AD203B41FA5}">
                      <a16:colId xmlns:a16="http://schemas.microsoft.com/office/drawing/2014/main" val="338623965"/>
                    </a:ext>
                  </a:extLst>
                </a:gridCol>
                <a:gridCol w="3316923">
                  <a:extLst>
                    <a:ext uri="{9D8B030D-6E8A-4147-A177-3AD203B41FA5}">
                      <a16:colId xmlns:a16="http://schemas.microsoft.com/office/drawing/2014/main" val="2346412420"/>
                    </a:ext>
                  </a:extLst>
                </a:gridCol>
                <a:gridCol w="2290417">
                  <a:extLst>
                    <a:ext uri="{9D8B030D-6E8A-4147-A177-3AD203B41FA5}">
                      <a16:colId xmlns:a16="http://schemas.microsoft.com/office/drawing/2014/main" val="1036211766"/>
                    </a:ext>
                  </a:extLst>
                </a:gridCol>
              </a:tblGrid>
              <a:tr h="370840">
                <a:tc>
                  <a:txBody>
                    <a:bodyPr/>
                    <a:lstStyle/>
                    <a:p>
                      <a:r>
                        <a:rPr lang="en-US" sz="2400" b="1" dirty="0"/>
                        <a:t>Plan Alignment (if applicable)</a:t>
                      </a:r>
                    </a:p>
                  </a:txBody>
                  <a:tcPr>
                    <a:solidFill>
                      <a:srgbClr val="FBE4D5"/>
                    </a:solidFill>
                  </a:tcPr>
                </a:tc>
                <a:tc>
                  <a:txBody>
                    <a:bodyPr/>
                    <a:lstStyle/>
                    <a:p>
                      <a:r>
                        <a:rPr lang="en-US" sz="2400" b="1" dirty="0"/>
                        <a:t>Action Title</a:t>
                      </a:r>
                    </a:p>
                  </a:txBody>
                  <a:tcPr>
                    <a:solidFill>
                      <a:srgbClr val="FBE4D5"/>
                    </a:solidFill>
                  </a:tcPr>
                </a:tc>
                <a:tc>
                  <a:txBody>
                    <a:bodyPr/>
                    <a:lstStyle/>
                    <a:p>
                      <a:r>
                        <a:rPr lang="en-US" sz="2400" b="1" dirty="0"/>
                        <a:t>Action Description</a:t>
                      </a:r>
                    </a:p>
                  </a:txBody>
                  <a:tcPr>
                    <a:solidFill>
                      <a:srgbClr val="FBE4D5"/>
                    </a:solidFill>
                  </a:tcPr>
                </a:tc>
                <a:tc>
                  <a:txBody>
                    <a:bodyPr/>
                    <a:lstStyle/>
                    <a:p>
                      <a:r>
                        <a:rPr lang="en-US" sz="2400" b="1" dirty="0"/>
                        <a:t>Planned ESSER III Funded Expenditures</a:t>
                      </a:r>
                    </a:p>
                  </a:txBody>
                  <a:tcPr>
                    <a:solidFill>
                      <a:srgbClr val="FBE4D5"/>
                    </a:solidFill>
                  </a:tcPr>
                </a:tc>
                <a:extLst>
                  <a:ext uri="{0D108BD9-81ED-4DB2-BD59-A6C34878D82A}">
                    <a16:rowId xmlns:a16="http://schemas.microsoft.com/office/drawing/2014/main" val="3080777926"/>
                  </a:ext>
                </a:extLst>
              </a:tr>
              <a:tr h="370840">
                <a:tc>
                  <a:txBody>
                    <a:bodyPr/>
                    <a:lstStyle/>
                    <a:p>
                      <a:r>
                        <a:rPr lang="en-US" sz="2400" dirty="0"/>
                        <a:t>[Plan, Goal #, Action #]</a:t>
                      </a:r>
                    </a:p>
                  </a:txBody>
                  <a:tcPr/>
                </a:tc>
                <a:tc>
                  <a:txBody>
                    <a:bodyPr/>
                    <a:lstStyle/>
                    <a:p>
                      <a:r>
                        <a:rPr lang="en-US" sz="2400" dirty="0"/>
                        <a:t>[Short title of the action]</a:t>
                      </a:r>
                    </a:p>
                  </a:txBody>
                  <a:tcPr/>
                </a:tc>
                <a:tc>
                  <a:txBody>
                    <a:bodyPr/>
                    <a:lstStyle/>
                    <a:p>
                      <a:r>
                        <a:rPr lang="en-US" sz="2400" dirty="0"/>
                        <a:t>[A description of the action]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[$ 0.00]</a:t>
                      </a:r>
                    </a:p>
                    <a:p>
                      <a:endParaRPr lang="en-US" sz="2400" dirty="0"/>
                    </a:p>
                  </a:txBody>
                  <a:tcPr/>
                </a:tc>
                <a:extLst>
                  <a:ext uri="{0D108BD9-81ED-4DB2-BD59-A6C34878D82A}">
                    <a16:rowId xmlns:a16="http://schemas.microsoft.com/office/drawing/2014/main" val="1881105948"/>
                  </a:ext>
                </a:extLst>
              </a:tr>
              <a:tr h="370840">
                <a:tc>
                  <a:txBody>
                    <a:bodyPr/>
                    <a:lstStyle/>
                    <a:p>
                      <a:r>
                        <a:rPr lang="en-US" sz="2400" dirty="0"/>
                        <a:t>[Plan, Goal #, Action #]</a:t>
                      </a:r>
                    </a:p>
                  </a:txBody>
                  <a:tcPr>
                    <a:noFill/>
                  </a:tcPr>
                </a:tc>
                <a:tc>
                  <a:txBody>
                    <a:bodyPr/>
                    <a:lstStyle/>
                    <a:p>
                      <a:r>
                        <a:rPr lang="en-US" sz="2400" dirty="0"/>
                        <a:t>[Short title of the action]</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 description of the action]</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[$ 0.00]</a:t>
                      </a:r>
                    </a:p>
                    <a:p>
                      <a:endParaRPr lang="en-US" sz="2400" dirty="0"/>
                    </a:p>
                  </a:txBody>
                  <a:tcPr>
                    <a:noFill/>
                  </a:tcPr>
                </a:tc>
                <a:extLst>
                  <a:ext uri="{0D108BD9-81ED-4DB2-BD59-A6C34878D82A}">
                    <a16:rowId xmlns:a16="http://schemas.microsoft.com/office/drawing/2014/main" val="2766372446"/>
                  </a:ext>
                </a:extLst>
              </a:tr>
            </a:tbl>
          </a:graphicData>
        </a:graphic>
      </p:graphicFrame>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31</a:t>
            </a:fld>
            <a:endParaRPr lang="en-US"/>
          </a:p>
        </p:txBody>
      </p:sp>
    </p:spTree>
    <p:extLst>
      <p:ext uri="{BB962C8B-B14F-4D97-AF65-F5344CB8AC3E}">
        <p14:creationId xmlns:p14="http://schemas.microsoft.com/office/powerpoint/2010/main" val="23124848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Addressing the Impact of Lost Instructional Time (2)</a:t>
            </a:r>
          </a:p>
        </p:txBody>
      </p:sp>
      <p:sp>
        <p:nvSpPr>
          <p:cNvPr id="6" name="Content Placeholder 5">
            <a:extLst>
              <a:ext uri="{FF2B5EF4-FFF2-40B4-BE49-F238E27FC236}">
                <a16:creationId xmlns:a16="http://schemas.microsoft.com/office/drawing/2014/main" id="{F89B778F-3CD2-4B9F-9346-E41EF4A8BF7E}"/>
              </a:ext>
            </a:extLst>
          </p:cNvPr>
          <p:cNvSpPr>
            <a:spLocks noGrp="1"/>
          </p:cNvSpPr>
          <p:nvPr>
            <p:ph idx="1"/>
          </p:nvPr>
        </p:nvSpPr>
        <p:spPr>
          <a:xfrm>
            <a:off x="1097280" y="1845733"/>
            <a:ext cx="10058400" cy="4448741"/>
          </a:xfrm>
        </p:spPr>
        <p:txBody>
          <a:bodyPr>
            <a:normAutofit lnSpcReduction="10000"/>
          </a:bodyPr>
          <a:lstStyle/>
          <a:p>
            <a:pPr marL="0" indent="0">
              <a:buNone/>
            </a:pPr>
            <a:r>
              <a:rPr lang="en-US" dirty="0"/>
              <a:t>As a reminder,</a:t>
            </a:r>
            <a:r>
              <a:rPr lang="en-US" b="1" dirty="0"/>
              <a:t> </a:t>
            </a:r>
            <a:r>
              <a:rPr lang="en-US" dirty="0"/>
              <a:t>the LEA must use not less than 20 percent of its ESSER III funds to address the academic impact of lost instructional time. </a:t>
            </a:r>
          </a:p>
          <a:p>
            <a:pPr marL="0" indent="0">
              <a:buNone/>
            </a:pPr>
            <a:r>
              <a:rPr lang="en-US" dirty="0"/>
              <a:t>Provide the total amount of funds being used to implement actions related to addressing the impact of lost instructional time, then complete the table as follows:</a:t>
            </a:r>
          </a:p>
          <a:p>
            <a:r>
              <a:rPr lang="en-US" dirty="0"/>
              <a:t>If the action(s) are included in another plan, identify the plan and provide the applicable goal and/or action number from the plan. If the action(s) are not included in another plan, write “N/A”. </a:t>
            </a:r>
          </a:p>
          <a:p>
            <a:r>
              <a:rPr lang="en-US" dirty="0"/>
              <a:t>Provide a short title for the action(s).</a:t>
            </a:r>
          </a:p>
          <a:p>
            <a:endParaRPr lang="en-US" dirty="0"/>
          </a:p>
        </p:txBody>
      </p:sp>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32</a:t>
            </a:fld>
            <a:endParaRPr lang="en-US"/>
          </a:p>
        </p:txBody>
      </p:sp>
    </p:spTree>
    <p:extLst>
      <p:ext uri="{BB962C8B-B14F-4D97-AF65-F5344CB8AC3E}">
        <p14:creationId xmlns:p14="http://schemas.microsoft.com/office/powerpoint/2010/main" val="34898671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Addressing the Impact of Lost Instructional Time (3)</a:t>
            </a:r>
          </a:p>
        </p:txBody>
      </p:sp>
      <p:sp>
        <p:nvSpPr>
          <p:cNvPr id="6" name="Content Placeholder 5">
            <a:extLst>
              <a:ext uri="{FF2B5EF4-FFF2-40B4-BE49-F238E27FC236}">
                <a16:creationId xmlns:a16="http://schemas.microsoft.com/office/drawing/2014/main" id="{F89B778F-3CD2-4B9F-9346-E41EF4A8BF7E}"/>
              </a:ext>
            </a:extLst>
          </p:cNvPr>
          <p:cNvSpPr>
            <a:spLocks noGrp="1"/>
          </p:cNvSpPr>
          <p:nvPr>
            <p:ph idx="1"/>
          </p:nvPr>
        </p:nvSpPr>
        <p:spPr>
          <a:xfrm>
            <a:off x="1097280" y="1845733"/>
            <a:ext cx="10058400" cy="4448741"/>
          </a:xfrm>
        </p:spPr>
        <p:txBody>
          <a:bodyPr>
            <a:normAutofit/>
          </a:bodyPr>
          <a:lstStyle/>
          <a:p>
            <a:r>
              <a:rPr lang="en-US" dirty="0"/>
              <a:t>Provide a description of the action(s) the LEA will implement using ESSER III funds to address the academic impact of lost instructional time through the implementation of evidence-based interventions, such as summer learning or summer enrichment, extended day, comprehensive afterschool programs, or extended school year programs. </a:t>
            </a:r>
          </a:p>
          <a:p>
            <a:r>
              <a:rPr lang="en-US" dirty="0"/>
              <a:t>Specify the amount of ESSER III funds the LEA plans to expend to implement the action(s); these ESSER III funds must be in addition to any funding for those action(s) already included in the plan(s) referenced by the LEA.</a:t>
            </a:r>
          </a:p>
        </p:txBody>
      </p:sp>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33</a:t>
            </a:fld>
            <a:endParaRPr lang="en-US"/>
          </a:p>
        </p:txBody>
      </p:sp>
    </p:spTree>
    <p:extLst>
      <p:ext uri="{BB962C8B-B14F-4D97-AF65-F5344CB8AC3E}">
        <p14:creationId xmlns:p14="http://schemas.microsoft.com/office/powerpoint/2010/main" val="29101430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Use of Any Remaining Funds (1)</a:t>
            </a:r>
          </a:p>
        </p:txBody>
      </p:sp>
      <p:graphicFrame>
        <p:nvGraphicFramePr>
          <p:cNvPr id="5" name="Table 4" descr="Total ESSER III funds being used to implement additional actions">
            <a:extLst>
              <a:ext uri="{FF2B5EF4-FFF2-40B4-BE49-F238E27FC236}">
                <a16:creationId xmlns:a16="http://schemas.microsoft.com/office/drawing/2014/main" id="{01F61A63-79F8-4C43-811A-DDDDD60A5E2D}"/>
              </a:ext>
            </a:extLst>
          </p:cNvPr>
          <p:cNvGraphicFramePr>
            <a:graphicFrameLocks noGrp="1"/>
          </p:cNvGraphicFramePr>
          <p:nvPr>
            <p:extLst>
              <p:ext uri="{D42A27DB-BD31-4B8C-83A1-F6EECF244321}">
                <p14:modId xmlns:p14="http://schemas.microsoft.com/office/powerpoint/2010/main" val="3593676531"/>
              </p:ext>
            </p:extLst>
          </p:nvPr>
        </p:nvGraphicFramePr>
        <p:xfrm>
          <a:off x="360323" y="1803347"/>
          <a:ext cx="11471353" cy="914400"/>
        </p:xfrm>
        <a:graphic>
          <a:graphicData uri="http://schemas.openxmlformats.org/drawingml/2006/table">
            <a:tbl>
              <a:tblPr firstRow="1" bandRow="1">
                <a:tableStyleId>{5C22544A-7EE6-4342-B048-85BDC9FD1C3A}</a:tableStyleId>
              </a:tblPr>
              <a:tblGrid>
                <a:gridCol w="11471353">
                  <a:extLst>
                    <a:ext uri="{9D8B030D-6E8A-4147-A177-3AD203B41FA5}">
                      <a16:colId xmlns:a16="http://schemas.microsoft.com/office/drawing/2014/main" val="202307000"/>
                    </a:ext>
                  </a:extLst>
                </a:gridCol>
              </a:tblGrid>
              <a:tr h="370840">
                <a:tc>
                  <a:txBody>
                    <a:bodyPr/>
                    <a:lstStyle/>
                    <a:p>
                      <a:r>
                        <a:rPr lang="en-US" sz="2400" dirty="0">
                          <a:solidFill>
                            <a:schemeClr val="tx1"/>
                          </a:solidFill>
                        </a:rPr>
                        <a:t>Total ESSER III funds being used to implement additional actions</a:t>
                      </a:r>
                    </a:p>
                  </a:txBody>
                  <a:tcPr>
                    <a:lnB w="12700" cap="flat" cmpd="sng" algn="ctr">
                      <a:solidFill>
                        <a:schemeClr val="tx1"/>
                      </a:solidFill>
                      <a:prstDash val="solid"/>
                      <a:round/>
                      <a:headEnd type="none" w="med" len="med"/>
                      <a:tailEnd type="none" w="med" len="med"/>
                    </a:lnB>
                    <a:solidFill>
                      <a:srgbClr val="FBE4D5"/>
                    </a:solidFill>
                  </a:tcPr>
                </a:tc>
                <a:extLst>
                  <a:ext uri="{0D108BD9-81ED-4DB2-BD59-A6C34878D82A}">
                    <a16:rowId xmlns:a16="http://schemas.microsoft.com/office/drawing/2014/main" val="57262638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[$ 0.00]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67463702"/>
                  </a:ext>
                </a:extLst>
              </a:tr>
            </a:tbl>
          </a:graphicData>
        </a:graphic>
      </p:graphicFrame>
      <p:graphicFrame>
        <p:nvGraphicFramePr>
          <p:cNvPr id="6" name="Table 5" descr="Section in the template to show where planned ESSER III funded expenditures are being spent">
            <a:extLst>
              <a:ext uri="{FF2B5EF4-FFF2-40B4-BE49-F238E27FC236}">
                <a16:creationId xmlns:a16="http://schemas.microsoft.com/office/drawing/2014/main" id="{99731289-9316-4438-AF84-908742043B0B}"/>
              </a:ext>
            </a:extLst>
          </p:cNvPr>
          <p:cNvGraphicFramePr>
            <a:graphicFrameLocks noGrp="1"/>
          </p:cNvGraphicFramePr>
          <p:nvPr>
            <p:extLst>
              <p:ext uri="{D42A27DB-BD31-4B8C-83A1-F6EECF244321}">
                <p14:modId xmlns:p14="http://schemas.microsoft.com/office/powerpoint/2010/main" val="970333856"/>
              </p:ext>
            </p:extLst>
          </p:nvPr>
        </p:nvGraphicFramePr>
        <p:xfrm>
          <a:off x="360322" y="2783734"/>
          <a:ext cx="11471353" cy="3200400"/>
        </p:xfrm>
        <a:graphic>
          <a:graphicData uri="http://schemas.openxmlformats.org/drawingml/2006/table">
            <a:tbl>
              <a:tblPr firstRow="1" bandRow="1">
                <a:tableStyleId>{5940675A-B579-460E-94D1-54222C63F5DA}</a:tableStyleId>
              </a:tblPr>
              <a:tblGrid>
                <a:gridCol w="2511213">
                  <a:extLst>
                    <a:ext uri="{9D8B030D-6E8A-4147-A177-3AD203B41FA5}">
                      <a16:colId xmlns:a16="http://schemas.microsoft.com/office/drawing/2014/main" val="4259217704"/>
                    </a:ext>
                  </a:extLst>
                </a:gridCol>
                <a:gridCol w="3352800">
                  <a:extLst>
                    <a:ext uri="{9D8B030D-6E8A-4147-A177-3AD203B41FA5}">
                      <a16:colId xmlns:a16="http://schemas.microsoft.com/office/drawing/2014/main" val="338623965"/>
                    </a:ext>
                  </a:extLst>
                </a:gridCol>
                <a:gridCol w="3316923">
                  <a:extLst>
                    <a:ext uri="{9D8B030D-6E8A-4147-A177-3AD203B41FA5}">
                      <a16:colId xmlns:a16="http://schemas.microsoft.com/office/drawing/2014/main" val="2346412420"/>
                    </a:ext>
                  </a:extLst>
                </a:gridCol>
                <a:gridCol w="2290417">
                  <a:extLst>
                    <a:ext uri="{9D8B030D-6E8A-4147-A177-3AD203B41FA5}">
                      <a16:colId xmlns:a16="http://schemas.microsoft.com/office/drawing/2014/main" val="1036211766"/>
                    </a:ext>
                  </a:extLst>
                </a:gridCol>
              </a:tblGrid>
              <a:tr h="370840">
                <a:tc>
                  <a:txBody>
                    <a:bodyPr/>
                    <a:lstStyle/>
                    <a:p>
                      <a:r>
                        <a:rPr lang="en-US" sz="2400" b="1" dirty="0"/>
                        <a:t>Plan Alignment (if applicable)</a:t>
                      </a:r>
                    </a:p>
                  </a:txBody>
                  <a:tcPr>
                    <a:solidFill>
                      <a:srgbClr val="FBE4D5"/>
                    </a:solidFill>
                  </a:tcPr>
                </a:tc>
                <a:tc>
                  <a:txBody>
                    <a:bodyPr/>
                    <a:lstStyle/>
                    <a:p>
                      <a:r>
                        <a:rPr lang="en-US" sz="2400" b="1" dirty="0"/>
                        <a:t>Action Title</a:t>
                      </a:r>
                    </a:p>
                  </a:txBody>
                  <a:tcPr>
                    <a:solidFill>
                      <a:srgbClr val="FBE4D5"/>
                    </a:solidFill>
                  </a:tcPr>
                </a:tc>
                <a:tc>
                  <a:txBody>
                    <a:bodyPr/>
                    <a:lstStyle/>
                    <a:p>
                      <a:r>
                        <a:rPr lang="en-US" sz="2400" b="1" dirty="0"/>
                        <a:t>Action Description</a:t>
                      </a:r>
                    </a:p>
                  </a:txBody>
                  <a:tcPr>
                    <a:solidFill>
                      <a:srgbClr val="FBE4D5"/>
                    </a:solidFill>
                  </a:tcPr>
                </a:tc>
                <a:tc>
                  <a:txBody>
                    <a:bodyPr/>
                    <a:lstStyle/>
                    <a:p>
                      <a:r>
                        <a:rPr lang="en-US" sz="2400" b="1" dirty="0"/>
                        <a:t>Planned ESSER III Funded Expenditures</a:t>
                      </a:r>
                    </a:p>
                  </a:txBody>
                  <a:tcPr>
                    <a:solidFill>
                      <a:srgbClr val="FBE4D5"/>
                    </a:solidFill>
                  </a:tcPr>
                </a:tc>
                <a:extLst>
                  <a:ext uri="{0D108BD9-81ED-4DB2-BD59-A6C34878D82A}">
                    <a16:rowId xmlns:a16="http://schemas.microsoft.com/office/drawing/2014/main" val="3080777926"/>
                  </a:ext>
                </a:extLst>
              </a:tr>
              <a:tr h="370840">
                <a:tc>
                  <a:txBody>
                    <a:bodyPr/>
                    <a:lstStyle/>
                    <a:p>
                      <a:r>
                        <a:rPr lang="en-US" sz="2400" dirty="0"/>
                        <a:t>[Plan, Goal #, Action #]</a:t>
                      </a:r>
                    </a:p>
                  </a:txBody>
                  <a:tcPr/>
                </a:tc>
                <a:tc>
                  <a:txBody>
                    <a:bodyPr/>
                    <a:lstStyle/>
                    <a:p>
                      <a:r>
                        <a:rPr lang="en-US" sz="2400" dirty="0"/>
                        <a:t>[Short title of the action]</a:t>
                      </a:r>
                    </a:p>
                  </a:txBody>
                  <a:tcPr/>
                </a:tc>
                <a:tc>
                  <a:txBody>
                    <a:bodyPr/>
                    <a:lstStyle/>
                    <a:p>
                      <a:r>
                        <a:rPr lang="en-US" sz="2400" dirty="0"/>
                        <a:t>[A description of the action]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[$ 0.00]</a:t>
                      </a:r>
                    </a:p>
                    <a:p>
                      <a:endParaRPr lang="en-US" sz="2400" dirty="0"/>
                    </a:p>
                  </a:txBody>
                  <a:tcPr/>
                </a:tc>
                <a:extLst>
                  <a:ext uri="{0D108BD9-81ED-4DB2-BD59-A6C34878D82A}">
                    <a16:rowId xmlns:a16="http://schemas.microsoft.com/office/drawing/2014/main" val="1881105948"/>
                  </a:ext>
                </a:extLst>
              </a:tr>
              <a:tr h="370840">
                <a:tc>
                  <a:txBody>
                    <a:bodyPr/>
                    <a:lstStyle/>
                    <a:p>
                      <a:r>
                        <a:rPr lang="en-US" sz="2400" dirty="0"/>
                        <a:t>[Plan, Goal #, Action #]</a:t>
                      </a:r>
                    </a:p>
                  </a:txBody>
                  <a:tcPr>
                    <a:noFill/>
                  </a:tcPr>
                </a:tc>
                <a:tc>
                  <a:txBody>
                    <a:bodyPr/>
                    <a:lstStyle/>
                    <a:p>
                      <a:r>
                        <a:rPr lang="en-US" sz="2400" dirty="0"/>
                        <a:t>[Short title of the action]</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 description of the action]</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[$ 0.00]</a:t>
                      </a:r>
                    </a:p>
                    <a:p>
                      <a:endParaRPr lang="en-US" sz="2400" dirty="0"/>
                    </a:p>
                  </a:txBody>
                  <a:tcPr>
                    <a:noFill/>
                  </a:tcPr>
                </a:tc>
                <a:extLst>
                  <a:ext uri="{0D108BD9-81ED-4DB2-BD59-A6C34878D82A}">
                    <a16:rowId xmlns:a16="http://schemas.microsoft.com/office/drawing/2014/main" val="2766372446"/>
                  </a:ext>
                </a:extLst>
              </a:tr>
            </a:tbl>
          </a:graphicData>
        </a:graphic>
      </p:graphicFrame>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34</a:t>
            </a:fld>
            <a:endParaRPr lang="en-US"/>
          </a:p>
        </p:txBody>
      </p:sp>
    </p:spTree>
    <p:extLst>
      <p:ext uri="{BB962C8B-B14F-4D97-AF65-F5344CB8AC3E}">
        <p14:creationId xmlns:p14="http://schemas.microsoft.com/office/powerpoint/2010/main" val="13483072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Use of Any Remaining Funds (2)</a:t>
            </a:r>
          </a:p>
        </p:txBody>
      </p:sp>
      <p:sp>
        <p:nvSpPr>
          <p:cNvPr id="6" name="Content Placeholder 5">
            <a:extLst>
              <a:ext uri="{FF2B5EF4-FFF2-40B4-BE49-F238E27FC236}">
                <a16:creationId xmlns:a16="http://schemas.microsoft.com/office/drawing/2014/main" id="{F89B778F-3CD2-4B9F-9346-E41EF4A8BF7E}"/>
              </a:ext>
            </a:extLst>
          </p:cNvPr>
          <p:cNvSpPr>
            <a:spLocks noGrp="1"/>
          </p:cNvSpPr>
          <p:nvPr>
            <p:ph idx="1"/>
          </p:nvPr>
        </p:nvSpPr>
        <p:spPr>
          <a:xfrm>
            <a:off x="1097280" y="1845733"/>
            <a:ext cx="10058400" cy="4448741"/>
          </a:xfrm>
        </p:spPr>
        <p:txBody>
          <a:bodyPr>
            <a:normAutofit lnSpcReduction="10000"/>
          </a:bodyPr>
          <a:lstStyle/>
          <a:p>
            <a:pPr marL="0" indent="0">
              <a:buNone/>
            </a:pPr>
            <a:r>
              <a:rPr lang="en-US" dirty="0"/>
              <a:t>After completing the Strategies for Continuous and Safe In-Person Learning and the Addressing the Impact of Lost Instructional Time portions of the plan, the LEA may use any remaining ESSER III funds to implement additional actions to address students’ academic, social, emotional, and mental health needs, as well as to address opportunity gaps, consistent with the allowable uses identified on pages 2 and 3 of the ESSER III Expenditure Plan Instructions. </a:t>
            </a:r>
          </a:p>
          <a:p>
            <a:r>
              <a:rPr lang="en-US" dirty="0"/>
              <a:t>LEAs choosing to use ESSER III funds in this manner must provide the total amount of funds being used to implement actions with any remaining ESSER III funds.</a:t>
            </a:r>
          </a:p>
        </p:txBody>
      </p:sp>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35</a:t>
            </a:fld>
            <a:endParaRPr lang="en-US"/>
          </a:p>
        </p:txBody>
      </p:sp>
    </p:spTree>
    <p:extLst>
      <p:ext uri="{BB962C8B-B14F-4D97-AF65-F5344CB8AC3E}">
        <p14:creationId xmlns:p14="http://schemas.microsoft.com/office/powerpoint/2010/main" val="3158997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Use of Any Remaining Funds (3)</a:t>
            </a:r>
          </a:p>
        </p:txBody>
      </p:sp>
      <p:sp>
        <p:nvSpPr>
          <p:cNvPr id="6" name="Content Placeholder 5">
            <a:extLst>
              <a:ext uri="{FF2B5EF4-FFF2-40B4-BE49-F238E27FC236}">
                <a16:creationId xmlns:a16="http://schemas.microsoft.com/office/drawing/2014/main" id="{F89B778F-3CD2-4B9F-9346-E41EF4A8BF7E}"/>
              </a:ext>
            </a:extLst>
          </p:cNvPr>
          <p:cNvSpPr>
            <a:spLocks noGrp="1"/>
          </p:cNvSpPr>
          <p:nvPr>
            <p:ph idx="1"/>
          </p:nvPr>
        </p:nvSpPr>
        <p:spPr>
          <a:xfrm>
            <a:off x="1097280" y="1845733"/>
            <a:ext cx="10058400" cy="4610395"/>
          </a:xfrm>
        </p:spPr>
        <p:txBody>
          <a:bodyPr>
            <a:normAutofit/>
          </a:bodyPr>
          <a:lstStyle/>
          <a:p>
            <a:pPr marL="0" indent="0">
              <a:buNone/>
            </a:pPr>
            <a:r>
              <a:rPr lang="en-US" dirty="0"/>
              <a:t>Complete the table as follows:</a:t>
            </a:r>
          </a:p>
          <a:p>
            <a:pPr lvl="0"/>
            <a:r>
              <a:rPr lang="en-US" dirty="0"/>
              <a:t>If the action(s) are included in another plan, identify the plan and provide the applicable goal and/or action number from the plan. If the action(s) are not included in another plan, write “N/A”.</a:t>
            </a:r>
          </a:p>
          <a:p>
            <a:pPr lvl="0"/>
            <a:r>
              <a:rPr lang="en-US" dirty="0"/>
              <a:t>Provide a short title for the action(s).</a:t>
            </a:r>
          </a:p>
          <a:p>
            <a:r>
              <a:rPr lang="en-US" dirty="0"/>
              <a:t>Provide a description of any additional action(s) the LEA will implement to address students’ academic, social, emotional, and mental health needs, as well as to address opportunity gaps, consistent with the allowable uses.</a:t>
            </a:r>
          </a:p>
          <a:p>
            <a:pPr lvl="0"/>
            <a:endParaRPr lang="en-US" dirty="0"/>
          </a:p>
        </p:txBody>
      </p:sp>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36</a:t>
            </a:fld>
            <a:endParaRPr lang="en-US"/>
          </a:p>
        </p:txBody>
      </p:sp>
    </p:spTree>
    <p:extLst>
      <p:ext uri="{BB962C8B-B14F-4D97-AF65-F5344CB8AC3E}">
        <p14:creationId xmlns:p14="http://schemas.microsoft.com/office/powerpoint/2010/main" val="14147880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Use of Any Remaining Funds (4)</a:t>
            </a:r>
          </a:p>
        </p:txBody>
      </p:sp>
      <p:sp>
        <p:nvSpPr>
          <p:cNvPr id="6" name="Content Placeholder 5">
            <a:extLst>
              <a:ext uri="{FF2B5EF4-FFF2-40B4-BE49-F238E27FC236}">
                <a16:creationId xmlns:a16="http://schemas.microsoft.com/office/drawing/2014/main" id="{F89B778F-3CD2-4B9F-9346-E41EF4A8BF7E}"/>
              </a:ext>
            </a:extLst>
          </p:cNvPr>
          <p:cNvSpPr>
            <a:spLocks noGrp="1"/>
          </p:cNvSpPr>
          <p:nvPr>
            <p:ph idx="1"/>
          </p:nvPr>
        </p:nvSpPr>
        <p:spPr>
          <a:xfrm>
            <a:off x="1097280" y="1845733"/>
            <a:ext cx="10058400" cy="4610395"/>
          </a:xfrm>
        </p:spPr>
        <p:txBody>
          <a:bodyPr>
            <a:normAutofit/>
          </a:bodyPr>
          <a:lstStyle/>
          <a:p>
            <a:pPr lvl="0"/>
            <a:r>
              <a:rPr lang="en-US" dirty="0"/>
              <a:t>If an LEA has allocated its entire apportionment of ESSER III funds to strategies for continuous and safe in-person learning and/or to addressing the impact of lost instructional time, the LEA may indicate that it is not implementing additional actions. </a:t>
            </a:r>
          </a:p>
          <a:p>
            <a:r>
              <a:rPr lang="en-US" dirty="0"/>
              <a:t>Specify the amount of ESSER III funds the LEA plans to expend to implement the action(s); these ESSER III funds must be in addition to any funding for those action(s) already included in the plan(s) referenced by the LEA. If the LEA it is not implementing additional actions the LEA must indicate “$0”.</a:t>
            </a:r>
          </a:p>
        </p:txBody>
      </p:sp>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37</a:t>
            </a:fld>
            <a:endParaRPr lang="en-US"/>
          </a:p>
        </p:txBody>
      </p:sp>
    </p:spTree>
    <p:extLst>
      <p:ext uri="{BB962C8B-B14F-4D97-AF65-F5344CB8AC3E}">
        <p14:creationId xmlns:p14="http://schemas.microsoft.com/office/powerpoint/2010/main" val="14191962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7AA8955-72A2-43B8-B41D-7F2F481A8258}"/>
              </a:ext>
            </a:extLst>
          </p:cNvPr>
          <p:cNvSpPr>
            <a:spLocks noGrp="1"/>
          </p:cNvSpPr>
          <p:nvPr>
            <p:ph type="title"/>
          </p:nvPr>
        </p:nvSpPr>
        <p:spPr/>
        <p:txBody>
          <a:bodyPr>
            <a:normAutofit/>
          </a:bodyPr>
          <a:lstStyle/>
          <a:p>
            <a:r>
              <a:rPr lang="en-US" sz="4800" dirty="0"/>
              <a:t>Questions About Actions and Expenditures to Address Student Needs?</a:t>
            </a:r>
          </a:p>
        </p:txBody>
      </p:sp>
      <p:sp>
        <p:nvSpPr>
          <p:cNvPr id="4" name="Slide Number Placeholder 3">
            <a:extLst>
              <a:ext uri="{FF2B5EF4-FFF2-40B4-BE49-F238E27FC236}">
                <a16:creationId xmlns:a16="http://schemas.microsoft.com/office/drawing/2014/main" id="{E039E3A3-A158-49E1-881E-A4919CA80918}"/>
              </a:ext>
            </a:extLst>
          </p:cNvPr>
          <p:cNvSpPr>
            <a:spLocks noGrp="1"/>
          </p:cNvSpPr>
          <p:nvPr>
            <p:ph type="sldNum" sz="quarter" idx="12"/>
          </p:nvPr>
        </p:nvSpPr>
        <p:spPr/>
        <p:txBody>
          <a:bodyPr/>
          <a:lstStyle/>
          <a:p>
            <a:fld id="{1E47FE53-EBF0-4DA7-9D9D-CC1C3A20F3CB}" type="slidenum">
              <a:rPr lang="en-US" smtClean="0"/>
              <a:t>38</a:t>
            </a:fld>
            <a:endParaRPr lang="en-US"/>
          </a:p>
        </p:txBody>
      </p:sp>
    </p:spTree>
    <p:extLst>
      <p:ext uri="{BB962C8B-B14F-4D97-AF65-F5344CB8AC3E}">
        <p14:creationId xmlns:p14="http://schemas.microsoft.com/office/powerpoint/2010/main" val="8508542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Ensuring Interventions are Addressing Student Needs (1)</a:t>
            </a:r>
          </a:p>
        </p:txBody>
      </p:sp>
      <p:graphicFrame>
        <p:nvGraphicFramePr>
          <p:cNvPr id="5" name="Table 4" descr="Section in the template to show actions and progress monitoring.">
            <a:extLst>
              <a:ext uri="{FF2B5EF4-FFF2-40B4-BE49-F238E27FC236}">
                <a16:creationId xmlns:a16="http://schemas.microsoft.com/office/drawing/2014/main" id="{C15C7678-1FE2-4CBC-8B4A-021A1B99C31A}"/>
              </a:ext>
            </a:extLst>
          </p:cNvPr>
          <p:cNvGraphicFramePr>
            <a:graphicFrameLocks noGrp="1"/>
          </p:cNvGraphicFramePr>
          <p:nvPr>
            <p:extLst>
              <p:ext uri="{D42A27DB-BD31-4B8C-83A1-F6EECF244321}">
                <p14:modId xmlns:p14="http://schemas.microsoft.com/office/powerpoint/2010/main" val="846034645"/>
              </p:ext>
            </p:extLst>
          </p:nvPr>
        </p:nvGraphicFramePr>
        <p:xfrm>
          <a:off x="349393" y="1923925"/>
          <a:ext cx="11554174" cy="3931920"/>
        </p:xfrm>
        <a:graphic>
          <a:graphicData uri="http://schemas.openxmlformats.org/drawingml/2006/table">
            <a:tbl>
              <a:tblPr firstRow="1" bandRow="1">
                <a:tableStyleId>{5940675A-B579-460E-94D1-54222C63F5DA}</a:tableStyleId>
              </a:tblPr>
              <a:tblGrid>
                <a:gridCol w="3092562">
                  <a:extLst>
                    <a:ext uri="{9D8B030D-6E8A-4147-A177-3AD203B41FA5}">
                      <a16:colId xmlns:a16="http://schemas.microsoft.com/office/drawing/2014/main" val="338623965"/>
                    </a:ext>
                  </a:extLst>
                </a:gridCol>
                <a:gridCol w="4844955">
                  <a:extLst>
                    <a:ext uri="{9D8B030D-6E8A-4147-A177-3AD203B41FA5}">
                      <a16:colId xmlns:a16="http://schemas.microsoft.com/office/drawing/2014/main" val="2346412420"/>
                    </a:ext>
                  </a:extLst>
                </a:gridCol>
                <a:gridCol w="3616657">
                  <a:extLst>
                    <a:ext uri="{9D8B030D-6E8A-4147-A177-3AD203B41FA5}">
                      <a16:colId xmlns:a16="http://schemas.microsoft.com/office/drawing/2014/main" val="1036211766"/>
                    </a:ext>
                  </a:extLst>
                </a:gridCol>
              </a:tblGrid>
              <a:tr h="370840">
                <a:tc>
                  <a:txBody>
                    <a:bodyPr/>
                    <a:lstStyle/>
                    <a:p>
                      <a:r>
                        <a:rPr lang="en-US" sz="2400" b="1" dirty="0"/>
                        <a:t>Action Title(s)</a:t>
                      </a:r>
                    </a:p>
                  </a:txBody>
                  <a:tcPr>
                    <a:solidFill>
                      <a:srgbClr val="FBE4D5"/>
                    </a:solidFill>
                  </a:tcPr>
                </a:tc>
                <a:tc>
                  <a:txBody>
                    <a:bodyPr/>
                    <a:lstStyle/>
                    <a:p>
                      <a:r>
                        <a:rPr lang="en-US" sz="2400" b="1" dirty="0"/>
                        <a:t>How Progress will be Monitored</a:t>
                      </a:r>
                    </a:p>
                  </a:txBody>
                  <a:tcPr>
                    <a:solidFill>
                      <a:srgbClr val="FBE4D5"/>
                    </a:solidFill>
                  </a:tcPr>
                </a:tc>
                <a:tc>
                  <a:txBody>
                    <a:bodyPr/>
                    <a:lstStyle/>
                    <a:p>
                      <a:r>
                        <a:rPr lang="en-US" sz="2400" b="1" dirty="0"/>
                        <a:t>Frequency of Progress Monitoring</a:t>
                      </a:r>
                    </a:p>
                  </a:txBody>
                  <a:tcPr>
                    <a:solidFill>
                      <a:srgbClr val="FBE4D5"/>
                    </a:solidFill>
                  </a:tcPr>
                </a:tc>
                <a:extLst>
                  <a:ext uri="{0D108BD9-81ED-4DB2-BD59-A6C34878D82A}">
                    <a16:rowId xmlns:a16="http://schemas.microsoft.com/office/drawing/2014/main" val="3080777926"/>
                  </a:ext>
                </a:extLst>
              </a:tr>
              <a:tr h="370840">
                <a:tc>
                  <a:txBody>
                    <a:bodyPr/>
                    <a:lstStyle/>
                    <a:p>
                      <a:r>
                        <a:rPr lang="en-US" sz="2400" dirty="0"/>
                        <a:t>[Short title(s) of the action(s)]</a:t>
                      </a:r>
                    </a:p>
                  </a:txBody>
                  <a:tcPr/>
                </a:tc>
                <a:tc>
                  <a:txBody>
                    <a:bodyPr/>
                    <a:lstStyle/>
                    <a:p>
                      <a:r>
                        <a:rPr lang="en-US" sz="2400" dirty="0"/>
                        <a:t>[A description of how progress will be monitored]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 description of how frequently progress will be monitored]</a:t>
                      </a:r>
                    </a:p>
                    <a:p>
                      <a:endParaRPr lang="en-US" sz="2400" dirty="0"/>
                    </a:p>
                  </a:txBody>
                  <a:tcPr/>
                </a:tc>
                <a:extLst>
                  <a:ext uri="{0D108BD9-81ED-4DB2-BD59-A6C34878D82A}">
                    <a16:rowId xmlns:a16="http://schemas.microsoft.com/office/drawing/2014/main" val="1881105948"/>
                  </a:ext>
                </a:extLst>
              </a:tr>
              <a:tr h="370840">
                <a:tc>
                  <a:txBody>
                    <a:bodyPr/>
                    <a:lstStyle/>
                    <a:p>
                      <a:r>
                        <a:rPr lang="en-US" sz="2400" dirty="0"/>
                        <a:t>[Short title(s) of the action(s)]</a:t>
                      </a:r>
                    </a:p>
                  </a:txBody>
                  <a:tcPr>
                    <a:noFill/>
                  </a:tcPr>
                </a:tc>
                <a:tc>
                  <a:txBody>
                    <a:bodyPr/>
                    <a:lstStyle/>
                    <a:p>
                      <a:r>
                        <a:rPr lang="en-US" sz="2400" dirty="0"/>
                        <a:t>[A description of how progress will be monitored]</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 description of how frequently progress will be monitored]</a:t>
                      </a:r>
                    </a:p>
                    <a:p>
                      <a:endParaRPr lang="en-US" sz="2400" dirty="0"/>
                    </a:p>
                  </a:txBody>
                  <a:tcPr>
                    <a:noFill/>
                  </a:tcPr>
                </a:tc>
                <a:extLst>
                  <a:ext uri="{0D108BD9-81ED-4DB2-BD59-A6C34878D82A}">
                    <a16:rowId xmlns:a16="http://schemas.microsoft.com/office/drawing/2014/main" val="2766372446"/>
                  </a:ext>
                </a:extLst>
              </a:tr>
            </a:tbl>
          </a:graphicData>
        </a:graphic>
      </p:graphicFrame>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39</a:t>
            </a:fld>
            <a:endParaRPr lang="en-US"/>
          </a:p>
        </p:txBody>
      </p:sp>
    </p:spTree>
    <p:extLst>
      <p:ext uri="{BB962C8B-B14F-4D97-AF65-F5344CB8AC3E}">
        <p14:creationId xmlns:p14="http://schemas.microsoft.com/office/powerpoint/2010/main" val="3955526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6D9B84E-FDDD-44C0-9E0F-641D02568E6E}"/>
              </a:ext>
            </a:extLst>
          </p:cNvPr>
          <p:cNvSpPr>
            <a:spLocks noGrp="1"/>
          </p:cNvSpPr>
          <p:nvPr>
            <p:ph type="title"/>
          </p:nvPr>
        </p:nvSpPr>
        <p:spPr/>
        <p:txBody>
          <a:bodyPr>
            <a:normAutofit/>
          </a:bodyPr>
          <a:lstStyle/>
          <a:p>
            <a:r>
              <a:rPr lang="en-US" sz="6600" dirty="0"/>
              <a:t>Background</a:t>
            </a:r>
          </a:p>
        </p:txBody>
      </p:sp>
      <p:sp>
        <p:nvSpPr>
          <p:cNvPr id="6" name="Text Placeholder 5">
            <a:extLst>
              <a:ext uri="{FF2B5EF4-FFF2-40B4-BE49-F238E27FC236}">
                <a16:creationId xmlns:a16="http://schemas.microsoft.com/office/drawing/2014/main" id="{292ED981-A237-4244-A180-5E48F0616087}"/>
              </a:ext>
            </a:extLst>
          </p:cNvPr>
          <p:cNvSpPr>
            <a:spLocks noGrp="1"/>
          </p:cNvSpPr>
          <p:nvPr>
            <p:ph type="body" idx="1"/>
          </p:nvPr>
        </p:nvSpPr>
        <p:spPr/>
        <p:txBody>
          <a:bodyPr/>
          <a:lstStyle/>
          <a:p>
            <a:r>
              <a:rPr lang="en-US" dirty="0"/>
              <a:t>Context for the ESSER III Expenditure Plan </a:t>
            </a:r>
          </a:p>
        </p:txBody>
      </p:sp>
      <p:sp>
        <p:nvSpPr>
          <p:cNvPr id="4" name="Slide Number Placeholder 3">
            <a:extLst>
              <a:ext uri="{FF2B5EF4-FFF2-40B4-BE49-F238E27FC236}">
                <a16:creationId xmlns:a16="http://schemas.microsoft.com/office/drawing/2014/main" id="{491B7E42-373A-48C4-BE6D-53D7F836E934}"/>
              </a:ext>
            </a:extLst>
          </p:cNvPr>
          <p:cNvSpPr>
            <a:spLocks noGrp="1"/>
          </p:cNvSpPr>
          <p:nvPr>
            <p:ph type="sldNum" sz="quarter" idx="12"/>
          </p:nvPr>
        </p:nvSpPr>
        <p:spPr/>
        <p:txBody>
          <a:bodyPr/>
          <a:lstStyle/>
          <a:p>
            <a:fld id="{1E47FE53-EBF0-4DA7-9D9D-CC1C3A20F3CB}" type="slidenum">
              <a:rPr lang="en-US" smtClean="0"/>
              <a:t>4</a:t>
            </a:fld>
            <a:endParaRPr lang="en-US" dirty="0"/>
          </a:p>
        </p:txBody>
      </p:sp>
    </p:spTree>
    <p:extLst>
      <p:ext uri="{BB962C8B-B14F-4D97-AF65-F5344CB8AC3E}">
        <p14:creationId xmlns:p14="http://schemas.microsoft.com/office/powerpoint/2010/main" val="30120801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Ensuring Interventions are Addressing Student Needs (2)</a:t>
            </a:r>
          </a:p>
        </p:txBody>
      </p:sp>
      <p:sp>
        <p:nvSpPr>
          <p:cNvPr id="6" name="Content Placeholder 5">
            <a:extLst>
              <a:ext uri="{FF2B5EF4-FFF2-40B4-BE49-F238E27FC236}">
                <a16:creationId xmlns:a16="http://schemas.microsoft.com/office/drawing/2014/main" id="{F89B778F-3CD2-4B9F-9346-E41EF4A8BF7E}"/>
              </a:ext>
            </a:extLst>
          </p:cNvPr>
          <p:cNvSpPr>
            <a:spLocks noGrp="1"/>
          </p:cNvSpPr>
          <p:nvPr>
            <p:ph idx="1"/>
          </p:nvPr>
        </p:nvSpPr>
        <p:spPr>
          <a:xfrm>
            <a:off x="1097280" y="1845733"/>
            <a:ext cx="10058400" cy="4610395"/>
          </a:xfrm>
        </p:spPr>
        <p:txBody>
          <a:bodyPr>
            <a:normAutofit/>
          </a:bodyPr>
          <a:lstStyle/>
          <a:p>
            <a:pPr marL="0" lvl="0" indent="0">
              <a:buNone/>
            </a:pPr>
            <a:r>
              <a:rPr lang="en-US" dirty="0"/>
              <a:t>The LEA is required to ensure its interventions will respond to the academic, social, emotional, and mental health needs of all students, and particularly those students most impacted by the COVID–19 pandemic, including students from low-income families, students of color, English learners, children with disabilities, students experiencing homelessness, children in foster care, and migratory students.</a:t>
            </a:r>
          </a:p>
        </p:txBody>
      </p:sp>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40</a:t>
            </a:fld>
            <a:endParaRPr lang="en-US"/>
          </a:p>
        </p:txBody>
      </p:sp>
    </p:spTree>
    <p:extLst>
      <p:ext uri="{BB962C8B-B14F-4D97-AF65-F5344CB8AC3E}">
        <p14:creationId xmlns:p14="http://schemas.microsoft.com/office/powerpoint/2010/main" val="19705007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Ensuring Interventions are Addressing Student Needs (3)</a:t>
            </a:r>
          </a:p>
        </p:txBody>
      </p:sp>
      <p:sp>
        <p:nvSpPr>
          <p:cNvPr id="6" name="Content Placeholder 5">
            <a:extLst>
              <a:ext uri="{FF2B5EF4-FFF2-40B4-BE49-F238E27FC236}">
                <a16:creationId xmlns:a16="http://schemas.microsoft.com/office/drawing/2014/main" id="{F89B778F-3CD2-4B9F-9346-E41EF4A8BF7E}"/>
              </a:ext>
            </a:extLst>
          </p:cNvPr>
          <p:cNvSpPr>
            <a:spLocks noGrp="1"/>
          </p:cNvSpPr>
          <p:nvPr>
            <p:ph idx="1"/>
          </p:nvPr>
        </p:nvSpPr>
        <p:spPr>
          <a:xfrm>
            <a:off x="1097280" y="1845733"/>
            <a:ext cx="10058400" cy="4610395"/>
          </a:xfrm>
        </p:spPr>
        <p:txBody>
          <a:bodyPr>
            <a:normAutofit/>
          </a:bodyPr>
          <a:lstStyle/>
          <a:p>
            <a:r>
              <a:rPr lang="en-US" dirty="0"/>
              <a:t>The LEA may group actions together based on how the LEA plans to monitor the actions’ progress. For example, if an LEA plans to monitor the progress of two actions in the same way and with the same frequency, the LEA may list both actions within the same row of the table. </a:t>
            </a:r>
          </a:p>
          <a:p>
            <a:r>
              <a:rPr lang="en-US" dirty="0"/>
              <a:t>Each action included in the ESSER III Expenditure Plan must be addressed within the table, either individually or as part of a group of actions. </a:t>
            </a:r>
          </a:p>
        </p:txBody>
      </p:sp>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41</a:t>
            </a:fld>
            <a:endParaRPr lang="en-US"/>
          </a:p>
        </p:txBody>
      </p:sp>
    </p:spTree>
    <p:extLst>
      <p:ext uri="{BB962C8B-B14F-4D97-AF65-F5344CB8AC3E}">
        <p14:creationId xmlns:p14="http://schemas.microsoft.com/office/powerpoint/2010/main" val="20862515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BC87-815A-43B0-8BAB-E72D3A697E3D}"/>
              </a:ext>
            </a:extLst>
          </p:cNvPr>
          <p:cNvSpPr>
            <a:spLocks noGrp="1"/>
          </p:cNvSpPr>
          <p:nvPr>
            <p:ph type="title"/>
          </p:nvPr>
        </p:nvSpPr>
        <p:spPr/>
        <p:txBody>
          <a:bodyPr/>
          <a:lstStyle/>
          <a:p>
            <a:r>
              <a:rPr lang="en-US" dirty="0"/>
              <a:t>Ensuring Interventions are Addressing Student Needs (4)</a:t>
            </a:r>
          </a:p>
        </p:txBody>
      </p:sp>
      <p:sp>
        <p:nvSpPr>
          <p:cNvPr id="6" name="Content Placeholder 5">
            <a:extLst>
              <a:ext uri="{FF2B5EF4-FFF2-40B4-BE49-F238E27FC236}">
                <a16:creationId xmlns:a16="http://schemas.microsoft.com/office/drawing/2014/main" id="{F89B778F-3CD2-4B9F-9346-E41EF4A8BF7E}"/>
              </a:ext>
            </a:extLst>
          </p:cNvPr>
          <p:cNvSpPr>
            <a:spLocks noGrp="1"/>
          </p:cNvSpPr>
          <p:nvPr>
            <p:ph idx="1"/>
          </p:nvPr>
        </p:nvSpPr>
        <p:spPr>
          <a:xfrm>
            <a:off x="1097280" y="1845733"/>
            <a:ext cx="10058400" cy="4610395"/>
          </a:xfrm>
        </p:spPr>
        <p:txBody>
          <a:bodyPr>
            <a:normAutofit/>
          </a:bodyPr>
          <a:lstStyle/>
          <a:p>
            <a:pPr marL="0" indent="0">
              <a:buNone/>
            </a:pPr>
            <a:r>
              <a:rPr lang="en-US" dirty="0"/>
              <a:t>Complete the table as follows:</a:t>
            </a:r>
          </a:p>
          <a:p>
            <a:pPr lvl="0"/>
            <a:r>
              <a:rPr lang="en-US" dirty="0"/>
              <a:t>Provide the action title(s) of the actions being measured. </a:t>
            </a:r>
          </a:p>
          <a:p>
            <a:pPr lvl="0"/>
            <a:r>
              <a:rPr lang="en-US" dirty="0"/>
              <a:t>Provide a description of how the LEA will monitor progress of the action(s) to ensure that they are addressing the needs of students.</a:t>
            </a:r>
          </a:p>
          <a:p>
            <a:r>
              <a:rPr lang="en-US" dirty="0"/>
              <a:t>Specify how frequently progress will be monitored (e.g. daily, weekly, monthly, every 6 weeks, etc.).</a:t>
            </a:r>
          </a:p>
        </p:txBody>
      </p:sp>
      <p:sp>
        <p:nvSpPr>
          <p:cNvPr id="4" name="Slide Number Placeholder 3">
            <a:extLst>
              <a:ext uri="{FF2B5EF4-FFF2-40B4-BE49-F238E27FC236}">
                <a16:creationId xmlns:a16="http://schemas.microsoft.com/office/drawing/2014/main" id="{24B38726-9E3C-4997-9B7E-F2FE3810E208}"/>
              </a:ext>
            </a:extLst>
          </p:cNvPr>
          <p:cNvSpPr>
            <a:spLocks noGrp="1"/>
          </p:cNvSpPr>
          <p:nvPr>
            <p:ph type="sldNum" sz="quarter" idx="12"/>
          </p:nvPr>
        </p:nvSpPr>
        <p:spPr/>
        <p:txBody>
          <a:bodyPr/>
          <a:lstStyle/>
          <a:p>
            <a:fld id="{1E47FE53-EBF0-4DA7-9D9D-CC1C3A20F3CB}" type="slidenum">
              <a:rPr lang="en-US" smtClean="0"/>
              <a:t>42</a:t>
            </a:fld>
            <a:endParaRPr lang="en-US"/>
          </a:p>
        </p:txBody>
      </p:sp>
    </p:spTree>
    <p:extLst>
      <p:ext uri="{BB962C8B-B14F-4D97-AF65-F5344CB8AC3E}">
        <p14:creationId xmlns:p14="http://schemas.microsoft.com/office/powerpoint/2010/main" val="9756653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7AA8955-72A2-43B8-B41D-7F2F481A8258}"/>
              </a:ext>
            </a:extLst>
          </p:cNvPr>
          <p:cNvSpPr>
            <a:spLocks noGrp="1"/>
          </p:cNvSpPr>
          <p:nvPr>
            <p:ph type="title"/>
          </p:nvPr>
        </p:nvSpPr>
        <p:spPr/>
        <p:txBody>
          <a:bodyPr>
            <a:normAutofit/>
          </a:bodyPr>
          <a:lstStyle/>
          <a:p>
            <a:r>
              <a:rPr lang="en-US" sz="4800" dirty="0"/>
              <a:t>Questions About Ensuring Interventions are Addressing Student Needs?</a:t>
            </a:r>
          </a:p>
        </p:txBody>
      </p:sp>
      <p:sp>
        <p:nvSpPr>
          <p:cNvPr id="4" name="Slide Number Placeholder 3">
            <a:extLst>
              <a:ext uri="{FF2B5EF4-FFF2-40B4-BE49-F238E27FC236}">
                <a16:creationId xmlns:a16="http://schemas.microsoft.com/office/drawing/2014/main" id="{E039E3A3-A158-49E1-881E-A4919CA80918}"/>
              </a:ext>
            </a:extLst>
          </p:cNvPr>
          <p:cNvSpPr>
            <a:spLocks noGrp="1"/>
          </p:cNvSpPr>
          <p:nvPr>
            <p:ph type="sldNum" sz="quarter" idx="12"/>
          </p:nvPr>
        </p:nvSpPr>
        <p:spPr/>
        <p:txBody>
          <a:bodyPr/>
          <a:lstStyle/>
          <a:p>
            <a:fld id="{1E47FE53-EBF0-4DA7-9D9D-CC1C3A20F3CB}" type="slidenum">
              <a:rPr lang="en-US" smtClean="0"/>
              <a:t>43</a:t>
            </a:fld>
            <a:endParaRPr lang="en-US"/>
          </a:p>
        </p:txBody>
      </p:sp>
    </p:spTree>
    <p:extLst>
      <p:ext uri="{BB962C8B-B14F-4D97-AF65-F5344CB8AC3E}">
        <p14:creationId xmlns:p14="http://schemas.microsoft.com/office/powerpoint/2010/main" val="19885915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A838E-D170-4EB0-9DD6-5F0EEE0B6482}"/>
              </a:ext>
            </a:extLst>
          </p:cNvPr>
          <p:cNvSpPr>
            <a:spLocks noGrp="1"/>
          </p:cNvSpPr>
          <p:nvPr>
            <p:ph type="title"/>
          </p:nvPr>
        </p:nvSpPr>
        <p:spPr/>
        <p:txBody>
          <a:bodyPr/>
          <a:lstStyle/>
          <a:p>
            <a:r>
              <a:rPr lang="en-US" dirty="0"/>
              <a:t>Additional Information</a:t>
            </a:r>
          </a:p>
        </p:txBody>
      </p:sp>
      <p:sp>
        <p:nvSpPr>
          <p:cNvPr id="3" name="Content Placeholder 2" descr="CDE’s ARP Act Funding web page">
            <a:extLst>
              <a:ext uri="{FF2B5EF4-FFF2-40B4-BE49-F238E27FC236}">
                <a16:creationId xmlns:a16="http://schemas.microsoft.com/office/drawing/2014/main" id="{239F72B4-1484-4979-BA04-CF2BFBBC1B26}"/>
              </a:ext>
            </a:extLst>
          </p:cNvPr>
          <p:cNvSpPr>
            <a:spLocks noGrp="1"/>
          </p:cNvSpPr>
          <p:nvPr>
            <p:ph idx="1"/>
          </p:nvPr>
        </p:nvSpPr>
        <p:spPr/>
        <p:txBody>
          <a:bodyPr>
            <a:normAutofit/>
          </a:bodyPr>
          <a:lstStyle/>
          <a:p>
            <a:r>
              <a:rPr lang="en-US" sz="3200" dirty="0"/>
              <a:t>Additional information related to ESSER III funds and requirements can be found in the CDE’s ARP Act Funding web page at </a:t>
            </a:r>
            <a:r>
              <a:rPr lang="en-US" sz="3200" dirty="0">
                <a:solidFill>
                  <a:srgbClr val="1704A0"/>
                </a:solidFill>
                <a:hlinkClick r:id="rId2" tooltip="CDE’s ARP Act Funding web page">
                  <a:extLst>
                    <a:ext uri="{A12FA001-AC4F-418D-AE19-62706E023703}">
                      <ahyp:hlinkClr xmlns:ahyp="http://schemas.microsoft.com/office/drawing/2018/hyperlinkcolor" val="tx"/>
                    </a:ext>
                  </a:extLst>
                </a:hlinkClick>
              </a:rPr>
              <a:t>https://www.cde.ca.gov/fg/cr/arpact.asp</a:t>
            </a:r>
            <a:r>
              <a:rPr lang="en-US" sz="3200" dirty="0"/>
              <a:t>. </a:t>
            </a:r>
          </a:p>
        </p:txBody>
      </p:sp>
      <p:sp>
        <p:nvSpPr>
          <p:cNvPr id="4" name="Slide Number Placeholder 3">
            <a:extLst>
              <a:ext uri="{FF2B5EF4-FFF2-40B4-BE49-F238E27FC236}">
                <a16:creationId xmlns:a16="http://schemas.microsoft.com/office/drawing/2014/main" id="{A52CE3D8-DA7F-477D-8C46-7B3D69E1E5A7}"/>
              </a:ext>
            </a:extLst>
          </p:cNvPr>
          <p:cNvSpPr>
            <a:spLocks noGrp="1"/>
          </p:cNvSpPr>
          <p:nvPr>
            <p:ph type="sldNum" sz="quarter" idx="12"/>
          </p:nvPr>
        </p:nvSpPr>
        <p:spPr/>
        <p:txBody>
          <a:bodyPr/>
          <a:lstStyle/>
          <a:p>
            <a:fld id="{1E47FE53-EBF0-4DA7-9D9D-CC1C3A20F3CB}" type="slidenum">
              <a:rPr lang="en-US" smtClean="0"/>
              <a:t>44</a:t>
            </a:fld>
            <a:endParaRPr lang="en-US"/>
          </a:p>
        </p:txBody>
      </p:sp>
    </p:spTree>
    <p:extLst>
      <p:ext uri="{BB962C8B-B14F-4D97-AF65-F5344CB8AC3E}">
        <p14:creationId xmlns:p14="http://schemas.microsoft.com/office/powerpoint/2010/main" val="8010472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684"/>
        <p:cNvGrpSpPr/>
        <p:nvPr/>
      </p:nvGrpSpPr>
      <p:grpSpPr>
        <a:xfrm>
          <a:off x="0" y="0"/>
          <a:ext cx="0" cy="0"/>
          <a:chOff x="0" y="0"/>
          <a:chExt cx="0" cy="0"/>
        </a:xfrm>
      </p:grpSpPr>
      <p:sp>
        <p:nvSpPr>
          <p:cNvPr id="685" name="Google Shape;685;p15"/>
          <p:cNvSpPr txBox="1">
            <a:spLocks noGrp="1"/>
          </p:cNvSpPr>
          <p:nvPr>
            <p:ph type="title"/>
          </p:nvPr>
        </p:nvSpPr>
        <p:spPr/>
        <p:txBody>
          <a:bodyPr/>
          <a:lstStyle/>
          <a:p>
            <a:pPr lvl="0"/>
            <a:r>
              <a:rPr lang="en-US"/>
              <a:t>Questions</a:t>
            </a:r>
          </a:p>
        </p:txBody>
      </p:sp>
      <p:sp>
        <p:nvSpPr>
          <p:cNvPr id="4" name="Content Placeholder 3">
            <a:extLst>
              <a:ext uri="{FF2B5EF4-FFF2-40B4-BE49-F238E27FC236}">
                <a16:creationId xmlns:a16="http://schemas.microsoft.com/office/drawing/2014/main" id="{F7692C70-8E5C-4865-9ABD-AEBF6848A270}"/>
              </a:ext>
            </a:extLst>
          </p:cNvPr>
          <p:cNvSpPr>
            <a:spLocks noGrp="1"/>
          </p:cNvSpPr>
          <p:nvPr>
            <p:ph idx="1"/>
          </p:nvPr>
        </p:nvSpPr>
        <p:spPr/>
        <p:txBody>
          <a:bodyPr/>
          <a:lstStyle/>
          <a:p>
            <a:pPr>
              <a:spcBef>
                <a:spcPts val="600"/>
              </a:spcBef>
            </a:pPr>
            <a:r>
              <a:rPr lang="en-US" sz="3200" dirty="0"/>
              <a:t>For assistance related to the ESSER III Expenditure Plan template and instructions please contact </a:t>
            </a:r>
            <a:r>
              <a:rPr lang="en-US" sz="3200" dirty="0">
                <a:solidFill>
                  <a:srgbClr val="1704A0"/>
                </a:solidFill>
                <a:hlinkClick r:id="rId3">
                  <a:extLst>
                    <a:ext uri="{A12FA001-AC4F-418D-AE19-62706E023703}">
                      <ahyp:hlinkClr xmlns:ahyp="http://schemas.microsoft.com/office/drawing/2018/hyperlinkcolor" val="tx"/>
                    </a:ext>
                  </a:extLst>
                </a:hlinkClick>
              </a:rPr>
              <a:t>LCFF@cde.ca.gov</a:t>
            </a:r>
            <a:r>
              <a:rPr lang="en-US" sz="3200" dirty="0"/>
              <a:t>. </a:t>
            </a:r>
          </a:p>
          <a:p>
            <a:pPr>
              <a:spcBef>
                <a:spcPts val="600"/>
              </a:spcBef>
            </a:pPr>
            <a:endParaRPr lang="en-US" sz="3200" dirty="0"/>
          </a:p>
          <a:p>
            <a:pPr>
              <a:spcBef>
                <a:spcPts val="600"/>
              </a:spcBef>
            </a:pPr>
            <a:r>
              <a:rPr lang="en-US" sz="3200" dirty="0"/>
              <a:t>For all other questions related to ESSER III please contact </a:t>
            </a:r>
            <a:r>
              <a:rPr lang="en-US" sz="3200" dirty="0">
                <a:solidFill>
                  <a:srgbClr val="1704A0"/>
                </a:solidFill>
                <a:hlinkClick r:id="rId4">
                  <a:extLst>
                    <a:ext uri="{A12FA001-AC4F-418D-AE19-62706E023703}">
                      <ahyp:hlinkClr xmlns:ahyp="http://schemas.microsoft.com/office/drawing/2018/hyperlinkcolor" val="tx"/>
                    </a:ext>
                  </a:extLst>
                </a:hlinkClick>
              </a:rPr>
              <a:t>EDReliefFunds@cde.ca.gov</a:t>
            </a:r>
            <a:r>
              <a:rPr lang="en-US" sz="3200" dirty="0"/>
              <a:t>.</a:t>
            </a:r>
          </a:p>
        </p:txBody>
      </p:sp>
      <p:sp>
        <p:nvSpPr>
          <p:cNvPr id="686" name="Google Shape;686;p15"/>
          <p:cNvSpPr txBox="1">
            <a:spLocks noGrp="1"/>
          </p:cNvSpPr>
          <p:nvPr>
            <p:ph type="sldNum" idx="12"/>
          </p:nvPr>
        </p:nvSpPr>
        <p:spPr/>
        <p:txBody>
          <a:bodyPr/>
          <a:lstStyle/>
          <a:p>
            <a:pPr lvl="0"/>
            <a:fld id="{00000000-1234-1234-1234-123412341234}" type="slidenum">
              <a:rPr lang="en-US" smtClean="0"/>
              <a:pPr lvl="0"/>
              <a:t>45</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gb495f8a397_1_177"/>
          <p:cNvSpPr txBox="1">
            <a:spLocks noGrp="1"/>
          </p:cNvSpPr>
          <p:nvPr>
            <p:ph type="title"/>
          </p:nvPr>
        </p:nvSpPr>
        <p:spPr/>
        <p:txBody>
          <a:bodyPr>
            <a:normAutofit/>
          </a:bodyPr>
          <a:lstStyle/>
          <a:p>
            <a:pPr lvl="0"/>
            <a:r>
              <a:rPr lang="en-US" sz="4000" dirty="0"/>
              <a:t>The American Rescue Plan Act</a:t>
            </a:r>
          </a:p>
        </p:txBody>
      </p:sp>
      <p:sp>
        <p:nvSpPr>
          <p:cNvPr id="231" name="Google Shape;231;gb495f8a397_1_177"/>
          <p:cNvSpPr txBox="1">
            <a:spLocks noGrp="1"/>
          </p:cNvSpPr>
          <p:nvPr>
            <p:ph idx="1"/>
          </p:nvPr>
        </p:nvSpPr>
        <p:spPr/>
        <p:txBody>
          <a:bodyPr>
            <a:normAutofit/>
          </a:bodyPr>
          <a:lstStyle/>
          <a:p>
            <a:pPr marL="0" lvl="0" indent="0">
              <a:buNone/>
            </a:pPr>
            <a:r>
              <a:rPr lang="en-US" dirty="0"/>
              <a:t>In response to the 2019 Novel Coronavirus (COVID-19), the U.S. Congress passed American Rescue Plan (ARP) Act, which was signed into law on March 11, 2021. </a:t>
            </a:r>
          </a:p>
          <a:p>
            <a:pPr marL="0" lvl="0" indent="0">
              <a:buNone/>
            </a:pPr>
            <a:r>
              <a:rPr lang="en-US" dirty="0"/>
              <a:t>This is the third federal stimulus funding act in response to COVID-19, following the Coronavirus Aid, Relief, and Economic Security (CARES) Act and the Coronavirus Response and Relief Supplemental Appropriations Act (CRRSA). </a:t>
            </a:r>
          </a:p>
        </p:txBody>
      </p:sp>
      <p:sp>
        <p:nvSpPr>
          <p:cNvPr id="233" name="Google Shape;233;gb495f8a397_1_177"/>
          <p:cNvSpPr txBox="1">
            <a:spLocks noGrp="1"/>
          </p:cNvSpPr>
          <p:nvPr>
            <p:ph type="sldNum" sz="quarter" idx="12"/>
          </p:nvPr>
        </p:nvSpPr>
        <p:spPr/>
        <p:txBody>
          <a:bodyPr/>
          <a:lstStyle/>
          <a:p>
            <a:pPr lvl="0"/>
            <a:fld id="{00000000-1234-1234-1234-123412341234}" type="slidenum">
              <a:rPr lang="en-US" smtClean="0"/>
              <a:pPr lvl="0"/>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5"/>
          <p:cNvSpPr txBox="1">
            <a:spLocks noGrp="1"/>
          </p:cNvSpPr>
          <p:nvPr>
            <p:ph type="title"/>
          </p:nvPr>
        </p:nvSpPr>
        <p:spPr/>
        <p:txBody>
          <a:bodyPr/>
          <a:lstStyle/>
          <a:p>
            <a:pPr lvl="0"/>
            <a:r>
              <a:rPr lang="en-US" dirty="0"/>
              <a:t>ESSER III Plans</a:t>
            </a:r>
          </a:p>
        </p:txBody>
      </p:sp>
      <p:sp>
        <p:nvSpPr>
          <p:cNvPr id="4" name="Content Placeholder 3">
            <a:extLst>
              <a:ext uri="{FF2B5EF4-FFF2-40B4-BE49-F238E27FC236}">
                <a16:creationId xmlns:a16="http://schemas.microsoft.com/office/drawing/2014/main" id="{9B26ACC8-225F-46C8-AC04-D8DC0033D2E6}"/>
              </a:ext>
            </a:extLst>
          </p:cNvPr>
          <p:cNvSpPr>
            <a:spLocks noGrp="1"/>
          </p:cNvSpPr>
          <p:nvPr>
            <p:ph idx="1"/>
          </p:nvPr>
        </p:nvSpPr>
        <p:spPr>
          <a:xfrm>
            <a:off x="1097280" y="1845733"/>
            <a:ext cx="10058400" cy="4355561"/>
          </a:xfrm>
        </p:spPr>
        <p:txBody>
          <a:bodyPr/>
          <a:lstStyle/>
          <a:p>
            <a:pPr marL="0" indent="0">
              <a:buNone/>
            </a:pPr>
            <a:r>
              <a:rPr lang="en-US" dirty="0"/>
              <a:t>The ARP Act requires local educational agencies (LEAs) that receive ESSER III funds to complete both </a:t>
            </a:r>
          </a:p>
          <a:p>
            <a:r>
              <a:rPr lang="en-US" dirty="0"/>
              <a:t>a Safe Return to In-person Instruction and Continuity of Services plan, and </a:t>
            </a:r>
          </a:p>
          <a:p>
            <a:r>
              <a:rPr lang="en-US" dirty="0"/>
              <a:t>an Expenditure Plan for how ESSER III funds will be used to address students’ academic, social, emotional, and mental health needs, as well as the opportunity gaps that existed before, and were exacerbated by, the COVID-19 pandemic.</a:t>
            </a:r>
          </a:p>
        </p:txBody>
      </p:sp>
      <p:sp>
        <p:nvSpPr>
          <p:cNvPr id="265" name="Google Shape;265;p5"/>
          <p:cNvSpPr txBox="1">
            <a:spLocks noGrp="1"/>
          </p:cNvSpPr>
          <p:nvPr>
            <p:ph type="sldNum" sz="quarter" idx="12"/>
          </p:nvPr>
        </p:nvSpPr>
        <p:spPr/>
        <p:txBody>
          <a:bodyPr/>
          <a:lstStyle/>
          <a:p>
            <a:pPr lvl="0"/>
            <a:fld id="{00000000-1234-1234-1234-123412341234}" type="slidenum">
              <a:rPr lang="en-US" smtClean="0"/>
              <a:pPr lvl="0"/>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4D6D16-1F7A-40AD-9F4A-C51E8CB78FA2}"/>
              </a:ext>
            </a:extLst>
          </p:cNvPr>
          <p:cNvSpPr>
            <a:spLocks noGrp="1"/>
          </p:cNvSpPr>
          <p:nvPr>
            <p:ph type="title"/>
          </p:nvPr>
        </p:nvSpPr>
        <p:spPr/>
        <p:txBody>
          <a:bodyPr>
            <a:normAutofit/>
          </a:bodyPr>
          <a:lstStyle/>
          <a:p>
            <a:r>
              <a:rPr lang="en-US" sz="6600" dirty="0"/>
              <a:t>ESSER III Expenditure Plan Requirements</a:t>
            </a:r>
          </a:p>
        </p:txBody>
      </p:sp>
      <p:sp>
        <p:nvSpPr>
          <p:cNvPr id="5" name="Text Placeholder 4">
            <a:extLst>
              <a:ext uri="{FF2B5EF4-FFF2-40B4-BE49-F238E27FC236}">
                <a16:creationId xmlns:a16="http://schemas.microsoft.com/office/drawing/2014/main" id="{BEF10BF9-F044-4150-9906-EAB95867AEDB}"/>
              </a:ext>
            </a:extLst>
          </p:cNvPr>
          <p:cNvSpPr>
            <a:spLocks noGrp="1"/>
          </p:cNvSpPr>
          <p:nvPr>
            <p:ph type="body" idx="1"/>
          </p:nvPr>
        </p:nvSpPr>
        <p:spPr/>
        <p:txBody>
          <a:bodyPr/>
          <a:lstStyle/>
          <a:p>
            <a:r>
              <a:rPr lang="en-US" dirty="0"/>
              <a:t>Requirements Related to the ESSER III Expenditure Plan </a:t>
            </a:r>
          </a:p>
        </p:txBody>
      </p:sp>
    </p:spTree>
    <p:extLst>
      <p:ext uri="{BB962C8B-B14F-4D97-AF65-F5344CB8AC3E}">
        <p14:creationId xmlns:p14="http://schemas.microsoft.com/office/powerpoint/2010/main" val="286521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0534F-0232-4DFA-A7B0-B321039780C6}"/>
              </a:ext>
            </a:extLst>
          </p:cNvPr>
          <p:cNvSpPr>
            <a:spLocks noGrp="1"/>
          </p:cNvSpPr>
          <p:nvPr>
            <p:ph type="title"/>
          </p:nvPr>
        </p:nvSpPr>
        <p:spPr/>
        <p:txBody>
          <a:bodyPr/>
          <a:lstStyle/>
          <a:p>
            <a:r>
              <a:rPr lang="en-US" dirty="0"/>
              <a:t>Expenditure Plan Timeline</a:t>
            </a:r>
          </a:p>
        </p:txBody>
      </p:sp>
      <p:sp>
        <p:nvSpPr>
          <p:cNvPr id="3" name="Content Placeholder 2">
            <a:extLst>
              <a:ext uri="{FF2B5EF4-FFF2-40B4-BE49-F238E27FC236}">
                <a16:creationId xmlns:a16="http://schemas.microsoft.com/office/drawing/2014/main" id="{91CA2691-6136-42BB-A5E9-014543E1DF6B}"/>
              </a:ext>
            </a:extLst>
          </p:cNvPr>
          <p:cNvSpPr>
            <a:spLocks noGrp="1"/>
          </p:cNvSpPr>
          <p:nvPr>
            <p:ph idx="1"/>
          </p:nvPr>
        </p:nvSpPr>
        <p:spPr/>
        <p:txBody>
          <a:bodyPr>
            <a:normAutofit lnSpcReduction="10000"/>
          </a:bodyPr>
          <a:lstStyle/>
          <a:p>
            <a:r>
              <a:rPr lang="en-US" dirty="0"/>
              <a:t>The ESSER III Expenditure Plan must be adopted by the local governing board or body of the LEA at a public meeting on or before September 30, 2021</a:t>
            </a:r>
          </a:p>
          <a:p>
            <a:r>
              <a:rPr lang="en-US" dirty="0"/>
              <a:t>The ESSER III Expenditure Plan must be submitted for review and approval within five days of adoption. </a:t>
            </a:r>
          </a:p>
          <a:p>
            <a:pPr lvl="1"/>
            <a:r>
              <a:rPr lang="en-US" dirty="0"/>
              <a:t>A school district must submit its plan to its county office of education (COE) for review and approval; </a:t>
            </a:r>
          </a:p>
          <a:p>
            <a:pPr lvl="1"/>
            <a:r>
              <a:rPr lang="en-US" dirty="0"/>
              <a:t>a COE must submit its plan to the California Department of Education (CDE) for review and approval; </a:t>
            </a:r>
          </a:p>
          <a:p>
            <a:pPr lvl="1"/>
            <a:r>
              <a:rPr lang="en-US" dirty="0"/>
              <a:t>a charter school must submit its plan to its chartering authority for review and to the COE of the county in which the charter school operates for review and approval.</a:t>
            </a:r>
          </a:p>
          <a:p>
            <a:endParaRPr lang="en-US" dirty="0"/>
          </a:p>
        </p:txBody>
      </p:sp>
      <p:sp>
        <p:nvSpPr>
          <p:cNvPr id="4" name="Slide Number Placeholder 3">
            <a:extLst>
              <a:ext uri="{FF2B5EF4-FFF2-40B4-BE49-F238E27FC236}">
                <a16:creationId xmlns:a16="http://schemas.microsoft.com/office/drawing/2014/main" id="{CAA77709-D341-4261-9E12-FEFE940E976E}"/>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1102287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8" name="Google Shape;238;g702bed07ac_2_135"/>
          <p:cNvSpPr txBox="1">
            <a:spLocks noGrp="1"/>
          </p:cNvSpPr>
          <p:nvPr>
            <p:ph type="title"/>
          </p:nvPr>
        </p:nvSpPr>
        <p:spPr/>
        <p:txBody>
          <a:bodyPr/>
          <a:lstStyle/>
          <a:p>
            <a:pPr lvl="0"/>
            <a:r>
              <a:rPr lang="en-US" dirty="0"/>
              <a:t>General Requirements</a:t>
            </a:r>
          </a:p>
        </p:txBody>
      </p:sp>
      <p:sp>
        <p:nvSpPr>
          <p:cNvPr id="236" name="Google Shape;236;g702bed07ac_2_135"/>
          <p:cNvSpPr txBox="1">
            <a:spLocks noGrp="1"/>
          </p:cNvSpPr>
          <p:nvPr>
            <p:ph type="body" idx="1"/>
          </p:nvPr>
        </p:nvSpPr>
        <p:spPr/>
        <p:txBody>
          <a:bodyPr>
            <a:normAutofit fontScale="92500" lnSpcReduction="10000"/>
          </a:bodyPr>
          <a:lstStyle/>
          <a:p>
            <a:pPr marL="0" lvl="0" indent="0">
              <a:buNone/>
            </a:pPr>
            <a:r>
              <a:rPr lang="en-US" dirty="0"/>
              <a:t>The ESSER III Expenditure Plan must be</a:t>
            </a:r>
          </a:p>
          <a:p>
            <a:pPr lvl="0"/>
            <a:r>
              <a:rPr lang="en-US" dirty="0"/>
              <a:t>Written in an understandable and uniform format;</a:t>
            </a:r>
          </a:p>
          <a:p>
            <a:pPr lvl="0">
              <a:spcBef>
                <a:spcPts val="600"/>
              </a:spcBef>
            </a:pPr>
            <a:r>
              <a:rPr lang="en-US" dirty="0"/>
              <a:t>Written in a language that parents can understand, to the extent practicable;</a:t>
            </a:r>
          </a:p>
          <a:p>
            <a:pPr lvl="1">
              <a:spcBef>
                <a:spcPts val="600"/>
              </a:spcBef>
            </a:pPr>
            <a:r>
              <a:rPr lang="en-US" sz="2600" dirty="0"/>
              <a:t>If it is not practicable to provide written translations to a parent with limited English proficiency, the plan must be orally translated for parents</a:t>
            </a:r>
          </a:p>
          <a:p>
            <a:pPr lvl="0"/>
            <a:r>
              <a:rPr lang="en-US" dirty="0"/>
              <a:t>Provided in an alternative format to a parent who is an individual with a disability as defined by the Americans with Disabilities Act, upon request; and</a:t>
            </a:r>
          </a:p>
          <a:p>
            <a:pPr lvl="0"/>
            <a:r>
              <a:rPr lang="en-US" dirty="0"/>
              <a:t>Be made publicly available on the LEA’s website</a:t>
            </a:r>
          </a:p>
        </p:txBody>
      </p:sp>
      <p:sp>
        <p:nvSpPr>
          <p:cNvPr id="237" name="Google Shape;237;g702bed07ac_2_135"/>
          <p:cNvSpPr txBox="1">
            <a:spLocks noGrp="1"/>
          </p:cNvSpPr>
          <p:nvPr>
            <p:ph type="sldNum" idx="12"/>
          </p:nvPr>
        </p:nvSpPr>
        <p:spPr/>
        <p:txBody>
          <a:bodyPr/>
          <a:lstStyle/>
          <a:p>
            <a:pPr lvl="0"/>
            <a:fld id="{00000000-1234-1234-1234-123412341234}" type="slidenum">
              <a:rPr lang="en-US" smtClean="0"/>
              <a:pPr lvl="0"/>
              <a:t>9</a:t>
            </a:fld>
            <a:endParaRPr lang="en-US"/>
          </a:p>
        </p:txBody>
      </p:sp>
    </p:spTree>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13513</TotalTime>
  <Words>3439</Words>
  <Application>Microsoft Office PowerPoint</Application>
  <PresentationFormat>Widescreen</PresentationFormat>
  <Paragraphs>260</Paragraphs>
  <Slides>45</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Times</vt:lpstr>
      <vt:lpstr>Retrospect</vt:lpstr>
      <vt:lpstr>Template and Instructions</vt:lpstr>
      <vt:lpstr>Availability of the Template</vt:lpstr>
      <vt:lpstr>Purpose</vt:lpstr>
      <vt:lpstr>Background</vt:lpstr>
      <vt:lpstr>The American Rescue Plan Act</vt:lpstr>
      <vt:lpstr>ESSER III Plans</vt:lpstr>
      <vt:lpstr>ESSER III Expenditure Plan Requirements</vt:lpstr>
      <vt:lpstr>Expenditure Plan Timeline</vt:lpstr>
      <vt:lpstr>General Requirements</vt:lpstr>
      <vt:lpstr>Fiscal Requirements</vt:lpstr>
      <vt:lpstr>Programmatic Requirements (1)</vt:lpstr>
      <vt:lpstr>Programmatic Requirements (2)</vt:lpstr>
      <vt:lpstr>Programmatic Requirements (3)</vt:lpstr>
      <vt:lpstr>Engagement Requirements (1)</vt:lpstr>
      <vt:lpstr>Engagement Requirements (2)</vt:lpstr>
      <vt:lpstr>Questions About the ESSER III Expenditure Plan Requirements</vt:lpstr>
      <vt:lpstr>ESSER III Expenditure Plan Template</vt:lpstr>
      <vt:lpstr>Sections of the Expenditure Plan</vt:lpstr>
      <vt:lpstr>General Information</vt:lpstr>
      <vt:lpstr>Summary of Planned ESSER III Expenditures (1)</vt:lpstr>
      <vt:lpstr>Summary of Planned ESSER III Expenditures (2)</vt:lpstr>
      <vt:lpstr>Community Engagement (1)</vt:lpstr>
      <vt:lpstr>Community Engagement (2)</vt:lpstr>
      <vt:lpstr>Community Engagement (3)</vt:lpstr>
      <vt:lpstr>Questions About Community Engagement?</vt:lpstr>
      <vt:lpstr>Actions and Expenditures to Address Student Needs (1)</vt:lpstr>
      <vt:lpstr>Actions and Expenditures to Address Student Needs (2)</vt:lpstr>
      <vt:lpstr>Strategies for Continuous and Safe In-Person Learning (1)</vt:lpstr>
      <vt:lpstr>Strategies for Continuous and Safe In-Person Learning (2)</vt:lpstr>
      <vt:lpstr>Strategies for Continuous and Safe In-Person Learning (3)</vt:lpstr>
      <vt:lpstr>Addressing the Impact of Lost Instructional Time (1)</vt:lpstr>
      <vt:lpstr>Addressing the Impact of Lost Instructional Time (2)</vt:lpstr>
      <vt:lpstr>Addressing the Impact of Lost Instructional Time (3)</vt:lpstr>
      <vt:lpstr>Use of Any Remaining Funds (1)</vt:lpstr>
      <vt:lpstr>Use of Any Remaining Funds (2)</vt:lpstr>
      <vt:lpstr>Use of Any Remaining Funds (3)</vt:lpstr>
      <vt:lpstr>Use of Any Remaining Funds (4)</vt:lpstr>
      <vt:lpstr>Questions About Actions and Expenditures to Address Student Needs?</vt:lpstr>
      <vt:lpstr>Ensuring Interventions are Addressing Student Needs (1)</vt:lpstr>
      <vt:lpstr>Ensuring Interventions are Addressing Student Needs (2)</vt:lpstr>
      <vt:lpstr>Ensuring Interventions are Addressing Student Needs (3)</vt:lpstr>
      <vt:lpstr>Ensuring Interventions are Addressing Student Needs (4)</vt:lpstr>
      <vt:lpstr>Questions About Ensuring Interventions are Addressing Student Needs?</vt:lpstr>
      <vt:lpstr>Additional Information</vt:lpstr>
      <vt:lpstr>Questions</vt:lpstr>
    </vt:vector>
  </TitlesOfParts>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ESSER III Template and Instructions - LCFF (CA Dept of Education)</dc:title>
  <dc:subject>Tuesdays @ 2 webinar presenation of the Template and Instructions for the Elementary and Secondary School Emergency Relief (ESSER) III Expenditure Plan.</dc:subject>
  <dc:creator>Local Agency Systems Support Office</dc:creator>
  <cp:keywords>esser, iii, template</cp:keywords>
  <cp:lastModifiedBy>Susan Aglubat-Alvarez</cp:lastModifiedBy>
  <cp:revision>319</cp:revision>
  <cp:lastPrinted>2016-11-14T18:06:51Z</cp:lastPrinted>
  <dcterms:created xsi:type="dcterms:W3CDTF">2016-11-08T21:28:02Z</dcterms:created>
  <dcterms:modified xsi:type="dcterms:W3CDTF">2021-07-21T19:32:50Z</dcterms:modified>
</cp:coreProperties>
</file>