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30"/>
  </p:notesMasterIdLst>
  <p:handoutMasterIdLst>
    <p:handoutMasterId r:id="rId31"/>
  </p:handoutMasterIdLst>
  <p:sldIdLst>
    <p:sldId id="306" r:id="rId2"/>
    <p:sldId id="420" r:id="rId3"/>
    <p:sldId id="323" r:id="rId4"/>
    <p:sldId id="395" r:id="rId5"/>
    <p:sldId id="422" r:id="rId6"/>
    <p:sldId id="559" r:id="rId7"/>
    <p:sldId id="560" r:id="rId8"/>
    <p:sldId id="497" r:id="rId9"/>
    <p:sldId id="523" r:id="rId10"/>
    <p:sldId id="527" r:id="rId11"/>
    <p:sldId id="561" r:id="rId12"/>
    <p:sldId id="547" r:id="rId13"/>
    <p:sldId id="562" r:id="rId14"/>
    <p:sldId id="563" r:id="rId15"/>
    <p:sldId id="564" r:id="rId16"/>
    <p:sldId id="565" r:id="rId17"/>
    <p:sldId id="566" r:id="rId18"/>
    <p:sldId id="567" r:id="rId19"/>
    <p:sldId id="568" r:id="rId20"/>
    <p:sldId id="548" r:id="rId21"/>
    <p:sldId id="539" r:id="rId22"/>
    <p:sldId id="413" r:id="rId23"/>
    <p:sldId id="569" r:id="rId24"/>
    <p:sldId id="507" r:id="rId25"/>
    <p:sldId id="521" r:id="rId26"/>
    <p:sldId id="368" r:id="rId27"/>
    <p:sldId id="373" r:id="rId28"/>
    <p:sldId id="434"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FFFF66"/>
    <a:srgbClr val="BDD6EE"/>
    <a:srgbClr val="DEEBF6"/>
    <a:srgbClr val="FFFF00"/>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E5D31E-89B9-03A8-630C-EAB5E4DCB0B0}" v="98" dt="2023-12-04T23:23:26.999"/>
    <p1510:client id="{34D46A7B-C82C-470A-8D86-DE959BECF0F5}" v="4" dt="2023-12-05T00:41:50.095"/>
    <p1510:client id="{35202B60-EAF3-6544-6B40-1C44961FD752}" v="185" dt="2023-12-04T23:33:27.492"/>
    <p1510:client id="{39E47F07-818C-218B-ED78-C49AB5E85907}" v="7" dt="2023-12-04T23:59:23.265"/>
    <p1510:client id="{8F974DF8-B51D-CE85-A2D2-22F726E0B1AA}" v="105" dt="2023-12-05T16:36:13.901"/>
    <p1510:client id="{AAC88940-9091-5BFC-A141-FE80DBDC9C7D}" v="243" dt="2023-12-04T23:49:50.013"/>
    <p1510:client id="{AD3B4FF0-DE07-41E6-AA90-805F0122E89D}" v="10" dt="2023-12-04T22:18:45.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07" autoAdjust="0"/>
    <p:restoredTop sz="86394" autoAdjust="0"/>
  </p:normalViewPr>
  <p:slideViewPr>
    <p:cSldViewPr snapToGrid="0">
      <p:cViewPr varScale="1">
        <p:scale>
          <a:sx n="134" d="100"/>
          <a:sy n="134" d="100"/>
        </p:scale>
        <p:origin x="132" y="2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C84F1A-CFA3-429A-81CB-56D80CBB971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933B01B-A08A-48C8-ADF7-F562C921FD95}">
      <dgm:prSet/>
      <dgm:spPr/>
      <dgm:t>
        <a:bodyPr/>
        <a:lstStyle/>
        <a:p>
          <a:r>
            <a:rPr lang="en-US" dirty="0"/>
            <a:t>2024–25 Budget Overview for Parents</a:t>
          </a:r>
        </a:p>
      </dgm:t>
    </dgm:pt>
    <dgm:pt modelId="{D19A1B55-C74E-402D-838D-6F0D9ACF9ED5}" type="parTrans" cxnId="{BEDE180B-D6EE-4F99-B751-B27E0EC16E8F}">
      <dgm:prSet/>
      <dgm:spPr/>
      <dgm:t>
        <a:bodyPr/>
        <a:lstStyle/>
        <a:p>
          <a:endParaRPr lang="en-US"/>
        </a:p>
      </dgm:t>
    </dgm:pt>
    <dgm:pt modelId="{51F71807-D40E-44A6-9DC3-365B56F58E3C}" type="sibTrans" cxnId="{BEDE180B-D6EE-4F99-B751-B27E0EC16E8F}">
      <dgm:prSet/>
      <dgm:spPr/>
      <dgm:t>
        <a:bodyPr/>
        <a:lstStyle/>
        <a:p>
          <a:endParaRPr lang="en-US"/>
        </a:p>
      </dgm:t>
    </dgm:pt>
    <dgm:pt modelId="{126790B3-6CB5-49E7-9DEE-0C7B4C867BC2}">
      <dgm:prSet/>
      <dgm:spPr/>
      <dgm:t>
        <a:bodyPr/>
        <a:lstStyle/>
        <a:p>
          <a:pPr rtl="0"/>
          <a:r>
            <a:rPr lang="en-US" dirty="0"/>
            <a:t>2023–24 </a:t>
          </a:r>
          <a:r>
            <a:rPr lang="en-US" dirty="0">
              <a:latin typeface="Arial"/>
            </a:rPr>
            <a:t>LCAP Annual</a:t>
          </a:r>
          <a:r>
            <a:rPr lang="en-US" dirty="0"/>
            <a:t> Update</a:t>
          </a:r>
        </a:p>
      </dgm:t>
    </dgm:pt>
    <dgm:pt modelId="{5D8157E7-A804-4324-8216-934BC0CDBBD1}" type="parTrans" cxnId="{A53C00BF-842C-44F3-99DB-74562BB99E83}">
      <dgm:prSet/>
      <dgm:spPr/>
      <dgm:t>
        <a:bodyPr/>
        <a:lstStyle/>
        <a:p>
          <a:endParaRPr lang="en-US"/>
        </a:p>
      </dgm:t>
    </dgm:pt>
    <dgm:pt modelId="{A1E46BD3-325A-4BC3-9CD6-63F21C0717AA}" type="sibTrans" cxnId="{A53C00BF-842C-44F3-99DB-74562BB99E83}">
      <dgm:prSet/>
      <dgm:spPr/>
      <dgm:t>
        <a:bodyPr/>
        <a:lstStyle/>
        <a:p>
          <a:endParaRPr lang="en-US"/>
        </a:p>
      </dgm:t>
    </dgm:pt>
    <dgm:pt modelId="{B715B748-4DA8-42F7-9009-57BF0F0EB7E4}">
      <dgm:prSet/>
      <dgm:spPr/>
      <dgm:t>
        <a:bodyPr/>
        <a:lstStyle/>
        <a:p>
          <a:pPr rtl="0"/>
          <a:r>
            <a:rPr lang="en-US" dirty="0"/>
            <a:t>2024–25 LCAP</a:t>
          </a:r>
          <a:r>
            <a:rPr lang="en-US" dirty="0">
              <a:latin typeface="Arial"/>
            </a:rPr>
            <a:t> and Action Tables</a:t>
          </a:r>
        </a:p>
      </dgm:t>
    </dgm:pt>
    <dgm:pt modelId="{6FB15107-F3A8-4CA3-B48D-F159F3A68BB7}" type="parTrans" cxnId="{6E0EDF34-3F09-4E3D-8B7E-155DF803F53A}">
      <dgm:prSet/>
      <dgm:spPr/>
      <dgm:t>
        <a:bodyPr/>
        <a:lstStyle/>
        <a:p>
          <a:endParaRPr lang="en-US"/>
        </a:p>
      </dgm:t>
    </dgm:pt>
    <dgm:pt modelId="{3B79BEE5-D18D-4629-ABE3-07348F295E08}" type="sibTrans" cxnId="{6E0EDF34-3F09-4E3D-8B7E-155DF803F53A}">
      <dgm:prSet/>
      <dgm:spPr/>
      <dgm:t>
        <a:bodyPr/>
        <a:lstStyle/>
        <a:p>
          <a:endParaRPr lang="en-US"/>
        </a:p>
      </dgm:t>
    </dgm:pt>
    <dgm:pt modelId="{AB0355CA-576D-46D9-A560-A96261EF2B1F}" type="pres">
      <dgm:prSet presAssocID="{61C84F1A-CFA3-429A-81CB-56D80CBB971E}" presName="linear" presStyleCnt="0">
        <dgm:presLayoutVars>
          <dgm:animLvl val="lvl"/>
          <dgm:resizeHandles val="exact"/>
        </dgm:presLayoutVars>
      </dgm:prSet>
      <dgm:spPr/>
    </dgm:pt>
    <dgm:pt modelId="{FBBF4DCA-6A96-431E-BC40-517FFD2E0A44}" type="pres">
      <dgm:prSet presAssocID="{3933B01B-A08A-48C8-ADF7-F562C921FD95}" presName="parentText" presStyleLbl="node1" presStyleIdx="0" presStyleCnt="3">
        <dgm:presLayoutVars>
          <dgm:chMax val="0"/>
          <dgm:bulletEnabled val="1"/>
        </dgm:presLayoutVars>
      </dgm:prSet>
      <dgm:spPr/>
    </dgm:pt>
    <dgm:pt modelId="{0DA51335-2FB9-4917-8542-1C352A2B27D5}" type="pres">
      <dgm:prSet presAssocID="{51F71807-D40E-44A6-9DC3-365B56F58E3C}" presName="spacer" presStyleCnt="0"/>
      <dgm:spPr/>
    </dgm:pt>
    <dgm:pt modelId="{C71C4D8C-75F9-4167-8A2D-DEE980C93B02}" type="pres">
      <dgm:prSet presAssocID="{126790B3-6CB5-49E7-9DEE-0C7B4C867BC2}" presName="parentText" presStyleLbl="node1" presStyleIdx="1" presStyleCnt="3">
        <dgm:presLayoutVars>
          <dgm:chMax val="0"/>
          <dgm:bulletEnabled val="1"/>
        </dgm:presLayoutVars>
      </dgm:prSet>
      <dgm:spPr/>
    </dgm:pt>
    <dgm:pt modelId="{B3161335-93E8-49D8-B01D-1EDAF2821114}" type="pres">
      <dgm:prSet presAssocID="{A1E46BD3-325A-4BC3-9CD6-63F21C0717AA}" presName="spacer" presStyleCnt="0"/>
      <dgm:spPr/>
    </dgm:pt>
    <dgm:pt modelId="{35A67677-B9D3-41EF-BA97-9FEC29355102}" type="pres">
      <dgm:prSet presAssocID="{B715B748-4DA8-42F7-9009-57BF0F0EB7E4}" presName="parentText" presStyleLbl="node1" presStyleIdx="2" presStyleCnt="3">
        <dgm:presLayoutVars>
          <dgm:chMax val="0"/>
          <dgm:bulletEnabled val="1"/>
        </dgm:presLayoutVars>
      </dgm:prSet>
      <dgm:spPr/>
    </dgm:pt>
  </dgm:ptLst>
  <dgm:cxnLst>
    <dgm:cxn modelId="{BEDE180B-D6EE-4F99-B751-B27E0EC16E8F}" srcId="{61C84F1A-CFA3-429A-81CB-56D80CBB971E}" destId="{3933B01B-A08A-48C8-ADF7-F562C921FD95}" srcOrd="0" destOrd="0" parTransId="{D19A1B55-C74E-402D-838D-6F0D9ACF9ED5}" sibTransId="{51F71807-D40E-44A6-9DC3-365B56F58E3C}"/>
    <dgm:cxn modelId="{C643C92A-C6D3-4439-8337-55C121CE1720}" type="presOf" srcId="{B715B748-4DA8-42F7-9009-57BF0F0EB7E4}" destId="{35A67677-B9D3-41EF-BA97-9FEC29355102}" srcOrd="0" destOrd="0" presId="urn:microsoft.com/office/officeart/2005/8/layout/vList2"/>
    <dgm:cxn modelId="{6E0EDF34-3F09-4E3D-8B7E-155DF803F53A}" srcId="{61C84F1A-CFA3-429A-81CB-56D80CBB971E}" destId="{B715B748-4DA8-42F7-9009-57BF0F0EB7E4}" srcOrd="2" destOrd="0" parTransId="{6FB15107-F3A8-4CA3-B48D-F159F3A68BB7}" sibTransId="{3B79BEE5-D18D-4629-ABE3-07348F295E08}"/>
    <dgm:cxn modelId="{4D9CF13A-10DB-4912-8759-D47703E82618}" type="presOf" srcId="{61C84F1A-CFA3-429A-81CB-56D80CBB971E}" destId="{AB0355CA-576D-46D9-A560-A96261EF2B1F}" srcOrd="0" destOrd="0" presId="urn:microsoft.com/office/officeart/2005/8/layout/vList2"/>
    <dgm:cxn modelId="{7402259D-5D92-477C-91A5-78F854D2C3A6}" type="presOf" srcId="{126790B3-6CB5-49E7-9DEE-0C7B4C867BC2}" destId="{C71C4D8C-75F9-4167-8A2D-DEE980C93B02}" srcOrd="0" destOrd="0" presId="urn:microsoft.com/office/officeart/2005/8/layout/vList2"/>
    <dgm:cxn modelId="{A53C00BF-842C-44F3-99DB-74562BB99E83}" srcId="{61C84F1A-CFA3-429A-81CB-56D80CBB971E}" destId="{126790B3-6CB5-49E7-9DEE-0C7B4C867BC2}" srcOrd="1" destOrd="0" parTransId="{5D8157E7-A804-4324-8216-934BC0CDBBD1}" sibTransId="{A1E46BD3-325A-4BC3-9CD6-63F21C0717AA}"/>
    <dgm:cxn modelId="{AF76C4E0-93E3-47D6-B3B7-6E6F31744907}" type="presOf" srcId="{3933B01B-A08A-48C8-ADF7-F562C921FD95}" destId="{FBBF4DCA-6A96-431E-BC40-517FFD2E0A44}" srcOrd="0" destOrd="0" presId="urn:microsoft.com/office/officeart/2005/8/layout/vList2"/>
    <dgm:cxn modelId="{C5937097-426F-41E9-BD51-3E3E7BC42D26}" type="presParOf" srcId="{AB0355CA-576D-46D9-A560-A96261EF2B1F}" destId="{FBBF4DCA-6A96-431E-BC40-517FFD2E0A44}" srcOrd="0" destOrd="0" presId="urn:microsoft.com/office/officeart/2005/8/layout/vList2"/>
    <dgm:cxn modelId="{6E289AE4-E47D-4791-A108-40A1A830C9E1}" type="presParOf" srcId="{AB0355CA-576D-46D9-A560-A96261EF2B1F}" destId="{0DA51335-2FB9-4917-8542-1C352A2B27D5}" srcOrd="1" destOrd="0" presId="urn:microsoft.com/office/officeart/2005/8/layout/vList2"/>
    <dgm:cxn modelId="{F82E4246-2FD0-4047-BABE-05C52C88E989}" type="presParOf" srcId="{AB0355CA-576D-46D9-A560-A96261EF2B1F}" destId="{C71C4D8C-75F9-4167-8A2D-DEE980C93B02}" srcOrd="2" destOrd="0" presId="urn:microsoft.com/office/officeart/2005/8/layout/vList2"/>
    <dgm:cxn modelId="{1D820A84-C538-4C95-B3D1-E0F57918C587}" type="presParOf" srcId="{AB0355CA-576D-46D9-A560-A96261EF2B1F}" destId="{B3161335-93E8-49D8-B01D-1EDAF2821114}" srcOrd="3" destOrd="0" presId="urn:microsoft.com/office/officeart/2005/8/layout/vList2"/>
    <dgm:cxn modelId="{90716B34-91EB-4186-A9F1-923007099CAE}" type="presParOf" srcId="{AB0355CA-576D-46D9-A560-A96261EF2B1F}" destId="{35A67677-B9D3-41EF-BA97-9FEC2935510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F4DCA-6A96-431E-BC40-517FFD2E0A44}">
      <dsp:nvSpPr>
        <dsp:cNvPr id="0" name=""/>
        <dsp:cNvSpPr/>
      </dsp:nvSpPr>
      <dsp:spPr>
        <a:xfrm>
          <a:off x="0" y="506660"/>
          <a:ext cx="10058399" cy="102960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dirty="0"/>
            <a:t>2024–25 Budget Overview for Parents</a:t>
          </a:r>
        </a:p>
      </dsp:txBody>
      <dsp:txXfrm>
        <a:off x="50261" y="556921"/>
        <a:ext cx="9957877" cy="929078"/>
      </dsp:txXfrm>
    </dsp:sp>
    <dsp:sp modelId="{C71C4D8C-75F9-4167-8A2D-DEE980C93B02}">
      <dsp:nvSpPr>
        <dsp:cNvPr id="0" name=""/>
        <dsp:cNvSpPr/>
      </dsp:nvSpPr>
      <dsp:spPr>
        <a:xfrm>
          <a:off x="0" y="1662980"/>
          <a:ext cx="10058399" cy="1029600"/>
        </a:xfrm>
        <a:prstGeom prst="roundRect">
          <a:avLst/>
        </a:prstGeom>
        <a:solidFill>
          <a:schemeClr val="accent5">
            <a:hueOff val="9300841"/>
            <a:satOff val="-3552"/>
            <a:lumOff val="-107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rtl="0">
            <a:lnSpc>
              <a:spcPct val="90000"/>
            </a:lnSpc>
            <a:spcBef>
              <a:spcPct val="0"/>
            </a:spcBef>
            <a:spcAft>
              <a:spcPct val="35000"/>
            </a:spcAft>
            <a:buNone/>
          </a:pPr>
          <a:r>
            <a:rPr lang="en-US" sz="4400" kern="1200" dirty="0"/>
            <a:t>2023–24 </a:t>
          </a:r>
          <a:r>
            <a:rPr lang="en-US" sz="4400" kern="1200" dirty="0">
              <a:latin typeface="Arial"/>
            </a:rPr>
            <a:t>LCAP Annual</a:t>
          </a:r>
          <a:r>
            <a:rPr lang="en-US" sz="4400" kern="1200" dirty="0"/>
            <a:t> Update</a:t>
          </a:r>
        </a:p>
      </dsp:txBody>
      <dsp:txXfrm>
        <a:off x="50261" y="1713241"/>
        <a:ext cx="9957877" cy="929078"/>
      </dsp:txXfrm>
    </dsp:sp>
    <dsp:sp modelId="{35A67677-B9D3-41EF-BA97-9FEC29355102}">
      <dsp:nvSpPr>
        <dsp:cNvPr id="0" name=""/>
        <dsp:cNvSpPr/>
      </dsp:nvSpPr>
      <dsp:spPr>
        <a:xfrm>
          <a:off x="0" y="2819300"/>
          <a:ext cx="10058399" cy="1029600"/>
        </a:xfrm>
        <a:prstGeom prst="roundRect">
          <a:avLst/>
        </a:prstGeom>
        <a:solidFill>
          <a:schemeClr val="accent5">
            <a:hueOff val="18601683"/>
            <a:satOff val="-7104"/>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rtl="0">
            <a:lnSpc>
              <a:spcPct val="90000"/>
            </a:lnSpc>
            <a:spcBef>
              <a:spcPct val="0"/>
            </a:spcBef>
            <a:spcAft>
              <a:spcPct val="35000"/>
            </a:spcAft>
            <a:buNone/>
          </a:pPr>
          <a:r>
            <a:rPr lang="en-US" sz="4400" kern="1200" dirty="0"/>
            <a:t>2024–25 LCAP</a:t>
          </a:r>
          <a:r>
            <a:rPr lang="en-US" sz="4400" kern="1200" dirty="0">
              <a:latin typeface="Arial"/>
            </a:rPr>
            <a:t> and Action Tables</a:t>
          </a:r>
        </a:p>
      </dsp:txBody>
      <dsp:txXfrm>
        <a:off x="50261" y="2869561"/>
        <a:ext cx="9957877" cy="9290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12/28/2023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12/28/2023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2235313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34391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ea typeface="Calibri"/>
              <a:cs typeface="Calibri"/>
            </a:endParaRPr>
          </a:p>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mn-lt"/>
              </a:rPr>
              <a:t>INFO FROM INSTRUCTIONS IN CURRENT TEMPLATE:</a:t>
            </a:r>
            <a:endParaRPr lang="en-US">
              <a:ea typeface="Calibri" panose="020F0502020204030204"/>
              <a:cs typeface="+mn-lt"/>
            </a:endParaRPr>
          </a:p>
          <a:p>
            <a:r>
              <a:rPr lang="en-US"/>
              <a:t>The LCAP development process serves three distinct, but related functions: </a:t>
            </a:r>
            <a:endParaRPr lang="en-US">
              <a:ea typeface="Calibri" panose="020F0502020204030204"/>
              <a:cs typeface="Calibri" panose="020F0502020204030204"/>
            </a:endParaRPr>
          </a:p>
          <a:p>
            <a:pPr marL="171450" indent="-171450">
              <a:buFont typeface="Arial"/>
              <a:buChar char="•"/>
            </a:pPr>
            <a:r>
              <a:rPr lang="en-US" b="1"/>
              <a:t>Comprehensive Strategic Planning:</a:t>
            </a:r>
            <a:r>
              <a:rPr lang="en-US"/>
              <a:t> The process of developing and annually updating the LCAP supports comprehensive strategic planning</a:t>
            </a:r>
            <a:r>
              <a:rPr lang="en-US" i="1"/>
              <a:t>, </a:t>
            </a:r>
            <a:r>
              <a:rPr lang="en-US"/>
              <a:t>particularly to address and reduce disparities in opportunities and outcomes between student groups indicated by the California School Dashboard (California </a:t>
            </a:r>
            <a:r>
              <a:rPr lang="en-US" i="1"/>
              <a:t>Education Code</a:t>
            </a:r>
            <a:r>
              <a:rPr lang="en-US"/>
              <a:t> [</a:t>
            </a:r>
            <a:r>
              <a:rPr lang="en-US" i="1"/>
              <a:t>EC</a:t>
            </a:r>
            <a:r>
              <a:rPr lang="en-US"/>
              <a:t>] Section 52064[e][1]). Strategic planning that is comprehensive connects budgetary decisions to teaching and learning performance data. LEAs should continually evaluate the hard choices they make about the use of limited resources to meet student and community needs to ensure opportunities and outcomes are improved for all students.</a:t>
            </a:r>
            <a:endParaRPr lang="en-US">
              <a:ea typeface="Calibri"/>
              <a:cs typeface="Calibri"/>
            </a:endParaRPr>
          </a:p>
          <a:p>
            <a:pPr marL="171450" indent="-171450">
              <a:buFont typeface="Arial"/>
              <a:buChar char="•"/>
            </a:pPr>
            <a:r>
              <a:rPr lang="en-US" b="1"/>
              <a:t>Meaningful Engagement of Educational Partners: </a:t>
            </a:r>
            <a:r>
              <a:rPr lang="en-US"/>
              <a:t>The LCAP development process should result in an LCAP that reflects decisions made through meaningful engagement (</a:t>
            </a:r>
            <a:r>
              <a:rPr lang="en-US" i="1"/>
              <a:t>EC</a:t>
            </a:r>
            <a:r>
              <a:rPr lang="en-US"/>
              <a:t> Section 52064[e][1]). Local educational partners possess valuable perspectives and insights about an LEA's programs and services. Effective strategic planning will incorporate these perspectives and insights in order to identify potential goals and actions to be included in the LCAP.</a:t>
            </a:r>
            <a:endParaRPr lang="en-US">
              <a:ea typeface="Calibri"/>
              <a:cs typeface="Calibri"/>
            </a:endParaRPr>
          </a:p>
          <a:p>
            <a:pPr marL="171450" indent="-171450">
              <a:buFont typeface="Arial"/>
              <a:buChar char="•"/>
            </a:pPr>
            <a:r>
              <a:rPr lang="en-US" b="1"/>
              <a:t>Accountability and Compliance:</a:t>
            </a:r>
            <a:r>
              <a:rPr lang="en-US"/>
              <a:t> The LCAP serves an important accountability function because the nature of some LCAP template sections require LEAs to show that they have complied with various requirements specified in the LCFF statutes and regulations, most notably:</a:t>
            </a:r>
            <a:endParaRPr lang="en-US">
              <a:ea typeface="Calibri"/>
              <a:cs typeface="Calibri"/>
            </a:endParaRPr>
          </a:p>
          <a:p>
            <a:pPr marL="628650" lvl="1" indent="-171450">
              <a:buFont typeface="Arial"/>
              <a:buChar char="•"/>
            </a:pPr>
            <a:r>
              <a:rPr lang="en-US"/>
              <a:t>Demonstrating that LEAs are increasing or improving services for foster youth, English learners, including long-term English learners, and low-income students in proportion to the amount of additional funding those students generate under LCFF (</a:t>
            </a:r>
            <a:r>
              <a:rPr lang="en-US" i="1"/>
              <a:t>EC</a:t>
            </a:r>
            <a:r>
              <a:rPr lang="en-US"/>
              <a:t> Section 52064[b][4-6]).</a:t>
            </a:r>
            <a:endParaRPr lang="en-US">
              <a:ea typeface="Calibri"/>
              <a:cs typeface="Calibri"/>
            </a:endParaRPr>
          </a:p>
          <a:p>
            <a:pPr marL="628650" lvl="1" indent="-171450">
              <a:buFont typeface="Arial"/>
              <a:buChar char="•"/>
            </a:pPr>
            <a:r>
              <a:rPr lang="en-US"/>
              <a:t>Establishing goals, supported by actions and related expenditures, that address the statutory priority areas and statutory metrics (</a:t>
            </a:r>
            <a:r>
              <a:rPr lang="en-US" i="1"/>
              <a:t>EC</a:t>
            </a:r>
            <a:r>
              <a:rPr lang="en-US"/>
              <a:t> sections 52064[b][1] and [2]). </a:t>
            </a:r>
            <a:endParaRPr lang="en-US">
              <a:ea typeface="Calibri"/>
              <a:cs typeface="Calibri"/>
            </a:endParaRPr>
          </a:p>
          <a:p>
            <a:pPr marL="1085850" lvl="2" indent="-171450">
              <a:buFont typeface="Arial"/>
              <a:buChar char="•"/>
            </a:pPr>
            <a:r>
              <a:rPr lang="en-US" b="1"/>
              <a:t>NOTE:</a:t>
            </a:r>
            <a:r>
              <a:rPr lang="en-US"/>
              <a:t> As specified in </a:t>
            </a:r>
            <a:r>
              <a:rPr lang="en-US" i="1"/>
              <a:t>EC</a:t>
            </a:r>
            <a:r>
              <a:rPr lang="en-US"/>
              <a:t> Section 62064(b)(1), the LCAP must provide a description of the annual goals, for all pupils and each subgroup of pupils identified pursuant to </a:t>
            </a:r>
            <a:r>
              <a:rPr lang="en-US" i="1"/>
              <a:t>EC </a:t>
            </a:r>
            <a:r>
              <a:rPr lang="en-US"/>
              <a:t>Section 52052, to be achieved for each of the state priorities. Beginning in 2023–24, </a:t>
            </a:r>
            <a:r>
              <a:rPr lang="en-US" i="1"/>
              <a:t>EC</a:t>
            </a:r>
            <a:r>
              <a:rPr lang="en-US"/>
              <a:t> Section 52052 identifies long-term English learners as a separate and distinct pupil subgroup with a numerical significance at 15 students.</a:t>
            </a:r>
            <a:endParaRPr lang="en-US">
              <a:ea typeface="Calibri"/>
              <a:cs typeface="Calibri"/>
            </a:endParaRPr>
          </a:p>
          <a:p>
            <a:pPr marL="628650" lvl="1" indent="-171450">
              <a:buFont typeface="Arial"/>
              <a:buChar char="•"/>
            </a:pPr>
            <a:r>
              <a:rPr lang="en-US"/>
              <a:t>Annually reviewing and updating the LCAP to reflect progress toward the goals (</a:t>
            </a:r>
            <a:r>
              <a:rPr lang="en-US" i="1"/>
              <a:t>EC</a:t>
            </a:r>
            <a:r>
              <a:rPr lang="en-US"/>
              <a:t> Section 52064[b][7]).</a:t>
            </a:r>
            <a:endParaRPr lang="en-US">
              <a:ea typeface="Calibri"/>
              <a:cs typeface="Calibri"/>
            </a:endParaRPr>
          </a:p>
          <a:p>
            <a:pPr marL="628650" lvl="1" indent="-171450">
              <a:buFont typeface="Arial"/>
              <a:buChar char="•"/>
            </a:pPr>
            <a:r>
              <a:rPr lang="en-US"/>
              <a:t>Ensuring that all increases attributable to supplemental and concentration grant calculations, including concentration grant add-on funding and/or LCFF carryover, are reflected in the LCAP (</a:t>
            </a:r>
            <a:r>
              <a:rPr lang="en-US" i="1"/>
              <a:t>EC</a:t>
            </a:r>
            <a:r>
              <a:rPr lang="en-US"/>
              <a:t> sections 52064[b][6], [8], and [11]).</a:t>
            </a:r>
            <a:endParaRPr lang="en-US">
              <a:ea typeface="Calibri"/>
              <a:cs typeface="Calibri"/>
            </a:endParaRPr>
          </a:p>
          <a:p>
            <a:endParaRPr lang="en-US">
              <a:ea typeface="Calibri" panose="020F0502020204030204"/>
              <a:cs typeface="+mn-lt"/>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a:p>
        </p:txBody>
      </p:sp>
    </p:spTree>
    <p:extLst>
      <p:ext uri="{BB962C8B-B14F-4D97-AF65-F5344CB8AC3E}">
        <p14:creationId xmlns:p14="http://schemas.microsoft.com/office/powerpoint/2010/main" val="6535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1477952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intent of the 2023–24 Annual Update Template and Instructions is to aid LEAs in providing the update to the LCAP required pursuant to </a:t>
            </a:r>
            <a:r>
              <a:rPr lang="en-US" i="1" dirty="0"/>
              <a:t>EC</a:t>
            </a:r>
            <a:r>
              <a:rPr lang="en-US" dirty="0"/>
              <a:t> sections 47606.5(a), 52061, and 52067. This standalone template will allow LEAs to report outcomes for the 2023–24 school year, reflect on the implementation and effectiveness of actions being implemented to achieve each goal and identify any changes being made to goals, metrics, desired outcomes, or actions for the coming year.</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2402088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3225796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646389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3935780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3197246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12/28/2023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12/28/2023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12/28/2023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12/28/2023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350520" y="1791706"/>
            <a:ext cx="397764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50520" y="2582334"/>
            <a:ext cx="397764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62534" y="1791706"/>
            <a:ext cx="369086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62534" y="2582334"/>
            <a:ext cx="369086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0FE861B8-B7D3-4909-A40A-E389DC07AC0B}"/>
              </a:ext>
            </a:extLst>
          </p:cNvPr>
          <p:cNvSpPr>
            <a:spLocks noGrp="1"/>
          </p:cNvSpPr>
          <p:nvPr>
            <p:ph type="body" sz="quarter" idx="13"/>
          </p:nvPr>
        </p:nvSpPr>
        <p:spPr>
          <a:xfrm>
            <a:off x="8287774" y="1791706"/>
            <a:ext cx="355370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BAEB4165-2532-4396-8892-A3B85BE16B43}"/>
              </a:ext>
            </a:extLst>
          </p:cNvPr>
          <p:cNvSpPr>
            <a:spLocks noGrp="1"/>
          </p:cNvSpPr>
          <p:nvPr>
            <p:ph sz="quarter" idx="14"/>
          </p:nvPr>
        </p:nvSpPr>
        <p:spPr>
          <a:xfrm>
            <a:off x="8287774" y="2582334"/>
            <a:ext cx="355370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0880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702" r:id="rId9"/>
    <p:sldLayoutId id="2147483695" r:id="rId10"/>
    <p:sldLayoutId id="2147483750" r:id="rId11"/>
    <p:sldLayoutId id="2147483697"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ca.gov/re/lc/documents/annualupdatetemplate2023.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vert="horz" lIns="91440" tIns="45720" rIns="91440" bIns="45720" rtlCol="0" anchor="b">
            <a:noAutofit/>
          </a:bodyPr>
          <a:lstStyle/>
          <a:p>
            <a:pPr>
              <a:lnSpc>
                <a:spcPct val="90000"/>
              </a:lnSpc>
              <a:spcBef>
                <a:spcPts val="1200"/>
              </a:spcBef>
              <a:spcAft>
                <a:spcPts val="200"/>
              </a:spcAft>
            </a:pPr>
            <a:r>
              <a:rPr lang="en-US" dirty="0">
                <a:solidFill>
                  <a:srgbClr val="404040"/>
                </a:solidFill>
              </a:rPr>
              <a:t>Goal Analysis</a:t>
            </a:r>
            <a:endParaRPr lang="en-US" dirty="0">
              <a:solidFill>
                <a:srgbClr val="404040"/>
              </a:solidFill>
              <a:cs typeface="Arial"/>
            </a:endParaRPr>
          </a:p>
        </p:txBody>
      </p:sp>
      <p:sp>
        <p:nvSpPr>
          <p:cNvPr id="3" name="Subtitle 2"/>
          <p:cNvSpPr>
            <a:spLocks noGrp="1"/>
          </p:cNvSpPr>
          <p:nvPr>
            <p:ph type="subTitle" idx="1"/>
          </p:nvPr>
        </p:nvSpPr>
        <p:spPr>
          <a:xfrm>
            <a:off x="2485501" y="4587498"/>
            <a:ext cx="9155085" cy="1511549"/>
          </a:xfrm>
        </p:spPr>
        <p:txBody>
          <a:bodyPr vert="horz" lIns="91440" tIns="45720" rIns="91440" bIns="45720" rtlCol="0" anchor="t">
            <a:normAutofit/>
          </a:bodyPr>
          <a:lstStyle/>
          <a:p>
            <a:r>
              <a:rPr lang="en-US" dirty="0">
                <a:solidFill>
                  <a:srgbClr val="46464A"/>
                </a:solidFill>
              </a:rPr>
              <a:t>California Department of Education</a:t>
            </a:r>
            <a:endParaRPr lang="en-US" dirty="0">
              <a:solidFill>
                <a:srgbClr val="46464A"/>
              </a:solidFill>
              <a:cs typeface="Arial"/>
            </a:endParaRPr>
          </a:p>
          <a:p>
            <a:r>
              <a:rPr lang="en-US" dirty="0">
                <a:solidFill>
                  <a:srgbClr val="46464A"/>
                </a:solidFill>
              </a:rPr>
              <a:t>December 5, 2023</a:t>
            </a:r>
            <a:endParaRPr lang="en-US" dirty="0">
              <a:solidFill>
                <a:srgbClr val="46464A"/>
              </a:solidFill>
              <a:cs typeface="Arial"/>
            </a:endParaRP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p:txBody>
          <a:bodyPr>
            <a:normAutofit/>
          </a:bodyPr>
          <a:lstStyle/>
          <a:p>
            <a:r>
              <a:rPr lang="en-US" dirty="0">
                <a:cs typeface="Arial"/>
              </a:rPr>
              <a:t>Intent of the Standalone Template</a:t>
            </a:r>
          </a:p>
        </p:txBody>
      </p:sp>
      <p:sp>
        <p:nvSpPr>
          <p:cNvPr id="26" name="Content Placeholder 25">
            <a:extLst>
              <a:ext uri="{FF2B5EF4-FFF2-40B4-BE49-F238E27FC236}">
                <a16:creationId xmlns:a16="http://schemas.microsoft.com/office/drawing/2014/main" id="{01F350E8-6BDA-DFF8-B5E2-B629AD844027}"/>
              </a:ext>
            </a:extLst>
          </p:cNvPr>
          <p:cNvSpPr>
            <a:spLocks noGrp="1"/>
          </p:cNvSpPr>
          <p:nvPr>
            <p:ph idx="1"/>
          </p:nvPr>
        </p:nvSpPr>
        <p:spPr>
          <a:xfrm>
            <a:off x="1097280" y="1824268"/>
            <a:ext cx="10058400" cy="4355561"/>
          </a:xfrm>
        </p:spPr>
        <p:txBody>
          <a:bodyPr vert="horz" lIns="45720" tIns="45720" rIns="45720" bIns="45720" rtlCol="0" anchor="t">
            <a:normAutofit/>
          </a:bodyPr>
          <a:lstStyle/>
          <a:p>
            <a:pPr marL="0" indent="0">
              <a:buNone/>
            </a:pPr>
            <a:r>
              <a:rPr lang="en-US" dirty="0">
                <a:cs typeface="Arial"/>
              </a:rPr>
              <a:t>The intent of the standalone 2023–24 LCAP Annual Update Template is to close out the previous 3-year cycle (2021–2024) and allow the LEA to address any goals, actions, and/or metrics that will not be carried forward in the 2024–25 LCAP.</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217945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BAE45-3F94-0E76-6904-6341A58E8E97}"/>
              </a:ext>
            </a:extLst>
          </p:cNvPr>
          <p:cNvSpPr>
            <a:spLocks noGrp="1"/>
          </p:cNvSpPr>
          <p:nvPr>
            <p:ph type="title"/>
          </p:nvPr>
        </p:nvSpPr>
        <p:spPr/>
        <p:txBody>
          <a:bodyPr/>
          <a:lstStyle/>
          <a:p>
            <a:r>
              <a:rPr lang="en-US" dirty="0">
                <a:cs typeface="Arial"/>
              </a:rPr>
              <a:t>Foundation for 2024–25 LCAP</a:t>
            </a:r>
            <a:endParaRPr lang="en-US" dirty="0"/>
          </a:p>
        </p:txBody>
      </p:sp>
      <p:sp>
        <p:nvSpPr>
          <p:cNvPr id="3" name="Content Placeholder 2">
            <a:extLst>
              <a:ext uri="{FF2B5EF4-FFF2-40B4-BE49-F238E27FC236}">
                <a16:creationId xmlns:a16="http://schemas.microsoft.com/office/drawing/2014/main" id="{21A089FF-B873-1F00-3661-CD503C4BD435}"/>
              </a:ext>
            </a:extLst>
          </p:cNvPr>
          <p:cNvSpPr>
            <a:spLocks noGrp="1"/>
          </p:cNvSpPr>
          <p:nvPr>
            <p:ph idx="1"/>
          </p:nvPr>
        </p:nvSpPr>
        <p:spPr/>
        <p:txBody>
          <a:bodyPr/>
          <a:lstStyle/>
          <a:p>
            <a:pPr marL="342900" indent="-342900">
              <a:buFont typeface="Arial"/>
              <a:buChar char="•"/>
            </a:pPr>
            <a:r>
              <a:rPr lang="en-US" sz="2800" dirty="0">
                <a:solidFill>
                  <a:schemeClr val="tx1">
                    <a:lumMod val="75000"/>
                    <a:lumOff val="25000"/>
                  </a:schemeClr>
                </a:solidFill>
                <a:latin typeface="Arial"/>
                <a:cs typeface="Arial"/>
              </a:rPr>
              <a:t>The analysis, engagement, and completion of the 2023–24 Annual Update will lay the foundation for the 2024–25 LCAP. </a:t>
            </a:r>
            <a:endParaRPr lang="en-US" dirty="0"/>
          </a:p>
        </p:txBody>
      </p:sp>
      <p:sp>
        <p:nvSpPr>
          <p:cNvPr id="4" name="Slide Number Placeholder 3">
            <a:extLst>
              <a:ext uri="{FF2B5EF4-FFF2-40B4-BE49-F238E27FC236}">
                <a16:creationId xmlns:a16="http://schemas.microsoft.com/office/drawing/2014/main" id="{500E67C1-34AA-1741-E8B5-7E6537B2B86A}"/>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2372822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normAutofit/>
          </a:bodyPr>
          <a:lstStyle/>
          <a:p>
            <a:r>
              <a:rPr lang="en-US" dirty="0">
                <a:solidFill>
                  <a:schemeClr val="tx1">
                    <a:lumMod val="75000"/>
                    <a:lumOff val="25000"/>
                  </a:schemeClr>
                </a:solidFill>
                <a:cs typeface="Arial"/>
              </a:rPr>
              <a:t>2023–24 LCAP Annual Update Instructions</a:t>
            </a:r>
          </a:p>
        </p:txBody>
      </p:sp>
      <p:sp>
        <p:nvSpPr>
          <p:cNvPr id="6" name="Text Placeholder 5">
            <a:extLst>
              <a:ext uri="{FF2B5EF4-FFF2-40B4-BE49-F238E27FC236}">
                <a16:creationId xmlns:a16="http://schemas.microsoft.com/office/drawing/2014/main" id="{C1945E42-2D33-007A-DB7C-E340D9E9C8EB}"/>
              </a:ext>
            </a:extLst>
          </p:cNvPr>
          <p:cNvSpPr>
            <a:spLocks noGrp="1"/>
          </p:cNvSpPr>
          <p:nvPr>
            <p:ph type="body" idx="1"/>
          </p:nvPr>
        </p:nvSpPr>
        <p:spPr/>
        <p:txBody>
          <a:bodyPr/>
          <a:lstStyle/>
          <a:p>
            <a:r>
              <a:rPr lang="en-US" dirty="0">
                <a:cs typeface="Arial"/>
              </a:rPr>
              <a:t>A Walk through the Instructions</a:t>
            </a:r>
            <a:endParaRPr lang="en-US" dirty="0"/>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48918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p:txBody>
          <a:bodyPr/>
          <a:lstStyle/>
          <a:p>
            <a:r>
              <a:rPr lang="en-US" dirty="0">
                <a:cs typeface="Arial"/>
              </a:rPr>
              <a:t>Goal Analysis Prompt 1 Instructions</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fontScale="92500"/>
          </a:bodyPr>
          <a:lstStyle/>
          <a:p>
            <a:pPr marL="0" indent="0">
              <a:buNone/>
            </a:pPr>
            <a:r>
              <a:rPr lang="en-US" b="1" dirty="0">
                <a:solidFill>
                  <a:srgbClr val="000000"/>
                </a:solidFill>
                <a:ea typeface="Segoe UI"/>
                <a:cs typeface="Segoe UI"/>
              </a:rPr>
              <a:t>Prompt: A description of any substantive differences in planned actions and actual implementation of these actions.​</a:t>
            </a:r>
            <a:endParaRPr lang="en-US" b="1" dirty="0"/>
          </a:p>
          <a:p>
            <a:pPr marL="0" indent="0">
              <a:buNone/>
            </a:pPr>
            <a:r>
              <a:rPr lang="en-US" dirty="0">
                <a:solidFill>
                  <a:srgbClr val="000000"/>
                </a:solidFill>
                <a:ea typeface="Segoe UI"/>
                <a:cs typeface="Segoe UI"/>
              </a:rPr>
              <a:t>Instructions:</a:t>
            </a:r>
            <a:endParaRPr lang="en-US" dirty="0"/>
          </a:p>
          <a:p>
            <a:r>
              <a:rPr lang="en-US" dirty="0">
                <a:solidFill>
                  <a:srgbClr val="000000"/>
                </a:solidFill>
                <a:ea typeface="Segoe UI"/>
                <a:cs typeface="Segoe UI"/>
              </a:rPr>
              <a:t>Describe the overall implementation of the actions to achieve the articulated goal. Include a discussion of relevant challenges and successes experienced with the implementation process. This must include any instance where the LEA did not implement a planned action or implemented a planned action in a manner that differs substantively from how it was described in the adopted LCAP.  </a:t>
            </a:r>
            <a:endParaRPr lang="en-US" dirty="0"/>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462548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p:txBody>
          <a:bodyPr/>
          <a:lstStyle/>
          <a:p>
            <a:r>
              <a:rPr lang="en-US" dirty="0">
                <a:cs typeface="Arial"/>
              </a:rPr>
              <a:t>Goal Analysis Prompt 2 Instructions</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fontScale="92500" lnSpcReduction="10000"/>
          </a:bodyPr>
          <a:lstStyle/>
          <a:p>
            <a:pPr marL="0" indent="0">
              <a:buNone/>
            </a:pPr>
            <a:r>
              <a:rPr lang="en-US" sz="2800" b="1" dirty="0">
                <a:solidFill>
                  <a:srgbClr val="000000"/>
                </a:solidFill>
                <a:latin typeface="Arial"/>
                <a:ea typeface="Segoe UI"/>
                <a:cs typeface="Arial"/>
              </a:rPr>
              <a:t>Prompt: </a:t>
            </a:r>
            <a:r>
              <a:rPr lang="en-US" sz="2800" b="1" i="0" u="none" strike="noStrike" baseline="0" dirty="0">
                <a:solidFill>
                  <a:srgbClr val="000000"/>
                </a:solidFill>
                <a:latin typeface="Arial"/>
                <a:ea typeface="Segoe UI"/>
                <a:cs typeface="Segoe UI"/>
              </a:rPr>
              <a:t>An explanation of material differences between Budgeted Expenditures and Estimated Actual Expenditures and/or Planned Percentages of Improved Services and Estimated Actual Percentages of Improved Services. </a:t>
            </a:r>
            <a:r>
              <a:rPr lang="en-US" sz="2800" b="0" i="0" dirty="0">
                <a:solidFill>
                  <a:srgbClr val="000000"/>
                </a:solidFill>
                <a:latin typeface="Arial"/>
                <a:ea typeface="Segoe UI"/>
                <a:cs typeface="Segoe UI"/>
              </a:rPr>
              <a:t>​</a:t>
            </a:r>
            <a:endParaRPr lang="en-US" dirty="0"/>
          </a:p>
          <a:p>
            <a:pPr marL="0" indent="0" algn="l">
              <a:buNone/>
            </a:pPr>
            <a:r>
              <a:rPr lang="en-US" sz="2800" dirty="0">
                <a:solidFill>
                  <a:srgbClr val="000000"/>
                </a:solidFill>
                <a:latin typeface="Arial"/>
                <a:ea typeface="Segoe UI"/>
                <a:cs typeface="Arial"/>
              </a:rPr>
              <a:t>Instructions:</a:t>
            </a:r>
            <a:endParaRPr lang="en-US" dirty="0"/>
          </a:p>
          <a:p>
            <a:pPr marL="342900" indent="-342900" algn="l" rtl="0">
              <a:buFont typeface="Arial"/>
              <a:buChar char="•"/>
            </a:pPr>
            <a:r>
              <a:rPr lang="en-US" sz="2800" b="0" i="0" u="none" strike="noStrike" baseline="0" dirty="0">
                <a:solidFill>
                  <a:srgbClr val="000000"/>
                </a:solidFill>
                <a:latin typeface="Arial"/>
                <a:ea typeface="Segoe UI"/>
                <a:cs typeface="Segoe UI"/>
              </a:rPr>
              <a:t>Explain material differences between Budgeted Expenditures and Estimated Actual Expenditures and between the Planned Percentages of Improved Services and Estimated Actual Percentages of Improved Services, as applicable. Minor variances in expenditures or percentages do not need to be addressed, and a dollar-for-dollar accounting is not required. </a:t>
            </a:r>
            <a:endParaRPr lang="en-US" dirty="0">
              <a:cs typeface="Arial"/>
            </a:endParaRP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966154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a:xfrm>
            <a:off x="1097279" y="286603"/>
            <a:ext cx="10552028" cy="1450757"/>
          </a:xfrm>
        </p:spPr>
        <p:txBody>
          <a:bodyPr>
            <a:normAutofit/>
          </a:bodyPr>
          <a:lstStyle/>
          <a:p>
            <a:r>
              <a:rPr lang="en-US" sz="4800" dirty="0">
                <a:cs typeface="Arial"/>
              </a:rPr>
              <a:t>Goal Analysis Prompt 3 Instructions (1)</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fontScale="92500" lnSpcReduction="20000"/>
          </a:bodyPr>
          <a:lstStyle/>
          <a:p>
            <a:pPr marL="0" indent="0">
              <a:buNone/>
            </a:pPr>
            <a:r>
              <a:rPr lang="en-US" sz="2800" b="1" dirty="0">
                <a:solidFill>
                  <a:srgbClr val="000000"/>
                </a:solidFill>
                <a:latin typeface="Arial"/>
                <a:ea typeface="Segoe UI"/>
                <a:cs typeface="Arial"/>
              </a:rPr>
              <a:t>Prompt: </a:t>
            </a:r>
            <a:r>
              <a:rPr lang="en-US" sz="2800" b="1" i="0" u="none" strike="noStrike" baseline="0" dirty="0">
                <a:solidFill>
                  <a:srgbClr val="000000"/>
                </a:solidFill>
                <a:latin typeface="Arial"/>
                <a:ea typeface="Segoe UI"/>
                <a:cs typeface="Segoe UI"/>
              </a:rPr>
              <a:t>An explanation of how effective or ineffective the specific actions were in making progress toward the goal during the three-year LCAP cycle.</a:t>
            </a:r>
            <a:r>
              <a:rPr lang="en-US" sz="2800" b="1" i="0" dirty="0">
                <a:solidFill>
                  <a:srgbClr val="000000"/>
                </a:solidFill>
                <a:latin typeface="Arial"/>
                <a:ea typeface="Segoe UI"/>
                <a:cs typeface="Segoe UI"/>
              </a:rPr>
              <a:t>​</a:t>
            </a:r>
            <a:endParaRPr lang="en-US" dirty="0"/>
          </a:p>
          <a:p>
            <a:pPr marL="0" indent="0">
              <a:buNone/>
            </a:pPr>
            <a:r>
              <a:rPr lang="en-US" sz="2800" dirty="0">
                <a:solidFill>
                  <a:srgbClr val="000000"/>
                </a:solidFill>
                <a:latin typeface="Arial"/>
                <a:ea typeface="Arial"/>
                <a:cs typeface="Segoe UI"/>
              </a:rPr>
              <a:t>Instructions:</a:t>
            </a:r>
            <a:endParaRPr lang="en-US" sz="2800" dirty="0">
              <a:solidFill>
                <a:srgbClr val="000000"/>
              </a:solidFill>
              <a:latin typeface="Segoe UI"/>
              <a:ea typeface="Arial"/>
              <a:cs typeface="Segoe UI"/>
            </a:endParaRPr>
          </a:p>
          <a:p>
            <a:pPr marL="342900" indent="-342900">
              <a:buFont typeface="Arial"/>
              <a:buChar char="•"/>
            </a:pPr>
            <a:r>
              <a:rPr lang="en-US" sz="2800" b="0" i="0" u="none" strike="noStrike" baseline="0" dirty="0">
                <a:solidFill>
                  <a:srgbClr val="000000"/>
                </a:solidFill>
                <a:latin typeface="Arial"/>
                <a:ea typeface="Arial"/>
                <a:cs typeface="Arial"/>
              </a:rPr>
              <a:t>Describe the effectiveness or ineffectiveness of the specific actions in making progress toward the goal during the three-year LCAP cycle. “Effectiveness” means the degree to which the actions were successful in producing the desired result and “ineffectiveness” means that the actions did not produce any significant or desired result. </a:t>
            </a:r>
            <a:r>
              <a:rPr lang="en-US" sz="2800" b="0" i="0" dirty="0">
                <a:solidFill>
                  <a:srgbClr val="000000"/>
                </a:solidFill>
                <a:latin typeface="Arial"/>
                <a:ea typeface="Arial"/>
                <a:cs typeface="Arial"/>
              </a:rPr>
              <a:t>​</a:t>
            </a:r>
            <a:endParaRPr lang="en-US" dirty="0">
              <a:solidFill>
                <a:srgbClr val="000000"/>
              </a:solidFill>
              <a:latin typeface="Arial"/>
              <a:ea typeface="Arial"/>
              <a:cs typeface="Arial"/>
            </a:endParaRPr>
          </a:p>
          <a:p>
            <a:pPr marL="342900" lvl="0" indent="-342900" algn="l">
              <a:buFont typeface="Arial"/>
              <a:buChar char="•"/>
            </a:pPr>
            <a:r>
              <a:rPr lang="en-US" sz="2800" b="0" i="0" u="none" strike="noStrike" baseline="0" dirty="0">
                <a:solidFill>
                  <a:srgbClr val="000000"/>
                </a:solidFill>
                <a:latin typeface="Arial"/>
                <a:ea typeface="Arial"/>
                <a:cs typeface="Arial"/>
              </a:rPr>
              <a:t>In some cases, not all actions in a goal will be intended to improve performance on all of the metrics associated with the goal.  </a:t>
            </a:r>
            <a:endParaRPr lang="en-US" dirty="0">
              <a:cs typeface="Arial"/>
            </a:endParaRP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2951530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a:xfrm>
            <a:off x="1097279" y="286603"/>
            <a:ext cx="10552028" cy="1450757"/>
          </a:xfrm>
        </p:spPr>
        <p:txBody>
          <a:bodyPr>
            <a:normAutofit/>
          </a:bodyPr>
          <a:lstStyle/>
          <a:p>
            <a:r>
              <a:rPr lang="en-US" sz="4800" dirty="0">
                <a:cs typeface="Arial"/>
              </a:rPr>
              <a:t>Goal Analysis Prompt 3 Instructions (2)</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a:bodyPr>
          <a:lstStyle/>
          <a:p>
            <a:pPr marL="0" indent="0">
              <a:buNone/>
            </a:pPr>
            <a:r>
              <a:rPr lang="en-US" sz="2400" b="1" dirty="0">
                <a:cs typeface="Arial"/>
              </a:rPr>
              <a:t>Prompt 3 Instructions, continued:</a:t>
            </a:r>
          </a:p>
          <a:p>
            <a:pPr marL="228600" lvl="1" indent="-228600">
              <a:buFont typeface="Arial"/>
              <a:buChar char="•"/>
            </a:pPr>
            <a:r>
              <a:rPr lang="en-US" sz="2400" dirty="0">
                <a:cs typeface="Arial"/>
              </a:rPr>
              <a:t>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educational partners. LEAs are encouraged to use such an approach when goals include multiple actions and metrics that are not closely associated.</a:t>
            </a: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320367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a:xfrm>
            <a:off x="1097279" y="286603"/>
            <a:ext cx="10552028" cy="1450757"/>
          </a:xfrm>
        </p:spPr>
        <p:txBody>
          <a:bodyPr>
            <a:normAutofit/>
          </a:bodyPr>
          <a:lstStyle/>
          <a:p>
            <a:r>
              <a:rPr lang="en-US" sz="4800" dirty="0">
                <a:cs typeface="Arial"/>
              </a:rPr>
              <a:t>Goal Analysis Prompt 3 Instructions (3)</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a:bodyPr>
          <a:lstStyle/>
          <a:p>
            <a:pPr marL="0" indent="0">
              <a:buNone/>
            </a:pPr>
            <a:r>
              <a:rPr lang="en-US" sz="2400" b="1" dirty="0">
                <a:cs typeface="Arial"/>
              </a:rPr>
              <a:t>Prompt 3 Instructions, continued:</a:t>
            </a:r>
          </a:p>
          <a:p>
            <a:pPr marL="228600" lvl="1" indent="-228600">
              <a:buFont typeface="Arial"/>
              <a:buChar char="•"/>
            </a:pPr>
            <a:endParaRPr lang="en-US" sz="2400" dirty="0">
              <a:cs typeface="Arial"/>
            </a:endParaRPr>
          </a:p>
          <a:p>
            <a:pPr marL="228600" lvl="1" indent="-228600">
              <a:buFont typeface="Arial"/>
              <a:buChar char="•"/>
            </a:pPr>
            <a:r>
              <a:rPr lang="en-US" sz="2400" dirty="0">
                <a:cs typeface="Arial"/>
              </a:rPr>
              <a:t>Beginning with the development of the 2024–25 LCAP, the LEA must change actions that have not proven effective over a three-year period.</a:t>
            </a:r>
            <a:endParaRPr lang="en-US" dirty="0">
              <a:cs typeface="Arial"/>
            </a:endParaRP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2918435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a:xfrm>
            <a:off x="1097279" y="286603"/>
            <a:ext cx="10552028" cy="1450757"/>
          </a:xfrm>
        </p:spPr>
        <p:txBody>
          <a:bodyPr>
            <a:normAutofit/>
          </a:bodyPr>
          <a:lstStyle/>
          <a:p>
            <a:r>
              <a:rPr lang="en-US" sz="4800" dirty="0">
                <a:cs typeface="Arial"/>
              </a:rPr>
              <a:t>Goal Analysis Prompt 4 Instructions (1)</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a:bodyPr>
          <a:lstStyle/>
          <a:p>
            <a:pPr marL="0" indent="0">
              <a:buNone/>
            </a:pPr>
            <a:r>
              <a:rPr lang="en-US" sz="2400" b="1" dirty="0">
                <a:solidFill>
                  <a:srgbClr val="000000"/>
                </a:solidFill>
                <a:latin typeface="Arial"/>
                <a:ea typeface="Segoe UI"/>
                <a:cs typeface="Arial"/>
              </a:rPr>
              <a:t>Prompt: </a:t>
            </a:r>
            <a:r>
              <a:rPr lang="en-US" sz="2400" b="1" i="0" u="none" strike="noStrike" baseline="0" dirty="0">
                <a:solidFill>
                  <a:srgbClr val="000000"/>
                </a:solidFill>
                <a:latin typeface="Arial Nova"/>
                <a:ea typeface="Segoe UI"/>
                <a:cs typeface="Segoe UI"/>
              </a:rPr>
              <a:t>A description of any changes made to the planned goal, metrics, desired outcomes, or actions for the coming year that resulted from reflections on prior practice. </a:t>
            </a:r>
            <a:r>
              <a:rPr lang="en-US" sz="2400" b="1" i="0" dirty="0">
                <a:solidFill>
                  <a:srgbClr val="000000"/>
                </a:solidFill>
                <a:latin typeface="Arial Nova"/>
                <a:ea typeface="Segoe UI"/>
                <a:cs typeface="Segoe UI"/>
              </a:rPr>
              <a:t>​</a:t>
            </a:r>
            <a:endParaRPr lang="en-US" sz="1600" b="1" dirty="0">
              <a:cs typeface="Arial"/>
            </a:endParaRPr>
          </a:p>
          <a:p>
            <a:pPr marL="0" indent="0">
              <a:buNone/>
            </a:pPr>
            <a:r>
              <a:rPr lang="en-US" sz="2400" dirty="0">
                <a:solidFill>
                  <a:srgbClr val="000000"/>
                </a:solidFill>
                <a:latin typeface="Arial Nova"/>
                <a:ea typeface="Arial"/>
                <a:cs typeface="Segoe UI"/>
              </a:rPr>
              <a:t>Instructions:</a:t>
            </a:r>
          </a:p>
          <a:p>
            <a:pPr marL="228600" indent="-228600" algn="l" rtl="0">
              <a:buChar char="•"/>
            </a:pPr>
            <a:r>
              <a:rPr lang="en-US" sz="2400" b="0" i="0" u="none" strike="noStrike" baseline="0" dirty="0">
                <a:solidFill>
                  <a:srgbClr val="000000"/>
                </a:solidFill>
                <a:latin typeface="Arial Nova"/>
                <a:ea typeface="Arial"/>
                <a:cs typeface="Arial"/>
              </a:rPr>
              <a:t>Describe any changes made to this goal, expected outcomes, metrics, or actions to achieve this goal as a result of this analysis and analysis of the data provided in the Dashboard or other local data, as applicable.</a:t>
            </a:r>
            <a:r>
              <a:rPr lang="en-US" sz="2400" b="0" i="0" dirty="0">
                <a:solidFill>
                  <a:srgbClr val="000000"/>
                </a:solidFill>
                <a:latin typeface="Arial Nova"/>
                <a:ea typeface="Arial"/>
                <a:cs typeface="Arial"/>
              </a:rPr>
              <a:t>​</a:t>
            </a: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2264833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CDC9-CD1F-90B6-5A78-AB5A53CDBBD7}"/>
              </a:ext>
            </a:extLst>
          </p:cNvPr>
          <p:cNvSpPr>
            <a:spLocks noGrp="1"/>
          </p:cNvSpPr>
          <p:nvPr>
            <p:ph type="title"/>
          </p:nvPr>
        </p:nvSpPr>
        <p:spPr>
          <a:xfrm>
            <a:off x="1097279" y="286603"/>
            <a:ext cx="10552028" cy="1450757"/>
          </a:xfrm>
        </p:spPr>
        <p:txBody>
          <a:bodyPr>
            <a:normAutofit/>
          </a:bodyPr>
          <a:lstStyle/>
          <a:p>
            <a:r>
              <a:rPr lang="en-US" sz="4800" dirty="0">
                <a:cs typeface="Arial"/>
              </a:rPr>
              <a:t>Goal Analysis Prompt 4 Instructions (2)</a:t>
            </a:r>
            <a:endParaRPr lang="en-US" dirty="0"/>
          </a:p>
        </p:txBody>
      </p:sp>
      <p:sp>
        <p:nvSpPr>
          <p:cNvPr id="3" name="Content Placeholder 2">
            <a:extLst>
              <a:ext uri="{FF2B5EF4-FFF2-40B4-BE49-F238E27FC236}">
                <a16:creationId xmlns:a16="http://schemas.microsoft.com/office/drawing/2014/main" id="{3D84CFFA-A529-2745-D867-A59F1E6064C3}"/>
              </a:ext>
            </a:extLst>
          </p:cNvPr>
          <p:cNvSpPr>
            <a:spLocks noGrp="1"/>
          </p:cNvSpPr>
          <p:nvPr>
            <p:ph idx="1"/>
          </p:nvPr>
        </p:nvSpPr>
        <p:spPr/>
        <p:txBody>
          <a:bodyPr>
            <a:normAutofit/>
          </a:bodyPr>
          <a:lstStyle/>
          <a:p>
            <a:pPr marL="0" lvl="2" indent="0">
              <a:buNone/>
            </a:pPr>
            <a:r>
              <a:rPr lang="en-US" sz="2400" b="1" dirty="0">
                <a:cs typeface="Arial"/>
              </a:rPr>
              <a:t>Prompt 4 Instructions, continued:</a:t>
            </a:r>
          </a:p>
          <a:p>
            <a:pPr marL="228600" lvl="2" indent="-228600">
              <a:buFont typeface="Arial"/>
              <a:buChar char="•"/>
            </a:pPr>
            <a:r>
              <a:rPr lang="en-US" sz="2400" dirty="0">
                <a:ea typeface="+mn-lt"/>
                <a:cs typeface="+mn-lt"/>
              </a:rPr>
              <a:t>As noted above, beginning with the development of the 2024–25 LCAP, the LEA must change actions that have not proven effective over a three-year period. For actions that have been identified as ineffective, the LEA must identify the ineffective action and must include a description of the following: </a:t>
            </a:r>
            <a:endParaRPr lang="en-US" sz="2400" dirty="0">
              <a:cs typeface="Arial"/>
            </a:endParaRPr>
          </a:p>
          <a:p>
            <a:pPr marL="685800" lvl="3" indent="-228600">
              <a:buFont typeface="Arial"/>
              <a:buChar char="•"/>
            </a:pPr>
            <a:r>
              <a:rPr lang="en-US" sz="2400" dirty="0">
                <a:cs typeface="Arial"/>
              </a:rPr>
              <a:t>The reasons for the ineffectiveness, and</a:t>
            </a:r>
          </a:p>
          <a:p>
            <a:pPr marL="685800" lvl="3" indent="-228600">
              <a:buFont typeface="Arial"/>
              <a:buChar char="•"/>
            </a:pPr>
            <a:r>
              <a:rPr lang="en-US" sz="2400" dirty="0">
                <a:cs typeface="Arial"/>
              </a:rPr>
              <a:t>How changes to the action will result in a new or strengthened approach. </a:t>
            </a:r>
            <a:endParaRPr lang="en-US" dirty="0">
              <a:cs typeface="Arial"/>
            </a:endParaRPr>
          </a:p>
        </p:txBody>
      </p:sp>
      <p:sp>
        <p:nvSpPr>
          <p:cNvPr id="4" name="Slide Number Placeholder 3">
            <a:extLst>
              <a:ext uri="{FF2B5EF4-FFF2-40B4-BE49-F238E27FC236}">
                <a16:creationId xmlns:a16="http://schemas.microsoft.com/office/drawing/2014/main" id="{52DB02B5-1943-CE3A-66F0-07421AF7CCFA}"/>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101421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a:xfrm>
            <a:off x="1097280" y="265138"/>
            <a:ext cx="10058400" cy="1450757"/>
          </a:xfrm>
          <a:ln>
            <a:solidFill>
              <a:schemeClr val="bg1"/>
            </a:solidFill>
          </a:ln>
        </p:spPr>
        <p:txBody>
          <a:bodyPr/>
          <a:lstStyle/>
          <a:p>
            <a:r>
              <a:rPr lang="en-US" dirty="0"/>
              <a:t>Webinar Series</a:t>
            </a:r>
            <a:endParaRPr lang="en-US" dirty="0">
              <a:highlight>
                <a:srgbClr val="FFFF00"/>
              </a:highlight>
              <a:cs typeface="Arial"/>
            </a:endParaRP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vert="horz" lIns="45720" tIns="45720" rIns="45720" bIns="45720" rtlCol="0" anchor="t">
            <a:normAutofit/>
          </a:bodyPr>
          <a:lstStyle/>
          <a:p>
            <a:pPr marL="0" indent="0">
              <a:buNone/>
            </a:pPr>
            <a:r>
              <a:rPr lang="en-US" b="1" dirty="0"/>
              <a:t>Tuesdays @ 2</a:t>
            </a:r>
          </a:p>
          <a:p>
            <a:pPr marL="175895" indent="-175895"/>
            <a:r>
              <a:rPr lang="en-US" dirty="0">
                <a:cs typeface="Arial"/>
              </a:rPr>
              <a:t>12/12: Required Goals for Equity Multiplier Schools</a:t>
            </a:r>
          </a:p>
          <a:p>
            <a:pPr marL="175895" indent="-175895"/>
            <a:r>
              <a:rPr lang="en-US" dirty="0">
                <a:cs typeface="Arial"/>
              </a:rPr>
              <a:t>12/19: Increased or Improved Services, Part II</a:t>
            </a:r>
          </a:p>
          <a:p>
            <a:pPr marL="175895" indent="-175895"/>
            <a:r>
              <a:rPr lang="en-US" dirty="0">
                <a:cs typeface="Arial"/>
              </a:rPr>
              <a:t>1/9/24: 2024 Local Indicators</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vert="horz" lIns="45720" tIns="45720" rIns="45720" bIns="45720" rtlCol="0" anchor="t">
            <a:normAutofit/>
          </a:bodyPr>
          <a:lstStyle/>
          <a:p>
            <a:pPr marL="0" indent="0">
              <a:buNone/>
            </a:pPr>
            <a:r>
              <a:rPr lang="en-US" b="1" dirty="0"/>
              <a:t>Thursdays @ 3</a:t>
            </a:r>
          </a:p>
          <a:p>
            <a:pPr marL="175895" indent="-175895"/>
            <a:r>
              <a:rPr lang="en-US" dirty="0">
                <a:cs typeface="Arial"/>
              </a:rPr>
              <a:t>12/7:  Goals and Actions</a:t>
            </a:r>
          </a:p>
          <a:p>
            <a:pPr marL="175895" indent="-175895"/>
            <a:r>
              <a:rPr lang="en-US" dirty="0">
                <a:cs typeface="Arial"/>
              </a:rPr>
              <a:t>12/14: Increased or Improved Services, Part I</a:t>
            </a: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dirty="0"/>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normAutofit/>
          </a:bodyPr>
          <a:lstStyle/>
          <a:p>
            <a:r>
              <a:rPr lang="en-US" dirty="0">
                <a:solidFill>
                  <a:schemeClr val="tx1">
                    <a:lumMod val="75000"/>
                    <a:lumOff val="25000"/>
                  </a:schemeClr>
                </a:solidFill>
                <a:cs typeface="Arial"/>
              </a:rPr>
              <a:t>Example Responses</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3562492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cs typeface="Arial"/>
              </a:rPr>
              <a:t>Note</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189954" y="1855294"/>
            <a:ext cx="10481230" cy="4282109"/>
          </a:xfrm>
        </p:spPr>
        <p:txBody>
          <a:bodyPr vert="horz" lIns="45720" tIns="45720" rIns="45720" bIns="45720" rtlCol="0" anchor="t">
            <a:noAutofit/>
          </a:bodyPr>
          <a:lstStyle/>
          <a:p>
            <a:pPr marL="0" indent="0">
              <a:spcBef>
                <a:spcPts val="1000"/>
              </a:spcBef>
              <a:spcAft>
                <a:spcPts val="0"/>
              </a:spcAft>
              <a:buNone/>
            </a:pPr>
            <a:r>
              <a:rPr lang="en-US" sz="2400" dirty="0">
                <a:solidFill>
                  <a:schemeClr val="tx1"/>
                </a:solidFill>
                <a:cs typeface="Arial"/>
              </a:rPr>
              <a:t>The examples provided are not intended as exemplars for how to respond to the identified sections. Instead, the examples demonstrate the type of information that may be included.</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900458" y="6459785"/>
            <a:ext cx="1312025" cy="365125"/>
          </a:xfrm>
        </p:spPr>
        <p:txBody>
          <a:bodyPr>
            <a:normAutofit/>
          </a:bodyPr>
          <a:lstStyle/>
          <a:p>
            <a:pPr>
              <a:lnSpc>
                <a:spcPct val="90000"/>
              </a:lnSpc>
              <a:spcAft>
                <a:spcPts val="600"/>
              </a:spcAft>
            </a:pPr>
            <a:fld id="{1E47FE53-EBF0-4DA7-9D9D-CC1C3A20F3CB}" type="slidenum">
              <a:rPr lang="en-US" sz="1900" dirty="0" smtClean="0"/>
              <a:pPr>
                <a:lnSpc>
                  <a:spcPct val="90000"/>
                </a:lnSpc>
                <a:spcAft>
                  <a:spcPts val="600"/>
                </a:spcAft>
              </a:pPr>
              <a:t>21</a:t>
            </a:fld>
            <a:endParaRPr lang="en-US" sz="1900"/>
          </a:p>
        </p:txBody>
      </p:sp>
    </p:spTree>
    <p:extLst>
      <p:ext uri="{BB962C8B-B14F-4D97-AF65-F5344CB8AC3E}">
        <p14:creationId xmlns:p14="http://schemas.microsoft.com/office/powerpoint/2010/main" val="3338910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307B-9D02-4872-B806-D493A9DC62AC}"/>
              </a:ext>
            </a:extLst>
          </p:cNvPr>
          <p:cNvSpPr>
            <a:spLocks noGrp="1"/>
          </p:cNvSpPr>
          <p:nvPr>
            <p:ph type="title"/>
          </p:nvPr>
        </p:nvSpPr>
        <p:spPr/>
        <p:txBody>
          <a:bodyPr/>
          <a:lstStyle/>
          <a:p>
            <a:r>
              <a:rPr lang="en-US" dirty="0">
                <a:solidFill>
                  <a:schemeClr val="tx1">
                    <a:lumMod val="75000"/>
                    <a:lumOff val="25000"/>
                  </a:schemeClr>
                </a:solidFill>
              </a:rPr>
              <a:t>Closing Thoughts</a:t>
            </a:r>
          </a:p>
        </p:txBody>
      </p:sp>
      <p:sp>
        <p:nvSpPr>
          <p:cNvPr id="4" name="Slide Number Placeholder 3">
            <a:extLst>
              <a:ext uri="{FF2B5EF4-FFF2-40B4-BE49-F238E27FC236}">
                <a16:creationId xmlns:a16="http://schemas.microsoft.com/office/drawing/2014/main" id="{4D11DB02-E476-4CCA-A2A3-22EC1E1B379B}"/>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1512316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cs typeface="Arial"/>
              </a:rPr>
              <a:t>Remember...</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189954" y="1855294"/>
            <a:ext cx="10481230" cy="4282109"/>
          </a:xfrm>
        </p:spPr>
        <p:txBody>
          <a:bodyPr vert="horz" lIns="45720" tIns="45720" rIns="45720" bIns="45720" rtlCol="0" anchor="t">
            <a:noAutofit/>
          </a:bodyPr>
          <a:lstStyle/>
          <a:p>
            <a:pPr marL="0" indent="0">
              <a:buNone/>
            </a:pPr>
            <a:r>
              <a:rPr lang="en-US" sz="2400" dirty="0">
                <a:latin typeface="Arial"/>
                <a:cs typeface="Arial"/>
              </a:rPr>
              <a:t>The work done in the 2023–24 Annual Update is what forms the foundation for the 2024</a:t>
            </a:r>
            <a:r>
              <a:rPr lang="en-US" sz="2400" dirty="0">
                <a:cs typeface="Arial"/>
              </a:rPr>
              <a:t>–</a:t>
            </a:r>
            <a:r>
              <a:rPr lang="en-US" sz="2400" dirty="0">
                <a:latin typeface="Arial"/>
                <a:cs typeface="Arial"/>
              </a:rPr>
              <a:t>25 LCAP. </a:t>
            </a:r>
            <a:endParaRPr lang="en-US" sz="2400"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900458" y="6459785"/>
            <a:ext cx="1312025" cy="365125"/>
          </a:xfrm>
        </p:spPr>
        <p:txBody>
          <a:bodyPr>
            <a:normAutofit/>
          </a:bodyPr>
          <a:lstStyle/>
          <a:p>
            <a:pPr>
              <a:lnSpc>
                <a:spcPct val="90000"/>
              </a:lnSpc>
              <a:spcAft>
                <a:spcPts val="600"/>
              </a:spcAft>
            </a:pPr>
            <a:fld id="{1E47FE53-EBF0-4DA7-9D9D-CC1C3A20F3CB}" type="slidenum">
              <a:rPr lang="en-US" sz="1900" dirty="0" smtClean="0"/>
              <a:pPr>
                <a:lnSpc>
                  <a:spcPct val="90000"/>
                </a:lnSpc>
                <a:spcAft>
                  <a:spcPts val="600"/>
                </a:spcAft>
              </a:pPr>
              <a:t>23</a:t>
            </a:fld>
            <a:endParaRPr lang="en-US" sz="1900"/>
          </a:p>
        </p:txBody>
      </p:sp>
    </p:spTree>
    <p:extLst>
      <p:ext uri="{BB962C8B-B14F-4D97-AF65-F5344CB8AC3E}">
        <p14:creationId xmlns:p14="http://schemas.microsoft.com/office/powerpoint/2010/main" val="2774723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p:txBody>
          <a:bodyPr/>
          <a:lstStyle/>
          <a:p>
            <a:r>
              <a:rPr lang="en-US" dirty="0">
                <a:cs typeface="Arial"/>
              </a:rPr>
              <a:t>2024–25 Goal Analysis Section</a:t>
            </a:r>
          </a:p>
        </p:txBody>
      </p:sp>
      <p:sp>
        <p:nvSpPr>
          <p:cNvPr id="26" name="Content Placeholder 25">
            <a:extLst>
              <a:ext uri="{FF2B5EF4-FFF2-40B4-BE49-F238E27FC236}">
                <a16:creationId xmlns:a16="http://schemas.microsoft.com/office/drawing/2014/main" id="{01F350E8-6BDA-DFF8-B5E2-B629AD844027}"/>
              </a:ext>
            </a:extLst>
          </p:cNvPr>
          <p:cNvSpPr>
            <a:spLocks noGrp="1"/>
          </p:cNvSpPr>
          <p:nvPr>
            <p:ph idx="1"/>
          </p:nvPr>
        </p:nvSpPr>
        <p:spPr/>
        <p:txBody>
          <a:bodyPr vert="horz" lIns="45720" tIns="45720" rIns="45720" bIns="45720" rtlCol="0" anchor="t">
            <a:normAutofit/>
          </a:bodyPr>
          <a:lstStyle/>
          <a:p>
            <a:pPr marL="175895" indent="-175895"/>
            <a:r>
              <a:rPr lang="en-US" dirty="0">
                <a:solidFill>
                  <a:schemeClr val="tx1"/>
                </a:solidFill>
                <a:cs typeface="Arial"/>
              </a:rPr>
              <a:t>LEAs will </a:t>
            </a:r>
            <a:r>
              <a:rPr lang="en-US" b="1" dirty="0">
                <a:solidFill>
                  <a:schemeClr val="tx1"/>
                </a:solidFill>
                <a:cs typeface="Arial"/>
              </a:rPr>
              <a:t>not</a:t>
            </a:r>
            <a:r>
              <a:rPr lang="en-US" dirty="0">
                <a:solidFill>
                  <a:schemeClr val="tx1"/>
                </a:solidFill>
                <a:cs typeface="Arial"/>
              </a:rPr>
              <a:t> complete the Goal Analysis section in the 2024–25 LCAP template this year.</a:t>
            </a:r>
          </a:p>
          <a:p>
            <a:pPr marL="175895" indent="-175895"/>
            <a:r>
              <a:rPr lang="en-US" dirty="0">
                <a:solidFill>
                  <a:schemeClr val="tx1"/>
                </a:solidFill>
                <a:cs typeface="Arial"/>
              </a:rPr>
              <a:t>Instead, LEAs will indicate the four Goal Analysis prompts in the 2024–25 LCAP are not applicable until the development of the 2025–26 LCAP.</a:t>
            </a:r>
          </a:p>
          <a:p>
            <a:pPr marL="175895" indent="-175895"/>
            <a:endParaRPr lang="en-US" dirty="0">
              <a:solidFill>
                <a:schemeClr val="tx1"/>
              </a:solidFill>
              <a:cs typeface="Arial"/>
            </a:endParaRPr>
          </a:p>
          <a:p>
            <a:pPr marL="0" indent="0">
              <a:buNone/>
            </a:pPr>
            <a:r>
              <a:rPr lang="en-US" b="1" dirty="0">
                <a:ea typeface="Calibri"/>
                <a:cs typeface="Calibri"/>
              </a:rPr>
              <a:t>Note: The Goal Analysis Section may be found on pages 4 and 5 of the 2024-25 LCAP Template.</a:t>
            </a:r>
            <a:endParaRPr lang="en-US" dirty="0">
              <a:solidFill>
                <a:schemeClr val="tx1"/>
              </a:solidFill>
              <a:cs typeface="Arial"/>
            </a:endParaRP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860912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p:txBody>
          <a:bodyPr/>
          <a:lstStyle/>
          <a:p>
            <a:r>
              <a:rPr lang="en-US" dirty="0">
                <a:cs typeface="Arial"/>
              </a:rPr>
              <a:t>Posting Order</a:t>
            </a:r>
            <a:endParaRPr lang="en-US" dirty="0"/>
          </a:p>
        </p:txBody>
      </p:sp>
      <p:graphicFrame>
        <p:nvGraphicFramePr>
          <p:cNvPr id="6" name="Content Placeholder 2" descr="Posting order for 2024-25 LCAP">
            <a:extLst>
              <a:ext uri="{FF2B5EF4-FFF2-40B4-BE49-F238E27FC236}">
                <a16:creationId xmlns:a16="http://schemas.microsoft.com/office/drawing/2014/main" id="{E4BA07AF-0EBE-0431-7ACD-4F5ECC887309}"/>
              </a:ext>
            </a:extLst>
          </p:cNvPr>
          <p:cNvGraphicFramePr>
            <a:graphicFrameLocks noGrp="1"/>
          </p:cNvGraphicFramePr>
          <p:nvPr>
            <p:ph idx="1"/>
            <p:extLst>
              <p:ext uri="{D42A27DB-BD31-4B8C-83A1-F6EECF244321}">
                <p14:modId xmlns:p14="http://schemas.microsoft.com/office/powerpoint/2010/main" val="4258277842"/>
              </p:ext>
            </p:extLst>
          </p:nvPr>
        </p:nvGraphicFramePr>
        <p:xfrm>
          <a:off x="1097280" y="1588156"/>
          <a:ext cx="10058400" cy="4355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724018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vert="horz" lIns="45720" tIns="45720" rIns="45720" bIns="45720" rtlCol="0" anchor="t">
            <a:normAutofit/>
          </a:bodyPr>
          <a:lstStyle/>
          <a:p>
            <a:pPr marL="175895" indent="-175895"/>
            <a:r>
              <a:rPr lang="en-US" dirty="0">
                <a:cs typeface="Arial"/>
              </a:rPr>
              <a:t>Thursday, December 7, 2023 at 3 p.m. - Goals and Actions</a:t>
            </a:r>
          </a:p>
          <a:p>
            <a:pPr marL="175895" indent="-175895"/>
            <a:r>
              <a:rPr lang="en-US" dirty="0">
                <a:cs typeface="Arial"/>
              </a:rPr>
              <a:t>Tuesday, December 12, 2023 at 2 p.m. - Required Goals for Equity Multiplier Schools</a:t>
            </a:r>
            <a:endParaRPr lang="en-US" dirty="0"/>
          </a:p>
          <a:p>
            <a:pPr marL="175895" indent="-175895"/>
            <a:r>
              <a:rPr lang="en-US" dirty="0"/>
              <a:t>Thursday, December 15, 2023 at 3 p.m. - Increased or Improved Services, Part I</a:t>
            </a:r>
            <a:endParaRPr lang="en-US" dirty="0">
              <a:cs typeface="Arial"/>
            </a:endParaRPr>
          </a:p>
          <a:p>
            <a:pPr marL="175895" indent="-175895"/>
            <a:r>
              <a:rPr lang="en-US" dirty="0"/>
              <a:t>Tuesday, December 19, 2023 at 2 p.m. - Increased or Improved Services, Part II</a:t>
            </a:r>
            <a:endParaRPr lang="en-US" dirty="0">
              <a:cs typeface="Arial"/>
            </a:endParaRPr>
          </a:p>
          <a:p>
            <a:pPr marL="175895" indent="-175895"/>
            <a:r>
              <a:rPr lang="en-US" dirty="0"/>
              <a:t>Tuesday, January 9, 2024 at 2 p.m. - California School Dashboard Local Indicator Process for 2024</a:t>
            </a:r>
            <a:endParaRPr lang="en-US" dirty="0">
              <a:cs typeface="Arial"/>
            </a:endParaRP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3581388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4153860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B82C-63AC-4288-A976-F1F46803BE68}"/>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52FF8B79-AE6A-4C1D-9A53-BACCB1DD075C}"/>
              </a:ext>
            </a:extLst>
          </p:cNvPr>
          <p:cNvSpPr>
            <a:spLocks noGrp="1"/>
          </p:cNvSpPr>
          <p:nvPr>
            <p:ph type="body" idx="1"/>
          </p:nvPr>
        </p:nvSpPr>
        <p:spPr/>
        <p:txBody>
          <a:bodyPr/>
          <a:lstStyle/>
          <a:p>
            <a:r>
              <a:rPr lang="en-US" dirty="0">
                <a:solidFill>
                  <a:schemeClr val="tx1"/>
                </a:solidFill>
              </a:rPr>
              <a:t>We appreciate your time and all that you do for California’s students and familie</a:t>
            </a:r>
            <a:r>
              <a:rPr lang="en-US" dirty="0"/>
              <a:t>s!</a:t>
            </a:r>
          </a:p>
        </p:txBody>
      </p:sp>
      <p:sp>
        <p:nvSpPr>
          <p:cNvPr id="4" name="Slide Number Placeholder 3">
            <a:extLst>
              <a:ext uri="{FF2B5EF4-FFF2-40B4-BE49-F238E27FC236}">
                <a16:creationId xmlns:a16="http://schemas.microsoft.com/office/drawing/2014/main" id="{7E0B854B-70F9-4054-9C42-569CEBA4BA86}"/>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226267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 </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a:xfrm>
            <a:off x="1097280" y="1824268"/>
            <a:ext cx="10058400" cy="4355561"/>
          </a:xfrm>
        </p:spPr>
        <p:txBody>
          <a:bodyPr vert="horz" lIns="45720" tIns="45720" rIns="45720" bIns="45720" rtlCol="0" anchor="t">
            <a:normAutofit/>
          </a:bodyPr>
          <a:lstStyle/>
          <a:p>
            <a:pPr marL="0" indent="0">
              <a:buNone/>
            </a:pPr>
            <a:r>
              <a:rPr lang="en-US" dirty="0"/>
              <a:t>The purpose of this session is to provide an overview of the following:</a:t>
            </a:r>
          </a:p>
          <a:p>
            <a:pPr marL="175895" indent="-175895"/>
            <a:r>
              <a:rPr lang="en-US" dirty="0">
                <a:cs typeface="Arial"/>
              </a:rPr>
              <a:t>2024–25 Local Control and Accountability Plan (LCAP) Goal Analysis Section</a:t>
            </a:r>
          </a:p>
          <a:p>
            <a:pPr marL="175895" indent="-175895"/>
            <a:r>
              <a:rPr lang="en-US" dirty="0">
                <a:cs typeface="Arial"/>
              </a:rPr>
              <a:t>2023–24 LCAP Annual Update Template and Instructions</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FDAA-7629-48DD-B0C6-92589D986CAE}"/>
              </a:ext>
            </a:extLst>
          </p:cNvPr>
          <p:cNvSpPr>
            <a:spLocks noGrp="1"/>
          </p:cNvSpPr>
          <p:nvPr>
            <p:ph type="title"/>
          </p:nvPr>
        </p:nvSpPr>
        <p:spPr/>
        <p:txBody>
          <a:bodyPr/>
          <a:lstStyle/>
          <a:p>
            <a:r>
              <a:rPr lang="en-US" dirty="0">
                <a:solidFill>
                  <a:srgbClr val="404040"/>
                </a:solidFill>
              </a:rPr>
              <a:t>Intended Audience</a:t>
            </a:r>
            <a:endParaRPr lang="en-US" dirty="0">
              <a:solidFill>
                <a:srgbClr val="404040"/>
              </a:solidFill>
              <a:cs typeface="Arial"/>
            </a:endParaRPr>
          </a:p>
        </p:txBody>
      </p:sp>
      <p:sp>
        <p:nvSpPr>
          <p:cNvPr id="3" name="Content Placeholder 2">
            <a:extLst>
              <a:ext uri="{FF2B5EF4-FFF2-40B4-BE49-F238E27FC236}">
                <a16:creationId xmlns:a16="http://schemas.microsoft.com/office/drawing/2014/main" id="{E272F426-3E3C-401A-87FF-C240B04D596B}"/>
              </a:ext>
            </a:extLst>
          </p:cNvPr>
          <p:cNvSpPr>
            <a:spLocks noGrp="1"/>
          </p:cNvSpPr>
          <p:nvPr>
            <p:ph idx="1"/>
          </p:nvPr>
        </p:nvSpPr>
        <p:spPr>
          <a:xfrm>
            <a:off x="1097280" y="1802803"/>
            <a:ext cx="10479954" cy="4355561"/>
          </a:xfrm>
        </p:spPr>
        <p:txBody>
          <a:bodyPr vert="horz" lIns="45720" tIns="45720" rIns="45720" bIns="45720" rtlCol="0" anchor="t">
            <a:normAutofit fontScale="92500" lnSpcReduction="20000"/>
          </a:bodyPr>
          <a:lstStyle/>
          <a:p>
            <a:pPr marL="175895" indent="-175895"/>
            <a:r>
              <a:rPr lang="en-US" dirty="0"/>
              <a:t>The intended audience for this presentation is anyone who will complete, review, or interact with the 2024–25 LCAP, including: </a:t>
            </a:r>
          </a:p>
          <a:p>
            <a:pPr marL="383540" lvl="1"/>
            <a:r>
              <a:rPr lang="en-US" sz="2600" dirty="0">
                <a:cs typeface="Arial"/>
              </a:rPr>
              <a:t>Students</a:t>
            </a:r>
            <a:endParaRPr lang="en-US" sz="2600" dirty="0"/>
          </a:p>
          <a:p>
            <a:pPr marL="383540" lvl="1"/>
            <a:r>
              <a:rPr lang="en-US" sz="2600" dirty="0"/>
              <a:t>Parents </a:t>
            </a:r>
            <a:endParaRPr lang="en-US" sz="2600" u="sng" strike="sngStrike" dirty="0">
              <a:cs typeface="Arial"/>
            </a:endParaRPr>
          </a:p>
          <a:p>
            <a:pPr marL="383540" lvl="1"/>
            <a:r>
              <a:rPr lang="en-US" sz="2600" dirty="0"/>
              <a:t>Teachers</a:t>
            </a:r>
            <a:endParaRPr lang="en-US" sz="2600" dirty="0">
              <a:cs typeface="Arial"/>
            </a:endParaRPr>
          </a:p>
          <a:p>
            <a:pPr marL="383540" lvl="1"/>
            <a:r>
              <a:rPr lang="en-US" sz="2600" dirty="0"/>
              <a:t>Staff</a:t>
            </a:r>
            <a:endParaRPr lang="en-US" sz="2600" dirty="0">
              <a:cs typeface="Arial"/>
            </a:endParaRPr>
          </a:p>
          <a:p>
            <a:pPr marL="383540" lvl="1"/>
            <a:r>
              <a:rPr lang="en-US" sz="2600" dirty="0">
                <a:cs typeface="Arial"/>
              </a:rPr>
              <a:t>Principals</a:t>
            </a:r>
            <a:endParaRPr lang="en-US" sz="2600" dirty="0"/>
          </a:p>
          <a:p>
            <a:pPr marL="383540" lvl="1"/>
            <a:r>
              <a:rPr lang="en-US" sz="2600" dirty="0"/>
              <a:t>Administrators</a:t>
            </a:r>
            <a:endParaRPr lang="en-US" sz="2600" dirty="0">
              <a:cs typeface="Arial"/>
            </a:endParaRPr>
          </a:p>
          <a:p>
            <a:pPr marL="383540" lvl="1"/>
            <a:r>
              <a:rPr lang="en-US" sz="2600" dirty="0"/>
              <a:t>Advisory committees</a:t>
            </a:r>
            <a:endParaRPr lang="en-US" sz="2600" dirty="0">
              <a:cs typeface="Arial"/>
            </a:endParaRPr>
          </a:p>
          <a:p>
            <a:pPr marL="383540" lvl="1"/>
            <a:r>
              <a:rPr lang="en-US" sz="2600" dirty="0"/>
              <a:t>Members of governing boards or bodies</a:t>
            </a:r>
            <a:endParaRPr lang="en-US" sz="2600" dirty="0">
              <a:cs typeface="Arial"/>
            </a:endParaRPr>
          </a:p>
          <a:p>
            <a:pPr marL="383540" lvl="1"/>
            <a:r>
              <a:rPr lang="en-US" sz="2600" dirty="0"/>
              <a:t>Community members</a:t>
            </a:r>
            <a:endParaRPr lang="en-US" sz="2600" dirty="0">
              <a:cs typeface="Arial"/>
            </a:endParaRPr>
          </a:p>
          <a:p>
            <a:pPr marL="383540" lvl="1"/>
            <a:r>
              <a:rPr lang="en-US" sz="2600" dirty="0"/>
              <a:t>Local bargaining units (county offices of education [COEs] and districts)</a:t>
            </a:r>
            <a:endParaRPr lang="en-US" dirty="0">
              <a:cs typeface="Arial"/>
            </a:endParaRPr>
          </a:p>
        </p:txBody>
      </p:sp>
      <p:sp>
        <p:nvSpPr>
          <p:cNvPr id="4" name="Slide Number Placeholder 3">
            <a:extLst>
              <a:ext uri="{FF2B5EF4-FFF2-40B4-BE49-F238E27FC236}">
                <a16:creationId xmlns:a16="http://schemas.microsoft.com/office/drawing/2014/main" id="{22CDC491-3479-4D90-A5C8-7519160EB823}"/>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61583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EAAF-4247-4920-A013-9B7A827B71D7}"/>
              </a:ext>
            </a:extLst>
          </p:cNvPr>
          <p:cNvSpPr>
            <a:spLocks noGrp="1"/>
          </p:cNvSpPr>
          <p:nvPr>
            <p:ph type="title"/>
          </p:nvPr>
        </p:nvSpPr>
        <p:spPr/>
        <p:txBody>
          <a:bodyPr/>
          <a:lstStyle/>
          <a:p>
            <a:r>
              <a:rPr lang="en-US" dirty="0"/>
              <a:t>Local Control and Accountability Plan</a:t>
            </a:r>
            <a:endParaRPr lang="en-US" dirty="0">
              <a:solidFill>
                <a:srgbClr val="FF0000"/>
              </a:solidFill>
              <a:cs typeface="Arial"/>
            </a:endParaRPr>
          </a:p>
        </p:txBody>
      </p:sp>
      <p:sp>
        <p:nvSpPr>
          <p:cNvPr id="3" name="Content Placeholder 2">
            <a:extLst>
              <a:ext uri="{FF2B5EF4-FFF2-40B4-BE49-F238E27FC236}">
                <a16:creationId xmlns:a16="http://schemas.microsoft.com/office/drawing/2014/main" id="{95237BA7-20FB-4957-8623-803448876C8F}"/>
              </a:ext>
            </a:extLst>
          </p:cNvPr>
          <p:cNvSpPr>
            <a:spLocks noGrp="1"/>
          </p:cNvSpPr>
          <p:nvPr>
            <p:ph idx="1"/>
          </p:nvPr>
        </p:nvSpPr>
        <p:spPr>
          <a:xfrm>
            <a:off x="1097280" y="1802803"/>
            <a:ext cx="10696930" cy="4355561"/>
          </a:xfrm>
        </p:spPr>
        <p:txBody>
          <a:bodyPr vert="horz" lIns="45720" tIns="45720" rIns="45720" bIns="45720" rtlCol="0" anchor="t">
            <a:noAutofit/>
          </a:bodyPr>
          <a:lstStyle/>
          <a:p>
            <a:pPr marL="0" indent="0">
              <a:buNone/>
            </a:pPr>
            <a:r>
              <a:rPr lang="en-US" sz="2400" dirty="0">
                <a:cs typeface="Arial"/>
              </a:rPr>
              <a:t>As part of the Local Control Funding Formula (LCFF), local educational agencies (LEAs) are required to develop, adopt, and annually update a three-year LCAP using the template adopted by the California State Board of Education (SBE).</a:t>
            </a:r>
          </a:p>
          <a:p>
            <a:pPr marL="0" indent="0">
              <a:buNone/>
            </a:pPr>
            <a:r>
              <a:rPr lang="en-US" sz="2400" dirty="0"/>
              <a:t>The LCAP development process serves three distinct, but related functions: </a:t>
            </a:r>
            <a:endParaRPr lang="en-US" sz="2400" dirty="0">
              <a:cs typeface="Arial"/>
            </a:endParaRPr>
          </a:p>
          <a:p>
            <a:pPr marL="175895" indent="-175895"/>
            <a:r>
              <a:rPr lang="en-US" sz="2400" dirty="0"/>
              <a:t>Meaningful Engagement of Educational Partners</a:t>
            </a:r>
            <a:endParaRPr lang="en-US" sz="2400" dirty="0">
              <a:cs typeface="Arial"/>
            </a:endParaRPr>
          </a:p>
          <a:p>
            <a:pPr marL="175895" indent="-175895"/>
            <a:r>
              <a:rPr lang="en-US" sz="2400" dirty="0"/>
              <a:t>Comprehensive Strategic Planning, particularly to address and reduce disparities in opportunities and outcomes between student groups indicated by the California School Dashboard (Dashboard)</a:t>
            </a:r>
            <a:endParaRPr lang="en-US" sz="2400" dirty="0">
              <a:cs typeface="Arial"/>
            </a:endParaRPr>
          </a:p>
          <a:p>
            <a:pPr marL="175895" indent="-175895"/>
            <a:r>
              <a:rPr lang="en-US" sz="2400" dirty="0"/>
              <a:t>Accountability and Compliance</a:t>
            </a:r>
          </a:p>
          <a:p>
            <a:pPr marL="0" indent="0">
              <a:buNone/>
            </a:pPr>
            <a:r>
              <a:rPr lang="en-US" sz="2400" dirty="0">
                <a:cs typeface="Arial"/>
              </a:rPr>
              <a:t>(see notes)</a:t>
            </a:r>
            <a:endParaRPr lang="en-US" sz="2400" dirty="0"/>
          </a:p>
        </p:txBody>
      </p:sp>
      <p:sp>
        <p:nvSpPr>
          <p:cNvPr id="5" name="Slide Number Placeholder 4">
            <a:extLst>
              <a:ext uri="{FF2B5EF4-FFF2-40B4-BE49-F238E27FC236}">
                <a16:creationId xmlns:a16="http://schemas.microsoft.com/office/drawing/2014/main" id="{AC370DF0-FC70-4839-B56B-69780FBE89AA}"/>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57526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22DD-59ED-C32D-5951-10561752CE83}"/>
              </a:ext>
            </a:extLst>
          </p:cNvPr>
          <p:cNvSpPr>
            <a:spLocks noGrp="1"/>
          </p:cNvSpPr>
          <p:nvPr>
            <p:ph type="title"/>
          </p:nvPr>
        </p:nvSpPr>
        <p:spPr>
          <a:xfrm>
            <a:off x="1097280" y="286603"/>
            <a:ext cx="10712428" cy="1450757"/>
          </a:xfrm>
        </p:spPr>
        <p:txBody>
          <a:bodyPr/>
          <a:lstStyle/>
          <a:p>
            <a:r>
              <a:rPr lang="en-US" dirty="0"/>
              <a:t>Foundational Principles of the LCFF (1)</a:t>
            </a:r>
          </a:p>
        </p:txBody>
      </p:sp>
      <p:sp>
        <p:nvSpPr>
          <p:cNvPr id="3" name="Content Placeholder 2">
            <a:extLst>
              <a:ext uri="{FF2B5EF4-FFF2-40B4-BE49-F238E27FC236}">
                <a16:creationId xmlns:a16="http://schemas.microsoft.com/office/drawing/2014/main" id="{06E26226-0104-58EC-EB7F-7034893F3BC5}"/>
              </a:ext>
            </a:extLst>
          </p:cNvPr>
          <p:cNvSpPr>
            <a:spLocks noGrp="1"/>
          </p:cNvSpPr>
          <p:nvPr>
            <p:ph idx="1"/>
          </p:nvPr>
        </p:nvSpPr>
        <p:spPr/>
        <p:txBody>
          <a:bodyPr/>
          <a:lstStyle/>
          <a:p>
            <a:r>
              <a:rPr lang="en-US" dirty="0"/>
              <a:t>Multiple Measures of Success</a:t>
            </a:r>
          </a:p>
          <a:p>
            <a:pPr lvl="1"/>
            <a:r>
              <a:rPr lang="en-US" sz="2400" cap="none" dirty="0">
                <a:solidFill>
                  <a:schemeClr val="tx1">
                    <a:lumMod val="75000"/>
                    <a:lumOff val="25000"/>
                  </a:schemeClr>
                </a:solidFill>
                <a:latin typeface="Arial"/>
              </a:rPr>
              <a:t>LEA-</a:t>
            </a:r>
            <a:r>
              <a:rPr lang="en-US" sz="2400" cap="none" dirty="0">
                <a:solidFill>
                  <a:schemeClr val="tx1">
                    <a:lumMod val="75000"/>
                    <a:lumOff val="25000"/>
                  </a:schemeClr>
                </a:solidFill>
              </a:rPr>
              <a:t>level improvement is based on multiple measures of success, both in the LCAP and the Dashboard</a:t>
            </a:r>
          </a:p>
          <a:p>
            <a:pPr lvl="1"/>
            <a:endParaRPr lang="en-US" dirty="0">
              <a:latin typeface="Arial"/>
            </a:endParaRPr>
          </a:p>
          <a:p>
            <a:r>
              <a:rPr lang="en-US" cap="none" dirty="0">
                <a:solidFill>
                  <a:schemeClr val="tx1">
                    <a:lumMod val="75000"/>
                    <a:lumOff val="25000"/>
                  </a:schemeClr>
                </a:solidFill>
                <a:latin typeface="Arial"/>
              </a:rPr>
              <a:t>Equity</a:t>
            </a:r>
          </a:p>
          <a:p>
            <a:pPr lvl="1"/>
            <a:r>
              <a:rPr lang="en-US" sz="2400" cap="none" dirty="0">
                <a:solidFill>
                  <a:schemeClr val="tx1">
                    <a:lumMod val="75000"/>
                    <a:lumOff val="25000"/>
                  </a:schemeClr>
                </a:solidFill>
              </a:rPr>
              <a:t>The principle of equity is operationalized through the goals, measures of progress, actions and descriptions included in the LCAP</a:t>
            </a:r>
            <a:r>
              <a:rPr lang="en-US" sz="2000" cap="none" dirty="0">
                <a:solidFill>
                  <a:schemeClr val="tx1">
                    <a:lumMod val="75000"/>
                    <a:lumOff val="25000"/>
                  </a:schemeClr>
                </a:solidFill>
              </a:rPr>
              <a:t>.</a:t>
            </a:r>
            <a:endParaRPr lang="en-US" dirty="0"/>
          </a:p>
        </p:txBody>
      </p:sp>
      <p:sp>
        <p:nvSpPr>
          <p:cNvPr id="4" name="Slide Number Placeholder 3">
            <a:extLst>
              <a:ext uri="{FF2B5EF4-FFF2-40B4-BE49-F238E27FC236}">
                <a16:creationId xmlns:a16="http://schemas.microsoft.com/office/drawing/2014/main" id="{0C275BE5-A5FB-9FBF-ADA3-1DC6990AB029}"/>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3031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44FFA-9542-0981-5489-859C753794AF}"/>
              </a:ext>
            </a:extLst>
          </p:cNvPr>
          <p:cNvSpPr>
            <a:spLocks noGrp="1"/>
          </p:cNvSpPr>
          <p:nvPr>
            <p:ph type="title"/>
          </p:nvPr>
        </p:nvSpPr>
        <p:spPr>
          <a:xfrm>
            <a:off x="1097280" y="286603"/>
            <a:ext cx="10712428" cy="1450757"/>
          </a:xfrm>
        </p:spPr>
        <p:txBody>
          <a:bodyPr/>
          <a:lstStyle/>
          <a:p>
            <a:r>
              <a:rPr lang="en-US" dirty="0"/>
              <a:t>Foundational Principles of the LCFF (2)</a:t>
            </a:r>
          </a:p>
        </p:txBody>
      </p:sp>
      <p:sp>
        <p:nvSpPr>
          <p:cNvPr id="3" name="Content Placeholder 2">
            <a:extLst>
              <a:ext uri="{FF2B5EF4-FFF2-40B4-BE49-F238E27FC236}">
                <a16:creationId xmlns:a16="http://schemas.microsoft.com/office/drawing/2014/main" id="{D56C85D5-AE10-7C55-0BB5-E0DEFBD873BD}"/>
              </a:ext>
            </a:extLst>
          </p:cNvPr>
          <p:cNvSpPr>
            <a:spLocks noGrp="1"/>
          </p:cNvSpPr>
          <p:nvPr>
            <p:ph idx="1"/>
          </p:nvPr>
        </p:nvSpPr>
        <p:spPr/>
        <p:txBody>
          <a:bodyPr/>
          <a:lstStyle/>
          <a:p>
            <a:r>
              <a:rPr lang="en-US" dirty="0"/>
              <a:t>Subsidiarity</a:t>
            </a:r>
          </a:p>
          <a:p>
            <a:pPr lvl="1"/>
            <a:r>
              <a:rPr lang="en-US" sz="2400" cap="none" dirty="0">
                <a:solidFill>
                  <a:schemeClr val="tx1">
                    <a:lumMod val="75000"/>
                    <a:lumOff val="25000"/>
                  </a:schemeClr>
                </a:solidFill>
              </a:rPr>
              <a:t>LEAs address local needs of students that have been identified through an analysis of data and input from educational partners utilizing flexible funding and communicate their efforts through the LCAP.</a:t>
            </a:r>
            <a:endParaRPr lang="en-US" dirty="0"/>
          </a:p>
        </p:txBody>
      </p:sp>
      <p:sp>
        <p:nvSpPr>
          <p:cNvPr id="4" name="Slide Number Placeholder 3">
            <a:extLst>
              <a:ext uri="{FF2B5EF4-FFF2-40B4-BE49-F238E27FC236}">
                <a16:creationId xmlns:a16="http://schemas.microsoft.com/office/drawing/2014/main" id="{2E9E9401-2EF8-58F0-2FB4-304B32D05A5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4047119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normAutofit/>
          </a:bodyPr>
          <a:lstStyle/>
          <a:p>
            <a:r>
              <a:rPr lang="en-US" dirty="0">
                <a:solidFill>
                  <a:schemeClr val="tx1">
                    <a:lumMod val="75000"/>
                    <a:lumOff val="25000"/>
                  </a:schemeClr>
                </a:solidFill>
                <a:cs typeface="Arial"/>
              </a:rPr>
              <a:t>2023–24 LCAP Annual Update Process</a:t>
            </a:r>
          </a:p>
        </p:txBody>
      </p:sp>
      <p:sp>
        <p:nvSpPr>
          <p:cNvPr id="3" name="Text Placeholder 2">
            <a:extLst>
              <a:ext uri="{FF2B5EF4-FFF2-40B4-BE49-F238E27FC236}">
                <a16:creationId xmlns:a16="http://schemas.microsoft.com/office/drawing/2014/main" id="{D57F7D8B-79DB-414D-B888-01F7A87064F7}"/>
              </a:ext>
            </a:extLst>
          </p:cNvPr>
          <p:cNvSpPr>
            <a:spLocks noGrp="1"/>
          </p:cNvSpPr>
          <p:nvPr>
            <p:ph type="body" idx="1"/>
          </p:nvPr>
        </p:nvSpPr>
        <p:spPr/>
        <p:txBody>
          <a:bodyPr/>
          <a:lstStyle/>
          <a:p>
            <a:r>
              <a:rPr lang="en-US" dirty="0">
                <a:solidFill>
                  <a:schemeClr val="tx1">
                    <a:lumMod val="75000"/>
                    <a:lumOff val="25000"/>
                  </a:schemeClr>
                </a:solidFill>
                <a:cs typeface="Arial"/>
              </a:rPr>
              <a:t>Closing out the 2021–24 LCAP Cycle</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91860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79" y="286603"/>
            <a:ext cx="10567729" cy="1450757"/>
          </a:xfrm>
        </p:spPr>
        <p:txBody>
          <a:bodyPr>
            <a:normAutofit/>
          </a:bodyPr>
          <a:lstStyle/>
          <a:p>
            <a:r>
              <a:rPr lang="en-US" sz="4400" dirty="0">
                <a:cs typeface="Arial"/>
              </a:rPr>
              <a:t>2023–24 LCAP Annual Update Process (1)</a:t>
            </a:r>
            <a:endParaRPr lang="en-US" sz="4400" dirty="0"/>
          </a:p>
        </p:txBody>
      </p:sp>
      <p:sp>
        <p:nvSpPr>
          <p:cNvPr id="26" name="Content Placeholder 25">
            <a:extLst>
              <a:ext uri="{FF2B5EF4-FFF2-40B4-BE49-F238E27FC236}">
                <a16:creationId xmlns:a16="http://schemas.microsoft.com/office/drawing/2014/main" id="{01F350E8-6BDA-DFF8-B5E2-B629AD844027}"/>
              </a:ext>
            </a:extLst>
          </p:cNvPr>
          <p:cNvSpPr>
            <a:spLocks noGrp="1"/>
          </p:cNvSpPr>
          <p:nvPr>
            <p:ph idx="1"/>
          </p:nvPr>
        </p:nvSpPr>
        <p:spPr>
          <a:xfrm>
            <a:off x="1097280" y="1792071"/>
            <a:ext cx="10058400" cy="4383442"/>
          </a:xfrm>
        </p:spPr>
        <p:txBody>
          <a:bodyPr vert="horz" lIns="45720" tIns="45720" rIns="45720" bIns="45720" rtlCol="0" anchor="t">
            <a:normAutofit/>
          </a:bodyPr>
          <a:lstStyle/>
          <a:p>
            <a:pPr marL="175895" indent="-175895"/>
            <a:r>
              <a:rPr lang="en-US" dirty="0">
                <a:cs typeface="Arial"/>
              </a:rPr>
              <a:t>The Annual Update for the 2023</a:t>
            </a:r>
            <a:r>
              <a:rPr lang="en-US" sz="2800" dirty="0">
                <a:cs typeface="Arial"/>
              </a:rPr>
              <a:t>–</a:t>
            </a:r>
            <a:r>
              <a:rPr lang="en-US" dirty="0">
                <a:cs typeface="Arial"/>
              </a:rPr>
              <a:t>24 LCAP will be documented in a standalone template titled the </a:t>
            </a:r>
            <a:r>
              <a:rPr lang="en-US" dirty="0">
                <a:solidFill>
                  <a:srgbClr val="1704A0"/>
                </a:solidFill>
                <a:cs typeface="Arial"/>
                <a:hlinkClick r:id="rId3" tooltip="2023-24 LCAP Annual Update Template">
                  <a:extLst>
                    <a:ext uri="{A12FA001-AC4F-418D-AE19-62706E023703}">
                      <ahyp:hlinkClr xmlns:ahyp="http://schemas.microsoft.com/office/drawing/2018/hyperlinkcolor" val="tx"/>
                    </a:ext>
                  </a:extLst>
                </a:hlinkClick>
              </a:rPr>
              <a:t>2023–24 LCAP Annual Update</a:t>
            </a:r>
            <a:endParaRPr lang="en-US" dirty="0">
              <a:solidFill>
                <a:srgbClr val="1704A0"/>
              </a:solidFill>
              <a:cs typeface="Arial"/>
            </a:endParaRPr>
          </a:p>
          <a:p>
            <a:pPr marL="175895" indent="-175895"/>
            <a:r>
              <a:rPr lang="en-US" dirty="0">
                <a:cs typeface="Arial"/>
              </a:rPr>
              <a:t>The 2023–24 LCAP Annual Update template includes the following components:</a:t>
            </a:r>
          </a:p>
          <a:p>
            <a:pPr marL="550545" lvl="1" indent="-342900">
              <a:buFont typeface="Arial" panose="020B0604020202020204" pitchFamily="34" charset="0"/>
              <a:buChar char="◦"/>
            </a:pPr>
            <a:r>
              <a:rPr lang="en-US" dirty="0">
                <a:cs typeface="Arial"/>
              </a:rPr>
              <a:t>LEA information</a:t>
            </a:r>
          </a:p>
          <a:p>
            <a:pPr marL="550545" lvl="1" indent="-342900">
              <a:buFont typeface="Arial" panose="020B0604020202020204" pitchFamily="34" charset="0"/>
              <a:buChar char="◦"/>
            </a:pPr>
            <a:r>
              <a:rPr lang="en-US" dirty="0">
                <a:cs typeface="Arial"/>
              </a:rPr>
              <a:t>Goal Description(s)</a:t>
            </a:r>
            <a:endParaRPr lang="en-US" dirty="0"/>
          </a:p>
          <a:p>
            <a:pPr marL="550545" lvl="1" indent="-342900">
              <a:buFont typeface="Arial" panose="020B0604020202020204" pitchFamily="34" charset="0"/>
              <a:buChar char="◦"/>
            </a:pPr>
            <a:r>
              <a:rPr lang="en-US" dirty="0">
                <a:cs typeface="Arial"/>
              </a:rPr>
              <a:t>Measuring and Reporting Results</a:t>
            </a:r>
          </a:p>
          <a:p>
            <a:pPr marL="550545" lvl="1" indent="-342900">
              <a:buFont typeface="Arial" panose="020B0604020202020204" pitchFamily="34" charset="0"/>
              <a:buChar char="◦"/>
            </a:pPr>
            <a:r>
              <a:rPr lang="en-US" dirty="0">
                <a:cs typeface="Arial"/>
              </a:rPr>
              <a:t>Goal Analysis Prompts</a:t>
            </a:r>
          </a:p>
          <a:p>
            <a:pPr marL="207645" lvl="1" indent="0">
              <a:spcBef>
                <a:spcPts val="800"/>
              </a:spcBef>
              <a:buNone/>
            </a:pPr>
            <a:r>
              <a:rPr lang="en-US" dirty="0">
                <a:cs typeface="Arial"/>
              </a:rPr>
              <a:t>(see notes)</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2786830122"/>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2005</Words>
  <Application>Microsoft Office PowerPoint</Application>
  <PresentationFormat>Widescreen</PresentationFormat>
  <Paragraphs>162</Paragraphs>
  <Slides>28</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Nova</vt:lpstr>
      <vt:lpstr>Calibri</vt:lpstr>
      <vt:lpstr>Segoe UI</vt:lpstr>
      <vt:lpstr>Times</vt:lpstr>
      <vt:lpstr>Retrospect</vt:lpstr>
      <vt:lpstr>Goal Analysis</vt:lpstr>
      <vt:lpstr>Webinar Series</vt:lpstr>
      <vt:lpstr>Purpose </vt:lpstr>
      <vt:lpstr>Intended Audience</vt:lpstr>
      <vt:lpstr>Local Control and Accountability Plan</vt:lpstr>
      <vt:lpstr>Foundational Principles of the LCFF (1)</vt:lpstr>
      <vt:lpstr>Foundational Principles of the LCFF (2)</vt:lpstr>
      <vt:lpstr>2023–24 LCAP Annual Update Process</vt:lpstr>
      <vt:lpstr>2023–24 LCAP Annual Update Process (1)</vt:lpstr>
      <vt:lpstr>Intent of the Standalone Template</vt:lpstr>
      <vt:lpstr>Foundation for 2024–25 LCAP</vt:lpstr>
      <vt:lpstr>2023–24 LCAP Annual Update Instructions</vt:lpstr>
      <vt:lpstr>Goal Analysis Prompt 1 Instructions</vt:lpstr>
      <vt:lpstr>Goal Analysis Prompt 2 Instructions</vt:lpstr>
      <vt:lpstr>Goal Analysis Prompt 3 Instructions (1)</vt:lpstr>
      <vt:lpstr>Goal Analysis Prompt 3 Instructions (2)</vt:lpstr>
      <vt:lpstr>Goal Analysis Prompt 3 Instructions (3)</vt:lpstr>
      <vt:lpstr>Goal Analysis Prompt 4 Instructions (1)</vt:lpstr>
      <vt:lpstr>Goal Analysis Prompt 4 Instructions (2)</vt:lpstr>
      <vt:lpstr>Example Responses</vt:lpstr>
      <vt:lpstr>Note</vt:lpstr>
      <vt:lpstr>Closing Thoughts</vt:lpstr>
      <vt:lpstr>Remember...</vt:lpstr>
      <vt:lpstr>2024–25 Goal Analysis Section</vt:lpstr>
      <vt:lpstr>Posting Order</vt:lpstr>
      <vt:lpstr>Upcoming Webinars</vt:lpstr>
      <vt:lpstr>Contact Information</vt:lpstr>
      <vt:lpstr>Thank you!</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Analysis - LCFF (CA Dept of Education)</dc:title>
  <dc:subject>Tuesdays @ 2 webinar presentation of the Goal Analysis section of the 2024-25 Local Control and Accountability Plan.</dc:subject>
  <dc:creator/>
  <cp:keywords>lcap, goal, analysis, tuesdays, at, 2, webinar, local, control, and, accountability, plan, template</cp:keywords>
  <cp:lastModifiedBy/>
  <cp:revision>1</cp:revision>
  <dcterms:created xsi:type="dcterms:W3CDTF">2023-12-28T23:47:28Z</dcterms:created>
  <dcterms:modified xsi:type="dcterms:W3CDTF">2023-12-28T23:48:08Z</dcterms:modified>
</cp:coreProperties>
</file>