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74" r:id="rId1"/>
    <p:sldMasterId id="2147483785" r:id="rId2"/>
  </p:sldMasterIdLst>
  <p:notesMasterIdLst>
    <p:notesMasterId r:id="rId48"/>
  </p:notesMasterIdLst>
  <p:handoutMasterIdLst>
    <p:handoutMasterId r:id="rId49"/>
  </p:handoutMasterIdLst>
  <p:sldIdLst>
    <p:sldId id="1670" r:id="rId3"/>
    <p:sldId id="420" r:id="rId4"/>
    <p:sldId id="625" r:id="rId5"/>
    <p:sldId id="323" r:id="rId6"/>
    <p:sldId id="1671" r:id="rId7"/>
    <p:sldId id="1672" r:id="rId8"/>
    <p:sldId id="324" r:id="rId9"/>
    <p:sldId id="1673" r:id="rId10"/>
    <p:sldId id="422" r:id="rId11"/>
    <p:sldId id="477" r:id="rId12"/>
    <p:sldId id="1674" r:id="rId13"/>
    <p:sldId id="517" r:id="rId14"/>
    <p:sldId id="1675" r:id="rId15"/>
    <p:sldId id="1676" r:id="rId16"/>
    <p:sldId id="603" r:id="rId17"/>
    <p:sldId id="527" r:id="rId18"/>
    <p:sldId id="528" r:id="rId19"/>
    <p:sldId id="529" r:id="rId20"/>
    <p:sldId id="521" r:id="rId21"/>
    <p:sldId id="526" r:id="rId22"/>
    <p:sldId id="616" r:id="rId23"/>
    <p:sldId id="519" r:id="rId24"/>
    <p:sldId id="1677" r:id="rId25"/>
    <p:sldId id="330" r:id="rId26"/>
    <p:sldId id="618" r:id="rId27"/>
    <p:sldId id="604" r:id="rId28"/>
    <p:sldId id="1604" r:id="rId29"/>
    <p:sldId id="629" r:id="rId30"/>
    <p:sldId id="402" r:id="rId31"/>
    <p:sldId id="630" r:id="rId32"/>
    <p:sldId id="513" r:id="rId33"/>
    <p:sldId id="611" r:id="rId34"/>
    <p:sldId id="610" r:id="rId35"/>
    <p:sldId id="1666" r:id="rId36"/>
    <p:sldId id="631" r:id="rId37"/>
    <p:sldId id="1667" r:id="rId38"/>
    <p:sldId id="426" r:id="rId39"/>
    <p:sldId id="1668" r:id="rId40"/>
    <p:sldId id="607" r:id="rId41"/>
    <p:sldId id="432" r:id="rId42"/>
    <p:sldId id="414" r:id="rId43"/>
    <p:sldId id="1669" r:id="rId44"/>
    <p:sldId id="1678" r:id="rId45"/>
    <p:sldId id="373" r:id="rId46"/>
    <p:sldId id="434" r:id="rId4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04A0"/>
    <a:srgbClr val="26377E"/>
    <a:srgbClr val="E7EBFD"/>
    <a:srgbClr val="DEEBF6"/>
    <a:srgbClr val="CCECFF"/>
    <a:srgbClr val="FFFFCC"/>
    <a:srgbClr val="BDD6EE"/>
    <a:srgbClr val="FF9D0D"/>
    <a:srgbClr val="C6C6C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1" autoAdjust="0"/>
    <p:restoredTop sz="86434" autoAdjust="0"/>
  </p:normalViewPr>
  <p:slideViewPr>
    <p:cSldViewPr snapToGrid="0">
      <p:cViewPr varScale="1">
        <p:scale>
          <a:sx n="52" d="100"/>
          <a:sy n="52" d="100"/>
        </p:scale>
        <p:origin x="480" y="4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154C6E1-5628-4B86-82DB-91F6FFC6A6BC}" type="datetimeFigureOut">
              <a:rPr lang="en-US" smtClean="0"/>
              <a:t>1/13/2026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008A048-3F3D-4FD5-98BC-66D9CA518D76}" type="slidenum">
              <a:rPr lang="en-US" smtClean="0"/>
              <a:t>‹#›</a:t>
            </a:fld>
            <a:endParaRPr lang="en-US"/>
          </a:p>
        </p:txBody>
      </p:sp>
    </p:spTree>
    <p:extLst>
      <p:ext uri="{BB962C8B-B14F-4D97-AF65-F5344CB8AC3E}">
        <p14:creationId xmlns:p14="http://schemas.microsoft.com/office/powerpoint/2010/main" val="2535088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F0DD823-4B24-4612-9EC7-C43CE7648678}" type="datetimeFigureOut">
              <a:rPr lang="en-US" smtClean="0"/>
              <a:t>1/13/2026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4DE2599-B6DD-4604-94C4-ECDEF8D6962A}" type="slidenum">
              <a:rPr lang="en-US" smtClean="0"/>
              <a:t>‹#›</a:t>
            </a:fld>
            <a:endParaRPr lang="en-US"/>
          </a:p>
        </p:txBody>
      </p:sp>
    </p:spTree>
    <p:extLst>
      <p:ext uri="{BB962C8B-B14F-4D97-AF65-F5344CB8AC3E}">
        <p14:creationId xmlns:p14="http://schemas.microsoft.com/office/powerpoint/2010/main" val="409892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4DE2599-B6DD-4604-94C4-ECDEF8D6962A}" type="slidenum">
              <a:rPr lang="en-US" smtClean="0"/>
              <a:t>4</a:t>
            </a:fld>
            <a:endParaRPr lang="en-US"/>
          </a:p>
        </p:txBody>
      </p:sp>
    </p:spTree>
    <p:extLst>
      <p:ext uri="{BB962C8B-B14F-4D97-AF65-F5344CB8AC3E}">
        <p14:creationId xmlns:p14="http://schemas.microsoft.com/office/powerpoint/2010/main" val="1575631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7333E-9EF7-966D-68A9-54CCC9923C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C51BB9-4043-4E02-2750-9EA27E8F5B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B2DB05-AB30-766C-157B-F31E2BDE60E1}"/>
              </a:ext>
            </a:extLst>
          </p:cNvPr>
          <p:cNvSpPr>
            <a:spLocks noGrp="1"/>
          </p:cNvSpPr>
          <p:nvPr>
            <p:ph type="body" idx="1"/>
          </p:nvPr>
        </p:nvSpPr>
        <p:spPr/>
        <p:txBody>
          <a:bodyPr/>
          <a:lstStyle/>
          <a:p>
            <a:endParaRPr lang="en-US">
              <a:highlight>
                <a:srgbClr val="FFFF00"/>
              </a:highlight>
              <a:cs typeface="Calibri"/>
            </a:endParaRPr>
          </a:p>
        </p:txBody>
      </p:sp>
      <p:sp>
        <p:nvSpPr>
          <p:cNvPr id="4" name="Slide Number Placeholder 3">
            <a:extLst>
              <a:ext uri="{FF2B5EF4-FFF2-40B4-BE49-F238E27FC236}">
                <a16:creationId xmlns:a16="http://schemas.microsoft.com/office/drawing/2014/main" id="{57FDFF22-FDF4-404D-D100-2186AC58471A}"/>
              </a:ext>
            </a:extLst>
          </p:cNvPr>
          <p:cNvSpPr>
            <a:spLocks noGrp="1"/>
          </p:cNvSpPr>
          <p:nvPr>
            <p:ph type="sldNum" sz="quarter" idx="5"/>
          </p:nvPr>
        </p:nvSpPr>
        <p:spPr/>
        <p:txBody>
          <a:bodyPr/>
          <a:lstStyle/>
          <a:p>
            <a:fld id="{C4DE2599-B6DD-4604-94C4-ECDEF8D6962A}" type="slidenum">
              <a:rPr lang="en-US" smtClean="0"/>
              <a:t>36</a:t>
            </a:fld>
            <a:endParaRPr lang="en-US"/>
          </a:p>
        </p:txBody>
      </p:sp>
    </p:spTree>
    <p:extLst>
      <p:ext uri="{BB962C8B-B14F-4D97-AF65-F5344CB8AC3E}">
        <p14:creationId xmlns:p14="http://schemas.microsoft.com/office/powerpoint/2010/main" val="10335737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highlight>
                <a:srgbClr val="FFFF00"/>
              </a:highlight>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37</a:t>
            </a:fld>
            <a:endParaRPr lang="en-US"/>
          </a:p>
        </p:txBody>
      </p:sp>
    </p:spTree>
    <p:extLst>
      <p:ext uri="{BB962C8B-B14F-4D97-AF65-F5344CB8AC3E}">
        <p14:creationId xmlns:p14="http://schemas.microsoft.com/office/powerpoint/2010/main" val="826273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Foundational Principles of the LCFF:</a:t>
            </a:r>
            <a:endParaRPr lang="en-US" dirty="0">
              <a:ea typeface="Calibri" panose="020F0502020204030204"/>
              <a:cs typeface="Calibri" panose="020F0502020204030204"/>
            </a:endParaRPr>
          </a:p>
          <a:p>
            <a:r>
              <a:rPr lang="en-US" dirty="0"/>
              <a:t>Local education agency (LEA)-level improvement that is based on multiple measures of success</a:t>
            </a:r>
            <a:endParaRPr lang="en-US" dirty="0">
              <a:ea typeface="Calibri" panose="020F0502020204030204"/>
              <a:cs typeface="Calibri" panose="020F0502020204030204"/>
            </a:endParaRPr>
          </a:p>
          <a:p>
            <a:pPr marL="171450" indent="-171450">
              <a:buFont typeface="Calibri"/>
              <a:buChar char="-"/>
            </a:pPr>
            <a:r>
              <a:rPr lang="en-US" dirty="0">
                <a:ea typeface="Calibri" panose="020F0502020204030204"/>
                <a:cs typeface="Calibri" panose="020F0502020204030204"/>
              </a:rPr>
              <a:t>The LEA has a wide variety of ways to measure success, different ways that they can include measures of progress to demonstrate success. </a:t>
            </a:r>
          </a:p>
          <a:p>
            <a:pPr marL="171450" indent="-171450">
              <a:buFont typeface="Calibri"/>
              <a:buChar char="-"/>
            </a:pPr>
            <a:endParaRPr lang="en-US" dirty="0"/>
          </a:p>
          <a:p>
            <a:pPr lvl="0"/>
            <a:r>
              <a:rPr lang="en-US" dirty="0"/>
              <a:t>Equity</a:t>
            </a:r>
            <a:endParaRPr lang="en-US" dirty="0">
              <a:ea typeface="Calibri" panose="020F0502020204030204"/>
              <a:cs typeface="Calibri" panose="020F0502020204030204"/>
            </a:endParaRPr>
          </a:p>
          <a:p>
            <a:pPr lvl="1"/>
            <a:r>
              <a:rPr lang="en-US" dirty="0"/>
              <a:t>Additional funding to address specific identified needs of students who are low income, English learners, and/or foster youth (i.e. unduplicated students)</a:t>
            </a:r>
            <a:endParaRPr lang="en-US" dirty="0">
              <a:ea typeface="Calibri" panose="020F0502020204030204"/>
              <a:cs typeface="Calibri" panose="020F0502020204030204"/>
            </a:endParaRPr>
          </a:p>
          <a:p>
            <a:pPr lvl="1"/>
            <a:r>
              <a:rPr lang="en-US" dirty="0"/>
              <a:t>Requirement to Increase or Improve Services in proportion to the increase in funding</a:t>
            </a:r>
            <a:endParaRPr lang="en-US" dirty="0">
              <a:ea typeface="Calibri"/>
              <a:cs typeface="Calibri"/>
            </a:endParaRPr>
          </a:p>
          <a:p>
            <a:pPr lvl="1"/>
            <a:r>
              <a:rPr lang="en-US" dirty="0">
                <a:ea typeface="Calibri"/>
                <a:cs typeface="Calibri"/>
              </a:rPr>
              <a:t>Required actions for student groups and schools performing at the lowest performing level</a:t>
            </a:r>
            <a:endParaRPr lang="en-US" dirty="0"/>
          </a:p>
          <a:p>
            <a:pPr lvl="1"/>
            <a:r>
              <a:rPr lang="en-US" dirty="0"/>
              <a:t>The LCAP operationalizes this principle of equity through the goals, measures of progress, and actions described in the LCAP</a:t>
            </a:r>
            <a:endParaRPr lang="en-US" dirty="0">
              <a:ea typeface="Calibri" panose="020F0502020204030204"/>
              <a:cs typeface="Calibri" panose="020F0502020204030204"/>
            </a:endParaRPr>
          </a:p>
          <a:p>
            <a:pPr lvl="0"/>
            <a:r>
              <a:rPr lang="en-US" dirty="0"/>
              <a:t>Subsidiarity</a:t>
            </a:r>
            <a:endParaRPr lang="en-US" dirty="0">
              <a:ea typeface="Calibri" panose="020F0502020204030204"/>
              <a:cs typeface="Calibri" panose="020F0502020204030204"/>
            </a:endParaRPr>
          </a:p>
          <a:p>
            <a:pPr lvl="1"/>
            <a:r>
              <a:rPr lang="en-US" dirty="0">
                <a:ea typeface="Calibri" panose="020F0502020204030204"/>
                <a:cs typeface="Calibri" panose="020F0502020204030204"/>
              </a:rPr>
              <a:t>Needs identified</a:t>
            </a:r>
            <a:endParaRPr lang="en-US" dirty="0"/>
          </a:p>
          <a:p>
            <a:pPr lvl="1"/>
            <a:r>
              <a:rPr lang="en-US" dirty="0">
                <a:ea typeface="Calibri"/>
                <a:cs typeface="Calibri"/>
              </a:rPr>
              <a:t>Actions designed to address the needs</a:t>
            </a:r>
            <a:endParaRPr lang="en-US" dirty="0"/>
          </a:p>
          <a:p>
            <a:pPr lvl="1"/>
            <a:r>
              <a:rPr lang="en-US" dirty="0"/>
              <a:t>Social and political issues are best dealt with at the local level</a:t>
            </a:r>
            <a:endParaRPr lang="en-US" dirty="0">
              <a:ea typeface="Calibri" panose="020F0502020204030204"/>
              <a:cs typeface="Calibri" panose="020F0502020204030204"/>
            </a:endParaRPr>
          </a:p>
          <a:p>
            <a:pPr lvl="1"/>
            <a:r>
              <a:rPr lang="en-US" dirty="0"/>
              <a:t>This approach necessitates transparency and collaboration with educational partners</a:t>
            </a:r>
            <a:endParaRPr lang="en-US" dirty="0">
              <a:ea typeface="Calibri" panose="020F0502020204030204"/>
              <a:cs typeface="Calibri" panose="020F0502020204030204"/>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4DE2599-B6DD-4604-94C4-ECDEF8D6962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3683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LCAP development process serves three distinct, but related functions: </a:t>
            </a:r>
            <a:endParaRPr lang="en-US">
              <a:ea typeface="Calibri" panose="020F0502020204030204"/>
              <a:cs typeface="Calibri" panose="020F0502020204030204"/>
            </a:endParaRPr>
          </a:p>
          <a:p>
            <a:pPr marL="171450" indent="-171450">
              <a:buFont typeface="Arial"/>
              <a:buChar char="•"/>
            </a:pPr>
            <a:r>
              <a:rPr lang="en-US" b="1"/>
              <a:t>Comprehensive Strategic Planning:</a:t>
            </a:r>
            <a:r>
              <a:rPr lang="en-US"/>
              <a:t> The process of developing and annually updating the LCAP supports comprehensive strategic planning</a:t>
            </a:r>
            <a:r>
              <a:rPr lang="en-US" i="1"/>
              <a:t>, </a:t>
            </a:r>
            <a:r>
              <a:rPr lang="en-US"/>
              <a:t>particularly to address and reduce disparities in opportunities and outcomes between student groups indicated by the California School Dashboard (California </a:t>
            </a:r>
            <a:r>
              <a:rPr lang="en-US" i="1"/>
              <a:t>Education Code</a:t>
            </a:r>
            <a:r>
              <a:rPr lang="en-US"/>
              <a:t> [</a:t>
            </a:r>
            <a:r>
              <a:rPr lang="en-US" i="1"/>
              <a:t>EC</a:t>
            </a:r>
            <a:r>
              <a:rPr lang="en-US"/>
              <a:t>] Section 52064[e][1]). Strategic planning that is comprehensive connects budgetary decisions to teaching and learning performance data. LEAs should continually evaluate the hard choices they make about the use of limited resources to meet student and community needs to ensure opportunities and outcomes are improved for all students.</a:t>
            </a:r>
            <a:endParaRPr lang="en-US">
              <a:ea typeface="Calibri"/>
              <a:cs typeface="Calibri"/>
            </a:endParaRPr>
          </a:p>
          <a:p>
            <a:pPr marL="171450" indent="-171450">
              <a:buFont typeface="Arial"/>
              <a:buChar char="•"/>
            </a:pPr>
            <a:r>
              <a:rPr lang="en-US" b="1"/>
              <a:t>Meaningful Engagement of Educational Partners: </a:t>
            </a:r>
            <a:r>
              <a:rPr lang="en-US"/>
              <a:t>The LCAP development process should result in an LCAP that reflects decisions made through meaningful engagement (</a:t>
            </a:r>
            <a:r>
              <a:rPr lang="en-US" i="1"/>
              <a:t>EC</a:t>
            </a:r>
            <a:r>
              <a:rPr lang="en-US"/>
              <a:t> Section 52064[e][1]). Local educational partners possess valuable perspectives and insights about an LEA's programs and services. Effective strategic planning will incorporate these perspectives and insights in order to identify potential goals and actions to be included in the LCAP.</a:t>
            </a:r>
            <a:endParaRPr lang="en-US">
              <a:ea typeface="Calibri"/>
              <a:cs typeface="Calibri"/>
            </a:endParaRPr>
          </a:p>
          <a:p>
            <a:pPr marL="171450" indent="-171450">
              <a:buFont typeface="Arial"/>
              <a:buChar char="•"/>
            </a:pPr>
            <a:r>
              <a:rPr lang="en-US" b="1"/>
              <a:t>Accountability and Compliance:</a:t>
            </a:r>
            <a:r>
              <a:rPr lang="en-US"/>
              <a:t> The LCAP serves an important accountability function because the nature of some LCAP template sections require LEAs to show that they have complied with various requirements specified in the LCFF statutes and regulations, most notably:</a:t>
            </a:r>
            <a:endParaRPr lang="en-US">
              <a:ea typeface="Calibri"/>
              <a:cs typeface="Calibri"/>
            </a:endParaRPr>
          </a:p>
          <a:p>
            <a:pPr marL="628650" lvl="1" indent="-171450">
              <a:buFont typeface="Arial"/>
              <a:buChar char="•"/>
            </a:pPr>
            <a:r>
              <a:rPr lang="en-US"/>
              <a:t>Demonstrating that LEAs are increasing or improving services for foster youth, English learners, including long-term English learners, and low-income students in proportion to the amount of additional funding those students generate under LCFF (</a:t>
            </a:r>
            <a:r>
              <a:rPr lang="en-US" i="1"/>
              <a:t>EC</a:t>
            </a:r>
            <a:r>
              <a:rPr lang="en-US"/>
              <a:t> Section 52064[b][4-6]).</a:t>
            </a:r>
            <a:endParaRPr lang="en-US">
              <a:ea typeface="Calibri"/>
              <a:cs typeface="Calibri"/>
            </a:endParaRPr>
          </a:p>
          <a:p>
            <a:pPr marL="628650" lvl="1" indent="-171450">
              <a:buFont typeface="Arial"/>
              <a:buChar char="•"/>
            </a:pPr>
            <a:r>
              <a:rPr lang="en-US"/>
              <a:t>Establishing goals, supported by actions and related expenditures, that address the statutory priority areas and statutory metrics (</a:t>
            </a:r>
            <a:r>
              <a:rPr lang="en-US" i="1"/>
              <a:t>EC</a:t>
            </a:r>
            <a:r>
              <a:rPr lang="en-US"/>
              <a:t> sections 52064[b][1] and [2]). </a:t>
            </a:r>
            <a:endParaRPr lang="en-US">
              <a:ea typeface="Calibri"/>
              <a:cs typeface="Calibri"/>
            </a:endParaRPr>
          </a:p>
          <a:p>
            <a:pPr marL="1085850" lvl="2" indent="-171450">
              <a:buFont typeface="Arial"/>
              <a:buChar char="•"/>
            </a:pPr>
            <a:r>
              <a:rPr lang="en-US" b="1"/>
              <a:t>NOTE:</a:t>
            </a:r>
            <a:r>
              <a:rPr lang="en-US"/>
              <a:t> As specified in </a:t>
            </a:r>
            <a:r>
              <a:rPr lang="en-US" i="1"/>
              <a:t>EC</a:t>
            </a:r>
            <a:r>
              <a:rPr lang="en-US"/>
              <a:t> Section 62064(b)(1), the LCAP must provide a description of the annual goals, for all pupils and each subgroup of pupils identified pursuant to </a:t>
            </a:r>
            <a:r>
              <a:rPr lang="en-US" i="1"/>
              <a:t>EC </a:t>
            </a:r>
            <a:r>
              <a:rPr lang="en-US"/>
              <a:t>Section 52052, to be achieved for each of the state priorities. Beginning in 2023–24, </a:t>
            </a:r>
            <a:r>
              <a:rPr lang="en-US" i="1"/>
              <a:t>EC</a:t>
            </a:r>
            <a:r>
              <a:rPr lang="en-US"/>
              <a:t> Section 52052 identifies long-term English learners as a separate and distinct pupil subgroup with a numerical significance at 15 students.</a:t>
            </a:r>
            <a:endParaRPr lang="en-US">
              <a:ea typeface="Calibri"/>
              <a:cs typeface="Calibri"/>
            </a:endParaRPr>
          </a:p>
          <a:p>
            <a:pPr marL="628650" lvl="1" indent="-171450">
              <a:buFont typeface="Arial"/>
              <a:buChar char="•"/>
            </a:pPr>
            <a:r>
              <a:rPr lang="en-US"/>
              <a:t>Annually reviewing and updating the LCAP to reflect progress toward the goals (</a:t>
            </a:r>
            <a:r>
              <a:rPr lang="en-US" i="1"/>
              <a:t>EC</a:t>
            </a:r>
            <a:r>
              <a:rPr lang="en-US"/>
              <a:t> Section 52064[b][7]).</a:t>
            </a:r>
            <a:endParaRPr lang="en-US">
              <a:ea typeface="Calibri"/>
              <a:cs typeface="Calibri"/>
            </a:endParaRPr>
          </a:p>
          <a:p>
            <a:pPr marL="628650" lvl="1" indent="-171450">
              <a:buFont typeface="Arial"/>
              <a:buChar char="•"/>
            </a:pPr>
            <a:r>
              <a:rPr lang="en-US"/>
              <a:t>Ensuring that all increases attributable to supplemental and concentration grant calculations, including concentration grant add-on funding and/or LCFF carryover, are reflected in the LCAP (</a:t>
            </a:r>
            <a:r>
              <a:rPr lang="en-US" i="1"/>
              <a:t>EC</a:t>
            </a:r>
            <a:r>
              <a:rPr lang="en-US"/>
              <a:t> sections 52064[b][6], [8], and [11]).</a:t>
            </a:r>
            <a:endParaRPr lang="en-US">
              <a:ea typeface="Calibri"/>
              <a:cs typeface="Calibri"/>
            </a:endParaRPr>
          </a:p>
          <a:p>
            <a:endParaRPr lang="en-US">
              <a:ea typeface="Calibri" panose="020F0502020204030204"/>
              <a:cs typeface="+mn-lt"/>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9</a:t>
            </a:fld>
            <a:endParaRPr lang="en-US"/>
          </a:p>
        </p:txBody>
      </p:sp>
    </p:spTree>
    <p:extLst>
      <p:ext uri="{BB962C8B-B14F-4D97-AF65-F5344CB8AC3E}">
        <p14:creationId xmlns:p14="http://schemas.microsoft.com/office/powerpoint/2010/main" val="65356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100" indent="-165100">
              <a:buClr>
                <a:schemeClr val="dk1"/>
              </a:buClr>
              <a:buSzPts val="1200"/>
              <a:buFont typeface="Arial"/>
              <a:buChar char="•"/>
            </a:pPr>
            <a:endParaRPr lang="en-US">
              <a:ea typeface="Calibri"/>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24</a:t>
            </a:fld>
            <a:endParaRPr lang="en-US"/>
          </a:p>
        </p:txBody>
      </p:sp>
    </p:spTree>
    <p:extLst>
      <p:ext uri="{BB962C8B-B14F-4D97-AF65-F5344CB8AC3E}">
        <p14:creationId xmlns:p14="http://schemas.microsoft.com/office/powerpoint/2010/main" val="357555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For the </a:t>
            </a:r>
            <a:r>
              <a:rPr lang="en-US" dirty="0"/>
              <a:t>2024</a:t>
            </a:r>
            <a:r>
              <a:rPr lang="en-US" sz="1200" dirty="0"/>
              <a:t> – </a:t>
            </a:r>
            <a:r>
              <a:rPr lang="en-US" dirty="0"/>
              <a:t>25</a:t>
            </a:r>
            <a:r>
              <a:rPr lang="en-US" sz="1200" dirty="0"/>
              <a:t> LCAP, complete the Metric #, Metric, Baseline, and Target for Year 3 Outcome</a:t>
            </a:r>
          </a:p>
          <a:p>
            <a:pPr marL="171450" indent="-171450">
              <a:buFont typeface="Arial" panose="020B0604020202020204" pitchFamily="34" charset="0"/>
              <a:buChar char="•"/>
            </a:pPr>
            <a:r>
              <a:rPr lang="en-US" dirty="0"/>
              <a:t>Year 1 Outcome, Year 2 Outcome and Current Difference from Baseline will not be reported in the 2024</a:t>
            </a:r>
            <a:r>
              <a:rPr lang="en-US" sz="1200" dirty="0"/>
              <a:t>–2</a:t>
            </a:r>
            <a:r>
              <a:rPr lang="en-US" dirty="0"/>
              <a:t>5</a:t>
            </a:r>
            <a:r>
              <a:rPr lang="en-US" sz="1200" dirty="0"/>
              <a:t> LCAP</a:t>
            </a:r>
            <a:endParaRPr lang="en-US" dirty="0">
              <a:cs typeface="Calibri"/>
            </a:endParaRP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27</a:t>
            </a:fld>
            <a:endParaRPr lang="en-US"/>
          </a:p>
        </p:txBody>
      </p:sp>
    </p:spTree>
    <p:extLst>
      <p:ext uri="{BB962C8B-B14F-4D97-AF65-F5344CB8AC3E}">
        <p14:creationId xmlns:p14="http://schemas.microsoft.com/office/powerpoint/2010/main" val="207735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200"/>
              </a:spcBef>
              <a:spcAft>
                <a:spcPts val="200"/>
              </a:spcAft>
            </a:pPr>
            <a:endParaRPr lang="en-US">
              <a:highlight>
                <a:srgbClr val="FFFF00"/>
              </a:highlight>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29</a:t>
            </a:fld>
            <a:endParaRPr lang="en-US"/>
          </a:p>
        </p:txBody>
      </p:sp>
    </p:spTree>
    <p:extLst>
      <p:ext uri="{BB962C8B-B14F-4D97-AF65-F5344CB8AC3E}">
        <p14:creationId xmlns:p14="http://schemas.microsoft.com/office/powerpoint/2010/main" val="593011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200"/>
              </a:spcBef>
              <a:spcAft>
                <a:spcPts val="200"/>
              </a:spcAft>
            </a:pPr>
            <a:endParaRPr lang="en-US">
              <a:highlight>
                <a:srgbClr val="FFFF00"/>
              </a:highlight>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30</a:t>
            </a:fld>
            <a:endParaRPr lang="en-US"/>
          </a:p>
        </p:txBody>
      </p:sp>
    </p:spTree>
    <p:extLst>
      <p:ext uri="{BB962C8B-B14F-4D97-AF65-F5344CB8AC3E}">
        <p14:creationId xmlns:p14="http://schemas.microsoft.com/office/powerpoint/2010/main" val="451324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200"/>
              </a:spcBef>
              <a:spcAft>
                <a:spcPts val="200"/>
              </a:spcAft>
            </a:pPr>
            <a:endParaRPr lang="en-US">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31</a:t>
            </a:fld>
            <a:endParaRPr lang="en-US"/>
          </a:p>
        </p:txBody>
      </p:sp>
    </p:spTree>
    <p:extLst>
      <p:ext uri="{BB962C8B-B14F-4D97-AF65-F5344CB8AC3E}">
        <p14:creationId xmlns:p14="http://schemas.microsoft.com/office/powerpoint/2010/main" val="21036785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highlight>
                <a:srgbClr val="FFFF00"/>
              </a:highlight>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35</a:t>
            </a:fld>
            <a:endParaRPr lang="en-US"/>
          </a:p>
        </p:txBody>
      </p:sp>
    </p:spTree>
    <p:extLst>
      <p:ext uri="{BB962C8B-B14F-4D97-AF65-F5344CB8AC3E}">
        <p14:creationId xmlns:p14="http://schemas.microsoft.com/office/powerpoint/2010/main" val="2730857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1" y="5677599"/>
            <a:ext cx="12192000" cy="118040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30480" y="5677599"/>
            <a:ext cx="12192000" cy="6648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1"/>
            <a:ext cx="10058400" cy="2962553"/>
          </a:xfrm>
        </p:spPr>
        <p:txBody>
          <a:bodyPr anchor="b">
            <a:normAutofit/>
          </a:bodyPr>
          <a:lstStyle>
            <a:lvl1pPr algn="l">
              <a:lnSpc>
                <a:spcPct val="85000"/>
              </a:lnSpc>
              <a:defRPr sz="6000" spc="-50" baseline="0">
                <a:solidFill>
                  <a:schemeClr val="tx1">
                    <a:lumMod val="85000"/>
                    <a:lumOff val="15000"/>
                  </a:schemeClr>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097280" y="3841954"/>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Content Placeholder 10">
            <a:extLst>
              <a:ext uri="{FF2B5EF4-FFF2-40B4-BE49-F238E27FC236}">
                <a16:creationId xmlns:a16="http://schemas.microsoft.com/office/drawing/2014/main" id="{03EEB083-E87C-4571-2EA4-1BAEF5DC8B57}"/>
              </a:ext>
            </a:extLst>
          </p:cNvPr>
          <p:cNvSpPr>
            <a:spLocks noGrp="1"/>
          </p:cNvSpPr>
          <p:nvPr>
            <p:ph sz="quarter" idx="13"/>
          </p:nvPr>
        </p:nvSpPr>
        <p:spPr>
          <a:xfrm>
            <a:off x="1096963" y="3841750"/>
            <a:ext cx="10058400" cy="1716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59344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ectangle 6"/>
          <p:cNvSpPr/>
          <p:nvPr/>
        </p:nvSpPr>
        <p:spPr>
          <a:xfrm>
            <a:off x="1" y="5677599"/>
            <a:ext cx="12192000" cy="118040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30480" y="5677599"/>
            <a:ext cx="12192000" cy="6648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000" spc="-50" baseline="0">
                <a:solidFill>
                  <a:schemeClr val="tx1">
                    <a:lumMod val="85000"/>
                    <a:lumOff val="15000"/>
                  </a:schemeClr>
                </a:solidFill>
              </a:defRPr>
            </a:lvl1pPr>
          </a:lstStyle>
          <a:p>
            <a:r>
              <a:rPr lang="en-US"/>
              <a:t>Click to edit Master title style</a:t>
            </a:r>
          </a:p>
        </p:txBody>
      </p:sp>
      <p:sp>
        <p:nvSpPr>
          <p:cNvPr id="11" name="Content Placeholder 10">
            <a:extLst>
              <a:ext uri="{FF2B5EF4-FFF2-40B4-BE49-F238E27FC236}">
                <a16:creationId xmlns:a16="http://schemas.microsoft.com/office/drawing/2014/main" id="{208CF5AF-EBF1-B639-3FF9-59469EDFD7E8}"/>
              </a:ext>
            </a:extLst>
          </p:cNvPr>
          <p:cNvSpPr>
            <a:spLocks noGrp="1"/>
          </p:cNvSpPr>
          <p:nvPr>
            <p:ph sz="quarter" idx="13"/>
          </p:nvPr>
        </p:nvSpPr>
        <p:spPr>
          <a:xfrm>
            <a:off x="1096963" y="4459288"/>
            <a:ext cx="10058400" cy="11811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r>
              <a:rPr lang="en-US"/>
              <a:t>12/9/2024</a:t>
            </a:r>
          </a:p>
        </p:txBody>
      </p:sp>
      <p:sp>
        <p:nvSpPr>
          <p:cNvPr id="5" name="Footer Placeholder 4"/>
          <p:cNvSpPr>
            <a:spLocks noGrp="1"/>
          </p:cNvSpPr>
          <p:nvPr>
            <p:ph type="ftr" sz="quarter" idx="11"/>
          </p:nvPr>
        </p:nvSpPr>
        <p:spPr/>
        <p:txBody>
          <a:bodyPr/>
          <a:lstStyle/>
          <a:p>
            <a:r>
              <a:rPr lang="en-US"/>
              <a:t>California Department of Education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729775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884" y="286603"/>
            <a:ext cx="11030672" cy="1450757"/>
          </a:xfrm>
        </p:spPr>
        <p:txBody>
          <a:bodyPr/>
          <a:lstStyle/>
          <a:p>
            <a:r>
              <a:rPr lang="en-US"/>
              <a:t>Click to edit Master title style</a:t>
            </a:r>
          </a:p>
        </p:txBody>
      </p:sp>
      <p:sp>
        <p:nvSpPr>
          <p:cNvPr id="3" name="Content Placeholder 2"/>
          <p:cNvSpPr>
            <a:spLocks noGrp="1"/>
          </p:cNvSpPr>
          <p:nvPr>
            <p:ph idx="1"/>
          </p:nvPr>
        </p:nvSpPr>
        <p:spPr>
          <a:xfrm>
            <a:off x="601884" y="1967479"/>
            <a:ext cx="11030672" cy="4262187"/>
          </a:xfrm>
        </p:spPr>
        <p:txBody>
          <a:bodyPr/>
          <a:lstStyle>
            <a:lvl1pPr marL="0" indent="0">
              <a:lnSpc>
                <a:spcPct val="100000"/>
              </a:lnSpc>
              <a:spcBef>
                <a:spcPts val="600"/>
              </a:spcBef>
              <a:spcAft>
                <a:spcPts val="600"/>
              </a:spcAft>
              <a:buClr>
                <a:schemeClr val="tx1">
                  <a:lumMod val="75000"/>
                  <a:lumOff val="25000"/>
                </a:schemeClr>
              </a:buClr>
              <a:defRPr>
                <a:latin typeface="Arial" panose="020B0604020202020204" pitchFamily="34" charset="0"/>
                <a:cs typeface="Arial" panose="020B0604020202020204" pitchFamily="34" charset="0"/>
              </a:defRPr>
            </a:lvl1pPr>
            <a:lvl2pPr marL="0" indent="0">
              <a:lnSpc>
                <a:spcPct val="100000"/>
              </a:lnSpc>
              <a:spcBef>
                <a:spcPts val="600"/>
              </a:spcBef>
              <a:spcAft>
                <a:spcPts val="600"/>
              </a:spcAft>
              <a:buClr>
                <a:schemeClr val="tx1">
                  <a:lumMod val="75000"/>
                  <a:lumOff val="25000"/>
                </a:schemeClr>
              </a:buClr>
              <a:defRPr>
                <a:latin typeface="Arial" panose="020B0604020202020204" pitchFamily="34" charset="0"/>
                <a:cs typeface="Arial" panose="020B0604020202020204" pitchFamily="34" charset="0"/>
              </a:defRPr>
            </a:lvl2pPr>
            <a:lvl3pPr marL="0" indent="0">
              <a:lnSpc>
                <a:spcPct val="100000"/>
              </a:lnSpc>
              <a:spcBef>
                <a:spcPts val="600"/>
              </a:spcBef>
              <a:spcAft>
                <a:spcPts val="600"/>
              </a:spcAft>
              <a:buClr>
                <a:schemeClr val="tx1">
                  <a:lumMod val="75000"/>
                  <a:lumOff val="25000"/>
                </a:schemeClr>
              </a:buClr>
              <a:defRPr>
                <a:latin typeface="Arial" panose="020B0604020202020204" pitchFamily="34" charset="0"/>
                <a:cs typeface="Arial" panose="020B0604020202020204" pitchFamily="34" charset="0"/>
              </a:defRPr>
            </a:lvl3pPr>
            <a:lvl4pPr marL="0" indent="0">
              <a:lnSpc>
                <a:spcPct val="100000"/>
              </a:lnSpc>
              <a:spcBef>
                <a:spcPts val="600"/>
              </a:spcBef>
              <a:spcAft>
                <a:spcPts val="600"/>
              </a:spcAft>
              <a:buClr>
                <a:schemeClr val="tx1">
                  <a:lumMod val="75000"/>
                  <a:lumOff val="25000"/>
                </a:schemeClr>
              </a:buClr>
              <a:defRPr>
                <a:latin typeface="Arial" panose="020B0604020202020204" pitchFamily="34" charset="0"/>
                <a:cs typeface="Arial" panose="020B0604020202020204" pitchFamily="34" charset="0"/>
              </a:defRPr>
            </a:lvl4pPr>
            <a:lvl5pPr marL="0" indent="0">
              <a:lnSpc>
                <a:spcPct val="100000"/>
              </a:lnSpc>
              <a:spcBef>
                <a:spcPts val="600"/>
              </a:spcBef>
              <a:spcAft>
                <a:spcPts val="600"/>
              </a:spcAft>
              <a:buClr>
                <a:schemeClr val="tx1">
                  <a:lumMod val="75000"/>
                  <a:lumOff val="25000"/>
                </a:schemeClr>
              </a:buClr>
              <a:defRPr>
                <a:latin typeface="Arial" panose="020B0604020202020204" pitchFamily="34" charset="0"/>
                <a:cs typeface="Arial" panose="020B0604020202020204" pitchFamily="34" charset="0"/>
              </a:defRPr>
            </a:lvl5pPr>
          </a:lstStyle>
          <a:p>
            <a:pPr marL="176213" marR="0" lvl="0" indent="-176213" algn="l" defTabSz="914400" rtl="0" eaLnBrk="1" fontAlgn="auto" latinLnBrk="0" hangingPunct="1">
              <a:lnSpc>
                <a:spcPct val="90000"/>
              </a:lnSpc>
              <a:spcBef>
                <a:spcPts val="1200"/>
              </a:spcBef>
              <a:spcAft>
                <a:spcPts val="200"/>
              </a:spcAft>
              <a:buClr>
                <a:srgbClr val="3494BA"/>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Click to edit Master text styles</a:t>
            </a:r>
          </a:p>
          <a:p>
            <a:pPr marL="384048" marR="0" lvl="1"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Second level</a:t>
            </a:r>
          </a:p>
          <a:p>
            <a:pPr marL="566928" marR="0" lvl="2"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Third level</a:t>
            </a:r>
          </a:p>
          <a:p>
            <a:pPr marL="749808" marR="0" lvl="3"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Fourth level</a:t>
            </a:r>
          </a:p>
          <a:p>
            <a:pPr marL="932688" marR="0" lvl="4"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Fifth level</a:t>
            </a:r>
          </a:p>
        </p:txBody>
      </p:sp>
      <p:sp>
        <p:nvSpPr>
          <p:cNvPr id="4" name="Date Placeholder 3"/>
          <p:cNvSpPr>
            <a:spLocks noGrp="1"/>
          </p:cNvSpPr>
          <p:nvPr>
            <p:ph type="dt" sz="half" idx="10"/>
          </p:nvPr>
        </p:nvSpPr>
        <p:spPr>
          <a:xfrm>
            <a:off x="780836" y="6490215"/>
            <a:ext cx="2472271" cy="365125"/>
          </a:xfrm>
        </p:spPr>
        <p:txBody>
          <a:bodyPr/>
          <a:lstStyle/>
          <a:p>
            <a:r>
              <a:rPr lang="en-US"/>
              <a:t>12/9/2024</a:t>
            </a:r>
          </a:p>
        </p:txBody>
      </p:sp>
      <p:sp>
        <p:nvSpPr>
          <p:cNvPr id="5" name="Footer Placeholder 4"/>
          <p:cNvSpPr>
            <a:spLocks noGrp="1"/>
          </p:cNvSpPr>
          <p:nvPr>
            <p:ph type="ftr" sz="quarter" idx="11"/>
          </p:nvPr>
        </p:nvSpPr>
        <p:spPr/>
        <p:txBody>
          <a:bodyPr/>
          <a:lstStyle/>
          <a:p>
            <a:r>
              <a:rPr lang="en-US"/>
              <a:t>California Department of Education</a:t>
            </a:r>
          </a:p>
        </p:txBody>
      </p:sp>
      <p:sp>
        <p:nvSpPr>
          <p:cNvPr id="6" name="Slide Number Placeholder 5"/>
          <p:cNvSpPr>
            <a:spLocks noGrp="1"/>
          </p:cNvSpPr>
          <p:nvPr>
            <p:ph type="sldNum" sz="quarter" idx="12"/>
          </p:nvPr>
        </p:nvSpPr>
        <p:spPr/>
        <p:txBody>
          <a:bodyPr/>
          <a:lstStyle/>
          <a:p>
            <a:fld id="{4CE482DC-2269-4F26-9D2A-7E44B1A4CD85}" type="slidenum">
              <a:rPr lang="en-US" smtClean="0"/>
              <a:t>‹#›</a:t>
            </a:fld>
            <a:endParaRPr lang="en-US" dirty="0"/>
          </a:p>
        </p:txBody>
      </p:sp>
    </p:spTree>
    <p:extLst>
      <p:ext uri="{BB962C8B-B14F-4D97-AF65-F5344CB8AC3E}">
        <p14:creationId xmlns:p14="http://schemas.microsoft.com/office/powerpoint/2010/main" val="15827125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6449" y="758952"/>
            <a:ext cx="10539231" cy="356616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616449" y="4453128"/>
            <a:ext cx="10539231" cy="1143000"/>
          </a:xfrm>
        </p:spPr>
        <p:txBody>
          <a:bodyPr lIns="91440" rIns="91440" anchor="t" anchorCtr="0">
            <a:normAutofit/>
          </a:bodyPr>
          <a:lstStyle>
            <a:lvl1pPr marL="0" indent="0">
              <a:buNone/>
              <a:defRPr sz="2400" cap="all" spc="200" baseline="0">
                <a:solidFill>
                  <a:schemeClr val="tx2"/>
                </a:solidFill>
                <a:latin typeface="Arial Narrow" panose="020B0606020202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r>
              <a:rPr lang="en-US"/>
              <a:t>12/9/2024</a:t>
            </a:r>
          </a:p>
        </p:txBody>
      </p:sp>
      <p:sp>
        <p:nvSpPr>
          <p:cNvPr id="5" name="Footer Placeholder 4"/>
          <p:cNvSpPr>
            <a:spLocks noGrp="1"/>
          </p:cNvSpPr>
          <p:nvPr>
            <p:ph type="ftr" sz="quarter" idx="11"/>
          </p:nvPr>
        </p:nvSpPr>
        <p:spPr/>
        <p:txBody>
          <a:bodyPr/>
          <a:lstStyle/>
          <a:p>
            <a:r>
              <a:rPr lang="en-US"/>
              <a:t>California Department of Education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7444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6449" y="758952"/>
            <a:ext cx="10539231" cy="356616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p>
        </p:txBody>
      </p:sp>
      <p:sp>
        <p:nvSpPr>
          <p:cNvPr id="4" name="Date Placeholder 3"/>
          <p:cNvSpPr>
            <a:spLocks noGrp="1"/>
          </p:cNvSpPr>
          <p:nvPr>
            <p:ph type="dt" sz="half" idx="10"/>
          </p:nvPr>
        </p:nvSpPr>
        <p:spPr/>
        <p:txBody>
          <a:bodyPr/>
          <a:lstStyle/>
          <a:p>
            <a:r>
              <a:rPr lang="en-US"/>
              <a:t>12/9/2024</a:t>
            </a:r>
          </a:p>
        </p:txBody>
      </p:sp>
      <p:sp>
        <p:nvSpPr>
          <p:cNvPr id="5" name="Footer Placeholder 4"/>
          <p:cNvSpPr>
            <a:spLocks noGrp="1"/>
          </p:cNvSpPr>
          <p:nvPr>
            <p:ph type="ftr" sz="quarter" idx="11"/>
          </p:nvPr>
        </p:nvSpPr>
        <p:spPr/>
        <p:txBody>
          <a:bodyPr/>
          <a:lstStyle/>
          <a:p>
            <a:r>
              <a:rPr lang="en-US"/>
              <a:t>California Department of Education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Content Placeholder 10">
            <a:extLst>
              <a:ext uri="{FF2B5EF4-FFF2-40B4-BE49-F238E27FC236}">
                <a16:creationId xmlns:a16="http://schemas.microsoft.com/office/drawing/2014/main" id="{46C758DB-D4D9-A4D2-B0CA-E1DC04798408}"/>
              </a:ext>
            </a:extLst>
          </p:cNvPr>
          <p:cNvSpPr>
            <a:spLocks noGrp="1"/>
          </p:cNvSpPr>
          <p:nvPr>
            <p:ph sz="quarter" idx="13"/>
          </p:nvPr>
        </p:nvSpPr>
        <p:spPr>
          <a:xfrm>
            <a:off x="615950" y="4505325"/>
            <a:ext cx="10596563" cy="1365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50773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575353" y="286603"/>
            <a:ext cx="11003622" cy="1450757"/>
          </a:xfrm>
        </p:spPr>
        <p:txBody>
          <a:bodyPr/>
          <a:lstStyle/>
          <a:p>
            <a:r>
              <a:rPr lang="en-US"/>
              <a:t>Click to edit Master title style</a:t>
            </a:r>
          </a:p>
        </p:txBody>
      </p:sp>
      <p:sp>
        <p:nvSpPr>
          <p:cNvPr id="3" name="Content Placeholder 2"/>
          <p:cNvSpPr>
            <a:spLocks noGrp="1"/>
          </p:cNvSpPr>
          <p:nvPr>
            <p:ph sz="half" idx="1"/>
          </p:nvPr>
        </p:nvSpPr>
        <p:spPr>
          <a:xfrm>
            <a:off x="575353" y="1845735"/>
            <a:ext cx="5398728" cy="4023359"/>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19" y="1845735"/>
            <a:ext cx="5361055" cy="4023360"/>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12/9/2024</a:t>
            </a:r>
          </a:p>
        </p:txBody>
      </p:sp>
      <p:sp>
        <p:nvSpPr>
          <p:cNvPr id="6" name="Footer Placeholder 5"/>
          <p:cNvSpPr>
            <a:spLocks noGrp="1"/>
          </p:cNvSpPr>
          <p:nvPr>
            <p:ph type="ftr" sz="quarter" idx="11"/>
          </p:nvPr>
        </p:nvSpPr>
        <p:spPr/>
        <p:txBody>
          <a:bodyPr/>
          <a:lstStyle/>
          <a:p>
            <a:r>
              <a:rPr lang="en-US"/>
              <a:t>California Department of Education</a:t>
            </a:r>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4891615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8" name="Title 7"/>
          <p:cNvSpPr>
            <a:spLocks noGrp="1"/>
          </p:cNvSpPr>
          <p:nvPr>
            <p:ph type="title"/>
          </p:nvPr>
        </p:nvSpPr>
        <p:spPr>
          <a:xfrm>
            <a:off x="575353" y="286603"/>
            <a:ext cx="11003622" cy="1450757"/>
          </a:xfrm>
        </p:spPr>
        <p:txBody>
          <a:bodyPr/>
          <a:lstStyle/>
          <a:p>
            <a:r>
              <a:rPr lang="en-US"/>
              <a:t>Click to edit Master title style</a:t>
            </a:r>
          </a:p>
        </p:txBody>
      </p:sp>
      <p:sp>
        <p:nvSpPr>
          <p:cNvPr id="3" name="Content Placeholder 2"/>
          <p:cNvSpPr>
            <a:spLocks noGrp="1"/>
          </p:cNvSpPr>
          <p:nvPr>
            <p:ph sz="half" idx="1"/>
          </p:nvPr>
        </p:nvSpPr>
        <p:spPr>
          <a:xfrm>
            <a:off x="575353" y="1845736"/>
            <a:ext cx="5398728" cy="2189552"/>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19" y="1845735"/>
            <a:ext cx="5361055" cy="2527482"/>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r>
              <a:rPr lang="en-US"/>
              <a:t>12/9/2024</a:t>
            </a:r>
          </a:p>
        </p:txBody>
      </p:sp>
      <p:sp>
        <p:nvSpPr>
          <p:cNvPr id="6" name="Footer Placeholder 5"/>
          <p:cNvSpPr>
            <a:spLocks noGrp="1"/>
          </p:cNvSpPr>
          <p:nvPr>
            <p:ph type="ftr" sz="quarter" idx="11"/>
          </p:nvPr>
        </p:nvSpPr>
        <p:spPr/>
        <p:txBody>
          <a:bodyPr/>
          <a:lstStyle/>
          <a:p>
            <a:r>
              <a:rPr lang="en-US"/>
              <a:t>California Department of Education</a:t>
            </a:r>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
        <p:nvSpPr>
          <p:cNvPr id="9" name="Content Placeholder 8">
            <a:extLst>
              <a:ext uri="{FF2B5EF4-FFF2-40B4-BE49-F238E27FC236}">
                <a16:creationId xmlns:a16="http://schemas.microsoft.com/office/drawing/2014/main" id="{4E1A6ABB-E9DA-FF8E-68A8-C4A85DB121AB}"/>
              </a:ext>
            </a:extLst>
          </p:cNvPr>
          <p:cNvSpPr>
            <a:spLocks noGrp="1"/>
          </p:cNvSpPr>
          <p:nvPr>
            <p:ph sz="quarter" idx="13"/>
          </p:nvPr>
        </p:nvSpPr>
        <p:spPr>
          <a:xfrm>
            <a:off x="1096963" y="5008563"/>
            <a:ext cx="10690225" cy="1133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604849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593846" y="263526"/>
            <a:ext cx="11015952" cy="1450757"/>
          </a:xfrm>
        </p:spPr>
        <p:txBody>
          <a:bodyPr/>
          <a:lstStyle/>
          <a:p>
            <a:r>
              <a:rPr lang="en-US"/>
              <a:t>Click to edit Master title style</a:t>
            </a:r>
          </a:p>
        </p:txBody>
      </p:sp>
      <p:sp>
        <p:nvSpPr>
          <p:cNvPr id="3" name="Text Placeholder 2"/>
          <p:cNvSpPr>
            <a:spLocks noGrp="1"/>
          </p:cNvSpPr>
          <p:nvPr>
            <p:ph type="body" idx="1"/>
          </p:nvPr>
        </p:nvSpPr>
        <p:spPr>
          <a:xfrm>
            <a:off x="593846" y="1846052"/>
            <a:ext cx="5441194" cy="736282"/>
          </a:xfrm>
        </p:spPr>
        <p:txBody>
          <a:bodyPr lIns="91440" rIns="91440" anchor="ctr">
            <a:normAutofit/>
          </a:bodyPr>
          <a:lstStyle>
            <a:lvl1pPr marL="0" indent="0">
              <a:buNone/>
              <a:defRPr sz="2000" b="0" cap="all" baseline="0">
                <a:solidFill>
                  <a:schemeClr val="tx2"/>
                </a:solidFill>
                <a:latin typeface="Arial Narrow" panose="020B0606020202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93846" y="2582335"/>
            <a:ext cx="5441194" cy="3286760"/>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5380234" cy="736282"/>
          </a:xfrm>
        </p:spPr>
        <p:txBody>
          <a:bodyPr lIns="91440" rIns="91440" anchor="ctr">
            <a:normAutofit/>
          </a:bodyPr>
          <a:lstStyle>
            <a:lvl1pPr marL="0" indent="0">
              <a:buNone/>
              <a:defRPr sz="2000" b="0" cap="all" baseline="0">
                <a:solidFill>
                  <a:schemeClr val="tx2"/>
                </a:solidFill>
                <a:latin typeface="Arial Narrow" panose="020B0606020202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5391878" cy="3286760"/>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12/9/2024</a:t>
            </a:r>
          </a:p>
        </p:txBody>
      </p:sp>
      <p:sp>
        <p:nvSpPr>
          <p:cNvPr id="8" name="Footer Placeholder 7"/>
          <p:cNvSpPr>
            <a:spLocks noGrp="1"/>
          </p:cNvSpPr>
          <p:nvPr>
            <p:ph type="ftr" sz="quarter" idx="11"/>
          </p:nvPr>
        </p:nvSpPr>
        <p:spPr/>
        <p:txBody>
          <a:bodyPr/>
          <a:lstStyle/>
          <a:p>
            <a:r>
              <a:rPr lang="en-US"/>
              <a:t>California Department of Education</a:t>
            </a:r>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021356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Date Placeholder 2"/>
          <p:cNvSpPr>
            <a:spLocks noGrp="1"/>
          </p:cNvSpPr>
          <p:nvPr>
            <p:ph type="dt" sz="half" idx="10"/>
          </p:nvPr>
        </p:nvSpPr>
        <p:spPr/>
        <p:txBody>
          <a:bodyPr/>
          <a:lstStyle/>
          <a:p>
            <a:r>
              <a:rPr lang="en-US"/>
              <a:t>12/9/2024</a:t>
            </a:r>
          </a:p>
        </p:txBody>
      </p:sp>
      <p:sp>
        <p:nvSpPr>
          <p:cNvPr id="4" name="Footer Placeholder 3"/>
          <p:cNvSpPr>
            <a:spLocks noGrp="1"/>
          </p:cNvSpPr>
          <p:nvPr>
            <p:ph type="ftr" sz="quarter" idx="11"/>
          </p:nvPr>
        </p:nvSpPr>
        <p:spPr>
          <a:xfrm>
            <a:off x="3937413" y="6459784"/>
            <a:ext cx="4822804" cy="365125"/>
          </a:xfrm>
        </p:spPr>
        <p:txBody>
          <a:bodyPr/>
          <a:lstStyle/>
          <a:p>
            <a:r>
              <a:rPr lang="en-US"/>
              <a:t>California Department of Education</a:t>
            </a:r>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8985815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34434" y="-33090"/>
            <a:ext cx="289198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lvl="0"/>
            <a:endParaRPr lang="en-US"/>
          </a:p>
        </p:txBody>
      </p:sp>
      <p:sp>
        <p:nvSpPr>
          <p:cNvPr id="9" name="Rectangle 8"/>
          <p:cNvSpPr/>
          <p:nvPr/>
        </p:nvSpPr>
        <p:spPr>
          <a:xfrm>
            <a:off x="2921151" y="34417"/>
            <a:ext cx="64008" cy="6858000"/>
          </a:xfrm>
          <a:prstGeom prst="rect">
            <a:avLst/>
          </a:prstGeom>
          <a:solidFill>
            <a:srgbClr val="BDD6EE"/>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457200" y="594359"/>
            <a:ext cx="2265452" cy="2286000"/>
          </a:xfrm>
        </p:spPr>
        <p:txBody>
          <a:bodyPr anchor="b">
            <a:normAutofit/>
          </a:bodyPr>
          <a:lstStyle>
            <a:lvl1pPr>
              <a:defRPr sz="3000" b="0">
                <a:solidFill>
                  <a:srgbClr val="FFFFFF"/>
                </a:solidFill>
              </a:defRPr>
            </a:lvl1pPr>
          </a:lstStyle>
          <a:p>
            <a:r>
              <a:rPr lang="en-US"/>
              <a:t>Click to edit Master title style</a:t>
            </a:r>
          </a:p>
        </p:txBody>
      </p:sp>
      <p:sp>
        <p:nvSpPr>
          <p:cNvPr id="3" name="Content Placeholder 2"/>
          <p:cNvSpPr>
            <a:spLocks noGrp="1"/>
          </p:cNvSpPr>
          <p:nvPr>
            <p:ph idx="1"/>
          </p:nvPr>
        </p:nvSpPr>
        <p:spPr>
          <a:xfrm>
            <a:off x="3349183" y="731519"/>
            <a:ext cx="8250341" cy="5463797"/>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2265452" cy="3379124"/>
          </a:xfrm>
        </p:spPr>
        <p:txBody>
          <a:bodyPr lIns="91440" rIns="91440">
            <a:normAutofit/>
          </a:bodyPr>
          <a:lstStyle>
            <a:lvl1pPr marL="0" indent="0">
              <a:buNone/>
              <a:defRPr sz="2400">
                <a:solidFill>
                  <a:srgbClr val="FFFFFF"/>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89687" y="6382494"/>
            <a:ext cx="2618510" cy="365125"/>
          </a:xfrm>
        </p:spPr>
        <p:txBody>
          <a:bodyPr/>
          <a:lstStyle>
            <a:lvl1pPr algn="l">
              <a:defRPr/>
            </a:lvl1pPr>
          </a:lstStyle>
          <a:p>
            <a:r>
              <a:rPr lang="en-US"/>
              <a:t>12/9/2024</a:t>
            </a: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California Department of Education</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40266658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45380"/>
            <a:ext cx="12188825" cy="1905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BDD6EE"/>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384806"/>
            <a:ext cx="12191985" cy="4915076"/>
          </a:xfrm>
          <a:noFill/>
        </p:spPr>
        <p:txBody>
          <a:bodyPr lIns="457200" tIns="457200" anchor="t"/>
          <a:lstStyle>
            <a:lvl1pPr marL="0" indent="0">
              <a:buNone/>
              <a:defRPr sz="3200">
                <a:latin typeface="Arial Narrow" panose="020B0606020202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atin typeface="Arial Narrow" panose="020B0606020202030204" pitchFamily="34" charset="0"/>
              </a:defRPr>
            </a:lvl1pPr>
          </a:lstStyle>
          <a:p>
            <a:r>
              <a:rPr lang="en-US"/>
              <a:t>12/9/2024</a:t>
            </a:r>
          </a:p>
        </p:txBody>
      </p:sp>
      <p:sp>
        <p:nvSpPr>
          <p:cNvPr id="6" name="Footer Placeholder 5"/>
          <p:cNvSpPr>
            <a:spLocks noGrp="1"/>
          </p:cNvSpPr>
          <p:nvPr>
            <p:ph type="ftr" sz="quarter" idx="11"/>
          </p:nvPr>
        </p:nvSpPr>
        <p:spPr/>
        <p:txBody>
          <a:bodyPr/>
          <a:lstStyle>
            <a:lvl1pPr>
              <a:defRPr>
                <a:latin typeface="Arial Narrow" panose="020B0606020202030204" pitchFamily="34" charset="0"/>
              </a:defRPr>
            </a:lvl1pPr>
          </a:lstStyle>
          <a:p>
            <a:r>
              <a:rPr lang="en-US"/>
              <a:t>California Department of Education</a:t>
            </a:r>
          </a:p>
        </p:txBody>
      </p:sp>
      <p:sp>
        <p:nvSpPr>
          <p:cNvPr id="7" name="Slide Number Placeholder 6"/>
          <p:cNvSpPr>
            <a:spLocks noGrp="1"/>
          </p:cNvSpPr>
          <p:nvPr>
            <p:ph type="sldNum" sz="quarter" idx="12"/>
          </p:nvPr>
        </p:nvSpPr>
        <p:spPr/>
        <p:txBody>
          <a:bodyPr/>
          <a:lstStyle>
            <a:lvl1pPr>
              <a:defRPr>
                <a:latin typeface="Arial Narrow" panose="020B0606020202030204" pitchFamily="34" charset="0"/>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3471885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884" y="286603"/>
            <a:ext cx="11030672" cy="1450757"/>
          </a:xfrm>
        </p:spPr>
        <p:txBody>
          <a:bodyPr/>
          <a:lstStyle/>
          <a:p>
            <a:r>
              <a:rPr lang="en-US" dirty="0"/>
              <a:t>Click to edit Master title style</a:t>
            </a:r>
          </a:p>
        </p:txBody>
      </p:sp>
      <p:sp>
        <p:nvSpPr>
          <p:cNvPr id="3" name="Content Placeholder 2"/>
          <p:cNvSpPr>
            <a:spLocks noGrp="1"/>
          </p:cNvSpPr>
          <p:nvPr>
            <p:ph idx="1"/>
          </p:nvPr>
        </p:nvSpPr>
        <p:spPr>
          <a:xfrm>
            <a:off x="601884" y="1967479"/>
            <a:ext cx="11030672" cy="4262187"/>
          </a:xfrm>
        </p:spPr>
        <p:txBody>
          <a:bodyPr/>
          <a:lstStyle>
            <a:lvl1pPr marL="0" indent="0">
              <a:lnSpc>
                <a:spcPct val="100000"/>
              </a:lnSpc>
              <a:spcBef>
                <a:spcPts val="600"/>
              </a:spcBef>
              <a:spcAft>
                <a:spcPts val="600"/>
              </a:spcAft>
              <a:defRPr>
                <a:latin typeface="Arial" panose="020B0604020202020204" pitchFamily="34" charset="0"/>
                <a:cs typeface="Arial" panose="020B0604020202020204" pitchFamily="34" charset="0"/>
              </a:defRPr>
            </a:lvl1pPr>
            <a:lvl2pPr marL="0" indent="0">
              <a:lnSpc>
                <a:spcPct val="100000"/>
              </a:lnSpc>
              <a:spcBef>
                <a:spcPts val="600"/>
              </a:spcBef>
              <a:spcAft>
                <a:spcPts val="600"/>
              </a:spcAft>
              <a:defRPr>
                <a:latin typeface="Arial" panose="020B0604020202020204" pitchFamily="34" charset="0"/>
                <a:cs typeface="Arial" panose="020B0604020202020204" pitchFamily="34" charset="0"/>
              </a:defRPr>
            </a:lvl2pPr>
            <a:lvl3pPr marL="0" indent="0">
              <a:lnSpc>
                <a:spcPct val="100000"/>
              </a:lnSpc>
              <a:spcBef>
                <a:spcPts val="600"/>
              </a:spcBef>
              <a:spcAft>
                <a:spcPts val="600"/>
              </a:spcAft>
              <a:defRPr>
                <a:latin typeface="Arial" panose="020B0604020202020204" pitchFamily="34" charset="0"/>
                <a:cs typeface="Arial" panose="020B0604020202020204" pitchFamily="34" charset="0"/>
              </a:defRPr>
            </a:lvl3pPr>
            <a:lvl4pPr marL="0" indent="0">
              <a:lnSpc>
                <a:spcPct val="100000"/>
              </a:lnSpc>
              <a:spcBef>
                <a:spcPts val="600"/>
              </a:spcBef>
              <a:spcAft>
                <a:spcPts val="600"/>
              </a:spcAft>
              <a:defRPr>
                <a:latin typeface="Arial" panose="020B0604020202020204" pitchFamily="34" charset="0"/>
                <a:cs typeface="Arial" panose="020B0604020202020204" pitchFamily="34" charset="0"/>
              </a:defRPr>
            </a:lvl4pPr>
            <a:lvl5pPr marL="0" indent="0">
              <a:lnSpc>
                <a:spcPct val="100000"/>
              </a:lnSpc>
              <a:spcBef>
                <a:spcPts val="600"/>
              </a:spcBef>
              <a:spcAft>
                <a:spcPts val="600"/>
              </a:spcAft>
              <a:defRPr>
                <a:latin typeface="Arial" panose="020B0604020202020204" pitchFamily="34" charset="0"/>
                <a:cs typeface="Arial" panose="020B0604020202020204" pitchFamily="34" charset="0"/>
              </a:defRPr>
            </a:lvl5pPr>
          </a:lstStyle>
          <a:p>
            <a:pPr marL="176213" marR="0" lvl="0" indent="-176213" algn="l" defTabSz="914400" rtl="0" eaLnBrk="1" fontAlgn="auto" latinLnBrk="0" hangingPunct="1">
              <a:lnSpc>
                <a:spcPct val="90000"/>
              </a:lnSpc>
              <a:spcBef>
                <a:spcPts val="1200"/>
              </a:spcBef>
              <a:spcAft>
                <a:spcPts val="200"/>
              </a:spcAft>
              <a:buClr>
                <a:srgbClr val="3494BA"/>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Click to edit Master text styles</a:t>
            </a:r>
          </a:p>
          <a:p>
            <a:pPr marL="384048" marR="0" lvl="1"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Second level</a:t>
            </a:r>
          </a:p>
          <a:p>
            <a:pPr marL="566928" marR="0" lvl="2"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Third level</a:t>
            </a:r>
          </a:p>
          <a:p>
            <a:pPr marL="749808" marR="0" lvl="3"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Fourth level</a:t>
            </a:r>
          </a:p>
          <a:p>
            <a:pPr marL="932688" marR="0" lvl="4" indent="-182880" algn="l" defTabSz="914400" rtl="0" eaLnBrk="1" fontAlgn="auto" latinLnBrk="0" hangingPunct="1">
              <a:lnSpc>
                <a:spcPct val="90000"/>
              </a:lnSpc>
              <a:spcBef>
                <a:spcPts val="200"/>
              </a:spcBef>
              <a:spcAft>
                <a:spcPts val="400"/>
              </a:spcAft>
              <a:buClr>
                <a:srgbClr val="3494BA"/>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Aptos Narrow" panose="020B0004020202020204" pitchFamily="34" charset="0"/>
                <a:ea typeface="+mn-ea"/>
                <a:cs typeface="Arial" panose="020B0604020202020204" pitchFamily="34" charset="0"/>
              </a:rPr>
              <a:t>Fifth level</a:t>
            </a:r>
          </a:p>
        </p:txBody>
      </p:sp>
      <p:sp>
        <p:nvSpPr>
          <p:cNvPr id="6" name="Slide Number Placeholder 5"/>
          <p:cNvSpPr>
            <a:spLocks noGrp="1"/>
          </p:cNvSpPr>
          <p:nvPr>
            <p:ph type="sldNum" sz="quarter" idx="12"/>
          </p:nvPr>
        </p:nvSpPr>
        <p:spPr/>
        <p:txBody>
          <a:bodyPr/>
          <a:lstStyle/>
          <a:p>
            <a:fld id="{4CE482DC-2269-4F26-9D2A-7E44B1A4CD85}" type="slidenum">
              <a:rPr lang="en-US" smtClean="0"/>
              <a:t>‹#›</a:t>
            </a:fld>
            <a:endParaRPr lang="en-US" dirty="0"/>
          </a:p>
        </p:txBody>
      </p:sp>
    </p:spTree>
    <p:extLst>
      <p:ext uri="{BB962C8B-B14F-4D97-AF65-F5344CB8AC3E}">
        <p14:creationId xmlns:p14="http://schemas.microsoft.com/office/powerpoint/2010/main" val="284542446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175" y="6400800"/>
            <a:ext cx="12188825"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616449" y="758952"/>
            <a:ext cx="10539231" cy="3566160"/>
          </a:xfrm>
        </p:spPr>
        <p:txBody>
          <a:bodyPr anchor="b" anchorCtr="0">
            <a:normAutofit/>
          </a:bodyPr>
          <a:lstStyle>
            <a:lvl1pPr>
              <a:lnSpc>
                <a:spcPct val="85000"/>
              </a:lnSpc>
              <a:defRPr sz="6000" b="0">
                <a:solidFill>
                  <a:schemeClr val="tx1">
                    <a:lumMod val="85000"/>
                    <a:lumOff val="15000"/>
                  </a:schemeClr>
                </a:solidFill>
              </a:defRPr>
            </a:lvl1pPr>
          </a:lstStyle>
          <a:p>
            <a:r>
              <a:rPr lang="en-US" dirty="0"/>
              <a:t>Click to edit Master title style</a:t>
            </a:r>
          </a:p>
        </p:txBody>
      </p:sp>
      <p:sp>
        <p:nvSpPr>
          <p:cNvPr id="3" name="Text Placeholder 2"/>
          <p:cNvSpPr>
            <a:spLocks noGrp="1"/>
          </p:cNvSpPr>
          <p:nvPr>
            <p:ph type="body" idx="1"/>
          </p:nvPr>
        </p:nvSpPr>
        <p:spPr>
          <a:xfrm>
            <a:off x="616449" y="4453128"/>
            <a:ext cx="10539231" cy="1143000"/>
          </a:xfrm>
        </p:spPr>
        <p:txBody>
          <a:bodyPr lIns="91440" rIns="91440" anchor="t" anchorCtr="0">
            <a:normAutofit/>
          </a:bodyPr>
          <a:lstStyle>
            <a:lvl1pPr marL="0" indent="0">
              <a:buNone/>
              <a:defRPr sz="2400" cap="all" spc="200" baseline="0">
                <a:solidFill>
                  <a:schemeClr val="tx2"/>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4FAB73BC-B049-4115-A692-8D63A059BFB8}" type="slidenum">
              <a:rPr lang="en-US" smtClean="0"/>
              <a:pPr/>
              <a:t>‹#›</a:t>
            </a:fld>
            <a:endParaRPr lang="en-US" dirty="0">
              <a:solidFill>
                <a:schemeClr val="bg1"/>
              </a:solidFill>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2388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575353" y="286603"/>
            <a:ext cx="11003622" cy="1450757"/>
          </a:xfrm>
        </p:spPr>
        <p:txBody>
          <a:bodyPr/>
          <a:lstStyle/>
          <a:p>
            <a:r>
              <a:rPr lang="en-US" dirty="0"/>
              <a:t>Click to edit Master title style</a:t>
            </a:r>
          </a:p>
        </p:txBody>
      </p:sp>
      <p:sp>
        <p:nvSpPr>
          <p:cNvPr id="3" name="Content Placeholder 2"/>
          <p:cNvSpPr>
            <a:spLocks noGrp="1"/>
          </p:cNvSpPr>
          <p:nvPr>
            <p:ph sz="half" idx="1"/>
          </p:nvPr>
        </p:nvSpPr>
        <p:spPr>
          <a:xfrm>
            <a:off x="575353" y="1845735"/>
            <a:ext cx="5398728" cy="402335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7919" y="1845735"/>
            <a:ext cx="5361055" cy="402336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a:xfrm>
            <a:off x="10139756" y="6367189"/>
            <a:ext cx="1439218" cy="490811"/>
          </a:xfrm>
        </p:spPr>
        <p:txBody>
          <a:bodyPr/>
          <a:lstStyle>
            <a:lvl1pPr>
              <a:defRPr sz="2400"/>
            </a:lvl1pPr>
          </a:lstStyle>
          <a:p>
            <a:fld id="{4FAB73BC-B049-4115-A692-8D63A059BFB8}" type="slidenum">
              <a:rPr lang="en-US" smtClean="0"/>
              <a:pPr/>
              <a:t>‹#›</a:t>
            </a:fld>
            <a:endParaRPr lang="en-US" sz="2400" dirty="0"/>
          </a:p>
        </p:txBody>
      </p:sp>
    </p:spTree>
    <p:extLst>
      <p:ext uri="{BB962C8B-B14F-4D97-AF65-F5344CB8AC3E}">
        <p14:creationId xmlns:p14="http://schemas.microsoft.com/office/powerpoint/2010/main" val="3779051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593846" y="263526"/>
            <a:ext cx="11015952" cy="1450757"/>
          </a:xfrm>
        </p:spPr>
        <p:txBody>
          <a:bodyPr/>
          <a:lstStyle/>
          <a:p>
            <a:r>
              <a:rPr lang="en-US" dirty="0"/>
              <a:t>Click to edit Master title style</a:t>
            </a:r>
          </a:p>
        </p:txBody>
      </p:sp>
      <p:sp>
        <p:nvSpPr>
          <p:cNvPr id="3" name="Text Placeholder 2"/>
          <p:cNvSpPr>
            <a:spLocks noGrp="1"/>
          </p:cNvSpPr>
          <p:nvPr>
            <p:ph type="body" idx="1"/>
          </p:nvPr>
        </p:nvSpPr>
        <p:spPr>
          <a:xfrm>
            <a:off x="593846" y="1846052"/>
            <a:ext cx="5441194" cy="736282"/>
          </a:xfrm>
        </p:spPr>
        <p:txBody>
          <a:bodyPr lIns="91440" rIns="91440" anchor="ctr">
            <a:normAutofit/>
          </a:bodyPr>
          <a:lstStyle>
            <a:lvl1pPr marL="0" indent="0">
              <a:buNone/>
              <a:defRPr sz="2400" b="0" cap="all" baseline="0">
                <a:solidFill>
                  <a:schemeClr val="tx2"/>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93846" y="2582335"/>
            <a:ext cx="5441194" cy="328676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17920" y="1846052"/>
            <a:ext cx="5380234" cy="736282"/>
          </a:xfrm>
        </p:spPr>
        <p:txBody>
          <a:bodyPr lIns="91440" rIns="91440" anchor="ctr">
            <a:normAutofit/>
          </a:bodyPr>
          <a:lstStyle>
            <a:lvl1pPr marL="0" indent="0">
              <a:buNone/>
              <a:defRPr sz="2400" b="0" cap="all" baseline="0">
                <a:solidFill>
                  <a:schemeClr val="tx2"/>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5391878" cy="328676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lide Number Placeholder 11">
            <a:extLst>
              <a:ext uri="{FF2B5EF4-FFF2-40B4-BE49-F238E27FC236}">
                <a16:creationId xmlns:a16="http://schemas.microsoft.com/office/drawing/2014/main" id="{2C808608-7DB0-9F1C-C08A-F52C379EE46F}"/>
              </a:ext>
            </a:extLst>
          </p:cNvPr>
          <p:cNvSpPr>
            <a:spLocks noGrp="1"/>
          </p:cNvSpPr>
          <p:nvPr>
            <p:ph type="sldNum" sz="quarter" idx="12"/>
          </p:nvPr>
        </p:nvSpPr>
        <p:spPr>
          <a:xfrm>
            <a:off x="10323870" y="6344159"/>
            <a:ext cx="1370393" cy="522433"/>
          </a:xfrm>
        </p:spPr>
        <p:txBody>
          <a:bodyPr/>
          <a:lstStyle>
            <a:lvl1pPr>
              <a:defRPr sz="2400">
                <a:latin typeface="Arial" panose="020B0604020202020204" pitchFamily="34" charset="0"/>
                <a:cs typeface="Arial" panose="020B0604020202020204" pitchFamily="34" charset="0"/>
              </a:defRPr>
            </a:lvl1pPr>
          </a:lstStyle>
          <a:p>
            <a:fld id="{4FAB73BC-B049-4115-A692-8D63A059BFB8}" type="slidenum">
              <a:rPr lang="en-US" smtClean="0"/>
              <a:pPr/>
              <a:t>‹#›</a:t>
            </a:fld>
            <a:endParaRPr lang="en-US" sz="2400" dirty="0"/>
          </a:p>
        </p:txBody>
      </p:sp>
    </p:spTree>
    <p:extLst>
      <p:ext uri="{BB962C8B-B14F-4D97-AF65-F5344CB8AC3E}">
        <p14:creationId xmlns:p14="http://schemas.microsoft.com/office/powerpoint/2010/main" val="373187179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dirty="0"/>
              <a:t>Click to edit Master title style</a:t>
            </a:r>
          </a:p>
        </p:txBody>
      </p:sp>
      <p:sp>
        <p:nvSpPr>
          <p:cNvPr id="3" name="Date Placeholder 2"/>
          <p:cNvSpPr>
            <a:spLocks noGrp="1"/>
          </p:cNvSpPr>
          <p:nvPr>
            <p:ph type="dt" sz="half" idx="10"/>
          </p:nvPr>
        </p:nvSpPr>
        <p:spPr>
          <a:xfrm>
            <a:off x="1193532" y="6492875"/>
            <a:ext cx="2472271" cy="365125"/>
          </a:xfrm>
          <a:prstGeom prst="rect">
            <a:avLst/>
          </a:prstGeom>
        </p:spPr>
        <p:txBody>
          <a:bodyPr/>
          <a:lstStyle/>
          <a:p>
            <a:r>
              <a:rPr lang="en-US"/>
              <a:t>12/9/2024</a:t>
            </a:r>
          </a:p>
        </p:txBody>
      </p:sp>
      <p:sp>
        <p:nvSpPr>
          <p:cNvPr id="4" name="Footer Placeholder 3"/>
          <p:cNvSpPr>
            <a:spLocks noGrp="1"/>
          </p:cNvSpPr>
          <p:nvPr>
            <p:ph type="ftr" sz="quarter" idx="11"/>
          </p:nvPr>
        </p:nvSpPr>
        <p:spPr>
          <a:xfrm>
            <a:off x="3937413" y="6459784"/>
            <a:ext cx="4822804" cy="365125"/>
          </a:xfrm>
          <a:prstGeom prst="rect">
            <a:avLst/>
          </a:prstGeom>
        </p:spPr>
        <p:txBody>
          <a:bodyPr/>
          <a:lstStyle/>
          <a:p>
            <a:r>
              <a:rPr lang="en-US"/>
              <a:t>California Department of Education</a:t>
            </a:r>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423788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34434" y="-33090"/>
            <a:ext cx="289198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lvl="0"/>
            <a:endParaRPr lang="en-US"/>
          </a:p>
        </p:txBody>
      </p:sp>
      <p:sp>
        <p:nvSpPr>
          <p:cNvPr id="9" name="Rectangle 8"/>
          <p:cNvSpPr/>
          <p:nvPr/>
        </p:nvSpPr>
        <p:spPr>
          <a:xfrm>
            <a:off x="2921151" y="34417"/>
            <a:ext cx="64008" cy="6858000"/>
          </a:xfrm>
          <a:prstGeom prst="rect">
            <a:avLst/>
          </a:prstGeom>
          <a:solidFill>
            <a:srgbClr val="BDD6EE"/>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457200" y="594359"/>
            <a:ext cx="2265452" cy="2286000"/>
          </a:xfrm>
        </p:spPr>
        <p:txBody>
          <a:bodyPr anchor="b">
            <a:normAutofit/>
          </a:bodyPr>
          <a:lstStyle>
            <a:lvl1pPr>
              <a:defRPr sz="3000" b="0">
                <a:solidFill>
                  <a:srgbClr val="FFFFFF"/>
                </a:solidFill>
              </a:defRPr>
            </a:lvl1pPr>
          </a:lstStyle>
          <a:p>
            <a:r>
              <a:rPr lang="en-US" dirty="0"/>
              <a:t>Click to edit Master title style</a:t>
            </a:r>
          </a:p>
        </p:txBody>
      </p:sp>
      <p:sp>
        <p:nvSpPr>
          <p:cNvPr id="3" name="Content Placeholder 2"/>
          <p:cNvSpPr>
            <a:spLocks noGrp="1"/>
          </p:cNvSpPr>
          <p:nvPr>
            <p:ph idx="1"/>
          </p:nvPr>
        </p:nvSpPr>
        <p:spPr>
          <a:xfrm>
            <a:off x="3349183" y="731519"/>
            <a:ext cx="8250341" cy="5463797"/>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26080"/>
            <a:ext cx="2265452" cy="3379124"/>
          </a:xfrm>
        </p:spPr>
        <p:txBody>
          <a:bodyPr lIns="91440" rIns="91440">
            <a:normAutofit/>
          </a:bodyPr>
          <a:lstStyle>
            <a:lvl1pPr marL="0" indent="0">
              <a:buNone/>
              <a:defRPr sz="2400">
                <a:solidFill>
                  <a:srgbClr val="FFFFFF"/>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188632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45380"/>
            <a:ext cx="12188825" cy="1905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4915076"/>
            <a:ext cx="12188825" cy="64008"/>
          </a:xfrm>
          <a:prstGeom prst="rect">
            <a:avLst/>
          </a:prstGeom>
          <a:solidFill>
            <a:srgbClr val="BDD6EE"/>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384806"/>
            <a:ext cx="12191985" cy="4915076"/>
          </a:xfrm>
          <a:noFill/>
        </p:spPr>
        <p:txBody>
          <a:bodyPr lIns="457200" tIns="457200" anchor="t"/>
          <a:lstStyle>
            <a:lvl1pPr marL="0" indent="0">
              <a:buNone/>
              <a:defRPr sz="3200">
                <a:latin typeface="Arial Narrow" panose="020B0606020202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latin typeface="Arial Narrow" panose="020B0606020202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93532" y="6492875"/>
            <a:ext cx="2472271" cy="365125"/>
          </a:xfrm>
          <a:prstGeom prst="rect">
            <a:avLst/>
          </a:prstGeom>
        </p:spPr>
        <p:txBody>
          <a:bodyPr/>
          <a:lstStyle>
            <a:lvl1pPr>
              <a:defRPr>
                <a:latin typeface="Arial Narrow" panose="020B0606020202030204" pitchFamily="34" charset="0"/>
              </a:defRPr>
            </a:lvl1pPr>
          </a:lstStyle>
          <a:p>
            <a:r>
              <a:rPr lang="en-US"/>
              <a:t>12/9/2024</a:t>
            </a:r>
          </a:p>
        </p:txBody>
      </p:sp>
      <p:sp>
        <p:nvSpPr>
          <p:cNvPr id="6" name="Footer Placeholder 5"/>
          <p:cNvSpPr>
            <a:spLocks noGrp="1"/>
          </p:cNvSpPr>
          <p:nvPr>
            <p:ph type="ftr" sz="quarter" idx="11"/>
          </p:nvPr>
        </p:nvSpPr>
        <p:spPr>
          <a:xfrm>
            <a:off x="3686185" y="6459785"/>
            <a:ext cx="4822804" cy="365125"/>
          </a:xfrm>
          <a:prstGeom prst="rect">
            <a:avLst/>
          </a:prstGeom>
        </p:spPr>
        <p:txBody>
          <a:bodyPr/>
          <a:lstStyle>
            <a:lvl1pPr>
              <a:defRPr>
                <a:latin typeface="Arial Narrow" panose="020B0606020202030204" pitchFamily="34" charset="0"/>
              </a:defRPr>
            </a:lvl1pPr>
          </a:lstStyle>
          <a:p>
            <a:r>
              <a:rPr lang="en-US"/>
              <a:t>California Department of Education</a:t>
            </a:r>
          </a:p>
        </p:txBody>
      </p:sp>
      <p:sp>
        <p:nvSpPr>
          <p:cNvPr id="7" name="Slide Number Placeholder 6"/>
          <p:cNvSpPr>
            <a:spLocks noGrp="1"/>
          </p:cNvSpPr>
          <p:nvPr>
            <p:ph type="sldNum" sz="quarter" idx="12"/>
          </p:nvPr>
        </p:nvSpPr>
        <p:spPr/>
        <p:txBody>
          <a:bodyPr/>
          <a:lstStyle>
            <a:lvl1pPr>
              <a:defRPr>
                <a:latin typeface="Arial Narrow" panose="020B0606020202030204" pitchFamily="34" charset="0"/>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3911835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8" name="Title 7"/>
          <p:cNvSpPr>
            <a:spLocks noGrp="1"/>
          </p:cNvSpPr>
          <p:nvPr>
            <p:ph type="title"/>
          </p:nvPr>
        </p:nvSpPr>
        <p:spPr>
          <a:xfrm>
            <a:off x="575353" y="286603"/>
            <a:ext cx="11003622" cy="1450757"/>
          </a:xfrm>
        </p:spPr>
        <p:txBody>
          <a:bodyPr/>
          <a:lstStyle/>
          <a:p>
            <a:r>
              <a:rPr lang="en-US"/>
              <a:t>Click to edit Master title style</a:t>
            </a:r>
          </a:p>
        </p:txBody>
      </p:sp>
      <p:sp>
        <p:nvSpPr>
          <p:cNvPr id="3" name="Content Placeholder 2"/>
          <p:cNvSpPr>
            <a:spLocks noGrp="1"/>
          </p:cNvSpPr>
          <p:nvPr>
            <p:ph sz="half" idx="1"/>
          </p:nvPr>
        </p:nvSpPr>
        <p:spPr>
          <a:xfrm>
            <a:off x="575353" y="1845736"/>
            <a:ext cx="5398728" cy="2189552"/>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19" y="1845735"/>
            <a:ext cx="5361055" cy="2527482"/>
          </a:xfrm>
        </p:spPr>
        <p:txBody>
          <a:bodyPr/>
          <a:lstStyle>
            <a:lvl1pPr>
              <a:defRPr>
                <a:latin typeface="Arial Narrow" panose="020B0606020202030204" pitchFamily="34" charset="0"/>
              </a:defRPr>
            </a:lvl1pPr>
            <a:lvl2pPr>
              <a:defRPr>
                <a:latin typeface="Arial Narrow" panose="020B0606020202030204" pitchFamily="34" charset="0"/>
              </a:defRPr>
            </a:lvl2pPr>
            <a:lvl3pPr>
              <a:defRPr>
                <a:latin typeface="Arial Narrow" panose="020B0606020202030204" pitchFamily="34" charset="0"/>
              </a:defRPr>
            </a:lvl3pPr>
            <a:lvl4pPr>
              <a:defRPr>
                <a:latin typeface="Arial Narrow" panose="020B0606020202030204" pitchFamily="34" charset="0"/>
              </a:defRPr>
            </a:lvl4pPr>
            <a:lvl5pPr>
              <a:defRPr>
                <a:latin typeface="Arial Narrow" panose="020B0606020202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r>
              <a:rPr lang="en-US"/>
              <a:t>12/9/2024</a:t>
            </a:r>
          </a:p>
        </p:txBody>
      </p:sp>
      <p:sp>
        <p:nvSpPr>
          <p:cNvPr id="6" name="Footer Placeholder 5"/>
          <p:cNvSpPr>
            <a:spLocks noGrp="1"/>
          </p:cNvSpPr>
          <p:nvPr>
            <p:ph type="ftr" sz="quarter" idx="11"/>
          </p:nvPr>
        </p:nvSpPr>
        <p:spPr/>
        <p:txBody>
          <a:bodyPr/>
          <a:lstStyle/>
          <a:p>
            <a:r>
              <a:rPr lang="en-US"/>
              <a:t>California Department of Education</a:t>
            </a:r>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
        <p:nvSpPr>
          <p:cNvPr id="9" name="Content Placeholder 8">
            <a:extLst>
              <a:ext uri="{FF2B5EF4-FFF2-40B4-BE49-F238E27FC236}">
                <a16:creationId xmlns:a16="http://schemas.microsoft.com/office/drawing/2014/main" id="{4E1A6ABB-E9DA-FF8E-68A8-C4A85DB121AB}"/>
              </a:ext>
            </a:extLst>
          </p:cNvPr>
          <p:cNvSpPr>
            <a:spLocks noGrp="1"/>
          </p:cNvSpPr>
          <p:nvPr>
            <p:ph sz="quarter" idx="13"/>
          </p:nvPr>
        </p:nvSpPr>
        <p:spPr>
          <a:xfrm>
            <a:off x="1096963" y="5008563"/>
            <a:ext cx="10690225" cy="1133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6785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theme" Target="../theme/theme2.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88825" cy="6400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587994" y="285850"/>
            <a:ext cx="11021414"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97254" y="1880458"/>
            <a:ext cx="11021414"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0248275" y="6367405"/>
            <a:ext cx="1370393" cy="490595"/>
          </a:xfrm>
          <a:prstGeom prst="rect">
            <a:avLst/>
          </a:prstGeom>
        </p:spPr>
        <p:txBody>
          <a:bodyPr vert="horz" lIns="91440" tIns="45720" rIns="91440" bIns="45720" rtlCol="0" anchor="ctr"/>
          <a:lstStyle>
            <a:lvl1pPr algn="r">
              <a:defRPr sz="2400">
                <a:solidFill>
                  <a:srgbClr val="FFFFFF"/>
                </a:solidFill>
                <a:latin typeface="Arial" panose="020B0604020202020204" pitchFamily="34" charset="0"/>
                <a:cs typeface="Arial" panose="020B0604020202020204" pitchFamily="34" charset="0"/>
              </a:defRPr>
            </a:lvl1pPr>
          </a:lstStyle>
          <a:p>
            <a:fld id="{4FAB73BC-B049-4115-A692-8D63A059BFB8}" type="slidenum">
              <a:rPr lang="en-US" smtClean="0"/>
              <a:pPr/>
              <a:t>‹#›</a:t>
            </a:fld>
            <a:endParaRPr lang="en-US" sz="2400"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508038"/>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2" r:id="rId7"/>
    <p:sldLayoutId id="2147483783" r:id="rId8"/>
    <p:sldLayoutId id="2147483784" r:id="rId9"/>
  </p:sldLayoutIdLst>
  <p:hf hdr="0"/>
  <p:txStyles>
    <p:title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Arial" panose="020B0604020202020204" pitchFamily="34" charset="0"/>
          <a:ea typeface="+mj-ea"/>
          <a:cs typeface="Arial" panose="020B0604020202020204" pitchFamily="34" charset="0"/>
        </a:defRPr>
      </a:lvl1pPr>
    </p:titleStyle>
    <p:bodyStyle>
      <a:lvl1pPr marL="176213" indent="-176213"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12"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88825" cy="6400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587994" y="285850"/>
            <a:ext cx="11021414"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97254" y="1880458"/>
            <a:ext cx="11021414"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latin typeface="Arial Narrow" panose="020B0606020202030204" pitchFamily="34" charset="0"/>
              </a:defRPr>
            </a:lvl1pPr>
          </a:lstStyle>
          <a:p>
            <a:r>
              <a:rPr lang="en-US"/>
              <a:t>12/9/2024</a:t>
            </a: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latin typeface="Arial Narrow" panose="020B0606020202030204" pitchFamily="34" charset="0"/>
              </a:defRPr>
            </a:lvl1pPr>
          </a:lstStyle>
          <a:p>
            <a:r>
              <a:rPr lang="en-US"/>
              <a:t>California Department of Education</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2400">
                <a:solidFill>
                  <a:srgbClr val="FFFFFF"/>
                </a:solidFill>
                <a:latin typeface="Arial" panose="020B0604020202020204" pitchFamily="34" charset="0"/>
                <a:cs typeface="Arial" panose="020B0604020202020204" pitchFamily="34" charset="0"/>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6128888"/>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Lst>
  <p:hf hdr="0" ftr="0" dt="0"/>
  <p:txStyles>
    <p:titleStyle>
      <a:lvl1pPr algn="l" defTabSz="914400" rtl="0" eaLnBrk="1" latinLnBrk="0" hangingPunct="1">
        <a:lnSpc>
          <a:spcPct val="85000"/>
        </a:lnSpc>
        <a:spcBef>
          <a:spcPct val="0"/>
        </a:spcBef>
        <a:buNone/>
        <a:defRPr sz="5400" kern="1200" spc="-50" baseline="0">
          <a:solidFill>
            <a:schemeClr val="tx1">
              <a:lumMod val="75000"/>
              <a:lumOff val="25000"/>
            </a:schemeClr>
          </a:solidFill>
          <a:latin typeface="Arial" panose="020B0604020202020204" pitchFamily="34" charset="0"/>
          <a:ea typeface="+mj-ea"/>
          <a:cs typeface="Arial" panose="020B0604020202020204" pitchFamily="34" charset="0"/>
        </a:defRPr>
      </a:lvl1pPr>
    </p:titleStyle>
    <p:bodyStyle>
      <a:lvl1pPr marL="176213" indent="-176213" algn="l" defTabSz="914400" rtl="0" eaLnBrk="1" latinLnBrk="0" hangingPunct="1">
        <a:lnSpc>
          <a:spcPct val="90000"/>
        </a:lnSpc>
        <a:spcBef>
          <a:spcPts val="1200"/>
        </a:spcBef>
        <a:spcAft>
          <a:spcPts val="200"/>
        </a:spcAft>
        <a:buClr>
          <a:schemeClr val="tx1">
            <a:lumMod val="75000"/>
            <a:lumOff val="25000"/>
          </a:schemeClr>
        </a:buClr>
        <a:buSzPct val="100000"/>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
          <a:schemeClr val="tx1">
            <a:lumMod val="75000"/>
            <a:lumOff val="25000"/>
          </a:schemeClr>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
          <a:schemeClr val="tx1">
            <a:lumMod val="75000"/>
            <a:lumOff val="25000"/>
          </a:schemeClr>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
          <a:schemeClr val="tx1">
            <a:lumMod val="75000"/>
            <a:lumOff val="25000"/>
          </a:schemeClr>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
          <a:schemeClr val="tx1">
            <a:lumMod val="75000"/>
            <a:lumOff val="25000"/>
          </a:schemeClr>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12">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1.xml"/><Relationship Id="rId4" Type="http://schemas.openxmlformats.org/officeDocument/2006/relationships/hyperlink" Target="https://www.rawpixel.com/board/262245/education-images"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cde.ca.gov/re/lc/documents/lcffprioritiessummary.docx"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de.ca.gov/re/lc/documents/adoptedlcaptemplate2025.docx" TargetMode="External"/><Relationship Id="rId2" Type="http://schemas.openxmlformats.org/officeDocument/2006/relationships/hyperlink" Target="https://www.cde.ca.gov/re/lc/documents/budgetoverviewparent2025.xlsx" TargetMode="External"/><Relationship Id="rId1" Type="http://schemas.openxmlformats.org/officeDocument/2006/relationships/slideLayout" Target="../slideLayouts/slideLayout2.xml"/><Relationship Id="rId5" Type="http://schemas.openxmlformats.org/officeDocument/2006/relationships/hyperlink" Target="https://www.cde.ca.gov/re/lc/documents/coebudgetoverviewparent2025.xlsx" TargetMode="External"/><Relationship Id="rId4" Type="http://schemas.openxmlformats.org/officeDocument/2006/relationships/hyperlink" Target="https://www.cde.ca.gov/re/lc/documents/lcapactiontables2024.xlsx"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hyperlink" Target="https://www.cde.ca.gov/re/lc/lcapdevresources.asp" TargetMode="External"/><Relationship Id="rId2" Type="http://schemas.openxmlformats.org/officeDocument/2006/relationships/hyperlink" Target="https://www.cde.ca.gov/re/lc/" TargetMode="External"/><Relationship Id="rId1" Type="http://schemas.openxmlformats.org/officeDocument/2006/relationships/slideLayout" Target="../slideLayouts/slideLayout11.xml"/><Relationship Id="rId6" Type="http://schemas.openxmlformats.org/officeDocument/2006/relationships/hyperlink" Target="https://www.cde.ca.gov/fg/aa/lc/equitymultiplier.asp" TargetMode="External"/><Relationship Id="rId5" Type="http://schemas.openxmlformats.org/officeDocument/2006/relationships/hyperlink" Target="https://www.caschooldashboard.org/" TargetMode="External"/><Relationship Id="rId4" Type="http://schemas.openxmlformats.org/officeDocument/2006/relationships/hyperlink" Target="https://www.cde.ca.gov/re/lc/documents/lcffprioritiessummary.docx&#8203;"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s://www.cde.ca.gov/fg/aa/lc/tuesdaysat2.asp" TargetMode="External"/><Relationship Id="rId2" Type="http://schemas.openxmlformats.org/officeDocument/2006/relationships/hyperlink" Target="mailto:LCFF@cde.ca.gov"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171FA-6F3D-66CC-C94B-CD4F657C09FF}"/>
              </a:ext>
            </a:extLst>
          </p:cNvPr>
          <p:cNvSpPr>
            <a:spLocks noGrp="1"/>
          </p:cNvSpPr>
          <p:nvPr>
            <p:ph type="ctrTitle"/>
          </p:nvPr>
        </p:nvSpPr>
        <p:spPr/>
        <p:txBody>
          <a:bodyPr/>
          <a:lstStyle/>
          <a:p>
            <a:r>
              <a:rPr lang="en-US" dirty="0">
                <a:solidFill>
                  <a:schemeClr val="tx1"/>
                </a:solidFill>
              </a:rPr>
              <a:t>Goals and Metrics</a:t>
            </a:r>
          </a:p>
        </p:txBody>
      </p:sp>
      <p:sp>
        <p:nvSpPr>
          <p:cNvPr id="3" name="Content Placeholder 2">
            <a:extLst>
              <a:ext uri="{FF2B5EF4-FFF2-40B4-BE49-F238E27FC236}">
                <a16:creationId xmlns:a16="http://schemas.microsoft.com/office/drawing/2014/main" id="{CB57A73C-0A5D-2D48-F0B7-9368A9F984CB}"/>
              </a:ext>
            </a:extLst>
          </p:cNvPr>
          <p:cNvSpPr>
            <a:spLocks noGrp="1"/>
          </p:cNvSpPr>
          <p:nvPr>
            <p:ph sz="quarter" idx="13"/>
          </p:nvPr>
        </p:nvSpPr>
        <p:spPr>
          <a:xfrm>
            <a:off x="1096963" y="3902148"/>
            <a:ext cx="10058400" cy="1655689"/>
          </a:xfrm>
        </p:spPr>
        <p:txBody>
          <a:bodyPr/>
          <a:lstStyle/>
          <a:p>
            <a:pPr marL="0" indent="0">
              <a:buNone/>
            </a:pPr>
            <a:r>
              <a:rPr lang="en-US" dirty="0">
                <a:solidFill>
                  <a:schemeClr val="tx1"/>
                </a:solidFill>
              </a:rPr>
              <a:t>In the 2026–27 Local Control and Accountability Plan (LCAP)</a:t>
            </a:r>
          </a:p>
          <a:p>
            <a:pPr marL="0" indent="0">
              <a:buNone/>
            </a:pPr>
            <a:r>
              <a:rPr lang="en-US" dirty="0">
                <a:solidFill>
                  <a:schemeClr val="tx1"/>
                </a:solidFill>
              </a:rPr>
              <a:t>December 2, 2025</a:t>
            </a:r>
          </a:p>
          <a:p>
            <a:pPr marL="0" indent="0">
              <a:buNone/>
            </a:pPr>
            <a:r>
              <a:rPr lang="en-US" dirty="0">
                <a:solidFill>
                  <a:schemeClr val="tx1"/>
                </a:solidFill>
              </a:rPr>
              <a:t>California Department of Education</a:t>
            </a:r>
          </a:p>
        </p:txBody>
      </p:sp>
    </p:spTree>
    <p:extLst>
      <p:ext uri="{BB962C8B-B14F-4D97-AF65-F5344CB8AC3E}">
        <p14:creationId xmlns:p14="http://schemas.microsoft.com/office/powerpoint/2010/main" val="3742725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1451C-F962-43EB-850D-6C5273CBC1AA}"/>
              </a:ext>
            </a:extLst>
          </p:cNvPr>
          <p:cNvSpPr>
            <a:spLocks noGrp="1"/>
          </p:cNvSpPr>
          <p:nvPr>
            <p:ph type="title"/>
          </p:nvPr>
        </p:nvSpPr>
        <p:spPr/>
        <p:txBody>
          <a:bodyPr vert="horz" lIns="91440" tIns="45720" rIns="91440" bIns="45720" rtlCol="0" anchor="b">
            <a:normAutofit/>
          </a:bodyPr>
          <a:lstStyle/>
          <a:p>
            <a:r>
              <a:rPr lang="en-US" dirty="0"/>
              <a:t>Goals: Template</a:t>
            </a:r>
          </a:p>
        </p:txBody>
      </p:sp>
      <p:sp>
        <p:nvSpPr>
          <p:cNvPr id="4" name="Slide Number Placeholder 3">
            <a:extLst>
              <a:ext uri="{FF2B5EF4-FFF2-40B4-BE49-F238E27FC236}">
                <a16:creationId xmlns:a16="http://schemas.microsoft.com/office/drawing/2014/main" id="{B0462FCB-6B18-4A27-8574-68167EA58C50}"/>
              </a:ext>
            </a:extLst>
          </p:cNvPr>
          <p:cNvSpPr>
            <a:spLocks noGrp="1"/>
          </p:cNvSpPr>
          <p:nvPr>
            <p:ph type="sldNum" sz="quarter" idx="12"/>
          </p:nvPr>
        </p:nvSpPr>
        <p:spPr/>
        <p:txBody>
          <a:bodyPr vert="horz" lIns="91440" tIns="45720" rIns="91440" bIns="45720" rtlCol="0" anchor="ctr">
            <a:normAutofit/>
          </a:bodyPr>
          <a:lstStyle/>
          <a:p>
            <a:fld id="{1E47FE53-EBF0-4DA7-9D9D-CC1C3A20F3CB}" type="slidenum">
              <a:rPr lang="en-US" smtClean="0"/>
              <a:pPr/>
              <a:t>10</a:t>
            </a:fld>
            <a:endParaRPr lang="en-US"/>
          </a:p>
        </p:txBody>
      </p:sp>
    </p:spTree>
    <p:extLst>
      <p:ext uri="{BB962C8B-B14F-4D97-AF65-F5344CB8AC3E}">
        <p14:creationId xmlns:p14="http://schemas.microsoft.com/office/powerpoint/2010/main" val="1708875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0A913-3F2E-BFCA-C3D1-8DD36BF35FC5}"/>
              </a:ext>
            </a:extLst>
          </p:cNvPr>
          <p:cNvSpPr>
            <a:spLocks noGrp="1"/>
          </p:cNvSpPr>
          <p:nvPr>
            <p:ph type="title"/>
          </p:nvPr>
        </p:nvSpPr>
        <p:spPr>
          <a:xfrm>
            <a:off x="182880" y="1874519"/>
            <a:ext cx="2621280" cy="2286000"/>
          </a:xfrm>
        </p:spPr>
        <p:txBody>
          <a:bodyPr>
            <a:noAutofit/>
          </a:bodyPr>
          <a:lstStyle/>
          <a:p>
            <a:r>
              <a:rPr lang="en-US" sz="3600" dirty="0">
                <a:latin typeface="Arial"/>
                <a:cs typeface="Arial"/>
              </a:rPr>
              <a:t>Overview of the components in the Goal Section </a:t>
            </a:r>
            <a:endParaRPr lang="en-US" sz="3600" dirty="0"/>
          </a:p>
        </p:txBody>
      </p:sp>
      <p:sp>
        <p:nvSpPr>
          <p:cNvPr id="3" name="Content Placeholder 2">
            <a:extLst>
              <a:ext uri="{FF2B5EF4-FFF2-40B4-BE49-F238E27FC236}">
                <a16:creationId xmlns:a16="http://schemas.microsoft.com/office/drawing/2014/main" id="{5FEFDBB0-7638-CF90-A5C5-8E17F86C7676}"/>
              </a:ext>
            </a:extLst>
          </p:cNvPr>
          <p:cNvSpPr>
            <a:spLocks noGrp="1"/>
          </p:cNvSpPr>
          <p:nvPr>
            <p:ph idx="1"/>
          </p:nvPr>
        </p:nvSpPr>
        <p:spPr/>
        <p:txBody>
          <a:bodyPr anchor="ctr">
            <a:normAutofit/>
          </a:bodyPr>
          <a:lstStyle/>
          <a:p>
            <a:pPr>
              <a:buClr>
                <a:schemeClr val="tx1">
                  <a:lumMod val="75000"/>
                  <a:lumOff val="25000"/>
                </a:schemeClr>
              </a:buClr>
            </a:pPr>
            <a:r>
              <a:rPr lang="en-US" sz="3200" dirty="0">
                <a:latin typeface="Arial" panose="020B0604020202020204" pitchFamily="34" charset="0"/>
              </a:rPr>
              <a:t>Goal Number</a:t>
            </a:r>
          </a:p>
          <a:p>
            <a:pPr>
              <a:buClr>
                <a:schemeClr val="tx1">
                  <a:lumMod val="75000"/>
                  <a:lumOff val="25000"/>
                </a:schemeClr>
              </a:buClr>
            </a:pPr>
            <a:r>
              <a:rPr lang="en-US" sz="3200" dirty="0">
                <a:latin typeface="Arial" panose="020B0604020202020204" pitchFamily="34" charset="0"/>
              </a:rPr>
              <a:t>Goal Description</a:t>
            </a:r>
          </a:p>
          <a:p>
            <a:pPr>
              <a:buClr>
                <a:schemeClr val="tx1">
                  <a:lumMod val="75000"/>
                  <a:lumOff val="25000"/>
                </a:schemeClr>
              </a:buClr>
            </a:pPr>
            <a:r>
              <a:rPr lang="en-US" sz="3200" dirty="0">
                <a:latin typeface="Arial" panose="020B0604020202020204" pitchFamily="34" charset="0"/>
              </a:rPr>
              <a:t>Type of Goal</a:t>
            </a:r>
          </a:p>
          <a:p>
            <a:pPr>
              <a:buClr>
                <a:schemeClr val="tx1">
                  <a:lumMod val="75000"/>
                  <a:lumOff val="25000"/>
                </a:schemeClr>
              </a:buClr>
            </a:pPr>
            <a:r>
              <a:rPr lang="en-US" sz="3200" dirty="0">
                <a:latin typeface="Arial" panose="020B0604020202020204" pitchFamily="34" charset="0"/>
              </a:rPr>
              <a:t>State Priorities Addressed</a:t>
            </a:r>
          </a:p>
          <a:p>
            <a:pPr>
              <a:buClr>
                <a:schemeClr val="tx1">
                  <a:lumMod val="75000"/>
                  <a:lumOff val="25000"/>
                </a:schemeClr>
              </a:buClr>
            </a:pPr>
            <a:r>
              <a:rPr lang="en-US" sz="3200" dirty="0">
                <a:latin typeface="Arial" panose="020B0604020202020204" pitchFamily="34" charset="0"/>
              </a:rPr>
              <a:t>Explanation of Why the LEA Developed the Goal</a:t>
            </a:r>
          </a:p>
          <a:p>
            <a:pPr>
              <a:buClr>
                <a:schemeClr val="tx1">
                  <a:lumMod val="75000"/>
                  <a:lumOff val="25000"/>
                </a:schemeClr>
              </a:buClr>
            </a:pPr>
            <a:r>
              <a:rPr lang="en-US" sz="3200" dirty="0">
                <a:latin typeface="Arial" panose="020B0604020202020204" pitchFamily="34" charset="0"/>
              </a:rPr>
              <a:t>Measuring and Reporting Results</a:t>
            </a:r>
          </a:p>
          <a:p>
            <a:pPr>
              <a:buClr>
                <a:schemeClr val="tx1">
                  <a:lumMod val="75000"/>
                  <a:lumOff val="25000"/>
                </a:schemeClr>
              </a:buClr>
            </a:pPr>
            <a:r>
              <a:rPr lang="en-US" sz="3200" dirty="0">
                <a:latin typeface="Arial" panose="020B0604020202020204" pitchFamily="34" charset="0"/>
              </a:rPr>
              <a:t>Goal Analysis</a:t>
            </a:r>
          </a:p>
          <a:p>
            <a:pPr>
              <a:buClr>
                <a:schemeClr val="tx1">
                  <a:lumMod val="75000"/>
                  <a:lumOff val="25000"/>
                </a:schemeClr>
              </a:buClr>
            </a:pPr>
            <a:r>
              <a:rPr lang="en-US" sz="3200" dirty="0">
                <a:latin typeface="Arial" panose="020B0604020202020204" pitchFamily="34" charset="0"/>
              </a:rPr>
              <a:t>Actions</a:t>
            </a:r>
          </a:p>
        </p:txBody>
      </p:sp>
      <p:sp>
        <p:nvSpPr>
          <p:cNvPr id="5" name="Slide Number Placeholder 4">
            <a:extLst>
              <a:ext uri="{FF2B5EF4-FFF2-40B4-BE49-F238E27FC236}">
                <a16:creationId xmlns:a16="http://schemas.microsoft.com/office/drawing/2014/main" id="{189F1E2D-A3E4-8503-EDB3-1943275ABC9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2400" b="0" i="0" u="none" strike="noStrike" kern="1200" cap="none" spc="0" normalizeH="0" baseline="0" noProof="0" smtClean="0">
                <a:ln>
                  <a:noFill/>
                </a:ln>
                <a:solidFill>
                  <a:srgbClr val="062E3D"/>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2400" b="0" i="0" u="none" strike="noStrike" kern="1200" cap="none" spc="0" normalizeH="0" baseline="0" noProof="0">
              <a:ln>
                <a:noFill/>
              </a:ln>
              <a:solidFill>
                <a:srgbClr val="062E3D"/>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7375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1451C-F962-43EB-850D-6C5273CBC1AA}"/>
              </a:ext>
            </a:extLst>
          </p:cNvPr>
          <p:cNvSpPr>
            <a:spLocks noGrp="1"/>
          </p:cNvSpPr>
          <p:nvPr>
            <p:ph type="title"/>
          </p:nvPr>
        </p:nvSpPr>
        <p:spPr>
          <a:xfrm>
            <a:off x="616449" y="758952"/>
            <a:ext cx="10539231" cy="3566160"/>
          </a:xfrm>
        </p:spPr>
        <p:txBody>
          <a:bodyPr vert="horz" lIns="91440" tIns="45720" rIns="91440" bIns="45720" rtlCol="0" anchor="b">
            <a:normAutofit/>
          </a:bodyPr>
          <a:lstStyle/>
          <a:p>
            <a:r>
              <a:rPr lang="en-US" dirty="0"/>
              <a:t>Types of Goals</a:t>
            </a:r>
          </a:p>
        </p:txBody>
      </p:sp>
      <p:sp>
        <p:nvSpPr>
          <p:cNvPr id="4" name="Slide Number Placeholder 3">
            <a:extLst>
              <a:ext uri="{FF2B5EF4-FFF2-40B4-BE49-F238E27FC236}">
                <a16:creationId xmlns:a16="http://schemas.microsoft.com/office/drawing/2014/main" id="{B0462FCB-6B18-4A27-8574-68167EA58C50}"/>
              </a:ext>
            </a:extLst>
          </p:cNvPr>
          <p:cNvSpPr>
            <a:spLocks noGrp="1"/>
          </p:cNvSpPr>
          <p:nvPr>
            <p:ph type="sldNum" sz="quarter" idx="12"/>
          </p:nvPr>
        </p:nvSpPr>
        <p:spPr>
          <a:xfrm>
            <a:off x="9900458" y="6387549"/>
            <a:ext cx="1312025" cy="437362"/>
          </a:xfrm>
        </p:spPr>
        <p:txBody>
          <a:bodyPr vert="horz" lIns="91440" tIns="45720" rIns="91440" bIns="45720" rtlCol="0" anchor="ctr">
            <a:normAutofit lnSpcReduction="10000"/>
          </a:bodyPr>
          <a:lstStyle/>
          <a:p>
            <a:fld id="{1E47FE53-EBF0-4DA7-9D9D-CC1C3A20F3CB}" type="slidenum">
              <a:rPr lang="en-US" smtClean="0"/>
              <a:pPr/>
              <a:t>12</a:t>
            </a:fld>
            <a:endParaRPr lang="en-US" dirty="0"/>
          </a:p>
        </p:txBody>
      </p:sp>
    </p:spTree>
    <p:extLst>
      <p:ext uri="{BB962C8B-B14F-4D97-AF65-F5344CB8AC3E}">
        <p14:creationId xmlns:p14="http://schemas.microsoft.com/office/powerpoint/2010/main" val="2863481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E3ABC-0E89-07BA-BC04-B66CA69D69FF}"/>
              </a:ext>
            </a:extLst>
          </p:cNvPr>
          <p:cNvSpPr>
            <a:spLocks noGrp="1"/>
          </p:cNvSpPr>
          <p:nvPr>
            <p:ph type="title"/>
          </p:nvPr>
        </p:nvSpPr>
        <p:spPr/>
        <p:txBody>
          <a:bodyPr>
            <a:normAutofit/>
          </a:bodyPr>
          <a:lstStyle/>
          <a:p>
            <a:r>
              <a:rPr lang="en-US" sz="5000" dirty="0"/>
              <a:t>Types of Goals (2026–27 LCAP) (1)</a:t>
            </a:r>
          </a:p>
        </p:txBody>
      </p:sp>
      <p:sp>
        <p:nvSpPr>
          <p:cNvPr id="3" name="Content Placeholder 2">
            <a:extLst>
              <a:ext uri="{FF2B5EF4-FFF2-40B4-BE49-F238E27FC236}">
                <a16:creationId xmlns:a16="http://schemas.microsoft.com/office/drawing/2014/main" id="{1CAFB333-A7AA-EF8C-1BC3-9613749E1D97}"/>
              </a:ext>
            </a:extLst>
          </p:cNvPr>
          <p:cNvSpPr>
            <a:spLocks noGrp="1"/>
          </p:cNvSpPr>
          <p:nvPr>
            <p:ph idx="1"/>
          </p:nvPr>
        </p:nvSpPr>
        <p:spPr/>
        <p:txBody>
          <a:bodyPr>
            <a:normAutofit/>
          </a:bodyPr>
          <a:lstStyle/>
          <a:p>
            <a:pPr marL="342900" indent="-342900">
              <a:buClr>
                <a:schemeClr val="tx1">
                  <a:lumMod val="75000"/>
                  <a:lumOff val="25000"/>
                </a:schemeClr>
              </a:buClr>
            </a:pPr>
            <a:r>
              <a:rPr lang="en-US" b="1" dirty="0"/>
              <a:t>Focus Goal </a:t>
            </a:r>
            <a:r>
              <a:rPr lang="en-US" dirty="0"/>
              <a:t>– A Focus Goal is more concentrated in scope and may focus on a fewer number of metrics to measure improvement. A Focus Goal statement is time bound and makes clear how the goal is to be measured.</a:t>
            </a:r>
          </a:p>
          <a:p>
            <a:pPr marL="342900" indent="-342900">
              <a:buClr>
                <a:schemeClr val="tx1">
                  <a:lumMod val="75000"/>
                  <a:lumOff val="25000"/>
                </a:schemeClr>
              </a:buClr>
            </a:pPr>
            <a:r>
              <a:rPr lang="en-US" b="1" dirty="0"/>
              <a:t>Equity Multiplier Focus Goal </a:t>
            </a:r>
            <a:r>
              <a:rPr lang="en-US" dirty="0"/>
              <a:t>– A focus goal that is required for LEAs who are receiving Equity Multiplier Funding.</a:t>
            </a:r>
          </a:p>
          <a:p>
            <a:pPr marL="342900" indent="-342900">
              <a:buClr>
                <a:schemeClr val="tx1">
                  <a:lumMod val="75000"/>
                  <a:lumOff val="25000"/>
                </a:schemeClr>
              </a:buClr>
            </a:pPr>
            <a:endParaRPr lang="en-US" dirty="0"/>
          </a:p>
          <a:p>
            <a:pPr>
              <a:buClr>
                <a:schemeClr val="tx1">
                  <a:lumMod val="75000"/>
                  <a:lumOff val="25000"/>
                </a:schemeClr>
              </a:buClr>
              <a:buNone/>
            </a:pPr>
            <a:endParaRPr lang="en-US" dirty="0"/>
          </a:p>
          <a:p>
            <a:pPr>
              <a:buClr>
                <a:schemeClr val="tx1">
                  <a:lumMod val="75000"/>
                  <a:lumOff val="25000"/>
                </a:schemeClr>
              </a:buClr>
              <a:buNone/>
            </a:pPr>
            <a:r>
              <a:rPr lang="en-US" dirty="0"/>
              <a:t>The LCAP template includes instructions for each type of goal.</a:t>
            </a:r>
          </a:p>
        </p:txBody>
      </p:sp>
      <p:sp>
        <p:nvSpPr>
          <p:cNvPr id="4" name="Slide Number Placeholder 3">
            <a:extLst>
              <a:ext uri="{FF2B5EF4-FFF2-40B4-BE49-F238E27FC236}">
                <a16:creationId xmlns:a16="http://schemas.microsoft.com/office/drawing/2014/main" id="{21C0FC1C-5B51-CC7E-5015-713BF7A282F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CE482DC-2269-4F26-9D2A-7E44B1A4CD85}" type="slidenum">
              <a:rPr kumimoji="0" lang="en-US" sz="24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24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43680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77BA1-2965-44B6-E7D8-782C35EC4B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F5CD81-ED4E-7B4A-20F8-B8071701C733}"/>
              </a:ext>
            </a:extLst>
          </p:cNvPr>
          <p:cNvSpPr>
            <a:spLocks noGrp="1"/>
          </p:cNvSpPr>
          <p:nvPr>
            <p:ph type="title"/>
          </p:nvPr>
        </p:nvSpPr>
        <p:spPr/>
        <p:txBody>
          <a:bodyPr>
            <a:normAutofit/>
          </a:bodyPr>
          <a:lstStyle/>
          <a:p>
            <a:r>
              <a:rPr lang="en-US" sz="5000" dirty="0"/>
              <a:t>Types of Goals (2026–27 LCAP) (2)</a:t>
            </a:r>
          </a:p>
        </p:txBody>
      </p:sp>
      <p:sp>
        <p:nvSpPr>
          <p:cNvPr id="3" name="Content Placeholder 2">
            <a:extLst>
              <a:ext uri="{FF2B5EF4-FFF2-40B4-BE49-F238E27FC236}">
                <a16:creationId xmlns:a16="http://schemas.microsoft.com/office/drawing/2014/main" id="{885AA0A2-88A7-E7CD-425B-FCA4F742591B}"/>
              </a:ext>
            </a:extLst>
          </p:cNvPr>
          <p:cNvSpPr>
            <a:spLocks noGrp="1"/>
          </p:cNvSpPr>
          <p:nvPr>
            <p:ph idx="1"/>
          </p:nvPr>
        </p:nvSpPr>
        <p:spPr>
          <a:xfrm>
            <a:off x="601884" y="1737361"/>
            <a:ext cx="11030672" cy="4722424"/>
          </a:xfrm>
        </p:spPr>
        <p:txBody>
          <a:bodyPr>
            <a:normAutofit/>
          </a:bodyPr>
          <a:lstStyle/>
          <a:p>
            <a:pPr>
              <a:buClr>
                <a:schemeClr val="tx1">
                  <a:lumMod val="75000"/>
                  <a:lumOff val="25000"/>
                </a:schemeClr>
              </a:buClr>
              <a:buNone/>
            </a:pPr>
            <a:r>
              <a:rPr lang="en-US" dirty="0"/>
              <a:t>(continued from previous slide)</a:t>
            </a:r>
          </a:p>
          <a:p>
            <a:pPr marL="342900" indent="-342900">
              <a:buClr>
                <a:schemeClr val="tx1">
                  <a:lumMod val="75000"/>
                  <a:lumOff val="25000"/>
                </a:schemeClr>
              </a:buClr>
            </a:pPr>
            <a:r>
              <a:rPr lang="en-US" b="1" dirty="0"/>
              <a:t>Broad Goal </a:t>
            </a:r>
            <a:r>
              <a:rPr lang="en-US" dirty="0"/>
              <a:t>– A Broad Goal is less concentrated in its scope and may focus on improving performance across a wide range of metrics.</a:t>
            </a:r>
          </a:p>
          <a:p>
            <a:pPr marL="342900" indent="-342900">
              <a:buClr>
                <a:schemeClr val="tx1">
                  <a:lumMod val="75000"/>
                  <a:lumOff val="25000"/>
                </a:schemeClr>
              </a:buClr>
            </a:pPr>
            <a:r>
              <a:rPr lang="en-US" b="1" dirty="0"/>
              <a:t>Maintenance of Progress Goal </a:t>
            </a:r>
            <a:r>
              <a:rPr lang="en-US" dirty="0"/>
              <a:t>– A Maintenance of Progress Goal includes actions that may be ongoing without significant changes. This type of goal allows an LEA to track performance on any metrics not addressed in the other goals of the LCAP.</a:t>
            </a:r>
          </a:p>
          <a:p>
            <a:pPr>
              <a:buClr>
                <a:schemeClr val="tx1">
                  <a:lumMod val="75000"/>
                  <a:lumOff val="25000"/>
                </a:schemeClr>
              </a:buClr>
              <a:buNone/>
            </a:pPr>
            <a:endParaRPr lang="en-US" dirty="0"/>
          </a:p>
          <a:p>
            <a:pPr>
              <a:buClr>
                <a:schemeClr val="tx1">
                  <a:lumMod val="75000"/>
                  <a:lumOff val="25000"/>
                </a:schemeClr>
              </a:buClr>
              <a:buNone/>
            </a:pPr>
            <a:r>
              <a:rPr lang="en-US" dirty="0"/>
              <a:t>The LCAP template includes instructions for each type of goal.</a:t>
            </a:r>
          </a:p>
        </p:txBody>
      </p:sp>
      <p:sp>
        <p:nvSpPr>
          <p:cNvPr id="4" name="Slide Number Placeholder 3">
            <a:extLst>
              <a:ext uri="{FF2B5EF4-FFF2-40B4-BE49-F238E27FC236}">
                <a16:creationId xmlns:a16="http://schemas.microsoft.com/office/drawing/2014/main" id="{44342EAC-6B2C-C5FB-B7AC-2896CD5AFD3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CE482DC-2269-4F26-9D2A-7E44B1A4CD85}" type="slidenum">
              <a:rPr kumimoji="0" lang="en-US" sz="24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24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46378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1451C-F962-43EB-850D-6C5273CBC1AA}"/>
              </a:ext>
            </a:extLst>
          </p:cNvPr>
          <p:cNvSpPr>
            <a:spLocks noGrp="1"/>
          </p:cNvSpPr>
          <p:nvPr>
            <p:ph type="title"/>
          </p:nvPr>
        </p:nvSpPr>
        <p:spPr>
          <a:xfrm>
            <a:off x="616449" y="758952"/>
            <a:ext cx="10539231" cy="3566160"/>
          </a:xfrm>
        </p:spPr>
        <p:txBody>
          <a:bodyPr vert="horz" lIns="91440" tIns="45720" rIns="91440" bIns="45720" rtlCol="0" anchor="b">
            <a:normAutofit/>
          </a:bodyPr>
          <a:lstStyle/>
          <a:p>
            <a:r>
              <a:rPr lang="en-US" dirty="0">
                <a:solidFill>
                  <a:schemeClr val="tx1"/>
                </a:solidFill>
              </a:rPr>
              <a:t>Goals: Instructions</a:t>
            </a:r>
          </a:p>
        </p:txBody>
      </p:sp>
      <p:sp>
        <p:nvSpPr>
          <p:cNvPr id="4" name="Slide Number Placeholder 3">
            <a:extLst>
              <a:ext uri="{FF2B5EF4-FFF2-40B4-BE49-F238E27FC236}">
                <a16:creationId xmlns:a16="http://schemas.microsoft.com/office/drawing/2014/main" id="{B0462FCB-6B18-4A27-8574-68167EA58C50}"/>
              </a:ext>
            </a:extLst>
          </p:cNvPr>
          <p:cNvSpPr>
            <a:spLocks noGrp="1"/>
          </p:cNvSpPr>
          <p:nvPr>
            <p:ph type="sldNum" sz="quarter" idx="12"/>
          </p:nvPr>
        </p:nvSpPr>
        <p:spPr>
          <a:xfrm>
            <a:off x="9843655" y="6314619"/>
            <a:ext cx="1312025" cy="543381"/>
          </a:xfrm>
        </p:spPr>
        <p:txBody>
          <a:bodyPr vert="horz" lIns="91440" tIns="45720" rIns="91440" bIns="45720" rtlCol="0" anchor="ctr">
            <a:normAutofit/>
          </a:bodyPr>
          <a:lstStyle/>
          <a:p>
            <a:fld id="{1E47FE53-EBF0-4DA7-9D9D-CC1C3A20F3CB}" type="slidenum">
              <a:rPr lang="en-US" smtClean="0"/>
              <a:pPr/>
              <a:t>15</a:t>
            </a:fld>
            <a:endParaRPr lang="en-US" dirty="0"/>
          </a:p>
        </p:txBody>
      </p:sp>
    </p:spTree>
    <p:extLst>
      <p:ext uri="{BB962C8B-B14F-4D97-AF65-F5344CB8AC3E}">
        <p14:creationId xmlns:p14="http://schemas.microsoft.com/office/powerpoint/2010/main" val="1139371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7EAD8-1F5C-5046-CDC4-C32192FD6F4A}"/>
              </a:ext>
            </a:extLst>
          </p:cNvPr>
          <p:cNvSpPr>
            <a:spLocks noGrp="1"/>
          </p:cNvSpPr>
          <p:nvPr>
            <p:ph type="title"/>
          </p:nvPr>
        </p:nvSpPr>
        <p:spPr/>
        <p:txBody>
          <a:bodyPr>
            <a:normAutofit/>
          </a:bodyPr>
          <a:lstStyle/>
          <a:p>
            <a:r>
              <a:rPr lang="en-US" sz="5000" dirty="0"/>
              <a:t>Instructions for Focus Goal (1 of 2)</a:t>
            </a:r>
          </a:p>
        </p:txBody>
      </p:sp>
      <p:sp>
        <p:nvSpPr>
          <p:cNvPr id="3" name="Content Placeholder 2">
            <a:extLst>
              <a:ext uri="{FF2B5EF4-FFF2-40B4-BE49-F238E27FC236}">
                <a16:creationId xmlns:a16="http://schemas.microsoft.com/office/drawing/2014/main" id="{710D5BB4-1C42-050B-28C9-E1C77630A4AC}"/>
              </a:ext>
            </a:extLst>
          </p:cNvPr>
          <p:cNvSpPr>
            <a:spLocks noGrp="1"/>
          </p:cNvSpPr>
          <p:nvPr>
            <p:ph idx="1"/>
          </p:nvPr>
        </p:nvSpPr>
        <p:spPr/>
        <p:txBody>
          <a:bodyPr vert="horz" lIns="0" tIns="45720" rIns="0" bIns="45720" rtlCol="0" anchor="t">
            <a:normAutofit/>
          </a:bodyPr>
          <a:lstStyle/>
          <a:p>
            <a:pPr marL="182880" indent="-182880"/>
            <a:r>
              <a:rPr lang="en-US" dirty="0">
                <a:solidFill>
                  <a:schemeClr val="tx1"/>
                </a:solidFill>
              </a:rPr>
              <a:t>Description: The description provided for a Focus Goal must be specific, measurable, and time bound. </a:t>
            </a:r>
          </a:p>
          <a:p>
            <a:pPr marL="182880" indent="-182880"/>
            <a:r>
              <a:rPr lang="en-US" dirty="0">
                <a:solidFill>
                  <a:schemeClr val="tx1"/>
                </a:solidFill>
              </a:rPr>
              <a:t>An LEA develops a Focus Goal to address areas of need that may require or benefit from a more specific and data intensive approach. </a:t>
            </a:r>
          </a:p>
          <a:p>
            <a:pPr marL="182880" indent="-182880"/>
            <a:r>
              <a:rPr lang="en-US" dirty="0">
                <a:solidFill>
                  <a:schemeClr val="tx1"/>
                </a:solidFill>
              </a:rPr>
              <a:t>The Focus Goal can explicitly reference the metric(s) by which achievement of the goal will be measured and the time frame according to which the LEA expects to achieve the goal.</a:t>
            </a:r>
          </a:p>
          <a:p>
            <a:pPr marL="182880" indent="-182880"/>
            <a:r>
              <a:rPr lang="en-US" dirty="0">
                <a:solidFill>
                  <a:schemeClr val="tx1"/>
                </a:solidFill>
              </a:rPr>
              <a:t>Type of Goal: Identify the type of goal being implemented as a Focus Goal.</a:t>
            </a:r>
          </a:p>
        </p:txBody>
      </p:sp>
      <p:sp>
        <p:nvSpPr>
          <p:cNvPr id="6" name="Slide Number Placeholder 5">
            <a:extLst>
              <a:ext uri="{FF2B5EF4-FFF2-40B4-BE49-F238E27FC236}">
                <a16:creationId xmlns:a16="http://schemas.microsoft.com/office/drawing/2014/main" id="{2E90A423-BBAC-45B7-9107-55325297DC84}"/>
              </a:ext>
            </a:extLst>
          </p:cNvPr>
          <p:cNvSpPr>
            <a:spLocks noGrp="1"/>
          </p:cNvSpPr>
          <p:nvPr>
            <p:ph type="sldNum" sz="quarter" idx="12"/>
          </p:nvPr>
        </p:nvSpPr>
        <p:spPr/>
        <p:txBody>
          <a:bodyPr/>
          <a:lstStyle/>
          <a:p>
            <a:fld id="{4CE482DC-2269-4F26-9D2A-7E44B1A4CD85}" type="slidenum">
              <a:rPr lang="en-US" smtClean="0"/>
              <a:t>16</a:t>
            </a:fld>
            <a:endParaRPr lang="en-US" dirty="0"/>
          </a:p>
        </p:txBody>
      </p:sp>
    </p:spTree>
    <p:extLst>
      <p:ext uri="{BB962C8B-B14F-4D97-AF65-F5344CB8AC3E}">
        <p14:creationId xmlns:p14="http://schemas.microsoft.com/office/powerpoint/2010/main" val="3528623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7EAD8-1F5C-5046-CDC4-C32192FD6F4A}"/>
              </a:ext>
            </a:extLst>
          </p:cNvPr>
          <p:cNvSpPr>
            <a:spLocks noGrp="1"/>
          </p:cNvSpPr>
          <p:nvPr>
            <p:ph type="title"/>
          </p:nvPr>
        </p:nvSpPr>
        <p:spPr>
          <a:xfrm>
            <a:off x="601884" y="286603"/>
            <a:ext cx="11030672" cy="1450757"/>
          </a:xfrm>
        </p:spPr>
        <p:txBody>
          <a:bodyPr>
            <a:normAutofit/>
          </a:bodyPr>
          <a:lstStyle/>
          <a:p>
            <a:r>
              <a:rPr lang="en-US" sz="5000" dirty="0"/>
              <a:t>Instructions for Focus Goal (2 of 2)</a:t>
            </a:r>
          </a:p>
        </p:txBody>
      </p:sp>
      <p:sp>
        <p:nvSpPr>
          <p:cNvPr id="3" name="Content Placeholder 2">
            <a:extLst>
              <a:ext uri="{FF2B5EF4-FFF2-40B4-BE49-F238E27FC236}">
                <a16:creationId xmlns:a16="http://schemas.microsoft.com/office/drawing/2014/main" id="{710D5BB4-1C42-050B-28C9-E1C77630A4AC}"/>
              </a:ext>
            </a:extLst>
          </p:cNvPr>
          <p:cNvSpPr>
            <a:spLocks noGrp="1"/>
          </p:cNvSpPr>
          <p:nvPr>
            <p:ph idx="1"/>
          </p:nvPr>
        </p:nvSpPr>
        <p:spPr>
          <a:xfrm>
            <a:off x="601884" y="1967479"/>
            <a:ext cx="11030672" cy="4262187"/>
          </a:xfrm>
        </p:spPr>
        <p:txBody>
          <a:bodyPr vert="horz" lIns="0" tIns="45720" rIns="0" bIns="45720" rtlCol="0" anchor="t">
            <a:normAutofit/>
          </a:bodyPr>
          <a:lstStyle/>
          <a:p>
            <a:pPr marL="182880" indent="-182880"/>
            <a:r>
              <a:rPr lang="en-US" dirty="0"/>
              <a:t>Why: Explain why the LEA has chosen to prioritize this goal. </a:t>
            </a:r>
          </a:p>
          <a:p>
            <a:pPr marL="182880" indent="-182880"/>
            <a:r>
              <a:rPr lang="en-US" dirty="0"/>
              <a:t>An explanation must be based on Dashboard data or other locally collected data. </a:t>
            </a:r>
          </a:p>
          <a:p>
            <a:pPr marL="182880" indent="-182880"/>
            <a:r>
              <a:rPr lang="en-US" dirty="0"/>
              <a:t>LEAs must describe how the LEA identified this goal for focused attention, including relevant consultation with educational partners. </a:t>
            </a:r>
          </a:p>
          <a:p>
            <a:pPr marL="182880" indent="-182880"/>
            <a:r>
              <a:rPr lang="en-US" dirty="0"/>
              <a:t>LEAs are encouraged to promote transparency and understanding around the decision to pursue a focus goal.</a:t>
            </a:r>
          </a:p>
        </p:txBody>
      </p:sp>
      <p:sp>
        <p:nvSpPr>
          <p:cNvPr id="6" name="Slide Number Placeholder 5">
            <a:extLst>
              <a:ext uri="{FF2B5EF4-FFF2-40B4-BE49-F238E27FC236}">
                <a16:creationId xmlns:a16="http://schemas.microsoft.com/office/drawing/2014/main" id="{01288BF2-4AE6-ECAD-55AD-D6581C9940E1}"/>
              </a:ext>
            </a:extLst>
          </p:cNvPr>
          <p:cNvSpPr>
            <a:spLocks noGrp="1"/>
          </p:cNvSpPr>
          <p:nvPr>
            <p:ph type="sldNum" sz="quarter" idx="12"/>
          </p:nvPr>
        </p:nvSpPr>
        <p:spPr/>
        <p:txBody>
          <a:bodyPr/>
          <a:lstStyle/>
          <a:p>
            <a:fld id="{4CE482DC-2269-4F26-9D2A-7E44B1A4CD85}" type="slidenum">
              <a:rPr lang="en-US" smtClean="0"/>
              <a:t>17</a:t>
            </a:fld>
            <a:endParaRPr lang="en-US" dirty="0"/>
          </a:p>
        </p:txBody>
      </p:sp>
    </p:spTree>
    <p:extLst>
      <p:ext uri="{BB962C8B-B14F-4D97-AF65-F5344CB8AC3E}">
        <p14:creationId xmlns:p14="http://schemas.microsoft.com/office/powerpoint/2010/main" val="1461561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FB02F-B0D4-9D30-BDC0-213135D35F84}"/>
              </a:ext>
            </a:extLst>
          </p:cNvPr>
          <p:cNvSpPr>
            <a:spLocks noGrp="1"/>
          </p:cNvSpPr>
          <p:nvPr>
            <p:ph type="title"/>
          </p:nvPr>
        </p:nvSpPr>
        <p:spPr>
          <a:xfrm>
            <a:off x="601884" y="286603"/>
            <a:ext cx="11030672" cy="1450757"/>
          </a:xfrm>
        </p:spPr>
        <p:txBody>
          <a:bodyPr>
            <a:normAutofit/>
          </a:bodyPr>
          <a:lstStyle/>
          <a:p>
            <a:r>
              <a:rPr lang="en-US" sz="5000" dirty="0"/>
              <a:t> Equity Multiplier Focus Goal</a:t>
            </a:r>
          </a:p>
        </p:txBody>
      </p:sp>
      <p:sp>
        <p:nvSpPr>
          <p:cNvPr id="3" name="Content Placeholder 2">
            <a:extLst>
              <a:ext uri="{FF2B5EF4-FFF2-40B4-BE49-F238E27FC236}">
                <a16:creationId xmlns:a16="http://schemas.microsoft.com/office/drawing/2014/main" id="{67E12EA4-1B62-4B1B-EB73-CCFD21296067}"/>
              </a:ext>
            </a:extLst>
          </p:cNvPr>
          <p:cNvSpPr>
            <a:spLocks noGrp="1"/>
          </p:cNvSpPr>
          <p:nvPr>
            <p:ph idx="1"/>
          </p:nvPr>
        </p:nvSpPr>
        <p:spPr>
          <a:xfrm>
            <a:off x="601884" y="1967479"/>
            <a:ext cx="11030672" cy="4262187"/>
          </a:xfrm>
        </p:spPr>
        <p:txBody>
          <a:bodyPr vert="horz" lIns="0" tIns="45720" rIns="0" bIns="45720" rtlCol="0" anchor="t">
            <a:normAutofit/>
          </a:bodyPr>
          <a:lstStyle/>
          <a:p>
            <a:pPr>
              <a:buNone/>
            </a:pPr>
            <a:r>
              <a:rPr lang="en-US" dirty="0">
                <a:solidFill>
                  <a:schemeClr val="tx1"/>
                </a:solidFill>
              </a:rPr>
              <a:t>General overview:</a:t>
            </a:r>
          </a:p>
          <a:p>
            <a:pPr marL="182880" indent="-182880"/>
            <a:r>
              <a:rPr lang="en-US" dirty="0">
                <a:solidFill>
                  <a:schemeClr val="tx1"/>
                </a:solidFill>
              </a:rPr>
              <a:t>This is a specific focus goal. It is for one or more specific </a:t>
            </a:r>
            <a:r>
              <a:rPr lang="en-US" dirty="0" err="1">
                <a:solidFill>
                  <a:schemeClr val="tx1"/>
                </a:solidFill>
              </a:rPr>
              <a:t>schoolsites</a:t>
            </a:r>
            <a:r>
              <a:rPr lang="en-US" dirty="0">
                <a:solidFill>
                  <a:schemeClr val="tx1"/>
                </a:solidFill>
              </a:rPr>
              <a:t> that are receiving Equity Multiplier Funding. In addition to what is required for a general focus goal, there are some specific requirements related to Equity Multiplier Focus Goals.</a:t>
            </a:r>
          </a:p>
        </p:txBody>
      </p:sp>
      <p:sp>
        <p:nvSpPr>
          <p:cNvPr id="6" name="Slide Number Placeholder 5">
            <a:extLst>
              <a:ext uri="{FF2B5EF4-FFF2-40B4-BE49-F238E27FC236}">
                <a16:creationId xmlns:a16="http://schemas.microsoft.com/office/drawing/2014/main" id="{85566C6E-AE6D-BA5E-9FA9-F17476179CBA}"/>
              </a:ext>
            </a:extLst>
          </p:cNvPr>
          <p:cNvSpPr>
            <a:spLocks noGrp="1"/>
          </p:cNvSpPr>
          <p:nvPr>
            <p:ph type="sldNum" sz="quarter" idx="12"/>
          </p:nvPr>
        </p:nvSpPr>
        <p:spPr/>
        <p:txBody>
          <a:bodyPr/>
          <a:lstStyle/>
          <a:p>
            <a:fld id="{4CE482DC-2269-4F26-9D2A-7E44B1A4CD85}" type="slidenum">
              <a:rPr lang="en-US" smtClean="0"/>
              <a:t>18</a:t>
            </a:fld>
            <a:endParaRPr lang="en-US" dirty="0"/>
          </a:p>
        </p:txBody>
      </p:sp>
    </p:spTree>
    <p:extLst>
      <p:ext uri="{BB962C8B-B14F-4D97-AF65-F5344CB8AC3E}">
        <p14:creationId xmlns:p14="http://schemas.microsoft.com/office/powerpoint/2010/main" val="5183292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EC27A-4482-152D-C5DE-F5BD80F75161}"/>
              </a:ext>
            </a:extLst>
          </p:cNvPr>
          <p:cNvSpPr>
            <a:spLocks noGrp="1"/>
          </p:cNvSpPr>
          <p:nvPr>
            <p:ph type="title"/>
          </p:nvPr>
        </p:nvSpPr>
        <p:spPr>
          <a:xfrm>
            <a:off x="601884" y="286603"/>
            <a:ext cx="11030672" cy="1450757"/>
          </a:xfrm>
        </p:spPr>
        <p:txBody>
          <a:bodyPr>
            <a:normAutofit/>
          </a:bodyPr>
          <a:lstStyle/>
          <a:p>
            <a:r>
              <a:rPr lang="en-US" sz="5000" dirty="0"/>
              <a:t>Instructions for Broad Goal</a:t>
            </a:r>
          </a:p>
        </p:txBody>
      </p:sp>
      <p:sp>
        <p:nvSpPr>
          <p:cNvPr id="3" name="Content Placeholder 2">
            <a:extLst>
              <a:ext uri="{FF2B5EF4-FFF2-40B4-BE49-F238E27FC236}">
                <a16:creationId xmlns:a16="http://schemas.microsoft.com/office/drawing/2014/main" id="{018D7A7D-D9FA-9860-64C8-F6B374782074}"/>
              </a:ext>
            </a:extLst>
          </p:cNvPr>
          <p:cNvSpPr>
            <a:spLocks noGrp="1"/>
          </p:cNvSpPr>
          <p:nvPr>
            <p:ph idx="1"/>
          </p:nvPr>
        </p:nvSpPr>
        <p:spPr>
          <a:xfrm>
            <a:off x="601884" y="1967479"/>
            <a:ext cx="11030672" cy="4262187"/>
          </a:xfrm>
        </p:spPr>
        <p:txBody>
          <a:bodyPr vert="horz" lIns="0" tIns="45720" rIns="0" bIns="45720" rtlCol="0" anchor="t">
            <a:normAutofit lnSpcReduction="10000"/>
          </a:bodyPr>
          <a:lstStyle/>
          <a:p>
            <a:pPr>
              <a:buNone/>
            </a:pPr>
            <a:r>
              <a:rPr lang="en-US" dirty="0">
                <a:solidFill>
                  <a:schemeClr val="tx1"/>
                </a:solidFill>
              </a:rPr>
              <a:t>Description: Describe what the LEA plans to achieve through the actions included in the goal. The description of a broad goal will be clearly aligned with the expected measurable outcomes included for the goal. The goal description organizes the actions and expected outcomes in a cohesive and consistent manner.  A goal description is specific enough to be measurable in either quantitative or qualitative terms. A broad goal is not as specific as a focus goal. While it is specific enough to be measurable, there are many different metrics for measuring progress toward the goal.</a:t>
            </a:r>
          </a:p>
          <a:p>
            <a:pPr marL="182880" indent="-182880"/>
            <a:r>
              <a:rPr lang="en-US" dirty="0">
                <a:solidFill>
                  <a:schemeClr val="tx1"/>
                </a:solidFill>
              </a:rPr>
              <a:t>Type of Goal: Identify the type of goal being implemented as a Broad Goal.</a:t>
            </a:r>
          </a:p>
          <a:p>
            <a:pPr marL="182880" indent="-182880"/>
            <a:r>
              <a:rPr lang="en-US" dirty="0">
                <a:solidFill>
                  <a:schemeClr val="tx1"/>
                </a:solidFill>
              </a:rPr>
              <a:t>Why: Explain why the LEA developed this goal and how the actions and metrics grouped together will help achieve the goal.</a:t>
            </a:r>
          </a:p>
        </p:txBody>
      </p:sp>
      <p:sp>
        <p:nvSpPr>
          <p:cNvPr id="6" name="Slide Number Placeholder 5">
            <a:extLst>
              <a:ext uri="{FF2B5EF4-FFF2-40B4-BE49-F238E27FC236}">
                <a16:creationId xmlns:a16="http://schemas.microsoft.com/office/drawing/2014/main" id="{62096580-C7F0-07A9-920F-F4BA94595933}"/>
              </a:ext>
            </a:extLst>
          </p:cNvPr>
          <p:cNvSpPr>
            <a:spLocks noGrp="1"/>
          </p:cNvSpPr>
          <p:nvPr>
            <p:ph type="sldNum" sz="quarter" idx="12"/>
          </p:nvPr>
        </p:nvSpPr>
        <p:spPr/>
        <p:txBody>
          <a:bodyPr/>
          <a:lstStyle/>
          <a:p>
            <a:fld id="{4CE482DC-2269-4F26-9D2A-7E44B1A4CD85}" type="slidenum">
              <a:rPr lang="en-US" smtClean="0"/>
              <a:t>19</a:t>
            </a:fld>
            <a:endParaRPr lang="en-US"/>
          </a:p>
        </p:txBody>
      </p:sp>
    </p:spTree>
    <p:extLst>
      <p:ext uri="{BB962C8B-B14F-4D97-AF65-F5344CB8AC3E}">
        <p14:creationId xmlns:p14="http://schemas.microsoft.com/office/powerpoint/2010/main" val="1037885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69AD-531E-4D2D-BDE3-9119F23E634F}"/>
              </a:ext>
            </a:extLst>
          </p:cNvPr>
          <p:cNvSpPr>
            <a:spLocks noGrp="1"/>
          </p:cNvSpPr>
          <p:nvPr>
            <p:ph type="title"/>
          </p:nvPr>
        </p:nvSpPr>
        <p:spPr/>
        <p:txBody>
          <a:bodyPr>
            <a:normAutofit/>
          </a:bodyPr>
          <a:lstStyle/>
          <a:p>
            <a:r>
              <a:rPr lang="en-US" sz="5000" dirty="0">
                <a:solidFill>
                  <a:schemeClr val="tx1"/>
                </a:solidFill>
              </a:rPr>
              <a:t>Webinar Series</a:t>
            </a:r>
          </a:p>
        </p:txBody>
      </p:sp>
      <p:sp>
        <p:nvSpPr>
          <p:cNvPr id="9" name="Text Placeholder 8">
            <a:extLst>
              <a:ext uri="{FF2B5EF4-FFF2-40B4-BE49-F238E27FC236}">
                <a16:creationId xmlns:a16="http://schemas.microsoft.com/office/drawing/2014/main" id="{DDA3207A-87ED-3810-DF64-4F05980D5813}"/>
              </a:ext>
            </a:extLst>
          </p:cNvPr>
          <p:cNvSpPr>
            <a:spLocks noGrp="1"/>
          </p:cNvSpPr>
          <p:nvPr>
            <p:ph type="body" idx="1"/>
          </p:nvPr>
        </p:nvSpPr>
        <p:spPr/>
        <p:txBody>
          <a:bodyPr/>
          <a:lstStyle/>
          <a:p>
            <a:r>
              <a:rPr lang="en-US" b="1" dirty="0">
                <a:solidFill>
                  <a:schemeClr val="tx1"/>
                </a:solidFill>
              </a:rPr>
              <a:t>Tuesdays @ 2</a:t>
            </a:r>
          </a:p>
        </p:txBody>
      </p:sp>
      <p:sp>
        <p:nvSpPr>
          <p:cNvPr id="3" name="Content Placeholder 2">
            <a:extLst>
              <a:ext uri="{FF2B5EF4-FFF2-40B4-BE49-F238E27FC236}">
                <a16:creationId xmlns:a16="http://schemas.microsoft.com/office/drawing/2014/main" id="{2874C0FA-95F8-4B03-A80A-180839A2E3F7}"/>
              </a:ext>
            </a:extLst>
          </p:cNvPr>
          <p:cNvSpPr>
            <a:spLocks noGrp="1"/>
          </p:cNvSpPr>
          <p:nvPr>
            <p:ph sz="half" idx="2"/>
          </p:nvPr>
        </p:nvSpPr>
        <p:spPr/>
        <p:txBody>
          <a:bodyPr vert="horz" lIns="45720" tIns="45720" rIns="45720" bIns="45720" rtlCol="0" anchor="t">
            <a:normAutofit/>
          </a:bodyPr>
          <a:lstStyle/>
          <a:p>
            <a:pPr marL="175895" indent="-175895"/>
            <a:r>
              <a:rPr lang="en-US" dirty="0">
                <a:solidFill>
                  <a:schemeClr val="tx1"/>
                </a:solidFill>
              </a:rPr>
              <a:t>December 9th: Actions and Action Tables</a:t>
            </a:r>
          </a:p>
          <a:p>
            <a:pPr marL="175895" indent="-175895"/>
            <a:r>
              <a:rPr lang="en-US" dirty="0">
                <a:solidFill>
                  <a:schemeClr val="tx1"/>
                </a:solidFill>
              </a:rPr>
              <a:t>December 16th: Increased or Improved Services Part 2</a:t>
            </a:r>
          </a:p>
        </p:txBody>
      </p:sp>
      <p:sp>
        <p:nvSpPr>
          <p:cNvPr id="10" name="Text Placeholder 9">
            <a:extLst>
              <a:ext uri="{FF2B5EF4-FFF2-40B4-BE49-F238E27FC236}">
                <a16:creationId xmlns:a16="http://schemas.microsoft.com/office/drawing/2014/main" id="{7E103D3E-383A-95A3-DE44-903DC1453B8B}"/>
              </a:ext>
            </a:extLst>
          </p:cNvPr>
          <p:cNvSpPr>
            <a:spLocks noGrp="1"/>
          </p:cNvSpPr>
          <p:nvPr>
            <p:ph type="body" sz="quarter" idx="3"/>
          </p:nvPr>
        </p:nvSpPr>
        <p:spPr/>
        <p:txBody>
          <a:bodyPr/>
          <a:lstStyle/>
          <a:p>
            <a:r>
              <a:rPr lang="en-US" b="1" dirty="0">
                <a:solidFill>
                  <a:schemeClr val="tx1"/>
                </a:solidFill>
              </a:rPr>
              <a:t>Thursdays @ 3</a:t>
            </a:r>
          </a:p>
        </p:txBody>
      </p:sp>
      <p:sp>
        <p:nvSpPr>
          <p:cNvPr id="4" name="Content Placeholder 3">
            <a:extLst>
              <a:ext uri="{FF2B5EF4-FFF2-40B4-BE49-F238E27FC236}">
                <a16:creationId xmlns:a16="http://schemas.microsoft.com/office/drawing/2014/main" id="{ED79EFAD-04A0-47FD-A5D2-05DE70FF4BF2}"/>
              </a:ext>
            </a:extLst>
          </p:cNvPr>
          <p:cNvSpPr>
            <a:spLocks noGrp="1"/>
          </p:cNvSpPr>
          <p:nvPr>
            <p:ph sz="quarter" idx="4"/>
          </p:nvPr>
        </p:nvSpPr>
        <p:spPr/>
        <p:txBody>
          <a:bodyPr vert="horz" lIns="45720" tIns="45720" rIns="45720" bIns="45720" rtlCol="0" anchor="t">
            <a:normAutofit/>
          </a:bodyPr>
          <a:lstStyle/>
          <a:p>
            <a:pPr marL="175895" indent="-175895"/>
            <a:r>
              <a:rPr lang="en-US" dirty="0">
                <a:solidFill>
                  <a:schemeClr val="tx1"/>
                </a:solidFill>
              </a:rPr>
              <a:t>December 4th: Goal Analysis</a:t>
            </a:r>
          </a:p>
          <a:p>
            <a:pPr marL="175895" indent="-175895"/>
            <a:r>
              <a:rPr lang="en-US" dirty="0">
                <a:solidFill>
                  <a:schemeClr val="tx1"/>
                </a:solidFill>
              </a:rPr>
              <a:t>December 11th: Increased or Improved Services Part 1</a:t>
            </a:r>
            <a:endParaRPr lang="en-US" dirty="0">
              <a:solidFill>
                <a:schemeClr val="tx1"/>
              </a:solidFill>
              <a:cs typeface="Arial"/>
            </a:endParaRPr>
          </a:p>
        </p:txBody>
      </p:sp>
      <p:sp>
        <p:nvSpPr>
          <p:cNvPr id="5" name="Slide Number Placeholder 4">
            <a:extLst>
              <a:ext uri="{FF2B5EF4-FFF2-40B4-BE49-F238E27FC236}">
                <a16:creationId xmlns:a16="http://schemas.microsoft.com/office/drawing/2014/main" id="{B215FEF6-ECD0-4FD6-B964-480DB5FF7F01}"/>
              </a:ext>
            </a:extLst>
          </p:cNvPr>
          <p:cNvSpPr>
            <a:spLocks noGrp="1"/>
          </p:cNvSpPr>
          <p:nvPr>
            <p:ph type="sldNum" sz="quarter" idx="12"/>
          </p:nvPr>
        </p:nvSpPr>
        <p:spPr>
          <a:xfrm>
            <a:off x="9900458" y="6459785"/>
            <a:ext cx="1312025" cy="365125"/>
          </a:xfrm>
        </p:spPr>
        <p:txBody>
          <a:bodyPr/>
          <a:lstStyle/>
          <a:p>
            <a:fld id="{1E47FE53-EBF0-4DA7-9D9D-CC1C3A20F3CB}" type="slidenum">
              <a:rPr lang="en-US" smtClean="0"/>
              <a:pPr/>
              <a:t>2</a:t>
            </a:fld>
            <a:endParaRPr lang="en-US" dirty="0"/>
          </a:p>
        </p:txBody>
      </p:sp>
    </p:spTree>
    <p:extLst>
      <p:ext uri="{BB962C8B-B14F-4D97-AF65-F5344CB8AC3E}">
        <p14:creationId xmlns:p14="http://schemas.microsoft.com/office/powerpoint/2010/main" val="5141079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EC27A-4482-152D-C5DE-F5BD80F75161}"/>
              </a:ext>
            </a:extLst>
          </p:cNvPr>
          <p:cNvSpPr>
            <a:spLocks noGrp="1"/>
          </p:cNvSpPr>
          <p:nvPr>
            <p:ph type="title"/>
          </p:nvPr>
        </p:nvSpPr>
        <p:spPr>
          <a:xfrm>
            <a:off x="601884" y="286603"/>
            <a:ext cx="11030672" cy="1450757"/>
          </a:xfrm>
        </p:spPr>
        <p:txBody>
          <a:bodyPr>
            <a:normAutofit/>
          </a:bodyPr>
          <a:lstStyle/>
          <a:p>
            <a:r>
              <a:rPr lang="en-US" sz="5000" dirty="0"/>
              <a:t>Instructions for Maintenance of Progress Goal</a:t>
            </a:r>
          </a:p>
        </p:txBody>
      </p:sp>
      <p:sp>
        <p:nvSpPr>
          <p:cNvPr id="3" name="Content Placeholder 2">
            <a:extLst>
              <a:ext uri="{FF2B5EF4-FFF2-40B4-BE49-F238E27FC236}">
                <a16:creationId xmlns:a16="http://schemas.microsoft.com/office/drawing/2014/main" id="{018D7A7D-D9FA-9860-64C8-F6B374782074}"/>
              </a:ext>
            </a:extLst>
          </p:cNvPr>
          <p:cNvSpPr>
            <a:spLocks noGrp="1"/>
          </p:cNvSpPr>
          <p:nvPr>
            <p:ph idx="1"/>
          </p:nvPr>
        </p:nvSpPr>
        <p:spPr>
          <a:xfrm>
            <a:off x="601884" y="1875099"/>
            <a:ext cx="11030672" cy="4492306"/>
          </a:xfrm>
        </p:spPr>
        <p:txBody>
          <a:bodyPr vert="horz" lIns="0" tIns="45720" rIns="0" bIns="45720" rtlCol="0" anchor="t">
            <a:normAutofit fontScale="92500" lnSpcReduction="20000"/>
          </a:bodyPr>
          <a:lstStyle/>
          <a:p>
            <a:pPr>
              <a:buNone/>
            </a:pPr>
            <a:r>
              <a:rPr lang="en-US" sz="2600" dirty="0">
                <a:solidFill>
                  <a:schemeClr val="tx1"/>
                </a:solidFill>
              </a:rPr>
              <a:t>Description: Describe how the LEA intends to maintain the progress made in the LCFF State Priorities not addressed by the other goals in the LCAP. </a:t>
            </a:r>
          </a:p>
          <a:p>
            <a:pPr marL="182880" indent="-182880"/>
            <a:r>
              <a:rPr lang="en-US" sz="2600" dirty="0">
                <a:solidFill>
                  <a:schemeClr val="tx1"/>
                </a:solidFill>
              </a:rPr>
              <a:t>Use this type of goal to address the state priorities and applicable metrics not addressed within the other goals in the LCAP. </a:t>
            </a:r>
          </a:p>
          <a:p>
            <a:pPr marL="182880" indent="-182880"/>
            <a:r>
              <a:rPr lang="en-US" sz="2600" dirty="0">
                <a:solidFill>
                  <a:schemeClr val="tx1"/>
                </a:solidFill>
              </a:rPr>
              <a:t>The state priorities and metrics to be addressed in this section are those for which the LEA, in consultation with educational partners, has determined to maintain actions and monitor progress while focusing implementation efforts on the actions covered by other goals in the LCAP.</a:t>
            </a:r>
          </a:p>
          <a:p>
            <a:pPr marL="182880" indent="-182880"/>
            <a:r>
              <a:rPr lang="en-US" sz="2600" dirty="0">
                <a:solidFill>
                  <a:schemeClr val="tx1"/>
                </a:solidFill>
              </a:rPr>
              <a:t>Type of Goal: Identify the type of goal being implemented as a Maintenance of Progress Goal.</a:t>
            </a:r>
          </a:p>
          <a:p>
            <a:pPr marL="182880" indent="-182880"/>
            <a:r>
              <a:rPr lang="en-US" sz="2600" dirty="0">
                <a:solidFill>
                  <a:schemeClr val="tx1"/>
                </a:solidFill>
              </a:rPr>
              <a:t>Why: Explain how the actions will sustain the progress exemplified by the related metrics.</a:t>
            </a:r>
            <a:endParaRPr lang="en-US" dirty="0">
              <a:solidFill>
                <a:schemeClr val="tx1"/>
              </a:solidFill>
            </a:endParaRPr>
          </a:p>
        </p:txBody>
      </p:sp>
      <p:sp>
        <p:nvSpPr>
          <p:cNvPr id="6" name="Slide Number Placeholder 5">
            <a:extLst>
              <a:ext uri="{FF2B5EF4-FFF2-40B4-BE49-F238E27FC236}">
                <a16:creationId xmlns:a16="http://schemas.microsoft.com/office/drawing/2014/main" id="{11A03C21-816E-B7DB-D6E3-F967EB4EB563}"/>
              </a:ext>
            </a:extLst>
          </p:cNvPr>
          <p:cNvSpPr>
            <a:spLocks noGrp="1"/>
          </p:cNvSpPr>
          <p:nvPr>
            <p:ph type="sldNum" sz="quarter" idx="12"/>
          </p:nvPr>
        </p:nvSpPr>
        <p:spPr/>
        <p:txBody>
          <a:bodyPr/>
          <a:lstStyle/>
          <a:p>
            <a:fld id="{4CE482DC-2269-4F26-9D2A-7E44B1A4CD85}" type="slidenum">
              <a:rPr lang="en-US" smtClean="0"/>
              <a:t>20</a:t>
            </a:fld>
            <a:endParaRPr lang="en-US" dirty="0"/>
          </a:p>
        </p:txBody>
      </p:sp>
    </p:spTree>
    <p:extLst>
      <p:ext uri="{BB962C8B-B14F-4D97-AF65-F5344CB8AC3E}">
        <p14:creationId xmlns:p14="http://schemas.microsoft.com/office/powerpoint/2010/main" val="3776990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6B14C-7B03-4794-2615-BE3921416CCB}"/>
              </a:ext>
            </a:extLst>
          </p:cNvPr>
          <p:cNvSpPr>
            <a:spLocks noGrp="1"/>
          </p:cNvSpPr>
          <p:nvPr>
            <p:ph type="title"/>
          </p:nvPr>
        </p:nvSpPr>
        <p:spPr>
          <a:xfrm>
            <a:off x="601884" y="286603"/>
            <a:ext cx="11030672" cy="1450757"/>
          </a:xfrm>
        </p:spPr>
        <p:txBody>
          <a:bodyPr>
            <a:normAutofit/>
          </a:bodyPr>
          <a:lstStyle/>
          <a:p>
            <a:r>
              <a:rPr lang="en-US" sz="5000" dirty="0"/>
              <a:t>Benefits of different types of goals</a:t>
            </a:r>
          </a:p>
        </p:txBody>
      </p:sp>
      <p:sp>
        <p:nvSpPr>
          <p:cNvPr id="3" name="Content Placeholder 2">
            <a:extLst>
              <a:ext uri="{FF2B5EF4-FFF2-40B4-BE49-F238E27FC236}">
                <a16:creationId xmlns:a16="http://schemas.microsoft.com/office/drawing/2014/main" id="{63356019-496B-0FE4-7226-88E774D746B5}"/>
              </a:ext>
            </a:extLst>
          </p:cNvPr>
          <p:cNvSpPr>
            <a:spLocks noGrp="1"/>
          </p:cNvSpPr>
          <p:nvPr>
            <p:ph idx="1"/>
          </p:nvPr>
        </p:nvSpPr>
        <p:spPr>
          <a:xfrm>
            <a:off x="601884" y="1967479"/>
            <a:ext cx="11030672" cy="4262187"/>
          </a:xfrm>
        </p:spPr>
        <p:txBody>
          <a:bodyPr vert="horz" lIns="0" tIns="45720" rIns="0" bIns="45720" rtlCol="0" anchor="t">
            <a:normAutofit/>
          </a:bodyPr>
          <a:lstStyle/>
          <a:p>
            <a:pPr marL="182880" indent="-182880"/>
            <a:r>
              <a:rPr lang="en-US" dirty="0">
                <a:solidFill>
                  <a:schemeClr val="tx1"/>
                </a:solidFill>
              </a:rPr>
              <a:t>Utilizing the different types of goals can help an LEA to streamline and focus its LCAP on the areas in of greatest need identified by the LEA. </a:t>
            </a:r>
          </a:p>
          <a:p>
            <a:pPr marL="365760" indent="-182880"/>
            <a:r>
              <a:rPr lang="en-US" dirty="0">
                <a:solidFill>
                  <a:schemeClr val="tx1"/>
                </a:solidFill>
              </a:rPr>
              <a:t>Are there student groups, schools and/or state priority areas that would benefit from a focused data intensive approach?</a:t>
            </a:r>
          </a:p>
          <a:p>
            <a:pPr marL="548640" lvl="1" indent="-182880"/>
            <a:r>
              <a:rPr lang="en-US" dirty="0">
                <a:solidFill>
                  <a:schemeClr val="tx1"/>
                </a:solidFill>
              </a:rPr>
              <a:t>Examples: Chronic absenteeism, Equity multiplier goals for schools</a:t>
            </a:r>
          </a:p>
          <a:p>
            <a:pPr marL="365760" indent="-182880"/>
            <a:r>
              <a:rPr lang="en-US" dirty="0">
                <a:solidFill>
                  <a:schemeClr val="tx1"/>
                </a:solidFill>
              </a:rPr>
              <a:t>Are there state priority areas that are not a high priority or are not areas of need for which progress can be maintained?</a:t>
            </a:r>
          </a:p>
          <a:p>
            <a:pPr marL="548640" indent="-182880"/>
            <a:r>
              <a:rPr lang="en-US" dirty="0">
                <a:solidFill>
                  <a:schemeClr val="tx1"/>
                </a:solidFill>
              </a:rPr>
              <a:t>Examples: Sufficient instructional materials, implementation of state standards, access to a broad course of study</a:t>
            </a:r>
          </a:p>
        </p:txBody>
      </p:sp>
      <p:sp>
        <p:nvSpPr>
          <p:cNvPr id="6" name="Slide Number Placeholder 5">
            <a:extLst>
              <a:ext uri="{FF2B5EF4-FFF2-40B4-BE49-F238E27FC236}">
                <a16:creationId xmlns:a16="http://schemas.microsoft.com/office/drawing/2014/main" id="{A1646FD5-C705-327A-74B7-04AFDB763C7D}"/>
              </a:ext>
            </a:extLst>
          </p:cNvPr>
          <p:cNvSpPr>
            <a:spLocks noGrp="1"/>
          </p:cNvSpPr>
          <p:nvPr>
            <p:ph type="sldNum" sz="quarter" idx="12"/>
          </p:nvPr>
        </p:nvSpPr>
        <p:spPr/>
        <p:txBody>
          <a:bodyPr/>
          <a:lstStyle/>
          <a:p>
            <a:fld id="{4CE482DC-2269-4F26-9D2A-7E44B1A4CD85}" type="slidenum">
              <a:rPr lang="en-US" smtClean="0"/>
              <a:t>21</a:t>
            </a:fld>
            <a:endParaRPr lang="en-US"/>
          </a:p>
        </p:txBody>
      </p:sp>
    </p:spTree>
    <p:extLst>
      <p:ext uri="{BB962C8B-B14F-4D97-AF65-F5344CB8AC3E}">
        <p14:creationId xmlns:p14="http://schemas.microsoft.com/office/powerpoint/2010/main" val="8056711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1451C-F962-43EB-850D-6C5273CBC1AA}"/>
              </a:ext>
            </a:extLst>
          </p:cNvPr>
          <p:cNvSpPr>
            <a:spLocks noGrp="1"/>
          </p:cNvSpPr>
          <p:nvPr>
            <p:ph type="title"/>
          </p:nvPr>
        </p:nvSpPr>
        <p:spPr>
          <a:xfrm>
            <a:off x="616449" y="758952"/>
            <a:ext cx="10539231" cy="3566160"/>
          </a:xfrm>
        </p:spPr>
        <p:txBody>
          <a:bodyPr vert="horz" lIns="91440" tIns="45720" rIns="91440" bIns="45720" rtlCol="0" anchor="b">
            <a:normAutofit/>
          </a:bodyPr>
          <a:lstStyle/>
          <a:p>
            <a:r>
              <a:rPr lang="en-US" dirty="0">
                <a:solidFill>
                  <a:schemeClr val="tx1"/>
                </a:solidFill>
              </a:rPr>
              <a:t>Important Information to Consider Prior to Developing a Goal</a:t>
            </a:r>
          </a:p>
        </p:txBody>
      </p:sp>
      <p:sp>
        <p:nvSpPr>
          <p:cNvPr id="4" name="Slide Number Placeholder 3">
            <a:extLst>
              <a:ext uri="{FF2B5EF4-FFF2-40B4-BE49-F238E27FC236}">
                <a16:creationId xmlns:a16="http://schemas.microsoft.com/office/drawing/2014/main" id="{B0462FCB-6B18-4A27-8574-68167EA58C50}"/>
              </a:ext>
            </a:extLst>
          </p:cNvPr>
          <p:cNvSpPr>
            <a:spLocks noGrp="1"/>
          </p:cNvSpPr>
          <p:nvPr>
            <p:ph type="sldNum" sz="quarter" idx="12"/>
          </p:nvPr>
        </p:nvSpPr>
        <p:spPr>
          <a:xfrm>
            <a:off x="9940215" y="6288115"/>
            <a:ext cx="1312025" cy="569885"/>
          </a:xfrm>
        </p:spPr>
        <p:txBody>
          <a:bodyPr vert="horz" lIns="91440" tIns="45720" rIns="91440" bIns="45720" rtlCol="0" anchor="ctr">
            <a:normAutofit/>
          </a:bodyPr>
          <a:lstStyle/>
          <a:p>
            <a:pPr lvl="0"/>
            <a:fld id="{1E47FE53-EBF0-4DA7-9D9D-CC1C3A20F3CB}" type="slidenum">
              <a:rPr lang="en-US" noProof="0" smtClean="0"/>
              <a:pPr lvl="0"/>
              <a:t>22</a:t>
            </a:fld>
            <a:endParaRPr lang="en-US" noProof="0" dirty="0"/>
          </a:p>
        </p:txBody>
      </p:sp>
    </p:spTree>
    <p:extLst>
      <p:ext uri="{BB962C8B-B14F-4D97-AF65-F5344CB8AC3E}">
        <p14:creationId xmlns:p14="http://schemas.microsoft.com/office/powerpoint/2010/main" val="13508863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116A904D-80BE-42BB-A96F-14D33FFE0D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Rectangle 52">
            <a:extLst>
              <a:ext uri="{FF2B5EF4-FFF2-40B4-BE49-F238E27FC236}">
                <a16:creationId xmlns:a16="http://schemas.microsoft.com/office/drawing/2014/main" id="{3E49CA6A-AA0D-433F-BA6F-E0F8DCBA8B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54" name="Straight Connector 53">
            <a:extLst>
              <a:ext uri="{FF2B5EF4-FFF2-40B4-BE49-F238E27FC236}">
                <a16:creationId xmlns:a16="http://schemas.microsoft.com/office/drawing/2014/main" id="{17706B1B-4321-47A1-B97B-3364729F72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55" name="Rectangle 54">
            <a:extLst>
              <a:ext uri="{FF2B5EF4-FFF2-40B4-BE49-F238E27FC236}">
                <a16:creationId xmlns:a16="http://schemas.microsoft.com/office/drawing/2014/main" id="{B6432BCE-DFD0-492A-825D-B06B19216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045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6" name="Rectangle 55">
            <a:extLst>
              <a:ext uri="{FF2B5EF4-FFF2-40B4-BE49-F238E27FC236}">
                <a16:creationId xmlns:a16="http://schemas.microsoft.com/office/drawing/2014/main" id="{19F5B778-C67E-417B-9509-2F509EA615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614975"/>
            <a:ext cx="12188952" cy="2243025"/>
          </a:xfrm>
          <a:prstGeom prst="rect">
            <a:avLst/>
          </a:prstGeom>
          <a:solidFill>
            <a:srgbClr val="43666B"/>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8D582C1-57D9-0761-0140-1881260A56B8}"/>
              </a:ext>
            </a:extLst>
          </p:cNvPr>
          <p:cNvSpPr>
            <a:spLocks noGrp="1"/>
          </p:cNvSpPr>
          <p:nvPr>
            <p:ph type="title"/>
          </p:nvPr>
        </p:nvSpPr>
        <p:spPr>
          <a:xfrm>
            <a:off x="1065197" y="4803243"/>
            <a:ext cx="10058400" cy="1957658"/>
          </a:xfrm>
        </p:spPr>
        <p:txBody>
          <a:bodyPr vert="horz" lIns="91440" tIns="45720" rIns="91440" bIns="45720" rtlCol="0" anchor="b">
            <a:noAutofit/>
          </a:bodyPr>
          <a:lstStyle/>
          <a:p>
            <a:r>
              <a:rPr lang="en-US" sz="3400" dirty="0">
                <a:solidFill>
                  <a:srgbClr val="FFFFFF"/>
                </a:solidFill>
              </a:rPr>
              <a:t>What have we learned? Through our comprehensive needs analysis, from any data analysis, from our educational partners and community? What are the current needs and how can we best address them?</a:t>
            </a:r>
          </a:p>
        </p:txBody>
      </p:sp>
      <p:pic>
        <p:nvPicPr>
          <p:cNvPr id="3" name="Picture 2">
            <a:extLst>
              <a:ext uri="{FF2B5EF4-FFF2-40B4-BE49-F238E27FC236}">
                <a16:creationId xmlns:a16="http://schemas.microsoft.com/office/drawing/2014/main" id="{8D53BF0B-68DD-F9D0-321F-733A708BBBCF}"/>
              </a:ext>
              <a:ext uri="{C183D7F6-B498-43B3-948B-1728B52AA6E4}">
                <adec:decorative xmlns:adec="http://schemas.microsoft.com/office/drawing/2017/decorative" val="1"/>
              </a:ext>
            </a:extLst>
          </p:cNvPr>
          <p:cNvPicPr>
            <a:picLocks noChangeAspect="1"/>
          </p:cNvPicPr>
          <p:nvPr/>
        </p:nvPicPr>
        <p:blipFill rotWithShape="1">
          <a:blip r:embed="rId2"/>
          <a:srcRect r="11048" b="2"/>
          <a:stretch/>
        </p:blipFill>
        <p:spPr>
          <a:xfrm>
            <a:off x="20" y="10"/>
            <a:ext cx="6048719" cy="4538900"/>
          </a:xfrm>
          <a:prstGeom prst="rect">
            <a:avLst/>
          </a:prstGeom>
        </p:spPr>
      </p:pic>
      <p:pic>
        <p:nvPicPr>
          <p:cNvPr id="6" name="Picture 5">
            <a:extLst>
              <a:ext uri="{FF2B5EF4-FFF2-40B4-BE49-F238E27FC236}">
                <a16:creationId xmlns:a16="http://schemas.microsoft.com/office/drawing/2014/main" id="{5CB6FEC8-0F22-26EC-17B3-6D85F708A722}"/>
              </a:ex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a:stretch/>
        </p:blipFill>
        <p:spPr>
          <a:xfrm>
            <a:off x="6141720" y="1965"/>
            <a:ext cx="6050280" cy="4533324"/>
          </a:xfrm>
          <a:prstGeom prst="rect">
            <a:avLst/>
          </a:prstGeom>
        </p:spPr>
      </p:pic>
      <p:sp>
        <p:nvSpPr>
          <p:cNvPr id="57" name="Rectangle 56">
            <a:extLst>
              <a:ext uri="{FF2B5EF4-FFF2-40B4-BE49-F238E27FC236}">
                <a16:creationId xmlns:a16="http://schemas.microsoft.com/office/drawing/2014/main" id="{E88F05FB-902F-4AE9-81B6-9036CB580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611354"/>
            <a:ext cx="12188952" cy="64008"/>
          </a:xfrm>
          <a:prstGeom prst="rect">
            <a:avLst/>
          </a:prstGeom>
          <a:solidFill>
            <a:srgbClr val="F5F14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B68024A6-A5F8-E225-C6BA-B90EF1E3CDC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CE482DC-2269-4F26-9D2A-7E44B1A4CD85}" type="slidenum">
              <a:rPr kumimoji="0" lang="en-US" sz="24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39955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E8A21-9829-4691-8B66-81B2724812AC}"/>
              </a:ext>
            </a:extLst>
          </p:cNvPr>
          <p:cNvSpPr>
            <a:spLocks noGrp="1"/>
          </p:cNvSpPr>
          <p:nvPr>
            <p:ph type="title"/>
          </p:nvPr>
        </p:nvSpPr>
        <p:spPr/>
        <p:txBody>
          <a:bodyPr>
            <a:normAutofit/>
          </a:bodyPr>
          <a:lstStyle/>
          <a:p>
            <a:r>
              <a:rPr lang="en-US" sz="5000" dirty="0">
                <a:solidFill>
                  <a:schemeClr val="tx1"/>
                </a:solidFill>
              </a:rPr>
              <a:t>Requirement for Goals</a:t>
            </a:r>
            <a:endParaRPr lang="en-US" sz="5000" dirty="0">
              <a:solidFill>
                <a:schemeClr val="tx1"/>
              </a:solidFill>
              <a:cs typeface="Arial"/>
            </a:endParaRPr>
          </a:p>
        </p:txBody>
      </p:sp>
      <p:sp>
        <p:nvSpPr>
          <p:cNvPr id="3" name="Content Placeholder 2">
            <a:extLst>
              <a:ext uri="{FF2B5EF4-FFF2-40B4-BE49-F238E27FC236}">
                <a16:creationId xmlns:a16="http://schemas.microsoft.com/office/drawing/2014/main" id="{2A241FD3-B190-4D7E-B504-99FBF7FDFF9F}"/>
              </a:ext>
            </a:extLst>
          </p:cNvPr>
          <p:cNvSpPr>
            <a:spLocks noGrp="1"/>
          </p:cNvSpPr>
          <p:nvPr>
            <p:ph idx="1"/>
          </p:nvPr>
        </p:nvSpPr>
        <p:spPr/>
        <p:txBody>
          <a:bodyPr vert="horz" lIns="45720" tIns="45720" rIns="45720" bIns="45720" rtlCol="0" anchor="t">
            <a:normAutofit lnSpcReduction="10000"/>
          </a:bodyPr>
          <a:lstStyle/>
          <a:p>
            <a:pPr marL="175895" lvl="0" indent="-175895"/>
            <a:r>
              <a:rPr lang="en-US" dirty="0">
                <a:solidFill>
                  <a:schemeClr val="tx1"/>
                </a:solidFill>
                <a:cs typeface="Arial"/>
              </a:rPr>
              <a:t>The LCAP must include a description of the annual goals to be achieved for each student group for each state priority and for any local priorities identified by the local governing board or body of the school district or COE, or in the charter school petition</a:t>
            </a:r>
          </a:p>
          <a:p>
            <a:pPr marL="175895" indent="-175895"/>
            <a:r>
              <a:rPr lang="en-US" dirty="0">
                <a:solidFill>
                  <a:schemeClr val="tx1"/>
                </a:solidFill>
                <a:cs typeface="Arial"/>
              </a:rPr>
              <a:t>LEAs are to pay particular attention to addressing and reducing disparities in opportunities and outcomes between student groups indicated by the California School Dashboard.</a:t>
            </a:r>
          </a:p>
          <a:p>
            <a:pPr marL="175895" indent="-175895"/>
            <a:r>
              <a:rPr lang="en-US" dirty="0">
                <a:solidFill>
                  <a:schemeClr val="tx1"/>
                </a:solidFill>
                <a:cs typeface="Arial"/>
              </a:rPr>
              <a:t>Given this, how is the LEA using its resources to respond to TK–12 student and community needs, and address any performance gaps, including by meeting its obligation to increase or improve services for foster youth, English learners, and low-income students?</a:t>
            </a:r>
          </a:p>
        </p:txBody>
      </p:sp>
      <p:sp>
        <p:nvSpPr>
          <p:cNvPr id="4" name="Slide Number Placeholder 3">
            <a:extLst>
              <a:ext uri="{FF2B5EF4-FFF2-40B4-BE49-F238E27FC236}">
                <a16:creationId xmlns:a16="http://schemas.microsoft.com/office/drawing/2014/main" id="{9EEC4DAC-719B-4F90-94A1-127F831D5B3E}"/>
              </a:ext>
            </a:extLst>
          </p:cNvPr>
          <p:cNvSpPr>
            <a:spLocks noGrp="1"/>
          </p:cNvSpPr>
          <p:nvPr>
            <p:ph type="sldNum" sz="quarter" idx="12"/>
          </p:nvPr>
        </p:nvSpPr>
        <p:spPr/>
        <p:txBody>
          <a:bodyPr/>
          <a:lstStyle/>
          <a:p>
            <a:fld id="{1E47FE53-EBF0-4DA7-9D9D-CC1C3A20F3CB}" type="slidenum">
              <a:rPr lang="en-US" dirty="0" smtClean="0"/>
              <a:t>24</a:t>
            </a:fld>
            <a:endParaRPr lang="en-US"/>
          </a:p>
        </p:txBody>
      </p:sp>
    </p:spTree>
    <p:extLst>
      <p:ext uri="{BB962C8B-B14F-4D97-AF65-F5344CB8AC3E}">
        <p14:creationId xmlns:p14="http://schemas.microsoft.com/office/powerpoint/2010/main" val="24482052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A7AFC-EBBD-7FF8-26DA-E4A5660FB7CF}"/>
              </a:ext>
            </a:extLst>
          </p:cNvPr>
          <p:cNvSpPr>
            <a:spLocks noGrp="1"/>
          </p:cNvSpPr>
          <p:nvPr>
            <p:ph type="title"/>
          </p:nvPr>
        </p:nvSpPr>
        <p:spPr/>
        <p:txBody>
          <a:bodyPr>
            <a:normAutofit/>
          </a:bodyPr>
          <a:lstStyle/>
          <a:p>
            <a:r>
              <a:rPr lang="en-US" sz="5000" dirty="0">
                <a:solidFill>
                  <a:schemeClr val="tx1"/>
                </a:solidFill>
              </a:rPr>
              <a:t>Requirement to Address the LCFF State Priorities</a:t>
            </a:r>
          </a:p>
        </p:txBody>
      </p:sp>
      <p:sp>
        <p:nvSpPr>
          <p:cNvPr id="3" name="Content Placeholder 2">
            <a:extLst>
              <a:ext uri="{FF2B5EF4-FFF2-40B4-BE49-F238E27FC236}">
                <a16:creationId xmlns:a16="http://schemas.microsoft.com/office/drawing/2014/main" id="{A7A2DB79-4B26-4FD6-C5CE-86BB1F5D280F}"/>
              </a:ext>
            </a:extLst>
          </p:cNvPr>
          <p:cNvSpPr>
            <a:spLocks noGrp="1"/>
          </p:cNvSpPr>
          <p:nvPr>
            <p:ph idx="1"/>
          </p:nvPr>
        </p:nvSpPr>
        <p:spPr/>
        <p:txBody>
          <a:bodyPr vert="horz" lIns="0" tIns="45720" rIns="0" bIns="45720" rtlCol="0" anchor="t">
            <a:normAutofit/>
          </a:bodyPr>
          <a:lstStyle/>
          <a:p>
            <a:pPr marL="0" indent="0">
              <a:buNone/>
            </a:pPr>
            <a:r>
              <a:rPr lang="en-US" dirty="0">
                <a:solidFill>
                  <a:schemeClr val="tx1"/>
                </a:solidFill>
              </a:rPr>
              <a:t>At a minimum, the LCAP must address all LCFF priorities and associated metrics articulated in </a:t>
            </a:r>
            <a:r>
              <a:rPr lang="en-US" i="1" dirty="0">
                <a:solidFill>
                  <a:schemeClr val="tx1"/>
                </a:solidFill>
              </a:rPr>
              <a:t>EC</a:t>
            </a:r>
            <a:r>
              <a:rPr lang="en-US" dirty="0">
                <a:solidFill>
                  <a:schemeClr val="tx1"/>
                </a:solidFill>
              </a:rPr>
              <a:t> sections 52060(d) and 52066(d), as applicable to the LEA. The</a:t>
            </a:r>
            <a:r>
              <a:rPr lang="en-US" dirty="0"/>
              <a:t> </a:t>
            </a:r>
            <a:r>
              <a:rPr lang="en-US" dirty="0">
                <a:hlinkClick r:id="rId2"/>
              </a:rPr>
              <a:t>LCFF State Priorities Summary (DOCX)</a:t>
            </a:r>
            <a:r>
              <a:rPr lang="en-US" dirty="0"/>
              <a:t> </a:t>
            </a:r>
            <a:r>
              <a:rPr lang="en-US" dirty="0">
                <a:solidFill>
                  <a:schemeClr val="tx1"/>
                </a:solidFill>
              </a:rPr>
              <a:t>provides a summary of </a:t>
            </a:r>
            <a:r>
              <a:rPr lang="en-US" i="1" dirty="0">
                <a:solidFill>
                  <a:schemeClr val="tx1"/>
                </a:solidFill>
              </a:rPr>
              <a:t>EC</a:t>
            </a:r>
            <a:r>
              <a:rPr lang="en-US" dirty="0">
                <a:solidFill>
                  <a:schemeClr val="tx1"/>
                </a:solidFill>
              </a:rPr>
              <a:t> sections 52060(d) and 52066(d) to aid in the development of the LCAP.</a:t>
            </a:r>
          </a:p>
          <a:p>
            <a:pPr marL="543560" lvl="1" indent="-342900"/>
            <a:r>
              <a:rPr lang="en-US" dirty="0">
                <a:solidFill>
                  <a:schemeClr val="tx1"/>
                </a:solidFill>
              </a:rPr>
              <a:t>LEAs must consider performance on the state and local indicators, including their locally collected and reported data for the local indicators that are included in the Dashboard, in determining whether and how to prioritize its goals within the LCAP. </a:t>
            </a:r>
          </a:p>
          <a:p>
            <a:pPr marL="543560" lvl="1" indent="-342900"/>
            <a:r>
              <a:rPr lang="en-US" dirty="0">
                <a:solidFill>
                  <a:schemeClr val="tx1"/>
                </a:solidFill>
              </a:rPr>
              <a:t>Goals may also address any local priorities. </a:t>
            </a:r>
          </a:p>
          <a:p>
            <a:pPr marL="543560" lvl="1" indent="-342900"/>
            <a:r>
              <a:rPr lang="en-US" dirty="0">
                <a:solidFill>
                  <a:schemeClr val="tx1"/>
                </a:solidFill>
              </a:rPr>
              <a:t>One goal may address multiple priorities. </a:t>
            </a:r>
            <a:endParaRPr lang="en-US" dirty="0">
              <a:latin typeface="Arial"/>
              <a:cs typeface="Arial"/>
            </a:endParaRPr>
          </a:p>
        </p:txBody>
      </p:sp>
      <p:sp>
        <p:nvSpPr>
          <p:cNvPr id="6" name="Slide Number Placeholder 5">
            <a:extLst>
              <a:ext uri="{FF2B5EF4-FFF2-40B4-BE49-F238E27FC236}">
                <a16:creationId xmlns:a16="http://schemas.microsoft.com/office/drawing/2014/main" id="{B018B0E5-98F7-ED82-5E43-AB6E3A18D96F}"/>
              </a:ext>
            </a:extLst>
          </p:cNvPr>
          <p:cNvSpPr>
            <a:spLocks noGrp="1"/>
          </p:cNvSpPr>
          <p:nvPr>
            <p:ph type="sldNum" sz="quarter" idx="12"/>
          </p:nvPr>
        </p:nvSpPr>
        <p:spPr/>
        <p:txBody>
          <a:bodyPr/>
          <a:lstStyle/>
          <a:p>
            <a:fld id="{4CE482DC-2269-4F26-9D2A-7E44B1A4CD85}" type="slidenum">
              <a:rPr lang="en-US" smtClean="0"/>
              <a:t>25</a:t>
            </a:fld>
            <a:endParaRPr lang="en-US" dirty="0"/>
          </a:p>
        </p:txBody>
      </p:sp>
    </p:spTree>
    <p:extLst>
      <p:ext uri="{BB962C8B-B14F-4D97-AF65-F5344CB8AC3E}">
        <p14:creationId xmlns:p14="http://schemas.microsoft.com/office/powerpoint/2010/main" val="34164855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1451C-F962-43EB-850D-6C5273CBC1AA}"/>
              </a:ext>
            </a:extLst>
          </p:cNvPr>
          <p:cNvSpPr>
            <a:spLocks noGrp="1"/>
          </p:cNvSpPr>
          <p:nvPr>
            <p:ph type="title"/>
          </p:nvPr>
        </p:nvSpPr>
        <p:spPr>
          <a:xfrm>
            <a:off x="616449" y="758952"/>
            <a:ext cx="10539231" cy="3566160"/>
          </a:xfrm>
        </p:spPr>
        <p:txBody>
          <a:bodyPr vert="horz" lIns="91440" tIns="45720" rIns="91440" bIns="45720" rtlCol="0" anchor="b">
            <a:normAutofit/>
          </a:bodyPr>
          <a:lstStyle/>
          <a:p>
            <a:r>
              <a:rPr lang="en-US" dirty="0">
                <a:solidFill>
                  <a:schemeClr val="tx1"/>
                </a:solidFill>
              </a:rPr>
              <a:t>Measuring and Reporting Results: Template and Instructions</a:t>
            </a:r>
          </a:p>
        </p:txBody>
      </p:sp>
      <p:sp>
        <p:nvSpPr>
          <p:cNvPr id="4" name="Slide Number Placeholder 3">
            <a:extLst>
              <a:ext uri="{FF2B5EF4-FFF2-40B4-BE49-F238E27FC236}">
                <a16:creationId xmlns:a16="http://schemas.microsoft.com/office/drawing/2014/main" id="{B0462FCB-6B18-4A27-8574-68167EA58C50}"/>
              </a:ext>
            </a:extLst>
          </p:cNvPr>
          <p:cNvSpPr>
            <a:spLocks noGrp="1"/>
          </p:cNvSpPr>
          <p:nvPr>
            <p:ph type="sldNum" sz="quarter" idx="12"/>
          </p:nvPr>
        </p:nvSpPr>
        <p:spPr>
          <a:xfrm>
            <a:off x="9933770" y="6347791"/>
            <a:ext cx="1312025" cy="510209"/>
          </a:xfrm>
        </p:spPr>
        <p:txBody>
          <a:bodyPr vert="horz" lIns="91440" tIns="45720" rIns="91440" bIns="45720" rtlCol="0" anchor="ctr">
            <a:normAutofit/>
          </a:bodyPr>
          <a:lstStyle/>
          <a:p>
            <a:pPr lvl="0"/>
            <a:fld id="{1E47FE53-EBF0-4DA7-9D9D-CC1C3A20F3CB}" type="slidenum">
              <a:rPr lang="en-US" noProof="0" smtClean="0"/>
              <a:pPr lvl="0"/>
              <a:t>26</a:t>
            </a:fld>
            <a:endParaRPr lang="en-US" noProof="0" dirty="0"/>
          </a:p>
        </p:txBody>
      </p:sp>
    </p:spTree>
    <p:extLst>
      <p:ext uri="{BB962C8B-B14F-4D97-AF65-F5344CB8AC3E}">
        <p14:creationId xmlns:p14="http://schemas.microsoft.com/office/powerpoint/2010/main" val="36607848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736F8-75B1-40A9-A626-4BE6C6BCBB62}"/>
              </a:ext>
            </a:extLst>
          </p:cNvPr>
          <p:cNvSpPr>
            <a:spLocks noGrp="1"/>
          </p:cNvSpPr>
          <p:nvPr>
            <p:ph type="title"/>
          </p:nvPr>
        </p:nvSpPr>
        <p:spPr>
          <a:xfrm>
            <a:off x="838200" y="365125"/>
            <a:ext cx="10515600" cy="1325563"/>
          </a:xfrm>
        </p:spPr>
        <p:txBody>
          <a:bodyPr>
            <a:normAutofit/>
          </a:bodyPr>
          <a:lstStyle/>
          <a:p>
            <a:r>
              <a:rPr lang="en-US" dirty="0"/>
              <a:t>Measuring and Reporting Results</a:t>
            </a:r>
          </a:p>
        </p:txBody>
      </p:sp>
      <p:graphicFrame>
        <p:nvGraphicFramePr>
          <p:cNvPr id="4" name="Content Placeholder 3" descr="How Measuring and Reporting Results Table looks in the Template">
            <a:extLst>
              <a:ext uri="{FF2B5EF4-FFF2-40B4-BE49-F238E27FC236}">
                <a16:creationId xmlns:a16="http://schemas.microsoft.com/office/drawing/2014/main" id="{13A5EE2E-D15F-C3F1-B915-FFB75937217D}"/>
              </a:ext>
            </a:extLst>
          </p:cNvPr>
          <p:cNvGraphicFramePr>
            <a:graphicFrameLocks noGrp="1"/>
          </p:cNvGraphicFramePr>
          <p:nvPr>
            <p:ph idx="1"/>
            <p:extLst>
              <p:ext uri="{D42A27DB-BD31-4B8C-83A1-F6EECF244321}">
                <p14:modId xmlns:p14="http://schemas.microsoft.com/office/powerpoint/2010/main" val="3619945856"/>
              </p:ext>
            </p:extLst>
          </p:nvPr>
        </p:nvGraphicFramePr>
        <p:xfrm>
          <a:off x="225286" y="1984641"/>
          <a:ext cx="11701670" cy="3657600"/>
        </p:xfrm>
        <a:graphic>
          <a:graphicData uri="http://schemas.openxmlformats.org/drawingml/2006/table">
            <a:tbl>
              <a:tblPr firstRow="1" firstCol="1"/>
              <a:tblGrid>
                <a:gridCol w="1537653">
                  <a:extLst>
                    <a:ext uri="{9D8B030D-6E8A-4147-A177-3AD203B41FA5}">
                      <a16:colId xmlns:a16="http://schemas.microsoft.com/office/drawing/2014/main" val="1903041340"/>
                    </a:ext>
                  </a:extLst>
                </a:gridCol>
                <a:gridCol w="1893738">
                  <a:extLst>
                    <a:ext uri="{9D8B030D-6E8A-4147-A177-3AD203B41FA5}">
                      <a16:colId xmlns:a16="http://schemas.microsoft.com/office/drawing/2014/main" val="2364666788"/>
                    </a:ext>
                  </a:extLst>
                </a:gridCol>
                <a:gridCol w="1505161">
                  <a:extLst>
                    <a:ext uri="{9D8B030D-6E8A-4147-A177-3AD203B41FA5}">
                      <a16:colId xmlns:a16="http://schemas.microsoft.com/office/drawing/2014/main" val="262319428"/>
                    </a:ext>
                  </a:extLst>
                </a:gridCol>
                <a:gridCol w="1642957">
                  <a:extLst>
                    <a:ext uri="{9D8B030D-6E8A-4147-A177-3AD203B41FA5}">
                      <a16:colId xmlns:a16="http://schemas.microsoft.com/office/drawing/2014/main" val="4082600108"/>
                    </a:ext>
                  </a:extLst>
                </a:gridCol>
                <a:gridCol w="1605704">
                  <a:extLst>
                    <a:ext uri="{9D8B030D-6E8A-4147-A177-3AD203B41FA5}">
                      <a16:colId xmlns:a16="http://schemas.microsoft.com/office/drawing/2014/main" val="3007841078"/>
                    </a:ext>
                  </a:extLst>
                </a:gridCol>
                <a:gridCol w="1757852">
                  <a:extLst>
                    <a:ext uri="{9D8B030D-6E8A-4147-A177-3AD203B41FA5}">
                      <a16:colId xmlns:a16="http://schemas.microsoft.com/office/drawing/2014/main" val="979169019"/>
                    </a:ext>
                  </a:extLst>
                </a:gridCol>
                <a:gridCol w="1758605">
                  <a:extLst>
                    <a:ext uri="{9D8B030D-6E8A-4147-A177-3AD203B41FA5}">
                      <a16:colId xmlns:a16="http://schemas.microsoft.com/office/drawing/2014/main" val="3280754037"/>
                    </a:ext>
                  </a:extLst>
                </a:gridCol>
              </a:tblGrid>
              <a:tr h="1343456">
                <a:tc>
                  <a:txBody>
                    <a:bodyPr/>
                    <a:lstStyle/>
                    <a:p>
                      <a:pPr marL="0" marR="0" algn="ctr">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Metric #</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marL="0" marR="0" algn="ctr">
                        <a:spcBef>
                          <a:spcPts val="0"/>
                        </a:spcBef>
                        <a:spcAft>
                          <a:spcPts val="600"/>
                        </a:spcAft>
                        <a:tabLst>
                          <a:tab pos="3234055" algn="l"/>
                        </a:tabLst>
                      </a:pP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Metric</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marL="0" marR="0" algn="ctr">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Baseline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marL="0" marR="0" algn="ctr">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Year 1 Outcome </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marL="0" marR="0" algn="ctr">
                        <a:spcBef>
                          <a:spcPts val="0"/>
                        </a:spcBef>
                        <a:spcAft>
                          <a:spcPts val="600"/>
                        </a:spcAft>
                        <a:tabLst>
                          <a:tab pos="3234055" algn="l"/>
                        </a:tabLst>
                      </a:pP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Year 2 Outcome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marL="0" marR="0" algn="ctr">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Target for Year 3 Outcome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marL="0" marR="0" algn="ctr">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Current Difference from Baseline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extLst>
                  <a:ext uri="{0D108BD9-81ED-4DB2-BD59-A6C34878D82A}">
                    <a16:rowId xmlns:a16="http://schemas.microsoft.com/office/drawing/2014/main" val="2176593997"/>
                  </a:ext>
                </a:extLst>
              </a:tr>
              <a:tr h="1998800">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[Metric #]</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[Insert metric here]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[Insert baseline here]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[Insert outcome here]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[Insert outcome here]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tc>
                  <a:txBody>
                    <a:bodyPr/>
                    <a:lstStyle/>
                    <a:p>
                      <a:pPr marL="0" marR="0">
                        <a:spcBef>
                          <a:spcPts val="0"/>
                        </a:spcBef>
                        <a:spcAft>
                          <a:spcPts val="600"/>
                        </a:spcAft>
                        <a:tabLst>
                          <a:tab pos="3234055" algn="l"/>
                        </a:tabLst>
                      </a:pPr>
                      <a:r>
                        <a:rPr lang="en-US" sz="2400">
                          <a:solidFill>
                            <a:srgbClr val="000000"/>
                          </a:solidFill>
                          <a:effectLst/>
                          <a:latin typeface="Arial" panose="020B0604020202020204" pitchFamily="34" charset="0"/>
                          <a:ea typeface="Calibri" panose="020F0502020204030204" pitchFamily="34" charset="0"/>
                          <a:cs typeface="Arial" panose="020B0604020202020204" pitchFamily="34" charset="0"/>
                        </a:rPr>
                        <a:t>[Insert target outcome here]</a:t>
                      </a:r>
                      <a:endParaRPr lang="en-US" sz="240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tc>
                  <a:txBody>
                    <a:bodyPr/>
                    <a:lstStyle/>
                    <a:p>
                      <a:pPr marL="0" marR="0">
                        <a:spcBef>
                          <a:spcPts val="0"/>
                        </a:spcBef>
                        <a:spcAft>
                          <a:spcPts val="600"/>
                        </a:spcAft>
                        <a:tabLst>
                          <a:tab pos="3234055" algn="l"/>
                        </a:tabLst>
                      </a:pP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[Insert </a:t>
                      </a:r>
                      <a:r>
                        <a:rPr lang="en-US" sz="2400" dirty="0">
                          <a:effectLst/>
                          <a:latin typeface="Arial" panose="020B0604020202020204" pitchFamily="34" charset="0"/>
                          <a:ea typeface="Calibri" panose="020F0502020204030204" pitchFamily="34" charset="0"/>
                          <a:cs typeface="Arial" panose="020B0604020202020204" pitchFamily="34" charset="0"/>
                        </a:rPr>
                        <a:t>current </a:t>
                      </a: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difference from baseline here]</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1439" marR="61439" marT="0" marB="0">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tcPr>
                </a:tc>
                <a:extLst>
                  <a:ext uri="{0D108BD9-81ED-4DB2-BD59-A6C34878D82A}">
                    <a16:rowId xmlns:a16="http://schemas.microsoft.com/office/drawing/2014/main" val="4195023556"/>
                  </a:ext>
                </a:extLst>
              </a:tr>
            </a:tbl>
          </a:graphicData>
        </a:graphic>
      </p:graphicFrame>
      <p:sp>
        <p:nvSpPr>
          <p:cNvPr id="6" name="Slide Number Placeholder 5">
            <a:extLst>
              <a:ext uri="{FF2B5EF4-FFF2-40B4-BE49-F238E27FC236}">
                <a16:creationId xmlns:a16="http://schemas.microsoft.com/office/drawing/2014/main" id="{A40EA220-3F70-4B86-895C-942C62548C35}"/>
              </a:ext>
            </a:extLst>
          </p:cNvPr>
          <p:cNvSpPr>
            <a:spLocks noGrp="1"/>
          </p:cNvSpPr>
          <p:nvPr>
            <p:ph type="sldNum" sz="quarter" idx="12"/>
          </p:nvPr>
        </p:nvSpPr>
        <p:spPr>
          <a:xfrm>
            <a:off x="8610600" y="6391551"/>
            <a:ext cx="2743200" cy="466449"/>
          </a:xfrm>
        </p:spPr>
        <p:txBody>
          <a:bodyPr>
            <a:normAutofit/>
          </a:bodyPr>
          <a:lstStyle/>
          <a:p>
            <a:pPr>
              <a:spcAft>
                <a:spcPts val="600"/>
              </a:spcAft>
            </a:pPr>
            <a:fld id="{1E47FE53-EBF0-4DA7-9D9D-CC1C3A20F3CB}" type="slidenum">
              <a:rPr lang="en-US" smtClean="0"/>
              <a:pPr>
                <a:spcAft>
                  <a:spcPts val="600"/>
                </a:spcAft>
              </a:pPr>
              <a:t>27</a:t>
            </a:fld>
            <a:endParaRPr lang="en-US" dirty="0"/>
          </a:p>
        </p:txBody>
      </p:sp>
    </p:spTree>
    <p:extLst>
      <p:ext uri="{BB962C8B-B14F-4D97-AF65-F5344CB8AC3E}">
        <p14:creationId xmlns:p14="http://schemas.microsoft.com/office/powerpoint/2010/main" val="3205968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F8B39-92D4-7803-7E88-367D5E2BFFBC}"/>
              </a:ext>
            </a:extLst>
          </p:cNvPr>
          <p:cNvSpPr>
            <a:spLocks noGrp="1"/>
          </p:cNvSpPr>
          <p:nvPr>
            <p:ph type="title"/>
          </p:nvPr>
        </p:nvSpPr>
        <p:spPr>
          <a:xfrm>
            <a:off x="601884" y="286603"/>
            <a:ext cx="11030672" cy="1450757"/>
          </a:xfrm>
        </p:spPr>
        <p:txBody>
          <a:bodyPr>
            <a:normAutofit/>
          </a:bodyPr>
          <a:lstStyle/>
          <a:p>
            <a:r>
              <a:rPr lang="en-US" sz="5000" dirty="0">
                <a:solidFill>
                  <a:schemeClr val="tx1"/>
                </a:solidFill>
              </a:rPr>
              <a:t>Purpose of Metrics</a:t>
            </a:r>
          </a:p>
        </p:txBody>
      </p:sp>
      <p:sp>
        <p:nvSpPr>
          <p:cNvPr id="3" name="Content Placeholder 2">
            <a:extLst>
              <a:ext uri="{FF2B5EF4-FFF2-40B4-BE49-F238E27FC236}">
                <a16:creationId xmlns:a16="http://schemas.microsoft.com/office/drawing/2014/main" id="{7111A261-AFCD-30F1-A22F-E6C8FBDAA83A}"/>
              </a:ext>
            </a:extLst>
          </p:cNvPr>
          <p:cNvSpPr>
            <a:spLocks noGrp="1"/>
          </p:cNvSpPr>
          <p:nvPr>
            <p:ph idx="1"/>
          </p:nvPr>
        </p:nvSpPr>
        <p:spPr>
          <a:xfrm>
            <a:off x="601884" y="1967479"/>
            <a:ext cx="11030672" cy="4262187"/>
          </a:xfrm>
        </p:spPr>
        <p:txBody>
          <a:bodyPr vert="horz" lIns="0" tIns="45720" rIns="0" bIns="45720" rtlCol="0" anchor="t">
            <a:normAutofit/>
          </a:bodyPr>
          <a:lstStyle/>
          <a:p>
            <a:pPr>
              <a:buNone/>
            </a:pPr>
            <a:r>
              <a:rPr lang="en-US" dirty="0">
                <a:solidFill>
                  <a:schemeClr val="tx1"/>
                </a:solidFill>
              </a:rPr>
              <a:t>Metrics support the LEA in:</a:t>
            </a:r>
          </a:p>
          <a:p>
            <a:pPr marL="365760" indent="-182880"/>
            <a:r>
              <a:rPr lang="en-US" dirty="0">
                <a:solidFill>
                  <a:schemeClr val="tx1"/>
                </a:solidFill>
              </a:rPr>
              <a:t>Identifying progress towards the stated goal</a:t>
            </a:r>
          </a:p>
          <a:p>
            <a:pPr marL="365760" indent="-182880"/>
            <a:r>
              <a:rPr lang="en-US" dirty="0">
                <a:solidFill>
                  <a:schemeClr val="tx1"/>
                </a:solidFill>
              </a:rPr>
              <a:t>Measuring the impact of actions within the goal </a:t>
            </a:r>
          </a:p>
          <a:p>
            <a:pPr marL="365760" indent="-182880"/>
            <a:r>
              <a:rPr lang="en-US" dirty="0">
                <a:solidFill>
                  <a:schemeClr val="tx1"/>
                </a:solidFill>
              </a:rPr>
              <a:t>Determining the effectiveness or ineffectiveness of actions </a:t>
            </a:r>
          </a:p>
        </p:txBody>
      </p:sp>
      <p:sp>
        <p:nvSpPr>
          <p:cNvPr id="6" name="Slide Number Placeholder 5">
            <a:extLst>
              <a:ext uri="{FF2B5EF4-FFF2-40B4-BE49-F238E27FC236}">
                <a16:creationId xmlns:a16="http://schemas.microsoft.com/office/drawing/2014/main" id="{7F7E7388-F7FE-6C5A-B3D4-83DDEB313121}"/>
              </a:ext>
            </a:extLst>
          </p:cNvPr>
          <p:cNvSpPr>
            <a:spLocks noGrp="1"/>
          </p:cNvSpPr>
          <p:nvPr>
            <p:ph type="sldNum" sz="quarter" idx="12"/>
          </p:nvPr>
        </p:nvSpPr>
        <p:spPr/>
        <p:txBody>
          <a:bodyPr/>
          <a:lstStyle/>
          <a:p>
            <a:fld id="{4CE482DC-2269-4F26-9D2A-7E44B1A4CD85}" type="slidenum">
              <a:rPr lang="en-US" smtClean="0"/>
              <a:t>28</a:t>
            </a:fld>
            <a:endParaRPr lang="en-US" dirty="0"/>
          </a:p>
        </p:txBody>
      </p:sp>
    </p:spTree>
    <p:extLst>
      <p:ext uri="{BB962C8B-B14F-4D97-AF65-F5344CB8AC3E}">
        <p14:creationId xmlns:p14="http://schemas.microsoft.com/office/powerpoint/2010/main" val="20473373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2A56D-C888-41B7-95C7-C72A51E410EE}"/>
              </a:ext>
            </a:extLst>
          </p:cNvPr>
          <p:cNvSpPr>
            <a:spLocks noGrp="1"/>
          </p:cNvSpPr>
          <p:nvPr>
            <p:ph type="title"/>
          </p:nvPr>
        </p:nvSpPr>
        <p:spPr>
          <a:xfrm>
            <a:off x="601884" y="286603"/>
            <a:ext cx="11030672" cy="1450757"/>
          </a:xfrm>
        </p:spPr>
        <p:txBody>
          <a:bodyPr>
            <a:normAutofit/>
          </a:bodyPr>
          <a:lstStyle/>
          <a:p>
            <a:r>
              <a:rPr lang="en-US" sz="5000" dirty="0">
                <a:solidFill>
                  <a:schemeClr val="tx1"/>
                </a:solidFill>
              </a:rPr>
              <a:t>Metrics Instructions - Measuring and Reporting Results: (1 of 2)</a:t>
            </a:r>
          </a:p>
        </p:txBody>
      </p:sp>
      <p:sp>
        <p:nvSpPr>
          <p:cNvPr id="3" name="Content Placeholder 2">
            <a:extLst>
              <a:ext uri="{FF2B5EF4-FFF2-40B4-BE49-F238E27FC236}">
                <a16:creationId xmlns:a16="http://schemas.microsoft.com/office/drawing/2014/main" id="{39F03FAE-EDF7-4CC7-A9BD-1CFF69B1D97C}"/>
              </a:ext>
            </a:extLst>
          </p:cNvPr>
          <p:cNvSpPr>
            <a:spLocks noGrp="1"/>
          </p:cNvSpPr>
          <p:nvPr>
            <p:ph idx="1"/>
          </p:nvPr>
        </p:nvSpPr>
        <p:spPr>
          <a:xfrm>
            <a:off x="601884" y="1967479"/>
            <a:ext cx="11030672" cy="4262187"/>
          </a:xfrm>
        </p:spPr>
        <p:txBody>
          <a:bodyPr vert="horz" lIns="0" tIns="45720" rIns="0" bIns="45720" rtlCol="0" anchor="t">
            <a:noAutofit/>
          </a:bodyPr>
          <a:lstStyle/>
          <a:p>
            <a:pPr marL="182880" indent="-182880"/>
            <a:r>
              <a:rPr lang="en-US" dirty="0">
                <a:solidFill>
                  <a:schemeClr val="tx1"/>
                </a:solidFill>
              </a:rPr>
              <a:t>For each LCAP year, identify the metric(s) that the LEA will use to track progress toward the expected outcomes.</a:t>
            </a:r>
          </a:p>
          <a:p>
            <a:pPr marL="182880" indent="-182880"/>
            <a:r>
              <a:rPr lang="en-US" dirty="0">
                <a:solidFill>
                  <a:schemeClr val="tx1"/>
                </a:solidFill>
              </a:rPr>
              <a:t>Metric = the standard of measure being used to determine progress towards the goal and/or to measure the effectiveness of one or more actions associated with the goal.</a:t>
            </a:r>
          </a:p>
          <a:p>
            <a:pPr marL="182880" lvl="1" indent="-182880">
              <a:buSzPct val="100000"/>
            </a:pPr>
            <a:r>
              <a:rPr lang="en-US" dirty="0">
                <a:solidFill>
                  <a:schemeClr val="tx1"/>
                </a:solidFill>
              </a:rPr>
              <a:t>LEAs must identify metrics for specific student groups, as appropriate, including expected outcomes that address and reduce disparities in outcomes between student groups.</a:t>
            </a:r>
          </a:p>
        </p:txBody>
      </p:sp>
      <p:sp>
        <p:nvSpPr>
          <p:cNvPr id="4" name="Slide Number Placeholder 3">
            <a:extLst>
              <a:ext uri="{FF2B5EF4-FFF2-40B4-BE49-F238E27FC236}">
                <a16:creationId xmlns:a16="http://schemas.microsoft.com/office/drawing/2014/main" id="{1192E750-0ED0-4993-9C14-DF6587894FF4}"/>
              </a:ext>
            </a:extLst>
          </p:cNvPr>
          <p:cNvSpPr>
            <a:spLocks noGrp="1"/>
          </p:cNvSpPr>
          <p:nvPr>
            <p:ph type="sldNum" sz="quarter" idx="12"/>
          </p:nvPr>
        </p:nvSpPr>
        <p:spPr>
          <a:xfrm>
            <a:off x="9900458" y="6459785"/>
            <a:ext cx="1312025" cy="365125"/>
          </a:xfrm>
        </p:spPr>
        <p:txBody>
          <a:bodyPr/>
          <a:lstStyle/>
          <a:p>
            <a:fld id="{1E47FE53-EBF0-4DA7-9D9D-CC1C3A20F3CB}" type="slidenum">
              <a:rPr lang="en-US" smtClean="0"/>
              <a:pPr/>
              <a:t>29</a:t>
            </a:fld>
            <a:endParaRPr lang="en-US" dirty="0"/>
          </a:p>
        </p:txBody>
      </p:sp>
    </p:spTree>
    <p:extLst>
      <p:ext uri="{BB962C8B-B14F-4D97-AF65-F5344CB8AC3E}">
        <p14:creationId xmlns:p14="http://schemas.microsoft.com/office/powerpoint/2010/main" val="1082229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92E10-CFBF-31F6-17E2-9C7B932BB98D}"/>
              </a:ext>
            </a:extLst>
          </p:cNvPr>
          <p:cNvSpPr>
            <a:spLocks noGrp="1"/>
          </p:cNvSpPr>
          <p:nvPr>
            <p:ph type="title"/>
          </p:nvPr>
        </p:nvSpPr>
        <p:spPr/>
        <p:txBody>
          <a:bodyPr>
            <a:normAutofit/>
          </a:bodyPr>
          <a:lstStyle/>
          <a:p>
            <a:r>
              <a:rPr lang="en-US" sz="5000" dirty="0">
                <a:solidFill>
                  <a:schemeClr val="tx1"/>
                </a:solidFill>
              </a:rPr>
              <a:t>Template Files</a:t>
            </a:r>
          </a:p>
        </p:txBody>
      </p:sp>
      <p:sp>
        <p:nvSpPr>
          <p:cNvPr id="3" name="Content Placeholder 2">
            <a:extLst>
              <a:ext uri="{FF2B5EF4-FFF2-40B4-BE49-F238E27FC236}">
                <a16:creationId xmlns:a16="http://schemas.microsoft.com/office/drawing/2014/main" id="{88CD891D-E63F-2BDF-493B-7214AC6712C4}"/>
              </a:ext>
            </a:extLst>
          </p:cNvPr>
          <p:cNvSpPr>
            <a:spLocks noGrp="1"/>
          </p:cNvSpPr>
          <p:nvPr>
            <p:ph idx="1"/>
          </p:nvPr>
        </p:nvSpPr>
        <p:spPr/>
        <p:txBody>
          <a:bodyPr vert="horz" lIns="0" tIns="45720" rIns="0" bIns="45720" rtlCol="0" anchor="t">
            <a:normAutofit/>
          </a:bodyPr>
          <a:lstStyle/>
          <a:p>
            <a:pPr>
              <a:buFont typeface="Arial"/>
              <a:buChar char="•"/>
            </a:pPr>
            <a:r>
              <a:rPr lang="en-US" u="sng" dirty="0">
                <a:solidFill>
                  <a:srgbClr val="67AABF"/>
                </a:solidFill>
                <a:latin typeface="Arial"/>
                <a:cs typeface="Arial"/>
                <a:hlinkClick r:id="rId2"/>
              </a:rPr>
              <a:t>Budget Overview for Parents Template for 2026–27 (XLSX)</a:t>
            </a:r>
            <a:r>
              <a:rPr lang="en-US" u="sng" dirty="0">
                <a:solidFill>
                  <a:srgbClr val="67AABF"/>
                </a:solidFill>
                <a:latin typeface="Arial"/>
                <a:cs typeface="Arial"/>
              </a:rPr>
              <a:t> </a:t>
            </a:r>
            <a:endParaRPr lang="en-US" dirty="0"/>
          </a:p>
          <a:p>
            <a:pPr>
              <a:buFont typeface="Arial"/>
              <a:buChar char="•"/>
            </a:pPr>
            <a:r>
              <a:rPr lang="en-US" u="sng" dirty="0">
                <a:solidFill>
                  <a:srgbClr val="67AABF"/>
                </a:solidFill>
                <a:latin typeface="Arial"/>
                <a:cs typeface="Arial"/>
                <a:hlinkClick r:id="rId3"/>
              </a:rPr>
              <a:t>Local Control Funding Formula (LCAP) Template for 2026–27 (DOCX)</a:t>
            </a:r>
            <a:r>
              <a:rPr lang="en-US" u="sng" dirty="0">
                <a:solidFill>
                  <a:srgbClr val="67AABF"/>
                </a:solidFill>
                <a:latin typeface="Arial"/>
                <a:cs typeface="Arial"/>
              </a:rPr>
              <a:t> </a:t>
            </a:r>
            <a:endParaRPr lang="en-US" dirty="0"/>
          </a:p>
          <a:p>
            <a:pPr>
              <a:buFont typeface="Arial"/>
              <a:buChar char="•"/>
            </a:pPr>
            <a:r>
              <a:rPr lang="en-US" u="sng" dirty="0">
                <a:solidFill>
                  <a:srgbClr val="67AABF"/>
                </a:solidFill>
                <a:latin typeface="Arial"/>
                <a:cs typeface="Arial"/>
                <a:hlinkClick r:id="rId4"/>
              </a:rPr>
              <a:t>LCAP Action Tables Template for 2026–27 (XLSX)</a:t>
            </a:r>
            <a:r>
              <a:rPr lang="en-US" u="sng" dirty="0">
                <a:solidFill>
                  <a:srgbClr val="67AABF"/>
                </a:solidFill>
                <a:latin typeface="Arial"/>
                <a:cs typeface="Arial"/>
              </a:rPr>
              <a:t> </a:t>
            </a:r>
            <a:endParaRPr lang="en-US" dirty="0"/>
          </a:p>
          <a:p>
            <a:pPr>
              <a:buFont typeface="Arial"/>
              <a:buChar char="•"/>
            </a:pPr>
            <a:r>
              <a:rPr lang="en-US" u="sng" dirty="0">
                <a:solidFill>
                  <a:srgbClr val="67AABF"/>
                </a:solidFill>
                <a:latin typeface="Arial"/>
                <a:cs typeface="Arial"/>
                <a:hlinkClick r:id="rId5"/>
              </a:rPr>
              <a:t>County Office Education (COE) LCFF Budget Overview for Parents for 2026–27 (XLSX)</a:t>
            </a:r>
            <a:endParaRPr lang="en-US" dirty="0"/>
          </a:p>
        </p:txBody>
      </p:sp>
      <p:sp>
        <p:nvSpPr>
          <p:cNvPr id="6" name="Slide Number Placeholder 5">
            <a:extLst>
              <a:ext uri="{FF2B5EF4-FFF2-40B4-BE49-F238E27FC236}">
                <a16:creationId xmlns:a16="http://schemas.microsoft.com/office/drawing/2014/main" id="{AB8F01F4-C164-0C17-0A94-26C634822965}"/>
              </a:ext>
            </a:extLst>
          </p:cNvPr>
          <p:cNvSpPr>
            <a:spLocks noGrp="1"/>
          </p:cNvSpPr>
          <p:nvPr>
            <p:ph type="sldNum" sz="quarter" idx="12"/>
          </p:nvPr>
        </p:nvSpPr>
        <p:spPr/>
        <p:txBody>
          <a:bodyPr/>
          <a:lstStyle/>
          <a:p>
            <a:fld id="{4CE482DC-2269-4F26-9D2A-7E44B1A4CD85}" type="slidenum">
              <a:rPr lang="en-US" smtClean="0"/>
              <a:t>3</a:t>
            </a:fld>
            <a:endParaRPr lang="en-US" dirty="0"/>
          </a:p>
        </p:txBody>
      </p:sp>
    </p:spTree>
    <p:extLst>
      <p:ext uri="{BB962C8B-B14F-4D97-AF65-F5344CB8AC3E}">
        <p14:creationId xmlns:p14="http://schemas.microsoft.com/office/powerpoint/2010/main" val="252821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2A56D-C888-41B7-95C7-C72A51E410EE}"/>
              </a:ext>
            </a:extLst>
          </p:cNvPr>
          <p:cNvSpPr>
            <a:spLocks noGrp="1"/>
          </p:cNvSpPr>
          <p:nvPr>
            <p:ph type="title"/>
          </p:nvPr>
        </p:nvSpPr>
        <p:spPr>
          <a:xfrm>
            <a:off x="601884" y="286603"/>
            <a:ext cx="11030672" cy="1450757"/>
          </a:xfrm>
        </p:spPr>
        <p:txBody>
          <a:bodyPr>
            <a:normAutofit/>
          </a:bodyPr>
          <a:lstStyle/>
          <a:p>
            <a:r>
              <a:rPr lang="en-US" sz="5000" dirty="0">
                <a:solidFill>
                  <a:schemeClr val="tx1"/>
                </a:solidFill>
              </a:rPr>
              <a:t>Metrics Instructions - Measuring and Reporting Results: (2 of 2)</a:t>
            </a:r>
          </a:p>
        </p:txBody>
      </p:sp>
      <p:sp>
        <p:nvSpPr>
          <p:cNvPr id="3" name="Content Placeholder 2">
            <a:extLst>
              <a:ext uri="{FF2B5EF4-FFF2-40B4-BE49-F238E27FC236}">
                <a16:creationId xmlns:a16="http://schemas.microsoft.com/office/drawing/2014/main" id="{39F03FAE-EDF7-4CC7-A9BD-1CFF69B1D97C}"/>
              </a:ext>
            </a:extLst>
          </p:cNvPr>
          <p:cNvSpPr>
            <a:spLocks noGrp="1"/>
          </p:cNvSpPr>
          <p:nvPr>
            <p:ph idx="1"/>
          </p:nvPr>
        </p:nvSpPr>
        <p:spPr>
          <a:xfrm>
            <a:off x="601884" y="1967479"/>
            <a:ext cx="11030672" cy="4262187"/>
          </a:xfrm>
        </p:spPr>
        <p:txBody>
          <a:bodyPr vert="horz" lIns="0" tIns="45720" rIns="0" bIns="45720" rtlCol="0" anchor="t">
            <a:noAutofit/>
          </a:bodyPr>
          <a:lstStyle/>
          <a:p>
            <a:pPr marL="182880" lvl="1" indent="-182880">
              <a:buSzPct val="100000"/>
            </a:pPr>
            <a:r>
              <a:rPr lang="en-US" dirty="0">
                <a:solidFill>
                  <a:schemeClr val="tx1"/>
                </a:solidFill>
              </a:rPr>
              <a:t>The metrics may be quantitative or qualitative; but at minimum, an LEA’s LCAP must include goals that are measured using all of the applicable metrics for the related state priorities, as applicable to the type of LEA.</a:t>
            </a:r>
          </a:p>
          <a:p>
            <a:pPr marL="182880" lvl="1" indent="-182880">
              <a:buSzPct val="100000"/>
            </a:pPr>
            <a:r>
              <a:rPr lang="en-US" dirty="0">
                <a:solidFill>
                  <a:schemeClr val="tx1"/>
                </a:solidFill>
              </a:rPr>
              <a:t>To the extent a state priority does not specify one or more metrics (such as implementation of state academic content and performance standards), the LEA must identify a metric to use within the LCAP. </a:t>
            </a:r>
          </a:p>
          <a:p>
            <a:pPr marL="182880" lvl="2" indent="-182880">
              <a:buSzPct val="100000"/>
            </a:pPr>
            <a:r>
              <a:rPr lang="en-US" dirty="0">
                <a:solidFill>
                  <a:schemeClr val="tx1"/>
                </a:solidFill>
              </a:rPr>
              <a:t>For these state priorities, LEAs are encouraged to use metrics based on or reported through the relevant local indicator self-reflection tools within the Dashboard.</a:t>
            </a:r>
          </a:p>
        </p:txBody>
      </p:sp>
      <p:sp>
        <p:nvSpPr>
          <p:cNvPr id="4" name="Slide Number Placeholder 3">
            <a:extLst>
              <a:ext uri="{FF2B5EF4-FFF2-40B4-BE49-F238E27FC236}">
                <a16:creationId xmlns:a16="http://schemas.microsoft.com/office/drawing/2014/main" id="{1192E750-0ED0-4993-9C14-DF6587894FF4}"/>
              </a:ext>
            </a:extLst>
          </p:cNvPr>
          <p:cNvSpPr>
            <a:spLocks noGrp="1"/>
          </p:cNvSpPr>
          <p:nvPr>
            <p:ph type="sldNum" sz="quarter" idx="12"/>
          </p:nvPr>
        </p:nvSpPr>
        <p:spPr>
          <a:xfrm>
            <a:off x="9900458" y="6459785"/>
            <a:ext cx="1312025" cy="365125"/>
          </a:xfrm>
        </p:spPr>
        <p:txBody>
          <a:bodyPr/>
          <a:lstStyle/>
          <a:p>
            <a:fld id="{1E47FE53-EBF0-4DA7-9D9D-CC1C3A20F3CB}" type="slidenum">
              <a:rPr lang="en-US" smtClean="0"/>
              <a:pPr/>
              <a:t>30</a:t>
            </a:fld>
            <a:endParaRPr lang="en-US"/>
          </a:p>
        </p:txBody>
      </p:sp>
    </p:spTree>
    <p:extLst>
      <p:ext uri="{BB962C8B-B14F-4D97-AF65-F5344CB8AC3E}">
        <p14:creationId xmlns:p14="http://schemas.microsoft.com/office/powerpoint/2010/main" val="41661755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5E851-AFE6-3133-F872-35ED558F9920}"/>
              </a:ext>
            </a:extLst>
          </p:cNvPr>
          <p:cNvSpPr>
            <a:spLocks noGrp="1"/>
          </p:cNvSpPr>
          <p:nvPr>
            <p:ph type="title"/>
          </p:nvPr>
        </p:nvSpPr>
        <p:spPr>
          <a:xfrm>
            <a:off x="601884" y="286603"/>
            <a:ext cx="11030672" cy="1450757"/>
          </a:xfrm>
        </p:spPr>
        <p:txBody>
          <a:bodyPr>
            <a:normAutofit/>
          </a:bodyPr>
          <a:lstStyle/>
          <a:p>
            <a:r>
              <a:rPr lang="en-US" sz="5000" dirty="0">
                <a:solidFill>
                  <a:schemeClr val="tx1"/>
                </a:solidFill>
              </a:rPr>
              <a:t>Metrics – Baseline and Target for Year 3 Outcome</a:t>
            </a:r>
          </a:p>
        </p:txBody>
      </p:sp>
      <p:sp>
        <p:nvSpPr>
          <p:cNvPr id="3" name="Content Placeholder 2">
            <a:extLst>
              <a:ext uri="{FF2B5EF4-FFF2-40B4-BE49-F238E27FC236}">
                <a16:creationId xmlns:a16="http://schemas.microsoft.com/office/drawing/2014/main" id="{E7BFC5F0-2E90-F95D-B891-D2A90594F7ED}"/>
              </a:ext>
            </a:extLst>
          </p:cNvPr>
          <p:cNvSpPr>
            <a:spLocks noGrp="1"/>
          </p:cNvSpPr>
          <p:nvPr>
            <p:ph idx="1"/>
          </p:nvPr>
        </p:nvSpPr>
        <p:spPr>
          <a:xfrm>
            <a:off x="601884" y="2072822"/>
            <a:ext cx="11030672" cy="2703017"/>
          </a:xfrm>
        </p:spPr>
        <p:txBody>
          <a:bodyPr vert="horz" lIns="0" tIns="45720" rIns="0" bIns="45720" rtlCol="0" anchor="t">
            <a:noAutofit/>
          </a:bodyPr>
          <a:lstStyle/>
          <a:p>
            <a:pPr marL="182880" indent="-182880"/>
            <a:r>
              <a:rPr lang="en-US" sz="2800" dirty="0"/>
              <a:t>Baseline should remain the same from the LCAP for 2024–25.</a:t>
            </a:r>
          </a:p>
          <a:p>
            <a:pPr marL="182880" indent="-182880"/>
            <a:r>
              <a:rPr lang="en-US" sz="2800" dirty="0"/>
              <a:t>Target for Year 3 Outcome should also remain the same from 2024-25</a:t>
            </a:r>
          </a:p>
          <a:p>
            <a:pPr>
              <a:buNone/>
            </a:pPr>
            <a:r>
              <a:rPr lang="en-US" i="1" dirty="0"/>
              <a:t>Note for Charter Schools: </a:t>
            </a:r>
            <a:r>
              <a:rPr lang="en-US" dirty="0"/>
              <a:t>Charter schools developing a one- or two-year LCAP may identify a Target for Year 1 or Target for Year 2, as applicable.</a:t>
            </a:r>
            <a:endParaRPr lang="en-US" sz="2800" dirty="0"/>
          </a:p>
        </p:txBody>
      </p:sp>
      <p:sp>
        <p:nvSpPr>
          <p:cNvPr id="6" name="Slide Number Placeholder 5">
            <a:extLst>
              <a:ext uri="{FF2B5EF4-FFF2-40B4-BE49-F238E27FC236}">
                <a16:creationId xmlns:a16="http://schemas.microsoft.com/office/drawing/2014/main" id="{575F50A3-F3DD-D075-AB72-E9AF07AC8042}"/>
              </a:ext>
            </a:extLst>
          </p:cNvPr>
          <p:cNvSpPr>
            <a:spLocks noGrp="1"/>
          </p:cNvSpPr>
          <p:nvPr>
            <p:ph type="sldNum" sz="quarter" idx="12"/>
          </p:nvPr>
        </p:nvSpPr>
        <p:spPr/>
        <p:txBody>
          <a:bodyPr/>
          <a:lstStyle/>
          <a:p>
            <a:fld id="{4CE482DC-2269-4F26-9D2A-7E44B1A4CD85}" type="slidenum">
              <a:rPr lang="en-US" smtClean="0"/>
              <a:t>31</a:t>
            </a:fld>
            <a:endParaRPr lang="en-US"/>
          </a:p>
        </p:txBody>
      </p:sp>
    </p:spTree>
    <p:extLst>
      <p:ext uri="{BB962C8B-B14F-4D97-AF65-F5344CB8AC3E}">
        <p14:creationId xmlns:p14="http://schemas.microsoft.com/office/powerpoint/2010/main" val="6342960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4D935-4EAF-4D59-8E76-105E82FAE135}"/>
              </a:ext>
            </a:extLst>
          </p:cNvPr>
          <p:cNvSpPr>
            <a:spLocks noGrp="1"/>
          </p:cNvSpPr>
          <p:nvPr>
            <p:ph type="title"/>
          </p:nvPr>
        </p:nvSpPr>
        <p:spPr>
          <a:xfrm>
            <a:off x="601884" y="286603"/>
            <a:ext cx="11030672" cy="1450757"/>
          </a:xfrm>
        </p:spPr>
        <p:txBody>
          <a:bodyPr>
            <a:normAutofit/>
          </a:bodyPr>
          <a:lstStyle/>
          <a:p>
            <a:r>
              <a:rPr lang="en-US" sz="5000" dirty="0">
                <a:solidFill>
                  <a:schemeClr val="tx1"/>
                </a:solidFill>
              </a:rPr>
              <a:t>Current Difference from Baseline</a:t>
            </a:r>
          </a:p>
        </p:txBody>
      </p:sp>
      <p:sp>
        <p:nvSpPr>
          <p:cNvPr id="3" name="Content Placeholder 2">
            <a:extLst>
              <a:ext uri="{FF2B5EF4-FFF2-40B4-BE49-F238E27FC236}">
                <a16:creationId xmlns:a16="http://schemas.microsoft.com/office/drawing/2014/main" id="{2886CAD7-DBDC-189C-45F9-1BFB85920061}"/>
              </a:ext>
            </a:extLst>
          </p:cNvPr>
          <p:cNvSpPr>
            <a:spLocks noGrp="1"/>
          </p:cNvSpPr>
          <p:nvPr>
            <p:ph idx="1"/>
          </p:nvPr>
        </p:nvSpPr>
        <p:spPr>
          <a:xfrm>
            <a:off x="601884" y="1967479"/>
            <a:ext cx="11030672" cy="4262187"/>
          </a:xfrm>
        </p:spPr>
        <p:txBody>
          <a:bodyPr vert="horz" lIns="0" tIns="45720" rIns="0" bIns="45720" rtlCol="0" anchor="t">
            <a:normAutofit/>
          </a:bodyPr>
          <a:lstStyle/>
          <a:p>
            <a:r>
              <a:rPr lang="en-US" dirty="0">
                <a:solidFill>
                  <a:schemeClr val="tx1"/>
                </a:solidFill>
              </a:rPr>
              <a:t>When completing the LCAP for 2025–26 and 2026–27, enter the current difference between the baseline and the yearly outcome, as applicable.</a:t>
            </a:r>
          </a:p>
          <a:p>
            <a:pPr>
              <a:buNone/>
            </a:pPr>
            <a:r>
              <a:rPr lang="en-US" i="1" dirty="0">
                <a:solidFill>
                  <a:schemeClr val="tx1"/>
                </a:solidFill>
              </a:rPr>
              <a:t>Note for Charter Schools</a:t>
            </a:r>
            <a:r>
              <a:rPr lang="en-US" dirty="0">
                <a:solidFill>
                  <a:schemeClr val="tx1"/>
                </a:solidFill>
              </a:rPr>
              <a:t>: Charter schools developing a one- or two-year LCAP will identify the current difference between the baseline and the yearly outcome for Year 1 and/or the current difference between the baseline and the yearly outcome for Year 2, as applicable.</a:t>
            </a:r>
            <a:endParaRPr lang="en-US" dirty="0"/>
          </a:p>
        </p:txBody>
      </p:sp>
      <p:sp>
        <p:nvSpPr>
          <p:cNvPr id="6" name="Slide Number Placeholder 5">
            <a:extLst>
              <a:ext uri="{FF2B5EF4-FFF2-40B4-BE49-F238E27FC236}">
                <a16:creationId xmlns:a16="http://schemas.microsoft.com/office/drawing/2014/main" id="{4D683EC0-4872-B5BE-816B-2DEF20826A89}"/>
              </a:ext>
            </a:extLst>
          </p:cNvPr>
          <p:cNvSpPr>
            <a:spLocks noGrp="1"/>
          </p:cNvSpPr>
          <p:nvPr>
            <p:ph type="sldNum" sz="quarter" idx="12"/>
          </p:nvPr>
        </p:nvSpPr>
        <p:spPr/>
        <p:txBody>
          <a:bodyPr/>
          <a:lstStyle/>
          <a:p>
            <a:fld id="{4CE482DC-2269-4F26-9D2A-7E44B1A4CD85}" type="slidenum">
              <a:rPr lang="en-US" smtClean="0"/>
              <a:t>32</a:t>
            </a:fld>
            <a:endParaRPr lang="en-US"/>
          </a:p>
        </p:txBody>
      </p:sp>
    </p:spTree>
    <p:extLst>
      <p:ext uri="{BB962C8B-B14F-4D97-AF65-F5344CB8AC3E}">
        <p14:creationId xmlns:p14="http://schemas.microsoft.com/office/powerpoint/2010/main" val="17734282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2FB18-B8C6-AD52-97BA-5A4042DB42F5}"/>
              </a:ext>
            </a:extLst>
          </p:cNvPr>
          <p:cNvSpPr>
            <a:spLocks noGrp="1"/>
          </p:cNvSpPr>
          <p:nvPr>
            <p:ph type="title"/>
          </p:nvPr>
        </p:nvSpPr>
        <p:spPr>
          <a:xfrm>
            <a:off x="601884" y="286603"/>
            <a:ext cx="11030672" cy="835187"/>
          </a:xfrm>
        </p:spPr>
        <p:txBody>
          <a:bodyPr>
            <a:normAutofit/>
          </a:bodyPr>
          <a:lstStyle/>
          <a:p>
            <a:r>
              <a:rPr lang="en-US" sz="4200" dirty="0">
                <a:solidFill>
                  <a:schemeClr val="tx1"/>
                </a:solidFill>
                <a:latin typeface="Arial Narrow"/>
              </a:rPr>
              <a:t>Example of Metric</a:t>
            </a:r>
            <a:endParaRPr lang="en-US" sz="4200" dirty="0">
              <a:solidFill>
                <a:schemeClr val="tx1"/>
              </a:solidFill>
            </a:endParaRPr>
          </a:p>
        </p:txBody>
      </p:sp>
      <p:graphicFrame>
        <p:nvGraphicFramePr>
          <p:cNvPr id="5" name="Content Placeholder 4" descr="Example of Metric">
            <a:extLst>
              <a:ext uri="{FF2B5EF4-FFF2-40B4-BE49-F238E27FC236}">
                <a16:creationId xmlns:a16="http://schemas.microsoft.com/office/drawing/2014/main" id="{4682E2EA-AAF5-405D-285D-86FF9F209DAF}"/>
              </a:ext>
            </a:extLst>
          </p:cNvPr>
          <p:cNvGraphicFramePr>
            <a:graphicFrameLocks noGrp="1"/>
          </p:cNvGraphicFramePr>
          <p:nvPr>
            <p:ph idx="1"/>
            <p:extLst>
              <p:ext uri="{D42A27DB-BD31-4B8C-83A1-F6EECF244321}">
                <p14:modId xmlns:p14="http://schemas.microsoft.com/office/powerpoint/2010/main" val="334522236"/>
              </p:ext>
            </p:extLst>
          </p:nvPr>
        </p:nvGraphicFramePr>
        <p:xfrm>
          <a:off x="206750" y="1032535"/>
          <a:ext cx="11820939" cy="5334870"/>
        </p:xfrm>
        <a:graphic>
          <a:graphicData uri="http://schemas.openxmlformats.org/drawingml/2006/table">
            <a:tbl>
              <a:tblPr firstRow="1" bandRow="1">
                <a:tableStyleId>{5C22544A-7EE6-4342-B048-85BDC9FD1C3A}</a:tableStyleId>
              </a:tblPr>
              <a:tblGrid>
                <a:gridCol w="3723862">
                  <a:extLst>
                    <a:ext uri="{9D8B030D-6E8A-4147-A177-3AD203B41FA5}">
                      <a16:colId xmlns:a16="http://schemas.microsoft.com/office/drawing/2014/main" val="4233643104"/>
                    </a:ext>
                  </a:extLst>
                </a:gridCol>
                <a:gridCol w="2400103">
                  <a:extLst>
                    <a:ext uri="{9D8B030D-6E8A-4147-A177-3AD203B41FA5}">
                      <a16:colId xmlns:a16="http://schemas.microsoft.com/office/drawing/2014/main" val="1800323796"/>
                    </a:ext>
                  </a:extLst>
                </a:gridCol>
                <a:gridCol w="1408512">
                  <a:extLst>
                    <a:ext uri="{9D8B030D-6E8A-4147-A177-3AD203B41FA5}">
                      <a16:colId xmlns:a16="http://schemas.microsoft.com/office/drawing/2014/main" val="1438074474"/>
                    </a:ext>
                  </a:extLst>
                </a:gridCol>
                <a:gridCol w="1378735">
                  <a:extLst>
                    <a:ext uri="{9D8B030D-6E8A-4147-A177-3AD203B41FA5}">
                      <a16:colId xmlns:a16="http://schemas.microsoft.com/office/drawing/2014/main" val="373495600"/>
                    </a:ext>
                  </a:extLst>
                </a:gridCol>
                <a:gridCol w="1530992">
                  <a:extLst>
                    <a:ext uri="{9D8B030D-6E8A-4147-A177-3AD203B41FA5}">
                      <a16:colId xmlns:a16="http://schemas.microsoft.com/office/drawing/2014/main" val="2604247528"/>
                    </a:ext>
                  </a:extLst>
                </a:gridCol>
                <a:gridCol w="1378735">
                  <a:extLst>
                    <a:ext uri="{9D8B030D-6E8A-4147-A177-3AD203B41FA5}">
                      <a16:colId xmlns:a16="http://schemas.microsoft.com/office/drawing/2014/main" val="1800814351"/>
                    </a:ext>
                  </a:extLst>
                </a:gridCol>
              </a:tblGrid>
              <a:tr h="1677270">
                <a:tc>
                  <a:txBody>
                    <a:bodyPr/>
                    <a:lstStyle/>
                    <a:p>
                      <a:pPr algn="ctr">
                        <a:lnSpc>
                          <a:spcPct val="100000"/>
                        </a:lnSpc>
                        <a:tabLst>
                          <a:tab pos="3234055" algn="l"/>
                        </a:tabLst>
                      </a:pPr>
                      <a:r>
                        <a:rPr lang="en-US" sz="2400" b="0" dirty="0">
                          <a:solidFill>
                            <a:srgbClr val="000000"/>
                          </a:solidFill>
                          <a:effectLst/>
                          <a:latin typeface="Arial" panose="020B0604020202020204" pitchFamily="34" charset="0"/>
                          <a:ea typeface="Arial" panose="020B0604020202020204" pitchFamily="34" charset="0"/>
                          <a:cs typeface="Arial" panose="020B0604020202020204" pitchFamily="34" charset="0"/>
                        </a:rPr>
                        <a:t>Metric</a:t>
                      </a:r>
                      <a:endParaRPr lang="en-US" sz="2400" b="0" dirty="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algn="ctr">
                        <a:lnSpc>
                          <a:spcPct val="100000"/>
                        </a:lnSpc>
                        <a:tabLst>
                          <a:tab pos="3234055" algn="l"/>
                        </a:tabLst>
                      </a:pPr>
                      <a:r>
                        <a:rPr lang="en-US" sz="2400" b="0" dirty="0">
                          <a:solidFill>
                            <a:srgbClr val="000000"/>
                          </a:solidFill>
                          <a:effectLst/>
                          <a:latin typeface="Arial" panose="020B0604020202020204" pitchFamily="34" charset="0"/>
                          <a:ea typeface="Arial" panose="020B0604020202020204" pitchFamily="34" charset="0"/>
                          <a:cs typeface="Arial" panose="020B0604020202020204" pitchFamily="34" charset="0"/>
                        </a:rPr>
                        <a:t>Baseline</a:t>
                      </a:r>
                      <a:endParaRPr lang="en-US" sz="2400" b="0" dirty="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algn="ctr">
                        <a:lnSpc>
                          <a:spcPct val="100000"/>
                        </a:lnSpc>
                      </a:pPr>
                      <a:r>
                        <a:rPr lang="en-US" sz="2400" b="0" dirty="0">
                          <a:solidFill>
                            <a:schemeClr val="tx1"/>
                          </a:solidFill>
                          <a:effectLst/>
                          <a:latin typeface="Arial" panose="020B0604020202020204" pitchFamily="34" charset="0"/>
                          <a:ea typeface="Arial" panose="020B0604020202020204" pitchFamily="34" charset="0"/>
                          <a:cs typeface="Arial" panose="020B0604020202020204" pitchFamily="34" charset="0"/>
                        </a:rPr>
                        <a:t>Year 1 Outcome </a:t>
                      </a:r>
                      <a:endParaRPr lang="en-US" sz="2400" b="0" dirty="0">
                        <a:solidFill>
                          <a:schemeClr val="tx1"/>
                        </a:solidFill>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algn="ctr">
                        <a:lnSpc>
                          <a:spcPct val="100000"/>
                        </a:lnSpc>
                      </a:pPr>
                      <a:r>
                        <a:rPr lang="en-US" sz="2400" b="0" dirty="0">
                          <a:solidFill>
                            <a:schemeClr val="tx2"/>
                          </a:solidFill>
                          <a:effectLst/>
                          <a:latin typeface="Arial" panose="020B0604020202020204" pitchFamily="34" charset="0"/>
                          <a:ea typeface="Arial" panose="020B0604020202020204" pitchFamily="34" charset="0"/>
                          <a:cs typeface="Arial" panose="020B0604020202020204" pitchFamily="34" charset="0"/>
                        </a:rPr>
                        <a:t>Year 2 Outcome</a:t>
                      </a:r>
                      <a:r>
                        <a:rPr lang="en-US" sz="2400" b="0" dirty="0">
                          <a:solidFill>
                            <a:srgbClr val="FF0000"/>
                          </a:solidFill>
                          <a:effectLst/>
                          <a:latin typeface="Arial" panose="020B0604020202020204" pitchFamily="34" charset="0"/>
                          <a:ea typeface="Arial" panose="020B0604020202020204" pitchFamily="34" charset="0"/>
                          <a:cs typeface="Arial" panose="020B0604020202020204" pitchFamily="34" charset="0"/>
                        </a:rPr>
                        <a:t> </a:t>
                      </a:r>
                      <a:endParaRPr lang="en-US" sz="2400" b="0" dirty="0">
                        <a:solidFill>
                          <a:srgbClr val="FF0000"/>
                        </a:solidFill>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algn="ctr">
                        <a:lnSpc>
                          <a:spcPct val="100000"/>
                        </a:lnSpc>
                        <a:tabLst>
                          <a:tab pos="3234055" algn="l"/>
                        </a:tabLst>
                      </a:pPr>
                      <a:r>
                        <a:rPr lang="en-US" sz="2400" b="0" dirty="0">
                          <a:solidFill>
                            <a:srgbClr val="000000"/>
                          </a:solidFill>
                          <a:effectLst/>
                          <a:latin typeface="Arial" panose="020B0604020202020204" pitchFamily="34" charset="0"/>
                          <a:ea typeface="Arial" panose="020B0604020202020204" pitchFamily="34" charset="0"/>
                          <a:cs typeface="Arial" panose="020B0604020202020204" pitchFamily="34" charset="0"/>
                        </a:rPr>
                        <a:t>Target for Year 3 Outcome</a:t>
                      </a:r>
                      <a:endParaRPr lang="en-US" sz="2400" b="0" dirty="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tc>
                  <a:txBody>
                    <a:bodyPr/>
                    <a:lstStyle/>
                    <a:p>
                      <a:pPr algn="ctr">
                        <a:lnSpc>
                          <a:spcPct val="100000"/>
                        </a:lnSpc>
                        <a:tabLst>
                          <a:tab pos="3234055" algn="l"/>
                        </a:tabLst>
                      </a:pPr>
                      <a:r>
                        <a:rPr lang="en-US" sz="2400" b="0" dirty="0">
                          <a:solidFill>
                            <a:schemeClr val="tx2"/>
                          </a:solidFill>
                          <a:effectLst/>
                          <a:latin typeface="Arial" panose="020B0604020202020204" pitchFamily="34" charset="0"/>
                          <a:ea typeface="Arial" panose="020B0604020202020204" pitchFamily="34" charset="0"/>
                          <a:cs typeface="Arial" panose="020B0604020202020204" pitchFamily="34" charset="0"/>
                        </a:rPr>
                        <a:t>Current Difference from Baseline</a:t>
                      </a:r>
                      <a:endParaRPr lang="en-US" sz="2400" b="0" dirty="0">
                        <a:solidFill>
                          <a:schemeClr val="tx2"/>
                        </a:solidFill>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solidFill>
                      <a:srgbClr val="DEEAF6"/>
                    </a:solidFill>
                  </a:tcPr>
                </a:tc>
                <a:extLst>
                  <a:ext uri="{0D108BD9-81ED-4DB2-BD59-A6C34878D82A}">
                    <a16:rowId xmlns:a16="http://schemas.microsoft.com/office/drawing/2014/main" val="980121608"/>
                  </a:ext>
                </a:extLst>
              </a:tr>
              <a:tr h="3285117">
                <a:tc>
                  <a:txBody>
                    <a:bodyPr/>
                    <a:lstStyle/>
                    <a:p>
                      <a:pPr lvl="0" algn="l">
                        <a:lnSpc>
                          <a:spcPct val="100000"/>
                        </a:lnSpc>
                        <a:spcBef>
                          <a:spcPts val="0"/>
                        </a:spcBef>
                        <a:spcAft>
                          <a:spcPts val="0"/>
                        </a:spcAft>
                        <a:buNone/>
                      </a:pPr>
                      <a:r>
                        <a:rPr lang="en-US" sz="2400" b="0" i="0" u="none" strike="noStrike" noProof="0" dirty="0">
                          <a:effectLst/>
                          <a:latin typeface="Arial" panose="020B0604020202020204" pitchFamily="34" charset="0"/>
                          <a:cs typeface="Arial" panose="020B0604020202020204" pitchFamily="34" charset="0"/>
                        </a:rPr>
                        <a:t>Percentage of correct responses on the Interim District Common Assessment (Math) reported by student groups</a:t>
                      </a:r>
                    </a:p>
                    <a:p>
                      <a:pPr lvl="0" algn="l">
                        <a:lnSpc>
                          <a:spcPct val="100000"/>
                        </a:lnSpc>
                        <a:spcBef>
                          <a:spcPts val="0"/>
                        </a:spcBef>
                        <a:spcAft>
                          <a:spcPts val="0"/>
                        </a:spcAft>
                        <a:buNone/>
                      </a:pPr>
                      <a:endParaRPr lang="en-US" sz="2400" b="0" i="0" u="none" strike="noStrike" noProof="0" dirty="0">
                        <a:effectLst/>
                        <a:latin typeface="Arial" panose="020B0604020202020204" pitchFamily="34" charset="0"/>
                        <a:cs typeface="Arial" panose="020B0604020202020204" pitchFamily="34" charset="0"/>
                      </a:endParaRPr>
                    </a:p>
                    <a:p>
                      <a:pPr lvl="0" algn="l">
                        <a:lnSpc>
                          <a:spcPct val="100000"/>
                        </a:lnSpc>
                        <a:spcBef>
                          <a:spcPts val="0"/>
                        </a:spcBef>
                        <a:spcAft>
                          <a:spcPts val="0"/>
                        </a:spcAft>
                        <a:buNone/>
                      </a:pPr>
                      <a:r>
                        <a:rPr lang="en-US" sz="2400" b="0" i="0" u="none" strike="noStrike" noProof="0" dirty="0">
                          <a:effectLst/>
                          <a:latin typeface="Arial" panose="020B0604020202020204" pitchFamily="34" charset="0"/>
                          <a:cs typeface="Arial" panose="020B0604020202020204" pitchFamily="34" charset="0"/>
                        </a:rPr>
                        <a:t>Source: District Common Assessment Performance (Math)</a:t>
                      </a:r>
                      <a:endParaRPr lang="en-US" sz="2400" dirty="0">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2400" b="0" i="0" u="none" strike="noStrike" noProof="0" dirty="0">
                          <a:solidFill>
                            <a:srgbClr val="000000"/>
                          </a:solidFill>
                          <a:effectLst/>
                          <a:latin typeface="Arial" panose="020B0604020202020204" pitchFamily="34" charset="0"/>
                          <a:cs typeface="Arial" panose="020B0604020202020204" pitchFamily="34" charset="0"/>
                        </a:rPr>
                        <a:t>Low Income (LI): 63%</a:t>
                      </a:r>
                    </a:p>
                    <a:p>
                      <a:pPr lvl="0" algn="l">
                        <a:lnSpc>
                          <a:spcPct val="100000"/>
                        </a:lnSpc>
                        <a:spcBef>
                          <a:spcPts val="0"/>
                        </a:spcBef>
                        <a:spcAft>
                          <a:spcPts val="0"/>
                        </a:spcAft>
                        <a:buNone/>
                      </a:pPr>
                      <a:r>
                        <a:rPr lang="en-US" sz="2400" b="0" i="0" u="none" strike="noStrike" noProof="0" dirty="0">
                          <a:solidFill>
                            <a:srgbClr val="000000"/>
                          </a:solidFill>
                          <a:effectLst/>
                          <a:latin typeface="Arial" panose="020B0604020202020204" pitchFamily="34" charset="0"/>
                          <a:cs typeface="Arial" panose="020B0604020202020204" pitchFamily="34" charset="0"/>
                        </a:rPr>
                        <a:t>AA (African American): 60%</a:t>
                      </a:r>
                    </a:p>
                    <a:p>
                      <a:pPr lvl="0" algn="l">
                        <a:lnSpc>
                          <a:spcPct val="100000"/>
                        </a:lnSpc>
                        <a:spcBef>
                          <a:spcPts val="0"/>
                        </a:spcBef>
                        <a:spcAft>
                          <a:spcPts val="0"/>
                        </a:spcAft>
                        <a:buNone/>
                      </a:pPr>
                      <a:r>
                        <a:rPr lang="en-US" sz="2400" b="0" i="0" u="none" strike="noStrike" noProof="0" dirty="0">
                          <a:solidFill>
                            <a:srgbClr val="000000"/>
                          </a:solidFill>
                          <a:effectLst/>
                          <a:latin typeface="Arial" panose="020B0604020202020204" pitchFamily="34" charset="0"/>
                          <a:cs typeface="Arial" panose="020B0604020202020204" pitchFamily="34" charset="0"/>
                        </a:rPr>
                        <a:t>AI (American Indian): 64%</a:t>
                      </a:r>
                    </a:p>
                    <a:p>
                      <a:pPr lvl="0" algn="l">
                        <a:lnSpc>
                          <a:spcPct val="100000"/>
                        </a:lnSpc>
                        <a:spcBef>
                          <a:spcPts val="0"/>
                        </a:spcBef>
                        <a:spcAft>
                          <a:spcPts val="0"/>
                        </a:spcAft>
                        <a:buNone/>
                      </a:pPr>
                      <a:r>
                        <a:rPr lang="en-US" sz="2400" b="0" i="0" u="none" strike="noStrike" noProof="0" dirty="0">
                          <a:solidFill>
                            <a:srgbClr val="000000"/>
                          </a:solidFill>
                          <a:effectLst/>
                          <a:latin typeface="Arial" panose="020B0604020202020204" pitchFamily="34" charset="0"/>
                          <a:cs typeface="Arial" panose="020B0604020202020204" pitchFamily="34" charset="0"/>
                        </a:rPr>
                        <a:t>White (W): 70%</a:t>
                      </a:r>
                      <a:endParaRPr lang="en-US" sz="2400" dirty="0">
                        <a:latin typeface="Arial" panose="020B0604020202020204" pitchFamily="34" charset="0"/>
                        <a:cs typeface="Arial" panose="020B0604020202020204" pitchFamily="34" charset="0"/>
                      </a:endParaRPr>
                    </a:p>
                    <a:p>
                      <a:pPr lvl="0" algn="l">
                        <a:lnSpc>
                          <a:spcPct val="100000"/>
                        </a:lnSpc>
                        <a:spcBef>
                          <a:spcPts val="0"/>
                        </a:spcBef>
                        <a:spcAft>
                          <a:spcPts val="0"/>
                        </a:spcAft>
                        <a:buNone/>
                      </a:pPr>
                      <a:r>
                        <a:rPr lang="en-US" sz="2400" b="0" i="0" u="none" strike="noStrike" noProof="0" dirty="0">
                          <a:solidFill>
                            <a:srgbClr val="000000"/>
                          </a:solidFill>
                          <a:effectLst/>
                          <a:latin typeface="Arial" panose="020B0604020202020204" pitchFamily="34" charset="0"/>
                          <a:cs typeface="Arial" panose="020B0604020202020204" pitchFamily="34" charset="0"/>
                        </a:rPr>
                        <a:t>(2023-24)</a:t>
                      </a: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2400" b="0" i="0" u="none" strike="noStrike" noProof="0" dirty="0">
                          <a:solidFill>
                            <a:schemeClr val="tx1"/>
                          </a:solidFill>
                          <a:effectLst/>
                          <a:latin typeface="Arial" panose="020B0604020202020204" pitchFamily="34" charset="0"/>
                          <a:cs typeface="Arial" panose="020B0604020202020204" pitchFamily="34" charset="0"/>
                        </a:rPr>
                        <a:t>LI:  61%</a:t>
                      </a:r>
                    </a:p>
                    <a:p>
                      <a:pPr lvl="0" algn="l">
                        <a:lnSpc>
                          <a:spcPct val="100000"/>
                        </a:lnSpc>
                        <a:spcBef>
                          <a:spcPts val="0"/>
                        </a:spcBef>
                        <a:spcAft>
                          <a:spcPts val="0"/>
                        </a:spcAft>
                        <a:buNone/>
                      </a:pPr>
                      <a:r>
                        <a:rPr lang="en-US" sz="2400" b="0" i="0" u="none" strike="noStrike" noProof="0" dirty="0">
                          <a:solidFill>
                            <a:schemeClr val="tx1"/>
                          </a:solidFill>
                          <a:effectLst/>
                          <a:latin typeface="Arial" panose="020B0604020202020204" pitchFamily="34" charset="0"/>
                          <a:cs typeface="Arial" panose="020B0604020202020204" pitchFamily="34" charset="0"/>
                        </a:rPr>
                        <a:t>AA:  65%</a:t>
                      </a:r>
                    </a:p>
                    <a:p>
                      <a:pPr lvl="0" algn="l">
                        <a:lnSpc>
                          <a:spcPct val="100000"/>
                        </a:lnSpc>
                        <a:spcBef>
                          <a:spcPts val="0"/>
                        </a:spcBef>
                        <a:spcAft>
                          <a:spcPts val="0"/>
                        </a:spcAft>
                        <a:buNone/>
                      </a:pPr>
                      <a:r>
                        <a:rPr lang="en-US" sz="2400" b="0" i="0" u="none" strike="noStrike" noProof="0" dirty="0">
                          <a:solidFill>
                            <a:schemeClr val="tx1"/>
                          </a:solidFill>
                          <a:effectLst/>
                          <a:latin typeface="Arial" panose="020B0604020202020204" pitchFamily="34" charset="0"/>
                          <a:cs typeface="Arial" panose="020B0604020202020204" pitchFamily="34" charset="0"/>
                        </a:rPr>
                        <a:t>AI:  66%</a:t>
                      </a:r>
                    </a:p>
                    <a:p>
                      <a:pPr lvl="0" algn="l">
                        <a:lnSpc>
                          <a:spcPct val="100000"/>
                        </a:lnSpc>
                        <a:spcBef>
                          <a:spcPts val="0"/>
                        </a:spcBef>
                        <a:spcAft>
                          <a:spcPts val="0"/>
                        </a:spcAft>
                        <a:buNone/>
                      </a:pPr>
                      <a:r>
                        <a:rPr lang="en-US" sz="2400" b="0" i="0" u="none" strike="noStrike" noProof="0" dirty="0">
                          <a:solidFill>
                            <a:schemeClr val="tx1"/>
                          </a:solidFill>
                          <a:effectLst/>
                          <a:latin typeface="Arial" panose="020B0604020202020204" pitchFamily="34" charset="0"/>
                          <a:cs typeface="Arial" panose="020B0604020202020204" pitchFamily="34" charset="0"/>
                        </a:rPr>
                        <a:t>W:  72%</a:t>
                      </a:r>
                      <a:endParaRPr lang="en-US" sz="2400" dirty="0">
                        <a:solidFill>
                          <a:schemeClr val="tx1"/>
                        </a:solidFill>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2400" b="0" i="0" u="none" strike="noStrike" noProof="0" dirty="0">
                          <a:solidFill>
                            <a:schemeClr val="tx2"/>
                          </a:solidFill>
                          <a:effectLst/>
                          <a:latin typeface="Arial" panose="020B0604020202020204" pitchFamily="34" charset="0"/>
                          <a:cs typeface="Arial" panose="020B0604020202020204" pitchFamily="34" charset="0"/>
                        </a:rPr>
                        <a:t>LI: 64%</a:t>
                      </a:r>
                    </a:p>
                    <a:p>
                      <a:pPr lvl="0" algn="l">
                        <a:lnSpc>
                          <a:spcPct val="100000"/>
                        </a:lnSpc>
                        <a:spcBef>
                          <a:spcPts val="0"/>
                        </a:spcBef>
                        <a:spcAft>
                          <a:spcPts val="0"/>
                        </a:spcAft>
                        <a:buNone/>
                      </a:pPr>
                      <a:r>
                        <a:rPr lang="en-US" sz="2400" b="0" i="0" u="none" strike="noStrike" noProof="0" dirty="0">
                          <a:solidFill>
                            <a:schemeClr val="tx2"/>
                          </a:solidFill>
                          <a:effectLst/>
                          <a:latin typeface="Arial" panose="020B0604020202020204" pitchFamily="34" charset="0"/>
                          <a:cs typeface="Arial" panose="020B0604020202020204" pitchFamily="34" charset="0"/>
                        </a:rPr>
                        <a:t>AA: 66%</a:t>
                      </a:r>
                    </a:p>
                    <a:p>
                      <a:pPr lvl="0" algn="l">
                        <a:lnSpc>
                          <a:spcPct val="100000"/>
                        </a:lnSpc>
                        <a:spcBef>
                          <a:spcPts val="0"/>
                        </a:spcBef>
                        <a:spcAft>
                          <a:spcPts val="0"/>
                        </a:spcAft>
                        <a:buNone/>
                      </a:pPr>
                      <a:r>
                        <a:rPr lang="en-US" sz="2400" b="0" i="0" u="none" strike="noStrike" noProof="0" dirty="0">
                          <a:solidFill>
                            <a:schemeClr val="tx2"/>
                          </a:solidFill>
                          <a:effectLst/>
                          <a:latin typeface="Arial" panose="020B0604020202020204" pitchFamily="34" charset="0"/>
                          <a:cs typeface="Arial" panose="020B0604020202020204" pitchFamily="34" charset="0"/>
                        </a:rPr>
                        <a:t>AI: 68%</a:t>
                      </a:r>
                    </a:p>
                    <a:p>
                      <a:pPr lvl="0" algn="l">
                        <a:lnSpc>
                          <a:spcPct val="100000"/>
                        </a:lnSpc>
                        <a:spcBef>
                          <a:spcPts val="0"/>
                        </a:spcBef>
                        <a:spcAft>
                          <a:spcPts val="0"/>
                        </a:spcAft>
                        <a:buNone/>
                      </a:pPr>
                      <a:r>
                        <a:rPr lang="en-US" sz="2400" b="0" i="0" u="none" strike="noStrike" noProof="0" dirty="0">
                          <a:solidFill>
                            <a:schemeClr val="tx2"/>
                          </a:solidFill>
                          <a:effectLst/>
                          <a:latin typeface="Arial" panose="020B0604020202020204" pitchFamily="34" charset="0"/>
                          <a:cs typeface="Arial" panose="020B0604020202020204" pitchFamily="34" charset="0"/>
                        </a:rPr>
                        <a:t>W: 74%</a:t>
                      </a:r>
                      <a:endParaRPr lang="en-US" sz="2400" dirty="0">
                        <a:solidFill>
                          <a:schemeClr val="tx2"/>
                        </a:solidFill>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noFill/>
                  </a:tcPr>
                </a:tc>
                <a:tc>
                  <a:txBody>
                    <a:bodyPr/>
                    <a:lstStyle/>
                    <a:p>
                      <a:pPr lvl="0" algn="l">
                        <a:lnSpc>
                          <a:spcPct val="100000"/>
                        </a:lnSpc>
                        <a:spcBef>
                          <a:spcPts val="0"/>
                        </a:spcBef>
                        <a:spcAft>
                          <a:spcPts val="0"/>
                        </a:spcAft>
                        <a:buNone/>
                      </a:pPr>
                      <a:endParaRPr lang="en-US" sz="2400" b="0" i="0" u="none" strike="noStrike" noProof="0" dirty="0">
                        <a:effectLst/>
                        <a:latin typeface="Arial" panose="020B0604020202020204" pitchFamily="34" charset="0"/>
                        <a:cs typeface="Arial" panose="020B0604020202020204" pitchFamily="34" charset="0"/>
                      </a:endParaRPr>
                    </a:p>
                    <a:p>
                      <a:pPr lvl="0" algn="l">
                        <a:lnSpc>
                          <a:spcPct val="100000"/>
                        </a:lnSpc>
                        <a:spcBef>
                          <a:spcPts val="0"/>
                        </a:spcBef>
                        <a:spcAft>
                          <a:spcPts val="0"/>
                        </a:spcAft>
                        <a:buNone/>
                      </a:pPr>
                      <a:r>
                        <a:rPr lang="en-US" sz="2400" b="0" i="0" u="none" strike="noStrike" noProof="0" dirty="0">
                          <a:effectLst/>
                          <a:latin typeface="Arial" panose="020B0604020202020204" pitchFamily="34" charset="0"/>
                          <a:cs typeface="Arial" panose="020B0604020202020204" pitchFamily="34" charset="0"/>
                        </a:rPr>
                        <a:t>LI: 69%</a:t>
                      </a:r>
                      <a:endParaRPr lang="en-US" sz="2400" dirty="0">
                        <a:latin typeface="Arial" panose="020B0604020202020204" pitchFamily="34" charset="0"/>
                        <a:cs typeface="Arial" panose="020B0604020202020204" pitchFamily="34" charset="0"/>
                      </a:endParaRPr>
                    </a:p>
                    <a:p>
                      <a:pPr lvl="0" algn="l">
                        <a:lnSpc>
                          <a:spcPct val="100000"/>
                        </a:lnSpc>
                        <a:spcBef>
                          <a:spcPts val="0"/>
                        </a:spcBef>
                        <a:spcAft>
                          <a:spcPts val="0"/>
                        </a:spcAft>
                        <a:buNone/>
                      </a:pPr>
                      <a:r>
                        <a:rPr lang="en-US" sz="2400" b="0" i="0" u="none" strike="noStrike" noProof="0" dirty="0">
                          <a:effectLst/>
                          <a:latin typeface="Arial" panose="020B0604020202020204" pitchFamily="34" charset="0"/>
                          <a:cs typeface="Arial" panose="020B0604020202020204" pitchFamily="34" charset="0"/>
                        </a:rPr>
                        <a:t>AA: 70%</a:t>
                      </a:r>
                      <a:endParaRPr lang="en-US" sz="2400" dirty="0">
                        <a:latin typeface="Arial" panose="020B0604020202020204" pitchFamily="34" charset="0"/>
                        <a:cs typeface="Arial" panose="020B0604020202020204" pitchFamily="34" charset="0"/>
                      </a:endParaRPr>
                    </a:p>
                    <a:p>
                      <a:pPr lvl="0" algn="l">
                        <a:lnSpc>
                          <a:spcPct val="100000"/>
                        </a:lnSpc>
                        <a:spcBef>
                          <a:spcPts val="0"/>
                        </a:spcBef>
                        <a:spcAft>
                          <a:spcPts val="0"/>
                        </a:spcAft>
                        <a:buNone/>
                      </a:pPr>
                      <a:r>
                        <a:rPr lang="en-US" sz="2400" b="0" i="0" u="none" strike="noStrike" noProof="0" dirty="0">
                          <a:effectLst/>
                          <a:latin typeface="Arial" panose="020B0604020202020204" pitchFamily="34" charset="0"/>
                          <a:cs typeface="Arial" panose="020B0604020202020204" pitchFamily="34" charset="0"/>
                        </a:rPr>
                        <a:t>AI: 72%</a:t>
                      </a:r>
                      <a:endParaRPr lang="en-US" sz="2400" dirty="0">
                        <a:latin typeface="Arial" panose="020B0604020202020204" pitchFamily="34" charset="0"/>
                        <a:cs typeface="Arial" panose="020B0604020202020204" pitchFamily="34" charset="0"/>
                      </a:endParaRPr>
                    </a:p>
                    <a:p>
                      <a:pPr lvl="0" algn="l">
                        <a:lnSpc>
                          <a:spcPct val="100000"/>
                        </a:lnSpc>
                        <a:spcBef>
                          <a:spcPts val="0"/>
                        </a:spcBef>
                        <a:spcAft>
                          <a:spcPts val="0"/>
                        </a:spcAft>
                        <a:buNone/>
                      </a:pPr>
                      <a:r>
                        <a:rPr lang="en-US" sz="2400" b="0" i="0" u="none" strike="noStrike" noProof="0" dirty="0">
                          <a:effectLst/>
                          <a:latin typeface="Arial" panose="020B0604020202020204" pitchFamily="34" charset="0"/>
                          <a:cs typeface="Arial" panose="020B0604020202020204" pitchFamily="34" charset="0"/>
                        </a:rPr>
                        <a:t>W: 78%</a:t>
                      </a:r>
                      <a:endParaRPr lang="en-US" sz="2400" dirty="0">
                        <a:latin typeface="Arial" panose="020B0604020202020204" pitchFamily="34" charset="0"/>
                        <a:cs typeface="Arial" panose="020B0604020202020204" pitchFamily="34" charset="0"/>
                      </a:endParaRPr>
                    </a:p>
                    <a:p>
                      <a:pPr lvl="0" algn="l">
                        <a:lnSpc>
                          <a:spcPct val="100000"/>
                        </a:lnSpc>
                        <a:spcBef>
                          <a:spcPts val="0"/>
                        </a:spcBef>
                        <a:spcAft>
                          <a:spcPts val="0"/>
                        </a:spcAft>
                        <a:buNone/>
                      </a:pPr>
                      <a:endParaRPr lang="en-US" sz="2400" b="0" i="0" u="none" strike="noStrike" noProof="0" dirty="0">
                        <a:effectLst/>
                        <a:latin typeface="Arial" panose="020B0604020202020204" pitchFamily="34" charset="0"/>
                        <a:cs typeface="Arial" panose="020B0604020202020204" pitchFamily="34" charset="0"/>
                      </a:endParaRPr>
                    </a:p>
                    <a:p>
                      <a:pPr lvl="0">
                        <a:lnSpc>
                          <a:spcPct val="114999"/>
                        </a:lnSpc>
                        <a:buNone/>
                      </a:pPr>
                      <a:endParaRPr lang="en-US" sz="2400" b="0" i="0" u="none" strike="noStrike" noProof="0" dirty="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2400" b="0" i="0" u="none" strike="noStrike" noProof="0" dirty="0">
                          <a:solidFill>
                            <a:schemeClr val="tx2"/>
                          </a:solidFill>
                          <a:effectLst/>
                          <a:latin typeface="Arial" panose="020B0604020202020204" pitchFamily="34" charset="0"/>
                          <a:cs typeface="Arial" panose="020B0604020202020204" pitchFamily="34" charset="0"/>
                        </a:rPr>
                        <a:t>LI:  1%</a:t>
                      </a:r>
                    </a:p>
                    <a:p>
                      <a:pPr lvl="0" algn="l">
                        <a:lnSpc>
                          <a:spcPct val="100000"/>
                        </a:lnSpc>
                        <a:spcBef>
                          <a:spcPts val="0"/>
                        </a:spcBef>
                        <a:spcAft>
                          <a:spcPts val="0"/>
                        </a:spcAft>
                        <a:buNone/>
                      </a:pPr>
                      <a:r>
                        <a:rPr lang="en-US" sz="2400" b="0" i="0" u="none" strike="noStrike" noProof="0" dirty="0">
                          <a:solidFill>
                            <a:schemeClr val="tx2"/>
                          </a:solidFill>
                          <a:effectLst/>
                          <a:latin typeface="Arial" panose="020B0604020202020204" pitchFamily="34" charset="0"/>
                          <a:cs typeface="Arial" panose="020B0604020202020204" pitchFamily="34" charset="0"/>
                        </a:rPr>
                        <a:t>AA:  6%</a:t>
                      </a:r>
                    </a:p>
                    <a:p>
                      <a:pPr lvl="0" algn="l">
                        <a:lnSpc>
                          <a:spcPct val="100000"/>
                        </a:lnSpc>
                        <a:spcBef>
                          <a:spcPts val="0"/>
                        </a:spcBef>
                        <a:spcAft>
                          <a:spcPts val="0"/>
                        </a:spcAft>
                        <a:buNone/>
                      </a:pPr>
                      <a:r>
                        <a:rPr lang="en-US" sz="2400" b="0" i="0" u="none" strike="noStrike" noProof="0" dirty="0">
                          <a:solidFill>
                            <a:schemeClr val="tx2"/>
                          </a:solidFill>
                          <a:effectLst/>
                          <a:latin typeface="Arial" panose="020B0604020202020204" pitchFamily="34" charset="0"/>
                          <a:cs typeface="Arial" panose="020B0604020202020204" pitchFamily="34" charset="0"/>
                        </a:rPr>
                        <a:t>AI:  4%</a:t>
                      </a:r>
                    </a:p>
                    <a:p>
                      <a:pPr lvl="0" algn="l">
                        <a:lnSpc>
                          <a:spcPct val="100000"/>
                        </a:lnSpc>
                        <a:spcBef>
                          <a:spcPts val="0"/>
                        </a:spcBef>
                        <a:spcAft>
                          <a:spcPts val="0"/>
                        </a:spcAft>
                        <a:buNone/>
                      </a:pPr>
                      <a:r>
                        <a:rPr lang="en-US" sz="2400" b="0" i="0" u="none" strike="noStrike" noProof="0" dirty="0">
                          <a:solidFill>
                            <a:schemeClr val="tx2"/>
                          </a:solidFill>
                          <a:effectLst/>
                          <a:latin typeface="Arial" panose="020B0604020202020204" pitchFamily="34" charset="0"/>
                          <a:cs typeface="Arial" panose="020B0604020202020204" pitchFamily="34" charset="0"/>
                        </a:rPr>
                        <a:t>W:  4%</a:t>
                      </a:r>
                      <a:endParaRPr lang="en-US" sz="2400" dirty="0">
                        <a:solidFill>
                          <a:schemeClr val="tx2"/>
                        </a:solidFill>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8496B0"/>
                      </a:solidFill>
                      <a:prstDash val="solid"/>
                      <a:round/>
                      <a:headEnd type="none" w="med" len="med"/>
                      <a:tailEnd type="none" w="med" len="med"/>
                    </a:lnL>
                    <a:lnR w="12700" cap="flat" cmpd="sng" algn="ctr">
                      <a:solidFill>
                        <a:srgbClr val="8496B0"/>
                      </a:solidFill>
                      <a:prstDash val="solid"/>
                      <a:round/>
                      <a:headEnd type="none" w="med" len="med"/>
                      <a:tailEnd type="none" w="med" len="med"/>
                    </a:lnR>
                    <a:lnT w="12700" cap="flat" cmpd="sng" algn="ctr">
                      <a:solidFill>
                        <a:srgbClr val="8496B0"/>
                      </a:solidFill>
                      <a:prstDash val="solid"/>
                      <a:round/>
                      <a:headEnd type="none" w="med" len="med"/>
                      <a:tailEnd type="none" w="med" len="med"/>
                    </a:lnT>
                    <a:lnB w="12700" cap="flat" cmpd="sng" algn="ctr">
                      <a:solidFill>
                        <a:srgbClr val="8496B0"/>
                      </a:solidFill>
                      <a:prstDash val="solid"/>
                      <a:round/>
                      <a:headEnd type="none" w="med" len="med"/>
                      <a:tailEnd type="none" w="med" len="med"/>
                    </a:lnB>
                    <a:noFill/>
                  </a:tcPr>
                </a:tc>
                <a:extLst>
                  <a:ext uri="{0D108BD9-81ED-4DB2-BD59-A6C34878D82A}">
                    <a16:rowId xmlns:a16="http://schemas.microsoft.com/office/drawing/2014/main" val="1356120969"/>
                  </a:ext>
                </a:extLst>
              </a:tr>
            </a:tbl>
          </a:graphicData>
        </a:graphic>
      </p:graphicFrame>
      <p:sp>
        <p:nvSpPr>
          <p:cNvPr id="6" name="Slide Number Placeholder 5">
            <a:extLst>
              <a:ext uri="{FF2B5EF4-FFF2-40B4-BE49-F238E27FC236}">
                <a16:creationId xmlns:a16="http://schemas.microsoft.com/office/drawing/2014/main" id="{B74D6CAA-4C0B-A598-5DA1-B376259FF58D}"/>
              </a:ext>
            </a:extLst>
          </p:cNvPr>
          <p:cNvSpPr>
            <a:spLocks noGrp="1"/>
          </p:cNvSpPr>
          <p:nvPr>
            <p:ph type="sldNum" sz="quarter" idx="12"/>
          </p:nvPr>
        </p:nvSpPr>
        <p:spPr/>
        <p:txBody>
          <a:bodyPr/>
          <a:lstStyle/>
          <a:p>
            <a:fld id="{4CE482DC-2269-4F26-9D2A-7E44B1A4CD85}" type="slidenum">
              <a:rPr lang="en-US" smtClean="0"/>
              <a:t>33</a:t>
            </a:fld>
            <a:endParaRPr lang="en-US"/>
          </a:p>
        </p:txBody>
      </p:sp>
    </p:spTree>
    <p:extLst>
      <p:ext uri="{BB962C8B-B14F-4D97-AF65-F5344CB8AC3E}">
        <p14:creationId xmlns:p14="http://schemas.microsoft.com/office/powerpoint/2010/main" val="40836009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20449-FB88-F6BE-CB82-C9F39CED56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2699E1-74E9-1877-81B7-B8E79138D647}"/>
              </a:ext>
            </a:extLst>
          </p:cNvPr>
          <p:cNvSpPr>
            <a:spLocks noGrp="1"/>
          </p:cNvSpPr>
          <p:nvPr>
            <p:ph type="title"/>
          </p:nvPr>
        </p:nvSpPr>
        <p:spPr>
          <a:xfrm>
            <a:off x="616449" y="758952"/>
            <a:ext cx="10539231" cy="3566160"/>
          </a:xfrm>
        </p:spPr>
        <p:txBody>
          <a:bodyPr vert="horz" lIns="91440" tIns="45720" rIns="91440" bIns="45720" rtlCol="0" anchor="b">
            <a:normAutofit/>
          </a:bodyPr>
          <a:lstStyle/>
          <a:p>
            <a:r>
              <a:rPr lang="en-US" dirty="0">
                <a:latin typeface="Arial Narrow"/>
              </a:rPr>
              <a:t>Required Metrics</a:t>
            </a:r>
            <a:endParaRPr lang="en-US" dirty="0"/>
          </a:p>
        </p:txBody>
      </p:sp>
      <p:sp>
        <p:nvSpPr>
          <p:cNvPr id="4" name="Slide Number Placeholder 3">
            <a:extLst>
              <a:ext uri="{FF2B5EF4-FFF2-40B4-BE49-F238E27FC236}">
                <a16:creationId xmlns:a16="http://schemas.microsoft.com/office/drawing/2014/main" id="{CAF20FF8-6E7D-D717-7FD2-C5C3D0E8ADE0}"/>
              </a:ext>
            </a:extLst>
          </p:cNvPr>
          <p:cNvSpPr>
            <a:spLocks noGrp="1"/>
          </p:cNvSpPr>
          <p:nvPr>
            <p:ph type="sldNum" sz="quarter" idx="12"/>
          </p:nvPr>
        </p:nvSpPr>
        <p:spPr>
          <a:xfrm>
            <a:off x="9900458" y="6301367"/>
            <a:ext cx="1312025" cy="556633"/>
          </a:xfrm>
        </p:spPr>
        <p:txBody>
          <a:bodyPr vert="horz" lIns="91440" tIns="45720" rIns="91440" bIns="45720" rtlCol="0" anchor="ctr">
            <a:normAutofit/>
          </a:bodyPr>
          <a:lstStyle/>
          <a:p>
            <a:pPr lvl="0"/>
            <a:fld id="{1E47FE53-EBF0-4DA7-9D9D-CC1C3A20F3CB}" type="slidenum">
              <a:rPr lang="en-US" noProof="0" smtClean="0"/>
              <a:pPr lvl="0"/>
              <a:t>34</a:t>
            </a:fld>
            <a:endParaRPr lang="en-US" noProof="0" dirty="0"/>
          </a:p>
        </p:txBody>
      </p:sp>
    </p:spTree>
    <p:extLst>
      <p:ext uri="{BB962C8B-B14F-4D97-AF65-F5344CB8AC3E}">
        <p14:creationId xmlns:p14="http://schemas.microsoft.com/office/powerpoint/2010/main" val="5396484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2A56D-C888-41B7-95C7-C72A51E410EE}"/>
              </a:ext>
            </a:extLst>
          </p:cNvPr>
          <p:cNvSpPr>
            <a:spLocks noGrp="1"/>
          </p:cNvSpPr>
          <p:nvPr>
            <p:ph type="title"/>
          </p:nvPr>
        </p:nvSpPr>
        <p:spPr>
          <a:xfrm>
            <a:off x="601884" y="286603"/>
            <a:ext cx="11030672" cy="1450757"/>
          </a:xfrm>
        </p:spPr>
        <p:txBody>
          <a:bodyPr>
            <a:normAutofit/>
          </a:bodyPr>
          <a:lstStyle/>
          <a:p>
            <a:r>
              <a:rPr lang="en-US" sz="5000" dirty="0">
                <a:solidFill>
                  <a:schemeClr val="tx1"/>
                </a:solidFill>
              </a:rPr>
              <a:t>Required Metrics for LEA-wide Actions</a:t>
            </a:r>
          </a:p>
        </p:txBody>
      </p:sp>
      <p:sp>
        <p:nvSpPr>
          <p:cNvPr id="3" name="Content Placeholder 2">
            <a:extLst>
              <a:ext uri="{FF2B5EF4-FFF2-40B4-BE49-F238E27FC236}">
                <a16:creationId xmlns:a16="http://schemas.microsoft.com/office/drawing/2014/main" id="{39F03FAE-EDF7-4CC7-A9BD-1CFF69B1D97C}"/>
              </a:ext>
            </a:extLst>
          </p:cNvPr>
          <p:cNvSpPr>
            <a:spLocks noGrp="1"/>
          </p:cNvSpPr>
          <p:nvPr>
            <p:ph idx="1"/>
          </p:nvPr>
        </p:nvSpPr>
        <p:spPr>
          <a:xfrm>
            <a:off x="601884" y="1967479"/>
            <a:ext cx="11030672" cy="4262187"/>
          </a:xfrm>
        </p:spPr>
        <p:txBody>
          <a:bodyPr vert="horz" lIns="0" tIns="45720" rIns="0" bIns="45720" rtlCol="0" anchor="t">
            <a:noAutofit/>
          </a:bodyPr>
          <a:lstStyle/>
          <a:p>
            <a:pPr marL="182880" indent="-182880"/>
            <a:r>
              <a:rPr lang="en-US" sz="2800" dirty="0"/>
              <a:t>The LEA must identify one or more metrics to monitor the effectiveness of an action and its budgeted expenditures if the action is identified as: </a:t>
            </a:r>
          </a:p>
          <a:p>
            <a:pPr marL="640080" lvl="2" indent="-182880">
              <a:buFont typeface="Wingdings" panose="020B0604020202020204" pitchFamily="34" charset="0"/>
              <a:buChar char="§"/>
            </a:pPr>
            <a:r>
              <a:rPr lang="en-US" dirty="0"/>
              <a:t>1) contributing towards the requirement to increase or improve services for foster youth, English learners, including long-term English learners, and low-income students; </a:t>
            </a:r>
          </a:p>
          <a:p>
            <a:pPr marL="457200" lvl="2">
              <a:buNone/>
            </a:pPr>
            <a:r>
              <a:rPr lang="en-US" b="1" dirty="0"/>
              <a:t>and </a:t>
            </a:r>
          </a:p>
          <a:p>
            <a:pPr marL="640080" lvl="2" indent="-182880">
              <a:buFont typeface="Wingdings" panose="020B0604020202020204" pitchFamily="34" charset="0"/>
              <a:buChar char="§"/>
            </a:pPr>
            <a:r>
              <a:rPr lang="en-US" dirty="0"/>
              <a:t>2) being provided on an LEA-wide basis  </a:t>
            </a:r>
          </a:p>
        </p:txBody>
      </p:sp>
      <p:sp>
        <p:nvSpPr>
          <p:cNvPr id="4" name="Slide Number Placeholder 3">
            <a:extLst>
              <a:ext uri="{FF2B5EF4-FFF2-40B4-BE49-F238E27FC236}">
                <a16:creationId xmlns:a16="http://schemas.microsoft.com/office/drawing/2014/main" id="{1192E750-0ED0-4993-9C14-DF6587894FF4}"/>
              </a:ext>
            </a:extLst>
          </p:cNvPr>
          <p:cNvSpPr>
            <a:spLocks noGrp="1"/>
          </p:cNvSpPr>
          <p:nvPr>
            <p:ph type="sldNum" sz="quarter" idx="12"/>
          </p:nvPr>
        </p:nvSpPr>
        <p:spPr>
          <a:xfrm>
            <a:off x="9900458" y="6459785"/>
            <a:ext cx="1312025" cy="365125"/>
          </a:xfrm>
        </p:spPr>
        <p:txBody>
          <a:bodyPr/>
          <a:lstStyle/>
          <a:p>
            <a:fld id="{1E47FE53-EBF0-4DA7-9D9D-CC1C3A20F3CB}" type="slidenum">
              <a:rPr lang="en-US" smtClean="0"/>
              <a:pPr/>
              <a:t>35</a:t>
            </a:fld>
            <a:endParaRPr lang="en-US"/>
          </a:p>
        </p:txBody>
      </p:sp>
    </p:spTree>
    <p:extLst>
      <p:ext uri="{BB962C8B-B14F-4D97-AF65-F5344CB8AC3E}">
        <p14:creationId xmlns:p14="http://schemas.microsoft.com/office/powerpoint/2010/main" val="3088084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4E539-570C-91C2-2217-5FCA01F622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220D43-7A2E-E2A8-38FA-6CC066B32405}"/>
              </a:ext>
            </a:extLst>
          </p:cNvPr>
          <p:cNvSpPr>
            <a:spLocks noGrp="1"/>
          </p:cNvSpPr>
          <p:nvPr>
            <p:ph type="title"/>
          </p:nvPr>
        </p:nvSpPr>
        <p:spPr>
          <a:xfrm>
            <a:off x="601884" y="286603"/>
            <a:ext cx="11030672" cy="1450757"/>
          </a:xfrm>
        </p:spPr>
        <p:txBody>
          <a:bodyPr>
            <a:normAutofit/>
          </a:bodyPr>
          <a:lstStyle/>
          <a:p>
            <a:r>
              <a:rPr lang="en-US" sz="5000" dirty="0">
                <a:solidFill>
                  <a:schemeClr val="tx1"/>
                </a:solidFill>
              </a:rPr>
              <a:t>Required Metrics for LEA-wide Actions (1)</a:t>
            </a:r>
          </a:p>
        </p:txBody>
      </p:sp>
      <p:sp>
        <p:nvSpPr>
          <p:cNvPr id="3" name="Content Placeholder 2">
            <a:extLst>
              <a:ext uri="{FF2B5EF4-FFF2-40B4-BE49-F238E27FC236}">
                <a16:creationId xmlns:a16="http://schemas.microsoft.com/office/drawing/2014/main" id="{EF7B50C8-861B-910C-AE18-A04C3C738178}"/>
              </a:ext>
            </a:extLst>
          </p:cNvPr>
          <p:cNvSpPr>
            <a:spLocks noGrp="1"/>
          </p:cNvSpPr>
          <p:nvPr>
            <p:ph idx="1"/>
          </p:nvPr>
        </p:nvSpPr>
        <p:spPr>
          <a:xfrm>
            <a:off x="601884" y="1967479"/>
            <a:ext cx="11030672" cy="4262187"/>
          </a:xfrm>
        </p:spPr>
        <p:txBody>
          <a:bodyPr vert="horz" lIns="0" tIns="45720" rIns="0" bIns="45720" rtlCol="0" anchor="t">
            <a:noAutofit/>
          </a:bodyPr>
          <a:lstStyle/>
          <a:p>
            <a:pPr marL="182880" indent="-182880"/>
            <a:r>
              <a:rPr lang="en-US" dirty="0">
                <a:solidFill>
                  <a:schemeClr val="tx1"/>
                </a:solidFill>
              </a:rPr>
              <a:t>These required metrics may be identified within the action description or the first prompt in the increased or improved services section, however the description must clearly identify the metric(s) being used to monitor the effectiveness of the action and the action(s) that the metric(s) apply to.</a:t>
            </a:r>
          </a:p>
        </p:txBody>
      </p:sp>
      <p:sp>
        <p:nvSpPr>
          <p:cNvPr id="4" name="Slide Number Placeholder 3">
            <a:extLst>
              <a:ext uri="{FF2B5EF4-FFF2-40B4-BE49-F238E27FC236}">
                <a16:creationId xmlns:a16="http://schemas.microsoft.com/office/drawing/2014/main" id="{D15A0910-9879-049E-5DEB-2468047E6C9A}"/>
              </a:ext>
            </a:extLst>
          </p:cNvPr>
          <p:cNvSpPr>
            <a:spLocks noGrp="1"/>
          </p:cNvSpPr>
          <p:nvPr>
            <p:ph type="sldNum" sz="quarter" idx="12"/>
          </p:nvPr>
        </p:nvSpPr>
        <p:spPr>
          <a:xfrm>
            <a:off x="9900458" y="6459785"/>
            <a:ext cx="1312025" cy="365125"/>
          </a:xfrm>
        </p:spPr>
        <p:txBody>
          <a:bodyPr/>
          <a:lstStyle/>
          <a:p>
            <a:fld id="{1E47FE53-EBF0-4DA7-9D9D-CC1C3A20F3CB}" type="slidenum">
              <a:rPr lang="en-US" smtClean="0"/>
              <a:pPr/>
              <a:t>36</a:t>
            </a:fld>
            <a:endParaRPr lang="en-US" dirty="0"/>
          </a:p>
        </p:txBody>
      </p:sp>
    </p:spTree>
    <p:extLst>
      <p:ext uri="{BB962C8B-B14F-4D97-AF65-F5344CB8AC3E}">
        <p14:creationId xmlns:p14="http://schemas.microsoft.com/office/powerpoint/2010/main" val="41466723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2A56D-C888-41B7-95C7-C72A51E410EE}"/>
              </a:ext>
            </a:extLst>
          </p:cNvPr>
          <p:cNvSpPr>
            <a:spLocks noGrp="1"/>
          </p:cNvSpPr>
          <p:nvPr>
            <p:ph type="title"/>
          </p:nvPr>
        </p:nvSpPr>
        <p:spPr>
          <a:xfrm>
            <a:off x="601884" y="286603"/>
            <a:ext cx="11030672" cy="1450757"/>
          </a:xfrm>
        </p:spPr>
        <p:txBody>
          <a:bodyPr>
            <a:normAutofit/>
          </a:bodyPr>
          <a:lstStyle/>
          <a:p>
            <a:r>
              <a:rPr lang="en-US" sz="5000" dirty="0">
                <a:solidFill>
                  <a:schemeClr val="tx1"/>
                </a:solidFill>
              </a:rPr>
              <a:t>Required metrics for Equity Multiplier goals</a:t>
            </a:r>
          </a:p>
        </p:txBody>
      </p:sp>
      <p:sp>
        <p:nvSpPr>
          <p:cNvPr id="3" name="Content Placeholder 2">
            <a:extLst>
              <a:ext uri="{FF2B5EF4-FFF2-40B4-BE49-F238E27FC236}">
                <a16:creationId xmlns:a16="http://schemas.microsoft.com/office/drawing/2014/main" id="{39F03FAE-EDF7-4CC7-A9BD-1CFF69B1D97C}"/>
              </a:ext>
            </a:extLst>
          </p:cNvPr>
          <p:cNvSpPr>
            <a:spLocks noGrp="1"/>
          </p:cNvSpPr>
          <p:nvPr>
            <p:ph idx="1"/>
          </p:nvPr>
        </p:nvSpPr>
        <p:spPr>
          <a:xfrm>
            <a:off x="601884" y="1967479"/>
            <a:ext cx="11030672" cy="4262187"/>
          </a:xfrm>
        </p:spPr>
        <p:txBody>
          <a:bodyPr vert="horz" lIns="0" tIns="45720" rIns="0" bIns="45720" rtlCol="0" anchor="t">
            <a:noAutofit/>
          </a:bodyPr>
          <a:lstStyle/>
          <a:p>
            <a:pPr marL="182880" indent="-182880">
              <a:buFont typeface="Arial" panose="020B0604020202020204" pitchFamily="34" charset="0"/>
              <a:buChar char="•"/>
            </a:pPr>
            <a:r>
              <a:rPr lang="en-US" dirty="0">
                <a:solidFill>
                  <a:schemeClr val="tx1"/>
                </a:solidFill>
              </a:rPr>
              <a:t>For each Equity Multiplier goal the LEA must identify:</a:t>
            </a:r>
          </a:p>
          <a:p>
            <a:pPr marL="365760" lvl="5" indent="-182880">
              <a:spcBef>
                <a:spcPts val="1200"/>
              </a:spcBef>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 specific metrics for each identified student group at each specific </a:t>
            </a:r>
            <a:r>
              <a:rPr lang="en-US" sz="2400" dirty="0" err="1">
                <a:solidFill>
                  <a:schemeClr val="tx1"/>
                </a:solidFill>
                <a:latin typeface="Arial" panose="020B0604020202020204" pitchFamily="34" charset="0"/>
                <a:cs typeface="Arial" panose="020B0604020202020204" pitchFamily="34" charset="0"/>
              </a:rPr>
              <a:t>schoolsite</a:t>
            </a:r>
            <a:r>
              <a:rPr lang="en-US" sz="2400" dirty="0">
                <a:solidFill>
                  <a:schemeClr val="tx1"/>
                </a:solidFill>
                <a:latin typeface="Arial" panose="020B0604020202020204" pitchFamily="34" charset="0"/>
                <a:cs typeface="Arial" panose="020B0604020202020204" pitchFamily="34" charset="0"/>
              </a:rPr>
              <a:t>, as applicable, to measure the progress toward the goal; and/or</a:t>
            </a:r>
          </a:p>
          <a:p>
            <a:pPr marL="365760" lvl="5" indent="-182880">
              <a:spcBef>
                <a:spcPts val="1200"/>
              </a:spcBef>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 specific metrics used to measure progress in meeting the goal related to credentialing, subject matter preparation, or educator retention at each specific </a:t>
            </a:r>
            <a:r>
              <a:rPr lang="en-US" sz="2400" dirty="0" err="1">
                <a:solidFill>
                  <a:schemeClr val="tx1"/>
                </a:solidFill>
                <a:latin typeface="Arial" panose="020B0604020202020204" pitchFamily="34" charset="0"/>
                <a:cs typeface="Arial" panose="020B0604020202020204" pitchFamily="34" charset="0"/>
              </a:rPr>
              <a:t>schoolsite</a:t>
            </a:r>
            <a:r>
              <a:rPr lang="en-US" sz="2400" dirty="0">
                <a:solidFill>
                  <a:schemeClr val="tx1"/>
                </a:solidFill>
                <a:latin typeface="Arial" panose="020B0604020202020204" pitchFamily="34" charset="0"/>
                <a:cs typeface="Arial" panose="020B0604020202020204" pitchFamily="34" charset="0"/>
              </a:rPr>
              <a:t>.</a:t>
            </a:r>
            <a:endParaRPr lang="en-US" dirty="0"/>
          </a:p>
        </p:txBody>
      </p:sp>
      <p:sp>
        <p:nvSpPr>
          <p:cNvPr id="4" name="Slide Number Placeholder 3">
            <a:extLst>
              <a:ext uri="{FF2B5EF4-FFF2-40B4-BE49-F238E27FC236}">
                <a16:creationId xmlns:a16="http://schemas.microsoft.com/office/drawing/2014/main" id="{1192E750-0ED0-4993-9C14-DF6587894FF4}"/>
              </a:ext>
            </a:extLst>
          </p:cNvPr>
          <p:cNvSpPr>
            <a:spLocks noGrp="1"/>
          </p:cNvSpPr>
          <p:nvPr>
            <p:ph type="sldNum" sz="quarter" idx="12"/>
          </p:nvPr>
        </p:nvSpPr>
        <p:spPr>
          <a:xfrm>
            <a:off x="9900458" y="6459785"/>
            <a:ext cx="1312025" cy="365125"/>
          </a:xfrm>
        </p:spPr>
        <p:txBody>
          <a:bodyPr/>
          <a:lstStyle/>
          <a:p>
            <a:fld id="{1E47FE53-EBF0-4DA7-9D9D-CC1C3A20F3CB}" type="slidenum">
              <a:rPr lang="en-US" smtClean="0"/>
              <a:pPr/>
              <a:t>37</a:t>
            </a:fld>
            <a:endParaRPr lang="en-US"/>
          </a:p>
        </p:txBody>
      </p:sp>
    </p:spTree>
    <p:extLst>
      <p:ext uri="{BB962C8B-B14F-4D97-AF65-F5344CB8AC3E}">
        <p14:creationId xmlns:p14="http://schemas.microsoft.com/office/powerpoint/2010/main" val="14538019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CA738-9115-87B2-8159-DA67FE15FF56}"/>
              </a:ext>
            </a:extLst>
          </p:cNvPr>
          <p:cNvSpPr>
            <a:spLocks noGrp="1"/>
          </p:cNvSpPr>
          <p:nvPr>
            <p:ph type="title"/>
          </p:nvPr>
        </p:nvSpPr>
        <p:spPr/>
        <p:txBody>
          <a:bodyPr>
            <a:normAutofit/>
          </a:bodyPr>
          <a:lstStyle/>
          <a:p>
            <a:r>
              <a:rPr lang="en-US" sz="5000" dirty="0"/>
              <a:t>Reminder about LREBG</a:t>
            </a:r>
          </a:p>
        </p:txBody>
      </p:sp>
      <p:sp>
        <p:nvSpPr>
          <p:cNvPr id="3" name="Content Placeholder 2">
            <a:extLst>
              <a:ext uri="{FF2B5EF4-FFF2-40B4-BE49-F238E27FC236}">
                <a16:creationId xmlns:a16="http://schemas.microsoft.com/office/drawing/2014/main" id="{84DF0BB3-FB56-F594-0AA9-5E5E1A935C0B}"/>
              </a:ext>
            </a:extLst>
          </p:cNvPr>
          <p:cNvSpPr>
            <a:spLocks noGrp="1"/>
          </p:cNvSpPr>
          <p:nvPr>
            <p:ph idx="1"/>
          </p:nvPr>
        </p:nvSpPr>
        <p:spPr/>
        <p:txBody>
          <a:bodyPr vert="horz" lIns="0" tIns="45720" rIns="0" bIns="45720" rtlCol="0" anchor="t">
            <a:normAutofit/>
          </a:bodyPr>
          <a:lstStyle/>
          <a:p>
            <a:r>
              <a:rPr lang="en-US" dirty="0">
                <a:solidFill>
                  <a:schemeClr val="tx1"/>
                </a:solidFill>
              </a:rPr>
              <a:t>Remember to connect your LREBG Actions to metrics...</a:t>
            </a:r>
          </a:p>
          <a:p>
            <a:r>
              <a:rPr lang="en-US" dirty="0">
                <a:solidFill>
                  <a:schemeClr val="tx1"/>
                </a:solidFill>
              </a:rPr>
              <a:t>To implement the requirements of </a:t>
            </a:r>
            <a:r>
              <a:rPr lang="en-US" i="1" dirty="0">
                <a:solidFill>
                  <a:schemeClr val="tx1"/>
                </a:solidFill>
              </a:rPr>
              <a:t>EC</a:t>
            </a:r>
            <a:r>
              <a:rPr lang="en-US" dirty="0">
                <a:solidFill>
                  <a:schemeClr val="tx1"/>
                </a:solidFill>
              </a:rPr>
              <a:t> Section 52064.4, LEAs with unexpended LREBG funds must include at least one metric to monitor the impact of each action funded with LREBG funds included in the goal. </a:t>
            </a:r>
          </a:p>
          <a:p>
            <a:pPr lvl="1"/>
            <a:r>
              <a:rPr lang="en-US" dirty="0">
                <a:solidFill>
                  <a:schemeClr val="tx1"/>
                </a:solidFill>
              </a:rPr>
              <a:t>The metrics being used to monitor the impact of each action funded with LREBG funds are not required to be new metrics; they may be metrics that are already being used to measure progress towards goals and actions included in the LCAP.</a:t>
            </a:r>
          </a:p>
        </p:txBody>
      </p:sp>
      <p:sp>
        <p:nvSpPr>
          <p:cNvPr id="6" name="Slide Number Placeholder 5">
            <a:extLst>
              <a:ext uri="{FF2B5EF4-FFF2-40B4-BE49-F238E27FC236}">
                <a16:creationId xmlns:a16="http://schemas.microsoft.com/office/drawing/2014/main" id="{5CC9C406-2F27-5DF3-EDAE-90BD050BB52B}"/>
              </a:ext>
            </a:extLst>
          </p:cNvPr>
          <p:cNvSpPr>
            <a:spLocks noGrp="1"/>
          </p:cNvSpPr>
          <p:nvPr>
            <p:ph type="sldNum" sz="quarter" idx="12"/>
          </p:nvPr>
        </p:nvSpPr>
        <p:spPr>
          <a:xfrm>
            <a:off x="10006975" y="6367405"/>
            <a:ext cx="1370393" cy="490595"/>
          </a:xfrm>
        </p:spPr>
        <p:txBody>
          <a:bodyPr/>
          <a:lstStyle/>
          <a:p>
            <a:fld id="{4CE482DC-2269-4F26-9D2A-7E44B1A4CD85}" type="slidenum">
              <a:rPr lang="en-US" smtClean="0"/>
              <a:t>38</a:t>
            </a:fld>
            <a:endParaRPr lang="en-US" dirty="0"/>
          </a:p>
        </p:txBody>
      </p:sp>
    </p:spTree>
    <p:extLst>
      <p:ext uri="{BB962C8B-B14F-4D97-AF65-F5344CB8AC3E}">
        <p14:creationId xmlns:p14="http://schemas.microsoft.com/office/powerpoint/2010/main" val="32032660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1451C-F962-43EB-850D-6C5273CBC1AA}"/>
              </a:ext>
            </a:extLst>
          </p:cNvPr>
          <p:cNvSpPr>
            <a:spLocks noGrp="1"/>
          </p:cNvSpPr>
          <p:nvPr>
            <p:ph type="title"/>
          </p:nvPr>
        </p:nvSpPr>
        <p:spPr>
          <a:xfrm>
            <a:off x="616449" y="758952"/>
            <a:ext cx="10539231" cy="3566160"/>
          </a:xfrm>
        </p:spPr>
        <p:txBody>
          <a:bodyPr vert="horz" lIns="91440" tIns="45720" rIns="91440" bIns="45720" rtlCol="0" anchor="b">
            <a:normAutofit/>
          </a:bodyPr>
          <a:lstStyle/>
          <a:p>
            <a:r>
              <a:rPr lang="en-US" sz="6400" dirty="0">
                <a:solidFill>
                  <a:schemeClr val="tx1"/>
                </a:solidFill>
              </a:rPr>
              <a:t>Closing Thoughts</a:t>
            </a:r>
          </a:p>
        </p:txBody>
      </p:sp>
      <p:sp>
        <p:nvSpPr>
          <p:cNvPr id="4" name="Slide Number Placeholder 3">
            <a:extLst>
              <a:ext uri="{FF2B5EF4-FFF2-40B4-BE49-F238E27FC236}">
                <a16:creationId xmlns:a16="http://schemas.microsoft.com/office/drawing/2014/main" id="{B0462FCB-6B18-4A27-8574-68167EA58C50}"/>
              </a:ext>
            </a:extLst>
          </p:cNvPr>
          <p:cNvSpPr>
            <a:spLocks noGrp="1"/>
          </p:cNvSpPr>
          <p:nvPr>
            <p:ph type="sldNum" sz="quarter" idx="12"/>
          </p:nvPr>
        </p:nvSpPr>
        <p:spPr>
          <a:xfrm>
            <a:off x="9900458" y="6299200"/>
            <a:ext cx="1312025" cy="525711"/>
          </a:xfrm>
        </p:spPr>
        <p:txBody>
          <a:bodyPr vert="horz" lIns="91440" tIns="45720" rIns="91440" bIns="45720" rtlCol="0" anchor="ctr">
            <a:normAutofit/>
          </a:bodyPr>
          <a:lstStyle/>
          <a:p>
            <a:pPr lvl="0"/>
            <a:fld id="{1E47FE53-EBF0-4DA7-9D9D-CC1C3A20F3CB}" type="slidenum">
              <a:rPr lang="en-US" noProof="0" smtClean="0"/>
              <a:pPr lvl="0"/>
              <a:t>39</a:t>
            </a:fld>
            <a:endParaRPr lang="en-US" noProof="0" dirty="0"/>
          </a:p>
        </p:txBody>
      </p:sp>
    </p:spTree>
    <p:extLst>
      <p:ext uri="{BB962C8B-B14F-4D97-AF65-F5344CB8AC3E}">
        <p14:creationId xmlns:p14="http://schemas.microsoft.com/office/powerpoint/2010/main" val="3054453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58F11-0A1C-480E-9080-59DFDE945490}"/>
              </a:ext>
            </a:extLst>
          </p:cNvPr>
          <p:cNvSpPr>
            <a:spLocks noGrp="1"/>
          </p:cNvSpPr>
          <p:nvPr>
            <p:ph type="title"/>
          </p:nvPr>
        </p:nvSpPr>
        <p:spPr/>
        <p:txBody>
          <a:bodyPr>
            <a:normAutofit/>
          </a:bodyPr>
          <a:lstStyle/>
          <a:p>
            <a:r>
              <a:rPr lang="en-US" sz="5000" dirty="0">
                <a:solidFill>
                  <a:schemeClr val="tx1"/>
                </a:solidFill>
              </a:rPr>
              <a:t>Purpose </a:t>
            </a:r>
          </a:p>
        </p:txBody>
      </p:sp>
      <p:sp>
        <p:nvSpPr>
          <p:cNvPr id="21" name="Content Placeholder 2">
            <a:extLst>
              <a:ext uri="{FF2B5EF4-FFF2-40B4-BE49-F238E27FC236}">
                <a16:creationId xmlns:a16="http://schemas.microsoft.com/office/drawing/2014/main" id="{1BA1ED0B-38F8-4D06-A661-716ACA4398B1}"/>
              </a:ext>
            </a:extLst>
          </p:cNvPr>
          <p:cNvSpPr>
            <a:spLocks noGrp="1"/>
          </p:cNvSpPr>
          <p:nvPr>
            <p:ph idx="1"/>
          </p:nvPr>
        </p:nvSpPr>
        <p:spPr/>
        <p:txBody>
          <a:bodyPr vert="horz" lIns="45720" tIns="45720" rIns="45720" bIns="45720" rtlCol="0" anchor="t">
            <a:normAutofit/>
          </a:bodyPr>
          <a:lstStyle/>
          <a:p>
            <a:pPr marL="0" indent="0">
              <a:buNone/>
            </a:pPr>
            <a:r>
              <a:rPr lang="en-US" dirty="0">
                <a:solidFill>
                  <a:schemeClr val="tx1"/>
                </a:solidFill>
              </a:rPr>
              <a:t>The purpose of this session is to:</a:t>
            </a:r>
          </a:p>
          <a:p>
            <a:pPr marL="457200" indent="-457200">
              <a:buClr>
                <a:schemeClr val="tx1"/>
              </a:buClr>
              <a:buFont typeface="+mj-lt"/>
              <a:buAutoNum type="arabicPeriod"/>
            </a:pPr>
            <a:r>
              <a:rPr lang="en-US" dirty="0">
                <a:solidFill>
                  <a:schemeClr val="tx1"/>
                </a:solidFill>
              </a:rPr>
              <a:t>Discuss Goals and goal types</a:t>
            </a:r>
          </a:p>
          <a:p>
            <a:pPr marL="457200" indent="-457200">
              <a:buAutoNum type="arabicPeriod"/>
            </a:pPr>
            <a:r>
              <a:rPr lang="en-US" dirty="0">
                <a:solidFill>
                  <a:schemeClr val="tx1"/>
                </a:solidFill>
              </a:rPr>
              <a:t>Discuss Measuring and Reporting Results</a:t>
            </a:r>
          </a:p>
          <a:p>
            <a:pPr marL="457200" indent="-457200">
              <a:buAutoNum type="arabicPeriod"/>
            </a:pPr>
            <a:r>
              <a:rPr lang="en-US" dirty="0">
                <a:solidFill>
                  <a:schemeClr val="tx1"/>
                </a:solidFill>
              </a:rPr>
              <a:t>Discuss Required Metrics and associated requirements</a:t>
            </a:r>
          </a:p>
          <a:p>
            <a:pPr marL="457200" indent="-457200">
              <a:buAutoNum type="arabicPeriod"/>
            </a:pPr>
            <a:r>
              <a:rPr lang="en-US" dirty="0">
                <a:solidFill>
                  <a:schemeClr val="tx1"/>
                </a:solidFill>
              </a:rPr>
              <a:t>Review important information for goal development</a:t>
            </a:r>
          </a:p>
          <a:p>
            <a:pPr marL="457200" indent="-457200">
              <a:buAutoNum type="arabicPeriod"/>
            </a:pPr>
            <a:endParaRPr lang="en-US" dirty="0">
              <a:solidFill>
                <a:schemeClr val="tx1"/>
              </a:solidFill>
            </a:endParaRPr>
          </a:p>
          <a:p>
            <a:pPr>
              <a:buNone/>
            </a:pPr>
            <a:endParaRPr lang="en-US" dirty="0">
              <a:latin typeface="Arial"/>
              <a:ea typeface="Arial"/>
              <a:cs typeface="Arial"/>
            </a:endParaRPr>
          </a:p>
          <a:p>
            <a:pPr>
              <a:buNone/>
            </a:pPr>
            <a:r>
              <a:rPr lang="en-US" dirty="0">
                <a:latin typeface="Arial"/>
                <a:ea typeface="Arial"/>
                <a:cs typeface="Arial"/>
              </a:rPr>
              <a:t>*see slide notes throughout presentation</a:t>
            </a:r>
          </a:p>
        </p:txBody>
      </p:sp>
      <p:sp>
        <p:nvSpPr>
          <p:cNvPr id="4" name="Slide Number Placeholder 3">
            <a:extLst>
              <a:ext uri="{FF2B5EF4-FFF2-40B4-BE49-F238E27FC236}">
                <a16:creationId xmlns:a16="http://schemas.microsoft.com/office/drawing/2014/main" id="{0587E55F-CEAA-499E-9F73-1A902328487A}"/>
              </a:ext>
            </a:extLst>
          </p:cNvPr>
          <p:cNvSpPr>
            <a:spLocks noGrp="1"/>
          </p:cNvSpPr>
          <p:nvPr>
            <p:ph type="sldNum" sz="quarter" idx="12"/>
          </p:nvPr>
        </p:nvSpPr>
        <p:spPr/>
        <p:txBody>
          <a:bodyPr>
            <a:normAutofit/>
          </a:bodyPr>
          <a:lstStyle/>
          <a:p>
            <a:pPr>
              <a:spcAft>
                <a:spcPts val="600"/>
              </a:spcAft>
            </a:pPr>
            <a:fld id="{1E47FE53-EBF0-4DA7-9D9D-CC1C3A20F3CB}" type="slidenum">
              <a:rPr lang="en-US">
                <a:solidFill>
                  <a:schemeClr val="bg1"/>
                </a:solidFill>
              </a:rPr>
              <a:pPr>
                <a:spcAft>
                  <a:spcPts val="600"/>
                </a:spcAft>
              </a:pPr>
              <a:t>4</a:t>
            </a:fld>
            <a:endParaRPr lang="en-US" dirty="0">
              <a:solidFill>
                <a:schemeClr val="bg1"/>
              </a:solidFill>
            </a:endParaRPr>
          </a:p>
        </p:txBody>
      </p:sp>
    </p:spTree>
    <p:extLst>
      <p:ext uri="{BB962C8B-B14F-4D97-AF65-F5344CB8AC3E}">
        <p14:creationId xmlns:p14="http://schemas.microsoft.com/office/powerpoint/2010/main" val="9059966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C6FB8-FD76-49E6-B247-347249C0565C}"/>
              </a:ext>
            </a:extLst>
          </p:cNvPr>
          <p:cNvSpPr>
            <a:spLocks noGrp="1"/>
          </p:cNvSpPr>
          <p:nvPr>
            <p:ph type="title"/>
          </p:nvPr>
        </p:nvSpPr>
        <p:spPr/>
        <p:txBody>
          <a:bodyPr>
            <a:normAutofit/>
          </a:bodyPr>
          <a:lstStyle/>
          <a:p>
            <a:r>
              <a:rPr lang="en-US" sz="5000" dirty="0">
                <a:solidFill>
                  <a:schemeClr val="tx1"/>
                </a:solidFill>
              </a:rPr>
              <a:t>The “Through Line” in Goals and Actions </a:t>
            </a:r>
          </a:p>
        </p:txBody>
      </p:sp>
      <p:sp>
        <p:nvSpPr>
          <p:cNvPr id="3" name="Content Placeholder 2">
            <a:extLst>
              <a:ext uri="{FF2B5EF4-FFF2-40B4-BE49-F238E27FC236}">
                <a16:creationId xmlns:a16="http://schemas.microsoft.com/office/drawing/2014/main" id="{CB620CB9-AB8E-40D6-A447-6F85D921DDBF}"/>
              </a:ext>
            </a:extLst>
          </p:cNvPr>
          <p:cNvSpPr>
            <a:spLocks noGrp="1"/>
          </p:cNvSpPr>
          <p:nvPr>
            <p:ph idx="1"/>
          </p:nvPr>
        </p:nvSpPr>
        <p:spPr/>
        <p:txBody>
          <a:bodyPr vert="horz" lIns="0" tIns="45720" rIns="0" bIns="45720" rtlCol="0" anchor="t">
            <a:normAutofit/>
          </a:bodyPr>
          <a:lstStyle/>
          <a:p>
            <a:pPr marL="342900" indent="-342900">
              <a:buFont typeface="Arial" panose="020B0604020202020204" pitchFamily="34" charset="0"/>
              <a:buChar char="•"/>
            </a:pPr>
            <a:r>
              <a:rPr lang="en-US" dirty="0">
                <a:solidFill>
                  <a:schemeClr val="tx1"/>
                </a:solidFill>
              </a:rPr>
              <a:t>All components in the Goals are interrelated.</a:t>
            </a:r>
          </a:p>
          <a:p>
            <a:pPr marL="342900" indent="-342900">
              <a:buFont typeface="Arial" panose="020B0604020202020204" pitchFamily="34" charset="0"/>
              <a:buChar char="•"/>
            </a:pPr>
            <a:r>
              <a:rPr lang="en-US" dirty="0">
                <a:solidFill>
                  <a:schemeClr val="tx1"/>
                </a:solidFill>
              </a:rPr>
              <a:t>Ensure the unit of measure is consistent across each row when entering metric, baseline, yearly outcome and target outcome data.</a:t>
            </a:r>
          </a:p>
          <a:p>
            <a:pPr marL="342900" indent="-342900">
              <a:buFont typeface="Arial" panose="020B0604020202020204" pitchFamily="34" charset="0"/>
              <a:buChar char="•"/>
            </a:pPr>
            <a:r>
              <a:rPr lang="en-US" dirty="0">
                <a:solidFill>
                  <a:schemeClr val="tx1"/>
                </a:solidFill>
              </a:rPr>
              <a:t>Each metric should contribute data which measures progress towards its associated goal and is used to evaluate effectiveness.</a:t>
            </a:r>
          </a:p>
          <a:p>
            <a:pPr marL="342900" indent="-342900">
              <a:buFont typeface="Arial" panose="020B0604020202020204" pitchFamily="34" charset="0"/>
              <a:buChar char="•"/>
            </a:pPr>
            <a:r>
              <a:rPr lang="en-US" dirty="0">
                <a:solidFill>
                  <a:schemeClr val="tx1"/>
                </a:solidFill>
              </a:rPr>
              <a:t>Each action should demonstrably contribute to achieving its associated goal.</a:t>
            </a:r>
          </a:p>
          <a:p>
            <a:pPr marL="342900" indent="-342900"/>
            <a:r>
              <a:rPr lang="en-US" dirty="0">
                <a:solidFill>
                  <a:schemeClr val="tx1"/>
                </a:solidFill>
              </a:rPr>
              <a:t>The learnings from the Midyear Update inform updates to goals.</a:t>
            </a:r>
          </a:p>
        </p:txBody>
      </p:sp>
      <p:sp>
        <p:nvSpPr>
          <p:cNvPr id="4" name="Slide Number Placeholder 3">
            <a:extLst>
              <a:ext uri="{FF2B5EF4-FFF2-40B4-BE49-F238E27FC236}">
                <a16:creationId xmlns:a16="http://schemas.microsoft.com/office/drawing/2014/main" id="{6737C91A-BF07-4711-90E6-1AA93738DE8A}"/>
              </a:ext>
            </a:extLst>
          </p:cNvPr>
          <p:cNvSpPr>
            <a:spLocks noGrp="1"/>
          </p:cNvSpPr>
          <p:nvPr>
            <p:ph type="sldNum" sz="quarter" idx="12"/>
          </p:nvPr>
        </p:nvSpPr>
        <p:spPr>
          <a:xfrm>
            <a:off x="10108575" y="6367405"/>
            <a:ext cx="1370393" cy="490595"/>
          </a:xfrm>
        </p:spPr>
        <p:txBody>
          <a:bodyPr/>
          <a:lstStyle/>
          <a:p>
            <a:fld id="{1E47FE53-EBF0-4DA7-9D9D-CC1C3A20F3CB}" type="slidenum">
              <a:rPr lang="en-US" smtClean="0"/>
              <a:t>40</a:t>
            </a:fld>
            <a:endParaRPr lang="en-US" dirty="0"/>
          </a:p>
        </p:txBody>
      </p:sp>
    </p:spTree>
    <p:extLst>
      <p:ext uri="{BB962C8B-B14F-4D97-AF65-F5344CB8AC3E}">
        <p14:creationId xmlns:p14="http://schemas.microsoft.com/office/powerpoint/2010/main" val="22799106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08991-A5D5-49EB-A12D-8C664CF2049C}"/>
              </a:ext>
            </a:extLst>
          </p:cNvPr>
          <p:cNvSpPr>
            <a:spLocks noGrp="1"/>
          </p:cNvSpPr>
          <p:nvPr>
            <p:ph type="title"/>
          </p:nvPr>
        </p:nvSpPr>
        <p:spPr/>
        <p:txBody>
          <a:bodyPr>
            <a:normAutofit/>
          </a:bodyPr>
          <a:lstStyle/>
          <a:p>
            <a:r>
              <a:rPr lang="en-US" sz="5000" dirty="0">
                <a:solidFill>
                  <a:schemeClr val="tx1"/>
                </a:solidFill>
              </a:rPr>
              <a:t>Keep Explanations Simple</a:t>
            </a:r>
          </a:p>
        </p:txBody>
      </p:sp>
      <p:sp>
        <p:nvSpPr>
          <p:cNvPr id="3" name="Content Placeholder 2">
            <a:extLst>
              <a:ext uri="{FF2B5EF4-FFF2-40B4-BE49-F238E27FC236}">
                <a16:creationId xmlns:a16="http://schemas.microsoft.com/office/drawing/2014/main" id="{8DBB0EF8-D8F3-4D75-8326-74676D3517B1}"/>
              </a:ext>
            </a:extLst>
          </p:cNvPr>
          <p:cNvSpPr>
            <a:spLocks noGrp="1"/>
          </p:cNvSpPr>
          <p:nvPr>
            <p:ph idx="1"/>
          </p:nvPr>
        </p:nvSpPr>
        <p:spPr/>
        <p:txBody>
          <a:bodyPr vert="horz" lIns="0" tIns="45720" rIns="0" bIns="45720" rtlCol="0" anchor="t">
            <a:normAutofit/>
          </a:bodyPr>
          <a:lstStyle/>
          <a:p>
            <a:pPr marL="0" indent="0">
              <a:buNone/>
            </a:pPr>
            <a:r>
              <a:rPr lang="en-US" dirty="0">
                <a:solidFill>
                  <a:schemeClr val="tx1"/>
                </a:solidFill>
              </a:rPr>
              <a:t>Provide the community with descriptions that paint a succinct picture of how the needs of students are being addressed, what the goals are, and how the goals will be achieved. </a:t>
            </a:r>
            <a:endParaRPr lang="en-US" sz="3000" dirty="0"/>
          </a:p>
        </p:txBody>
      </p:sp>
      <p:sp>
        <p:nvSpPr>
          <p:cNvPr id="4" name="Slide Number Placeholder 3">
            <a:extLst>
              <a:ext uri="{FF2B5EF4-FFF2-40B4-BE49-F238E27FC236}">
                <a16:creationId xmlns:a16="http://schemas.microsoft.com/office/drawing/2014/main" id="{8AC26B78-01A0-40BA-8E76-44B9CA665BC7}"/>
              </a:ext>
            </a:extLst>
          </p:cNvPr>
          <p:cNvSpPr>
            <a:spLocks noGrp="1"/>
          </p:cNvSpPr>
          <p:nvPr>
            <p:ph type="sldNum" sz="quarter" idx="12"/>
          </p:nvPr>
        </p:nvSpPr>
        <p:spPr/>
        <p:txBody>
          <a:bodyPr/>
          <a:lstStyle/>
          <a:p>
            <a:fld id="{1E47FE53-EBF0-4DA7-9D9D-CC1C3A20F3CB}" type="slidenum">
              <a:rPr lang="en-US" smtClean="0"/>
              <a:t>41</a:t>
            </a:fld>
            <a:endParaRPr lang="en-US"/>
          </a:p>
        </p:txBody>
      </p:sp>
    </p:spTree>
    <p:extLst>
      <p:ext uri="{BB962C8B-B14F-4D97-AF65-F5344CB8AC3E}">
        <p14:creationId xmlns:p14="http://schemas.microsoft.com/office/powerpoint/2010/main" val="22653437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A69AD-531E-4D2D-BDE3-9119F23E634F}"/>
              </a:ext>
            </a:extLst>
          </p:cNvPr>
          <p:cNvSpPr>
            <a:spLocks noGrp="1"/>
          </p:cNvSpPr>
          <p:nvPr>
            <p:ph type="title"/>
          </p:nvPr>
        </p:nvSpPr>
        <p:spPr/>
        <p:txBody>
          <a:bodyPr>
            <a:normAutofit/>
          </a:bodyPr>
          <a:lstStyle/>
          <a:p>
            <a:r>
              <a:rPr lang="en-US" sz="5000" dirty="0">
                <a:solidFill>
                  <a:schemeClr val="tx1"/>
                </a:solidFill>
              </a:rPr>
              <a:t>Upcoming Webinars </a:t>
            </a:r>
          </a:p>
        </p:txBody>
      </p:sp>
      <p:sp>
        <p:nvSpPr>
          <p:cNvPr id="9" name="Text Placeholder 8">
            <a:extLst>
              <a:ext uri="{FF2B5EF4-FFF2-40B4-BE49-F238E27FC236}">
                <a16:creationId xmlns:a16="http://schemas.microsoft.com/office/drawing/2014/main" id="{DDA3207A-87ED-3810-DF64-4F05980D5813}"/>
              </a:ext>
            </a:extLst>
          </p:cNvPr>
          <p:cNvSpPr>
            <a:spLocks noGrp="1"/>
          </p:cNvSpPr>
          <p:nvPr>
            <p:ph type="body" idx="1"/>
          </p:nvPr>
        </p:nvSpPr>
        <p:spPr/>
        <p:txBody>
          <a:bodyPr/>
          <a:lstStyle/>
          <a:p>
            <a:r>
              <a:rPr lang="en-US" b="1" dirty="0">
                <a:solidFill>
                  <a:schemeClr val="tx1"/>
                </a:solidFill>
              </a:rPr>
              <a:t>Tuesdays @ 2</a:t>
            </a:r>
          </a:p>
        </p:txBody>
      </p:sp>
      <p:sp>
        <p:nvSpPr>
          <p:cNvPr id="3" name="Content Placeholder 2">
            <a:extLst>
              <a:ext uri="{FF2B5EF4-FFF2-40B4-BE49-F238E27FC236}">
                <a16:creationId xmlns:a16="http://schemas.microsoft.com/office/drawing/2014/main" id="{2874C0FA-95F8-4B03-A80A-180839A2E3F7}"/>
              </a:ext>
            </a:extLst>
          </p:cNvPr>
          <p:cNvSpPr>
            <a:spLocks noGrp="1"/>
          </p:cNvSpPr>
          <p:nvPr>
            <p:ph sz="half" idx="2"/>
          </p:nvPr>
        </p:nvSpPr>
        <p:spPr/>
        <p:txBody>
          <a:bodyPr vert="horz" lIns="45720" tIns="45720" rIns="45720" bIns="45720" rtlCol="0" anchor="t">
            <a:normAutofit/>
          </a:bodyPr>
          <a:lstStyle/>
          <a:p>
            <a:pPr marL="175895" indent="-175895"/>
            <a:r>
              <a:rPr lang="en-US" dirty="0">
                <a:solidFill>
                  <a:schemeClr val="tx1"/>
                </a:solidFill>
              </a:rPr>
              <a:t>December 9th: Actions and Action Tables</a:t>
            </a:r>
          </a:p>
          <a:p>
            <a:pPr marL="175895" indent="-175895"/>
            <a:r>
              <a:rPr lang="en-US" dirty="0">
                <a:solidFill>
                  <a:schemeClr val="tx1"/>
                </a:solidFill>
              </a:rPr>
              <a:t>December 16th: Increased or Improved Services Part 2</a:t>
            </a:r>
          </a:p>
        </p:txBody>
      </p:sp>
      <p:sp>
        <p:nvSpPr>
          <p:cNvPr id="10" name="Text Placeholder 9">
            <a:extLst>
              <a:ext uri="{FF2B5EF4-FFF2-40B4-BE49-F238E27FC236}">
                <a16:creationId xmlns:a16="http://schemas.microsoft.com/office/drawing/2014/main" id="{7E103D3E-383A-95A3-DE44-903DC1453B8B}"/>
              </a:ext>
            </a:extLst>
          </p:cNvPr>
          <p:cNvSpPr>
            <a:spLocks noGrp="1"/>
          </p:cNvSpPr>
          <p:nvPr>
            <p:ph type="body" sz="quarter" idx="3"/>
          </p:nvPr>
        </p:nvSpPr>
        <p:spPr/>
        <p:txBody>
          <a:bodyPr/>
          <a:lstStyle/>
          <a:p>
            <a:r>
              <a:rPr lang="en-US" b="1" dirty="0">
                <a:solidFill>
                  <a:schemeClr val="tx1"/>
                </a:solidFill>
              </a:rPr>
              <a:t>Thursdays @ 3</a:t>
            </a:r>
          </a:p>
        </p:txBody>
      </p:sp>
      <p:sp>
        <p:nvSpPr>
          <p:cNvPr id="4" name="Content Placeholder 3">
            <a:extLst>
              <a:ext uri="{FF2B5EF4-FFF2-40B4-BE49-F238E27FC236}">
                <a16:creationId xmlns:a16="http://schemas.microsoft.com/office/drawing/2014/main" id="{ED79EFAD-04A0-47FD-A5D2-05DE70FF4BF2}"/>
              </a:ext>
            </a:extLst>
          </p:cNvPr>
          <p:cNvSpPr>
            <a:spLocks noGrp="1"/>
          </p:cNvSpPr>
          <p:nvPr>
            <p:ph sz="quarter" idx="4"/>
          </p:nvPr>
        </p:nvSpPr>
        <p:spPr/>
        <p:txBody>
          <a:bodyPr vert="horz" lIns="45720" tIns="45720" rIns="45720" bIns="45720" rtlCol="0" anchor="t">
            <a:normAutofit/>
          </a:bodyPr>
          <a:lstStyle/>
          <a:p>
            <a:pPr marL="175895" indent="-175895"/>
            <a:r>
              <a:rPr lang="en-US" dirty="0">
                <a:solidFill>
                  <a:schemeClr val="tx1"/>
                </a:solidFill>
              </a:rPr>
              <a:t>December 4th: Goal Analysis</a:t>
            </a:r>
          </a:p>
          <a:p>
            <a:pPr marL="175895" indent="-175895"/>
            <a:r>
              <a:rPr lang="en-US" dirty="0">
                <a:solidFill>
                  <a:schemeClr val="tx1"/>
                </a:solidFill>
              </a:rPr>
              <a:t>December 11th: Increased or Improved Services Part 1</a:t>
            </a:r>
            <a:endParaRPr lang="en-US" dirty="0">
              <a:solidFill>
                <a:schemeClr val="tx2"/>
              </a:solidFill>
              <a:cs typeface="Arial"/>
            </a:endParaRPr>
          </a:p>
        </p:txBody>
      </p:sp>
      <p:sp>
        <p:nvSpPr>
          <p:cNvPr id="5" name="Slide Number Placeholder 4">
            <a:extLst>
              <a:ext uri="{FF2B5EF4-FFF2-40B4-BE49-F238E27FC236}">
                <a16:creationId xmlns:a16="http://schemas.microsoft.com/office/drawing/2014/main" id="{B215FEF6-ECD0-4FD6-B964-480DB5FF7F01}"/>
              </a:ext>
            </a:extLst>
          </p:cNvPr>
          <p:cNvSpPr>
            <a:spLocks noGrp="1"/>
          </p:cNvSpPr>
          <p:nvPr>
            <p:ph type="sldNum" sz="quarter" idx="12"/>
          </p:nvPr>
        </p:nvSpPr>
        <p:spPr>
          <a:xfrm>
            <a:off x="9900458" y="6459785"/>
            <a:ext cx="1312025" cy="365125"/>
          </a:xfrm>
        </p:spPr>
        <p:txBody>
          <a:bodyPr/>
          <a:lstStyle/>
          <a:p>
            <a:fld id="{1E47FE53-EBF0-4DA7-9D9D-CC1C3A20F3CB}" type="slidenum">
              <a:rPr lang="en-US" smtClean="0"/>
              <a:pPr/>
              <a:t>42</a:t>
            </a:fld>
            <a:endParaRPr lang="en-US"/>
          </a:p>
        </p:txBody>
      </p:sp>
    </p:spTree>
    <p:extLst>
      <p:ext uri="{BB962C8B-B14F-4D97-AF65-F5344CB8AC3E}">
        <p14:creationId xmlns:p14="http://schemas.microsoft.com/office/powerpoint/2010/main" val="21735246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1223A-13ED-54D5-0B64-005454F75E38}"/>
              </a:ext>
            </a:extLst>
          </p:cNvPr>
          <p:cNvSpPr>
            <a:spLocks noGrp="1"/>
          </p:cNvSpPr>
          <p:nvPr>
            <p:ph type="title"/>
          </p:nvPr>
        </p:nvSpPr>
        <p:spPr/>
        <p:txBody>
          <a:bodyPr>
            <a:normAutofit/>
          </a:bodyPr>
          <a:lstStyle/>
          <a:p>
            <a:r>
              <a:rPr lang="en-US" sz="5400" dirty="0">
                <a:solidFill>
                  <a:schemeClr val="tx1"/>
                </a:solidFill>
              </a:rPr>
              <a:t>Resources</a:t>
            </a:r>
          </a:p>
        </p:txBody>
      </p:sp>
      <p:sp>
        <p:nvSpPr>
          <p:cNvPr id="3" name="Content Placeholder 2">
            <a:extLst>
              <a:ext uri="{FF2B5EF4-FFF2-40B4-BE49-F238E27FC236}">
                <a16:creationId xmlns:a16="http://schemas.microsoft.com/office/drawing/2014/main" id="{FD5C9A3D-D6BA-8195-7417-9BE9EA4AD408}"/>
              </a:ext>
            </a:extLst>
          </p:cNvPr>
          <p:cNvSpPr>
            <a:spLocks noGrp="1"/>
          </p:cNvSpPr>
          <p:nvPr>
            <p:ph idx="1"/>
          </p:nvPr>
        </p:nvSpPr>
        <p:spPr/>
        <p:txBody>
          <a:bodyPr/>
          <a:lstStyle/>
          <a:p>
            <a:r>
              <a:rPr lang="en-US" dirty="0">
                <a:hlinkClick r:id="rId2"/>
              </a:rPr>
              <a:t>LCAP web page</a:t>
            </a:r>
            <a:endParaRPr lang="en-US" dirty="0"/>
          </a:p>
          <a:p>
            <a:r>
              <a:rPr lang="en-US" dirty="0">
                <a:hlinkClick r:id="rId3"/>
              </a:rPr>
              <a:t>LCAP Development Resources</a:t>
            </a:r>
            <a:endParaRPr lang="en-US" dirty="0"/>
          </a:p>
          <a:p>
            <a:r>
              <a:rPr lang="en-US" dirty="0">
                <a:hlinkClick r:id="rId4"/>
              </a:rPr>
              <a:t>LCFF State Priorities Summary Document (DOCX)</a:t>
            </a:r>
            <a:endParaRPr lang="en-US" dirty="0"/>
          </a:p>
          <a:p>
            <a:r>
              <a:rPr lang="en-US" dirty="0">
                <a:hlinkClick r:id="rId5"/>
              </a:rPr>
              <a:t>California School Dashboard</a:t>
            </a:r>
            <a:endParaRPr lang="en-US" dirty="0"/>
          </a:p>
          <a:p>
            <a:r>
              <a:rPr lang="en-US" dirty="0">
                <a:hlinkClick r:id="rId6"/>
              </a:rPr>
              <a:t>LCFF web page</a:t>
            </a:r>
            <a:endParaRPr lang="en-US" dirty="0"/>
          </a:p>
        </p:txBody>
      </p:sp>
      <p:sp>
        <p:nvSpPr>
          <p:cNvPr id="4" name="Slide Number Placeholder 3">
            <a:extLst>
              <a:ext uri="{FF2B5EF4-FFF2-40B4-BE49-F238E27FC236}">
                <a16:creationId xmlns:a16="http://schemas.microsoft.com/office/drawing/2014/main" id="{B92D325C-F4BE-45C5-D0AC-54A9A3784992}"/>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CE482DC-2269-4F26-9D2A-7E44B1A4CD85}" type="slidenum">
              <a:rPr kumimoji="0" lang="en-US" sz="24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43</a:t>
            </a:fld>
            <a:endParaRPr kumimoji="0" lang="en-US" sz="24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954112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460B5-CC33-4A95-A1B0-666822E6079E}"/>
              </a:ext>
            </a:extLst>
          </p:cNvPr>
          <p:cNvSpPr>
            <a:spLocks noGrp="1"/>
          </p:cNvSpPr>
          <p:nvPr>
            <p:ph type="title"/>
          </p:nvPr>
        </p:nvSpPr>
        <p:spPr/>
        <p:txBody>
          <a:bodyPr>
            <a:normAutofit/>
          </a:bodyPr>
          <a:lstStyle/>
          <a:p>
            <a:r>
              <a:rPr lang="en-US" sz="5000" dirty="0">
                <a:solidFill>
                  <a:schemeClr val="tx1"/>
                </a:solidFill>
              </a:rPr>
              <a:t>Contact Information</a:t>
            </a:r>
          </a:p>
        </p:txBody>
      </p:sp>
      <p:sp>
        <p:nvSpPr>
          <p:cNvPr id="3" name="Content Placeholder 2">
            <a:extLst>
              <a:ext uri="{FF2B5EF4-FFF2-40B4-BE49-F238E27FC236}">
                <a16:creationId xmlns:a16="http://schemas.microsoft.com/office/drawing/2014/main" id="{B29B59A3-5C04-468A-9DF7-3D0CF1EE1B27}"/>
              </a:ext>
            </a:extLst>
          </p:cNvPr>
          <p:cNvSpPr>
            <a:spLocks noGrp="1"/>
          </p:cNvSpPr>
          <p:nvPr>
            <p:ph idx="1"/>
          </p:nvPr>
        </p:nvSpPr>
        <p:spPr/>
        <p:txBody>
          <a:bodyPr vert="horz" lIns="0" tIns="45720" rIns="0" bIns="45720" rtlCol="0" anchor="t">
            <a:normAutofit/>
          </a:bodyPr>
          <a:lstStyle/>
          <a:p>
            <a:pPr>
              <a:buNone/>
            </a:pPr>
            <a:r>
              <a:rPr lang="en-US" dirty="0">
                <a:solidFill>
                  <a:schemeClr val="tx1"/>
                </a:solidFill>
              </a:rPr>
              <a:t>If you have any questions related to the LCAP or LCFF, please contact the Local Agency Systems Support Office at</a:t>
            </a:r>
            <a:r>
              <a:rPr lang="en-US" dirty="0"/>
              <a:t> </a:t>
            </a:r>
            <a:r>
              <a:rPr lang="en-US" dirty="0">
                <a:hlinkClick r:id="rId2"/>
              </a:rPr>
              <a:t>LCFF@cde.ca.gov</a:t>
            </a:r>
            <a:r>
              <a:rPr lang="en-US" dirty="0"/>
              <a:t> </a:t>
            </a:r>
            <a:endParaRPr lang="en-US" dirty="0">
              <a:solidFill>
                <a:srgbClr val="1704A0"/>
              </a:solidFill>
            </a:endParaRPr>
          </a:p>
          <a:p>
            <a:endParaRPr lang="en-US" dirty="0">
              <a:solidFill>
                <a:srgbClr val="1704A0"/>
              </a:solidFill>
            </a:endParaRPr>
          </a:p>
          <a:p>
            <a:pPr>
              <a:buNone/>
            </a:pPr>
            <a:r>
              <a:rPr lang="en-US" dirty="0">
                <a:solidFill>
                  <a:schemeClr val="tx1"/>
                </a:solidFill>
              </a:rPr>
              <a:t>For additional information about this or other webinars in this series, including PowerPoint files, please see the </a:t>
            </a:r>
            <a:r>
              <a:rPr lang="en-US" dirty="0">
                <a:hlinkClick r:id="rId3"/>
              </a:rPr>
              <a:t>Tuesdays @ 2 web page</a:t>
            </a:r>
            <a:endParaRPr lang="en-US" dirty="0">
              <a:solidFill>
                <a:srgbClr val="1704A0"/>
              </a:solidFill>
            </a:endParaRPr>
          </a:p>
        </p:txBody>
      </p:sp>
      <p:sp>
        <p:nvSpPr>
          <p:cNvPr id="4" name="Slide Number Placeholder 3">
            <a:extLst>
              <a:ext uri="{FF2B5EF4-FFF2-40B4-BE49-F238E27FC236}">
                <a16:creationId xmlns:a16="http://schemas.microsoft.com/office/drawing/2014/main" id="{3C820972-B50B-4E9D-898D-047E01368832}"/>
              </a:ext>
            </a:extLst>
          </p:cNvPr>
          <p:cNvSpPr>
            <a:spLocks noGrp="1"/>
          </p:cNvSpPr>
          <p:nvPr>
            <p:ph type="sldNum" sz="quarter" idx="12"/>
          </p:nvPr>
        </p:nvSpPr>
        <p:spPr/>
        <p:txBody>
          <a:bodyPr/>
          <a:lstStyle/>
          <a:p>
            <a:fld id="{1E47FE53-EBF0-4DA7-9D9D-CC1C3A20F3CB}" type="slidenum">
              <a:rPr lang="en-US" smtClean="0"/>
              <a:t>44</a:t>
            </a:fld>
            <a:endParaRPr lang="en-US"/>
          </a:p>
        </p:txBody>
      </p:sp>
    </p:spTree>
    <p:extLst>
      <p:ext uri="{BB962C8B-B14F-4D97-AF65-F5344CB8AC3E}">
        <p14:creationId xmlns:p14="http://schemas.microsoft.com/office/powerpoint/2010/main" val="41538607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EB8A1B5F-0801-4AFF-A489-335B6A851F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06201B52-6441-4DBA-BACE-235977581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7" name="Straight Connector 16">
            <a:extLst>
              <a:ext uri="{FF2B5EF4-FFF2-40B4-BE49-F238E27FC236}">
                <a16:creationId xmlns:a16="http://schemas.microsoft.com/office/drawing/2014/main" id="{89DF3DBB-17DD-4058-A944-5578E18A03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99B82C-63AC-4288-A976-F1F46803BE68}"/>
              </a:ext>
            </a:extLst>
          </p:cNvPr>
          <p:cNvSpPr>
            <a:spLocks noGrp="1"/>
          </p:cNvSpPr>
          <p:nvPr>
            <p:ph type="title"/>
          </p:nvPr>
        </p:nvSpPr>
        <p:spPr>
          <a:xfrm>
            <a:off x="1097280" y="758952"/>
            <a:ext cx="10058400" cy="3892168"/>
          </a:xfrm>
        </p:spPr>
        <p:txBody>
          <a:bodyPr vert="horz" lIns="91440" tIns="45720" rIns="91440" bIns="45720" rtlCol="0" anchor="b">
            <a:normAutofit/>
          </a:bodyPr>
          <a:lstStyle/>
          <a:p>
            <a:r>
              <a:rPr lang="en-US" sz="8000" dirty="0">
                <a:solidFill>
                  <a:schemeClr val="tx1"/>
                </a:solidFill>
                <a:latin typeface="Arial Narrow"/>
              </a:rPr>
              <a:t>Thank you!</a:t>
            </a:r>
          </a:p>
        </p:txBody>
      </p:sp>
      <p:sp>
        <p:nvSpPr>
          <p:cNvPr id="11" name="Rectangle 10">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6" name="Rectangle 25">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 Placeholder 2">
            <a:extLst>
              <a:ext uri="{FF2B5EF4-FFF2-40B4-BE49-F238E27FC236}">
                <a16:creationId xmlns:a16="http://schemas.microsoft.com/office/drawing/2014/main" id="{52FF8B79-AE6A-4C1D-9A53-BACCB1DD075C}"/>
              </a:ext>
            </a:extLst>
          </p:cNvPr>
          <p:cNvSpPr>
            <a:spLocks noGrp="1"/>
          </p:cNvSpPr>
          <p:nvPr>
            <p:ph type="body" sz="half" idx="2"/>
          </p:nvPr>
        </p:nvSpPr>
        <p:spPr>
          <a:xfrm>
            <a:off x="1100051" y="5225240"/>
            <a:ext cx="10058400" cy="1143000"/>
          </a:xfrm>
        </p:spPr>
        <p:txBody>
          <a:bodyPr vert="horz" lIns="91440" tIns="45720" rIns="91440" bIns="45720" rtlCol="0" anchor="t">
            <a:normAutofit/>
          </a:bodyPr>
          <a:lstStyle/>
          <a:p>
            <a:pPr>
              <a:spcBef>
                <a:spcPts val="1200"/>
              </a:spcBef>
              <a:spcAft>
                <a:spcPts val="200"/>
              </a:spcAft>
            </a:pPr>
            <a:r>
              <a:rPr lang="en-US" sz="2400" spc="200" dirty="0">
                <a:latin typeface="Arial" panose="020B0604020202020204" pitchFamily="34" charset="0"/>
              </a:rPr>
              <a:t>We appreciate your time and all that you do for California’s students and families!</a:t>
            </a:r>
          </a:p>
        </p:txBody>
      </p:sp>
      <p:sp>
        <p:nvSpPr>
          <p:cNvPr id="4" name="Slide Number Placeholder 3">
            <a:extLst>
              <a:ext uri="{FF2B5EF4-FFF2-40B4-BE49-F238E27FC236}">
                <a16:creationId xmlns:a16="http://schemas.microsoft.com/office/drawing/2014/main" id="{7E0B854B-70F9-4054-9C42-569CEBA4BA86}"/>
              </a:ext>
            </a:extLst>
          </p:cNvPr>
          <p:cNvSpPr>
            <a:spLocks noGrp="1"/>
          </p:cNvSpPr>
          <p:nvPr>
            <p:ph type="sldNum" sz="quarter" idx="12"/>
          </p:nvPr>
        </p:nvSpPr>
        <p:spPr>
          <a:xfrm>
            <a:off x="9900458" y="6334317"/>
            <a:ext cx="1312025" cy="490594"/>
          </a:xfrm>
        </p:spPr>
        <p:txBody>
          <a:bodyPr vert="horz" lIns="91440" tIns="45720" rIns="91440" bIns="45720" rtlCol="0" anchor="ctr">
            <a:normAutofit/>
          </a:bodyPr>
          <a:lstStyle/>
          <a:p>
            <a:pPr>
              <a:spcAft>
                <a:spcPts val="600"/>
              </a:spcAft>
            </a:pPr>
            <a:fld id="{1E47FE53-EBF0-4DA7-9D9D-CC1C3A20F3CB}" type="slidenum">
              <a:rPr lang="en-US" smtClean="0">
                <a:latin typeface="Arial" panose="020B0604020202020204" pitchFamily="34" charset="0"/>
              </a:rPr>
              <a:pPr>
                <a:spcAft>
                  <a:spcPts val="600"/>
                </a:spcAft>
              </a:pPr>
              <a:t>45</a:t>
            </a:fld>
            <a:endParaRPr lang="en-US" dirty="0">
              <a:latin typeface="Arial" panose="020B0604020202020204" pitchFamily="34" charset="0"/>
            </a:endParaRPr>
          </a:p>
        </p:txBody>
      </p:sp>
    </p:spTree>
    <p:extLst>
      <p:ext uri="{BB962C8B-B14F-4D97-AF65-F5344CB8AC3E}">
        <p14:creationId xmlns:p14="http://schemas.microsoft.com/office/powerpoint/2010/main" val="226267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D415DB-C82F-EEC1-87E2-C4085BB217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E0B841-5B86-E111-ABF4-094BACCED644}"/>
              </a:ext>
            </a:extLst>
          </p:cNvPr>
          <p:cNvSpPr>
            <a:spLocks noGrp="1"/>
          </p:cNvSpPr>
          <p:nvPr>
            <p:ph type="title"/>
          </p:nvPr>
        </p:nvSpPr>
        <p:spPr/>
        <p:txBody>
          <a:bodyPr>
            <a:normAutofit/>
          </a:bodyPr>
          <a:lstStyle/>
          <a:p>
            <a:r>
              <a:rPr lang="en-US" sz="5000" dirty="0">
                <a:solidFill>
                  <a:schemeClr val="tx1"/>
                </a:solidFill>
              </a:rPr>
              <a:t>Topics Covered in Other Sessions</a:t>
            </a:r>
          </a:p>
        </p:txBody>
      </p:sp>
      <p:sp>
        <p:nvSpPr>
          <p:cNvPr id="21" name="Content Placeholder 2">
            <a:extLst>
              <a:ext uri="{FF2B5EF4-FFF2-40B4-BE49-F238E27FC236}">
                <a16:creationId xmlns:a16="http://schemas.microsoft.com/office/drawing/2014/main" id="{63AF1904-B94D-B79D-EDF1-8DAC87E31882}"/>
              </a:ext>
            </a:extLst>
          </p:cNvPr>
          <p:cNvSpPr>
            <a:spLocks noGrp="1"/>
          </p:cNvSpPr>
          <p:nvPr>
            <p:ph idx="1"/>
          </p:nvPr>
        </p:nvSpPr>
        <p:spPr/>
        <p:txBody>
          <a:bodyPr vert="horz" lIns="45720" tIns="45720" rIns="45720" bIns="45720" rtlCol="0" anchor="t">
            <a:normAutofit/>
          </a:bodyPr>
          <a:lstStyle/>
          <a:p>
            <a:pPr>
              <a:buNone/>
            </a:pPr>
            <a:r>
              <a:rPr lang="en-US" dirty="0"/>
              <a:t>The following topics will not be discussed in depth today; they will be discussed in upcoming webinars: </a:t>
            </a:r>
          </a:p>
          <a:p>
            <a:pPr marL="342900" indent="-342900"/>
            <a:r>
              <a:rPr lang="en-US" dirty="0">
                <a:solidFill>
                  <a:schemeClr val="tx1"/>
                </a:solidFill>
              </a:rPr>
              <a:t>Specifics of Equity Multiplier Goals</a:t>
            </a:r>
          </a:p>
          <a:p>
            <a:pPr marL="342900" indent="-342900"/>
            <a:r>
              <a:rPr lang="en-US" dirty="0">
                <a:solidFill>
                  <a:schemeClr val="tx1"/>
                </a:solidFill>
              </a:rPr>
              <a:t>Specifics of LREBG Actions</a:t>
            </a:r>
          </a:p>
          <a:p>
            <a:pPr marL="342900" indent="-342900"/>
            <a:r>
              <a:rPr lang="en-US" dirty="0"/>
              <a:t>The requirement to increase or improve services, specifics related to actions that contribute towards meeting the requirement to increase or improve services, and the Action tables related to the increase or improve services requirements and actions. </a:t>
            </a:r>
          </a:p>
        </p:txBody>
      </p:sp>
      <p:sp>
        <p:nvSpPr>
          <p:cNvPr id="4" name="Slide Number Placeholder 3">
            <a:extLst>
              <a:ext uri="{FF2B5EF4-FFF2-40B4-BE49-F238E27FC236}">
                <a16:creationId xmlns:a16="http://schemas.microsoft.com/office/drawing/2014/main" id="{B265D9CB-E370-2D2C-EB3D-C73E88AA5684}"/>
              </a:ext>
            </a:extLst>
          </p:cNvPr>
          <p:cNvSpPr>
            <a:spLocks noGrp="1"/>
          </p:cNvSpPr>
          <p:nvPr>
            <p:ph type="sldNum" sz="quarter" idx="12"/>
          </p:nvPr>
        </p:nvSpPr>
        <p:spPr/>
        <p:txBody>
          <a:bodyPr>
            <a:normAutofit/>
          </a:bodyPr>
          <a:lstStyle/>
          <a:p>
            <a:pPr>
              <a:spcAft>
                <a:spcPts val="600"/>
              </a:spcAft>
            </a:pPr>
            <a:fld id="{1E47FE53-EBF0-4DA7-9D9D-CC1C3A20F3CB}" type="slidenum">
              <a:rPr lang="en-US">
                <a:solidFill>
                  <a:schemeClr val="bg1"/>
                </a:solidFill>
              </a:rPr>
              <a:pPr>
                <a:spcAft>
                  <a:spcPts val="600"/>
                </a:spcAft>
              </a:pPr>
              <a:t>5</a:t>
            </a:fld>
            <a:endParaRPr lang="en-US" dirty="0">
              <a:solidFill>
                <a:schemeClr val="bg1"/>
              </a:solidFill>
            </a:endParaRPr>
          </a:p>
        </p:txBody>
      </p:sp>
    </p:spTree>
    <p:extLst>
      <p:ext uri="{BB962C8B-B14F-4D97-AF65-F5344CB8AC3E}">
        <p14:creationId xmlns:p14="http://schemas.microsoft.com/office/powerpoint/2010/main" val="3588981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31B37-7F2C-8A0D-3126-5BBAD42D64CE}"/>
              </a:ext>
            </a:extLst>
          </p:cNvPr>
          <p:cNvSpPr>
            <a:spLocks noGrp="1"/>
          </p:cNvSpPr>
          <p:nvPr>
            <p:ph type="title"/>
          </p:nvPr>
        </p:nvSpPr>
        <p:spPr/>
        <p:txBody>
          <a:bodyPr>
            <a:normAutofit/>
          </a:bodyPr>
          <a:lstStyle/>
          <a:p>
            <a:r>
              <a:rPr lang="en-US" sz="5000" dirty="0"/>
              <a:t>Intended Audience</a:t>
            </a:r>
          </a:p>
        </p:txBody>
      </p:sp>
      <p:sp>
        <p:nvSpPr>
          <p:cNvPr id="3" name="Content Placeholder 2">
            <a:extLst>
              <a:ext uri="{FF2B5EF4-FFF2-40B4-BE49-F238E27FC236}">
                <a16:creationId xmlns:a16="http://schemas.microsoft.com/office/drawing/2014/main" id="{9DFF138E-A2FC-E6C4-7E60-59022723A843}"/>
              </a:ext>
            </a:extLst>
          </p:cNvPr>
          <p:cNvSpPr>
            <a:spLocks noGrp="1"/>
          </p:cNvSpPr>
          <p:nvPr>
            <p:ph sz="half" idx="1"/>
          </p:nvPr>
        </p:nvSpPr>
        <p:spPr>
          <a:xfrm>
            <a:off x="575352" y="2077513"/>
            <a:ext cx="11003621" cy="901698"/>
          </a:xfrm>
        </p:spPr>
        <p:txBody>
          <a:bodyPr/>
          <a:lstStyle/>
          <a:p>
            <a:pPr marL="0" indent="0">
              <a:buNone/>
            </a:pPr>
            <a:r>
              <a:rPr lang="en-US" dirty="0">
                <a:latin typeface="Arial" panose="020B0604020202020204" pitchFamily="34" charset="0"/>
              </a:rPr>
              <a:t>The intended audience for this presentation is anyone who will complete, review, or interact with the 2025–26  LCAP, including: </a:t>
            </a:r>
          </a:p>
        </p:txBody>
      </p:sp>
      <p:sp>
        <p:nvSpPr>
          <p:cNvPr id="4" name="Content Placeholder 3">
            <a:extLst>
              <a:ext uri="{FF2B5EF4-FFF2-40B4-BE49-F238E27FC236}">
                <a16:creationId xmlns:a16="http://schemas.microsoft.com/office/drawing/2014/main" id="{43A44A6A-5714-41AE-370E-E5E053D6C93C}"/>
              </a:ext>
            </a:extLst>
          </p:cNvPr>
          <p:cNvSpPr>
            <a:spLocks noGrp="1"/>
          </p:cNvSpPr>
          <p:nvPr>
            <p:ph sz="half" idx="2"/>
          </p:nvPr>
        </p:nvSpPr>
        <p:spPr>
          <a:xfrm>
            <a:off x="851567" y="2956805"/>
            <a:ext cx="4614956" cy="2527482"/>
          </a:xfrm>
        </p:spPr>
        <p:txBody>
          <a:bodyPr>
            <a:normAutofit lnSpcReduction="10000"/>
          </a:bodyPr>
          <a:lstStyle/>
          <a:p>
            <a:pPr marL="543560" lvl="1" indent="-342900">
              <a:lnSpc>
                <a:spcPct val="120000"/>
              </a:lnSpc>
              <a:spcBef>
                <a:spcPts val="0"/>
              </a:spcBef>
              <a:spcAft>
                <a:spcPts val="0"/>
              </a:spcAft>
              <a:buClr>
                <a:schemeClr val="tx1">
                  <a:lumMod val="75000"/>
                  <a:lumOff val="25000"/>
                </a:schemeClr>
              </a:buClr>
            </a:pPr>
            <a:r>
              <a:rPr lang="en-US" dirty="0">
                <a:latin typeface="Arial" panose="020B0604020202020204" pitchFamily="34" charset="0"/>
              </a:rPr>
              <a:t>Students</a:t>
            </a:r>
          </a:p>
          <a:p>
            <a:pPr marL="543560" lvl="1" indent="-342900">
              <a:lnSpc>
                <a:spcPct val="120000"/>
              </a:lnSpc>
              <a:spcBef>
                <a:spcPts val="0"/>
              </a:spcBef>
              <a:spcAft>
                <a:spcPts val="0"/>
              </a:spcAft>
              <a:buClr>
                <a:schemeClr val="tx1">
                  <a:lumMod val="75000"/>
                  <a:lumOff val="25000"/>
                </a:schemeClr>
              </a:buClr>
            </a:pPr>
            <a:r>
              <a:rPr lang="en-US" dirty="0">
                <a:latin typeface="Arial" panose="020B0604020202020204" pitchFamily="34" charset="0"/>
              </a:rPr>
              <a:t>Parents </a:t>
            </a:r>
            <a:endParaRPr lang="en-US" u="sng" strike="sngStrike" dirty="0">
              <a:latin typeface="Arial" panose="020B0604020202020204" pitchFamily="34" charset="0"/>
            </a:endParaRPr>
          </a:p>
          <a:p>
            <a:pPr marL="543560" lvl="1" indent="-342900">
              <a:lnSpc>
                <a:spcPct val="120000"/>
              </a:lnSpc>
              <a:spcBef>
                <a:spcPts val="0"/>
              </a:spcBef>
              <a:spcAft>
                <a:spcPts val="0"/>
              </a:spcAft>
              <a:buClr>
                <a:schemeClr val="tx1">
                  <a:lumMod val="75000"/>
                  <a:lumOff val="25000"/>
                </a:schemeClr>
              </a:buClr>
            </a:pPr>
            <a:r>
              <a:rPr lang="en-US" dirty="0">
                <a:latin typeface="Arial" panose="020B0604020202020204" pitchFamily="34" charset="0"/>
              </a:rPr>
              <a:t>Teachers</a:t>
            </a:r>
          </a:p>
          <a:p>
            <a:pPr marL="543560" lvl="1" indent="-342900">
              <a:lnSpc>
                <a:spcPct val="120000"/>
              </a:lnSpc>
              <a:spcBef>
                <a:spcPts val="0"/>
              </a:spcBef>
              <a:spcAft>
                <a:spcPts val="0"/>
              </a:spcAft>
              <a:buClr>
                <a:schemeClr val="tx1">
                  <a:lumMod val="75000"/>
                  <a:lumOff val="25000"/>
                </a:schemeClr>
              </a:buClr>
            </a:pPr>
            <a:r>
              <a:rPr lang="en-US" dirty="0">
                <a:latin typeface="Arial" panose="020B0604020202020204" pitchFamily="34" charset="0"/>
              </a:rPr>
              <a:t>Staff</a:t>
            </a:r>
          </a:p>
          <a:p>
            <a:pPr marL="543560" lvl="1" indent="-342900">
              <a:lnSpc>
                <a:spcPct val="120000"/>
              </a:lnSpc>
              <a:spcBef>
                <a:spcPts val="0"/>
              </a:spcBef>
              <a:spcAft>
                <a:spcPts val="0"/>
              </a:spcAft>
              <a:buClr>
                <a:schemeClr val="tx1">
                  <a:lumMod val="75000"/>
                  <a:lumOff val="25000"/>
                </a:schemeClr>
              </a:buClr>
            </a:pPr>
            <a:r>
              <a:rPr lang="en-US" dirty="0">
                <a:latin typeface="Arial" panose="020B0604020202020204" pitchFamily="34" charset="0"/>
              </a:rPr>
              <a:t>Principals</a:t>
            </a:r>
          </a:p>
          <a:p>
            <a:pPr marL="543560" lvl="1" indent="-342900">
              <a:lnSpc>
                <a:spcPct val="120000"/>
              </a:lnSpc>
              <a:spcBef>
                <a:spcPts val="0"/>
              </a:spcBef>
              <a:spcAft>
                <a:spcPts val="0"/>
              </a:spcAft>
              <a:buClr>
                <a:schemeClr val="tx1">
                  <a:lumMod val="75000"/>
                  <a:lumOff val="25000"/>
                </a:schemeClr>
              </a:buClr>
            </a:pPr>
            <a:r>
              <a:rPr lang="en-US" dirty="0">
                <a:latin typeface="Arial" panose="020B0604020202020204" pitchFamily="34" charset="0"/>
              </a:rPr>
              <a:t>Administrators</a:t>
            </a:r>
          </a:p>
        </p:txBody>
      </p:sp>
      <p:sp>
        <p:nvSpPr>
          <p:cNvPr id="6" name="Content Placeholder 5">
            <a:extLst>
              <a:ext uri="{FF2B5EF4-FFF2-40B4-BE49-F238E27FC236}">
                <a16:creationId xmlns:a16="http://schemas.microsoft.com/office/drawing/2014/main" id="{3C70A225-7F7D-8859-675A-487C597C7060}"/>
              </a:ext>
            </a:extLst>
          </p:cNvPr>
          <p:cNvSpPr>
            <a:spLocks noGrp="1"/>
          </p:cNvSpPr>
          <p:nvPr>
            <p:ph sz="quarter" idx="13"/>
          </p:nvPr>
        </p:nvSpPr>
        <p:spPr>
          <a:xfrm>
            <a:off x="5742738" y="2956805"/>
            <a:ext cx="5361055" cy="3162827"/>
          </a:xfrm>
        </p:spPr>
        <p:txBody>
          <a:bodyPr/>
          <a:lstStyle/>
          <a:p>
            <a:pPr marL="543560" lvl="1" indent="-342900">
              <a:lnSpc>
                <a:spcPct val="120000"/>
              </a:lnSpc>
              <a:spcBef>
                <a:spcPts val="0"/>
              </a:spcBef>
              <a:spcAft>
                <a:spcPts val="0"/>
              </a:spcAft>
              <a:buClr>
                <a:schemeClr val="tx1">
                  <a:lumMod val="75000"/>
                  <a:lumOff val="25000"/>
                </a:schemeClr>
              </a:buClr>
            </a:pPr>
            <a:r>
              <a:rPr lang="en-US" dirty="0"/>
              <a:t>Advisory committees</a:t>
            </a:r>
          </a:p>
          <a:p>
            <a:pPr marL="543560" lvl="1" indent="-342900">
              <a:lnSpc>
                <a:spcPct val="120000"/>
              </a:lnSpc>
              <a:spcBef>
                <a:spcPts val="0"/>
              </a:spcBef>
              <a:spcAft>
                <a:spcPts val="0"/>
              </a:spcAft>
              <a:buClr>
                <a:schemeClr val="tx1">
                  <a:lumMod val="75000"/>
                  <a:lumOff val="25000"/>
                </a:schemeClr>
              </a:buClr>
            </a:pPr>
            <a:r>
              <a:rPr lang="en-US" dirty="0"/>
              <a:t>Members of governing boards or bodies</a:t>
            </a:r>
          </a:p>
          <a:p>
            <a:pPr marL="543560" lvl="1" indent="-342900">
              <a:lnSpc>
                <a:spcPct val="120000"/>
              </a:lnSpc>
              <a:spcBef>
                <a:spcPts val="0"/>
              </a:spcBef>
              <a:spcAft>
                <a:spcPts val="0"/>
              </a:spcAft>
              <a:buClr>
                <a:schemeClr val="tx1">
                  <a:lumMod val="75000"/>
                  <a:lumOff val="25000"/>
                </a:schemeClr>
              </a:buClr>
            </a:pPr>
            <a:r>
              <a:rPr lang="en-US" dirty="0"/>
              <a:t>Community members</a:t>
            </a:r>
          </a:p>
          <a:p>
            <a:pPr marL="543560" lvl="1" indent="-342900">
              <a:lnSpc>
                <a:spcPct val="120000"/>
              </a:lnSpc>
              <a:spcBef>
                <a:spcPts val="0"/>
              </a:spcBef>
              <a:spcAft>
                <a:spcPts val="0"/>
              </a:spcAft>
              <a:buClr>
                <a:schemeClr val="tx1">
                  <a:lumMod val="75000"/>
                  <a:lumOff val="25000"/>
                </a:schemeClr>
              </a:buClr>
            </a:pPr>
            <a:r>
              <a:rPr lang="en-US" dirty="0"/>
              <a:t>Local bargaining units (COEs and districts)</a:t>
            </a:r>
          </a:p>
        </p:txBody>
      </p:sp>
      <p:sp>
        <p:nvSpPr>
          <p:cNvPr id="5" name="Slide Number Placeholder 4">
            <a:extLst>
              <a:ext uri="{FF2B5EF4-FFF2-40B4-BE49-F238E27FC236}">
                <a16:creationId xmlns:a16="http://schemas.microsoft.com/office/drawing/2014/main" id="{4D9EACDC-4131-975E-556F-C6658B127324}"/>
              </a:ext>
            </a:extLst>
          </p:cNvPr>
          <p:cNvSpPr>
            <a:spLocks noGrp="1"/>
          </p:cNvSpPr>
          <p:nvPr>
            <p:ph type="sldNum" sz="quarter" idx="12"/>
          </p:nvPr>
        </p:nvSpPr>
        <p:spPr/>
        <p:txBody>
          <a:bodyPr/>
          <a:lstStyle/>
          <a:p>
            <a:fld id="{4FAB73BC-B049-4115-A692-8D63A059BFB8}" type="slidenum">
              <a:rPr lang="en-US" smtClean="0"/>
              <a:t>6</a:t>
            </a:fld>
            <a:endParaRPr lang="en-US" dirty="0"/>
          </a:p>
        </p:txBody>
      </p:sp>
    </p:spTree>
    <p:extLst>
      <p:ext uri="{BB962C8B-B14F-4D97-AF65-F5344CB8AC3E}">
        <p14:creationId xmlns:p14="http://schemas.microsoft.com/office/powerpoint/2010/main" val="3906833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2C016-D1F3-4A64-AF23-9E0C2E4DACBB}"/>
              </a:ext>
            </a:extLst>
          </p:cNvPr>
          <p:cNvSpPr>
            <a:spLocks noGrp="1"/>
          </p:cNvSpPr>
          <p:nvPr>
            <p:ph type="title"/>
          </p:nvPr>
        </p:nvSpPr>
        <p:spPr>
          <a:xfrm>
            <a:off x="616449" y="758952"/>
            <a:ext cx="10539231" cy="3566160"/>
          </a:xfrm>
        </p:spPr>
        <p:txBody>
          <a:bodyPr vert="horz" lIns="91440" tIns="45720" rIns="91440" bIns="45720" rtlCol="0" anchor="b">
            <a:normAutofit/>
          </a:bodyPr>
          <a:lstStyle/>
          <a:p>
            <a:r>
              <a:rPr lang="en-US" dirty="0"/>
              <a:t>Foundational Information</a:t>
            </a:r>
          </a:p>
        </p:txBody>
      </p:sp>
      <p:sp>
        <p:nvSpPr>
          <p:cNvPr id="4" name="Slide Number Placeholder 3">
            <a:extLst>
              <a:ext uri="{FF2B5EF4-FFF2-40B4-BE49-F238E27FC236}">
                <a16:creationId xmlns:a16="http://schemas.microsoft.com/office/drawing/2014/main" id="{10DD60C7-82ED-4E67-A049-B0AC51B6E890}"/>
              </a:ext>
            </a:extLst>
          </p:cNvPr>
          <p:cNvSpPr>
            <a:spLocks noGrp="1"/>
          </p:cNvSpPr>
          <p:nvPr>
            <p:ph type="sldNum" sz="quarter" idx="12"/>
          </p:nvPr>
        </p:nvSpPr>
        <p:spPr>
          <a:xfrm>
            <a:off x="9900458" y="6459785"/>
            <a:ext cx="1312025" cy="365125"/>
          </a:xfrm>
        </p:spPr>
        <p:txBody>
          <a:bodyPr vert="horz" lIns="91440" tIns="45720" rIns="91440" bIns="45720" rtlCol="0" anchor="ctr">
            <a:normAutofit fontScale="92500" lnSpcReduction="20000"/>
          </a:bodyPr>
          <a:lstStyle/>
          <a:p>
            <a:fld id="{1E47FE53-EBF0-4DA7-9D9D-CC1C3A20F3CB}" type="slidenum">
              <a:rPr lang="en-US" smtClean="0"/>
              <a:pPr/>
              <a:t>7</a:t>
            </a:fld>
            <a:endParaRPr lang="en-US"/>
          </a:p>
        </p:txBody>
      </p:sp>
    </p:spTree>
    <p:extLst>
      <p:ext uri="{BB962C8B-B14F-4D97-AF65-F5344CB8AC3E}">
        <p14:creationId xmlns:p14="http://schemas.microsoft.com/office/powerpoint/2010/main" val="56007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C707D-3F76-603B-2A69-A1845C845619}"/>
              </a:ext>
            </a:extLst>
          </p:cNvPr>
          <p:cNvSpPr>
            <a:spLocks noGrp="1"/>
          </p:cNvSpPr>
          <p:nvPr>
            <p:ph type="title"/>
          </p:nvPr>
        </p:nvSpPr>
        <p:spPr/>
        <p:txBody>
          <a:bodyPr>
            <a:normAutofit/>
          </a:bodyPr>
          <a:lstStyle/>
          <a:p>
            <a:r>
              <a:rPr lang="en-US" sz="5000" dirty="0"/>
              <a:t>Foundational Principles of Local Control Funding Formula (LCFF)  </a:t>
            </a:r>
            <a:r>
              <a:rPr lang="en-US" sz="5000" dirty="0">
                <a:solidFill>
                  <a:srgbClr val="FF0000"/>
                </a:solidFill>
              </a:rPr>
              <a:t>  </a:t>
            </a:r>
            <a:endParaRPr lang="en-US" sz="5000" dirty="0"/>
          </a:p>
        </p:txBody>
      </p:sp>
      <p:sp>
        <p:nvSpPr>
          <p:cNvPr id="3" name="Content Placeholder 2">
            <a:extLst>
              <a:ext uri="{FF2B5EF4-FFF2-40B4-BE49-F238E27FC236}">
                <a16:creationId xmlns:a16="http://schemas.microsoft.com/office/drawing/2014/main" id="{D9FD37AF-172E-5F70-3261-E70C4FAF3638}"/>
              </a:ext>
            </a:extLst>
          </p:cNvPr>
          <p:cNvSpPr>
            <a:spLocks noGrp="1"/>
          </p:cNvSpPr>
          <p:nvPr>
            <p:ph sz="half" idx="1"/>
          </p:nvPr>
        </p:nvSpPr>
        <p:spPr>
          <a:xfrm>
            <a:off x="575353" y="2068567"/>
            <a:ext cx="11003621" cy="4060011"/>
          </a:xfrm>
        </p:spPr>
        <p:txBody>
          <a:bodyPr>
            <a:normAutofit lnSpcReduction="10000"/>
          </a:bodyPr>
          <a:lstStyle/>
          <a:p>
            <a:pPr marL="0" indent="0">
              <a:buNone/>
            </a:pPr>
            <a:r>
              <a:rPr lang="en-US" dirty="0">
                <a:latin typeface="Arial" panose="020B0604020202020204" pitchFamily="34" charset="0"/>
              </a:rPr>
              <a:t>Local education agency (LEA)-level improvement is based on </a:t>
            </a:r>
            <a:r>
              <a:rPr lang="en-US" b="1" dirty="0">
                <a:latin typeface="Arial" panose="020B0604020202020204" pitchFamily="34" charset="0"/>
              </a:rPr>
              <a:t>multiple measures of success</a:t>
            </a:r>
            <a:r>
              <a:rPr lang="en-US" dirty="0">
                <a:latin typeface="Arial" panose="020B0604020202020204" pitchFamily="34" charset="0"/>
              </a:rPr>
              <a:t>, both communicated in the LCAP and the California School Dashboard</a:t>
            </a:r>
          </a:p>
          <a:p>
            <a:pPr marL="0" indent="0">
              <a:buNone/>
            </a:pPr>
            <a:endParaRPr lang="en-US" dirty="0">
              <a:latin typeface="Arial" panose="020B0604020202020204" pitchFamily="34" charset="0"/>
            </a:endParaRPr>
          </a:p>
          <a:p>
            <a:pPr marL="0" indent="0">
              <a:buNone/>
            </a:pPr>
            <a:r>
              <a:rPr lang="en-US" b="1" dirty="0">
                <a:latin typeface="Arial" panose="020B0604020202020204" pitchFamily="34" charset="0"/>
              </a:rPr>
              <a:t>Equity</a:t>
            </a:r>
            <a:r>
              <a:rPr lang="en-US" dirty="0">
                <a:latin typeface="Arial" panose="020B0604020202020204" pitchFamily="34" charset="0"/>
              </a:rPr>
              <a:t>: the principle of equity is operationalized through the goals, measures of progress, actions and descriptions included in the LCAP.</a:t>
            </a:r>
          </a:p>
          <a:p>
            <a:pPr marL="0" indent="0">
              <a:buNone/>
            </a:pPr>
            <a:endParaRPr lang="en-US" dirty="0">
              <a:latin typeface="Arial" panose="020B0604020202020204" pitchFamily="34" charset="0"/>
            </a:endParaRPr>
          </a:p>
          <a:p>
            <a:pPr marL="0" indent="0">
              <a:buNone/>
            </a:pPr>
            <a:r>
              <a:rPr lang="en-US" b="1" dirty="0">
                <a:latin typeface="Arial" panose="020B0604020202020204" pitchFamily="34" charset="0"/>
              </a:rPr>
              <a:t>Subsidiarity</a:t>
            </a:r>
            <a:r>
              <a:rPr lang="en-US" dirty="0">
                <a:latin typeface="Arial" panose="020B0604020202020204" pitchFamily="34" charset="0"/>
              </a:rPr>
              <a:t>: LEAs address local needs of students that have been identified through an analysis of data and input from educational partners utilizing flexible funding and communicate their efforts through the LCAP.</a:t>
            </a:r>
          </a:p>
        </p:txBody>
      </p:sp>
      <p:sp>
        <p:nvSpPr>
          <p:cNvPr id="5" name="Slide Number Placeholder 4">
            <a:extLst>
              <a:ext uri="{FF2B5EF4-FFF2-40B4-BE49-F238E27FC236}">
                <a16:creationId xmlns:a16="http://schemas.microsoft.com/office/drawing/2014/main" id="{7474CC94-AB66-B1B1-820F-63632CB99C0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24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24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7" name="Rectangle: Rounded Corners 6">
            <a:extLst>
              <a:ext uri="{FF2B5EF4-FFF2-40B4-BE49-F238E27FC236}">
                <a16:creationId xmlns:a16="http://schemas.microsoft.com/office/drawing/2014/main" id="{B0242372-C7E5-3592-77C8-0FC11271E239}"/>
              </a:ext>
              <a:ext uri="{C183D7F6-B498-43B3-948B-1728B52AA6E4}">
                <adec:decorative xmlns:adec="http://schemas.microsoft.com/office/drawing/2017/decorative" val="1"/>
              </a:ext>
            </a:extLst>
          </p:cNvPr>
          <p:cNvSpPr/>
          <p:nvPr/>
        </p:nvSpPr>
        <p:spPr>
          <a:xfrm>
            <a:off x="426720" y="2068567"/>
            <a:ext cx="11189927" cy="1029226"/>
          </a:xfrm>
          <a:prstGeom prst="roundRect">
            <a:avLst/>
          </a:prstGeom>
          <a:no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56C264E4-B84A-4761-DF64-D1AA7DC3FB64}"/>
              </a:ext>
              <a:ext uri="{C183D7F6-B498-43B3-948B-1728B52AA6E4}">
                <adec:decorative xmlns:adec="http://schemas.microsoft.com/office/drawing/2017/decorative" val="1"/>
              </a:ext>
            </a:extLst>
          </p:cNvPr>
          <p:cNvSpPr/>
          <p:nvPr/>
        </p:nvSpPr>
        <p:spPr>
          <a:xfrm>
            <a:off x="426720" y="3429000"/>
            <a:ext cx="11189927" cy="796553"/>
          </a:xfrm>
          <a:prstGeom prst="round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Rounded Corners 8">
            <a:extLst>
              <a:ext uri="{FF2B5EF4-FFF2-40B4-BE49-F238E27FC236}">
                <a16:creationId xmlns:a16="http://schemas.microsoft.com/office/drawing/2014/main" id="{3458CB02-5B30-5AD5-994D-B19594463CAD}"/>
              </a:ext>
              <a:ext uri="{C183D7F6-B498-43B3-948B-1728B52AA6E4}">
                <adec:decorative xmlns:adec="http://schemas.microsoft.com/office/drawing/2017/decorative" val="1"/>
              </a:ext>
            </a:extLst>
          </p:cNvPr>
          <p:cNvSpPr/>
          <p:nvPr/>
        </p:nvSpPr>
        <p:spPr>
          <a:xfrm>
            <a:off x="426720" y="4789433"/>
            <a:ext cx="11189927" cy="1116314"/>
          </a:xfrm>
          <a:prstGeom prst="roundRect">
            <a:avLst/>
          </a:prstGeom>
          <a:no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5528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AEAAF-4247-4920-A013-9B7A827B71D7}"/>
              </a:ext>
            </a:extLst>
          </p:cNvPr>
          <p:cNvSpPr>
            <a:spLocks noGrp="1"/>
          </p:cNvSpPr>
          <p:nvPr>
            <p:ph type="title"/>
          </p:nvPr>
        </p:nvSpPr>
        <p:spPr>
          <a:xfrm>
            <a:off x="457200" y="594358"/>
            <a:ext cx="2265452" cy="5369119"/>
          </a:xfrm>
        </p:spPr>
        <p:txBody>
          <a:bodyPr anchor="ctr">
            <a:normAutofit/>
          </a:bodyPr>
          <a:lstStyle/>
          <a:p>
            <a:r>
              <a:rPr lang="en-US" sz="3800" dirty="0">
                <a:solidFill>
                  <a:srgbClr val="FFFFFF"/>
                </a:solidFill>
              </a:rPr>
              <a:t>LCAP Functions</a:t>
            </a:r>
            <a:endParaRPr lang="en-US" sz="3800" dirty="0">
              <a:solidFill>
                <a:srgbClr val="FFFFFF"/>
              </a:solidFill>
              <a:cs typeface="Arial"/>
            </a:endParaRPr>
          </a:p>
        </p:txBody>
      </p:sp>
      <p:sp>
        <p:nvSpPr>
          <p:cNvPr id="3" name="Content Placeholder 2">
            <a:extLst>
              <a:ext uri="{FF2B5EF4-FFF2-40B4-BE49-F238E27FC236}">
                <a16:creationId xmlns:a16="http://schemas.microsoft.com/office/drawing/2014/main" id="{95237BA7-20FB-4957-8623-803448876C8F}"/>
              </a:ext>
            </a:extLst>
          </p:cNvPr>
          <p:cNvSpPr>
            <a:spLocks noGrp="1"/>
          </p:cNvSpPr>
          <p:nvPr>
            <p:ph idx="1"/>
          </p:nvPr>
        </p:nvSpPr>
        <p:spPr/>
        <p:txBody>
          <a:bodyPr vert="horz" lIns="45720" tIns="45720" rIns="45720" bIns="45720" rtlCol="0" anchor="ctr">
            <a:normAutofit/>
          </a:bodyPr>
          <a:lstStyle/>
          <a:p>
            <a:pPr marL="0" indent="0">
              <a:buNone/>
            </a:pPr>
            <a:r>
              <a:rPr lang="en-US" dirty="0"/>
              <a:t>The LCAP development process serves three distinct, but related functions: </a:t>
            </a:r>
          </a:p>
          <a:p>
            <a:pPr marL="457200" indent="-457200">
              <a:buClr>
                <a:schemeClr val="tx1"/>
              </a:buClr>
              <a:buFont typeface="+mj-lt"/>
              <a:buAutoNum type="arabicPeriod"/>
            </a:pPr>
            <a:r>
              <a:rPr lang="en-US" dirty="0"/>
              <a:t>Meaningful Engagement of Educational Partners</a:t>
            </a:r>
          </a:p>
          <a:p>
            <a:pPr marL="457200" indent="-457200">
              <a:buClr>
                <a:schemeClr val="tx1"/>
              </a:buClr>
              <a:buFont typeface="+mj-lt"/>
              <a:buAutoNum type="arabicPeriod"/>
            </a:pPr>
            <a:r>
              <a:rPr lang="en-US" dirty="0"/>
              <a:t>Comprehensive Strategic Planning</a:t>
            </a:r>
          </a:p>
          <a:p>
            <a:pPr marL="457200" indent="-457200">
              <a:buClr>
                <a:schemeClr val="tx1"/>
              </a:buClr>
              <a:buFont typeface="+mj-lt"/>
              <a:buAutoNum type="arabicPeriod"/>
            </a:pPr>
            <a:r>
              <a:rPr lang="en-US" dirty="0"/>
              <a:t>Accountability and Compliance</a:t>
            </a:r>
          </a:p>
        </p:txBody>
      </p:sp>
      <p:sp>
        <p:nvSpPr>
          <p:cNvPr id="5" name="Slide Number Placeholder 4">
            <a:extLst>
              <a:ext uri="{FF2B5EF4-FFF2-40B4-BE49-F238E27FC236}">
                <a16:creationId xmlns:a16="http://schemas.microsoft.com/office/drawing/2014/main" id="{AC370DF0-FC70-4839-B56B-69780FBE89AA}"/>
              </a:ext>
            </a:extLst>
          </p:cNvPr>
          <p:cNvSpPr>
            <a:spLocks noGrp="1"/>
          </p:cNvSpPr>
          <p:nvPr>
            <p:ph type="sldNum" sz="quarter" idx="12"/>
          </p:nvPr>
        </p:nvSpPr>
        <p:spPr/>
        <p:txBody>
          <a:bodyPr>
            <a:normAutofit/>
          </a:bodyPr>
          <a:lstStyle/>
          <a:p>
            <a:pPr>
              <a:spcAft>
                <a:spcPts val="600"/>
              </a:spcAft>
            </a:pPr>
            <a:fld id="{1E47FE53-EBF0-4DA7-9D9D-CC1C3A20F3CB}" type="slidenum">
              <a:rPr lang="en-US">
                <a:solidFill>
                  <a:schemeClr val="tx2"/>
                </a:solidFill>
              </a:rPr>
              <a:pPr>
                <a:spcAft>
                  <a:spcPts val="600"/>
                </a:spcAft>
              </a:pPr>
              <a:t>9</a:t>
            </a:fld>
            <a:endParaRPr lang="en-US">
              <a:solidFill>
                <a:schemeClr val="tx2"/>
              </a:solidFill>
            </a:endParaRPr>
          </a:p>
        </p:txBody>
      </p:sp>
    </p:spTree>
    <p:extLst>
      <p:ext uri="{BB962C8B-B14F-4D97-AF65-F5344CB8AC3E}">
        <p14:creationId xmlns:p14="http://schemas.microsoft.com/office/powerpoint/2010/main" val="575268860"/>
      </p:ext>
    </p:extLst>
  </p:cSld>
  <p:clrMapOvr>
    <a:masterClrMapping/>
  </p:clrMapOvr>
</p:sld>
</file>

<file path=ppt/theme/theme1.xml><?xml version="1.0" encoding="utf-8"?>
<a:theme xmlns:a="http://schemas.openxmlformats.org/drawingml/2006/main" name="Retrospect">
  <a:themeElements>
    <a:clrScheme name="Custom 39">
      <a:dk1>
        <a:sysClr val="windowText" lastClr="000000"/>
      </a:dk1>
      <a:lt1>
        <a:sysClr val="window" lastClr="FFFFFF"/>
      </a:lt1>
      <a:dk2>
        <a:srgbClr val="373545"/>
      </a:dk2>
      <a:lt2>
        <a:srgbClr val="CEDBE6"/>
      </a:lt2>
      <a:accent1>
        <a:srgbClr val="194A5D"/>
      </a:accent1>
      <a:accent2>
        <a:srgbClr val="124163"/>
      </a:accent2>
      <a:accent3>
        <a:srgbClr val="75BDA7"/>
      </a:accent3>
      <a:accent4>
        <a:srgbClr val="7A8C8E"/>
      </a:accent4>
      <a:accent5>
        <a:srgbClr val="84ACB6"/>
      </a:accent5>
      <a:accent6>
        <a:srgbClr val="2683C6"/>
      </a:accent6>
      <a:hlink>
        <a:srgbClr val="170678"/>
      </a:hlink>
      <a:folHlink>
        <a:srgbClr val="9F6715"/>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1_Retrospect">
  <a:themeElements>
    <a:clrScheme name="Custom 24">
      <a:dk1>
        <a:sysClr val="windowText" lastClr="000000"/>
      </a:dk1>
      <a:lt1>
        <a:sysClr val="window" lastClr="FFFFFF"/>
      </a:lt1>
      <a:dk2>
        <a:srgbClr val="062E3D"/>
      </a:dk2>
      <a:lt2>
        <a:srgbClr val="DFE3E5"/>
      </a:lt2>
      <a:accent1>
        <a:srgbClr val="1CADE4"/>
      </a:accent1>
      <a:accent2>
        <a:srgbClr val="14496F"/>
      </a:accent2>
      <a:accent3>
        <a:srgbClr val="27CED7"/>
      </a:accent3>
      <a:accent4>
        <a:srgbClr val="42BA97"/>
      </a:accent4>
      <a:accent5>
        <a:srgbClr val="3E8853"/>
      </a:accent5>
      <a:accent6>
        <a:srgbClr val="62A39F"/>
      </a:accent6>
      <a:hlink>
        <a:srgbClr val="1704A0"/>
      </a:hlink>
      <a:folHlink>
        <a:srgbClr val="7030A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3347</Words>
  <Application>Microsoft Office PowerPoint</Application>
  <PresentationFormat>Widescreen</PresentationFormat>
  <Paragraphs>310</Paragraphs>
  <Slides>45</Slides>
  <Notes>11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45</vt:i4>
      </vt:variant>
    </vt:vector>
  </HeadingPairs>
  <TitlesOfParts>
    <vt:vector size="52" baseType="lpstr">
      <vt:lpstr>Aptos Narrow</vt:lpstr>
      <vt:lpstr>Arial</vt:lpstr>
      <vt:lpstr>Arial Narrow</vt:lpstr>
      <vt:lpstr>Calibri</vt:lpstr>
      <vt:lpstr>Wingdings</vt:lpstr>
      <vt:lpstr>Retrospect</vt:lpstr>
      <vt:lpstr>1_Retrospect</vt:lpstr>
      <vt:lpstr>Goals and Metrics</vt:lpstr>
      <vt:lpstr>Webinar Series</vt:lpstr>
      <vt:lpstr>Template Files</vt:lpstr>
      <vt:lpstr>Purpose </vt:lpstr>
      <vt:lpstr>Topics Covered in Other Sessions</vt:lpstr>
      <vt:lpstr>Intended Audience</vt:lpstr>
      <vt:lpstr>Foundational Information</vt:lpstr>
      <vt:lpstr>Foundational Principles of Local Control Funding Formula (LCFF)    </vt:lpstr>
      <vt:lpstr>LCAP Functions</vt:lpstr>
      <vt:lpstr>Goals: Template</vt:lpstr>
      <vt:lpstr>Overview of the components in the Goal Section </vt:lpstr>
      <vt:lpstr>Types of Goals</vt:lpstr>
      <vt:lpstr>Types of Goals (2026–27 LCAP) (1)</vt:lpstr>
      <vt:lpstr>Types of Goals (2026–27 LCAP) (2)</vt:lpstr>
      <vt:lpstr>Goals: Instructions</vt:lpstr>
      <vt:lpstr>Instructions for Focus Goal (1 of 2)</vt:lpstr>
      <vt:lpstr>Instructions for Focus Goal (2 of 2)</vt:lpstr>
      <vt:lpstr> Equity Multiplier Focus Goal</vt:lpstr>
      <vt:lpstr>Instructions for Broad Goal</vt:lpstr>
      <vt:lpstr>Instructions for Maintenance of Progress Goal</vt:lpstr>
      <vt:lpstr>Benefits of different types of goals</vt:lpstr>
      <vt:lpstr>Important Information to Consider Prior to Developing a Goal</vt:lpstr>
      <vt:lpstr>What have we learned? Through our comprehensive needs analysis, from any data analysis, from our educational partners and community? What are the current needs and how can we best address them?</vt:lpstr>
      <vt:lpstr>Requirement for Goals</vt:lpstr>
      <vt:lpstr>Requirement to Address the LCFF State Priorities</vt:lpstr>
      <vt:lpstr>Measuring and Reporting Results: Template and Instructions</vt:lpstr>
      <vt:lpstr>Measuring and Reporting Results</vt:lpstr>
      <vt:lpstr>Purpose of Metrics</vt:lpstr>
      <vt:lpstr>Metrics Instructions - Measuring and Reporting Results: (1 of 2)</vt:lpstr>
      <vt:lpstr>Metrics Instructions - Measuring and Reporting Results: (2 of 2)</vt:lpstr>
      <vt:lpstr>Metrics – Baseline and Target for Year 3 Outcome</vt:lpstr>
      <vt:lpstr>Current Difference from Baseline</vt:lpstr>
      <vt:lpstr>Example of Metric</vt:lpstr>
      <vt:lpstr>Required Metrics</vt:lpstr>
      <vt:lpstr>Required Metrics for LEA-wide Actions</vt:lpstr>
      <vt:lpstr>Required Metrics for LEA-wide Actions (1)</vt:lpstr>
      <vt:lpstr>Required metrics for Equity Multiplier goals</vt:lpstr>
      <vt:lpstr>Reminder about LREBG</vt:lpstr>
      <vt:lpstr>Closing Thoughts</vt:lpstr>
      <vt:lpstr>The “Through Line” in Goals and Actions </vt:lpstr>
      <vt:lpstr>Keep Explanations Simple</vt:lpstr>
      <vt:lpstr>Upcoming Webinars </vt:lpstr>
      <vt:lpstr>Resources</vt:lpstr>
      <vt:lpstr>Contact Information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Goals and Metrics- LCFF (CA Dept of Education)</dc:title>
  <dc:subject>Tuesdays @ 2 webinar presentation of the Goals and Metrics section of the 2026-27 Local Control and Accountability Plan.</dc:subject>
  <dc:creator/>
  <cp:keywords/>
  <cp:lastModifiedBy/>
  <cp:revision>1</cp:revision>
  <dcterms:created xsi:type="dcterms:W3CDTF">2026-01-13T01:52:14Z</dcterms:created>
  <dcterms:modified xsi:type="dcterms:W3CDTF">2026-01-13T18:09:30Z</dcterms:modified>
</cp:coreProperties>
</file>