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 id="2147483702" r:id="rId2"/>
  </p:sldMasterIdLst>
  <p:notesMasterIdLst>
    <p:notesMasterId r:id="rId84"/>
  </p:notesMasterIdLst>
  <p:handoutMasterIdLst>
    <p:handoutMasterId r:id="rId85"/>
  </p:handoutMasterIdLst>
  <p:sldIdLst>
    <p:sldId id="306" r:id="rId3"/>
    <p:sldId id="321" r:id="rId4"/>
    <p:sldId id="323" r:id="rId5"/>
    <p:sldId id="320" r:id="rId6"/>
    <p:sldId id="395" r:id="rId7"/>
    <p:sldId id="396" r:id="rId8"/>
    <p:sldId id="397" r:id="rId9"/>
    <p:sldId id="398" r:id="rId10"/>
    <p:sldId id="469" r:id="rId11"/>
    <p:sldId id="401" r:id="rId12"/>
    <p:sldId id="402" r:id="rId13"/>
    <p:sldId id="403" r:id="rId14"/>
    <p:sldId id="404" r:id="rId15"/>
    <p:sldId id="405" r:id="rId16"/>
    <p:sldId id="406" r:id="rId17"/>
    <p:sldId id="407" r:id="rId18"/>
    <p:sldId id="408" r:id="rId19"/>
    <p:sldId id="409" r:id="rId20"/>
    <p:sldId id="410" r:id="rId21"/>
    <p:sldId id="411" r:id="rId22"/>
    <p:sldId id="412" r:id="rId23"/>
    <p:sldId id="413" r:id="rId24"/>
    <p:sldId id="414" r:id="rId25"/>
    <p:sldId id="415" r:id="rId26"/>
    <p:sldId id="416" r:id="rId27"/>
    <p:sldId id="417" r:id="rId28"/>
    <p:sldId id="418" r:id="rId29"/>
    <p:sldId id="419" r:id="rId30"/>
    <p:sldId id="420" r:id="rId31"/>
    <p:sldId id="421" r:id="rId32"/>
    <p:sldId id="422" r:id="rId33"/>
    <p:sldId id="423" r:id="rId34"/>
    <p:sldId id="424" r:id="rId35"/>
    <p:sldId id="425" r:id="rId36"/>
    <p:sldId id="426" r:id="rId37"/>
    <p:sldId id="427" r:id="rId38"/>
    <p:sldId id="428" r:id="rId39"/>
    <p:sldId id="429" r:id="rId40"/>
    <p:sldId id="430" r:id="rId41"/>
    <p:sldId id="431" r:id="rId42"/>
    <p:sldId id="432" r:id="rId43"/>
    <p:sldId id="433" r:id="rId44"/>
    <p:sldId id="434" r:id="rId45"/>
    <p:sldId id="435" r:id="rId46"/>
    <p:sldId id="436" r:id="rId47"/>
    <p:sldId id="437" r:id="rId48"/>
    <p:sldId id="438" r:id="rId49"/>
    <p:sldId id="463" r:id="rId50"/>
    <p:sldId id="439" r:id="rId51"/>
    <p:sldId id="440" r:id="rId52"/>
    <p:sldId id="441" r:id="rId53"/>
    <p:sldId id="442" r:id="rId54"/>
    <p:sldId id="443" r:id="rId55"/>
    <p:sldId id="444" r:id="rId56"/>
    <p:sldId id="445" r:id="rId57"/>
    <p:sldId id="446" r:id="rId58"/>
    <p:sldId id="447" r:id="rId59"/>
    <p:sldId id="448" r:id="rId60"/>
    <p:sldId id="449" r:id="rId61"/>
    <p:sldId id="450" r:id="rId62"/>
    <p:sldId id="451" r:id="rId63"/>
    <p:sldId id="452" r:id="rId64"/>
    <p:sldId id="453" r:id="rId65"/>
    <p:sldId id="457" r:id="rId66"/>
    <p:sldId id="454" r:id="rId67"/>
    <p:sldId id="455" r:id="rId68"/>
    <p:sldId id="456" r:id="rId69"/>
    <p:sldId id="458" r:id="rId70"/>
    <p:sldId id="459" r:id="rId71"/>
    <p:sldId id="460" r:id="rId72"/>
    <p:sldId id="461" r:id="rId73"/>
    <p:sldId id="464" r:id="rId74"/>
    <p:sldId id="465" r:id="rId75"/>
    <p:sldId id="466" r:id="rId76"/>
    <p:sldId id="467" r:id="rId77"/>
    <p:sldId id="394" r:id="rId78"/>
    <p:sldId id="368" r:id="rId79"/>
    <p:sldId id="373" r:id="rId80"/>
    <p:sldId id="382" r:id="rId81"/>
    <p:sldId id="400" r:id="rId82"/>
    <p:sldId id="468" r:id="rId8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DEEBF6"/>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285" autoAdjust="0"/>
    <p:restoredTop sz="71089" autoAdjust="0"/>
  </p:normalViewPr>
  <p:slideViewPr>
    <p:cSldViewPr snapToGrid="0">
      <p:cViewPr varScale="1">
        <p:scale>
          <a:sx n="51" d="100"/>
          <a:sy n="51" d="100"/>
        </p:scale>
        <p:origin x="78" y="70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notesMaster" Target="notesMasters/notesMaster1.xml"/><Relationship Id="rId89"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1/12/2023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1/12/2023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presentation is focused on the practice of Increased/Improved Services. Part II will go deeper into how it is documented in the LCAP.</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three types of actions that may be contributing to meet the increased or improved services requirement. Once the LEA has done its Comprehensive Needs Assessment, it will determine which types of actions will be used to meet the unique needs of its unduplicated students.</a:t>
            </a:r>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2956253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a:t>
            </a:r>
          </a:p>
        </p:txBody>
      </p:sp>
      <p:sp>
        <p:nvSpPr>
          <p:cNvPr id="4" name="Slide Number Placeholder 3"/>
          <p:cNvSpPr>
            <a:spLocks noGrp="1"/>
          </p:cNvSpPr>
          <p:nvPr>
            <p:ph type="sldNum" sz="quarter" idx="5"/>
          </p:nvPr>
        </p:nvSpPr>
        <p:spPr/>
        <p:txBody>
          <a:bodyPr/>
          <a:lstStyle/>
          <a:p>
            <a:fld id="{C4DE2599-B6DD-4604-94C4-ECDEF8D6962A}" type="slidenum">
              <a:rPr lang="en-US" smtClean="0"/>
              <a:t>59</a:t>
            </a:fld>
            <a:endParaRPr lang="en-US"/>
          </a:p>
        </p:txBody>
      </p:sp>
    </p:spTree>
    <p:extLst>
      <p:ext uri="{BB962C8B-B14F-4D97-AF65-F5344CB8AC3E}">
        <p14:creationId xmlns:p14="http://schemas.microsoft.com/office/powerpoint/2010/main" val="1208743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80</a:t>
            </a:fld>
            <a:endParaRPr lang="en-US"/>
          </a:p>
        </p:txBody>
      </p:sp>
    </p:spTree>
    <p:extLst>
      <p:ext uri="{BB962C8B-B14F-4D97-AF65-F5344CB8AC3E}">
        <p14:creationId xmlns:p14="http://schemas.microsoft.com/office/powerpoint/2010/main" val="195850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ea typeface="Arial"/>
                <a:cs typeface="Arial"/>
                <a:sym typeface="Arial"/>
              </a:rPr>
              <a:t>This flexibility presents an opportunity for LEAs to better integrate programs and services, but it requires the availability of sufficient information to make complex decisions and to plan effectively for implementation and monitoring.</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547383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dirty="0"/>
              <a:t>The requirement to increase or improves services is found in California </a:t>
            </a:r>
            <a:r>
              <a:rPr lang="en-US" i="1" dirty="0"/>
              <a:t>Education Code</a:t>
            </a:r>
            <a:r>
              <a:rPr lang="en-US" i="0" dirty="0"/>
              <a:t> (</a:t>
            </a:r>
            <a:r>
              <a:rPr lang="en-US" i="1" dirty="0"/>
              <a:t>EC</a:t>
            </a:r>
            <a:r>
              <a:rPr lang="en-US" i="0" dirty="0"/>
              <a:t>) Section 42238.07. </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i="0" dirty="0"/>
              <a:t>The regulations referred to in </a:t>
            </a:r>
            <a:r>
              <a:rPr lang="en-US" i="1" dirty="0"/>
              <a:t>EC</a:t>
            </a:r>
            <a:r>
              <a:rPr lang="en-US" i="0" dirty="0"/>
              <a:t> Section 42238.07(a) are found in Title 5 of the </a:t>
            </a:r>
            <a:r>
              <a:rPr lang="en-US" i="1" dirty="0"/>
              <a:t>California Code of Regulations </a:t>
            </a:r>
            <a:r>
              <a:rPr lang="en-US" i="0" dirty="0"/>
              <a:t>(5 </a:t>
            </a:r>
            <a:r>
              <a:rPr lang="en-US" i="1" dirty="0"/>
              <a:t>CCR</a:t>
            </a:r>
            <a:r>
              <a:rPr lang="en-US" i="0" dirty="0"/>
              <a:t>) sections 15494 – 15497.</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i="0" dirty="0"/>
              <a:t>The definition of increased and improved is found on pg. 15 of the LCAP template instructions.</a:t>
            </a: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2221110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5 </a:t>
            </a:r>
            <a:r>
              <a:rPr lang="fr-FR" b="1" i="1" dirty="0"/>
              <a:t>California Code of Regulations</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2784057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5 </a:t>
            </a:r>
            <a:r>
              <a:rPr lang="fr-FR" b="1" i="1" dirty="0"/>
              <a:t>California Code of Regulations</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p>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440257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pg. 15 of the LCAP template instructions.</a:t>
            </a:r>
          </a:p>
          <a:p>
            <a:r>
              <a:rPr lang="en-US" dirty="0"/>
              <a:t>Requirements for actions that are increasing or improving services will be discussed in more detail as part of the Increasing or Improving Services Part II webinar.</a:t>
            </a:r>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262884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dirty="0"/>
              <a:t>In order for the LEA to demonstrate it has met the “Total Percentage to Increase or Improve Services for the Coming School Year,” its “Planned Percentage to Increase or Improve Services for the Coming School Year” must be</a:t>
            </a:r>
            <a:r>
              <a:rPr lang="en" b="1" dirty="0"/>
              <a:t> equal to or greater than </a:t>
            </a:r>
            <a:r>
              <a:rPr lang="en" dirty="0"/>
              <a:t>the Total Percentage.</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presentation will focus on the requirements for Prompts 1 and 2 in the Increased/Improved Services Section. Prompt 3 requirements will be addressed in the Part II presentation.</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2296088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ts val="1400"/>
            </a:pPr>
            <a:r>
              <a:rPr lang="en-US" dirty="0"/>
              <a:t>The carryover requirement will be discussed in more detail as part of the Increasing or Improving Services Part II webinar. </a:t>
            </a:r>
            <a:r>
              <a:rPr lang="en-US" b="1" dirty="0"/>
              <a:t>This is not a new requirement as LEAs included this information last year.</a:t>
            </a:r>
          </a:p>
          <a:p>
            <a:pPr marL="0" lvl="0" indent="0" algn="l" rtl="0">
              <a:lnSpc>
                <a:spcPct val="100000"/>
              </a:lnSpc>
              <a:spcBef>
                <a:spcPts val="0"/>
              </a:spcBef>
              <a:spcAft>
                <a:spcPts val="0"/>
              </a:spcAft>
              <a:buSzPts val="1400"/>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1235352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There are three types of actions that may be contributing to meet the increased or improved services requirement. Once the LEA has done its Comprehensive Needs Assessment, it will determine which types of actions will be used to meet the unique needs of its unduplicated students.</a:t>
            </a:r>
          </a:p>
          <a:p>
            <a:pPr>
              <a:buSzPts val="1400"/>
            </a:pPr>
            <a:endParaRPr lang="en-US" dirty="0">
              <a:cs typeface="Calibri"/>
            </a:endParaRPr>
          </a:p>
          <a:p>
            <a:pPr>
              <a:buSzPts val="1400"/>
            </a:pPr>
            <a:r>
              <a:rPr lang="en-US" b="1" dirty="0">
                <a:cs typeface="Calibri"/>
              </a:rPr>
              <a:t>It is important to note that the only type of funds that contribute to meeting an LEA's MPP are LCFF funds. Other state funds like the LREBG, Arts Ed Grant, etc. and federal funds like ESSER and Title funds do not "count" towards meeting the increased or improved services requirement.</a:t>
            </a:r>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27111917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9784530-264A-4F22-AFF7-E96ED7E166FC}" type="datetime1">
              <a:rPr lang="en-US" smtClean="0"/>
              <a:t>1/12/2023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45595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69894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3398175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45767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063744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290023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54460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121217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41464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1/12/2023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0785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E32A8A4-6B61-4269-9564-ECB888AF87AA}" type="datetime1">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1DD6CF4-BAE5-400B-9651-DDA8905659F7}" type="datetime1">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769B3D1-27DD-444B-A6AC-A9121880C1C2}" type="datetime1">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AD06384D-FE52-420F-B1A0-1FF5BABD8AC9}" type="datetime1">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2B5B71-BF71-4870-B5FE-619B72070EFB}" type="datetime1">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32F196FC-1189-41C5-902D-4C16A56FC86D}" type="datetime1">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CAA31DF-8B71-4E33-8600-71A5AC6173A8}" type="datetime1">
              <a:rPr lang="en-US" smtClean="0"/>
              <a:t>1/12/2023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999156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3" Type="http://schemas.openxmlformats.org/officeDocument/2006/relationships/slide" Target="slide81.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slide" Target="slide7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slide" Target="slide80.xml"/><Relationship Id="rId2" Type="http://schemas.openxmlformats.org/officeDocument/2006/relationships/image" Target="../media/image4.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Increased or Improved Services, Part 1</a:t>
            </a:r>
            <a:endParaRPr lang="en-US" sz="7500" dirty="0"/>
          </a:p>
        </p:txBody>
      </p:sp>
      <p:sp>
        <p:nvSpPr>
          <p:cNvPr id="3" name="Subtitle 2"/>
          <p:cNvSpPr>
            <a:spLocks noGrp="1"/>
          </p:cNvSpPr>
          <p:nvPr>
            <p:ph type="subTitle" idx="1"/>
          </p:nvPr>
        </p:nvSpPr>
        <p:spPr>
          <a:xfrm>
            <a:off x="2485501" y="4455620"/>
            <a:ext cx="9155085" cy="1643427"/>
          </a:xfrm>
        </p:spPr>
        <p:txBody>
          <a:bodyPr>
            <a:normAutofit/>
          </a:bodyPr>
          <a:lstStyle/>
          <a:p>
            <a:pPr lvl="0"/>
            <a:r>
              <a:rPr lang="en-US" dirty="0"/>
              <a:t>The Principles &amp; The Practice</a:t>
            </a:r>
          </a:p>
          <a:p>
            <a:r>
              <a:rPr lang="en-US" dirty="0"/>
              <a:t>California Department of Education</a:t>
            </a:r>
          </a:p>
          <a:p>
            <a:r>
              <a:rPr lang="en-US" dirty="0"/>
              <a:t>JANUARY 5, 2023</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A91A-04DD-44A9-B2B1-EE2147242F4B}"/>
              </a:ext>
            </a:extLst>
          </p:cNvPr>
          <p:cNvSpPr>
            <a:spLocks noGrp="1"/>
          </p:cNvSpPr>
          <p:nvPr>
            <p:ph type="title"/>
          </p:nvPr>
        </p:nvSpPr>
        <p:spPr/>
        <p:txBody>
          <a:bodyPr/>
          <a:lstStyle/>
          <a:p>
            <a:r>
              <a:rPr lang="en-US" dirty="0"/>
              <a:t>Unrestricted Funds</a:t>
            </a:r>
          </a:p>
        </p:txBody>
      </p:sp>
      <p:sp>
        <p:nvSpPr>
          <p:cNvPr id="3" name="Content Placeholder 2">
            <a:extLst>
              <a:ext uri="{FF2B5EF4-FFF2-40B4-BE49-F238E27FC236}">
                <a16:creationId xmlns:a16="http://schemas.microsoft.com/office/drawing/2014/main" id="{9D5815A4-7105-4496-A8D2-22D29BA06F53}"/>
              </a:ext>
            </a:extLst>
          </p:cNvPr>
          <p:cNvSpPr>
            <a:spLocks noGrp="1"/>
          </p:cNvSpPr>
          <p:nvPr>
            <p:ph idx="1"/>
          </p:nvPr>
        </p:nvSpPr>
        <p:spPr/>
        <p:txBody>
          <a:bodyPr/>
          <a:lstStyle/>
          <a:p>
            <a:r>
              <a:rPr lang="en-US" dirty="0"/>
              <a:t>All LCFF funding, regardless of whether it is calculated using the formula for the base grant, the formula for the supplemental grant add-on, or the formula for the concentration grant add-on, is unrestricted funding</a:t>
            </a:r>
          </a:p>
          <a:p>
            <a:r>
              <a:rPr lang="en-US" dirty="0"/>
              <a:t>LCFF funds may be spent on any purpose allowable under the California’s </a:t>
            </a:r>
            <a:r>
              <a:rPr lang="en-US" i="1" dirty="0"/>
              <a:t>Education Code</a:t>
            </a:r>
          </a:p>
        </p:txBody>
      </p:sp>
      <p:sp>
        <p:nvSpPr>
          <p:cNvPr id="4" name="Slide Number Placeholder 3">
            <a:extLst>
              <a:ext uri="{FF2B5EF4-FFF2-40B4-BE49-F238E27FC236}">
                <a16:creationId xmlns:a16="http://schemas.microsoft.com/office/drawing/2014/main" id="{000A3720-6F44-49F2-9219-E2D217434D98}"/>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60865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1AB1-26AA-4E31-99C0-2F2CC7D5CB01}"/>
              </a:ext>
            </a:extLst>
          </p:cNvPr>
          <p:cNvSpPr>
            <a:spLocks noGrp="1"/>
          </p:cNvSpPr>
          <p:nvPr>
            <p:ph type="title"/>
          </p:nvPr>
        </p:nvSpPr>
        <p:spPr/>
        <p:txBody>
          <a:bodyPr/>
          <a:lstStyle/>
          <a:p>
            <a:r>
              <a:rPr lang="en-US" dirty="0"/>
              <a:t>Requirement to Increase or Improve Services</a:t>
            </a:r>
          </a:p>
        </p:txBody>
      </p:sp>
      <p:sp>
        <p:nvSpPr>
          <p:cNvPr id="3" name="Content Placeholder 2">
            <a:extLst>
              <a:ext uri="{FF2B5EF4-FFF2-40B4-BE49-F238E27FC236}">
                <a16:creationId xmlns:a16="http://schemas.microsoft.com/office/drawing/2014/main" id="{73F4A5D6-5847-46FD-945E-A645670EBFA7}"/>
              </a:ext>
            </a:extLst>
          </p:cNvPr>
          <p:cNvSpPr>
            <a:spLocks noGrp="1"/>
          </p:cNvSpPr>
          <p:nvPr>
            <p:ph idx="1"/>
          </p:nvPr>
        </p:nvSpPr>
        <p:spPr/>
        <p:txBody>
          <a:bodyPr/>
          <a:lstStyle/>
          <a:p>
            <a:r>
              <a:rPr lang="en-US" dirty="0"/>
              <a:t>LEAs are required to demonstrate in the LCAP how they are increasing or improving services for students who are low-income, EL, or foster youth as compared to the services provided to all students. </a:t>
            </a:r>
          </a:p>
          <a:p>
            <a:r>
              <a:rPr lang="en-US" dirty="0"/>
              <a:t>Services must be increased or improved in proportion to the increase in LCFF funding that is provided to the LEA (i.e., apportioned) on the basis of the number and concentration of low-income, EL, or foster youth students. </a:t>
            </a:r>
          </a:p>
          <a:p>
            <a:pPr lvl="1"/>
            <a:r>
              <a:rPr lang="en-US" dirty="0"/>
              <a:t>To increase services means to grow services in quantity.</a:t>
            </a:r>
          </a:p>
          <a:p>
            <a:pPr lvl="1"/>
            <a:r>
              <a:rPr lang="en-US" dirty="0"/>
              <a:t>To improve services means to grow services in quality.</a:t>
            </a:r>
          </a:p>
        </p:txBody>
      </p:sp>
      <p:sp>
        <p:nvSpPr>
          <p:cNvPr id="4" name="Slide Number Placeholder 3">
            <a:extLst>
              <a:ext uri="{FF2B5EF4-FFF2-40B4-BE49-F238E27FC236}">
                <a16:creationId xmlns:a16="http://schemas.microsoft.com/office/drawing/2014/main" id="{08D574B1-634C-4967-86B9-24033DECF373}"/>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3974312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47F6-9397-4ABD-A7C4-CAFE6593229F}"/>
              </a:ext>
            </a:extLst>
          </p:cNvPr>
          <p:cNvSpPr>
            <a:spLocks noGrp="1"/>
          </p:cNvSpPr>
          <p:nvPr>
            <p:ph type="title"/>
          </p:nvPr>
        </p:nvSpPr>
        <p:spPr/>
        <p:txBody>
          <a:bodyPr/>
          <a:lstStyle/>
          <a:p>
            <a:r>
              <a:rPr lang="en-US" dirty="0"/>
              <a:t>“…In Proportion To…” (1 of 2)</a:t>
            </a:r>
          </a:p>
        </p:txBody>
      </p:sp>
      <p:sp>
        <p:nvSpPr>
          <p:cNvPr id="3" name="Content Placeholder 2">
            <a:extLst>
              <a:ext uri="{FF2B5EF4-FFF2-40B4-BE49-F238E27FC236}">
                <a16:creationId xmlns:a16="http://schemas.microsoft.com/office/drawing/2014/main" id="{709D026B-FAC1-4074-AC78-3024172C1B06}"/>
              </a:ext>
            </a:extLst>
          </p:cNvPr>
          <p:cNvSpPr>
            <a:spLocks noGrp="1"/>
          </p:cNvSpPr>
          <p:nvPr>
            <p:ph idx="1"/>
          </p:nvPr>
        </p:nvSpPr>
        <p:spPr/>
        <p:txBody>
          <a:bodyPr>
            <a:normAutofit/>
          </a:bodyPr>
          <a:lstStyle/>
          <a:p>
            <a:r>
              <a:rPr lang="en-US" dirty="0"/>
              <a:t>LEAs must increase or improve services in proportion to the increase in LCFF funding.</a:t>
            </a:r>
          </a:p>
          <a:p>
            <a:r>
              <a:rPr lang="en-US" dirty="0"/>
              <a:t>To do this the LEA must determine the proportional percentage by which services must be increased or improved.</a:t>
            </a:r>
          </a:p>
        </p:txBody>
      </p:sp>
      <p:sp>
        <p:nvSpPr>
          <p:cNvPr id="4" name="Slide Number Placeholder 3">
            <a:extLst>
              <a:ext uri="{FF2B5EF4-FFF2-40B4-BE49-F238E27FC236}">
                <a16:creationId xmlns:a16="http://schemas.microsoft.com/office/drawing/2014/main" id="{F94D7A92-4CA9-4621-924C-A6483A7A7C22}"/>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2908828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47F6-9397-4ABD-A7C4-CAFE6593229F}"/>
              </a:ext>
            </a:extLst>
          </p:cNvPr>
          <p:cNvSpPr>
            <a:spLocks noGrp="1"/>
          </p:cNvSpPr>
          <p:nvPr>
            <p:ph type="title"/>
          </p:nvPr>
        </p:nvSpPr>
        <p:spPr/>
        <p:txBody>
          <a:bodyPr/>
          <a:lstStyle/>
          <a:p>
            <a:r>
              <a:rPr lang="en-US" dirty="0"/>
              <a:t>“…In Proportion To…” (2 of 2)</a:t>
            </a:r>
          </a:p>
        </p:txBody>
      </p:sp>
      <p:sp>
        <p:nvSpPr>
          <p:cNvPr id="3" name="Content Placeholder 2">
            <a:extLst>
              <a:ext uri="{FF2B5EF4-FFF2-40B4-BE49-F238E27FC236}">
                <a16:creationId xmlns:a16="http://schemas.microsoft.com/office/drawing/2014/main" id="{709D026B-FAC1-4074-AC78-3024172C1B06}"/>
              </a:ext>
            </a:extLst>
          </p:cNvPr>
          <p:cNvSpPr>
            <a:spLocks noGrp="1"/>
          </p:cNvSpPr>
          <p:nvPr>
            <p:ph idx="1"/>
          </p:nvPr>
        </p:nvSpPr>
        <p:spPr/>
        <p:txBody>
          <a:bodyPr>
            <a:normAutofit/>
          </a:bodyPr>
          <a:lstStyle/>
          <a:p>
            <a:pPr>
              <a:spcAft>
                <a:spcPts val="1200"/>
              </a:spcAft>
            </a:pPr>
            <a:r>
              <a:rPr lang="en-US" dirty="0"/>
              <a:t>LEAs are required to determine the percentage by which services for unduplicated services must be increased or improved as follows:</a:t>
            </a:r>
          </a:p>
          <a:p>
            <a:pPr lvl="1">
              <a:spcAft>
                <a:spcPts val="1200"/>
              </a:spcAft>
            </a:pPr>
            <a:r>
              <a:rPr lang="en-US" dirty="0"/>
              <a:t>Divide the amount of LCFF funds attributed to the supplemental and concentration grant for the LEA by the remainder of the LEA's LCFF funding (i.e. the LCFF funds attributed to the base grant), excluding add-ons for the Targeted Instructional Improvement Grant program and the Home to School Transportation program.</a:t>
            </a:r>
          </a:p>
          <a:p>
            <a:pPr lvl="1">
              <a:spcAft>
                <a:spcPts val="1200"/>
              </a:spcAft>
            </a:pPr>
            <a:r>
              <a:rPr lang="en-US" dirty="0"/>
              <a:t>This percentage is also referred to as the “minimum proportionality percentage” (MPP).</a:t>
            </a:r>
          </a:p>
        </p:txBody>
      </p:sp>
      <p:sp>
        <p:nvSpPr>
          <p:cNvPr id="4" name="Slide Number Placeholder 3">
            <a:extLst>
              <a:ext uri="{FF2B5EF4-FFF2-40B4-BE49-F238E27FC236}">
                <a16:creationId xmlns:a16="http://schemas.microsoft.com/office/drawing/2014/main" id="{F94D7A92-4CA9-4621-924C-A6483A7A7C2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047312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53504-D898-4CEB-A683-0E5D208C37E2}"/>
              </a:ext>
            </a:extLst>
          </p:cNvPr>
          <p:cNvSpPr>
            <a:spLocks noGrp="1"/>
          </p:cNvSpPr>
          <p:nvPr>
            <p:ph type="title"/>
          </p:nvPr>
        </p:nvSpPr>
        <p:spPr/>
        <p:txBody>
          <a:bodyPr/>
          <a:lstStyle/>
          <a:p>
            <a:r>
              <a:rPr lang="en-US" dirty="0"/>
              <a:t>How Is the Requirement Met?</a:t>
            </a:r>
          </a:p>
        </p:txBody>
      </p:sp>
      <p:sp>
        <p:nvSpPr>
          <p:cNvPr id="3" name="Content Placeholder 2">
            <a:extLst>
              <a:ext uri="{FF2B5EF4-FFF2-40B4-BE49-F238E27FC236}">
                <a16:creationId xmlns:a16="http://schemas.microsoft.com/office/drawing/2014/main" id="{30947521-F6FD-4AAF-A664-FCDB147A0111}"/>
              </a:ext>
            </a:extLst>
          </p:cNvPr>
          <p:cNvSpPr>
            <a:spLocks noGrp="1"/>
          </p:cNvSpPr>
          <p:nvPr>
            <p:ph idx="1"/>
          </p:nvPr>
        </p:nvSpPr>
        <p:spPr/>
        <p:txBody>
          <a:bodyPr/>
          <a:lstStyle/>
          <a:p>
            <a:r>
              <a:rPr lang="en-US" dirty="0"/>
              <a:t>An LEA meets the increased or improved services requirement when it demonstrates how services provided for students who are low-income, EL, or foster youth have been increased or improved by at least the MPP as compared to the services provided for all students.</a:t>
            </a:r>
          </a:p>
          <a:p>
            <a:r>
              <a:rPr lang="en-US" dirty="0"/>
              <a:t>The LEA demonstrates that services are increased or improved through the actions included in the LCAP that are identified as contributing towards meeting the increased or improved services requirement.</a:t>
            </a:r>
          </a:p>
        </p:txBody>
      </p:sp>
      <p:sp>
        <p:nvSpPr>
          <p:cNvPr id="4" name="Slide Number Placeholder 3">
            <a:extLst>
              <a:ext uri="{FF2B5EF4-FFF2-40B4-BE49-F238E27FC236}">
                <a16:creationId xmlns:a16="http://schemas.microsoft.com/office/drawing/2014/main" id="{1926C3C9-48BA-4CB8-B4E2-FDB18320465B}"/>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2690912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lstStyle/>
          <a:p>
            <a:pPr marL="0" indent="0">
              <a:buNone/>
            </a:pPr>
            <a:r>
              <a:rPr lang="en-US" dirty="0"/>
              <a:t>The demonstration of how the LEA is meeting the requirement to increase or improve services lives in three places within the LCAP template:</a:t>
            </a:r>
          </a:p>
          <a:p>
            <a:pPr marL="457200" indent="-457200">
              <a:buFont typeface="+mj-lt"/>
              <a:buAutoNum type="arabicPeriod"/>
            </a:pPr>
            <a:r>
              <a:rPr lang="en-US" dirty="0"/>
              <a:t>The Goals and Actions section</a:t>
            </a:r>
          </a:p>
          <a:p>
            <a:pPr marL="457200" indent="-457200">
              <a:buFont typeface="+mj-lt"/>
              <a:buAutoNum type="arabicPeriod"/>
            </a:pPr>
            <a:r>
              <a:rPr lang="en-US" dirty="0"/>
              <a:t>The Action Tables, and</a:t>
            </a:r>
          </a:p>
          <a:p>
            <a:pPr marL="457200" indent="-457200">
              <a:buFont typeface="+mj-lt"/>
              <a:buAutoNum type="arabicPeriod"/>
            </a:pPr>
            <a:r>
              <a:rPr lang="en-US" dirty="0"/>
              <a:t>The required descriptions in the Increased or Improved for Foster Youth, English Learners, and Low-Income Students.</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60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BCD1A-0199-492E-9446-940B9A038129}"/>
              </a:ext>
            </a:extLst>
          </p:cNvPr>
          <p:cNvSpPr>
            <a:spLocks noGrp="1"/>
          </p:cNvSpPr>
          <p:nvPr>
            <p:ph type="title"/>
          </p:nvPr>
        </p:nvSpPr>
        <p:spPr/>
        <p:txBody>
          <a:bodyPr/>
          <a:lstStyle/>
          <a:p>
            <a:r>
              <a:rPr lang="en-US" dirty="0"/>
              <a:t>Reminder: Carryover Requirement</a:t>
            </a:r>
          </a:p>
        </p:txBody>
      </p:sp>
      <p:sp>
        <p:nvSpPr>
          <p:cNvPr id="3" name="Content Placeholder 2">
            <a:extLst>
              <a:ext uri="{FF2B5EF4-FFF2-40B4-BE49-F238E27FC236}">
                <a16:creationId xmlns:a16="http://schemas.microsoft.com/office/drawing/2014/main" id="{AF0F9545-19DF-4F21-B207-079B183A7E31}"/>
              </a:ext>
            </a:extLst>
          </p:cNvPr>
          <p:cNvSpPr>
            <a:spLocks noGrp="1"/>
          </p:cNvSpPr>
          <p:nvPr>
            <p:ph idx="1"/>
          </p:nvPr>
        </p:nvSpPr>
        <p:spPr/>
        <p:txBody>
          <a:bodyPr/>
          <a:lstStyle/>
          <a:p>
            <a:r>
              <a:rPr lang="en-US" dirty="0"/>
              <a:t>Beginning with the 2021–22 school year, LEAs that are unable to demonstrate that they have increased or improved services by the MPP are required to carry over the unmet portion of the percentage into the coming year.</a:t>
            </a:r>
          </a:p>
        </p:txBody>
      </p:sp>
      <p:sp>
        <p:nvSpPr>
          <p:cNvPr id="4" name="Slide Number Placeholder 3">
            <a:extLst>
              <a:ext uri="{FF2B5EF4-FFF2-40B4-BE49-F238E27FC236}">
                <a16:creationId xmlns:a16="http://schemas.microsoft.com/office/drawing/2014/main" id="{35B4B558-1806-4743-A99B-33C4DFF43481}"/>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1619905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1A37-11F9-44CE-B4E5-AEABD2D062D9}"/>
              </a:ext>
            </a:extLst>
          </p:cNvPr>
          <p:cNvSpPr>
            <a:spLocks noGrp="1"/>
          </p:cNvSpPr>
          <p:nvPr>
            <p:ph type="title"/>
          </p:nvPr>
        </p:nvSpPr>
        <p:spPr/>
        <p:txBody>
          <a:bodyPr/>
          <a:lstStyle/>
          <a:p>
            <a:r>
              <a:rPr lang="en-US" dirty="0"/>
              <a:t>Contributing Actions</a:t>
            </a:r>
          </a:p>
        </p:txBody>
      </p:sp>
      <p:sp>
        <p:nvSpPr>
          <p:cNvPr id="3" name="Text Placeholder 2">
            <a:extLst>
              <a:ext uri="{FF2B5EF4-FFF2-40B4-BE49-F238E27FC236}">
                <a16:creationId xmlns:a16="http://schemas.microsoft.com/office/drawing/2014/main" id="{9E0FCD3F-9C5C-4243-9591-122F2AD268B4}"/>
              </a:ext>
            </a:extLst>
          </p:cNvPr>
          <p:cNvSpPr>
            <a:spLocks noGrp="1"/>
          </p:cNvSpPr>
          <p:nvPr>
            <p:ph type="body" idx="1"/>
          </p:nvPr>
        </p:nvSpPr>
        <p:spPr/>
        <p:txBody>
          <a:bodyPr/>
          <a:lstStyle/>
          <a:p>
            <a:r>
              <a:rPr lang="en-US" dirty="0"/>
              <a:t>LEA-wide, Schoolwide, and Limited to Unduplicated Student Group(s)</a:t>
            </a:r>
          </a:p>
        </p:txBody>
      </p:sp>
      <p:sp>
        <p:nvSpPr>
          <p:cNvPr id="4" name="Slide Number Placeholder 3">
            <a:extLst>
              <a:ext uri="{FF2B5EF4-FFF2-40B4-BE49-F238E27FC236}">
                <a16:creationId xmlns:a16="http://schemas.microsoft.com/office/drawing/2014/main" id="{1D6C8558-43C4-4881-82C9-404C4C9D1005}"/>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677728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709B-D9E0-472B-8343-CBA26C7A767A}"/>
              </a:ext>
            </a:extLst>
          </p:cNvPr>
          <p:cNvSpPr>
            <a:spLocks noGrp="1"/>
          </p:cNvSpPr>
          <p:nvPr>
            <p:ph type="title"/>
          </p:nvPr>
        </p:nvSpPr>
        <p:spPr/>
        <p:txBody>
          <a:bodyPr/>
          <a:lstStyle/>
          <a:p>
            <a:r>
              <a:rPr lang="en-US" dirty="0"/>
              <a:t>What is a “Contributing” Action?</a:t>
            </a:r>
          </a:p>
        </p:txBody>
      </p:sp>
      <p:sp>
        <p:nvSpPr>
          <p:cNvPr id="3" name="Content Placeholder 2">
            <a:extLst>
              <a:ext uri="{FF2B5EF4-FFF2-40B4-BE49-F238E27FC236}">
                <a16:creationId xmlns:a16="http://schemas.microsoft.com/office/drawing/2014/main" id="{0972029F-445C-452B-8719-623F563F711B}"/>
              </a:ext>
            </a:extLst>
          </p:cNvPr>
          <p:cNvSpPr>
            <a:spLocks noGrp="1"/>
          </p:cNvSpPr>
          <p:nvPr>
            <p:ph idx="1"/>
          </p:nvPr>
        </p:nvSpPr>
        <p:spPr/>
        <p:txBody>
          <a:bodyPr>
            <a:normAutofit lnSpcReduction="10000"/>
          </a:bodyPr>
          <a:lstStyle/>
          <a:p>
            <a:r>
              <a:rPr lang="en-US" dirty="0"/>
              <a:t>A contributing action is an action that is being implemented to either increase or improve services for students who are low-income, EL, and/or foster youth.</a:t>
            </a:r>
          </a:p>
          <a:p>
            <a:r>
              <a:rPr lang="en-US" dirty="0"/>
              <a:t>Each action that is increasing or improving services contributes towards the demonstration of how the LEA is meeting it's MPP.</a:t>
            </a:r>
          </a:p>
          <a:p>
            <a:r>
              <a:rPr lang="en-US" dirty="0"/>
              <a:t>An action can contribute towards the LEA’s demonstration that it is meeting the MPP by increasing services for low-income, EL, or foster youth using </a:t>
            </a:r>
            <a:r>
              <a:rPr lang="en-US" b="1" dirty="0"/>
              <a:t>LCFF funds </a:t>
            </a:r>
            <a:r>
              <a:rPr lang="en-US" dirty="0"/>
              <a:t>or it can contribute towards the demonstration by improving services for low-income, EL, or foster youth without using any funds.</a:t>
            </a:r>
          </a:p>
        </p:txBody>
      </p:sp>
      <p:sp>
        <p:nvSpPr>
          <p:cNvPr id="4" name="Slide Number Placeholder 3">
            <a:extLst>
              <a:ext uri="{FF2B5EF4-FFF2-40B4-BE49-F238E27FC236}">
                <a16:creationId xmlns:a16="http://schemas.microsoft.com/office/drawing/2014/main" id="{F32952E3-3836-4A99-8A41-1343F913EB60}"/>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1907684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45CB1-5082-40BB-946D-D1ED4747EFD0}"/>
              </a:ext>
            </a:extLst>
          </p:cNvPr>
          <p:cNvSpPr>
            <a:spLocks noGrp="1"/>
          </p:cNvSpPr>
          <p:nvPr>
            <p:ph type="title"/>
          </p:nvPr>
        </p:nvSpPr>
        <p:spPr/>
        <p:txBody>
          <a:bodyPr/>
          <a:lstStyle/>
          <a:p>
            <a:r>
              <a:rPr lang="en-US" dirty="0"/>
              <a:t>What Constitutes a “Contributing” Action?</a:t>
            </a:r>
          </a:p>
        </p:txBody>
      </p:sp>
      <p:sp>
        <p:nvSpPr>
          <p:cNvPr id="3" name="Content Placeholder 2">
            <a:extLst>
              <a:ext uri="{FF2B5EF4-FFF2-40B4-BE49-F238E27FC236}">
                <a16:creationId xmlns:a16="http://schemas.microsoft.com/office/drawing/2014/main" id="{EDB9C969-88D7-44D4-9CF3-1A022478DC07}"/>
              </a:ext>
            </a:extLst>
          </p:cNvPr>
          <p:cNvSpPr>
            <a:spLocks noGrp="1"/>
          </p:cNvSpPr>
          <p:nvPr>
            <p:ph idx="1"/>
          </p:nvPr>
        </p:nvSpPr>
        <p:spPr/>
        <p:txBody>
          <a:bodyPr>
            <a:normAutofit lnSpcReduction="10000"/>
          </a:bodyPr>
          <a:lstStyle/>
          <a:p>
            <a:pPr marL="457200" indent="-457200">
              <a:buAutoNum type="arabicPeriod"/>
            </a:pPr>
            <a:r>
              <a:rPr lang="en-US" dirty="0"/>
              <a:t>The action seeks to addresses one or more identified needs of students who are low-income, EL, and/or foster youth.</a:t>
            </a:r>
          </a:p>
          <a:p>
            <a:pPr marL="914400" lvl="1" indent="-457200">
              <a:buAutoNum type="alphaUcPeriod"/>
            </a:pPr>
            <a:r>
              <a:rPr lang="en-US" dirty="0"/>
              <a:t>An action being provided on an LEA-wide or Schoolwide basis must be designed to benefit low-income, EL, and/or foster youth students to a greater extent than students who are not low-income, EL, and/or foster youth.</a:t>
            </a:r>
          </a:p>
          <a:p>
            <a:pPr marL="914400" lvl="1" indent="-457200">
              <a:buAutoNum type="alphaUcPeriod"/>
            </a:pPr>
            <a:r>
              <a:rPr lang="en-US" dirty="0"/>
              <a:t>An action that is provided on a limited basis will be provided only to students who are low-income, EL, and/or foster youth.</a:t>
            </a:r>
          </a:p>
          <a:p>
            <a:pPr marL="457200" indent="-457200">
              <a:buAutoNum type="arabicPeriod"/>
            </a:pPr>
            <a:r>
              <a:rPr lang="en-US" dirty="0"/>
              <a:t>If there is funding associated with the action, the action must include some amount of LCFF funds.</a:t>
            </a:r>
          </a:p>
          <a:p>
            <a:pPr lvl="1"/>
            <a:r>
              <a:rPr lang="en-US" dirty="0"/>
              <a:t>Note: If the action does not have any funding associated with it, this does not apply.</a:t>
            </a:r>
          </a:p>
        </p:txBody>
      </p:sp>
      <p:sp>
        <p:nvSpPr>
          <p:cNvPr id="4" name="Slide Number Placeholder 3">
            <a:extLst>
              <a:ext uri="{FF2B5EF4-FFF2-40B4-BE49-F238E27FC236}">
                <a16:creationId xmlns:a16="http://schemas.microsoft.com/office/drawing/2014/main" id="{430EFFD2-269C-4848-9A0C-C761EA2B7EE7}"/>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218088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17A7-56C2-4DBE-A357-FC0E64AC7652}"/>
              </a:ext>
            </a:extLst>
          </p:cNvPr>
          <p:cNvSpPr>
            <a:spLocks noGrp="1"/>
          </p:cNvSpPr>
          <p:nvPr>
            <p:ph type="title"/>
          </p:nvPr>
        </p:nvSpPr>
        <p:spPr/>
        <p:txBody>
          <a:bodyPr/>
          <a:lstStyle/>
          <a:p>
            <a:r>
              <a:rPr lang="en-US" dirty="0"/>
              <a:t>Webinar Series</a:t>
            </a:r>
          </a:p>
        </p:txBody>
      </p:sp>
      <p:sp>
        <p:nvSpPr>
          <p:cNvPr id="3" name="Content Placeholder 2">
            <a:extLst>
              <a:ext uri="{FF2B5EF4-FFF2-40B4-BE49-F238E27FC236}">
                <a16:creationId xmlns:a16="http://schemas.microsoft.com/office/drawing/2014/main" id="{A787D3D9-D551-4EF0-8D4C-0BFDCF6A82F1}"/>
              </a:ext>
            </a:extLst>
          </p:cNvPr>
          <p:cNvSpPr>
            <a:spLocks noGrp="1"/>
          </p:cNvSpPr>
          <p:nvPr>
            <p:ph sz="half" idx="1"/>
          </p:nvPr>
        </p:nvSpPr>
        <p:spPr/>
        <p:txBody>
          <a:bodyPr/>
          <a:lstStyle/>
          <a:p>
            <a:pPr marL="0" indent="0">
              <a:buNone/>
            </a:pPr>
            <a:r>
              <a:rPr lang="en-US" dirty="0"/>
              <a:t>Tuesdays @ 2</a:t>
            </a:r>
          </a:p>
          <a:p>
            <a:pPr lvl="0"/>
            <a:r>
              <a:rPr lang="en-US" dirty="0"/>
              <a:t>1/10: Increased or Improved Services, Part II</a:t>
            </a:r>
          </a:p>
          <a:p>
            <a:pPr lvl="0"/>
            <a:r>
              <a:rPr lang="en-US" dirty="0"/>
              <a:t>1/17: California School Dashboard Local Indicator Process for 2023</a:t>
            </a:r>
          </a:p>
          <a:p>
            <a:pPr marL="0" indent="0">
              <a:buNone/>
            </a:pPr>
            <a:endParaRPr lang="en-US" dirty="0"/>
          </a:p>
        </p:txBody>
      </p:sp>
      <p:sp>
        <p:nvSpPr>
          <p:cNvPr id="4" name="Content Placeholder 3">
            <a:extLst>
              <a:ext uri="{FF2B5EF4-FFF2-40B4-BE49-F238E27FC236}">
                <a16:creationId xmlns:a16="http://schemas.microsoft.com/office/drawing/2014/main" id="{3B9FDF58-FE14-45A4-91D9-03C509E7C337}"/>
              </a:ext>
            </a:extLst>
          </p:cNvPr>
          <p:cNvSpPr>
            <a:spLocks noGrp="1"/>
          </p:cNvSpPr>
          <p:nvPr>
            <p:ph sz="half" idx="2"/>
          </p:nvPr>
        </p:nvSpPr>
        <p:spPr/>
        <p:txBody>
          <a:bodyPr/>
          <a:lstStyle/>
          <a:p>
            <a:pPr marL="0" indent="0">
              <a:buNone/>
            </a:pPr>
            <a:r>
              <a:rPr lang="en-US" dirty="0"/>
              <a:t>Thursdays @ 3</a:t>
            </a:r>
          </a:p>
          <a:p>
            <a:r>
              <a:rPr lang="en-US" dirty="0"/>
              <a:t>1/26: Required Goals</a:t>
            </a:r>
          </a:p>
        </p:txBody>
      </p:sp>
      <p:sp>
        <p:nvSpPr>
          <p:cNvPr id="5" name="Slide Number Placeholder 4">
            <a:extLst>
              <a:ext uri="{FF2B5EF4-FFF2-40B4-BE49-F238E27FC236}">
                <a16:creationId xmlns:a16="http://schemas.microsoft.com/office/drawing/2014/main" id="{5B7E340D-FAC9-4607-BE40-FFA7EE61669A}"/>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320205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27DC2-07F2-4D4A-9DE2-D6978ADBB726}"/>
              </a:ext>
            </a:extLst>
          </p:cNvPr>
          <p:cNvSpPr>
            <a:spLocks noGrp="1"/>
          </p:cNvSpPr>
          <p:nvPr>
            <p:ph type="title"/>
          </p:nvPr>
        </p:nvSpPr>
        <p:spPr/>
        <p:txBody>
          <a:bodyPr/>
          <a:lstStyle/>
          <a:p>
            <a:r>
              <a:rPr lang="en-US" dirty="0"/>
              <a:t>Types of Contributing Actions</a:t>
            </a:r>
          </a:p>
        </p:txBody>
      </p:sp>
      <p:sp>
        <p:nvSpPr>
          <p:cNvPr id="3" name="Content Placeholder 2">
            <a:extLst>
              <a:ext uri="{FF2B5EF4-FFF2-40B4-BE49-F238E27FC236}">
                <a16:creationId xmlns:a16="http://schemas.microsoft.com/office/drawing/2014/main" id="{0C0050FF-1B61-43B8-9FB6-EAA871E255F9}"/>
              </a:ext>
            </a:extLst>
          </p:cNvPr>
          <p:cNvSpPr>
            <a:spLocks noGrp="1"/>
          </p:cNvSpPr>
          <p:nvPr>
            <p:ph idx="1"/>
          </p:nvPr>
        </p:nvSpPr>
        <p:spPr/>
        <p:txBody>
          <a:bodyPr/>
          <a:lstStyle/>
          <a:p>
            <a:r>
              <a:rPr lang="en-US" dirty="0"/>
              <a:t>There are three types of contributing actions:</a:t>
            </a:r>
          </a:p>
          <a:p>
            <a:pPr lvl="1"/>
            <a:r>
              <a:rPr lang="en-US" dirty="0"/>
              <a:t>LEA-wide</a:t>
            </a:r>
          </a:p>
          <a:p>
            <a:pPr lvl="1"/>
            <a:r>
              <a:rPr lang="en-US" dirty="0"/>
              <a:t>Schoolwide</a:t>
            </a:r>
          </a:p>
          <a:p>
            <a:pPr lvl="1"/>
            <a:r>
              <a:rPr lang="en-US" dirty="0"/>
              <a:t>Limited to Unduplicated Student Group(s)*</a:t>
            </a:r>
          </a:p>
          <a:p>
            <a:pPr lvl="2"/>
            <a:r>
              <a:rPr lang="en-US" dirty="0"/>
              <a:t>*Limited actions are also referred to as "targeted actions"</a:t>
            </a:r>
          </a:p>
        </p:txBody>
      </p:sp>
      <p:sp>
        <p:nvSpPr>
          <p:cNvPr id="4" name="Slide Number Placeholder 3">
            <a:extLst>
              <a:ext uri="{FF2B5EF4-FFF2-40B4-BE49-F238E27FC236}">
                <a16:creationId xmlns:a16="http://schemas.microsoft.com/office/drawing/2014/main" id="{C275F74F-F5F2-4DBE-BE23-146158C988B9}"/>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298953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5D186-21F3-4DAB-B950-DC49D04AF21C}"/>
              </a:ext>
            </a:extLst>
          </p:cNvPr>
          <p:cNvSpPr>
            <a:spLocks noGrp="1"/>
          </p:cNvSpPr>
          <p:nvPr>
            <p:ph type="title"/>
          </p:nvPr>
        </p:nvSpPr>
        <p:spPr/>
        <p:txBody>
          <a:bodyPr/>
          <a:lstStyle/>
          <a:p>
            <a:r>
              <a:rPr lang="en-US" dirty="0"/>
              <a:t>LEA-Wide and Schoolwide Actions</a:t>
            </a:r>
          </a:p>
        </p:txBody>
      </p:sp>
      <p:sp>
        <p:nvSpPr>
          <p:cNvPr id="3" name="Content Placeholder 2">
            <a:extLst>
              <a:ext uri="{FF2B5EF4-FFF2-40B4-BE49-F238E27FC236}">
                <a16:creationId xmlns:a16="http://schemas.microsoft.com/office/drawing/2014/main" id="{B97F7444-B731-4668-A801-2FDD5185A17B}"/>
              </a:ext>
            </a:extLst>
          </p:cNvPr>
          <p:cNvSpPr>
            <a:spLocks noGrp="1"/>
          </p:cNvSpPr>
          <p:nvPr>
            <p:ph idx="1"/>
          </p:nvPr>
        </p:nvSpPr>
        <p:spPr/>
        <p:txBody>
          <a:bodyPr>
            <a:normAutofit/>
          </a:bodyPr>
          <a:lstStyle/>
          <a:p>
            <a:pPr lvl="0"/>
            <a:r>
              <a:rPr lang="en-US" dirty="0"/>
              <a:t>LEA-wide: Upgrades the educational program of all schools in the LEA. </a:t>
            </a:r>
          </a:p>
          <a:p>
            <a:pPr lvl="1"/>
            <a:r>
              <a:rPr lang="en-US" sz="2800" dirty="0"/>
              <a:t>All students receive these services, regardless of unduplicated status.</a:t>
            </a:r>
          </a:p>
          <a:p>
            <a:pPr lvl="0"/>
            <a:r>
              <a:rPr lang="en-US" dirty="0"/>
              <a:t>Schoolwide: Upgrades the educational program of a certain school(s) or grade span(s). </a:t>
            </a:r>
          </a:p>
          <a:p>
            <a:pPr lvl="1"/>
            <a:r>
              <a:rPr lang="en-US" sz="2800" dirty="0"/>
              <a:t>All students at the specific school(s) and/or within the specific grade span(s) receive these services, regardless of unduplicated status.</a:t>
            </a:r>
          </a:p>
        </p:txBody>
      </p:sp>
      <p:sp>
        <p:nvSpPr>
          <p:cNvPr id="4" name="Slide Number Placeholder 3">
            <a:extLst>
              <a:ext uri="{FF2B5EF4-FFF2-40B4-BE49-F238E27FC236}">
                <a16:creationId xmlns:a16="http://schemas.microsoft.com/office/drawing/2014/main" id="{401A7EFE-B9E4-4AF5-B6E5-15CAC6DD37B2}"/>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2053085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4C977-88F0-414C-A612-9AFCF1637FE3}"/>
              </a:ext>
            </a:extLst>
          </p:cNvPr>
          <p:cNvSpPr>
            <a:spLocks noGrp="1"/>
          </p:cNvSpPr>
          <p:nvPr>
            <p:ph type="title"/>
          </p:nvPr>
        </p:nvSpPr>
        <p:spPr/>
        <p:txBody>
          <a:bodyPr/>
          <a:lstStyle/>
          <a:p>
            <a:r>
              <a:rPr lang="en-US" dirty="0"/>
              <a:t>“Limited” Actions</a:t>
            </a:r>
          </a:p>
        </p:txBody>
      </p:sp>
      <p:sp>
        <p:nvSpPr>
          <p:cNvPr id="3" name="Content Placeholder 2">
            <a:extLst>
              <a:ext uri="{FF2B5EF4-FFF2-40B4-BE49-F238E27FC236}">
                <a16:creationId xmlns:a16="http://schemas.microsoft.com/office/drawing/2014/main" id="{9C02246F-6D37-4881-B44D-5553508F71DC}"/>
              </a:ext>
            </a:extLst>
          </p:cNvPr>
          <p:cNvSpPr>
            <a:spLocks noGrp="1"/>
          </p:cNvSpPr>
          <p:nvPr>
            <p:ph idx="1"/>
          </p:nvPr>
        </p:nvSpPr>
        <p:spPr/>
        <p:txBody>
          <a:bodyPr>
            <a:normAutofit/>
          </a:bodyPr>
          <a:lstStyle/>
          <a:p>
            <a:r>
              <a:rPr lang="en-US" dirty="0"/>
              <a:t>Limited to Unduplicated Student Group(s): Serves only one or more unduplicated student group(s). </a:t>
            </a:r>
          </a:p>
          <a:p>
            <a:pPr lvl="1"/>
            <a:r>
              <a:rPr lang="en-US" sz="2800" dirty="0"/>
              <a:t>Services may be provided to low-income, EL, and/or foster youth students at all schools in the LEA, specific schools in the LEA, or specific grade spans in the LEA.</a:t>
            </a:r>
          </a:p>
        </p:txBody>
      </p:sp>
      <p:sp>
        <p:nvSpPr>
          <p:cNvPr id="4" name="Slide Number Placeholder 3">
            <a:extLst>
              <a:ext uri="{FF2B5EF4-FFF2-40B4-BE49-F238E27FC236}">
                <a16:creationId xmlns:a16="http://schemas.microsoft.com/office/drawing/2014/main" id="{7EE0E480-6F1A-4556-AA6F-A7F0D004A1A3}"/>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4016554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4E5BD-AD54-4E2F-86F6-C8FFE58B4DDA}"/>
              </a:ext>
            </a:extLst>
          </p:cNvPr>
          <p:cNvSpPr>
            <a:spLocks noGrp="1"/>
          </p:cNvSpPr>
          <p:nvPr>
            <p:ph type="title"/>
          </p:nvPr>
        </p:nvSpPr>
        <p:spPr/>
        <p:txBody>
          <a:bodyPr/>
          <a:lstStyle/>
          <a:p>
            <a:r>
              <a:rPr lang="en-US" dirty="0"/>
              <a:t>Developing Contributing Actions – The Practice</a:t>
            </a:r>
          </a:p>
        </p:txBody>
      </p:sp>
      <p:sp>
        <p:nvSpPr>
          <p:cNvPr id="3" name="Text Placeholder 2">
            <a:extLst>
              <a:ext uri="{FF2B5EF4-FFF2-40B4-BE49-F238E27FC236}">
                <a16:creationId xmlns:a16="http://schemas.microsoft.com/office/drawing/2014/main" id="{C2C85DCE-79EF-45F7-80FE-5AAB2A3CBA9E}"/>
              </a:ext>
            </a:extLst>
          </p:cNvPr>
          <p:cNvSpPr>
            <a:spLocks noGrp="1"/>
          </p:cNvSpPr>
          <p:nvPr>
            <p:ph type="body" idx="1"/>
          </p:nvPr>
        </p:nvSpPr>
        <p:spPr/>
        <p:txBody>
          <a:bodyPr/>
          <a:lstStyle/>
          <a:p>
            <a:r>
              <a:rPr lang="en-US" dirty="0"/>
              <a:t>Data Driven Decision Making</a:t>
            </a:r>
          </a:p>
        </p:txBody>
      </p:sp>
      <p:sp>
        <p:nvSpPr>
          <p:cNvPr id="4" name="Slide Number Placeholder 3">
            <a:extLst>
              <a:ext uri="{FF2B5EF4-FFF2-40B4-BE49-F238E27FC236}">
                <a16:creationId xmlns:a16="http://schemas.microsoft.com/office/drawing/2014/main" id="{7610B984-6C6A-4ECF-8674-50AC57376368}"/>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1971397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F70D9-BDEB-42AB-9E86-93E68A64405E}"/>
              </a:ext>
            </a:extLst>
          </p:cNvPr>
          <p:cNvSpPr>
            <a:spLocks noGrp="1"/>
          </p:cNvSpPr>
          <p:nvPr>
            <p:ph type="title"/>
          </p:nvPr>
        </p:nvSpPr>
        <p:spPr/>
        <p:txBody>
          <a:bodyPr/>
          <a:lstStyle/>
          <a:p>
            <a:r>
              <a:rPr lang="en-US" dirty="0"/>
              <a:t>The Practice in Steps</a:t>
            </a:r>
          </a:p>
        </p:txBody>
      </p:sp>
      <p:sp>
        <p:nvSpPr>
          <p:cNvPr id="3" name="Text Placeholder 2">
            <a:extLst>
              <a:ext uri="{FF2B5EF4-FFF2-40B4-BE49-F238E27FC236}">
                <a16:creationId xmlns:a16="http://schemas.microsoft.com/office/drawing/2014/main" id="{6DA327EB-6CD7-4AD8-BB5A-575764071125}"/>
              </a:ext>
            </a:extLst>
          </p:cNvPr>
          <p:cNvSpPr>
            <a:spLocks noGrp="1"/>
          </p:cNvSpPr>
          <p:nvPr>
            <p:ph type="body" sz="half" idx="2"/>
          </p:nvPr>
        </p:nvSpPr>
        <p:spPr/>
        <p:txBody>
          <a:bodyPr>
            <a:normAutofit/>
          </a:bodyPr>
          <a:lstStyle/>
          <a:p>
            <a:r>
              <a:rPr lang="en-US" sz="3000" dirty="0">
                <a:latin typeface="Arial" panose="020B0604020202020204" pitchFamily="34" charset="0"/>
                <a:cs typeface="Arial" panose="020B0604020202020204" pitchFamily="34" charset="0"/>
              </a:rPr>
              <a:t>Impacting Educational Outcomes for Low income, EL, and Foster Youth Students</a:t>
            </a:r>
          </a:p>
        </p:txBody>
      </p:sp>
      <p:pic>
        <p:nvPicPr>
          <p:cNvPr id="11" name="Content Placeholder 10" descr="Process diagram with 5 steps going from top to bottom: gather and analyze data, identify needs, develop strategies to address needs, identify measure(s) of effectiveness, determine scope of action(s).">
            <a:extLst>
              <a:ext uri="{FF2B5EF4-FFF2-40B4-BE49-F238E27FC236}">
                <a16:creationId xmlns:a16="http://schemas.microsoft.com/office/drawing/2014/main" id="{321A585A-811A-4824-938E-AC27CCA4AC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71963" y="395813"/>
            <a:ext cx="7631112" cy="5888574"/>
          </a:xfrm>
        </p:spPr>
      </p:pic>
      <p:sp>
        <p:nvSpPr>
          <p:cNvPr id="5" name="Slide Number Placeholder 4">
            <a:extLst>
              <a:ext uri="{FF2B5EF4-FFF2-40B4-BE49-F238E27FC236}">
                <a16:creationId xmlns:a16="http://schemas.microsoft.com/office/drawing/2014/main" id="{38DB6930-4075-43AB-91FB-02034373EF81}"/>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205268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5DEAA-FFE5-4C0C-BEBD-7A9E012C015F}"/>
              </a:ext>
            </a:extLst>
          </p:cNvPr>
          <p:cNvSpPr>
            <a:spLocks noGrp="1"/>
          </p:cNvSpPr>
          <p:nvPr>
            <p:ph type="title"/>
          </p:nvPr>
        </p:nvSpPr>
        <p:spPr/>
        <p:txBody>
          <a:bodyPr/>
          <a:lstStyle/>
          <a:p>
            <a:r>
              <a:rPr lang="en-US" dirty="0"/>
              <a:t>Step 1 – Gather and Analyze Data (1 of 3)</a:t>
            </a:r>
          </a:p>
        </p:txBody>
      </p:sp>
      <p:sp>
        <p:nvSpPr>
          <p:cNvPr id="3" name="Content Placeholder 2">
            <a:extLst>
              <a:ext uri="{FF2B5EF4-FFF2-40B4-BE49-F238E27FC236}">
                <a16:creationId xmlns:a16="http://schemas.microsoft.com/office/drawing/2014/main" id="{7D589ED2-9420-4B0C-83CF-E42A83C81DE7}"/>
              </a:ext>
            </a:extLst>
          </p:cNvPr>
          <p:cNvSpPr>
            <a:spLocks noGrp="1"/>
          </p:cNvSpPr>
          <p:nvPr>
            <p:ph idx="1"/>
          </p:nvPr>
        </p:nvSpPr>
        <p:spPr/>
        <p:txBody>
          <a:bodyPr>
            <a:normAutofit lnSpcReduction="10000"/>
          </a:bodyPr>
          <a:lstStyle/>
          <a:p>
            <a:r>
              <a:rPr lang="en-US" dirty="0"/>
              <a:t>Gather and compile data for the LEA's low-income, EL, and foster youth students from multiple sources including, but not limited to:</a:t>
            </a:r>
          </a:p>
          <a:p>
            <a:pPr lvl="1"/>
            <a:r>
              <a:rPr lang="en-US" dirty="0"/>
              <a:t>State: California School Dashboard, DataQuest</a:t>
            </a:r>
          </a:p>
          <a:p>
            <a:pPr lvl="1"/>
            <a:r>
              <a:rPr lang="en-US" dirty="0"/>
              <a:t>Local: Local indicator data, LEA-level benchmark assessments, school-level assessments, student demographics, lesson plans and student work, curriculum-based assessments, teacher/student observation reports</a:t>
            </a:r>
          </a:p>
          <a:p>
            <a:pPr lvl="1"/>
            <a:r>
              <a:rPr lang="en-US" dirty="0"/>
              <a:t>Educational Partner Input: Formal and informal feedback, family and community participation, student/family/community surveys, teacher and staff input, educational partner meeting notes, public comments at board meetings</a:t>
            </a:r>
          </a:p>
        </p:txBody>
      </p:sp>
      <p:sp>
        <p:nvSpPr>
          <p:cNvPr id="4" name="Slide Number Placeholder 3">
            <a:extLst>
              <a:ext uri="{FF2B5EF4-FFF2-40B4-BE49-F238E27FC236}">
                <a16:creationId xmlns:a16="http://schemas.microsoft.com/office/drawing/2014/main" id="{F4A4F3C9-6354-4FA8-BE59-10552C5572BF}"/>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21133206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29CB-3328-4477-A3DB-F2231B97726D}"/>
              </a:ext>
            </a:extLst>
          </p:cNvPr>
          <p:cNvSpPr>
            <a:spLocks noGrp="1"/>
          </p:cNvSpPr>
          <p:nvPr>
            <p:ph type="title"/>
          </p:nvPr>
        </p:nvSpPr>
        <p:spPr/>
        <p:txBody>
          <a:bodyPr/>
          <a:lstStyle/>
          <a:p>
            <a:r>
              <a:rPr lang="en-US" dirty="0"/>
              <a:t>Step 1 – Gather and Analyze Data (2 of 3)</a:t>
            </a:r>
          </a:p>
        </p:txBody>
      </p:sp>
      <p:sp>
        <p:nvSpPr>
          <p:cNvPr id="3" name="Content Placeholder 2">
            <a:extLst>
              <a:ext uri="{FF2B5EF4-FFF2-40B4-BE49-F238E27FC236}">
                <a16:creationId xmlns:a16="http://schemas.microsoft.com/office/drawing/2014/main" id="{896028BF-6582-4C06-8971-92CB338A710A}"/>
              </a:ext>
            </a:extLst>
          </p:cNvPr>
          <p:cNvSpPr>
            <a:spLocks noGrp="1"/>
          </p:cNvSpPr>
          <p:nvPr>
            <p:ph idx="1"/>
          </p:nvPr>
        </p:nvSpPr>
        <p:spPr/>
        <p:txBody>
          <a:bodyPr/>
          <a:lstStyle/>
          <a:p>
            <a:r>
              <a:rPr lang="en-US" dirty="0"/>
              <a:t>Analyze low-income, EL, and foster youth student data with educational partners to determine students' unique needs.</a:t>
            </a:r>
          </a:p>
          <a:p>
            <a:r>
              <a:rPr lang="en-US" dirty="0"/>
              <a:t>Ask probing questions:</a:t>
            </a:r>
          </a:p>
          <a:p>
            <a:pPr lvl="1"/>
            <a:r>
              <a:rPr lang="en-US" dirty="0"/>
              <a:t>What discrepancies do we see between low-income, EL, and foster youth students' data as compared to that of their peers?</a:t>
            </a:r>
          </a:p>
          <a:p>
            <a:pPr lvl="1"/>
            <a:r>
              <a:rPr lang="en-US" dirty="0"/>
              <a:t>Why are we seeing these results?</a:t>
            </a:r>
          </a:p>
          <a:p>
            <a:pPr lvl="1"/>
            <a:r>
              <a:rPr lang="en-US" dirty="0"/>
              <a:t>What barriers are the low-income, EL, and/or foster youth students facing that may be causing these results?</a:t>
            </a:r>
          </a:p>
          <a:p>
            <a:pPr lvl="2"/>
            <a:r>
              <a:rPr lang="en-US" dirty="0"/>
              <a:t>Remember, not all barriers are academically related</a:t>
            </a:r>
          </a:p>
        </p:txBody>
      </p:sp>
      <p:sp>
        <p:nvSpPr>
          <p:cNvPr id="4" name="Slide Number Placeholder 3">
            <a:extLst>
              <a:ext uri="{FF2B5EF4-FFF2-40B4-BE49-F238E27FC236}">
                <a16:creationId xmlns:a16="http://schemas.microsoft.com/office/drawing/2014/main" id="{AE9AFDA2-998A-463C-A8BD-217363D568AC}"/>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39179150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3864B-3CF8-4077-9777-C8328324D17E}"/>
              </a:ext>
            </a:extLst>
          </p:cNvPr>
          <p:cNvSpPr>
            <a:spLocks noGrp="1"/>
          </p:cNvSpPr>
          <p:nvPr>
            <p:ph type="title"/>
          </p:nvPr>
        </p:nvSpPr>
        <p:spPr/>
        <p:txBody>
          <a:bodyPr/>
          <a:lstStyle/>
          <a:p>
            <a:r>
              <a:rPr lang="en-US" dirty="0"/>
              <a:t>Step 1 – Gather and Analyze Data (3 of 3)</a:t>
            </a:r>
          </a:p>
        </p:txBody>
      </p:sp>
      <p:sp>
        <p:nvSpPr>
          <p:cNvPr id="3" name="Content Placeholder 2">
            <a:extLst>
              <a:ext uri="{FF2B5EF4-FFF2-40B4-BE49-F238E27FC236}">
                <a16:creationId xmlns:a16="http://schemas.microsoft.com/office/drawing/2014/main" id="{8175A02C-6AD6-4A21-9979-C07256606CE9}"/>
              </a:ext>
            </a:extLst>
          </p:cNvPr>
          <p:cNvSpPr>
            <a:spLocks noGrp="1"/>
          </p:cNvSpPr>
          <p:nvPr>
            <p:ph idx="1"/>
          </p:nvPr>
        </p:nvSpPr>
        <p:spPr/>
        <p:txBody>
          <a:bodyPr/>
          <a:lstStyle/>
          <a:p>
            <a:r>
              <a:rPr lang="en-US" dirty="0"/>
              <a:t>Data analysis may take place through a variety of mediums, including, but not limited to:</a:t>
            </a:r>
          </a:p>
          <a:p>
            <a:pPr lvl="1"/>
            <a:r>
              <a:rPr lang="en-US" dirty="0"/>
              <a:t>Parent Advisory Group or EL Parent Advisory Group meetings</a:t>
            </a:r>
          </a:p>
          <a:p>
            <a:pPr lvl="1"/>
            <a:r>
              <a:rPr lang="en-US" dirty="0"/>
              <a:t>Schoolsite Council meetings</a:t>
            </a:r>
          </a:p>
          <a:p>
            <a:pPr lvl="1"/>
            <a:r>
              <a:rPr lang="en-US" dirty="0"/>
              <a:t>School staff meetings</a:t>
            </a:r>
          </a:p>
          <a:p>
            <a:pPr lvl="1"/>
            <a:r>
              <a:rPr lang="en-US" dirty="0"/>
              <a:t>Teachers' Professional Learning Committee (PLC) meetings</a:t>
            </a:r>
          </a:p>
          <a:p>
            <a:pPr lvl="1"/>
            <a:r>
              <a:rPr lang="en-US" dirty="0"/>
              <a:t>Principal meetings</a:t>
            </a:r>
          </a:p>
          <a:p>
            <a:pPr lvl="1"/>
            <a:r>
              <a:rPr lang="en-US" dirty="0"/>
              <a:t>District-level staff meetings</a:t>
            </a:r>
          </a:p>
          <a:p>
            <a:pPr lvl="1"/>
            <a:r>
              <a:rPr lang="en-US" dirty="0"/>
              <a:t>Professional Development trainings</a:t>
            </a:r>
          </a:p>
        </p:txBody>
      </p:sp>
      <p:sp>
        <p:nvSpPr>
          <p:cNvPr id="4" name="Slide Number Placeholder 3">
            <a:extLst>
              <a:ext uri="{FF2B5EF4-FFF2-40B4-BE49-F238E27FC236}">
                <a16:creationId xmlns:a16="http://schemas.microsoft.com/office/drawing/2014/main" id="{FA8020F2-00F8-4221-95FC-48B17539CE92}"/>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2390490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E7C4-CD63-4302-BC0B-7BA5E9BD8BAD}"/>
              </a:ext>
            </a:extLst>
          </p:cNvPr>
          <p:cNvSpPr>
            <a:spLocks noGrp="1"/>
          </p:cNvSpPr>
          <p:nvPr>
            <p:ph type="title"/>
          </p:nvPr>
        </p:nvSpPr>
        <p:spPr/>
        <p:txBody>
          <a:bodyPr/>
          <a:lstStyle/>
          <a:p>
            <a:r>
              <a:rPr lang="en-US" dirty="0"/>
              <a:t>Step 2 – Identify Needs (1 of 2)</a:t>
            </a:r>
          </a:p>
        </p:txBody>
      </p:sp>
      <p:sp>
        <p:nvSpPr>
          <p:cNvPr id="3" name="Content Placeholder 2">
            <a:extLst>
              <a:ext uri="{FF2B5EF4-FFF2-40B4-BE49-F238E27FC236}">
                <a16:creationId xmlns:a16="http://schemas.microsoft.com/office/drawing/2014/main" id="{16909420-5266-4BC9-83E2-7E8E6EABBECE}"/>
              </a:ext>
            </a:extLst>
          </p:cNvPr>
          <p:cNvSpPr>
            <a:spLocks noGrp="1"/>
          </p:cNvSpPr>
          <p:nvPr>
            <p:ph idx="1"/>
          </p:nvPr>
        </p:nvSpPr>
        <p:spPr/>
        <p:txBody>
          <a:bodyPr/>
          <a:lstStyle/>
          <a:p>
            <a:r>
              <a:rPr lang="en-US" dirty="0"/>
              <a:t>The needs of low-income, EL, and foster youth students will be different in each LEA. However, to help identify needs, LEAs may ask:</a:t>
            </a:r>
          </a:p>
          <a:p>
            <a:pPr lvl="1"/>
            <a:r>
              <a:rPr lang="en-US" dirty="0"/>
              <a:t>What did our low-income, EL, and foster youth students' specific data demonstrate?</a:t>
            </a:r>
          </a:p>
          <a:p>
            <a:pPr lvl="1"/>
            <a:r>
              <a:rPr lang="en-US" dirty="0"/>
              <a:t>Are there discrepancies in outcome data between low-income, EL, and/or foster youth students and their peers?</a:t>
            </a:r>
          </a:p>
          <a:p>
            <a:pPr lvl="1"/>
            <a:r>
              <a:rPr lang="en-US" dirty="0"/>
              <a:t>What feedback did our low-income, EL, and foster youth students' families provide?</a:t>
            </a:r>
          </a:p>
          <a:p>
            <a:pPr lvl="1"/>
            <a:r>
              <a:rPr lang="en-US" dirty="0"/>
              <a:t>What feedback did our low-income, EL, and foster youth students themselves provide?</a:t>
            </a:r>
          </a:p>
        </p:txBody>
      </p:sp>
      <p:sp>
        <p:nvSpPr>
          <p:cNvPr id="4" name="Slide Number Placeholder 3">
            <a:extLst>
              <a:ext uri="{FF2B5EF4-FFF2-40B4-BE49-F238E27FC236}">
                <a16:creationId xmlns:a16="http://schemas.microsoft.com/office/drawing/2014/main" id="{50C4E262-8826-4203-976B-DFC7989775E3}"/>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2063291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4F8FA-E51C-45D3-AB2D-FFE64CB54CAA}"/>
              </a:ext>
            </a:extLst>
          </p:cNvPr>
          <p:cNvSpPr>
            <a:spLocks noGrp="1"/>
          </p:cNvSpPr>
          <p:nvPr>
            <p:ph type="title"/>
          </p:nvPr>
        </p:nvSpPr>
        <p:spPr/>
        <p:txBody>
          <a:bodyPr/>
          <a:lstStyle/>
          <a:p>
            <a:r>
              <a:rPr lang="en-US" dirty="0"/>
              <a:t>Step 2 – Identify Needs (2 of 2)</a:t>
            </a:r>
          </a:p>
        </p:txBody>
      </p:sp>
      <p:sp>
        <p:nvSpPr>
          <p:cNvPr id="3" name="Content Placeholder 2">
            <a:extLst>
              <a:ext uri="{FF2B5EF4-FFF2-40B4-BE49-F238E27FC236}">
                <a16:creationId xmlns:a16="http://schemas.microsoft.com/office/drawing/2014/main" id="{20021AC3-DAD6-4DFE-99D5-7A22D2E524D1}"/>
              </a:ext>
            </a:extLst>
          </p:cNvPr>
          <p:cNvSpPr>
            <a:spLocks noGrp="1"/>
          </p:cNvSpPr>
          <p:nvPr>
            <p:ph idx="1"/>
          </p:nvPr>
        </p:nvSpPr>
        <p:spPr/>
        <p:txBody>
          <a:bodyPr/>
          <a:lstStyle/>
          <a:p>
            <a:r>
              <a:rPr lang="en-US" dirty="0"/>
              <a:t>What root causes were identified?</a:t>
            </a:r>
          </a:p>
          <a:p>
            <a:pPr lvl="1"/>
            <a:r>
              <a:rPr lang="en-US" dirty="0"/>
              <a:t>Are low-income, EL, and/or foster youth students' basic needs being met? </a:t>
            </a:r>
          </a:p>
          <a:p>
            <a:pPr lvl="1"/>
            <a:r>
              <a:rPr lang="en-US" dirty="0"/>
              <a:t>Is the discrepancy in outcomes due to something outside of school?</a:t>
            </a:r>
          </a:p>
          <a:p>
            <a:pPr lvl="1"/>
            <a:r>
              <a:rPr lang="en-US" dirty="0"/>
              <a:t>Is the discrepancy in outcomes something that requires systemic change within the LEA?</a:t>
            </a:r>
          </a:p>
          <a:p>
            <a:r>
              <a:rPr lang="en-US" dirty="0"/>
              <a:t>What common themes did we see?</a:t>
            </a:r>
          </a:p>
          <a:p>
            <a:pPr lvl="1"/>
            <a:r>
              <a:rPr lang="en-US" dirty="0"/>
              <a:t>Can we group certain needs to be addressed together?</a:t>
            </a:r>
          </a:p>
        </p:txBody>
      </p:sp>
      <p:sp>
        <p:nvSpPr>
          <p:cNvPr id="4" name="Slide Number Placeholder 3">
            <a:extLst>
              <a:ext uri="{FF2B5EF4-FFF2-40B4-BE49-F238E27FC236}">
                <a16:creationId xmlns:a16="http://schemas.microsoft.com/office/drawing/2014/main" id="{A052B2FF-5FA1-408D-B57F-55463B11E995}"/>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2647953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a:normAutofit fontScale="92500" lnSpcReduction="20000"/>
          </a:bodyPr>
          <a:lstStyle/>
          <a:p>
            <a:pPr marL="0" indent="0">
              <a:buNone/>
            </a:pPr>
            <a:r>
              <a:rPr lang="en-US" dirty="0"/>
              <a:t>To provide the following:</a:t>
            </a:r>
          </a:p>
          <a:p>
            <a:pPr marL="457200" indent="-457200">
              <a:spcAft>
                <a:spcPts val="1200"/>
              </a:spcAft>
              <a:buFont typeface="+mj-lt"/>
              <a:buAutoNum type="arabicPeriod"/>
            </a:pPr>
            <a:r>
              <a:rPr lang="en-US" dirty="0"/>
              <a:t>The foundational principles of the Local Control Funding Formula (LCFF), as related to the requirement to increase or improve services for students who are low-income, English learner (EL), and/or foster youth;</a:t>
            </a:r>
          </a:p>
          <a:p>
            <a:pPr marL="457200" indent="-457200">
              <a:spcAft>
                <a:spcPts val="1200"/>
              </a:spcAft>
              <a:buFont typeface="+mj-lt"/>
              <a:buAutoNum type="arabicPeriod"/>
            </a:pPr>
            <a:r>
              <a:rPr lang="en-US" dirty="0"/>
              <a:t>An overview of the requirement to increase or improve services for low-income, EL, and foster youth students; and</a:t>
            </a:r>
          </a:p>
          <a:p>
            <a:pPr marL="457200" indent="-457200">
              <a:spcAft>
                <a:spcPts val="1200"/>
              </a:spcAft>
              <a:buFont typeface="+mj-lt"/>
              <a:buAutoNum type="arabicPeriod"/>
            </a:pPr>
            <a:r>
              <a:rPr lang="en-US" dirty="0"/>
              <a:t>An explanation of the three types of actions that a local educational agency (LEA) uses to demonstrate that it is meeting the requirement to increase or improve services, including recommendations for how to develop these actions and articulate them in the LCAP.</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905996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3B44D-272B-4EC6-BECE-C242601E4131}"/>
              </a:ext>
            </a:extLst>
          </p:cNvPr>
          <p:cNvSpPr>
            <a:spLocks noGrp="1"/>
          </p:cNvSpPr>
          <p:nvPr>
            <p:ph type="title"/>
          </p:nvPr>
        </p:nvSpPr>
        <p:spPr/>
        <p:txBody>
          <a:bodyPr/>
          <a:lstStyle/>
          <a:p>
            <a:r>
              <a:rPr lang="en-US" dirty="0"/>
              <a:t>Step 3 – Develop Strategies to Address Needs</a:t>
            </a:r>
          </a:p>
        </p:txBody>
      </p:sp>
      <p:sp>
        <p:nvSpPr>
          <p:cNvPr id="3" name="Content Placeholder 2">
            <a:extLst>
              <a:ext uri="{FF2B5EF4-FFF2-40B4-BE49-F238E27FC236}">
                <a16:creationId xmlns:a16="http://schemas.microsoft.com/office/drawing/2014/main" id="{8ED57593-BB9F-4C14-913F-E611E73255EF}"/>
              </a:ext>
            </a:extLst>
          </p:cNvPr>
          <p:cNvSpPr>
            <a:spLocks noGrp="1"/>
          </p:cNvSpPr>
          <p:nvPr>
            <p:ph idx="1"/>
          </p:nvPr>
        </p:nvSpPr>
        <p:spPr/>
        <p:txBody>
          <a:bodyPr/>
          <a:lstStyle/>
          <a:p>
            <a:r>
              <a:rPr lang="en-US" dirty="0"/>
              <a:t>How will the LEA develop strategies to address the identified needs?</a:t>
            </a:r>
          </a:p>
          <a:p>
            <a:pPr lvl="1"/>
            <a:r>
              <a:rPr lang="en-US" dirty="0"/>
              <a:t>Feedback from educational partners including parents, community members, students, administrators, teachers, and staff</a:t>
            </a:r>
          </a:p>
          <a:p>
            <a:pPr lvl="1"/>
            <a:r>
              <a:rPr lang="en-US" dirty="0"/>
              <a:t>Research-based practices</a:t>
            </a:r>
          </a:p>
          <a:p>
            <a:pPr lvl="1"/>
            <a:r>
              <a:rPr lang="en-US" dirty="0"/>
              <a:t>Examples from other LEAs</a:t>
            </a:r>
          </a:p>
        </p:txBody>
      </p:sp>
      <p:sp>
        <p:nvSpPr>
          <p:cNvPr id="4" name="Slide Number Placeholder 3">
            <a:extLst>
              <a:ext uri="{FF2B5EF4-FFF2-40B4-BE49-F238E27FC236}">
                <a16:creationId xmlns:a16="http://schemas.microsoft.com/office/drawing/2014/main" id="{46CDB461-522B-40F5-B316-766389A61063}"/>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743966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7D64-3C0B-4AED-9E62-E3E20D3A3C5F}"/>
              </a:ext>
            </a:extLst>
          </p:cNvPr>
          <p:cNvSpPr>
            <a:spLocks noGrp="1"/>
          </p:cNvSpPr>
          <p:nvPr>
            <p:ph type="title"/>
          </p:nvPr>
        </p:nvSpPr>
        <p:spPr/>
        <p:txBody>
          <a:bodyPr/>
          <a:lstStyle/>
          <a:p>
            <a:r>
              <a:rPr lang="en-US" dirty="0"/>
              <a:t>Step 4 – Identify Measures of Effectiveness</a:t>
            </a:r>
          </a:p>
        </p:txBody>
      </p:sp>
      <p:sp>
        <p:nvSpPr>
          <p:cNvPr id="3" name="Content Placeholder 2">
            <a:extLst>
              <a:ext uri="{FF2B5EF4-FFF2-40B4-BE49-F238E27FC236}">
                <a16:creationId xmlns:a16="http://schemas.microsoft.com/office/drawing/2014/main" id="{CA4B1512-721E-4ED1-8713-073A896A5BCE}"/>
              </a:ext>
            </a:extLst>
          </p:cNvPr>
          <p:cNvSpPr>
            <a:spLocks noGrp="1"/>
          </p:cNvSpPr>
          <p:nvPr>
            <p:ph idx="1"/>
          </p:nvPr>
        </p:nvSpPr>
        <p:spPr/>
        <p:txBody>
          <a:bodyPr/>
          <a:lstStyle/>
          <a:p>
            <a:r>
              <a:rPr lang="en-US" dirty="0"/>
              <a:t>How will the LEA determine if the strategies to address the identified needs of the low-income, EL, and foster youth students are impacting the outcomes of these specific student groups?</a:t>
            </a:r>
          </a:p>
          <a:p>
            <a:pPr lvl="1"/>
            <a:r>
              <a:rPr lang="en-US" dirty="0"/>
              <a:t>The metrics used to identify the needs are often excellent metrics to use to measure effectiveness</a:t>
            </a:r>
          </a:p>
          <a:p>
            <a:pPr lvl="1"/>
            <a:r>
              <a:rPr lang="en-US" dirty="0"/>
              <a:t>Metrics may include quantitative data like standardized test scores, or qualitative data like educational partner feedback (both formal and informal)</a:t>
            </a:r>
          </a:p>
        </p:txBody>
      </p:sp>
      <p:sp>
        <p:nvSpPr>
          <p:cNvPr id="4" name="Slide Number Placeholder 3">
            <a:extLst>
              <a:ext uri="{FF2B5EF4-FFF2-40B4-BE49-F238E27FC236}">
                <a16:creationId xmlns:a16="http://schemas.microsoft.com/office/drawing/2014/main" id="{126ED254-F599-4695-8CED-C3031A76C4B7}"/>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4100635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8A8D-0047-4F55-B605-12C3F7CC026F}"/>
              </a:ext>
            </a:extLst>
          </p:cNvPr>
          <p:cNvSpPr>
            <a:spLocks noGrp="1"/>
          </p:cNvSpPr>
          <p:nvPr>
            <p:ph type="title"/>
          </p:nvPr>
        </p:nvSpPr>
        <p:spPr/>
        <p:txBody>
          <a:bodyPr/>
          <a:lstStyle/>
          <a:p>
            <a:r>
              <a:rPr lang="en-US" dirty="0"/>
              <a:t>Step 5 – Determine Scope</a:t>
            </a:r>
          </a:p>
        </p:txBody>
      </p:sp>
      <p:sp>
        <p:nvSpPr>
          <p:cNvPr id="3" name="Content Placeholder 2">
            <a:extLst>
              <a:ext uri="{FF2B5EF4-FFF2-40B4-BE49-F238E27FC236}">
                <a16:creationId xmlns:a16="http://schemas.microsoft.com/office/drawing/2014/main" id="{3D691ED8-7C12-4275-8975-EA81A2238934}"/>
              </a:ext>
            </a:extLst>
          </p:cNvPr>
          <p:cNvSpPr>
            <a:spLocks noGrp="1"/>
          </p:cNvSpPr>
          <p:nvPr>
            <p:ph idx="1"/>
          </p:nvPr>
        </p:nvSpPr>
        <p:spPr/>
        <p:txBody>
          <a:bodyPr>
            <a:normAutofit lnSpcReduction="10000"/>
          </a:bodyPr>
          <a:lstStyle/>
          <a:p>
            <a:r>
              <a:rPr lang="en-US" dirty="0"/>
              <a:t>Will the action be provided to all students on an LEA-wide or Schoolwide basis, or solely the unduplicated student group(s) on a Limited basis?</a:t>
            </a:r>
          </a:p>
          <a:p>
            <a:pPr lvl="1"/>
            <a:r>
              <a:rPr lang="en-US" dirty="0"/>
              <a:t>LEA-wide or Schoolwide:</a:t>
            </a:r>
          </a:p>
          <a:p>
            <a:pPr lvl="3"/>
            <a:r>
              <a:rPr lang="en-US" dirty="0"/>
              <a:t>If the action meets the unique needs of one or more unduplicated student group(s), but the entire student population can benefit, the LEA may want to consider providing the action on an LEA-wide or Schoolwide basis.</a:t>
            </a:r>
          </a:p>
          <a:p>
            <a:pPr lvl="1"/>
            <a:r>
              <a:rPr lang="en-US" dirty="0"/>
              <a:t>Limited to Unduplicated Student Group(s): </a:t>
            </a:r>
          </a:p>
          <a:p>
            <a:pPr lvl="3"/>
            <a:r>
              <a:rPr lang="en-US" dirty="0"/>
              <a:t>If the action meets the unique needs of one or more unduplicated student groups and students in that group(s) are the only ones receiving the service, the action is provided on a Limited basis.</a:t>
            </a:r>
          </a:p>
        </p:txBody>
      </p:sp>
      <p:sp>
        <p:nvSpPr>
          <p:cNvPr id="4" name="Slide Number Placeholder 3">
            <a:extLst>
              <a:ext uri="{FF2B5EF4-FFF2-40B4-BE49-F238E27FC236}">
                <a16:creationId xmlns:a16="http://schemas.microsoft.com/office/drawing/2014/main" id="{62242D1B-B397-4B8A-AA44-269DC5B06999}"/>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2502962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FFD78-EC89-4258-AB23-25ECA91CF800}"/>
              </a:ext>
            </a:extLst>
          </p:cNvPr>
          <p:cNvSpPr>
            <a:spLocks noGrp="1"/>
          </p:cNvSpPr>
          <p:nvPr>
            <p:ph type="title"/>
          </p:nvPr>
        </p:nvSpPr>
        <p:spPr/>
        <p:txBody>
          <a:bodyPr/>
          <a:lstStyle/>
          <a:p>
            <a:r>
              <a:rPr lang="en-US" dirty="0"/>
              <a:t>LEA-wide Actions</a:t>
            </a:r>
          </a:p>
        </p:txBody>
      </p:sp>
      <p:sp>
        <p:nvSpPr>
          <p:cNvPr id="3" name="Text Placeholder 2">
            <a:extLst>
              <a:ext uri="{FF2B5EF4-FFF2-40B4-BE49-F238E27FC236}">
                <a16:creationId xmlns:a16="http://schemas.microsoft.com/office/drawing/2014/main" id="{35BE7D02-B66F-4227-9112-746E9C759F44}"/>
              </a:ext>
            </a:extLst>
          </p:cNvPr>
          <p:cNvSpPr>
            <a:spLocks noGrp="1"/>
          </p:cNvSpPr>
          <p:nvPr>
            <p:ph type="body" idx="1"/>
          </p:nvPr>
        </p:nvSpPr>
        <p:spPr/>
        <p:txBody>
          <a:bodyPr/>
          <a:lstStyle/>
          <a:p>
            <a:r>
              <a:rPr lang="en-US" dirty="0"/>
              <a:t>All Schools</a:t>
            </a:r>
          </a:p>
        </p:txBody>
      </p:sp>
      <p:sp>
        <p:nvSpPr>
          <p:cNvPr id="4" name="Slide Number Placeholder 3">
            <a:extLst>
              <a:ext uri="{FF2B5EF4-FFF2-40B4-BE49-F238E27FC236}">
                <a16:creationId xmlns:a16="http://schemas.microsoft.com/office/drawing/2014/main" id="{6C836DC7-669B-475F-9E39-C1E0D3181262}"/>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2892255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7BC61-312E-4F12-91B6-8FF151D4D862}"/>
              </a:ext>
            </a:extLst>
          </p:cNvPr>
          <p:cNvSpPr>
            <a:spLocks noGrp="1"/>
          </p:cNvSpPr>
          <p:nvPr>
            <p:ph type="title"/>
          </p:nvPr>
        </p:nvSpPr>
        <p:spPr/>
        <p:txBody>
          <a:bodyPr/>
          <a:lstStyle/>
          <a:p>
            <a:r>
              <a:rPr lang="en-US" dirty="0"/>
              <a:t>Example #1 – Gather and Analyze Data</a:t>
            </a:r>
          </a:p>
        </p:txBody>
      </p:sp>
      <p:sp>
        <p:nvSpPr>
          <p:cNvPr id="3" name="Content Placeholder 2">
            <a:extLst>
              <a:ext uri="{FF2B5EF4-FFF2-40B4-BE49-F238E27FC236}">
                <a16:creationId xmlns:a16="http://schemas.microsoft.com/office/drawing/2014/main" id="{A6B6A410-249F-453D-A835-6DD1EB37A4F6}"/>
              </a:ext>
            </a:extLst>
          </p:cNvPr>
          <p:cNvSpPr>
            <a:spLocks noGrp="1"/>
          </p:cNvSpPr>
          <p:nvPr>
            <p:ph idx="1"/>
          </p:nvPr>
        </p:nvSpPr>
        <p:spPr/>
        <p:txBody>
          <a:bodyPr/>
          <a:lstStyle/>
          <a:p>
            <a:r>
              <a:rPr lang="en-US" dirty="0"/>
              <a:t>Attendance data shows:</a:t>
            </a:r>
          </a:p>
          <a:p>
            <a:pPr lvl="1"/>
            <a:r>
              <a:rPr lang="en-US" dirty="0"/>
              <a:t>Low-income student group attendance rate is 67%</a:t>
            </a:r>
          </a:p>
          <a:p>
            <a:pPr lvl="1"/>
            <a:r>
              <a:rPr lang="en-US" dirty="0"/>
              <a:t>All students group attendance rate is 74%</a:t>
            </a:r>
          </a:p>
          <a:p>
            <a:r>
              <a:rPr lang="en-US" dirty="0"/>
              <a:t>Feedback from student surveys indicated low-income students are struggling to find reliable transportation, which causes them to be absent from school.</a:t>
            </a:r>
          </a:p>
          <a:p>
            <a:pPr lvl="0"/>
            <a:r>
              <a:rPr lang="en-US" dirty="0"/>
              <a:t>Teacher feedback indicated the LEA’s culture does not emphasize the importance of attendance.</a:t>
            </a:r>
          </a:p>
        </p:txBody>
      </p:sp>
      <p:sp>
        <p:nvSpPr>
          <p:cNvPr id="4" name="Slide Number Placeholder 3">
            <a:extLst>
              <a:ext uri="{FF2B5EF4-FFF2-40B4-BE49-F238E27FC236}">
                <a16:creationId xmlns:a16="http://schemas.microsoft.com/office/drawing/2014/main" id="{F3D86111-3867-448A-AD5F-9C1D8DE65EEA}"/>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2871434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7E979-560A-4736-AE2F-EF08ED2F44E0}"/>
              </a:ext>
            </a:extLst>
          </p:cNvPr>
          <p:cNvSpPr>
            <a:spLocks noGrp="1"/>
          </p:cNvSpPr>
          <p:nvPr>
            <p:ph type="title"/>
          </p:nvPr>
        </p:nvSpPr>
        <p:spPr/>
        <p:txBody>
          <a:bodyPr/>
          <a:lstStyle/>
          <a:p>
            <a:r>
              <a:rPr lang="en-US" dirty="0"/>
              <a:t>Example #1 – Identify Needs</a:t>
            </a:r>
          </a:p>
        </p:txBody>
      </p:sp>
      <p:sp>
        <p:nvSpPr>
          <p:cNvPr id="3" name="Content Placeholder 2">
            <a:extLst>
              <a:ext uri="{FF2B5EF4-FFF2-40B4-BE49-F238E27FC236}">
                <a16:creationId xmlns:a16="http://schemas.microsoft.com/office/drawing/2014/main" id="{D14B215D-D86D-459B-9BFE-7A453B7C1AFB}"/>
              </a:ext>
            </a:extLst>
          </p:cNvPr>
          <p:cNvSpPr>
            <a:spLocks noGrp="1"/>
          </p:cNvSpPr>
          <p:nvPr>
            <p:ph idx="1"/>
          </p:nvPr>
        </p:nvSpPr>
        <p:spPr/>
        <p:txBody>
          <a:bodyPr/>
          <a:lstStyle/>
          <a:p>
            <a:r>
              <a:rPr lang="en-US" dirty="0"/>
              <a:t>Low-income students need reliable transportation to help improve their attendance rates.</a:t>
            </a:r>
          </a:p>
          <a:p>
            <a:r>
              <a:rPr lang="en-US" dirty="0"/>
              <a:t>The LEA’s culture needs to be revamped to emphasize the importance of attendance.</a:t>
            </a:r>
          </a:p>
        </p:txBody>
      </p:sp>
      <p:sp>
        <p:nvSpPr>
          <p:cNvPr id="4" name="Slide Number Placeholder 3">
            <a:extLst>
              <a:ext uri="{FF2B5EF4-FFF2-40B4-BE49-F238E27FC236}">
                <a16:creationId xmlns:a16="http://schemas.microsoft.com/office/drawing/2014/main" id="{22C4C4BF-CCE3-4D58-86EA-857EB7D4B8F1}"/>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1445829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BADE-010F-40AE-BCC8-01623704B2B3}"/>
              </a:ext>
            </a:extLst>
          </p:cNvPr>
          <p:cNvSpPr>
            <a:spLocks noGrp="1"/>
          </p:cNvSpPr>
          <p:nvPr>
            <p:ph type="title"/>
          </p:nvPr>
        </p:nvSpPr>
        <p:spPr/>
        <p:txBody>
          <a:bodyPr/>
          <a:lstStyle/>
          <a:p>
            <a:r>
              <a:rPr lang="en-US" dirty="0"/>
              <a:t>Example #1 – Develop Strategies to Address Needs</a:t>
            </a:r>
          </a:p>
        </p:txBody>
      </p:sp>
      <p:sp>
        <p:nvSpPr>
          <p:cNvPr id="3" name="Content Placeholder 2">
            <a:extLst>
              <a:ext uri="{FF2B5EF4-FFF2-40B4-BE49-F238E27FC236}">
                <a16:creationId xmlns:a16="http://schemas.microsoft.com/office/drawing/2014/main" id="{CE10A013-2F4F-4218-BC74-CA7BCAF3F112}"/>
              </a:ext>
            </a:extLst>
          </p:cNvPr>
          <p:cNvSpPr>
            <a:spLocks noGrp="1"/>
          </p:cNvSpPr>
          <p:nvPr>
            <p:ph idx="1"/>
          </p:nvPr>
        </p:nvSpPr>
        <p:spPr/>
        <p:txBody>
          <a:bodyPr/>
          <a:lstStyle/>
          <a:p>
            <a:r>
              <a:rPr lang="en-US" dirty="0"/>
              <a:t>Develop a new LEA-wide campaign on the benefits of high attendance rates.</a:t>
            </a:r>
          </a:p>
          <a:p>
            <a:r>
              <a:rPr lang="en-US" dirty="0"/>
              <a:t>Implement an LEA-wide incentive-based attendance program.</a:t>
            </a:r>
          </a:p>
          <a:p>
            <a:r>
              <a:rPr lang="en-US" dirty="0"/>
              <a:t>Provide additional transportation opportunities to all students, specifically focusing on the LEA’s low-income student group.</a:t>
            </a:r>
          </a:p>
        </p:txBody>
      </p:sp>
      <p:sp>
        <p:nvSpPr>
          <p:cNvPr id="4" name="Slide Number Placeholder 3">
            <a:extLst>
              <a:ext uri="{FF2B5EF4-FFF2-40B4-BE49-F238E27FC236}">
                <a16:creationId xmlns:a16="http://schemas.microsoft.com/office/drawing/2014/main" id="{6EA0FCF1-6926-4825-A7D5-656109F18E7A}"/>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13943093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F235-40B6-4E3F-9E3D-80688C94ABD7}"/>
              </a:ext>
            </a:extLst>
          </p:cNvPr>
          <p:cNvSpPr>
            <a:spLocks noGrp="1"/>
          </p:cNvSpPr>
          <p:nvPr>
            <p:ph type="title"/>
          </p:nvPr>
        </p:nvSpPr>
        <p:spPr/>
        <p:txBody>
          <a:bodyPr/>
          <a:lstStyle/>
          <a:p>
            <a:r>
              <a:rPr lang="en-US" dirty="0"/>
              <a:t>Example #1 – Identify Measures of Effectiveness </a:t>
            </a:r>
          </a:p>
        </p:txBody>
      </p:sp>
      <p:sp>
        <p:nvSpPr>
          <p:cNvPr id="3" name="Content Placeholder 2">
            <a:extLst>
              <a:ext uri="{FF2B5EF4-FFF2-40B4-BE49-F238E27FC236}">
                <a16:creationId xmlns:a16="http://schemas.microsoft.com/office/drawing/2014/main" id="{41775694-7F3F-4A72-B95F-AD76681CDF16}"/>
              </a:ext>
            </a:extLst>
          </p:cNvPr>
          <p:cNvSpPr>
            <a:spLocks noGrp="1"/>
          </p:cNvSpPr>
          <p:nvPr>
            <p:ph idx="1"/>
          </p:nvPr>
        </p:nvSpPr>
        <p:spPr/>
        <p:txBody>
          <a:bodyPr/>
          <a:lstStyle/>
          <a:p>
            <a:pPr lvl="0"/>
            <a:r>
              <a:rPr lang="en-US" dirty="0"/>
              <a:t>Attendance rate</a:t>
            </a:r>
          </a:p>
          <a:p>
            <a:pPr lvl="1"/>
            <a:r>
              <a:rPr lang="en-US" dirty="0"/>
              <a:t>Low-income student group</a:t>
            </a:r>
          </a:p>
          <a:p>
            <a:pPr lvl="1"/>
            <a:r>
              <a:rPr lang="en-US" dirty="0"/>
              <a:t>All students group</a:t>
            </a:r>
          </a:p>
          <a:p>
            <a:r>
              <a:rPr lang="en-US" dirty="0"/>
              <a:t>Student and teacher feedback about the LEA's new attendance program</a:t>
            </a:r>
          </a:p>
        </p:txBody>
      </p:sp>
      <p:sp>
        <p:nvSpPr>
          <p:cNvPr id="4" name="Slide Number Placeholder 3">
            <a:extLst>
              <a:ext uri="{FF2B5EF4-FFF2-40B4-BE49-F238E27FC236}">
                <a16:creationId xmlns:a16="http://schemas.microsoft.com/office/drawing/2014/main" id="{DC0029CC-0F12-4AA3-8420-F1E11D3C7A05}"/>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4304512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6800-CD9F-4E32-BC9D-24F10A3A9C55}"/>
              </a:ext>
            </a:extLst>
          </p:cNvPr>
          <p:cNvSpPr>
            <a:spLocks noGrp="1"/>
          </p:cNvSpPr>
          <p:nvPr>
            <p:ph type="title"/>
          </p:nvPr>
        </p:nvSpPr>
        <p:spPr/>
        <p:txBody>
          <a:bodyPr/>
          <a:lstStyle/>
          <a:p>
            <a:r>
              <a:rPr lang="en-US" dirty="0"/>
              <a:t>Example #1 – Determine Scope </a:t>
            </a:r>
          </a:p>
        </p:txBody>
      </p:sp>
      <p:sp>
        <p:nvSpPr>
          <p:cNvPr id="3" name="Content Placeholder 2">
            <a:extLst>
              <a:ext uri="{FF2B5EF4-FFF2-40B4-BE49-F238E27FC236}">
                <a16:creationId xmlns:a16="http://schemas.microsoft.com/office/drawing/2014/main" id="{67098ABE-231E-4EB1-B7CE-D40FDB88D9B5}"/>
              </a:ext>
            </a:extLst>
          </p:cNvPr>
          <p:cNvSpPr>
            <a:spLocks noGrp="1"/>
          </p:cNvSpPr>
          <p:nvPr>
            <p:ph idx="1"/>
          </p:nvPr>
        </p:nvSpPr>
        <p:spPr/>
        <p:txBody>
          <a:bodyPr/>
          <a:lstStyle/>
          <a:p>
            <a:r>
              <a:rPr lang="en-US" dirty="0"/>
              <a:t>Attendance rate is a predominant concern with low-income students, but the LEA's entire culture around attendance needs to be revamped.</a:t>
            </a:r>
          </a:p>
          <a:p>
            <a:r>
              <a:rPr lang="en-US" dirty="0"/>
              <a:t>Since the new attendance program is intended to impact the attendance of all students in the LEA, it will be provided on an LEA-wide basis.</a:t>
            </a:r>
          </a:p>
          <a:p>
            <a:r>
              <a:rPr lang="en-US" dirty="0"/>
              <a:t>However, the key pieces of the attendance program, including providing reliable transportation, are designed with the needs of the low-income students at the forefront (principally directed).</a:t>
            </a:r>
          </a:p>
        </p:txBody>
      </p:sp>
      <p:sp>
        <p:nvSpPr>
          <p:cNvPr id="4" name="Slide Number Placeholder 3">
            <a:extLst>
              <a:ext uri="{FF2B5EF4-FFF2-40B4-BE49-F238E27FC236}">
                <a16:creationId xmlns:a16="http://schemas.microsoft.com/office/drawing/2014/main" id="{55A502D4-42D4-48F3-9A1A-C95D8B87AA36}"/>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18264654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183921" y="374073"/>
            <a:ext cx="3606684" cy="2506286"/>
          </a:xfrm>
        </p:spPr>
        <p:txBody>
          <a:bodyPr/>
          <a:lstStyle/>
          <a:p>
            <a:r>
              <a:rPr lang="en-US" dirty="0"/>
              <a:t>Example #1</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70000" lnSpcReduction="20000"/>
          </a:bodyPr>
          <a:lstStyle/>
          <a:p>
            <a:pPr marL="457200" indent="-457200">
              <a:buFont typeface="Arial" panose="020B0604020202020204" pitchFamily="34" charset="0"/>
              <a:buChar char="•"/>
            </a:pPr>
            <a:r>
              <a:rPr lang="en-US" sz="3400" dirty="0">
                <a:solidFill>
                  <a:schemeClr val="tx1"/>
                </a:solidFill>
              </a:rPr>
              <a:t>As provided in the Engaging Educational Partners, Identified Needs, and Metrics sections, the attendance rate of our low-income students is 67%, which is 7% lower than for all students (74%). Additionally, teacher feedback indicated the LEA’s culture around attendance was lacking, and low-income students emphasized the need for reliable transportation to school.</a:t>
            </a:r>
          </a:p>
          <a:p>
            <a:pPr marL="457200" indent="-457200">
              <a:buFont typeface="Arial" panose="020B0604020202020204" pitchFamily="34" charset="0"/>
              <a:buChar char="•"/>
            </a:pPr>
            <a:r>
              <a:rPr lang="en-US" sz="3400" dirty="0">
                <a:solidFill>
                  <a:schemeClr val="tx1"/>
                </a:solidFill>
              </a:rPr>
              <a:t>To address these needs, we will provide additional transportation and implement a new incentive-based program that emphasizes the importance of attendance. (Goal 2, Actions 1 and 4) </a:t>
            </a:r>
          </a:p>
          <a:p>
            <a:pPr marL="457200" indent="-457200">
              <a:buFont typeface="Arial" panose="020B0604020202020204" pitchFamily="34" charset="0"/>
              <a:buChar char="•"/>
            </a:pPr>
            <a:r>
              <a:rPr lang="en-US" sz="3400" dirty="0">
                <a:solidFill>
                  <a:schemeClr val="tx1"/>
                </a:solidFill>
              </a:rPr>
              <a:t>We expect these actions to lead to a significant increase in attendance rates for low-income students as these actions are focused on addressing their identified needs. To maximize the impact of these actions in improving attendance rates throughout the LEA, these actions are being provided on an LEA-wide basis.</a:t>
            </a:r>
            <a:endParaRPr lang="en-US" sz="3000" dirty="0">
              <a:solidFill>
                <a:schemeClr val="tx1"/>
              </a:solidFill>
            </a:endParaRP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341954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Intended Audience</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p:txBody>
          <a:bodyPr/>
          <a:lstStyle/>
          <a:p>
            <a:r>
              <a:rPr lang="en-US" dirty="0"/>
              <a:t>The intended audience for this presentation is anyone who will complete, review, or interact with the 2023–24  LCAP.</a:t>
            </a:r>
          </a:p>
          <a:p>
            <a:r>
              <a:rPr lang="en-US" dirty="0"/>
              <a:t>This may include parents, teachers, staff, administrators, LCAP writers, members of governing boards or bodies, community members, and LCAP reviewers.</a:t>
            </a:r>
          </a:p>
        </p:txBody>
      </p:sp>
      <p:sp>
        <p:nvSpPr>
          <p:cNvPr id="2" name="Slide Number Placeholder 1">
            <a:extLst>
              <a:ext uri="{FF2B5EF4-FFF2-40B4-BE49-F238E27FC236}">
                <a16:creationId xmlns:a16="http://schemas.microsoft.com/office/drawing/2014/main" id="{DE74C62E-6919-42A0-A553-9457BD43164E}"/>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3544887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6A9EB-5DA9-427D-9B89-F2ED8273D4E3}"/>
              </a:ext>
            </a:extLst>
          </p:cNvPr>
          <p:cNvSpPr>
            <a:spLocks noGrp="1"/>
          </p:cNvSpPr>
          <p:nvPr>
            <p:ph type="title"/>
          </p:nvPr>
        </p:nvSpPr>
        <p:spPr/>
        <p:txBody>
          <a:bodyPr/>
          <a:lstStyle/>
          <a:p>
            <a:r>
              <a:rPr lang="en-US" dirty="0"/>
              <a:t>Schoolwide Actions</a:t>
            </a:r>
          </a:p>
        </p:txBody>
      </p:sp>
      <p:sp>
        <p:nvSpPr>
          <p:cNvPr id="3" name="Text Placeholder 2">
            <a:extLst>
              <a:ext uri="{FF2B5EF4-FFF2-40B4-BE49-F238E27FC236}">
                <a16:creationId xmlns:a16="http://schemas.microsoft.com/office/drawing/2014/main" id="{0DE48798-B80D-4EC1-877B-4BDB806F7F0E}"/>
              </a:ext>
            </a:extLst>
          </p:cNvPr>
          <p:cNvSpPr>
            <a:spLocks noGrp="1"/>
          </p:cNvSpPr>
          <p:nvPr>
            <p:ph type="body" idx="1"/>
          </p:nvPr>
        </p:nvSpPr>
        <p:spPr/>
        <p:txBody>
          <a:bodyPr/>
          <a:lstStyle/>
          <a:p>
            <a:r>
              <a:rPr lang="en-US" dirty="0"/>
              <a:t>Specific Schools and/or Grade </a:t>
            </a:r>
            <a:r>
              <a:rPr lang="en-US" dirty="0" err="1"/>
              <a:t>SpanS</a:t>
            </a:r>
            <a:endParaRPr lang="en-US" dirty="0"/>
          </a:p>
        </p:txBody>
      </p:sp>
      <p:sp>
        <p:nvSpPr>
          <p:cNvPr id="4" name="Slide Number Placeholder 3">
            <a:extLst>
              <a:ext uri="{FF2B5EF4-FFF2-40B4-BE49-F238E27FC236}">
                <a16:creationId xmlns:a16="http://schemas.microsoft.com/office/drawing/2014/main" id="{109135B9-BE83-42C7-8076-595AF23D6DB8}"/>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15393116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5D7F5-3A98-4825-838E-FE2787B1528F}"/>
              </a:ext>
            </a:extLst>
          </p:cNvPr>
          <p:cNvSpPr>
            <a:spLocks noGrp="1"/>
          </p:cNvSpPr>
          <p:nvPr>
            <p:ph type="title"/>
          </p:nvPr>
        </p:nvSpPr>
        <p:spPr/>
        <p:txBody>
          <a:bodyPr/>
          <a:lstStyle/>
          <a:p>
            <a:r>
              <a:rPr lang="en-US" dirty="0"/>
              <a:t>Example #2 – Gather and Analyze Data (1 of 2)</a:t>
            </a:r>
          </a:p>
        </p:txBody>
      </p:sp>
      <p:sp>
        <p:nvSpPr>
          <p:cNvPr id="3" name="Content Placeholder 2">
            <a:extLst>
              <a:ext uri="{FF2B5EF4-FFF2-40B4-BE49-F238E27FC236}">
                <a16:creationId xmlns:a16="http://schemas.microsoft.com/office/drawing/2014/main" id="{943A8190-D382-4918-9257-23D63BDFCFC2}"/>
              </a:ext>
            </a:extLst>
          </p:cNvPr>
          <p:cNvSpPr>
            <a:spLocks noGrp="1"/>
          </p:cNvSpPr>
          <p:nvPr>
            <p:ph idx="1"/>
          </p:nvPr>
        </p:nvSpPr>
        <p:spPr/>
        <p:txBody>
          <a:bodyPr/>
          <a:lstStyle/>
          <a:p>
            <a:r>
              <a:rPr lang="en-US" dirty="0"/>
              <a:t>Elementary school California Assessment of Student Performance and Progress (CAASPP) English Language Arts (ELA) data shows:</a:t>
            </a:r>
          </a:p>
          <a:p>
            <a:pPr lvl="1"/>
            <a:r>
              <a:rPr lang="en-US" dirty="0"/>
              <a:t>Low-income student group is scoring 100 points below grade level</a:t>
            </a:r>
          </a:p>
          <a:p>
            <a:pPr lvl="1"/>
            <a:r>
              <a:rPr lang="en-US" dirty="0"/>
              <a:t>All students group is scoring 50 points below grade level</a:t>
            </a:r>
          </a:p>
          <a:p>
            <a:r>
              <a:rPr lang="en-US" dirty="0"/>
              <a:t>Elementary school-level reading assessment data shows:</a:t>
            </a:r>
          </a:p>
          <a:p>
            <a:pPr lvl="1"/>
            <a:r>
              <a:rPr lang="en-US" dirty="0"/>
              <a:t>Low-income students are reading an average of four grade levels below their non-low-income peers</a:t>
            </a:r>
          </a:p>
        </p:txBody>
      </p:sp>
      <p:sp>
        <p:nvSpPr>
          <p:cNvPr id="4" name="Slide Number Placeholder 3">
            <a:extLst>
              <a:ext uri="{FF2B5EF4-FFF2-40B4-BE49-F238E27FC236}">
                <a16:creationId xmlns:a16="http://schemas.microsoft.com/office/drawing/2014/main" id="{A40B6DC0-A2B4-4818-A218-014611F2BDA5}"/>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469689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6B176-E1AD-4C50-9BDB-93E7E5275D8F}"/>
              </a:ext>
            </a:extLst>
          </p:cNvPr>
          <p:cNvSpPr>
            <a:spLocks noGrp="1"/>
          </p:cNvSpPr>
          <p:nvPr>
            <p:ph type="title"/>
          </p:nvPr>
        </p:nvSpPr>
        <p:spPr/>
        <p:txBody>
          <a:bodyPr/>
          <a:lstStyle/>
          <a:p>
            <a:r>
              <a:rPr lang="en-US" dirty="0"/>
              <a:t>Example #2 – Gather and Analyze Data (2 of 2)</a:t>
            </a:r>
          </a:p>
        </p:txBody>
      </p:sp>
      <p:sp>
        <p:nvSpPr>
          <p:cNvPr id="3" name="Content Placeholder 2">
            <a:extLst>
              <a:ext uri="{FF2B5EF4-FFF2-40B4-BE49-F238E27FC236}">
                <a16:creationId xmlns:a16="http://schemas.microsoft.com/office/drawing/2014/main" id="{780047C2-E857-434C-AAB6-24029751247C}"/>
              </a:ext>
            </a:extLst>
          </p:cNvPr>
          <p:cNvSpPr>
            <a:spLocks noGrp="1"/>
          </p:cNvSpPr>
          <p:nvPr>
            <p:ph idx="1"/>
          </p:nvPr>
        </p:nvSpPr>
        <p:spPr/>
        <p:txBody>
          <a:bodyPr/>
          <a:lstStyle/>
          <a:p>
            <a:r>
              <a:rPr lang="en-US" dirty="0"/>
              <a:t>Meeting Notes from the Parent Advisory Committee indicated many low-income elementary students struggle with:</a:t>
            </a:r>
          </a:p>
          <a:p>
            <a:pPr lvl="1"/>
            <a:r>
              <a:rPr lang="en-US" dirty="0"/>
              <a:t>Finding quiet places to read because of limited space in the home</a:t>
            </a:r>
          </a:p>
          <a:p>
            <a:pPr lvl="1"/>
            <a:r>
              <a:rPr lang="en-US" dirty="0"/>
              <a:t>Access to books at home because of excess cost and inability to get to the local library</a:t>
            </a:r>
          </a:p>
          <a:p>
            <a:pPr lvl="1"/>
            <a:r>
              <a:rPr lang="en-US" dirty="0"/>
              <a:t>Their parents need additional resources and training to help their students with their reading at home</a:t>
            </a:r>
          </a:p>
        </p:txBody>
      </p:sp>
      <p:sp>
        <p:nvSpPr>
          <p:cNvPr id="4" name="Slide Number Placeholder 3">
            <a:extLst>
              <a:ext uri="{FF2B5EF4-FFF2-40B4-BE49-F238E27FC236}">
                <a16:creationId xmlns:a16="http://schemas.microsoft.com/office/drawing/2014/main" id="{AF40E90E-CEF4-40B0-AE72-272659154BE3}"/>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39713074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1A25-AD77-4CD6-A871-6D1C3FA78F9B}"/>
              </a:ext>
            </a:extLst>
          </p:cNvPr>
          <p:cNvSpPr>
            <a:spLocks noGrp="1"/>
          </p:cNvSpPr>
          <p:nvPr>
            <p:ph type="title"/>
          </p:nvPr>
        </p:nvSpPr>
        <p:spPr/>
        <p:txBody>
          <a:bodyPr/>
          <a:lstStyle/>
          <a:p>
            <a:r>
              <a:rPr lang="en-US" dirty="0"/>
              <a:t>Example #2 – Identify Needs</a:t>
            </a:r>
          </a:p>
        </p:txBody>
      </p:sp>
      <p:sp>
        <p:nvSpPr>
          <p:cNvPr id="3" name="Content Placeholder 2">
            <a:extLst>
              <a:ext uri="{FF2B5EF4-FFF2-40B4-BE49-F238E27FC236}">
                <a16:creationId xmlns:a16="http://schemas.microsoft.com/office/drawing/2014/main" id="{D319F588-3FE4-40DD-A4FB-EEED946222EE}"/>
              </a:ext>
            </a:extLst>
          </p:cNvPr>
          <p:cNvSpPr>
            <a:spLocks noGrp="1"/>
          </p:cNvSpPr>
          <p:nvPr>
            <p:ph idx="1"/>
          </p:nvPr>
        </p:nvSpPr>
        <p:spPr/>
        <p:txBody>
          <a:bodyPr/>
          <a:lstStyle/>
          <a:p>
            <a:r>
              <a:rPr lang="en-US" dirty="0"/>
              <a:t>The LEA's elementary students need:</a:t>
            </a:r>
          </a:p>
          <a:p>
            <a:pPr lvl="1"/>
            <a:r>
              <a:rPr lang="en-US" dirty="0"/>
              <a:t>Assistance in bringing up their reading levels</a:t>
            </a:r>
          </a:p>
          <a:p>
            <a:r>
              <a:rPr lang="en-US" dirty="0"/>
              <a:t>Low-income elementary students need:</a:t>
            </a:r>
          </a:p>
          <a:p>
            <a:pPr lvl="1"/>
            <a:r>
              <a:rPr lang="en-US" dirty="0"/>
              <a:t>Quiet places to read outside of the classroom</a:t>
            </a:r>
          </a:p>
          <a:p>
            <a:pPr lvl="1"/>
            <a:r>
              <a:rPr lang="en-US" dirty="0"/>
              <a:t>Access to books outside of the classroom</a:t>
            </a:r>
          </a:p>
          <a:p>
            <a:r>
              <a:rPr lang="en-US" dirty="0"/>
              <a:t>Low-income elementary students' parents need:</a:t>
            </a:r>
          </a:p>
          <a:p>
            <a:pPr lvl="1"/>
            <a:r>
              <a:rPr lang="en-US" dirty="0"/>
              <a:t>Additional resources and training to help their students with reading at home</a:t>
            </a:r>
          </a:p>
        </p:txBody>
      </p:sp>
      <p:sp>
        <p:nvSpPr>
          <p:cNvPr id="4" name="Slide Number Placeholder 3">
            <a:extLst>
              <a:ext uri="{FF2B5EF4-FFF2-40B4-BE49-F238E27FC236}">
                <a16:creationId xmlns:a16="http://schemas.microsoft.com/office/drawing/2014/main" id="{80F2A6B4-BF32-49F3-8D53-7D9B71C4ADC5}"/>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40762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7EDF8-39AC-4592-93BB-20DE38C1CE8E}"/>
              </a:ext>
            </a:extLst>
          </p:cNvPr>
          <p:cNvSpPr>
            <a:spLocks noGrp="1"/>
          </p:cNvSpPr>
          <p:nvPr>
            <p:ph type="title"/>
          </p:nvPr>
        </p:nvSpPr>
        <p:spPr/>
        <p:txBody>
          <a:bodyPr/>
          <a:lstStyle/>
          <a:p>
            <a:r>
              <a:rPr lang="en-US" dirty="0"/>
              <a:t>Example #2 – Develop Strategies to Address Needs</a:t>
            </a:r>
          </a:p>
        </p:txBody>
      </p:sp>
      <p:sp>
        <p:nvSpPr>
          <p:cNvPr id="3" name="Content Placeholder 2">
            <a:extLst>
              <a:ext uri="{FF2B5EF4-FFF2-40B4-BE49-F238E27FC236}">
                <a16:creationId xmlns:a16="http://schemas.microsoft.com/office/drawing/2014/main" id="{6428110D-AB7D-4572-9542-342E1E27C082}"/>
              </a:ext>
            </a:extLst>
          </p:cNvPr>
          <p:cNvSpPr>
            <a:spLocks noGrp="1"/>
          </p:cNvSpPr>
          <p:nvPr>
            <p:ph idx="1"/>
          </p:nvPr>
        </p:nvSpPr>
        <p:spPr/>
        <p:txBody>
          <a:bodyPr/>
          <a:lstStyle/>
          <a:p>
            <a:r>
              <a:rPr lang="en-US" dirty="0"/>
              <a:t>Provide an after-school reading program at all elementary schools to serve students reading two or more levels below grade level.</a:t>
            </a:r>
          </a:p>
          <a:p>
            <a:r>
              <a:rPr lang="en-US" dirty="0"/>
              <a:t>Provide leveled libraries for the after-school reading programs that allow participating students to check out books to take home to practice their reading.</a:t>
            </a:r>
          </a:p>
          <a:p>
            <a:pPr lvl="0"/>
            <a:r>
              <a:rPr lang="en-US" dirty="0"/>
              <a:t>Provide training for all parents of participating students in how to best assist their students with utilizing the after-school reading program strategies at home.</a:t>
            </a:r>
          </a:p>
        </p:txBody>
      </p:sp>
      <p:sp>
        <p:nvSpPr>
          <p:cNvPr id="4" name="Slide Number Placeholder 3">
            <a:extLst>
              <a:ext uri="{FF2B5EF4-FFF2-40B4-BE49-F238E27FC236}">
                <a16:creationId xmlns:a16="http://schemas.microsoft.com/office/drawing/2014/main" id="{B813B039-172D-48EB-A36D-E091CD5C032C}"/>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37396108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AA439-C9B3-43E8-B4DD-8FB2F227534D}"/>
              </a:ext>
            </a:extLst>
          </p:cNvPr>
          <p:cNvSpPr>
            <a:spLocks noGrp="1"/>
          </p:cNvSpPr>
          <p:nvPr>
            <p:ph type="title"/>
          </p:nvPr>
        </p:nvSpPr>
        <p:spPr/>
        <p:txBody>
          <a:bodyPr/>
          <a:lstStyle/>
          <a:p>
            <a:r>
              <a:rPr lang="en-US" dirty="0"/>
              <a:t>Example #2 – Identify Measures of Effectiveness</a:t>
            </a:r>
          </a:p>
        </p:txBody>
      </p:sp>
      <p:sp>
        <p:nvSpPr>
          <p:cNvPr id="3" name="Content Placeholder 2">
            <a:extLst>
              <a:ext uri="{FF2B5EF4-FFF2-40B4-BE49-F238E27FC236}">
                <a16:creationId xmlns:a16="http://schemas.microsoft.com/office/drawing/2014/main" id="{6BBCCDCD-A6FF-46CA-B04F-ABE460861A08}"/>
              </a:ext>
            </a:extLst>
          </p:cNvPr>
          <p:cNvSpPr>
            <a:spLocks noGrp="1"/>
          </p:cNvSpPr>
          <p:nvPr>
            <p:ph idx="1"/>
          </p:nvPr>
        </p:nvSpPr>
        <p:spPr/>
        <p:txBody>
          <a:bodyPr/>
          <a:lstStyle/>
          <a:p>
            <a:r>
              <a:rPr lang="en-US" dirty="0"/>
              <a:t>Elementary school students' CAASPP ELA scores:</a:t>
            </a:r>
          </a:p>
          <a:p>
            <a:pPr lvl="1"/>
            <a:r>
              <a:rPr lang="en-US" dirty="0"/>
              <a:t>Low-income students</a:t>
            </a:r>
          </a:p>
          <a:p>
            <a:pPr lvl="1"/>
            <a:r>
              <a:rPr lang="en-US" dirty="0"/>
              <a:t>All students</a:t>
            </a:r>
          </a:p>
          <a:p>
            <a:r>
              <a:rPr lang="en-US" dirty="0"/>
              <a:t>After-school program participants’ school-level reading assessment data, measured in the after-school program every 6 weeks</a:t>
            </a:r>
          </a:p>
          <a:p>
            <a:r>
              <a:rPr lang="en-US" dirty="0"/>
              <a:t>After-school program participants' parent survey feedback, gathered through bi-annual surveys</a:t>
            </a:r>
          </a:p>
        </p:txBody>
      </p:sp>
      <p:sp>
        <p:nvSpPr>
          <p:cNvPr id="4" name="Slide Number Placeholder 3">
            <a:extLst>
              <a:ext uri="{FF2B5EF4-FFF2-40B4-BE49-F238E27FC236}">
                <a16:creationId xmlns:a16="http://schemas.microsoft.com/office/drawing/2014/main" id="{9CB5B9D8-66D4-432A-B482-EDBD113EC975}"/>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23716605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3672E-7B35-4301-9A44-9970C6A9A820}"/>
              </a:ext>
            </a:extLst>
          </p:cNvPr>
          <p:cNvSpPr>
            <a:spLocks noGrp="1"/>
          </p:cNvSpPr>
          <p:nvPr>
            <p:ph type="title"/>
          </p:nvPr>
        </p:nvSpPr>
        <p:spPr/>
        <p:txBody>
          <a:bodyPr/>
          <a:lstStyle/>
          <a:p>
            <a:r>
              <a:rPr lang="en-US" dirty="0"/>
              <a:t>Example #2 – Determine Scope </a:t>
            </a:r>
          </a:p>
        </p:txBody>
      </p:sp>
      <p:sp>
        <p:nvSpPr>
          <p:cNvPr id="3" name="Content Placeholder 2">
            <a:extLst>
              <a:ext uri="{FF2B5EF4-FFF2-40B4-BE49-F238E27FC236}">
                <a16:creationId xmlns:a16="http://schemas.microsoft.com/office/drawing/2014/main" id="{A4EEEAF1-A51E-4C42-991C-A2AFD893867E}"/>
              </a:ext>
            </a:extLst>
          </p:cNvPr>
          <p:cNvSpPr>
            <a:spLocks noGrp="1"/>
          </p:cNvSpPr>
          <p:nvPr>
            <p:ph idx="1"/>
          </p:nvPr>
        </p:nvSpPr>
        <p:spPr/>
        <p:txBody>
          <a:bodyPr>
            <a:normAutofit lnSpcReduction="10000"/>
          </a:bodyPr>
          <a:lstStyle/>
          <a:p>
            <a:r>
              <a:rPr lang="en-US" dirty="0"/>
              <a:t>Reading level and CAASPP ELA data is a predominant concern with low-income students at the elementary level.</a:t>
            </a:r>
          </a:p>
          <a:p>
            <a:r>
              <a:rPr lang="en-US" dirty="0"/>
              <a:t>Since the all students group is scoring 50 points below grade level on the CAASPP ELA, the new after-school program will be provided to all elementary students reading two or more levels below grade level on a Schoolwide basis.</a:t>
            </a:r>
          </a:p>
          <a:p>
            <a:r>
              <a:rPr lang="en-US" dirty="0"/>
              <a:t>However, the key pieces of the after-school reading program, including providing leveled libraries with books to take home and training for all parents of participating students, are designed with the needs of the low-income students and their families at the forefront (principally directed).</a:t>
            </a:r>
          </a:p>
        </p:txBody>
      </p:sp>
      <p:sp>
        <p:nvSpPr>
          <p:cNvPr id="4" name="Slide Number Placeholder 3">
            <a:extLst>
              <a:ext uri="{FF2B5EF4-FFF2-40B4-BE49-F238E27FC236}">
                <a16:creationId xmlns:a16="http://schemas.microsoft.com/office/drawing/2014/main" id="{342375ED-A6CB-4B0A-8530-4EF492D8EB23}"/>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38923691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#2 (1 of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77500" lnSpcReduction="20000"/>
          </a:bodyPr>
          <a:lstStyle/>
          <a:p>
            <a:pPr marL="457200" indent="-457200">
              <a:buFont typeface="Arial" panose="020B0604020202020204" pitchFamily="34" charset="0"/>
              <a:buChar char="•"/>
            </a:pPr>
            <a:r>
              <a:rPr lang="en-US" sz="3400" dirty="0">
                <a:solidFill>
                  <a:schemeClr val="tx1"/>
                </a:solidFill>
              </a:rPr>
              <a:t>As demonstrated in the Engaging Educational Partners and Metrics sections, CAASPP ELA data, school-level reading assessments, and input from the Parent Advisory Committee identified low-income elementary school students are struggling with reading. Specifically, our low-income students have shared they do not have a quiet place to read or access to books at home. Our low-income parents indicated they need training in how to best assist their students in the home environment as well.</a:t>
            </a:r>
          </a:p>
          <a:p>
            <a:pPr marL="457200" indent="-457200">
              <a:buFont typeface="Arial" panose="020B0604020202020204" pitchFamily="34" charset="0"/>
              <a:buChar char="•"/>
            </a:pPr>
            <a:r>
              <a:rPr lang="en-US" sz="3400" dirty="0">
                <a:solidFill>
                  <a:schemeClr val="tx1"/>
                </a:solidFill>
              </a:rPr>
              <a:t>To address these needs, we will implement an after-school reading program for elementary students reading two or more levels below grade level that includes quiet, designated reading spaces, access to leveled books, and training for parents. (Goal 1; Actions 1 and 2).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7567884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#2 (2 of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a:bodyPr>
          <a:lstStyle/>
          <a:p>
            <a:pPr marL="457200" indent="-457200">
              <a:buFont typeface="Arial" panose="020B0604020202020204" pitchFamily="34" charset="0"/>
              <a:buChar char="•"/>
            </a:pPr>
            <a:r>
              <a:rPr lang="en-US" sz="2600" dirty="0">
                <a:solidFill>
                  <a:schemeClr val="tx1"/>
                </a:solidFill>
              </a:rPr>
              <a:t>We expect these actions will have a significant impact on the reading levels and CAASPP ELA scores of low-income students participating in the after-school program as these actions are focused on addressing their identified needs. As it is likely that other elementary students reading below grade level may also benefit from these actions, they will be provided on a Schoolwide basis.</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36140361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9F364-081F-47A6-9A39-B7BDA7E21131}"/>
              </a:ext>
            </a:extLst>
          </p:cNvPr>
          <p:cNvSpPr>
            <a:spLocks noGrp="1"/>
          </p:cNvSpPr>
          <p:nvPr>
            <p:ph type="title"/>
          </p:nvPr>
        </p:nvSpPr>
        <p:spPr/>
        <p:txBody>
          <a:bodyPr/>
          <a:lstStyle/>
          <a:p>
            <a:r>
              <a:rPr lang="en-US" dirty="0"/>
              <a:t>Limited Actions: EL Students</a:t>
            </a:r>
          </a:p>
        </p:txBody>
      </p:sp>
      <p:sp>
        <p:nvSpPr>
          <p:cNvPr id="4" name="Slide Number Placeholder 3">
            <a:extLst>
              <a:ext uri="{FF2B5EF4-FFF2-40B4-BE49-F238E27FC236}">
                <a16:creationId xmlns:a16="http://schemas.microsoft.com/office/drawing/2014/main" id="{214A896D-38C9-4FE1-A8A1-7809A99ED3DB}"/>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2316787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702E-39A2-4DBC-916D-1179E5FA5347}"/>
              </a:ext>
            </a:extLst>
          </p:cNvPr>
          <p:cNvSpPr>
            <a:spLocks noGrp="1"/>
          </p:cNvSpPr>
          <p:nvPr>
            <p:ph type="title"/>
          </p:nvPr>
        </p:nvSpPr>
        <p:spPr/>
        <p:txBody>
          <a:bodyPr/>
          <a:lstStyle/>
          <a:p>
            <a:r>
              <a:rPr lang="en-US" dirty="0"/>
              <a:t>Foundations</a:t>
            </a:r>
          </a:p>
        </p:txBody>
      </p:sp>
      <p:sp>
        <p:nvSpPr>
          <p:cNvPr id="3" name="Text Placeholder 2">
            <a:extLst>
              <a:ext uri="{FF2B5EF4-FFF2-40B4-BE49-F238E27FC236}">
                <a16:creationId xmlns:a16="http://schemas.microsoft.com/office/drawing/2014/main" id="{2B90A533-54FE-48FF-A273-1B887B44D9B3}"/>
              </a:ext>
            </a:extLst>
          </p:cNvPr>
          <p:cNvSpPr>
            <a:spLocks noGrp="1"/>
          </p:cNvSpPr>
          <p:nvPr>
            <p:ph type="body" idx="1"/>
          </p:nvPr>
        </p:nvSpPr>
        <p:spPr/>
        <p:txBody>
          <a:bodyPr/>
          <a:lstStyle/>
          <a:p>
            <a:r>
              <a:rPr lang="en-US" dirty="0"/>
              <a:t>The Principles Behind, and Requirements for, Increased or Improved Services</a:t>
            </a:r>
          </a:p>
        </p:txBody>
      </p:sp>
      <p:sp>
        <p:nvSpPr>
          <p:cNvPr id="4" name="Slide Number Placeholder 3">
            <a:extLst>
              <a:ext uri="{FF2B5EF4-FFF2-40B4-BE49-F238E27FC236}">
                <a16:creationId xmlns:a16="http://schemas.microsoft.com/office/drawing/2014/main" id="{B137984A-74A6-4D1E-AB95-F160FECFBE8A}"/>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14218657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7F0C4-5355-4CE2-B6FD-0388BF034391}"/>
              </a:ext>
            </a:extLst>
          </p:cNvPr>
          <p:cNvSpPr>
            <a:spLocks noGrp="1"/>
          </p:cNvSpPr>
          <p:nvPr>
            <p:ph type="title"/>
          </p:nvPr>
        </p:nvSpPr>
        <p:spPr/>
        <p:txBody>
          <a:bodyPr/>
          <a:lstStyle/>
          <a:p>
            <a:r>
              <a:rPr lang="en-US" dirty="0"/>
              <a:t>Example #3 – Gather and Analyze Data</a:t>
            </a:r>
          </a:p>
        </p:txBody>
      </p:sp>
      <p:sp>
        <p:nvSpPr>
          <p:cNvPr id="3" name="Content Placeholder 2">
            <a:extLst>
              <a:ext uri="{FF2B5EF4-FFF2-40B4-BE49-F238E27FC236}">
                <a16:creationId xmlns:a16="http://schemas.microsoft.com/office/drawing/2014/main" id="{ED5B03C8-C173-4740-95E5-2D2E31DFC794}"/>
              </a:ext>
            </a:extLst>
          </p:cNvPr>
          <p:cNvSpPr>
            <a:spLocks noGrp="1"/>
          </p:cNvSpPr>
          <p:nvPr>
            <p:ph idx="1"/>
          </p:nvPr>
        </p:nvSpPr>
        <p:spPr/>
        <p:txBody>
          <a:bodyPr>
            <a:normAutofit fontScale="92500" lnSpcReduction="10000"/>
          </a:bodyPr>
          <a:lstStyle/>
          <a:p>
            <a:r>
              <a:rPr lang="en-US" dirty="0"/>
              <a:t>The LEA’s writing benchmark and English Language Proficiency Assessments for California (ELPAC) test scores demonstrated the district’s EL students are struggling with their writing and grammar skills.</a:t>
            </a:r>
          </a:p>
          <a:p>
            <a:pPr lvl="0"/>
            <a:r>
              <a:rPr lang="en-US" dirty="0"/>
              <a:t>English Language Development (ELD) Teacher feedback demonstrated that ELD teachers did not feel they had the necessary training and resources to support EL students with their writing and grammar skills.</a:t>
            </a:r>
          </a:p>
          <a:p>
            <a:pPr lvl="0"/>
            <a:r>
              <a:rPr lang="en-US" dirty="0"/>
              <a:t>Feedback from the English Learner Parent Advisory Committee further demonstrated that the parents of EL students did not feel they had the skills and resources to assist their children with their writing and grammar skills at home.</a:t>
            </a:r>
          </a:p>
        </p:txBody>
      </p:sp>
      <p:sp>
        <p:nvSpPr>
          <p:cNvPr id="4" name="Slide Number Placeholder 3">
            <a:extLst>
              <a:ext uri="{FF2B5EF4-FFF2-40B4-BE49-F238E27FC236}">
                <a16:creationId xmlns:a16="http://schemas.microsoft.com/office/drawing/2014/main" id="{3C6340AA-322B-4E56-AC0C-85FFBB209811}"/>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10981537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AAA5F-30AC-41D4-81A0-11DE364C30E7}"/>
              </a:ext>
            </a:extLst>
          </p:cNvPr>
          <p:cNvSpPr>
            <a:spLocks noGrp="1"/>
          </p:cNvSpPr>
          <p:nvPr>
            <p:ph type="title"/>
          </p:nvPr>
        </p:nvSpPr>
        <p:spPr/>
        <p:txBody>
          <a:bodyPr/>
          <a:lstStyle/>
          <a:p>
            <a:r>
              <a:rPr lang="en-US" dirty="0"/>
              <a:t>Example #3 – Identify Needs</a:t>
            </a:r>
          </a:p>
        </p:txBody>
      </p:sp>
      <p:sp>
        <p:nvSpPr>
          <p:cNvPr id="3" name="Content Placeholder 2">
            <a:extLst>
              <a:ext uri="{FF2B5EF4-FFF2-40B4-BE49-F238E27FC236}">
                <a16:creationId xmlns:a16="http://schemas.microsoft.com/office/drawing/2014/main" id="{9C8D01E3-02E4-472F-A3D4-81E14BA09D6F}"/>
              </a:ext>
            </a:extLst>
          </p:cNvPr>
          <p:cNvSpPr>
            <a:spLocks noGrp="1"/>
          </p:cNvSpPr>
          <p:nvPr>
            <p:ph idx="1"/>
          </p:nvPr>
        </p:nvSpPr>
        <p:spPr/>
        <p:txBody>
          <a:bodyPr/>
          <a:lstStyle/>
          <a:p>
            <a:pPr lvl="0"/>
            <a:r>
              <a:rPr lang="en-US" dirty="0"/>
              <a:t>EL students are struggling with their writing and grammar skills.</a:t>
            </a:r>
          </a:p>
          <a:p>
            <a:r>
              <a:rPr lang="en-US" dirty="0"/>
              <a:t>ELD Teachers need training and resources to support EL students with their writing and grammar skills.</a:t>
            </a:r>
          </a:p>
          <a:p>
            <a:r>
              <a:rPr lang="en-US" dirty="0"/>
              <a:t>Parents of EL students need training and resources to assist their children with their writing and grammar skills at home.</a:t>
            </a:r>
          </a:p>
        </p:txBody>
      </p:sp>
      <p:sp>
        <p:nvSpPr>
          <p:cNvPr id="4" name="Slide Number Placeholder 3">
            <a:extLst>
              <a:ext uri="{FF2B5EF4-FFF2-40B4-BE49-F238E27FC236}">
                <a16:creationId xmlns:a16="http://schemas.microsoft.com/office/drawing/2014/main" id="{D109D6B3-E12A-48C4-A5FF-2605914B43E3}"/>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38197758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D1EB2-26D3-4EF6-BD25-A0D49B7EE8F0}"/>
              </a:ext>
            </a:extLst>
          </p:cNvPr>
          <p:cNvSpPr>
            <a:spLocks noGrp="1"/>
          </p:cNvSpPr>
          <p:nvPr>
            <p:ph type="title"/>
          </p:nvPr>
        </p:nvSpPr>
        <p:spPr/>
        <p:txBody>
          <a:bodyPr/>
          <a:lstStyle/>
          <a:p>
            <a:r>
              <a:rPr lang="en-US" dirty="0"/>
              <a:t>Example #3 – Develop Strategies to Address Needs</a:t>
            </a:r>
          </a:p>
        </p:txBody>
      </p:sp>
      <p:sp>
        <p:nvSpPr>
          <p:cNvPr id="3" name="Content Placeholder 2">
            <a:extLst>
              <a:ext uri="{FF2B5EF4-FFF2-40B4-BE49-F238E27FC236}">
                <a16:creationId xmlns:a16="http://schemas.microsoft.com/office/drawing/2014/main" id="{0E85AE00-9A48-48FF-B1C9-9C994EAEC042}"/>
              </a:ext>
            </a:extLst>
          </p:cNvPr>
          <p:cNvSpPr>
            <a:spLocks noGrp="1"/>
          </p:cNvSpPr>
          <p:nvPr>
            <p:ph idx="1"/>
          </p:nvPr>
        </p:nvSpPr>
        <p:spPr/>
        <p:txBody>
          <a:bodyPr/>
          <a:lstStyle/>
          <a:p>
            <a:r>
              <a:rPr lang="en-US" dirty="0"/>
              <a:t>Implement a supplemental writing program using the </a:t>
            </a:r>
            <a:r>
              <a:rPr lang="en-US" i="1" dirty="0">
                <a:ea typeface="+mn-lt"/>
                <a:cs typeface="+mn-lt"/>
              </a:rPr>
              <a:t>Core Knowledge Language Arts: California Edition (CKLA CA)</a:t>
            </a:r>
            <a:r>
              <a:rPr lang="en-US" dirty="0"/>
              <a:t> curriculum focusing on enhancing writing and grammar skills for EL students</a:t>
            </a:r>
          </a:p>
          <a:p>
            <a:r>
              <a:rPr lang="en-US" dirty="0"/>
              <a:t>Provide professional development for ELD teachers in using the </a:t>
            </a:r>
            <a:r>
              <a:rPr lang="en-US" i="1" dirty="0"/>
              <a:t>CKLA CA</a:t>
            </a:r>
            <a:r>
              <a:rPr lang="en-US" dirty="0"/>
              <a:t> curriculum and integrating it as part of designated ELD lessons</a:t>
            </a:r>
          </a:p>
          <a:p>
            <a:r>
              <a:rPr lang="en-US" dirty="0"/>
              <a:t>Provide training for EL parents in how to use the resources provided in the </a:t>
            </a:r>
            <a:r>
              <a:rPr lang="en-US" i="1" dirty="0"/>
              <a:t>CKLA CA</a:t>
            </a:r>
            <a:r>
              <a:rPr lang="en-US" dirty="0"/>
              <a:t> curriculum with their children at home</a:t>
            </a:r>
          </a:p>
        </p:txBody>
      </p:sp>
      <p:sp>
        <p:nvSpPr>
          <p:cNvPr id="4" name="Slide Number Placeholder 3">
            <a:extLst>
              <a:ext uri="{FF2B5EF4-FFF2-40B4-BE49-F238E27FC236}">
                <a16:creationId xmlns:a16="http://schemas.microsoft.com/office/drawing/2014/main" id="{4CD440A8-B7F8-4328-A686-685C17170426}"/>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30503489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0BE54-2F68-4BD7-BA90-FE4DAF869036}"/>
              </a:ext>
            </a:extLst>
          </p:cNvPr>
          <p:cNvSpPr>
            <a:spLocks noGrp="1"/>
          </p:cNvSpPr>
          <p:nvPr>
            <p:ph type="title"/>
          </p:nvPr>
        </p:nvSpPr>
        <p:spPr/>
        <p:txBody>
          <a:bodyPr/>
          <a:lstStyle/>
          <a:p>
            <a:r>
              <a:rPr lang="en-US" dirty="0"/>
              <a:t>Example #3 – Identify Measures of Effectiveness</a:t>
            </a:r>
          </a:p>
        </p:txBody>
      </p:sp>
      <p:sp>
        <p:nvSpPr>
          <p:cNvPr id="3" name="Content Placeholder 2">
            <a:extLst>
              <a:ext uri="{FF2B5EF4-FFF2-40B4-BE49-F238E27FC236}">
                <a16:creationId xmlns:a16="http://schemas.microsoft.com/office/drawing/2014/main" id="{68C5A429-A5E5-4C2E-9333-D2123AF9E397}"/>
              </a:ext>
            </a:extLst>
          </p:cNvPr>
          <p:cNvSpPr>
            <a:spLocks noGrp="1"/>
          </p:cNvSpPr>
          <p:nvPr>
            <p:ph idx="1"/>
          </p:nvPr>
        </p:nvSpPr>
        <p:spPr/>
        <p:txBody>
          <a:bodyPr/>
          <a:lstStyle/>
          <a:p>
            <a:pPr lvl="0"/>
            <a:r>
              <a:rPr lang="en-US" dirty="0"/>
              <a:t>LEA’s writing benchmark and ELPAC test scores to measure EL students’ growth on standardized assessments</a:t>
            </a:r>
          </a:p>
          <a:p>
            <a:r>
              <a:rPr lang="en-US" dirty="0"/>
              <a:t>ELD Teacher feedback on the professional development provided and the success of implementing the new writing program into their classrooms</a:t>
            </a:r>
          </a:p>
          <a:p>
            <a:r>
              <a:rPr lang="en-US" dirty="0"/>
              <a:t>EL Parent Advisory Committee feedback on the success of the parent trainings and use of the </a:t>
            </a:r>
            <a:r>
              <a:rPr lang="en-US" i="1" dirty="0">
                <a:ea typeface="+mn-lt"/>
                <a:cs typeface="+mn-lt"/>
              </a:rPr>
              <a:t>CKLA CA</a:t>
            </a:r>
            <a:r>
              <a:rPr lang="en-US" dirty="0"/>
              <a:t> resources at home</a:t>
            </a:r>
          </a:p>
        </p:txBody>
      </p:sp>
      <p:sp>
        <p:nvSpPr>
          <p:cNvPr id="4" name="Slide Number Placeholder 3">
            <a:extLst>
              <a:ext uri="{FF2B5EF4-FFF2-40B4-BE49-F238E27FC236}">
                <a16:creationId xmlns:a16="http://schemas.microsoft.com/office/drawing/2014/main" id="{8A2A5E37-2EF0-41C6-A6EB-4CABC77FF5A2}"/>
              </a:ext>
            </a:extLst>
          </p:cNvPr>
          <p:cNvSpPr>
            <a:spLocks noGrp="1"/>
          </p:cNvSpPr>
          <p:nvPr>
            <p:ph type="sldNum" sz="quarter" idx="12"/>
          </p:nvPr>
        </p:nvSpPr>
        <p:spPr/>
        <p:txBody>
          <a:bodyPr/>
          <a:lstStyle/>
          <a:p>
            <a:fld id="{1E47FE53-EBF0-4DA7-9D9D-CC1C3A20F3CB}" type="slidenum">
              <a:rPr lang="en-US" smtClean="0"/>
              <a:t>53</a:t>
            </a:fld>
            <a:endParaRPr lang="en-US"/>
          </a:p>
        </p:txBody>
      </p:sp>
    </p:spTree>
    <p:extLst>
      <p:ext uri="{BB962C8B-B14F-4D97-AF65-F5344CB8AC3E}">
        <p14:creationId xmlns:p14="http://schemas.microsoft.com/office/powerpoint/2010/main" val="2593104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53A9-6AFF-4CDC-B3C0-CA52205173EA}"/>
              </a:ext>
            </a:extLst>
          </p:cNvPr>
          <p:cNvSpPr>
            <a:spLocks noGrp="1"/>
          </p:cNvSpPr>
          <p:nvPr>
            <p:ph type="title"/>
          </p:nvPr>
        </p:nvSpPr>
        <p:spPr/>
        <p:txBody>
          <a:bodyPr/>
          <a:lstStyle/>
          <a:p>
            <a:r>
              <a:rPr lang="en-US" dirty="0"/>
              <a:t>Example #3 – Determine Scope </a:t>
            </a:r>
          </a:p>
        </p:txBody>
      </p:sp>
      <p:sp>
        <p:nvSpPr>
          <p:cNvPr id="3" name="Content Placeholder 2">
            <a:extLst>
              <a:ext uri="{FF2B5EF4-FFF2-40B4-BE49-F238E27FC236}">
                <a16:creationId xmlns:a16="http://schemas.microsoft.com/office/drawing/2014/main" id="{D2FAE4A8-DA1D-45CE-9196-EDD0A3846C76}"/>
              </a:ext>
            </a:extLst>
          </p:cNvPr>
          <p:cNvSpPr>
            <a:spLocks noGrp="1"/>
          </p:cNvSpPr>
          <p:nvPr>
            <p:ph idx="1"/>
          </p:nvPr>
        </p:nvSpPr>
        <p:spPr/>
        <p:txBody>
          <a:bodyPr>
            <a:normAutofit/>
          </a:bodyPr>
          <a:lstStyle/>
          <a:p>
            <a:r>
              <a:rPr lang="en-US" sz="3000" dirty="0"/>
              <a:t>Because the </a:t>
            </a:r>
            <a:r>
              <a:rPr lang="en-US" sz="3000" i="1" dirty="0"/>
              <a:t>CKLA CA</a:t>
            </a:r>
            <a:r>
              <a:rPr lang="en-US" sz="3000" dirty="0"/>
              <a:t> curriculum, ELD teacher professional development, and the parent trainings will only be provided to EL students and their families, these actions are provided on a Limited basis to EL students only.</a:t>
            </a:r>
          </a:p>
        </p:txBody>
      </p:sp>
      <p:sp>
        <p:nvSpPr>
          <p:cNvPr id="4" name="Slide Number Placeholder 3">
            <a:extLst>
              <a:ext uri="{FF2B5EF4-FFF2-40B4-BE49-F238E27FC236}">
                <a16:creationId xmlns:a16="http://schemas.microsoft.com/office/drawing/2014/main" id="{97ECC478-9CC7-4BE7-B379-50F6EAA0B8A0}"/>
              </a:ext>
            </a:extLst>
          </p:cNvPr>
          <p:cNvSpPr>
            <a:spLocks noGrp="1"/>
          </p:cNvSpPr>
          <p:nvPr>
            <p:ph type="sldNum" sz="quarter" idx="12"/>
          </p:nvPr>
        </p:nvSpPr>
        <p:spPr/>
        <p:txBody>
          <a:bodyPr/>
          <a:lstStyle/>
          <a:p>
            <a:fld id="{1E47FE53-EBF0-4DA7-9D9D-CC1C3A20F3CB}" type="slidenum">
              <a:rPr lang="en-US" smtClean="0"/>
              <a:t>54</a:t>
            </a:fld>
            <a:endParaRPr lang="en-US"/>
          </a:p>
        </p:txBody>
      </p:sp>
    </p:spTree>
    <p:extLst>
      <p:ext uri="{BB962C8B-B14F-4D97-AF65-F5344CB8AC3E}">
        <p14:creationId xmlns:p14="http://schemas.microsoft.com/office/powerpoint/2010/main" val="32974087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70000" lnSpcReduction="20000"/>
          </a:bodyPr>
          <a:lstStyle/>
          <a:p>
            <a:pPr marL="457200" indent="-457200">
              <a:buFont typeface="Arial" panose="020B0604020202020204" pitchFamily="34" charset="0"/>
              <a:buChar char="•"/>
            </a:pPr>
            <a:r>
              <a:rPr lang="en-US" sz="3400" dirty="0">
                <a:solidFill>
                  <a:schemeClr val="tx1"/>
                </a:solidFill>
              </a:rPr>
              <a:t>As identified in the Engaging Educational Partners and Metrics sections, district writing benchmark scores, ELPAC scores, ELD teacher feedback, and input from the EL Parent Advisory Committee identified EL students are struggling with writing and grammar skills. Additionally, EL parents shared that they are struggling to assist their students in the home environment.</a:t>
            </a:r>
          </a:p>
          <a:p>
            <a:pPr marL="457200" indent="-457200">
              <a:buFont typeface="Arial" panose="020B0604020202020204" pitchFamily="34" charset="0"/>
              <a:buChar char="•"/>
            </a:pPr>
            <a:r>
              <a:rPr lang="en-US" sz="3400" dirty="0">
                <a:solidFill>
                  <a:schemeClr val="tx1"/>
                </a:solidFill>
              </a:rPr>
              <a:t>To address these needs, we will implement the CKLA CA supplemental ELD curriculum, provide professional development for ELD teachers in utilizing the curriculum, and training for parents of EL students to enable them to assist students at home (Goal 1; Actions 3, 4, and 5).</a:t>
            </a:r>
          </a:p>
          <a:p>
            <a:pPr marL="457200" indent="-457200">
              <a:buFont typeface="Arial" panose="020B0604020202020204" pitchFamily="34" charset="0"/>
              <a:buChar char="•"/>
            </a:pPr>
            <a:r>
              <a:rPr lang="en-US" sz="3400" dirty="0">
                <a:solidFill>
                  <a:schemeClr val="tx1"/>
                </a:solidFill>
              </a:rPr>
              <a:t>We anticipate our EL students’ district writing benchmark scores and ELPAC scores will increase. Feedback from both the ELD teachers and EL Parent Advisory Committee will continue to inform the trainings.</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55</a:t>
            </a:fld>
            <a:endParaRPr lang="en-US"/>
          </a:p>
        </p:txBody>
      </p:sp>
    </p:spTree>
    <p:extLst>
      <p:ext uri="{BB962C8B-B14F-4D97-AF65-F5344CB8AC3E}">
        <p14:creationId xmlns:p14="http://schemas.microsoft.com/office/powerpoint/2010/main" val="11666771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0873-3B3A-4E24-83C6-8E489D43E51A}"/>
              </a:ext>
            </a:extLst>
          </p:cNvPr>
          <p:cNvSpPr>
            <a:spLocks noGrp="1"/>
          </p:cNvSpPr>
          <p:nvPr>
            <p:ph type="title"/>
          </p:nvPr>
        </p:nvSpPr>
        <p:spPr/>
        <p:txBody>
          <a:bodyPr/>
          <a:lstStyle/>
          <a:p>
            <a:r>
              <a:rPr lang="en-US" dirty="0"/>
              <a:t>Limited Actions: Foster Youth Students</a:t>
            </a:r>
          </a:p>
        </p:txBody>
      </p:sp>
      <p:sp>
        <p:nvSpPr>
          <p:cNvPr id="4" name="Slide Number Placeholder 3">
            <a:extLst>
              <a:ext uri="{FF2B5EF4-FFF2-40B4-BE49-F238E27FC236}">
                <a16:creationId xmlns:a16="http://schemas.microsoft.com/office/drawing/2014/main" id="{C41272B1-E5FC-4D97-95DF-2CDBEAB77C28}"/>
              </a:ext>
            </a:extLst>
          </p:cNvPr>
          <p:cNvSpPr>
            <a:spLocks noGrp="1"/>
          </p:cNvSpPr>
          <p:nvPr>
            <p:ph type="sldNum" sz="quarter" idx="12"/>
          </p:nvPr>
        </p:nvSpPr>
        <p:spPr/>
        <p:txBody>
          <a:bodyPr/>
          <a:lstStyle/>
          <a:p>
            <a:fld id="{1E47FE53-EBF0-4DA7-9D9D-CC1C3A20F3CB}" type="slidenum">
              <a:rPr lang="en-US" smtClean="0"/>
              <a:t>56</a:t>
            </a:fld>
            <a:endParaRPr lang="en-US"/>
          </a:p>
        </p:txBody>
      </p:sp>
    </p:spTree>
    <p:extLst>
      <p:ext uri="{BB962C8B-B14F-4D97-AF65-F5344CB8AC3E}">
        <p14:creationId xmlns:p14="http://schemas.microsoft.com/office/powerpoint/2010/main" val="1288989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8970-21C9-4BA6-89FF-CEB143361796}"/>
              </a:ext>
            </a:extLst>
          </p:cNvPr>
          <p:cNvSpPr>
            <a:spLocks noGrp="1"/>
          </p:cNvSpPr>
          <p:nvPr>
            <p:ph type="title"/>
          </p:nvPr>
        </p:nvSpPr>
        <p:spPr/>
        <p:txBody>
          <a:bodyPr/>
          <a:lstStyle/>
          <a:p>
            <a:r>
              <a:rPr lang="en-US" dirty="0"/>
              <a:t>Example #4 – Gather and Analyze</a:t>
            </a:r>
          </a:p>
        </p:txBody>
      </p:sp>
      <p:sp>
        <p:nvSpPr>
          <p:cNvPr id="3" name="Content Placeholder 2">
            <a:extLst>
              <a:ext uri="{FF2B5EF4-FFF2-40B4-BE49-F238E27FC236}">
                <a16:creationId xmlns:a16="http://schemas.microsoft.com/office/drawing/2014/main" id="{9F5942A8-EAC8-4544-975E-50435C1D2999}"/>
              </a:ext>
            </a:extLst>
          </p:cNvPr>
          <p:cNvSpPr>
            <a:spLocks noGrp="1"/>
          </p:cNvSpPr>
          <p:nvPr>
            <p:ph idx="1"/>
          </p:nvPr>
        </p:nvSpPr>
        <p:spPr/>
        <p:txBody>
          <a:bodyPr/>
          <a:lstStyle/>
          <a:p>
            <a:r>
              <a:rPr lang="en-US" dirty="0"/>
              <a:t>Reports from the LEA's Foster Youth Services Coordinator (FYSC) have indicated foster youth students and their families are struggling with feeling connected at school.</a:t>
            </a:r>
          </a:p>
          <a:p>
            <a:pPr lvl="0"/>
            <a:r>
              <a:rPr lang="en-US" dirty="0"/>
              <a:t>Foster youth students’ attendance rate is 57% compared to 74% for all students.</a:t>
            </a:r>
          </a:p>
          <a:p>
            <a:pPr lvl="0"/>
            <a:r>
              <a:rPr lang="en-US" dirty="0"/>
              <a:t>Foster youth students’ suspension rate is 18% compared to 6% for all students.</a:t>
            </a:r>
          </a:p>
        </p:txBody>
      </p:sp>
      <p:sp>
        <p:nvSpPr>
          <p:cNvPr id="4" name="Slide Number Placeholder 3">
            <a:extLst>
              <a:ext uri="{FF2B5EF4-FFF2-40B4-BE49-F238E27FC236}">
                <a16:creationId xmlns:a16="http://schemas.microsoft.com/office/drawing/2014/main" id="{415B18A1-2935-4B84-90B3-CA59C680589F}"/>
              </a:ext>
            </a:extLst>
          </p:cNvPr>
          <p:cNvSpPr>
            <a:spLocks noGrp="1"/>
          </p:cNvSpPr>
          <p:nvPr>
            <p:ph type="sldNum" sz="quarter" idx="12"/>
          </p:nvPr>
        </p:nvSpPr>
        <p:spPr/>
        <p:txBody>
          <a:bodyPr/>
          <a:lstStyle/>
          <a:p>
            <a:fld id="{1E47FE53-EBF0-4DA7-9D9D-CC1C3A20F3CB}" type="slidenum">
              <a:rPr lang="en-US" smtClean="0"/>
              <a:t>57</a:t>
            </a:fld>
            <a:endParaRPr lang="en-US"/>
          </a:p>
        </p:txBody>
      </p:sp>
    </p:spTree>
    <p:extLst>
      <p:ext uri="{BB962C8B-B14F-4D97-AF65-F5344CB8AC3E}">
        <p14:creationId xmlns:p14="http://schemas.microsoft.com/office/powerpoint/2010/main" val="9970952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5B4E-D624-45CD-9201-0F8341FD91D6}"/>
              </a:ext>
            </a:extLst>
          </p:cNvPr>
          <p:cNvSpPr>
            <a:spLocks noGrp="1"/>
          </p:cNvSpPr>
          <p:nvPr>
            <p:ph type="title"/>
          </p:nvPr>
        </p:nvSpPr>
        <p:spPr/>
        <p:txBody>
          <a:bodyPr/>
          <a:lstStyle/>
          <a:p>
            <a:r>
              <a:rPr lang="en-US" dirty="0"/>
              <a:t>Example #4 – Identified Needs</a:t>
            </a:r>
          </a:p>
        </p:txBody>
      </p:sp>
      <p:sp>
        <p:nvSpPr>
          <p:cNvPr id="3" name="Content Placeholder 2">
            <a:extLst>
              <a:ext uri="{FF2B5EF4-FFF2-40B4-BE49-F238E27FC236}">
                <a16:creationId xmlns:a16="http://schemas.microsoft.com/office/drawing/2014/main" id="{2DC89275-6D75-46F0-A6EF-95A446C0DD6E}"/>
              </a:ext>
            </a:extLst>
          </p:cNvPr>
          <p:cNvSpPr>
            <a:spLocks noGrp="1"/>
          </p:cNvSpPr>
          <p:nvPr>
            <p:ph idx="1"/>
          </p:nvPr>
        </p:nvSpPr>
        <p:spPr/>
        <p:txBody>
          <a:bodyPr>
            <a:normAutofit/>
          </a:bodyPr>
          <a:lstStyle/>
          <a:p>
            <a:r>
              <a:rPr lang="en-US" sz="2600" dirty="0"/>
              <a:t>The LEA’s foster youth students and their families need:</a:t>
            </a:r>
          </a:p>
          <a:p>
            <a:pPr lvl="1"/>
            <a:r>
              <a:rPr lang="en-US" sz="2600" dirty="0"/>
              <a:t>Support with feeling connected and engaged at school</a:t>
            </a:r>
          </a:p>
          <a:p>
            <a:pPr marL="0" indent="0">
              <a:buNone/>
            </a:pPr>
            <a:endParaRPr lang="en-US" sz="2600" dirty="0"/>
          </a:p>
        </p:txBody>
      </p:sp>
      <p:sp>
        <p:nvSpPr>
          <p:cNvPr id="4" name="Slide Number Placeholder 3">
            <a:extLst>
              <a:ext uri="{FF2B5EF4-FFF2-40B4-BE49-F238E27FC236}">
                <a16:creationId xmlns:a16="http://schemas.microsoft.com/office/drawing/2014/main" id="{AB5B8F59-D184-4813-A5BE-7AF0501D0551}"/>
              </a:ext>
            </a:extLst>
          </p:cNvPr>
          <p:cNvSpPr>
            <a:spLocks noGrp="1"/>
          </p:cNvSpPr>
          <p:nvPr>
            <p:ph type="sldNum" sz="quarter" idx="12"/>
          </p:nvPr>
        </p:nvSpPr>
        <p:spPr/>
        <p:txBody>
          <a:bodyPr/>
          <a:lstStyle/>
          <a:p>
            <a:fld id="{1E47FE53-EBF0-4DA7-9D9D-CC1C3A20F3CB}" type="slidenum">
              <a:rPr lang="en-US" smtClean="0"/>
              <a:t>58</a:t>
            </a:fld>
            <a:endParaRPr lang="en-US"/>
          </a:p>
        </p:txBody>
      </p:sp>
    </p:spTree>
    <p:extLst>
      <p:ext uri="{BB962C8B-B14F-4D97-AF65-F5344CB8AC3E}">
        <p14:creationId xmlns:p14="http://schemas.microsoft.com/office/powerpoint/2010/main" val="30604254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FE6F-7C38-4D5B-AA61-ECDC2F074FC6}"/>
              </a:ext>
            </a:extLst>
          </p:cNvPr>
          <p:cNvSpPr>
            <a:spLocks noGrp="1"/>
          </p:cNvSpPr>
          <p:nvPr>
            <p:ph type="title"/>
          </p:nvPr>
        </p:nvSpPr>
        <p:spPr/>
        <p:txBody>
          <a:bodyPr/>
          <a:lstStyle/>
          <a:p>
            <a:r>
              <a:rPr lang="en-US" dirty="0"/>
              <a:t>Example #4 – Actions to Address Needs</a:t>
            </a:r>
          </a:p>
        </p:txBody>
      </p:sp>
      <p:sp>
        <p:nvSpPr>
          <p:cNvPr id="3" name="Content Placeholder 2">
            <a:extLst>
              <a:ext uri="{FF2B5EF4-FFF2-40B4-BE49-F238E27FC236}">
                <a16:creationId xmlns:a16="http://schemas.microsoft.com/office/drawing/2014/main" id="{AF2B941C-AB95-423B-A35A-C4DF1DC2A1FC}"/>
              </a:ext>
            </a:extLst>
          </p:cNvPr>
          <p:cNvSpPr>
            <a:spLocks noGrp="1"/>
          </p:cNvSpPr>
          <p:nvPr>
            <p:ph idx="1"/>
          </p:nvPr>
        </p:nvSpPr>
        <p:spPr/>
        <p:txBody>
          <a:bodyPr/>
          <a:lstStyle/>
          <a:p>
            <a:r>
              <a:rPr lang="en-US" dirty="0"/>
              <a:t>The FYSC will develop a foster youth student engagement program where foster youth students and their families are paired up with mentors, consisting of teachers, staff, and community volunteers, at each school.</a:t>
            </a:r>
          </a:p>
          <a:p>
            <a:pPr lvl="0"/>
            <a:r>
              <a:rPr lang="en-US" dirty="0"/>
              <a:t>The FYSC will provide mentors with training in relationship development and positive communication specific to the needs of foster youth and their families.</a:t>
            </a:r>
          </a:p>
          <a:p>
            <a:pPr lvl="0"/>
            <a:r>
              <a:rPr lang="en-US" dirty="0"/>
              <a:t>Mentors will provide consistent contact and resources to help foster youth and their families feel more connected and engaged at school.</a:t>
            </a:r>
          </a:p>
        </p:txBody>
      </p:sp>
      <p:sp>
        <p:nvSpPr>
          <p:cNvPr id="4" name="Slide Number Placeholder 3">
            <a:extLst>
              <a:ext uri="{FF2B5EF4-FFF2-40B4-BE49-F238E27FC236}">
                <a16:creationId xmlns:a16="http://schemas.microsoft.com/office/drawing/2014/main" id="{0B2F36B5-B23F-4E76-8C0B-159C07321E28}"/>
              </a:ext>
            </a:extLst>
          </p:cNvPr>
          <p:cNvSpPr>
            <a:spLocks noGrp="1"/>
          </p:cNvSpPr>
          <p:nvPr>
            <p:ph type="sldNum" sz="quarter" idx="12"/>
          </p:nvPr>
        </p:nvSpPr>
        <p:spPr/>
        <p:txBody>
          <a:bodyPr/>
          <a:lstStyle/>
          <a:p>
            <a:fld id="{1E47FE53-EBF0-4DA7-9D9D-CC1C3A20F3CB}" type="slidenum">
              <a:rPr lang="en-US" smtClean="0"/>
              <a:t>59</a:t>
            </a:fld>
            <a:endParaRPr lang="en-US"/>
          </a:p>
        </p:txBody>
      </p:sp>
    </p:spTree>
    <p:extLst>
      <p:ext uri="{BB962C8B-B14F-4D97-AF65-F5344CB8AC3E}">
        <p14:creationId xmlns:p14="http://schemas.microsoft.com/office/powerpoint/2010/main" val="127451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599420" cy="1450757"/>
          </a:xfrm>
        </p:spPr>
        <p:txBody>
          <a:bodyPr/>
          <a:lstStyle/>
          <a:p>
            <a:r>
              <a:rPr lang="en-US" dirty="0"/>
              <a:t>Foundational Principles of the LCFF (1 of 2)</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97280" y="1845733"/>
            <a:ext cx="10058400" cy="4610395"/>
          </a:xfrm>
        </p:spPr>
        <p:txBody>
          <a:bodyPr>
            <a:normAutofit/>
          </a:bodyPr>
          <a:lstStyle/>
          <a:p>
            <a:pPr marL="457200" indent="-457200">
              <a:buFont typeface="+mj-lt"/>
              <a:buAutoNum type="arabicPeriod"/>
            </a:pPr>
            <a:r>
              <a:rPr lang="en-US" dirty="0"/>
              <a:t>LEA-level improvement based on multiple measures of success</a:t>
            </a:r>
          </a:p>
          <a:p>
            <a:pPr marL="457200" lvl="0" indent="-457200">
              <a:buFont typeface="+mj-lt"/>
              <a:buAutoNum type="arabicPeriod"/>
            </a:pPr>
            <a:r>
              <a:rPr lang="en-US" dirty="0"/>
              <a:t>Equity</a:t>
            </a:r>
          </a:p>
          <a:p>
            <a:pPr lvl="1"/>
            <a:r>
              <a:rPr lang="en-US" dirty="0"/>
              <a:t>Additional funding to address specific identified needs of students who are low-income, EL, and/or foster youth </a:t>
            </a:r>
          </a:p>
          <a:p>
            <a:pPr lvl="3"/>
            <a:r>
              <a:rPr lang="en-US" dirty="0"/>
              <a:t>Note: </a:t>
            </a:r>
            <a:r>
              <a:rPr lang="en-US" dirty="0">
                <a:ea typeface="+mn-lt"/>
                <a:cs typeface="+mn-lt"/>
              </a:rPr>
              <a:t>students who are low-income, EL, and/or foster youth are referred to</a:t>
            </a:r>
            <a:r>
              <a:rPr lang="en-US" dirty="0"/>
              <a:t> as "unduplicated students" in California </a:t>
            </a:r>
            <a:r>
              <a:rPr lang="en-US" i="1" dirty="0"/>
              <a:t>Education Code</a:t>
            </a:r>
            <a:r>
              <a:rPr lang="en-US" dirty="0"/>
              <a:t>.</a:t>
            </a:r>
          </a:p>
          <a:p>
            <a:pPr lvl="1"/>
            <a:r>
              <a:rPr lang="en-US" dirty="0"/>
              <a:t>Requirement to Increase or Improve Services in proportion to the increase in funding</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105875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82C35-6572-4BE3-8713-CB71B0EC7121}"/>
              </a:ext>
            </a:extLst>
          </p:cNvPr>
          <p:cNvSpPr>
            <a:spLocks noGrp="1"/>
          </p:cNvSpPr>
          <p:nvPr>
            <p:ph type="title"/>
          </p:nvPr>
        </p:nvSpPr>
        <p:spPr/>
        <p:txBody>
          <a:bodyPr/>
          <a:lstStyle/>
          <a:p>
            <a:r>
              <a:rPr lang="en-US" dirty="0"/>
              <a:t>Example #4 – Metrics</a:t>
            </a:r>
          </a:p>
        </p:txBody>
      </p:sp>
      <p:sp>
        <p:nvSpPr>
          <p:cNvPr id="3" name="Content Placeholder 2">
            <a:extLst>
              <a:ext uri="{FF2B5EF4-FFF2-40B4-BE49-F238E27FC236}">
                <a16:creationId xmlns:a16="http://schemas.microsoft.com/office/drawing/2014/main" id="{30C19A28-CFA1-4340-ACD7-B85FC9DFB57B}"/>
              </a:ext>
            </a:extLst>
          </p:cNvPr>
          <p:cNvSpPr>
            <a:spLocks noGrp="1"/>
          </p:cNvSpPr>
          <p:nvPr>
            <p:ph idx="1"/>
          </p:nvPr>
        </p:nvSpPr>
        <p:spPr/>
        <p:txBody>
          <a:bodyPr/>
          <a:lstStyle/>
          <a:p>
            <a:r>
              <a:rPr lang="en-US" dirty="0"/>
              <a:t>Formal and informal feedback throughout the program from foster youth and their families</a:t>
            </a:r>
          </a:p>
          <a:p>
            <a:pPr lvl="0"/>
            <a:r>
              <a:rPr lang="en-US" dirty="0"/>
              <a:t>Attendance rate</a:t>
            </a:r>
          </a:p>
          <a:p>
            <a:pPr lvl="1"/>
            <a:r>
              <a:rPr lang="en-US" dirty="0"/>
              <a:t>Foster youth student group</a:t>
            </a:r>
          </a:p>
          <a:p>
            <a:pPr lvl="0"/>
            <a:r>
              <a:rPr lang="en-US" dirty="0"/>
              <a:t>Suspension rate</a:t>
            </a:r>
          </a:p>
          <a:p>
            <a:pPr lvl="1"/>
            <a:r>
              <a:rPr lang="en-US" dirty="0"/>
              <a:t>Foster youth student group</a:t>
            </a:r>
          </a:p>
        </p:txBody>
      </p:sp>
      <p:sp>
        <p:nvSpPr>
          <p:cNvPr id="4" name="Slide Number Placeholder 3">
            <a:extLst>
              <a:ext uri="{FF2B5EF4-FFF2-40B4-BE49-F238E27FC236}">
                <a16:creationId xmlns:a16="http://schemas.microsoft.com/office/drawing/2014/main" id="{37478AFF-3DB8-4597-A553-7937E78453C2}"/>
              </a:ext>
            </a:extLst>
          </p:cNvPr>
          <p:cNvSpPr>
            <a:spLocks noGrp="1"/>
          </p:cNvSpPr>
          <p:nvPr>
            <p:ph type="sldNum" sz="quarter" idx="12"/>
          </p:nvPr>
        </p:nvSpPr>
        <p:spPr/>
        <p:txBody>
          <a:bodyPr/>
          <a:lstStyle/>
          <a:p>
            <a:fld id="{1E47FE53-EBF0-4DA7-9D9D-CC1C3A20F3CB}" type="slidenum">
              <a:rPr lang="en-US" smtClean="0"/>
              <a:t>60</a:t>
            </a:fld>
            <a:endParaRPr lang="en-US"/>
          </a:p>
        </p:txBody>
      </p:sp>
    </p:spTree>
    <p:extLst>
      <p:ext uri="{BB962C8B-B14F-4D97-AF65-F5344CB8AC3E}">
        <p14:creationId xmlns:p14="http://schemas.microsoft.com/office/powerpoint/2010/main" val="32615493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F20D0-17D2-47BF-8270-AB9FE851E301}"/>
              </a:ext>
            </a:extLst>
          </p:cNvPr>
          <p:cNvSpPr>
            <a:spLocks noGrp="1"/>
          </p:cNvSpPr>
          <p:nvPr>
            <p:ph type="title"/>
          </p:nvPr>
        </p:nvSpPr>
        <p:spPr/>
        <p:txBody>
          <a:bodyPr/>
          <a:lstStyle/>
          <a:p>
            <a:r>
              <a:rPr lang="en-US" dirty="0"/>
              <a:t>Example #4 – Determine Scope </a:t>
            </a:r>
          </a:p>
        </p:txBody>
      </p:sp>
      <p:sp>
        <p:nvSpPr>
          <p:cNvPr id="3" name="Content Placeholder 2">
            <a:extLst>
              <a:ext uri="{FF2B5EF4-FFF2-40B4-BE49-F238E27FC236}">
                <a16:creationId xmlns:a16="http://schemas.microsoft.com/office/drawing/2014/main" id="{EFD178D7-7E4B-48AB-A625-685E1CA23F2A}"/>
              </a:ext>
            </a:extLst>
          </p:cNvPr>
          <p:cNvSpPr>
            <a:spLocks noGrp="1"/>
          </p:cNvSpPr>
          <p:nvPr>
            <p:ph idx="1"/>
          </p:nvPr>
        </p:nvSpPr>
        <p:spPr/>
        <p:txBody>
          <a:bodyPr/>
          <a:lstStyle/>
          <a:p>
            <a:r>
              <a:rPr lang="en-US" dirty="0"/>
              <a:t>Because the FYSC's student engagement program will only be provided to foster youth students and their families, these actions are provided on a Limited basis to foster youth students only.</a:t>
            </a:r>
          </a:p>
        </p:txBody>
      </p:sp>
      <p:sp>
        <p:nvSpPr>
          <p:cNvPr id="4" name="Slide Number Placeholder 3">
            <a:extLst>
              <a:ext uri="{FF2B5EF4-FFF2-40B4-BE49-F238E27FC236}">
                <a16:creationId xmlns:a16="http://schemas.microsoft.com/office/drawing/2014/main" id="{0591088C-9C98-42AA-914B-581EA2D49ACF}"/>
              </a:ext>
            </a:extLst>
          </p:cNvPr>
          <p:cNvSpPr>
            <a:spLocks noGrp="1"/>
          </p:cNvSpPr>
          <p:nvPr>
            <p:ph type="sldNum" sz="quarter" idx="12"/>
          </p:nvPr>
        </p:nvSpPr>
        <p:spPr/>
        <p:txBody>
          <a:bodyPr/>
          <a:lstStyle/>
          <a:p>
            <a:fld id="{1E47FE53-EBF0-4DA7-9D9D-CC1C3A20F3CB}" type="slidenum">
              <a:rPr lang="en-US" smtClean="0"/>
              <a:t>61</a:t>
            </a:fld>
            <a:endParaRPr lang="en-US"/>
          </a:p>
        </p:txBody>
      </p:sp>
    </p:spTree>
    <p:extLst>
      <p:ext uri="{BB962C8B-B14F-4D97-AF65-F5344CB8AC3E}">
        <p14:creationId xmlns:p14="http://schemas.microsoft.com/office/powerpoint/2010/main" val="36963943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#4 (1 of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pPr marL="342900" indent="-342900">
              <a:buFont typeface="Arial" panose="020B0604020202020204" pitchFamily="34" charset="0"/>
              <a:buChar char="•"/>
            </a:pPr>
            <a:r>
              <a:rPr lang="en-US" sz="2400" dirty="0">
                <a:solidFill>
                  <a:schemeClr val="tx1"/>
                </a:solidFill>
              </a:rPr>
              <a:t>As described in the Engaging Educational Partners, Identified Needs, and Metrics sections, foster youth students’ attendance rate, discipline and suspension rates and feedback from foster youth students and their families have led to the determination that foster youth are feeling disconnected from school. </a:t>
            </a:r>
          </a:p>
          <a:p>
            <a:pPr marL="342900" indent="-342900">
              <a:buFont typeface="Arial" panose="020B0604020202020204" pitchFamily="34" charset="0"/>
              <a:buChar char="•"/>
            </a:pPr>
            <a:r>
              <a:rPr lang="en-US" sz="2400" dirty="0">
                <a:solidFill>
                  <a:schemeClr val="tx1"/>
                </a:solidFill>
              </a:rPr>
              <a:t>To address this need, the LEA’s FYSC will implement a student engagement mentorship program. Mentors will include teachers, staff, and other community volunteers who will be trained by the FYSC in relationship development specific to foster youth and their families. Mentors will provide consistent contact and resources to help them feel more connected and engaged at school. (Goal 3; Action 5)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62</a:t>
            </a:fld>
            <a:endParaRPr lang="en-US"/>
          </a:p>
        </p:txBody>
      </p:sp>
    </p:spTree>
    <p:extLst>
      <p:ext uri="{BB962C8B-B14F-4D97-AF65-F5344CB8AC3E}">
        <p14:creationId xmlns:p14="http://schemas.microsoft.com/office/powerpoint/2010/main" val="851157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#4 (2 of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pPr marL="457200" indent="-457200">
              <a:buFont typeface="Arial" panose="020B0604020202020204" pitchFamily="34" charset="0"/>
              <a:buChar char="•"/>
            </a:pPr>
            <a:r>
              <a:rPr lang="en-US" sz="2400" dirty="0">
                <a:solidFill>
                  <a:schemeClr val="tx1"/>
                </a:solidFill>
              </a:rPr>
              <a:t>We anticipate this program will increase our foster youth students’ attendance rate, decrease their discipline and suspension rates, and that foster youth and their families will report an increase in engagement at school.</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63</a:t>
            </a:fld>
            <a:endParaRPr lang="en-US"/>
          </a:p>
        </p:txBody>
      </p:sp>
    </p:spTree>
    <p:extLst>
      <p:ext uri="{BB962C8B-B14F-4D97-AF65-F5344CB8AC3E}">
        <p14:creationId xmlns:p14="http://schemas.microsoft.com/office/powerpoint/2010/main" val="980271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2429-F1BE-4CE0-B17F-E66C2E9B821E}"/>
              </a:ext>
            </a:extLst>
          </p:cNvPr>
          <p:cNvSpPr>
            <a:spLocks noGrp="1"/>
          </p:cNvSpPr>
          <p:nvPr>
            <p:ph type="title"/>
          </p:nvPr>
        </p:nvSpPr>
        <p:spPr/>
        <p:txBody>
          <a:bodyPr/>
          <a:lstStyle/>
          <a:p>
            <a:r>
              <a:rPr lang="en-US" dirty="0"/>
              <a:t>Limited Actions: Low-income Students</a:t>
            </a:r>
          </a:p>
        </p:txBody>
      </p:sp>
      <p:sp>
        <p:nvSpPr>
          <p:cNvPr id="4" name="Slide Number Placeholder 3">
            <a:extLst>
              <a:ext uri="{FF2B5EF4-FFF2-40B4-BE49-F238E27FC236}">
                <a16:creationId xmlns:a16="http://schemas.microsoft.com/office/drawing/2014/main" id="{C7B3199C-4C6A-4B82-BBE4-3EC30273675C}"/>
              </a:ext>
            </a:extLst>
          </p:cNvPr>
          <p:cNvSpPr>
            <a:spLocks noGrp="1"/>
          </p:cNvSpPr>
          <p:nvPr>
            <p:ph type="sldNum" sz="quarter" idx="12"/>
          </p:nvPr>
        </p:nvSpPr>
        <p:spPr/>
        <p:txBody>
          <a:bodyPr/>
          <a:lstStyle/>
          <a:p>
            <a:fld id="{1E47FE53-EBF0-4DA7-9D9D-CC1C3A20F3CB}" type="slidenum">
              <a:rPr lang="en-US" smtClean="0"/>
              <a:t>64</a:t>
            </a:fld>
            <a:endParaRPr lang="en-US"/>
          </a:p>
        </p:txBody>
      </p:sp>
    </p:spTree>
    <p:extLst>
      <p:ext uri="{BB962C8B-B14F-4D97-AF65-F5344CB8AC3E}">
        <p14:creationId xmlns:p14="http://schemas.microsoft.com/office/powerpoint/2010/main" val="37169716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E6C83-1DF1-4D83-AE84-F2F2D710326D}"/>
              </a:ext>
            </a:extLst>
          </p:cNvPr>
          <p:cNvSpPr>
            <a:spLocks noGrp="1"/>
          </p:cNvSpPr>
          <p:nvPr>
            <p:ph type="title"/>
          </p:nvPr>
        </p:nvSpPr>
        <p:spPr/>
        <p:txBody>
          <a:bodyPr/>
          <a:lstStyle/>
          <a:p>
            <a:r>
              <a:rPr lang="en-US" dirty="0"/>
              <a:t>Example #5 – Gather and Analyze</a:t>
            </a:r>
          </a:p>
        </p:txBody>
      </p:sp>
      <p:sp>
        <p:nvSpPr>
          <p:cNvPr id="3" name="Content Placeholder 2">
            <a:extLst>
              <a:ext uri="{FF2B5EF4-FFF2-40B4-BE49-F238E27FC236}">
                <a16:creationId xmlns:a16="http://schemas.microsoft.com/office/drawing/2014/main" id="{F8E20777-1BB1-4620-97EF-FDB53DC93089}"/>
              </a:ext>
            </a:extLst>
          </p:cNvPr>
          <p:cNvSpPr>
            <a:spLocks noGrp="1"/>
          </p:cNvSpPr>
          <p:nvPr>
            <p:ph idx="1"/>
          </p:nvPr>
        </p:nvSpPr>
        <p:spPr/>
        <p:txBody>
          <a:bodyPr>
            <a:normAutofit fontScale="92500"/>
          </a:bodyPr>
          <a:lstStyle/>
          <a:p>
            <a:pPr lvl="0"/>
            <a:r>
              <a:rPr lang="en-US" dirty="0"/>
              <a:t>Low-income students’ attendance rate is 67% compared to 74% for all students.</a:t>
            </a:r>
          </a:p>
          <a:p>
            <a:r>
              <a:rPr lang="en-US" dirty="0"/>
              <a:t>Low-income students’ suspension rate is 16% compared to 6% for all students.</a:t>
            </a:r>
          </a:p>
          <a:p>
            <a:r>
              <a:rPr lang="en-US" dirty="0"/>
              <a:t>Survey feedback from low-income students indicated they are struggling with staying engaged during class because they are experiencing extreme food insecurity.</a:t>
            </a:r>
          </a:p>
          <a:p>
            <a:r>
              <a:rPr lang="en-US" dirty="0"/>
              <a:t>Survey feedback from low-income students' families indicated they need additional resources to prepare healthy meals as many of them live in food deserts without access to healthy foods.</a:t>
            </a:r>
          </a:p>
        </p:txBody>
      </p:sp>
      <p:sp>
        <p:nvSpPr>
          <p:cNvPr id="4" name="Slide Number Placeholder 3">
            <a:extLst>
              <a:ext uri="{FF2B5EF4-FFF2-40B4-BE49-F238E27FC236}">
                <a16:creationId xmlns:a16="http://schemas.microsoft.com/office/drawing/2014/main" id="{3F4E7D28-28AA-4F63-89F6-BE9CA49BA7DD}"/>
              </a:ext>
            </a:extLst>
          </p:cNvPr>
          <p:cNvSpPr>
            <a:spLocks noGrp="1"/>
          </p:cNvSpPr>
          <p:nvPr>
            <p:ph type="sldNum" sz="quarter" idx="12"/>
          </p:nvPr>
        </p:nvSpPr>
        <p:spPr/>
        <p:txBody>
          <a:bodyPr/>
          <a:lstStyle/>
          <a:p>
            <a:fld id="{1E47FE53-EBF0-4DA7-9D9D-CC1C3A20F3CB}" type="slidenum">
              <a:rPr lang="en-US" smtClean="0"/>
              <a:t>65</a:t>
            </a:fld>
            <a:endParaRPr lang="en-US"/>
          </a:p>
        </p:txBody>
      </p:sp>
    </p:spTree>
    <p:extLst>
      <p:ext uri="{BB962C8B-B14F-4D97-AF65-F5344CB8AC3E}">
        <p14:creationId xmlns:p14="http://schemas.microsoft.com/office/powerpoint/2010/main" val="1903122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5D91A-B4F8-426B-B7C9-39CBF752ADE0}"/>
              </a:ext>
            </a:extLst>
          </p:cNvPr>
          <p:cNvSpPr>
            <a:spLocks noGrp="1"/>
          </p:cNvSpPr>
          <p:nvPr>
            <p:ph type="title"/>
          </p:nvPr>
        </p:nvSpPr>
        <p:spPr/>
        <p:txBody>
          <a:bodyPr/>
          <a:lstStyle/>
          <a:p>
            <a:r>
              <a:rPr lang="en-US" dirty="0"/>
              <a:t>Example #5 – Identify Needs</a:t>
            </a:r>
          </a:p>
        </p:txBody>
      </p:sp>
      <p:sp>
        <p:nvSpPr>
          <p:cNvPr id="3" name="Content Placeholder 2">
            <a:extLst>
              <a:ext uri="{FF2B5EF4-FFF2-40B4-BE49-F238E27FC236}">
                <a16:creationId xmlns:a16="http://schemas.microsoft.com/office/drawing/2014/main" id="{FD61C5F0-E285-4ABD-83C0-0FFE502AB7D7}"/>
              </a:ext>
            </a:extLst>
          </p:cNvPr>
          <p:cNvSpPr>
            <a:spLocks noGrp="1"/>
          </p:cNvSpPr>
          <p:nvPr>
            <p:ph idx="1"/>
          </p:nvPr>
        </p:nvSpPr>
        <p:spPr/>
        <p:txBody>
          <a:bodyPr/>
          <a:lstStyle/>
          <a:p>
            <a:r>
              <a:rPr lang="en-US" dirty="0"/>
              <a:t>Low-income students are struggling with staying engaged during class because they are experiencing extreme food insecurity.</a:t>
            </a:r>
          </a:p>
          <a:p>
            <a:r>
              <a:rPr lang="en-US" dirty="0"/>
              <a:t>Low-income students' families need additional resources to prepare healthy meals as many of them live in food deserts without access to healthy foods.</a:t>
            </a:r>
          </a:p>
        </p:txBody>
      </p:sp>
      <p:sp>
        <p:nvSpPr>
          <p:cNvPr id="4" name="Slide Number Placeholder 3">
            <a:extLst>
              <a:ext uri="{FF2B5EF4-FFF2-40B4-BE49-F238E27FC236}">
                <a16:creationId xmlns:a16="http://schemas.microsoft.com/office/drawing/2014/main" id="{DBE58B9A-D5E6-4A84-A29C-704393BF1CCA}"/>
              </a:ext>
            </a:extLst>
          </p:cNvPr>
          <p:cNvSpPr>
            <a:spLocks noGrp="1"/>
          </p:cNvSpPr>
          <p:nvPr>
            <p:ph type="sldNum" sz="quarter" idx="12"/>
          </p:nvPr>
        </p:nvSpPr>
        <p:spPr/>
        <p:txBody>
          <a:bodyPr/>
          <a:lstStyle/>
          <a:p>
            <a:fld id="{1E47FE53-EBF0-4DA7-9D9D-CC1C3A20F3CB}" type="slidenum">
              <a:rPr lang="en-US" smtClean="0"/>
              <a:t>66</a:t>
            </a:fld>
            <a:endParaRPr lang="en-US"/>
          </a:p>
        </p:txBody>
      </p:sp>
    </p:spTree>
    <p:extLst>
      <p:ext uri="{BB962C8B-B14F-4D97-AF65-F5344CB8AC3E}">
        <p14:creationId xmlns:p14="http://schemas.microsoft.com/office/powerpoint/2010/main" val="6963113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1DDF6-56FE-461B-8904-C02F6435A474}"/>
              </a:ext>
            </a:extLst>
          </p:cNvPr>
          <p:cNvSpPr>
            <a:spLocks noGrp="1"/>
          </p:cNvSpPr>
          <p:nvPr>
            <p:ph type="title"/>
          </p:nvPr>
        </p:nvSpPr>
        <p:spPr/>
        <p:txBody>
          <a:bodyPr/>
          <a:lstStyle/>
          <a:p>
            <a:r>
              <a:rPr lang="en-US" dirty="0"/>
              <a:t>Example #5 – Develop Strategies to Address Needs</a:t>
            </a:r>
          </a:p>
        </p:txBody>
      </p:sp>
      <p:sp>
        <p:nvSpPr>
          <p:cNvPr id="3" name="Content Placeholder 2">
            <a:extLst>
              <a:ext uri="{FF2B5EF4-FFF2-40B4-BE49-F238E27FC236}">
                <a16:creationId xmlns:a16="http://schemas.microsoft.com/office/drawing/2014/main" id="{1F1040C6-DECC-4508-B77B-BD55994A25D2}"/>
              </a:ext>
            </a:extLst>
          </p:cNvPr>
          <p:cNvSpPr>
            <a:spLocks noGrp="1"/>
          </p:cNvSpPr>
          <p:nvPr>
            <p:ph idx="1"/>
          </p:nvPr>
        </p:nvSpPr>
        <p:spPr/>
        <p:txBody>
          <a:bodyPr/>
          <a:lstStyle/>
          <a:p>
            <a:r>
              <a:rPr lang="en-US" dirty="0"/>
              <a:t>The LEA's Parent and Family Engagement Coordinator will partner with local grocery stores and food banks to put together and distribute monthly food baskets for each low-income family in need.</a:t>
            </a:r>
          </a:p>
          <a:p>
            <a:r>
              <a:rPr lang="en-US" dirty="0"/>
              <a:t>Low-income families will be provided with healthy recipes they can cook using the ingredients provided in the food baskets to promote healthy eating habits.</a:t>
            </a:r>
          </a:p>
        </p:txBody>
      </p:sp>
      <p:sp>
        <p:nvSpPr>
          <p:cNvPr id="4" name="Slide Number Placeholder 3">
            <a:extLst>
              <a:ext uri="{FF2B5EF4-FFF2-40B4-BE49-F238E27FC236}">
                <a16:creationId xmlns:a16="http://schemas.microsoft.com/office/drawing/2014/main" id="{DC82DF3F-1F5B-4ECA-BC50-91E1EB200367}"/>
              </a:ext>
            </a:extLst>
          </p:cNvPr>
          <p:cNvSpPr>
            <a:spLocks noGrp="1"/>
          </p:cNvSpPr>
          <p:nvPr>
            <p:ph type="sldNum" sz="quarter" idx="12"/>
          </p:nvPr>
        </p:nvSpPr>
        <p:spPr/>
        <p:txBody>
          <a:bodyPr/>
          <a:lstStyle/>
          <a:p>
            <a:fld id="{1E47FE53-EBF0-4DA7-9D9D-CC1C3A20F3CB}" type="slidenum">
              <a:rPr lang="en-US" smtClean="0"/>
              <a:t>67</a:t>
            </a:fld>
            <a:endParaRPr lang="en-US"/>
          </a:p>
        </p:txBody>
      </p:sp>
    </p:spTree>
    <p:extLst>
      <p:ext uri="{BB962C8B-B14F-4D97-AF65-F5344CB8AC3E}">
        <p14:creationId xmlns:p14="http://schemas.microsoft.com/office/powerpoint/2010/main" val="28843750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AEBA1-573B-43C0-9274-03004C626D2A}"/>
              </a:ext>
            </a:extLst>
          </p:cNvPr>
          <p:cNvSpPr>
            <a:spLocks noGrp="1"/>
          </p:cNvSpPr>
          <p:nvPr>
            <p:ph type="title"/>
          </p:nvPr>
        </p:nvSpPr>
        <p:spPr/>
        <p:txBody>
          <a:bodyPr/>
          <a:lstStyle/>
          <a:p>
            <a:r>
              <a:rPr lang="en-US" dirty="0"/>
              <a:t>Example #5 – Identify Measures of Effectiveness</a:t>
            </a:r>
          </a:p>
        </p:txBody>
      </p:sp>
      <p:sp>
        <p:nvSpPr>
          <p:cNvPr id="3" name="Content Placeholder 2">
            <a:extLst>
              <a:ext uri="{FF2B5EF4-FFF2-40B4-BE49-F238E27FC236}">
                <a16:creationId xmlns:a16="http://schemas.microsoft.com/office/drawing/2014/main" id="{EB63F9D9-86BF-480E-A5C1-04A338996993}"/>
              </a:ext>
            </a:extLst>
          </p:cNvPr>
          <p:cNvSpPr>
            <a:spLocks noGrp="1"/>
          </p:cNvSpPr>
          <p:nvPr>
            <p:ph idx="1"/>
          </p:nvPr>
        </p:nvSpPr>
        <p:spPr/>
        <p:txBody>
          <a:bodyPr>
            <a:normAutofit/>
          </a:bodyPr>
          <a:lstStyle/>
          <a:p>
            <a:r>
              <a:rPr lang="en-US" sz="2600" dirty="0"/>
              <a:t>Formal and informal feedback from low-income students and their families about the food basket program</a:t>
            </a:r>
          </a:p>
          <a:p>
            <a:pPr lvl="0"/>
            <a:r>
              <a:rPr lang="en-US" sz="2600" dirty="0"/>
              <a:t>Attendance rate</a:t>
            </a:r>
          </a:p>
          <a:p>
            <a:pPr lvl="1"/>
            <a:r>
              <a:rPr lang="en-US" sz="2600" dirty="0"/>
              <a:t>Low-income student group</a:t>
            </a:r>
          </a:p>
          <a:p>
            <a:pPr lvl="0"/>
            <a:r>
              <a:rPr lang="en-US" sz="2600" dirty="0"/>
              <a:t>Suspension rate</a:t>
            </a:r>
          </a:p>
          <a:p>
            <a:pPr lvl="1"/>
            <a:r>
              <a:rPr lang="en-US" sz="2600" dirty="0"/>
              <a:t>Low-income student group</a:t>
            </a:r>
          </a:p>
        </p:txBody>
      </p:sp>
      <p:sp>
        <p:nvSpPr>
          <p:cNvPr id="4" name="Slide Number Placeholder 3">
            <a:extLst>
              <a:ext uri="{FF2B5EF4-FFF2-40B4-BE49-F238E27FC236}">
                <a16:creationId xmlns:a16="http://schemas.microsoft.com/office/drawing/2014/main" id="{CA2EDFA0-2E70-42C7-9410-EA736444611B}"/>
              </a:ext>
            </a:extLst>
          </p:cNvPr>
          <p:cNvSpPr>
            <a:spLocks noGrp="1"/>
          </p:cNvSpPr>
          <p:nvPr>
            <p:ph type="sldNum" sz="quarter" idx="12"/>
          </p:nvPr>
        </p:nvSpPr>
        <p:spPr/>
        <p:txBody>
          <a:bodyPr/>
          <a:lstStyle/>
          <a:p>
            <a:fld id="{1E47FE53-EBF0-4DA7-9D9D-CC1C3A20F3CB}" type="slidenum">
              <a:rPr lang="en-US" smtClean="0"/>
              <a:t>68</a:t>
            </a:fld>
            <a:endParaRPr lang="en-US"/>
          </a:p>
        </p:txBody>
      </p:sp>
    </p:spTree>
    <p:extLst>
      <p:ext uri="{BB962C8B-B14F-4D97-AF65-F5344CB8AC3E}">
        <p14:creationId xmlns:p14="http://schemas.microsoft.com/office/powerpoint/2010/main" val="18491940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7E9E5-87F3-4769-9A63-EBB1639603B9}"/>
              </a:ext>
            </a:extLst>
          </p:cNvPr>
          <p:cNvSpPr>
            <a:spLocks noGrp="1"/>
          </p:cNvSpPr>
          <p:nvPr>
            <p:ph type="title"/>
          </p:nvPr>
        </p:nvSpPr>
        <p:spPr/>
        <p:txBody>
          <a:bodyPr/>
          <a:lstStyle/>
          <a:p>
            <a:r>
              <a:rPr lang="en-US" dirty="0"/>
              <a:t>Example #5 – Determine Scope </a:t>
            </a:r>
          </a:p>
        </p:txBody>
      </p:sp>
      <p:sp>
        <p:nvSpPr>
          <p:cNvPr id="3" name="Content Placeholder 2">
            <a:extLst>
              <a:ext uri="{FF2B5EF4-FFF2-40B4-BE49-F238E27FC236}">
                <a16:creationId xmlns:a16="http://schemas.microsoft.com/office/drawing/2014/main" id="{A04FC08F-3E72-4AE2-89BD-1E061CB982EA}"/>
              </a:ext>
            </a:extLst>
          </p:cNvPr>
          <p:cNvSpPr>
            <a:spLocks noGrp="1"/>
          </p:cNvSpPr>
          <p:nvPr>
            <p:ph idx="1"/>
          </p:nvPr>
        </p:nvSpPr>
        <p:spPr/>
        <p:txBody>
          <a:bodyPr/>
          <a:lstStyle/>
          <a:p>
            <a:r>
              <a:rPr lang="en-US" dirty="0"/>
              <a:t>Because the monthly food baskets will only be provided to low-income students and their families based on Free and Reduced-Price Meal applications, these actions are provided on a Limited basis to low-income students only.</a:t>
            </a:r>
          </a:p>
          <a:p>
            <a:pPr marL="0" indent="0">
              <a:buNone/>
            </a:pPr>
            <a:endParaRPr lang="en-US" dirty="0"/>
          </a:p>
        </p:txBody>
      </p:sp>
      <p:sp>
        <p:nvSpPr>
          <p:cNvPr id="4" name="Slide Number Placeholder 3">
            <a:extLst>
              <a:ext uri="{FF2B5EF4-FFF2-40B4-BE49-F238E27FC236}">
                <a16:creationId xmlns:a16="http://schemas.microsoft.com/office/drawing/2014/main" id="{BA4FAA71-416E-40F0-B725-06EAC648AB7A}"/>
              </a:ext>
            </a:extLst>
          </p:cNvPr>
          <p:cNvSpPr>
            <a:spLocks noGrp="1"/>
          </p:cNvSpPr>
          <p:nvPr>
            <p:ph type="sldNum" sz="quarter" idx="12"/>
          </p:nvPr>
        </p:nvSpPr>
        <p:spPr/>
        <p:txBody>
          <a:bodyPr/>
          <a:lstStyle/>
          <a:p>
            <a:fld id="{1E47FE53-EBF0-4DA7-9D9D-CC1C3A20F3CB}" type="slidenum">
              <a:rPr lang="en-US" smtClean="0"/>
              <a:t>69</a:t>
            </a:fld>
            <a:endParaRPr lang="en-US"/>
          </a:p>
        </p:txBody>
      </p:sp>
    </p:spTree>
    <p:extLst>
      <p:ext uri="{BB962C8B-B14F-4D97-AF65-F5344CB8AC3E}">
        <p14:creationId xmlns:p14="http://schemas.microsoft.com/office/powerpoint/2010/main" val="1070595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751820" cy="1450757"/>
          </a:xfrm>
        </p:spPr>
        <p:txBody>
          <a:bodyPr/>
          <a:lstStyle/>
          <a:p>
            <a:r>
              <a:rPr lang="en-US" dirty="0"/>
              <a:t>Foundational Principles of the LCFF (2 of 2)</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97280" y="1845733"/>
            <a:ext cx="10058400" cy="4610395"/>
          </a:xfrm>
        </p:spPr>
        <p:txBody>
          <a:bodyPr>
            <a:normAutofit/>
          </a:bodyPr>
          <a:lstStyle/>
          <a:p>
            <a:pPr marL="514350" lvl="0" indent="-514350">
              <a:buFont typeface="+mj-lt"/>
              <a:buAutoNum type="arabicPeriod" startAt="3"/>
            </a:pPr>
            <a:r>
              <a:rPr lang="en-US" dirty="0"/>
              <a:t>Subsidiarity</a:t>
            </a:r>
          </a:p>
          <a:p>
            <a:pPr lvl="1"/>
            <a:r>
              <a:rPr lang="en-US" dirty="0"/>
              <a:t>Social and political issues should be dealt with at the local level</a:t>
            </a:r>
          </a:p>
          <a:p>
            <a:pPr lvl="1"/>
            <a:r>
              <a:rPr lang="en-US" dirty="0"/>
              <a:t>This approach necessitates transparency and collaboration with educational partners</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11534937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#5 (1 of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pPr marL="457200" indent="-457200">
              <a:buFont typeface="Arial" panose="020B0604020202020204" pitchFamily="34" charset="0"/>
              <a:buChar char="•"/>
            </a:pPr>
            <a:r>
              <a:rPr lang="en-US" sz="2400" dirty="0">
                <a:solidFill>
                  <a:schemeClr val="tx1"/>
                </a:solidFill>
              </a:rPr>
              <a:t>As demonstrated in the Engaging Educational Partners and Metrics sections, low-income students are struggling to stay engaged during class. The attendance rate of low-income students is 67%, 7% lower than the attendance rate for all students (74%). The suspension rate of our low-income students is 16%, whereas the suspension rate for all students (6%). Our low-income students are experiencing extreme food insecurity, preventing them from being able to focus and participate in class. Additionally, families have shared the need for resources to prepare healthy meals, as many do not have access to affordable healthy food.</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70</a:t>
            </a:fld>
            <a:endParaRPr lang="en-US"/>
          </a:p>
        </p:txBody>
      </p:sp>
    </p:spTree>
    <p:extLst>
      <p:ext uri="{BB962C8B-B14F-4D97-AF65-F5344CB8AC3E}">
        <p14:creationId xmlns:p14="http://schemas.microsoft.com/office/powerpoint/2010/main" val="38614705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#5 (2 of 2)</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Putting it into Words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pPr marL="457200" indent="-457200">
              <a:buFont typeface="Arial" panose="020B0604020202020204" pitchFamily="34" charset="0"/>
              <a:buChar char="•"/>
            </a:pPr>
            <a:r>
              <a:rPr lang="en-US" sz="2400" dirty="0">
                <a:solidFill>
                  <a:schemeClr val="tx1"/>
                </a:solidFill>
              </a:rPr>
              <a:t>To address these needs, the Parent and Family Engagement Coordinator will partner with local grocery stores and food banks once a month to make healthy food options available to families of low-income students. Additionally, families will be provided with recipes to promote healthy eating habits and nutrition education. (Goal 5; Action 7)</a:t>
            </a:r>
          </a:p>
          <a:p>
            <a:pPr marL="457200" indent="-457200">
              <a:buFont typeface="Arial" panose="020B0604020202020204" pitchFamily="34" charset="0"/>
              <a:buChar char="•"/>
            </a:pPr>
            <a:r>
              <a:rPr lang="en-US" sz="2400" dirty="0">
                <a:solidFill>
                  <a:schemeClr val="tx1"/>
                </a:solidFill>
              </a:rPr>
              <a:t>We anticipate this action will result in increased attendance, fewer behavioral outbursts, and decreased suspension rates for low-income students. Formal and informal feedback from low-income students and families will continue to guide the evolution of the program.</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71</a:t>
            </a:fld>
            <a:endParaRPr lang="en-US"/>
          </a:p>
        </p:txBody>
      </p:sp>
    </p:spTree>
    <p:extLst>
      <p:ext uri="{BB962C8B-B14F-4D97-AF65-F5344CB8AC3E}">
        <p14:creationId xmlns:p14="http://schemas.microsoft.com/office/powerpoint/2010/main" val="36028316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CC270-3426-4049-AA09-D85BB4A5408C}"/>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7373E606-6D72-4F63-842A-B3192E551C5B}"/>
              </a:ext>
            </a:extLst>
          </p:cNvPr>
          <p:cNvSpPr>
            <a:spLocks noGrp="1"/>
          </p:cNvSpPr>
          <p:nvPr>
            <p:ph type="sldNum" sz="quarter" idx="12"/>
          </p:nvPr>
        </p:nvSpPr>
        <p:spPr/>
        <p:txBody>
          <a:bodyPr/>
          <a:lstStyle/>
          <a:p>
            <a:fld id="{1E47FE53-EBF0-4DA7-9D9D-CC1C3A20F3CB}" type="slidenum">
              <a:rPr lang="en-US" smtClean="0"/>
              <a:t>72</a:t>
            </a:fld>
            <a:endParaRPr lang="en-US"/>
          </a:p>
        </p:txBody>
      </p:sp>
    </p:spTree>
    <p:extLst>
      <p:ext uri="{BB962C8B-B14F-4D97-AF65-F5344CB8AC3E}">
        <p14:creationId xmlns:p14="http://schemas.microsoft.com/office/powerpoint/2010/main" val="168147536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0FEE3-AF44-4174-938D-182126F18CE0}"/>
              </a:ext>
            </a:extLst>
          </p:cNvPr>
          <p:cNvSpPr>
            <a:spLocks noGrp="1"/>
          </p:cNvSpPr>
          <p:nvPr>
            <p:ph type="title"/>
          </p:nvPr>
        </p:nvSpPr>
        <p:spPr/>
        <p:txBody>
          <a:bodyPr/>
          <a:lstStyle/>
          <a:p>
            <a:r>
              <a:rPr lang="en-US" dirty="0"/>
              <a:t>The Focus is on Students</a:t>
            </a:r>
          </a:p>
        </p:txBody>
      </p:sp>
      <p:sp>
        <p:nvSpPr>
          <p:cNvPr id="3" name="Content Placeholder 2">
            <a:extLst>
              <a:ext uri="{FF2B5EF4-FFF2-40B4-BE49-F238E27FC236}">
                <a16:creationId xmlns:a16="http://schemas.microsoft.com/office/drawing/2014/main" id="{9FB7A8FE-8B1B-4A00-8EBF-55FCDF80F0B0}"/>
              </a:ext>
            </a:extLst>
          </p:cNvPr>
          <p:cNvSpPr>
            <a:spLocks noGrp="1"/>
          </p:cNvSpPr>
          <p:nvPr>
            <p:ph idx="1"/>
          </p:nvPr>
        </p:nvSpPr>
        <p:spPr/>
        <p:txBody>
          <a:bodyPr/>
          <a:lstStyle/>
          <a:p>
            <a:r>
              <a:rPr lang="en-US" dirty="0"/>
              <a:t>Remember that the focus is on students</a:t>
            </a:r>
          </a:p>
          <a:p>
            <a:pPr lvl="1"/>
            <a:r>
              <a:rPr lang="en-US" dirty="0"/>
              <a:t>Keep the focus on students when collecting and analyzing data.</a:t>
            </a:r>
          </a:p>
          <a:p>
            <a:pPr lvl="1"/>
            <a:r>
              <a:rPr lang="en-US" dirty="0"/>
              <a:t>Keep the focus on students when engaging educational partners.</a:t>
            </a:r>
          </a:p>
          <a:p>
            <a:pPr lvl="1"/>
            <a:r>
              <a:rPr lang="en-US" dirty="0"/>
              <a:t>Keep the focus on students when designing the plan. </a:t>
            </a:r>
          </a:p>
          <a:p>
            <a:pPr lvl="1"/>
            <a:r>
              <a:rPr lang="en-US" dirty="0"/>
              <a:t>Keep the focus on students when describing the actions and how they are contributing towards meeting the requirement to increase or improve services.</a:t>
            </a:r>
          </a:p>
        </p:txBody>
      </p:sp>
      <p:sp>
        <p:nvSpPr>
          <p:cNvPr id="4" name="Slide Number Placeholder 3">
            <a:extLst>
              <a:ext uri="{FF2B5EF4-FFF2-40B4-BE49-F238E27FC236}">
                <a16:creationId xmlns:a16="http://schemas.microsoft.com/office/drawing/2014/main" id="{7A3186E7-09E1-42D8-9FE7-B5AD2B43097C}"/>
              </a:ext>
            </a:extLst>
          </p:cNvPr>
          <p:cNvSpPr>
            <a:spLocks noGrp="1"/>
          </p:cNvSpPr>
          <p:nvPr>
            <p:ph type="sldNum" sz="quarter" idx="12"/>
          </p:nvPr>
        </p:nvSpPr>
        <p:spPr/>
        <p:txBody>
          <a:bodyPr/>
          <a:lstStyle/>
          <a:p>
            <a:fld id="{1E47FE53-EBF0-4DA7-9D9D-CC1C3A20F3CB}" type="slidenum">
              <a:rPr lang="en-US" smtClean="0"/>
              <a:t>73</a:t>
            </a:fld>
            <a:endParaRPr lang="en-US"/>
          </a:p>
        </p:txBody>
      </p:sp>
    </p:spTree>
    <p:extLst>
      <p:ext uri="{BB962C8B-B14F-4D97-AF65-F5344CB8AC3E}">
        <p14:creationId xmlns:p14="http://schemas.microsoft.com/office/powerpoint/2010/main" val="10695235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CC96-6F6A-4B70-AFE0-097050A10899}"/>
              </a:ext>
            </a:extLst>
          </p:cNvPr>
          <p:cNvSpPr>
            <a:spLocks noGrp="1"/>
          </p:cNvSpPr>
          <p:nvPr>
            <p:ph type="title"/>
          </p:nvPr>
        </p:nvSpPr>
        <p:spPr/>
        <p:txBody>
          <a:bodyPr/>
          <a:lstStyle/>
          <a:p>
            <a:r>
              <a:rPr lang="en-US" dirty="0"/>
              <a:t>The LCAP “Through Line” (1 of 2)</a:t>
            </a:r>
          </a:p>
        </p:txBody>
      </p:sp>
      <p:pic>
        <p:nvPicPr>
          <p:cNvPr id="9" name="Content Placeholder 8" descr="See Appendix B for descriptive text">
            <a:extLst>
              <a:ext uri="{FF2B5EF4-FFF2-40B4-BE49-F238E27FC236}">
                <a16:creationId xmlns:a16="http://schemas.microsoft.com/office/drawing/2014/main" id="{2C42AC57-8881-4BB6-B3F6-A149DE03158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89635" y="1737360"/>
            <a:ext cx="10412730" cy="3953280"/>
          </a:xfrm>
        </p:spPr>
      </p:pic>
      <p:sp>
        <p:nvSpPr>
          <p:cNvPr id="4" name="Content Placeholder 3">
            <a:extLst>
              <a:ext uri="{FF2B5EF4-FFF2-40B4-BE49-F238E27FC236}">
                <a16:creationId xmlns:a16="http://schemas.microsoft.com/office/drawing/2014/main" id="{EABF3EDF-B242-40A1-9710-1DB1C7D4D9B9}"/>
              </a:ext>
            </a:extLst>
          </p:cNvPr>
          <p:cNvSpPr>
            <a:spLocks noGrp="1"/>
          </p:cNvSpPr>
          <p:nvPr>
            <p:ph sz="half" idx="2"/>
          </p:nvPr>
        </p:nvSpPr>
        <p:spPr>
          <a:xfrm>
            <a:off x="1097278" y="5877733"/>
            <a:ext cx="10058402" cy="365125"/>
          </a:xfrm>
        </p:spPr>
        <p:txBody>
          <a:bodyPr>
            <a:normAutofit fontScale="85000" lnSpcReduction="20000"/>
          </a:bodyPr>
          <a:lstStyle/>
          <a:p>
            <a:pPr marL="0" indent="0">
              <a:buNone/>
            </a:pPr>
            <a:r>
              <a:rPr lang="en-US" dirty="0"/>
              <a:t>*see </a:t>
            </a:r>
            <a:r>
              <a:rPr lang="en-US" dirty="0">
                <a:solidFill>
                  <a:srgbClr val="1704A0"/>
                </a:solidFill>
                <a:hlinkClick r:id="rId3" action="ppaction://hlinksldjump">
                  <a:extLst>
                    <a:ext uri="{A12FA001-AC4F-418D-AE19-62706E023703}">
                      <ahyp:hlinkClr xmlns:ahyp="http://schemas.microsoft.com/office/drawing/2018/hyperlinkcolor" val="tx"/>
                    </a:ext>
                  </a:extLst>
                </a:hlinkClick>
              </a:rPr>
              <a:t>Appendix B</a:t>
            </a:r>
            <a:r>
              <a:rPr lang="en-US" dirty="0"/>
              <a:t> for descriptive text</a:t>
            </a:r>
          </a:p>
        </p:txBody>
      </p:sp>
      <p:sp>
        <p:nvSpPr>
          <p:cNvPr id="5" name="Slide Number Placeholder 4">
            <a:extLst>
              <a:ext uri="{FF2B5EF4-FFF2-40B4-BE49-F238E27FC236}">
                <a16:creationId xmlns:a16="http://schemas.microsoft.com/office/drawing/2014/main" id="{EEEEE4C9-FDD5-44E4-975E-9F7893C9010A}"/>
              </a:ext>
            </a:extLst>
          </p:cNvPr>
          <p:cNvSpPr>
            <a:spLocks noGrp="1"/>
          </p:cNvSpPr>
          <p:nvPr>
            <p:ph type="sldNum" sz="quarter" idx="12"/>
          </p:nvPr>
        </p:nvSpPr>
        <p:spPr/>
        <p:txBody>
          <a:bodyPr/>
          <a:lstStyle/>
          <a:p>
            <a:fld id="{1E47FE53-EBF0-4DA7-9D9D-CC1C3A20F3CB}" type="slidenum">
              <a:rPr lang="en-US" smtClean="0"/>
              <a:t>74</a:t>
            </a:fld>
            <a:endParaRPr lang="en-US"/>
          </a:p>
        </p:txBody>
      </p:sp>
    </p:spTree>
    <p:extLst>
      <p:ext uri="{BB962C8B-B14F-4D97-AF65-F5344CB8AC3E}">
        <p14:creationId xmlns:p14="http://schemas.microsoft.com/office/powerpoint/2010/main" val="12282494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C6FB8-FD76-49E6-B247-347249C0565C}"/>
              </a:ext>
            </a:extLst>
          </p:cNvPr>
          <p:cNvSpPr>
            <a:spLocks noGrp="1"/>
          </p:cNvSpPr>
          <p:nvPr>
            <p:ph type="title"/>
          </p:nvPr>
        </p:nvSpPr>
        <p:spPr/>
        <p:txBody>
          <a:bodyPr/>
          <a:lstStyle/>
          <a:p>
            <a:r>
              <a:rPr lang="en-US" dirty="0"/>
              <a:t>The LCAP “Through Line” (2 of 2)</a:t>
            </a:r>
          </a:p>
        </p:txBody>
      </p:sp>
      <p:sp>
        <p:nvSpPr>
          <p:cNvPr id="3" name="Content Placeholder 2">
            <a:extLst>
              <a:ext uri="{FF2B5EF4-FFF2-40B4-BE49-F238E27FC236}">
                <a16:creationId xmlns:a16="http://schemas.microsoft.com/office/drawing/2014/main" id="{CB620CB9-AB8E-40D6-A447-6F85D921DDBF}"/>
              </a:ext>
            </a:extLst>
          </p:cNvPr>
          <p:cNvSpPr>
            <a:spLocks noGrp="1"/>
          </p:cNvSpPr>
          <p:nvPr>
            <p:ph idx="1"/>
          </p:nvPr>
        </p:nvSpPr>
        <p:spPr/>
        <p:txBody>
          <a:bodyPr>
            <a:normAutofit/>
          </a:bodyPr>
          <a:lstStyle/>
          <a:p>
            <a:r>
              <a:rPr lang="en-US" dirty="0"/>
              <a:t>It is also important to look at the LCAP as a whole.</a:t>
            </a:r>
          </a:p>
          <a:p>
            <a:r>
              <a:rPr lang="en-US" dirty="0"/>
              <a:t>The LCAP is composed of different sections.</a:t>
            </a:r>
          </a:p>
          <a:p>
            <a:r>
              <a:rPr lang="en-US" dirty="0"/>
              <a:t>The sections are interrelated.</a:t>
            </a:r>
          </a:p>
          <a:p>
            <a:r>
              <a:rPr lang="en-US" dirty="0"/>
              <a:t>The document is greater than the sum of its parts.</a:t>
            </a:r>
          </a:p>
        </p:txBody>
      </p:sp>
      <p:sp>
        <p:nvSpPr>
          <p:cNvPr id="4" name="Slide Number Placeholder 3">
            <a:extLst>
              <a:ext uri="{FF2B5EF4-FFF2-40B4-BE49-F238E27FC236}">
                <a16:creationId xmlns:a16="http://schemas.microsoft.com/office/drawing/2014/main" id="{6737C91A-BF07-4711-90E6-1AA93738DE8A}"/>
              </a:ext>
            </a:extLst>
          </p:cNvPr>
          <p:cNvSpPr>
            <a:spLocks noGrp="1"/>
          </p:cNvSpPr>
          <p:nvPr>
            <p:ph type="sldNum" sz="quarter" idx="12"/>
          </p:nvPr>
        </p:nvSpPr>
        <p:spPr/>
        <p:txBody>
          <a:bodyPr/>
          <a:lstStyle/>
          <a:p>
            <a:fld id="{1E47FE53-EBF0-4DA7-9D9D-CC1C3A20F3CB}" type="slidenum">
              <a:rPr lang="en-US" smtClean="0"/>
              <a:t>75</a:t>
            </a:fld>
            <a:endParaRPr lang="en-US"/>
          </a:p>
        </p:txBody>
      </p:sp>
    </p:spTree>
    <p:extLst>
      <p:ext uri="{BB962C8B-B14F-4D97-AF65-F5344CB8AC3E}">
        <p14:creationId xmlns:p14="http://schemas.microsoft.com/office/powerpoint/2010/main" val="22799106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p:txBody>
          <a:bodyPr/>
          <a:lstStyle/>
          <a:p>
            <a:r>
              <a:rPr lang="en-US" dirty="0"/>
              <a:t>Future Trainings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76</a:t>
            </a:fld>
            <a:endParaRPr lang="en-US"/>
          </a:p>
        </p:txBody>
      </p:sp>
    </p:spTree>
    <p:extLst>
      <p:ext uri="{BB962C8B-B14F-4D97-AF65-F5344CB8AC3E}">
        <p14:creationId xmlns:p14="http://schemas.microsoft.com/office/powerpoint/2010/main" val="225636753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r>
              <a:rPr lang="en-US" dirty="0"/>
              <a:t>Tuesday, January 10th at 2 p.m.</a:t>
            </a:r>
          </a:p>
          <a:p>
            <a:pPr lvl="1"/>
            <a:r>
              <a:rPr lang="en-US" dirty="0"/>
              <a:t>Increased or Improved Services, Part II</a:t>
            </a:r>
          </a:p>
          <a:p>
            <a:r>
              <a:rPr lang="en-US" dirty="0"/>
              <a:t>Tuesday, January 17th at 2 p.m.</a:t>
            </a:r>
          </a:p>
          <a:p>
            <a:pPr lvl="1"/>
            <a:r>
              <a:rPr lang="en-US" dirty="0"/>
              <a:t>Dashboard Local Indicators Process for 2023</a:t>
            </a:r>
          </a:p>
          <a:p>
            <a:r>
              <a:rPr lang="en-US" dirty="0"/>
              <a:t>Thursday, January 26th at 3 p.m.</a:t>
            </a:r>
          </a:p>
          <a:p>
            <a:pPr lvl="1"/>
            <a:r>
              <a:rPr lang="en-US" dirty="0"/>
              <a:t>LCAP Required Goals</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77</a:t>
            </a:fld>
            <a:endParaRPr lang="en-US"/>
          </a:p>
        </p:txBody>
      </p:sp>
    </p:spTree>
    <p:extLst>
      <p:ext uri="{BB962C8B-B14F-4D97-AF65-F5344CB8AC3E}">
        <p14:creationId xmlns:p14="http://schemas.microsoft.com/office/powerpoint/2010/main" val="358138833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78</a:t>
            </a:fld>
            <a:endParaRPr lang="en-US"/>
          </a:p>
        </p:txBody>
      </p:sp>
    </p:spTree>
    <p:extLst>
      <p:ext uri="{BB962C8B-B14F-4D97-AF65-F5344CB8AC3E}">
        <p14:creationId xmlns:p14="http://schemas.microsoft.com/office/powerpoint/2010/main" val="415386070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8A72F-F1D5-49AF-9CF1-ABB0EEBDFBBE}"/>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236B7254-1F9C-4897-9CE4-C3D0F21377BD}"/>
              </a:ext>
            </a:extLst>
          </p:cNvPr>
          <p:cNvSpPr>
            <a:spLocks noGrp="1"/>
          </p:cNvSpPr>
          <p:nvPr>
            <p:ph type="sldNum" sz="quarter" idx="12"/>
          </p:nvPr>
        </p:nvSpPr>
        <p:spPr/>
        <p:txBody>
          <a:bodyPr/>
          <a:lstStyle/>
          <a:p>
            <a:fld id="{1E47FE53-EBF0-4DA7-9D9D-CC1C3A20F3CB}" type="slidenum">
              <a:rPr lang="en-US" smtClean="0"/>
              <a:t>79</a:t>
            </a:fld>
            <a:endParaRPr lang="en-US"/>
          </a:p>
        </p:txBody>
      </p:sp>
    </p:spTree>
    <p:extLst>
      <p:ext uri="{BB962C8B-B14F-4D97-AF65-F5344CB8AC3E}">
        <p14:creationId xmlns:p14="http://schemas.microsoft.com/office/powerpoint/2010/main" val="93745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760F8-E2BE-49FB-B93D-C1AFD16A2948}"/>
              </a:ext>
            </a:extLst>
          </p:cNvPr>
          <p:cNvSpPr>
            <a:spLocks noGrp="1"/>
          </p:cNvSpPr>
          <p:nvPr>
            <p:ph type="title"/>
          </p:nvPr>
        </p:nvSpPr>
        <p:spPr/>
        <p:txBody>
          <a:bodyPr/>
          <a:lstStyle/>
          <a:p>
            <a:r>
              <a:rPr lang="en-US" dirty="0"/>
              <a:t>Funding Flexibility to Ensure Student Success</a:t>
            </a:r>
          </a:p>
        </p:txBody>
      </p:sp>
      <p:sp>
        <p:nvSpPr>
          <p:cNvPr id="3" name="Content Placeholder 2">
            <a:extLst>
              <a:ext uri="{FF2B5EF4-FFF2-40B4-BE49-F238E27FC236}">
                <a16:creationId xmlns:a16="http://schemas.microsoft.com/office/drawing/2014/main" id="{778802E6-E72A-477E-BE9B-07E320F272E1}"/>
              </a:ext>
            </a:extLst>
          </p:cNvPr>
          <p:cNvSpPr>
            <a:spLocks noGrp="1"/>
          </p:cNvSpPr>
          <p:nvPr>
            <p:ph idx="1"/>
          </p:nvPr>
        </p:nvSpPr>
        <p:spPr/>
        <p:txBody>
          <a:bodyPr/>
          <a:lstStyle/>
          <a:p>
            <a:pPr lvl="0"/>
            <a:r>
              <a:rPr lang="en-US" dirty="0">
                <a:sym typeface="Arial"/>
              </a:rPr>
              <a:t>LCFF provides for an increased level of local flexibility to determine which programs and/or services have the greatest likelihood of ensuring that each student will succeed in relation to each of the LCFF state priorities.</a:t>
            </a:r>
            <a:endParaRPr lang="en-US" dirty="0"/>
          </a:p>
          <a:p>
            <a:pPr lvl="0"/>
            <a:r>
              <a:rPr lang="en-US" dirty="0">
                <a:sym typeface="Arial"/>
              </a:rPr>
              <a:t>In exchange for this flexibility, the LCFF requires greater local responsibility for selecting appropriate and effective programs.</a:t>
            </a:r>
          </a:p>
          <a:p>
            <a:pPr lvl="0"/>
            <a:r>
              <a:rPr lang="en-US" dirty="0"/>
              <a:t>This necessitates transparency and engaging the LEA’s educational partners in analysis and decision-making.</a:t>
            </a:r>
          </a:p>
        </p:txBody>
      </p:sp>
      <p:sp>
        <p:nvSpPr>
          <p:cNvPr id="4" name="Slide Number Placeholder 3">
            <a:extLst>
              <a:ext uri="{FF2B5EF4-FFF2-40B4-BE49-F238E27FC236}">
                <a16:creationId xmlns:a16="http://schemas.microsoft.com/office/drawing/2014/main" id="{C4AC076E-BC48-44C6-B3C9-0C74136514FC}"/>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287771753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CD3F-ABB6-475D-B0CE-3A7A87C57F50}"/>
              </a:ext>
            </a:extLst>
          </p:cNvPr>
          <p:cNvSpPr>
            <a:spLocks noGrp="1"/>
          </p:cNvSpPr>
          <p:nvPr>
            <p:ph type="title"/>
          </p:nvPr>
        </p:nvSpPr>
        <p:spPr/>
        <p:txBody>
          <a:bodyPr/>
          <a:lstStyle/>
          <a:p>
            <a:r>
              <a:rPr lang="en-US" dirty="0"/>
              <a:t>Appendix A – </a:t>
            </a:r>
            <a:r>
              <a:rPr lang="en-US" dirty="0">
                <a:solidFill>
                  <a:srgbClr val="1704A0"/>
                </a:solidFill>
                <a:hlinkClick r:id="rId3" action="ppaction://hlinksldjump">
                  <a:extLst>
                    <a:ext uri="{A12FA001-AC4F-418D-AE19-62706E023703}">
                      <ahyp:hlinkClr xmlns:ahyp="http://schemas.microsoft.com/office/drawing/2018/hyperlinkcolor" val="tx"/>
                    </a:ext>
                  </a:extLst>
                </a:hlinkClick>
              </a:rPr>
              <a:t>Slide 9</a:t>
            </a:r>
            <a:endParaRPr lang="en-US" dirty="0">
              <a:solidFill>
                <a:srgbClr val="1704A0"/>
              </a:solidFill>
            </a:endParaRPr>
          </a:p>
        </p:txBody>
      </p:sp>
      <p:sp>
        <p:nvSpPr>
          <p:cNvPr id="3" name="Content Placeholder 2">
            <a:extLst>
              <a:ext uri="{FF2B5EF4-FFF2-40B4-BE49-F238E27FC236}">
                <a16:creationId xmlns:a16="http://schemas.microsoft.com/office/drawing/2014/main" id="{288E20E0-866B-434A-8AF4-F69E9F46A4B2}"/>
              </a:ext>
            </a:extLst>
          </p:cNvPr>
          <p:cNvSpPr>
            <a:spLocks noGrp="1"/>
          </p:cNvSpPr>
          <p:nvPr>
            <p:ph idx="1"/>
          </p:nvPr>
        </p:nvSpPr>
        <p:spPr/>
        <p:txBody>
          <a:bodyPr>
            <a:normAutofit fontScale="85000" lnSpcReduction="20000"/>
          </a:bodyPr>
          <a:lstStyle/>
          <a:p>
            <a:pPr marL="0" indent="0">
              <a:buNone/>
            </a:pPr>
            <a:r>
              <a:rPr lang="en-US" dirty="0"/>
              <a:t>From left to right: </a:t>
            </a:r>
          </a:p>
          <a:p>
            <a:pPr marL="171450" indent="-171450"/>
            <a:r>
              <a:rPr lang="en-US" dirty="0"/>
              <a:t>A student holding up a paper with a red “A+” labeled “Per student base grant”</a:t>
            </a:r>
          </a:p>
          <a:p>
            <a:pPr marL="171450" indent="-171450"/>
            <a:r>
              <a:rPr lang="en-US" dirty="0"/>
              <a:t>An addition sign</a:t>
            </a:r>
          </a:p>
          <a:p>
            <a:pPr marL="171450" indent="-171450"/>
            <a:r>
              <a:rPr lang="en-US" dirty="0"/>
              <a:t>A large group of students labeled “Grade span adjustments”</a:t>
            </a:r>
          </a:p>
          <a:p>
            <a:pPr marL="171450" indent="-171450"/>
            <a:r>
              <a:rPr lang="en-US" dirty="0"/>
              <a:t>An addition sign</a:t>
            </a:r>
          </a:p>
          <a:p>
            <a:pPr marL="171450" indent="-171450"/>
            <a:r>
              <a:rPr lang="en-US" dirty="0"/>
              <a:t>A group of multicolored raised hands labeled “Add-on adjustments based on the number and concentration of low income, English learner, and foster youth students”</a:t>
            </a:r>
          </a:p>
          <a:p>
            <a:pPr marL="171450" indent="-171450"/>
            <a:r>
              <a:rPr lang="en-US" dirty="0"/>
              <a:t>An equal sign</a:t>
            </a:r>
          </a:p>
          <a:p>
            <a:pPr marL="171450" indent="-171450"/>
            <a:r>
              <a:rPr lang="en-US" dirty="0"/>
              <a:t>A large, green dollar sign</a:t>
            </a:r>
          </a:p>
          <a:p>
            <a:endParaRPr lang="en-US" dirty="0"/>
          </a:p>
        </p:txBody>
      </p:sp>
      <p:sp>
        <p:nvSpPr>
          <p:cNvPr id="4" name="Slide Number Placeholder 3">
            <a:extLst>
              <a:ext uri="{FF2B5EF4-FFF2-40B4-BE49-F238E27FC236}">
                <a16:creationId xmlns:a16="http://schemas.microsoft.com/office/drawing/2014/main" id="{90A0FA03-8A20-4F80-94B4-7BF315E211AC}"/>
              </a:ext>
            </a:extLst>
          </p:cNvPr>
          <p:cNvSpPr>
            <a:spLocks noGrp="1"/>
          </p:cNvSpPr>
          <p:nvPr>
            <p:ph type="sldNum" sz="quarter" idx="12"/>
          </p:nvPr>
        </p:nvSpPr>
        <p:spPr/>
        <p:txBody>
          <a:bodyPr/>
          <a:lstStyle/>
          <a:p>
            <a:fld id="{1E47FE53-EBF0-4DA7-9D9D-CC1C3A20F3CB}" type="slidenum">
              <a:rPr lang="en-US" smtClean="0"/>
              <a:t>80</a:t>
            </a:fld>
            <a:endParaRPr lang="en-US"/>
          </a:p>
        </p:txBody>
      </p:sp>
    </p:spTree>
    <p:extLst>
      <p:ext uri="{BB962C8B-B14F-4D97-AF65-F5344CB8AC3E}">
        <p14:creationId xmlns:p14="http://schemas.microsoft.com/office/powerpoint/2010/main" val="5132399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C811-FB08-4661-B759-81FF494EDE82}"/>
              </a:ext>
            </a:extLst>
          </p:cNvPr>
          <p:cNvSpPr>
            <a:spLocks noGrp="1"/>
          </p:cNvSpPr>
          <p:nvPr>
            <p:ph type="title"/>
          </p:nvPr>
        </p:nvSpPr>
        <p:spPr/>
        <p:txBody>
          <a:bodyPr/>
          <a:lstStyle/>
          <a:p>
            <a:r>
              <a:rPr lang="en-US" dirty="0"/>
              <a:t>Appendix B – </a:t>
            </a:r>
            <a:r>
              <a:rPr lang="en-US" dirty="0">
                <a:solidFill>
                  <a:srgbClr val="1704A0"/>
                </a:solidFill>
                <a:hlinkClick r:id="rId2" action="ppaction://hlinksldjump">
                  <a:extLst>
                    <a:ext uri="{A12FA001-AC4F-418D-AE19-62706E023703}">
                      <ahyp:hlinkClr xmlns:ahyp="http://schemas.microsoft.com/office/drawing/2018/hyperlinkcolor" val="tx"/>
                    </a:ext>
                  </a:extLst>
                </a:hlinkClick>
              </a:rPr>
              <a:t>Slide 74</a:t>
            </a:r>
            <a:endParaRPr lang="en-US" dirty="0">
              <a:solidFill>
                <a:srgbClr val="1704A0"/>
              </a:solidFill>
            </a:endParaRPr>
          </a:p>
        </p:txBody>
      </p:sp>
      <p:sp>
        <p:nvSpPr>
          <p:cNvPr id="3" name="Content Placeholder 2">
            <a:extLst>
              <a:ext uri="{FF2B5EF4-FFF2-40B4-BE49-F238E27FC236}">
                <a16:creationId xmlns:a16="http://schemas.microsoft.com/office/drawing/2014/main" id="{396B00E5-8564-4B5D-92A6-54D6CF8E31F5}"/>
              </a:ext>
            </a:extLst>
          </p:cNvPr>
          <p:cNvSpPr>
            <a:spLocks noGrp="1"/>
          </p:cNvSpPr>
          <p:nvPr>
            <p:ph idx="1"/>
          </p:nvPr>
        </p:nvSpPr>
        <p:spPr/>
        <p:txBody>
          <a:bodyPr>
            <a:normAutofit/>
          </a:bodyPr>
          <a:lstStyle/>
          <a:p>
            <a:r>
              <a:rPr lang="en-US" dirty="0"/>
              <a:t>5 dark gray rectangular shapes arranged side-by-side horizontally on the longer side</a:t>
            </a:r>
          </a:p>
          <a:p>
            <a:r>
              <a:rPr lang="en-US" dirty="0"/>
              <a:t>An ongoing arrow at the bottom of all rectangles visually connecting them together.</a:t>
            </a:r>
          </a:p>
          <a:p>
            <a:r>
              <a:rPr lang="en-US" dirty="0"/>
              <a:t>The rectangles have a decorative symbol and the following titles: Plan Summary, Engaging Educational Partners, Goals and Actions, Increased or Improved Services, Action Tables.</a:t>
            </a:r>
          </a:p>
        </p:txBody>
      </p:sp>
      <p:sp>
        <p:nvSpPr>
          <p:cNvPr id="4" name="Slide Number Placeholder 3">
            <a:extLst>
              <a:ext uri="{FF2B5EF4-FFF2-40B4-BE49-F238E27FC236}">
                <a16:creationId xmlns:a16="http://schemas.microsoft.com/office/drawing/2014/main" id="{39C6652A-D871-4427-9E70-7A116926CD17}"/>
              </a:ext>
            </a:extLst>
          </p:cNvPr>
          <p:cNvSpPr>
            <a:spLocks noGrp="1"/>
          </p:cNvSpPr>
          <p:nvPr>
            <p:ph type="sldNum" sz="quarter" idx="12"/>
          </p:nvPr>
        </p:nvSpPr>
        <p:spPr/>
        <p:txBody>
          <a:bodyPr/>
          <a:lstStyle/>
          <a:p>
            <a:fld id="{1E47FE53-EBF0-4DA7-9D9D-CC1C3A20F3CB}" type="slidenum">
              <a:rPr lang="en-US" smtClean="0"/>
              <a:t>81</a:t>
            </a:fld>
            <a:endParaRPr lang="en-US"/>
          </a:p>
        </p:txBody>
      </p:sp>
    </p:spTree>
    <p:extLst>
      <p:ext uri="{BB962C8B-B14F-4D97-AF65-F5344CB8AC3E}">
        <p14:creationId xmlns:p14="http://schemas.microsoft.com/office/powerpoint/2010/main" val="1504676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2C6F2-1B09-4EDD-847E-AD2C2A07766D}"/>
              </a:ext>
            </a:extLst>
          </p:cNvPr>
          <p:cNvSpPr>
            <a:spLocks noGrp="1"/>
          </p:cNvSpPr>
          <p:nvPr>
            <p:ph type="title"/>
          </p:nvPr>
        </p:nvSpPr>
        <p:spPr/>
        <p:txBody>
          <a:bodyPr/>
          <a:lstStyle/>
          <a:p>
            <a:r>
              <a:rPr lang="en-US" dirty="0"/>
              <a:t>LCFF Funding Formula Basics</a:t>
            </a:r>
          </a:p>
        </p:txBody>
      </p:sp>
      <p:pic>
        <p:nvPicPr>
          <p:cNvPr id="6" name="Content Placeholder 5" descr="See Appendix A for descriptive text">
            <a:extLst>
              <a:ext uri="{FF2B5EF4-FFF2-40B4-BE49-F238E27FC236}">
                <a16:creationId xmlns:a16="http://schemas.microsoft.com/office/drawing/2014/main" id="{3BDB2D31-2A5D-4FF8-840D-D1BC4314FEA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22435" y="1737360"/>
            <a:ext cx="11469565" cy="4505498"/>
          </a:xfrm>
        </p:spPr>
      </p:pic>
      <p:sp>
        <p:nvSpPr>
          <p:cNvPr id="4" name="Content Placeholder 3">
            <a:extLst>
              <a:ext uri="{FF2B5EF4-FFF2-40B4-BE49-F238E27FC236}">
                <a16:creationId xmlns:a16="http://schemas.microsoft.com/office/drawing/2014/main" id="{3ABB5239-54E4-46FA-94A0-F09FF8F46A54}"/>
              </a:ext>
            </a:extLst>
          </p:cNvPr>
          <p:cNvSpPr>
            <a:spLocks noGrp="1"/>
          </p:cNvSpPr>
          <p:nvPr>
            <p:ph sz="half" idx="2"/>
          </p:nvPr>
        </p:nvSpPr>
        <p:spPr>
          <a:xfrm>
            <a:off x="1097278" y="5877733"/>
            <a:ext cx="10058402" cy="365125"/>
          </a:xfrm>
        </p:spPr>
        <p:txBody>
          <a:bodyPr>
            <a:normAutofit fontScale="85000" lnSpcReduction="20000"/>
          </a:bodyPr>
          <a:lstStyle/>
          <a:p>
            <a:r>
              <a:rPr lang="en-US" dirty="0"/>
              <a:t>See </a:t>
            </a:r>
            <a:r>
              <a:rPr lang="en-US" dirty="0">
                <a:solidFill>
                  <a:srgbClr val="1704A0"/>
                </a:solidFill>
                <a:hlinkClick r:id="rId3" action="ppaction://hlinksldjump">
                  <a:extLst>
                    <a:ext uri="{A12FA001-AC4F-418D-AE19-62706E023703}">
                      <ahyp:hlinkClr xmlns:ahyp="http://schemas.microsoft.com/office/drawing/2018/hyperlinkcolor" val="tx"/>
                    </a:ext>
                  </a:extLst>
                </a:hlinkClick>
              </a:rPr>
              <a:t>Appendix A</a:t>
            </a:r>
            <a:r>
              <a:rPr lang="en-US" dirty="0"/>
              <a:t> for descriptive text</a:t>
            </a:r>
          </a:p>
        </p:txBody>
      </p:sp>
      <p:sp>
        <p:nvSpPr>
          <p:cNvPr id="5" name="Slide Number Placeholder 4">
            <a:extLst>
              <a:ext uri="{FF2B5EF4-FFF2-40B4-BE49-F238E27FC236}">
                <a16:creationId xmlns:a16="http://schemas.microsoft.com/office/drawing/2014/main" id="{E83BAAA5-CE45-447A-B641-ED5CA6311454}"/>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307087104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7027</TotalTime>
  <Words>5939</Words>
  <Application>Microsoft Office PowerPoint</Application>
  <PresentationFormat>Widescreen</PresentationFormat>
  <Paragraphs>439</Paragraphs>
  <Slides>81</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81</vt:i4>
      </vt:variant>
    </vt:vector>
  </HeadingPairs>
  <TitlesOfParts>
    <vt:vector size="86" baseType="lpstr">
      <vt:lpstr>Arial</vt:lpstr>
      <vt:lpstr>Calibri</vt:lpstr>
      <vt:lpstr>Times</vt:lpstr>
      <vt:lpstr>Retrospect</vt:lpstr>
      <vt:lpstr>1_Retrospect</vt:lpstr>
      <vt:lpstr>Increased or Improved Services, Part 1</vt:lpstr>
      <vt:lpstr>Webinar Series</vt:lpstr>
      <vt:lpstr>Purpose</vt:lpstr>
      <vt:lpstr>Intended Audience</vt:lpstr>
      <vt:lpstr>Foundations</vt:lpstr>
      <vt:lpstr>Foundational Principles of the LCFF (1 of 2)</vt:lpstr>
      <vt:lpstr>Foundational Principles of the LCFF (2 of 2)</vt:lpstr>
      <vt:lpstr>Funding Flexibility to Ensure Student Success</vt:lpstr>
      <vt:lpstr>LCFF Funding Formula Basics</vt:lpstr>
      <vt:lpstr>Unrestricted Funds</vt:lpstr>
      <vt:lpstr>Requirement to Increase or Improve Services</vt:lpstr>
      <vt:lpstr>“…In Proportion To…” (1 of 2)</vt:lpstr>
      <vt:lpstr>“…In Proportion To…” (2 of 2)</vt:lpstr>
      <vt:lpstr>How Is the Requirement Met?</vt:lpstr>
      <vt:lpstr>Demonstration in the LCAP</vt:lpstr>
      <vt:lpstr>Reminder: Carryover Requirement</vt:lpstr>
      <vt:lpstr>Contributing Actions</vt:lpstr>
      <vt:lpstr>What is a “Contributing” Action?</vt:lpstr>
      <vt:lpstr>What Constitutes a “Contributing” Action?</vt:lpstr>
      <vt:lpstr>Types of Contributing Actions</vt:lpstr>
      <vt:lpstr>LEA-Wide and Schoolwide Actions</vt:lpstr>
      <vt:lpstr>“Limited” Actions</vt:lpstr>
      <vt:lpstr>Developing Contributing Actions – The Practice</vt:lpstr>
      <vt:lpstr>The Practice in Steps</vt:lpstr>
      <vt:lpstr>Step 1 – Gather and Analyze Data (1 of 3)</vt:lpstr>
      <vt:lpstr>Step 1 – Gather and Analyze Data (2 of 3)</vt:lpstr>
      <vt:lpstr>Step 1 – Gather and Analyze Data (3 of 3)</vt:lpstr>
      <vt:lpstr>Step 2 – Identify Needs (1 of 2)</vt:lpstr>
      <vt:lpstr>Step 2 – Identify Needs (2 of 2)</vt:lpstr>
      <vt:lpstr>Step 3 – Develop Strategies to Address Needs</vt:lpstr>
      <vt:lpstr>Step 4 – Identify Measures of Effectiveness</vt:lpstr>
      <vt:lpstr>Step 5 – Determine Scope</vt:lpstr>
      <vt:lpstr>LEA-wide Actions</vt:lpstr>
      <vt:lpstr>Example #1 – Gather and Analyze Data</vt:lpstr>
      <vt:lpstr>Example #1 – Identify Needs</vt:lpstr>
      <vt:lpstr>Example #1 – Develop Strategies to Address Needs</vt:lpstr>
      <vt:lpstr>Example #1 – Identify Measures of Effectiveness </vt:lpstr>
      <vt:lpstr>Example #1 – Determine Scope </vt:lpstr>
      <vt:lpstr>Example #1</vt:lpstr>
      <vt:lpstr>Schoolwide Actions</vt:lpstr>
      <vt:lpstr>Example #2 – Gather and Analyze Data (1 of 2)</vt:lpstr>
      <vt:lpstr>Example #2 – Gather and Analyze Data (2 of 2)</vt:lpstr>
      <vt:lpstr>Example #2 – Identify Needs</vt:lpstr>
      <vt:lpstr>Example #2 – Develop Strategies to Address Needs</vt:lpstr>
      <vt:lpstr>Example #2 – Identify Measures of Effectiveness</vt:lpstr>
      <vt:lpstr>Example #2 – Determine Scope </vt:lpstr>
      <vt:lpstr>Example #2 (1 of 2)</vt:lpstr>
      <vt:lpstr>Example #2 (2 of 2)</vt:lpstr>
      <vt:lpstr>Limited Actions: EL Students</vt:lpstr>
      <vt:lpstr>Example #3 – Gather and Analyze Data</vt:lpstr>
      <vt:lpstr>Example #3 – Identify Needs</vt:lpstr>
      <vt:lpstr>Example #3 – Develop Strategies to Address Needs</vt:lpstr>
      <vt:lpstr>Example #3 – Identify Measures of Effectiveness</vt:lpstr>
      <vt:lpstr>Example #3 – Determine Scope </vt:lpstr>
      <vt:lpstr>Example #3</vt:lpstr>
      <vt:lpstr>Limited Actions: Foster Youth Students</vt:lpstr>
      <vt:lpstr>Example #4 – Gather and Analyze</vt:lpstr>
      <vt:lpstr>Example #4 – Identified Needs</vt:lpstr>
      <vt:lpstr>Example #4 – Actions to Address Needs</vt:lpstr>
      <vt:lpstr>Example #4 – Metrics</vt:lpstr>
      <vt:lpstr>Example #4 – Determine Scope </vt:lpstr>
      <vt:lpstr>Example #4 (1 of 2)</vt:lpstr>
      <vt:lpstr>Example #4 (2 of 2)</vt:lpstr>
      <vt:lpstr>Limited Actions: Low-income Students</vt:lpstr>
      <vt:lpstr>Example #5 – Gather and Analyze</vt:lpstr>
      <vt:lpstr>Example #5 – Identify Needs</vt:lpstr>
      <vt:lpstr>Example #5 – Develop Strategies to Address Needs</vt:lpstr>
      <vt:lpstr>Example #5 – Identify Measures of Effectiveness</vt:lpstr>
      <vt:lpstr>Example #5 – Determine Scope </vt:lpstr>
      <vt:lpstr>Example #5 (1 of 2)</vt:lpstr>
      <vt:lpstr>Example #5 (2 of 2)</vt:lpstr>
      <vt:lpstr>Closing Thoughts</vt:lpstr>
      <vt:lpstr>The Focus is on Students</vt:lpstr>
      <vt:lpstr>The LCAP “Through Line” (1 of 2)</vt:lpstr>
      <vt:lpstr>The LCAP “Through Line” (2 of 2)</vt:lpstr>
      <vt:lpstr>Upcoming Opportunities</vt:lpstr>
      <vt:lpstr>Upcoming Webinars</vt:lpstr>
      <vt:lpstr>Contact Information</vt:lpstr>
      <vt:lpstr>Thank you for attending!</vt:lpstr>
      <vt:lpstr>Appendix A – Slide 9</vt:lpstr>
      <vt:lpstr>Appendix B – Slide 74</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Increased or Improved Services, Part I - LCFF (CA Dept of Education)</dc:title>
  <dc:subject>Tuesdays @ 2 webinar presentation of the Increased or Improved section of the 2023-24 Local Control and Accountability Plan.</dc:subject>
  <dc:creator>Local Agency Systems Support Office</dc:creator>
  <cp:keywords>lcap, local, control, accountability, plan, template, instructions, stakeholders, educational, partners, unduplicated, students, pupils</cp:keywords>
  <cp:lastModifiedBy>Susan Aglubat-Alvarez</cp:lastModifiedBy>
  <cp:revision>297</cp:revision>
  <cp:lastPrinted>2016-11-14T18:06:51Z</cp:lastPrinted>
  <dcterms:created xsi:type="dcterms:W3CDTF">2016-11-08T21:28:02Z</dcterms:created>
  <dcterms:modified xsi:type="dcterms:W3CDTF">2023-01-12T18:25:46Z</dcterms:modified>
</cp:coreProperties>
</file>