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2" r:id="rId2"/>
  </p:sldMasterIdLst>
  <p:notesMasterIdLst>
    <p:notesMasterId r:id="rId98"/>
  </p:notesMasterIdLst>
  <p:handoutMasterIdLst>
    <p:handoutMasterId r:id="rId99"/>
  </p:handoutMasterIdLst>
  <p:sldIdLst>
    <p:sldId id="491" r:id="rId3"/>
    <p:sldId id="493" r:id="rId4"/>
    <p:sldId id="323" r:id="rId5"/>
    <p:sldId id="320" r:id="rId6"/>
    <p:sldId id="492" r:id="rId7"/>
    <p:sldId id="396" r:id="rId8"/>
    <p:sldId id="397" r:id="rId9"/>
    <p:sldId id="398" r:id="rId10"/>
    <p:sldId id="469" r:id="rId11"/>
    <p:sldId id="401" r:id="rId12"/>
    <p:sldId id="402" r:id="rId13"/>
    <p:sldId id="403" r:id="rId14"/>
    <p:sldId id="404" r:id="rId15"/>
    <p:sldId id="405" r:id="rId16"/>
    <p:sldId id="406" r:id="rId17"/>
    <p:sldId id="470" r:id="rId18"/>
    <p:sldId id="471" r:id="rId19"/>
    <p:sldId id="472" r:id="rId20"/>
    <p:sldId id="494" r:id="rId21"/>
    <p:sldId id="409" r:id="rId22"/>
    <p:sldId id="410" r:id="rId23"/>
    <p:sldId id="411" r:id="rId24"/>
    <p:sldId id="412" r:id="rId25"/>
    <p:sldId id="413" r:id="rId26"/>
    <p:sldId id="495" r:id="rId27"/>
    <p:sldId id="496" r:id="rId28"/>
    <p:sldId id="416" r:id="rId29"/>
    <p:sldId id="417" r:id="rId30"/>
    <p:sldId id="418" r:id="rId31"/>
    <p:sldId id="419" r:id="rId32"/>
    <p:sldId id="420" r:id="rId33"/>
    <p:sldId id="421" r:id="rId34"/>
    <p:sldId id="422" r:id="rId35"/>
    <p:sldId id="423" r:id="rId36"/>
    <p:sldId id="473" r:id="rId37"/>
    <p:sldId id="497" r:id="rId38"/>
    <p:sldId id="425" r:id="rId39"/>
    <p:sldId id="426" r:id="rId40"/>
    <p:sldId id="427" r:id="rId41"/>
    <p:sldId id="428" r:id="rId42"/>
    <p:sldId id="429" r:id="rId43"/>
    <p:sldId id="498" r:id="rId44"/>
    <p:sldId id="499" r:id="rId45"/>
    <p:sldId id="500" r:id="rId46"/>
    <p:sldId id="501" r:id="rId47"/>
    <p:sldId id="477" r:id="rId48"/>
    <p:sldId id="478" r:id="rId49"/>
    <p:sldId id="479" r:id="rId50"/>
    <p:sldId id="480" r:id="rId51"/>
    <p:sldId id="481" r:id="rId52"/>
    <p:sldId id="482" r:id="rId53"/>
    <p:sldId id="503" r:id="rId54"/>
    <p:sldId id="504" r:id="rId55"/>
    <p:sldId id="505" r:id="rId56"/>
    <p:sldId id="506" r:id="rId57"/>
    <p:sldId id="432" r:id="rId58"/>
    <p:sldId id="434" r:id="rId59"/>
    <p:sldId id="435" r:id="rId60"/>
    <p:sldId id="436" r:id="rId61"/>
    <p:sldId id="437" r:id="rId62"/>
    <p:sldId id="438" r:id="rId63"/>
    <p:sldId id="507" r:id="rId64"/>
    <p:sldId id="508" r:id="rId65"/>
    <p:sldId id="439" r:id="rId66"/>
    <p:sldId id="440" r:id="rId67"/>
    <p:sldId id="516" r:id="rId68"/>
    <p:sldId id="442" r:id="rId69"/>
    <p:sldId id="443" r:id="rId70"/>
    <p:sldId id="444" r:id="rId71"/>
    <p:sldId id="509" r:id="rId72"/>
    <p:sldId id="510" r:id="rId73"/>
    <p:sldId id="511" r:id="rId74"/>
    <p:sldId id="446" r:id="rId75"/>
    <p:sldId id="447" r:id="rId76"/>
    <p:sldId id="448" r:id="rId77"/>
    <p:sldId id="449" r:id="rId78"/>
    <p:sldId id="450" r:id="rId79"/>
    <p:sldId id="451" r:id="rId80"/>
    <p:sldId id="517" r:id="rId81"/>
    <p:sldId id="513" r:id="rId82"/>
    <p:sldId id="514" r:id="rId83"/>
    <p:sldId id="457" r:id="rId84"/>
    <p:sldId id="454" r:id="rId85"/>
    <p:sldId id="455" r:id="rId86"/>
    <p:sldId id="515" r:id="rId87"/>
    <p:sldId id="464" r:id="rId88"/>
    <p:sldId id="465" r:id="rId89"/>
    <p:sldId id="466" r:id="rId90"/>
    <p:sldId id="467" r:id="rId91"/>
    <p:sldId id="394" r:id="rId92"/>
    <p:sldId id="368" r:id="rId93"/>
    <p:sldId id="373" r:id="rId94"/>
    <p:sldId id="382" r:id="rId95"/>
    <p:sldId id="400" r:id="rId96"/>
    <p:sldId id="468" r:id="rId9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DEEBF6"/>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3014" autoAdjust="0"/>
    <p:restoredTop sz="65309" autoAdjust="0"/>
  </p:normalViewPr>
  <p:slideViewPr>
    <p:cSldViewPr snapToGrid="0">
      <p:cViewPr varScale="1">
        <p:scale>
          <a:sx n="56" d="100"/>
          <a:sy n="56" d="100"/>
        </p:scale>
        <p:origin x="108" y="4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5242"/>
    </p:cViewPr>
  </p:sorter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5/12/2025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5/12/2025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presentation is focused on the practice of Increased/Improved Services. Part II will go deeper into how it is documented in the LCAP.</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presentation will focus on the requirements for LEA-wide, Schoolwide, and Limited Actions in the Increased/Improved Services Section. Additional Concentration Grant Funding requirements will be addressed in the Part II presentation.</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a:p>
        </p:txBody>
      </p:sp>
    </p:spTree>
    <p:extLst>
      <p:ext uri="{BB962C8B-B14F-4D97-AF65-F5344CB8AC3E}">
        <p14:creationId xmlns:p14="http://schemas.microsoft.com/office/powerpoint/2010/main" val="420078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b="1" dirty="0">
                <a:cs typeface="Calibri"/>
              </a:rPr>
              <a:t>Note: </a:t>
            </a:r>
            <a:r>
              <a:rPr lang="en" dirty="0"/>
              <a:t>The relevant Action Tables include the Contributing Actions Table, the Contributing Actions Annual Update Table, and the LCFF Carryover Table.</a:t>
            </a:r>
          </a:p>
          <a:p>
            <a:endParaRPr lang="en" dirty="0"/>
          </a:p>
          <a:p>
            <a:r>
              <a:rPr lang="en" dirty="0"/>
              <a:t>In order for the LEA to demonstrate it has met the “Total Percentage to Increase or Improve Services for the Coming School Year,” its “Planned Percentage to Increase or Improve Services for the Coming School Year” must be</a:t>
            </a:r>
            <a:r>
              <a:rPr lang="en" b="1" dirty="0"/>
              <a:t> equal to or greater than </a:t>
            </a:r>
            <a:r>
              <a:rPr lang="en" dirty="0"/>
              <a:t>the Total Percentage.</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2460426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There are three types of actions that may be contributing to meet the increased or improved services requirement. Once the LEA has done its Comprehensive Needs Assessment, it will determine which types of actions will be used to meet the unique needs of its unduplicated students.</a:t>
            </a:r>
          </a:p>
          <a:p>
            <a:pPr>
              <a:buSzPts val="1400"/>
            </a:pPr>
            <a:endParaRPr lang="en-US" dirty="0">
              <a:cs typeface="Calibri"/>
            </a:endParaRPr>
          </a:p>
          <a:p>
            <a:pPr>
              <a:buSzPts val="1400"/>
            </a:pPr>
            <a:r>
              <a:rPr lang="en-US" b="1" dirty="0">
                <a:cs typeface="Calibri"/>
              </a:rPr>
              <a:t>It is important to note that the only type of funds that contribute to meeting an LEA's MPP are LCFF funds. Other state funds like the LREBG, Arts Ed Grant, etc. and federal funds like ESSER and Title funds do not "count" towards meeting the increased or improved services requirement.</a:t>
            </a:r>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2711191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three types of actions that may be contributing to meet the increased or improved services requirement. Once the LEA has done its Comprehensive Needs Assessment, it will determine which types of actions will be used to meet the unique needs of its unduplicated students.</a:t>
            </a:r>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a:p>
        </p:txBody>
      </p:sp>
    </p:spTree>
    <p:extLst>
      <p:ext uri="{BB962C8B-B14F-4D97-AF65-F5344CB8AC3E}">
        <p14:creationId xmlns:p14="http://schemas.microsoft.com/office/powerpoint/2010/main" val="2956253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a:t>
            </a:r>
          </a:p>
        </p:txBody>
      </p:sp>
      <p:sp>
        <p:nvSpPr>
          <p:cNvPr id="4" name="Slide Number Placeholder 3"/>
          <p:cNvSpPr>
            <a:spLocks noGrp="1"/>
          </p:cNvSpPr>
          <p:nvPr>
            <p:ph type="sldNum" sz="quarter" idx="5"/>
          </p:nvPr>
        </p:nvSpPr>
        <p:spPr/>
        <p:txBody>
          <a:bodyPr/>
          <a:lstStyle/>
          <a:p>
            <a:fld id="{C4DE2599-B6DD-4604-94C4-ECDEF8D6962A}" type="slidenum">
              <a:rPr lang="en-US" smtClean="0"/>
              <a:t>76</a:t>
            </a:fld>
            <a:endParaRPr lang="en-US"/>
          </a:p>
        </p:txBody>
      </p:sp>
    </p:spTree>
    <p:extLst>
      <p:ext uri="{BB962C8B-B14F-4D97-AF65-F5344CB8AC3E}">
        <p14:creationId xmlns:p14="http://schemas.microsoft.com/office/powerpoint/2010/main" val="1208743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94</a:t>
            </a:fld>
            <a:endParaRPr lang="en-US"/>
          </a:p>
        </p:txBody>
      </p:sp>
    </p:spTree>
    <p:extLst>
      <p:ext uri="{BB962C8B-B14F-4D97-AF65-F5344CB8AC3E}">
        <p14:creationId xmlns:p14="http://schemas.microsoft.com/office/powerpoint/2010/main" val="195850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ea typeface="Arial"/>
                <a:cs typeface="Arial"/>
                <a:sym typeface="Arial"/>
              </a:rPr>
              <a:t>This flexibility presents an opportunity for LEAs to better integrate programs and services, but it requires the availability of sufficient information to make complex decisions and to plan effectively for implementation and monitoring.</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547383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80000"/>
              </a:lnSpc>
              <a:spcBef>
                <a:spcPts val="0"/>
              </a:spcBef>
              <a:spcAft>
                <a:spcPts val="0"/>
              </a:spcAft>
              <a:buNone/>
            </a:pPr>
            <a:r>
              <a:rPr lang="en-US" sz="1200" dirty="0"/>
              <a:t>The LCFF includes the following components for school districts and charter schools:</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base grant for each LEA based on average daily attendance (ADA). The actual base grants vary based on grade span. </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supplemental grant equal to 20 percent of the adjusted base grant for targeted disadvantaged students. Targeted students are those classified as English learners (EL), eligible to receive a free or reduced-price meal (FRPM), foster youth, or any combination of these factors (unduplicated count). </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concentration grant equal to 65 percent of the adjusted base grant for targeted students exceeding 55 percent of an LEA’s enrollment. </a:t>
            </a:r>
            <a:endParaRPr lang="en-US" dirty="0"/>
          </a:p>
          <a:p>
            <a:pPr marL="0" lvl="0" indent="0" algn="l" rtl="0">
              <a:lnSpc>
                <a:spcPct val="80000"/>
              </a:lnSpc>
              <a:spcBef>
                <a:spcPts val="0"/>
              </a:spcBef>
              <a:spcAft>
                <a:spcPts val="0"/>
              </a:spcAft>
              <a:buNone/>
            </a:pPr>
            <a:endParaRPr lang="en-US" sz="1200" dirty="0"/>
          </a:p>
          <a:p>
            <a:pPr marL="0" lvl="0" indent="0" algn="l" rtl="0">
              <a:lnSpc>
                <a:spcPct val="80000"/>
              </a:lnSpc>
              <a:spcBef>
                <a:spcPts val="0"/>
              </a:spcBef>
              <a:spcAft>
                <a:spcPts val="0"/>
              </a:spcAft>
              <a:buNone/>
            </a:pPr>
            <a:r>
              <a:rPr lang="en-US" sz="1200" dirty="0"/>
              <a:t>COEs receive LCFF funding through a two-part formula with funding for oversight responsibilities and instructional activities. The oversight responsibilities are funded through a COE operations grant, with amounts based on (1) a minimum grant per county, (2) the number of school districts in the county, and (3) the ADA in the county attributable to school districts, charter schools, and schools operated by the county superintendent.</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325939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dirty="0"/>
              <a:t>The requirement to increase or improves services is found in California </a:t>
            </a:r>
            <a:r>
              <a:rPr lang="en-US" i="1" dirty="0"/>
              <a:t>Education Code</a:t>
            </a:r>
            <a:r>
              <a:rPr lang="en-US" i="0" dirty="0"/>
              <a:t> (</a:t>
            </a:r>
            <a:r>
              <a:rPr lang="en-US" i="1" dirty="0"/>
              <a:t>EC</a:t>
            </a:r>
            <a:r>
              <a:rPr lang="en-US" i="0" dirty="0"/>
              <a:t>) Section 42238.07. </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i="0" dirty="0"/>
              <a:t>The regulations referred to in </a:t>
            </a:r>
            <a:r>
              <a:rPr lang="en-US" i="1" dirty="0"/>
              <a:t>EC</a:t>
            </a:r>
            <a:r>
              <a:rPr lang="en-US" i="0" dirty="0"/>
              <a:t> Section 42238.07(a) are found in Title 5 of the </a:t>
            </a:r>
            <a:r>
              <a:rPr lang="en-US" i="1" dirty="0"/>
              <a:t>California Code of Regulations </a:t>
            </a:r>
            <a:r>
              <a:rPr lang="en-US" i="0" dirty="0"/>
              <a:t>(5 </a:t>
            </a:r>
            <a:r>
              <a:rPr lang="en-US" i="1" dirty="0"/>
              <a:t>CCR</a:t>
            </a:r>
            <a:r>
              <a:rPr lang="en-US" i="0" dirty="0"/>
              <a:t>) sections 15494 – 15497.</a:t>
            </a:r>
            <a:endParaRPr lang="en-US" i="0" dirty="0">
              <a:ea typeface="Calibri"/>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2221110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2784057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1" dirty="0"/>
              <a:t>5 </a:t>
            </a:r>
            <a:r>
              <a:rPr lang="fr-FR" b="1" i="1" dirty="0"/>
              <a:t>CCR</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440257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Requirements for actions that are increasing or improving services will be discussed in more detail as part of the Increasing or Improving Services Part II webinar.</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262884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2296088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1478199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a:prstGeom prst="rect">
            <a:avLst/>
          </a:prstGeo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32F196FC-1189-41C5-902D-4C16A56FC86D}" type="datetime1">
              <a:rPr lang="en-US" smtClean="0"/>
              <a:t>5/12/2025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11" name="Content Placeholder 10">
            <a:extLst>
              <a:ext uri="{FF2B5EF4-FFF2-40B4-BE49-F238E27FC236}">
                <a16:creationId xmlns:a16="http://schemas.microsoft.com/office/drawing/2014/main" id="{98194CA4-BF02-FB30-75F3-4E2F399A0120}"/>
              </a:ext>
            </a:extLst>
          </p:cNvPr>
          <p:cNvSpPr>
            <a:spLocks noGrp="1"/>
          </p:cNvSpPr>
          <p:nvPr>
            <p:ph sz="quarter" idx="13"/>
          </p:nvPr>
        </p:nvSpPr>
        <p:spPr>
          <a:xfrm>
            <a:off x="282575" y="3035300"/>
            <a:ext cx="3589338" cy="3270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idx="1"/>
          </p:nvPr>
        </p:nvSpPr>
        <p:spPr>
          <a:xfrm>
            <a:off x="4272741" y="374073"/>
            <a:ext cx="7631083" cy="59311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9784530-264A-4F22-AFF7-E96ED7E166FC}" type="datetime1">
              <a:rPr lang="en-US" smtClean="0"/>
              <a:t>5/12/2025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45595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69894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3398175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45767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063744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290023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54460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121217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a:prstGeom prst="rect">
            <a:avLst/>
          </a:prstGeo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5/12/2025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4146430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5/12/2025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0785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5" name="Content Placeholder 4">
            <a:extLst>
              <a:ext uri="{FF2B5EF4-FFF2-40B4-BE49-F238E27FC236}">
                <a16:creationId xmlns:a16="http://schemas.microsoft.com/office/drawing/2014/main" id="{E6143E3A-12D3-83F4-422E-D580C40432CD}"/>
              </a:ext>
            </a:extLst>
          </p:cNvPr>
          <p:cNvSpPr>
            <a:spLocks noGrp="1"/>
          </p:cNvSpPr>
          <p:nvPr>
            <p:ph sz="quarter" idx="10"/>
          </p:nvPr>
        </p:nvSpPr>
        <p:spPr>
          <a:xfrm>
            <a:off x="2486025" y="4552950"/>
            <a:ext cx="9151938" cy="15462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097280" y="1845733"/>
            <a:ext cx="10058400" cy="435556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E32A8A4-6B61-4269-9564-ECB888AF87AA}" type="datetime1">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E1DD6CF4-BAE5-400B-9651-DDA8905659F7}" type="datetime1">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11" name="Content Placeholder 10">
            <a:extLst>
              <a:ext uri="{FF2B5EF4-FFF2-40B4-BE49-F238E27FC236}">
                <a16:creationId xmlns:a16="http://schemas.microsoft.com/office/drawing/2014/main" id="{E57A3B8C-4ABC-DF6A-85B1-296DC97EBAA9}"/>
              </a:ext>
            </a:extLst>
          </p:cNvPr>
          <p:cNvSpPr>
            <a:spLocks noGrp="1"/>
          </p:cNvSpPr>
          <p:nvPr>
            <p:ph sz="quarter" idx="13"/>
          </p:nvPr>
        </p:nvSpPr>
        <p:spPr>
          <a:xfrm>
            <a:off x="1096963" y="4611688"/>
            <a:ext cx="10040937" cy="1358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769B3D1-27DD-444B-A6AC-A9121880C1C2}" type="datetime1">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2239884"/>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226579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a:extLst>
              <a:ext uri="{FF2B5EF4-FFF2-40B4-BE49-F238E27FC236}">
                <a16:creationId xmlns:a16="http://schemas.microsoft.com/office/drawing/2014/main" id="{236C926F-0606-1511-DF4C-8E839FC8A9E8}"/>
              </a:ext>
            </a:extLst>
          </p:cNvPr>
          <p:cNvSpPr>
            <a:spLocks noGrp="1"/>
          </p:cNvSpPr>
          <p:nvPr>
            <p:ph sz="quarter" idx="13"/>
          </p:nvPr>
        </p:nvSpPr>
        <p:spPr>
          <a:xfrm>
            <a:off x="1096963" y="4475163"/>
            <a:ext cx="9875837" cy="1450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69B3D1-27DD-444B-A6AC-A9121880C1C2}" type="datetime1">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77240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AD06384D-FE52-420F-B1A0-1FF5BABD8AC9}" type="datetime1">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a:prstGeom prst="rect">
            <a:avLst/>
          </a:prstGeo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a:prstGeom prst="rect">
            <a:avLst/>
          </a:prstGeo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2B5B71-BF71-4870-B5FE-619B72070EFB}" type="datetime1">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CAA31DF-8B71-4E33-8600-71A5AC6173A8}" type="datetime1">
              <a:rPr lang="en-US" smtClean="0"/>
              <a:t>5/12/2025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713" r:id="rId7"/>
    <p:sldLayoutId id="2147483699" r:id="rId8"/>
    <p:sldLayoutId id="2147483694" r:id="rId9"/>
    <p:sldLayoutId id="2147483695" r:id="rId10"/>
    <p:sldLayoutId id="214748369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999156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3" Type="http://schemas.openxmlformats.org/officeDocument/2006/relationships/slide" Target="slide95.xml"/><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slide" Target="slide9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2" Type="http://schemas.openxmlformats.org/officeDocument/2006/relationships/slide" Target="slide8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6C866-8BAD-B0C5-63C6-4E27090E6D8E}"/>
              </a:ext>
            </a:extLst>
          </p:cNvPr>
          <p:cNvSpPr>
            <a:spLocks noGrp="1"/>
          </p:cNvSpPr>
          <p:nvPr>
            <p:ph type="ctrTitle"/>
          </p:nvPr>
        </p:nvSpPr>
        <p:spPr/>
        <p:txBody>
          <a:bodyPr/>
          <a:lstStyle/>
          <a:p>
            <a:r>
              <a:rPr lang="en-US" dirty="0"/>
              <a:t>Increased or Improved Services, Part 1</a:t>
            </a:r>
          </a:p>
        </p:txBody>
      </p:sp>
      <p:sp>
        <p:nvSpPr>
          <p:cNvPr id="3" name="Content Placeholder 2">
            <a:extLst>
              <a:ext uri="{FF2B5EF4-FFF2-40B4-BE49-F238E27FC236}">
                <a16:creationId xmlns:a16="http://schemas.microsoft.com/office/drawing/2014/main" id="{C75F6450-095F-5D28-7009-2088D161D01E}"/>
              </a:ext>
            </a:extLst>
          </p:cNvPr>
          <p:cNvSpPr>
            <a:spLocks noGrp="1"/>
          </p:cNvSpPr>
          <p:nvPr>
            <p:ph sz="quarter" idx="10"/>
          </p:nvPr>
        </p:nvSpPr>
        <p:spPr/>
        <p:txBody>
          <a:bodyPr>
            <a:normAutofit lnSpcReduction="10000"/>
          </a:bodyPr>
          <a:lstStyle/>
          <a:p>
            <a:pPr marL="0" lvl="0" indent="0">
              <a:buNone/>
            </a:pPr>
            <a:r>
              <a:rPr lang="en-US" dirty="0"/>
              <a:t>The Principles &amp; The Practice</a:t>
            </a:r>
          </a:p>
          <a:p>
            <a:pPr marL="0" indent="0">
              <a:buNone/>
            </a:pPr>
            <a:r>
              <a:rPr lang="en-US" dirty="0"/>
              <a:t>California Department of Education (CDE)</a:t>
            </a:r>
          </a:p>
          <a:p>
            <a:pPr marL="0" indent="0">
              <a:buNone/>
            </a:pPr>
            <a:r>
              <a:rPr lang="en-US" dirty="0"/>
              <a:t>December 17, 2024</a:t>
            </a:r>
          </a:p>
        </p:txBody>
      </p:sp>
    </p:spTree>
    <p:extLst>
      <p:ext uri="{BB962C8B-B14F-4D97-AF65-F5344CB8AC3E}">
        <p14:creationId xmlns:p14="http://schemas.microsoft.com/office/powerpoint/2010/main" val="2145096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A91A-04DD-44A9-B2B1-EE2147242F4B}"/>
              </a:ext>
            </a:extLst>
          </p:cNvPr>
          <p:cNvSpPr>
            <a:spLocks noGrp="1"/>
          </p:cNvSpPr>
          <p:nvPr>
            <p:ph type="title"/>
          </p:nvPr>
        </p:nvSpPr>
        <p:spPr/>
        <p:txBody>
          <a:bodyPr/>
          <a:lstStyle/>
          <a:p>
            <a:r>
              <a:rPr lang="en-US" dirty="0"/>
              <a:t>Unrestricted Funds</a:t>
            </a:r>
          </a:p>
        </p:txBody>
      </p:sp>
      <p:sp>
        <p:nvSpPr>
          <p:cNvPr id="3" name="Content Placeholder 2">
            <a:extLst>
              <a:ext uri="{FF2B5EF4-FFF2-40B4-BE49-F238E27FC236}">
                <a16:creationId xmlns:a16="http://schemas.microsoft.com/office/drawing/2014/main" id="{9D5815A4-7105-4496-A8D2-22D29BA06F53}"/>
              </a:ext>
            </a:extLst>
          </p:cNvPr>
          <p:cNvSpPr>
            <a:spLocks noGrp="1"/>
          </p:cNvSpPr>
          <p:nvPr>
            <p:ph idx="1"/>
          </p:nvPr>
        </p:nvSpPr>
        <p:spPr/>
        <p:txBody>
          <a:bodyPr/>
          <a:lstStyle/>
          <a:p>
            <a:r>
              <a:rPr lang="en-US" dirty="0"/>
              <a:t>All LCFF funding, regardless of whether it is calculated using the formula for the base grant, the formula for the supplemental grant add-on, or the formula for the concentration grant add-on, is unrestricted funding</a:t>
            </a:r>
          </a:p>
          <a:p>
            <a:r>
              <a:rPr lang="en-US" dirty="0"/>
              <a:t>LCFF funds may be spent on any purpose allowable under the California’s </a:t>
            </a:r>
            <a:r>
              <a:rPr lang="en-US" i="1" dirty="0"/>
              <a:t>EC</a:t>
            </a:r>
          </a:p>
        </p:txBody>
      </p:sp>
      <p:sp>
        <p:nvSpPr>
          <p:cNvPr id="4" name="Slide Number Placeholder 3">
            <a:extLst>
              <a:ext uri="{FF2B5EF4-FFF2-40B4-BE49-F238E27FC236}">
                <a16:creationId xmlns:a16="http://schemas.microsoft.com/office/drawing/2014/main" id="{000A3720-6F44-49F2-9219-E2D217434D98}"/>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60865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1AB1-26AA-4E31-99C0-2F2CC7D5CB01}"/>
              </a:ext>
            </a:extLst>
          </p:cNvPr>
          <p:cNvSpPr>
            <a:spLocks noGrp="1"/>
          </p:cNvSpPr>
          <p:nvPr>
            <p:ph type="title"/>
          </p:nvPr>
        </p:nvSpPr>
        <p:spPr/>
        <p:txBody>
          <a:bodyPr/>
          <a:lstStyle/>
          <a:p>
            <a:r>
              <a:rPr lang="en-US" dirty="0"/>
              <a:t>Requirement to Increase or Improve Services</a:t>
            </a:r>
          </a:p>
        </p:txBody>
      </p:sp>
      <p:sp>
        <p:nvSpPr>
          <p:cNvPr id="3" name="Content Placeholder 2">
            <a:extLst>
              <a:ext uri="{FF2B5EF4-FFF2-40B4-BE49-F238E27FC236}">
                <a16:creationId xmlns:a16="http://schemas.microsoft.com/office/drawing/2014/main" id="{73F4A5D6-5847-46FD-945E-A645670EBFA7}"/>
              </a:ext>
            </a:extLst>
          </p:cNvPr>
          <p:cNvSpPr>
            <a:spLocks noGrp="1"/>
          </p:cNvSpPr>
          <p:nvPr>
            <p:ph idx="1"/>
          </p:nvPr>
        </p:nvSpPr>
        <p:spPr>
          <a:xfrm>
            <a:off x="1097280" y="1845732"/>
            <a:ext cx="10058400" cy="4610395"/>
          </a:xfrm>
        </p:spPr>
        <p:txBody>
          <a:bodyPr>
            <a:normAutofit/>
          </a:bodyPr>
          <a:lstStyle/>
          <a:p>
            <a:r>
              <a:rPr lang="en-US" dirty="0"/>
              <a:t>LEAs are required to demonstrate in the LCAP how they are increasing or improving services for students who are low-income, EL, or foster youth as compared to the services provided to all students. </a:t>
            </a:r>
          </a:p>
          <a:p>
            <a:r>
              <a:rPr lang="en-US" dirty="0"/>
              <a:t>Services must be increased or improved in proportion to the increase in LCFF funding that is provided to the LEA (i.e., apportioned) on the basis of the number and concentration of low-income, EL, or foster youth students. </a:t>
            </a:r>
          </a:p>
          <a:p>
            <a:pPr lvl="1"/>
            <a:r>
              <a:rPr lang="en-US" dirty="0"/>
              <a:t>To increase services means to grow services in quantity.</a:t>
            </a:r>
          </a:p>
          <a:p>
            <a:pPr lvl="1"/>
            <a:r>
              <a:rPr lang="en-US" dirty="0"/>
              <a:t>To improve services means to grow services in quality.</a:t>
            </a:r>
          </a:p>
        </p:txBody>
      </p:sp>
      <p:sp>
        <p:nvSpPr>
          <p:cNvPr id="4" name="Slide Number Placeholder 3">
            <a:extLst>
              <a:ext uri="{FF2B5EF4-FFF2-40B4-BE49-F238E27FC236}">
                <a16:creationId xmlns:a16="http://schemas.microsoft.com/office/drawing/2014/main" id="{08D574B1-634C-4967-86B9-24033DECF373}"/>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3974312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47F6-9397-4ABD-A7C4-CAFE6593229F}"/>
              </a:ext>
            </a:extLst>
          </p:cNvPr>
          <p:cNvSpPr>
            <a:spLocks noGrp="1"/>
          </p:cNvSpPr>
          <p:nvPr>
            <p:ph type="title"/>
          </p:nvPr>
        </p:nvSpPr>
        <p:spPr/>
        <p:txBody>
          <a:bodyPr/>
          <a:lstStyle/>
          <a:p>
            <a:r>
              <a:rPr lang="en-US" dirty="0"/>
              <a:t>“…In Proportion To…” (1 of 2)</a:t>
            </a:r>
          </a:p>
        </p:txBody>
      </p:sp>
      <p:sp>
        <p:nvSpPr>
          <p:cNvPr id="3" name="Content Placeholder 2">
            <a:extLst>
              <a:ext uri="{FF2B5EF4-FFF2-40B4-BE49-F238E27FC236}">
                <a16:creationId xmlns:a16="http://schemas.microsoft.com/office/drawing/2014/main" id="{709D026B-FAC1-4074-AC78-3024172C1B06}"/>
              </a:ext>
            </a:extLst>
          </p:cNvPr>
          <p:cNvSpPr>
            <a:spLocks noGrp="1"/>
          </p:cNvSpPr>
          <p:nvPr>
            <p:ph idx="1"/>
          </p:nvPr>
        </p:nvSpPr>
        <p:spPr/>
        <p:txBody>
          <a:bodyPr>
            <a:normAutofit/>
          </a:bodyPr>
          <a:lstStyle/>
          <a:p>
            <a:r>
              <a:rPr lang="en-US" dirty="0"/>
              <a:t>LEAs must increase or improve services in proportion to the increase in LCFF funding.</a:t>
            </a:r>
          </a:p>
          <a:p>
            <a:r>
              <a:rPr lang="en-US" dirty="0"/>
              <a:t>To do this, the LEA must determine the proportional percentage by which services must be increased or improved.</a:t>
            </a:r>
          </a:p>
        </p:txBody>
      </p:sp>
      <p:sp>
        <p:nvSpPr>
          <p:cNvPr id="4" name="Slide Number Placeholder 3">
            <a:extLst>
              <a:ext uri="{FF2B5EF4-FFF2-40B4-BE49-F238E27FC236}">
                <a16:creationId xmlns:a16="http://schemas.microsoft.com/office/drawing/2014/main" id="{F94D7A92-4CA9-4621-924C-A6483A7A7C22}"/>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2908828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47F6-9397-4ABD-A7C4-CAFE6593229F}"/>
              </a:ext>
            </a:extLst>
          </p:cNvPr>
          <p:cNvSpPr>
            <a:spLocks noGrp="1"/>
          </p:cNvSpPr>
          <p:nvPr>
            <p:ph type="title"/>
          </p:nvPr>
        </p:nvSpPr>
        <p:spPr/>
        <p:txBody>
          <a:bodyPr/>
          <a:lstStyle/>
          <a:p>
            <a:r>
              <a:rPr lang="en-US" dirty="0"/>
              <a:t>“…In Proportion To…” (2 of 2)</a:t>
            </a:r>
          </a:p>
        </p:txBody>
      </p:sp>
      <p:sp>
        <p:nvSpPr>
          <p:cNvPr id="3" name="Content Placeholder 2">
            <a:extLst>
              <a:ext uri="{FF2B5EF4-FFF2-40B4-BE49-F238E27FC236}">
                <a16:creationId xmlns:a16="http://schemas.microsoft.com/office/drawing/2014/main" id="{709D026B-FAC1-4074-AC78-3024172C1B06}"/>
              </a:ext>
            </a:extLst>
          </p:cNvPr>
          <p:cNvSpPr>
            <a:spLocks noGrp="1"/>
          </p:cNvSpPr>
          <p:nvPr>
            <p:ph idx="1"/>
          </p:nvPr>
        </p:nvSpPr>
        <p:spPr>
          <a:xfrm>
            <a:off x="1097280" y="1845733"/>
            <a:ext cx="10058400" cy="4610395"/>
          </a:xfrm>
        </p:spPr>
        <p:txBody>
          <a:bodyPr>
            <a:normAutofit/>
          </a:bodyPr>
          <a:lstStyle/>
          <a:p>
            <a:pPr>
              <a:spcAft>
                <a:spcPts val="1200"/>
              </a:spcAft>
            </a:pPr>
            <a:r>
              <a:rPr lang="en-US" dirty="0"/>
              <a:t>LEAs are required to determine the percentage by which services for unduplicated services must be increased or improved as follows:</a:t>
            </a:r>
          </a:p>
          <a:p>
            <a:pPr lvl="1">
              <a:spcAft>
                <a:spcPts val="1200"/>
              </a:spcAft>
            </a:pPr>
            <a:r>
              <a:rPr lang="en-US" dirty="0"/>
              <a:t>Divide the amount of LCFF funds attributed to the supplemental and concentration grant for the LEA by the remainder of the LEA's LCFF funding (i.e. the LCFF funds attributed to the base grant), excluding add-ons for the Targeted Instructional Improvement Grant program and the Home to School Transportation program.</a:t>
            </a:r>
          </a:p>
          <a:p>
            <a:pPr lvl="1">
              <a:spcAft>
                <a:spcPts val="1200"/>
              </a:spcAft>
            </a:pPr>
            <a:r>
              <a:rPr lang="en-US" dirty="0"/>
              <a:t>This percentage is also referred to as the “minimum proportionality percentage” (MPP).</a:t>
            </a:r>
          </a:p>
        </p:txBody>
      </p:sp>
      <p:sp>
        <p:nvSpPr>
          <p:cNvPr id="4" name="Slide Number Placeholder 3">
            <a:extLst>
              <a:ext uri="{FF2B5EF4-FFF2-40B4-BE49-F238E27FC236}">
                <a16:creationId xmlns:a16="http://schemas.microsoft.com/office/drawing/2014/main" id="{F94D7A92-4CA9-4621-924C-A6483A7A7C2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047312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53504-D898-4CEB-A683-0E5D208C37E2}"/>
              </a:ext>
            </a:extLst>
          </p:cNvPr>
          <p:cNvSpPr>
            <a:spLocks noGrp="1"/>
          </p:cNvSpPr>
          <p:nvPr>
            <p:ph type="title"/>
          </p:nvPr>
        </p:nvSpPr>
        <p:spPr/>
        <p:txBody>
          <a:bodyPr/>
          <a:lstStyle/>
          <a:p>
            <a:r>
              <a:rPr lang="en-US" dirty="0"/>
              <a:t>How Is the Requirement Met?</a:t>
            </a:r>
          </a:p>
        </p:txBody>
      </p:sp>
      <p:sp>
        <p:nvSpPr>
          <p:cNvPr id="3" name="Content Placeholder 2">
            <a:extLst>
              <a:ext uri="{FF2B5EF4-FFF2-40B4-BE49-F238E27FC236}">
                <a16:creationId xmlns:a16="http://schemas.microsoft.com/office/drawing/2014/main" id="{30947521-F6FD-4AAF-A664-FCDB147A0111}"/>
              </a:ext>
            </a:extLst>
          </p:cNvPr>
          <p:cNvSpPr>
            <a:spLocks noGrp="1"/>
          </p:cNvSpPr>
          <p:nvPr>
            <p:ph idx="1"/>
          </p:nvPr>
        </p:nvSpPr>
        <p:spPr>
          <a:xfrm>
            <a:off x="1097280" y="1845733"/>
            <a:ext cx="10058400" cy="4610395"/>
          </a:xfrm>
        </p:spPr>
        <p:txBody>
          <a:bodyPr/>
          <a:lstStyle/>
          <a:p>
            <a:r>
              <a:rPr lang="en-US" dirty="0"/>
              <a:t>An LEA meets the increased or improved services requirement when it demonstrates how services provided for students who are low-income, EL, or foster youth have been increased or improved by at least the MPP as compared to the services provided for all students.</a:t>
            </a:r>
          </a:p>
          <a:p>
            <a:r>
              <a:rPr lang="en-US" dirty="0"/>
              <a:t>The LEA demonstrates that services are increased or improved through the actions included in the LCAP that are identified as contributing towards meeting the increased or improved services requirement.</a:t>
            </a:r>
          </a:p>
        </p:txBody>
      </p:sp>
      <p:sp>
        <p:nvSpPr>
          <p:cNvPr id="4" name="Slide Number Placeholder 3">
            <a:extLst>
              <a:ext uri="{FF2B5EF4-FFF2-40B4-BE49-F238E27FC236}">
                <a16:creationId xmlns:a16="http://schemas.microsoft.com/office/drawing/2014/main" id="{1926C3C9-48BA-4CB8-B4E2-FDB18320465B}"/>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2690912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 (1 of 4)</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lstStyle/>
          <a:p>
            <a:pPr marL="0" indent="0">
              <a:buNone/>
            </a:pPr>
            <a:r>
              <a:rPr lang="en-US" dirty="0"/>
              <a:t>The demonstration of how the LEA is meeting the requirement to increase or improve services lives in </a:t>
            </a:r>
            <a:r>
              <a:rPr lang="en-US" b="1" dirty="0"/>
              <a:t>five</a:t>
            </a:r>
            <a:r>
              <a:rPr lang="en-US" dirty="0"/>
              <a:t> places within the LCAP template:</a:t>
            </a:r>
          </a:p>
          <a:p>
            <a:pPr marL="457200" indent="-457200">
              <a:buFont typeface="+mj-lt"/>
              <a:buAutoNum type="arabicPeriod"/>
            </a:pPr>
            <a:r>
              <a:rPr lang="en-US" dirty="0"/>
              <a:t>The Goals and Actions section</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60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 (2 of 4)</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normAutofit lnSpcReduction="10000"/>
          </a:bodyPr>
          <a:lstStyle/>
          <a:p>
            <a:pPr marL="514350" indent="-514350">
              <a:buFont typeface="+mj-lt"/>
              <a:buAutoNum type="arabicPeriod" startAt="2"/>
            </a:pPr>
            <a:r>
              <a:rPr lang="en-US" dirty="0"/>
              <a:t>The Measuring and Reporting Results section</a:t>
            </a:r>
          </a:p>
          <a:p>
            <a:pPr marL="722185" lvl="1" indent="-514350">
              <a:buFont typeface="Arial" panose="020B0604020202020204" pitchFamily="34" charset="0"/>
              <a:buChar char="•"/>
            </a:pPr>
            <a:r>
              <a:rPr lang="en-US" b="1" dirty="0"/>
              <a:t>Required metrics for LEA-wide actions: </a:t>
            </a:r>
            <a:r>
              <a:rPr lang="en-US" dirty="0"/>
              <a:t>For each action identified as 1) contributing towards the requirement to increase or improve services for foster youth, English learners, including long-term English learners, and low-income students and 2) being provided on an LEA-wide basis, the LEA must identify one or more metrics to monitor the effectiveness of the action and its budgeted expenditures.  </a:t>
            </a:r>
          </a:p>
          <a:p>
            <a:pPr marL="722185" lvl="1" indent="-514350">
              <a:buFont typeface="Arial" panose="020B0604020202020204" pitchFamily="34" charset="0"/>
              <a:buChar char="•"/>
            </a:pPr>
            <a:r>
              <a:rPr lang="en-US" dirty="0"/>
              <a:t>These required metrics may be identified within the action description or the first prompt in the increased or improved services section, however the description must clearly identify the metric(s) being used to monitor the effectiveness of the action and the action(s) that the metric(s) apply to.</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78936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 (3 of 4)</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normAutofit/>
          </a:bodyPr>
          <a:lstStyle/>
          <a:p>
            <a:pPr marL="914400" indent="-914400">
              <a:buFont typeface="+mj-lt"/>
              <a:buAutoNum type="arabicPeriod" startAt="3"/>
            </a:pPr>
            <a:r>
              <a:rPr lang="en-US" dirty="0"/>
              <a:t>The Increased or Improved Services section: LEA-wide and Schoolwide Actions</a:t>
            </a:r>
          </a:p>
          <a:p>
            <a:pPr marL="914400" indent="-914400">
              <a:buNone/>
            </a:pPr>
            <a:r>
              <a:rPr lang="en-US" dirty="0"/>
              <a:t>	The Increased or Improved Services section: Limited Actions</a:t>
            </a:r>
          </a:p>
          <a:p>
            <a:pPr marL="914400" indent="-914400">
              <a:buNone/>
            </a:pPr>
            <a:r>
              <a:rPr lang="en-US" dirty="0"/>
              <a:t>	The Increased or Improved Services section: Additional Concentration Grant Funding</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635703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 (4 of 4)</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normAutofit/>
          </a:bodyPr>
          <a:lstStyle/>
          <a:p>
            <a:pPr marL="514350" indent="-514350">
              <a:buFont typeface="+mj-lt"/>
              <a:buAutoNum type="arabicPeriod" startAt="4"/>
            </a:pPr>
            <a:r>
              <a:rPr lang="en-US" dirty="0"/>
              <a:t>The Goal Analysis section: Prompt 3</a:t>
            </a:r>
          </a:p>
          <a:p>
            <a:pPr marL="514350" indent="-514350">
              <a:buFont typeface="+mj-lt"/>
              <a:buAutoNum type="arabicPeriod" startAt="4"/>
            </a:pPr>
            <a:r>
              <a:rPr lang="en-US" dirty="0"/>
              <a:t>The Action Tables</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4234519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46019-ACDC-DCE9-6D42-5AEC6DA64576}"/>
              </a:ext>
            </a:extLst>
          </p:cNvPr>
          <p:cNvSpPr>
            <a:spLocks noGrp="1"/>
          </p:cNvSpPr>
          <p:nvPr>
            <p:ph type="title"/>
          </p:nvPr>
        </p:nvSpPr>
        <p:spPr/>
        <p:txBody>
          <a:bodyPr/>
          <a:lstStyle/>
          <a:p>
            <a:r>
              <a:rPr lang="en-US" dirty="0"/>
              <a:t>Contributing Actions</a:t>
            </a:r>
          </a:p>
        </p:txBody>
      </p:sp>
      <p:sp>
        <p:nvSpPr>
          <p:cNvPr id="4" name="Content Placeholder 3">
            <a:extLst>
              <a:ext uri="{FF2B5EF4-FFF2-40B4-BE49-F238E27FC236}">
                <a16:creationId xmlns:a16="http://schemas.microsoft.com/office/drawing/2014/main" id="{A1305590-EB65-82A2-F3DF-F3AC552ACCC1}"/>
              </a:ext>
            </a:extLst>
          </p:cNvPr>
          <p:cNvSpPr>
            <a:spLocks noGrp="1"/>
          </p:cNvSpPr>
          <p:nvPr>
            <p:ph sz="quarter" idx="13"/>
          </p:nvPr>
        </p:nvSpPr>
        <p:spPr/>
        <p:txBody>
          <a:bodyPr/>
          <a:lstStyle/>
          <a:p>
            <a:pPr marL="0" indent="0">
              <a:buNone/>
            </a:pPr>
            <a:r>
              <a:rPr lang="en-US" dirty="0"/>
              <a:t>LEA-wide, Schoolwide, and Limited to Unduplicated Student Group(s)</a:t>
            </a:r>
          </a:p>
        </p:txBody>
      </p:sp>
      <p:sp>
        <p:nvSpPr>
          <p:cNvPr id="3" name="Slide Number Placeholder 2">
            <a:extLst>
              <a:ext uri="{FF2B5EF4-FFF2-40B4-BE49-F238E27FC236}">
                <a16:creationId xmlns:a16="http://schemas.microsoft.com/office/drawing/2014/main" id="{D69ABFB1-63EF-B62C-E2A0-53BC7AB6603D}"/>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1810241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E8B80-1C44-ADAD-8A4A-5CA1D35F8849}"/>
              </a:ext>
            </a:extLst>
          </p:cNvPr>
          <p:cNvSpPr>
            <a:spLocks noGrp="1"/>
          </p:cNvSpPr>
          <p:nvPr>
            <p:ph type="title"/>
          </p:nvPr>
        </p:nvSpPr>
        <p:spPr/>
        <p:txBody>
          <a:bodyPr/>
          <a:lstStyle/>
          <a:p>
            <a:r>
              <a:rPr lang="en-US" dirty="0"/>
              <a:t>2024-2025 Webinar Series</a:t>
            </a:r>
          </a:p>
        </p:txBody>
      </p:sp>
      <p:sp>
        <p:nvSpPr>
          <p:cNvPr id="3" name="Content Placeholder 2">
            <a:extLst>
              <a:ext uri="{FF2B5EF4-FFF2-40B4-BE49-F238E27FC236}">
                <a16:creationId xmlns:a16="http://schemas.microsoft.com/office/drawing/2014/main" id="{91C6D7F8-1F39-7D3E-99C6-993E764B6C37}"/>
              </a:ext>
            </a:extLst>
          </p:cNvPr>
          <p:cNvSpPr>
            <a:spLocks noGrp="1"/>
          </p:cNvSpPr>
          <p:nvPr>
            <p:ph sz="half" idx="1"/>
          </p:nvPr>
        </p:nvSpPr>
        <p:spPr/>
        <p:txBody>
          <a:bodyPr/>
          <a:lstStyle/>
          <a:p>
            <a:pPr marL="0" indent="0">
              <a:buNone/>
            </a:pPr>
            <a:r>
              <a:rPr lang="en-US" b="1" dirty="0"/>
              <a:t>Tuesdays @ 2 in 2024</a:t>
            </a:r>
          </a:p>
          <a:p>
            <a:pPr lvl="0"/>
            <a:r>
              <a:rPr lang="en-US" dirty="0"/>
              <a:t>12/19/24: Increased or Improved Services, Part II</a:t>
            </a:r>
          </a:p>
        </p:txBody>
      </p:sp>
      <p:sp>
        <p:nvSpPr>
          <p:cNvPr id="4" name="Content Placeholder 3">
            <a:extLst>
              <a:ext uri="{FF2B5EF4-FFF2-40B4-BE49-F238E27FC236}">
                <a16:creationId xmlns:a16="http://schemas.microsoft.com/office/drawing/2014/main" id="{22067B75-89B1-A6BD-E6F8-BA840490E16C}"/>
              </a:ext>
            </a:extLst>
          </p:cNvPr>
          <p:cNvSpPr>
            <a:spLocks noGrp="1"/>
          </p:cNvSpPr>
          <p:nvPr>
            <p:ph sz="half" idx="2"/>
          </p:nvPr>
        </p:nvSpPr>
        <p:spPr>
          <a:xfrm>
            <a:off x="6217920" y="1845734"/>
            <a:ext cx="4937760" cy="2629429"/>
          </a:xfrm>
        </p:spPr>
        <p:txBody>
          <a:bodyPr>
            <a:normAutofit/>
          </a:bodyPr>
          <a:lstStyle/>
          <a:p>
            <a:pPr marL="0" indent="0">
              <a:buNone/>
            </a:pPr>
            <a:r>
              <a:rPr lang="en-US" b="1" dirty="0"/>
              <a:t>Tuesdays @ 2 in 2025</a:t>
            </a:r>
          </a:p>
          <a:p>
            <a:r>
              <a:rPr lang="en-US" dirty="0"/>
              <a:t>1/7/25: Equity Multiplier Goal</a:t>
            </a:r>
          </a:p>
          <a:p>
            <a:r>
              <a:rPr lang="en-US" dirty="0"/>
              <a:t>1/14/25: Learning Recovery and Emergency Block Grant (LREBG)</a:t>
            </a:r>
          </a:p>
        </p:txBody>
      </p:sp>
      <p:sp>
        <p:nvSpPr>
          <p:cNvPr id="5" name="Content Placeholder 4">
            <a:extLst>
              <a:ext uri="{FF2B5EF4-FFF2-40B4-BE49-F238E27FC236}">
                <a16:creationId xmlns:a16="http://schemas.microsoft.com/office/drawing/2014/main" id="{EBD26FA8-BE0C-FEB4-5905-571CD35C777E}"/>
              </a:ext>
            </a:extLst>
          </p:cNvPr>
          <p:cNvSpPr>
            <a:spLocks noGrp="1"/>
          </p:cNvSpPr>
          <p:nvPr>
            <p:ph sz="quarter" idx="13"/>
          </p:nvPr>
        </p:nvSpPr>
        <p:spPr>
          <a:xfrm>
            <a:off x="1096963" y="5323840"/>
            <a:ext cx="9875837" cy="602298"/>
          </a:xfrm>
        </p:spPr>
        <p:txBody>
          <a:bodyPr/>
          <a:lstStyle/>
          <a:p>
            <a:pPr marL="0" indent="0">
              <a:buNone/>
            </a:pPr>
            <a:r>
              <a:rPr lang="en-US" dirty="0"/>
              <a:t>*see notes throughout presentation</a:t>
            </a:r>
          </a:p>
        </p:txBody>
      </p:sp>
      <p:sp>
        <p:nvSpPr>
          <p:cNvPr id="6" name="Slide Number Placeholder 5">
            <a:extLst>
              <a:ext uri="{FF2B5EF4-FFF2-40B4-BE49-F238E27FC236}">
                <a16:creationId xmlns:a16="http://schemas.microsoft.com/office/drawing/2014/main" id="{AC3CD774-3410-60B5-ED1E-30BEBBC2E9B8}"/>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2162749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709B-D9E0-472B-8343-CBA26C7A767A}"/>
              </a:ext>
            </a:extLst>
          </p:cNvPr>
          <p:cNvSpPr>
            <a:spLocks noGrp="1"/>
          </p:cNvSpPr>
          <p:nvPr>
            <p:ph type="title"/>
          </p:nvPr>
        </p:nvSpPr>
        <p:spPr/>
        <p:txBody>
          <a:bodyPr/>
          <a:lstStyle/>
          <a:p>
            <a:r>
              <a:rPr lang="en-US" dirty="0"/>
              <a:t>What is a “Contributing” Action?</a:t>
            </a:r>
          </a:p>
        </p:txBody>
      </p:sp>
      <p:sp>
        <p:nvSpPr>
          <p:cNvPr id="3" name="Content Placeholder 2">
            <a:extLst>
              <a:ext uri="{FF2B5EF4-FFF2-40B4-BE49-F238E27FC236}">
                <a16:creationId xmlns:a16="http://schemas.microsoft.com/office/drawing/2014/main" id="{0972029F-445C-452B-8719-623F563F711B}"/>
              </a:ext>
            </a:extLst>
          </p:cNvPr>
          <p:cNvSpPr>
            <a:spLocks noGrp="1"/>
          </p:cNvSpPr>
          <p:nvPr>
            <p:ph idx="1"/>
          </p:nvPr>
        </p:nvSpPr>
        <p:spPr>
          <a:xfrm>
            <a:off x="1097280" y="1845732"/>
            <a:ext cx="10058400" cy="4610395"/>
          </a:xfrm>
        </p:spPr>
        <p:txBody>
          <a:bodyPr>
            <a:normAutofit lnSpcReduction="10000"/>
          </a:bodyPr>
          <a:lstStyle/>
          <a:p>
            <a:r>
              <a:rPr lang="en-US" dirty="0"/>
              <a:t>A contributing action is an action that is being implemented to either increase or improve services for students who are low-income, EL, and/or foster youth.</a:t>
            </a:r>
          </a:p>
          <a:p>
            <a:r>
              <a:rPr lang="en-US" dirty="0"/>
              <a:t>Each action that is increasing or improving services contributes towards the demonstration of how the LEA is meeting it's MPP.</a:t>
            </a:r>
          </a:p>
          <a:p>
            <a:r>
              <a:rPr lang="en-US" dirty="0"/>
              <a:t>An action can contribute towards the LEA’s demonstration that it is meeting the MPP by increasing services for low-income, EL, or foster youth using </a:t>
            </a:r>
            <a:r>
              <a:rPr lang="en-US" b="1" dirty="0"/>
              <a:t>LCFF funds </a:t>
            </a:r>
            <a:r>
              <a:rPr lang="en-US" dirty="0"/>
              <a:t>or it can contribute towards the demonstration by improving services for low-income, EL, or foster youth without using any funds.</a:t>
            </a:r>
          </a:p>
        </p:txBody>
      </p:sp>
      <p:sp>
        <p:nvSpPr>
          <p:cNvPr id="4" name="Slide Number Placeholder 3">
            <a:extLst>
              <a:ext uri="{FF2B5EF4-FFF2-40B4-BE49-F238E27FC236}">
                <a16:creationId xmlns:a16="http://schemas.microsoft.com/office/drawing/2014/main" id="{F32952E3-3836-4A99-8A41-1343F913EB60}"/>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1907684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45CB1-5082-40BB-946D-D1ED4747EFD0}"/>
              </a:ext>
            </a:extLst>
          </p:cNvPr>
          <p:cNvSpPr>
            <a:spLocks noGrp="1"/>
          </p:cNvSpPr>
          <p:nvPr>
            <p:ph type="title"/>
          </p:nvPr>
        </p:nvSpPr>
        <p:spPr/>
        <p:txBody>
          <a:bodyPr/>
          <a:lstStyle/>
          <a:p>
            <a:r>
              <a:rPr lang="en-US" dirty="0"/>
              <a:t>What Constitutes a “Contributing” Action?</a:t>
            </a:r>
          </a:p>
        </p:txBody>
      </p:sp>
      <p:sp>
        <p:nvSpPr>
          <p:cNvPr id="3" name="Content Placeholder 2">
            <a:extLst>
              <a:ext uri="{FF2B5EF4-FFF2-40B4-BE49-F238E27FC236}">
                <a16:creationId xmlns:a16="http://schemas.microsoft.com/office/drawing/2014/main" id="{EDB9C969-88D7-44D4-9CF3-1A022478DC07}"/>
              </a:ext>
            </a:extLst>
          </p:cNvPr>
          <p:cNvSpPr>
            <a:spLocks noGrp="1"/>
          </p:cNvSpPr>
          <p:nvPr>
            <p:ph idx="1"/>
          </p:nvPr>
        </p:nvSpPr>
        <p:spPr/>
        <p:txBody>
          <a:bodyPr>
            <a:normAutofit lnSpcReduction="10000"/>
          </a:bodyPr>
          <a:lstStyle/>
          <a:p>
            <a:pPr marL="457200" indent="-457200">
              <a:buAutoNum type="arabicPeriod"/>
            </a:pPr>
            <a:r>
              <a:rPr lang="en-US" dirty="0"/>
              <a:t>The action seeks to address one or more identified needs of students who are low-income, EL, and/or foster youth.</a:t>
            </a:r>
          </a:p>
          <a:p>
            <a:pPr marL="914400" lvl="1" indent="-457200">
              <a:buAutoNum type="alphaUcPeriod"/>
            </a:pPr>
            <a:r>
              <a:rPr lang="en-US" dirty="0"/>
              <a:t>An action being provided on an LEA-wide or Schoolwide basis must be designed to benefit low-income, EL, and/or foster youth students to a greater extent than students who are not low-income, EL, and/or foster youth.</a:t>
            </a:r>
          </a:p>
          <a:p>
            <a:pPr marL="914400" lvl="1" indent="-457200">
              <a:buAutoNum type="alphaUcPeriod"/>
            </a:pPr>
            <a:r>
              <a:rPr lang="en-US" dirty="0"/>
              <a:t>An action that is provided on a limited basis will be provided only to students who are low-income, EL, and/or foster youth.</a:t>
            </a:r>
          </a:p>
          <a:p>
            <a:pPr marL="457200" indent="-457200">
              <a:buAutoNum type="arabicPeriod"/>
            </a:pPr>
            <a:r>
              <a:rPr lang="en-US" dirty="0"/>
              <a:t>If there is funding associated with the action, the action must include some amount of LCFF funds.</a:t>
            </a:r>
          </a:p>
          <a:p>
            <a:pPr lvl="1"/>
            <a:r>
              <a:rPr lang="en-US" dirty="0"/>
              <a:t>Note: If the action does not have any funding associated with it, this does not apply.</a:t>
            </a:r>
          </a:p>
        </p:txBody>
      </p:sp>
      <p:sp>
        <p:nvSpPr>
          <p:cNvPr id="4" name="Slide Number Placeholder 3">
            <a:extLst>
              <a:ext uri="{FF2B5EF4-FFF2-40B4-BE49-F238E27FC236}">
                <a16:creationId xmlns:a16="http://schemas.microsoft.com/office/drawing/2014/main" id="{430EFFD2-269C-4848-9A0C-C761EA2B7EE7}"/>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2180882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27DC2-07F2-4D4A-9DE2-D6978ADBB726}"/>
              </a:ext>
            </a:extLst>
          </p:cNvPr>
          <p:cNvSpPr>
            <a:spLocks noGrp="1"/>
          </p:cNvSpPr>
          <p:nvPr>
            <p:ph type="title"/>
          </p:nvPr>
        </p:nvSpPr>
        <p:spPr/>
        <p:txBody>
          <a:bodyPr/>
          <a:lstStyle/>
          <a:p>
            <a:r>
              <a:rPr lang="en-US" dirty="0"/>
              <a:t>Types of Contributing Actions</a:t>
            </a:r>
          </a:p>
        </p:txBody>
      </p:sp>
      <p:sp>
        <p:nvSpPr>
          <p:cNvPr id="3" name="Content Placeholder 2">
            <a:extLst>
              <a:ext uri="{FF2B5EF4-FFF2-40B4-BE49-F238E27FC236}">
                <a16:creationId xmlns:a16="http://schemas.microsoft.com/office/drawing/2014/main" id="{0C0050FF-1B61-43B8-9FB6-EAA871E255F9}"/>
              </a:ext>
            </a:extLst>
          </p:cNvPr>
          <p:cNvSpPr>
            <a:spLocks noGrp="1"/>
          </p:cNvSpPr>
          <p:nvPr>
            <p:ph idx="1"/>
          </p:nvPr>
        </p:nvSpPr>
        <p:spPr/>
        <p:txBody>
          <a:bodyPr/>
          <a:lstStyle/>
          <a:p>
            <a:r>
              <a:rPr lang="en-US" dirty="0"/>
              <a:t>There are three types of contributing actions:</a:t>
            </a:r>
          </a:p>
          <a:p>
            <a:pPr lvl="1"/>
            <a:r>
              <a:rPr lang="en-US" dirty="0"/>
              <a:t>LEA-wide</a:t>
            </a:r>
          </a:p>
          <a:p>
            <a:pPr lvl="1"/>
            <a:r>
              <a:rPr lang="en-US" dirty="0"/>
              <a:t>Schoolwide</a:t>
            </a:r>
          </a:p>
          <a:p>
            <a:pPr lvl="1"/>
            <a:r>
              <a:rPr lang="en-US" dirty="0"/>
              <a:t>Limited to Unduplicated Student Group(s)*</a:t>
            </a:r>
          </a:p>
          <a:p>
            <a:pPr lvl="2"/>
            <a:r>
              <a:rPr lang="en-US" dirty="0"/>
              <a:t>*Limited actions are also referred to as "targeted actions“</a:t>
            </a:r>
          </a:p>
        </p:txBody>
      </p:sp>
      <p:sp>
        <p:nvSpPr>
          <p:cNvPr id="4" name="Slide Number Placeholder 3">
            <a:extLst>
              <a:ext uri="{FF2B5EF4-FFF2-40B4-BE49-F238E27FC236}">
                <a16:creationId xmlns:a16="http://schemas.microsoft.com/office/drawing/2014/main" id="{C275F74F-F5F2-4DBE-BE23-146158C988B9}"/>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298953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5D186-21F3-4DAB-B950-DC49D04AF21C}"/>
              </a:ext>
            </a:extLst>
          </p:cNvPr>
          <p:cNvSpPr>
            <a:spLocks noGrp="1"/>
          </p:cNvSpPr>
          <p:nvPr>
            <p:ph type="title"/>
          </p:nvPr>
        </p:nvSpPr>
        <p:spPr/>
        <p:txBody>
          <a:bodyPr/>
          <a:lstStyle/>
          <a:p>
            <a:r>
              <a:rPr lang="en-US" dirty="0"/>
              <a:t>LEA-Wide and Schoolwide Actions</a:t>
            </a:r>
          </a:p>
        </p:txBody>
      </p:sp>
      <p:sp>
        <p:nvSpPr>
          <p:cNvPr id="3" name="Content Placeholder 2">
            <a:extLst>
              <a:ext uri="{FF2B5EF4-FFF2-40B4-BE49-F238E27FC236}">
                <a16:creationId xmlns:a16="http://schemas.microsoft.com/office/drawing/2014/main" id="{B97F7444-B731-4668-A801-2FDD5185A17B}"/>
              </a:ext>
            </a:extLst>
          </p:cNvPr>
          <p:cNvSpPr>
            <a:spLocks noGrp="1"/>
          </p:cNvSpPr>
          <p:nvPr>
            <p:ph idx="1"/>
          </p:nvPr>
        </p:nvSpPr>
        <p:spPr/>
        <p:txBody>
          <a:bodyPr>
            <a:normAutofit/>
          </a:bodyPr>
          <a:lstStyle/>
          <a:p>
            <a:pPr lvl="0"/>
            <a:r>
              <a:rPr lang="en-US" dirty="0"/>
              <a:t>LEA-wide: Upgrades the educational program of all schools in the LEA. </a:t>
            </a:r>
          </a:p>
          <a:p>
            <a:pPr lvl="1"/>
            <a:r>
              <a:rPr lang="en-US" sz="2800" dirty="0"/>
              <a:t>All students receive these services, regardless of unduplicated status.</a:t>
            </a:r>
          </a:p>
          <a:p>
            <a:pPr lvl="0"/>
            <a:r>
              <a:rPr lang="en-US" dirty="0"/>
              <a:t>Schoolwide: Upgrades the educational program of a certain school(s) or grade span(s). </a:t>
            </a:r>
          </a:p>
          <a:p>
            <a:pPr lvl="1"/>
            <a:r>
              <a:rPr lang="en-US" sz="2800" dirty="0"/>
              <a:t>All students at the specific school(s) and/or within the specific grade span(s) receive these services, regardless of unduplicated status.</a:t>
            </a:r>
          </a:p>
        </p:txBody>
      </p:sp>
      <p:sp>
        <p:nvSpPr>
          <p:cNvPr id="4" name="Slide Number Placeholder 3">
            <a:extLst>
              <a:ext uri="{FF2B5EF4-FFF2-40B4-BE49-F238E27FC236}">
                <a16:creationId xmlns:a16="http://schemas.microsoft.com/office/drawing/2014/main" id="{401A7EFE-B9E4-4AF5-B6E5-15CAC6DD37B2}"/>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2053085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4C977-88F0-414C-A612-9AFCF1637FE3}"/>
              </a:ext>
            </a:extLst>
          </p:cNvPr>
          <p:cNvSpPr>
            <a:spLocks noGrp="1"/>
          </p:cNvSpPr>
          <p:nvPr>
            <p:ph type="title"/>
          </p:nvPr>
        </p:nvSpPr>
        <p:spPr/>
        <p:txBody>
          <a:bodyPr/>
          <a:lstStyle/>
          <a:p>
            <a:r>
              <a:rPr lang="en-US" dirty="0"/>
              <a:t>Limited Actions</a:t>
            </a:r>
          </a:p>
        </p:txBody>
      </p:sp>
      <p:sp>
        <p:nvSpPr>
          <p:cNvPr id="3" name="Content Placeholder 2">
            <a:extLst>
              <a:ext uri="{FF2B5EF4-FFF2-40B4-BE49-F238E27FC236}">
                <a16:creationId xmlns:a16="http://schemas.microsoft.com/office/drawing/2014/main" id="{9C02246F-6D37-4881-B44D-5553508F71DC}"/>
              </a:ext>
            </a:extLst>
          </p:cNvPr>
          <p:cNvSpPr>
            <a:spLocks noGrp="1"/>
          </p:cNvSpPr>
          <p:nvPr>
            <p:ph idx="1"/>
          </p:nvPr>
        </p:nvSpPr>
        <p:spPr/>
        <p:txBody>
          <a:bodyPr>
            <a:normAutofit/>
          </a:bodyPr>
          <a:lstStyle/>
          <a:p>
            <a:r>
              <a:rPr lang="en-US" dirty="0"/>
              <a:t>Limited to Unduplicated Student Group(s): Serves only one or more unduplicated student group(s). </a:t>
            </a:r>
          </a:p>
          <a:p>
            <a:pPr lvl="1"/>
            <a:r>
              <a:rPr lang="en-US" sz="2800" dirty="0"/>
              <a:t>Services may be provided to low-income, EL, and/or foster youth students at all schools in the LEA, specific schools in the LEA, or specific grade spans in the LEA.</a:t>
            </a:r>
          </a:p>
        </p:txBody>
      </p:sp>
      <p:sp>
        <p:nvSpPr>
          <p:cNvPr id="4" name="Slide Number Placeholder 3">
            <a:extLst>
              <a:ext uri="{FF2B5EF4-FFF2-40B4-BE49-F238E27FC236}">
                <a16:creationId xmlns:a16="http://schemas.microsoft.com/office/drawing/2014/main" id="{7EE0E480-6F1A-4556-AA6F-A7F0D004A1A3}"/>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4016554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D4954-981F-B29F-B2B6-C1968D5AE698}"/>
              </a:ext>
            </a:extLst>
          </p:cNvPr>
          <p:cNvSpPr>
            <a:spLocks noGrp="1"/>
          </p:cNvSpPr>
          <p:nvPr>
            <p:ph type="title"/>
          </p:nvPr>
        </p:nvSpPr>
        <p:spPr/>
        <p:txBody>
          <a:bodyPr/>
          <a:lstStyle/>
          <a:p>
            <a:r>
              <a:rPr lang="en-US" dirty="0"/>
              <a:t>Developing Contributing Actions – The Practice</a:t>
            </a:r>
          </a:p>
        </p:txBody>
      </p:sp>
      <p:sp>
        <p:nvSpPr>
          <p:cNvPr id="4" name="Content Placeholder 3">
            <a:extLst>
              <a:ext uri="{FF2B5EF4-FFF2-40B4-BE49-F238E27FC236}">
                <a16:creationId xmlns:a16="http://schemas.microsoft.com/office/drawing/2014/main" id="{C176D0FC-77B0-2C84-126D-001E4DFF8502}"/>
              </a:ext>
            </a:extLst>
          </p:cNvPr>
          <p:cNvSpPr>
            <a:spLocks noGrp="1"/>
          </p:cNvSpPr>
          <p:nvPr>
            <p:ph sz="quarter" idx="13"/>
          </p:nvPr>
        </p:nvSpPr>
        <p:spPr/>
        <p:txBody>
          <a:bodyPr/>
          <a:lstStyle/>
          <a:p>
            <a:pPr marL="0" indent="0">
              <a:buNone/>
            </a:pPr>
            <a:r>
              <a:rPr lang="en-US" dirty="0"/>
              <a:t>Data Driven Decision Making</a:t>
            </a:r>
          </a:p>
        </p:txBody>
      </p:sp>
      <p:sp>
        <p:nvSpPr>
          <p:cNvPr id="3" name="Slide Number Placeholder 2">
            <a:extLst>
              <a:ext uri="{FF2B5EF4-FFF2-40B4-BE49-F238E27FC236}">
                <a16:creationId xmlns:a16="http://schemas.microsoft.com/office/drawing/2014/main" id="{8B1C6E83-3355-8C2C-6743-5212298C4D51}"/>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36861815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69BAC-0C33-9D28-D40B-1657CE77255C}"/>
              </a:ext>
            </a:extLst>
          </p:cNvPr>
          <p:cNvSpPr>
            <a:spLocks noGrp="1"/>
          </p:cNvSpPr>
          <p:nvPr>
            <p:ph type="title"/>
          </p:nvPr>
        </p:nvSpPr>
        <p:spPr/>
        <p:txBody>
          <a:bodyPr/>
          <a:lstStyle/>
          <a:p>
            <a:r>
              <a:rPr lang="en-US" dirty="0"/>
              <a:t>The Practice in Steps</a:t>
            </a:r>
          </a:p>
        </p:txBody>
      </p:sp>
      <p:sp>
        <p:nvSpPr>
          <p:cNvPr id="3" name="Content Placeholder 2">
            <a:extLst>
              <a:ext uri="{FF2B5EF4-FFF2-40B4-BE49-F238E27FC236}">
                <a16:creationId xmlns:a16="http://schemas.microsoft.com/office/drawing/2014/main" id="{3750C01B-15AD-613D-D61C-1C60C880F72D}"/>
              </a:ext>
            </a:extLst>
          </p:cNvPr>
          <p:cNvSpPr>
            <a:spLocks noGrp="1"/>
          </p:cNvSpPr>
          <p:nvPr>
            <p:ph sz="quarter" idx="13"/>
          </p:nvPr>
        </p:nvSpPr>
        <p:spPr/>
        <p:txBody>
          <a:bodyPr/>
          <a:lstStyle/>
          <a:p>
            <a:pPr marL="0" indent="0">
              <a:buNone/>
            </a:pPr>
            <a:r>
              <a:rPr lang="en-US" dirty="0">
                <a:solidFill>
                  <a:schemeClr val="bg1"/>
                </a:solidFill>
                <a:latin typeface="Arial" panose="020B0604020202020204" pitchFamily="34" charset="0"/>
                <a:cs typeface="Arial" panose="020B0604020202020204" pitchFamily="34" charset="0"/>
              </a:rPr>
              <a:t>Impacting Educational Outcomes for Low income, EL, and Foster Youth Students</a:t>
            </a:r>
          </a:p>
        </p:txBody>
      </p:sp>
      <p:pic>
        <p:nvPicPr>
          <p:cNvPr id="6" name="Content Placeholder 6" descr="Process diagram with 6 steps going from top to bottom: gather and analyze data, identify needs, develop strategies to address needs, identify measure(s) of effectiveness, determine scope of action(s), evaluate effectiveness.">
            <a:extLst>
              <a:ext uri="{FF2B5EF4-FFF2-40B4-BE49-F238E27FC236}">
                <a16:creationId xmlns:a16="http://schemas.microsoft.com/office/drawing/2014/main" id="{37107CAC-AF7F-F768-3831-90DC082C34AD}"/>
              </a:ext>
            </a:extLst>
          </p:cNvPr>
          <p:cNvPicPr>
            <a:picLocks noGrp="1" noChangeAspect="1"/>
          </p:cNvPicPr>
          <p:nvPr>
            <p:ph idx="1"/>
          </p:nvPr>
        </p:nvPicPr>
        <p:blipFill>
          <a:blip r:embed="rId2"/>
          <a:stretch>
            <a:fillRect/>
          </a:stretch>
        </p:blipFill>
        <p:spPr>
          <a:xfrm>
            <a:off x="3790604" y="398203"/>
            <a:ext cx="8375481" cy="5963818"/>
          </a:xfrm>
        </p:spPr>
      </p:pic>
      <p:sp>
        <p:nvSpPr>
          <p:cNvPr id="5" name="Slide Number Placeholder 4">
            <a:extLst>
              <a:ext uri="{FF2B5EF4-FFF2-40B4-BE49-F238E27FC236}">
                <a16:creationId xmlns:a16="http://schemas.microsoft.com/office/drawing/2014/main" id="{1F5D9BF0-79F6-5C46-57A8-1C74FA9BD6FD}"/>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2219913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5DEAA-FFE5-4C0C-BEBD-7A9E012C015F}"/>
              </a:ext>
            </a:extLst>
          </p:cNvPr>
          <p:cNvSpPr>
            <a:spLocks noGrp="1"/>
          </p:cNvSpPr>
          <p:nvPr>
            <p:ph type="title"/>
          </p:nvPr>
        </p:nvSpPr>
        <p:spPr/>
        <p:txBody>
          <a:bodyPr/>
          <a:lstStyle/>
          <a:p>
            <a:r>
              <a:rPr lang="en-US" dirty="0"/>
              <a:t>Step 1 – Gather and Analyze Data (1 of 3)</a:t>
            </a:r>
          </a:p>
        </p:txBody>
      </p:sp>
      <p:sp>
        <p:nvSpPr>
          <p:cNvPr id="3" name="Content Placeholder 2">
            <a:extLst>
              <a:ext uri="{FF2B5EF4-FFF2-40B4-BE49-F238E27FC236}">
                <a16:creationId xmlns:a16="http://schemas.microsoft.com/office/drawing/2014/main" id="{7D589ED2-9420-4B0C-83CF-E42A83C81DE7}"/>
              </a:ext>
            </a:extLst>
          </p:cNvPr>
          <p:cNvSpPr>
            <a:spLocks noGrp="1"/>
          </p:cNvSpPr>
          <p:nvPr>
            <p:ph idx="1"/>
          </p:nvPr>
        </p:nvSpPr>
        <p:spPr/>
        <p:txBody>
          <a:bodyPr>
            <a:normAutofit lnSpcReduction="10000"/>
          </a:bodyPr>
          <a:lstStyle/>
          <a:p>
            <a:r>
              <a:rPr lang="en-US" dirty="0"/>
              <a:t>Gather and compile data for the LEA's low-income, EL, and foster youth students from multiple sources including, but not limited to:</a:t>
            </a:r>
          </a:p>
          <a:p>
            <a:pPr lvl="1"/>
            <a:r>
              <a:rPr lang="en-US" dirty="0"/>
              <a:t>State: California School Dashboard, DataQuest</a:t>
            </a:r>
          </a:p>
          <a:p>
            <a:pPr lvl="1"/>
            <a:r>
              <a:rPr lang="en-US" dirty="0"/>
              <a:t>Local: Local indicator data, LEA-level benchmark assessments, school-level assessments, student demographics, lesson plans and student work, curriculum-based assessments, teacher/student observation reports</a:t>
            </a:r>
          </a:p>
          <a:p>
            <a:pPr lvl="1"/>
            <a:r>
              <a:rPr lang="en-US" dirty="0"/>
              <a:t>Educational Partner Input: Formal and informal feedback, family and community participation, student/family/community surveys, teacher and staff input, educational partner meeting notes, public comments at board meetings</a:t>
            </a:r>
          </a:p>
        </p:txBody>
      </p:sp>
      <p:sp>
        <p:nvSpPr>
          <p:cNvPr id="4" name="Slide Number Placeholder 3">
            <a:extLst>
              <a:ext uri="{FF2B5EF4-FFF2-40B4-BE49-F238E27FC236}">
                <a16:creationId xmlns:a16="http://schemas.microsoft.com/office/drawing/2014/main" id="{F4A4F3C9-6354-4FA8-BE59-10552C5572BF}"/>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2113320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29CB-3328-4477-A3DB-F2231B97726D}"/>
              </a:ext>
            </a:extLst>
          </p:cNvPr>
          <p:cNvSpPr>
            <a:spLocks noGrp="1"/>
          </p:cNvSpPr>
          <p:nvPr>
            <p:ph type="title"/>
          </p:nvPr>
        </p:nvSpPr>
        <p:spPr/>
        <p:txBody>
          <a:bodyPr/>
          <a:lstStyle/>
          <a:p>
            <a:r>
              <a:rPr lang="en-US" dirty="0"/>
              <a:t>Step 1 – Gather and Analyze Data (2 of 3)</a:t>
            </a:r>
          </a:p>
        </p:txBody>
      </p:sp>
      <p:sp>
        <p:nvSpPr>
          <p:cNvPr id="3" name="Content Placeholder 2">
            <a:extLst>
              <a:ext uri="{FF2B5EF4-FFF2-40B4-BE49-F238E27FC236}">
                <a16:creationId xmlns:a16="http://schemas.microsoft.com/office/drawing/2014/main" id="{896028BF-6582-4C06-8971-92CB338A710A}"/>
              </a:ext>
            </a:extLst>
          </p:cNvPr>
          <p:cNvSpPr>
            <a:spLocks noGrp="1"/>
          </p:cNvSpPr>
          <p:nvPr>
            <p:ph idx="1"/>
          </p:nvPr>
        </p:nvSpPr>
        <p:spPr/>
        <p:txBody>
          <a:bodyPr/>
          <a:lstStyle/>
          <a:p>
            <a:r>
              <a:rPr lang="en-US" dirty="0"/>
              <a:t>Analyze low-income, EL, and foster youth student data with educational partners to determine students' unique needs.</a:t>
            </a:r>
          </a:p>
          <a:p>
            <a:r>
              <a:rPr lang="en-US" dirty="0"/>
              <a:t>Ask probing questions:</a:t>
            </a:r>
          </a:p>
          <a:p>
            <a:pPr lvl="1"/>
            <a:r>
              <a:rPr lang="en-US" dirty="0"/>
              <a:t>What discrepancies do we see between low-income, EL, and foster youth students' data as compared to that of their peers?</a:t>
            </a:r>
          </a:p>
          <a:p>
            <a:pPr lvl="1"/>
            <a:r>
              <a:rPr lang="en-US" dirty="0"/>
              <a:t>Why are we seeing these results?</a:t>
            </a:r>
          </a:p>
          <a:p>
            <a:pPr lvl="1"/>
            <a:r>
              <a:rPr lang="en-US" dirty="0"/>
              <a:t>What barriers are the low-income, EL, and/or foster youth students facing that may be causing these results?</a:t>
            </a:r>
          </a:p>
          <a:p>
            <a:pPr lvl="2"/>
            <a:r>
              <a:rPr lang="en-US" dirty="0"/>
              <a:t>Remember, not all barriers are academically related</a:t>
            </a:r>
          </a:p>
        </p:txBody>
      </p:sp>
      <p:sp>
        <p:nvSpPr>
          <p:cNvPr id="4" name="Slide Number Placeholder 3">
            <a:extLst>
              <a:ext uri="{FF2B5EF4-FFF2-40B4-BE49-F238E27FC236}">
                <a16:creationId xmlns:a16="http://schemas.microsoft.com/office/drawing/2014/main" id="{AE9AFDA2-998A-463C-A8BD-217363D568AC}"/>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3917915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3864B-3CF8-4077-9777-C8328324D17E}"/>
              </a:ext>
            </a:extLst>
          </p:cNvPr>
          <p:cNvSpPr>
            <a:spLocks noGrp="1"/>
          </p:cNvSpPr>
          <p:nvPr>
            <p:ph type="title"/>
          </p:nvPr>
        </p:nvSpPr>
        <p:spPr/>
        <p:txBody>
          <a:bodyPr/>
          <a:lstStyle/>
          <a:p>
            <a:r>
              <a:rPr lang="en-US" dirty="0"/>
              <a:t>Step 1 – Gather and Analyze Data (3 of 3)</a:t>
            </a:r>
          </a:p>
        </p:txBody>
      </p:sp>
      <p:sp>
        <p:nvSpPr>
          <p:cNvPr id="3" name="Content Placeholder 2">
            <a:extLst>
              <a:ext uri="{FF2B5EF4-FFF2-40B4-BE49-F238E27FC236}">
                <a16:creationId xmlns:a16="http://schemas.microsoft.com/office/drawing/2014/main" id="{8175A02C-6AD6-4A21-9979-C07256606CE9}"/>
              </a:ext>
            </a:extLst>
          </p:cNvPr>
          <p:cNvSpPr>
            <a:spLocks noGrp="1"/>
          </p:cNvSpPr>
          <p:nvPr>
            <p:ph idx="1"/>
          </p:nvPr>
        </p:nvSpPr>
        <p:spPr/>
        <p:txBody>
          <a:bodyPr/>
          <a:lstStyle/>
          <a:p>
            <a:r>
              <a:rPr lang="en-US" dirty="0"/>
              <a:t>Data analysis may take place through a variety of mediums, including, but not limited to:</a:t>
            </a:r>
          </a:p>
          <a:p>
            <a:pPr lvl="1"/>
            <a:r>
              <a:rPr lang="en-US" dirty="0"/>
              <a:t>Parent Advisory Group or EL Parent Advisory Group meetings</a:t>
            </a:r>
          </a:p>
          <a:p>
            <a:pPr lvl="1"/>
            <a:r>
              <a:rPr lang="en-US" dirty="0"/>
              <a:t>Schoolsite Council meetings</a:t>
            </a:r>
          </a:p>
          <a:p>
            <a:pPr lvl="1"/>
            <a:r>
              <a:rPr lang="en-US" dirty="0"/>
              <a:t>School staff meetings</a:t>
            </a:r>
          </a:p>
          <a:p>
            <a:pPr lvl="1"/>
            <a:r>
              <a:rPr lang="en-US" dirty="0"/>
              <a:t>Teachers' Professional Learning Committee (PLC) meetings</a:t>
            </a:r>
          </a:p>
          <a:p>
            <a:pPr lvl="1"/>
            <a:r>
              <a:rPr lang="en-US" dirty="0"/>
              <a:t>Principal meetings</a:t>
            </a:r>
          </a:p>
          <a:p>
            <a:pPr lvl="1"/>
            <a:r>
              <a:rPr lang="en-US" dirty="0"/>
              <a:t>District-level staff meetings</a:t>
            </a:r>
          </a:p>
          <a:p>
            <a:pPr lvl="1"/>
            <a:r>
              <a:rPr lang="en-US" dirty="0"/>
              <a:t>Professional Development trainings</a:t>
            </a:r>
          </a:p>
        </p:txBody>
      </p:sp>
      <p:sp>
        <p:nvSpPr>
          <p:cNvPr id="4" name="Slide Number Placeholder 3">
            <a:extLst>
              <a:ext uri="{FF2B5EF4-FFF2-40B4-BE49-F238E27FC236}">
                <a16:creationId xmlns:a16="http://schemas.microsoft.com/office/drawing/2014/main" id="{FA8020F2-00F8-4221-95FC-48B17539CE92}"/>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2390490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a:normAutofit fontScale="92500" lnSpcReduction="20000"/>
          </a:bodyPr>
          <a:lstStyle/>
          <a:p>
            <a:pPr marL="0" indent="0">
              <a:buNone/>
            </a:pPr>
            <a:r>
              <a:rPr lang="en-US" dirty="0"/>
              <a:t>To provide the following:</a:t>
            </a:r>
          </a:p>
          <a:p>
            <a:pPr marL="457200" indent="-457200">
              <a:spcAft>
                <a:spcPts val="1200"/>
              </a:spcAft>
              <a:buFont typeface="+mj-lt"/>
              <a:buAutoNum type="arabicPeriod"/>
            </a:pPr>
            <a:r>
              <a:rPr lang="en-US" dirty="0"/>
              <a:t>The foundational principles of the Local Control Funding Formula (LCFF), as related to the requirement to increase or improve services for students who are low-income, English learner (EL), and/or foster youth;</a:t>
            </a:r>
          </a:p>
          <a:p>
            <a:pPr marL="457200" indent="-457200">
              <a:spcAft>
                <a:spcPts val="1200"/>
              </a:spcAft>
              <a:buFont typeface="+mj-lt"/>
              <a:buAutoNum type="arabicPeriod"/>
            </a:pPr>
            <a:r>
              <a:rPr lang="en-US" dirty="0"/>
              <a:t>An overview of the requirement to increase or improve services for low-income, EL, and foster youth students; and</a:t>
            </a:r>
          </a:p>
          <a:p>
            <a:pPr marL="457200" indent="-457200">
              <a:spcAft>
                <a:spcPts val="1200"/>
              </a:spcAft>
              <a:buFont typeface="+mj-lt"/>
              <a:buAutoNum type="arabicPeriod"/>
            </a:pPr>
            <a:r>
              <a:rPr lang="en-US" dirty="0"/>
              <a:t>An explanation of the three types of actions that a local educational agency (LEA) uses to demonstrate that it is meeting the requirement to increase or improve services, including recommendations for how to develop these actions and articulate them in the LCAP.</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905996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E7C4-CD63-4302-BC0B-7BA5E9BD8BAD}"/>
              </a:ext>
            </a:extLst>
          </p:cNvPr>
          <p:cNvSpPr>
            <a:spLocks noGrp="1"/>
          </p:cNvSpPr>
          <p:nvPr>
            <p:ph type="title"/>
          </p:nvPr>
        </p:nvSpPr>
        <p:spPr/>
        <p:txBody>
          <a:bodyPr/>
          <a:lstStyle/>
          <a:p>
            <a:r>
              <a:rPr lang="en-US" dirty="0"/>
              <a:t>Step 2 – Identify Needs (1 of 2)</a:t>
            </a:r>
          </a:p>
        </p:txBody>
      </p:sp>
      <p:sp>
        <p:nvSpPr>
          <p:cNvPr id="3" name="Content Placeholder 2">
            <a:extLst>
              <a:ext uri="{FF2B5EF4-FFF2-40B4-BE49-F238E27FC236}">
                <a16:creationId xmlns:a16="http://schemas.microsoft.com/office/drawing/2014/main" id="{16909420-5266-4BC9-83E2-7E8E6EABBECE}"/>
              </a:ext>
            </a:extLst>
          </p:cNvPr>
          <p:cNvSpPr>
            <a:spLocks noGrp="1"/>
          </p:cNvSpPr>
          <p:nvPr>
            <p:ph idx="1"/>
          </p:nvPr>
        </p:nvSpPr>
        <p:spPr/>
        <p:txBody>
          <a:bodyPr/>
          <a:lstStyle/>
          <a:p>
            <a:r>
              <a:rPr lang="en-US" dirty="0"/>
              <a:t>The needs of low-income, EL, and foster youth students will be different in each LEA. However, to help identify needs, LEAs may ask:</a:t>
            </a:r>
          </a:p>
          <a:p>
            <a:pPr lvl="1"/>
            <a:r>
              <a:rPr lang="en-US" dirty="0"/>
              <a:t>What did our low-income, EL, and foster youth students' specific data demonstrate?</a:t>
            </a:r>
          </a:p>
          <a:p>
            <a:pPr lvl="1"/>
            <a:r>
              <a:rPr lang="en-US" dirty="0"/>
              <a:t>Are there discrepancies in outcome data between low-income, EL, and/or foster youth students and their peers?</a:t>
            </a:r>
          </a:p>
          <a:p>
            <a:pPr lvl="1"/>
            <a:r>
              <a:rPr lang="en-US" dirty="0"/>
              <a:t>What feedback did our low-income, EL, and foster youth students' families provide?</a:t>
            </a:r>
          </a:p>
          <a:p>
            <a:pPr lvl="1"/>
            <a:r>
              <a:rPr lang="en-US" dirty="0"/>
              <a:t>What feedback did our low-income, EL, and foster youth students themselves provide?</a:t>
            </a:r>
          </a:p>
        </p:txBody>
      </p:sp>
      <p:sp>
        <p:nvSpPr>
          <p:cNvPr id="4" name="Slide Number Placeholder 3">
            <a:extLst>
              <a:ext uri="{FF2B5EF4-FFF2-40B4-BE49-F238E27FC236}">
                <a16:creationId xmlns:a16="http://schemas.microsoft.com/office/drawing/2014/main" id="{50C4E262-8826-4203-976B-DFC7989775E3}"/>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2063291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4F8FA-E51C-45D3-AB2D-FFE64CB54CAA}"/>
              </a:ext>
            </a:extLst>
          </p:cNvPr>
          <p:cNvSpPr>
            <a:spLocks noGrp="1"/>
          </p:cNvSpPr>
          <p:nvPr>
            <p:ph type="title"/>
          </p:nvPr>
        </p:nvSpPr>
        <p:spPr/>
        <p:txBody>
          <a:bodyPr/>
          <a:lstStyle/>
          <a:p>
            <a:r>
              <a:rPr lang="en-US" dirty="0"/>
              <a:t>Step 2 – Identify Needs (2 of 2)</a:t>
            </a:r>
          </a:p>
        </p:txBody>
      </p:sp>
      <p:sp>
        <p:nvSpPr>
          <p:cNvPr id="3" name="Content Placeholder 2">
            <a:extLst>
              <a:ext uri="{FF2B5EF4-FFF2-40B4-BE49-F238E27FC236}">
                <a16:creationId xmlns:a16="http://schemas.microsoft.com/office/drawing/2014/main" id="{20021AC3-DAD6-4DFE-99D5-7A22D2E524D1}"/>
              </a:ext>
            </a:extLst>
          </p:cNvPr>
          <p:cNvSpPr>
            <a:spLocks noGrp="1"/>
          </p:cNvSpPr>
          <p:nvPr>
            <p:ph idx="1"/>
          </p:nvPr>
        </p:nvSpPr>
        <p:spPr/>
        <p:txBody>
          <a:bodyPr/>
          <a:lstStyle/>
          <a:p>
            <a:r>
              <a:rPr lang="en-US" dirty="0"/>
              <a:t>What root causes were identified?</a:t>
            </a:r>
          </a:p>
          <a:p>
            <a:pPr lvl="1"/>
            <a:r>
              <a:rPr lang="en-US" dirty="0"/>
              <a:t>Are low-income, EL, and/or foster youth students' basic needs being met? </a:t>
            </a:r>
          </a:p>
          <a:p>
            <a:pPr lvl="1"/>
            <a:r>
              <a:rPr lang="en-US" dirty="0"/>
              <a:t>Is the discrepancy in outcomes due to something outside of school?</a:t>
            </a:r>
          </a:p>
          <a:p>
            <a:pPr lvl="1"/>
            <a:r>
              <a:rPr lang="en-US" dirty="0"/>
              <a:t>Is the discrepancy in outcomes something that requires systemic change within the LEA?</a:t>
            </a:r>
          </a:p>
          <a:p>
            <a:r>
              <a:rPr lang="en-US" dirty="0"/>
              <a:t>What common themes did we see?</a:t>
            </a:r>
          </a:p>
          <a:p>
            <a:pPr lvl="1"/>
            <a:r>
              <a:rPr lang="en-US" dirty="0"/>
              <a:t>Can we group certain needs to be addressed together?</a:t>
            </a:r>
          </a:p>
        </p:txBody>
      </p:sp>
      <p:sp>
        <p:nvSpPr>
          <p:cNvPr id="4" name="Slide Number Placeholder 3">
            <a:extLst>
              <a:ext uri="{FF2B5EF4-FFF2-40B4-BE49-F238E27FC236}">
                <a16:creationId xmlns:a16="http://schemas.microsoft.com/office/drawing/2014/main" id="{A052B2FF-5FA1-408D-B57F-55463B11E995}"/>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2647953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3B44D-272B-4EC6-BECE-C242601E4131}"/>
              </a:ext>
            </a:extLst>
          </p:cNvPr>
          <p:cNvSpPr>
            <a:spLocks noGrp="1"/>
          </p:cNvSpPr>
          <p:nvPr>
            <p:ph type="title"/>
          </p:nvPr>
        </p:nvSpPr>
        <p:spPr/>
        <p:txBody>
          <a:bodyPr/>
          <a:lstStyle/>
          <a:p>
            <a:r>
              <a:rPr lang="en-US" dirty="0"/>
              <a:t>Step 3 – Develop Strategies to Address Needs</a:t>
            </a:r>
          </a:p>
        </p:txBody>
      </p:sp>
      <p:sp>
        <p:nvSpPr>
          <p:cNvPr id="3" name="Content Placeholder 2">
            <a:extLst>
              <a:ext uri="{FF2B5EF4-FFF2-40B4-BE49-F238E27FC236}">
                <a16:creationId xmlns:a16="http://schemas.microsoft.com/office/drawing/2014/main" id="{8ED57593-BB9F-4C14-913F-E611E73255EF}"/>
              </a:ext>
            </a:extLst>
          </p:cNvPr>
          <p:cNvSpPr>
            <a:spLocks noGrp="1"/>
          </p:cNvSpPr>
          <p:nvPr>
            <p:ph idx="1"/>
          </p:nvPr>
        </p:nvSpPr>
        <p:spPr/>
        <p:txBody>
          <a:bodyPr/>
          <a:lstStyle/>
          <a:p>
            <a:r>
              <a:rPr lang="en-US" dirty="0"/>
              <a:t>How will the LEA develop strategies to address the identified needs?</a:t>
            </a:r>
          </a:p>
          <a:p>
            <a:pPr lvl="1"/>
            <a:r>
              <a:rPr lang="en-US" dirty="0"/>
              <a:t>Feedback from educational partners including parents, community members, students, administrators, teachers, and staff</a:t>
            </a:r>
          </a:p>
          <a:p>
            <a:pPr lvl="1"/>
            <a:r>
              <a:rPr lang="en-US" dirty="0"/>
              <a:t>Research-based practices</a:t>
            </a:r>
          </a:p>
          <a:p>
            <a:pPr lvl="1"/>
            <a:r>
              <a:rPr lang="en-US" dirty="0"/>
              <a:t>Examples from other LEAs</a:t>
            </a:r>
          </a:p>
        </p:txBody>
      </p:sp>
      <p:sp>
        <p:nvSpPr>
          <p:cNvPr id="4" name="Slide Number Placeholder 3">
            <a:extLst>
              <a:ext uri="{FF2B5EF4-FFF2-40B4-BE49-F238E27FC236}">
                <a16:creationId xmlns:a16="http://schemas.microsoft.com/office/drawing/2014/main" id="{46CDB461-522B-40F5-B316-766389A61063}"/>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743966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7D64-3C0B-4AED-9E62-E3E20D3A3C5F}"/>
              </a:ext>
            </a:extLst>
          </p:cNvPr>
          <p:cNvSpPr>
            <a:spLocks noGrp="1"/>
          </p:cNvSpPr>
          <p:nvPr>
            <p:ph type="title"/>
          </p:nvPr>
        </p:nvSpPr>
        <p:spPr/>
        <p:txBody>
          <a:bodyPr/>
          <a:lstStyle/>
          <a:p>
            <a:r>
              <a:rPr lang="en-US" dirty="0"/>
              <a:t>Step 4 – Identify Measures of Effectiveness</a:t>
            </a:r>
          </a:p>
        </p:txBody>
      </p:sp>
      <p:sp>
        <p:nvSpPr>
          <p:cNvPr id="3" name="Content Placeholder 2">
            <a:extLst>
              <a:ext uri="{FF2B5EF4-FFF2-40B4-BE49-F238E27FC236}">
                <a16:creationId xmlns:a16="http://schemas.microsoft.com/office/drawing/2014/main" id="{CA4B1512-721E-4ED1-8713-073A896A5BCE}"/>
              </a:ext>
            </a:extLst>
          </p:cNvPr>
          <p:cNvSpPr>
            <a:spLocks noGrp="1"/>
          </p:cNvSpPr>
          <p:nvPr>
            <p:ph idx="1"/>
          </p:nvPr>
        </p:nvSpPr>
        <p:spPr/>
        <p:txBody>
          <a:bodyPr/>
          <a:lstStyle/>
          <a:p>
            <a:r>
              <a:rPr lang="en-US" dirty="0"/>
              <a:t>How will the LEA determine if the strategies to address the identified needs of the low-income, EL, and foster youth students are impacting the outcomes of these specific student groups?</a:t>
            </a:r>
          </a:p>
          <a:p>
            <a:pPr lvl="1"/>
            <a:r>
              <a:rPr lang="en-US" dirty="0"/>
              <a:t>The metrics used to identify the needs are often excellent metrics to use to measure effectiveness</a:t>
            </a:r>
          </a:p>
          <a:p>
            <a:pPr lvl="1"/>
            <a:r>
              <a:rPr lang="en-US" dirty="0"/>
              <a:t>Metrics may include quantitative data like standardized test scores, or qualitative data like educational partner feedback (both formal and informal)</a:t>
            </a:r>
          </a:p>
        </p:txBody>
      </p:sp>
      <p:sp>
        <p:nvSpPr>
          <p:cNvPr id="4" name="Slide Number Placeholder 3">
            <a:extLst>
              <a:ext uri="{FF2B5EF4-FFF2-40B4-BE49-F238E27FC236}">
                <a16:creationId xmlns:a16="http://schemas.microsoft.com/office/drawing/2014/main" id="{126ED254-F599-4695-8CED-C3031A76C4B7}"/>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4100635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8A8D-0047-4F55-B605-12C3F7CC026F}"/>
              </a:ext>
            </a:extLst>
          </p:cNvPr>
          <p:cNvSpPr>
            <a:spLocks noGrp="1"/>
          </p:cNvSpPr>
          <p:nvPr>
            <p:ph type="title"/>
          </p:nvPr>
        </p:nvSpPr>
        <p:spPr/>
        <p:txBody>
          <a:bodyPr/>
          <a:lstStyle/>
          <a:p>
            <a:r>
              <a:rPr lang="en-US" dirty="0"/>
              <a:t>Step 5 – Determine Scope</a:t>
            </a:r>
          </a:p>
        </p:txBody>
      </p:sp>
      <p:sp>
        <p:nvSpPr>
          <p:cNvPr id="3" name="Content Placeholder 2">
            <a:extLst>
              <a:ext uri="{FF2B5EF4-FFF2-40B4-BE49-F238E27FC236}">
                <a16:creationId xmlns:a16="http://schemas.microsoft.com/office/drawing/2014/main" id="{3D691ED8-7C12-4275-8975-EA81A2238934}"/>
              </a:ext>
            </a:extLst>
          </p:cNvPr>
          <p:cNvSpPr>
            <a:spLocks noGrp="1"/>
          </p:cNvSpPr>
          <p:nvPr>
            <p:ph idx="1"/>
          </p:nvPr>
        </p:nvSpPr>
        <p:spPr/>
        <p:txBody>
          <a:bodyPr>
            <a:normAutofit lnSpcReduction="10000"/>
          </a:bodyPr>
          <a:lstStyle/>
          <a:p>
            <a:r>
              <a:rPr lang="en-US" dirty="0"/>
              <a:t>Will the action be provided to all students on an LEA-wide or Schoolwide basis, or solely the unduplicated student group(s) on a Limited basis?</a:t>
            </a:r>
          </a:p>
          <a:p>
            <a:pPr lvl="1"/>
            <a:r>
              <a:rPr lang="en-US" dirty="0"/>
              <a:t>LEA-wide or Schoolwide:</a:t>
            </a:r>
          </a:p>
          <a:p>
            <a:pPr lvl="3"/>
            <a:r>
              <a:rPr lang="en-US" dirty="0"/>
              <a:t>If the action meets the unique needs of one or more unduplicated student group(s), but the entire student population can benefit, the LEA may want to consider providing the action on an LEA-wide or Schoolwide basis.</a:t>
            </a:r>
          </a:p>
          <a:p>
            <a:pPr lvl="1"/>
            <a:r>
              <a:rPr lang="en-US" dirty="0"/>
              <a:t>Limited to Unduplicated Student Group(s): </a:t>
            </a:r>
          </a:p>
          <a:p>
            <a:pPr lvl="3"/>
            <a:r>
              <a:rPr lang="en-US" dirty="0"/>
              <a:t>If the action meets the unique needs of one or more unduplicated student groups and students in that group(s) are the only ones receiving the service, the action is provided on a Limited basis.</a:t>
            </a:r>
          </a:p>
        </p:txBody>
      </p:sp>
      <p:sp>
        <p:nvSpPr>
          <p:cNvPr id="4" name="Slide Number Placeholder 3">
            <a:extLst>
              <a:ext uri="{FF2B5EF4-FFF2-40B4-BE49-F238E27FC236}">
                <a16:creationId xmlns:a16="http://schemas.microsoft.com/office/drawing/2014/main" id="{62242D1B-B397-4B8A-AA44-269DC5B06999}"/>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250296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8A8D-0047-4F55-B605-12C3F7CC026F}"/>
              </a:ext>
            </a:extLst>
          </p:cNvPr>
          <p:cNvSpPr>
            <a:spLocks noGrp="1"/>
          </p:cNvSpPr>
          <p:nvPr>
            <p:ph type="title"/>
          </p:nvPr>
        </p:nvSpPr>
        <p:spPr/>
        <p:txBody>
          <a:bodyPr/>
          <a:lstStyle/>
          <a:p>
            <a:r>
              <a:rPr lang="en-US" dirty="0"/>
              <a:t>Step 6 – Evaluate Effectiveness</a:t>
            </a:r>
          </a:p>
        </p:txBody>
      </p:sp>
      <p:sp>
        <p:nvSpPr>
          <p:cNvPr id="3" name="Content Placeholder 2">
            <a:extLst>
              <a:ext uri="{FF2B5EF4-FFF2-40B4-BE49-F238E27FC236}">
                <a16:creationId xmlns:a16="http://schemas.microsoft.com/office/drawing/2014/main" id="{3D691ED8-7C12-4275-8975-EA81A2238934}"/>
              </a:ext>
            </a:extLst>
          </p:cNvPr>
          <p:cNvSpPr>
            <a:spLocks noGrp="1"/>
          </p:cNvSpPr>
          <p:nvPr>
            <p:ph idx="1"/>
          </p:nvPr>
        </p:nvSpPr>
        <p:spPr/>
        <p:txBody>
          <a:bodyPr>
            <a:normAutofit lnSpcReduction="10000"/>
          </a:bodyPr>
          <a:lstStyle/>
          <a:p>
            <a:r>
              <a:rPr lang="en-US" dirty="0"/>
              <a:t>When completing the third prompt of the Goal analysis as part of the annual update process, evaluate if the actions have demonstrated effectiveness based on the outcomes of the identified metrics and feedback from educational partners.</a:t>
            </a:r>
          </a:p>
          <a:p>
            <a:pPr lvl="1"/>
            <a:r>
              <a:rPr lang="en-US" dirty="0"/>
              <a:t>Have the yearly outcome(s) demonstrated that the identified needs of low income, English learners and/or foster youth students are being met based on the progress shown in the identified metric(s)?</a:t>
            </a:r>
          </a:p>
          <a:p>
            <a:pPr lvl="1"/>
            <a:r>
              <a:rPr lang="en-US" dirty="0"/>
              <a:t>Has input from educational partners identified that the actions are addressing the identified needs of low income, English learners and/or foster youth students?</a:t>
            </a:r>
          </a:p>
          <a:p>
            <a:r>
              <a:rPr lang="en-US" dirty="0"/>
              <a:t>Reminder: LEAs must change actions that have not proven effective over a three-year period.</a:t>
            </a:r>
          </a:p>
        </p:txBody>
      </p:sp>
      <p:sp>
        <p:nvSpPr>
          <p:cNvPr id="4" name="Slide Number Placeholder 3">
            <a:extLst>
              <a:ext uri="{FF2B5EF4-FFF2-40B4-BE49-F238E27FC236}">
                <a16:creationId xmlns:a16="http://schemas.microsoft.com/office/drawing/2014/main" id="{62242D1B-B397-4B8A-AA44-269DC5B06999}"/>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9259626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CB675-1F81-23EE-AEE6-BDEB2BB270DE}"/>
              </a:ext>
            </a:extLst>
          </p:cNvPr>
          <p:cNvSpPr>
            <a:spLocks noGrp="1"/>
          </p:cNvSpPr>
          <p:nvPr>
            <p:ph type="title"/>
          </p:nvPr>
        </p:nvSpPr>
        <p:spPr/>
        <p:txBody>
          <a:bodyPr/>
          <a:lstStyle/>
          <a:p>
            <a:r>
              <a:rPr lang="en-US" dirty="0"/>
              <a:t>LEA-wide Action</a:t>
            </a:r>
          </a:p>
        </p:txBody>
      </p:sp>
      <p:sp>
        <p:nvSpPr>
          <p:cNvPr id="4" name="Content Placeholder 3">
            <a:extLst>
              <a:ext uri="{FF2B5EF4-FFF2-40B4-BE49-F238E27FC236}">
                <a16:creationId xmlns:a16="http://schemas.microsoft.com/office/drawing/2014/main" id="{4E6AF5A2-D87B-4140-42F2-442E35FE1688}"/>
              </a:ext>
            </a:extLst>
          </p:cNvPr>
          <p:cNvSpPr>
            <a:spLocks noGrp="1"/>
          </p:cNvSpPr>
          <p:nvPr>
            <p:ph sz="quarter" idx="13"/>
          </p:nvPr>
        </p:nvSpPr>
        <p:spPr/>
        <p:txBody>
          <a:bodyPr/>
          <a:lstStyle/>
          <a:p>
            <a:pPr marL="0" indent="0">
              <a:buNone/>
            </a:pPr>
            <a:r>
              <a:rPr lang="en-US" dirty="0"/>
              <a:t>All Schools</a:t>
            </a:r>
          </a:p>
        </p:txBody>
      </p:sp>
      <p:sp>
        <p:nvSpPr>
          <p:cNvPr id="3" name="Slide Number Placeholder 2">
            <a:extLst>
              <a:ext uri="{FF2B5EF4-FFF2-40B4-BE49-F238E27FC236}">
                <a16:creationId xmlns:a16="http://schemas.microsoft.com/office/drawing/2014/main" id="{77C7C728-D0AA-AE59-FA55-195943B9DF1B}"/>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2013908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7BC61-312E-4F12-91B6-8FF151D4D862}"/>
              </a:ext>
            </a:extLst>
          </p:cNvPr>
          <p:cNvSpPr>
            <a:spLocks noGrp="1"/>
          </p:cNvSpPr>
          <p:nvPr>
            <p:ph type="title"/>
          </p:nvPr>
        </p:nvSpPr>
        <p:spPr/>
        <p:txBody>
          <a:bodyPr/>
          <a:lstStyle/>
          <a:p>
            <a:r>
              <a:rPr lang="en-US" dirty="0"/>
              <a:t>Example #1 – Gather and Analyze Data</a:t>
            </a:r>
          </a:p>
        </p:txBody>
      </p:sp>
      <p:sp>
        <p:nvSpPr>
          <p:cNvPr id="3" name="Content Placeholder 2">
            <a:extLst>
              <a:ext uri="{FF2B5EF4-FFF2-40B4-BE49-F238E27FC236}">
                <a16:creationId xmlns:a16="http://schemas.microsoft.com/office/drawing/2014/main" id="{A6B6A410-249F-453D-A835-6DD1EB37A4F6}"/>
              </a:ext>
            </a:extLst>
          </p:cNvPr>
          <p:cNvSpPr>
            <a:spLocks noGrp="1"/>
          </p:cNvSpPr>
          <p:nvPr>
            <p:ph idx="1"/>
          </p:nvPr>
        </p:nvSpPr>
        <p:spPr/>
        <p:txBody>
          <a:bodyPr/>
          <a:lstStyle/>
          <a:p>
            <a:r>
              <a:rPr lang="en-US" dirty="0"/>
              <a:t>Attendance data shows:</a:t>
            </a:r>
          </a:p>
          <a:p>
            <a:pPr lvl="1"/>
            <a:r>
              <a:rPr lang="en-US" dirty="0"/>
              <a:t>Low-income student group attendance rate is 67%</a:t>
            </a:r>
          </a:p>
          <a:p>
            <a:pPr lvl="1"/>
            <a:r>
              <a:rPr lang="en-US" dirty="0"/>
              <a:t>All students group attendance rate is 74%</a:t>
            </a:r>
          </a:p>
          <a:p>
            <a:r>
              <a:rPr lang="en-US" dirty="0"/>
              <a:t>Feedback from student surveys indicated low-income students are struggling to find reliable transportation, which causes them to be absent from school.</a:t>
            </a:r>
          </a:p>
          <a:p>
            <a:pPr lvl="0"/>
            <a:r>
              <a:rPr lang="en-US" dirty="0"/>
              <a:t>Teacher feedback indicated the LEA’s culture does not emphasize the importance of attendance.</a:t>
            </a:r>
          </a:p>
        </p:txBody>
      </p:sp>
      <p:sp>
        <p:nvSpPr>
          <p:cNvPr id="4" name="Slide Number Placeholder 3">
            <a:extLst>
              <a:ext uri="{FF2B5EF4-FFF2-40B4-BE49-F238E27FC236}">
                <a16:creationId xmlns:a16="http://schemas.microsoft.com/office/drawing/2014/main" id="{F3D86111-3867-448A-AD5F-9C1D8DE65EEA}"/>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2871434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7E979-560A-4736-AE2F-EF08ED2F44E0}"/>
              </a:ext>
            </a:extLst>
          </p:cNvPr>
          <p:cNvSpPr>
            <a:spLocks noGrp="1"/>
          </p:cNvSpPr>
          <p:nvPr>
            <p:ph type="title"/>
          </p:nvPr>
        </p:nvSpPr>
        <p:spPr/>
        <p:txBody>
          <a:bodyPr/>
          <a:lstStyle/>
          <a:p>
            <a:r>
              <a:rPr lang="en-US" dirty="0"/>
              <a:t>Example #1 – Identify Needs</a:t>
            </a:r>
          </a:p>
        </p:txBody>
      </p:sp>
      <p:sp>
        <p:nvSpPr>
          <p:cNvPr id="3" name="Content Placeholder 2">
            <a:extLst>
              <a:ext uri="{FF2B5EF4-FFF2-40B4-BE49-F238E27FC236}">
                <a16:creationId xmlns:a16="http://schemas.microsoft.com/office/drawing/2014/main" id="{D14B215D-D86D-459B-9BFE-7A453B7C1AFB}"/>
              </a:ext>
            </a:extLst>
          </p:cNvPr>
          <p:cNvSpPr>
            <a:spLocks noGrp="1"/>
          </p:cNvSpPr>
          <p:nvPr>
            <p:ph idx="1"/>
          </p:nvPr>
        </p:nvSpPr>
        <p:spPr/>
        <p:txBody>
          <a:bodyPr/>
          <a:lstStyle/>
          <a:p>
            <a:r>
              <a:rPr lang="en-US" dirty="0"/>
              <a:t>Low-income students need reliable transportation to help improve their attendance rates.</a:t>
            </a:r>
          </a:p>
          <a:p>
            <a:r>
              <a:rPr lang="en-US" dirty="0"/>
              <a:t>The LEA’s culture needs to be revamped to emphasize the importance of attendance.</a:t>
            </a:r>
          </a:p>
        </p:txBody>
      </p:sp>
      <p:sp>
        <p:nvSpPr>
          <p:cNvPr id="4" name="Slide Number Placeholder 3">
            <a:extLst>
              <a:ext uri="{FF2B5EF4-FFF2-40B4-BE49-F238E27FC236}">
                <a16:creationId xmlns:a16="http://schemas.microsoft.com/office/drawing/2014/main" id="{22C4C4BF-CCE3-4D58-86EA-857EB7D4B8F1}"/>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1445829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BADE-010F-40AE-BCC8-01623704B2B3}"/>
              </a:ext>
            </a:extLst>
          </p:cNvPr>
          <p:cNvSpPr>
            <a:spLocks noGrp="1"/>
          </p:cNvSpPr>
          <p:nvPr>
            <p:ph type="title"/>
          </p:nvPr>
        </p:nvSpPr>
        <p:spPr/>
        <p:txBody>
          <a:bodyPr/>
          <a:lstStyle/>
          <a:p>
            <a:r>
              <a:rPr lang="en-US" dirty="0"/>
              <a:t>Example #1 – Develop Strategies to Address Needs</a:t>
            </a:r>
          </a:p>
        </p:txBody>
      </p:sp>
      <p:sp>
        <p:nvSpPr>
          <p:cNvPr id="3" name="Content Placeholder 2">
            <a:extLst>
              <a:ext uri="{FF2B5EF4-FFF2-40B4-BE49-F238E27FC236}">
                <a16:creationId xmlns:a16="http://schemas.microsoft.com/office/drawing/2014/main" id="{CE10A013-2F4F-4218-BC74-CA7BCAF3F112}"/>
              </a:ext>
            </a:extLst>
          </p:cNvPr>
          <p:cNvSpPr>
            <a:spLocks noGrp="1"/>
          </p:cNvSpPr>
          <p:nvPr>
            <p:ph idx="1"/>
          </p:nvPr>
        </p:nvSpPr>
        <p:spPr/>
        <p:txBody>
          <a:bodyPr/>
          <a:lstStyle/>
          <a:p>
            <a:r>
              <a:rPr lang="en-US" dirty="0"/>
              <a:t>Develop a new LEA-wide campaign on the benefits of high attendance rates.</a:t>
            </a:r>
          </a:p>
          <a:p>
            <a:r>
              <a:rPr lang="en-US" dirty="0"/>
              <a:t>Implement an LEA-wide incentive-based attendance program.</a:t>
            </a:r>
          </a:p>
          <a:p>
            <a:r>
              <a:rPr lang="en-US" dirty="0"/>
              <a:t>Provide additional transportation opportunities to all students, specifically focusing on the LEA’s low-income student group.</a:t>
            </a:r>
          </a:p>
        </p:txBody>
      </p:sp>
      <p:sp>
        <p:nvSpPr>
          <p:cNvPr id="4" name="Slide Number Placeholder 3">
            <a:extLst>
              <a:ext uri="{FF2B5EF4-FFF2-40B4-BE49-F238E27FC236}">
                <a16:creationId xmlns:a16="http://schemas.microsoft.com/office/drawing/2014/main" id="{6EA0FCF1-6926-4825-A7D5-656109F18E7A}"/>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139430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Intended Audience</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a:xfrm>
            <a:off x="1097279" y="1845733"/>
            <a:ext cx="10216483" cy="4355561"/>
          </a:xfrm>
        </p:spPr>
        <p:txBody>
          <a:bodyPr/>
          <a:lstStyle/>
          <a:p>
            <a:r>
              <a:rPr lang="en-US" dirty="0"/>
              <a:t>The intended audience for this presentation is anyone who will complete, review, or interact with the 2025–26  LCAP.</a:t>
            </a:r>
          </a:p>
          <a:p>
            <a:r>
              <a:rPr lang="en-US" dirty="0"/>
              <a:t>This may include parents, teachers, staff, administrators, LCAP writers, members of governing boards or bodies, community members, and LCAP reviewers.</a:t>
            </a:r>
          </a:p>
        </p:txBody>
      </p:sp>
      <p:sp>
        <p:nvSpPr>
          <p:cNvPr id="2" name="Slide Number Placeholder 1">
            <a:extLst>
              <a:ext uri="{FF2B5EF4-FFF2-40B4-BE49-F238E27FC236}">
                <a16:creationId xmlns:a16="http://schemas.microsoft.com/office/drawing/2014/main" id="{DE74C62E-6919-42A0-A553-9457BD43164E}"/>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3544887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F235-40B6-4E3F-9E3D-80688C94ABD7}"/>
              </a:ext>
            </a:extLst>
          </p:cNvPr>
          <p:cNvSpPr>
            <a:spLocks noGrp="1"/>
          </p:cNvSpPr>
          <p:nvPr>
            <p:ph type="title"/>
          </p:nvPr>
        </p:nvSpPr>
        <p:spPr/>
        <p:txBody>
          <a:bodyPr/>
          <a:lstStyle/>
          <a:p>
            <a:r>
              <a:rPr lang="en-US" dirty="0"/>
              <a:t>Example #1 – Identify Measures of Effectiveness </a:t>
            </a:r>
          </a:p>
        </p:txBody>
      </p:sp>
      <p:sp>
        <p:nvSpPr>
          <p:cNvPr id="3" name="Content Placeholder 2">
            <a:extLst>
              <a:ext uri="{FF2B5EF4-FFF2-40B4-BE49-F238E27FC236}">
                <a16:creationId xmlns:a16="http://schemas.microsoft.com/office/drawing/2014/main" id="{41775694-7F3F-4A72-B95F-AD76681CDF16}"/>
              </a:ext>
            </a:extLst>
          </p:cNvPr>
          <p:cNvSpPr>
            <a:spLocks noGrp="1"/>
          </p:cNvSpPr>
          <p:nvPr>
            <p:ph idx="1"/>
          </p:nvPr>
        </p:nvSpPr>
        <p:spPr/>
        <p:txBody>
          <a:bodyPr/>
          <a:lstStyle/>
          <a:p>
            <a:pPr lvl="0"/>
            <a:r>
              <a:rPr lang="en-US" dirty="0"/>
              <a:t>Attendance rate</a:t>
            </a:r>
          </a:p>
          <a:p>
            <a:pPr lvl="1"/>
            <a:r>
              <a:rPr lang="en-US" dirty="0"/>
              <a:t>Low-income student group</a:t>
            </a:r>
          </a:p>
          <a:p>
            <a:pPr lvl="1"/>
            <a:r>
              <a:rPr lang="en-US" dirty="0"/>
              <a:t>All students group</a:t>
            </a:r>
          </a:p>
          <a:p>
            <a:r>
              <a:rPr lang="en-US" dirty="0"/>
              <a:t>Student, parent, and staff feedback about the LEA's new attendance program.</a:t>
            </a:r>
          </a:p>
        </p:txBody>
      </p:sp>
      <p:sp>
        <p:nvSpPr>
          <p:cNvPr id="4" name="Slide Number Placeholder 3">
            <a:extLst>
              <a:ext uri="{FF2B5EF4-FFF2-40B4-BE49-F238E27FC236}">
                <a16:creationId xmlns:a16="http://schemas.microsoft.com/office/drawing/2014/main" id="{DC0029CC-0F12-4AA3-8420-F1E11D3C7A05}"/>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4304512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6800-CD9F-4E32-BC9D-24F10A3A9C55}"/>
              </a:ext>
            </a:extLst>
          </p:cNvPr>
          <p:cNvSpPr>
            <a:spLocks noGrp="1"/>
          </p:cNvSpPr>
          <p:nvPr>
            <p:ph type="title"/>
          </p:nvPr>
        </p:nvSpPr>
        <p:spPr/>
        <p:txBody>
          <a:bodyPr/>
          <a:lstStyle/>
          <a:p>
            <a:r>
              <a:rPr lang="en-US" dirty="0"/>
              <a:t>Example #1 – Determine Scope </a:t>
            </a:r>
          </a:p>
        </p:txBody>
      </p:sp>
      <p:sp>
        <p:nvSpPr>
          <p:cNvPr id="3" name="Content Placeholder 2">
            <a:extLst>
              <a:ext uri="{FF2B5EF4-FFF2-40B4-BE49-F238E27FC236}">
                <a16:creationId xmlns:a16="http://schemas.microsoft.com/office/drawing/2014/main" id="{67098ABE-231E-4EB1-B7CE-D40FDB88D9B5}"/>
              </a:ext>
            </a:extLst>
          </p:cNvPr>
          <p:cNvSpPr>
            <a:spLocks noGrp="1"/>
          </p:cNvSpPr>
          <p:nvPr>
            <p:ph idx="1"/>
          </p:nvPr>
        </p:nvSpPr>
        <p:spPr/>
        <p:txBody>
          <a:bodyPr/>
          <a:lstStyle/>
          <a:p>
            <a:r>
              <a:rPr lang="en-US" dirty="0"/>
              <a:t>Attendance rate is a predominant concern with low-income students, but the LEA's entire culture around attendance needs to be revamped.</a:t>
            </a:r>
          </a:p>
          <a:p>
            <a:r>
              <a:rPr lang="en-US" dirty="0"/>
              <a:t>Since the new attendance program is intended to impact the attendance of all students in the LEA, it will be provided on an LEA-wide basis.</a:t>
            </a:r>
          </a:p>
          <a:p>
            <a:r>
              <a:rPr lang="en-US" dirty="0"/>
              <a:t>However, the key pieces of the attendance program, including providing reliable transportation, are designed with the needs of the low-income students at the forefront (principally directed).</a:t>
            </a:r>
          </a:p>
        </p:txBody>
      </p:sp>
      <p:sp>
        <p:nvSpPr>
          <p:cNvPr id="4" name="Slide Number Placeholder 3">
            <a:extLst>
              <a:ext uri="{FF2B5EF4-FFF2-40B4-BE49-F238E27FC236}">
                <a16:creationId xmlns:a16="http://schemas.microsoft.com/office/drawing/2014/main" id="{55A502D4-42D4-48F3-9A1A-C95D8B87AA36}"/>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18264654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C061A-4814-A2E7-3D9D-CFA19E767200}"/>
              </a:ext>
            </a:extLst>
          </p:cNvPr>
          <p:cNvSpPr>
            <a:spLocks noGrp="1"/>
          </p:cNvSpPr>
          <p:nvPr>
            <p:ph type="title"/>
          </p:nvPr>
        </p:nvSpPr>
        <p:spPr>
          <a:xfrm>
            <a:off x="282633" y="374072"/>
            <a:ext cx="3507971" cy="3303847"/>
          </a:xfrm>
        </p:spPr>
        <p:txBody>
          <a:bodyPr/>
          <a:lstStyle/>
          <a:p>
            <a:r>
              <a:rPr lang="en-US" dirty="0"/>
              <a:t>Example #1</a:t>
            </a:r>
            <a:br>
              <a:rPr lang="en-US" dirty="0"/>
            </a:br>
            <a:r>
              <a:rPr lang="en-US" dirty="0"/>
              <a:t>LEA-wide Action (1 of 3)</a:t>
            </a:r>
          </a:p>
        </p:txBody>
      </p:sp>
      <p:sp>
        <p:nvSpPr>
          <p:cNvPr id="4" name="Content Placeholder 3">
            <a:extLst>
              <a:ext uri="{FF2B5EF4-FFF2-40B4-BE49-F238E27FC236}">
                <a16:creationId xmlns:a16="http://schemas.microsoft.com/office/drawing/2014/main" id="{CF2DCF46-DA3A-6643-CB82-DDC9CEB1519C}"/>
              </a:ext>
            </a:extLst>
          </p:cNvPr>
          <p:cNvSpPr>
            <a:spLocks noGrp="1"/>
          </p:cNvSpPr>
          <p:nvPr>
            <p:ph idx="1"/>
          </p:nvPr>
        </p:nvSpPr>
        <p:spPr/>
        <p:txBody>
          <a:bodyPr/>
          <a:lstStyle/>
          <a:p>
            <a:pPr marL="0" indent="0">
              <a:buNone/>
            </a:pPr>
            <a:r>
              <a:rPr lang="en-US" b="1" dirty="0">
                <a:solidFill>
                  <a:schemeClr val="tx1"/>
                </a:solidFill>
              </a:rPr>
              <a:t>Identified Need(s)</a:t>
            </a:r>
          </a:p>
          <a:p>
            <a:pPr marL="0" indent="0">
              <a:buNone/>
            </a:pPr>
            <a:r>
              <a:rPr lang="en-US" dirty="0">
                <a:solidFill>
                  <a:schemeClr val="tx1"/>
                </a:solidFill>
              </a:rPr>
              <a:t>The attendance rate of our low-income students is 67%, which is 7% lower than for all students (74%). </a:t>
            </a:r>
          </a:p>
          <a:p>
            <a:pPr marL="0" indent="0">
              <a:buNone/>
            </a:pPr>
            <a:r>
              <a:rPr lang="en-US" dirty="0">
                <a:solidFill>
                  <a:schemeClr val="tx1"/>
                </a:solidFill>
              </a:rPr>
              <a:t>Educational partner feedback indicated we need to create a positive culture regarding attendance throughout the LEA and make transportation more accessible for low-income students. </a:t>
            </a:r>
          </a:p>
          <a:p>
            <a:pPr marL="0" indent="0">
              <a:buNone/>
            </a:pPr>
            <a:r>
              <a:rPr lang="en-US" i="1" dirty="0">
                <a:solidFill>
                  <a:schemeClr val="tx1"/>
                </a:solidFill>
              </a:rPr>
              <a:t>See also: Engaging Educational Partners, Reflections: Annual Performance, and Metrics sections.</a:t>
            </a:r>
            <a:endParaRPr lang="en-US" dirty="0"/>
          </a:p>
        </p:txBody>
      </p:sp>
      <p:sp>
        <p:nvSpPr>
          <p:cNvPr id="5" name="Slide Number Placeholder 4">
            <a:extLst>
              <a:ext uri="{FF2B5EF4-FFF2-40B4-BE49-F238E27FC236}">
                <a16:creationId xmlns:a16="http://schemas.microsoft.com/office/drawing/2014/main" id="{F901C00E-82E2-3B93-93B4-535A7FC0A669}"/>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4046402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E5F9A-9061-58F7-296D-86A167EA76D7}"/>
              </a:ext>
            </a:extLst>
          </p:cNvPr>
          <p:cNvSpPr>
            <a:spLocks noGrp="1"/>
          </p:cNvSpPr>
          <p:nvPr>
            <p:ph type="title"/>
          </p:nvPr>
        </p:nvSpPr>
        <p:spPr>
          <a:xfrm>
            <a:off x="282633" y="374072"/>
            <a:ext cx="3507971" cy="3242887"/>
          </a:xfrm>
        </p:spPr>
        <p:txBody>
          <a:bodyPr/>
          <a:lstStyle/>
          <a:p>
            <a:r>
              <a:rPr lang="en-US" dirty="0"/>
              <a:t>Example #1 </a:t>
            </a:r>
            <a:r>
              <a:rPr lang="en-US" dirty="0">
                <a:solidFill>
                  <a:schemeClr val="bg1"/>
                </a:solidFill>
              </a:rPr>
              <a:t>LEA-wide Action</a:t>
            </a:r>
            <a:br>
              <a:rPr lang="en-US" dirty="0">
                <a:solidFill>
                  <a:schemeClr val="bg1"/>
                </a:solidFill>
              </a:rPr>
            </a:br>
            <a:r>
              <a:rPr lang="en-US" dirty="0"/>
              <a:t>(2 of 3)</a:t>
            </a:r>
          </a:p>
        </p:txBody>
      </p:sp>
      <p:sp>
        <p:nvSpPr>
          <p:cNvPr id="4" name="Content Placeholder 3">
            <a:extLst>
              <a:ext uri="{FF2B5EF4-FFF2-40B4-BE49-F238E27FC236}">
                <a16:creationId xmlns:a16="http://schemas.microsoft.com/office/drawing/2014/main" id="{79177127-9CEE-9582-7B5C-4959E8471212}"/>
              </a:ext>
            </a:extLst>
          </p:cNvPr>
          <p:cNvSpPr>
            <a:spLocks noGrp="1"/>
          </p:cNvSpPr>
          <p:nvPr>
            <p:ph idx="1"/>
          </p:nvPr>
        </p:nvSpPr>
        <p:spPr/>
        <p:txBody>
          <a:bodyPr/>
          <a:lstStyle/>
          <a:p>
            <a:pPr marL="0" indent="0">
              <a:buNone/>
            </a:pPr>
            <a:r>
              <a:rPr lang="en-US" b="1" dirty="0">
                <a:solidFill>
                  <a:schemeClr val="tx1"/>
                </a:solidFill>
              </a:rPr>
              <a:t>How the Action(s) Address Need(s) and Why it is Provided on an LEA-wide or Schoolwide Basis</a:t>
            </a:r>
          </a:p>
          <a:p>
            <a:pPr marL="0" indent="0">
              <a:buNone/>
            </a:pPr>
            <a:r>
              <a:rPr lang="en-US" dirty="0">
                <a:solidFill>
                  <a:schemeClr val="tx1"/>
                </a:solidFill>
              </a:rPr>
              <a:t>We will provide additional transportation, with a focus on areas low-income students live in, and implement a new incentive-based program that emphasizes the importance of attendance.</a:t>
            </a:r>
          </a:p>
          <a:p>
            <a:pPr marL="0" indent="0">
              <a:buNone/>
            </a:pPr>
            <a:r>
              <a:rPr lang="en-US" dirty="0">
                <a:solidFill>
                  <a:schemeClr val="tx1"/>
                </a:solidFill>
              </a:rPr>
              <a:t>These actions will create an opportunity to significantly increase attendance rates for low-income students because they are designed to address their identified needs. However, these actions are being provided on an LEA-wide basis to maximize their impact in increasing overall attendance rates for all students. </a:t>
            </a:r>
          </a:p>
        </p:txBody>
      </p:sp>
      <p:sp>
        <p:nvSpPr>
          <p:cNvPr id="5" name="Slide Number Placeholder 4">
            <a:extLst>
              <a:ext uri="{FF2B5EF4-FFF2-40B4-BE49-F238E27FC236}">
                <a16:creationId xmlns:a16="http://schemas.microsoft.com/office/drawing/2014/main" id="{3956E627-65D4-8CAC-309F-CCAD49C915BF}"/>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41838715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B883F-2C79-0D62-7C9F-2768EEB1C2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AFF4A1-0764-706D-AA77-39F96940BB22}"/>
              </a:ext>
            </a:extLst>
          </p:cNvPr>
          <p:cNvSpPr>
            <a:spLocks noGrp="1"/>
          </p:cNvSpPr>
          <p:nvPr>
            <p:ph type="title"/>
          </p:nvPr>
        </p:nvSpPr>
        <p:spPr>
          <a:xfrm>
            <a:off x="282633" y="374072"/>
            <a:ext cx="3507971" cy="3242887"/>
          </a:xfrm>
        </p:spPr>
        <p:txBody>
          <a:bodyPr/>
          <a:lstStyle/>
          <a:p>
            <a:r>
              <a:rPr lang="en-US" dirty="0"/>
              <a:t>Example #1 </a:t>
            </a:r>
            <a:r>
              <a:rPr lang="en-US" dirty="0">
                <a:solidFill>
                  <a:schemeClr val="bg1"/>
                </a:solidFill>
              </a:rPr>
              <a:t>LEA-wide Action</a:t>
            </a:r>
            <a:br>
              <a:rPr lang="en-US" dirty="0">
                <a:solidFill>
                  <a:schemeClr val="bg1"/>
                </a:solidFill>
              </a:rPr>
            </a:br>
            <a:r>
              <a:rPr lang="en-US" dirty="0"/>
              <a:t>(3 of 3)</a:t>
            </a:r>
          </a:p>
        </p:txBody>
      </p:sp>
      <p:sp>
        <p:nvSpPr>
          <p:cNvPr id="4" name="Content Placeholder 3">
            <a:extLst>
              <a:ext uri="{FF2B5EF4-FFF2-40B4-BE49-F238E27FC236}">
                <a16:creationId xmlns:a16="http://schemas.microsoft.com/office/drawing/2014/main" id="{4DFB61C4-AC9D-E172-CB56-E7F6E429F4F2}"/>
              </a:ext>
            </a:extLst>
          </p:cNvPr>
          <p:cNvSpPr>
            <a:spLocks noGrp="1"/>
          </p:cNvSpPr>
          <p:nvPr>
            <p:ph idx="1"/>
          </p:nvPr>
        </p:nvSpPr>
        <p:spPr/>
        <p:txBody>
          <a:bodyPr/>
          <a:lstStyle/>
          <a:p>
            <a:pPr marL="0" indent="0">
              <a:buNone/>
            </a:pPr>
            <a:r>
              <a:rPr lang="en-US" b="1" dirty="0">
                <a:solidFill>
                  <a:schemeClr val="tx1"/>
                </a:solidFill>
              </a:rPr>
              <a:t>Metric(s) to Monitor Effectiveness</a:t>
            </a:r>
          </a:p>
          <a:p>
            <a:pPr marL="0" indent="0">
              <a:buNone/>
            </a:pPr>
            <a:r>
              <a:rPr lang="en-US" dirty="0">
                <a:solidFill>
                  <a:schemeClr val="tx1"/>
                </a:solidFill>
              </a:rPr>
              <a:t>We will monitor progress in increasing the attendance rate of our low-income students as well as all students. </a:t>
            </a:r>
          </a:p>
          <a:p>
            <a:pPr marL="0" indent="0">
              <a:buNone/>
            </a:pPr>
            <a:r>
              <a:rPr lang="en-US" dirty="0">
                <a:solidFill>
                  <a:schemeClr val="tx1"/>
                </a:solidFill>
              </a:rPr>
              <a:t>We will also seek feedback from students, parents, and staff about the new attendance program. </a:t>
            </a:r>
          </a:p>
        </p:txBody>
      </p:sp>
      <p:sp>
        <p:nvSpPr>
          <p:cNvPr id="5" name="Slide Number Placeholder 4">
            <a:extLst>
              <a:ext uri="{FF2B5EF4-FFF2-40B4-BE49-F238E27FC236}">
                <a16:creationId xmlns:a16="http://schemas.microsoft.com/office/drawing/2014/main" id="{86307732-B313-083B-04E7-E7F1E63CD4DB}"/>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28253026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402D3-19C5-500F-34A3-7D8C7E29B851}"/>
              </a:ext>
            </a:extLst>
          </p:cNvPr>
          <p:cNvSpPr>
            <a:spLocks noGrp="1"/>
          </p:cNvSpPr>
          <p:nvPr>
            <p:ph type="title"/>
          </p:nvPr>
        </p:nvSpPr>
        <p:spPr/>
        <p:txBody>
          <a:bodyPr/>
          <a:lstStyle/>
          <a:p>
            <a:r>
              <a:rPr lang="en-US" dirty="0"/>
              <a:t>LEA-wide Action (2)</a:t>
            </a:r>
          </a:p>
        </p:txBody>
      </p:sp>
      <p:sp>
        <p:nvSpPr>
          <p:cNvPr id="4" name="Content Placeholder 3">
            <a:extLst>
              <a:ext uri="{FF2B5EF4-FFF2-40B4-BE49-F238E27FC236}">
                <a16:creationId xmlns:a16="http://schemas.microsoft.com/office/drawing/2014/main" id="{AB48D7C5-7728-21E1-AB85-916539C76D1D}"/>
              </a:ext>
            </a:extLst>
          </p:cNvPr>
          <p:cNvSpPr>
            <a:spLocks noGrp="1"/>
          </p:cNvSpPr>
          <p:nvPr>
            <p:ph sz="quarter" idx="13"/>
          </p:nvPr>
        </p:nvSpPr>
        <p:spPr/>
        <p:txBody>
          <a:bodyPr/>
          <a:lstStyle/>
          <a:p>
            <a:pPr marL="0" indent="0">
              <a:buNone/>
            </a:pPr>
            <a:r>
              <a:rPr lang="en-US" dirty="0"/>
              <a:t>Addressing the Needs of a Racial/Ethnic Student Group</a:t>
            </a:r>
          </a:p>
        </p:txBody>
      </p:sp>
      <p:sp>
        <p:nvSpPr>
          <p:cNvPr id="3" name="Slide Number Placeholder 2">
            <a:extLst>
              <a:ext uri="{FF2B5EF4-FFF2-40B4-BE49-F238E27FC236}">
                <a16:creationId xmlns:a16="http://schemas.microsoft.com/office/drawing/2014/main" id="{7836BBE3-A738-ED87-F0B8-4B318D8D406D}"/>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37990093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Gather and Analyze Data (1 of 2)</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fontScale="92500" lnSpcReduction="10000"/>
          </a:bodyPr>
          <a:lstStyle/>
          <a:p>
            <a:r>
              <a:rPr lang="en-US" dirty="0"/>
              <a:t>When disaggregating the CAASPP English Language Arts (ELA) performance of low-income students into ethnic subgroups, we found only 34.3% of low-income African American students are meeting or exceeding standard in English Language Arts, compared to 55% of low-income White students and 71.4% of low-income Latino students.</a:t>
            </a:r>
          </a:p>
          <a:p>
            <a:r>
              <a:rPr lang="en-US" dirty="0"/>
              <a:t>Low-income African American families shared that lack of access to culturally relevant reading material is a barrier in their students’ ability and desire to practice reading. Specifically, they indicated the books that are part of the LEA’s reading curriculum and classroom libraries do not include enough representation of African American authors, subjects, and culture. </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33796201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Gather and Analyze Data (2 of 2)</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a:bodyPr>
          <a:lstStyle/>
          <a:p>
            <a:r>
              <a:rPr lang="en-US" dirty="0"/>
              <a:t>Teachers reiterated the issue of lack of African American cultural representation in the LEA’s reading materials and indicated this is causing African American students to be disconnected during reading lessons.</a:t>
            </a:r>
          </a:p>
          <a:p>
            <a:r>
              <a:rPr lang="en-US" dirty="0"/>
              <a:t>District officials did an audit of the District’s adopted reading curriculum and various classroom libraries and came to conclusion that there is a severe lack of African American cultural representation in the District’s reading resources.</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17179958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Identify Needs</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a:bodyPr>
          <a:lstStyle/>
          <a:p>
            <a:r>
              <a:rPr lang="en-US" dirty="0"/>
              <a:t>The LEA's low-income African American students are struggling in reading, especially compared to their low-income White and Latino peers.</a:t>
            </a:r>
          </a:p>
          <a:p>
            <a:r>
              <a:rPr lang="en-US" dirty="0"/>
              <a:t>Low-income African American students are feeling disconnected and disengaged from the reading curriculum because of lack of representation of African American authors, subjects, and culture in the LEA's reading curriculum.</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36079641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Develop Strategies to Address Needs</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a:bodyPr>
          <a:lstStyle/>
          <a:p>
            <a:r>
              <a:rPr lang="en-US" dirty="0"/>
              <a:t>The LEA will purchase additional reading materials that include African American authors, subjects, and cultural practices. </a:t>
            </a:r>
          </a:p>
          <a:p>
            <a:r>
              <a:rPr lang="en-US" dirty="0"/>
              <a:t>The LEA will convene a curriculum review committee to research alternative reading curriculum that is more culturally diverse and meets the unique needs of each of the District’s student subgroups, specifically the African American subgroup.</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35242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20BED-1DCB-23AF-0329-A903F2030282}"/>
              </a:ext>
            </a:extLst>
          </p:cNvPr>
          <p:cNvSpPr>
            <a:spLocks noGrp="1"/>
          </p:cNvSpPr>
          <p:nvPr>
            <p:ph type="title"/>
          </p:nvPr>
        </p:nvSpPr>
        <p:spPr/>
        <p:txBody>
          <a:bodyPr/>
          <a:lstStyle/>
          <a:p>
            <a:r>
              <a:rPr lang="en-US" dirty="0"/>
              <a:t>Foundations</a:t>
            </a:r>
          </a:p>
        </p:txBody>
      </p:sp>
      <p:sp>
        <p:nvSpPr>
          <p:cNvPr id="4" name="Content Placeholder 3">
            <a:extLst>
              <a:ext uri="{FF2B5EF4-FFF2-40B4-BE49-F238E27FC236}">
                <a16:creationId xmlns:a16="http://schemas.microsoft.com/office/drawing/2014/main" id="{87D2F6E0-BB11-F645-54C0-FB972922F85F}"/>
              </a:ext>
            </a:extLst>
          </p:cNvPr>
          <p:cNvSpPr>
            <a:spLocks noGrp="1"/>
          </p:cNvSpPr>
          <p:nvPr>
            <p:ph sz="quarter" idx="13"/>
          </p:nvPr>
        </p:nvSpPr>
        <p:spPr/>
        <p:txBody>
          <a:bodyPr/>
          <a:lstStyle/>
          <a:p>
            <a:pPr marL="0" indent="0">
              <a:buNone/>
            </a:pPr>
            <a:r>
              <a:rPr lang="en-US" dirty="0"/>
              <a:t>The Principles Behind and Requirements for Increased or Improved Services</a:t>
            </a:r>
          </a:p>
        </p:txBody>
      </p:sp>
      <p:sp>
        <p:nvSpPr>
          <p:cNvPr id="3" name="Slide Number Placeholder 2">
            <a:extLst>
              <a:ext uri="{FF2B5EF4-FFF2-40B4-BE49-F238E27FC236}">
                <a16:creationId xmlns:a16="http://schemas.microsoft.com/office/drawing/2014/main" id="{B9A21E06-C7B0-5728-D297-8EDAB9113A89}"/>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15124422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Identify Measures of Effectiveness </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a:bodyPr>
          <a:lstStyle/>
          <a:p>
            <a:r>
              <a:rPr lang="en-US" dirty="0"/>
              <a:t>CAASPP ELA Assessment (disaggregated to demonstrate low-income African American student outcomes)</a:t>
            </a:r>
          </a:p>
          <a:p>
            <a:r>
              <a:rPr lang="en-US" dirty="0"/>
              <a:t>District reading assessment (disaggregated to demonstrate low-income African American student outcomes)</a:t>
            </a:r>
          </a:p>
          <a:p>
            <a:r>
              <a:rPr lang="en-US" dirty="0"/>
              <a:t>African American student and parent feedback</a:t>
            </a:r>
          </a:p>
          <a:p>
            <a:r>
              <a:rPr lang="en-US" dirty="0"/>
              <a:t>District curriculum review committee results</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11038037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Determine Scope</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fontScale="92500" lnSpcReduction="10000"/>
          </a:bodyPr>
          <a:lstStyle/>
          <a:p>
            <a:r>
              <a:rPr lang="en-US" dirty="0"/>
              <a:t>Low CAASPP ELA scores are a concern with low-income students in general, but the LEA's low-income African American students are disproportionately affected due to lack of representation in the LEA's reading curriculum and materials.</a:t>
            </a:r>
          </a:p>
          <a:p>
            <a:r>
              <a:rPr lang="en-US" dirty="0"/>
              <a:t>The LEA will provide the identified actions to all students because everyone will benefit from access to culturally diverse curriculum.</a:t>
            </a:r>
          </a:p>
          <a:p>
            <a:r>
              <a:rPr lang="en-US" dirty="0"/>
              <a:t>However, because the purchase of additional reading curriculum featuring more African American authors, subjects, and cultural practices is designed to primarily meet the needs of the low-income African American students, we anticipate the low-income African American students will see a greater benefit than their non-low-income peers.</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13386905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97881-4A5A-BA17-794A-68BEB6E5A99A}"/>
              </a:ext>
            </a:extLst>
          </p:cNvPr>
          <p:cNvSpPr>
            <a:spLocks noGrp="1"/>
          </p:cNvSpPr>
          <p:nvPr>
            <p:ph type="title"/>
          </p:nvPr>
        </p:nvSpPr>
        <p:spPr>
          <a:xfrm>
            <a:off x="282633" y="374073"/>
            <a:ext cx="3507971" cy="4822041"/>
          </a:xfrm>
        </p:spPr>
        <p:txBody>
          <a:bodyPr/>
          <a:lstStyle/>
          <a:p>
            <a:r>
              <a:rPr lang="en-US" dirty="0"/>
              <a:t>Example #2 </a:t>
            </a:r>
            <a:br>
              <a:rPr lang="en-US" dirty="0"/>
            </a:br>
            <a:r>
              <a:rPr lang="en-US" dirty="0">
                <a:solidFill>
                  <a:schemeClr val="bg1"/>
                </a:solidFill>
              </a:rPr>
              <a:t>LEA-wide Action: Addressing the Needs of a Racial/Ethnic Student Group </a:t>
            </a:r>
            <a:br>
              <a:rPr lang="en-US" dirty="0">
                <a:solidFill>
                  <a:schemeClr val="bg1"/>
                </a:solidFill>
              </a:rPr>
            </a:br>
            <a:r>
              <a:rPr lang="en-US" dirty="0"/>
              <a:t>(1 of 3)</a:t>
            </a:r>
          </a:p>
        </p:txBody>
      </p:sp>
      <p:sp>
        <p:nvSpPr>
          <p:cNvPr id="4" name="Content Placeholder 3">
            <a:extLst>
              <a:ext uri="{FF2B5EF4-FFF2-40B4-BE49-F238E27FC236}">
                <a16:creationId xmlns:a16="http://schemas.microsoft.com/office/drawing/2014/main" id="{C2027349-13EE-0BF8-5EAB-E7EC70682416}"/>
              </a:ext>
            </a:extLst>
          </p:cNvPr>
          <p:cNvSpPr>
            <a:spLocks noGrp="1"/>
          </p:cNvSpPr>
          <p:nvPr>
            <p:ph idx="1"/>
          </p:nvPr>
        </p:nvSpPr>
        <p:spPr/>
        <p:txBody>
          <a:bodyPr>
            <a:normAutofit fontScale="92500" lnSpcReduction="20000"/>
          </a:bodyPr>
          <a:lstStyle/>
          <a:p>
            <a:pPr marL="0" indent="0">
              <a:buNone/>
            </a:pPr>
            <a:r>
              <a:rPr lang="en-US" b="1" dirty="0">
                <a:solidFill>
                  <a:schemeClr val="tx1"/>
                </a:solidFill>
              </a:rPr>
              <a:t>Identified Need(s)</a:t>
            </a:r>
          </a:p>
          <a:p>
            <a:pPr marL="0" indent="0">
              <a:buNone/>
            </a:pPr>
            <a:r>
              <a:rPr lang="en-US" dirty="0">
                <a:solidFill>
                  <a:schemeClr val="tx1"/>
                </a:solidFill>
              </a:rPr>
              <a:t>When disaggregating the CAASPP English Language Arts (ELA) performance of low-income students into ethnic subgroups, we found only 34.3% of our low-income African American students are meeting or exceeding standard, compared to 55% of low-income White students and 71.4% of low-income Latino students.</a:t>
            </a:r>
          </a:p>
          <a:p>
            <a:pPr marL="0" indent="0">
              <a:buNone/>
            </a:pPr>
            <a:r>
              <a:rPr lang="en-US" dirty="0">
                <a:solidFill>
                  <a:schemeClr val="tx1"/>
                </a:solidFill>
              </a:rPr>
              <a:t>Educational partners indicated the LEA’s reading curriculum and classroom libraries do not include enough representation of African American authors, subjects, and cultural practices. There is a need to add culturally relevant reading materials to the curriculum to keep African American students connected during reading lessons. </a:t>
            </a:r>
          </a:p>
          <a:p>
            <a:pPr marL="0" indent="0">
              <a:buNone/>
            </a:pPr>
            <a:r>
              <a:rPr lang="en-US" i="1" dirty="0">
                <a:solidFill>
                  <a:schemeClr val="tx1"/>
                </a:solidFill>
              </a:rPr>
              <a:t>See also: Engaging Educational Partners, Reflections: Annual Performance, and Metrics sections. </a:t>
            </a:r>
            <a:endParaRPr lang="en-US" dirty="0"/>
          </a:p>
        </p:txBody>
      </p:sp>
      <p:sp>
        <p:nvSpPr>
          <p:cNvPr id="5" name="Slide Number Placeholder 4">
            <a:extLst>
              <a:ext uri="{FF2B5EF4-FFF2-40B4-BE49-F238E27FC236}">
                <a16:creationId xmlns:a16="http://schemas.microsoft.com/office/drawing/2014/main" id="{4FE08796-CF3D-3F2E-22E4-A6F88E47E9A4}"/>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25857521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26423-BABA-FCF1-6599-88878F8567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9CB311-443C-5BE8-069D-419726102DBA}"/>
              </a:ext>
            </a:extLst>
          </p:cNvPr>
          <p:cNvSpPr>
            <a:spLocks noGrp="1"/>
          </p:cNvSpPr>
          <p:nvPr>
            <p:ph type="title"/>
          </p:nvPr>
        </p:nvSpPr>
        <p:spPr>
          <a:xfrm>
            <a:off x="282633" y="374073"/>
            <a:ext cx="3507971" cy="4822041"/>
          </a:xfrm>
        </p:spPr>
        <p:txBody>
          <a:bodyPr/>
          <a:lstStyle/>
          <a:p>
            <a:r>
              <a:rPr lang="en-US" dirty="0"/>
              <a:t>Example #2 </a:t>
            </a:r>
            <a:br>
              <a:rPr lang="en-US" dirty="0"/>
            </a:br>
            <a:r>
              <a:rPr lang="en-US" dirty="0">
                <a:solidFill>
                  <a:schemeClr val="bg1"/>
                </a:solidFill>
              </a:rPr>
              <a:t>LEA-wide Action: Addressing the Needs of a Racial/Ethnic Student Group </a:t>
            </a:r>
            <a:br>
              <a:rPr lang="en-US" dirty="0">
                <a:solidFill>
                  <a:schemeClr val="bg1"/>
                </a:solidFill>
              </a:rPr>
            </a:br>
            <a:r>
              <a:rPr lang="en-US" dirty="0"/>
              <a:t>(2 of 3)</a:t>
            </a:r>
          </a:p>
        </p:txBody>
      </p:sp>
      <p:sp>
        <p:nvSpPr>
          <p:cNvPr id="4" name="Content Placeholder 3">
            <a:extLst>
              <a:ext uri="{FF2B5EF4-FFF2-40B4-BE49-F238E27FC236}">
                <a16:creationId xmlns:a16="http://schemas.microsoft.com/office/drawing/2014/main" id="{2445C8A3-634B-032D-AFC2-F86FC103C875}"/>
              </a:ext>
            </a:extLst>
          </p:cNvPr>
          <p:cNvSpPr>
            <a:spLocks noGrp="1"/>
          </p:cNvSpPr>
          <p:nvPr>
            <p:ph idx="1"/>
          </p:nvPr>
        </p:nvSpPr>
        <p:spPr/>
        <p:txBody>
          <a:bodyPr>
            <a:normAutofit fontScale="92500" lnSpcReduction="10000"/>
          </a:bodyPr>
          <a:lstStyle/>
          <a:p>
            <a:pPr marL="0" indent="0">
              <a:buNone/>
            </a:pPr>
            <a:r>
              <a:rPr lang="en-US" b="1" dirty="0">
                <a:solidFill>
                  <a:schemeClr val="tx1"/>
                </a:solidFill>
              </a:rPr>
              <a:t>How the Action(s) Address Need(s) and Why it is Provided on an LEA-wide or Schoolwide Basis</a:t>
            </a:r>
          </a:p>
          <a:p>
            <a:pPr marL="0" indent="0">
              <a:buNone/>
            </a:pPr>
            <a:r>
              <a:rPr lang="en-US" dirty="0">
                <a:solidFill>
                  <a:schemeClr val="tx1"/>
                </a:solidFill>
              </a:rPr>
              <a:t>The District will purchase additional reading materials to include African American authors, subjects, and culture. In addition, the District will convene a curriculum review committee to research an alternative reading curriculum that increases cultural representation of all ethnic subgroups with a specific emphasis on the African American student subgroup.</a:t>
            </a:r>
          </a:p>
          <a:p>
            <a:pPr marL="0" indent="0">
              <a:buNone/>
            </a:pPr>
            <a:r>
              <a:rPr lang="en-US" dirty="0">
                <a:solidFill>
                  <a:schemeClr val="tx1"/>
                </a:solidFill>
              </a:rPr>
              <a:t>These actions are being provided on an LEA-wide basis because the purchase of additional reading materials and culturally diverse curriculum that feature African American authors, subjects, and cultural practices will enhance the inclusivity of the educational experience for all students.</a:t>
            </a:r>
          </a:p>
        </p:txBody>
      </p:sp>
      <p:sp>
        <p:nvSpPr>
          <p:cNvPr id="5" name="Slide Number Placeholder 4">
            <a:extLst>
              <a:ext uri="{FF2B5EF4-FFF2-40B4-BE49-F238E27FC236}">
                <a16:creationId xmlns:a16="http://schemas.microsoft.com/office/drawing/2014/main" id="{4CE8AD10-C2D6-3029-2C0E-D7BE380F4BA4}"/>
              </a:ext>
            </a:extLst>
          </p:cNvPr>
          <p:cNvSpPr>
            <a:spLocks noGrp="1"/>
          </p:cNvSpPr>
          <p:nvPr>
            <p:ph type="sldNum" sz="quarter" idx="12"/>
          </p:nvPr>
        </p:nvSpPr>
        <p:spPr/>
        <p:txBody>
          <a:bodyPr/>
          <a:lstStyle/>
          <a:p>
            <a:fld id="{1E47FE53-EBF0-4DA7-9D9D-CC1C3A20F3CB}" type="slidenum">
              <a:rPr lang="en-US" smtClean="0"/>
              <a:t>53</a:t>
            </a:fld>
            <a:endParaRPr lang="en-US"/>
          </a:p>
        </p:txBody>
      </p:sp>
    </p:spTree>
    <p:extLst>
      <p:ext uri="{BB962C8B-B14F-4D97-AF65-F5344CB8AC3E}">
        <p14:creationId xmlns:p14="http://schemas.microsoft.com/office/powerpoint/2010/main" val="2982066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274BC8-BEB9-ABCF-6280-81308C1633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D195E-7495-7395-03E0-C4A2CF9F893E}"/>
              </a:ext>
            </a:extLst>
          </p:cNvPr>
          <p:cNvSpPr>
            <a:spLocks noGrp="1"/>
          </p:cNvSpPr>
          <p:nvPr>
            <p:ph type="title"/>
          </p:nvPr>
        </p:nvSpPr>
        <p:spPr>
          <a:xfrm>
            <a:off x="282633" y="374073"/>
            <a:ext cx="3507971" cy="4822041"/>
          </a:xfrm>
        </p:spPr>
        <p:txBody>
          <a:bodyPr/>
          <a:lstStyle/>
          <a:p>
            <a:r>
              <a:rPr lang="en-US" dirty="0"/>
              <a:t>Example #2 </a:t>
            </a:r>
            <a:br>
              <a:rPr lang="en-US" dirty="0"/>
            </a:br>
            <a:r>
              <a:rPr lang="en-US" dirty="0">
                <a:solidFill>
                  <a:schemeClr val="bg1"/>
                </a:solidFill>
              </a:rPr>
              <a:t>LEA-wide Action: Addressing the Needs of a Racial/Ethnic Student Group </a:t>
            </a:r>
            <a:br>
              <a:rPr lang="en-US" dirty="0">
                <a:solidFill>
                  <a:schemeClr val="bg1"/>
                </a:solidFill>
              </a:rPr>
            </a:br>
            <a:r>
              <a:rPr lang="en-US" dirty="0"/>
              <a:t>(3 of 3)</a:t>
            </a:r>
          </a:p>
        </p:txBody>
      </p:sp>
      <p:sp>
        <p:nvSpPr>
          <p:cNvPr id="4" name="Content Placeholder 3">
            <a:extLst>
              <a:ext uri="{FF2B5EF4-FFF2-40B4-BE49-F238E27FC236}">
                <a16:creationId xmlns:a16="http://schemas.microsoft.com/office/drawing/2014/main" id="{361B3726-30C3-A5B2-4D27-CD075E1A249D}"/>
              </a:ext>
            </a:extLst>
          </p:cNvPr>
          <p:cNvSpPr>
            <a:spLocks noGrp="1"/>
          </p:cNvSpPr>
          <p:nvPr>
            <p:ph idx="1"/>
          </p:nvPr>
        </p:nvSpPr>
        <p:spPr/>
        <p:txBody>
          <a:bodyPr>
            <a:normAutofit/>
          </a:bodyPr>
          <a:lstStyle/>
          <a:p>
            <a:pPr marL="0" indent="0">
              <a:buNone/>
            </a:pPr>
            <a:r>
              <a:rPr lang="en-US" b="1" dirty="0">
                <a:solidFill>
                  <a:schemeClr val="tx1"/>
                </a:solidFill>
              </a:rPr>
              <a:t>Metric(s) to Monitor Effectiveness</a:t>
            </a:r>
          </a:p>
          <a:p>
            <a:pPr marL="0" indent="0">
              <a:buNone/>
            </a:pPr>
            <a:r>
              <a:rPr lang="en-US" dirty="0">
                <a:solidFill>
                  <a:schemeClr val="tx1"/>
                </a:solidFill>
              </a:rPr>
              <a:t>We will monitor progress on the CAASPP ELA assessment and the District reading assessment for our low-income African American students, our low-income students, and for all students. </a:t>
            </a:r>
          </a:p>
          <a:p>
            <a:pPr marL="0" indent="0">
              <a:buNone/>
            </a:pPr>
            <a:r>
              <a:rPr lang="en-US" dirty="0">
                <a:solidFill>
                  <a:schemeClr val="tx1"/>
                </a:solidFill>
              </a:rPr>
              <a:t>We will also seek feedback from our African American students and families and utilize the results from the District’s curriculum review committee in further amending the District’s reading curriculum and materials.</a:t>
            </a:r>
          </a:p>
        </p:txBody>
      </p:sp>
      <p:sp>
        <p:nvSpPr>
          <p:cNvPr id="5" name="Slide Number Placeholder 4">
            <a:extLst>
              <a:ext uri="{FF2B5EF4-FFF2-40B4-BE49-F238E27FC236}">
                <a16:creationId xmlns:a16="http://schemas.microsoft.com/office/drawing/2014/main" id="{FAEA6CE8-D689-640D-9806-8590E791557C}"/>
              </a:ext>
            </a:extLst>
          </p:cNvPr>
          <p:cNvSpPr>
            <a:spLocks noGrp="1"/>
          </p:cNvSpPr>
          <p:nvPr>
            <p:ph type="sldNum" sz="quarter" idx="12"/>
          </p:nvPr>
        </p:nvSpPr>
        <p:spPr/>
        <p:txBody>
          <a:bodyPr/>
          <a:lstStyle/>
          <a:p>
            <a:fld id="{1E47FE53-EBF0-4DA7-9D9D-CC1C3A20F3CB}" type="slidenum">
              <a:rPr lang="en-US" smtClean="0"/>
              <a:t>54</a:t>
            </a:fld>
            <a:endParaRPr lang="en-US"/>
          </a:p>
        </p:txBody>
      </p:sp>
    </p:spTree>
    <p:extLst>
      <p:ext uri="{BB962C8B-B14F-4D97-AF65-F5344CB8AC3E}">
        <p14:creationId xmlns:p14="http://schemas.microsoft.com/office/powerpoint/2010/main" val="20720303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C3CA-E027-C691-1D7D-3785A306DEC6}"/>
              </a:ext>
            </a:extLst>
          </p:cNvPr>
          <p:cNvSpPr>
            <a:spLocks noGrp="1"/>
          </p:cNvSpPr>
          <p:nvPr>
            <p:ph type="title"/>
          </p:nvPr>
        </p:nvSpPr>
        <p:spPr/>
        <p:txBody>
          <a:bodyPr/>
          <a:lstStyle/>
          <a:p>
            <a:r>
              <a:rPr lang="en-US" dirty="0"/>
              <a:t>Schoolwide Actions</a:t>
            </a:r>
          </a:p>
        </p:txBody>
      </p:sp>
      <p:sp>
        <p:nvSpPr>
          <p:cNvPr id="4" name="Content Placeholder 3">
            <a:extLst>
              <a:ext uri="{FF2B5EF4-FFF2-40B4-BE49-F238E27FC236}">
                <a16:creationId xmlns:a16="http://schemas.microsoft.com/office/drawing/2014/main" id="{45D7ACC2-6B6D-76BC-3FCD-CAB6263AC56F}"/>
              </a:ext>
            </a:extLst>
          </p:cNvPr>
          <p:cNvSpPr>
            <a:spLocks noGrp="1"/>
          </p:cNvSpPr>
          <p:nvPr>
            <p:ph sz="quarter" idx="13"/>
          </p:nvPr>
        </p:nvSpPr>
        <p:spPr/>
        <p:txBody>
          <a:bodyPr/>
          <a:lstStyle/>
          <a:p>
            <a:pPr marL="0" indent="0">
              <a:buNone/>
            </a:pPr>
            <a:r>
              <a:rPr lang="en-US" dirty="0"/>
              <a:t>Specific Schools and/or Grade Spans</a:t>
            </a:r>
          </a:p>
        </p:txBody>
      </p:sp>
      <p:sp>
        <p:nvSpPr>
          <p:cNvPr id="3" name="Slide Number Placeholder 2">
            <a:extLst>
              <a:ext uri="{FF2B5EF4-FFF2-40B4-BE49-F238E27FC236}">
                <a16:creationId xmlns:a16="http://schemas.microsoft.com/office/drawing/2014/main" id="{F75AD971-9080-727F-CB6E-1AB2517D3B62}"/>
              </a:ext>
            </a:extLst>
          </p:cNvPr>
          <p:cNvSpPr>
            <a:spLocks noGrp="1"/>
          </p:cNvSpPr>
          <p:nvPr>
            <p:ph type="sldNum" sz="quarter" idx="12"/>
          </p:nvPr>
        </p:nvSpPr>
        <p:spPr/>
        <p:txBody>
          <a:bodyPr/>
          <a:lstStyle/>
          <a:p>
            <a:fld id="{1E47FE53-EBF0-4DA7-9D9D-CC1C3A20F3CB}" type="slidenum">
              <a:rPr lang="en-US" smtClean="0"/>
              <a:t>55</a:t>
            </a:fld>
            <a:endParaRPr lang="en-US"/>
          </a:p>
        </p:txBody>
      </p:sp>
    </p:spTree>
    <p:extLst>
      <p:ext uri="{BB962C8B-B14F-4D97-AF65-F5344CB8AC3E}">
        <p14:creationId xmlns:p14="http://schemas.microsoft.com/office/powerpoint/2010/main" val="29471369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5D7F5-3A98-4825-838E-FE2787B1528F}"/>
              </a:ext>
            </a:extLst>
          </p:cNvPr>
          <p:cNvSpPr>
            <a:spLocks noGrp="1"/>
          </p:cNvSpPr>
          <p:nvPr>
            <p:ph type="title"/>
          </p:nvPr>
        </p:nvSpPr>
        <p:spPr/>
        <p:txBody>
          <a:bodyPr/>
          <a:lstStyle/>
          <a:p>
            <a:r>
              <a:rPr lang="en-US" dirty="0"/>
              <a:t>Example #3 – Gather and Analyze Data</a:t>
            </a:r>
          </a:p>
        </p:txBody>
      </p:sp>
      <p:sp>
        <p:nvSpPr>
          <p:cNvPr id="3" name="Content Placeholder 2">
            <a:extLst>
              <a:ext uri="{FF2B5EF4-FFF2-40B4-BE49-F238E27FC236}">
                <a16:creationId xmlns:a16="http://schemas.microsoft.com/office/drawing/2014/main" id="{943A8190-D382-4918-9257-23D63BDFCFC2}"/>
              </a:ext>
            </a:extLst>
          </p:cNvPr>
          <p:cNvSpPr>
            <a:spLocks noGrp="1"/>
          </p:cNvSpPr>
          <p:nvPr>
            <p:ph idx="1"/>
          </p:nvPr>
        </p:nvSpPr>
        <p:spPr/>
        <p:txBody>
          <a:bodyPr>
            <a:normAutofit/>
          </a:bodyPr>
          <a:lstStyle/>
          <a:p>
            <a:r>
              <a:rPr lang="en-US" dirty="0"/>
              <a:t>District reading assessment data demonstrates only 36% of low-income elementary school students are reading at grade level compared to 55% of all students.</a:t>
            </a:r>
          </a:p>
          <a:p>
            <a:r>
              <a:rPr lang="en-US" dirty="0"/>
              <a:t>Low-income students and families indicated:</a:t>
            </a:r>
          </a:p>
          <a:p>
            <a:pPr lvl="1"/>
            <a:r>
              <a:rPr lang="en-US" dirty="0"/>
              <a:t>Students struggle with finding quiet places to read because of limited space in the home.</a:t>
            </a:r>
          </a:p>
          <a:p>
            <a:pPr lvl="1"/>
            <a:r>
              <a:rPr lang="en-US" dirty="0"/>
              <a:t>Students lack access to books at home because of excess cost and inability to get to the local library.</a:t>
            </a:r>
          </a:p>
          <a:p>
            <a:pPr lvl="1"/>
            <a:r>
              <a:rPr lang="en-US" dirty="0"/>
              <a:t>Parents need additional resources and training to help their students with their reading at home.</a:t>
            </a:r>
          </a:p>
        </p:txBody>
      </p:sp>
      <p:sp>
        <p:nvSpPr>
          <p:cNvPr id="4" name="Slide Number Placeholder 3">
            <a:extLst>
              <a:ext uri="{FF2B5EF4-FFF2-40B4-BE49-F238E27FC236}">
                <a16:creationId xmlns:a16="http://schemas.microsoft.com/office/drawing/2014/main" id="{A40B6DC0-A2B4-4818-A218-014611F2BDA5}"/>
              </a:ext>
            </a:extLst>
          </p:cNvPr>
          <p:cNvSpPr>
            <a:spLocks noGrp="1"/>
          </p:cNvSpPr>
          <p:nvPr>
            <p:ph type="sldNum" sz="quarter" idx="12"/>
          </p:nvPr>
        </p:nvSpPr>
        <p:spPr/>
        <p:txBody>
          <a:bodyPr/>
          <a:lstStyle/>
          <a:p>
            <a:fld id="{1E47FE53-EBF0-4DA7-9D9D-CC1C3A20F3CB}" type="slidenum">
              <a:rPr lang="en-US" smtClean="0"/>
              <a:t>56</a:t>
            </a:fld>
            <a:endParaRPr lang="en-US"/>
          </a:p>
        </p:txBody>
      </p:sp>
    </p:spTree>
    <p:extLst>
      <p:ext uri="{BB962C8B-B14F-4D97-AF65-F5344CB8AC3E}">
        <p14:creationId xmlns:p14="http://schemas.microsoft.com/office/powerpoint/2010/main" val="4696892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1A25-AD77-4CD6-A871-6D1C3FA78F9B}"/>
              </a:ext>
            </a:extLst>
          </p:cNvPr>
          <p:cNvSpPr>
            <a:spLocks noGrp="1"/>
          </p:cNvSpPr>
          <p:nvPr>
            <p:ph type="title"/>
          </p:nvPr>
        </p:nvSpPr>
        <p:spPr/>
        <p:txBody>
          <a:bodyPr/>
          <a:lstStyle/>
          <a:p>
            <a:r>
              <a:rPr lang="en-US" dirty="0"/>
              <a:t>Example #3 – Identify Needs</a:t>
            </a:r>
          </a:p>
        </p:txBody>
      </p:sp>
      <p:sp>
        <p:nvSpPr>
          <p:cNvPr id="3" name="Content Placeholder 2">
            <a:extLst>
              <a:ext uri="{FF2B5EF4-FFF2-40B4-BE49-F238E27FC236}">
                <a16:creationId xmlns:a16="http://schemas.microsoft.com/office/drawing/2014/main" id="{D319F588-3FE4-40DD-A4FB-EEED946222EE}"/>
              </a:ext>
            </a:extLst>
          </p:cNvPr>
          <p:cNvSpPr>
            <a:spLocks noGrp="1"/>
          </p:cNvSpPr>
          <p:nvPr>
            <p:ph idx="1"/>
          </p:nvPr>
        </p:nvSpPr>
        <p:spPr/>
        <p:txBody>
          <a:bodyPr/>
          <a:lstStyle/>
          <a:p>
            <a:r>
              <a:rPr lang="en-US" dirty="0"/>
              <a:t>The LEA's elementary students need:</a:t>
            </a:r>
          </a:p>
          <a:p>
            <a:pPr lvl="1"/>
            <a:r>
              <a:rPr lang="en-US" dirty="0"/>
              <a:t>Assistance in bringing up their reading levels.</a:t>
            </a:r>
          </a:p>
          <a:p>
            <a:r>
              <a:rPr lang="en-US" dirty="0"/>
              <a:t>Low-income elementary students need:</a:t>
            </a:r>
          </a:p>
          <a:p>
            <a:pPr lvl="1"/>
            <a:r>
              <a:rPr lang="en-US" dirty="0"/>
              <a:t>Quiet places to read outside of the classroom.</a:t>
            </a:r>
          </a:p>
          <a:p>
            <a:pPr lvl="1"/>
            <a:r>
              <a:rPr lang="en-US" dirty="0"/>
              <a:t>Access to books outside of the classroom.</a:t>
            </a:r>
          </a:p>
          <a:p>
            <a:r>
              <a:rPr lang="en-US" dirty="0"/>
              <a:t>Low-income elementary students' parents need:</a:t>
            </a:r>
          </a:p>
          <a:p>
            <a:pPr lvl="1"/>
            <a:r>
              <a:rPr lang="en-US" dirty="0"/>
              <a:t>Additional resources and training to help their students with reading at home.</a:t>
            </a:r>
          </a:p>
        </p:txBody>
      </p:sp>
      <p:sp>
        <p:nvSpPr>
          <p:cNvPr id="4" name="Slide Number Placeholder 3">
            <a:extLst>
              <a:ext uri="{FF2B5EF4-FFF2-40B4-BE49-F238E27FC236}">
                <a16:creationId xmlns:a16="http://schemas.microsoft.com/office/drawing/2014/main" id="{80F2A6B4-BF32-49F3-8D53-7D9B71C4ADC5}"/>
              </a:ext>
            </a:extLst>
          </p:cNvPr>
          <p:cNvSpPr>
            <a:spLocks noGrp="1"/>
          </p:cNvSpPr>
          <p:nvPr>
            <p:ph type="sldNum" sz="quarter" idx="12"/>
          </p:nvPr>
        </p:nvSpPr>
        <p:spPr/>
        <p:txBody>
          <a:bodyPr/>
          <a:lstStyle/>
          <a:p>
            <a:fld id="{1E47FE53-EBF0-4DA7-9D9D-CC1C3A20F3CB}" type="slidenum">
              <a:rPr lang="en-US" smtClean="0"/>
              <a:t>57</a:t>
            </a:fld>
            <a:endParaRPr lang="en-US"/>
          </a:p>
        </p:txBody>
      </p:sp>
    </p:spTree>
    <p:extLst>
      <p:ext uri="{BB962C8B-B14F-4D97-AF65-F5344CB8AC3E}">
        <p14:creationId xmlns:p14="http://schemas.microsoft.com/office/powerpoint/2010/main" val="40762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7EDF8-39AC-4592-93BB-20DE38C1CE8E}"/>
              </a:ext>
            </a:extLst>
          </p:cNvPr>
          <p:cNvSpPr>
            <a:spLocks noGrp="1"/>
          </p:cNvSpPr>
          <p:nvPr>
            <p:ph type="title"/>
          </p:nvPr>
        </p:nvSpPr>
        <p:spPr/>
        <p:txBody>
          <a:bodyPr/>
          <a:lstStyle/>
          <a:p>
            <a:r>
              <a:rPr lang="en-US" dirty="0"/>
              <a:t>Example #3 – Develop Strategies to Address Needs</a:t>
            </a:r>
          </a:p>
        </p:txBody>
      </p:sp>
      <p:sp>
        <p:nvSpPr>
          <p:cNvPr id="3" name="Content Placeholder 2">
            <a:extLst>
              <a:ext uri="{FF2B5EF4-FFF2-40B4-BE49-F238E27FC236}">
                <a16:creationId xmlns:a16="http://schemas.microsoft.com/office/drawing/2014/main" id="{6428110D-AB7D-4572-9542-342E1E27C082}"/>
              </a:ext>
            </a:extLst>
          </p:cNvPr>
          <p:cNvSpPr>
            <a:spLocks noGrp="1"/>
          </p:cNvSpPr>
          <p:nvPr>
            <p:ph idx="1"/>
          </p:nvPr>
        </p:nvSpPr>
        <p:spPr/>
        <p:txBody>
          <a:bodyPr/>
          <a:lstStyle/>
          <a:p>
            <a:r>
              <a:rPr lang="en-US" dirty="0"/>
              <a:t>Provide an after-school reading program at all elementary schools to serve students reading two or more levels below grade level.</a:t>
            </a:r>
          </a:p>
          <a:p>
            <a:r>
              <a:rPr lang="en-US" dirty="0"/>
              <a:t>Provide leveled libraries for the after-school reading programs that allow participating students to check out books to take home to practice their reading.</a:t>
            </a:r>
          </a:p>
          <a:p>
            <a:r>
              <a:rPr lang="en-US" dirty="0"/>
              <a:t>Provide training for all parents of participating students in how to best assist their students with utilizing the after-school reading program strategies at home.</a:t>
            </a:r>
          </a:p>
        </p:txBody>
      </p:sp>
      <p:sp>
        <p:nvSpPr>
          <p:cNvPr id="4" name="Slide Number Placeholder 3">
            <a:extLst>
              <a:ext uri="{FF2B5EF4-FFF2-40B4-BE49-F238E27FC236}">
                <a16:creationId xmlns:a16="http://schemas.microsoft.com/office/drawing/2014/main" id="{B813B039-172D-48EB-A36D-E091CD5C032C}"/>
              </a:ext>
            </a:extLst>
          </p:cNvPr>
          <p:cNvSpPr>
            <a:spLocks noGrp="1"/>
          </p:cNvSpPr>
          <p:nvPr>
            <p:ph type="sldNum" sz="quarter" idx="12"/>
          </p:nvPr>
        </p:nvSpPr>
        <p:spPr/>
        <p:txBody>
          <a:bodyPr/>
          <a:lstStyle/>
          <a:p>
            <a:fld id="{1E47FE53-EBF0-4DA7-9D9D-CC1C3A20F3CB}" type="slidenum">
              <a:rPr lang="en-US" smtClean="0"/>
              <a:t>58</a:t>
            </a:fld>
            <a:endParaRPr lang="en-US"/>
          </a:p>
        </p:txBody>
      </p:sp>
    </p:spTree>
    <p:extLst>
      <p:ext uri="{BB962C8B-B14F-4D97-AF65-F5344CB8AC3E}">
        <p14:creationId xmlns:p14="http://schemas.microsoft.com/office/powerpoint/2010/main" val="3739610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AA439-C9B3-43E8-B4DD-8FB2F227534D}"/>
              </a:ext>
            </a:extLst>
          </p:cNvPr>
          <p:cNvSpPr>
            <a:spLocks noGrp="1"/>
          </p:cNvSpPr>
          <p:nvPr>
            <p:ph type="title"/>
          </p:nvPr>
        </p:nvSpPr>
        <p:spPr/>
        <p:txBody>
          <a:bodyPr/>
          <a:lstStyle/>
          <a:p>
            <a:r>
              <a:rPr lang="en-US" dirty="0"/>
              <a:t>Example #3 – Identify Measures of Effectiveness</a:t>
            </a:r>
          </a:p>
        </p:txBody>
      </p:sp>
      <p:sp>
        <p:nvSpPr>
          <p:cNvPr id="3" name="Content Placeholder 2">
            <a:extLst>
              <a:ext uri="{FF2B5EF4-FFF2-40B4-BE49-F238E27FC236}">
                <a16:creationId xmlns:a16="http://schemas.microsoft.com/office/drawing/2014/main" id="{6BBCCDCD-A6FF-46CA-B04F-ABE460861A08}"/>
              </a:ext>
            </a:extLst>
          </p:cNvPr>
          <p:cNvSpPr>
            <a:spLocks noGrp="1"/>
          </p:cNvSpPr>
          <p:nvPr>
            <p:ph idx="1"/>
          </p:nvPr>
        </p:nvSpPr>
        <p:spPr/>
        <p:txBody>
          <a:bodyPr/>
          <a:lstStyle/>
          <a:p>
            <a:r>
              <a:rPr lang="en-US" dirty="0"/>
              <a:t>Elementary school students' District reading assessment scores:</a:t>
            </a:r>
          </a:p>
          <a:p>
            <a:pPr lvl="1"/>
            <a:r>
              <a:rPr lang="en-US" dirty="0"/>
              <a:t>Low-income students</a:t>
            </a:r>
          </a:p>
          <a:p>
            <a:pPr lvl="1"/>
            <a:r>
              <a:rPr lang="en-US" dirty="0"/>
              <a:t>All students</a:t>
            </a:r>
          </a:p>
          <a:p>
            <a:r>
              <a:rPr lang="en-US" dirty="0"/>
              <a:t>After-school program participants' parent feedback, gathered through bi-annual surveys.</a:t>
            </a:r>
          </a:p>
        </p:txBody>
      </p:sp>
      <p:sp>
        <p:nvSpPr>
          <p:cNvPr id="4" name="Slide Number Placeholder 3">
            <a:extLst>
              <a:ext uri="{FF2B5EF4-FFF2-40B4-BE49-F238E27FC236}">
                <a16:creationId xmlns:a16="http://schemas.microsoft.com/office/drawing/2014/main" id="{9CB5B9D8-66D4-432A-B482-EDBD113EC975}"/>
              </a:ext>
            </a:extLst>
          </p:cNvPr>
          <p:cNvSpPr>
            <a:spLocks noGrp="1"/>
          </p:cNvSpPr>
          <p:nvPr>
            <p:ph type="sldNum" sz="quarter" idx="12"/>
          </p:nvPr>
        </p:nvSpPr>
        <p:spPr/>
        <p:txBody>
          <a:bodyPr/>
          <a:lstStyle/>
          <a:p>
            <a:fld id="{1E47FE53-EBF0-4DA7-9D9D-CC1C3A20F3CB}" type="slidenum">
              <a:rPr lang="en-US" smtClean="0"/>
              <a:t>59</a:t>
            </a:fld>
            <a:endParaRPr lang="en-US"/>
          </a:p>
        </p:txBody>
      </p:sp>
    </p:spTree>
    <p:extLst>
      <p:ext uri="{BB962C8B-B14F-4D97-AF65-F5344CB8AC3E}">
        <p14:creationId xmlns:p14="http://schemas.microsoft.com/office/powerpoint/2010/main" val="2371660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599420" cy="1450757"/>
          </a:xfrm>
        </p:spPr>
        <p:txBody>
          <a:bodyPr/>
          <a:lstStyle/>
          <a:p>
            <a:r>
              <a:rPr lang="en-US" dirty="0"/>
              <a:t>Foundational Principles of the LCFF (1 of 2)</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97280" y="1845733"/>
            <a:ext cx="10058400" cy="4610395"/>
          </a:xfrm>
        </p:spPr>
        <p:txBody>
          <a:bodyPr>
            <a:normAutofit/>
          </a:bodyPr>
          <a:lstStyle/>
          <a:p>
            <a:pPr marL="457200" indent="-457200">
              <a:buFont typeface="+mj-lt"/>
              <a:buAutoNum type="arabicPeriod"/>
            </a:pPr>
            <a:r>
              <a:rPr lang="en-US" dirty="0"/>
              <a:t>LEA-level improvement based on multiple measures of success</a:t>
            </a:r>
          </a:p>
          <a:p>
            <a:pPr marL="457200" lvl="0" indent="-457200">
              <a:buFont typeface="+mj-lt"/>
              <a:buAutoNum type="arabicPeriod"/>
            </a:pPr>
            <a:r>
              <a:rPr lang="en-US" dirty="0"/>
              <a:t>Equity</a:t>
            </a:r>
          </a:p>
          <a:p>
            <a:pPr lvl="1"/>
            <a:r>
              <a:rPr lang="en-US" dirty="0"/>
              <a:t>Additional funding to address specific identified needs of students who are low-income, EL, and/or foster youth </a:t>
            </a:r>
          </a:p>
          <a:p>
            <a:pPr lvl="3"/>
            <a:r>
              <a:rPr lang="en-US" dirty="0"/>
              <a:t>Note: </a:t>
            </a:r>
            <a:r>
              <a:rPr lang="en-US" dirty="0">
                <a:ea typeface="+mn-lt"/>
                <a:cs typeface="+mn-lt"/>
              </a:rPr>
              <a:t>students who are low-income, EL, and/or foster youth are referred to</a:t>
            </a:r>
            <a:r>
              <a:rPr lang="en-US" dirty="0"/>
              <a:t> as "unduplicated students" in California </a:t>
            </a:r>
            <a:r>
              <a:rPr lang="en-US" i="1" dirty="0"/>
              <a:t>Education Code </a:t>
            </a:r>
            <a:r>
              <a:rPr lang="en-US" dirty="0"/>
              <a:t>(</a:t>
            </a:r>
            <a:r>
              <a:rPr lang="en-US" i="1" dirty="0"/>
              <a:t>EC</a:t>
            </a:r>
            <a:r>
              <a:rPr lang="en-US" dirty="0"/>
              <a:t>).</a:t>
            </a:r>
          </a:p>
          <a:p>
            <a:pPr lvl="1"/>
            <a:r>
              <a:rPr lang="en-US" dirty="0"/>
              <a:t>Requirement to Increase or Improve Services in proportion to the increase in funding</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105875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3672E-7B35-4301-9A44-9970C6A9A820}"/>
              </a:ext>
            </a:extLst>
          </p:cNvPr>
          <p:cNvSpPr>
            <a:spLocks noGrp="1"/>
          </p:cNvSpPr>
          <p:nvPr>
            <p:ph type="title"/>
          </p:nvPr>
        </p:nvSpPr>
        <p:spPr/>
        <p:txBody>
          <a:bodyPr/>
          <a:lstStyle/>
          <a:p>
            <a:r>
              <a:rPr lang="en-US" dirty="0"/>
              <a:t>Example #3 – Determine Scope </a:t>
            </a:r>
          </a:p>
        </p:txBody>
      </p:sp>
      <p:sp>
        <p:nvSpPr>
          <p:cNvPr id="3" name="Content Placeholder 2">
            <a:extLst>
              <a:ext uri="{FF2B5EF4-FFF2-40B4-BE49-F238E27FC236}">
                <a16:creationId xmlns:a16="http://schemas.microsoft.com/office/drawing/2014/main" id="{A4EEEAF1-A51E-4C42-991C-A2AFD893867E}"/>
              </a:ext>
            </a:extLst>
          </p:cNvPr>
          <p:cNvSpPr>
            <a:spLocks noGrp="1"/>
          </p:cNvSpPr>
          <p:nvPr>
            <p:ph idx="1"/>
          </p:nvPr>
        </p:nvSpPr>
        <p:spPr/>
        <p:txBody>
          <a:bodyPr>
            <a:normAutofit lnSpcReduction="10000"/>
          </a:bodyPr>
          <a:lstStyle/>
          <a:p>
            <a:r>
              <a:rPr lang="en-US" dirty="0"/>
              <a:t>District reading assessment data is a predominant concern with low-income students at the elementary level.</a:t>
            </a:r>
          </a:p>
          <a:p>
            <a:r>
              <a:rPr lang="en-US" dirty="0"/>
              <a:t>Since only 55% of all elementary school students are reading at grade level , the new after-school program will be provided to all elementary students reading two or more levels below grade level on a Schoolwide basis.</a:t>
            </a:r>
          </a:p>
          <a:p>
            <a:r>
              <a:rPr lang="en-US" dirty="0"/>
              <a:t>However, the key pieces of the after-school reading program, including providing leveled libraries with books to take home and training for all parents of participating students, are designed with the needs of the low-income students and their families at the forefront (principally directed).</a:t>
            </a:r>
          </a:p>
        </p:txBody>
      </p:sp>
      <p:sp>
        <p:nvSpPr>
          <p:cNvPr id="4" name="Slide Number Placeholder 3">
            <a:extLst>
              <a:ext uri="{FF2B5EF4-FFF2-40B4-BE49-F238E27FC236}">
                <a16:creationId xmlns:a16="http://schemas.microsoft.com/office/drawing/2014/main" id="{342375ED-A6CB-4B0A-8530-4EF492D8EB23}"/>
              </a:ext>
            </a:extLst>
          </p:cNvPr>
          <p:cNvSpPr>
            <a:spLocks noGrp="1"/>
          </p:cNvSpPr>
          <p:nvPr>
            <p:ph type="sldNum" sz="quarter" idx="12"/>
          </p:nvPr>
        </p:nvSpPr>
        <p:spPr/>
        <p:txBody>
          <a:bodyPr/>
          <a:lstStyle/>
          <a:p>
            <a:fld id="{1E47FE53-EBF0-4DA7-9D9D-CC1C3A20F3CB}" type="slidenum">
              <a:rPr lang="en-US" smtClean="0"/>
              <a:t>60</a:t>
            </a:fld>
            <a:endParaRPr lang="en-US"/>
          </a:p>
        </p:txBody>
      </p:sp>
    </p:spTree>
    <p:extLst>
      <p:ext uri="{BB962C8B-B14F-4D97-AF65-F5344CB8AC3E}">
        <p14:creationId xmlns:p14="http://schemas.microsoft.com/office/powerpoint/2010/main" val="38923691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3906097"/>
          </a:xfrm>
        </p:spPr>
        <p:txBody>
          <a:bodyPr/>
          <a:lstStyle/>
          <a:p>
            <a:r>
              <a:rPr lang="en-US" dirty="0"/>
              <a:t>Example #3 </a:t>
            </a:r>
            <a:r>
              <a:rPr lang="en-US" dirty="0">
                <a:solidFill>
                  <a:schemeClr val="bg1"/>
                </a:solidFill>
              </a:rPr>
              <a:t>Schoolwide Action </a:t>
            </a:r>
            <a:br>
              <a:rPr lang="en-US" dirty="0">
                <a:solidFill>
                  <a:schemeClr val="bg1"/>
                </a:solidFill>
              </a:rPr>
            </a:br>
            <a:r>
              <a:rPr lang="en-US" dirty="0"/>
              <a:t>(1 of 3)</a:t>
            </a:r>
          </a:p>
        </p:txBody>
      </p:sp>
      <p:sp>
        <p:nvSpPr>
          <p:cNvPr id="6" name="Content Placeholder 5">
            <a:extLst>
              <a:ext uri="{FF2B5EF4-FFF2-40B4-BE49-F238E27FC236}">
                <a16:creationId xmlns:a16="http://schemas.microsoft.com/office/drawing/2014/main" id="{AD2D834F-C8A4-5FB4-41D2-E5005E215329}"/>
              </a:ext>
            </a:extLst>
          </p:cNvPr>
          <p:cNvSpPr>
            <a:spLocks noGrp="1"/>
          </p:cNvSpPr>
          <p:nvPr>
            <p:ph idx="1"/>
          </p:nvPr>
        </p:nvSpPr>
        <p:spPr/>
        <p:txBody>
          <a:bodyPr/>
          <a:lstStyle/>
          <a:p>
            <a:pPr marL="0" indent="0">
              <a:buNone/>
            </a:pPr>
            <a:r>
              <a:rPr lang="en-US" b="1" dirty="0">
                <a:solidFill>
                  <a:schemeClr val="tx1"/>
                </a:solidFill>
              </a:rPr>
              <a:t>Identified Need(s)</a:t>
            </a:r>
          </a:p>
          <a:p>
            <a:pPr marL="0" indent="0">
              <a:buNone/>
            </a:pPr>
            <a:r>
              <a:rPr lang="en-US" dirty="0">
                <a:solidFill>
                  <a:schemeClr val="tx1"/>
                </a:solidFill>
              </a:rPr>
              <a:t>According to our District reading assessment, only 36% of our low-income elementary school students are reading at grade level compared to 55% of all students.  </a:t>
            </a:r>
          </a:p>
          <a:p>
            <a:pPr marL="0" indent="0">
              <a:buNone/>
            </a:pPr>
            <a:r>
              <a:rPr lang="en-US" dirty="0">
                <a:solidFill>
                  <a:schemeClr val="tx1"/>
                </a:solidFill>
              </a:rPr>
              <a:t>Student feedback revealed many do not have a quiet place to read, or access to books at home. Low-income parents also indicated they need training in how to help their child improve their reading skills. </a:t>
            </a:r>
          </a:p>
          <a:p>
            <a:pPr marL="0" indent="0">
              <a:buNone/>
            </a:pPr>
            <a:r>
              <a:rPr lang="en-US" i="1" dirty="0">
                <a:solidFill>
                  <a:schemeClr val="tx1"/>
                </a:solidFill>
              </a:rPr>
              <a:t>See also: Engaging Educational Partners and Metrics sections. </a:t>
            </a:r>
            <a:endParaRPr lang="en-US" dirty="0"/>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61</a:t>
            </a:fld>
            <a:endParaRPr lang="en-US"/>
          </a:p>
        </p:txBody>
      </p:sp>
    </p:spTree>
    <p:extLst>
      <p:ext uri="{BB962C8B-B14F-4D97-AF65-F5344CB8AC3E}">
        <p14:creationId xmlns:p14="http://schemas.microsoft.com/office/powerpoint/2010/main" val="7567884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52292-E412-B640-86D2-EF7ABF7369A3}"/>
              </a:ext>
            </a:extLst>
          </p:cNvPr>
          <p:cNvSpPr>
            <a:spLocks noGrp="1"/>
          </p:cNvSpPr>
          <p:nvPr>
            <p:ph type="title"/>
          </p:nvPr>
        </p:nvSpPr>
        <p:spPr>
          <a:xfrm>
            <a:off x="282633" y="374072"/>
            <a:ext cx="3507971" cy="3692089"/>
          </a:xfrm>
        </p:spPr>
        <p:txBody>
          <a:bodyPr/>
          <a:lstStyle/>
          <a:p>
            <a:r>
              <a:rPr lang="en-US" dirty="0"/>
              <a:t>Example #3 Schoolwide Action (2 of 3)</a:t>
            </a:r>
          </a:p>
        </p:txBody>
      </p:sp>
      <p:sp>
        <p:nvSpPr>
          <p:cNvPr id="4" name="Content Placeholder 3">
            <a:extLst>
              <a:ext uri="{FF2B5EF4-FFF2-40B4-BE49-F238E27FC236}">
                <a16:creationId xmlns:a16="http://schemas.microsoft.com/office/drawing/2014/main" id="{2EBA405F-B767-0DFA-89BC-B6C64A9BA131}"/>
              </a:ext>
            </a:extLst>
          </p:cNvPr>
          <p:cNvSpPr>
            <a:spLocks noGrp="1"/>
          </p:cNvSpPr>
          <p:nvPr>
            <p:ph idx="1"/>
          </p:nvPr>
        </p:nvSpPr>
        <p:spPr/>
        <p:txBody>
          <a:bodyPr>
            <a:normAutofit fontScale="92500" lnSpcReduction="20000"/>
          </a:bodyPr>
          <a:lstStyle/>
          <a:p>
            <a:pPr marL="0" indent="0">
              <a:buNone/>
            </a:pPr>
            <a:r>
              <a:rPr lang="en-US" b="1" dirty="0">
                <a:solidFill>
                  <a:schemeClr val="tx1"/>
                </a:solidFill>
              </a:rPr>
              <a:t>How the Action(s) Address Need(s) and Why it is Provided on an LEA-wide or Schoolwide Basis</a:t>
            </a:r>
          </a:p>
          <a:p>
            <a:pPr marL="0" indent="0">
              <a:buNone/>
            </a:pPr>
            <a:r>
              <a:rPr lang="en-US" dirty="0">
                <a:solidFill>
                  <a:schemeClr val="tx1"/>
                </a:solidFill>
              </a:rPr>
              <a:t>We will implement an after-school reading program for elementary students reading two or more levels below grade level, prioritizing our low-income students for service. The program will include quiet, designated reading spaces, access to books at the students’ reading levels, and training for parents.  </a:t>
            </a:r>
          </a:p>
          <a:p>
            <a:pPr marL="0" indent="0">
              <a:buNone/>
            </a:pPr>
            <a:r>
              <a:rPr lang="en-US" dirty="0">
                <a:solidFill>
                  <a:schemeClr val="tx1"/>
                </a:solidFill>
              </a:rPr>
              <a:t>We expect these actions to significantly improve the reading assessment scores of low-income students who participate in the after-school program as these actions are designed to address their identified needs. However, these actions will be provided on a Schoolwide basis because all students reading below grade level can benefit from opportunities to improve their reading skills. </a:t>
            </a:r>
          </a:p>
        </p:txBody>
      </p:sp>
      <p:sp>
        <p:nvSpPr>
          <p:cNvPr id="5" name="Slide Number Placeholder 4">
            <a:extLst>
              <a:ext uri="{FF2B5EF4-FFF2-40B4-BE49-F238E27FC236}">
                <a16:creationId xmlns:a16="http://schemas.microsoft.com/office/drawing/2014/main" id="{32BD2DC8-57F6-0182-E9A0-ACDF0C15120E}"/>
              </a:ext>
            </a:extLst>
          </p:cNvPr>
          <p:cNvSpPr>
            <a:spLocks noGrp="1"/>
          </p:cNvSpPr>
          <p:nvPr>
            <p:ph type="sldNum" sz="quarter" idx="12"/>
          </p:nvPr>
        </p:nvSpPr>
        <p:spPr/>
        <p:txBody>
          <a:bodyPr/>
          <a:lstStyle/>
          <a:p>
            <a:fld id="{1E47FE53-EBF0-4DA7-9D9D-CC1C3A20F3CB}" type="slidenum">
              <a:rPr lang="en-US" smtClean="0"/>
              <a:t>62</a:t>
            </a:fld>
            <a:endParaRPr lang="en-US"/>
          </a:p>
        </p:txBody>
      </p:sp>
    </p:spTree>
    <p:extLst>
      <p:ext uri="{BB962C8B-B14F-4D97-AF65-F5344CB8AC3E}">
        <p14:creationId xmlns:p14="http://schemas.microsoft.com/office/powerpoint/2010/main" val="2275332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4A9E2-F382-5262-B36E-3F95782D0D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051E29-5586-13C8-707A-A069012BB5B0}"/>
              </a:ext>
            </a:extLst>
          </p:cNvPr>
          <p:cNvSpPr>
            <a:spLocks noGrp="1"/>
          </p:cNvSpPr>
          <p:nvPr>
            <p:ph type="title"/>
          </p:nvPr>
        </p:nvSpPr>
        <p:spPr>
          <a:xfrm>
            <a:off x="282633" y="374072"/>
            <a:ext cx="3507971" cy="3692089"/>
          </a:xfrm>
        </p:spPr>
        <p:txBody>
          <a:bodyPr/>
          <a:lstStyle/>
          <a:p>
            <a:r>
              <a:rPr lang="en-US" dirty="0"/>
              <a:t>Example #3 Schoolwide Action (3 of 3)</a:t>
            </a:r>
          </a:p>
        </p:txBody>
      </p:sp>
      <p:sp>
        <p:nvSpPr>
          <p:cNvPr id="4" name="Content Placeholder 3">
            <a:extLst>
              <a:ext uri="{FF2B5EF4-FFF2-40B4-BE49-F238E27FC236}">
                <a16:creationId xmlns:a16="http://schemas.microsoft.com/office/drawing/2014/main" id="{C6DC1DC3-FD2B-B08C-8A42-A15D86661F18}"/>
              </a:ext>
            </a:extLst>
          </p:cNvPr>
          <p:cNvSpPr>
            <a:spLocks noGrp="1"/>
          </p:cNvSpPr>
          <p:nvPr>
            <p:ph idx="1"/>
          </p:nvPr>
        </p:nvSpPr>
        <p:spPr/>
        <p:txBody>
          <a:bodyPr>
            <a:normAutofit/>
          </a:bodyPr>
          <a:lstStyle/>
          <a:p>
            <a:pPr marL="0" indent="0">
              <a:buNone/>
            </a:pPr>
            <a:r>
              <a:rPr lang="en-US" b="1" dirty="0">
                <a:solidFill>
                  <a:schemeClr val="tx1"/>
                </a:solidFill>
              </a:rPr>
              <a:t>Metric(s) to Monitor Effectiveness</a:t>
            </a:r>
          </a:p>
          <a:p>
            <a:pPr marL="0" indent="0">
              <a:buNone/>
            </a:pPr>
            <a:r>
              <a:rPr lang="en-US" dirty="0">
                <a:solidFill>
                  <a:schemeClr val="tx1"/>
                </a:solidFill>
              </a:rPr>
              <a:t>We will monitor progress on our District reading assessment for our low-income student group as well as all elementary students at schools receiving services. </a:t>
            </a:r>
          </a:p>
          <a:p>
            <a:pPr marL="0" indent="0">
              <a:buNone/>
            </a:pPr>
            <a:r>
              <a:rPr lang="en-US" dirty="0">
                <a:solidFill>
                  <a:schemeClr val="tx1"/>
                </a:solidFill>
              </a:rPr>
              <a:t>We will also consider input from the parents of participating students to enhance the training provided. </a:t>
            </a:r>
          </a:p>
        </p:txBody>
      </p:sp>
      <p:sp>
        <p:nvSpPr>
          <p:cNvPr id="5" name="Slide Number Placeholder 4">
            <a:extLst>
              <a:ext uri="{FF2B5EF4-FFF2-40B4-BE49-F238E27FC236}">
                <a16:creationId xmlns:a16="http://schemas.microsoft.com/office/drawing/2014/main" id="{15E0A93E-32CC-58BF-9BF9-61BD476514B0}"/>
              </a:ext>
            </a:extLst>
          </p:cNvPr>
          <p:cNvSpPr>
            <a:spLocks noGrp="1"/>
          </p:cNvSpPr>
          <p:nvPr>
            <p:ph type="sldNum" sz="quarter" idx="12"/>
          </p:nvPr>
        </p:nvSpPr>
        <p:spPr/>
        <p:txBody>
          <a:bodyPr/>
          <a:lstStyle/>
          <a:p>
            <a:fld id="{1E47FE53-EBF0-4DA7-9D9D-CC1C3A20F3CB}" type="slidenum">
              <a:rPr lang="en-US" smtClean="0"/>
              <a:t>63</a:t>
            </a:fld>
            <a:endParaRPr lang="en-US"/>
          </a:p>
        </p:txBody>
      </p:sp>
    </p:spTree>
    <p:extLst>
      <p:ext uri="{BB962C8B-B14F-4D97-AF65-F5344CB8AC3E}">
        <p14:creationId xmlns:p14="http://schemas.microsoft.com/office/powerpoint/2010/main" val="23377677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9F364-081F-47A6-9A39-B7BDA7E21131}"/>
              </a:ext>
            </a:extLst>
          </p:cNvPr>
          <p:cNvSpPr>
            <a:spLocks noGrp="1"/>
          </p:cNvSpPr>
          <p:nvPr>
            <p:ph type="title"/>
          </p:nvPr>
        </p:nvSpPr>
        <p:spPr/>
        <p:txBody>
          <a:bodyPr/>
          <a:lstStyle/>
          <a:p>
            <a:r>
              <a:rPr lang="en-US" dirty="0"/>
              <a:t>Limited Actions: EL Students</a:t>
            </a:r>
          </a:p>
        </p:txBody>
      </p:sp>
      <p:sp>
        <p:nvSpPr>
          <p:cNvPr id="4" name="Slide Number Placeholder 3">
            <a:extLst>
              <a:ext uri="{FF2B5EF4-FFF2-40B4-BE49-F238E27FC236}">
                <a16:creationId xmlns:a16="http://schemas.microsoft.com/office/drawing/2014/main" id="{214A896D-38C9-4FE1-A8A1-7809A99ED3DB}"/>
              </a:ext>
            </a:extLst>
          </p:cNvPr>
          <p:cNvSpPr>
            <a:spLocks noGrp="1"/>
          </p:cNvSpPr>
          <p:nvPr>
            <p:ph type="sldNum" sz="quarter" idx="12"/>
          </p:nvPr>
        </p:nvSpPr>
        <p:spPr/>
        <p:txBody>
          <a:bodyPr/>
          <a:lstStyle/>
          <a:p>
            <a:fld id="{1E47FE53-EBF0-4DA7-9D9D-CC1C3A20F3CB}" type="slidenum">
              <a:rPr lang="en-US" smtClean="0"/>
              <a:t>64</a:t>
            </a:fld>
            <a:endParaRPr lang="en-US"/>
          </a:p>
        </p:txBody>
      </p:sp>
    </p:spTree>
    <p:extLst>
      <p:ext uri="{BB962C8B-B14F-4D97-AF65-F5344CB8AC3E}">
        <p14:creationId xmlns:p14="http://schemas.microsoft.com/office/powerpoint/2010/main" val="23167873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7F0C4-5355-4CE2-B6FD-0388BF034391}"/>
              </a:ext>
            </a:extLst>
          </p:cNvPr>
          <p:cNvSpPr>
            <a:spLocks noGrp="1"/>
          </p:cNvSpPr>
          <p:nvPr>
            <p:ph type="title"/>
          </p:nvPr>
        </p:nvSpPr>
        <p:spPr/>
        <p:txBody>
          <a:bodyPr/>
          <a:lstStyle/>
          <a:p>
            <a:r>
              <a:rPr lang="en-US" dirty="0"/>
              <a:t>Example #4 – Gather and Analyze Data</a:t>
            </a:r>
          </a:p>
        </p:txBody>
      </p:sp>
      <p:sp>
        <p:nvSpPr>
          <p:cNvPr id="3" name="Content Placeholder 2">
            <a:extLst>
              <a:ext uri="{FF2B5EF4-FFF2-40B4-BE49-F238E27FC236}">
                <a16:creationId xmlns:a16="http://schemas.microsoft.com/office/drawing/2014/main" id="{ED5B03C8-C173-4740-95E5-2D2E31DFC794}"/>
              </a:ext>
            </a:extLst>
          </p:cNvPr>
          <p:cNvSpPr>
            <a:spLocks noGrp="1"/>
          </p:cNvSpPr>
          <p:nvPr>
            <p:ph idx="1"/>
          </p:nvPr>
        </p:nvSpPr>
        <p:spPr>
          <a:xfrm>
            <a:off x="817123" y="1845733"/>
            <a:ext cx="10583694" cy="4355561"/>
          </a:xfrm>
        </p:spPr>
        <p:txBody>
          <a:bodyPr>
            <a:normAutofit/>
          </a:bodyPr>
          <a:lstStyle/>
          <a:p>
            <a:r>
              <a:rPr lang="en-US" dirty="0"/>
              <a:t>The LEA’s writing benchmark and English Language Proficiency Assessments for California (ELPAC) test scores demonstrated the district’s EL students are struggling with their writing and grammar skills.</a:t>
            </a:r>
          </a:p>
          <a:p>
            <a:r>
              <a:rPr lang="en-US" dirty="0"/>
              <a:t>Feedback from the English Learner Parent Advisory Committee further demonstrated that the parents of EL students did not feel they had the skills and resources to assist their children with their writing and grammar skills at home.</a:t>
            </a:r>
          </a:p>
        </p:txBody>
      </p:sp>
      <p:sp>
        <p:nvSpPr>
          <p:cNvPr id="4" name="Slide Number Placeholder 3">
            <a:extLst>
              <a:ext uri="{FF2B5EF4-FFF2-40B4-BE49-F238E27FC236}">
                <a16:creationId xmlns:a16="http://schemas.microsoft.com/office/drawing/2014/main" id="{3C6340AA-322B-4E56-AC0C-85FFBB209811}"/>
              </a:ext>
            </a:extLst>
          </p:cNvPr>
          <p:cNvSpPr>
            <a:spLocks noGrp="1"/>
          </p:cNvSpPr>
          <p:nvPr>
            <p:ph type="sldNum" sz="quarter" idx="12"/>
          </p:nvPr>
        </p:nvSpPr>
        <p:spPr/>
        <p:txBody>
          <a:bodyPr/>
          <a:lstStyle/>
          <a:p>
            <a:fld id="{1E47FE53-EBF0-4DA7-9D9D-CC1C3A20F3CB}" type="slidenum">
              <a:rPr lang="en-US" smtClean="0"/>
              <a:t>65</a:t>
            </a:fld>
            <a:endParaRPr lang="en-US"/>
          </a:p>
        </p:txBody>
      </p:sp>
    </p:spTree>
    <p:extLst>
      <p:ext uri="{BB962C8B-B14F-4D97-AF65-F5344CB8AC3E}">
        <p14:creationId xmlns:p14="http://schemas.microsoft.com/office/powerpoint/2010/main" val="10981537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C81C9-6849-1C51-E14B-646ECACDC9AB}"/>
              </a:ext>
            </a:extLst>
          </p:cNvPr>
          <p:cNvSpPr>
            <a:spLocks noGrp="1"/>
          </p:cNvSpPr>
          <p:nvPr>
            <p:ph type="title"/>
          </p:nvPr>
        </p:nvSpPr>
        <p:spPr/>
        <p:txBody>
          <a:bodyPr/>
          <a:lstStyle/>
          <a:p>
            <a:r>
              <a:rPr lang="en-US" dirty="0"/>
              <a:t>Example #4 – Identify Needs</a:t>
            </a:r>
          </a:p>
        </p:txBody>
      </p:sp>
      <p:sp>
        <p:nvSpPr>
          <p:cNvPr id="3" name="Content Placeholder 2">
            <a:extLst>
              <a:ext uri="{FF2B5EF4-FFF2-40B4-BE49-F238E27FC236}">
                <a16:creationId xmlns:a16="http://schemas.microsoft.com/office/drawing/2014/main" id="{7CB58910-6335-C2D7-C98A-45F41CC62D8A}"/>
              </a:ext>
            </a:extLst>
          </p:cNvPr>
          <p:cNvSpPr>
            <a:spLocks noGrp="1"/>
          </p:cNvSpPr>
          <p:nvPr>
            <p:ph idx="1"/>
          </p:nvPr>
        </p:nvSpPr>
        <p:spPr/>
        <p:txBody>
          <a:bodyPr/>
          <a:lstStyle/>
          <a:p>
            <a:r>
              <a:rPr lang="en-US" sz="3000" dirty="0"/>
              <a:t>EL students are struggling with their writing and grammar skills.</a:t>
            </a:r>
          </a:p>
          <a:p>
            <a:r>
              <a:rPr lang="en-US" sz="3000" dirty="0"/>
              <a:t>Parents of EL students need training and resources to assist their children with their writing and grammar skills at home.</a:t>
            </a:r>
            <a:endParaRPr lang="en-US" dirty="0"/>
          </a:p>
        </p:txBody>
      </p:sp>
      <p:sp>
        <p:nvSpPr>
          <p:cNvPr id="4" name="Slide Number Placeholder 3">
            <a:extLst>
              <a:ext uri="{FF2B5EF4-FFF2-40B4-BE49-F238E27FC236}">
                <a16:creationId xmlns:a16="http://schemas.microsoft.com/office/drawing/2014/main" id="{B3B4D89C-53DB-3C97-603F-529DAD9C45FC}"/>
              </a:ext>
            </a:extLst>
          </p:cNvPr>
          <p:cNvSpPr>
            <a:spLocks noGrp="1"/>
          </p:cNvSpPr>
          <p:nvPr>
            <p:ph type="sldNum" sz="quarter" idx="12"/>
          </p:nvPr>
        </p:nvSpPr>
        <p:spPr/>
        <p:txBody>
          <a:bodyPr/>
          <a:lstStyle/>
          <a:p>
            <a:fld id="{1E47FE53-EBF0-4DA7-9D9D-CC1C3A20F3CB}" type="slidenum">
              <a:rPr lang="en-US" smtClean="0"/>
              <a:t>66</a:t>
            </a:fld>
            <a:endParaRPr lang="en-US"/>
          </a:p>
        </p:txBody>
      </p:sp>
    </p:spTree>
    <p:extLst>
      <p:ext uri="{BB962C8B-B14F-4D97-AF65-F5344CB8AC3E}">
        <p14:creationId xmlns:p14="http://schemas.microsoft.com/office/powerpoint/2010/main" val="6844526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D1EB2-26D3-4EF6-BD25-A0D49B7EE8F0}"/>
              </a:ext>
            </a:extLst>
          </p:cNvPr>
          <p:cNvSpPr>
            <a:spLocks noGrp="1"/>
          </p:cNvSpPr>
          <p:nvPr>
            <p:ph type="title"/>
          </p:nvPr>
        </p:nvSpPr>
        <p:spPr/>
        <p:txBody>
          <a:bodyPr/>
          <a:lstStyle/>
          <a:p>
            <a:r>
              <a:rPr lang="en-US" dirty="0"/>
              <a:t>Example #4 – Develop Strategies to Address Needs</a:t>
            </a:r>
          </a:p>
        </p:txBody>
      </p:sp>
      <p:sp>
        <p:nvSpPr>
          <p:cNvPr id="3" name="Content Placeholder 2">
            <a:extLst>
              <a:ext uri="{FF2B5EF4-FFF2-40B4-BE49-F238E27FC236}">
                <a16:creationId xmlns:a16="http://schemas.microsoft.com/office/drawing/2014/main" id="{0E85AE00-9A48-48FF-B1C9-9C994EAEC042}"/>
              </a:ext>
            </a:extLst>
          </p:cNvPr>
          <p:cNvSpPr>
            <a:spLocks noGrp="1"/>
          </p:cNvSpPr>
          <p:nvPr>
            <p:ph idx="1"/>
          </p:nvPr>
        </p:nvSpPr>
        <p:spPr/>
        <p:txBody>
          <a:bodyPr/>
          <a:lstStyle/>
          <a:p>
            <a:r>
              <a:rPr lang="en-US" dirty="0"/>
              <a:t>Implement a supplemental ELD curriculum focusing on enhancing writing and grammar skills for EL students.</a:t>
            </a:r>
          </a:p>
          <a:p>
            <a:r>
              <a:rPr lang="en-US" dirty="0"/>
              <a:t>Provide professional development for ELD teachers in using the supplemental curriculum and integrating it as part of designated ELD lessons.</a:t>
            </a:r>
          </a:p>
          <a:p>
            <a:r>
              <a:rPr lang="en-US" dirty="0"/>
              <a:t>Provide training for EL parents in how to use the resources provided in the supplemental curriculum with their children at home.</a:t>
            </a:r>
          </a:p>
        </p:txBody>
      </p:sp>
      <p:sp>
        <p:nvSpPr>
          <p:cNvPr id="4" name="Slide Number Placeholder 3">
            <a:extLst>
              <a:ext uri="{FF2B5EF4-FFF2-40B4-BE49-F238E27FC236}">
                <a16:creationId xmlns:a16="http://schemas.microsoft.com/office/drawing/2014/main" id="{4CD440A8-B7F8-4328-A686-685C17170426}"/>
              </a:ext>
            </a:extLst>
          </p:cNvPr>
          <p:cNvSpPr>
            <a:spLocks noGrp="1"/>
          </p:cNvSpPr>
          <p:nvPr>
            <p:ph type="sldNum" sz="quarter" idx="12"/>
          </p:nvPr>
        </p:nvSpPr>
        <p:spPr/>
        <p:txBody>
          <a:bodyPr/>
          <a:lstStyle/>
          <a:p>
            <a:fld id="{1E47FE53-EBF0-4DA7-9D9D-CC1C3A20F3CB}" type="slidenum">
              <a:rPr lang="en-US" smtClean="0"/>
              <a:t>67</a:t>
            </a:fld>
            <a:endParaRPr lang="en-US"/>
          </a:p>
        </p:txBody>
      </p:sp>
    </p:spTree>
    <p:extLst>
      <p:ext uri="{BB962C8B-B14F-4D97-AF65-F5344CB8AC3E}">
        <p14:creationId xmlns:p14="http://schemas.microsoft.com/office/powerpoint/2010/main" val="30503489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0BE54-2F68-4BD7-BA90-FE4DAF869036}"/>
              </a:ext>
            </a:extLst>
          </p:cNvPr>
          <p:cNvSpPr>
            <a:spLocks noGrp="1"/>
          </p:cNvSpPr>
          <p:nvPr>
            <p:ph type="title"/>
          </p:nvPr>
        </p:nvSpPr>
        <p:spPr/>
        <p:txBody>
          <a:bodyPr/>
          <a:lstStyle/>
          <a:p>
            <a:r>
              <a:rPr lang="en-US" dirty="0"/>
              <a:t>Example #4 – Identify Measures of Effectiveness</a:t>
            </a:r>
          </a:p>
        </p:txBody>
      </p:sp>
      <p:sp>
        <p:nvSpPr>
          <p:cNvPr id="3" name="Content Placeholder 2">
            <a:extLst>
              <a:ext uri="{FF2B5EF4-FFF2-40B4-BE49-F238E27FC236}">
                <a16:creationId xmlns:a16="http://schemas.microsoft.com/office/drawing/2014/main" id="{68C5A429-A5E5-4C2E-9333-D2123AF9E397}"/>
              </a:ext>
            </a:extLst>
          </p:cNvPr>
          <p:cNvSpPr>
            <a:spLocks noGrp="1"/>
          </p:cNvSpPr>
          <p:nvPr>
            <p:ph idx="1"/>
          </p:nvPr>
        </p:nvSpPr>
        <p:spPr/>
        <p:txBody>
          <a:bodyPr/>
          <a:lstStyle/>
          <a:p>
            <a:pPr lvl="0"/>
            <a:r>
              <a:rPr lang="en-US" dirty="0"/>
              <a:t>LEA’s writing benchmark and ELPAC test scores to measure EL students’ growth on standardized assessments.</a:t>
            </a:r>
          </a:p>
          <a:p>
            <a:pPr lvl="0"/>
            <a:r>
              <a:rPr lang="en-US" dirty="0"/>
              <a:t>ELD Teacher feedback on the professional development provided and the success of implementing the new writing program into their classrooms.</a:t>
            </a:r>
          </a:p>
          <a:p>
            <a:pPr lvl="0"/>
            <a:r>
              <a:rPr lang="en-US" dirty="0"/>
              <a:t>English Learner Parent Advisory Committee feedback on the success of the parent trainings and use of the supplemental resources at home.</a:t>
            </a:r>
          </a:p>
        </p:txBody>
      </p:sp>
      <p:sp>
        <p:nvSpPr>
          <p:cNvPr id="4" name="Slide Number Placeholder 3">
            <a:extLst>
              <a:ext uri="{FF2B5EF4-FFF2-40B4-BE49-F238E27FC236}">
                <a16:creationId xmlns:a16="http://schemas.microsoft.com/office/drawing/2014/main" id="{8A2A5E37-2EF0-41C6-A6EB-4CABC77FF5A2}"/>
              </a:ext>
            </a:extLst>
          </p:cNvPr>
          <p:cNvSpPr>
            <a:spLocks noGrp="1"/>
          </p:cNvSpPr>
          <p:nvPr>
            <p:ph type="sldNum" sz="quarter" idx="12"/>
          </p:nvPr>
        </p:nvSpPr>
        <p:spPr/>
        <p:txBody>
          <a:bodyPr/>
          <a:lstStyle/>
          <a:p>
            <a:fld id="{1E47FE53-EBF0-4DA7-9D9D-CC1C3A20F3CB}" type="slidenum">
              <a:rPr lang="en-US" smtClean="0"/>
              <a:t>68</a:t>
            </a:fld>
            <a:endParaRPr lang="en-US"/>
          </a:p>
        </p:txBody>
      </p:sp>
    </p:spTree>
    <p:extLst>
      <p:ext uri="{BB962C8B-B14F-4D97-AF65-F5344CB8AC3E}">
        <p14:creationId xmlns:p14="http://schemas.microsoft.com/office/powerpoint/2010/main" val="25931042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53A9-6AFF-4CDC-B3C0-CA52205173EA}"/>
              </a:ext>
            </a:extLst>
          </p:cNvPr>
          <p:cNvSpPr>
            <a:spLocks noGrp="1"/>
          </p:cNvSpPr>
          <p:nvPr>
            <p:ph type="title"/>
          </p:nvPr>
        </p:nvSpPr>
        <p:spPr/>
        <p:txBody>
          <a:bodyPr/>
          <a:lstStyle/>
          <a:p>
            <a:r>
              <a:rPr lang="en-US" dirty="0"/>
              <a:t>Example #4 – Determine Scope </a:t>
            </a:r>
          </a:p>
        </p:txBody>
      </p:sp>
      <p:sp>
        <p:nvSpPr>
          <p:cNvPr id="3" name="Content Placeholder 2">
            <a:extLst>
              <a:ext uri="{FF2B5EF4-FFF2-40B4-BE49-F238E27FC236}">
                <a16:creationId xmlns:a16="http://schemas.microsoft.com/office/drawing/2014/main" id="{D2FAE4A8-DA1D-45CE-9196-EDD0A3846C76}"/>
              </a:ext>
            </a:extLst>
          </p:cNvPr>
          <p:cNvSpPr>
            <a:spLocks noGrp="1"/>
          </p:cNvSpPr>
          <p:nvPr>
            <p:ph idx="1"/>
          </p:nvPr>
        </p:nvSpPr>
        <p:spPr/>
        <p:txBody>
          <a:bodyPr>
            <a:normAutofit/>
          </a:bodyPr>
          <a:lstStyle/>
          <a:p>
            <a:r>
              <a:rPr lang="en-US" sz="3000" dirty="0"/>
              <a:t>Because the supplemental ELD curriculum, ELD teacher professional development, and the parent trainings will only be provided to EL students and their families, these actions are provided on a Limited basis to EL students only.</a:t>
            </a:r>
          </a:p>
        </p:txBody>
      </p:sp>
      <p:sp>
        <p:nvSpPr>
          <p:cNvPr id="4" name="Slide Number Placeholder 3">
            <a:extLst>
              <a:ext uri="{FF2B5EF4-FFF2-40B4-BE49-F238E27FC236}">
                <a16:creationId xmlns:a16="http://schemas.microsoft.com/office/drawing/2014/main" id="{97ECC478-9CC7-4BE7-B379-50F6EAA0B8A0}"/>
              </a:ext>
            </a:extLst>
          </p:cNvPr>
          <p:cNvSpPr>
            <a:spLocks noGrp="1"/>
          </p:cNvSpPr>
          <p:nvPr>
            <p:ph type="sldNum" sz="quarter" idx="12"/>
          </p:nvPr>
        </p:nvSpPr>
        <p:spPr/>
        <p:txBody>
          <a:bodyPr/>
          <a:lstStyle/>
          <a:p>
            <a:fld id="{1E47FE53-EBF0-4DA7-9D9D-CC1C3A20F3CB}" type="slidenum">
              <a:rPr lang="en-US" smtClean="0"/>
              <a:t>69</a:t>
            </a:fld>
            <a:endParaRPr lang="en-US"/>
          </a:p>
        </p:txBody>
      </p:sp>
    </p:spTree>
    <p:extLst>
      <p:ext uri="{BB962C8B-B14F-4D97-AF65-F5344CB8AC3E}">
        <p14:creationId xmlns:p14="http://schemas.microsoft.com/office/powerpoint/2010/main" val="3297408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751820" cy="1450757"/>
          </a:xfrm>
        </p:spPr>
        <p:txBody>
          <a:bodyPr/>
          <a:lstStyle/>
          <a:p>
            <a:r>
              <a:rPr lang="en-US" dirty="0"/>
              <a:t>Foundational Principles of the LCFF (2 of 2)</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97280" y="1845733"/>
            <a:ext cx="10058400" cy="4610395"/>
          </a:xfrm>
        </p:spPr>
        <p:txBody>
          <a:bodyPr>
            <a:normAutofit/>
          </a:bodyPr>
          <a:lstStyle/>
          <a:p>
            <a:pPr marL="514350" lvl="0" indent="-514350">
              <a:buFont typeface="+mj-lt"/>
              <a:buAutoNum type="arabicPeriod" startAt="3"/>
            </a:pPr>
            <a:r>
              <a:rPr lang="en-US" dirty="0"/>
              <a:t>Subsidiarity</a:t>
            </a:r>
          </a:p>
          <a:p>
            <a:pPr lvl="1"/>
            <a:r>
              <a:rPr lang="en-US" dirty="0"/>
              <a:t>Social and political issues should be dealt with at the local level</a:t>
            </a:r>
          </a:p>
          <a:p>
            <a:pPr lvl="1"/>
            <a:r>
              <a:rPr lang="en-US" dirty="0"/>
              <a:t>This approach necessitates transparency and collaboration with educational partners</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11534937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99E7-4A28-0749-5322-42AA097DCBAE}"/>
              </a:ext>
            </a:extLst>
          </p:cNvPr>
          <p:cNvSpPr>
            <a:spLocks noGrp="1"/>
          </p:cNvSpPr>
          <p:nvPr>
            <p:ph type="title"/>
          </p:nvPr>
        </p:nvSpPr>
        <p:spPr>
          <a:xfrm>
            <a:off x="282633" y="374072"/>
            <a:ext cx="3507971" cy="3867187"/>
          </a:xfrm>
        </p:spPr>
        <p:txBody>
          <a:bodyPr/>
          <a:lstStyle/>
          <a:p>
            <a:r>
              <a:rPr lang="en-US" dirty="0"/>
              <a:t>Example #4 Limited Action: EL Students (1 of 3)</a:t>
            </a:r>
          </a:p>
        </p:txBody>
      </p:sp>
      <p:sp>
        <p:nvSpPr>
          <p:cNvPr id="4" name="Content Placeholder 3">
            <a:extLst>
              <a:ext uri="{FF2B5EF4-FFF2-40B4-BE49-F238E27FC236}">
                <a16:creationId xmlns:a16="http://schemas.microsoft.com/office/drawing/2014/main" id="{6478A245-0FD7-3F37-D7F2-B487C7FF6734}"/>
              </a:ext>
            </a:extLst>
          </p:cNvPr>
          <p:cNvSpPr>
            <a:spLocks noGrp="1"/>
          </p:cNvSpPr>
          <p:nvPr>
            <p:ph idx="1"/>
          </p:nvPr>
        </p:nvSpPr>
        <p:spPr/>
        <p:txBody>
          <a:bodyPr/>
          <a:lstStyle/>
          <a:p>
            <a:pPr marL="0" indent="0">
              <a:buNone/>
            </a:pPr>
            <a:r>
              <a:rPr lang="en-US" b="1" dirty="0">
                <a:solidFill>
                  <a:schemeClr val="tx1"/>
                </a:solidFill>
              </a:rPr>
              <a:t>Identified Need(s)</a:t>
            </a:r>
          </a:p>
          <a:p>
            <a:pPr marL="0" indent="0">
              <a:buNone/>
            </a:pPr>
            <a:r>
              <a:rPr lang="en-US" dirty="0">
                <a:solidFill>
                  <a:schemeClr val="tx1"/>
                </a:solidFill>
              </a:rPr>
              <a:t>District writing benchmark and ELPAC test scores indicate our EL students are struggling with writing and grammar skills.  </a:t>
            </a:r>
          </a:p>
          <a:p>
            <a:pPr marL="0" indent="0">
              <a:buNone/>
            </a:pPr>
            <a:r>
              <a:rPr lang="en-US" dirty="0">
                <a:solidFill>
                  <a:schemeClr val="tx1"/>
                </a:solidFill>
              </a:rPr>
              <a:t>EL parents also requested support in assisting their students at home. </a:t>
            </a:r>
          </a:p>
          <a:p>
            <a:pPr marL="0" indent="0">
              <a:buNone/>
            </a:pPr>
            <a:r>
              <a:rPr lang="en-US" i="1" dirty="0">
                <a:solidFill>
                  <a:schemeClr val="tx1"/>
                </a:solidFill>
              </a:rPr>
              <a:t>See also: Engaging Educational Partners and Metrics sections. </a:t>
            </a:r>
            <a:endParaRPr lang="en-US" dirty="0">
              <a:solidFill>
                <a:schemeClr val="tx1"/>
              </a:solidFill>
            </a:endParaRPr>
          </a:p>
        </p:txBody>
      </p:sp>
      <p:sp>
        <p:nvSpPr>
          <p:cNvPr id="5" name="Slide Number Placeholder 4">
            <a:extLst>
              <a:ext uri="{FF2B5EF4-FFF2-40B4-BE49-F238E27FC236}">
                <a16:creationId xmlns:a16="http://schemas.microsoft.com/office/drawing/2014/main" id="{93C48FBA-A6EB-F18C-37ED-5712DE5300FB}"/>
              </a:ext>
            </a:extLst>
          </p:cNvPr>
          <p:cNvSpPr>
            <a:spLocks noGrp="1"/>
          </p:cNvSpPr>
          <p:nvPr>
            <p:ph type="sldNum" sz="quarter" idx="12"/>
          </p:nvPr>
        </p:nvSpPr>
        <p:spPr/>
        <p:txBody>
          <a:bodyPr/>
          <a:lstStyle/>
          <a:p>
            <a:fld id="{1E47FE53-EBF0-4DA7-9D9D-CC1C3A20F3CB}" type="slidenum">
              <a:rPr lang="en-US" smtClean="0"/>
              <a:t>70</a:t>
            </a:fld>
            <a:endParaRPr lang="en-US"/>
          </a:p>
        </p:txBody>
      </p:sp>
    </p:spTree>
    <p:extLst>
      <p:ext uri="{BB962C8B-B14F-4D97-AF65-F5344CB8AC3E}">
        <p14:creationId xmlns:p14="http://schemas.microsoft.com/office/powerpoint/2010/main" val="19272272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59E13-3BB3-F5E2-5A57-B86D0F9D0C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93D532-625F-8C23-7CB5-70DCD88A2139}"/>
              </a:ext>
            </a:extLst>
          </p:cNvPr>
          <p:cNvSpPr>
            <a:spLocks noGrp="1"/>
          </p:cNvSpPr>
          <p:nvPr>
            <p:ph type="title"/>
          </p:nvPr>
        </p:nvSpPr>
        <p:spPr>
          <a:xfrm>
            <a:off x="282633" y="374072"/>
            <a:ext cx="3507971" cy="3867187"/>
          </a:xfrm>
        </p:spPr>
        <p:txBody>
          <a:bodyPr/>
          <a:lstStyle/>
          <a:p>
            <a:r>
              <a:rPr lang="en-US" dirty="0"/>
              <a:t>Example #4 Limited Action: EL Students (2 of 3)</a:t>
            </a:r>
          </a:p>
        </p:txBody>
      </p:sp>
      <p:sp>
        <p:nvSpPr>
          <p:cNvPr id="4" name="Content Placeholder 3">
            <a:extLst>
              <a:ext uri="{FF2B5EF4-FFF2-40B4-BE49-F238E27FC236}">
                <a16:creationId xmlns:a16="http://schemas.microsoft.com/office/drawing/2014/main" id="{CC57D27D-C27C-DAB8-AB5B-D815E057044F}"/>
              </a:ext>
            </a:extLst>
          </p:cNvPr>
          <p:cNvSpPr>
            <a:spLocks noGrp="1"/>
          </p:cNvSpPr>
          <p:nvPr>
            <p:ph idx="1"/>
          </p:nvPr>
        </p:nvSpPr>
        <p:spPr/>
        <p:txBody>
          <a:bodyPr/>
          <a:lstStyle/>
          <a:p>
            <a:pPr marL="0" indent="0">
              <a:buNone/>
            </a:pPr>
            <a:r>
              <a:rPr lang="en-US" b="1" dirty="0">
                <a:solidFill>
                  <a:schemeClr val="tx1"/>
                </a:solidFill>
              </a:rPr>
              <a:t>How the Action(s) are Designed to Address Need(s)</a:t>
            </a:r>
          </a:p>
          <a:p>
            <a:pPr marL="0" indent="0">
              <a:buNone/>
            </a:pPr>
            <a:r>
              <a:rPr lang="en-US" dirty="0">
                <a:solidFill>
                  <a:schemeClr val="tx1"/>
                </a:solidFill>
              </a:rPr>
              <a:t>We will implement supplemental ELD curriculum provide professional development for ELD teachers in utilizing the curriculum and provide training opportunities for parents of EL students to enable them to assist their students at home. </a:t>
            </a:r>
          </a:p>
        </p:txBody>
      </p:sp>
      <p:sp>
        <p:nvSpPr>
          <p:cNvPr id="5" name="Slide Number Placeholder 4">
            <a:extLst>
              <a:ext uri="{FF2B5EF4-FFF2-40B4-BE49-F238E27FC236}">
                <a16:creationId xmlns:a16="http://schemas.microsoft.com/office/drawing/2014/main" id="{9042BC72-B7F9-391F-D523-A579F6451505}"/>
              </a:ext>
            </a:extLst>
          </p:cNvPr>
          <p:cNvSpPr>
            <a:spLocks noGrp="1"/>
          </p:cNvSpPr>
          <p:nvPr>
            <p:ph type="sldNum" sz="quarter" idx="12"/>
          </p:nvPr>
        </p:nvSpPr>
        <p:spPr/>
        <p:txBody>
          <a:bodyPr/>
          <a:lstStyle/>
          <a:p>
            <a:fld id="{1E47FE53-EBF0-4DA7-9D9D-CC1C3A20F3CB}" type="slidenum">
              <a:rPr lang="en-US" smtClean="0"/>
              <a:t>71</a:t>
            </a:fld>
            <a:endParaRPr lang="en-US"/>
          </a:p>
        </p:txBody>
      </p:sp>
    </p:spTree>
    <p:extLst>
      <p:ext uri="{BB962C8B-B14F-4D97-AF65-F5344CB8AC3E}">
        <p14:creationId xmlns:p14="http://schemas.microsoft.com/office/powerpoint/2010/main" val="21356710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63B097-2439-4884-0A20-6485B08E90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38E4EA-675B-238A-D044-DC5F3381C1FD}"/>
              </a:ext>
            </a:extLst>
          </p:cNvPr>
          <p:cNvSpPr>
            <a:spLocks noGrp="1"/>
          </p:cNvSpPr>
          <p:nvPr>
            <p:ph type="title"/>
          </p:nvPr>
        </p:nvSpPr>
        <p:spPr>
          <a:xfrm>
            <a:off x="282633" y="374072"/>
            <a:ext cx="3507971" cy="3867187"/>
          </a:xfrm>
        </p:spPr>
        <p:txBody>
          <a:bodyPr/>
          <a:lstStyle/>
          <a:p>
            <a:r>
              <a:rPr lang="en-US" dirty="0"/>
              <a:t>Example #4 Limited Action: EL Students (3 of 3)</a:t>
            </a:r>
          </a:p>
        </p:txBody>
      </p:sp>
      <p:sp>
        <p:nvSpPr>
          <p:cNvPr id="4" name="Content Placeholder 3">
            <a:extLst>
              <a:ext uri="{FF2B5EF4-FFF2-40B4-BE49-F238E27FC236}">
                <a16:creationId xmlns:a16="http://schemas.microsoft.com/office/drawing/2014/main" id="{6B7775AB-6C55-D91D-4E1E-C59DA925B73A}"/>
              </a:ext>
            </a:extLst>
          </p:cNvPr>
          <p:cNvSpPr>
            <a:spLocks noGrp="1"/>
          </p:cNvSpPr>
          <p:nvPr>
            <p:ph idx="1"/>
          </p:nvPr>
        </p:nvSpPr>
        <p:spPr/>
        <p:txBody>
          <a:bodyPr/>
          <a:lstStyle/>
          <a:p>
            <a:pPr marL="0" indent="0">
              <a:buNone/>
            </a:pPr>
            <a:r>
              <a:rPr lang="en-US" b="1" dirty="0">
                <a:solidFill>
                  <a:schemeClr val="tx1"/>
                </a:solidFill>
              </a:rPr>
              <a:t>Metric(s) to Monitor Effectiveness</a:t>
            </a:r>
          </a:p>
          <a:p>
            <a:pPr marL="0" indent="0">
              <a:buNone/>
            </a:pPr>
            <a:r>
              <a:rPr lang="en-US" dirty="0">
                <a:solidFill>
                  <a:schemeClr val="tx1"/>
                </a:solidFill>
              </a:rPr>
              <a:t>We will monitor progress in increasing our EL students’ District writing benchmark, ELPAC test scores and feedback provided by parents and families. </a:t>
            </a:r>
          </a:p>
          <a:p>
            <a:pPr marL="0" indent="0">
              <a:buNone/>
            </a:pPr>
            <a:r>
              <a:rPr lang="en-US" dirty="0">
                <a:solidFill>
                  <a:schemeClr val="tx1"/>
                </a:solidFill>
              </a:rPr>
              <a:t>We will seek feedback from ELD teachers and EL parents to continue to inform the training provided. </a:t>
            </a:r>
          </a:p>
        </p:txBody>
      </p:sp>
      <p:sp>
        <p:nvSpPr>
          <p:cNvPr id="5" name="Slide Number Placeholder 4">
            <a:extLst>
              <a:ext uri="{FF2B5EF4-FFF2-40B4-BE49-F238E27FC236}">
                <a16:creationId xmlns:a16="http://schemas.microsoft.com/office/drawing/2014/main" id="{3689F25A-D7D5-78DD-72DB-BAAA237A7688}"/>
              </a:ext>
            </a:extLst>
          </p:cNvPr>
          <p:cNvSpPr>
            <a:spLocks noGrp="1"/>
          </p:cNvSpPr>
          <p:nvPr>
            <p:ph type="sldNum" sz="quarter" idx="12"/>
          </p:nvPr>
        </p:nvSpPr>
        <p:spPr/>
        <p:txBody>
          <a:bodyPr/>
          <a:lstStyle/>
          <a:p>
            <a:fld id="{1E47FE53-EBF0-4DA7-9D9D-CC1C3A20F3CB}" type="slidenum">
              <a:rPr lang="en-US" smtClean="0"/>
              <a:t>72</a:t>
            </a:fld>
            <a:endParaRPr lang="en-US"/>
          </a:p>
        </p:txBody>
      </p:sp>
    </p:spTree>
    <p:extLst>
      <p:ext uri="{BB962C8B-B14F-4D97-AF65-F5344CB8AC3E}">
        <p14:creationId xmlns:p14="http://schemas.microsoft.com/office/powerpoint/2010/main" val="2132824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0873-3B3A-4E24-83C6-8E489D43E51A}"/>
              </a:ext>
            </a:extLst>
          </p:cNvPr>
          <p:cNvSpPr>
            <a:spLocks noGrp="1"/>
          </p:cNvSpPr>
          <p:nvPr>
            <p:ph type="title"/>
          </p:nvPr>
        </p:nvSpPr>
        <p:spPr/>
        <p:txBody>
          <a:bodyPr/>
          <a:lstStyle/>
          <a:p>
            <a:r>
              <a:rPr lang="en-US" dirty="0"/>
              <a:t>Limited Actions: Foster Youth Students</a:t>
            </a:r>
          </a:p>
        </p:txBody>
      </p:sp>
      <p:sp>
        <p:nvSpPr>
          <p:cNvPr id="4" name="Slide Number Placeholder 3">
            <a:extLst>
              <a:ext uri="{FF2B5EF4-FFF2-40B4-BE49-F238E27FC236}">
                <a16:creationId xmlns:a16="http://schemas.microsoft.com/office/drawing/2014/main" id="{C41272B1-E5FC-4D97-95DF-2CDBEAB77C28}"/>
              </a:ext>
            </a:extLst>
          </p:cNvPr>
          <p:cNvSpPr>
            <a:spLocks noGrp="1"/>
          </p:cNvSpPr>
          <p:nvPr>
            <p:ph type="sldNum" sz="quarter" idx="12"/>
          </p:nvPr>
        </p:nvSpPr>
        <p:spPr/>
        <p:txBody>
          <a:bodyPr/>
          <a:lstStyle/>
          <a:p>
            <a:fld id="{1E47FE53-EBF0-4DA7-9D9D-CC1C3A20F3CB}" type="slidenum">
              <a:rPr lang="en-US" smtClean="0"/>
              <a:t>73</a:t>
            </a:fld>
            <a:endParaRPr lang="en-US"/>
          </a:p>
        </p:txBody>
      </p:sp>
    </p:spTree>
    <p:extLst>
      <p:ext uri="{BB962C8B-B14F-4D97-AF65-F5344CB8AC3E}">
        <p14:creationId xmlns:p14="http://schemas.microsoft.com/office/powerpoint/2010/main" val="12889899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8970-21C9-4BA6-89FF-CEB143361796}"/>
              </a:ext>
            </a:extLst>
          </p:cNvPr>
          <p:cNvSpPr>
            <a:spLocks noGrp="1"/>
          </p:cNvSpPr>
          <p:nvPr>
            <p:ph type="title"/>
          </p:nvPr>
        </p:nvSpPr>
        <p:spPr/>
        <p:txBody>
          <a:bodyPr/>
          <a:lstStyle/>
          <a:p>
            <a:r>
              <a:rPr lang="en-US" dirty="0"/>
              <a:t>Example #5 – Gather and Analyze</a:t>
            </a:r>
          </a:p>
        </p:txBody>
      </p:sp>
      <p:sp>
        <p:nvSpPr>
          <p:cNvPr id="3" name="Content Placeholder 2">
            <a:extLst>
              <a:ext uri="{FF2B5EF4-FFF2-40B4-BE49-F238E27FC236}">
                <a16:creationId xmlns:a16="http://schemas.microsoft.com/office/drawing/2014/main" id="{9F5942A8-EAC8-4544-975E-50435C1D2999}"/>
              </a:ext>
            </a:extLst>
          </p:cNvPr>
          <p:cNvSpPr>
            <a:spLocks noGrp="1"/>
          </p:cNvSpPr>
          <p:nvPr>
            <p:ph idx="1"/>
          </p:nvPr>
        </p:nvSpPr>
        <p:spPr/>
        <p:txBody>
          <a:bodyPr/>
          <a:lstStyle/>
          <a:p>
            <a:r>
              <a:rPr lang="en-US" dirty="0"/>
              <a:t>Reports from the LEA's Foster Youth Services Coordinator (FYSC) have indicated foster youth students and their families, are struggling with feeling connected at school.</a:t>
            </a:r>
          </a:p>
          <a:p>
            <a:r>
              <a:rPr lang="en-US" dirty="0"/>
              <a:t>Foster youth students’ chronic absenteeism rate is 57% compared to 20% for all students.</a:t>
            </a:r>
          </a:p>
          <a:p>
            <a:r>
              <a:rPr lang="en-US" dirty="0"/>
              <a:t>Foster youth students’ suspension rate is 18% compared to 6% for all students.</a:t>
            </a:r>
          </a:p>
        </p:txBody>
      </p:sp>
      <p:sp>
        <p:nvSpPr>
          <p:cNvPr id="4" name="Slide Number Placeholder 3">
            <a:extLst>
              <a:ext uri="{FF2B5EF4-FFF2-40B4-BE49-F238E27FC236}">
                <a16:creationId xmlns:a16="http://schemas.microsoft.com/office/drawing/2014/main" id="{415B18A1-2935-4B84-90B3-CA59C680589F}"/>
              </a:ext>
            </a:extLst>
          </p:cNvPr>
          <p:cNvSpPr>
            <a:spLocks noGrp="1"/>
          </p:cNvSpPr>
          <p:nvPr>
            <p:ph type="sldNum" sz="quarter" idx="12"/>
          </p:nvPr>
        </p:nvSpPr>
        <p:spPr/>
        <p:txBody>
          <a:bodyPr/>
          <a:lstStyle/>
          <a:p>
            <a:fld id="{1E47FE53-EBF0-4DA7-9D9D-CC1C3A20F3CB}" type="slidenum">
              <a:rPr lang="en-US" smtClean="0"/>
              <a:t>74</a:t>
            </a:fld>
            <a:endParaRPr lang="en-US"/>
          </a:p>
        </p:txBody>
      </p:sp>
    </p:spTree>
    <p:extLst>
      <p:ext uri="{BB962C8B-B14F-4D97-AF65-F5344CB8AC3E}">
        <p14:creationId xmlns:p14="http://schemas.microsoft.com/office/powerpoint/2010/main" val="9970952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5B4E-D624-45CD-9201-0F8341FD91D6}"/>
              </a:ext>
            </a:extLst>
          </p:cNvPr>
          <p:cNvSpPr>
            <a:spLocks noGrp="1"/>
          </p:cNvSpPr>
          <p:nvPr>
            <p:ph type="title"/>
          </p:nvPr>
        </p:nvSpPr>
        <p:spPr/>
        <p:txBody>
          <a:bodyPr/>
          <a:lstStyle/>
          <a:p>
            <a:r>
              <a:rPr lang="en-US" dirty="0"/>
              <a:t>Example #5 – Identified Needs</a:t>
            </a:r>
          </a:p>
        </p:txBody>
      </p:sp>
      <p:sp>
        <p:nvSpPr>
          <p:cNvPr id="3" name="Content Placeholder 2">
            <a:extLst>
              <a:ext uri="{FF2B5EF4-FFF2-40B4-BE49-F238E27FC236}">
                <a16:creationId xmlns:a16="http://schemas.microsoft.com/office/drawing/2014/main" id="{2DC89275-6D75-46F0-A6EF-95A446C0DD6E}"/>
              </a:ext>
            </a:extLst>
          </p:cNvPr>
          <p:cNvSpPr>
            <a:spLocks noGrp="1"/>
          </p:cNvSpPr>
          <p:nvPr>
            <p:ph idx="1"/>
          </p:nvPr>
        </p:nvSpPr>
        <p:spPr/>
        <p:txBody>
          <a:bodyPr>
            <a:normAutofit/>
          </a:bodyPr>
          <a:lstStyle/>
          <a:p>
            <a:r>
              <a:rPr lang="en-US" sz="2600" dirty="0"/>
              <a:t>The LEA’s foster youth students and their families need:</a:t>
            </a:r>
          </a:p>
          <a:p>
            <a:pPr lvl="1"/>
            <a:r>
              <a:rPr lang="en-US" sz="2600" dirty="0"/>
              <a:t>Support with feeling connected and engaged at school</a:t>
            </a:r>
          </a:p>
        </p:txBody>
      </p:sp>
      <p:sp>
        <p:nvSpPr>
          <p:cNvPr id="4" name="Slide Number Placeholder 3">
            <a:extLst>
              <a:ext uri="{FF2B5EF4-FFF2-40B4-BE49-F238E27FC236}">
                <a16:creationId xmlns:a16="http://schemas.microsoft.com/office/drawing/2014/main" id="{AB5B8F59-D184-4813-A5BE-7AF0501D0551}"/>
              </a:ext>
            </a:extLst>
          </p:cNvPr>
          <p:cNvSpPr>
            <a:spLocks noGrp="1"/>
          </p:cNvSpPr>
          <p:nvPr>
            <p:ph type="sldNum" sz="quarter" idx="12"/>
          </p:nvPr>
        </p:nvSpPr>
        <p:spPr/>
        <p:txBody>
          <a:bodyPr/>
          <a:lstStyle/>
          <a:p>
            <a:fld id="{1E47FE53-EBF0-4DA7-9D9D-CC1C3A20F3CB}" type="slidenum">
              <a:rPr lang="en-US" smtClean="0"/>
              <a:t>75</a:t>
            </a:fld>
            <a:endParaRPr lang="en-US"/>
          </a:p>
        </p:txBody>
      </p:sp>
    </p:spTree>
    <p:extLst>
      <p:ext uri="{BB962C8B-B14F-4D97-AF65-F5344CB8AC3E}">
        <p14:creationId xmlns:p14="http://schemas.microsoft.com/office/powerpoint/2010/main" val="306042540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FE6F-7C38-4D5B-AA61-ECDC2F074FC6}"/>
              </a:ext>
            </a:extLst>
          </p:cNvPr>
          <p:cNvSpPr>
            <a:spLocks noGrp="1"/>
          </p:cNvSpPr>
          <p:nvPr>
            <p:ph type="title"/>
          </p:nvPr>
        </p:nvSpPr>
        <p:spPr/>
        <p:txBody>
          <a:bodyPr/>
          <a:lstStyle/>
          <a:p>
            <a:r>
              <a:rPr lang="en-US" dirty="0"/>
              <a:t>Example #5 – Actions to Address Needs</a:t>
            </a:r>
          </a:p>
        </p:txBody>
      </p:sp>
      <p:sp>
        <p:nvSpPr>
          <p:cNvPr id="3" name="Content Placeholder 2">
            <a:extLst>
              <a:ext uri="{FF2B5EF4-FFF2-40B4-BE49-F238E27FC236}">
                <a16:creationId xmlns:a16="http://schemas.microsoft.com/office/drawing/2014/main" id="{AF2B941C-AB95-423B-A35A-C4DF1DC2A1FC}"/>
              </a:ext>
            </a:extLst>
          </p:cNvPr>
          <p:cNvSpPr>
            <a:spLocks noGrp="1"/>
          </p:cNvSpPr>
          <p:nvPr>
            <p:ph idx="1"/>
          </p:nvPr>
        </p:nvSpPr>
        <p:spPr/>
        <p:txBody>
          <a:bodyPr/>
          <a:lstStyle/>
          <a:p>
            <a:r>
              <a:rPr lang="en-US" dirty="0"/>
              <a:t>The FYSC will develop a foster youth student engagement program where foster youth students and their families are paired up with volunteer mentors, consisting of teachers, staff, and community members, at each school.</a:t>
            </a:r>
          </a:p>
          <a:p>
            <a:r>
              <a:rPr lang="en-US" dirty="0"/>
              <a:t>The FYSC will provide mentors with training in relationship development and positive communication specific to the needs of foster youth and their families.</a:t>
            </a:r>
          </a:p>
          <a:p>
            <a:r>
              <a:rPr lang="en-US" dirty="0"/>
              <a:t>Mentors will provide consistent contact and resources to help foster youth and their families feel more connected and engaged at school.</a:t>
            </a:r>
          </a:p>
        </p:txBody>
      </p:sp>
      <p:sp>
        <p:nvSpPr>
          <p:cNvPr id="4" name="Slide Number Placeholder 3">
            <a:extLst>
              <a:ext uri="{FF2B5EF4-FFF2-40B4-BE49-F238E27FC236}">
                <a16:creationId xmlns:a16="http://schemas.microsoft.com/office/drawing/2014/main" id="{0B2F36B5-B23F-4E76-8C0B-159C07321E28}"/>
              </a:ext>
            </a:extLst>
          </p:cNvPr>
          <p:cNvSpPr>
            <a:spLocks noGrp="1"/>
          </p:cNvSpPr>
          <p:nvPr>
            <p:ph type="sldNum" sz="quarter" idx="12"/>
          </p:nvPr>
        </p:nvSpPr>
        <p:spPr/>
        <p:txBody>
          <a:bodyPr/>
          <a:lstStyle/>
          <a:p>
            <a:fld id="{1E47FE53-EBF0-4DA7-9D9D-CC1C3A20F3CB}" type="slidenum">
              <a:rPr lang="en-US" smtClean="0"/>
              <a:t>76</a:t>
            </a:fld>
            <a:endParaRPr lang="en-US"/>
          </a:p>
        </p:txBody>
      </p:sp>
    </p:spTree>
    <p:extLst>
      <p:ext uri="{BB962C8B-B14F-4D97-AF65-F5344CB8AC3E}">
        <p14:creationId xmlns:p14="http://schemas.microsoft.com/office/powerpoint/2010/main" val="12745165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82C35-6572-4BE3-8713-CB71B0EC7121}"/>
              </a:ext>
            </a:extLst>
          </p:cNvPr>
          <p:cNvSpPr>
            <a:spLocks noGrp="1"/>
          </p:cNvSpPr>
          <p:nvPr>
            <p:ph type="title"/>
          </p:nvPr>
        </p:nvSpPr>
        <p:spPr/>
        <p:txBody>
          <a:bodyPr/>
          <a:lstStyle/>
          <a:p>
            <a:r>
              <a:rPr lang="en-US" dirty="0"/>
              <a:t>Example #5 – Metrics</a:t>
            </a:r>
          </a:p>
        </p:txBody>
      </p:sp>
      <p:sp>
        <p:nvSpPr>
          <p:cNvPr id="3" name="Content Placeholder 2">
            <a:extLst>
              <a:ext uri="{FF2B5EF4-FFF2-40B4-BE49-F238E27FC236}">
                <a16:creationId xmlns:a16="http://schemas.microsoft.com/office/drawing/2014/main" id="{30C19A28-CFA1-4340-ACD7-B85FC9DFB57B}"/>
              </a:ext>
            </a:extLst>
          </p:cNvPr>
          <p:cNvSpPr>
            <a:spLocks noGrp="1"/>
          </p:cNvSpPr>
          <p:nvPr>
            <p:ph idx="1"/>
          </p:nvPr>
        </p:nvSpPr>
        <p:spPr/>
        <p:txBody>
          <a:bodyPr/>
          <a:lstStyle/>
          <a:p>
            <a:r>
              <a:rPr lang="en-US" dirty="0"/>
              <a:t>Formal and informal feedback throughout the program from foster youth and their families</a:t>
            </a:r>
          </a:p>
          <a:p>
            <a:pPr lvl="0"/>
            <a:r>
              <a:rPr lang="en-US" dirty="0"/>
              <a:t>Chronic Absenteeism</a:t>
            </a:r>
          </a:p>
          <a:p>
            <a:pPr lvl="1"/>
            <a:r>
              <a:rPr lang="en-US" dirty="0"/>
              <a:t>Foster youth student group</a:t>
            </a:r>
          </a:p>
          <a:p>
            <a:pPr lvl="0"/>
            <a:r>
              <a:rPr lang="en-US" dirty="0"/>
              <a:t>Suspension rate</a:t>
            </a:r>
          </a:p>
          <a:p>
            <a:pPr lvl="1"/>
            <a:r>
              <a:rPr lang="en-US" dirty="0"/>
              <a:t>Foster youth student group</a:t>
            </a:r>
          </a:p>
        </p:txBody>
      </p:sp>
      <p:sp>
        <p:nvSpPr>
          <p:cNvPr id="4" name="Slide Number Placeholder 3">
            <a:extLst>
              <a:ext uri="{FF2B5EF4-FFF2-40B4-BE49-F238E27FC236}">
                <a16:creationId xmlns:a16="http://schemas.microsoft.com/office/drawing/2014/main" id="{37478AFF-3DB8-4597-A553-7937E78453C2}"/>
              </a:ext>
            </a:extLst>
          </p:cNvPr>
          <p:cNvSpPr>
            <a:spLocks noGrp="1"/>
          </p:cNvSpPr>
          <p:nvPr>
            <p:ph type="sldNum" sz="quarter" idx="12"/>
          </p:nvPr>
        </p:nvSpPr>
        <p:spPr/>
        <p:txBody>
          <a:bodyPr/>
          <a:lstStyle/>
          <a:p>
            <a:fld id="{1E47FE53-EBF0-4DA7-9D9D-CC1C3A20F3CB}" type="slidenum">
              <a:rPr lang="en-US" smtClean="0"/>
              <a:t>77</a:t>
            </a:fld>
            <a:endParaRPr lang="en-US"/>
          </a:p>
        </p:txBody>
      </p:sp>
    </p:spTree>
    <p:extLst>
      <p:ext uri="{BB962C8B-B14F-4D97-AF65-F5344CB8AC3E}">
        <p14:creationId xmlns:p14="http://schemas.microsoft.com/office/powerpoint/2010/main" val="326154937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F20D0-17D2-47BF-8270-AB9FE851E301}"/>
              </a:ext>
            </a:extLst>
          </p:cNvPr>
          <p:cNvSpPr>
            <a:spLocks noGrp="1"/>
          </p:cNvSpPr>
          <p:nvPr>
            <p:ph type="title"/>
          </p:nvPr>
        </p:nvSpPr>
        <p:spPr/>
        <p:txBody>
          <a:bodyPr/>
          <a:lstStyle/>
          <a:p>
            <a:r>
              <a:rPr lang="en-US" dirty="0"/>
              <a:t>Example #5 – Determine Scope </a:t>
            </a:r>
          </a:p>
        </p:txBody>
      </p:sp>
      <p:sp>
        <p:nvSpPr>
          <p:cNvPr id="3" name="Content Placeholder 2">
            <a:extLst>
              <a:ext uri="{FF2B5EF4-FFF2-40B4-BE49-F238E27FC236}">
                <a16:creationId xmlns:a16="http://schemas.microsoft.com/office/drawing/2014/main" id="{EFD178D7-7E4B-48AB-A625-685E1CA23F2A}"/>
              </a:ext>
            </a:extLst>
          </p:cNvPr>
          <p:cNvSpPr>
            <a:spLocks noGrp="1"/>
          </p:cNvSpPr>
          <p:nvPr>
            <p:ph idx="1"/>
          </p:nvPr>
        </p:nvSpPr>
        <p:spPr/>
        <p:txBody>
          <a:bodyPr/>
          <a:lstStyle/>
          <a:p>
            <a:r>
              <a:rPr lang="en-US" dirty="0"/>
              <a:t>Because the FYSC's student engagement program will only be provided to foster youth students and their families, these actions are provided on a Limited basis to foster youth students only.</a:t>
            </a:r>
          </a:p>
        </p:txBody>
      </p:sp>
      <p:sp>
        <p:nvSpPr>
          <p:cNvPr id="4" name="Slide Number Placeholder 3">
            <a:extLst>
              <a:ext uri="{FF2B5EF4-FFF2-40B4-BE49-F238E27FC236}">
                <a16:creationId xmlns:a16="http://schemas.microsoft.com/office/drawing/2014/main" id="{0591088C-9C98-42AA-914B-581EA2D49ACF}"/>
              </a:ext>
            </a:extLst>
          </p:cNvPr>
          <p:cNvSpPr>
            <a:spLocks noGrp="1"/>
          </p:cNvSpPr>
          <p:nvPr>
            <p:ph type="sldNum" sz="quarter" idx="12"/>
          </p:nvPr>
        </p:nvSpPr>
        <p:spPr/>
        <p:txBody>
          <a:bodyPr/>
          <a:lstStyle/>
          <a:p>
            <a:fld id="{1E47FE53-EBF0-4DA7-9D9D-CC1C3A20F3CB}" type="slidenum">
              <a:rPr lang="en-US" smtClean="0"/>
              <a:t>78</a:t>
            </a:fld>
            <a:endParaRPr lang="en-US"/>
          </a:p>
        </p:txBody>
      </p:sp>
    </p:spTree>
    <p:extLst>
      <p:ext uri="{BB962C8B-B14F-4D97-AF65-F5344CB8AC3E}">
        <p14:creationId xmlns:p14="http://schemas.microsoft.com/office/powerpoint/2010/main" val="36963943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2AE61-6217-7C41-0C2C-034AAAFAC4C7}"/>
              </a:ext>
            </a:extLst>
          </p:cNvPr>
          <p:cNvSpPr>
            <a:spLocks noGrp="1"/>
          </p:cNvSpPr>
          <p:nvPr>
            <p:ph type="title"/>
          </p:nvPr>
        </p:nvSpPr>
        <p:spPr>
          <a:xfrm>
            <a:off x="282633" y="374072"/>
            <a:ext cx="3507971" cy="3956387"/>
          </a:xfrm>
        </p:spPr>
        <p:txBody>
          <a:bodyPr/>
          <a:lstStyle/>
          <a:p>
            <a:r>
              <a:rPr lang="en-US" dirty="0"/>
              <a:t>Example #5 </a:t>
            </a:r>
            <a:r>
              <a:rPr lang="en-US" dirty="0">
                <a:solidFill>
                  <a:schemeClr val="bg1"/>
                </a:solidFill>
              </a:rPr>
              <a:t>Limited Action: Foster Youth Students</a:t>
            </a:r>
            <a:br>
              <a:rPr lang="en-US" dirty="0">
                <a:solidFill>
                  <a:schemeClr val="bg1"/>
                </a:solidFill>
              </a:rPr>
            </a:br>
            <a:r>
              <a:rPr lang="en-US" dirty="0"/>
              <a:t>(1 of 3)</a:t>
            </a:r>
          </a:p>
        </p:txBody>
      </p:sp>
      <p:sp>
        <p:nvSpPr>
          <p:cNvPr id="4" name="Content Placeholder 3">
            <a:extLst>
              <a:ext uri="{FF2B5EF4-FFF2-40B4-BE49-F238E27FC236}">
                <a16:creationId xmlns:a16="http://schemas.microsoft.com/office/drawing/2014/main" id="{7C8BF501-8698-F8AF-4975-9FAB3312E278}"/>
              </a:ext>
            </a:extLst>
          </p:cNvPr>
          <p:cNvSpPr>
            <a:spLocks noGrp="1"/>
          </p:cNvSpPr>
          <p:nvPr>
            <p:ph idx="1"/>
          </p:nvPr>
        </p:nvSpPr>
        <p:spPr/>
        <p:txBody>
          <a:bodyPr/>
          <a:lstStyle/>
          <a:p>
            <a:pPr marL="0" indent="0">
              <a:buNone/>
            </a:pPr>
            <a:r>
              <a:rPr lang="en-US" b="1" dirty="0">
                <a:solidFill>
                  <a:schemeClr val="tx1"/>
                </a:solidFill>
              </a:rPr>
              <a:t>Identified Need(s)</a:t>
            </a:r>
          </a:p>
          <a:p>
            <a:pPr marL="0" indent="0">
              <a:buNone/>
            </a:pPr>
            <a:r>
              <a:rPr lang="en-US" dirty="0">
                <a:solidFill>
                  <a:schemeClr val="tx1"/>
                </a:solidFill>
              </a:rPr>
              <a:t>Foster youth students’ chronic absenteeism and suspension rates are disproportionately higher than those of their peers. Feedback from foster youth students and their families indicates they are feeling disconnected from school.</a:t>
            </a:r>
          </a:p>
          <a:p>
            <a:pPr marL="0" indent="0">
              <a:buNone/>
            </a:pPr>
            <a:r>
              <a:rPr lang="en-US" i="1" dirty="0">
                <a:solidFill>
                  <a:schemeClr val="tx1"/>
                </a:solidFill>
              </a:rPr>
              <a:t>See also: Engaging Educational Partners, Reflections: Annual Performance, and Metrics sections.</a:t>
            </a:r>
          </a:p>
        </p:txBody>
      </p:sp>
      <p:sp>
        <p:nvSpPr>
          <p:cNvPr id="5" name="Slide Number Placeholder 4">
            <a:extLst>
              <a:ext uri="{FF2B5EF4-FFF2-40B4-BE49-F238E27FC236}">
                <a16:creationId xmlns:a16="http://schemas.microsoft.com/office/drawing/2014/main" id="{88663316-0C57-69A5-AC23-0DA532E90F48}"/>
              </a:ext>
            </a:extLst>
          </p:cNvPr>
          <p:cNvSpPr>
            <a:spLocks noGrp="1"/>
          </p:cNvSpPr>
          <p:nvPr>
            <p:ph type="sldNum" sz="quarter" idx="12"/>
          </p:nvPr>
        </p:nvSpPr>
        <p:spPr/>
        <p:txBody>
          <a:bodyPr/>
          <a:lstStyle/>
          <a:p>
            <a:fld id="{1E47FE53-EBF0-4DA7-9D9D-CC1C3A20F3CB}" type="slidenum">
              <a:rPr lang="en-US" smtClean="0"/>
              <a:t>79</a:t>
            </a:fld>
            <a:endParaRPr lang="en-US"/>
          </a:p>
        </p:txBody>
      </p:sp>
    </p:spTree>
    <p:extLst>
      <p:ext uri="{BB962C8B-B14F-4D97-AF65-F5344CB8AC3E}">
        <p14:creationId xmlns:p14="http://schemas.microsoft.com/office/powerpoint/2010/main" val="3265535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760F8-E2BE-49FB-B93D-C1AFD16A2948}"/>
              </a:ext>
            </a:extLst>
          </p:cNvPr>
          <p:cNvSpPr>
            <a:spLocks noGrp="1"/>
          </p:cNvSpPr>
          <p:nvPr>
            <p:ph type="title"/>
          </p:nvPr>
        </p:nvSpPr>
        <p:spPr/>
        <p:txBody>
          <a:bodyPr/>
          <a:lstStyle/>
          <a:p>
            <a:r>
              <a:rPr lang="en-US" dirty="0"/>
              <a:t>Funding Flexibility to Ensure Student Success</a:t>
            </a:r>
          </a:p>
        </p:txBody>
      </p:sp>
      <p:sp>
        <p:nvSpPr>
          <p:cNvPr id="3" name="Content Placeholder 2">
            <a:extLst>
              <a:ext uri="{FF2B5EF4-FFF2-40B4-BE49-F238E27FC236}">
                <a16:creationId xmlns:a16="http://schemas.microsoft.com/office/drawing/2014/main" id="{778802E6-E72A-477E-BE9B-07E320F272E1}"/>
              </a:ext>
            </a:extLst>
          </p:cNvPr>
          <p:cNvSpPr>
            <a:spLocks noGrp="1"/>
          </p:cNvSpPr>
          <p:nvPr>
            <p:ph idx="1"/>
          </p:nvPr>
        </p:nvSpPr>
        <p:spPr>
          <a:xfrm>
            <a:off x="1097280" y="1845733"/>
            <a:ext cx="10058400" cy="4610395"/>
          </a:xfrm>
        </p:spPr>
        <p:txBody>
          <a:bodyPr>
            <a:normAutofit/>
          </a:bodyPr>
          <a:lstStyle/>
          <a:p>
            <a:pPr lvl="0"/>
            <a:r>
              <a:rPr lang="en-US" dirty="0">
                <a:sym typeface="Arial"/>
              </a:rPr>
              <a:t>LCFF provides for an increased level of local flexibility to determine which programs and/or services have the greatest likelihood of ensuring that each student will succeed in relation to each of the LCFF state priorities.</a:t>
            </a:r>
            <a:endParaRPr lang="en-US" dirty="0"/>
          </a:p>
          <a:p>
            <a:pPr lvl="0"/>
            <a:r>
              <a:rPr lang="en-US" dirty="0">
                <a:sym typeface="Arial"/>
              </a:rPr>
              <a:t>In exchange for this flexibility, the LCFF requires greater local responsibility for selecting appropriate and effective programs.</a:t>
            </a:r>
          </a:p>
          <a:p>
            <a:pPr lvl="0"/>
            <a:r>
              <a:rPr lang="en-US" dirty="0"/>
              <a:t>This necessitates transparency and engaging the LEA’s educational partners in analysis and decision-making.</a:t>
            </a:r>
          </a:p>
        </p:txBody>
      </p:sp>
      <p:sp>
        <p:nvSpPr>
          <p:cNvPr id="4" name="Slide Number Placeholder 3">
            <a:extLst>
              <a:ext uri="{FF2B5EF4-FFF2-40B4-BE49-F238E27FC236}">
                <a16:creationId xmlns:a16="http://schemas.microsoft.com/office/drawing/2014/main" id="{C4AC076E-BC48-44C6-B3C9-0C74136514FC}"/>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287771753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40DD72-1F40-21B7-449F-D367A2A2E9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E11A96-B4E5-46BE-4414-9A86CE508107}"/>
              </a:ext>
            </a:extLst>
          </p:cNvPr>
          <p:cNvSpPr>
            <a:spLocks noGrp="1"/>
          </p:cNvSpPr>
          <p:nvPr>
            <p:ph type="title"/>
          </p:nvPr>
        </p:nvSpPr>
        <p:spPr>
          <a:xfrm>
            <a:off x="282633" y="374073"/>
            <a:ext cx="3507971" cy="4003374"/>
          </a:xfrm>
        </p:spPr>
        <p:txBody>
          <a:bodyPr/>
          <a:lstStyle/>
          <a:p>
            <a:r>
              <a:rPr lang="en-US" dirty="0"/>
              <a:t>Example #5 </a:t>
            </a:r>
            <a:r>
              <a:rPr lang="en-US" dirty="0">
                <a:solidFill>
                  <a:schemeClr val="bg1"/>
                </a:solidFill>
              </a:rPr>
              <a:t>Limited Action: Foster Youth Students</a:t>
            </a:r>
            <a:br>
              <a:rPr lang="en-US" dirty="0">
                <a:solidFill>
                  <a:schemeClr val="bg1"/>
                </a:solidFill>
              </a:rPr>
            </a:br>
            <a:r>
              <a:rPr lang="en-US" dirty="0"/>
              <a:t>(2 of 3)</a:t>
            </a:r>
          </a:p>
        </p:txBody>
      </p:sp>
      <p:sp>
        <p:nvSpPr>
          <p:cNvPr id="4" name="Content Placeholder 3">
            <a:extLst>
              <a:ext uri="{FF2B5EF4-FFF2-40B4-BE49-F238E27FC236}">
                <a16:creationId xmlns:a16="http://schemas.microsoft.com/office/drawing/2014/main" id="{585C537C-B51E-AE21-A44F-B78ACE0BA79E}"/>
              </a:ext>
            </a:extLst>
          </p:cNvPr>
          <p:cNvSpPr>
            <a:spLocks noGrp="1"/>
          </p:cNvSpPr>
          <p:nvPr>
            <p:ph idx="1"/>
          </p:nvPr>
        </p:nvSpPr>
        <p:spPr/>
        <p:txBody>
          <a:bodyPr/>
          <a:lstStyle/>
          <a:p>
            <a:pPr marL="0" indent="0">
              <a:buNone/>
            </a:pPr>
            <a:r>
              <a:rPr lang="en-US" b="1" dirty="0">
                <a:solidFill>
                  <a:schemeClr val="tx1"/>
                </a:solidFill>
              </a:rPr>
              <a:t>How the Action(s) are Designed to Address Need(s)</a:t>
            </a:r>
          </a:p>
          <a:p>
            <a:pPr marL="0" indent="0">
              <a:buNone/>
            </a:pPr>
            <a:r>
              <a:rPr lang="en-US" dirty="0">
                <a:solidFill>
                  <a:schemeClr val="tx1"/>
                </a:solidFill>
              </a:rPr>
              <a:t>The LEA’s Foster Youth Services Coordinator (FYSC) will implement a student engagement mentorship program utilizing volunteers. Identified mentors include teachers, staff, and community volunteers who will be trained by the FYSC in developing nurturing relationships with foster youth and their families. Mentors will provide consistent contact, support, and resources to help them be more connected and engaged at school. </a:t>
            </a:r>
            <a:endParaRPr lang="en-US" sz="2400" dirty="0">
              <a:solidFill>
                <a:schemeClr val="tx1"/>
              </a:solidFill>
            </a:endParaRPr>
          </a:p>
        </p:txBody>
      </p:sp>
      <p:sp>
        <p:nvSpPr>
          <p:cNvPr id="5" name="Slide Number Placeholder 4">
            <a:extLst>
              <a:ext uri="{FF2B5EF4-FFF2-40B4-BE49-F238E27FC236}">
                <a16:creationId xmlns:a16="http://schemas.microsoft.com/office/drawing/2014/main" id="{33E2D282-8E89-0BAB-0736-1C4D955D20AE}"/>
              </a:ext>
            </a:extLst>
          </p:cNvPr>
          <p:cNvSpPr>
            <a:spLocks noGrp="1"/>
          </p:cNvSpPr>
          <p:nvPr>
            <p:ph type="sldNum" sz="quarter" idx="12"/>
          </p:nvPr>
        </p:nvSpPr>
        <p:spPr/>
        <p:txBody>
          <a:bodyPr/>
          <a:lstStyle/>
          <a:p>
            <a:fld id="{1E47FE53-EBF0-4DA7-9D9D-CC1C3A20F3CB}" type="slidenum">
              <a:rPr lang="en-US" smtClean="0"/>
              <a:t>80</a:t>
            </a:fld>
            <a:endParaRPr lang="en-US"/>
          </a:p>
        </p:txBody>
      </p:sp>
    </p:spTree>
    <p:extLst>
      <p:ext uri="{BB962C8B-B14F-4D97-AF65-F5344CB8AC3E}">
        <p14:creationId xmlns:p14="http://schemas.microsoft.com/office/powerpoint/2010/main" val="21819840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64AD9-149E-4FCC-5E89-C9EB0438B8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5414AC-157F-AFD3-2CD5-9693AF671D95}"/>
              </a:ext>
            </a:extLst>
          </p:cNvPr>
          <p:cNvSpPr>
            <a:spLocks noGrp="1"/>
          </p:cNvSpPr>
          <p:nvPr>
            <p:ph type="title"/>
          </p:nvPr>
        </p:nvSpPr>
        <p:spPr>
          <a:xfrm>
            <a:off x="282633" y="374073"/>
            <a:ext cx="3507971" cy="4003374"/>
          </a:xfrm>
        </p:spPr>
        <p:txBody>
          <a:bodyPr/>
          <a:lstStyle/>
          <a:p>
            <a:r>
              <a:rPr lang="en-US" dirty="0"/>
              <a:t>Example #5 </a:t>
            </a:r>
            <a:r>
              <a:rPr lang="en-US" dirty="0">
                <a:solidFill>
                  <a:schemeClr val="bg1"/>
                </a:solidFill>
              </a:rPr>
              <a:t>Limited Action: Foster Youth Students</a:t>
            </a:r>
            <a:br>
              <a:rPr lang="en-US" dirty="0">
                <a:solidFill>
                  <a:schemeClr val="bg1"/>
                </a:solidFill>
              </a:rPr>
            </a:br>
            <a:r>
              <a:rPr lang="en-US" dirty="0"/>
              <a:t>(3 of 3)</a:t>
            </a:r>
          </a:p>
        </p:txBody>
      </p:sp>
      <p:sp>
        <p:nvSpPr>
          <p:cNvPr id="4" name="Content Placeholder 3">
            <a:extLst>
              <a:ext uri="{FF2B5EF4-FFF2-40B4-BE49-F238E27FC236}">
                <a16:creationId xmlns:a16="http://schemas.microsoft.com/office/drawing/2014/main" id="{DAA9F318-4905-152C-E86A-CCF62E4368BB}"/>
              </a:ext>
            </a:extLst>
          </p:cNvPr>
          <p:cNvSpPr>
            <a:spLocks noGrp="1"/>
          </p:cNvSpPr>
          <p:nvPr>
            <p:ph idx="1"/>
          </p:nvPr>
        </p:nvSpPr>
        <p:spPr/>
        <p:txBody>
          <a:bodyPr/>
          <a:lstStyle/>
          <a:p>
            <a:pPr marL="0" indent="0">
              <a:buNone/>
            </a:pPr>
            <a:r>
              <a:rPr lang="en-US" b="1" dirty="0">
                <a:solidFill>
                  <a:schemeClr val="tx1"/>
                </a:solidFill>
              </a:rPr>
              <a:t>Metric(s) to Monitor Effectiveness</a:t>
            </a:r>
          </a:p>
          <a:p>
            <a:pPr marL="0" indent="0">
              <a:buNone/>
            </a:pPr>
            <a:r>
              <a:rPr lang="en-US" dirty="0">
                <a:solidFill>
                  <a:schemeClr val="tx1"/>
                </a:solidFill>
              </a:rPr>
              <a:t>We will monitor progress in decreasing our foster youth students’ chronic absenteeism and suspension rates.</a:t>
            </a:r>
          </a:p>
          <a:p>
            <a:pPr marL="0" indent="0">
              <a:buNone/>
            </a:pPr>
            <a:r>
              <a:rPr lang="en-US" dirty="0">
                <a:solidFill>
                  <a:schemeClr val="tx1"/>
                </a:solidFill>
              </a:rPr>
              <a:t>Feedback from foster youth and their families will shape the continued development of the mentorship program. </a:t>
            </a:r>
            <a:endParaRPr lang="en-US" sz="2400" dirty="0">
              <a:solidFill>
                <a:schemeClr val="tx1"/>
              </a:solidFill>
            </a:endParaRPr>
          </a:p>
        </p:txBody>
      </p:sp>
      <p:sp>
        <p:nvSpPr>
          <p:cNvPr id="5" name="Slide Number Placeholder 4">
            <a:extLst>
              <a:ext uri="{FF2B5EF4-FFF2-40B4-BE49-F238E27FC236}">
                <a16:creationId xmlns:a16="http://schemas.microsoft.com/office/drawing/2014/main" id="{C519C1B8-FBF8-92D5-17EE-4B4002D85B17}"/>
              </a:ext>
            </a:extLst>
          </p:cNvPr>
          <p:cNvSpPr>
            <a:spLocks noGrp="1"/>
          </p:cNvSpPr>
          <p:nvPr>
            <p:ph type="sldNum" sz="quarter" idx="12"/>
          </p:nvPr>
        </p:nvSpPr>
        <p:spPr/>
        <p:txBody>
          <a:bodyPr/>
          <a:lstStyle/>
          <a:p>
            <a:fld id="{1E47FE53-EBF0-4DA7-9D9D-CC1C3A20F3CB}" type="slidenum">
              <a:rPr lang="en-US" smtClean="0"/>
              <a:t>81</a:t>
            </a:fld>
            <a:endParaRPr lang="en-US"/>
          </a:p>
        </p:txBody>
      </p:sp>
    </p:spTree>
    <p:extLst>
      <p:ext uri="{BB962C8B-B14F-4D97-AF65-F5344CB8AC3E}">
        <p14:creationId xmlns:p14="http://schemas.microsoft.com/office/powerpoint/2010/main" val="325613267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2429-F1BE-4CE0-B17F-E66C2E9B821E}"/>
              </a:ext>
            </a:extLst>
          </p:cNvPr>
          <p:cNvSpPr>
            <a:spLocks noGrp="1"/>
          </p:cNvSpPr>
          <p:nvPr>
            <p:ph type="title"/>
          </p:nvPr>
        </p:nvSpPr>
        <p:spPr/>
        <p:txBody>
          <a:bodyPr>
            <a:normAutofit/>
          </a:bodyPr>
          <a:lstStyle/>
          <a:p>
            <a:r>
              <a:rPr lang="en-US" dirty="0"/>
              <a:t>Limited Action: Planned Percentage of Improved Services</a:t>
            </a:r>
          </a:p>
        </p:txBody>
      </p:sp>
      <p:sp>
        <p:nvSpPr>
          <p:cNvPr id="4" name="Slide Number Placeholder 3">
            <a:extLst>
              <a:ext uri="{FF2B5EF4-FFF2-40B4-BE49-F238E27FC236}">
                <a16:creationId xmlns:a16="http://schemas.microsoft.com/office/drawing/2014/main" id="{C7B3199C-4C6A-4B82-BBE4-3EC30273675C}"/>
              </a:ext>
            </a:extLst>
          </p:cNvPr>
          <p:cNvSpPr>
            <a:spLocks noGrp="1"/>
          </p:cNvSpPr>
          <p:nvPr>
            <p:ph type="sldNum" sz="quarter" idx="12"/>
          </p:nvPr>
        </p:nvSpPr>
        <p:spPr/>
        <p:txBody>
          <a:bodyPr/>
          <a:lstStyle/>
          <a:p>
            <a:fld id="{1E47FE53-EBF0-4DA7-9D9D-CC1C3A20F3CB}" type="slidenum">
              <a:rPr lang="en-US" smtClean="0"/>
              <a:t>82</a:t>
            </a:fld>
            <a:endParaRPr lang="en-US"/>
          </a:p>
        </p:txBody>
      </p:sp>
    </p:spTree>
    <p:extLst>
      <p:ext uri="{BB962C8B-B14F-4D97-AF65-F5344CB8AC3E}">
        <p14:creationId xmlns:p14="http://schemas.microsoft.com/office/powerpoint/2010/main" val="37169716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E6C83-1DF1-4D83-AE84-F2F2D710326D}"/>
              </a:ext>
            </a:extLst>
          </p:cNvPr>
          <p:cNvSpPr>
            <a:spLocks noGrp="1"/>
          </p:cNvSpPr>
          <p:nvPr>
            <p:ph type="title"/>
          </p:nvPr>
        </p:nvSpPr>
        <p:spPr/>
        <p:txBody>
          <a:bodyPr/>
          <a:lstStyle/>
          <a:p>
            <a:r>
              <a:rPr lang="en-US" dirty="0"/>
              <a:t>Determining Methodology</a:t>
            </a:r>
          </a:p>
        </p:txBody>
      </p:sp>
      <p:sp>
        <p:nvSpPr>
          <p:cNvPr id="3" name="Content Placeholder 2">
            <a:extLst>
              <a:ext uri="{FF2B5EF4-FFF2-40B4-BE49-F238E27FC236}">
                <a16:creationId xmlns:a16="http://schemas.microsoft.com/office/drawing/2014/main" id="{F8E20777-1BB1-4620-97EF-FDB53DC93089}"/>
              </a:ext>
            </a:extLst>
          </p:cNvPr>
          <p:cNvSpPr>
            <a:spLocks noGrp="1"/>
          </p:cNvSpPr>
          <p:nvPr>
            <p:ph idx="1"/>
          </p:nvPr>
        </p:nvSpPr>
        <p:spPr>
          <a:xfrm>
            <a:off x="1097280" y="1845733"/>
            <a:ext cx="10058400" cy="4610395"/>
          </a:xfrm>
        </p:spPr>
        <p:txBody>
          <a:bodyPr>
            <a:normAutofit fontScale="92500" lnSpcReduction="10000"/>
          </a:bodyPr>
          <a:lstStyle/>
          <a:p>
            <a:pPr lvl="0"/>
            <a:r>
              <a:rPr lang="en-US" dirty="0"/>
              <a:t>Example 5, described on the previous slides, is a limited action that does not have any funding associated with it. Instead, this action has a "percentage of improved services."</a:t>
            </a:r>
          </a:p>
          <a:p>
            <a:pPr lvl="0"/>
            <a:r>
              <a:rPr lang="en-US" dirty="0"/>
              <a:t>LCFF funding for the limited action would have gone to hiring additional staff, but because the LEA was able to use volunteers to implement the program, the LEA didn't need to expend LCFF funds.</a:t>
            </a:r>
          </a:p>
          <a:p>
            <a:pPr lvl="0"/>
            <a:r>
              <a:rPr lang="en-US" dirty="0"/>
              <a:t>To determine the percentage of improved services associated with Example 5, the LEA considered how much LCFF funding would have been needed if the action were to be funded.</a:t>
            </a:r>
          </a:p>
          <a:p>
            <a:pPr lvl="0"/>
            <a:r>
              <a:rPr lang="en-US" dirty="0"/>
              <a:t>The LEA used its current pay scale to calculate how much it would have needed to spend on the additional staff.</a:t>
            </a:r>
          </a:p>
        </p:txBody>
      </p:sp>
      <p:sp>
        <p:nvSpPr>
          <p:cNvPr id="4" name="Slide Number Placeholder 3">
            <a:extLst>
              <a:ext uri="{FF2B5EF4-FFF2-40B4-BE49-F238E27FC236}">
                <a16:creationId xmlns:a16="http://schemas.microsoft.com/office/drawing/2014/main" id="{3F4E7D28-28AA-4F63-89F6-BE9CA49BA7DD}"/>
              </a:ext>
            </a:extLst>
          </p:cNvPr>
          <p:cNvSpPr>
            <a:spLocks noGrp="1"/>
          </p:cNvSpPr>
          <p:nvPr>
            <p:ph type="sldNum" sz="quarter" idx="12"/>
          </p:nvPr>
        </p:nvSpPr>
        <p:spPr/>
        <p:txBody>
          <a:bodyPr/>
          <a:lstStyle/>
          <a:p>
            <a:fld id="{1E47FE53-EBF0-4DA7-9D9D-CC1C3A20F3CB}" type="slidenum">
              <a:rPr lang="en-US" smtClean="0"/>
              <a:t>83</a:t>
            </a:fld>
            <a:endParaRPr lang="en-US"/>
          </a:p>
        </p:txBody>
      </p:sp>
    </p:spTree>
    <p:extLst>
      <p:ext uri="{BB962C8B-B14F-4D97-AF65-F5344CB8AC3E}">
        <p14:creationId xmlns:p14="http://schemas.microsoft.com/office/powerpoint/2010/main" val="1903122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5D91A-B4F8-426B-B7C9-39CBF752ADE0}"/>
              </a:ext>
            </a:extLst>
          </p:cNvPr>
          <p:cNvSpPr>
            <a:spLocks noGrp="1"/>
          </p:cNvSpPr>
          <p:nvPr>
            <p:ph type="title"/>
          </p:nvPr>
        </p:nvSpPr>
        <p:spPr/>
        <p:txBody>
          <a:bodyPr/>
          <a:lstStyle/>
          <a:p>
            <a:r>
              <a:rPr lang="en-US" dirty="0"/>
              <a:t>Calculating Planned Percentage of Improved Services</a:t>
            </a:r>
          </a:p>
        </p:txBody>
      </p:sp>
      <p:sp>
        <p:nvSpPr>
          <p:cNvPr id="3" name="Content Placeholder 2">
            <a:extLst>
              <a:ext uri="{FF2B5EF4-FFF2-40B4-BE49-F238E27FC236}">
                <a16:creationId xmlns:a16="http://schemas.microsoft.com/office/drawing/2014/main" id="{FD61C5F0-E285-4ABD-83C0-0FFE502AB7D7}"/>
              </a:ext>
            </a:extLst>
          </p:cNvPr>
          <p:cNvSpPr>
            <a:spLocks noGrp="1"/>
          </p:cNvSpPr>
          <p:nvPr>
            <p:ph idx="1"/>
          </p:nvPr>
        </p:nvSpPr>
        <p:spPr/>
        <p:txBody>
          <a:bodyPr>
            <a:normAutofit/>
          </a:bodyPr>
          <a:lstStyle/>
          <a:p>
            <a:r>
              <a:rPr lang="en-US" dirty="0"/>
              <a:t>The LEA determined the additional staff needed to implement the action would have cost $450,000.</a:t>
            </a:r>
          </a:p>
          <a:p>
            <a:r>
              <a:rPr lang="en-US" dirty="0"/>
              <a:t>To calculate the Planned Percentage of Improved Services, the LEA divided the estimated cost of the additional staff ($450,000) by the total amount of LCFF base grant funds it received ($24,193,548).</a:t>
            </a:r>
          </a:p>
          <a:p>
            <a:pPr marL="0" indent="0">
              <a:buNone/>
            </a:pPr>
            <a:r>
              <a:rPr lang="en-US" dirty="0"/>
              <a:t>			$450,000 ÷ $24,193,548 = 1.86%</a:t>
            </a:r>
          </a:p>
          <a:p>
            <a:r>
              <a:rPr lang="en-US" dirty="0"/>
              <a:t>Therefore, the Planned Percentage of Improved Services for Example 5 is 1.86%.</a:t>
            </a:r>
          </a:p>
        </p:txBody>
      </p:sp>
      <p:sp>
        <p:nvSpPr>
          <p:cNvPr id="4" name="Slide Number Placeholder 3">
            <a:extLst>
              <a:ext uri="{FF2B5EF4-FFF2-40B4-BE49-F238E27FC236}">
                <a16:creationId xmlns:a16="http://schemas.microsoft.com/office/drawing/2014/main" id="{DBE58B9A-D5E6-4A84-A29C-704393BF1CCA}"/>
              </a:ext>
            </a:extLst>
          </p:cNvPr>
          <p:cNvSpPr>
            <a:spLocks noGrp="1"/>
          </p:cNvSpPr>
          <p:nvPr>
            <p:ph type="sldNum" sz="quarter" idx="12"/>
          </p:nvPr>
        </p:nvSpPr>
        <p:spPr/>
        <p:txBody>
          <a:bodyPr/>
          <a:lstStyle/>
          <a:p>
            <a:fld id="{1E47FE53-EBF0-4DA7-9D9D-CC1C3A20F3CB}" type="slidenum">
              <a:rPr lang="en-US" smtClean="0"/>
              <a:t>84</a:t>
            </a:fld>
            <a:endParaRPr lang="en-US"/>
          </a:p>
        </p:txBody>
      </p:sp>
    </p:spTree>
    <p:extLst>
      <p:ext uri="{BB962C8B-B14F-4D97-AF65-F5344CB8AC3E}">
        <p14:creationId xmlns:p14="http://schemas.microsoft.com/office/powerpoint/2010/main" val="69631134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7173E-A11D-FA8F-5AFB-DB3F19957484}"/>
              </a:ext>
            </a:extLst>
          </p:cNvPr>
          <p:cNvSpPr>
            <a:spLocks noGrp="1"/>
          </p:cNvSpPr>
          <p:nvPr>
            <p:ph type="title"/>
          </p:nvPr>
        </p:nvSpPr>
        <p:spPr>
          <a:xfrm>
            <a:off x="282633" y="374073"/>
            <a:ext cx="3507971" cy="4334114"/>
          </a:xfrm>
        </p:spPr>
        <p:txBody>
          <a:bodyPr>
            <a:normAutofit/>
          </a:bodyPr>
          <a:lstStyle/>
          <a:p>
            <a:r>
              <a:rPr lang="en-US" dirty="0"/>
              <a:t>Example #5 </a:t>
            </a:r>
            <a:r>
              <a:rPr lang="en-US" dirty="0">
                <a:solidFill>
                  <a:schemeClr val="bg1"/>
                </a:solidFill>
              </a:rPr>
              <a:t>Limited Action: Planned Percentage of Improved Services Methodology</a:t>
            </a:r>
            <a:r>
              <a:rPr lang="en-US" dirty="0"/>
              <a:t> </a:t>
            </a:r>
          </a:p>
        </p:txBody>
      </p:sp>
      <p:sp>
        <p:nvSpPr>
          <p:cNvPr id="4" name="Content Placeholder 3">
            <a:extLst>
              <a:ext uri="{FF2B5EF4-FFF2-40B4-BE49-F238E27FC236}">
                <a16:creationId xmlns:a16="http://schemas.microsoft.com/office/drawing/2014/main" id="{0F9C0886-ACE2-5681-92CD-B3BC7D5F5AC4}"/>
              </a:ext>
            </a:extLst>
          </p:cNvPr>
          <p:cNvSpPr>
            <a:spLocks noGrp="1"/>
          </p:cNvSpPr>
          <p:nvPr>
            <p:ph idx="1"/>
          </p:nvPr>
        </p:nvSpPr>
        <p:spPr/>
        <p:txBody>
          <a:bodyPr/>
          <a:lstStyle/>
          <a:p>
            <a:r>
              <a:rPr lang="en-US" dirty="0">
                <a:solidFill>
                  <a:schemeClr val="tx1"/>
                </a:solidFill>
              </a:rPr>
              <a:t>Goal 5, Action 5 includes a mentorship program to help reengage our foster youth students in school. Based on our current pay scale, the cost of hiring additional staff to provide these supports for foster youth students would be $450,000. Instead of hiring additional staff, we will be utilizing volunteer mentors, including teachers, staff, and other community members, who will be trained by the FYSC in developing nurturing relationships with foster youth and their families. In the absence of spending LCFF funds, this action will account for a 1.86% planned percentage of improved services.</a:t>
            </a:r>
          </a:p>
        </p:txBody>
      </p:sp>
      <p:sp>
        <p:nvSpPr>
          <p:cNvPr id="5" name="Slide Number Placeholder 4">
            <a:extLst>
              <a:ext uri="{FF2B5EF4-FFF2-40B4-BE49-F238E27FC236}">
                <a16:creationId xmlns:a16="http://schemas.microsoft.com/office/drawing/2014/main" id="{349ABF2A-ABF3-5928-F26D-123FC0EE319E}"/>
              </a:ext>
            </a:extLst>
          </p:cNvPr>
          <p:cNvSpPr>
            <a:spLocks noGrp="1"/>
          </p:cNvSpPr>
          <p:nvPr>
            <p:ph type="sldNum" sz="quarter" idx="12"/>
          </p:nvPr>
        </p:nvSpPr>
        <p:spPr/>
        <p:txBody>
          <a:bodyPr/>
          <a:lstStyle/>
          <a:p>
            <a:fld id="{1E47FE53-EBF0-4DA7-9D9D-CC1C3A20F3CB}" type="slidenum">
              <a:rPr lang="en-US" smtClean="0"/>
              <a:t>85</a:t>
            </a:fld>
            <a:endParaRPr lang="en-US"/>
          </a:p>
        </p:txBody>
      </p:sp>
    </p:spTree>
    <p:extLst>
      <p:ext uri="{BB962C8B-B14F-4D97-AF65-F5344CB8AC3E}">
        <p14:creationId xmlns:p14="http://schemas.microsoft.com/office/powerpoint/2010/main" val="19596474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CC270-3426-4049-AA09-D85BB4A5408C}"/>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7373E606-6D72-4F63-842A-B3192E551C5B}"/>
              </a:ext>
            </a:extLst>
          </p:cNvPr>
          <p:cNvSpPr>
            <a:spLocks noGrp="1"/>
          </p:cNvSpPr>
          <p:nvPr>
            <p:ph type="sldNum" sz="quarter" idx="12"/>
          </p:nvPr>
        </p:nvSpPr>
        <p:spPr/>
        <p:txBody>
          <a:bodyPr/>
          <a:lstStyle/>
          <a:p>
            <a:fld id="{1E47FE53-EBF0-4DA7-9D9D-CC1C3A20F3CB}" type="slidenum">
              <a:rPr lang="en-US" smtClean="0"/>
              <a:t>86</a:t>
            </a:fld>
            <a:endParaRPr lang="en-US"/>
          </a:p>
        </p:txBody>
      </p:sp>
    </p:spTree>
    <p:extLst>
      <p:ext uri="{BB962C8B-B14F-4D97-AF65-F5344CB8AC3E}">
        <p14:creationId xmlns:p14="http://schemas.microsoft.com/office/powerpoint/2010/main" val="168147536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0FEE3-AF44-4174-938D-182126F18CE0}"/>
              </a:ext>
            </a:extLst>
          </p:cNvPr>
          <p:cNvSpPr>
            <a:spLocks noGrp="1"/>
          </p:cNvSpPr>
          <p:nvPr>
            <p:ph type="title"/>
          </p:nvPr>
        </p:nvSpPr>
        <p:spPr/>
        <p:txBody>
          <a:bodyPr/>
          <a:lstStyle/>
          <a:p>
            <a:r>
              <a:rPr lang="en-US" dirty="0"/>
              <a:t>The Focus is on Students</a:t>
            </a:r>
          </a:p>
        </p:txBody>
      </p:sp>
      <p:sp>
        <p:nvSpPr>
          <p:cNvPr id="3" name="Content Placeholder 2">
            <a:extLst>
              <a:ext uri="{FF2B5EF4-FFF2-40B4-BE49-F238E27FC236}">
                <a16:creationId xmlns:a16="http://schemas.microsoft.com/office/drawing/2014/main" id="{9FB7A8FE-8B1B-4A00-8EBF-55FCDF80F0B0}"/>
              </a:ext>
            </a:extLst>
          </p:cNvPr>
          <p:cNvSpPr>
            <a:spLocks noGrp="1"/>
          </p:cNvSpPr>
          <p:nvPr>
            <p:ph idx="1"/>
          </p:nvPr>
        </p:nvSpPr>
        <p:spPr/>
        <p:txBody>
          <a:bodyPr/>
          <a:lstStyle/>
          <a:p>
            <a:r>
              <a:rPr lang="en-US" dirty="0"/>
              <a:t>Remember that the focus is on students</a:t>
            </a:r>
          </a:p>
          <a:p>
            <a:pPr lvl="1"/>
            <a:r>
              <a:rPr lang="en-US" dirty="0"/>
              <a:t>Keep the focus on students when collecting and analyzing data.</a:t>
            </a:r>
          </a:p>
          <a:p>
            <a:pPr lvl="1"/>
            <a:r>
              <a:rPr lang="en-US" dirty="0"/>
              <a:t>Keep the focus on students when engaging educational partners.</a:t>
            </a:r>
          </a:p>
          <a:p>
            <a:pPr lvl="1"/>
            <a:r>
              <a:rPr lang="en-US" dirty="0"/>
              <a:t>Keep the focus on students when designing the plan. </a:t>
            </a:r>
          </a:p>
          <a:p>
            <a:pPr lvl="1"/>
            <a:r>
              <a:rPr lang="en-US" dirty="0"/>
              <a:t>Keep the focus on students when describing the actions and how they are contributing towards meeting the requirement to increase or improve services.</a:t>
            </a:r>
          </a:p>
        </p:txBody>
      </p:sp>
      <p:sp>
        <p:nvSpPr>
          <p:cNvPr id="4" name="Slide Number Placeholder 3">
            <a:extLst>
              <a:ext uri="{FF2B5EF4-FFF2-40B4-BE49-F238E27FC236}">
                <a16:creationId xmlns:a16="http://schemas.microsoft.com/office/drawing/2014/main" id="{7A3186E7-09E1-42D8-9FE7-B5AD2B43097C}"/>
              </a:ext>
            </a:extLst>
          </p:cNvPr>
          <p:cNvSpPr>
            <a:spLocks noGrp="1"/>
          </p:cNvSpPr>
          <p:nvPr>
            <p:ph type="sldNum" sz="quarter" idx="12"/>
          </p:nvPr>
        </p:nvSpPr>
        <p:spPr/>
        <p:txBody>
          <a:bodyPr/>
          <a:lstStyle/>
          <a:p>
            <a:fld id="{1E47FE53-EBF0-4DA7-9D9D-CC1C3A20F3CB}" type="slidenum">
              <a:rPr lang="en-US" smtClean="0"/>
              <a:t>87</a:t>
            </a:fld>
            <a:endParaRPr lang="en-US"/>
          </a:p>
        </p:txBody>
      </p:sp>
    </p:spTree>
    <p:extLst>
      <p:ext uri="{BB962C8B-B14F-4D97-AF65-F5344CB8AC3E}">
        <p14:creationId xmlns:p14="http://schemas.microsoft.com/office/powerpoint/2010/main" val="10695235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CC96-6F6A-4B70-AFE0-097050A10899}"/>
              </a:ext>
            </a:extLst>
          </p:cNvPr>
          <p:cNvSpPr>
            <a:spLocks noGrp="1"/>
          </p:cNvSpPr>
          <p:nvPr>
            <p:ph type="title"/>
          </p:nvPr>
        </p:nvSpPr>
        <p:spPr/>
        <p:txBody>
          <a:bodyPr/>
          <a:lstStyle/>
          <a:p>
            <a:r>
              <a:rPr lang="en-US" dirty="0"/>
              <a:t>The LCAP “Through Line” (1 of 2)</a:t>
            </a:r>
          </a:p>
        </p:txBody>
      </p:sp>
      <p:pic>
        <p:nvPicPr>
          <p:cNvPr id="9" name="Content Placeholder 8" descr="LCAP &quot;Through Line&quot; Diagram. See Appendix B for descriptive text">
            <a:extLst>
              <a:ext uri="{FF2B5EF4-FFF2-40B4-BE49-F238E27FC236}">
                <a16:creationId xmlns:a16="http://schemas.microsoft.com/office/drawing/2014/main" id="{2C42AC57-8881-4BB6-B3F6-A149DE03158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89635" y="1737360"/>
            <a:ext cx="10412730" cy="3953280"/>
          </a:xfrm>
        </p:spPr>
      </p:pic>
      <p:sp>
        <p:nvSpPr>
          <p:cNvPr id="4" name="Content Placeholder 3">
            <a:extLst>
              <a:ext uri="{FF2B5EF4-FFF2-40B4-BE49-F238E27FC236}">
                <a16:creationId xmlns:a16="http://schemas.microsoft.com/office/drawing/2014/main" id="{EABF3EDF-B242-40A1-9710-1DB1C7D4D9B9}"/>
              </a:ext>
            </a:extLst>
          </p:cNvPr>
          <p:cNvSpPr>
            <a:spLocks noGrp="1"/>
          </p:cNvSpPr>
          <p:nvPr>
            <p:ph sz="half" idx="2"/>
          </p:nvPr>
        </p:nvSpPr>
        <p:spPr>
          <a:xfrm>
            <a:off x="1097278" y="5877733"/>
            <a:ext cx="10058402" cy="365125"/>
          </a:xfrm>
        </p:spPr>
        <p:txBody>
          <a:bodyPr>
            <a:normAutofit fontScale="85000" lnSpcReduction="20000"/>
          </a:bodyPr>
          <a:lstStyle/>
          <a:p>
            <a:pPr marL="0" indent="0">
              <a:buNone/>
            </a:pPr>
            <a:r>
              <a:rPr lang="en-US" dirty="0"/>
              <a:t>*see </a:t>
            </a:r>
            <a:r>
              <a:rPr lang="en-US" dirty="0">
                <a:solidFill>
                  <a:srgbClr val="1704A0"/>
                </a:solidFill>
                <a:hlinkClick r:id="rId3" action="ppaction://hlinksldjump"/>
              </a:rPr>
              <a:t>Appendix B</a:t>
            </a:r>
            <a:r>
              <a:rPr lang="en-US" dirty="0"/>
              <a:t> for descriptive text</a:t>
            </a:r>
          </a:p>
        </p:txBody>
      </p:sp>
      <p:sp>
        <p:nvSpPr>
          <p:cNvPr id="5" name="Slide Number Placeholder 4">
            <a:extLst>
              <a:ext uri="{FF2B5EF4-FFF2-40B4-BE49-F238E27FC236}">
                <a16:creationId xmlns:a16="http://schemas.microsoft.com/office/drawing/2014/main" id="{EEEEE4C9-FDD5-44E4-975E-9F7893C9010A}"/>
              </a:ext>
            </a:extLst>
          </p:cNvPr>
          <p:cNvSpPr>
            <a:spLocks noGrp="1"/>
          </p:cNvSpPr>
          <p:nvPr>
            <p:ph type="sldNum" sz="quarter" idx="12"/>
          </p:nvPr>
        </p:nvSpPr>
        <p:spPr/>
        <p:txBody>
          <a:bodyPr/>
          <a:lstStyle/>
          <a:p>
            <a:fld id="{1E47FE53-EBF0-4DA7-9D9D-CC1C3A20F3CB}" type="slidenum">
              <a:rPr lang="en-US" smtClean="0"/>
              <a:t>88</a:t>
            </a:fld>
            <a:endParaRPr lang="en-US"/>
          </a:p>
        </p:txBody>
      </p:sp>
    </p:spTree>
    <p:extLst>
      <p:ext uri="{BB962C8B-B14F-4D97-AF65-F5344CB8AC3E}">
        <p14:creationId xmlns:p14="http://schemas.microsoft.com/office/powerpoint/2010/main" val="122824942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C6FB8-FD76-49E6-B247-347249C0565C}"/>
              </a:ext>
            </a:extLst>
          </p:cNvPr>
          <p:cNvSpPr>
            <a:spLocks noGrp="1"/>
          </p:cNvSpPr>
          <p:nvPr>
            <p:ph type="title"/>
          </p:nvPr>
        </p:nvSpPr>
        <p:spPr/>
        <p:txBody>
          <a:bodyPr/>
          <a:lstStyle/>
          <a:p>
            <a:r>
              <a:rPr lang="en-US" dirty="0"/>
              <a:t>The LCAP “Through Line” (2 of 2)</a:t>
            </a:r>
          </a:p>
        </p:txBody>
      </p:sp>
      <p:sp>
        <p:nvSpPr>
          <p:cNvPr id="3" name="Content Placeholder 2">
            <a:extLst>
              <a:ext uri="{FF2B5EF4-FFF2-40B4-BE49-F238E27FC236}">
                <a16:creationId xmlns:a16="http://schemas.microsoft.com/office/drawing/2014/main" id="{CB620CB9-AB8E-40D6-A447-6F85D921DDBF}"/>
              </a:ext>
            </a:extLst>
          </p:cNvPr>
          <p:cNvSpPr>
            <a:spLocks noGrp="1"/>
          </p:cNvSpPr>
          <p:nvPr>
            <p:ph idx="1"/>
          </p:nvPr>
        </p:nvSpPr>
        <p:spPr/>
        <p:txBody>
          <a:bodyPr>
            <a:normAutofit/>
          </a:bodyPr>
          <a:lstStyle/>
          <a:p>
            <a:r>
              <a:rPr lang="en-US" dirty="0"/>
              <a:t>It is also important to look at the LCAP as a whole.</a:t>
            </a:r>
          </a:p>
          <a:p>
            <a:r>
              <a:rPr lang="en-US" dirty="0"/>
              <a:t>The LCAP is composed of different sections.</a:t>
            </a:r>
          </a:p>
          <a:p>
            <a:r>
              <a:rPr lang="en-US" dirty="0"/>
              <a:t>The sections are interrelated.</a:t>
            </a:r>
          </a:p>
          <a:p>
            <a:r>
              <a:rPr lang="en-US" dirty="0"/>
              <a:t>The document is greater than the sum of its parts.</a:t>
            </a:r>
          </a:p>
        </p:txBody>
      </p:sp>
      <p:sp>
        <p:nvSpPr>
          <p:cNvPr id="4" name="Slide Number Placeholder 3">
            <a:extLst>
              <a:ext uri="{FF2B5EF4-FFF2-40B4-BE49-F238E27FC236}">
                <a16:creationId xmlns:a16="http://schemas.microsoft.com/office/drawing/2014/main" id="{6737C91A-BF07-4711-90E6-1AA93738DE8A}"/>
              </a:ext>
            </a:extLst>
          </p:cNvPr>
          <p:cNvSpPr>
            <a:spLocks noGrp="1"/>
          </p:cNvSpPr>
          <p:nvPr>
            <p:ph type="sldNum" sz="quarter" idx="12"/>
          </p:nvPr>
        </p:nvSpPr>
        <p:spPr/>
        <p:txBody>
          <a:bodyPr/>
          <a:lstStyle/>
          <a:p>
            <a:fld id="{1E47FE53-EBF0-4DA7-9D9D-CC1C3A20F3CB}" type="slidenum">
              <a:rPr lang="en-US" smtClean="0"/>
              <a:t>89</a:t>
            </a:fld>
            <a:endParaRPr lang="en-US"/>
          </a:p>
        </p:txBody>
      </p:sp>
    </p:spTree>
    <p:extLst>
      <p:ext uri="{BB962C8B-B14F-4D97-AF65-F5344CB8AC3E}">
        <p14:creationId xmlns:p14="http://schemas.microsoft.com/office/powerpoint/2010/main" val="2279910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2C6F2-1B09-4EDD-847E-AD2C2A07766D}"/>
              </a:ext>
            </a:extLst>
          </p:cNvPr>
          <p:cNvSpPr>
            <a:spLocks noGrp="1"/>
          </p:cNvSpPr>
          <p:nvPr>
            <p:ph type="title"/>
          </p:nvPr>
        </p:nvSpPr>
        <p:spPr/>
        <p:txBody>
          <a:bodyPr/>
          <a:lstStyle/>
          <a:p>
            <a:r>
              <a:rPr lang="en-US" dirty="0"/>
              <a:t>LCFF Funding Formula Basics</a:t>
            </a:r>
          </a:p>
        </p:txBody>
      </p:sp>
      <p:pic>
        <p:nvPicPr>
          <p:cNvPr id="6" name="Content Placeholder 5" descr="Funding Formula Equation. See Appendix A for descriptive text">
            <a:extLst>
              <a:ext uri="{FF2B5EF4-FFF2-40B4-BE49-F238E27FC236}">
                <a16:creationId xmlns:a16="http://schemas.microsoft.com/office/drawing/2014/main" id="{3BDB2D31-2A5D-4FF8-840D-D1BC4314FEA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22435" y="1737360"/>
            <a:ext cx="11469565" cy="4505498"/>
          </a:xfrm>
        </p:spPr>
      </p:pic>
      <p:sp>
        <p:nvSpPr>
          <p:cNvPr id="4" name="Content Placeholder 3">
            <a:extLst>
              <a:ext uri="{FF2B5EF4-FFF2-40B4-BE49-F238E27FC236}">
                <a16:creationId xmlns:a16="http://schemas.microsoft.com/office/drawing/2014/main" id="{3ABB5239-54E4-46FA-94A0-F09FF8F46A54}"/>
              </a:ext>
            </a:extLst>
          </p:cNvPr>
          <p:cNvSpPr>
            <a:spLocks noGrp="1"/>
          </p:cNvSpPr>
          <p:nvPr>
            <p:ph sz="half" idx="2"/>
          </p:nvPr>
        </p:nvSpPr>
        <p:spPr>
          <a:xfrm>
            <a:off x="1097278" y="5583677"/>
            <a:ext cx="5536986" cy="659181"/>
          </a:xfrm>
        </p:spPr>
        <p:txBody>
          <a:bodyPr>
            <a:normAutofit fontScale="92500"/>
          </a:bodyPr>
          <a:lstStyle/>
          <a:p>
            <a:pPr marL="0" indent="0">
              <a:buNone/>
            </a:pPr>
            <a:r>
              <a:rPr lang="en-US" dirty="0">
                <a:solidFill>
                  <a:schemeClr val="tx1"/>
                </a:solidFill>
              </a:rPr>
              <a:t>*see </a:t>
            </a:r>
            <a:r>
              <a:rPr lang="en-US" dirty="0">
                <a:solidFill>
                  <a:schemeClr val="tx1"/>
                </a:solidFill>
                <a:hlinkClick r:id="rId4" action="ppaction://hlinksldjump"/>
              </a:rPr>
              <a:t>Appendix A</a:t>
            </a:r>
            <a:r>
              <a:rPr lang="en-US" dirty="0">
                <a:solidFill>
                  <a:schemeClr val="tx1"/>
                </a:solidFill>
              </a:rPr>
              <a:t> for descriptive text</a:t>
            </a:r>
          </a:p>
        </p:txBody>
      </p:sp>
      <p:sp>
        <p:nvSpPr>
          <p:cNvPr id="5" name="Slide Number Placeholder 4">
            <a:extLst>
              <a:ext uri="{FF2B5EF4-FFF2-40B4-BE49-F238E27FC236}">
                <a16:creationId xmlns:a16="http://schemas.microsoft.com/office/drawing/2014/main" id="{E83BAAA5-CE45-447A-B641-ED5CA6311454}"/>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30708710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4294967295"/>
          </p:nvPr>
        </p:nvSpPr>
        <p:spPr>
          <a:xfrm>
            <a:off x="1097280" y="4453128"/>
            <a:ext cx="10058400" cy="1143000"/>
          </a:xfrm>
        </p:spPr>
        <p:txBody>
          <a:bodyPr>
            <a:normAutofit/>
          </a:bodyPr>
          <a:lstStyle/>
          <a:p>
            <a:r>
              <a:rPr lang="en-US" sz="2600" cap="none" dirty="0"/>
              <a:t>Future Trainings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90</a:t>
            </a:fld>
            <a:endParaRPr lang="en-US"/>
          </a:p>
        </p:txBody>
      </p:sp>
    </p:spTree>
    <p:extLst>
      <p:ext uri="{BB962C8B-B14F-4D97-AF65-F5344CB8AC3E}">
        <p14:creationId xmlns:p14="http://schemas.microsoft.com/office/powerpoint/2010/main" val="22563675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r>
              <a:rPr lang="en-US" dirty="0"/>
              <a:t>Thursday, December 19, 2024, at 3 p.m.</a:t>
            </a:r>
          </a:p>
          <a:p>
            <a:pPr lvl="1"/>
            <a:r>
              <a:rPr lang="en-US" dirty="0"/>
              <a:t>Increased or Improved Services, Part II</a:t>
            </a:r>
          </a:p>
          <a:p>
            <a:r>
              <a:rPr lang="en-US" dirty="0"/>
              <a:t>Tuesday, January 7, 2025, at 2 p.m.</a:t>
            </a:r>
          </a:p>
          <a:p>
            <a:pPr lvl="1"/>
            <a:r>
              <a:rPr lang="en-US" dirty="0"/>
              <a:t>Equity Multiplier Goal</a:t>
            </a:r>
          </a:p>
          <a:p>
            <a:r>
              <a:rPr lang="en-US" dirty="0"/>
              <a:t>Tuesday, January 14, 2025, at 2 p.m.</a:t>
            </a:r>
          </a:p>
          <a:p>
            <a:pPr lvl="1"/>
            <a:r>
              <a:rPr lang="en-US" dirty="0"/>
              <a:t>Learning Recovery and Emergency Block Grant (LREBG)</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91</a:t>
            </a:fld>
            <a:endParaRPr lang="en-US"/>
          </a:p>
        </p:txBody>
      </p:sp>
    </p:spTree>
    <p:extLst>
      <p:ext uri="{BB962C8B-B14F-4D97-AF65-F5344CB8AC3E}">
        <p14:creationId xmlns:p14="http://schemas.microsoft.com/office/powerpoint/2010/main" val="358138833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buFont typeface="Arial" panose="020B0604020202020204" pitchFamily="34" charset="0"/>
              <a:buChar char="•"/>
            </a:pPr>
            <a:r>
              <a:rPr lang="en-US" sz="2800" dirty="0"/>
              <a:t>If you have any questions related to the LCAP or LCFF, please contact the Local Agency Systems Support Office at </a:t>
            </a:r>
            <a:r>
              <a:rPr lang="en-US" sz="2800" dirty="0">
                <a:hlinkClick r:id="rId2"/>
              </a:rPr>
              <a:t>LCFF@cde.ca.gov</a:t>
            </a:r>
            <a:r>
              <a:rPr lang="en-US" sz="2800" dirty="0"/>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    </a:t>
            </a:r>
            <a:endParaRPr lang="en-US" sz="2800" dirty="0">
              <a:solidFill>
                <a:srgbClr val="1704A0"/>
              </a:solidFill>
            </a:endParaRPr>
          </a:p>
          <a:p>
            <a:pPr lvl="1">
              <a:buFont typeface="Arial" panose="020B0604020202020204" pitchFamily="34" charset="0"/>
              <a:buChar char="•"/>
            </a:pPr>
            <a:r>
              <a:rPr lang="en-US" sz="2800" dirty="0"/>
              <a:t>For additional information about this or other webinars in this series, including PowerPoint files, please see the </a:t>
            </a:r>
            <a:r>
              <a:rPr lang="en-US" sz="2800" dirty="0">
                <a:hlinkClick r:id="rId3"/>
              </a:rPr>
              <a:t>Tuesdays @ 2 web page</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92</a:t>
            </a:fld>
            <a:endParaRPr lang="en-US"/>
          </a:p>
        </p:txBody>
      </p:sp>
    </p:spTree>
    <p:extLst>
      <p:ext uri="{BB962C8B-B14F-4D97-AF65-F5344CB8AC3E}">
        <p14:creationId xmlns:p14="http://schemas.microsoft.com/office/powerpoint/2010/main" val="415386070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8A72F-F1D5-49AF-9CF1-ABB0EEBDFBBE}"/>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236B7254-1F9C-4897-9CE4-C3D0F21377BD}"/>
              </a:ext>
            </a:extLst>
          </p:cNvPr>
          <p:cNvSpPr>
            <a:spLocks noGrp="1"/>
          </p:cNvSpPr>
          <p:nvPr>
            <p:ph type="sldNum" sz="quarter" idx="12"/>
          </p:nvPr>
        </p:nvSpPr>
        <p:spPr/>
        <p:txBody>
          <a:bodyPr/>
          <a:lstStyle/>
          <a:p>
            <a:fld id="{1E47FE53-EBF0-4DA7-9D9D-CC1C3A20F3CB}" type="slidenum">
              <a:rPr lang="en-US" smtClean="0"/>
              <a:t>93</a:t>
            </a:fld>
            <a:endParaRPr lang="en-US"/>
          </a:p>
        </p:txBody>
      </p:sp>
    </p:spTree>
    <p:extLst>
      <p:ext uri="{BB962C8B-B14F-4D97-AF65-F5344CB8AC3E}">
        <p14:creationId xmlns:p14="http://schemas.microsoft.com/office/powerpoint/2010/main" val="9374557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CD3F-ABB6-475D-B0CE-3A7A87C57F50}"/>
              </a:ext>
            </a:extLst>
          </p:cNvPr>
          <p:cNvSpPr>
            <a:spLocks noGrp="1"/>
          </p:cNvSpPr>
          <p:nvPr>
            <p:ph type="title"/>
          </p:nvPr>
        </p:nvSpPr>
        <p:spPr/>
        <p:txBody>
          <a:bodyPr/>
          <a:lstStyle/>
          <a:p>
            <a:r>
              <a:rPr lang="en-US" dirty="0"/>
              <a:t>Appendix A – </a:t>
            </a:r>
            <a:r>
              <a:rPr lang="en-US" dirty="0">
                <a:solidFill>
                  <a:schemeClr val="tx1"/>
                </a:solidFill>
                <a:hlinkClick r:id="rId3" action="ppaction://hlinksldjump"/>
              </a:rPr>
              <a:t>Slide 9</a:t>
            </a:r>
            <a:endParaRPr lang="en-US" dirty="0">
              <a:solidFill>
                <a:schemeClr val="tx1"/>
              </a:solidFill>
            </a:endParaRPr>
          </a:p>
        </p:txBody>
      </p:sp>
      <p:sp>
        <p:nvSpPr>
          <p:cNvPr id="3" name="Content Placeholder 2">
            <a:extLst>
              <a:ext uri="{FF2B5EF4-FFF2-40B4-BE49-F238E27FC236}">
                <a16:creationId xmlns:a16="http://schemas.microsoft.com/office/drawing/2014/main" id="{288E20E0-866B-434A-8AF4-F69E9F46A4B2}"/>
              </a:ext>
            </a:extLst>
          </p:cNvPr>
          <p:cNvSpPr>
            <a:spLocks noGrp="1"/>
          </p:cNvSpPr>
          <p:nvPr>
            <p:ph idx="1"/>
          </p:nvPr>
        </p:nvSpPr>
        <p:spPr/>
        <p:txBody>
          <a:bodyPr>
            <a:normAutofit fontScale="85000" lnSpcReduction="20000"/>
          </a:bodyPr>
          <a:lstStyle/>
          <a:p>
            <a:pPr marL="0" indent="0">
              <a:buNone/>
            </a:pPr>
            <a:r>
              <a:rPr lang="en-US" dirty="0"/>
              <a:t>From left to right: </a:t>
            </a:r>
          </a:p>
          <a:p>
            <a:pPr marL="171450" indent="-171450"/>
            <a:r>
              <a:rPr lang="en-US" dirty="0"/>
              <a:t>A student holding up a paper with a red “A+” labeled “Per student base grant”</a:t>
            </a:r>
          </a:p>
          <a:p>
            <a:pPr marL="171450" indent="-171450"/>
            <a:r>
              <a:rPr lang="en-US" dirty="0"/>
              <a:t>An addition sign</a:t>
            </a:r>
          </a:p>
          <a:p>
            <a:pPr marL="171450" indent="-171450"/>
            <a:r>
              <a:rPr lang="en-US" dirty="0"/>
              <a:t>A large group of students labeled “Grade span adjustments”</a:t>
            </a:r>
          </a:p>
          <a:p>
            <a:pPr marL="171450" indent="-171450"/>
            <a:r>
              <a:rPr lang="en-US" dirty="0"/>
              <a:t>An addition sign</a:t>
            </a:r>
          </a:p>
          <a:p>
            <a:pPr marL="171450" indent="-171450"/>
            <a:r>
              <a:rPr lang="en-US" dirty="0"/>
              <a:t>A group of multicolored raised hands labeled “Add-on adjustments based on the number and concentration of low income, English learner, and foster youth students”</a:t>
            </a:r>
          </a:p>
          <a:p>
            <a:pPr marL="171450" indent="-171450"/>
            <a:r>
              <a:rPr lang="en-US" dirty="0"/>
              <a:t>An equal sign</a:t>
            </a:r>
          </a:p>
          <a:p>
            <a:pPr marL="171450" indent="-171450"/>
            <a:r>
              <a:rPr lang="en-US" dirty="0"/>
              <a:t>A large, green dollar sign</a:t>
            </a:r>
          </a:p>
        </p:txBody>
      </p:sp>
      <p:sp>
        <p:nvSpPr>
          <p:cNvPr id="4" name="Slide Number Placeholder 3">
            <a:extLst>
              <a:ext uri="{FF2B5EF4-FFF2-40B4-BE49-F238E27FC236}">
                <a16:creationId xmlns:a16="http://schemas.microsoft.com/office/drawing/2014/main" id="{90A0FA03-8A20-4F80-94B4-7BF315E211AC}"/>
              </a:ext>
            </a:extLst>
          </p:cNvPr>
          <p:cNvSpPr>
            <a:spLocks noGrp="1"/>
          </p:cNvSpPr>
          <p:nvPr>
            <p:ph type="sldNum" sz="quarter" idx="12"/>
          </p:nvPr>
        </p:nvSpPr>
        <p:spPr/>
        <p:txBody>
          <a:bodyPr/>
          <a:lstStyle/>
          <a:p>
            <a:fld id="{1E47FE53-EBF0-4DA7-9D9D-CC1C3A20F3CB}" type="slidenum">
              <a:rPr lang="en-US" smtClean="0"/>
              <a:t>94</a:t>
            </a:fld>
            <a:endParaRPr lang="en-US"/>
          </a:p>
        </p:txBody>
      </p:sp>
    </p:spTree>
    <p:extLst>
      <p:ext uri="{BB962C8B-B14F-4D97-AF65-F5344CB8AC3E}">
        <p14:creationId xmlns:p14="http://schemas.microsoft.com/office/powerpoint/2010/main" val="51323996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C811-FB08-4661-B759-81FF494EDE82}"/>
              </a:ext>
            </a:extLst>
          </p:cNvPr>
          <p:cNvSpPr>
            <a:spLocks noGrp="1"/>
          </p:cNvSpPr>
          <p:nvPr>
            <p:ph type="title"/>
          </p:nvPr>
        </p:nvSpPr>
        <p:spPr/>
        <p:txBody>
          <a:bodyPr/>
          <a:lstStyle/>
          <a:p>
            <a:r>
              <a:rPr lang="en-US" dirty="0"/>
              <a:t>Appendix B – </a:t>
            </a:r>
            <a:r>
              <a:rPr lang="en-US" dirty="0">
                <a:solidFill>
                  <a:schemeClr val="tx1"/>
                </a:solidFill>
                <a:hlinkClick r:id="rId2" action="ppaction://hlinksldjump"/>
              </a:rPr>
              <a:t>Slide 88 </a:t>
            </a:r>
            <a:endParaRPr lang="en-US" dirty="0">
              <a:solidFill>
                <a:schemeClr val="tx1"/>
              </a:solidFill>
            </a:endParaRPr>
          </a:p>
        </p:txBody>
      </p:sp>
      <p:sp>
        <p:nvSpPr>
          <p:cNvPr id="3" name="Content Placeholder 2">
            <a:extLst>
              <a:ext uri="{FF2B5EF4-FFF2-40B4-BE49-F238E27FC236}">
                <a16:creationId xmlns:a16="http://schemas.microsoft.com/office/drawing/2014/main" id="{396B00E5-8564-4B5D-92A6-54D6CF8E31F5}"/>
              </a:ext>
            </a:extLst>
          </p:cNvPr>
          <p:cNvSpPr>
            <a:spLocks noGrp="1"/>
          </p:cNvSpPr>
          <p:nvPr>
            <p:ph idx="1"/>
          </p:nvPr>
        </p:nvSpPr>
        <p:spPr/>
        <p:txBody>
          <a:bodyPr>
            <a:normAutofit/>
          </a:bodyPr>
          <a:lstStyle/>
          <a:p>
            <a:r>
              <a:rPr lang="en-US" dirty="0"/>
              <a:t>5 dark gray rectangular shapes arranged side-by-side horizontally on the longer side</a:t>
            </a:r>
          </a:p>
          <a:p>
            <a:r>
              <a:rPr lang="en-US" dirty="0"/>
              <a:t>An ongoing arrow at the bottom of all rectangles visually connecting them together.</a:t>
            </a:r>
          </a:p>
          <a:p>
            <a:r>
              <a:rPr lang="en-US" dirty="0"/>
              <a:t>The rectangles have a decorative symbol and the following titles: Plan Summary, Engaging Educational Partners, Goals and Actions, Increased or Improved Services, Action Tables.</a:t>
            </a:r>
          </a:p>
        </p:txBody>
      </p:sp>
      <p:sp>
        <p:nvSpPr>
          <p:cNvPr id="4" name="Slide Number Placeholder 3">
            <a:extLst>
              <a:ext uri="{FF2B5EF4-FFF2-40B4-BE49-F238E27FC236}">
                <a16:creationId xmlns:a16="http://schemas.microsoft.com/office/drawing/2014/main" id="{39C6652A-D871-4427-9E70-7A116926CD17}"/>
              </a:ext>
            </a:extLst>
          </p:cNvPr>
          <p:cNvSpPr>
            <a:spLocks noGrp="1"/>
          </p:cNvSpPr>
          <p:nvPr>
            <p:ph type="sldNum" sz="quarter" idx="12"/>
          </p:nvPr>
        </p:nvSpPr>
        <p:spPr/>
        <p:txBody>
          <a:bodyPr/>
          <a:lstStyle/>
          <a:p>
            <a:fld id="{1E47FE53-EBF0-4DA7-9D9D-CC1C3A20F3CB}" type="slidenum">
              <a:rPr lang="en-US" smtClean="0"/>
              <a:t>95</a:t>
            </a:fld>
            <a:endParaRPr lang="en-US"/>
          </a:p>
        </p:txBody>
      </p:sp>
    </p:spTree>
    <p:extLst>
      <p:ext uri="{BB962C8B-B14F-4D97-AF65-F5344CB8AC3E}">
        <p14:creationId xmlns:p14="http://schemas.microsoft.com/office/powerpoint/2010/main" val="1504676997"/>
      </p:ext>
    </p:extLst>
  </p:cSld>
  <p:clrMapOvr>
    <a:masterClrMapping/>
  </p:clrMapOvr>
</p:sld>
</file>

<file path=ppt/theme/theme1.xml><?xml version="1.0" encoding="utf-8"?>
<a:theme xmlns:a="http://schemas.openxmlformats.org/drawingml/2006/main" name="Retrospect">
  <a:themeElements>
    <a:clrScheme name="Custom 25">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1704A0"/>
      </a:hlink>
      <a:folHlink>
        <a:srgbClr val="7030A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Custom 26">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1704A0"/>
      </a:hlink>
      <a:folHlink>
        <a:srgbClr val="7030A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6922</Words>
  <Application>Microsoft Office PowerPoint</Application>
  <PresentationFormat>Widescreen</PresentationFormat>
  <Paragraphs>511</Paragraphs>
  <Slides>95</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95</vt:i4>
      </vt:variant>
    </vt:vector>
  </HeadingPairs>
  <TitlesOfParts>
    <vt:vector size="99" baseType="lpstr">
      <vt:lpstr>Arial</vt:lpstr>
      <vt:lpstr>Calibri</vt:lpstr>
      <vt:lpstr>Retrospect</vt:lpstr>
      <vt:lpstr>1_Retrospect</vt:lpstr>
      <vt:lpstr>Increased or Improved Services, Part 1</vt:lpstr>
      <vt:lpstr>2024-2025 Webinar Series</vt:lpstr>
      <vt:lpstr>Purpose</vt:lpstr>
      <vt:lpstr>Intended Audience</vt:lpstr>
      <vt:lpstr>Foundations</vt:lpstr>
      <vt:lpstr>Foundational Principles of the LCFF (1 of 2)</vt:lpstr>
      <vt:lpstr>Foundational Principles of the LCFF (2 of 2)</vt:lpstr>
      <vt:lpstr>Funding Flexibility to Ensure Student Success</vt:lpstr>
      <vt:lpstr>LCFF Funding Formula Basics</vt:lpstr>
      <vt:lpstr>Unrestricted Funds</vt:lpstr>
      <vt:lpstr>Requirement to Increase or Improve Services</vt:lpstr>
      <vt:lpstr>“…In Proportion To…” (1 of 2)</vt:lpstr>
      <vt:lpstr>“…In Proportion To…” (2 of 2)</vt:lpstr>
      <vt:lpstr>How Is the Requirement Met?</vt:lpstr>
      <vt:lpstr>Demonstration in the LCAP (1 of 4)</vt:lpstr>
      <vt:lpstr>Demonstration in the LCAP (2 of 4)</vt:lpstr>
      <vt:lpstr>Demonstration in the LCAP (3 of 4)</vt:lpstr>
      <vt:lpstr>Demonstration in the LCAP (4 of 4)</vt:lpstr>
      <vt:lpstr>Contributing Actions</vt:lpstr>
      <vt:lpstr>What is a “Contributing” Action?</vt:lpstr>
      <vt:lpstr>What Constitutes a “Contributing” Action?</vt:lpstr>
      <vt:lpstr>Types of Contributing Actions</vt:lpstr>
      <vt:lpstr>LEA-Wide and Schoolwide Actions</vt:lpstr>
      <vt:lpstr>Limited Actions</vt:lpstr>
      <vt:lpstr>Developing Contributing Actions – The Practice</vt:lpstr>
      <vt:lpstr>The Practice in Steps</vt:lpstr>
      <vt:lpstr>Step 1 – Gather and Analyze Data (1 of 3)</vt:lpstr>
      <vt:lpstr>Step 1 – Gather and Analyze Data (2 of 3)</vt:lpstr>
      <vt:lpstr>Step 1 – Gather and Analyze Data (3 of 3)</vt:lpstr>
      <vt:lpstr>Step 2 – Identify Needs (1 of 2)</vt:lpstr>
      <vt:lpstr>Step 2 – Identify Needs (2 of 2)</vt:lpstr>
      <vt:lpstr>Step 3 – Develop Strategies to Address Needs</vt:lpstr>
      <vt:lpstr>Step 4 – Identify Measures of Effectiveness</vt:lpstr>
      <vt:lpstr>Step 5 – Determine Scope</vt:lpstr>
      <vt:lpstr>Step 6 – Evaluate Effectiveness</vt:lpstr>
      <vt:lpstr>LEA-wide Action</vt:lpstr>
      <vt:lpstr>Example #1 – Gather and Analyze Data</vt:lpstr>
      <vt:lpstr>Example #1 – Identify Needs</vt:lpstr>
      <vt:lpstr>Example #1 – Develop Strategies to Address Needs</vt:lpstr>
      <vt:lpstr>Example #1 – Identify Measures of Effectiveness </vt:lpstr>
      <vt:lpstr>Example #1 – Determine Scope </vt:lpstr>
      <vt:lpstr>Example #1 LEA-wide Action (1 of 3)</vt:lpstr>
      <vt:lpstr>Example #1 LEA-wide Action (2 of 3)</vt:lpstr>
      <vt:lpstr>Example #1 LEA-wide Action (3 of 3)</vt:lpstr>
      <vt:lpstr>LEA-wide Action (2)</vt:lpstr>
      <vt:lpstr>Example #2 – Gather and Analyze Data (1 of 2)</vt:lpstr>
      <vt:lpstr>Example #2 – Gather and Analyze Data (2 of 2)</vt:lpstr>
      <vt:lpstr>Example #2 – Identify Needs</vt:lpstr>
      <vt:lpstr>Example #2 – Develop Strategies to Address Needs</vt:lpstr>
      <vt:lpstr>Example #2 – Identify Measures of Effectiveness </vt:lpstr>
      <vt:lpstr>Example #2 – Determine Scope</vt:lpstr>
      <vt:lpstr>Example #2  LEA-wide Action: Addressing the Needs of a Racial/Ethnic Student Group  (1 of 3)</vt:lpstr>
      <vt:lpstr>Example #2  LEA-wide Action: Addressing the Needs of a Racial/Ethnic Student Group  (2 of 3)</vt:lpstr>
      <vt:lpstr>Example #2  LEA-wide Action: Addressing the Needs of a Racial/Ethnic Student Group  (3 of 3)</vt:lpstr>
      <vt:lpstr>Schoolwide Actions</vt:lpstr>
      <vt:lpstr>Example #3 – Gather and Analyze Data</vt:lpstr>
      <vt:lpstr>Example #3 – Identify Needs</vt:lpstr>
      <vt:lpstr>Example #3 – Develop Strategies to Address Needs</vt:lpstr>
      <vt:lpstr>Example #3 – Identify Measures of Effectiveness</vt:lpstr>
      <vt:lpstr>Example #3 – Determine Scope </vt:lpstr>
      <vt:lpstr>Example #3 Schoolwide Action  (1 of 3)</vt:lpstr>
      <vt:lpstr>Example #3 Schoolwide Action (2 of 3)</vt:lpstr>
      <vt:lpstr>Example #3 Schoolwide Action (3 of 3)</vt:lpstr>
      <vt:lpstr>Limited Actions: EL Students</vt:lpstr>
      <vt:lpstr>Example #4 – Gather and Analyze Data</vt:lpstr>
      <vt:lpstr>Example #4 – Identify Needs</vt:lpstr>
      <vt:lpstr>Example #4 – Develop Strategies to Address Needs</vt:lpstr>
      <vt:lpstr>Example #4 – Identify Measures of Effectiveness</vt:lpstr>
      <vt:lpstr>Example #4 – Determine Scope </vt:lpstr>
      <vt:lpstr>Example #4 Limited Action: EL Students (1 of 3)</vt:lpstr>
      <vt:lpstr>Example #4 Limited Action: EL Students (2 of 3)</vt:lpstr>
      <vt:lpstr>Example #4 Limited Action: EL Students (3 of 3)</vt:lpstr>
      <vt:lpstr>Limited Actions: Foster Youth Students</vt:lpstr>
      <vt:lpstr>Example #5 – Gather and Analyze</vt:lpstr>
      <vt:lpstr>Example #5 – Identified Needs</vt:lpstr>
      <vt:lpstr>Example #5 – Actions to Address Needs</vt:lpstr>
      <vt:lpstr>Example #5 – Metrics</vt:lpstr>
      <vt:lpstr>Example #5 – Determine Scope </vt:lpstr>
      <vt:lpstr>Example #5 Limited Action: Foster Youth Students (1 of 3)</vt:lpstr>
      <vt:lpstr>Example #5 Limited Action: Foster Youth Students (2 of 3)</vt:lpstr>
      <vt:lpstr>Example #5 Limited Action: Foster Youth Students (3 of 3)</vt:lpstr>
      <vt:lpstr>Limited Action: Planned Percentage of Improved Services</vt:lpstr>
      <vt:lpstr>Determining Methodology</vt:lpstr>
      <vt:lpstr>Calculating Planned Percentage of Improved Services</vt:lpstr>
      <vt:lpstr>Example #5 Limited Action: Planned Percentage of Improved Services Methodology </vt:lpstr>
      <vt:lpstr>Closing Thoughts</vt:lpstr>
      <vt:lpstr>The Focus is on Students</vt:lpstr>
      <vt:lpstr>The LCAP “Through Line” (1 of 2)</vt:lpstr>
      <vt:lpstr>The LCAP “Through Line” (2 of 2)</vt:lpstr>
      <vt:lpstr>Upcoming Opportunities</vt:lpstr>
      <vt:lpstr>Upcoming Webinars</vt:lpstr>
      <vt:lpstr>Contact Information</vt:lpstr>
      <vt:lpstr>Thank you for attending!</vt:lpstr>
      <vt:lpstr>Appendix A – Slide 9</vt:lpstr>
      <vt:lpstr>Appendix B – Slide 88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Increased or Improved Services, Part I - LCFF (CA Dept of Education)</dc:title>
  <dc:subject>Tuesdays @ 2 webinar presentation of the Increased or Improved section of the 2025-26 Local Control and Accountability Plan.</dc:subject>
  <dc:creator/>
  <cp:keywords/>
  <cp:lastModifiedBy/>
  <cp:revision>1</cp:revision>
  <dcterms:created xsi:type="dcterms:W3CDTF">2025-05-14T20:47:43Z</dcterms:created>
  <dcterms:modified xsi:type="dcterms:W3CDTF">2025-05-14T20:48:03Z</dcterms:modified>
</cp:coreProperties>
</file>