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2" r:id="rId2"/>
  </p:sldMasterIdLst>
  <p:notesMasterIdLst>
    <p:notesMasterId r:id="rId67"/>
  </p:notesMasterIdLst>
  <p:handoutMasterIdLst>
    <p:handoutMasterId r:id="rId68"/>
  </p:handoutMasterIdLst>
  <p:sldIdLst>
    <p:sldId id="372" r:id="rId3"/>
    <p:sldId id="349" r:id="rId4"/>
    <p:sldId id="257" r:id="rId5"/>
    <p:sldId id="348" r:id="rId6"/>
    <p:sldId id="311" r:id="rId7"/>
    <p:sldId id="312" r:id="rId8"/>
    <p:sldId id="307" r:id="rId9"/>
    <p:sldId id="559" r:id="rId10"/>
    <p:sldId id="550" r:id="rId11"/>
    <p:sldId id="549" r:id="rId12"/>
    <p:sldId id="313" r:id="rId13"/>
    <p:sldId id="315" r:id="rId14"/>
    <p:sldId id="560" r:id="rId15"/>
    <p:sldId id="561" r:id="rId16"/>
    <p:sldId id="314" r:id="rId17"/>
    <p:sldId id="557" r:id="rId18"/>
    <p:sldId id="548" r:id="rId19"/>
    <p:sldId id="369" r:id="rId20"/>
    <p:sldId id="558" r:id="rId21"/>
    <p:sldId id="370" r:id="rId22"/>
    <p:sldId id="371" r:id="rId23"/>
    <p:sldId id="562" r:id="rId24"/>
    <p:sldId id="336" r:id="rId25"/>
    <p:sldId id="337" r:id="rId26"/>
    <p:sldId id="338" r:id="rId27"/>
    <p:sldId id="563" r:id="rId28"/>
    <p:sldId id="564" r:id="rId29"/>
    <p:sldId id="565" r:id="rId30"/>
    <p:sldId id="566" r:id="rId31"/>
    <p:sldId id="366" r:id="rId32"/>
    <p:sldId id="567" r:id="rId33"/>
    <p:sldId id="568" r:id="rId34"/>
    <p:sldId id="344" r:id="rId35"/>
    <p:sldId id="570" r:id="rId36"/>
    <p:sldId id="569" r:id="rId37"/>
    <p:sldId id="316" r:id="rId38"/>
    <p:sldId id="571" r:id="rId39"/>
    <p:sldId id="332" r:id="rId40"/>
    <p:sldId id="368" r:id="rId41"/>
    <p:sldId id="572" r:id="rId42"/>
    <p:sldId id="573" r:id="rId43"/>
    <p:sldId id="574" r:id="rId44"/>
    <p:sldId id="575" r:id="rId45"/>
    <p:sldId id="576" r:id="rId46"/>
    <p:sldId id="323" r:id="rId47"/>
    <p:sldId id="577" r:id="rId48"/>
    <p:sldId id="317" r:id="rId49"/>
    <p:sldId id="373" r:id="rId50"/>
    <p:sldId id="320" r:id="rId51"/>
    <p:sldId id="379" r:id="rId52"/>
    <p:sldId id="322" r:id="rId53"/>
    <p:sldId id="376" r:id="rId54"/>
    <p:sldId id="330" r:id="rId55"/>
    <p:sldId id="324" r:id="rId56"/>
    <p:sldId id="578" r:id="rId57"/>
    <p:sldId id="377" r:id="rId58"/>
    <p:sldId id="335" r:id="rId59"/>
    <p:sldId id="345" r:id="rId60"/>
    <p:sldId id="375" r:id="rId61"/>
    <p:sldId id="326" r:id="rId62"/>
    <p:sldId id="364" r:id="rId63"/>
    <p:sldId id="356" r:id="rId64"/>
    <p:sldId id="555" r:id="rId65"/>
    <p:sldId id="55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6" autoAdjust="0"/>
    <p:restoredTop sz="63355" autoAdjust="0"/>
  </p:normalViewPr>
  <p:slideViewPr>
    <p:cSldViewPr snapToGrid="0">
      <p:cViewPr varScale="1">
        <p:scale>
          <a:sx n="73" d="100"/>
          <a:sy n="73" d="100"/>
        </p:scale>
        <p:origin x="60" y="51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2/19/2025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2/19/2025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achiras21.blogspot.com/2012/07/thing-16-research-reference-tool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5996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2013–14 budget package replaces the previous K–12 finance system with a new Local Control Funding Formula (LCFF). For school districts and charter schools, the LCFF creates base, supplemental, and concentration grants in place of most previously existing K–12 funding streams, including revenue limits and most state categorical programs. For county offices of education (COEs), the LCFF creates separate funding streams for oversight activities and instructional programs.</a:t>
            </a:r>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258607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80000"/>
              </a:lnSpc>
              <a:spcBef>
                <a:spcPts val="0"/>
              </a:spcBef>
              <a:spcAft>
                <a:spcPts val="0"/>
              </a:spcAft>
              <a:buNone/>
            </a:pPr>
            <a:r>
              <a:rPr lang="en-US" sz="1200" dirty="0"/>
              <a:t>The LCFF includes the following components for school districts and charter schools:</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base grant for each LEA based on average daily attendance (ADA). The actual base grants vary based on grade span. </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supplemental grant equal to 20 percent of the adjusted base grant for targeted disadvantaged students. Targeted students are those classified as English learners (EL), eligible to receive a free or reduced-price meal (FRPM), foster youth, or any combination of these factors (unduplicated count). </a:t>
            </a:r>
            <a:endParaRPr lang="en-US" dirty="0"/>
          </a:p>
          <a:p>
            <a:pPr marL="165100" lvl="0" indent="-158750" algn="l" rtl="0">
              <a:lnSpc>
                <a:spcPct val="80000"/>
              </a:lnSpc>
              <a:spcBef>
                <a:spcPts val="0"/>
              </a:spcBef>
              <a:spcAft>
                <a:spcPts val="0"/>
              </a:spcAft>
              <a:buClr>
                <a:schemeClr val="dk1"/>
              </a:buClr>
              <a:buSzPts val="1100"/>
              <a:buFont typeface="Arial"/>
              <a:buChar char="•"/>
            </a:pPr>
            <a:r>
              <a:rPr lang="en-US" sz="1200" dirty="0"/>
              <a:t>Provides a concentration grant equal to 65 percent of the adjusted base grant for targeted students exceeding 55 percent of an LEA’s enrollment. </a:t>
            </a:r>
            <a:endParaRPr lang="en-US" dirty="0"/>
          </a:p>
          <a:p>
            <a:pPr marL="0" lvl="0" indent="0" algn="l" rtl="0">
              <a:lnSpc>
                <a:spcPct val="80000"/>
              </a:lnSpc>
              <a:spcBef>
                <a:spcPts val="0"/>
              </a:spcBef>
              <a:spcAft>
                <a:spcPts val="0"/>
              </a:spcAft>
              <a:buNone/>
            </a:pPr>
            <a:endParaRPr lang="en-US" sz="1200" dirty="0"/>
          </a:p>
          <a:p>
            <a:pPr marL="0" lvl="0" indent="0" algn="l" rtl="0">
              <a:lnSpc>
                <a:spcPct val="80000"/>
              </a:lnSpc>
              <a:spcBef>
                <a:spcPts val="0"/>
              </a:spcBef>
              <a:spcAft>
                <a:spcPts val="0"/>
              </a:spcAft>
              <a:buNone/>
            </a:pPr>
            <a:r>
              <a:rPr lang="en-US" sz="1200" dirty="0"/>
              <a:t>COEs receive LCFF funding through a two-part formula with funding for oversight responsibilities and instructional activities. The oversight responsibilities are funded through a COE operations grant, with amounts based on (1) a minimum grant per county, (2) the number of school districts in the county, and (3) the ADA in the county attributable to school districts, charter schools, and schools operated by the county superintendent.</a:t>
            </a:r>
          </a:p>
          <a:p>
            <a:pPr marL="0" lvl="0" indent="0" algn="l" rtl="0">
              <a:lnSpc>
                <a:spcPct val="80000"/>
              </a:lnSpc>
              <a:spcBef>
                <a:spcPts val="0"/>
              </a:spcBef>
              <a:spcAft>
                <a:spcPts val="0"/>
              </a:spcAft>
              <a:buNone/>
            </a:pPr>
            <a:endParaRPr lang="en-US" sz="1200" u="sng" dirty="0">
              <a:solidFill>
                <a:schemeClr val="bg1"/>
              </a:solidFill>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400" u="none" dirty="0">
                <a:solidFill>
                  <a:schemeClr val="bg1"/>
                </a:solidFill>
                <a:hlinkClick r:id="rId3" tooltip="http://cachiras21.blogspot.com/2012/07/thing-16-research-reference-tools.html">
                  <a:extLst>
                    <a:ext uri="{A12FA001-AC4F-418D-AE19-62706E023703}">
                      <ahyp:hlinkClr xmlns:ahyp="http://schemas.microsoft.com/office/drawing/2018/hyperlinkcolor" val="tx"/>
                    </a:ext>
                  </a:extLst>
                </a:hlinkClick>
              </a:rPr>
              <a:t>Photo</a:t>
            </a:r>
            <a:r>
              <a:rPr lang="en-US" sz="1400" u="none" dirty="0">
                <a:solidFill>
                  <a:schemeClr val="bg1"/>
                </a:solidFill>
              </a:rPr>
              <a:t>s by Unknown Author is licensed under </a:t>
            </a:r>
            <a:r>
              <a:rPr lang="en-US" sz="1400" u="none" dirty="0">
                <a:solidFill>
                  <a:schemeClr val="bg1"/>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1400" u="none" dirty="0">
              <a:solidFill>
                <a:schemeClr val="bg1"/>
              </a:solidFill>
            </a:endParaRPr>
          </a:p>
          <a:p>
            <a:pPr marL="0" lvl="0" indent="0" algn="l" rtl="0">
              <a:lnSpc>
                <a:spcPct val="80000"/>
              </a:lnSpc>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402752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15</a:t>
            </a:fld>
            <a:endParaRPr lang="en-US"/>
          </a:p>
        </p:txBody>
      </p:sp>
    </p:spTree>
    <p:extLst>
      <p:ext uri="{BB962C8B-B14F-4D97-AF65-F5344CB8AC3E}">
        <p14:creationId xmlns:p14="http://schemas.microsoft.com/office/powerpoint/2010/main" val="200844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287BE-1E7F-A1ED-85AA-DD6FE98FB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E7752-F08B-572D-E288-695E78BF8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F2886-7943-E8C9-AD74-4D1D5A7F8B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ea typeface="Arial"/>
                <a:cs typeface="Arial"/>
                <a:sym typeface="Arial"/>
              </a:rPr>
              <a:t>This flexibility presents an opportunity for LEAs to better integrate programs and services, but it requires the availability of sufficient information to make complex decisions and to plan effectively for implementation and monitoring.</a:t>
            </a:r>
            <a:endParaRPr lang="en-US" dirty="0"/>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B29D80FE-7FE8-5660-8E78-A87FEF4DFDD7}"/>
              </a:ext>
            </a:extLst>
          </p:cNvPr>
          <p:cNvSpPr>
            <a:spLocks noGrp="1"/>
          </p:cNvSpPr>
          <p:nvPr>
            <p:ph type="sldNum" sz="quarter" idx="5"/>
          </p:nvPr>
        </p:nvSpPr>
        <p:spPr/>
        <p:txBody>
          <a:bodyPr/>
          <a:lstStyle/>
          <a:p>
            <a:fld id="{77542409-6A04-4DC6-AC3A-D3758287A8F2}" type="slidenum">
              <a:rPr lang="en-US"/>
              <a:t>16</a:t>
            </a:fld>
            <a:endParaRPr lang="en-US"/>
          </a:p>
        </p:txBody>
      </p:sp>
    </p:spTree>
    <p:extLst>
      <p:ext uri="{BB962C8B-B14F-4D97-AF65-F5344CB8AC3E}">
        <p14:creationId xmlns:p14="http://schemas.microsoft.com/office/powerpoint/2010/main" val="418313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3223460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F6D1-55F7-DC04-A0BF-C7A7342D7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8C738-A07F-F66D-3B46-1AA59BEAC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21681-9A04-80AC-EE24-411B17D42E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improve services means to grow services in quality and to increase services means to grow services in quantity.</a:t>
            </a:r>
          </a:p>
          <a:p>
            <a:endParaRPr lang="en-US" dirty="0"/>
          </a:p>
        </p:txBody>
      </p:sp>
      <p:sp>
        <p:nvSpPr>
          <p:cNvPr id="4" name="Slide Number Placeholder 3">
            <a:extLst>
              <a:ext uri="{FF2B5EF4-FFF2-40B4-BE49-F238E27FC236}">
                <a16:creationId xmlns:a16="http://schemas.microsoft.com/office/drawing/2014/main" id="{82B1D041-DA99-83B3-DBC2-FBBCD9CDFAAC}"/>
              </a:ext>
            </a:extLst>
          </p:cNvPr>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34492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21</a:t>
            </a:fld>
            <a:endParaRPr lang="en-US"/>
          </a:p>
        </p:txBody>
      </p:sp>
    </p:spTree>
    <p:extLst>
      <p:ext uri="{BB962C8B-B14F-4D97-AF65-F5344CB8AC3E}">
        <p14:creationId xmlns:p14="http://schemas.microsoft.com/office/powerpoint/2010/main" val="211883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From </a:t>
            </a:r>
            <a:r>
              <a:rPr lang="en-US" i="1" dirty="0"/>
              <a:t>Education Code </a:t>
            </a:r>
            <a:r>
              <a:rPr lang="en-US" i="0" dirty="0"/>
              <a:t>(</a:t>
            </a:r>
            <a:r>
              <a:rPr lang="en-US" i="1" dirty="0"/>
              <a:t>EC</a:t>
            </a:r>
            <a:r>
              <a:rPr lang="en-US" i="0" dirty="0"/>
              <a:t>) sections 52060(d) and 52066(d)</a:t>
            </a: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22</a:t>
            </a:fld>
            <a:endParaRPr lang="en-US"/>
          </a:p>
        </p:txBody>
      </p:sp>
    </p:spTree>
    <p:extLst>
      <p:ext uri="{BB962C8B-B14F-4D97-AF65-F5344CB8AC3E}">
        <p14:creationId xmlns:p14="http://schemas.microsoft.com/office/powerpoint/2010/main" val="225939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52060(d)(1) and 52066(d)(1):</a:t>
            </a:r>
            <a:endParaRPr lang="en-US" dirty="0"/>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Calibri"/>
                <a:ea typeface="Calibri"/>
                <a:cs typeface="Calibri"/>
                <a:sym typeface="Calibri"/>
              </a:rPr>
              <a:t> The degree to which the teachers of the school district are appropriately assigned in accordance with Section 44258.9, and fully credentialed in the subject areas, and, for the pupils they are teaching, every pupil in the school district has sufficient access to the standards-aligned instructional materials as determined pursuant to Section 60119, and school facilities are maintained in good repair, as defined in subdivision (d) of Section 17002</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4318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52060(d)(2) and 52066(d)(2):</a:t>
            </a:r>
            <a:br>
              <a:rPr lang="en-US" dirty="0">
                <a:cs typeface="+mn-lt"/>
              </a:rPr>
            </a:br>
            <a:endParaRPr lang="en-US" dirty="0"/>
          </a:p>
          <a:p>
            <a:pPr marL="0" lvl="0" indent="-76200" algn="l" rtl="0">
              <a:spcBef>
                <a:spcPts val="0"/>
              </a:spcBef>
              <a:spcAft>
                <a:spcPts val="0"/>
              </a:spcAft>
              <a:buClr>
                <a:schemeClr val="dk1"/>
              </a:buClr>
              <a:buSzPts val="1200"/>
              <a:buFont typeface="Arial"/>
              <a:buChar char="•"/>
            </a:pPr>
            <a:r>
              <a:rPr lang="en-US" sz="1200" b="0" i="0" u="none" strike="noStrike" cap="none" dirty="0">
                <a:solidFill>
                  <a:schemeClr val="dk1"/>
                </a:solidFill>
                <a:effectLst/>
                <a:latin typeface="Calibri"/>
                <a:ea typeface="Calibri"/>
                <a:cs typeface="Calibri"/>
                <a:sym typeface="Calibri"/>
              </a:rPr>
              <a:t>Implementation of the academic content and performance standards adopted by the state board, including how the programs and services will enable English learners to access the common core academic content standards adopted pursuant to Section 60605.8 and the English language development standards adopted pursuant to former Section 60811.3, as that section read on June 30, 2013, or former Section 60811.4, as that section read on June 30, 2016, for purposes of gaining academic content knowledge and English language proficiency.</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83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dirty="0"/>
              <a:t>LEA-Local Educational Agency</a:t>
            </a:r>
          </a:p>
          <a:p>
            <a:pPr>
              <a:buSzPts val="1200"/>
            </a:pPr>
            <a:endParaRPr lang="en-US" dirty="0"/>
          </a:p>
          <a:p>
            <a:pPr marL="0" lvl="0" indent="0" algn="l">
              <a:spcBef>
                <a:spcPts val="0"/>
              </a:spcBef>
              <a:spcAft>
                <a:spcPts val="0"/>
              </a:spcAft>
              <a:buSzPts val="1200"/>
              <a:buFont typeface="Arial"/>
              <a:buNone/>
            </a:pPr>
            <a:r>
              <a:rPr lang="en-US" i="0" dirty="0"/>
              <a:t>From </a:t>
            </a:r>
            <a:r>
              <a:rPr lang="en-US" i="1" dirty="0"/>
              <a:t>EC</a:t>
            </a:r>
            <a:r>
              <a:rPr lang="en-US" i="0" dirty="0"/>
              <a:t> sections 52060(d)(3) and 52066(d)(3):</a:t>
            </a:r>
            <a:endParaRPr lang="en-US"/>
          </a:p>
          <a:p>
            <a:pPr marL="0" lvl="0" indent="0" algn="l" rtl="0">
              <a:spcBef>
                <a:spcPts val="0"/>
              </a:spcBef>
              <a:spcAft>
                <a:spcPts val="0"/>
              </a:spcAft>
              <a:buClr>
                <a:schemeClr val="dk1"/>
              </a:buClr>
              <a:buSzPts val="1200"/>
              <a:buFont typeface="Arial"/>
              <a:buNone/>
            </a:pPr>
            <a:endParaRPr lang="en-US" i="0"/>
          </a:p>
          <a:p>
            <a:pPr marL="0" lvl="0" indent="-76200" algn="l" rtl="0">
              <a:spcBef>
                <a:spcPts val="0"/>
              </a:spcBef>
              <a:spcAft>
                <a:spcPts val="0"/>
              </a:spcAft>
              <a:buClr>
                <a:schemeClr val="dk1"/>
              </a:buClr>
              <a:buSzPts val="1200"/>
              <a:buFont typeface="Arial"/>
              <a:buChar char="•"/>
            </a:pPr>
            <a:r>
              <a:rPr lang="en-US" dirty="0"/>
              <a:t>(A) Parental involvement and family engagement, including efforts the school district makes to seek parent input in making decisions for the school district and each individual </a:t>
            </a:r>
            <a:r>
              <a:rPr lang="en-US" dirty="0" err="1"/>
              <a:t>schoolsite</a:t>
            </a:r>
            <a:r>
              <a:rPr lang="en-US" dirty="0"/>
              <a:t>, and including how the school district will promote parental participation in programs for unduplicated pupils and individuals with exceptional needs.</a:t>
            </a:r>
          </a:p>
          <a:p>
            <a:pPr marL="0" lvl="0" indent="-76200" algn="l" rtl="0">
              <a:spcBef>
                <a:spcPts val="0"/>
              </a:spcBef>
              <a:spcAft>
                <a:spcPts val="0"/>
              </a:spcAft>
              <a:buClr>
                <a:schemeClr val="dk1"/>
              </a:buClr>
              <a:buSzPts val="1200"/>
              <a:buFont typeface="Arial"/>
              <a:buChar char="•"/>
            </a:pPr>
            <a:endParaRPr lang="en-US"/>
          </a:p>
          <a:p>
            <a:pPr marL="0" lvl="0" indent="-76200" algn="l" rtl="0">
              <a:spcBef>
                <a:spcPts val="0"/>
              </a:spcBef>
              <a:spcAft>
                <a:spcPts val="0"/>
              </a:spcAft>
              <a:buClr>
                <a:schemeClr val="dk1"/>
              </a:buClr>
              <a:buSzPts val="1200"/>
              <a:buFont typeface="Arial"/>
              <a:buChar char="•"/>
            </a:pPr>
            <a:r>
              <a:rPr lang="en-US" dirty="0"/>
              <a:t>(B) Family engagement may include, but need not be limited to, efforts by the school district and each individual </a:t>
            </a:r>
            <a:r>
              <a:rPr lang="en-US" dirty="0" err="1"/>
              <a:t>schoolsite</a:t>
            </a:r>
            <a:r>
              <a:rPr lang="en-US" dirty="0"/>
              <a:t> to apply research-based practices, such as welcoming all families into the school community, engaging in effective two-way communication, supporting pupil success, and empowering families to advocate for equity and access. Family engagement may include, but need not be limited to, treating families as partners to inform, influence, and create practices and programs that support pupil success and collaboration with families and the broader community, expand pupil learning opportunities and community services, and promote civic participation.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000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52060(d)(4) and 52066(d)(4):</a:t>
            </a:r>
            <a:endParaRPr lang="en-US" dirty="0"/>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dirty="0"/>
              <a:t>(4) Pupil achievement, as measured by all of the following, as applicable:</a:t>
            </a:r>
          </a:p>
          <a:p>
            <a:pPr marL="457200" lvl="1" indent="-76200" algn="l" rtl="0">
              <a:spcBef>
                <a:spcPts val="0"/>
              </a:spcBef>
              <a:spcAft>
                <a:spcPts val="0"/>
              </a:spcAft>
              <a:buClr>
                <a:schemeClr val="dk1"/>
              </a:buClr>
              <a:buSzPts val="1200"/>
              <a:buFont typeface="Arial"/>
              <a:buChar char="•"/>
            </a:pPr>
            <a:r>
              <a:rPr lang="en-US" dirty="0"/>
              <a:t>(A) Statewide assessments administered pursuant to Article 4 (commencing with Section 60640) of Chapter 5 of Part 33 or any subsequent assessment, as certified by the state board.</a:t>
            </a:r>
          </a:p>
          <a:p>
            <a:pPr marL="457200" lvl="1" indent="-76200" algn="l" rtl="0">
              <a:spcBef>
                <a:spcPts val="0"/>
              </a:spcBef>
              <a:spcAft>
                <a:spcPts val="0"/>
              </a:spcAft>
              <a:buClr>
                <a:schemeClr val="dk1"/>
              </a:buClr>
              <a:buSzPts val="1200"/>
              <a:buFont typeface="Arial"/>
              <a:buChar char="•"/>
            </a:pPr>
            <a:r>
              <a:rPr lang="en-US" dirty="0"/>
              <a:t>(B) The percentage of pupils who have successfully completed courses that satisfy the requirements for entrance to the University of California and the California State University.</a:t>
            </a:r>
          </a:p>
          <a:p>
            <a:pPr marL="457200" lvl="1" indent="-76200" algn="l" rtl="0">
              <a:spcBef>
                <a:spcPts val="0"/>
              </a:spcBef>
              <a:spcAft>
                <a:spcPts val="0"/>
              </a:spcAft>
              <a:buClr>
                <a:schemeClr val="dk1"/>
              </a:buClr>
              <a:buSzPts val="1200"/>
              <a:buFont typeface="Arial"/>
              <a:buChar char="•"/>
            </a:pPr>
            <a:r>
              <a:rPr lang="en-US" dirty="0"/>
              <a:t>(C) The percentage of pupils who have successfully completed courses that satisfy the requirements for career technical education sequences or programs of study that align with state board-approved career technical education standards and frameworks, including, but not limited to, those described in subdivision (a) of Section 52302, subdivision (a) of Section 52372.5, or paragraph (2) of subdivision (e) of Section 54692.</a:t>
            </a:r>
          </a:p>
          <a:p>
            <a:pPr marL="457200" lvl="1" indent="-76200" algn="l" rtl="0">
              <a:spcBef>
                <a:spcPts val="0"/>
              </a:spcBef>
              <a:spcAft>
                <a:spcPts val="0"/>
              </a:spcAft>
              <a:buClr>
                <a:schemeClr val="dk1"/>
              </a:buClr>
              <a:buSzPts val="1200"/>
              <a:buFont typeface="Arial"/>
              <a:buChar char="•"/>
            </a:pPr>
            <a:r>
              <a:rPr lang="en-US" dirty="0"/>
              <a:t>(D) The percentage of pupils who have successfully completed both types of courses described in subparagraphs (B) and (C).</a:t>
            </a:r>
          </a:p>
          <a:p>
            <a:pPr marL="457200" lvl="1" indent="-76200" algn="l" rtl="0">
              <a:spcBef>
                <a:spcPts val="0"/>
              </a:spcBef>
              <a:spcAft>
                <a:spcPts val="0"/>
              </a:spcAft>
              <a:buClr>
                <a:schemeClr val="dk1"/>
              </a:buClr>
              <a:buSzPts val="1200"/>
              <a:buFont typeface="Arial"/>
              <a:buChar char="•"/>
            </a:pPr>
            <a:r>
              <a:rPr lang="en-US" dirty="0"/>
              <a:t>(E) The percentage of English learner pupils who make progress toward English proficiency as measured by the English Language Proficiency Assessments for California or any subsequent assessment of English proficiency, as certified by the state board.</a:t>
            </a:r>
          </a:p>
          <a:p>
            <a:pPr marL="457200" lvl="1" indent="-76200" algn="l" rtl="0">
              <a:spcBef>
                <a:spcPts val="0"/>
              </a:spcBef>
              <a:spcAft>
                <a:spcPts val="0"/>
              </a:spcAft>
              <a:buClr>
                <a:schemeClr val="dk1"/>
              </a:buClr>
              <a:buSzPts val="1200"/>
              <a:buFont typeface="Arial"/>
              <a:buChar char="•"/>
            </a:pPr>
            <a:r>
              <a:rPr lang="en-US" dirty="0"/>
              <a:t>(F) The English learner reclassification rate.</a:t>
            </a:r>
          </a:p>
          <a:p>
            <a:pPr marL="457200" lvl="1" indent="-76200" algn="l" rtl="0">
              <a:spcBef>
                <a:spcPts val="0"/>
              </a:spcBef>
              <a:spcAft>
                <a:spcPts val="0"/>
              </a:spcAft>
              <a:buClr>
                <a:schemeClr val="dk1"/>
              </a:buClr>
              <a:buSzPts val="1200"/>
              <a:buFont typeface="Arial"/>
              <a:buChar char="•"/>
            </a:pPr>
            <a:r>
              <a:rPr lang="en-US" dirty="0"/>
              <a:t>(G) The percentage of pupils who have passed an advanced placement examination with a score of 3 or higher.</a:t>
            </a:r>
          </a:p>
          <a:p>
            <a:pPr marL="457200" lvl="1" indent="-76200" algn="l" rtl="0">
              <a:spcBef>
                <a:spcPts val="0"/>
              </a:spcBef>
              <a:spcAft>
                <a:spcPts val="0"/>
              </a:spcAft>
              <a:buClr>
                <a:schemeClr val="dk1"/>
              </a:buClr>
              <a:buSzPts val="1200"/>
              <a:buFont typeface="Arial"/>
              <a:buChar char="•"/>
            </a:pPr>
            <a:r>
              <a:rPr lang="en-US" dirty="0"/>
              <a:t>(H) The percentage of pupils who demonstrate college preparedness pursuant to the Early Assessment Program, as described in Chapter 6 (commencing with Section 99300) of Part 65 of Division 14 of Title 3, or any subsequent assessment of college preparedness.</a:t>
            </a:r>
            <a:br>
              <a:rPr lang="en-US" dirty="0">
                <a:cs typeface="+mn-lt"/>
              </a:rPr>
            </a:br>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39849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52060(d)(4) and 52066(d)(4):</a:t>
            </a:r>
          </a:p>
          <a:p>
            <a:pPr marL="0" lvl="0" indent="0" algn="l" rtl="0">
              <a:spcBef>
                <a:spcPts val="0"/>
              </a:spcBef>
              <a:spcAft>
                <a:spcPts val="0"/>
              </a:spcAft>
              <a:buClr>
                <a:schemeClr val="dk1"/>
              </a:buClr>
              <a:buSzPts val="1200"/>
              <a:buFont typeface="Arial"/>
              <a:buNone/>
            </a:pPr>
            <a:endParaRPr lang="en-US" dirty="0"/>
          </a:p>
          <a:p>
            <a:pPr marL="0" lvl="0" indent="-76200" algn="l" rtl="0">
              <a:spcBef>
                <a:spcPts val="0"/>
              </a:spcBef>
              <a:spcAft>
                <a:spcPts val="0"/>
              </a:spcAft>
              <a:buClr>
                <a:schemeClr val="dk1"/>
              </a:buClr>
              <a:buSzPts val="1200"/>
              <a:buFont typeface="Arial"/>
              <a:buChar char="•"/>
            </a:pPr>
            <a:r>
              <a:rPr lang="en-US" dirty="0"/>
              <a:t>(4) Pupil achievement, as measured by all of the following, as applicable:</a:t>
            </a:r>
          </a:p>
          <a:p>
            <a:pPr marL="457200" lvl="1" indent="-76200" algn="l" rtl="0">
              <a:spcBef>
                <a:spcPts val="0"/>
              </a:spcBef>
              <a:spcAft>
                <a:spcPts val="0"/>
              </a:spcAft>
              <a:buClr>
                <a:schemeClr val="dk1"/>
              </a:buClr>
              <a:buSzPts val="1200"/>
              <a:buFont typeface="Arial"/>
              <a:buChar char="•"/>
            </a:pPr>
            <a:r>
              <a:rPr lang="en-US" dirty="0"/>
              <a:t>(A) Statewide assessments administered pursuant to Article 4 (commencing with Section 60640) of Chapter 5 of Part 33 or any subsequent assessment, as certified by the state board.</a:t>
            </a:r>
          </a:p>
          <a:p>
            <a:pPr marL="457200" lvl="1" indent="-76200" algn="l" rtl="0">
              <a:spcBef>
                <a:spcPts val="0"/>
              </a:spcBef>
              <a:spcAft>
                <a:spcPts val="0"/>
              </a:spcAft>
              <a:buClr>
                <a:schemeClr val="dk1"/>
              </a:buClr>
              <a:buSzPts val="1200"/>
              <a:buFont typeface="Arial"/>
              <a:buChar char="•"/>
            </a:pPr>
            <a:r>
              <a:rPr lang="en-US" dirty="0"/>
              <a:t>(B) The percentage of pupils who have successfully completed courses that satisfy the requirements for entrance to the University of California and the California State University.</a:t>
            </a:r>
          </a:p>
          <a:p>
            <a:pPr marL="457200" lvl="1" indent="-76200" algn="l" rtl="0">
              <a:spcBef>
                <a:spcPts val="0"/>
              </a:spcBef>
              <a:spcAft>
                <a:spcPts val="0"/>
              </a:spcAft>
              <a:buClr>
                <a:schemeClr val="dk1"/>
              </a:buClr>
              <a:buSzPts val="1200"/>
              <a:buFont typeface="Arial"/>
              <a:buChar char="•"/>
            </a:pPr>
            <a:r>
              <a:rPr lang="en-US" dirty="0"/>
              <a:t>(C) The percentage of pupils who have successfully completed courses that satisfy the requirements for career technical education sequences or programs of study that align with state board-approved career technical education standards and frameworks, including, but not limited to, those described in subdivision (a) of Section 52302, subdivision (a) of Section 52372.5, or paragraph (2) of subdivision (e) of Section 54692.</a:t>
            </a:r>
          </a:p>
          <a:p>
            <a:pPr marL="457200" lvl="1" indent="-76200" algn="l" rtl="0">
              <a:spcBef>
                <a:spcPts val="0"/>
              </a:spcBef>
              <a:spcAft>
                <a:spcPts val="0"/>
              </a:spcAft>
              <a:buClr>
                <a:schemeClr val="dk1"/>
              </a:buClr>
              <a:buSzPts val="1200"/>
              <a:buFont typeface="Arial"/>
              <a:buChar char="•"/>
            </a:pPr>
            <a:r>
              <a:rPr lang="en-US" dirty="0"/>
              <a:t>(D) The percentage of pupils who have successfully completed both types of courses described in subparagraphs (B) and (C).</a:t>
            </a:r>
          </a:p>
          <a:p>
            <a:pPr marL="457200" lvl="1" indent="-76200" algn="l" rtl="0">
              <a:spcBef>
                <a:spcPts val="0"/>
              </a:spcBef>
              <a:spcAft>
                <a:spcPts val="0"/>
              </a:spcAft>
              <a:buClr>
                <a:schemeClr val="dk1"/>
              </a:buClr>
              <a:buSzPts val="1200"/>
              <a:buFont typeface="Arial"/>
              <a:buChar char="•"/>
            </a:pPr>
            <a:r>
              <a:rPr lang="en-US" dirty="0"/>
              <a:t>(E) The percentage of English learner pupils who make progress toward English proficiency as measured by the English Language Proficiency Assessments for California or any subsequent assessment of English proficiency, as certified by the state board.</a:t>
            </a:r>
          </a:p>
          <a:p>
            <a:pPr marL="457200" lvl="1" indent="-76200" algn="l" rtl="0">
              <a:spcBef>
                <a:spcPts val="0"/>
              </a:spcBef>
              <a:spcAft>
                <a:spcPts val="0"/>
              </a:spcAft>
              <a:buClr>
                <a:schemeClr val="dk1"/>
              </a:buClr>
              <a:buSzPts val="1200"/>
              <a:buFont typeface="Arial"/>
              <a:buChar char="•"/>
            </a:pPr>
            <a:r>
              <a:rPr lang="en-US" dirty="0"/>
              <a:t>(F) The English learner reclassification rate.</a:t>
            </a:r>
          </a:p>
          <a:p>
            <a:pPr marL="457200" lvl="1" indent="-76200" algn="l" rtl="0">
              <a:spcBef>
                <a:spcPts val="0"/>
              </a:spcBef>
              <a:spcAft>
                <a:spcPts val="0"/>
              </a:spcAft>
              <a:buClr>
                <a:schemeClr val="dk1"/>
              </a:buClr>
              <a:buSzPts val="1200"/>
              <a:buFont typeface="Arial"/>
              <a:buChar char="•"/>
            </a:pPr>
            <a:r>
              <a:rPr lang="en-US" dirty="0"/>
              <a:t>(G) The percentage of pupils who have passed an advanced placement examination with a score of 3 or higher.</a:t>
            </a:r>
          </a:p>
          <a:p>
            <a:pPr marL="457200" lvl="1" indent="-76200" algn="l" rtl="0">
              <a:spcBef>
                <a:spcPts val="0"/>
              </a:spcBef>
              <a:spcAft>
                <a:spcPts val="0"/>
              </a:spcAft>
              <a:buClr>
                <a:schemeClr val="dk1"/>
              </a:buClr>
              <a:buSzPts val="1200"/>
              <a:buFont typeface="Arial"/>
              <a:buChar char="•"/>
            </a:pPr>
            <a:r>
              <a:rPr lang="en-US" dirty="0"/>
              <a:t>(H) The percentage of pupils who demonstrate college preparedness pursuant to the Early Assessment Program, as described in Chapter 6 (commencing with Section 99300) of Part 65 of Division 14 of Title 3, or any subsequent assessment of college preparedness.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27</a:t>
            </a:fld>
            <a:endParaRPr lang="en-US"/>
          </a:p>
        </p:txBody>
      </p:sp>
    </p:spTree>
    <p:extLst>
      <p:ext uri="{BB962C8B-B14F-4D97-AF65-F5344CB8AC3E}">
        <p14:creationId xmlns:p14="http://schemas.microsoft.com/office/powerpoint/2010/main" val="426404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6227-3A74-8015-72F0-F9B08F749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F7F866-A181-5C32-1FC3-950508933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B2E1D-49DB-5704-062F-45850B025303}"/>
              </a:ext>
            </a:extLst>
          </p:cNvPr>
          <p:cNvSpPr>
            <a:spLocks noGrp="1"/>
          </p:cNvSpPr>
          <p:nvPr>
            <p:ph type="body" idx="1"/>
          </p:nvPr>
        </p:nvSpPr>
        <p:spPr/>
        <p:txBody>
          <a:bodyPr/>
          <a:lstStyle/>
          <a:p>
            <a:pPr marL="0" lvl="0" indent="0" algn="l">
              <a:spcBef>
                <a:spcPts val="0"/>
              </a:spcBef>
              <a:spcAft>
                <a:spcPts val="0"/>
              </a:spcAft>
              <a:buSzPts val="1200"/>
              <a:buFont typeface="Arial"/>
              <a:buNone/>
            </a:pPr>
            <a:r>
              <a:rPr lang="en-US" i="0" dirty="0"/>
              <a:t>From </a:t>
            </a:r>
            <a:r>
              <a:rPr lang="en-US" i="1" dirty="0"/>
              <a:t>EC</a:t>
            </a:r>
            <a:r>
              <a:rPr lang="en-US" i="0" dirty="0"/>
              <a:t> sections 52060(d)(5) and 52066(d)(5):</a:t>
            </a:r>
            <a:endParaRPr lang="en-US" dirty="0"/>
          </a:p>
          <a:p>
            <a:pPr marL="171450" lvl="0" indent="-171450" algn="l" rtl="0">
              <a:spcBef>
                <a:spcPts val="0"/>
              </a:spcBef>
              <a:spcAft>
                <a:spcPts val="0"/>
              </a:spcAft>
              <a:buClr>
                <a:schemeClr val="dk1"/>
              </a:buClr>
              <a:buSzPts val="1200"/>
              <a:buFont typeface="Arial" panose="020B0604020202020204" pitchFamily="34" charset="0"/>
              <a:buChar char="•"/>
            </a:pPr>
            <a:r>
              <a:rPr lang="en-US" i="0" dirty="0"/>
              <a:t>(5) Pupil engagement, as measured by all of the following, as applicable:</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(A) School attendance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(B) Chronic absenteeism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(C) Middle school dropout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(D) High school dropout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(E) High school graduation rates.</a:t>
            </a:r>
          </a:p>
        </p:txBody>
      </p:sp>
      <p:sp>
        <p:nvSpPr>
          <p:cNvPr id="4" name="Slide Number Placeholder 3">
            <a:extLst>
              <a:ext uri="{FF2B5EF4-FFF2-40B4-BE49-F238E27FC236}">
                <a16:creationId xmlns:a16="http://schemas.microsoft.com/office/drawing/2014/main" id="{8B7EBE9B-06C9-3182-E824-5903466A242F}"/>
              </a:ext>
            </a:extLst>
          </p:cNvPr>
          <p:cNvSpPr>
            <a:spLocks noGrp="1"/>
          </p:cNvSpPr>
          <p:nvPr>
            <p:ph type="sldNum" sz="quarter" idx="5"/>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12560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7B7E4-C5DC-2E34-5CB4-39E649C8A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4EB3B-9C82-074C-FB1D-F96BD0B25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D7B01-ACB7-10A0-970D-BF1EC556F712}"/>
              </a:ext>
            </a:extLst>
          </p:cNvPr>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i="0" dirty="0"/>
              <a:t>From </a:t>
            </a:r>
            <a:r>
              <a:rPr lang="en-US" i="1" dirty="0"/>
              <a:t>EC</a:t>
            </a:r>
            <a:r>
              <a:rPr lang="en-US" i="0" dirty="0"/>
              <a:t> sections 52060(d)(6) and 52066(d)(6):</a:t>
            </a:r>
          </a:p>
          <a:p>
            <a:pPr marL="171450" lvl="0" indent="-171450" algn="l" rtl="0">
              <a:spcBef>
                <a:spcPts val="0"/>
              </a:spcBef>
              <a:spcAft>
                <a:spcPts val="0"/>
              </a:spcAft>
              <a:buClr>
                <a:schemeClr val="dk1"/>
              </a:buClr>
              <a:buSzPts val="1200"/>
              <a:buFont typeface="Arial" panose="020B0604020202020204" pitchFamily="34" charset="0"/>
              <a:buChar char="•"/>
            </a:pPr>
            <a:r>
              <a:rPr lang="en-US" i="0" dirty="0"/>
              <a:t>(6) School climate, as measured by all of the following, as applicable:</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(A) Pupil suspension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(B) Pupil expulsion rates.</a:t>
            </a:r>
          </a:p>
          <a:p>
            <a:pPr marL="628650" lvl="1" indent="-171450" algn="l" rtl="0">
              <a:spcBef>
                <a:spcPts val="0"/>
              </a:spcBef>
              <a:spcAft>
                <a:spcPts val="0"/>
              </a:spcAft>
              <a:buClr>
                <a:schemeClr val="dk1"/>
              </a:buClr>
              <a:buSzPts val="1200"/>
              <a:buFont typeface="Arial" panose="020B0604020202020204" pitchFamily="34" charset="0"/>
              <a:buChar char="•"/>
            </a:pPr>
            <a:r>
              <a:rPr lang="en-US" i="0" dirty="0"/>
              <a:t>(C) Other local measures, including surveys of pupils, parents, and teachers on the sense of safety and school connectedness.</a:t>
            </a:r>
          </a:p>
        </p:txBody>
      </p:sp>
      <p:sp>
        <p:nvSpPr>
          <p:cNvPr id="4" name="Slide Number Placeholder 3">
            <a:extLst>
              <a:ext uri="{FF2B5EF4-FFF2-40B4-BE49-F238E27FC236}">
                <a16:creationId xmlns:a16="http://schemas.microsoft.com/office/drawing/2014/main" id="{43508E81-AD48-51F8-AEA4-5F711ABBD29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4D3E2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lang="en-US" sz="1200" b="0" i="0" u="none" strike="noStrike" kern="1200" cap="none" spc="0" normalizeH="0" baseline="0" noProof="0">
              <a:ln>
                <a:noFill/>
              </a:ln>
              <a:solidFill>
                <a:srgbClr val="4D3E2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68608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Accountability before LCFF was a top-down system characterized by a single measure of success and a one-size-fits-all approach to improvement.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4D3E2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lang="en-US" sz="1200" b="0" i="0" u="none" strike="noStrike" kern="1200" cap="none" spc="0" normalizeH="0" baseline="0" noProof="0">
              <a:ln>
                <a:noFill/>
              </a:ln>
              <a:solidFill>
                <a:srgbClr val="4D3E2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6996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SzPts val="1200"/>
              <a:buFont typeface="Arial"/>
              <a:buNone/>
              <a:tabLst/>
              <a:defRPr/>
            </a:pPr>
            <a:r>
              <a:rPr lang="en-US" i="0" dirty="0"/>
              <a:t>From </a:t>
            </a:r>
            <a:r>
              <a:rPr lang="en-US" i="1" dirty="0"/>
              <a:t>EC</a:t>
            </a:r>
            <a:r>
              <a:rPr lang="en-US" i="0" dirty="0"/>
              <a:t> sections 52060(d)(8) and 52066(d)(8):</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i="0" dirty="0"/>
              <a:t>(8) Pupil outcomes, if available, in the subject areas described in Section 51210 and subdivisions (a) to (</a:t>
            </a:r>
            <a:r>
              <a:rPr lang="en-US" i="0" dirty="0" err="1"/>
              <a:t>i</a:t>
            </a:r>
            <a:r>
              <a:rPr lang="en-US" i="0" dirty="0"/>
              <a:t>), inclusive, of Section 51220, as applicable.</a:t>
            </a:r>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31</a:t>
            </a:fld>
            <a:endParaRPr lang="en-US"/>
          </a:p>
        </p:txBody>
      </p:sp>
    </p:spTree>
    <p:extLst>
      <p:ext uri="{BB962C8B-B14F-4D97-AF65-F5344CB8AC3E}">
        <p14:creationId xmlns:p14="http://schemas.microsoft.com/office/powerpoint/2010/main" val="2670958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DB9B-3705-ED38-8D76-5A83D8766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D717F-95EE-35C9-D922-A95024146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07AC1-0E61-CFC1-0315-106AE7E56523}"/>
              </a:ext>
            </a:extLst>
          </p:cNvPr>
          <p:cNvSpPr>
            <a:spLocks noGrp="1"/>
          </p:cNvSpPr>
          <p:nvPr>
            <p:ph type="body" idx="1"/>
          </p:nvPr>
        </p:nvSpPr>
        <p:spPr/>
        <p:txBody>
          <a:bodyPr/>
          <a:lstStyle/>
          <a:p>
            <a:pPr marL="0" indent="0">
              <a:buFont typeface="Arial" panose="020B0604020202020204" pitchFamily="34" charset="0"/>
              <a:buNone/>
            </a:pPr>
            <a:r>
              <a:rPr lang="en-US"/>
              <a:t>Accountability before LCFF was a top-down system characterized by a single measure of success and a one-size-fits-all approach to improvement.</a:t>
            </a:r>
          </a:p>
        </p:txBody>
      </p:sp>
      <p:sp>
        <p:nvSpPr>
          <p:cNvPr id="4" name="Slide Number Placeholder 3">
            <a:extLst>
              <a:ext uri="{FF2B5EF4-FFF2-40B4-BE49-F238E27FC236}">
                <a16:creationId xmlns:a16="http://schemas.microsoft.com/office/drawing/2014/main" id="{62D4DBFD-31C2-01FF-4FD9-000759DC4D6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4D3E2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lang="en-US" sz="1200" b="0" i="0" u="none" strike="noStrike" kern="1200" cap="none" spc="0" normalizeH="0" baseline="0" noProof="0">
              <a:ln>
                <a:noFill/>
              </a:ln>
              <a:solidFill>
                <a:srgbClr val="4D3E2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57553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SzPts val="1200"/>
              <a:buFont typeface="Arial"/>
              <a:buNone/>
              <a:tabLst/>
              <a:defRPr/>
            </a:pPr>
            <a:r>
              <a:rPr lang="en-US" i="0" dirty="0"/>
              <a:t>From </a:t>
            </a:r>
            <a:r>
              <a:rPr lang="en-US" i="1" dirty="0"/>
              <a:t>EC</a:t>
            </a:r>
            <a:r>
              <a:rPr lang="en-US" i="0" dirty="0"/>
              <a:t> sections 52066(d)(10):</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(10) How the county superintendent of schools will coordinate services for foster children, including, but not limited to, all of the following:</a:t>
            </a:r>
            <a:endParaRPr lang="en-US" sz="1200" b="0" i="0" u="none" strike="noStrike" cap="none" dirty="0">
              <a:solidFill>
                <a:schemeClr val="dk1"/>
              </a:solidFill>
              <a:effectLst/>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(A) Working with the county child welfare agency to minimize changes in school placement.</a:t>
            </a:r>
            <a:endParaRPr lang="en-US" sz="1200" b="0" i="0" u="none" strike="noStrike" cap="none" dirty="0">
              <a:solidFill>
                <a:schemeClr val="dk1"/>
              </a:solidFill>
              <a:effectLst/>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(B) Providing education-related information to the county child welfare agency to assist the county child welfare agency in the delivery of services to foster children, including, but not limited to, educational status and progress information that is required to be included in court reports.</a:t>
            </a:r>
            <a:endParaRPr lang="en-US" sz="1200" b="0" i="0" u="none" strike="noStrike" cap="none" dirty="0">
              <a:solidFill>
                <a:schemeClr val="dk1"/>
              </a:solidFill>
              <a:effectLst/>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(C) Responding to requests from the juvenile court for information and working with the juvenile court to ensure the delivery and coordination of necessary educational services.</a:t>
            </a:r>
            <a:endParaRPr lang="en-US" sz="1200" b="0" i="0" u="none" strike="noStrike" cap="none" dirty="0">
              <a:solidFill>
                <a:schemeClr val="dk1"/>
              </a:solidFill>
              <a:effectLst/>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(D) Establishing a mechanism for the efficient expeditious transfer of health and education records and the health and education passport.</a:t>
            </a:r>
            <a:endParaRPr lang="en-US" sz="1200" b="0" i="0" u="none" strike="noStrike" cap="none" dirty="0">
              <a:solidFill>
                <a:schemeClr val="dk1"/>
              </a:solidFill>
              <a:effectLst/>
              <a:latin typeface="Calibri"/>
              <a:ea typeface="Calibri"/>
              <a:cs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3288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36A60-7581-036A-F6D1-57D529BD6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13298-7889-51B3-F415-FFE393B0C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71AC1-394F-FA5F-D2B3-901FFABA46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i="0" dirty="0"/>
              <a:t>From </a:t>
            </a:r>
            <a:r>
              <a:rPr lang="en-US" i="1" dirty="0"/>
              <a:t>EC</a:t>
            </a:r>
            <a:r>
              <a:rPr lang="en-US" i="0" dirty="0"/>
              <a:t> sections 52066(d)(10):</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(10) How the county superintendent of schools will coordinate services for foster children, including, but not limited to, all of the following:</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(A) Working with the county child welfare agency to minimize changes in school placement.</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(B) Providing education-related information to the county child welfare agency to assist the county child welfare agency in the delivery of services to foster children, including, but not limited to, educational status and progress information that is required to be included in court reports.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(C) Responding to requests from the juvenile court for information and working with the juvenile court to ensure the delivery and coordination of necessary educational services.</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(D) Establishing a mechanism for the efficient expeditious transfer of health and education records and the health and education passport.</a:t>
            </a:r>
          </a:p>
        </p:txBody>
      </p:sp>
      <p:sp>
        <p:nvSpPr>
          <p:cNvPr id="4" name="Slide Number Placeholder 3">
            <a:extLst>
              <a:ext uri="{FF2B5EF4-FFF2-40B4-BE49-F238E27FC236}">
                <a16:creationId xmlns:a16="http://schemas.microsoft.com/office/drawing/2014/main" id="{E6800CC7-1DBE-B85C-64A0-61B5557E284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637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4</a:t>
            </a:fld>
            <a:endParaRPr lang="en-US"/>
          </a:p>
        </p:txBody>
      </p:sp>
    </p:spTree>
    <p:extLst>
      <p:ext uri="{BB962C8B-B14F-4D97-AF65-F5344CB8AC3E}">
        <p14:creationId xmlns:p14="http://schemas.microsoft.com/office/powerpoint/2010/main" val="2125246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94435-572D-D980-C0CC-54A908246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6175C-CDB4-F176-C728-77D3BB9B0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AC50A-CFE3-4E42-4EB3-BB7E9F11C145}"/>
              </a:ext>
            </a:extLst>
          </p:cNvPr>
          <p:cNvSpPr>
            <a:spLocks noGrp="1"/>
          </p:cNvSpPr>
          <p:nvPr>
            <p:ph type="body" idx="1"/>
          </p:nvPr>
        </p:nvSpPr>
        <p:spPr/>
        <p:txBody>
          <a:bodyPr/>
          <a:lstStyle/>
          <a:p>
            <a:pPr marL="0"/>
            <a:r>
              <a:rPr lang="en-US" i="0"/>
              <a:t>From </a:t>
            </a:r>
            <a:r>
              <a:rPr lang="en-US" i="1"/>
              <a:t>EC</a:t>
            </a:r>
            <a:r>
              <a:rPr lang="en-US" i="0"/>
              <a:t> sections 52060(h) and 52066(h):</a:t>
            </a:r>
          </a:p>
          <a:p>
            <a:pPr marL="0">
              <a:buFont typeface="Arial" panose="020B0604020202020204" pitchFamily="34" charset="0"/>
              <a:buChar char="•"/>
            </a:pPr>
            <a:r>
              <a:rPr lang="en-US"/>
              <a:t>(h) A school district or COE may identify local priorities, goals in regard to the local priorities, and the method for measuring the school district’s progress toward achieving those goals.</a:t>
            </a:r>
          </a:p>
        </p:txBody>
      </p:sp>
      <p:sp>
        <p:nvSpPr>
          <p:cNvPr id="4" name="Slide Number Placeholder 3">
            <a:extLst>
              <a:ext uri="{FF2B5EF4-FFF2-40B4-BE49-F238E27FC236}">
                <a16:creationId xmlns:a16="http://schemas.microsoft.com/office/drawing/2014/main" id="{614272D2-3E7A-33C0-42C5-BE6689BFFDF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7908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36</a:t>
            </a:fld>
            <a:endParaRPr lang="en-US"/>
          </a:p>
        </p:txBody>
      </p:sp>
    </p:spTree>
    <p:extLst>
      <p:ext uri="{BB962C8B-B14F-4D97-AF65-F5344CB8AC3E}">
        <p14:creationId xmlns:p14="http://schemas.microsoft.com/office/powerpoint/2010/main" val="3949256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749D-0EDF-B4F9-5040-06F7A7A30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10FA9-533D-DA8A-20A0-D313ABFE1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1FFBF-1135-0EF0-ED60-75A24D331C90}"/>
              </a:ext>
            </a:extLst>
          </p:cNvPr>
          <p:cNvSpPr>
            <a:spLocks noGrp="1"/>
          </p:cNvSpPr>
          <p:nvPr>
            <p:ph type="body" idx="1"/>
          </p:nvPr>
        </p:nvSpPr>
        <p:spPr/>
        <p:txBody>
          <a:bodyPr/>
          <a:lstStyle/>
          <a:p>
            <a:pPr marL="165100" lvl="0" indent="-165100" algn="l">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EC</a:t>
            </a:r>
            <a:r>
              <a:rPr lang="en-US" i="0" dirty="0"/>
              <a:t> Section 52052:</a:t>
            </a:r>
            <a:endParaRPr lang="en-US" dirty="0"/>
          </a:p>
          <a:p>
            <a:pPr marL="622300" lvl="1" indent="-165100" algn="l" rtl="0">
              <a:spcBef>
                <a:spcPts val="0"/>
              </a:spcBef>
              <a:spcAft>
                <a:spcPts val="0"/>
              </a:spcAft>
              <a:buClr>
                <a:schemeClr val="dk1"/>
              </a:buClr>
              <a:buSzPts val="1200"/>
              <a:buFont typeface="Arial"/>
              <a:buChar char="•"/>
            </a:pPr>
            <a:r>
              <a:rPr lang="en-US" dirty="0"/>
              <a:t>Ethnic subgroups</a:t>
            </a:r>
          </a:p>
          <a:p>
            <a:pPr marL="622300" lvl="1" indent="-165100" algn="l" rtl="0">
              <a:spcBef>
                <a:spcPts val="0"/>
              </a:spcBef>
              <a:spcAft>
                <a:spcPts val="0"/>
              </a:spcAft>
              <a:buClr>
                <a:schemeClr val="dk1"/>
              </a:buClr>
              <a:buSzPts val="1200"/>
              <a:buFont typeface="Arial"/>
              <a:buChar char="•"/>
            </a:pPr>
            <a:r>
              <a:rPr lang="en-US" dirty="0"/>
              <a:t>Socioeconomically disadvantaged pupils</a:t>
            </a:r>
          </a:p>
          <a:p>
            <a:pPr marL="622300" lvl="1" indent="-165100" algn="l" rtl="0">
              <a:spcBef>
                <a:spcPts val="0"/>
              </a:spcBef>
              <a:spcAft>
                <a:spcPts val="0"/>
              </a:spcAft>
              <a:buClr>
                <a:schemeClr val="dk1"/>
              </a:buClr>
              <a:buSzPts val="1200"/>
              <a:buFont typeface="Arial"/>
              <a:buChar char="•"/>
            </a:pPr>
            <a:r>
              <a:rPr lang="en-US" dirty="0"/>
              <a:t>English learners</a:t>
            </a:r>
          </a:p>
          <a:p>
            <a:pPr marL="622300" lvl="1" indent="-165100" algn="l" rtl="0">
              <a:spcBef>
                <a:spcPts val="0"/>
              </a:spcBef>
              <a:spcAft>
                <a:spcPts val="0"/>
              </a:spcAft>
              <a:buClr>
                <a:schemeClr val="dk1"/>
              </a:buClr>
              <a:buSzPts val="1200"/>
              <a:buFont typeface="Arial"/>
              <a:buChar char="•"/>
            </a:pPr>
            <a:r>
              <a:rPr lang="en-US" dirty="0"/>
              <a:t>Pupils with disabilities</a:t>
            </a:r>
          </a:p>
          <a:p>
            <a:pPr marL="622300" lvl="1" indent="-165100" algn="l" rtl="0">
              <a:spcBef>
                <a:spcPts val="0"/>
              </a:spcBef>
              <a:spcAft>
                <a:spcPts val="0"/>
              </a:spcAft>
              <a:buClr>
                <a:schemeClr val="dk1"/>
              </a:buClr>
              <a:buSzPts val="1200"/>
              <a:buFont typeface="Arial"/>
              <a:buChar char="•"/>
            </a:pPr>
            <a:r>
              <a:rPr lang="en-US" dirty="0"/>
              <a:t>Foster youth</a:t>
            </a:r>
          </a:p>
          <a:p>
            <a:pPr marL="622300" lvl="1" indent="-165100" algn="l" rtl="0">
              <a:spcBef>
                <a:spcPts val="0"/>
              </a:spcBef>
              <a:spcAft>
                <a:spcPts val="0"/>
              </a:spcAft>
              <a:buClr>
                <a:schemeClr val="dk1"/>
              </a:buClr>
              <a:buSzPts val="1200"/>
              <a:buFont typeface="Arial"/>
              <a:buChar char="•"/>
            </a:pPr>
            <a:r>
              <a:rPr lang="en-US" dirty="0"/>
              <a:t>Homeless youth</a:t>
            </a:r>
          </a:p>
          <a:p>
            <a:pPr marL="165100" lvl="0" indent="-165100" algn="l" rtl="0">
              <a:spcBef>
                <a:spcPts val="0"/>
              </a:spcBef>
              <a:spcAft>
                <a:spcPts val="0"/>
              </a:spcAft>
              <a:buClr>
                <a:schemeClr val="dk1"/>
              </a:buClr>
              <a:buSzPts val="1200"/>
              <a:buFont typeface="Arial"/>
              <a:buChar char="•"/>
            </a:pPr>
            <a:r>
              <a:rPr lang="en-US" dirty="0"/>
              <a:t>Goals must address each of the state priorities and any additional local priorities; however, one goal may address multiple priorities. </a:t>
            </a:r>
          </a:p>
          <a:p>
            <a:pPr marL="165100" lvl="0" indent="-165100" algn="l" rtl="0">
              <a:spcBef>
                <a:spcPts val="0"/>
              </a:spcBef>
              <a:spcAft>
                <a:spcPts val="0"/>
              </a:spcAft>
              <a:buClr>
                <a:schemeClr val="dk1"/>
              </a:buClr>
              <a:buSzPts val="1200"/>
              <a:buFont typeface="Arial"/>
              <a:buChar char="•"/>
            </a:pPr>
            <a:r>
              <a:rPr lang="en-US" dirty="0"/>
              <a:t>An LEA may identify which school sites and subgroups have the same goals, and </a:t>
            </a:r>
            <a:r>
              <a:rPr lang="en-US" dirty="0" err="1"/>
              <a:t>maygroup</a:t>
            </a:r>
            <a:r>
              <a:rPr lang="en-US" dirty="0"/>
              <a:t> and describe those goals together. </a:t>
            </a:r>
          </a:p>
          <a:p>
            <a:pPr marL="165100" lvl="0" indent="-165100" algn="l" rtl="0">
              <a:spcBef>
                <a:spcPts val="0"/>
              </a:spcBef>
              <a:spcAft>
                <a:spcPts val="0"/>
              </a:spcAft>
              <a:buClr>
                <a:schemeClr val="dk1"/>
              </a:buClr>
              <a:buSzPts val="1200"/>
              <a:buFont typeface="Arial"/>
              <a:buChar char="•"/>
            </a:pPr>
            <a:r>
              <a:rPr lang="en-US" dirty="0"/>
              <a:t>If a single goal requires longer than one year to implement fully, the LCAP should reflect the annual incremental actions, services, and expenditures, as well as the annual anticipated progress, that the district expects to achieve for each student group. </a:t>
            </a:r>
          </a:p>
          <a:p>
            <a:pPr marL="165100" lvl="0" indent="-165100" algn="l" rtl="0">
              <a:spcBef>
                <a:spcPts val="0"/>
              </a:spcBef>
              <a:spcAft>
                <a:spcPts val="0"/>
              </a:spcAft>
              <a:buClr>
                <a:schemeClr val="dk1"/>
              </a:buClr>
              <a:buSzPts val="1200"/>
              <a:buFont typeface="Arial"/>
              <a:buChar char="•"/>
            </a:pPr>
            <a:r>
              <a:rPr lang="en-US" dirty="0"/>
              <a:t>These annual benchmarks will assist LEAs and the community to monitor the progress of the plan.</a:t>
            </a:r>
          </a:p>
        </p:txBody>
      </p:sp>
      <p:sp>
        <p:nvSpPr>
          <p:cNvPr id="4" name="Slide Number Placeholder 3">
            <a:extLst>
              <a:ext uri="{FF2B5EF4-FFF2-40B4-BE49-F238E27FC236}">
                <a16:creationId xmlns:a16="http://schemas.microsoft.com/office/drawing/2014/main" id="{76D8C25E-2A38-E568-2706-D2E433D688E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3814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lvl="0" indent="-165100" algn="l" rtl="0">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Education Code (EC)</a:t>
            </a:r>
            <a:r>
              <a:rPr lang="en-US" i="0" dirty="0"/>
              <a:t> Section 52052:</a:t>
            </a:r>
            <a:endParaRPr lang="en-US" dirty="0"/>
          </a:p>
          <a:p>
            <a:pPr marL="622300" lvl="1" indent="-165100" algn="l" rtl="0">
              <a:spcBef>
                <a:spcPts val="0"/>
              </a:spcBef>
              <a:spcAft>
                <a:spcPts val="0"/>
              </a:spcAft>
              <a:buClr>
                <a:schemeClr val="dk1"/>
              </a:buClr>
              <a:buSzPts val="1200"/>
              <a:buFont typeface="Arial"/>
              <a:buChar char="•"/>
            </a:pPr>
            <a:r>
              <a:rPr lang="en-US" dirty="0"/>
              <a:t>Ethnic subgroups</a:t>
            </a:r>
          </a:p>
          <a:p>
            <a:pPr marL="622300" lvl="1" indent="-165100" algn="l" rtl="0">
              <a:spcBef>
                <a:spcPts val="0"/>
              </a:spcBef>
              <a:spcAft>
                <a:spcPts val="0"/>
              </a:spcAft>
              <a:buClr>
                <a:schemeClr val="dk1"/>
              </a:buClr>
              <a:buSzPts val="1200"/>
              <a:buFont typeface="Arial"/>
              <a:buChar char="•"/>
            </a:pPr>
            <a:r>
              <a:rPr lang="en-US" dirty="0"/>
              <a:t>Socioeconomically disadvantaged pupils</a:t>
            </a:r>
          </a:p>
          <a:p>
            <a:pPr marL="622300" lvl="1" indent="-165100" algn="l" rtl="0">
              <a:spcBef>
                <a:spcPts val="0"/>
              </a:spcBef>
              <a:spcAft>
                <a:spcPts val="0"/>
              </a:spcAft>
              <a:buClr>
                <a:schemeClr val="dk1"/>
              </a:buClr>
              <a:buSzPts val="1200"/>
              <a:buFont typeface="Arial"/>
              <a:buChar char="•"/>
            </a:pPr>
            <a:r>
              <a:rPr lang="en-US" dirty="0"/>
              <a:t>English learners</a:t>
            </a:r>
          </a:p>
          <a:p>
            <a:pPr marL="622300" lvl="1" indent="-165100" algn="l" rtl="0">
              <a:spcBef>
                <a:spcPts val="0"/>
              </a:spcBef>
              <a:spcAft>
                <a:spcPts val="0"/>
              </a:spcAft>
              <a:buClr>
                <a:schemeClr val="dk1"/>
              </a:buClr>
              <a:buSzPts val="1200"/>
              <a:buFont typeface="Arial"/>
              <a:buChar char="•"/>
            </a:pPr>
            <a:r>
              <a:rPr lang="en-US" dirty="0">
                <a:solidFill>
                  <a:schemeClr val="tx2"/>
                </a:solidFill>
              </a:rPr>
              <a:t>Long-term English learners</a:t>
            </a:r>
            <a:endParaRPr lang="en-US" dirty="0"/>
          </a:p>
          <a:p>
            <a:pPr marL="622300" lvl="1" indent="-165100" algn="l" rtl="0">
              <a:spcBef>
                <a:spcPts val="0"/>
              </a:spcBef>
              <a:spcAft>
                <a:spcPts val="0"/>
              </a:spcAft>
              <a:buClr>
                <a:schemeClr val="dk1"/>
              </a:buClr>
              <a:buSzPts val="1200"/>
              <a:buFont typeface="Arial"/>
              <a:buChar char="•"/>
            </a:pPr>
            <a:r>
              <a:rPr lang="en-US" dirty="0"/>
              <a:t>Pupils with disabilities</a:t>
            </a:r>
          </a:p>
          <a:p>
            <a:pPr marL="622300" lvl="1" indent="-165100" algn="l" rtl="0">
              <a:spcBef>
                <a:spcPts val="0"/>
              </a:spcBef>
              <a:spcAft>
                <a:spcPts val="0"/>
              </a:spcAft>
              <a:buClr>
                <a:schemeClr val="dk1"/>
              </a:buClr>
              <a:buSzPts val="1200"/>
              <a:buFont typeface="Arial"/>
              <a:buChar char="•"/>
            </a:pPr>
            <a:r>
              <a:rPr lang="en-US" dirty="0"/>
              <a:t>Foster youth</a:t>
            </a:r>
          </a:p>
          <a:p>
            <a:pPr marL="622300" lvl="1" indent="-165100" algn="l" rtl="0">
              <a:spcBef>
                <a:spcPts val="0"/>
              </a:spcBef>
              <a:spcAft>
                <a:spcPts val="0"/>
              </a:spcAft>
              <a:buClr>
                <a:schemeClr val="dk1"/>
              </a:buClr>
              <a:buSzPts val="1200"/>
              <a:buFont typeface="Arial"/>
              <a:buChar char="•"/>
            </a:pPr>
            <a:r>
              <a:rPr lang="en-US" dirty="0"/>
              <a:t>Homeless youth</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43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dirty="0"/>
              <a:t>Development Phase (data analysis and reflection, engaging educational partners in that process, writing the plan)</a:t>
            </a:r>
          </a:p>
          <a:p>
            <a:pPr marL="0" lvl="0" indent="0" algn="l" rtl="0">
              <a:spcBef>
                <a:spcPts val="0"/>
              </a:spcBef>
              <a:spcAft>
                <a:spcPts val="0"/>
              </a:spcAft>
              <a:buNone/>
            </a:pPr>
            <a:r>
              <a:rPr lang="en-US" dirty="0"/>
              <a:t>Adoption Phase (hearing, adoption meeting, local indicator presentation)</a:t>
            </a:r>
          </a:p>
          <a:p>
            <a:pPr marL="0" lvl="0" indent="0" algn="l" rtl="0">
              <a:spcBef>
                <a:spcPts val="0"/>
              </a:spcBef>
              <a:spcAft>
                <a:spcPts val="0"/>
              </a:spcAft>
              <a:buNone/>
            </a:pPr>
            <a:r>
              <a:rPr lang="en-US" dirty="0"/>
              <a:t>Review and Approval Phase (COE/CDE reviews the plan, makes recs, approves plan assuming it meets requirements)</a:t>
            </a:r>
          </a:p>
          <a:p>
            <a:pPr marL="0" lvl="0" indent="0" algn="l" rtl="0">
              <a:spcBef>
                <a:spcPts val="0"/>
              </a:spcBef>
              <a:spcAft>
                <a:spcPts val="0"/>
              </a:spcAft>
              <a:buNone/>
            </a:pPr>
            <a:r>
              <a:rPr lang="en-US" dirty="0"/>
              <a:t>Implementation Phase (LEA is actually implementing plan)</a:t>
            </a:r>
          </a:p>
          <a:p>
            <a:pPr marL="0" lvl="0" indent="0" algn="l">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43</a:t>
            </a:fld>
            <a:endParaRPr lang="en-US"/>
          </a:p>
        </p:txBody>
      </p:sp>
    </p:spTree>
    <p:extLst>
      <p:ext uri="{BB962C8B-B14F-4D97-AF65-F5344CB8AC3E}">
        <p14:creationId xmlns:p14="http://schemas.microsoft.com/office/powerpoint/2010/main" val="253140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Bef>
                <a:spcPts val="0"/>
              </a:spcBef>
              <a:spcAft>
                <a:spcPts val="0"/>
              </a:spcAft>
              <a:buSzPts val="1400"/>
              <a:buNone/>
            </a:pPr>
            <a:r>
              <a:rPr lang="en-US" dirty="0"/>
              <a:t>School Districts submit their LCAP to their COE; COEs submit their LCAP to the CDE.</a:t>
            </a:r>
          </a:p>
          <a:p>
            <a:pPr marL="0" lvl="0" indent="0" algn="l">
              <a:lnSpc>
                <a:spcPct val="100000"/>
              </a:lnSpc>
              <a:spcBef>
                <a:spcPts val="0"/>
              </a:spcBef>
              <a:spcAft>
                <a:spcPts val="0"/>
              </a:spcAft>
              <a:buSzPts val="1400"/>
              <a:buNone/>
            </a:pPr>
            <a:endParaRPr lang="en-US" dirty="0"/>
          </a:p>
          <a:p>
            <a:pPr marL="0" indent="0"/>
            <a:r>
              <a:rPr lang="en-US" dirty="0"/>
              <a:t>Approval criteria #4: Relates to the carryover calculation and LEAs accounting for how unmet MPP (carryover %) from previous year will be met in current year. These calculations are documented in the Increased or Improved Services section and the Contributing Actions tables and LCFF Carryover Table. The related contributing actions are captured in the Goals and Actions section and the Increased or Improved Services section.</a:t>
            </a:r>
          </a:p>
        </p:txBody>
      </p:sp>
      <p:sp>
        <p:nvSpPr>
          <p:cNvPr id="4" name="Slide Number Placeholder 3"/>
          <p:cNvSpPr>
            <a:spLocks noGrp="1"/>
          </p:cNvSpPr>
          <p:nvPr>
            <p:ph type="sldNum" sz="quarter" idx="5"/>
          </p:nvPr>
        </p:nvSpPr>
        <p:spPr/>
        <p:txBody>
          <a:bodyPr/>
          <a:lstStyle/>
          <a:p>
            <a:fld id="{77542409-6A04-4DC6-AC3A-D3758287A8F2}" type="slidenum">
              <a:rPr lang="en-US" smtClean="0"/>
              <a:t>44</a:t>
            </a:fld>
            <a:endParaRPr lang="en-US"/>
          </a:p>
        </p:txBody>
      </p:sp>
    </p:spTree>
    <p:extLst>
      <p:ext uri="{BB962C8B-B14F-4D97-AF65-F5344CB8AC3E}">
        <p14:creationId xmlns:p14="http://schemas.microsoft.com/office/powerpoint/2010/main" val="3096470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47</a:t>
            </a:fld>
            <a:endParaRPr lang="en-US"/>
          </a:p>
        </p:txBody>
      </p:sp>
    </p:spTree>
    <p:extLst>
      <p:ext uri="{BB962C8B-B14F-4D97-AF65-F5344CB8AC3E}">
        <p14:creationId xmlns:p14="http://schemas.microsoft.com/office/powerpoint/2010/main" val="2521841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48</a:t>
            </a:fld>
            <a:endParaRPr lang="en-US"/>
          </a:p>
        </p:txBody>
      </p:sp>
    </p:spTree>
    <p:extLst>
      <p:ext uri="{BB962C8B-B14F-4D97-AF65-F5344CB8AC3E}">
        <p14:creationId xmlns:p14="http://schemas.microsoft.com/office/powerpoint/2010/main" val="2010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a:t>50</a:t>
            </a:fld>
            <a:endParaRPr lang="en-US"/>
          </a:p>
        </p:txBody>
      </p:sp>
    </p:spTree>
    <p:extLst>
      <p:ext uri="{BB962C8B-B14F-4D97-AF65-F5344CB8AC3E}">
        <p14:creationId xmlns:p14="http://schemas.microsoft.com/office/powerpoint/2010/main" val="3973715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128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5</a:t>
            </a:fld>
            <a:endParaRPr lang="en-US"/>
          </a:p>
        </p:txBody>
      </p:sp>
    </p:spTree>
    <p:extLst>
      <p:ext uri="{BB962C8B-B14F-4D97-AF65-F5344CB8AC3E}">
        <p14:creationId xmlns:p14="http://schemas.microsoft.com/office/powerpoint/2010/main" val="4089927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LCAP-Local Control Accountability Plan</a:t>
            </a:r>
          </a:p>
          <a:p>
            <a:r>
              <a:rPr lang="en-US" dirty="0"/>
              <a:t>LEA-Local Educational Agency</a:t>
            </a:r>
          </a:p>
        </p:txBody>
      </p:sp>
      <p:sp>
        <p:nvSpPr>
          <p:cNvPr id="4" name="Slide Number Placeholder 3"/>
          <p:cNvSpPr>
            <a:spLocks noGrp="1"/>
          </p:cNvSpPr>
          <p:nvPr>
            <p:ph type="sldNum" sz="quarter" idx="5"/>
          </p:nvPr>
        </p:nvSpPr>
        <p:spPr/>
        <p:txBody>
          <a:bodyPr/>
          <a:lstStyle/>
          <a:p>
            <a:fld id="{77542409-6A04-4DC6-AC3A-D3758287A8F2}" type="slidenum">
              <a:rPr lang="en-US"/>
              <a:t>52</a:t>
            </a:fld>
            <a:endParaRPr lang="en-US"/>
          </a:p>
        </p:txBody>
      </p:sp>
    </p:spTree>
    <p:extLst>
      <p:ext uri="{BB962C8B-B14F-4D97-AF65-F5344CB8AC3E}">
        <p14:creationId xmlns:p14="http://schemas.microsoft.com/office/powerpoint/2010/main" val="3136074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54</a:t>
            </a:fld>
            <a:endParaRPr lang="en-US"/>
          </a:p>
        </p:txBody>
      </p:sp>
    </p:spTree>
    <p:extLst>
      <p:ext uri="{BB962C8B-B14F-4D97-AF65-F5344CB8AC3E}">
        <p14:creationId xmlns:p14="http://schemas.microsoft.com/office/powerpoint/2010/main" val="3367290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LCAP-Local Control Accountability Plan</a:t>
            </a:r>
          </a:p>
          <a:p>
            <a:r>
              <a:rPr lang="en-US" dirty="0"/>
              <a:t>LEA-Local Educational Agency</a:t>
            </a:r>
          </a:p>
        </p:txBody>
      </p:sp>
      <p:sp>
        <p:nvSpPr>
          <p:cNvPr id="4" name="Slide Number Placeholder 3"/>
          <p:cNvSpPr>
            <a:spLocks noGrp="1"/>
          </p:cNvSpPr>
          <p:nvPr>
            <p:ph type="sldNum" sz="quarter" idx="5"/>
          </p:nvPr>
        </p:nvSpPr>
        <p:spPr/>
        <p:txBody>
          <a:bodyPr/>
          <a:lstStyle/>
          <a:p>
            <a:fld id="{77542409-6A04-4DC6-AC3A-D3758287A8F2}" type="slidenum">
              <a:rPr lang="en-US"/>
              <a:t>56</a:t>
            </a:fld>
            <a:endParaRPr lang="en-US"/>
          </a:p>
        </p:txBody>
      </p:sp>
    </p:spTree>
    <p:extLst>
      <p:ext uri="{BB962C8B-B14F-4D97-AF65-F5344CB8AC3E}">
        <p14:creationId xmlns:p14="http://schemas.microsoft.com/office/powerpoint/2010/main" val="3087896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LCAP-Local Control Accountability Plan</a:t>
            </a:r>
          </a:p>
          <a:p>
            <a:r>
              <a:rPr lang="en-US" dirty="0"/>
              <a:t>LCFF-Local Control Funding Formula</a:t>
            </a:r>
          </a:p>
        </p:txBody>
      </p:sp>
      <p:sp>
        <p:nvSpPr>
          <p:cNvPr id="4" name="Slide Number Placeholder 3"/>
          <p:cNvSpPr>
            <a:spLocks noGrp="1"/>
          </p:cNvSpPr>
          <p:nvPr>
            <p:ph type="sldNum" sz="quarter" idx="5"/>
          </p:nvPr>
        </p:nvSpPr>
        <p:spPr/>
        <p:txBody>
          <a:bodyPr/>
          <a:lstStyle/>
          <a:p>
            <a:fld id="{77542409-6A04-4DC6-AC3A-D3758287A8F2}" type="slidenum">
              <a:rPr lang="en-US"/>
              <a:t>58</a:t>
            </a:fld>
            <a:endParaRPr lang="en-US"/>
          </a:p>
        </p:txBody>
      </p:sp>
    </p:spTree>
    <p:extLst>
      <p:ext uri="{BB962C8B-B14F-4D97-AF65-F5344CB8AC3E}">
        <p14:creationId xmlns:p14="http://schemas.microsoft.com/office/powerpoint/2010/main" val="4049652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3: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53: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328" name="Google Shape;328;p53: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0830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C797A-0D3B-EB2F-E187-C8A559B59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8258F-09BD-692D-07CB-CBDEB5EFE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CDB13-6A3F-0DE2-894F-1D5828B07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9535F7-79D2-DB13-38C5-DBFDEEA596D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0758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1EBB4-1973-99D8-F135-655BF88E7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2CF6C-0FEE-05A8-D27E-CF1E1CD0D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733EC-4035-0377-0775-8DBED46953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66914C-1477-0012-0573-EB09FA3C009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6710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5fab6fa98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5fab6fa98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28D7F-907F-055F-617D-793EABAC8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2083A-D60B-8687-2CE5-B24F2ACEC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38EEF-BC52-7821-BAFA-B4FC0E87A435}"/>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60D157BB-7483-A270-8BA7-D250D288F89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621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5EFFAE07-98C6-3DA9-91FD-E6BAA9E8CE72}"/>
            </a:ext>
          </a:extLst>
        </p:cNvPr>
        <p:cNvGrpSpPr/>
        <p:nvPr/>
      </p:nvGrpSpPr>
      <p:grpSpPr>
        <a:xfrm>
          <a:off x="0" y="0"/>
          <a:ext cx="0" cy="0"/>
          <a:chOff x="0" y="0"/>
          <a:chExt cx="0" cy="0"/>
        </a:xfrm>
      </p:grpSpPr>
      <p:sp>
        <p:nvSpPr>
          <p:cNvPr id="295" name="Google Shape;295;gb5fab6fa98_6_5:notes">
            <a:extLst>
              <a:ext uri="{FF2B5EF4-FFF2-40B4-BE49-F238E27FC236}">
                <a16:creationId xmlns:a16="http://schemas.microsoft.com/office/drawing/2014/main" id="{911F2692-3606-6D04-3789-47C633EE33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5fab6fa98_6_5:notes">
            <a:extLst>
              <a:ext uri="{FF2B5EF4-FFF2-40B4-BE49-F238E27FC236}">
                <a16:creationId xmlns:a16="http://schemas.microsoft.com/office/drawing/2014/main" id="{0AA3A715-68A6-207E-2D6B-E2C448D298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extLst>
      <p:ext uri="{BB962C8B-B14F-4D97-AF65-F5344CB8AC3E}">
        <p14:creationId xmlns:p14="http://schemas.microsoft.com/office/powerpoint/2010/main" val="80149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The LCFF includes six key components:</a:t>
            </a:r>
          </a:p>
          <a:p>
            <a:pPr lvl="1"/>
            <a:r>
              <a:rPr lang="en-US" dirty="0">
                <a:solidFill>
                  <a:schemeClr val="tx2"/>
                </a:solidFill>
              </a:rPr>
              <a:t>Flexible Funding to Address Needs</a:t>
            </a:r>
          </a:p>
          <a:p>
            <a:pPr lvl="1"/>
            <a:r>
              <a:rPr lang="en-US" dirty="0">
                <a:solidFill>
                  <a:schemeClr val="tx2"/>
                </a:solidFill>
              </a:rPr>
              <a:t>Requirement to Increase or Improve Services</a:t>
            </a:r>
          </a:p>
          <a:p>
            <a:pPr lvl="1"/>
            <a:r>
              <a:rPr lang="en-US" dirty="0">
                <a:solidFill>
                  <a:schemeClr val="tx2"/>
                </a:solidFill>
              </a:rPr>
              <a:t>The LCFF State Priorities</a:t>
            </a:r>
          </a:p>
          <a:p>
            <a:pPr lvl="1"/>
            <a:r>
              <a:rPr lang="en-US" dirty="0">
                <a:solidFill>
                  <a:schemeClr val="tx2"/>
                </a:solidFill>
              </a:rPr>
              <a:t>The LCAP</a:t>
            </a:r>
          </a:p>
          <a:p>
            <a:pPr lvl="1"/>
            <a:r>
              <a:rPr lang="en-US" dirty="0">
                <a:solidFill>
                  <a:schemeClr val="tx2"/>
                </a:solidFill>
              </a:rPr>
              <a:t>The California School Dashboard (Dashboard)</a:t>
            </a:r>
          </a:p>
          <a:p>
            <a:pPr lvl="1"/>
            <a:r>
              <a:rPr lang="en-US" dirty="0">
                <a:solidFill>
                  <a:schemeClr val="tx2"/>
                </a:solidFill>
              </a:rPr>
              <a:t>The Statewide System of Support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76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12</a:t>
            </a:fld>
            <a:endParaRPr lang="en-US"/>
          </a:p>
        </p:txBody>
      </p:sp>
    </p:spTree>
    <p:extLst>
      <p:ext uri="{BB962C8B-B14F-4D97-AF65-F5344CB8AC3E}">
        <p14:creationId xmlns:p14="http://schemas.microsoft.com/office/powerpoint/2010/main" val="20274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71AD-A54D-100D-673C-9F3543E9FF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9DD402-E31A-2D55-5438-69B4C4C973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EBFC062-A3AD-111F-981D-EE80892624B9}"/>
              </a:ext>
            </a:extLst>
          </p:cNvPr>
          <p:cNvSpPr>
            <a:spLocks noGrp="1"/>
          </p:cNvSpPr>
          <p:nvPr>
            <p:ph type="dt" sz="half" idx="10"/>
          </p:nvPr>
        </p:nvSpPr>
        <p:spPr/>
        <p:txBody>
          <a:bodyPr/>
          <a:lstStyle/>
          <a:p>
            <a:r>
              <a:rPr lang="en-US"/>
              <a:t>11/12/2024</a:t>
            </a:r>
          </a:p>
        </p:txBody>
      </p:sp>
      <p:sp>
        <p:nvSpPr>
          <p:cNvPr id="5" name="Footer Placeholder 4">
            <a:extLst>
              <a:ext uri="{FF2B5EF4-FFF2-40B4-BE49-F238E27FC236}">
                <a16:creationId xmlns:a16="http://schemas.microsoft.com/office/drawing/2014/main" id="{CA670FDF-1F4C-371A-9987-79BED245E3D3}"/>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30FA05F3-98D7-4670-29B5-F72CD02DAB52}"/>
              </a:ext>
            </a:extLst>
          </p:cNvPr>
          <p:cNvSpPr>
            <a:spLocks noGrp="1"/>
          </p:cNvSpPr>
          <p:nvPr>
            <p:ph type="sldNum" sz="quarter" idx="12"/>
          </p:nvPr>
        </p:nvSpPr>
        <p:spPr/>
        <p:txBody>
          <a:bodyPr/>
          <a:lstStyle/>
          <a:p>
            <a:fld id="{C7207DEF-7F35-454E-88BD-60B4E3D4C2A0}" type="slidenum">
              <a:rPr lang="en-US" smtClean="0"/>
              <a:t>‹#›</a:t>
            </a:fld>
            <a:endParaRPr lang="en-US"/>
          </a:p>
        </p:txBody>
      </p:sp>
    </p:spTree>
    <p:extLst>
      <p:ext uri="{BB962C8B-B14F-4D97-AF65-F5344CB8AC3E}">
        <p14:creationId xmlns:p14="http://schemas.microsoft.com/office/powerpoint/2010/main" val="121668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EF10-E942-7F3A-116C-1877A1CF77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0D3CB5-07B7-12A3-5213-8C60729592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A5752-CDA4-BAE2-A87A-FD6D3A7651E2}"/>
              </a:ext>
            </a:extLst>
          </p:cNvPr>
          <p:cNvSpPr>
            <a:spLocks noGrp="1"/>
          </p:cNvSpPr>
          <p:nvPr>
            <p:ph type="dt" sz="half" idx="10"/>
          </p:nvPr>
        </p:nvSpPr>
        <p:spPr/>
        <p:txBody>
          <a:bodyPr/>
          <a:lstStyle/>
          <a:p>
            <a:r>
              <a:rPr lang="en-US"/>
              <a:t>11/12/2024</a:t>
            </a:r>
            <a:endParaRPr lang="en-US" dirty="0"/>
          </a:p>
        </p:txBody>
      </p:sp>
      <p:sp>
        <p:nvSpPr>
          <p:cNvPr id="5" name="Footer Placeholder 4">
            <a:extLst>
              <a:ext uri="{FF2B5EF4-FFF2-40B4-BE49-F238E27FC236}">
                <a16:creationId xmlns:a16="http://schemas.microsoft.com/office/drawing/2014/main" id="{D8C8AC27-C65B-15F3-0FD8-4545710D2617}"/>
              </a:ext>
            </a:extLst>
          </p:cNvPr>
          <p:cNvSpPr>
            <a:spLocks noGrp="1"/>
          </p:cNvSpPr>
          <p:nvPr>
            <p:ph type="ftr" sz="quarter" idx="11"/>
          </p:nvPr>
        </p:nvSpPr>
        <p:spPr/>
        <p:txBody>
          <a:bodyPr/>
          <a:lstStyle/>
          <a:p>
            <a:r>
              <a:rPr lang="en-US"/>
              <a:t>California Department of Education</a:t>
            </a:r>
            <a:endParaRPr lang="en-US" dirty="0"/>
          </a:p>
        </p:txBody>
      </p:sp>
      <p:sp>
        <p:nvSpPr>
          <p:cNvPr id="6" name="Slide Number Placeholder 5">
            <a:extLst>
              <a:ext uri="{FF2B5EF4-FFF2-40B4-BE49-F238E27FC236}">
                <a16:creationId xmlns:a16="http://schemas.microsoft.com/office/drawing/2014/main" id="{09590D1D-463C-6856-B37B-E8372F693B50}"/>
              </a:ext>
            </a:extLst>
          </p:cNvPr>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97732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42A62-D6FE-5929-3F3B-81140540C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CAC348-DA84-3752-EE27-A4213EA06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CE71D-F61A-BE4E-2F9C-7182CFADE1A6}"/>
              </a:ext>
            </a:extLst>
          </p:cNvPr>
          <p:cNvSpPr>
            <a:spLocks noGrp="1"/>
          </p:cNvSpPr>
          <p:nvPr>
            <p:ph type="dt" sz="half" idx="10"/>
          </p:nvPr>
        </p:nvSpPr>
        <p:spPr/>
        <p:txBody>
          <a:bodyPr/>
          <a:lstStyle/>
          <a:p>
            <a:r>
              <a:rPr lang="en-US"/>
              <a:t>11/12/2024</a:t>
            </a:r>
            <a:endParaRPr lang="en-US" dirty="0"/>
          </a:p>
        </p:txBody>
      </p:sp>
      <p:sp>
        <p:nvSpPr>
          <p:cNvPr id="5" name="Footer Placeholder 4">
            <a:extLst>
              <a:ext uri="{FF2B5EF4-FFF2-40B4-BE49-F238E27FC236}">
                <a16:creationId xmlns:a16="http://schemas.microsoft.com/office/drawing/2014/main" id="{76F8AEF1-92DF-8676-44E8-BE062C21E154}"/>
              </a:ext>
            </a:extLst>
          </p:cNvPr>
          <p:cNvSpPr>
            <a:spLocks noGrp="1"/>
          </p:cNvSpPr>
          <p:nvPr>
            <p:ph type="ftr" sz="quarter" idx="11"/>
          </p:nvPr>
        </p:nvSpPr>
        <p:spPr/>
        <p:txBody>
          <a:bodyPr/>
          <a:lstStyle/>
          <a:p>
            <a:r>
              <a:rPr lang="en-US"/>
              <a:t>California Department of Education</a:t>
            </a:r>
            <a:endParaRPr lang="en-US" dirty="0"/>
          </a:p>
        </p:txBody>
      </p:sp>
      <p:sp>
        <p:nvSpPr>
          <p:cNvPr id="6" name="Slide Number Placeholder 5">
            <a:extLst>
              <a:ext uri="{FF2B5EF4-FFF2-40B4-BE49-F238E27FC236}">
                <a16:creationId xmlns:a16="http://schemas.microsoft.com/office/drawing/2014/main" id="{3BC6E24C-1D67-3C53-A2E6-662F5D29763C}"/>
              </a:ext>
            </a:extLst>
          </p:cNvPr>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46675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r>
              <a:rPr lang="en-US"/>
              <a:t>11/12/2024</a:t>
            </a:r>
            <a:endParaRPr lang="en-US" dirty="0"/>
          </a:p>
        </p:txBody>
      </p:sp>
      <p:sp>
        <p:nvSpPr>
          <p:cNvPr id="3" name="Footer Placeholder 2"/>
          <p:cNvSpPr>
            <a:spLocks noGrp="1"/>
          </p:cNvSpPr>
          <p:nvPr>
            <p:ph type="ftr" sz="quarter" idx="11"/>
          </p:nvPr>
        </p:nvSpPr>
        <p:spPr/>
        <p:txBody>
          <a:bodyPr/>
          <a:lstStyle>
            <a:lvl1pPr>
              <a:defRPr/>
            </a:lvl1pPr>
          </a:lstStyle>
          <a:p>
            <a:r>
              <a:rPr lang="en-US"/>
              <a:t>California Department of Education</a:t>
            </a:r>
            <a:endParaRPr lang="en-US"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71477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ltLang="en-US"/>
              <a:t>11/12/2024</a:t>
            </a: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California Department of Education</a:t>
            </a:r>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80320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ltLang="en-US"/>
              <a:t>11/12/2024</a:t>
            </a:r>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California Department of Education</a:t>
            </a:r>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64785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r>
              <a:rPr lang="en-US" altLang="en-US"/>
              <a:t>11/12/2024</a:t>
            </a:r>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r>
              <a:rPr lang="en-US" altLang="en-US"/>
              <a:t>California Department of Education</a:t>
            </a:r>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74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ltLang="en-US"/>
              <a:t>11/12/2024</a:t>
            </a: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ltLang="en-US"/>
              <a:t>California Department of Education</a:t>
            </a:r>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83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r>
              <a:rPr lang="en-US">
                <a:solidFill>
                  <a:srgbClr val="000000"/>
                </a:solidFill>
              </a:rPr>
              <a:t>11/12/2024</a:t>
            </a: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r>
              <a:rPr lang="en-US">
                <a:solidFill>
                  <a:srgbClr val="000000"/>
                </a:solidFill>
              </a:rPr>
              <a:t>California Department of Education</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940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11/12/2024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36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BBC2-7D73-A338-60B3-0282F7F5E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6B745C-5507-B875-EA8E-7FB4B06824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0A1D3-0811-20D2-E6E1-735ACBAAAC9D}"/>
              </a:ext>
            </a:extLst>
          </p:cNvPr>
          <p:cNvSpPr>
            <a:spLocks noGrp="1"/>
          </p:cNvSpPr>
          <p:nvPr>
            <p:ph type="dt" sz="half" idx="10"/>
          </p:nvPr>
        </p:nvSpPr>
        <p:spPr/>
        <p:txBody>
          <a:bodyPr/>
          <a:lstStyle/>
          <a:p>
            <a:r>
              <a:rPr lang="en-US"/>
              <a:t>11/12/2024</a:t>
            </a:r>
            <a:endParaRPr lang="en-US" dirty="0"/>
          </a:p>
        </p:txBody>
      </p:sp>
      <p:sp>
        <p:nvSpPr>
          <p:cNvPr id="5" name="Footer Placeholder 4">
            <a:extLst>
              <a:ext uri="{FF2B5EF4-FFF2-40B4-BE49-F238E27FC236}">
                <a16:creationId xmlns:a16="http://schemas.microsoft.com/office/drawing/2014/main" id="{DEB74FA9-434B-125E-2DDD-460C157C3EDC}"/>
              </a:ext>
            </a:extLst>
          </p:cNvPr>
          <p:cNvSpPr>
            <a:spLocks noGrp="1"/>
          </p:cNvSpPr>
          <p:nvPr>
            <p:ph type="ftr" sz="quarter" idx="11"/>
          </p:nvPr>
        </p:nvSpPr>
        <p:spPr/>
        <p:txBody>
          <a:bodyPr/>
          <a:lstStyle/>
          <a:p>
            <a:r>
              <a:rPr lang="en-US"/>
              <a:t>California Department of Education</a:t>
            </a:r>
            <a:endParaRPr lang="en-US" dirty="0"/>
          </a:p>
        </p:txBody>
      </p:sp>
      <p:sp>
        <p:nvSpPr>
          <p:cNvPr id="6" name="Slide Number Placeholder 5">
            <a:extLst>
              <a:ext uri="{FF2B5EF4-FFF2-40B4-BE49-F238E27FC236}">
                <a16:creationId xmlns:a16="http://schemas.microsoft.com/office/drawing/2014/main" id="{F38A7DCD-10D3-F6F5-B93F-C53F3C51D0A5}"/>
              </a:ext>
            </a:extLst>
          </p:cNvPr>
          <p:cNvSpPr>
            <a:spLocks noGrp="1"/>
          </p:cNvSpPr>
          <p:nvPr>
            <p:ph type="sldNum" sz="quarter" idx="12"/>
          </p:nvPr>
        </p:nvSpPr>
        <p:spPr/>
        <p:txBody>
          <a:bodyPr/>
          <a:lstStyle>
            <a:lvl1pPr>
              <a:defRPr sz="2400">
                <a:solidFill>
                  <a:schemeClr val="tx2"/>
                </a:solidFill>
              </a:defRPr>
            </a:lvl1p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172409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B7E5-1B2D-7820-4566-D67D423E01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1F0403-D52C-CD16-D39B-B9EC0CA2C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5211EF5-2AC5-0E2D-90B7-5D63FCB4F069}"/>
              </a:ext>
            </a:extLst>
          </p:cNvPr>
          <p:cNvSpPr>
            <a:spLocks noGrp="1"/>
          </p:cNvSpPr>
          <p:nvPr>
            <p:ph type="dt" sz="half" idx="10"/>
          </p:nvPr>
        </p:nvSpPr>
        <p:spPr/>
        <p:txBody>
          <a:bodyPr/>
          <a:lstStyle/>
          <a:p>
            <a:r>
              <a:rPr lang="en-US"/>
              <a:t>11/12/2024</a:t>
            </a:r>
          </a:p>
        </p:txBody>
      </p:sp>
      <p:sp>
        <p:nvSpPr>
          <p:cNvPr id="5" name="Footer Placeholder 4">
            <a:extLst>
              <a:ext uri="{FF2B5EF4-FFF2-40B4-BE49-F238E27FC236}">
                <a16:creationId xmlns:a16="http://schemas.microsoft.com/office/drawing/2014/main" id="{6D966B25-50C6-F515-CE55-827936651F8E}"/>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67E37ECD-949E-73C9-5B24-8565213F90DE}"/>
              </a:ext>
            </a:extLst>
          </p:cNvPr>
          <p:cNvSpPr>
            <a:spLocks noGrp="1"/>
          </p:cNvSpPr>
          <p:nvPr>
            <p:ph type="sldNum" sz="quarter" idx="12"/>
          </p:nvPr>
        </p:nvSpPr>
        <p:spPr/>
        <p:txBody>
          <a:bodyPr/>
          <a:lstStyle>
            <a:lvl1pPr>
              <a:defRPr sz="2400">
                <a:solidFill>
                  <a:schemeClr val="tx2"/>
                </a:solidFill>
              </a:defRPr>
            </a:lvl1pPr>
          </a:lstStyle>
          <a:p>
            <a:fld id="{C7207DEF-7F35-454E-88BD-60B4E3D4C2A0}" type="slidenum">
              <a:rPr lang="en-US" smtClean="0"/>
              <a:pPr/>
              <a:t>‹#›</a:t>
            </a:fld>
            <a:endParaRPr lang="en-US" dirty="0"/>
          </a:p>
        </p:txBody>
      </p:sp>
    </p:spTree>
    <p:extLst>
      <p:ext uri="{BB962C8B-B14F-4D97-AF65-F5344CB8AC3E}">
        <p14:creationId xmlns:p14="http://schemas.microsoft.com/office/powerpoint/2010/main" val="419010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9115F-2882-C2EE-6579-E505C63ED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78525-1613-019E-224A-2D8A167576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AE6E0F-5172-8370-4DC6-67A40249D6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78C5D0-3850-99F2-6234-72E4B3A688D5}"/>
              </a:ext>
            </a:extLst>
          </p:cNvPr>
          <p:cNvSpPr>
            <a:spLocks noGrp="1"/>
          </p:cNvSpPr>
          <p:nvPr>
            <p:ph type="dt" sz="half" idx="10"/>
          </p:nvPr>
        </p:nvSpPr>
        <p:spPr/>
        <p:txBody>
          <a:bodyPr/>
          <a:lstStyle/>
          <a:p>
            <a:r>
              <a:rPr lang="en-US"/>
              <a:t>11/12/2024</a:t>
            </a:r>
            <a:endParaRPr lang="en-US" dirty="0"/>
          </a:p>
        </p:txBody>
      </p:sp>
      <p:sp>
        <p:nvSpPr>
          <p:cNvPr id="6" name="Footer Placeholder 5">
            <a:extLst>
              <a:ext uri="{FF2B5EF4-FFF2-40B4-BE49-F238E27FC236}">
                <a16:creationId xmlns:a16="http://schemas.microsoft.com/office/drawing/2014/main" id="{736B2EB2-3D0A-7FD8-E272-076411A78DBC}"/>
              </a:ext>
            </a:extLst>
          </p:cNvPr>
          <p:cNvSpPr>
            <a:spLocks noGrp="1"/>
          </p:cNvSpPr>
          <p:nvPr>
            <p:ph type="ftr" sz="quarter" idx="11"/>
          </p:nvPr>
        </p:nvSpPr>
        <p:spPr/>
        <p:txBody>
          <a:bodyPr/>
          <a:lstStyle/>
          <a:p>
            <a:r>
              <a:rPr lang="en-US"/>
              <a:t>California Department of Education</a:t>
            </a:r>
            <a:endParaRPr lang="en-US" dirty="0"/>
          </a:p>
        </p:txBody>
      </p:sp>
      <p:sp>
        <p:nvSpPr>
          <p:cNvPr id="7" name="Slide Number Placeholder 6">
            <a:extLst>
              <a:ext uri="{FF2B5EF4-FFF2-40B4-BE49-F238E27FC236}">
                <a16:creationId xmlns:a16="http://schemas.microsoft.com/office/drawing/2014/main" id="{2219557F-6990-B20F-18EA-4D388AD3A929}"/>
              </a:ext>
            </a:extLst>
          </p:cNvPr>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33224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2C0C-BA07-A0C2-572B-89575C885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F393D9-52B1-866A-84BE-BC1617301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DB63C8A-CF4C-A4F4-32E3-DCF88D2CD91E}"/>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83CE63-5E29-DF3A-3CBE-79852BCC4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2486F7-36B2-BBFB-BF10-5836AB0C07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2D59F3-C639-C457-B3B1-A049910EC555}"/>
              </a:ext>
            </a:extLst>
          </p:cNvPr>
          <p:cNvSpPr>
            <a:spLocks noGrp="1"/>
          </p:cNvSpPr>
          <p:nvPr>
            <p:ph type="dt" sz="half" idx="10"/>
          </p:nvPr>
        </p:nvSpPr>
        <p:spPr/>
        <p:txBody>
          <a:bodyPr/>
          <a:lstStyle/>
          <a:p>
            <a:r>
              <a:rPr lang="en-US"/>
              <a:t>11/12/2024</a:t>
            </a:r>
            <a:endParaRPr lang="en-US" dirty="0"/>
          </a:p>
        </p:txBody>
      </p:sp>
      <p:sp>
        <p:nvSpPr>
          <p:cNvPr id="8" name="Footer Placeholder 7">
            <a:extLst>
              <a:ext uri="{FF2B5EF4-FFF2-40B4-BE49-F238E27FC236}">
                <a16:creationId xmlns:a16="http://schemas.microsoft.com/office/drawing/2014/main" id="{532C3077-416E-9298-FB8B-8312768846AC}"/>
              </a:ext>
            </a:extLst>
          </p:cNvPr>
          <p:cNvSpPr>
            <a:spLocks noGrp="1"/>
          </p:cNvSpPr>
          <p:nvPr>
            <p:ph type="ftr" sz="quarter" idx="11"/>
          </p:nvPr>
        </p:nvSpPr>
        <p:spPr/>
        <p:txBody>
          <a:bodyPr/>
          <a:lstStyle/>
          <a:p>
            <a:r>
              <a:rPr lang="en-US"/>
              <a:t>California Department of Education</a:t>
            </a:r>
            <a:endParaRPr lang="en-US" dirty="0"/>
          </a:p>
        </p:txBody>
      </p:sp>
      <p:sp>
        <p:nvSpPr>
          <p:cNvPr id="9" name="Slide Number Placeholder 8">
            <a:extLst>
              <a:ext uri="{FF2B5EF4-FFF2-40B4-BE49-F238E27FC236}">
                <a16:creationId xmlns:a16="http://schemas.microsoft.com/office/drawing/2014/main" id="{444A03E8-7943-ABEA-2BEE-CF4A26FD3766}"/>
              </a:ext>
            </a:extLst>
          </p:cNvPr>
          <p:cNvSpPr>
            <a:spLocks noGrp="1"/>
          </p:cNvSpPr>
          <p:nvPr>
            <p:ph type="sldNum" sz="quarter" idx="12"/>
          </p:nvPr>
        </p:nvSpPr>
        <p:spPr/>
        <p:txBody>
          <a:bodyPr/>
          <a:lstStyle>
            <a:lvl1pPr>
              <a:defRPr sz="2400">
                <a:solidFill>
                  <a:schemeClr val="tx2"/>
                </a:solidFill>
              </a:defRPr>
            </a:lvl1p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334304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2AE3-62DB-3C4C-AD45-48509F44E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830014-CA32-BF6B-0985-48008A0ABDF5}"/>
              </a:ext>
            </a:extLst>
          </p:cNvPr>
          <p:cNvSpPr>
            <a:spLocks noGrp="1"/>
          </p:cNvSpPr>
          <p:nvPr>
            <p:ph type="dt" sz="half" idx="10"/>
          </p:nvPr>
        </p:nvSpPr>
        <p:spPr/>
        <p:txBody>
          <a:bodyPr/>
          <a:lstStyle/>
          <a:p>
            <a:r>
              <a:rPr lang="en-US"/>
              <a:t>11/12/2024</a:t>
            </a:r>
            <a:endParaRPr lang="en-US" dirty="0"/>
          </a:p>
        </p:txBody>
      </p:sp>
      <p:sp>
        <p:nvSpPr>
          <p:cNvPr id="4" name="Footer Placeholder 3">
            <a:extLst>
              <a:ext uri="{FF2B5EF4-FFF2-40B4-BE49-F238E27FC236}">
                <a16:creationId xmlns:a16="http://schemas.microsoft.com/office/drawing/2014/main" id="{C729A5AE-9679-DEC0-1BCF-A287039C93B5}"/>
              </a:ext>
            </a:extLst>
          </p:cNvPr>
          <p:cNvSpPr>
            <a:spLocks noGrp="1"/>
          </p:cNvSpPr>
          <p:nvPr>
            <p:ph type="ftr" sz="quarter" idx="11"/>
          </p:nvPr>
        </p:nvSpPr>
        <p:spPr/>
        <p:txBody>
          <a:bodyPr/>
          <a:lstStyle/>
          <a:p>
            <a:r>
              <a:rPr lang="en-US"/>
              <a:t>California Department of Education</a:t>
            </a:r>
            <a:endParaRPr lang="en-US" dirty="0"/>
          </a:p>
        </p:txBody>
      </p:sp>
      <p:sp>
        <p:nvSpPr>
          <p:cNvPr id="5" name="Slide Number Placeholder 4">
            <a:extLst>
              <a:ext uri="{FF2B5EF4-FFF2-40B4-BE49-F238E27FC236}">
                <a16:creationId xmlns:a16="http://schemas.microsoft.com/office/drawing/2014/main" id="{FF9DC8F8-5E4F-5D50-AFB3-E1A58830CED9}"/>
              </a:ext>
            </a:extLst>
          </p:cNvPr>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41558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99B00-ACBA-ABCC-DEF9-0D3790FCB382}"/>
              </a:ext>
            </a:extLst>
          </p:cNvPr>
          <p:cNvSpPr>
            <a:spLocks noGrp="1"/>
          </p:cNvSpPr>
          <p:nvPr>
            <p:ph type="dt" sz="half" idx="10"/>
          </p:nvPr>
        </p:nvSpPr>
        <p:spPr/>
        <p:txBody>
          <a:bodyPr/>
          <a:lstStyle/>
          <a:p>
            <a:r>
              <a:rPr lang="en-US"/>
              <a:t>11/12/2024</a:t>
            </a:r>
            <a:endParaRPr lang="en-US" dirty="0"/>
          </a:p>
        </p:txBody>
      </p:sp>
      <p:sp>
        <p:nvSpPr>
          <p:cNvPr id="3" name="Footer Placeholder 2">
            <a:extLst>
              <a:ext uri="{FF2B5EF4-FFF2-40B4-BE49-F238E27FC236}">
                <a16:creationId xmlns:a16="http://schemas.microsoft.com/office/drawing/2014/main" id="{2625BAF0-D442-7494-0875-C8A9A95FD573}"/>
              </a:ext>
            </a:extLst>
          </p:cNvPr>
          <p:cNvSpPr>
            <a:spLocks noGrp="1"/>
          </p:cNvSpPr>
          <p:nvPr>
            <p:ph type="ftr" sz="quarter" idx="11"/>
          </p:nvPr>
        </p:nvSpPr>
        <p:spPr/>
        <p:txBody>
          <a:bodyPr/>
          <a:lstStyle/>
          <a:p>
            <a:r>
              <a:rPr lang="en-US"/>
              <a:t>California Department of Education</a:t>
            </a:r>
            <a:endParaRPr lang="en-US" dirty="0"/>
          </a:p>
        </p:txBody>
      </p:sp>
      <p:sp>
        <p:nvSpPr>
          <p:cNvPr id="4" name="Slide Number Placeholder 3">
            <a:extLst>
              <a:ext uri="{FF2B5EF4-FFF2-40B4-BE49-F238E27FC236}">
                <a16:creationId xmlns:a16="http://schemas.microsoft.com/office/drawing/2014/main" id="{0F4B71D0-BE8E-63A3-7B5E-A4B1C28A655A}"/>
              </a:ext>
            </a:extLst>
          </p:cNvPr>
          <p:cNvSpPr>
            <a:spLocks noGrp="1"/>
          </p:cNvSpPr>
          <p:nvPr>
            <p:ph type="sldNum" sz="quarter" idx="12"/>
          </p:nvPr>
        </p:nvSpPr>
        <p:spPr/>
        <p:txBody>
          <a:bodyPr/>
          <a:lstStyle/>
          <a:p>
            <a:fld id="{9CD8D479-8942-46E8-A226-A4E01F7A105C}" type="slidenum">
              <a:rPr lang="en-US" smtClean="0"/>
              <a:t>‹#›</a:t>
            </a:fld>
            <a:endParaRPr lang="en-US"/>
          </a:p>
        </p:txBody>
      </p:sp>
      <p:sp>
        <p:nvSpPr>
          <p:cNvPr id="6" name="Content Placeholder 5">
            <a:extLst>
              <a:ext uri="{FF2B5EF4-FFF2-40B4-BE49-F238E27FC236}">
                <a16:creationId xmlns:a16="http://schemas.microsoft.com/office/drawing/2014/main" id="{17C6BCE7-2166-D5DE-68E7-62027AC14057}"/>
              </a:ext>
            </a:extLst>
          </p:cNvPr>
          <p:cNvSpPr>
            <a:spLocks noGrp="1"/>
          </p:cNvSpPr>
          <p:nvPr>
            <p:ph sz="quarter" idx="13"/>
          </p:nvPr>
        </p:nvSpPr>
        <p:spPr>
          <a:xfrm>
            <a:off x="255588" y="193675"/>
            <a:ext cx="11693525" cy="599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81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3272-2F87-C9CA-9F87-E33E42DA7C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CAEE0-C103-0D7D-0A8A-C842CEF38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D99866-FEB0-F7DF-96EC-FD0BBA5BBECD}"/>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07C4923-0F9E-8A6B-E225-57F31AAC2C05}"/>
              </a:ext>
            </a:extLst>
          </p:cNvPr>
          <p:cNvSpPr>
            <a:spLocks noGrp="1"/>
          </p:cNvSpPr>
          <p:nvPr>
            <p:ph type="dt" sz="half" idx="10"/>
          </p:nvPr>
        </p:nvSpPr>
        <p:spPr/>
        <p:txBody>
          <a:bodyPr/>
          <a:lstStyle/>
          <a:p>
            <a:r>
              <a:rPr lang="en-US"/>
              <a:t>11/12/2024</a:t>
            </a:r>
            <a:endParaRPr lang="en-US" dirty="0"/>
          </a:p>
        </p:txBody>
      </p:sp>
      <p:sp>
        <p:nvSpPr>
          <p:cNvPr id="6" name="Footer Placeholder 5">
            <a:extLst>
              <a:ext uri="{FF2B5EF4-FFF2-40B4-BE49-F238E27FC236}">
                <a16:creationId xmlns:a16="http://schemas.microsoft.com/office/drawing/2014/main" id="{2523FCB4-DC14-C3C0-F33A-15E44B4042FB}"/>
              </a:ext>
            </a:extLst>
          </p:cNvPr>
          <p:cNvSpPr>
            <a:spLocks noGrp="1"/>
          </p:cNvSpPr>
          <p:nvPr>
            <p:ph type="ftr" sz="quarter" idx="11"/>
          </p:nvPr>
        </p:nvSpPr>
        <p:spPr/>
        <p:txBody>
          <a:bodyPr/>
          <a:lstStyle/>
          <a:p>
            <a:r>
              <a:rPr lang="en-US"/>
              <a:t>California Department of Education</a:t>
            </a:r>
            <a:endParaRPr lang="en-US" dirty="0"/>
          </a:p>
        </p:txBody>
      </p:sp>
      <p:sp>
        <p:nvSpPr>
          <p:cNvPr id="7" name="Slide Number Placeholder 6">
            <a:extLst>
              <a:ext uri="{FF2B5EF4-FFF2-40B4-BE49-F238E27FC236}">
                <a16:creationId xmlns:a16="http://schemas.microsoft.com/office/drawing/2014/main" id="{A2E7AC4D-5D50-D32A-F0C3-11EC5A93DF5D}"/>
              </a:ext>
            </a:extLst>
          </p:cNvPr>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400713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8069-6C2C-1D42-6DEE-018E85D58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613E78-A73A-9179-6EEF-C784E1A4B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E1F0AC-18DE-C071-B6D9-C51452429215}"/>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D15FFCB-8807-6B21-60BF-A57F1893029B}"/>
              </a:ext>
            </a:extLst>
          </p:cNvPr>
          <p:cNvSpPr>
            <a:spLocks noGrp="1"/>
          </p:cNvSpPr>
          <p:nvPr>
            <p:ph type="dt" sz="half" idx="10"/>
          </p:nvPr>
        </p:nvSpPr>
        <p:spPr/>
        <p:txBody>
          <a:bodyPr/>
          <a:lstStyle/>
          <a:p>
            <a:r>
              <a:rPr lang="en-US"/>
              <a:t>11/12/2024</a:t>
            </a:r>
            <a:endParaRPr lang="en-US" dirty="0"/>
          </a:p>
        </p:txBody>
      </p:sp>
      <p:sp>
        <p:nvSpPr>
          <p:cNvPr id="6" name="Footer Placeholder 5">
            <a:extLst>
              <a:ext uri="{FF2B5EF4-FFF2-40B4-BE49-F238E27FC236}">
                <a16:creationId xmlns:a16="http://schemas.microsoft.com/office/drawing/2014/main" id="{F0EB70A7-DC1C-A536-318D-F189F56044CE}"/>
              </a:ext>
            </a:extLst>
          </p:cNvPr>
          <p:cNvSpPr>
            <a:spLocks noGrp="1"/>
          </p:cNvSpPr>
          <p:nvPr>
            <p:ph type="ftr" sz="quarter" idx="11"/>
          </p:nvPr>
        </p:nvSpPr>
        <p:spPr/>
        <p:txBody>
          <a:bodyPr/>
          <a:lstStyle/>
          <a:p>
            <a:r>
              <a:rPr lang="en-US"/>
              <a:t>California Department of Education</a:t>
            </a:r>
            <a:endParaRPr lang="en-US" dirty="0"/>
          </a:p>
        </p:txBody>
      </p:sp>
      <p:sp>
        <p:nvSpPr>
          <p:cNvPr id="7" name="Slide Number Placeholder 6">
            <a:extLst>
              <a:ext uri="{FF2B5EF4-FFF2-40B4-BE49-F238E27FC236}">
                <a16:creationId xmlns:a16="http://schemas.microsoft.com/office/drawing/2014/main" id="{AD8BB6CE-BEC1-DFCF-2CEF-41457687157D}"/>
              </a:ext>
            </a:extLst>
          </p:cNvPr>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59209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F8C9D-B030-46E6-6CAB-797C039D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02242E-E0A8-0BB4-391A-84AA15EAF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DC5313-69C5-CD0C-056F-05C4DFAE58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11/12/2024</a:t>
            </a:r>
            <a:endParaRPr lang="en-US" dirty="0"/>
          </a:p>
        </p:txBody>
      </p:sp>
      <p:sp>
        <p:nvSpPr>
          <p:cNvPr id="5" name="Footer Placeholder 4">
            <a:extLst>
              <a:ext uri="{FF2B5EF4-FFF2-40B4-BE49-F238E27FC236}">
                <a16:creationId xmlns:a16="http://schemas.microsoft.com/office/drawing/2014/main" id="{53DFF49E-5C44-9F83-F650-7F8A72706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endParaRPr lang="en-US" dirty="0"/>
          </a:p>
        </p:txBody>
      </p:sp>
      <p:sp>
        <p:nvSpPr>
          <p:cNvPr id="6" name="Slide Number Placeholder 5">
            <a:extLst>
              <a:ext uri="{FF2B5EF4-FFF2-40B4-BE49-F238E27FC236}">
                <a16:creationId xmlns:a16="http://schemas.microsoft.com/office/drawing/2014/main" id="{9A8F8B1D-69B2-2A13-D30E-E19F726CE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8D479-8942-46E8-A226-A4E01F7A105C}" type="slidenum">
              <a:rPr lang="en-US" smtClean="0"/>
              <a:pPr/>
              <a:t>‹#›</a:t>
            </a:fld>
            <a:endParaRPr lang="en-US" dirty="0"/>
          </a:p>
        </p:txBody>
      </p:sp>
    </p:spTree>
    <p:extLst>
      <p:ext uri="{BB962C8B-B14F-4D97-AF65-F5344CB8AC3E}">
        <p14:creationId xmlns:p14="http://schemas.microsoft.com/office/powerpoint/2010/main" val="3775402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r>
              <a:rPr lang="en-US" altLang="en-US"/>
              <a:t>11/12/2024</a:t>
            </a:r>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r>
              <a:rPr lang="en-US" altLang="en-US"/>
              <a:t>California Department of Education</a:t>
            </a:r>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410743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slide" Target="slide6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slide" Target="slide6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fg/aa/lc/equitymultiplier.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e.ca.gov/fg/aa/lc/tuesdaysat2.as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systemofsupport.org/director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hyperlink" Target="https://www.cde.ca.gov/fg/aa/lc/index.asp" TargetMode="External"/><Relationship Id="rId1" Type="http://schemas.openxmlformats.org/officeDocument/2006/relationships/slideLayout" Target="../slideLayouts/slideLayout2.xml"/><Relationship Id="rId6" Type="http://schemas.openxmlformats.org/officeDocument/2006/relationships/hyperlink" Target="mailto:join-LCFF-list@mlist.cde.ca.gov" TargetMode="External"/><Relationship Id="rId5" Type="http://schemas.openxmlformats.org/officeDocument/2006/relationships/hyperlink" Target="https://www.cde.ca.gov/sp/sw/t1/csss.asp" TargetMode="External"/><Relationship Id="rId4" Type="http://schemas.openxmlformats.org/officeDocument/2006/relationships/hyperlink" Target="https://www.cde.ca.gov/ta/ac/c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mailto:CASystemofSupport@cde.ca.gov" TargetMode="External"/><Relationship Id="rId5" Type="http://schemas.openxmlformats.org/officeDocument/2006/relationships/hyperlink" Target="mailto:Dashboard@cde.ca.gov" TargetMode="External"/><Relationship Id="rId4" Type="http://schemas.openxmlformats.org/officeDocument/2006/relationships/hyperlink" Target="https://www.cde.ca.gov/fg/aa/lc/tuesdaysat2.asp" TargetMode="External"/></Relationships>
</file>

<file path=ppt/slides/_rels/slide6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9" name="Freeform: Shape 8">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grpSp>
        <p:nvGrpSpPr>
          <p:cNvPr id="26" name="Group 2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7" name="Freeform: Shape 2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3" name="Freeform: Shape 3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6" name="Freeform: Shape 5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477FA13F-8258-4219-BB3A-A304113BD49D}"/>
              </a:ext>
            </a:extLst>
          </p:cNvPr>
          <p:cNvSpPr>
            <a:spLocks noGrp="1"/>
          </p:cNvSpPr>
          <p:nvPr>
            <p:ph type="ctrTitle"/>
          </p:nvPr>
        </p:nvSpPr>
        <p:spPr>
          <a:xfrm>
            <a:off x="3502731" y="1542402"/>
            <a:ext cx="5186842" cy="2387918"/>
          </a:xfrm>
        </p:spPr>
        <p:txBody>
          <a:bodyPr vert="horz" lIns="91440" tIns="45720" rIns="91440" bIns="45720" rtlCol="0" anchor="b">
            <a:normAutofit/>
          </a:bodyPr>
          <a:lstStyle/>
          <a:p>
            <a:r>
              <a:rPr kumimoji="0" lang="en-US" sz="5200" b="0" i="0" u="none" strike="noStrike" kern="1200" cap="none" spc="0" normalizeH="0" baseline="0" noProof="0" dirty="0">
                <a:ln>
                  <a:noFill/>
                </a:ln>
                <a:effectLst/>
                <a:uLnTx/>
                <a:uFillTx/>
              </a:rPr>
              <a:t>Introduction to the Local Control Funding Formula</a:t>
            </a:r>
            <a:endParaRPr lang="en-US" sz="5200" kern="1200" dirty="0"/>
          </a:p>
        </p:txBody>
      </p:sp>
      <p:sp>
        <p:nvSpPr>
          <p:cNvPr id="6" name="Text Placeholder 5">
            <a:extLst>
              <a:ext uri="{FF2B5EF4-FFF2-40B4-BE49-F238E27FC236}">
                <a16:creationId xmlns:a16="http://schemas.microsoft.com/office/drawing/2014/main" id="{655B27C7-2F68-4988-9032-414AB4AE9F57}"/>
              </a:ext>
            </a:extLst>
          </p:cNvPr>
          <p:cNvSpPr>
            <a:spLocks noGrp="1"/>
          </p:cNvSpPr>
          <p:nvPr>
            <p:ph type="subTitle" idx="1"/>
          </p:nvPr>
        </p:nvSpPr>
        <p:spPr>
          <a:xfrm>
            <a:off x="3511981" y="4259410"/>
            <a:ext cx="5188034" cy="1056188"/>
          </a:xfrm>
        </p:spPr>
        <p:txBody>
          <a:bodyPr vert="horz" lIns="91440" tIns="45720" rIns="91440" bIns="45720" rtlCol="0">
            <a:noAutofit/>
          </a:bodyPr>
          <a:lstStyle/>
          <a:p>
            <a:pPr marR="0" lvl="0" fontAlgn="auto">
              <a:spcAft>
                <a:spcPts val="0"/>
              </a:spcAft>
              <a:buClrTx/>
              <a:buSzTx/>
              <a:tabLst/>
              <a:defRPr/>
            </a:pPr>
            <a:r>
              <a:rPr kumimoji="0" lang="en-US" b="0" i="0" u="none" strike="noStrike" kern="1200" cap="none" spc="0" normalizeH="0" baseline="0" noProof="0" dirty="0">
                <a:ln>
                  <a:noFill/>
                </a:ln>
                <a:effectLst/>
                <a:uLnTx/>
                <a:uFillTx/>
              </a:rPr>
              <a:t>California Department of Education (CDE)</a:t>
            </a:r>
          </a:p>
          <a:p>
            <a:pPr marR="0" lvl="0" fontAlgn="auto">
              <a:spcAft>
                <a:spcPts val="0"/>
              </a:spcAft>
              <a:buClrTx/>
              <a:buSzTx/>
              <a:tabLst/>
              <a:defRPr/>
            </a:pPr>
            <a:r>
              <a:rPr kumimoji="0" lang="en-US" b="0" i="0" u="none" strike="noStrike" kern="1200" cap="none" spc="0" normalizeH="0" baseline="0" noProof="0" dirty="0">
                <a:ln>
                  <a:noFill/>
                </a:ln>
                <a:effectLst/>
                <a:uLnTx/>
                <a:uFillTx/>
              </a:rPr>
              <a:t>November 12, 2024</a:t>
            </a:r>
          </a:p>
        </p:txBody>
      </p:sp>
    </p:spTree>
    <p:extLst>
      <p:ext uri="{BB962C8B-B14F-4D97-AF65-F5344CB8AC3E}">
        <p14:creationId xmlns:p14="http://schemas.microsoft.com/office/powerpoint/2010/main" val="632366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7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7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7">
          <a:extLst>
            <a:ext uri="{FF2B5EF4-FFF2-40B4-BE49-F238E27FC236}">
              <a16:creationId xmlns:a16="http://schemas.microsoft.com/office/drawing/2014/main" id="{DE5129BF-0E5A-1816-5002-F9A9C7338D72}"/>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C8E6D4B5-3DD6-4F69-90ED-A1C12C379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A582D2AD-C062-F09F-3858-B2D7FDA47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07" name="Group 306">
            <a:extLst>
              <a:ext uri="{FF2B5EF4-FFF2-40B4-BE49-F238E27FC236}">
                <a16:creationId xmlns:a16="http://schemas.microsoft.com/office/drawing/2014/main" id="{3BE5D309-03CB-C2E1-A623-123A8D918E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08" name="Freeform: Shape 307">
              <a:extLst>
                <a:ext uri="{FF2B5EF4-FFF2-40B4-BE49-F238E27FC236}">
                  <a16:creationId xmlns:a16="http://schemas.microsoft.com/office/drawing/2014/main" id="{2CD36308-BEA6-1CF7-CF71-EE0771C049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Freeform: Shape 308">
              <a:extLst>
                <a:ext uri="{FF2B5EF4-FFF2-40B4-BE49-F238E27FC236}">
                  <a16:creationId xmlns:a16="http://schemas.microsoft.com/office/drawing/2014/main" id="{DF52A264-827E-86C9-68BC-49757BA27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0" name="Freeform: Shape 309">
              <a:extLst>
                <a:ext uri="{FF2B5EF4-FFF2-40B4-BE49-F238E27FC236}">
                  <a16:creationId xmlns:a16="http://schemas.microsoft.com/office/drawing/2014/main" id="{0265BCAA-F698-DB27-AE95-4C9D01A44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 name="Freeform: Shape 310">
              <a:extLst>
                <a:ext uri="{FF2B5EF4-FFF2-40B4-BE49-F238E27FC236}">
                  <a16:creationId xmlns:a16="http://schemas.microsoft.com/office/drawing/2014/main" id="{90F58E7E-8AE6-C8EA-50ED-79A2B079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AC93517-A5F6-C17D-F99C-467F79277318}"/>
              </a:ext>
            </a:extLst>
          </p:cNvPr>
          <p:cNvSpPr>
            <a:spLocks noGrp="1"/>
          </p:cNvSpPr>
          <p:nvPr>
            <p:ph type="title"/>
          </p:nvPr>
        </p:nvSpPr>
        <p:spPr>
          <a:xfrm>
            <a:off x="245348" y="2556950"/>
            <a:ext cx="4226169" cy="2140299"/>
          </a:xfrm>
        </p:spPr>
        <p:txBody>
          <a:bodyPr>
            <a:normAutofit/>
          </a:bodyPr>
          <a:lstStyle/>
          <a:p>
            <a:r>
              <a:rPr lang="en-US" dirty="0"/>
              <a:t>Foundational Principles of the LCFF</a:t>
            </a:r>
          </a:p>
        </p:txBody>
      </p:sp>
      <p:sp>
        <p:nvSpPr>
          <p:cNvPr id="4" name="Content Placeholder 3">
            <a:extLst>
              <a:ext uri="{FF2B5EF4-FFF2-40B4-BE49-F238E27FC236}">
                <a16:creationId xmlns:a16="http://schemas.microsoft.com/office/drawing/2014/main" id="{991D0DEA-C3EA-FA47-5856-7326CD747651}"/>
              </a:ext>
            </a:extLst>
          </p:cNvPr>
          <p:cNvSpPr>
            <a:spLocks noGrp="1"/>
          </p:cNvSpPr>
          <p:nvPr>
            <p:ph idx="1"/>
          </p:nvPr>
        </p:nvSpPr>
        <p:spPr>
          <a:xfrm>
            <a:off x="5215811" y="393895"/>
            <a:ext cx="6975884" cy="5825930"/>
          </a:xfrm>
        </p:spPr>
        <p:txBody>
          <a:bodyPr anchor="ctr">
            <a:noAutofit/>
          </a:bodyPr>
          <a:lstStyle/>
          <a:p>
            <a:r>
              <a:rPr lang="en-US" dirty="0"/>
              <a:t>Local education agency (LEA)-level improvement that is based on multiple measures of success</a:t>
            </a:r>
          </a:p>
          <a:p>
            <a:pPr lvl="0"/>
            <a:r>
              <a:rPr lang="en-US" dirty="0"/>
              <a:t>Equity</a:t>
            </a:r>
          </a:p>
          <a:p>
            <a:pPr lvl="1"/>
            <a:r>
              <a:rPr lang="en-US" dirty="0"/>
              <a:t>Additional funding to address specific identified needs of students who are low income, English learners, and/or foster youth (i.e., unduplicated students)</a:t>
            </a:r>
          </a:p>
          <a:p>
            <a:pPr lvl="1"/>
            <a:r>
              <a:rPr lang="en-US" dirty="0"/>
              <a:t>Requirement to Increase or Improve Services in proportion to the increase in funding</a:t>
            </a:r>
          </a:p>
          <a:p>
            <a:pPr lvl="0"/>
            <a:r>
              <a:rPr lang="en-US" dirty="0"/>
              <a:t>Subsidiarity</a:t>
            </a:r>
          </a:p>
          <a:p>
            <a:pPr lvl="1"/>
            <a:r>
              <a:rPr lang="en-US" dirty="0"/>
              <a:t>Social and political issues are best dealt with at the local level</a:t>
            </a:r>
          </a:p>
          <a:p>
            <a:pPr lvl="1"/>
            <a:r>
              <a:rPr lang="en-US" dirty="0"/>
              <a:t>This approach necessitates transparency and collaboration with educational partners</a:t>
            </a:r>
          </a:p>
        </p:txBody>
      </p:sp>
      <p:sp>
        <p:nvSpPr>
          <p:cNvPr id="6" name="Slide Number Placeholder 5">
            <a:extLst>
              <a:ext uri="{FF2B5EF4-FFF2-40B4-BE49-F238E27FC236}">
                <a16:creationId xmlns:a16="http://schemas.microsoft.com/office/drawing/2014/main" id="{2F9F5584-5CF6-803E-4198-EF31DC987E4F}"/>
              </a:ext>
            </a:extLst>
          </p:cNvPr>
          <p:cNvSpPr>
            <a:spLocks noGrp="1"/>
          </p:cNvSpPr>
          <p:nvPr>
            <p:ph type="sldNum" sz="quarter" idx="12"/>
          </p:nvPr>
        </p:nvSpPr>
        <p:spPr/>
        <p:txBody>
          <a:bodyPr/>
          <a:lstStyle/>
          <a:p>
            <a:fld id="{9CD8D479-8942-46E8-A226-A4E01F7A105C}" type="slidenum">
              <a:rPr lang="en-US" smtClean="0">
                <a:solidFill>
                  <a:schemeClr val="tx1"/>
                </a:solidFill>
                <a:latin typeface="Arial" panose="020B0604020202020204" pitchFamily="34" charset="0"/>
                <a:cs typeface="Arial" panose="020B0604020202020204" pitchFamily="34" charset="0"/>
              </a:rPr>
              <a:t>10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81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D83405-FDCA-49E7-9B21-780813CA611E}"/>
              </a:ext>
            </a:extLst>
          </p:cNvPr>
          <p:cNvSpPr>
            <a:spLocks noGrp="1"/>
          </p:cNvSpPr>
          <p:nvPr>
            <p:ph type="title"/>
          </p:nvPr>
        </p:nvSpPr>
        <p:spPr>
          <a:xfrm>
            <a:off x="839788" y="457200"/>
            <a:ext cx="9725049" cy="1334278"/>
          </a:xfrm>
        </p:spPr>
        <p:txBody>
          <a:bodyPr>
            <a:noAutofit/>
          </a:bodyPr>
          <a:lstStyle/>
          <a:p>
            <a:r>
              <a:rPr lang="en-US" sz="4800" dirty="0"/>
              <a:t>Key Components of the LCFF</a:t>
            </a:r>
          </a:p>
        </p:txBody>
      </p:sp>
      <p:sp>
        <p:nvSpPr>
          <p:cNvPr id="3" name="Content Placeholder 2">
            <a:extLst>
              <a:ext uri="{FF2B5EF4-FFF2-40B4-BE49-F238E27FC236}">
                <a16:creationId xmlns:a16="http://schemas.microsoft.com/office/drawing/2014/main" id="{69B59227-2209-46F8-FF03-FEBE1F00C6F7}"/>
              </a:ext>
            </a:extLst>
          </p:cNvPr>
          <p:cNvSpPr>
            <a:spLocks noGrp="1"/>
          </p:cNvSpPr>
          <p:nvPr>
            <p:ph idx="1"/>
          </p:nvPr>
        </p:nvSpPr>
        <p:spPr>
          <a:xfrm>
            <a:off x="838199" y="2264898"/>
            <a:ext cx="10261209" cy="4400205"/>
          </a:xfrm>
        </p:spPr>
        <p:txBody>
          <a:bodyPr>
            <a:normAutofit/>
          </a:bodyPr>
          <a:lstStyle/>
          <a:p>
            <a:pPr marL="228600" indent="-228600">
              <a:buFont typeface="Arial" panose="020B0604020202020204" pitchFamily="34" charset="0"/>
              <a:buChar char="•"/>
            </a:pPr>
            <a:r>
              <a:rPr lang="en-US" dirty="0"/>
              <a:t>LCFF Funding</a:t>
            </a:r>
          </a:p>
          <a:p>
            <a:pPr marL="228600" indent="-228600">
              <a:buFont typeface="Arial" panose="020B0604020202020204" pitchFamily="34" charset="0"/>
              <a:buChar char="•"/>
            </a:pPr>
            <a:r>
              <a:rPr lang="en-US" dirty="0"/>
              <a:t>Requirement to Increase or Improve Services</a:t>
            </a:r>
          </a:p>
          <a:p>
            <a:pPr marL="228600" indent="-228600">
              <a:buFont typeface="Arial" panose="020B0604020202020204" pitchFamily="34" charset="0"/>
              <a:buChar char="•"/>
            </a:pPr>
            <a:r>
              <a:rPr lang="en-US" dirty="0"/>
              <a:t>The LCFF State Priorities</a:t>
            </a:r>
          </a:p>
          <a:p>
            <a:pPr marL="228600" indent="-228600">
              <a:buFont typeface="Arial" panose="020B0604020202020204" pitchFamily="34" charset="0"/>
              <a:buChar char="•"/>
            </a:pPr>
            <a:r>
              <a:rPr lang="en-US" dirty="0"/>
              <a:t>The LCAP</a:t>
            </a:r>
          </a:p>
          <a:p>
            <a:pPr marL="228600" indent="-228600">
              <a:buFont typeface="Arial" panose="020B0604020202020204" pitchFamily="34" charset="0"/>
              <a:buChar char="•"/>
            </a:pPr>
            <a:r>
              <a:rPr lang="en-US" dirty="0"/>
              <a:t>The California School Dashboard (Dashboard)</a:t>
            </a:r>
          </a:p>
          <a:p>
            <a:pPr marL="228600" indent="-228600">
              <a:buFont typeface="Arial" panose="020B0604020202020204" pitchFamily="34" charset="0"/>
              <a:buChar char="•"/>
            </a:pPr>
            <a:r>
              <a:rPr lang="en-US" dirty="0"/>
              <a:t>The Statewide System of Support</a:t>
            </a:r>
          </a:p>
        </p:txBody>
      </p:sp>
      <p:sp>
        <p:nvSpPr>
          <p:cNvPr id="4" name="Slide Number Placeholder 3">
            <a:extLst>
              <a:ext uri="{FF2B5EF4-FFF2-40B4-BE49-F238E27FC236}">
                <a16:creationId xmlns:a16="http://schemas.microsoft.com/office/drawing/2014/main" id="{C22FA98D-0378-40A4-88F6-764AC135B89E}"/>
              </a:ext>
            </a:extLst>
          </p:cNvPr>
          <p:cNvSpPr>
            <a:spLocks noGrp="1"/>
          </p:cNvSpPr>
          <p:nvPr>
            <p:ph type="sldNum" sz="quarter" idx="12"/>
          </p:nvPr>
        </p:nvSpPr>
        <p:spPr/>
        <p:txBody>
          <a:bodyPr/>
          <a:lstStyle/>
          <a:p>
            <a:fld id="{1E47FE53-EBF0-4DA7-9D9D-CC1C3A20F3CB}" type="slidenum">
              <a:rPr lang="en-US" sz="2400" smtClean="0">
                <a:solidFill>
                  <a:schemeClr val="tx1"/>
                </a:solidFill>
                <a:latin typeface="Arial" panose="020B0604020202020204" pitchFamily="34" charset="0"/>
                <a:cs typeface="Arial" panose="020B0604020202020204" pitchFamily="34" charset="0"/>
              </a:rPr>
              <a:pPr/>
              <a:t>11</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1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 name="Title 5">
            <a:extLst>
              <a:ext uri="{FF2B5EF4-FFF2-40B4-BE49-F238E27FC236}">
                <a16:creationId xmlns:a16="http://schemas.microsoft.com/office/drawing/2014/main" id="{0596B7E4-57C7-4657-870C-7D573AD3F127}"/>
              </a:ext>
            </a:extLst>
          </p:cNvPr>
          <p:cNvSpPr>
            <a:spLocks noGrp="1"/>
          </p:cNvSpPr>
          <p:nvPr>
            <p:ph type="title"/>
          </p:nvPr>
        </p:nvSpPr>
        <p:spPr>
          <a:xfrm>
            <a:off x="804672" y="940391"/>
            <a:ext cx="10021446" cy="2944457"/>
          </a:xfrm>
        </p:spPr>
        <p:txBody>
          <a:bodyPr vert="horz" lIns="91440" tIns="45720" rIns="91440" bIns="45720" rtlCol="0" anchor="b">
            <a:normAutofit/>
          </a:bodyPr>
          <a:lstStyle/>
          <a:p>
            <a:r>
              <a:rPr lang="en-US" sz="5400" kern="1200" dirty="0"/>
              <a:t>LCFF Funding</a:t>
            </a:r>
          </a:p>
        </p:txBody>
      </p:sp>
      <p:sp>
        <p:nvSpPr>
          <p:cNvPr id="7" name="Text Placeholder 6">
            <a:extLst>
              <a:ext uri="{FF2B5EF4-FFF2-40B4-BE49-F238E27FC236}">
                <a16:creationId xmlns:a16="http://schemas.microsoft.com/office/drawing/2014/main" id="{A93836BE-D67C-4809-A635-4A5B239BB629}"/>
              </a:ext>
            </a:extLst>
          </p:cNvPr>
          <p:cNvSpPr>
            <a:spLocks noGrp="1"/>
          </p:cNvSpPr>
          <p:nvPr>
            <p:ph type="body" idx="1"/>
          </p:nvPr>
        </p:nvSpPr>
        <p:spPr>
          <a:xfrm>
            <a:off x="804672" y="4123688"/>
            <a:ext cx="9416898" cy="723670"/>
          </a:xfrm>
        </p:spPr>
        <p:txBody>
          <a:bodyPr vert="horz" lIns="91440" tIns="45720" rIns="91440" bIns="45720" rtlCol="0" anchor="ctr">
            <a:normAutofit/>
          </a:bodyPr>
          <a:lstStyle/>
          <a:p>
            <a:r>
              <a:rPr lang="en-US" kern="1200" dirty="0">
                <a:solidFill>
                  <a:schemeClr val="tx1"/>
                </a:solidFill>
              </a:rPr>
              <a:t>Flexible Funding to Address Identified Needs </a:t>
            </a:r>
          </a:p>
        </p:txBody>
      </p:sp>
      <p:grpSp>
        <p:nvGrpSpPr>
          <p:cNvPr id="17" name="Group 16">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8" name="Freeform: Shape 17">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24" name="Freeform: Shape 23">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417EAC31-FE66-4E53-ABB4-916FA1ACC8E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smtClean="0">
                <a:solidFill>
                  <a:schemeClr val="tx1"/>
                </a:solidFill>
                <a:latin typeface="Arial" panose="020B0604020202020204" pitchFamily="34" charset="0"/>
                <a:ea typeface="+mn-ea"/>
                <a:cs typeface="Arial" panose="020B0604020202020204" pitchFamily="34" charset="0"/>
              </a:rPr>
              <a:pPr>
                <a:spcAft>
                  <a:spcPts val="600"/>
                </a:spcAft>
              </a:pPr>
              <a:t>12</a:t>
            </a:fld>
            <a:endParaRPr lang="en-US" sz="24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441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5587-3E6A-1A60-8BC7-E52952C666C0}"/>
              </a:ext>
            </a:extLst>
          </p:cNvPr>
          <p:cNvSpPr>
            <a:spLocks noGrp="1"/>
          </p:cNvSpPr>
          <p:nvPr>
            <p:ph type="title"/>
          </p:nvPr>
        </p:nvSpPr>
        <p:spPr>
          <a:xfrm>
            <a:off x="839788" y="457200"/>
            <a:ext cx="10725679" cy="1202267"/>
          </a:xfrm>
        </p:spPr>
        <p:txBody>
          <a:bodyPr anchor="ctr">
            <a:normAutofit/>
          </a:bodyPr>
          <a:lstStyle/>
          <a:p>
            <a:r>
              <a:rPr lang="en-US" sz="4600" dirty="0"/>
              <a:t>Funding Changes Made by LCFF</a:t>
            </a:r>
          </a:p>
        </p:txBody>
      </p:sp>
      <p:pic>
        <p:nvPicPr>
          <p:cNvPr id="6" name="Content Placeholder 6" descr="Funding changes made by LCFF. See Appendix B for descriptive text.">
            <a:extLst>
              <a:ext uri="{FF2B5EF4-FFF2-40B4-BE49-F238E27FC236}">
                <a16:creationId xmlns:a16="http://schemas.microsoft.com/office/drawing/2014/main" id="{9B5511E5-647D-902C-CD49-760C5ED6E7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3160" y="1363363"/>
            <a:ext cx="10725679" cy="4783437"/>
          </a:xfrm>
        </p:spPr>
      </p:pic>
      <p:sp>
        <p:nvSpPr>
          <p:cNvPr id="4" name="Text Placeholder 3">
            <a:extLst>
              <a:ext uri="{FF2B5EF4-FFF2-40B4-BE49-F238E27FC236}">
                <a16:creationId xmlns:a16="http://schemas.microsoft.com/office/drawing/2014/main" id="{AE09FCB1-C808-06DC-E8B4-B2B2246DBF68}"/>
              </a:ext>
            </a:extLst>
          </p:cNvPr>
          <p:cNvSpPr>
            <a:spLocks noGrp="1"/>
          </p:cNvSpPr>
          <p:nvPr>
            <p:ph type="body" sz="half" idx="2"/>
          </p:nvPr>
        </p:nvSpPr>
        <p:spPr>
          <a:xfrm>
            <a:off x="1449388" y="6146800"/>
            <a:ext cx="7542212" cy="645583"/>
          </a:xfrm>
        </p:spPr>
        <p:txBody>
          <a:bodyPr/>
          <a:lstStyle/>
          <a:p>
            <a:r>
              <a:rPr lang="en-US" dirty="0"/>
              <a:t>*see </a:t>
            </a:r>
            <a:r>
              <a:rPr lang="en-US" dirty="0">
                <a:solidFill>
                  <a:srgbClr val="1704A0"/>
                </a:solidFill>
                <a:hlinkClick r:id="rId4" action="ppaction://hlinksldjump">
                  <a:extLst>
                    <a:ext uri="{A12FA001-AC4F-418D-AE19-62706E023703}">
                      <ahyp:hlinkClr xmlns:ahyp="http://schemas.microsoft.com/office/drawing/2018/hyperlinkcolor" val="tx"/>
                    </a:ext>
                  </a:extLst>
                </a:hlinkClick>
              </a:rPr>
              <a:t>Appendix B</a:t>
            </a:r>
            <a:r>
              <a:rPr lang="en-US" dirty="0"/>
              <a:t> for descriptive text</a:t>
            </a:r>
          </a:p>
        </p:txBody>
      </p:sp>
      <p:sp>
        <p:nvSpPr>
          <p:cNvPr id="5" name="Slide Number Placeholder 4">
            <a:extLst>
              <a:ext uri="{FF2B5EF4-FFF2-40B4-BE49-F238E27FC236}">
                <a16:creationId xmlns:a16="http://schemas.microsoft.com/office/drawing/2014/main" id="{E53F91A0-2BAA-33F7-4C13-8C63CE0D414C}"/>
              </a:ext>
            </a:extLst>
          </p:cNvPr>
          <p:cNvSpPr>
            <a:spLocks noGrp="1"/>
          </p:cNvSpPr>
          <p:nvPr>
            <p:ph type="sldNum" sz="quarter" idx="12"/>
          </p:nvPr>
        </p:nvSpPr>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13</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42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6351-1344-2BCA-DF77-F37C31C75567}"/>
              </a:ext>
            </a:extLst>
          </p:cNvPr>
          <p:cNvSpPr>
            <a:spLocks noGrp="1"/>
          </p:cNvSpPr>
          <p:nvPr>
            <p:ph type="title"/>
          </p:nvPr>
        </p:nvSpPr>
        <p:spPr>
          <a:xfrm>
            <a:off x="839787" y="457200"/>
            <a:ext cx="9895945" cy="1104900"/>
          </a:xfrm>
        </p:spPr>
        <p:txBody>
          <a:bodyPr>
            <a:noAutofit/>
          </a:bodyPr>
          <a:lstStyle/>
          <a:p>
            <a:r>
              <a:rPr lang="en-US" sz="4600" dirty="0"/>
              <a:t>LCFF Funding Formula Basics</a:t>
            </a:r>
          </a:p>
        </p:txBody>
      </p:sp>
      <p:pic>
        <p:nvPicPr>
          <p:cNvPr id="8" name="Content Placeholder 6" descr="Local Control Funding Formula Basics">
            <a:extLst>
              <a:ext uri="{FF2B5EF4-FFF2-40B4-BE49-F238E27FC236}">
                <a16:creationId xmlns:a16="http://schemas.microsoft.com/office/drawing/2014/main" id="{D43DA396-6306-A3EE-5EB9-C3CB48C7622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1927" y="1694628"/>
            <a:ext cx="10988146" cy="4061726"/>
          </a:xfrm>
        </p:spPr>
      </p:pic>
      <p:sp>
        <p:nvSpPr>
          <p:cNvPr id="4" name="Text Placeholder 3">
            <a:extLst>
              <a:ext uri="{FF2B5EF4-FFF2-40B4-BE49-F238E27FC236}">
                <a16:creationId xmlns:a16="http://schemas.microsoft.com/office/drawing/2014/main" id="{C35A88A7-6168-FB33-A4F2-4B14BB15DC82}"/>
              </a:ext>
            </a:extLst>
          </p:cNvPr>
          <p:cNvSpPr>
            <a:spLocks noGrp="1"/>
          </p:cNvSpPr>
          <p:nvPr>
            <p:ph type="body" sz="half" idx="2"/>
          </p:nvPr>
        </p:nvSpPr>
        <p:spPr>
          <a:xfrm>
            <a:off x="1313921" y="6007100"/>
            <a:ext cx="6536856" cy="787400"/>
          </a:xfrm>
        </p:spPr>
        <p:txBody>
          <a:bodyPr/>
          <a:lstStyle/>
          <a:p>
            <a:r>
              <a:rPr lang="en-US" dirty="0"/>
              <a:t>*see </a:t>
            </a:r>
            <a:r>
              <a:rPr lang="en-US" dirty="0">
                <a:solidFill>
                  <a:srgbClr val="1704A0"/>
                </a:solidFill>
                <a:hlinkClick r:id="rId4" action="ppaction://hlinksldjump">
                  <a:extLst>
                    <a:ext uri="{A12FA001-AC4F-418D-AE19-62706E023703}">
                      <ahyp:hlinkClr xmlns:ahyp="http://schemas.microsoft.com/office/drawing/2018/hyperlinkcolor" val="tx"/>
                    </a:ext>
                  </a:extLst>
                </a:hlinkClick>
              </a:rPr>
              <a:t>Appendix C</a:t>
            </a:r>
            <a:r>
              <a:rPr lang="en-US" dirty="0"/>
              <a:t> for descriptive text</a:t>
            </a:r>
          </a:p>
        </p:txBody>
      </p:sp>
      <p:sp>
        <p:nvSpPr>
          <p:cNvPr id="5" name="Slide Number Placeholder 4">
            <a:extLst>
              <a:ext uri="{FF2B5EF4-FFF2-40B4-BE49-F238E27FC236}">
                <a16:creationId xmlns:a16="http://schemas.microsoft.com/office/drawing/2014/main" id="{127E833F-5F3F-54AB-4B84-0AC8AE630012}"/>
              </a:ext>
            </a:extLst>
          </p:cNvPr>
          <p:cNvSpPr>
            <a:spLocks noGrp="1"/>
          </p:cNvSpPr>
          <p:nvPr>
            <p:ph type="sldNum" sz="quarter" idx="12"/>
          </p:nvPr>
        </p:nvSpPr>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14</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33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AA719-DBFF-4492-A6E7-2CD9E2F56EBC}"/>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3600" kern="1200" dirty="0"/>
              <a:t>Unrestricted Funds</a:t>
            </a:r>
          </a:p>
        </p:txBody>
      </p:sp>
      <p:sp>
        <p:nvSpPr>
          <p:cNvPr id="3" name="Content Placeholder 2">
            <a:extLst>
              <a:ext uri="{FF2B5EF4-FFF2-40B4-BE49-F238E27FC236}">
                <a16:creationId xmlns:a16="http://schemas.microsoft.com/office/drawing/2014/main" id="{4E0EB598-2704-4845-ADC9-F6644A62CC4C}"/>
              </a:ext>
            </a:extLst>
          </p:cNvPr>
          <p:cNvSpPr>
            <a:spLocks noGrp="1"/>
          </p:cNvSpPr>
          <p:nvPr>
            <p:ph sz="half" idx="1"/>
          </p:nvPr>
        </p:nvSpPr>
        <p:spPr>
          <a:xfrm>
            <a:off x="804672" y="2019300"/>
            <a:ext cx="4977578" cy="4041671"/>
          </a:xfrm>
        </p:spPr>
        <p:txBody>
          <a:bodyPr vert="horz" lIns="91440" tIns="45720" rIns="91440" bIns="45720" rtlCol="0" anchor="ctr">
            <a:normAutofit/>
          </a:bodyPr>
          <a:lstStyle/>
          <a:p>
            <a:r>
              <a:rPr lang="en-US" dirty="0"/>
              <a:t>All LCFF funding, regardless of whether it is calculated using the formula for the base grant, the formula for the supplemental grant add-on, or the formula for the concentration grant add-on, is unrestricted funding</a:t>
            </a:r>
          </a:p>
          <a:p>
            <a:r>
              <a:rPr lang="en-US" dirty="0"/>
              <a:t>LCFF funds may be spent on any purpose allowable under the California’s </a:t>
            </a:r>
            <a:r>
              <a:rPr lang="en-US" i="1" dirty="0"/>
              <a:t>Education Code</a:t>
            </a:r>
            <a:endParaRPr lang="en-US" sz="1800" dirty="0">
              <a:solidFill>
                <a:schemeClr val="tx2"/>
              </a:solidFill>
              <a:latin typeface="+mn-lt"/>
              <a:cs typeface="+mn-cs"/>
            </a:endParaRPr>
          </a:p>
        </p:txBody>
      </p:sp>
      <p:grpSp>
        <p:nvGrpSpPr>
          <p:cNvPr id="20" name="Group 19">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1" name="Freeform: Shape 2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descr="Money with Wings on Facebook 3.0">
            <a:extLst>
              <a:ext uri="{FF2B5EF4-FFF2-40B4-BE49-F238E27FC236}">
                <a16:creationId xmlns:a16="http://schemas.microsoft.com/office/drawing/2014/main" id="{9CD99B95-C471-4DC5-9B6E-D2D0E2A0E8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121726" y="1629089"/>
            <a:ext cx="3620021" cy="36200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ADE9A5A-34EC-442D-8210-CE9F5EC3BDC0}"/>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a:spcAft>
                <a:spcPts val="600"/>
              </a:spcAft>
            </a:pPr>
            <a:fld id="{1E47FE53-EBF0-4DA7-9D9D-CC1C3A20F3CB}" type="slidenum">
              <a:rPr lang="en-US" sz="2400" smtClean="0">
                <a:solidFill>
                  <a:schemeClr val="tx1"/>
                </a:solidFill>
                <a:latin typeface="Arial" panose="020B0604020202020204" pitchFamily="34" charset="0"/>
                <a:cs typeface="Arial" panose="020B0604020202020204" pitchFamily="34" charset="0"/>
              </a:rPr>
              <a:pPr>
                <a:spcAft>
                  <a:spcPts val="600"/>
                </a:spcAft>
              </a:pPr>
              <a:t>15</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98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D6A18B-07D8-F189-CD71-831AC501BBD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BD985D-624C-D67B-FAAB-A80F87DC6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88A3FA-0B12-D8C9-0B55-77C250DFB6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0F9DFC6-93F0-F8FE-F933-D5C5539BA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1" name="Freeform: Shape 20">
              <a:extLst>
                <a:ext uri="{FF2B5EF4-FFF2-40B4-BE49-F238E27FC236}">
                  <a16:creationId xmlns:a16="http://schemas.microsoft.com/office/drawing/2014/main" id="{92FAD795-78A4-922F-362B-FF4A36159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149E3E3-28AC-2CF9-7D7D-B1FFCD390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1855886-5248-BAD9-76E2-DC75922E0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344163F-7449-8061-BC24-4C05EBEE5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A1C3069-B69D-83F1-5680-53952AFC4011}"/>
              </a:ext>
            </a:extLst>
          </p:cNvPr>
          <p:cNvSpPr>
            <a:spLocks noGrp="1"/>
          </p:cNvSpPr>
          <p:nvPr>
            <p:ph type="title"/>
          </p:nvPr>
        </p:nvSpPr>
        <p:spPr>
          <a:xfrm>
            <a:off x="378603" y="113333"/>
            <a:ext cx="6404333" cy="1454051"/>
          </a:xfrm>
        </p:spPr>
        <p:txBody>
          <a:bodyPr vert="horz" lIns="91440" tIns="45720" rIns="91440" bIns="45720" rtlCol="0" anchor="ctr">
            <a:normAutofit/>
          </a:bodyPr>
          <a:lstStyle/>
          <a:p>
            <a:r>
              <a:rPr lang="en-US" sz="3600" dirty="0"/>
              <a:t>Funding Flexibility to Ensure Student Success</a:t>
            </a:r>
            <a:endParaRPr lang="en-US" sz="3600" kern="1200" dirty="0"/>
          </a:p>
        </p:txBody>
      </p:sp>
      <p:sp>
        <p:nvSpPr>
          <p:cNvPr id="3" name="Content Placeholder 2">
            <a:extLst>
              <a:ext uri="{FF2B5EF4-FFF2-40B4-BE49-F238E27FC236}">
                <a16:creationId xmlns:a16="http://schemas.microsoft.com/office/drawing/2014/main" id="{7011DA29-64B5-C4BD-A595-090DC4387F87}"/>
              </a:ext>
            </a:extLst>
          </p:cNvPr>
          <p:cNvSpPr>
            <a:spLocks noGrp="1"/>
          </p:cNvSpPr>
          <p:nvPr>
            <p:ph sz="half" idx="1"/>
          </p:nvPr>
        </p:nvSpPr>
        <p:spPr>
          <a:xfrm>
            <a:off x="313899" y="1629090"/>
            <a:ext cx="6714698" cy="4960060"/>
          </a:xfrm>
        </p:spPr>
        <p:txBody>
          <a:bodyPr vert="horz" lIns="91440" tIns="45720" rIns="91440" bIns="45720" rtlCol="0" anchor="ctr">
            <a:normAutofit/>
          </a:bodyPr>
          <a:lstStyle/>
          <a:p>
            <a:pPr lvl="0"/>
            <a:r>
              <a:rPr lang="en-US" dirty="0">
                <a:sym typeface="Arial"/>
              </a:rPr>
              <a:t>LCFF provides for an increased level of local flexibility to determine which programs and/or services have the greatest likelihood of ensuring that each student will succeed in relation to each of the LCFF state priorities.</a:t>
            </a:r>
            <a:endParaRPr lang="en-US" dirty="0"/>
          </a:p>
          <a:p>
            <a:pPr lvl="0"/>
            <a:r>
              <a:rPr lang="en-US" dirty="0">
                <a:sym typeface="Arial"/>
              </a:rPr>
              <a:t>In exchange for this flexibility, the LCFF requires greater local responsibility for selecting appropriate and effective programs.</a:t>
            </a:r>
          </a:p>
          <a:p>
            <a:pPr lvl="0"/>
            <a:r>
              <a:rPr lang="en-US" dirty="0"/>
              <a:t>This necessitates transparency and engaging the LEAs educational partners in analysis and decision-making.</a:t>
            </a:r>
          </a:p>
        </p:txBody>
      </p:sp>
      <p:sp>
        <p:nvSpPr>
          <p:cNvPr id="4" name="Slide Number Placeholder 3">
            <a:extLst>
              <a:ext uri="{FF2B5EF4-FFF2-40B4-BE49-F238E27FC236}">
                <a16:creationId xmlns:a16="http://schemas.microsoft.com/office/drawing/2014/main" id="{2C69AACB-F798-2DA8-AB0B-CFC1D34C5AEB}"/>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a:spcAft>
                <a:spcPts val="600"/>
              </a:spcAft>
            </a:pPr>
            <a:fld id="{1E47FE53-EBF0-4DA7-9D9D-CC1C3A20F3CB}" type="slidenum">
              <a:rPr lang="en-US" sz="2400" smtClean="0">
                <a:solidFill>
                  <a:schemeClr val="tx1"/>
                </a:solidFill>
                <a:latin typeface="Arial" panose="020B0604020202020204" pitchFamily="34" charset="0"/>
                <a:cs typeface="Arial" panose="020B0604020202020204" pitchFamily="34" charset="0"/>
              </a:rPr>
              <a:pPr>
                <a:spcAft>
                  <a:spcPts val="600"/>
                </a:spcAft>
              </a:pPr>
              <a:t>16</a:t>
            </a:fld>
            <a:endParaRPr lang="en-US" sz="2400" dirty="0">
              <a:solidFill>
                <a:schemeClr val="tx1"/>
              </a:solidFill>
              <a:latin typeface="Arial" panose="020B0604020202020204" pitchFamily="34" charset="0"/>
              <a:cs typeface="Arial" panose="020B0604020202020204" pitchFamily="34" charset="0"/>
            </a:endParaRPr>
          </a:p>
        </p:txBody>
      </p:sp>
      <p:pic>
        <p:nvPicPr>
          <p:cNvPr id="5" name="Picture 4" descr="Picture of Spider-man with the phrase &quot;With great power comes great responsibility&quot;">
            <a:extLst>
              <a:ext uri="{FF2B5EF4-FFF2-40B4-BE49-F238E27FC236}">
                <a16:creationId xmlns:a16="http://schemas.microsoft.com/office/drawing/2014/main" id="{1868100A-E028-D103-6F90-7B8B9C619AE5}"/>
              </a:ext>
            </a:extLst>
          </p:cNvPr>
          <p:cNvPicPr>
            <a:picLocks noChangeAspect="1"/>
          </p:cNvPicPr>
          <p:nvPr/>
        </p:nvPicPr>
        <p:blipFill rotWithShape="1">
          <a:blip r:embed="rId3"/>
          <a:srcRect t="10068" b="9866"/>
          <a:stretch/>
        </p:blipFill>
        <p:spPr>
          <a:xfrm>
            <a:off x="8100821" y="1973159"/>
            <a:ext cx="3661831" cy="2931881"/>
          </a:xfrm>
          <a:prstGeom prst="rect">
            <a:avLst/>
          </a:prstGeom>
        </p:spPr>
      </p:pic>
    </p:spTree>
    <p:extLst>
      <p:ext uri="{BB962C8B-B14F-4D97-AF65-F5344CB8AC3E}">
        <p14:creationId xmlns:p14="http://schemas.microsoft.com/office/powerpoint/2010/main" val="236220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230F-1CF9-E182-20FF-E161E92D2974}"/>
              </a:ext>
            </a:extLst>
          </p:cNvPr>
          <p:cNvSpPr>
            <a:spLocks noGrp="1"/>
          </p:cNvSpPr>
          <p:nvPr>
            <p:ph type="title"/>
          </p:nvPr>
        </p:nvSpPr>
        <p:spPr/>
        <p:txBody>
          <a:bodyPr>
            <a:normAutofit/>
          </a:bodyPr>
          <a:lstStyle/>
          <a:p>
            <a:r>
              <a:rPr lang="en-US" sz="4600" dirty="0"/>
              <a:t>Equity Multiplier Funding</a:t>
            </a:r>
          </a:p>
        </p:txBody>
      </p:sp>
      <p:sp>
        <p:nvSpPr>
          <p:cNvPr id="3" name="Content Placeholder 2">
            <a:extLst>
              <a:ext uri="{FF2B5EF4-FFF2-40B4-BE49-F238E27FC236}">
                <a16:creationId xmlns:a16="http://schemas.microsoft.com/office/drawing/2014/main" id="{5B90F84A-5ECC-3F10-ADE3-2F7C8FC8EDE7}"/>
              </a:ext>
            </a:extLst>
          </p:cNvPr>
          <p:cNvSpPr>
            <a:spLocks noGrp="1"/>
          </p:cNvSpPr>
          <p:nvPr>
            <p:ph idx="1"/>
          </p:nvPr>
        </p:nvSpPr>
        <p:spPr/>
        <p:txBody>
          <a:bodyPr/>
          <a:lstStyle/>
          <a:p>
            <a:r>
              <a:rPr lang="en-US" dirty="0"/>
              <a:t>Equity Multiplier funding is not an add-on to the LCFF entitlement</a:t>
            </a:r>
          </a:p>
          <a:p>
            <a:pPr lvl="1"/>
            <a:r>
              <a:rPr lang="en-US" dirty="0"/>
              <a:t>Equity Multiplier funding is a separate source of funding allocated outside of the LCFF entitlement and is not offset by the LEA’s local revenue</a:t>
            </a:r>
          </a:p>
          <a:p>
            <a:pPr lvl="1"/>
            <a:r>
              <a:rPr lang="en-US" dirty="0"/>
              <a:t>Funding is identified as a separate line item of the Principal Apportionment Summary; and revenue and expenditures are tracked with a unique Standardized Account Code Structure (SACS) code</a:t>
            </a:r>
          </a:p>
          <a:p>
            <a:r>
              <a:rPr lang="en-US" dirty="0"/>
              <a:t>For additional information please see the </a:t>
            </a:r>
            <a:r>
              <a:rPr lang="en-US" dirty="0">
                <a:solidFill>
                  <a:srgbClr val="1704A0"/>
                </a:solidFill>
                <a:hlinkClick r:id="rId3">
                  <a:extLst>
                    <a:ext uri="{A12FA001-AC4F-418D-AE19-62706E023703}">
                      <ahyp:hlinkClr xmlns:ahyp="http://schemas.microsoft.com/office/drawing/2018/hyperlinkcolor" val="tx"/>
                    </a:ext>
                  </a:extLst>
                </a:hlinkClick>
              </a:rPr>
              <a:t>Local Control Funding Formula Equity Multiplier</a:t>
            </a:r>
            <a:r>
              <a:rPr lang="en-US" dirty="0">
                <a:solidFill>
                  <a:schemeClr val="tx2"/>
                </a:solidFill>
              </a:rPr>
              <a:t> </a:t>
            </a:r>
            <a:r>
              <a:rPr lang="en-US" dirty="0"/>
              <a:t>web page</a:t>
            </a:r>
          </a:p>
        </p:txBody>
      </p:sp>
      <p:sp>
        <p:nvSpPr>
          <p:cNvPr id="6" name="Slide Number Placeholder 5">
            <a:extLst>
              <a:ext uri="{FF2B5EF4-FFF2-40B4-BE49-F238E27FC236}">
                <a16:creationId xmlns:a16="http://schemas.microsoft.com/office/drawing/2014/main" id="{4A803F1D-FD36-9A99-68AF-E518FFF795F8}"/>
              </a:ext>
            </a:extLst>
          </p:cNvPr>
          <p:cNvSpPr>
            <a:spLocks noGrp="1"/>
          </p:cNvSpPr>
          <p:nvPr>
            <p:ph type="sldNum" sz="quarter" idx="12"/>
          </p:nvPr>
        </p:nvSpPr>
        <p:spPr/>
        <p:txBody>
          <a:bodyPr/>
          <a:lstStyle/>
          <a:p>
            <a:fld id="{9CD8D479-8942-46E8-A226-A4E01F7A105C}" type="slidenum">
              <a:rPr lang="en-US" smtClean="0">
                <a:solidFill>
                  <a:schemeClr val="tx1"/>
                </a:solidFill>
                <a:latin typeface="Arial" panose="020B0604020202020204" pitchFamily="34" charset="0"/>
                <a:cs typeface="Arial" panose="020B0604020202020204" pitchFamily="34" charset="0"/>
              </a:rPr>
              <a:t>17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78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8" name="Freeform: Shape 17">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4" name="Freeform: Shape 23">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5">
            <a:extLst>
              <a:ext uri="{FF2B5EF4-FFF2-40B4-BE49-F238E27FC236}">
                <a16:creationId xmlns:a16="http://schemas.microsoft.com/office/drawing/2014/main" id="{0596B7E4-57C7-4657-870C-7D573AD3F127}"/>
              </a:ext>
            </a:extLst>
          </p:cNvPr>
          <p:cNvSpPr>
            <a:spLocks noGrp="1"/>
          </p:cNvSpPr>
          <p:nvPr>
            <p:ph type="title"/>
          </p:nvPr>
        </p:nvSpPr>
        <p:spPr>
          <a:xfrm>
            <a:off x="804672" y="1055098"/>
            <a:ext cx="5760719" cy="4747805"/>
          </a:xfrm>
        </p:spPr>
        <p:txBody>
          <a:bodyPr vert="horz" lIns="91440" tIns="45720" rIns="91440" bIns="45720" rtlCol="0" anchor="ctr">
            <a:normAutofit/>
          </a:bodyPr>
          <a:lstStyle/>
          <a:p>
            <a:r>
              <a:rPr lang="en-US" sz="5400" kern="1200" dirty="0"/>
              <a:t>Requirement to Increase or Improve Services</a:t>
            </a:r>
          </a:p>
        </p:txBody>
      </p:sp>
      <p:sp>
        <p:nvSpPr>
          <p:cNvPr id="7" name="Text Placeholder 6">
            <a:extLst>
              <a:ext uri="{FF2B5EF4-FFF2-40B4-BE49-F238E27FC236}">
                <a16:creationId xmlns:a16="http://schemas.microsoft.com/office/drawing/2014/main" id="{A93836BE-D67C-4809-A635-4A5B239BB629}"/>
              </a:ext>
            </a:extLst>
          </p:cNvPr>
          <p:cNvSpPr>
            <a:spLocks noGrp="1"/>
          </p:cNvSpPr>
          <p:nvPr>
            <p:ph type="body" idx="1"/>
          </p:nvPr>
        </p:nvSpPr>
        <p:spPr>
          <a:xfrm>
            <a:off x="8342357" y="1638300"/>
            <a:ext cx="3330531" cy="3581400"/>
          </a:xfrm>
        </p:spPr>
        <p:txBody>
          <a:bodyPr vert="horz" lIns="91440" tIns="45720" rIns="91440" bIns="45720" rtlCol="0" anchor="ctr">
            <a:normAutofit/>
          </a:bodyPr>
          <a:lstStyle/>
          <a:p>
            <a:r>
              <a:rPr lang="en-US" kern="1200" dirty="0">
                <a:solidFill>
                  <a:schemeClr val="tx1"/>
                </a:solidFill>
              </a:rPr>
              <a:t>Additional Funding with a Focus on Equity </a:t>
            </a:r>
          </a:p>
        </p:txBody>
      </p:sp>
      <p:sp>
        <p:nvSpPr>
          <p:cNvPr id="5" name="Slide Number Placeholder 4">
            <a:extLst>
              <a:ext uri="{FF2B5EF4-FFF2-40B4-BE49-F238E27FC236}">
                <a16:creationId xmlns:a16="http://schemas.microsoft.com/office/drawing/2014/main" id="{417EAC31-FE66-4E53-ABB4-916FA1ACC8E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smtClean="0">
                <a:solidFill>
                  <a:schemeClr val="tx1"/>
                </a:solidFill>
                <a:latin typeface="Arial" panose="020B0604020202020204" pitchFamily="34" charset="0"/>
                <a:ea typeface="+mn-ea"/>
                <a:cs typeface="Arial" panose="020B0604020202020204" pitchFamily="34" charset="0"/>
              </a:rPr>
              <a:pPr>
                <a:spcAft>
                  <a:spcPts val="600"/>
                </a:spcAft>
              </a:pPr>
              <a:t>18</a:t>
            </a:fld>
            <a:endParaRPr lang="en-US" sz="24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7860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A4E11-134D-677F-E856-419F6E1DD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8F36A-1074-B6AA-97CE-2EB8C63C15BE}"/>
              </a:ext>
            </a:extLst>
          </p:cNvPr>
          <p:cNvSpPr>
            <a:spLocks noGrp="1"/>
          </p:cNvSpPr>
          <p:nvPr>
            <p:ph type="title"/>
          </p:nvPr>
        </p:nvSpPr>
        <p:spPr>
          <a:xfrm>
            <a:off x="3821372" y="136525"/>
            <a:ext cx="7532427" cy="1187307"/>
          </a:xfrm>
        </p:spPr>
        <p:txBody>
          <a:bodyPr/>
          <a:lstStyle/>
          <a:p>
            <a:r>
              <a:rPr lang="en-US" sz="3600" dirty="0"/>
              <a:t>Increasing or Improving Services</a:t>
            </a:r>
          </a:p>
        </p:txBody>
      </p:sp>
      <p:sp>
        <p:nvSpPr>
          <p:cNvPr id="3" name="Content Placeholder 2">
            <a:extLst>
              <a:ext uri="{FF2B5EF4-FFF2-40B4-BE49-F238E27FC236}">
                <a16:creationId xmlns:a16="http://schemas.microsoft.com/office/drawing/2014/main" id="{8B6FEE50-1426-ACBE-F0FF-CCDB252078FB}"/>
              </a:ext>
            </a:extLst>
          </p:cNvPr>
          <p:cNvSpPr>
            <a:spLocks noGrp="1"/>
          </p:cNvSpPr>
          <p:nvPr>
            <p:ph idx="1"/>
          </p:nvPr>
        </p:nvSpPr>
        <p:spPr>
          <a:xfrm>
            <a:off x="3958987" y="1225696"/>
            <a:ext cx="7680019" cy="5321763"/>
          </a:xfrm>
        </p:spPr>
        <p:txBody>
          <a:bodyPr>
            <a:normAutofit/>
          </a:bodyPr>
          <a:lstStyle/>
          <a:p>
            <a:r>
              <a:rPr lang="en-US" dirty="0"/>
              <a:t>LEAs are required to demonstrate in the LCAP how they are meeting the requirement to increase or improve services for students who are low income, English learners, and/or foster youth as compared to the services provided to all pupils.</a:t>
            </a:r>
          </a:p>
          <a:p>
            <a:r>
              <a:rPr lang="en-US" dirty="0"/>
              <a:t>Services must be increased or improved in proportion to the increase in funding apportioned on the basis of the number and concentration of low income, English learners, or foster youth students</a:t>
            </a:r>
          </a:p>
          <a:p>
            <a:r>
              <a:rPr lang="en-US" dirty="0"/>
              <a:t>LEAs that are unable to demonstrate that they have increased or improved services by the required percentage are required to carry over the unmet portion of the percentage into the coming year.</a:t>
            </a:r>
          </a:p>
        </p:txBody>
      </p:sp>
      <p:pic>
        <p:nvPicPr>
          <p:cNvPr id="4" name="Picture 2">
            <a:extLst>
              <a:ext uri="{FF2B5EF4-FFF2-40B4-BE49-F238E27FC236}">
                <a16:creationId xmlns:a16="http://schemas.microsoft.com/office/drawing/2014/main" id="{205C1F6E-EEB2-6F06-45B5-100EFF4D1D2C}"/>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r="-3" b="-3"/>
          <a:stretch/>
        </p:blipFill>
        <p:spPr bwMode="auto">
          <a:xfrm>
            <a:off x="0" y="1323833"/>
            <a:ext cx="3821373" cy="380452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8AC1D024-D346-49AD-10C4-F867A4B62B8F}"/>
              </a:ext>
            </a:extLst>
          </p:cNvPr>
          <p:cNvSpPr>
            <a:spLocks noGrp="1"/>
          </p:cNvSpPr>
          <p:nvPr>
            <p:ph type="sldNum" sz="quarter" idx="12"/>
          </p:nvPr>
        </p:nvSpPr>
        <p:spPr/>
        <p:txBody>
          <a:bodyPr/>
          <a:lstStyle/>
          <a:p>
            <a:fld id="{9CD8D479-8942-46E8-A226-A4E01F7A105C}" type="slidenum">
              <a:rPr lang="en-US" smtClean="0">
                <a:solidFill>
                  <a:schemeClr val="tx1"/>
                </a:solidFill>
                <a:latin typeface="Arial" panose="020B0604020202020204" pitchFamily="34" charset="0"/>
                <a:cs typeface="Arial" panose="020B0604020202020204" pitchFamily="34" charset="0"/>
              </a:rPr>
              <a:t>19</a:t>
            </a:fld>
            <a:endParaRPr lang="en-US" dirty="0">
              <a:solidFill>
                <a:schemeClr val="tx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080FFDD3-8E17-BE51-4137-834FF40916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931333"/>
            <a:ext cx="4135272" cy="4821319"/>
            <a:chOff x="0" y="796695"/>
            <a:chExt cx="4850918" cy="5212025"/>
          </a:xfrm>
        </p:grpSpPr>
        <p:sp>
          <p:nvSpPr>
            <p:cNvPr id="7" name="Freeform: Shape 6">
              <a:extLst>
                <a:ext uri="{FF2B5EF4-FFF2-40B4-BE49-F238E27FC236}">
                  <a16:creationId xmlns:a16="http://schemas.microsoft.com/office/drawing/2014/main" id="{EF5DDD5A-4B80-E4F3-3710-637F7A7BF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9AEBB9EC-EDC9-716E-0B55-EEC73D91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391656EB-3416-4F34-6C81-C2434FCD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Freeform: Shape 9">
              <a:extLst>
                <a:ext uri="{FF2B5EF4-FFF2-40B4-BE49-F238E27FC236}">
                  <a16:creationId xmlns:a16="http://schemas.microsoft.com/office/drawing/2014/main" id="{9E03F745-CF08-330A-D5EE-865BC255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485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58DC6C-4D38-4F71-A31C-8B07BD171F02}"/>
              </a:ext>
            </a:extLst>
          </p:cNvPr>
          <p:cNvSpPr>
            <a:spLocks noGrp="1"/>
          </p:cNvSpPr>
          <p:nvPr>
            <p:ph type="title"/>
          </p:nvPr>
        </p:nvSpPr>
        <p:spPr>
          <a:xfrm>
            <a:off x="839788" y="365126"/>
            <a:ext cx="10515600" cy="939800"/>
          </a:xfrm>
        </p:spPr>
        <p:txBody>
          <a:bodyPr anchor="b">
            <a:normAutofit/>
          </a:bodyPr>
          <a:lstStyle/>
          <a:p>
            <a:r>
              <a:rPr lang="en-US" sz="3600" dirty="0"/>
              <a:t>Webinar Series</a:t>
            </a:r>
          </a:p>
        </p:txBody>
      </p:sp>
      <p:sp>
        <p:nvSpPr>
          <p:cNvPr id="9" name="Text Placeholder 8">
            <a:extLst>
              <a:ext uri="{FF2B5EF4-FFF2-40B4-BE49-F238E27FC236}">
                <a16:creationId xmlns:a16="http://schemas.microsoft.com/office/drawing/2014/main" id="{EB28CA33-D341-4847-91F7-8CBC831646A6}"/>
              </a:ext>
            </a:extLst>
          </p:cNvPr>
          <p:cNvSpPr>
            <a:spLocks noGrp="1"/>
          </p:cNvSpPr>
          <p:nvPr>
            <p:ph type="body" idx="1"/>
          </p:nvPr>
        </p:nvSpPr>
        <p:spPr>
          <a:xfrm>
            <a:off x="839788" y="1252538"/>
            <a:ext cx="5157787" cy="823912"/>
          </a:xfrm>
        </p:spPr>
        <p:txBody>
          <a:bodyPr>
            <a:normAutofit/>
          </a:bodyPr>
          <a:lstStyle/>
          <a:p>
            <a:r>
              <a:rPr lang="en-US" dirty="0"/>
              <a:t>Tuesdays @ 2</a:t>
            </a:r>
          </a:p>
        </p:txBody>
      </p:sp>
      <p:sp>
        <p:nvSpPr>
          <p:cNvPr id="10" name="Content Placeholder 9">
            <a:extLst>
              <a:ext uri="{FF2B5EF4-FFF2-40B4-BE49-F238E27FC236}">
                <a16:creationId xmlns:a16="http://schemas.microsoft.com/office/drawing/2014/main" id="{AB3A48CA-199F-464A-A10F-9A5B14230E26}"/>
              </a:ext>
            </a:extLst>
          </p:cNvPr>
          <p:cNvSpPr>
            <a:spLocks noGrp="1"/>
          </p:cNvSpPr>
          <p:nvPr>
            <p:ph sz="half" idx="2"/>
          </p:nvPr>
        </p:nvSpPr>
        <p:spPr>
          <a:xfrm>
            <a:off x="839788" y="2076450"/>
            <a:ext cx="5851957" cy="4113213"/>
          </a:xfrm>
        </p:spPr>
        <p:txBody>
          <a:bodyPr vert="horz" lIns="91440" tIns="45720" rIns="91440" bIns="45720" rtlCol="0" anchor="t">
            <a:noAutofit/>
          </a:bodyPr>
          <a:lstStyle/>
          <a:p>
            <a:pPr lvl="0"/>
            <a:r>
              <a:rPr lang="en-US" dirty="0"/>
              <a:t>11/19: Template and Instructions </a:t>
            </a:r>
          </a:p>
          <a:p>
            <a:pPr lvl="0"/>
            <a:r>
              <a:rPr lang="en-US" dirty="0"/>
              <a:t>12/3: Engaging Educational Partners</a:t>
            </a:r>
          </a:p>
          <a:p>
            <a:pPr lvl="0"/>
            <a:r>
              <a:rPr lang="en-US" dirty="0"/>
              <a:t>12/10: Dashboard - Local Indicators​</a:t>
            </a:r>
          </a:p>
          <a:p>
            <a:pPr lvl="0"/>
            <a:r>
              <a:rPr lang="en-US" dirty="0"/>
              <a:t>12/17: Increased or Improved Services, Part I​</a:t>
            </a:r>
          </a:p>
          <a:p>
            <a:pPr lvl="0"/>
            <a:r>
              <a:rPr lang="en-US" dirty="0"/>
              <a:t>1/7/25: Equity Multiplier Focus Goal</a:t>
            </a:r>
          </a:p>
          <a:p>
            <a:pPr lvl="0"/>
            <a:r>
              <a:rPr lang="en-US" dirty="0"/>
              <a:t>1/14/25: Learning Recovery Emergency Block Grant (LREBG) Actions and Descriptions</a:t>
            </a:r>
          </a:p>
        </p:txBody>
      </p:sp>
      <p:sp>
        <p:nvSpPr>
          <p:cNvPr id="11" name="Text Placeholder 10">
            <a:extLst>
              <a:ext uri="{FF2B5EF4-FFF2-40B4-BE49-F238E27FC236}">
                <a16:creationId xmlns:a16="http://schemas.microsoft.com/office/drawing/2014/main" id="{5CFB381D-CDF5-493A-9930-F5993500DB75}"/>
              </a:ext>
            </a:extLst>
          </p:cNvPr>
          <p:cNvSpPr>
            <a:spLocks noGrp="1"/>
          </p:cNvSpPr>
          <p:nvPr>
            <p:ph type="body" sz="quarter" idx="3"/>
          </p:nvPr>
        </p:nvSpPr>
        <p:spPr>
          <a:xfrm>
            <a:off x="6816436" y="1252538"/>
            <a:ext cx="4538952" cy="823912"/>
          </a:xfrm>
        </p:spPr>
        <p:txBody>
          <a:bodyPr>
            <a:normAutofit/>
          </a:bodyPr>
          <a:lstStyle/>
          <a:p>
            <a:r>
              <a:rPr lang="en-US" dirty="0"/>
              <a:t>Thursdays @ 3</a:t>
            </a:r>
          </a:p>
        </p:txBody>
      </p:sp>
      <p:sp>
        <p:nvSpPr>
          <p:cNvPr id="12" name="Content Placeholder 11">
            <a:extLst>
              <a:ext uri="{FF2B5EF4-FFF2-40B4-BE49-F238E27FC236}">
                <a16:creationId xmlns:a16="http://schemas.microsoft.com/office/drawing/2014/main" id="{63489BD4-CD6E-432B-A2E3-05E1609B1C1F}"/>
              </a:ext>
            </a:extLst>
          </p:cNvPr>
          <p:cNvSpPr>
            <a:spLocks noGrp="1"/>
          </p:cNvSpPr>
          <p:nvPr>
            <p:ph sz="quarter" idx="4"/>
          </p:nvPr>
        </p:nvSpPr>
        <p:spPr>
          <a:xfrm>
            <a:off x="6816434" y="2076450"/>
            <a:ext cx="4538953" cy="4113213"/>
          </a:xfrm>
        </p:spPr>
        <p:txBody>
          <a:bodyPr vert="horz" lIns="91440" tIns="45720" rIns="91440" bIns="45720" rtlCol="0" anchor="t">
            <a:normAutofit/>
          </a:bodyPr>
          <a:lstStyle/>
          <a:p>
            <a:pPr lvl="0"/>
            <a:r>
              <a:rPr lang="en-US" dirty="0"/>
              <a:t>12/5: Goal Analysis</a:t>
            </a:r>
          </a:p>
          <a:p>
            <a:r>
              <a:rPr lang="en-US" dirty="0"/>
              <a:t>12/12: Goals and Actions</a:t>
            </a:r>
          </a:p>
          <a:p>
            <a:r>
              <a:rPr lang="en-US" dirty="0"/>
              <a:t>12/19: Increased or Improved Services, Part II</a:t>
            </a:r>
          </a:p>
          <a:p>
            <a:pPr marL="0" indent="0">
              <a:buNone/>
            </a:pPr>
            <a:endParaRPr lang="en-US" dirty="0"/>
          </a:p>
          <a:p>
            <a:pPr marL="0" indent="0">
              <a:buNone/>
            </a:pPr>
            <a:r>
              <a:rPr lang="en-US" dirty="0"/>
              <a:t>Register for these webinars on the </a:t>
            </a:r>
            <a:r>
              <a:rPr lang="en-US" dirty="0">
                <a:solidFill>
                  <a:srgbClr val="1704A0"/>
                </a:solidFill>
                <a:hlinkClick r:id="rId3" tooltip="https://www.cde.ca.gov/fg/aa/lc/tuesdaysat2.asp">
                  <a:extLst>
                    <a:ext uri="{A12FA001-AC4F-418D-AE19-62706E023703}">
                      <ahyp:hlinkClr xmlns:ahyp="http://schemas.microsoft.com/office/drawing/2018/hyperlinkcolor" val="tx"/>
                    </a:ext>
                  </a:extLst>
                </a:hlinkClick>
              </a:rPr>
              <a:t>Tuesdays@2 webpage (CDE)</a:t>
            </a:r>
            <a:endParaRPr lang="en-US" dirty="0">
              <a:solidFill>
                <a:srgbClr val="1704A0"/>
              </a:solidFill>
            </a:endParaRPr>
          </a:p>
        </p:txBody>
      </p:sp>
      <p:sp>
        <p:nvSpPr>
          <p:cNvPr id="7" name="Slide Number Placeholder 6">
            <a:extLst>
              <a:ext uri="{FF2B5EF4-FFF2-40B4-BE49-F238E27FC236}">
                <a16:creationId xmlns:a16="http://schemas.microsoft.com/office/drawing/2014/main" id="{D56F84C0-610C-4232-A64D-6D04C02BF112}"/>
              </a:ext>
            </a:extLst>
          </p:cNvPr>
          <p:cNvSpPr>
            <a:spLocks noGrp="1"/>
          </p:cNvSpPr>
          <p:nvPr>
            <p:ph type="sldNum" sz="quarter" idx="12"/>
          </p:nvPr>
        </p:nvSpPr>
        <p:spPr/>
        <p:txBody>
          <a:bodyPr/>
          <a:lstStyle/>
          <a:p>
            <a:pPr lvl="0"/>
            <a:fld id="{00000000-1234-1234-1234-123412341234}" type="slidenum">
              <a:rPr lang="en-US" smtClean="0">
                <a:solidFill>
                  <a:schemeClr val="tx1"/>
                </a:solidFill>
                <a:latin typeface="Arial" panose="020B0604020202020204" pitchFamily="34" charset="0"/>
                <a:cs typeface="Arial" panose="020B0604020202020204" pitchFamily="34" charset="0"/>
              </a:rPr>
              <a:pPr lvl="0"/>
              <a:t>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61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04C583E-16B5-8B8D-02B6-14990B082759}"/>
              </a:ext>
            </a:extLst>
          </p:cNvPr>
          <p:cNvSpPr>
            <a:spLocks noGrp="1"/>
          </p:cNvSpPr>
          <p:nvPr>
            <p:ph type="title"/>
          </p:nvPr>
        </p:nvSpPr>
        <p:spPr>
          <a:xfrm>
            <a:off x="640080" y="1243013"/>
            <a:ext cx="3855720" cy="4371974"/>
          </a:xfrm>
        </p:spPr>
        <p:txBody>
          <a:bodyPr>
            <a:normAutofit/>
          </a:bodyPr>
          <a:lstStyle/>
          <a:p>
            <a:r>
              <a:rPr lang="en-US" sz="3600" dirty="0"/>
              <a:t>Specific Training Sessions</a:t>
            </a:r>
          </a:p>
        </p:txBody>
      </p:sp>
      <p:sp>
        <p:nvSpPr>
          <p:cNvPr id="3" name="Content Placeholder 2">
            <a:extLst>
              <a:ext uri="{FF2B5EF4-FFF2-40B4-BE49-F238E27FC236}">
                <a16:creationId xmlns:a16="http://schemas.microsoft.com/office/drawing/2014/main" id="{215278A6-285D-E47D-FD4E-B5A38D331535}"/>
              </a:ext>
            </a:extLst>
          </p:cNvPr>
          <p:cNvSpPr>
            <a:spLocks noGrp="1"/>
          </p:cNvSpPr>
          <p:nvPr>
            <p:ph idx="1"/>
          </p:nvPr>
        </p:nvSpPr>
        <p:spPr>
          <a:xfrm>
            <a:off x="5187197" y="555093"/>
            <a:ext cx="6206227" cy="5747813"/>
          </a:xfrm>
        </p:spPr>
        <p:txBody>
          <a:bodyPr anchor="ctr">
            <a:noAutofit/>
          </a:bodyPr>
          <a:lstStyle/>
          <a:p>
            <a:r>
              <a:rPr lang="en-US" dirty="0"/>
              <a:t>The following trainings related to the requirement to increase or improve services for students who are foster youth, English learners, and low-income are scheduled:</a:t>
            </a:r>
          </a:p>
          <a:p>
            <a:pPr lvl="1"/>
            <a:r>
              <a:rPr lang="en-US" dirty="0"/>
              <a:t>Increased or Improved Services (Part I)</a:t>
            </a:r>
          </a:p>
          <a:p>
            <a:pPr lvl="2"/>
            <a:r>
              <a:rPr lang="en-US" dirty="0"/>
              <a:t>Date: Tuesday, December 17</a:t>
            </a:r>
          </a:p>
          <a:p>
            <a:pPr lvl="2"/>
            <a:r>
              <a:rPr lang="en-US" dirty="0"/>
              <a:t>Time: 2 p.m.</a:t>
            </a:r>
          </a:p>
          <a:p>
            <a:pPr lvl="1"/>
            <a:r>
              <a:rPr lang="en-US" dirty="0"/>
              <a:t>Increased or Improved Services (Part II)</a:t>
            </a:r>
          </a:p>
          <a:p>
            <a:pPr lvl="2"/>
            <a:r>
              <a:rPr lang="en-US" dirty="0"/>
              <a:t>Date: Thursday, December 19</a:t>
            </a:r>
          </a:p>
          <a:p>
            <a:pPr lvl="2"/>
            <a:r>
              <a:rPr lang="en-US" dirty="0"/>
              <a:t>Time: 3 p.m.</a:t>
            </a:r>
          </a:p>
          <a:p>
            <a:pPr lvl="1"/>
            <a:r>
              <a:rPr lang="en-US" dirty="0"/>
              <a:t>Register for these trainings on the </a:t>
            </a:r>
            <a:r>
              <a:rPr lang="en-US" dirty="0">
                <a:solidFill>
                  <a:srgbClr val="1704A0"/>
                </a:solidFill>
                <a:hlinkClick r:id="rId2">
                  <a:extLst>
                    <a:ext uri="{A12FA001-AC4F-418D-AE19-62706E023703}">
                      <ahyp:hlinkClr xmlns:ahyp="http://schemas.microsoft.com/office/drawing/2018/hyperlinkcolor" val="tx"/>
                    </a:ext>
                  </a:extLst>
                </a:hlinkClick>
              </a:rPr>
              <a:t>Tuesdays @ 2 Webinar Series </a:t>
            </a:r>
            <a:r>
              <a:rPr lang="en-US" dirty="0"/>
              <a:t>web page.</a:t>
            </a:r>
          </a:p>
        </p:txBody>
      </p:sp>
      <p:sp>
        <p:nvSpPr>
          <p:cNvPr id="6" name="Slide Number Placeholder 5">
            <a:extLst>
              <a:ext uri="{FF2B5EF4-FFF2-40B4-BE49-F238E27FC236}">
                <a16:creationId xmlns:a16="http://schemas.microsoft.com/office/drawing/2014/main" id="{E68A403E-3CAF-9076-812C-A83B07A2840C}"/>
              </a:ext>
            </a:extLst>
          </p:cNvPr>
          <p:cNvSpPr>
            <a:spLocks noGrp="1"/>
          </p:cNvSpPr>
          <p:nvPr>
            <p:ph type="sldNum" sz="quarter" idx="12"/>
          </p:nvPr>
        </p:nvSpPr>
        <p:spPr>
          <a:xfrm>
            <a:off x="8610600" y="6159260"/>
            <a:ext cx="2743200" cy="562215"/>
          </a:xfrm>
        </p:spPr>
        <p:txBody>
          <a:bodyPr>
            <a:normAutofit/>
          </a:bodyPr>
          <a:lstStyle/>
          <a:p>
            <a:pPr>
              <a:spcAft>
                <a:spcPts val="600"/>
              </a:spcAft>
            </a:pPr>
            <a:fld id="{9CD8D479-8942-46E8-A226-A4E01F7A105C}" type="slidenum">
              <a:rPr lang="en-US" smtClean="0">
                <a:solidFill>
                  <a:schemeClr val="tx1"/>
                </a:solidFill>
                <a:latin typeface="Arial" panose="020B0604020202020204" pitchFamily="34" charset="0"/>
                <a:cs typeface="Arial" panose="020B0604020202020204" pitchFamily="34" charset="0"/>
              </a:rPr>
              <a:pPr>
                <a:spcAft>
                  <a:spcPts val="600"/>
                </a:spcAft>
              </a:pPr>
              <a:t>20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499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8" name="Freeform: Shape 17">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4" name="Freeform: Shape 23">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B9DF0F51-C3D1-215C-CFA9-7300C5EE86FA}"/>
              </a:ext>
            </a:extLst>
          </p:cNvPr>
          <p:cNvSpPr>
            <a:spLocks noGrp="1"/>
          </p:cNvSpPr>
          <p:nvPr>
            <p:ph type="title"/>
          </p:nvPr>
        </p:nvSpPr>
        <p:spPr>
          <a:xfrm>
            <a:off x="804672" y="1055098"/>
            <a:ext cx="5760719" cy="4747805"/>
          </a:xfrm>
        </p:spPr>
        <p:txBody>
          <a:bodyPr vert="horz" lIns="91440" tIns="45720" rIns="91440" bIns="45720" rtlCol="0" anchor="ctr">
            <a:normAutofit/>
          </a:bodyPr>
          <a:lstStyle/>
          <a:p>
            <a:r>
              <a:rPr lang="en-US" sz="5400" kern="1200" dirty="0"/>
              <a:t>The LCFF State Priorities</a:t>
            </a:r>
          </a:p>
        </p:txBody>
      </p:sp>
      <p:sp>
        <p:nvSpPr>
          <p:cNvPr id="8" name="Text Placeholder 7">
            <a:extLst>
              <a:ext uri="{FF2B5EF4-FFF2-40B4-BE49-F238E27FC236}">
                <a16:creationId xmlns:a16="http://schemas.microsoft.com/office/drawing/2014/main" id="{FDDF2F1B-5626-C169-B761-1FBF27D56E2B}"/>
              </a:ext>
            </a:extLst>
          </p:cNvPr>
          <p:cNvSpPr>
            <a:spLocks noGrp="1"/>
          </p:cNvSpPr>
          <p:nvPr>
            <p:ph type="body" idx="1"/>
          </p:nvPr>
        </p:nvSpPr>
        <p:spPr>
          <a:xfrm>
            <a:off x="7991475" y="1638300"/>
            <a:ext cx="3681413" cy="3581400"/>
          </a:xfrm>
        </p:spPr>
        <p:txBody>
          <a:bodyPr vert="horz" lIns="91440" tIns="45720" rIns="91440" bIns="45720" rtlCol="0" anchor="ctr">
            <a:normAutofit/>
          </a:bodyPr>
          <a:lstStyle/>
          <a:p>
            <a:r>
              <a:rPr lang="en-US" sz="2600" kern="1200" dirty="0">
                <a:solidFill>
                  <a:schemeClr val="tx1"/>
                </a:solidFill>
              </a:rPr>
              <a:t>Areas of Focus for California’s LEAs</a:t>
            </a:r>
          </a:p>
        </p:txBody>
      </p:sp>
      <p:sp>
        <p:nvSpPr>
          <p:cNvPr id="6" name="Slide Number Placeholder 5">
            <a:extLst>
              <a:ext uri="{FF2B5EF4-FFF2-40B4-BE49-F238E27FC236}">
                <a16:creationId xmlns:a16="http://schemas.microsoft.com/office/drawing/2014/main" id="{34790FA8-274C-7EB4-1F01-9345F3C502C6}"/>
              </a:ext>
            </a:extLst>
          </p:cNvPr>
          <p:cNvSpPr>
            <a:spLocks noGrp="1"/>
          </p:cNvSpPr>
          <p:nvPr>
            <p:ph type="sldNum" sz="quarter" idx="12"/>
          </p:nvPr>
        </p:nvSpPr>
        <p:spPr>
          <a:xfrm>
            <a:off x="8610600" y="6193766"/>
            <a:ext cx="2743200" cy="527709"/>
          </a:xfrm>
        </p:spPr>
        <p:txBody>
          <a:bodyPr vert="horz" lIns="91440" tIns="45720" rIns="91440" bIns="45720" rtlCol="0" anchor="ctr">
            <a:normAutofit/>
          </a:bodyPr>
          <a:lstStyle/>
          <a:p>
            <a:pPr>
              <a:spcAft>
                <a:spcPts val="600"/>
              </a:spcAft>
            </a:pPr>
            <a:fld id="{9CD8D479-8942-46E8-A226-A4E01F7A105C}" type="slidenum">
              <a:rPr lang="en-US" smtClean="0">
                <a:solidFill>
                  <a:schemeClr val="tx1"/>
                </a:solidFill>
                <a:latin typeface="Arial" panose="020B0604020202020204" pitchFamily="34" charset="0"/>
                <a:cs typeface="Arial" panose="020B0604020202020204" pitchFamily="34" charset="0"/>
              </a:rPr>
              <a:pPr>
                <a:spcAft>
                  <a:spcPts val="600"/>
                </a:spcAft>
              </a:pPr>
              <a:t>21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01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29C9-3A53-C9BA-4430-5E5FE9B4AA4B}"/>
              </a:ext>
            </a:extLst>
          </p:cNvPr>
          <p:cNvSpPr>
            <a:spLocks noGrp="1"/>
          </p:cNvSpPr>
          <p:nvPr>
            <p:ph type="title"/>
          </p:nvPr>
        </p:nvSpPr>
        <p:spPr/>
        <p:txBody>
          <a:bodyPr/>
          <a:lstStyle/>
          <a:p>
            <a:r>
              <a:rPr lang="en-US" dirty="0"/>
              <a:t>LCFF State Priorities</a:t>
            </a:r>
          </a:p>
        </p:txBody>
      </p:sp>
      <p:sp>
        <p:nvSpPr>
          <p:cNvPr id="3" name="Content Placeholder 2">
            <a:extLst>
              <a:ext uri="{FF2B5EF4-FFF2-40B4-BE49-F238E27FC236}">
                <a16:creationId xmlns:a16="http://schemas.microsoft.com/office/drawing/2014/main" id="{77493E9F-4C92-CD3C-183C-33B413CED77C}"/>
              </a:ext>
            </a:extLst>
          </p:cNvPr>
          <p:cNvSpPr>
            <a:spLocks noGrp="1"/>
          </p:cNvSpPr>
          <p:nvPr>
            <p:ph sz="half" idx="1"/>
          </p:nvPr>
        </p:nvSpPr>
        <p:spPr/>
        <p:txBody>
          <a:bodyPr/>
          <a:lstStyle/>
          <a:p>
            <a:pPr lvl="0"/>
            <a:r>
              <a:rPr lang="en-US" dirty="0"/>
              <a:t>Priority 1: Appropriate teacher assignment, sufficient instructional materials, and facilities in good repair</a:t>
            </a:r>
          </a:p>
          <a:p>
            <a:pPr lvl="0"/>
            <a:r>
              <a:rPr lang="en-US" dirty="0"/>
              <a:t>Priority 2: Implementation of academic content and performance standards adopted by SBE</a:t>
            </a:r>
          </a:p>
          <a:p>
            <a:pPr lvl="0"/>
            <a:r>
              <a:rPr lang="en-US" dirty="0"/>
              <a:t>Priority 3: Parental Involvement and Family Engagement</a:t>
            </a:r>
          </a:p>
          <a:p>
            <a:r>
              <a:rPr lang="en-US" dirty="0"/>
              <a:t>Priority 4: Pupil Achievement </a:t>
            </a:r>
          </a:p>
        </p:txBody>
      </p:sp>
      <p:sp>
        <p:nvSpPr>
          <p:cNvPr id="4" name="Content Placeholder 3">
            <a:extLst>
              <a:ext uri="{FF2B5EF4-FFF2-40B4-BE49-F238E27FC236}">
                <a16:creationId xmlns:a16="http://schemas.microsoft.com/office/drawing/2014/main" id="{E1038918-73DD-BE29-44F5-170D31AA460B}"/>
              </a:ext>
            </a:extLst>
          </p:cNvPr>
          <p:cNvSpPr>
            <a:spLocks noGrp="1"/>
          </p:cNvSpPr>
          <p:nvPr>
            <p:ph sz="half" idx="2"/>
          </p:nvPr>
        </p:nvSpPr>
        <p:spPr/>
        <p:txBody>
          <a:bodyPr/>
          <a:lstStyle/>
          <a:p>
            <a:pPr lvl="0"/>
            <a:r>
              <a:rPr lang="en-US" dirty="0"/>
              <a:t>Priority 5: Pupil engagement</a:t>
            </a:r>
          </a:p>
          <a:p>
            <a:pPr lvl="0"/>
            <a:r>
              <a:rPr lang="en-US" dirty="0"/>
              <a:t>Priority 6: School Climate</a:t>
            </a:r>
          </a:p>
          <a:p>
            <a:pPr lvl="0"/>
            <a:r>
              <a:rPr lang="en-US" dirty="0"/>
              <a:t>Priority 7: Course Access</a:t>
            </a:r>
          </a:p>
          <a:p>
            <a:pPr lvl="0"/>
            <a:r>
              <a:rPr lang="en-US" dirty="0"/>
              <a:t>Priority 8: Other Pupil Outcomes</a:t>
            </a:r>
          </a:p>
          <a:p>
            <a:pPr lvl="0"/>
            <a:r>
              <a:rPr lang="en-US" dirty="0"/>
              <a:t>Priority 9: Expelled Students (COEs only)</a:t>
            </a:r>
          </a:p>
          <a:p>
            <a:pPr lvl="0"/>
            <a:r>
              <a:rPr lang="en-US" dirty="0"/>
              <a:t>Priority 10: Foster Youth (COEs only)</a:t>
            </a:r>
          </a:p>
          <a:p>
            <a:pPr lvl="0"/>
            <a:r>
              <a:rPr lang="en-US" dirty="0"/>
              <a:t>Plus, any Local Priorities</a:t>
            </a:r>
          </a:p>
        </p:txBody>
      </p:sp>
      <p:sp>
        <p:nvSpPr>
          <p:cNvPr id="5" name="Slide Number Placeholder 4">
            <a:extLst>
              <a:ext uri="{FF2B5EF4-FFF2-40B4-BE49-F238E27FC236}">
                <a16:creationId xmlns:a16="http://schemas.microsoft.com/office/drawing/2014/main" id="{2FC0E934-02D9-B3A9-3DDF-52F0026D00E9}"/>
              </a:ext>
            </a:extLst>
          </p:cNvPr>
          <p:cNvSpPr>
            <a:spLocks noGrp="1"/>
          </p:cNvSpPr>
          <p:nvPr>
            <p:ph type="sldNum" sz="quarter" idx="12"/>
          </p:nvPr>
        </p:nvSpPr>
        <p:spPr>
          <a:xfrm>
            <a:off x="8610600" y="6176964"/>
            <a:ext cx="2743200" cy="544512"/>
          </a:xfrm>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22</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96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a:xfrm>
            <a:off x="804672" y="296674"/>
            <a:ext cx="7939278" cy="1454051"/>
          </a:xfrm>
        </p:spPr>
        <p:txBody>
          <a:bodyPr>
            <a:normAutofit/>
          </a:bodyPr>
          <a:lstStyle/>
          <a:p>
            <a:r>
              <a:rPr lang="en-US" sz="3600" dirty="0"/>
              <a:t>Priority 1: Basic Conditions and Services</a:t>
            </a:r>
          </a:p>
        </p:txBody>
      </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a:xfrm>
            <a:off x="804672" y="1700783"/>
            <a:ext cx="5167503" cy="5020691"/>
          </a:xfrm>
        </p:spPr>
        <p:txBody>
          <a:bodyPr anchor="t">
            <a:normAutofit/>
          </a:bodyPr>
          <a:lstStyle/>
          <a:p>
            <a:r>
              <a:rPr lang="en-US" dirty="0"/>
              <a:t>The degree to which:</a:t>
            </a:r>
          </a:p>
          <a:p>
            <a:pPr lvl="1"/>
            <a:r>
              <a:rPr lang="en-US" dirty="0"/>
              <a:t>Teachers in the LEA are appropriately assigned and fully credentialed in the subject area and for the students they are teaching;</a:t>
            </a:r>
          </a:p>
          <a:p>
            <a:pPr lvl="1"/>
            <a:r>
              <a:rPr lang="en-US" dirty="0"/>
              <a:t>Every student in the LEA has sufficient access to the standards-aligned instructional materials; and</a:t>
            </a:r>
          </a:p>
          <a:p>
            <a:pPr lvl="1"/>
            <a:r>
              <a:rPr lang="en-US" dirty="0"/>
              <a:t>School facilities are maintained in good repair</a:t>
            </a:r>
          </a:p>
        </p:txBody>
      </p:sp>
      <p:grpSp>
        <p:nvGrpSpPr>
          <p:cNvPr id="17" name="Group 1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8" name="Freeform: Shape 1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3D118823-5658-489D-9AB0-BB2353986C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34911" y="1790457"/>
            <a:ext cx="3118864" cy="3335684"/>
          </a:xfrm>
          <a:prstGeom prst="rect">
            <a:avLst/>
          </a:prstGeom>
        </p:spPr>
      </p:pic>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a:xfrm>
            <a:off x="8610600" y="6280030"/>
            <a:ext cx="2743200" cy="441445"/>
          </a:xfrm>
        </p:spPr>
        <p:txBody>
          <a:bodyPr>
            <a:normAutofit lnSpcReduction="10000"/>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23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159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a:xfrm>
            <a:off x="1180947" y="426423"/>
            <a:ext cx="9829800" cy="1325880"/>
          </a:xfrm>
        </p:spPr>
        <p:txBody>
          <a:bodyPr anchor="b">
            <a:normAutofit/>
          </a:bodyPr>
          <a:lstStyle/>
          <a:p>
            <a:r>
              <a:rPr lang="en-US" sz="3600" dirty="0"/>
              <a:t>Priority 2: State Standards</a:t>
            </a:r>
          </a:p>
        </p:txBody>
      </p:sp>
      <p:grpSp>
        <p:nvGrpSpPr>
          <p:cNvPr id="28" name="Group 27">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29" name="Freeform: Shape 28">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a:xfrm>
            <a:off x="804672" y="1752302"/>
            <a:ext cx="6165010" cy="4831377"/>
          </a:xfrm>
        </p:spPr>
        <p:txBody>
          <a:bodyPr anchor="ctr">
            <a:normAutofit/>
          </a:bodyPr>
          <a:lstStyle/>
          <a:p>
            <a:pPr lvl="0"/>
            <a:r>
              <a:rPr lang="en-US" dirty="0"/>
              <a:t>The implementation of State Board adopted academic content and performance standards for all students; and</a:t>
            </a:r>
          </a:p>
          <a:p>
            <a:pPr lvl="0"/>
            <a:r>
              <a:rPr lang="en-US" dirty="0"/>
              <a:t>How the programs and services provided by the LEA will enable English learners to access the Common Core State Standards and the English Learner Development standards for purposes of gaining academic content knowledge and English language proficiency</a:t>
            </a:r>
          </a:p>
        </p:txBody>
      </p:sp>
      <p:grpSp>
        <p:nvGrpSpPr>
          <p:cNvPr id="33" name="Group 32">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4" name="Freeform: Shape 23">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a:extLst>
              <a:ext uri="{FF2B5EF4-FFF2-40B4-BE49-F238E27FC236}">
                <a16:creationId xmlns:a16="http://schemas.microsoft.com/office/drawing/2014/main" id="{F97CEBE4-BC7E-47C0-BC15-E59CD253CD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51965" y="1387179"/>
            <a:ext cx="3356138" cy="4302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a:xfrm>
            <a:off x="8610600" y="6274192"/>
            <a:ext cx="2743200" cy="447284"/>
          </a:xfrm>
        </p:spPr>
        <p:txBody>
          <a:bodyPr>
            <a:normAutofit lnSpcReduction="10000"/>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24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219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674A39F-1D03-434B-A9CD-CF9B88C07F40}"/>
              </a:ext>
            </a:extLst>
          </p:cNvPr>
          <p:cNvSpPr>
            <a:spLocks noGrp="1"/>
          </p:cNvSpPr>
          <p:nvPr>
            <p:ph type="title"/>
          </p:nvPr>
        </p:nvSpPr>
        <p:spPr>
          <a:xfrm>
            <a:off x="1179576" y="406883"/>
            <a:ext cx="9829800" cy="1325880"/>
          </a:xfrm>
        </p:spPr>
        <p:txBody>
          <a:bodyPr anchor="b">
            <a:normAutofit/>
          </a:bodyPr>
          <a:lstStyle/>
          <a:p>
            <a:pPr algn="ctr"/>
            <a:r>
              <a:rPr lang="en-US" sz="3600" dirty="0"/>
              <a:t>Priority 3: Parental Involvement and Family Engagement</a:t>
            </a:r>
          </a:p>
        </p:txBody>
      </p:sp>
      <p:grpSp>
        <p:nvGrpSpPr>
          <p:cNvPr id="4107" name="Group 4106">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108" name="Freeform: Shape 4107">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Shape 4108">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0" name="Freeform: Shape 4109">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6">
            <a:extLst>
              <a:ext uri="{FF2B5EF4-FFF2-40B4-BE49-F238E27FC236}">
                <a16:creationId xmlns:a16="http://schemas.microsoft.com/office/drawing/2014/main" id="{3E011D7D-2B18-47DC-B39F-48FB2040C586}"/>
              </a:ext>
            </a:extLst>
          </p:cNvPr>
          <p:cNvSpPr>
            <a:spLocks noGrp="1"/>
          </p:cNvSpPr>
          <p:nvPr>
            <p:ph idx="1"/>
          </p:nvPr>
        </p:nvSpPr>
        <p:spPr>
          <a:xfrm>
            <a:off x="804672" y="1924050"/>
            <a:ext cx="6091428" cy="4527067"/>
          </a:xfrm>
        </p:spPr>
        <p:txBody>
          <a:bodyPr anchor="ctr">
            <a:normAutofit/>
          </a:bodyPr>
          <a:lstStyle/>
          <a:p>
            <a:pPr lvl="0"/>
            <a:r>
              <a:rPr lang="en-US" dirty="0"/>
              <a:t>The efforts the LEA makes to seek parent input in making decisions for the school district and each individual </a:t>
            </a:r>
            <a:r>
              <a:rPr lang="en-US" dirty="0" err="1"/>
              <a:t>schoolsite</a:t>
            </a:r>
            <a:r>
              <a:rPr lang="en-US" dirty="0"/>
              <a:t>;</a:t>
            </a:r>
          </a:p>
          <a:p>
            <a:pPr lvl="0"/>
            <a:r>
              <a:rPr lang="en-US" dirty="0"/>
              <a:t>How the LEA will promote parental participation in programs for students who are low income, English learners, and foster youth; and </a:t>
            </a:r>
          </a:p>
          <a:p>
            <a:pPr lvl="0"/>
            <a:r>
              <a:rPr lang="en-US" dirty="0"/>
              <a:t>How the LEA will promote parental participation in programs for students with disabilities</a:t>
            </a:r>
          </a:p>
        </p:txBody>
      </p:sp>
      <p:grpSp>
        <p:nvGrpSpPr>
          <p:cNvPr id="4113" name="Group 4112">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4114" name="Freeform: Shape 4113">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Freeform: Shape 4114">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Freeform: Shape 4115">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17" name="Freeform: Shape 4116">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a:extLst>
              <a:ext uri="{FF2B5EF4-FFF2-40B4-BE49-F238E27FC236}">
                <a16:creationId xmlns:a16="http://schemas.microsoft.com/office/drawing/2014/main" id="{9CA72116-6856-423C-B66F-4B397588EB0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7261" y="2837712"/>
            <a:ext cx="3238926" cy="321733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D7E9254-76E5-48AB-8E9B-B4E67C3528A3}"/>
              </a:ext>
            </a:extLst>
          </p:cNvPr>
          <p:cNvSpPr>
            <a:spLocks noGrp="1"/>
          </p:cNvSpPr>
          <p:nvPr>
            <p:ph type="sldNum" sz="quarter" idx="12"/>
          </p:nvPr>
        </p:nvSpPr>
        <p:spPr>
          <a:xfrm>
            <a:off x="8610600" y="6231988"/>
            <a:ext cx="2743200" cy="489487"/>
          </a:xfrm>
        </p:spPr>
        <p:txBody>
          <a:bodyPr>
            <a:normAutofit/>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933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B51F4B-AE18-9610-FC7F-E0D2FF0980DC}"/>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686DFDC-1E6D-5B1B-8C4D-05DB7A13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AE71780A-B9EB-8383-8BCD-BA766397C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A53CA93-4B31-271E-43C1-75E74BC55541}"/>
              </a:ext>
            </a:extLst>
          </p:cNvPr>
          <p:cNvSpPr>
            <a:spLocks noGrp="1"/>
          </p:cNvSpPr>
          <p:nvPr>
            <p:ph type="title"/>
          </p:nvPr>
        </p:nvSpPr>
        <p:spPr>
          <a:xfrm>
            <a:off x="1179576" y="406883"/>
            <a:ext cx="9829800" cy="932819"/>
          </a:xfrm>
        </p:spPr>
        <p:txBody>
          <a:bodyPr anchor="b">
            <a:normAutofit/>
          </a:bodyPr>
          <a:lstStyle/>
          <a:p>
            <a:r>
              <a:rPr lang="en-US" sz="3600" dirty="0"/>
              <a:t>Priority 4: Pupil Achievement (1 of 2)</a:t>
            </a:r>
          </a:p>
        </p:txBody>
      </p:sp>
      <p:grpSp>
        <p:nvGrpSpPr>
          <p:cNvPr id="4107" name="Group 4106">
            <a:extLst>
              <a:ext uri="{FF2B5EF4-FFF2-40B4-BE49-F238E27FC236}">
                <a16:creationId xmlns:a16="http://schemas.microsoft.com/office/drawing/2014/main" id="{74B1D63B-6DF7-6A48-1104-6F8CD23195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108" name="Freeform: Shape 4107">
              <a:extLst>
                <a:ext uri="{FF2B5EF4-FFF2-40B4-BE49-F238E27FC236}">
                  <a16:creationId xmlns:a16="http://schemas.microsoft.com/office/drawing/2014/main" id="{35613FED-F7BB-6FB8-C1BD-D29D4201A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Shape 4108">
              <a:extLst>
                <a:ext uri="{FF2B5EF4-FFF2-40B4-BE49-F238E27FC236}">
                  <a16:creationId xmlns:a16="http://schemas.microsoft.com/office/drawing/2014/main" id="{F4132CC0-E36A-9E2E-6F43-7C804732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0" name="Freeform: Shape 4109">
              <a:extLst>
                <a:ext uri="{FF2B5EF4-FFF2-40B4-BE49-F238E27FC236}">
                  <a16:creationId xmlns:a16="http://schemas.microsoft.com/office/drawing/2014/main" id="{B962F77F-3125-CD0B-C067-20E2E2E68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0752E7C9-DC20-D70B-EA8A-1FBE4B77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6">
            <a:extLst>
              <a:ext uri="{FF2B5EF4-FFF2-40B4-BE49-F238E27FC236}">
                <a16:creationId xmlns:a16="http://schemas.microsoft.com/office/drawing/2014/main" id="{B4731000-56A3-2215-9C11-B7625DFA62E9}"/>
              </a:ext>
            </a:extLst>
          </p:cNvPr>
          <p:cNvSpPr>
            <a:spLocks noGrp="1"/>
          </p:cNvSpPr>
          <p:nvPr>
            <p:ph idx="1"/>
          </p:nvPr>
        </p:nvSpPr>
        <p:spPr>
          <a:xfrm>
            <a:off x="804672" y="1855292"/>
            <a:ext cx="10549128" cy="5020914"/>
          </a:xfrm>
        </p:spPr>
        <p:txBody>
          <a:bodyPr anchor="t">
            <a:normAutofit/>
          </a:bodyPr>
          <a:lstStyle/>
          <a:p>
            <a:pPr rtl="0" eaLnBrk="1" latinLnBrk="0" hangingPunct="1"/>
            <a:r>
              <a:rPr lang="en-US" sz="2400" kern="1200" dirty="0">
                <a:solidFill>
                  <a:schemeClr val="tx1"/>
                </a:solidFill>
                <a:effectLst/>
                <a:latin typeface="Arial" panose="020B0604020202020204" pitchFamily="34" charset="0"/>
                <a:ea typeface="+mn-ea"/>
                <a:cs typeface="Arial" panose="020B0604020202020204" pitchFamily="34" charset="0"/>
              </a:rPr>
              <a:t>Measured by all of the following, as applicable to the LEA:</a:t>
            </a:r>
            <a:endParaRPr lang="en-US" sz="2400" dirty="0">
              <a:effectLst/>
            </a:endParaRPr>
          </a:p>
          <a:p>
            <a:pPr rtl="0" eaLnBrk="1" latinLnBrk="0" hangingPunct="1"/>
            <a:r>
              <a:rPr lang="en-US" sz="2400" kern="1200" dirty="0">
                <a:solidFill>
                  <a:schemeClr val="tx1"/>
                </a:solidFill>
                <a:effectLst/>
                <a:latin typeface="Arial" panose="020B0604020202020204" pitchFamily="34" charset="0"/>
                <a:ea typeface="+mn-ea"/>
                <a:cs typeface="Arial" panose="020B0604020202020204" pitchFamily="34" charset="0"/>
              </a:rPr>
              <a:t>statewide standardized assessments;</a:t>
            </a:r>
            <a:endParaRPr lang="en-US" dirty="0">
              <a:effectLst/>
            </a:endParaRPr>
          </a:p>
          <a:p>
            <a:pPr rtl="0" eaLnBrk="1" latinLnBrk="0" hangingPunct="1"/>
            <a:r>
              <a:rPr lang="en-US" sz="2400" kern="1200" dirty="0">
                <a:solidFill>
                  <a:schemeClr val="tx1"/>
                </a:solidFill>
                <a:effectLst/>
                <a:latin typeface="Arial" panose="020B0604020202020204" pitchFamily="34" charset="0"/>
                <a:ea typeface="+mn-ea"/>
                <a:cs typeface="Arial" panose="020B0604020202020204" pitchFamily="34" charset="0"/>
              </a:rPr>
              <a:t>the percentage of students who have successfully completed courses that satisfy University of California or California State University entrance requirements;</a:t>
            </a:r>
            <a:endParaRPr lang="en-US" dirty="0">
              <a:effectLst/>
            </a:endParaRPr>
          </a:p>
          <a:p>
            <a:pPr rtl="0" eaLnBrk="1" latinLnBrk="0" hangingPunct="1"/>
            <a:r>
              <a:rPr lang="en-US" sz="2400" kern="1200" dirty="0">
                <a:solidFill>
                  <a:schemeClr val="tx1"/>
                </a:solidFill>
                <a:effectLst/>
                <a:latin typeface="Arial" panose="020B0604020202020204" pitchFamily="34" charset="0"/>
                <a:ea typeface="+mn-ea"/>
                <a:cs typeface="Arial" panose="020B0604020202020204" pitchFamily="34" charset="0"/>
              </a:rPr>
              <a:t>The percentage of students who have successfully completed courses that satisfy the requirements for career technical education (CTE) sequences or programs of study that align with state board-approved CTE standards and frameworks;</a:t>
            </a:r>
            <a:endParaRPr lang="en-US" dirty="0">
              <a:effectLst/>
            </a:endParaRPr>
          </a:p>
          <a:p>
            <a:pPr rtl="0" eaLnBrk="1" latinLnBrk="0" hangingPunct="1"/>
            <a:r>
              <a:rPr lang="en-US" sz="2400" kern="1200" dirty="0">
                <a:solidFill>
                  <a:schemeClr val="tx1"/>
                </a:solidFill>
                <a:effectLst/>
                <a:latin typeface="Arial" panose="020B0604020202020204" pitchFamily="34" charset="0"/>
                <a:ea typeface="+mn-ea"/>
                <a:cs typeface="Arial" panose="020B0604020202020204" pitchFamily="34" charset="0"/>
              </a:rPr>
              <a:t>The percentage of students who have successfully completed both types of courses described in the two previous bullets;</a:t>
            </a:r>
          </a:p>
        </p:txBody>
      </p:sp>
      <p:grpSp>
        <p:nvGrpSpPr>
          <p:cNvPr id="4113" name="Group 4112">
            <a:extLst>
              <a:ext uri="{FF2B5EF4-FFF2-40B4-BE49-F238E27FC236}">
                <a16:creationId xmlns:a16="http://schemas.microsoft.com/office/drawing/2014/main" id="{A4E43F15-2C87-331D-6114-FA77423002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4114" name="Freeform: Shape 4113">
              <a:extLst>
                <a:ext uri="{FF2B5EF4-FFF2-40B4-BE49-F238E27FC236}">
                  <a16:creationId xmlns:a16="http://schemas.microsoft.com/office/drawing/2014/main" id="{C7172BC0-8ECC-5A60-D409-F39D3E1A8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Freeform: Shape 4114">
              <a:extLst>
                <a:ext uri="{FF2B5EF4-FFF2-40B4-BE49-F238E27FC236}">
                  <a16:creationId xmlns:a16="http://schemas.microsoft.com/office/drawing/2014/main" id="{D488066A-417C-198E-871C-5C72897C8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Freeform: Shape 4115">
              <a:extLst>
                <a:ext uri="{FF2B5EF4-FFF2-40B4-BE49-F238E27FC236}">
                  <a16:creationId xmlns:a16="http://schemas.microsoft.com/office/drawing/2014/main" id="{25A5C0F1-F057-D64D-C559-6AB5FC2B6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17" name="Freeform: Shape 4116">
              <a:extLst>
                <a:ext uri="{FF2B5EF4-FFF2-40B4-BE49-F238E27FC236}">
                  <a16:creationId xmlns:a16="http://schemas.microsoft.com/office/drawing/2014/main" id="{AB5164FF-AFD0-1C66-A168-6FAC9AB0B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C2391E9B-C6D3-2B0E-DB42-3D9B87B486A4}"/>
              </a:ext>
            </a:extLst>
          </p:cNvPr>
          <p:cNvSpPr>
            <a:spLocks noGrp="1"/>
          </p:cNvSpPr>
          <p:nvPr>
            <p:ph type="sldNum" sz="quarter" idx="12"/>
          </p:nvPr>
        </p:nvSpPr>
        <p:spPr>
          <a:xfrm>
            <a:off x="8610600" y="6231988"/>
            <a:ext cx="2743200" cy="489487"/>
          </a:xfrm>
        </p:spPr>
        <p:txBody>
          <a:bodyPr>
            <a:normAutofit/>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26</a:t>
            </a:fld>
            <a:endParaRPr lang="en-US"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E6C456B-A85A-5B70-F0ED-C4B92F16989D}"/>
              </a:ext>
              <a:ext uri="{C183D7F6-B498-43B3-948B-1728B52AA6E4}">
                <adec:decorative xmlns:adec="http://schemas.microsoft.com/office/drawing/2017/decorative" val="1"/>
              </a:ext>
            </a:extLst>
          </p:cNvPr>
          <p:cNvGrpSpPr/>
          <p:nvPr/>
        </p:nvGrpSpPr>
        <p:grpSpPr>
          <a:xfrm>
            <a:off x="9889509" y="515590"/>
            <a:ext cx="1978641" cy="1795590"/>
            <a:chOff x="5535827" y="704335"/>
            <a:chExt cx="3854793" cy="3867665"/>
          </a:xfrm>
        </p:grpSpPr>
        <p:pic>
          <p:nvPicPr>
            <p:cNvPr id="3" name="Picture 2">
              <a:extLst>
                <a:ext uri="{FF2B5EF4-FFF2-40B4-BE49-F238E27FC236}">
                  <a16:creationId xmlns:a16="http://schemas.microsoft.com/office/drawing/2014/main" id="{93BC0750-AAD6-05B2-11E0-6C1AECD37BB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124" y="715147"/>
              <a:ext cx="3844496" cy="3844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783612B-F779-6071-934A-D09F59B15A45}"/>
                </a:ext>
              </a:extLst>
            </p:cNvPr>
            <p:cNvSpPr/>
            <p:nvPr/>
          </p:nvSpPr>
          <p:spPr>
            <a:xfrm>
              <a:off x="5535827" y="704335"/>
              <a:ext cx="3842951" cy="3867665"/>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636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71CB6B-6C4C-5AE8-34D2-B2024D12E912}"/>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53301102-4A94-B19D-14A0-A08FCDB2B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17E98C7D-21B1-C9E7-C20C-272221A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69DD20D-9DE1-13C3-DB40-577006EB6646}"/>
              </a:ext>
            </a:extLst>
          </p:cNvPr>
          <p:cNvSpPr>
            <a:spLocks noGrp="1"/>
          </p:cNvSpPr>
          <p:nvPr>
            <p:ph type="title"/>
          </p:nvPr>
        </p:nvSpPr>
        <p:spPr>
          <a:xfrm>
            <a:off x="1179576" y="406883"/>
            <a:ext cx="9829800" cy="932819"/>
          </a:xfrm>
        </p:spPr>
        <p:txBody>
          <a:bodyPr anchor="b">
            <a:normAutofit/>
          </a:bodyPr>
          <a:lstStyle/>
          <a:p>
            <a:r>
              <a:rPr lang="en-US" sz="3600" dirty="0"/>
              <a:t>Priority 4: Pupil Achievement (2 of 2)</a:t>
            </a:r>
          </a:p>
        </p:txBody>
      </p:sp>
      <p:grpSp>
        <p:nvGrpSpPr>
          <p:cNvPr id="4107" name="Group 4106">
            <a:extLst>
              <a:ext uri="{FF2B5EF4-FFF2-40B4-BE49-F238E27FC236}">
                <a16:creationId xmlns:a16="http://schemas.microsoft.com/office/drawing/2014/main" id="{AC2B70FD-5341-B901-318B-3E04626E8A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108" name="Freeform: Shape 4107">
              <a:extLst>
                <a:ext uri="{FF2B5EF4-FFF2-40B4-BE49-F238E27FC236}">
                  <a16:creationId xmlns:a16="http://schemas.microsoft.com/office/drawing/2014/main" id="{0AFFBEBE-7110-874E-117B-9D8F9B4B6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Shape 4108">
              <a:extLst>
                <a:ext uri="{FF2B5EF4-FFF2-40B4-BE49-F238E27FC236}">
                  <a16:creationId xmlns:a16="http://schemas.microsoft.com/office/drawing/2014/main" id="{6544825F-AD91-6963-9B88-CCD698C5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0" name="Freeform: Shape 4109">
              <a:extLst>
                <a:ext uri="{FF2B5EF4-FFF2-40B4-BE49-F238E27FC236}">
                  <a16:creationId xmlns:a16="http://schemas.microsoft.com/office/drawing/2014/main" id="{3AD69B1B-BE5D-B4C7-2BE1-88B1727D9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A7372D46-C183-D94D-A99B-7D76D05D5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6">
            <a:extLst>
              <a:ext uri="{FF2B5EF4-FFF2-40B4-BE49-F238E27FC236}">
                <a16:creationId xmlns:a16="http://schemas.microsoft.com/office/drawing/2014/main" id="{83EE8C1C-C286-7D09-89C0-F4201631EAAC}"/>
              </a:ext>
            </a:extLst>
          </p:cNvPr>
          <p:cNvSpPr>
            <a:spLocks noGrp="1"/>
          </p:cNvSpPr>
          <p:nvPr>
            <p:ph idx="1"/>
          </p:nvPr>
        </p:nvSpPr>
        <p:spPr>
          <a:xfrm>
            <a:off x="804672" y="1746584"/>
            <a:ext cx="10549128" cy="4348879"/>
          </a:xfrm>
        </p:spPr>
        <p:txBody>
          <a:bodyPr anchor="t">
            <a:normAutofit/>
          </a:bodyPr>
          <a:lstStyle/>
          <a:p>
            <a:pPr marL="0" lvl="1" indent="0">
              <a:buNone/>
            </a:pPr>
            <a:r>
              <a:rPr lang="en-US" dirty="0"/>
              <a:t>(Continued from previous slide)</a:t>
            </a:r>
          </a:p>
          <a:p>
            <a:pPr lvl="1">
              <a:spcBef>
                <a:spcPts val="1000"/>
              </a:spcBef>
            </a:pPr>
            <a:r>
              <a:rPr lang="en-US" dirty="0"/>
              <a:t>the percentage of students who are English learners who make progress toward English proficiency as measured by the English Language Proficiency Assessments for California;</a:t>
            </a:r>
          </a:p>
          <a:p>
            <a:pPr lvl="1">
              <a:spcBef>
                <a:spcPts val="1000"/>
              </a:spcBef>
            </a:pPr>
            <a:r>
              <a:rPr lang="en-US" dirty="0"/>
              <a:t>the English learner reclassification rate;</a:t>
            </a:r>
          </a:p>
          <a:p>
            <a:pPr lvl="1">
              <a:spcBef>
                <a:spcPts val="1000"/>
              </a:spcBef>
            </a:pPr>
            <a:r>
              <a:rPr lang="en-US" dirty="0"/>
              <a:t>the percentage of students who have passed an advanced placement examination with a score of 3 or higher; and</a:t>
            </a:r>
          </a:p>
          <a:p>
            <a:pPr lvl="1">
              <a:spcBef>
                <a:spcPts val="1000"/>
              </a:spcBef>
            </a:pPr>
            <a:r>
              <a:rPr lang="en-US" dirty="0"/>
              <a:t>the percentage of students who demonstrate college preparedness pursuant to the Early Assessment Program, or any subsequent assessment of college preparedness</a:t>
            </a:r>
          </a:p>
        </p:txBody>
      </p:sp>
      <p:grpSp>
        <p:nvGrpSpPr>
          <p:cNvPr id="4113" name="Group 4112">
            <a:extLst>
              <a:ext uri="{FF2B5EF4-FFF2-40B4-BE49-F238E27FC236}">
                <a16:creationId xmlns:a16="http://schemas.microsoft.com/office/drawing/2014/main" id="{C188BD63-8BCF-9707-25D6-9FB7045E85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4114" name="Freeform: Shape 4113">
              <a:extLst>
                <a:ext uri="{FF2B5EF4-FFF2-40B4-BE49-F238E27FC236}">
                  <a16:creationId xmlns:a16="http://schemas.microsoft.com/office/drawing/2014/main" id="{22A77180-2C6B-EAC8-4AB4-C9C404081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Freeform: Shape 4114">
              <a:extLst>
                <a:ext uri="{FF2B5EF4-FFF2-40B4-BE49-F238E27FC236}">
                  <a16:creationId xmlns:a16="http://schemas.microsoft.com/office/drawing/2014/main" id="{DAE21726-3829-5E6C-1C53-D251B8DC8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Freeform: Shape 4115">
              <a:extLst>
                <a:ext uri="{FF2B5EF4-FFF2-40B4-BE49-F238E27FC236}">
                  <a16:creationId xmlns:a16="http://schemas.microsoft.com/office/drawing/2014/main" id="{739058FF-C33B-DD8D-E261-1912D264F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17" name="Freeform: Shape 4116">
              <a:extLst>
                <a:ext uri="{FF2B5EF4-FFF2-40B4-BE49-F238E27FC236}">
                  <a16:creationId xmlns:a16="http://schemas.microsoft.com/office/drawing/2014/main" id="{1C94F661-9C08-6425-488C-499926AA8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90750597-44D6-F132-E0D9-85744A71C8A4}"/>
              </a:ext>
            </a:extLst>
          </p:cNvPr>
          <p:cNvSpPr>
            <a:spLocks noGrp="1"/>
          </p:cNvSpPr>
          <p:nvPr>
            <p:ph type="sldNum" sz="quarter" idx="12"/>
          </p:nvPr>
        </p:nvSpPr>
        <p:spPr>
          <a:xfrm>
            <a:off x="8610600" y="6231988"/>
            <a:ext cx="2743200" cy="489487"/>
          </a:xfrm>
        </p:spPr>
        <p:txBody>
          <a:bodyPr>
            <a:normAutofit/>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27</a:t>
            </a:fld>
            <a:endParaRPr lang="en-US"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57F8C8E-A3B1-7BBC-25CC-D89BFDAC4CBB}"/>
              </a:ext>
              <a:ext uri="{C183D7F6-B498-43B3-948B-1728B52AA6E4}">
                <adec:decorative xmlns:adec="http://schemas.microsoft.com/office/drawing/2017/decorative" val="1"/>
              </a:ext>
            </a:extLst>
          </p:cNvPr>
          <p:cNvGrpSpPr/>
          <p:nvPr/>
        </p:nvGrpSpPr>
        <p:grpSpPr>
          <a:xfrm>
            <a:off x="9889509" y="515590"/>
            <a:ext cx="1978641" cy="1795590"/>
            <a:chOff x="5535827" y="704335"/>
            <a:chExt cx="3854793" cy="3867665"/>
          </a:xfrm>
        </p:grpSpPr>
        <p:pic>
          <p:nvPicPr>
            <p:cNvPr id="3" name="Picture 2">
              <a:extLst>
                <a:ext uri="{FF2B5EF4-FFF2-40B4-BE49-F238E27FC236}">
                  <a16:creationId xmlns:a16="http://schemas.microsoft.com/office/drawing/2014/main" id="{18B5889B-7041-8A8B-451A-5C32820831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124" y="715147"/>
              <a:ext cx="3844496" cy="3844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71BDE7-48D1-9953-ED7D-B128153D9615}"/>
                </a:ext>
              </a:extLst>
            </p:cNvPr>
            <p:cNvSpPr/>
            <p:nvPr/>
          </p:nvSpPr>
          <p:spPr>
            <a:xfrm>
              <a:off x="5535827" y="704335"/>
              <a:ext cx="3842951" cy="3867665"/>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4799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4B7813-3253-0C34-27F8-7409E28BC0E4}"/>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2D50D0A-EA7D-182E-D043-F71D21A42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918796BC-E0F3-24F8-E938-56FEF823C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154428B-00D1-C984-AFAE-8E36F24292A9}"/>
              </a:ext>
            </a:extLst>
          </p:cNvPr>
          <p:cNvSpPr>
            <a:spLocks noGrp="1"/>
          </p:cNvSpPr>
          <p:nvPr>
            <p:ph type="title"/>
          </p:nvPr>
        </p:nvSpPr>
        <p:spPr>
          <a:xfrm>
            <a:off x="1179576" y="406883"/>
            <a:ext cx="9829800" cy="932819"/>
          </a:xfrm>
        </p:spPr>
        <p:txBody>
          <a:bodyPr anchor="b">
            <a:normAutofit/>
          </a:bodyPr>
          <a:lstStyle/>
          <a:p>
            <a:r>
              <a:rPr lang="en-US" sz="3600" dirty="0"/>
              <a:t>Priority 5: Pupil Engagement</a:t>
            </a:r>
          </a:p>
        </p:txBody>
      </p:sp>
      <p:grpSp>
        <p:nvGrpSpPr>
          <p:cNvPr id="4107" name="Group 4106">
            <a:extLst>
              <a:ext uri="{FF2B5EF4-FFF2-40B4-BE49-F238E27FC236}">
                <a16:creationId xmlns:a16="http://schemas.microsoft.com/office/drawing/2014/main" id="{48259314-6CDF-6721-DF77-2ABDBC0123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4108" name="Freeform: Shape 4107">
              <a:extLst>
                <a:ext uri="{FF2B5EF4-FFF2-40B4-BE49-F238E27FC236}">
                  <a16:creationId xmlns:a16="http://schemas.microsoft.com/office/drawing/2014/main" id="{63BC62D0-BC45-A495-0D83-A7744266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Shape 4108">
              <a:extLst>
                <a:ext uri="{FF2B5EF4-FFF2-40B4-BE49-F238E27FC236}">
                  <a16:creationId xmlns:a16="http://schemas.microsoft.com/office/drawing/2014/main" id="{B6E882FF-3B2A-128F-D957-074C22E8B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0" name="Freeform: Shape 4109">
              <a:extLst>
                <a:ext uri="{FF2B5EF4-FFF2-40B4-BE49-F238E27FC236}">
                  <a16:creationId xmlns:a16="http://schemas.microsoft.com/office/drawing/2014/main" id="{CA5B92B0-128B-7304-EDEC-79F58B93A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0A3B6BD1-EE42-31BD-ADF3-BFE612E8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6">
            <a:extLst>
              <a:ext uri="{FF2B5EF4-FFF2-40B4-BE49-F238E27FC236}">
                <a16:creationId xmlns:a16="http://schemas.microsoft.com/office/drawing/2014/main" id="{51CE1BAE-7168-5F95-AA5C-980D2EAFE27C}"/>
              </a:ext>
            </a:extLst>
          </p:cNvPr>
          <p:cNvSpPr>
            <a:spLocks noGrp="1"/>
          </p:cNvSpPr>
          <p:nvPr>
            <p:ph idx="1"/>
          </p:nvPr>
        </p:nvSpPr>
        <p:spPr>
          <a:xfrm>
            <a:off x="804672" y="1448409"/>
            <a:ext cx="10549128" cy="4783059"/>
          </a:xfrm>
        </p:spPr>
        <p:txBody>
          <a:bodyPr anchor="ctr">
            <a:normAutofit/>
          </a:bodyPr>
          <a:lstStyle/>
          <a:p>
            <a:r>
              <a:rPr lang="en-US" dirty="0"/>
              <a:t>Measured by all of the following, as applicable to the LEA:</a:t>
            </a:r>
          </a:p>
          <a:p>
            <a:pPr lvl="1"/>
            <a:r>
              <a:rPr lang="en-US" dirty="0"/>
              <a:t>school attendance rates;</a:t>
            </a:r>
          </a:p>
          <a:p>
            <a:pPr lvl="1"/>
            <a:r>
              <a:rPr lang="en-US" dirty="0"/>
              <a:t>chronic absenteeism rates;</a:t>
            </a:r>
          </a:p>
          <a:p>
            <a:pPr lvl="1"/>
            <a:r>
              <a:rPr lang="en-US" dirty="0"/>
              <a:t>middle school dropout rates;</a:t>
            </a:r>
          </a:p>
          <a:p>
            <a:pPr lvl="1"/>
            <a:r>
              <a:rPr lang="en-US" dirty="0"/>
              <a:t>high school dropout rates; and</a:t>
            </a:r>
          </a:p>
          <a:p>
            <a:pPr lvl="1"/>
            <a:r>
              <a:rPr lang="en-US" dirty="0"/>
              <a:t>high school graduation rates</a:t>
            </a:r>
          </a:p>
        </p:txBody>
      </p:sp>
      <p:grpSp>
        <p:nvGrpSpPr>
          <p:cNvPr id="4113" name="Group 4112">
            <a:extLst>
              <a:ext uri="{FF2B5EF4-FFF2-40B4-BE49-F238E27FC236}">
                <a16:creationId xmlns:a16="http://schemas.microsoft.com/office/drawing/2014/main" id="{CDE3243B-64DE-2654-6F7E-E60F98E2C8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4114" name="Freeform: Shape 4113">
              <a:extLst>
                <a:ext uri="{FF2B5EF4-FFF2-40B4-BE49-F238E27FC236}">
                  <a16:creationId xmlns:a16="http://schemas.microsoft.com/office/drawing/2014/main" id="{53FE2D9F-E61E-2122-EFC8-4346C4228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Freeform: Shape 4114">
              <a:extLst>
                <a:ext uri="{FF2B5EF4-FFF2-40B4-BE49-F238E27FC236}">
                  <a16:creationId xmlns:a16="http://schemas.microsoft.com/office/drawing/2014/main" id="{5D9BE1A0-A00B-B3F2-C529-DB1889989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Freeform: Shape 4115">
              <a:extLst>
                <a:ext uri="{FF2B5EF4-FFF2-40B4-BE49-F238E27FC236}">
                  <a16:creationId xmlns:a16="http://schemas.microsoft.com/office/drawing/2014/main" id="{762DBE25-07D7-D200-B702-CF8BDE4E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17" name="Freeform: Shape 4116">
              <a:extLst>
                <a:ext uri="{FF2B5EF4-FFF2-40B4-BE49-F238E27FC236}">
                  <a16:creationId xmlns:a16="http://schemas.microsoft.com/office/drawing/2014/main" id="{0146F82E-233E-AFCE-254E-7ACB32E71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6F866C93-2965-58CE-1186-256EFFB999B3}"/>
              </a:ext>
            </a:extLst>
          </p:cNvPr>
          <p:cNvSpPr>
            <a:spLocks noGrp="1"/>
          </p:cNvSpPr>
          <p:nvPr>
            <p:ph type="sldNum" sz="quarter" idx="12"/>
          </p:nvPr>
        </p:nvSpPr>
        <p:spPr>
          <a:xfrm>
            <a:off x="8610600" y="6231988"/>
            <a:ext cx="2743200" cy="489487"/>
          </a:xfrm>
        </p:spPr>
        <p:txBody>
          <a:bodyPr>
            <a:normAutofit/>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28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25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9CE8B6-992C-44E6-C763-10BA43B9F56F}"/>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acher in a classroom with students.">
            <a:extLst>
              <a:ext uri="{FF2B5EF4-FFF2-40B4-BE49-F238E27FC236}">
                <a16:creationId xmlns:a16="http://schemas.microsoft.com/office/drawing/2014/main" id="{BC823780-88B8-A7DD-C5E7-B984E67DE3D8}"/>
              </a:ext>
              <a:ext uri="{C183D7F6-B498-43B3-948B-1728B52AA6E4}">
                <adec:decorative xmlns:adec="http://schemas.microsoft.com/office/drawing/2017/decorative" val="0"/>
              </a:ext>
            </a:extLst>
          </p:cNvPr>
          <p:cNvPicPr>
            <a:picLocks noChangeAspect="1"/>
          </p:cNvPicPr>
          <p:nvPr/>
        </p:nvPicPr>
        <p:blipFill rotWithShape="1">
          <a:blip r:embed="rId3"/>
          <a:srcRect l="11450" r="14526"/>
          <a:stretch/>
        </p:blipFill>
        <p:spPr>
          <a:xfrm>
            <a:off x="4182035" y="10"/>
            <a:ext cx="8009962" cy="6857990"/>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74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854CA-3525-8720-ABAD-7618F5BBEAD3}"/>
              </a:ext>
            </a:extLst>
          </p:cNvPr>
          <p:cNvSpPr>
            <a:spLocks noGrp="1"/>
          </p:cNvSpPr>
          <p:nvPr>
            <p:ph type="title"/>
          </p:nvPr>
        </p:nvSpPr>
        <p:spPr>
          <a:xfrm>
            <a:off x="838200" y="365125"/>
            <a:ext cx="3822189" cy="1899912"/>
          </a:xfrm>
        </p:spPr>
        <p:txBody>
          <a:bodyPr>
            <a:normAutofit/>
          </a:bodyPr>
          <a:lstStyle/>
          <a:p>
            <a:r>
              <a:rPr lang="en-US" sz="4000" dirty="0"/>
              <a:t>Priority 6: School Climate</a:t>
            </a:r>
          </a:p>
        </p:txBody>
      </p:sp>
      <p:sp>
        <p:nvSpPr>
          <p:cNvPr id="3" name="Content Placeholder 2">
            <a:extLst>
              <a:ext uri="{FF2B5EF4-FFF2-40B4-BE49-F238E27FC236}">
                <a16:creationId xmlns:a16="http://schemas.microsoft.com/office/drawing/2014/main" id="{BEF4A12F-B89C-8E91-1749-C38386F77FB5}"/>
              </a:ext>
            </a:extLst>
          </p:cNvPr>
          <p:cNvSpPr>
            <a:spLocks noGrp="1"/>
          </p:cNvSpPr>
          <p:nvPr>
            <p:ph idx="1"/>
          </p:nvPr>
        </p:nvSpPr>
        <p:spPr>
          <a:xfrm>
            <a:off x="268941" y="2434200"/>
            <a:ext cx="4391448" cy="4160909"/>
          </a:xfrm>
        </p:spPr>
        <p:txBody>
          <a:bodyPr>
            <a:normAutofit/>
          </a:bodyPr>
          <a:lstStyle/>
          <a:p>
            <a:r>
              <a:rPr lang="en-US" dirty="0"/>
              <a:t>Measured by all of the following, as applicable:</a:t>
            </a:r>
          </a:p>
          <a:p>
            <a:pPr lvl="1"/>
            <a:r>
              <a:rPr lang="en-US" dirty="0"/>
              <a:t>suspension rates;</a:t>
            </a:r>
          </a:p>
          <a:p>
            <a:pPr lvl="1"/>
            <a:r>
              <a:rPr lang="en-US" dirty="0"/>
              <a:t>expulsion rates; and</a:t>
            </a:r>
          </a:p>
          <a:p>
            <a:pPr lvl="1"/>
            <a:r>
              <a:rPr lang="en-US" dirty="0"/>
              <a:t>other local measures, including surveys of students, parents, and teachers on the sense of safety and school connectedness.</a:t>
            </a:r>
          </a:p>
        </p:txBody>
      </p:sp>
      <p:sp>
        <p:nvSpPr>
          <p:cNvPr id="4" name="Slide Number Placeholder 3">
            <a:extLst>
              <a:ext uri="{FF2B5EF4-FFF2-40B4-BE49-F238E27FC236}">
                <a16:creationId xmlns:a16="http://schemas.microsoft.com/office/drawing/2014/main" id="{A8CE58A5-30F0-5279-0E1D-F8B1CA8CFEB0}"/>
              </a:ext>
            </a:extLst>
          </p:cNvPr>
          <p:cNvSpPr>
            <a:spLocks noGrp="1"/>
          </p:cNvSpPr>
          <p:nvPr>
            <p:ph type="sldNum" sz="quarter" idx="12"/>
          </p:nvPr>
        </p:nvSpPr>
        <p:spPr>
          <a:xfrm>
            <a:off x="8610600" y="6356350"/>
            <a:ext cx="265938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1E47FE53-EBF0-4DA7-9D9D-CC1C3A20F3CB}" type="slidenum">
              <a:rPr kumimoji="0" lang="en-US" sz="19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pPr marL="0" marR="0" lvl="0" indent="0" defTabSz="914400" rtl="0" eaLnBrk="1" fontAlgn="auto" latinLnBrk="0" hangingPunct="1">
                <a:lnSpc>
                  <a:spcPct val="90000"/>
                </a:lnSpc>
                <a:spcBef>
                  <a:spcPts val="0"/>
                </a:spcBef>
                <a:spcAft>
                  <a:spcPts val="600"/>
                </a:spcAft>
                <a:buClrTx/>
                <a:buSzTx/>
                <a:buFontTx/>
                <a:buNone/>
                <a:tabLst/>
                <a:defRPr/>
              </a:pPr>
              <a:t>29</a:t>
            </a:fld>
            <a:endParaRPr kumimoji="0" lang="en-US" sz="19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74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4" name="Group 15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55" name="Freeform: Shape 15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61" name="Freeform: Shape 16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a:extLst>
              <a:ext uri="{FF2B5EF4-FFF2-40B4-BE49-F238E27FC236}">
                <a16:creationId xmlns:a16="http://schemas.microsoft.com/office/drawing/2014/main" id="{69D00F93-6B3A-582A-479E-0E28F5357DC9}"/>
              </a:ext>
            </a:extLst>
          </p:cNvPr>
          <p:cNvSpPr>
            <a:spLocks noGrp="1"/>
          </p:cNvSpPr>
          <p:nvPr>
            <p:ph type="title"/>
          </p:nvPr>
        </p:nvSpPr>
        <p:spPr>
          <a:xfrm>
            <a:off x="838047" y="1754264"/>
            <a:ext cx="10515600" cy="1325563"/>
          </a:xfrm>
        </p:spPr>
        <p:txBody>
          <a:bodyPr/>
          <a:lstStyle/>
          <a:p>
            <a:pPr algn="ctr"/>
            <a:r>
              <a:rPr lang="en-US" dirty="0"/>
              <a:t>Purpose</a:t>
            </a:r>
          </a:p>
        </p:txBody>
      </p:sp>
      <p:sp>
        <p:nvSpPr>
          <p:cNvPr id="4" name="Content Placeholder 3">
            <a:extLst>
              <a:ext uri="{FF2B5EF4-FFF2-40B4-BE49-F238E27FC236}">
                <a16:creationId xmlns:a16="http://schemas.microsoft.com/office/drawing/2014/main" id="{CB1A829F-1EC2-F03C-6A28-13D975063F8C}"/>
              </a:ext>
            </a:extLst>
          </p:cNvPr>
          <p:cNvSpPr>
            <a:spLocks noGrp="1"/>
          </p:cNvSpPr>
          <p:nvPr>
            <p:ph idx="1"/>
          </p:nvPr>
        </p:nvSpPr>
        <p:spPr>
          <a:xfrm>
            <a:off x="1179226" y="2890978"/>
            <a:ext cx="9833548" cy="3181809"/>
          </a:xfrm>
        </p:spPr>
        <p:txBody>
          <a:bodyPr>
            <a:normAutofit/>
          </a:bodyPr>
          <a:lstStyle/>
          <a:p>
            <a:r>
              <a:rPr lang="en-US" dirty="0"/>
              <a:t>To provide an overview of the following:</a:t>
            </a:r>
          </a:p>
          <a:p>
            <a:pPr lvl="1"/>
            <a:r>
              <a:rPr lang="en-US" dirty="0"/>
              <a:t>The history of the Local Control Funding Formula (LCFF) and its foundational principles; and</a:t>
            </a:r>
          </a:p>
          <a:p>
            <a:pPr lvl="1"/>
            <a:r>
              <a:rPr lang="en-US" dirty="0"/>
              <a:t>The connection between the Local Control and Accountability Plan (LCAP), the California School Dashboard (Dashboard) California’s Statewide System of Support.</a:t>
            </a:r>
          </a:p>
          <a:p>
            <a:pPr lvl="1"/>
            <a:endParaRPr lang="en-US" sz="1800" dirty="0">
              <a:solidFill>
                <a:schemeClr val="tx2"/>
              </a:solidFill>
            </a:endParaRPr>
          </a:p>
          <a:p>
            <a:pPr marL="0" indent="0">
              <a:buNone/>
            </a:pPr>
            <a:r>
              <a:rPr lang="en-US" dirty="0"/>
              <a:t>*see notes throughout presentation</a:t>
            </a:r>
          </a:p>
        </p:txBody>
      </p:sp>
      <p:sp>
        <p:nvSpPr>
          <p:cNvPr id="6" name="Slide Number Placeholder 6">
            <a:extLst>
              <a:ext uri="{FF2B5EF4-FFF2-40B4-BE49-F238E27FC236}">
                <a16:creationId xmlns:a16="http://schemas.microsoft.com/office/drawing/2014/main" id="{4E9D026C-E3A7-5043-271A-4309C3682701}"/>
              </a:ext>
            </a:extLst>
          </p:cNvPr>
          <p:cNvSpPr txBox="1">
            <a:spLocks/>
          </p:cNvSpPr>
          <p:nvPr/>
        </p:nvSpPr>
        <p:spPr>
          <a:xfrm>
            <a:off x="8755856" y="631031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tx1"/>
                </a:solidFill>
                <a:latin typeface="Arial" panose="020B0604020202020204" pitchFamily="34" charset="0"/>
                <a:cs typeface="Arial" panose="020B0604020202020204" pitchFamily="34" charset="0"/>
              </a:rPr>
              <a:pPr/>
              <a:t>3</a:t>
            </a:fld>
            <a:endParaRPr lang="en-US"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F87FCF-5940-4F12-B38C-8A23041798FE}"/>
              </a:ext>
            </a:extLst>
          </p:cNvPr>
          <p:cNvSpPr>
            <a:spLocks noGrp="1"/>
          </p:cNvSpPr>
          <p:nvPr>
            <p:ph type="title"/>
          </p:nvPr>
        </p:nvSpPr>
        <p:spPr>
          <a:xfrm>
            <a:off x="1179226" y="1097280"/>
            <a:ext cx="9833548" cy="1219364"/>
          </a:xfrm>
        </p:spPr>
        <p:txBody>
          <a:bodyPr anchor="b">
            <a:normAutofit/>
          </a:bodyPr>
          <a:lstStyle/>
          <a:p>
            <a:r>
              <a:rPr lang="en-US" sz="3600" dirty="0"/>
              <a:t>Priority 7: Course Access</a:t>
            </a:r>
          </a:p>
        </p:txBody>
      </p:sp>
      <p:grpSp>
        <p:nvGrpSpPr>
          <p:cNvPr id="15" name="Group 14">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6" name="Freeform: Shape 15">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4371074E-9151-466A-BE37-4FBCFEC1A4FC}"/>
              </a:ext>
            </a:extLst>
          </p:cNvPr>
          <p:cNvSpPr>
            <a:spLocks noGrp="1"/>
          </p:cNvSpPr>
          <p:nvPr>
            <p:ph idx="1"/>
          </p:nvPr>
        </p:nvSpPr>
        <p:spPr>
          <a:xfrm>
            <a:off x="1179226" y="2546886"/>
            <a:ext cx="9833548" cy="3956784"/>
          </a:xfrm>
        </p:spPr>
        <p:txBody>
          <a:bodyPr>
            <a:normAutofit/>
          </a:bodyPr>
          <a:lstStyle/>
          <a:p>
            <a:r>
              <a:rPr lang="en-US" dirty="0"/>
              <a:t>Addresses the extent to which students have access to and are enrolled in:</a:t>
            </a:r>
          </a:p>
          <a:p>
            <a:pPr lvl="1"/>
            <a:r>
              <a:rPr lang="en-US" dirty="0"/>
              <a:t>the adopted course of study for grades 1 to 6 and/or the adopted course of study for grades 7 to 12, as applicable;</a:t>
            </a:r>
          </a:p>
          <a:p>
            <a:pPr lvl="1"/>
            <a:r>
              <a:rPr lang="en-US" dirty="0"/>
              <a:t>programs and services developed and provided to students who are low income, English learners, and foster youth; and</a:t>
            </a:r>
          </a:p>
          <a:p>
            <a:pPr lvl="1"/>
            <a:r>
              <a:rPr lang="en-US" dirty="0"/>
              <a:t>programs and services developed and provided to students with disabilities</a:t>
            </a:r>
          </a:p>
        </p:txBody>
      </p:sp>
      <p:sp>
        <p:nvSpPr>
          <p:cNvPr id="4" name="Slide Number Placeholder 3">
            <a:extLst>
              <a:ext uri="{FF2B5EF4-FFF2-40B4-BE49-F238E27FC236}">
                <a16:creationId xmlns:a16="http://schemas.microsoft.com/office/drawing/2014/main" id="{98022804-E519-4676-81EB-B3D0F832154C}"/>
              </a:ext>
            </a:extLst>
          </p:cNvPr>
          <p:cNvSpPr>
            <a:spLocks noGrp="1"/>
          </p:cNvSpPr>
          <p:nvPr>
            <p:ph type="sldNum" sz="quarter" idx="12"/>
          </p:nvPr>
        </p:nvSpPr>
        <p:spPr>
          <a:xfrm>
            <a:off x="8610600" y="6356350"/>
            <a:ext cx="2743200"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49528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BB2F7-086A-7C61-A601-E3645D5ACBB4}"/>
              </a:ext>
              <a:ext uri="{C183D7F6-B498-43B3-948B-1728B52AA6E4}">
                <adec:decorative xmlns:adec="http://schemas.microsoft.com/office/drawing/2017/decorative" val="1"/>
              </a:ext>
            </a:extLst>
          </p:cNvPr>
          <p:cNvPicPr>
            <a:picLocks noChangeAspect="1"/>
          </p:cNvPicPr>
          <p:nvPr/>
        </p:nvPicPr>
        <p:blipFill rotWithShape="1">
          <a:blip r:embed="rId3"/>
          <a:srcRect l="3014" r="31119"/>
          <a:stretch/>
        </p:blipFill>
        <p:spPr>
          <a:xfrm>
            <a:off x="6189155" y="10"/>
            <a:ext cx="6002844" cy="6857990"/>
          </a:xfrm>
          <a:prstGeom prst="rect">
            <a:avLst/>
          </a:prstGeom>
          <a:effectLst/>
        </p:spPr>
      </p:pic>
      <p:sp>
        <p:nvSpPr>
          <p:cNvPr id="2" name="Title 1">
            <a:extLst>
              <a:ext uri="{FF2B5EF4-FFF2-40B4-BE49-F238E27FC236}">
                <a16:creationId xmlns:a16="http://schemas.microsoft.com/office/drawing/2014/main" id="{BA24C197-1FEC-7B82-A15E-EA33185FCB40}"/>
              </a:ext>
            </a:extLst>
          </p:cNvPr>
          <p:cNvSpPr>
            <a:spLocks noGrp="1"/>
          </p:cNvSpPr>
          <p:nvPr>
            <p:ph type="title"/>
          </p:nvPr>
        </p:nvSpPr>
        <p:spPr>
          <a:xfrm>
            <a:off x="838200" y="365125"/>
            <a:ext cx="5585460" cy="1703705"/>
          </a:xfrm>
        </p:spPr>
        <p:txBody>
          <a:bodyPr/>
          <a:lstStyle/>
          <a:p>
            <a:r>
              <a:rPr lang="en-US" sz="4400" dirty="0"/>
              <a:t>Priority 8: Student Outcomes</a:t>
            </a:r>
            <a:endParaRPr lang="en-US" dirty="0"/>
          </a:p>
        </p:txBody>
      </p:sp>
      <p:sp>
        <p:nvSpPr>
          <p:cNvPr id="3" name="Content Placeholder 2">
            <a:extLst>
              <a:ext uri="{FF2B5EF4-FFF2-40B4-BE49-F238E27FC236}">
                <a16:creationId xmlns:a16="http://schemas.microsoft.com/office/drawing/2014/main" id="{E44F91E5-3622-B27C-6DAD-92F47AC3504E}"/>
              </a:ext>
            </a:extLst>
          </p:cNvPr>
          <p:cNvSpPr>
            <a:spLocks noGrp="1"/>
          </p:cNvSpPr>
          <p:nvPr>
            <p:ph idx="1"/>
          </p:nvPr>
        </p:nvSpPr>
        <p:spPr>
          <a:xfrm>
            <a:off x="838200" y="2503169"/>
            <a:ext cx="4591050" cy="3673793"/>
          </a:xfrm>
        </p:spPr>
        <p:txBody>
          <a:bodyPr/>
          <a:lstStyle/>
          <a:p>
            <a:r>
              <a:rPr lang="en-US" dirty="0"/>
              <a:t>Addresses student outcomes, if available, for the adopted course of study for grades 1 to 6 and/or the adopted course of study for grades 7 to 12, as applicable to the LEA</a:t>
            </a:r>
          </a:p>
        </p:txBody>
      </p:sp>
      <p:sp>
        <p:nvSpPr>
          <p:cNvPr id="4" name="Slide Number Placeholder 3">
            <a:extLst>
              <a:ext uri="{FF2B5EF4-FFF2-40B4-BE49-F238E27FC236}">
                <a16:creationId xmlns:a16="http://schemas.microsoft.com/office/drawing/2014/main" id="{CA7276A0-9C8A-DDED-F807-FDF53717A5AA}"/>
              </a:ext>
            </a:extLst>
          </p:cNvPr>
          <p:cNvSpPr>
            <a:spLocks noGrp="1"/>
          </p:cNvSpPr>
          <p:nvPr>
            <p:ph type="sldNum" sz="quarter" idx="12"/>
          </p:nvPr>
        </p:nvSpPr>
        <p:spPr/>
        <p:txBody>
          <a:bodyPr/>
          <a:lstStyle/>
          <a:p>
            <a:fld id="{9CD8D479-8942-46E8-A226-A4E01F7A105C}" type="slidenum">
              <a:rPr lang="en-US" smtClean="0">
                <a:solidFill>
                  <a:schemeClr val="tx1"/>
                </a:solidFill>
                <a:latin typeface="Arial" panose="020B0604020202020204" pitchFamily="34" charset="0"/>
                <a:cs typeface="Arial" panose="020B0604020202020204" pitchFamily="34" charset="0"/>
              </a:rPr>
              <a:pPr/>
              <a:t>31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42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599771-2FF3-30F2-58D3-5BB9754908D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540D52-F9C5-908F-70C7-E66051112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FF74A9F-E80B-0CE1-9B99-FC7BF1C70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AF3487-6DE6-11FB-5B6C-A5D012696FFD}"/>
              </a:ext>
            </a:extLst>
          </p:cNvPr>
          <p:cNvSpPr>
            <a:spLocks noGrp="1"/>
          </p:cNvSpPr>
          <p:nvPr>
            <p:ph type="title"/>
          </p:nvPr>
        </p:nvSpPr>
        <p:spPr>
          <a:xfrm>
            <a:off x="1179226" y="1622670"/>
            <a:ext cx="9833548" cy="888196"/>
          </a:xfrm>
        </p:spPr>
        <p:txBody>
          <a:bodyPr anchor="b">
            <a:normAutofit/>
          </a:bodyPr>
          <a:lstStyle/>
          <a:p>
            <a:r>
              <a:rPr lang="en-US" sz="3600" dirty="0"/>
              <a:t>Priority 9: Coordination of Instruction</a:t>
            </a:r>
          </a:p>
        </p:txBody>
      </p:sp>
      <p:grpSp>
        <p:nvGrpSpPr>
          <p:cNvPr id="15" name="Group 14">
            <a:extLst>
              <a:ext uri="{FF2B5EF4-FFF2-40B4-BE49-F238E27FC236}">
                <a16:creationId xmlns:a16="http://schemas.microsoft.com/office/drawing/2014/main" id="{BA0F853D-4B73-45A9-96BA-901D64E12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6" name="Freeform: Shape 15">
              <a:extLst>
                <a:ext uri="{FF2B5EF4-FFF2-40B4-BE49-F238E27FC236}">
                  <a16:creationId xmlns:a16="http://schemas.microsoft.com/office/drawing/2014/main" id="{B23AC27B-3BAF-576B-4868-48B669E29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B2A72A37-3389-A829-A12F-CE89BF994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91CEE-03D0-9074-9F48-93CD95FD3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1F16643-71FD-2754-64CF-106CE352C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19ED3BAF-B0D6-6FD9-0C9D-70D514D32177}"/>
              </a:ext>
            </a:extLst>
          </p:cNvPr>
          <p:cNvSpPr>
            <a:spLocks noGrp="1"/>
          </p:cNvSpPr>
          <p:nvPr>
            <p:ph idx="1"/>
          </p:nvPr>
        </p:nvSpPr>
        <p:spPr>
          <a:xfrm>
            <a:off x="1179226" y="2987807"/>
            <a:ext cx="9833548" cy="3232018"/>
          </a:xfrm>
        </p:spPr>
        <p:txBody>
          <a:bodyPr>
            <a:normAutofit/>
          </a:bodyPr>
          <a:lstStyle/>
          <a:p>
            <a:r>
              <a:rPr lang="en-US" dirty="0"/>
              <a:t>Coordination of instruction for expelled students </a:t>
            </a:r>
          </a:p>
          <a:p>
            <a:r>
              <a:rPr lang="en-US" dirty="0"/>
              <a:t>For COEs only</a:t>
            </a:r>
          </a:p>
          <a:p>
            <a:r>
              <a:rPr lang="en-US" dirty="0"/>
              <a:t>Addresses how the COE will coordinate instruction for expelled students with school districts within the county</a:t>
            </a:r>
          </a:p>
        </p:txBody>
      </p:sp>
      <p:sp>
        <p:nvSpPr>
          <p:cNvPr id="4" name="Slide Number Placeholder 3">
            <a:extLst>
              <a:ext uri="{FF2B5EF4-FFF2-40B4-BE49-F238E27FC236}">
                <a16:creationId xmlns:a16="http://schemas.microsoft.com/office/drawing/2014/main" id="{5C459EF6-83E1-2F19-B06D-884F2E54CBD9}"/>
              </a:ext>
            </a:extLst>
          </p:cNvPr>
          <p:cNvSpPr>
            <a:spLocks noGrp="1"/>
          </p:cNvSpPr>
          <p:nvPr>
            <p:ph type="sldNum" sz="quarter" idx="12"/>
          </p:nvPr>
        </p:nvSpPr>
        <p:spPr>
          <a:xfrm>
            <a:off x="8610600" y="6356350"/>
            <a:ext cx="2743200"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67509D72-6301-60E7-7944-F13657A11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0B52DE87-F8E4-0E8F-2732-F197E120E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66C5A00-C3B4-A4F6-3CB3-F4257CFB1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D5C6BFAE-7836-0504-62E9-73AF75FF3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87FADB8A-A31A-59DF-E289-C3DAB11FE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1816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719758B-905C-4089-888D-88E326236F76}"/>
              </a:ext>
            </a:extLst>
          </p:cNvPr>
          <p:cNvSpPr>
            <a:spLocks noGrp="1"/>
          </p:cNvSpPr>
          <p:nvPr>
            <p:ph type="title"/>
          </p:nvPr>
        </p:nvSpPr>
        <p:spPr>
          <a:xfrm>
            <a:off x="640080" y="1243013"/>
            <a:ext cx="3855720" cy="4371974"/>
          </a:xfrm>
        </p:spPr>
        <p:txBody>
          <a:bodyPr>
            <a:normAutofit/>
          </a:bodyPr>
          <a:lstStyle/>
          <a:p>
            <a:r>
              <a:rPr lang="en-US" sz="3600" dirty="0"/>
              <a:t>Priority 10: Coordination of Services (1 of 2)</a:t>
            </a:r>
          </a:p>
        </p:txBody>
      </p:sp>
      <p:sp>
        <p:nvSpPr>
          <p:cNvPr id="3" name="Content Placeholder 2">
            <a:extLst>
              <a:ext uri="{FF2B5EF4-FFF2-40B4-BE49-F238E27FC236}">
                <a16:creationId xmlns:a16="http://schemas.microsoft.com/office/drawing/2014/main" id="{E392A3A7-5E46-4267-8676-2C63DE2B431F}"/>
              </a:ext>
            </a:extLst>
          </p:cNvPr>
          <p:cNvSpPr>
            <a:spLocks noGrp="1"/>
          </p:cNvSpPr>
          <p:nvPr>
            <p:ph idx="1"/>
          </p:nvPr>
        </p:nvSpPr>
        <p:spPr>
          <a:xfrm>
            <a:off x="5692140" y="422820"/>
            <a:ext cx="5701284" cy="6239661"/>
          </a:xfrm>
        </p:spPr>
        <p:txBody>
          <a:bodyPr anchor="t">
            <a:normAutofit/>
          </a:bodyPr>
          <a:lstStyle/>
          <a:p>
            <a:r>
              <a:rPr lang="en-US" dirty="0"/>
              <a:t>Coordination of Services for Foster Youth </a:t>
            </a:r>
          </a:p>
          <a:p>
            <a:r>
              <a:rPr lang="en-US" dirty="0"/>
              <a:t>For COEs only</a:t>
            </a:r>
          </a:p>
          <a:p>
            <a:r>
              <a:rPr lang="en-US" dirty="0"/>
              <a:t>Addresses how the COEs will coordinate services for foster youth, including:</a:t>
            </a:r>
          </a:p>
          <a:p>
            <a:pPr lvl="1"/>
            <a:r>
              <a:rPr lang="en-US" dirty="0"/>
              <a:t>working with the county child welfare agency to minimize changes in school placement </a:t>
            </a:r>
          </a:p>
          <a:p>
            <a:pPr lvl="1"/>
            <a:r>
              <a:rPr lang="en-US" dirty="0"/>
              <a:t>providing education-related information to the county child welfare agency, including educational status and progress information that is required to be included in court reports;</a:t>
            </a:r>
          </a:p>
        </p:txBody>
      </p:sp>
      <p:sp>
        <p:nvSpPr>
          <p:cNvPr id="4" name="Slide Number Placeholder 3">
            <a:extLst>
              <a:ext uri="{FF2B5EF4-FFF2-40B4-BE49-F238E27FC236}">
                <a16:creationId xmlns:a16="http://schemas.microsoft.com/office/drawing/2014/main" id="{A0D93732-559F-48AF-AFC9-6D00435967AB}"/>
              </a:ext>
            </a:extLst>
          </p:cNvPr>
          <p:cNvSpPr>
            <a:spLocks noGrp="1"/>
          </p:cNvSpPr>
          <p:nvPr>
            <p:ph type="sldNum" sz="quarter" idx="12"/>
          </p:nvPr>
        </p:nvSpPr>
        <p:spPr>
          <a:xfrm>
            <a:off x="8610600" y="6356350"/>
            <a:ext cx="2743200" cy="365125"/>
          </a:xfrm>
        </p:spPr>
        <p:txBody>
          <a:bodyPr>
            <a:no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33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43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40E446-7863-570D-9FC0-E2C4D655EF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33D992-F265-4EC0-AA6D-CF24A689A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1409A9-2543-5D2A-D415-D08DE2544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0BE21783-9BFF-FC3C-F56F-9CF153FE8D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1224C2FA-B2A9-FC13-42CE-F794CA3004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ACF61E9-AB57-7E63-D8CC-BAF3478B2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02AB64A-9FD2-DC1B-0266-DD63F5D28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56C211ED-36F7-66DA-B6A2-5A311BBB71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DBE4513-9EB5-CFD2-3DDE-4EFB2645D866}"/>
              </a:ext>
            </a:extLst>
          </p:cNvPr>
          <p:cNvSpPr>
            <a:spLocks noGrp="1"/>
          </p:cNvSpPr>
          <p:nvPr>
            <p:ph type="title"/>
          </p:nvPr>
        </p:nvSpPr>
        <p:spPr>
          <a:xfrm>
            <a:off x="640080" y="1243013"/>
            <a:ext cx="3855720" cy="4371974"/>
          </a:xfrm>
        </p:spPr>
        <p:txBody>
          <a:bodyPr>
            <a:normAutofit/>
          </a:bodyPr>
          <a:lstStyle/>
          <a:p>
            <a:r>
              <a:rPr lang="en-US" sz="3600" dirty="0"/>
              <a:t>Priority 10: Coordination of Services (2 of 2)</a:t>
            </a:r>
          </a:p>
        </p:txBody>
      </p:sp>
      <p:sp>
        <p:nvSpPr>
          <p:cNvPr id="3" name="Content Placeholder 2">
            <a:extLst>
              <a:ext uri="{FF2B5EF4-FFF2-40B4-BE49-F238E27FC236}">
                <a16:creationId xmlns:a16="http://schemas.microsoft.com/office/drawing/2014/main" id="{415554C3-E350-FB34-7665-B5217B5D8978}"/>
              </a:ext>
            </a:extLst>
          </p:cNvPr>
          <p:cNvSpPr>
            <a:spLocks noGrp="1"/>
          </p:cNvSpPr>
          <p:nvPr>
            <p:ph idx="1"/>
          </p:nvPr>
        </p:nvSpPr>
        <p:spPr>
          <a:xfrm>
            <a:off x="6172200" y="1022684"/>
            <a:ext cx="5221224" cy="5333664"/>
          </a:xfrm>
        </p:spPr>
        <p:txBody>
          <a:bodyPr anchor="t">
            <a:normAutofit/>
          </a:bodyPr>
          <a:lstStyle/>
          <a:p>
            <a:pPr marL="0" lvl="0" indent="0">
              <a:buNone/>
            </a:pPr>
            <a:r>
              <a:rPr lang="en-US" dirty="0"/>
              <a:t>(Continued from previous slide)</a:t>
            </a:r>
          </a:p>
          <a:p>
            <a:pPr lvl="0"/>
            <a:r>
              <a:rPr lang="en-US" dirty="0"/>
              <a:t>responding to requests from the juvenile court for information and working with the juvenile court to ensure the delivery and coordination of necessary educational services; and</a:t>
            </a:r>
          </a:p>
          <a:p>
            <a:r>
              <a:rPr lang="en-US" dirty="0"/>
              <a:t>establishing a mechanism for the efficient expeditious transfer of health and education records and the health and education passport</a:t>
            </a:r>
          </a:p>
        </p:txBody>
      </p:sp>
      <p:sp>
        <p:nvSpPr>
          <p:cNvPr id="4" name="Slide Number Placeholder 3">
            <a:extLst>
              <a:ext uri="{FF2B5EF4-FFF2-40B4-BE49-F238E27FC236}">
                <a16:creationId xmlns:a16="http://schemas.microsoft.com/office/drawing/2014/main" id="{B95616D6-7DCE-07A5-2F8D-C6BA40D87746}"/>
              </a:ext>
            </a:extLst>
          </p:cNvPr>
          <p:cNvSpPr>
            <a:spLocks noGrp="1"/>
          </p:cNvSpPr>
          <p:nvPr>
            <p:ph type="sldNum" sz="quarter" idx="12"/>
          </p:nvPr>
        </p:nvSpPr>
        <p:spPr>
          <a:xfrm>
            <a:off x="8610600" y="6356350"/>
            <a:ext cx="2743200" cy="365125"/>
          </a:xfrm>
        </p:spPr>
        <p:txBody>
          <a:bodyPr>
            <a:no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34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09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239074-51EF-8DBA-B18F-114ADF93F84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490F2D-626B-2A8D-97A8-F08170CFE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3731C9-38C8-FCCF-C7D8-64EE05886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6B6089E1-E05B-B6EB-D644-5DBD568DF8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1EA8F1B6-B507-D112-CD45-6EF1F2E52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356EF60-5F60-AF26-CB79-1C3BB5C58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133B7B0-FE09-16A3-7FD9-D8B8A6125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B483CCBD-7C41-2259-9D5B-974E7E87C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1D50D66-4B5C-0D2C-CE97-4F2F89F1DC11}"/>
              </a:ext>
            </a:extLst>
          </p:cNvPr>
          <p:cNvSpPr>
            <a:spLocks noGrp="1"/>
          </p:cNvSpPr>
          <p:nvPr>
            <p:ph type="title"/>
          </p:nvPr>
        </p:nvSpPr>
        <p:spPr>
          <a:xfrm>
            <a:off x="640080" y="1243013"/>
            <a:ext cx="3855720" cy="4371974"/>
          </a:xfrm>
        </p:spPr>
        <p:txBody>
          <a:bodyPr>
            <a:normAutofit/>
          </a:bodyPr>
          <a:lstStyle/>
          <a:p>
            <a:r>
              <a:rPr lang="en-US" sz="3600" dirty="0"/>
              <a:t>Local Priorities</a:t>
            </a:r>
          </a:p>
        </p:txBody>
      </p:sp>
      <p:sp>
        <p:nvSpPr>
          <p:cNvPr id="3" name="Content Placeholder 2">
            <a:extLst>
              <a:ext uri="{FF2B5EF4-FFF2-40B4-BE49-F238E27FC236}">
                <a16:creationId xmlns:a16="http://schemas.microsoft.com/office/drawing/2014/main" id="{E207AD1A-78D8-154A-94A6-468D425AFB48}"/>
              </a:ext>
            </a:extLst>
          </p:cNvPr>
          <p:cNvSpPr>
            <a:spLocks noGrp="1"/>
          </p:cNvSpPr>
          <p:nvPr>
            <p:ph idx="1"/>
          </p:nvPr>
        </p:nvSpPr>
        <p:spPr>
          <a:xfrm>
            <a:off x="6172200" y="804672"/>
            <a:ext cx="5221224" cy="5230368"/>
          </a:xfrm>
        </p:spPr>
        <p:txBody>
          <a:bodyPr anchor="ctr">
            <a:normAutofit/>
          </a:bodyPr>
          <a:lstStyle/>
          <a:p>
            <a:r>
              <a:rPr lang="en-US" dirty="0"/>
              <a:t>LEAs also have flexibility to identify local priorities</a:t>
            </a:r>
          </a:p>
          <a:p>
            <a:r>
              <a:rPr lang="en-US" dirty="0"/>
              <a:t>Local priorities include:</a:t>
            </a:r>
          </a:p>
          <a:p>
            <a:pPr lvl="1"/>
            <a:r>
              <a:rPr lang="en-US" dirty="0"/>
              <a:t>Identifying goals of the local priority; and</a:t>
            </a:r>
          </a:p>
          <a:p>
            <a:pPr lvl="1"/>
            <a:r>
              <a:rPr lang="en-US" dirty="0"/>
              <a:t>The methods for measuring progress towards achieving those local goals.</a:t>
            </a:r>
          </a:p>
        </p:txBody>
      </p:sp>
      <p:sp>
        <p:nvSpPr>
          <p:cNvPr id="4" name="Slide Number Placeholder 3">
            <a:extLst>
              <a:ext uri="{FF2B5EF4-FFF2-40B4-BE49-F238E27FC236}">
                <a16:creationId xmlns:a16="http://schemas.microsoft.com/office/drawing/2014/main" id="{E941F76E-F4B3-AE54-BDBD-7DC4645FCC74}"/>
              </a:ext>
            </a:extLst>
          </p:cNvPr>
          <p:cNvSpPr>
            <a:spLocks noGrp="1"/>
          </p:cNvSpPr>
          <p:nvPr>
            <p:ph type="sldNum" sz="quarter" idx="12"/>
          </p:nvPr>
        </p:nvSpPr>
        <p:spPr>
          <a:xfrm>
            <a:off x="8610600" y="6356350"/>
            <a:ext cx="2743200" cy="365125"/>
          </a:xfrm>
        </p:spPr>
        <p:txBody>
          <a:bodyPr>
            <a:no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35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48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34" name="Group 33">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35" name="Freeform: Shape 34">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5" name="Title 4">
            <a:extLst>
              <a:ext uri="{FF2B5EF4-FFF2-40B4-BE49-F238E27FC236}">
                <a16:creationId xmlns:a16="http://schemas.microsoft.com/office/drawing/2014/main" id="{16D9B84E-FDDD-44C0-9E0F-641D02568E6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400" kern="1200" dirty="0"/>
              <a:t>The LCAP</a:t>
            </a:r>
          </a:p>
        </p:txBody>
      </p:sp>
      <p:sp>
        <p:nvSpPr>
          <p:cNvPr id="6" name="Text Placeholder 5">
            <a:extLst>
              <a:ext uri="{FF2B5EF4-FFF2-40B4-BE49-F238E27FC236}">
                <a16:creationId xmlns:a16="http://schemas.microsoft.com/office/drawing/2014/main" id="{292ED981-A237-4244-A180-5E48F0616087}"/>
              </a:ext>
            </a:extLst>
          </p:cNvPr>
          <p:cNvSpPr>
            <a:spLocks noGrp="1"/>
          </p:cNvSpPr>
          <p:nvPr>
            <p:ph type="body" idx="1"/>
          </p:nvPr>
        </p:nvSpPr>
        <p:spPr>
          <a:xfrm>
            <a:off x="3045368" y="4160126"/>
            <a:ext cx="6105194" cy="999015"/>
          </a:xfrm>
        </p:spPr>
        <p:txBody>
          <a:bodyPr vert="horz" lIns="91440" tIns="45720" rIns="91440" bIns="45720" rtlCol="0">
            <a:noAutofit/>
          </a:bodyPr>
          <a:lstStyle/>
          <a:p>
            <a:pPr algn="ctr"/>
            <a:r>
              <a:rPr lang="en-US" kern="1200" dirty="0">
                <a:solidFill>
                  <a:schemeClr val="tx1"/>
                </a:solidFill>
              </a:rPr>
              <a:t>A tool to set goals, plan actions, and leverage resources to improve student outcomes</a:t>
            </a:r>
          </a:p>
        </p:txBody>
      </p:sp>
      <p:sp>
        <p:nvSpPr>
          <p:cNvPr id="4" name="Slide Number Placeholder 3">
            <a:extLst>
              <a:ext uri="{FF2B5EF4-FFF2-40B4-BE49-F238E27FC236}">
                <a16:creationId xmlns:a16="http://schemas.microsoft.com/office/drawing/2014/main" id="{491B7E42-373A-48C4-BE6D-53D7F836E93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smtClean="0">
                <a:solidFill>
                  <a:schemeClr val="tx1"/>
                </a:solidFill>
                <a:latin typeface="Arial" panose="020B0604020202020204" pitchFamily="34" charset="0"/>
                <a:ea typeface="+mn-ea"/>
                <a:cs typeface="Arial" panose="020B0604020202020204" pitchFamily="34" charset="0"/>
              </a:rPr>
              <a:pPr>
                <a:spcAft>
                  <a:spcPts val="600"/>
                </a:spcAft>
              </a:pPr>
              <a:t>36</a:t>
            </a:fld>
            <a:endParaRPr lang="en-US" sz="24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2080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6E2F14-088D-E332-B2E1-EF3B7425203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C0BCF-0F79-5ECF-11F7-C7AF5DBB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CCB597-E4A4-6480-2D76-910C1F078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0CD81761-2920-FA30-DA2D-3602D52462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955259CC-0B40-8EBB-5267-9442DD182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871927A-A43F-408C-C415-951ABD361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38F5A02-36D9-D7B1-79CC-9EA3E158F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AA28225-0C8A-DDDF-63E9-A83407A88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D2372A4-70CA-CEE2-A9FD-52E3ED0EB5FC}"/>
              </a:ext>
            </a:extLst>
          </p:cNvPr>
          <p:cNvSpPr>
            <a:spLocks noGrp="1"/>
          </p:cNvSpPr>
          <p:nvPr>
            <p:ph type="title"/>
          </p:nvPr>
        </p:nvSpPr>
        <p:spPr>
          <a:xfrm>
            <a:off x="480060" y="1243013"/>
            <a:ext cx="4015740" cy="4371974"/>
          </a:xfrm>
        </p:spPr>
        <p:txBody>
          <a:bodyPr>
            <a:normAutofit/>
          </a:bodyPr>
          <a:lstStyle/>
          <a:p>
            <a:r>
              <a:rPr lang="en-US" sz="3600" dirty="0"/>
              <a:t>The Local Control and Accountability Plan</a:t>
            </a:r>
          </a:p>
        </p:txBody>
      </p:sp>
      <p:sp>
        <p:nvSpPr>
          <p:cNvPr id="3" name="Content Placeholder 2">
            <a:extLst>
              <a:ext uri="{FF2B5EF4-FFF2-40B4-BE49-F238E27FC236}">
                <a16:creationId xmlns:a16="http://schemas.microsoft.com/office/drawing/2014/main" id="{49553F9F-C871-401D-C46D-F5889F722135}"/>
              </a:ext>
            </a:extLst>
          </p:cNvPr>
          <p:cNvSpPr>
            <a:spLocks noGrp="1"/>
          </p:cNvSpPr>
          <p:nvPr>
            <p:ph idx="1"/>
          </p:nvPr>
        </p:nvSpPr>
        <p:spPr>
          <a:xfrm>
            <a:off x="5673704" y="373422"/>
            <a:ext cx="5719720" cy="6107388"/>
          </a:xfrm>
        </p:spPr>
        <p:txBody>
          <a:bodyPr anchor="ctr">
            <a:normAutofit/>
          </a:bodyPr>
          <a:lstStyle/>
          <a:p>
            <a:r>
              <a:rPr lang="en-US" dirty="0"/>
              <a:t>As part of the LCFF, LEAs are required to develop, adopt, and annually update a three-year LCAP using the template adopted by the California State Board of Education (SBE)</a:t>
            </a:r>
          </a:p>
          <a:p>
            <a:r>
              <a:rPr lang="en-US" dirty="0"/>
              <a:t>The LCAP must include a description of the annual goals to be achieved for each student group for each state priority and for any local priorities identified by the local governing board or body of the school district or COE, or in the charter school petition</a:t>
            </a:r>
          </a:p>
          <a:p>
            <a:r>
              <a:rPr lang="en-US" dirty="0"/>
              <a:t>The LCAP must include an annual review of the effectiveness of the goals, actions, and services from the prior year</a:t>
            </a:r>
          </a:p>
        </p:txBody>
      </p:sp>
      <p:sp>
        <p:nvSpPr>
          <p:cNvPr id="4" name="Slide Number Placeholder 3">
            <a:extLst>
              <a:ext uri="{FF2B5EF4-FFF2-40B4-BE49-F238E27FC236}">
                <a16:creationId xmlns:a16="http://schemas.microsoft.com/office/drawing/2014/main" id="{F467D570-37B9-B6CD-0B8C-CFE4180E9950}"/>
              </a:ext>
            </a:extLst>
          </p:cNvPr>
          <p:cNvSpPr>
            <a:spLocks noGrp="1"/>
          </p:cNvSpPr>
          <p:nvPr>
            <p:ph type="sldNum" sz="quarter" idx="12"/>
          </p:nvPr>
        </p:nvSpPr>
        <p:spPr>
          <a:xfrm>
            <a:off x="8610600" y="6356350"/>
            <a:ext cx="2743200" cy="365125"/>
          </a:xfrm>
        </p:spPr>
        <p:txBody>
          <a:bodyPr>
            <a:no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37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87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7A61AD3-155C-449C-B160-44AED1C5CE21}"/>
              </a:ext>
            </a:extLst>
          </p:cNvPr>
          <p:cNvSpPr>
            <a:spLocks noGrp="1"/>
          </p:cNvSpPr>
          <p:nvPr>
            <p:ph type="title"/>
          </p:nvPr>
        </p:nvSpPr>
        <p:spPr>
          <a:xfrm>
            <a:off x="804672" y="602930"/>
            <a:ext cx="4766330" cy="1454051"/>
          </a:xfrm>
        </p:spPr>
        <p:txBody>
          <a:bodyPr>
            <a:normAutofit/>
          </a:bodyPr>
          <a:lstStyle/>
          <a:p>
            <a:r>
              <a:rPr lang="en-US" sz="4000" dirty="0"/>
              <a:t>Student Groups</a:t>
            </a:r>
          </a:p>
        </p:txBody>
      </p:sp>
      <p:sp>
        <p:nvSpPr>
          <p:cNvPr id="7" name="Content Placeholder 6">
            <a:extLst>
              <a:ext uri="{FF2B5EF4-FFF2-40B4-BE49-F238E27FC236}">
                <a16:creationId xmlns:a16="http://schemas.microsoft.com/office/drawing/2014/main" id="{883EC56F-9DE4-427B-BDDA-7E35F7CB4CBE}"/>
              </a:ext>
            </a:extLst>
          </p:cNvPr>
          <p:cNvSpPr>
            <a:spLocks noGrp="1"/>
          </p:cNvSpPr>
          <p:nvPr>
            <p:ph idx="1"/>
          </p:nvPr>
        </p:nvSpPr>
        <p:spPr>
          <a:xfrm>
            <a:off x="804673" y="1819276"/>
            <a:ext cx="4757928" cy="4435794"/>
          </a:xfrm>
        </p:spPr>
        <p:txBody>
          <a:bodyPr vert="horz" lIns="91440" tIns="45720" rIns="91440" bIns="45720" rtlCol="0" anchor="t">
            <a:normAutofit lnSpcReduction="10000"/>
          </a:bodyPr>
          <a:lstStyle/>
          <a:p>
            <a:r>
              <a:rPr lang="en-US" dirty="0"/>
              <a:t>Ethnic groups (30 or more)</a:t>
            </a:r>
          </a:p>
          <a:p>
            <a:r>
              <a:rPr lang="en-US" dirty="0"/>
              <a:t>Socioeconomically disadvantaged students (30 or more)</a:t>
            </a:r>
          </a:p>
          <a:p>
            <a:r>
              <a:rPr lang="en-US" dirty="0"/>
              <a:t>English learners (30 or more)</a:t>
            </a:r>
          </a:p>
          <a:p>
            <a:r>
              <a:rPr lang="en-US" dirty="0"/>
              <a:t>Long-term English learners (15 or more) </a:t>
            </a:r>
          </a:p>
          <a:p>
            <a:r>
              <a:rPr lang="en-US" dirty="0"/>
              <a:t>Students with disabilities (30 or more)</a:t>
            </a:r>
          </a:p>
          <a:p>
            <a:r>
              <a:rPr lang="en-US" dirty="0"/>
              <a:t>Foster youth (15 or more)</a:t>
            </a:r>
          </a:p>
          <a:p>
            <a:r>
              <a:rPr lang="en-US" dirty="0"/>
              <a:t>Homeless youth (15 or more)</a:t>
            </a:r>
          </a:p>
        </p:txBody>
      </p:sp>
      <p:grpSp>
        <p:nvGrpSpPr>
          <p:cNvPr id="17" name="Group 1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8" name="Freeform: Shape 1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4F9F49E8-BAAF-4D2C-9AD3-5EB026390CD8}"/>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blip>
          <a:stretch>
            <a:fillRect/>
          </a:stretch>
        </p:blipFill>
        <p:spPr>
          <a:xfrm>
            <a:off x="7508367" y="2200585"/>
            <a:ext cx="4142232" cy="2764939"/>
          </a:xfrm>
          <a:prstGeom prst="rect">
            <a:avLst/>
          </a:prstGeom>
        </p:spPr>
      </p:pic>
      <p:sp>
        <p:nvSpPr>
          <p:cNvPr id="5" name="Slide Number Placeholder 4">
            <a:extLst>
              <a:ext uri="{FF2B5EF4-FFF2-40B4-BE49-F238E27FC236}">
                <a16:creationId xmlns:a16="http://schemas.microsoft.com/office/drawing/2014/main" id="{D3700D19-5DDE-4810-8624-45E90196E7AC}"/>
              </a:ext>
            </a:extLst>
          </p:cNvPr>
          <p:cNvSpPr>
            <a:spLocks noGrp="1"/>
          </p:cNvSpPr>
          <p:nvPr>
            <p:ph type="sldNum" sz="quarter" idx="12"/>
          </p:nvPr>
        </p:nvSpPr>
        <p:spPr>
          <a:xfrm>
            <a:off x="8610600" y="6356350"/>
            <a:ext cx="2743200" cy="365125"/>
          </a:xfrm>
        </p:spPr>
        <p:txBody>
          <a:bodyPr>
            <a:noAutofit/>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38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52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AFEE3-029F-167D-2092-C33BAC5ACCF0}"/>
              </a:ext>
            </a:extLst>
          </p:cNvPr>
          <p:cNvSpPr>
            <a:spLocks noGrp="1"/>
          </p:cNvSpPr>
          <p:nvPr>
            <p:ph type="title"/>
          </p:nvPr>
        </p:nvSpPr>
        <p:spPr>
          <a:xfrm>
            <a:off x="804672" y="421955"/>
            <a:ext cx="5996178" cy="1454051"/>
          </a:xfrm>
        </p:spPr>
        <p:txBody>
          <a:bodyPr>
            <a:normAutofit/>
          </a:bodyPr>
          <a:lstStyle/>
          <a:p>
            <a:r>
              <a:rPr lang="en-US" sz="3600" dirty="0"/>
              <a:t>Framing the LCAP (1 of 4)</a:t>
            </a:r>
          </a:p>
        </p:txBody>
      </p:sp>
      <p:sp>
        <p:nvSpPr>
          <p:cNvPr id="3" name="Content Placeholder 2">
            <a:extLst>
              <a:ext uri="{FF2B5EF4-FFF2-40B4-BE49-F238E27FC236}">
                <a16:creationId xmlns:a16="http://schemas.microsoft.com/office/drawing/2014/main" id="{5E743065-9B74-BBD5-9AAF-3C36A8B414DF}"/>
              </a:ext>
            </a:extLst>
          </p:cNvPr>
          <p:cNvSpPr>
            <a:spLocks noGrp="1"/>
          </p:cNvSpPr>
          <p:nvPr>
            <p:ph idx="1"/>
          </p:nvPr>
        </p:nvSpPr>
        <p:spPr>
          <a:xfrm>
            <a:off x="804672" y="1676400"/>
            <a:ext cx="6903719" cy="4098759"/>
          </a:xfrm>
        </p:spPr>
        <p:txBody>
          <a:bodyPr anchor="t">
            <a:noAutofit/>
          </a:bodyPr>
          <a:lstStyle/>
          <a:p>
            <a:r>
              <a:rPr lang="en-US" dirty="0"/>
              <a:t>California </a:t>
            </a:r>
            <a:r>
              <a:rPr lang="en-US" i="1" dirty="0"/>
              <a:t>Education Code </a:t>
            </a:r>
            <a:r>
              <a:rPr lang="en-US" dirty="0"/>
              <a:t>Section 52064(e)(1): “The process of developing and annually updating the local control and accountability plan shall support school districts, county offices of education, and charter schools in comprehensive strategic planning, accountability, and improvement across the state priorities, </a:t>
            </a:r>
            <a:r>
              <a:rPr lang="en-US" b="1" dirty="0"/>
              <a:t>particularly to address and reduce disparities in opportunities and outcomes between pupil groups indicated by the California School Dashboard</a:t>
            </a:r>
            <a:r>
              <a:rPr lang="en-US" dirty="0"/>
              <a:t>, and any locally identified priorities through meaningful engagement with local [educational partners].”</a:t>
            </a:r>
          </a:p>
        </p:txBody>
      </p:sp>
      <p:grpSp>
        <p:nvGrpSpPr>
          <p:cNvPr id="17" name="Group 1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8" name="Freeform: Shape 1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Flowchart">
            <a:extLst>
              <a:ext uri="{FF2B5EF4-FFF2-40B4-BE49-F238E27FC236}">
                <a16:creationId xmlns:a16="http://schemas.microsoft.com/office/drawing/2014/main" id="{FDA1B9A2-E399-F6B8-6D8B-B6C7F3A980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
        <p:nvSpPr>
          <p:cNvPr id="6" name="Slide Number Placeholder 5">
            <a:extLst>
              <a:ext uri="{FF2B5EF4-FFF2-40B4-BE49-F238E27FC236}">
                <a16:creationId xmlns:a16="http://schemas.microsoft.com/office/drawing/2014/main" id="{A61E799F-DA4B-627F-ED2B-08714C35C88C}"/>
              </a:ext>
            </a:extLst>
          </p:cNvPr>
          <p:cNvSpPr>
            <a:spLocks noGrp="1"/>
          </p:cNvSpPr>
          <p:nvPr>
            <p:ph type="sldNum" sz="quarter" idx="12"/>
          </p:nvPr>
        </p:nvSpPr>
        <p:spPr>
          <a:xfrm>
            <a:off x="8610600" y="6258562"/>
            <a:ext cx="2743200" cy="462913"/>
          </a:xfrm>
        </p:spPr>
        <p:txBody>
          <a:bodyPr>
            <a:normAutofit/>
          </a:bodyPr>
          <a:lstStyle/>
          <a:p>
            <a:pPr>
              <a:spcAft>
                <a:spcPts val="600"/>
              </a:spcAft>
            </a:pPr>
            <a:fld id="{9CD8D479-8942-46E8-A226-A4E01F7A105C}" type="slidenum">
              <a:rPr lang="en-US" smtClean="0">
                <a:solidFill>
                  <a:schemeClr val="tx1"/>
                </a:solidFill>
                <a:latin typeface="Arial" panose="020B0604020202020204" pitchFamily="34" charset="0"/>
                <a:cs typeface="Arial" panose="020B0604020202020204" pitchFamily="34" charset="0"/>
              </a:rPr>
              <a:pPr>
                <a:spcAft>
                  <a:spcPts val="600"/>
                </a:spcAft>
              </a:pPr>
              <a:t>39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929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A4E83-DF27-48D0-AB41-2A8366B8FD27}"/>
              </a:ext>
            </a:extLst>
          </p:cNvPr>
          <p:cNvSpPr>
            <a:spLocks noGrp="1"/>
          </p:cNvSpPr>
          <p:nvPr>
            <p:ph type="title"/>
          </p:nvPr>
        </p:nvSpPr>
        <p:spPr>
          <a:xfrm>
            <a:off x="804672" y="802955"/>
            <a:ext cx="4977976" cy="1454051"/>
          </a:xfrm>
        </p:spPr>
        <p:txBody>
          <a:bodyPr>
            <a:normAutofit/>
          </a:bodyPr>
          <a:lstStyle/>
          <a:p>
            <a:r>
              <a:rPr lang="en-US" sz="3600" dirty="0"/>
              <a:t>Intended Audience</a:t>
            </a:r>
          </a:p>
        </p:txBody>
      </p:sp>
      <p:sp>
        <p:nvSpPr>
          <p:cNvPr id="3" name="Content Placeholder 2">
            <a:extLst>
              <a:ext uri="{FF2B5EF4-FFF2-40B4-BE49-F238E27FC236}">
                <a16:creationId xmlns:a16="http://schemas.microsoft.com/office/drawing/2014/main" id="{188F6D74-12B3-4645-85F8-C8BC67CB1C70}"/>
              </a:ext>
            </a:extLst>
          </p:cNvPr>
          <p:cNvSpPr>
            <a:spLocks noGrp="1"/>
          </p:cNvSpPr>
          <p:nvPr>
            <p:ph idx="1"/>
          </p:nvPr>
        </p:nvSpPr>
        <p:spPr>
          <a:xfrm>
            <a:off x="804672" y="1885950"/>
            <a:ext cx="4977578" cy="4175022"/>
          </a:xfrm>
        </p:spPr>
        <p:txBody>
          <a:bodyPr vert="horz" lIns="91440" tIns="45720" rIns="91440" bIns="45720" rtlCol="0" anchor="ctr">
            <a:normAutofit lnSpcReduction="10000"/>
          </a:bodyPr>
          <a:lstStyle/>
          <a:p>
            <a:r>
              <a:rPr lang="en-US" sz="2600" dirty="0"/>
              <a:t>The intended audience for this presentation is anyone who is new to the LCFF, the LCAP, the Dashboard, and the Statewide System of Support.</a:t>
            </a:r>
          </a:p>
          <a:p>
            <a:r>
              <a:rPr lang="en-US" sz="2600" dirty="0"/>
              <a:t>This may include</a:t>
            </a:r>
          </a:p>
          <a:p>
            <a:pPr lvl="1"/>
            <a:r>
              <a:rPr lang="en-US" sz="2600" dirty="0"/>
              <a:t>Parents</a:t>
            </a:r>
          </a:p>
          <a:p>
            <a:pPr lvl="1"/>
            <a:r>
              <a:rPr lang="en-US" sz="2600" dirty="0"/>
              <a:t>Teachers</a:t>
            </a:r>
          </a:p>
          <a:p>
            <a:pPr lvl="1"/>
            <a:r>
              <a:rPr lang="en-US" sz="2600" dirty="0"/>
              <a:t>Staff</a:t>
            </a:r>
          </a:p>
          <a:p>
            <a:pPr lvl="1"/>
            <a:r>
              <a:rPr lang="en-US" sz="2600" dirty="0"/>
              <a:t>Administrators</a:t>
            </a:r>
          </a:p>
          <a:p>
            <a:pPr lvl="1"/>
            <a:r>
              <a:rPr lang="en-US" sz="2600" dirty="0"/>
              <a:t>Community members </a:t>
            </a:r>
            <a:endParaRPr lang="en-US" sz="1800" dirty="0"/>
          </a:p>
        </p:txBody>
      </p:sp>
      <p:grpSp>
        <p:nvGrpSpPr>
          <p:cNvPr id="17" name="Group 1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8" name="Freeform: Shape 1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Target Audience">
            <a:extLst>
              <a:ext uri="{FF2B5EF4-FFF2-40B4-BE49-F238E27FC236}">
                <a16:creationId xmlns:a16="http://schemas.microsoft.com/office/drawing/2014/main" id="{E5821CFA-F038-6412-8BDA-B99B890F31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
        <p:nvSpPr>
          <p:cNvPr id="5" name="Slide Number Placeholder 4">
            <a:extLst>
              <a:ext uri="{FF2B5EF4-FFF2-40B4-BE49-F238E27FC236}">
                <a16:creationId xmlns:a16="http://schemas.microsoft.com/office/drawing/2014/main" id="{35C6BB22-9AED-4309-A3B7-3EAEA8283A6E}"/>
              </a:ext>
            </a:extLst>
          </p:cNvPr>
          <p:cNvSpPr>
            <a:spLocks noGrp="1"/>
          </p:cNvSpPr>
          <p:nvPr>
            <p:ph type="sldNum" sz="quarter" idx="12"/>
          </p:nvPr>
        </p:nvSpPr>
        <p:spPr>
          <a:xfrm>
            <a:off x="8610600" y="6356350"/>
            <a:ext cx="2743200" cy="365125"/>
          </a:xfrm>
        </p:spPr>
        <p:txBody>
          <a:bodyPr>
            <a:no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77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a:extLst>
            <a:ext uri="{FF2B5EF4-FFF2-40B4-BE49-F238E27FC236}">
              <a16:creationId xmlns:a16="http://schemas.microsoft.com/office/drawing/2014/main" id="{D92DE81D-D82F-8090-462B-B6B66857224E}"/>
            </a:ext>
          </a:extLst>
        </p:cNvPr>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FB3043B8-2616-6B28-D9ED-7D4719355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135EED0-6E13-C0D6-B696-54248DB8F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4" name="Group 153">
            <a:extLst>
              <a:ext uri="{FF2B5EF4-FFF2-40B4-BE49-F238E27FC236}">
                <a16:creationId xmlns:a16="http://schemas.microsoft.com/office/drawing/2014/main" id="{1025DD73-4A8F-32E4-8BA3-C8CC5C25D8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55" name="Freeform: Shape 154">
              <a:extLst>
                <a:ext uri="{FF2B5EF4-FFF2-40B4-BE49-F238E27FC236}">
                  <a16:creationId xmlns:a16="http://schemas.microsoft.com/office/drawing/2014/main" id="{4CA58127-5DAA-26D3-6E91-95D8CAF56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C4C008BF-7F75-07B9-2D5F-BAB065D29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4DDF0FFB-0E1A-C118-0884-96EFB734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74887E7-48B2-D86A-120E-DB0DF8BB4C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DF6BDF2F-65F8-9056-8383-68A2B413E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61" name="Freeform: Shape 160">
              <a:extLst>
                <a:ext uri="{FF2B5EF4-FFF2-40B4-BE49-F238E27FC236}">
                  <a16:creationId xmlns:a16="http://schemas.microsoft.com/office/drawing/2014/main" id="{27AB099C-7FD0-E5C4-9B95-2385DF05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840C4F53-73D3-5284-6C82-5A382341A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9365179D-C565-B870-9373-235B61B1A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66913EB-871D-E28D-7D6B-C360D1220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a:extLst>
              <a:ext uri="{FF2B5EF4-FFF2-40B4-BE49-F238E27FC236}">
                <a16:creationId xmlns:a16="http://schemas.microsoft.com/office/drawing/2014/main" id="{6169FBCB-86B4-64FC-2365-3D1E56959F49}"/>
              </a:ext>
            </a:extLst>
          </p:cNvPr>
          <p:cNvSpPr>
            <a:spLocks noGrp="1"/>
          </p:cNvSpPr>
          <p:nvPr>
            <p:ph type="title"/>
          </p:nvPr>
        </p:nvSpPr>
        <p:spPr>
          <a:xfrm>
            <a:off x="838047" y="275871"/>
            <a:ext cx="10515600" cy="1325563"/>
          </a:xfrm>
        </p:spPr>
        <p:txBody>
          <a:bodyPr/>
          <a:lstStyle/>
          <a:p>
            <a:r>
              <a:rPr lang="en-US" dirty="0"/>
              <a:t>Framing the LCAP (2 of 4)</a:t>
            </a:r>
          </a:p>
        </p:txBody>
      </p:sp>
      <p:sp>
        <p:nvSpPr>
          <p:cNvPr id="4" name="Content Placeholder 3">
            <a:extLst>
              <a:ext uri="{FF2B5EF4-FFF2-40B4-BE49-F238E27FC236}">
                <a16:creationId xmlns:a16="http://schemas.microsoft.com/office/drawing/2014/main" id="{48A3FACF-BDB9-0D23-FDAA-78B71B02F45E}"/>
              </a:ext>
            </a:extLst>
          </p:cNvPr>
          <p:cNvSpPr>
            <a:spLocks noGrp="1"/>
          </p:cNvSpPr>
          <p:nvPr>
            <p:ph idx="1"/>
          </p:nvPr>
        </p:nvSpPr>
        <p:spPr>
          <a:xfrm>
            <a:off x="1179226" y="1601434"/>
            <a:ext cx="9833548" cy="4471353"/>
          </a:xfrm>
        </p:spPr>
        <p:txBody>
          <a:bodyPr>
            <a:normAutofit/>
          </a:bodyPr>
          <a:lstStyle/>
          <a:p>
            <a:r>
              <a:rPr lang="en-US" dirty="0"/>
              <a:t>The LCAP development process serves three distinct, but related functions: </a:t>
            </a:r>
          </a:p>
          <a:p>
            <a:r>
              <a:rPr lang="en-US" dirty="0"/>
              <a:t>Comprehensive Strategic Planning: </a:t>
            </a:r>
          </a:p>
          <a:p>
            <a:pPr lvl="1"/>
            <a:r>
              <a:rPr lang="en-US" dirty="0"/>
              <a:t>The process of developing and annually updating the LCAP supports comprehensive strategic planning </a:t>
            </a:r>
          </a:p>
          <a:p>
            <a:pPr lvl="1"/>
            <a:r>
              <a:rPr lang="en-US" dirty="0"/>
              <a:t>Strategic planning that is comprehensive connects budgetary decisions to teaching and learning performance data </a:t>
            </a:r>
          </a:p>
          <a:p>
            <a:pPr lvl="1"/>
            <a:r>
              <a:rPr lang="en-US" dirty="0"/>
              <a:t>LEAs need to continually evaluate the hard choices they make about the use of limited resources to meet student and community needs to ensure opportunities and outcomes are improved for all students.</a:t>
            </a:r>
          </a:p>
        </p:txBody>
      </p:sp>
      <p:sp>
        <p:nvSpPr>
          <p:cNvPr id="6" name="Slide Number Placeholder 6">
            <a:extLst>
              <a:ext uri="{FF2B5EF4-FFF2-40B4-BE49-F238E27FC236}">
                <a16:creationId xmlns:a16="http://schemas.microsoft.com/office/drawing/2014/main" id="{74891B61-78D7-C6EE-DA8D-C98091322970}"/>
              </a:ext>
            </a:extLst>
          </p:cNvPr>
          <p:cNvSpPr txBox="1">
            <a:spLocks/>
          </p:cNvSpPr>
          <p:nvPr/>
        </p:nvSpPr>
        <p:spPr>
          <a:xfrm>
            <a:off x="8755856" y="631031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tx1"/>
                </a:solidFill>
                <a:latin typeface="Arial" panose="020B0604020202020204" pitchFamily="34" charset="0"/>
                <a:cs typeface="Arial" panose="020B0604020202020204" pitchFamily="34" charset="0"/>
              </a:rPr>
              <a:pPr/>
              <a:t>40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235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1FC21F-B305-5F6D-DDFB-27DECB1A625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ED4A535-D141-0298-75CD-6FCD7B663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5F2A00-F674-4C7F-E5A5-B81D2B046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1DDFF-5D59-0964-60C4-A79C578A7B52}"/>
              </a:ext>
            </a:extLst>
          </p:cNvPr>
          <p:cNvSpPr>
            <a:spLocks noGrp="1"/>
          </p:cNvSpPr>
          <p:nvPr>
            <p:ph type="title"/>
          </p:nvPr>
        </p:nvSpPr>
        <p:spPr>
          <a:xfrm>
            <a:off x="804672" y="421955"/>
            <a:ext cx="5996178" cy="1454051"/>
          </a:xfrm>
        </p:spPr>
        <p:txBody>
          <a:bodyPr>
            <a:normAutofit/>
          </a:bodyPr>
          <a:lstStyle/>
          <a:p>
            <a:r>
              <a:rPr lang="en-US" sz="3600" dirty="0"/>
              <a:t>Framing the LCAP (3 of 4)</a:t>
            </a:r>
          </a:p>
        </p:txBody>
      </p:sp>
      <p:sp>
        <p:nvSpPr>
          <p:cNvPr id="3" name="Content Placeholder 2">
            <a:extLst>
              <a:ext uri="{FF2B5EF4-FFF2-40B4-BE49-F238E27FC236}">
                <a16:creationId xmlns:a16="http://schemas.microsoft.com/office/drawing/2014/main" id="{5A556DA1-D15D-B424-172E-A6B9B4506B63}"/>
              </a:ext>
            </a:extLst>
          </p:cNvPr>
          <p:cNvSpPr>
            <a:spLocks noGrp="1"/>
          </p:cNvSpPr>
          <p:nvPr>
            <p:ph idx="1"/>
          </p:nvPr>
        </p:nvSpPr>
        <p:spPr>
          <a:xfrm>
            <a:off x="804672" y="1676400"/>
            <a:ext cx="6903719" cy="4098759"/>
          </a:xfrm>
        </p:spPr>
        <p:txBody>
          <a:bodyPr anchor="t">
            <a:noAutofit/>
          </a:bodyPr>
          <a:lstStyle/>
          <a:p>
            <a:r>
              <a:rPr lang="en-US" dirty="0"/>
              <a:t>Meaningful Engagement of Educational Partners: </a:t>
            </a:r>
          </a:p>
          <a:p>
            <a:r>
              <a:rPr lang="en-US" dirty="0"/>
              <a:t>The LCAP development process should result in an LCAP that reflects decisions made through meaningful engagement of educational partners. </a:t>
            </a:r>
          </a:p>
          <a:p>
            <a:r>
              <a:rPr lang="en-US" dirty="0"/>
              <a:t>Local educational partners possess valuable perspectives and insights about an LEA's programs and services. </a:t>
            </a:r>
          </a:p>
          <a:p>
            <a:r>
              <a:rPr lang="en-US" dirty="0"/>
              <a:t>Effective strategic planning will incorporate these perspectives and insights to identify potential goals and actions to be included in the LCAP.</a:t>
            </a:r>
          </a:p>
        </p:txBody>
      </p:sp>
      <p:grpSp>
        <p:nvGrpSpPr>
          <p:cNvPr id="17" name="Group 16">
            <a:extLst>
              <a:ext uri="{FF2B5EF4-FFF2-40B4-BE49-F238E27FC236}">
                <a16:creationId xmlns:a16="http://schemas.microsoft.com/office/drawing/2014/main" id="{D2D4B9A3-5160-AA8F-61E4-E866D27483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8" name="Freeform: Shape 17">
              <a:extLst>
                <a:ext uri="{FF2B5EF4-FFF2-40B4-BE49-F238E27FC236}">
                  <a16:creationId xmlns:a16="http://schemas.microsoft.com/office/drawing/2014/main" id="{E985F65B-4018-4092-14E4-FC0CFF1F3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B4738-CE1D-E60C-555C-A1D479BB2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27C33B2-DE7A-6DFC-070B-564B11BC6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0FA21A4-15A8-46F4-8B00-D3AF9FF12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18468034-8B20-667A-58E9-A4BDBDBC325E}"/>
              </a:ext>
            </a:extLst>
          </p:cNvPr>
          <p:cNvSpPr>
            <a:spLocks noGrp="1"/>
          </p:cNvSpPr>
          <p:nvPr>
            <p:ph type="sldNum" sz="quarter" idx="12"/>
          </p:nvPr>
        </p:nvSpPr>
        <p:spPr>
          <a:xfrm>
            <a:off x="8610600" y="6283234"/>
            <a:ext cx="2743200" cy="438241"/>
          </a:xfrm>
        </p:spPr>
        <p:txBody>
          <a:bodyPr>
            <a:normAutofit lnSpcReduction="10000"/>
          </a:bodyPr>
          <a:lstStyle/>
          <a:p>
            <a:pPr>
              <a:spcAft>
                <a:spcPts val="600"/>
              </a:spcAft>
            </a:pPr>
            <a:fld id="{9CD8D479-8942-46E8-A226-A4E01F7A105C}" type="slidenum">
              <a:rPr lang="en-US" smtClean="0">
                <a:solidFill>
                  <a:schemeClr val="tx1"/>
                </a:solidFill>
                <a:latin typeface="Arial" panose="020B0604020202020204" pitchFamily="34" charset="0"/>
                <a:cs typeface="Arial" panose="020B0604020202020204" pitchFamily="34" charset="0"/>
              </a:rPr>
              <a:pPr>
                <a:spcAft>
                  <a:spcPts val="600"/>
                </a:spcAft>
              </a:pPr>
              <a:t>41</a:t>
            </a:fld>
            <a:endParaRPr lang="en-US"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60A903D-6DFF-5488-09AC-F02449A025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88506" y="2106989"/>
            <a:ext cx="3429382" cy="2940695"/>
          </a:xfrm>
          <a:prstGeom prst="rect">
            <a:avLst/>
          </a:prstGeom>
        </p:spPr>
      </p:pic>
    </p:spTree>
    <p:extLst>
      <p:ext uri="{BB962C8B-B14F-4D97-AF65-F5344CB8AC3E}">
        <p14:creationId xmlns:p14="http://schemas.microsoft.com/office/powerpoint/2010/main" val="3618802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A7539D-48F2-0B76-C426-0F0E3752908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0011B-8FCD-76E5-FD0A-F193466C3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5B0A89-B17F-5111-6B4E-9BAD75CF1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D5AFD-52BF-EFD2-14FA-1452124C3348}"/>
              </a:ext>
            </a:extLst>
          </p:cNvPr>
          <p:cNvSpPr>
            <a:spLocks noGrp="1"/>
          </p:cNvSpPr>
          <p:nvPr>
            <p:ph type="title"/>
          </p:nvPr>
        </p:nvSpPr>
        <p:spPr>
          <a:xfrm>
            <a:off x="804672" y="421955"/>
            <a:ext cx="5996178" cy="1454051"/>
          </a:xfrm>
        </p:spPr>
        <p:txBody>
          <a:bodyPr>
            <a:normAutofit/>
          </a:bodyPr>
          <a:lstStyle/>
          <a:p>
            <a:r>
              <a:rPr lang="en-US" sz="3600" dirty="0"/>
              <a:t>Framing the LCAP (4 of 4)</a:t>
            </a:r>
          </a:p>
        </p:txBody>
      </p:sp>
      <p:sp>
        <p:nvSpPr>
          <p:cNvPr id="3" name="Content Placeholder 2">
            <a:extLst>
              <a:ext uri="{FF2B5EF4-FFF2-40B4-BE49-F238E27FC236}">
                <a16:creationId xmlns:a16="http://schemas.microsoft.com/office/drawing/2014/main" id="{CCAB6BA1-3726-CCB4-F376-CF4165DD2E94}"/>
              </a:ext>
            </a:extLst>
          </p:cNvPr>
          <p:cNvSpPr>
            <a:spLocks noGrp="1"/>
          </p:cNvSpPr>
          <p:nvPr>
            <p:ph idx="1"/>
          </p:nvPr>
        </p:nvSpPr>
        <p:spPr>
          <a:xfrm>
            <a:off x="804672" y="1676400"/>
            <a:ext cx="6903719" cy="4098759"/>
          </a:xfrm>
        </p:spPr>
        <p:txBody>
          <a:bodyPr anchor="t">
            <a:noAutofit/>
          </a:bodyPr>
          <a:lstStyle/>
          <a:p>
            <a:r>
              <a:rPr lang="en-US" dirty="0"/>
              <a:t>Accountability and Compliance: </a:t>
            </a:r>
          </a:p>
          <a:p>
            <a:pPr lvl="1"/>
            <a:r>
              <a:rPr lang="en-US" dirty="0"/>
              <a:t>The LCAP serves an important accountability function because aspects of the LCAP template require LEAs to show that they have complied with various requirements specified in the LCFF statutes and regulations.</a:t>
            </a:r>
          </a:p>
        </p:txBody>
      </p:sp>
      <p:grpSp>
        <p:nvGrpSpPr>
          <p:cNvPr id="17" name="Group 16">
            <a:extLst>
              <a:ext uri="{FF2B5EF4-FFF2-40B4-BE49-F238E27FC236}">
                <a16:creationId xmlns:a16="http://schemas.microsoft.com/office/drawing/2014/main" id="{F11F7D48-1997-3988-F003-C79960D5F6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8" name="Freeform: Shape 17">
              <a:extLst>
                <a:ext uri="{FF2B5EF4-FFF2-40B4-BE49-F238E27FC236}">
                  <a16:creationId xmlns:a16="http://schemas.microsoft.com/office/drawing/2014/main" id="{FCAF202D-AE86-7385-859D-1ED2F0584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263DE5D-1E11-7C7C-90D7-705862BAF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6ED6862-C050-9875-FA11-D4C4AAD56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AA223D3-A780-5C14-EE3B-C0E78D0E5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8D68EFDB-575E-D494-CDAF-817924D0EB88}"/>
              </a:ext>
            </a:extLst>
          </p:cNvPr>
          <p:cNvSpPr>
            <a:spLocks noGrp="1"/>
          </p:cNvSpPr>
          <p:nvPr>
            <p:ph type="sldNum" sz="quarter" idx="12"/>
          </p:nvPr>
        </p:nvSpPr>
        <p:spPr>
          <a:xfrm>
            <a:off x="8610600" y="6270172"/>
            <a:ext cx="2743200" cy="451304"/>
          </a:xfrm>
        </p:spPr>
        <p:txBody>
          <a:bodyPr>
            <a:normAutofit lnSpcReduction="10000"/>
          </a:bodyPr>
          <a:lstStyle/>
          <a:p>
            <a:pPr>
              <a:spcAft>
                <a:spcPts val="600"/>
              </a:spcAft>
            </a:pPr>
            <a:fld id="{9CD8D479-8942-46E8-A226-A4E01F7A105C}" type="slidenum">
              <a:rPr lang="en-US" smtClean="0">
                <a:solidFill>
                  <a:schemeClr val="tx1"/>
                </a:solidFill>
                <a:latin typeface="Arial" panose="020B0604020202020204" pitchFamily="34" charset="0"/>
                <a:cs typeface="Arial" panose="020B0604020202020204" pitchFamily="34" charset="0"/>
              </a:rPr>
              <a:pPr>
                <a:spcAft>
                  <a:spcPts val="600"/>
                </a:spcAft>
              </a:pPr>
              <a:t>42</a:t>
            </a:fld>
            <a:endParaRPr lang="en-US" dirty="0">
              <a:solidFill>
                <a:schemeClr val="tx1"/>
              </a:solidFill>
              <a:latin typeface="Arial" panose="020B0604020202020204" pitchFamily="34" charset="0"/>
              <a:cs typeface="Arial" panose="020B0604020202020204" pitchFamily="34" charset="0"/>
            </a:endParaRPr>
          </a:p>
        </p:txBody>
      </p:sp>
      <p:pic>
        <p:nvPicPr>
          <p:cNvPr id="7" name="Content Placeholder 3">
            <a:extLst>
              <a:ext uri="{FF2B5EF4-FFF2-40B4-BE49-F238E27FC236}">
                <a16:creationId xmlns:a16="http://schemas.microsoft.com/office/drawing/2014/main" id="{96D61607-5D28-10BD-E291-65A8B1772B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00821" y="1850781"/>
            <a:ext cx="3661831" cy="3176637"/>
          </a:xfrm>
          <a:prstGeom prst="rect">
            <a:avLst/>
          </a:prstGeom>
        </p:spPr>
      </p:pic>
    </p:spTree>
    <p:extLst>
      <p:ext uri="{BB962C8B-B14F-4D97-AF65-F5344CB8AC3E}">
        <p14:creationId xmlns:p14="http://schemas.microsoft.com/office/powerpoint/2010/main" val="2212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B3A-EE1B-F9E7-19C5-7CD0908C3E97}"/>
              </a:ext>
            </a:extLst>
          </p:cNvPr>
          <p:cNvSpPr>
            <a:spLocks noGrp="1"/>
          </p:cNvSpPr>
          <p:nvPr>
            <p:ph type="title"/>
          </p:nvPr>
        </p:nvSpPr>
        <p:spPr/>
        <p:txBody>
          <a:bodyPr/>
          <a:lstStyle/>
          <a:p>
            <a:r>
              <a:rPr lang="en-US" dirty="0"/>
              <a:t>LCAP Development Process</a:t>
            </a:r>
          </a:p>
        </p:txBody>
      </p:sp>
      <p:pic>
        <p:nvPicPr>
          <p:cNvPr id="7" name="Content Placeholder 6" descr="A diagram showing the cyclical connection between development, adoption, review and approval, and implementation.">
            <a:extLst>
              <a:ext uri="{FF2B5EF4-FFF2-40B4-BE49-F238E27FC236}">
                <a16:creationId xmlns:a16="http://schemas.microsoft.com/office/drawing/2014/main" id="{581D8F0E-97BC-3933-59DB-F4746AFCD0B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27587" y="1922854"/>
            <a:ext cx="4972218" cy="3900429"/>
          </a:xfrm>
        </p:spPr>
      </p:pic>
      <p:sp>
        <p:nvSpPr>
          <p:cNvPr id="4" name="Content Placeholder 3">
            <a:extLst>
              <a:ext uri="{FF2B5EF4-FFF2-40B4-BE49-F238E27FC236}">
                <a16:creationId xmlns:a16="http://schemas.microsoft.com/office/drawing/2014/main" id="{0392D206-EFE2-F4EF-092B-6F0D6DECE242}"/>
              </a:ext>
            </a:extLst>
          </p:cNvPr>
          <p:cNvSpPr>
            <a:spLocks noGrp="1"/>
          </p:cNvSpPr>
          <p:nvPr>
            <p:ph sz="half" idx="2"/>
          </p:nvPr>
        </p:nvSpPr>
        <p:spPr>
          <a:xfrm>
            <a:off x="5654842" y="1419726"/>
            <a:ext cx="5698958" cy="4757237"/>
          </a:xfrm>
        </p:spPr>
        <p:txBody>
          <a:bodyPr>
            <a:normAutofit/>
          </a:bodyPr>
          <a:lstStyle/>
          <a:p>
            <a:r>
              <a:rPr lang="en-US" dirty="0"/>
              <a:t>Development/Annual Update</a:t>
            </a:r>
          </a:p>
          <a:p>
            <a:pPr lvl="1"/>
            <a:r>
              <a:rPr lang="en-US" dirty="0"/>
              <a:t>Data analysis and reflection</a:t>
            </a:r>
          </a:p>
          <a:p>
            <a:pPr lvl="1"/>
            <a:r>
              <a:rPr lang="en-US" dirty="0"/>
              <a:t>Engage educational partners</a:t>
            </a:r>
          </a:p>
          <a:p>
            <a:pPr lvl="1"/>
            <a:r>
              <a:rPr lang="en-US" dirty="0"/>
              <a:t>Write/revise the plan</a:t>
            </a:r>
          </a:p>
          <a:p>
            <a:r>
              <a:rPr lang="en-US" dirty="0"/>
              <a:t>Adoption</a:t>
            </a:r>
          </a:p>
          <a:p>
            <a:pPr lvl="1"/>
            <a:r>
              <a:rPr lang="en-US" dirty="0"/>
              <a:t>Public Hearing to solicit public input</a:t>
            </a:r>
          </a:p>
          <a:p>
            <a:pPr lvl="1"/>
            <a:r>
              <a:rPr lang="en-US" dirty="0"/>
              <a:t>Public Meeting to adopt the LCAP, the budget, and report on local indicator progress</a:t>
            </a:r>
          </a:p>
          <a:p>
            <a:r>
              <a:rPr lang="en-US" dirty="0"/>
              <a:t>Review and Approval (districts and COEs only)</a:t>
            </a:r>
          </a:p>
          <a:p>
            <a:r>
              <a:rPr lang="en-US" dirty="0"/>
              <a:t>Implementation</a:t>
            </a:r>
          </a:p>
        </p:txBody>
      </p:sp>
      <p:sp>
        <p:nvSpPr>
          <p:cNvPr id="5" name="Slide Number Placeholder 4">
            <a:extLst>
              <a:ext uri="{FF2B5EF4-FFF2-40B4-BE49-F238E27FC236}">
                <a16:creationId xmlns:a16="http://schemas.microsoft.com/office/drawing/2014/main" id="{62BACFD6-FCB3-C42D-9DA5-12863DE0FE98}"/>
              </a:ext>
            </a:extLst>
          </p:cNvPr>
          <p:cNvSpPr>
            <a:spLocks noGrp="1"/>
          </p:cNvSpPr>
          <p:nvPr>
            <p:ph type="sldNum" sz="quarter" idx="12"/>
          </p:nvPr>
        </p:nvSpPr>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43</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1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92B4-FEE3-753B-13AD-A161BE0B5B64}"/>
              </a:ext>
            </a:extLst>
          </p:cNvPr>
          <p:cNvSpPr>
            <a:spLocks noGrp="1"/>
          </p:cNvSpPr>
          <p:nvPr>
            <p:ph type="title"/>
          </p:nvPr>
        </p:nvSpPr>
        <p:spPr/>
        <p:txBody>
          <a:bodyPr/>
          <a:lstStyle/>
          <a:p>
            <a:r>
              <a:rPr lang="en-US" dirty="0"/>
              <a:t>Approval Criteria for the LCAP</a:t>
            </a:r>
          </a:p>
        </p:txBody>
      </p:sp>
      <p:sp>
        <p:nvSpPr>
          <p:cNvPr id="3" name="Content Placeholder 2">
            <a:extLst>
              <a:ext uri="{FF2B5EF4-FFF2-40B4-BE49-F238E27FC236}">
                <a16:creationId xmlns:a16="http://schemas.microsoft.com/office/drawing/2014/main" id="{A403A6D6-5707-278E-2027-9914122FECEE}"/>
              </a:ext>
            </a:extLst>
          </p:cNvPr>
          <p:cNvSpPr>
            <a:spLocks noGrp="1"/>
          </p:cNvSpPr>
          <p:nvPr>
            <p:ph idx="1"/>
          </p:nvPr>
        </p:nvSpPr>
        <p:spPr/>
        <p:txBody>
          <a:bodyPr>
            <a:normAutofit/>
          </a:bodyPr>
          <a:lstStyle/>
          <a:p>
            <a:r>
              <a:rPr lang="en-US" dirty="0"/>
              <a:t>School District and COEs must submit their LCAPs for review and approval. Statute requires the LCAP to be approved if the following review and approval criteria are met: </a:t>
            </a:r>
          </a:p>
          <a:p>
            <a:pPr lvl="1"/>
            <a:r>
              <a:rPr lang="en-US" dirty="0"/>
              <a:t>The LEA has adhered to the template and has followed the instructions for completing the template;</a:t>
            </a:r>
          </a:p>
          <a:p>
            <a:pPr lvl="1"/>
            <a:r>
              <a:rPr lang="en-US" dirty="0"/>
              <a:t>The LEA budget for the fiscal year includes expenditures that are sufficient to implement the actions in the LCAP;</a:t>
            </a:r>
          </a:p>
          <a:p>
            <a:pPr lvl="1"/>
            <a:r>
              <a:rPr lang="en-US" dirty="0"/>
              <a:t>The LEA has demonstrated how it is meeting its requirement to increase or improve services for students who are low-income, English learners, or foster youth; and</a:t>
            </a:r>
          </a:p>
          <a:p>
            <a:pPr lvl="1"/>
            <a:r>
              <a:rPr lang="en-US" dirty="0"/>
              <a:t>The LEA has included the related calculations required to meet the increased or improved services requirement.</a:t>
            </a:r>
          </a:p>
        </p:txBody>
      </p:sp>
      <p:sp>
        <p:nvSpPr>
          <p:cNvPr id="4" name="Slide Number Placeholder 3">
            <a:extLst>
              <a:ext uri="{FF2B5EF4-FFF2-40B4-BE49-F238E27FC236}">
                <a16:creationId xmlns:a16="http://schemas.microsoft.com/office/drawing/2014/main" id="{D829AFD8-C120-823E-F24B-CC948DD941C4}"/>
              </a:ext>
            </a:extLst>
          </p:cNvPr>
          <p:cNvSpPr>
            <a:spLocks noGrp="1"/>
          </p:cNvSpPr>
          <p:nvPr>
            <p:ph type="sldNum" sz="quarter" idx="12"/>
          </p:nvPr>
        </p:nvSpPr>
        <p:spPr/>
        <p:txBody>
          <a:bodyPr/>
          <a:lstStyle/>
          <a:p>
            <a:fld id="{9CD8D479-8942-46E8-A226-A4E01F7A105C}" type="slidenum">
              <a:rPr lang="en-US" smtClean="0">
                <a:solidFill>
                  <a:schemeClr val="tx1"/>
                </a:solidFill>
              </a:rPr>
              <a:pPr/>
              <a:t>44</a:t>
            </a:fld>
            <a:endParaRPr lang="en-US" dirty="0">
              <a:solidFill>
                <a:schemeClr val="tx1"/>
              </a:solidFill>
            </a:endParaRPr>
          </a:p>
        </p:txBody>
      </p:sp>
    </p:spTree>
    <p:extLst>
      <p:ext uri="{BB962C8B-B14F-4D97-AF65-F5344CB8AC3E}">
        <p14:creationId xmlns:p14="http://schemas.microsoft.com/office/powerpoint/2010/main" val="404735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8" name="Freeform: Shape 17">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4" name="Freeform: Shape 23">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5">
            <a:extLst>
              <a:ext uri="{FF2B5EF4-FFF2-40B4-BE49-F238E27FC236}">
                <a16:creationId xmlns:a16="http://schemas.microsoft.com/office/drawing/2014/main" id="{BB1993D3-3CD3-4F82-A3BD-A7461833043A}"/>
              </a:ext>
            </a:extLst>
          </p:cNvPr>
          <p:cNvSpPr>
            <a:spLocks noGrp="1"/>
          </p:cNvSpPr>
          <p:nvPr>
            <p:ph type="title"/>
          </p:nvPr>
        </p:nvSpPr>
        <p:spPr>
          <a:xfrm>
            <a:off x="804672" y="2169128"/>
            <a:ext cx="5760719" cy="2385737"/>
          </a:xfrm>
        </p:spPr>
        <p:txBody>
          <a:bodyPr vert="horz" lIns="91440" tIns="45720" rIns="91440" bIns="45720" rtlCol="0" anchor="ctr">
            <a:normAutofit/>
          </a:bodyPr>
          <a:lstStyle/>
          <a:p>
            <a:r>
              <a:rPr lang="en-US" sz="5400" kern="1200" dirty="0"/>
              <a:t>The California School Dashboard</a:t>
            </a:r>
          </a:p>
        </p:txBody>
      </p:sp>
      <p:sp>
        <p:nvSpPr>
          <p:cNvPr id="7" name="Text Placeholder 6">
            <a:extLst>
              <a:ext uri="{FF2B5EF4-FFF2-40B4-BE49-F238E27FC236}">
                <a16:creationId xmlns:a16="http://schemas.microsoft.com/office/drawing/2014/main" id="{ECB59673-97E7-4B14-8DD8-76E9C940ACF2}"/>
              </a:ext>
            </a:extLst>
          </p:cNvPr>
          <p:cNvSpPr>
            <a:spLocks noGrp="1"/>
          </p:cNvSpPr>
          <p:nvPr>
            <p:ph type="body" idx="1"/>
          </p:nvPr>
        </p:nvSpPr>
        <p:spPr>
          <a:xfrm>
            <a:off x="784100" y="4554866"/>
            <a:ext cx="5311900" cy="864158"/>
          </a:xfrm>
        </p:spPr>
        <p:txBody>
          <a:bodyPr vert="horz" lIns="91440" tIns="45720" rIns="91440" bIns="45720" rtlCol="0" anchor="ctr">
            <a:normAutofit/>
          </a:bodyPr>
          <a:lstStyle/>
          <a:p>
            <a:r>
              <a:rPr lang="en-US" kern="1200" dirty="0">
                <a:solidFill>
                  <a:schemeClr val="tx1"/>
                </a:solidFill>
              </a:rPr>
              <a:t>A powerful online tool to help identify strengths and weaknesses </a:t>
            </a:r>
          </a:p>
        </p:txBody>
      </p:sp>
      <p:sp>
        <p:nvSpPr>
          <p:cNvPr id="5" name="Slide Number Placeholder 4">
            <a:extLst>
              <a:ext uri="{FF2B5EF4-FFF2-40B4-BE49-F238E27FC236}">
                <a16:creationId xmlns:a16="http://schemas.microsoft.com/office/drawing/2014/main" id="{1B4ECEB9-7F4B-42F9-AA5C-629F1B4BE4BD}"/>
              </a:ext>
            </a:extLst>
          </p:cNvPr>
          <p:cNvSpPr>
            <a:spLocks noGrp="1"/>
          </p:cNvSpPr>
          <p:nvPr>
            <p:ph type="sldNum" sz="quarter" idx="12"/>
          </p:nvPr>
        </p:nvSpPr>
        <p:spPr>
          <a:xfrm>
            <a:off x="8610600" y="6178732"/>
            <a:ext cx="2743200" cy="542744"/>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smtClean="0">
                <a:solidFill>
                  <a:schemeClr val="tx1"/>
                </a:solidFill>
                <a:latin typeface="Arial" panose="020B0604020202020204" pitchFamily="34" charset="0"/>
                <a:ea typeface="+mn-ea"/>
                <a:cs typeface="Arial" panose="020B0604020202020204" pitchFamily="34" charset="0"/>
              </a:rPr>
              <a:pPr>
                <a:spcAft>
                  <a:spcPts val="600"/>
                </a:spcAft>
              </a:pPr>
              <a:t>45</a:t>
            </a:fld>
            <a:endParaRPr lang="en-US" sz="2400" dirty="0">
              <a:solidFill>
                <a:schemeClr val="tx1"/>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9B9FC3C-CB6A-8A27-8ABD-418FAC7BBD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39376" y="3317979"/>
            <a:ext cx="4641581" cy="930765"/>
          </a:xfrm>
          <a:prstGeom prst="rect">
            <a:avLst/>
          </a:prstGeom>
        </p:spPr>
      </p:pic>
    </p:spTree>
    <p:extLst>
      <p:ext uri="{BB962C8B-B14F-4D97-AF65-F5344CB8AC3E}">
        <p14:creationId xmlns:p14="http://schemas.microsoft.com/office/powerpoint/2010/main" val="215667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a:extLst>
            <a:ext uri="{FF2B5EF4-FFF2-40B4-BE49-F238E27FC236}">
              <a16:creationId xmlns:a16="http://schemas.microsoft.com/office/drawing/2014/main" id="{12CF939A-2E41-690D-0E62-076F8BDA89CE}"/>
            </a:ext>
          </a:extLst>
        </p:cNvPr>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04A34DE9-6B5F-3EF2-652F-207526195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93D85FC-1282-DE1A-2639-002BD71F9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4" name="Group 153">
            <a:extLst>
              <a:ext uri="{FF2B5EF4-FFF2-40B4-BE49-F238E27FC236}">
                <a16:creationId xmlns:a16="http://schemas.microsoft.com/office/drawing/2014/main" id="{88E1C275-FC78-1718-AB4D-01ACB5DDCD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55" name="Freeform: Shape 154">
              <a:extLst>
                <a:ext uri="{FF2B5EF4-FFF2-40B4-BE49-F238E27FC236}">
                  <a16:creationId xmlns:a16="http://schemas.microsoft.com/office/drawing/2014/main" id="{77F0198F-FF3C-EAB3-8D87-6C65C1849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3D4B661-01E8-2A85-5657-E7D9FD62F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E5AAFFF3-9F95-6920-2394-8FADB6E40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093A8481-5A29-128A-851B-39BA37E33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67E4234E-C80C-A3CF-9673-394652D8E1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61" name="Freeform: Shape 160">
              <a:extLst>
                <a:ext uri="{FF2B5EF4-FFF2-40B4-BE49-F238E27FC236}">
                  <a16:creationId xmlns:a16="http://schemas.microsoft.com/office/drawing/2014/main" id="{EB7BE6BD-F7EA-CDC4-1265-6C35749E7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87818FD3-C58B-D1B1-6606-40116D8F9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3967300C-FF9A-FCB0-80E2-C2A15A189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7915D05-95C2-E151-B4BB-2A3D193B4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a:extLst>
              <a:ext uri="{FF2B5EF4-FFF2-40B4-BE49-F238E27FC236}">
                <a16:creationId xmlns:a16="http://schemas.microsoft.com/office/drawing/2014/main" id="{66838DC8-086A-F936-E34E-859040CF470A}"/>
              </a:ext>
            </a:extLst>
          </p:cNvPr>
          <p:cNvSpPr>
            <a:spLocks noGrp="1"/>
          </p:cNvSpPr>
          <p:nvPr>
            <p:ph type="title"/>
          </p:nvPr>
        </p:nvSpPr>
        <p:spPr>
          <a:xfrm>
            <a:off x="838047" y="275871"/>
            <a:ext cx="10515600" cy="1325563"/>
          </a:xfrm>
        </p:spPr>
        <p:txBody>
          <a:bodyPr/>
          <a:lstStyle/>
          <a:p>
            <a:r>
              <a:rPr lang="en-US" dirty="0"/>
              <a:t>Multiple Measures</a:t>
            </a:r>
          </a:p>
        </p:txBody>
      </p:sp>
      <p:sp>
        <p:nvSpPr>
          <p:cNvPr id="4" name="Content Placeholder 3">
            <a:extLst>
              <a:ext uri="{FF2B5EF4-FFF2-40B4-BE49-F238E27FC236}">
                <a16:creationId xmlns:a16="http://schemas.microsoft.com/office/drawing/2014/main" id="{49979C21-7272-289E-7465-5F5DE0FDF524}"/>
              </a:ext>
            </a:extLst>
          </p:cNvPr>
          <p:cNvSpPr>
            <a:spLocks noGrp="1"/>
          </p:cNvSpPr>
          <p:nvPr>
            <p:ph idx="1"/>
          </p:nvPr>
        </p:nvSpPr>
        <p:spPr>
          <a:xfrm>
            <a:off x="1179226" y="1601434"/>
            <a:ext cx="9833548" cy="4471353"/>
          </a:xfrm>
        </p:spPr>
        <p:txBody>
          <a:bodyPr>
            <a:normAutofit/>
          </a:bodyPr>
          <a:lstStyle/>
          <a:p>
            <a:r>
              <a:rPr lang="en-US" dirty="0"/>
              <a:t>The LCFF created an accountability system that utilizes multiple measures to inform educators, parents, and the public of student achievement</a:t>
            </a:r>
          </a:p>
          <a:p>
            <a:r>
              <a:rPr lang="en-US" dirty="0"/>
              <a:t>Statute required the SBE to develop evaluation rubrics to </a:t>
            </a:r>
          </a:p>
          <a:p>
            <a:pPr lvl="1"/>
            <a:r>
              <a:rPr lang="en-US" dirty="0"/>
              <a:t>assist LEAs in evaluating their strengths, weaknesses, and areas that require improvement, and</a:t>
            </a:r>
          </a:p>
          <a:p>
            <a:pPr lvl="1"/>
            <a:r>
              <a:rPr lang="en-US" dirty="0"/>
              <a:t>assist in identifying LEAs in need of technical assistance and the specific priorities that the technical assistance should focus on</a:t>
            </a:r>
          </a:p>
        </p:txBody>
      </p:sp>
      <p:sp>
        <p:nvSpPr>
          <p:cNvPr id="6" name="Slide Number Placeholder 6">
            <a:extLst>
              <a:ext uri="{FF2B5EF4-FFF2-40B4-BE49-F238E27FC236}">
                <a16:creationId xmlns:a16="http://schemas.microsoft.com/office/drawing/2014/main" id="{7BCF936C-12A8-13C9-F342-43B9A4CDA515}"/>
              </a:ext>
            </a:extLst>
          </p:cNvPr>
          <p:cNvSpPr txBox="1">
            <a:spLocks/>
          </p:cNvSpPr>
          <p:nvPr/>
        </p:nvSpPr>
        <p:spPr>
          <a:xfrm>
            <a:off x="8755856" y="631031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solidFill>
                  <a:schemeClr val="tx1"/>
                </a:solidFill>
                <a:latin typeface="Arial" panose="020B0604020202020204" pitchFamily="34" charset="0"/>
                <a:cs typeface="Arial" panose="020B0604020202020204" pitchFamily="34" charset="0"/>
              </a:rPr>
              <a:pPr/>
              <a:t>46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459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19" name="Freeform: Shape 18">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DBA9B63C-AFB0-44E6-879E-52CB47789AA0}"/>
              </a:ext>
            </a:extLst>
          </p:cNvPr>
          <p:cNvSpPr>
            <a:spLocks noGrp="1"/>
          </p:cNvSpPr>
          <p:nvPr>
            <p:ph type="title"/>
          </p:nvPr>
        </p:nvSpPr>
        <p:spPr>
          <a:xfrm>
            <a:off x="838200" y="681037"/>
            <a:ext cx="7048500" cy="991009"/>
          </a:xfrm>
        </p:spPr>
        <p:txBody>
          <a:bodyPr vert="horz" lIns="91440" tIns="45720" rIns="91440" bIns="45720" rtlCol="0" anchor="t">
            <a:normAutofit/>
          </a:bodyPr>
          <a:lstStyle/>
          <a:p>
            <a:r>
              <a:rPr lang="en-US" dirty="0"/>
              <a:t>State and Local Indicators</a:t>
            </a:r>
          </a:p>
        </p:txBody>
      </p:sp>
      <p:sp>
        <p:nvSpPr>
          <p:cNvPr id="3" name="Content Placeholder 2">
            <a:extLst>
              <a:ext uri="{FF2B5EF4-FFF2-40B4-BE49-F238E27FC236}">
                <a16:creationId xmlns:a16="http://schemas.microsoft.com/office/drawing/2014/main" id="{940CE9B7-A95E-4658-A765-2C1774689CC5}"/>
              </a:ext>
            </a:extLst>
          </p:cNvPr>
          <p:cNvSpPr>
            <a:spLocks noGrp="1"/>
          </p:cNvSpPr>
          <p:nvPr>
            <p:ph idx="1"/>
          </p:nvPr>
        </p:nvSpPr>
        <p:spPr/>
        <p:txBody>
          <a:bodyPr>
            <a:normAutofit lnSpcReduction="10000"/>
          </a:bodyPr>
          <a:lstStyle/>
          <a:p>
            <a:r>
              <a:rPr lang="en-US" dirty="0"/>
              <a:t>The SBE adopted state and local indicators to measure LEA and </a:t>
            </a:r>
            <a:r>
              <a:rPr lang="en-US" dirty="0" err="1"/>
              <a:t>schoolsite</a:t>
            </a:r>
            <a:r>
              <a:rPr lang="en-US" dirty="0"/>
              <a:t> performance in regard to each of the state priorities, as required by law</a:t>
            </a:r>
          </a:p>
          <a:p>
            <a:r>
              <a:rPr lang="en-US" dirty="0"/>
              <a:t>Performance data on state and local indicators is publicly reported in the Dashboard</a:t>
            </a:r>
          </a:p>
          <a:p>
            <a:pPr lvl="1"/>
            <a:r>
              <a:rPr lang="en-US" dirty="0"/>
              <a:t>State Indicators apply to all LEAs, schools, and student groups and are based on data that is collected consistently across the state (Priorities 4, 5, 6 and 8)</a:t>
            </a:r>
          </a:p>
          <a:p>
            <a:pPr lvl="1"/>
            <a:r>
              <a:rPr lang="en-US" dirty="0"/>
              <a:t>Local Indicators apply at the LEA and charter school level and are based on data collected at the local level (Priorities 1, 2, 3, 6, 7, 9 and 10)</a:t>
            </a:r>
          </a:p>
          <a:p>
            <a:r>
              <a:rPr lang="en-US" dirty="0"/>
              <a:t>LEAs are eligible for assistance based on criteria adopted by the SBE</a:t>
            </a:r>
          </a:p>
        </p:txBody>
      </p:sp>
      <p:sp>
        <p:nvSpPr>
          <p:cNvPr id="4" name="Slide Number Placeholder 3">
            <a:extLst>
              <a:ext uri="{FF2B5EF4-FFF2-40B4-BE49-F238E27FC236}">
                <a16:creationId xmlns:a16="http://schemas.microsoft.com/office/drawing/2014/main" id="{6A3D25A5-6498-4FCA-89EA-917DF981C8CB}"/>
              </a:ext>
            </a:extLst>
          </p:cNvPr>
          <p:cNvSpPr>
            <a:spLocks noGrp="1"/>
          </p:cNvSpPr>
          <p:nvPr>
            <p:ph type="sldNum" sz="quarter" idx="12"/>
          </p:nvPr>
        </p:nvSpPr>
        <p:spPr>
          <a:xfrm>
            <a:off x="8610600" y="6176964"/>
            <a:ext cx="2743200" cy="544512"/>
          </a:xfrm>
        </p:spPr>
        <p:txBody>
          <a:bodyPr vert="horz" lIns="91440" tIns="45720" rIns="91440" bIns="45720" rtlCol="0" anchor="ctr">
            <a:norm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47</a:t>
            </a:fld>
            <a:endParaRPr lang="en-US" dirty="0">
              <a:solidFill>
                <a:schemeClr val="tx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EE9CB6F-BA66-4DCC-9EA6-28578AEE6ADE}"/>
              </a:ext>
              <a:ext uri="{C183D7F6-B498-43B3-948B-1728B52AA6E4}">
                <adec:decorative xmlns:adec="http://schemas.microsoft.com/office/drawing/2017/decorative" val="1"/>
              </a:ext>
            </a:extLst>
          </p:cNvPr>
          <p:cNvGrpSpPr/>
          <p:nvPr/>
        </p:nvGrpSpPr>
        <p:grpSpPr>
          <a:xfrm>
            <a:off x="9239250" y="914571"/>
            <a:ext cx="2686278" cy="547574"/>
            <a:chOff x="1506071" y="3845859"/>
            <a:chExt cx="8707812" cy="1775012"/>
          </a:xfrm>
        </p:grpSpPr>
        <p:pic>
          <p:nvPicPr>
            <p:cNvPr id="6" name="Picture 5">
              <a:extLst>
                <a:ext uri="{FF2B5EF4-FFF2-40B4-BE49-F238E27FC236}">
                  <a16:creationId xmlns:a16="http://schemas.microsoft.com/office/drawing/2014/main" id="{A5D5D440-1B6E-44CC-B532-9A60A064F9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18441" y="3863746"/>
              <a:ext cx="8695442" cy="1743677"/>
            </a:xfrm>
            <a:prstGeom prst="rect">
              <a:avLst/>
            </a:prstGeom>
          </p:spPr>
        </p:pic>
        <p:sp>
          <p:nvSpPr>
            <p:cNvPr id="7" name="Rectangle 6">
              <a:extLst>
                <a:ext uri="{FF2B5EF4-FFF2-40B4-BE49-F238E27FC236}">
                  <a16:creationId xmlns:a16="http://schemas.microsoft.com/office/drawing/2014/main" id="{DC138BB2-C8E9-4432-8302-E4D007A0EF17}"/>
                </a:ext>
              </a:extLst>
            </p:cNvPr>
            <p:cNvSpPr/>
            <p:nvPr/>
          </p:nvSpPr>
          <p:spPr>
            <a:xfrm>
              <a:off x="1506071" y="3845859"/>
              <a:ext cx="8700247" cy="177501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7387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00D15-E937-8F51-D5F4-15F8992F69CF}"/>
              </a:ext>
            </a:extLst>
          </p:cNvPr>
          <p:cNvSpPr>
            <a:spLocks noGrp="1"/>
          </p:cNvSpPr>
          <p:nvPr>
            <p:ph type="title"/>
          </p:nvPr>
        </p:nvSpPr>
        <p:spPr>
          <a:xfrm>
            <a:off x="1180947" y="343425"/>
            <a:ext cx="9829800" cy="1024574"/>
          </a:xfrm>
        </p:spPr>
        <p:txBody>
          <a:bodyPr anchor="b">
            <a:normAutofit/>
          </a:bodyPr>
          <a:lstStyle/>
          <a:p>
            <a:r>
              <a:rPr lang="en-US" sz="4000" dirty="0"/>
              <a:t>The Role of the Dashboard in the LCAP</a:t>
            </a:r>
          </a:p>
        </p:txBody>
      </p:sp>
      <p:grpSp>
        <p:nvGrpSpPr>
          <p:cNvPr id="29" name="Group 28">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30" name="Freeform: Shape 29">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58FE5A5-109C-62A2-B73A-F3E99C6298A0}"/>
              </a:ext>
            </a:extLst>
          </p:cNvPr>
          <p:cNvSpPr>
            <a:spLocks noGrp="1"/>
          </p:cNvSpPr>
          <p:nvPr>
            <p:ph idx="1"/>
          </p:nvPr>
        </p:nvSpPr>
        <p:spPr>
          <a:xfrm>
            <a:off x="722473" y="1272040"/>
            <a:ext cx="9925474" cy="5082379"/>
          </a:xfrm>
        </p:spPr>
        <p:txBody>
          <a:bodyPr anchor="ctr">
            <a:noAutofit/>
          </a:bodyPr>
          <a:lstStyle/>
          <a:p>
            <a:r>
              <a:rPr lang="en-US" dirty="0"/>
              <a:t>The Dashboard provides LEAs with a robust set of data to guide local data analysis and planning</a:t>
            </a:r>
          </a:p>
          <a:p>
            <a:r>
              <a:rPr lang="en-US" dirty="0"/>
              <a:t>As a reminder, the LCAP planning process is particularly intended to address and reduce disparities in opportunities and outcomes between student groups indicated by the Dashboard</a:t>
            </a:r>
          </a:p>
          <a:p>
            <a:r>
              <a:rPr lang="en-US" dirty="0"/>
              <a:t>Within the LCAP LEAs must:</a:t>
            </a:r>
          </a:p>
          <a:p>
            <a:pPr lvl="1"/>
            <a:r>
              <a:rPr lang="en-US" dirty="0"/>
              <a:t>Reflect on the annual performance on the Dashboard and local data; and</a:t>
            </a:r>
          </a:p>
          <a:p>
            <a:pPr lvl="1"/>
            <a:r>
              <a:rPr lang="en-US" dirty="0"/>
              <a:t>Consider performance on the state and local indicators on the Dashboard in determining LCAP goals and actions</a:t>
            </a:r>
          </a:p>
        </p:txBody>
      </p:sp>
      <p:grpSp>
        <p:nvGrpSpPr>
          <p:cNvPr id="35" name="Group 34">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36" name="Freeform: Shape 35">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9" name="Freeform: Shape 38">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5">
            <a:extLst>
              <a:ext uri="{FF2B5EF4-FFF2-40B4-BE49-F238E27FC236}">
                <a16:creationId xmlns:a16="http://schemas.microsoft.com/office/drawing/2014/main" id="{C4B0D05C-6305-FEF7-B35F-67CFCD938F48}"/>
              </a:ext>
            </a:extLst>
          </p:cNvPr>
          <p:cNvSpPr>
            <a:spLocks noGrp="1"/>
          </p:cNvSpPr>
          <p:nvPr>
            <p:ph type="sldNum" sz="quarter" idx="12"/>
          </p:nvPr>
        </p:nvSpPr>
        <p:spPr>
          <a:xfrm>
            <a:off x="8610600" y="6191794"/>
            <a:ext cx="2743200" cy="529682"/>
          </a:xfrm>
        </p:spPr>
        <p:txBody>
          <a:bodyPr>
            <a:normAutofit/>
          </a:bodyPr>
          <a:lstStyle/>
          <a:p>
            <a:pPr>
              <a:spcAft>
                <a:spcPts val="600"/>
              </a:spcAft>
            </a:pPr>
            <a:fld id="{9CD8D479-8942-46E8-A226-A4E01F7A105C}" type="slidenum">
              <a:rPr lang="en-US" smtClean="0">
                <a:solidFill>
                  <a:schemeClr val="tx1"/>
                </a:solidFill>
                <a:latin typeface="Arial" panose="020B0604020202020204" pitchFamily="34" charset="0"/>
                <a:cs typeface="Arial" panose="020B0604020202020204" pitchFamily="34" charset="0"/>
              </a:rPr>
              <a:pPr>
                <a:spcAft>
                  <a:spcPts val="600"/>
                </a:spcAft>
              </a:pPr>
              <a:t>48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878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D4F3068-28C9-430A-927F-643714DBC0E1}"/>
              </a:ext>
            </a:extLst>
          </p:cNvPr>
          <p:cNvSpPr>
            <a:spLocks noGrp="1"/>
          </p:cNvSpPr>
          <p:nvPr>
            <p:ph type="title"/>
          </p:nvPr>
        </p:nvSpPr>
        <p:spPr>
          <a:xfrm>
            <a:off x="755903" y="4012835"/>
            <a:ext cx="10640754" cy="775845"/>
          </a:xfrm>
        </p:spPr>
        <p:txBody>
          <a:bodyPr vert="horz" lIns="91440" tIns="45720" rIns="91440" bIns="45720" rtlCol="0" anchor="b">
            <a:normAutofit/>
          </a:bodyPr>
          <a:lstStyle/>
          <a:p>
            <a:pPr algn="ctr"/>
            <a:r>
              <a:rPr lang="en-US" sz="4000" kern="1200" dirty="0">
                <a:latin typeface="+mn-lt"/>
                <a:ea typeface="+mn-ea"/>
                <a:cs typeface="+mn-cs"/>
              </a:rPr>
              <a:t>Tiered Support for LEAs and Schools</a:t>
            </a:r>
            <a:endParaRPr lang="en-US" sz="4000" kern="1200" dirty="0">
              <a:latin typeface="+mj-lt"/>
              <a:cs typeface="+mj-cs"/>
            </a:endParaRPr>
          </a:p>
        </p:txBody>
      </p:sp>
      <p:grpSp>
        <p:nvGrpSpPr>
          <p:cNvPr id="39" name="Group 38">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40" name="Freeform: Shape 39">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3" name="Freeform: Shape 42">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California Statewide System of Support">
            <a:extLst>
              <a:ext uri="{FF2B5EF4-FFF2-40B4-BE49-F238E27FC236}">
                <a16:creationId xmlns:a16="http://schemas.microsoft.com/office/drawing/2014/main" id="{EA1ADA58-BCE5-4457-9C62-ED5BCFB699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42" y="1709888"/>
            <a:ext cx="11525864" cy="2259549"/>
          </a:xfrm>
          <a:prstGeom prst="rect">
            <a:avLst/>
          </a:prstGeom>
        </p:spPr>
      </p:pic>
      <p:grpSp>
        <p:nvGrpSpPr>
          <p:cNvPr id="45" name="Group 44">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6" name="Freeform: Shape 45">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ED5CB225-D162-4BA0-9CE4-755DE6597601}"/>
              </a:ext>
            </a:extLst>
          </p:cNvPr>
          <p:cNvSpPr>
            <a:spLocks noGrp="1"/>
          </p:cNvSpPr>
          <p:nvPr>
            <p:ph type="sldNum" sz="quarter" idx="12"/>
          </p:nvPr>
        </p:nvSpPr>
        <p:spPr>
          <a:xfrm>
            <a:off x="8610600" y="6244046"/>
            <a:ext cx="2743200" cy="477429"/>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smtClean="0">
                <a:solidFill>
                  <a:schemeClr val="tx1"/>
                </a:solidFill>
                <a:latin typeface="Arial" panose="020B0604020202020204" pitchFamily="34" charset="0"/>
                <a:ea typeface="+mn-ea"/>
                <a:cs typeface="Arial" panose="020B0604020202020204" pitchFamily="34" charset="0"/>
              </a:rPr>
              <a:pPr>
                <a:spcAft>
                  <a:spcPts val="600"/>
                </a:spcAft>
              </a:pPr>
              <a:t>49</a:t>
            </a:fld>
            <a:endParaRPr lang="en-US" sz="24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5372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7" name="Freeform: Shape 1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2758F91D-0A8C-4A78-958D-7AEE920BA82E}"/>
              </a:ext>
            </a:extLst>
          </p:cNvPr>
          <p:cNvSpPr>
            <a:spLocks noGrp="1"/>
          </p:cNvSpPr>
          <p:nvPr>
            <p:ph type="title"/>
          </p:nvPr>
        </p:nvSpPr>
        <p:spPr>
          <a:xfrm>
            <a:off x="640080" y="1243013"/>
            <a:ext cx="3855720" cy="4371974"/>
          </a:xfrm>
        </p:spPr>
        <p:txBody>
          <a:bodyPr>
            <a:normAutofit/>
          </a:bodyPr>
          <a:lstStyle/>
          <a:p>
            <a:r>
              <a:rPr lang="en-US" sz="3600" dirty="0"/>
              <a:t>Why?</a:t>
            </a:r>
          </a:p>
        </p:txBody>
      </p:sp>
      <p:sp>
        <p:nvSpPr>
          <p:cNvPr id="6" name="Content Placeholder 5">
            <a:extLst>
              <a:ext uri="{FF2B5EF4-FFF2-40B4-BE49-F238E27FC236}">
                <a16:creationId xmlns:a16="http://schemas.microsoft.com/office/drawing/2014/main" id="{2E42F516-2FDE-4CEF-803F-5D77DAA7AC93}"/>
              </a:ext>
            </a:extLst>
          </p:cNvPr>
          <p:cNvSpPr>
            <a:spLocks noGrp="1"/>
          </p:cNvSpPr>
          <p:nvPr>
            <p:ph idx="1"/>
          </p:nvPr>
        </p:nvSpPr>
        <p:spPr>
          <a:xfrm>
            <a:off x="6172200" y="804672"/>
            <a:ext cx="5221224" cy="5230368"/>
          </a:xfrm>
        </p:spPr>
        <p:txBody>
          <a:bodyPr anchor="ctr">
            <a:normAutofit/>
          </a:bodyPr>
          <a:lstStyle/>
          <a:p>
            <a:r>
              <a:rPr lang="en-US" dirty="0"/>
              <a:t>Understanding the foundational principles upon which the LCFF, the LCAP, the Dashboard and the Statewide System of Support are based aids in understanding the requirements for the LCAP, the LCAP development process, and LCFF requirements.</a:t>
            </a:r>
          </a:p>
          <a:p>
            <a:r>
              <a:rPr lang="en-US" dirty="0"/>
              <a:t>It helps us see the “through line” between the vision and the requirements</a:t>
            </a:r>
          </a:p>
        </p:txBody>
      </p:sp>
      <p:sp>
        <p:nvSpPr>
          <p:cNvPr id="4" name="Slide Number Placeholder 3">
            <a:extLst>
              <a:ext uri="{FF2B5EF4-FFF2-40B4-BE49-F238E27FC236}">
                <a16:creationId xmlns:a16="http://schemas.microsoft.com/office/drawing/2014/main" id="{A2913209-1670-45F0-9313-AE2B3E723413}"/>
              </a:ext>
            </a:extLst>
          </p:cNvPr>
          <p:cNvSpPr>
            <a:spLocks noGrp="1"/>
          </p:cNvSpPr>
          <p:nvPr>
            <p:ph type="sldNum" sz="quarter" idx="12"/>
          </p:nvPr>
        </p:nvSpPr>
        <p:spPr>
          <a:xfrm>
            <a:off x="8610600" y="6356350"/>
            <a:ext cx="2743200" cy="365125"/>
          </a:xfrm>
        </p:spPr>
        <p:txBody>
          <a:bodyPr>
            <a:noAutofit/>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70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itle 6">
            <a:extLst>
              <a:ext uri="{FF2B5EF4-FFF2-40B4-BE49-F238E27FC236}">
                <a16:creationId xmlns:a16="http://schemas.microsoft.com/office/drawing/2014/main" id="{1F103AA5-254D-1B98-4313-7AEC048C38D6}"/>
              </a:ext>
            </a:extLst>
          </p:cNvPr>
          <p:cNvSpPr>
            <a:spLocks noGrp="1"/>
          </p:cNvSpPr>
          <p:nvPr>
            <p:ph type="title"/>
          </p:nvPr>
        </p:nvSpPr>
        <p:spPr>
          <a:xfrm>
            <a:off x="1179226" y="1280679"/>
            <a:ext cx="9833548" cy="1325563"/>
          </a:xfrm>
        </p:spPr>
        <p:txBody>
          <a:bodyPr anchor="b">
            <a:noAutofit/>
          </a:bodyPr>
          <a:lstStyle/>
          <a:p>
            <a:pPr algn="ctr"/>
            <a:r>
              <a:rPr lang="en-US" sz="4000" dirty="0"/>
              <a:t>The Goal of the System of Support</a:t>
            </a:r>
          </a:p>
        </p:txBody>
      </p:sp>
      <p:grpSp>
        <p:nvGrpSpPr>
          <p:cNvPr id="17" name="Group 1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8" name="Freeform: Shape 1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4939691-BDF9-2A34-1302-E675D3B83590}"/>
              </a:ext>
            </a:extLst>
          </p:cNvPr>
          <p:cNvSpPr>
            <a:spLocks noGrp="1"/>
          </p:cNvSpPr>
          <p:nvPr>
            <p:ph idx="1"/>
          </p:nvPr>
        </p:nvSpPr>
        <p:spPr>
          <a:xfrm>
            <a:off x="1179226" y="2890979"/>
            <a:ext cx="9833548" cy="2693976"/>
          </a:xfrm>
        </p:spPr>
        <p:txBody>
          <a:bodyPr>
            <a:normAutofit/>
          </a:bodyPr>
          <a:lstStyle/>
          <a:p>
            <a:r>
              <a:rPr lang="en-US" dirty="0"/>
              <a:t>California's system of support is one of the central components of the accountability and continuous improvement system. </a:t>
            </a:r>
          </a:p>
          <a:p>
            <a:r>
              <a:rPr lang="en-US" dirty="0"/>
              <a:t>The overarching goal of California’s System of Support is to help LEAs and their schools meet the needs of each student they serve, with a focus on building local capacity to sustain improvement and to effectively address disparities in opportunities and outcomes.</a:t>
            </a:r>
          </a:p>
        </p:txBody>
      </p:sp>
      <p:grpSp>
        <p:nvGrpSpPr>
          <p:cNvPr id="23" name="Group 22">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4" name="Freeform: Shape 2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052D54EB-BE64-7FE8-5578-A675AE1BC367}"/>
              </a:ext>
            </a:extLst>
          </p:cNvPr>
          <p:cNvSpPr>
            <a:spLocks noGrp="1"/>
          </p:cNvSpPr>
          <p:nvPr>
            <p:ph type="sldNum" sz="quarter" idx="12"/>
          </p:nvPr>
        </p:nvSpPr>
        <p:spPr>
          <a:xfrm>
            <a:off x="8610600" y="6268454"/>
            <a:ext cx="2743200" cy="453022"/>
          </a:xfrm>
        </p:spPr>
        <p:txBody>
          <a:bodyPr>
            <a:normAutofit lnSpcReduction="10000"/>
          </a:bodyPr>
          <a:lstStyle/>
          <a:p>
            <a:pPr>
              <a:spcAft>
                <a:spcPts val="600"/>
              </a:spcAft>
            </a:pPr>
            <a:fld id="{C7207DEF-7F35-454E-88BD-60B4E3D4C2A0}" type="slidenum">
              <a:rPr lang="en-US" smtClean="0">
                <a:solidFill>
                  <a:schemeClr val="tx1"/>
                </a:solidFill>
                <a:latin typeface="Arial" panose="020B0604020202020204" pitchFamily="34" charset="0"/>
                <a:cs typeface="Arial" panose="020B0604020202020204" pitchFamily="34" charset="0"/>
              </a:rPr>
              <a:pPr>
                <a:spcAft>
                  <a:spcPts val="600"/>
                </a:spcAft>
              </a:pPr>
              <a:t>50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69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7" name="Freeform: Shape 1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09E9F61-735B-40A2-993F-172A8BF7D53A}"/>
              </a:ext>
            </a:extLst>
          </p:cNvPr>
          <p:cNvSpPr>
            <a:spLocks noGrp="1"/>
          </p:cNvSpPr>
          <p:nvPr>
            <p:ph type="title"/>
          </p:nvPr>
        </p:nvSpPr>
        <p:spPr>
          <a:xfrm>
            <a:off x="640080" y="1243013"/>
            <a:ext cx="3855720" cy="4371974"/>
          </a:xfrm>
        </p:spPr>
        <p:txBody>
          <a:bodyPr>
            <a:normAutofit/>
          </a:bodyPr>
          <a:lstStyle/>
          <a:p>
            <a:r>
              <a:rPr lang="en-US" sz="4000" dirty="0"/>
              <a:t>Support for All LEAs</a:t>
            </a:r>
          </a:p>
        </p:txBody>
      </p:sp>
      <p:sp>
        <p:nvSpPr>
          <p:cNvPr id="3" name="Content Placeholder 2">
            <a:extLst>
              <a:ext uri="{FF2B5EF4-FFF2-40B4-BE49-F238E27FC236}">
                <a16:creationId xmlns:a16="http://schemas.microsoft.com/office/drawing/2014/main" id="{E43F500D-BA67-4C54-AD76-0A8FAF91294C}"/>
              </a:ext>
            </a:extLst>
          </p:cNvPr>
          <p:cNvSpPr>
            <a:spLocks noGrp="1"/>
          </p:cNvSpPr>
          <p:nvPr>
            <p:ph idx="1"/>
          </p:nvPr>
        </p:nvSpPr>
        <p:spPr>
          <a:xfrm>
            <a:off x="5295900" y="508837"/>
            <a:ext cx="6343650" cy="5710987"/>
          </a:xfrm>
        </p:spPr>
        <p:txBody>
          <a:bodyPr anchor="ctr">
            <a:noAutofit/>
          </a:bodyPr>
          <a:lstStyle/>
          <a:p>
            <a:r>
              <a:rPr lang="en-US" dirty="0"/>
              <a:t>The purpose of the System of Support is to build the capacity of LEAs in the following areas:</a:t>
            </a:r>
          </a:p>
          <a:p>
            <a:pPr lvl="1"/>
            <a:r>
              <a:rPr lang="en-US" dirty="0"/>
              <a:t>Support the continuous improvement of student performance in each of the eight state priorities</a:t>
            </a:r>
          </a:p>
          <a:p>
            <a:pPr lvl="1"/>
            <a:r>
              <a:rPr lang="en-US" dirty="0"/>
              <a:t>Address the gaps in achievement between student groups</a:t>
            </a:r>
          </a:p>
          <a:p>
            <a:pPr lvl="1"/>
            <a:r>
              <a:rPr lang="en-US" dirty="0"/>
              <a:t>Improve outreach and collaboration with educational partners to ensure that goals, actions, and services described in LEA LCAPs reflect the needs of students and the community, especially for historically underrepresented or low-achieving groups.</a:t>
            </a:r>
          </a:p>
        </p:txBody>
      </p:sp>
      <p:sp>
        <p:nvSpPr>
          <p:cNvPr id="4" name="Slide Number Placeholder 3">
            <a:extLst>
              <a:ext uri="{FF2B5EF4-FFF2-40B4-BE49-F238E27FC236}">
                <a16:creationId xmlns:a16="http://schemas.microsoft.com/office/drawing/2014/main" id="{BA9F036E-7301-4598-AAFB-71E8330BE118}"/>
              </a:ext>
            </a:extLst>
          </p:cNvPr>
          <p:cNvSpPr>
            <a:spLocks noGrp="1"/>
          </p:cNvSpPr>
          <p:nvPr>
            <p:ph type="sldNum" sz="quarter" idx="12"/>
          </p:nvPr>
        </p:nvSpPr>
        <p:spPr>
          <a:xfrm>
            <a:off x="8610600" y="6219824"/>
            <a:ext cx="2743200" cy="501651"/>
          </a:xfrm>
        </p:spPr>
        <p:txBody>
          <a:bodyPr>
            <a:norm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51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87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B67C9AE-219C-8B02-48CC-5B0EE728812F}"/>
              </a:ext>
            </a:extLst>
          </p:cNvPr>
          <p:cNvSpPr>
            <a:spLocks noGrp="1"/>
          </p:cNvSpPr>
          <p:nvPr>
            <p:ph type="title"/>
          </p:nvPr>
        </p:nvSpPr>
        <p:spPr>
          <a:xfrm>
            <a:off x="804672" y="1243013"/>
            <a:ext cx="3855720" cy="4371974"/>
          </a:xfrm>
        </p:spPr>
        <p:txBody>
          <a:bodyPr>
            <a:normAutofit/>
          </a:bodyPr>
          <a:lstStyle/>
          <a:p>
            <a:r>
              <a:rPr lang="en-US" sz="3600" dirty="0"/>
              <a:t>Characteristics of the System of Support</a:t>
            </a:r>
          </a:p>
        </p:txBody>
      </p:sp>
      <p:grpSp>
        <p:nvGrpSpPr>
          <p:cNvPr id="15" name="Group 14">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6" name="Freeform: Shape 15">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2424F668-0713-28D6-C746-07CAC53E5163}"/>
              </a:ext>
            </a:extLst>
          </p:cNvPr>
          <p:cNvSpPr>
            <a:spLocks noGrp="1"/>
          </p:cNvSpPr>
          <p:nvPr>
            <p:ph idx="1"/>
          </p:nvPr>
        </p:nvSpPr>
        <p:spPr>
          <a:xfrm>
            <a:off x="6632812" y="1032987"/>
            <a:ext cx="4919108" cy="4792027"/>
          </a:xfrm>
        </p:spPr>
        <p:txBody>
          <a:bodyPr anchor="ctr">
            <a:normAutofit/>
          </a:bodyPr>
          <a:lstStyle/>
          <a:p>
            <a:r>
              <a:rPr lang="en-US" dirty="0"/>
              <a:t>Reducing redundancy across state and federal programs</a:t>
            </a:r>
          </a:p>
          <a:p>
            <a:r>
              <a:rPr lang="en-US" dirty="0"/>
              <a:t>Integrating guidance and resources across state and federal programs</a:t>
            </a:r>
          </a:p>
          <a:p>
            <a:r>
              <a:rPr lang="en-US" dirty="0"/>
              <a:t>Supporting LEAs to meet identified student needs through the LCAP process</a:t>
            </a:r>
          </a:p>
        </p:txBody>
      </p:sp>
      <p:sp>
        <p:nvSpPr>
          <p:cNvPr id="6" name="Slide Number Placeholder 5">
            <a:extLst>
              <a:ext uri="{FF2B5EF4-FFF2-40B4-BE49-F238E27FC236}">
                <a16:creationId xmlns:a16="http://schemas.microsoft.com/office/drawing/2014/main" id="{42AEE5B5-CC85-DE11-7E6B-98BC91869C69}"/>
              </a:ext>
            </a:extLst>
          </p:cNvPr>
          <p:cNvSpPr>
            <a:spLocks noGrp="1"/>
          </p:cNvSpPr>
          <p:nvPr>
            <p:ph type="sldNum" sz="quarter" idx="12"/>
          </p:nvPr>
        </p:nvSpPr>
        <p:spPr>
          <a:xfrm>
            <a:off x="8610600" y="6220326"/>
            <a:ext cx="2743200" cy="501149"/>
          </a:xfrm>
        </p:spPr>
        <p:txBody>
          <a:bodyPr>
            <a:normAutofit/>
          </a:bodyPr>
          <a:lstStyle/>
          <a:p>
            <a:pPr>
              <a:spcAft>
                <a:spcPts val="600"/>
              </a:spcAft>
            </a:pPr>
            <a:fld id="{9CD8D479-8942-46E8-A226-A4E01F7A105C}" type="slidenum">
              <a:rPr lang="en-US" smtClean="0">
                <a:solidFill>
                  <a:schemeClr val="tx1"/>
                </a:solidFill>
                <a:latin typeface="Arial" panose="020B0604020202020204" pitchFamily="34" charset="0"/>
                <a:cs typeface="Arial" panose="020B0604020202020204" pitchFamily="34" charset="0"/>
              </a:rPr>
              <a:pPr>
                <a:spcAft>
                  <a:spcPts val="600"/>
                </a:spcAft>
              </a:pPr>
              <a:t>52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696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62CF-AE35-47D8-A8E1-E51ED3E5491E}"/>
              </a:ext>
            </a:extLst>
          </p:cNvPr>
          <p:cNvSpPr>
            <a:spLocks noGrp="1"/>
          </p:cNvSpPr>
          <p:nvPr>
            <p:ph type="title"/>
          </p:nvPr>
        </p:nvSpPr>
        <p:spPr/>
        <p:txBody>
          <a:bodyPr vert="horz" lIns="91440" tIns="45720" rIns="91440" bIns="45720" rtlCol="0" anchor="ctr">
            <a:normAutofit/>
          </a:bodyPr>
          <a:lstStyle/>
          <a:p>
            <a:r>
              <a:rPr lang="en-US" sz="4000" dirty="0"/>
              <a:t>Various Support Providers</a:t>
            </a:r>
          </a:p>
        </p:txBody>
      </p:sp>
      <p:sp>
        <p:nvSpPr>
          <p:cNvPr id="7" name="Text Placeholder 6">
            <a:extLst>
              <a:ext uri="{FF2B5EF4-FFF2-40B4-BE49-F238E27FC236}">
                <a16:creationId xmlns:a16="http://schemas.microsoft.com/office/drawing/2014/main" id="{D1489E60-087A-4E2D-8762-D24CE8B012A0}"/>
              </a:ext>
            </a:extLst>
          </p:cNvPr>
          <p:cNvSpPr>
            <a:spLocks noGrp="1"/>
          </p:cNvSpPr>
          <p:nvPr>
            <p:ph idx="1"/>
          </p:nvPr>
        </p:nvSpPr>
        <p:spPr/>
        <p:txBody>
          <a:bodyPr vert="horz" lIns="91440" tIns="45720" rIns="91440" bIns="45720" rtlCol="0">
            <a:normAutofit/>
          </a:bodyPr>
          <a:lstStyle/>
          <a:p>
            <a:pPr marL="114300" indent="0">
              <a:buNone/>
            </a:pPr>
            <a:r>
              <a:rPr lang="en-US" dirty="0"/>
              <a:t>The California Statewide System of Support encompasses 45 separate publicly funded initiatives in the state of California on a wide variety of topics within education. These include</a:t>
            </a:r>
          </a:p>
          <a:p>
            <a:pPr marL="342900" indent="-228600">
              <a:buFont typeface="Arial" panose="020B0604020202020204" pitchFamily="34" charset="0"/>
              <a:buChar char="•"/>
            </a:pPr>
            <a:r>
              <a:rPr lang="en-US" dirty="0"/>
              <a:t>COEs</a:t>
            </a:r>
          </a:p>
          <a:p>
            <a:pPr marL="342900" indent="-228600">
              <a:buFont typeface="Arial" panose="020B0604020202020204" pitchFamily="34" charset="0"/>
              <a:buChar char="•"/>
            </a:pPr>
            <a:r>
              <a:rPr lang="en-US" dirty="0"/>
              <a:t>Geographic Lead Agencies</a:t>
            </a:r>
          </a:p>
          <a:p>
            <a:pPr marL="342900" indent="-228600">
              <a:buFont typeface="Arial" panose="020B0604020202020204" pitchFamily="34" charset="0"/>
              <a:buChar char="•"/>
            </a:pPr>
            <a:r>
              <a:rPr lang="en-US" dirty="0"/>
              <a:t>Various Resource Leads and Initiatives</a:t>
            </a:r>
          </a:p>
          <a:p>
            <a:pPr marL="342900" indent="-228600">
              <a:buFont typeface="Arial" panose="020B0604020202020204" pitchFamily="34" charset="0"/>
              <a:buChar char="•"/>
            </a:pPr>
            <a:r>
              <a:rPr lang="en-US" dirty="0"/>
              <a:t>The California Department of Education</a:t>
            </a:r>
          </a:p>
          <a:p>
            <a:pPr marL="342900" indent="-228600">
              <a:buFont typeface="Arial" panose="020B0604020202020204" pitchFamily="34" charset="0"/>
              <a:buChar char="•"/>
            </a:pPr>
            <a:r>
              <a:rPr lang="en-US" dirty="0"/>
              <a:t>The California Collaborative for Educational Excellence (CCEE)</a:t>
            </a:r>
          </a:p>
          <a:p>
            <a:pPr marL="114300" indent="0">
              <a:buNone/>
            </a:pPr>
            <a:r>
              <a:rPr lang="en-US" dirty="0"/>
              <a:t>Additional information may be found on the </a:t>
            </a:r>
            <a:r>
              <a:rPr lang="en-US" dirty="0">
                <a:solidFill>
                  <a:schemeClr val="tx2"/>
                </a:solidFill>
                <a:hlinkClick r:id="rId2"/>
              </a:rPr>
              <a:t>Statewide System of Support Directory</a:t>
            </a:r>
            <a:r>
              <a:rPr lang="en-US" dirty="0">
                <a:solidFill>
                  <a:schemeClr val="tx2"/>
                </a:solidFill>
              </a:rPr>
              <a:t>.</a:t>
            </a:r>
            <a:endParaRPr lang="en-US" sz="2000" dirty="0">
              <a:latin typeface="+mn-lt"/>
              <a:cs typeface="+mn-cs"/>
            </a:endParaRPr>
          </a:p>
        </p:txBody>
      </p:sp>
      <p:sp>
        <p:nvSpPr>
          <p:cNvPr id="4" name="Slide Number Placeholder 3">
            <a:extLst>
              <a:ext uri="{FF2B5EF4-FFF2-40B4-BE49-F238E27FC236}">
                <a16:creationId xmlns:a16="http://schemas.microsoft.com/office/drawing/2014/main" id="{6DA38058-9D38-40C9-B803-3FC4B589B2AA}"/>
              </a:ext>
            </a:extLst>
          </p:cNvPr>
          <p:cNvSpPr>
            <a:spLocks noGrp="1"/>
          </p:cNvSpPr>
          <p:nvPr>
            <p:ph type="sldNum" sz="quarter" idx="12"/>
          </p:nvPr>
        </p:nvSpPr>
        <p:spPr>
          <a:xfrm>
            <a:off x="8610600" y="6176964"/>
            <a:ext cx="2743200" cy="544512"/>
          </a:xfrm>
        </p:spPr>
        <p:txBody>
          <a:bodyPr vert="horz" lIns="91440" tIns="45720" rIns="91440" bIns="45720" rtlCol="0" anchor="ctr">
            <a:normAutofit/>
          </a:bodyPr>
          <a:lstStyle/>
          <a:p>
            <a:pPr>
              <a:spcAft>
                <a:spcPts val="600"/>
              </a:spcAft>
              <a:defRPr/>
            </a:pPr>
            <a:fld id="{1E47FE53-EBF0-4DA7-9D9D-CC1C3A20F3CB}" type="slidenum">
              <a:rPr lang="en-US">
                <a:solidFill>
                  <a:schemeClr val="tx1"/>
                </a:solidFill>
                <a:latin typeface="Arial" panose="020B0604020202020204" pitchFamily="34" charset="0"/>
                <a:cs typeface="Arial" panose="020B0604020202020204" pitchFamily="34" charset="0"/>
              </a:rPr>
              <a:pPr>
                <a:spcAft>
                  <a:spcPts val="600"/>
                </a:spcAft>
                <a:defRPr/>
              </a:pPr>
              <a:t>53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34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8" name="Freeform: Shape 17">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3099784-4E9D-435E-8C2C-4D357A63A230}"/>
              </a:ext>
            </a:extLst>
          </p:cNvPr>
          <p:cNvSpPr>
            <a:spLocks noGrp="1"/>
          </p:cNvSpPr>
          <p:nvPr>
            <p:ph type="title"/>
          </p:nvPr>
        </p:nvSpPr>
        <p:spPr>
          <a:xfrm>
            <a:off x="804672" y="2053641"/>
            <a:ext cx="3669161" cy="2760098"/>
          </a:xfrm>
        </p:spPr>
        <p:txBody>
          <a:bodyPr>
            <a:normAutofit/>
          </a:bodyPr>
          <a:lstStyle/>
          <a:p>
            <a:r>
              <a:rPr lang="en-US" sz="4000" dirty="0"/>
              <a:t>Levels of Support</a:t>
            </a:r>
          </a:p>
        </p:txBody>
      </p:sp>
      <p:sp>
        <p:nvSpPr>
          <p:cNvPr id="3" name="Content Placeholder 2">
            <a:extLst>
              <a:ext uri="{FF2B5EF4-FFF2-40B4-BE49-F238E27FC236}">
                <a16:creationId xmlns:a16="http://schemas.microsoft.com/office/drawing/2014/main" id="{E72D7DE1-2D2D-4C08-9F71-BEA56C3A7336}"/>
              </a:ext>
            </a:extLst>
          </p:cNvPr>
          <p:cNvSpPr>
            <a:spLocks noGrp="1"/>
          </p:cNvSpPr>
          <p:nvPr>
            <p:ph idx="1"/>
          </p:nvPr>
        </p:nvSpPr>
        <p:spPr>
          <a:xfrm>
            <a:off x="5646907" y="533400"/>
            <a:ext cx="6278621" cy="5499100"/>
          </a:xfrm>
          <a:noFill/>
          <a:ln>
            <a:noFill/>
          </a:ln>
        </p:spPr>
        <p:txBody>
          <a:bodyPr anchor="ctr">
            <a:noAutofit/>
          </a:bodyPr>
          <a:lstStyle/>
          <a:p>
            <a:r>
              <a:rPr lang="en-US" dirty="0"/>
              <a:t>Support for All LEAs and Schools (Level 1)</a:t>
            </a:r>
          </a:p>
          <a:p>
            <a:pPr lvl="1"/>
            <a:r>
              <a:rPr lang="en-US" dirty="0"/>
              <a:t>Resources, tools, and technical assistance that all LEAs may use to improve student performance at the LEA and school level </a:t>
            </a:r>
          </a:p>
          <a:p>
            <a:r>
              <a:rPr lang="en-US" dirty="0"/>
              <a:t>Differentiated Assistance (Level 2)</a:t>
            </a:r>
          </a:p>
          <a:p>
            <a:pPr lvl="1"/>
            <a:r>
              <a:rPr lang="en-US" dirty="0"/>
              <a:t>Provided for eligible LEAs in the form of individually designed assistance to address identified performance issues</a:t>
            </a:r>
          </a:p>
          <a:p>
            <a:r>
              <a:rPr lang="en-US" dirty="0"/>
              <a:t>Intensive – Direct Technical Assistance (Level 3)</a:t>
            </a:r>
          </a:p>
          <a:p>
            <a:pPr lvl="1"/>
            <a:r>
              <a:rPr lang="en-US" dirty="0"/>
              <a:t>The CCEE provides more intensive and customized support for eligible LEAs.</a:t>
            </a:r>
          </a:p>
        </p:txBody>
      </p:sp>
      <p:sp>
        <p:nvSpPr>
          <p:cNvPr id="4" name="Slide Number Placeholder 3">
            <a:extLst>
              <a:ext uri="{FF2B5EF4-FFF2-40B4-BE49-F238E27FC236}">
                <a16:creationId xmlns:a16="http://schemas.microsoft.com/office/drawing/2014/main" id="{EF78D7BF-5F3C-47CE-9FB4-8E2539A213C6}"/>
              </a:ext>
            </a:extLst>
          </p:cNvPr>
          <p:cNvSpPr>
            <a:spLocks noGrp="1"/>
          </p:cNvSpPr>
          <p:nvPr>
            <p:ph type="sldNum" sz="quarter" idx="12"/>
          </p:nvPr>
        </p:nvSpPr>
        <p:spPr>
          <a:xfrm>
            <a:off x="8610600" y="6160168"/>
            <a:ext cx="2743200" cy="561307"/>
          </a:xfrm>
        </p:spPr>
        <p:txBody>
          <a:bodyPr>
            <a:norm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54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96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8BEE-99A6-A6EB-22D6-DAA2A598B96A}"/>
              </a:ext>
            </a:extLst>
          </p:cNvPr>
          <p:cNvSpPr>
            <a:spLocks noGrp="1"/>
          </p:cNvSpPr>
          <p:nvPr>
            <p:ph type="title"/>
          </p:nvPr>
        </p:nvSpPr>
        <p:spPr/>
        <p:txBody>
          <a:bodyPr/>
          <a:lstStyle/>
          <a:p>
            <a:r>
              <a:rPr lang="en-US" dirty="0"/>
              <a:t>A Cycle of Continuous Improvement</a:t>
            </a:r>
          </a:p>
        </p:txBody>
      </p:sp>
      <p:sp>
        <p:nvSpPr>
          <p:cNvPr id="3" name="Content Placeholder 2">
            <a:extLst>
              <a:ext uri="{FF2B5EF4-FFF2-40B4-BE49-F238E27FC236}">
                <a16:creationId xmlns:a16="http://schemas.microsoft.com/office/drawing/2014/main" id="{EA9AC966-5FCB-EDC6-591B-7FE1D6C0612C}"/>
              </a:ext>
            </a:extLst>
          </p:cNvPr>
          <p:cNvSpPr>
            <a:spLocks noGrp="1"/>
          </p:cNvSpPr>
          <p:nvPr>
            <p:ph sz="half" idx="1"/>
          </p:nvPr>
        </p:nvSpPr>
        <p:spPr>
          <a:xfrm>
            <a:off x="838199" y="1825625"/>
            <a:ext cx="6970295" cy="4351338"/>
          </a:xfrm>
        </p:spPr>
        <p:txBody>
          <a:bodyPr>
            <a:normAutofit lnSpcReduction="10000"/>
          </a:bodyPr>
          <a:lstStyle/>
          <a:p>
            <a:r>
              <a:rPr lang="en-US" dirty="0"/>
              <a:t>Support for LEAs and schools is not based on the “test and judge” methods of the past </a:t>
            </a:r>
          </a:p>
          <a:p>
            <a:r>
              <a:rPr lang="en-US" dirty="0"/>
              <a:t>Support providers partner with LEAs to build capacity to improve outcomes for students</a:t>
            </a:r>
          </a:p>
          <a:p>
            <a:pPr lvl="1"/>
            <a:r>
              <a:rPr lang="en-US" dirty="0"/>
              <a:t>Identifying needs based on data analysis and input from educational partners</a:t>
            </a:r>
          </a:p>
          <a:p>
            <a:pPr lvl="1"/>
            <a:r>
              <a:rPr lang="en-US" dirty="0"/>
              <a:t>Providing or connecting LEAs to tools, resources and supports available to them</a:t>
            </a:r>
          </a:p>
          <a:p>
            <a:pPr lvl="1"/>
            <a:r>
              <a:rPr lang="en-US" dirty="0"/>
              <a:t>Utilizing plan-do-study-act cycles to implement change ideas</a:t>
            </a:r>
          </a:p>
          <a:p>
            <a:pPr lvl="1"/>
            <a:r>
              <a:rPr lang="en-US" dirty="0"/>
              <a:t>Making use of the flexibility provided through the LCFF statute to make course corrections</a:t>
            </a:r>
          </a:p>
        </p:txBody>
      </p:sp>
      <p:pic>
        <p:nvPicPr>
          <p:cNvPr id="7" name="Content Placeholder 6" descr="Cyclical diagram of the relationship between Act, Plan, Do, and Study.">
            <a:extLst>
              <a:ext uri="{FF2B5EF4-FFF2-40B4-BE49-F238E27FC236}">
                <a16:creationId xmlns:a16="http://schemas.microsoft.com/office/drawing/2014/main" id="{A54AF73C-5CC7-5E0B-83C5-93A394F668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10555" y="1825625"/>
            <a:ext cx="3443245" cy="3487389"/>
          </a:xfrm>
        </p:spPr>
      </p:pic>
      <p:sp>
        <p:nvSpPr>
          <p:cNvPr id="5" name="Slide Number Placeholder 4">
            <a:extLst>
              <a:ext uri="{FF2B5EF4-FFF2-40B4-BE49-F238E27FC236}">
                <a16:creationId xmlns:a16="http://schemas.microsoft.com/office/drawing/2014/main" id="{EC646F44-3B86-C8B1-8D0F-53610531CFD9}"/>
              </a:ext>
            </a:extLst>
          </p:cNvPr>
          <p:cNvSpPr>
            <a:spLocks noGrp="1"/>
          </p:cNvSpPr>
          <p:nvPr>
            <p:ph type="sldNum" sz="quarter" idx="12"/>
          </p:nvPr>
        </p:nvSpPr>
        <p:spPr>
          <a:xfrm>
            <a:off x="8610600" y="6176964"/>
            <a:ext cx="2743200" cy="544512"/>
          </a:xfrm>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55</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8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110CC8D-7505-00F0-279C-487585399B51}"/>
              </a:ext>
            </a:extLst>
          </p:cNvPr>
          <p:cNvSpPr>
            <a:spLocks noGrp="1"/>
          </p:cNvSpPr>
          <p:nvPr>
            <p:ph type="title"/>
          </p:nvPr>
        </p:nvSpPr>
        <p:spPr>
          <a:xfrm>
            <a:off x="1179226" y="516937"/>
            <a:ext cx="9833548" cy="1325563"/>
          </a:xfrm>
        </p:spPr>
        <p:txBody>
          <a:bodyPr anchor="b">
            <a:normAutofit/>
          </a:bodyPr>
          <a:lstStyle/>
          <a:p>
            <a:pPr algn="ctr"/>
            <a:r>
              <a:rPr lang="en-US" sz="4000" dirty="0"/>
              <a:t>Memorializing the Support Process</a:t>
            </a:r>
          </a:p>
        </p:txBody>
      </p:sp>
      <p:grpSp>
        <p:nvGrpSpPr>
          <p:cNvPr id="15"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6"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CD440F4D-2069-BE01-14D9-A8DBA7F0AC98}"/>
              </a:ext>
            </a:extLst>
          </p:cNvPr>
          <p:cNvSpPr>
            <a:spLocks noGrp="1"/>
          </p:cNvSpPr>
          <p:nvPr>
            <p:ph idx="1"/>
          </p:nvPr>
        </p:nvSpPr>
        <p:spPr>
          <a:xfrm>
            <a:off x="1179226" y="2076450"/>
            <a:ext cx="9833548" cy="3508505"/>
          </a:xfrm>
        </p:spPr>
        <p:txBody>
          <a:bodyPr>
            <a:normAutofit/>
          </a:bodyPr>
          <a:lstStyle/>
          <a:p>
            <a:r>
              <a:rPr lang="en-US" dirty="0"/>
              <a:t>LEAs eligible for Differentiated Assistance must </a:t>
            </a:r>
          </a:p>
          <a:p>
            <a:pPr lvl="1"/>
            <a:r>
              <a:rPr lang="en-US" dirty="0"/>
              <a:t>provide a summary of the work underway as part of receiving support within the LCAP; and</a:t>
            </a:r>
          </a:p>
          <a:p>
            <a:pPr lvl="1"/>
            <a:r>
              <a:rPr lang="en-US" dirty="0"/>
              <a:t>identify specific actions within the LCAP related to the implementation of the work underway as part of receiving support</a:t>
            </a:r>
          </a:p>
          <a:p>
            <a:r>
              <a:rPr lang="en-US" dirty="0"/>
              <a:t>The intent of these requirements is to ensure that the work of receiving support is aligned with the goals articulated in the LCAP</a:t>
            </a:r>
          </a:p>
        </p:txBody>
      </p:sp>
      <p:grpSp>
        <p:nvGrpSpPr>
          <p:cNvPr id="2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70D48E8A-1EF7-0B5A-AE93-23DB875F9497}"/>
              </a:ext>
            </a:extLst>
          </p:cNvPr>
          <p:cNvSpPr>
            <a:spLocks noGrp="1"/>
          </p:cNvSpPr>
          <p:nvPr>
            <p:ph type="sldNum" sz="quarter" idx="12"/>
          </p:nvPr>
        </p:nvSpPr>
        <p:spPr>
          <a:xfrm>
            <a:off x="8610600" y="6208296"/>
            <a:ext cx="2743200" cy="513180"/>
          </a:xfrm>
        </p:spPr>
        <p:txBody>
          <a:bodyPr>
            <a:normAutofit/>
          </a:bodyPr>
          <a:lstStyle/>
          <a:p>
            <a:pPr>
              <a:spcAft>
                <a:spcPts val="600"/>
              </a:spcAft>
            </a:pPr>
            <a:fld id="{9CD8D479-8942-46E8-A226-A4E01F7A105C}" type="slidenum">
              <a:rPr lang="en-US" smtClean="0">
                <a:solidFill>
                  <a:schemeClr val="tx1"/>
                </a:solidFill>
                <a:latin typeface="Arial" panose="020B0604020202020204" pitchFamily="34" charset="0"/>
                <a:cs typeface="Arial" panose="020B0604020202020204" pitchFamily="34" charset="0"/>
              </a:rPr>
              <a:pPr>
                <a:spcAft>
                  <a:spcPts val="600"/>
                </a:spcAft>
              </a:pPr>
              <a:t>56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645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516CFA-65A7-4E78-BAF2-F437E0567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583843-30E4-4091-87E1-A4A496510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AE0D2D7F-1DF5-4798-9E63-A71E2D1588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28953" y="0"/>
            <a:ext cx="5163047" cy="3153018"/>
            <a:chOff x="6867015" y="-1"/>
            <a:chExt cx="5324985" cy="3251912"/>
          </a:xfrm>
          <a:solidFill>
            <a:schemeClr val="accent5">
              <a:alpha val="10000"/>
            </a:schemeClr>
          </a:solidFill>
        </p:grpSpPr>
        <p:sp>
          <p:nvSpPr>
            <p:cNvPr id="17" name="Freeform: Shape 16">
              <a:extLst>
                <a:ext uri="{FF2B5EF4-FFF2-40B4-BE49-F238E27FC236}">
                  <a16:creationId xmlns:a16="http://schemas.microsoft.com/office/drawing/2014/main" id="{D197D003-D6F2-4203-A495-66907856A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D0A62B1-BB9A-43BD-81CD-1400F6A22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DD9AD5-71EC-4840-9DB9-0EB0E1755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E37CA3E-8144-4168-9129-6446C79AE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837E174C-0855-4ABD-B4DE-ED902FBD5CD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400" kern="1200" dirty="0"/>
              <a:t>Closing Thoughts</a:t>
            </a:r>
          </a:p>
        </p:txBody>
      </p:sp>
      <p:grpSp>
        <p:nvGrpSpPr>
          <p:cNvPr id="22" name="Group 21">
            <a:extLst>
              <a:ext uri="{FF2B5EF4-FFF2-40B4-BE49-F238E27FC236}">
                <a16:creationId xmlns:a16="http://schemas.microsoft.com/office/drawing/2014/main" id="{E7D4F600-F737-4482-BC99-1E1FFC8263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146310"/>
            <a:ext cx="3142400" cy="2716805"/>
            <a:chOff x="-305" y="-4155"/>
            <a:chExt cx="2514948" cy="2174333"/>
          </a:xfrm>
        </p:grpSpPr>
        <p:sp>
          <p:nvSpPr>
            <p:cNvPr id="23" name="Freeform: Shape 22">
              <a:extLst>
                <a:ext uri="{FF2B5EF4-FFF2-40B4-BE49-F238E27FC236}">
                  <a16:creationId xmlns:a16="http://schemas.microsoft.com/office/drawing/2014/main" id="{487C2CB5-E3D4-4345-A7B4-6F0039A6A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CB1D1D5-E255-4B0E-A7F5-DB2BE5A8D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95D61F8-0B49-44AD-956A-8EE58ECE6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EC645CD3-4985-451E-8683-6C671E178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FF2E92B9-77BF-40BE-B02E-6E7386697972}"/>
              </a:ext>
            </a:extLst>
          </p:cNvPr>
          <p:cNvSpPr>
            <a:spLocks noGrp="1"/>
          </p:cNvSpPr>
          <p:nvPr>
            <p:ph type="sldNum" sz="quarter" idx="12"/>
          </p:nvPr>
        </p:nvSpPr>
        <p:spPr>
          <a:xfrm>
            <a:off x="8610600" y="6244390"/>
            <a:ext cx="2743200" cy="477086"/>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smtClean="0">
                <a:solidFill>
                  <a:schemeClr val="tx1"/>
                </a:solidFill>
                <a:latin typeface="Arial" panose="020B0604020202020204" pitchFamily="34" charset="0"/>
                <a:ea typeface="+mn-ea"/>
                <a:cs typeface="Arial" panose="020B0604020202020204" pitchFamily="34" charset="0"/>
              </a:rPr>
              <a:pPr>
                <a:spcAft>
                  <a:spcPts val="600"/>
                </a:spcAft>
              </a:pPr>
              <a:t>57</a:t>
            </a:fld>
            <a:endParaRPr lang="en-US" sz="24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272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4">
            <a:extLst>
              <a:ext uri="{FF2B5EF4-FFF2-40B4-BE49-F238E27FC236}">
                <a16:creationId xmlns:a16="http://schemas.microsoft.com/office/drawing/2014/main" id="{686DB4D1-27F9-4145-B432-F7BDBF7419BC}"/>
              </a:ext>
            </a:extLst>
          </p:cNvPr>
          <p:cNvSpPr>
            <a:spLocks noGrp="1"/>
          </p:cNvSpPr>
          <p:nvPr>
            <p:ph type="title"/>
          </p:nvPr>
        </p:nvSpPr>
        <p:spPr>
          <a:xfrm>
            <a:off x="1179226" y="493983"/>
            <a:ext cx="9833548" cy="1325563"/>
          </a:xfrm>
        </p:spPr>
        <p:txBody>
          <a:bodyPr anchor="b">
            <a:normAutofit/>
          </a:bodyPr>
          <a:lstStyle/>
          <a:p>
            <a:pPr algn="ctr"/>
            <a:r>
              <a:rPr lang="en-US" sz="4000" dirty="0"/>
              <a:t>Building on the Foundation</a:t>
            </a:r>
          </a:p>
        </p:txBody>
      </p:sp>
      <p:grpSp>
        <p:nvGrpSpPr>
          <p:cNvPr id="17" name="Group 1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8" name="Freeform: Shape 1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A56AAD0F-D8E1-4E6E-97DB-675B3B69E856}"/>
              </a:ext>
            </a:extLst>
          </p:cNvPr>
          <p:cNvSpPr>
            <a:spLocks noGrp="1"/>
          </p:cNvSpPr>
          <p:nvPr>
            <p:ph idx="1"/>
          </p:nvPr>
        </p:nvSpPr>
        <p:spPr>
          <a:xfrm>
            <a:off x="1179226" y="2175329"/>
            <a:ext cx="9833548" cy="3920278"/>
          </a:xfrm>
        </p:spPr>
        <p:txBody>
          <a:bodyPr>
            <a:noAutofit/>
          </a:bodyPr>
          <a:lstStyle/>
          <a:p>
            <a:r>
              <a:rPr lang="en-US" dirty="0"/>
              <a:t>This webinar has provided an explanation of the foundational basis of the LCFF, the LCAP and the accountability system </a:t>
            </a:r>
          </a:p>
          <a:p>
            <a:r>
              <a:rPr lang="en-US" dirty="0"/>
              <a:t>In the coming weeks we will build on this foundation as we take an in-depth look at the LCAP, engaging educational partners, the requirement to increase or improve services and other applicable requirements</a:t>
            </a:r>
          </a:p>
        </p:txBody>
      </p:sp>
      <p:grpSp>
        <p:nvGrpSpPr>
          <p:cNvPr id="23" name="Group 22">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4" name="Freeform: Shape 2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4F0DFFE3-958E-4610-A0A3-667ADC20A286}"/>
              </a:ext>
            </a:extLst>
          </p:cNvPr>
          <p:cNvSpPr>
            <a:spLocks noGrp="1"/>
          </p:cNvSpPr>
          <p:nvPr>
            <p:ph type="sldNum" sz="quarter" idx="12"/>
          </p:nvPr>
        </p:nvSpPr>
        <p:spPr>
          <a:xfrm>
            <a:off x="8610600" y="6125484"/>
            <a:ext cx="2743200" cy="595991"/>
          </a:xfrm>
        </p:spPr>
        <p:txBody>
          <a:bodyPr>
            <a:norm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58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513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58DC6C-4D38-4F71-A31C-8B07BD171F02}"/>
              </a:ext>
            </a:extLst>
          </p:cNvPr>
          <p:cNvSpPr>
            <a:spLocks noGrp="1"/>
          </p:cNvSpPr>
          <p:nvPr>
            <p:ph type="title"/>
          </p:nvPr>
        </p:nvSpPr>
        <p:spPr>
          <a:xfrm>
            <a:off x="839788" y="365126"/>
            <a:ext cx="10515600" cy="939800"/>
          </a:xfrm>
        </p:spPr>
        <p:txBody>
          <a:bodyPr anchor="b">
            <a:normAutofit/>
          </a:bodyPr>
          <a:lstStyle/>
          <a:p>
            <a:r>
              <a:rPr lang="en-US" sz="4000" dirty="0"/>
              <a:t>Upcoming Webinars</a:t>
            </a:r>
          </a:p>
        </p:txBody>
      </p:sp>
      <p:sp>
        <p:nvSpPr>
          <p:cNvPr id="9" name="Text Placeholder 8">
            <a:extLst>
              <a:ext uri="{FF2B5EF4-FFF2-40B4-BE49-F238E27FC236}">
                <a16:creationId xmlns:a16="http://schemas.microsoft.com/office/drawing/2014/main" id="{EB28CA33-D341-4847-91F7-8CBC831646A6}"/>
              </a:ext>
            </a:extLst>
          </p:cNvPr>
          <p:cNvSpPr>
            <a:spLocks noGrp="1"/>
          </p:cNvSpPr>
          <p:nvPr>
            <p:ph type="body" idx="1"/>
          </p:nvPr>
        </p:nvSpPr>
        <p:spPr>
          <a:xfrm>
            <a:off x="839788" y="1252538"/>
            <a:ext cx="5157787" cy="823912"/>
          </a:xfrm>
        </p:spPr>
        <p:txBody>
          <a:bodyPr>
            <a:normAutofit/>
          </a:bodyPr>
          <a:lstStyle/>
          <a:p>
            <a:r>
              <a:rPr lang="en-US" dirty="0"/>
              <a:t>Tuesdays @ 2</a:t>
            </a:r>
          </a:p>
        </p:txBody>
      </p:sp>
      <p:sp>
        <p:nvSpPr>
          <p:cNvPr id="10" name="Content Placeholder 9">
            <a:extLst>
              <a:ext uri="{FF2B5EF4-FFF2-40B4-BE49-F238E27FC236}">
                <a16:creationId xmlns:a16="http://schemas.microsoft.com/office/drawing/2014/main" id="{AB3A48CA-199F-464A-A10F-9A5B14230E26}"/>
              </a:ext>
            </a:extLst>
          </p:cNvPr>
          <p:cNvSpPr>
            <a:spLocks noGrp="1"/>
          </p:cNvSpPr>
          <p:nvPr>
            <p:ph sz="half" idx="2"/>
          </p:nvPr>
        </p:nvSpPr>
        <p:spPr>
          <a:xfrm>
            <a:off x="839788" y="2076450"/>
            <a:ext cx="5765945" cy="4279899"/>
          </a:xfrm>
        </p:spPr>
        <p:txBody>
          <a:bodyPr vert="horz" lIns="91440" tIns="45720" rIns="91440" bIns="45720" rtlCol="0" anchor="t">
            <a:normAutofit/>
          </a:bodyPr>
          <a:lstStyle/>
          <a:p>
            <a:pPr lvl="0"/>
            <a:r>
              <a:rPr lang="en-US" dirty="0"/>
              <a:t>11/19: Template and Instructions </a:t>
            </a:r>
          </a:p>
          <a:p>
            <a:pPr lvl="0"/>
            <a:r>
              <a:rPr lang="en-US" dirty="0"/>
              <a:t>12/3: Engaging Educational Partners</a:t>
            </a:r>
          </a:p>
          <a:p>
            <a:pPr lvl="0"/>
            <a:r>
              <a:rPr lang="en-US" dirty="0"/>
              <a:t>12/10: Dashboard - Local Indicators​</a:t>
            </a:r>
          </a:p>
          <a:p>
            <a:pPr lvl="0"/>
            <a:r>
              <a:rPr lang="en-US" dirty="0"/>
              <a:t>12/17: Increased or Improved Services, Part I​</a:t>
            </a:r>
          </a:p>
          <a:p>
            <a:pPr lvl="0"/>
            <a:r>
              <a:rPr lang="en-US" dirty="0"/>
              <a:t>1/7/25: Equity Multiplier Focus Goal</a:t>
            </a:r>
          </a:p>
          <a:p>
            <a:pPr lvl="0"/>
            <a:r>
              <a:rPr lang="en-US" dirty="0"/>
              <a:t>1/14/25: Learning Recovery Emergency Block Grant (LREBG) Actions and Descriptions</a:t>
            </a:r>
          </a:p>
        </p:txBody>
      </p:sp>
      <p:sp>
        <p:nvSpPr>
          <p:cNvPr id="11" name="Text Placeholder 10">
            <a:extLst>
              <a:ext uri="{FF2B5EF4-FFF2-40B4-BE49-F238E27FC236}">
                <a16:creationId xmlns:a16="http://schemas.microsoft.com/office/drawing/2014/main" id="{5CFB381D-CDF5-493A-9930-F5993500DB75}"/>
              </a:ext>
            </a:extLst>
          </p:cNvPr>
          <p:cNvSpPr>
            <a:spLocks noGrp="1"/>
          </p:cNvSpPr>
          <p:nvPr>
            <p:ph type="body" sz="quarter" idx="3"/>
          </p:nvPr>
        </p:nvSpPr>
        <p:spPr>
          <a:xfrm>
            <a:off x="6650182" y="1252538"/>
            <a:ext cx="4705206" cy="823912"/>
          </a:xfrm>
        </p:spPr>
        <p:txBody>
          <a:bodyPr>
            <a:normAutofit/>
          </a:bodyPr>
          <a:lstStyle/>
          <a:p>
            <a:r>
              <a:rPr lang="en-US" dirty="0"/>
              <a:t>Thursdays @ 3</a:t>
            </a:r>
          </a:p>
        </p:txBody>
      </p:sp>
      <p:sp>
        <p:nvSpPr>
          <p:cNvPr id="12" name="Content Placeholder 11">
            <a:extLst>
              <a:ext uri="{FF2B5EF4-FFF2-40B4-BE49-F238E27FC236}">
                <a16:creationId xmlns:a16="http://schemas.microsoft.com/office/drawing/2014/main" id="{63489BD4-CD6E-432B-A2E3-05E1609B1C1F}"/>
              </a:ext>
            </a:extLst>
          </p:cNvPr>
          <p:cNvSpPr>
            <a:spLocks noGrp="1"/>
          </p:cNvSpPr>
          <p:nvPr>
            <p:ph sz="quarter" idx="4"/>
          </p:nvPr>
        </p:nvSpPr>
        <p:spPr>
          <a:xfrm>
            <a:off x="6650182" y="2076450"/>
            <a:ext cx="4705206" cy="4113213"/>
          </a:xfrm>
        </p:spPr>
        <p:txBody>
          <a:bodyPr vert="horz" lIns="91440" tIns="45720" rIns="91440" bIns="45720" rtlCol="0" anchor="t">
            <a:normAutofit/>
          </a:bodyPr>
          <a:lstStyle/>
          <a:p>
            <a:pPr lvl="0"/>
            <a:r>
              <a:rPr lang="en-US" dirty="0"/>
              <a:t>12/5: Goal Analysis</a:t>
            </a:r>
          </a:p>
          <a:p>
            <a:r>
              <a:rPr lang="en-US" dirty="0"/>
              <a:t>12/12: Goals and Actions</a:t>
            </a:r>
          </a:p>
          <a:p>
            <a:r>
              <a:rPr lang="en-US" dirty="0"/>
              <a:t>12/19: Increased or Improved Services, Part II</a:t>
            </a:r>
          </a:p>
        </p:txBody>
      </p:sp>
      <p:sp>
        <p:nvSpPr>
          <p:cNvPr id="7" name="Slide Number Placeholder 6">
            <a:extLst>
              <a:ext uri="{FF2B5EF4-FFF2-40B4-BE49-F238E27FC236}">
                <a16:creationId xmlns:a16="http://schemas.microsoft.com/office/drawing/2014/main" id="{D56F84C0-610C-4232-A64D-6D04C02BF112}"/>
              </a:ext>
            </a:extLst>
          </p:cNvPr>
          <p:cNvSpPr>
            <a:spLocks noGrp="1"/>
          </p:cNvSpPr>
          <p:nvPr>
            <p:ph type="sldNum" sz="quarter" idx="12"/>
          </p:nvPr>
        </p:nvSpPr>
        <p:spPr>
          <a:xfrm>
            <a:off x="8610600" y="6189664"/>
            <a:ext cx="2743200" cy="5318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184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6" name="Group 15">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7" name="Freeform: Shape 16">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5" name="Title 4">
            <a:extLst>
              <a:ext uri="{FF2B5EF4-FFF2-40B4-BE49-F238E27FC236}">
                <a16:creationId xmlns:a16="http://schemas.microsoft.com/office/drawing/2014/main" id="{477FA13F-8258-4219-BB3A-A304113BD49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400" kern="1200" dirty="0"/>
              <a:t>Background</a:t>
            </a:r>
          </a:p>
        </p:txBody>
      </p:sp>
      <p:sp>
        <p:nvSpPr>
          <p:cNvPr id="6" name="Text Placeholder 5">
            <a:extLst>
              <a:ext uri="{FF2B5EF4-FFF2-40B4-BE49-F238E27FC236}">
                <a16:creationId xmlns:a16="http://schemas.microsoft.com/office/drawing/2014/main" id="{655B27C7-2F68-4988-9032-414AB4AE9F57}"/>
              </a:ext>
            </a:extLst>
          </p:cNvPr>
          <p:cNvSpPr>
            <a:spLocks noGrp="1"/>
          </p:cNvSpPr>
          <p:nvPr>
            <p:ph type="body" idx="1"/>
          </p:nvPr>
        </p:nvSpPr>
        <p:spPr>
          <a:xfrm>
            <a:off x="3045368" y="4160126"/>
            <a:ext cx="6105194" cy="682079"/>
          </a:xfrm>
        </p:spPr>
        <p:txBody>
          <a:bodyPr vert="horz" lIns="91440" tIns="45720" rIns="91440" bIns="45720" rtlCol="0">
            <a:normAutofit lnSpcReduction="10000"/>
          </a:bodyPr>
          <a:lstStyle/>
          <a:p>
            <a:pPr algn="ctr"/>
            <a:r>
              <a:rPr lang="en-US" kern="1200" dirty="0">
                <a:solidFill>
                  <a:schemeClr val="tx1"/>
                </a:solidFill>
              </a:rPr>
              <a:t>Funding and Accountability Before the LCFF</a:t>
            </a:r>
          </a:p>
        </p:txBody>
      </p:sp>
      <p:sp>
        <p:nvSpPr>
          <p:cNvPr id="4" name="Slide Number Placeholder 3">
            <a:extLst>
              <a:ext uri="{FF2B5EF4-FFF2-40B4-BE49-F238E27FC236}">
                <a16:creationId xmlns:a16="http://schemas.microsoft.com/office/drawing/2014/main" id="{26E866B8-ACB2-484F-B14F-3B2E4272CFA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fld id="{00000000-1234-1234-1234-123412341234}" type="slidenum">
              <a:rPr lang="en-US" sz="2400" smtClean="0">
                <a:solidFill>
                  <a:schemeClr val="tx1"/>
                </a:solidFill>
                <a:latin typeface="Arial" panose="020B0604020202020204" pitchFamily="34" charset="0"/>
                <a:ea typeface="+mn-ea"/>
                <a:cs typeface="Arial" panose="020B0604020202020204" pitchFamily="34" charset="0"/>
              </a:rPr>
              <a:pPr>
                <a:spcAft>
                  <a:spcPts val="600"/>
                </a:spcAft>
              </a:pPr>
              <a:t>6</a:t>
            </a:fld>
            <a:endParaRPr lang="en-US" sz="24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881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4">
            <a:extLst>
              <a:ext uri="{FF2B5EF4-FFF2-40B4-BE49-F238E27FC236}">
                <a16:creationId xmlns:a16="http://schemas.microsoft.com/office/drawing/2014/main" id="{32CDCFE9-A28A-4555-891B-18A3EEF42F12}"/>
              </a:ext>
            </a:extLst>
          </p:cNvPr>
          <p:cNvSpPr>
            <a:spLocks noGrp="1"/>
          </p:cNvSpPr>
          <p:nvPr>
            <p:ph type="title"/>
          </p:nvPr>
        </p:nvSpPr>
        <p:spPr>
          <a:xfrm>
            <a:off x="1179226" y="648634"/>
            <a:ext cx="9833548" cy="1325563"/>
          </a:xfrm>
        </p:spPr>
        <p:txBody>
          <a:bodyPr anchor="b">
            <a:normAutofit/>
          </a:bodyPr>
          <a:lstStyle/>
          <a:p>
            <a:pPr algn="ctr"/>
            <a:r>
              <a:rPr lang="en-US" sz="4000" dirty="0"/>
              <a:t>For More Information</a:t>
            </a:r>
          </a:p>
        </p:txBody>
      </p:sp>
      <p:grpSp>
        <p:nvGrpSpPr>
          <p:cNvPr id="16" name="Group 1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7" name="Freeform: Shape 1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D27F30B6-F1A4-46D6-9560-656AA036C73C}"/>
              </a:ext>
            </a:extLst>
          </p:cNvPr>
          <p:cNvSpPr>
            <a:spLocks noGrp="1"/>
          </p:cNvSpPr>
          <p:nvPr>
            <p:ph idx="1"/>
          </p:nvPr>
        </p:nvSpPr>
        <p:spPr>
          <a:xfrm>
            <a:off x="1179226" y="2175329"/>
            <a:ext cx="9833548" cy="4044496"/>
          </a:xfrm>
        </p:spPr>
        <p:txBody>
          <a:bodyPr vert="horz" lIns="91440" tIns="45720" rIns="91440" bIns="45720" rtlCol="0">
            <a:normAutofit/>
          </a:bodyPr>
          <a:lstStyle/>
          <a:p>
            <a:pPr>
              <a:lnSpc>
                <a:spcPct val="100000"/>
              </a:lnSpc>
              <a:spcBef>
                <a:spcPts val="1200"/>
              </a:spcBef>
            </a:pPr>
            <a:r>
              <a:rPr lang="en-US" dirty="0">
                <a:solidFill>
                  <a:schemeClr val="tx2"/>
                </a:solidFill>
                <a:hlinkClick r:id="rId2"/>
              </a:rPr>
              <a:t>Local Control Funding Formula web page </a:t>
            </a:r>
            <a:endParaRPr lang="en-US" dirty="0">
              <a:solidFill>
                <a:srgbClr val="0070C0"/>
              </a:solidFill>
            </a:endParaRPr>
          </a:p>
          <a:p>
            <a:pPr>
              <a:lnSpc>
                <a:spcPct val="100000"/>
              </a:lnSpc>
              <a:spcBef>
                <a:spcPts val="1200"/>
              </a:spcBef>
            </a:pPr>
            <a:r>
              <a:rPr lang="en-US" dirty="0">
                <a:solidFill>
                  <a:schemeClr val="tx2"/>
                </a:solidFill>
                <a:hlinkClick r:id="rId3"/>
              </a:rPr>
              <a:t>Local Control and Accountability Plan (LCAP) web page</a:t>
            </a:r>
            <a:endParaRPr lang="en-US" dirty="0">
              <a:solidFill>
                <a:srgbClr val="0070C0"/>
              </a:solidFill>
            </a:endParaRPr>
          </a:p>
          <a:p>
            <a:pPr>
              <a:lnSpc>
                <a:spcPct val="100000"/>
              </a:lnSpc>
              <a:spcBef>
                <a:spcPts val="1200"/>
              </a:spcBef>
            </a:pPr>
            <a:r>
              <a:rPr lang="en-US" dirty="0">
                <a:solidFill>
                  <a:schemeClr val="tx2"/>
                </a:solidFill>
                <a:hlinkClick r:id="rId4"/>
              </a:rPr>
              <a:t>California School Dashboard web page</a:t>
            </a:r>
            <a:endParaRPr lang="en-US" dirty="0">
              <a:solidFill>
                <a:srgbClr val="0070C0"/>
              </a:solidFill>
            </a:endParaRPr>
          </a:p>
          <a:p>
            <a:pPr>
              <a:lnSpc>
                <a:spcPct val="100000"/>
              </a:lnSpc>
              <a:spcBef>
                <a:spcPts val="1200"/>
              </a:spcBef>
            </a:pPr>
            <a:r>
              <a:rPr lang="en-US" dirty="0">
                <a:solidFill>
                  <a:schemeClr val="tx2"/>
                </a:solidFill>
                <a:hlinkClick r:id="rId5"/>
              </a:rPr>
              <a:t>California's System of Support web page</a:t>
            </a:r>
            <a:r>
              <a:rPr lang="en-US" dirty="0">
                <a:solidFill>
                  <a:schemeClr val="tx2"/>
                </a:solidFill>
              </a:rPr>
              <a:t> </a:t>
            </a:r>
            <a:endParaRPr lang="en-US" dirty="0">
              <a:solidFill>
                <a:srgbClr val="0070C0"/>
              </a:solidFill>
              <a:hlinkClick r:id="rId5">
                <a:extLst>
                  <a:ext uri="{A12FA001-AC4F-418D-AE19-62706E023703}">
                    <ahyp:hlinkClr xmlns:ahyp="http://schemas.microsoft.com/office/drawing/2018/hyperlinkcolor" val="tx"/>
                  </a:ext>
                </a:extLst>
              </a:hlinkClick>
            </a:endParaRPr>
          </a:p>
          <a:p>
            <a:pPr>
              <a:lnSpc>
                <a:spcPct val="100000"/>
              </a:lnSpc>
              <a:spcBef>
                <a:spcPts val="1200"/>
              </a:spcBef>
            </a:pPr>
            <a:r>
              <a:rPr lang="en-US" dirty="0"/>
              <a:t>LCFF Updates:</a:t>
            </a:r>
          </a:p>
          <a:p>
            <a:pPr lvl="1">
              <a:lnSpc>
                <a:spcPct val="100000"/>
              </a:lnSpc>
              <a:spcBef>
                <a:spcPts val="1200"/>
              </a:spcBef>
            </a:pPr>
            <a:r>
              <a:rPr lang="en-US" dirty="0"/>
              <a:t>Send a blank email to </a:t>
            </a:r>
            <a:r>
              <a:rPr lang="en-US" dirty="0">
                <a:solidFill>
                  <a:schemeClr val="tx2"/>
                </a:solidFill>
                <a:hlinkClick r:id="rId6"/>
              </a:rPr>
              <a:t>join-LCFF-list@mlist.cde.ca.gov</a:t>
            </a:r>
            <a:endParaRPr lang="en-US" dirty="0">
              <a:solidFill>
                <a:schemeClr val="tx2"/>
              </a:solidFill>
            </a:endParaRPr>
          </a:p>
        </p:txBody>
      </p:sp>
      <p:grpSp>
        <p:nvGrpSpPr>
          <p:cNvPr id="22" name="Group 2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3" name="Freeform: Shape 2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C79450FF-C744-4C4B-8124-3FB39D3A845F}"/>
              </a:ext>
            </a:extLst>
          </p:cNvPr>
          <p:cNvSpPr>
            <a:spLocks noGrp="1"/>
          </p:cNvSpPr>
          <p:nvPr>
            <p:ph type="sldNum" sz="quarter" idx="12"/>
          </p:nvPr>
        </p:nvSpPr>
        <p:spPr>
          <a:xfrm>
            <a:off x="8610600" y="6249702"/>
            <a:ext cx="2743200" cy="471773"/>
          </a:xfrm>
        </p:spPr>
        <p:txBody>
          <a:bodyPr>
            <a:norm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60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49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9"/>
        <p:cNvGrpSpPr/>
        <p:nvPr/>
      </p:nvGrpSpPr>
      <p:grpSpPr>
        <a:xfrm>
          <a:off x="0" y="0"/>
          <a:ext cx="0" cy="0"/>
          <a:chOff x="0" y="0"/>
          <a:chExt cx="0" cy="0"/>
        </a:xfrm>
      </p:grpSpPr>
      <p:sp useBgFill="1">
        <p:nvSpPr>
          <p:cNvPr id="337" name="Rectangle 33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2" name="Google Shape;332;p53"/>
          <p:cNvSpPr txBox="1">
            <a:spLocks noGrp="1"/>
          </p:cNvSpPr>
          <p:nvPr>
            <p:ph type="title"/>
          </p:nvPr>
        </p:nvSpPr>
        <p:spPr>
          <a:xfrm>
            <a:off x="1179226" y="345500"/>
            <a:ext cx="9833548" cy="1325563"/>
          </a:xfrm>
        </p:spPr>
        <p:txBody>
          <a:bodyPr anchor="b">
            <a:normAutofit/>
          </a:bodyPr>
          <a:lstStyle/>
          <a:p>
            <a:pPr lvl="0" algn="ctr"/>
            <a:r>
              <a:rPr lang="en-US" sz="3600" dirty="0">
                <a:solidFill>
                  <a:schemeClr val="tx2"/>
                </a:solidFill>
              </a:rPr>
              <a:t>Contact Information</a:t>
            </a:r>
          </a:p>
        </p:txBody>
      </p:sp>
      <p:grpSp>
        <p:nvGrpSpPr>
          <p:cNvPr id="341" name="Group 34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42" name="Freeform: Shape 34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Google Shape;330;p53"/>
          <p:cNvSpPr txBox="1">
            <a:spLocks noGrp="1"/>
          </p:cNvSpPr>
          <p:nvPr>
            <p:ph idx="1"/>
          </p:nvPr>
        </p:nvSpPr>
        <p:spPr>
          <a:xfrm>
            <a:off x="1179226" y="1822481"/>
            <a:ext cx="9833548" cy="4397344"/>
          </a:xfrm>
        </p:spPr>
        <p:txBody>
          <a:bodyPr vert="horz" lIns="91440" tIns="45720" rIns="91440" bIns="45720" rtlCol="0">
            <a:normAutofit/>
          </a:bodyPr>
          <a:lstStyle/>
          <a:p>
            <a:pPr lvl="1"/>
            <a:r>
              <a:rPr lang="en-US" dirty="0">
                <a:solidFill>
                  <a:schemeClr val="tx2"/>
                </a:solidFill>
              </a:rPr>
              <a:t>If you have any questions related to the LCAP or LCFF, please contact the Local Agency Systems Support Office at </a:t>
            </a:r>
            <a:r>
              <a:rPr lang="en-US" dirty="0">
                <a:solidFill>
                  <a:schemeClr val="tx2"/>
                </a:solidFill>
                <a:hlinkClick r:id="rId3"/>
              </a:rPr>
              <a:t>LCFF@cde.ca.gov</a:t>
            </a:r>
            <a:r>
              <a:rPr lang="en-US" dirty="0">
                <a:solidFill>
                  <a:schemeClr val="tx2"/>
                </a:solidFill>
              </a:rPr>
              <a:t> </a:t>
            </a:r>
            <a:r>
              <a:rPr lang="en-US" dirty="0">
                <a:solidFill>
                  <a:srgbClr val="0070C0"/>
                </a:solidFill>
              </a:rPr>
              <a:t>  </a:t>
            </a:r>
          </a:p>
          <a:p>
            <a:pPr lvl="1"/>
            <a:r>
              <a:rPr lang="en-US" dirty="0">
                <a:solidFill>
                  <a:schemeClr val="tx2"/>
                </a:solidFill>
              </a:rPr>
              <a:t>For additional information about this or other webinars in this series, including PowerPoint files, please see the </a:t>
            </a:r>
            <a:r>
              <a:rPr lang="en-US" dirty="0">
                <a:solidFill>
                  <a:schemeClr val="tx2"/>
                </a:solidFill>
                <a:hlinkClick r:id="rId4"/>
              </a:rPr>
              <a:t>Tuesdays @ 2 web page</a:t>
            </a:r>
            <a:endParaRPr lang="en-US" dirty="0">
              <a:solidFill>
                <a:srgbClr val="0070C0"/>
              </a:solidFill>
            </a:endParaRPr>
          </a:p>
          <a:p>
            <a:pPr lvl="1"/>
            <a:r>
              <a:rPr lang="en-US" dirty="0">
                <a:solidFill>
                  <a:schemeClr val="tx2"/>
                </a:solidFill>
              </a:rPr>
              <a:t>For questions related to the Dashboard please contact the Analysis Measurement and Accountability Team at </a:t>
            </a:r>
            <a:r>
              <a:rPr lang="en-US" dirty="0">
                <a:solidFill>
                  <a:schemeClr val="tx2"/>
                </a:solidFill>
                <a:hlinkClick r:id="rId5"/>
              </a:rPr>
              <a:t>Dashboard@cde.ca.gov</a:t>
            </a:r>
            <a:r>
              <a:rPr lang="en-US" dirty="0">
                <a:solidFill>
                  <a:schemeClr val="tx2"/>
                </a:solidFill>
              </a:rPr>
              <a:t>  </a:t>
            </a:r>
          </a:p>
          <a:p>
            <a:pPr lvl="1"/>
            <a:r>
              <a:rPr lang="en-US" dirty="0">
                <a:solidFill>
                  <a:schemeClr val="tx2"/>
                </a:solidFill>
              </a:rPr>
              <a:t>For questions related to the System of Support please contact the System of Support Office at </a:t>
            </a:r>
            <a:r>
              <a:rPr lang="en-US" dirty="0">
                <a:solidFill>
                  <a:schemeClr val="tx2"/>
                </a:solidFill>
                <a:hlinkClick r:id="rId6"/>
              </a:rPr>
              <a:t>CASystemofSupport@cde.ca.gov</a:t>
            </a:r>
            <a:r>
              <a:rPr lang="en-US" dirty="0">
                <a:solidFill>
                  <a:schemeClr val="tx2"/>
                </a:solidFill>
              </a:rPr>
              <a:t> </a:t>
            </a:r>
          </a:p>
        </p:txBody>
      </p:sp>
      <p:grpSp>
        <p:nvGrpSpPr>
          <p:cNvPr id="347" name="Group 34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48" name="Freeform: Shape 34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1" name="Google Shape;331;p53"/>
          <p:cNvSpPr txBox="1">
            <a:spLocks noGrp="1"/>
          </p:cNvSpPr>
          <p:nvPr>
            <p:ph type="sldNum" sz="quarter" idx="12"/>
          </p:nvPr>
        </p:nvSpPr>
        <p:spPr>
          <a:xfrm>
            <a:off x="8610600" y="6109252"/>
            <a:ext cx="2743200" cy="612223"/>
          </a:xfrm>
        </p:spPr>
        <p:txBody>
          <a:bodyPr>
            <a:normAutofit/>
          </a:bodyPr>
          <a:lstStyle/>
          <a:p>
            <a:pPr lvl="0">
              <a:spcAft>
                <a:spcPts val="600"/>
              </a:spcAft>
            </a:pPr>
            <a:fld id="{00000000-1234-1234-1234-123412341234}" type="slidenum">
              <a:rPr lang="en-US" smtClean="0">
                <a:solidFill>
                  <a:schemeClr val="tx1"/>
                </a:solidFill>
                <a:latin typeface="Arial" panose="020B0604020202020204" pitchFamily="34" charset="0"/>
                <a:cs typeface="Arial" panose="020B0604020202020204" pitchFamily="34" charset="0"/>
              </a:rPr>
              <a:pPr lvl="0">
                <a:spcAft>
                  <a:spcPts val="600"/>
                </a:spcAft>
              </a:pPr>
              <a:t>61</a:t>
            </a:fld>
            <a:endParaRPr lang="en-US"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7" name="Freeform: Shape 16">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4FD83405-FDCA-49E7-9B21-780813CA611E}"/>
              </a:ext>
            </a:extLst>
          </p:cNvPr>
          <p:cNvSpPr>
            <a:spLocks noGrp="1"/>
          </p:cNvSpPr>
          <p:nvPr>
            <p:ph type="title"/>
          </p:nvPr>
        </p:nvSpPr>
        <p:spPr>
          <a:xfrm>
            <a:off x="707690" y="300095"/>
            <a:ext cx="10112710" cy="1210008"/>
          </a:xfrm>
        </p:spPr>
        <p:txBody>
          <a:bodyPr>
            <a:normAutofit/>
          </a:bodyPr>
          <a:lstStyle/>
          <a:p>
            <a:r>
              <a:rPr lang="en-US" sz="3600" dirty="0"/>
              <a:t>Appendix A – </a:t>
            </a:r>
            <a:r>
              <a:rPr lang="en-US" sz="3600" dirty="0">
                <a:solidFill>
                  <a:srgbClr val="1704A0"/>
                </a:solidFill>
                <a:hlinkClick r:id="rId3" action="ppaction://hlinksldjump">
                  <a:extLst>
                    <a:ext uri="{A12FA001-AC4F-418D-AE19-62706E023703}">
                      <ahyp:hlinkClr xmlns:ahyp="http://schemas.microsoft.com/office/drawing/2018/hyperlinkcolor" val="tx"/>
                    </a:ext>
                  </a:extLst>
                </a:hlinkClick>
              </a:rPr>
              <a:t>Slide 8</a:t>
            </a:r>
            <a:r>
              <a:rPr lang="en-US" sz="3600" dirty="0">
                <a:solidFill>
                  <a:schemeClr val="tx2"/>
                </a:solidFill>
              </a:rPr>
              <a:t> </a:t>
            </a:r>
          </a:p>
        </p:txBody>
      </p:sp>
      <p:sp>
        <p:nvSpPr>
          <p:cNvPr id="2" name="Content Placeholder 1">
            <a:extLst>
              <a:ext uri="{FF2B5EF4-FFF2-40B4-BE49-F238E27FC236}">
                <a16:creationId xmlns:a16="http://schemas.microsoft.com/office/drawing/2014/main" id="{BA22BCF8-7D4C-4444-AFA1-41CF199917D9}"/>
              </a:ext>
            </a:extLst>
          </p:cNvPr>
          <p:cNvSpPr>
            <a:spLocks noGrp="1"/>
          </p:cNvSpPr>
          <p:nvPr>
            <p:ph idx="1"/>
          </p:nvPr>
        </p:nvSpPr>
        <p:spPr>
          <a:xfrm>
            <a:off x="811386" y="1494113"/>
            <a:ext cx="10568921" cy="4321734"/>
          </a:xfrm>
        </p:spPr>
        <p:txBody>
          <a:bodyPr anchor="ctr">
            <a:normAutofit/>
          </a:bodyPr>
          <a:lstStyle/>
          <a:p>
            <a:r>
              <a:rPr lang="en-US" dirty="0"/>
              <a:t>Funding before the LCFF timeline going from left to right</a:t>
            </a:r>
          </a:p>
          <a:p>
            <a:pPr lvl="1"/>
            <a:r>
              <a:rPr lang="en-US" dirty="0"/>
              <a:t>1980-2013 – Modest growth in revenue limits, but a massive growth in categorical programs</a:t>
            </a:r>
          </a:p>
          <a:p>
            <a:pPr lvl="1"/>
            <a:r>
              <a:rPr lang="en-US" dirty="0"/>
              <a:t>1988 – Proposition 98</a:t>
            </a:r>
          </a:p>
          <a:p>
            <a:pPr lvl="1"/>
            <a:r>
              <a:rPr lang="en-US" dirty="0"/>
              <a:t>2008-2009 – Great Recession, midyear budget cuts, categorical flexibility</a:t>
            </a:r>
          </a:p>
          <a:p>
            <a:pPr lvl="1"/>
            <a:r>
              <a:rPr lang="en-US" dirty="0"/>
              <a:t>2013-2014 – First year of LCFF, elimination of over 40 categorical programs</a:t>
            </a:r>
          </a:p>
        </p:txBody>
      </p:sp>
      <p:sp>
        <p:nvSpPr>
          <p:cNvPr id="4" name="Slide Number Placeholder 3">
            <a:extLst>
              <a:ext uri="{FF2B5EF4-FFF2-40B4-BE49-F238E27FC236}">
                <a16:creationId xmlns:a16="http://schemas.microsoft.com/office/drawing/2014/main" id="{C22FA98D-0378-40A4-88F6-764AC135B89E}"/>
              </a:ext>
            </a:extLst>
          </p:cNvPr>
          <p:cNvSpPr>
            <a:spLocks noGrp="1"/>
          </p:cNvSpPr>
          <p:nvPr>
            <p:ph type="sldNum" sz="quarter" idx="12"/>
          </p:nvPr>
        </p:nvSpPr>
        <p:spPr>
          <a:xfrm>
            <a:off x="8610600" y="6356350"/>
            <a:ext cx="2743200" cy="365125"/>
          </a:xfrm>
        </p:spPr>
        <p:txBody>
          <a:bodyPr>
            <a:noAutofit/>
          </a:bodyPr>
          <a:lstStyle/>
          <a:p>
            <a:pPr lvl="0">
              <a:spcAft>
                <a:spcPts val="600"/>
              </a:spcAft>
            </a:pPr>
            <a:fld id="{1E47FE53-EBF0-4DA7-9D9D-CC1C3A20F3CB}" type="slidenum">
              <a:rPr lang="en-US" noProof="0" smtClean="0">
                <a:solidFill>
                  <a:schemeClr val="tx1"/>
                </a:solidFill>
                <a:latin typeface="Arial" panose="020B0604020202020204" pitchFamily="34" charset="0"/>
                <a:cs typeface="Arial" panose="020B0604020202020204" pitchFamily="34" charset="0"/>
                <a:sym typeface="Arial"/>
              </a:rPr>
              <a:pPr lvl="0">
                <a:spcAft>
                  <a:spcPts val="600"/>
                </a:spcAft>
              </a:pPr>
              <a:t>62</a:t>
            </a:fld>
            <a:endParaRPr lang="en-US" noProof="0" dirty="0">
              <a:solidFill>
                <a:schemeClr val="tx1"/>
              </a:solidFill>
              <a:latin typeface="Arial" panose="020B0604020202020204" pitchFamily="34" charset="0"/>
              <a:cs typeface="Arial" panose="020B0604020202020204" pitchFamily="34" charset="0"/>
              <a:sym typeface="Arial"/>
            </a:endParaRPr>
          </a:p>
        </p:txBody>
      </p:sp>
      <p:grpSp>
        <p:nvGrpSpPr>
          <p:cNvPr id="22" name="Group 21">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3" name="Freeform: Shape 22">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4699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268C24-692A-67C8-D908-57C16A696EE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125F16D-972E-2CCE-6DF8-0C96E60F3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71EC98-D284-2E03-4B76-45A6E80D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1E1B3643-CE31-C178-05D0-E67F7DEF0E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7" name="Freeform: Shape 16">
              <a:extLst>
                <a:ext uri="{FF2B5EF4-FFF2-40B4-BE49-F238E27FC236}">
                  <a16:creationId xmlns:a16="http://schemas.microsoft.com/office/drawing/2014/main" id="{3CA491CC-0B86-CF49-6A4B-05EE5821F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63CC51-3552-6566-FE70-5BFDA68B3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914C5D2-1600-08BB-64F2-6A3D86CD7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C086C71-6F7F-4DC0-80EC-E090AE3707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FBA752FA-292D-785E-8928-BBA78EE05ED0}"/>
              </a:ext>
            </a:extLst>
          </p:cNvPr>
          <p:cNvSpPr>
            <a:spLocks noGrp="1"/>
          </p:cNvSpPr>
          <p:nvPr>
            <p:ph type="title"/>
          </p:nvPr>
        </p:nvSpPr>
        <p:spPr>
          <a:xfrm>
            <a:off x="707690" y="300095"/>
            <a:ext cx="10112710" cy="1210008"/>
          </a:xfrm>
        </p:spPr>
        <p:txBody>
          <a:bodyPr>
            <a:normAutofit/>
          </a:bodyPr>
          <a:lstStyle/>
          <a:p>
            <a:r>
              <a:rPr lang="en-US" sz="3600" dirty="0"/>
              <a:t>Appendix B – </a:t>
            </a:r>
            <a:r>
              <a:rPr lang="en-US" sz="3600" dirty="0">
                <a:solidFill>
                  <a:srgbClr val="1704A0"/>
                </a:solidFill>
                <a:hlinkClick r:id="rId3" action="ppaction://hlinksldjump">
                  <a:extLst>
                    <a:ext uri="{A12FA001-AC4F-418D-AE19-62706E023703}">
                      <ahyp:hlinkClr xmlns:ahyp="http://schemas.microsoft.com/office/drawing/2018/hyperlinkcolor" val="tx"/>
                    </a:ext>
                  </a:extLst>
                </a:hlinkClick>
              </a:rPr>
              <a:t>Slide 13</a:t>
            </a:r>
            <a:r>
              <a:rPr lang="en-US" sz="3600" dirty="0">
                <a:solidFill>
                  <a:srgbClr val="1704A0"/>
                </a:solidFill>
              </a:rPr>
              <a:t> </a:t>
            </a:r>
          </a:p>
        </p:txBody>
      </p:sp>
      <p:sp>
        <p:nvSpPr>
          <p:cNvPr id="2" name="Content Placeholder 1">
            <a:extLst>
              <a:ext uri="{FF2B5EF4-FFF2-40B4-BE49-F238E27FC236}">
                <a16:creationId xmlns:a16="http://schemas.microsoft.com/office/drawing/2014/main" id="{7A90F3B9-CBA0-6DD2-63B6-6AB58415FE8D}"/>
              </a:ext>
            </a:extLst>
          </p:cNvPr>
          <p:cNvSpPr>
            <a:spLocks noGrp="1"/>
          </p:cNvSpPr>
          <p:nvPr>
            <p:ph idx="1"/>
          </p:nvPr>
        </p:nvSpPr>
        <p:spPr>
          <a:xfrm>
            <a:off x="811386" y="1494112"/>
            <a:ext cx="10568921" cy="4998575"/>
          </a:xfrm>
        </p:spPr>
        <p:txBody>
          <a:bodyPr anchor="ctr">
            <a:normAutofit/>
          </a:bodyPr>
          <a:lstStyle/>
          <a:p>
            <a:pPr lvl="0"/>
            <a:r>
              <a:rPr lang="en-US" dirty="0"/>
              <a:t>Funding changes made by the LCFF</a:t>
            </a:r>
          </a:p>
          <a:p>
            <a:pPr lvl="1"/>
            <a:r>
              <a:rPr lang="en-US" dirty="0"/>
              <a:t>2 bar graphs are situated side by side vertically. </a:t>
            </a:r>
          </a:p>
          <a:p>
            <a:pPr lvl="1"/>
            <a:r>
              <a:rPr lang="en-US" dirty="0"/>
              <a:t>The left bar graph is labeled as "Pre-LCFF" and separated into 2 sections:</a:t>
            </a:r>
          </a:p>
          <a:p>
            <a:pPr lvl="2"/>
            <a:r>
              <a:rPr lang="en-US" dirty="0"/>
              <a:t>Categorical Funding: Funding for specific purposes with many rules</a:t>
            </a:r>
          </a:p>
          <a:p>
            <a:pPr lvl="2"/>
            <a:r>
              <a:rPr lang="en-US" dirty="0"/>
              <a:t>Revenue Limit: Per-student funding with many adjustments, based on historical funding levels</a:t>
            </a:r>
          </a:p>
          <a:p>
            <a:pPr lvl="1"/>
            <a:r>
              <a:rPr lang="en-US" dirty="0"/>
              <a:t>The right bar graph is labeled as "LCFF" and separated into 2 sections:</a:t>
            </a:r>
          </a:p>
          <a:p>
            <a:pPr lvl="2"/>
            <a:r>
              <a:rPr lang="en-US" dirty="0"/>
              <a:t>LCFF Supplemental &amp; Concentration Grant add-ons: Additional funds provided based on the number and concentration of English learners, low-income, and foster youth students</a:t>
            </a:r>
          </a:p>
          <a:p>
            <a:pPr lvl="2"/>
            <a:r>
              <a:rPr lang="en-US" dirty="0"/>
              <a:t>LCFF Base Grant: Per-student funding, with adjustments based on grade level</a:t>
            </a:r>
          </a:p>
        </p:txBody>
      </p:sp>
      <p:sp>
        <p:nvSpPr>
          <p:cNvPr id="4" name="Slide Number Placeholder 3">
            <a:extLst>
              <a:ext uri="{FF2B5EF4-FFF2-40B4-BE49-F238E27FC236}">
                <a16:creationId xmlns:a16="http://schemas.microsoft.com/office/drawing/2014/main" id="{DD5125FE-8679-8F23-3B09-160AE7C09D3C}"/>
              </a:ext>
            </a:extLst>
          </p:cNvPr>
          <p:cNvSpPr>
            <a:spLocks noGrp="1"/>
          </p:cNvSpPr>
          <p:nvPr>
            <p:ph type="sldNum" sz="quarter" idx="12"/>
          </p:nvPr>
        </p:nvSpPr>
        <p:spPr>
          <a:xfrm>
            <a:off x="8610600" y="6356350"/>
            <a:ext cx="2743200" cy="365125"/>
          </a:xfrm>
        </p:spPr>
        <p:txBody>
          <a:bodyPr>
            <a:noAutofit/>
          </a:bodyPr>
          <a:lstStyle/>
          <a:p>
            <a:pPr lvl="0">
              <a:spcAft>
                <a:spcPts val="600"/>
              </a:spcAft>
            </a:pPr>
            <a:fld id="{1E47FE53-EBF0-4DA7-9D9D-CC1C3A20F3CB}" type="slidenum">
              <a:rPr lang="en-US" noProof="0" smtClean="0">
                <a:solidFill>
                  <a:schemeClr val="tx1"/>
                </a:solidFill>
                <a:latin typeface="Arial" panose="020B0604020202020204" pitchFamily="34" charset="0"/>
                <a:cs typeface="Arial" panose="020B0604020202020204" pitchFamily="34" charset="0"/>
                <a:sym typeface="Arial"/>
              </a:rPr>
              <a:pPr lvl="0">
                <a:spcAft>
                  <a:spcPts val="600"/>
                </a:spcAft>
              </a:pPr>
              <a:t>63</a:t>
            </a:fld>
            <a:endParaRPr lang="en-US" noProof="0" dirty="0">
              <a:solidFill>
                <a:schemeClr val="tx1"/>
              </a:solidFill>
              <a:latin typeface="Arial" panose="020B0604020202020204" pitchFamily="34" charset="0"/>
              <a:cs typeface="Arial" panose="020B0604020202020204" pitchFamily="34" charset="0"/>
              <a:sym typeface="Arial"/>
            </a:endParaRPr>
          </a:p>
        </p:txBody>
      </p:sp>
      <p:grpSp>
        <p:nvGrpSpPr>
          <p:cNvPr id="22" name="Group 21">
            <a:extLst>
              <a:ext uri="{FF2B5EF4-FFF2-40B4-BE49-F238E27FC236}">
                <a16:creationId xmlns:a16="http://schemas.microsoft.com/office/drawing/2014/main" id="{DDC54677-B7B4-0638-3627-8F715CF94E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3" name="Freeform: Shape 22">
              <a:extLst>
                <a:ext uri="{FF2B5EF4-FFF2-40B4-BE49-F238E27FC236}">
                  <a16:creationId xmlns:a16="http://schemas.microsoft.com/office/drawing/2014/main" id="{AAFDACC7-46EF-7F84-8E88-E7B021134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54B72C1-0ECF-00B6-5FF5-994F3C376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DD7396C-7DF1-9757-0567-92820D06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4DB378A-DCB2-BE43-70D2-1C96D5236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8429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6536E5-8CC0-63B3-7A45-B40D244E5E5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D275EB6-7447-4B17-B208-DA26AF9FA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B56524-4CCC-2A67-4CFF-FFBDABB97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7C19298D-4143-6A59-F748-43991B891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7" name="Freeform: Shape 16">
              <a:extLst>
                <a:ext uri="{FF2B5EF4-FFF2-40B4-BE49-F238E27FC236}">
                  <a16:creationId xmlns:a16="http://schemas.microsoft.com/office/drawing/2014/main" id="{8449E03E-63DB-A219-8C02-A646D48F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3FB549F-215E-69A7-42EA-8BE567D4D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5539A7D-863D-703E-0C18-24ADF7A01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CA9A518-C76E-8373-D221-BA48127F1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229AD38D-1D47-2678-1C57-2E6093CB9D97}"/>
              </a:ext>
            </a:extLst>
          </p:cNvPr>
          <p:cNvSpPr>
            <a:spLocks noGrp="1"/>
          </p:cNvSpPr>
          <p:nvPr>
            <p:ph type="title"/>
          </p:nvPr>
        </p:nvSpPr>
        <p:spPr>
          <a:xfrm>
            <a:off x="707690" y="300095"/>
            <a:ext cx="10112710" cy="1210008"/>
          </a:xfrm>
        </p:spPr>
        <p:txBody>
          <a:bodyPr>
            <a:normAutofit/>
          </a:bodyPr>
          <a:lstStyle/>
          <a:p>
            <a:r>
              <a:rPr lang="en-US" sz="3600" dirty="0"/>
              <a:t>Appendix C – </a:t>
            </a:r>
            <a:r>
              <a:rPr lang="en-US" sz="3600" dirty="0">
                <a:solidFill>
                  <a:srgbClr val="1704A0"/>
                </a:solidFill>
                <a:hlinkClick r:id="rId3" action="ppaction://hlinksldjump">
                  <a:extLst>
                    <a:ext uri="{A12FA001-AC4F-418D-AE19-62706E023703}">
                      <ahyp:hlinkClr xmlns:ahyp="http://schemas.microsoft.com/office/drawing/2018/hyperlinkcolor" val="tx"/>
                    </a:ext>
                  </a:extLst>
                </a:hlinkClick>
              </a:rPr>
              <a:t>Slide 14</a:t>
            </a:r>
            <a:r>
              <a:rPr lang="en-US" sz="3600" dirty="0">
                <a:solidFill>
                  <a:srgbClr val="1704A0"/>
                </a:solidFill>
              </a:rPr>
              <a:t> </a:t>
            </a:r>
          </a:p>
        </p:txBody>
      </p:sp>
      <p:sp>
        <p:nvSpPr>
          <p:cNvPr id="2" name="Content Placeholder 1">
            <a:extLst>
              <a:ext uri="{FF2B5EF4-FFF2-40B4-BE49-F238E27FC236}">
                <a16:creationId xmlns:a16="http://schemas.microsoft.com/office/drawing/2014/main" id="{34129FF0-D007-F31E-D256-0BD7F2BC0A75}"/>
              </a:ext>
            </a:extLst>
          </p:cNvPr>
          <p:cNvSpPr>
            <a:spLocks noGrp="1"/>
          </p:cNvSpPr>
          <p:nvPr>
            <p:ph idx="1"/>
          </p:nvPr>
        </p:nvSpPr>
        <p:spPr>
          <a:xfrm>
            <a:off x="811386" y="1187356"/>
            <a:ext cx="10568921" cy="5305332"/>
          </a:xfrm>
        </p:spPr>
        <p:txBody>
          <a:bodyPr anchor="ctr">
            <a:normAutofit/>
          </a:bodyPr>
          <a:lstStyle/>
          <a:p>
            <a:pPr lvl="0"/>
            <a:r>
              <a:rPr lang="en-US" dirty="0"/>
              <a:t>LCFF Funding Formula Basics</a:t>
            </a:r>
          </a:p>
          <a:p>
            <a:pPr lvl="1"/>
            <a:r>
              <a:rPr lang="en-US" dirty="0"/>
              <a:t>The following images are placed in a right linear fashion:</a:t>
            </a:r>
          </a:p>
          <a:p>
            <a:pPr lvl="2"/>
            <a:r>
              <a:rPr lang="en-US" dirty="0"/>
              <a:t>Picture of student holding a paper with an "A+" grade labeled with "Per student base grant“</a:t>
            </a:r>
          </a:p>
          <a:p>
            <a:pPr lvl="2"/>
            <a:r>
              <a:rPr lang="en-US" dirty="0"/>
              <a:t>Plus sign</a:t>
            </a:r>
          </a:p>
          <a:p>
            <a:pPr lvl="2"/>
            <a:r>
              <a:rPr lang="en-US" dirty="0"/>
              <a:t>Picture of multiple students lined up labeled with "Grade span adjustments“</a:t>
            </a:r>
          </a:p>
          <a:p>
            <a:pPr lvl="2"/>
            <a:r>
              <a:rPr lang="en-US" dirty="0"/>
              <a:t>Plus sign</a:t>
            </a:r>
          </a:p>
          <a:p>
            <a:pPr lvl="2"/>
            <a:r>
              <a:rPr lang="en-US" dirty="0"/>
              <a:t>Picture of multiple colored hands raised labeled with "Add-on adjustments based on the number and concentration of low-income, English learner, and foster youth students“</a:t>
            </a:r>
          </a:p>
          <a:p>
            <a:pPr lvl="2"/>
            <a:r>
              <a:rPr lang="en-US" dirty="0"/>
              <a:t>Equals sign</a:t>
            </a:r>
          </a:p>
          <a:p>
            <a:pPr lvl="2"/>
            <a:r>
              <a:rPr lang="en-US" dirty="0"/>
              <a:t>Green dollar sign</a:t>
            </a:r>
          </a:p>
        </p:txBody>
      </p:sp>
      <p:sp>
        <p:nvSpPr>
          <p:cNvPr id="4" name="Slide Number Placeholder 3">
            <a:extLst>
              <a:ext uri="{FF2B5EF4-FFF2-40B4-BE49-F238E27FC236}">
                <a16:creationId xmlns:a16="http://schemas.microsoft.com/office/drawing/2014/main" id="{E2F9C825-99C3-826C-8B28-ED714E15653C}"/>
              </a:ext>
            </a:extLst>
          </p:cNvPr>
          <p:cNvSpPr>
            <a:spLocks noGrp="1"/>
          </p:cNvSpPr>
          <p:nvPr>
            <p:ph type="sldNum" sz="quarter" idx="12"/>
          </p:nvPr>
        </p:nvSpPr>
        <p:spPr>
          <a:xfrm>
            <a:off x="8610600" y="6356350"/>
            <a:ext cx="2743200" cy="365125"/>
          </a:xfrm>
        </p:spPr>
        <p:txBody>
          <a:bodyPr>
            <a:noAutofit/>
          </a:bodyPr>
          <a:lstStyle/>
          <a:p>
            <a:pPr lvl="0">
              <a:spcAft>
                <a:spcPts val="600"/>
              </a:spcAft>
            </a:pPr>
            <a:fld id="{1E47FE53-EBF0-4DA7-9D9D-CC1C3A20F3CB}" type="slidenum">
              <a:rPr lang="en-US" noProof="0" smtClean="0">
                <a:solidFill>
                  <a:schemeClr val="tx1"/>
                </a:solidFill>
                <a:latin typeface="Arial" panose="020B0604020202020204" pitchFamily="34" charset="0"/>
                <a:cs typeface="Arial" panose="020B0604020202020204" pitchFamily="34" charset="0"/>
                <a:sym typeface="Arial"/>
              </a:rPr>
              <a:pPr lvl="0">
                <a:spcAft>
                  <a:spcPts val="600"/>
                </a:spcAft>
              </a:pPr>
              <a:t>64</a:t>
            </a:fld>
            <a:endParaRPr lang="en-US" noProof="0" dirty="0">
              <a:solidFill>
                <a:schemeClr val="tx1"/>
              </a:solidFill>
              <a:latin typeface="Arial" panose="020B0604020202020204" pitchFamily="34" charset="0"/>
              <a:cs typeface="Arial" panose="020B0604020202020204" pitchFamily="34" charset="0"/>
              <a:sym typeface="Arial"/>
            </a:endParaRPr>
          </a:p>
        </p:txBody>
      </p:sp>
      <p:grpSp>
        <p:nvGrpSpPr>
          <p:cNvPr id="22" name="Group 21">
            <a:extLst>
              <a:ext uri="{FF2B5EF4-FFF2-40B4-BE49-F238E27FC236}">
                <a16:creationId xmlns:a16="http://schemas.microsoft.com/office/drawing/2014/main" id="{33784DF4-EACF-E03E-ABF0-581A1136D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3" name="Freeform: Shape 22">
              <a:extLst>
                <a:ext uri="{FF2B5EF4-FFF2-40B4-BE49-F238E27FC236}">
                  <a16:creationId xmlns:a16="http://schemas.microsoft.com/office/drawing/2014/main" id="{AF4EB060-8860-D033-2B6A-C5B8EE809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6313DCC-8F61-583A-821E-9EB49F4F3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5C115D2-BE24-3E0C-474F-19C639288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D29F198-75AC-EDA0-B40B-AEA5E4A9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2756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7"/>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07" name="Group 30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08" name="Freeform: Shape 30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Freeform: Shape 30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0" name="Freeform: Shape 30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1" name="Freeform: Shape 31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9AF556B-A86E-1180-13E5-CFD04C2BB729}"/>
              </a:ext>
            </a:extLst>
          </p:cNvPr>
          <p:cNvSpPr>
            <a:spLocks noGrp="1"/>
          </p:cNvSpPr>
          <p:nvPr>
            <p:ph type="title"/>
          </p:nvPr>
        </p:nvSpPr>
        <p:spPr>
          <a:xfrm>
            <a:off x="351477" y="1838354"/>
            <a:ext cx="3772711" cy="3540867"/>
          </a:xfrm>
        </p:spPr>
        <p:txBody>
          <a:bodyPr>
            <a:normAutofit/>
          </a:bodyPr>
          <a:lstStyle/>
          <a:p>
            <a:r>
              <a:rPr lang="en-US" sz="4400" dirty="0"/>
              <a:t>Funding Before the LCFF (1 of 2)</a:t>
            </a:r>
            <a:endParaRPr lang="en-US" dirty="0"/>
          </a:p>
        </p:txBody>
      </p:sp>
      <p:sp>
        <p:nvSpPr>
          <p:cNvPr id="4" name="Content Placeholder 3">
            <a:extLst>
              <a:ext uri="{FF2B5EF4-FFF2-40B4-BE49-F238E27FC236}">
                <a16:creationId xmlns:a16="http://schemas.microsoft.com/office/drawing/2014/main" id="{EE590493-930F-42AE-81AF-55CE36021EF3}"/>
              </a:ext>
            </a:extLst>
          </p:cNvPr>
          <p:cNvSpPr>
            <a:spLocks noGrp="1"/>
          </p:cNvSpPr>
          <p:nvPr>
            <p:ph idx="1"/>
          </p:nvPr>
        </p:nvSpPr>
        <p:spPr>
          <a:xfrm>
            <a:off x="6172200" y="804672"/>
            <a:ext cx="5221224" cy="5230368"/>
          </a:xfrm>
        </p:spPr>
        <p:txBody>
          <a:bodyPr anchor="ctr">
            <a:normAutofit/>
          </a:bodyPr>
          <a:lstStyle/>
          <a:p>
            <a:r>
              <a:rPr lang="en-US" dirty="0"/>
              <a:t>Until 1971: local control / local funding through property taxes</a:t>
            </a:r>
          </a:p>
          <a:p>
            <a:r>
              <a:rPr lang="en-US" dirty="0"/>
              <a:t>1972: Revenue Limits (frozen at then current level) - beginning of State control</a:t>
            </a:r>
          </a:p>
          <a:p>
            <a:r>
              <a:rPr lang="en-US" dirty="0"/>
              <a:t>Serrano vs. Priest: inequities in funding unconstitutional</a:t>
            </a:r>
          </a:p>
          <a:p>
            <a:r>
              <a:rPr lang="en-US" dirty="0"/>
              <a:t>1978: Prop 13, which shifted a preponderance of funding away from local property taxes</a:t>
            </a:r>
          </a:p>
        </p:txBody>
      </p:sp>
      <p:sp>
        <p:nvSpPr>
          <p:cNvPr id="6" name="Slide Number Placeholder 5">
            <a:extLst>
              <a:ext uri="{FF2B5EF4-FFF2-40B4-BE49-F238E27FC236}">
                <a16:creationId xmlns:a16="http://schemas.microsoft.com/office/drawing/2014/main" id="{96154435-8DC9-8911-789D-7A6B347BABEA}"/>
              </a:ext>
            </a:extLst>
          </p:cNvPr>
          <p:cNvSpPr>
            <a:spLocks noGrp="1"/>
          </p:cNvSpPr>
          <p:nvPr>
            <p:ph type="sldNum" sz="quarter" idx="12"/>
          </p:nvPr>
        </p:nvSpPr>
        <p:spPr>
          <a:xfrm>
            <a:off x="8782812" y="6342759"/>
            <a:ext cx="2743200" cy="365125"/>
          </a:xfrm>
        </p:spPr>
        <p:txBody>
          <a:bodyPr/>
          <a:lstStyle/>
          <a:p>
            <a:fld id="{9CD8D479-8942-46E8-A226-A4E01F7A105C}" type="slidenum">
              <a:rPr lang="en-US" smtClean="0">
                <a:solidFill>
                  <a:schemeClr val="tx1"/>
                </a:solidFill>
                <a:latin typeface="Arial" panose="020B0604020202020204" pitchFamily="34" charset="0"/>
                <a:cs typeface="Arial" panose="020B0604020202020204" pitchFamily="34" charset="0"/>
              </a:rPr>
              <a:t>7</a:t>
            </a:fld>
            <a:endParaRPr lang="en-US"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770D-C0AB-5ED3-E38D-FC1CC98BD21E}"/>
              </a:ext>
            </a:extLst>
          </p:cNvPr>
          <p:cNvSpPr>
            <a:spLocks noGrp="1"/>
          </p:cNvSpPr>
          <p:nvPr>
            <p:ph type="title"/>
          </p:nvPr>
        </p:nvSpPr>
        <p:spPr>
          <a:xfrm>
            <a:off x="839788" y="136525"/>
            <a:ext cx="10861145" cy="1920875"/>
          </a:xfrm>
        </p:spPr>
        <p:txBody>
          <a:bodyPr anchor="ctr">
            <a:normAutofit/>
          </a:bodyPr>
          <a:lstStyle/>
          <a:p>
            <a:r>
              <a:rPr lang="en-US" sz="4600" dirty="0"/>
              <a:t>Funding Before the LCFF (2 of 2)</a:t>
            </a:r>
          </a:p>
        </p:txBody>
      </p:sp>
      <p:pic>
        <p:nvPicPr>
          <p:cNvPr id="6" name="Content Placeholder 8" descr="Funding timeline before the LCFF. See Appendix A for descriptive text.">
            <a:extLst>
              <a:ext uri="{FF2B5EF4-FFF2-40B4-BE49-F238E27FC236}">
                <a16:creationId xmlns:a16="http://schemas.microsoft.com/office/drawing/2014/main" id="{ACF69EB1-5CA3-7543-288C-A8F7B306B6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6194" y="1161733"/>
            <a:ext cx="9599612" cy="4891934"/>
          </a:xfrm>
        </p:spPr>
      </p:pic>
      <p:sp>
        <p:nvSpPr>
          <p:cNvPr id="4" name="Text Placeholder 3">
            <a:extLst>
              <a:ext uri="{FF2B5EF4-FFF2-40B4-BE49-F238E27FC236}">
                <a16:creationId xmlns:a16="http://schemas.microsoft.com/office/drawing/2014/main" id="{98394D17-6982-7BAC-B088-91EAD3D9741D}"/>
              </a:ext>
            </a:extLst>
          </p:cNvPr>
          <p:cNvSpPr>
            <a:spLocks noGrp="1"/>
          </p:cNvSpPr>
          <p:nvPr>
            <p:ph type="body" sz="half" idx="2"/>
          </p:nvPr>
        </p:nvSpPr>
        <p:spPr>
          <a:xfrm>
            <a:off x="2058988" y="5994400"/>
            <a:ext cx="5239279" cy="727075"/>
          </a:xfrm>
        </p:spPr>
        <p:txBody>
          <a:bodyPr/>
          <a:lstStyle/>
          <a:p>
            <a:r>
              <a:rPr lang="en-US" dirty="0"/>
              <a:t>*See </a:t>
            </a:r>
            <a:r>
              <a:rPr lang="en-US" dirty="0">
                <a:solidFill>
                  <a:srgbClr val="1704A0"/>
                </a:solidFill>
                <a:hlinkClick r:id="rId3" action="ppaction://hlinksldjump">
                  <a:extLst>
                    <a:ext uri="{A12FA001-AC4F-418D-AE19-62706E023703}">
                      <ahyp:hlinkClr xmlns:ahyp="http://schemas.microsoft.com/office/drawing/2018/hyperlinkcolor" val="tx"/>
                    </a:ext>
                  </a:extLst>
                </a:hlinkClick>
              </a:rPr>
              <a:t>Appendix A</a:t>
            </a:r>
            <a:r>
              <a:rPr lang="en-US" dirty="0">
                <a:solidFill>
                  <a:schemeClr val="tx2"/>
                </a:solidFill>
              </a:rPr>
              <a:t> </a:t>
            </a:r>
            <a:r>
              <a:rPr lang="en-US" dirty="0"/>
              <a:t>for descriptive text</a:t>
            </a:r>
          </a:p>
        </p:txBody>
      </p:sp>
      <p:sp>
        <p:nvSpPr>
          <p:cNvPr id="5" name="Slide Number Placeholder 4">
            <a:extLst>
              <a:ext uri="{FF2B5EF4-FFF2-40B4-BE49-F238E27FC236}">
                <a16:creationId xmlns:a16="http://schemas.microsoft.com/office/drawing/2014/main" id="{8A8BBDBF-5679-9FCA-7BA8-9361A5A63FC2}"/>
              </a:ext>
            </a:extLst>
          </p:cNvPr>
          <p:cNvSpPr>
            <a:spLocks noGrp="1"/>
          </p:cNvSpPr>
          <p:nvPr>
            <p:ph type="sldNum" sz="quarter" idx="12"/>
          </p:nvPr>
        </p:nvSpPr>
        <p:spPr/>
        <p:txBody>
          <a:bodyPr/>
          <a:lstStyle/>
          <a:p>
            <a:fld id="{9CD8D479-8942-46E8-A226-A4E01F7A105C}" type="slidenum">
              <a:rPr lang="en-US" sz="2400" smtClean="0">
                <a:solidFill>
                  <a:schemeClr val="tx1"/>
                </a:solidFill>
                <a:latin typeface="Arial" panose="020B0604020202020204" pitchFamily="34" charset="0"/>
                <a:cs typeface="Arial" panose="020B0604020202020204" pitchFamily="34" charset="0"/>
              </a:rPr>
              <a:t>8</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59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2B8ED-3F03-AF9D-5AAF-CE6E781E7B6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110E83-EECD-CE58-4079-92C20DD1B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A705A2-A036-EA2A-1A81-DE1657895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931B69A8-E870-A4CD-21D3-25EDB0A00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6" name="Freeform: Shape 15">
              <a:extLst>
                <a:ext uri="{FF2B5EF4-FFF2-40B4-BE49-F238E27FC236}">
                  <a16:creationId xmlns:a16="http://schemas.microsoft.com/office/drawing/2014/main" id="{ADB324BD-1C4B-BE82-7F28-DA738AB528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3667E7-F142-F070-2274-3BA6A45C8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341D3DE-A8F8-5CE5-BD1C-5772705F1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10059F6-ADE0-3442-BB6D-4CE8BAA91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8532292-13EF-FF0A-0E48-44743ABA912F}"/>
              </a:ext>
            </a:extLst>
          </p:cNvPr>
          <p:cNvSpPr>
            <a:spLocks noGrp="1"/>
          </p:cNvSpPr>
          <p:nvPr>
            <p:ph type="title"/>
          </p:nvPr>
        </p:nvSpPr>
        <p:spPr>
          <a:xfrm>
            <a:off x="1179226" y="651717"/>
            <a:ext cx="9833548" cy="888196"/>
          </a:xfrm>
        </p:spPr>
        <p:txBody>
          <a:bodyPr anchor="b">
            <a:normAutofit/>
          </a:bodyPr>
          <a:lstStyle/>
          <a:p>
            <a:r>
              <a:rPr lang="en-US" sz="3800" dirty="0"/>
              <a:t>Accountability Before the LCFF</a:t>
            </a:r>
          </a:p>
        </p:txBody>
      </p:sp>
      <p:sp>
        <p:nvSpPr>
          <p:cNvPr id="3" name="Content Placeholder 2">
            <a:extLst>
              <a:ext uri="{FF2B5EF4-FFF2-40B4-BE49-F238E27FC236}">
                <a16:creationId xmlns:a16="http://schemas.microsoft.com/office/drawing/2014/main" id="{FF8336ED-213A-2F1E-B031-172376B7AA06}"/>
              </a:ext>
            </a:extLst>
          </p:cNvPr>
          <p:cNvSpPr>
            <a:spLocks noGrp="1"/>
          </p:cNvSpPr>
          <p:nvPr>
            <p:ph idx="1"/>
          </p:nvPr>
        </p:nvSpPr>
        <p:spPr>
          <a:xfrm>
            <a:off x="1179226" y="1575932"/>
            <a:ext cx="9833548" cy="4989173"/>
          </a:xfrm>
        </p:spPr>
        <p:txBody>
          <a:bodyPr>
            <a:normAutofit fontScale="92500" lnSpcReduction="10000"/>
          </a:bodyPr>
          <a:lstStyle/>
          <a:p>
            <a:r>
              <a:rPr lang="en-US" sz="2800" dirty="0"/>
              <a:t>Accountability before LCFF was a top-down system characterized by a single measure of success and a one-size-fits-all approach to improvement.</a:t>
            </a:r>
          </a:p>
          <a:p>
            <a:r>
              <a:rPr lang="en-US" sz="2800" dirty="0"/>
              <a:t>The Public Schools Accountability Act (1999)</a:t>
            </a:r>
          </a:p>
          <a:p>
            <a:pPr lvl="1"/>
            <a:r>
              <a:rPr lang="en-US" sz="2800" dirty="0"/>
              <a:t>The Academic Performance Index (API)</a:t>
            </a:r>
          </a:p>
          <a:p>
            <a:pPr lvl="1"/>
            <a:r>
              <a:rPr lang="en-US" sz="2800" dirty="0"/>
              <a:t>The Immediate Intervention/ Underperforming Schools Program</a:t>
            </a:r>
          </a:p>
          <a:p>
            <a:pPr lvl="2"/>
            <a:r>
              <a:rPr lang="en-US" sz="2800" dirty="0"/>
              <a:t>School Assistance and Intervention Team (SAIT)</a:t>
            </a:r>
          </a:p>
          <a:p>
            <a:pPr lvl="2"/>
            <a:r>
              <a:rPr lang="en-US" sz="2800" dirty="0"/>
              <a:t>District Assistance and Intervention Team (DAIT)</a:t>
            </a:r>
          </a:p>
          <a:p>
            <a:r>
              <a:rPr lang="en-US" sz="2800" dirty="0"/>
              <a:t>The No Child Left Behind Act of 2001 (NCLB)</a:t>
            </a:r>
          </a:p>
          <a:p>
            <a:pPr lvl="1"/>
            <a:r>
              <a:rPr lang="en-US" sz="2800" dirty="0"/>
              <a:t>Adequate Yearly Progress (AYP)</a:t>
            </a:r>
          </a:p>
          <a:p>
            <a:pPr lvl="1"/>
            <a:r>
              <a:rPr lang="en-US" sz="2800" dirty="0"/>
              <a:t>Program Improvement</a:t>
            </a:r>
          </a:p>
          <a:p>
            <a:pPr lvl="1"/>
            <a:r>
              <a:rPr lang="en-US" sz="2800" dirty="0"/>
              <a:t>Corrective Action</a:t>
            </a:r>
          </a:p>
        </p:txBody>
      </p:sp>
      <p:sp>
        <p:nvSpPr>
          <p:cNvPr id="4" name="Slide Number Placeholder 3">
            <a:extLst>
              <a:ext uri="{FF2B5EF4-FFF2-40B4-BE49-F238E27FC236}">
                <a16:creationId xmlns:a16="http://schemas.microsoft.com/office/drawing/2014/main" id="{1DA0B639-58A9-24F3-B861-8AC18F4AE123}"/>
              </a:ext>
            </a:extLst>
          </p:cNvPr>
          <p:cNvSpPr>
            <a:spLocks noGrp="1"/>
          </p:cNvSpPr>
          <p:nvPr>
            <p:ph type="sldNum" sz="quarter" idx="12"/>
          </p:nvPr>
        </p:nvSpPr>
        <p:spPr>
          <a:xfrm>
            <a:off x="8610600" y="6356350"/>
            <a:ext cx="2743200" cy="365125"/>
          </a:xfrm>
        </p:spPr>
        <p:txBody>
          <a:bodyPr>
            <a:noAutofit/>
          </a:bodyPr>
          <a:lstStyle/>
          <a:p>
            <a:pPr>
              <a:spcAft>
                <a:spcPts val="600"/>
              </a:spcAft>
            </a:pPr>
            <a:fld id="{1E47FE53-EBF0-4DA7-9D9D-CC1C3A20F3CB}" type="slidenum">
              <a:rPr lang="en-US" smtClean="0">
                <a:solidFill>
                  <a:schemeClr val="tx1"/>
                </a:solidFill>
                <a:latin typeface="Arial" panose="020B0604020202020204" pitchFamily="34" charset="0"/>
                <a:cs typeface="Arial" panose="020B0604020202020204" pitchFamily="34" charset="0"/>
              </a:rPr>
              <a:pPr>
                <a:spcAft>
                  <a:spcPts val="600"/>
                </a:spcAft>
              </a:pPr>
              <a:t>9</a:t>
            </a:fld>
            <a:endParaRPr lang="en-US" dirty="0">
              <a:solidFill>
                <a:schemeClr val="tx1"/>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A1C18C2-2F38-92D1-4799-8B87E28269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86A7B321-9633-49B5-3F09-94EED5335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79A63BB-6A2F-3FB6-B3B9-B5ACAA7F9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FE540EE-5C79-0796-2F06-A68497121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62C28B9-2E7D-3D25-8A6F-BE55D3536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890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6296</Words>
  <Application>Microsoft Office PowerPoint</Application>
  <PresentationFormat>Widescreen</PresentationFormat>
  <Paragraphs>559</Paragraphs>
  <Slides>64</Slides>
  <Notes>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Arial</vt:lpstr>
      <vt:lpstr>Calibri</vt:lpstr>
      <vt:lpstr>Corbel</vt:lpstr>
      <vt:lpstr>Times</vt:lpstr>
      <vt:lpstr>Office Theme</vt:lpstr>
      <vt:lpstr>3_Blank Presentation</vt:lpstr>
      <vt:lpstr>Introduction to the Local Control Funding Formula</vt:lpstr>
      <vt:lpstr>Webinar Series</vt:lpstr>
      <vt:lpstr>Purpose</vt:lpstr>
      <vt:lpstr>Intended Audience</vt:lpstr>
      <vt:lpstr>Why?</vt:lpstr>
      <vt:lpstr>Background</vt:lpstr>
      <vt:lpstr>Funding Before the LCFF (1 of 2)</vt:lpstr>
      <vt:lpstr>Funding Before the LCFF (2 of 2)</vt:lpstr>
      <vt:lpstr>Accountability Before the LCFF</vt:lpstr>
      <vt:lpstr>Foundational Principles of the LCFF</vt:lpstr>
      <vt:lpstr>Key Components of the LCFF</vt:lpstr>
      <vt:lpstr>LCFF Funding</vt:lpstr>
      <vt:lpstr>Funding Changes Made by LCFF</vt:lpstr>
      <vt:lpstr>LCFF Funding Formula Basics</vt:lpstr>
      <vt:lpstr>Unrestricted Funds</vt:lpstr>
      <vt:lpstr>Funding Flexibility to Ensure Student Success</vt:lpstr>
      <vt:lpstr>Equity Multiplier Funding</vt:lpstr>
      <vt:lpstr>Requirement to Increase or Improve Services</vt:lpstr>
      <vt:lpstr>Increasing or Improving Services</vt:lpstr>
      <vt:lpstr>Specific Training Sessions</vt:lpstr>
      <vt:lpstr>The LCFF State Priorities</vt:lpstr>
      <vt:lpstr>LCFF State Priorities</vt:lpstr>
      <vt:lpstr>Priority 1: Basic Conditions and Services</vt:lpstr>
      <vt:lpstr>Priority 2: State Standards</vt:lpstr>
      <vt:lpstr>Priority 3: Parental Involvement and Family Engagement</vt:lpstr>
      <vt:lpstr>Priority 4: Pupil Achievement (1 of 2)</vt:lpstr>
      <vt:lpstr>Priority 4: Pupil Achievement (2 of 2)</vt:lpstr>
      <vt:lpstr>Priority 5: Pupil Engagement</vt:lpstr>
      <vt:lpstr>Priority 6: School Climate</vt:lpstr>
      <vt:lpstr>Priority 7: Course Access</vt:lpstr>
      <vt:lpstr>Priority 8: Student Outcomes</vt:lpstr>
      <vt:lpstr>Priority 9: Coordination of Instruction</vt:lpstr>
      <vt:lpstr>Priority 10: Coordination of Services (1 of 2)</vt:lpstr>
      <vt:lpstr>Priority 10: Coordination of Services (2 of 2)</vt:lpstr>
      <vt:lpstr>Local Priorities</vt:lpstr>
      <vt:lpstr>The LCAP</vt:lpstr>
      <vt:lpstr>The Local Control and Accountability Plan</vt:lpstr>
      <vt:lpstr>Student Groups</vt:lpstr>
      <vt:lpstr>Framing the LCAP (1 of 4)</vt:lpstr>
      <vt:lpstr>Framing the LCAP (2 of 4)</vt:lpstr>
      <vt:lpstr>Framing the LCAP (3 of 4)</vt:lpstr>
      <vt:lpstr>Framing the LCAP (4 of 4)</vt:lpstr>
      <vt:lpstr>LCAP Development Process</vt:lpstr>
      <vt:lpstr>Approval Criteria for the LCAP</vt:lpstr>
      <vt:lpstr>The California School Dashboard</vt:lpstr>
      <vt:lpstr>Multiple Measures</vt:lpstr>
      <vt:lpstr>State and Local Indicators</vt:lpstr>
      <vt:lpstr>The Role of the Dashboard in the LCAP</vt:lpstr>
      <vt:lpstr>Tiered Support for LEAs and Schools</vt:lpstr>
      <vt:lpstr>The Goal of the System of Support</vt:lpstr>
      <vt:lpstr>Support for All LEAs</vt:lpstr>
      <vt:lpstr>Characteristics of the System of Support</vt:lpstr>
      <vt:lpstr>Various Support Providers</vt:lpstr>
      <vt:lpstr>Levels of Support</vt:lpstr>
      <vt:lpstr>A Cycle of Continuous Improvement</vt:lpstr>
      <vt:lpstr>Memorializing the Support Process</vt:lpstr>
      <vt:lpstr>Closing Thoughts</vt:lpstr>
      <vt:lpstr>Building on the Foundation</vt:lpstr>
      <vt:lpstr>Upcoming Webinars</vt:lpstr>
      <vt:lpstr>For More Information</vt:lpstr>
      <vt:lpstr>Contact Information</vt:lpstr>
      <vt:lpstr>Appendix A – Slide 8 </vt:lpstr>
      <vt:lpstr>Appendix B – Slide 13 </vt:lpstr>
      <vt:lpstr>Appendix C – Slide 14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the Local Control Funding Formula - LCFF (CA Dept of Education)</dc:title>
  <dc:subject>Tuesdays @ 2 webinar presentation of the Introduction to the Local Control Funding Formula.</dc:subject>
  <dc:creator/>
  <cp:keywords>lcff, intro, introduction, local, control, funding formula, accountability, plan, lcap;</cp:keywords>
  <cp:lastModifiedBy/>
  <cp:revision>1</cp:revision>
  <dcterms:created xsi:type="dcterms:W3CDTF">2025-02-19T23:36:17Z</dcterms:created>
  <dcterms:modified xsi:type="dcterms:W3CDTF">2025-02-19T23:47:54Z</dcterms:modified>
</cp:coreProperties>
</file>