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Override PartName="/ppt/authors.xml" ContentType="application/vnd.ms-powerpoint.author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4"/>
  </p:sldMasterIdLst>
  <p:notesMasterIdLst>
    <p:notesMasterId r:id="rId67"/>
  </p:notesMasterIdLst>
  <p:sldIdLst>
    <p:sldId id="336" r:id="rId5"/>
    <p:sldId id="350" r:id="rId6"/>
    <p:sldId id="348" r:id="rId7"/>
    <p:sldId id="1685" r:id="rId8"/>
    <p:sldId id="1684" r:id="rId9"/>
    <p:sldId id="1708" r:id="rId10"/>
    <p:sldId id="1709" r:id="rId11"/>
    <p:sldId id="1710" r:id="rId12"/>
    <p:sldId id="1683" r:id="rId13"/>
    <p:sldId id="1704" r:id="rId14"/>
    <p:sldId id="290" r:id="rId15"/>
    <p:sldId id="1711" r:id="rId16"/>
    <p:sldId id="1681" r:id="rId17"/>
    <p:sldId id="1712" r:id="rId18"/>
    <p:sldId id="1713" r:id="rId19"/>
    <p:sldId id="1714" r:id="rId20"/>
    <p:sldId id="1686" r:id="rId21"/>
    <p:sldId id="1715" r:id="rId22"/>
    <p:sldId id="1716" r:id="rId23"/>
    <p:sldId id="340" r:id="rId24"/>
    <p:sldId id="1717" r:id="rId25"/>
    <p:sldId id="298" r:id="rId26"/>
    <p:sldId id="1694" r:id="rId27"/>
    <p:sldId id="1698" r:id="rId28"/>
    <p:sldId id="288" r:id="rId29"/>
    <p:sldId id="1725" r:id="rId30"/>
    <p:sldId id="292" r:id="rId31"/>
    <p:sldId id="1718" r:id="rId32"/>
    <p:sldId id="1719" r:id="rId33"/>
    <p:sldId id="1720" r:id="rId34"/>
    <p:sldId id="1721" r:id="rId35"/>
    <p:sldId id="296" r:id="rId36"/>
    <p:sldId id="1723" r:id="rId37"/>
    <p:sldId id="300" r:id="rId38"/>
    <p:sldId id="1726" r:id="rId39"/>
    <p:sldId id="301" r:id="rId40"/>
    <p:sldId id="302" r:id="rId41"/>
    <p:sldId id="345" r:id="rId42"/>
    <p:sldId id="1705" r:id="rId43"/>
    <p:sldId id="1701" r:id="rId44"/>
    <p:sldId id="1703" r:id="rId45"/>
    <p:sldId id="326" r:id="rId46"/>
    <p:sldId id="329" r:id="rId47"/>
    <p:sldId id="1724" r:id="rId48"/>
    <p:sldId id="1706" r:id="rId49"/>
    <p:sldId id="346" r:id="rId50"/>
    <p:sldId id="1707" r:id="rId51"/>
    <p:sldId id="1676" r:id="rId52"/>
    <p:sldId id="1722" r:id="rId53"/>
    <p:sldId id="1678" r:id="rId54"/>
    <p:sldId id="1679" r:id="rId55"/>
    <p:sldId id="1689" r:id="rId56"/>
    <p:sldId id="1702" r:id="rId57"/>
    <p:sldId id="1687" r:id="rId58"/>
    <p:sldId id="1691" r:id="rId59"/>
    <p:sldId id="1692" r:id="rId60"/>
    <p:sldId id="354" r:id="rId61"/>
    <p:sldId id="355" r:id="rId62"/>
    <p:sldId id="303" r:id="rId63"/>
    <p:sldId id="1675" r:id="rId64"/>
    <p:sldId id="351" r:id="rId65"/>
    <p:sldId id="280" r:id="rId6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 id="{0FD50972-6BF3-02EF-016D-037E88D2CF14}" name="Joshua Strong" initials="JS" userId="S::jstrong@cde.ca.gov::f671cad6-5569-412e-b262-ab402ab6631d" providerId="AD"/>
  <p188:author id="{8D62D8B1-8EB0-8581-82D1-0ABB4E0D2E9B}" name="RaDene Girola" initials="RG" userId="S::rgirola@cde.ca.gov::f2625e2c-9d52-41bd-9b97-05fd1b2b2d6d"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0"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 styleId="{9DCAF9ED-07DC-4A11-8D7F-57B35C25682E}" styleName="Medium Style 1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a:noFill/>
            </a:ln>
          </a:insideV>
        </a:tcBdr>
        <a:fill>
          <a:solidFill>
            <a:schemeClr val="lt1"/>
          </a:solidFill>
        </a:fill>
      </a:tcStyle>
    </a:wholeTbl>
    <a:band1H>
      <a:tcStyle>
        <a:tcBdr/>
        <a:fill>
          <a:solidFill>
            <a:schemeClr val="accent2">
              <a:tint val="20000"/>
            </a:schemeClr>
          </a:solidFill>
        </a:fill>
      </a:tcStyle>
    </a:band1H>
    <a:band1V>
      <a:tcStyle>
        <a:tcBdr/>
        <a:fill>
          <a:solidFill>
            <a:schemeClr val="accent2">
              <a:tint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solidFill>
            <a:schemeClr val="lt1"/>
          </a:solidFill>
        </a:fill>
      </a:tcStyle>
    </a:lastRow>
    <a:firstRow>
      <a:tcTxStyle b="on">
        <a:fontRef idx="minor">
          <a:scrgbClr r="0" g="0" b="0"/>
        </a:fontRef>
        <a:schemeClr val="lt1"/>
      </a:tcTxStyle>
      <a:tcStyle>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503" autoAdjust="0"/>
    <p:restoredTop sz="87002" autoAdjust="0"/>
  </p:normalViewPr>
  <p:slideViewPr>
    <p:cSldViewPr snapToGrid="0">
      <p:cViewPr varScale="1">
        <p:scale>
          <a:sx n="64" d="100"/>
          <a:sy n="64" d="100"/>
        </p:scale>
        <p:origin x="102" y="71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slide" Target="slides/slide59.xml"/><Relationship Id="rId68" Type="http://schemas.openxmlformats.org/officeDocument/2006/relationships/commentAuthors" Target="commentAuthors.xml"/><Relationship Id="rId7" Type="http://schemas.openxmlformats.org/officeDocument/2006/relationships/slide" Target="slides/slide3.xml"/><Relationship Id="rId71" Type="http://schemas.openxmlformats.org/officeDocument/2006/relationships/theme" Target="theme/theme1.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slide" Target="slides/slide62.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61" Type="http://schemas.openxmlformats.org/officeDocument/2006/relationships/slide" Target="slides/slide57.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slide" Target="slides/slide60.xml"/><Relationship Id="rId69" Type="http://schemas.openxmlformats.org/officeDocument/2006/relationships/presProps" Target="presProps.xml"/><Relationship Id="rId77" Type="http://schemas.microsoft.com/office/2018/10/relationships/authors" Target="authors.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2.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CADB31D-3EDB-3A4C-9810-0A51CF8F492B}" type="datetimeFigureOut">
              <a:rPr lang="en-US" smtClean="0"/>
              <a:t>2/8/2022</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D1BA25-45AC-0C48-96BD-5DDCEEC5AF57}" type="slidenum">
              <a:rPr lang="en-US" smtClean="0"/>
              <a:t>‹#›</a:t>
            </a:fld>
            <a:endParaRPr lang="en-US" dirty="0"/>
          </a:p>
        </p:txBody>
      </p:sp>
    </p:spTree>
    <p:extLst>
      <p:ext uri="{BB962C8B-B14F-4D97-AF65-F5344CB8AC3E}">
        <p14:creationId xmlns:p14="http://schemas.microsoft.com/office/powerpoint/2010/main" val="37667015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cde.ca.gov/ta/ac/cm/documents/localindquickref2019.docx" TargetMode="External"/><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endParaRPr lang="en-US" dirty="0"/>
          </a:p>
        </p:txBody>
      </p:sp>
      <p:sp>
        <p:nvSpPr>
          <p:cNvPr id="4" name="Slide Number Placeholder 3"/>
          <p:cNvSpPr>
            <a:spLocks noGrp="1"/>
          </p:cNvSpPr>
          <p:nvPr>
            <p:ph type="sldNum" sz="quarter" idx="5"/>
          </p:nvPr>
        </p:nvSpPr>
        <p:spPr/>
        <p:txBody>
          <a:bodyPr/>
          <a:lstStyle/>
          <a:p>
            <a:fld id="{DDE82FD2-F864-2E4E-ACF0-2DBC196A7066}" type="slidenum">
              <a:rPr lang="en-US" smtClean="0"/>
              <a:t>2</a:t>
            </a:fld>
            <a:endParaRPr lang="en-US" dirty="0"/>
          </a:p>
        </p:txBody>
      </p:sp>
    </p:spTree>
    <p:extLst>
      <p:ext uri="{BB962C8B-B14F-4D97-AF65-F5344CB8AC3E}">
        <p14:creationId xmlns:p14="http://schemas.microsoft.com/office/powerpoint/2010/main" val="5663141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cs typeface="Calibri"/>
              </a:rPr>
              <a:t>EC</a:t>
            </a:r>
            <a:r>
              <a:rPr lang="en-US" dirty="0">
                <a:cs typeface="Calibri"/>
              </a:rPr>
              <a:t> Section 52064.5(e)(2): </a:t>
            </a:r>
            <a:r>
              <a:rPr lang="en-US" dirty="0"/>
              <a:t>No later than January 31, 2020, the standards for local indicators shall, at a minimum, ensure that the governing board of a school district, the county board of education, and the governing body of a charter school review any data to be publicly reported for the local indicators in conjunction with the adoption of a local control and accountability plan pursuant to Section 52062, 52068, or 47606.5, as applicable. No later than January 31, 2021, the standards for local indicators for which the department collects or otherwise has access to relevant and reliable school-level data for all schools statewide shall, to the extent practicable, be based on objective criteria, which may include, but are not necessarily limited to, the extent of any disparities across </a:t>
            </a:r>
            <a:r>
              <a:rPr lang="en-US" dirty="0" err="1"/>
              <a:t>schoolsites</a:t>
            </a:r>
            <a:r>
              <a:rPr lang="en-US" dirty="0"/>
              <a:t> within a school district or county office of education or performance relative to statewide data.</a:t>
            </a:r>
            <a:endParaRPr lang="en-US" i="1" dirty="0">
              <a:cs typeface="Calibri"/>
            </a:endParaRP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28</a:t>
            </a:fld>
            <a:endParaRPr lang="en-US" dirty="0"/>
          </a:p>
        </p:txBody>
      </p:sp>
    </p:spTree>
    <p:extLst>
      <p:ext uri="{BB962C8B-B14F-4D97-AF65-F5344CB8AC3E}">
        <p14:creationId xmlns:p14="http://schemas.microsoft.com/office/powerpoint/2010/main" val="309501104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Local Performance Indicator Quick Guide: </a:t>
            </a:r>
            <a:r>
              <a:rPr lang="en-US" dirty="0">
                <a:solidFill>
                  <a:schemeClr val="accent4"/>
                </a:solidFill>
                <a:hlinkClick r:id="rId3">
                  <a:extLst>
                    <a:ext uri="{A12FA001-AC4F-418D-AE19-62706E023703}">
                      <ahyp:hlinkClr xmlns:ahyp="http://schemas.microsoft.com/office/drawing/2018/hyperlinkcolor" val="tx"/>
                    </a:ext>
                  </a:extLst>
                </a:hlinkClick>
              </a:rPr>
              <a:t>https://www.cde.ca.gov/ta/ac/cm/documents/localindquickref2019.docx</a:t>
            </a:r>
            <a:endParaRPr lang="en-US" dirty="0"/>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31</a:t>
            </a:fld>
            <a:endParaRPr lang="en-US" dirty="0"/>
          </a:p>
        </p:txBody>
      </p:sp>
    </p:spTree>
    <p:extLst>
      <p:ext uri="{BB962C8B-B14F-4D97-AF65-F5344CB8AC3E}">
        <p14:creationId xmlns:p14="http://schemas.microsoft.com/office/powerpoint/2010/main" val="340687793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a:buNone/>
            </a:pPr>
            <a:endParaRPr lang="en-US" dirty="0">
              <a:latin typeface="Calibri"/>
              <a:cs typeface="Calibri"/>
            </a:endParaRPr>
          </a:p>
        </p:txBody>
      </p:sp>
    </p:spTree>
    <p:extLst>
      <p:ext uri="{BB962C8B-B14F-4D97-AF65-F5344CB8AC3E}">
        <p14:creationId xmlns:p14="http://schemas.microsoft.com/office/powerpoint/2010/main" val="255493028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g7cb09ce8c9_3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3" name="Google Shape;273;g7cb09ce8c9_3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43</a:t>
            </a:fld>
            <a:endParaRPr lang="en-US" dirty="0"/>
          </a:p>
        </p:txBody>
      </p:sp>
    </p:spTree>
    <p:extLst>
      <p:ext uri="{BB962C8B-B14F-4D97-AF65-F5344CB8AC3E}">
        <p14:creationId xmlns:p14="http://schemas.microsoft.com/office/powerpoint/2010/main" val="35381247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44</a:t>
            </a:fld>
            <a:endParaRPr lang="en-US" dirty="0"/>
          </a:p>
        </p:txBody>
      </p:sp>
    </p:spTree>
    <p:extLst>
      <p:ext uri="{BB962C8B-B14F-4D97-AF65-F5344CB8AC3E}">
        <p14:creationId xmlns:p14="http://schemas.microsoft.com/office/powerpoint/2010/main" val="44362924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46</a:t>
            </a:fld>
            <a:endParaRPr lang="en-US" dirty="0"/>
          </a:p>
        </p:txBody>
      </p:sp>
    </p:spTree>
    <p:extLst>
      <p:ext uri="{BB962C8B-B14F-4D97-AF65-F5344CB8AC3E}">
        <p14:creationId xmlns:p14="http://schemas.microsoft.com/office/powerpoint/2010/main" val="351309791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spcBef>
                <a:spcPts val="1000"/>
              </a:spcBef>
            </a:pPr>
            <a:endParaRPr lang="en-US" dirty="0">
              <a:cs typeface="Calibri"/>
            </a:endParaRPr>
          </a:p>
        </p:txBody>
      </p:sp>
      <p:sp>
        <p:nvSpPr>
          <p:cNvPr id="4" name="Slide Number Placeholder 3"/>
          <p:cNvSpPr>
            <a:spLocks noGrp="1"/>
          </p:cNvSpPr>
          <p:nvPr>
            <p:ph type="sldNum" sz="quarter" idx="5"/>
          </p:nvPr>
        </p:nvSpPr>
        <p:spPr/>
        <p:txBody>
          <a:bodyPr/>
          <a:lstStyle/>
          <a:p>
            <a:fld id="{43D1BA25-45AC-0C48-96BD-5DDCEEC5AF57}" type="slidenum">
              <a:rPr lang="en-US" smtClean="0"/>
              <a:t>47</a:t>
            </a:fld>
            <a:endParaRPr lang="en-US" dirty="0"/>
          </a:p>
        </p:txBody>
      </p:sp>
    </p:spTree>
    <p:extLst>
      <p:ext uri="{BB962C8B-B14F-4D97-AF65-F5344CB8AC3E}">
        <p14:creationId xmlns:p14="http://schemas.microsoft.com/office/powerpoint/2010/main" val="4081127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2:notes"/>
          <p:cNvSpPr>
            <a:spLocks noGrp="1" noRot="1" noChangeAspect="1"/>
          </p:cNvSpPr>
          <p:nvPr>
            <p:ph type="sldImg" idx="2"/>
          </p:nvPr>
        </p:nvSpPr>
        <p:spPr>
          <a:xfrm>
            <a:off x="717550" y="1162050"/>
            <a:ext cx="5575300" cy="31369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4" name="Google Shape;274;p12:notes"/>
          <p:cNvSpPr txBox="1">
            <a:spLocks noGrp="1"/>
          </p:cNvSpPr>
          <p:nvPr>
            <p:ph type="body" idx="1"/>
          </p:nvPr>
        </p:nvSpPr>
        <p:spPr>
          <a:xfrm>
            <a:off x="701040" y="4473892"/>
            <a:ext cx="5608320" cy="3660458"/>
          </a:xfrm>
          <a:prstGeom prst="rect">
            <a:avLst/>
          </a:prstGeom>
          <a:noFill/>
          <a:ln>
            <a:noFill/>
          </a:ln>
        </p:spPr>
        <p:txBody>
          <a:bodyPr spcFirstLastPara="1" wrap="square" lIns="93175" tIns="46575" rIns="93175" bIns="46575" anchor="t" anchorCtr="0">
            <a:noAutofit/>
          </a:bodyPr>
          <a:lstStyle/>
          <a:p>
            <a:pPr marL="0" lvl="0" indent="0" algn="l" rtl="0">
              <a:spcBef>
                <a:spcPts val="0"/>
              </a:spcBef>
              <a:spcAft>
                <a:spcPts val="0"/>
              </a:spcAft>
              <a:buNone/>
            </a:pPr>
            <a:endParaRPr dirty="0"/>
          </a:p>
        </p:txBody>
      </p:sp>
      <p:sp>
        <p:nvSpPr>
          <p:cNvPr id="275" name="Google Shape;275;p12:notes"/>
          <p:cNvSpPr txBox="1">
            <a:spLocks noGrp="1"/>
          </p:cNvSpPr>
          <p:nvPr>
            <p:ph type="sldNum" idx="12"/>
          </p:nvPr>
        </p:nvSpPr>
        <p:spPr>
          <a:xfrm>
            <a:off x="3970938" y="8829967"/>
            <a:ext cx="3037840" cy="466433"/>
          </a:xfrm>
          <a:prstGeom prst="rect">
            <a:avLst/>
          </a:prstGeom>
          <a:noFill/>
          <a:ln>
            <a:noFill/>
          </a:ln>
        </p:spPr>
        <p:txBody>
          <a:bodyPr spcFirstLastPara="1" wrap="square" lIns="93175" tIns="46575" rIns="93175" bIns="46575"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65100" lvl="0" indent="-165100" algn="l" rtl="0">
              <a:spcBef>
                <a:spcPts val="0"/>
              </a:spcBef>
              <a:spcAft>
                <a:spcPts val="0"/>
              </a:spcAft>
              <a:buClr>
                <a:schemeClr val="dk1"/>
              </a:buClr>
              <a:buSzPts val="1200"/>
              <a:buFont typeface="Arial"/>
              <a:buChar char="•"/>
            </a:pPr>
            <a:r>
              <a:rPr lang="en-US" dirty="0"/>
              <a:t>Student groups that must be addressed in the LCAP are those subgroups named in </a:t>
            </a:r>
            <a:r>
              <a:rPr lang="en-US" i="1" dirty="0"/>
              <a:t>EC</a:t>
            </a:r>
            <a:r>
              <a:rPr lang="en-US" i="0" dirty="0"/>
              <a:t> Section 52052:</a:t>
            </a:r>
            <a:endParaRPr lang="en-US" dirty="0"/>
          </a:p>
          <a:p>
            <a:pPr marL="622300" lvl="1" indent="-165100" algn="l" rtl="0">
              <a:spcBef>
                <a:spcPts val="0"/>
              </a:spcBef>
              <a:spcAft>
                <a:spcPts val="0"/>
              </a:spcAft>
              <a:buClr>
                <a:schemeClr val="dk1"/>
              </a:buClr>
              <a:buSzPts val="1200"/>
              <a:buFont typeface="Arial"/>
              <a:buChar char="•"/>
            </a:pPr>
            <a:r>
              <a:rPr lang="en-US" dirty="0"/>
              <a:t>Ethnic subgroups</a:t>
            </a:r>
          </a:p>
          <a:p>
            <a:pPr marL="622300" lvl="1" indent="-165100" algn="l" rtl="0">
              <a:spcBef>
                <a:spcPts val="0"/>
              </a:spcBef>
              <a:spcAft>
                <a:spcPts val="0"/>
              </a:spcAft>
              <a:buClr>
                <a:schemeClr val="dk1"/>
              </a:buClr>
              <a:buSzPts val="1200"/>
              <a:buFont typeface="Arial"/>
              <a:buChar char="•"/>
            </a:pPr>
            <a:r>
              <a:rPr lang="en-US" dirty="0"/>
              <a:t>Socioeconomically disadvantaged pupils</a:t>
            </a:r>
          </a:p>
          <a:p>
            <a:pPr marL="622300" lvl="1" indent="-165100" algn="l" rtl="0">
              <a:spcBef>
                <a:spcPts val="0"/>
              </a:spcBef>
              <a:spcAft>
                <a:spcPts val="0"/>
              </a:spcAft>
              <a:buClr>
                <a:schemeClr val="dk1"/>
              </a:buClr>
              <a:buSzPts val="1200"/>
              <a:buFont typeface="Arial"/>
              <a:buChar char="•"/>
            </a:pPr>
            <a:r>
              <a:rPr lang="en-US" dirty="0"/>
              <a:t>English learners</a:t>
            </a:r>
          </a:p>
          <a:p>
            <a:pPr marL="622300" lvl="1" indent="-165100" algn="l" rtl="0">
              <a:spcBef>
                <a:spcPts val="0"/>
              </a:spcBef>
              <a:spcAft>
                <a:spcPts val="0"/>
              </a:spcAft>
              <a:buClr>
                <a:schemeClr val="dk1"/>
              </a:buClr>
              <a:buSzPts val="1200"/>
              <a:buFont typeface="Arial"/>
              <a:buChar char="•"/>
            </a:pPr>
            <a:r>
              <a:rPr lang="en-US" dirty="0"/>
              <a:t>Pupils with disabilities</a:t>
            </a:r>
          </a:p>
          <a:p>
            <a:pPr marL="622300" lvl="1" indent="-165100" algn="l" rtl="0">
              <a:spcBef>
                <a:spcPts val="0"/>
              </a:spcBef>
              <a:spcAft>
                <a:spcPts val="0"/>
              </a:spcAft>
              <a:buClr>
                <a:schemeClr val="dk1"/>
              </a:buClr>
              <a:buSzPts val="1200"/>
              <a:buFont typeface="Arial"/>
              <a:buChar char="•"/>
            </a:pPr>
            <a:r>
              <a:rPr lang="en-US" dirty="0"/>
              <a:t>Foster youth</a:t>
            </a:r>
          </a:p>
          <a:p>
            <a:pPr marL="622300" lvl="1" indent="-165100" algn="l" rtl="0">
              <a:spcBef>
                <a:spcPts val="0"/>
              </a:spcBef>
              <a:spcAft>
                <a:spcPts val="0"/>
              </a:spcAft>
              <a:buClr>
                <a:schemeClr val="dk1"/>
              </a:buClr>
              <a:buSzPts val="1200"/>
              <a:buFont typeface="Arial"/>
              <a:buChar char="•"/>
            </a:pPr>
            <a:r>
              <a:rPr lang="en-US" dirty="0"/>
              <a:t>Homeless youth</a:t>
            </a:r>
          </a:p>
          <a:p>
            <a:pPr marL="165100" lvl="0" indent="-165100" algn="l" rtl="0">
              <a:spcBef>
                <a:spcPts val="0"/>
              </a:spcBef>
              <a:spcAft>
                <a:spcPts val="0"/>
              </a:spcAft>
              <a:buClr>
                <a:schemeClr val="dk1"/>
              </a:buClr>
              <a:buSzPts val="1200"/>
              <a:buFont typeface="Arial"/>
              <a:buChar char="•"/>
            </a:pPr>
            <a:r>
              <a:rPr lang="en-US" dirty="0"/>
              <a:t>Goals must address each of the state priorities and any additional local priorities; however, one goal may address multiple priorities. </a:t>
            </a:r>
          </a:p>
          <a:p>
            <a:pPr marL="165100" lvl="0" indent="-165100" algn="l" rtl="0">
              <a:spcBef>
                <a:spcPts val="0"/>
              </a:spcBef>
              <a:spcAft>
                <a:spcPts val="0"/>
              </a:spcAft>
              <a:buClr>
                <a:schemeClr val="dk1"/>
              </a:buClr>
              <a:buSzPts val="1200"/>
              <a:buFont typeface="Arial"/>
              <a:buChar char="•"/>
            </a:pPr>
            <a:r>
              <a:rPr lang="en-US" dirty="0"/>
              <a:t>An LEA may identify which school sites and subgroups have the same goals, and </a:t>
            </a:r>
            <a:r>
              <a:rPr lang="en-US" dirty="0" err="1"/>
              <a:t>maygroup</a:t>
            </a:r>
            <a:r>
              <a:rPr lang="en-US" dirty="0"/>
              <a:t> and describe those goals together. </a:t>
            </a:r>
          </a:p>
          <a:p>
            <a:pPr marL="165100" lvl="0" indent="-165100" algn="l" rtl="0">
              <a:spcBef>
                <a:spcPts val="0"/>
              </a:spcBef>
              <a:spcAft>
                <a:spcPts val="0"/>
              </a:spcAft>
              <a:buClr>
                <a:schemeClr val="dk1"/>
              </a:buClr>
              <a:buSzPts val="1200"/>
              <a:buFont typeface="Arial"/>
              <a:buChar char="•"/>
            </a:pPr>
            <a:r>
              <a:rPr lang="en-US" dirty="0"/>
              <a:t>If a single goal requires longer than one year to implement fully, the LCAP should reflect the annual incremental actions, services, and expenditures, as well as the annual anticipated progress, that the district expects to achieve for each student group. </a:t>
            </a:r>
          </a:p>
          <a:p>
            <a:pPr marL="165100" lvl="0" indent="-165100" algn="l" rtl="0">
              <a:spcBef>
                <a:spcPts val="0"/>
              </a:spcBef>
              <a:spcAft>
                <a:spcPts val="0"/>
              </a:spcAft>
              <a:buClr>
                <a:schemeClr val="dk1"/>
              </a:buClr>
              <a:buSzPts val="1200"/>
              <a:buFont typeface="Arial"/>
              <a:buChar char="•"/>
            </a:pPr>
            <a:r>
              <a:rPr lang="en-US" dirty="0"/>
              <a:t>These annual benchmarks will assist LEAs and the community to monitor the progress of the plan.</a:t>
            </a: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6</a:t>
            </a:fld>
            <a:endParaRPr lang="en-US" dirty="0"/>
          </a:p>
        </p:txBody>
      </p:sp>
    </p:spTree>
    <p:extLst>
      <p:ext uri="{BB962C8B-B14F-4D97-AF65-F5344CB8AC3E}">
        <p14:creationId xmlns:p14="http://schemas.microsoft.com/office/powerpoint/2010/main" val="286050828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algn="l" rtl="0">
              <a:spcBef>
                <a:spcPts val="0"/>
              </a:spcBef>
              <a:spcAft>
                <a:spcPts val="0"/>
              </a:spcAft>
              <a:buClr>
                <a:schemeClr val="dk1"/>
              </a:buClr>
              <a:buSzPts val="1200"/>
              <a:buFont typeface="Arial"/>
              <a:buNone/>
            </a:pPr>
            <a:r>
              <a:rPr lang="en-US" i="0" dirty="0"/>
              <a:t>From </a:t>
            </a:r>
            <a:r>
              <a:rPr lang="en-US" i="1" dirty="0"/>
              <a:t>Education Code </a:t>
            </a:r>
            <a:r>
              <a:rPr lang="en-US" i="0" dirty="0"/>
              <a:t>(</a:t>
            </a:r>
            <a:r>
              <a:rPr lang="en-US" i="1" dirty="0"/>
              <a:t>EC</a:t>
            </a:r>
            <a:r>
              <a:rPr lang="en-US" i="0" dirty="0"/>
              <a:t>) sections 52060(d) and 52066(d)</a:t>
            </a:r>
          </a:p>
          <a:p>
            <a:pPr marL="0" lvl="0" indent="0" algn="l" rtl="0">
              <a:spcBef>
                <a:spcPts val="0"/>
              </a:spcBef>
              <a:spcAft>
                <a:spcPts val="0"/>
              </a:spcAft>
              <a:buClr>
                <a:schemeClr val="dk1"/>
              </a:buClr>
              <a:buSzPts val="1200"/>
              <a:buFont typeface="Arial"/>
              <a:buNone/>
            </a:pPr>
            <a:endParaRPr lang="en-US" i="0" dirty="0"/>
          </a:p>
          <a:p>
            <a:pPr marL="0" lvl="0" indent="0" algn="l" rtl="0">
              <a:spcBef>
                <a:spcPts val="0"/>
              </a:spcBef>
              <a:spcAft>
                <a:spcPts val="0"/>
              </a:spcAft>
              <a:buClr>
                <a:schemeClr val="dk1"/>
              </a:buClr>
              <a:buSzPts val="1200"/>
              <a:buFont typeface="Arial"/>
              <a:buNone/>
            </a:pPr>
            <a:r>
              <a:rPr lang="en-US" i="0" dirty="0"/>
              <a:t>LCFF State Priorities Summary: https://www.cde.ca.gov/re/lc/documents/lcffprioritiessummary.docx</a:t>
            </a:r>
          </a:p>
        </p:txBody>
      </p:sp>
      <p:sp>
        <p:nvSpPr>
          <p:cNvPr id="4" name="Slide Number Placeholder 3"/>
          <p:cNvSpPr>
            <a:spLocks noGrp="1"/>
          </p:cNvSpPr>
          <p:nvPr>
            <p:ph type="sldNum" sz="quarter" idx="5"/>
          </p:nvPr>
        </p:nvSpPr>
        <p:spPr/>
        <p:txBody>
          <a:bodyPr/>
          <a:lstStyle/>
          <a:p>
            <a:fld id="{43D1BA25-45AC-0C48-96BD-5DDCEEC5AF57}" type="slidenum">
              <a:rPr lang="en-US" smtClean="0"/>
              <a:t>7</a:t>
            </a:fld>
            <a:endParaRPr lang="en-US" dirty="0"/>
          </a:p>
        </p:txBody>
      </p:sp>
    </p:spTree>
    <p:extLst>
      <p:ext uri="{BB962C8B-B14F-4D97-AF65-F5344CB8AC3E}">
        <p14:creationId xmlns:p14="http://schemas.microsoft.com/office/powerpoint/2010/main" val="19708645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See the CDE’s California School Dashboard and System of Support web page for additional information (https://www.cde.ca.gov/ta/ac/cm/). </a:t>
            </a:r>
          </a:p>
        </p:txBody>
      </p:sp>
      <p:sp>
        <p:nvSpPr>
          <p:cNvPr id="4" name="Slide Number Placeholder 3"/>
          <p:cNvSpPr>
            <a:spLocks noGrp="1"/>
          </p:cNvSpPr>
          <p:nvPr>
            <p:ph type="sldNum" sz="quarter" idx="5"/>
          </p:nvPr>
        </p:nvSpPr>
        <p:spPr/>
        <p:txBody>
          <a:bodyPr/>
          <a:lstStyle/>
          <a:p>
            <a:fld id="{43D1BA25-45AC-0C48-96BD-5DDCEEC5AF57}" type="slidenum">
              <a:rPr lang="en-US" smtClean="0"/>
              <a:t>9</a:t>
            </a:fld>
            <a:endParaRPr lang="en-US" dirty="0"/>
          </a:p>
        </p:txBody>
      </p:sp>
    </p:spTree>
    <p:extLst>
      <p:ext uri="{BB962C8B-B14F-4D97-AF65-F5344CB8AC3E}">
        <p14:creationId xmlns:p14="http://schemas.microsoft.com/office/powerpoint/2010/main" val="280359190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endParaRPr lang="en-US">
              <a:latin typeface="Calibri"/>
              <a:cs typeface="Calibri"/>
            </a:endParaRPr>
          </a:p>
        </p:txBody>
      </p:sp>
    </p:spTree>
    <p:extLst>
      <p:ext uri="{BB962C8B-B14F-4D97-AF65-F5344CB8AC3E}">
        <p14:creationId xmlns:p14="http://schemas.microsoft.com/office/powerpoint/2010/main" val="7590310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See the CDE’s Local Indicators Webpage for additional information (https://www.cde.ca.gov/ta/ac/cm/localindicators.asp).</a:t>
            </a:r>
          </a:p>
        </p:txBody>
      </p:sp>
      <p:sp>
        <p:nvSpPr>
          <p:cNvPr id="4" name="Slide Number Placeholder 3"/>
          <p:cNvSpPr>
            <a:spLocks noGrp="1"/>
          </p:cNvSpPr>
          <p:nvPr>
            <p:ph type="sldNum" sz="quarter" idx="5"/>
          </p:nvPr>
        </p:nvSpPr>
        <p:spPr/>
        <p:txBody>
          <a:bodyPr/>
          <a:lstStyle/>
          <a:p>
            <a:fld id="{43D1BA25-45AC-0C48-96BD-5DDCEEC5AF57}" type="slidenum">
              <a:rPr lang="en-US" smtClean="0"/>
              <a:t>15</a:t>
            </a:fld>
            <a:endParaRPr lang="en-US" dirty="0"/>
          </a:p>
        </p:txBody>
      </p:sp>
    </p:spTree>
    <p:extLst>
      <p:ext uri="{BB962C8B-B14F-4D97-AF65-F5344CB8AC3E}">
        <p14:creationId xmlns:p14="http://schemas.microsoft.com/office/powerpoint/2010/main" val="1950164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Priority 3 must involve educational partners in the process</a:t>
            </a:r>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18</a:t>
            </a:fld>
            <a:endParaRPr lang="en-US" dirty="0"/>
          </a:p>
        </p:txBody>
      </p:sp>
    </p:spTree>
    <p:extLst>
      <p:ext uri="{BB962C8B-B14F-4D97-AF65-F5344CB8AC3E}">
        <p14:creationId xmlns:p14="http://schemas.microsoft.com/office/powerpoint/2010/main" val="14507523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latin typeface="Calibri"/>
                <a:cs typeface="Calibri"/>
              </a:rPr>
              <a:t>Reporting to the local board keeps the local board informed of progress local indicator progress and what is to be reported in the Dashboard. </a:t>
            </a:r>
          </a:p>
          <a:p>
            <a:pPr>
              <a:buNone/>
            </a:pPr>
            <a:endParaRPr lang="en-US" dirty="0">
              <a:latin typeface="Calibri"/>
              <a:cs typeface="Calibri"/>
            </a:endParaRPr>
          </a:p>
          <a:p>
            <a:pPr>
              <a:buNone/>
            </a:pPr>
            <a:r>
              <a:rPr lang="en-US" dirty="0">
                <a:latin typeface="Calibri"/>
                <a:cs typeface="Calibri"/>
              </a:rPr>
              <a:t>Prior to reporting in the Dashboard, LEAs need to report their results to the local board . </a:t>
            </a:r>
          </a:p>
        </p:txBody>
      </p:sp>
    </p:spTree>
    <p:extLst>
      <p:ext uri="{BB962C8B-B14F-4D97-AF65-F5344CB8AC3E}">
        <p14:creationId xmlns:p14="http://schemas.microsoft.com/office/powerpoint/2010/main" val="265903098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 dirty="0"/>
              <a:t>The timeline for LEAs to report progress using the SBE-adopted self-reflection tools in the Dashboard has changed from previous years.</a:t>
            </a:r>
          </a:p>
          <a:p>
            <a:r>
              <a:rPr lang="en" dirty="0"/>
              <a:t>The Dashboard reporting window opens in late August and will close at the end of September. </a:t>
            </a:r>
            <a:endParaRPr lang="en-US" dirty="0"/>
          </a:p>
          <a:p>
            <a:endParaRPr lang="en-US" dirty="0"/>
          </a:p>
        </p:txBody>
      </p:sp>
      <p:sp>
        <p:nvSpPr>
          <p:cNvPr id="4" name="Slide Number Placeholder 3"/>
          <p:cNvSpPr>
            <a:spLocks noGrp="1"/>
          </p:cNvSpPr>
          <p:nvPr>
            <p:ph type="sldNum" sz="quarter" idx="5"/>
          </p:nvPr>
        </p:nvSpPr>
        <p:spPr/>
        <p:txBody>
          <a:bodyPr/>
          <a:lstStyle/>
          <a:p>
            <a:fld id="{43D1BA25-45AC-0C48-96BD-5DDCEEC5AF57}" type="slidenum">
              <a:rPr lang="en-US" smtClean="0"/>
              <a:t>21</a:t>
            </a:fld>
            <a:endParaRPr lang="en-US" dirty="0"/>
          </a:p>
        </p:txBody>
      </p:sp>
    </p:spTree>
    <p:extLst>
      <p:ext uri="{BB962C8B-B14F-4D97-AF65-F5344CB8AC3E}">
        <p14:creationId xmlns:p14="http://schemas.microsoft.com/office/powerpoint/2010/main" val="3027975958"/>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7" name="Picture Placeholder 6" descr="close up of wood">
            <a:extLst>
              <a:ext uri="{FF2B5EF4-FFF2-40B4-BE49-F238E27FC236}">
                <a16:creationId xmlns:a16="http://schemas.microsoft.com/office/drawing/2014/main" id="{6EBE5823-93AF-4F6B-8CFC-F3E34905F88D}"/>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6858000"/>
          </a:xfrm>
          <a:prstGeom prst="rect">
            <a:avLst/>
          </a:prstGeom>
        </p:spPr>
      </p:pic>
      <p:sp>
        <p:nvSpPr>
          <p:cNvPr id="11" name="Rectangle 10">
            <a:extLst>
              <a:ext uri="{FF2B5EF4-FFF2-40B4-BE49-F238E27FC236}">
                <a16:creationId xmlns:a16="http://schemas.microsoft.com/office/drawing/2014/main" id="{970B994C-A700-4648-A4D6-B500A702200B}"/>
              </a:ext>
            </a:extLst>
          </p:cNvPr>
          <p:cNvSpPr/>
          <p:nvPr userDrawn="1"/>
        </p:nvSpPr>
        <p:spPr>
          <a:xfrm>
            <a:off x="4467069" y="1754155"/>
            <a:ext cx="7724931" cy="5103845"/>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494248F2-5264-4601-AA0B-6C092F77F2DD}"/>
              </a:ext>
            </a:extLst>
          </p:cNvPr>
          <p:cNvSpPr>
            <a:spLocks noGrp="1"/>
          </p:cNvSpPr>
          <p:nvPr>
            <p:ph type="ctrTitle"/>
          </p:nvPr>
        </p:nvSpPr>
        <p:spPr>
          <a:xfrm>
            <a:off x="4967404" y="2335342"/>
            <a:ext cx="6580584" cy="1951037"/>
          </a:xfrm>
        </p:spPr>
        <p:txBody>
          <a:bodyPr anchor="t" anchorCtr="0"/>
          <a:lstStyle>
            <a:lvl1pPr algn="l">
              <a:defRPr sz="6000">
                <a:solidFill>
                  <a:schemeClr val="bg1"/>
                </a:solidFill>
                <a:latin typeface="+mj-lt"/>
              </a:defRPr>
            </a:lvl1pPr>
          </a:lstStyle>
          <a:p>
            <a:r>
              <a:rPr lang="en-US" dirty="0"/>
              <a:t>Click to edit Master title style</a:t>
            </a:r>
          </a:p>
        </p:txBody>
      </p:sp>
      <p:sp>
        <p:nvSpPr>
          <p:cNvPr id="3" name="Subtitle 2">
            <a:extLst>
              <a:ext uri="{FF2B5EF4-FFF2-40B4-BE49-F238E27FC236}">
                <a16:creationId xmlns:a16="http://schemas.microsoft.com/office/drawing/2014/main" id="{DCFB69D3-5632-4285-A209-9DCA67DA668C}"/>
              </a:ext>
            </a:extLst>
          </p:cNvPr>
          <p:cNvSpPr>
            <a:spLocks noGrp="1"/>
          </p:cNvSpPr>
          <p:nvPr>
            <p:ph type="subTitle" idx="1" hasCustomPrompt="1"/>
          </p:nvPr>
        </p:nvSpPr>
        <p:spPr>
          <a:xfrm>
            <a:off x="5942894" y="4286379"/>
            <a:ext cx="4093029" cy="1642473"/>
          </a:xfrm>
        </p:spPr>
        <p:txBody>
          <a:bodyPr>
            <a:normAutofit/>
          </a:bodyPr>
          <a:lstStyle>
            <a:lvl1pPr marL="0" indent="0" algn="l">
              <a:lnSpc>
                <a:spcPct val="100000"/>
              </a:lnSpc>
              <a:buNone/>
              <a:defRPr sz="2400">
                <a:solidFill>
                  <a:schemeClr val="bg1"/>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8" name="Freeform 8">
            <a:extLst>
              <a:ext uri="{FF2B5EF4-FFF2-40B4-BE49-F238E27FC236}">
                <a16:creationId xmlns:a16="http://schemas.microsoft.com/office/drawing/2014/main" id="{4FF6F35A-23C5-4CFB-BDE5-2BD169D3E3B4}"/>
              </a:ext>
              <a:ext uri="{C183D7F6-B498-43B3-948B-1728B52AA6E4}">
                <adec:decorative xmlns:adec="http://schemas.microsoft.com/office/drawing/2017/decorative" val="1"/>
              </a:ext>
            </a:extLst>
          </p:cNvPr>
          <p:cNvSpPr/>
          <p:nvPr userDrawn="1"/>
        </p:nvSpPr>
        <p:spPr>
          <a:xfrm>
            <a:off x="1873770" y="-30613"/>
            <a:ext cx="3672591" cy="5431084"/>
          </a:xfrm>
          <a:custGeom>
            <a:avLst/>
            <a:gdLst>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287187 h 5021705"/>
              <a:gd name="connsiteX0" fmla="*/ 0 w 3912433"/>
              <a:gd name="connsiteY0" fmla="*/ 0 h 5021705"/>
              <a:gd name="connsiteX1" fmla="*/ 0 w 3912433"/>
              <a:gd name="connsiteY1" fmla="*/ 5021705 h 5021705"/>
              <a:gd name="connsiteX2" fmla="*/ 3912433 w 3912433"/>
              <a:gd name="connsiteY2" fmla="*/ 5021705 h 5021705"/>
              <a:gd name="connsiteX3" fmla="*/ 3912433 w 3912433"/>
              <a:gd name="connsiteY3" fmla="*/ 4020996 h 5021705"/>
              <a:gd name="connsiteX0" fmla="*/ 0 w 3912433"/>
              <a:gd name="connsiteY0" fmla="*/ 0 h 5168788"/>
              <a:gd name="connsiteX1" fmla="*/ 0 w 3912433"/>
              <a:gd name="connsiteY1" fmla="*/ 5168788 h 5168788"/>
              <a:gd name="connsiteX2" fmla="*/ 3912433 w 3912433"/>
              <a:gd name="connsiteY2" fmla="*/ 5168788 h 5168788"/>
              <a:gd name="connsiteX3" fmla="*/ 3912433 w 3912433"/>
              <a:gd name="connsiteY3" fmla="*/ 4168079 h 5168788"/>
            </a:gdLst>
            <a:ahLst/>
            <a:cxnLst>
              <a:cxn ang="0">
                <a:pos x="connsiteX0" y="connsiteY0"/>
              </a:cxn>
              <a:cxn ang="0">
                <a:pos x="connsiteX1" y="connsiteY1"/>
              </a:cxn>
              <a:cxn ang="0">
                <a:pos x="connsiteX2" y="connsiteY2"/>
              </a:cxn>
              <a:cxn ang="0">
                <a:pos x="connsiteX3" y="connsiteY3"/>
              </a:cxn>
            </a:cxnLst>
            <a:rect l="l" t="t" r="r" b="b"/>
            <a:pathLst>
              <a:path w="3912433" h="5168788">
                <a:moveTo>
                  <a:pt x="0" y="0"/>
                </a:moveTo>
                <a:lnTo>
                  <a:pt x="0" y="5168788"/>
                </a:lnTo>
                <a:lnTo>
                  <a:pt x="3912433" y="5168788"/>
                </a:lnTo>
                <a:lnTo>
                  <a:pt x="3912433" y="4168079"/>
                </a:lnTo>
              </a:path>
            </a:pathLst>
          </a:cu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9" name="Straight Connector 8">
            <a:extLst>
              <a:ext uri="{FF2B5EF4-FFF2-40B4-BE49-F238E27FC236}">
                <a16:creationId xmlns:a16="http://schemas.microsoft.com/office/drawing/2014/main" id="{C42393A9-A975-41E4-9705-909EE37560B2}"/>
              </a:ext>
              <a:ext uri="{C183D7F6-B498-43B3-948B-1728B52AA6E4}">
                <adec:decorative xmlns:adec="http://schemas.microsoft.com/office/drawing/2017/decorative" val="1"/>
              </a:ext>
            </a:extLst>
          </p:cNvPr>
          <p:cNvCxnSpPr/>
          <p:nvPr userDrawn="1"/>
        </p:nvCxnSpPr>
        <p:spPr>
          <a:xfrm>
            <a:off x="5546361" y="-29980"/>
            <a:ext cx="0" cy="2218544"/>
          </a:xfrm>
          <a:prstGeom prst="line">
            <a:avLst/>
          </a:prstGeom>
          <a:ln w="7620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1649857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mparison 3">
    <p:spTree>
      <p:nvGrpSpPr>
        <p:cNvPr id="1" name=""/>
        <p:cNvGrpSpPr/>
        <p:nvPr/>
      </p:nvGrpSpPr>
      <p:grpSpPr>
        <a:xfrm>
          <a:off x="0" y="0"/>
          <a:ext cx="0" cy="0"/>
          <a:chOff x="0" y="0"/>
          <a:chExt cx="0" cy="0"/>
        </a:xfrm>
      </p:grpSpPr>
      <p:pic>
        <p:nvPicPr>
          <p:cNvPr id="17" name="Picture Placeholder 47" descr="close up of cut logs of wood">
            <a:extLst>
              <a:ext uri="{FF2B5EF4-FFF2-40B4-BE49-F238E27FC236}">
                <a16:creationId xmlns:a16="http://schemas.microsoft.com/office/drawing/2014/main" id="{90DAC6E9-31AB-47D7-8599-CF2F376FBB6C}"/>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9" y="2484326"/>
            <a:ext cx="3205396"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9" y="3187458"/>
            <a:ext cx="3205396"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4550008"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4550008"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Text Placeholder 4">
            <a:extLst>
              <a:ext uri="{FF2B5EF4-FFF2-40B4-BE49-F238E27FC236}">
                <a16:creationId xmlns:a16="http://schemas.microsoft.com/office/drawing/2014/main" id="{860ECCB6-C8A8-BB43-AC04-B3621CFEC5C9}"/>
              </a:ext>
            </a:extLst>
          </p:cNvPr>
          <p:cNvSpPr>
            <a:spLocks noGrp="1"/>
          </p:cNvSpPr>
          <p:nvPr>
            <p:ph type="body" sz="quarter" idx="10" hasCustomPrompt="1"/>
          </p:nvPr>
        </p:nvSpPr>
        <p:spPr>
          <a:xfrm>
            <a:off x="8276013" y="2484326"/>
            <a:ext cx="3221182" cy="61901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9" name="Content Placeholder 5">
            <a:extLst>
              <a:ext uri="{FF2B5EF4-FFF2-40B4-BE49-F238E27FC236}">
                <a16:creationId xmlns:a16="http://schemas.microsoft.com/office/drawing/2014/main" id="{A42E179B-3AD1-7F42-AE86-86F1F9A377EE}"/>
              </a:ext>
            </a:extLst>
          </p:cNvPr>
          <p:cNvSpPr>
            <a:spLocks noGrp="1"/>
          </p:cNvSpPr>
          <p:nvPr>
            <p:ph sz="quarter" idx="11"/>
          </p:nvPr>
        </p:nvSpPr>
        <p:spPr>
          <a:xfrm>
            <a:off x="8276013" y="3187458"/>
            <a:ext cx="3221182"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081FA6F8-E47A-AF48-81E8-B32BDDD67498}"/>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Title 1">
            <a:extLst>
              <a:ext uri="{FF2B5EF4-FFF2-40B4-BE49-F238E27FC236}">
                <a16:creationId xmlns:a16="http://schemas.microsoft.com/office/drawing/2014/main" id="{FB9C7FF7-CB56-49D5-BC60-5B51F73088FC}"/>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2" name="Date Placeholder 6">
            <a:extLst>
              <a:ext uri="{FF2B5EF4-FFF2-40B4-BE49-F238E27FC236}">
                <a16:creationId xmlns:a16="http://schemas.microsoft.com/office/drawing/2014/main" id="{3DEAC756-8E1D-4F9B-A6AC-2CB1A39280CF}"/>
              </a:ext>
            </a:extLst>
          </p:cNvPr>
          <p:cNvSpPr>
            <a:spLocks noGrp="1"/>
          </p:cNvSpPr>
          <p:nvPr>
            <p:ph type="dt" sz="half" idx="23"/>
          </p:nvPr>
        </p:nvSpPr>
        <p:spPr>
          <a:xfrm>
            <a:off x="381000" y="6356350"/>
            <a:ext cx="2743200" cy="365125"/>
          </a:xfrm>
          <a:prstGeom prst="rect">
            <a:avLst/>
          </a:prstGeom>
        </p:spPr>
        <p:txBody>
          <a:bodyPr/>
          <a:lstStyle/>
          <a:p>
            <a:r>
              <a:rPr lang="en-US"/>
              <a:t>January 11, 2022</a:t>
            </a:r>
            <a:endParaRPr lang="en-US" dirty="0"/>
          </a:p>
        </p:txBody>
      </p:sp>
      <p:sp>
        <p:nvSpPr>
          <p:cNvPr id="13" name="Footer Placeholder 10">
            <a:extLst>
              <a:ext uri="{FF2B5EF4-FFF2-40B4-BE49-F238E27FC236}">
                <a16:creationId xmlns:a16="http://schemas.microsoft.com/office/drawing/2014/main" id="{4DC7375B-BA19-477E-BC1F-E66C9A32D346}"/>
              </a:ext>
            </a:extLst>
          </p:cNvPr>
          <p:cNvSpPr>
            <a:spLocks noGrp="1"/>
          </p:cNvSpPr>
          <p:nvPr>
            <p:ph type="ftr" sz="quarter" idx="24"/>
          </p:nvPr>
        </p:nvSpPr>
        <p:spPr>
          <a:xfrm>
            <a:off x="4038600" y="6356350"/>
            <a:ext cx="4114800" cy="365125"/>
          </a:xfrm>
          <a:prstGeom prst="rect">
            <a:avLst/>
          </a:prstGeom>
        </p:spPr>
        <p:txBody>
          <a:bodyPr/>
          <a:lstStyle/>
          <a:p>
            <a:r>
              <a:rPr lang="en-US"/>
              <a:t>California Department of Education</a:t>
            </a:r>
            <a:endParaRPr lang="en-US" dirty="0"/>
          </a:p>
        </p:txBody>
      </p:sp>
      <p:sp>
        <p:nvSpPr>
          <p:cNvPr id="14" name="Slide Number Placeholder 11">
            <a:extLst>
              <a:ext uri="{FF2B5EF4-FFF2-40B4-BE49-F238E27FC236}">
                <a16:creationId xmlns:a16="http://schemas.microsoft.com/office/drawing/2014/main" id="{2EF863B1-B71D-40A5-B100-BEDDF13242E8}"/>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960786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eam layout small">
    <p:spTree>
      <p:nvGrpSpPr>
        <p:cNvPr id="1" name=""/>
        <p:cNvGrpSpPr/>
        <p:nvPr/>
      </p:nvGrpSpPr>
      <p:grpSpPr>
        <a:xfrm>
          <a:off x="0" y="0"/>
          <a:ext cx="0" cy="0"/>
          <a:chOff x="0" y="0"/>
          <a:chExt cx="0" cy="0"/>
        </a:xfrm>
      </p:grpSpPr>
      <p:pic>
        <p:nvPicPr>
          <p:cNvPr id="22" name="Picture Placeholder 47" descr="close up of cut logs of wood">
            <a:extLst>
              <a:ext uri="{FF2B5EF4-FFF2-40B4-BE49-F238E27FC236}">
                <a16:creationId xmlns:a16="http://schemas.microsoft.com/office/drawing/2014/main" id="{01666479-35CB-4B80-9A7A-0A1766FDB12B}"/>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5" name="Picture Placeholder 24">
            <a:extLst>
              <a:ext uri="{FF2B5EF4-FFF2-40B4-BE49-F238E27FC236}">
                <a16:creationId xmlns:a16="http://schemas.microsoft.com/office/drawing/2014/main" id="{98CBB35A-0A08-5041-BD40-BF45BC1AEAFF}"/>
              </a:ext>
            </a:extLst>
          </p:cNvPr>
          <p:cNvSpPr>
            <a:spLocks noGrp="1"/>
          </p:cNvSpPr>
          <p:nvPr>
            <p:ph type="pic" sz="quarter" idx="10"/>
          </p:nvPr>
        </p:nvSpPr>
        <p:spPr>
          <a:xfrm>
            <a:off x="985261"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6" name="Text Placeholder 26">
            <a:extLst>
              <a:ext uri="{FF2B5EF4-FFF2-40B4-BE49-F238E27FC236}">
                <a16:creationId xmlns:a16="http://schemas.microsoft.com/office/drawing/2014/main" id="{13A7526F-5EB1-B149-A17B-140D879C2253}"/>
              </a:ext>
            </a:extLst>
          </p:cNvPr>
          <p:cNvSpPr>
            <a:spLocks noGrp="1"/>
          </p:cNvSpPr>
          <p:nvPr>
            <p:ph type="body" sz="quarter" idx="11" hasCustomPrompt="1"/>
          </p:nvPr>
        </p:nvSpPr>
        <p:spPr>
          <a:xfrm>
            <a:off x="641783"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7" name="Text Placeholder 26">
            <a:extLst>
              <a:ext uri="{FF2B5EF4-FFF2-40B4-BE49-F238E27FC236}">
                <a16:creationId xmlns:a16="http://schemas.microsoft.com/office/drawing/2014/main" id="{F324894D-54DA-A14A-A64C-19BB8656F0DD}"/>
              </a:ext>
            </a:extLst>
          </p:cNvPr>
          <p:cNvSpPr>
            <a:spLocks noGrp="1"/>
          </p:cNvSpPr>
          <p:nvPr>
            <p:ph type="body" sz="quarter" idx="12"/>
          </p:nvPr>
        </p:nvSpPr>
        <p:spPr>
          <a:xfrm>
            <a:off x="641783"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8" name="Picture Placeholder 24">
            <a:extLst>
              <a:ext uri="{FF2B5EF4-FFF2-40B4-BE49-F238E27FC236}">
                <a16:creationId xmlns:a16="http://schemas.microsoft.com/office/drawing/2014/main" id="{668630C3-2B55-3E42-B37C-761FC5B8D996}"/>
              </a:ext>
            </a:extLst>
          </p:cNvPr>
          <p:cNvSpPr>
            <a:spLocks noGrp="1"/>
          </p:cNvSpPr>
          <p:nvPr>
            <p:ph type="pic" sz="quarter" idx="13"/>
          </p:nvPr>
        </p:nvSpPr>
        <p:spPr>
          <a:xfrm>
            <a:off x="3749243"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9" name="Text Placeholder 26">
            <a:extLst>
              <a:ext uri="{FF2B5EF4-FFF2-40B4-BE49-F238E27FC236}">
                <a16:creationId xmlns:a16="http://schemas.microsoft.com/office/drawing/2014/main" id="{13A77570-6922-804B-9561-A4FD1EECA40B}"/>
              </a:ext>
            </a:extLst>
          </p:cNvPr>
          <p:cNvSpPr>
            <a:spLocks noGrp="1"/>
          </p:cNvSpPr>
          <p:nvPr>
            <p:ph type="body" sz="quarter" idx="14" hasCustomPrompt="1"/>
          </p:nvPr>
        </p:nvSpPr>
        <p:spPr>
          <a:xfrm>
            <a:off x="3405765"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0" name="Text Placeholder 26">
            <a:extLst>
              <a:ext uri="{FF2B5EF4-FFF2-40B4-BE49-F238E27FC236}">
                <a16:creationId xmlns:a16="http://schemas.microsoft.com/office/drawing/2014/main" id="{E1C349B5-EA89-A045-923D-E8C06B61BFF5}"/>
              </a:ext>
            </a:extLst>
          </p:cNvPr>
          <p:cNvSpPr>
            <a:spLocks noGrp="1"/>
          </p:cNvSpPr>
          <p:nvPr>
            <p:ph type="body" sz="quarter" idx="15"/>
          </p:nvPr>
        </p:nvSpPr>
        <p:spPr>
          <a:xfrm>
            <a:off x="3405765"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11" name="Picture Placeholder 24">
            <a:extLst>
              <a:ext uri="{FF2B5EF4-FFF2-40B4-BE49-F238E27FC236}">
                <a16:creationId xmlns:a16="http://schemas.microsoft.com/office/drawing/2014/main" id="{4355BC29-468B-9443-AAF0-D4F9A17CBB3F}"/>
              </a:ext>
            </a:extLst>
          </p:cNvPr>
          <p:cNvSpPr>
            <a:spLocks noGrp="1"/>
          </p:cNvSpPr>
          <p:nvPr>
            <p:ph type="pic" sz="quarter" idx="16"/>
          </p:nvPr>
        </p:nvSpPr>
        <p:spPr>
          <a:xfrm>
            <a:off x="6513225"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2" name="Text Placeholder 26">
            <a:extLst>
              <a:ext uri="{FF2B5EF4-FFF2-40B4-BE49-F238E27FC236}">
                <a16:creationId xmlns:a16="http://schemas.microsoft.com/office/drawing/2014/main" id="{0ACA1FDC-8C3E-1548-BBD5-7F8C1F2BE639}"/>
              </a:ext>
            </a:extLst>
          </p:cNvPr>
          <p:cNvSpPr>
            <a:spLocks noGrp="1"/>
          </p:cNvSpPr>
          <p:nvPr>
            <p:ph type="body" sz="quarter" idx="17" hasCustomPrompt="1"/>
          </p:nvPr>
        </p:nvSpPr>
        <p:spPr>
          <a:xfrm>
            <a:off x="6169747"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3" name="Text Placeholder 26">
            <a:extLst>
              <a:ext uri="{FF2B5EF4-FFF2-40B4-BE49-F238E27FC236}">
                <a16:creationId xmlns:a16="http://schemas.microsoft.com/office/drawing/2014/main" id="{01851322-3359-0A4C-A37F-267BC65A63D3}"/>
              </a:ext>
            </a:extLst>
          </p:cNvPr>
          <p:cNvSpPr>
            <a:spLocks noGrp="1"/>
          </p:cNvSpPr>
          <p:nvPr>
            <p:ph type="body" sz="quarter" idx="18"/>
          </p:nvPr>
        </p:nvSpPr>
        <p:spPr>
          <a:xfrm>
            <a:off x="6169747"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14" name="Picture Placeholder 24">
            <a:extLst>
              <a:ext uri="{FF2B5EF4-FFF2-40B4-BE49-F238E27FC236}">
                <a16:creationId xmlns:a16="http://schemas.microsoft.com/office/drawing/2014/main" id="{59988A13-ECF1-ED4E-B389-5F37421ED46A}"/>
              </a:ext>
            </a:extLst>
          </p:cNvPr>
          <p:cNvSpPr>
            <a:spLocks noGrp="1"/>
          </p:cNvSpPr>
          <p:nvPr>
            <p:ph type="pic" sz="quarter" idx="19"/>
          </p:nvPr>
        </p:nvSpPr>
        <p:spPr>
          <a:xfrm>
            <a:off x="9277207" y="2706624"/>
            <a:ext cx="1944976" cy="1944974"/>
          </a:xfrm>
          <a:prstGeom prst="ellipse">
            <a:avLst/>
          </a:prstGeom>
        </p:spPr>
        <p:txBody>
          <a:bodyPr anchor="ctr">
            <a:normAutofit/>
          </a:bodyPr>
          <a:lstStyle>
            <a:lvl1pPr marL="0" indent="0" algn="ctr">
              <a:buNone/>
              <a:defRPr sz="1600">
                <a:latin typeface="+mn-lt"/>
              </a:defRPr>
            </a:lvl1pPr>
          </a:lstStyle>
          <a:p>
            <a:r>
              <a:rPr lang="en-US"/>
              <a:t>Click icon to add picture</a:t>
            </a:r>
            <a:endParaRPr lang="en-US" dirty="0"/>
          </a:p>
        </p:txBody>
      </p:sp>
      <p:sp>
        <p:nvSpPr>
          <p:cNvPr id="15" name="Text Placeholder 26">
            <a:extLst>
              <a:ext uri="{FF2B5EF4-FFF2-40B4-BE49-F238E27FC236}">
                <a16:creationId xmlns:a16="http://schemas.microsoft.com/office/drawing/2014/main" id="{1638E04D-DAC7-604F-A069-95B2DFCC77A3}"/>
              </a:ext>
            </a:extLst>
          </p:cNvPr>
          <p:cNvSpPr>
            <a:spLocks noGrp="1"/>
          </p:cNvSpPr>
          <p:nvPr>
            <p:ph type="body" sz="quarter" idx="20" hasCustomPrompt="1"/>
          </p:nvPr>
        </p:nvSpPr>
        <p:spPr>
          <a:xfrm>
            <a:off x="8933729" y="4919472"/>
            <a:ext cx="2641744"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16" name="Text Placeholder 26">
            <a:extLst>
              <a:ext uri="{FF2B5EF4-FFF2-40B4-BE49-F238E27FC236}">
                <a16:creationId xmlns:a16="http://schemas.microsoft.com/office/drawing/2014/main" id="{90B59C4A-4CEA-9A4D-B122-9413587B2145}"/>
              </a:ext>
            </a:extLst>
          </p:cNvPr>
          <p:cNvSpPr>
            <a:spLocks noGrp="1"/>
          </p:cNvSpPr>
          <p:nvPr>
            <p:ph type="body" sz="quarter" idx="21"/>
          </p:nvPr>
        </p:nvSpPr>
        <p:spPr>
          <a:xfrm>
            <a:off x="8933729" y="5276088"/>
            <a:ext cx="2641744" cy="613928"/>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18" name="Title 1">
            <a:extLst>
              <a:ext uri="{FF2B5EF4-FFF2-40B4-BE49-F238E27FC236}">
                <a16:creationId xmlns:a16="http://schemas.microsoft.com/office/drawing/2014/main" id="{84DE4F48-3DE9-4C77-86D8-E2729DB71B38}"/>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19" name="Date Placeholder 6">
            <a:extLst>
              <a:ext uri="{FF2B5EF4-FFF2-40B4-BE49-F238E27FC236}">
                <a16:creationId xmlns:a16="http://schemas.microsoft.com/office/drawing/2014/main" id="{A220F2AA-9E42-4AB5-8185-09F43E8B4176}"/>
              </a:ext>
            </a:extLst>
          </p:cNvPr>
          <p:cNvSpPr>
            <a:spLocks noGrp="1"/>
          </p:cNvSpPr>
          <p:nvPr>
            <p:ph type="dt" sz="half" idx="23"/>
          </p:nvPr>
        </p:nvSpPr>
        <p:spPr>
          <a:xfrm>
            <a:off x="381000" y="6356350"/>
            <a:ext cx="2743200" cy="365125"/>
          </a:xfrm>
          <a:prstGeom prst="rect">
            <a:avLst/>
          </a:prstGeom>
        </p:spPr>
        <p:txBody>
          <a:bodyPr/>
          <a:lstStyle/>
          <a:p>
            <a:r>
              <a:rPr lang="en-US"/>
              <a:t>January 11, 2022</a:t>
            </a:r>
            <a:endParaRPr lang="en-US" dirty="0"/>
          </a:p>
        </p:txBody>
      </p:sp>
      <p:sp>
        <p:nvSpPr>
          <p:cNvPr id="20" name="Footer Placeholder 10">
            <a:extLst>
              <a:ext uri="{FF2B5EF4-FFF2-40B4-BE49-F238E27FC236}">
                <a16:creationId xmlns:a16="http://schemas.microsoft.com/office/drawing/2014/main" id="{CE3D587E-37A7-4617-98F5-BBAEA534F795}"/>
              </a:ext>
            </a:extLst>
          </p:cNvPr>
          <p:cNvSpPr>
            <a:spLocks noGrp="1"/>
          </p:cNvSpPr>
          <p:nvPr>
            <p:ph type="ftr" sz="quarter" idx="24"/>
          </p:nvPr>
        </p:nvSpPr>
        <p:spPr>
          <a:xfrm>
            <a:off x="4038600" y="6356350"/>
            <a:ext cx="4114800" cy="365125"/>
          </a:xfrm>
          <a:prstGeom prst="rect">
            <a:avLst/>
          </a:prstGeom>
        </p:spPr>
        <p:txBody>
          <a:bodyPr/>
          <a:lstStyle/>
          <a:p>
            <a:r>
              <a:rPr lang="en-US"/>
              <a:t>California Department of Education</a:t>
            </a:r>
            <a:endParaRPr lang="en-US" dirty="0"/>
          </a:p>
        </p:txBody>
      </p:sp>
      <p:sp>
        <p:nvSpPr>
          <p:cNvPr id="21" name="Slide Number Placeholder 11">
            <a:extLst>
              <a:ext uri="{FF2B5EF4-FFF2-40B4-BE49-F238E27FC236}">
                <a16:creationId xmlns:a16="http://schemas.microsoft.com/office/drawing/2014/main" id="{9254D0DC-D4BC-4F16-9841-5BD3BB3DFA37}"/>
              </a:ext>
            </a:extLst>
          </p:cNvPr>
          <p:cNvSpPr>
            <a:spLocks noGrp="1"/>
          </p:cNvSpPr>
          <p:nvPr>
            <p:ph type="sldNum" sz="quarter" idx="25"/>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58194553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am layout larg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p:txBody>
          <a:bodyPr>
            <a:normAutofit/>
          </a:bodyPr>
          <a:lstStyle>
            <a:lvl1pPr algn="ctr">
              <a:defRPr sz="6000">
                <a:latin typeface="+mj-lt"/>
              </a:defRPr>
            </a:lvl1pPr>
          </a:lstStyle>
          <a:p>
            <a:r>
              <a:rPr lang="en-US"/>
              <a:t>Click to edit Master title style</a:t>
            </a:r>
          </a:p>
        </p:txBody>
      </p:sp>
      <p:sp>
        <p:nvSpPr>
          <p:cNvPr id="25" name="Picture Placeholder 24">
            <a:extLst>
              <a:ext uri="{FF2B5EF4-FFF2-40B4-BE49-F238E27FC236}">
                <a16:creationId xmlns:a16="http://schemas.microsoft.com/office/drawing/2014/main" id="{1BA2D214-E442-1E4E-97CD-BEF2BAC1A057}"/>
              </a:ext>
            </a:extLst>
          </p:cNvPr>
          <p:cNvSpPr>
            <a:spLocks noGrp="1"/>
          </p:cNvSpPr>
          <p:nvPr>
            <p:ph type="pic" sz="quarter" idx="10"/>
          </p:nvPr>
        </p:nvSpPr>
        <p:spPr>
          <a:xfrm>
            <a:off x="163195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27" name="Text Placeholder 26">
            <a:extLst>
              <a:ext uri="{FF2B5EF4-FFF2-40B4-BE49-F238E27FC236}">
                <a16:creationId xmlns:a16="http://schemas.microsoft.com/office/drawing/2014/main" id="{8CDBFFA1-19CC-A745-A4B0-C4C7E165E8E4}"/>
              </a:ext>
            </a:extLst>
          </p:cNvPr>
          <p:cNvSpPr>
            <a:spLocks noGrp="1"/>
          </p:cNvSpPr>
          <p:nvPr>
            <p:ph type="body" sz="quarter" idx="11" hasCustomPrompt="1"/>
          </p:nvPr>
        </p:nvSpPr>
        <p:spPr>
          <a:xfrm>
            <a:off x="107632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28" name="Text Placeholder 26">
            <a:extLst>
              <a:ext uri="{FF2B5EF4-FFF2-40B4-BE49-F238E27FC236}">
                <a16:creationId xmlns:a16="http://schemas.microsoft.com/office/drawing/2014/main" id="{6865090D-070B-514D-8644-27AA44684F8D}"/>
              </a:ext>
            </a:extLst>
          </p:cNvPr>
          <p:cNvSpPr>
            <a:spLocks noGrp="1"/>
          </p:cNvSpPr>
          <p:nvPr>
            <p:ph type="body" sz="quarter" idx="12"/>
          </p:nvPr>
        </p:nvSpPr>
        <p:spPr>
          <a:xfrm>
            <a:off x="107632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29" name="Picture Placeholder 24">
            <a:extLst>
              <a:ext uri="{FF2B5EF4-FFF2-40B4-BE49-F238E27FC236}">
                <a16:creationId xmlns:a16="http://schemas.microsoft.com/office/drawing/2014/main" id="{BDCAC79F-D619-4A4D-AA16-33462F91CF7E}"/>
              </a:ext>
            </a:extLst>
          </p:cNvPr>
          <p:cNvSpPr>
            <a:spLocks noGrp="1"/>
          </p:cNvSpPr>
          <p:nvPr>
            <p:ph type="pic" sz="quarter" idx="13"/>
          </p:nvPr>
        </p:nvSpPr>
        <p:spPr>
          <a:xfrm>
            <a:off x="4213785"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0" name="Text Placeholder 26">
            <a:extLst>
              <a:ext uri="{FF2B5EF4-FFF2-40B4-BE49-F238E27FC236}">
                <a16:creationId xmlns:a16="http://schemas.microsoft.com/office/drawing/2014/main" id="{60BA181C-FF2A-FC45-8F96-700584BD2347}"/>
              </a:ext>
            </a:extLst>
          </p:cNvPr>
          <p:cNvSpPr>
            <a:spLocks noGrp="1"/>
          </p:cNvSpPr>
          <p:nvPr>
            <p:ph type="body" sz="quarter" idx="14" hasCustomPrompt="1"/>
          </p:nvPr>
        </p:nvSpPr>
        <p:spPr>
          <a:xfrm>
            <a:off x="3658160"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1" name="Text Placeholder 26">
            <a:extLst>
              <a:ext uri="{FF2B5EF4-FFF2-40B4-BE49-F238E27FC236}">
                <a16:creationId xmlns:a16="http://schemas.microsoft.com/office/drawing/2014/main" id="{AC5838B0-DD1C-E84B-9489-3993D788FFF4}"/>
              </a:ext>
            </a:extLst>
          </p:cNvPr>
          <p:cNvSpPr>
            <a:spLocks noGrp="1"/>
          </p:cNvSpPr>
          <p:nvPr>
            <p:ph type="body" sz="quarter" idx="15"/>
          </p:nvPr>
        </p:nvSpPr>
        <p:spPr>
          <a:xfrm>
            <a:off x="3658160"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32" name="Picture Placeholder 24">
            <a:extLst>
              <a:ext uri="{FF2B5EF4-FFF2-40B4-BE49-F238E27FC236}">
                <a16:creationId xmlns:a16="http://schemas.microsoft.com/office/drawing/2014/main" id="{7175A9C4-CAA9-A64F-A5D8-1C0A7C1B53FF}"/>
              </a:ext>
            </a:extLst>
          </p:cNvPr>
          <p:cNvSpPr>
            <a:spLocks noGrp="1"/>
          </p:cNvSpPr>
          <p:nvPr>
            <p:ph type="pic" sz="quarter" idx="16"/>
          </p:nvPr>
        </p:nvSpPr>
        <p:spPr>
          <a:xfrm>
            <a:off x="6795620"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3" name="Text Placeholder 26">
            <a:extLst>
              <a:ext uri="{FF2B5EF4-FFF2-40B4-BE49-F238E27FC236}">
                <a16:creationId xmlns:a16="http://schemas.microsoft.com/office/drawing/2014/main" id="{9C830668-9722-B940-B234-BB9FE0EFE6FE}"/>
              </a:ext>
            </a:extLst>
          </p:cNvPr>
          <p:cNvSpPr>
            <a:spLocks noGrp="1"/>
          </p:cNvSpPr>
          <p:nvPr>
            <p:ph type="body" sz="quarter" idx="17" hasCustomPrompt="1"/>
          </p:nvPr>
        </p:nvSpPr>
        <p:spPr>
          <a:xfrm>
            <a:off x="6239995"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4" name="Text Placeholder 26">
            <a:extLst>
              <a:ext uri="{FF2B5EF4-FFF2-40B4-BE49-F238E27FC236}">
                <a16:creationId xmlns:a16="http://schemas.microsoft.com/office/drawing/2014/main" id="{5BCB1F98-2365-A845-807C-BE51A3C6DA89}"/>
              </a:ext>
            </a:extLst>
          </p:cNvPr>
          <p:cNvSpPr>
            <a:spLocks noGrp="1"/>
          </p:cNvSpPr>
          <p:nvPr>
            <p:ph type="body" sz="quarter" idx="18"/>
          </p:nvPr>
        </p:nvSpPr>
        <p:spPr>
          <a:xfrm>
            <a:off x="6239995"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35" name="Picture Placeholder 24">
            <a:extLst>
              <a:ext uri="{FF2B5EF4-FFF2-40B4-BE49-F238E27FC236}">
                <a16:creationId xmlns:a16="http://schemas.microsoft.com/office/drawing/2014/main" id="{B18B6DCA-AAB8-5F4F-9DD5-B86EE8CBD3D9}"/>
              </a:ext>
            </a:extLst>
          </p:cNvPr>
          <p:cNvSpPr>
            <a:spLocks noGrp="1"/>
          </p:cNvSpPr>
          <p:nvPr>
            <p:ph type="pic" sz="quarter" idx="19"/>
          </p:nvPr>
        </p:nvSpPr>
        <p:spPr>
          <a:xfrm>
            <a:off x="9359526" y="190023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6" name="Text Placeholder 26">
            <a:extLst>
              <a:ext uri="{FF2B5EF4-FFF2-40B4-BE49-F238E27FC236}">
                <a16:creationId xmlns:a16="http://schemas.microsoft.com/office/drawing/2014/main" id="{CE3D1F83-7947-624B-AC3C-7D21821AE3DD}"/>
              </a:ext>
            </a:extLst>
          </p:cNvPr>
          <p:cNvSpPr>
            <a:spLocks noGrp="1"/>
          </p:cNvSpPr>
          <p:nvPr>
            <p:ph type="body" sz="quarter" idx="20" hasCustomPrompt="1"/>
          </p:nvPr>
        </p:nvSpPr>
        <p:spPr>
          <a:xfrm>
            <a:off x="8803901" y="323907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37" name="Text Placeholder 26">
            <a:extLst>
              <a:ext uri="{FF2B5EF4-FFF2-40B4-BE49-F238E27FC236}">
                <a16:creationId xmlns:a16="http://schemas.microsoft.com/office/drawing/2014/main" id="{3608F6B5-173E-7945-A6B4-E26276D08064}"/>
              </a:ext>
            </a:extLst>
          </p:cNvPr>
          <p:cNvSpPr>
            <a:spLocks noGrp="1"/>
          </p:cNvSpPr>
          <p:nvPr>
            <p:ph type="body" sz="quarter" idx="21"/>
          </p:nvPr>
        </p:nvSpPr>
        <p:spPr>
          <a:xfrm>
            <a:off x="8803901" y="356616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38" name="Picture Placeholder 24">
            <a:extLst>
              <a:ext uri="{FF2B5EF4-FFF2-40B4-BE49-F238E27FC236}">
                <a16:creationId xmlns:a16="http://schemas.microsoft.com/office/drawing/2014/main" id="{1ACD0622-4EE2-F64A-A285-02AFE95C5DDB}"/>
              </a:ext>
            </a:extLst>
          </p:cNvPr>
          <p:cNvSpPr>
            <a:spLocks noGrp="1"/>
          </p:cNvSpPr>
          <p:nvPr>
            <p:ph type="pic" sz="quarter" idx="22"/>
          </p:nvPr>
        </p:nvSpPr>
        <p:spPr>
          <a:xfrm>
            <a:off x="163195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39" name="Text Placeholder 26">
            <a:extLst>
              <a:ext uri="{FF2B5EF4-FFF2-40B4-BE49-F238E27FC236}">
                <a16:creationId xmlns:a16="http://schemas.microsoft.com/office/drawing/2014/main" id="{D99EB1E8-DE2D-6E40-91BE-B3B1C6ABB7F0}"/>
              </a:ext>
            </a:extLst>
          </p:cNvPr>
          <p:cNvSpPr>
            <a:spLocks noGrp="1"/>
          </p:cNvSpPr>
          <p:nvPr>
            <p:ph type="body" sz="quarter" idx="23" hasCustomPrompt="1"/>
          </p:nvPr>
        </p:nvSpPr>
        <p:spPr>
          <a:xfrm>
            <a:off x="107632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0" name="Text Placeholder 26">
            <a:extLst>
              <a:ext uri="{FF2B5EF4-FFF2-40B4-BE49-F238E27FC236}">
                <a16:creationId xmlns:a16="http://schemas.microsoft.com/office/drawing/2014/main" id="{CE209033-590B-EA41-9FA9-8D3E20BB5B7D}"/>
              </a:ext>
            </a:extLst>
          </p:cNvPr>
          <p:cNvSpPr>
            <a:spLocks noGrp="1"/>
          </p:cNvSpPr>
          <p:nvPr>
            <p:ph type="body" sz="quarter" idx="24"/>
          </p:nvPr>
        </p:nvSpPr>
        <p:spPr>
          <a:xfrm>
            <a:off x="107632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41" name="Picture Placeholder 24">
            <a:extLst>
              <a:ext uri="{FF2B5EF4-FFF2-40B4-BE49-F238E27FC236}">
                <a16:creationId xmlns:a16="http://schemas.microsoft.com/office/drawing/2014/main" id="{F0EF7FD9-70EA-7D43-AC3A-5648C324AB89}"/>
              </a:ext>
            </a:extLst>
          </p:cNvPr>
          <p:cNvSpPr>
            <a:spLocks noGrp="1"/>
          </p:cNvSpPr>
          <p:nvPr>
            <p:ph type="pic" sz="quarter" idx="25"/>
          </p:nvPr>
        </p:nvSpPr>
        <p:spPr>
          <a:xfrm>
            <a:off x="4213785"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2" name="Text Placeholder 26">
            <a:extLst>
              <a:ext uri="{FF2B5EF4-FFF2-40B4-BE49-F238E27FC236}">
                <a16:creationId xmlns:a16="http://schemas.microsoft.com/office/drawing/2014/main" id="{20F05298-65A6-7149-AC3E-A91938A0C890}"/>
              </a:ext>
            </a:extLst>
          </p:cNvPr>
          <p:cNvSpPr>
            <a:spLocks noGrp="1"/>
          </p:cNvSpPr>
          <p:nvPr>
            <p:ph type="body" sz="quarter" idx="26" hasCustomPrompt="1"/>
          </p:nvPr>
        </p:nvSpPr>
        <p:spPr>
          <a:xfrm>
            <a:off x="3658160"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3" name="Text Placeholder 26">
            <a:extLst>
              <a:ext uri="{FF2B5EF4-FFF2-40B4-BE49-F238E27FC236}">
                <a16:creationId xmlns:a16="http://schemas.microsoft.com/office/drawing/2014/main" id="{E829FF2B-369F-084A-92BE-A42EAD9582E0}"/>
              </a:ext>
            </a:extLst>
          </p:cNvPr>
          <p:cNvSpPr>
            <a:spLocks noGrp="1"/>
          </p:cNvSpPr>
          <p:nvPr>
            <p:ph type="body" sz="quarter" idx="27"/>
          </p:nvPr>
        </p:nvSpPr>
        <p:spPr>
          <a:xfrm>
            <a:off x="3658160"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44" name="Picture Placeholder 24">
            <a:extLst>
              <a:ext uri="{FF2B5EF4-FFF2-40B4-BE49-F238E27FC236}">
                <a16:creationId xmlns:a16="http://schemas.microsoft.com/office/drawing/2014/main" id="{4E50BB28-D79E-534D-8075-5285673B6C23}"/>
              </a:ext>
            </a:extLst>
          </p:cNvPr>
          <p:cNvSpPr>
            <a:spLocks noGrp="1"/>
          </p:cNvSpPr>
          <p:nvPr>
            <p:ph type="pic" sz="quarter" idx="28"/>
          </p:nvPr>
        </p:nvSpPr>
        <p:spPr>
          <a:xfrm>
            <a:off x="6795620"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5" name="Text Placeholder 26">
            <a:extLst>
              <a:ext uri="{FF2B5EF4-FFF2-40B4-BE49-F238E27FC236}">
                <a16:creationId xmlns:a16="http://schemas.microsoft.com/office/drawing/2014/main" id="{F5EB1EB1-0DFF-1C42-9692-85E5A411C811}"/>
              </a:ext>
            </a:extLst>
          </p:cNvPr>
          <p:cNvSpPr>
            <a:spLocks noGrp="1"/>
          </p:cNvSpPr>
          <p:nvPr>
            <p:ph type="body" sz="quarter" idx="29" hasCustomPrompt="1"/>
          </p:nvPr>
        </p:nvSpPr>
        <p:spPr>
          <a:xfrm>
            <a:off x="6239995"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6" name="Text Placeholder 26">
            <a:extLst>
              <a:ext uri="{FF2B5EF4-FFF2-40B4-BE49-F238E27FC236}">
                <a16:creationId xmlns:a16="http://schemas.microsoft.com/office/drawing/2014/main" id="{5FEA11E4-7068-E649-9E09-67A1EA10B03A}"/>
              </a:ext>
            </a:extLst>
          </p:cNvPr>
          <p:cNvSpPr>
            <a:spLocks noGrp="1"/>
          </p:cNvSpPr>
          <p:nvPr>
            <p:ph type="body" sz="quarter" idx="30"/>
          </p:nvPr>
        </p:nvSpPr>
        <p:spPr>
          <a:xfrm>
            <a:off x="6239995"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47" name="Picture Placeholder 24">
            <a:extLst>
              <a:ext uri="{FF2B5EF4-FFF2-40B4-BE49-F238E27FC236}">
                <a16:creationId xmlns:a16="http://schemas.microsoft.com/office/drawing/2014/main" id="{44F9519B-1C20-B848-A15F-EE4D09E5B936}"/>
              </a:ext>
            </a:extLst>
          </p:cNvPr>
          <p:cNvSpPr>
            <a:spLocks noGrp="1"/>
          </p:cNvSpPr>
          <p:nvPr>
            <p:ph type="pic" sz="quarter" idx="31"/>
          </p:nvPr>
        </p:nvSpPr>
        <p:spPr>
          <a:xfrm>
            <a:off x="9359526" y="4320708"/>
            <a:ext cx="1273175" cy="1273175"/>
          </a:xfrm>
          <a:prstGeom prst="ellipse">
            <a:avLst/>
          </a:prstGeom>
        </p:spPr>
        <p:txBody>
          <a:bodyPr anchor="ctr">
            <a:normAutofit/>
          </a:bodyPr>
          <a:lstStyle>
            <a:lvl1pPr marL="0" indent="0" algn="ctr">
              <a:buNone/>
              <a:defRPr sz="1400">
                <a:latin typeface="+mn-lt"/>
              </a:defRPr>
            </a:lvl1pPr>
          </a:lstStyle>
          <a:p>
            <a:r>
              <a:rPr lang="en-US"/>
              <a:t>Click icon to add picture</a:t>
            </a:r>
            <a:endParaRPr lang="en-US" dirty="0"/>
          </a:p>
        </p:txBody>
      </p:sp>
      <p:sp>
        <p:nvSpPr>
          <p:cNvPr id="48" name="Text Placeholder 26">
            <a:extLst>
              <a:ext uri="{FF2B5EF4-FFF2-40B4-BE49-F238E27FC236}">
                <a16:creationId xmlns:a16="http://schemas.microsoft.com/office/drawing/2014/main" id="{22673807-D8F9-5940-AA4D-A70F00007498}"/>
              </a:ext>
            </a:extLst>
          </p:cNvPr>
          <p:cNvSpPr>
            <a:spLocks noGrp="1"/>
          </p:cNvSpPr>
          <p:nvPr>
            <p:ph type="body" sz="quarter" idx="32" hasCustomPrompt="1"/>
          </p:nvPr>
        </p:nvSpPr>
        <p:spPr>
          <a:xfrm>
            <a:off x="8803901" y="5659549"/>
            <a:ext cx="2312988" cy="412376"/>
          </a:xfrm>
        </p:spPr>
        <p:txBody>
          <a:bodyPr anchor="ctr" anchorCtr="0">
            <a:noAutofit/>
          </a:bodyPr>
          <a:lstStyle>
            <a:lvl1pPr marL="0" indent="0" algn="ctr">
              <a:buNone/>
              <a:defRPr sz="1400" cap="all" baseline="0">
                <a:solidFill>
                  <a:schemeClr val="tx1"/>
                </a:solidFill>
                <a:latin typeface="+mn-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dirty="0"/>
              <a:t>Click to edit master text styles</a:t>
            </a:r>
          </a:p>
        </p:txBody>
      </p:sp>
      <p:sp>
        <p:nvSpPr>
          <p:cNvPr id="49" name="Text Placeholder 26">
            <a:extLst>
              <a:ext uri="{FF2B5EF4-FFF2-40B4-BE49-F238E27FC236}">
                <a16:creationId xmlns:a16="http://schemas.microsoft.com/office/drawing/2014/main" id="{7E03C2A1-41CE-E946-B243-A1235A7E06F8}"/>
              </a:ext>
            </a:extLst>
          </p:cNvPr>
          <p:cNvSpPr>
            <a:spLocks noGrp="1"/>
          </p:cNvSpPr>
          <p:nvPr>
            <p:ph type="body" sz="quarter" idx="33"/>
          </p:nvPr>
        </p:nvSpPr>
        <p:spPr>
          <a:xfrm>
            <a:off x="8803901" y="5989320"/>
            <a:ext cx="2312988" cy="447675"/>
          </a:xfrm>
        </p:spPr>
        <p:txBody>
          <a:bodyPr>
            <a:noAutofit/>
          </a:bodyPr>
          <a:lstStyle>
            <a:lvl1pPr marL="0" indent="0" algn="ctr">
              <a:lnSpc>
                <a:spcPct val="100000"/>
              </a:lnSpc>
              <a:buNone/>
              <a:defRPr sz="1600">
                <a:solidFill>
                  <a:schemeClr val="tx2"/>
                </a:solidFill>
                <a:latin typeface="+mj-lt"/>
              </a:defRPr>
            </a:lvl1pPr>
            <a:lvl2pPr marL="457200" indent="0" algn="ctr">
              <a:buNone/>
              <a:defRPr sz="1800">
                <a:solidFill>
                  <a:schemeClr val="tx1"/>
                </a:solidFill>
                <a:latin typeface="Bodoni MT" panose="02070603080606020203" pitchFamily="18" charset="77"/>
              </a:defRPr>
            </a:lvl2pPr>
            <a:lvl3pPr marL="914400" indent="0" algn="ctr">
              <a:buNone/>
              <a:defRPr sz="1600">
                <a:solidFill>
                  <a:schemeClr val="tx1"/>
                </a:solidFill>
                <a:latin typeface="Bodoni MT" panose="02070603080606020203" pitchFamily="18" charset="77"/>
              </a:defRPr>
            </a:lvl3pPr>
            <a:lvl4pPr marL="1371600" indent="0" algn="ctr">
              <a:buNone/>
              <a:defRPr sz="1400">
                <a:solidFill>
                  <a:schemeClr val="tx1"/>
                </a:solidFill>
                <a:latin typeface="Bodoni MT" panose="02070603080606020203" pitchFamily="18" charset="77"/>
              </a:defRPr>
            </a:lvl4pPr>
            <a:lvl5pPr marL="1828800" indent="0" algn="ctr">
              <a:buNone/>
              <a:defRPr sz="1400">
                <a:solidFill>
                  <a:schemeClr val="tx1"/>
                </a:solidFill>
                <a:latin typeface="Bodoni MT" panose="02070603080606020203" pitchFamily="18" charset="77"/>
              </a:defRPr>
            </a:lvl5pPr>
          </a:lstStyle>
          <a:p>
            <a:pPr lvl="0"/>
            <a:r>
              <a:rPr lang="en-US"/>
              <a:t>Edit Master text styles</a:t>
            </a:r>
          </a:p>
        </p:txBody>
      </p:sp>
      <p:sp>
        <p:nvSpPr>
          <p:cNvPr id="50" name="Date Placeholder 6">
            <a:extLst>
              <a:ext uri="{FF2B5EF4-FFF2-40B4-BE49-F238E27FC236}">
                <a16:creationId xmlns:a16="http://schemas.microsoft.com/office/drawing/2014/main" id="{698236FE-C9B0-4E5C-A23B-C02CA6C84173}"/>
              </a:ext>
            </a:extLst>
          </p:cNvPr>
          <p:cNvSpPr>
            <a:spLocks noGrp="1"/>
          </p:cNvSpPr>
          <p:nvPr>
            <p:ph type="dt" sz="half" idx="34"/>
          </p:nvPr>
        </p:nvSpPr>
        <p:spPr>
          <a:xfrm>
            <a:off x="381000" y="6356350"/>
            <a:ext cx="2743200" cy="365125"/>
          </a:xfrm>
          <a:prstGeom prst="rect">
            <a:avLst/>
          </a:prstGeom>
        </p:spPr>
        <p:txBody>
          <a:bodyPr/>
          <a:lstStyle/>
          <a:p>
            <a:r>
              <a:rPr lang="en-US"/>
              <a:t>January 11, 2022</a:t>
            </a:r>
            <a:endParaRPr lang="en-US" dirty="0"/>
          </a:p>
        </p:txBody>
      </p:sp>
      <p:sp>
        <p:nvSpPr>
          <p:cNvPr id="51" name="Footer Placeholder 10">
            <a:extLst>
              <a:ext uri="{FF2B5EF4-FFF2-40B4-BE49-F238E27FC236}">
                <a16:creationId xmlns:a16="http://schemas.microsoft.com/office/drawing/2014/main" id="{A93C8C74-29A3-4BCC-8EB9-53CE59B4C8F9}"/>
              </a:ext>
            </a:extLst>
          </p:cNvPr>
          <p:cNvSpPr>
            <a:spLocks noGrp="1"/>
          </p:cNvSpPr>
          <p:nvPr>
            <p:ph type="ftr" sz="quarter" idx="35"/>
          </p:nvPr>
        </p:nvSpPr>
        <p:spPr>
          <a:xfrm>
            <a:off x="4038600" y="6356350"/>
            <a:ext cx="4114800" cy="365125"/>
          </a:xfrm>
          <a:prstGeom prst="rect">
            <a:avLst/>
          </a:prstGeom>
        </p:spPr>
        <p:txBody>
          <a:bodyPr/>
          <a:lstStyle/>
          <a:p>
            <a:r>
              <a:rPr lang="en-US"/>
              <a:t>California Department of Education</a:t>
            </a:r>
            <a:endParaRPr lang="en-US" dirty="0"/>
          </a:p>
        </p:txBody>
      </p:sp>
      <p:sp>
        <p:nvSpPr>
          <p:cNvPr id="52" name="Slide Number Placeholder 11">
            <a:extLst>
              <a:ext uri="{FF2B5EF4-FFF2-40B4-BE49-F238E27FC236}">
                <a16:creationId xmlns:a16="http://schemas.microsoft.com/office/drawing/2014/main" id="{0DF7F3BB-66CF-46E2-823F-D94C887BC3F5}"/>
              </a:ext>
            </a:extLst>
          </p:cNvPr>
          <p:cNvSpPr>
            <a:spLocks noGrp="1"/>
          </p:cNvSpPr>
          <p:nvPr>
            <p:ph type="sldNum" sz="quarter" idx="36"/>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274370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melin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381000" y="381000"/>
            <a:ext cx="7480465" cy="1325563"/>
          </a:xfrm>
        </p:spPr>
        <p:txBody>
          <a:bodyPr>
            <a:normAutofit/>
          </a:bodyPr>
          <a:lstStyle>
            <a:lvl1pPr algn="l">
              <a:defRPr sz="6000">
                <a:solidFill>
                  <a:schemeClr val="tx1"/>
                </a:solidFill>
                <a:latin typeface="+mj-lt"/>
              </a:defRPr>
            </a:lvl1pPr>
          </a:lstStyle>
          <a:p>
            <a:r>
              <a:rPr lang="en-US"/>
              <a:t>Click to edit Master title style</a:t>
            </a:r>
          </a:p>
        </p:txBody>
      </p:sp>
      <p:cxnSp>
        <p:nvCxnSpPr>
          <p:cNvPr id="3" name="Straight Connector 2">
            <a:extLst>
              <a:ext uri="{FF2B5EF4-FFF2-40B4-BE49-F238E27FC236}">
                <a16:creationId xmlns:a16="http://schemas.microsoft.com/office/drawing/2014/main" id="{F819E775-79C1-C048-A1C9-A453CB9DF3F9}"/>
              </a:ext>
            </a:extLst>
          </p:cNvPr>
          <p:cNvCxnSpPr/>
          <p:nvPr userDrawn="1"/>
        </p:nvCxnSpPr>
        <p:spPr>
          <a:xfrm>
            <a:off x="8504420" y="692983"/>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SmartArt Placeholder 4">
            <a:extLst>
              <a:ext uri="{FF2B5EF4-FFF2-40B4-BE49-F238E27FC236}">
                <a16:creationId xmlns:a16="http://schemas.microsoft.com/office/drawing/2014/main" id="{2DAB336B-F2EE-7540-B6B9-179BD611A5AC}"/>
              </a:ext>
            </a:extLst>
          </p:cNvPr>
          <p:cNvSpPr>
            <a:spLocks noGrp="1"/>
          </p:cNvSpPr>
          <p:nvPr>
            <p:ph type="dgm" sz="quarter" idx="10"/>
          </p:nvPr>
        </p:nvSpPr>
        <p:spPr>
          <a:xfrm>
            <a:off x="381000" y="1839913"/>
            <a:ext cx="11363325" cy="4572000"/>
          </a:xfrm>
        </p:spPr>
        <p:txBody>
          <a:bodyPr/>
          <a:lstStyle>
            <a:lvl1pPr>
              <a:defRPr>
                <a:latin typeface="+mn-lt"/>
              </a:defRPr>
            </a:lvl1pPr>
          </a:lstStyle>
          <a:p>
            <a:r>
              <a:rPr lang="en-US"/>
              <a:t>Click icon to add SmartArt graphic</a:t>
            </a:r>
            <a:endParaRPr lang="en-US" dirty="0"/>
          </a:p>
        </p:txBody>
      </p:sp>
      <p:sp>
        <p:nvSpPr>
          <p:cNvPr id="6" name="Date Placeholder 6">
            <a:extLst>
              <a:ext uri="{FF2B5EF4-FFF2-40B4-BE49-F238E27FC236}">
                <a16:creationId xmlns:a16="http://schemas.microsoft.com/office/drawing/2014/main" id="{449E2D85-4B9C-467E-B70E-FFFA196D74DA}"/>
              </a:ext>
            </a:extLst>
          </p:cNvPr>
          <p:cNvSpPr>
            <a:spLocks noGrp="1"/>
          </p:cNvSpPr>
          <p:nvPr>
            <p:ph type="dt" sz="half" idx="11"/>
          </p:nvPr>
        </p:nvSpPr>
        <p:spPr>
          <a:xfrm>
            <a:off x="381000" y="6356350"/>
            <a:ext cx="2743200" cy="365125"/>
          </a:xfrm>
          <a:prstGeom prst="rect">
            <a:avLst/>
          </a:prstGeom>
        </p:spPr>
        <p:txBody>
          <a:bodyPr/>
          <a:lstStyle/>
          <a:p>
            <a:r>
              <a:rPr lang="en-US"/>
              <a:t>January 11, 2022</a:t>
            </a:r>
            <a:endParaRPr lang="en-US" dirty="0"/>
          </a:p>
        </p:txBody>
      </p:sp>
      <p:sp>
        <p:nvSpPr>
          <p:cNvPr id="7" name="Footer Placeholder 10">
            <a:extLst>
              <a:ext uri="{FF2B5EF4-FFF2-40B4-BE49-F238E27FC236}">
                <a16:creationId xmlns:a16="http://schemas.microsoft.com/office/drawing/2014/main" id="{CDB1B6C7-69CF-4FD7-B86B-D3BD6D56A4F0}"/>
              </a:ext>
            </a:extLst>
          </p:cNvPr>
          <p:cNvSpPr>
            <a:spLocks noGrp="1"/>
          </p:cNvSpPr>
          <p:nvPr>
            <p:ph type="ftr" sz="quarter" idx="12"/>
          </p:nvPr>
        </p:nvSpPr>
        <p:spPr>
          <a:xfrm>
            <a:off x="4038600" y="6356350"/>
            <a:ext cx="4114800" cy="365125"/>
          </a:xfrm>
          <a:prstGeom prst="rect">
            <a:avLst/>
          </a:prstGeom>
        </p:spPr>
        <p:txBody>
          <a:bodyPr/>
          <a:lstStyle/>
          <a:p>
            <a:r>
              <a:rPr lang="en-US"/>
              <a:t>California Department of Education</a:t>
            </a:r>
            <a:endParaRPr lang="en-US" dirty="0"/>
          </a:p>
        </p:txBody>
      </p:sp>
      <p:sp>
        <p:nvSpPr>
          <p:cNvPr id="8" name="Slide Number Placeholder 11">
            <a:extLst>
              <a:ext uri="{FF2B5EF4-FFF2-40B4-BE49-F238E27FC236}">
                <a16:creationId xmlns:a16="http://schemas.microsoft.com/office/drawing/2014/main" id="{ABDCE1B3-CAC8-44F2-9A63-C903CBFBAFE0}"/>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64670945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layout">
    <p:spTree>
      <p:nvGrpSpPr>
        <p:cNvPr id="1" name=""/>
        <p:cNvGrpSpPr/>
        <p:nvPr/>
      </p:nvGrpSpPr>
      <p:grpSpPr>
        <a:xfrm>
          <a:off x="0" y="0"/>
          <a:ext cx="0" cy="0"/>
          <a:chOff x="0" y="0"/>
          <a:chExt cx="0" cy="0"/>
        </a:xfrm>
      </p:grpSpPr>
      <p:pic>
        <p:nvPicPr>
          <p:cNvPr id="8" name="Picture Placeholder 64" descr="close up of wood">
            <a:extLst>
              <a:ext uri="{FF2B5EF4-FFF2-40B4-BE49-F238E27FC236}">
                <a16:creationId xmlns:a16="http://schemas.microsoft.com/office/drawing/2014/main" id="{9CC37FA6-880E-4B99-B927-3FA323EB66D7}"/>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9128"/>
                    </a14:imgEffect>
                    <a14:imgEffect>
                      <a14:saturation sat="72000"/>
                    </a14:imgEffect>
                    <a14:imgEffect>
                      <a14:brightnessContrast contrast="8000"/>
                    </a14:imgEffect>
                  </a14:imgLayer>
                </a14:imgProps>
              </a:ex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2" name="Title 1">
            <a:extLst>
              <a:ext uri="{FF2B5EF4-FFF2-40B4-BE49-F238E27FC236}">
                <a16:creationId xmlns:a16="http://schemas.microsoft.com/office/drawing/2014/main" id="{20B5ED18-7A07-47F1-8056-CD86B076AFE2}"/>
              </a:ext>
            </a:extLst>
          </p:cNvPr>
          <p:cNvSpPr>
            <a:spLocks noGrp="1"/>
          </p:cNvSpPr>
          <p:nvPr>
            <p:ph type="title"/>
          </p:nvPr>
        </p:nvSpPr>
        <p:spPr>
          <a:xfrm>
            <a:off x="1097279" y="496957"/>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5" name="Date Placeholder 6">
            <a:extLst>
              <a:ext uri="{FF2B5EF4-FFF2-40B4-BE49-F238E27FC236}">
                <a16:creationId xmlns:a16="http://schemas.microsoft.com/office/drawing/2014/main" id="{404CA344-7BF6-40E6-846B-4DFC68BBDC3E}"/>
              </a:ext>
            </a:extLst>
          </p:cNvPr>
          <p:cNvSpPr>
            <a:spLocks noGrp="1"/>
          </p:cNvSpPr>
          <p:nvPr>
            <p:ph type="dt" sz="half" idx="10"/>
          </p:nvPr>
        </p:nvSpPr>
        <p:spPr>
          <a:xfrm>
            <a:off x="381000" y="6356350"/>
            <a:ext cx="2743200" cy="365125"/>
          </a:xfrm>
          <a:prstGeom prst="rect">
            <a:avLst/>
          </a:prstGeom>
        </p:spPr>
        <p:txBody>
          <a:bodyPr/>
          <a:lstStyle/>
          <a:p>
            <a:r>
              <a:rPr lang="en-US"/>
              <a:t>January 11, 2022</a:t>
            </a:r>
            <a:endParaRPr lang="en-US" dirty="0"/>
          </a:p>
        </p:txBody>
      </p:sp>
      <p:sp>
        <p:nvSpPr>
          <p:cNvPr id="6" name="Footer Placeholder 10">
            <a:extLst>
              <a:ext uri="{FF2B5EF4-FFF2-40B4-BE49-F238E27FC236}">
                <a16:creationId xmlns:a16="http://schemas.microsoft.com/office/drawing/2014/main" id="{4DF15184-BCA8-45CA-8E5F-B680ADBFE760}"/>
              </a:ext>
            </a:extLst>
          </p:cNvPr>
          <p:cNvSpPr>
            <a:spLocks noGrp="1"/>
          </p:cNvSpPr>
          <p:nvPr>
            <p:ph type="ftr" sz="quarter" idx="11"/>
          </p:nvPr>
        </p:nvSpPr>
        <p:spPr>
          <a:xfrm>
            <a:off x="4038600" y="6356350"/>
            <a:ext cx="4114800" cy="365125"/>
          </a:xfrm>
          <a:prstGeom prst="rect">
            <a:avLst/>
          </a:prstGeom>
        </p:spPr>
        <p:txBody>
          <a:bodyPr/>
          <a:lstStyle/>
          <a:p>
            <a:r>
              <a:rPr lang="en-US"/>
              <a:t>California Department of Education</a:t>
            </a:r>
            <a:endParaRPr lang="en-US" dirty="0"/>
          </a:p>
        </p:txBody>
      </p:sp>
      <p:sp>
        <p:nvSpPr>
          <p:cNvPr id="7" name="Slide Number Placeholder 11">
            <a:extLst>
              <a:ext uri="{FF2B5EF4-FFF2-40B4-BE49-F238E27FC236}">
                <a16:creationId xmlns:a16="http://schemas.microsoft.com/office/drawing/2014/main" id="{829741B7-179B-4CE8-A5A5-D3EF55278AD7}"/>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
        <p:nvSpPr>
          <p:cNvPr id="4" name="Content Placeholder 3">
            <a:extLst>
              <a:ext uri="{FF2B5EF4-FFF2-40B4-BE49-F238E27FC236}">
                <a16:creationId xmlns:a16="http://schemas.microsoft.com/office/drawing/2014/main" id="{BF018794-66D1-4045-ACBC-914DDB17B088}"/>
              </a:ext>
            </a:extLst>
          </p:cNvPr>
          <p:cNvSpPr>
            <a:spLocks noGrp="1"/>
          </p:cNvSpPr>
          <p:nvPr>
            <p:ph sz="quarter" idx="13"/>
          </p:nvPr>
        </p:nvSpPr>
        <p:spPr>
          <a:xfrm>
            <a:off x="1096963" y="2293938"/>
            <a:ext cx="9998075" cy="389096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45790662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p:spTree>
      <p:nvGrpSpPr>
        <p:cNvPr id="1" name=""/>
        <p:cNvGrpSpPr/>
        <p:nvPr/>
      </p:nvGrpSpPr>
      <p:grpSpPr>
        <a:xfrm>
          <a:off x="0" y="0"/>
          <a:ext cx="0" cy="0"/>
          <a:chOff x="0" y="0"/>
          <a:chExt cx="0" cy="0"/>
        </a:xfrm>
      </p:grpSpPr>
      <p:pic>
        <p:nvPicPr>
          <p:cNvPr id="10" name="Picture Placeholder 10" descr="close up of tree bark">
            <a:extLst>
              <a:ext uri="{FF2B5EF4-FFF2-40B4-BE49-F238E27FC236}">
                <a16:creationId xmlns:a16="http://schemas.microsoft.com/office/drawing/2014/main" id="{0FBC1151-535E-42A2-A4B6-9F3B31CCBC1E}"/>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a:ext>
            </a:extLst>
          </a:blip>
          <a:srcRect/>
          <a:stretch/>
        </p:blipFill>
        <p:spPr>
          <a:xfrm>
            <a:off x="0" y="-38905"/>
            <a:ext cx="12261163" cy="6896905"/>
          </a:xfrm>
          <a:prstGeom prst="rect">
            <a:avLst/>
          </a:prstGeom>
        </p:spPr>
      </p:pic>
      <p:sp>
        <p:nvSpPr>
          <p:cNvPr id="9" name="Text Placeholder 8">
            <a:extLst>
              <a:ext uri="{FF2B5EF4-FFF2-40B4-BE49-F238E27FC236}">
                <a16:creationId xmlns:a16="http://schemas.microsoft.com/office/drawing/2014/main" id="{D44B8F7E-01E4-AA4B-B60F-A2BF94E3A19C}"/>
              </a:ext>
            </a:extLst>
          </p:cNvPr>
          <p:cNvSpPr>
            <a:spLocks noGrp="1"/>
          </p:cNvSpPr>
          <p:nvPr>
            <p:ph type="body" sz="quarter" idx="10"/>
          </p:nvPr>
        </p:nvSpPr>
        <p:spPr>
          <a:xfrm>
            <a:off x="1530439" y="1886755"/>
            <a:ext cx="9131121" cy="3084489"/>
          </a:xfrm>
          <a:solidFill>
            <a:schemeClr val="accent1">
              <a:alpha val="89000"/>
            </a:schemeClr>
          </a:solidFill>
        </p:spPr>
        <p:txBody>
          <a:bodyPr lIns="1005840" tIns="640080" anchor="t" anchorCtr="0">
            <a:noAutofit/>
          </a:bodyPr>
          <a:lstStyle>
            <a:lvl1pPr marL="0" indent="0" algn="l">
              <a:buNone/>
              <a:defRPr sz="3600">
                <a:solidFill>
                  <a:schemeClr val="bg1"/>
                </a:solidFill>
                <a:latin typeface="+mj-lt"/>
              </a:defRPr>
            </a:lvl1pPr>
            <a:lvl2pPr marL="457200" indent="0" algn="l">
              <a:buNone/>
              <a:defRPr sz="2800">
                <a:solidFill>
                  <a:schemeClr val="bg1"/>
                </a:solidFill>
                <a:latin typeface="+mj-lt"/>
              </a:defRPr>
            </a:lvl2pPr>
            <a:lvl3pPr marL="914400" indent="0" algn="l">
              <a:buNone/>
              <a:defRPr sz="2400">
                <a:solidFill>
                  <a:schemeClr val="bg1"/>
                </a:solidFill>
                <a:latin typeface="+mj-lt"/>
              </a:defRPr>
            </a:lvl3pPr>
            <a:lvl4pPr marL="1371600" indent="0" algn="l">
              <a:buNone/>
              <a:defRPr sz="2000">
                <a:solidFill>
                  <a:schemeClr val="bg1"/>
                </a:solidFill>
                <a:latin typeface="+mj-lt"/>
              </a:defRPr>
            </a:lvl4pPr>
            <a:lvl5pPr marL="1828800" indent="0" algn="l">
              <a:buNone/>
              <a:defRPr sz="2000">
                <a:solidFill>
                  <a:schemeClr val="bg1"/>
                </a:solidFill>
                <a:latin typeface="+mj-lt"/>
              </a:defRPr>
            </a:lvl5pPr>
          </a:lstStyle>
          <a:p>
            <a:pPr lvl="0"/>
            <a:r>
              <a:rPr lang="en-US"/>
              <a:t>Edit Master text styles</a:t>
            </a:r>
          </a:p>
        </p:txBody>
      </p:sp>
      <p:sp>
        <p:nvSpPr>
          <p:cNvPr id="2" name="Title 1">
            <a:extLst>
              <a:ext uri="{FF2B5EF4-FFF2-40B4-BE49-F238E27FC236}">
                <a16:creationId xmlns:a16="http://schemas.microsoft.com/office/drawing/2014/main" id="{1F8581E8-B832-44F5-8573-1D49AF804EAA}"/>
              </a:ext>
            </a:extLst>
          </p:cNvPr>
          <p:cNvSpPr>
            <a:spLocks noGrp="1"/>
          </p:cNvSpPr>
          <p:nvPr>
            <p:ph type="title"/>
          </p:nvPr>
        </p:nvSpPr>
        <p:spPr>
          <a:xfrm>
            <a:off x="2448642" y="4040803"/>
            <a:ext cx="7766978" cy="484050"/>
          </a:xfrm>
        </p:spPr>
        <p:txBody>
          <a:bodyPr>
            <a:noAutofit/>
          </a:bodyPr>
          <a:lstStyle>
            <a:lvl1pPr>
              <a:defRPr sz="2400" cap="all" baseline="0">
                <a:solidFill>
                  <a:schemeClr val="bg1"/>
                </a:solidFill>
                <a:latin typeface="+mn-lt"/>
              </a:defRPr>
            </a:lvl1pPr>
          </a:lstStyle>
          <a:p>
            <a:r>
              <a:rPr lang="en-US" dirty="0"/>
              <a:t>Click to edit Master title style</a:t>
            </a:r>
          </a:p>
        </p:txBody>
      </p:sp>
      <p:sp>
        <p:nvSpPr>
          <p:cNvPr id="6" name="Date Placeholder 1">
            <a:extLst>
              <a:ext uri="{FF2B5EF4-FFF2-40B4-BE49-F238E27FC236}">
                <a16:creationId xmlns:a16="http://schemas.microsoft.com/office/drawing/2014/main" id="{38C5CB97-CD0D-4684-A674-58C891FBC20B}"/>
              </a:ext>
            </a:extLst>
          </p:cNvPr>
          <p:cNvSpPr>
            <a:spLocks noGrp="1"/>
          </p:cNvSpPr>
          <p:nvPr>
            <p:ph type="dt" sz="half" idx="12"/>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7" name="Footer Placeholder 2">
            <a:extLst>
              <a:ext uri="{FF2B5EF4-FFF2-40B4-BE49-F238E27FC236}">
                <a16:creationId xmlns:a16="http://schemas.microsoft.com/office/drawing/2014/main" id="{9DB43653-49BD-4FF8-AC52-100F2628D038}"/>
              </a:ext>
            </a:extLst>
          </p:cNvPr>
          <p:cNvSpPr>
            <a:spLocks noGrp="1"/>
          </p:cNvSpPr>
          <p:nvPr>
            <p:ph type="ftr" sz="quarter" idx="13"/>
          </p:nvPr>
        </p:nvSpPr>
        <p:spPr>
          <a:xfrm>
            <a:off x="4038600" y="6356350"/>
            <a:ext cx="4114800" cy="365125"/>
          </a:xfrm>
          <a:prstGeom prst="rect">
            <a:avLst/>
          </a:prstGeom>
        </p:spPr>
        <p:txBody>
          <a:bodyPr/>
          <a:lstStyle>
            <a:lvl1pPr>
              <a:defRPr>
                <a:solidFill>
                  <a:schemeClr val="bg1"/>
                </a:solidFill>
              </a:defRPr>
            </a:lvl1pPr>
          </a:lstStyle>
          <a:p>
            <a:r>
              <a:rPr lang="en-US"/>
              <a:t>California Department of Education</a:t>
            </a:r>
            <a:endParaRPr lang="en-US" dirty="0"/>
          </a:p>
        </p:txBody>
      </p:sp>
      <p:sp>
        <p:nvSpPr>
          <p:cNvPr id="8" name="Slide Number Placeholder 3">
            <a:extLst>
              <a:ext uri="{FF2B5EF4-FFF2-40B4-BE49-F238E27FC236}">
                <a16:creationId xmlns:a16="http://schemas.microsoft.com/office/drawing/2014/main" id="{C175707F-64A0-469B-AE09-445DCC67D318}"/>
              </a:ext>
            </a:extLst>
          </p:cNvPr>
          <p:cNvSpPr>
            <a:spLocks noGrp="1"/>
          </p:cNvSpPr>
          <p:nvPr>
            <p:ph type="sldNum" sz="quarter" idx="14"/>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8751072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pic>
        <p:nvPicPr>
          <p:cNvPr id="9" name="Picture Placeholder 11" descr="close up of hollowed cut logs of wood">
            <a:extLst>
              <a:ext uri="{FF2B5EF4-FFF2-40B4-BE49-F238E27FC236}">
                <a16:creationId xmlns:a16="http://schemas.microsoft.com/office/drawing/2014/main" id="{7277B362-EF34-46E7-90E8-D17B79094B6B}"/>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8800"/>
                    </a14:imgEffect>
                    <a14:imgEffect>
                      <a14:brightnessContrast bright="1000"/>
                    </a14:imgEffect>
                  </a14:imgLayer>
                </a14:imgProps>
              </a:ext>
              <a:ext uri="{28A0092B-C50C-407E-A947-70E740481C1C}">
                <a14:useLocalDpi xmlns:a14="http://schemas.microsoft.com/office/drawing/2010/main"/>
              </a:ext>
            </a:extLst>
          </a:blip>
          <a:srcRect/>
          <a:stretch/>
        </p:blipFill>
        <p:spPr>
          <a:xfrm>
            <a:off x="-85" y="-4763"/>
            <a:ext cx="5021348" cy="6858001"/>
          </a:xfrm>
          <a:prstGeom prst="rect">
            <a:avLst/>
          </a:prstGeom>
        </p:spPr>
      </p:pic>
      <p:sp>
        <p:nvSpPr>
          <p:cNvPr id="2" name="Title 1">
            <a:extLst>
              <a:ext uri="{FF2B5EF4-FFF2-40B4-BE49-F238E27FC236}">
                <a16:creationId xmlns:a16="http://schemas.microsoft.com/office/drawing/2014/main" id="{305BD6A3-F987-4FCC-A6EF-2EF0D33C0888}"/>
              </a:ext>
            </a:extLst>
          </p:cNvPr>
          <p:cNvSpPr>
            <a:spLocks noGrp="1"/>
          </p:cNvSpPr>
          <p:nvPr>
            <p:ph type="title"/>
          </p:nvPr>
        </p:nvSpPr>
        <p:spPr>
          <a:xfrm>
            <a:off x="677778" y="457201"/>
            <a:ext cx="4776538" cy="2285999"/>
          </a:xfrm>
          <a:solidFill>
            <a:schemeClr val="tx1">
              <a:alpha val="92000"/>
            </a:schemeClr>
          </a:solidFill>
        </p:spPr>
        <p:txBody>
          <a:bodyPr lIns="457200" anchor="ctr">
            <a:noAutofit/>
          </a:bodyPr>
          <a:lstStyle>
            <a:lvl1pPr>
              <a:defRPr sz="6000">
                <a:solidFill>
                  <a:schemeClr val="bg1"/>
                </a:solidFill>
                <a:latin typeface="+mj-lt"/>
              </a:defRPr>
            </a:lvl1pPr>
          </a:lstStyle>
          <a:p>
            <a:r>
              <a:rPr lang="en-US"/>
              <a:t>Click to edit Master title style</a:t>
            </a:r>
            <a:endParaRPr lang="en-US" dirty="0"/>
          </a:p>
        </p:txBody>
      </p:sp>
      <p:sp>
        <p:nvSpPr>
          <p:cNvPr id="3" name="Content Placeholder 2">
            <a:extLst>
              <a:ext uri="{FF2B5EF4-FFF2-40B4-BE49-F238E27FC236}">
                <a16:creationId xmlns:a16="http://schemas.microsoft.com/office/drawing/2014/main" id="{4C3F06A0-63CE-4272-B90E-4F20296BFBEB}"/>
              </a:ext>
            </a:extLst>
          </p:cNvPr>
          <p:cNvSpPr>
            <a:spLocks noGrp="1"/>
          </p:cNvSpPr>
          <p:nvPr>
            <p:ph idx="1"/>
          </p:nvPr>
        </p:nvSpPr>
        <p:spPr>
          <a:xfrm>
            <a:off x="5555411" y="457201"/>
            <a:ext cx="6255589" cy="5641674"/>
          </a:xfrm>
        </p:spPr>
        <p:txBody>
          <a:bodyPr>
            <a:normAutofit/>
          </a:bodyPr>
          <a:lstStyle>
            <a:lvl1pPr marL="0" indent="0">
              <a:lnSpc>
                <a:spcPct val="100000"/>
              </a:lnSpc>
              <a:buNone/>
              <a:defRPr sz="2400">
                <a:solidFill>
                  <a:schemeClr val="bg2"/>
                </a:solidFill>
                <a:latin typeface="+mj-lt"/>
              </a:defRPr>
            </a:lvl1pPr>
            <a:lvl2pPr marL="457200" indent="0">
              <a:lnSpc>
                <a:spcPct val="100000"/>
              </a:lnSpc>
              <a:buNone/>
              <a:defRPr sz="2000">
                <a:solidFill>
                  <a:schemeClr val="bg2"/>
                </a:solidFill>
                <a:latin typeface="+mj-lt"/>
              </a:defRPr>
            </a:lvl2pPr>
            <a:lvl3pPr marL="914400" indent="0">
              <a:lnSpc>
                <a:spcPct val="100000"/>
              </a:lnSpc>
              <a:buNone/>
              <a:defRPr sz="1800">
                <a:solidFill>
                  <a:schemeClr val="bg2"/>
                </a:solidFill>
                <a:latin typeface="+mj-lt"/>
              </a:defRPr>
            </a:lvl3pPr>
            <a:lvl4pPr marL="1371600" indent="0">
              <a:lnSpc>
                <a:spcPct val="100000"/>
              </a:lnSpc>
              <a:buNone/>
              <a:defRPr sz="1600">
                <a:solidFill>
                  <a:schemeClr val="bg2"/>
                </a:solidFill>
                <a:latin typeface="+mj-lt"/>
              </a:defRPr>
            </a:lvl4pPr>
            <a:lvl5pPr marL="1828800" indent="0">
              <a:lnSpc>
                <a:spcPct val="100000"/>
              </a:lnSpc>
              <a:buNone/>
              <a:defRPr sz="1600">
                <a:solidFill>
                  <a:schemeClr val="bg2"/>
                </a:solidFill>
                <a:latin typeface="+mj-lt"/>
              </a:defRPr>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Date Placeholder 3">
            <a:extLst>
              <a:ext uri="{FF2B5EF4-FFF2-40B4-BE49-F238E27FC236}">
                <a16:creationId xmlns:a16="http://schemas.microsoft.com/office/drawing/2014/main" id="{D6C26EFF-CEA6-4978-A83B-400BFB2B863D}"/>
              </a:ext>
            </a:extLst>
          </p:cNvPr>
          <p:cNvSpPr>
            <a:spLocks noGrp="1"/>
          </p:cNvSpPr>
          <p:nvPr>
            <p:ph type="dt" sz="half" idx="11"/>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7" name="Footer Placeholder 4">
            <a:extLst>
              <a:ext uri="{FF2B5EF4-FFF2-40B4-BE49-F238E27FC236}">
                <a16:creationId xmlns:a16="http://schemas.microsoft.com/office/drawing/2014/main" id="{0FC19E3C-A9EA-4809-9D98-B4C1EB8B35B8}"/>
              </a:ext>
            </a:extLst>
          </p:cNvPr>
          <p:cNvSpPr>
            <a:spLocks noGrp="1"/>
          </p:cNvSpPr>
          <p:nvPr>
            <p:ph type="ftr" sz="quarter" idx="12"/>
          </p:nvPr>
        </p:nvSpPr>
        <p:spPr>
          <a:xfrm>
            <a:off x="6096000" y="6356350"/>
            <a:ext cx="2057400" cy="365125"/>
          </a:xfrm>
          <a:prstGeom prst="rect">
            <a:avLst/>
          </a:prstGeom>
        </p:spPr>
        <p:txBody>
          <a:bodyPr/>
          <a:lstStyle>
            <a:lvl1pPr algn="l">
              <a:defRPr/>
            </a:lvl1pPr>
          </a:lstStyle>
          <a:p>
            <a:r>
              <a:rPr lang="en-US"/>
              <a:t>California Department of Education</a:t>
            </a:r>
            <a:endParaRPr lang="en-US" dirty="0"/>
          </a:p>
        </p:txBody>
      </p:sp>
      <p:sp>
        <p:nvSpPr>
          <p:cNvPr id="8" name="Slide Number Placeholder 5">
            <a:extLst>
              <a:ext uri="{FF2B5EF4-FFF2-40B4-BE49-F238E27FC236}">
                <a16:creationId xmlns:a16="http://schemas.microsoft.com/office/drawing/2014/main" id="{973FE4BB-3117-49A2-8624-3E68B8119241}"/>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79920054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308F2A-1C19-4116-80DF-E24EDDF283FF}"/>
              </a:ext>
            </a:extLst>
          </p:cNvPr>
          <p:cNvSpPr>
            <a:spLocks noGrp="1"/>
          </p:cNvSpPr>
          <p:nvPr>
            <p:ph type="title"/>
          </p:nvPr>
        </p:nvSpPr>
        <p:spPr>
          <a:xfrm>
            <a:off x="839788" y="457200"/>
            <a:ext cx="3932237" cy="1600200"/>
          </a:xfrm>
        </p:spPr>
        <p:txBody>
          <a:bodyPr anchor="b">
            <a:noAutofit/>
          </a:bodyPr>
          <a:lstStyle>
            <a:lvl1pPr>
              <a:defRPr sz="4000">
                <a:solidFill>
                  <a:schemeClr val="tx1"/>
                </a:solidFill>
                <a:latin typeface="+mj-lt"/>
              </a:defRPr>
            </a:lvl1pPr>
          </a:lstStyle>
          <a:p>
            <a:r>
              <a:rPr lang="en-US"/>
              <a:t>Click to edit Master title style</a:t>
            </a:r>
          </a:p>
        </p:txBody>
      </p:sp>
      <p:sp>
        <p:nvSpPr>
          <p:cNvPr id="4" name="Text Placeholder 3">
            <a:extLst>
              <a:ext uri="{FF2B5EF4-FFF2-40B4-BE49-F238E27FC236}">
                <a16:creationId xmlns:a16="http://schemas.microsoft.com/office/drawing/2014/main" id="{7DF5F80D-1DB9-4E0A-8F68-924FC1C9C3BA}"/>
              </a:ext>
            </a:extLst>
          </p:cNvPr>
          <p:cNvSpPr>
            <a:spLocks noGrp="1"/>
          </p:cNvSpPr>
          <p:nvPr>
            <p:ph type="body" sz="half" idx="2"/>
          </p:nvPr>
        </p:nvSpPr>
        <p:spPr>
          <a:xfrm>
            <a:off x="839788" y="2310938"/>
            <a:ext cx="3932237" cy="3558050"/>
          </a:xfrm>
        </p:spPr>
        <p:txBody>
          <a:bodyPr>
            <a:normAutofit/>
          </a:bodyPr>
          <a:lstStyle>
            <a:lvl1pPr marL="0" indent="0">
              <a:buNone/>
              <a:defRPr sz="1800">
                <a:solidFill>
                  <a:schemeClr val="bg2"/>
                </a:solidFill>
                <a:latin typeface="+mj-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Right Triangle 8">
            <a:extLst>
              <a:ext uri="{FF2B5EF4-FFF2-40B4-BE49-F238E27FC236}">
                <a16:creationId xmlns:a16="http://schemas.microsoft.com/office/drawing/2014/main" id="{AF17559D-BCE9-2744-9623-22E1EE6DF537}"/>
              </a:ext>
            </a:extLst>
          </p:cNvPr>
          <p:cNvSpPr/>
          <p:nvPr userDrawn="1"/>
        </p:nvSpPr>
        <p:spPr>
          <a:xfrm flipH="1">
            <a:off x="6633556" y="1429789"/>
            <a:ext cx="5558444" cy="5428211"/>
          </a:xfrm>
          <a:prstGeom prst="rtTriangl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Picture Placeholder 2">
            <a:extLst>
              <a:ext uri="{FF2B5EF4-FFF2-40B4-BE49-F238E27FC236}">
                <a16:creationId xmlns:a16="http://schemas.microsoft.com/office/drawing/2014/main" id="{08A489A7-7CA6-4CC9-B634-FCB2E102C6B9}"/>
              </a:ext>
            </a:extLst>
          </p:cNvPr>
          <p:cNvSpPr>
            <a:spLocks noGrp="1"/>
          </p:cNvSpPr>
          <p:nvPr>
            <p:ph type="pic" idx="1"/>
          </p:nvPr>
        </p:nvSpPr>
        <p:spPr>
          <a:xfrm>
            <a:off x="5183188" y="987425"/>
            <a:ext cx="6172200" cy="4873625"/>
          </a:xfrm>
        </p:spPr>
        <p:txBody>
          <a:bodyPr/>
          <a:lstStyle>
            <a:lvl1pPr marL="0" indent="0">
              <a:buNone/>
              <a:defRPr sz="3200">
                <a:latin typeface="+mj-lt"/>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cxnSp>
        <p:nvCxnSpPr>
          <p:cNvPr id="10" name="Straight Connector 9">
            <a:extLst>
              <a:ext uri="{FF2B5EF4-FFF2-40B4-BE49-F238E27FC236}">
                <a16:creationId xmlns:a16="http://schemas.microsoft.com/office/drawing/2014/main" id="{6F2EDADE-B47B-8242-8D03-079A12F1C7A2}"/>
              </a:ext>
            </a:extLst>
          </p:cNvPr>
          <p:cNvCxnSpPr>
            <a:cxnSpLocks/>
          </p:cNvCxnSpPr>
          <p:nvPr userDrawn="1"/>
        </p:nvCxnSpPr>
        <p:spPr>
          <a:xfrm>
            <a:off x="483229"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3516598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userDrawn="1">
  <p:cSld name="1_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5D0CDE-7EE7-48DE-9073-D1BAF2C8F23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4" name="Text Placeholder 3">
            <a:extLst>
              <a:ext uri="{FF2B5EF4-FFF2-40B4-BE49-F238E27FC236}">
                <a16:creationId xmlns:a16="http://schemas.microsoft.com/office/drawing/2014/main" id="{3944747B-AAB0-4CCE-BDAB-CABD4512C728}"/>
              </a:ext>
            </a:extLst>
          </p:cNvPr>
          <p:cNvSpPr>
            <a:spLocks noGrp="1"/>
          </p:cNvSpPr>
          <p:nvPr>
            <p:ph type="body" sz="half" idx="2"/>
          </p:nvPr>
        </p:nvSpPr>
        <p:spPr>
          <a:xfrm>
            <a:off x="839788" y="2057400"/>
            <a:ext cx="3932237" cy="3811588"/>
          </a:xfrm>
        </p:spPr>
        <p:txBody>
          <a:bodyPr>
            <a:normAutofit/>
          </a:bodyPr>
          <a:lstStyle>
            <a:lvl1pPr marL="0" indent="0">
              <a:buNone/>
              <a:defRPr sz="2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D5AD121E-1E10-4DDA-B804-17E575B99EA5}"/>
              </a:ext>
            </a:extLst>
          </p:cNvPr>
          <p:cNvSpPr>
            <a:spLocks noGrp="1"/>
          </p:cNvSpPr>
          <p:nvPr>
            <p:ph type="dt" sz="half" idx="10"/>
          </p:nvPr>
        </p:nvSpPr>
        <p:spPr>
          <a:xfrm>
            <a:off x="838200" y="6356350"/>
            <a:ext cx="2743200" cy="365125"/>
          </a:xfrm>
          <a:prstGeom prst="rect">
            <a:avLst/>
          </a:prstGeom>
        </p:spPr>
        <p:txBody>
          <a:bodyPr/>
          <a:lstStyle/>
          <a:p>
            <a:r>
              <a:rPr lang="en-US"/>
              <a:t>January 11, 2022</a:t>
            </a:r>
          </a:p>
        </p:txBody>
      </p:sp>
      <p:sp>
        <p:nvSpPr>
          <p:cNvPr id="6" name="Footer Placeholder 5">
            <a:extLst>
              <a:ext uri="{FF2B5EF4-FFF2-40B4-BE49-F238E27FC236}">
                <a16:creationId xmlns:a16="http://schemas.microsoft.com/office/drawing/2014/main" id="{F220B544-E1B9-49E0-8D50-E8AC5F688965}"/>
              </a:ext>
            </a:extLst>
          </p:cNvPr>
          <p:cNvSpPr>
            <a:spLocks noGrp="1"/>
          </p:cNvSpPr>
          <p:nvPr>
            <p:ph type="ftr" sz="quarter" idx="11"/>
          </p:nvPr>
        </p:nvSpPr>
        <p:spPr>
          <a:xfrm>
            <a:off x="4038600" y="6356350"/>
            <a:ext cx="4114800" cy="365125"/>
          </a:xfrm>
          <a:prstGeom prst="rect">
            <a:avLst/>
          </a:prstGeom>
        </p:spPr>
        <p:txBody>
          <a:bodyPr/>
          <a:lstStyle/>
          <a:p>
            <a:r>
              <a:rPr lang="en-US"/>
              <a:t>California Department of Education</a:t>
            </a:r>
          </a:p>
        </p:txBody>
      </p:sp>
      <p:sp>
        <p:nvSpPr>
          <p:cNvPr id="7" name="Slide Number Placeholder 6">
            <a:extLst>
              <a:ext uri="{FF2B5EF4-FFF2-40B4-BE49-F238E27FC236}">
                <a16:creationId xmlns:a16="http://schemas.microsoft.com/office/drawing/2014/main" id="{7757EF22-2483-43E0-A77D-304E61CEB312}"/>
              </a:ext>
            </a:extLst>
          </p:cNvPr>
          <p:cNvSpPr>
            <a:spLocks noGrp="1"/>
          </p:cNvSpPr>
          <p:nvPr>
            <p:ph type="sldNum" sz="quarter" idx="12"/>
          </p:nvPr>
        </p:nvSpPr>
        <p:spPr/>
        <p:txBody>
          <a:bodyPr/>
          <a:lstStyle/>
          <a:p>
            <a:fld id="{48F63A3B-78C7-47BE-AE5E-E10140E04643}" type="slidenum">
              <a:rPr lang="en-US" smtClean="0"/>
              <a:t>‹#›</a:t>
            </a:fld>
            <a:endParaRPr lang="en-US"/>
          </a:p>
        </p:txBody>
      </p:sp>
      <p:sp>
        <p:nvSpPr>
          <p:cNvPr id="9" name="Content Placeholder 8">
            <a:extLst>
              <a:ext uri="{FF2B5EF4-FFF2-40B4-BE49-F238E27FC236}">
                <a16:creationId xmlns:a16="http://schemas.microsoft.com/office/drawing/2014/main" id="{2DCFCF5D-494A-4D94-B2D9-20441E2DDBA7}"/>
              </a:ext>
            </a:extLst>
          </p:cNvPr>
          <p:cNvSpPr>
            <a:spLocks noGrp="1"/>
          </p:cNvSpPr>
          <p:nvPr>
            <p:ph sz="quarter" idx="13"/>
          </p:nvPr>
        </p:nvSpPr>
        <p:spPr>
          <a:xfrm>
            <a:off x="4899025" y="457200"/>
            <a:ext cx="6453188" cy="54117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242663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522811" y="274638"/>
            <a:ext cx="9146380" cy="1020762"/>
          </a:xfrm>
        </p:spPr>
        <p:txBody>
          <a:bodyPr/>
          <a:lstStyle/>
          <a:p>
            <a:r>
              <a:rPr lang="en-US"/>
              <a:t>Click to edit Master title style</a:t>
            </a:r>
            <a:endParaRPr/>
          </a:p>
        </p:txBody>
      </p:sp>
      <p:grpSp>
        <p:nvGrpSpPr>
          <p:cNvPr id="158" name="line" descr="Line graphic"/>
          <p:cNvGrpSpPr/>
          <p:nvPr/>
        </p:nvGrpSpPr>
        <p:grpSpPr bwMode="invGray">
          <a:xfrm>
            <a:off x="1522810" y="1514475"/>
            <a:ext cx="10572328" cy="64008"/>
            <a:chOff x="1522413" y="1514475"/>
            <a:chExt cx="10569575" cy="64008"/>
          </a:xfrm>
        </p:grpSpPr>
        <p:sp>
          <p:nvSpPr>
            <p:cNvPr id="159" name="Freeform 10"/>
            <p:cNvSpPr>
              <a:spLocks/>
            </p:cNvSpPr>
            <p:nvPr/>
          </p:nvSpPr>
          <p:spPr bwMode="invGray">
            <a:xfrm>
              <a:off x="12028488" y="1525554"/>
              <a:ext cx="63500" cy="4924"/>
            </a:xfrm>
            <a:custGeom>
              <a:avLst/>
              <a:gdLst>
                <a:gd name="T0" fmla="*/ 30 w 67"/>
                <a:gd name="T1" fmla="*/ 6 h 6"/>
                <a:gd name="T2" fmla="*/ 30 w 67"/>
                <a:gd name="T3" fmla="*/ 6 h 6"/>
                <a:gd name="T4" fmla="*/ 67 w 67"/>
                <a:gd name="T5" fmla="*/ 3 h 6"/>
                <a:gd name="T6" fmla="*/ 39 w 67"/>
                <a:gd name="T7" fmla="*/ 0 h 6"/>
                <a:gd name="T8" fmla="*/ 30 w 67"/>
                <a:gd name="T9" fmla="*/ 6 h 6"/>
              </a:gdLst>
              <a:ahLst/>
              <a:cxnLst>
                <a:cxn ang="0">
                  <a:pos x="T0" y="T1"/>
                </a:cxn>
                <a:cxn ang="0">
                  <a:pos x="T2" y="T3"/>
                </a:cxn>
                <a:cxn ang="0">
                  <a:pos x="T4" y="T5"/>
                </a:cxn>
                <a:cxn ang="0">
                  <a:pos x="T6" y="T7"/>
                </a:cxn>
                <a:cxn ang="0">
                  <a:pos x="T8" y="T9"/>
                </a:cxn>
              </a:cxnLst>
              <a:rect l="0" t="0" r="r" b="b"/>
              <a:pathLst>
                <a:path w="67" h="6">
                  <a:moveTo>
                    <a:pt x="30" y="6"/>
                  </a:moveTo>
                  <a:lnTo>
                    <a:pt x="30" y="6"/>
                  </a:lnTo>
                  <a:lnTo>
                    <a:pt x="67" y="3"/>
                  </a:lnTo>
                  <a:cubicBezTo>
                    <a:pt x="60" y="2"/>
                    <a:pt x="26" y="1"/>
                    <a:pt x="39" y="0"/>
                  </a:cubicBezTo>
                  <a:cubicBezTo>
                    <a:pt x="0" y="1"/>
                    <a:pt x="8" y="3"/>
                    <a:pt x="30"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0" name="Freeform 11"/>
            <p:cNvSpPr>
              <a:spLocks/>
            </p:cNvSpPr>
            <p:nvPr/>
          </p:nvSpPr>
          <p:spPr bwMode="invGray">
            <a:xfrm>
              <a:off x="12022138" y="1532939"/>
              <a:ext cx="19050" cy="1231"/>
            </a:xfrm>
            <a:custGeom>
              <a:avLst/>
              <a:gdLst>
                <a:gd name="T0" fmla="*/ 0 w 20"/>
                <a:gd name="T1" fmla="*/ 2 h 2"/>
                <a:gd name="T2" fmla="*/ 0 w 20"/>
                <a:gd name="T3" fmla="*/ 2 h 2"/>
                <a:gd name="T4" fmla="*/ 20 w 20"/>
                <a:gd name="T5" fmla="*/ 1 h 2"/>
                <a:gd name="T6" fmla="*/ 0 w 20"/>
                <a:gd name="T7" fmla="*/ 2 h 2"/>
              </a:gdLst>
              <a:ahLst/>
              <a:cxnLst>
                <a:cxn ang="0">
                  <a:pos x="T0" y="T1"/>
                </a:cxn>
                <a:cxn ang="0">
                  <a:pos x="T2" y="T3"/>
                </a:cxn>
                <a:cxn ang="0">
                  <a:pos x="T4" y="T5"/>
                </a:cxn>
                <a:cxn ang="0">
                  <a:pos x="T6" y="T7"/>
                </a:cxn>
              </a:cxnLst>
              <a:rect l="0" t="0" r="r" b="b"/>
              <a:pathLst>
                <a:path w="20" h="2">
                  <a:moveTo>
                    <a:pt x="0" y="2"/>
                  </a:moveTo>
                  <a:lnTo>
                    <a:pt x="0" y="2"/>
                  </a:lnTo>
                  <a:lnTo>
                    <a:pt x="20" y="1"/>
                  </a:lnTo>
                  <a:cubicBezTo>
                    <a:pt x="16" y="0"/>
                    <a:pt x="11" y="0"/>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1" name="Freeform 12"/>
            <p:cNvSpPr>
              <a:spLocks/>
            </p:cNvSpPr>
            <p:nvPr/>
          </p:nvSpPr>
          <p:spPr bwMode="invGray">
            <a:xfrm>
              <a:off x="12041188" y="1531708"/>
              <a:ext cx="39687" cy="6155"/>
            </a:xfrm>
            <a:custGeom>
              <a:avLst/>
              <a:gdLst>
                <a:gd name="T0" fmla="*/ 41 w 41"/>
                <a:gd name="T1" fmla="*/ 0 h 6"/>
                <a:gd name="T2" fmla="*/ 41 w 41"/>
                <a:gd name="T3" fmla="*/ 0 h 6"/>
                <a:gd name="T4" fmla="*/ 0 w 41"/>
                <a:gd name="T5" fmla="*/ 2 h 6"/>
                <a:gd name="T6" fmla="*/ 19 w 41"/>
                <a:gd name="T7" fmla="*/ 1 h 6"/>
                <a:gd name="T8" fmla="*/ 41 w 41"/>
                <a:gd name="T9" fmla="*/ 0 h 6"/>
              </a:gdLst>
              <a:ahLst/>
              <a:cxnLst>
                <a:cxn ang="0">
                  <a:pos x="T0" y="T1"/>
                </a:cxn>
                <a:cxn ang="0">
                  <a:pos x="T2" y="T3"/>
                </a:cxn>
                <a:cxn ang="0">
                  <a:pos x="T4" y="T5"/>
                </a:cxn>
                <a:cxn ang="0">
                  <a:pos x="T6" y="T7"/>
                </a:cxn>
                <a:cxn ang="0">
                  <a:pos x="T8" y="T9"/>
                </a:cxn>
              </a:cxnLst>
              <a:rect l="0" t="0" r="r" b="b"/>
              <a:pathLst>
                <a:path w="41" h="6">
                  <a:moveTo>
                    <a:pt x="41" y="0"/>
                  </a:moveTo>
                  <a:lnTo>
                    <a:pt x="41" y="0"/>
                  </a:lnTo>
                  <a:lnTo>
                    <a:pt x="0" y="2"/>
                  </a:lnTo>
                  <a:cubicBezTo>
                    <a:pt x="5" y="3"/>
                    <a:pt x="6" y="6"/>
                    <a:pt x="19" y="1"/>
                  </a:cubicBezTo>
                  <a:cubicBezTo>
                    <a:pt x="15" y="3"/>
                    <a:pt x="23" y="1"/>
                    <a:pt x="4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2" name="Freeform 15"/>
            <p:cNvSpPr>
              <a:spLocks/>
            </p:cNvSpPr>
            <p:nvPr/>
          </p:nvSpPr>
          <p:spPr bwMode="invGray">
            <a:xfrm>
              <a:off x="11831638" y="1526784"/>
              <a:ext cx="42862" cy="4924"/>
            </a:xfrm>
            <a:custGeom>
              <a:avLst/>
              <a:gdLst>
                <a:gd name="T0" fmla="*/ 2 w 45"/>
                <a:gd name="T1" fmla="*/ 0 h 6"/>
                <a:gd name="T2" fmla="*/ 2 w 45"/>
                <a:gd name="T3" fmla="*/ 0 h 6"/>
                <a:gd name="T4" fmla="*/ 18 w 45"/>
                <a:gd name="T5" fmla="*/ 6 h 6"/>
                <a:gd name="T6" fmla="*/ 45 w 45"/>
                <a:gd name="T7" fmla="*/ 4 h 6"/>
                <a:gd name="T8" fmla="*/ 2 w 45"/>
                <a:gd name="T9" fmla="*/ 0 h 6"/>
              </a:gdLst>
              <a:ahLst/>
              <a:cxnLst>
                <a:cxn ang="0">
                  <a:pos x="T0" y="T1"/>
                </a:cxn>
                <a:cxn ang="0">
                  <a:pos x="T2" y="T3"/>
                </a:cxn>
                <a:cxn ang="0">
                  <a:pos x="T4" y="T5"/>
                </a:cxn>
                <a:cxn ang="0">
                  <a:pos x="T6" y="T7"/>
                </a:cxn>
                <a:cxn ang="0">
                  <a:pos x="T8" y="T9"/>
                </a:cxn>
              </a:cxnLst>
              <a:rect l="0" t="0" r="r" b="b"/>
              <a:pathLst>
                <a:path w="45" h="6">
                  <a:moveTo>
                    <a:pt x="2" y="0"/>
                  </a:moveTo>
                  <a:lnTo>
                    <a:pt x="2" y="0"/>
                  </a:lnTo>
                  <a:cubicBezTo>
                    <a:pt x="0" y="1"/>
                    <a:pt x="15" y="4"/>
                    <a:pt x="18" y="6"/>
                  </a:cubicBezTo>
                  <a:lnTo>
                    <a:pt x="45" y="4"/>
                  </a:lnTo>
                  <a:cubicBezTo>
                    <a:pt x="31" y="3"/>
                    <a:pt x="4" y="2"/>
                    <a:pt x="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3" name="Freeform 16"/>
            <p:cNvSpPr>
              <a:spLocks/>
            </p:cNvSpPr>
            <p:nvPr/>
          </p:nvSpPr>
          <p:spPr bwMode="invGray">
            <a:xfrm>
              <a:off x="11809413" y="1531708"/>
              <a:ext cx="41275" cy="2462"/>
            </a:xfrm>
            <a:custGeom>
              <a:avLst/>
              <a:gdLst>
                <a:gd name="T0" fmla="*/ 42 w 44"/>
                <a:gd name="T1" fmla="*/ 0 h 3"/>
                <a:gd name="T2" fmla="*/ 42 w 44"/>
                <a:gd name="T3" fmla="*/ 0 h 3"/>
                <a:gd name="T4" fmla="*/ 0 w 44"/>
                <a:gd name="T5" fmla="*/ 3 h 3"/>
                <a:gd name="T6" fmla="*/ 42 w 44"/>
                <a:gd name="T7" fmla="*/ 0 h 3"/>
              </a:gdLst>
              <a:ahLst/>
              <a:cxnLst>
                <a:cxn ang="0">
                  <a:pos x="T0" y="T1"/>
                </a:cxn>
                <a:cxn ang="0">
                  <a:pos x="T2" y="T3"/>
                </a:cxn>
                <a:cxn ang="0">
                  <a:pos x="T4" y="T5"/>
                </a:cxn>
                <a:cxn ang="0">
                  <a:pos x="T6" y="T7"/>
                </a:cxn>
              </a:cxnLst>
              <a:rect l="0" t="0" r="r" b="b"/>
              <a:pathLst>
                <a:path w="44" h="3">
                  <a:moveTo>
                    <a:pt x="42" y="0"/>
                  </a:moveTo>
                  <a:lnTo>
                    <a:pt x="42" y="0"/>
                  </a:lnTo>
                  <a:lnTo>
                    <a:pt x="0" y="3"/>
                  </a:lnTo>
                  <a:cubicBezTo>
                    <a:pt x="37" y="3"/>
                    <a:pt x="44" y="2"/>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4" name="Freeform 17"/>
            <p:cNvSpPr>
              <a:spLocks/>
            </p:cNvSpPr>
            <p:nvPr/>
          </p:nvSpPr>
          <p:spPr bwMode="invGray">
            <a:xfrm>
              <a:off x="12003088" y="1537863"/>
              <a:ext cx="77787" cy="3693"/>
            </a:xfrm>
            <a:custGeom>
              <a:avLst/>
              <a:gdLst>
                <a:gd name="T0" fmla="*/ 14 w 82"/>
                <a:gd name="T1" fmla="*/ 5 h 5"/>
                <a:gd name="T2" fmla="*/ 14 w 82"/>
                <a:gd name="T3" fmla="*/ 5 h 5"/>
                <a:gd name="T4" fmla="*/ 82 w 82"/>
                <a:gd name="T5" fmla="*/ 0 h 5"/>
                <a:gd name="T6" fmla="*/ 0 w 82"/>
                <a:gd name="T7" fmla="*/ 5 h 5"/>
                <a:gd name="T8" fmla="*/ 14 w 82"/>
                <a:gd name="T9" fmla="*/ 5 h 5"/>
              </a:gdLst>
              <a:ahLst/>
              <a:cxnLst>
                <a:cxn ang="0">
                  <a:pos x="T0" y="T1"/>
                </a:cxn>
                <a:cxn ang="0">
                  <a:pos x="T2" y="T3"/>
                </a:cxn>
                <a:cxn ang="0">
                  <a:pos x="T4" y="T5"/>
                </a:cxn>
                <a:cxn ang="0">
                  <a:pos x="T6" y="T7"/>
                </a:cxn>
                <a:cxn ang="0">
                  <a:pos x="T8" y="T9"/>
                </a:cxn>
              </a:cxnLst>
              <a:rect l="0" t="0" r="r" b="b"/>
              <a:pathLst>
                <a:path w="82" h="5">
                  <a:moveTo>
                    <a:pt x="14" y="5"/>
                  </a:moveTo>
                  <a:lnTo>
                    <a:pt x="14" y="5"/>
                  </a:lnTo>
                  <a:lnTo>
                    <a:pt x="82" y="0"/>
                  </a:lnTo>
                  <a:lnTo>
                    <a:pt x="0" y="5"/>
                  </a:lnTo>
                  <a:lnTo>
                    <a:pt x="14"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5" name="Freeform 18"/>
            <p:cNvSpPr>
              <a:spLocks/>
            </p:cNvSpPr>
            <p:nvPr/>
          </p:nvSpPr>
          <p:spPr bwMode="invGray">
            <a:xfrm>
              <a:off x="11664950" y="1523092"/>
              <a:ext cx="39687" cy="4924"/>
            </a:xfrm>
            <a:custGeom>
              <a:avLst/>
              <a:gdLst>
                <a:gd name="T0" fmla="*/ 19 w 42"/>
                <a:gd name="T1" fmla="*/ 4 h 5"/>
                <a:gd name="T2" fmla="*/ 19 w 42"/>
                <a:gd name="T3" fmla="*/ 4 h 5"/>
                <a:gd name="T4" fmla="*/ 42 w 42"/>
                <a:gd name="T5" fmla="*/ 0 h 5"/>
                <a:gd name="T6" fmla="*/ 0 w 42"/>
                <a:gd name="T7" fmla="*/ 5 h 5"/>
                <a:gd name="T8" fmla="*/ 19 w 42"/>
                <a:gd name="T9" fmla="*/ 4 h 5"/>
              </a:gdLst>
              <a:ahLst/>
              <a:cxnLst>
                <a:cxn ang="0">
                  <a:pos x="T0" y="T1"/>
                </a:cxn>
                <a:cxn ang="0">
                  <a:pos x="T2" y="T3"/>
                </a:cxn>
                <a:cxn ang="0">
                  <a:pos x="T4" y="T5"/>
                </a:cxn>
                <a:cxn ang="0">
                  <a:pos x="T6" y="T7"/>
                </a:cxn>
                <a:cxn ang="0">
                  <a:pos x="T8" y="T9"/>
                </a:cxn>
              </a:cxnLst>
              <a:rect l="0" t="0" r="r" b="b"/>
              <a:pathLst>
                <a:path w="42" h="5">
                  <a:moveTo>
                    <a:pt x="19" y="4"/>
                  </a:moveTo>
                  <a:lnTo>
                    <a:pt x="19" y="4"/>
                  </a:lnTo>
                  <a:lnTo>
                    <a:pt x="42" y="0"/>
                  </a:lnTo>
                  <a:lnTo>
                    <a:pt x="0" y="5"/>
                  </a:lnTo>
                  <a:lnTo>
                    <a:pt x="19"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6" name="Freeform 19"/>
            <p:cNvSpPr>
              <a:spLocks/>
            </p:cNvSpPr>
            <p:nvPr/>
          </p:nvSpPr>
          <p:spPr bwMode="invGray">
            <a:xfrm>
              <a:off x="11506200" y="1521861"/>
              <a:ext cx="92075" cy="4924"/>
            </a:xfrm>
            <a:custGeom>
              <a:avLst/>
              <a:gdLst>
                <a:gd name="T0" fmla="*/ 81 w 98"/>
                <a:gd name="T1" fmla="*/ 6 h 6"/>
                <a:gd name="T2" fmla="*/ 81 w 98"/>
                <a:gd name="T3" fmla="*/ 6 h 6"/>
                <a:gd name="T4" fmla="*/ 75 w 98"/>
                <a:gd name="T5" fmla="*/ 0 h 6"/>
                <a:gd name="T6" fmla="*/ 0 w 98"/>
                <a:gd name="T7" fmla="*/ 5 h 6"/>
                <a:gd name="T8" fmla="*/ 81 w 98"/>
                <a:gd name="T9" fmla="*/ 6 h 6"/>
              </a:gdLst>
              <a:ahLst/>
              <a:cxnLst>
                <a:cxn ang="0">
                  <a:pos x="T0" y="T1"/>
                </a:cxn>
                <a:cxn ang="0">
                  <a:pos x="T2" y="T3"/>
                </a:cxn>
                <a:cxn ang="0">
                  <a:pos x="T4" y="T5"/>
                </a:cxn>
                <a:cxn ang="0">
                  <a:pos x="T6" y="T7"/>
                </a:cxn>
                <a:cxn ang="0">
                  <a:pos x="T8" y="T9"/>
                </a:cxn>
              </a:cxnLst>
              <a:rect l="0" t="0" r="r" b="b"/>
              <a:pathLst>
                <a:path w="98" h="6">
                  <a:moveTo>
                    <a:pt x="81" y="6"/>
                  </a:moveTo>
                  <a:lnTo>
                    <a:pt x="81" y="6"/>
                  </a:lnTo>
                  <a:cubicBezTo>
                    <a:pt x="98" y="3"/>
                    <a:pt x="57" y="1"/>
                    <a:pt x="75" y="0"/>
                  </a:cubicBezTo>
                  <a:cubicBezTo>
                    <a:pt x="47" y="0"/>
                    <a:pt x="22" y="2"/>
                    <a:pt x="0" y="5"/>
                  </a:cubicBezTo>
                  <a:cubicBezTo>
                    <a:pt x="24" y="3"/>
                    <a:pt x="49" y="4"/>
                    <a:pt x="81"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7" name="Freeform 20"/>
            <p:cNvSpPr>
              <a:spLocks/>
            </p:cNvSpPr>
            <p:nvPr/>
          </p:nvSpPr>
          <p:spPr bwMode="invGray">
            <a:xfrm>
              <a:off x="11471275" y="1525554"/>
              <a:ext cx="34925" cy="3693"/>
            </a:xfrm>
            <a:custGeom>
              <a:avLst/>
              <a:gdLst>
                <a:gd name="T0" fmla="*/ 0 w 36"/>
                <a:gd name="T1" fmla="*/ 3 h 3"/>
                <a:gd name="T2" fmla="*/ 0 w 36"/>
                <a:gd name="T3" fmla="*/ 3 h 3"/>
                <a:gd name="T4" fmla="*/ 36 w 36"/>
                <a:gd name="T5" fmla="*/ 0 h 3"/>
                <a:gd name="T6" fmla="*/ 0 w 36"/>
                <a:gd name="T7" fmla="*/ 3 h 3"/>
              </a:gdLst>
              <a:ahLst/>
              <a:cxnLst>
                <a:cxn ang="0">
                  <a:pos x="T0" y="T1"/>
                </a:cxn>
                <a:cxn ang="0">
                  <a:pos x="T2" y="T3"/>
                </a:cxn>
                <a:cxn ang="0">
                  <a:pos x="T4" y="T5"/>
                </a:cxn>
                <a:cxn ang="0">
                  <a:pos x="T6" y="T7"/>
                </a:cxn>
              </a:cxnLst>
              <a:rect l="0" t="0" r="r" b="b"/>
              <a:pathLst>
                <a:path w="36" h="3">
                  <a:moveTo>
                    <a:pt x="0" y="3"/>
                  </a:moveTo>
                  <a:lnTo>
                    <a:pt x="0" y="3"/>
                  </a:lnTo>
                  <a:cubicBezTo>
                    <a:pt x="11" y="2"/>
                    <a:pt x="23" y="1"/>
                    <a:pt x="36" y="0"/>
                  </a:cubicBezTo>
                  <a:cubicBezTo>
                    <a:pt x="24" y="0"/>
                    <a:pt x="12"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8" name="Freeform 21"/>
            <p:cNvSpPr>
              <a:spLocks/>
            </p:cNvSpPr>
            <p:nvPr/>
          </p:nvSpPr>
          <p:spPr bwMode="invGray">
            <a:xfrm>
              <a:off x="11710988" y="1529246"/>
              <a:ext cx="30162" cy="4924"/>
            </a:xfrm>
            <a:custGeom>
              <a:avLst/>
              <a:gdLst>
                <a:gd name="T0" fmla="*/ 32 w 32"/>
                <a:gd name="T1" fmla="*/ 5 h 5"/>
                <a:gd name="T2" fmla="*/ 32 w 32"/>
                <a:gd name="T3" fmla="*/ 5 h 5"/>
                <a:gd name="T4" fmla="*/ 0 w 32"/>
                <a:gd name="T5" fmla="*/ 0 h 5"/>
                <a:gd name="T6" fmla="*/ 16 w 32"/>
                <a:gd name="T7" fmla="*/ 5 h 5"/>
                <a:gd name="T8" fmla="*/ 32 w 32"/>
                <a:gd name="T9" fmla="*/ 5 h 5"/>
              </a:gdLst>
              <a:ahLst/>
              <a:cxnLst>
                <a:cxn ang="0">
                  <a:pos x="T0" y="T1"/>
                </a:cxn>
                <a:cxn ang="0">
                  <a:pos x="T2" y="T3"/>
                </a:cxn>
                <a:cxn ang="0">
                  <a:pos x="T4" y="T5"/>
                </a:cxn>
                <a:cxn ang="0">
                  <a:pos x="T6" y="T7"/>
                </a:cxn>
                <a:cxn ang="0">
                  <a:pos x="T8" y="T9"/>
                </a:cxn>
              </a:cxnLst>
              <a:rect l="0" t="0" r="r" b="b"/>
              <a:pathLst>
                <a:path w="32" h="5">
                  <a:moveTo>
                    <a:pt x="32" y="5"/>
                  </a:moveTo>
                  <a:lnTo>
                    <a:pt x="32" y="5"/>
                  </a:lnTo>
                  <a:cubicBezTo>
                    <a:pt x="29" y="4"/>
                    <a:pt x="23" y="1"/>
                    <a:pt x="0" y="0"/>
                  </a:cubicBezTo>
                  <a:lnTo>
                    <a:pt x="16" y="5"/>
                  </a:lnTo>
                  <a:lnTo>
                    <a:pt x="32"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69" name="Freeform 22"/>
            <p:cNvSpPr>
              <a:spLocks/>
            </p:cNvSpPr>
            <p:nvPr/>
          </p:nvSpPr>
          <p:spPr bwMode="invGray">
            <a:xfrm>
              <a:off x="11691938" y="1532939"/>
              <a:ext cx="34925" cy="1231"/>
            </a:xfrm>
            <a:custGeom>
              <a:avLst/>
              <a:gdLst>
                <a:gd name="T0" fmla="*/ 36 w 36"/>
                <a:gd name="T1" fmla="*/ 1 h 1"/>
                <a:gd name="T2" fmla="*/ 36 w 36"/>
                <a:gd name="T3" fmla="*/ 1 h 1"/>
                <a:gd name="T4" fmla="*/ 35 w 36"/>
                <a:gd name="T5" fmla="*/ 1 h 1"/>
                <a:gd name="T6" fmla="*/ 0 w 36"/>
                <a:gd name="T7" fmla="*/ 0 h 1"/>
                <a:gd name="T8" fmla="*/ 36 w 36"/>
                <a:gd name="T9" fmla="*/ 1 h 1"/>
              </a:gdLst>
              <a:ahLst/>
              <a:cxnLst>
                <a:cxn ang="0">
                  <a:pos x="T0" y="T1"/>
                </a:cxn>
                <a:cxn ang="0">
                  <a:pos x="T2" y="T3"/>
                </a:cxn>
                <a:cxn ang="0">
                  <a:pos x="T4" y="T5"/>
                </a:cxn>
                <a:cxn ang="0">
                  <a:pos x="T6" y="T7"/>
                </a:cxn>
                <a:cxn ang="0">
                  <a:pos x="T8" y="T9"/>
                </a:cxn>
              </a:cxnLst>
              <a:rect l="0" t="0" r="r" b="b"/>
              <a:pathLst>
                <a:path w="36" h="1">
                  <a:moveTo>
                    <a:pt x="36" y="1"/>
                  </a:moveTo>
                  <a:lnTo>
                    <a:pt x="36" y="1"/>
                  </a:lnTo>
                  <a:lnTo>
                    <a:pt x="35" y="1"/>
                  </a:lnTo>
                  <a:lnTo>
                    <a:pt x="0" y="0"/>
                  </a:lnTo>
                  <a:lnTo>
                    <a:pt x="36"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0" name="Freeform 23"/>
            <p:cNvSpPr>
              <a:spLocks/>
            </p:cNvSpPr>
            <p:nvPr/>
          </p:nvSpPr>
          <p:spPr bwMode="invGray">
            <a:xfrm>
              <a:off x="11741150" y="1534170"/>
              <a:ext cx="4762" cy="0"/>
            </a:xfrm>
            <a:custGeom>
              <a:avLst/>
              <a:gdLst>
                <a:gd name="T0" fmla="*/ 5 w 5"/>
                <a:gd name="T1" fmla="*/ 5 w 5"/>
                <a:gd name="T2" fmla="*/ 0 w 5"/>
                <a:gd name="T3" fmla="*/ 5 w 5"/>
              </a:gdLst>
              <a:ahLst/>
              <a:cxnLst>
                <a:cxn ang="0">
                  <a:pos x="T0" y="0"/>
                </a:cxn>
                <a:cxn ang="0">
                  <a:pos x="T1" y="0"/>
                </a:cxn>
                <a:cxn ang="0">
                  <a:pos x="T2" y="0"/>
                </a:cxn>
                <a:cxn ang="0">
                  <a:pos x="T3" y="0"/>
                </a:cxn>
              </a:cxnLst>
              <a:rect l="0" t="0" r="r" b="b"/>
              <a:pathLst>
                <a:path w="5">
                  <a:moveTo>
                    <a:pt x="5" y="0"/>
                  </a:moveTo>
                  <a:lnTo>
                    <a:pt x="5" y="0"/>
                  </a:lnTo>
                  <a:lnTo>
                    <a:pt x="0" y="0"/>
                  </a:lnTo>
                  <a:cubicBezTo>
                    <a:pt x="2" y="0"/>
                    <a:pt x="3" y="0"/>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1" name="Freeform 24"/>
            <p:cNvSpPr>
              <a:spLocks/>
            </p:cNvSpPr>
            <p:nvPr/>
          </p:nvSpPr>
          <p:spPr bwMode="invGray">
            <a:xfrm>
              <a:off x="11841163" y="1537863"/>
              <a:ext cx="71437" cy="8617"/>
            </a:xfrm>
            <a:custGeom>
              <a:avLst/>
              <a:gdLst>
                <a:gd name="T0" fmla="*/ 75 w 75"/>
                <a:gd name="T1" fmla="*/ 0 h 9"/>
                <a:gd name="T2" fmla="*/ 75 w 75"/>
                <a:gd name="T3" fmla="*/ 0 h 9"/>
                <a:gd name="T4" fmla="*/ 49 w 75"/>
                <a:gd name="T5" fmla="*/ 9 h 9"/>
                <a:gd name="T6" fmla="*/ 75 w 75"/>
                <a:gd name="T7" fmla="*/ 0 h 9"/>
              </a:gdLst>
              <a:ahLst/>
              <a:cxnLst>
                <a:cxn ang="0">
                  <a:pos x="T0" y="T1"/>
                </a:cxn>
                <a:cxn ang="0">
                  <a:pos x="T2" y="T3"/>
                </a:cxn>
                <a:cxn ang="0">
                  <a:pos x="T4" y="T5"/>
                </a:cxn>
                <a:cxn ang="0">
                  <a:pos x="T6" y="T7"/>
                </a:cxn>
              </a:cxnLst>
              <a:rect l="0" t="0" r="r" b="b"/>
              <a:pathLst>
                <a:path w="75" h="9">
                  <a:moveTo>
                    <a:pt x="75" y="0"/>
                  </a:moveTo>
                  <a:lnTo>
                    <a:pt x="75" y="0"/>
                  </a:lnTo>
                  <a:cubicBezTo>
                    <a:pt x="51" y="3"/>
                    <a:pt x="0" y="5"/>
                    <a:pt x="49" y="9"/>
                  </a:cubicBezTo>
                  <a:cubicBezTo>
                    <a:pt x="66" y="6"/>
                    <a:pt x="38" y="4"/>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2" name="Freeform 25"/>
            <p:cNvSpPr>
              <a:spLocks/>
            </p:cNvSpPr>
            <p:nvPr/>
          </p:nvSpPr>
          <p:spPr bwMode="invGray">
            <a:xfrm>
              <a:off x="11764963" y="1535401"/>
              <a:ext cx="44450" cy="3693"/>
            </a:xfrm>
            <a:custGeom>
              <a:avLst/>
              <a:gdLst>
                <a:gd name="T0" fmla="*/ 0 w 47"/>
                <a:gd name="T1" fmla="*/ 3 h 4"/>
                <a:gd name="T2" fmla="*/ 0 w 47"/>
                <a:gd name="T3" fmla="*/ 3 h 4"/>
                <a:gd name="T4" fmla="*/ 44 w 47"/>
                <a:gd name="T5" fmla="*/ 4 h 4"/>
                <a:gd name="T6" fmla="*/ 47 w 47"/>
                <a:gd name="T7" fmla="*/ 0 h 4"/>
                <a:gd name="T8" fmla="*/ 0 w 47"/>
                <a:gd name="T9" fmla="*/ 3 h 4"/>
              </a:gdLst>
              <a:ahLst/>
              <a:cxnLst>
                <a:cxn ang="0">
                  <a:pos x="T0" y="T1"/>
                </a:cxn>
                <a:cxn ang="0">
                  <a:pos x="T2" y="T3"/>
                </a:cxn>
                <a:cxn ang="0">
                  <a:pos x="T4" y="T5"/>
                </a:cxn>
                <a:cxn ang="0">
                  <a:pos x="T6" y="T7"/>
                </a:cxn>
                <a:cxn ang="0">
                  <a:pos x="T8" y="T9"/>
                </a:cxn>
              </a:cxnLst>
              <a:rect l="0" t="0" r="r" b="b"/>
              <a:pathLst>
                <a:path w="47" h="4">
                  <a:moveTo>
                    <a:pt x="0" y="3"/>
                  </a:moveTo>
                  <a:lnTo>
                    <a:pt x="0" y="3"/>
                  </a:lnTo>
                  <a:lnTo>
                    <a:pt x="44" y="4"/>
                  </a:lnTo>
                  <a:cubicBezTo>
                    <a:pt x="43" y="3"/>
                    <a:pt x="35" y="1"/>
                    <a:pt x="47" y="0"/>
                  </a:cubicBez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3" name="Freeform 26"/>
            <p:cNvSpPr>
              <a:spLocks/>
            </p:cNvSpPr>
            <p:nvPr/>
          </p:nvSpPr>
          <p:spPr bwMode="invGray">
            <a:xfrm>
              <a:off x="11744325" y="1537863"/>
              <a:ext cx="20637" cy="2462"/>
            </a:xfrm>
            <a:custGeom>
              <a:avLst/>
              <a:gdLst>
                <a:gd name="T0" fmla="*/ 0 w 22"/>
                <a:gd name="T1" fmla="*/ 2 h 2"/>
                <a:gd name="T2" fmla="*/ 0 w 22"/>
                <a:gd name="T3" fmla="*/ 2 h 2"/>
                <a:gd name="T4" fmla="*/ 22 w 22"/>
                <a:gd name="T5" fmla="*/ 0 h 2"/>
                <a:gd name="T6" fmla="*/ 5 w 22"/>
                <a:gd name="T7" fmla="*/ 0 h 2"/>
                <a:gd name="T8" fmla="*/ 0 w 22"/>
                <a:gd name="T9" fmla="*/ 2 h 2"/>
              </a:gdLst>
              <a:ahLst/>
              <a:cxnLst>
                <a:cxn ang="0">
                  <a:pos x="T0" y="T1"/>
                </a:cxn>
                <a:cxn ang="0">
                  <a:pos x="T2" y="T3"/>
                </a:cxn>
                <a:cxn ang="0">
                  <a:pos x="T4" y="T5"/>
                </a:cxn>
                <a:cxn ang="0">
                  <a:pos x="T6" y="T7"/>
                </a:cxn>
                <a:cxn ang="0">
                  <a:pos x="T8" y="T9"/>
                </a:cxn>
              </a:cxnLst>
              <a:rect l="0" t="0" r="r" b="b"/>
              <a:pathLst>
                <a:path w="22" h="2">
                  <a:moveTo>
                    <a:pt x="0" y="2"/>
                  </a:moveTo>
                  <a:lnTo>
                    <a:pt x="0" y="2"/>
                  </a:lnTo>
                  <a:lnTo>
                    <a:pt x="22" y="0"/>
                  </a:lnTo>
                  <a:lnTo>
                    <a:pt x="5" y="0"/>
                  </a:lnTo>
                  <a:lnTo>
                    <a:pt x="0"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4" name="Freeform 27"/>
            <p:cNvSpPr>
              <a:spLocks/>
            </p:cNvSpPr>
            <p:nvPr/>
          </p:nvSpPr>
          <p:spPr bwMode="invGray">
            <a:xfrm>
              <a:off x="11482388" y="1531708"/>
              <a:ext cx="85725" cy="3693"/>
            </a:xfrm>
            <a:custGeom>
              <a:avLst/>
              <a:gdLst>
                <a:gd name="T0" fmla="*/ 63 w 90"/>
                <a:gd name="T1" fmla="*/ 0 h 4"/>
                <a:gd name="T2" fmla="*/ 63 w 90"/>
                <a:gd name="T3" fmla="*/ 0 h 4"/>
                <a:gd name="T4" fmla="*/ 0 w 90"/>
                <a:gd name="T5" fmla="*/ 2 h 4"/>
                <a:gd name="T6" fmla="*/ 76 w 90"/>
                <a:gd name="T7" fmla="*/ 4 h 4"/>
                <a:gd name="T8" fmla="*/ 63 w 90"/>
                <a:gd name="T9" fmla="*/ 0 h 4"/>
              </a:gdLst>
              <a:ahLst/>
              <a:cxnLst>
                <a:cxn ang="0">
                  <a:pos x="T0" y="T1"/>
                </a:cxn>
                <a:cxn ang="0">
                  <a:pos x="T2" y="T3"/>
                </a:cxn>
                <a:cxn ang="0">
                  <a:pos x="T4" y="T5"/>
                </a:cxn>
                <a:cxn ang="0">
                  <a:pos x="T6" y="T7"/>
                </a:cxn>
                <a:cxn ang="0">
                  <a:pos x="T8" y="T9"/>
                </a:cxn>
              </a:cxnLst>
              <a:rect l="0" t="0" r="r" b="b"/>
              <a:pathLst>
                <a:path w="90" h="4">
                  <a:moveTo>
                    <a:pt x="63" y="0"/>
                  </a:moveTo>
                  <a:lnTo>
                    <a:pt x="63" y="0"/>
                  </a:lnTo>
                  <a:cubicBezTo>
                    <a:pt x="44" y="2"/>
                    <a:pt x="23" y="2"/>
                    <a:pt x="0" y="2"/>
                  </a:cubicBezTo>
                  <a:cubicBezTo>
                    <a:pt x="25" y="3"/>
                    <a:pt x="51" y="4"/>
                    <a:pt x="76" y="4"/>
                  </a:cubicBezTo>
                  <a:cubicBezTo>
                    <a:pt x="79" y="2"/>
                    <a:pt x="90" y="0"/>
                    <a:pt x="6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5" name="Freeform 28"/>
            <p:cNvSpPr>
              <a:spLocks/>
            </p:cNvSpPr>
            <p:nvPr/>
          </p:nvSpPr>
          <p:spPr bwMode="invGray">
            <a:xfrm>
              <a:off x="11626850" y="1532939"/>
              <a:ext cx="4762" cy="1231"/>
            </a:xfrm>
            <a:custGeom>
              <a:avLst/>
              <a:gdLst>
                <a:gd name="T0" fmla="*/ 5 w 5"/>
                <a:gd name="T1" fmla="*/ 0 h 1"/>
                <a:gd name="T2" fmla="*/ 5 w 5"/>
                <a:gd name="T3" fmla="*/ 0 h 1"/>
                <a:gd name="T4" fmla="*/ 0 w 5"/>
                <a:gd name="T5" fmla="*/ 1 h 1"/>
                <a:gd name="T6" fmla="*/ 5 w 5"/>
                <a:gd name="T7" fmla="*/ 0 h 1"/>
              </a:gdLst>
              <a:ahLst/>
              <a:cxnLst>
                <a:cxn ang="0">
                  <a:pos x="T0" y="T1"/>
                </a:cxn>
                <a:cxn ang="0">
                  <a:pos x="T2" y="T3"/>
                </a:cxn>
                <a:cxn ang="0">
                  <a:pos x="T4" y="T5"/>
                </a:cxn>
                <a:cxn ang="0">
                  <a:pos x="T6" y="T7"/>
                </a:cxn>
              </a:cxnLst>
              <a:rect l="0" t="0" r="r" b="b"/>
              <a:pathLst>
                <a:path w="5" h="1">
                  <a:moveTo>
                    <a:pt x="5" y="0"/>
                  </a:moveTo>
                  <a:lnTo>
                    <a:pt x="5" y="0"/>
                  </a:lnTo>
                  <a:lnTo>
                    <a:pt x="0" y="1"/>
                  </a:lnTo>
                  <a:cubicBezTo>
                    <a:pt x="3" y="1"/>
                    <a:pt x="5" y="1"/>
                    <a:pt x="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6" name="Freeform 29"/>
            <p:cNvSpPr>
              <a:spLocks/>
            </p:cNvSpPr>
            <p:nvPr/>
          </p:nvSpPr>
          <p:spPr bwMode="invGray">
            <a:xfrm>
              <a:off x="11261725" y="1534170"/>
              <a:ext cx="4762" cy="0"/>
            </a:xfrm>
            <a:custGeom>
              <a:avLst/>
              <a:gdLst>
                <a:gd name="T0" fmla="*/ 0 w 5"/>
                <a:gd name="T1" fmla="*/ 0 h 1"/>
                <a:gd name="T2" fmla="*/ 0 w 5"/>
                <a:gd name="T3" fmla="*/ 0 h 1"/>
                <a:gd name="T4" fmla="*/ 4 w 5"/>
                <a:gd name="T5" fmla="*/ 1 h 1"/>
                <a:gd name="T6" fmla="*/ 5 w 5"/>
                <a:gd name="T7" fmla="*/ 0 h 1"/>
                <a:gd name="T8" fmla="*/ 0 w 5"/>
                <a:gd name="T9" fmla="*/ 0 h 1"/>
              </a:gdLst>
              <a:ahLst/>
              <a:cxnLst>
                <a:cxn ang="0">
                  <a:pos x="T0" y="T1"/>
                </a:cxn>
                <a:cxn ang="0">
                  <a:pos x="T2" y="T3"/>
                </a:cxn>
                <a:cxn ang="0">
                  <a:pos x="T4" y="T5"/>
                </a:cxn>
                <a:cxn ang="0">
                  <a:pos x="T6" y="T7"/>
                </a:cxn>
                <a:cxn ang="0">
                  <a:pos x="T8" y="T9"/>
                </a:cxn>
              </a:cxnLst>
              <a:rect l="0" t="0" r="r" b="b"/>
              <a:pathLst>
                <a:path w="5" h="1">
                  <a:moveTo>
                    <a:pt x="0" y="0"/>
                  </a:moveTo>
                  <a:lnTo>
                    <a:pt x="0" y="0"/>
                  </a:lnTo>
                  <a:lnTo>
                    <a:pt x="4" y="1"/>
                  </a:lnTo>
                  <a:cubicBezTo>
                    <a:pt x="4" y="1"/>
                    <a:pt x="4" y="0"/>
                    <a:pt x="5"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7" name="Freeform 30"/>
            <p:cNvSpPr>
              <a:spLocks/>
            </p:cNvSpPr>
            <p:nvPr/>
          </p:nvSpPr>
          <p:spPr bwMode="invGray">
            <a:xfrm>
              <a:off x="11553825" y="1534170"/>
              <a:ext cx="44450" cy="2462"/>
            </a:xfrm>
            <a:custGeom>
              <a:avLst/>
              <a:gdLst>
                <a:gd name="T0" fmla="*/ 6 w 47"/>
                <a:gd name="T1" fmla="*/ 2 h 2"/>
                <a:gd name="T2" fmla="*/ 6 w 47"/>
                <a:gd name="T3" fmla="*/ 2 h 2"/>
                <a:gd name="T4" fmla="*/ 47 w 47"/>
                <a:gd name="T5" fmla="*/ 0 h 2"/>
                <a:gd name="T6" fmla="*/ 2 w 47"/>
                <a:gd name="T7" fmla="*/ 1 h 2"/>
                <a:gd name="T8" fmla="*/ 6 w 47"/>
                <a:gd name="T9" fmla="*/ 2 h 2"/>
              </a:gdLst>
              <a:ahLst/>
              <a:cxnLst>
                <a:cxn ang="0">
                  <a:pos x="T0" y="T1"/>
                </a:cxn>
                <a:cxn ang="0">
                  <a:pos x="T2" y="T3"/>
                </a:cxn>
                <a:cxn ang="0">
                  <a:pos x="T4" y="T5"/>
                </a:cxn>
                <a:cxn ang="0">
                  <a:pos x="T6" y="T7"/>
                </a:cxn>
                <a:cxn ang="0">
                  <a:pos x="T8" y="T9"/>
                </a:cxn>
              </a:cxnLst>
              <a:rect l="0" t="0" r="r" b="b"/>
              <a:pathLst>
                <a:path w="47" h="2">
                  <a:moveTo>
                    <a:pt x="6" y="2"/>
                  </a:moveTo>
                  <a:lnTo>
                    <a:pt x="6" y="2"/>
                  </a:lnTo>
                  <a:cubicBezTo>
                    <a:pt x="25" y="2"/>
                    <a:pt x="36" y="1"/>
                    <a:pt x="47" y="0"/>
                  </a:cubicBezTo>
                  <a:cubicBezTo>
                    <a:pt x="33" y="0"/>
                    <a:pt x="18" y="1"/>
                    <a:pt x="2" y="1"/>
                  </a:cubicBezTo>
                  <a:cubicBezTo>
                    <a:pt x="0"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8" name="Freeform 31"/>
            <p:cNvSpPr>
              <a:spLocks/>
            </p:cNvSpPr>
            <p:nvPr/>
          </p:nvSpPr>
          <p:spPr bwMode="invGray">
            <a:xfrm>
              <a:off x="11409363" y="1529246"/>
              <a:ext cx="31750" cy="2462"/>
            </a:xfrm>
            <a:custGeom>
              <a:avLst/>
              <a:gdLst>
                <a:gd name="T0" fmla="*/ 0 w 33"/>
                <a:gd name="T1" fmla="*/ 1 h 3"/>
                <a:gd name="T2" fmla="*/ 0 w 33"/>
                <a:gd name="T3" fmla="*/ 1 h 3"/>
                <a:gd name="T4" fmla="*/ 33 w 33"/>
                <a:gd name="T5" fmla="*/ 3 h 3"/>
                <a:gd name="T6" fmla="*/ 0 w 33"/>
                <a:gd name="T7" fmla="*/ 1 h 3"/>
              </a:gdLst>
              <a:ahLst/>
              <a:cxnLst>
                <a:cxn ang="0">
                  <a:pos x="T0" y="T1"/>
                </a:cxn>
                <a:cxn ang="0">
                  <a:pos x="T2" y="T3"/>
                </a:cxn>
                <a:cxn ang="0">
                  <a:pos x="T4" y="T5"/>
                </a:cxn>
                <a:cxn ang="0">
                  <a:pos x="T6" y="T7"/>
                </a:cxn>
              </a:cxnLst>
              <a:rect l="0" t="0" r="r" b="b"/>
              <a:pathLst>
                <a:path w="33" h="3">
                  <a:moveTo>
                    <a:pt x="0" y="1"/>
                  </a:moveTo>
                  <a:lnTo>
                    <a:pt x="0" y="1"/>
                  </a:lnTo>
                  <a:cubicBezTo>
                    <a:pt x="10" y="2"/>
                    <a:pt x="21" y="3"/>
                    <a:pt x="33" y="3"/>
                  </a:cubicBezTo>
                  <a:cubicBezTo>
                    <a:pt x="23" y="2"/>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79" name="Freeform 32"/>
            <p:cNvSpPr>
              <a:spLocks/>
            </p:cNvSpPr>
            <p:nvPr/>
          </p:nvSpPr>
          <p:spPr bwMode="invGray">
            <a:xfrm>
              <a:off x="11618913" y="1531708"/>
              <a:ext cx="6350" cy="0"/>
            </a:xfrm>
            <a:custGeom>
              <a:avLst/>
              <a:gdLst>
                <a:gd name="T0" fmla="*/ 3 w 6"/>
                <a:gd name="T1" fmla="*/ 1 h 1"/>
                <a:gd name="T2" fmla="*/ 3 w 6"/>
                <a:gd name="T3" fmla="*/ 1 h 1"/>
                <a:gd name="T4" fmla="*/ 6 w 6"/>
                <a:gd name="T5" fmla="*/ 1 h 1"/>
                <a:gd name="T6" fmla="*/ 3 w 6"/>
                <a:gd name="T7" fmla="*/ 1 h 1"/>
              </a:gdLst>
              <a:ahLst/>
              <a:cxnLst>
                <a:cxn ang="0">
                  <a:pos x="T0" y="T1"/>
                </a:cxn>
                <a:cxn ang="0">
                  <a:pos x="T2" y="T3"/>
                </a:cxn>
                <a:cxn ang="0">
                  <a:pos x="T4" y="T5"/>
                </a:cxn>
                <a:cxn ang="0">
                  <a:pos x="T6" y="T7"/>
                </a:cxn>
              </a:cxnLst>
              <a:rect l="0" t="0" r="r" b="b"/>
              <a:pathLst>
                <a:path w="6" h="1">
                  <a:moveTo>
                    <a:pt x="3" y="1"/>
                  </a:moveTo>
                  <a:lnTo>
                    <a:pt x="3" y="1"/>
                  </a:lnTo>
                  <a:lnTo>
                    <a:pt x="6" y="1"/>
                  </a:lnTo>
                  <a:cubicBezTo>
                    <a:pt x="0" y="0"/>
                    <a:pt x="0" y="1"/>
                    <a:pt x="3"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0" name="Freeform 33"/>
            <p:cNvSpPr>
              <a:spLocks/>
            </p:cNvSpPr>
            <p:nvPr/>
          </p:nvSpPr>
          <p:spPr bwMode="invGray">
            <a:xfrm>
              <a:off x="11598275" y="1531708"/>
              <a:ext cx="28575" cy="2462"/>
            </a:xfrm>
            <a:custGeom>
              <a:avLst/>
              <a:gdLst>
                <a:gd name="T0" fmla="*/ 25 w 31"/>
                <a:gd name="T1" fmla="*/ 0 h 3"/>
                <a:gd name="T2" fmla="*/ 25 w 31"/>
                <a:gd name="T3" fmla="*/ 0 h 3"/>
                <a:gd name="T4" fmla="*/ 0 w 31"/>
                <a:gd name="T5" fmla="*/ 3 h 3"/>
                <a:gd name="T6" fmla="*/ 31 w 31"/>
                <a:gd name="T7" fmla="*/ 2 h 3"/>
                <a:gd name="T8" fmla="*/ 25 w 31"/>
                <a:gd name="T9" fmla="*/ 0 h 3"/>
              </a:gdLst>
              <a:ahLst/>
              <a:cxnLst>
                <a:cxn ang="0">
                  <a:pos x="T0" y="T1"/>
                </a:cxn>
                <a:cxn ang="0">
                  <a:pos x="T2" y="T3"/>
                </a:cxn>
                <a:cxn ang="0">
                  <a:pos x="T4" y="T5"/>
                </a:cxn>
                <a:cxn ang="0">
                  <a:pos x="T6" y="T7"/>
                </a:cxn>
                <a:cxn ang="0">
                  <a:pos x="T8" y="T9"/>
                </a:cxn>
              </a:cxnLst>
              <a:rect l="0" t="0" r="r" b="b"/>
              <a:pathLst>
                <a:path w="31" h="3">
                  <a:moveTo>
                    <a:pt x="25" y="0"/>
                  </a:moveTo>
                  <a:lnTo>
                    <a:pt x="25" y="0"/>
                  </a:lnTo>
                  <a:cubicBezTo>
                    <a:pt x="15" y="1"/>
                    <a:pt x="8" y="2"/>
                    <a:pt x="0" y="3"/>
                  </a:cubicBezTo>
                  <a:cubicBezTo>
                    <a:pt x="11" y="3"/>
                    <a:pt x="22" y="2"/>
                    <a:pt x="31" y="2"/>
                  </a:cubicBezTo>
                  <a:cubicBezTo>
                    <a:pt x="29" y="1"/>
                    <a:pt x="27" y="1"/>
                    <a:pt x="2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1" name="Freeform 34"/>
            <p:cNvSpPr>
              <a:spLocks/>
            </p:cNvSpPr>
            <p:nvPr/>
          </p:nvSpPr>
          <p:spPr bwMode="invGray">
            <a:xfrm>
              <a:off x="11137900" y="1534170"/>
              <a:ext cx="188912" cy="23388"/>
            </a:xfrm>
            <a:custGeom>
              <a:avLst/>
              <a:gdLst>
                <a:gd name="T0" fmla="*/ 60 w 198"/>
                <a:gd name="T1" fmla="*/ 27 h 27"/>
                <a:gd name="T2" fmla="*/ 60 w 198"/>
                <a:gd name="T3" fmla="*/ 27 h 27"/>
                <a:gd name="T4" fmla="*/ 156 w 198"/>
                <a:gd name="T5" fmla="*/ 24 h 27"/>
                <a:gd name="T6" fmla="*/ 134 w 198"/>
                <a:gd name="T7" fmla="*/ 0 h 27"/>
                <a:gd name="T8" fmla="*/ 89 w 198"/>
                <a:gd name="T9" fmla="*/ 6 h 27"/>
                <a:gd name="T10" fmla="*/ 149 w 198"/>
                <a:gd name="T11" fmla="*/ 14 h 27"/>
                <a:gd name="T12" fmla="*/ 74 w 198"/>
                <a:gd name="T13" fmla="*/ 11 h 27"/>
                <a:gd name="T14" fmla="*/ 13 w 198"/>
                <a:gd name="T15" fmla="*/ 25 h 27"/>
                <a:gd name="T16" fmla="*/ 63 w 198"/>
                <a:gd name="T17" fmla="*/ 23 h 27"/>
                <a:gd name="T18" fmla="*/ 60 w 198"/>
                <a:gd name="T19"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98" h="27">
                  <a:moveTo>
                    <a:pt x="60" y="27"/>
                  </a:moveTo>
                  <a:lnTo>
                    <a:pt x="60" y="27"/>
                  </a:lnTo>
                  <a:cubicBezTo>
                    <a:pt x="63" y="23"/>
                    <a:pt x="113" y="19"/>
                    <a:pt x="156" y="24"/>
                  </a:cubicBezTo>
                  <a:cubicBezTo>
                    <a:pt x="198" y="21"/>
                    <a:pt x="171" y="7"/>
                    <a:pt x="134" y="0"/>
                  </a:cubicBezTo>
                  <a:cubicBezTo>
                    <a:pt x="133" y="2"/>
                    <a:pt x="133" y="3"/>
                    <a:pt x="89" y="6"/>
                  </a:cubicBezTo>
                  <a:cubicBezTo>
                    <a:pt x="104" y="8"/>
                    <a:pt x="186" y="11"/>
                    <a:pt x="149" y="14"/>
                  </a:cubicBezTo>
                  <a:cubicBezTo>
                    <a:pt x="91" y="16"/>
                    <a:pt x="102" y="13"/>
                    <a:pt x="74" y="11"/>
                  </a:cubicBezTo>
                  <a:cubicBezTo>
                    <a:pt x="97" y="16"/>
                    <a:pt x="0" y="18"/>
                    <a:pt x="13" y="25"/>
                  </a:cubicBezTo>
                  <a:lnTo>
                    <a:pt x="63" y="23"/>
                  </a:lnTo>
                  <a:cubicBezTo>
                    <a:pt x="64" y="24"/>
                    <a:pt x="46" y="26"/>
                    <a:pt x="60" y="2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2" name="Freeform 35"/>
            <p:cNvSpPr>
              <a:spLocks/>
            </p:cNvSpPr>
            <p:nvPr/>
          </p:nvSpPr>
          <p:spPr bwMode="invGray">
            <a:xfrm>
              <a:off x="11266488" y="1529246"/>
              <a:ext cx="95250" cy="4924"/>
            </a:xfrm>
            <a:custGeom>
              <a:avLst/>
              <a:gdLst>
                <a:gd name="T0" fmla="*/ 82 w 100"/>
                <a:gd name="T1" fmla="*/ 6 h 6"/>
                <a:gd name="T2" fmla="*/ 82 w 100"/>
                <a:gd name="T3" fmla="*/ 6 h 6"/>
                <a:gd name="T4" fmla="*/ 100 w 100"/>
                <a:gd name="T5" fmla="*/ 6 h 6"/>
                <a:gd name="T6" fmla="*/ 38 w 100"/>
                <a:gd name="T7" fmla="*/ 0 h 6"/>
                <a:gd name="T8" fmla="*/ 0 w 100"/>
                <a:gd name="T9" fmla="*/ 5 h 6"/>
                <a:gd name="T10" fmla="*/ 88 w 100"/>
                <a:gd name="T11" fmla="*/ 6 h 6"/>
                <a:gd name="T12" fmla="*/ 82 w 100"/>
                <a:gd name="T13" fmla="*/ 6 h 6"/>
              </a:gdLst>
              <a:ahLst/>
              <a:cxnLst>
                <a:cxn ang="0">
                  <a:pos x="T0" y="T1"/>
                </a:cxn>
                <a:cxn ang="0">
                  <a:pos x="T2" y="T3"/>
                </a:cxn>
                <a:cxn ang="0">
                  <a:pos x="T4" y="T5"/>
                </a:cxn>
                <a:cxn ang="0">
                  <a:pos x="T6" y="T7"/>
                </a:cxn>
                <a:cxn ang="0">
                  <a:pos x="T8" y="T9"/>
                </a:cxn>
                <a:cxn ang="0">
                  <a:pos x="T10" y="T11"/>
                </a:cxn>
                <a:cxn ang="0">
                  <a:pos x="T12" y="T13"/>
                </a:cxn>
              </a:cxnLst>
              <a:rect l="0" t="0" r="r" b="b"/>
              <a:pathLst>
                <a:path w="100" h="6">
                  <a:moveTo>
                    <a:pt x="82" y="6"/>
                  </a:moveTo>
                  <a:lnTo>
                    <a:pt x="82" y="6"/>
                  </a:lnTo>
                  <a:lnTo>
                    <a:pt x="100" y="6"/>
                  </a:lnTo>
                  <a:cubicBezTo>
                    <a:pt x="79" y="5"/>
                    <a:pt x="65" y="4"/>
                    <a:pt x="38" y="0"/>
                  </a:cubicBezTo>
                  <a:cubicBezTo>
                    <a:pt x="8" y="2"/>
                    <a:pt x="2" y="4"/>
                    <a:pt x="0" y="5"/>
                  </a:cubicBezTo>
                  <a:lnTo>
                    <a:pt x="88" y="6"/>
                  </a:lnTo>
                  <a:lnTo>
                    <a:pt x="82"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3" name="Freeform 36"/>
            <p:cNvSpPr>
              <a:spLocks/>
            </p:cNvSpPr>
            <p:nvPr/>
          </p:nvSpPr>
          <p:spPr bwMode="invGray">
            <a:xfrm>
              <a:off x="11361738" y="1531708"/>
              <a:ext cx="134937" cy="12309"/>
            </a:xfrm>
            <a:custGeom>
              <a:avLst/>
              <a:gdLst>
                <a:gd name="T0" fmla="*/ 80 w 142"/>
                <a:gd name="T1" fmla="*/ 3 h 14"/>
                <a:gd name="T2" fmla="*/ 80 w 142"/>
                <a:gd name="T3" fmla="*/ 3 h 14"/>
                <a:gd name="T4" fmla="*/ 49 w 142"/>
                <a:gd name="T5" fmla="*/ 14 h 14"/>
                <a:gd name="T6" fmla="*/ 118 w 142"/>
                <a:gd name="T7" fmla="*/ 8 h 14"/>
                <a:gd name="T8" fmla="*/ 81 w 142"/>
                <a:gd name="T9" fmla="*/ 3 h 14"/>
                <a:gd name="T10" fmla="*/ 127 w 142"/>
                <a:gd name="T11" fmla="*/ 2 h 14"/>
                <a:gd name="T12" fmla="*/ 83 w 142"/>
                <a:gd name="T13" fmla="*/ 0 h 14"/>
                <a:gd name="T14" fmla="*/ 85 w 142"/>
                <a:gd name="T15" fmla="*/ 1 h 14"/>
                <a:gd name="T16" fmla="*/ 85 w 142"/>
                <a:gd name="T17" fmla="*/ 1 h 14"/>
                <a:gd name="T18" fmla="*/ 85 w 142"/>
                <a:gd name="T19" fmla="*/ 1 h 14"/>
                <a:gd name="T20" fmla="*/ 86 w 142"/>
                <a:gd name="T21" fmla="*/ 1 h 14"/>
                <a:gd name="T22" fmla="*/ 84 w 142"/>
                <a:gd name="T23" fmla="*/ 1 h 14"/>
                <a:gd name="T24" fmla="*/ 80 w 142"/>
                <a:gd name="T25" fmla="*/ 3 h 14"/>
                <a:gd name="T26" fmla="*/ 84 w 142"/>
                <a:gd name="T27" fmla="*/ 1 h 14"/>
                <a:gd name="T28" fmla="*/ 85 w 142"/>
                <a:gd name="T29" fmla="*/ 1 h 14"/>
                <a:gd name="T30" fmla="*/ 85 w 142"/>
                <a:gd name="T31" fmla="*/ 1 h 14"/>
                <a:gd name="T32" fmla="*/ 0 w 142"/>
                <a:gd name="T33" fmla="*/ 3 h 14"/>
                <a:gd name="T34" fmla="*/ 80 w 142"/>
                <a:gd name="T35" fmla="*/ 3 h 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2" h="14">
                  <a:moveTo>
                    <a:pt x="80" y="3"/>
                  </a:moveTo>
                  <a:lnTo>
                    <a:pt x="80" y="3"/>
                  </a:lnTo>
                  <a:cubicBezTo>
                    <a:pt x="66" y="7"/>
                    <a:pt x="23" y="9"/>
                    <a:pt x="49" y="14"/>
                  </a:cubicBezTo>
                  <a:cubicBezTo>
                    <a:pt x="102" y="14"/>
                    <a:pt x="86" y="10"/>
                    <a:pt x="118" y="8"/>
                  </a:cubicBezTo>
                  <a:cubicBezTo>
                    <a:pt x="33" y="9"/>
                    <a:pt x="142" y="6"/>
                    <a:pt x="81" y="3"/>
                  </a:cubicBezTo>
                  <a:cubicBezTo>
                    <a:pt x="97" y="3"/>
                    <a:pt x="112" y="2"/>
                    <a:pt x="127" y="2"/>
                  </a:cubicBezTo>
                  <a:cubicBezTo>
                    <a:pt x="111" y="2"/>
                    <a:pt x="97" y="1"/>
                    <a:pt x="83" y="0"/>
                  </a:cubicBezTo>
                  <a:lnTo>
                    <a:pt x="85" y="1"/>
                  </a:lnTo>
                  <a:lnTo>
                    <a:pt x="85" y="1"/>
                  </a:lnTo>
                  <a:cubicBezTo>
                    <a:pt x="85" y="1"/>
                    <a:pt x="85" y="1"/>
                    <a:pt x="85" y="1"/>
                  </a:cubicBezTo>
                  <a:cubicBezTo>
                    <a:pt x="89" y="1"/>
                    <a:pt x="90" y="1"/>
                    <a:pt x="86" y="1"/>
                  </a:cubicBezTo>
                  <a:lnTo>
                    <a:pt x="84" y="1"/>
                  </a:lnTo>
                  <a:cubicBezTo>
                    <a:pt x="83" y="2"/>
                    <a:pt x="82" y="2"/>
                    <a:pt x="80" y="3"/>
                  </a:cubicBezTo>
                  <a:cubicBezTo>
                    <a:pt x="56" y="2"/>
                    <a:pt x="76" y="2"/>
                    <a:pt x="84" y="1"/>
                  </a:cubicBezTo>
                  <a:cubicBezTo>
                    <a:pt x="84" y="1"/>
                    <a:pt x="85" y="1"/>
                    <a:pt x="85" y="1"/>
                  </a:cubicBezTo>
                  <a:lnTo>
                    <a:pt x="85" y="1"/>
                  </a:lnTo>
                  <a:lnTo>
                    <a:pt x="0" y="3"/>
                  </a:lnTo>
                  <a:cubicBezTo>
                    <a:pt x="18" y="3"/>
                    <a:pt x="40" y="3"/>
                    <a:pt x="8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4" name="Freeform 37"/>
            <p:cNvSpPr>
              <a:spLocks/>
            </p:cNvSpPr>
            <p:nvPr/>
          </p:nvSpPr>
          <p:spPr bwMode="invGray">
            <a:xfrm>
              <a:off x="11834813" y="1552634"/>
              <a:ext cx="9525" cy="1231"/>
            </a:xfrm>
            <a:custGeom>
              <a:avLst/>
              <a:gdLst>
                <a:gd name="T0" fmla="*/ 11 w 11"/>
                <a:gd name="T1" fmla="*/ 1 h 1"/>
                <a:gd name="T2" fmla="*/ 11 w 11"/>
                <a:gd name="T3" fmla="*/ 1 h 1"/>
                <a:gd name="T4" fmla="*/ 8 w 11"/>
                <a:gd name="T5" fmla="*/ 0 h 1"/>
                <a:gd name="T6" fmla="*/ 11 w 11"/>
                <a:gd name="T7" fmla="*/ 1 h 1"/>
              </a:gdLst>
              <a:ahLst/>
              <a:cxnLst>
                <a:cxn ang="0">
                  <a:pos x="T0" y="T1"/>
                </a:cxn>
                <a:cxn ang="0">
                  <a:pos x="T2" y="T3"/>
                </a:cxn>
                <a:cxn ang="0">
                  <a:pos x="T4" y="T5"/>
                </a:cxn>
                <a:cxn ang="0">
                  <a:pos x="T6" y="T7"/>
                </a:cxn>
              </a:cxnLst>
              <a:rect l="0" t="0" r="r" b="b"/>
              <a:pathLst>
                <a:path w="11" h="1">
                  <a:moveTo>
                    <a:pt x="11" y="1"/>
                  </a:moveTo>
                  <a:lnTo>
                    <a:pt x="11" y="1"/>
                  </a:lnTo>
                  <a:cubicBezTo>
                    <a:pt x="8" y="1"/>
                    <a:pt x="8" y="1"/>
                    <a:pt x="8" y="0"/>
                  </a:cubicBezTo>
                  <a:cubicBezTo>
                    <a:pt x="2" y="1"/>
                    <a:pt x="0" y="1"/>
                    <a:pt x="11"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5" name="Freeform 38"/>
            <p:cNvSpPr>
              <a:spLocks/>
            </p:cNvSpPr>
            <p:nvPr/>
          </p:nvSpPr>
          <p:spPr bwMode="invGray">
            <a:xfrm>
              <a:off x="11764963" y="1542787"/>
              <a:ext cx="117475" cy="9847"/>
            </a:xfrm>
            <a:custGeom>
              <a:avLst/>
              <a:gdLst>
                <a:gd name="T0" fmla="*/ 48 w 122"/>
                <a:gd name="T1" fmla="*/ 11 h 12"/>
                <a:gd name="T2" fmla="*/ 48 w 122"/>
                <a:gd name="T3" fmla="*/ 11 h 12"/>
                <a:gd name="T4" fmla="*/ 79 w 122"/>
                <a:gd name="T5" fmla="*/ 9 h 12"/>
                <a:gd name="T6" fmla="*/ 80 w 122"/>
                <a:gd name="T7" fmla="*/ 12 h 12"/>
                <a:gd name="T8" fmla="*/ 84 w 122"/>
                <a:gd name="T9" fmla="*/ 7 h 12"/>
                <a:gd name="T10" fmla="*/ 78 w 122"/>
                <a:gd name="T11" fmla="*/ 8 h 12"/>
                <a:gd name="T12" fmla="*/ 6 w 122"/>
                <a:gd name="T13" fmla="*/ 0 h 12"/>
                <a:gd name="T14" fmla="*/ 48 w 122"/>
                <a:gd name="T15" fmla="*/ 11 h 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 h="12">
                  <a:moveTo>
                    <a:pt x="48" y="11"/>
                  </a:moveTo>
                  <a:lnTo>
                    <a:pt x="48" y="11"/>
                  </a:lnTo>
                  <a:cubicBezTo>
                    <a:pt x="54" y="10"/>
                    <a:pt x="59" y="8"/>
                    <a:pt x="79" y="9"/>
                  </a:cubicBezTo>
                  <a:cubicBezTo>
                    <a:pt x="96" y="10"/>
                    <a:pt x="79" y="11"/>
                    <a:pt x="80" y="12"/>
                  </a:cubicBezTo>
                  <a:cubicBezTo>
                    <a:pt x="92" y="11"/>
                    <a:pt x="122" y="9"/>
                    <a:pt x="84" y="7"/>
                  </a:cubicBezTo>
                  <a:lnTo>
                    <a:pt x="78" y="8"/>
                  </a:lnTo>
                  <a:cubicBezTo>
                    <a:pt x="44" y="6"/>
                    <a:pt x="0" y="1"/>
                    <a:pt x="6" y="0"/>
                  </a:cubicBezTo>
                  <a:cubicBezTo>
                    <a:pt x="16" y="4"/>
                    <a:pt x="25" y="7"/>
                    <a:pt x="48" y="1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6" name="Freeform 39"/>
            <p:cNvSpPr>
              <a:spLocks/>
            </p:cNvSpPr>
            <p:nvPr/>
          </p:nvSpPr>
          <p:spPr bwMode="invGray">
            <a:xfrm>
              <a:off x="11555413" y="1544017"/>
              <a:ext cx="69850" cy="4924"/>
            </a:xfrm>
            <a:custGeom>
              <a:avLst/>
              <a:gdLst>
                <a:gd name="T0" fmla="*/ 70 w 74"/>
                <a:gd name="T1" fmla="*/ 0 h 6"/>
                <a:gd name="T2" fmla="*/ 70 w 74"/>
                <a:gd name="T3" fmla="*/ 0 h 6"/>
                <a:gd name="T4" fmla="*/ 0 w 74"/>
                <a:gd name="T5" fmla="*/ 2 h 6"/>
                <a:gd name="T6" fmla="*/ 36 w 74"/>
                <a:gd name="T7" fmla="*/ 6 h 6"/>
                <a:gd name="T8" fmla="*/ 34 w 74"/>
                <a:gd name="T9" fmla="*/ 4 h 6"/>
                <a:gd name="T10" fmla="*/ 70 w 74"/>
                <a:gd name="T11" fmla="*/ 0 h 6"/>
              </a:gdLst>
              <a:ahLst/>
              <a:cxnLst>
                <a:cxn ang="0">
                  <a:pos x="T0" y="T1"/>
                </a:cxn>
                <a:cxn ang="0">
                  <a:pos x="T2" y="T3"/>
                </a:cxn>
                <a:cxn ang="0">
                  <a:pos x="T4" y="T5"/>
                </a:cxn>
                <a:cxn ang="0">
                  <a:pos x="T6" y="T7"/>
                </a:cxn>
                <a:cxn ang="0">
                  <a:pos x="T8" y="T9"/>
                </a:cxn>
                <a:cxn ang="0">
                  <a:pos x="T10" y="T11"/>
                </a:cxn>
              </a:cxnLst>
              <a:rect l="0" t="0" r="r" b="b"/>
              <a:pathLst>
                <a:path w="74" h="6">
                  <a:moveTo>
                    <a:pt x="70" y="0"/>
                  </a:moveTo>
                  <a:lnTo>
                    <a:pt x="70" y="0"/>
                  </a:lnTo>
                  <a:lnTo>
                    <a:pt x="0" y="2"/>
                  </a:lnTo>
                  <a:lnTo>
                    <a:pt x="36" y="6"/>
                  </a:lnTo>
                  <a:lnTo>
                    <a:pt x="34" y="4"/>
                  </a:lnTo>
                  <a:cubicBezTo>
                    <a:pt x="74" y="4"/>
                    <a:pt x="65" y="2"/>
                    <a:pt x="70"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7" name="Freeform 40"/>
            <p:cNvSpPr>
              <a:spLocks/>
            </p:cNvSpPr>
            <p:nvPr/>
          </p:nvSpPr>
          <p:spPr bwMode="invGray">
            <a:xfrm>
              <a:off x="11223625" y="1528016"/>
              <a:ext cx="38100" cy="6155"/>
            </a:xfrm>
            <a:custGeom>
              <a:avLst/>
              <a:gdLst>
                <a:gd name="T0" fmla="*/ 31 w 40"/>
                <a:gd name="T1" fmla="*/ 5 h 7"/>
                <a:gd name="T2" fmla="*/ 31 w 40"/>
                <a:gd name="T3" fmla="*/ 5 h 7"/>
                <a:gd name="T4" fmla="*/ 40 w 40"/>
                <a:gd name="T5" fmla="*/ 0 h 7"/>
                <a:gd name="T6" fmla="*/ 0 w 40"/>
                <a:gd name="T7" fmla="*/ 7 h 7"/>
                <a:gd name="T8" fmla="*/ 31 w 40"/>
                <a:gd name="T9" fmla="*/ 5 h 7"/>
              </a:gdLst>
              <a:ahLst/>
              <a:cxnLst>
                <a:cxn ang="0">
                  <a:pos x="T0" y="T1"/>
                </a:cxn>
                <a:cxn ang="0">
                  <a:pos x="T2" y="T3"/>
                </a:cxn>
                <a:cxn ang="0">
                  <a:pos x="T4" y="T5"/>
                </a:cxn>
                <a:cxn ang="0">
                  <a:pos x="T6" y="T7"/>
                </a:cxn>
                <a:cxn ang="0">
                  <a:pos x="T8" y="T9"/>
                </a:cxn>
              </a:cxnLst>
              <a:rect l="0" t="0" r="r" b="b"/>
              <a:pathLst>
                <a:path w="40" h="7">
                  <a:moveTo>
                    <a:pt x="31" y="5"/>
                  </a:moveTo>
                  <a:lnTo>
                    <a:pt x="31" y="5"/>
                  </a:lnTo>
                  <a:lnTo>
                    <a:pt x="40" y="0"/>
                  </a:lnTo>
                  <a:lnTo>
                    <a:pt x="0" y="7"/>
                  </a:lnTo>
                  <a:lnTo>
                    <a:pt x="31"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8" name="Freeform 41"/>
            <p:cNvSpPr>
              <a:spLocks/>
            </p:cNvSpPr>
            <p:nvPr/>
          </p:nvSpPr>
          <p:spPr bwMode="invGray">
            <a:xfrm>
              <a:off x="11145838" y="1529246"/>
              <a:ext cx="22225" cy="2462"/>
            </a:xfrm>
            <a:custGeom>
              <a:avLst/>
              <a:gdLst>
                <a:gd name="T0" fmla="*/ 21 w 24"/>
                <a:gd name="T1" fmla="*/ 4 h 4"/>
                <a:gd name="T2" fmla="*/ 21 w 24"/>
                <a:gd name="T3" fmla="*/ 4 h 4"/>
                <a:gd name="T4" fmla="*/ 24 w 24"/>
                <a:gd name="T5" fmla="*/ 0 h 4"/>
                <a:gd name="T6" fmla="*/ 0 w 24"/>
                <a:gd name="T7" fmla="*/ 3 h 4"/>
                <a:gd name="T8" fmla="*/ 21 w 24"/>
                <a:gd name="T9" fmla="*/ 4 h 4"/>
              </a:gdLst>
              <a:ahLst/>
              <a:cxnLst>
                <a:cxn ang="0">
                  <a:pos x="T0" y="T1"/>
                </a:cxn>
                <a:cxn ang="0">
                  <a:pos x="T2" y="T3"/>
                </a:cxn>
                <a:cxn ang="0">
                  <a:pos x="T4" y="T5"/>
                </a:cxn>
                <a:cxn ang="0">
                  <a:pos x="T6" y="T7"/>
                </a:cxn>
                <a:cxn ang="0">
                  <a:pos x="T8" y="T9"/>
                </a:cxn>
              </a:cxnLst>
              <a:rect l="0" t="0" r="r" b="b"/>
              <a:pathLst>
                <a:path w="24" h="4">
                  <a:moveTo>
                    <a:pt x="21" y="4"/>
                  </a:moveTo>
                  <a:lnTo>
                    <a:pt x="21" y="4"/>
                  </a:lnTo>
                  <a:lnTo>
                    <a:pt x="24" y="0"/>
                  </a:lnTo>
                  <a:lnTo>
                    <a:pt x="0" y="3"/>
                  </a:lnTo>
                  <a:lnTo>
                    <a:pt x="2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89" name="Freeform 42"/>
            <p:cNvSpPr>
              <a:spLocks/>
            </p:cNvSpPr>
            <p:nvPr/>
          </p:nvSpPr>
          <p:spPr bwMode="invGray">
            <a:xfrm>
              <a:off x="6197600" y="1566174"/>
              <a:ext cx="20637" cy="1231"/>
            </a:xfrm>
            <a:custGeom>
              <a:avLst/>
              <a:gdLst>
                <a:gd name="T0" fmla="*/ 21 w 21"/>
                <a:gd name="T1" fmla="*/ 0 h 1"/>
                <a:gd name="T2" fmla="*/ 21 w 21"/>
                <a:gd name="T3" fmla="*/ 0 h 1"/>
                <a:gd name="T4" fmla="*/ 0 w 21"/>
                <a:gd name="T5" fmla="*/ 1 h 1"/>
                <a:gd name="T6" fmla="*/ 21 w 21"/>
                <a:gd name="T7" fmla="*/ 0 h 1"/>
              </a:gdLst>
              <a:ahLst/>
              <a:cxnLst>
                <a:cxn ang="0">
                  <a:pos x="T0" y="T1"/>
                </a:cxn>
                <a:cxn ang="0">
                  <a:pos x="T2" y="T3"/>
                </a:cxn>
                <a:cxn ang="0">
                  <a:pos x="T4" y="T5"/>
                </a:cxn>
                <a:cxn ang="0">
                  <a:pos x="T6" y="T7"/>
                </a:cxn>
              </a:cxnLst>
              <a:rect l="0" t="0" r="r" b="b"/>
              <a:pathLst>
                <a:path w="21" h="1">
                  <a:moveTo>
                    <a:pt x="21" y="0"/>
                  </a:moveTo>
                  <a:lnTo>
                    <a:pt x="21" y="0"/>
                  </a:lnTo>
                  <a:lnTo>
                    <a:pt x="0" y="1"/>
                  </a:lnTo>
                  <a:cubicBezTo>
                    <a:pt x="10" y="0"/>
                    <a:pt x="16" y="0"/>
                    <a:pt x="2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0" name="Freeform 43"/>
            <p:cNvSpPr>
              <a:spLocks/>
            </p:cNvSpPr>
            <p:nvPr/>
          </p:nvSpPr>
          <p:spPr bwMode="invGray">
            <a:xfrm>
              <a:off x="6356350" y="1564943"/>
              <a:ext cx="9525" cy="1231"/>
            </a:xfrm>
            <a:custGeom>
              <a:avLst/>
              <a:gdLst>
                <a:gd name="T0" fmla="*/ 6 w 10"/>
                <a:gd name="T1" fmla="*/ 2 h 2"/>
                <a:gd name="T2" fmla="*/ 6 w 10"/>
                <a:gd name="T3" fmla="*/ 2 h 2"/>
                <a:gd name="T4" fmla="*/ 10 w 10"/>
                <a:gd name="T5" fmla="*/ 0 h 2"/>
                <a:gd name="T6" fmla="*/ 6 w 10"/>
                <a:gd name="T7" fmla="*/ 2 h 2"/>
              </a:gdLst>
              <a:ahLst/>
              <a:cxnLst>
                <a:cxn ang="0">
                  <a:pos x="T0" y="T1"/>
                </a:cxn>
                <a:cxn ang="0">
                  <a:pos x="T2" y="T3"/>
                </a:cxn>
                <a:cxn ang="0">
                  <a:pos x="T4" y="T5"/>
                </a:cxn>
                <a:cxn ang="0">
                  <a:pos x="T6" y="T7"/>
                </a:cxn>
              </a:cxnLst>
              <a:rect l="0" t="0" r="r" b="b"/>
              <a:pathLst>
                <a:path w="10" h="2">
                  <a:moveTo>
                    <a:pt x="6" y="2"/>
                  </a:moveTo>
                  <a:lnTo>
                    <a:pt x="6" y="2"/>
                  </a:lnTo>
                  <a:lnTo>
                    <a:pt x="10" y="0"/>
                  </a:lnTo>
                  <a:cubicBezTo>
                    <a:pt x="3" y="1"/>
                    <a:pt x="0" y="2"/>
                    <a:pt x="6"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1" name="Freeform 44"/>
            <p:cNvSpPr>
              <a:spLocks/>
            </p:cNvSpPr>
            <p:nvPr/>
          </p:nvSpPr>
          <p:spPr bwMode="invGray">
            <a:xfrm>
              <a:off x="8950325" y="1521861"/>
              <a:ext cx="61912" cy="7386"/>
            </a:xfrm>
            <a:custGeom>
              <a:avLst/>
              <a:gdLst>
                <a:gd name="T0" fmla="*/ 65 w 65"/>
                <a:gd name="T1" fmla="*/ 9 h 9"/>
                <a:gd name="T2" fmla="*/ 65 w 65"/>
                <a:gd name="T3" fmla="*/ 9 h 9"/>
                <a:gd name="T4" fmla="*/ 4 w 65"/>
                <a:gd name="T5" fmla="*/ 4 h 9"/>
                <a:gd name="T6" fmla="*/ 13 w 65"/>
                <a:gd name="T7" fmla="*/ 8 h 9"/>
                <a:gd name="T8" fmla="*/ 65 w 65"/>
                <a:gd name="T9" fmla="*/ 9 h 9"/>
              </a:gdLst>
              <a:ahLst/>
              <a:cxnLst>
                <a:cxn ang="0">
                  <a:pos x="T0" y="T1"/>
                </a:cxn>
                <a:cxn ang="0">
                  <a:pos x="T2" y="T3"/>
                </a:cxn>
                <a:cxn ang="0">
                  <a:pos x="T4" y="T5"/>
                </a:cxn>
                <a:cxn ang="0">
                  <a:pos x="T6" y="T7"/>
                </a:cxn>
                <a:cxn ang="0">
                  <a:pos x="T8" y="T9"/>
                </a:cxn>
              </a:cxnLst>
              <a:rect l="0" t="0" r="r" b="b"/>
              <a:pathLst>
                <a:path w="65" h="9">
                  <a:moveTo>
                    <a:pt x="65" y="9"/>
                  </a:moveTo>
                  <a:lnTo>
                    <a:pt x="65" y="9"/>
                  </a:lnTo>
                  <a:cubicBezTo>
                    <a:pt x="34" y="5"/>
                    <a:pt x="0" y="0"/>
                    <a:pt x="4" y="4"/>
                  </a:cubicBezTo>
                  <a:lnTo>
                    <a:pt x="13" y="8"/>
                  </a:lnTo>
                  <a:cubicBezTo>
                    <a:pt x="35" y="7"/>
                    <a:pt x="51" y="8"/>
                    <a:pt x="65"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2" name="Freeform 45"/>
            <p:cNvSpPr>
              <a:spLocks/>
            </p:cNvSpPr>
            <p:nvPr/>
          </p:nvSpPr>
          <p:spPr bwMode="invGray">
            <a:xfrm>
              <a:off x="7537450" y="1546479"/>
              <a:ext cx="28575" cy="3693"/>
            </a:xfrm>
            <a:custGeom>
              <a:avLst/>
              <a:gdLst>
                <a:gd name="T0" fmla="*/ 0 w 29"/>
                <a:gd name="T1" fmla="*/ 3 h 4"/>
                <a:gd name="T2" fmla="*/ 0 w 29"/>
                <a:gd name="T3" fmla="*/ 3 h 4"/>
                <a:gd name="T4" fmla="*/ 9 w 29"/>
                <a:gd name="T5" fmla="*/ 4 h 4"/>
                <a:gd name="T6" fmla="*/ 29 w 29"/>
                <a:gd name="T7" fmla="*/ 0 h 4"/>
                <a:gd name="T8" fmla="*/ 0 w 29"/>
                <a:gd name="T9" fmla="*/ 3 h 4"/>
              </a:gdLst>
              <a:ahLst/>
              <a:cxnLst>
                <a:cxn ang="0">
                  <a:pos x="T0" y="T1"/>
                </a:cxn>
                <a:cxn ang="0">
                  <a:pos x="T2" y="T3"/>
                </a:cxn>
                <a:cxn ang="0">
                  <a:pos x="T4" y="T5"/>
                </a:cxn>
                <a:cxn ang="0">
                  <a:pos x="T6" y="T7"/>
                </a:cxn>
                <a:cxn ang="0">
                  <a:pos x="T8" y="T9"/>
                </a:cxn>
              </a:cxnLst>
              <a:rect l="0" t="0" r="r" b="b"/>
              <a:pathLst>
                <a:path w="29" h="4">
                  <a:moveTo>
                    <a:pt x="0" y="3"/>
                  </a:moveTo>
                  <a:lnTo>
                    <a:pt x="0" y="3"/>
                  </a:lnTo>
                  <a:lnTo>
                    <a:pt x="9" y="4"/>
                  </a:lnTo>
                  <a:lnTo>
                    <a:pt x="29" y="0"/>
                  </a:lnTo>
                  <a:lnTo>
                    <a:pt x="0" y="3"/>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3" name="Freeform 46"/>
            <p:cNvSpPr>
              <a:spLocks/>
            </p:cNvSpPr>
            <p:nvPr/>
          </p:nvSpPr>
          <p:spPr bwMode="invGray">
            <a:xfrm>
              <a:off x="7478713" y="1562481"/>
              <a:ext cx="38100" cy="2462"/>
            </a:xfrm>
            <a:custGeom>
              <a:avLst/>
              <a:gdLst>
                <a:gd name="T0" fmla="*/ 40 w 40"/>
                <a:gd name="T1" fmla="*/ 3 h 3"/>
                <a:gd name="T2" fmla="*/ 40 w 40"/>
                <a:gd name="T3" fmla="*/ 3 h 3"/>
                <a:gd name="T4" fmla="*/ 0 w 40"/>
                <a:gd name="T5" fmla="*/ 0 h 3"/>
                <a:gd name="T6" fmla="*/ 40 w 40"/>
                <a:gd name="T7" fmla="*/ 3 h 3"/>
              </a:gdLst>
              <a:ahLst/>
              <a:cxnLst>
                <a:cxn ang="0">
                  <a:pos x="T0" y="T1"/>
                </a:cxn>
                <a:cxn ang="0">
                  <a:pos x="T2" y="T3"/>
                </a:cxn>
                <a:cxn ang="0">
                  <a:pos x="T4" y="T5"/>
                </a:cxn>
                <a:cxn ang="0">
                  <a:pos x="T6" y="T7"/>
                </a:cxn>
              </a:cxnLst>
              <a:rect l="0" t="0" r="r" b="b"/>
              <a:pathLst>
                <a:path w="40" h="3">
                  <a:moveTo>
                    <a:pt x="40" y="3"/>
                  </a:moveTo>
                  <a:lnTo>
                    <a:pt x="40" y="3"/>
                  </a:lnTo>
                  <a:lnTo>
                    <a:pt x="0" y="0"/>
                  </a:lnTo>
                  <a:cubicBezTo>
                    <a:pt x="9" y="1"/>
                    <a:pt x="22" y="2"/>
                    <a:pt x="4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4" name="Freeform 47"/>
            <p:cNvSpPr>
              <a:spLocks/>
            </p:cNvSpPr>
            <p:nvPr/>
          </p:nvSpPr>
          <p:spPr bwMode="invGray">
            <a:xfrm>
              <a:off x="5410200" y="1568636"/>
              <a:ext cx="36512" cy="3693"/>
            </a:xfrm>
            <a:custGeom>
              <a:avLst/>
              <a:gdLst>
                <a:gd name="T0" fmla="*/ 24 w 38"/>
                <a:gd name="T1" fmla="*/ 0 h 5"/>
                <a:gd name="T2" fmla="*/ 24 w 38"/>
                <a:gd name="T3" fmla="*/ 0 h 5"/>
                <a:gd name="T4" fmla="*/ 0 w 38"/>
                <a:gd name="T5" fmla="*/ 5 h 5"/>
                <a:gd name="T6" fmla="*/ 24 w 38"/>
                <a:gd name="T7" fmla="*/ 0 h 5"/>
              </a:gdLst>
              <a:ahLst/>
              <a:cxnLst>
                <a:cxn ang="0">
                  <a:pos x="T0" y="T1"/>
                </a:cxn>
                <a:cxn ang="0">
                  <a:pos x="T2" y="T3"/>
                </a:cxn>
                <a:cxn ang="0">
                  <a:pos x="T4" y="T5"/>
                </a:cxn>
                <a:cxn ang="0">
                  <a:pos x="T6" y="T7"/>
                </a:cxn>
              </a:cxnLst>
              <a:rect l="0" t="0" r="r" b="b"/>
              <a:pathLst>
                <a:path w="38" h="5">
                  <a:moveTo>
                    <a:pt x="24" y="0"/>
                  </a:moveTo>
                  <a:lnTo>
                    <a:pt x="24" y="0"/>
                  </a:lnTo>
                  <a:lnTo>
                    <a:pt x="0" y="5"/>
                  </a:lnTo>
                  <a:cubicBezTo>
                    <a:pt x="38" y="5"/>
                    <a:pt x="21" y="3"/>
                    <a:pt x="24"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5" name="Freeform 48"/>
            <p:cNvSpPr>
              <a:spLocks/>
            </p:cNvSpPr>
            <p:nvPr/>
          </p:nvSpPr>
          <p:spPr bwMode="invGray">
            <a:xfrm>
              <a:off x="10206038" y="1530477"/>
              <a:ext cx="61912" cy="4924"/>
            </a:xfrm>
            <a:custGeom>
              <a:avLst/>
              <a:gdLst>
                <a:gd name="T0" fmla="*/ 65 w 65"/>
                <a:gd name="T1" fmla="*/ 3 h 6"/>
                <a:gd name="T2" fmla="*/ 65 w 65"/>
                <a:gd name="T3" fmla="*/ 3 h 6"/>
                <a:gd name="T4" fmla="*/ 0 w 65"/>
                <a:gd name="T5" fmla="*/ 0 h 6"/>
                <a:gd name="T6" fmla="*/ 65 w 65"/>
                <a:gd name="T7" fmla="*/ 3 h 6"/>
              </a:gdLst>
              <a:ahLst/>
              <a:cxnLst>
                <a:cxn ang="0">
                  <a:pos x="T0" y="T1"/>
                </a:cxn>
                <a:cxn ang="0">
                  <a:pos x="T2" y="T3"/>
                </a:cxn>
                <a:cxn ang="0">
                  <a:pos x="T4" y="T5"/>
                </a:cxn>
                <a:cxn ang="0">
                  <a:pos x="T6" y="T7"/>
                </a:cxn>
              </a:cxnLst>
              <a:rect l="0" t="0" r="r" b="b"/>
              <a:pathLst>
                <a:path w="65" h="6">
                  <a:moveTo>
                    <a:pt x="65" y="3"/>
                  </a:moveTo>
                  <a:lnTo>
                    <a:pt x="65" y="3"/>
                  </a:lnTo>
                  <a:cubicBezTo>
                    <a:pt x="39" y="1"/>
                    <a:pt x="18" y="0"/>
                    <a:pt x="0" y="0"/>
                  </a:cubicBezTo>
                  <a:cubicBezTo>
                    <a:pt x="32" y="2"/>
                    <a:pt x="57" y="6"/>
                    <a:pt x="65"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6" name="Freeform 49"/>
            <p:cNvSpPr>
              <a:spLocks/>
            </p:cNvSpPr>
            <p:nvPr/>
          </p:nvSpPr>
          <p:spPr bwMode="invGray">
            <a:xfrm>
              <a:off x="6257925" y="1525554"/>
              <a:ext cx="19050" cy="2462"/>
            </a:xfrm>
            <a:custGeom>
              <a:avLst/>
              <a:gdLst>
                <a:gd name="T0" fmla="*/ 18 w 21"/>
                <a:gd name="T1" fmla="*/ 0 h 2"/>
                <a:gd name="T2" fmla="*/ 18 w 21"/>
                <a:gd name="T3" fmla="*/ 0 h 2"/>
                <a:gd name="T4" fmla="*/ 0 w 21"/>
                <a:gd name="T5" fmla="*/ 2 h 2"/>
                <a:gd name="T6" fmla="*/ 18 w 21"/>
                <a:gd name="T7" fmla="*/ 0 h 2"/>
              </a:gdLst>
              <a:ahLst/>
              <a:cxnLst>
                <a:cxn ang="0">
                  <a:pos x="T0" y="T1"/>
                </a:cxn>
                <a:cxn ang="0">
                  <a:pos x="T2" y="T3"/>
                </a:cxn>
                <a:cxn ang="0">
                  <a:pos x="T4" y="T5"/>
                </a:cxn>
                <a:cxn ang="0">
                  <a:pos x="T6" y="T7"/>
                </a:cxn>
              </a:cxnLst>
              <a:rect l="0" t="0" r="r" b="b"/>
              <a:pathLst>
                <a:path w="21" h="2">
                  <a:moveTo>
                    <a:pt x="18" y="0"/>
                  </a:moveTo>
                  <a:lnTo>
                    <a:pt x="18" y="0"/>
                  </a:lnTo>
                  <a:cubicBezTo>
                    <a:pt x="5" y="1"/>
                    <a:pt x="0" y="2"/>
                    <a:pt x="0" y="2"/>
                  </a:cubicBezTo>
                  <a:cubicBezTo>
                    <a:pt x="13" y="2"/>
                    <a:pt x="21" y="1"/>
                    <a:pt x="1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7" name="Freeform 50"/>
            <p:cNvSpPr>
              <a:spLocks/>
            </p:cNvSpPr>
            <p:nvPr/>
          </p:nvSpPr>
          <p:spPr bwMode="invGray">
            <a:xfrm>
              <a:off x="10134600" y="1528016"/>
              <a:ext cx="71437" cy="3693"/>
            </a:xfrm>
            <a:custGeom>
              <a:avLst/>
              <a:gdLst>
                <a:gd name="T0" fmla="*/ 0 w 75"/>
                <a:gd name="T1" fmla="*/ 3 h 4"/>
                <a:gd name="T2" fmla="*/ 0 w 75"/>
                <a:gd name="T3" fmla="*/ 3 h 4"/>
                <a:gd name="T4" fmla="*/ 13 w 75"/>
                <a:gd name="T5" fmla="*/ 4 h 4"/>
                <a:gd name="T6" fmla="*/ 75 w 75"/>
                <a:gd name="T7" fmla="*/ 3 h 4"/>
                <a:gd name="T8" fmla="*/ 0 w 75"/>
                <a:gd name="T9" fmla="*/ 3 h 4"/>
              </a:gdLst>
              <a:ahLst/>
              <a:cxnLst>
                <a:cxn ang="0">
                  <a:pos x="T0" y="T1"/>
                </a:cxn>
                <a:cxn ang="0">
                  <a:pos x="T2" y="T3"/>
                </a:cxn>
                <a:cxn ang="0">
                  <a:pos x="T4" y="T5"/>
                </a:cxn>
                <a:cxn ang="0">
                  <a:pos x="T6" y="T7"/>
                </a:cxn>
                <a:cxn ang="0">
                  <a:pos x="T8" y="T9"/>
                </a:cxn>
              </a:cxnLst>
              <a:rect l="0" t="0" r="r" b="b"/>
              <a:pathLst>
                <a:path w="75" h="4">
                  <a:moveTo>
                    <a:pt x="0" y="3"/>
                  </a:moveTo>
                  <a:lnTo>
                    <a:pt x="0" y="3"/>
                  </a:lnTo>
                  <a:lnTo>
                    <a:pt x="13" y="4"/>
                  </a:lnTo>
                  <a:cubicBezTo>
                    <a:pt x="32" y="3"/>
                    <a:pt x="52" y="2"/>
                    <a:pt x="75" y="3"/>
                  </a:cubicBezTo>
                  <a:cubicBezTo>
                    <a:pt x="52" y="1"/>
                    <a:pt x="25" y="0"/>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8" name="Freeform 51"/>
            <p:cNvSpPr>
              <a:spLocks/>
            </p:cNvSpPr>
            <p:nvPr/>
          </p:nvSpPr>
          <p:spPr bwMode="invGray">
            <a:xfrm>
              <a:off x="2582863" y="1560020"/>
              <a:ext cx="7937" cy="1231"/>
            </a:xfrm>
            <a:custGeom>
              <a:avLst/>
              <a:gdLst>
                <a:gd name="T0" fmla="*/ 8 w 8"/>
                <a:gd name="T1" fmla="*/ 1 h 1"/>
                <a:gd name="T2" fmla="*/ 8 w 8"/>
                <a:gd name="T3" fmla="*/ 1 h 1"/>
                <a:gd name="T4" fmla="*/ 1 w 8"/>
                <a:gd name="T5" fmla="*/ 0 h 1"/>
                <a:gd name="T6" fmla="*/ 8 w 8"/>
                <a:gd name="T7" fmla="*/ 1 h 1"/>
              </a:gdLst>
              <a:ahLst/>
              <a:cxnLst>
                <a:cxn ang="0">
                  <a:pos x="T0" y="T1"/>
                </a:cxn>
                <a:cxn ang="0">
                  <a:pos x="T2" y="T3"/>
                </a:cxn>
                <a:cxn ang="0">
                  <a:pos x="T4" y="T5"/>
                </a:cxn>
                <a:cxn ang="0">
                  <a:pos x="T6" y="T7"/>
                </a:cxn>
              </a:cxnLst>
              <a:rect l="0" t="0" r="r" b="b"/>
              <a:pathLst>
                <a:path w="8" h="1">
                  <a:moveTo>
                    <a:pt x="8" y="1"/>
                  </a:moveTo>
                  <a:lnTo>
                    <a:pt x="8" y="1"/>
                  </a:lnTo>
                  <a:lnTo>
                    <a:pt x="1" y="0"/>
                  </a:lnTo>
                  <a:cubicBezTo>
                    <a:pt x="0" y="1"/>
                    <a:pt x="3" y="1"/>
                    <a:pt x="8"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199" name="Freeform 52"/>
            <p:cNvSpPr>
              <a:spLocks/>
            </p:cNvSpPr>
            <p:nvPr/>
          </p:nvSpPr>
          <p:spPr bwMode="invGray">
            <a:xfrm>
              <a:off x="1762125" y="1521861"/>
              <a:ext cx="34925" cy="1231"/>
            </a:xfrm>
            <a:custGeom>
              <a:avLst/>
              <a:gdLst>
                <a:gd name="T0" fmla="*/ 0 w 36"/>
                <a:gd name="T1" fmla="*/ 1 h 1"/>
                <a:gd name="T2" fmla="*/ 0 w 36"/>
                <a:gd name="T3" fmla="*/ 1 h 1"/>
                <a:gd name="T4" fmla="*/ 36 w 36"/>
                <a:gd name="T5" fmla="*/ 1 h 1"/>
                <a:gd name="T6" fmla="*/ 0 w 36"/>
                <a:gd name="T7" fmla="*/ 1 h 1"/>
              </a:gdLst>
              <a:ahLst/>
              <a:cxnLst>
                <a:cxn ang="0">
                  <a:pos x="T0" y="T1"/>
                </a:cxn>
                <a:cxn ang="0">
                  <a:pos x="T2" y="T3"/>
                </a:cxn>
                <a:cxn ang="0">
                  <a:pos x="T4" y="T5"/>
                </a:cxn>
                <a:cxn ang="0">
                  <a:pos x="T6" y="T7"/>
                </a:cxn>
              </a:cxnLst>
              <a:rect l="0" t="0" r="r" b="b"/>
              <a:pathLst>
                <a:path w="36" h="1">
                  <a:moveTo>
                    <a:pt x="0" y="1"/>
                  </a:moveTo>
                  <a:lnTo>
                    <a:pt x="0" y="1"/>
                  </a:lnTo>
                  <a:cubicBezTo>
                    <a:pt x="9" y="1"/>
                    <a:pt x="23" y="1"/>
                    <a:pt x="36" y="1"/>
                  </a:cubicBezTo>
                  <a:cubicBezTo>
                    <a:pt x="29" y="0"/>
                    <a:pt x="19"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0" name="Freeform 53"/>
            <p:cNvSpPr>
              <a:spLocks/>
            </p:cNvSpPr>
            <p:nvPr/>
          </p:nvSpPr>
          <p:spPr bwMode="invGray">
            <a:xfrm>
              <a:off x="10812463" y="1529246"/>
              <a:ext cx="19050" cy="1231"/>
            </a:xfrm>
            <a:custGeom>
              <a:avLst/>
              <a:gdLst>
                <a:gd name="T0" fmla="*/ 0 w 20"/>
                <a:gd name="T1" fmla="*/ 1 h 1"/>
                <a:gd name="T2" fmla="*/ 0 w 20"/>
                <a:gd name="T3" fmla="*/ 1 h 1"/>
                <a:gd name="T4" fmla="*/ 0 w 20"/>
                <a:gd name="T5" fmla="*/ 1 h 1"/>
              </a:gdLst>
              <a:ahLst/>
              <a:cxnLst>
                <a:cxn ang="0">
                  <a:pos x="T0" y="T1"/>
                </a:cxn>
                <a:cxn ang="0">
                  <a:pos x="T2" y="T3"/>
                </a:cxn>
                <a:cxn ang="0">
                  <a:pos x="T4" y="T5"/>
                </a:cxn>
              </a:cxnLst>
              <a:rect l="0" t="0" r="r" b="b"/>
              <a:pathLst>
                <a:path w="20" h="1">
                  <a:moveTo>
                    <a:pt x="0" y="1"/>
                  </a:moveTo>
                  <a:lnTo>
                    <a:pt x="0" y="1"/>
                  </a:lnTo>
                  <a:cubicBezTo>
                    <a:pt x="20" y="1"/>
                    <a:pt x="3"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1" name="Freeform 54"/>
            <p:cNvSpPr>
              <a:spLocks/>
            </p:cNvSpPr>
            <p:nvPr/>
          </p:nvSpPr>
          <p:spPr bwMode="invGray">
            <a:xfrm>
              <a:off x="10896600" y="1545248"/>
              <a:ext cx="7937" cy="2462"/>
            </a:xfrm>
            <a:custGeom>
              <a:avLst/>
              <a:gdLst>
                <a:gd name="T0" fmla="*/ 8 w 8"/>
                <a:gd name="T1" fmla="*/ 0 h 3"/>
                <a:gd name="T2" fmla="*/ 8 w 8"/>
                <a:gd name="T3" fmla="*/ 0 h 3"/>
                <a:gd name="T4" fmla="*/ 0 w 8"/>
                <a:gd name="T5" fmla="*/ 3 h 3"/>
                <a:gd name="T6" fmla="*/ 8 w 8"/>
                <a:gd name="T7" fmla="*/ 0 h 3"/>
              </a:gdLst>
              <a:ahLst/>
              <a:cxnLst>
                <a:cxn ang="0">
                  <a:pos x="T0" y="T1"/>
                </a:cxn>
                <a:cxn ang="0">
                  <a:pos x="T2" y="T3"/>
                </a:cxn>
                <a:cxn ang="0">
                  <a:pos x="T4" y="T5"/>
                </a:cxn>
                <a:cxn ang="0">
                  <a:pos x="T6" y="T7"/>
                </a:cxn>
              </a:cxnLst>
              <a:rect l="0" t="0" r="r" b="b"/>
              <a:pathLst>
                <a:path w="8" h="3">
                  <a:moveTo>
                    <a:pt x="8" y="0"/>
                  </a:moveTo>
                  <a:lnTo>
                    <a:pt x="8" y="0"/>
                  </a:lnTo>
                  <a:cubicBezTo>
                    <a:pt x="4" y="1"/>
                    <a:pt x="1" y="2"/>
                    <a:pt x="0" y="3"/>
                  </a:cubicBezTo>
                  <a:cubicBezTo>
                    <a:pt x="2" y="2"/>
                    <a:pt x="4" y="1"/>
                    <a:pt x="8"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2" name="Freeform 55"/>
            <p:cNvSpPr>
              <a:spLocks/>
            </p:cNvSpPr>
            <p:nvPr/>
          </p:nvSpPr>
          <p:spPr bwMode="invGray">
            <a:xfrm>
              <a:off x="9947275" y="1553865"/>
              <a:ext cx="4762" cy="1231"/>
            </a:xfrm>
            <a:custGeom>
              <a:avLst/>
              <a:gdLst>
                <a:gd name="T0" fmla="*/ 1 w 5"/>
                <a:gd name="T1" fmla="*/ 0 h 1"/>
                <a:gd name="T2" fmla="*/ 1 w 5"/>
                <a:gd name="T3" fmla="*/ 0 h 1"/>
                <a:gd name="T4" fmla="*/ 0 w 5"/>
                <a:gd name="T5" fmla="*/ 0 h 1"/>
                <a:gd name="T6" fmla="*/ 1 w 5"/>
                <a:gd name="T7" fmla="*/ 0 h 1"/>
              </a:gdLst>
              <a:ahLst/>
              <a:cxnLst>
                <a:cxn ang="0">
                  <a:pos x="T0" y="T1"/>
                </a:cxn>
                <a:cxn ang="0">
                  <a:pos x="T2" y="T3"/>
                </a:cxn>
                <a:cxn ang="0">
                  <a:pos x="T4" y="T5"/>
                </a:cxn>
                <a:cxn ang="0">
                  <a:pos x="T6" y="T7"/>
                </a:cxn>
              </a:cxnLst>
              <a:rect l="0" t="0" r="r" b="b"/>
              <a:pathLst>
                <a:path w="5" h="1">
                  <a:moveTo>
                    <a:pt x="1" y="0"/>
                  </a:moveTo>
                  <a:lnTo>
                    <a:pt x="1" y="0"/>
                  </a:lnTo>
                  <a:lnTo>
                    <a:pt x="0" y="0"/>
                  </a:lnTo>
                  <a:cubicBezTo>
                    <a:pt x="5" y="1"/>
                    <a:pt x="4" y="0"/>
                    <a:pt x="1"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3" name="Freeform 56"/>
            <p:cNvSpPr>
              <a:spLocks/>
            </p:cNvSpPr>
            <p:nvPr/>
          </p:nvSpPr>
          <p:spPr bwMode="invGray">
            <a:xfrm>
              <a:off x="10817225" y="1531708"/>
              <a:ext cx="23812" cy="0"/>
            </a:xfrm>
            <a:custGeom>
              <a:avLst/>
              <a:gdLst>
                <a:gd name="T0" fmla="*/ 25 w 25"/>
                <a:gd name="T1" fmla="*/ 1 h 1"/>
                <a:gd name="T2" fmla="*/ 25 w 25"/>
                <a:gd name="T3" fmla="*/ 1 h 1"/>
                <a:gd name="T4" fmla="*/ 0 w 25"/>
                <a:gd name="T5" fmla="*/ 0 h 1"/>
                <a:gd name="T6" fmla="*/ 25 w 25"/>
                <a:gd name="T7" fmla="*/ 1 h 1"/>
              </a:gdLst>
              <a:ahLst/>
              <a:cxnLst>
                <a:cxn ang="0">
                  <a:pos x="T0" y="T1"/>
                </a:cxn>
                <a:cxn ang="0">
                  <a:pos x="T2" y="T3"/>
                </a:cxn>
                <a:cxn ang="0">
                  <a:pos x="T4" y="T5"/>
                </a:cxn>
                <a:cxn ang="0">
                  <a:pos x="T6" y="T7"/>
                </a:cxn>
              </a:cxnLst>
              <a:rect l="0" t="0" r="r" b="b"/>
              <a:pathLst>
                <a:path w="25" h="1">
                  <a:moveTo>
                    <a:pt x="25" y="1"/>
                  </a:moveTo>
                  <a:lnTo>
                    <a:pt x="25" y="1"/>
                  </a:lnTo>
                  <a:cubicBezTo>
                    <a:pt x="18" y="0"/>
                    <a:pt x="10" y="0"/>
                    <a:pt x="0" y="0"/>
                  </a:cubicBezTo>
                  <a:cubicBezTo>
                    <a:pt x="5" y="0"/>
                    <a:pt x="12" y="0"/>
                    <a:pt x="25"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4" name="Freeform 57"/>
            <p:cNvSpPr>
              <a:spLocks/>
            </p:cNvSpPr>
            <p:nvPr/>
          </p:nvSpPr>
          <p:spPr bwMode="invGray">
            <a:xfrm>
              <a:off x="10836275" y="1529246"/>
              <a:ext cx="19050" cy="1231"/>
            </a:xfrm>
            <a:custGeom>
              <a:avLst/>
              <a:gdLst>
                <a:gd name="T0" fmla="*/ 0 w 20"/>
                <a:gd name="T1" fmla="*/ 1 h 1"/>
                <a:gd name="T2" fmla="*/ 0 w 20"/>
                <a:gd name="T3" fmla="*/ 1 h 1"/>
                <a:gd name="T4" fmla="*/ 18 w 20"/>
                <a:gd name="T5" fmla="*/ 1 h 1"/>
                <a:gd name="T6" fmla="*/ 0 w 20"/>
                <a:gd name="T7" fmla="*/ 1 h 1"/>
              </a:gdLst>
              <a:ahLst/>
              <a:cxnLst>
                <a:cxn ang="0">
                  <a:pos x="T0" y="T1"/>
                </a:cxn>
                <a:cxn ang="0">
                  <a:pos x="T2" y="T3"/>
                </a:cxn>
                <a:cxn ang="0">
                  <a:pos x="T4" y="T5"/>
                </a:cxn>
                <a:cxn ang="0">
                  <a:pos x="T6" y="T7"/>
                </a:cxn>
              </a:cxnLst>
              <a:rect l="0" t="0" r="r" b="b"/>
              <a:pathLst>
                <a:path w="20" h="1">
                  <a:moveTo>
                    <a:pt x="0" y="1"/>
                  </a:moveTo>
                  <a:lnTo>
                    <a:pt x="0" y="1"/>
                  </a:lnTo>
                  <a:lnTo>
                    <a:pt x="18" y="1"/>
                  </a:lnTo>
                  <a:cubicBezTo>
                    <a:pt x="20" y="1"/>
                    <a:pt x="18"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5" name="Freeform 58"/>
            <p:cNvSpPr>
              <a:spLocks/>
            </p:cNvSpPr>
            <p:nvPr/>
          </p:nvSpPr>
          <p:spPr bwMode="invGray">
            <a:xfrm>
              <a:off x="10787063" y="1530477"/>
              <a:ext cx="30162" cy="1231"/>
            </a:xfrm>
            <a:custGeom>
              <a:avLst/>
              <a:gdLst>
                <a:gd name="T0" fmla="*/ 0 w 31"/>
                <a:gd name="T1" fmla="*/ 0 h 1"/>
                <a:gd name="T2" fmla="*/ 0 w 31"/>
                <a:gd name="T3" fmla="*/ 0 h 1"/>
                <a:gd name="T4" fmla="*/ 31 w 31"/>
                <a:gd name="T5" fmla="*/ 1 h 1"/>
                <a:gd name="T6" fmla="*/ 27 w 31"/>
                <a:gd name="T7" fmla="*/ 0 h 1"/>
                <a:gd name="T8" fmla="*/ 0 w 31"/>
                <a:gd name="T9" fmla="*/ 0 h 1"/>
              </a:gdLst>
              <a:ahLst/>
              <a:cxnLst>
                <a:cxn ang="0">
                  <a:pos x="T0" y="T1"/>
                </a:cxn>
                <a:cxn ang="0">
                  <a:pos x="T2" y="T3"/>
                </a:cxn>
                <a:cxn ang="0">
                  <a:pos x="T4" y="T5"/>
                </a:cxn>
                <a:cxn ang="0">
                  <a:pos x="T6" y="T7"/>
                </a:cxn>
                <a:cxn ang="0">
                  <a:pos x="T8" y="T9"/>
                </a:cxn>
              </a:cxnLst>
              <a:rect l="0" t="0" r="r" b="b"/>
              <a:pathLst>
                <a:path w="31" h="1">
                  <a:moveTo>
                    <a:pt x="0" y="0"/>
                  </a:moveTo>
                  <a:lnTo>
                    <a:pt x="0" y="0"/>
                  </a:lnTo>
                  <a:cubicBezTo>
                    <a:pt x="11" y="0"/>
                    <a:pt x="21" y="0"/>
                    <a:pt x="31" y="1"/>
                  </a:cubicBezTo>
                  <a:cubicBezTo>
                    <a:pt x="28" y="0"/>
                    <a:pt x="26" y="0"/>
                    <a:pt x="27" y="0"/>
                  </a:cubicBezTo>
                  <a:lnTo>
                    <a:pt x="0" y="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6" name="Freeform 59"/>
            <p:cNvSpPr>
              <a:spLocks/>
            </p:cNvSpPr>
            <p:nvPr/>
          </p:nvSpPr>
          <p:spPr bwMode="invGray">
            <a:xfrm>
              <a:off x="4092575" y="1552634"/>
              <a:ext cx="20637" cy="2462"/>
            </a:xfrm>
            <a:custGeom>
              <a:avLst/>
              <a:gdLst>
                <a:gd name="T0" fmla="*/ 23 w 23"/>
                <a:gd name="T1" fmla="*/ 0 h 2"/>
                <a:gd name="T2" fmla="*/ 23 w 23"/>
                <a:gd name="T3" fmla="*/ 0 h 2"/>
                <a:gd name="T4" fmla="*/ 19 w 23"/>
                <a:gd name="T5" fmla="*/ 0 h 2"/>
                <a:gd name="T6" fmla="*/ 23 w 23"/>
                <a:gd name="T7" fmla="*/ 0 h 2"/>
              </a:gdLst>
              <a:ahLst/>
              <a:cxnLst>
                <a:cxn ang="0">
                  <a:pos x="T0" y="T1"/>
                </a:cxn>
                <a:cxn ang="0">
                  <a:pos x="T2" y="T3"/>
                </a:cxn>
                <a:cxn ang="0">
                  <a:pos x="T4" y="T5"/>
                </a:cxn>
                <a:cxn ang="0">
                  <a:pos x="T6" y="T7"/>
                </a:cxn>
              </a:cxnLst>
              <a:rect l="0" t="0" r="r" b="b"/>
              <a:pathLst>
                <a:path w="23" h="2">
                  <a:moveTo>
                    <a:pt x="23" y="0"/>
                  </a:moveTo>
                  <a:lnTo>
                    <a:pt x="23" y="0"/>
                  </a:lnTo>
                  <a:lnTo>
                    <a:pt x="19" y="0"/>
                  </a:lnTo>
                  <a:cubicBezTo>
                    <a:pt x="0" y="2"/>
                    <a:pt x="8" y="1"/>
                    <a:pt x="23"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7" name="Freeform 60"/>
            <p:cNvSpPr>
              <a:spLocks/>
            </p:cNvSpPr>
            <p:nvPr/>
          </p:nvSpPr>
          <p:spPr bwMode="invGray">
            <a:xfrm>
              <a:off x="8528050" y="1567405"/>
              <a:ext cx="3175" cy="1231"/>
            </a:xfrm>
            <a:custGeom>
              <a:avLst/>
              <a:gdLst>
                <a:gd name="T0" fmla="*/ 1 w 3"/>
                <a:gd name="T1" fmla="*/ 1 h 1"/>
                <a:gd name="T2" fmla="*/ 1 w 3"/>
                <a:gd name="T3" fmla="*/ 1 h 1"/>
                <a:gd name="T4" fmla="*/ 3 w 3"/>
                <a:gd name="T5" fmla="*/ 0 h 1"/>
                <a:gd name="T6" fmla="*/ 0 w 3"/>
                <a:gd name="T7" fmla="*/ 0 h 1"/>
                <a:gd name="T8" fmla="*/ 1 w 3"/>
                <a:gd name="T9" fmla="*/ 1 h 1"/>
              </a:gdLst>
              <a:ahLst/>
              <a:cxnLst>
                <a:cxn ang="0">
                  <a:pos x="T0" y="T1"/>
                </a:cxn>
                <a:cxn ang="0">
                  <a:pos x="T2" y="T3"/>
                </a:cxn>
                <a:cxn ang="0">
                  <a:pos x="T4" y="T5"/>
                </a:cxn>
                <a:cxn ang="0">
                  <a:pos x="T6" y="T7"/>
                </a:cxn>
                <a:cxn ang="0">
                  <a:pos x="T8" y="T9"/>
                </a:cxn>
              </a:cxnLst>
              <a:rect l="0" t="0" r="r" b="b"/>
              <a:pathLst>
                <a:path w="3" h="1">
                  <a:moveTo>
                    <a:pt x="1" y="1"/>
                  </a:moveTo>
                  <a:lnTo>
                    <a:pt x="1" y="1"/>
                  </a:lnTo>
                  <a:lnTo>
                    <a:pt x="3" y="0"/>
                  </a:lnTo>
                  <a:lnTo>
                    <a:pt x="0" y="0"/>
                  </a:lnTo>
                  <a:lnTo>
                    <a:pt x="1"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8" name="Freeform 61"/>
            <p:cNvSpPr>
              <a:spLocks/>
            </p:cNvSpPr>
            <p:nvPr/>
          </p:nvSpPr>
          <p:spPr bwMode="invGray">
            <a:xfrm>
              <a:off x="8461375" y="1556326"/>
              <a:ext cx="66675" cy="14771"/>
            </a:xfrm>
            <a:custGeom>
              <a:avLst/>
              <a:gdLst>
                <a:gd name="T0" fmla="*/ 0 w 69"/>
                <a:gd name="T1" fmla="*/ 17 h 17"/>
                <a:gd name="T2" fmla="*/ 0 w 69"/>
                <a:gd name="T3" fmla="*/ 17 h 17"/>
                <a:gd name="T4" fmla="*/ 69 w 69"/>
                <a:gd name="T5" fmla="*/ 13 h 17"/>
                <a:gd name="T6" fmla="*/ 46 w 69"/>
                <a:gd name="T7" fmla="*/ 0 h 17"/>
                <a:gd name="T8" fmla="*/ 0 w 69"/>
                <a:gd name="T9" fmla="*/ 17 h 17"/>
              </a:gdLst>
              <a:ahLst/>
              <a:cxnLst>
                <a:cxn ang="0">
                  <a:pos x="T0" y="T1"/>
                </a:cxn>
                <a:cxn ang="0">
                  <a:pos x="T2" y="T3"/>
                </a:cxn>
                <a:cxn ang="0">
                  <a:pos x="T4" y="T5"/>
                </a:cxn>
                <a:cxn ang="0">
                  <a:pos x="T6" y="T7"/>
                </a:cxn>
                <a:cxn ang="0">
                  <a:pos x="T8" y="T9"/>
                </a:cxn>
              </a:cxnLst>
              <a:rect l="0" t="0" r="r" b="b"/>
              <a:pathLst>
                <a:path w="69" h="17">
                  <a:moveTo>
                    <a:pt x="0" y="17"/>
                  </a:moveTo>
                  <a:lnTo>
                    <a:pt x="0" y="17"/>
                  </a:lnTo>
                  <a:cubicBezTo>
                    <a:pt x="30" y="11"/>
                    <a:pt x="47" y="12"/>
                    <a:pt x="69" y="13"/>
                  </a:cubicBezTo>
                  <a:lnTo>
                    <a:pt x="46" y="0"/>
                  </a:lnTo>
                  <a:lnTo>
                    <a:pt x="0" y="17"/>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09" name="Freeform 62"/>
            <p:cNvSpPr>
              <a:spLocks noEditPoints="1"/>
            </p:cNvSpPr>
            <p:nvPr/>
          </p:nvSpPr>
          <p:spPr bwMode="invGray">
            <a:xfrm>
              <a:off x="1562100" y="1514475"/>
              <a:ext cx="9563100" cy="64008"/>
            </a:xfrm>
            <a:custGeom>
              <a:avLst/>
              <a:gdLst>
                <a:gd name="T0" fmla="*/ 9555 w 10030"/>
                <a:gd name="T1" fmla="*/ 25 h 75"/>
                <a:gd name="T2" fmla="*/ 9488 w 10030"/>
                <a:gd name="T3" fmla="*/ 23 h 75"/>
                <a:gd name="T4" fmla="*/ 5258 w 10030"/>
                <a:gd name="T5" fmla="*/ 60 h 75"/>
                <a:gd name="T6" fmla="*/ 4572 w 10030"/>
                <a:gd name="T7" fmla="*/ 65 h 75"/>
                <a:gd name="T8" fmla="*/ 4884 w 10030"/>
                <a:gd name="T9" fmla="*/ 61 h 75"/>
                <a:gd name="T10" fmla="*/ 5092 w 10030"/>
                <a:gd name="T11" fmla="*/ 56 h 75"/>
                <a:gd name="T12" fmla="*/ 5260 w 10030"/>
                <a:gd name="T13" fmla="*/ 60 h 75"/>
                <a:gd name="T14" fmla="*/ 5560 w 10030"/>
                <a:gd name="T15" fmla="*/ 62 h 75"/>
                <a:gd name="T16" fmla="*/ 6006 w 10030"/>
                <a:gd name="T17" fmla="*/ 56 h 75"/>
                <a:gd name="T18" fmla="*/ 6308 w 10030"/>
                <a:gd name="T19" fmla="*/ 32 h 75"/>
                <a:gd name="T20" fmla="*/ 6269 w 10030"/>
                <a:gd name="T21" fmla="*/ 52 h 75"/>
                <a:gd name="T22" fmla="*/ 6665 w 10030"/>
                <a:gd name="T23" fmla="*/ 41 h 75"/>
                <a:gd name="T24" fmla="*/ 6806 w 10030"/>
                <a:gd name="T25" fmla="*/ 53 h 75"/>
                <a:gd name="T26" fmla="*/ 7204 w 10030"/>
                <a:gd name="T27" fmla="*/ 50 h 75"/>
                <a:gd name="T28" fmla="*/ 7485 w 10030"/>
                <a:gd name="T29" fmla="*/ 62 h 75"/>
                <a:gd name="T30" fmla="*/ 7667 w 10030"/>
                <a:gd name="T31" fmla="*/ 61 h 75"/>
                <a:gd name="T32" fmla="*/ 7919 w 10030"/>
                <a:gd name="T33" fmla="*/ 63 h 75"/>
                <a:gd name="T34" fmla="*/ 8179 w 10030"/>
                <a:gd name="T35" fmla="*/ 51 h 75"/>
                <a:gd name="T36" fmla="*/ 8401 w 10030"/>
                <a:gd name="T37" fmla="*/ 31 h 75"/>
                <a:gd name="T38" fmla="*/ 8692 w 10030"/>
                <a:gd name="T39" fmla="*/ 58 h 75"/>
                <a:gd name="T40" fmla="*/ 9084 w 10030"/>
                <a:gd name="T41" fmla="*/ 61 h 75"/>
                <a:gd name="T42" fmla="*/ 9498 w 10030"/>
                <a:gd name="T43" fmla="*/ 44 h 75"/>
                <a:gd name="T44" fmla="*/ 9670 w 10030"/>
                <a:gd name="T45" fmla="*/ 45 h 75"/>
                <a:gd name="T46" fmla="*/ 9877 w 10030"/>
                <a:gd name="T47" fmla="*/ 32 h 75"/>
                <a:gd name="T48" fmla="*/ 9735 w 10030"/>
                <a:gd name="T49" fmla="*/ 21 h 75"/>
                <a:gd name="T50" fmla="*/ 9636 w 10030"/>
                <a:gd name="T51" fmla="*/ 27 h 75"/>
                <a:gd name="T52" fmla="*/ 9290 w 10030"/>
                <a:gd name="T53" fmla="*/ 22 h 75"/>
                <a:gd name="T54" fmla="*/ 8498 w 10030"/>
                <a:gd name="T55" fmla="*/ 12 h 75"/>
                <a:gd name="T56" fmla="*/ 7899 w 10030"/>
                <a:gd name="T57" fmla="*/ 21 h 75"/>
                <a:gd name="T58" fmla="*/ 7774 w 10030"/>
                <a:gd name="T59" fmla="*/ 22 h 75"/>
                <a:gd name="T60" fmla="*/ 7493 w 10030"/>
                <a:gd name="T61" fmla="*/ 32 h 75"/>
                <a:gd name="T62" fmla="*/ 7190 w 10030"/>
                <a:gd name="T63" fmla="*/ 31 h 75"/>
                <a:gd name="T64" fmla="*/ 6418 w 10030"/>
                <a:gd name="T65" fmla="*/ 20 h 75"/>
                <a:gd name="T66" fmla="*/ 6248 w 10030"/>
                <a:gd name="T67" fmla="*/ 24 h 75"/>
                <a:gd name="T68" fmla="*/ 5823 w 10030"/>
                <a:gd name="T69" fmla="*/ 28 h 75"/>
                <a:gd name="T70" fmla="*/ 5422 w 10030"/>
                <a:gd name="T71" fmla="*/ 11 h 75"/>
                <a:gd name="T72" fmla="*/ 4925 w 10030"/>
                <a:gd name="T73" fmla="*/ 16 h 75"/>
                <a:gd name="T74" fmla="*/ 4310 w 10030"/>
                <a:gd name="T75" fmla="*/ 18 h 75"/>
                <a:gd name="T76" fmla="*/ 3439 w 10030"/>
                <a:gd name="T77" fmla="*/ 21 h 75"/>
                <a:gd name="T78" fmla="*/ 2740 w 10030"/>
                <a:gd name="T79" fmla="*/ 18 h 75"/>
                <a:gd name="T80" fmla="*/ 2597 w 10030"/>
                <a:gd name="T81" fmla="*/ 9 h 75"/>
                <a:gd name="T82" fmla="*/ 2367 w 10030"/>
                <a:gd name="T83" fmla="*/ 21 h 75"/>
                <a:gd name="T84" fmla="*/ 1566 w 10030"/>
                <a:gd name="T85" fmla="*/ 11 h 75"/>
                <a:gd name="T86" fmla="*/ 262 w 10030"/>
                <a:gd name="T87" fmla="*/ 7 h 75"/>
                <a:gd name="T88" fmla="*/ 104 w 10030"/>
                <a:gd name="T89" fmla="*/ 42 h 75"/>
                <a:gd name="T90" fmla="*/ 742 w 10030"/>
                <a:gd name="T91" fmla="*/ 47 h 75"/>
                <a:gd name="T92" fmla="*/ 1060 w 10030"/>
                <a:gd name="T93" fmla="*/ 47 h 75"/>
                <a:gd name="T94" fmla="*/ 1593 w 10030"/>
                <a:gd name="T95" fmla="*/ 46 h 75"/>
                <a:gd name="T96" fmla="*/ 2022 w 10030"/>
                <a:gd name="T97" fmla="*/ 45 h 75"/>
                <a:gd name="T98" fmla="*/ 2481 w 10030"/>
                <a:gd name="T99" fmla="*/ 51 h 75"/>
                <a:gd name="T100" fmla="*/ 2677 w 10030"/>
                <a:gd name="T101" fmla="*/ 45 h 75"/>
                <a:gd name="T102" fmla="*/ 2863 w 10030"/>
                <a:gd name="T103" fmla="*/ 52 h 75"/>
                <a:gd name="T104" fmla="*/ 3163 w 10030"/>
                <a:gd name="T105" fmla="*/ 62 h 75"/>
                <a:gd name="T106" fmla="*/ 3411 w 10030"/>
                <a:gd name="T107" fmla="*/ 54 h 75"/>
                <a:gd name="T108" fmla="*/ 3550 w 10030"/>
                <a:gd name="T109" fmla="*/ 60 h 75"/>
                <a:gd name="T110" fmla="*/ 3740 w 10030"/>
                <a:gd name="T111" fmla="*/ 65 h 75"/>
                <a:gd name="T112" fmla="*/ 4329 w 10030"/>
                <a:gd name="T113" fmla="*/ 68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0030" h="75">
                  <a:moveTo>
                    <a:pt x="2469" y="12"/>
                  </a:moveTo>
                  <a:lnTo>
                    <a:pt x="2469" y="12"/>
                  </a:lnTo>
                  <a:lnTo>
                    <a:pt x="2482" y="13"/>
                  </a:lnTo>
                  <a:cubicBezTo>
                    <a:pt x="2453" y="15"/>
                    <a:pt x="2461" y="13"/>
                    <a:pt x="2469" y="12"/>
                  </a:cubicBezTo>
                  <a:close/>
                  <a:moveTo>
                    <a:pt x="9555" y="25"/>
                  </a:moveTo>
                  <a:lnTo>
                    <a:pt x="9555" y="25"/>
                  </a:lnTo>
                  <a:cubicBezTo>
                    <a:pt x="9562" y="24"/>
                    <a:pt x="9561" y="23"/>
                    <a:pt x="9559" y="23"/>
                  </a:cubicBezTo>
                  <a:cubicBezTo>
                    <a:pt x="9554" y="24"/>
                    <a:pt x="9539" y="24"/>
                    <a:pt x="9522" y="24"/>
                  </a:cubicBezTo>
                  <a:cubicBezTo>
                    <a:pt x="9527" y="25"/>
                    <a:pt x="9536" y="26"/>
                    <a:pt x="9555" y="25"/>
                  </a:cubicBezTo>
                  <a:close/>
                  <a:moveTo>
                    <a:pt x="9489" y="23"/>
                  </a:moveTo>
                  <a:lnTo>
                    <a:pt x="9489" y="23"/>
                  </a:lnTo>
                  <a:lnTo>
                    <a:pt x="9488" y="23"/>
                  </a:lnTo>
                  <a:cubicBezTo>
                    <a:pt x="9456" y="21"/>
                    <a:pt x="9467" y="22"/>
                    <a:pt x="9489" y="23"/>
                  </a:cubicBezTo>
                  <a:close/>
                  <a:moveTo>
                    <a:pt x="6376" y="50"/>
                  </a:moveTo>
                  <a:lnTo>
                    <a:pt x="6376" y="50"/>
                  </a:lnTo>
                  <a:cubicBezTo>
                    <a:pt x="6365" y="52"/>
                    <a:pt x="6349" y="51"/>
                    <a:pt x="6330" y="49"/>
                  </a:cubicBezTo>
                  <a:cubicBezTo>
                    <a:pt x="6344" y="49"/>
                    <a:pt x="6359" y="49"/>
                    <a:pt x="6376" y="50"/>
                  </a:cubicBezTo>
                  <a:close/>
                  <a:moveTo>
                    <a:pt x="5258" y="60"/>
                  </a:moveTo>
                  <a:lnTo>
                    <a:pt x="5258" y="60"/>
                  </a:lnTo>
                  <a:cubicBezTo>
                    <a:pt x="5244" y="61"/>
                    <a:pt x="5216" y="64"/>
                    <a:pt x="5205" y="61"/>
                  </a:cubicBezTo>
                  <a:cubicBezTo>
                    <a:pt x="5222" y="55"/>
                    <a:pt x="5234" y="58"/>
                    <a:pt x="5258" y="60"/>
                  </a:cubicBezTo>
                  <a:close/>
                  <a:moveTo>
                    <a:pt x="4523" y="61"/>
                  </a:moveTo>
                  <a:lnTo>
                    <a:pt x="4523" y="61"/>
                  </a:lnTo>
                  <a:lnTo>
                    <a:pt x="4572" y="65"/>
                  </a:lnTo>
                  <a:cubicBezTo>
                    <a:pt x="4513" y="71"/>
                    <a:pt x="4470" y="69"/>
                    <a:pt x="4516" y="75"/>
                  </a:cubicBezTo>
                  <a:cubicBezTo>
                    <a:pt x="4523" y="61"/>
                    <a:pt x="4707" y="74"/>
                    <a:pt x="4714" y="60"/>
                  </a:cubicBezTo>
                  <a:lnTo>
                    <a:pt x="4747" y="63"/>
                  </a:lnTo>
                  <a:cubicBezTo>
                    <a:pt x="4737" y="63"/>
                    <a:pt x="4736" y="64"/>
                    <a:pt x="4727" y="64"/>
                  </a:cubicBezTo>
                  <a:cubicBezTo>
                    <a:pt x="4790" y="70"/>
                    <a:pt x="4774" y="54"/>
                    <a:pt x="4855" y="56"/>
                  </a:cubicBezTo>
                  <a:cubicBezTo>
                    <a:pt x="4883" y="57"/>
                    <a:pt x="4903" y="59"/>
                    <a:pt x="4884" y="61"/>
                  </a:cubicBezTo>
                  <a:lnTo>
                    <a:pt x="4947" y="57"/>
                  </a:lnTo>
                  <a:cubicBezTo>
                    <a:pt x="4965" y="58"/>
                    <a:pt x="4961" y="60"/>
                    <a:pt x="4942" y="60"/>
                  </a:cubicBezTo>
                  <a:lnTo>
                    <a:pt x="5039" y="59"/>
                  </a:lnTo>
                  <a:lnTo>
                    <a:pt x="5038" y="59"/>
                  </a:lnTo>
                  <a:cubicBezTo>
                    <a:pt x="5052" y="57"/>
                    <a:pt x="5083" y="54"/>
                    <a:pt x="5098" y="52"/>
                  </a:cubicBezTo>
                  <a:cubicBezTo>
                    <a:pt x="5122" y="54"/>
                    <a:pt x="5086" y="54"/>
                    <a:pt x="5092" y="56"/>
                  </a:cubicBezTo>
                  <a:lnTo>
                    <a:pt x="5145" y="52"/>
                  </a:lnTo>
                  <a:cubicBezTo>
                    <a:pt x="5167" y="56"/>
                    <a:pt x="5123" y="59"/>
                    <a:pt x="5086" y="59"/>
                  </a:cubicBezTo>
                  <a:cubicBezTo>
                    <a:pt x="5136" y="73"/>
                    <a:pt x="5130" y="55"/>
                    <a:pt x="5238" y="64"/>
                  </a:cubicBezTo>
                  <a:lnTo>
                    <a:pt x="5187" y="65"/>
                  </a:lnTo>
                  <a:cubicBezTo>
                    <a:pt x="5220" y="73"/>
                    <a:pt x="5259" y="70"/>
                    <a:pt x="5316" y="75"/>
                  </a:cubicBezTo>
                  <a:cubicBezTo>
                    <a:pt x="5302" y="73"/>
                    <a:pt x="5202" y="63"/>
                    <a:pt x="5260" y="60"/>
                  </a:cubicBezTo>
                  <a:cubicBezTo>
                    <a:pt x="5276" y="61"/>
                    <a:pt x="5298" y="61"/>
                    <a:pt x="5329" y="59"/>
                  </a:cubicBezTo>
                  <a:cubicBezTo>
                    <a:pt x="5329" y="63"/>
                    <a:pt x="5359" y="62"/>
                    <a:pt x="5398" y="62"/>
                  </a:cubicBezTo>
                  <a:lnTo>
                    <a:pt x="5395" y="69"/>
                  </a:lnTo>
                  <a:cubicBezTo>
                    <a:pt x="5436" y="67"/>
                    <a:pt x="5433" y="64"/>
                    <a:pt x="5457" y="61"/>
                  </a:cubicBezTo>
                  <a:cubicBezTo>
                    <a:pt x="5503" y="61"/>
                    <a:pt x="5513" y="66"/>
                    <a:pt x="5523" y="71"/>
                  </a:cubicBezTo>
                  <a:cubicBezTo>
                    <a:pt x="5597" y="72"/>
                    <a:pt x="5473" y="63"/>
                    <a:pt x="5560" y="62"/>
                  </a:cubicBezTo>
                  <a:cubicBezTo>
                    <a:pt x="5621" y="64"/>
                    <a:pt x="5664" y="62"/>
                    <a:pt x="5737" y="58"/>
                  </a:cubicBezTo>
                  <a:cubicBezTo>
                    <a:pt x="5780" y="60"/>
                    <a:pt x="5730" y="62"/>
                    <a:pt x="5745" y="64"/>
                  </a:cubicBezTo>
                  <a:lnTo>
                    <a:pt x="5783" y="59"/>
                  </a:lnTo>
                  <a:cubicBezTo>
                    <a:pt x="5792" y="59"/>
                    <a:pt x="5789" y="60"/>
                    <a:pt x="5788" y="61"/>
                  </a:cubicBezTo>
                  <a:cubicBezTo>
                    <a:pt x="5820" y="59"/>
                    <a:pt x="5790" y="55"/>
                    <a:pt x="5841" y="53"/>
                  </a:cubicBezTo>
                  <a:cubicBezTo>
                    <a:pt x="5854" y="46"/>
                    <a:pt x="5944" y="64"/>
                    <a:pt x="6006" y="56"/>
                  </a:cubicBezTo>
                  <a:cubicBezTo>
                    <a:pt x="6021" y="58"/>
                    <a:pt x="5999" y="60"/>
                    <a:pt x="6003" y="62"/>
                  </a:cubicBezTo>
                  <a:cubicBezTo>
                    <a:pt x="6089" y="57"/>
                    <a:pt x="6077" y="59"/>
                    <a:pt x="6147" y="52"/>
                  </a:cubicBezTo>
                  <a:lnTo>
                    <a:pt x="6206" y="56"/>
                  </a:lnTo>
                  <a:cubicBezTo>
                    <a:pt x="6163" y="51"/>
                    <a:pt x="6219" y="45"/>
                    <a:pt x="6268" y="41"/>
                  </a:cubicBezTo>
                  <a:cubicBezTo>
                    <a:pt x="6252" y="38"/>
                    <a:pt x="6239" y="36"/>
                    <a:pt x="6230" y="35"/>
                  </a:cubicBezTo>
                  <a:lnTo>
                    <a:pt x="6308" y="32"/>
                  </a:lnTo>
                  <a:cubicBezTo>
                    <a:pt x="6318" y="33"/>
                    <a:pt x="6310" y="35"/>
                    <a:pt x="6297" y="38"/>
                  </a:cubicBezTo>
                  <a:lnTo>
                    <a:pt x="6311" y="36"/>
                  </a:lnTo>
                  <a:cubicBezTo>
                    <a:pt x="6339" y="39"/>
                    <a:pt x="6325" y="43"/>
                    <a:pt x="6305" y="46"/>
                  </a:cubicBezTo>
                  <a:lnTo>
                    <a:pt x="6277" y="42"/>
                  </a:lnTo>
                  <a:cubicBezTo>
                    <a:pt x="6257" y="46"/>
                    <a:pt x="6239" y="50"/>
                    <a:pt x="6243" y="54"/>
                  </a:cubicBezTo>
                  <a:cubicBezTo>
                    <a:pt x="6248" y="53"/>
                    <a:pt x="6258" y="53"/>
                    <a:pt x="6269" y="52"/>
                  </a:cubicBezTo>
                  <a:cubicBezTo>
                    <a:pt x="6264" y="53"/>
                    <a:pt x="6261" y="54"/>
                    <a:pt x="6263" y="55"/>
                  </a:cubicBezTo>
                  <a:cubicBezTo>
                    <a:pt x="6266" y="56"/>
                    <a:pt x="6274" y="54"/>
                    <a:pt x="6287" y="53"/>
                  </a:cubicBezTo>
                  <a:lnTo>
                    <a:pt x="6304" y="60"/>
                  </a:lnTo>
                  <a:lnTo>
                    <a:pt x="6309" y="57"/>
                  </a:lnTo>
                  <a:lnTo>
                    <a:pt x="6411" y="62"/>
                  </a:lnTo>
                  <a:cubicBezTo>
                    <a:pt x="6485" y="55"/>
                    <a:pt x="6548" y="44"/>
                    <a:pt x="6665" y="41"/>
                  </a:cubicBezTo>
                  <a:cubicBezTo>
                    <a:pt x="6636" y="47"/>
                    <a:pt x="6659" y="50"/>
                    <a:pt x="6657" y="56"/>
                  </a:cubicBezTo>
                  <a:cubicBezTo>
                    <a:pt x="6625" y="50"/>
                    <a:pt x="6567" y="59"/>
                    <a:pt x="6507" y="58"/>
                  </a:cubicBezTo>
                  <a:cubicBezTo>
                    <a:pt x="6538" y="58"/>
                    <a:pt x="6531" y="61"/>
                    <a:pt x="6523" y="62"/>
                  </a:cubicBezTo>
                  <a:lnTo>
                    <a:pt x="6631" y="57"/>
                  </a:lnTo>
                  <a:cubicBezTo>
                    <a:pt x="6628" y="62"/>
                    <a:pt x="6654" y="60"/>
                    <a:pt x="6682" y="63"/>
                  </a:cubicBezTo>
                  <a:cubicBezTo>
                    <a:pt x="6660" y="52"/>
                    <a:pt x="6762" y="56"/>
                    <a:pt x="6806" y="53"/>
                  </a:cubicBezTo>
                  <a:cubicBezTo>
                    <a:pt x="6808" y="56"/>
                    <a:pt x="6798" y="60"/>
                    <a:pt x="6744" y="59"/>
                  </a:cubicBezTo>
                  <a:cubicBezTo>
                    <a:pt x="6803" y="67"/>
                    <a:pt x="6821" y="47"/>
                    <a:pt x="6879" y="54"/>
                  </a:cubicBezTo>
                  <a:cubicBezTo>
                    <a:pt x="6865" y="54"/>
                    <a:pt x="6858" y="53"/>
                    <a:pt x="6853" y="55"/>
                  </a:cubicBezTo>
                  <a:cubicBezTo>
                    <a:pt x="6884" y="52"/>
                    <a:pt x="6958" y="55"/>
                    <a:pt x="6941" y="58"/>
                  </a:cubicBezTo>
                  <a:lnTo>
                    <a:pt x="6928" y="58"/>
                  </a:lnTo>
                  <a:cubicBezTo>
                    <a:pt x="7014" y="59"/>
                    <a:pt x="7191" y="58"/>
                    <a:pt x="7204" y="50"/>
                  </a:cubicBezTo>
                  <a:cubicBezTo>
                    <a:pt x="7205" y="51"/>
                    <a:pt x="7193" y="60"/>
                    <a:pt x="7188" y="62"/>
                  </a:cubicBezTo>
                  <a:lnTo>
                    <a:pt x="7342" y="33"/>
                  </a:lnTo>
                  <a:cubicBezTo>
                    <a:pt x="7329" y="41"/>
                    <a:pt x="7381" y="58"/>
                    <a:pt x="7309" y="62"/>
                  </a:cubicBezTo>
                  <a:cubicBezTo>
                    <a:pt x="7330" y="63"/>
                    <a:pt x="7355" y="65"/>
                    <a:pt x="7399" y="62"/>
                  </a:cubicBezTo>
                  <a:cubicBezTo>
                    <a:pt x="7385" y="61"/>
                    <a:pt x="7364" y="51"/>
                    <a:pt x="7383" y="51"/>
                  </a:cubicBezTo>
                  <a:cubicBezTo>
                    <a:pt x="7436" y="59"/>
                    <a:pt x="7420" y="55"/>
                    <a:pt x="7485" y="62"/>
                  </a:cubicBezTo>
                  <a:cubicBezTo>
                    <a:pt x="7463" y="61"/>
                    <a:pt x="7487" y="49"/>
                    <a:pt x="7520" y="50"/>
                  </a:cubicBezTo>
                  <a:cubicBezTo>
                    <a:pt x="7515" y="51"/>
                    <a:pt x="7523" y="61"/>
                    <a:pt x="7511" y="62"/>
                  </a:cubicBezTo>
                  <a:lnTo>
                    <a:pt x="7594" y="51"/>
                  </a:lnTo>
                  <a:cubicBezTo>
                    <a:pt x="7573" y="53"/>
                    <a:pt x="7590" y="61"/>
                    <a:pt x="7609" y="64"/>
                  </a:cubicBezTo>
                  <a:cubicBezTo>
                    <a:pt x="7600" y="62"/>
                    <a:pt x="7680" y="64"/>
                    <a:pt x="7702" y="63"/>
                  </a:cubicBezTo>
                  <a:lnTo>
                    <a:pt x="7667" y="61"/>
                  </a:lnTo>
                  <a:cubicBezTo>
                    <a:pt x="7761" y="63"/>
                    <a:pt x="7760" y="45"/>
                    <a:pt x="7853" y="46"/>
                  </a:cubicBezTo>
                  <a:cubicBezTo>
                    <a:pt x="7842" y="48"/>
                    <a:pt x="7825" y="60"/>
                    <a:pt x="7872" y="62"/>
                  </a:cubicBezTo>
                  <a:cubicBezTo>
                    <a:pt x="7894" y="56"/>
                    <a:pt x="7968" y="34"/>
                    <a:pt x="8050" y="29"/>
                  </a:cubicBezTo>
                  <a:lnTo>
                    <a:pt x="8066" y="33"/>
                  </a:lnTo>
                  <a:lnTo>
                    <a:pt x="8129" y="29"/>
                  </a:lnTo>
                  <a:cubicBezTo>
                    <a:pt x="8090" y="38"/>
                    <a:pt x="7980" y="56"/>
                    <a:pt x="7919" y="63"/>
                  </a:cubicBezTo>
                  <a:cubicBezTo>
                    <a:pt x="7954" y="66"/>
                    <a:pt x="7929" y="67"/>
                    <a:pt x="7982" y="67"/>
                  </a:cubicBezTo>
                  <a:cubicBezTo>
                    <a:pt x="8000" y="70"/>
                    <a:pt x="7953" y="72"/>
                    <a:pt x="7938" y="72"/>
                  </a:cubicBezTo>
                  <a:lnTo>
                    <a:pt x="8060" y="74"/>
                  </a:lnTo>
                  <a:cubicBezTo>
                    <a:pt x="8054" y="67"/>
                    <a:pt x="8153" y="67"/>
                    <a:pt x="8149" y="62"/>
                  </a:cubicBezTo>
                  <a:lnTo>
                    <a:pt x="8016" y="68"/>
                  </a:lnTo>
                  <a:cubicBezTo>
                    <a:pt x="8011" y="62"/>
                    <a:pt x="8093" y="49"/>
                    <a:pt x="8179" y="51"/>
                  </a:cubicBezTo>
                  <a:cubicBezTo>
                    <a:pt x="8201" y="53"/>
                    <a:pt x="8163" y="63"/>
                    <a:pt x="8165" y="65"/>
                  </a:cubicBezTo>
                  <a:cubicBezTo>
                    <a:pt x="8176" y="63"/>
                    <a:pt x="8247" y="61"/>
                    <a:pt x="8255" y="62"/>
                  </a:cubicBezTo>
                  <a:lnTo>
                    <a:pt x="8218" y="66"/>
                  </a:lnTo>
                  <a:cubicBezTo>
                    <a:pt x="8266" y="69"/>
                    <a:pt x="8297" y="57"/>
                    <a:pt x="8355" y="64"/>
                  </a:cubicBezTo>
                  <a:cubicBezTo>
                    <a:pt x="8375" y="64"/>
                    <a:pt x="8414" y="73"/>
                    <a:pt x="8418" y="69"/>
                  </a:cubicBezTo>
                  <a:cubicBezTo>
                    <a:pt x="8385" y="61"/>
                    <a:pt x="8379" y="37"/>
                    <a:pt x="8401" y="31"/>
                  </a:cubicBezTo>
                  <a:cubicBezTo>
                    <a:pt x="8408" y="31"/>
                    <a:pt x="8505" y="38"/>
                    <a:pt x="8528" y="42"/>
                  </a:cubicBezTo>
                  <a:cubicBezTo>
                    <a:pt x="8561" y="48"/>
                    <a:pt x="8479" y="57"/>
                    <a:pt x="8507" y="62"/>
                  </a:cubicBezTo>
                  <a:cubicBezTo>
                    <a:pt x="8508" y="60"/>
                    <a:pt x="8526" y="58"/>
                    <a:pt x="8534" y="57"/>
                  </a:cubicBezTo>
                  <a:cubicBezTo>
                    <a:pt x="8555" y="59"/>
                    <a:pt x="8525" y="63"/>
                    <a:pt x="8571" y="62"/>
                  </a:cubicBezTo>
                  <a:cubicBezTo>
                    <a:pt x="8578" y="55"/>
                    <a:pt x="8664" y="63"/>
                    <a:pt x="8592" y="56"/>
                  </a:cubicBezTo>
                  <a:cubicBezTo>
                    <a:pt x="8637" y="55"/>
                    <a:pt x="8640" y="58"/>
                    <a:pt x="8692" y="58"/>
                  </a:cubicBezTo>
                  <a:cubicBezTo>
                    <a:pt x="8675" y="53"/>
                    <a:pt x="8739" y="43"/>
                    <a:pt x="8784" y="41"/>
                  </a:cubicBezTo>
                  <a:cubicBezTo>
                    <a:pt x="8781" y="42"/>
                    <a:pt x="8791" y="45"/>
                    <a:pt x="8796" y="46"/>
                  </a:cubicBezTo>
                  <a:cubicBezTo>
                    <a:pt x="8888" y="47"/>
                    <a:pt x="8937" y="50"/>
                    <a:pt x="9022" y="50"/>
                  </a:cubicBezTo>
                  <a:cubicBezTo>
                    <a:pt x="9030" y="52"/>
                    <a:pt x="9071" y="54"/>
                    <a:pt x="9054" y="57"/>
                  </a:cubicBezTo>
                  <a:cubicBezTo>
                    <a:pt x="9066" y="56"/>
                    <a:pt x="9077" y="53"/>
                    <a:pt x="9103" y="53"/>
                  </a:cubicBezTo>
                  <a:cubicBezTo>
                    <a:pt x="9154" y="59"/>
                    <a:pt x="9045" y="54"/>
                    <a:pt x="9084" y="61"/>
                  </a:cubicBezTo>
                  <a:cubicBezTo>
                    <a:pt x="9087" y="57"/>
                    <a:pt x="9152" y="56"/>
                    <a:pt x="9189" y="53"/>
                  </a:cubicBezTo>
                  <a:cubicBezTo>
                    <a:pt x="9178" y="47"/>
                    <a:pt x="9103" y="52"/>
                    <a:pt x="9065" y="54"/>
                  </a:cubicBezTo>
                  <a:cubicBezTo>
                    <a:pt x="9065" y="46"/>
                    <a:pt x="9130" y="37"/>
                    <a:pt x="9219" y="33"/>
                  </a:cubicBezTo>
                  <a:cubicBezTo>
                    <a:pt x="9290" y="31"/>
                    <a:pt x="9250" y="39"/>
                    <a:pt x="9262" y="38"/>
                  </a:cubicBezTo>
                  <a:cubicBezTo>
                    <a:pt x="9395" y="39"/>
                    <a:pt x="9376" y="23"/>
                    <a:pt x="9486" y="29"/>
                  </a:cubicBezTo>
                  <a:cubicBezTo>
                    <a:pt x="9530" y="35"/>
                    <a:pt x="9488" y="40"/>
                    <a:pt x="9498" y="44"/>
                  </a:cubicBezTo>
                  <a:cubicBezTo>
                    <a:pt x="9440" y="46"/>
                    <a:pt x="9409" y="40"/>
                    <a:pt x="9370" y="40"/>
                  </a:cubicBezTo>
                  <a:lnTo>
                    <a:pt x="9418" y="43"/>
                  </a:lnTo>
                  <a:cubicBezTo>
                    <a:pt x="9400" y="45"/>
                    <a:pt x="9361" y="46"/>
                    <a:pt x="9340" y="45"/>
                  </a:cubicBezTo>
                  <a:cubicBezTo>
                    <a:pt x="9377" y="50"/>
                    <a:pt x="9565" y="46"/>
                    <a:pt x="9668" y="51"/>
                  </a:cubicBezTo>
                  <a:cubicBezTo>
                    <a:pt x="9686" y="49"/>
                    <a:pt x="9718" y="47"/>
                    <a:pt x="9703" y="45"/>
                  </a:cubicBezTo>
                  <a:lnTo>
                    <a:pt x="9670" y="45"/>
                  </a:lnTo>
                  <a:cubicBezTo>
                    <a:pt x="9640" y="41"/>
                    <a:pt x="9732" y="39"/>
                    <a:pt x="9690" y="37"/>
                  </a:cubicBezTo>
                  <a:cubicBezTo>
                    <a:pt x="9734" y="34"/>
                    <a:pt x="9783" y="29"/>
                    <a:pt x="9844" y="32"/>
                  </a:cubicBezTo>
                  <a:lnTo>
                    <a:pt x="9856" y="38"/>
                  </a:lnTo>
                  <a:cubicBezTo>
                    <a:pt x="9854" y="36"/>
                    <a:pt x="9816" y="35"/>
                    <a:pt x="9798" y="36"/>
                  </a:cubicBezTo>
                  <a:cubicBezTo>
                    <a:pt x="9824" y="34"/>
                    <a:pt x="9892" y="45"/>
                    <a:pt x="9920" y="37"/>
                  </a:cubicBezTo>
                  <a:lnTo>
                    <a:pt x="9877" y="32"/>
                  </a:lnTo>
                  <a:cubicBezTo>
                    <a:pt x="9921" y="29"/>
                    <a:pt x="9975" y="23"/>
                    <a:pt x="10030" y="25"/>
                  </a:cubicBezTo>
                  <a:cubicBezTo>
                    <a:pt x="10005" y="19"/>
                    <a:pt x="10017" y="26"/>
                    <a:pt x="9979" y="18"/>
                  </a:cubicBezTo>
                  <a:cubicBezTo>
                    <a:pt x="10012" y="27"/>
                    <a:pt x="9839" y="18"/>
                    <a:pt x="9893" y="27"/>
                  </a:cubicBezTo>
                  <a:cubicBezTo>
                    <a:pt x="9854" y="19"/>
                    <a:pt x="9825" y="24"/>
                    <a:pt x="9773" y="16"/>
                  </a:cubicBezTo>
                  <a:cubicBezTo>
                    <a:pt x="9774" y="18"/>
                    <a:pt x="9791" y="20"/>
                    <a:pt x="9746" y="19"/>
                  </a:cubicBezTo>
                  <a:cubicBezTo>
                    <a:pt x="9743" y="20"/>
                    <a:pt x="9739" y="21"/>
                    <a:pt x="9735" y="21"/>
                  </a:cubicBezTo>
                  <a:lnTo>
                    <a:pt x="9732" y="21"/>
                  </a:lnTo>
                  <a:lnTo>
                    <a:pt x="9735" y="21"/>
                  </a:lnTo>
                  <a:cubicBezTo>
                    <a:pt x="9733" y="21"/>
                    <a:pt x="9733" y="22"/>
                    <a:pt x="9736" y="21"/>
                  </a:cubicBezTo>
                  <a:cubicBezTo>
                    <a:pt x="9747" y="22"/>
                    <a:pt x="9756" y="23"/>
                    <a:pt x="9759" y="24"/>
                  </a:cubicBezTo>
                  <a:cubicBezTo>
                    <a:pt x="9736" y="29"/>
                    <a:pt x="9664" y="29"/>
                    <a:pt x="9639" y="31"/>
                  </a:cubicBezTo>
                  <a:cubicBezTo>
                    <a:pt x="9612" y="30"/>
                    <a:pt x="9651" y="29"/>
                    <a:pt x="9636" y="27"/>
                  </a:cubicBezTo>
                  <a:lnTo>
                    <a:pt x="9599" y="30"/>
                  </a:lnTo>
                  <a:cubicBezTo>
                    <a:pt x="9596" y="26"/>
                    <a:pt x="9527" y="23"/>
                    <a:pt x="9591" y="20"/>
                  </a:cubicBezTo>
                  <a:lnTo>
                    <a:pt x="9534" y="20"/>
                  </a:lnTo>
                  <a:cubicBezTo>
                    <a:pt x="9500" y="17"/>
                    <a:pt x="9453" y="16"/>
                    <a:pt x="9425" y="18"/>
                  </a:cubicBezTo>
                  <a:cubicBezTo>
                    <a:pt x="9398" y="17"/>
                    <a:pt x="9356" y="23"/>
                    <a:pt x="9380" y="19"/>
                  </a:cubicBezTo>
                  <a:lnTo>
                    <a:pt x="9290" y="22"/>
                  </a:lnTo>
                  <a:lnTo>
                    <a:pt x="9289" y="21"/>
                  </a:lnTo>
                  <a:cubicBezTo>
                    <a:pt x="9200" y="20"/>
                    <a:pt x="9106" y="28"/>
                    <a:pt x="9004" y="20"/>
                  </a:cubicBezTo>
                  <a:cubicBezTo>
                    <a:pt x="8974" y="21"/>
                    <a:pt x="8944" y="22"/>
                    <a:pt x="8893" y="21"/>
                  </a:cubicBezTo>
                  <a:lnTo>
                    <a:pt x="8884" y="17"/>
                  </a:lnTo>
                  <a:cubicBezTo>
                    <a:pt x="8845" y="18"/>
                    <a:pt x="8768" y="13"/>
                    <a:pt x="8752" y="17"/>
                  </a:cubicBezTo>
                  <a:cubicBezTo>
                    <a:pt x="8710" y="7"/>
                    <a:pt x="8565" y="14"/>
                    <a:pt x="8498" y="12"/>
                  </a:cubicBezTo>
                  <a:lnTo>
                    <a:pt x="8495" y="17"/>
                  </a:lnTo>
                  <a:cubicBezTo>
                    <a:pt x="8449" y="17"/>
                    <a:pt x="8404" y="18"/>
                    <a:pt x="8346" y="20"/>
                  </a:cubicBezTo>
                  <a:lnTo>
                    <a:pt x="8350" y="25"/>
                  </a:lnTo>
                  <a:cubicBezTo>
                    <a:pt x="8300" y="28"/>
                    <a:pt x="8222" y="21"/>
                    <a:pt x="8143" y="22"/>
                  </a:cubicBezTo>
                  <a:cubicBezTo>
                    <a:pt x="8149" y="20"/>
                    <a:pt x="8169" y="20"/>
                    <a:pt x="8183" y="21"/>
                  </a:cubicBezTo>
                  <a:cubicBezTo>
                    <a:pt x="8089" y="11"/>
                    <a:pt x="7984" y="28"/>
                    <a:pt x="7899" y="21"/>
                  </a:cubicBezTo>
                  <a:cubicBezTo>
                    <a:pt x="7878" y="22"/>
                    <a:pt x="7862" y="22"/>
                    <a:pt x="7848" y="21"/>
                  </a:cubicBezTo>
                  <a:cubicBezTo>
                    <a:pt x="7850" y="21"/>
                    <a:pt x="7851" y="21"/>
                    <a:pt x="7853" y="20"/>
                  </a:cubicBezTo>
                  <a:lnTo>
                    <a:pt x="7844" y="20"/>
                  </a:lnTo>
                  <a:lnTo>
                    <a:pt x="7815" y="18"/>
                  </a:lnTo>
                  <a:cubicBezTo>
                    <a:pt x="7823" y="19"/>
                    <a:pt x="7832" y="20"/>
                    <a:pt x="7839" y="20"/>
                  </a:cubicBezTo>
                  <a:cubicBezTo>
                    <a:pt x="7823" y="20"/>
                    <a:pt x="7798" y="21"/>
                    <a:pt x="7774" y="22"/>
                  </a:cubicBezTo>
                  <a:lnTo>
                    <a:pt x="7763" y="17"/>
                  </a:lnTo>
                  <a:lnTo>
                    <a:pt x="7758" y="17"/>
                  </a:lnTo>
                  <a:cubicBezTo>
                    <a:pt x="7734" y="15"/>
                    <a:pt x="7739" y="19"/>
                    <a:pt x="7751" y="23"/>
                  </a:cubicBezTo>
                  <a:cubicBezTo>
                    <a:pt x="7739" y="24"/>
                    <a:pt x="7728" y="25"/>
                    <a:pt x="7719" y="26"/>
                  </a:cubicBezTo>
                  <a:cubicBezTo>
                    <a:pt x="7700" y="18"/>
                    <a:pt x="7655" y="29"/>
                    <a:pt x="7629" y="20"/>
                  </a:cubicBezTo>
                  <a:cubicBezTo>
                    <a:pt x="7612" y="24"/>
                    <a:pt x="7506" y="23"/>
                    <a:pt x="7493" y="32"/>
                  </a:cubicBezTo>
                  <a:cubicBezTo>
                    <a:pt x="7492" y="30"/>
                    <a:pt x="7485" y="30"/>
                    <a:pt x="7498" y="30"/>
                  </a:cubicBezTo>
                  <a:cubicBezTo>
                    <a:pt x="7471" y="29"/>
                    <a:pt x="7444" y="28"/>
                    <a:pt x="7420" y="30"/>
                  </a:cubicBezTo>
                  <a:lnTo>
                    <a:pt x="7408" y="24"/>
                  </a:lnTo>
                  <a:lnTo>
                    <a:pt x="7349" y="32"/>
                  </a:lnTo>
                  <a:cubicBezTo>
                    <a:pt x="7313" y="28"/>
                    <a:pt x="7298" y="26"/>
                    <a:pt x="7334" y="21"/>
                  </a:cubicBezTo>
                  <a:cubicBezTo>
                    <a:pt x="7247" y="28"/>
                    <a:pt x="7263" y="24"/>
                    <a:pt x="7190" y="31"/>
                  </a:cubicBezTo>
                  <a:lnTo>
                    <a:pt x="7194" y="27"/>
                  </a:lnTo>
                  <a:cubicBezTo>
                    <a:pt x="7167" y="27"/>
                    <a:pt x="7125" y="32"/>
                    <a:pt x="7109" y="29"/>
                  </a:cubicBezTo>
                  <a:cubicBezTo>
                    <a:pt x="7051" y="21"/>
                    <a:pt x="6819" y="27"/>
                    <a:pt x="6668" y="20"/>
                  </a:cubicBezTo>
                  <a:cubicBezTo>
                    <a:pt x="6697" y="32"/>
                    <a:pt x="6598" y="14"/>
                    <a:pt x="6592" y="24"/>
                  </a:cubicBezTo>
                  <a:cubicBezTo>
                    <a:pt x="6583" y="21"/>
                    <a:pt x="6562" y="19"/>
                    <a:pt x="6586" y="17"/>
                  </a:cubicBezTo>
                  <a:cubicBezTo>
                    <a:pt x="6509" y="19"/>
                    <a:pt x="6471" y="12"/>
                    <a:pt x="6418" y="20"/>
                  </a:cubicBezTo>
                  <a:cubicBezTo>
                    <a:pt x="6409" y="17"/>
                    <a:pt x="6434" y="16"/>
                    <a:pt x="6426" y="14"/>
                  </a:cubicBezTo>
                  <a:cubicBezTo>
                    <a:pt x="6420" y="14"/>
                    <a:pt x="6402" y="16"/>
                    <a:pt x="6394" y="15"/>
                  </a:cubicBezTo>
                  <a:cubicBezTo>
                    <a:pt x="6386" y="13"/>
                    <a:pt x="6405" y="12"/>
                    <a:pt x="6417" y="11"/>
                  </a:cubicBezTo>
                  <a:cubicBezTo>
                    <a:pt x="6339" y="11"/>
                    <a:pt x="6331" y="20"/>
                    <a:pt x="6325" y="28"/>
                  </a:cubicBezTo>
                  <a:cubicBezTo>
                    <a:pt x="6285" y="24"/>
                    <a:pt x="6265" y="25"/>
                    <a:pt x="6236" y="30"/>
                  </a:cubicBezTo>
                  <a:cubicBezTo>
                    <a:pt x="6223" y="27"/>
                    <a:pt x="6199" y="24"/>
                    <a:pt x="6248" y="24"/>
                  </a:cubicBezTo>
                  <a:cubicBezTo>
                    <a:pt x="6221" y="23"/>
                    <a:pt x="6080" y="19"/>
                    <a:pt x="6078" y="26"/>
                  </a:cubicBezTo>
                  <a:cubicBezTo>
                    <a:pt x="6069" y="24"/>
                    <a:pt x="6039" y="25"/>
                    <a:pt x="6032" y="26"/>
                  </a:cubicBezTo>
                  <a:cubicBezTo>
                    <a:pt x="5970" y="25"/>
                    <a:pt x="5965" y="25"/>
                    <a:pt x="5904" y="25"/>
                  </a:cubicBezTo>
                  <a:lnTo>
                    <a:pt x="5921" y="26"/>
                  </a:lnTo>
                  <a:cubicBezTo>
                    <a:pt x="5897" y="34"/>
                    <a:pt x="5871" y="28"/>
                    <a:pt x="5822" y="29"/>
                  </a:cubicBezTo>
                  <a:lnTo>
                    <a:pt x="5823" y="28"/>
                  </a:lnTo>
                  <a:cubicBezTo>
                    <a:pt x="5711" y="22"/>
                    <a:pt x="5775" y="31"/>
                    <a:pt x="5665" y="24"/>
                  </a:cubicBezTo>
                  <a:lnTo>
                    <a:pt x="5671" y="29"/>
                  </a:lnTo>
                  <a:cubicBezTo>
                    <a:pt x="5660" y="39"/>
                    <a:pt x="5573" y="22"/>
                    <a:pt x="5509" y="26"/>
                  </a:cubicBezTo>
                  <a:lnTo>
                    <a:pt x="5532" y="29"/>
                  </a:lnTo>
                  <a:cubicBezTo>
                    <a:pt x="5497" y="33"/>
                    <a:pt x="5434" y="15"/>
                    <a:pt x="5399" y="13"/>
                  </a:cubicBezTo>
                  <a:cubicBezTo>
                    <a:pt x="5391" y="12"/>
                    <a:pt x="5411" y="12"/>
                    <a:pt x="5422" y="11"/>
                  </a:cubicBezTo>
                  <a:cubicBezTo>
                    <a:pt x="5330" y="6"/>
                    <a:pt x="5410" y="17"/>
                    <a:pt x="5341" y="19"/>
                  </a:cubicBezTo>
                  <a:cubicBezTo>
                    <a:pt x="5328" y="15"/>
                    <a:pt x="5357" y="10"/>
                    <a:pt x="5311" y="9"/>
                  </a:cubicBezTo>
                  <a:cubicBezTo>
                    <a:pt x="5288" y="7"/>
                    <a:pt x="5177" y="20"/>
                    <a:pt x="5114" y="13"/>
                  </a:cubicBezTo>
                  <a:cubicBezTo>
                    <a:pt x="5128" y="16"/>
                    <a:pt x="5142" y="19"/>
                    <a:pt x="5110" y="21"/>
                  </a:cubicBezTo>
                  <a:cubicBezTo>
                    <a:pt x="5061" y="21"/>
                    <a:pt x="4978" y="10"/>
                    <a:pt x="4934" y="19"/>
                  </a:cubicBezTo>
                  <a:cubicBezTo>
                    <a:pt x="4928" y="18"/>
                    <a:pt x="4925" y="17"/>
                    <a:pt x="4925" y="16"/>
                  </a:cubicBezTo>
                  <a:cubicBezTo>
                    <a:pt x="4888" y="19"/>
                    <a:pt x="4804" y="20"/>
                    <a:pt x="4781" y="24"/>
                  </a:cubicBezTo>
                  <a:cubicBezTo>
                    <a:pt x="4747" y="8"/>
                    <a:pt x="4549" y="32"/>
                    <a:pt x="4550" y="16"/>
                  </a:cubicBezTo>
                  <a:lnTo>
                    <a:pt x="4435" y="17"/>
                  </a:lnTo>
                  <a:lnTo>
                    <a:pt x="4438" y="15"/>
                  </a:lnTo>
                  <a:cubicBezTo>
                    <a:pt x="4365" y="14"/>
                    <a:pt x="4339" y="18"/>
                    <a:pt x="4313" y="22"/>
                  </a:cubicBezTo>
                  <a:cubicBezTo>
                    <a:pt x="4296" y="20"/>
                    <a:pt x="4309" y="19"/>
                    <a:pt x="4310" y="18"/>
                  </a:cubicBezTo>
                  <a:cubicBezTo>
                    <a:pt x="4203" y="15"/>
                    <a:pt x="4192" y="15"/>
                    <a:pt x="4102" y="23"/>
                  </a:cubicBezTo>
                  <a:lnTo>
                    <a:pt x="4093" y="18"/>
                  </a:lnTo>
                  <a:cubicBezTo>
                    <a:pt x="4068" y="21"/>
                    <a:pt x="3938" y="10"/>
                    <a:pt x="3833" y="15"/>
                  </a:cubicBezTo>
                  <a:cubicBezTo>
                    <a:pt x="3834" y="15"/>
                    <a:pt x="3836" y="14"/>
                    <a:pt x="3844" y="13"/>
                  </a:cubicBezTo>
                  <a:cubicBezTo>
                    <a:pt x="3726" y="19"/>
                    <a:pt x="3561" y="0"/>
                    <a:pt x="3518" y="17"/>
                  </a:cubicBezTo>
                  <a:lnTo>
                    <a:pt x="3439" y="21"/>
                  </a:lnTo>
                  <a:cubicBezTo>
                    <a:pt x="3540" y="23"/>
                    <a:pt x="3424" y="29"/>
                    <a:pt x="3466" y="32"/>
                  </a:cubicBezTo>
                  <a:cubicBezTo>
                    <a:pt x="3426" y="33"/>
                    <a:pt x="3363" y="27"/>
                    <a:pt x="3412" y="26"/>
                  </a:cubicBezTo>
                  <a:lnTo>
                    <a:pt x="3420" y="27"/>
                  </a:lnTo>
                  <a:cubicBezTo>
                    <a:pt x="3438" y="17"/>
                    <a:pt x="3294" y="23"/>
                    <a:pt x="3297" y="16"/>
                  </a:cubicBezTo>
                  <a:cubicBezTo>
                    <a:pt x="3098" y="17"/>
                    <a:pt x="2904" y="11"/>
                    <a:pt x="2718" y="10"/>
                  </a:cubicBezTo>
                  <a:lnTo>
                    <a:pt x="2740" y="18"/>
                  </a:lnTo>
                  <a:lnTo>
                    <a:pt x="2675" y="17"/>
                  </a:lnTo>
                  <a:cubicBezTo>
                    <a:pt x="2658" y="15"/>
                    <a:pt x="2652" y="11"/>
                    <a:pt x="2698" y="12"/>
                  </a:cubicBezTo>
                  <a:cubicBezTo>
                    <a:pt x="2674" y="8"/>
                    <a:pt x="2620" y="15"/>
                    <a:pt x="2619" y="17"/>
                  </a:cubicBezTo>
                  <a:cubicBezTo>
                    <a:pt x="2528" y="14"/>
                    <a:pt x="2655" y="9"/>
                    <a:pt x="2627" y="9"/>
                  </a:cubicBezTo>
                  <a:lnTo>
                    <a:pt x="2589" y="9"/>
                  </a:lnTo>
                  <a:lnTo>
                    <a:pt x="2597" y="9"/>
                  </a:lnTo>
                  <a:cubicBezTo>
                    <a:pt x="2567" y="12"/>
                    <a:pt x="2564" y="15"/>
                    <a:pt x="2508" y="15"/>
                  </a:cubicBezTo>
                  <a:cubicBezTo>
                    <a:pt x="2473" y="13"/>
                    <a:pt x="2490" y="10"/>
                    <a:pt x="2476" y="10"/>
                  </a:cubicBezTo>
                  <a:cubicBezTo>
                    <a:pt x="2477" y="10"/>
                    <a:pt x="2472" y="9"/>
                    <a:pt x="2455" y="10"/>
                  </a:cubicBezTo>
                  <a:lnTo>
                    <a:pt x="2373" y="9"/>
                  </a:lnTo>
                  <a:lnTo>
                    <a:pt x="2406" y="15"/>
                  </a:lnTo>
                  <a:cubicBezTo>
                    <a:pt x="2370" y="18"/>
                    <a:pt x="2329" y="15"/>
                    <a:pt x="2367" y="21"/>
                  </a:cubicBezTo>
                  <a:cubicBezTo>
                    <a:pt x="2311" y="11"/>
                    <a:pt x="2062" y="17"/>
                    <a:pt x="2028" y="14"/>
                  </a:cubicBezTo>
                  <a:cubicBezTo>
                    <a:pt x="1977" y="18"/>
                    <a:pt x="1927" y="18"/>
                    <a:pt x="1864" y="17"/>
                  </a:cubicBezTo>
                  <a:cubicBezTo>
                    <a:pt x="1880" y="19"/>
                    <a:pt x="1889" y="25"/>
                    <a:pt x="1836" y="24"/>
                  </a:cubicBezTo>
                  <a:cubicBezTo>
                    <a:pt x="1855" y="11"/>
                    <a:pt x="1737" y="18"/>
                    <a:pt x="1694" y="9"/>
                  </a:cubicBezTo>
                  <a:cubicBezTo>
                    <a:pt x="1733" y="15"/>
                    <a:pt x="1542" y="10"/>
                    <a:pt x="1603" y="19"/>
                  </a:cubicBezTo>
                  <a:cubicBezTo>
                    <a:pt x="1558" y="18"/>
                    <a:pt x="1600" y="14"/>
                    <a:pt x="1566" y="11"/>
                  </a:cubicBezTo>
                  <a:cubicBezTo>
                    <a:pt x="1460" y="16"/>
                    <a:pt x="1331" y="8"/>
                    <a:pt x="1200" y="9"/>
                  </a:cubicBezTo>
                  <a:cubicBezTo>
                    <a:pt x="1198" y="11"/>
                    <a:pt x="1220" y="13"/>
                    <a:pt x="1192" y="16"/>
                  </a:cubicBezTo>
                  <a:lnTo>
                    <a:pt x="1122" y="8"/>
                  </a:lnTo>
                  <a:cubicBezTo>
                    <a:pt x="1096" y="9"/>
                    <a:pt x="1098" y="17"/>
                    <a:pt x="1051" y="11"/>
                  </a:cubicBezTo>
                  <a:cubicBezTo>
                    <a:pt x="1058" y="13"/>
                    <a:pt x="1068" y="15"/>
                    <a:pt x="1050" y="15"/>
                  </a:cubicBezTo>
                  <a:cubicBezTo>
                    <a:pt x="792" y="7"/>
                    <a:pt x="524" y="22"/>
                    <a:pt x="262" y="7"/>
                  </a:cubicBezTo>
                  <a:cubicBezTo>
                    <a:pt x="297" y="9"/>
                    <a:pt x="274" y="10"/>
                    <a:pt x="247" y="10"/>
                  </a:cubicBezTo>
                  <a:cubicBezTo>
                    <a:pt x="264" y="11"/>
                    <a:pt x="246" y="14"/>
                    <a:pt x="250" y="17"/>
                  </a:cubicBezTo>
                  <a:lnTo>
                    <a:pt x="140" y="10"/>
                  </a:lnTo>
                  <a:cubicBezTo>
                    <a:pt x="120" y="17"/>
                    <a:pt x="23" y="10"/>
                    <a:pt x="11" y="17"/>
                  </a:cubicBezTo>
                  <a:lnTo>
                    <a:pt x="46" y="15"/>
                  </a:lnTo>
                  <a:cubicBezTo>
                    <a:pt x="0" y="23"/>
                    <a:pt x="111" y="32"/>
                    <a:pt x="104" y="42"/>
                  </a:cubicBezTo>
                  <a:cubicBezTo>
                    <a:pt x="156" y="33"/>
                    <a:pt x="240" y="55"/>
                    <a:pt x="325" y="43"/>
                  </a:cubicBezTo>
                  <a:cubicBezTo>
                    <a:pt x="344" y="45"/>
                    <a:pt x="309" y="46"/>
                    <a:pt x="319" y="48"/>
                  </a:cubicBezTo>
                  <a:cubicBezTo>
                    <a:pt x="340" y="44"/>
                    <a:pt x="366" y="43"/>
                    <a:pt x="414" y="45"/>
                  </a:cubicBezTo>
                  <a:lnTo>
                    <a:pt x="409" y="46"/>
                  </a:lnTo>
                  <a:cubicBezTo>
                    <a:pt x="544" y="45"/>
                    <a:pt x="602" y="49"/>
                    <a:pt x="754" y="52"/>
                  </a:cubicBezTo>
                  <a:lnTo>
                    <a:pt x="742" y="47"/>
                  </a:lnTo>
                  <a:cubicBezTo>
                    <a:pt x="775" y="48"/>
                    <a:pt x="782" y="49"/>
                    <a:pt x="797" y="50"/>
                  </a:cubicBezTo>
                  <a:cubicBezTo>
                    <a:pt x="835" y="43"/>
                    <a:pt x="706" y="50"/>
                    <a:pt x="740" y="42"/>
                  </a:cubicBezTo>
                  <a:cubicBezTo>
                    <a:pt x="783" y="52"/>
                    <a:pt x="970" y="42"/>
                    <a:pt x="999" y="53"/>
                  </a:cubicBezTo>
                  <a:cubicBezTo>
                    <a:pt x="1049" y="54"/>
                    <a:pt x="984" y="48"/>
                    <a:pt x="1034" y="48"/>
                  </a:cubicBezTo>
                  <a:lnTo>
                    <a:pt x="1048" y="51"/>
                  </a:lnTo>
                  <a:lnTo>
                    <a:pt x="1060" y="47"/>
                  </a:lnTo>
                  <a:cubicBezTo>
                    <a:pt x="1093" y="48"/>
                    <a:pt x="1110" y="52"/>
                    <a:pt x="1111" y="54"/>
                  </a:cubicBezTo>
                  <a:cubicBezTo>
                    <a:pt x="1103" y="54"/>
                    <a:pt x="1088" y="55"/>
                    <a:pt x="1080" y="55"/>
                  </a:cubicBezTo>
                  <a:cubicBezTo>
                    <a:pt x="1122" y="59"/>
                    <a:pt x="1200" y="54"/>
                    <a:pt x="1215" y="55"/>
                  </a:cubicBezTo>
                  <a:lnTo>
                    <a:pt x="1166" y="53"/>
                  </a:lnTo>
                  <a:cubicBezTo>
                    <a:pt x="1303" y="50"/>
                    <a:pt x="1470" y="55"/>
                    <a:pt x="1603" y="49"/>
                  </a:cubicBezTo>
                  <a:lnTo>
                    <a:pt x="1593" y="46"/>
                  </a:lnTo>
                  <a:cubicBezTo>
                    <a:pt x="1694" y="42"/>
                    <a:pt x="1674" y="49"/>
                    <a:pt x="1784" y="47"/>
                  </a:cubicBezTo>
                  <a:lnTo>
                    <a:pt x="1780" y="48"/>
                  </a:lnTo>
                  <a:cubicBezTo>
                    <a:pt x="1803" y="45"/>
                    <a:pt x="1832" y="44"/>
                    <a:pt x="1863" y="45"/>
                  </a:cubicBezTo>
                  <a:cubicBezTo>
                    <a:pt x="1835" y="47"/>
                    <a:pt x="1915" y="50"/>
                    <a:pt x="1879" y="53"/>
                  </a:cubicBezTo>
                  <a:cubicBezTo>
                    <a:pt x="1988" y="48"/>
                    <a:pt x="1933" y="49"/>
                    <a:pt x="2005" y="41"/>
                  </a:cubicBezTo>
                  <a:lnTo>
                    <a:pt x="2022" y="45"/>
                  </a:lnTo>
                  <a:cubicBezTo>
                    <a:pt x="2046" y="41"/>
                    <a:pt x="2048" y="40"/>
                    <a:pt x="2104" y="39"/>
                  </a:cubicBezTo>
                  <a:cubicBezTo>
                    <a:pt x="2058" y="42"/>
                    <a:pt x="2139" y="44"/>
                    <a:pt x="2088" y="49"/>
                  </a:cubicBezTo>
                  <a:cubicBezTo>
                    <a:pt x="2205" y="57"/>
                    <a:pt x="2261" y="41"/>
                    <a:pt x="2314" y="53"/>
                  </a:cubicBezTo>
                  <a:cubicBezTo>
                    <a:pt x="2368" y="42"/>
                    <a:pt x="2214" y="47"/>
                    <a:pt x="2244" y="45"/>
                  </a:cubicBezTo>
                  <a:cubicBezTo>
                    <a:pt x="2219" y="41"/>
                    <a:pt x="2288" y="37"/>
                    <a:pt x="2324" y="38"/>
                  </a:cubicBezTo>
                  <a:cubicBezTo>
                    <a:pt x="2361" y="38"/>
                    <a:pt x="2387" y="51"/>
                    <a:pt x="2481" y="51"/>
                  </a:cubicBezTo>
                  <a:cubicBezTo>
                    <a:pt x="2471" y="51"/>
                    <a:pt x="2471" y="52"/>
                    <a:pt x="2461" y="52"/>
                  </a:cubicBezTo>
                  <a:cubicBezTo>
                    <a:pt x="2496" y="55"/>
                    <a:pt x="2530" y="48"/>
                    <a:pt x="2573" y="53"/>
                  </a:cubicBezTo>
                  <a:cubicBezTo>
                    <a:pt x="2597" y="47"/>
                    <a:pt x="2628" y="53"/>
                    <a:pt x="2635" y="45"/>
                  </a:cubicBezTo>
                  <a:lnTo>
                    <a:pt x="2550" y="47"/>
                  </a:lnTo>
                  <a:cubicBezTo>
                    <a:pt x="2598" y="45"/>
                    <a:pt x="2644" y="36"/>
                    <a:pt x="2724" y="40"/>
                  </a:cubicBezTo>
                  <a:cubicBezTo>
                    <a:pt x="2718" y="42"/>
                    <a:pt x="2694" y="44"/>
                    <a:pt x="2677" y="45"/>
                  </a:cubicBezTo>
                  <a:cubicBezTo>
                    <a:pt x="2701" y="48"/>
                    <a:pt x="2722" y="44"/>
                    <a:pt x="2747" y="46"/>
                  </a:cubicBezTo>
                  <a:cubicBezTo>
                    <a:pt x="2740" y="54"/>
                    <a:pt x="2643" y="48"/>
                    <a:pt x="2591" y="54"/>
                  </a:cubicBezTo>
                  <a:cubicBezTo>
                    <a:pt x="2616" y="57"/>
                    <a:pt x="2689" y="48"/>
                    <a:pt x="2663" y="57"/>
                  </a:cubicBezTo>
                  <a:cubicBezTo>
                    <a:pt x="2700" y="46"/>
                    <a:pt x="2755" y="58"/>
                    <a:pt x="2818" y="50"/>
                  </a:cubicBezTo>
                  <a:lnTo>
                    <a:pt x="2814" y="55"/>
                  </a:lnTo>
                  <a:cubicBezTo>
                    <a:pt x="2824" y="54"/>
                    <a:pt x="2845" y="52"/>
                    <a:pt x="2863" y="52"/>
                  </a:cubicBezTo>
                  <a:lnTo>
                    <a:pt x="2830" y="58"/>
                  </a:lnTo>
                  <a:cubicBezTo>
                    <a:pt x="2881" y="53"/>
                    <a:pt x="2928" y="63"/>
                    <a:pt x="2977" y="60"/>
                  </a:cubicBezTo>
                  <a:cubicBezTo>
                    <a:pt x="2875" y="60"/>
                    <a:pt x="2954" y="54"/>
                    <a:pt x="2911" y="51"/>
                  </a:cubicBezTo>
                  <a:cubicBezTo>
                    <a:pt x="3038" y="45"/>
                    <a:pt x="2984" y="64"/>
                    <a:pt x="3126" y="62"/>
                  </a:cubicBezTo>
                  <a:cubicBezTo>
                    <a:pt x="3107" y="62"/>
                    <a:pt x="3054" y="58"/>
                    <a:pt x="3084" y="56"/>
                  </a:cubicBezTo>
                  <a:cubicBezTo>
                    <a:pt x="3111" y="57"/>
                    <a:pt x="3146" y="59"/>
                    <a:pt x="3163" y="62"/>
                  </a:cubicBezTo>
                  <a:cubicBezTo>
                    <a:pt x="3257" y="61"/>
                    <a:pt x="3149" y="57"/>
                    <a:pt x="3189" y="54"/>
                  </a:cubicBezTo>
                  <a:cubicBezTo>
                    <a:pt x="3221" y="60"/>
                    <a:pt x="3235" y="52"/>
                    <a:pt x="3276" y="50"/>
                  </a:cubicBezTo>
                  <a:lnTo>
                    <a:pt x="3276" y="55"/>
                  </a:lnTo>
                  <a:cubicBezTo>
                    <a:pt x="3384" y="58"/>
                    <a:pt x="3305" y="45"/>
                    <a:pt x="3401" y="49"/>
                  </a:cubicBezTo>
                  <a:lnTo>
                    <a:pt x="3361" y="55"/>
                  </a:lnTo>
                  <a:lnTo>
                    <a:pt x="3411" y="54"/>
                  </a:lnTo>
                  <a:lnTo>
                    <a:pt x="3400" y="59"/>
                  </a:lnTo>
                  <a:cubicBezTo>
                    <a:pt x="3455" y="55"/>
                    <a:pt x="3472" y="56"/>
                    <a:pt x="3526" y="58"/>
                  </a:cubicBezTo>
                  <a:cubicBezTo>
                    <a:pt x="3513" y="54"/>
                    <a:pt x="3533" y="49"/>
                    <a:pt x="3580" y="49"/>
                  </a:cubicBezTo>
                  <a:cubicBezTo>
                    <a:pt x="3613" y="52"/>
                    <a:pt x="3562" y="54"/>
                    <a:pt x="3630" y="53"/>
                  </a:cubicBezTo>
                  <a:cubicBezTo>
                    <a:pt x="3614" y="56"/>
                    <a:pt x="3598" y="60"/>
                    <a:pt x="3568" y="55"/>
                  </a:cubicBezTo>
                  <a:cubicBezTo>
                    <a:pt x="3565" y="57"/>
                    <a:pt x="3553" y="58"/>
                    <a:pt x="3550" y="60"/>
                  </a:cubicBezTo>
                  <a:cubicBezTo>
                    <a:pt x="3585" y="63"/>
                    <a:pt x="3638" y="61"/>
                    <a:pt x="3662" y="61"/>
                  </a:cubicBezTo>
                  <a:cubicBezTo>
                    <a:pt x="3653" y="61"/>
                    <a:pt x="3642" y="60"/>
                    <a:pt x="3636" y="60"/>
                  </a:cubicBezTo>
                  <a:lnTo>
                    <a:pt x="3734" y="53"/>
                  </a:lnTo>
                  <a:cubicBezTo>
                    <a:pt x="3749" y="55"/>
                    <a:pt x="3737" y="56"/>
                    <a:pt x="3725" y="58"/>
                  </a:cubicBezTo>
                  <a:cubicBezTo>
                    <a:pt x="3744" y="57"/>
                    <a:pt x="3758" y="55"/>
                    <a:pt x="3787" y="55"/>
                  </a:cubicBezTo>
                  <a:cubicBezTo>
                    <a:pt x="3780" y="59"/>
                    <a:pt x="3781" y="63"/>
                    <a:pt x="3740" y="65"/>
                  </a:cubicBezTo>
                  <a:lnTo>
                    <a:pt x="3833" y="60"/>
                  </a:lnTo>
                  <a:cubicBezTo>
                    <a:pt x="3839" y="62"/>
                    <a:pt x="3881" y="65"/>
                    <a:pt x="3869" y="67"/>
                  </a:cubicBezTo>
                  <a:cubicBezTo>
                    <a:pt x="3920" y="69"/>
                    <a:pt x="3995" y="59"/>
                    <a:pt x="4064" y="62"/>
                  </a:cubicBezTo>
                  <a:cubicBezTo>
                    <a:pt x="4067" y="62"/>
                    <a:pt x="4074" y="61"/>
                    <a:pt x="4089" y="60"/>
                  </a:cubicBezTo>
                  <a:cubicBezTo>
                    <a:pt x="4153" y="62"/>
                    <a:pt x="4210" y="67"/>
                    <a:pt x="4286" y="61"/>
                  </a:cubicBezTo>
                  <a:lnTo>
                    <a:pt x="4329" y="68"/>
                  </a:lnTo>
                  <a:cubicBezTo>
                    <a:pt x="4389" y="67"/>
                    <a:pt x="4271" y="59"/>
                    <a:pt x="4370" y="57"/>
                  </a:cubicBezTo>
                  <a:cubicBezTo>
                    <a:pt x="4440" y="55"/>
                    <a:pt x="4396" y="63"/>
                    <a:pt x="4421" y="65"/>
                  </a:cubicBezTo>
                  <a:cubicBezTo>
                    <a:pt x="4456" y="62"/>
                    <a:pt x="4517" y="54"/>
                    <a:pt x="4581" y="60"/>
                  </a:cubicBezTo>
                  <a:cubicBezTo>
                    <a:pt x="4560" y="62"/>
                    <a:pt x="4543" y="60"/>
                    <a:pt x="4523" y="6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0" name="Freeform 63"/>
            <p:cNvSpPr>
              <a:spLocks/>
            </p:cNvSpPr>
            <p:nvPr/>
          </p:nvSpPr>
          <p:spPr bwMode="invGray">
            <a:xfrm>
              <a:off x="7508875" y="1560020"/>
              <a:ext cx="11112" cy="3693"/>
            </a:xfrm>
            <a:custGeom>
              <a:avLst/>
              <a:gdLst>
                <a:gd name="T0" fmla="*/ 12 w 12"/>
                <a:gd name="T1" fmla="*/ 3 h 3"/>
                <a:gd name="T2" fmla="*/ 12 w 12"/>
                <a:gd name="T3" fmla="*/ 3 h 3"/>
                <a:gd name="T4" fmla="*/ 6 w 12"/>
                <a:gd name="T5" fmla="*/ 0 h 3"/>
                <a:gd name="T6" fmla="*/ 12 w 12"/>
                <a:gd name="T7" fmla="*/ 3 h 3"/>
              </a:gdLst>
              <a:ahLst/>
              <a:cxnLst>
                <a:cxn ang="0">
                  <a:pos x="T0" y="T1"/>
                </a:cxn>
                <a:cxn ang="0">
                  <a:pos x="T2" y="T3"/>
                </a:cxn>
                <a:cxn ang="0">
                  <a:pos x="T4" y="T5"/>
                </a:cxn>
                <a:cxn ang="0">
                  <a:pos x="T6" y="T7"/>
                </a:cxn>
              </a:cxnLst>
              <a:rect l="0" t="0" r="r" b="b"/>
              <a:pathLst>
                <a:path w="12" h="3">
                  <a:moveTo>
                    <a:pt x="12" y="3"/>
                  </a:moveTo>
                  <a:lnTo>
                    <a:pt x="12" y="3"/>
                  </a:lnTo>
                  <a:cubicBezTo>
                    <a:pt x="8" y="2"/>
                    <a:pt x="7" y="1"/>
                    <a:pt x="6" y="0"/>
                  </a:cubicBezTo>
                  <a:cubicBezTo>
                    <a:pt x="1" y="1"/>
                    <a:pt x="0" y="2"/>
                    <a:pt x="12"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1" name="Freeform 64"/>
            <p:cNvSpPr>
              <a:spLocks/>
            </p:cNvSpPr>
            <p:nvPr/>
          </p:nvSpPr>
          <p:spPr bwMode="invGray">
            <a:xfrm>
              <a:off x="5434013" y="1567405"/>
              <a:ext cx="4762" cy="1231"/>
            </a:xfrm>
            <a:custGeom>
              <a:avLst/>
              <a:gdLst>
                <a:gd name="T0" fmla="*/ 5 w 5"/>
                <a:gd name="T1" fmla="*/ 1 h 1"/>
                <a:gd name="T2" fmla="*/ 5 w 5"/>
                <a:gd name="T3" fmla="*/ 1 h 1"/>
                <a:gd name="T4" fmla="*/ 3 w 5"/>
                <a:gd name="T5" fmla="*/ 0 h 1"/>
                <a:gd name="T6" fmla="*/ 0 w 5"/>
                <a:gd name="T7" fmla="*/ 1 h 1"/>
                <a:gd name="T8" fmla="*/ 5 w 5"/>
                <a:gd name="T9" fmla="*/ 1 h 1"/>
              </a:gdLst>
              <a:ahLst/>
              <a:cxnLst>
                <a:cxn ang="0">
                  <a:pos x="T0" y="T1"/>
                </a:cxn>
                <a:cxn ang="0">
                  <a:pos x="T2" y="T3"/>
                </a:cxn>
                <a:cxn ang="0">
                  <a:pos x="T4" y="T5"/>
                </a:cxn>
                <a:cxn ang="0">
                  <a:pos x="T6" y="T7"/>
                </a:cxn>
                <a:cxn ang="0">
                  <a:pos x="T8" y="T9"/>
                </a:cxn>
              </a:cxnLst>
              <a:rect l="0" t="0" r="r" b="b"/>
              <a:pathLst>
                <a:path w="5" h="1">
                  <a:moveTo>
                    <a:pt x="5" y="1"/>
                  </a:moveTo>
                  <a:lnTo>
                    <a:pt x="5" y="1"/>
                  </a:lnTo>
                  <a:lnTo>
                    <a:pt x="3" y="0"/>
                  </a:lnTo>
                  <a:cubicBezTo>
                    <a:pt x="1" y="1"/>
                    <a:pt x="1" y="1"/>
                    <a:pt x="0" y="1"/>
                  </a:cubicBezTo>
                  <a:lnTo>
                    <a:pt x="5"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2" name="Freeform 65"/>
            <p:cNvSpPr>
              <a:spLocks/>
            </p:cNvSpPr>
            <p:nvPr/>
          </p:nvSpPr>
          <p:spPr bwMode="invGray">
            <a:xfrm>
              <a:off x="9672638" y="1567405"/>
              <a:ext cx="25400" cy="2462"/>
            </a:xfrm>
            <a:custGeom>
              <a:avLst/>
              <a:gdLst>
                <a:gd name="T0" fmla="*/ 27 w 27"/>
                <a:gd name="T1" fmla="*/ 3 h 3"/>
                <a:gd name="T2" fmla="*/ 27 w 27"/>
                <a:gd name="T3" fmla="*/ 3 h 3"/>
                <a:gd name="T4" fmla="*/ 1 w 27"/>
                <a:gd name="T5" fmla="*/ 0 h 3"/>
                <a:gd name="T6" fmla="*/ 27 w 27"/>
                <a:gd name="T7" fmla="*/ 3 h 3"/>
              </a:gdLst>
              <a:ahLst/>
              <a:cxnLst>
                <a:cxn ang="0">
                  <a:pos x="T0" y="T1"/>
                </a:cxn>
                <a:cxn ang="0">
                  <a:pos x="T2" y="T3"/>
                </a:cxn>
                <a:cxn ang="0">
                  <a:pos x="T4" y="T5"/>
                </a:cxn>
                <a:cxn ang="0">
                  <a:pos x="T6" y="T7"/>
                </a:cxn>
              </a:cxnLst>
              <a:rect l="0" t="0" r="r" b="b"/>
              <a:pathLst>
                <a:path w="27" h="3">
                  <a:moveTo>
                    <a:pt x="27" y="3"/>
                  </a:moveTo>
                  <a:lnTo>
                    <a:pt x="27" y="3"/>
                  </a:lnTo>
                  <a:cubicBezTo>
                    <a:pt x="13" y="2"/>
                    <a:pt x="6" y="1"/>
                    <a:pt x="1" y="0"/>
                  </a:cubicBezTo>
                  <a:cubicBezTo>
                    <a:pt x="0" y="1"/>
                    <a:pt x="6"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3" name="Freeform 66"/>
            <p:cNvSpPr>
              <a:spLocks/>
            </p:cNvSpPr>
            <p:nvPr/>
          </p:nvSpPr>
          <p:spPr bwMode="invGray">
            <a:xfrm>
              <a:off x="10966450" y="1529246"/>
              <a:ext cx="39687" cy="2462"/>
            </a:xfrm>
            <a:custGeom>
              <a:avLst/>
              <a:gdLst>
                <a:gd name="T0" fmla="*/ 42 w 42"/>
                <a:gd name="T1" fmla="*/ 0 h 3"/>
                <a:gd name="T2" fmla="*/ 42 w 42"/>
                <a:gd name="T3" fmla="*/ 0 h 3"/>
                <a:gd name="T4" fmla="*/ 0 w 42"/>
                <a:gd name="T5" fmla="*/ 1 h 3"/>
                <a:gd name="T6" fmla="*/ 38 w 42"/>
                <a:gd name="T7" fmla="*/ 3 h 3"/>
                <a:gd name="T8" fmla="*/ 42 w 42"/>
                <a:gd name="T9" fmla="*/ 0 h 3"/>
              </a:gdLst>
              <a:ahLst/>
              <a:cxnLst>
                <a:cxn ang="0">
                  <a:pos x="T0" y="T1"/>
                </a:cxn>
                <a:cxn ang="0">
                  <a:pos x="T2" y="T3"/>
                </a:cxn>
                <a:cxn ang="0">
                  <a:pos x="T4" y="T5"/>
                </a:cxn>
                <a:cxn ang="0">
                  <a:pos x="T6" y="T7"/>
                </a:cxn>
                <a:cxn ang="0">
                  <a:pos x="T8" y="T9"/>
                </a:cxn>
              </a:cxnLst>
              <a:rect l="0" t="0" r="r" b="b"/>
              <a:pathLst>
                <a:path w="42" h="3">
                  <a:moveTo>
                    <a:pt x="42" y="0"/>
                  </a:moveTo>
                  <a:lnTo>
                    <a:pt x="42" y="0"/>
                  </a:lnTo>
                  <a:lnTo>
                    <a:pt x="0" y="1"/>
                  </a:lnTo>
                  <a:cubicBezTo>
                    <a:pt x="20" y="1"/>
                    <a:pt x="27" y="2"/>
                    <a:pt x="38" y="3"/>
                  </a:cubicBezTo>
                  <a:cubicBezTo>
                    <a:pt x="37" y="2"/>
                    <a:pt x="29" y="0"/>
                    <a:pt x="42"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4" name="Freeform 67"/>
            <p:cNvSpPr>
              <a:spLocks/>
            </p:cNvSpPr>
            <p:nvPr/>
          </p:nvSpPr>
          <p:spPr bwMode="invGray">
            <a:xfrm>
              <a:off x="11329988" y="1552634"/>
              <a:ext cx="44450" cy="2462"/>
            </a:xfrm>
            <a:custGeom>
              <a:avLst/>
              <a:gdLst>
                <a:gd name="T0" fmla="*/ 27 w 46"/>
                <a:gd name="T1" fmla="*/ 3 h 3"/>
                <a:gd name="T2" fmla="*/ 27 w 46"/>
                <a:gd name="T3" fmla="*/ 3 h 3"/>
                <a:gd name="T4" fmla="*/ 46 w 46"/>
                <a:gd name="T5" fmla="*/ 2 h 3"/>
                <a:gd name="T6" fmla="*/ 44 w 46"/>
                <a:gd name="T7" fmla="*/ 0 h 3"/>
                <a:gd name="T8" fmla="*/ 27 w 46"/>
                <a:gd name="T9" fmla="*/ 3 h 3"/>
              </a:gdLst>
              <a:ahLst/>
              <a:cxnLst>
                <a:cxn ang="0">
                  <a:pos x="T0" y="T1"/>
                </a:cxn>
                <a:cxn ang="0">
                  <a:pos x="T2" y="T3"/>
                </a:cxn>
                <a:cxn ang="0">
                  <a:pos x="T4" y="T5"/>
                </a:cxn>
                <a:cxn ang="0">
                  <a:pos x="T6" y="T7"/>
                </a:cxn>
                <a:cxn ang="0">
                  <a:pos x="T8" y="T9"/>
                </a:cxn>
              </a:cxnLst>
              <a:rect l="0" t="0" r="r" b="b"/>
              <a:pathLst>
                <a:path w="46" h="3">
                  <a:moveTo>
                    <a:pt x="27" y="3"/>
                  </a:moveTo>
                  <a:lnTo>
                    <a:pt x="27" y="3"/>
                  </a:lnTo>
                  <a:cubicBezTo>
                    <a:pt x="33" y="2"/>
                    <a:pt x="40" y="3"/>
                    <a:pt x="46" y="2"/>
                  </a:cubicBezTo>
                  <a:lnTo>
                    <a:pt x="44" y="0"/>
                  </a:lnTo>
                  <a:cubicBezTo>
                    <a:pt x="18" y="0"/>
                    <a:pt x="0" y="2"/>
                    <a:pt x="27"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5" name="Freeform 68"/>
            <p:cNvSpPr>
              <a:spLocks/>
            </p:cNvSpPr>
            <p:nvPr/>
          </p:nvSpPr>
          <p:spPr bwMode="invGray">
            <a:xfrm>
              <a:off x="11042650" y="1540325"/>
              <a:ext cx="60325" cy="6155"/>
            </a:xfrm>
            <a:custGeom>
              <a:avLst/>
              <a:gdLst>
                <a:gd name="T0" fmla="*/ 0 w 63"/>
                <a:gd name="T1" fmla="*/ 3 h 7"/>
                <a:gd name="T2" fmla="*/ 0 w 63"/>
                <a:gd name="T3" fmla="*/ 3 h 7"/>
                <a:gd name="T4" fmla="*/ 60 w 63"/>
                <a:gd name="T5" fmla="*/ 5 h 7"/>
                <a:gd name="T6" fmla="*/ 54 w 63"/>
                <a:gd name="T7" fmla="*/ 5 h 7"/>
                <a:gd name="T8" fmla="*/ 0 w 63"/>
                <a:gd name="T9" fmla="*/ 3 h 7"/>
              </a:gdLst>
              <a:ahLst/>
              <a:cxnLst>
                <a:cxn ang="0">
                  <a:pos x="T0" y="T1"/>
                </a:cxn>
                <a:cxn ang="0">
                  <a:pos x="T2" y="T3"/>
                </a:cxn>
                <a:cxn ang="0">
                  <a:pos x="T4" y="T5"/>
                </a:cxn>
                <a:cxn ang="0">
                  <a:pos x="T6" y="T7"/>
                </a:cxn>
                <a:cxn ang="0">
                  <a:pos x="T8" y="T9"/>
                </a:cxn>
              </a:cxnLst>
              <a:rect l="0" t="0" r="r" b="b"/>
              <a:pathLst>
                <a:path w="63" h="7">
                  <a:moveTo>
                    <a:pt x="0" y="3"/>
                  </a:moveTo>
                  <a:lnTo>
                    <a:pt x="0" y="3"/>
                  </a:lnTo>
                  <a:cubicBezTo>
                    <a:pt x="3" y="7"/>
                    <a:pt x="30" y="6"/>
                    <a:pt x="60" y="5"/>
                  </a:cubicBezTo>
                  <a:lnTo>
                    <a:pt x="54" y="5"/>
                  </a:lnTo>
                  <a:cubicBezTo>
                    <a:pt x="63" y="0"/>
                    <a:pt x="31" y="1"/>
                    <a:pt x="0" y="3"/>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6" name="Freeform 69"/>
            <p:cNvSpPr>
              <a:spLocks/>
            </p:cNvSpPr>
            <p:nvPr/>
          </p:nvSpPr>
          <p:spPr bwMode="invGray">
            <a:xfrm>
              <a:off x="11106150" y="1542787"/>
              <a:ext cx="28575" cy="1231"/>
            </a:xfrm>
            <a:custGeom>
              <a:avLst/>
              <a:gdLst>
                <a:gd name="T0" fmla="*/ 0 w 31"/>
                <a:gd name="T1" fmla="*/ 2 h 2"/>
                <a:gd name="T2" fmla="*/ 0 w 31"/>
                <a:gd name="T3" fmla="*/ 2 h 2"/>
                <a:gd name="T4" fmla="*/ 28 w 31"/>
                <a:gd name="T5" fmla="*/ 2 h 2"/>
                <a:gd name="T6" fmla="*/ 0 w 31"/>
                <a:gd name="T7" fmla="*/ 2 h 2"/>
              </a:gdLst>
              <a:ahLst/>
              <a:cxnLst>
                <a:cxn ang="0">
                  <a:pos x="T0" y="T1"/>
                </a:cxn>
                <a:cxn ang="0">
                  <a:pos x="T2" y="T3"/>
                </a:cxn>
                <a:cxn ang="0">
                  <a:pos x="T4" y="T5"/>
                </a:cxn>
                <a:cxn ang="0">
                  <a:pos x="T6" y="T7"/>
                </a:cxn>
              </a:cxnLst>
              <a:rect l="0" t="0" r="r" b="b"/>
              <a:pathLst>
                <a:path w="31" h="2">
                  <a:moveTo>
                    <a:pt x="0" y="2"/>
                  </a:moveTo>
                  <a:lnTo>
                    <a:pt x="0" y="2"/>
                  </a:lnTo>
                  <a:cubicBezTo>
                    <a:pt x="10" y="2"/>
                    <a:pt x="19" y="2"/>
                    <a:pt x="28" y="2"/>
                  </a:cubicBezTo>
                  <a:cubicBezTo>
                    <a:pt x="31" y="0"/>
                    <a:pt x="17" y="2"/>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7" name="Freeform 70"/>
            <p:cNvSpPr>
              <a:spLocks/>
            </p:cNvSpPr>
            <p:nvPr/>
          </p:nvSpPr>
          <p:spPr bwMode="invGray">
            <a:xfrm>
              <a:off x="10679113" y="1525554"/>
              <a:ext cx="103187" cy="9847"/>
            </a:xfrm>
            <a:custGeom>
              <a:avLst/>
              <a:gdLst>
                <a:gd name="T0" fmla="*/ 77 w 109"/>
                <a:gd name="T1" fmla="*/ 9 h 12"/>
                <a:gd name="T2" fmla="*/ 77 w 109"/>
                <a:gd name="T3" fmla="*/ 9 h 12"/>
                <a:gd name="T4" fmla="*/ 94 w 109"/>
                <a:gd name="T5" fmla="*/ 6 h 12"/>
                <a:gd name="T6" fmla="*/ 77 w 109"/>
                <a:gd name="T7" fmla="*/ 9 h 12"/>
              </a:gdLst>
              <a:ahLst/>
              <a:cxnLst>
                <a:cxn ang="0">
                  <a:pos x="T0" y="T1"/>
                </a:cxn>
                <a:cxn ang="0">
                  <a:pos x="T2" y="T3"/>
                </a:cxn>
                <a:cxn ang="0">
                  <a:pos x="T4" y="T5"/>
                </a:cxn>
                <a:cxn ang="0">
                  <a:pos x="T6" y="T7"/>
                </a:cxn>
              </a:cxnLst>
              <a:rect l="0" t="0" r="r" b="b"/>
              <a:pathLst>
                <a:path w="109" h="12">
                  <a:moveTo>
                    <a:pt x="77" y="9"/>
                  </a:moveTo>
                  <a:lnTo>
                    <a:pt x="77" y="9"/>
                  </a:lnTo>
                  <a:cubicBezTo>
                    <a:pt x="91" y="10"/>
                    <a:pt x="86" y="4"/>
                    <a:pt x="94" y="6"/>
                  </a:cubicBezTo>
                  <a:cubicBezTo>
                    <a:pt x="109" y="0"/>
                    <a:pt x="0" y="12"/>
                    <a:pt x="77" y="9"/>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8" name="Freeform 71"/>
            <p:cNvSpPr>
              <a:spLocks/>
            </p:cNvSpPr>
            <p:nvPr/>
          </p:nvSpPr>
          <p:spPr bwMode="invGray">
            <a:xfrm>
              <a:off x="11039475" y="1550172"/>
              <a:ext cx="26987" cy="4924"/>
            </a:xfrm>
            <a:custGeom>
              <a:avLst/>
              <a:gdLst>
                <a:gd name="T0" fmla="*/ 27 w 27"/>
                <a:gd name="T1" fmla="*/ 5 h 5"/>
                <a:gd name="T2" fmla="*/ 27 w 27"/>
                <a:gd name="T3" fmla="*/ 5 h 5"/>
                <a:gd name="T4" fmla="*/ 16 w 27"/>
                <a:gd name="T5" fmla="*/ 0 h 5"/>
                <a:gd name="T6" fmla="*/ 0 w 27"/>
                <a:gd name="T7" fmla="*/ 4 h 5"/>
                <a:gd name="T8" fmla="*/ 27 w 27"/>
                <a:gd name="T9" fmla="*/ 5 h 5"/>
              </a:gdLst>
              <a:ahLst/>
              <a:cxnLst>
                <a:cxn ang="0">
                  <a:pos x="T0" y="T1"/>
                </a:cxn>
                <a:cxn ang="0">
                  <a:pos x="T2" y="T3"/>
                </a:cxn>
                <a:cxn ang="0">
                  <a:pos x="T4" y="T5"/>
                </a:cxn>
                <a:cxn ang="0">
                  <a:pos x="T6" y="T7"/>
                </a:cxn>
                <a:cxn ang="0">
                  <a:pos x="T8" y="T9"/>
                </a:cxn>
              </a:cxnLst>
              <a:rect l="0" t="0" r="r" b="b"/>
              <a:pathLst>
                <a:path w="27" h="5">
                  <a:moveTo>
                    <a:pt x="27" y="5"/>
                  </a:moveTo>
                  <a:lnTo>
                    <a:pt x="27" y="5"/>
                  </a:lnTo>
                  <a:lnTo>
                    <a:pt x="16" y="0"/>
                  </a:lnTo>
                  <a:lnTo>
                    <a:pt x="0" y="4"/>
                  </a:lnTo>
                  <a:lnTo>
                    <a:pt x="27" y="5"/>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19" name="Freeform 72"/>
            <p:cNvSpPr>
              <a:spLocks/>
            </p:cNvSpPr>
            <p:nvPr/>
          </p:nvSpPr>
          <p:spPr bwMode="invGray">
            <a:xfrm>
              <a:off x="10841038" y="1548941"/>
              <a:ext cx="58737" cy="2462"/>
            </a:xfrm>
            <a:custGeom>
              <a:avLst/>
              <a:gdLst>
                <a:gd name="T0" fmla="*/ 1 w 61"/>
                <a:gd name="T1" fmla="*/ 2 h 3"/>
                <a:gd name="T2" fmla="*/ 1 w 61"/>
                <a:gd name="T3" fmla="*/ 2 h 3"/>
                <a:gd name="T4" fmla="*/ 49 w 61"/>
                <a:gd name="T5" fmla="*/ 3 h 3"/>
                <a:gd name="T6" fmla="*/ 61 w 61"/>
                <a:gd name="T7" fmla="*/ 2 h 3"/>
                <a:gd name="T8" fmla="*/ 1 w 61"/>
                <a:gd name="T9" fmla="*/ 2 h 3"/>
              </a:gdLst>
              <a:ahLst/>
              <a:cxnLst>
                <a:cxn ang="0">
                  <a:pos x="T0" y="T1"/>
                </a:cxn>
                <a:cxn ang="0">
                  <a:pos x="T2" y="T3"/>
                </a:cxn>
                <a:cxn ang="0">
                  <a:pos x="T4" y="T5"/>
                </a:cxn>
                <a:cxn ang="0">
                  <a:pos x="T6" y="T7"/>
                </a:cxn>
                <a:cxn ang="0">
                  <a:pos x="T8" y="T9"/>
                </a:cxn>
              </a:cxnLst>
              <a:rect l="0" t="0" r="r" b="b"/>
              <a:pathLst>
                <a:path w="61" h="3">
                  <a:moveTo>
                    <a:pt x="1" y="2"/>
                  </a:moveTo>
                  <a:lnTo>
                    <a:pt x="1" y="2"/>
                  </a:lnTo>
                  <a:lnTo>
                    <a:pt x="49" y="3"/>
                  </a:lnTo>
                  <a:cubicBezTo>
                    <a:pt x="48" y="2"/>
                    <a:pt x="54" y="2"/>
                    <a:pt x="61" y="2"/>
                  </a:cubicBezTo>
                  <a:cubicBezTo>
                    <a:pt x="32" y="1"/>
                    <a:pt x="0" y="0"/>
                    <a:pt x="1"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0" name="Freeform 73"/>
            <p:cNvSpPr>
              <a:spLocks/>
            </p:cNvSpPr>
            <p:nvPr/>
          </p:nvSpPr>
          <p:spPr bwMode="invGray">
            <a:xfrm>
              <a:off x="10899775" y="1550172"/>
              <a:ext cx="36512" cy="1231"/>
            </a:xfrm>
            <a:custGeom>
              <a:avLst/>
              <a:gdLst>
                <a:gd name="T0" fmla="*/ 0 w 38"/>
                <a:gd name="T1" fmla="*/ 1 h 1"/>
                <a:gd name="T2" fmla="*/ 0 w 38"/>
                <a:gd name="T3" fmla="*/ 1 h 1"/>
                <a:gd name="T4" fmla="*/ 38 w 38"/>
                <a:gd name="T5" fmla="*/ 0 h 1"/>
                <a:gd name="T6" fmla="*/ 0 w 38"/>
                <a:gd name="T7" fmla="*/ 1 h 1"/>
              </a:gdLst>
              <a:ahLst/>
              <a:cxnLst>
                <a:cxn ang="0">
                  <a:pos x="T0" y="T1"/>
                </a:cxn>
                <a:cxn ang="0">
                  <a:pos x="T2" y="T3"/>
                </a:cxn>
                <a:cxn ang="0">
                  <a:pos x="T4" y="T5"/>
                </a:cxn>
                <a:cxn ang="0">
                  <a:pos x="T6" y="T7"/>
                </a:cxn>
              </a:cxnLst>
              <a:rect l="0" t="0" r="r" b="b"/>
              <a:pathLst>
                <a:path w="38" h="1">
                  <a:moveTo>
                    <a:pt x="0" y="1"/>
                  </a:moveTo>
                  <a:lnTo>
                    <a:pt x="0" y="1"/>
                  </a:lnTo>
                  <a:cubicBezTo>
                    <a:pt x="15" y="1"/>
                    <a:pt x="30" y="1"/>
                    <a:pt x="38" y="0"/>
                  </a:cubicBezTo>
                  <a:cubicBezTo>
                    <a:pt x="30" y="0"/>
                    <a:pt x="12" y="0"/>
                    <a:pt x="0" y="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1" name="Freeform 74"/>
            <p:cNvSpPr>
              <a:spLocks/>
            </p:cNvSpPr>
            <p:nvPr/>
          </p:nvSpPr>
          <p:spPr bwMode="invGray">
            <a:xfrm>
              <a:off x="10958513" y="1555096"/>
              <a:ext cx="46037" cy="0"/>
            </a:xfrm>
            <a:custGeom>
              <a:avLst/>
              <a:gdLst>
                <a:gd name="T0" fmla="*/ 47 w 47"/>
                <a:gd name="T1" fmla="*/ 1 h 1"/>
                <a:gd name="T2" fmla="*/ 47 w 47"/>
                <a:gd name="T3" fmla="*/ 1 h 1"/>
                <a:gd name="T4" fmla="*/ 33 w 47"/>
                <a:gd name="T5" fmla="*/ 0 h 1"/>
                <a:gd name="T6" fmla="*/ 0 w 47"/>
                <a:gd name="T7" fmla="*/ 0 h 1"/>
                <a:gd name="T8" fmla="*/ 47 w 47"/>
                <a:gd name="T9" fmla="*/ 1 h 1"/>
              </a:gdLst>
              <a:ahLst/>
              <a:cxnLst>
                <a:cxn ang="0">
                  <a:pos x="T0" y="T1"/>
                </a:cxn>
                <a:cxn ang="0">
                  <a:pos x="T2" y="T3"/>
                </a:cxn>
                <a:cxn ang="0">
                  <a:pos x="T4" y="T5"/>
                </a:cxn>
                <a:cxn ang="0">
                  <a:pos x="T6" y="T7"/>
                </a:cxn>
                <a:cxn ang="0">
                  <a:pos x="T8" y="T9"/>
                </a:cxn>
              </a:cxnLst>
              <a:rect l="0" t="0" r="r" b="b"/>
              <a:pathLst>
                <a:path w="47" h="1">
                  <a:moveTo>
                    <a:pt x="47" y="1"/>
                  </a:moveTo>
                  <a:lnTo>
                    <a:pt x="47" y="1"/>
                  </a:lnTo>
                  <a:lnTo>
                    <a:pt x="33" y="0"/>
                  </a:lnTo>
                  <a:lnTo>
                    <a:pt x="0" y="0"/>
                  </a:lnTo>
                  <a:lnTo>
                    <a:pt x="47" y="1"/>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2" name="Freeform 75"/>
            <p:cNvSpPr>
              <a:spLocks/>
            </p:cNvSpPr>
            <p:nvPr/>
          </p:nvSpPr>
          <p:spPr bwMode="invGray">
            <a:xfrm>
              <a:off x="10304463" y="1548941"/>
              <a:ext cx="61912" cy="3693"/>
            </a:xfrm>
            <a:custGeom>
              <a:avLst/>
              <a:gdLst>
                <a:gd name="T0" fmla="*/ 57 w 65"/>
                <a:gd name="T1" fmla="*/ 0 h 4"/>
                <a:gd name="T2" fmla="*/ 57 w 65"/>
                <a:gd name="T3" fmla="*/ 0 h 4"/>
                <a:gd name="T4" fmla="*/ 5 w 65"/>
                <a:gd name="T5" fmla="*/ 1 h 4"/>
                <a:gd name="T6" fmla="*/ 33 w 65"/>
                <a:gd name="T7" fmla="*/ 4 h 4"/>
                <a:gd name="T8" fmla="*/ 57 w 65"/>
                <a:gd name="T9" fmla="*/ 0 h 4"/>
              </a:gdLst>
              <a:ahLst/>
              <a:cxnLst>
                <a:cxn ang="0">
                  <a:pos x="T0" y="T1"/>
                </a:cxn>
                <a:cxn ang="0">
                  <a:pos x="T2" y="T3"/>
                </a:cxn>
                <a:cxn ang="0">
                  <a:pos x="T4" y="T5"/>
                </a:cxn>
                <a:cxn ang="0">
                  <a:pos x="T6" y="T7"/>
                </a:cxn>
                <a:cxn ang="0">
                  <a:pos x="T8" y="T9"/>
                </a:cxn>
              </a:cxnLst>
              <a:rect l="0" t="0" r="r" b="b"/>
              <a:pathLst>
                <a:path w="65" h="4">
                  <a:moveTo>
                    <a:pt x="57" y="0"/>
                  </a:moveTo>
                  <a:lnTo>
                    <a:pt x="57" y="0"/>
                  </a:lnTo>
                  <a:lnTo>
                    <a:pt x="5" y="1"/>
                  </a:lnTo>
                  <a:cubicBezTo>
                    <a:pt x="0" y="3"/>
                    <a:pt x="14" y="4"/>
                    <a:pt x="33" y="4"/>
                  </a:cubicBezTo>
                  <a:cubicBezTo>
                    <a:pt x="45" y="2"/>
                    <a:pt x="65" y="2"/>
                    <a:pt x="57"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3" name="Freeform 76"/>
            <p:cNvSpPr>
              <a:spLocks/>
            </p:cNvSpPr>
            <p:nvPr/>
          </p:nvSpPr>
          <p:spPr bwMode="invGray">
            <a:xfrm>
              <a:off x="10483850" y="1557558"/>
              <a:ext cx="23812" cy="6155"/>
            </a:xfrm>
            <a:custGeom>
              <a:avLst/>
              <a:gdLst>
                <a:gd name="T0" fmla="*/ 25 w 25"/>
                <a:gd name="T1" fmla="*/ 4 h 7"/>
                <a:gd name="T2" fmla="*/ 25 w 25"/>
                <a:gd name="T3" fmla="*/ 4 h 7"/>
                <a:gd name="T4" fmla="*/ 2 w 25"/>
                <a:gd name="T5" fmla="*/ 0 h 7"/>
                <a:gd name="T6" fmla="*/ 0 w 25"/>
                <a:gd name="T7" fmla="*/ 7 h 7"/>
                <a:gd name="T8" fmla="*/ 25 w 25"/>
                <a:gd name="T9" fmla="*/ 4 h 7"/>
              </a:gdLst>
              <a:ahLst/>
              <a:cxnLst>
                <a:cxn ang="0">
                  <a:pos x="T0" y="T1"/>
                </a:cxn>
                <a:cxn ang="0">
                  <a:pos x="T2" y="T3"/>
                </a:cxn>
                <a:cxn ang="0">
                  <a:pos x="T4" y="T5"/>
                </a:cxn>
                <a:cxn ang="0">
                  <a:pos x="T6" y="T7"/>
                </a:cxn>
                <a:cxn ang="0">
                  <a:pos x="T8" y="T9"/>
                </a:cxn>
              </a:cxnLst>
              <a:rect l="0" t="0" r="r" b="b"/>
              <a:pathLst>
                <a:path w="25" h="7">
                  <a:moveTo>
                    <a:pt x="25" y="4"/>
                  </a:moveTo>
                  <a:lnTo>
                    <a:pt x="25" y="4"/>
                  </a:lnTo>
                  <a:cubicBezTo>
                    <a:pt x="11" y="3"/>
                    <a:pt x="10" y="2"/>
                    <a:pt x="2" y="0"/>
                  </a:cubicBezTo>
                  <a:lnTo>
                    <a:pt x="0" y="7"/>
                  </a:lnTo>
                  <a:lnTo>
                    <a:pt x="25"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4" name="Freeform 77"/>
            <p:cNvSpPr>
              <a:spLocks/>
            </p:cNvSpPr>
            <p:nvPr/>
          </p:nvSpPr>
          <p:spPr bwMode="invGray">
            <a:xfrm>
              <a:off x="10291763" y="1563712"/>
              <a:ext cx="117475" cy="2462"/>
            </a:xfrm>
            <a:custGeom>
              <a:avLst/>
              <a:gdLst>
                <a:gd name="T0" fmla="*/ 75 w 123"/>
                <a:gd name="T1" fmla="*/ 0 h 4"/>
                <a:gd name="T2" fmla="*/ 75 w 123"/>
                <a:gd name="T3" fmla="*/ 0 h 4"/>
                <a:gd name="T4" fmla="*/ 66 w 123"/>
                <a:gd name="T5" fmla="*/ 4 h 4"/>
                <a:gd name="T6" fmla="*/ 75 w 123"/>
                <a:gd name="T7" fmla="*/ 0 h 4"/>
              </a:gdLst>
              <a:ahLst/>
              <a:cxnLst>
                <a:cxn ang="0">
                  <a:pos x="T0" y="T1"/>
                </a:cxn>
                <a:cxn ang="0">
                  <a:pos x="T2" y="T3"/>
                </a:cxn>
                <a:cxn ang="0">
                  <a:pos x="T4" y="T5"/>
                </a:cxn>
                <a:cxn ang="0">
                  <a:pos x="T6" y="T7"/>
                </a:cxn>
              </a:cxnLst>
              <a:rect l="0" t="0" r="r" b="b"/>
              <a:pathLst>
                <a:path w="123" h="4">
                  <a:moveTo>
                    <a:pt x="75" y="0"/>
                  </a:moveTo>
                  <a:lnTo>
                    <a:pt x="75" y="0"/>
                  </a:lnTo>
                  <a:cubicBezTo>
                    <a:pt x="70" y="1"/>
                    <a:pt x="0" y="4"/>
                    <a:pt x="66" y="4"/>
                  </a:cubicBezTo>
                  <a:cubicBezTo>
                    <a:pt x="71" y="2"/>
                    <a:pt x="123" y="1"/>
                    <a:pt x="75" y="0"/>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5" name="Freeform 78"/>
            <p:cNvSpPr>
              <a:spLocks/>
            </p:cNvSpPr>
            <p:nvPr/>
          </p:nvSpPr>
          <p:spPr bwMode="invGray">
            <a:xfrm>
              <a:off x="9621838" y="1546479"/>
              <a:ext cx="11112" cy="8617"/>
            </a:xfrm>
            <a:custGeom>
              <a:avLst/>
              <a:gdLst>
                <a:gd name="T0" fmla="*/ 0 w 13"/>
                <a:gd name="T1" fmla="*/ 10 h 10"/>
                <a:gd name="T2" fmla="*/ 0 w 13"/>
                <a:gd name="T3" fmla="*/ 10 h 10"/>
                <a:gd name="T4" fmla="*/ 13 w 13"/>
                <a:gd name="T5" fmla="*/ 10 h 10"/>
                <a:gd name="T6" fmla="*/ 12 w 13"/>
                <a:gd name="T7" fmla="*/ 0 h 10"/>
                <a:gd name="T8" fmla="*/ 0 w 13"/>
                <a:gd name="T9" fmla="*/ 10 h 10"/>
              </a:gdLst>
              <a:ahLst/>
              <a:cxnLst>
                <a:cxn ang="0">
                  <a:pos x="T0" y="T1"/>
                </a:cxn>
                <a:cxn ang="0">
                  <a:pos x="T2" y="T3"/>
                </a:cxn>
                <a:cxn ang="0">
                  <a:pos x="T4" y="T5"/>
                </a:cxn>
                <a:cxn ang="0">
                  <a:pos x="T6" y="T7"/>
                </a:cxn>
                <a:cxn ang="0">
                  <a:pos x="T8" y="T9"/>
                </a:cxn>
              </a:cxnLst>
              <a:rect l="0" t="0" r="r" b="b"/>
              <a:pathLst>
                <a:path w="13" h="10">
                  <a:moveTo>
                    <a:pt x="0" y="10"/>
                  </a:moveTo>
                  <a:lnTo>
                    <a:pt x="0" y="10"/>
                  </a:lnTo>
                  <a:lnTo>
                    <a:pt x="13" y="10"/>
                  </a:lnTo>
                  <a:lnTo>
                    <a:pt x="12" y="0"/>
                  </a:lnTo>
                  <a:lnTo>
                    <a:pt x="0" y="10"/>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6" name="Freeform 79"/>
            <p:cNvSpPr>
              <a:spLocks/>
            </p:cNvSpPr>
            <p:nvPr/>
          </p:nvSpPr>
          <p:spPr bwMode="invGray">
            <a:xfrm>
              <a:off x="8951913" y="1568636"/>
              <a:ext cx="96837" cy="8617"/>
            </a:xfrm>
            <a:custGeom>
              <a:avLst/>
              <a:gdLst>
                <a:gd name="T0" fmla="*/ 16 w 101"/>
                <a:gd name="T1" fmla="*/ 8 h 10"/>
                <a:gd name="T2" fmla="*/ 16 w 101"/>
                <a:gd name="T3" fmla="*/ 8 h 10"/>
                <a:gd name="T4" fmla="*/ 86 w 101"/>
                <a:gd name="T5" fmla="*/ 4 h 10"/>
                <a:gd name="T6" fmla="*/ 56 w 101"/>
                <a:gd name="T7" fmla="*/ 0 h 10"/>
                <a:gd name="T8" fmla="*/ 16 w 101"/>
                <a:gd name="T9" fmla="*/ 8 h 10"/>
              </a:gdLst>
              <a:ahLst/>
              <a:cxnLst>
                <a:cxn ang="0">
                  <a:pos x="T0" y="T1"/>
                </a:cxn>
                <a:cxn ang="0">
                  <a:pos x="T2" y="T3"/>
                </a:cxn>
                <a:cxn ang="0">
                  <a:pos x="T4" y="T5"/>
                </a:cxn>
                <a:cxn ang="0">
                  <a:pos x="T6" y="T7"/>
                </a:cxn>
                <a:cxn ang="0">
                  <a:pos x="T8" y="T9"/>
                </a:cxn>
              </a:cxnLst>
              <a:rect l="0" t="0" r="r" b="b"/>
              <a:pathLst>
                <a:path w="101" h="10">
                  <a:moveTo>
                    <a:pt x="16" y="8"/>
                  </a:moveTo>
                  <a:lnTo>
                    <a:pt x="16" y="8"/>
                  </a:lnTo>
                  <a:cubicBezTo>
                    <a:pt x="78" y="10"/>
                    <a:pt x="31" y="1"/>
                    <a:pt x="86" y="4"/>
                  </a:cubicBezTo>
                  <a:cubicBezTo>
                    <a:pt x="101" y="2"/>
                    <a:pt x="41" y="2"/>
                    <a:pt x="56" y="0"/>
                  </a:cubicBezTo>
                  <a:cubicBezTo>
                    <a:pt x="19" y="2"/>
                    <a:pt x="0" y="1"/>
                    <a:pt x="16" y="8"/>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7" name="Freeform 80"/>
            <p:cNvSpPr>
              <a:spLocks/>
            </p:cNvSpPr>
            <p:nvPr/>
          </p:nvSpPr>
          <p:spPr bwMode="invGray">
            <a:xfrm>
              <a:off x="9005888" y="1566174"/>
              <a:ext cx="17462" cy="2462"/>
            </a:xfrm>
            <a:custGeom>
              <a:avLst/>
              <a:gdLst>
                <a:gd name="T0" fmla="*/ 0 w 19"/>
                <a:gd name="T1" fmla="*/ 2 h 2"/>
                <a:gd name="T2" fmla="*/ 0 w 19"/>
                <a:gd name="T3" fmla="*/ 2 h 2"/>
                <a:gd name="T4" fmla="*/ 19 w 19"/>
                <a:gd name="T5" fmla="*/ 0 h 2"/>
                <a:gd name="T6" fmla="*/ 0 w 19"/>
                <a:gd name="T7" fmla="*/ 2 h 2"/>
              </a:gdLst>
              <a:ahLst/>
              <a:cxnLst>
                <a:cxn ang="0">
                  <a:pos x="T0" y="T1"/>
                </a:cxn>
                <a:cxn ang="0">
                  <a:pos x="T2" y="T3"/>
                </a:cxn>
                <a:cxn ang="0">
                  <a:pos x="T4" y="T5"/>
                </a:cxn>
                <a:cxn ang="0">
                  <a:pos x="T6" y="T7"/>
                </a:cxn>
              </a:cxnLst>
              <a:rect l="0" t="0" r="r" b="b"/>
              <a:pathLst>
                <a:path w="19" h="2">
                  <a:moveTo>
                    <a:pt x="0" y="2"/>
                  </a:moveTo>
                  <a:lnTo>
                    <a:pt x="0" y="2"/>
                  </a:lnTo>
                  <a:lnTo>
                    <a:pt x="19" y="0"/>
                  </a:lnTo>
                  <a:cubicBezTo>
                    <a:pt x="8" y="1"/>
                    <a:pt x="3" y="1"/>
                    <a:pt x="0" y="2"/>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8" name="Freeform 81"/>
            <p:cNvSpPr>
              <a:spLocks/>
            </p:cNvSpPr>
            <p:nvPr/>
          </p:nvSpPr>
          <p:spPr bwMode="invGray">
            <a:xfrm>
              <a:off x="1587500" y="1516937"/>
              <a:ext cx="38100" cy="3693"/>
            </a:xfrm>
            <a:custGeom>
              <a:avLst/>
              <a:gdLst>
                <a:gd name="T0" fmla="*/ 39 w 39"/>
                <a:gd name="T1" fmla="*/ 2 h 4"/>
                <a:gd name="T2" fmla="*/ 39 w 39"/>
                <a:gd name="T3" fmla="*/ 2 h 4"/>
                <a:gd name="T4" fmla="*/ 0 w 39"/>
                <a:gd name="T5" fmla="*/ 0 h 4"/>
                <a:gd name="T6" fmla="*/ 25 w 39"/>
                <a:gd name="T7" fmla="*/ 4 h 4"/>
                <a:gd name="T8" fmla="*/ 39 w 39"/>
                <a:gd name="T9" fmla="*/ 2 h 4"/>
              </a:gdLst>
              <a:ahLst/>
              <a:cxnLst>
                <a:cxn ang="0">
                  <a:pos x="T0" y="T1"/>
                </a:cxn>
                <a:cxn ang="0">
                  <a:pos x="T2" y="T3"/>
                </a:cxn>
                <a:cxn ang="0">
                  <a:pos x="T4" y="T5"/>
                </a:cxn>
                <a:cxn ang="0">
                  <a:pos x="T6" y="T7"/>
                </a:cxn>
                <a:cxn ang="0">
                  <a:pos x="T8" y="T9"/>
                </a:cxn>
              </a:cxnLst>
              <a:rect l="0" t="0" r="r" b="b"/>
              <a:pathLst>
                <a:path w="39" h="4">
                  <a:moveTo>
                    <a:pt x="39" y="2"/>
                  </a:moveTo>
                  <a:lnTo>
                    <a:pt x="39" y="2"/>
                  </a:lnTo>
                  <a:lnTo>
                    <a:pt x="0" y="0"/>
                  </a:lnTo>
                  <a:lnTo>
                    <a:pt x="25" y="4"/>
                  </a:lnTo>
                  <a:lnTo>
                    <a:pt x="39" y="2"/>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29" name="Freeform 82"/>
            <p:cNvSpPr>
              <a:spLocks/>
            </p:cNvSpPr>
            <p:nvPr/>
          </p:nvSpPr>
          <p:spPr bwMode="invGray">
            <a:xfrm>
              <a:off x="1522413" y="1519399"/>
              <a:ext cx="30162" cy="4924"/>
            </a:xfrm>
            <a:custGeom>
              <a:avLst/>
              <a:gdLst>
                <a:gd name="T0" fmla="*/ 32 w 32"/>
                <a:gd name="T1" fmla="*/ 6 h 6"/>
                <a:gd name="T2" fmla="*/ 32 w 32"/>
                <a:gd name="T3" fmla="*/ 6 h 6"/>
                <a:gd name="T4" fmla="*/ 23 w 32"/>
                <a:gd name="T5" fmla="*/ 0 h 6"/>
                <a:gd name="T6" fmla="*/ 0 w 32"/>
                <a:gd name="T7" fmla="*/ 5 h 6"/>
                <a:gd name="T8" fmla="*/ 32 w 32"/>
                <a:gd name="T9" fmla="*/ 6 h 6"/>
              </a:gdLst>
              <a:ahLst/>
              <a:cxnLst>
                <a:cxn ang="0">
                  <a:pos x="T0" y="T1"/>
                </a:cxn>
                <a:cxn ang="0">
                  <a:pos x="T2" y="T3"/>
                </a:cxn>
                <a:cxn ang="0">
                  <a:pos x="T4" y="T5"/>
                </a:cxn>
                <a:cxn ang="0">
                  <a:pos x="T6" y="T7"/>
                </a:cxn>
                <a:cxn ang="0">
                  <a:pos x="T8" y="T9"/>
                </a:cxn>
              </a:cxnLst>
              <a:rect l="0" t="0" r="r" b="b"/>
              <a:pathLst>
                <a:path w="32" h="6">
                  <a:moveTo>
                    <a:pt x="32" y="6"/>
                  </a:moveTo>
                  <a:lnTo>
                    <a:pt x="32" y="6"/>
                  </a:lnTo>
                  <a:lnTo>
                    <a:pt x="23" y="0"/>
                  </a:lnTo>
                  <a:lnTo>
                    <a:pt x="0" y="5"/>
                  </a:lnTo>
                  <a:cubicBezTo>
                    <a:pt x="8" y="5"/>
                    <a:pt x="26" y="5"/>
                    <a:pt x="32" y="6"/>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30" name="Freeform 83"/>
            <p:cNvSpPr>
              <a:spLocks/>
            </p:cNvSpPr>
            <p:nvPr/>
          </p:nvSpPr>
          <p:spPr bwMode="invGray">
            <a:xfrm>
              <a:off x="6650038" y="1573559"/>
              <a:ext cx="33337" cy="3693"/>
            </a:xfrm>
            <a:custGeom>
              <a:avLst/>
              <a:gdLst>
                <a:gd name="T0" fmla="*/ 31 w 34"/>
                <a:gd name="T1" fmla="*/ 4 h 4"/>
                <a:gd name="T2" fmla="*/ 31 w 34"/>
                <a:gd name="T3" fmla="*/ 4 h 4"/>
                <a:gd name="T4" fmla="*/ 34 w 34"/>
                <a:gd name="T5" fmla="*/ 2 h 4"/>
                <a:gd name="T6" fmla="*/ 0 w 34"/>
                <a:gd name="T7" fmla="*/ 0 h 4"/>
                <a:gd name="T8" fmla="*/ 31 w 34"/>
                <a:gd name="T9" fmla="*/ 4 h 4"/>
              </a:gdLst>
              <a:ahLst/>
              <a:cxnLst>
                <a:cxn ang="0">
                  <a:pos x="T0" y="T1"/>
                </a:cxn>
                <a:cxn ang="0">
                  <a:pos x="T2" y="T3"/>
                </a:cxn>
                <a:cxn ang="0">
                  <a:pos x="T4" y="T5"/>
                </a:cxn>
                <a:cxn ang="0">
                  <a:pos x="T6" y="T7"/>
                </a:cxn>
                <a:cxn ang="0">
                  <a:pos x="T8" y="T9"/>
                </a:cxn>
              </a:cxnLst>
              <a:rect l="0" t="0" r="r" b="b"/>
              <a:pathLst>
                <a:path w="34" h="4">
                  <a:moveTo>
                    <a:pt x="31" y="4"/>
                  </a:moveTo>
                  <a:lnTo>
                    <a:pt x="31" y="4"/>
                  </a:lnTo>
                  <a:lnTo>
                    <a:pt x="34" y="2"/>
                  </a:lnTo>
                  <a:cubicBezTo>
                    <a:pt x="28" y="1"/>
                    <a:pt x="18" y="1"/>
                    <a:pt x="0" y="0"/>
                  </a:cubicBezTo>
                  <a:lnTo>
                    <a:pt x="31" y="4"/>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31" name="Freeform 84"/>
            <p:cNvSpPr>
              <a:spLocks/>
            </p:cNvSpPr>
            <p:nvPr/>
          </p:nvSpPr>
          <p:spPr bwMode="invGray">
            <a:xfrm>
              <a:off x="6162675" y="1566174"/>
              <a:ext cx="15875" cy="4924"/>
            </a:xfrm>
            <a:custGeom>
              <a:avLst/>
              <a:gdLst>
                <a:gd name="T0" fmla="*/ 8 w 17"/>
                <a:gd name="T1" fmla="*/ 6 h 6"/>
                <a:gd name="T2" fmla="*/ 8 w 17"/>
                <a:gd name="T3" fmla="*/ 6 h 6"/>
                <a:gd name="T4" fmla="*/ 17 w 17"/>
                <a:gd name="T5" fmla="*/ 6 h 6"/>
                <a:gd name="T6" fmla="*/ 0 w 17"/>
                <a:gd name="T7" fmla="*/ 0 h 6"/>
                <a:gd name="T8" fmla="*/ 8 w 17"/>
                <a:gd name="T9" fmla="*/ 6 h 6"/>
              </a:gdLst>
              <a:ahLst/>
              <a:cxnLst>
                <a:cxn ang="0">
                  <a:pos x="T0" y="T1"/>
                </a:cxn>
                <a:cxn ang="0">
                  <a:pos x="T2" y="T3"/>
                </a:cxn>
                <a:cxn ang="0">
                  <a:pos x="T4" y="T5"/>
                </a:cxn>
                <a:cxn ang="0">
                  <a:pos x="T6" y="T7"/>
                </a:cxn>
                <a:cxn ang="0">
                  <a:pos x="T8" y="T9"/>
                </a:cxn>
              </a:cxnLst>
              <a:rect l="0" t="0" r="r" b="b"/>
              <a:pathLst>
                <a:path w="17" h="6">
                  <a:moveTo>
                    <a:pt x="8" y="6"/>
                  </a:moveTo>
                  <a:lnTo>
                    <a:pt x="8" y="6"/>
                  </a:lnTo>
                  <a:lnTo>
                    <a:pt x="17" y="6"/>
                  </a:lnTo>
                  <a:lnTo>
                    <a:pt x="0" y="0"/>
                  </a:lnTo>
                  <a:lnTo>
                    <a:pt x="8" y="6"/>
                  </a:ln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sp>
          <p:nvSpPr>
            <p:cNvPr id="232" name="Freeform 85"/>
            <p:cNvSpPr>
              <a:spLocks/>
            </p:cNvSpPr>
            <p:nvPr/>
          </p:nvSpPr>
          <p:spPr bwMode="invGray">
            <a:xfrm>
              <a:off x="5738813" y="1571097"/>
              <a:ext cx="60325" cy="6155"/>
            </a:xfrm>
            <a:custGeom>
              <a:avLst/>
              <a:gdLst>
                <a:gd name="T0" fmla="*/ 5 w 63"/>
                <a:gd name="T1" fmla="*/ 7 h 8"/>
                <a:gd name="T2" fmla="*/ 5 w 63"/>
                <a:gd name="T3" fmla="*/ 7 h 8"/>
                <a:gd name="T4" fmla="*/ 63 w 63"/>
                <a:gd name="T5" fmla="*/ 7 h 8"/>
                <a:gd name="T6" fmla="*/ 5 w 63"/>
                <a:gd name="T7" fmla="*/ 7 h 8"/>
              </a:gdLst>
              <a:ahLst/>
              <a:cxnLst>
                <a:cxn ang="0">
                  <a:pos x="T0" y="T1"/>
                </a:cxn>
                <a:cxn ang="0">
                  <a:pos x="T2" y="T3"/>
                </a:cxn>
                <a:cxn ang="0">
                  <a:pos x="T4" y="T5"/>
                </a:cxn>
                <a:cxn ang="0">
                  <a:pos x="T6" y="T7"/>
                </a:cxn>
              </a:cxnLst>
              <a:rect l="0" t="0" r="r" b="b"/>
              <a:pathLst>
                <a:path w="63" h="8">
                  <a:moveTo>
                    <a:pt x="5" y="7"/>
                  </a:moveTo>
                  <a:lnTo>
                    <a:pt x="5" y="7"/>
                  </a:lnTo>
                  <a:cubicBezTo>
                    <a:pt x="23" y="8"/>
                    <a:pt x="45" y="6"/>
                    <a:pt x="63" y="7"/>
                  </a:cubicBezTo>
                  <a:cubicBezTo>
                    <a:pt x="23" y="8"/>
                    <a:pt x="0" y="0"/>
                    <a:pt x="5" y="7"/>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sz="1400" dirty="0">
                <a:ln>
                  <a:noFill/>
                </a:ln>
              </a:endParaRPr>
            </a:p>
          </p:txBody>
        </p:sp>
      </p:grpSp>
      <p:sp>
        <p:nvSpPr>
          <p:cNvPr id="3" name="Content Placeholder 2"/>
          <p:cNvSpPr>
            <a:spLocks noGrp="1"/>
          </p:cNvSpPr>
          <p:nvPr>
            <p:ph sz="half" idx="1"/>
          </p:nvPr>
        </p:nvSpPr>
        <p:spPr>
          <a:xfrm>
            <a:off x="1522810" y="1905000"/>
            <a:ext cx="4420750" cy="4267200"/>
          </a:xfrm>
        </p:spPr>
        <p:txBody>
          <a:bodyPr>
            <a:normAutofit/>
          </a:bodyPr>
          <a:lstStyle>
            <a:lvl1pPr>
              <a:defRPr sz="2400"/>
            </a:lvl1pPr>
            <a:lvl2pPr>
              <a:defRPr sz="2400"/>
            </a:lvl2pPr>
            <a:lvl3pPr>
              <a:defRPr sz="2400"/>
            </a:lvl3pPr>
            <a:lvl4pPr>
              <a:defRPr sz="2400"/>
            </a:lvl4pPr>
            <a:lvl5pPr>
              <a:defRPr sz="2400"/>
            </a:lvl5pPr>
            <a:lvl6pPr marL="1956816">
              <a:defRPr sz="1600"/>
            </a:lvl6pPr>
            <a:lvl7pPr marL="1956816">
              <a:defRPr sz="1600" baseline="0"/>
            </a:lvl7pPr>
            <a:lvl8pPr marL="1956816">
              <a:defRPr sz="1600" baseline="0"/>
            </a:lvl8pPr>
            <a:lvl9pPr marL="1956816">
              <a:defRPr sz="1600"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4" name="Content Placeholder 3"/>
          <p:cNvSpPr>
            <a:spLocks noGrp="1"/>
          </p:cNvSpPr>
          <p:nvPr>
            <p:ph sz="half" idx="2"/>
          </p:nvPr>
        </p:nvSpPr>
        <p:spPr>
          <a:xfrm>
            <a:off x="6248442" y="1905000"/>
            <a:ext cx="4420749" cy="4267200"/>
          </a:xfrm>
        </p:spPr>
        <p:txBody>
          <a:bodyPr>
            <a:normAutofit/>
          </a:bodyPr>
          <a:lstStyle>
            <a:lvl1pPr>
              <a:defRPr sz="2400"/>
            </a:lvl1pPr>
            <a:lvl2pPr>
              <a:defRPr sz="2400"/>
            </a:lvl2pPr>
            <a:lvl3pPr>
              <a:defRPr sz="2400"/>
            </a:lvl3pPr>
            <a:lvl4pPr>
              <a:defRPr sz="2400"/>
            </a:lvl4pPr>
            <a:lvl5pPr>
              <a:defRPr sz="2400"/>
            </a:lvl5pPr>
            <a:lvl6pPr marL="1956816">
              <a:defRPr sz="1600"/>
            </a:lvl6pPr>
            <a:lvl7pPr marL="1956816">
              <a:defRPr sz="1600"/>
            </a:lvl7pPr>
            <a:lvl8pPr marL="1956816">
              <a:defRPr sz="1600" baseline="0"/>
            </a:lvl8pPr>
            <a:lvl9pPr marL="1956816">
              <a:defRPr sz="1600" baseline="0"/>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dirty="0"/>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dirty="0"/>
          </a:p>
        </p:txBody>
      </p:sp>
      <p:sp>
        <p:nvSpPr>
          <p:cNvPr id="5" name="Date Placeholder 4"/>
          <p:cNvSpPr>
            <a:spLocks noGrp="1"/>
          </p:cNvSpPr>
          <p:nvPr>
            <p:ph type="dt" sz="half" idx="10"/>
          </p:nvPr>
        </p:nvSpPr>
        <p:spPr>
          <a:xfrm>
            <a:off x="838200" y="6356350"/>
            <a:ext cx="2743200" cy="365125"/>
          </a:xfrm>
          <a:prstGeom prst="rect">
            <a:avLst/>
          </a:prstGeom>
        </p:spPr>
        <p:txBody>
          <a:bodyPr/>
          <a:lstStyle/>
          <a:p>
            <a:endParaRPr lang="en-US" dirty="0"/>
          </a:p>
        </p:txBody>
      </p:sp>
      <p:sp>
        <p:nvSpPr>
          <p:cNvPr id="7" name="Slide Number Placeholder 6"/>
          <p:cNvSpPr>
            <a:spLocks noGrp="1"/>
          </p:cNvSpPr>
          <p:nvPr>
            <p:ph type="sldNum" sz="quarter" idx="12"/>
          </p:nvPr>
        </p:nvSpPr>
        <p:spPr/>
        <p:txBody>
          <a:bodyPr/>
          <a:lstStyle/>
          <a:p>
            <a:fld id="{1E47FE53-EBF0-4DA7-9D9D-CC1C3A20F3CB}" type="slidenum">
              <a:rPr lang="en-US" smtClean="0"/>
              <a:t>‹#›</a:t>
            </a:fld>
            <a:endParaRPr lang="en-US" dirty="0"/>
          </a:p>
        </p:txBody>
      </p:sp>
    </p:spTree>
    <p:extLst>
      <p:ext uri="{BB962C8B-B14F-4D97-AF65-F5344CB8AC3E}">
        <p14:creationId xmlns:p14="http://schemas.microsoft.com/office/powerpoint/2010/main" val="2259469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Content, and picture">
    <p:spTree>
      <p:nvGrpSpPr>
        <p:cNvPr id="1" name=""/>
        <p:cNvGrpSpPr/>
        <p:nvPr/>
      </p:nvGrpSpPr>
      <p:grpSpPr>
        <a:xfrm>
          <a:off x="0" y="0"/>
          <a:ext cx="0" cy="0"/>
          <a:chOff x="0" y="0"/>
          <a:chExt cx="0" cy="0"/>
        </a:xfrm>
      </p:grpSpPr>
      <p:pic>
        <p:nvPicPr>
          <p:cNvPr id="10" name="Picture Placeholder 14" descr="close up of saw blade on wood">
            <a:extLst>
              <a:ext uri="{FF2B5EF4-FFF2-40B4-BE49-F238E27FC236}">
                <a16:creationId xmlns:a16="http://schemas.microsoft.com/office/drawing/2014/main" id="{308C86FB-FD7B-488C-A990-DD9F14B0239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saturation sat="138000"/>
                    </a14:imgEffect>
                    <a14:imgEffect>
                      <a14:brightnessContrast bright="25000"/>
                    </a14:imgEffect>
                  </a14:imgLayer>
                </a14:imgProps>
              </a:ext>
              <a:ext uri="{28A0092B-C50C-407E-A947-70E740481C1C}">
                <a14:useLocalDpi xmlns:a14="http://schemas.microsoft.com/office/drawing/2010/main"/>
              </a:ext>
            </a:extLst>
          </a:blip>
          <a:srcRect/>
          <a:stretch/>
        </p:blipFill>
        <p:spPr>
          <a:xfrm>
            <a:off x="6095999" y="0"/>
            <a:ext cx="6096001" cy="6858000"/>
          </a:xfrm>
          <a:prstGeom prst="rect">
            <a:avLst/>
          </a:prstGeom>
        </p:spPr>
      </p:pic>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838211" y="876926"/>
            <a:ext cx="5079113" cy="1356607"/>
          </a:xfrm>
        </p:spPr>
        <p:txBody>
          <a:bodyPr anchor="t" anchorCtr="0">
            <a:normAutofit/>
          </a:bodyPr>
          <a:lstStyle>
            <a:lvl1pPr>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838210" y="2233534"/>
            <a:ext cx="4205990" cy="2833142"/>
          </a:xfrm>
        </p:spPr>
        <p:txBody>
          <a:bodyPr>
            <a:normAutofit/>
          </a:bodyPr>
          <a:lstStyle>
            <a:lvl1pPr marL="0" indent="0">
              <a:buNone/>
              <a:defRPr sz="2400">
                <a:solidFill>
                  <a:schemeClr val="tx2"/>
                </a:solidFill>
                <a:latin typeface="+mj-lt"/>
              </a:defRPr>
            </a:lvl1pPr>
            <a:lvl2pPr marL="457200" indent="0">
              <a:buNone/>
              <a:defRPr sz="2400">
                <a:solidFill>
                  <a:schemeClr val="tx2"/>
                </a:solidFill>
                <a:latin typeface="+mj-lt"/>
              </a:defRPr>
            </a:lvl2pPr>
            <a:lvl3pPr marL="914400" indent="0">
              <a:buNone/>
              <a:defRPr sz="2400">
                <a:solidFill>
                  <a:schemeClr val="tx2"/>
                </a:solidFill>
                <a:latin typeface="+mj-lt"/>
              </a:defRPr>
            </a:lvl3pPr>
            <a:lvl4pPr marL="1371600" indent="0">
              <a:buNone/>
              <a:defRPr sz="2400">
                <a:solidFill>
                  <a:schemeClr val="tx2"/>
                </a:solidFill>
                <a:latin typeface="+mj-lt"/>
              </a:defRPr>
            </a:lvl4pPr>
            <a:lvl5pPr marL="1828800" indent="0">
              <a:buNone/>
              <a:defRPr sz="2400">
                <a:solidFill>
                  <a:schemeClr val="tx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3" name="Straight Connector 12">
            <a:extLst>
              <a:ext uri="{FF2B5EF4-FFF2-40B4-BE49-F238E27FC236}">
                <a16:creationId xmlns:a16="http://schemas.microsoft.com/office/drawing/2014/main" id="{DE23592C-4E26-184A-AAED-41EC35AFF551}"/>
              </a:ext>
            </a:extLst>
          </p:cNvPr>
          <p:cNvCxnSpPr/>
          <p:nvPr userDrawn="1"/>
        </p:nvCxnSpPr>
        <p:spPr>
          <a:xfrm>
            <a:off x="0" y="5711252"/>
            <a:ext cx="3687580"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Footer Placeholder 4">
            <a:extLst>
              <a:ext uri="{FF2B5EF4-FFF2-40B4-BE49-F238E27FC236}">
                <a16:creationId xmlns:a16="http://schemas.microsoft.com/office/drawing/2014/main" id="{B68C5F28-837A-4354-8BA4-A994BD1D699D}"/>
              </a:ext>
            </a:extLst>
          </p:cNvPr>
          <p:cNvSpPr>
            <a:spLocks noGrp="1"/>
          </p:cNvSpPr>
          <p:nvPr>
            <p:ph type="ftr" sz="quarter" idx="11"/>
          </p:nvPr>
        </p:nvSpPr>
        <p:spPr>
          <a:xfrm>
            <a:off x="2808890" y="6356350"/>
            <a:ext cx="3108434" cy="365125"/>
          </a:xfrm>
          <a:prstGeom prst="rect">
            <a:avLst/>
          </a:prstGeom>
        </p:spPr>
        <p:txBody>
          <a:bodyPr/>
          <a:lstStyle>
            <a:lvl1pPr algn="r">
              <a:defRPr>
                <a:latin typeface="+mn-lt"/>
              </a:defRPr>
            </a:lvl1pPr>
          </a:lstStyle>
          <a:p>
            <a:r>
              <a:rPr lang="en-US"/>
              <a:t>California Department of Education</a:t>
            </a:r>
            <a:endParaRPr lang="en-US" dirty="0"/>
          </a:p>
        </p:txBody>
      </p:sp>
      <p:sp>
        <p:nvSpPr>
          <p:cNvPr id="9" name="Slide Number Placeholder 5">
            <a:extLst>
              <a:ext uri="{FF2B5EF4-FFF2-40B4-BE49-F238E27FC236}">
                <a16:creationId xmlns:a16="http://schemas.microsoft.com/office/drawing/2014/main" id="{A6EDF98A-063D-47C8-8D91-A223F9955260}"/>
              </a:ext>
            </a:extLst>
          </p:cNvPr>
          <p:cNvSpPr>
            <a:spLocks noGrp="1"/>
          </p:cNvSpPr>
          <p:nvPr>
            <p:ph type="sldNum" sz="quarter" idx="4"/>
          </p:nvPr>
        </p:nvSpPr>
        <p:spPr>
          <a:xfrm>
            <a:off x="10713308" y="6356350"/>
            <a:ext cx="1097692" cy="365125"/>
          </a:xfrm>
          <a:prstGeom prst="rect">
            <a:avLst/>
          </a:prstGeom>
        </p:spPr>
        <p:txBody>
          <a:bodyPr vert="horz" lIns="91440" tIns="45720" rIns="91440" bIns="45720" rtlCol="0" anchor="ctr"/>
          <a:lstStyle>
            <a:lvl1pPr algn="r">
              <a:defRPr sz="1200">
                <a:solidFill>
                  <a:schemeClr val="bg1"/>
                </a:solidFill>
                <a:latin typeface="+mn-lt"/>
              </a:defRPr>
            </a:lvl1pPr>
          </a:lstStyle>
          <a:p>
            <a:fld id="{294A09A9-5501-47C1-A89A-A340965A2BE2}" type="slidenum">
              <a:rPr lang="en-US" smtClean="0"/>
              <a:pPr/>
              <a:t>‹#›</a:t>
            </a:fld>
            <a:endParaRPr lang="en-US" dirty="0"/>
          </a:p>
        </p:txBody>
      </p:sp>
      <p:sp>
        <p:nvSpPr>
          <p:cNvPr id="11" name="Date Placeholder 3">
            <a:extLst>
              <a:ext uri="{FF2B5EF4-FFF2-40B4-BE49-F238E27FC236}">
                <a16:creationId xmlns:a16="http://schemas.microsoft.com/office/drawing/2014/main" id="{042684A6-77E9-406F-A431-4C57DCAE62A7}"/>
              </a:ext>
            </a:extLst>
          </p:cNvPr>
          <p:cNvSpPr>
            <a:spLocks noGrp="1"/>
          </p:cNvSpPr>
          <p:nvPr>
            <p:ph type="dt" sz="half" idx="2"/>
          </p:nvPr>
        </p:nvSpPr>
        <p:spPr>
          <a:xfrm>
            <a:off x="381000" y="6356350"/>
            <a:ext cx="1954427" cy="365125"/>
          </a:xfrm>
          <a:prstGeom prst="rect">
            <a:avLst/>
          </a:prstGeom>
        </p:spPr>
        <p:txBody>
          <a:bodyPr vert="horz" lIns="91440" tIns="45720" rIns="91440" bIns="45720" rtlCol="0" anchor="ctr"/>
          <a:lstStyle>
            <a:lvl1pPr algn="l">
              <a:defRPr sz="1200">
                <a:solidFill>
                  <a:schemeClr val="tx1">
                    <a:tint val="75000"/>
                  </a:schemeClr>
                </a:solidFill>
                <a:latin typeface="+mn-lt"/>
              </a:defRPr>
            </a:lvl1pPr>
          </a:lstStyle>
          <a:p>
            <a:r>
              <a:rPr lang="en-US"/>
              <a:t>January 11, 2022</a:t>
            </a:r>
            <a:endParaRPr lang="en-US" dirty="0"/>
          </a:p>
        </p:txBody>
      </p:sp>
    </p:spTree>
    <p:extLst>
      <p:ext uri="{BB962C8B-B14F-4D97-AF65-F5344CB8AC3E}">
        <p14:creationId xmlns:p14="http://schemas.microsoft.com/office/powerpoint/2010/main" val="278227127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nd 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1" y="1883664"/>
            <a:ext cx="5566176" cy="4352544"/>
          </a:xfrm>
        </p:spPr>
        <p:txBody>
          <a:bodyPr>
            <a:normAutofit/>
          </a:bodyPr>
          <a:lstStyle>
            <a:lvl1pPr marL="0" indent="0" algn="l">
              <a:buNone/>
              <a:defRPr sz="2400">
                <a:solidFill>
                  <a:schemeClr val="tx1"/>
                </a:solidFill>
                <a:latin typeface="+mj-lt"/>
              </a:defRPr>
            </a:lvl1pPr>
            <a:lvl2pPr marL="457200" indent="0" algn="l">
              <a:buNone/>
              <a:defRPr sz="2400">
                <a:solidFill>
                  <a:schemeClr val="tx1"/>
                </a:solidFill>
                <a:latin typeface="+mj-lt"/>
              </a:defRPr>
            </a:lvl2pPr>
            <a:lvl3pPr marL="914400" indent="0" algn="l">
              <a:buNone/>
              <a:defRPr sz="2400">
                <a:solidFill>
                  <a:schemeClr val="tx1"/>
                </a:solidFill>
                <a:latin typeface="+mj-lt"/>
              </a:defRPr>
            </a:lvl3pPr>
            <a:lvl4pPr marL="1371600" indent="0" algn="l">
              <a:buNone/>
              <a:defRPr sz="2400">
                <a:solidFill>
                  <a:schemeClr val="tx1"/>
                </a:solidFill>
                <a:latin typeface="+mj-lt"/>
              </a:defRPr>
            </a:lvl4pPr>
            <a:lvl5pPr marL="1828800" indent="0" algn="l">
              <a:buNone/>
              <a:defRPr sz="24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a:prstGeom prst="rect">
            <a:avLst/>
          </a:prstGeom>
        </p:spPr>
        <p:txBody>
          <a:bodyPr/>
          <a:lstStyle>
            <a:lvl1pPr>
              <a:defRPr>
                <a:latin typeface="+mn-lt"/>
              </a:defRPr>
            </a:lvl1pPr>
          </a:lstStyle>
          <a:p>
            <a:r>
              <a:rPr lang="en-US"/>
              <a:t>January 11, 2022</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a:prstGeom prst="rect">
            <a:avLst/>
          </a:prstGeom>
        </p:spPr>
        <p:txBody>
          <a:bodyPr/>
          <a:lstStyle>
            <a:lvl1pPr>
              <a:defRPr>
                <a:latin typeface="+mn-lt"/>
              </a:defRPr>
            </a:lvl1pPr>
          </a:lstStyle>
          <a:p>
            <a:r>
              <a:rPr lang="en-US"/>
              <a:t>California Department of Education</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
        <p:nvSpPr>
          <p:cNvPr id="7" name="Content Placeholder 2">
            <a:extLst>
              <a:ext uri="{FF2B5EF4-FFF2-40B4-BE49-F238E27FC236}">
                <a16:creationId xmlns:a16="http://schemas.microsoft.com/office/drawing/2014/main" id="{92BB9E28-911D-4BA6-BA0D-D39177107EF1}"/>
              </a:ext>
            </a:extLst>
          </p:cNvPr>
          <p:cNvSpPr>
            <a:spLocks noGrp="1"/>
          </p:cNvSpPr>
          <p:nvPr>
            <p:ph idx="13"/>
          </p:nvPr>
        </p:nvSpPr>
        <p:spPr>
          <a:xfrm>
            <a:off x="6244824" y="1863978"/>
            <a:ext cx="5566176" cy="4352544"/>
          </a:xfrm>
        </p:spPr>
        <p:txBody>
          <a:bodyPr>
            <a:normAutofit/>
          </a:bodyPr>
          <a:lstStyle>
            <a:lvl1pPr marL="0" indent="0" algn="l">
              <a:buNone/>
              <a:defRPr sz="2400">
                <a:solidFill>
                  <a:schemeClr val="tx1"/>
                </a:solidFill>
                <a:latin typeface="+mj-lt"/>
              </a:defRPr>
            </a:lvl1pPr>
            <a:lvl2pPr marL="457200" indent="0" algn="l">
              <a:buNone/>
              <a:defRPr sz="2400">
                <a:solidFill>
                  <a:schemeClr val="tx1"/>
                </a:solidFill>
                <a:latin typeface="+mj-lt"/>
              </a:defRPr>
            </a:lvl2pPr>
            <a:lvl3pPr marL="914400" indent="0" algn="l">
              <a:buNone/>
              <a:defRPr sz="2400">
                <a:solidFill>
                  <a:schemeClr val="tx1"/>
                </a:solidFill>
                <a:latin typeface="+mj-lt"/>
              </a:defRPr>
            </a:lvl3pPr>
            <a:lvl4pPr marL="1371600" indent="0" algn="l">
              <a:buNone/>
              <a:defRPr sz="2400">
                <a:solidFill>
                  <a:schemeClr val="tx1"/>
                </a:solidFill>
                <a:latin typeface="+mj-lt"/>
              </a:defRPr>
            </a:lvl4pPr>
            <a:lvl5pPr marL="1828800" indent="0" algn="l">
              <a:buNone/>
              <a:defRPr sz="24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5483901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D97974-B93C-4C96-B3F6-F69E3D6DE6CA}"/>
              </a:ext>
            </a:extLst>
          </p:cNvPr>
          <p:cNvSpPr>
            <a:spLocks noGrp="1"/>
          </p:cNvSpPr>
          <p:nvPr>
            <p:ph type="title"/>
          </p:nvPr>
        </p:nvSpPr>
        <p:spPr>
          <a:xfrm>
            <a:off x="376629" y="611455"/>
            <a:ext cx="10646275" cy="1356607"/>
          </a:xfrm>
        </p:spPr>
        <p:txBody>
          <a:bodyPr anchor="t" anchorCtr="0">
            <a:normAutofit/>
          </a:bodyPr>
          <a:lstStyle>
            <a:lvl1pPr algn="l">
              <a:defRPr sz="6000">
                <a:solidFill>
                  <a:schemeClr val="tx1"/>
                </a:solidFill>
                <a:latin typeface="+mj-lt"/>
              </a:defRPr>
            </a:lvl1pPr>
          </a:lstStyle>
          <a:p>
            <a:r>
              <a:rPr lang="en-US"/>
              <a:t>Click to edit Master title style</a:t>
            </a:r>
          </a:p>
        </p:txBody>
      </p:sp>
      <p:sp>
        <p:nvSpPr>
          <p:cNvPr id="3" name="Content Placeholder 2">
            <a:extLst>
              <a:ext uri="{FF2B5EF4-FFF2-40B4-BE49-F238E27FC236}">
                <a16:creationId xmlns:a16="http://schemas.microsoft.com/office/drawing/2014/main" id="{8A6FC6F2-80B4-49A7-9448-33FE2DF0E967}"/>
              </a:ext>
            </a:extLst>
          </p:cNvPr>
          <p:cNvSpPr>
            <a:spLocks noGrp="1"/>
          </p:cNvSpPr>
          <p:nvPr>
            <p:ph idx="1"/>
          </p:nvPr>
        </p:nvSpPr>
        <p:spPr>
          <a:xfrm>
            <a:off x="370390" y="1883664"/>
            <a:ext cx="11386181" cy="4352544"/>
          </a:xfrm>
        </p:spPr>
        <p:txBody>
          <a:bodyPr>
            <a:normAutofit/>
          </a:bodyPr>
          <a:lstStyle>
            <a:lvl1pPr marL="0" indent="0" algn="l">
              <a:buNone/>
              <a:defRPr sz="2400">
                <a:solidFill>
                  <a:schemeClr val="tx1"/>
                </a:solidFill>
                <a:latin typeface="+mj-lt"/>
              </a:defRPr>
            </a:lvl1pPr>
            <a:lvl2pPr marL="457200" indent="0" algn="l">
              <a:buNone/>
              <a:defRPr sz="2400">
                <a:solidFill>
                  <a:schemeClr val="tx1"/>
                </a:solidFill>
                <a:latin typeface="+mj-lt"/>
              </a:defRPr>
            </a:lvl2pPr>
            <a:lvl3pPr marL="914400" indent="0" algn="l">
              <a:buNone/>
              <a:defRPr sz="2400">
                <a:solidFill>
                  <a:schemeClr val="tx1"/>
                </a:solidFill>
                <a:latin typeface="+mj-lt"/>
              </a:defRPr>
            </a:lvl3pPr>
            <a:lvl4pPr marL="1371600" indent="0" algn="l">
              <a:buNone/>
              <a:defRPr sz="2400">
                <a:solidFill>
                  <a:schemeClr val="tx1"/>
                </a:solidFill>
                <a:latin typeface="+mj-lt"/>
              </a:defRPr>
            </a:lvl4pPr>
            <a:lvl5pPr marL="1828800" indent="0" algn="l">
              <a:buNone/>
              <a:defRPr sz="2400">
                <a:solidFill>
                  <a:schemeClr val="tx1"/>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a:extLst>
              <a:ext uri="{FF2B5EF4-FFF2-40B4-BE49-F238E27FC236}">
                <a16:creationId xmlns:a16="http://schemas.microsoft.com/office/drawing/2014/main" id="{CD8458DC-876E-488A-944B-22A18113BE07}"/>
              </a:ext>
            </a:extLst>
          </p:cNvPr>
          <p:cNvSpPr>
            <a:spLocks noGrp="1"/>
          </p:cNvSpPr>
          <p:nvPr>
            <p:ph type="dt" sz="half" idx="10"/>
          </p:nvPr>
        </p:nvSpPr>
        <p:spPr>
          <a:xfrm>
            <a:off x="381000" y="6356350"/>
            <a:ext cx="2743200" cy="365125"/>
          </a:xfrm>
          <a:prstGeom prst="rect">
            <a:avLst/>
          </a:prstGeom>
        </p:spPr>
        <p:txBody>
          <a:bodyPr/>
          <a:lstStyle>
            <a:lvl1pPr>
              <a:defRPr>
                <a:latin typeface="+mn-lt"/>
              </a:defRPr>
            </a:lvl1pPr>
          </a:lstStyle>
          <a:p>
            <a:r>
              <a:rPr lang="en-US"/>
              <a:t>January 11, 2022</a:t>
            </a:r>
            <a:endParaRPr lang="en-US" dirty="0"/>
          </a:p>
        </p:txBody>
      </p:sp>
      <p:sp>
        <p:nvSpPr>
          <p:cNvPr id="5" name="Footer Placeholder 4">
            <a:extLst>
              <a:ext uri="{FF2B5EF4-FFF2-40B4-BE49-F238E27FC236}">
                <a16:creationId xmlns:a16="http://schemas.microsoft.com/office/drawing/2014/main" id="{5D8DA1A0-979E-4983-A719-E249D39F2257}"/>
              </a:ext>
            </a:extLst>
          </p:cNvPr>
          <p:cNvSpPr>
            <a:spLocks noGrp="1"/>
          </p:cNvSpPr>
          <p:nvPr>
            <p:ph type="ftr" sz="quarter" idx="11"/>
          </p:nvPr>
        </p:nvSpPr>
        <p:spPr>
          <a:xfrm>
            <a:off x="4038600" y="6356350"/>
            <a:ext cx="4114800" cy="365125"/>
          </a:xfrm>
          <a:prstGeom prst="rect">
            <a:avLst/>
          </a:prstGeom>
        </p:spPr>
        <p:txBody>
          <a:bodyPr/>
          <a:lstStyle>
            <a:lvl1pPr>
              <a:defRPr>
                <a:latin typeface="+mn-lt"/>
              </a:defRPr>
            </a:lvl1pPr>
          </a:lstStyle>
          <a:p>
            <a:r>
              <a:rPr lang="en-US"/>
              <a:t>California Department of Education</a:t>
            </a:r>
            <a:endParaRPr lang="en-US" dirty="0"/>
          </a:p>
        </p:txBody>
      </p:sp>
      <p:sp>
        <p:nvSpPr>
          <p:cNvPr id="6" name="Slide Number Placeholder 5">
            <a:extLst>
              <a:ext uri="{FF2B5EF4-FFF2-40B4-BE49-F238E27FC236}">
                <a16:creationId xmlns:a16="http://schemas.microsoft.com/office/drawing/2014/main" id="{E1C9D0CB-E1A8-47F0-B2C6-6F370F7EC383}"/>
              </a:ext>
            </a:extLst>
          </p:cNvPr>
          <p:cNvSpPr>
            <a:spLocks noGrp="1"/>
          </p:cNvSpPr>
          <p:nvPr>
            <p:ph type="sldNum" sz="quarter" idx="12"/>
          </p:nvPr>
        </p:nvSpPr>
        <p:spPr>
          <a:xfrm>
            <a:off x="10713308" y="6356350"/>
            <a:ext cx="1097692" cy="365125"/>
          </a:xfrm>
        </p:spPr>
        <p:txBody>
          <a:bodyPr/>
          <a:lstStyle>
            <a:lvl1pPr>
              <a:defRPr>
                <a:latin typeface="+mn-lt"/>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309407836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9" name="Picture Placeholder 10" descr="close up of wood rings">
            <a:extLst>
              <a:ext uri="{FF2B5EF4-FFF2-40B4-BE49-F238E27FC236}">
                <a16:creationId xmlns:a16="http://schemas.microsoft.com/office/drawing/2014/main" id="{5EC1CC82-9D67-42B2-858B-7CD1F8C123CC}"/>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colorTemperature colorTemp="11200"/>
                    </a14:imgEffect>
                    <a14:imgEffect>
                      <a14:saturation sat="300000"/>
                    </a14:imgEffect>
                    <a14:imgEffect>
                      <a14:brightnessContrast contrast="-28000"/>
                    </a14:imgEffect>
                  </a14:imgLayer>
                </a14:imgProps>
              </a:ext>
              <a:ext uri="{28A0092B-C50C-407E-A947-70E740481C1C}">
                <a14:useLocalDpi xmlns:a14="http://schemas.microsoft.com/office/drawing/2010/main"/>
              </a:ext>
            </a:extLst>
          </a:blip>
          <a:srcRect/>
          <a:stretch/>
        </p:blipFill>
        <p:spPr>
          <a:xfrm>
            <a:off x="0" y="0"/>
            <a:ext cx="12192000" cy="2945761"/>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1" y="2631132"/>
            <a:ext cx="11118272" cy="1662546"/>
          </a:xfrm>
          <a:solidFill>
            <a:schemeClr val="tx1">
              <a:alpha val="89000"/>
            </a:schemeClr>
          </a:solidFill>
        </p:spPr>
        <p:txBody>
          <a:bodyPr lIns="914400" anchor="ctr" anchorCtr="0"/>
          <a:lstStyle>
            <a:lvl1pPr>
              <a:defRPr sz="6000">
                <a:solidFill>
                  <a:schemeClr val="bg1"/>
                </a:solidFill>
                <a:latin typeface="+mj-lt"/>
              </a:defRPr>
            </a:lvl1p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8200" y="4593635"/>
            <a:ext cx="9926782" cy="1662546"/>
          </a:xfrm>
        </p:spPr>
        <p:txBody>
          <a:bodyPr/>
          <a:lstStyle>
            <a:lvl1pPr marL="0" indent="0">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10" name="Straight Connector 9">
            <a:extLst>
              <a:ext uri="{FF2B5EF4-FFF2-40B4-BE49-F238E27FC236}">
                <a16:creationId xmlns:a16="http://schemas.microsoft.com/office/drawing/2014/main" id="{6E747029-9859-DC45-9A77-7E1D4D104189}"/>
              </a:ext>
            </a:extLst>
          </p:cNvPr>
          <p:cNvCxnSpPr>
            <a:cxnSpLocks/>
          </p:cNvCxnSpPr>
          <p:nvPr userDrawn="1"/>
        </p:nvCxnSpPr>
        <p:spPr>
          <a:xfrm>
            <a:off x="7605486" y="6256186"/>
            <a:ext cx="4586514"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6" name="Date Placeholder 3">
            <a:extLst>
              <a:ext uri="{FF2B5EF4-FFF2-40B4-BE49-F238E27FC236}">
                <a16:creationId xmlns:a16="http://schemas.microsoft.com/office/drawing/2014/main" id="{96DEBBF3-C67B-47A9-B715-36E7E467ECA6}"/>
              </a:ext>
            </a:extLst>
          </p:cNvPr>
          <p:cNvSpPr>
            <a:spLocks noGrp="1"/>
          </p:cNvSpPr>
          <p:nvPr>
            <p:ph type="dt" sz="half" idx="11"/>
          </p:nvPr>
        </p:nvSpPr>
        <p:spPr>
          <a:xfrm>
            <a:off x="381000" y="6356350"/>
            <a:ext cx="2743200" cy="365125"/>
          </a:xfrm>
          <a:prstGeom prst="rect">
            <a:avLst/>
          </a:prstGeom>
        </p:spPr>
        <p:txBody>
          <a:bodyPr/>
          <a:lstStyle/>
          <a:p>
            <a:r>
              <a:rPr lang="en-US"/>
              <a:t>January 11, 2022</a:t>
            </a:r>
            <a:endParaRPr lang="en-US" dirty="0"/>
          </a:p>
        </p:txBody>
      </p:sp>
      <p:sp>
        <p:nvSpPr>
          <p:cNvPr id="7" name="Footer Placeholder 4">
            <a:extLst>
              <a:ext uri="{FF2B5EF4-FFF2-40B4-BE49-F238E27FC236}">
                <a16:creationId xmlns:a16="http://schemas.microsoft.com/office/drawing/2014/main" id="{E476355C-0230-4853-AF11-0A1B0AD8EB8D}"/>
              </a:ext>
            </a:extLst>
          </p:cNvPr>
          <p:cNvSpPr>
            <a:spLocks noGrp="1"/>
          </p:cNvSpPr>
          <p:nvPr>
            <p:ph type="ftr" sz="quarter" idx="12"/>
          </p:nvPr>
        </p:nvSpPr>
        <p:spPr>
          <a:xfrm>
            <a:off x="4038600" y="6356350"/>
            <a:ext cx="4114800" cy="365125"/>
          </a:xfrm>
          <a:prstGeom prst="rect">
            <a:avLst/>
          </a:prstGeom>
        </p:spPr>
        <p:txBody>
          <a:bodyPr/>
          <a:lstStyle/>
          <a:p>
            <a:r>
              <a:rPr lang="en-US"/>
              <a:t>California Department of Education</a:t>
            </a:r>
            <a:endParaRPr lang="en-US" dirty="0"/>
          </a:p>
        </p:txBody>
      </p:sp>
      <p:sp>
        <p:nvSpPr>
          <p:cNvPr id="8" name="Slide Number Placeholder 5">
            <a:extLst>
              <a:ext uri="{FF2B5EF4-FFF2-40B4-BE49-F238E27FC236}">
                <a16:creationId xmlns:a16="http://schemas.microsoft.com/office/drawing/2014/main" id="{D0A15523-9DC0-4DB6-AAB5-709BE171FB04}"/>
              </a:ext>
            </a:extLst>
          </p:cNvPr>
          <p:cNvSpPr>
            <a:spLocks noGrp="1"/>
          </p:cNvSpPr>
          <p:nvPr>
            <p:ph type="sldNum" sz="quarter" idx="13"/>
          </p:nvPr>
        </p:nvSpPr>
        <p:spPr>
          <a:xfrm>
            <a:off x="10713308" y="6356350"/>
            <a:ext cx="1097692" cy="365125"/>
          </a:xfrm>
        </p:spPr>
        <p:txBody>
          <a:bodyPr/>
          <a:lstStyle/>
          <a:p>
            <a:fld id="{294A09A9-5501-47C1-A89A-A340965A2BE2}" type="slidenum">
              <a:rPr lang="en-US" smtClean="0"/>
              <a:t>‹#›</a:t>
            </a:fld>
            <a:endParaRPr lang="en-US" dirty="0"/>
          </a:p>
        </p:txBody>
      </p:sp>
    </p:spTree>
    <p:extLst>
      <p:ext uri="{BB962C8B-B14F-4D97-AF65-F5344CB8AC3E}">
        <p14:creationId xmlns:p14="http://schemas.microsoft.com/office/powerpoint/2010/main" val="28026350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2">
    <p:spTree>
      <p:nvGrpSpPr>
        <p:cNvPr id="1" name=""/>
        <p:cNvGrpSpPr/>
        <p:nvPr/>
      </p:nvGrpSpPr>
      <p:grpSpPr>
        <a:xfrm>
          <a:off x="0" y="0"/>
          <a:ext cx="0" cy="0"/>
          <a:chOff x="0" y="0"/>
          <a:chExt cx="0" cy="0"/>
        </a:xfrm>
      </p:grpSpPr>
      <p:pic>
        <p:nvPicPr>
          <p:cNvPr id="11" name="Picture Placeholder 9" descr="close up of a pile of rusted nails">
            <a:extLst>
              <a:ext uri="{FF2B5EF4-FFF2-40B4-BE49-F238E27FC236}">
                <a16:creationId xmlns:a16="http://schemas.microsoft.com/office/drawing/2014/main" id="{A773FD7E-64E9-444C-A274-60ABE1411B99}"/>
              </a:ext>
            </a:extLst>
          </p:cNvPr>
          <p:cNvPicPr>
            <a:picLocks noChangeAspect="1"/>
          </p:cNvPicPr>
          <p:nvPr userDrawn="1"/>
        </p:nvPicPr>
        <p:blipFill rotWithShape="1">
          <a:blip r:embed="rId2" cstate="email">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a:ext>
            </a:extLst>
          </a:blip>
          <a:srcRect/>
          <a:stretch/>
        </p:blipFill>
        <p:spPr>
          <a:xfrm>
            <a:off x="0" y="3911600"/>
            <a:ext cx="12199938" cy="2946400"/>
          </a:xfrm>
          <a:prstGeom prst="rect">
            <a:avLst/>
          </a:prstGeom>
        </p:spPr>
      </p:pic>
      <p:sp>
        <p:nvSpPr>
          <p:cNvPr id="2" name="Title 1">
            <a:extLst>
              <a:ext uri="{FF2B5EF4-FFF2-40B4-BE49-F238E27FC236}">
                <a16:creationId xmlns:a16="http://schemas.microsoft.com/office/drawing/2014/main" id="{A2DFA2E8-50A1-4465-AC33-6FAC0E7736E9}"/>
              </a:ext>
            </a:extLst>
          </p:cNvPr>
          <p:cNvSpPr>
            <a:spLocks noGrp="1"/>
          </p:cNvSpPr>
          <p:nvPr>
            <p:ph type="title"/>
          </p:nvPr>
        </p:nvSpPr>
        <p:spPr>
          <a:xfrm>
            <a:off x="831850" y="676650"/>
            <a:ext cx="10515600" cy="1252163"/>
          </a:xfrm>
        </p:spPr>
        <p:txBody>
          <a:bodyPr anchor="ctr" anchorCtr="0"/>
          <a:lstStyle>
            <a:lvl1pPr>
              <a:defRPr sz="6000">
                <a:solidFill>
                  <a:schemeClr val="tx1"/>
                </a:solidFill>
                <a:latin typeface="+mj-lt"/>
              </a:defRPr>
            </a:lvl1pPr>
          </a:lstStyle>
          <a:p>
            <a:r>
              <a:rPr lang="en-US" dirty="0"/>
              <a:t>Click to edit Master title style</a:t>
            </a:r>
          </a:p>
        </p:txBody>
      </p:sp>
      <p:sp>
        <p:nvSpPr>
          <p:cNvPr id="3" name="Text Placeholder 2">
            <a:extLst>
              <a:ext uri="{FF2B5EF4-FFF2-40B4-BE49-F238E27FC236}">
                <a16:creationId xmlns:a16="http://schemas.microsoft.com/office/drawing/2014/main" id="{2E65DE34-CDB7-41F7-A95A-592B99558C69}"/>
              </a:ext>
            </a:extLst>
          </p:cNvPr>
          <p:cNvSpPr>
            <a:spLocks noGrp="1"/>
          </p:cNvSpPr>
          <p:nvPr>
            <p:ph type="body" idx="1"/>
          </p:nvPr>
        </p:nvSpPr>
        <p:spPr>
          <a:xfrm>
            <a:off x="831850" y="1928813"/>
            <a:ext cx="10515600" cy="1645660"/>
          </a:xfrm>
        </p:spPr>
        <p:txBody>
          <a:bodyPr/>
          <a:lstStyle>
            <a:lvl1pPr marL="0" indent="0">
              <a:lnSpc>
                <a:spcPct val="100000"/>
              </a:lnSpc>
              <a:buNone/>
              <a:defRPr sz="2400">
                <a:solidFill>
                  <a:schemeClr val="tx2"/>
                </a:solidFill>
                <a:latin typeface="+mj-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Edit Master text styles</a:t>
            </a:r>
          </a:p>
        </p:txBody>
      </p:sp>
      <p:cxnSp>
        <p:nvCxnSpPr>
          <p:cNvPr id="6" name="Straight Connector 5">
            <a:extLst>
              <a:ext uri="{FF2B5EF4-FFF2-40B4-BE49-F238E27FC236}">
                <a16:creationId xmlns:a16="http://schemas.microsoft.com/office/drawing/2014/main" id="{96333DBA-ED5F-B346-8E4B-C25112DBA651}"/>
              </a:ext>
            </a:extLst>
          </p:cNvPr>
          <p:cNvCxnSpPr>
            <a:cxnSpLocks/>
          </p:cNvCxnSpPr>
          <p:nvPr userDrawn="1"/>
        </p:nvCxnSpPr>
        <p:spPr>
          <a:xfrm rot="16200000">
            <a:off x="10505786" y="-1017238"/>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8" name="Date Placeholder 3">
            <a:extLst>
              <a:ext uri="{FF2B5EF4-FFF2-40B4-BE49-F238E27FC236}">
                <a16:creationId xmlns:a16="http://schemas.microsoft.com/office/drawing/2014/main" id="{8D41C68D-A186-4D75-82A5-8C2768B18462}"/>
              </a:ext>
            </a:extLst>
          </p:cNvPr>
          <p:cNvSpPr>
            <a:spLocks noGrp="1"/>
          </p:cNvSpPr>
          <p:nvPr>
            <p:ph type="dt" sz="half" idx="11"/>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9" name="Footer Placeholder 6">
            <a:extLst>
              <a:ext uri="{FF2B5EF4-FFF2-40B4-BE49-F238E27FC236}">
                <a16:creationId xmlns:a16="http://schemas.microsoft.com/office/drawing/2014/main" id="{88CEBD28-6BC1-4BA2-9AB9-287381DFB668}"/>
              </a:ext>
            </a:extLst>
          </p:cNvPr>
          <p:cNvSpPr>
            <a:spLocks noGrp="1"/>
          </p:cNvSpPr>
          <p:nvPr>
            <p:ph type="ftr" sz="quarter" idx="12"/>
          </p:nvPr>
        </p:nvSpPr>
        <p:spPr>
          <a:xfrm>
            <a:off x="4038600" y="6356350"/>
            <a:ext cx="4114800" cy="365125"/>
          </a:xfrm>
          <a:prstGeom prst="rect">
            <a:avLst/>
          </a:prstGeom>
        </p:spPr>
        <p:txBody>
          <a:bodyPr/>
          <a:lstStyle>
            <a:lvl1pPr>
              <a:defRPr>
                <a:solidFill>
                  <a:schemeClr val="bg1"/>
                </a:solidFill>
              </a:defRPr>
            </a:lvl1pPr>
          </a:lstStyle>
          <a:p>
            <a:r>
              <a:rPr lang="en-US"/>
              <a:t>California Department of Education</a:t>
            </a:r>
            <a:endParaRPr lang="en-US" dirty="0"/>
          </a:p>
        </p:txBody>
      </p:sp>
      <p:sp>
        <p:nvSpPr>
          <p:cNvPr id="10" name="Slide Number Placeholder 7">
            <a:extLst>
              <a:ext uri="{FF2B5EF4-FFF2-40B4-BE49-F238E27FC236}">
                <a16:creationId xmlns:a16="http://schemas.microsoft.com/office/drawing/2014/main" id="{F89D9479-2604-412D-9703-94A042E59FB4}"/>
              </a:ext>
            </a:extLst>
          </p:cNvPr>
          <p:cNvSpPr>
            <a:spLocks noGrp="1"/>
          </p:cNvSpPr>
          <p:nvPr>
            <p:ph type="sldNum" sz="quarter" idx="13"/>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203679236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har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7435119" y="3846786"/>
            <a:ext cx="4137288" cy="2253977"/>
          </a:xfrm>
        </p:spPr>
        <p:txBody>
          <a:bodyPr anchor="t" anchorCtr="0">
            <a:noAutofit/>
          </a:bodyPr>
          <a:lstStyle>
            <a:lvl1pPr>
              <a:defRPr sz="60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7615000"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5" name="Date Placeholder 2">
            <a:extLst>
              <a:ext uri="{FF2B5EF4-FFF2-40B4-BE49-F238E27FC236}">
                <a16:creationId xmlns:a16="http://schemas.microsoft.com/office/drawing/2014/main" id="{22378FC3-0625-417F-9504-AB7309504767}"/>
              </a:ext>
            </a:extLst>
          </p:cNvPr>
          <p:cNvSpPr>
            <a:spLocks noGrp="1"/>
          </p:cNvSpPr>
          <p:nvPr>
            <p:ph type="dt" sz="half" idx="15"/>
          </p:nvPr>
        </p:nvSpPr>
        <p:spPr>
          <a:xfrm>
            <a:off x="381000" y="6356350"/>
            <a:ext cx="2743200" cy="365125"/>
          </a:xfrm>
          <a:prstGeom prst="rect">
            <a:avLst/>
          </a:prstGeom>
        </p:spPr>
        <p:txBody>
          <a:bodyPr/>
          <a:lstStyle/>
          <a:p>
            <a:r>
              <a:rPr lang="en-US"/>
              <a:t>January 11, 2022</a:t>
            </a:r>
            <a:endParaRPr lang="en-US" dirty="0"/>
          </a:p>
        </p:txBody>
      </p:sp>
      <p:sp>
        <p:nvSpPr>
          <p:cNvPr id="6" name="Footer Placeholder 3">
            <a:extLst>
              <a:ext uri="{FF2B5EF4-FFF2-40B4-BE49-F238E27FC236}">
                <a16:creationId xmlns:a16="http://schemas.microsoft.com/office/drawing/2014/main" id="{BF811660-F20D-49FF-9445-C36E49BD31DE}"/>
              </a:ext>
            </a:extLst>
          </p:cNvPr>
          <p:cNvSpPr>
            <a:spLocks noGrp="1"/>
          </p:cNvSpPr>
          <p:nvPr>
            <p:ph type="ftr" sz="quarter" idx="16"/>
          </p:nvPr>
        </p:nvSpPr>
        <p:spPr>
          <a:xfrm>
            <a:off x="4038600" y="6356350"/>
            <a:ext cx="4114800" cy="365125"/>
          </a:xfrm>
          <a:prstGeom prst="rect">
            <a:avLst/>
          </a:prstGeom>
        </p:spPr>
        <p:txBody>
          <a:bodyPr/>
          <a:lstStyle/>
          <a:p>
            <a:r>
              <a:rPr lang="en-US"/>
              <a:t>California Department of Education</a:t>
            </a:r>
            <a:endParaRPr lang="en-US" dirty="0"/>
          </a:p>
        </p:txBody>
      </p:sp>
      <p:sp>
        <p:nvSpPr>
          <p:cNvPr id="7" name="Slide Number Placeholder 4">
            <a:extLst>
              <a:ext uri="{FF2B5EF4-FFF2-40B4-BE49-F238E27FC236}">
                <a16:creationId xmlns:a16="http://schemas.microsoft.com/office/drawing/2014/main" id="{9252CDD4-236D-4E0B-B7E5-1299FC84FC97}"/>
              </a:ext>
            </a:extLst>
          </p:cNvPr>
          <p:cNvSpPr>
            <a:spLocks noGrp="1"/>
          </p:cNvSpPr>
          <p:nvPr>
            <p:ph type="sldNum" sz="quarter" idx="17"/>
          </p:nvPr>
        </p:nvSpPr>
        <p:spPr>
          <a:xfrm>
            <a:off x="10713308" y="6356350"/>
            <a:ext cx="1097692" cy="365125"/>
          </a:xfrm>
        </p:spPr>
        <p:txBody>
          <a:bodyPr/>
          <a:lstStyle/>
          <a:p>
            <a:fld id="{294A09A9-5501-47C1-A89A-A340965A2BE2}" type="slidenum">
              <a:rPr lang="en-US" smtClean="0"/>
              <a:pPr/>
              <a:t>‹#›</a:t>
            </a:fld>
            <a:endParaRPr lang="en-US" dirty="0"/>
          </a:p>
        </p:txBody>
      </p:sp>
      <p:sp>
        <p:nvSpPr>
          <p:cNvPr id="4" name="Content Placeholder 3">
            <a:extLst>
              <a:ext uri="{FF2B5EF4-FFF2-40B4-BE49-F238E27FC236}">
                <a16:creationId xmlns:a16="http://schemas.microsoft.com/office/drawing/2014/main" id="{8B1B4795-BF5C-4B23-8699-67DE6AE92443}"/>
              </a:ext>
            </a:extLst>
          </p:cNvPr>
          <p:cNvSpPr>
            <a:spLocks noGrp="1"/>
          </p:cNvSpPr>
          <p:nvPr>
            <p:ph sz="quarter" idx="18"/>
          </p:nvPr>
        </p:nvSpPr>
        <p:spPr>
          <a:xfrm>
            <a:off x="112713" y="103188"/>
            <a:ext cx="7245350" cy="5997575"/>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06943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wo photo">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F7D74-558F-4816-9367-4004FFA2B6A4}"/>
              </a:ext>
            </a:extLst>
          </p:cNvPr>
          <p:cNvSpPr>
            <a:spLocks noGrp="1"/>
          </p:cNvSpPr>
          <p:nvPr>
            <p:ph type="title"/>
          </p:nvPr>
        </p:nvSpPr>
        <p:spPr>
          <a:xfrm>
            <a:off x="502303" y="3663846"/>
            <a:ext cx="4385565" cy="2235016"/>
          </a:xfrm>
        </p:spPr>
        <p:txBody>
          <a:bodyPr anchor="t" anchorCtr="0">
            <a:normAutofit/>
          </a:bodyPr>
          <a:lstStyle>
            <a:lvl1pPr algn="l">
              <a:defRPr sz="5400">
                <a:latin typeface="+mj-lt"/>
              </a:defRPr>
            </a:lvl1pPr>
          </a:lstStyle>
          <a:p>
            <a:r>
              <a:rPr lang="en-US"/>
              <a:t>Click to edit Master title style</a:t>
            </a:r>
          </a:p>
        </p:txBody>
      </p:sp>
      <p:cxnSp>
        <p:nvCxnSpPr>
          <p:cNvPr id="10" name="Straight Connector 9">
            <a:extLst>
              <a:ext uri="{FF2B5EF4-FFF2-40B4-BE49-F238E27FC236}">
                <a16:creationId xmlns:a16="http://schemas.microsoft.com/office/drawing/2014/main" id="{AE083BCB-EF8C-3B45-B3E0-6094D68C1246}"/>
              </a:ext>
            </a:extLst>
          </p:cNvPr>
          <p:cNvCxnSpPr>
            <a:cxnSpLocks/>
          </p:cNvCxnSpPr>
          <p:nvPr userDrawn="1"/>
        </p:nvCxnSpPr>
        <p:spPr>
          <a:xfrm>
            <a:off x="4523214" y="0"/>
            <a:ext cx="0" cy="3387777"/>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Text Placeholder 12">
            <a:extLst>
              <a:ext uri="{FF2B5EF4-FFF2-40B4-BE49-F238E27FC236}">
                <a16:creationId xmlns:a16="http://schemas.microsoft.com/office/drawing/2014/main" id="{B039E4E5-7FFE-CC4B-8842-71AE4FA8604C}"/>
              </a:ext>
            </a:extLst>
          </p:cNvPr>
          <p:cNvSpPr>
            <a:spLocks noGrp="1"/>
          </p:cNvSpPr>
          <p:nvPr>
            <p:ph type="body" sz="quarter" idx="13"/>
          </p:nvPr>
        </p:nvSpPr>
        <p:spPr>
          <a:xfrm>
            <a:off x="5789850" y="3667020"/>
            <a:ext cx="5564845" cy="2235016"/>
          </a:xfrm>
        </p:spPr>
        <p:txBody>
          <a:bodyPr>
            <a:noAutofit/>
          </a:bodyPr>
          <a:lstStyle>
            <a:lvl1pPr marL="0" indent="0">
              <a:buNone/>
              <a:defRPr sz="2400">
                <a:solidFill>
                  <a:schemeClr val="tx2"/>
                </a:solidFill>
                <a:latin typeface="+mj-lt"/>
              </a:defRPr>
            </a:lvl1pPr>
            <a:lvl2pPr marL="457200" indent="0">
              <a:buNone/>
              <a:defRPr sz="2000">
                <a:solidFill>
                  <a:schemeClr val="tx2"/>
                </a:solidFill>
                <a:latin typeface="+mj-lt"/>
              </a:defRPr>
            </a:lvl2pPr>
            <a:lvl3pPr marL="914400" indent="0">
              <a:buNone/>
              <a:defRPr sz="1800">
                <a:solidFill>
                  <a:schemeClr val="tx2"/>
                </a:solidFill>
                <a:latin typeface="+mj-lt"/>
              </a:defRPr>
            </a:lvl3pPr>
            <a:lvl4pPr marL="1371600" indent="0">
              <a:buNone/>
              <a:defRPr sz="1600">
                <a:solidFill>
                  <a:schemeClr val="tx2"/>
                </a:solidFill>
                <a:latin typeface="+mj-lt"/>
              </a:defRPr>
            </a:lvl4pPr>
            <a:lvl5pPr marL="1828800" indent="0">
              <a:buNone/>
              <a:defRPr sz="1600">
                <a:solidFill>
                  <a:schemeClr val="tx2"/>
                </a:solidFill>
                <a:latin typeface="+mj-lt"/>
              </a:defRPr>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Picture Placeholder 3">
            <a:extLst>
              <a:ext uri="{FF2B5EF4-FFF2-40B4-BE49-F238E27FC236}">
                <a16:creationId xmlns:a16="http://schemas.microsoft.com/office/drawing/2014/main" id="{130245D5-FEED-9942-BB36-B4B0944B9E5A}"/>
              </a:ext>
            </a:extLst>
          </p:cNvPr>
          <p:cNvSpPr>
            <a:spLocks noGrp="1"/>
          </p:cNvSpPr>
          <p:nvPr>
            <p:ph type="pic" sz="quarter" idx="14"/>
          </p:nvPr>
        </p:nvSpPr>
        <p:spPr>
          <a:xfrm>
            <a:off x="5789613" y="549275"/>
            <a:ext cx="2555875" cy="2838450"/>
          </a:xfrm>
        </p:spPr>
        <p:txBody>
          <a:bodyPr/>
          <a:lstStyle/>
          <a:p>
            <a:r>
              <a:rPr lang="en-US"/>
              <a:t>Click icon to add picture</a:t>
            </a:r>
            <a:endParaRPr lang="en-US" dirty="0"/>
          </a:p>
        </p:txBody>
      </p:sp>
      <p:sp>
        <p:nvSpPr>
          <p:cNvPr id="11" name="Picture Placeholder 3">
            <a:extLst>
              <a:ext uri="{FF2B5EF4-FFF2-40B4-BE49-F238E27FC236}">
                <a16:creationId xmlns:a16="http://schemas.microsoft.com/office/drawing/2014/main" id="{5EE6AB47-FCD9-0E4A-8E1D-B4C8D134BB3C}"/>
              </a:ext>
            </a:extLst>
          </p:cNvPr>
          <p:cNvSpPr>
            <a:spLocks noGrp="1"/>
          </p:cNvSpPr>
          <p:nvPr>
            <p:ph type="pic" sz="quarter" idx="15"/>
          </p:nvPr>
        </p:nvSpPr>
        <p:spPr>
          <a:xfrm>
            <a:off x="8798820" y="549275"/>
            <a:ext cx="2555875" cy="2838450"/>
          </a:xfrm>
        </p:spPr>
        <p:txBody>
          <a:bodyPr/>
          <a:lstStyle/>
          <a:p>
            <a:r>
              <a:rPr lang="en-US"/>
              <a:t>Click icon to add picture</a:t>
            </a:r>
            <a:endParaRPr lang="en-US" dirty="0"/>
          </a:p>
        </p:txBody>
      </p:sp>
      <p:sp>
        <p:nvSpPr>
          <p:cNvPr id="12" name="Rectangle 11">
            <a:extLst>
              <a:ext uri="{FF2B5EF4-FFF2-40B4-BE49-F238E27FC236}">
                <a16:creationId xmlns:a16="http://schemas.microsoft.com/office/drawing/2014/main" id="{0D878389-B981-B246-9A16-3137079B452D}"/>
              </a:ext>
            </a:extLst>
          </p:cNvPr>
          <p:cNvSpPr/>
          <p:nvPr userDrawn="1"/>
        </p:nvSpPr>
        <p:spPr>
          <a:xfrm>
            <a:off x="0" y="6174931"/>
            <a:ext cx="12192000" cy="68374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8" name="Date Placeholder 2">
            <a:extLst>
              <a:ext uri="{FF2B5EF4-FFF2-40B4-BE49-F238E27FC236}">
                <a16:creationId xmlns:a16="http://schemas.microsoft.com/office/drawing/2014/main" id="{2B04B165-7AD0-4017-991A-53D3876388E7}"/>
              </a:ext>
            </a:extLst>
          </p:cNvPr>
          <p:cNvSpPr>
            <a:spLocks noGrp="1"/>
          </p:cNvSpPr>
          <p:nvPr>
            <p:ph type="dt" sz="half" idx="16"/>
          </p:nvPr>
        </p:nvSpPr>
        <p:spPr>
          <a:xfrm>
            <a:off x="381000" y="6356350"/>
            <a:ext cx="2743200" cy="365125"/>
          </a:xfrm>
          <a:prstGeom prst="rect">
            <a:avLst/>
          </a:prstGeom>
        </p:spPr>
        <p:txBody>
          <a:bodyPr/>
          <a:lstStyle>
            <a:lvl1pPr>
              <a:defRPr>
                <a:solidFill>
                  <a:schemeClr val="bg1"/>
                </a:solidFill>
              </a:defRPr>
            </a:lvl1pPr>
          </a:lstStyle>
          <a:p>
            <a:r>
              <a:rPr lang="en-US"/>
              <a:t>January 11, 2022</a:t>
            </a:r>
            <a:endParaRPr lang="en-US" dirty="0"/>
          </a:p>
        </p:txBody>
      </p:sp>
      <p:sp>
        <p:nvSpPr>
          <p:cNvPr id="9" name="Footer Placeholder 4">
            <a:extLst>
              <a:ext uri="{FF2B5EF4-FFF2-40B4-BE49-F238E27FC236}">
                <a16:creationId xmlns:a16="http://schemas.microsoft.com/office/drawing/2014/main" id="{6DF0ACE5-9E0A-47E1-A9C1-193F90792C7E}"/>
              </a:ext>
            </a:extLst>
          </p:cNvPr>
          <p:cNvSpPr>
            <a:spLocks noGrp="1"/>
          </p:cNvSpPr>
          <p:nvPr>
            <p:ph type="ftr" sz="quarter" idx="17"/>
          </p:nvPr>
        </p:nvSpPr>
        <p:spPr>
          <a:xfrm>
            <a:off x="4038600" y="6356350"/>
            <a:ext cx="4114800" cy="365125"/>
          </a:xfrm>
          <a:prstGeom prst="rect">
            <a:avLst/>
          </a:prstGeom>
        </p:spPr>
        <p:txBody>
          <a:bodyPr/>
          <a:lstStyle>
            <a:lvl1pPr>
              <a:defRPr>
                <a:solidFill>
                  <a:schemeClr val="bg1"/>
                </a:solidFill>
              </a:defRPr>
            </a:lvl1pPr>
          </a:lstStyle>
          <a:p>
            <a:r>
              <a:rPr lang="en-US"/>
              <a:t>California Department of Education</a:t>
            </a:r>
            <a:endParaRPr lang="en-US" dirty="0"/>
          </a:p>
        </p:txBody>
      </p:sp>
      <p:sp>
        <p:nvSpPr>
          <p:cNvPr id="14" name="Slide Number Placeholder 5">
            <a:extLst>
              <a:ext uri="{FF2B5EF4-FFF2-40B4-BE49-F238E27FC236}">
                <a16:creationId xmlns:a16="http://schemas.microsoft.com/office/drawing/2014/main" id="{B5A32872-1E9F-499E-A0E5-E25A255707F1}"/>
              </a:ext>
            </a:extLst>
          </p:cNvPr>
          <p:cNvSpPr>
            <a:spLocks noGrp="1"/>
          </p:cNvSpPr>
          <p:nvPr>
            <p:ph type="sldNum" sz="quarter" idx="18"/>
          </p:nvPr>
        </p:nvSpPr>
        <p:spPr>
          <a:xfrm>
            <a:off x="10713308" y="6356350"/>
            <a:ext cx="1097692" cy="365125"/>
          </a:xfrm>
        </p:spPr>
        <p:txBody>
          <a:bodyPr/>
          <a:lstStyle>
            <a:lvl1pPr>
              <a:defRPr>
                <a:solidFill>
                  <a:schemeClr val="bg1"/>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33228226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pic>
        <p:nvPicPr>
          <p:cNvPr id="14" name="Picture Placeholder 47" descr="close up of cut logs of wood">
            <a:extLst>
              <a:ext uri="{FF2B5EF4-FFF2-40B4-BE49-F238E27FC236}">
                <a16:creationId xmlns:a16="http://schemas.microsoft.com/office/drawing/2014/main" id="{2BD0E3F6-6905-4981-A14C-D4C5255BA339}"/>
              </a:ext>
            </a:extLst>
          </p:cNvPr>
          <p:cNvPicPr>
            <a:picLocks noChangeAspect="1"/>
          </p:cNvPicPr>
          <p:nvPr userDrawn="1"/>
        </p:nvPicPr>
        <p:blipFill rotWithShape="1">
          <a:blip r:embed="rId2" cstate="email">
            <a:extLst>
              <a:ext uri="{28A0092B-C50C-407E-A947-70E740481C1C}">
                <a14:useLocalDpi xmlns:a14="http://schemas.microsoft.com/office/drawing/2010/main"/>
              </a:ext>
            </a:extLst>
          </a:blip>
          <a:srcRect/>
          <a:stretch/>
        </p:blipFill>
        <p:spPr>
          <a:xfrm>
            <a:off x="0" y="0"/>
            <a:ext cx="12192000" cy="1662113"/>
          </a:xfrm>
          <a:prstGeom prst="rect">
            <a:avLst/>
          </a:prstGeom>
        </p:spPr>
      </p:pic>
      <p:sp>
        <p:nvSpPr>
          <p:cNvPr id="3" name="Text Placeholder 2">
            <a:extLst>
              <a:ext uri="{FF2B5EF4-FFF2-40B4-BE49-F238E27FC236}">
                <a16:creationId xmlns:a16="http://schemas.microsoft.com/office/drawing/2014/main" id="{673DC3A9-D4E6-42CF-91A8-F267C7C66CCB}"/>
              </a:ext>
            </a:extLst>
          </p:cNvPr>
          <p:cNvSpPr>
            <a:spLocks noGrp="1"/>
          </p:cNvSpPr>
          <p:nvPr>
            <p:ph type="body" idx="1" hasCustomPrompt="1"/>
          </p:nvPr>
        </p:nvSpPr>
        <p:spPr>
          <a:xfrm>
            <a:off x="839788" y="2449822"/>
            <a:ext cx="4812867"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C752CCA9-53A3-4DA5-AD45-C2A2C12A3A6A}"/>
              </a:ext>
            </a:extLst>
          </p:cNvPr>
          <p:cNvSpPr>
            <a:spLocks noGrp="1"/>
          </p:cNvSpPr>
          <p:nvPr>
            <p:ph sz="half" idx="2"/>
          </p:nvPr>
        </p:nvSpPr>
        <p:spPr>
          <a:xfrm>
            <a:off x="839788" y="3152954"/>
            <a:ext cx="4812867"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a:extLst>
              <a:ext uri="{FF2B5EF4-FFF2-40B4-BE49-F238E27FC236}">
                <a16:creationId xmlns:a16="http://schemas.microsoft.com/office/drawing/2014/main" id="{2100C9C6-BD61-4D2C-9146-FB785BAE4FF3}"/>
              </a:ext>
            </a:extLst>
          </p:cNvPr>
          <p:cNvSpPr>
            <a:spLocks noGrp="1"/>
          </p:cNvSpPr>
          <p:nvPr>
            <p:ph type="body" sz="quarter" idx="3" hasCustomPrompt="1"/>
          </p:nvPr>
        </p:nvSpPr>
        <p:spPr>
          <a:xfrm>
            <a:off x="6216563" y="2449822"/>
            <a:ext cx="5294154" cy="636261"/>
          </a:xfrm>
        </p:spPr>
        <p:txBody>
          <a:bodyPr anchor="b">
            <a:normAutofit/>
          </a:bodyPr>
          <a:lstStyle>
            <a:lvl1pPr marL="0" indent="0">
              <a:buNone/>
              <a:defRPr sz="2400" b="0" cap="all" baseline="0">
                <a:solidFill>
                  <a:schemeClr val="bg2"/>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a:extLst>
              <a:ext uri="{FF2B5EF4-FFF2-40B4-BE49-F238E27FC236}">
                <a16:creationId xmlns:a16="http://schemas.microsoft.com/office/drawing/2014/main" id="{E2E342EE-68BB-484D-98C3-48A7847549D4}"/>
              </a:ext>
            </a:extLst>
          </p:cNvPr>
          <p:cNvSpPr>
            <a:spLocks noGrp="1"/>
          </p:cNvSpPr>
          <p:nvPr>
            <p:ph sz="quarter" idx="4"/>
          </p:nvPr>
        </p:nvSpPr>
        <p:spPr>
          <a:xfrm>
            <a:off x="6216563" y="3152954"/>
            <a:ext cx="5294154" cy="2827182"/>
          </a:xfrm>
        </p:spPr>
        <p:txBody>
          <a:bodyPr>
            <a:normAutofit/>
          </a:bodyPr>
          <a:lstStyle>
            <a:lvl1pPr marL="342900" indent="-342900">
              <a:lnSpc>
                <a:spcPct val="100000"/>
              </a:lnSpc>
              <a:buFont typeface="Arial" panose="020B0604020202020204" pitchFamily="34" charset="0"/>
              <a:buChar char="•"/>
              <a:defRPr sz="2000">
                <a:solidFill>
                  <a:schemeClr val="tx2"/>
                </a:solidFill>
                <a:latin typeface="+mj-lt"/>
              </a:defRPr>
            </a:lvl1pPr>
            <a:lvl2pPr marL="742950" indent="-285750">
              <a:lnSpc>
                <a:spcPct val="100000"/>
              </a:lnSpc>
              <a:buFont typeface="Arial" panose="020B0604020202020204" pitchFamily="34" charset="0"/>
              <a:buChar char="•"/>
              <a:defRPr sz="1800">
                <a:solidFill>
                  <a:schemeClr val="tx2"/>
                </a:solidFill>
                <a:latin typeface="+mj-lt"/>
              </a:defRPr>
            </a:lvl2pPr>
            <a:lvl3pPr marL="1200150" indent="-285750">
              <a:lnSpc>
                <a:spcPct val="100000"/>
              </a:lnSpc>
              <a:buFont typeface="Arial" panose="020B0604020202020204" pitchFamily="34" charset="0"/>
              <a:buChar char="•"/>
              <a:defRPr sz="1600">
                <a:solidFill>
                  <a:schemeClr val="tx2"/>
                </a:solidFill>
                <a:latin typeface="+mj-lt"/>
              </a:defRPr>
            </a:lvl3pPr>
            <a:lvl4pPr marL="1657350" indent="-285750">
              <a:lnSpc>
                <a:spcPct val="100000"/>
              </a:lnSpc>
              <a:buFont typeface="Arial" panose="020B0604020202020204" pitchFamily="34" charset="0"/>
              <a:buChar char="•"/>
              <a:defRPr sz="1400">
                <a:solidFill>
                  <a:schemeClr val="tx2"/>
                </a:solidFill>
                <a:latin typeface="+mj-lt"/>
              </a:defRPr>
            </a:lvl4pPr>
            <a:lvl5pPr marL="2114550" indent="-285750">
              <a:lnSpc>
                <a:spcPct val="100000"/>
              </a:lnSpc>
              <a:buFont typeface="Arial" panose="020B0604020202020204" pitchFamily="34" charset="0"/>
              <a:buChar char="•"/>
              <a:defRPr sz="1400">
                <a:solidFill>
                  <a:schemeClr val="tx2"/>
                </a:solidFill>
                <a:latin typeface="+mj-lt"/>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cxnSp>
        <p:nvCxnSpPr>
          <p:cNvPr id="8" name="Straight Connector 7">
            <a:extLst>
              <a:ext uri="{FF2B5EF4-FFF2-40B4-BE49-F238E27FC236}">
                <a16:creationId xmlns:a16="http://schemas.microsoft.com/office/drawing/2014/main" id="{5F2090A0-772A-C549-8840-0CF48830E68A}"/>
              </a:ext>
            </a:extLst>
          </p:cNvPr>
          <p:cNvCxnSpPr>
            <a:cxnSpLocks/>
          </p:cNvCxnSpPr>
          <p:nvPr userDrawn="1"/>
        </p:nvCxnSpPr>
        <p:spPr>
          <a:xfrm>
            <a:off x="6763657" y="6256186"/>
            <a:ext cx="5428343" cy="0"/>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sp>
        <p:nvSpPr>
          <p:cNvPr id="12" name="Title 1">
            <a:extLst>
              <a:ext uri="{FF2B5EF4-FFF2-40B4-BE49-F238E27FC236}">
                <a16:creationId xmlns:a16="http://schemas.microsoft.com/office/drawing/2014/main" id="{08742881-DAF4-4DFE-8C09-2BCC306EF644}"/>
              </a:ext>
            </a:extLst>
          </p:cNvPr>
          <p:cNvSpPr>
            <a:spLocks noGrp="1"/>
          </p:cNvSpPr>
          <p:nvPr>
            <p:ph type="title"/>
          </p:nvPr>
        </p:nvSpPr>
        <p:spPr>
          <a:xfrm>
            <a:off x="1097279" y="493776"/>
            <a:ext cx="9997440" cy="1662113"/>
          </a:xfrm>
          <a:solidFill>
            <a:schemeClr val="tx1">
              <a:alpha val="89000"/>
            </a:schemeClr>
          </a:solidFill>
        </p:spPr>
        <p:txBody>
          <a:bodyPr tIns="365760">
            <a:normAutofit/>
          </a:bodyPr>
          <a:lstStyle>
            <a:lvl1pPr algn="ctr">
              <a:defRPr sz="6000">
                <a:solidFill>
                  <a:schemeClr val="bg1"/>
                </a:solidFill>
                <a:latin typeface="+mj-lt"/>
              </a:defRPr>
            </a:lvl1pPr>
          </a:lstStyle>
          <a:p>
            <a:r>
              <a:rPr lang="en-US"/>
              <a:t>Click to edit Master title style</a:t>
            </a:r>
            <a:endParaRPr lang="en-US" dirty="0"/>
          </a:p>
        </p:txBody>
      </p:sp>
      <p:sp>
        <p:nvSpPr>
          <p:cNvPr id="9" name="Date Placeholder 6">
            <a:extLst>
              <a:ext uri="{FF2B5EF4-FFF2-40B4-BE49-F238E27FC236}">
                <a16:creationId xmlns:a16="http://schemas.microsoft.com/office/drawing/2014/main" id="{DFC82FBA-0F09-4E2A-B286-CC1BAF61F3C0}"/>
              </a:ext>
            </a:extLst>
          </p:cNvPr>
          <p:cNvSpPr>
            <a:spLocks noGrp="1"/>
          </p:cNvSpPr>
          <p:nvPr>
            <p:ph type="dt" sz="half" idx="10"/>
          </p:nvPr>
        </p:nvSpPr>
        <p:spPr>
          <a:xfrm>
            <a:off x="381000" y="6356350"/>
            <a:ext cx="2743200" cy="365125"/>
          </a:xfrm>
          <a:prstGeom prst="rect">
            <a:avLst/>
          </a:prstGeom>
        </p:spPr>
        <p:txBody>
          <a:bodyPr/>
          <a:lstStyle/>
          <a:p>
            <a:r>
              <a:rPr lang="en-US"/>
              <a:t>January 11, 2022</a:t>
            </a:r>
            <a:endParaRPr lang="en-US" dirty="0"/>
          </a:p>
        </p:txBody>
      </p:sp>
      <p:sp>
        <p:nvSpPr>
          <p:cNvPr id="10" name="Footer Placeholder 10">
            <a:extLst>
              <a:ext uri="{FF2B5EF4-FFF2-40B4-BE49-F238E27FC236}">
                <a16:creationId xmlns:a16="http://schemas.microsoft.com/office/drawing/2014/main" id="{35C8B9BF-3225-42AC-AC54-8108B8778A75}"/>
              </a:ext>
            </a:extLst>
          </p:cNvPr>
          <p:cNvSpPr>
            <a:spLocks noGrp="1"/>
          </p:cNvSpPr>
          <p:nvPr>
            <p:ph type="ftr" sz="quarter" idx="11"/>
          </p:nvPr>
        </p:nvSpPr>
        <p:spPr>
          <a:xfrm>
            <a:off x="4038600" y="6356350"/>
            <a:ext cx="4114800" cy="365125"/>
          </a:xfrm>
          <a:prstGeom prst="rect">
            <a:avLst/>
          </a:prstGeom>
        </p:spPr>
        <p:txBody>
          <a:bodyPr/>
          <a:lstStyle/>
          <a:p>
            <a:r>
              <a:rPr lang="en-US"/>
              <a:t>California Department of Education</a:t>
            </a:r>
            <a:endParaRPr lang="en-US" dirty="0"/>
          </a:p>
        </p:txBody>
      </p:sp>
      <p:sp>
        <p:nvSpPr>
          <p:cNvPr id="13" name="Slide Number Placeholder 11">
            <a:extLst>
              <a:ext uri="{FF2B5EF4-FFF2-40B4-BE49-F238E27FC236}">
                <a16:creationId xmlns:a16="http://schemas.microsoft.com/office/drawing/2014/main" id="{B2CA33E4-9BFE-4DCE-972D-17F3F70642E2}"/>
              </a:ext>
            </a:extLst>
          </p:cNvPr>
          <p:cNvSpPr>
            <a:spLocks noGrp="1"/>
          </p:cNvSpPr>
          <p:nvPr>
            <p:ph type="sldNum" sz="quarter" idx="12"/>
          </p:nvPr>
        </p:nvSpPr>
        <p:spPr>
          <a:xfrm>
            <a:off x="10713308" y="6356350"/>
            <a:ext cx="1097692" cy="365125"/>
          </a:xfrm>
        </p:spPr>
        <p:txBody>
          <a:body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406246003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198F9AA-2C87-421D-97C1-B4248DFDC2C2}"/>
              </a:ext>
            </a:extLst>
          </p:cNvPr>
          <p:cNvSpPr>
            <a:spLocks noGrp="1"/>
          </p:cNvSpPr>
          <p:nvPr>
            <p:ph type="title"/>
          </p:nvPr>
        </p:nvSpPr>
        <p:spPr>
          <a:xfrm>
            <a:off x="381000" y="381000"/>
            <a:ext cx="114300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E98FC63-C8D2-4CE6-A3F1-EE8ED24590C4}"/>
              </a:ext>
            </a:extLst>
          </p:cNvPr>
          <p:cNvSpPr>
            <a:spLocks noGrp="1"/>
          </p:cNvSpPr>
          <p:nvPr>
            <p:ph type="body" idx="1"/>
          </p:nvPr>
        </p:nvSpPr>
        <p:spPr>
          <a:xfrm>
            <a:off x="381000" y="1825625"/>
            <a:ext cx="11430000" cy="4351338"/>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CDC57CF0-034F-450D-937C-718D5AF1A05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2400">
                <a:solidFill>
                  <a:schemeClr val="tx1">
                    <a:tint val="75000"/>
                  </a:schemeClr>
                </a:solidFill>
              </a:defRPr>
            </a:lvl1pPr>
          </a:lstStyle>
          <a:p>
            <a:fld id="{294A09A9-5501-47C1-A89A-A340965A2BE2}" type="slidenum">
              <a:rPr lang="en-US" smtClean="0"/>
              <a:pPr/>
              <a:t>‹#›</a:t>
            </a:fld>
            <a:endParaRPr lang="en-US" dirty="0"/>
          </a:p>
        </p:txBody>
      </p:sp>
    </p:spTree>
    <p:extLst>
      <p:ext uri="{BB962C8B-B14F-4D97-AF65-F5344CB8AC3E}">
        <p14:creationId xmlns:p14="http://schemas.microsoft.com/office/powerpoint/2010/main" val="178835397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72" r:id="rId3"/>
    <p:sldLayoutId id="2147483659" r:id="rId4"/>
    <p:sldLayoutId id="2147483651" r:id="rId5"/>
    <p:sldLayoutId id="2147483662" r:id="rId6"/>
    <p:sldLayoutId id="2147483652" r:id="rId7"/>
    <p:sldLayoutId id="2147483661" r:id="rId8"/>
    <p:sldLayoutId id="2147483653" r:id="rId9"/>
    <p:sldLayoutId id="2147483660" r:id="rId10"/>
    <p:sldLayoutId id="2147483658" r:id="rId11"/>
    <p:sldLayoutId id="2147483664" r:id="rId12"/>
    <p:sldLayoutId id="2147483663" r:id="rId13"/>
    <p:sldLayoutId id="2147483665" r:id="rId14"/>
    <p:sldLayoutId id="2147483655" r:id="rId15"/>
    <p:sldLayoutId id="2147483656" r:id="rId16"/>
    <p:sldLayoutId id="2147483657" r:id="rId17"/>
    <p:sldLayoutId id="2147483670" r:id="rId18"/>
    <p:sldLayoutId id="2147483671" r:id="rId19"/>
  </p:sldLayoutIdLst>
  <p:hf hdr="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2160" userDrawn="1">
          <p15:clr>
            <a:srgbClr val="A4A3A4"/>
          </p15:clr>
        </p15:guide>
        <p15:guide id="2" pos="3840" userDrawn="1">
          <p15:clr>
            <a:srgbClr val="A4A3A4"/>
          </p15:clr>
        </p15:guide>
        <p15:guide id="3" pos="240" userDrawn="1">
          <p15:clr>
            <a:srgbClr val="547EBF"/>
          </p15:clr>
        </p15:guide>
        <p15:guide id="4" orient="horz" pos="240" userDrawn="1">
          <p15:clr>
            <a:srgbClr val="547EBF"/>
          </p15:clr>
        </p15:guide>
        <p15:guide id="5" pos="7440" userDrawn="1">
          <p15:clr>
            <a:srgbClr val="547EBF"/>
          </p15:clr>
        </p15:guide>
        <p15:guide id="6" orient="horz" pos="4080" userDrawn="1">
          <p15:clr>
            <a:srgbClr val="547EBF"/>
          </p15:clr>
        </p15:guide>
        <p15:guide id="7" pos="3960" userDrawn="1">
          <p15:clr>
            <a:srgbClr val="547EBF"/>
          </p15:clr>
        </p15:guide>
        <p15:guide id="8" pos="3720" userDrawn="1">
          <p15:clr>
            <a:srgbClr val="547EBF"/>
          </p15:clr>
        </p15:guide>
        <p15:guide id="9" pos="2112" userDrawn="1">
          <p15:clr>
            <a:srgbClr val="547EBF"/>
          </p15:clr>
        </p15:guide>
        <p15:guide id="10" pos="1848" userDrawn="1">
          <p15:clr>
            <a:srgbClr val="547EBF"/>
          </p15:clr>
        </p15:guide>
        <p15:guide id="11" pos="5568" userDrawn="1">
          <p15:clr>
            <a:srgbClr val="547EBF"/>
          </p15:clr>
        </p15:guide>
        <p15:guide id="12" pos="5832" userDrawn="1">
          <p15:clr>
            <a:srgbClr val="547EBF"/>
          </p15:clr>
        </p15:guide>
        <p15:guide id="13" pos="4968" userDrawn="1">
          <p15:clr>
            <a:srgbClr val="9FCC3B"/>
          </p15:clr>
        </p15:guide>
        <p15:guide id="14" pos="5208" userDrawn="1">
          <p15:clr>
            <a:srgbClr val="9FCC3B"/>
          </p15:clr>
        </p15:guide>
        <p15:guide id="15" pos="2712" userDrawn="1">
          <p15:clr>
            <a:srgbClr val="9FCC3B"/>
          </p15:clr>
        </p15:guide>
        <p15:guide id="16" pos="2472" userDrawn="1">
          <p15:clr>
            <a:srgbClr val="9FCC3B"/>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e.ca.gov/ta/ac/cm/documents/refguidedashboard.docx" TargetMode="External"/><Relationship Id="rId2" Type="http://schemas.openxmlformats.org/officeDocument/2006/relationships/hyperlink" Target="https://www.cde.ca.gov/ds/ad/coviddatareporting.asp" TargetMode="Externa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hyperlink" Target="https://www.cde.ca.gov/ta/ac/cm/documents/localindquickref2019.docx" TargetMode="Externa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8.xml.rels><?xml version="1.0" encoding="UTF-8" standalone="yes"?>
<Relationships xmlns="http://schemas.openxmlformats.org/package/2006/relationships"><Relationship Id="rId3" Type="http://schemas.openxmlformats.org/officeDocument/2006/relationships/hyperlink" Target="https://www.cde.ca.gov/fg/aa/lc/documents/tues2introlcff113021.pptx" TargetMode="External"/><Relationship Id="rId2" Type="http://schemas.openxmlformats.org/officeDocument/2006/relationships/hyperlink" Target="https://www.cde.ca.gov/fg/aa/lc/documents/tues2supplement.pptx" TargetMode="External"/><Relationship Id="rId1" Type="http://schemas.openxmlformats.org/officeDocument/2006/relationships/slideLayout" Target="../slideLayouts/slideLayout4.xml"/><Relationship Id="rId4" Type="http://schemas.openxmlformats.org/officeDocument/2006/relationships/hyperlink" Target="https://www.cde.ca.gov/fg/aa/lc/documents/thurs3tempinst120221.pptx" TargetMode="External"/></Relationships>
</file>

<file path=ppt/slides/_rels/slide59.xml.rels><?xml version="1.0" encoding="UTF-8" standalone="yes"?>
<Relationships xmlns="http://schemas.openxmlformats.org/package/2006/relationships"><Relationship Id="rId3" Type="http://schemas.openxmlformats.org/officeDocument/2006/relationships/hyperlink" Target="https://www.cde.ca.gov/re/lc/documents/lcffprioritiessummary.docx" TargetMode="External"/><Relationship Id="rId2" Type="http://schemas.openxmlformats.org/officeDocument/2006/relationships/hyperlink" Target="https://www.cde.ca.gov/fg/aa/lc/documents/tues2edpartners120721.pptx" TargetMode="External"/><Relationship Id="rId1" Type="http://schemas.openxmlformats.org/officeDocument/2006/relationships/slideLayout" Target="../slideLayouts/slideLayout4.xml"/><Relationship Id="rId4" Type="http://schemas.openxmlformats.org/officeDocument/2006/relationships/hyperlink" Target="https://www.cde.ca.gov/fg/aa/lc/documents/thurs3goalsactions120921.pptx" TargetMode="Externa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hyperlink" Target="https://www.cde.ca.gov/fg/aa/lc/documents/tues2incimpsvc121621.pptx" TargetMode="External"/><Relationship Id="rId2" Type="http://schemas.openxmlformats.org/officeDocument/2006/relationships/hyperlink" Target="https://www.cde.ca.gov/fg/aa/lc/documents/tues2incimpsvc121421.pptx" TargetMode="External"/><Relationship Id="rId1" Type="http://schemas.openxmlformats.org/officeDocument/2006/relationships/slideLayout" Target="../slideLayouts/slideLayout4.xml"/></Relationships>
</file>

<file path=ppt/slides/_rels/slide61.xml.rels><?xml version="1.0" encoding="UTF-8" standalone="yes"?>
<Relationships xmlns="http://schemas.openxmlformats.org/package/2006/relationships"><Relationship Id="rId2" Type="http://schemas.openxmlformats.org/officeDocument/2006/relationships/hyperlink" Target="mailto:LCFF@cde.ca.gov" TargetMode="Externa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55AF029B-AE44-4040-93A3-400670DBD6A0}"/>
              </a:ext>
            </a:extLst>
          </p:cNvPr>
          <p:cNvSpPr>
            <a:spLocks noGrp="1"/>
          </p:cNvSpPr>
          <p:nvPr>
            <p:ph type="ctrTitle"/>
          </p:nvPr>
        </p:nvSpPr>
        <p:spPr/>
        <p:txBody>
          <a:bodyPr/>
          <a:lstStyle/>
          <a:p>
            <a:r>
              <a:rPr lang="en-US" dirty="0"/>
              <a:t>The 2022 Local Indicator Process</a:t>
            </a:r>
          </a:p>
        </p:txBody>
      </p:sp>
      <p:sp>
        <p:nvSpPr>
          <p:cNvPr id="5" name="Subtitle 4">
            <a:extLst>
              <a:ext uri="{FF2B5EF4-FFF2-40B4-BE49-F238E27FC236}">
                <a16:creationId xmlns:a16="http://schemas.microsoft.com/office/drawing/2014/main" id="{005AF4C9-4C0D-48E3-80B0-134A7357CC52}"/>
              </a:ext>
            </a:extLst>
          </p:cNvPr>
          <p:cNvSpPr>
            <a:spLocks noGrp="1"/>
          </p:cNvSpPr>
          <p:nvPr>
            <p:ph type="subTitle" idx="1"/>
          </p:nvPr>
        </p:nvSpPr>
        <p:spPr/>
        <p:txBody>
          <a:bodyPr/>
          <a:lstStyle/>
          <a:p>
            <a:r>
              <a:rPr lang="en-US" dirty="0"/>
              <a:t>California Department of Education</a:t>
            </a:r>
          </a:p>
          <a:p>
            <a:r>
              <a:rPr lang="en-US" dirty="0"/>
              <a:t>January 11, 2022</a:t>
            </a:r>
          </a:p>
        </p:txBody>
      </p:sp>
    </p:spTree>
    <p:extLst>
      <p:ext uri="{BB962C8B-B14F-4D97-AF65-F5344CB8AC3E}">
        <p14:creationId xmlns:p14="http://schemas.microsoft.com/office/powerpoint/2010/main" val="129373301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75E03C0-6785-43C8-862D-7A126270F457}"/>
              </a:ext>
            </a:extLst>
          </p:cNvPr>
          <p:cNvSpPr>
            <a:spLocks noGrp="1"/>
          </p:cNvSpPr>
          <p:nvPr>
            <p:ph type="title"/>
          </p:nvPr>
        </p:nvSpPr>
        <p:spPr/>
        <p:txBody>
          <a:bodyPr/>
          <a:lstStyle/>
          <a:p>
            <a:r>
              <a:rPr lang="en-US" dirty="0"/>
              <a:t>Reminder</a:t>
            </a:r>
          </a:p>
        </p:txBody>
      </p:sp>
      <p:sp>
        <p:nvSpPr>
          <p:cNvPr id="8" name="Content Placeholder 7">
            <a:extLst>
              <a:ext uri="{FF2B5EF4-FFF2-40B4-BE49-F238E27FC236}">
                <a16:creationId xmlns:a16="http://schemas.microsoft.com/office/drawing/2014/main" id="{36140E7A-867C-4229-8A78-50BC97646027}"/>
              </a:ext>
            </a:extLst>
          </p:cNvPr>
          <p:cNvSpPr>
            <a:spLocks noGrp="1"/>
          </p:cNvSpPr>
          <p:nvPr>
            <p:ph sz="quarter" idx="13"/>
          </p:nvPr>
        </p:nvSpPr>
        <p:spPr/>
        <p:txBody>
          <a:bodyPr/>
          <a:lstStyle/>
          <a:p>
            <a:r>
              <a:rPr lang="en-US" dirty="0"/>
              <a:t>Due to the COVID-19 pandemic, state law has suspended the reporting of state indicators on the 2021 Dashboard. </a:t>
            </a:r>
          </a:p>
          <a:p>
            <a:r>
              <a:rPr lang="en-US" dirty="0"/>
              <a:t>However, available data that would have been included in the Dashboard are reported on the Department’s web site if they were determined to be valid and reliable. </a:t>
            </a:r>
          </a:p>
        </p:txBody>
      </p:sp>
      <p:sp>
        <p:nvSpPr>
          <p:cNvPr id="6" name="Slide Number Placeholder 5">
            <a:extLst>
              <a:ext uri="{FF2B5EF4-FFF2-40B4-BE49-F238E27FC236}">
                <a16:creationId xmlns:a16="http://schemas.microsoft.com/office/drawing/2014/main" id="{F883FD88-6B8D-4B45-9B2C-3F463C2AABB6}"/>
              </a:ext>
            </a:extLst>
          </p:cNvPr>
          <p:cNvSpPr>
            <a:spLocks noGrp="1"/>
          </p:cNvSpPr>
          <p:nvPr>
            <p:ph type="sldNum" sz="quarter" idx="12"/>
          </p:nvPr>
        </p:nvSpPr>
        <p:spPr/>
        <p:txBody>
          <a:bodyPr/>
          <a:lstStyle/>
          <a:p>
            <a:fld id="{294A09A9-5501-47C1-A89A-A340965A2BE2}" type="slidenum">
              <a:rPr lang="en-US" smtClean="0"/>
              <a:pPr/>
              <a:t>10</a:t>
            </a:fld>
            <a:endParaRPr lang="en-US" dirty="0"/>
          </a:p>
        </p:txBody>
      </p:sp>
    </p:spTree>
    <p:extLst>
      <p:ext uri="{BB962C8B-B14F-4D97-AF65-F5344CB8AC3E}">
        <p14:creationId xmlns:p14="http://schemas.microsoft.com/office/powerpoint/2010/main" val="405054362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8052B19-0D6A-44B8-8761-69DB0267E935}"/>
              </a:ext>
            </a:extLst>
          </p:cNvPr>
          <p:cNvSpPr>
            <a:spLocks noGrp="1"/>
          </p:cNvSpPr>
          <p:nvPr>
            <p:ph type="title"/>
          </p:nvPr>
        </p:nvSpPr>
        <p:spPr/>
        <p:txBody>
          <a:bodyPr>
            <a:normAutofit fontScale="90000"/>
          </a:bodyPr>
          <a:lstStyle/>
          <a:p>
            <a:r>
              <a:rPr lang="en-US" dirty="0"/>
              <a:t>Informing the LCAP (Diagram)</a:t>
            </a:r>
          </a:p>
        </p:txBody>
      </p:sp>
      <p:pic>
        <p:nvPicPr>
          <p:cNvPr id="10" name="Content Placeholder 9" descr="Large grey arrow pointing to the right with 5 shapes horizontally arranged L to R): Annual Update, Educational Partner Input, State and Local Data Reported to the Dashboard, Other Local Data, and LCAP.">
            <a:extLst>
              <a:ext uri="{FF2B5EF4-FFF2-40B4-BE49-F238E27FC236}">
                <a16:creationId xmlns:a16="http://schemas.microsoft.com/office/drawing/2014/main" id="{0A406684-A186-4D68-A0E6-A8D231FDA13A}"/>
              </a:ext>
            </a:extLst>
          </p:cNvPr>
          <p:cNvPicPr>
            <a:picLocks noGrp="1" noChangeAspect="1"/>
          </p:cNvPicPr>
          <p:nvPr>
            <p:ph idx="1"/>
          </p:nvPr>
        </p:nvPicPr>
        <p:blipFill>
          <a:blip r:embed="rId3"/>
          <a:stretch>
            <a:fillRect/>
          </a:stretch>
        </p:blipFill>
        <p:spPr>
          <a:xfrm>
            <a:off x="779959" y="1465906"/>
            <a:ext cx="10646275" cy="4890444"/>
          </a:xfrm>
        </p:spPr>
      </p:pic>
      <p:sp>
        <p:nvSpPr>
          <p:cNvPr id="9" name="Slide Number Placeholder 8">
            <a:extLst>
              <a:ext uri="{FF2B5EF4-FFF2-40B4-BE49-F238E27FC236}">
                <a16:creationId xmlns:a16="http://schemas.microsoft.com/office/drawing/2014/main" id="{12B8DD84-853F-4196-A995-05ADA4118269}"/>
              </a:ext>
            </a:extLst>
          </p:cNvPr>
          <p:cNvSpPr>
            <a:spLocks noGrp="1"/>
          </p:cNvSpPr>
          <p:nvPr>
            <p:ph type="sldNum" sz="quarter" idx="12"/>
          </p:nvPr>
        </p:nvSpPr>
        <p:spPr/>
        <p:txBody>
          <a:bodyPr/>
          <a:lstStyle/>
          <a:p>
            <a:fld id="{294A09A9-5501-47C1-A89A-A340965A2BE2}" type="slidenum">
              <a:rPr lang="en-US" smtClean="0"/>
              <a:pPr/>
              <a:t>11</a:t>
            </a:fld>
            <a:endParaRPr lang="en-US" dirty="0"/>
          </a:p>
        </p:txBody>
      </p:sp>
    </p:spTree>
    <p:extLst>
      <p:ext uri="{BB962C8B-B14F-4D97-AF65-F5344CB8AC3E}">
        <p14:creationId xmlns:p14="http://schemas.microsoft.com/office/powerpoint/2010/main" val="4695593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7C3B-EA80-4CDE-9FF9-EF3F58AA785C}"/>
              </a:ext>
            </a:extLst>
          </p:cNvPr>
          <p:cNvSpPr>
            <a:spLocks noGrp="1"/>
          </p:cNvSpPr>
          <p:nvPr>
            <p:ph type="title"/>
          </p:nvPr>
        </p:nvSpPr>
        <p:spPr/>
        <p:txBody>
          <a:bodyPr/>
          <a:lstStyle/>
          <a:p>
            <a:r>
              <a:rPr lang="en-US" dirty="0"/>
              <a:t>2020–21 Data Reporting</a:t>
            </a:r>
          </a:p>
        </p:txBody>
      </p:sp>
      <p:sp>
        <p:nvSpPr>
          <p:cNvPr id="3" name="Content Placeholder 2">
            <a:extLst>
              <a:ext uri="{FF2B5EF4-FFF2-40B4-BE49-F238E27FC236}">
                <a16:creationId xmlns:a16="http://schemas.microsoft.com/office/drawing/2014/main" id="{20F6DBF4-A4A6-4F29-A953-CAD2DE85DC94}"/>
              </a:ext>
            </a:extLst>
          </p:cNvPr>
          <p:cNvSpPr>
            <a:spLocks noGrp="1"/>
          </p:cNvSpPr>
          <p:nvPr>
            <p:ph idx="1"/>
          </p:nvPr>
        </p:nvSpPr>
        <p:spPr/>
        <p:txBody>
          <a:bodyPr/>
          <a:lstStyle/>
          <a:p>
            <a:pPr marL="342900" indent="-342900">
              <a:buFont typeface="Arial" panose="020B0604020202020204" pitchFamily="34" charset="0"/>
              <a:buChar char="•"/>
            </a:pPr>
            <a:r>
              <a:rPr lang="en-US" dirty="0"/>
              <a:t>Summary available on the COVID-19 Data Reporting web page at </a:t>
            </a:r>
            <a:r>
              <a:rPr lang="en-US" dirty="0">
                <a:solidFill>
                  <a:schemeClr val="tx2">
                    <a:lumMod val="75000"/>
                  </a:schemeClr>
                </a:solidFill>
                <a:hlinkClick r:id="rId2" tooltip="COVID-19 and Data Reporting">
                  <a:extLst>
                    <a:ext uri="{A12FA001-AC4F-418D-AE19-62706E023703}">
                      <ahyp:hlinkClr xmlns:ahyp="http://schemas.microsoft.com/office/drawing/2018/hyperlinkcolor" val="tx"/>
                    </a:ext>
                  </a:extLst>
                </a:hlinkClick>
              </a:rPr>
              <a:t>https://www.cde.ca.gov/ds/ad/coviddatareporting.asp</a:t>
            </a:r>
            <a:r>
              <a:rPr lang="en-US" dirty="0"/>
              <a:t>.  </a:t>
            </a:r>
          </a:p>
          <a:p>
            <a:pPr marL="342900" indent="-342900">
              <a:buFont typeface="Arial" panose="020B0604020202020204" pitchFamily="34" charset="0"/>
              <a:buChar char="•"/>
            </a:pPr>
            <a:r>
              <a:rPr lang="en-US" dirty="0"/>
              <a:t>Includes statewide data summary tables for:</a:t>
            </a:r>
          </a:p>
          <a:p>
            <a:pPr marL="952485" lvl="1" indent="-342900">
              <a:buFont typeface="Arial" panose="020B0604020202020204" pitchFamily="34" charset="0"/>
              <a:buChar char="•"/>
            </a:pPr>
            <a:r>
              <a:rPr lang="en-US" dirty="0"/>
              <a:t>Graduation Rate</a:t>
            </a:r>
          </a:p>
          <a:p>
            <a:pPr marL="952485" lvl="1" indent="-342900">
              <a:buFont typeface="Arial" panose="020B0604020202020204" pitchFamily="34" charset="0"/>
              <a:buChar char="•"/>
            </a:pPr>
            <a:r>
              <a:rPr lang="en-US" dirty="0"/>
              <a:t>Discipline Data</a:t>
            </a:r>
          </a:p>
          <a:p>
            <a:pPr marL="952485" lvl="1" indent="-342900">
              <a:buFont typeface="Arial" panose="020B0604020202020204" pitchFamily="34" charset="0"/>
              <a:buChar char="•"/>
            </a:pPr>
            <a:r>
              <a:rPr lang="en-US" dirty="0"/>
              <a:t>Absenteeism Data</a:t>
            </a:r>
          </a:p>
          <a:p>
            <a:pPr marL="342900" indent="-342900">
              <a:buFont typeface="Arial" panose="020B0604020202020204" pitchFamily="34" charset="0"/>
              <a:buChar char="•"/>
            </a:pPr>
            <a:r>
              <a:rPr lang="en-US" dirty="0"/>
              <a:t>California School Dashboard </a:t>
            </a:r>
          </a:p>
          <a:p>
            <a:pPr marL="952485" lvl="1" indent="-342900">
              <a:buFont typeface="Arial" panose="020B0604020202020204" pitchFamily="34" charset="0"/>
              <a:buChar char="•"/>
            </a:pPr>
            <a:r>
              <a:rPr lang="en-US" dirty="0"/>
              <a:t>Dashboard Additional Reports</a:t>
            </a:r>
          </a:p>
          <a:p>
            <a:pPr marL="952485" lvl="1" indent="-342900">
              <a:buFont typeface="Arial" panose="020B0604020202020204" pitchFamily="34" charset="0"/>
              <a:buChar char="•"/>
            </a:pPr>
            <a:r>
              <a:rPr lang="en-US" dirty="0"/>
              <a:t>2021 Dashboard Reference Guide – NEW (</a:t>
            </a:r>
            <a:r>
              <a:rPr lang="en-US" dirty="0">
                <a:solidFill>
                  <a:schemeClr val="tx2">
                    <a:lumMod val="75000"/>
                  </a:schemeClr>
                </a:solidFill>
                <a:hlinkClick r:id="rId3" tooltip="2021 Dashboard Reference Guide">
                  <a:extLst>
                    <a:ext uri="{A12FA001-AC4F-418D-AE19-62706E023703}">
                      <ahyp:hlinkClr xmlns:ahyp="http://schemas.microsoft.com/office/drawing/2018/hyperlinkcolor" val="tx"/>
                    </a:ext>
                  </a:extLst>
                </a:hlinkClick>
              </a:rPr>
              <a:t>https://www.cde.ca.gov/ta/ac/cm/documents/refguidedashboard.docx</a:t>
            </a:r>
            <a:r>
              <a:rPr lang="en-US" dirty="0"/>
              <a:t>) </a:t>
            </a:r>
          </a:p>
          <a:p>
            <a:endParaRPr lang="en-US" dirty="0"/>
          </a:p>
        </p:txBody>
      </p:sp>
      <p:sp>
        <p:nvSpPr>
          <p:cNvPr id="6" name="Slide Number Placeholder 5">
            <a:extLst>
              <a:ext uri="{FF2B5EF4-FFF2-40B4-BE49-F238E27FC236}">
                <a16:creationId xmlns:a16="http://schemas.microsoft.com/office/drawing/2014/main" id="{C228986A-9142-405C-871C-AD2DCA6E2E0A}"/>
              </a:ext>
            </a:extLst>
          </p:cNvPr>
          <p:cNvSpPr>
            <a:spLocks noGrp="1"/>
          </p:cNvSpPr>
          <p:nvPr>
            <p:ph type="sldNum" sz="quarter" idx="12"/>
          </p:nvPr>
        </p:nvSpPr>
        <p:spPr/>
        <p:txBody>
          <a:bodyPr/>
          <a:lstStyle/>
          <a:p>
            <a:fld id="{294A09A9-5501-47C1-A89A-A340965A2BE2}" type="slidenum">
              <a:rPr lang="en-US" smtClean="0"/>
              <a:pPr/>
              <a:t>12</a:t>
            </a:fld>
            <a:endParaRPr lang="en-US" dirty="0"/>
          </a:p>
        </p:txBody>
      </p:sp>
    </p:spTree>
    <p:extLst>
      <p:ext uri="{BB962C8B-B14F-4D97-AF65-F5344CB8AC3E}">
        <p14:creationId xmlns:p14="http://schemas.microsoft.com/office/powerpoint/2010/main" val="9720594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3AA5DA-8E57-4FDE-998E-72657CB8A4B5}"/>
              </a:ext>
            </a:extLst>
          </p:cNvPr>
          <p:cNvSpPr>
            <a:spLocks noGrp="1"/>
          </p:cNvSpPr>
          <p:nvPr>
            <p:ph type="title"/>
          </p:nvPr>
        </p:nvSpPr>
        <p:spPr/>
        <p:txBody>
          <a:bodyPr>
            <a:normAutofit/>
          </a:bodyPr>
          <a:lstStyle/>
          <a:p>
            <a:r>
              <a:rPr lang="en-US" dirty="0"/>
              <a:t>The Local Indicators</a:t>
            </a:r>
          </a:p>
        </p:txBody>
      </p:sp>
      <p:sp>
        <p:nvSpPr>
          <p:cNvPr id="3" name="Text Placeholder 2">
            <a:extLst>
              <a:ext uri="{FF2B5EF4-FFF2-40B4-BE49-F238E27FC236}">
                <a16:creationId xmlns:a16="http://schemas.microsoft.com/office/drawing/2014/main" id="{E3DF6925-0C9B-417C-A647-0FA8B60F6A8D}"/>
              </a:ext>
            </a:extLst>
          </p:cNvPr>
          <p:cNvSpPr>
            <a:spLocks noGrp="1"/>
          </p:cNvSpPr>
          <p:nvPr>
            <p:ph type="body" idx="1"/>
          </p:nvPr>
        </p:nvSpPr>
        <p:spPr/>
        <p:txBody>
          <a:bodyPr/>
          <a:lstStyle/>
          <a:p>
            <a:r>
              <a:rPr lang="en-US" dirty="0">
                <a:solidFill>
                  <a:schemeClr val="tx2">
                    <a:lumMod val="75000"/>
                  </a:schemeClr>
                </a:solidFill>
              </a:rPr>
              <a:t>Measuring LEA Progress and Implementation for Certain State Priorities</a:t>
            </a:r>
          </a:p>
        </p:txBody>
      </p:sp>
      <p:sp>
        <p:nvSpPr>
          <p:cNvPr id="6" name="Slide Number Placeholder 5">
            <a:extLst>
              <a:ext uri="{FF2B5EF4-FFF2-40B4-BE49-F238E27FC236}">
                <a16:creationId xmlns:a16="http://schemas.microsoft.com/office/drawing/2014/main" id="{C47266DD-FBA8-416F-94D0-A425182CAC64}"/>
              </a:ext>
            </a:extLst>
          </p:cNvPr>
          <p:cNvSpPr>
            <a:spLocks noGrp="1"/>
          </p:cNvSpPr>
          <p:nvPr>
            <p:ph type="sldNum" sz="quarter" idx="13"/>
          </p:nvPr>
        </p:nvSpPr>
        <p:spPr/>
        <p:txBody>
          <a:bodyPr/>
          <a:lstStyle/>
          <a:p>
            <a:fld id="{294A09A9-5501-47C1-A89A-A340965A2BE2}" type="slidenum">
              <a:rPr lang="en-US" smtClean="0"/>
              <a:t>13</a:t>
            </a:fld>
            <a:endParaRPr lang="en-US" dirty="0"/>
          </a:p>
        </p:txBody>
      </p:sp>
    </p:spTree>
    <p:extLst>
      <p:ext uri="{BB962C8B-B14F-4D97-AF65-F5344CB8AC3E}">
        <p14:creationId xmlns:p14="http://schemas.microsoft.com/office/powerpoint/2010/main" val="8560341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3B010-9018-4CF6-BB8B-4FDC13D17161}"/>
              </a:ext>
            </a:extLst>
          </p:cNvPr>
          <p:cNvSpPr>
            <a:spLocks noGrp="1"/>
          </p:cNvSpPr>
          <p:nvPr>
            <p:ph type="title"/>
          </p:nvPr>
        </p:nvSpPr>
        <p:spPr/>
        <p:txBody>
          <a:bodyPr/>
          <a:lstStyle/>
          <a:p>
            <a:r>
              <a:rPr lang="en-US" dirty="0"/>
              <a:t>What are Local Indicators?</a:t>
            </a:r>
          </a:p>
        </p:txBody>
      </p:sp>
      <p:sp>
        <p:nvSpPr>
          <p:cNvPr id="3" name="Content Placeholder 2">
            <a:extLst>
              <a:ext uri="{FF2B5EF4-FFF2-40B4-BE49-F238E27FC236}">
                <a16:creationId xmlns:a16="http://schemas.microsoft.com/office/drawing/2014/main" id="{A2BF71B2-E40E-48FD-9C92-C100BDDB81F8}"/>
              </a:ext>
            </a:extLst>
          </p:cNvPr>
          <p:cNvSpPr>
            <a:spLocks noGrp="1"/>
          </p:cNvSpPr>
          <p:nvPr>
            <p:ph idx="1"/>
          </p:nvPr>
        </p:nvSpPr>
        <p:spPr/>
        <p:txBody>
          <a:bodyPr/>
          <a:lstStyle/>
          <a:p>
            <a:pPr marL="342900" indent="-342900">
              <a:buFont typeface="Arial" panose="020B0604020202020204" pitchFamily="34" charset="0"/>
              <a:buChar char="•"/>
            </a:pPr>
            <a:r>
              <a:rPr lang="en-US" dirty="0"/>
              <a:t>State data is not available for some priority areas identified in the LCFF statute </a:t>
            </a:r>
          </a:p>
          <a:p>
            <a:pPr marL="342900" indent="-342900">
              <a:buFont typeface="Arial" panose="020B0604020202020204" pitchFamily="34" charset="0"/>
              <a:buChar char="•"/>
            </a:pPr>
            <a:r>
              <a:rPr lang="en-US" dirty="0"/>
              <a:t>For these priority areas, the SBE approved the local indicators, which are based on information that an LEA collects locally</a:t>
            </a:r>
          </a:p>
          <a:p>
            <a:pPr marL="342900" indent="-342900">
              <a:buFont typeface="Arial" panose="020B0604020202020204" pitchFamily="34" charset="0"/>
              <a:buChar char="•"/>
            </a:pPr>
            <a:r>
              <a:rPr lang="en-US" dirty="0"/>
              <a:t>Local indicators apply to all LEAs</a:t>
            </a:r>
          </a:p>
          <a:p>
            <a:pPr marL="952485" lvl="1" indent="-342900">
              <a:spcBef>
                <a:spcPts val="1000"/>
              </a:spcBef>
              <a:buFont typeface="Arial" panose="020B0604020202020204" pitchFamily="34" charset="0"/>
              <a:buChar char="•"/>
            </a:pPr>
            <a:r>
              <a:rPr lang="en-US" dirty="0"/>
              <a:t>Local indicators do not apply to individual schools, with the exception of single-school districts and charter schools</a:t>
            </a:r>
          </a:p>
        </p:txBody>
      </p:sp>
      <p:sp>
        <p:nvSpPr>
          <p:cNvPr id="6" name="Slide Number Placeholder 5">
            <a:extLst>
              <a:ext uri="{FF2B5EF4-FFF2-40B4-BE49-F238E27FC236}">
                <a16:creationId xmlns:a16="http://schemas.microsoft.com/office/drawing/2014/main" id="{3261BC66-5AE6-42B0-AAD0-7A27C9195AE7}"/>
              </a:ext>
            </a:extLst>
          </p:cNvPr>
          <p:cNvSpPr>
            <a:spLocks noGrp="1"/>
          </p:cNvSpPr>
          <p:nvPr>
            <p:ph type="sldNum" sz="quarter" idx="12"/>
          </p:nvPr>
        </p:nvSpPr>
        <p:spPr/>
        <p:txBody>
          <a:bodyPr/>
          <a:lstStyle/>
          <a:p>
            <a:fld id="{294A09A9-5501-47C1-A89A-A340965A2BE2}" type="slidenum">
              <a:rPr lang="en-US" smtClean="0"/>
              <a:pPr/>
              <a:t>14</a:t>
            </a:fld>
            <a:endParaRPr lang="en-US" dirty="0"/>
          </a:p>
        </p:txBody>
      </p:sp>
    </p:spTree>
    <p:extLst>
      <p:ext uri="{BB962C8B-B14F-4D97-AF65-F5344CB8AC3E}">
        <p14:creationId xmlns:p14="http://schemas.microsoft.com/office/powerpoint/2010/main" val="14208472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39BB4E-8F79-41E5-A845-474055C9635D}"/>
              </a:ext>
            </a:extLst>
          </p:cNvPr>
          <p:cNvSpPr>
            <a:spLocks noGrp="1"/>
          </p:cNvSpPr>
          <p:nvPr>
            <p:ph type="title"/>
          </p:nvPr>
        </p:nvSpPr>
        <p:spPr/>
        <p:txBody>
          <a:bodyPr/>
          <a:lstStyle/>
          <a:p>
            <a:r>
              <a:rPr lang="en-US" dirty="0"/>
              <a:t>Local Indicators</a:t>
            </a:r>
          </a:p>
        </p:txBody>
      </p:sp>
      <p:sp>
        <p:nvSpPr>
          <p:cNvPr id="3" name="Content Placeholder 2">
            <a:extLst>
              <a:ext uri="{FF2B5EF4-FFF2-40B4-BE49-F238E27FC236}">
                <a16:creationId xmlns:a16="http://schemas.microsoft.com/office/drawing/2014/main" id="{31F9477A-B96D-46E0-A918-37AE948E32D0}"/>
              </a:ext>
            </a:extLst>
          </p:cNvPr>
          <p:cNvSpPr>
            <a:spLocks noGrp="1"/>
          </p:cNvSpPr>
          <p:nvPr>
            <p:ph idx="1"/>
          </p:nvPr>
        </p:nvSpPr>
        <p:spPr/>
        <p:txBody>
          <a:bodyPr/>
          <a:lstStyle/>
          <a:p>
            <a:pPr marL="342900" indent="-342900">
              <a:buFont typeface="Arial" panose="020B0604020202020204" pitchFamily="34" charset="0"/>
              <a:buChar char="•"/>
            </a:pPr>
            <a:r>
              <a:rPr lang="en-US" dirty="0"/>
              <a:t>Priority 1 (Basic Conditions of Learning)</a:t>
            </a:r>
          </a:p>
          <a:p>
            <a:pPr marL="342900" indent="-342900">
              <a:buFont typeface="Arial" panose="020B0604020202020204" pitchFamily="34" charset="0"/>
              <a:buChar char="•"/>
            </a:pPr>
            <a:r>
              <a:rPr lang="en-US" dirty="0"/>
              <a:t>Priority 2 (Implementation of State Academic Standards)</a:t>
            </a:r>
          </a:p>
          <a:p>
            <a:pPr marL="342900" indent="-342900">
              <a:buFont typeface="Arial" panose="020B0604020202020204" pitchFamily="34" charset="0"/>
              <a:buChar char="•"/>
            </a:pPr>
            <a:r>
              <a:rPr lang="en-US" dirty="0"/>
              <a:t>Priority 3 (Parental Involvement and Family Engagement)</a:t>
            </a:r>
          </a:p>
          <a:p>
            <a:pPr marL="342900" indent="-342900">
              <a:buFont typeface="Arial" panose="020B0604020202020204" pitchFamily="34" charset="0"/>
              <a:buChar char="•"/>
            </a:pPr>
            <a:r>
              <a:rPr lang="en-US" dirty="0"/>
              <a:t>Priority 6 (School Climate, as measured by a local climate survey) </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7" name="Content Placeholder 6">
            <a:extLst>
              <a:ext uri="{FF2B5EF4-FFF2-40B4-BE49-F238E27FC236}">
                <a16:creationId xmlns:a16="http://schemas.microsoft.com/office/drawing/2014/main" id="{DEB1B14E-DB4D-4834-BFC9-EFE84FAB65B6}"/>
              </a:ext>
            </a:extLst>
          </p:cNvPr>
          <p:cNvSpPr>
            <a:spLocks noGrp="1"/>
          </p:cNvSpPr>
          <p:nvPr>
            <p:ph idx="13"/>
          </p:nvPr>
        </p:nvSpPr>
        <p:spPr/>
        <p:txBody>
          <a:bodyPr/>
          <a:lstStyle/>
          <a:p>
            <a:pPr marL="342900" indent="-342900">
              <a:buFont typeface="Arial" panose="020B0604020202020204" pitchFamily="34" charset="0"/>
              <a:buChar char="•"/>
            </a:pPr>
            <a:r>
              <a:rPr lang="en-US" dirty="0"/>
              <a:t>Priority 7 (Access to a Broad Course of Study)</a:t>
            </a:r>
          </a:p>
          <a:p>
            <a:pPr marL="342900" indent="-342900">
              <a:buFont typeface="Arial" panose="020B0604020202020204" pitchFamily="34" charset="0"/>
              <a:buChar char="•"/>
            </a:pPr>
            <a:r>
              <a:rPr lang="en-US" dirty="0"/>
              <a:t>Priority 9 (Coordination of Services for Expelled Youth) -  COEs only</a:t>
            </a:r>
          </a:p>
          <a:p>
            <a:pPr marL="342900" indent="-342900">
              <a:buFont typeface="Arial" panose="020B0604020202020204" pitchFamily="34" charset="0"/>
              <a:buChar char="•"/>
            </a:pPr>
            <a:r>
              <a:rPr lang="en-US" dirty="0"/>
              <a:t>Priority 10 (Coordination of Services for Foster Youth) - COEs only</a:t>
            </a:r>
          </a:p>
          <a:p>
            <a:pPr marL="342900" indent="-342900">
              <a:buFont typeface="Arial" panose="020B0604020202020204" pitchFamily="34" charset="0"/>
              <a:buChar char="•"/>
            </a:pPr>
            <a:endParaRPr lang="en-US" dirty="0"/>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06B26897-56E1-42DC-8F50-DCE242D6F541}"/>
              </a:ext>
            </a:extLst>
          </p:cNvPr>
          <p:cNvSpPr>
            <a:spLocks noGrp="1"/>
          </p:cNvSpPr>
          <p:nvPr>
            <p:ph type="sldNum" sz="quarter" idx="12"/>
          </p:nvPr>
        </p:nvSpPr>
        <p:spPr/>
        <p:txBody>
          <a:bodyPr/>
          <a:lstStyle/>
          <a:p>
            <a:fld id="{294A09A9-5501-47C1-A89A-A340965A2BE2}" type="slidenum">
              <a:rPr lang="en-US" smtClean="0"/>
              <a:pPr/>
              <a:t>15</a:t>
            </a:fld>
            <a:endParaRPr lang="en-US" dirty="0"/>
          </a:p>
        </p:txBody>
      </p:sp>
    </p:spTree>
    <p:extLst>
      <p:ext uri="{BB962C8B-B14F-4D97-AF65-F5344CB8AC3E}">
        <p14:creationId xmlns:p14="http://schemas.microsoft.com/office/powerpoint/2010/main" val="162470006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DEF66F-1E7C-49EC-B0BF-C4C765DB9C13}"/>
              </a:ext>
            </a:extLst>
          </p:cNvPr>
          <p:cNvSpPr>
            <a:spLocks noGrp="1"/>
          </p:cNvSpPr>
          <p:nvPr>
            <p:ph type="title"/>
          </p:nvPr>
        </p:nvSpPr>
        <p:spPr/>
        <p:txBody>
          <a:bodyPr/>
          <a:lstStyle/>
          <a:p>
            <a:r>
              <a:rPr lang="en-US" dirty="0"/>
              <a:t>Performance Standards</a:t>
            </a:r>
          </a:p>
        </p:txBody>
      </p:sp>
      <p:sp>
        <p:nvSpPr>
          <p:cNvPr id="3" name="Content Placeholder 2">
            <a:extLst>
              <a:ext uri="{FF2B5EF4-FFF2-40B4-BE49-F238E27FC236}">
                <a16:creationId xmlns:a16="http://schemas.microsoft.com/office/drawing/2014/main" id="{EF521205-AFB9-4468-AC6D-5E7136F8595A}"/>
              </a:ext>
            </a:extLst>
          </p:cNvPr>
          <p:cNvSpPr>
            <a:spLocks noGrp="1"/>
          </p:cNvSpPr>
          <p:nvPr>
            <p:ph idx="1"/>
          </p:nvPr>
        </p:nvSpPr>
        <p:spPr/>
        <p:txBody>
          <a:bodyPr/>
          <a:lstStyle/>
          <a:p>
            <a:r>
              <a:rPr lang="en-US" dirty="0"/>
              <a:t>The State Board of Education has approved the following performance standards for each of the local indicators:</a:t>
            </a:r>
          </a:p>
          <a:p>
            <a:pPr marL="457200" lvl="0" indent="-457200">
              <a:buFont typeface="+mj-lt"/>
              <a:buAutoNum type="arabicPeriod"/>
            </a:pPr>
            <a:r>
              <a:rPr lang="en-US" dirty="0"/>
              <a:t>Annually measure its progress in meeting the requirements of the specific LCFF priority.</a:t>
            </a:r>
          </a:p>
          <a:p>
            <a:pPr marL="457200" lvl="0" indent="-457200">
              <a:buFont typeface="+mj-lt"/>
              <a:buAutoNum type="arabicPeriod"/>
            </a:pPr>
            <a:r>
              <a:rPr lang="en-US" dirty="0"/>
              <a:t>Report the results as part of a non-consent item at the same public meeting of the local governing board/body in which the LCAP is adopted.</a:t>
            </a:r>
          </a:p>
          <a:p>
            <a:pPr marL="457200" lvl="0" indent="-457200">
              <a:buFont typeface="+mj-lt"/>
              <a:buAutoNum type="arabicPeriod"/>
            </a:pPr>
            <a:r>
              <a:rPr lang="en-US" dirty="0"/>
              <a:t>Report results to the public through the Dashboard utilizing the SBE-adopted self-reflection tools for each local indicator.</a:t>
            </a:r>
          </a:p>
        </p:txBody>
      </p:sp>
      <p:sp>
        <p:nvSpPr>
          <p:cNvPr id="6" name="Slide Number Placeholder 5">
            <a:extLst>
              <a:ext uri="{FF2B5EF4-FFF2-40B4-BE49-F238E27FC236}">
                <a16:creationId xmlns:a16="http://schemas.microsoft.com/office/drawing/2014/main" id="{DA364499-52D1-44C2-8027-35A375996D8D}"/>
              </a:ext>
            </a:extLst>
          </p:cNvPr>
          <p:cNvSpPr>
            <a:spLocks noGrp="1"/>
          </p:cNvSpPr>
          <p:nvPr>
            <p:ph type="sldNum" sz="quarter" idx="12"/>
          </p:nvPr>
        </p:nvSpPr>
        <p:spPr/>
        <p:txBody>
          <a:bodyPr/>
          <a:lstStyle/>
          <a:p>
            <a:fld id="{294A09A9-5501-47C1-A89A-A340965A2BE2}" type="slidenum">
              <a:rPr lang="en-US" smtClean="0"/>
              <a:pPr/>
              <a:t>16</a:t>
            </a:fld>
            <a:endParaRPr lang="en-US" dirty="0"/>
          </a:p>
        </p:txBody>
      </p:sp>
    </p:spTree>
    <p:extLst>
      <p:ext uri="{BB962C8B-B14F-4D97-AF65-F5344CB8AC3E}">
        <p14:creationId xmlns:p14="http://schemas.microsoft.com/office/powerpoint/2010/main" val="32824192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FDF9-7F19-4CD7-9D49-BCFE8835B774}"/>
              </a:ext>
            </a:extLst>
          </p:cNvPr>
          <p:cNvSpPr>
            <a:spLocks noGrp="1"/>
          </p:cNvSpPr>
          <p:nvPr>
            <p:ph type="title"/>
          </p:nvPr>
        </p:nvSpPr>
        <p:spPr/>
        <p:txBody>
          <a:bodyPr/>
          <a:lstStyle/>
          <a:p>
            <a:r>
              <a:rPr lang="en-US" dirty="0"/>
              <a:t>Performance Ratings</a:t>
            </a:r>
          </a:p>
        </p:txBody>
      </p:sp>
      <p:sp>
        <p:nvSpPr>
          <p:cNvPr id="3" name="Content Placeholder 2">
            <a:extLst>
              <a:ext uri="{FF2B5EF4-FFF2-40B4-BE49-F238E27FC236}">
                <a16:creationId xmlns:a16="http://schemas.microsoft.com/office/drawing/2014/main" id="{7DC56FC9-C73B-4534-B8FE-63407BDFEE1D}"/>
              </a:ext>
            </a:extLst>
          </p:cNvPr>
          <p:cNvSpPr>
            <a:spLocks noGrp="1"/>
          </p:cNvSpPr>
          <p:nvPr>
            <p:ph idx="1"/>
          </p:nvPr>
        </p:nvSpPr>
        <p:spPr/>
        <p:txBody>
          <a:bodyPr/>
          <a:lstStyle/>
          <a:p>
            <a:pPr marL="342900" indent="-342900">
              <a:buFont typeface="Arial" panose="020B0604020202020204" pitchFamily="34" charset="0"/>
              <a:buChar char="•"/>
            </a:pPr>
            <a:r>
              <a:rPr lang="en-US" dirty="0"/>
              <a:t>An LEA that meets all three of the SBE-approved performance standards for a local indicator will receive a performance rating of “Met” for that local indicator in the Dashboard.</a:t>
            </a:r>
          </a:p>
          <a:p>
            <a:pPr marL="342900" indent="-342900">
              <a:buFont typeface="Arial" panose="020B0604020202020204" pitchFamily="34" charset="0"/>
              <a:buChar char="•"/>
            </a:pPr>
            <a:r>
              <a:rPr lang="en-US" dirty="0"/>
              <a:t>An LEA that does not meet all three of the SBE-approved performance standards for a local indicator will receive a performance rating of “Not Met” for that local indicator in the Dashboard.</a:t>
            </a:r>
          </a:p>
          <a:p>
            <a:pPr marL="342900" indent="-342900">
              <a:buFont typeface="Arial" panose="020B0604020202020204" pitchFamily="34" charset="0"/>
              <a:buChar char="•"/>
            </a:pPr>
            <a:r>
              <a:rPr lang="en-US" dirty="0"/>
              <a:t>An LEA that does not meet all three of the SBE-approved performance standards for a local indicator for two or more consecutive years will receive a performance rating of “Not Met for Two or More Years” for that local indicator in the Dashboard.</a:t>
            </a:r>
          </a:p>
          <a:p>
            <a:pPr marL="342900" indent="-342900">
              <a:buFont typeface="Arial" panose="020B0604020202020204" pitchFamily="34" charset="0"/>
              <a:buChar char="•"/>
            </a:pPr>
            <a:endParaRPr lang="en-US" dirty="0"/>
          </a:p>
        </p:txBody>
      </p:sp>
      <p:sp>
        <p:nvSpPr>
          <p:cNvPr id="6" name="Slide Number Placeholder 5">
            <a:extLst>
              <a:ext uri="{FF2B5EF4-FFF2-40B4-BE49-F238E27FC236}">
                <a16:creationId xmlns:a16="http://schemas.microsoft.com/office/drawing/2014/main" id="{AF97C459-D0D7-4B0F-A5D2-EC8773BD9CFA}"/>
              </a:ext>
            </a:extLst>
          </p:cNvPr>
          <p:cNvSpPr>
            <a:spLocks noGrp="1"/>
          </p:cNvSpPr>
          <p:nvPr>
            <p:ph type="sldNum" sz="quarter" idx="12"/>
          </p:nvPr>
        </p:nvSpPr>
        <p:spPr/>
        <p:txBody>
          <a:bodyPr/>
          <a:lstStyle/>
          <a:p>
            <a:fld id="{294A09A9-5501-47C1-A89A-A340965A2BE2}" type="slidenum">
              <a:rPr lang="en-US" smtClean="0"/>
              <a:pPr/>
              <a:t>17</a:t>
            </a:fld>
            <a:endParaRPr lang="en-US" dirty="0"/>
          </a:p>
        </p:txBody>
      </p:sp>
    </p:spTree>
    <p:extLst>
      <p:ext uri="{BB962C8B-B14F-4D97-AF65-F5344CB8AC3E}">
        <p14:creationId xmlns:p14="http://schemas.microsoft.com/office/powerpoint/2010/main" val="84256082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9FE99-B30B-426D-8873-871B11849FE7}"/>
              </a:ext>
            </a:extLst>
          </p:cNvPr>
          <p:cNvSpPr>
            <a:spLocks noGrp="1"/>
          </p:cNvSpPr>
          <p:nvPr>
            <p:ph type="title"/>
          </p:nvPr>
        </p:nvSpPr>
        <p:spPr/>
        <p:txBody>
          <a:bodyPr>
            <a:normAutofit fontScale="90000"/>
          </a:bodyPr>
          <a:lstStyle/>
          <a:p>
            <a:r>
              <a:rPr lang="en" dirty="0"/>
              <a:t>"Annually measure its progress"</a:t>
            </a:r>
            <a:endParaRPr lang="en-US" dirty="0"/>
          </a:p>
        </p:txBody>
      </p:sp>
      <p:sp>
        <p:nvSpPr>
          <p:cNvPr id="3" name="Content Placeholder 2">
            <a:extLst>
              <a:ext uri="{FF2B5EF4-FFF2-40B4-BE49-F238E27FC236}">
                <a16:creationId xmlns:a16="http://schemas.microsoft.com/office/drawing/2014/main" id="{F62C6133-7CED-4EF2-9895-D1785D2E1520}"/>
              </a:ext>
            </a:extLst>
          </p:cNvPr>
          <p:cNvSpPr>
            <a:spLocks noGrp="1"/>
          </p:cNvSpPr>
          <p:nvPr>
            <p:ph idx="1"/>
          </p:nvPr>
        </p:nvSpPr>
        <p:spPr/>
        <p:txBody>
          <a:bodyPr/>
          <a:lstStyle/>
          <a:p>
            <a:r>
              <a:rPr lang="en-US" dirty="0"/>
              <a:t>As an LEA prepares for the process of measuring progress annually for each local indicator, it is helpful to:</a:t>
            </a:r>
          </a:p>
          <a:p>
            <a:pPr marL="342900" indent="-342900">
              <a:buFont typeface="Arial" panose="020B0604020202020204" pitchFamily="34" charset="0"/>
              <a:buChar char="•"/>
            </a:pPr>
            <a:r>
              <a:rPr lang="en-US" dirty="0"/>
              <a:t>Become familiar with the Local Indicators and the corresponding self-reflection tools</a:t>
            </a:r>
          </a:p>
          <a:p>
            <a:pPr marL="342900" indent="-342900">
              <a:buFont typeface="Arial" panose="020B0604020202020204" pitchFamily="34" charset="0"/>
              <a:buChar char="•"/>
            </a:pPr>
            <a:r>
              <a:rPr lang="en-US" dirty="0"/>
              <a:t>Determine what data to collect and how to collect it, if applicable</a:t>
            </a:r>
          </a:p>
          <a:p>
            <a:pPr marL="342900" indent="-342900">
              <a:buFont typeface="Arial" panose="020B0604020202020204" pitchFamily="34" charset="0"/>
              <a:buChar char="•"/>
            </a:pPr>
            <a:r>
              <a:rPr lang="en-US" dirty="0"/>
              <a:t>Collect the data</a:t>
            </a:r>
          </a:p>
          <a:p>
            <a:pPr marL="342900" indent="-342900">
              <a:buFont typeface="Arial" panose="020B0604020202020204" pitchFamily="34" charset="0"/>
              <a:buChar char="•"/>
            </a:pPr>
            <a:r>
              <a:rPr lang="en-US" dirty="0"/>
              <a:t>Analyze the data</a:t>
            </a:r>
          </a:p>
          <a:p>
            <a:pPr marL="342900" indent="-342900">
              <a:buFont typeface="Arial" panose="020B0604020202020204" pitchFamily="34" charset="0"/>
              <a:buChar char="•"/>
            </a:pPr>
            <a:r>
              <a:rPr lang="en-US" dirty="0"/>
              <a:t>Use the findings to report progress using the self-reflection tools, to determine needs and to inform comprehensive planning in the LCAP</a:t>
            </a:r>
          </a:p>
        </p:txBody>
      </p:sp>
      <p:sp>
        <p:nvSpPr>
          <p:cNvPr id="6" name="Slide Number Placeholder 5">
            <a:extLst>
              <a:ext uri="{FF2B5EF4-FFF2-40B4-BE49-F238E27FC236}">
                <a16:creationId xmlns:a16="http://schemas.microsoft.com/office/drawing/2014/main" id="{D2BF433A-165C-4171-B750-7A80E23DAAAE}"/>
              </a:ext>
            </a:extLst>
          </p:cNvPr>
          <p:cNvSpPr>
            <a:spLocks noGrp="1"/>
          </p:cNvSpPr>
          <p:nvPr>
            <p:ph type="sldNum" sz="quarter" idx="12"/>
          </p:nvPr>
        </p:nvSpPr>
        <p:spPr/>
        <p:txBody>
          <a:bodyPr/>
          <a:lstStyle/>
          <a:p>
            <a:fld id="{294A09A9-5501-47C1-A89A-A340965A2BE2}" type="slidenum">
              <a:rPr lang="en-US" smtClean="0"/>
              <a:pPr/>
              <a:t>18</a:t>
            </a:fld>
            <a:endParaRPr lang="en-US" dirty="0"/>
          </a:p>
        </p:txBody>
      </p:sp>
    </p:spTree>
    <p:extLst>
      <p:ext uri="{BB962C8B-B14F-4D97-AF65-F5344CB8AC3E}">
        <p14:creationId xmlns:p14="http://schemas.microsoft.com/office/powerpoint/2010/main" val="375152221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3EBDFB-C8B8-4C88-89DF-DC2A9474CFF0}"/>
              </a:ext>
            </a:extLst>
          </p:cNvPr>
          <p:cNvSpPr>
            <a:spLocks noGrp="1"/>
          </p:cNvSpPr>
          <p:nvPr>
            <p:ph type="title"/>
          </p:nvPr>
        </p:nvSpPr>
        <p:spPr/>
        <p:txBody>
          <a:bodyPr/>
          <a:lstStyle/>
          <a:p>
            <a:r>
              <a:rPr lang="en-US" dirty="0"/>
              <a:t>Self-Reflection Tools</a:t>
            </a:r>
          </a:p>
        </p:txBody>
      </p:sp>
      <p:sp>
        <p:nvSpPr>
          <p:cNvPr id="3" name="Content Placeholder 2">
            <a:extLst>
              <a:ext uri="{FF2B5EF4-FFF2-40B4-BE49-F238E27FC236}">
                <a16:creationId xmlns:a16="http://schemas.microsoft.com/office/drawing/2014/main" id="{B240A396-F30A-45F9-8545-1606D0EE52BF}"/>
              </a:ext>
            </a:extLst>
          </p:cNvPr>
          <p:cNvSpPr>
            <a:spLocks noGrp="1"/>
          </p:cNvSpPr>
          <p:nvPr>
            <p:ph idx="1"/>
          </p:nvPr>
        </p:nvSpPr>
        <p:spPr/>
        <p:txBody>
          <a:bodyPr/>
          <a:lstStyle/>
          <a:p>
            <a:pPr marL="342900" indent="-342900">
              <a:buFont typeface="Arial" panose="020B0604020202020204" pitchFamily="34" charset="0"/>
              <a:buChar char="•"/>
            </a:pPr>
            <a:r>
              <a:rPr lang="en-US" dirty="0"/>
              <a:t>The SBE has adopted a self-reflection tool for each of the local indicators to facilitate the annual reporting of progress in the Dashboard.</a:t>
            </a:r>
          </a:p>
          <a:p>
            <a:pPr marL="342900" indent="-342900">
              <a:buFont typeface="Arial" panose="020B0604020202020204" pitchFamily="34" charset="0"/>
              <a:buChar char="•"/>
            </a:pPr>
            <a:r>
              <a:rPr lang="en-US" dirty="0"/>
              <a:t>These self-reflection tools are available in the Local Performance Indicator Quick Guide located on the CDE’s California School Dashboard and System of Support web page at: </a:t>
            </a:r>
            <a:r>
              <a:rPr lang="en-US" dirty="0">
                <a:solidFill>
                  <a:schemeClr val="tx2">
                    <a:lumMod val="75000"/>
                  </a:schemeClr>
                </a:solidFill>
                <a:hlinkClick r:id="rId2" tooltip="CDE System of Support">
                  <a:extLst>
                    <a:ext uri="{A12FA001-AC4F-418D-AE19-62706E023703}">
                      <ahyp:hlinkClr xmlns:ahyp="http://schemas.microsoft.com/office/drawing/2018/hyperlinkcolor" val="tx"/>
                    </a:ext>
                  </a:extLst>
                </a:hlinkClick>
              </a:rPr>
              <a:t>https://www.cde.ca.gov/ta/ac/cm/documents/localindquickref2019.docx</a:t>
            </a:r>
            <a:r>
              <a:rPr lang="en-US" dirty="0">
                <a:solidFill>
                  <a:schemeClr val="accent4"/>
                </a:solidFill>
              </a:rPr>
              <a:t> </a:t>
            </a:r>
          </a:p>
          <a:p>
            <a:endParaRPr lang="en-US" dirty="0"/>
          </a:p>
        </p:txBody>
      </p:sp>
      <p:sp>
        <p:nvSpPr>
          <p:cNvPr id="6" name="Slide Number Placeholder 5">
            <a:extLst>
              <a:ext uri="{FF2B5EF4-FFF2-40B4-BE49-F238E27FC236}">
                <a16:creationId xmlns:a16="http://schemas.microsoft.com/office/drawing/2014/main" id="{E96D4E48-98C2-40E5-B772-6F74BC736136}"/>
              </a:ext>
            </a:extLst>
          </p:cNvPr>
          <p:cNvSpPr>
            <a:spLocks noGrp="1"/>
          </p:cNvSpPr>
          <p:nvPr>
            <p:ph type="sldNum" sz="quarter" idx="12"/>
          </p:nvPr>
        </p:nvSpPr>
        <p:spPr/>
        <p:txBody>
          <a:bodyPr/>
          <a:lstStyle/>
          <a:p>
            <a:fld id="{294A09A9-5501-47C1-A89A-A340965A2BE2}" type="slidenum">
              <a:rPr lang="en-US" smtClean="0"/>
              <a:pPr/>
              <a:t>19</a:t>
            </a:fld>
            <a:endParaRPr lang="en-US" dirty="0"/>
          </a:p>
        </p:txBody>
      </p:sp>
    </p:spTree>
    <p:extLst>
      <p:ext uri="{BB962C8B-B14F-4D97-AF65-F5344CB8AC3E}">
        <p14:creationId xmlns:p14="http://schemas.microsoft.com/office/powerpoint/2010/main" val="4257922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7E58DC6C-4D38-4F71-A31C-8B07BD171F02}"/>
              </a:ext>
            </a:extLst>
          </p:cNvPr>
          <p:cNvSpPr>
            <a:spLocks noGrp="1"/>
          </p:cNvSpPr>
          <p:nvPr>
            <p:ph type="title"/>
          </p:nvPr>
        </p:nvSpPr>
        <p:spPr/>
        <p:txBody>
          <a:bodyPr/>
          <a:lstStyle/>
          <a:p>
            <a:r>
              <a:rPr lang="en-US" dirty="0"/>
              <a:t>Webinar Series</a:t>
            </a:r>
          </a:p>
        </p:txBody>
      </p:sp>
      <p:sp>
        <p:nvSpPr>
          <p:cNvPr id="9" name="Text Placeholder 8">
            <a:extLst>
              <a:ext uri="{FF2B5EF4-FFF2-40B4-BE49-F238E27FC236}">
                <a16:creationId xmlns:a16="http://schemas.microsoft.com/office/drawing/2014/main" id="{EB28CA33-D341-4847-91F7-8CBC831646A6}"/>
              </a:ext>
            </a:extLst>
          </p:cNvPr>
          <p:cNvSpPr>
            <a:spLocks noGrp="1"/>
          </p:cNvSpPr>
          <p:nvPr>
            <p:ph type="body" idx="1"/>
          </p:nvPr>
        </p:nvSpPr>
        <p:spPr>
          <a:xfrm>
            <a:off x="831850" y="1928812"/>
            <a:ext cx="10515600" cy="1774507"/>
          </a:xfrm>
        </p:spPr>
        <p:txBody>
          <a:bodyPr vert="horz" lIns="91440" tIns="45720" rIns="91440" bIns="45720" rtlCol="0" anchor="ctr">
            <a:noAutofit/>
          </a:bodyPr>
          <a:lstStyle/>
          <a:p>
            <a:pPr marL="342900" indent="-342900">
              <a:buFont typeface="Wingdings" panose="020B0604020202020204" pitchFamily="34" charset="0"/>
              <a:buChar char="Ø"/>
            </a:pPr>
            <a:r>
              <a:rPr lang="en-US" dirty="0">
                <a:solidFill>
                  <a:schemeClr val="tx2">
                    <a:lumMod val="75000"/>
                  </a:schemeClr>
                </a:solidFill>
              </a:rPr>
              <a:t>Tuesday, January 11th at 2:00 p.m.</a:t>
            </a:r>
          </a:p>
          <a:p>
            <a:pPr marL="800100" lvl="1" indent="-342900">
              <a:buFont typeface="Arial" panose="020B0604020202020204" pitchFamily="34" charset="0"/>
              <a:buChar char="•"/>
            </a:pPr>
            <a:r>
              <a:rPr lang="en-US" sz="2400" dirty="0">
                <a:solidFill>
                  <a:schemeClr val="tx1"/>
                </a:solidFill>
              </a:rPr>
              <a:t>Dashboard Local Indicators Process </a:t>
            </a:r>
          </a:p>
          <a:p>
            <a:pPr marL="342900" indent="-342900">
              <a:buFont typeface="Wingdings" panose="020B0604020202020204" pitchFamily="34" charset="0"/>
              <a:buChar char="Ø"/>
            </a:pPr>
            <a:r>
              <a:rPr lang="en-US" dirty="0">
                <a:solidFill>
                  <a:schemeClr val="tx2">
                    <a:lumMod val="75000"/>
                  </a:schemeClr>
                </a:solidFill>
              </a:rPr>
              <a:t>Tuesday, January 18th at 2:00 p.m.</a:t>
            </a:r>
          </a:p>
          <a:p>
            <a:pPr marL="800100" lvl="1" indent="-342900">
              <a:buChar char="•"/>
            </a:pPr>
            <a:r>
              <a:rPr lang="en-US" sz="2400" dirty="0">
                <a:solidFill>
                  <a:schemeClr val="tx1"/>
                </a:solidFill>
              </a:rPr>
              <a:t>LCAP Required Goals</a:t>
            </a:r>
          </a:p>
        </p:txBody>
      </p:sp>
      <p:sp>
        <p:nvSpPr>
          <p:cNvPr id="4" name="Slide Number Placeholder 3">
            <a:extLst>
              <a:ext uri="{FF2B5EF4-FFF2-40B4-BE49-F238E27FC236}">
                <a16:creationId xmlns:a16="http://schemas.microsoft.com/office/drawing/2014/main" id="{13B223B4-17F2-4815-AF63-FF6BED7F6FCD}"/>
              </a:ext>
            </a:extLst>
          </p:cNvPr>
          <p:cNvSpPr>
            <a:spLocks noGrp="1"/>
          </p:cNvSpPr>
          <p:nvPr>
            <p:ph type="sldNum" sz="quarter" idx="13"/>
          </p:nvPr>
        </p:nvSpPr>
        <p:spPr/>
        <p:txBody>
          <a:bodyPr/>
          <a:lstStyle/>
          <a:p>
            <a:fld id="{294A09A9-5501-47C1-A89A-A340965A2BE2}" type="slidenum">
              <a:rPr lang="en-US" smtClean="0"/>
              <a:pPr/>
              <a:t>2</a:t>
            </a:fld>
            <a:endParaRPr lang="en-US" dirty="0"/>
          </a:p>
        </p:txBody>
      </p:sp>
    </p:spTree>
    <p:extLst>
      <p:ext uri="{BB962C8B-B14F-4D97-AF65-F5344CB8AC3E}">
        <p14:creationId xmlns:p14="http://schemas.microsoft.com/office/powerpoint/2010/main" val="339161464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3BA315-C319-43EA-9282-CF55E6028A95}"/>
              </a:ext>
            </a:extLst>
          </p:cNvPr>
          <p:cNvSpPr>
            <a:spLocks noGrp="1"/>
          </p:cNvSpPr>
          <p:nvPr>
            <p:ph type="title"/>
          </p:nvPr>
        </p:nvSpPr>
        <p:spPr/>
        <p:txBody>
          <a:bodyPr/>
          <a:lstStyle/>
          <a:p>
            <a:r>
              <a:rPr lang="en-US">
                <a:ea typeface="+mj-lt"/>
                <a:cs typeface="+mj-lt"/>
              </a:rPr>
              <a:t>Reporting</a:t>
            </a:r>
            <a:endParaRPr lang="en-US"/>
          </a:p>
        </p:txBody>
      </p:sp>
      <p:sp>
        <p:nvSpPr>
          <p:cNvPr id="5" name="Text Placeholder 4">
            <a:extLst>
              <a:ext uri="{FF2B5EF4-FFF2-40B4-BE49-F238E27FC236}">
                <a16:creationId xmlns:a16="http://schemas.microsoft.com/office/drawing/2014/main" id="{57FB9FD2-4BEB-4DCF-AC6D-FC561EE4FEA6}"/>
              </a:ext>
            </a:extLst>
          </p:cNvPr>
          <p:cNvSpPr>
            <a:spLocks noGrp="1"/>
          </p:cNvSpPr>
          <p:nvPr>
            <p:ph type="body" idx="1"/>
          </p:nvPr>
        </p:nvSpPr>
        <p:spPr/>
        <p:txBody>
          <a:bodyPr>
            <a:normAutofit/>
          </a:bodyPr>
          <a:lstStyle/>
          <a:p>
            <a:r>
              <a:rPr lang="en-US" sz="2600" b="1" dirty="0">
                <a:solidFill>
                  <a:schemeClr val="bg2">
                    <a:lumMod val="75000"/>
                  </a:schemeClr>
                </a:solidFill>
                <a:ea typeface="+mn-lt"/>
                <a:cs typeface="+mn-lt"/>
              </a:rPr>
              <a:t>To the Local Board</a:t>
            </a:r>
          </a:p>
        </p:txBody>
      </p:sp>
      <p:sp>
        <p:nvSpPr>
          <p:cNvPr id="3" name="Content Placeholder 2">
            <a:extLst>
              <a:ext uri="{FF2B5EF4-FFF2-40B4-BE49-F238E27FC236}">
                <a16:creationId xmlns:a16="http://schemas.microsoft.com/office/drawing/2014/main" id="{43A3D6C3-E4D6-4165-8313-BA68A90E9C72}"/>
              </a:ext>
            </a:extLst>
          </p:cNvPr>
          <p:cNvSpPr>
            <a:spLocks noGrp="1"/>
          </p:cNvSpPr>
          <p:nvPr>
            <p:ph sz="half" idx="2"/>
          </p:nvPr>
        </p:nvSpPr>
        <p:spPr/>
        <p:txBody>
          <a:bodyPr vert="horz" lIns="91440" tIns="45720" rIns="91440" bIns="45720" rtlCol="0" anchor="t">
            <a:normAutofit/>
          </a:bodyPr>
          <a:lstStyle/>
          <a:p>
            <a:pPr marL="0" indent="0">
              <a:buNone/>
            </a:pPr>
            <a:r>
              <a:rPr lang="en" sz="2400" dirty="0">
                <a:solidFill>
                  <a:schemeClr val="tx1"/>
                </a:solidFill>
                <a:ea typeface="+mn-lt"/>
                <a:cs typeface="+mn-lt"/>
              </a:rPr>
              <a:t>Report the results as part of a non-consent item at the same public meeting of the local governing board/body at which the LCAP is adopted.</a:t>
            </a:r>
            <a:endParaRPr lang="en-US" sz="2400" dirty="0">
              <a:solidFill>
                <a:schemeClr val="tx1"/>
              </a:solidFill>
            </a:endParaRPr>
          </a:p>
        </p:txBody>
      </p:sp>
      <p:sp>
        <p:nvSpPr>
          <p:cNvPr id="6" name="Text Placeholder 5">
            <a:extLst>
              <a:ext uri="{FF2B5EF4-FFF2-40B4-BE49-F238E27FC236}">
                <a16:creationId xmlns:a16="http://schemas.microsoft.com/office/drawing/2014/main" id="{E6B095AE-DE59-4BEC-BEF6-A9128D69A876}"/>
              </a:ext>
            </a:extLst>
          </p:cNvPr>
          <p:cNvSpPr>
            <a:spLocks noGrp="1"/>
          </p:cNvSpPr>
          <p:nvPr>
            <p:ph type="body" sz="quarter" idx="3"/>
          </p:nvPr>
        </p:nvSpPr>
        <p:spPr/>
        <p:txBody>
          <a:bodyPr>
            <a:normAutofit/>
          </a:bodyPr>
          <a:lstStyle/>
          <a:p>
            <a:r>
              <a:rPr lang="en-US" b="1" dirty="0">
                <a:solidFill>
                  <a:schemeClr val="bg2">
                    <a:lumMod val="75000"/>
                  </a:schemeClr>
                </a:solidFill>
                <a:ea typeface="+mn-lt"/>
                <a:cs typeface="+mn-lt"/>
              </a:rPr>
              <a:t>To the Dashboard</a:t>
            </a:r>
          </a:p>
        </p:txBody>
      </p:sp>
      <p:sp>
        <p:nvSpPr>
          <p:cNvPr id="4" name="Content Placeholder 3">
            <a:extLst>
              <a:ext uri="{FF2B5EF4-FFF2-40B4-BE49-F238E27FC236}">
                <a16:creationId xmlns:a16="http://schemas.microsoft.com/office/drawing/2014/main" id="{86AF7DF4-1D30-431C-8D91-AE9BF87A9153}"/>
              </a:ext>
            </a:extLst>
          </p:cNvPr>
          <p:cNvSpPr>
            <a:spLocks noGrp="1"/>
          </p:cNvSpPr>
          <p:nvPr>
            <p:ph sz="quarter" idx="4"/>
          </p:nvPr>
        </p:nvSpPr>
        <p:spPr/>
        <p:txBody>
          <a:bodyPr vert="horz" lIns="91440" tIns="45720" rIns="91440" bIns="45720" rtlCol="0" anchor="t">
            <a:normAutofit/>
          </a:bodyPr>
          <a:lstStyle/>
          <a:p>
            <a:pPr marL="0" indent="0">
              <a:buNone/>
            </a:pPr>
            <a:r>
              <a:rPr lang="en-US" sz="2400" dirty="0">
                <a:solidFill>
                  <a:schemeClr val="tx1"/>
                </a:solidFill>
                <a:ea typeface="+mn-lt"/>
                <a:cs typeface="+mn-lt"/>
              </a:rPr>
              <a:t>An LEA uses the SBE-adopted self-reflection tools to report performance through the Dashboard.</a:t>
            </a:r>
            <a:endParaRPr lang="en-US" sz="2400" dirty="0">
              <a:solidFill>
                <a:schemeClr val="tx1"/>
              </a:solidFill>
            </a:endParaRPr>
          </a:p>
        </p:txBody>
      </p:sp>
      <p:sp>
        <p:nvSpPr>
          <p:cNvPr id="10" name="Slide Number Placeholder 9">
            <a:extLst>
              <a:ext uri="{FF2B5EF4-FFF2-40B4-BE49-F238E27FC236}">
                <a16:creationId xmlns:a16="http://schemas.microsoft.com/office/drawing/2014/main" id="{B1229571-8E97-4DE1-9D32-217BAB8A81EF}"/>
              </a:ext>
            </a:extLst>
          </p:cNvPr>
          <p:cNvSpPr>
            <a:spLocks noGrp="1"/>
          </p:cNvSpPr>
          <p:nvPr>
            <p:ph type="sldNum" sz="quarter" idx="12"/>
          </p:nvPr>
        </p:nvSpPr>
        <p:spPr/>
        <p:txBody>
          <a:bodyPr/>
          <a:lstStyle/>
          <a:p>
            <a:fld id="{294A09A9-5501-47C1-A89A-A340965A2BE2}" type="slidenum">
              <a:rPr lang="en-US" smtClean="0"/>
              <a:pPr/>
              <a:t>20</a:t>
            </a:fld>
            <a:endParaRPr lang="en-US" dirty="0"/>
          </a:p>
        </p:txBody>
      </p:sp>
    </p:spTree>
    <p:extLst>
      <p:ext uri="{BB962C8B-B14F-4D97-AF65-F5344CB8AC3E}">
        <p14:creationId xmlns:p14="http://schemas.microsoft.com/office/powerpoint/2010/main" val="107278948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9C601FAE-4E69-49CC-ADFE-1A24B4B3A31C}"/>
              </a:ext>
            </a:extLst>
          </p:cNvPr>
          <p:cNvSpPr>
            <a:spLocks noGrp="1"/>
          </p:cNvSpPr>
          <p:nvPr>
            <p:ph type="title"/>
          </p:nvPr>
        </p:nvSpPr>
        <p:spPr/>
        <p:txBody>
          <a:bodyPr/>
          <a:lstStyle/>
          <a:p>
            <a:r>
              <a:rPr lang="en-US" dirty="0"/>
              <a:t>Reporting Timeline</a:t>
            </a:r>
          </a:p>
        </p:txBody>
      </p:sp>
      <p:sp>
        <p:nvSpPr>
          <p:cNvPr id="2" name="Text Placeholder 1">
            <a:extLst>
              <a:ext uri="{FF2B5EF4-FFF2-40B4-BE49-F238E27FC236}">
                <a16:creationId xmlns:a16="http://schemas.microsoft.com/office/drawing/2014/main" id="{657BF1A6-BB77-4D8E-BBC7-8700A8FDD1BE}"/>
              </a:ext>
            </a:extLst>
          </p:cNvPr>
          <p:cNvSpPr>
            <a:spLocks noGrp="1"/>
          </p:cNvSpPr>
          <p:nvPr>
            <p:ph type="body" idx="1"/>
          </p:nvPr>
        </p:nvSpPr>
        <p:spPr>
          <a:xfrm>
            <a:off x="839789" y="2484326"/>
            <a:ext cx="3205396" cy="1598774"/>
          </a:xfrm>
        </p:spPr>
        <p:txBody>
          <a:bodyPr>
            <a:noAutofit/>
          </a:bodyPr>
          <a:lstStyle/>
          <a:p>
            <a:r>
              <a:rPr lang="en-US" dirty="0">
                <a:solidFill>
                  <a:srgbClr val="41536D">
                    <a:lumMod val="50000"/>
                  </a:srgbClr>
                </a:solidFill>
                <a:latin typeface="Avenir Next LT Pro" panose="020B0504020202020204" pitchFamily="34" charset="77"/>
              </a:rPr>
              <a:t>DECEMBER 2021– APRIL 2022</a:t>
            </a:r>
          </a:p>
        </p:txBody>
      </p:sp>
      <p:sp>
        <p:nvSpPr>
          <p:cNvPr id="3" name="Content Placeholder 2">
            <a:extLst>
              <a:ext uri="{FF2B5EF4-FFF2-40B4-BE49-F238E27FC236}">
                <a16:creationId xmlns:a16="http://schemas.microsoft.com/office/drawing/2014/main" id="{18820B16-8921-45BC-BCCE-7F811E3E8E4D}"/>
              </a:ext>
            </a:extLst>
          </p:cNvPr>
          <p:cNvSpPr>
            <a:spLocks noGrp="1"/>
          </p:cNvSpPr>
          <p:nvPr>
            <p:ph sz="half" idx="2"/>
          </p:nvPr>
        </p:nvSpPr>
        <p:spPr>
          <a:xfrm>
            <a:off x="839789" y="4083100"/>
            <a:ext cx="3205396" cy="1931539"/>
          </a:xfrm>
        </p:spPr>
        <p:txBody>
          <a:bodyPr>
            <a:normAutofit/>
          </a:bodyPr>
          <a:lstStyle/>
          <a:p>
            <a:pPr marL="0" indent="0">
              <a:buNone/>
            </a:pPr>
            <a:r>
              <a:rPr lang="en-US" sz="2400" dirty="0">
                <a:solidFill>
                  <a:srgbClr val="192A2E">
                    <a:hueOff val="0"/>
                    <a:satOff val="0"/>
                    <a:lumOff val="0"/>
                    <a:alphaOff val="0"/>
                  </a:srgbClr>
                </a:solidFill>
                <a:latin typeface="Calibri Light" panose="020F0302020204030204" pitchFamily="34" charset="0"/>
                <a:cs typeface="Calibri Light" panose="020F0302020204030204" pitchFamily="34" charset="0"/>
              </a:rPr>
              <a:t>Gather and analyze data to evaluate the LEA’s implementation in each of the Local Indicators</a:t>
            </a:r>
          </a:p>
          <a:p>
            <a:endParaRPr lang="en-US" sz="2400" dirty="0"/>
          </a:p>
        </p:txBody>
      </p:sp>
      <p:sp>
        <p:nvSpPr>
          <p:cNvPr id="4" name="Text Placeholder 3">
            <a:extLst>
              <a:ext uri="{FF2B5EF4-FFF2-40B4-BE49-F238E27FC236}">
                <a16:creationId xmlns:a16="http://schemas.microsoft.com/office/drawing/2014/main" id="{3228E319-B9DD-4A5B-A5CC-33ACFF0E5D7B}"/>
              </a:ext>
            </a:extLst>
          </p:cNvPr>
          <p:cNvSpPr>
            <a:spLocks noGrp="1"/>
          </p:cNvSpPr>
          <p:nvPr>
            <p:ph type="body" sz="quarter" idx="3"/>
          </p:nvPr>
        </p:nvSpPr>
        <p:spPr>
          <a:xfrm>
            <a:off x="4550008" y="2484326"/>
            <a:ext cx="3221182" cy="1598774"/>
          </a:xfrm>
        </p:spPr>
        <p:txBody>
          <a:bodyPr>
            <a:normAutofit/>
          </a:bodyPr>
          <a:lstStyle/>
          <a:p>
            <a:r>
              <a:rPr lang="en-US" b="1" dirty="0">
                <a:solidFill>
                  <a:srgbClr val="576466">
                    <a:lumMod val="50000"/>
                  </a:srgbClr>
                </a:solidFill>
                <a:latin typeface="Avenir Next LT Pro" panose="020B0504020202020204" pitchFamily="34" charset="77"/>
              </a:rPr>
              <a:t>SAME PUBLIC MEETING AT WHICH THE LEA’S LCAP IS ADOPTED</a:t>
            </a:r>
            <a:endParaRPr lang="en-US" dirty="0"/>
          </a:p>
        </p:txBody>
      </p:sp>
      <p:sp>
        <p:nvSpPr>
          <p:cNvPr id="5" name="Content Placeholder 4">
            <a:extLst>
              <a:ext uri="{FF2B5EF4-FFF2-40B4-BE49-F238E27FC236}">
                <a16:creationId xmlns:a16="http://schemas.microsoft.com/office/drawing/2014/main" id="{B355029A-87C0-4A95-8EB0-AEE316023080}"/>
              </a:ext>
            </a:extLst>
          </p:cNvPr>
          <p:cNvSpPr>
            <a:spLocks noGrp="1"/>
          </p:cNvSpPr>
          <p:nvPr>
            <p:ph sz="quarter" idx="4"/>
          </p:nvPr>
        </p:nvSpPr>
        <p:spPr>
          <a:xfrm>
            <a:off x="4550008" y="4083100"/>
            <a:ext cx="3221182" cy="1931540"/>
          </a:xfrm>
        </p:spPr>
        <p:txBody>
          <a:bodyPr>
            <a:normAutofit/>
          </a:bodyPr>
          <a:lstStyle/>
          <a:p>
            <a:pPr marL="0" indent="0">
              <a:buNone/>
            </a:pPr>
            <a:r>
              <a:rPr lang="en-US" sz="2400" dirty="0">
                <a:solidFill>
                  <a:srgbClr val="192A2E">
                    <a:hueOff val="0"/>
                    <a:satOff val="0"/>
                    <a:lumOff val="0"/>
                    <a:alphaOff val="0"/>
                  </a:srgbClr>
                </a:solidFill>
                <a:latin typeface="Calibri Light" panose="020F0302020204030204" pitchFamily="34" charset="0"/>
                <a:cs typeface="Calibri Light" panose="020F0302020204030204" pitchFamily="34" charset="0"/>
              </a:rPr>
              <a:t>Report the Local Indicator results to the local governing board or body of the LEA</a:t>
            </a:r>
          </a:p>
        </p:txBody>
      </p:sp>
      <p:sp>
        <p:nvSpPr>
          <p:cNvPr id="6" name="Text Placeholder 5">
            <a:extLst>
              <a:ext uri="{FF2B5EF4-FFF2-40B4-BE49-F238E27FC236}">
                <a16:creationId xmlns:a16="http://schemas.microsoft.com/office/drawing/2014/main" id="{480C830D-6D95-4A79-9A4E-053266B77C70}"/>
              </a:ext>
            </a:extLst>
          </p:cNvPr>
          <p:cNvSpPr>
            <a:spLocks noGrp="1"/>
          </p:cNvSpPr>
          <p:nvPr>
            <p:ph type="body" sz="quarter" idx="10"/>
          </p:nvPr>
        </p:nvSpPr>
        <p:spPr>
          <a:xfrm>
            <a:off x="8276013" y="2484326"/>
            <a:ext cx="3221182" cy="1598774"/>
          </a:xfrm>
        </p:spPr>
        <p:txBody>
          <a:bodyPr>
            <a:noAutofit/>
          </a:bodyPr>
          <a:lstStyle/>
          <a:p>
            <a:r>
              <a:rPr lang="en-US" dirty="0">
                <a:solidFill>
                  <a:srgbClr val="8D9C95">
                    <a:lumMod val="50000"/>
                  </a:srgbClr>
                </a:solidFill>
                <a:latin typeface="Avenir Next LT Pro" panose="020B0504020202020204" pitchFamily="34" charset="77"/>
              </a:rPr>
              <a:t>LATE AUGUST–SEPTEMBER 2022</a:t>
            </a:r>
          </a:p>
        </p:txBody>
      </p:sp>
      <p:sp>
        <p:nvSpPr>
          <p:cNvPr id="7" name="Content Placeholder 6">
            <a:extLst>
              <a:ext uri="{FF2B5EF4-FFF2-40B4-BE49-F238E27FC236}">
                <a16:creationId xmlns:a16="http://schemas.microsoft.com/office/drawing/2014/main" id="{E153C25A-3CF7-48E5-9254-D8BB3C7AA7C1}"/>
              </a:ext>
            </a:extLst>
          </p:cNvPr>
          <p:cNvSpPr>
            <a:spLocks noGrp="1"/>
          </p:cNvSpPr>
          <p:nvPr>
            <p:ph sz="quarter" idx="11"/>
          </p:nvPr>
        </p:nvSpPr>
        <p:spPr>
          <a:xfrm>
            <a:off x="8276013" y="4083100"/>
            <a:ext cx="3221182" cy="1931540"/>
          </a:xfrm>
        </p:spPr>
        <p:txBody>
          <a:bodyPr/>
          <a:lstStyle/>
          <a:p>
            <a:pPr marL="0" indent="0">
              <a:buNone/>
            </a:pPr>
            <a:r>
              <a:rPr lang="en-US" sz="2400" dirty="0">
                <a:solidFill>
                  <a:srgbClr val="192A2E">
                    <a:hueOff val="0"/>
                    <a:satOff val="0"/>
                    <a:lumOff val="0"/>
                    <a:alphaOff val="0"/>
                  </a:srgbClr>
                </a:solidFill>
                <a:latin typeface="Calibri Light" panose="020F0302020204030204" pitchFamily="34" charset="0"/>
                <a:cs typeface="Calibri Light" panose="020F0302020204030204" pitchFamily="34" charset="0"/>
              </a:rPr>
              <a:t>The LEA’s Dashboard coordinator </a:t>
            </a:r>
            <a:r>
              <a:rPr lang="en-US" sz="2400" b="1" dirty="0">
                <a:solidFill>
                  <a:srgbClr val="192A2E">
                    <a:hueOff val="0"/>
                    <a:satOff val="0"/>
                    <a:lumOff val="0"/>
                    <a:alphaOff val="0"/>
                  </a:srgbClr>
                </a:solidFill>
                <a:latin typeface="Calibri Light" panose="020F0302020204030204" pitchFamily="34" charset="0"/>
                <a:cs typeface="Calibri Light" panose="020F0302020204030204" pitchFamily="34" charset="0"/>
              </a:rPr>
              <a:t>reports the Local Indicator results to the Dashboard</a:t>
            </a:r>
          </a:p>
        </p:txBody>
      </p:sp>
      <p:sp>
        <p:nvSpPr>
          <p:cNvPr id="11" name="Slide Number Placeholder 10">
            <a:extLst>
              <a:ext uri="{FF2B5EF4-FFF2-40B4-BE49-F238E27FC236}">
                <a16:creationId xmlns:a16="http://schemas.microsoft.com/office/drawing/2014/main" id="{E1806727-3EC3-4DE7-BE89-C4BA2909EA73}"/>
              </a:ext>
            </a:extLst>
          </p:cNvPr>
          <p:cNvSpPr>
            <a:spLocks noGrp="1"/>
          </p:cNvSpPr>
          <p:nvPr>
            <p:ph type="sldNum" sz="quarter" idx="12"/>
          </p:nvPr>
        </p:nvSpPr>
        <p:spPr/>
        <p:txBody>
          <a:bodyPr/>
          <a:lstStyle/>
          <a:p>
            <a:fld id="{294A09A9-5501-47C1-A89A-A340965A2BE2}" type="slidenum">
              <a:rPr lang="en-US" smtClean="0"/>
              <a:pPr/>
              <a:t>21</a:t>
            </a:fld>
            <a:endParaRPr lang="en-US" dirty="0"/>
          </a:p>
        </p:txBody>
      </p:sp>
    </p:spTree>
    <p:extLst>
      <p:ext uri="{BB962C8B-B14F-4D97-AF65-F5344CB8AC3E}">
        <p14:creationId xmlns:p14="http://schemas.microsoft.com/office/powerpoint/2010/main" val="108793103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p:txBody>
          <a:bodyPr>
            <a:normAutofit/>
          </a:bodyPr>
          <a:lstStyle/>
          <a:p>
            <a:r>
              <a:rPr lang="en-US" dirty="0"/>
              <a:t>The Dashboard Coordinator</a:t>
            </a:r>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Each year, the superintendent of the LEA or charter administrator must designate a Dashboard Coordinator to upload local indicator information in the Dashboard.</a:t>
            </a:r>
          </a:p>
          <a:p>
            <a:pPr marL="342900" indent="-342900">
              <a:buFont typeface="Arial" panose="020B0604020202020204" pitchFamily="34" charset="0"/>
              <a:buChar char="•"/>
            </a:pPr>
            <a:r>
              <a:rPr lang="en-US" dirty="0"/>
              <a:t>The Dashboard Coordinator must complete an application each year, even if the coordinator information has not changed. </a:t>
            </a:r>
          </a:p>
          <a:p>
            <a:pPr marL="342900" indent="-342900">
              <a:buFont typeface="Arial" panose="020B0604020202020204" pitchFamily="34" charset="0"/>
              <a:buChar char="•"/>
            </a:pPr>
            <a:r>
              <a:rPr lang="en-US" dirty="0"/>
              <a:t>The Superintendent of the LEA or the charter administrator must then approve the Dashboard Coordinator application.</a:t>
            </a:r>
          </a:p>
          <a:p>
            <a:pPr marL="342900" indent="-342900">
              <a:buFont typeface="Arial" panose="020B0604020202020204" pitchFamily="34" charset="0"/>
              <a:buChar char="•"/>
            </a:pPr>
            <a:r>
              <a:rPr lang="en-US" dirty="0"/>
              <a:t>Without an approved Dashboard Coordinator </a:t>
            </a:r>
          </a:p>
          <a:p>
            <a:pPr marL="342900" indent="-342900">
              <a:buFont typeface="Arial" panose="020B0604020202020204" pitchFamily="34" charset="0"/>
              <a:buChar char="•"/>
            </a:pPr>
            <a:endParaRPr lang="en-US" dirty="0"/>
          </a:p>
          <a:p>
            <a:endParaRPr lang="en-US" dirty="0"/>
          </a:p>
          <a:p>
            <a:endParaRPr lang="en-US" dirty="0"/>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p:txBody>
          <a:bodyPr/>
          <a:lstStyle/>
          <a:p>
            <a:fld id="{294A09A9-5501-47C1-A89A-A340965A2BE2}" type="slidenum">
              <a:rPr lang="en-US" smtClean="0"/>
              <a:pPr/>
              <a:t>22</a:t>
            </a:fld>
            <a:endParaRPr lang="en-US" dirty="0"/>
          </a:p>
        </p:txBody>
      </p:sp>
    </p:spTree>
    <p:extLst>
      <p:ext uri="{BB962C8B-B14F-4D97-AF65-F5344CB8AC3E}">
        <p14:creationId xmlns:p14="http://schemas.microsoft.com/office/powerpoint/2010/main" val="39583382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F4C30-FB3D-40E7-AFE7-2AB8B3F17661}"/>
              </a:ext>
            </a:extLst>
          </p:cNvPr>
          <p:cNvSpPr>
            <a:spLocks noGrp="1"/>
          </p:cNvSpPr>
          <p:nvPr>
            <p:ph type="title"/>
          </p:nvPr>
        </p:nvSpPr>
        <p:spPr/>
        <p:txBody>
          <a:bodyPr>
            <a:normAutofit fontScale="90000"/>
          </a:bodyPr>
          <a:lstStyle/>
          <a:p>
            <a:r>
              <a:rPr lang="en-US" dirty="0"/>
              <a:t>The Role of the Dashboard Coordinator</a:t>
            </a:r>
          </a:p>
        </p:txBody>
      </p:sp>
      <p:sp>
        <p:nvSpPr>
          <p:cNvPr id="3" name="Content Placeholder 2">
            <a:extLst>
              <a:ext uri="{FF2B5EF4-FFF2-40B4-BE49-F238E27FC236}">
                <a16:creationId xmlns:a16="http://schemas.microsoft.com/office/drawing/2014/main" id="{EFE3A8CB-973B-42E8-89BA-07ED7EF5FD8F}"/>
              </a:ext>
            </a:extLst>
          </p:cNvPr>
          <p:cNvSpPr>
            <a:spLocks noGrp="1"/>
          </p:cNvSpPr>
          <p:nvPr>
            <p:ph idx="1"/>
          </p:nvPr>
        </p:nvSpPr>
        <p:spPr>
          <a:xfrm>
            <a:off x="370390" y="2269474"/>
            <a:ext cx="11386181" cy="3966733"/>
          </a:xfrm>
        </p:spPr>
        <p:txBody>
          <a:bodyPr>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The role of the Dashboard Coordinator includes: </a:t>
            </a:r>
          </a:p>
          <a:p>
            <a:pPr marL="342900" indent="-342900">
              <a:buChar char="•"/>
            </a:pPr>
            <a:r>
              <a:rPr lang="en-US" dirty="0"/>
              <a:t>Uploading local indicator information;</a:t>
            </a:r>
          </a:p>
          <a:p>
            <a:pPr marL="952485" lvl="1" indent="-342900">
              <a:buChar char="•"/>
            </a:pPr>
            <a:r>
              <a:rPr lang="en-US" dirty="0"/>
              <a:t>(Note: Dashboard Coordinators must report their LEA’ local indicators during the reporting window to avoid receiving a performance rating of “Not Met”).</a:t>
            </a:r>
          </a:p>
          <a:p>
            <a:pPr marL="342900" indent="-342900">
              <a:buChar char="•"/>
            </a:pPr>
            <a:r>
              <a:rPr lang="en-US" dirty="0"/>
              <a:t>Checking information for accuracy and making sure all required elements have been addressed prior to submitting; and </a:t>
            </a:r>
          </a:p>
          <a:p>
            <a:pPr marL="342900" indent="-342900">
              <a:buChar char="•"/>
            </a:pPr>
            <a:r>
              <a:rPr lang="en-US" dirty="0"/>
              <a:t>Reviewing preview information for accuracy before the Dashboard goes public.</a:t>
            </a:r>
          </a:p>
        </p:txBody>
      </p:sp>
      <p:sp>
        <p:nvSpPr>
          <p:cNvPr id="9" name="Slide Number Placeholder 8">
            <a:extLst>
              <a:ext uri="{FF2B5EF4-FFF2-40B4-BE49-F238E27FC236}">
                <a16:creationId xmlns:a16="http://schemas.microsoft.com/office/drawing/2014/main" id="{B2DB0842-8014-4F40-AB24-BE9A7E00F86B}"/>
              </a:ext>
            </a:extLst>
          </p:cNvPr>
          <p:cNvSpPr>
            <a:spLocks noGrp="1"/>
          </p:cNvSpPr>
          <p:nvPr>
            <p:ph type="sldNum" sz="quarter" idx="12"/>
          </p:nvPr>
        </p:nvSpPr>
        <p:spPr/>
        <p:txBody>
          <a:bodyPr/>
          <a:lstStyle/>
          <a:p>
            <a:fld id="{294A09A9-5501-47C1-A89A-A340965A2BE2}" type="slidenum">
              <a:rPr lang="en-US" smtClean="0"/>
              <a:pPr/>
              <a:t>23</a:t>
            </a:fld>
            <a:endParaRPr lang="en-US" dirty="0"/>
          </a:p>
        </p:txBody>
      </p:sp>
    </p:spTree>
    <p:extLst>
      <p:ext uri="{BB962C8B-B14F-4D97-AF65-F5344CB8AC3E}">
        <p14:creationId xmlns:p14="http://schemas.microsoft.com/office/powerpoint/2010/main" val="25086560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812F437C-3702-4CF3-AF5E-7ABBF86E61F8}"/>
              </a:ext>
            </a:extLst>
          </p:cNvPr>
          <p:cNvSpPr>
            <a:spLocks noGrp="1"/>
          </p:cNvSpPr>
          <p:nvPr>
            <p:ph type="title"/>
          </p:nvPr>
        </p:nvSpPr>
        <p:spPr/>
        <p:txBody>
          <a:bodyPr/>
          <a:lstStyle/>
          <a:p>
            <a:r>
              <a:rPr lang="en-US" dirty="0"/>
              <a:t>Informing the LCAP</a:t>
            </a:r>
          </a:p>
        </p:txBody>
      </p:sp>
      <p:sp>
        <p:nvSpPr>
          <p:cNvPr id="8" name="Text Placeholder 7">
            <a:extLst>
              <a:ext uri="{FF2B5EF4-FFF2-40B4-BE49-F238E27FC236}">
                <a16:creationId xmlns:a16="http://schemas.microsoft.com/office/drawing/2014/main" id="{3A836DE1-DD9A-4156-ADA9-514DA2D4EBB3}"/>
              </a:ext>
            </a:extLst>
          </p:cNvPr>
          <p:cNvSpPr>
            <a:spLocks noGrp="1"/>
          </p:cNvSpPr>
          <p:nvPr>
            <p:ph type="body" idx="1"/>
          </p:nvPr>
        </p:nvSpPr>
        <p:spPr/>
        <p:txBody>
          <a:bodyPr/>
          <a:lstStyle/>
          <a:p>
            <a:r>
              <a:rPr lang="en-US" dirty="0">
                <a:solidFill>
                  <a:schemeClr val="tx2">
                    <a:lumMod val="75000"/>
                  </a:schemeClr>
                </a:solidFill>
              </a:rPr>
              <a:t>The connection between local indicator data and the LCAP</a:t>
            </a:r>
          </a:p>
        </p:txBody>
      </p:sp>
      <p:sp>
        <p:nvSpPr>
          <p:cNvPr id="6" name="Slide Number Placeholder 5">
            <a:extLst>
              <a:ext uri="{FF2B5EF4-FFF2-40B4-BE49-F238E27FC236}">
                <a16:creationId xmlns:a16="http://schemas.microsoft.com/office/drawing/2014/main" id="{372A8CBF-E1CC-486E-A5E3-852B16F99D17}"/>
              </a:ext>
            </a:extLst>
          </p:cNvPr>
          <p:cNvSpPr>
            <a:spLocks noGrp="1"/>
          </p:cNvSpPr>
          <p:nvPr>
            <p:ph type="sldNum" sz="quarter" idx="13"/>
          </p:nvPr>
        </p:nvSpPr>
        <p:spPr/>
        <p:txBody>
          <a:bodyPr/>
          <a:lstStyle/>
          <a:p>
            <a:fld id="{294A09A9-5501-47C1-A89A-A340965A2BE2}" type="slidenum">
              <a:rPr lang="en-US" smtClean="0"/>
              <a:pPr/>
              <a:t>24</a:t>
            </a:fld>
            <a:endParaRPr lang="en-US" dirty="0"/>
          </a:p>
        </p:txBody>
      </p:sp>
    </p:spTree>
    <p:extLst>
      <p:ext uri="{BB962C8B-B14F-4D97-AF65-F5344CB8AC3E}">
        <p14:creationId xmlns:p14="http://schemas.microsoft.com/office/powerpoint/2010/main" val="257959698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B03E7E02-9EAF-47E7-AB39-53BF5247FE60}"/>
              </a:ext>
            </a:extLst>
          </p:cNvPr>
          <p:cNvSpPr>
            <a:spLocks noGrp="1"/>
          </p:cNvSpPr>
          <p:nvPr>
            <p:ph type="title"/>
          </p:nvPr>
        </p:nvSpPr>
        <p:spPr/>
        <p:txBody>
          <a:bodyPr/>
          <a:lstStyle/>
          <a:p>
            <a:r>
              <a:rPr lang="en-US" dirty="0"/>
              <a:t>The LCAP</a:t>
            </a:r>
          </a:p>
        </p:txBody>
      </p:sp>
      <p:sp>
        <p:nvSpPr>
          <p:cNvPr id="3" name="Content Placeholder 2">
            <a:extLst>
              <a:ext uri="{FF2B5EF4-FFF2-40B4-BE49-F238E27FC236}">
                <a16:creationId xmlns:a16="http://schemas.microsoft.com/office/drawing/2014/main" id="{A4BF5FA1-8EA7-445B-A47D-B569026B0978}"/>
              </a:ext>
            </a:extLst>
          </p:cNvPr>
          <p:cNvSpPr>
            <a:spLocks noGrp="1"/>
          </p:cNvSpPr>
          <p:nvPr>
            <p:ph idx="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As we have discussed in previous webinars, the LCAP development process serves three distinct, but related functions:</a:t>
            </a:r>
          </a:p>
          <a:p>
            <a:pPr marL="1066785" lvl="1" indent="-457200">
              <a:spcBef>
                <a:spcPts val="1000"/>
              </a:spcBef>
              <a:buFont typeface="+mj-lt"/>
              <a:buAutoNum type="arabicPeriod"/>
            </a:pPr>
            <a:r>
              <a:rPr lang="en-US" dirty="0"/>
              <a:t>Comprehensive Strategic Planning</a:t>
            </a:r>
          </a:p>
          <a:p>
            <a:pPr marL="1066785" lvl="1" indent="-457200">
              <a:spcBef>
                <a:spcPts val="1000"/>
              </a:spcBef>
              <a:buFont typeface="+mj-lt"/>
              <a:buAutoNum type="arabicPeriod"/>
            </a:pPr>
            <a:r>
              <a:rPr lang="en-US" dirty="0"/>
              <a:t>Meaningful Engagement of Educational Partners</a:t>
            </a:r>
          </a:p>
          <a:p>
            <a:pPr marL="1066785" lvl="1" indent="-457200">
              <a:spcBef>
                <a:spcPts val="1000"/>
              </a:spcBef>
              <a:buFont typeface="+mj-lt"/>
              <a:buAutoNum type="arabicPeriod"/>
            </a:pPr>
            <a:r>
              <a:rPr lang="en-US" dirty="0"/>
              <a:t>Accountability and Compliance</a:t>
            </a:r>
          </a:p>
          <a:p>
            <a:pPr marL="342900" indent="-342900">
              <a:buFont typeface="Arial" panose="020B0604020202020204" pitchFamily="34" charset="0"/>
              <a:buChar char="•"/>
            </a:pPr>
            <a:r>
              <a:rPr lang="en" dirty="0"/>
              <a:t>Data collected as part of the </a:t>
            </a:r>
            <a:r>
              <a:rPr lang="en-US" dirty="0"/>
              <a:t>local indicator process </a:t>
            </a:r>
            <a:r>
              <a:rPr lang="en" dirty="0"/>
              <a:t>provides LEAs with a rich source of timely information that can be used along with state data, as applicable, to </a:t>
            </a:r>
            <a:r>
              <a:rPr lang="en-US" dirty="0"/>
              <a:t>develop</a:t>
            </a:r>
            <a:r>
              <a:rPr lang="en" dirty="0"/>
              <a:t> </a:t>
            </a:r>
            <a:r>
              <a:rPr lang="en-US" dirty="0"/>
              <a:t>goals and actions within the </a:t>
            </a:r>
            <a:r>
              <a:rPr lang="en" dirty="0"/>
              <a:t>LCAP that </a:t>
            </a:r>
            <a:r>
              <a:rPr lang="en-US" dirty="0"/>
              <a:t>are seek to address</a:t>
            </a:r>
            <a:r>
              <a:rPr lang="en" dirty="0"/>
              <a:t> the unique needs of students within the LEA. </a:t>
            </a:r>
            <a:endParaRPr lang="en-US" dirty="0"/>
          </a:p>
          <a:p>
            <a:pPr marL="342900" indent="-342900">
              <a:buFont typeface="Arial" panose="020B0604020202020204" pitchFamily="34" charset="0"/>
              <a:buChar char="•"/>
            </a:pPr>
            <a:endParaRPr lang="en-US" dirty="0"/>
          </a:p>
        </p:txBody>
      </p:sp>
      <p:sp>
        <p:nvSpPr>
          <p:cNvPr id="9" name="Slide Number Placeholder 8">
            <a:extLst>
              <a:ext uri="{FF2B5EF4-FFF2-40B4-BE49-F238E27FC236}">
                <a16:creationId xmlns:a16="http://schemas.microsoft.com/office/drawing/2014/main" id="{3919C7D4-B9C6-4537-A9B4-802FC6C7C975}"/>
              </a:ext>
            </a:extLst>
          </p:cNvPr>
          <p:cNvSpPr>
            <a:spLocks noGrp="1"/>
          </p:cNvSpPr>
          <p:nvPr>
            <p:ph type="sldNum" sz="quarter" idx="12"/>
          </p:nvPr>
        </p:nvSpPr>
        <p:spPr/>
        <p:txBody>
          <a:bodyPr/>
          <a:lstStyle/>
          <a:p>
            <a:fld id="{294A09A9-5501-47C1-A89A-A340965A2BE2}" type="slidenum">
              <a:rPr lang="en-US" smtClean="0"/>
              <a:pPr/>
              <a:t>25</a:t>
            </a:fld>
            <a:endParaRPr lang="en-US" dirty="0"/>
          </a:p>
        </p:txBody>
      </p:sp>
    </p:spTree>
    <p:extLst>
      <p:ext uri="{BB962C8B-B14F-4D97-AF65-F5344CB8AC3E}">
        <p14:creationId xmlns:p14="http://schemas.microsoft.com/office/powerpoint/2010/main" val="182104075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F3A148-2EED-49DE-933A-8977F682AC88}"/>
              </a:ext>
            </a:extLst>
          </p:cNvPr>
          <p:cNvSpPr>
            <a:spLocks noGrp="1"/>
          </p:cNvSpPr>
          <p:nvPr>
            <p:ph type="title"/>
          </p:nvPr>
        </p:nvSpPr>
        <p:spPr/>
        <p:txBody>
          <a:bodyPr>
            <a:normAutofit fontScale="90000"/>
          </a:bodyPr>
          <a:lstStyle/>
          <a:p>
            <a:r>
              <a:rPr lang="en-US" dirty="0"/>
              <a:t>Where does local data show up in the LCAP?</a:t>
            </a:r>
          </a:p>
        </p:txBody>
      </p:sp>
      <p:sp>
        <p:nvSpPr>
          <p:cNvPr id="3" name="Content Placeholder 2">
            <a:extLst>
              <a:ext uri="{FF2B5EF4-FFF2-40B4-BE49-F238E27FC236}">
                <a16:creationId xmlns:a16="http://schemas.microsoft.com/office/drawing/2014/main" id="{6676165E-F0E6-460B-892C-D362D9383B9F}"/>
              </a:ext>
            </a:extLst>
          </p:cNvPr>
          <p:cNvSpPr>
            <a:spLocks noGrp="1"/>
          </p:cNvSpPr>
          <p:nvPr>
            <p:ph idx="1"/>
          </p:nvPr>
        </p:nvSpPr>
        <p:spPr>
          <a:xfrm>
            <a:off x="370390" y="2253342"/>
            <a:ext cx="11386181" cy="3982865"/>
          </a:xfrm>
        </p:spPr>
        <p:txBody>
          <a:bodyPr>
            <a:normAutofit/>
          </a:bodyPr>
          <a:lstStyle/>
          <a:p>
            <a:pPr marL="342900" indent="-342900">
              <a:buFont typeface="Arial" panose="020B0604020202020204" pitchFamily="34" charset="0"/>
              <a:buChar char="•"/>
            </a:pPr>
            <a:r>
              <a:rPr lang="en-US" sz="2600" dirty="0"/>
              <a:t>Plan Summary</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indicators are explicitly referenced in the instructions)</a:t>
            </a:r>
          </a:p>
          <a:p>
            <a:pPr marL="342900" indent="-342900">
              <a:buFont typeface="Arial" panose="020B0604020202020204" pitchFamily="34" charset="0"/>
              <a:buChar char="•"/>
            </a:pPr>
            <a:r>
              <a:rPr lang="en-US" sz="2600" dirty="0"/>
              <a:t>Engaging Educational Partners</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 data can inform feedback)</a:t>
            </a:r>
          </a:p>
          <a:p>
            <a:pPr marL="342900" indent="-342900">
              <a:buFont typeface="Arial" panose="020B0604020202020204" pitchFamily="34" charset="0"/>
              <a:buChar char="•"/>
            </a:pPr>
            <a:r>
              <a:rPr lang="en-US" sz="2600" dirty="0"/>
              <a:t>Goals and Actions</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indicators are explicitly referenced in the instructions and local indicator data can inform the identification of needs, progress and effectiveness)</a:t>
            </a:r>
          </a:p>
          <a:p>
            <a:pPr marL="342900" indent="-342900">
              <a:buFont typeface="Arial" panose="020B0604020202020204" pitchFamily="34" charset="0"/>
              <a:buChar char="•"/>
            </a:pPr>
            <a:r>
              <a:rPr lang="en-US" sz="2600" dirty="0"/>
              <a:t>Increased or Improved Services</a:t>
            </a:r>
            <a:r>
              <a:rPr lang="en-US" sz="2600" dirty="0">
                <a:latin typeface="Trebuchet MS" panose="020B0603020202020204"/>
              </a:rPr>
              <a:t> </a:t>
            </a:r>
            <a:r>
              <a:rPr lang="en-US" sz="2600" dirty="0">
                <a:latin typeface="Calibri Light" panose="020F0302020204030204" pitchFamily="34" charset="0"/>
                <a:cs typeface="Calibri Light" panose="020F0302020204030204" pitchFamily="34" charset="0"/>
              </a:rPr>
              <a:t>(local indicator data can inform the identification of needs, progress and effectiveness)</a:t>
            </a:r>
          </a:p>
          <a:p>
            <a:pPr marL="342900" indent="-342900">
              <a:buFont typeface="Arial" panose="020B0604020202020204" pitchFamily="34" charset="0"/>
              <a:buChar char="•"/>
            </a:pPr>
            <a:endParaRPr lang="en-US" sz="2600" dirty="0">
              <a:latin typeface="Calibri Light" panose="020F0302020204030204" pitchFamily="34" charset="0"/>
              <a:cs typeface="Calibri Light" panose="020F0302020204030204" pitchFamily="34" charset="0"/>
            </a:endParaRPr>
          </a:p>
          <a:p>
            <a:pPr marL="342900" indent="-342900">
              <a:buFont typeface="Arial" panose="020B0604020202020204" pitchFamily="34" charset="0"/>
              <a:buChar char="•"/>
            </a:pPr>
            <a:endParaRPr lang="en-US" sz="2600" dirty="0"/>
          </a:p>
        </p:txBody>
      </p:sp>
      <p:sp>
        <p:nvSpPr>
          <p:cNvPr id="6" name="Slide Number Placeholder 5">
            <a:extLst>
              <a:ext uri="{FF2B5EF4-FFF2-40B4-BE49-F238E27FC236}">
                <a16:creationId xmlns:a16="http://schemas.microsoft.com/office/drawing/2014/main" id="{AF871805-21A3-47B8-AE6F-40492F50111D}"/>
              </a:ext>
            </a:extLst>
          </p:cNvPr>
          <p:cNvSpPr>
            <a:spLocks noGrp="1"/>
          </p:cNvSpPr>
          <p:nvPr>
            <p:ph type="sldNum" sz="quarter" idx="12"/>
          </p:nvPr>
        </p:nvSpPr>
        <p:spPr/>
        <p:txBody>
          <a:bodyPr/>
          <a:lstStyle/>
          <a:p>
            <a:fld id="{294A09A9-5501-47C1-A89A-A340965A2BE2}" type="slidenum">
              <a:rPr lang="en-US" smtClean="0"/>
              <a:pPr/>
              <a:t>26</a:t>
            </a:fld>
            <a:endParaRPr lang="en-US" dirty="0"/>
          </a:p>
        </p:txBody>
      </p:sp>
    </p:spTree>
    <p:extLst>
      <p:ext uri="{BB962C8B-B14F-4D97-AF65-F5344CB8AC3E}">
        <p14:creationId xmlns:p14="http://schemas.microsoft.com/office/powerpoint/2010/main" val="340618865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20C1993-C3FF-490B-B312-767E50AF829D}"/>
              </a:ext>
            </a:extLst>
          </p:cNvPr>
          <p:cNvSpPr>
            <a:spLocks noGrp="1"/>
          </p:cNvSpPr>
          <p:nvPr>
            <p:ph type="title"/>
          </p:nvPr>
        </p:nvSpPr>
        <p:spPr/>
        <p:txBody>
          <a:bodyPr>
            <a:normAutofit fontScale="90000"/>
          </a:bodyPr>
          <a:lstStyle/>
          <a:p>
            <a:r>
              <a:rPr lang="en-US" dirty="0"/>
              <a:t>Revisions to the Local Indicators</a:t>
            </a:r>
          </a:p>
        </p:txBody>
      </p:sp>
      <p:sp>
        <p:nvSpPr>
          <p:cNvPr id="2" name="Text Placeholder 1">
            <a:extLst>
              <a:ext uri="{FF2B5EF4-FFF2-40B4-BE49-F238E27FC236}">
                <a16:creationId xmlns:a16="http://schemas.microsoft.com/office/drawing/2014/main" id="{833B3C01-E17B-4589-BD5A-857BA6D2FEEA}"/>
              </a:ext>
            </a:extLst>
          </p:cNvPr>
          <p:cNvSpPr>
            <a:spLocks noGrp="1"/>
          </p:cNvSpPr>
          <p:nvPr>
            <p:ph type="body" idx="1"/>
          </p:nvPr>
        </p:nvSpPr>
        <p:spPr>
          <a:xfrm>
            <a:off x="831850" y="2148289"/>
            <a:ext cx="10515600" cy="1426184"/>
          </a:xfrm>
        </p:spPr>
        <p:txBody>
          <a:bodyPr/>
          <a:lstStyle/>
          <a:p>
            <a:r>
              <a:rPr lang="en-US" dirty="0">
                <a:solidFill>
                  <a:schemeClr val="tx2">
                    <a:lumMod val="75000"/>
                  </a:schemeClr>
                </a:solidFill>
              </a:rPr>
              <a:t>Required revisions to the local indicator reporting requirements for 2022.</a:t>
            </a:r>
          </a:p>
        </p:txBody>
      </p:sp>
      <p:sp>
        <p:nvSpPr>
          <p:cNvPr id="7" name="Slide Number Placeholder 6">
            <a:extLst>
              <a:ext uri="{FF2B5EF4-FFF2-40B4-BE49-F238E27FC236}">
                <a16:creationId xmlns:a16="http://schemas.microsoft.com/office/drawing/2014/main" id="{07D79170-B1CA-4CB3-9FE1-1B14FC401D1F}"/>
              </a:ext>
            </a:extLst>
          </p:cNvPr>
          <p:cNvSpPr>
            <a:spLocks noGrp="1"/>
          </p:cNvSpPr>
          <p:nvPr>
            <p:ph type="sldNum" sz="quarter" idx="13"/>
          </p:nvPr>
        </p:nvSpPr>
        <p:spPr/>
        <p:txBody>
          <a:bodyPr/>
          <a:lstStyle/>
          <a:p>
            <a:fld id="{48F63A3B-78C7-47BE-AE5E-E10140E04643}" type="slidenum">
              <a:rPr lang="en-US" smtClean="0"/>
              <a:pPr/>
              <a:t>27</a:t>
            </a:fld>
            <a:endParaRPr lang="en-US"/>
          </a:p>
        </p:txBody>
      </p:sp>
    </p:spTree>
    <p:extLst>
      <p:ext uri="{BB962C8B-B14F-4D97-AF65-F5344CB8AC3E}">
        <p14:creationId xmlns:p14="http://schemas.microsoft.com/office/powerpoint/2010/main" val="22710684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C09378-1BE2-49BC-A2D0-33FE7BA2D58A}"/>
              </a:ext>
            </a:extLst>
          </p:cNvPr>
          <p:cNvSpPr>
            <a:spLocks noGrp="1"/>
          </p:cNvSpPr>
          <p:nvPr>
            <p:ph type="title"/>
          </p:nvPr>
        </p:nvSpPr>
        <p:spPr>
          <a:xfrm>
            <a:off x="376629" y="406401"/>
            <a:ext cx="10646275" cy="1561662"/>
          </a:xfrm>
        </p:spPr>
        <p:txBody>
          <a:bodyPr>
            <a:normAutofit fontScale="90000"/>
          </a:bodyPr>
          <a:lstStyle/>
          <a:p>
            <a:r>
              <a:rPr lang="en-US" dirty="0"/>
              <a:t>Requirement to Reflect School-Level Data</a:t>
            </a:r>
          </a:p>
        </p:txBody>
      </p:sp>
      <p:sp>
        <p:nvSpPr>
          <p:cNvPr id="3" name="Content Placeholder 2">
            <a:extLst>
              <a:ext uri="{FF2B5EF4-FFF2-40B4-BE49-F238E27FC236}">
                <a16:creationId xmlns:a16="http://schemas.microsoft.com/office/drawing/2014/main" id="{F1CED923-AF4A-4049-9AF4-DD0295F9AD62}"/>
              </a:ext>
            </a:extLst>
          </p:cNvPr>
          <p:cNvSpPr>
            <a:spLocks noGrp="1"/>
          </p:cNvSpPr>
          <p:nvPr>
            <p:ph idx="1"/>
          </p:nvPr>
        </p:nvSpPr>
        <p:spPr/>
        <p:txBody>
          <a:bodyPr/>
          <a:lstStyle/>
          <a:p>
            <a:pPr marL="342900" indent="-342900">
              <a:buFont typeface="Arial" panose="020B0604020202020204" pitchFamily="34" charset="0"/>
              <a:buChar char="•"/>
            </a:pPr>
            <a:r>
              <a:rPr lang="en" dirty="0"/>
              <a:t>In 2020 </a:t>
            </a:r>
            <a:r>
              <a:rPr lang="en" i="1" dirty="0"/>
              <a:t>Education Code</a:t>
            </a:r>
            <a:r>
              <a:rPr lang="en" dirty="0"/>
              <a:t> (</a:t>
            </a:r>
            <a:r>
              <a:rPr lang="en" i="1" dirty="0"/>
              <a:t>EC</a:t>
            </a:r>
            <a:r>
              <a:rPr lang="en" dirty="0"/>
              <a:t>) Section 52064.5 was revised to require that local indicators reflect </a:t>
            </a:r>
            <a:r>
              <a:rPr lang="en-US" dirty="0"/>
              <a:t>school-level data when CDE collects or has access to that data. This is in contrast to the locally collected data typically used for local indicators. </a:t>
            </a:r>
          </a:p>
          <a:p>
            <a:pPr marL="342900" indent="-342900">
              <a:buFont typeface="Arial" panose="020B0604020202020204" pitchFamily="34" charset="0"/>
              <a:buChar char="•"/>
            </a:pPr>
            <a:r>
              <a:rPr lang="en" dirty="0"/>
              <a:t>Beginning with the reporting of local indicators for the 2021-22 school year, LEAs must, when possible, use state reported data for the most recently available year when completing the self-reflection tool, reporting to their governing body and educational partners, and utilizing data for planning purposes</a:t>
            </a:r>
            <a:r>
              <a:rPr lang="en-US" dirty="0"/>
              <a:t>.</a:t>
            </a:r>
            <a:endParaRPr lang="en" dirty="0"/>
          </a:p>
          <a:p>
            <a:pPr marL="342900" indent="-342900">
              <a:buFont typeface="Arial" panose="020B0604020202020204" pitchFamily="34" charset="0"/>
              <a:buChar char="•"/>
            </a:pPr>
            <a:r>
              <a:rPr lang="en" dirty="0"/>
              <a:t>The first local indicator to be impacted by this change is the teacher assignment portion of Priority 1. </a:t>
            </a:r>
          </a:p>
          <a:p>
            <a:endParaRPr lang="en" dirty="0"/>
          </a:p>
          <a:p>
            <a:endParaRPr lang="en-US" dirty="0"/>
          </a:p>
          <a:p>
            <a:endParaRPr lang="en-US" dirty="0"/>
          </a:p>
        </p:txBody>
      </p:sp>
      <p:sp>
        <p:nvSpPr>
          <p:cNvPr id="6" name="Slide Number Placeholder 5">
            <a:extLst>
              <a:ext uri="{FF2B5EF4-FFF2-40B4-BE49-F238E27FC236}">
                <a16:creationId xmlns:a16="http://schemas.microsoft.com/office/drawing/2014/main" id="{FF5A81A7-562F-4E3B-9200-8F25C5DBAAA6}"/>
              </a:ext>
            </a:extLst>
          </p:cNvPr>
          <p:cNvSpPr>
            <a:spLocks noGrp="1"/>
          </p:cNvSpPr>
          <p:nvPr>
            <p:ph type="sldNum" sz="quarter" idx="12"/>
          </p:nvPr>
        </p:nvSpPr>
        <p:spPr/>
        <p:txBody>
          <a:bodyPr/>
          <a:lstStyle/>
          <a:p>
            <a:fld id="{294A09A9-5501-47C1-A89A-A340965A2BE2}" type="slidenum">
              <a:rPr lang="en-US" smtClean="0"/>
              <a:pPr/>
              <a:t>28</a:t>
            </a:fld>
            <a:endParaRPr lang="en-US" dirty="0"/>
          </a:p>
        </p:txBody>
      </p:sp>
    </p:spTree>
    <p:extLst>
      <p:ext uri="{BB962C8B-B14F-4D97-AF65-F5344CB8AC3E}">
        <p14:creationId xmlns:p14="http://schemas.microsoft.com/office/powerpoint/2010/main" val="322356173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F25EEC-100D-4158-9E50-CACE6FA78F97}"/>
              </a:ext>
            </a:extLst>
          </p:cNvPr>
          <p:cNvSpPr>
            <a:spLocks noGrp="1"/>
          </p:cNvSpPr>
          <p:nvPr>
            <p:ph type="title"/>
          </p:nvPr>
        </p:nvSpPr>
        <p:spPr/>
        <p:txBody>
          <a:bodyPr>
            <a:normAutofit fontScale="90000"/>
          </a:bodyPr>
          <a:lstStyle/>
          <a:p>
            <a:r>
              <a:rPr lang="en-US" dirty="0"/>
              <a:t>Locally Reporting </a:t>
            </a:r>
            <a:r>
              <a:rPr lang="en" dirty="0"/>
              <a:t>Teacher Assignment Data for Priority 1</a:t>
            </a:r>
            <a:endParaRPr lang="en-US" dirty="0"/>
          </a:p>
        </p:txBody>
      </p:sp>
      <p:sp>
        <p:nvSpPr>
          <p:cNvPr id="3" name="Content Placeholder 2">
            <a:extLst>
              <a:ext uri="{FF2B5EF4-FFF2-40B4-BE49-F238E27FC236}">
                <a16:creationId xmlns:a16="http://schemas.microsoft.com/office/drawing/2014/main" id="{02E2D46A-64E7-40D4-8032-57D234875E09}"/>
              </a:ext>
            </a:extLst>
          </p:cNvPr>
          <p:cNvSpPr>
            <a:spLocks noGrp="1"/>
          </p:cNvSpPr>
          <p:nvPr>
            <p:ph idx="1"/>
          </p:nvPr>
        </p:nvSpPr>
        <p:spPr>
          <a:xfrm>
            <a:off x="370390" y="2194560"/>
            <a:ext cx="11386181" cy="4041648"/>
          </a:xfrm>
        </p:spPr>
        <p:txBody>
          <a:bodyPr/>
          <a:lstStyle/>
          <a:p>
            <a:pPr marL="342900" indent="-342900">
              <a:buFont typeface="Arial" panose="020B0604020202020204" pitchFamily="34" charset="0"/>
              <a:buChar char="•"/>
            </a:pPr>
            <a:r>
              <a:rPr lang="en-US" dirty="0"/>
              <a:t>LEAs will have access to the state data for Priority 1 beginning in the spring of 2022.  </a:t>
            </a:r>
          </a:p>
          <a:p>
            <a:pPr marL="342900" indent="-342900">
              <a:buFont typeface="Arial" panose="020B0604020202020204" pitchFamily="34" charset="0"/>
              <a:buChar char="•"/>
            </a:pPr>
            <a:r>
              <a:rPr lang="en-US" dirty="0"/>
              <a:t>LEAs should use this data for school and LEA planning and improvement processes, including the LCAP and for the presentation of the local indicator for Priority 1 to their local governing board or body during the meeting at which the LCAP is adopted. </a:t>
            </a:r>
          </a:p>
          <a:p>
            <a:endParaRPr lang="en" dirty="0"/>
          </a:p>
          <a:p>
            <a:endParaRPr lang="en-US" dirty="0"/>
          </a:p>
          <a:p>
            <a:endParaRPr lang="en-US" dirty="0"/>
          </a:p>
        </p:txBody>
      </p:sp>
      <p:sp>
        <p:nvSpPr>
          <p:cNvPr id="6" name="Slide Number Placeholder 5">
            <a:extLst>
              <a:ext uri="{FF2B5EF4-FFF2-40B4-BE49-F238E27FC236}">
                <a16:creationId xmlns:a16="http://schemas.microsoft.com/office/drawing/2014/main" id="{5A0797BC-CB88-4E61-8FDC-463DD14C25A9}"/>
              </a:ext>
            </a:extLst>
          </p:cNvPr>
          <p:cNvSpPr>
            <a:spLocks noGrp="1"/>
          </p:cNvSpPr>
          <p:nvPr>
            <p:ph type="sldNum" sz="quarter" idx="12"/>
          </p:nvPr>
        </p:nvSpPr>
        <p:spPr/>
        <p:txBody>
          <a:bodyPr/>
          <a:lstStyle/>
          <a:p>
            <a:fld id="{294A09A9-5501-47C1-A89A-A340965A2BE2}" type="slidenum">
              <a:rPr lang="en-US" smtClean="0"/>
              <a:pPr/>
              <a:t>29</a:t>
            </a:fld>
            <a:endParaRPr lang="en-US" dirty="0"/>
          </a:p>
        </p:txBody>
      </p:sp>
    </p:spTree>
    <p:extLst>
      <p:ext uri="{BB962C8B-B14F-4D97-AF65-F5344CB8AC3E}">
        <p14:creationId xmlns:p14="http://schemas.microsoft.com/office/powerpoint/2010/main" val="151575021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954A7F-F207-410A-A816-8D83D7509C9B}"/>
              </a:ext>
            </a:extLst>
          </p:cNvPr>
          <p:cNvSpPr>
            <a:spLocks noGrp="1"/>
          </p:cNvSpPr>
          <p:nvPr>
            <p:ph type="title"/>
          </p:nvPr>
        </p:nvSpPr>
        <p:spPr>
          <a:xfrm>
            <a:off x="381001" y="876926"/>
            <a:ext cx="5536324" cy="1356607"/>
          </a:xfrm>
        </p:spPr>
        <p:txBody>
          <a:bodyPr/>
          <a:lstStyle/>
          <a:p>
            <a:r>
              <a:rPr lang="en-US" dirty="0"/>
              <a:t>Purpose</a:t>
            </a:r>
          </a:p>
        </p:txBody>
      </p:sp>
      <p:sp>
        <p:nvSpPr>
          <p:cNvPr id="3" name="Content Placeholder 2">
            <a:extLst>
              <a:ext uri="{FF2B5EF4-FFF2-40B4-BE49-F238E27FC236}">
                <a16:creationId xmlns:a16="http://schemas.microsoft.com/office/drawing/2014/main" id="{3380CCB9-7418-40EE-B09E-BD177E60A694}"/>
              </a:ext>
            </a:extLst>
          </p:cNvPr>
          <p:cNvSpPr>
            <a:spLocks noGrp="1"/>
          </p:cNvSpPr>
          <p:nvPr>
            <p:ph idx="1"/>
          </p:nvPr>
        </p:nvSpPr>
        <p:spPr>
          <a:xfrm>
            <a:off x="381000" y="1887171"/>
            <a:ext cx="5381904" cy="3782109"/>
          </a:xfrm>
        </p:spPr>
        <p:txBody>
          <a:bodyPr>
            <a:normAutofit lnSpcReduction="10000"/>
          </a:bodyPr>
          <a:lstStyle/>
          <a:p>
            <a:pPr marL="342900" indent="-342900">
              <a:buFont typeface="Arial" panose="020B0604020202020204" pitchFamily="34" charset="0"/>
              <a:buChar char="•"/>
            </a:pPr>
            <a:r>
              <a:rPr lang="en-US" dirty="0">
                <a:solidFill>
                  <a:schemeClr val="tx1"/>
                </a:solidFill>
              </a:rPr>
              <a:t>Review California’s State Accountability System </a:t>
            </a:r>
          </a:p>
          <a:p>
            <a:pPr marL="342900" indent="-342900">
              <a:buFont typeface="Arial" panose="020B0604020202020204" pitchFamily="34" charset="0"/>
              <a:buChar char="•"/>
            </a:pPr>
            <a:r>
              <a:rPr lang="en-US" dirty="0">
                <a:solidFill>
                  <a:schemeClr val="tx1"/>
                </a:solidFill>
              </a:rPr>
              <a:t>Review the Local Indicator Performance standards and reporting requirements </a:t>
            </a:r>
          </a:p>
          <a:p>
            <a:pPr marL="342900" indent="-342900">
              <a:buFont typeface="Arial" panose="020B0604020202020204" pitchFamily="34" charset="0"/>
              <a:buChar char="•"/>
            </a:pPr>
            <a:r>
              <a:rPr lang="en-US" dirty="0">
                <a:solidFill>
                  <a:schemeClr val="tx1"/>
                </a:solidFill>
              </a:rPr>
              <a:t>Review the connection between the local indicators the LCAP</a:t>
            </a:r>
          </a:p>
          <a:p>
            <a:pPr marL="342900" indent="-342900">
              <a:buFont typeface="Arial" panose="020B0604020202020204" pitchFamily="34" charset="0"/>
              <a:buChar char="•"/>
            </a:pPr>
            <a:r>
              <a:rPr lang="en-US" dirty="0">
                <a:solidFill>
                  <a:schemeClr val="tx1"/>
                </a:solidFill>
              </a:rPr>
              <a:t>Provide an example of using local indicator data to inform the LCAP</a:t>
            </a:r>
          </a:p>
        </p:txBody>
      </p:sp>
      <p:sp>
        <p:nvSpPr>
          <p:cNvPr id="5" name="Slide Number Placeholder 4">
            <a:extLst>
              <a:ext uri="{FF2B5EF4-FFF2-40B4-BE49-F238E27FC236}">
                <a16:creationId xmlns:a16="http://schemas.microsoft.com/office/drawing/2014/main" id="{DC54361D-003D-469E-9D13-B90A2813EB26}"/>
              </a:ext>
            </a:extLst>
          </p:cNvPr>
          <p:cNvSpPr>
            <a:spLocks noGrp="1"/>
          </p:cNvSpPr>
          <p:nvPr>
            <p:ph type="sldNum" sz="quarter" idx="4"/>
          </p:nvPr>
        </p:nvSpPr>
        <p:spPr/>
        <p:txBody>
          <a:bodyPr/>
          <a:lstStyle/>
          <a:p>
            <a:fld id="{294A09A9-5501-47C1-A89A-A340965A2BE2}" type="slidenum">
              <a:rPr lang="en-US" smtClean="0"/>
              <a:pPr/>
              <a:t>3</a:t>
            </a:fld>
            <a:endParaRPr lang="en-US" dirty="0"/>
          </a:p>
        </p:txBody>
      </p:sp>
    </p:spTree>
    <p:extLst>
      <p:ext uri="{BB962C8B-B14F-4D97-AF65-F5344CB8AC3E}">
        <p14:creationId xmlns:p14="http://schemas.microsoft.com/office/powerpoint/2010/main" val="117062694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C56F63-BA44-4D11-A634-88F5A5CD90FD}"/>
              </a:ext>
            </a:extLst>
          </p:cNvPr>
          <p:cNvSpPr>
            <a:spLocks noGrp="1"/>
          </p:cNvSpPr>
          <p:nvPr>
            <p:ph type="title"/>
          </p:nvPr>
        </p:nvSpPr>
        <p:spPr/>
        <p:txBody>
          <a:bodyPr>
            <a:normAutofit fontScale="90000"/>
          </a:bodyPr>
          <a:lstStyle/>
          <a:p>
            <a:r>
              <a:rPr lang="en-US" dirty="0"/>
              <a:t>Reporting </a:t>
            </a:r>
            <a:r>
              <a:rPr lang="en" dirty="0"/>
              <a:t>Priority 1 </a:t>
            </a:r>
            <a:r>
              <a:rPr lang="en-US" dirty="0"/>
              <a:t>in the Dashboard</a:t>
            </a:r>
          </a:p>
        </p:txBody>
      </p:sp>
      <p:sp>
        <p:nvSpPr>
          <p:cNvPr id="3" name="Content Placeholder 2">
            <a:extLst>
              <a:ext uri="{FF2B5EF4-FFF2-40B4-BE49-F238E27FC236}">
                <a16:creationId xmlns:a16="http://schemas.microsoft.com/office/drawing/2014/main" id="{FD5C8EF6-41C0-41BE-AEF1-6CD7E8CD69C6}"/>
              </a:ext>
            </a:extLst>
          </p:cNvPr>
          <p:cNvSpPr>
            <a:spLocks noGrp="1"/>
          </p:cNvSpPr>
          <p:nvPr>
            <p:ph idx="1"/>
          </p:nvPr>
        </p:nvSpPr>
        <p:spPr>
          <a:xfrm>
            <a:off x="370390" y="2235200"/>
            <a:ext cx="11386181" cy="4001008"/>
          </a:xfrm>
        </p:spPr>
        <p:txBody>
          <a:bodyPr/>
          <a:lstStyle/>
          <a:p>
            <a:pPr marL="342900" indent="-342900">
              <a:buFont typeface="Arial" panose="020B0604020202020204" pitchFamily="34" charset="0"/>
              <a:buChar char="•"/>
            </a:pPr>
            <a:r>
              <a:rPr lang="en-US" dirty="0"/>
              <a:t>Beginning with the reporting of local indicators for the 2021-22 school year, the CDE will prepopulate the teacher assignment portion of the Local Indicator for Priority 1 when the 2022 Dashboard reporting window opens. </a:t>
            </a:r>
          </a:p>
          <a:p>
            <a:pPr marL="342900" indent="-342900">
              <a:buFont typeface="Arial" panose="020B0604020202020204" pitchFamily="34" charset="0"/>
              <a:buChar char="•"/>
            </a:pPr>
            <a:r>
              <a:rPr lang="en-US" dirty="0"/>
              <a:t>Accordingly, LEAs will not report the teacher </a:t>
            </a:r>
            <a:r>
              <a:rPr lang="en-US" dirty="0" err="1"/>
              <a:t>missassignment</a:t>
            </a:r>
            <a:r>
              <a:rPr lang="en-US" dirty="0"/>
              <a:t> portion of local indicator for Priority 1 in the Dashboard in the fall of 2022. </a:t>
            </a:r>
          </a:p>
          <a:p>
            <a:pPr marL="342900" indent="-342900">
              <a:buFont typeface="Arial" panose="020B0604020202020204" pitchFamily="34" charset="0"/>
              <a:buChar char="•"/>
            </a:pPr>
            <a:r>
              <a:rPr lang="en-US" dirty="0"/>
              <a:t>LEAs will continue to report the number/percentage of students without access to their own copies of standards-aligned instructional materials for use at school and at home and the number of identified instances where facilities do not meet the “good repair” standard (including deficiencies and extreme deficiencies) in the Dashboard as usual.</a:t>
            </a:r>
          </a:p>
          <a:p>
            <a:pPr marL="342900" indent="-342900">
              <a:buFont typeface="Arial" panose="020B0604020202020204" pitchFamily="34" charset="0"/>
              <a:buChar char="•"/>
            </a:pPr>
            <a:endParaRPr lang="en" dirty="0"/>
          </a:p>
          <a:p>
            <a:endParaRPr lang="en" dirty="0"/>
          </a:p>
          <a:p>
            <a:endParaRPr lang="en-US" dirty="0"/>
          </a:p>
          <a:p>
            <a:endParaRPr lang="en-US" dirty="0"/>
          </a:p>
        </p:txBody>
      </p:sp>
      <p:sp>
        <p:nvSpPr>
          <p:cNvPr id="6" name="Slide Number Placeholder 5">
            <a:extLst>
              <a:ext uri="{FF2B5EF4-FFF2-40B4-BE49-F238E27FC236}">
                <a16:creationId xmlns:a16="http://schemas.microsoft.com/office/drawing/2014/main" id="{004EFB37-41B5-4884-859E-E234DF75867B}"/>
              </a:ext>
            </a:extLst>
          </p:cNvPr>
          <p:cNvSpPr>
            <a:spLocks noGrp="1"/>
          </p:cNvSpPr>
          <p:nvPr>
            <p:ph type="sldNum" sz="quarter" idx="12"/>
          </p:nvPr>
        </p:nvSpPr>
        <p:spPr/>
        <p:txBody>
          <a:bodyPr/>
          <a:lstStyle/>
          <a:p>
            <a:fld id="{294A09A9-5501-47C1-A89A-A340965A2BE2}" type="slidenum">
              <a:rPr lang="en-US" smtClean="0"/>
              <a:pPr/>
              <a:t>30</a:t>
            </a:fld>
            <a:endParaRPr lang="en-US" dirty="0"/>
          </a:p>
        </p:txBody>
      </p:sp>
    </p:spTree>
    <p:extLst>
      <p:ext uri="{BB962C8B-B14F-4D97-AF65-F5344CB8AC3E}">
        <p14:creationId xmlns:p14="http://schemas.microsoft.com/office/powerpoint/2010/main" val="368553003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9029C4-E58D-4A7C-8FFA-5DAAE99B99CA}"/>
              </a:ext>
            </a:extLst>
          </p:cNvPr>
          <p:cNvSpPr>
            <a:spLocks noGrp="1"/>
          </p:cNvSpPr>
          <p:nvPr>
            <p:ph type="title"/>
          </p:nvPr>
        </p:nvSpPr>
        <p:spPr/>
        <p:txBody>
          <a:bodyPr>
            <a:normAutofit fontScale="90000"/>
          </a:bodyPr>
          <a:lstStyle/>
          <a:p>
            <a:r>
              <a:rPr lang="en-US" dirty="0"/>
              <a:t>Revision of the Priority 3 Self-Reflection Tool</a:t>
            </a:r>
          </a:p>
        </p:txBody>
      </p:sp>
      <p:sp>
        <p:nvSpPr>
          <p:cNvPr id="3" name="Content Placeholder 2">
            <a:extLst>
              <a:ext uri="{FF2B5EF4-FFF2-40B4-BE49-F238E27FC236}">
                <a16:creationId xmlns:a16="http://schemas.microsoft.com/office/drawing/2014/main" id="{CB2C0496-DD63-4CD0-B8D4-C40AAA591DB1}"/>
              </a:ext>
            </a:extLst>
          </p:cNvPr>
          <p:cNvSpPr>
            <a:spLocks noGrp="1"/>
          </p:cNvSpPr>
          <p:nvPr>
            <p:ph idx="1"/>
          </p:nvPr>
        </p:nvSpPr>
        <p:spPr>
          <a:xfrm>
            <a:off x="370390" y="2194560"/>
            <a:ext cx="11386181" cy="4041648"/>
          </a:xfrm>
        </p:spPr>
        <p:txBody>
          <a:bodyPr/>
          <a:lstStyle/>
          <a:p>
            <a:pPr marL="342900" indent="-342900">
              <a:buFont typeface="Arial" panose="020B0604020202020204" pitchFamily="34" charset="0"/>
              <a:buChar char="•"/>
            </a:pPr>
            <a:r>
              <a:rPr lang="en-US" dirty="0"/>
              <a:t>In </a:t>
            </a:r>
            <a:r>
              <a:rPr lang="en" dirty="0"/>
              <a:t>March 2020, </a:t>
            </a:r>
            <a:r>
              <a:rPr lang="en-US" dirty="0"/>
              <a:t>t</a:t>
            </a:r>
            <a:r>
              <a:rPr lang="en" dirty="0"/>
              <a:t>he SBE </a:t>
            </a:r>
            <a:r>
              <a:rPr lang="en-US" dirty="0"/>
              <a:t>adopted a </a:t>
            </a:r>
            <a:r>
              <a:rPr lang="en" dirty="0"/>
              <a:t>revised </a:t>
            </a:r>
            <a:r>
              <a:rPr lang="en-US" dirty="0"/>
              <a:t>l</a:t>
            </a:r>
            <a:r>
              <a:rPr lang="en" dirty="0"/>
              <a:t>ocal </a:t>
            </a:r>
            <a:r>
              <a:rPr lang="en-US" dirty="0"/>
              <a:t>i</a:t>
            </a:r>
            <a:r>
              <a:rPr lang="en" dirty="0"/>
              <a:t>ndicator </a:t>
            </a:r>
            <a:r>
              <a:rPr lang="en-US" dirty="0"/>
              <a:t>self-reflection t</a:t>
            </a:r>
            <a:r>
              <a:rPr lang="en" dirty="0"/>
              <a:t>ool </a:t>
            </a:r>
            <a:r>
              <a:rPr lang="en-US" dirty="0"/>
              <a:t>for </a:t>
            </a:r>
            <a:r>
              <a:rPr lang="en" dirty="0"/>
              <a:t>Priority 3. </a:t>
            </a:r>
            <a:endParaRPr lang="en-US" dirty="0"/>
          </a:p>
          <a:p>
            <a:pPr marL="342900" indent="-342900">
              <a:buFont typeface="Arial" panose="020B0604020202020204" pitchFamily="34" charset="0"/>
              <a:buChar char="•"/>
            </a:pPr>
            <a:r>
              <a:rPr lang="en-US" dirty="0"/>
              <a:t>The Local Performance Indicator Quick Guide has been updated to include the revised self-reflection tool for Priority 3. </a:t>
            </a:r>
          </a:p>
          <a:p>
            <a:pPr marL="342900" indent="-342900">
              <a:buFont typeface="Arial" panose="020B0604020202020204" pitchFamily="34" charset="0"/>
              <a:buChar char="•"/>
            </a:pPr>
            <a:r>
              <a:rPr lang="en-US" dirty="0"/>
              <a:t>In general, the tool retains the same structure, ratings, and statements of practice; however changes have been made to the instructions and the narrative prompts.</a:t>
            </a:r>
            <a:r>
              <a:rPr lang="en" dirty="0"/>
              <a:t>  </a:t>
            </a:r>
          </a:p>
          <a:p>
            <a:pPr marL="342900" indent="-342900">
              <a:buFont typeface="Arial" panose="020B0604020202020204" pitchFamily="34" charset="0"/>
              <a:buChar char="•"/>
            </a:pPr>
            <a:endParaRPr lang="en" dirty="0"/>
          </a:p>
          <a:p>
            <a:endParaRPr lang="en" dirty="0"/>
          </a:p>
          <a:p>
            <a:endParaRPr lang="en" dirty="0"/>
          </a:p>
          <a:p>
            <a:endParaRPr lang="en" dirty="0"/>
          </a:p>
          <a:p>
            <a:endParaRPr lang="en-US" dirty="0"/>
          </a:p>
          <a:p>
            <a:endParaRPr lang="en-US" dirty="0"/>
          </a:p>
        </p:txBody>
      </p:sp>
      <p:sp>
        <p:nvSpPr>
          <p:cNvPr id="6" name="Slide Number Placeholder 5">
            <a:extLst>
              <a:ext uri="{FF2B5EF4-FFF2-40B4-BE49-F238E27FC236}">
                <a16:creationId xmlns:a16="http://schemas.microsoft.com/office/drawing/2014/main" id="{0E76E71D-5DA1-467E-A7CD-B3CE93F04E31}"/>
              </a:ext>
            </a:extLst>
          </p:cNvPr>
          <p:cNvSpPr>
            <a:spLocks noGrp="1"/>
          </p:cNvSpPr>
          <p:nvPr>
            <p:ph type="sldNum" sz="quarter" idx="12"/>
          </p:nvPr>
        </p:nvSpPr>
        <p:spPr/>
        <p:txBody>
          <a:bodyPr/>
          <a:lstStyle/>
          <a:p>
            <a:fld id="{294A09A9-5501-47C1-A89A-A340965A2BE2}" type="slidenum">
              <a:rPr lang="en-US" smtClean="0"/>
              <a:pPr/>
              <a:t>31</a:t>
            </a:fld>
            <a:endParaRPr lang="en-US" dirty="0"/>
          </a:p>
        </p:txBody>
      </p:sp>
    </p:spTree>
    <p:extLst>
      <p:ext uri="{BB962C8B-B14F-4D97-AF65-F5344CB8AC3E}">
        <p14:creationId xmlns:p14="http://schemas.microsoft.com/office/powerpoint/2010/main" val="251201311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00461D4-E1BB-48E4-9B22-EBD636997E18}"/>
              </a:ext>
            </a:extLst>
          </p:cNvPr>
          <p:cNvSpPr>
            <a:spLocks noGrp="1"/>
          </p:cNvSpPr>
          <p:nvPr>
            <p:ph type="title"/>
          </p:nvPr>
        </p:nvSpPr>
        <p:spPr/>
        <p:txBody>
          <a:bodyPr/>
          <a:lstStyle/>
          <a:p>
            <a:r>
              <a:rPr lang="en-US" dirty="0"/>
              <a:t>Overview of Changes</a:t>
            </a:r>
          </a:p>
        </p:txBody>
      </p:sp>
      <p:sp>
        <p:nvSpPr>
          <p:cNvPr id="3" name="Content Placeholder 2">
            <a:extLst>
              <a:ext uri="{FF2B5EF4-FFF2-40B4-BE49-F238E27FC236}">
                <a16:creationId xmlns:a16="http://schemas.microsoft.com/office/drawing/2014/main" id="{22AB328A-99E3-43A1-9270-19EF14E2C264}"/>
              </a:ext>
            </a:extLst>
          </p:cNvPr>
          <p:cNvSpPr>
            <a:spLocks noGrp="1"/>
          </p:cNvSpPr>
          <p:nvPr>
            <p:ph idx="1"/>
          </p:nvPr>
        </p:nvSpPr>
        <p:spPr>
          <a:xfrm>
            <a:off x="370390" y="1652530"/>
            <a:ext cx="11386181" cy="4583678"/>
          </a:xfrm>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buChar char="•"/>
            </a:pPr>
            <a:r>
              <a:rPr lang="en-US" dirty="0"/>
              <a:t>The instructions have been revised to clarify that the ratings for each statement of practice and the narrative responses for each of the three sections must be based on an analysis of both input from educational partners and local data. </a:t>
            </a:r>
          </a:p>
          <a:p>
            <a:pPr marL="342900" indent="-342900">
              <a:buChar char="•"/>
            </a:pPr>
            <a:r>
              <a:rPr lang="en-US" dirty="0"/>
              <a:t>The narrative prompt for each of the three sections has been broken into three separate prompts. Moving forward LEAs will be required to reflect on the following for each of the three sections:</a:t>
            </a:r>
          </a:p>
          <a:p>
            <a:pPr marL="952485" lvl="1" indent="-342900">
              <a:spcBef>
                <a:spcPts val="1000"/>
              </a:spcBef>
              <a:buFont typeface="Arial" panose="020B0604020202020204" pitchFamily="34" charset="0"/>
              <a:buChar char="•"/>
            </a:pPr>
            <a:r>
              <a:rPr lang="en-US" dirty="0"/>
              <a:t>Strengths and progress;</a:t>
            </a:r>
          </a:p>
          <a:p>
            <a:pPr marL="952485" lvl="1" indent="-342900">
              <a:spcBef>
                <a:spcPts val="1000"/>
              </a:spcBef>
              <a:buFont typeface="Arial" panose="020B0604020202020204" pitchFamily="34" charset="0"/>
              <a:buChar char="•"/>
            </a:pPr>
            <a:r>
              <a:rPr lang="en-US" dirty="0"/>
              <a:t>Focus area(s) for improvement; and </a:t>
            </a:r>
          </a:p>
          <a:p>
            <a:pPr marL="952485" lvl="1" indent="-342900">
              <a:spcBef>
                <a:spcPts val="1000"/>
              </a:spcBef>
              <a:buFont typeface="Arial" panose="020B0604020202020204" pitchFamily="34" charset="0"/>
              <a:buChar char="•"/>
            </a:pPr>
            <a:r>
              <a:rPr lang="en-US" dirty="0"/>
              <a:t>How the LEA will improve engagement of underrepresented families identified during the self-reflection process.</a:t>
            </a:r>
          </a:p>
          <a:p>
            <a:endParaRPr lang="en-US" dirty="0"/>
          </a:p>
        </p:txBody>
      </p:sp>
      <p:sp>
        <p:nvSpPr>
          <p:cNvPr id="7" name="Slide Number Placeholder 6">
            <a:extLst>
              <a:ext uri="{FF2B5EF4-FFF2-40B4-BE49-F238E27FC236}">
                <a16:creationId xmlns:a16="http://schemas.microsoft.com/office/drawing/2014/main" id="{89F2181B-FB39-4EF2-A805-8F2F2A0FBE78}"/>
              </a:ext>
            </a:extLst>
          </p:cNvPr>
          <p:cNvSpPr>
            <a:spLocks noGrp="1"/>
          </p:cNvSpPr>
          <p:nvPr>
            <p:ph type="sldNum" sz="quarter" idx="12"/>
          </p:nvPr>
        </p:nvSpPr>
        <p:spPr/>
        <p:txBody>
          <a:bodyPr/>
          <a:lstStyle/>
          <a:p>
            <a:fld id="{294A09A9-5501-47C1-A89A-A340965A2BE2}" type="slidenum">
              <a:rPr lang="en-US" smtClean="0"/>
              <a:pPr/>
              <a:t>32</a:t>
            </a:fld>
            <a:endParaRPr lang="en-US" dirty="0"/>
          </a:p>
        </p:txBody>
      </p:sp>
    </p:spTree>
    <p:extLst>
      <p:ext uri="{BB962C8B-B14F-4D97-AF65-F5344CB8AC3E}">
        <p14:creationId xmlns:p14="http://schemas.microsoft.com/office/powerpoint/2010/main" val="2989813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42A41338-0A5F-4277-8751-49B653CC70FA}"/>
              </a:ext>
            </a:extLst>
          </p:cNvPr>
          <p:cNvSpPr>
            <a:spLocks noGrp="1"/>
          </p:cNvSpPr>
          <p:nvPr>
            <p:ph type="title"/>
          </p:nvPr>
        </p:nvSpPr>
        <p:spPr/>
        <p:txBody>
          <a:bodyPr/>
          <a:lstStyle/>
          <a:p>
            <a:r>
              <a:rPr lang="en-US" dirty="0"/>
              <a:t>Overview of the Process</a:t>
            </a:r>
          </a:p>
        </p:txBody>
      </p:sp>
      <p:sp>
        <p:nvSpPr>
          <p:cNvPr id="2" name="Text Placeholder 1">
            <a:extLst>
              <a:ext uri="{FF2B5EF4-FFF2-40B4-BE49-F238E27FC236}">
                <a16:creationId xmlns:a16="http://schemas.microsoft.com/office/drawing/2014/main" id="{0C85CD2E-A162-4CA2-93F0-D4E043EA34BE}"/>
              </a:ext>
            </a:extLst>
          </p:cNvPr>
          <p:cNvSpPr>
            <a:spLocks noGrp="1"/>
          </p:cNvSpPr>
          <p:nvPr>
            <p:ph type="body" idx="1"/>
          </p:nvPr>
        </p:nvSpPr>
        <p:spPr>
          <a:xfrm>
            <a:off x="196828" y="2234387"/>
            <a:ext cx="3205396" cy="619011"/>
          </a:xfrm>
        </p:spPr>
        <p:txBody>
          <a:bodyPr/>
          <a:lstStyle/>
          <a:p>
            <a:r>
              <a:rPr lang="en-US" dirty="0"/>
              <a:t>Step 1</a:t>
            </a:r>
          </a:p>
        </p:txBody>
      </p:sp>
      <p:sp>
        <p:nvSpPr>
          <p:cNvPr id="3" name="Content Placeholder 2">
            <a:extLst>
              <a:ext uri="{FF2B5EF4-FFF2-40B4-BE49-F238E27FC236}">
                <a16:creationId xmlns:a16="http://schemas.microsoft.com/office/drawing/2014/main" id="{AD3CFEE2-7ADC-4AFA-AC48-B58BE4CA20EF}"/>
              </a:ext>
            </a:extLst>
          </p:cNvPr>
          <p:cNvSpPr>
            <a:spLocks noGrp="1"/>
          </p:cNvSpPr>
          <p:nvPr>
            <p:ph sz="half" idx="2"/>
          </p:nvPr>
        </p:nvSpPr>
        <p:spPr>
          <a:xfrm>
            <a:off x="209869" y="2931896"/>
            <a:ext cx="2888469" cy="3075360"/>
          </a:xfrm>
        </p:spPr>
        <p:txBody>
          <a:bodyPr>
            <a:normAutofit/>
          </a:bodyPr>
          <a:lstStyle/>
          <a:p>
            <a:r>
              <a:rPr lang="en-US" sz="2400" dirty="0">
                <a:solidFill>
                  <a:schemeClr val="tx2">
                    <a:lumMod val="75000"/>
                  </a:schemeClr>
                </a:solidFill>
              </a:rPr>
              <a:t>Collect and analyze input from educational partners and local data</a:t>
            </a:r>
          </a:p>
        </p:txBody>
      </p:sp>
      <p:sp>
        <p:nvSpPr>
          <p:cNvPr id="4" name="Text Placeholder 3">
            <a:extLst>
              <a:ext uri="{FF2B5EF4-FFF2-40B4-BE49-F238E27FC236}">
                <a16:creationId xmlns:a16="http://schemas.microsoft.com/office/drawing/2014/main" id="{B31527DD-0CFE-4D40-87F3-9E442AF61F4F}"/>
              </a:ext>
            </a:extLst>
          </p:cNvPr>
          <p:cNvSpPr>
            <a:spLocks noGrp="1"/>
          </p:cNvSpPr>
          <p:nvPr>
            <p:ph type="body" sz="quarter" idx="3"/>
          </p:nvPr>
        </p:nvSpPr>
        <p:spPr>
          <a:xfrm>
            <a:off x="3098338" y="2234387"/>
            <a:ext cx="3221182" cy="619011"/>
          </a:xfrm>
        </p:spPr>
        <p:txBody>
          <a:bodyPr/>
          <a:lstStyle/>
          <a:p>
            <a:r>
              <a:rPr lang="en-US" dirty="0"/>
              <a:t>Step 2</a:t>
            </a:r>
          </a:p>
        </p:txBody>
      </p:sp>
      <p:sp>
        <p:nvSpPr>
          <p:cNvPr id="5" name="Content Placeholder 4">
            <a:extLst>
              <a:ext uri="{FF2B5EF4-FFF2-40B4-BE49-F238E27FC236}">
                <a16:creationId xmlns:a16="http://schemas.microsoft.com/office/drawing/2014/main" id="{9CA3220E-2C38-492B-B667-C665FD347B67}"/>
              </a:ext>
            </a:extLst>
          </p:cNvPr>
          <p:cNvSpPr>
            <a:spLocks noGrp="1"/>
          </p:cNvSpPr>
          <p:nvPr>
            <p:ph sz="quarter" idx="4"/>
          </p:nvPr>
        </p:nvSpPr>
        <p:spPr>
          <a:xfrm>
            <a:off x="3098338" y="2931896"/>
            <a:ext cx="2891214" cy="3092898"/>
          </a:xfrm>
        </p:spPr>
        <p:txBody>
          <a:bodyPr>
            <a:noAutofit/>
          </a:bodyPr>
          <a:lstStyle/>
          <a:p>
            <a:r>
              <a:rPr lang="en-US" sz="2400" dirty="0">
                <a:solidFill>
                  <a:schemeClr val="tx2">
                    <a:lumMod val="75000"/>
                  </a:schemeClr>
                </a:solidFill>
              </a:rPr>
              <a:t>Use the analysis to rate LEA’s current stage of implementation for each of the four  practices in each of the three sections</a:t>
            </a:r>
          </a:p>
        </p:txBody>
      </p:sp>
      <p:sp>
        <p:nvSpPr>
          <p:cNvPr id="6" name="Text Placeholder 5">
            <a:extLst>
              <a:ext uri="{FF2B5EF4-FFF2-40B4-BE49-F238E27FC236}">
                <a16:creationId xmlns:a16="http://schemas.microsoft.com/office/drawing/2014/main" id="{F1DF6C2C-AECE-4405-9EAD-3E003F4C3979}"/>
              </a:ext>
            </a:extLst>
          </p:cNvPr>
          <p:cNvSpPr>
            <a:spLocks noGrp="1"/>
          </p:cNvSpPr>
          <p:nvPr>
            <p:ph type="body" sz="quarter" idx="10"/>
          </p:nvPr>
        </p:nvSpPr>
        <p:spPr>
          <a:xfrm>
            <a:off x="6303734" y="2273636"/>
            <a:ext cx="3221182" cy="619011"/>
          </a:xfrm>
        </p:spPr>
        <p:txBody>
          <a:bodyPr/>
          <a:lstStyle/>
          <a:p>
            <a:r>
              <a:rPr lang="en-US" dirty="0"/>
              <a:t>Step 3</a:t>
            </a:r>
          </a:p>
        </p:txBody>
      </p:sp>
      <p:sp>
        <p:nvSpPr>
          <p:cNvPr id="7" name="Content Placeholder 6">
            <a:extLst>
              <a:ext uri="{FF2B5EF4-FFF2-40B4-BE49-F238E27FC236}">
                <a16:creationId xmlns:a16="http://schemas.microsoft.com/office/drawing/2014/main" id="{6B0E57CC-97F7-41AE-BFF4-FDAE19FD9266}"/>
              </a:ext>
            </a:extLst>
          </p:cNvPr>
          <p:cNvSpPr>
            <a:spLocks noGrp="1"/>
          </p:cNvSpPr>
          <p:nvPr>
            <p:ph sz="quarter" idx="11"/>
          </p:nvPr>
        </p:nvSpPr>
        <p:spPr>
          <a:xfrm>
            <a:off x="6096000" y="2931896"/>
            <a:ext cx="6096000" cy="3245384"/>
          </a:xfrm>
        </p:spPr>
        <p:txBody>
          <a:bodyPr>
            <a:noAutofit/>
          </a:bodyPr>
          <a:lstStyle/>
          <a:p>
            <a:r>
              <a:rPr lang="en-US" sz="2400" dirty="0">
                <a:solidFill>
                  <a:schemeClr val="tx2">
                    <a:lumMod val="75000"/>
                  </a:schemeClr>
                </a:solidFill>
              </a:rPr>
              <a:t>Respond to the three prompts in relation to each of the three sections:</a:t>
            </a:r>
          </a:p>
          <a:p>
            <a:r>
              <a:rPr lang="en-US" sz="2400" dirty="0">
                <a:solidFill>
                  <a:schemeClr val="tx2">
                    <a:lumMod val="75000"/>
                  </a:schemeClr>
                </a:solidFill>
              </a:rPr>
              <a:t>Strengths and progress;</a:t>
            </a:r>
          </a:p>
          <a:p>
            <a:r>
              <a:rPr lang="en-US" sz="2400" dirty="0">
                <a:solidFill>
                  <a:schemeClr val="tx2">
                    <a:lumMod val="75000"/>
                  </a:schemeClr>
                </a:solidFill>
              </a:rPr>
              <a:t>Focus area(s) for improvement; and </a:t>
            </a:r>
          </a:p>
          <a:p>
            <a:r>
              <a:rPr lang="en-US" sz="2400" dirty="0">
                <a:solidFill>
                  <a:schemeClr val="tx2">
                    <a:lumMod val="75000"/>
                  </a:schemeClr>
                </a:solidFill>
              </a:rPr>
              <a:t>How the LEA will improve engagement of underrepresented families identified during the self-reflection process.</a:t>
            </a:r>
          </a:p>
        </p:txBody>
      </p:sp>
      <p:sp>
        <p:nvSpPr>
          <p:cNvPr id="11" name="Slide Number Placeholder 10">
            <a:extLst>
              <a:ext uri="{FF2B5EF4-FFF2-40B4-BE49-F238E27FC236}">
                <a16:creationId xmlns:a16="http://schemas.microsoft.com/office/drawing/2014/main" id="{74923180-FB6D-4960-95D5-BF470C0225DE}"/>
              </a:ext>
            </a:extLst>
          </p:cNvPr>
          <p:cNvSpPr>
            <a:spLocks noGrp="1"/>
          </p:cNvSpPr>
          <p:nvPr>
            <p:ph type="sldNum" sz="quarter" idx="12"/>
          </p:nvPr>
        </p:nvSpPr>
        <p:spPr/>
        <p:txBody>
          <a:bodyPr/>
          <a:lstStyle/>
          <a:p>
            <a:fld id="{294A09A9-5501-47C1-A89A-A340965A2BE2}" type="slidenum">
              <a:rPr lang="en-US" smtClean="0"/>
              <a:pPr/>
              <a:t>33</a:t>
            </a:fld>
            <a:endParaRPr lang="en-US" dirty="0"/>
          </a:p>
        </p:txBody>
      </p:sp>
    </p:spTree>
    <p:extLst>
      <p:ext uri="{BB962C8B-B14F-4D97-AF65-F5344CB8AC3E}">
        <p14:creationId xmlns:p14="http://schemas.microsoft.com/office/powerpoint/2010/main" val="3880117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A112BECF-0D97-475D-9FCA-82B9A024059A}"/>
              </a:ext>
            </a:extLst>
          </p:cNvPr>
          <p:cNvSpPr>
            <a:spLocks noGrp="1"/>
          </p:cNvSpPr>
          <p:nvPr>
            <p:ph type="title"/>
          </p:nvPr>
        </p:nvSpPr>
        <p:spPr/>
        <p:txBody>
          <a:bodyPr>
            <a:noAutofit/>
          </a:bodyPr>
          <a:lstStyle/>
          <a:p>
            <a:r>
              <a:rPr lang="en-US" dirty="0"/>
              <a:t>Revised Instructions (1 of 4)</a:t>
            </a:r>
            <a:br>
              <a:rPr lang="en-US" dirty="0"/>
            </a:br>
            <a:endParaRPr lang="en-US" dirty="0"/>
          </a:p>
        </p:txBody>
      </p:sp>
      <p:sp>
        <p:nvSpPr>
          <p:cNvPr id="3" name="Content Placeholder 2">
            <a:extLst>
              <a:ext uri="{FF2B5EF4-FFF2-40B4-BE49-F238E27FC236}">
                <a16:creationId xmlns:a16="http://schemas.microsoft.com/office/drawing/2014/main" id="{A0F129AD-87F8-4C15-924F-04C1864875AD}"/>
              </a:ext>
            </a:extLst>
          </p:cNvPr>
          <p:cNvSpPr>
            <a:spLocks noGrp="1"/>
          </p:cNvSpPr>
          <p:nvPr>
            <p:ph idx="1"/>
          </p:nvPr>
        </p:nvSpPr>
        <p:spPr/>
        <p:txBody>
          <a:bodyPr vert="horz" lIns="91440" tIns="45720" rIns="91440" bIns="45720" rtlCol="0" anchor="t">
            <a:normAutofit/>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pPr marL="342900" indent="-342900">
              <a:buFont typeface="Arial" panose="020B0604020202020204" pitchFamily="34" charset="0"/>
              <a:buChar char="•"/>
            </a:pPr>
            <a:r>
              <a:rPr lang="en-US" dirty="0"/>
              <a:t>[The Priority 3] self-reflection tool is organized into three sections. Each section includes research and evidence-based practices in family engagement:  </a:t>
            </a:r>
          </a:p>
          <a:p>
            <a:pPr marL="951865" lvl="1" indent="-342900">
              <a:spcBef>
                <a:spcPts val="1000"/>
              </a:spcBef>
              <a:buChar char="•"/>
            </a:pPr>
            <a:r>
              <a:rPr lang="en-US" dirty="0"/>
              <a:t>Building Relationships between School Staff and Families  </a:t>
            </a:r>
          </a:p>
          <a:p>
            <a:pPr marL="951865" lvl="1" indent="-342900">
              <a:spcBef>
                <a:spcPts val="1000"/>
              </a:spcBef>
              <a:buChar char="•"/>
            </a:pPr>
            <a:r>
              <a:rPr lang="en-US" dirty="0"/>
              <a:t>Building Partnerships for Student Outcomes  </a:t>
            </a:r>
          </a:p>
          <a:p>
            <a:pPr marL="951865" lvl="1" indent="-342900">
              <a:spcBef>
                <a:spcPts val="1000"/>
              </a:spcBef>
              <a:buChar char="•"/>
            </a:pPr>
            <a:r>
              <a:rPr lang="en-US" dirty="0"/>
              <a:t>Seeking Input for Decision-Making  </a:t>
            </a:r>
          </a:p>
        </p:txBody>
      </p:sp>
      <p:sp>
        <p:nvSpPr>
          <p:cNvPr id="7" name="Slide Number Placeholder 6">
            <a:extLst>
              <a:ext uri="{FF2B5EF4-FFF2-40B4-BE49-F238E27FC236}">
                <a16:creationId xmlns:a16="http://schemas.microsoft.com/office/drawing/2014/main" id="{43859A2F-5CF7-4BBE-A6BA-6B431C1D1F13}"/>
              </a:ext>
            </a:extLst>
          </p:cNvPr>
          <p:cNvSpPr>
            <a:spLocks noGrp="1"/>
          </p:cNvSpPr>
          <p:nvPr>
            <p:ph type="sldNum" sz="quarter" idx="12"/>
          </p:nvPr>
        </p:nvSpPr>
        <p:spPr/>
        <p:txBody>
          <a:bodyPr/>
          <a:lstStyle/>
          <a:p>
            <a:fld id="{294A09A9-5501-47C1-A89A-A340965A2BE2}" type="slidenum">
              <a:rPr lang="en-US" smtClean="0"/>
              <a:pPr/>
              <a:t>34</a:t>
            </a:fld>
            <a:endParaRPr lang="en-US" dirty="0"/>
          </a:p>
        </p:txBody>
      </p:sp>
    </p:spTree>
    <p:extLst>
      <p:ext uri="{BB962C8B-B14F-4D97-AF65-F5344CB8AC3E}">
        <p14:creationId xmlns:p14="http://schemas.microsoft.com/office/powerpoint/2010/main" val="12100696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578199-6B28-4A7C-B116-2DA7FEEF17AB}"/>
              </a:ext>
            </a:extLst>
          </p:cNvPr>
          <p:cNvSpPr>
            <a:spLocks noGrp="1"/>
          </p:cNvSpPr>
          <p:nvPr>
            <p:ph type="title"/>
          </p:nvPr>
        </p:nvSpPr>
        <p:spPr/>
        <p:txBody>
          <a:bodyPr>
            <a:normAutofit fontScale="90000"/>
          </a:bodyPr>
          <a:lstStyle/>
          <a:p>
            <a:r>
              <a:rPr lang="en-US" dirty="0"/>
              <a:t>Revised Instructions (2 of 4)</a:t>
            </a:r>
            <a:br>
              <a:rPr lang="en-US" dirty="0"/>
            </a:br>
            <a:endParaRPr lang="en-US" dirty="0"/>
          </a:p>
        </p:txBody>
      </p:sp>
      <p:sp>
        <p:nvSpPr>
          <p:cNvPr id="3" name="Content Placeholder 2">
            <a:extLst>
              <a:ext uri="{FF2B5EF4-FFF2-40B4-BE49-F238E27FC236}">
                <a16:creationId xmlns:a16="http://schemas.microsoft.com/office/drawing/2014/main" id="{9634576A-6786-4D7E-BF71-FB6C51995272}"/>
              </a:ext>
            </a:extLst>
          </p:cNvPr>
          <p:cNvSpPr>
            <a:spLocks noGrp="1"/>
          </p:cNvSpPr>
          <p:nvPr>
            <p:ph idx="1"/>
          </p:nvPr>
        </p:nvSpPr>
        <p:spPr/>
        <p:txBody>
          <a:bodyPr/>
          <a:lstStyle/>
          <a:p>
            <a:pPr marL="342900" indent="-342900">
              <a:buFont typeface="Arial" panose="020B0604020202020204" pitchFamily="34" charset="0"/>
              <a:buChar char="•"/>
            </a:pPr>
            <a:r>
              <a:rPr lang="en-US" dirty="0"/>
              <a:t>Based on an evaluation of data, including educational partner input, an LEA uses this self-reflection tool to report on its progress successes and area(s) of need related to family engagement policies, programs, and practices. </a:t>
            </a:r>
          </a:p>
          <a:p>
            <a:pPr marL="342900" indent="-342900">
              <a:buFont typeface="Arial" panose="020B0604020202020204" pitchFamily="34" charset="0"/>
              <a:buChar char="•"/>
            </a:pPr>
            <a:r>
              <a:rPr lang="en-US" dirty="0"/>
              <a:t>This tool will enable an LEA to engage in continuous improvement and determine next steps to make improvements in the areas identified. </a:t>
            </a:r>
          </a:p>
          <a:p>
            <a:pPr marL="342900" indent="-342900">
              <a:buFont typeface="Arial" panose="020B0604020202020204" pitchFamily="34" charset="0"/>
              <a:buChar char="•"/>
            </a:pPr>
            <a:r>
              <a:rPr lang="en-US" dirty="0"/>
              <a:t>The results of the process should be used to inform the LCAP and its development process, including assessing prior year goals, actions and services and in modifying future goals, actions, and services in the LCAP.  </a:t>
            </a:r>
          </a:p>
        </p:txBody>
      </p:sp>
      <p:sp>
        <p:nvSpPr>
          <p:cNvPr id="6" name="Slide Number Placeholder 5">
            <a:extLst>
              <a:ext uri="{FF2B5EF4-FFF2-40B4-BE49-F238E27FC236}">
                <a16:creationId xmlns:a16="http://schemas.microsoft.com/office/drawing/2014/main" id="{6A19E19E-D32E-4AF7-8ACC-109DD5B5429D}"/>
              </a:ext>
            </a:extLst>
          </p:cNvPr>
          <p:cNvSpPr>
            <a:spLocks noGrp="1"/>
          </p:cNvSpPr>
          <p:nvPr>
            <p:ph type="sldNum" sz="quarter" idx="12"/>
          </p:nvPr>
        </p:nvSpPr>
        <p:spPr/>
        <p:txBody>
          <a:bodyPr/>
          <a:lstStyle/>
          <a:p>
            <a:fld id="{294A09A9-5501-47C1-A89A-A340965A2BE2}" type="slidenum">
              <a:rPr lang="en-US" smtClean="0"/>
              <a:pPr/>
              <a:t>35</a:t>
            </a:fld>
            <a:endParaRPr lang="en-US" dirty="0"/>
          </a:p>
        </p:txBody>
      </p:sp>
    </p:spTree>
    <p:extLst>
      <p:ext uri="{BB962C8B-B14F-4D97-AF65-F5344CB8AC3E}">
        <p14:creationId xmlns:p14="http://schemas.microsoft.com/office/powerpoint/2010/main" val="2278826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9ACA6E7-8DCC-4A47-BAA6-C711902A14C2}"/>
              </a:ext>
            </a:extLst>
          </p:cNvPr>
          <p:cNvSpPr>
            <a:spLocks noGrp="1"/>
          </p:cNvSpPr>
          <p:nvPr>
            <p:ph type="title"/>
          </p:nvPr>
        </p:nvSpPr>
        <p:spPr/>
        <p:txBody>
          <a:bodyPr/>
          <a:lstStyle/>
          <a:p>
            <a:r>
              <a:rPr lang="en-US" dirty="0"/>
              <a:t>Revised Instructions (3 of 4)</a:t>
            </a:r>
          </a:p>
        </p:txBody>
      </p:sp>
      <p:sp>
        <p:nvSpPr>
          <p:cNvPr id="3" name="Content Placeholder 2">
            <a:extLst>
              <a:ext uri="{FF2B5EF4-FFF2-40B4-BE49-F238E27FC236}">
                <a16:creationId xmlns:a16="http://schemas.microsoft.com/office/drawing/2014/main" id="{8B5DFC4A-E41B-4B4B-AC71-4D4D0D2C1ADE}"/>
              </a:ext>
            </a:extLst>
          </p:cNvPr>
          <p:cNvSpPr>
            <a:spLocks noGrp="1"/>
          </p:cNvSpPr>
          <p:nvPr>
            <p:ph idx="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LEAs are to implement the following self-reflection process:  </a:t>
            </a:r>
          </a:p>
          <a:p>
            <a:r>
              <a:rPr lang="en-US" dirty="0"/>
              <a:t>Identify the diverse educational partners that need to participate in the self-reflection process in order to ensure input from all groups of families, staff and students in the LEA, including families of unduplicated students and families of individuals with exceptional needs as well as families of underrepresented students.  </a:t>
            </a:r>
          </a:p>
          <a:p>
            <a:r>
              <a:rPr lang="en-US" dirty="0"/>
              <a:t>Engage educational partners in determining what data and information will be considered to complete the self-reflection tool. LEAs should consider how the practices apply to families of all student groups, including families of unduplicated students and families of individuals with exceptional needs as well as families of underrepresented students.  </a:t>
            </a:r>
          </a:p>
          <a:p>
            <a:endParaRPr lang="en-US" dirty="0"/>
          </a:p>
        </p:txBody>
      </p:sp>
      <p:sp>
        <p:nvSpPr>
          <p:cNvPr id="7" name="Slide Number Placeholder 6">
            <a:extLst>
              <a:ext uri="{FF2B5EF4-FFF2-40B4-BE49-F238E27FC236}">
                <a16:creationId xmlns:a16="http://schemas.microsoft.com/office/drawing/2014/main" id="{C128C9EF-8592-4E9D-8AAA-99B6CFCF3F30}"/>
              </a:ext>
            </a:extLst>
          </p:cNvPr>
          <p:cNvSpPr>
            <a:spLocks noGrp="1"/>
          </p:cNvSpPr>
          <p:nvPr>
            <p:ph type="sldNum" sz="quarter" idx="12"/>
          </p:nvPr>
        </p:nvSpPr>
        <p:spPr/>
        <p:txBody>
          <a:bodyPr/>
          <a:lstStyle/>
          <a:p>
            <a:fld id="{294A09A9-5501-47C1-A89A-A340965A2BE2}" type="slidenum">
              <a:rPr lang="en-US" smtClean="0"/>
              <a:pPr/>
              <a:t>36</a:t>
            </a:fld>
            <a:endParaRPr lang="en-US" dirty="0"/>
          </a:p>
        </p:txBody>
      </p:sp>
    </p:spTree>
    <p:extLst>
      <p:ext uri="{BB962C8B-B14F-4D97-AF65-F5344CB8AC3E}">
        <p14:creationId xmlns:p14="http://schemas.microsoft.com/office/powerpoint/2010/main" val="40917312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60F4859F-337A-4F22-B1D1-39A10184FB57}"/>
              </a:ext>
            </a:extLst>
          </p:cNvPr>
          <p:cNvSpPr>
            <a:spLocks noGrp="1"/>
          </p:cNvSpPr>
          <p:nvPr>
            <p:ph type="title"/>
          </p:nvPr>
        </p:nvSpPr>
        <p:spPr/>
        <p:txBody>
          <a:bodyPr/>
          <a:lstStyle/>
          <a:p>
            <a:r>
              <a:rPr lang="en-US" dirty="0"/>
              <a:t>Revised Instructions (4 of 4)</a:t>
            </a:r>
          </a:p>
        </p:txBody>
      </p:sp>
      <p:sp>
        <p:nvSpPr>
          <p:cNvPr id="3" name="Content Placeholder 2">
            <a:extLst>
              <a:ext uri="{FF2B5EF4-FFF2-40B4-BE49-F238E27FC236}">
                <a16:creationId xmlns:a16="http://schemas.microsoft.com/office/drawing/2014/main" id="{7AD3EB5B-0200-4091-96B2-986A3D046632}"/>
              </a:ext>
            </a:extLst>
          </p:cNvPr>
          <p:cNvSpPr>
            <a:spLocks noGrp="1"/>
          </p:cNvSpPr>
          <p:nvPr>
            <p:ph idx="1"/>
          </p:nvPr>
        </p:nvSpPr>
        <p:spPr/>
        <p:txBody>
          <a:bodyPr/>
          <a:lst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a:lstStyle>
          <a:p>
            <a:r>
              <a:rPr lang="en-US" dirty="0"/>
              <a:t>Based on the analysis of educational partner input and local data, identify the number which best indicates the LEA’s current stage of implementation for each of the 12 practices using the following rating scale (lowest to highest):  </a:t>
            </a:r>
          </a:p>
          <a:p>
            <a:pPr lvl="1"/>
            <a:r>
              <a:rPr lang="en-US" dirty="0"/>
              <a:t>1 – Exploration and Research  </a:t>
            </a:r>
          </a:p>
          <a:p>
            <a:pPr lvl="1"/>
            <a:r>
              <a:rPr lang="en-US" dirty="0"/>
              <a:t>2 – Beginning Development  </a:t>
            </a:r>
          </a:p>
          <a:p>
            <a:pPr lvl="1"/>
            <a:r>
              <a:rPr lang="en-US" dirty="0"/>
              <a:t>3 – Initial Implementation  </a:t>
            </a:r>
          </a:p>
          <a:p>
            <a:pPr lvl="1"/>
            <a:r>
              <a:rPr lang="en-US" dirty="0"/>
              <a:t>4 – Full Implementation  </a:t>
            </a:r>
          </a:p>
          <a:p>
            <a:pPr lvl="1"/>
            <a:r>
              <a:rPr lang="en-US" dirty="0"/>
              <a:t>5 – Full Implementation and Sustainability  </a:t>
            </a:r>
          </a:p>
          <a:p>
            <a:r>
              <a:rPr lang="en-US" dirty="0"/>
              <a:t>Based on the analysis of educational partner input and local data, respond to each of the prompts pertaining to each section of the tool.  </a:t>
            </a:r>
          </a:p>
          <a:p>
            <a:endParaRPr lang="en-US" dirty="0"/>
          </a:p>
        </p:txBody>
      </p:sp>
      <p:sp>
        <p:nvSpPr>
          <p:cNvPr id="7" name="Slide Number Placeholder 6">
            <a:extLst>
              <a:ext uri="{FF2B5EF4-FFF2-40B4-BE49-F238E27FC236}">
                <a16:creationId xmlns:a16="http://schemas.microsoft.com/office/drawing/2014/main" id="{18FE0A01-BEE7-4DEB-A1E4-93AAF55E1DAF}"/>
              </a:ext>
            </a:extLst>
          </p:cNvPr>
          <p:cNvSpPr>
            <a:spLocks noGrp="1"/>
          </p:cNvSpPr>
          <p:nvPr>
            <p:ph type="sldNum" sz="quarter" idx="12"/>
          </p:nvPr>
        </p:nvSpPr>
        <p:spPr/>
        <p:txBody>
          <a:bodyPr/>
          <a:lstStyle/>
          <a:p>
            <a:fld id="{294A09A9-5501-47C1-A89A-A340965A2BE2}" type="slidenum">
              <a:rPr lang="en-US" smtClean="0"/>
              <a:pPr/>
              <a:t>37</a:t>
            </a:fld>
            <a:endParaRPr lang="en-US" dirty="0"/>
          </a:p>
        </p:txBody>
      </p:sp>
    </p:spTree>
    <p:extLst>
      <p:ext uri="{BB962C8B-B14F-4D97-AF65-F5344CB8AC3E}">
        <p14:creationId xmlns:p14="http://schemas.microsoft.com/office/powerpoint/2010/main" val="169804078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3" name="Title 2">
            <a:extLst>
              <a:ext uri="{FF2B5EF4-FFF2-40B4-BE49-F238E27FC236}">
                <a16:creationId xmlns:a16="http://schemas.microsoft.com/office/drawing/2014/main" id="{69B9F81A-9CC6-4BF1-9A67-28CFD45D81FF}"/>
              </a:ext>
            </a:extLst>
          </p:cNvPr>
          <p:cNvSpPr>
            <a:spLocks noGrp="1"/>
          </p:cNvSpPr>
          <p:nvPr>
            <p:ph type="title"/>
          </p:nvPr>
        </p:nvSpPr>
        <p:spPr/>
        <p:txBody>
          <a:bodyPr>
            <a:normAutofit/>
          </a:bodyPr>
          <a:lstStyle/>
          <a:p>
            <a:r>
              <a:rPr lang="en-US" dirty="0"/>
              <a:t>Example</a:t>
            </a:r>
          </a:p>
        </p:txBody>
      </p:sp>
      <p:sp>
        <p:nvSpPr>
          <p:cNvPr id="13" name="Text Placeholder 12">
            <a:extLst>
              <a:ext uri="{FF2B5EF4-FFF2-40B4-BE49-F238E27FC236}">
                <a16:creationId xmlns:a16="http://schemas.microsoft.com/office/drawing/2014/main" id="{0289A193-EC59-4C4F-995D-2F7E8D04AD8F}"/>
              </a:ext>
            </a:extLst>
          </p:cNvPr>
          <p:cNvSpPr>
            <a:spLocks noGrp="1"/>
          </p:cNvSpPr>
          <p:nvPr>
            <p:ph type="body" idx="1"/>
          </p:nvPr>
        </p:nvSpPr>
        <p:spPr/>
        <p:txBody>
          <a:bodyPr/>
          <a:lstStyle/>
          <a:p>
            <a:r>
              <a:rPr lang="en-US" dirty="0">
                <a:solidFill>
                  <a:schemeClr val="tx2">
                    <a:lumMod val="75000"/>
                  </a:schemeClr>
                </a:solidFill>
              </a:rPr>
              <a:t>An example of how an LEA might use the local indicator process to report progress and inform decision-making</a:t>
            </a:r>
          </a:p>
        </p:txBody>
      </p:sp>
      <p:sp>
        <p:nvSpPr>
          <p:cNvPr id="6" name="Slide Number Placeholder 5">
            <a:extLst>
              <a:ext uri="{FF2B5EF4-FFF2-40B4-BE49-F238E27FC236}">
                <a16:creationId xmlns:a16="http://schemas.microsoft.com/office/drawing/2014/main" id="{DC99B7E6-2652-4744-BD1E-B2D80E8AFF1A}"/>
              </a:ext>
            </a:extLst>
          </p:cNvPr>
          <p:cNvSpPr>
            <a:spLocks noGrp="1"/>
          </p:cNvSpPr>
          <p:nvPr>
            <p:ph type="sldNum" sz="quarter" idx="13"/>
          </p:nvPr>
        </p:nvSpPr>
        <p:spPr/>
        <p:txBody>
          <a:bodyPr/>
          <a:lstStyle/>
          <a:p>
            <a:fld id="{48F63A3B-78C7-47BE-AE5E-E10140E04643}" type="slidenum">
              <a:rPr lang="en-US" smtClean="0"/>
              <a:pPr/>
              <a:t>38</a:t>
            </a:fld>
            <a:endParaRPr lang="en-US"/>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F8CCD947-B126-42BC-9A30-2066168728C0}"/>
              </a:ext>
            </a:extLst>
          </p:cNvPr>
          <p:cNvSpPr>
            <a:spLocks noGrp="1"/>
          </p:cNvSpPr>
          <p:nvPr>
            <p:ph type="title"/>
          </p:nvPr>
        </p:nvSpPr>
        <p:spPr>
          <a:xfrm>
            <a:off x="484743" y="876926"/>
            <a:ext cx="5432582" cy="1356607"/>
          </a:xfrm>
        </p:spPr>
        <p:txBody>
          <a:bodyPr/>
          <a:lstStyle/>
          <a:p>
            <a:r>
              <a:rPr lang="en-US" dirty="0"/>
              <a:t>Disclaimer</a:t>
            </a:r>
          </a:p>
        </p:txBody>
      </p:sp>
      <p:sp>
        <p:nvSpPr>
          <p:cNvPr id="8" name="Content Placeholder 7">
            <a:extLst>
              <a:ext uri="{FF2B5EF4-FFF2-40B4-BE49-F238E27FC236}">
                <a16:creationId xmlns:a16="http://schemas.microsoft.com/office/drawing/2014/main" id="{696C7E32-4A64-495F-83FD-C9CBF379258A}"/>
              </a:ext>
            </a:extLst>
          </p:cNvPr>
          <p:cNvSpPr>
            <a:spLocks noGrp="1"/>
          </p:cNvSpPr>
          <p:nvPr>
            <p:ph idx="1"/>
          </p:nvPr>
        </p:nvSpPr>
        <p:spPr>
          <a:xfrm>
            <a:off x="484743" y="1916935"/>
            <a:ext cx="4781319" cy="3657600"/>
          </a:xfrm>
        </p:spPr>
        <p:txBody>
          <a:bodyPr vert="horz" lIns="91440" tIns="45720" rIns="91440" bIns="45720" rtlCol="0" anchor="t">
            <a:normAutofit/>
          </a:bodyPr>
          <a:lstStyle/>
          <a:p>
            <a:r>
              <a:rPr lang="en-US" dirty="0">
                <a:solidFill>
                  <a:schemeClr val="tx2">
                    <a:lumMod val="75000"/>
                  </a:schemeClr>
                </a:solidFill>
              </a:rPr>
              <a:t>The following is provided as an example. The example is not exhaustive, nor does it speak to the unique local context of each LEA. It is merely provided to demonstrate how information collected as part of the local indicator process may be used to inform an LEA and its community.</a:t>
            </a:r>
          </a:p>
        </p:txBody>
      </p:sp>
      <p:sp>
        <p:nvSpPr>
          <p:cNvPr id="6" name="Slide Number Placeholder 5">
            <a:extLst>
              <a:ext uri="{FF2B5EF4-FFF2-40B4-BE49-F238E27FC236}">
                <a16:creationId xmlns:a16="http://schemas.microsoft.com/office/drawing/2014/main" id="{B183C3E1-D5E6-4D8A-9365-3E4E468B1E5A}"/>
              </a:ext>
            </a:extLst>
          </p:cNvPr>
          <p:cNvSpPr>
            <a:spLocks noGrp="1"/>
          </p:cNvSpPr>
          <p:nvPr>
            <p:ph type="sldNum" sz="quarter" idx="4"/>
          </p:nvPr>
        </p:nvSpPr>
        <p:spPr/>
        <p:txBody>
          <a:bodyPr/>
          <a:lstStyle/>
          <a:p>
            <a:fld id="{294A09A9-5501-47C1-A89A-A340965A2BE2}" type="slidenum">
              <a:rPr lang="en-US" smtClean="0"/>
              <a:t>39</a:t>
            </a:fld>
            <a:endParaRPr lang="en-US" dirty="0"/>
          </a:p>
        </p:txBody>
      </p:sp>
    </p:spTree>
    <p:extLst>
      <p:ext uri="{BB962C8B-B14F-4D97-AF65-F5344CB8AC3E}">
        <p14:creationId xmlns:p14="http://schemas.microsoft.com/office/powerpoint/2010/main" val="15113815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B63E0FB-03A8-419E-9A10-33DFFD52565D}"/>
              </a:ext>
            </a:extLst>
          </p:cNvPr>
          <p:cNvSpPr>
            <a:spLocks noGrp="1"/>
          </p:cNvSpPr>
          <p:nvPr>
            <p:ph type="title"/>
          </p:nvPr>
        </p:nvSpPr>
        <p:spPr/>
        <p:txBody>
          <a:bodyPr>
            <a:normAutofit/>
          </a:bodyPr>
          <a:lstStyle/>
          <a:p>
            <a:r>
              <a:rPr lang="en-US" dirty="0"/>
              <a:t>Intended Audience</a:t>
            </a:r>
          </a:p>
        </p:txBody>
      </p:sp>
      <p:sp>
        <p:nvSpPr>
          <p:cNvPr id="8" name="Text Placeholder 7">
            <a:extLst>
              <a:ext uri="{FF2B5EF4-FFF2-40B4-BE49-F238E27FC236}">
                <a16:creationId xmlns:a16="http://schemas.microsoft.com/office/drawing/2014/main" id="{5006B9C6-5407-4D06-BE95-3E70E55A55EF}"/>
              </a:ext>
            </a:extLst>
          </p:cNvPr>
          <p:cNvSpPr>
            <a:spLocks noGrp="1"/>
          </p:cNvSpPr>
          <p:nvPr>
            <p:ph idx="1"/>
          </p:nvPr>
        </p:nvSpPr>
        <p:spPr/>
        <p:txBody>
          <a:bodyPr>
            <a:normAutofit lnSpcReduction="10000"/>
          </a:bodyPr>
          <a:lstStyle/>
          <a:p>
            <a:r>
              <a:rPr lang="en-US" dirty="0"/>
              <a:t>The intended audience for this presentation is anyone who will complete, review, or interact with the 2022–23 LCAP or local indicator process, including </a:t>
            </a:r>
          </a:p>
          <a:p>
            <a:pPr marL="342900" indent="-342900">
              <a:buFont typeface="Arial" panose="020B0604020202020204" pitchFamily="34" charset="0"/>
              <a:buChar char="•"/>
            </a:pPr>
            <a:r>
              <a:rPr lang="en-US" dirty="0"/>
              <a:t>Parents</a:t>
            </a:r>
          </a:p>
          <a:p>
            <a:pPr marL="342900" indent="-342900">
              <a:buFont typeface="Arial" panose="020B0604020202020204" pitchFamily="34" charset="0"/>
              <a:buChar char="•"/>
            </a:pPr>
            <a:r>
              <a:rPr lang="en-US" dirty="0"/>
              <a:t>Students</a:t>
            </a:r>
          </a:p>
          <a:p>
            <a:pPr marL="342900" indent="-342900">
              <a:buFont typeface="Arial" panose="020B0604020202020204" pitchFamily="34" charset="0"/>
              <a:buChar char="•"/>
            </a:pPr>
            <a:r>
              <a:rPr lang="en-US" dirty="0"/>
              <a:t>Teachers</a:t>
            </a:r>
          </a:p>
          <a:p>
            <a:pPr marL="342900" indent="-342900">
              <a:buFont typeface="Arial" panose="020B0604020202020204" pitchFamily="34" charset="0"/>
              <a:buChar char="•"/>
            </a:pPr>
            <a:r>
              <a:rPr lang="en-US" dirty="0"/>
              <a:t>Administrators</a:t>
            </a:r>
          </a:p>
          <a:p>
            <a:pPr marL="342900" indent="-342900">
              <a:buFont typeface="Arial" panose="020B0604020202020204" pitchFamily="34" charset="0"/>
              <a:buChar char="•"/>
            </a:pPr>
            <a:r>
              <a:rPr lang="en-US" dirty="0"/>
              <a:t>Advisory committee members</a:t>
            </a:r>
          </a:p>
          <a:p>
            <a:pPr marL="342900" indent="-342900">
              <a:buFont typeface="Arial" panose="020B0604020202020204" pitchFamily="34" charset="0"/>
              <a:buChar char="•"/>
            </a:pPr>
            <a:r>
              <a:rPr lang="en-US" dirty="0"/>
              <a:t>Members of governing boards or bodies</a:t>
            </a:r>
          </a:p>
          <a:p>
            <a:pPr marL="342900" indent="-342900">
              <a:buFont typeface="Arial" panose="020B0604020202020204" pitchFamily="34" charset="0"/>
              <a:buChar char="•"/>
            </a:pPr>
            <a:r>
              <a:rPr lang="en-US" dirty="0"/>
              <a:t>Community members</a:t>
            </a:r>
          </a:p>
        </p:txBody>
      </p:sp>
      <p:sp>
        <p:nvSpPr>
          <p:cNvPr id="5" name="Slide Number Placeholder 4">
            <a:extLst>
              <a:ext uri="{FF2B5EF4-FFF2-40B4-BE49-F238E27FC236}">
                <a16:creationId xmlns:a16="http://schemas.microsoft.com/office/drawing/2014/main" id="{5C93F018-76CA-404A-AC95-61E834225AB1}"/>
              </a:ext>
            </a:extLst>
          </p:cNvPr>
          <p:cNvSpPr>
            <a:spLocks noGrp="1"/>
          </p:cNvSpPr>
          <p:nvPr>
            <p:ph type="sldNum" sz="quarter" idx="13"/>
          </p:nvPr>
        </p:nvSpPr>
        <p:spPr/>
        <p:txBody>
          <a:bodyPr/>
          <a:lstStyle/>
          <a:p>
            <a:fld id="{294A09A9-5501-47C1-A89A-A340965A2BE2}" type="slidenum">
              <a:rPr lang="en-US" smtClean="0"/>
              <a:pPr/>
              <a:t>4</a:t>
            </a:fld>
            <a:endParaRPr lang="en-US" dirty="0"/>
          </a:p>
        </p:txBody>
      </p:sp>
    </p:spTree>
    <p:extLst>
      <p:ext uri="{BB962C8B-B14F-4D97-AF65-F5344CB8AC3E}">
        <p14:creationId xmlns:p14="http://schemas.microsoft.com/office/powerpoint/2010/main" val="22221354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p:txBody>
          <a:bodyPr>
            <a:normAutofit fontScale="90000"/>
          </a:bodyPr>
          <a:lstStyle/>
          <a:p>
            <a:r>
              <a:rPr lang="en-US" dirty="0"/>
              <a:t>Example of an LEA’s Process (1 of 3)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379049" y="2314286"/>
            <a:ext cx="11377522" cy="3921922"/>
          </a:xfrm>
        </p:spPr>
        <p:txBody>
          <a:bodyPr vert="horz" lIns="91440" tIns="45720" rIns="91440" bIns="45720" rtlCol="0" anchor="t">
            <a:normAutofit/>
          </a:bodyPr>
          <a:lstStyle/>
          <a:p>
            <a:pPr marL="342900" indent="-342900">
              <a:buFont typeface="Arial" panose="020B0604020202020204" pitchFamily="34" charset="0"/>
              <a:buChar char="•"/>
            </a:pPr>
            <a:r>
              <a:rPr lang="en-US" dirty="0"/>
              <a:t>Met with staff and advisory committees to:</a:t>
            </a:r>
          </a:p>
          <a:p>
            <a:pPr marL="800100" lvl="1" indent="-342900">
              <a:buFont typeface="Arial,Sans-Serif" panose="020B0604020202020204" pitchFamily="34" charset="0"/>
              <a:buChar char="•"/>
            </a:pPr>
            <a:r>
              <a:rPr lang="en-US" dirty="0">
                <a:ea typeface="+mj-lt"/>
                <a:cs typeface="+mj-lt"/>
              </a:rPr>
              <a:t>Familiarize them with the revised self-reflection tool for Priority 3 </a:t>
            </a:r>
          </a:p>
          <a:p>
            <a:pPr marL="800100" lvl="1" indent="-342900">
              <a:buFont typeface="Arial" panose="020B0604020202020204" pitchFamily="34" charset="0"/>
              <a:buChar char="•"/>
            </a:pPr>
            <a:r>
              <a:rPr lang="en-US" dirty="0"/>
              <a:t>Review the focus areas identified in the self-reflection tool in the prior year and evaluate if progress has been made</a:t>
            </a:r>
          </a:p>
          <a:p>
            <a:pPr marL="800100" lvl="1" indent="-342900">
              <a:spcBef>
                <a:spcPts val="1000"/>
              </a:spcBef>
              <a:buFont typeface="Arial" panose="020B0604020202020204" pitchFamily="34" charset="0"/>
              <a:buChar char="•"/>
            </a:pPr>
            <a:r>
              <a:rPr lang="en-US" dirty="0"/>
              <a:t>Determine if additional data is needed to inform responses to the ratings and the prompts</a:t>
            </a:r>
          </a:p>
          <a:p>
            <a:pPr marL="1600200" lvl="2" indent="-342900">
              <a:spcBef>
                <a:spcPts val="1000"/>
              </a:spcBef>
              <a:buChar char="•"/>
            </a:pPr>
            <a:r>
              <a:rPr lang="en-US" dirty="0"/>
              <a:t>If additional data is needed, solicit input regarding what data to collect from appropriate educational partners</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p:txBody>
          <a:bodyPr/>
          <a:lstStyle/>
          <a:p>
            <a:fld id="{294A09A9-5501-47C1-A89A-A340965A2BE2}" type="slidenum">
              <a:rPr lang="en-US" smtClean="0"/>
              <a:pPr/>
              <a:t>40</a:t>
            </a:fld>
            <a:endParaRPr lang="en-US" dirty="0"/>
          </a:p>
        </p:txBody>
      </p:sp>
    </p:spTree>
    <p:extLst>
      <p:ext uri="{BB962C8B-B14F-4D97-AF65-F5344CB8AC3E}">
        <p14:creationId xmlns:p14="http://schemas.microsoft.com/office/powerpoint/2010/main" val="194017164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p:txBody>
          <a:bodyPr>
            <a:normAutofit fontScale="90000"/>
          </a:bodyPr>
          <a:lstStyle/>
          <a:p>
            <a:r>
              <a:rPr lang="en-US" dirty="0"/>
              <a:t>Example of an LEA’s Process (2 of 3)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370390" y="2247440"/>
            <a:ext cx="11386181" cy="3988767"/>
          </a:xfrm>
        </p:spPr>
        <p:txBody>
          <a:bodyPr vert="horz" lIns="91440" tIns="45720" rIns="91440" bIns="45720" rtlCol="0" anchor="t">
            <a:normAutofit/>
          </a:bodyPr>
          <a:lstStyle/>
          <a:p>
            <a:pPr marL="342900" indent="-342900">
              <a:buFont typeface="Arial" panose="020B0604020202020204" pitchFamily="34" charset="0"/>
              <a:buChar char="•"/>
            </a:pPr>
            <a:r>
              <a:rPr lang="en-US" dirty="0"/>
              <a:t>Used multiple strategies for collecting data, making sure information is accessible</a:t>
            </a:r>
          </a:p>
          <a:p>
            <a:pPr marL="800100" lvl="1" indent="-342900">
              <a:buFont typeface="Arial" panose="020B0604020202020204" pitchFamily="34" charset="0"/>
              <a:buChar char="•"/>
            </a:pPr>
            <a:r>
              <a:rPr lang="en-US" dirty="0"/>
              <a:t>Sent surveys in multiple languages to families, teachers, and staff</a:t>
            </a:r>
          </a:p>
          <a:p>
            <a:pPr marL="800100" lvl="1" indent="-342900">
              <a:buFont typeface="Arial" panose="020B0604020202020204" pitchFamily="34" charset="0"/>
              <a:buChar char="•"/>
            </a:pPr>
            <a:r>
              <a:rPr lang="en-US" dirty="0"/>
              <a:t>Met with all parent advisory committees at LEA level, SSCs to request input on each section of the tool</a:t>
            </a:r>
          </a:p>
          <a:p>
            <a:pPr marL="800100" lvl="1" indent="-342900">
              <a:buFont typeface="Arial" panose="020B0604020202020204" pitchFamily="34" charset="0"/>
              <a:buChar char="•"/>
            </a:pPr>
            <a:r>
              <a:rPr lang="en-US" dirty="0"/>
              <a:t>Input opportunities (virtual and in person) were provided to parents, teachers, and other educational partners </a:t>
            </a:r>
          </a:p>
          <a:p>
            <a:pPr marL="800100" lvl="1" indent="-342900">
              <a:buFont typeface="Arial" panose="020B0604020202020204" pitchFamily="34" charset="0"/>
              <a:buChar char="•"/>
            </a:pPr>
            <a:r>
              <a:rPr lang="en-US" dirty="0"/>
              <a:t>Attended various community events and requested input</a:t>
            </a:r>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p:txBody>
          <a:bodyPr/>
          <a:lstStyle/>
          <a:p>
            <a:fld id="{294A09A9-5501-47C1-A89A-A340965A2BE2}" type="slidenum">
              <a:rPr lang="en-US" smtClean="0"/>
              <a:pPr/>
              <a:t>41</a:t>
            </a:fld>
            <a:endParaRPr lang="en-US" dirty="0"/>
          </a:p>
        </p:txBody>
      </p:sp>
    </p:spTree>
    <p:extLst>
      <p:ext uri="{BB962C8B-B14F-4D97-AF65-F5344CB8AC3E}">
        <p14:creationId xmlns:p14="http://schemas.microsoft.com/office/powerpoint/2010/main" val="1263741582"/>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04FB24-D035-4563-B180-95B6936ADBBE}"/>
              </a:ext>
            </a:extLst>
          </p:cNvPr>
          <p:cNvSpPr>
            <a:spLocks noGrp="1"/>
          </p:cNvSpPr>
          <p:nvPr>
            <p:ph type="title"/>
          </p:nvPr>
        </p:nvSpPr>
        <p:spPr/>
        <p:txBody>
          <a:bodyPr>
            <a:normAutofit fontScale="90000"/>
          </a:bodyPr>
          <a:lstStyle/>
          <a:p>
            <a:r>
              <a:rPr lang="en-US" dirty="0"/>
              <a:t>Example of an LEA’s Process (3 of 3) </a:t>
            </a:r>
          </a:p>
        </p:txBody>
      </p:sp>
      <p:sp>
        <p:nvSpPr>
          <p:cNvPr id="3" name="Content Placeholder 2">
            <a:extLst>
              <a:ext uri="{FF2B5EF4-FFF2-40B4-BE49-F238E27FC236}">
                <a16:creationId xmlns:a16="http://schemas.microsoft.com/office/drawing/2014/main" id="{1588FF9E-5F55-4A8E-89EA-783CADF8ED1D}"/>
              </a:ext>
            </a:extLst>
          </p:cNvPr>
          <p:cNvSpPr>
            <a:spLocks noGrp="1"/>
          </p:cNvSpPr>
          <p:nvPr>
            <p:ph idx="1"/>
          </p:nvPr>
        </p:nvSpPr>
        <p:spPr>
          <a:xfrm>
            <a:off x="370390" y="2298700"/>
            <a:ext cx="11386181" cy="3937508"/>
          </a:xfrm>
        </p:spPr>
        <p:txBody>
          <a:bodyPr>
            <a:normAutofit/>
          </a:bodyPr>
          <a:lstStyle/>
          <a:p>
            <a:pPr marL="342900" indent="-342900">
              <a:buFont typeface="Arial" panose="020B0604020202020204" pitchFamily="34" charset="0"/>
              <a:buChar char="•"/>
            </a:pPr>
            <a:r>
              <a:rPr lang="en-US" dirty="0"/>
              <a:t>Reviewed data collected and determined whether deeper probing was needed to understand findings</a:t>
            </a:r>
          </a:p>
          <a:p>
            <a:pPr marL="342900" indent="-342900">
              <a:buFont typeface="Arial" panose="020B0604020202020204" pitchFamily="34" charset="0"/>
              <a:buChar char="•"/>
            </a:pPr>
            <a:r>
              <a:rPr lang="en-US" dirty="0"/>
              <a:t>Determined how the information could inform the LCAP</a:t>
            </a:r>
          </a:p>
          <a:p>
            <a:pPr marL="342900" indent="-342900">
              <a:buFont typeface="Arial" panose="020B0604020202020204" pitchFamily="34" charset="0"/>
              <a:buChar char="•"/>
            </a:pPr>
            <a:r>
              <a:rPr lang="en-US" dirty="0"/>
              <a:t>Completed the self-reflection tool based on data findings and input from educational partners</a:t>
            </a:r>
          </a:p>
          <a:p>
            <a:pPr marL="342900" indent="-342900">
              <a:buFont typeface="Arial" panose="020B0604020202020204" pitchFamily="34" charset="0"/>
              <a:buChar char="•"/>
            </a:pPr>
            <a:r>
              <a:rPr lang="en-US" dirty="0"/>
              <a:t>Reported progress to the local board at the same meeting in which the LCAP was adopted and to the Dashboard</a:t>
            </a:r>
          </a:p>
          <a:p>
            <a:endParaRPr lang="en-US" dirty="0"/>
          </a:p>
        </p:txBody>
      </p:sp>
      <p:sp>
        <p:nvSpPr>
          <p:cNvPr id="7" name="Slide Number Placeholder 6">
            <a:extLst>
              <a:ext uri="{FF2B5EF4-FFF2-40B4-BE49-F238E27FC236}">
                <a16:creationId xmlns:a16="http://schemas.microsoft.com/office/drawing/2014/main" id="{FE9C928C-9A5A-4477-A5B1-6D771B1CDEE1}"/>
              </a:ext>
            </a:extLst>
          </p:cNvPr>
          <p:cNvSpPr>
            <a:spLocks noGrp="1"/>
          </p:cNvSpPr>
          <p:nvPr>
            <p:ph type="sldNum" sz="quarter" idx="12"/>
          </p:nvPr>
        </p:nvSpPr>
        <p:spPr/>
        <p:txBody>
          <a:bodyPr/>
          <a:lstStyle/>
          <a:p>
            <a:fld id="{294A09A9-5501-47C1-A89A-A340965A2BE2}" type="slidenum">
              <a:rPr lang="en-US" smtClean="0"/>
              <a:pPr/>
              <a:t>42</a:t>
            </a:fld>
            <a:endParaRPr lang="en-US" dirty="0"/>
          </a:p>
        </p:txBody>
      </p:sp>
    </p:spTree>
    <p:extLst>
      <p:ext uri="{BB962C8B-B14F-4D97-AF65-F5344CB8AC3E}">
        <p14:creationId xmlns:p14="http://schemas.microsoft.com/office/powerpoint/2010/main" val="355234182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75D7FFB-F296-4AD1-92FD-DC8037CDC4ED}"/>
              </a:ext>
            </a:extLst>
          </p:cNvPr>
          <p:cNvSpPr>
            <a:spLocks noGrp="1"/>
          </p:cNvSpPr>
          <p:nvPr>
            <p:ph type="title"/>
          </p:nvPr>
        </p:nvSpPr>
        <p:spPr/>
        <p:txBody>
          <a:bodyPr>
            <a:normAutofit fontScale="90000"/>
          </a:bodyPr>
          <a:lstStyle/>
          <a:p>
            <a:r>
              <a:rPr lang="en-US" dirty="0"/>
              <a:t>Example of Ratings for Building Relationships (Section 1)(1)</a:t>
            </a:r>
          </a:p>
        </p:txBody>
      </p:sp>
      <p:graphicFrame>
        <p:nvGraphicFramePr>
          <p:cNvPr id="7" name="Table 7">
            <a:extLst>
              <a:ext uri="{FF2B5EF4-FFF2-40B4-BE49-F238E27FC236}">
                <a16:creationId xmlns:a16="http://schemas.microsoft.com/office/drawing/2014/main" id="{552EDAF5-0D50-429C-8EEB-96F35C430591}"/>
              </a:ext>
            </a:extLst>
          </p:cNvPr>
          <p:cNvGraphicFramePr>
            <a:graphicFrameLocks noGrp="1"/>
          </p:cNvGraphicFramePr>
          <p:nvPr>
            <p:ph idx="1"/>
            <p:extLst>
              <p:ext uri="{D42A27DB-BD31-4B8C-83A1-F6EECF244321}">
                <p14:modId xmlns:p14="http://schemas.microsoft.com/office/powerpoint/2010/main" val="1288081591"/>
              </p:ext>
            </p:extLst>
          </p:nvPr>
        </p:nvGraphicFramePr>
        <p:xfrm>
          <a:off x="402373" y="2357611"/>
          <a:ext cx="11387253" cy="2440429"/>
        </p:xfrm>
        <a:graphic>
          <a:graphicData uri="http://schemas.openxmlformats.org/drawingml/2006/table">
            <a:tbl>
              <a:tblPr firstRow="1" bandRow="1">
                <a:tableStyleId>{5C22544A-7EE6-4342-B048-85BDC9FD1C3A}</a:tableStyleId>
              </a:tblPr>
              <a:tblGrid>
                <a:gridCol w="10143707">
                  <a:extLst>
                    <a:ext uri="{9D8B030D-6E8A-4147-A177-3AD203B41FA5}">
                      <a16:colId xmlns:a16="http://schemas.microsoft.com/office/drawing/2014/main" val="3054447006"/>
                    </a:ext>
                  </a:extLst>
                </a:gridCol>
                <a:gridCol w="1243546">
                  <a:extLst>
                    <a:ext uri="{9D8B030D-6E8A-4147-A177-3AD203B41FA5}">
                      <a16:colId xmlns:a16="http://schemas.microsoft.com/office/drawing/2014/main" val="2915860826"/>
                    </a:ext>
                  </a:extLst>
                </a:gridCol>
              </a:tblGrid>
              <a:tr h="538477">
                <a:tc>
                  <a:txBody>
                    <a:bodyPr/>
                    <a:lstStyle/>
                    <a:p>
                      <a:r>
                        <a:rPr lang="en-US" sz="2400" dirty="0">
                          <a:solidFill>
                            <a:schemeClr val="bg1"/>
                          </a:solidFill>
                        </a:rPr>
                        <a:t>Statements of Practice</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tc>
                  <a:txBody>
                    <a:bodyPr/>
                    <a:lstStyle/>
                    <a:p>
                      <a:r>
                        <a:rPr lang="en-US" sz="2400">
                          <a:solidFill>
                            <a:schemeClr val="bg1"/>
                          </a:solidFill>
                        </a:rPr>
                        <a:t>Rating</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extLst>
                  <a:ext uri="{0D108BD9-81ED-4DB2-BD59-A6C34878D82A}">
                    <a16:rowId xmlns:a16="http://schemas.microsoft.com/office/drawing/2014/main" val="1235193830"/>
                  </a:ext>
                </a:extLst>
              </a:tr>
              <a:tr h="866847">
                <a:tc>
                  <a:txBody>
                    <a:bodyPr/>
                    <a:lstStyle/>
                    <a:p>
                      <a:pPr marL="0" marR="0" lvl="0" indent="0" algn="l">
                        <a:lnSpc>
                          <a:spcPct val="90000"/>
                        </a:lnSpc>
                        <a:spcBef>
                          <a:spcPts val="1000"/>
                        </a:spcBef>
                        <a:spcAft>
                          <a:spcPts val="0"/>
                        </a:spcAft>
                        <a:buNone/>
                      </a:pPr>
                      <a:r>
                        <a:rPr lang="en-US" sz="2400" dirty="0"/>
                        <a:t>1. Rate t</a:t>
                      </a:r>
                      <a:r>
                        <a:rPr lang="en-US" sz="2400" dirty="0">
                          <a:ea typeface="+mn-lt"/>
                          <a:cs typeface="+mn-lt"/>
                        </a:rPr>
                        <a:t>he LEA’s progress in developing the capacity of staff (i.e., administrators, teachers, and classified staff) to build trusting and respectful relationships with families.</a:t>
                      </a:r>
                      <a:endParaRPr lang="en-US" sz="2400" b="0" i="0" u="none" strike="noStrike" noProof="0" dirty="0">
                        <a:latin typeface="Calibri"/>
                      </a:endParaRP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888357528"/>
                  </a:ext>
                </a:extLst>
              </a:tr>
              <a:tr h="72066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a:t>2. </a:t>
                      </a:r>
                      <a:r>
                        <a:rPr lang="en-US" sz="2400">
                          <a:ea typeface="+mn-lt"/>
                          <a:cs typeface="+mn-lt"/>
                        </a:rPr>
                        <a:t>Rate the LEA’s progress in creating welcoming environments for all families in the community. </a:t>
                      </a:r>
                      <a:endParaRPr lang="en-US" sz="240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dirty="0"/>
                        <a:t>3</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3270147601"/>
                  </a:ext>
                </a:extLst>
              </a:tr>
            </a:tbl>
          </a:graphicData>
        </a:graphic>
      </p:graphicFrame>
      <p:sp>
        <p:nvSpPr>
          <p:cNvPr id="6" name="Slide Number Placeholder 5">
            <a:extLst>
              <a:ext uri="{FF2B5EF4-FFF2-40B4-BE49-F238E27FC236}">
                <a16:creationId xmlns:a16="http://schemas.microsoft.com/office/drawing/2014/main" id="{07F3000E-E344-4561-8891-70612716CACC}"/>
              </a:ext>
            </a:extLst>
          </p:cNvPr>
          <p:cNvSpPr>
            <a:spLocks noGrp="1"/>
          </p:cNvSpPr>
          <p:nvPr>
            <p:ph type="sldNum" sz="quarter" idx="12"/>
          </p:nvPr>
        </p:nvSpPr>
        <p:spPr/>
        <p:txBody>
          <a:bodyPr/>
          <a:lstStyle/>
          <a:p>
            <a:fld id="{48F63A3B-78C7-47BE-AE5E-E10140E04643}" type="slidenum">
              <a:rPr lang="en-US" smtClean="0"/>
              <a:pPr/>
              <a:t>43</a:t>
            </a:fld>
            <a:endParaRPr lang="en-US"/>
          </a:p>
        </p:txBody>
      </p:sp>
    </p:spTree>
    <p:extLst>
      <p:ext uri="{BB962C8B-B14F-4D97-AF65-F5344CB8AC3E}">
        <p14:creationId xmlns:p14="http://schemas.microsoft.com/office/powerpoint/2010/main" val="357192719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D75D7FFB-F296-4AD1-92FD-DC8037CDC4ED}"/>
              </a:ext>
            </a:extLst>
          </p:cNvPr>
          <p:cNvSpPr>
            <a:spLocks noGrp="1"/>
          </p:cNvSpPr>
          <p:nvPr>
            <p:ph type="title"/>
          </p:nvPr>
        </p:nvSpPr>
        <p:spPr/>
        <p:txBody>
          <a:bodyPr>
            <a:normAutofit fontScale="90000"/>
          </a:bodyPr>
          <a:lstStyle/>
          <a:p>
            <a:r>
              <a:rPr lang="en-US" dirty="0"/>
              <a:t>Example of Ratings for Building Relationships (Section 1)(2)</a:t>
            </a:r>
          </a:p>
        </p:txBody>
      </p:sp>
      <p:graphicFrame>
        <p:nvGraphicFramePr>
          <p:cNvPr id="7" name="Table 7">
            <a:extLst>
              <a:ext uri="{FF2B5EF4-FFF2-40B4-BE49-F238E27FC236}">
                <a16:creationId xmlns:a16="http://schemas.microsoft.com/office/drawing/2014/main" id="{552EDAF5-0D50-429C-8EEB-96F35C430591}"/>
              </a:ext>
            </a:extLst>
          </p:cNvPr>
          <p:cNvGraphicFramePr>
            <a:graphicFrameLocks noGrp="1"/>
          </p:cNvGraphicFramePr>
          <p:nvPr>
            <p:ph idx="1"/>
            <p:extLst>
              <p:ext uri="{D42A27DB-BD31-4B8C-83A1-F6EECF244321}">
                <p14:modId xmlns:p14="http://schemas.microsoft.com/office/powerpoint/2010/main" val="2489876346"/>
              </p:ext>
            </p:extLst>
          </p:nvPr>
        </p:nvGraphicFramePr>
        <p:xfrm>
          <a:off x="402373" y="2357611"/>
          <a:ext cx="11387253" cy="2842765"/>
        </p:xfrm>
        <a:graphic>
          <a:graphicData uri="http://schemas.openxmlformats.org/drawingml/2006/table">
            <a:tbl>
              <a:tblPr firstRow="1" bandRow="1">
                <a:tableStyleId>{5C22544A-7EE6-4342-B048-85BDC9FD1C3A}</a:tableStyleId>
              </a:tblPr>
              <a:tblGrid>
                <a:gridCol w="10204667">
                  <a:extLst>
                    <a:ext uri="{9D8B030D-6E8A-4147-A177-3AD203B41FA5}">
                      <a16:colId xmlns:a16="http://schemas.microsoft.com/office/drawing/2014/main" val="3054447006"/>
                    </a:ext>
                  </a:extLst>
                </a:gridCol>
                <a:gridCol w="1182586">
                  <a:extLst>
                    <a:ext uri="{9D8B030D-6E8A-4147-A177-3AD203B41FA5}">
                      <a16:colId xmlns:a16="http://schemas.microsoft.com/office/drawing/2014/main" val="2915860826"/>
                    </a:ext>
                  </a:extLst>
                </a:gridCol>
              </a:tblGrid>
              <a:tr h="538477">
                <a:tc>
                  <a:txBody>
                    <a:bodyPr/>
                    <a:lstStyle/>
                    <a:p>
                      <a:r>
                        <a:rPr lang="en-US" sz="2400" dirty="0">
                          <a:solidFill>
                            <a:schemeClr val="bg1"/>
                          </a:solidFill>
                        </a:rPr>
                        <a:t>Statements of Practice</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tc>
                  <a:txBody>
                    <a:bodyPr/>
                    <a:lstStyle/>
                    <a:p>
                      <a:r>
                        <a:rPr lang="en-US" sz="2400">
                          <a:solidFill>
                            <a:schemeClr val="bg1"/>
                          </a:solidFill>
                        </a:rPr>
                        <a:t>Rating</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accent1">
                        <a:lumMod val="20000"/>
                        <a:lumOff val="-19900"/>
                      </a:schemeClr>
                    </a:solidFill>
                  </a:tcPr>
                </a:tc>
                <a:extLst>
                  <a:ext uri="{0D108BD9-81ED-4DB2-BD59-A6C34878D82A}">
                    <a16:rowId xmlns:a16="http://schemas.microsoft.com/office/drawing/2014/main" val="1235193830"/>
                  </a:ext>
                </a:extLst>
              </a:tr>
              <a:tr h="658895">
                <a:tc>
                  <a:txBody>
                    <a:bodyPr/>
                    <a:lstStyle/>
                    <a:p>
                      <a:pPr marL="0" marR="0" lvl="0" indent="0" algn="l">
                        <a:lnSpc>
                          <a:spcPct val="90000"/>
                        </a:lnSpc>
                        <a:spcBef>
                          <a:spcPts val="1000"/>
                        </a:spcBef>
                        <a:spcAft>
                          <a:spcPts val="0"/>
                        </a:spcAft>
                        <a:buNone/>
                      </a:pPr>
                      <a:r>
                        <a:rPr lang="en-US" sz="2400" dirty="0">
                          <a:ea typeface="+mn-lt"/>
                          <a:cs typeface="+mn-lt"/>
                        </a:rPr>
                        <a:t>3. Rate the LEA’s progress in supporting staff to learn about each family’s strengths, cultures, languages, and goals for their children.</a:t>
                      </a:r>
                      <a:endParaRPr lang="en-US" sz="2400" b="0" i="0" u="none" strike="noStrike" noProof="0" dirty="0">
                        <a:latin typeface="Calibri"/>
                      </a:endParaRPr>
                    </a:p>
                  </a:txBody>
                  <a:tcPr marL="95696" marR="95696">
                    <a:lnL w="12700">
                      <a:solidFill>
                        <a:schemeClr val="tx1"/>
                      </a:solidFill>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tc>
                  <a:txBody>
                    <a:bodyPr/>
                    <a:lstStyle/>
                    <a:p>
                      <a:r>
                        <a:rPr lang="en-US" sz="2400" dirty="0"/>
                        <a:t>3</a:t>
                      </a:r>
                    </a:p>
                  </a:txBody>
                  <a:tcPr marL="95696" marR="95696">
                    <a:lnL w="12700" cap="flat" cmpd="sng" algn="ctr">
                      <a:solidFill>
                        <a:schemeClr val="tx1"/>
                      </a:solidFill>
                      <a:prstDash val="solid"/>
                      <a:round/>
                      <a:headEnd type="none" w="med" len="med"/>
                      <a:tailEnd type="none" w="med" len="med"/>
                    </a:lnL>
                    <a:lnR w="12700">
                      <a:solidFill>
                        <a:schemeClr val="tx1"/>
                      </a:solidFill>
                    </a:lnR>
                    <a:lnT w="12700" cap="flat" cmpd="sng" algn="ctr">
                      <a:solidFill>
                        <a:schemeClr val="tx1"/>
                      </a:solidFill>
                      <a:prstDash val="solid"/>
                      <a:round/>
                      <a:headEnd type="none" w="med" len="med"/>
                      <a:tailEnd type="none" w="med" len="med"/>
                    </a:lnT>
                    <a:lnB w="12700">
                      <a:solidFill>
                        <a:schemeClr val="tx1"/>
                      </a:solidFill>
                    </a:lnB>
                    <a:solidFill>
                      <a:schemeClr val="bg1"/>
                    </a:solidFill>
                  </a:tcPr>
                </a:tc>
                <a:extLst>
                  <a:ext uri="{0D108BD9-81ED-4DB2-BD59-A6C34878D82A}">
                    <a16:rowId xmlns:a16="http://schemas.microsoft.com/office/drawing/2014/main" val="145943062"/>
                  </a:ext>
                </a:extLst>
              </a:tr>
              <a:tr h="1213856">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en-US" sz="2400" dirty="0"/>
                        <a:t>4. </a:t>
                      </a:r>
                      <a:r>
                        <a:rPr lang="en-US" sz="2400" dirty="0">
                          <a:ea typeface="+mn-lt"/>
                          <a:cs typeface="+mn-lt"/>
                        </a:rPr>
                        <a:t>The LEA’s progress in developing multiple opportunities for the LEA and school sites to engage in 2-way communication between families and educators using language that is understandable and accessible to families. </a:t>
                      </a:r>
                      <a:endParaRPr lang="en-US" sz="2400" dirty="0"/>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tc>
                  <a:txBody>
                    <a:bodyPr/>
                    <a:lstStyle/>
                    <a:p>
                      <a:r>
                        <a:rPr lang="en-US" sz="2400" dirty="0"/>
                        <a:t>4</a:t>
                      </a:r>
                    </a:p>
                  </a:txBody>
                  <a:tcPr marL="95696" marR="95696">
                    <a:lnL w="12700">
                      <a:solidFill>
                        <a:schemeClr val="tx1"/>
                      </a:solidFill>
                    </a:lnL>
                    <a:lnR w="12700">
                      <a:solidFill>
                        <a:schemeClr val="tx1"/>
                      </a:solidFill>
                    </a:lnR>
                    <a:lnT w="12700">
                      <a:solidFill>
                        <a:schemeClr val="tx1"/>
                      </a:solidFill>
                    </a:lnT>
                    <a:lnB w="12700">
                      <a:solidFill>
                        <a:schemeClr val="tx1"/>
                      </a:solidFill>
                    </a:lnB>
                    <a:solidFill>
                      <a:schemeClr val="bg1"/>
                    </a:solidFill>
                  </a:tcPr>
                </a:tc>
                <a:extLst>
                  <a:ext uri="{0D108BD9-81ED-4DB2-BD59-A6C34878D82A}">
                    <a16:rowId xmlns:a16="http://schemas.microsoft.com/office/drawing/2014/main" val="2044499024"/>
                  </a:ext>
                </a:extLst>
              </a:tr>
            </a:tbl>
          </a:graphicData>
        </a:graphic>
      </p:graphicFrame>
      <p:sp>
        <p:nvSpPr>
          <p:cNvPr id="6" name="Slide Number Placeholder 5">
            <a:extLst>
              <a:ext uri="{FF2B5EF4-FFF2-40B4-BE49-F238E27FC236}">
                <a16:creationId xmlns:a16="http://schemas.microsoft.com/office/drawing/2014/main" id="{07F3000E-E344-4561-8891-70612716CACC}"/>
              </a:ext>
            </a:extLst>
          </p:cNvPr>
          <p:cNvSpPr>
            <a:spLocks noGrp="1"/>
          </p:cNvSpPr>
          <p:nvPr>
            <p:ph type="sldNum" sz="quarter" idx="12"/>
          </p:nvPr>
        </p:nvSpPr>
        <p:spPr/>
        <p:txBody>
          <a:bodyPr/>
          <a:lstStyle/>
          <a:p>
            <a:fld id="{48F63A3B-78C7-47BE-AE5E-E10140E04643}" type="slidenum">
              <a:rPr lang="en-US" smtClean="0"/>
              <a:pPr/>
              <a:t>44</a:t>
            </a:fld>
            <a:endParaRPr lang="en-US"/>
          </a:p>
        </p:txBody>
      </p:sp>
    </p:spTree>
    <p:extLst>
      <p:ext uri="{BB962C8B-B14F-4D97-AF65-F5344CB8AC3E}">
        <p14:creationId xmlns:p14="http://schemas.microsoft.com/office/powerpoint/2010/main" val="203799445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CDBD9-D15D-40BC-9F24-0FC410B66A55}"/>
              </a:ext>
            </a:extLst>
          </p:cNvPr>
          <p:cNvSpPr>
            <a:spLocks noGrp="1"/>
          </p:cNvSpPr>
          <p:nvPr>
            <p:ph type="title"/>
          </p:nvPr>
        </p:nvSpPr>
        <p:spPr/>
        <p:txBody>
          <a:bodyPr/>
          <a:lstStyle/>
          <a:p>
            <a:r>
              <a:rPr lang="en-US" dirty="0"/>
              <a:t>Prompt 1 Instructions</a:t>
            </a:r>
          </a:p>
        </p:txBody>
      </p:sp>
      <p:sp>
        <p:nvSpPr>
          <p:cNvPr id="3" name="Content Placeholder 2">
            <a:extLst>
              <a:ext uri="{FF2B5EF4-FFF2-40B4-BE49-F238E27FC236}">
                <a16:creationId xmlns:a16="http://schemas.microsoft.com/office/drawing/2014/main" id="{C7CDABE0-AB9F-4EAD-A647-B88E5E1F9F84}"/>
              </a:ext>
            </a:extLst>
          </p:cNvPr>
          <p:cNvSpPr>
            <a:spLocks noGrp="1"/>
          </p:cNvSpPr>
          <p:nvPr>
            <p:ph idx="1"/>
          </p:nvPr>
        </p:nvSpPr>
        <p:spPr/>
        <p:txBody>
          <a:bodyPr/>
          <a:lstStyle/>
          <a:p>
            <a:r>
              <a:rPr lang="en-US" dirty="0"/>
              <a:t>Section 1: Building Relationships Dashboard Narrative Boxes (Limited to 3,000 characters) </a:t>
            </a:r>
          </a:p>
          <a:p>
            <a:pPr marL="342900" indent="-342900">
              <a:buFont typeface="Arial" panose="020B0604020202020204" pitchFamily="34" charset="0"/>
              <a:buChar char="•"/>
            </a:pPr>
            <a:r>
              <a:rPr lang="en-US" dirty="0"/>
              <a:t>Based on the analysis of educational partner input and local data, briefly describe the LEA’s current strengths and progress in Building Relationships Between School Staff and Families.</a:t>
            </a:r>
          </a:p>
          <a:p>
            <a:endParaRPr lang="en-US" dirty="0"/>
          </a:p>
        </p:txBody>
      </p:sp>
      <p:sp>
        <p:nvSpPr>
          <p:cNvPr id="6" name="Slide Number Placeholder 5">
            <a:extLst>
              <a:ext uri="{FF2B5EF4-FFF2-40B4-BE49-F238E27FC236}">
                <a16:creationId xmlns:a16="http://schemas.microsoft.com/office/drawing/2014/main" id="{461F180A-3B2E-4C11-A8D8-79F41F9E89A7}"/>
              </a:ext>
            </a:extLst>
          </p:cNvPr>
          <p:cNvSpPr>
            <a:spLocks noGrp="1"/>
          </p:cNvSpPr>
          <p:nvPr>
            <p:ph type="sldNum" sz="quarter" idx="13"/>
          </p:nvPr>
        </p:nvSpPr>
        <p:spPr/>
        <p:txBody>
          <a:bodyPr/>
          <a:lstStyle/>
          <a:p>
            <a:fld id="{294A09A9-5501-47C1-A89A-A340965A2BE2}" type="slidenum">
              <a:rPr lang="en-US" smtClean="0"/>
              <a:pPr/>
              <a:t>45</a:t>
            </a:fld>
            <a:endParaRPr lang="en-US" dirty="0"/>
          </a:p>
        </p:txBody>
      </p:sp>
    </p:spTree>
    <p:extLst>
      <p:ext uri="{BB962C8B-B14F-4D97-AF65-F5344CB8AC3E}">
        <p14:creationId xmlns:p14="http://schemas.microsoft.com/office/powerpoint/2010/main" val="284562250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a:t>Example of a Response to Prompt 1</a:t>
            </a:r>
            <a:r>
              <a:rPr lang="en-US" dirty="0"/>
              <a:t> (1 of 2)</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370390" y="2276060"/>
            <a:ext cx="11386181" cy="3960147"/>
          </a:xfrm>
        </p:spPr>
        <p:txBody>
          <a:bodyPr>
            <a:normAutofit/>
          </a:bodyPr>
          <a:lstStyle/>
          <a:p>
            <a:r>
              <a:rPr lang="en-US" dirty="0"/>
              <a:t>Feedback from educational partners and data analysis has identified the following strengths: </a:t>
            </a:r>
          </a:p>
          <a:p>
            <a:pPr marL="342900" indent="-342900">
              <a:buFont typeface="Arial" panose="020B0604020202020204" pitchFamily="34" charset="0"/>
              <a:buChar char="•"/>
            </a:pPr>
            <a:r>
              <a:rPr lang="en-US" dirty="0"/>
              <a:t>The district communicate with families early, often, in multiple formats/languages </a:t>
            </a:r>
          </a:p>
          <a:p>
            <a:pPr marL="342900" indent="-342900">
              <a:buFont typeface="Arial" panose="020B0604020202020204" pitchFamily="34" charset="0"/>
              <a:buChar char="•"/>
            </a:pPr>
            <a:r>
              <a:rPr lang="en-US" dirty="0"/>
              <a:t>The district provides multiple opportunities for families and staff members to provide input in a variety of ways </a:t>
            </a:r>
          </a:p>
          <a:p>
            <a:pPr marL="342900" indent="-342900">
              <a:buFont typeface="Arial" panose="020B0604020202020204" pitchFamily="34" charset="0"/>
              <a:buChar char="•"/>
            </a:pPr>
            <a:r>
              <a:rPr lang="en-US" dirty="0"/>
              <a:t>The district provides multiple opportunities to build relationships/partnerships </a:t>
            </a:r>
          </a:p>
          <a:p>
            <a:pPr marL="342900" indent="-342900">
              <a:buFont typeface="Arial" panose="020B0604020202020204" pitchFamily="34" charset="0"/>
              <a:buChar char="•"/>
            </a:pPr>
            <a:r>
              <a:rPr lang="en-US" dirty="0"/>
              <a:t>Schools within the district provide welcoming campuses for families</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p:txBody>
          <a:bodyPr/>
          <a:lstStyle/>
          <a:p>
            <a:fld id="{48F63A3B-78C7-47BE-AE5E-E10140E04643}" type="slidenum">
              <a:rPr lang="en-US" smtClean="0"/>
              <a:pPr/>
              <a:t>46</a:t>
            </a:fld>
            <a:endParaRPr lang="en-US"/>
          </a:p>
        </p:txBody>
      </p:sp>
    </p:spTree>
    <p:extLst>
      <p:ext uri="{BB962C8B-B14F-4D97-AF65-F5344CB8AC3E}">
        <p14:creationId xmlns:p14="http://schemas.microsoft.com/office/powerpoint/2010/main" val="80352870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dirty="0"/>
              <a:t>Example of a Response to Prompt 1 (2 of 2)</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370390" y="2276060"/>
            <a:ext cx="11386181" cy="3960147"/>
          </a:xfrm>
        </p:spPr>
        <p:txBody>
          <a:bodyPr>
            <a:normAutofit/>
          </a:bodyPr>
          <a:lstStyle/>
          <a:p>
            <a:r>
              <a:rPr lang="en-US" dirty="0"/>
              <a:t>Feedback and data analysis have also identified the following successes in the past year:</a:t>
            </a:r>
          </a:p>
          <a:p>
            <a:pPr marL="342900" indent="-342900">
              <a:buFont typeface="Arial" panose="020B0604020202020204" pitchFamily="34" charset="0"/>
              <a:buChar char="•"/>
            </a:pPr>
            <a:r>
              <a:rPr lang="en-US" dirty="0"/>
              <a:t>The district has improved it’s engagement practices by providing additional resources to support staff in sustaining strong relationship/partnerships with families, providing opportunities for families to share about their family and child, and by providing professional development opportunities for both staff and families focused on building relationships/partnerships for student success.</a:t>
            </a:r>
          </a:p>
          <a:p>
            <a:pPr marL="342900" indent="-342900">
              <a:buFont typeface="Arial" panose="020B0604020202020204" pitchFamily="34" charset="0"/>
              <a:buChar char="•"/>
            </a:pPr>
            <a:r>
              <a:rPr lang="en-US" dirty="0"/>
              <a:t>The district has also made significant efforts in seeking to honor the contributions, languages, cultures, and needs of both families and staff.</a:t>
            </a:r>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p:txBody>
          <a:bodyPr/>
          <a:lstStyle/>
          <a:p>
            <a:fld id="{48F63A3B-78C7-47BE-AE5E-E10140E04643}" type="slidenum">
              <a:rPr lang="en-US" smtClean="0"/>
              <a:pPr/>
              <a:t>47</a:t>
            </a:fld>
            <a:endParaRPr lang="en-US"/>
          </a:p>
        </p:txBody>
      </p:sp>
    </p:spTree>
    <p:extLst>
      <p:ext uri="{BB962C8B-B14F-4D97-AF65-F5344CB8AC3E}">
        <p14:creationId xmlns:p14="http://schemas.microsoft.com/office/powerpoint/2010/main" val="302375173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dirty="0"/>
              <a:t>Prompt 2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p:txBody>
          <a:bodyPr vert="horz" lIns="91440" tIns="45720" rIns="91440" bIns="45720" rtlCol="0" anchor="t">
            <a:normAutofit/>
          </a:bodyPr>
          <a:lstStyle/>
          <a:p>
            <a:pPr marL="0" indent="0">
              <a:buNone/>
            </a:pPr>
            <a:r>
              <a:rPr lang="en-US" dirty="0"/>
              <a:t>Section 1: Building Relationships Dashboard Narrative Boxes (Limited to 3,000 characters) </a:t>
            </a:r>
          </a:p>
          <a:p>
            <a:pPr marL="342900" indent="-342900">
              <a:buFont typeface="Arial" panose="020B0604020202020204" pitchFamily="34" charset="0"/>
              <a:buChar char="•"/>
            </a:pPr>
            <a:r>
              <a:rPr lang="en-US" dirty="0"/>
              <a:t>Based on the analysis of educational partner input and local data, briefly describe the LEA's focus area(s) for improvement in Building Relationships Between School Staff and Families.</a:t>
            </a:r>
            <a:endParaRPr lang="en-US" dirty="0">
              <a:cs typeface="Arial"/>
            </a:endParaRP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p:txBody>
          <a:bodyPr/>
          <a:lstStyle/>
          <a:p>
            <a:fld id="{48F63A3B-78C7-47BE-AE5E-E10140E04643}" type="slidenum">
              <a:rPr lang="en-US" smtClean="0"/>
              <a:t>48</a:t>
            </a:fld>
            <a:endParaRPr lang="en-US"/>
          </a:p>
        </p:txBody>
      </p:sp>
    </p:spTree>
    <p:extLst>
      <p:ext uri="{BB962C8B-B14F-4D97-AF65-F5344CB8AC3E}">
        <p14:creationId xmlns:p14="http://schemas.microsoft.com/office/powerpoint/2010/main" val="111825650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061492C-1A39-4DBE-AAC4-9D2A26FD7B8E}"/>
              </a:ext>
            </a:extLst>
          </p:cNvPr>
          <p:cNvSpPr>
            <a:spLocks noGrp="1"/>
          </p:cNvSpPr>
          <p:nvPr>
            <p:ph type="title"/>
          </p:nvPr>
        </p:nvSpPr>
        <p:spPr/>
        <p:txBody>
          <a:bodyPr>
            <a:normAutofit fontScale="90000"/>
          </a:bodyPr>
          <a:lstStyle/>
          <a:p>
            <a:r>
              <a:rPr lang="en-US" dirty="0"/>
              <a:t>Example of a Response to Prompt 2</a:t>
            </a:r>
          </a:p>
        </p:txBody>
      </p:sp>
      <p:sp>
        <p:nvSpPr>
          <p:cNvPr id="3" name="Content Placeholder 2">
            <a:extLst>
              <a:ext uri="{FF2B5EF4-FFF2-40B4-BE49-F238E27FC236}">
                <a16:creationId xmlns:a16="http://schemas.microsoft.com/office/drawing/2014/main" id="{FDE48EC4-BEEE-4F31-BCA6-11696C2F11DF}"/>
              </a:ext>
            </a:extLst>
          </p:cNvPr>
          <p:cNvSpPr>
            <a:spLocks noGrp="1"/>
          </p:cNvSpPr>
          <p:nvPr>
            <p:ph idx="1"/>
          </p:nvPr>
        </p:nvSpPr>
        <p:spPr>
          <a:xfrm>
            <a:off x="370390" y="2255520"/>
            <a:ext cx="11386181" cy="3980688"/>
          </a:xfrm>
        </p:spPr>
        <p:txBody>
          <a:bodyPr/>
          <a:lstStyle/>
          <a:p>
            <a:r>
              <a:rPr lang="en-US" dirty="0">
                <a:ea typeface="+mn-lt"/>
                <a:cs typeface="+mn-lt"/>
              </a:rPr>
              <a:t>The following focus areas will be addressed in Goal 2 of the LCAP:</a:t>
            </a:r>
          </a:p>
          <a:p>
            <a:pPr marL="342900" indent="-342900">
              <a:buFont typeface="Arial" panose="020B0604020202020204" pitchFamily="34" charset="0"/>
              <a:buChar char="•"/>
            </a:pPr>
            <a:r>
              <a:rPr lang="en-US" dirty="0">
                <a:ea typeface="+mn-lt"/>
                <a:cs typeface="+mn-lt"/>
              </a:rPr>
              <a:t>Time for teachers and families to collaborate in the development of goals for students </a:t>
            </a:r>
          </a:p>
          <a:p>
            <a:pPr marL="342900" indent="-342900">
              <a:buFont typeface="Arial" panose="020B0604020202020204" pitchFamily="34" charset="0"/>
              <a:buChar char="•"/>
            </a:pPr>
            <a:r>
              <a:rPr lang="en-US" dirty="0">
                <a:ea typeface="+mn-lt"/>
                <a:cs typeface="+mn-lt"/>
              </a:rPr>
              <a:t>Professional learning to continue supporting teachers to work with families around student needs and goals</a:t>
            </a:r>
          </a:p>
          <a:p>
            <a:pPr marL="342900" indent="-342900">
              <a:buFont typeface="Arial" panose="020B0604020202020204" pitchFamily="34" charset="0"/>
              <a:buChar char="•"/>
            </a:pPr>
            <a:r>
              <a:rPr lang="en-US" dirty="0">
                <a:ea typeface="+mn-lt"/>
                <a:cs typeface="+mn-lt"/>
              </a:rPr>
              <a:t>Identifying methods to improve engagement with underrepresented families </a:t>
            </a:r>
          </a:p>
          <a:p>
            <a:endParaRPr lang="en-US" dirty="0"/>
          </a:p>
        </p:txBody>
      </p:sp>
      <p:sp>
        <p:nvSpPr>
          <p:cNvPr id="6" name="Slide Number Placeholder 5">
            <a:extLst>
              <a:ext uri="{FF2B5EF4-FFF2-40B4-BE49-F238E27FC236}">
                <a16:creationId xmlns:a16="http://schemas.microsoft.com/office/drawing/2014/main" id="{A32CF5E9-81F4-4285-B9E0-C4D31C9B2AED}"/>
              </a:ext>
            </a:extLst>
          </p:cNvPr>
          <p:cNvSpPr>
            <a:spLocks noGrp="1"/>
          </p:cNvSpPr>
          <p:nvPr>
            <p:ph type="sldNum" sz="quarter" idx="12"/>
          </p:nvPr>
        </p:nvSpPr>
        <p:spPr/>
        <p:txBody>
          <a:bodyPr/>
          <a:lstStyle/>
          <a:p>
            <a:fld id="{294A09A9-5501-47C1-A89A-A340965A2BE2}" type="slidenum">
              <a:rPr lang="en-US" smtClean="0"/>
              <a:pPr/>
              <a:t>49</a:t>
            </a:fld>
            <a:endParaRPr lang="en-US" dirty="0"/>
          </a:p>
        </p:txBody>
      </p:sp>
    </p:spTree>
    <p:extLst>
      <p:ext uri="{BB962C8B-B14F-4D97-AF65-F5344CB8AC3E}">
        <p14:creationId xmlns:p14="http://schemas.microsoft.com/office/powerpoint/2010/main" val="94500650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F8A9B78-B285-44B5-83E9-E427816F7733}"/>
              </a:ext>
            </a:extLst>
          </p:cNvPr>
          <p:cNvSpPr>
            <a:spLocks noGrp="1"/>
          </p:cNvSpPr>
          <p:nvPr>
            <p:ph type="title"/>
          </p:nvPr>
        </p:nvSpPr>
        <p:spPr/>
        <p:txBody>
          <a:bodyPr>
            <a:normAutofit fontScale="90000"/>
          </a:bodyPr>
          <a:lstStyle/>
          <a:p>
            <a:r>
              <a:rPr lang="en-US" dirty="0"/>
              <a:t>California’s Accountability System</a:t>
            </a:r>
          </a:p>
        </p:txBody>
      </p:sp>
      <p:sp>
        <p:nvSpPr>
          <p:cNvPr id="8" name="Text Placeholder 7">
            <a:extLst>
              <a:ext uri="{FF2B5EF4-FFF2-40B4-BE49-F238E27FC236}">
                <a16:creationId xmlns:a16="http://schemas.microsoft.com/office/drawing/2014/main" id="{186E6505-030C-40CC-BB00-8ADB1B97F736}"/>
              </a:ext>
            </a:extLst>
          </p:cNvPr>
          <p:cNvSpPr>
            <a:spLocks noGrp="1"/>
          </p:cNvSpPr>
          <p:nvPr>
            <p:ph type="body" idx="1"/>
          </p:nvPr>
        </p:nvSpPr>
        <p:spPr/>
        <p:txBody>
          <a:bodyPr/>
          <a:lstStyle/>
          <a:p>
            <a:r>
              <a:rPr lang="en-US" dirty="0">
                <a:solidFill>
                  <a:schemeClr val="tx2">
                    <a:lumMod val="75000"/>
                  </a:schemeClr>
                </a:solidFill>
              </a:rPr>
              <a:t>Improving Student Outcomes Across the State Priorities</a:t>
            </a:r>
          </a:p>
        </p:txBody>
      </p:sp>
      <p:sp>
        <p:nvSpPr>
          <p:cNvPr id="5" name="Slide Number Placeholder 4">
            <a:extLst>
              <a:ext uri="{FF2B5EF4-FFF2-40B4-BE49-F238E27FC236}">
                <a16:creationId xmlns:a16="http://schemas.microsoft.com/office/drawing/2014/main" id="{95813873-1443-425D-A6E8-D42DC1350F5F}"/>
              </a:ext>
            </a:extLst>
          </p:cNvPr>
          <p:cNvSpPr>
            <a:spLocks noGrp="1"/>
          </p:cNvSpPr>
          <p:nvPr>
            <p:ph type="sldNum" sz="quarter" idx="13"/>
          </p:nvPr>
        </p:nvSpPr>
        <p:spPr/>
        <p:txBody>
          <a:bodyPr/>
          <a:lstStyle/>
          <a:p>
            <a:fld id="{294A09A9-5501-47C1-A89A-A340965A2BE2}" type="slidenum">
              <a:rPr lang="en-US" smtClean="0"/>
              <a:pPr/>
              <a:t>5</a:t>
            </a:fld>
            <a:endParaRPr lang="en-US" dirty="0"/>
          </a:p>
        </p:txBody>
      </p:sp>
    </p:spTree>
    <p:extLst>
      <p:ext uri="{BB962C8B-B14F-4D97-AF65-F5344CB8AC3E}">
        <p14:creationId xmlns:p14="http://schemas.microsoft.com/office/powerpoint/2010/main" val="390969786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a:bodyPr>
          <a:lstStyle/>
          <a:p>
            <a:r>
              <a:rPr lang="en-US" sz="5400" dirty="0"/>
              <a:t>Prompt 3 Instructions </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p:txBody>
          <a:bodyPr vert="horz" lIns="91440" tIns="45720" rIns="91440" bIns="45720" rtlCol="0" anchor="t">
            <a:normAutofit/>
          </a:bodyPr>
          <a:lstStyle/>
          <a:p>
            <a:pPr marL="0" indent="0">
              <a:buNone/>
            </a:pPr>
            <a:r>
              <a:rPr lang="en-US" dirty="0"/>
              <a:t>Section 1: Building Relationships Dashboard Narrative Boxes (Limited to 3,000 characters) </a:t>
            </a:r>
          </a:p>
          <a:p>
            <a:pPr marL="342900" indent="-342900">
              <a:buFont typeface="Arial" panose="020B0604020202020204" pitchFamily="34" charset="0"/>
              <a:buChar char="•"/>
            </a:pPr>
            <a:r>
              <a:rPr lang="en-US" dirty="0"/>
              <a:t>Based on the analysis of educational partner input and local data, briefly describe how the LEA will improve engagement of underrepresented families identified during the self-reflection process in relation to Building Relationships Between School Staff and Families</a:t>
            </a:r>
            <a:endParaRPr lang="en-US" dirty="0">
              <a:cs typeface="Arial"/>
            </a:endParaRPr>
          </a:p>
        </p:txBody>
      </p:sp>
      <p:sp>
        <p:nvSpPr>
          <p:cNvPr id="6" name="Slide Number Placeholder 5">
            <a:extLst>
              <a:ext uri="{FF2B5EF4-FFF2-40B4-BE49-F238E27FC236}">
                <a16:creationId xmlns:a16="http://schemas.microsoft.com/office/drawing/2014/main" id="{FF7B287C-F4B5-4399-A3CF-BEE6F2ADA0AA}"/>
              </a:ext>
            </a:extLst>
          </p:cNvPr>
          <p:cNvSpPr>
            <a:spLocks noGrp="1"/>
          </p:cNvSpPr>
          <p:nvPr>
            <p:ph type="sldNum" sz="quarter" idx="13"/>
          </p:nvPr>
        </p:nvSpPr>
        <p:spPr/>
        <p:txBody>
          <a:bodyPr/>
          <a:lstStyle/>
          <a:p>
            <a:fld id="{48F63A3B-78C7-47BE-AE5E-E10140E04643}" type="slidenum">
              <a:rPr lang="en-US" smtClean="0"/>
              <a:t>50</a:t>
            </a:fld>
            <a:endParaRPr lang="en-US"/>
          </a:p>
        </p:txBody>
      </p:sp>
    </p:spTree>
    <p:extLst>
      <p:ext uri="{BB962C8B-B14F-4D97-AF65-F5344CB8AC3E}">
        <p14:creationId xmlns:p14="http://schemas.microsoft.com/office/powerpoint/2010/main" val="95372046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le 9">
            <a:extLst>
              <a:ext uri="{FF2B5EF4-FFF2-40B4-BE49-F238E27FC236}">
                <a16:creationId xmlns:a16="http://schemas.microsoft.com/office/drawing/2014/main" id="{54938ADD-CD5A-498F-96D7-A3ED7F18B19C}"/>
              </a:ext>
            </a:extLst>
          </p:cNvPr>
          <p:cNvSpPr>
            <a:spLocks noGrp="1"/>
          </p:cNvSpPr>
          <p:nvPr>
            <p:ph type="title"/>
          </p:nvPr>
        </p:nvSpPr>
        <p:spPr/>
        <p:txBody>
          <a:bodyPr>
            <a:normAutofit fontScale="90000"/>
          </a:bodyPr>
          <a:lstStyle/>
          <a:p>
            <a:r>
              <a:rPr lang="en-US" dirty="0"/>
              <a:t>Example of a Response to Prompt 3</a:t>
            </a:r>
          </a:p>
        </p:txBody>
      </p:sp>
      <p:sp>
        <p:nvSpPr>
          <p:cNvPr id="8" name="Content Placeholder 7">
            <a:extLst>
              <a:ext uri="{FF2B5EF4-FFF2-40B4-BE49-F238E27FC236}">
                <a16:creationId xmlns:a16="http://schemas.microsoft.com/office/drawing/2014/main" id="{3AB551FB-39F0-4189-94C4-70B39DF34514}"/>
              </a:ext>
            </a:extLst>
          </p:cNvPr>
          <p:cNvSpPr>
            <a:spLocks noGrp="1"/>
          </p:cNvSpPr>
          <p:nvPr>
            <p:ph idx="1"/>
          </p:nvPr>
        </p:nvSpPr>
        <p:spPr>
          <a:xfrm>
            <a:off x="370390" y="2305878"/>
            <a:ext cx="11386181" cy="3930330"/>
          </a:xfrm>
        </p:spPr>
        <p:txBody>
          <a:bodyPr/>
          <a:lstStyle/>
          <a:p>
            <a:r>
              <a:rPr lang="en-US" dirty="0"/>
              <a:t>The district will improve engagement of underrepresented families by hiring additional Family and Community  Engagement staff to support teachers to </a:t>
            </a:r>
          </a:p>
          <a:p>
            <a:r>
              <a:rPr lang="en-US" dirty="0"/>
              <a:t>(1) identify underrepresented families, contact families, identify potential barriers to engagement and options to address barriers; and </a:t>
            </a:r>
          </a:p>
          <a:p>
            <a:r>
              <a:rPr lang="en-US" dirty="0"/>
              <a:t>(2) Support teachers to maintain communication with these families, and improve engagement. </a:t>
            </a:r>
          </a:p>
          <a:p>
            <a:endParaRPr lang="en-US" dirty="0"/>
          </a:p>
        </p:txBody>
      </p:sp>
      <p:sp>
        <p:nvSpPr>
          <p:cNvPr id="6" name="Slide Number Placeholder 5">
            <a:extLst>
              <a:ext uri="{FF2B5EF4-FFF2-40B4-BE49-F238E27FC236}">
                <a16:creationId xmlns:a16="http://schemas.microsoft.com/office/drawing/2014/main" id="{9257A01F-811C-437F-B123-BC362C21879C}"/>
              </a:ext>
            </a:extLst>
          </p:cNvPr>
          <p:cNvSpPr>
            <a:spLocks noGrp="1"/>
          </p:cNvSpPr>
          <p:nvPr>
            <p:ph type="sldNum" sz="quarter" idx="12"/>
          </p:nvPr>
        </p:nvSpPr>
        <p:spPr/>
        <p:txBody>
          <a:bodyPr/>
          <a:lstStyle/>
          <a:p>
            <a:fld id="{48F63A3B-78C7-47BE-AE5E-E10140E04643}" type="slidenum">
              <a:rPr lang="en-US" smtClean="0"/>
              <a:pPr/>
              <a:t>51</a:t>
            </a:fld>
            <a:endParaRPr lang="en-US"/>
          </a:p>
        </p:txBody>
      </p:sp>
    </p:spTree>
    <p:extLst>
      <p:ext uri="{BB962C8B-B14F-4D97-AF65-F5344CB8AC3E}">
        <p14:creationId xmlns:p14="http://schemas.microsoft.com/office/powerpoint/2010/main" val="157678163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700A-A01F-48A8-B1DE-B298A7405D02}"/>
              </a:ext>
            </a:extLst>
          </p:cNvPr>
          <p:cNvSpPr>
            <a:spLocks noGrp="1"/>
          </p:cNvSpPr>
          <p:nvPr>
            <p:ph type="title"/>
          </p:nvPr>
        </p:nvSpPr>
        <p:spPr/>
        <p:txBody>
          <a:bodyPr/>
          <a:lstStyle/>
          <a:p>
            <a:r>
              <a:rPr lang="en-US" dirty="0"/>
              <a:t>Example: Metrics (1 of 2)</a:t>
            </a:r>
          </a:p>
        </p:txBody>
      </p:sp>
      <p:graphicFrame>
        <p:nvGraphicFramePr>
          <p:cNvPr id="8" name="Content Placeholder 7" descr="Example metrics in the LCAP.">
            <a:extLst>
              <a:ext uri="{FF2B5EF4-FFF2-40B4-BE49-F238E27FC236}">
                <a16:creationId xmlns:a16="http://schemas.microsoft.com/office/drawing/2014/main" id="{E8A2F9F6-1911-41E8-9753-E9DFB1EE1E15}"/>
              </a:ext>
            </a:extLst>
          </p:cNvPr>
          <p:cNvGraphicFramePr>
            <a:graphicFrameLocks noGrp="1"/>
          </p:cNvGraphicFramePr>
          <p:nvPr>
            <p:ph idx="1"/>
            <p:extLst>
              <p:ext uri="{D42A27DB-BD31-4B8C-83A1-F6EECF244321}">
                <p14:modId xmlns:p14="http://schemas.microsoft.com/office/powerpoint/2010/main" val="2064178413"/>
              </p:ext>
            </p:extLst>
          </p:nvPr>
        </p:nvGraphicFramePr>
        <p:xfrm>
          <a:off x="398643" y="1654325"/>
          <a:ext cx="11446737" cy="4635983"/>
        </p:xfrm>
        <a:graphic>
          <a:graphicData uri="http://schemas.openxmlformats.org/drawingml/2006/table">
            <a:tbl>
              <a:tblPr firstRow="1" firstCol="1" bandRow="1">
                <a:tableStyleId>{5C22544A-7EE6-4342-B048-85BDC9FD1C3A}</a:tableStyleId>
              </a:tblPr>
              <a:tblGrid>
                <a:gridCol w="3297057">
                  <a:extLst>
                    <a:ext uri="{9D8B030D-6E8A-4147-A177-3AD203B41FA5}">
                      <a16:colId xmlns:a16="http://schemas.microsoft.com/office/drawing/2014/main" val="3352190595"/>
                    </a:ext>
                  </a:extLst>
                </a:gridCol>
                <a:gridCol w="2844800">
                  <a:extLst>
                    <a:ext uri="{9D8B030D-6E8A-4147-A177-3AD203B41FA5}">
                      <a16:colId xmlns:a16="http://schemas.microsoft.com/office/drawing/2014/main" val="35393629"/>
                    </a:ext>
                  </a:extLst>
                </a:gridCol>
                <a:gridCol w="1574800">
                  <a:extLst>
                    <a:ext uri="{9D8B030D-6E8A-4147-A177-3AD203B41FA5}">
                      <a16:colId xmlns:a16="http://schemas.microsoft.com/office/drawing/2014/main" val="4267375423"/>
                    </a:ext>
                  </a:extLst>
                </a:gridCol>
                <a:gridCol w="876300">
                  <a:extLst>
                    <a:ext uri="{9D8B030D-6E8A-4147-A177-3AD203B41FA5}">
                      <a16:colId xmlns:a16="http://schemas.microsoft.com/office/drawing/2014/main" val="138171269"/>
                    </a:ext>
                  </a:extLst>
                </a:gridCol>
                <a:gridCol w="863600">
                  <a:extLst>
                    <a:ext uri="{9D8B030D-6E8A-4147-A177-3AD203B41FA5}">
                      <a16:colId xmlns:a16="http://schemas.microsoft.com/office/drawing/2014/main" val="1038839075"/>
                    </a:ext>
                  </a:extLst>
                </a:gridCol>
                <a:gridCol w="1990180">
                  <a:extLst>
                    <a:ext uri="{9D8B030D-6E8A-4147-A177-3AD203B41FA5}">
                      <a16:colId xmlns:a16="http://schemas.microsoft.com/office/drawing/2014/main" val="3490490663"/>
                    </a:ext>
                  </a:extLst>
                </a:gridCol>
              </a:tblGrid>
              <a:tr h="1115543">
                <a:tc>
                  <a:txBody>
                    <a:bodyPr/>
                    <a:lstStyle/>
                    <a:p>
                      <a:pPr marL="0" marR="0">
                        <a:spcBef>
                          <a:spcPts val="300"/>
                        </a:spcBef>
                        <a:spcAft>
                          <a:spcPts val="600"/>
                        </a:spcAft>
                      </a:pPr>
                      <a:r>
                        <a:rPr lang="en-US" sz="2400" dirty="0">
                          <a:effectLst/>
                        </a:rPr>
                        <a:t>Metric</a:t>
                      </a:r>
                    </a:p>
                  </a:txBody>
                  <a:tcPr marL="68580" marR="68580" marT="0" marB="0" anchor="ctr"/>
                </a:tc>
                <a:tc>
                  <a:txBody>
                    <a:bodyPr/>
                    <a:lstStyle/>
                    <a:p>
                      <a:pPr algn="ctr">
                        <a:spcAft>
                          <a:spcPts val="600"/>
                        </a:spcAft>
                        <a:tabLst>
                          <a:tab pos="3234055" algn="l"/>
                        </a:tabLst>
                      </a:pPr>
                      <a:r>
                        <a:rPr lang="en-US" sz="2400" dirty="0">
                          <a:effectLst/>
                        </a:rPr>
                        <a:t>Baseline</a:t>
                      </a:r>
                    </a:p>
                  </a:txBody>
                  <a:tcPr marL="68580" marR="68580" marT="0" marB="0" anchor="ctr"/>
                </a:tc>
                <a:tc>
                  <a:txBody>
                    <a:bodyPr/>
                    <a:lstStyle/>
                    <a:p>
                      <a:pPr algn="ctr">
                        <a:spcAft>
                          <a:spcPts val="600"/>
                        </a:spcAft>
                        <a:tabLst>
                          <a:tab pos="3234055" algn="l"/>
                        </a:tabLst>
                      </a:pPr>
                      <a:r>
                        <a:rPr lang="en-US" sz="2400" dirty="0">
                          <a:effectLst/>
                        </a:rPr>
                        <a:t>Year 1 Outcome</a:t>
                      </a:r>
                    </a:p>
                  </a:txBody>
                  <a:tcPr marL="68580" marR="68580" marT="0" marB="0" anchor="ctr"/>
                </a:tc>
                <a:tc>
                  <a:txBody>
                    <a:bodyPr/>
                    <a:lstStyle/>
                    <a:p>
                      <a:pPr algn="ctr">
                        <a:spcAft>
                          <a:spcPts val="600"/>
                        </a:spcAft>
                        <a:tabLst>
                          <a:tab pos="3234055" algn="l"/>
                        </a:tabLst>
                      </a:pPr>
                      <a:r>
                        <a:rPr lang="en-US" sz="2400" dirty="0">
                          <a:effectLst/>
                        </a:rPr>
                        <a:t>Year 2</a:t>
                      </a:r>
                    </a:p>
                  </a:txBody>
                  <a:tcPr marL="68580" marR="68580" marT="0" marB="0" anchor="ctr"/>
                </a:tc>
                <a:tc>
                  <a:txBody>
                    <a:bodyPr/>
                    <a:lstStyle/>
                    <a:p>
                      <a:pPr algn="ctr">
                        <a:spcAft>
                          <a:spcPts val="600"/>
                        </a:spcAft>
                        <a:tabLst>
                          <a:tab pos="3234055" algn="l"/>
                        </a:tabLst>
                      </a:pPr>
                      <a:r>
                        <a:rPr lang="en-US" sz="2400" dirty="0">
                          <a:effectLst/>
                        </a:rPr>
                        <a:t>Year 3</a:t>
                      </a:r>
                    </a:p>
                  </a:txBody>
                  <a:tcPr marL="68580" marR="68580" marT="0" marB="0" anchor="ctr"/>
                </a:tc>
                <a:tc>
                  <a:txBody>
                    <a:bodyPr/>
                    <a:lstStyle/>
                    <a:p>
                      <a:pPr algn="ctr">
                        <a:spcAft>
                          <a:spcPts val="600"/>
                        </a:spcAft>
                        <a:tabLst>
                          <a:tab pos="3234055" algn="l"/>
                        </a:tabLst>
                      </a:pPr>
                      <a:r>
                        <a:rPr lang="en-US" sz="2400" dirty="0">
                          <a:effectLst/>
                        </a:rPr>
                        <a:t>Desired Outcome for 2023–24</a:t>
                      </a:r>
                    </a:p>
                  </a:txBody>
                  <a:tcPr marL="68580" marR="68580" marT="0" marB="0" anchor="ctr"/>
                </a:tc>
                <a:extLst>
                  <a:ext uri="{0D108BD9-81ED-4DB2-BD59-A6C34878D82A}">
                    <a16:rowId xmlns:a16="http://schemas.microsoft.com/office/drawing/2014/main" val="1831464465"/>
                  </a:ext>
                </a:extLst>
              </a:tr>
              <a:tr h="1330824">
                <a:tc>
                  <a:txBody>
                    <a:bodyPr/>
                    <a:lstStyle/>
                    <a:p>
                      <a:pPr>
                        <a:spcAft>
                          <a:spcPts val="600"/>
                        </a:spcAft>
                      </a:pPr>
                      <a:r>
                        <a:rPr lang="en-US" sz="2400" dirty="0">
                          <a:effectLst/>
                        </a:rPr>
                        <a:t>% of families attending any family engagement event in 20-21 </a:t>
                      </a:r>
                      <a:endParaRPr lang="en-US" sz="2400" dirty="0"/>
                    </a:p>
                  </a:txBody>
                  <a:tcPr marL="68580" marR="68580" marT="0" marB="0"/>
                </a:tc>
                <a:tc>
                  <a:txBody>
                    <a:bodyPr/>
                    <a:lstStyle/>
                    <a:p>
                      <a:pPr>
                        <a:spcAft>
                          <a:spcPts val="600"/>
                        </a:spcAft>
                      </a:pPr>
                      <a:r>
                        <a:rPr lang="en-US" sz="2400" dirty="0">
                          <a:effectLst/>
                        </a:rPr>
                        <a:t>All: 75% </a:t>
                      </a:r>
                    </a:p>
                    <a:p>
                      <a:pPr lvl="0">
                        <a:spcAft>
                          <a:spcPts val="600"/>
                        </a:spcAft>
                        <a:buNone/>
                      </a:pPr>
                      <a:r>
                        <a:rPr lang="en-US" sz="2400" dirty="0">
                          <a:effectLst/>
                        </a:rPr>
                        <a:t>Low income (LI): 50%</a:t>
                      </a:r>
                    </a:p>
                    <a:p>
                      <a:pPr lvl="0">
                        <a:spcAft>
                          <a:spcPts val="600"/>
                        </a:spcAft>
                        <a:buNone/>
                      </a:pPr>
                      <a:r>
                        <a:rPr lang="en-US" sz="2400" dirty="0">
                          <a:effectLst/>
                        </a:rPr>
                        <a:t>EL: 60%</a:t>
                      </a:r>
                    </a:p>
                    <a:p>
                      <a:pPr lvl="0">
                        <a:spcAft>
                          <a:spcPts val="600"/>
                        </a:spcAft>
                        <a:buNone/>
                      </a:pPr>
                      <a:r>
                        <a:rPr lang="en-US" sz="2400" dirty="0">
                          <a:effectLst/>
                        </a:rPr>
                        <a:t>FY: 50%</a:t>
                      </a:r>
                    </a:p>
                  </a:txBody>
                  <a:tcPr marL="68580" marR="68580" marT="0" marB="0"/>
                </a:tc>
                <a:tc>
                  <a:txBody>
                    <a:bodyPr/>
                    <a:lstStyle/>
                    <a:p>
                      <a:pPr>
                        <a:spcAft>
                          <a:spcPts val="600"/>
                        </a:spcAft>
                      </a:pPr>
                      <a:r>
                        <a:rPr lang="en-US" sz="2400" dirty="0">
                          <a:effectLst/>
                        </a:rPr>
                        <a:t>All: 80%</a:t>
                      </a:r>
                    </a:p>
                    <a:p>
                      <a:pPr lvl="0">
                        <a:spcAft>
                          <a:spcPts val="600"/>
                        </a:spcAft>
                        <a:buNone/>
                      </a:pPr>
                      <a:r>
                        <a:rPr lang="en-US" sz="2400" dirty="0">
                          <a:effectLst/>
                        </a:rPr>
                        <a:t>LI: 53%</a:t>
                      </a:r>
                    </a:p>
                    <a:p>
                      <a:pPr lvl="0">
                        <a:spcAft>
                          <a:spcPts val="600"/>
                        </a:spcAft>
                        <a:buNone/>
                      </a:pPr>
                      <a:r>
                        <a:rPr lang="en-US" sz="2400" dirty="0">
                          <a:effectLst/>
                        </a:rPr>
                        <a:t>EL: 64%</a:t>
                      </a:r>
                    </a:p>
                    <a:p>
                      <a:pPr lvl="0">
                        <a:spcAft>
                          <a:spcPts val="600"/>
                        </a:spcAft>
                        <a:buNone/>
                      </a:pPr>
                      <a:r>
                        <a:rPr lang="en-US" sz="2400" dirty="0">
                          <a:effectLst/>
                        </a:rPr>
                        <a:t>FY: 50%</a:t>
                      </a: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lvl="0">
                        <a:spcAft>
                          <a:spcPts val="600"/>
                        </a:spcAft>
                        <a:buNone/>
                      </a:pPr>
                      <a:r>
                        <a:rPr lang="en-US" sz="2400" b="0" i="0" u="none" strike="noStrike" noProof="0" dirty="0">
                          <a:effectLst/>
                          <a:latin typeface="Century Gothic"/>
                        </a:rPr>
                        <a:t>All:100%</a:t>
                      </a:r>
                    </a:p>
                    <a:p>
                      <a:pPr lvl="0">
                        <a:spcAft>
                          <a:spcPts val="600"/>
                        </a:spcAft>
                        <a:buNone/>
                      </a:pPr>
                      <a:r>
                        <a:rPr lang="en-US" sz="2400" b="0" i="0" u="none" strike="noStrike" noProof="0" dirty="0">
                          <a:effectLst/>
                          <a:latin typeface="Century Gothic"/>
                        </a:rPr>
                        <a:t>LI: 100%</a:t>
                      </a:r>
                    </a:p>
                    <a:p>
                      <a:pPr lvl="0">
                        <a:spcAft>
                          <a:spcPts val="600"/>
                        </a:spcAft>
                        <a:buNone/>
                      </a:pPr>
                      <a:r>
                        <a:rPr lang="en-US" sz="2400" b="0" i="0" u="none" strike="noStrike" noProof="0" dirty="0">
                          <a:effectLst/>
                          <a:latin typeface="Century Gothic"/>
                        </a:rPr>
                        <a:t>EL: 100%</a:t>
                      </a:r>
                    </a:p>
                    <a:p>
                      <a:pPr lvl="0">
                        <a:spcAft>
                          <a:spcPts val="600"/>
                        </a:spcAft>
                        <a:buNone/>
                      </a:pPr>
                      <a:r>
                        <a:rPr lang="en-US" sz="2400" b="0" i="0" u="none" strike="noStrike" noProof="0" dirty="0">
                          <a:effectLst/>
                          <a:latin typeface="Century Gothic"/>
                        </a:rPr>
                        <a:t>FY: 100%</a:t>
                      </a:r>
                    </a:p>
                  </a:txBody>
                  <a:tcPr marL="68580" marR="68580" marT="0" marB="0"/>
                </a:tc>
                <a:extLst>
                  <a:ext uri="{0D108BD9-81ED-4DB2-BD59-A6C34878D82A}">
                    <a16:rowId xmlns:a16="http://schemas.microsoft.com/office/drawing/2014/main" val="3570748246"/>
                  </a:ext>
                </a:extLst>
              </a:tr>
              <a:tr h="998117">
                <a:tc>
                  <a:txBody>
                    <a:bodyPr/>
                    <a:lstStyle/>
                    <a:p>
                      <a:pPr>
                        <a:spcAft>
                          <a:spcPts val="600"/>
                        </a:spcAft>
                      </a:pPr>
                      <a:r>
                        <a:rPr lang="en-US" sz="2400" dirty="0">
                          <a:effectLst/>
                        </a:rPr>
                        <a:t>% of staff that feel that PD helps staff to build family –school partnerships</a:t>
                      </a:r>
                    </a:p>
                  </a:txBody>
                  <a:tcPr marL="68580" marR="68580" marT="0" marB="0"/>
                </a:tc>
                <a:tc>
                  <a:txBody>
                    <a:bodyPr/>
                    <a:lstStyle/>
                    <a:p>
                      <a:pPr>
                        <a:spcAft>
                          <a:spcPts val="600"/>
                        </a:spcAft>
                        <a:tabLst>
                          <a:tab pos="3234055" algn="l"/>
                        </a:tabLst>
                      </a:pPr>
                      <a:r>
                        <a:rPr lang="en-US" sz="2400" dirty="0">
                          <a:effectLst/>
                        </a:rPr>
                        <a:t>85%</a:t>
                      </a:r>
                    </a:p>
                  </a:txBody>
                  <a:tcPr marL="68580" marR="68580" marT="0" marB="0"/>
                </a:tc>
                <a:tc>
                  <a:txBody>
                    <a:bodyPr/>
                    <a:lstStyle/>
                    <a:p>
                      <a:pPr>
                        <a:spcAft>
                          <a:spcPts val="600"/>
                        </a:spcAft>
                        <a:tabLst>
                          <a:tab pos="3234055" algn="l"/>
                        </a:tabLst>
                      </a:pPr>
                      <a:r>
                        <a:rPr lang="en-US" sz="2400" dirty="0">
                          <a:effectLst/>
                        </a:rPr>
                        <a:t>90%</a:t>
                      </a: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r>
                        <a:rPr lang="en-US" sz="2400" dirty="0">
                          <a:effectLst/>
                        </a:rPr>
                        <a:t>100%</a:t>
                      </a:r>
                    </a:p>
                  </a:txBody>
                  <a:tcPr marL="68580" marR="68580" marT="0" marB="0"/>
                </a:tc>
                <a:extLst>
                  <a:ext uri="{0D108BD9-81ED-4DB2-BD59-A6C34878D82A}">
                    <a16:rowId xmlns:a16="http://schemas.microsoft.com/office/drawing/2014/main" val="3815982896"/>
                  </a:ext>
                </a:extLst>
              </a:tr>
            </a:tbl>
          </a:graphicData>
        </a:graphic>
      </p:graphicFrame>
      <p:sp>
        <p:nvSpPr>
          <p:cNvPr id="6" name="Slide Number Placeholder 5">
            <a:extLst>
              <a:ext uri="{FF2B5EF4-FFF2-40B4-BE49-F238E27FC236}">
                <a16:creationId xmlns:a16="http://schemas.microsoft.com/office/drawing/2014/main" id="{D20F7A70-927A-4C8E-B8C8-5BA66AEF2966}"/>
              </a:ext>
            </a:extLst>
          </p:cNvPr>
          <p:cNvSpPr>
            <a:spLocks noGrp="1"/>
          </p:cNvSpPr>
          <p:nvPr>
            <p:ph type="sldNum" sz="quarter" idx="12"/>
          </p:nvPr>
        </p:nvSpPr>
        <p:spPr/>
        <p:txBody>
          <a:bodyPr/>
          <a:lstStyle/>
          <a:p>
            <a:fld id="{294A09A9-5501-47C1-A89A-A340965A2BE2}" type="slidenum">
              <a:rPr lang="en-US" smtClean="0"/>
              <a:pPr/>
              <a:t>52</a:t>
            </a:fld>
            <a:endParaRPr lang="en-US" dirty="0"/>
          </a:p>
        </p:txBody>
      </p:sp>
    </p:spTree>
    <p:extLst>
      <p:ext uri="{BB962C8B-B14F-4D97-AF65-F5344CB8AC3E}">
        <p14:creationId xmlns:p14="http://schemas.microsoft.com/office/powerpoint/2010/main" val="22574131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22700A-A01F-48A8-B1DE-B298A7405D02}"/>
              </a:ext>
            </a:extLst>
          </p:cNvPr>
          <p:cNvSpPr>
            <a:spLocks noGrp="1"/>
          </p:cNvSpPr>
          <p:nvPr>
            <p:ph type="title"/>
          </p:nvPr>
        </p:nvSpPr>
        <p:spPr/>
        <p:txBody>
          <a:bodyPr/>
          <a:lstStyle/>
          <a:p>
            <a:r>
              <a:rPr lang="en-US" dirty="0"/>
              <a:t>Example: Metrics (2 of 2)</a:t>
            </a:r>
          </a:p>
        </p:txBody>
      </p:sp>
      <p:graphicFrame>
        <p:nvGraphicFramePr>
          <p:cNvPr id="8" name="Content Placeholder 7" descr="Example metrics in the LCAP.">
            <a:extLst>
              <a:ext uri="{FF2B5EF4-FFF2-40B4-BE49-F238E27FC236}">
                <a16:creationId xmlns:a16="http://schemas.microsoft.com/office/drawing/2014/main" id="{E8A2F9F6-1911-41E8-9753-E9DFB1EE1E15}"/>
              </a:ext>
            </a:extLst>
          </p:cNvPr>
          <p:cNvGraphicFramePr>
            <a:graphicFrameLocks noGrp="1"/>
          </p:cNvGraphicFramePr>
          <p:nvPr>
            <p:ph idx="1"/>
            <p:extLst>
              <p:ext uri="{D42A27DB-BD31-4B8C-83A1-F6EECF244321}">
                <p14:modId xmlns:p14="http://schemas.microsoft.com/office/powerpoint/2010/main" val="341464213"/>
              </p:ext>
            </p:extLst>
          </p:nvPr>
        </p:nvGraphicFramePr>
        <p:xfrm>
          <a:off x="398643" y="1654325"/>
          <a:ext cx="11446737" cy="4041623"/>
        </p:xfrm>
        <a:graphic>
          <a:graphicData uri="http://schemas.openxmlformats.org/drawingml/2006/table">
            <a:tbl>
              <a:tblPr firstRow="1" firstCol="1" bandRow="1">
                <a:tableStyleId>{5C22544A-7EE6-4342-B048-85BDC9FD1C3A}</a:tableStyleId>
              </a:tblPr>
              <a:tblGrid>
                <a:gridCol w="3297057">
                  <a:extLst>
                    <a:ext uri="{9D8B030D-6E8A-4147-A177-3AD203B41FA5}">
                      <a16:colId xmlns:a16="http://schemas.microsoft.com/office/drawing/2014/main" val="3352190595"/>
                    </a:ext>
                  </a:extLst>
                </a:gridCol>
                <a:gridCol w="2844800">
                  <a:extLst>
                    <a:ext uri="{9D8B030D-6E8A-4147-A177-3AD203B41FA5}">
                      <a16:colId xmlns:a16="http://schemas.microsoft.com/office/drawing/2014/main" val="35393629"/>
                    </a:ext>
                  </a:extLst>
                </a:gridCol>
                <a:gridCol w="1574800">
                  <a:extLst>
                    <a:ext uri="{9D8B030D-6E8A-4147-A177-3AD203B41FA5}">
                      <a16:colId xmlns:a16="http://schemas.microsoft.com/office/drawing/2014/main" val="4267375423"/>
                    </a:ext>
                  </a:extLst>
                </a:gridCol>
                <a:gridCol w="876300">
                  <a:extLst>
                    <a:ext uri="{9D8B030D-6E8A-4147-A177-3AD203B41FA5}">
                      <a16:colId xmlns:a16="http://schemas.microsoft.com/office/drawing/2014/main" val="138171269"/>
                    </a:ext>
                  </a:extLst>
                </a:gridCol>
                <a:gridCol w="863600">
                  <a:extLst>
                    <a:ext uri="{9D8B030D-6E8A-4147-A177-3AD203B41FA5}">
                      <a16:colId xmlns:a16="http://schemas.microsoft.com/office/drawing/2014/main" val="1038839075"/>
                    </a:ext>
                  </a:extLst>
                </a:gridCol>
                <a:gridCol w="1990180">
                  <a:extLst>
                    <a:ext uri="{9D8B030D-6E8A-4147-A177-3AD203B41FA5}">
                      <a16:colId xmlns:a16="http://schemas.microsoft.com/office/drawing/2014/main" val="3490490663"/>
                    </a:ext>
                  </a:extLst>
                </a:gridCol>
              </a:tblGrid>
              <a:tr h="1115543">
                <a:tc>
                  <a:txBody>
                    <a:bodyPr/>
                    <a:lstStyle/>
                    <a:p>
                      <a:pPr marL="0" marR="0">
                        <a:spcBef>
                          <a:spcPts val="300"/>
                        </a:spcBef>
                        <a:spcAft>
                          <a:spcPts val="600"/>
                        </a:spcAft>
                      </a:pPr>
                      <a:r>
                        <a:rPr lang="en-US" sz="2400" dirty="0">
                          <a:effectLst/>
                        </a:rPr>
                        <a:t>Metric</a:t>
                      </a:r>
                    </a:p>
                  </a:txBody>
                  <a:tcPr marL="68580" marR="68580" marT="0" marB="0" anchor="ctr"/>
                </a:tc>
                <a:tc>
                  <a:txBody>
                    <a:bodyPr/>
                    <a:lstStyle/>
                    <a:p>
                      <a:pPr algn="ctr">
                        <a:spcAft>
                          <a:spcPts val="600"/>
                        </a:spcAft>
                        <a:tabLst>
                          <a:tab pos="3234055" algn="l"/>
                        </a:tabLst>
                      </a:pPr>
                      <a:r>
                        <a:rPr lang="en-US" sz="2400" dirty="0">
                          <a:effectLst/>
                        </a:rPr>
                        <a:t>Baseline</a:t>
                      </a:r>
                    </a:p>
                  </a:txBody>
                  <a:tcPr marL="68580" marR="68580" marT="0" marB="0" anchor="ctr"/>
                </a:tc>
                <a:tc>
                  <a:txBody>
                    <a:bodyPr/>
                    <a:lstStyle/>
                    <a:p>
                      <a:pPr algn="ctr">
                        <a:spcAft>
                          <a:spcPts val="600"/>
                        </a:spcAft>
                        <a:tabLst>
                          <a:tab pos="3234055" algn="l"/>
                        </a:tabLst>
                      </a:pPr>
                      <a:r>
                        <a:rPr lang="en-US" sz="2400" dirty="0">
                          <a:effectLst/>
                        </a:rPr>
                        <a:t>Year 1 Outcome</a:t>
                      </a:r>
                    </a:p>
                  </a:txBody>
                  <a:tcPr marL="68580" marR="68580" marT="0" marB="0" anchor="ctr"/>
                </a:tc>
                <a:tc>
                  <a:txBody>
                    <a:bodyPr/>
                    <a:lstStyle/>
                    <a:p>
                      <a:pPr algn="ctr">
                        <a:spcAft>
                          <a:spcPts val="600"/>
                        </a:spcAft>
                        <a:tabLst>
                          <a:tab pos="3234055" algn="l"/>
                        </a:tabLst>
                      </a:pPr>
                      <a:r>
                        <a:rPr lang="en-US" sz="2400" dirty="0">
                          <a:effectLst/>
                        </a:rPr>
                        <a:t>Year 2</a:t>
                      </a:r>
                    </a:p>
                  </a:txBody>
                  <a:tcPr marL="68580" marR="68580" marT="0" marB="0" anchor="ctr"/>
                </a:tc>
                <a:tc>
                  <a:txBody>
                    <a:bodyPr/>
                    <a:lstStyle/>
                    <a:p>
                      <a:pPr algn="ctr">
                        <a:spcAft>
                          <a:spcPts val="600"/>
                        </a:spcAft>
                        <a:tabLst>
                          <a:tab pos="3234055" algn="l"/>
                        </a:tabLst>
                      </a:pPr>
                      <a:r>
                        <a:rPr lang="en-US" sz="2400" dirty="0">
                          <a:effectLst/>
                        </a:rPr>
                        <a:t>Year 3</a:t>
                      </a:r>
                    </a:p>
                  </a:txBody>
                  <a:tcPr marL="68580" marR="68580" marT="0" marB="0" anchor="ctr"/>
                </a:tc>
                <a:tc>
                  <a:txBody>
                    <a:bodyPr/>
                    <a:lstStyle/>
                    <a:p>
                      <a:pPr algn="ctr">
                        <a:spcAft>
                          <a:spcPts val="600"/>
                        </a:spcAft>
                        <a:tabLst>
                          <a:tab pos="3234055" algn="l"/>
                        </a:tabLst>
                      </a:pPr>
                      <a:r>
                        <a:rPr lang="en-US" sz="2400" dirty="0">
                          <a:effectLst/>
                        </a:rPr>
                        <a:t>Desired Outcome for 2023–24</a:t>
                      </a:r>
                    </a:p>
                  </a:txBody>
                  <a:tcPr marL="68580" marR="68580" marT="0" marB="0" anchor="ctr"/>
                </a:tc>
                <a:extLst>
                  <a:ext uri="{0D108BD9-81ED-4DB2-BD59-A6C34878D82A}">
                    <a16:rowId xmlns:a16="http://schemas.microsoft.com/office/drawing/2014/main" val="1831464465"/>
                  </a:ext>
                </a:extLst>
              </a:tr>
              <a:tr h="998117">
                <a:tc>
                  <a:txBody>
                    <a:bodyPr/>
                    <a:lstStyle/>
                    <a:p>
                      <a:pPr>
                        <a:spcAft>
                          <a:spcPts val="600"/>
                        </a:spcAft>
                      </a:pPr>
                      <a:r>
                        <a:rPr lang="en-US" sz="2400" dirty="0">
                          <a:effectLst/>
                        </a:rPr>
                        <a:t>% of staff that feel that PD helps staff to build family – school partnerships</a:t>
                      </a:r>
                    </a:p>
                  </a:txBody>
                  <a:tcPr marL="68580" marR="68580" marT="0" marB="0"/>
                </a:tc>
                <a:tc>
                  <a:txBody>
                    <a:bodyPr/>
                    <a:lstStyle/>
                    <a:p>
                      <a:pPr>
                        <a:spcAft>
                          <a:spcPts val="600"/>
                        </a:spcAft>
                        <a:tabLst>
                          <a:tab pos="3234055" algn="l"/>
                        </a:tabLst>
                      </a:pPr>
                      <a:r>
                        <a:rPr lang="en-US" sz="2400" dirty="0">
                          <a:effectLst/>
                        </a:rPr>
                        <a:t>85%</a:t>
                      </a:r>
                    </a:p>
                  </a:txBody>
                  <a:tcPr marL="68580" marR="68580" marT="0" marB="0"/>
                </a:tc>
                <a:tc>
                  <a:txBody>
                    <a:bodyPr/>
                    <a:lstStyle/>
                    <a:p>
                      <a:pPr>
                        <a:spcAft>
                          <a:spcPts val="600"/>
                        </a:spcAft>
                        <a:tabLst>
                          <a:tab pos="3234055" algn="l"/>
                        </a:tabLst>
                      </a:pPr>
                      <a:r>
                        <a:rPr lang="en-US" sz="2400" dirty="0">
                          <a:effectLst/>
                        </a:rPr>
                        <a:t>90%</a:t>
                      </a: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r>
                        <a:rPr lang="en-US" sz="2400" dirty="0">
                          <a:effectLst/>
                        </a:rPr>
                        <a:t>100%</a:t>
                      </a:r>
                    </a:p>
                  </a:txBody>
                  <a:tcPr marL="68580" marR="68580" marT="0" marB="0"/>
                </a:tc>
                <a:extLst>
                  <a:ext uri="{0D108BD9-81ED-4DB2-BD59-A6C34878D82A}">
                    <a16:rowId xmlns:a16="http://schemas.microsoft.com/office/drawing/2014/main" val="3815982896"/>
                  </a:ext>
                </a:extLst>
              </a:tr>
              <a:tr h="998117">
                <a:tc>
                  <a:txBody>
                    <a:bodyPr/>
                    <a:lstStyle/>
                    <a:p>
                      <a:pPr lvl="0">
                        <a:spcAft>
                          <a:spcPts val="600"/>
                        </a:spcAft>
                        <a:buNone/>
                      </a:pPr>
                      <a:r>
                        <a:rPr lang="en-US" sz="2400" b="1" i="0" u="none" strike="noStrike" noProof="0" dirty="0">
                          <a:effectLst/>
                          <a:latin typeface="Century Gothic"/>
                        </a:rPr>
                        <a:t>% of families that feel that PD helps them to partner better with school</a:t>
                      </a:r>
                    </a:p>
                  </a:txBody>
                  <a:tcPr marL="68580" marR="68580" marT="0" marB="0"/>
                </a:tc>
                <a:tc>
                  <a:txBody>
                    <a:bodyPr/>
                    <a:lstStyle/>
                    <a:p>
                      <a:pPr>
                        <a:spcAft>
                          <a:spcPts val="600"/>
                        </a:spcAft>
                        <a:tabLst>
                          <a:tab pos="3234055" algn="l"/>
                        </a:tabLst>
                      </a:pPr>
                      <a:r>
                        <a:rPr lang="en-US" sz="2400" dirty="0">
                          <a:effectLst/>
                        </a:rPr>
                        <a:t>30%</a:t>
                      </a:r>
                    </a:p>
                  </a:txBody>
                  <a:tcPr marL="68580" marR="68580" marT="0" marB="0"/>
                </a:tc>
                <a:tc>
                  <a:txBody>
                    <a:bodyPr/>
                    <a:lstStyle/>
                    <a:p>
                      <a:pPr>
                        <a:spcAft>
                          <a:spcPts val="600"/>
                        </a:spcAft>
                        <a:tabLst>
                          <a:tab pos="3234055" algn="l"/>
                        </a:tabLst>
                      </a:pPr>
                      <a:r>
                        <a:rPr lang="en-US" sz="2400" dirty="0">
                          <a:effectLst/>
                        </a:rPr>
                        <a:t>58%</a:t>
                      </a: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endParaRPr lang="en-US" sz="2400" dirty="0">
                        <a:effectLst/>
                      </a:endParaRPr>
                    </a:p>
                  </a:txBody>
                  <a:tcPr marL="68580" marR="68580" marT="0" marB="0"/>
                </a:tc>
                <a:tc>
                  <a:txBody>
                    <a:bodyPr/>
                    <a:lstStyle/>
                    <a:p>
                      <a:pPr>
                        <a:spcAft>
                          <a:spcPts val="600"/>
                        </a:spcAft>
                        <a:tabLst>
                          <a:tab pos="3234055" algn="l"/>
                        </a:tabLst>
                      </a:pPr>
                      <a:r>
                        <a:rPr lang="en-US" sz="2400" dirty="0">
                          <a:effectLst/>
                        </a:rPr>
                        <a:t>100%</a:t>
                      </a:r>
                    </a:p>
                  </a:txBody>
                  <a:tcPr marL="68580" marR="68580" marT="0" marB="0"/>
                </a:tc>
                <a:extLst>
                  <a:ext uri="{0D108BD9-81ED-4DB2-BD59-A6C34878D82A}">
                    <a16:rowId xmlns:a16="http://schemas.microsoft.com/office/drawing/2014/main" val="2203106272"/>
                  </a:ext>
                </a:extLst>
              </a:tr>
            </a:tbl>
          </a:graphicData>
        </a:graphic>
      </p:graphicFrame>
      <p:sp>
        <p:nvSpPr>
          <p:cNvPr id="6" name="Slide Number Placeholder 5">
            <a:extLst>
              <a:ext uri="{FF2B5EF4-FFF2-40B4-BE49-F238E27FC236}">
                <a16:creationId xmlns:a16="http://schemas.microsoft.com/office/drawing/2014/main" id="{D20F7A70-927A-4C8E-B8C8-5BA66AEF2966}"/>
              </a:ext>
            </a:extLst>
          </p:cNvPr>
          <p:cNvSpPr>
            <a:spLocks noGrp="1"/>
          </p:cNvSpPr>
          <p:nvPr>
            <p:ph type="sldNum" sz="quarter" idx="12"/>
          </p:nvPr>
        </p:nvSpPr>
        <p:spPr/>
        <p:txBody>
          <a:bodyPr/>
          <a:lstStyle/>
          <a:p>
            <a:fld id="{294A09A9-5501-47C1-A89A-A340965A2BE2}" type="slidenum">
              <a:rPr lang="en-US" smtClean="0"/>
              <a:pPr/>
              <a:t>53</a:t>
            </a:fld>
            <a:endParaRPr lang="en-US" dirty="0"/>
          </a:p>
        </p:txBody>
      </p:sp>
    </p:spTree>
    <p:extLst>
      <p:ext uri="{BB962C8B-B14F-4D97-AF65-F5344CB8AC3E}">
        <p14:creationId xmlns:p14="http://schemas.microsoft.com/office/powerpoint/2010/main" val="390919549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0A09-C3F0-4C13-BDED-3A188EDBE04C}"/>
              </a:ext>
            </a:extLst>
          </p:cNvPr>
          <p:cNvSpPr>
            <a:spLocks noGrp="1"/>
          </p:cNvSpPr>
          <p:nvPr>
            <p:ph type="title"/>
          </p:nvPr>
        </p:nvSpPr>
        <p:spPr/>
        <p:txBody>
          <a:bodyPr/>
          <a:lstStyle/>
          <a:p>
            <a:r>
              <a:rPr lang="en-US" dirty="0"/>
              <a:t>Example: Actions (1 of 3)</a:t>
            </a:r>
          </a:p>
        </p:txBody>
      </p:sp>
      <p:graphicFrame>
        <p:nvGraphicFramePr>
          <p:cNvPr id="8" name="Content Placeholder 7" descr="Example action in the LCAP.">
            <a:extLst>
              <a:ext uri="{FF2B5EF4-FFF2-40B4-BE49-F238E27FC236}">
                <a16:creationId xmlns:a16="http://schemas.microsoft.com/office/drawing/2014/main" id="{6CC036A5-5AA5-4682-B4BA-494294721DB6}"/>
              </a:ext>
            </a:extLst>
          </p:cNvPr>
          <p:cNvGraphicFramePr>
            <a:graphicFrameLocks noGrp="1"/>
          </p:cNvGraphicFramePr>
          <p:nvPr>
            <p:ph idx="1"/>
            <p:extLst>
              <p:ext uri="{D42A27DB-BD31-4B8C-83A1-F6EECF244321}">
                <p14:modId xmlns:p14="http://schemas.microsoft.com/office/powerpoint/2010/main" val="4263930196"/>
              </p:ext>
            </p:extLst>
          </p:nvPr>
        </p:nvGraphicFramePr>
        <p:xfrm>
          <a:off x="203801" y="1752600"/>
          <a:ext cx="11784397" cy="2809617"/>
        </p:xfrm>
        <a:graphic>
          <a:graphicData uri="http://schemas.openxmlformats.org/drawingml/2006/table">
            <a:tbl>
              <a:tblPr firstRow="1" firstCol="1" bandRow="1">
                <a:tableStyleId>{5C22544A-7EE6-4342-B048-85BDC9FD1C3A}</a:tableStyleId>
              </a:tblPr>
              <a:tblGrid>
                <a:gridCol w="1356527">
                  <a:extLst>
                    <a:ext uri="{9D8B030D-6E8A-4147-A177-3AD203B41FA5}">
                      <a16:colId xmlns:a16="http://schemas.microsoft.com/office/drawing/2014/main" val="3942076128"/>
                    </a:ext>
                  </a:extLst>
                </a:gridCol>
                <a:gridCol w="2244131">
                  <a:extLst>
                    <a:ext uri="{9D8B030D-6E8A-4147-A177-3AD203B41FA5}">
                      <a16:colId xmlns:a16="http://schemas.microsoft.com/office/drawing/2014/main" val="2705155547"/>
                    </a:ext>
                  </a:extLst>
                </a:gridCol>
                <a:gridCol w="4297207">
                  <a:extLst>
                    <a:ext uri="{9D8B030D-6E8A-4147-A177-3AD203B41FA5}">
                      <a16:colId xmlns:a16="http://schemas.microsoft.com/office/drawing/2014/main" val="1635173783"/>
                    </a:ext>
                  </a:extLst>
                </a:gridCol>
                <a:gridCol w="1917700">
                  <a:extLst>
                    <a:ext uri="{9D8B030D-6E8A-4147-A177-3AD203B41FA5}">
                      <a16:colId xmlns:a16="http://schemas.microsoft.com/office/drawing/2014/main" val="523167695"/>
                    </a:ext>
                  </a:extLst>
                </a:gridCol>
                <a:gridCol w="1968832">
                  <a:extLst>
                    <a:ext uri="{9D8B030D-6E8A-4147-A177-3AD203B41FA5}">
                      <a16:colId xmlns:a16="http://schemas.microsoft.com/office/drawing/2014/main" val="2680761350"/>
                    </a:ext>
                  </a:extLst>
                </a:gridCol>
              </a:tblGrid>
              <a:tr h="578227">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Action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Title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Description</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Total Funds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Contributing</a:t>
                      </a:r>
                    </a:p>
                  </a:txBody>
                  <a:tcPr marL="18415" marR="18415" marT="18415" marB="18415" anchor="ctr"/>
                </a:tc>
                <a:extLst>
                  <a:ext uri="{0D108BD9-81ED-4DB2-BD59-A6C34878D82A}">
                    <a16:rowId xmlns:a16="http://schemas.microsoft.com/office/drawing/2014/main" val="2527549657"/>
                  </a:ext>
                </a:extLst>
              </a:tr>
              <a:tr h="2201216">
                <a:tc>
                  <a:txBody>
                    <a:bodyPr/>
                    <a:lstStyle/>
                    <a:p>
                      <a:pPr lvl="0" algn="ctr">
                        <a:spcAft>
                          <a:spcPts val="600"/>
                        </a:spcAft>
                        <a:buNone/>
                        <a:tabLst>
                          <a:tab pos="3234055" algn="l"/>
                        </a:tabLst>
                      </a:pPr>
                      <a:r>
                        <a:rPr lang="en-US" sz="2400" b="1" i="0" u="none" strike="noStrike" kern="1200" dirty="0">
                          <a:solidFill>
                            <a:schemeClr val="bg1"/>
                          </a:solidFill>
                          <a:effectLst/>
                          <a:latin typeface="Century Gothic"/>
                          <a:ea typeface="+mn-ea"/>
                          <a:cs typeface="+mn-cs"/>
                        </a:rPr>
                        <a:t>1</a:t>
                      </a:r>
                    </a:p>
                  </a:txBody>
                  <a:tcPr marL="18415" marR="18415" marT="18415" marB="18415" anchor="ctr"/>
                </a:tc>
                <a:tc>
                  <a:txBody>
                    <a:bodyPr/>
                    <a:lstStyle/>
                    <a:p>
                      <a:pPr>
                        <a:spcAft>
                          <a:spcPts val="600"/>
                        </a:spcAft>
                      </a:pPr>
                      <a:r>
                        <a:rPr lang="en-US" sz="2400" b="0" i="0" u="none" strike="noStrike" kern="1200" dirty="0">
                          <a:solidFill>
                            <a:schemeClr val="dk1"/>
                          </a:solidFill>
                          <a:effectLst/>
                          <a:latin typeface="Century Gothic"/>
                          <a:ea typeface="+mn-ea"/>
                          <a:cs typeface="+mn-cs"/>
                        </a:rPr>
                        <a:t>Family Engagement Collaboration</a:t>
                      </a:r>
                    </a:p>
                  </a:txBody>
                  <a:tcPr marL="18415" marR="18415" marT="18415" marB="18415" anchor="ctr"/>
                </a:tc>
                <a:tc>
                  <a:txBody>
                    <a:bodyPr/>
                    <a:lstStyle/>
                    <a:p>
                      <a:pPr marL="0" marR="0" lvl="0" indent="0" algn="l">
                        <a:lnSpc>
                          <a:spcPct val="100000"/>
                        </a:lnSpc>
                        <a:spcBef>
                          <a:spcPts val="0"/>
                        </a:spcBef>
                        <a:spcAft>
                          <a:spcPts val="0"/>
                        </a:spcAft>
                        <a:buNone/>
                      </a:pPr>
                      <a:r>
                        <a:rPr lang="en-US" sz="2400" b="0" i="0" u="none" strike="noStrike" noProof="0" dirty="0">
                          <a:effectLst/>
                          <a:latin typeface="Century Gothic"/>
                        </a:rPr>
                        <a:t>Incorporate family goal setting activities into one of the three Family Engagement opportunities occurring during the 2022-23 school year.</a:t>
                      </a:r>
                    </a:p>
                  </a:txBody>
                  <a:tcPr marL="18415" marR="18415" marT="18415" marB="18415"/>
                </a:tc>
                <a:tc>
                  <a:txBody>
                    <a:bodyPr/>
                    <a:lstStyle/>
                    <a:p>
                      <a:pPr>
                        <a:spcAft>
                          <a:spcPts val="600"/>
                        </a:spcAft>
                        <a:tabLst>
                          <a:tab pos="3234055" algn="l"/>
                        </a:tabLst>
                      </a:pPr>
                      <a:r>
                        <a:rPr lang="en-US" sz="2400" dirty="0">
                          <a:effectLst/>
                        </a:rPr>
                        <a:t>$0</a:t>
                      </a:r>
                    </a:p>
                  </a:txBody>
                  <a:tcPr marL="18415" marR="18415" marT="18415" marB="18415"/>
                </a:tc>
                <a:tc>
                  <a:txBody>
                    <a:bodyPr/>
                    <a:lstStyle/>
                    <a:p>
                      <a:pPr algn="ctr">
                        <a:spcAft>
                          <a:spcPts val="600"/>
                        </a:spcAft>
                        <a:tabLst>
                          <a:tab pos="3234055" algn="l"/>
                        </a:tabLst>
                      </a:pPr>
                      <a:r>
                        <a:rPr lang="en-US" sz="2400" dirty="0">
                          <a:effectLst/>
                        </a:rPr>
                        <a:t>N</a:t>
                      </a:r>
                    </a:p>
                  </a:txBody>
                  <a:tcPr marL="18415" marR="18415" marT="18415" marB="18415"/>
                </a:tc>
                <a:extLst>
                  <a:ext uri="{0D108BD9-81ED-4DB2-BD59-A6C34878D82A}">
                    <a16:rowId xmlns:a16="http://schemas.microsoft.com/office/drawing/2014/main" val="2183173416"/>
                  </a:ext>
                </a:extLst>
              </a:tr>
            </a:tbl>
          </a:graphicData>
        </a:graphic>
      </p:graphicFrame>
      <p:sp>
        <p:nvSpPr>
          <p:cNvPr id="6" name="Slide Number Placeholder 5">
            <a:extLst>
              <a:ext uri="{FF2B5EF4-FFF2-40B4-BE49-F238E27FC236}">
                <a16:creationId xmlns:a16="http://schemas.microsoft.com/office/drawing/2014/main" id="{8D42FC90-ADA6-40BE-9BCC-C6509AE17E59}"/>
              </a:ext>
            </a:extLst>
          </p:cNvPr>
          <p:cNvSpPr>
            <a:spLocks noGrp="1"/>
          </p:cNvSpPr>
          <p:nvPr>
            <p:ph type="sldNum" sz="quarter" idx="12"/>
          </p:nvPr>
        </p:nvSpPr>
        <p:spPr/>
        <p:txBody>
          <a:bodyPr/>
          <a:lstStyle/>
          <a:p>
            <a:fld id="{294A09A9-5501-47C1-A89A-A340965A2BE2}" type="slidenum">
              <a:rPr lang="en-US" smtClean="0"/>
              <a:pPr/>
              <a:t>54</a:t>
            </a:fld>
            <a:endParaRPr lang="en-US" dirty="0"/>
          </a:p>
        </p:txBody>
      </p:sp>
    </p:spTree>
    <p:extLst>
      <p:ext uri="{BB962C8B-B14F-4D97-AF65-F5344CB8AC3E}">
        <p14:creationId xmlns:p14="http://schemas.microsoft.com/office/powerpoint/2010/main" val="405623317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0A09-C3F0-4C13-BDED-3A188EDBE04C}"/>
              </a:ext>
            </a:extLst>
          </p:cNvPr>
          <p:cNvSpPr>
            <a:spLocks noGrp="1"/>
          </p:cNvSpPr>
          <p:nvPr>
            <p:ph type="title"/>
          </p:nvPr>
        </p:nvSpPr>
        <p:spPr/>
        <p:txBody>
          <a:bodyPr/>
          <a:lstStyle/>
          <a:p>
            <a:r>
              <a:rPr lang="en-US" dirty="0"/>
              <a:t>Example: Actions (2 of 3)</a:t>
            </a:r>
          </a:p>
        </p:txBody>
      </p:sp>
      <p:graphicFrame>
        <p:nvGraphicFramePr>
          <p:cNvPr id="8" name="Content Placeholder 7" descr="Example action in the LCAP.">
            <a:extLst>
              <a:ext uri="{FF2B5EF4-FFF2-40B4-BE49-F238E27FC236}">
                <a16:creationId xmlns:a16="http://schemas.microsoft.com/office/drawing/2014/main" id="{6CC036A5-5AA5-4682-B4BA-494294721DB6}"/>
              </a:ext>
            </a:extLst>
          </p:cNvPr>
          <p:cNvGraphicFramePr>
            <a:graphicFrameLocks noGrp="1"/>
          </p:cNvGraphicFramePr>
          <p:nvPr>
            <p:ph idx="1"/>
            <p:extLst>
              <p:ext uri="{D42A27DB-BD31-4B8C-83A1-F6EECF244321}">
                <p14:modId xmlns:p14="http://schemas.microsoft.com/office/powerpoint/2010/main" val="3318562734"/>
              </p:ext>
            </p:extLst>
          </p:nvPr>
        </p:nvGraphicFramePr>
        <p:xfrm>
          <a:off x="203797" y="1837348"/>
          <a:ext cx="11784406" cy="3183303"/>
        </p:xfrm>
        <a:graphic>
          <a:graphicData uri="http://schemas.openxmlformats.org/drawingml/2006/table">
            <a:tbl>
              <a:tblPr firstRow="1" firstCol="1" bandRow="1">
                <a:tableStyleId>{5C22544A-7EE6-4342-B048-85BDC9FD1C3A}</a:tableStyleId>
              </a:tblPr>
              <a:tblGrid>
                <a:gridCol w="1472603">
                  <a:extLst>
                    <a:ext uri="{9D8B030D-6E8A-4147-A177-3AD203B41FA5}">
                      <a16:colId xmlns:a16="http://schemas.microsoft.com/office/drawing/2014/main" val="3942076128"/>
                    </a:ext>
                  </a:extLst>
                </a:gridCol>
                <a:gridCol w="2209800">
                  <a:extLst>
                    <a:ext uri="{9D8B030D-6E8A-4147-A177-3AD203B41FA5}">
                      <a16:colId xmlns:a16="http://schemas.microsoft.com/office/drawing/2014/main" val="2705155547"/>
                    </a:ext>
                  </a:extLst>
                </a:gridCol>
                <a:gridCol w="4381480">
                  <a:extLst>
                    <a:ext uri="{9D8B030D-6E8A-4147-A177-3AD203B41FA5}">
                      <a16:colId xmlns:a16="http://schemas.microsoft.com/office/drawing/2014/main" val="1635173783"/>
                    </a:ext>
                  </a:extLst>
                </a:gridCol>
                <a:gridCol w="1784733">
                  <a:extLst>
                    <a:ext uri="{9D8B030D-6E8A-4147-A177-3AD203B41FA5}">
                      <a16:colId xmlns:a16="http://schemas.microsoft.com/office/drawing/2014/main" val="523167695"/>
                    </a:ext>
                  </a:extLst>
                </a:gridCol>
                <a:gridCol w="1935790">
                  <a:extLst>
                    <a:ext uri="{9D8B030D-6E8A-4147-A177-3AD203B41FA5}">
                      <a16:colId xmlns:a16="http://schemas.microsoft.com/office/drawing/2014/main" val="2680761350"/>
                    </a:ext>
                  </a:extLst>
                </a:gridCol>
              </a:tblGrid>
              <a:tr h="586153">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Action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Title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Description</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Total Funds </a:t>
                      </a:r>
                    </a:p>
                  </a:txBody>
                  <a:tcPr marL="18415" marR="18415" marT="18415" marB="18415" anchor="ctr"/>
                </a:tc>
                <a:tc>
                  <a:txBody>
                    <a:bodyPr/>
                    <a:lstStyle/>
                    <a:p>
                      <a:pPr marL="0" algn="l" defTabSz="914400" rtl="0" eaLnBrk="1" latinLnBrk="0" hangingPunct="1">
                        <a:spcAft>
                          <a:spcPts val="600"/>
                        </a:spcAft>
                        <a:tabLst>
                          <a:tab pos="3234055" algn="l"/>
                        </a:tabLst>
                      </a:pPr>
                      <a:r>
                        <a:rPr lang="en-US" sz="2400" b="1" kern="1200" dirty="0">
                          <a:solidFill>
                            <a:schemeClr val="lt1"/>
                          </a:solidFill>
                          <a:effectLst/>
                          <a:latin typeface="+mn-lt"/>
                          <a:ea typeface="+mn-ea"/>
                          <a:cs typeface="+mn-cs"/>
                        </a:rPr>
                        <a:t>Contributing</a:t>
                      </a:r>
                    </a:p>
                  </a:txBody>
                  <a:tcPr marL="18415" marR="18415" marT="18415" marB="18415" anchor="ctr"/>
                </a:tc>
                <a:extLst>
                  <a:ext uri="{0D108BD9-81ED-4DB2-BD59-A6C34878D82A}">
                    <a16:rowId xmlns:a16="http://schemas.microsoft.com/office/drawing/2014/main" val="2527549657"/>
                  </a:ext>
                </a:extLst>
              </a:tr>
              <a:tr h="1967802">
                <a:tc>
                  <a:txBody>
                    <a:bodyPr/>
                    <a:lstStyle/>
                    <a:p>
                      <a:pPr lvl="0" algn="ctr">
                        <a:spcAft>
                          <a:spcPts val="600"/>
                        </a:spcAft>
                        <a:buNone/>
                        <a:tabLst>
                          <a:tab pos="3234055" algn="l"/>
                        </a:tabLst>
                      </a:pPr>
                      <a:r>
                        <a:rPr lang="en-US" sz="2400" dirty="0">
                          <a:effectLst/>
                        </a:rPr>
                        <a:t>2</a:t>
                      </a:r>
                    </a:p>
                  </a:txBody>
                  <a:tcPr marL="18415" marR="18415" marT="18415" marB="18415" anchor="ctr"/>
                </a:tc>
                <a:tc>
                  <a:txBody>
                    <a:bodyPr/>
                    <a:lstStyle/>
                    <a:p>
                      <a:pPr>
                        <a:spcAft>
                          <a:spcPts val="600"/>
                        </a:spcAft>
                      </a:pPr>
                      <a:r>
                        <a:rPr lang="en-US" sz="2400" dirty="0">
                          <a:effectLst/>
                        </a:rPr>
                        <a:t>Family Engagement PD</a:t>
                      </a:r>
                    </a:p>
                  </a:txBody>
                  <a:tcPr marL="18415" marR="18415" marT="18415" marB="18415" anchor="ctr"/>
                </a:tc>
                <a:tc>
                  <a:txBody>
                    <a:bodyPr/>
                    <a:lstStyle/>
                    <a:p>
                      <a:pPr marL="0" marR="0" lvl="0" indent="0" algn="l">
                        <a:lnSpc>
                          <a:spcPct val="100000"/>
                        </a:lnSpc>
                        <a:spcBef>
                          <a:spcPts val="0"/>
                        </a:spcBef>
                        <a:spcAft>
                          <a:spcPts val="0"/>
                        </a:spcAft>
                        <a:buNone/>
                      </a:pPr>
                      <a:r>
                        <a:rPr lang="en-US" sz="2400" b="0" i="0" u="none" strike="noStrike" baseline="0" noProof="0" dirty="0">
                          <a:effectLst/>
                          <a:latin typeface="Century Gothic"/>
                        </a:rPr>
                        <a:t>Incorporate professional learning opportunities during monthly staff meetings to continue supporting teachers to work with families around student needs and goals</a:t>
                      </a:r>
                      <a:endParaRPr lang="en-US" baseline="0" dirty="0"/>
                    </a:p>
                  </a:txBody>
                  <a:tcPr marL="18415" marR="18415" marT="18415" marB="18415"/>
                </a:tc>
                <a:tc>
                  <a:txBody>
                    <a:bodyPr/>
                    <a:lstStyle/>
                    <a:p>
                      <a:pPr>
                        <a:spcAft>
                          <a:spcPts val="600"/>
                        </a:spcAft>
                        <a:tabLst>
                          <a:tab pos="3234055" algn="l"/>
                        </a:tabLst>
                      </a:pPr>
                      <a:r>
                        <a:rPr lang="en-US" sz="2400" dirty="0">
                          <a:effectLst/>
                        </a:rPr>
                        <a:t>$0</a:t>
                      </a:r>
                    </a:p>
                  </a:txBody>
                  <a:tcPr marL="18415" marR="18415" marT="18415" marB="18415"/>
                </a:tc>
                <a:tc>
                  <a:txBody>
                    <a:bodyPr/>
                    <a:lstStyle/>
                    <a:p>
                      <a:pPr algn="ctr">
                        <a:spcAft>
                          <a:spcPts val="600"/>
                        </a:spcAft>
                        <a:tabLst>
                          <a:tab pos="3234055" algn="l"/>
                        </a:tabLst>
                      </a:pPr>
                      <a:r>
                        <a:rPr lang="en-US" sz="2400" dirty="0">
                          <a:effectLst/>
                        </a:rPr>
                        <a:t>N</a:t>
                      </a:r>
                    </a:p>
                  </a:txBody>
                  <a:tcPr marL="18415" marR="18415" marT="18415" marB="18415"/>
                </a:tc>
                <a:extLst>
                  <a:ext uri="{0D108BD9-81ED-4DB2-BD59-A6C34878D82A}">
                    <a16:rowId xmlns:a16="http://schemas.microsoft.com/office/drawing/2014/main" val="2183173416"/>
                  </a:ext>
                </a:extLst>
              </a:tr>
            </a:tbl>
          </a:graphicData>
        </a:graphic>
      </p:graphicFrame>
      <p:sp>
        <p:nvSpPr>
          <p:cNvPr id="6" name="Slide Number Placeholder 5">
            <a:extLst>
              <a:ext uri="{FF2B5EF4-FFF2-40B4-BE49-F238E27FC236}">
                <a16:creationId xmlns:a16="http://schemas.microsoft.com/office/drawing/2014/main" id="{8D42FC90-ADA6-40BE-9BCC-C6509AE17E59}"/>
              </a:ext>
            </a:extLst>
          </p:cNvPr>
          <p:cNvSpPr>
            <a:spLocks noGrp="1"/>
          </p:cNvSpPr>
          <p:nvPr>
            <p:ph type="sldNum" sz="quarter" idx="12"/>
          </p:nvPr>
        </p:nvSpPr>
        <p:spPr/>
        <p:txBody>
          <a:bodyPr/>
          <a:lstStyle/>
          <a:p>
            <a:fld id="{294A09A9-5501-47C1-A89A-A340965A2BE2}" type="slidenum">
              <a:rPr lang="en-US" smtClean="0"/>
              <a:pPr/>
              <a:t>55</a:t>
            </a:fld>
            <a:endParaRPr lang="en-US" dirty="0"/>
          </a:p>
        </p:txBody>
      </p:sp>
    </p:spTree>
    <p:extLst>
      <p:ext uri="{BB962C8B-B14F-4D97-AF65-F5344CB8AC3E}">
        <p14:creationId xmlns:p14="http://schemas.microsoft.com/office/powerpoint/2010/main" val="171984612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AA0A09-C3F0-4C13-BDED-3A188EDBE04C}"/>
              </a:ext>
            </a:extLst>
          </p:cNvPr>
          <p:cNvSpPr>
            <a:spLocks noGrp="1"/>
          </p:cNvSpPr>
          <p:nvPr>
            <p:ph type="title"/>
          </p:nvPr>
        </p:nvSpPr>
        <p:spPr/>
        <p:txBody>
          <a:bodyPr/>
          <a:lstStyle/>
          <a:p>
            <a:r>
              <a:rPr lang="en-US" dirty="0"/>
              <a:t>Example: Actions (3 of 3)</a:t>
            </a:r>
          </a:p>
        </p:txBody>
      </p:sp>
      <p:graphicFrame>
        <p:nvGraphicFramePr>
          <p:cNvPr id="8" name="Content Placeholder 7" descr="Example action in the LCAP.">
            <a:extLst>
              <a:ext uri="{FF2B5EF4-FFF2-40B4-BE49-F238E27FC236}">
                <a16:creationId xmlns:a16="http://schemas.microsoft.com/office/drawing/2014/main" id="{6CC036A5-5AA5-4682-B4BA-494294721DB6}"/>
              </a:ext>
            </a:extLst>
          </p:cNvPr>
          <p:cNvGraphicFramePr>
            <a:graphicFrameLocks noGrp="1"/>
          </p:cNvGraphicFramePr>
          <p:nvPr>
            <p:ph idx="1"/>
            <p:extLst>
              <p:ext uri="{D42A27DB-BD31-4B8C-83A1-F6EECF244321}">
                <p14:modId xmlns:p14="http://schemas.microsoft.com/office/powerpoint/2010/main" val="715670405"/>
              </p:ext>
            </p:extLst>
          </p:nvPr>
        </p:nvGraphicFramePr>
        <p:xfrm>
          <a:off x="253388" y="1524000"/>
          <a:ext cx="11773853" cy="4828540"/>
        </p:xfrm>
        <a:graphic>
          <a:graphicData uri="http://schemas.openxmlformats.org/drawingml/2006/table">
            <a:tbl>
              <a:tblPr firstRow="1" firstCol="1" bandRow="1">
                <a:tableStyleId>{5C22544A-7EE6-4342-B048-85BDC9FD1C3A}</a:tableStyleId>
              </a:tblPr>
              <a:tblGrid>
                <a:gridCol w="1027986">
                  <a:extLst>
                    <a:ext uri="{9D8B030D-6E8A-4147-A177-3AD203B41FA5}">
                      <a16:colId xmlns:a16="http://schemas.microsoft.com/office/drawing/2014/main" val="3942076128"/>
                    </a:ext>
                  </a:extLst>
                </a:gridCol>
                <a:gridCol w="2076659">
                  <a:extLst>
                    <a:ext uri="{9D8B030D-6E8A-4147-A177-3AD203B41FA5}">
                      <a16:colId xmlns:a16="http://schemas.microsoft.com/office/drawing/2014/main" val="2705155547"/>
                    </a:ext>
                  </a:extLst>
                </a:gridCol>
                <a:gridCol w="5427808">
                  <a:extLst>
                    <a:ext uri="{9D8B030D-6E8A-4147-A177-3AD203B41FA5}">
                      <a16:colId xmlns:a16="http://schemas.microsoft.com/office/drawing/2014/main" val="1635173783"/>
                    </a:ext>
                  </a:extLst>
                </a:gridCol>
                <a:gridCol w="1382728">
                  <a:extLst>
                    <a:ext uri="{9D8B030D-6E8A-4147-A177-3AD203B41FA5}">
                      <a16:colId xmlns:a16="http://schemas.microsoft.com/office/drawing/2014/main" val="523167695"/>
                    </a:ext>
                  </a:extLst>
                </a:gridCol>
                <a:gridCol w="1858672">
                  <a:extLst>
                    <a:ext uri="{9D8B030D-6E8A-4147-A177-3AD203B41FA5}">
                      <a16:colId xmlns:a16="http://schemas.microsoft.com/office/drawing/2014/main" val="2680761350"/>
                    </a:ext>
                  </a:extLst>
                </a:gridCol>
              </a:tblGrid>
              <a:tr h="586153">
                <a:tc>
                  <a:txBody>
                    <a:bodyPr/>
                    <a:lstStyle/>
                    <a:p>
                      <a:pPr algn="l">
                        <a:spcAft>
                          <a:spcPts val="600"/>
                        </a:spcAft>
                        <a:tabLst>
                          <a:tab pos="3234055" algn="l"/>
                        </a:tabLst>
                      </a:pPr>
                      <a:r>
                        <a:rPr lang="en-US" sz="2400" dirty="0">
                          <a:effectLst/>
                        </a:rPr>
                        <a:t>Action #</a:t>
                      </a:r>
                    </a:p>
                  </a:txBody>
                  <a:tcPr marL="18415" marR="18415" marT="18415" marB="18415" anchor="ctr"/>
                </a:tc>
                <a:tc>
                  <a:txBody>
                    <a:bodyPr/>
                    <a:lstStyle/>
                    <a:p>
                      <a:pPr algn="l">
                        <a:spcAft>
                          <a:spcPts val="600"/>
                        </a:spcAft>
                      </a:pPr>
                      <a:r>
                        <a:rPr lang="en-US" sz="2400" dirty="0">
                          <a:effectLst/>
                        </a:rPr>
                        <a:t>Title </a:t>
                      </a:r>
                    </a:p>
                  </a:txBody>
                  <a:tcPr marL="18415" marR="18415" marT="18415" marB="18415" anchor="ctr"/>
                </a:tc>
                <a:tc>
                  <a:txBody>
                    <a:bodyPr/>
                    <a:lstStyle/>
                    <a:p>
                      <a:pPr algn="l">
                        <a:spcAft>
                          <a:spcPts val="600"/>
                        </a:spcAft>
                        <a:tabLst>
                          <a:tab pos="3234055" algn="l"/>
                        </a:tabLst>
                      </a:pPr>
                      <a:r>
                        <a:rPr lang="en-US" sz="2400" dirty="0">
                          <a:effectLst/>
                        </a:rPr>
                        <a:t>Description</a:t>
                      </a:r>
                    </a:p>
                  </a:txBody>
                  <a:tcPr marL="18415" marR="18415" marT="18415" marB="18415" anchor="ctr"/>
                </a:tc>
                <a:tc>
                  <a:txBody>
                    <a:bodyPr/>
                    <a:lstStyle/>
                    <a:p>
                      <a:pPr algn="l">
                        <a:spcAft>
                          <a:spcPts val="600"/>
                        </a:spcAft>
                      </a:pPr>
                      <a:r>
                        <a:rPr lang="en-US" sz="2400" dirty="0">
                          <a:effectLst/>
                        </a:rPr>
                        <a:t>Total Funds </a:t>
                      </a:r>
                    </a:p>
                  </a:txBody>
                  <a:tcPr marL="18415" marR="18415" marT="18415" marB="18415" anchor="ctr"/>
                </a:tc>
                <a:tc>
                  <a:txBody>
                    <a:bodyPr/>
                    <a:lstStyle/>
                    <a:p>
                      <a:pPr algn="l">
                        <a:spcAft>
                          <a:spcPts val="600"/>
                        </a:spcAft>
                        <a:tabLst>
                          <a:tab pos="3234055" algn="l"/>
                        </a:tabLst>
                      </a:pPr>
                      <a:r>
                        <a:rPr lang="en-US" sz="2400" dirty="0">
                          <a:effectLst/>
                        </a:rPr>
                        <a:t>Contributing</a:t>
                      </a:r>
                    </a:p>
                  </a:txBody>
                  <a:tcPr marL="18415" marR="18415" marT="18415" marB="18415" anchor="ctr"/>
                </a:tc>
                <a:extLst>
                  <a:ext uri="{0D108BD9-81ED-4DB2-BD59-A6C34878D82A}">
                    <a16:rowId xmlns:a16="http://schemas.microsoft.com/office/drawing/2014/main" val="2527549657"/>
                  </a:ext>
                </a:extLst>
              </a:tr>
              <a:tr h="1967802">
                <a:tc>
                  <a:txBody>
                    <a:bodyPr/>
                    <a:lstStyle/>
                    <a:p>
                      <a:pPr lvl="0" algn="ctr">
                        <a:spcAft>
                          <a:spcPts val="600"/>
                        </a:spcAft>
                        <a:buNone/>
                        <a:tabLst>
                          <a:tab pos="3234055" algn="l"/>
                        </a:tabLst>
                      </a:pPr>
                      <a:r>
                        <a:rPr lang="en-US" sz="2400" dirty="0">
                          <a:effectLst/>
                        </a:rPr>
                        <a:t>3</a:t>
                      </a:r>
                    </a:p>
                  </a:txBody>
                  <a:tcPr marL="18415" marR="18415" marT="18415" marB="18415" anchor="ctr"/>
                </a:tc>
                <a:tc>
                  <a:txBody>
                    <a:bodyPr/>
                    <a:lstStyle/>
                    <a:p>
                      <a:pPr>
                        <a:spcAft>
                          <a:spcPts val="600"/>
                        </a:spcAft>
                      </a:pPr>
                      <a:r>
                        <a:rPr lang="en-US" sz="2400" dirty="0">
                          <a:effectLst/>
                        </a:rPr>
                        <a:t>Family and Community  Engagement (FACE) Staff </a:t>
                      </a:r>
                    </a:p>
                  </a:txBody>
                  <a:tcPr marL="18415" marR="18415" marT="18415" marB="18415" anchor="ctr"/>
                </a:tc>
                <a:tc>
                  <a:txBody>
                    <a:bodyPr/>
                    <a:lstStyle/>
                    <a:p>
                      <a:pPr marL="0" marR="0" lvl="0" indent="0" algn="l">
                        <a:lnSpc>
                          <a:spcPct val="100000"/>
                        </a:lnSpc>
                        <a:spcBef>
                          <a:spcPts val="0"/>
                        </a:spcBef>
                        <a:spcAft>
                          <a:spcPts val="0"/>
                        </a:spcAft>
                        <a:buNone/>
                      </a:pPr>
                      <a:r>
                        <a:rPr lang="en-US" sz="2400" b="0" i="0" u="none" strike="noStrike" noProof="0" dirty="0">
                          <a:effectLst/>
                          <a:latin typeface="Century Gothic"/>
                        </a:rPr>
                        <a:t>Hire one more FACE staff for each school to support teachers to partner with families. This includes identifying underrepresented families, contact families, identify potential barriers to engagement and options to address barriers; and supporting teachers to maintain communication with these families, and improve engagement. </a:t>
                      </a:r>
                    </a:p>
                  </a:txBody>
                  <a:tcPr marL="18415" marR="18415" marT="18415" marB="18415"/>
                </a:tc>
                <a:tc>
                  <a:txBody>
                    <a:bodyPr/>
                    <a:lstStyle/>
                    <a:p>
                      <a:pPr>
                        <a:spcAft>
                          <a:spcPts val="600"/>
                        </a:spcAft>
                        <a:tabLst>
                          <a:tab pos="3234055" algn="l"/>
                        </a:tabLst>
                      </a:pPr>
                      <a:r>
                        <a:rPr lang="en-US" sz="2400" dirty="0">
                          <a:effectLst/>
                        </a:rPr>
                        <a:t>$360,000</a:t>
                      </a:r>
                    </a:p>
                  </a:txBody>
                  <a:tcPr marL="18415" marR="18415" marT="18415" marB="18415"/>
                </a:tc>
                <a:tc>
                  <a:txBody>
                    <a:bodyPr/>
                    <a:lstStyle/>
                    <a:p>
                      <a:pPr algn="ctr">
                        <a:spcAft>
                          <a:spcPts val="600"/>
                        </a:spcAft>
                        <a:tabLst>
                          <a:tab pos="3234055" algn="l"/>
                        </a:tabLst>
                      </a:pPr>
                      <a:r>
                        <a:rPr lang="en-US" sz="2400" dirty="0">
                          <a:effectLst/>
                        </a:rPr>
                        <a:t>N</a:t>
                      </a:r>
                    </a:p>
                  </a:txBody>
                  <a:tcPr marL="18415" marR="18415" marT="18415" marB="18415"/>
                </a:tc>
                <a:extLst>
                  <a:ext uri="{0D108BD9-81ED-4DB2-BD59-A6C34878D82A}">
                    <a16:rowId xmlns:a16="http://schemas.microsoft.com/office/drawing/2014/main" val="2183173416"/>
                  </a:ext>
                </a:extLst>
              </a:tr>
            </a:tbl>
          </a:graphicData>
        </a:graphic>
      </p:graphicFrame>
      <p:sp>
        <p:nvSpPr>
          <p:cNvPr id="6" name="Slide Number Placeholder 5">
            <a:extLst>
              <a:ext uri="{FF2B5EF4-FFF2-40B4-BE49-F238E27FC236}">
                <a16:creationId xmlns:a16="http://schemas.microsoft.com/office/drawing/2014/main" id="{8D42FC90-ADA6-40BE-9BCC-C6509AE17E59}"/>
              </a:ext>
            </a:extLst>
          </p:cNvPr>
          <p:cNvSpPr>
            <a:spLocks noGrp="1"/>
          </p:cNvSpPr>
          <p:nvPr>
            <p:ph type="sldNum" sz="quarter" idx="12"/>
          </p:nvPr>
        </p:nvSpPr>
        <p:spPr/>
        <p:txBody>
          <a:bodyPr/>
          <a:lstStyle/>
          <a:p>
            <a:fld id="{294A09A9-5501-47C1-A89A-A340965A2BE2}" type="slidenum">
              <a:rPr lang="en-US" smtClean="0"/>
              <a:pPr/>
              <a:t>56</a:t>
            </a:fld>
            <a:endParaRPr lang="en-US" dirty="0"/>
          </a:p>
        </p:txBody>
      </p:sp>
    </p:spTree>
    <p:extLst>
      <p:ext uri="{BB962C8B-B14F-4D97-AF65-F5344CB8AC3E}">
        <p14:creationId xmlns:p14="http://schemas.microsoft.com/office/powerpoint/2010/main" val="20575836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82DA47A8-E25F-4D53-B844-F0C4FD41380A}"/>
              </a:ext>
            </a:extLst>
          </p:cNvPr>
          <p:cNvSpPr>
            <a:spLocks noGrp="1"/>
          </p:cNvSpPr>
          <p:nvPr>
            <p:ph type="title"/>
          </p:nvPr>
        </p:nvSpPr>
        <p:spPr/>
        <p:txBody>
          <a:bodyPr/>
          <a:lstStyle/>
          <a:p>
            <a:r>
              <a:rPr lang="en-US"/>
              <a:t>Upcoming Webinars</a:t>
            </a:r>
          </a:p>
        </p:txBody>
      </p:sp>
      <p:sp>
        <p:nvSpPr>
          <p:cNvPr id="9" name="Content Placeholder 8">
            <a:extLst>
              <a:ext uri="{FF2B5EF4-FFF2-40B4-BE49-F238E27FC236}">
                <a16:creationId xmlns:a16="http://schemas.microsoft.com/office/drawing/2014/main" id="{DF86DC5A-08F7-41B4-904D-469C652242C8}"/>
              </a:ext>
            </a:extLst>
          </p:cNvPr>
          <p:cNvSpPr>
            <a:spLocks noGrp="1"/>
          </p:cNvSpPr>
          <p:nvPr>
            <p:ph idx="1"/>
          </p:nvPr>
        </p:nvSpPr>
        <p:spPr/>
        <p:txBody>
          <a:bodyPr anchor="ctr"/>
          <a:lstStyle/>
          <a:p>
            <a:pPr marL="342900" indent="-342900">
              <a:buFont typeface="Wingdings" panose="05000000000000000000" pitchFamily="2" charset="2"/>
              <a:buChar char="Ø"/>
            </a:pPr>
            <a:r>
              <a:rPr lang="en-US" sz="3200" dirty="0"/>
              <a:t>Tuesday, January 18th at 2:00 p.m.</a:t>
            </a:r>
          </a:p>
          <a:p>
            <a:pPr marL="800100" lvl="1" indent="-342900">
              <a:buFont typeface="Arial" panose="020B0604020202020204" pitchFamily="34" charset="0"/>
              <a:buChar char="•"/>
            </a:pPr>
            <a:r>
              <a:rPr lang="en-US" sz="2800" dirty="0"/>
              <a:t>LCAP Required Goals</a:t>
            </a:r>
          </a:p>
          <a:p>
            <a:pPr marL="342900" indent="-342900">
              <a:buFont typeface="Arial" panose="020B0604020202020204" pitchFamily="34" charset="0"/>
              <a:buChar char="•"/>
            </a:pPr>
            <a:endParaRPr lang="en-US" dirty="0"/>
          </a:p>
          <a:p>
            <a:pPr marL="342900" indent="-342900">
              <a:buFont typeface="Wingdings" panose="05000000000000000000" pitchFamily="2" charset="2"/>
              <a:buChar char="Ø"/>
            </a:pPr>
            <a:r>
              <a:rPr lang="en-US" sz="2800" dirty="0"/>
              <a:t>Look for LCAP Office Hours sessions beginning in February!</a:t>
            </a:r>
          </a:p>
        </p:txBody>
      </p:sp>
      <p:sp>
        <p:nvSpPr>
          <p:cNvPr id="4" name="Slide Number Placeholder 3">
            <a:extLst>
              <a:ext uri="{FF2B5EF4-FFF2-40B4-BE49-F238E27FC236}">
                <a16:creationId xmlns:a16="http://schemas.microsoft.com/office/drawing/2014/main" id="{1B9C8D52-70D4-424B-975C-CAC1456A1A2B}"/>
              </a:ext>
            </a:extLst>
          </p:cNvPr>
          <p:cNvSpPr>
            <a:spLocks noGrp="1"/>
          </p:cNvSpPr>
          <p:nvPr>
            <p:ph type="sldNum" sz="quarter" idx="13"/>
          </p:nvPr>
        </p:nvSpPr>
        <p:spPr/>
        <p:txBody>
          <a:bodyPr/>
          <a:lstStyle/>
          <a:p>
            <a:fld id="{294A09A9-5501-47C1-A89A-A340965A2BE2}" type="slidenum">
              <a:rPr lang="en-US" smtClean="0"/>
              <a:pPr/>
              <a:t>57</a:t>
            </a:fld>
            <a:endParaRPr lang="en-US"/>
          </a:p>
        </p:txBody>
      </p:sp>
    </p:spTree>
    <p:extLst>
      <p:ext uri="{BB962C8B-B14F-4D97-AF65-F5344CB8AC3E}">
        <p14:creationId xmlns:p14="http://schemas.microsoft.com/office/powerpoint/2010/main" val="2040362882"/>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AD05-D603-40B2-B133-9D97209B08E4}"/>
              </a:ext>
            </a:extLst>
          </p:cNvPr>
          <p:cNvSpPr>
            <a:spLocks noGrp="1"/>
          </p:cNvSpPr>
          <p:nvPr>
            <p:ph type="title"/>
          </p:nvPr>
        </p:nvSpPr>
        <p:spPr/>
        <p:txBody>
          <a:bodyPr>
            <a:normAutofit fontScale="90000"/>
          </a:bodyPr>
          <a:lstStyle/>
          <a:p>
            <a:r>
              <a:rPr lang="en-US" dirty="0"/>
              <a:t>Past Webinars in This Series (1)</a:t>
            </a:r>
          </a:p>
        </p:txBody>
      </p:sp>
      <p:sp>
        <p:nvSpPr>
          <p:cNvPr id="17" name="Content Placeholder 16">
            <a:extLst>
              <a:ext uri="{FF2B5EF4-FFF2-40B4-BE49-F238E27FC236}">
                <a16:creationId xmlns:a16="http://schemas.microsoft.com/office/drawing/2014/main" id="{2805AAB2-53EA-49E8-8632-C814C0F6227A}"/>
              </a:ext>
            </a:extLst>
          </p:cNvPr>
          <p:cNvSpPr>
            <a:spLocks noGrp="1"/>
          </p:cNvSpPr>
          <p:nvPr>
            <p:ph idx="1"/>
          </p:nvPr>
        </p:nvSpPr>
        <p:spPr/>
        <p:txBody>
          <a:bodyPr>
            <a:normAutofit/>
          </a:bodyPr>
          <a:lstStyle/>
          <a:p>
            <a:r>
              <a:rPr lang="en-US" dirty="0"/>
              <a:t>Supplement to the Annual Update to the 2021–22 LCAP PowerPoint, available at </a:t>
            </a:r>
            <a:r>
              <a:rPr lang="en-US" dirty="0">
                <a:solidFill>
                  <a:schemeClr val="tx2">
                    <a:lumMod val="75000"/>
                  </a:schemeClr>
                </a:solidFill>
                <a:hlinkClick r:id="rId2" tooltip="Supplement to the Annual Update to the 2021–22 LCAP PowerPoint">
                  <a:extLst>
                    <a:ext uri="{A12FA001-AC4F-418D-AE19-62706E023703}">
                      <ahyp:hlinkClr xmlns:ahyp="http://schemas.microsoft.com/office/drawing/2018/hyperlinkcolor" val="tx"/>
                    </a:ext>
                  </a:extLst>
                </a:hlinkClick>
              </a:rPr>
              <a:t>https://www.cde.ca.gov/fg/aa/lc/documents/tues2supplement.pptx</a:t>
            </a:r>
            <a:r>
              <a:rPr lang="en-US" dirty="0">
                <a:solidFill>
                  <a:schemeClr val="tx2">
                    <a:lumMod val="75000"/>
                  </a:schemeClr>
                </a:solidFill>
              </a:rPr>
              <a:t> </a:t>
            </a:r>
          </a:p>
          <a:p>
            <a:r>
              <a:rPr lang="en-US" dirty="0"/>
              <a:t>Introduction to the Local Control Funding Formula PowerPoint, available at </a:t>
            </a:r>
            <a:r>
              <a:rPr lang="en-US" dirty="0">
                <a:solidFill>
                  <a:schemeClr val="tx2">
                    <a:lumMod val="75000"/>
                  </a:schemeClr>
                </a:solidFill>
                <a:hlinkClick r:id="rId3" tooltip="Introduction to the Local Control Funding Formula PowerPoint">
                  <a:extLst>
                    <a:ext uri="{A12FA001-AC4F-418D-AE19-62706E023703}">
                      <ahyp:hlinkClr xmlns:ahyp="http://schemas.microsoft.com/office/drawing/2018/hyperlinkcolor" val="tx"/>
                    </a:ext>
                  </a:extLst>
                </a:hlinkClick>
              </a:rPr>
              <a:t>https://www.cde.ca.gov/fg/aa/lc/documents/tues2introlcff113021.pptx</a:t>
            </a:r>
            <a:r>
              <a:rPr lang="en-US" dirty="0">
                <a:solidFill>
                  <a:schemeClr val="tx2">
                    <a:lumMod val="75000"/>
                  </a:schemeClr>
                </a:solidFill>
              </a:rPr>
              <a:t> </a:t>
            </a:r>
          </a:p>
          <a:p>
            <a:r>
              <a:rPr lang="en-US" dirty="0"/>
              <a:t>The Template and Instructions for the 2022–23 Local Control and Accountability Plan PowerPoint, available at </a:t>
            </a:r>
            <a:r>
              <a:rPr lang="en-US" dirty="0">
                <a:solidFill>
                  <a:schemeClr val="tx2">
                    <a:lumMod val="75000"/>
                  </a:schemeClr>
                </a:solidFill>
                <a:hlinkClick r:id="rId4" tooltip="Template and Instructions for the 2022–23 Local Control and Accountability Plan PowerPoint">
                  <a:extLst>
                    <a:ext uri="{A12FA001-AC4F-418D-AE19-62706E023703}">
                      <ahyp:hlinkClr xmlns:ahyp="http://schemas.microsoft.com/office/drawing/2018/hyperlinkcolor" val="tx"/>
                    </a:ext>
                  </a:extLst>
                </a:hlinkClick>
              </a:rPr>
              <a:t>https://www.cde.ca.gov/fg/aa/lc/documents/thurs3tempinst120221.pptx</a:t>
            </a:r>
            <a:r>
              <a:rPr lang="en-US" dirty="0">
                <a:solidFill>
                  <a:schemeClr val="tx2">
                    <a:lumMod val="75000"/>
                  </a:schemeClr>
                </a:solidFill>
              </a:rPr>
              <a:t> </a:t>
            </a:r>
          </a:p>
        </p:txBody>
      </p:sp>
      <p:sp>
        <p:nvSpPr>
          <p:cNvPr id="6" name="Slide Number Placeholder 5">
            <a:extLst>
              <a:ext uri="{FF2B5EF4-FFF2-40B4-BE49-F238E27FC236}">
                <a16:creationId xmlns:a16="http://schemas.microsoft.com/office/drawing/2014/main" id="{5E0AC0D5-79A2-4A75-89B7-25FD87230E12}"/>
              </a:ext>
            </a:extLst>
          </p:cNvPr>
          <p:cNvSpPr>
            <a:spLocks noGrp="1"/>
          </p:cNvSpPr>
          <p:nvPr>
            <p:ph type="sldNum" sz="quarter" idx="12"/>
          </p:nvPr>
        </p:nvSpPr>
        <p:spPr/>
        <p:txBody>
          <a:bodyPr/>
          <a:lstStyle/>
          <a:p>
            <a:fld id="{1E47FE53-EBF0-4DA7-9D9D-CC1C3A20F3CB}" type="slidenum">
              <a:rPr lang="en-US" smtClean="0"/>
              <a:pPr/>
              <a:t>58</a:t>
            </a:fld>
            <a:endParaRPr lang="en-US"/>
          </a:p>
        </p:txBody>
      </p:sp>
    </p:spTree>
    <p:extLst>
      <p:ext uri="{BB962C8B-B14F-4D97-AF65-F5344CB8AC3E}">
        <p14:creationId xmlns:p14="http://schemas.microsoft.com/office/powerpoint/2010/main" val="370500024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AD05-D603-40B2-B133-9D97209B08E4}"/>
              </a:ext>
            </a:extLst>
          </p:cNvPr>
          <p:cNvSpPr>
            <a:spLocks noGrp="1"/>
          </p:cNvSpPr>
          <p:nvPr>
            <p:ph type="title"/>
          </p:nvPr>
        </p:nvSpPr>
        <p:spPr/>
        <p:txBody>
          <a:bodyPr>
            <a:normAutofit fontScale="90000"/>
          </a:bodyPr>
          <a:lstStyle/>
          <a:p>
            <a:r>
              <a:rPr lang="en-US" dirty="0"/>
              <a:t>Past Webinars in This Series (2)</a:t>
            </a:r>
          </a:p>
        </p:txBody>
      </p:sp>
      <p:sp>
        <p:nvSpPr>
          <p:cNvPr id="17" name="Content Placeholder 16">
            <a:extLst>
              <a:ext uri="{FF2B5EF4-FFF2-40B4-BE49-F238E27FC236}">
                <a16:creationId xmlns:a16="http://schemas.microsoft.com/office/drawing/2014/main" id="{2805AAB2-53EA-49E8-8632-C814C0F6227A}"/>
              </a:ext>
            </a:extLst>
          </p:cNvPr>
          <p:cNvSpPr>
            <a:spLocks noGrp="1"/>
          </p:cNvSpPr>
          <p:nvPr>
            <p:ph idx="1"/>
          </p:nvPr>
        </p:nvSpPr>
        <p:spPr/>
        <p:txBody>
          <a:bodyPr>
            <a:normAutofit/>
          </a:bodyPr>
          <a:lstStyle/>
          <a:p>
            <a:r>
              <a:rPr lang="en-US" dirty="0"/>
              <a:t>Engaging Educational Partners PowerPoint, available at </a:t>
            </a:r>
            <a:r>
              <a:rPr lang="en-US" dirty="0">
                <a:solidFill>
                  <a:schemeClr val="tx2">
                    <a:lumMod val="75000"/>
                  </a:schemeClr>
                </a:solidFill>
                <a:hlinkClick r:id="rId2" tooltip="Engaging Educational Partners PowerPoint">
                  <a:extLst>
                    <a:ext uri="{A12FA001-AC4F-418D-AE19-62706E023703}">
                      <ahyp:hlinkClr xmlns:ahyp="http://schemas.microsoft.com/office/drawing/2018/hyperlinkcolor" val="tx"/>
                    </a:ext>
                  </a:extLst>
                </a:hlinkClick>
              </a:rPr>
              <a:t>https://www.cde.ca.gov/fg/aa/lc/documents/tues2edpartners120721.pptx</a:t>
            </a:r>
            <a:r>
              <a:rPr lang="en-US" dirty="0">
                <a:solidFill>
                  <a:schemeClr val="tx2">
                    <a:lumMod val="75000"/>
                  </a:schemeClr>
                </a:solidFill>
              </a:rPr>
              <a:t> </a:t>
            </a:r>
          </a:p>
          <a:p>
            <a:r>
              <a:rPr lang="en-US" dirty="0"/>
              <a:t>LCFF State Priorities Summary document: </a:t>
            </a:r>
            <a:r>
              <a:rPr lang="en-US" dirty="0">
                <a:solidFill>
                  <a:schemeClr val="tx2">
                    <a:lumMod val="75000"/>
                  </a:schemeClr>
                </a:solidFill>
                <a:hlinkClick r:id="rId3" tooltip="LCFF State Priorities Summary document">
                  <a:extLst>
                    <a:ext uri="{A12FA001-AC4F-418D-AE19-62706E023703}">
                      <ahyp:hlinkClr xmlns:ahyp="http://schemas.microsoft.com/office/drawing/2018/hyperlinkcolor" val="tx"/>
                    </a:ext>
                  </a:extLst>
                </a:hlinkClick>
              </a:rPr>
              <a:t>https://www.cde.ca.gov/re/lc/documents/lcffprioritiessummary.docx</a:t>
            </a:r>
            <a:r>
              <a:rPr lang="en-US" dirty="0">
                <a:solidFill>
                  <a:schemeClr val="tx2">
                    <a:lumMod val="75000"/>
                  </a:schemeClr>
                </a:solidFill>
              </a:rPr>
              <a:t> </a:t>
            </a:r>
          </a:p>
          <a:p>
            <a:r>
              <a:rPr lang="en-US" dirty="0"/>
              <a:t>Goals and Actions: </a:t>
            </a:r>
            <a:r>
              <a:rPr lang="en-US" dirty="0">
                <a:solidFill>
                  <a:schemeClr val="tx2">
                    <a:lumMod val="75000"/>
                  </a:schemeClr>
                </a:solidFill>
                <a:hlinkClick r:id="rId4" tooltip="Goals and Actions">
                  <a:extLst>
                    <a:ext uri="{A12FA001-AC4F-418D-AE19-62706E023703}">
                      <ahyp:hlinkClr xmlns:ahyp="http://schemas.microsoft.com/office/drawing/2018/hyperlinkcolor" val="tx"/>
                    </a:ext>
                  </a:extLst>
                </a:hlinkClick>
              </a:rPr>
              <a:t>https://www.cde.ca.gov/fg/aa/lc/documents/thurs3goalsactions120921.pptx</a:t>
            </a:r>
            <a:r>
              <a:rPr lang="en-US" dirty="0">
                <a:solidFill>
                  <a:schemeClr val="tx2">
                    <a:lumMod val="75000"/>
                  </a:schemeClr>
                </a:solidFill>
              </a:rPr>
              <a:t> </a:t>
            </a:r>
          </a:p>
        </p:txBody>
      </p:sp>
      <p:sp>
        <p:nvSpPr>
          <p:cNvPr id="6" name="Slide Number Placeholder 5">
            <a:extLst>
              <a:ext uri="{FF2B5EF4-FFF2-40B4-BE49-F238E27FC236}">
                <a16:creationId xmlns:a16="http://schemas.microsoft.com/office/drawing/2014/main" id="{5E0AC0D5-79A2-4A75-89B7-25FD87230E12}"/>
              </a:ext>
            </a:extLst>
          </p:cNvPr>
          <p:cNvSpPr>
            <a:spLocks noGrp="1"/>
          </p:cNvSpPr>
          <p:nvPr>
            <p:ph type="sldNum" sz="quarter" idx="12"/>
          </p:nvPr>
        </p:nvSpPr>
        <p:spPr/>
        <p:txBody>
          <a:bodyPr/>
          <a:lstStyle/>
          <a:p>
            <a:fld id="{1E47FE53-EBF0-4DA7-9D9D-CC1C3A20F3CB}" type="slidenum">
              <a:rPr lang="en-US" smtClean="0"/>
              <a:pPr/>
              <a:t>59</a:t>
            </a:fld>
            <a:endParaRPr lang="en-US"/>
          </a:p>
        </p:txBody>
      </p:sp>
    </p:spTree>
    <p:extLst>
      <p:ext uri="{BB962C8B-B14F-4D97-AF65-F5344CB8AC3E}">
        <p14:creationId xmlns:p14="http://schemas.microsoft.com/office/powerpoint/2010/main" val="1140076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CE66D-314C-4B18-A43C-7B59BF7EB19F}"/>
              </a:ext>
            </a:extLst>
          </p:cNvPr>
          <p:cNvSpPr>
            <a:spLocks noGrp="1"/>
          </p:cNvSpPr>
          <p:nvPr>
            <p:ph type="title"/>
          </p:nvPr>
        </p:nvSpPr>
        <p:spPr/>
        <p:txBody>
          <a:bodyPr>
            <a:normAutofit fontScale="90000"/>
          </a:bodyPr>
          <a:lstStyle/>
          <a:p>
            <a:r>
              <a:rPr lang="en-US" dirty="0"/>
              <a:t>The Local Control and Accountability Plan</a:t>
            </a:r>
          </a:p>
        </p:txBody>
      </p:sp>
      <p:sp>
        <p:nvSpPr>
          <p:cNvPr id="3" name="Content Placeholder 2">
            <a:extLst>
              <a:ext uri="{FF2B5EF4-FFF2-40B4-BE49-F238E27FC236}">
                <a16:creationId xmlns:a16="http://schemas.microsoft.com/office/drawing/2014/main" id="{99AA8DAD-16C8-42BD-813D-C221457CCE7E}"/>
              </a:ext>
            </a:extLst>
          </p:cNvPr>
          <p:cNvSpPr>
            <a:spLocks noGrp="1"/>
          </p:cNvSpPr>
          <p:nvPr>
            <p:ph idx="1"/>
          </p:nvPr>
        </p:nvSpPr>
        <p:spPr>
          <a:xfrm>
            <a:off x="370390" y="2174240"/>
            <a:ext cx="11386181" cy="4061968"/>
          </a:xfrm>
        </p:spPr>
        <p:txBody>
          <a:bodyPr/>
          <a:lstStyle/>
          <a:p>
            <a:pPr lvl="0"/>
            <a:r>
              <a:rPr lang="en-US" dirty="0"/>
              <a:t>As part of the Local Control Funding Formula (LCFF) , school districts, county offices of education (COES), and charter schools (also referred to as local educational agencies or LEAs) are required to develop, adopt, and annually update a three-year LCAP using the template adopted by the California State Board of Education (SBE)</a:t>
            </a:r>
          </a:p>
          <a:p>
            <a:pPr lvl="0"/>
            <a:r>
              <a:rPr lang="en-US" dirty="0"/>
              <a:t>The LCAP must include a description of the annual goals to be achieved for each student group for each state priority and for any local priorities identified by the local governing board or body of the school district or COE, or in the charter school petition</a:t>
            </a:r>
          </a:p>
          <a:p>
            <a:pPr lvl="0"/>
            <a:r>
              <a:rPr lang="en-US" dirty="0"/>
              <a:t>The LCAP must include an annual review of the effectiveness of the goals, actions, and services from the prior year</a:t>
            </a:r>
          </a:p>
        </p:txBody>
      </p:sp>
      <p:sp>
        <p:nvSpPr>
          <p:cNvPr id="6" name="Slide Number Placeholder 5">
            <a:extLst>
              <a:ext uri="{FF2B5EF4-FFF2-40B4-BE49-F238E27FC236}">
                <a16:creationId xmlns:a16="http://schemas.microsoft.com/office/drawing/2014/main" id="{3424C738-32D9-4CBB-903A-25C247A15D91}"/>
              </a:ext>
            </a:extLst>
          </p:cNvPr>
          <p:cNvSpPr>
            <a:spLocks noGrp="1"/>
          </p:cNvSpPr>
          <p:nvPr>
            <p:ph type="sldNum" sz="quarter" idx="12"/>
          </p:nvPr>
        </p:nvSpPr>
        <p:spPr/>
        <p:txBody>
          <a:bodyPr/>
          <a:lstStyle/>
          <a:p>
            <a:fld id="{294A09A9-5501-47C1-A89A-A340965A2BE2}" type="slidenum">
              <a:rPr lang="en-US" smtClean="0"/>
              <a:pPr/>
              <a:t>6</a:t>
            </a:fld>
            <a:endParaRPr lang="en-US" dirty="0"/>
          </a:p>
        </p:txBody>
      </p:sp>
    </p:spTree>
    <p:extLst>
      <p:ext uri="{BB962C8B-B14F-4D97-AF65-F5344CB8AC3E}">
        <p14:creationId xmlns:p14="http://schemas.microsoft.com/office/powerpoint/2010/main" val="299782319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9EAD05-D603-40B2-B133-9D97209B08E4}"/>
              </a:ext>
            </a:extLst>
          </p:cNvPr>
          <p:cNvSpPr>
            <a:spLocks noGrp="1"/>
          </p:cNvSpPr>
          <p:nvPr>
            <p:ph type="title"/>
          </p:nvPr>
        </p:nvSpPr>
        <p:spPr/>
        <p:txBody>
          <a:bodyPr>
            <a:normAutofit fontScale="90000"/>
          </a:bodyPr>
          <a:lstStyle/>
          <a:p>
            <a:r>
              <a:rPr lang="en-US" dirty="0"/>
              <a:t>Past Webinars in This Series (3)</a:t>
            </a:r>
          </a:p>
        </p:txBody>
      </p:sp>
      <p:sp>
        <p:nvSpPr>
          <p:cNvPr id="17" name="Content Placeholder 16">
            <a:extLst>
              <a:ext uri="{FF2B5EF4-FFF2-40B4-BE49-F238E27FC236}">
                <a16:creationId xmlns:a16="http://schemas.microsoft.com/office/drawing/2014/main" id="{2805AAB2-53EA-49E8-8632-C814C0F6227A}"/>
              </a:ext>
            </a:extLst>
          </p:cNvPr>
          <p:cNvSpPr>
            <a:spLocks noGrp="1"/>
          </p:cNvSpPr>
          <p:nvPr>
            <p:ph idx="1"/>
          </p:nvPr>
        </p:nvSpPr>
        <p:spPr>
          <a:xfrm>
            <a:off x="685800" y="2194560"/>
            <a:ext cx="10820400" cy="4024125"/>
          </a:xfrm>
        </p:spPr>
        <p:txBody>
          <a:bodyPr>
            <a:normAutofit/>
          </a:bodyPr>
          <a:lstStyle/>
          <a:p>
            <a:r>
              <a:rPr lang="en-US" dirty="0"/>
              <a:t>Increased or Improved Services, Part I: </a:t>
            </a:r>
            <a:r>
              <a:rPr lang="en-US" dirty="0">
                <a:solidFill>
                  <a:schemeClr val="tx2">
                    <a:lumMod val="75000"/>
                  </a:schemeClr>
                </a:solidFill>
                <a:hlinkClick r:id="rId2" tooltip="Increased or Improved Services, Part I">
                  <a:extLst>
                    <a:ext uri="{A12FA001-AC4F-418D-AE19-62706E023703}">
                      <ahyp:hlinkClr xmlns:ahyp="http://schemas.microsoft.com/office/drawing/2018/hyperlinkcolor" val="tx"/>
                    </a:ext>
                  </a:extLst>
                </a:hlinkClick>
              </a:rPr>
              <a:t>https://www.cde.ca.gov/fg/aa/lc/documents/tues2incimpsvc121421.pptx</a:t>
            </a:r>
            <a:r>
              <a:rPr lang="en-US" dirty="0">
                <a:solidFill>
                  <a:schemeClr val="tx2">
                    <a:lumMod val="75000"/>
                  </a:schemeClr>
                </a:solidFill>
              </a:rPr>
              <a:t> </a:t>
            </a:r>
          </a:p>
          <a:p>
            <a:r>
              <a:rPr lang="en-US" dirty="0"/>
              <a:t>Increased or Improved Services, Part II:</a:t>
            </a:r>
          </a:p>
          <a:p>
            <a:r>
              <a:rPr lang="en-US" dirty="0">
                <a:solidFill>
                  <a:schemeClr val="tx2">
                    <a:lumMod val="75000"/>
                  </a:schemeClr>
                </a:solidFill>
                <a:hlinkClick r:id="rId3" tooltip="Increased or Improved Services, Part II">
                  <a:extLst>
                    <a:ext uri="{A12FA001-AC4F-418D-AE19-62706E023703}">
                      <ahyp:hlinkClr xmlns:ahyp="http://schemas.microsoft.com/office/drawing/2018/hyperlinkcolor" val="tx"/>
                    </a:ext>
                  </a:extLst>
                </a:hlinkClick>
              </a:rPr>
              <a:t>https://www.cde.ca.gov/fg/aa/lc/documents/tues2incimpsvc121621.pptx</a:t>
            </a:r>
            <a:r>
              <a:rPr lang="en-US" dirty="0">
                <a:solidFill>
                  <a:schemeClr val="tx2">
                    <a:lumMod val="75000"/>
                  </a:schemeClr>
                </a:solidFill>
              </a:rPr>
              <a:t> </a:t>
            </a:r>
          </a:p>
        </p:txBody>
      </p:sp>
      <p:sp>
        <p:nvSpPr>
          <p:cNvPr id="6" name="Slide Number Placeholder 5">
            <a:extLst>
              <a:ext uri="{FF2B5EF4-FFF2-40B4-BE49-F238E27FC236}">
                <a16:creationId xmlns:a16="http://schemas.microsoft.com/office/drawing/2014/main" id="{5E0AC0D5-79A2-4A75-89B7-25FD87230E12}"/>
              </a:ext>
            </a:extLst>
          </p:cNvPr>
          <p:cNvSpPr>
            <a:spLocks noGrp="1"/>
          </p:cNvSpPr>
          <p:nvPr>
            <p:ph type="sldNum" sz="quarter" idx="12"/>
          </p:nvPr>
        </p:nvSpPr>
        <p:spPr/>
        <p:txBody>
          <a:bodyPr/>
          <a:lstStyle/>
          <a:p>
            <a:fld id="{1E47FE53-EBF0-4DA7-9D9D-CC1C3A20F3CB}" type="slidenum">
              <a:rPr lang="en-US" smtClean="0"/>
              <a:pPr/>
              <a:t>60</a:t>
            </a:fld>
            <a:endParaRPr lang="en-US"/>
          </a:p>
        </p:txBody>
      </p:sp>
    </p:spTree>
    <p:extLst>
      <p:ext uri="{BB962C8B-B14F-4D97-AF65-F5344CB8AC3E}">
        <p14:creationId xmlns:p14="http://schemas.microsoft.com/office/powerpoint/2010/main" val="34579525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612D8B48-63DF-4818-BE63-913FE2F0FE4D}"/>
              </a:ext>
            </a:extLst>
          </p:cNvPr>
          <p:cNvSpPr>
            <a:spLocks noGrp="1"/>
          </p:cNvSpPr>
          <p:nvPr>
            <p:ph type="title"/>
          </p:nvPr>
        </p:nvSpPr>
        <p:spPr/>
        <p:txBody>
          <a:bodyPr/>
          <a:lstStyle/>
          <a:p>
            <a:r>
              <a:rPr lang="en-US" dirty="0"/>
              <a:t>Questions?</a:t>
            </a:r>
          </a:p>
        </p:txBody>
      </p:sp>
      <p:sp>
        <p:nvSpPr>
          <p:cNvPr id="9" name="Text Placeholder 8">
            <a:extLst>
              <a:ext uri="{FF2B5EF4-FFF2-40B4-BE49-F238E27FC236}">
                <a16:creationId xmlns:a16="http://schemas.microsoft.com/office/drawing/2014/main" id="{04F4D56D-CC3D-4649-BC81-19AFFF65BE02}"/>
              </a:ext>
            </a:extLst>
          </p:cNvPr>
          <p:cNvSpPr>
            <a:spLocks noGrp="1"/>
          </p:cNvSpPr>
          <p:nvPr>
            <p:ph idx="1"/>
          </p:nvPr>
        </p:nvSpPr>
        <p:spPr/>
        <p:txBody>
          <a:bodyPr/>
          <a:lstStyle/>
          <a:p>
            <a:r>
              <a:rPr lang="en-US" dirty="0">
                <a:solidFill>
                  <a:schemeClr val="tx2">
                    <a:lumMod val="75000"/>
                  </a:schemeClr>
                </a:solidFill>
              </a:rPr>
              <a:t>Please contact </a:t>
            </a:r>
          </a:p>
          <a:p>
            <a:r>
              <a:rPr lang="en-US" dirty="0">
                <a:solidFill>
                  <a:schemeClr val="tx2">
                    <a:lumMod val="75000"/>
                  </a:schemeClr>
                </a:solidFill>
              </a:rPr>
              <a:t>Local Agency Systems Support Office</a:t>
            </a:r>
          </a:p>
          <a:p>
            <a:r>
              <a:rPr lang="en-US" dirty="0">
                <a:solidFill>
                  <a:schemeClr val="accent6">
                    <a:lumMod val="50000"/>
                  </a:schemeClr>
                </a:solidFill>
                <a:hlinkClick r:id="rId2" tooltip="LCFF@cde.ca.gov">
                  <a:extLst>
                    <a:ext uri="{A12FA001-AC4F-418D-AE19-62706E023703}">
                      <ahyp:hlinkClr xmlns:ahyp="http://schemas.microsoft.com/office/drawing/2018/hyperlinkcolor" val="tx"/>
                    </a:ext>
                  </a:extLst>
                </a:hlinkClick>
              </a:rPr>
              <a:t>LCFF@cde.ca.gov</a:t>
            </a:r>
            <a:r>
              <a:rPr lang="en-US" dirty="0">
                <a:solidFill>
                  <a:schemeClr val="accent6">
                    <a:lumMod val="50000"/>
                  </a:schemeClr>
                </a:solidFill>
              </a:rPr>
              <a:t> </a:t>
            </a:r>
          </a:p>
          <a:p>
            <a:endParaRPr lang="en-US" dirty="0"/>
          </a:p>
        </p:txBody>
      </p:sp>
      <p:sp>
        <p:nvSpPr>
          <p:cNvPr id="7" name="Slide Number Placeholder 6">
            <a:extLst>
              <a:ext uri="{FF2B5EF4-FFF2-40B4-BE49-F238E27FC236}">
                <a16:creationId xmlns:a16="http://schemas.microsoft.com/office/drawing/2014/main" id="{D7978A7C-880D-40AB-ACE4-FE0873303EC4}"/>
              </a:ext>
            </a:extLst>
          </p:cNvPr>
          <p:cNvSpPr>
            <a:spLocks noGrp="1"/>
          </p:cNvSpPr>
          <p:nvPr>
            <p:ph type="sldNum" sz="quarter" idx="4"/>
          </p:nvPr>
        </p:nvSpPr>
        <p:spPr/>
        <p:txBody>
          <a:bodyPr/>
          <a:lstStyle/>
          <a:p>
            <a:fld id="{48F63A3B-78C7-47BE-AE5E-E10140E04643}" type="slidenum">
              <a:rPr lang="en-US" smtClean="0"/>
              <a:t>61</a:t>
            </a:fld>
            <a:endParaRPr lang="en-US"/>
          </a:p>
        </p:txBody>
      </p:sp>
    </p:spTree>
    <p:extLst>
      <p:ext uri="{BB962C8B-B14F-4D97-AF65-F5344CB8AC3E}">
        <p14:creationId xmlns:p14="http://schemas.microsoft.com/office/powerpoint/2010/main" val="245152966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276"/>
        <p:cNvGrpSpPr/>
        <p:nvPr/>
      </p:nvGrpSpPr>
      <p:grpSpPr>
        <a:xfrm>
          <a:off x="0" y="0"/>
          <a:ext cx="0" cy="0"/>
          <a:chOff x="0" y="0"/>
          <a:chExt cx="0" cy="0"/>
        </a:xfrm>
      </p:grpSpPr>
      <p:sp>
        <p:nvSpPr>
          <p:cNvPr id="5" name="Title 4">
            <a:extLst>
              <a:ext uri="{FF2B5EF4-FFF2-40B4-BE49-F238E27FC236}">
                <a16:creationId xmlns:a16="http://schemas.microsoft.com/office/drawing/2014/main" id="{AEC21DC0-3012-4B41-AECC-220DD0007B3C}"/>
              </a:ext>
            </a:extLst>
          </p:cNvPr>
          <p:cNvSpPr>
            <a:spLocks noGrp="1"/>
          </p:cNvSpPr>
          <p:nvPr>
            <p:ph type="title"/>
          </p:nvPr>
        </p:nvSpPr>
        <p:spPr/>
        <p:txBody>
          <a:bodyPr/>
          <a:lstStyle/>
          <a:p>
            <a:r>
              <a:rPr lang="en-US" dirty="0"/>
              <a:t>Thank You!</a:t>
            </a:r>
          </a:p>
        </p:txBody>
      </p:sp>
      <p:sp>
        <p:nvSpPr>
          <p:cNvPr id="8" name="Text Placeholder 7">
            <a:extLst>
              <a:ext uri="{FF2B5EF4-FFF2-40B4-BE49-F238E27FC236}">
                <a16:creationId xmlns:a16="http://schemas.microsoft.com/office/drawing/2014/main" id="{2D266D8B-54E8-420D-90A9-00EC54E588CB}"/>
              </a:ext>
            </a:extLst>
          </p:cNvPr>
          <p:cNvSpPr>
            <a:spLocks noGrp="1"/>
          </p:cNvSpPr>
          <p:nvPr>
            <p:ph type="body" idx="1"/>
          </p:nvPr>
        </p:nvSpPr>
        <p:spPr/>
        <p:txBody>
          <a:bodyPr/>
          <a:lstStyle/>
          <a:p>
            <a:r>
              <a:rPr lang="en-US" dirty="0"/>
              <a:t>We appreciate you joining us today.</a:t>
            </a:r>
          </a:p>
        </p:txBody>
      </p:sp>
      <p:sp>
        <p:nvSpPr>
          <p:cNvPr id="11" name="Slide Number Placeholder 10">
            <a:extLst>
              <a:ext uri="{FF2B5EF4-FFF2-40B4-BE49-F238E27FC236}">
                <a16:creationId xmlns:a16="http://schemas.microsoft.com/office/drawing/2014/main" id="{F203C884-9034-416B-9D56-3C98119C27EB}"/>
              </a:ext>
            </a:extLst>
          </p:cNvPr>
          <p:cNvSpPr>
            <a:spLocks noGrp="1"/>
          </p:cNvSpPr>
          <p:nvPr>
            <p:ph type="sldNum" sz="quarter" idx="13"/>
          </p:nvPr>
        </p:nvSpPr>
        <p:spPr/>
        <p:txBody>
          <a:bodyPr/>
          <a:lstStyle/>
          <a:p>
            <a:fld id="{294A09A9-5501-47C1-A89A-A340965A2BE2}" type="slidenum">
              <a:rPr lang="en-US" smtClean="0"/>
              <a:t>62</a:t>
            </a:fld>
            <a:endParaRPr lang="en-US"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52292B-DC8E-4B5A-98FA-D9288832825A}"/>
              </a:ext>
            </a:extLst>
          </p:cNvPr>
          <p:cNvSpPr>
            <a:spLocks noGrp="1"/>
          </p:cNvSpPr>
          <p:nvPr>
            <p:ph type="title"/>
          </p:nvPr>
        </p:nvSpPr>
        <p:spPr/>
        <p:txBody>
          <a:bodyPr/>
          <a:lstStyle/>
          <a:p>
            <a:r>
              <a:rPr lang="en-US" dirty="0"/>
              <a:t>LCFF State Priorities</a:t>
            </a:r>
          </a:p>
        </p:txBody>
      </p:sp>
      <p:sp>
        <p:nvSpPr>
          <p:cNvPr id="3" name="Content Placeholder 2">
            <a:extLst>
              <a:ext uri="{FF2B5EF4-FFF2-40B4-BE49-F238E27FC236}">
                <a16:creationId xmlns:a16="http://schemas.microsoft.com/office/drawing/2014/main" id="{00CC149F-5EAF-4EF1-B285-620D97883874}"/>
              </a:ext>
            </a:extLst>
          </p:cNvPr>
          <p:cNvSpPr>
            <a:spLocks noGrp="1"/>
          </p:cNvSpPr>
          <p:nvPr>
            <p:ph idx="1"/>
          </p:nvPr>
        </p:nvSpPr>
        <p:spPr/>
        <p:txBody>
          <a:bodyPr/>
          <a:lstStyle/>
          <a:p>
            <a:pPr marL="457200" lvl="0" indent="-457200">
              <a:buFont typeface="+mj-lt"/>
              <a:buAutoNum type="arabicPeriod"/>
            </a:pPr>
            <a:r>
              <a:rPr lang="en-US" dirty="0"/>
              <a:t>Priority 1: Appropriate teacher assignment, sufficient instructional materials, and facilities in good repair</a:t>
            </a:r>
          </a:p>
          <a:p>
            <a:pPr marL="457200" lvl="0" indent="-457200">
              <a:buFont typeface="+mj-lt"/>
              <a:buAutoNum type="arabicPeriod"/>
            </a:pPr>
            <a:r>
              <a:rPr lang="en-US" dirty="0"/>
              <a:t>Priority 2: Implementation of academic content and performance standards adopted by SBE</a:t>
            </a:r>
          </a:p>
          <a:p>
            <a:pPr marL="457200" lvl="0" indent="-457200">
              <a:buFont typeface="+mj-lt"/>
              <a:buAutoNum type="arabicPeriod"/>
            </a:pPr>
            <a:r>
              <a:rPr lang="en-US" dirty="0"/>
              <a:t>Priority 3: Parental Involvement and Family Engagement</a:t>
            </a:r>
          </a:p>
          <a:p>
            <a:pPr marL="457200" indent="-457200">
              <a:buFont typeface="+mj-lt"/>
              <a:buAutoNum type="arabicPeriod"/>
            </a:pPr>
            <a:r>
              <a:rPr lang="en-US" dirty="0"/>
              <a:t>Priority 4: Student Achievement </a:t>
            </a:r>
          </a:p>
        </p:txBody>
      </p:sp>
      <p:sp>
        <p:nvSpPr>
          <p:cNvPr id="6" name="Slide Number Placeholder 5">
            <a:extLst>
              <a:ext uri="{FF2B5EF4-FFF2-40B4-BE49-F238E27FC236}">
                <a16:creationId xmlns:a16="http://schemas.microsoft.com/office/drawing/2014/main" id="{20856087-B3F8-49AE-90B7-B710C71BA0F1}"/>
              </a:ext>
            </a:extLst>
          </p:cNvPr>
          <p:cNvSpPr>
            <a:spLocks noGrp="1"/>
          </p:cNvSpPr>
          <p:nvPr>
            <p:ph type="sldNum" sz="quarter" idx="12"/>
          </p:nvPr>
        </p:nvSpPr>
        <p:spPr/>
        <p:txBody>
          <a:bodyPr/>
          <a:lstStyle/>
          <a:p>
            <a:fld id="{294A09A9-5501-47C1-A89A-A340965A2BE2}" type="slidenum">
              <a:rPr lang="en-US" smtClean="0"/>
              <a:pPr/>
              <a:t>7</a:t>
            </a:fld>
            <a:endParaRPr lang="en-US" dirty="0"/>
          </a:p>
        </p:txBody>
      </p:sp>
      <p:sp>
        <p:nvSpPr>
          <p:cNvPr id="7" name="Content Placeholder 6">
            <a:extLst>
              <a:ext uri="{FF2B5EF4-FFF2-40B4-BE49-F238E27FC236}">
                <a16:creationId xmlns:a16="http://schemas.microsoft.com/office/drawing/2014/main" id="{1BD0450F-8D12-4A0E-A34C-C7334130525E}"/>
              </a:ext>
            </a:extLst>
          </p:cNvPr>
          <p:cNvSpPr>
            <a:spLocks noGrp="1"/>
          </p:cNvSpPr>
          <p:nvPr>
            <p:ph idx="13"/>
          </p:nvPr>
        </p:nvSpPr>
        <p:spPr/>
        <p:txBody>
          <a:bodyPr/>
          <a:lstStyle/>
          <a:p>
            <a:pPr marL="457200" lvl="0" indent="-457200">
              <a:buFont typeface="+mj-lt"/>
              <a:buAutoNum type="arabicPeriod" startAt="5"/>
            </a:pPr>
            <a:r>
              <a:rPr lang="en-US" dirty="0"/>
              <a:t>Priority 5: Student Engagement</a:t>
            </a:r>
          </a:p>
          <a:p>
            <a:pPr marL="457200" lvl="0" indent="-457200">
              <a:buFont typeface="+mj-lt"/>
              <a:buAutoNum type="arabicPeriod" startAt="5"/>
            </a:pPr>
            <a:r>
              <a:rPr lang="en-US" dirty="0"/>
              <a:t>Priority 6: School Climate</a:t>
            </a:r>
          </a:p>
          <a:p>
            <a:pPr marL="457200" lvl="0" indent="-457200">
              <a:buFont typeface="+mj-lt"/>
              <a:buAutoNum type="arabicPeriod" startAt="5"/>
            </a:pPr>
            <a:r>
              <a:rPr lang="en-US" dirty="0"/>
              <a:t>Priority 7: Course Access</a:t>
            </a:r>
          </a:p>
          <a:p>
            <a:pPr marL="457200" lvl="0" indent="-457200">
              <a:buFont typeface="+mj-lt"/>
              <a:buAutoNum type="arabicPeriod" startAt="5"/>
            </a:pPr>
            <a:r>
              <a:rPr lang="en-US" dirty="0"/>
              <a:t>Priority 8: Other Student Outcomes</a:t>
            </a:r>
          </a:p>
          <a:p>
            <a:pPr marL="457200" lvl="0" indent="-457200">
              <a:buFont typeface="+mj-lt"/>
              <a:buAutoNum type="arabicPeriod" startAt="5"/>
            </a:pPr>
            <a:r>
              <a:rPr lang="en-US" dirty="0"/>
              <a:t>Priority 9: Coordination of Services for Expelled Students (COEs only)</a:t>
            </a:r>
          </a:p>
          <a:p>
            <a:pPr marL="457200" lvl="0" indent="-457200">
              <a:buFont typeface="+mj-lt"/>
              <a:buAutoNum type="arabicPeriod" startAt="5"/>
            </a:pPr>
            <a:r>
              <a:rPr lang="en-US" dirty="0"/>
              <a:t>Priority 10: Coordination of Services for Foster Youth (COEs only)</a:t>
            </a:r>
          </a:p>
        </p:txBody>
      </p:sp>
    </p:spTree>
    <p:extLst>
      <p:ext uri="{BB962C8B-B14F-4D97-AF65-F5344CB8AC3E}">
        <p14:creationId xmlns:p14="http://schemas.microsoft.com/office/powerpoint/2010/main" val="407097157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1F975-0CAF-46C8-BEBB-2A6117A87508}"/>
              </a:ext>
            </a:extLst>
          </p:cNvPr>
          <p:cNvSpPr>
            <a:spLocks noGrp="1"/>
          </p:cNvSpPr>
          <p:nvPr>
            <p:ph type="title"/>
          </p:nvPr>
        </p:nvSpPr>
        <p:spPr/>
        <p:txBody>
          <a:bodyPr/>
          <a:lstStyle/>
          <a:p>
            <a:r>
              <a:rPr lang="en-US" dirty="0"/>
              <a:t>Multiple Measures</a:t>
            </a:r>
          </a:p>
        </p:txBody>
      </p:sp>
      <p:sp>
        <p:nvSpPr>
          <p:cNvPr id="3" name="Content Placeholder 2">
            <a:extLst>
              <a:ext uri="{FF2B5EF4-FFF2-40B4-BE49-F238E27FC236}">
                <a16:creationId xmlns:a16="http://schemas.microsoft.com/office/drawing/2014/main" id="{C73E0A21-ABE4-4A37-9E02-C68604D59704}"/>
              </a:ext>
            </a:extLst>
          </p:cNvPr>
          <p:cNvSpPr>
            <a:spLocks noGrp="1"/>
          </p:cNvSpPr>
          <p:nvPr>
            <p:ph idx="1"/>
          </p:nvPr>
        </p:nvSpPr>
        <p:spPr/>
        <p:txBody>
          <a:bodyPr/>
          <a:lstStyle/>
          <a:p>
            <a:pPr marL="342900" lvl="0" indent="-342900">
              <a:spcBef>
                <a:spcPts val="0"/>
              </a:spcBef>
              <a:spcAft>
                <a:spcPts val="1200"/>
              </a:spcAft>
              <a:buFont typeface="Arial" panose="020B0604020202020204" pitchFamily="34" charset="0"/>
              <a:buChar char="•"/>
            </a:pPr>
            <a:r>
              <a:rPr lang="en-US" dirty="0"/>
              <a:t>The Local Control Funding Formula (LCFF) created an accountability system that utilizes multiple measures to inform educators, parents, and the public of student achievement</a:t>
            </a:r>
          </a:p>
          <a:p>
            <a:pPr marL="342900" lvl="0" indent="-342900">
              <a:spcBef>
                <a:spcPts val="0"/>
              </a:spcBef>
              <a:spcAft>
                <a:spcPts val="1200"/>
              </a:spcAft>
              <a:buFont typeface="Arial" panose="020B0604020202020204" pitchFamily="34" charset="0"/>
              <a:buChar char="•"/>
            </a:pPr>
            <a:r>
              <a:rPr lang="en-US" dirty="0"/>
              <a:t>Statute required the State Board of Education (SBE) to develop evaluation rubrics to </a:t>
            </a:r>
          </a:p>
          <a:p>
            <a:pPr marL="800100" lvl="1" indent="-342900">
              <a:spcBef>
                <a:spcPts val="0"/>
              </a:spcBef>
              <a:spcAft>
                <a:spcPts val="1200"/>
              </a:spcAft>
              <a:buFont typeface="Arial" panose="020B0604020202020204" pitchFamily="34" charset="0"/>
              <a:buChar char="•"/>
            </a:pPr>
            <a:r>
              <a:rPr lang="en-US" dirty="0"/>
              <a:t>assist school districts, county offices of education (COES), and charter schools (also referred to as local educational agencies or LEAs) in evaluating their strengths, weaknesses, and areas that require improvement, and</a:t>
            </a:r>
          </a:p>
          <a:p>
            <a:pPr marL="800100" lvl="1" indent="-342900">
              <a:spcBef>
                <a:spcPts val="0"/>
              </a:spcBef>
              <a:spcAft>
                <a:spcPts val="1200"/>
              </a:spcAft>
              <a:buFont typeface="Arial" panose="020B0604020202020204" pitchFamily="34" charset="0"/>
              <a:buChar char="•"/>
            </a:pPr>
            <a:r>
              <a:rPr lang="en-US" dirty="0"/>
              <a:t>assist in identifying LEAs in need of technical assistance and the specific priorities that the technical assistance should focus on</a:t>
            </a:r>
          </a:p>
        </p:txBody>
      </p:sp>
      <p:sp>
        <p:nvSpPr>
          <p:cNvPr id="6" name="Slide Number Placeholder 5">
            <a:extLst>
              <a:ext uri="{FF2B5EF4-FFF2-40B4-BE49-F238E27FC236}">
                <a16:creationId xmlns:a16="http://schemas.microsoft.com/office/drawing/2014/main" id="{3DAC5A18-B5A8-4AD7-B551-62E276679CC9}"/>
              </a:ext>
            </a:extLst>
          </p:cNvPr>
          <p:cNvSpPr>
            <a:spLocks noGrp="1"/>
          </p:cNvSpPr>
          <p:nvPr>
            <p:ph type="sldNum" sz="quarter" idx="12"/>
          </p:nvPr>
        </p:nvSpPr>
        <p:spPr/>
        <p:txBody>
          <a:bodyPr/>
          <a:lstStyle/>
          <a:p>
            <a:fld id="{294A09A9-5501-47C1-A89A-A340965A2BE2}" type="slidenum">
              <a:rPr lang="en-US" smtClean="0"/>
              <a:pPr/>
              <a:t>8</a:t>
            </a:fld>
            <a:endParaRPr lang="en-US" dirty="0"/>
          </a:p>
        </p:txBody>
      </p:sp>
    </p:spTree>
    <p:extLst>
      <p:ext uri="{BB962C8B-B14F-4D97-AF65-F5344CB8AC3E}">
        <p14:creationId xmlns:p14="http://schemas.microsoft.com/office/powerpoint/2010/main" val="10050128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A9B63C-AFB0-44E6-879E-52CB47789AA0}"/>
              </a:ext>
            </a:extLst>
          </p:cNvPr>
          <p:cNvSpPr>
            <a:spLocks noGrp="1"/>
          </p:cNvSpPr>
          <p:nvPr>
            <p:ph type="title"/>
          </p:nvPr>
        </p:nvSpPr>
        <p:spPr/>
        <p:txBody>
          <a:bodyPr/>
          <a:lstStyle/>
          <a:p>
            <a:r>
              <a:rPr lang="en-US" dirty="0"/>
              <a:t>State and Local Indicators</a:t>
            </a:r>
          </a:p>
        </p:txBody>
      </p:sp>
      <p:sp>
        <p:nvSpPr>
          <p:cNvPr id="3" name="Content Placeholder 2">
            <a:extLst>
              <a:ext uri="{FF2B5EF4-FFF2-40B4-BE49-F238E27FC236}">
                <a16:creationId xmlns:a16="http://schemas.microsoft.com/office/drawing/2014/main" id="{940CE9B7-A95E-4658-A765-2C1774689CC5}"/>
              </a:ext>
            </a:extLst>
          </p:cNvPr>
          <p:cNvSpPr>
            <a:spLocks noGrp="1"/>
          </p:cNvSpPr>
          <p:nvPr>
            <p:ph idx="1"/>
          </p:nvPr>
        </p:nvSpPr>
        <p:spPr/>
        <p:txBody>
          <a:bodyPr/>
          <a:lstStyle/>
          <a:p>
            <a:pPr marL="342900" indent="-342900">
              <a:spcBef>
                <a:spcPts val="0"/>
              </a:spcBef>
              <a:spcAft>
                <a:spcPts val="1200"/>
              </a:spcAft>
              <a:buFont typeface="Arial" panose="020B0604020202020204" pitchFamily="34" charset="0"/>
              <a:buChar char="•"/>
            </a:pPr>
            <a:r>
              <a:rPr lang="en-US" dirty="0">
                <a:solidFill>
                  <a:schemeClr val="tx1"/>
                </a:solidFill>
              </a:rPr>
              <a:t>The SBE adopted state and local indicators to measure school district and individual </a:t>
            </a:r>
            <a:r>
              <a:rPr lang="en-US" dirty="0" err="1">
                <a:solidFill>
                  <a:schemeClr val="tx1"/>
                </a:solidFill>
              </a:rPr>
              <a:t>schoolsite</a:t>
            </a:r>
            <a:r>
              <a:rPr lang="en-US" dirty="0">
                <a:solidFill>
                  <a:schemeClr val="tx1"/>
                </a:solidFill>
              </a:rPr>
              <a:t> performance in regard to each of the state priorities, as required by law</a:t>
            </a:r>
          </a:p>
          <a:p>
            <a:pPr marL="342900" indent="-342900">
              <a:spcBef>
                <a:spcPts val="0"/>
              </a:spcBef>
              <a:spcAft>
                <a:spcPts val="1200"/>
              </a:spcAft>
              <a:buFont typeface="Arial" panose="020B0604020202020204" pitchFamily="34" charset="0"/>
              <a:buChar char="•"/>
            </a:pPr>
            <a:r>
              <a:rPr lang="en-US" dirty="0">
                <a:solidFill>
                  <a:schemeClr val="tx1"/>
                </a:solidFill>
              </a:rPr>
              <a:t>Performance data on state and local indicators is publicly reported in the California School Dashboard (Dashboard)</a:t>
            </a:r>
          </a:p>
          <a:p>
            <a:pPr marL="800100" lvl="1" indent="-342900">
              <a:spcBef>
                <a:spcPts val="0"/>
              </a:spcBef>
              <a:spcAft>
                <a:spcPts val="1200"/>
              </a:spcAft>
              <a:buFont typeface="Arial" panose="020B0604020202020204" pitchFamily="34" charset="0"/>
              <a:buChar char="•"/>
            </a:pPr>
            <a:r>
              <a:rPr lang="en-US" dirty="0">
                <a:solidFill>
                  <a:schemeClr val="tx1"/>
                </a:solidFill>
              </a:rPr>
              <a:t>State Indicators apply to all LEAs, schools, and student groups and are based on data that is collected consistently across the state (Priorities 4, 5, 6 and 8)</a:t>
            </a:r>
          </a:p>
          <a:p>
            <a:pPr marL="800100" lvl="1" indent="-342900">
              <a:spcBef>
                <a:spcPts val="0"/>
              </a:spcBef>
              <a:spcAft>
                <a:spcPts val="1200"/>
              </a:spcAft>
              <a:buFont typeface="Arial" panose="020B0604020202020204" pitchFamily="34" charset="0"/>
              <a:buChar char="•"/>
            </a:pPr>
            <a:r>
              <a:rPr lang="en-US" dirty="0">
                <a:solidFill>
                  <a:schemeClr val="tx1"/>
                </a:solidFill>
              </a:rPr>
              <a:t>Local Indicators apply at the LEA and charter school level and are based on data collected at the local level (Priorities 1, 2, 3, 6, 7, 9 and 10)</a:t>
            </a:r>
          </a:p>
        </p:txBody>
      </p:sp>
      <p:sp>
        <p:nvSpPr>
          <p:cNvPr id="4" name="Slide Number Placeholder 3">
            <a:extLst>
              <a:ext uri="{FF2B5EF4-FFF2-40B4-BE49-F238E27FC236}">
                <a16:creationId xmlns:a16="http://schemas.microsoft.com/office/drawing/2014/main" id="{6A3D25A5-6498-4FCA-89EA-917DF981C8CB}"/>
              </a:ext>
            </a:extLst>
          </p:cNvPr>
          <p:cNvSpPr>
            <a:spLocks noGrp="1"/>
          </p:cNvSpPr>
          <p:nvPr>
            <p:ph type="sldNum" sz="quarter" idx="12"/>
          </p:nvPr>
        </p:nvSpPr>
        <p:spPr/>
        <p:txBody>
          <a:bodyPr/>
          <a:lstStyle/>
          <a:p>
            <a:fld id="{1E47FE53-EBF0-4DA7-9D9D-CC1C3A20F3CB}" type="slidenum">
              <a:rPr lang="en-US" smtClean="0"/>
              <a:pPr/>
              <a:t>9</a:t>
            </a:fld>
            <a:endParaRPr lang="en-US" dirty="0"/>
          </a:p>
        </p:txBody>
      </p:sp>
    </p:spTree>
    <p:extLst>
      <p:ext uri="{BB962C8B-B14F-4D97-AF65-F5344CB8AC3E}">
        <p14:creationId xmlns:p14="http://schemas.microsoft.com/office/powerpoint/2010/main" val="1387387088"/>
      </p:ext>
    </p:extLst>
  </p:cSld>
  <p:clrMapOvr>
    <a:masterClrMapping/>
  </p:clrMapOvr>
</p:sld>
</file>

<file path=ppt/theme/theme1.xml><?xml version="1.0" encoding="utf-8"?>
<a:theme xmlns:a="http://schemas.openxmlformats.org/drawingml/2006/main" name="Office Theme">
  <a:themeElements>
    <a:clrScheme name="Dark Wood">
      <a:dk1>
        <a:srgbClr val="192A2E"/>
      </a:dk1>
      <a:lt1>
        <a:srgbClr val="FFFFFF"/>
      </a:lt1>
      <a:dk2>
        <a:srgbClr val="936959"/>
      </a:dk2>
      <a:lt2>
        <a:srgbClr val="576466"/>
      </a:lt2>
      <a:accent1>
        <a:srgbClr val="192A2E"/>
      </a:accent1>
      <a:accent2>
        <a:srgbClr val="41536D"/>
      </a:accent2>
      <a:accent3>
        <a:srgbClr val="7F3A33"/>
      </a:accent3>
      <a:accent4>
        <a:srgbClr val="B2714B"/>
      </a:accent4>
      <a:accent5>
        <a:srgbClr val="D5C9BD"/>
      </a:accent5>
      <a:accent6>
        <a:srgbClr val="8D9C95"/>
      </a:accent6>
      <a:hlink>
        <a:srgbClr val="EAEAEA"/>
      </a:hlink>
      <a:folHlink>
        <a:srgbClr val="954F72"/>
      </a:folHlink>
    </a:clrScheme>
    <a:fontScheme name="Century Gothic">
      <a:majorFont>
        <a:latin typeface="Century Gothic" panose="020F030202020403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F03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Dark Wood Template_Win32_AP_v2.potx" id="{B9172EDA-FE51-408A-92F2-9CD3D813CA97}" vid="{185EE45A-9B88-4674-B175-0BCC18C71E9C}"/>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0D958ED624E9914495CDAF2EBD17DAF8" ma:contentTypeVersion="6" ma:contentTypeDescription="Create a new document." ma:contentTypeScope="" ma:versionID="7a78ae6062381017019a4fdf858236d9">
  <xsd:schema xmlns:xsd="http://www.w3.org/2001/XMLSchema" xmlns:xs="http://www.w3.org/2001/XMLSchema" xmlns:p="http://schemas.microsoft.com/office/2006/metadata/properties" xmlns:ns2="a78d70e0-91e8-4e60-a4c3-4b51cc6663cd" xmlns:ns3="aa514974-23c0-455d-87bf-6c00d20e567c" targetNamespace="http://schemas.microsoft.com/office/2006/metadata/properties" ma:root="true" ma:fieldsID="231a903c7d809715a52d34f53dabe75f" ns2:_="" ns3:_="">
    <xsd:import namespace="a78d70e0-91e8-4e60-a4c3-4b51cc6663cd"/>
    <xsd:import namespace="aa514974-23c0-455d-87bf-6c00d20e567c"/>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78d70e0-91e8-4e60-a4c3-4b51cc6663c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a514974-23c0-455d-87bf-6c00d20e567c"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MediaServiceKeyPoints xmlns="a78d70e0-91e8-4e60-a4c3-4b51cc6663cd" xsi:nil="true"/>
  </documentManagement>
</p:properties>
</file>

<file path=customXml/itemProps1.xml><?xml version="1.0" encoding="utf-8"?>
<ds:datastoreItem xmlns:ds="http://schemas.openxmlformats.org/officeDocument/2006/customXml" ds:itemID="{14F248B7-26E7-4F84-BFCF-F06EF9144F3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78d70e0-91e8-4e60-a4c3-4b51cc6663cd"/>
    <ds:schemaRef ds:uri="aa514974-23c0-455d-87bf-6c00d20e567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5571BCEA-BFD4-4A19-A553-5C9F87CB8F22}">
  <ds:schemaRefs>
    <ds:schemaRef ds:uri="http://schemas.microsoft.com/sharepoint/v3/contenttype/forms"/>
  </ds:schemaRefs>
</ds:datastoreItem>
</file>

<file path=customXml/itemProps3.xml><?xml version="1.0" encoding="utf-8"?>
<ds:datastoreItem xmlns:ds="http://schemas.openxmlformats.org/officeDocument/2006/customXml" ds:itemID="{71EA95FB-CA08-49B7-ACB3-F9D3CF51D93A}">
  <ds:schemaRefs>
    <ds:schemaRef ds:uri="http://purl.org/dc/terms/"/>
    <ds:schemaRef ds:uri="http://schemas.microsoft.com/office/2006/metadata/properties"/>
    <ds:schemaRef ds:uri="http://schemas.microsoft.com/office/2006/documentManagement/types"/>
    <ds:schemaRef ds:uri="aa514974-23c0-455d-87bf-6c00d20e567c"/>
    <ds:schemaRef ds:uri="http://purl.org/dc/elements/1.1/"/>
    <ds:schemaRef ds:uri="a78d70e0-91e8-4e60-a4c3-4b51cc6663cd"/>
    <ds:schemaRef ds:uri="http://schemas.microsoft.com/office/infopath/2007/PartnerControls"/>
    <ds:schemaRef ds:uri="http://schemas.openxmlformats.org/package/2006/metadata/core-properties"/>
    <ds:schemaRef ds:uri="http://www.w3.org/XML/1998/namespace"/>
    <ds:schemaRef ds:uri="http://purl.org/dc/dcmitype/"/>
  </ds:schemaRefs>
</ds:datastoreItem>
</file>

<file path=docMetadata/LabelInfo.xml><?xml version="1.0" encoding="utf-8"?>
<clbl:labelList xmlns:clbl="http://schemas.microsoft.com/office/2020/mipLabelMetadata">
  <clbl:label id="{f42aa342-8706-4288-bd11-ebb85995028c}" enabled="1" method="Standard" siteId="{72f988bf-86f1-41af-91ab-2d7cd011db47}" removed="0"/>
</clbl:labelList>
</file>

<file path=docProps/app.xml><?xml version="1.0" encoding="utf-8"?>
<Properties xmlns="http://schemas.openxmlformats.org/officeDocument/2006/extended-properties" xmlns:vt="http://schemas.openxmlformats.org/officeDocument/2006/docPropsVTypes">
  <Template>Wood Grain</Template>
  <TotalTime>0</TotalTime>
  <Words>4948</Words>
  <Application>Microsoft Office PowerPoint</Application>
  <PresentationFormat>Widescreen</PresentationFormat>
  <Paragraphs>454</Paragraphs>
  <Slides>62</Slides>
  <Notes>18</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62</vt:i4>
      </vt:variant>
    </vt:vector>
  </HeadingPairs>
  <TitlesOfParts>
    <vt:vector size="72" baseType="lpstr">
      <vt:lpstr>Arial</vt:lpstr>
      <vt:lpstr>Arial,Sans-Serif</vt:lpstr>
      <vt:lpstr>Avenir Next LT Pro</vt:lpstr>
      <vt:lpstr>Bodoni MT</vt:lpstr>
      <vt:lpstr>Calibri</vt:lpstr>
      <vt:lpstr>Calibri Light</vt:lpstr>
      <vt:lpstr>Century Gothic</vt:lpstr>
      <vt:lpstr>Trebuchet MS</vt:lpstr>
      <vt:lpstr>Wingdings</vt:lpstr>
      <vt:lpstr>Office Theme</vt:lpstr>
      <vt:lpstr>The 2022 Local Indicator Process</vt:lpstr>
      <vt:lpstr>Webinar Series</vt:lpstr>
      <vt:lpstr>Purpose</vt:lpstr>
      <vt:lpstr>Intended Audience</vt:lpstr>
      <vt:lpstr>California’s Accountability System</vt:lpstr>
      <vt:lpstr>The Local Control and Accountability Plan</vt:lpstr>
      <vt:lpstr>LCFF State Priorities</vt:lpstr>
      <vt:lpstr>Multiple Measures</vt:lpstr>
      <vt:lpstr>State and Local Indicators</vt:lpstr>
      <vt:lpstr>Reminder</vt:lpstr>
      <vt:lpstr>Informing the LCAP (Diagram)</vt:lpstr>
      <vt:lpstr>2020–21 Data Reporting</vt:lpstr>
      <vt:lpstr>The Local Indicators</vt:lpstr>
      <vt:lpstr>What are Local Indicators?</vt:lpstr>
      <vt:lpstr>Local Indicators</vt:lpstr>
      <vt:lpstr>Performance Standards</vt:lpstr>
      <vt:lpstr>Performance Ratings</vt:lpstr>
      <vt:lpstr>"Annually measure its progress"</vt:lpstr>
      <vt:lpstr>Self-Reflection Tools</vt:lpstr>
      <vt:lpstr>Reporting</vt:lpstr>
      <vt:lpstr>Reporting Timeline</vt:lpstr>
      <vt:lpstr>The Dashboard Coordinator</vt:lpstr>
      <vt:lpstr>The Role of the Dashboard Coordinator</vt:lpstr>
      <vt:lpstr>Informing the LCAP</vt:lpstr>
      <vt:lpstr>The LCAP</vt:lpstr>
      <vt:lpstr>Where does local data show up in the LCAP?</vt:lpstr>
      <vt:lpstr>Revisions to the Local Indicators</vt:lpstr>
      <vt:lpstr>Requirement to Reflect School-Level Data</vt:lpstr>
      <vt:lpstr>Locally Reporting Teacher Assignment Data for Priority 1</vt:lpstr>
      <vt:lpstr>Reporting Priority 1 in the Dashboard</vt:lpstr>
      <vt:lpstr>Revision of the Priority 3 Self-Reflection Tool</vt:lpstr>
      <vt:lpstr>Overview of Changes</vt:lpstr>
      <vt:lpstr>Overview of the Process</vt:lpstr>
      <vt:lpstr>Revised Instructions (1 of 4) </vt:lpstr>
      <vt:lpstr>Revised Instructions (2 of 4) </vt:lpstr>
      <vt:lpstr>Revised Instructions (3 of 4)</vt:lpstr>
      <vt:lpstr>Revised Instructions (4 of 4)</vt:lpstr>
      <vt:lpstr>Example</vt:lpstr>
      <vt:lpstr>Disclaimer</vt:lpstr>
      <vt:lpstr>Example of an LEA’s Process (1 of 3) </vt:lpstr>
      <vt:lpstr>Example of an LEA’s Process (2 of 3) </vt:lpstr>
      <vt:lpstr>Example of an LEA’s Process (3 of 3) </vt:lpstr>
      <vt:lpstr>Example of Ratings for Building Relationships (Section 1)(1)</vt:lpstr>
      <vt:lpstr>Example of Ratings for Building Relationships (Section 1)(2)</vt:lpstr>
      <vt:lpstr>Prompt 1 Instructions</vt:lpstr>
      <vt:lpstr>Example of a Response to Prompt 1 (1 of 2)</vt:lpstr>
      <vt:lpstr>Example of a Response to Prompt 1 (2 of 2)</vt:lpstr>
      <vt:lpstr>Prompt 2 Instructions </vt:lpstr>
      <vt:lpstr>Example of a Response to Prompt 2</vt:lpstr>
      <vt:lpstr>Prompt 3 Instructions </vt:lpstr>
      <vt:lpstr>Example of a Response to Prompt 3</vt:lpstr>
      <vt:lpstr>Example: Metrics (1 of 2)</vt:lpstr>
      <vt:lpstr>Example: Metrics (2 of 2)</vt:lpstr>
      <vt:lpstr>Example: Actions (1 of 3)</vt:lpstr>
      <vt:lpstr>Example: Actions (2 of 3)</vt:lpstr>
      <vt:lpstr>Example: Actions (3 of 3)</vt:lpstr>
      <vt:lpstr>Upcoming Webinars</vt:lpstr>
      <vt:lpstr>Past Webinars in This Series (1)</vt:lpstr>
      <vt:lpstr>Past Webinars in This Series (2)</vt:lpstr>
      <vt:lpstr>Past Webinars in This Series (3)</vt:lpstr>
      <vt:lpstr>Questions?</vt:lpstr>
      <vt:lpstr>Thank You!</vt:lpstr>
    </vt:vector>
  </TitlesOfParts>
  <Manager/>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2022 Local Indicator Process - LCFF (CA Dept of Education)</dc:title>
  <dc:subject>Tuesdays @ 2 webinar presentation of the 2022 Local Indicator Process.</dc:subject>
  <dc:creator/>
  <cp:keywords>lcap, local, control, accountability, plan, template, instructions, stakeholders, educational, partners, unduplicated, students, pupils</cp:keywords>
  <cp:lastModifiedBy/>
  <cp:revision>316</cp:revision>
  <dcterms:created xsi:type="dcterms:W3CDTF">2022-01-06T22:40:50Z</dcterms:created>
  <dcterms:modified xsi:type="dcterms:W3CDTF">2022-02-08T19:38:56Z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0x0101000D958ED624E9914495CDAF2EBD17DAF8</vt:lpwstr>
  </property>
</Properties>
</file>