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62"/>
  </p:notesMasterIdLst>
  <p:sldIdLst>
    <p:sldId id="336" r:id="rId5"/>
    <p:sldId id="350" r:id="rId6"/>
    <p:sldId id="1727" r:id="rId7"/>
    <p:sldId id="348" r:id="rId8"/>
    <p:sldId id="1685" r:id="rId9"/>
    <p:sldId id="1684" r:id="rId10"/>
    <p:sldId id="1708" r:id="rId11"/>
    <p:sldId id="1709" r:id="rId12"/>
    <p:sldId id="1710" r:id="rId13"/>
    <p:sldId id="1683" r:id="rId14"/>
    <p:sldId id="1728" r:id="rId15"/>
    <p:sldId id="290" r:id="rId16"/>
    <p:sldId id="1681" r:id="rId17"/>
    <p:sldId id="1712" r:id="rId18"/>
    <p:sldId id="1713" r:id="rId19"/>
    <p:sldId id="1714" r:id="rId20"/>
    <p:sldId id="1686" r:id="rId21"/>
    <p:sldId id="1715" r:id="rId22"/>
    <p:sldId id="1716" r:id="rId23"/>
    <p:sldId id="340" r:id="rId24"/>
    <p:sldId id="1717" r:id="rId25"/>
    <p:sldId id="1732" r:id="rId26"/>
    <p:sldId id="1694" r:id="rId27"/>
    <p:sldId id="1730" r:id="rId28"/>
    <p:sldId id="1731" r:id="rId29"/>
    <p:sldId id="1698" r:id="rId30"/>
    <p:sldId id="288" r:id="rId31"/>
    <p:sldId id="1725" r:id="rId32"/>
    <p:sldId id="1733" r:id="rId33"/>
    <p:sldId id="1734" r:id="rId34"/>
    <p:sldId id="1735" r:id="rId35"/>
    <p:sldId id="1736" r:id="rId36"/>
    <p:sldId id="345" r:id="rId37"/>
    <p:sldId id="1705" r:id="rId38"/>
    <p:sldId id="1701" r:id="rId39"/>
    <p:sldId id="1703" r:id="rId40"/>
    <p:sldId id="326" r:id="rId41"/>
    <p:sldId id="1737" r:id="rId42"/>
    <p:sldId id="329" r:id="rId43"/>
    <p:sldId id="1724" r:id="rId44"/>
    <p:sldId id="1706" r:id="rId45"/>
    <p:sldId id="346" r:id="rId46"/>
    <p:sldId id="1707" r:id="rId47"/>
    <p:sldId id="1676" r:id="rId48"/>
    <p:sldId id="1722" r:id="rId49"/>
    <p:sldId id="1678" r:id="rId50"/>
    <p:sldId id="1679" r:id="rId51"/>
    <p:sldId id="1689" r:id="rId52"/>
    <p:sldId id="1702" r:id="rId53"/>
    <p:sldId id="1687" r:id="rId54"/>
    <p:sldId id="1691" r:id="rId55"/>
    <p:sldId id="1692" r:id="rId56"/>
    <p:sldId id="1738" r:id="rId57"/>
    <p:sldId id="1739" r:id="rId58"/>
    <p:sldId id="354" r:id="rId59"/>
    <p:sldId id="351" r:id="rId60"/>
    <p:sldId id="280"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0FD50972-6BF3-02EF-016D-037E88D2CF14}" name="Joshua Strong" initials="JS" userId="S::jstrong@cde.ca.gov::f671cad6-5569-412e-b262-ab402ab6631d" providerId="AD"/>
  <p188:author id="{8D62D8B1-8EB0-8581-82D1-0ABB4E0D2E9B}" name="RaDene Girola" initials="RG" userId="S::rgirola@cde.ca.gov::f2625e2c-9d52-41bd-9b97-05fd1b2b2d6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04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09" autoAdjust="0"/>
    <p:restoredTop sz="56989" autoAdjust="0"/>
  </p:normalViewPr>
  <p:slideViewPr>
    <p:cSldViewPr snapToGrid="0">
      <p:cViewPr varScale="1">
        <p:scale>
          <a:sx n="72" d="100"/>
          <a:sy n="72" d="100"/>
        </p:scale>
        <p:origin x="90"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ADB31D-3EDB-3A4C-9810-0A51CF8F492B}" type="datetimeFigureOut">
              <a:rPr lang="en-US" smtClean="0"/>
              <a:t>1/24/2023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1BA25-45AC-0C48-96BD-5DDCEEC5AF57}" type="slidenum">
              <a:rPr lang="en-US" smtClean="0"/>
              <a:t>‹#›</a:t>
            </a:fld>
            <a:endParaRPr lang="en-US" dirty="0"/>
          </a:p>
        </p:txBody>
      </p:sp>
    </p:spTree>
    <p:extLst>
      <p:ext uri="{BB962C8B-B14F-4D97-AF65-F5344CB8AC3E}">
        <p14:creationId xmlns:p14="http://schemas.microsoft.com/office/powerpoint/2010/main" val="3766701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fld id="{DDE82FD2-F864-2E4E-ACF0-2DBC196A7066}" type="slidenum">
              <a:rPr lang="en-US" smtClean="0"/>
              <a:t>2</a:t>
            </a:fld>
            <a:endParaRPr lang="en-US" dirty="0"/>
          </a:p>
        </p:txBody>
      </p:sp>
    </p:spTree>
    <p:extLst>
      <p:ext uri="{BB962C8B-B14F-4D97-AF65-F5344CB8AC3E}">
        <p14:creationId xmlns:p14="http://schemas.microsoft.com/office/powerpoint/2010/main" val="566314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Dashboard coordinator application: https://coordinator.caschooldashboard.org/application</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Dashboard Coordinator reset occurs in mid-August annually. The reporting window will end at the end of September. For more information, refer to the CDE’s Local Indicator webpage (https://www.cde.ca.gov/ta/ac/cm/localindicators.asp) and the Local Indicator FAQs (https://www.caschooldashboard.org/about/faq)</a:t>
            </a:r>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23</a:t>
            </a:fld>
            <a:endParaRPr lang="en-US" dirty="0"/>
          </a:p>
        </p:txBody>
      </p:sp>
    </p:spTree>
    <p:extLst>
      <p:ext uri="{BB962C8B-B14F-4D97-AF65-F5344CB8AC3E}">
        <p14:creationId xmlns:p14="http://schemas.microsoft.com/office/powerpoint/2010/main" val="4172234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Dashboard coordinator application: https://coordinator.caschooldashboard.org/application</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Dashboard Coordinator reset occurs in mid-August annually. The reporting window will end at the end of September. For more information, refer to the CDE’s Local Indicator webpage (https://www.cde.ca.gov/ta/ac/cm/localindicators.asp) and the Local Indicator FAQs (https://www.caschooldashboard.org/about/faq)</a:t>
            </a:r>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24</a:t>
            </a:fld>
            <a:endParaRPr lang="en-US" dirty="0"/>
          </a:p>
        </p:txBody>
      </p:sp>
    </p:spTree>
    <p:extLst>
      <p:ext uri="{BB962C8B-B14F-4D97-AF65-F5344CB8AC3E}">
        <p14:creationId xmlns:p14="http://schemas.microsoft.com/office/powerpoint/2010/main" val="1435215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EC</a:t>
            </a:r>
            <a:r>
              <a:rPr lang="en-US" dirty="0"/>
              <a:t> Section 52064.5(e)(2): No later than January 31, 2020, the standards for local indicators shall, at a minimum, ensure that the governing board of a school district, the county board of education, and the governing body of a charter school review any data to be publicly reported for the local indicators in conjunction with the adoption of a local control and accountability plan pursuant to Section 52062, 52068, or 47606.5, as applicable. No later than January 31, 2021, the standards for local indicators for which the department collects or otherwise has access to relevant and reliable school-level data for all schools statewide shall, to the extent practicable, be based on objective criteria, which may include, but are not necessarily limited to, the extent of any disparities across </a:t>
            </a:r>
            <a:r>
              <a:rPr lang="en-US" dirty="0" err="1"/>
              <a:t>schoolsites</a:t>
            </a:r>
            <a:r>
              <a:rPr lang="en-US" dirty="0"/>
              <a:t> within a school district or county office of education or performance relative to statewide data.</a:t>
            </a:r>
            <a:endParaRPr lang="en-US" i="1" dirty="0"/>
          </a:p>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32</a:t>
            </a:fld>
            <a:endParaRPr lang="en-US" dirty="0"/>
          </a:p>
        </p:txBody>
      </p:sp>
    </p:spTree>
    <p:extLst>
      <p:ext uri="{BB962C8B-B14F-4D97-AF65-F5344CB8AC3E}">
        <p14:creationId xmlns:p14="http://schemas.microsoft.com/office/powerpoint/2010/main" val="3859894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7cb09ce8c9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7cb09ce8c9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8382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3D1BA25-45AC-0C48-96BD-5DDCEEC5AF57}" type="slidenum">
              <a:rPr lang="en-US" smtClean="0"/>
              <a:t>39</a:t>
            </a:fld>
            <a:endParaRPr lang="en-US" dirty="0"/>
          </a:p>
        </p:txBody>
      </p:sp>
    </p:spTree>
    <p:extLst>
      <p:ext uri="{BB962C8B-B14F-4D97-AF65-F5344CB8AC3E}">
        <p14:creationId xmlns:p14="http://schemas.microsoft.com/office/powerpoint/2010/main" val="994370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3D1BA25-45AC-0C48-96BD-5DDCEEC5AF57}" type="slidenum">
              <a:rPr lang="en-US" smtClean="0"/>
              <a:t>40</a:t>
            </a:fld>
            <a:endParaRPr lang="en-US" dirty="0"/>
          </a:p>
        </p:txBody>
      </p:sp>
    </p:spTree>
    <p:extLst>
      <p:ext uri="{BB962C8B-B14F-4D97-AF65-F5344CB8AC3E}">
        <p14:creationId xmlns:p14="http://schemas.microsoft.com/office/powerpoint/2010/main" val="2478304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dirty="0">
              <a:cs typeface="Calibri"/>
            </a:endParaRPr>
          </a:p>
        </p:txBody>
      </p:sp>
      <p:sp>
        <p:nvSpPr>
          <p:cNvPr id="4" name="Slide Number Placeholder 3"/>
          <p:cNvSpPr>
            <a:spLocks noGrp="1"/>
          </p:cNvSpPr>
          <p:nvPr>
            <p:ph type="sldNum" sz="quarter" idx="5"/>
          </p:nvPr>
        </p:nvSpPr>
        <p:spPr/>
        <p:txBody>
          <a:bodyPr/>
          <a:lstStyle/>
          <a:p>
            <a:fld id="{43D1BA25-45AC-0C48-96BD-5DDCEEC5AF57}" type="slidenum">
              <a:rPr lang="en-US" smtClean="0"/>
              <a:t>42</a:t>
            </a:fld>
            <a:endParaRPr lang="en-US" dirty="0"/>
          </a:p>
        </p:txBody>
      </p:sp>
    </p:spTree>
    <p:extLst>
      <p:ext uri="{BB962C8B-B14F-4D97-AF65-F5344CB8AC3E}">
        <p14:creationId xmlns:p14="http://schemas.microsoft.com/office/powerpoint/2010/main" val="2524948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dirty="0">
              <a:cs typeface="Calibri"/>
            </a:endParaRPr>
          </a:p>
        </p:txBody>
      </p:sp>
      <p:sp>
        <p:nvSpPr>
          <p:cNvPr id="4" name="Slide Number Placeholder 3"/>
          <p:cNvSpPr>
            <a:spLocks noGrp="1"/>
          </p:cNvSpPr>
          <p:nvPr>
            <p:ph type="sldNum" sz="quarter" idx="5"/>
          </p:nvPr>
        </p:nvSpPr>
        <p:spPr/>
        <p:txBody>
          <a:bodyPr/>
          <a:lstStyle/>
          <a:p>
            <a:fld id="{43D1BA25-45AC-0C48-96BD-5DDCEEC5AF57}" type="slidenum">
              <a:rPr lang="en-US" smtClean="0"/>
              <a:t>43</a:t>
            </a:fld>
            <a:endParaRPr lang="en-US" dirty="0"/>
          </a:p>
        </p:txBody>
      </p:sp>
    </p:spTree>
    <p:extLst>
      <p:ext uri="{BB962C8B-B14F-4D97-AF65-F5344CB8AC3E}">
        <p14:creationId xmlns:p14="http://schemas.microsoft.com/office/powerpoint/2010/main" val="531933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Prior action: Incorporate family goal setting activities into a of the three Family Engagement opportunities occurring during the school year.</a:t>
            </a:r>
          </a:p>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50</a:t>
            </a:fld>
            <a:endParaRPr lang="en-US" dirty="0"/>
          </a:p>
        </p:txBody>
      </p:sp>
    </p:spTree>
    <p:extLst>
      <p:ext uri="{BB962C8B-B14F-4D97-AF65-F5344CB8AC3E}">
        <p14:creationId xmlns:p14="http://schemas.microsoft.com/office/powerpoint/2010/main" val="2790087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year's PD opportunities presented at monthly staff meetings will be developed in response to the root cause analysis.</a:t>
            </a:r>
          </a:p>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51</a:t>
            </a:fld>
            <a:endParaRPr lang="en-US" dirty="0"/>
          </a:p>
        </p:txBody>
      </p:sp>
    </p:spTree>
    <p:extLst>
      <p:ext uri="{BB962C8B-B14F-4D97-AF65-F5344CB8AC3E}">
        <p14:creationId xmlns:p14="http://schemas.microsoft.com/office/powerpoint/2010/main" val="4060457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100" lvl="0" indent="-165100" algn="l" rtl="0">
              <a:spcBef>
                <a:spcPts val="0"/>
              </a:spcBef>
              <a:spcAft>
                <a:spcPts val="0"/>
              </a:spcAft>
              <a:buClr>
                <a:schemeClr val="dk1"/>
              </a:buClr>
              <a:buSzPts val="1200"/>
              <a:buFont typeface="Arial"/>
              <a:buChar char="•"/>
            </a:pPr>
            <a:r>
              <a:rPr lang="en-US" dirty="0"/>
              <a:t>Student groups that must be addressed in the LCAP are those subgroups named in </a:t>
            </a:r>
            <a:r>
              <a:rPr lang="en-US" i="1" dirty="0"/>
              <a:t>EC</a:t>
            </a:r>
            <a:r>
              <a:rPr lang="en-US" i="0" dirty="0"/>
              <a:t> Section 52052:</a:t>
            </a:r>
            <a:endParaRPr lang="en-US" dirty="0"/>
          </a:p>
          <a:p>
            <a:pPr marL="622300" lvl="1" indent="-165100" algn="l" rtl="0">
              <a:spcBef>
                <a:spcPts val="0"/>
              </a:spcBef>
              <a:spcAft>
                <a:spcPts val="0"/>
              </a:spcAft>
              <a:buClr>
                <a:schemeClr val="dk1"/>
              </a:buClr>
              <a:buSzPts val="1200"/>
              <a:buFont typeface="Arial"/>
              <a:buChar char="•"/>
            </a:pPr>
            <a:r>
              <a:rPr lang="en-US" dirty="0"/>
              <a:t>Ethnic subgroups</a:t>
            </a:r>
          </a:p>
          <a:p>
            <a:pPr marL="622300" lvl="1" indent="-165100" algn="l" rtl="0">
              <a:spcBef>
                <a:spcPts val="0"/>
              </a:spcBef>
              <a:spcAft>
                <a:spcPts val="0"/>
              </a:spcAft>
              <a:buClr>
                <a:schemeClr val="dk1"/>
              </a:buClr>
              <a:buSzPts val="1200"/>
              <a:buFont typeface="Arial"/>
              <a:buChar char="•"/>
            </a:pPr>
            <a:r>
              <a:rPr lang="en-US" dirty="0"/>
              <a:t>Socioeconomically disadvantaged pupils</a:t>
            </a:r>
          </a:p>
          <a:p>
            <a:pPr marL="622300" lvl="1" indent="-165100" algn="l" rtl="0">
              <a:spcBef>
                <a:spcPts val="0"/>
              </a:spcBef>
              <a:spcAft>
                <a:spcPts val="0"/>
              </a:spcAft>
              <a:buClr>
                <a:schemeClr val="dk1"/>
              </a:buClr>
              <a:buSzPts val="1200"/>
              <a:buFont typeface="Arial"/>
              <a:buChar char="•"/>
            </a:pPr>
            <a:r>
              <a:rPr lang="en-US" dirty="0"/>
              <a:t>English learners</a:t>
            </a:r>
          </a:p>
          <a:p>
            <a:pPr marL="622300" lvl="1" indent="-165100" algn="l" rtl="0">
              <a:spcBef>
                <a:spcPts val="0"/>
              </a:spcBef>
              <a:spcAft>
                <a:spcPts val="0"/>
              </a:spcAft>
              <a:buClr>
                <a:schemeClr val="dk1"/>
              </a:buClr>
              <a:buSzPts val="1200"/>
              <a:buFont typeface="Arial"/>
              <a:buChar char="•"/>
            </a:pPr>
            <a:r>
              <a:rPr lang="en-US" dirty="0"/>
              <a:t>Pupils with disabilities</a:t>
            </a:r>
          </a:p>
          <a:p>
            <a:pPr marL="622300" lvl="1" indent="-165100" algn="l" rtl="0">
              <a:spcBef>
                <a:spcPts val="0"/>
              </a:spcBef>
              <a:spcAft>
                <a:spcPts val="0"/>
              </a:spcAft>
              <a:buClr>
                <a:schemeClr val="dk1"/>
              </a:buClr>
              <a:buSzPts val="1200"/>
              <a:buFont typeface="Arial"/>
              <a:buChar char="•"/>
            </a:pPr>
            <a:r>
              <a:rPr lang="en-US" dirty="0"/>
              <a:t>Foster youth</a:t>
            </a:r>
          </a:p>
          <a:p>
            <a:pPr marL="622300" lvl="1" indent="-165100" algn="l" rtl="0">
              <a:spcBef>
                <a:spcPts val="0"/>
              </a:spcBef>
              <a:spcAft>
                <a:spcPts val="0"/>
              </a:spcAft>
              <a:buClr>
                <a:schemeClr val="dk1"/>
              </a:buClr>
              <a:buSzPts val="1200"/>
              <a:buFont typeface="Arial"/>
              <a:buChar char="•"/>
            </a:pPr>
            <a:r>
              <a:rPr lang="en-US" dirty="0"/>
              <a:t>Homeless youth</a:t>
            </a:r>
          </a:p>
          <a:p>
            <a:pPr marL="165100" lvl="0" indent="-165100" algn="l" rtl="0">
              <a:spcBef>
                <a:spcPts val="0"/>
              </a:spcBef>
              <a:spcAft>
                <a:spcPts val="0"/>
              </a:spcAft>
              <a:buClr>
                <a:schemeClr val="dk1"/>
              </a:buClr>
              <a:buSzPts val="1200"/>
              <a:buFont typeface="Arial"/>
              <a:buChar char="•"/>
            </a:pPr>
            <a:r>
              <a:rPr lang="en-US" dirty="0"/>
              <a:t>Goals must address each of the state priorities and any additional local priorities; however, one goal may address multiple priorities. </a:t>
            </a:r>
          </a:p>
          <a:p>
            <a:pPr marL="165100" lvl="0" indent="-165100" algn="l" rtl="0">
              <a:spcBef>
                <a:spcPts val="0"/>
              </a:spcBef>
              <a:spcAft>
                <a:spcPts val="0"/>
              </a:spcAft>
              <a:buClr>
                <a:schemeClr val="dk1"/>
              </a:buClr>
              <a:buSzPts val="1200"/>
              <a:buFont typeface="Arial"/>
              <a:buChar char="•"/>
            </a:pPr>
            <a:r>
              <a:rPr lang="en-US" dirty="0"/>
              <a:t>An LEA may identify which school sites and subgroups have the same goals, and may group and describe those goals together. </a:t>
            </a:r>
          </a:p>
          <a:p>
            <a:pPr marL="165100" lvl="0" indent="-165100" algn="l" rtl="0">
              <a:spcBef>
                <a:spcPts val="0"/>
              </a:spcBef>
              <a:spcAft>
                <a:spcPts val="0"/>
              </a:spcAft>
              <a:buClr>
                <a:schemeClr val="dk1"/>
              </a:buClr>
              <a:buSzPts val="1200"/>
              <a:buFont typeface="Arial"/>
              <a:buChar char="•"/>
            </a:pPr>
            <a:r>
              <a:rPr lang="en-US" dirty="0"/>
              <a:t>If a single goal requires longer than one year to implement fully, the LCAP should reflect the annual incremental actions, services, and expenditures, as well as the annual anticipated progress, that the district expects to achieve for each student group. </a:t>
            </a:r>
          </a:p>
          <a:p>
            <a:pPr marL="165100" lvl="0" indent="-165100" algn="l" rtl="0">
              <a:spcBef>
                <a:spcPts val="0"/>
              </a:spcBef>
              <a:spcAft>
                <a:spcPts val="0"/>
              </a:spcAft>
              <a:buClr>
                <a:schemeClr val="dk1"/>
              </a:buClr>
              <a:buSzPts val="1200"/>
              <a:buFont typeface="Arial"/>
              <a:buChar char="•"/>
            </a:pPr>
            <a:r>
              <a:rPr lang="en-US" dirty="0"/>
              <a:t>These annual benchmarks will assist LEAs and the community to monitor the progress of the plan.</a:t>
            </a:r>
          </a:p>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7</a:t>
            </a:fld>
            <a:endParaRPr lang="en-US" dirty="0"/>
          </a:p>
        </p:txBody>
      </p:sp>
    </p:spTree>
    <p:extLst>
      <p:ext uri="{BB962C8B-B14F-4D97-AF65-F5344CB8AC3E}">
        <p14:creationId xmlns:p14="http://schemas.microsoft.com/office/powerpoint/2010/main" val="2860508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Prior year action:  Hire one more FACE staff for each school to support teachers to partner with families. This includes identifying underrepresented families, contact families, identify potential barriers to engagement and options to address barriers; and supporting teachers to maintain communication with these families, and improve engagement.</a:t>
            </a:r>
          </a:p>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52</a:t>
            </a:fld>
            <a:endParaRPr lang="en-US" dirty="0"/>
          </a:p>
        </p:txBody>
      </p:sp>
    </p:spTree>
    <p:extLst>
      <p:ext uri="{BB962C8B-B14F-4D97-AF65-F5344CB8AC3E}">
        <p14:creationId xmlns:p14="http://schemas.microsoft.com/office/powerpoint/2010/main" val="26166783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1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275" name="Google Shape;275;p1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i="0" dirty="0"/>
              <a:t>From </a:t>
            </a:r>
            <a:r>
              <a:rPr lang="en-US" i="1" dirty="0"/>
              <a:t>Education Code </a:t>
            </a:r>
            <a:r>
              <a:rPr lang="en-US" i="0" dirty="0"/>
              <a:t>(</a:t>
            </a:r>
            <a:r>
              <a:rPr lang="en-US" i="1" dirty="0"/>
              <a:t>EC</a:t>
            </a:r>
            <a:r>
              <a:rPr lang="en-US" i="0" dirty="0"/>
              <a:t>) sections 52060(d) and 52066(d)</a:t>
            </a:r>
          </a:p>
          <a:p>
            <a:pPr marL="0" lvl="0" indent="0" algn="l" rtl="0">
              <a:spcBef>
                <a:spcPts val="0"/>
              </a:spcBef>
              <a:spcAft>
                <a:spcPts val="0"/>
              </a:spcAft>
              <a:buClr>
                <a:schemeClr val="dk1"/>
              </a:buClr>
              <a:buSzPts val="1200"/>
              <a:buFont typeface="Arial"/>
              <a:buNone/>
            </a:pPr>
            <a:endParaRPr lang="en-US" i="0" dirty="0"/>
          </a:p>
          <a:p>
            <a:pPr marL="0" lvl="0" indent="0" algn="l" rtl="0">
              <a:spcBef>
                <a:spcPts val="0"/>
              </a:spcBef>
              <a:spcAft>
                <a:spcPts val="0"/>
              </a:spcAft>
              <a:buClr>
                <a:schemeClr val="dk1"/>
              </a:buClr>
              <a:buSzPts val="1200"/>
              <a:buFont typeface="Arial"/>
              <a:buNone/>
            </a:pPr>
            <a:r>
              <a:rPr lang="en-US" i="0" dirty="0"/>
              <a:t>LCFF State Priorities Summary: https://www.cde.ca.gov/re/lc/documents/lcffprioritiessummary.docx</a:t>
            </a:r>
          </a:p>
        </p:txBody>
      </p:sp>
      <p:sp>
        <p:nvSpPr>
          <p:cNvPr id="4" name="Slide Number Placeholder 3"/>
          <p:cNvSpPr>
            <a:spLocks noGrp="1"/>
          </p:cNvSpPr>
          <p:nvPr>
            <p:ph type="sldNum" sz="quarter" idx="5"/>
          </p:nvPr>
        </p:nvSpPr>
        <p:spPr/>
        <p:txBody>
          <a:bodyPr/>
          <a:lstStyle/>
          <a:p>
            <a:fld id="{43D1BA25-45AC-0C48-96BD-5DDCEEC5AF57}" type="slidenum">
              <a:rPr lang="en-US" smtClean="0"/>
              <a:t>8</a:t>
            </a:fld>
            <a:endParaRPr lang="en-US" dirty="0"/>
          </a:p>
        </p:txBody>
      </p:sp>
    </p:spTree>
    <p:extLst>
      <p:ext uri="{BB962C8B-B14F-4D97-AF65-F5344CB8AC3E}">
        <p14:creationId xmlns:p14="http://schemas.microsoft.com/office/powerpoint/2010/main" val="1970864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Appropriately Assigned and Credentialed teachers data is collected and reported at the state level and are a State Indicator on the Dashboard.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See the CDE’s California School Dashboard and System of Support web page for additional information (https://www.cde.ca.gov/ta/ac/cm/). </a:t>
            </a:r>
          </a:p>
        </p:txBody>
      </p:sp>
      <p:sp>
        <p:nvSpPr>
          <p:cNvPr id="4" name="Slide Number Placeholder 3"/>
          <p:cNvSpPr>
            <a:spLocks noGrp="1"/>
          </p:cNvSpPr>
          <p:nvPr>
            <p:ph type="sldNum" sz="quarter" idx="5"/>
          </p:nvPr>
        </p:nvSpPr>
        <p:spPr/>
        <p:txBody>
          <a:bodyPr/>
          <a:lstStyle/>
          <a:p>
            <a:fld id="{43D1BA25-45AC-0C48-96BD-5DDCEEC5AF57}" type="slidenum">
              <a:rPr lang="en-US" smtClean="0"/>
              <a:t>10</a:t>
            </a:fld>
            <a:endParaRPr lang="en-US" dirty="0"/>
          </a:p>
        </p:txBody>
      </p:sp>
    </p:spTree>
    <p:extLst>
      <p:ext uri="{BB962C8B-B14F-4D97-AF65-F5344CB8AC3E}">
        <p14:creationId xmlns:p14="http://schemas.microsoft.com/office/powerpoint/2010/main" val="2803591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a:latin typeface="Calibri"/>
              <a:cs typeface="Calibri"/>
            </a:endParaRPr>
          </a:p>
        </p:txBody>
      </p:sp>
    </p:spTree>
    <p:extLst>
      <p:ext uri="{BB962C8B-B14F-4D97-AF65-F5344CB8AC3E}">
        <p14:creationId xmlns:p14="http://schemas.microsoft.com/office/powerpoint/2010/main" val="759031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CDE’s Local Indicators Webpage for additional information (https://www.cde.ca.gov/ta/ac/cm/localindicators.asp).</a:t>
            </a:r>
          </a:p>
        </p:txBody>
      </p:sp>
      <p:sp>
        <p:nvSpPr>
          <p:cNvPr id="4" name="Slide Number Placeholder 3"/>
          <p:cNvSpPr>
            <a:spLocks noGrp="1"/>
          </p:cNvSpPr>
          <p:nvPr>
            <p:ph type="sldNum" sz="quarter" idx="5"/>
          </p:nvPr>
        </p:nvSpPr>
        <p:spPr/>
        <p:txBody>
          <a:bodyPr/>
          <a:lstStyle/>
          <a:p>
            <a:fld id="{43D1BA25-45AC-0C48-96BD-5DDCEEC5AF57}" type="slidenum">
              <a:rPr lang="en-US" smtClean="0"/>
              <a:t>15</a:t>
            </a:fld>
            <a:endParaRPr lang="en-US" dirty="0"/>
          </a:p>
        </p:txBody>
      </p:sp>
    </p:spTree>
    <p:extLst>
      <p:ext uri="{BB962C8B-B14F-4D97-AF65-F5344CB8AC3E}">
        <p14:creationId xmlns:p14="http://schemas.microsoft.com/office/powerpoint/2010/main" val="195016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Priority 3 must involve educational partners in the process</a:t>
            </a:r>
          </a:p>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18</a:t>
            </a:fld>
            <a:endParaRPr lang="en-US" dirty="0"/>
          </a:p>
        </p:txBody>
      </p:sp>
    </p:spTree>
    <p:extLst>
      <p:ext uri="{BB962C8B-B14F-4D97-AF65-F5344CB8AC3E}">
        <p14:creationId xmlns:p14="http://schemas.microsoft.com/office/powerpoint/2010/main" val="1450752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latin typeface="Calibri"/>
                <a:cs typeface="Calibri"/>
              </a:rPr>
              <a:t>Reporting to the local board keeps the local board informed of progress local indicator progress and what is to be reported in the Dashboard. </a:t>
            </a:r>
          </a:p>
          <a:p>
            <a:pPr>
              <a:buNone/>
            </a:pPr>
            <a:endParaRPr lang="en-US" dirty="0">
              <a:latin typeface="Calibri"/>
              <a:cs typeface="Calibri"/>
            </a:endParaRPr>
          </a:p>
          <a:p>
            <a:pPr>
              <a:buNone/>
            </a:pPr>
            <a:r>
              <a:rPr lang="en-US" dirty="0">
                <a:latin typeface="Calibri"/>
                <a:cs typeface="Calibri"/>
              </a:rPr>
              <a:t>Prior to reporting in the Dashboard, LEAs need to report their results to the local board . </a:t>
            </a:r>
          </a:p>
        </p:txBody>
      </p:sp>
    </p:spTree>
    <p:extLst>
      <p:ext uri="{BB962C8B-B14F-4D97-AF65-F5344CB8AC3E}">
        <p14:creationId xmlns:p14="http://schemas.microsoft.com/office/powerpoint/2010/main" val="2659030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21</a:t>
            </a:fld>
            <a:endParaRPr lang="en-US" dirty="0"/>
          </a:p>
        </p:txBody>
      </p:sp>
    </p:spTree>
    <p:extLst>
      <p:ext uri="{BB962C8B-B14F-4D97-AF65-F5344CB8AC3E}">
        <p14:creationId xmlns:p14="http://schemas.microsoft.com/office/powerpoint/2010/main" val="30279759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Placeholder 6" descr="close up of wood">
            <a:extLst>
              <a:ext uri="{FF2B5EF4-FFF2-40B4-BE49-F238E27FC236}">
                <a16:creationId xmlns:a16="http://schemas.microsoft.com/office/drawing/2014/main" id="{6EBE5823-93AF-4F6B-8CFC-F3E34905F88D}"/>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9128"/>
                    </a14:imgEffect>
                    <a14:imgEffect>
                      <a14:saturation sat="72000"/>
                    </a14:imgEffect>
                    <a14:imgEffect>
                      <a14:brightnessContrast contrast="8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970B994C-A700-4648-A4D6-B500A702200B}"/>
              </a:ext>
            </a:extLst>
          </p:cNvPr>
          <p:cNvSpPr/>
          <p:nvPr userDrawn="1"/>
        </p:nvSpPr>
        <p:spPr>
          <a:xfrm>
            <a:off x="4467069" y="1754155"/>
            <a:ext cx="7724931" cy="51038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4967404" y="2335342"/>
            <a:ext cx="6580584" cy="1951037"/>
          </a:xfrm>
        </p:spPr>
        <p:txBody>
          <a:bodyPr anchor="t" anchorCtr="0"/>
          <a:lstStyle>
            <a:lvl1pPr algn="l">
              <a:defRPr sz="6000">
                <a:solidFill>
                  <a:schemeClr val="bg1"/>
                </a:solidFill>
                <a:latin typeface="+mj-lt"/>
              </a:defRPr>
            </a:lvl1pPr>
          </a:lstStyle>
          <a:p>
            <a:r>
              <a:rPr lang="en-US" dirty="0"/>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5942894" y="4286379"/>
            <a:ext cx="4093029" cy="1642473"/>
          </a:xfrm>
        </p:spPr>
        <p:txBody>
          <a:bodyPr>
            <a:normAutofit/>
          </a:bodyPr>
          <a:lstStyle>
            <a:lvl1pPr marL="0" indent="0" algn="l">
              <a:lnSpc>
                <a:spcPct val="100000"/>
              </a:lnSpc>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Freeform 8">
            <a:extLst>
              <a:ext uri="{FF2B5EF4-FFF2-40B4-BE49-F238E27FC236}">
                <a16:creationId xmlns:a16="http://schemas.microsoft.com/office/drawing/2014/main" id="{4FF6F35A-23C5-4CFB-BDE5-2BD169D3E3B4}"/>
              </a:ext>
              <a:ext uri="{C183D7F6-B498-43B3-948B-1728B52AA6E4}">
                <adec:decorative xmlns:adec="http://schemas.microsoft.com/office/drawing/2017/decorative" val="1"/>
              </a:ext>
            </a:extLst>
          </p:cNvPr>
          <p:cNvSpPr/>
          <p:nvPr userDrawn="1"/>
        </p:nvSpPr>
        <p:spPr>
          <a:xfrm>
            <a:off x="1873770" y="-30613"/>
            <a:ext cx="3672591" cy="5431084"/>
          </a:xfrm>
          <a:custGeom>
            <a:avLst/>
            <a:gdLst>
              <a:gd name="connsiteX0" fmla="*/ 0 w 3912433"/>
              <a:gd name="connsiteY0" fmla="*/ 0 h 5021705"/>
              <a:gd name="connsiteX1" fmla="*/ 0 w 3912433"/>
              <a:gd name="connsiteY1" fmla="*/ 5021705 h 5021705"/>
              <a:gd name="connsiteX2" fmla="*/ 3912433 w 3912433"/>
              <a:gd name="connsiteY2" fmla="*/ 5021705 h 5021705"/>
              <a:gd name="connsiteX3" fmla="*/ 3912433 w 3912433"/>
              <a:gd name="connsiteY3" fmla="*/ 4287187 h 5021705"/>
              <a:gd name="connsiteX0" fmla="*/ 0 w 3912433"/>
              <a:gd name="connsiteY0" fmla="*/ 0 h 5021705"/>
              <a:gd name="connsiteX1" fmla="*/ 0 w 3912433"/>
              <a:gd name="connsiteY1" fmla="*/ 5021705 h 5021705"/>
              <a:gd name="connsiteX2" fmla="*/ 3912433 w 3912433"/>
              <a:gd name="connsiteY2" fmla="*/ 5021705 h 5021705"/>
              <a:gd name="connsiteX3" fmla="*/ 3912433 w 3912433"/>
              <a:gd name="connsiteY3" fmla="*/ 4020996 h 5021705"/>
              <a:gd name="connsiteX0" fmla="*/ 0 w 3912433"/>
              <a:gd name="connsiteY0" fmla="*/ 0 h 5168788"/>
              <a:gd name="connsiteX1" fmla="*/ 0 w 3912433"/>
              <a:gd name="connsiteY1" fmla="*/ 5168788 h 5168788"/>
              <a:gd name="connsiteX2" fmla="*/ 3912433 w 3912433"/>
              <a:gd name="connsiteY2" fmla="*/ 5168788 h 5168788"/>
              <a:gd name="connsiteX3" fmla="*/ 3912433 w 3912433"/>
              <a:gd name="connsiteY3" fmla="*/ 4168079 h 5168788"/>
            </a:gdLst>
            <a:ahLst/>
            <a:cxnLst>
              <a:cxn ang="0">
                <a:pos x="connsiteX0" y="connsiteY0"/>
              </a:cxn>
              <a:cxn ang="0">
                <a:pos x="connsiteX1" y="connsiteY1"/>
              </a:cxn>
              <a:cxn ang="0">
                <a:pos x="connsiteX2" y="connsiteY2"/>
              </a:cxn>
              <a:cxn ang="0">
                <a:pos x="connsiteX3" y="connsiteY3"/>
              </a:cxn>
            </a:cxnLst>
            <a:rect l="l" t="t" r="r" b="b"/>
            <a:pathLst>
              <a:path w="3912433" h="5168788">
                <a:moveTo>
                  <a:pt x="0" y="0"/>
                </a:moveTo>
                <a:lnTo>
                  <a:pt x="0" y="5168788"/>
                </a:lnTo>
                <a:lnTo>
                  <a:pt x="3912433" y="5168788"/>
                </a:lnTo>
                <a:lnTo>
                  <a:pt x="3912433" y="4168079"/>
                </a:lnTo>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C42393A9-A975-41E4-9705-909EE37560B2}"/>
              </a:ext>
              <a:ext uri="{C183D7F6-B498-43B3-948B-1728B52AA6E4}">
                <adec:decorative xmlns:adec="http://schemas.microsoft.com/office/drawing/2017/decorative" val="1"/>
              </a:ext>
            </a:extLst>
          </p:cNvPr>
          <p:cNvCxnSpPr/>
          <p:nvPr userDrawn="1"/>
        </p:nvCxnSpPr>
        <p:spPr>
          <a:xfrm>
            <a:off x="5546361" y="-29980"/>
            <a:ext cx="0" cy="221854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3">
    <p:spTree>
      <p:nvGrpSpPr>
        <p:cNvPr id="1" name=""/>
        <p:cNvGrpSpPr/>
        <p:nvPr/>
      </p:nvGrpSpPr>
      <p:grpSpPr>
        <a:xfrm>
          <a:off x="0" y="0"/>
          <a:ext cx="0" cy="0"/>
          <a:chOff x="0" y="0"/>
          <a:chExt cx="0" cy="0"/>
        </a:xfrm>
      </p:grpSpPr>
      <p:pic>
        <p:nvPicPr>
          <p:cNvPr id="17" name="Picture Placeholder 47" descr="close up of cut logs of wood">
            <a:extLst>
              <a:ext uri="{FF2B5EF4-FFF2-40B4-BE49-F238E27FC236}">
                <a16:creationId xmlns:a16="http://schemas.microsoft.com/office/drawing/2014/main" id="{90DAC6E9-31AB-47D7-8599-CF2F376FBB6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1662113"/>
          </a:xfrm>
          <a:prstGeom prst="rect">
            <a:avLst/>
          </a:prstGeom>
        </p:spPr>
      </p:pic>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839789" y="2484326"/>
            <a:ext cx="3205396" cy="61901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39789" y="3187458"/>
            <a:ext cx="3205396"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4550008" y="2484326"/>
            <a:ext cx="3221182" cy="61901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550008" y="3187458"/>
            <a:ext cx="3221182"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860ECCB6-C8A8-BB43-AC04-B3621CFEC5C9}"/>
              </a:ext>
            </a:extLst>
          </p:cNvPr>
          <p:cNvSpPr>
            <a:spLocks noGrp="1"/>
          </p:cNvSpPr>
          <p:nvPr>
            <p:ph type="body" sz="quarter" idx="10" hasCustomPrompt="1"/>
          </p:nvPr>
        </p:nvSpPr>
        <p:spPr>
          <a:xfrm>
            <a:off x="8276013" y="2484326"/>
            <a:ext cx="3221182" cy="61901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5">
            <a:extLst>
              <a:ext uri="{FF2B5EF4-FFF2-40B4-BE49-F238E27FC236}">
                <a16:creationId xmlns:a16="http://schemas.microsoft.com/office/drawing/2014/main" id="{A42E179B-3AD1-7F42-AE86-86F1F9A377EE}"/>
              </a:ext>
            </a:extLst>
          </p:cNvPr>
          <p:cNvSpPr>
            <a:spLocks noGrp="1"/>
          </p:cNvSpPr>
          <p:nvPr>
            <p:ph sz="quarter" idx="11"/>
          </p:nvPr>
        </p:nvSpPr>
        <p:spPr>
          <a:xfrm>
            <a:off x="8276013" y="3187458"/>
            <a:ext cx="3221182"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081FA6F8-E47A-AF48-81E8-B32BDDD67498}"/>
              </a:ext>
            </a:extLst>
          </p:cNvPr>
          <p:cNvCxnSpPr>
            <a:cxnSpLocks/>
          </p:cNvCxnSpPr>
          <p:nvPr userDrawn="1"/>
        </p:nvCxnSpPr>
        <p:spPr>
          <a:xfrm>
            <a:off x="6763657" y="6256186"/>
            <a:ext cx="542834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FB9C7FF7-CB56-49D5-BC60-5B51F73088FC}"/>
              </a:ext>
            </a:extLst>
          </p:cNvPr>
          <p:cNvSpPr>
            <a:spLocks noGrp="1"/>
          </p:cNvSpPr>
          <p:nvPr>
            <p:ph type="title"/>
          </p:nvPr>
        </p:nvSpPr>
        <p:spPr>
          <a:xfrm>
            <a:off x="1097279" y="493776"/>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endParaRPr lang="en-US" dirty="0"/>
          </a:p>
        </p:txBody>
      </p:sp>
      <p:sp>
        <p:nvSpPr>
          <p:cNvPr id="12" name="Date Placeholder 6">
            <a:extLst>
              <a:ext uri="{FF2B5EF4-FFF2-40B4-BE49-F238E27FC236}">
                <a16:creationId xmlns:a16="http://schemas.microsoft.com/office/drawing/2014/main" id="{3DEAC756-8E1D-4F9B-A6AC-2CB1A39280CF}"/>
              </a:ext>
            </a:extLst>
          </p:cNvPr>
          <p:cNvSpPr>
            <a:spLocks noGrp="1"/>
          </p:cNvSpPr>
          <p:nvPr>
            <p:ph type="dt" sz="half" idx="23"/>
          </p:nvPr>
        </p:nvSpPr>
        <p:spPr>
          <a:xfrm>
            <a:off x="381000" y="6356350"/>
            <a:ext cx="2743200" cy="365125"/>
          </a:xfrm>
          <a:prstGeom prst="rect">
            <a:avLst/>
          </a:prstGeom>
        </p:spPr>
        <p:txBody>
          <a:bodyPr/>
          <a:lstStyle/>
          <a:p>
            <a:r>
              <a:rPr lang="en-US"/>
              <a:t>January 11, 2022</a:t>
            </a:r>
            <a:endParaRPr lang="en-US" dirty="0"/>
          </a:p>
        </p:txBody>
      </p:sp>
      <p:sp>
        <p:nvSpPr>
          <p:cNvPr id="13" name="Footer Placeholder 10">
            <a:extLst>
              <a:ext uri="{FF2B5EF4-FFF2-40B4-BE49-F238E27FC236}">
                <a16:creationId xmlns:a16="http://schemas.microsoft.com/office/drawing/2014/main" id="{4DC7375B-BA19-477E-BC1F-E66C9A32D346}"/>
              </a:ext>
            </a:extLst>
          </p:cNvPr>
          <p:cNvSpPr>
            <a:spLocks noGrp="1"/>
          </p:cNvSpPr>
          <p:nvPr>
            <p:ph type="ftr" sz="quarter" idx="24"/>
          </p:nvPr>
        </p:nvSpPr>
        <p:spPr>
          <a:xfrm>
            <a:off x="4038600" y="6356350"/>
            <a:ext cx="4114800" cy="365125"/>
          </a:xfrm>
          <a:prstGeom prst="rect">
            <a:avLst/>
          </a:prstGeom>
        </p:spPr>
        <p:txBody>
          <a:bodyPr/>
          <a:lstStyle/>
          <a:p>
            <a:r>
              <a:rPr lang="en-US"/>
              <a:t>California Department of Education</a:t>
            </a:r>
            <a:endParaRPr lang="en-US" dirty="0"/>
          </a:p>
        </p:txBody>
      </p:sp>
      <p:sp>
        <p:nvSpPr>
          <p:cNvPr id="14" name="Slide Number Placeholder 11">
            <a:extLst>
              <a:ext uri="{FF2B5EF4-FFF2-40B4-BE49-F238E27FC236}">
                <a16:creationId xmlns:a16="http://schemas.microsoft.com/office/drawing/2014/main" id="{2EF863B1-B71D-40A5-B100-BEDDF13242E8}"/>
              </a:ext>
            </a:extLst>
          </p:cNvPr>
          <p:cNvSpPr>
            <a:spLocks noGrp="1"/>
          </p:cNvSpPr>
          <p:nvPr>
            <p:ph type="sldNum" sz="quarter" idx="12"/>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96078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layout small">
    <p:spTree>
      <p:nvGrpSpPr>
        <p:cNvPr id="1" name=""/>
        <p:cNvGrpSpPr/>
        <p:nvPr/>
      </p:nvGrpSpPr>
      <p:grpSpPr>
        <a:xfrm>
          <a:off x="0" y="0"/>
          <a:ext cx="0" cy="0"/>
          <a:chOff x="0" y="0"/>
          <a:chExt cx="0" cy="0"/>
        </a:xfrm>
      </p:grpSpPr>
      <p:pic>
        <p:nvPicPr>
          <p:cNvPr id="22" name="Picture Placeholder 47" descr="close up of cut logs of wood">
            <a:extLst>
              <a:ext uri="{FF2B5EF4-FFF2-40B4-BE49-F238E27FC236}">
                <a16:creationId xmlns:a16="http://schemas.microsoft.com/office/drawing/2014/main" id="{01666479-35CB-4B80-9A7A-0A1766FDB12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1662113"/>
          </a:xfrm>
          <a:prstGeom prst="rect">
            <a:avLst/>
          </a:prstGeom>
        </p:spPr>
      </p:pic>
      <p:sp>
        <p:nvSpPr>
          <p:cNvPr id="5" name="Picture Placeholder 24">
            <a:extLst>
              <a:ext uri="{FF2B5EF4-FFF2-40B4-BE49-F238E27FC236}">
                <a16:creationId xmlns:a16="http://schemas.microsoft.com/office/drawing/2014/main" id="{98CBB35A-0A08-5041-BD40-BF45BC1AEAFF}"/>
              </a:ext>
            </a:extLst>
          </p:cNvPr>
          <p:cNvSpPr>
            <a:spLocks noGrp="1"/>
          </p:cNvSpPr>
          <p:nvPr>
            <p:ph type="pic" sz="quarter" idx="10"/>
          </p:nvPr>
        </p:nvSpPr>
        <p:spPr>
          <a:xfrm>
            <a:off x="985261" y="2706624"/>
            <a:ext cx="1944976" cy="1944974"/>
          </a:xfrm>
          <a:prstGeom prst="ellipse">
            <a:avLst/>
          </a:prstGeom>
        </p:spPr>
        <p:txBody>
          <a:bodyPr anchor="ctr">
            <a:normAutofit/>
          </a:bodyPr>
          <a:lstStyle>
            <a:lvl1pPr marL="0" indent="0" algn="ctr">
              <a:buNone/>
              <a:defRPr sz="1600">
                <a:latin typeface="+mn-lt"/>
              </a:defRPr>
            </a:lvl1pPr>
          </a:lstStyle>
          <a:p>
            <a:r>
              <a:rPr lang="en-US"/>
              <a:t>Click icon to add picture</a:t>
            </a:r>
            <a:endParaRPr lang="en-US" dirty="0"/>
          </a:p>
        </p:txBody>
      </p:sp>
      <p:sp>
        <p:nvSpPr>
          <p:cNvPr id="6" name="Text Placeholder 26">
            <a:extLst>
              <a:ext uri="{FF2B5EF4-FFF2-40B4-BE49-F238E27FC236}">
                <a16:creationId xmlns:a16="http://schemas.microsoft.com/office/drawing/2014/main" id="{13A7526F-5EB1-B149-A17B-140D879C2253}"/>
              </a:ext>
            </a:extLst>
          </p:cNvPr>
          <p:cNvSpPr>
            <a:spLocks noGrp="1"/>
          </p:cNvSpPr>
          <p:nvPr>
            <p:ph type="body" sz="quarter" idx="11" hasCustomPrompt="1"/>
          </p:nvPr>
        </p:nvSpPr>
        <p:spPr>
          <a:xfrm>
            <a:off x="641783" y="4919472"/>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7" name="Text Placeholder 26">
            <a:extLst>
              <a:ext uri="{FF2B5EF4-FFF2-40B4-BE49-F238E27FC236}">
                <a16:creationId xmlns:a16="http://schemas.microsoft.com/office/drawing/2014/main" id="{F324894D-54DA-A14A-A64C-19BB8656F0DD}"/>
              </a:ext>
            </a:extLst>
          </p:cNvPr>
          <p:cNvSpPr>
            <a:spLocks noGrp="1"/>
          </p:cNvSpPr>
          <p:nvPr>
            <p:ph type="body" sz="quarter" idx="12"/>
          </p:nvPr>
        </p:nvSpPr>
        <p:spPr>
          <a:xfrm>
            <a:off x="641783" y="5276088"/>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Edit Master text styles</a:t>
            </a:r>
          </a:p>
        </p:txBody>
      </p:sp>
      <p:sp>
        <p:nvSpPr>
          <p:cNvPr id="8" name="Picture Placeholder 24">
            <a:extLst>
              <a:ext uri="{FF2B5EF4-FFF2-40B4-BE49-F238E27FC236}">
                <a16:creationId xmlns:a16="http://schemas.microsoft.com/office/drawing/2014/main" id="{668630C3-2B55-3E42-B37C-761FC5B8D996}"/>
              </a:ext>
            </a:extLst>
          </p:cNvPr>
          <p:cNvSpPr>
            <a:spLocks noGrp="1"/>
          </p:cNvSpPr>
          <p:nvPr>
            <p:ph type="pic" sz="quarter" idx="13"/>
          </p:nvPr>
        </p:nvSpPr>
        <p:spPr>
          <a:xfrm>
            <a:off x="3749243" y="2706624"/>
            <a:ext cx="1944976" cy="1944974"/>
          </a:xfrm>
          <a:prstGeom prst="ellipse">
            <a:avLst/>
          </a:prstGeom>
        </p:spPr>
        <p:txBody>
          <a:bodyPr anchor="ctr">
            <a:normAutofit/>
          </a:bodyPr>
          <a:lstStyle>
            <a:lvl1pPr marL="0" indent="0" algn="ctr">
              <a:buNone/>
              <a:defRPr sz="1600">
                <a:latin typeface="+mn-lt"/>
              </a:defRPr>
            </a:lvl1pPr>
          </a:lstStyle>
          <a:p>
            <a:r>
              <a:rPr lang="en-US"/>
              <a:t>Click icon to add picture</a:t>
            </a:r>
            <a:endParaRPr lang="en-US" dirty="0"/>
          </a:p>
        </p:txBody>
      </p:sp>
      <p:sp>
        <p:nvSpPr>
          <p:cNvPr id="9" name="Text Placeholder 26">
            <a:extLst>
              <a:ext uri="{FF2B5EF4-FFF2-40B4-BE49-F238E27FC236}">
                <a16:creationId xmlns:a16="http://schemas.microsoft.com/office/drawing/2014/main" id="{13A77570-6922-804B-9561-A4FD1EECA40B}"/>
              </a:ext>
            </a:extLst>
          </p:cNvPr>
          <p:cNvSpPr>
            <a:spLocks noGrp="1"/>
          </p:cNvSpPr>
          <p:nvPr>
            <p:ph type="body" sz="quarter" idx="14" hasCustomPrompt="1"/>
          </p:nvPr>
        </p:nvSpPr>
        <p:spPr>
          <a:xfrm>
            <a:off x="3405765" y="4919472"/>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10" name="Text Placeholder 26">
            <a:extLst>
              <a:ext uri="{FF2B5EF4-FFF2-40B4-BE49-F238E27FC236}">
                <a16:creationId xmlns:a16="http://schemas.microsoft.com/office/drawing/2014/main" id="{E1C349B5-EA89-A045-923D-E8C06B61BFF5}"/>
              </a:ext>
            </a:extLst>
          </p:cNvPr>
          <p:cNvSpPr>
            <a:spLocks noGrp="1"/>
          </p:cNvSpPr>
          <p:nvPr>
            <p:ph type="body" sz="quarter" idx="15"/>
          </p:nvPr>
        </p:nvSpPr>
        <p:spPr>
          <a:xfrm>
            <a:off x="3405765" y="5276088"/>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Edit Master text styles</a:t>
            </a:r>
          </a:p>
        </p:txBody>
      </p:sp>
      <p:sp>
        <p:nvSpPr>
          <p:cNvPr id="11" name="Picture Placeholder 24">
            <a:extLst>
              <a:ext uri="{FF2B5EF4-FFF2-40B4-BE49-F238E27FC236}">
                <a16:creationId xmlns:a16="http://schemas.microsoft.com/office/drawing/2014/main" id="{4355BC29-468B-9443-AAF0-D4F9A17CBB3F}"/>
              </a:ext>
            </a:extLst>
          </p:cNvPr>
          <p:cNvSpPr>
            <a:spLocks noGrp="1"/>
          </p:cNvSpPr>
          <p:nvPr>
            <p:ph type="pic" sz="quarter" idx="16"/>
          </p:nvPr>
        </p:nvSpPr>
        <p:spPr>
          <a:xfrm>
            <a:off x="6513225" y="2706624"/>
            <a:ext cx="1944976" cy="1944974"/>
          </a:xfrm>
          <a:prstGeom prst="ellipse">
            <a:avLst/>
          </a:prstGeom>
        </p:spPr>
        <p:txBody>
          <a:bodyPr anchor="ctr">
            <a:normAutofit/>
          </a:bodyPr>
          <a:lstStyle>
            <a:lvl1pPr marL="0" indent="0" algn="ctr">
              <a:buNone/>
              <a:defRPr sz="1600">
                <a:latin typeface="+mn-lt"/>
              </a:defRPr>
            </a:lvl1pPr>
          </a:lstStyle>
          <a:p>
            <a:r>
              <a:rPr lang="en-US"/>
              <a:t>Click icon to add picture</a:t>
            </a:r>
            <a:endParaRPr lang="en-US" dirty="0"/>
          </a:p>
        </p:txBody>
      </p:sp>
      <p:sp>
        <p:nvSpPr>
          <p:cNvPr id="12" name="Text Placeholder 26">
            <a:extLst>
              <a:ext uri="{FF2B5EF4-FFF2-40B4-BE49-F238E27FC236}">
                <a16:creationId xmlns:a16="http://schemas.microsoft.com/office/drawing/2014/main" id="{0ACA1FDC-8C3E-1548-BBD5-7F8C1F2BE639}"/>
              </a:ext>
            </a:extLst>
          </p:cNvPr>
          <p:cNvSpPr>
            <a:spLocks noGrp="1"/>
          </p:cNvSpPr>
          <p:nvPr>
            <p:ph type="body" sz="quarter" idx="17" hasCustomPrompt="1"/>
          </p:nvPr>
        </p:nvSpPr>
        <p:spPr>
          <a:xfrm>
            <a:off x="6169747" y="4919472"/>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13" name="Text Placeholder 26">
            <a:extLst>
              <a:ext uri="{FF2B5EF4-FFF2-40B4-BE49-F238E27FC236}">
                <a16:creationId xmlns:a16="http://schemas.microsoft.com/office/drawing/2014/main" id="{01851322-3359-0A4C-A37F-267BC65A63D3}"/>
              </a:ext>
            </a:extLst>
          </p:cNvPr>
          <p:cNvSpPr>
            <a:spLocks noGrp="1"/>
          </p:cNvSpPr>
          <p:nvPr>
            <p:ph type="body" sz="quarter" idx="18"/>
          </p:nvPr>
        </p:nvSpPr>
        <p:spPr>
          <a:xfrm>
            <a:off x="6169747" y="5276088"/>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Edit Master text styles</a:t>
            </a:r>
          </a:p>
        </p:txBody>
      </p:sp>
      <p:sp>
        <p:nvSpPr>
          <p:cNvPr id="14" name="Picture Placeholder 24">
            <a:extLst>
              <a:ext uri="{FF2B5EF4-FFF2-40B4-BE49-F238E27FC236}">
                <a16:creationId xmlns:a16="http://schemas.microsoft.com/office/drawing/2014/main" id="{59988A13-ECF1-ED4E-B389-5F37421ED46A}"/>
              </a:ext>
            </a:extLst>
          </p:cNvPr>
          <p:cNvSpPr>
            <a:spLocks noGrp="1"/>
          </p:cNvSpPr>
          <p:nvPr>
            <p:ph type="pic" sz="quarter" idx="19"/>
          </p:nvPr>
        </p:nvSpPr>
        <p:spPr>
          <a:xfrm>
            <a:off x="9277207" y="2706624"/>
            <a:ext cx="1944976" cy="1944974"/>
          </a:xfrm>
          <a:prstGeom prst="ellipse">
            <a:avLst/>
          </a:prstGeom>
        </p:spPr>
        <p:txBody>
          <a:bodyPr anchor="ctr">
            <a:normAutofit/>
          </a:bodyPr>
          <a:lstStyle>
            <a:lvl1pPr marL="0" indent="0" algn="ctr">
              <a:buNone/>
              <a:defRPr sz="1600">
                <a:latin typeface="+mn-lt"/>
              </a:defRPr>
            </a:lvl1pPr>
          </a:lstStyle>
          <a:p>
            <a:r>
              <a:rPr lang="en-US"/>
              <a:t>Click icon to add picture</a:t>
            </a:r>
            <a:endParaRPr lang="en-US" dirty="0"/>
          </a:p>
        </p:txBody>
      </p:sp>
      <p:sp>
        <p:nvSpPr>
          <p:cNvPr id="15" name="Text Placeholder 26">
            <a:extLst>
              <a:ext uri="{FF2B5EF4-FFF2-40B4-BE49-F238E27FC236}">
                <a16:creationId xmlns:a16="http://schemas.microsoft.com/office/drawing/2014/main" id="{1638E04D-DAC7-604F-A069-95B2DFCC77A3}"/>
              </a:ext>
            </a:extLst>
          </p:cNvPr>
          <p:cNvSpPr>
            <a:spLocks noGrp="1"/>
          </p:cNvSpPr>
          <p:nvPr>
            <p:ph type="body" sz="quarter" idx="20" hasCustomPrompt="1"/>
          </p:nvPr>
        </p:nvSpPr>
        <p:spPr>
          <a:xfrm>
            <a:off x="8933729" y="4919472"/>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16" name="Text Placeholder 26">
            <a:extLst>
              <a:ext uri="{FF2B5EF4-FFF2-40B4-BE49-F238E27FC236}">
                <a16:creationId xmlns:a16="http://schemas.microsoft.com/office/drawing/2014/main" id="{90B59C4A-4CEA-9A4D-B122-9413587B2145}"/>
              </a:ext>
            </a:extLst>
          </p:cNvPr>
          <p:cNvSpPr>
            <a:spLocks noGrp="1"/>
          </p:cNvSpPr>
          <p:nvPr>
            <p:ph type="body" sz="quarter" idx="21"/>
          </p:nvPr>
        </p:nvSpPr>
        <p:spPr>
          <a:xfrm>
            <a:off x="8933729" y="5276088"/>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Edit Master text styles</a:t>
            </a:r>
          </a:p>
        </p:txBody>
      </p:sp>
      <p:sp>
        <p:nvSpPr>
          <p:cNvPr id="18" name="Title 1">
            <a:extLst>
              <a:ext uri="{FF2B5EF4-FFF2-40B4-BE49-F238E27FC236}">
                <a16:creationId xmlns:a16="http://schemas.microsoft.com/office/drawing/2014/main" id="{84DE4F48-3DE9-4C77-86D8-E2729DB71B38}"/>
              </a:ext>
            </a:extLst>
          </p:cNvPr>
          <p:cNvSpPr>
            <a:spLocks noGrp="1"/>
          </p:cNvSpPr>
          <p:nvPr>
            <p:ph type="title"/>
          </p:nvPr>
        </p:nvSpPr>
        <p:spPr>
          <a:xfrm>
            <a:off x="1097279" y="493776"/>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endParaRPr lang="en-US" dirty="0"/>
          </a:p>
        </p:txBody>
      </p:sp>
      <p:sp>
        <p:nvSpPr>
          <p:cNvPr id="19" name="Date Placeholder 6">
            <a:extLst>
              <a:ext uri="{FF2B5EF4-FFF2-40B4-BE49-F238E27FC236}">
                <a16:creationId xmlns:a16="http://schemas.microsoft.com/office/drawing/2014/main" id="{A220F2AA-9E42-4AB5-8185-09F43E8B4176}"/>
              </a:ext>
            </a:extLst>
          </p:cNvPr>
          <p:cNvSpPr>
            <a:spLocks noGrp="1"/>
          </p:cNvSpPr>
          <p:nvPr>
            <p:ph type="dt" sz="half" idx="23"/>
          </p:nvPr>
        </p:nvSpPr>
        <p:spPr>
          <a:xfrm>
            <a:off x="381000" y="6356350"/>
            <a:ext cx="2743200" cy="365125"/>
          </a:xfrm>
          <a:prstGeom prst="rect">
            <a:avLst/>
          </a:prstGeom>
        </p:spPr>
        <p:txBody>
          <a:bodyPr/>
          <a:lstStyle/>
          <a:p>
            <a:r>
              <a:rPr lang="en-US"/>
              <a:t>January 11, 2022</a:t>
            </a:r>
            <a:endParaRPr lang="en-US" dirty="0"/>
          </a:p>
        </p:txBody>
      </p:sp>
      <p:sp>
        <p:nvSpPr>
          <p:cNvPr id="20" name="Footer Placeholder 10">
            <a:extLst>
              <a:ext uri="{FF2B5EF4-FFF2-40B4-BE49-F238E27FC236}">
                <a16:creationId xmlns:a16="http://schemas.microsoft.com/office/drawing/2014/main" id="{CE3D587E-37A7-4617-98F5-BBAEA534F795}"/>
              </a:ext>
            </a:extLst>
          </p:cNvPr>
          <p:cNvSpPr>
            <a:spLocks noGrp="1"/>
          </p:cNvSpPr>
          <p:nvPr>
            <p:ph type="ftr" sz="quarter" idx="24"/>
          </p:nvPr>
        </p:nvSpPr>
        <p:spPr>
          <a:xfrm>
            <a:off x="4038600" y="6356350"/>
            <a:ext cx="4114800" cy="365125"/>
          </a:xfrm>
          <a:prstGeom prst="rect">
            <a:avLst/>
          </a:prstGeom>
        </p:spPr>
        <p:txBody>
          <a:bodyPr/>
          <a:lstStyle/>
          <a:p>
            <a:r>
              <a:rPr lang="en-US"/>
              <a:t>California Department of Education</a:t>
            </a:r>
            <a:endParaRPr lang="en-US" dirty="0"/>
          </a:p>
        </p:txBody>
      </p:sp>
      <p:sp>
        <p:nvSpPr>
          <p:cNvPr id="21" name="Slide Number Placeholder 11">
            <a:extLst>
              <a:ext uri="{FF2B5EF4-FFF2-40B4-BE49-F238E27FC236}">
                <a16:creationId xmlns:a16="http://schemas.microsoft.com/office/drawing/2014/main" id="{9254D0DC-D4BC-4F16-9841-5BD3BB3DFA37}"/>
              </a:ext>
            </a:extLst>
          </p:cNvPr>
          <p:cNvSpPr>
            <a:spLocks noGrp="1"/>
          </p:cNvSpPr>
          <p:nvPr>
            <p:ph type="sldNum" sz="quarter" idx="25"/>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581945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layou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p:txBody>
          <a:bodyPr>
            <a:normAutofit/>
          </a:bodyPr>
          <a:lstStyle>
            <a:lvl1pPr algn="ctr">
              <a:defRPr sz="6000">
                <a:latin typeface="+mj-lt"/>
              </a:defRPr>
            </a:lvl1pPr>
          </a:lstStyle>
          <a:p>
            <a:r>
              <a:rPr lang="en-US"/>
              <a:t>Click to edit Master title style</a:t>
            </a:r>
          </a:p>
        </p:txBody>
      </p:sp>
      <p:sp>
        <p:nvSpPr>
          <p:cNvPr id="25" name="Picture Placeholder 24">
            <a:extLst>
              <a:ext uri="{FF2B5EF4-FFF2-40B4-BE49-F238E27FC236}">
                <a16:creationId xmlns:a16="http://schemas.microsoft.com/office/drawing/2014/main" id="{1BA2D214-E442-1E4E-97CD-BEF2BAC1A057}"/>
              </a:ext>
            </a:extLst>
          </p:cNvPr>
          <p:cNvSpPr>
            <a:spLocks noGrp="1"/>
          </p:cNvSpPr>
          <p:nvPr>
            <p:ph type="pic" sz="quarter" idx="10"/>
          </p:nvPr>
        </p:nvSpPr>
        <p:spPr>
          <a:xfrm>
            <a:off x="1631950"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27" name="Text Placeholder 26">
            <a:extLst>
              <a:ext uri="{FF2B5EF4-FFF2-40B4-BE49-F238E27FC236}">
                <a16:creationId xmlns:a16="http://schemas.microsoft.com/office/drawing/2014/main" id="{8CDBFFA1-19CC-A745-A4B0-C4C7E165E8E4}"/>
              </a:ext>
            </a:extLst>
          </p:cNvPr>
          <p:cNvSpPr>
            <a:spLocks noGrp="1"/>
          </p:cNvSpPr>
          <p:nvPr>
            <p:ph type="body" sz="quarter" idx="11" hasCustomPrompt="1"/>
          </p:nvPr>
        </p:nvSpPr>
        <p:spPr>
          <a:xfrm>
            <a:off x="1076325"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28" name="Text Placeholder 26">
            <a:extLst>
              <a:ext uri="{FF2B5EF4-FFF2-40B4-BE49-F238E27FC236}">
                <a16:creationId xmlns:a16="http://schemas.microsoft.com/office/drawing/2014/main" id="{6865090D-070B-514D-8644-27AA44684F8D}"/>
              </a:ext>
            </a:extLst>
          </p:cNvPr>
          <p:cNvSpPr>
            <a:spLocks noGrp="1"/>
          </p:cNvSpPr>
          <p:nvPr>
            <p:ph type="body" sz="quarter" idx="12"/>
          </p:nvPr>
        </p:nvSpPr>
        <p:spPr>
          <a:xfrm>
            <a:off x="1076325"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Edit Master text styles</a:t>
            </a:r>
          </a:p>
        </p:txBody>
      </p:sp>
      <p:sp>
        <p:nvSpPr>
          <p:cNvPr id="29" name="Picture Placeholder 24">
            <a:extLst>
              <a:ext uri="{FF2B5EF4-FFF2-40B4-BE49-F238E27FC236}">
                <a16:creationId xmlns:a16="http://schemas.microsoft.com/office/drawing/2014/main" id="{BDCAC79F-D619-4A4D-AA16-33462F91CF7E}"/>
              </a:ext>
            </a:extLst>
          </p:cNvPr>
          <p:cNvSpPr>
            <a:spLocks noGrp="1"/>
          </p:cNvSpPr>
          <p:nvPr>
            <p:ph type="pic" sz="quarter" idx="13"/>
          </p:nvPr>
        </p:nvSpPr>
        <p:spPr>
          <a:xfrm>
            <a:off x="4213785"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30" name="Text Placeholder 26">
            <a:extLst>
              <a:ext uri="{FF2B5EF4-FFF2-40B4-BE49-F238E27FC236}">
                <a16:creationId xmlns:a16="http://schemas.microsoft.com/office/drawing/2014/main" id="{60BA181C-FF2A-FC45-8F96-700584BD2347}"/>
              </a:ext>
            </a:extLst>
          </p:cNvPr>
          <p:cNvSpPr>
            <a:spLocks noGrp="1"/>
          </p:cNvSpPr>
          <p:nvPr>
            <p:ph type="body" sz="quarter" idx="14" hasCustomPrompt="1"/>
          </p:nvPr>
        </p:nvSpPr>
        <p:spPr>
          <a:xfrm>
            <a:off x="3658160"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31" name="Text Placeholder 26">
            <a:extLst>
              <a:ext uri="{FF2B5EF4-FFF2-40B4-BE49-F238E27FC236}">
                <a16:creationId xmlns:a16="http://schemas.microsoft.com/office/drawing/2014/main" id="{AC5838B0-DD1C-E84B-9489-3993D788FFF4}"/>
              </a:ext>
            </a:extLst>
          </p:cNvPr>
          <p:cNvSpPr>
            <a:spLocks noGrp="1"/>
          </p:cNvSpPr>
          <p:nvPr>
            <p:ph type="body" sz="quarter" idx="15"/>
          </p:nvPr>
        </p:nvSpPr>
        <p:spPr>
          <a:xfrm>
            <a:off x="3658160"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Edit Master text styles</a:t>
            </a:r>
          </a:p>
        </p:txBody>
      </p:sp>
      <p:sp>
        <p:nvSpPr>
          <p:cNvPr id="32" name="Picture Placeholder 24">
            <a:extLst>
              <a:ext uri="{FF2B5EF4-FFF2-40B4-BE49-F238E27FC236}">
                <a16:creationId xmlns:a16="http://schemas.microsoft.com/office/drawing/2014/main" id="{7175A9C4-CAA9-A64F-A5D8-1C0A7C1B53FF}"/>
              </a:ext>
            </a:extLst>
          </p:cNvPr>
          <p:cNvSpPr>
            <a:spLocks noGrp="1"/>
          </p:cNvSpPr>
          <p:nvPr>
            <p:ph type="pic" sz="quarter" idx="16"/>
          </p:nvPr>
        </p:nvSpPr>
        <p:spPr>
          <a:xfrm>
            <a:off x="6795620"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33" name="Text Placeholder 26">
            <a:extLst>
              <a:ext uri="{FF2B5EF4-FFF2-40B4-BE49-F238E27FC236}">
                <a16:creationId xmlns:a16="http://schemas.microsoft.com/office/drawing/2014/main" id="{9C830668-9722-B940-B234-BB9FE0EFE6FE}"/>
              </a:ext>
            </a:extLst>
          </p:cNvPr>
          <p:cNvSpPr>
            <a:spLocks noGrp="1"/>
          </p:cNvSpPr>
          <p:nvPr>
            <p:ph type="body" sz="quarter" idx="17" hasCustomPrompt="1"/>
          </p:nvPr>
        </p:nvSpPr>
        <p:spPr>
          <a:xfrm>
            <a:off x="6239995"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34" name="Text Placeholder 26">
            <a:extLst>
              <a:ext uri="{FF2B5EF4-FFF2-40B4-BE49-F238E27FC236}">
                <a16:creationId xmlns:a16="http://schemas.microsoft.com/office/drawing/2014/main" id="{5BCB1F98-2365-A845-807C-BE51A3C6DA89}"/>
              </a:ext>
            </a:extLst>
          </p:cNvPr>
          <p:cNvSpPr>
            <a:spLocks noGrp="1"/>
          </p:cNvSpPr>
          <p:nvPr>
            <p:ph type="body" sz="quarter" idx="18"/>
          </p:nvPr>
        </p:nvSpPr>
        <p:spPr>
          <a:xfrm>
            <a:off x="6239995"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Edit Master text styles</a:t>
            </a:r>
          </a:p>
        </p:txBody>
      </p:sp>
      <p:sp>
        <p:nvSpPr>
          <p:cNvPr id="35" name="Picture Placeholder 24">
            <a:extLst>
              <a:ext uri="{FF2B5EF4-FFF2-40B4-BE49-F238E27FC236}">
                <a16:creationId xmlns:a16="http://schemas.microsoft.com/office/drawing/2014/main" id="{B18B6DCA-AAB8-5F4F-9DD5-B86EE8CBD3D9}"/>
              </a:ext>
            </a:extLst>
          </p:cNvPr>
          <p:cNvSpPr>
            <a:spLocks noGrp="1"/>
          </p:cNvSpPr>
          <p:nvPr>
            <p:ph type="pic" sz="quarter" idx="19"/>
          </p:nvPr>
        </p:nvSpPr>
        <p:spPr>
          <a:xfrm>
            <a:off x="9359526"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36" name="Text Placeholder 26">
            <a:extLst>
              <a:ext uri="{FF2B5EF4-FFF2-40B4-BE49-F238E27FC236}">
                <a16:creationId xmlns:a16="http://schemas.microsoft.com/office/drawing/2014/main" id="{CE3D1F83-7947-624B-AC3C-7D21821AE3DD}"/>
              </a:ext>
            </a:extLst>
          </p:cNvPr>
          <p:cNvSpPr>
            <a:spLocks noGrp="1"/>
          </p:cNvSpPr>
          <p:nvPr>
            <p:ph type="body" sz="quarter" idx="20" hasCustomPrompt="1"/>
          </p:nvPr>
        </p:nvSpPr>
        <p:spPr>
          <a:xfrm>
            <a:off x="8803901"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37" name="Text Placeholder 26">
            <a:extLst>
              <a:ext uri="{FF2B5EF4-FFF2-40B4-BE49-F238E27FC236}">
                <a16:creationId xmlns:a16="http://schemas.microsoft.com/office/drawing/2014/main" id="{3608F6B5-173E-7945-A6B4-E26276D08064}"/>
              </a:ext>
            </a:extLst>
          </p:cNvPr>
          <p:cNvSpPr>
            <a:spLocks noGrp="1"/>
          </p:cNvSpPr>
          <p:nvPr>
            <p:ph type="body" sz="quarter" idx="21"/>
          </p:nvPr>
        </p:nvSpPr>
        <p:spPr>
          <a:xfrm>
            <a:off x="8803901"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Edit Master text styles</a:t>
            </a:r>
          </a:p>
        </p:txBody>
      </p:sp>
      <p:sp>
        <p:nvSpPr>
          <p:cNvPr id="38" name="Picture Placeholder 24">
            <a:extLst>
              <a:ext uri="{FF2B5EF4-FFF2-40B4-BE49-F238E27FC236}">
                <a16:creationId xmlns:a16="http://schemas.microsoft.com/office/drawing/2014/main" id="{1ACD0622-4EE2-F64A-A285-02AFE95C5DDB}"/>
              </a:ext>
            </a:extLst>
          </p:cNvPr>
          <p:cNvSpPr>
            <a:spLocks noGrp="1"/>
          </p:cNvSpPr>
          <p:nvPr>
            <p:ph type="pic" sz="quarter" idx="22"/>
          </p:nvPr>
        </p:nvSpPr>
        <p:spPr>
          <a:xfrm>
            <a:off x="1631950"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39" name="Text Placeholder 26">
            <a:extLst>
              <a:ext uri="{FF2B5EF4-FFF2-40B4-BE49-F238E27FC236}">
                <a16:creationId xmlns:a16="http://schemas.microsoft.com/office/drawing/2014/main" id="{D99EB1E8-DE2D-6E40-91BE-B3B1C6ABB7F0}"/>
              </a:ext>
            </a:extLst>
          </p:cNvPr>
          <p:cNvSpPr>
            <a:spLocks noGrp="1"/>
          </p:cNvSpPr>
          <p:nvPr>
            <p:ph type="body" sz="quarter" idx="23" hasCustomPrompt="1"/>
          </p:nvPr>
        </p:nvSpPr>
        <p:spPr>
          <a:xfrm>
            <a:off x="1076325"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40" name="Text Placeholder 26">
            <a:extLst>
              <a:ext uri="{FF2B5EF4-FFF2-40B4-BE49-F238E27FC236}">
                <a16:creationId xmlns:a16="http://schemas.microsoft.com/office/drawing/2014/main" id="{CE209033-590B-EA41-9FA9-8D3E20BB5B7D}"/>
              </a:ext>
            </a:extLst>
          </p:cNvPr>
          <p:cNvSpPr>
            <a:spLocks noGrp="1"/>
          </p:cNvSpPr>
          <p:nvPr>
            <p:ph type="body" sz="quarter" idx="24"/>
          </p:nvPr>
        </p:nvSpPr>
        <p:spPr>
          <a:xfrm>
            <a:off x="1076325"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Edit Master text styles</a:t>
            </a:r>
          </a:p>
        </p:txBody>
      </p:sp>
      <p:sp>
        <p:nvSpPr>
          <p:cNvPr id="41" name="Picture Placeholder 24">
            <a:extLst>
              <a:ext uri="{FF2B5EF4-FFF2-40B4-BE49-F238E27FC236}">
                <a16:creationId xmlns:a16="http://schemas.microsoft.com/office/drawing/2014/main" id="{F0EF7FD9-70EA-7D43-AC3A-5648C324AB89}"/>
              </a:ext>
            </a:extLst>
          </p:cNvPr>
          <p:cNvSpPr>
            <a:spLocks noGrp="1"/>
          </p:cNvSpPr>
          <p:nvPr>
            <p:ph type="pic" sz="quarter" idx="25"/>
          </p:nvPr>
        </p:nvSpPr>
        <p:spPr>
          <a:xfrm>
            <a:off x="4213785"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42" name="Text Placeholder 26">
            <a:extLst>
              <a:ext uri="{FF2B5EF4-FFF2-40B4-BE49-F238E27FC236}">
                <a16:creationId xmlns:a16="http://schemas.microsoft.com/office/drawing/2014/main" id="{20F05298-65A6-7149-AC3E-A91938A0C890}"/>
              </a:ext>
            </a:extLst>
          </p:cNvPr>
          <p:cNvSpPr>
            <a:spLocks noGrp="1"/>
          </p:cNvSpPr>
          <p:nvPr>
            <p:ph type="body" sz="quarter" idx="26" hasCustomPrompt="1"/>
          </p:nvPr>
        </p:nvSpPr>
        <p:spPr>
          <a:xfrm>
            <a:off x="3658160"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43" name="Text Placeholder 26">
            <a:extLst>
              <a:ext uri="{FF2B5EF4-FFF2-40B4-BE49-F238E27FC236}">
                <a16:creationId xmlns:a16="http://schemas.microsoft.com/office/drawing/2014/main" id="{E829FF2B-369F-084A-92BE-A42EAD9582E0}"/>
              </a:ext>
            </a:extLst>
          </p:cNvPr>
          <p:cNvSpPr>
            <a:spLocks noGrp="1"/>
          </p:cNvSpPr>
          <p:nvPr>
            <p:ph type="body" sz="quarter" idx="27"/>
          </p:nvPr>
        </p:nvSpPr>
        <p:spPr>
          <a:xfrm>
            <a:off x="3658160"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Edit Master text styles</a:t>
            </a:r>
          </a:p>
        </p:txBody>
      </p:sp>
      <p:sp>
        <p:nvSpPr>
          <p:cNvPr id="44" name="Picture Placeholder 24">
            <a:extLst>
              <a:ext uri="{FF2B5EF4-FFF2-40B4-BE49-F238E27FC236}">
                <a16:creationId xmlns:a16="http://schemas.microsoft.com/office/drawing/2014/main" id="{4E50BB28-D79E-534D-8075-5285673B6C23}"/>
              </a:ext>
            </a:extLst>
          </p:cNvPr>
          <p:cNvSpPr>
            <a:spLocks noGrp="1"/>
          </p:cNvSpPr>
          <p:nvPr>
            <p:ph type="pic" sz="quarter" idx="28"/>
          </p:nvPr>
        </p:nvSpPr>
        <p:spPr>
          <a:xfrm>
            <a:off x="6795620"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45" name="Text Placeholder 26">
            <a:extLst>
              <a:ext uri="{FF2B5EF4-FFF2-40B4-BE49-F238E27FC236}">
                <a16:creationId xmlns:a16="http://schemas.microsoft.com/office/drawing/2014/main" id="{F5EB1EB1-0DFF-1C42-9692-85E5A411C811}"/>
              </a:ext>
            </a:extLst>
          </p:cNvPr>
          <p:cNvSpPr>
            <a:spLocks noGrp="1"/>
          </p:cNvSpPr>
          <p:nvPr>
            <p:ph type="body" sz="quarter" idx="29" hasCustomPrompt="1"/>
          </p:nvPr>
        </p:nvSpPr>
        <p:spPr>
          <a:xfrm>
            <a:off x="6239995"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46" name="Text Placeholder 26">
            <a:extLst>
              <a:ext uri="{FF2B5EF4-FFF2-40B4-BE49-F238E27FC236}">
                <a16:creationId xmlns:a16="http://schemas.microsoft.com/office/drawing/2014/main" id="{5FEA11E4-7068-E649-9E09-67A1EA10B03A}"/>
              </a:ext>
            </a:extLst>
          </p:cNvPr>
          <p:cNvSpPr>
            <a:spLocks noGrp="1"/>
          </p:cNvSpPr>
          <p:nvPr>
            <p:ph type="body" sz="quarter" idx="30"/>
          </p:nvPr>
        </p:nvSpPr>
        <p:spPr>
          <a:xfrm>
            <a:off x="6239995"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Edit Master text styles</a:t>
            </a:r>
          </a:p>
        </p:txBody>
      </p:sp>
      <p:sp>
        <p:nvSpPr>
          <p:cNvPr id="47" name="Picture Placeholder 24">
            <a:extLst>
              <a:ext uri="{FF2B5EF4-FFF2-40B4-BE49-F238E27FC236}">
                <a16:creationId xmlns:a16="http://schemas.microsoft.com/office/drawing/2014/main" id="{44F9519B-1C20-B848-A15F-EE4D09E5B936}"/>
              </a:ext>
            </a:extLst>
          </p:cNvPr>
          <p:cNvSpPr>
            <a:spLocks noGrp="1"/>
          </p:cNvSpPr>
          <p:nvPr>
            <p:ph type="pic" sz="quarter" idx="31"/>
          </p:nvPr>
        </p:nvSpPr>
        <p:spPr>
          <a:xfrm>
            <a:off x="9359526"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48" name="Text Placeholder 26">
            <a:extLst>
              <a:ext uri="{FF2B5EF4-FFF2-40B4-BE49-F238E27FC236}">
                <a16:creationId xmlns:a16="http://schemas.microsoft.com/office/drawing/2014/main" id="{22673807-D8F9-5940-AA4D-A70F00007498}"/>
              </a:ext>
            </a:extLst>
          </p:cNvPr>
          <p:cNvSpPr>
            <a:spLocks noGrp="1"/>
          </p:cNvSpPr>
          <p:nvPr>
            <p:ph type="body" sz="quarter" idx="32" hasCustomPrompt="1"/>
          </p:nvPr>
        </p:nvSpPr>
        <p:spPr>
          <a:xfrm>
            <a:off x="8803901"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49" name="Text Placeholder 26">
            <a:extLst>
              <a:ext uri="{FF2B5EF4-FFF2-40B4-BE49-F238E27FC236}">
                <a16:creationId xmlns:a16="http://schemas.microsoft.com/office/drawing/2014/main" id="{7E03C2A1-41CE-E946-B243-A1235A7E06F8}"/>
              </a:ext>
            </a:extLst>
          </p:cNvPr>
          <p:cNvSpPr>
            <a:spLocks noGrp="1"/>
          </p:cNvSpPr>
          <p:nvPr>
            <p:ph type="body" sz="quarter" idx="33"/>
          </p:nvPr>
        </p:nvSpPr>
        <p:spPr>
          <a:xfrm>
            <a:off x="8803901"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Edit Master text styles</a:t>
            </a:r>
          </a:p>
        </p:txBody>
      </p:sp>
      <p:sp>
        <p:nvSpPr>
          <p:cNvPr id="50" name="Date Placeholder 6">
            <a:extLst>
              <a:ext uri="{FF2B5EF4-FFF2-40B4-BE49-F238E27FC236}">
                <a16:creationId xmlns:a16="http://schemas.microsoft.com/office/drawing/2014/main" id="{698236FE-C9B0-4E5C-A23B-C02CA6C84173}"/>
              </a:ext>
            </a:extLst>
          </p:cNvPr>
          <p:cNvSpPr>
            <a:spLocks noGrp="1"/>
          </p:cNvSpPr>
          <p:nvPr>
            <p:ph type="dt" sz="half" idx="34"/>
          </p:nvPr>
        </p:nvSpPr>
        <p:spPr>
          <a:xfrm>
            <a:off x="381000" y="6356350"/>
            <a:ext cx="2743200" cy="365125"/>
          </a:xfrm>
          <a:prstGeom prst="rect">
            <a:avLst/>
          </a:prstGeom>
        </p:spPr>
        <p:txBody>
          <a:bodyPr/>
          <a:lstStyle/>
          <a:p>
            <a:r>
              <a:rPr lang="en-US"/>
              <a:t>January 11, 2022</a:t>
            </a:r>
            <a:endParaRPr lang="en-US" dirty="0"/>
          </a:p>
        </p:txBody>
      </p:sp>
      <p:sp>
        <p:nvSpPr>
          <p:cNvPr id="51" name="Footer Placeholder 10">
            <a:extLst>
              <a:ext uri="{FF2B5EF4-FFF2-40B4-BE49-F238E27FC236}">
                <a16:creationId xmlns:a16="http://schemas.microsoft.com/office/drawing/2014/main" id="{A93C8C74-29A3-4BCC-8EB9-53CE59B4C8F9}"/>
              </a:ext>
            </a:extLst>
          </p:cNvPr>
          <p:cNvSpPr>
            <a:spLocks noGrp="1"/>
          </p:cNvSpPr>
          <p:nvPr>
            <p:ph type="ftr" sz="quarter" idx="35"/>
          </p:nvPr>
        </p:nvSpPr>
        <p:spPr>
          <a:xfrm>
            <a:off x="4038600" y="6356350"/>
            <a:ext cx="4114800" cy="365125"/>
          </a:xfrm>
          <a:prstGeom prst="rect">
            <a:avLst/>
          </a:prstGeom>
        </p:spPr>
        <p:txBody>
          <a:bodyPr/>
          <a:lstStyle/>
          <a:p>
            <a:r>
              <a:rPr lang="en-US"/>
              <a:t>California Department of Education</a:t>
            </a:r>
            <a:endParaRPr lang="en-US" dirty="0"/>
          </a:p>
        </p:txBody>
      </p:sp>
      <p:sp>
        <p:nvSpPr>
          <p:cNvPr id="52" name="Slide Number Placeholder 11">
            <a:extLst>
              <a:ext uri="{FF2B5EF4-FFF2-40B4-BE49-F238E27FC236}">
                <a16:creationId xmlns:a16="http://schemas.microsoft.com/office/drawing/2014/main" id="{0DF7F3BB-66CF-46E2-823F-D94C887BC3F5}"/>
              </a:ext>
            </a:extLst>
          </p:cNvPr>
          <p:cNvSpPr>
            <a:spLocks noGrp="1"/>
          </p:cNvSpPr>
          <p:nvPr>
            <p:ph type="sldNum" sz="quarter" idx="36"/>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27437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381000" y="381000"/>
            <a:ext cx="7480465" cy="1325563"/>
          </a:xfrm>
        </p:spPr>
        <p:txBody>
          <a:bodyPr>
            <a:normAutofit/>
          </a:bodyPr>
          <a:lstStyle>
            <a:lvl1pPr algn="l">
              <a:defRPr sz="6000">
                <a:solidFill>
                  <a:schemeClr val="tx1"/>
                </a:solidFill>
                <a:latin typeface="+mj-lt"/>
              </a:defRPr>
            </a:lvl1pPr>
          </a:lstStyle>
          <a:p>
            <a:r>
              <a:rPr lang="en-US"/>
              <a:t>Click to edit Master title style</a:t>
            </a:r>
          </a:p>
        </p:txBody>
      </p:sp>
      <p:cxnSp>
        <p:nvCxnSpPr>
          <p:cNvPr id="3" name="Straight Connector 2">
            <a:extLst>
              <a:ext uri="{FF2B5EF4-FFF2-40B4-BE49-F238E27FC236}">
                <a16:creationId xmlns:a16="http://schemas.microsoft.com/office/drawing/2014/main" id="{F819E775-79C1-C048-A1C9-A453CB9DF3F9}"/>
              </a:ext>
            </a:extLst>
          </p:cNvPr>
          <p:cNvCxnSpPr/>
          <p:nvPr userDrawn="1"/>
        </p:nvCxnSpPr>
        <p:spPr>
          <a:xfrm>
            <a:off x="8504420" y="692983"/>
            <a:ext cx="368758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martArt Placeholder 4">
            <a:extLst>
              <a:ext uri="{FF2B5EF4-FFF2-40B4-BE49-F238E27FC236}">
                <a16:creationId xmlns:a16="http://schemas.microsoft.com/office/drawing/2014/main" id="{2DAB336B-F2EE-7540-B6B9-179BD611A5AC}"/>
              </a:ext>
            </a:extLst>
          </p:cNvPr>
          <p:cNvSpPr>
            <a:spLocks noGrp="1"/>
          </p:cNvSpPr>
          <p:nvPr>
            <p:ph type="dgm" sz="quarter" idx="10"/>
          </p:nvPr>
        </p:nvSpPr>
        <p:spPr>
          <a:xfrm>
            <a:off x="381000" y="1839913"/>
            <a:ext cx="11363325" cy="4572000"/>
          </a:xfrm>
        </p:spPr>
        <p:txBody>
          <a:bodyPr/>
          <a:lstStyle>
            <a:lvl1pPr>
              <a:defRPr>
                <a:latin typeface="+mn-lt"/>
              </a:defRPr>
            </a:lvl1pPr>
          </a:lstStyle>
          <a:p>
            <a:r>
              <a:rPr lang="en-US"/>
              <a:t>Click icon to add SmartArt graphic</a:t>
            </a:r>
            <a:endParaRPr lang="en-US" dirty="0"/>
          </a:p>
        </p:txBody>
      </p:sp>
      <p:sp>
        <p:nvSpPr>
          <p:cNvPr id="6" name="Date Placeholder 6">
            <a:extLst>
              <a:ext uri="{FF2B5EF4-FFF2-40B4-BE49-F238E27FC236}">
                <a16:creationId xmlns:a16="http://schemas.microsoft.com/office/drawing/2014/main" id="{449E2D85-4B9C-467E-B70E-FFFA196D74DA}"/>
              </a:ext>
            </a:extLst>
          </p:cNvPr>
          <p:cNvSpPr>
            <a:spLocks noGrp="1"/>
          </p:cNvSpPr>
          <p:nvPr>
            <p:ph type="dt" sz="half" idx="11"/>
          </p:nvPr>
        </p:nvSpPr>
        <p:spPr>
          <a:xfrm>
            <a:off x="381000" y="6356350"/>
            <a:ext cx="2743200" cy="365125"/>
          </a:xfrm>
          <a:prstGeom prst="rect">
            <a:avLst/>
          </a:prstGeom>
        </p:spPr>
        <p:txBody>
          <a:bodyPr/>
          <a:lstStyle/>
          <a:p>
            <a:r>
              <a:rPr lang="en-US"/>
              <a:t>January 11, 2022</a:t>
            </a:r>
            <a:endParaRPr lang="en-US" dirty="0"/>
          </a:p>
        </p:txBody>
      </p:sp>
      <p:sp>
        <p:nvSpPr>
          <p:cNvPr id="7" name="Footer Placeholder 10">
            <a:extLst>
              <a:ext uri="{FF2B5EF4-FFF2-40B4-BE49-F238E27FC236}">
                <a16:creationId xmlns:a16="http://schemas.microsoft.com/office/drawing/2014/main" id="{CDB1B6C7-69CF-4FD7-B86B-D3BD6D56A4F0}"/>
              </a:ext>
            </a:extLst>
          </p:cNvPr>
          <p:cNvSpPr>
            <a:spLocks noGrp="1"/>
          </p:cNvSpPr>
          <p:nvPr>
            <p:ph type="ftr" sz="quarter" idx="12"/>
          </p:nvPr>
        </p:nvSpPr>
        <p:spPr>
          <a:xfrm>
            <a:off x="4038600" y="6356350"/>
            <a:ext cx="4114800" cy="365125"/>
          </a:xfrm>
          <a:prstGeom prst="rect">
            <a:avLst/>
          </a:prstGeom>
        </p:spPr>
        <p:txBody>
          <a:bodyPr/>
          <a:lstStyle/>
          <a:p>
            <a:r>
              <a:rPr lang="en-US"/>
              <a:t>California Department of Education</a:t>
            </a:r>
            <a:endParaRPr lang="en-US" dirty="0"/>
          </a:p>
        </p:txBody>
      </p:sp>
      <p:sp>
        <p:nvSpPr>
          <p:cNvPr id="8" name="Slide Number Placeholder 11">
            <a:extLst>
              <a:ext uri="{FF2B5EF4-FFF2-40B4-BE49-F238E27FC236}">
                <a16:creationId xmlns:a16="http://schemas.microsoft.com/office/drawing/2014/main" id="{ABDCE1B3-CAC8-44F2-9A63-C903CBFBAFE0}"/>
              </a:ext>
            </a:extLst>
          </p:cNvPr>
          <p:cNvSpPr>
            <a:spLocks noGrp="1"/>
          </p:cNvSpPr>
          <p:nvPr>
            <p:ph type="sldNum" sz="quarter" idx="13"/>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646709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pic>
        <p:nvPicPr>
          <p:cNvPr id="8" name="Picture Placeholder 64" descr="close up of wood">
            <a:extLst>
              <a:ext uri="{FF2B5EF4-FFF2-40B4-BE49-F238E27FC236}">
                <a16:creationId xmlns:a16="http://schemas.microsoft.com/office/drawing/2014/main" id="{9CC37FA6-880E-4B99-B927-3FA323EB66D7}"/>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9128"/>
                    </a14:imgEffect>
                    <a14:imgEffect>
                      <a14:saturation sat="72000"/>
                    </a14:imgEffect>
                    <a14:imgEffect>
                      <a14:brightnessContrast contrast="8000"/>
                    </a14:imgEffect>
                  </a14:imgLayer>
                </a14:imgProps>
              </a:ext>
              <a:ext uri="{28A0092B-C50C-407E-A947-70E740481C1C}">
                <a14:useLocalDpi xmlns:a14="http://schemas.microsoft.com/office/drawing/2010/main"/>
              </a:ext>
            </a:extLst>
          </a:blip>
          <a:srcRect/>
          <a:stretch/>
        </p:blipFill>
        <p:spPr>
          <a:xfrm>
            <a:off x="0" y="0"/>
            <a:ext cx="12192000" cy="1662113"/>
          </a:xfrm>
          <a:prstGeom prst="rect">
            <a:avLst/>
          </a:prstGeom>
        </p:spPr>
      </p:pic>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097279" y="496957"/>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endParaRPr lang="en-US" dirty="0"/>
          </a:p>
        </p:txBody>
      </p:sp>
      <p:sp>
        <p:nvSpPr>
          <p:cNvPr id="5" name="Date Placeholder 6">
            <a:extLst>
              <a:ext uri="{FF2B5EF4-FFF2-40B4-BE49-F238E27FC236}">
                <a16:creationId xmlns:a16="http://schemas.microsoft.com/office/drawing/2014/main" id="{404CA344-7BF6-40E6-846B-4DFC68BBDC3E}"/>
              </a:ext>
            </a:extLst>
          </p:cNvPr>
          <p:cNvSpPr>
            <a:spLocks noGrp="1"/>
          </p:cNvSpPr>
          <p:nvPr>
            <p:ph type="dt" sz="half" idx="10"/>
          </p:nvPr>
        </p:nvSpPr>
        <p:spPr>
          <a:xfrm>
            <a:off x="381000" y="6356350"/>
            <a:ext cx="2743200" cy="365125"/>
          </a:xfrm>
          <a:prstGeom prst="rect">
            <a:avLst/>
          </a:prstGeom>
        </p:spPr>
        <p:txBody>
          <a:bodyPr/>
          <a:lstStyle/>
          <a:p>
            <a:r>
              <a:rPr lang="en-US"/>
              <a:t>January 11, 2022</a:t>
            </a:r>
            <a:endParaRPr lang="en-US" dirty="0"/>
          </a:p>
        </p:txBody>
      </p:sp>
      <p:sp>
        <p:nvSpPr>
          <p:cNvPr id="6" name="Footer Placeholder 10">
            <a:extLst>
              <a:ext uri="{FF2B5EF4-FFF2-40B4-BE49-F238E27FC236}">
                <a16:creationId xmlns:a16="http://schemas.microsoft.com/office/drawing/2014/main" id="{4DF15184-BCA8-45CA-8E5F-B680ADBFE760}"/>
              </a:ext>
            </a:extLst>
          </p:cNvPr>
          <p:cNvSpPr>
            <a:spLocks noGrp="1"/>
          </p:cNvSpPr>
          <p:nvPr>
            <p:ph type="ftr" sz="quarter" idx="11"/>
          </p:nvPr>
        </p:nvSpPr>
        <p:spPr>
          <a:xfrm>
            <a:off x="4038600" y="6356350"/>
            <a:ext cx="4114800" cy="365125"/>
          </a:xfrm>
          <a:prstGeom prst="rect">
            <a:avLst/>
          </a:prstGeom>
        </p:spPr>
        <p:txBody>
          <a:bodyPr/>
          <a:lstStyle/>
          <a:p>
            <a:r>
              <a:rPr lang="en-US"/>
              <a:t>California Department of Education</a:t>
            </a:r>
            <a:endParaRPr lang="en-US" dirty="0"/>
          </a:p>
        </p:txBody>
      </p:sp>
      <p:sp>
        <p:nvSpPr>
          <p:cNvPr id="7" name="Slide Number Placeholder 11">
            <a:extLst>
              <a:ext uri="{FF2B5EF4-FFF2-40B4-BE49-F238E27FC236}">
                <a16:creationId xmlns:a16="http://schemas.microsoft.com/office/drawing/2014/main" id="{829741B7-179B-4CE8-A5A5-D3EF55278AD7}"/>
              </a:ext>
            </a:extLst>
          </p:cNvPr>
          <p:cNvSpPr>
            <a:spLocks noGrp="1"/>
          </p:cNvSpPr>
          <p:nvPr>
            <p:ph type="sldNum" sz="quarter" idx="12"/>
          </p:nvPr>
        </p:nvSpPr>
        <p:spPr>
          <a:xfrm>
            <a:off x="10713308" y="6356350"/>
            <a:ext cx="1097692" cy="365125"/>
          </a:xfrm>
        </p:spPr>
        <p:txBody>
          <a:bodyPr/>
          <a:lstStyle/>
          <a:p>
            <a:fld id="{294A09A9-5501-47C1-A89A-A340965A2BE2}" type="slidenum">
              <a:rPr lang="en-US" smtClean="0"/>
              <a:pPr/>
              <a:t>‹#›</a:t>
            </a:fld>
            <a:endParaRPr lang="en-US" dirty="0"/>
          </a:p>
        </p:txBody>
      </p:sp>
      <p:sp>
        <p:nvSpPr>
          <p:cNvPr id="4" name="Content Placeholder 3">
            <a:extLst>
              <a:ext uri="{FF2B5EF4-FFF2-40B4-BE49-F238E27FC236}">
                <a16:creationId xmlns:a16="http://schemas.microsoft.com/office/drawing/2014/main" id="{BF018794-66D1-4045-ACBC-914DDB17B088}"/>
              </a:ext>
            </a:extLst>
          </p:cNvPr>
          <p:cNvSpPr>
            <a:spLocks noGrp="1"/>
          </p:cNvSpPr>
          <p:nvPr>
            <p:ph sz="quarter" idx="13"/>
          </p:nvPr>
        </p:nvSpPr>
        <p:spPr>
          <a:xfrm>
            <a:off x="1096963" y="2293938"/>
            <a:ext cx="9998075" cy="3890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7906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0" name="Picture Placeholder 10" descr="close up of tree bark">
            <a:extLst>
              <a:ext uri="{FF2B5EF4-FFF2-40B4-BE49-F238E27FC236}">
                <a16:creationId xmlns:a16="http://schemas.microsoft.com/office/drawing/2014/main" id="{0FBC1151-535E-42A2-A4B6-9F3B31CCBC1E}"/>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a:ext>
            </a:extLst>
          </a:blip>
          <a:srcRect/>
          <a:stretch/>
        </p:blipFill>
        <p:spPr>
          <a:xfrm>
            <a:off x="0" y="-38905"/>
            <a:ext cx="12261163" cy="6896905"/>
          </a:xfrm>
          <a:prstGeom prst="rect">
            <a:avLst/>
          </a:prstGeom>
        </p:spPr>
      </p:pic>
      <p:sp>
        <p:nvSpPr>
          <p:cNvPr id="9" name="Text Placeholder 8">
            <a:extLst>
              <a:ext uri="{FF2B5EF4-FFF2-40B4-BE49-F238E27FC236}">
                <a16:creationId xmlns:a16="http://schemas.microsoft.com/office/drawing/2014/main" id="{D44B8F7E-01E4-AA4B-B60F-A2BF94E3A19C}"/>
              </a:ext>
            </a:extLst>
          </p:cNvPr>
          <p:cNvSpPr>
            <a:spLocks noGrp="1"/>
          </p:cNvSpPr>
          <p:nvPr>
            <p:ph type="body" sz="quarter" idx="10"/>
          </p:nvPr>
        </p:nvSpPr>
        <p:spPr>
          <a:xfrm>
            <a:off x="1530439" y="1886755"/>
            <a:ext cx="9131121" cy="3084489"/>
          </a:xfrm>
          <a:solidFill>
            <a:schemeClr val="accent1">
              <a:alpha val="89000"/>
            </a:schemeClr>
          </a:solidFill>
        </p:spPr>
        <p:txBody>
          <a:bodyPr lIns="1005840" tIns="640080" anchor="t" anchorCtr="0">
            <a:noAutofit/>
          </a:bodyPr>
          <a:lstStyle>
            <a:lvl1pPr marL="0" indent="0" algn="l">
              <a:buNone/>
              <a:defRPr sz="3600">
                <a:solidFill>
                  <a:schemeClr val="bg1"/>
                </a:solidFill>
                <a:latin typeface="+mj-lt"/>
              </a:defRPr>
            </a:lvl1pPr>
            <a:lvl2pPr marL="457200" indent="0" algn="l">
              <a:buNone/>
              <a:defRPr sz="2800">
                <a:solidFill>
                  <a:schemeClr val="bg1"/>
                </a:solidFill>
                <a:latin typeface="+mj-lt"/>
              </a:defRPr>
            </a:lvl2pPr>
            <a:lvl3pPr marL="914400" indent="0" algn="l">
              <a:buNone/>
              <a:defRPr sz="2400">
                <a:solidFill>
                  <a:schemeClr val="bg1"/>
                </a:solidFill>
                <a:latin typeface="+mj-lt"/>
              </a:defRPr>
            </a:lvl3pPr>
            <a:lvl4pPr marL="1371600" indent="0" algn="l">
              <a:buNone/>
              <a:defRPr sz="2000">
                <a:solidFill>
                  <a:schemeClr val="bg1"/>
                </a:solidFill>
                <a:latin typeface="+mj-lt"/>
              </a:defRPr>
            </a:lvl4pPr>
            <a:lvl5pPr marL="1828800" indent="0" algn="l">
              <a:buNone/>
              <a:defRPr sz="2000">
                <a:solidFill>
                  <a:schemeClr val="bg1"/>
                </a:solidFill>
                <a:latin typeface="+mj-lt"/>
              </a:defRPr>
            </a:lvl5pPr>
          </a:lstStyle>
          <a:p>
            <a:pPr lvl="0"/>
            <a:r>
              <a:rPr lang="en-US"/>
              <a:t>Edit Master text styles</a:t>
            </a:r>
          </a:p>
        </p:txBody>
      </p:sp>
      <p:sp>
        <p:nvSpPr>
          <p:cNvPr id="2" name="Title 1">
            <a:extLst>
              <a:ext uri="{FF2B5EF4-FFF2-40B4-BE49-F238E27FC236}">
                <a16:creationId xmlns:a16="http://schemas.microsoft.com/office/drawing/2014/main" id="{1F8581E8-B832-44F5-8573-1D49AF804EAA}"/>
              </a:ext>
            </a:extLst>
          </p:cNvPr>
          <p:cNvSpPr>
            <a:spLocks noGrp="1"/>
          </p:cNvSpPr>
          <p:nvPr>
            <p:ph type="title"/>
          </p:nvPr>
        </p:nvSpPr>
        <p:spPr>
          <a:xfrm>
            <a:off x="2448642" y="4040803"/>
            <a:ext cx="7766978" cy="484050"/>
          </a:xfrm>
        </p:spPr>
        <p:txBody>
          <a:bodyPr>
            <a:noAutofit/>
          </a:bodyPr>
          <a:lstStyle>
            <a:lvl1pPr>
              <a:defRPr sz="2400" cap="all" baseline="0">
                <a:solidFill>
                  <a:schemeClr val="bg1"/>
                </a:solidFill>
                <a:latin typeface="+mn-lt"/>
              </a:defRPr>
            </a:lvl1pPr>
          </a:lstStyle>
          <a:p>
            <a:r>
              <a:rPr lang="en-US" dirty="0"/>
              <a:t>Click to edit Master title style</a:t>
            </a:r>
          </a:p>
        </p:txBody>
      </p:sp>
      <p:sp>
        <p:nvSpPr>
          <p:cNvPr id="6" name="Date Placeholder 1">
            <a:extLst>
              <a:ext uri="{FF2B5EF4-FFF2-40B4-BE49-F238E27FC236}">
                <a16:creationId xmlns:a16="http://schemas.microsoft.com/office/drawing/2014/main" id="{38C5CB97-CD0D-4684-A674-58C891FBC20B}"/>
              </a:ext>
            </a:extLst>
          </p:cNvPr>
          <p:cNvSpPr>
            <a:spLocks noGrp="1"/>
          </p:cNvSpPr>
          <p:nvPr>
            <p:ph type="dt" sz="half" idx="12"/>
          </p:nvPr>
        </p:nvSpPr>
        <p:spPr>
          <a:xfrm>
            <a:off x="381000" y="6356350"/>
            <a:ext cx="2743200" cy="365125"/>
          </a:xfrm>
          <a:prstGeom prst="rect">
            <a:avLst/>
          </a:prstGeom>
        </p:spPr>
        <p:txBody>
          <a:bodyPr/>
          <a:lstStyle>
            <a:lvl1pPr>
              <a:defRPr>
                <a:solidFill>
                  <a:schemeClr val="bg1"/>
                </a:solidFill>
              </a:defRPr>
            </a:lvl1pPr>
          </a:lstStyle>
          <a:p>
            <a:r>
              <a:rPr lang="en-US"/>
              <a:t>January 11, 2022</a:t>
            </a:r>
            <a:endParaRPr lang="en-US" dirty="0"/>
          </a:p>
        </p:txBody>
      </p:sp>
      <p:sp>
        <p:nvSpPr>
          <p:cNvPr id="7" name="Footer Placeholder 2">
            <a:extLst>
              <a:ext uri="{FF2B5EF4-FFF2-40B4-BE49-F238E27FC236}">
                <a16:creationId xmlns:a16="http://schemas.microsoft.com/office/drawing/2014/main" id="{9DB43653-49BD-4FF8-AC52-100F2628D038}"/>
              </a:ext>
            </a:extLst>
          </p:cNvPr>
          <p:cNvSpPr>
            <a:spLocks noGrp="1"/>
          </p:cNvSpPr>
          <p:nvPr>
            <p:ph type="ftr" sz="quarter" idx="13"/>
          </p:nvPr>
        </p:nvSpPr>
        <p:spPr>
          <a:xfrm>
            <a:off x="4038600" y="6356350"/>
            <a:ext cx="4114800" cy="365125"/>
          </a:xfrm>
          <a:prstGeom prst="rect">
            <a:avLst/>
          </a:prstGeom>
        </p:spPr>
        <p:txBody>
          <a:bodyPr/>
          <a:lstStyle>
            <a:lvl1pPr>
              <a:defRPr>
                <a:solidFill>
                  <a:schemeClr val="bg1"/>
                </a:solidFill>
              </a:defRPr>
            </a:lvl1pPr>
          </a:lstStyle>
          <a:p>
            <a:r>
              <a:rPr lang="en-US"/>
              <a:t>California Department of Education</a:t>
            </a:r>
            <a:endParaRPr lang="en-US" dirty="0"/>
          </a:p>
        </p:txBody>
      </p:sp>
      <p:sp>
        <p:nvSpPr>
          <p:cNvPr id="8" name="Slide Number Placeholder 3">
            <a:extLst>
              <a:ext uri="{FF2B5EF4-FFF2-40B4-BE49-F238E27FC236}">
                <a16:creationId xmlns:a16="http://schemas.microsoft.com/office/drawing/2014/main" id="{C175707F-64A0-469B-AE09-445DCC67D318}"/>
              </a:ext>
            </a:extLst>
          </p:cNvPr>
          <p:cNvSpPr>
            <a:spLocks noGrp="1"/>
          </p:cNvSpPr>
          <p:nvPr>
            <p:ph type="sldNum" sz="quarter" idx="14"/>
          </p:nvPr>
        </p:nvSpPr>
        <p:spPr>
          <a:xfrm>
            <a:off x="10713308" y="6356350"/>
            <a:ext cx="1097692" cy="365125"/>
          </a:xfrm>
        </p:spPr>
        <p:txBody>
          <a:bodyPr/>
          <a:lstStyle>
            <a:lvl1pPr>
              <a:defRPr>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9" name="Picture Placeholder 11" descr="close up of hollowed cut logs of wood">
            <a:extLst>
              <a:ext uri="{FF2B5EF4-FFF2-40B4-BE49-F238E27FC236}">
                <a16:creationId xmlns:a16="http://schemas.microsoft.com/office/drawing/2014/main" id="{7277B362-EF34-46E7-90E8-D17B79094B6B}"/>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8800"/>
                    </a14:imgEffect>
                    <a14:imgEffect>
                      <a14:brightnessContrast bright="1000"/>
                    </a14:imgEffect>
                  </a14:imgLayer>
                </a14:imgProps>
              </a:ext>
              <a:ext uri="{28A0092B-C50C-407E-A947-70E740481C1C}">
                <a14:useLocalDpi xmlns:a14="http://schemas.microsoft.com/office/drawing/2010/main"/>
              </a:ext>
            </a:extLst>
          </a:blip>
          <a:srcRect/>
          <a:stretch/>
        </p:blipFill>
        <p:spPr>
          <a:xfrm>
            <a:off x="-85" y="-4763"/>
            <a:ext cx="5021348" cy="6858001"/>
          </a:xfrm>
          <a:prstGeom prst="rect">
            <a:avLst/>
          </a:prstGeom>
        </p:spPr>
      </p:pic>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677778" y="457201"/>
            <a:ext cx="4776538" cy="2285999"/>
          </a:xfrm>
          <a:solidFill>
            <a:schemeClr val="tx1">
              <a:alpha val="92000"/>
            </a:schemeClr>
          </a:solidFill>
        </p:spPr>
        <p:txBody>
          <a:bodyPr lIns="457200" anchor="ctr">
            <a:noAutofit/>
          </a:bodyPr>
          <a:lstStyle>
            <a:lvl1pPr>
              <a:defRPr sz="6000">
                <a:solidFill>
                  <a:schemeClr val="bg1"/>
                </a:solidFill>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555411" y="457201"/>
            <a:ext cx="6255589" cy="5641674"/>
          </a:xfrm>
        </p:spPr>
        <p:txBody>
          <a:bodyPr>
            <a:normAutofit/>
          </a:bodyPr>
          <a:lstStyle>
            <a:lvl1pPr marL="0" indent="0">
              <a:lnSpc>
                <a:spcPct val="100000"/>
              </a:lnSpc>
              <a:buNone/>
              <a:defRPr sz="2400">
                <a:solidFill>
                  <a:schemeClr val="bg2"/>
                </a:solidFill>
                <a:latin typeface="+mj-lt"/>
              </a:defRPr>
            </a:lvl1pPr>
            <a:lvl2pPr marL="457200" indent="0">
              <a:lnSpc>
                <a:spcPct val="100000"/>
              </a:lnSpc>
              <a:buNone/>
              <a:defRPr sz="2000">
                <a:solidFill>
                  <a:schemeClr val="bg2"/>
                </a:solidFill>
                <a:latin typeface="+mj-lt"/>
              </a:defRPr>
            </a:lvl2pPr>
            <a:lvl3pPr marL="914400" indent="0">
              <a:lnSpc>
                <a:spcPct val="100000"/>
              </a:lnSpc>
              <a:buNone/>
              <a:defRPr sz="1800">
                <a:solidFill>
                  <a:schemeClr val="bg2"/>
                </a:solidFill>
                <a:latin typeface="+mj-lt"/>
              </a:defRPr>
            </a:lvl3pPr>
            <a:lvl4pPr marL="1371600" indent="0">
              <a:lnSpc>
                <a:spcPct val="100000"/>
              </a:lnSpc>
              <a:buNone/>
              <a:defRPr sz="1600">
                <a:solidFill>
                  <a:schemeClr val="bg2"/>
                </a:solidFill>
                <a:latin typeface="+mj-lt"/>
              </a:defRPr>
            </a:lvl4pPr>
            <a:lvl5pPr marL="1828800" indent="0">
              <a:lnSpc>
                <a:spcPct val="100000"/>
              </a:lnSpc>
              <a:buNone/>
              <a:defRPr sz="1600">
                <a:solidFill>
                  <a:schemeClr val="bg2"/>
                </a:solidFill>
                <a:latin typeface="+mj-lt"/>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D6C26EFF-CEA6-4978-A83B-400BFB2B863D}"/>
              </a:ext>
            </a:extLst>
          </p:cNvPr>
          <p:cNvSpPr>
            <a:spLocks noGrp="1"/>
          </p:cNvSpPr>
          <p:nvPr>
            <p:ph type="dt" sz="half" idx="11"/>
          </p:nvPr>
        </p:nvSpPr>
        <p:spPr>
          <a:xfrm>
            <a:off x="381000" y="6356350"/>
            <a:ext cx="2743200" cy="365125"/>
          </a:xfrm>
          <a:prstGeom prst="rect">
            <a:avLst/>
          </a:prstGeom>
        </p:spPr>
        <p:txBody>
          <a:bodyPr/>
          <a:lstStyle>
            <a:lvl1pPr>
              <a:defRPr>
                <a:solidFill>
                  <a:schemeClr val="bg1"/>
                </a:solidFill>
              </a:defRPr>
            </a:lvl1pPr>
          </a:lstStyle>
          <a:p>
            <a:r>
              <a:rPr lang="en-US"/>
              <a:t>January 11, 2022</a:t>
            </a:r>
            <a:endParaRPr lang="en-US" dirty="0"/>
          </a:p>
        </p:txBody>
      </p:sp>
      <p:sp>
        <p:nvSpPr>
          <p:cNvPr id="7" name="Footer Placeholder 4">
            <a:extLst>
              <a:ext uri="{FF2B5EF4-FFF2-40B4-BE49-F238E27FC236}">
                <a16:creationId xmlns:a16="http://schemas.microsoft.com/office/drawing/2014/main" id="{0FC19E3C-A9EA-4809-9D98-B4C1EB8B35B8}"/>
              </a:ext>
            </a:extLst>
          </p:cNvPr>
          <p:cNvSpPr>
            <a:spLocks noGrp="1"/>
          </p:cNvSpPr>
          <p:nvPr>
            <p:ph type="ftr" sz="quarter" idx="12"/>
          </p:nvPr>
        </p:nvSpPr>
        <p:spPr>
          <a:xfrm>
            <a:off x="6096000" y="6356350"/>
            <a:ext cx="2057400" cy="365125"/>
          </a:xfrm>
          <a:prstGeom prst="rect">
            <a:avLst/>
          </a:prstGeom>
        </p:spPr>
        <p:txBody>
          <a:bodyPr/>
          <a:lstStyle>
            <a:lvl1pPr algn="l">
              <a:defRPr/>
            </a:lvl1pPr>
          </a:lstStyle>
          <a:p>
            <a:r>
              <a:rPr lang="en-US"/>
              <a:t>California Department of Education</a:t>
            </a:r>
            <a:endParaRPr lang="en-US" dirty="0"/>
          </a:p>
        </p:txBody>
      </p:sp>
      <p:sp>
        <p:nvSpPr>
          <p:cNvPr id="8" name="Slide Number Placeholder 5">
            <a:extLst>
              <a:ext uri="{FF2B5EF4-FFF2-40B4-BE49-F238E27FC236}">
                <a16:creationId xmlns:a16="http://schemas.microsoft.com/office/drawing/2014/main" id="{973FE4BB-3117-49A2-8624-3E68B8119241}"/>
              </a:ext>
            </a:extLst>
          </p:cNvPr>
          <p:cNvSpPr>
            <a:spLocks noGrp="1"/>
          </p:cNvSpPr>
          <p:nvPr>
            <p:ph type="sldNum" sz="quarter" idx="13"/>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7992005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noAutofit/>
          </a:bodyPr>
          <a:lstStyle>
            <a:lvl1pPr>
              <a:defRPr sz="4000">
                <a:solidFill>
                  <a:schemeClr val="tx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310938"/>
            <a:ext cx="3932237" cy="3558050"/>
          </a:xfrm>
        </p:spPr>
        <p:txBody>
          <a:bodyPr>
            <a:normAutofit/>
          </a:bodyPr>
          <a:lstStyle>
            <a:lvl1pPr marL="0" indent="0">
              <a:buNone/>
              <a:defRPr sz="1800">
                <a:solidFill>
                  <a:schemeClr val="bg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ight Triangle 8">
            <a:extLst>
              <a:ext uri="{FF2B5EF4-FFF2-40B4-BE49-F238E27FC236}">
                <a16:creationId xmlns:a16="http://schemas.microsoft.com/office/drawing/2014/main" id="{AF17559D-BCE9-2744-9623-22E1EE6DF537}"/>
              </a:ext>
            </a:extLst>
          </p:cNvPr>
          <p:cNvSpPr/>
          <p:nvPr userDrawn="1"/>
        </p:nvSpPr>
        <p:spPr>
          <a:xfrm flipH="1">
            <a:off x="6633556" y="1429789"/>
            <a:ext cx="5558444" cy="542821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cxnSp>
        <p:nvCxnSpPr>
          <p:cNvPr id="10" name="Straight Connector 9">
            <a:extLst>
              <a:ext uri="{FF2B5EF4-FFF2-40B4-BE49-F238E27FC236}">
                <a16:creationId xmlns:a16="http://schemas.microsoft.com/office/drawing/2014/main" id="{6F2EDADE-B47B-8242-8D03-079A12F1C7A2}"/>
              </a:ext>
            </a:extLst>
          </p:cNvPr>
          <p:cNvCxnSpPr>
            <a:cxnSpLocks/>
          </p:cNvCxnSpPr>
          <p:nvPr userDrawn="1"/>
        </p:nvCxnSpPr>
        <p:spPr>
          <a:xfrm>
            <a:off x="483229" y="0"/>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1659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D0CDE-7EE7-48DE-9073-D1BAF2C8F2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3944747B-AAB0-4CCE-BDAB-CABD4512C728}"/>
              </a:ext>
            </a:extLst>
          </p:cNvPr>
          <p:cNvSpPr>
            <a:spLocks noGrp="1"/>
          </p:cNvSpPr>
          <p:nvPr>
            <p:ph type="body" sz="half" idx="2"/>
          </p:nvPr>
        </p:nvSpPr>
        <p:spPr>
          <a:xfrm>
            <a:off x="839788" y="2057400"/>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5AD121E-1E10-4DDA-B804-17E575B99EA5}"/>
              </a:ext>
            </a:extLst>
          </p:cNvPr>
          <p:cNvSpPr>
            <a:spLocks noGrp="1"/>
          </p:cNvSpPr>
          <p:nvPr>
            <p:ph type="dt" sz="half" idx="10"/>
          </p:nvPr>
        </p:nvSpPr>
        <p:spPr>
          <a:xfrm>
            <a:off x="838200" y="6356350"/>
            <a:ext cx="2743200" cy="365125"/>
          </a:xfrm>
          <a:prstGeom prst="rect">
            <a:avLst/>
          </a:prstGeom>
        </p:spPr>
        <p:txBody>
          <a:bodyPr/>
          <a:lstStyle/>
          <a:p>
            <a:r>
              <a:rPr lang="en-US"/>
              <a:t>January 11, 2022</a:t>
            </a:r>
          </a:p>
        </p:txBody>
      </p:sp>
      <p:sp>
        <p:nvSpPr>
          <p:cNvPr id="6" name="Footer Placeholder 5">
            <a:extLst>
              <a:ext uri="{FF2B5EF4-FFF2-40B4-BE49-F238E27FC236}">
                <a16:creationId xmlns:a16="http://schemas.microsoft.com/office/drawing/2014/main" id="{F220B544-E1B9-49E0-8D50-E8AC5F688965}"/>
              </a:ext>
            </a:extLst>
          </p:cNvPr>
          <p:cNvSpPr>
            <a:spLocks noGrp="1"/>
          </p:cNvSpPr>
          <p:nvPr>
            <p:ph type="ftr" sz="quarter" idx="11"/>
          </p:nvPr>
        </p:nvSpPr>
        <p:spPr>
          <a:xfrm>
            <a:off x="4038600" y="6356350"/>
            <a:ext cx="4114800" cy="365125"/>
          </a:xfrm>
          <a:prstGeom prst="rect">
            <a:avLst/>
          </a:prstGeom>
        </p:spPr>
        <p:txBody>
          <a:bodyPr/>
          <a:lstStyle/>
          <a:p>
            <a:r>
              <a:rPr lang="en-US"/>
              <a:t>California Department of Education</a:t>
            </a:r>
          </a:p>
        </p:txBody>
      </p:sp>
      <p:sp>
        <p:nvSpPr>
          <p:cNvPr id="7" name="Slide Number Placeholder 6">
            <a:extLst>
              <a:ext uri="{FF2B5EF4-FFF2-40B4-BE49-F238E27FC236}">
                <a16:creationId xmlns:a16="http://schemas.microsoft.com/office/drawing/2014/main" id="{7757EF22-2483-43E0-A77D-304E61CEB312}"/>
              </a:ext>
            </a:extLst>
          </p:cNvPr>
          <p:cNvSpPr>
            <a:spLocks noGrp="1"/>
          </p:cNvSpPr>
          <p:nvPr>
            <p:ph type="sldNum" sz="quarter" idx="12"/>
          </p:nvPr>
        </p:nvSpPr>
        <p:spPr/>
        <p:txBody>
          <a:bodyPr/>
          <a:lstStyle/>
          <a:p>
            <a:fld id="{48F63A3B-78C7-47BE-AE5E-E10140E04643}" type="slidenum">
              <a:rPr lang="en-US" smtClean="0"/>
              <a:t>‹#›</a:t>
            </a:fld>
            <a:endParaRPr lang="en-US"/>
          </a:p>
        </p:txBody>
      </p:sp>
      <p:sp>
        <p:nvSpPr>
          <p:cNvPr id="9" name="Content Placeholder 8">
            <a:extLst>
              <a:ext uri="{FF2B5EF4-FFF2-40B4-BE49-F238E27FC236}">
                <a16:creationId xmlns:a16="http://schemas.microsoft.com/office/drawing/2014/main" id="{2DCFCF5D-494A-4D94-B2D9-20441E2DDBA7}"/>
              </a:ext>
            </a:extLst>
          </p:cNvPr>
          <p:cNvSpPr>
            <a:spLocks noGrp="1"/>
          </p:cNvSpPr>
          <p:nvPr>
            <p:ph sz="quarter" idx="13"/>
          </p:nvPr>
        </p:nvSpPr>
        <p:spPr>
          <a:xfrm>
            <a:off x="4899025" y="457200"/>
            <a:ext cx="6453188" cy="5411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24266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811" y="274638"/>
            <a:ext cx="9146380" cy="1020762"/>
          </a:xfrm>
        </p:spPr>
        <p:txBody>
          <a:bodyPr/>
          <a:lstStyle/>
          <a:p>
            <a:r>
              <a:rPr lang="en-US"/>
              <a:t>Click to edit Master title style</a:t>
            </a:r>
            <a:endParaRPr/>
          </a:p>
        </p:txBody>
      </p:sp>
      <p:grpSp>
        <p:nvGrpSpPr>
          <p:cNvPr id="158" name="line" descr="Line graphic"/>
          <p:cNvGrpSpPr/>
          <p:nvPr/>
        </p:nvGrpSpPr>
        <p:grpSpPr bwMode="invGray">
          <a:xfrm>
            <a:off x="1522810" y="1514475"/>
            <a:ext cx="10572328" cy="64008"/>
            <a:chOff x="1522413" y="1514475"/>
            <a:chExt cx="10569575" cy="64008"/>
          </a:xfrm>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grpSp>
      <p:sp>
        <p:nvSpPr>
          <p:cNvPr id="3" name="Content Placeholder 2"/>
          <p:cNvSpPr>
            <a:spLocks noGrp="1"/>
          </p:cNvSpPr>
          <p:nvPr>
            <p:ph sz="half" idx="1"/>
          </p:nvPr>
        </p:nvSpPr>
        <p:spPr>
          <a:xfrm>
            <a:off x="1522810" y="1905000"/>
            <a:ext cx="4420750" cy="4267200"/>
          </a:xfrm>
        </p:spPr>
        <p:txBody>
          <a:bodyPr>
            <a:normAutofit/>
          </a:bodyPr>
          <a:lstStyle>
            <a:lvl1pPr>
              <a:defRPr sz="2400"/>
            </a:lvl1pPr>
            <a:lvl2pPr>
              <a:defRPr sz="2400"/>
            </a:lvl2pPr>
            <a:lvl3pPr>
              <a:defRPr sz="2400"/>
            </a:lvl3pPr>
            <a:lvl4pPr>
              <a:defRPr sz="2400"/>
            </a:lvl4pPr>
            <a:lvl5pPr>
              <a:defRPr sz="2400"/>
            </a:lvl5pPr>
            <a:lvl6pPr marL="1956816">
              <a:defRPr sz="1600"/>
            </a:lvl6pPr>
            <a:lvl7pPr marL="1956816">
              <a:defRPr sz="1600" baseline="0"/>
            </a:lvl7pPr>
            <a:lvl8pPr marL="1956816">
              <a:defRPr sz="1600" baseline="0"/>
            </a:lvl8pPr>
            <a:lvl9pPr marL="1956816">
              <a:defRPr sz="1600" baseline="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p:nvPr>
        </p:nvSpPr>
        <p:spPr>
          <a:xfrm>
            <a:off x="6248442" y="1905000"/>
            <a:ext cx="4420749" cy="4267200"/>
          </a:xfrm>
        </p:spPr>
        <p:txBody>
          <a:bodyPr>
            <a:normAutofit/>
          </a:bodyPr>
          <a:lstStyle>
            <a:lvl1pPr>
              <a:defRPr sz="2400"/>
            </a:lvl1pPr>
            <a:lvl2pPr>
              <a:defRPr sz="2400"/>
            </a:lvl2pPr>
            <a:lvl3pPr>
              <a:defRPr sz="2400"/>
            </a:lvl3pPr>
            <a:lvl4pPr>
              <a:defRPr sz="2400"/>
            </a:lvl4pPr>
            <a:lvl5pPr>
              <a:defRPr sz="2400"/>
            </a:lvl5pPr>
            <a:lvl6pPr marL="1956816">
              <a:defRPr sz="1600"/>
            </a:lvl6pPr>
            <a:lvl7pPr marL="1956816">
              <a:defRPr sz="1600"/>
            </a:lvl7pPr>
            <a:lvl8pPr marL="1956816">
              <a:defRPr sz="1600" baseline="0"/>
            </a:lvl8pPr>
            <a:lvl9pPr marL="1956816">
              <a:defRPr sz="1600" baseline="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1E47FE53-EBF0-4DA7-9D9D-CC1C3A20F3CB}" type="slidenum">
              <a:rPr lang="en-US" smtClean="0"/>
              <a:t>‹#›</a:t>
            </a:fld>
            <a:endParaRPr lang="en-US" dirty="0"/>
          </a:p>
        </p:txBody>
      </p:sp>
    </p:spTree>
    <p:extLst>
      <p:ext uri="{BB962C8B-B14F-4D97-AF65-F5344CB8AC3E}">
        <p14:creationId xmlns:p14="http://schemas.microsoft.com/office/powerpoint/2010/main" val="225946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Content, and picture">
    <p:spTree>
      <p:nvGrpSpPr>
        <p:cNvPr id="1" name=""/>
        <p:cNvGrpSpPr/>
        <p:nvPr/>
      </p:nvGrpSpPr>
      <p:grpSpPr>
        <a:xfrm>
          <a:off x="0" y="0"/>
          <a:ext cx="0" cy="0"/>
          <a:chOff x="0" y="0"/>
          <a:chExt cx="0" cy="0"/>
        </a:xfrm>
      </p:grpSpPr>
      <p:pic>
        <p:nvPicPr>
          <p:cNvPr id="10" name="Picture Placeholder 14" descr="close up of saw blade on wood">
            <a:extLst>
              <a:ext uri="{FF2B5EF4-FFF2-40B4-BE49-F238E27FC236}">
                <a16:creationId xmlns:a16="http://schemas.microsoft.com/office/drawing/2014/main" id="{308C86FB-FD7B-488C-A990-DD9F14B02399}"/>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138000"/>
                    </a14:imgEffect>
                    <a14:imgEffect>
                      <a14:brightnessContrast bright="25000"/>
                    </a14:imgEffect>
                  </a14:imgLayer>
                </a14:imgProps>
              </a:ext>
              <a:ext uri="{28A0092B-C50C-407E-A947-70E740481C1C}">
                <a14:useLocalDpi xmlns:a14="http://schemas.microsoft.com/office/drawing/2010/main"/>
              </a:ext>
            </a:extLst>
          </a:blip>
          <a:srcRect/>
          <a:stretch/>
        </p:blipFill>
        <p:spPr>
          <a:xfrm>
            <a:off x="6095999" y="0"/>
            <a:ext cx="6096001" cy="68580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11" y="876926"/>
            <a:ext cx="5079113" cy="1356607"/>
          </a:xfrm>
        </p:spPr>
        <p:txBody>
          <a:bodyPr anchor="t" anchorCtr="0">
            <a:normAutofit/>
          </a:bodyPr>
          <a:lstStyle>
            <a:lvl1pPr>
              <a:defRPr sz="6000">
                <a:solidFill>
                  <a:schemeClr val="tx1"/>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10" y="2233534"/>
            <a:ext cx="4205990" cy="2833142"/>
          </a:xfrm>
        </p:spPr>
        <p:txBody>
          <a:bodyPr>
            <a:normAutofit/>
          </a:bodyPr>
          <a:lstStyle>
            <a:lvl1pPr marL="0" indent="0">
              <a:buNone/>
              <a:defRPr sz="2400">
                <a:solidFill>
                  <a:schemeClr val="tx2"/>
                </a:solidFill>
                <a:latin typeface="+mj-lt"/>
              </a:defRPr>
            </a:lvl1pPr>
            <a:lvl2pPr marL="457200" indent="0">
              <a:buNone/>
              <a:defRPr sz="2400">
                <a:solidFill>
                  <a:schemeClr val="tx2"/>
                </a:solidFill>
                <a:latin typeface="+mj-lt"/>
              </a:defRPr>
            </a:lvl2pPr>
            <a:lvl3pPr marL="914400" indent="0">
              <a:buNone/>
              <a:defRPr sz="2400">
                <a:solidFill>
                  <a:schemeClr val="tx2"/>
                </a:solidFill>
                <a:latin typeface="+mj-lt"/>
              </a:defRPr>
            </a:lvl3pPr>
            <a:lvl4pPr marL="1371600" indent="0">
              <a:buNone/>
              <a:defRPr sz="2400">
                <a:solidFill>
                  <a:schemeClr val="tx2"/>
                </a:solidFill>
                <a:latin typeface="+mj-lt"/>
              </a:defRPr>
            </a:lvl4pPr>
            <a:lvl5pPr marL="1828800" indent="0">
              <a:buNone/>
              <a:defRPr sz="2400">
                <a:solidFill>
                  <a:schemeClr val="tx2"/>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a:extLst>
              <a:ext uri="{FF2B5EF4-FFF2-40B4-BE49-F238E27FC236}">
                <a16:creationId xmlns:a16="http://schemas.microsoft.com/office/drawing/2014/main" id="{DE23592C-4E26-184A-AAED-41EC35AFF551}"/>
              </a:ext>
            </a:extLst>
          </p:cNvPr>
          <p:cNvCxnSpPr/>
          <p:nvPr userDrawn="1"/>
        </p:nvCxnSpPr>
        <p:spPr>
          <a:xfrm>
            <a:off x="0" y="5711252"/>
            <a:ext cx="368758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B68C5F28-837A-4354-8BA4-A994BD1D699D}"/>
              </a:ext>
            </a:extLst>
          </p:cNvPr>
          <p:cNvSpPr>
            <a:spLocks noGrp="1"/>
          </p:cNvSpPr>
          <p:nvPr>
            <p:ph type="ftr" sz="quarter" idx="11"/>
          </p:nvPr>
        </p:nvSpPr>
        <p:spPr>
          <a:xfrm>
            <a:off x="2808890" y="6356350"/>
            <a:ext cx="3108434" cy="365125"/>
          </a:xfrm>
          <a:prstGeom prst="rect">
            <a:avLst/>
          </a:prstGeom>
        </p:spPr>
        <p:txBody>
          <a:bodyPr/>
          <a:lstStyle>
            <a:lvl1pPr algn="r">
              <a:defRPr>
                <a:latin typeface="+mn-lt"/>
              </a:defRPr>
            </a:lvl1pPr>
          </a:lstStyle>
          <a:p>
            <a:r>
              <a:rPr lang="en-US"/>
              <a:t>California Department of Education</a:t>
            </a:r>
            <a:endParaRPr lang="en-US" dirty="0"/>
          </a:p>
        </p:txBody>
      </p:sp>
      <p:sp>
        <p:nvSpPr>
          <p:cNvPr id="9" name="Slide Number Placeholder 5">
            <a:extLst>
              <a:ext uri="{FF2B5EF4-FFF2-40B4-BE49-F238E27FC236}">
                <a16:creationId xmlns:a16="http://schemas.microsoft.com/office/drawing/2014/main" id="{A6EDF98A-063D-47C8-8D91-A223F9955260}"/>
              </a:ext>
            </a:extLst>
          </p:cNvPr>
          <p:cNvSpPr>
            <a:spLocks noGrp="1"/>
          </p:cNvSpPr>
          <p:nvPr>
            <p:ph type="sldNum" sz="quarter" idx="4"/>
          </p:nvPr>
        </p:nvSpPr>
        <p:spPr>
          <a:xfrm>
            <a:off x="10713308" y="6356350"/>
            <a:ext cx="1097692" cy="365125"/>
          </a:xfrm>
          <a:prstGeom prst="rect">
            <a:avLst/>
          </a:prstGeom>
        </p:spPr>
        <p:txBody>
          <a:bodyPr vert="horz" lIns="91440" tIns="45720" rIns="91440" bIns="45720" rtlCol="0" anchor="ctr"/>
          <a:lstStyle>
            <a:lvl1pPr algn="r">
              <a:defRPr sz="1200">
                <a:solidFill>
                  <a:schemeClr val="bg1"/>
                </a:solidFill>
                <a:latin typeface="+mn-lt"/>
              </a:defRPr>
            </a:lvl1pPr>
          </a:lstStyle>
          <a:p>
            <a:fld id="{294A09A9-5501-47C1-A89A-A340965A2BE2}" type="slidenum">
              <a:rPr lang="en-US" smtClean="0"/>
              <a:pPr/>
              <a:t>‹#›</a:t>
            </a:fld>
            <a:endParaRPr lang="en-US" dirty="0"/>
          </a:p>
        </p:txBody>
      </p:sp>
      <p:sp>
        <p:nvSpPr>
          <p:cNvPr id="11" name="Date Placeholder 3">
            <a:extLst>
              <a:ext uri="{FF2B5EF4-FFF2-40B4-BE49-F238E27FC236}">
                <a16:creationId xmlns:a16="http://schemas.microsoft.com/office/drawing/2014/main" id="{042684A6-77E9-406F-A431-4C57DCAE62A7}"/>
              </a:ext>
            </a:extLst>
          </p:cNvPr>
          <p:cNvSpPr>
            <a:spLocks noGrp="1"/>
          </p:cNvSpPr>
          <p:nvPr>
            <p:ph type="dt" sz="half" idx="2"/>
          </p:nvPr>
        </p:nvSpPr>
        <p:spPr>
          <a:xfrm>
            <a:off x="381000" y="6356350"/>
            <a:ext cx="1954427"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r>
              <a:rPr lang="en-US"/>
              <a:t>January 11, 2022</a:t>
            </a:r>
            <a:endParaRPr lang="en-US" dirty="0"/>
          </a:p>
        </p:txBody>
      </p:sp>
    </p:spTree>
    <p:extLst>
      <p:ext uri="{BB962C8B-B14F-4D97-AF65-F5344CB8AC3E}">
        <p14:creationId xmlns:p14="http://schemas.microsoft.com/office/powerpoint/2010/main" val="2782271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376629" y="611455"/>
            <a:ext cx="10646275" cy="1356607"/>
          </a:xfrm>
        </p:spPr>
        <p:txBody>
          <a:bodyPr anchor="t" anchorCtr="0">
            <a:normAutofit/>
          </a:bodyPr>
          <a:lstStyle>
            <a:lvl1pPr algn="l">
              <a:defRPr sz="6000">
                <a:solidFill>
                  <a:schemeClr val="tx1"/>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370391" y="1883664"/>
            <a:ext cx="5566176" cy="4352544"/>
          </a:xfrm>
        </p:spPr>
        <p:txBody>
          <a:bodyPr>
            <a:normAutofit/>
          </a:bodyPr>
          <a:lstStyle>
            <a:lvl1pPr marL="0" indent="0" algn="l">
              <a:buNone/>
              <a:defRPr sz="2400">
                <a:solidFill>
                  <a:schemeClr val="tx1"/>
                </a:solidFill>
                <a:latin typeface="+mj-lt"/>
              </a:defRPr>
            </a:lvl1pPr>
            <a:lvl2pPr marL="457200" indent="0" algn="l">
              <a:buNone/>
              <a:defRPr sz="2400">
                <a:solidFill>
                  <a:schemeClr val="tx1"/>
                </a:solidFill>
                <a:latin typeface="+mj-lt"/>
              </a:defRPr>
            </a:lvl2pPr>
            <a:lvl3pPr marL="914400" indent="0" algn="l">
              <a:buNone/>
              <a:defRPr sz="2400">
                <a:solidFill>
                  <a:schemeClr val="tx1"/>
                </a:solidFill>
                <a:latin typeface="+mj-lt"/>
              </a:defRPr>
            </a:lvl3pPr>
            <a:lvl4pPr marL="1371600" indent="0" algn="l">
              <a:buNone/>
              <a:defRPr sz="2400">
                <a:solidFill>
                  <a:schemeClr val="tx1"/>
                </a:solidFill>
                <a:latin typeface="+mj-lt"/>
              </a:defRPr>
            </a:lvl4pPr>
            <a:lvl5pPr marL="1828800" indent="0" algn="l">
              <a:buNone/>
              <a:defRPr sz="2400">
                <a:solidFill>
                  <a:schemeClr val="tx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D8458DC-876E-488A-944B-22A18113BE07}"/>
              </a:ext>
            </a:extLst>
          </p:cNvPr>
          <p:cNvSpPr>
            <a:spLocks noGrp="1"/>
          </p:cNvSpPr>
          <p:nvPr>
            <p:ph type="dt" sz="half" idx="10"/>
          </p:nvPr>
        </p:nvSpPr>
        <p:spPr>
          <a:xfrm>
            <a:off x="381000" y="6356350"/>
            <a:ext cx="2743200" cy="365125"/>
          </a:xfrm>
          <a:prstGeom prst="rect">
            <a:avLst/>
          </a:prstGeom>
        </p:spPr>
        <p:txBody>
          <a:bodyPr/>
          <a:lstStyle>
            <a:lvl1pPr>
              <a:defRPr>
                <a:latin typeface="+mn-lt"/>
              </a:defRPr>
            </a:lvl1pPr>
          </a:lstStyle>
          <a:p>
            <a:r>
              <a:rPr lang="en-US"/>
              <a:t>January 11, 2022</a:t>
            </a:r>
            <a:endParaRPr lang="en-US" dirty="0"/>
          </a:p>
        </p:txBody>
      </p:sp>
      <p:sp>
        <p:nvSpPr>
          <p:cNvPr id="5" name="Footer Placeholder 4">
            <a:extLst>
              <a:ext uri="{FF2B5EF4-FFF2-40B4-BE49-F238E27FC236}">
                <a16:creationId xmlns:a16="http://schemas.microsoft.com/office/drawing/2014/main" id="{5D8DA1A0-979E-4983-A719-E249D39F2257}"/>
              </a:ext>
            </a:extLst>
          </p:cNvPr>
          <p:cNvSpPr>
            <a:spLocks noGrp="1"/>
          </p:cNvSpPr>
          <p:nvPr>
            <p:ph type="ftr" sz="quarter" idx="11"/>
          </p:nvPr>
        </p:nvSpPr>
        <p:spPr>
          <a:xfrm>
            <a:off x="4038600" y="6356350"/>
            <a:ext cx="4114800" cy="365125"/>
          </a:xfrm>
          <a:prstGeom prst="rect">
            <a:avLst/>
          </a:prstGeom>
        </p:spPr>
        <p:txBody>
          <a:bodyPr/>
          <a:lstStyle>
            <a:lvl1pPr>
              <a:defRPr>
                <a:latin typeface="+mn-lt"/>
              </a:defRPr>
            </a:lvl1pPr>
          </a:lstStyle>
          <a:p>
            <a:r>
              <a:rPr lang="en-US"/>
              <a:t>California Department of Education</a:t>
            </a:r>
            <a:endParaRPr lang="en-US" dirty="0"/>
          </a:p>
        </p:txBody>
      </p:sp>
      <p:sp>
        <p:nvSpPr>
          <p:cNvPr id="6" name="Slide Number Placeholder 5">
            <a:extLst>
              <a:ext uri="{FF2B5EF4-FFF2-40B4-BE49-F238E27FC236}">
                <a16:creationId xmlns:a16="http://schemas.microsoft.com/office/drawing/2014/main" id="{E1C9D0CB-E1A8-47F0-B2C6-6F370F7EC383}"/>
              </a:ext>
            </a:extLst>
          </p:cNvPr>
          <p:cNvSpPr>
            <a:spLocks noGrp="1"/>
          </p:cNvSpPr>
          <p:nvPr>
            <p:ph type="sldNum" sz="quarter" idx="12"/>
          </p:nvPr>
        </p:nvSpPr>
        <p:spPr>
          <a:xfrm>
            <a:off x="10713308" y="6356350"/>
            <a:ext cx="1097692" cy="365125"/>
          </a:xfrm>
        </p:spPr>
        <p:txBody>
          <a:bodyPr/>
          <a:lstStyle>
            <a:lvl1pPr>
              <a:defRPr>
                <a:latin typeface="+mn-lt"/>
              </a:defRPr>
            </a:lvl1pPr>
          </a:lstStyle>
          <a:p>
            <a:fld id="{294A09A9-5501-47C1-A89A-A340965A2BE2}" type="slidenum">
              <a:rPr lang="en-US" smtClean="0"/>
              <a:pPr/>
              <a:t>‹#›</a:t>
            </a:fld>
            <a:endParaRPr lang="en-US" dirty="0"/>
          </a:p>
        </p:txBody>
      </p:sp>
      <p:sp>
        <p:nvSpPr>
          <p:cNvPr id="7" name="Content Placeholder 2">
            <a:extLst>
              <a:ext uri="{FF2B5EF4-FFF2-40B4-BE49-F238E27FC236}">
                <a16:creationId xmlns:a16="http://schemas.microsoft.com/office/drawing/2014/main" id="{92BB9E28-911D-4BA6-BA0D-D39177107EF1}"/>
              </a:ext>
            </a:extLst>
          </p:cNvPr>
          <p:cNvSpPr>
            <a:spLocks noGrp="1"/>
          </p:cNvSpPr>
          <p:nvPr>
            <p:ph idx="13"/>
          </p:nvPr>
        </p:nvSpPr>
        <p:spPr>
          <a:xfrm>
            <a:off x="6244824" y="1863978"/>
            <a:ext cx="5566176" cy="4352544"/>
          </a:xfrm>
        </p:spPr>
        <p:txBody>
          <a:bodyPr>
            <a:normAutofit/>
          </a:bodyPr>
          <a:lstStyle>
            <a:lvl1pPr marL="0" indent="0" algn="l">
              <a:buNone/>
              <a:defRPr sz="2400">
                <a:solidFill>
                  <a:schemeClr val="tx1"/>
                </a:solidFill>
                <a:latin typeface="+mj-lt"/>
              </a:defRPr>
            </a:lvl1pPr>
            <a:lvl2pPr marL="457200" indent="0" algn="l">
              <a:buNone/>
              <a:defRPr sz="2400">
                <a:solidFill>
                  <a:schemeClr val="tx1"/>
                </a:solidFill>
                <a:latin typeface="+mj-lt"/>
              </a:defRPr>
            </a:lvl2pPr>
            <a:lvl3pPr marL="914400" indent="0" algn="l">
              <a:buNone/>
              <a:defRPr sz="2400">
                <a:solidFill>
                  <a:schemeClr val="tx1"/>
                </a:solidFill>
                <a:latin typeface="+mj-lt"/>
              </a:defRPr>
            </a:lvl3pPr>
            <a:lvl4pPr marL="1371600" indent="0" algn="l">
              <a:buNone/>
              <a:defRPr sz="2400">
                <a:solidFill>
                  <a:schemeClr val="tx1"/>
                </a:solidFill>
                <a:latin typeface="+mj-lt"/>
              </a:defRPr>
            </a:lvl4pPr>
            <a:lvl5pPr marL="1828800" indent="0" algn="l">
              <a:buNone/>
              <a:defRPr sz="2400">
                <a:solidFill>
                  <a:schemeClr val="tx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839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376629" y="611455"/>
            <a:ext cx="10646275" cy="1356607"/>
          </a:xfrm>
        </p:spPr>
        <p:txBody>
          <a:bodyPr anchor="t" anchorCtr="0">
            <a:normAutofit/>
          </a:bodyPr>
          <a:lstStyle>
            <a:lvl1pPr algn="l">
              <a:defRPr sz="6000">
                <a:solidFill>
                  <a:schemeClr val="tx1"/>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370390" y="1883664"/>
            <a:ext cx="11386181" cy="4352544"/>
          </a:xfrm>
        </p:spPr>
        <p:txBody>
          <a:bodyPr>
            <a:normAutofit/>
          </a:bodyPr>
          <a:lstStyle>
            <a:lvl1pPr marL="0" indent="0" algn="l">
              <a:buNone/>
              <a:defRPr sz="2400">
                <a:solidFill>
                  <a:schemeClr val="tx1"/>
                </a:solidFill>
                <a:latin typeface="+mj-lt"/>
              </a:defRPr>
            </a:lvl1pPr>
            <a:lvl2pPr marL="457200" indent="0" algn="l">
              <a:buNone/>
              <a:defRPr sz="2400">
                <a:solidFill>
                  <a:schemeClr val="tx1"/>
                </a:solidFill>
                <a:latin typeface="+mj-lt"/>
              </a:defRPr>
            </a:lvl2pPr>
            <a:lvl3pPr marL="914400" indent="0" algn="l">
              <a:buNone/>
              <a:defRPr sz="2400">
                <a:solidFill>
                  <a:schemeClr val="tx1"/>
                </a:solidFill>
                <a:latin typeface="+mj-lt"/>
              </a:defRPr>
            </a:lvl3pPr>
            <a:lvl4pPr marL="1371600" indent="0" algn="l">
              <a:buNone/>
              <a:defRPr sz="2400">
                <a:solidFill>
                  <a:schemeClr val="tx1"/>
                </a:solidFill>
                <a:latin typeface="+mj-lt"/>
              </a:defRPr>
            </a:lvl4pPr>
            <a:lvl5pPr marL="1828800" indent="0" algn="l">
              <a:buNone/>
              <a:defRPr sz="2400">
                <a:solidFill>
                  <a:schemeClr val="tx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D8458DC-876E-488A-944B-22A18113BE07}"/>
              </a:ext>
            </a:extLst>
          </p:cNvPr>
          <p:cNvSpPr>
            <a:spLocks noGrp="1"/>
          </p:cNvSpPr>
          <p:nvPr>
            <p:ph type="dt" sz="half" idx="10"/>
          </p:nvPr>
        </p:nvSpPr>
        <p:spPr>
          <a:xfrm>
            <a:off x="381000" y="6356350"/>
            <a:ext cx="2743200" cy="365125"/>
          </a:xfrm>
          <a:prstGeom prst="rect">
            <a:avLst/>
          </a:prstGeom>
        </p:spPr>
        <p:txBody>
          <a:bodyPr/>
          <a:lstStyle>
            <a:lvl1pPr>
              <a:defRPr>
                <a:latin typeface="+mn-lt"/>
              </a:defRPr>
            </a:lvl1pPr>
          </a:lstStyle>
          <a:p>
            <a:r>
              <a:rPr lang="en-US"/>
              <a:t>January 11, 2022</a:t>
            </a:r>
            <a:endParaRPr lang="en-US" dirty="0"/>
          </a:p>
        </p:txBody>
      </p:sp>
      <p:sp>
        <p:nvSpPr>
          <p:cNvPr id="5" name="Footer Placeholder 4">
            <a:extLst>
              <a:ext uri="{FF2B5EF4-FFF2-40B4-BE49-F238E27FC236}">
                <a16:creationId xmlns:a16="http://schemas.microsoft.com/office/drawing/2014/main" id="{5D8DA1A0-979E-4983-A719-E249D39F2257}"/>
              </a:ext>
            </a:extLst>
          </p:cNvPr>
          <p:cNvSpPr>
            <a:spLocks noGrp="1"/>
          </p:cNvSpPr>
          <p:nvPr>
            <p:ph type="ftr" sz="quarter" idx="11"/>
          </p:nvPr>
        </p:nvSpPr>
        <p:spPr>
          <a:xfrm>
            <a:off x="4038600" y="6356350"/>
            <a:ext cx="4114800" cy="365125"/>
          </a:xfrm>
          <a:prstGeom prst="rect">
            <a:avLst/>
          </a:prstGeom>
        </p:spPr>
        <p:txBody>
          <a:bodyPr/>
          <a:lstStyle>
            <a:lvl1pPr>
              <a:defRPr>
                <a:latin typeface="+mn-lt"/>
              </a:defRPr>
            </a:lvl1pPr>
          </a:lstStyle>
          <a:p>
            <a:r>
              <a:rPr lang="en-US"/>
              <a:t>California Department of Education</a:t>
            </a:r>
            <a:endParaRPr lang="en-US" dirty="0"/>
          </a:p>
        </p:txBody>
      </p:sp>
      <p:sp>
        <p:nvSpPr>
          <p:cNvPr id="6" name="Slide Number Placeholder 5">
            <a:extLst>
              <a:ext uri="{FF2B5EF4-FFF2-40B4-BE49-F238E27FC236}">
                <a16:creationId xmlns:a16="http://schemas.microsoft.com/office/drawing/2014/main" id="{E1C9D0CB-E1A8-47F0-B2C6-6F370F7EC383}"/>
              </a:ext>
            </a:extLst>
          </p:cNvPr>
          <p:cNvSpPr>
            <a:spLocks noGrp="1"/>
          </p:cNvSpPr>
          <p:nvPr>
            <p:ph type="sldNum" sz="quarter" idx="12"/>
          </p:nvPr>
        </p:nvSpPr>
        <p:spPr>
          <a:xfrm>
            <a:off x="10713308" y="6356350"/>
            <a:ext cx="1097692" cy="365125"/>
          </a:xfrm>
        </p:spPr>
        <p:txBody>
          <a:bodyPr/>
          <a:lstStyle>
            <a:lvl1pPr>
              <a:defRPr>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094078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Placeholder 10" descr="close up of wood rings">
            <a:extLst>
              <a:ext uri="{FF2B5EF4-FFF2-40B4-BE49-F238E27FC236}">
                <a16:creationId xmlns:a16="http://schemas.microsoft.com/office/drawing/2014/main" id="{5EC1CC82-9D67-42B2-858B-7CD1F8C123CC}"/>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11200"/>
                    </a14:imgEffect>
                    <a14:imgEffect>
                      <a14:saturation sat="300000"/>
                    </a14:imgEffect>
                    <a14:imgEffect>
                      <a14:brightnessContrast contrast="-28000"/>
                    </a14:imgEffect>
                  </a14:imgLayer>
                </a14:imgProps>
              </a:ext>
              <a:ext uri="{28A0092B-C50C-407E-A947-70E740481C1C}">
                <a14:useLocalDpi xmlns:a14="http://schemas.microsoft.com/office/drawing/2010/main"/>
              </a:ext>
            </a:extLst>
          </a:blip>
          <a:srcRect/>
          <a:stretch/>
        </p:blipFill>
        <p:spPr>
          <a:xfrm>
            <a:off x="0" y="0"/>
            <a:ext cx="12192000" cy="2945761"/>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1" y="2631132"/>
            <a:ext cx="11118272" cy="1662546"/>
          </a:xfrm>
          <a:solidFill>
            <a:schemeClr val="tx1">
              <a:alpha val="89000"/>
            </a:schemeClr>
          </a:solidFill>
        </p:spPr>
        <p:txBody>
          <a:bodyPr lIns="914400" anchor="ctr" anchorCtr="0"/>
          <a:lstStyle>
            <a:lvl1pPr>
              <a:defRPr sz="6000">
                <a:solidFill>
                  <a:schemeClr val="bg1"/>
                </a:solidFill>
                <a:latin typeface="+mj-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838200" y="4593635"/>
            <a:ext cx="9926782" cy="1662546"/>
          </a:xfrm>
        </p:spPr>
        <p:txBody>
          <a:bodyPr/>
          <a:lstStyle>
            <a:lvl1pPr marL="0" indent="0">
              <a:buNone/>
              <a:defRPr sz="24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cxnSp>
        <p:nvCxnSpPr>
          <p:cNvPr id="10" name="Straight Connector 9">
            <a:extLst>
              <a:ext uri="{FF2B5EF4-FFF2-40B4-BE49-F238E27FC236}">
                <a16:creationId xmlns:a16="http://schemas.microsoft.com/office/drawing/2014/main" id="{6E747029-9859-DC45-9A77-7E1D4D104189}"/>
              </a:ext>
            </a:extLst>
          </p:cNvPr>
          <p:cNvCxnSpPr>
            <a:cxnSpLocks/>
          </p:cNvCxnSpPr>
          <p:nvPr userDrawn="1"/>
        </p:nvCxnSpPr>
        <p:spPr>
          <a:xfrm>
            <a:off x="7605486" y="6256186"/>
            <a:ext cx="458651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Date Placeholder 3">
            <a:extLst>
              <a:ext uri="{FF2B5EF4-FFF2-40B4-BE49-F238E27FC236}">
                <a16:creationId xmlns:a16="http://schemas.microsoft.com/office/drawing/2014/main" id="{96DEBBF3-C67B-47A9-B715-36E7E467ECA6}"/>
              </a:ext>
            </a:extLst>
          </p:cNvPr>
          <p:cNvSpPr>
            <a:spLocks noGrp="1"/>
          </p:cNvSpPr>
          <p:nvPr>
            <p:ph type="dt" sz="half" idx="11"/>
          </p:nvPr>
        </p:nvSpPr>
        <p:spPr>
          <a:xfrm>
            <a:off x="381000" y="6356350"/>
            <a:ext cx="2743200" cy="365125"/>
          </a:xfrm>
          <a:prstGeom prst="rect">
            <a:avLst/>
          </a:prstGeom>
        </p:spPr>
        <p:txBody>
          <a:bodyPr/>
          <a:lstStyle/>
          <a:p>
            <a:r>
              <a:rPr lang="en-US"/>
              <a:t>January 11, 2022</a:t>
            </a:r>
            <a:endParaRPr lang="en-US" dirty="0"/>
          </a:p>
        </p:txBody>
      </p:sp>
      <p:sp>
        <p:nvSpPr>
          <p:cNvPr id="7" name="Footer Placeholder 4">
            <a:extLst>
              <a:ext uri="{FF2B5EF4-FFF2-40B4-BE49-F238E27FC236}">
                <a16:creationId xmlns:a16="http://schemas.microsoft.com/office/drawing/2014/main" id="{E476355C-0230-4853-AF11-0A1B0AD8EB8D}"/>
              </a:ext>
            </a:extLst>
          </p:cNvPr>
          <p:cNvSpPr>
            <a:spLocks noGrp="1"/>
          </p:cNvSpPr>
          <p:nvPr>
            <p:ph type="ftr" sz="quarter" idx="12"/>
          </p:nvPr>
        </p:nvSpPr>
        <p:spPr>
          <a:xfrm>
            <a:off x="4038600" y="6356350"/>
            <a:ext cx="4114800" cy="365125"/>
          </a:xfrm>
          <a:prstGeom prst="rect">
            <a:avLst/>
          </a:prstGeom>
        </p:spPr>
        <p:txBody>
          <a:bodyPr/>
          <a:lstStyle/>
          <a:p>
            <a:r>
              <a:rPr lang="en-US"/>
              <a:t>California Department of Education</a:t>
            </a:r>
            <a:endParaRPr lang="en-US" dirty="0"/>
          </a:p>
        </p:txBody>
      </p:sp>
      <p:sp>
        <p:nvSpPr>
          <p:cNvPr id="8" name="Slide Number Placeholder 5">
            <a:extLst>
              <a:ext uri="{FF2B5EF4-FFF2-40B4-BE49-F238E27FC236}">
                <a16:creationId xmlns:a16="http://schemas.microsoft.com/office/drawing/2014/main" id="{D0A15523-9DC0-4DB6-AAB5-709BE171FB04}"/>
              </a:ext>
            </a:extLst>
          </p:cNvPr>
          <p:cNvSpPr>
            <a:spLocks noGrp="1"/>
          </p:cNvSpPr>
          <p:nvPr>
            <p:ph type="sldNum" sz="quarter" idx="13"/>
          </p:nvPr>
        </p:nvSpPr>
        <p:spPr>
          <a:xfrm>
            <a:off x="10713308" y="6356350"/>
            <a:ext cx="1097692" cy="365125"/>
          </a:xfrm>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802635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11" name="Picture Placeholder 9" descr="close up of a pile of rusted nails">
            <a:extLst>
              <a:ext uri="{FF2B5EF4-FFF2-40B4-BE49-F238E27FC236}">
                <a16:creationId xmlns:a16="http://schemas.microsoft.com/office/drawing/2014/main" id="{A773FD7E-64E9-444C-A274-60ABE1411B99}"/>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3911600"/>
            <a:ext cx="12199938" cy="2946400"/>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831850" y="676650"/>
            <a:ext cx="10515600" cy="1252163"/>
          </a:xfrm>
        </p:spPr>
        <p:txBody>
          <a:bodyPr anchor="ctr" anchorCtr="0"/>
          <a:lstStyle>
            <a:lvl1pPr>
              <a:defRPr sz="6000">
                <a:solidFill>
                  <a:schemeClr val="tx1"/>
                </a:solidFill>
                <a:latin typeface="+mj-lt"/>
              </a:defRPr>
            </a:lvl1pPr>
          </a:lstStyle>
          <a:p>
            <a:r>
              <a:rPr lang="en-US" dirty="0"/>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831850" y="1928813"/>
            <a:ext cx="10515600" cy="1645660"/>
          </a:xfrm>
        </p:spPr>
        <p:txBody>
          <a:bodyPr/>
          <a:lstStyle>
            <a:lvl1pPr marL="0" indent="0">
              <a:lnSpc>
                <a:spcPct val="100000"/>
              </a:lnSpc>
              <a:buNone/>
              <a:defRPr sz="24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cxnSp>
        <p:nvCxnSpPr>
          <p:cNvPr id="6" name="Straight Connector 5">
            <a:extLst>
              <a:ext uri="{FF2B5EF4-FFF2-40B4-BE49-F238E27FC236}">
                <a16:creationId xmlns:a16="http://schemas.microsoft.com/office/drawing/2014/main" id="{96333DBA-ED5F-B346-8E4B-C25112DBA651}"/>
              </a:ext>
            </a:extLst>
          </p:cNvPr>
          <p:cNvCxnSpPr>
            <a:cxnSpLocks/>
          </p:cNvCxnSpPr>
          <p:nvPr userDrawn="1"/>
        </p:nvCxnSpPr>
        <p:spPr>
          <a:xfrm rot="16200000">
            <a:off x="10505786" y="-1017238"/>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Date Placeholder 3">
            <a:extLst>
              <a:ext uri="{FF2B5EF4-FFF2-40B4-BE49-F238E27FC236}">
                <a16:creationId xmlns:a16="http://schemas.microsoft.com/office/drawing/2014/main" id="{8D41C68D-A186-4D75-82A5-8C2768B18462}"/>
              </a:ext>
            </a:extLst>
          </p:cNvPr>
          <p:cNvSpPr>
            <a:spLocks noGrp="1"/>
          </p:cNvSpPr>
          <p:nvPr>
            <p:ph type="dt" sz="half" idx="11"/>
          </p:nvPr>
        </p:nvSpPr>
        <p:spPr>
          <a:xfrm>
            <a:off x="381000" y="6356350"/>
            <a:ext cx="2743200" cy="365125"/>
          </a:xfrm>
          <a:prstGeom prst="rect">
            <a:avLst/>
          </a:prstGeom>
        </p:spPr>
        <p:txBody>
          <a:bodyPr/>
          <a:lstStyle>
            <a:lvl1pPr>
              <a:defRPr>
                <a:solidFill>
                  <a:schemeClr val="bg1"/>
                </a:solidFill>
              </a:defRPr>
            </a:lvl1pPr>
          </a:lstStyle>
          <a:p>
            <a:r>
              <a:rPr lang="en-US"/>
              <a:t>January 11, 2022</a:t>
            </a:r>
            <a:endParaRPr lang="en-US" dirty="0"/>
          </a:p>
        </p:txBody>
      </p:sp>
      <p:sp>
        <p:nvSpPr>
          <p:cNvPr id="9" name="Footer Placeholder 6">
            <a:extLst>
              <a:ext uri="{FF2B5EF4-FFF2-40B4-BE49-F238E27FC236}">
                <a16:creationId xmlns:a16="http://schemas.microsoft.com/office/drawing/2014/main" id="{88CEBD28-6BC1-4BA2-9AB9-287381DFB668}"/>
              </a:ext>
            </a:extLst>
          </p:cNvPr>
          <p:cNvSpPr>
            <a:spLocks noGrp="1"/>
          </p:cNvSpPr>
          <p:nvPr>
            <p:ph type="ftr" sz="quarter" idx="12"/>
          </p:nvPr>
        </p:nvSpPr>
        <p:spPr>
          <a:xfrm>
            <a:off x="4038600" y="6356350"/>
            <a:ext cx="4114800" cy="365125"/>
          </a:xfrm>
          <a:prstGeom prst="rect">
            <a:avLst/>
          </a:prstGeom>
        </p:spPr>
        <p:txBody>
          <a:bodyPr/>
          <a:lstStyle>
            <a:lvl1pPr>
              <a:defRPr>
                <a:solidFill>
                  <a:schemeClr val="bg1"/>
                </a:solidFill>
              </a:defRPr>
            </a:lvl1pPr>
          </a:lstStyle>
          <a:p>
            <a:r>
              <a:rPr lang="en-US"/>
              <a:t>California Department of Education</a:t>
            </a:r>
            <a:endParaRPr lang="en-US" dirty="0"/>
          </a:p>
        </p:txBody>
      </p:sp>
      <p:sp>
        <p:nvSpPr>
          <p:cNvPr id="10" name="Slide Number Placeholder 7">
            <a:extLst>
              <a:ext uri="{FF2B5EF4-FFF2-40B4-BE49-F238E27FC236}">
                <a16:creationId xmlns:a16="http://schemas.microsoft.com/office/drawing/2014/main" id="{F89D9479-2604-412D-9703-94A042E59FB4}"/>
              </a:ext>
            </a:extLst>
          </p:cNvPr>
          <p:cNvSpPr>
            <a:spLocks noGrp="1"/>
          </p:cNvSpPr>
          <p:nvPr>
            <p:ph type="sldNum" sz="quarter" idx="13"/>
          </p:nvPr>
        </p:nvSpPr>
        <p:spPr>
          <a:xfrm>
            <a:off x="10713308" y="6356350"/>
            <a:ext cx="1097692" cy="365125"/>
          </a:xfrm>
        </p:spPr>
        <p:txBody>
          <a:bodyPr/>
          <a:lstStyle>
            <a:lvl1pPr>
              <a:defRPr>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036792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a:xfrm>
            <a:off x="7435119" y="3846786"/>
            <a:ext cx="4137288" cy="2253977"/>
          </a:xfrm>
        </p:spPr>
        <p:txBody>
          <a:bodyPr anchor="t" anchorCtr="0">
            <a:noAutofit/>
          </a:bodyPr>
          <a:lstStyle>
            <a:lvl1pPr>
              <a:defRPr sz="6000">
                <a:latin typeface="+mj-lt"/>
              </a:defRPr>
            </a:lvl1pPr>
          </a:lstStyle>
          <a:p>
            <a:r>
              <a:rPr lang="en-US"/>
              <a:t>Click to edit Master title style</a:t>
            </a:r>
          </a:p>
        </p:txBody>
      </p:sp>
      <p:cxnSp>
        <p:nvCxnSpPr>
          <p:cNvPr id="10" name="Straight Connector 9">
            <a:extLst>
              <a:ext uri="{FF2B5EF4-FFF2-40B4-BE49-F238E27FC236}">
                <a16:creationId xmlns:a16="http://schemas.microsoft.com/office/drawing/2014/main" id="{AE083BCB-EF8C-3B45-B3E0-6094D68C1246}"/>
              </a:ext>
            </a:extLst>
          </p:cNvPr>
          <p:cNvCxnSpPr>
            <a:cxnSpLocks/>
          </p:cNvCxnSpPr>
          <p:nvPr userDrawn="1"/>
        </p:nvCxnSpPr>
        <p:spPr>
          <a:xfrm>
            <a:off x="7615000" y="0"/>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Date Placeholder 2">
            <a:extLst>
              <a:ext uri="{FF2B5EF4-FFF2-40B4-BE49-F238E27FC236}">
                <a16:creationId xmlns:a16="http://schemas.microsoft.com/office/drawing/2014/main" id="{22378FC3-0625-417F-9504-AB7309504767}"/>
              </a:ext>
            </a:extLst>
          </p:cNvPr>
          <p:cNvSpPr>
            <a:spLocks noGrp="1"/>
          </p:cNvSpPr>
          <p:nvPr>
            <p:ph type="dt" sz="half" idx="15"/>
          </p:nvPr>
        </p:nvSpPr>
        <p:spPr>
          <a:xfrm>
            <a:off x="381000" y="6356350"/>
            <a:ext cx="2743200" cy="365125"/>
          </a:xfrm>
          <a:prstGeom prst="rect">
            <a:avLst/>
          </a:prstGeom>
        </p:spPr>
        <p:txBody>
          <a:bodyPr/>
          <a:lstStyle/>
          <a:p>
            <a:r>
              <a:rPr lang="en-US"/>
              <a:t>January 11, 2022</a:t>
            </a:r>
            <a:endParaRPr lang="en-US" dirty="0"/>
          </a:p>
        </p:txBody>
      </p:sp>
      <p:sp>
        <p:nvSpPr>
          <p:cNvPr id="6" name="Footer Placeholder 3">
            <a:extLst>
              <a:ext uri="{FF2B5EF4-FFF2-40B4-BE49-F238E27FC236}">
                <a16:creationId xmlns:a16="http://schemas.microsoft.com/office/drawing/2014/main" id="{BF811660-F20D-49FF-9445-C36E49BD31DE}"/>
              </a:ext>
            </a:extLst>
          </p:cNvPr>
          <p:cNvSpPr>
            <a:spLocks noGrp="1"/>
          </p:cNvSpPr>
          <p:nvPr>
            <p:ph type="ftr" sz="quarter" idx="16"/>
          </p:nvPr>
        </p:nvSpPr>
        <p:spPr>
          <a:xfrm>
            <a:off x="4038600" y="6356350"/>
            <a:ext cx="4114800" cy="365125"/>
          </a:xfrm>
          <a:prstGeom prst="rect">
            <a:avLst/>
          </a:prstGeom>
        </p:spPr>
        <p:txBody>
          <a:bodyPr/>
          <a:lstStyle/>
          <a:p>
            <a:r>
              <a:rPr lang="en-US"/>
              <a:t>California Department of Education</a:t>
            </a:r>
            <a:endParaRPr lang="en-US" dirty="0"/>
          </a:p>
        </p:txBody>
      </p:sp>
      <p:sp>
        <p:nvSpPr>
          <p:cNvPr id="7" name="Slide Number Placeholder 4">
            <a:extLst>
              <a:ext uri="{FF2B5EF4-FFF2-40B4-BE49-F238E27FC236}">
                <a16:creationId xmlns:a16="http://schemas.microsoft.com/office/drawing/2014/main" id="{9252CDD4-236D-4E0B-B7E5-1299FC84FC97}"/>
              </a:ext>
            </a:extLst>
          </p:cNvPr>
          <p:cNvSpPr>
            <a:spLocks noGrp="1"/>
          </p:cNvSpPr>
          <p:nvPr>
            <p:ph type="sldNum" sz="quarter" idx="17"/>
          </p:nvPr>
        </p:nvSpPr>
        <p:spPr>
          <a:xfrm>
            <a:off x="10713308" y="6356350"/>
            <a:ext cx="1097692" cy="365125"/>
          </a:xfrm>
        </p:spPr>
        <p:txBody>
          <a:bodyPr/>
          <a:lstStyle/>
          <a:p>
            <a:fld id="{294A09A9-5501-47C1-A89A-A340965A2BE2}" type="slidenum">
              <a:rPr lang="en-US" smtClean="0"/>
              <a:pPr/>
              <a:t>‹#›</a:t>
            </a:fld>
            <a:endParaRPr lang="en-US" dirty="0"/>
          </a:p>
        </p:txBody>
      </p:sp>
      <p:sp>
        <p:nvSpPr>
          <p:cNvPr id="4" name="Content Placeholder 3">
            <a:extLst>
              <a:ext uri="{FF2B5EF4-FFF2-40B4-BE49-F238E27FC236}">
                <a16:creationId xmlns:a16="http://schemas.microsoft.com/office/drawing/2014/main" id="{8B1B4795-BF5C-4B23-8699-67DE6AE92443}"/>
              </a:ext>
            </a:extLst>
          </p:cNvPr>
          <p:cNvSpPr>
            <a:spLocks noGrp="1"/>
          </p:cNvSpPr>
          <p:nvPr>
            <p:ph sz="quarter" idx="18"/>
          </p:nvPr>
        </p:nvSpPr>
        <p:spPr>
          <a:xfrm>
            <a:off x="112713" y="103188"/>
            <a:ext cx="7245350" cy="599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0694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a:xfrm>
            <a:off x="502303" y="3663846"/>
            <a:ext cx="4385565" cy="2235016"/>
          </a:xfrm>
        </p:spPr>
        <p:txBody>
          <a:bodyPr anchor="t" anchorCtr="0">
            <a:normAutofit/>
          </a:bodyPr>
          <a:lstStyle>
            <a:lvl1pPr algn="l">
              <a:defRPr sz="5400">
                <a:latin typeface="+mj-lt"/>
              </a:defRPr>
            </a:lvl1pPr>
          </a:lstStyle>
          <a:p>
            <a:r>
              <a:rPr lang="en-US"/>
              <a:t>Click to edit Master title style</a:t>
            </a:r>
          </a:p>
        </p:txBody>
      </p:sp>
      <p:cxnSp>
        <p:nvCxnSpPr>
          <p:cNvPr id="10" name="Straight Connector 9">
            <a:extLst>
              <a:ext uri="{FF2B5EF4-FFF2-40B4-BE49-F238E27FC236}">
                <a16:creationId xmlns:a16="http://schemas.microsoft.com/office/drawing/2014/main" id="{AE083BCB-EF8C-3B45-B3E0-6094D68C1246}"/>
              </a:ext>
            </a:extLst>
          </p:cNvPr>
          <p:cNvCxnSpPr>
            <a:cxnSpLocks/>
          </p:cNvCxnSpPr>
          <p:nvPr userDrawn="1"/>
        </p:nvCxnSpPr>
        <p:spPr>
          <a:xfrm>
            <a:off x="4523214" y="0"/>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B039E4E5-7FFE-CC4B-8842-71AE4FA8604C}"/>
              </a:ext>
            </a:extLst>
          </p:cNvPr>
          <p:cNvSpPr>
            <a:spLocks noGrp="1"/>
          </p:cNvSpPr>
          <p:nvPr>
            <p:ph type="body" sz="quarter" idx="13"/>
          </p:nvPr>
        </p:nvSpPr>
        <p:spPr>
          <a:xfrm>
            <a:off x="5789850" y="3667020"/>
            <a:ext cx="5564845" cy="2235016"/>
          </a:xfrm>
        </p:spPr>
        <p:txBody>
          <a:bodyPr>
            <a:noAutofit/>
          </a:bodyPr>
          <a:lstStyle>
            <a:lvl1pPr marL="0" indent="0">
              <a:buNone/>
              <a:defRPr sz="2400">
                <a:solidFill>
                  <a:schemeClr val="tx2"/>
                </a:solidFill>
                <a:latin typeface="+mj-lt"/>
              </a:defRPr>
            </a:lvl1pPr>
            <a:lvl2pPr marL="457200" indent="0">
              <a:buNone/>
              <a:defRPr sz="2000">
                <a:solidFill>
                  <a:schemeClr val="tx2"/>
                </a:solidFill>
                <a:latin typeface="+mj-lt"/>
              </a:defRPr>
            </a:lvl2pPr>
            <a:lvl3pPr marL="914400" indent="0">
              <a:buNone/>
              <a:defRPr sz="1800">
                <a:solidFill>
                  <a:schemeClr val="tx2"/>
                </a:solidFill>
                <a:latin typeface="+mj-lt"/>
              </a:defRPr>
            </a:lvl3pPr>
            <a:lvl4pPr marL="1371600" indent="0">
              <a:buNone/>
              <a:defRPr sz="1600">
                <a:solidFill>
                  <a:schemeClr val="tx2"/>
                </a:solidFill>
                <a:latin typeface="+mj-lt"/>
              </a:defRPr>
            </a:lvl4pPr>
            <a:lvl5pPr marL="1828800" indent="0">
              <a:buNone/>
              <a:defRPr sz="1600">
                <a:solidFill>
                  <a:schemeClr val="tx2"/>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130245D5-FEED-9942-BB36-B4B0944B9E5A}"/>
              </a:ext>
            </a:extLst>
          </p:cNvPr>
          <p:cNvSpPr>
            <a:spLocks noGrp="1"/>
          </p:cNvSpPr>
          <p:nvPr>
            <p:ph type="pic" sz="quarter" idx="14"/>
          </p:nvPr>
        </p:nvSpPr>
        <p:spPr>
          <a:xfrm>
            <a:off x="5789613" y="549275"/>
            <a:ext cx="2555875" cy="2838450"/>
          </a:xfrm>
        </p:spPr>
        <p:txBody>
          <a:bodyPr/>
          <a:lstStyle/>
          <a:p>
            <a:r>
              <a:rPr lang="en-US"/>
              <a:t>Click icon to add picture</a:t>
            </a:r>
            <a:endParaRPr lang="en-US" dirty="0"/>
          </a:p>
        </p:txBody>
      </p:sp>
      <p:sp>
        <p:nvSpPr>
          <p:cNvPr id="11" name="Picture Placeholder 3">
            <a:extLst>
              <a:ext uri="{FF2B5EF4-FFF2-40B4-BE49-F238E27FC236}">
                <a16:creationId xmlns:a16="http://schemas.microsoft.com/office/drawing/2014/main" id="{5EE6AB47-FCD9-0E4A-8E1D-B4C8D134BB3C}"/>
              </a:ext>
            </a:extLst>
          </p:cNvPr>
          <p:cNvSpPr>
            <a:spLocks noGrp="1"/>
          </p:cNvSpPr>
          <p:nvPr>
            <p:ph type="pic" sz="quarter" idx="15"/>
          </p:nvPr>
        </p:nvSpPr>
        <p:spPr>
          <a:xfrm>
            <a:off x="8798820" y="549275"/>
            <a:ext cx="2555875" cy="2838450"/>
          </a:xfrm>
        </p:spPr>
        <p:txBody>
          <a:bodyPr/>
          <a:lstStyle/>
          <a:p>
            <a:r>
              <a:rPr lang="en-US"/>
              <a:t>Click icon to add picture</a:t>
            </a:r>
            <a:endParaRPr lang="en-US" dirty="0"/>
          </a:p>
        </p:txBody>
      </p:sp>
      <p:sp>
        <p:nvSpPr>
          <p:cNvPr id="12" name="Rectangle 11">
            <a:extLst>
              <a:ext uri="{FF2B5EF4-FFF2-40B4-BE49-F238E27FC236}">
                <a16:creationId xmlns:a16="http://schemas.microsoft.com/office/drawing/2014/main" id="{0D878389-B981-B246-9A16-3137079B452D}"/>
              </a:ext>
            </a:extLst>
          </p:cNvPr>
          <p:cNvSpPr/>
          <p:nvPr userDrawn="1"/>
        </p:nvSpPr>
        <p:spPr>
          <a:xfrm>
            <a:off x="0" y="6174931"/>
            <a:ext cx="12192000" cy="6837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ate Placeholder 2">
            <a:extLst>
              <a:ext uri="{FF2B5EF4-FFF2-40B4-BE49-F238E27FC236}">
                <a16:creationId xmlns:a16="http://schemas.microsoft.com/office/drawing/2014/main" id="{2B04B165-7AD0-4017-991A-53D3876388E7}"/>
              </a:ext>
            </a:extLst>
          </p:cNvPr>
          <p:cNvSpPr>
            <a:spLocks noGrp="1"/>
          </p:cNvSpPr>
          <p:nvPr>
            <p:ph type="dt" sz="half" idx="16"/>
          </p:nvPr>
        </p:nvSpPr>
        <p:spPr>
          <a:xfrm>
            <a:off x="381000" y="6356350"/>
            <a:ext cx="2743200" cy="365125"/>
          </a:xfrm>
          <a:prstGeom prst="rect">
            <a:avLst/>
          </a:prstGeom>
        </p:spPr>
        <p:txBody>
          <a:bodyPr/>
          <a:lstStyle>
            <a:lvl1pPr>
              <a:defRPr>
                <a:solidFill>
                  <a:schemeClr val="bg1"/>
                </a:solidFill>
              </a:defRPr>
            </a:lvl1pPr>
          </a:lstStyle>
          <a:p>
            <a:r>
              <a:rPr lang="en-US"/>
              <a:t>January 11, 2022</a:t>
            </a:r>
            <a:endParaRPr lang="en-US" dirty="0"/>
          </a:p>
        </p:txBody>
      </p:sp>
      <p:sp>
        <p:nvSpPr>
          <p:cNvPr id="9" name="Footer Placeholder 4">
            <a:extLst>
              <a:ext uri="{FF2B5EF4-FFF2-40B4-BE49-F238E27FC236}">
                <a16:creationId xmlns:a16="http://schemas.microsoft.com/office/drawing/2014/main" id="{6DF0ACE5-9E0A-47E1-A9C1-193F90792C7E}"/>
              </a:ext>
            </a:extLst>
          </p:cNvPr>
          <p:cNvSpPr>
            <a:spLocks noGrp="1"/>
          </p:cNvSpPr>
          <p:nvPr>
            <p:ph type="ftr" sz="quarter" idx="17"/>
          </p:nvPr>
        </p:nvSpPr>
        <p:spPr>
          <a:xfrm>
            <a:off x="4038600" y="6356350"/>
            <a:ext cx="4114800" cy="365125"/>
          </a:xfrm>
          <a:prstGeom prst="rect">
            <a:avLst/>
          </a:prstGeom>
        </p:spPr>
        <p:txBody>
          <a:bodyPr/>
          <a:lstStyle>
            <a:lvl1pPr>
              <a:defRPr>
                <a:solidFill>
                  <a:schemeClr val="bg1"/>
                </a:solidFill>
              </a:defRPr>
            </a:lvl1pPr>
          </a:lstStyle>
          <a:p>
            <a:r>
              <a:rPr lang="en-US"/>
              <a:t>California Department of Education</a:t>
            </a:r>
            <a:endParaRPr lang="en-US" dirty="0"/>
          </a:p>
        </p:txBody>
      </p:sp>
      <p:sp>
        <p:nvSpPr>
          <p:cNvPr id="14" name="Slide Number Placeholder 5">
            <a:extLst>
              <a:ext uri="{FF2B5EF4-FFF2-40B4-BE49-F238E27FC236}">
                <a16:creationId xmlns:a16="http://schemas.microsoft.com/office/drawing/2014/main" id="{B5A32872-1E9F-499E-A0E5-E25A255707F1}"/>
              </a:ext>
            </a:extLst>
          </p:cNvPr>
          <p:cNvSpPr>
            <a:spLocks noGrp="1"/>
          </p:cNvSpPr>
          <p:nvPr>
            <p:ph type="sldNum" sz="quarter" idx="18"/>
          </p:nvPr>
        </p:nvSpPr>
        <p:spPr>
          <a:xfrm>
            <a:off x="10713308" y="6356350"/>
            <a:ext cx="1097692" cy="365125"/>
          </a:xfrm>
        </p:spPr>
        <p:txBody>
          <a:bodyPr/>
          <a:lstStyle>
            <a:lvl1pPr>
              <a:defRPr>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332282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4" name="Picture Placeholder 47" descr="close up of cut logs of wood">
            <a:extLst>
              <a:ext uri="{FF2B5EF4-FFF2-40B4-BE49-F238E27FC236}">
                <a16:creationId xmlns:a16="http://schemas.microsoft.com/office/drawing/2014/main" id="{2BD0E3F6-6905-4981-A14C-D4C5255BA33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1662113"/>
          </a:xfrm>
          <a:prstGeom prst="rect">
            <a:avLst/>
          </a:prstGeom>
        </p:spPr>
      </p:pic>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839788" y="2449822"/>
            <a:ext cx="4812867" cy="63626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39788" y="3152954"/>
            <a:ext cx="4812867"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6216563" y="2449822"/>
            <a:ext cx="5294154" cy="63626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6216563" y="3152954"/>
            <a:ext cx="5294154"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5F2090A0-772A-C549-8840-0CF48830E68A}"/>
              </a:ext>
            </a:extLst>
          </p:cNvPr>
          <p:cNvCxnSpPr>
            <a:cxnSpLocks/>
          </p:cNvCxnSpPr>
          <p:nvPr userDrawn="1"/>
        </p:nvCxnSpPr>
        <p:spPr>
          <a:xfrm>
            <a:off x="6763657" y="6256186"/>
            <a:ext cx="542834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08742881-DAF4-4DFE-8C09-2BCC306EF644}"/>
              </a:ext>
            </a:extLst>
          </p:cNvPr>
          <p:cNvSpPr>
            <a:spLocks noGrp="1"/>
          </p:cNvSpPr>
          <p:nvPr>
            <p:ph type="title"/>
          </p:nvPr>
        </p:nvSpPr>
        <p:spPr>
          <a:xfrm>
            <a:off x="1097279" y="493776"/>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endParaRPr lang="en-US" dirty="0"/>
          </a:p>
        </p:txBody>
      </p:sp>
      <p:sp>
        <p:nvSpPr>
          <p:cNvPr id="9" name="Date Placeholder 6">
            <a:extLst>
              <a:ext uri="{FF2B5EF4-FFF2-40B4-BE49-F238E27FC236}">
                <a16:creationId xmlns:a16="http://schemas.microsoft.com/office/drawing/2014/main" id="{DFC82FBA-0F09-4E2A-B286-CC1BAF61F3C0}"/>
              </a:ext>
            </a:extLst>
          </p:cNvPr>
          <p:cNvSpPr>
            <a:spLocks noGrp="1"/>
          </p:cNvSpPr>
          <p:nvPr>
            <p:ph type="dt" sz="half" idx="10"/>
          </p:nvPr>
        </p:nvSpPr>
        <p:spPr>
          <a:xfrm>
            <a:off x="381000" y="6356350"/>
            <a:ext cx="2743200" cy="365125"/>
          </a:xfrm>
          <a:prstGeom prst="rect">
            <a:avLst/>
          </a:prstGeom>
        </p:spPr>
        <p:txBody>
          <a:bodyPr/>
          <a:lstStyle/>
          <a:p>
            <a:r>
              <a:rPr lang="en-US"/>
              <a:t>January 11, 2022</a:t>
            </a:r>
            <a:endParaRPr lang="en-US" dirty="0"/>
          </a:p>
        </p:txBody>
      </p:sp>
      <p:sp>
        <p:nvSpPr>
          <p:cNvPr id="10" name="Footer Placeholder 10">
            <a:extLst>
              <a:ext uri="{FF2B5EF4-FFF2-40B4-BE49-F238E27FC236}">
                <a16:creationId xmlns:a16="http://schemas.microsoft.com/office/drawing/2014/main" id="{35C8B9BF-3225-42AC-AC54-8108B8778A75}"/>
              </a:ext>
            </a:extLst>
          </p:cNvPr>
          <p:cNvSpPr>
            <a:spLocks noGrp="1"/>
          </p:cNvSpPr>
          <p:nvPr>
            <p:ph type="ftr" sz="quarter" idx="11"/>
          </p:nvPr>
        </p:nvSpPr>
        <p:spPr>
          <a:xfrm>
            <a:off x="4038600" y="6356350"/>
            <a:ext cx="4114800" cy="365125"/>
          </a:xfrm>
          <a:prstGeom prst="rect">
            <a:avLst/>
          </a:prstGeom>
        </p:spPr>
        <p:txBody>
          <a:bodyPr/>
          <a:lstStyle/>
          <a:p>
            <a:r>
              <a:rPr lang="en-US"/>
              <a:t>California Department of Education</a:t>
            </a:r>
            <a:endParaRPr lang="en-US" dirty="0"/>
          </a:p>
        </p:txBody>
      </p:sp>
      <p:sp>
        <p:nvSpPr>
          <p:cNvPr id="13" name="Slide Number Placeholder 11">
            <a:extLst>
              <a:ext uri="{FF2B5EF4-FFF2-40B4-BE49-F238E27FC236}">
                <a16:creationId xmlns:a16="http://schemas.microsoft.com/office/drawing/2014/main" id="{B2CA33E4-9BFE-4DCE-972D-17F3F70642E2}"/>
              </a:ext>
            </a:extLst>
          </p:cNvPr>
          <p:cNvSpPr>
            <a:spLocks noGrp="1"/>
          </p:cNvSpPr>
          <p:nvPr>
            <p:ph type="sldNum" sz="quarter" idx="12"/>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062460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2" r:id="rId3"/>
    <p:sldLayoutId id="2147483659" r:id="rId4"/>
    <p:sldLayoutId id="2147483651" r:id="rId5"/>
    <p:sldLayoutId id="2147483662" r:id="rId6"/>
    <p:sldLayoutId id="2147483652" r:id="rId7"/>
    <p:sldLayoutId id="2147483661" r:id="rId8"/>
    <p:sldLayoutId id="2147483653" r:id="rId9"/>
    <p:sldLayoutId id="2147483660" r:id="rId10"/>
    <p:sldLayoutId id="2147483658" r:id="rId11"/>
    <p:sldLayoutId id="2147483664" r:id="rId12"/>
    <p:sldLayoutId id="2147483663" r:id="rId13"/>
    <p:sldLayoutId id="2147483665" r:id="rId14"/>
    <p:sldLayoutId id="2147483655" r:id="rId15"/>
    <p:sldLayoutId id="2147483656" r:id="rId16"/>
    <p:sldLayoutId id="2147483657" r:id="rId17"/>
    <p:sldLayoutId id="2147483670" r:id="rId18"/>
    <p:sldLayoutId id="2147483671" r:id="rId19"/>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hyperlink" Target="https://www.cde.ca.gov/ta/ac/cm/dashboardtoolkit.asp"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hyperlink" Target="https://www.cde.ca.gov/ta/ac/cm/localindicators.asp"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hyperlink" Target="https://mycdeconnect.org/"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www.cde.ca.gov/re/lc/documents/lcapactiontables.xlsx" TargetMode="External"/><Relationship Id="rId2" Type="http://schemas.openxmlformats.org/officeDocument/2006/relationships/hyperlink" Target="https://www.cde.ca.gov/re/lc/documents/adoptedlcaptemplate.docx" TargetMode="External"/><Relationship Id="rId1" Type="http://schemas.openxmlformats.org/officeDocument/2006/relationships/slideLayout" Target="../slideLayouts/slideLayout14.xml"/><Relationship Id="rId4" Type="http://schemas.openxmlformats.org/officeDocument/2006/relationships/hyperlink" Target="https://www.cde.ca.gov/re/lc/documents/budgetoverviewparent.xlsx"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hyperlink" Target="mailto:LCFF@cde.ca.gov"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AF029B-AE44-4040-93A3-400670DBD6A0}"/>
              </a:ext>
            </a:extLst>
          </p:cNvPr>
          <p:cNvSpPr>
            <a:spLocks noGrp="1"/>
          </p:cNvSpPr>
          <p:nvPr>
            <p:ph type="ctrTitle"/>
          </p:nvPr>
        </p:nvSpPr>
        <p:spPr/>
        <p:txBody>
          <a:bodyPr/>
          <a:lstStyle/>
          <a:p>
            <a:r>
              <a:rPr lang="en-US" dirty="0"/>
              <a:t>The 2023 Local Indicator Process</a:t>
            </a:r>
          </a:p>
        </p:txBody>
      </p:sp>
      <p:sp>
        <p:nvSpPr>
          <p:cNvPr id="5" name="Subtitle 4">
            <a:extLst>
              <a:ext uri="{FF2B5EF4-FFF2-40B4-BE49-F238E27FC236}">
                <a16:creationId xmlns:a16="http://schemas.microsoft.com/office/drawing/2014/main" id="{005AF4C9-4C0D-48E3-80B0-134A7357CC52}"/>
              </a:ext>
            </a:extLst>
          </p:cNvPr>
          <p:cNvSpPr>
            <a:spLocks noGrp="1"/>
          </p:cNvSpPr>
          <p:nvPr>
            <p:ph type="subTitle" idx="1"/>
          </p:nvPr>
        </p:nvSpPr>
        <p:spPr/>
        <p:txBody>
          <a:bodyPr/>
          <a:lstStyle/>
          <a:p>
            <a:r>
              <a:rPr lang="en-US" dirty="0"/>
              <a:t>California Department of Education</a:t>
            </a:r>
          </a:p>
          <a:p>
            <a:r>
              <a:rPr lang="en-US" dirty="0"/>
              <a:t>January 17, 2023</a:t>
            </a:r>
          </a:p>
        </p:txBody>
      </p:sp>
    </p:spTree>
    <p:extLst>
      <p:ext uri="{BB962C8B-B14F-4D97-AF65-F5344CB8AC3E}">
        <p14:creationId xmlns:p14="http://schemas.microsoft.com/office/powerpoint/2010/main" val="1293733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9B63C-AFB0-44E6-879E-52CB47789AA0}"/>
              </a:ext>
            </a:extLst>
          </p:cNvPr>
          <p:cNvSpPr>
            <a:spLocks noGrp="1"/>
          </p:cNvSpPr>
          <p:nvPr>
            <p:ph type="title"/>
          </p:nvPr>
        </p:nvSpPr>
        <p:spPr/>
        <p:txBody>
          <a:bodyPr/>
          <a:lstStyle/>
          <a:p>
            <a:r>
              <a:rPr lang="en-US" dirty="0"/>
              <a:t>State and Local Indicators</a:t>
            </a:r>
          </a:p>
        </p:txBody>
      </p:sp>
      <p:sp>
        <p:nvSpPr>
          <p:cNvPr id="3" name="Content Placeholder 2">
            <a:extLst>
              <a:ext uri="{FF2B5EF4-FFF2-40B4-BE49-F238E27FC236}">
                <a16:creationId xmlns:a16="http://schemas.microsoft.com/office/drawing/2014/main" id="{940CE9B7-A95E-4658-A765-2C1774689CC5}"/>
              </a:ext>
            </a:extLst>
          </p:cNvPr>
          <p:cNvSpPr>
            <a:spLocks noGrp="1"/>
          </p:cNvSpPr>
          <p:nvPr>
            <p:ph idx="1"/>
          </p:nvPr>
        </p:nvSpPr>
        <p:spPr/>
        <p:txBody>
          <a:bodyPr/>
          <a:lstStyle/>
          <a:p>
            <a:pPr marL="342900" indent="-342900">
              <a:spcBef>
                <a:spcPts val="0"/>
              </a:spcBef>
              <a:spcAft>
                <a:spcPts val="1200"/>
              </a:spcAft>
              <a:buFont typeface="Arial" panose="020B0604020202020204" pitchFamily="34" charset="0"/>
              <a:buChar char="•"/>
            </a:pPr>
            <a:r>
              <a:rPr lang="en-US" dirty="0">
                <a:solidFill>
                  <a:schemeClr val="tx1"/>
                </a:solidFill>
              </a:rPr>
              <a:t>The SBE adopted state and local indicators to measure school district and individual </a:t>
            </a:r>
            <a:r>
              <a:rPr lang="en-US" dirty="0" err="1">
                <a:solidFill>
                  <a:schemeClr val="tx1"/>
                </a:solidFill>
              </a:rPr>
              <a:t>schoolsite</a:t>
            </a:r>
            <a:r>
              <a:rPr lang="en-US" dirty="0">
                <a:solidFill>
                  <a:schemeClr val="tx1"/>
                </a:solidFill>
              </a:rPr>
              <a:t> performance in regard to each of the state priorities, as required by law</a:t>
            </a:r>
          </a:p>
          <a:p>
            <a:pPr marL="342900" indent="-342900">
              <a:spcBef>
                <a:spcPts val="0"/>
              </a:spcBef>
              <a:spcAft>
                <a:spcPts val="1200"/>
              </a:spcAft>
              <a:buFont typeface="Arial" panose="020B0604020202020204" pitchFamily="34" charset="0"/>
              <a:buChar char="•"/>
            </a:pPr>
            <a:r>
              <a:rPr lang="en-US" dirty="0">
                <a:solidFill>
                  <a:schemeClr val="tx1"/>
                </a:solidFill>
              </a:rPr>
              <a:t>Performance data on state and local indicators is publicly reported in the California School Dashboard (Dashboard)</a:t>
            </a:r>
          </a:p>
          <a:p>
            <a:pPr marL="800100" lvl="1" indent="-342900">
              <a:spcBef>
                <a:spcPts val="0"/>
              </a:spcBef>
              <a:spcAft>
                <a:spcPts val="1200"/>
              </a:spcAft>
              <a:buFont typeface="Arial" panose="020B0604020202020204" pitchFamily="34" charset="0"/>
              <a:buChar char="•"/>
            </a:pPr>
            <a:r>
              <a:rPr lang="en-US" dirty="0">
                <a:solidFill>
                  <a:schemeClr val="tx1"/>
                </a:solidFill>
              </a:rPr>
              <a:t>State Indicators apply to all LEAs, schools, and student groups and are based on data that is collected consistently across the state (Priorities 4, 5, 6 and 8)</a:t>
            </a:r>
          </a:p>
          <a:p>
            <a:pPr marL="800100" lvl="1" indent="-342900">
              <a:spcBef>
                <a:spcPts val="0"/>
              </a:spcBef>
              <a:spcAft>
                <a:spcPts val="1200"/>
              </a:spcAft>
              <a:buFont typeface="Arial" panose="020B0604020202020204" pitchFamily="34" charset="0"/>
              <a:buChar char="•"/>
            </a:pPr>
            <a:r>
              <a:rPr lang="en-US" dirty="0">
                <a:solidFill>
                  <a:schemeClr val="tx1"/>
                </a:solidFill>
              </a:rPr>
              <a:t>Local Indicators apply at the LEA and charter school level and are based on data collected at the local level (Priorities 1, 2, 3, 6, 7, 9 and 10)</a:t>
            </a:r>
          </a:p>
        </p:txBody>
      </p:sp>
      <p:sp>
        <p:nvSpPr>
          <p:cNvPr id="4" name="Slide Number Placeholder 3">
            <a:extLst>
              <a:ext uri="{FF2B5EF4-FFF2-40B4-BE49-F238E27FC236}">
                <a16:creationId xmlns:a16="http://schemas.microsoft.com/office/drawing/2014/main" id="{6A3D25A5-6498-4FCA-89EA-917DF981C8CB}"/>
              </a:ext>
            </a:extLst>
          </p:cNvPr>
          <p:cNvSpPr>
            <a:spLocks noGrp="1"/>
          </p:cNvSpPr>
          <p:nvPr>
            <p:ph type="sldNum" sz="quarter" idx="12"/>
          </p:nvPr>
        </p:nvSpPr>
        <p:spPr/>
        <p:txBody>
          <a:bodyPr/>
          <a:lstStyle/>
          <a:p>
            <a:fld id="{1E47FE53-EBF0-4DA7-9D9D-CC1C3A20F3CB}" type="slidenum">
              <a:rPr lang="en-US" smtClean="0"/>
              <a:pPr/>
              <a:t>10</a:t>
            </a:fld>
            <a:endParaRPr lang="en-US" dirty="0"/>
          </a:p>
        </p:txBody>
      </p:sp>
    </p:spTree>
    <p:extLst>
      <p:ext uri="{BB962C8B-B14F-4D97-AF65-F5344CB8AC3E}">
        <p14:creationId xmlns:p14="http://schemas.microsoft.com/office/powerpoint/2010/main" val="1387387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87FB4-5362-40D9-90AF-B0B2B3B8A786}"/>
              </a:ext>
            </a:extLst>
          </p:cNvPr>
          <p:cNvSpPr>
            <a:spLocks noGrp="1"/>
          </p:cNvSpPr>
          <p:nvPr>
            <p:ph type="title"/>
          </p:nvPr>
        </p:nvSpPr>
        <p:spPr/>
        <p:txBody>
          <a:bodyPr/>
          <a:lstStyle/>
          <a:p>
            <a:r>
              <a:rPr lang="en-US" dirty="0"/>
              <a:t>2022 Dashboard</a:t>
            </a:r>
          </a:p>
        </p:txBody>
      </p:sp>
      <p:sp>
        <p:nvSpPr>
          <p:cNvPr id="3" name="Content Placeholder 2">
            <a:extLst>
              <a:ext uri="{FF2B5EF4-FFF2-40B4-BE49-F238E27FC236}">
                <a16:creationId xmlns:a16="http://schemas.microsoft.com/office/drawing/2014/main" id="{3E9B0229-7B32-40E0-B41D-2B180F607F62}"/>
              </a:ext>
            </a:extLst>
          </p:cNvPr>
          <p:cNvSpPr>
            <a:spLocks noGrp="1"/>
          </p:cNvSpPr>
          <p:nvPr>
            <p:ph idx="1"/>
          </p:nvPr>
        </p:nvSpPr>
        <p:spPr/>
        <p:txBody>
          <a:bodyPr/>
          <a:lstStyle/>
          <a:p>
            <a:pPr marL="342900" lvl="0" indent="-342900">
              <a:buClr>
                <a:schemeClr val="dk1"/>
              </a:buClr>
              <a:buSzPts val="2400"/>
              <a:buFont typeface="Arial"/>
              <a:buChar char="•"/>
            </a:pPr>
            <a:r>
              <a:rPr lang="en-US" dirty="0">
                <a:solidFill>
                  <a:schemeClr val="dk1"/>
                </a:solidFill>
                <a:ea typeface="Century Gothic"/>
                <a:cs typeface="Century Gothic"/>
                <a:sym typeface="Century Gothic"/>
              </a:rPr>
              <a:t>LEAs will use the 2022 Dashboard state and local indicator data to inform the 2023-24 LCAP</a:t>
            </a:r>
          </a:p>
          <a:p>
            <a:pPr marL="342900" lvl="0" indent="-342900">
              <a:buClr>
                <a:schemeClr val="dk1"/>
              </a:buClr>
              <a:buSzPts val="2400"/>
              <a:buFont typeface="Arial"/>
              <a:buChar char="•"/>
            </a:pPr>
            <a:r>
              <a:rPr lang="en-US" dirty="0">
                <a:solidFill>
                  <a:schemeClr val="dk1"/>
                </a:solidFill>
                <a:ea typeface="Century Gothic"/>
                <a:cs typeface="Century Gothic"/>
                <a:sym typeface="Century Gothic"/>
              </a:rPr>
              <a:t>The CDE has put together a Dashboard Communication Toolkit to aid in the navigation of the 2022 Dashboard.</a:t>
            </a:r>
            <a:endParaRPr lang="en-US" dirty="0"/>
          </a:p>
          <a:p>
            <a:pPr marL="951864" lvl="1" indent="-152400">
              <a:buClr>
                <a:schemeClr val="dk1"/>
              </a:buClr>
              <a:buSzPts val="2400"/>
              <a:buFont typeface="Arial"/>
              <a:buChar char="•"/>
            </a:pPr>
            <a:r>
              <a:rPr lang="en-US" dirty="0">
                <a:solidFill>
                  <a:schemeClr val="dk1"/>
                </a:solidFill>
                <a:ea typeface="Century Gothic"/>
                <a:cs typeface="Century Gothic"/>
                <a:sym typeface="Century Gothic"/>
              </a:rPr>
              <a:t>The Communication Toolkit can be accessed on the CDE website at:  </a:t>
            </a:r>
            <a:r>
              <a:rPr lang="en-US" u="sng" dirty="0">
                <a:solidFill>
                  <a:srgbClr val="1704A0"/>
                </a:solidFill>
                <a:ea typeface="Century Gothic"/>
                <a:cs typeface="Century Gothic"/>
                <a:sym typeface="Century Gothic"/>
                <a:hlinkClick r:id="rId2">
                  <a:extLst>
                    <a:ext uri="{A12FA001-AC4F-418D-AE19-62706E023703}">
                      <ahyp:hlinkClr xmlns:ahyp="http://schemas.microsoft.com/office/drawing/2018/hyperlinkcolor" val="tx"/>
                    </a:ext>
                  </a:extLst>
                </a:hlinkClick>
              </a:rPr>
              <a:t>https://www.cde.ca.gov/ta/ac/cm/dashboardtoolkit.asp</a:t>
            </a:r>
            <a:endParaRPr lang="en-US" dirty="0">
              <a:solidFill>
                <a:srgbClr val="1704A0"/>
              </a:solidFill>
            </a:endParaRPr>
          </a:p>
          <a:p>
            <a:pPr marL="951864" lvl="1">
              <a:buClr>
                <a:schemeClr val="dk1"/>
              </a:buClr>
              <a:buSzPts val="2400"/>
            </a:pPr>
            <a:endParaRPr lang="en-US" dirty="0">
              <a:solidFill>
                <a:schemeClr val="dk1"/>
              </a:solidFill>
              <a:ea typeface="Century Gothic"/>
              <a:cs typeface="Century Gothic"/>
              <a:sym typeface="Century Gothic"/>
            </a:endParaRPr>
          </a:p>
          <a:p>
            <a:endParaRPr lang="en-US" dirty="0"/>
          </a:p>
        </p:txBody>
      </p:sp>
      <p:sp>
        <p:nvSpPr>
          <p:cNvPr id="6" name="Slide Number Placeholder 5">
            <a:extLst>
              <a:ext uri="{FF2B5EF4-FFF2-40B4-BE49-F238E27FC236}">
                <a16:creationId xmlns:a16="http://schemas.microsoft.com/office/drawing/2014/main" id="{A19B6CFD-6A33-4AA3-98FB-479D76EA9F4B}"/>
              </a:ext>
            </a:extLst>
          </p:cNvPr>
          <p:cNvSpPr>
            <a:spLocks noGrp="1"/>
          </p:cNvSpPr>
          <p:nvPr>
            <p:ph type="sldNum" sz="quarter" idx="12"/>
          </p:nvPr>
        </p:nvSpPr>
        <p:spPr/>
        <p:txBody>
          <a:bodyPr/>
          <a:lstStyle/>
          <a:p>
            <a:fld id="{294A09A9-5501-47C1-A89A-A340965A2BE2}" type="slidenum">
              <a:rPr lang="en-US" smtClean="0"/>
              <a:pPr/>
              <a:t>11</a:t>
            </a:fld>
            <a:endParaRPr lang="en-US" dirty="0"/>
          </a:p>
        </p:txBody>
      </p:sp>
    </p:spTree>
    <p:extLst>
      <p:ext uri="{BB962C8B-B14F-4D97-AF65-F5344CB8AC3E}">
        <p14:creationId xmlns:p14="http://schemas.microsoft.com/office/powerpoint/2010/main" val="2123789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052B19-0D6A-44B8-8761-69DB0267E935}"/>
              </a:ext>
            </a:extLst>
          </p:cNvPr>
          <p:cNvSpPr>
            <a:spLocks noGrp="1"/>
          </p:cNvSpPr>
          <p:nvPr>
            <p:ph type="title"/>
          </p:nvPr>
        </p:nvSpPr>
        <p:spPr/>
        <p:txBody>
          <a:bodyPr>
            <a:normAutofit fontScale="90000"/>
          </a:bodyPr>
          <a:lstStyle/>
          <a:p>
            <a:r>
              <a:rPr lang="en-US" dirty="0"/>
              <a:t>Informing the LCAP (diagram)</a:t>
            </a:r>
          </a:p>
        </p:txBody>
      </p:sp>
      <p:pic>
        <p:nvPicPr>
          <p:cNvPr id="10" name="Content Placeholder 9" descr="Large grey arrow pointing to the right with 5 shapes horizontally arranged L to R): Annual Update, Educational Partner Input, State and Local Data Reported to the Dashboard, Other Local Data, and LCAP.">
            <a:extLst>
              <a:ext uri="{FF2B5EF4-FFF2-40B4-BE49-F238E27FC236}">
                <a16:creationId xmlns:a16="http://schemas.microsoft.com/office/drawing/2014/main" id="{0A406684-A186-4D68-A0E6-A8D231FDA13A}"/>
              </a:ext>
            </a:extLst>
          </p:cNvPr>
          <p:cNvPicPr>
            <a:picLocks noGrp="1" noChangeAspect="1"/>
          </p:cNvPicPr>
          <p:nvPr>
            <p:ph idx="1"/>
          </p:nvPr>
        </p:nvPicPr>
        <p:blipFill>
          <a:blip r:embed="rId3"/>
          <a:stretch>
            <a:fillRect/>
          </a:stretch>
        </p:blipFill>
        <p:spPr>
          <a:xfrm>
            <a:off x="779959" y="1465906"/>
            <a:ext cx="10646275" cy="4890444"/>
          </a:xfrm>
        </p:spPr>
      </p:pic>
      <p:sp>
        <p:nvSpPr>
          <p:cNvPr id="9" name="Slide Number Placeholder 8">
            <a:extLst>
              <a:ext uri="{FF2B5EF4-FFF2-40B4-BE49-F238E27FC236}">
                <a16:creationId xmlns:a16="http://schemas.microsoft.com/office/drawing/2014/main" id="{12B8DD84-853F-4196-A995-05ADA4118269}"/>
              </a:ext>
            </a:extLst>
          </p:cNvPr>
          <p:cNvSpPr>
            <a:spLocks noGrp="1"/>
          </p:cNvSpPr>
          <p:nvPr>
            <p:ph type="sldNum" sz="quarter" idx="12"/>
          </p:nvPr>
        </p:nvSpPr>
        <p:spPr/>
        <p:txBody>
          <a:bodyPr/>
          <a:lstStyle/>
          <a:p>
            <a:fld id="{294A09A9-5501-47C1-A89A-A340965A2BE2}" type="slidenum">
              <a:rPr lang="en-US" smtClean="0"/>
              <a:pPr/>
              <a:t>12</a:t>
            </a:fld>
            <a:endParaRPr lang="en-US" dirty="0"/>
          </a:p>
        </p:txBody>
      </p:sp>
    </p:spTree>
    <p:extLst>
      <p:ext uri="{BB962C8B-B14F-4D97-AF65-F5344CB8AC3E}">
        <p14:creationId xmlns:p14="http://schemas.microsoft.com/office/powerpoint/2010/main" val="469559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AA5DA-8E57-4FDE-998E-72657CB8A4B5}"/>
              </a:ext>
            </a:extLst>
          </p:cNvPr>
          <p:cNvSpPr>
            <a:spLocks noGrp="1"/>
          </p:cNvSpPr>
          <p:nvPr>
            <p:ph type="title"/>
          </p:nvPr>
        </p:nvSpPr>
        <p:spPr/>
        <p:txBody>
          <a:bodyPr>
            <a:normAutofit/>
          </a:bodyPr>
          <a:lstStyle/>
          <a:p>
            <a:r>
              <a:rPr lang="en-US" dirty="0"/>
              <a:t>The Local Indicators</a:t>
            </a:r>
          </a:p>
        </p:txBody>
      </p:sp>
      <p:sp>
        <p:nvSpPr>
          <p:cNvPr id="3" name="Text Placeholder 2">
            <a:extLst>
              <a:ext uri="{FF2B5EF4-FFF2-40B4-BE49-F238E27FC236}">
                <a16:creationId xmlns:a16="http://schemas.microsoft.com/office/drawing/2014/main" id="{E3DF6925-0C9B-417C-A647-0FA8B60F6A8D}"/>
              </a:ext>
            </a:extLst>
          </p:cNvPr>
          <p:cNvSpPr>
            <a:spLocks noGrp="1"/>
          </p:cNvSpPr>
          <p:nvPr>
            <p:ph type="body" idx="1"/>
          </p:nvPr>
        </p:nvSpPr>
        <p:spPr/>
        <p:txBody>
          <a:bodyPr/>
          <a:lstStyle/>
          <a:p>
            <a:r>
              <a:rPr lang="en-US" dirty="0">
                <a:solidFill>
                  <a:schemeClr val="tx2">
                    <a:lumMod val="75000"/>
                  </a:schemeClr>
                </a:solidFill>
              </a:rPr>
              <a:t>Measuring LEA Progress and Implementation for Certain State Priorities</a:t>
            </a:r>
          </a:p>
        </p:txBody>
      </p:sp>
      <p:sp>
        <p:nvSpPr>
          <p:cNvPr id="6" name="Slide Number Placeholder 5">
            <a:extLst>
              <a:ext uri="{FF2B5EF4-FFF2-40B4-BE49-F238E27FC236}">
                <a16:creationId xmlns:a16="http://schemas.microsoft.com/office/drawing/2014/main" id="{C47266DD-FBA8-416F-94D0-A425182CAC64}"/>
              </a:ext>
            </a:extLst>
          </p:cNvPr>
          <p:cNvSpPr>
            <a:spLocks noGrp="1"/>
          </p:cNvSpPr>
          <p:nvPr>
            <p:ph type="sldNum" sz="quarter" idx="13"/>
          </p:nvPr>
        </p:nvSpPr>
        <p:spPr/>
        <p:txBody>
          <a:bodyPr/>
          <a:lstStyle/>
          <a:p>
            <a:fld id="{294A09A9-5501-47C1-A89A-A340965A2BE2}" type="slidenum">
              <a:rPr lang="en-US" smtClean="0"/>
              <a:t>13</a:t>
            </a:fld>
            <a:endParaRPr lang="en-US" dirty="0"/>
          </a:p>
        </p:txBody>
      </p:sp>
    </p:spTree>
    <p:extLst>
      <p:ext uri="{BB962C8B-B14F-4D97-AF65-F5344CB8AC3E}">
        <p14:creationId xmlns:p14="http://schemas.microsoft.com/office/powerpoint/2010/main" val="856034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3B010-9018-4CF6-BB8B-4FDC13D17161}"/>
              </a:ext>
            </a:extLst>
          </p:cNvPr>
          <p:cNvSpPr>
            <a:spLocks noGrp="1"/>
          </p:cNvSpPr>
          <p:nvPr>
            <p:ph type="title"/>
          </p:nvPr>
        </p:nvSpPr>
        <p:spPr/>
        <p:txBody>
          <a:bodyPr/>
          <a:lstStyle/>
          <a:p>
            <a:r>
              <a:rPr lang="en-US" dirty="0"/>
              <a:t>What are Local Indicators?</a:t>
            </a:r>
          </a:p>
        </p:txBody>
      </p:sp>
      <p:sp>
        <p:nvSpPr>
          <p:cNvPr id="3" name="Content Placeholder 2">
            <a:extLst>
              <a:ext uri="{FF2B5EF4-FFF2-40B4-BE49-F238E27FC236}">
                <a16:creationId xmlns:a16="http://schemas.microsoft.com/office/drawing/2014/main" id="{A2BF71B2-E40E-48FD-9C92-C100BDDB81F8}"/>
              </a:ext>
            </a:extLst>
          </p:cNvPr>
          <p:cNvSpPr>
            <a:spLocks noGrp="1"/>
          </p:cNvSpPr>
          <p:nvPr>
            <p:ph idx="1"/>
          </p:nvPr>
        </p:nvSpPr>
        <p:spPr/>
        <p:txBody>
          <a:bodyPr/>
          <a:lstStyle/>
          <a:p>
            <a:pPr marL="342900" indent="-342900">
              <a:buFont typeface="Arial" panose="020B0604020202020204" pitchFamily="34" charset="0"/>
              <a:buChar char="•"/>
            </a:pPr>
            <a:r>
              <a:rPr lang="en-US" dirty="0"/>
              <a:t>State data is not available for some priority areas identified in the LCFF statute </a:t>
            </a:r>
          </a:p>
          <a:p>
            <a:pPr marL="342900" indent="-342900">
              <a:buFont typeface="Arial" panose="020B0604020202020204" pitchFamily="34" charset="0"/>
              <a:buChar char="•"/>
            </a:pPr>
            <a:r>
              <a:rPr lang="en-US" dirty="0"/>
              <a:t>For these priority areas, the SBE approved the local indicators, which are based on information that an LEA collects locally</a:t>
            </a:r>
          </a:p>
          <a:p>
            <a:pPr marL="342900" indent="-342900">
              <a:buFont typeface="Arial" panose="020B0604020202020204" pitchFamily="34" charset="0"/>
              <a:buChar char="•"/>
            </a:pPr>
            <a:r>
              <a:rPr lang="en-US" dirty="0"/>
              <a:t>Local indicators apply to all LEAs</a:t>
            </a:r>
          </a:p>
          <a:p>
            <a:pPr marL="952485" lvl="1" indent="-342900">
              <a:spcBef>
                <a:spcPts val="1000"/>
              </a:spcBef>
              <a:buFont typeface="Arial" panose="020B0604020202020204" pitchFamily="34" charset="0"/>
              <a:buChar char="•"/>
            </a:pPr>
            <a:r>
              <a:rPr lang="en-US" dirty="0"/>
              <a:t>Local indicators do not apply to individual schools, with the exception of single-school districts and charter schools</a:t>
            </a:r>
          </a:p>
        </p:txBody>
      </p:sp>
      <p:sp>
        <p:nvSpPr>
          <p:cNvPr id="6" name="Slide Number Placeholder 5">
            <a:extLst>
              <a:ext uri="{FF2B5EF4-FFF2-40B4-BE49-F238E27FC236}">
                <a16:creationId xmlns:a16="http://schemas.microsoft.com/office/drawing/2014/main" id="{3261BC66-5AE6-42B0-AAD0-7A27C9195AE7}"/>
              </a:ext>
            </a:extLst>
          </p:cNvPr>
          <p:cNvSpPr>
            <a:spLocks noGrp="1"/>
          </p:cNvSpPr>
          <p:nvPr>
            <p:ph type="sldNum" sz="quarter" idx="12"/>
          </p:nvPr>
        </p:nvSpPr>
        <p:spPr/>
        <p:txBody>
          <a:bodyPr/>
          <a:lstStyle/>
          <a:p>
            <a:fld id="{294A09A9-5501-47C1-A89A-A340965A2BE2}" type="slidenum">
              <a:rPr lang="en-US" smtClean="0"/>
              <a:pPr/>
              <a:t>14</a:t>
            </a:fld>
            <a:endParaRPr lang="en-US" dirty="0"/>
          </a:p>
        </p:txBody>
      </p:sp>
    </p:spTree>
    <p:extLst>
      <p:ext uri="{BB962C8B-B14F-4D97-AF65-F5344CB8AC3E}">
        <p14:creationId xmlns:p14="http://schemas.microsoft.com/office/powerpoint/2010/main" val="1420847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9BB4E-8F79-41E5-A845-474055C9635D}"/>
              </a:ext>
            </a:extLst>
          </p:cNvPr>
          <p:cNvSpPr>
            <a:spLocks noGrp="1"/>
          </p:cNvSpPr>
          <p:nvPr>
            <p:ph type="title"/>
          </p:nvPr>
        </p:nvSpPr>
        <p:spPr/>
        <p:txBody>
          <a:bodyPr/>
          <a:lstStyle/>
          <a:p>
            <a:r>
              <a:rPr lang="en-US" dirty="0"/>
              <a:t>Local Indicators</a:t>
            </a:r>
          </a:p>
        </p:txBody>
      </p:sp>
      <p:sp>
        <p:nvSpPr>
          <p:cNvPr id="3" name="Content Placeholder 2">
            <a:extLst>
              <a:ext uri="{FF2B5EF4-FFF2-40B4-BE49-F238E27FC236}">
                <a16:creationId xmlns:a16="http://schemas.microsoft.com/office/drawing/2014/main" id="{31F9477A-B96D-46E0-A918-37AE948E32D0}"/>
              </a:ext>
            </a:extLst>
          </p:cNvPr>
          <p:cNvSpPr>
            <a:spLocks noGrp="1"/>
          </p:cNvSpPr>
          <p:nvPr>
            <p:ph idx="1"/>
          </p:nvPr>
        </p:nvSpPr>
        <p:spPr/>
        <p:txBody>
          <a:bodyPr/>
          <a:lstStyle/>
          <a:p>
            <a:pPr marL="342900" indent="-342900">
              <a:buFont typeface="Arial" panose="020B0604020202020204" pitchFamily="34" charset="0"/>
              <a:buChar char="•"/>
            </a:pPr>
            <a:r>
              <a:rPr lang="en-US" dirty="0"/>
              <a:t>Priority 1 (Basic Conditions of Learning)</a:t>
            </a:r>
          </a:p>
          <a:p>
            <a:pPr marL="342900" indent="-342900">
              <a:buFont typeface="Arial" panose="020B0604020202020204" pitchFamily="34" charset="0"/>
              <a:buChar char="•"/>
            </a:pPr>
            <a:r>
              <a:rPr lang="en-US" dirty="0"/>
              <a:t>Priority 2 (Implementation of State Academic Standards)</a:t>
            </a:r>
          </a:p>
          <a:p>
            <a:pPr marL="342900" indent="-342900">
              <a:buFont typeface="Arial" panose="020B0604020202020204" pitchFamily="34" charset="0"/>
              <a:buChar char="•"/>
            </a:pPr>
            <a:r>
              <a:rPr lang="en-US" dirty="0"/>
              <a:t>Priority 3 (Parental Involvement and Family Engagement)</a:t>
            </a:r>
          </a:p>
          <a:p>
            <a:pPr marL="342900" indent="-342900">
              <a:buFont typeface="Arial" panose="020B0604020202020204" pitchFamily="34" charset="0"/>
              <a:buChar char="•"/>
            </a:pPr>
            <a:r>
              <a:rPr lang="en-US" dirty="0"/>
              <a:t>Priority 6 (School Climate, as measured by a local climate survey)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7" name="Content Placeholder 6">
            <a:extLst>
              <a:ext uri="{FF2B5EF4-FFF2-40B4-BE49-F238E27FC236}">
                <a16:creationId xmlns:a16="http://schemas.microsoft.com/office/drawing/2014/main" id="{DEB1B14E-DB4D-4834-BFC9-EFE84FAB65B6}"/>
              </a:ext>
            </a:extLst>
          </p:cNvPr>
          <p:cNvSpPr>
            <a:spLocks noGrp="1"/>
          </p:cNvSpPr>
          <p:nvPr>
            <p:ph idx="13"/>
          </p:nvPr>
        </p:nvSpPr>
        <p:spPr/>
        <p:txBody>
          <a:bodyPr/>
          <a:lstStyle/>
          <a:p>
            <a:pPr marL="342900" indent="-342900">
              <a:buFont typeface="Arial" panose="020B0604020202020204" pitchFamily="34" charset="0"/>
              <a:buChar char="•"/>
            </a:pPr>
            <a:r>
              <a:rPr lang="en-US" dirty="0"/>
              <a:t>Priority 7 (Access to a Broad Course of Study)</a:t>
            </a:r>
          </a:p>
          <a:p>
            <a:pPr marL="342900" indent="-342900">
              <a:buFont typeface="Arial" panose="020B0604020202020204" pitchFamily="34" charset="0"/>
              <a:buChar char="•"/>
            </a:pPr>
            <a:r>
              <a:rPr lang="en-US" dirty="0"/>
              <a:t>Priority 9 (Coordination of Services for Expelled Youth) -  COEs only</a:t>
            </a:r>
          </a:p>
          <a:p>
            <a:pPr marL="342900" indent="-342900">
              <a:buFont typeface="Arial" panose="020B0604020202020204" pitchFamily="34" charset="0"/>
              <a:buChar char="•"/>
            </a:pPr>
            <a:r>
              <a:rPr lang="en-US" dirty="0"/>
              <a:t>Priority 10 (Coordination of Services for Foster Youth) - COEs only</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6" name="Slide Number Placeholder 5">
            <a:extLst>
              <a:ext uri="{FF2B5EF4-FFF2-40B4-BE49-F238E27FC236}">
                <a16:creationId xmlns:a16="http://schemas.microsoft.com/office/drawing/2014/main" id="{06B26897-56E1-42DC-8F50-DCE242D6F541}"/>
              </a:ext>
            </a:extLst>
          </p:cNvPr>
          <p:cNvSpPr>
            <a:spLocks noGrp="1"/>
          </p:cNvSpPr>
          <p:nvPr>
            <p:ph type="sldNum" sz="quarter" idx="12"/>
          </p:nvPr>
        </p:nvSpPr>
        <p:spPr/>
        <p:txBody>
          <a:bodyPr/>
          <a:lstStyle/>
          <a:p>
            <a:fld id="{294A09A9-5501-47C1-A89A-A340965A2BE2}" type="slidenum">
              <a:rPr lang="en-US" smtClean="0"/>
              <a:pPr/>
              <a:t>15</a:t>
            </a:fld>
            <a:endParaRPr lang="en-US" dirty="0"/>
          </a:p>
        </p:txBody>
      </p:sp>
    </p:spTree>
    <p:extLst>
      <p:ext uri="{BB962C8B-B14F-4D97-AF65-F5344CB8AC3E}">
        <p14:creationId xmlns:p14="http://schemas.microsoft.com/office/powerpoint/2010/main" val="1624700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EF66F-1E7C-49EC-B0BF-C4C765DB9C13}"/>
              </a:ext>
            </a:extLst>
          </p:cNvPr>
          <p:cNvSpPr>
            <a:spLocks noGrp="1"/>
          </p:cNvSpPr>
          <p:nvPr>
            <p:ph type="title"/>
          </p:nvPr>
        </p:nvSpPr>
        <p:spPr/>
        <p:txBody>
          <a:bodyPr/>
          <a:lstStyle/>
          <a:p>
            <a:r>
              <a:rPr lang="en-US" dirty="0"/>
              <a:t>Performance Standards</a:t>
            </a:r>
          </a:p>
        </p:txBody>
      </p:sp>
      <p:sp>
        <p:nvSpPr>
          <p:cNvPr id="3" name="Content Placeholder 2">
            <a:extLst>
              <a:ext uri="{FF2B5EF4-FFF2-40B4-BE49-F238E27FC236}">
                <a16:creationId xmlns:a16="http://schemas.microsoft.com/office/drawing/2014/main" id="{EF521205-AFB9-4468-AC6D-5E7136F8595A}"/>
              </a:ext>
            </a:extLst>
          </p:cNvPr>
          <p:cNvSpPr>
            <a:spLocks noGrp="1"/>
          </p:cNvSpPr>
          <p:nvPr>
            <p:ph idx="1"/>
          </p:nvPr>
        </p:nvSpPr>
        <p:spPr/>
        <p:txBody>
          <a:bodyPr/>
          <a:lstStyle/>
          <a:p>
            <a:r>
              <a:rPr lang="en-US" dirty="0"/>
              <a:t>The SBE has approved the following performance standards for each of the local indicators:</a:t>
            </a:r>
          </a:p>
          <a:p>
            <a:pPr marL="457200" lvl="0" indent="-457200">
              <a:buFont typeface="+mj-lt"/>
              <a:buAutoNum type="arabicPeriod"/>
            </a:pPr>
            <a:r>
              <a:rPr lang="en-US" dirty="0"/>
              <a:t>Annually measure its progress in meeting the requirements of the specific LCFF priority.</a:t>
            </a:r>
          </a:p>
          <a:p>
            <a:pPr marL="457200" lvl="0" indent="-457200">
              <a:buFont typeface="+mj-lt"/>
              <a:buAutoNum type="arabicPeriod"/>
            </a:pPr>
            <a:r>
              <a:rPr lang="en-US" dirty="0"/>
              <a:t>Report the results as part of a non-consent item at the same public meeting of the local governing board/body in which the LCAP is adopted.</a:t>
            </a:r>
          </a:p>
          <a:p>
            <a:pPr marL="457200" lvl="0" indent="-457200">
              <a:buFont typeface="+mj-lt"/>
              <a:buAutoNum type="arabicPeriod"/>
            </a:pPr>
            <a:r>
              <a:rPr lang="en-US" dirty="0"/>
              <a:t>Report results to the public through the Dashboard utilizing the SBE-adopted self-reflection tools for each local indicator.</a:t>
            </a:r>
          </a:p>
        </p:txBody>
      </p:sp>
      <p:sp>
        <p:nvSpPr>
          <p:cNvPr id="6" name="Slide Number Placeholder 5">
            <a:extLst>
              <a:ext uri="{FF2B5EF4-FFF2-40B4-BE49-F238E27FC236}">
                <a16:creationId xmlns:a16="http://schemas.microsoft.com/office/drawing/2014/main" id="{DA364499-52D1-44C2-8027-35A375996D8D}"/>
              </a:ext>
            </a:extLst>
          </p:cNvPr>
          <p:cNvSpPr>
            <a:spLocks noGrp="1"/>
          </p:cNvSpPr>
          <p:nvPr>
            <p:ph type="sldNum" sz="quarter" idx="12"/>
          </p:nvPr>
        </p:nvSpPr>
        <p:spPr/>
        <p:txBody>
          <a:bodyPr/>
          <a:lstStyle/>
          <a:p>
            <a:fld id="{294A09A9-5501-47C1-A89A-A340965A2BE2}" type="slidenum">
              <a:rPr lang="en-US" smtClean="0"/>
              <a:pPr/>
              <a:t>16</a:t>
            </a:fld>
            <a:endParaRPr lang="en-US" dirty="0"/>
          </a:p>
        </p:txBody>
      </p:sp>
    </p:spTree>
    <p:extLst>
      <p:ext uri="{BB962C8B-B14F-4D97-AF65-F5344CB8AC3E}">
        <p14:creationId xmlns:p14="http://schemas.microsoft.com/office/powerpoint/2010/main" val="3282419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0FDF9-7F19-4CD7-9D49-BCFE8835B774}"/>
              </a:ext>
            </a:extLst>
          </p:cNvPr>
          <p:cNvSpPr>
            <a:spLocks noGrp="1"/>
          </p:cNvSpPr>
          <p:nvPr>
            <p:ph type="title"/>
          </p:nvPr>
        </p:nvSpPr>
        <p:spPr/>
        <p:txBody>
          <a:bodyPr/>
          <a:lstStyle/>
          <a:p>
            <a:r>
              <a:rPr lang="en-US" dirty="0"/>
              <a:t>Performance Ratings</a:t>
            </a:r>
          </a:p>
        </p:txBody>
      </p:sp>
      <p:sp>
        <p:nvSpPr>
          <p:cNvPr id="3" name="Content Placeholder 2">
            <a:extLst>
              <a:ext uri="{FF2B5EF4-FFF2-40B4-BE49-F238E27FC236}">
                <a16:creationId xmlns:a16="http://schemas.microsoft.com/office/drawing/2014/main" id="{7DC56FC9-C73B-4534-B8FE-63407BDFEE1D}"/>
              </a:ext>
            </a:extLst>
          </p:cNvPr>
          <p:cNvSpPr>
            <a:spLocks noGrp="1"/>
          </p:cNvSpPr>
          <p:nvPr>
            <p:ph idx="1"/>
          </p:nvPr>
        </p:nvSpPr>
        <p:spPr/>
        <p:txBody>
          <a:bodyPr>
            <a:normAutofit lnSpcReduction="10000"/>
          </a:bodyPr>
          <a:lstStyle/>
          <a:p>
            <a:pPr marL="342900" indent="-342900">
              <a:buFont typeface="Arial" panose="020B0604020202020204" pitchFamily="34" charset="0"/>
              <a:buChar char="•"/>
            </a:pPr>
            <a:r>
              <a:rPr lang="en-US" dirty="0"/>
              <a:t>An LEA that meets all three of the SBE-approved performance standards for a local indicator will receive a performance rating of “Met” for that local indicator in the Dashboard.</a:t>
            </a:r>
          </a:p>
          <a:p>
            <a:pPr marL="342900" indent="-342900">
              <a:buFont typeface="Arial" panose="020B0604020202020204" pitchFamily="34" charset="0"/>
              <a:buChar char="•"/>
            </a:pPr>
            <a:r>
              <a:rPr lang="en-US" dirty="0"/>
              <a:t>An LEA that does not meet all three of the SBE-approved performance standards for a local indicator will receive a performance rating of “Not Met” for that local indicator in the Dashboard.</a:t>
            </a:r>
          </a:p>
          <a:p>
            <a:pPr marL="342900" indent="-342900">
              <a:buFont typeface="Arial" panose="020B0604020202020204" pitchFamily="34" charset="0"/>
              <a:buChar char="•"/>
            </a:pPr>
            <a:r>
              <a:rPr lang="en-US" dirty="0"/>
              <a:t>An LEA that does not meet all three of the SBE-approved performance standards for a local indicator for two or more consecutive years will receive a performance rating of “Not Met for Two or More Years” for that local indicator in the Dashboard.</a:t>
            </a:r>
          </a:p>
          <a:p>
            <a:pPr marL="800100" lvl="1" indent="-342900">
              <a:buFont typeface="Arial" panose="020B0604020202020204" pitchFamily="34" charset="0"/>
              <a:buChar char="•"/>
            </a:pPr>
            <a:r>
              <a:rPr lang="en-US" b="1" dirty="0"/>
              <a:t>NOTE:</a:t>
            </a:r>
            <a:r>
              <a:rPr lang="en-US" dirty="0"/>
              <a:t> For the 2022 Dashboard, "Not Met for Two or More Years" will not be a performance rating. For the 2023 Dashboard, "Not Met for Two or More Years" will be a performance rating.</a:t>
            </a:r>
          </a:p>
          <a:p>
            <a:pPr marL="342900" indent="-342900">
              <a:buFont typeface="Arial" panose="020B0604020202020204" pitchFamily="34" charset="0"/>
              <a:buChar char="•"/>
            </a:pPr>
            <a:endParaRPr lang="en-US" dirty="0"/>
          </a:p>
        </p:txBody>
      </p:sp>
      <p:sp>
        <p:nvSpPr>
          <p:cNvPr id="6" name="Slide Number Placeholder 5">
            <a:extLst>
              <a:ext uri="{FF2B5EF4-FFF2-40B4-BE49-F238E27FC236}">
                <a16:creationId xmlns:a16="http://schemas.microsoft.com/office/drawing/2014/main" id="{AF97C459-D0D7-4B0F-A5D2-EC8773BD9CFA}"/>
              </a:ext>
            </a:extLst>
          </p:cNvPr>
          <p:cNvSpPr>
            <a:spLocks noGrp="1"/>
          </p:cNvSpPr>
          <p:nvPr>
            <p:ph type="sldNum" sz="quarter" idx="12"/>
          </p:nvPr>
        </p:nvSpPr>
        <p:spPr/>
        <p:txBody>
          <a:bodyPr/>
          <a:lstStyle/>
          <a:p>
            <a:fld id="{294A09A9-5501-47C1-A89A-A340965A2BE2}" type="slidenum">
              <a:rPr lang="en-US" smtClean="0"/>
              <a:pPr/>
              <a:t>17</a:t>
            </a:fld>
            <a:endParaRPr lang="en-US" dirty="0"/>
          </a:p>
        </p:txBody>
      </p:sp>
    </p:spTree>
    <p:extLst>
      <p:ext uri="{BB962C8B-B14F-4D97-AF65-F5344CB8AC3E}">
        <p14:creationId xmlns:p14="http://schemas.microsoft.com/office/powerpoint/2010/main" val="842560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9FE99-B30B-426D-8873-871B11849FE7}"/>
              </a:ext>
            </a:extLst>
          </p:cNvPr>
          <p:cNvSpPr>
            <a:spLocks noGrp="1"/>
          </p:cNvSpPr>
          <p:nvPr>
            <p:ph type="title"/>
          </p:nvPr>
        </p:nvSpPr>
        <p:spPr/>
        <p:txBody>
          <a:bodyPr>
            <a:normAutofit fontScale="90000"/>
          </a:bodyPr>
          <a:lstStyle/>
          <a:p>
            <a:r>
              <a:rPr lang="en" dirty="0"/>
              <a:t>"Annually measure its progress"</a:t>
            </a:r>
            <a:endParaRPr lang="en-US" dirty="0"/>
          </a:p>
        </p:txBody>
      </p:sp>
      <p:sp>
        <p:nvSpPr>
          <p:cNvPr id="3" name="Content Placeholder 2">
            <a:extLst>
              <a:ext uri="{FF2B5EF4-FFF2-40B4-BE49-F238E27FC236}">
                <a16:creationId xmlns:a16="http://schemas.microsoft.com/office/drawing/2014/main" id="{F62C6133-7CED-4EF2-9895-D1785D2E1520}"/>
              </a:ext>
            </a:extLst>
          </p:cNvPr>
          <p:cNvSpPr>
            <a:spLocks noGrp="1"/>
          </p:cNvSpPr>
          <p:nvPr>
            <p:ph idx="1"/>
          </p:nvPr>
        </p:nvSpPr>
        <p:spPr/>
        <p:txBody>
          <a:bodyPr/>
          <a:lstStyle/>
          <a:p>
            <a:r>
              <a:rPr lang="en-US" dirty="0"/>
              <a:t>As an LEA prepares for the process of measuring progress annually for each local indicator, it is helpful to:</a:t>
            </a:r>
          </a:p>
          <a:p>
            <a:pPr marL="342900" indent="-342900">
              <a:buFont typeface="Arial" panose="020B0604020202020204" pitchFamily="34" charset="0"/>
              <a:buChar char="•"/>
            </a:pPr>
            <a:r>
              <a:rPr lang="en-US" dirty="0"/>
              <a:t>Become familiar with the Local Indicators and the corresponding self-reflection tools</a:t>
            </a:r>
          </a:p>
          <a:p>
            <a:pPr marL="342900" indent="-342900">
              <a:buFont typeface="Arial" panose="020B0604020202020204" pitchFamily="34" charset="0"/>
              <a:buChar char="•"/>
            </a:pPr>
            <a:r>
              <a:rPr lang="en-US" dirty="0"/>
              <a:t>Determine what data to collect and how to collect it, if applicable</a:t>
            </a:r>
          </a:p>
          <a:p>
            <a:pPr marL="342900" indent="-342900">
              <a:buFont typeface="Arial" panose="020B0604020202020204" pitchFamily="34" charset="0"/>
              <a:buChar char="•"/>
            </a:pPr>
            <a:r>
              <a:rPr lang="en-US" dirty="0"/>
              <a:t>Collect the data</a:t>
            </a:r>
          </a:p>
          <a:p>
            <a:pPr marL="342900" indent="-342900">
              <a:buFont typeface="Arial" panose="020B0604020202020204" pitchFamily="34" charset="0"/>
              <a:buChar char="•"/>
            </a:pPr>
            <a:r>
              <a:rPr lang="en-US" dirty="0"/>
              <a:t>Analyze the data</a:t>
            </a:r>
          </a:p>
          <a:p>
            <a:pPr marL="342900" indent="-342900">
              <a:buFont typeface="Arial" panose="020B0604020202020204" pitchFamily="34" charset="0"/>
              <a:buChar char="•"/>
            </a:pPr>
            <a:r>
              <a:rPr lang="en-US" dirty="0"/>
              <a:t>Use the findings to report progress using the self-reflection tools, to determine needs and to inform comprehensive planning in the LCAP</a:t>
            </a:r>
          </a:p>
        </p:txBody>
      </p:sp>
      <p:sp>
        <p:nvSpPr>
          <p:cNvPr id="6" name="Slide Number Placeholder 5">
            <a:extLst>
              <a:ext uri="{FF2B5EF4-FFF2-40B4-BE49-F238E27FC236}">
                <a16:creationId xmlns:a16="http://schemas.microsoft.com/office/drawing/2014/main" id="{D2BF433A-165C-4171-B750-7A80E23DAAAE}"/>
              </a:ext>
            </a:extLst>
          </p:cNvPr>
          <p:cNvSpPr>
            <a:spLocks noGrp="1"/>
          </p:cNvSpPr>
          <p:nvPr>
            <p:ph type="sldNum" sz="quarter" idx="12"/>
          </p:nvPr>
        </p:nvSpPr>
        <p:spPr/>
        <p:txBody>
          <a:bodyPr/>
          <a:lstStyle/>
          <a:p>
            <a:fld id="{294A09A9-5501-47C1-A89A-A340965A2BE2}" type="slidenum">
              <a:rPr lang="en-US" smtClean="0"/>
              <a:pPr/>
              <a:t>18</a:t>
            </a:fld>
            <a:endParaRPr lang="en-US" dirty="0"/>
          </a:p>
        </p:txBody>
      </p:sp>
    </p:spTree>
    <p:extLst>
      <p:ext uri="{BB962C8B-B14F-4D97-AF65-F5344CB8AC3E}">
        <p14:creationId xmlns:p14="http://schemas.microsoft.com/office/powerpoint/2010/main" val="3751522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EBDFB-C8B8-4C88-89DF-DC2A9474CFF0}"/>
              </a:ext>
            </a:extLst>
          </p:cNvPr>
          <p:cNvSpPr>
            <a:spLocks noGrp="1"/>
          </p:cNvSpPr>
          <p:nvPr>
            <p:ph type="title"/>
          </p:nvPr>
        </p:nvSpPr>
        <p:spPr/>
        <p:txBody>
          <a:bodyPr/>
          <a:lstStyle/>
          <a:p>
            <a:r>
              <a:rPr lang="en-US" dirty="0"/>
              <a:t>Self-Reflection Tools</a:t>
            </a:r>
          </a:p>
        </p:txBody>
      </p:sp>
      <p:sp>
        <p:nvSpPr>
          <p:cNvPr id="3" name="Content Placeholder 2">
            <a:extLst>
              <a:ext uri="{FF2B5EF4-FFF2-40B4-BE49-F238E27FC236}">
                <a16:creationId xmlns:a16="http://schemas.microsoft.com/office/drawing/2014/main" id="{B240A396-F30A-45F9-8545-1606D0EE52BF}"/>
              </a:ext>
            </a:extLst>
          </p:cNvPr>
          <p:cNvSpPr>
            <a:spLocks noGrp="1"/>
          </p:cNvSpPr>
          <p:nvPr>
            <p:ph idx="1"/>
          </p:nvPr>
        </p:nvSpPr>
        <p:spPr/>
        <p:txBody>
          <a:bodyPr/>
          <a:lstStyle/>
          <a:p>
            <a:pPr marL="342900" indent="-342900">
              <a:buFont typeface="Arial" panose="020B0604020202020204" pitchFamily="34" charset="0"/>
              <a:buChar char="•"/>
            </a:pPr>
            <a:r>
              <a:rPr lang="en-US" dirty="0"/>
              <a:t>The SBE has adopted a self-reflection tool for each of the local indicators to facilitate the annual reporting of progress in the Dashboard.</a:t>
            </a:r>
          </a:p>
          <a:p>
            <a:pPr marL="342900" indent="-342900">
              <a:buFont typeface="Arial" panose="020B0604020202020204" pitchFamily="34" charset="0"/>
              <a:buChar char="•"/>
            </a:pPr>
            <a:r>
              <a:rPr lang="en-US" dirty="0">
                <a:solidFill>
                  <a:schemeClr val="dk1"/>
                </a:solidFill>
                <a:ea typeface="Century Gothic"/>
                <a:cs typeface="Century Gothic"/>
                <a:sym typeface="Century Gothic"/>
              </a:rPr>
              <a:t>These self-reflection tools are available on the CDE’s Local Indicators web page  at: </a:t>
            </a:r>
            <a:r>
              <a:rPr lang="en-US" u="sng" dirty="0">
                <a:solidFill>
                  <a:srgbClr val="0070C0"/>
                </a:solidFill>
                <a:ea typeface="Century Gothic"/>
                <a:cs typeface="Century Gothic"/>
                <a:sym typeface="Century Gothic"/>
                <a:hlinkClick r:id="rId2">
                  <a:extLst>
                    <a:ext uri="{A12FA001-AC4F-418D-AE19-62706E023703}">
                      <ahyp:hlinkClr xmlns:ahyp="http://schemas.microsoft.com/office/drawing/2018/hyperlinkcolor" val="tx"/>
                    </a:ext>
                  </a:extLst>
                </a:hlinkClick>
              </a:rPr>
              <a:t>https://www.cde.ca.gov/ta/ac/cm/localindicators.asp</a:t>
            </a:r>
            <a:r>
              <a:rPr lang="en-US" dirty="0">
                <a:solidFill>
                  <a:srgbClr val="0070C0"/>
                </a:solidFill>
                <a:ea typeface="Century Gothic"/>
                <a:cs typeface="Century Gothic"/>
                <a:sym typeface="Century Gothic"/>
              </a:rPr>
              <a:t> </a:t>
            </a:r>
            <a:endParaRPr lang="en-US" dirty="0"/>
          </a:p>
        </p:txBody>
      </p:sp>
      <p:sp>
        <p:nvSpPr>
          <p:cNvPr id="6" name="Slide Number Placeholder 5">
            <a:extLst>
              <a:ext uri="{FF2B5EF4-FFF2-40B4-BE49-F238E27FC236}">
                <a16:creationId xmlns:a16="http://schemas.microsoft.com/office/drawing/2014/main" id="{E96D4E48-98C2-40E5-B772-6F74BC736136}"/>
              </a:ext>
            </a:extLst>
          </p:cNvPr>
          <p:cNvSpPr>
            <a:spLocks noGrp="1"/>
          </p:cNvSpPr>
          <p:nvPr>
            <p:ph type="sldNum" sz="quarter" idx="12"/>
          </p:nvPr>
        </p:nvSpPr>
        <p:spPr/>
        <p:txBody>
          <a:bodyPr/>
          <a:lstStyle/>
          <a:p>
            <a:fld id="{294A09A9-5501-47C1-A89A-A340965A2BE2}" type="slidenum">
              <a:rPr lang="en-US" smtClean="0"/>
              <a:pPr/>
              <a:t>19</a:t>
            </a:fld>
            <a:endParaRPr lang="en-US" dirty="0"/>
          </a:p>
        </p:txBody>
      </p:sp>
    </p:spTree>
    <p:extLst>
      <p:ext uri="{BB962C8B-B14F-4D97-AF65-F5344CB8AC3E}">
        <p14:creationId xmlns:p14="http://schemas.microsoft.com/office/powerpoint/2010/main" val="4257922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E58DC6C-4D38-4F71-A31C-8B07BD171F02}"/>
              </a:ext>
            </a:extLst>
          </p:cNvPr>
          <p:cNvSpPr>
            <a:spLocks noGrp="1"/>
          </p:cNvSpPr>
          <p:nvPr>
            <p:ph type="title"/>
          </p:nvPr>
        </p:nvSpPr>
        <p:spPr/>
        <p:txBody>
          <a:bodyPr/>
          <a:lstStyle/>
          <a:p>
            <a:r>
              <a:rPr lang="en-US" dirty="0"/>
              <a:t>Webinar Series</a:t>
            </a:r>
          </a:p>
        </p:txBody>
      </p:sp>
      <p:sp>
        <p:nvSpPr>
          <p:cNvPr id="9" name="Text Placeholder 8">
            <a:extLst>
              <a:ext uri="{FF2B5EF4-FFF2-40B4-BE49-F238E27FC236}">
                <a16:creationId xmlns:a16="http://schemas.microsoft.com/office/drawing/2014/main" id="{EB28CA33-D341-4847-91F7-8CBC831646A6}"/>
              </a:ext>
            </a:extLst>
          </p:cNvPr>
          <p:cNvSpPr>
            <a:spLocks noGrp="1"/>
          </p:cNvSpPr>
          <p:nvPr>
            <p:ph type="body" idx="1"/>
          </p:nvPr>
        </p:nvSpPr>
        <p:spPr>
          <a:xfrm>
            <a:off x="831850" y="1928812"/>
            <a:ext cx="10515600" cy="1774507"/>
          </a:xfrm>
        </p:spPr>
        <p:txBody>
          <a:bodyPr vert="horz" lIns="91440" tIns="45720" rIns="91440" bIns="45720" rtlCol="0" anchor="ctr">
            <a:noAutofit/>
          </a:bodyPr>
          <a:lstStyle/>
          <a:p>
            <a:pPr marL="342900" indent="-342900">
              <a:buFont typeface="Wingdings" panose="020B0604020202020204" pitchFamily="34" charset="0"/>
              <a:buChar char="Ø"/>
            </a:pPr>
            <a:r>
              <a:rPr lang="en-US" dirty="0">
                <a:solidFill>
                  <a:schemeClr val="tx2">
                    <a:lumMod val="75000"/>
                  </a:schemeClr>
                </a:solidFill>
              </a:rPr>
              <a:t>Thursday, January 26th at 3 p.m.</a:t>
            </a:r>
          </a:p>
          <a:p>
            <a:pPr marL="800100" lvl="1" indent="-342900">
              <a:buChar char="•"/>
            </a:pPr>
            <a:r>
              <a:rPr lang="en-US" sz="2400" dirty="0">
                <a:solidFill>
                  <a:schemeClr val="tx1"/>
                </a:solidFill>
              </a:rPr>
              <a:t>Required Goals</a:t>
            </a:r>
          </a:p>
        </p:txBody>
      </p:sp>
      <p:sp>
        <p:nvSpPr>
          <p:cNvPr id="4" name="Slide Number Placeholder 3">
            <a:extLst>
              <a:ext uri="{FF2B5EF4-FFF2-40B4-BE49-F238E27FC236}">
                <a16:creationId xmlns:a16="http://schemas.microsoft.com/office/drawing/2014/main" id="{13B223B4-17F2-4815-AF63-FF6BED7F6FCD}"/>
              </a:ext>
            </a:extLst>
          </p:cNvPr>
          <p:cNvSpPr>
            <a:spLocks noGrp="1"/>
          </p:cNvSpPr>
          <p:nvPr>
            <p:ph type="sldNum" sz="quarter" idx="13"/>
          </p:nvPr>
        </p:nvSpPr>
        <p:spPr/>
        <p:txBody>
          <a:bodyPr/>
          <a:lstStyle/>
          <a:p>
            <a:fld id="{294A09A9-5501-47C1-A89A-A340965A2BE2}" type="slidenum">
              <a:rPr lang="en-US" smtClean="0"/>
              <a:pPr/>
              <a:t>2</a:t>
            </a:fld>
            <a:endParaRPr lang="en-US" dirty="0"/>
          </a:p>
        </p:txBody>
      </p:sp>
    </p:spTree>
    <p:extLst>
      <p:ext uri="{BB962C8B-B14F-4D97-AF65-F5344CB8AC3E}">
        <p14:creationId xmlns:p14="http://schemas.microsoft.com/office/powerpoint/2010/main" val="3391614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A315-C319-43EA-9282-CF55E6028A95}"/>
              </a:ext>
            </a:extLst>
          </p:cNvPr>
          <p:cNvSpPr>
            <a:spLocks noGrp="1"/>
          </p:cNvSpPr>
          <p:nvPr>
            <p:ph type="title"/>
          </p:nvPr>
        </p:nvSpPr>
        <p:spPr/>
        <p:txBody>
          <a:bodyPr/>
          <a:lstStyle/>
          <a:p>
            <a:r>
              <a:rPr lang="en-US">
                <a:ea typeface="+mj-lt"/>
                <a:cs typeface="+mj-lt"/>
              </a:rPr>
              <a:t>Reporting</a:t>
            </a:r>
            <a:endParaRPr lang="en-US"/>
          </a:p>
        </p:txBody>
      </p:sp>
      <p:sp>
        <p:nvSpPr>
          <p:cNvPr id="5" name="Text Placeholder 4">
            <a:extLst>
              <a:ext uri="{FF2B5EF4-FFF2-40B4-BE49-F238E27FC236}">
                <a16:creationId xmlns:a16="http://schemas.microsoft.com/office/drawing/2014/main" id="{57FB9FD2-4BEB-4DCF-AC6D-FC561EE4FEA6}"/>
              </a:ext>
            </a:extLst>
          </p:cNvPr>
          <p:cNvSpPr>
            <a:spLocks noGrp="1"/>
          </p:cNvSpPr>
          <p:nvPr>
            <p:ph type="body" idx="1"/>
          </p:nvPr>
        </p:nvSpPr>
        <p:spPr/>
        <p:txBody>
          <a:bodyPr>
            <a:normAutofit/>
          </a:bodyPr>
          <a:lstStyle/>
          <a:p>
            <a:r>
              <a:rPr lang="en-US" sz="2600" b="1" dirty="0">
                <a:solidFill>
                  <a:schemeClr val="bg2">
                    <a:lumMod val="75000"/>
                  </a:schemeClr>
                </a:solidFill>
                <a:ea typeface="+mn-lt"/>
                <a:cs typeface="+mn-lt"/>
              </a:rPr>
              <a:t>To the Local Board</a:t>
            </a:r>
          </a:p>
        </p:txBody>
      </p:sp>
      <p:sp>
        <p:nvSpPr>
          <p:cNvPr id="3" name="Content Placeholder 2">
            <a:extLst>
              <a:ext uri="{FF2B5EF4-FFF2-40B4-BE49-F238E27FC236}">
                <a16:creationId xmlns:a16="http://schemas.microsoft.com/office/drawing/2014/main" id="{43A3D6C3-E4D6-4165-8313-BA68A90E9C72}"/>
              </a:ext>
            </a:extLst>
          </p:cNvPr>
          <p:cNvSpPr>
            <a:spLocks noGrp="1"/>
          </p:cNvSpPr>
          <p:nvPr>
            <p:ph sz="half" idx="2"/>
          </p:nvPr>
        </p:nvSpPr>
        <p:spPr/>
        <p:txBody>
          <a:bodyPr vert="horz" lIns="91440" tIns="45720" rIns="91440" bIns="45720" rtlCol="0" anchor="t">
            <a:normAutofit/>
          </a:bodyPr>
          <a:lstStyle/>
          <a:p>
            <a:pPr marL="0" indent="0">
              <a:buNone/>
            </a:pPr>
            <a:r>
              <a:rPr lang="en" sz="2400" dirty="0">
                <a:solidFill>
                  <a:schemeClr val="tx1"/>
                </a:solidFill>
                <a:ea typeface="+mn-lt"/>
                <a:cs typeface="+mn-lt"/>
              </a:rPr>
              <a:t>Report the results as part of a non-consent item at the same public meeting of the local governing board/body at which the LCAP is adopted.</a:t>
            </a:r>
            <a:endParaRPr lang="en-US" sz="2400" dirty="0">
              <a:solidFill>
                <a:schemeClr val="tx1"/>
              </a:solidFill>
            </a:endParaRPr>
          </a:p>
        </p:txBody>
      </p:sp>
      <p:sp>
        <p:nvSpPr>
          <p:cNvPr id="6" name="Text Placeholder 5">
            <a:extLst>
              <a:ext uri="{FF2B5EF4-FFF2-40B4-BE49-F238E27FC236}">
                <a16:creationId xmlns:a16="http://schemas.microsoft.com/office/drawing/2014/main" id="{E6B095AE-DE59-4BEC-BEF6-A9128D69A876}"/>
              </a:ext>
            </a:extLst>
          </p:cNvPr>
          <p:cNvSpPr>
            <a:spLocks noGrp="1"/>
          </p:cNvSpPr>
          <p:nvPr>
            <p:ph type="body" sz="quarter" idx="3"/>
          </p:nvPr>
        </p:nvSpPr>
        <p:spPr/>
        <p:txBody>
          <a:bodyPr>
            <a:normAutofit/>
          </a:bodyPr>
          <a:lstStyle/>
          <a:p>
            <a:r>
              <a:rPr lang="en-US" b="1" dirty="0">
                <a:solidFill>
                  <a:schemeClr val="bg2">
                    <a:lumMod val="75000"/>
                  </a:schemeClr>
                </a:solidFill>
                <a:ea typeface="+mn-lt"/>
                <a:cs typeface="+mn-lt"/>
              </a:rPr>
              <a:t>To the Dashboard</a:t>
            </a:r>
          </a:p>
        </p:txBody>
      </p:sp>
      <p:sp>
        <p:nvSpPr>
          <p:cNvPr id="4" name="Content Placeholder 3">
            <a:extLst>
              <a:ext uri="{FF2B5EF4-FFF2-40B4-BE49-F238E27FC236}">
                <a16:creationId xmlns:a16="http://schemas.microsoft.com/office/drawing/2014/main" id="{86AF7DF4-1D30-431C-8D91-AE9BF87A9153}"/>
              </a:ext>
            </a:extLst>
          </p:cNvPr>
          <p:cNvSpPr>
            <a:spLocks noGrp="1"/>
          </p:cNvSpPr>
          <p:nvPr>
            <p:ph sz="quarter" idx="4"/>
          </p:nvPr>
        </p:nvSpPr>
        <p:spPr/>
        <p:txBody>
          <a:bodyPr vert="horz" lIns="91440" tIns="45720" rIns="91440" bIns="45720" rtlCol="0" anchor="t">
            <a:normAutofit/>
          </a:bodyPr>
          <a:lstStyle/>
          <a:p>
            <a:pPr marL="0" indent="0">
              <a:buNone/>
            </a:pPr>
            <a:r>
              <a:rPr lang="en-US" sz="2400" dirty="0">
                <a:solidFill>
                  <a:schemeClr val="tx1"/>
                </a:solidFill>
                <a:ea typeface="+mn-lt"/>
                <a:cs typeface="+mn-lt"/>
              </a:rPr>
              <a:t>An LEA uses the SBE-adopted self-reflection tools to report performance through the Dashboard.</a:t>
            </a:r>
            <a:endParaRPr lang="en-US" sz="2400" dirty="0">
              <a:solidFill>
                <a:schemeClr val="tx1"/>
              </a:solidFill>
            </a:endParaRPr>
          </a:p>
        </p:txBody>
      </p:sp>
      <p:sp>
        <p:nvSpPr>
          <p:cNvPr id="10" name="Slide Number Placeholder 9">
            <a:extLst>
              <a:ext uri="{FF2B5EF4-FFF2-40B4-BE49-F238E27FC236}">
                <a16:creationId xmlns:a16="http://schemas.microsoft.com/office/drawing/2014/main" id="{B1229571-8E97-4DE1-9D32-217BAB8A81EF}"/>
              </a:ext>
            </a:extLst>
          </p:cNvPr>
          <p:cNvSpPr>
            <a:spLocks noGrp="1"/>
          </p:cNvSpPr>
          <p:nvPr>
            <p:ph type="sldNum" sz="quarter" idx="12"/>
          </p:nvPr>
        </p:nvSpPr>
        <p:spPr/>
        <p:txBody>
          <a:bodyPr/>
          <a:lstStyle/>
          <a:p>
            <a:fld id="{294A09A9-5501-47C1-A89A-A340965A2BE2}" type="slidenum">
              <a:rPr lang="en-US" smtClean="0"/>
              <a:pPr/>
              <a:t>20</a:t>
            </a:fld>
            <a:endParaRPr lang="en-US" dirty="0"/>
          </a:p>
        </p:txBody>
      </p:sp>
    </p:spTree>
    <p:extLst>
      <p:ext uri="{BB962C8B-B14F-4D97-AF65-F5344CB8AC3E}">
        <p14:creationId xmlns:p14="http://schemas.microsoft.com/office/powerpoint/2010/main" val="1072789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601FAE-4E69-49CC-ADFE-1A24B4B3A31C}"/>
              </a:ext>
            </a:extLst>
          </p:cNvPr>
          <p:cNvSpPr>
            <a:spLocks noGrp="1"/>
          </p:cNvSpPr>
          <p:nvPr>
            <p:ph type="title"/>
          </p:nvPr>
        </p:nvSpPr>
        <p:spPr/>
        <p:txBody>
          <a:bodyPr/>
          <a:lstStyle/>
          <a:p>
            <a:r>
              <a:rPr lang="en-US" dirty="0"/>
              <a:t>Reporting Timeline</a:t>
            </a:r>
          </a:p>
        </p:txBody>
      </p:sp>
      <p:sp>
        <p:nvSpPr>
          <p:cNvPr id="2" name="Text Placeholder 1">
            <a:extLst>
              <a:ext uri="{FF2B5EF4-FFF2-40B4-BE49-F238E27FC236}">
                <a16:creationId xmlns:a16="http://schemas.microsoft.com/office/drawing/2014/main" id="{657BF1A6-BB77-4D8E-BBC7-8700A8FDD1BE}"/>
              </a:ext>
            </a:extLst>
          </p:cNvPr>
          <p:cNvSpPr>
            <a:spLocks noGrp="1"/>
          </p:cNvSpPr>
          <p:nvPr>
            <p:ph type="body" idx="1"/>
          </p:nvPr>
        </p:nvSpPr>
        <p:spPr>
          <a:xfrm>
            <a:off x="694805" y="2278586"/>
            <a:ext cx="3205396" cy="1150414"/>
          </a:xfrm>
        </p:spPr>
        <p:txBody>
          <a:bodyPr>
            <a:noAutofit/>
          </a:bodyPr>
          <a:lstStyle/>
          <a:p>
            <a:pPr lvl="0">
              <a:spcBef>
                <a:spcPts val="0"/>
              </a:spcBef>
              <a:buClr>
                <a:schemeClr val="lt2"/>
              </a:buClr>
              <a:buSzPts val="2400"/>
            </a:pPr>
            <a:r>
              <a:rPr lang="en-US" dirty="0"/>
              <a:t>DECEMBER 2022-APRIL 2023</a:t>
            </a:r>
          </a:p>
        </p:txBody>
      </p:sp>
      <p:sp>
        <p:nvSpPr>
          <p:cNvPr id="3" name="Content Placeholder 2">
            <a:extLst>
              <a:ext uri="{FF2B5EF4-FFF2-40B4-BE49-F238E27FC236}">
                <a16:creationId xmlns:a16="http://schemas.microsoft.com/office/drawing/2014/main" id="{18820B16-8921-45BC-BCCE-7F811E3E8E4D}"/>
              </a:ext>
            </a:extLst>
          </p:cNvPr>
          <p:cNvSpPr>
            <a:spLocks noGrp="1"/>
          </p:cNvSpPr>
          <p:nvPr>
            <p:ph sz="half" idx="2"/>
          </p:nvPr>
        </p:nvSpPr>
        <p:spPr>
          <a:xfrm>
            <a:off x="694805" y="3512163"/>
            <a:ext cx="3205396" cy="2379899"/>
          </a:xfrm>
        </p:spPr>
        <p:txBody>
          <a:bodyPr>
            <a:normAutofit/>
          </a:bodyPr>
          <a:lstStyle/>
          <a:p>
            <a:r>
              <a:rPr lang="en-US" sz="2400" dirty="0">
                <a:solidFill>
                  <a:srgbClr val="192A2E">
                    <a:hueOff val="0"/>
                    <a:satOff val="0"/>
                    <a:lumOff val="0"/>
                    <a:alphaOff val="0"/>
                  </a:srgbClr>
                </a:solidFill>
                <a:latin typeface="Calibri Light" panose="020F0302020204030204" pitchFamily="34" charset="0"/>
                <a:cs typeface="Calibri Light" panose="020F0302020204030204" pitchFamily="34" charset="0"/>
              </a:rPr>
              <a:t>Gather and analyze data to evaluate the LEA’s implementation in each of the Local Indicators</a:t>
            </a:r>
          </a:p>
          <a:p>
            <a:endParaRPr lang="en-US" sz="2400" dirty="0"/>
          </a:p>
        </p:txBody>
      </p:sp>
      <p:sp>
        <p:nvSpPr>
          <p:cNvPr id="4" name="Text Placeholder 3">
            <a:extLst>
              <a:ext uri="{FF2B5EF4-FFF2-40B4-BE49-F238E27FC236}">
                <a16:creationId xmlns:a16="http://schemas.microsoft.com/office/drawing/2014/main" id="{3228E319-B9DD-4A5B-A5CC-33ACFF0E5D7B}"/>
              </a:ext>
            </a:extLst>
          </p:cNvPr>
          <p:cNvSpPr>
            <a:spLocks noGrp="1"/>
          </p:cNvSpPr>
          <p:nvPr>
            <p:ph type="body" sz="quarter" idx="3"/>
          </p:nvPr>
        </p:nvSpPr>
        <p:spPr>
          <a:xfrm>
            <a:off x="4477516" y="2278586"/>
            <a:ext cx="3221182" cy="1150414"/>
          </a:xfrm>
        </p:spPr>
        <p:txBody>
          <a:bodyPr>
            <a:normAutofit/>
          </a:bodyPr>
          <a:lstStyle/>
          <a:p>
            <a:pPr lvl="0">
              <a:spcBef>
                <a:spcPts val="0"/>
              </a:spcBef>
              <a:buClr>
                <a:schemeClr val="lt2"/>
              </a:buClr>
              <a:buSzPct val="100000"/>
            </a:pPr>
            <a:r>
              <a:rPr lang="en-US" dirty="0"/>
              <a:t>ON OR BEFORE JULY 1, 2023</a:t>
            </a:r>
          </a:p>
        </p:txBody>
      </p:sp>
      <p:sp>
        <p:nvSpPr>
          <p:cNvPr id="5" name="Content Placeholder 4">
            <a:extLst>
              <a:ext uri="{FF2B5EF4-FFF2-40B4-BE49-F238E27FC236}">
                <a16:creationId xmlns:a16="http://schemas.microsoft.com/office/drawing/2014/main" id="{B355029A-87C0-4A95-8EB0-AEE316023080}"/>
              </a:ext>
            </a:extLst>
          </p:cNvPr>
          <p:cNvSpPr>
            <a:spLocks noGrp="1"/>
          </p:cNvSpPr>
          <p:nvPr>
            <p:ph sz="quarter" idx="4"/>
          </p:nvPr>
        </p:nvSpPr>
        <p:spPr>
          <a:xfrm>
            <a:off x="4477516" y="3512162"/>
            <a:ext cx="3658547" cy="2379900"/>
          </a:xfrm>
        </p:spPr>
        <p:txBody>
          <a:bodyPr>
            <a:noAutofit/>
          </a:bodyPr>
          <a:lstStyle/>
          <a:p>
            <a:r>
              <a:rPr lang="en-US" sz="2400" dirty="0">
                <a:solidFill>
                  <a:srgbClr val="192A2E">
                    <a:hueOff val="0"/>
                    <a:satOff val="0"/>
                    <a:lumOff val="0"/>
                    <a:alphaOff val="0"/>
                  </a:srgbClr>
                </a:solidFill>
                <a:latin typeface="Calibri Light" panose="020F0302020204030204" pitchFamily="34" charset="0"/>
                <a:cs typeface="Calibri Light" panose="020F0302020204030204" pitchFamily="34" charset="0"/>
              </a:rPr>
              <a:t>Report the Local Indicator results to the local governing board or body of the LEA </a:t>
            </a:r>
            <a:r>
              <a:rPr lang="en-US" sz="2400" b="1" dirty="0">
                <a:solidFill>
                  <a:srgbClr val="192A2E">
                    <a:hueOff val="0"/>
                    <a:satOff val="0"/>
                    <a:lumOff val="0"/>
                    <a:alphaOff val="0"/>
                  </a:srgbClr>
                </a:solidFill>
                <a:latin typeface="Calibri Light" panose="020F0302020204030204" pitchFamily="34" charset="0"/>
                <a:cs typeface="Calibri Light" panose="020F0302020204030204" pitchFamily="34" charset="0"/>
              </a:rPr>
              <a:t>at the same public meeting in which the LCAP and the LEA's budget is adopted</a:t>
            </a:r>
          </a:p>
        </p:txBody>
      </p:sp>
      <p:sp>
        <p:nvSpPr>
          <p:cNvPr id="6" name="Text Placeholder 5">
            <a:extLst>
              <a:ext uri="{FF2B5EF4-FFF2-40B4-BE49-F238E27FC236}">
                <a16:creationId xmlns:a16="http://schemas.microsoft.com/office/drawing/2014/main" id="{480C830D-6D95-4A79-9A4E-053266B77C70}"/>
              </a:ext>
            </a:extLst>
          </p:cNvPr>
          <p:cNvSpPr>
            <a:spLocks noGrp="1"/>
          </p:cNvSpPr>
          <p:nvPr>
            <p:ph type="body" sz="quarter" idx="10"/>
          </p:nvPr>
        </p:nvSpPr>
        <p:spPr>
          <a:xfrm>
            <a:off x="8276013" y="2278586"/>
            <a:ext cx="3221182" cy="1150414"/>
          </a:xfrm>
        </p:spPr>
        <p:txBody>
          <a:bodyPr>
            <a:noAutofit/>
          </a:bodyPr>
          <a:lstStyle/>
          <a:p>
            <a:pPr lvl="0">
              <a:spcBef>
                <a:spcPts val="0"/>
              </a:spcBef>
              <a:buClr>
                <a:schemeClr val="lt2"/>
              </a:buClr>
              <a:buSzPct val="100000"/>
            </a:pPr>
            <a:r>
              <a:rPr lang="en-US" dirty="0"/>
              <a:t>MID-AUGUST-SEPTEMBER 2023</a:t>
            </a:r>
          </a:p>
        </p:txBody>
      </p:sp>
      <p:sp>
        <p:nvSpPr>
          <p:cNvPr id="7" name="Content Placeholder 6">
            <a:extLst>
              <a:ext uri="{FF2B5EF4-FFF2-40B4-BE49-F238E27FC236}">
                <a16:creationId xmlns:a16="http://schemas.microsoft.com/office/drawing/2014/main" id="{E153C25A-3CF7-48E5-9254-D8BB3C7AA7C1}"/>
              </a:ext>
            </a:extLst>
          </p:cNvPr>
          <p:cNvSpPr>
            <a:spLocks noGrp="1"/>
          </p:cNvSpPr>
          <p:nvPr>
            <p:ph sz="quarter" idx="11"/>
          </p:nvPr>
        </p:nvSpPr>
        <p:spPr>
          <a:xfrm>
            <a:off x="8276013" y="3512162"/>
            <a:ext cx="3221182" cy="2379900"/>
          </a:xfrm>
        </p:spPr>
        <p:txBody>
          <a:bodyPr/>
          <a:lstStyle/>
          <a:p>
            <a:r>
              <a:rPr lang="en-US" sz="2400" dirty="0">
                <a:solidFill>
                  <a:srgbClr val="192A2E">
                    <a:hueOff val="0"/>
                    <a:satOff val="0"/>
                    <a:lumOff val="0"/>
                    <a:alphaOff val="0"/>
                  </a:srgbClr>
                </a:solidFill>
                <a:latin typeface="Calibri Light" panose="020F0302020204030204" pitchFamily="34" charset="0"/>
                <a:cs typeface="Calibri Light" panose="020F0302020204030204" pitchFamily="34" charset="0"/>
              </a:rPr>
              <a:t>The LEA’s Dashboard Coordinator </a:t>
            </a:r>
            <a:r>
              <a:rPr lang="en-US" sz="2400" b="1" dirty="0">
                <a:solidFill>
                  <a:srgbClr val="192A2E">
                    <a:hueOff val="0"/>
                    <a:satOff val="0"/>
                    <a:lumOff val="0"/>
                    <a:alphaOff val="0"/>
                  </a:srgbClr>
                </a:solidFill>
                <a:latin typeface="Calibri Light" panose="020F0302020204030204" pitchFamily="34" charset="0"/>
                <a:cs typeface="Calibri Light" panose="020F0302020204030204" pitchFamily="34" charset="0"/>
              </a:rPr>
              <a:t>r</a:t>
            </a:r>
            <a:r>
              <a:rPr lang="en-US" sz="2400" dirty="0">
                <a:solidFill>
                  <a:srgbClr val="192A2E">
                    <a:hueOff val="0"/>
                    <a:satOff val="0"/>
                    <a:lumOff val="0"/>
                    <a:alphaOff val="0"/>
                  </a:srgbClr>
                </a:solidFill>
                <a:latin typeface="Calibri Light" panose="020F0302020204030204" pitchFamily="34" charset="0"/>
                <a:cs typeface="Calibri Light" panose="020F0302020204030204" pitchFamily="34" charset="0"/>
              </a:rPr>
              <a:t>eports the Local Indicator results to the Dashboard</a:t>
            </a:r>
          </a:p>
        </p:txBody>
      </p:sp>
      <p:sp>
        <p:nvSpPr>
          <p:cNvPr id="11" name="Slide Number Placeholder 10">
            <a:extLst>
              <a:ext uri="{FF2B5EF4-FFF2-40B4-BE49-F238E27FC236}">
                <a16:creationId xmlns:a16="http://schemas.microsoft.com/office/drawing/2014/main" id="{E1806727-3EC3-4DE7-BE89-C4BA2909EA73}"/>
              </a:ext>
            </a:extLst>
          </p:cNvPr>
          <p:cNvSpPr>
            <a:spLocks noGrp="1"/>
          </p:cNvSpPr>
          <p:nvPr>
            <p:ph type="sldNum" sz="quarter" idx="12"/>
          </p:nvPr>
        </p:nvSpPr>
        <p:spPr/>
        <p:txBody>
          <a:bodyPr/>
          <a:lstStyle/>
          <a:p>
            <a:fld id="{294A09A9-5501-47C1-A89A-A340965A2BE2}" type="slidenum">
              <a:rPr lang="en-US" smtClean="0"/>
              <a:pPr/>
              <a:t>21</a:t>
            </a:fld>
            <a:endParaRPr lang="en-US" dirty="0"/>
          </a:p>
        </p:txBody>
      </p:sp>
    </p:spTree>
    <p:extLst>
      <p:ext uri="{BB962C8B-B14F-4D97-AF65-F5344CB8AC3E}">
        <p14:creationId xmlns:p14="http://schemas.microsoft.com/office/powerpoint/2010/main" val="1087931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5B37B-6F8C-4F7A-A1F7-890C1E2D58FC}"/>
              </a:ext>
            </a:extLst>
          </p:cNvPr>
          <p:cNvSpPr>
            <a:spLocks noGrp="1"/>
          </p:cNvSpPr>
          <p:nvPr>
            <p:ph type="title"/>
          </p:nvPr>
        </p:nvSpPr>
        <p:spPr/>
        <p:txBody>
          <a:bodyPr/>
          <a:lstStyle/>
          <a:p>
            <a:r>
              <a:rPr lang="en-US" dirty="0"/>
              <a:t>Dashboard Coordinator</a:t>
            </a:r>
          </a:p>
        </p:txBody>
      </p:sp>
      <p:sp>
        <p:nvSpPr>
          <p:cNvPr id="6" name="Slide Number Placeholder 5">
            <a:extLst>
              <a:ext uri="{FF2B5EF4-FFF2-40B4-BE49-F238E27FC236}">
                <a16:creationId xmlns:a16="http://schemas.microsoft.com/office/drawing/2014/main" id="{2DEE2523-6109-42B5-AD53-2C4D08E6ED74}"/>
              </a:ext>
            </a:extLst>
          </p:cNvPr>
          <p:cNvSpPr>
            <a:spLocks noGrp="1"/>
          </p:cNvSpPr>
          <p:nvPr>
            <p:ph type="sldNum" sz="quarter" idx="13"/>
          </p:nvPr>
        </p:nvSpPr>
        <p:spPr/>
        <p:txBody>
          <a:bodyPr/>
          <a:lstStyle/>
          <a:p>
            <a:fld id="{294A09A9-5501-47C1-A89A-A340965A2BE2}" type="slidenum">
              <a:rPr lang="en-US" smtClean="0"/>
              <a:t>22</a:t>
            </a:fld>
            <a:endParaRPr lang="en-US" dirty="0"/>
          </a:p>
        </p:txBody>
      </p:sp>
    </p:spTree>
    <p:extLst>
      <p:ext uri="{BB962C8B-B14F-4D97-AF65-F5344CB8AC3E}">
        <p14:creationId xmlns:p14="http://schemas.microsoft.com/office/powerpoint/2010/main" val="1337340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7F4C30-FB3D-40E7-AFE7-2AB8B3F17661}"/>
              </a:ext>
            </a:extLst>
          </p:cNvPr>
          <p:cNvSpPr>
            <a:spLocks noGrp="1"/>
          </p:cNvSpPr>
          <p:nvPr>
            <p:ph type="title"/>
          </p:nvPr>
        </p:nvSpPr>
        <p:spPr/>
        <p:txBody>
          <a:bodyPr>
            <a:normAutofit fontScale="90000"/>
          </a:bodyPr>
          <a:lstStyle/>
          <a:p>
            <a:r>
              <a:rPr lang="en-US" dirty="0"/>
              <a:t>The Role of the Dashboard Coordinator (1)</a:t>
            </a:r>
          </a:p>
        </p:txBody>
      </p:sp>
      <p:sp>
        <p:nvSpPr>
          <p:cNvPr id="3" name="Content Placeholder 2">
            <a:extLst>
              <a:ext uri="{FF2B5EF4-FFF2-40B4-BE49-F238E27FC236}">
                <a16:creationId xmlns:a16="http://schemas.microsoft.com/office/drawing/2014/main" id="{EFE3A8CB-973B-42E8-89BA-07ED7EF5FD8F}"/>
              </a:ext>
            </a:extLst>
          </p:cNvPr>
          <p:cNvSpPr>
            <a:spLocks noGrp="1"/>
          </p:cNvSpPr>
          <p:nvPr>
            <p:ph idx="1"/>
          </p:nvPr>
        </p:nvSpPr>
        <p:spPr>
          <a:xfrm>
            <a:off x="370390" y="2269474"/>
            <a:ext cx="11386181" cy="3966733"/>
          </a:xfrm>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dirty="0"/>
              <a:t>The role of the Dashboard Coordinator includes: </a:t>
            </a:r>
          </a:p>
          <a:p>
            <a:pPr marL="342900" indent="-342900">
              <a:buChar char="•"/>
            </a:pPr>
            <a:r>
              <a:rPr lang="en-US" dirty="0"/>
              <a:t>Uploading local indicator information;</a:t>
            </a:r>
          </a:p>
          <a:p>
            <a:pPr marL="952485" lvl="1" indent="-342900">
              <a:buChar char="•"/>
            </a:pPr>
            <a:r>
              <a:rPr lang="en-US" dirty="0"/>
              <a:t>(Note: Dashboard Coordinators must report their LEA’s local indicators during the reporting window to avoid receiving a performance rating of “Not Met”).</a:t>
            </a:r>
          </a:p>
          <a:p>
            <a:pPr marL="342900" indent="-342900">
              <a:buChar char="•"/>
            </a:pPr>
            <a:r>
              <a:rPr lang="en-US" dirty="0"/>
              <a:t>Checking information for accuracy and making sure all required elements have been addressed prior to submitting; and </a:t>
            </a:r>
          </a:p>
          <a:p>
            <a:pPr marL="342900" indent="-342900">
              <a:buChar char="•"/>
            </a:pPr>
            <a:r>
              <a:rPr lang="en-US" dirty="0"/>
              <a:t>Reviewing preview information for accuracy before the Dashboard goes public.</a:t>
            </a:r>
          </a:p>
        </p:txBody>
      </p:sp>
      <p:sp>
        <p:nvSpPr>
          <p:cNvPr id="9" name="Slide Number Placeholder 8">
            <a:extLst>
              <a:ext uri="{FF2B5EF4-FFF2-40B4-BE49-F238E27FC236}">
                <a16:creationId xmlns:a16="http://schemas.microsoft.com/office/drawing/2014/main" id="{B2DB0842-8014-4F40-AB24-BE9A7E00F86B}"/>
              </a:ext>
            </a:extLst>
          </p:cNvPr>
          <p:cNvSpPr>
            <a:spLocks noGrp="1"/>
          </p:cNvSpPr>
          <p:nvPr>
            <p:ph type="sldNum" sz="quarter" idx="12"/>
          </p:nvPr>
        </p:nvSpPr>
        <p:spPr/>
        <p:txBody>
          <a:bodyPr/>
          <a:lstStyle/>
          <a:p>
            <a:fld id="{294A09A9-5501-47C1-A89A-A340965A2BE2}" type="slidenum">
              <a:rPr lang="en-US" smtClean="0"/>
              <a:pPr/>
              <a:t>23</a:t>
            </a:fld>
            <a:endParaRPr lang="en-US" dirty="0"/>
          </a:p>
        </p:txBody>
      </p:sp>
    </p:spTree>
    <p:extLst>
      <p:ext uri="{BB962C8B-B14F-4D97-AF65-F5344CB8AC3E}">
        <p14:creationId xmlns:p14="http://schemas.microsoft.com/office/powerpoint/2010/main" val="2508656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7F4C30-FB3D-40E7-AFE7-2AB8B3F17661}"/>
              </a:ext>
            </a:extLst>
          </p:cNvPr>
          <p:cNvSpPr>
            <a:spLocks noGrp="1"/>
          </p:cNvSpPr>
          <p:nvPr>
            <p:ph type="title"/>
          </p:nvPr>
        </p:nvSpPr>
        <p:spPr/>
        <p:txBody>
          <a:bodyPr>
            <a:normAutofit fontScale="90000"/>
          </a:bodyPr>
          <a:lstStyle/>
          <a:p>
            <a:r>
              <a:rPr lang="en-US" dirty="0"/>
              <a:t>The Role of the Dashboard Coordinator (2)</a:t>
            </a:r>
          </a:p>
        </p:txBody>
      </p:sp>
      <p:sp>
        <p:nvSpPr>
          <p:cNvPr id="3" name="Content Placeholder 2">
            <a:extLst>
              <a:ext uri="{FF2B5EF4-FFF2-40B4-BE49-F238E27FC236}">
                <a16:creationId xmlns:a16="http://schemas.microsoft.com/office/drawing/2014/main" id="{EFE3A8CB-973B-42E8-89BA-07ED7EF5FD8F}"/>
              </a:ext>
            </a:extLst>
          </p:cNvPr>
          <p:cNvSpPr>
            <a:spLocks noGrp="1"/>
          </p:cNvSpPr>
          <p:nvPr>
            <p:ph idx="1"/>
          </p:nvPr>
        </p:nvSpPr>
        <p:spPr>
          <a:xfrm>
            <a:off x="370390" y="2269474"/>
            <a:ext cx="11386181" cy="3966733"/>
          </a:xfrm>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lvl="0">
              <a:spcBef>
                <a:spcPts val="0"/>
              </a:spcBef>
              <a:buClr>
                <a:schemeClr val="dk1"/>
              </a:buClr>
              <a:buSzPts val="2400"/>
            </a:pPr>
            <a:r>
              <a:rPr lang="en-US" dirty="0">
                <a:solidFill>
                  <a:schemeClr val="dk1"/>
                </a:solidFill>
                <a:ea typeface="Century Gothic"/>
                <a:cs typeface="Century Gothic"/>
                <a:sym typeface="Century Gothic"/>
              </a:rPr>
              <a:t>Post Dashboard Release</a:t>
            </a:r>
            <a:endParaRPr lang="en-US" dirty="0"/>
          </a:p>
          <a:p>
            <a:pPr marL="342900" lvl="0" indent="-342900">
              <a:buClr>
                <a:schemeClr val="dk1"/>
              </a:buClr>
              <a:buSzPts val="2400"/>
              <a:buFont typeface="Arial"/>
              <a:buChar char="•"/>
            </a:pPr>
            <a:r>
              <a:rPr lang="en-US" dirty="0">
                <a:solidFill>
                  <a:schemeClr val="dk1"/>
                </a:solidFill>
                <a:ea typeface="Century Gothic"/>
                <a:cs typeface="Century Gothic"/>
                <a:sym typeface="Century Gothic"/>
              </a:rPr>
              <a:t>Dashboard Coordinators are encouraged to utilize the Optional Narrative box to share and explain aspects of the information the LEA provided.</a:t>
            </a:r>
            <a:endParaRPr lang="en-US" dirty="0"/>
          </a:p>
          <a:p>
            <a:pPr marL="951864" lvl="1" indent="-152400">
              <a:buClr>
                <a:schemeClr val="dk1"/>
              </a:buClr>
              <a:buSzPts val="2400"/>
              <a:buFont typeface="Arial"/>
              <a:buChar char="•"/>
            </a:pPr>
            <a:r>
              <a:rPr lang="en-US" dirty="0">
                <a:solidFill>
                  <a:schemeClr val="dk1"/>
                </a:solidFill>
                <a:ea typeface="Century Gothic"/>
                <a:cs typeface="Century Gothic"/>
                <a:sym typeface="Century Gothic"/>
              </a:rPr>
              <a:t>Add hyperlink(s) to other reports.  This allows an LEA to go beyond the character limit to highlight the wonderful things happening in the LEA.</a:t>
            </a:r>
          </a:p>
          <a:p>
            <a:pPr marL="951864" lvl="1" indent="-152400">
              <a:buClr>
                <a:schemeClr val="dk1"/>
              </a:buClr>
              <a:buSzPts val="2400"/>
              <a:buFont typeface="Arial"/>
              <a:buChar char="•"/>
            </a:pPr>
            <a:r>
              <a:rPr lang="en-US" dirty="0">
                <a:solidFill>
                  <a:schemeClr val="dk1"/>
                </a:solidFill>
                <a:sym typeface="Century Gothic"/>
              </a:rPr>
              <a:t>If deadline was missed, explain why and add a hyperlink to the governing board/body’s meeting agenda</a:t>
            </a:r>
            <a:endParaRPr lang="en-US" dirty="0"/>
          </a:p>
        </p:txBody>
      </p:sp>
      <p:sp>
        <p:nvSpPr>
          <p:cNvPr id="9" name="Slide Number Placeholder 8">
            <a:extLst>
              <a:ext uri="{FF2B5EF4-FFF2-40B4-BE49-F238E27FC236}">
                <a16:creationId xmlns:a16="http://schemas.microsoft.com/office/drawing/2014/main" id="{B2DB0842-8014-4F40-AB24-BE9A7E00F86B}"/>
              </a:ext>
            </a:extLst>
          </p:cNvPr>
          <p:cNvSpPr>
            <a:spLocks noGrp="1"/>
          </p:cNvSpPr>
          <p:nvPr>
            <p:ph type="sldNum" sz="quarter" idx="12"/>
          </p:nvPr>
        </p:nvSpPr>
        <p:spPr/>
        <p:txBody>
          <a:bodyPr/>
          <a:lstStyle/>
          <a:p>
            <a:fld id="{294A09A9-5501-47C1-A89A-A340965A2BE2}" type="slidenum">
              <a:rPr lang="en-US" smtClean="0"/>
              <a:pPr/>
              <a:t>24</a:t>
            </a:fld>
            <a:endParaRPr lang="en-US" dirty="0"/>
          </a:p>
        </p:txBody>
      </p:sp>
    </p:spTree>
    <p:extLst>
      <p:ext uri="{BB962C8B-B14F-4D97-AF65-F5344CB8AC3E}">
        <p14:creationId xmlns:p14="http://schemas.microsoft.com/office/powerpoint/2010/main" val="20725460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290CD-98DB-4428-9BE1-20AE118AEB29}"/>
              </a:ext>
            </a:extLst>
          </p:cNvPr>
          <p:cNvSpPr>
            <a:spLocks noGrp="1"/>
          </p:cNvSpPr>
          <p:nvPr>
            <p:ph type="title"/>
          </p:nvPr>
        </p:nvSpPr>
        <p:spPr/>
        <p:txBody>
          <a:bodyPr/>
          <a:lstStyle/>
          <a:p>
            <a:r>
              <a:rPr lang="en-US" dirty="0"/>
              <a:t>MyCDEconnect</a:t>
            </a:r>
          </a:p>
        </p:txBody>
      </p:sp>
      <p:sp>
        <p:nvSpPr>
          <p:cNvPr id="3" name="Content Placeholder 2">
            <a:extLst>
              <a:ext uri="{FF2B5EF4-FFF2-40B4-BE49-F238E27FC236}">
                <a16:creationId xmlns:a16="http://schemas.microsoft.com/office/drawing/2014/main" id="{C2949398-DBB5-461E-AC2E-4D45D80A3360}"/>
              </a:ext>
            </a:extLst>
          </p:cNvPr>
          <p:cNvSpPr>
            <a:spLocks noGrp="1"/>
          </p:cNvSpPr>
          <p:nvPr>
            <p:ph idx="1"/>
          </p:nvPr>
        </p:nvSpPr>
        <p:spPr/>
        <p:txBody>
          <a:bodyPr>
            <a:normAutofit fontScale="92500"/>
          </a:bodyPr>
          <a:lstStyle/>
          <a:p>
            <a:pPr marL="342900" indent="-342900">
              <a:buFont typeface="Arial" panose="020B0604020202020204" pitchFamily="34" charset="0"/>
              <a:buChar char="•"/>
            </a:pPr>
            <a:r>
              <a:rPr lang="en-US" dirty="0"/>
              <a:t>MyCDEconnect</a:t>
            </a:r>
            <a:r>
              <a:rPr lang="en-US" dirty="0">
                <a:solidFill>
                  <a:srgbClr val="1704A0"/>
                </a:solidFill>
              </a:rPr>
              <a:t> (</a:t>
            </a:r>
            <a:r>
              <a:rPr lang="en-US" dirty="0">
                <a:solidFill>
                  <a:srgbClr val="1704A0"/>
                </a:solidFill>
                <a:hlinkClick r:id="rId2">
                  <a:extLst>
                    <a:ext uri="{A12FA001-AC4F-418D-AE19-62706E023703}">
                      <ahyp:hlinkClr xmlns:ahyp="http://schemas.microsoft.com/office/drawing/2018/hyperlinkcolor" val="tx"/>
                    </a:ext>
                  </a:extLst>
                </a:hlinkClick>
              </a:rPr>
              <a:t>https://mycdeconnect.org/</a:t>
            </a:r>
            <a:r>
              <a:rPr lang="en-US" dirty="0">
                <a:solidFill>
                  <a:srgbClr val="1704A0"/>
                </a:solidFill>
              </a:rPr>
              <a:t>)</a:t>
            </a:r>
            <a:r>
              <a:rPr lang="en-US" dirty="0"/>
              <a:t> is the CDE’s new unified system</a:t>
            </a:r>
          </a:p>
          <a:p>
            <a:pPr marL="608965" lvl="1" indent="-140970">
              <a:buClr>
                <a:schemeClr val="dk1"/>
              </a:buClr>
              <a:buSzPct val="100000"/>
              <a:buFont typeface="Arial"/>
              <a:buChar char="•"/>
            </a:pPr>
            <a:r>
              <a:rPr lang="en-US" dirty="0">
                <a:solidFill>
                  <a:schemeClr val="dk1"/>
                </a:solidFill>
                <a:ea typeface="Century Gothic"/>
                <a:cs typeface="Century Gothic"/>
                <a:sym typeface="Century Gothic"/>
              </a:rPr>
              <a:t>This system has been developed for the convenience of LEAs to manage multiple program reports </a:t>
            </a:r>
            <a:r>
              <a:rPr lang="en-US" b="1" dirty="0">
                <a:solidFill>
                  <a:schemeClr val="dk1"/>
                </a:solidFill>
                <a:ea typeface="Century Gothic"/>
                <a:cs typeface="Century Gothic"/>
                <a:sym typeface="Century Gothic"/>
              </a:rPr>
              <a:t>all in one location.</a:t>
            </a:r>
            <a:endParaRPr lang="en-US" dirty="0">
              <a:solidFill>
                <a:schemeClr val="dk1"/>
              </a:solidFill>
              <a:ea typeface="Century Gothic"/>
              <a:cs typeface="Century Gothic"/>
              <a:sym typeface="Century Gothic"/>
            </a:endParaRPr>
          </a:p>
          <a:p>
            <a:pPr lvl="0" indent="-140970">
              <a:buClr>
                <a:schemeClr val="dk1"/>
              </a:buClr>
              <a:buSzPct val="100000"/>
              <a:buFont typeface="Arial"/>
              <a:buChar char="•"/>
            </a:pPr>
            <a:r>
              <a:rPr lang="en-US" dirty="0">
                <a:solidFill>
                  <a:schemeClr val="dk1"/>
                </a:solidFill>
                <a:ea typeface="Century Gothic"/>
                <a:cs typeface="Century Gothic"/>
                <a:sym typeface="Century Gothic"/>
              </a:rPr>
              <a:t>In the </a:t>
            </a:r>
            <a:r>
              <a:rPr lang="en-US" dirty="0" err="1">
                <a:solidFill>
                  <a:schemeClr val="dk1"/>
                </a:solidFill>
                <a:ea typeface="Century Gothic"/>
                <a:cs typeface="Century Gothic"/>
                <a:sym typeface="Century Gothic"/>
              </a:rPr>
              <a:t>myCDEconnect</a:t>
            </a:r>
            <a:r>
              <a:rPr lang="en-US" dirty="0">
                <a:solidFill>
                  <a:schemeClr val="dk1"/>
                </a:solidFill>
                <a:ea typeface="Century Gothic"/>
                <a:cs typeface="Century Gothic"/>
                <a:sym typeface="Century Gothic"/>
              </a:rPr>
              <a:t> unified system, LEAs can:</a:t>
            </a:r>
            <a:endParaRPr lang="en-US" dirty="0"/>
          </a:p>
          <a:p>
            <a:pPr marL="608965" lvl="1" indent="-140970">
              <a:buClr>
                <a:schemeClr val="dk1"/>
              </a:buClr>
              <a:buSzPct val="100000"/>
              <a:buFont typeface="Arial"/>
              <a:buChar char="•"/>
            </a:pPr>
            <a:r>
              <a:rPr lang="en-US" dirty="0">
                <a:solidFill>
                  <a:schemeClr val="dk1"/>
                </a:solidFill>
                <a:ea typeface="Century Gothic"/>
                <a:cs typeface="Century Gothic"/>
                <a:sym typeface="Century Gothic"/>
              </a:rPr>
              <a:t>register for one or more programs at one time</a:t>
            </a:r>
            <a:endParaRPr lang="en-US" dirty="0"/>
          </a:p>
          <a:p>
            <a:pPr marL="608965" lvl="1" indent="-140970">
              <a:buClr>
                <a:schemeClr val="dk1"/>
              </a:buClr>
              <a:buSzPct val="100000"/>
              <a:buFont typeface="Arial"/>
              <a:buChar char="•"/>
            </a:pPr>
            <a:r>
              <a:rPr lang="en-US" dirty="0">
                <a:solidFill>
                  <a:schemeClr val="dk1"/>
                </a:solidFill>
                <a:ea typeface="Century Gothic"/>
                <a:cs typeface="Century Gothic"/>
                <a:sym typeface="Century Gothic"/>
              </a:rPr>
              <a:t>work on their program reports in one location, and </a:t>
            </a:r>
          </a:p>
          <a:p>
            <a:pPr marL="608965" lvl="1" indent="-140970">
              <a:buClr>
                <a:schemeClr val="dk1"/>
              </a:buClr>
              <a:buSzPct val="100000"/>
              <a:buFont typeface="Arial"/>
              <a:buChar char="•"/>
            </a:pPr>
            <a:r>
              <a:rPr lang="en-US" dirty="0">
                <a:solidFill>
                  <a:schemeClr val="dk1"/>
                </a:solidFill>
                <a:ea typeface="Century Gothic"/>
                <a:cs typeface="Century Gothic"/>
                <a:sym typeface="Century Gothic"/>
              </a:rPr>
              <a:t>do all of this through one login user account.</a:t>
            </a:r>
          </a:p>
          <a:p>
            <a:pPr lvl="0" indent="-140970">
              <a:buClr>
                <a:schemeClr val="dk1"/>
              </a:buClr>
              <a:buSzPct val="100000"/>
              <a:buFont typeface="Arial"/>
              <a:buChar char="•"/>
            </a:pPr>
            <a:r>
              <a:rPr lang="en-US" b="1" dirty="0">
                <a:solidFill>
                  <a:schemeClr val="dk1"/>
                </a:solidFill>
                <a:ea typeface="Century Gothic"/>
                <a:cs typeface="Century Gothic"/>
                <a:sym typeface="Century Gothic"/>
              </a:rPr>
              <a:t>Current Program:</a:t>
            </a:r>
            <a:r>
              <a:rPr lang="en-US" dirty="0">
                <a:solidFill>
                  <a:schemeClr val="dk1"/>
                </a:solidFill>
                <a:ea typeface="Century Gothic"/>
                <a:cs typeface="Century Gothic"/>
                <a:sym typeface="Century Gothic"/>
              </a:rPr>
              <a:t> School Accountability Report Card (SARC)</a:t>
            </a:r>
          </a:p>
          <a:p>
            <a:pPr lvl="0" indent="-140970">
              <a:buClr>
                <a:schemeClr val="dk1"/>
              </a:buClr>
              <a:buSzPct val="100000"/>
              <a:buFont typeface="Arial"/>
              <a:buChar char="•"/>
            </a:pPr>
            <a:r>
              <a:rPr lang="en-US" b="1" dirty="0">
                <a:solidFill>
                  <a:schemeClr val="dk1"/>
                </a:solidFill>
                <a:ea typeface="Century Gothic"/>
                <a:cs typeface="Century Gothic"/>
                <a:sym typeface="Century Gothic"/>
              </a:rPr>
              <a:t>Upcoming Programs:</a:t>
            </a:r>
            <a:endParaRPr lang="en-US" dirty="0"/>
          </a:p>
          <a:p>
            <a:pPr marL="608965" lvl="1" indent="-140970">
              <a:buClr>
                <a:schemeClr val="dk1"/>
              </a:buClr>
              <a:buSzPct val="100000"/>
              <a:buFont typeface="Arial"/>
              <a:buChar char="•"/>
            </a:pPr>
            <a:r>
              <a:rPr lang="en-US" b="1" dirty="0">
                <a:solidFill>
                  <a:schemeClr val="dk1"/>
                </a:solidFill>
                <a:ea typeface="Century Gothic"/>
                <a:cs typeface="Century Gothic"/>
                <a:sym typeface="Century Gothic"/>
              </a:rPr>
              <a:t>2023:</a:t>
            </a:r>
            <a:r>
              <a:rPr lang="en-US" dirty="0">
                <a:solidFill>
                  <a:schemeClr val="dk1"/>
                </a:solidFill>
                <a:ea typeface="Century Gothic"/>
                <a:cs typeface="Century Gothic"/>
                <a:sym typeface="Century Gothic"/>
              </a:rPr>
              <a:t> Accountability Listserv, California School Dashboard Coordinators</a:t>
            </a:r>
            <a:endParaRPr lang="en-US" dirty="0"/>
          </a:p>
          <a:p>
            <a:pPr marL="608965" lvl="1" indent="-140970">
              <a:buClr>
                <a:schemeClr val="dk1"/>
              </a:buClr>
              <a:buSzPct val="100000"/>
              <a:buFont typeface="Arial"/>
              <a:buChar char="•"/>
            </a:pPr>
            <a:r>
              <a:rPr lang="en-US" b="1" dirty="0">
                <a:solidFill>
                  <a:schemeClr val="dk1"/>
                </a:solidFill>
                <a:ea typeface="Century Gothic"/>
                <a:cs typeface="Century Gothic"/>
                <a:sym typeface="Century Gothic"/>
              </a:rPr>
              <a:t>2024</a:t>
            </a:r>
            <a:r>
              <a:rPr lang="en-US" dirty="0">
                <a:solidFill>
                  <a:schemeClr val="dk1"/>
                </a:solidFill>
                <a:ea typeface="Century Gothic"/>
                <a:cs typeface="Century Gothic"/>
                <a:sym typeface="Century Gothic"/>
              </a:rPr>
              <a:t>: LCAP e-Template</a:t>
            </a:r>
          </a:p>
        </p:txBody>
      </p:sp>
      <p:sp>
        <p:nvSpPr>
          <p:cNvPr id="6" name="Slide Number Placeholder 5">
            <a:extLst>
              <a:ext uri="{FF2B5EF4-FFF2-40B4-BE49-F238E27FC236}">
                <a16:creationId xmlns:a16="http://schemas.microsoft.com/office/drawing/2014/main" id="{175480CE-328A-402C-819A-8A0A317C8EAD}"/>
              </a:ext>
            </a:extLst>
          </p:cNvPr>
          <p:cNvSpPr>
            <a:spLocks noGrp="1"/>
          </p:cNvSpPr>
          <p:nvPr>
            <p:ph type="sldNum" sz="quarter" idx="12"/>
          </p:nvPr>
        </p:nvSpPr>
        <p:spPr/>
        <p:txBody>
          <a:bodyPr/>
          <a:lstStyle/>
          <a:p>
            <a:fld id="{294A09A9-5501-47C1-A89A-A340965A2BE2}" type="slidenum">
              <a:rPr lang="en-US" smtClean="0"/>
              <a:pPr/>
              <a:t>25</a:t>
            </a:fld>
            <a:endParaRPr lang="en-US" dirty="0"/>
          </a:p>
        </p:txBody>
      </p:sp>
    </p:spTree>
    <p:extLst>
      <p:ext uri="{BB962C8B-B14F-4D97-AF65-F5344CB8AC3E}">
        <p14:creationId xmlns:p14="http://schemas.microsoft.com/office/powerpoint/2010/main" val="10298568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2F437C-3702-4CF3-AF5E-7ABBF86E61F8}"/>
              </a:ext>
            </a:extLst>
          </p:cNvPr>
          <p:cNvSpPr>
            <a:spLocks noGrp="1"/>
          </p:cNvSpPr>
          <p:nvPr>
            <p:ph type="title"/>
          </p:nvPr>
        </p:nvSpPr>
        <p:spPr/>
        <p:txBody>
          <a:bodyPr/>
          <a:lstStyle/>
          <a:p>
            <a:r>
              <a:rPr lang="en-US" dirty="0"/>
              <a:t>Informing the LCAP</a:t>
            </a:r>
          </a:p>
        </p:txBody>
      </p:sp>
      <p:sp>
        <p:nvSpPr>
          <p:cNvPr id="8" name="Text Placeholder 7">
            <a:extLst>
              <a:ext uri="{FF2B5EF4-FFF2-40B4-BE49-F238E27FC236}">
                <a16:creationId xmlns:a16="http://schemas.microsoft.com/office/drawing/2014/main" id="{3A836DE1-DD9A-4156-ADA9-514DA2D4EBB3}"/>
              </a:ext>
            </a:extLst>
          </p:cNvPr>
          <p:cNvSpPr>
            <a:spLocks noGrp="1"/>
          </p:cNvSpPr>
          <p:nvPr>
            <p:ph type="body" idx="1"/>
          </p:nvPr>
        </p:nvSpPr>
        <p:spPr/>
        <p:txBody>
          <a:bodyPr/>
          <a:lstStyle/>
          <a:p>
            <a:r>
              <a:rPr lang="en-US" dirty="0">
                <a:solidFill>
                  <a:schemeClr val="tx2">
                    <a:lumMod val="75000"/>
                  </a:schemeClr>
                </a:solidFill>
              </a:rPr>
              <a:t>The connection between local indicator data and the LCAP</a:t>
            </a:r>
          </a:p>
        </p:txBody>
      </p:sp>
      <p:sp>
        <p:nvSpPr>
          <p:cNvPr id="6" name="Slide Number Placeholder 5">
            <a:extLst>
              <a:ext uri="{FF2B5EF4-FFF2-40B4-BE49-F238E27FC236}">
                <a16:creationId xmlns:a16="http://schemas.microsoft.com/office/drawing/2014/main" id="{372A8CBF-E1CC-486E-A5E3-852B16F99D17}"/>
              </a:ext>
            </a:extLst>
          </p:cNvPr>
          <p:cNvSpPr>
            <a:spLocks noGrp="1"/>
          </p:cNvSpPr>
          <p:nvPr>
            <p:ph type="sldNum" sz="quarter" idx="13"/>
          </p:nvPr>
        </p:nvSpPr>
        <p:spPr/>
        <p:txBody>
          <a:bodyPr/>
          <a:lstStyle/>
          <a:p>
            <a:fld id="{294A09A9-5501-47C1-A89A-A340965A2BE2}" type="slidenum">
              <a:rPr lang="en-US" smtClean="0"/>
              <a:pPr/>
              <a:t>26</a:t>
            </a:fld>
            <a:endParaRPr lang="en-US" dirty="0"/>
          </a:p>
        </p:txBody>
      </p:sp>
    </p:spTree>
    <p:extLst>
      <p:ext uri="{BB962C8B-B14F-4D97-AF65-F5344CB8AC3E}">
        <p14:creationId xmlns:p14="http://schemas.microsoft.com/office/powerpoint/2010/main" val="2579596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3E7E02-9EAF-47E7-AB39-53BF5247FE60}"/>
              </a:ext>
            </a:extLst>
          </p:cNvPr>
          <p:cNvSpPr>
            <a:spLocks noGrp="1"/>
          </p:cNvSpPr>
          <p:nvPr>
            <p:ph type="title"/>
          </p:nvPr>
        </p:nvSpPr>
        <p:spPr/>
        <p:txBody>
          <a:bodyPr/>
          <a:lstStyle/>
          <a:p>
            <a:r>
              <a:rPr lang="en-US" dirty="0"/>
              <a:t>The LCAP</a:t>
            </a:r>
          </a:p>
        </p:txBody>
      </p:sp>
      <p:sp>
        <p:nvSpPr>
          <p:cNvPr id="3" name="Content Placeholder 2">
            <a:extLst>
              <a:ext uri="{FF2B5EF4-FFF2-40B4-BE49-F238E27FC236}">
                <a16:creationId xmlns:a16="http://schemas.microsoft.com/office/drawing/2014/main" id="{A4BF5FA1-8EA7-445B-A47D-B569026B0978}"/>
              </a:ext>
            </a:extLst>
          </p:cNvPr>
          <p:cNvSpPr>
            <a:spLocks noGrp="1"/>
          </p:cNvSpPr>
          <p:nvPr>
            <p:ph idx="1"/>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As we have discussed in previous webinars, the LCAP development process serves three distinct, but related functions:</a:t>
            </a:r>
          </a:p>
          <a:p>
            <a:pPr marL="1066785" lvl="1" indent="-457200">
              <a:spcBef>
                <a:spcPts val="1000"/>
              </a:spcBef>
              <a:buFont typeface="+mj-lt"/>
              <a:buAutoNum type="arabicPeriod"/>
            </a:pPr>
            <a:r>
              <a:rPr lang="en-US" dirty="0"/>
              <a:t>Comprehensive Strategic Planning</a:t>
            </a:r>
          </a:p>
          <a:p>
            <a:pPr marL="1066785" lvl="1" indent="-457200">
              <a:spcBef>
                <a:spcPts val="1000"/>
              </a:spcBef>
              <a:buFont typeface="+mj-lt"/>
              <a:buAutoNum type="arabicPeriod"/>
            </a:pPr>
            <a:r>
              <a:rPr lang="en-US" dirty="0"/>
              <a:t>Meaningful Engagement of Educational Partners</a:t>
            </a:r>
          </a:p>
          <a:p>
            <a:pPr marL="1066785" lvl="1" indent="-457200">
              <a:spcBef>
                <a:spcPts val="1000"/>
              </a:spcBef>
              <a:buFont typeface="+mj-lt"/>
              <a:buAutoNum type="arabicPeriod"/>
            </a:pPr>
            <a:r>
              <a:rPr lang="en-US" dirty="0"/>
              <a:t>Accountability and Compliance</a:t>
            </a:r>
          </a:p>
          <a:p>
            <a:pPr marL="342900" indent="-342900">
              <a:buFont typeface="Arial" panose="020B0604020202020204" pitchFamily="34" charset="0"/>
              <a:buChar char="•"/>
            </a:pPr>
            <a:r>
              <a:rPr lang="en" dirty="0"/>
              <a:t>Data collected as part of the </a:t>
            </a:r>
            <a:r>
              <a:rPr lang="en-US" dirty="0"/>
              <a:t>local indicator process </a:t>
            </a:r>
            <a:r>
              <a:rPr lang="en" dirty="0"/>
              <a:t>provides LEAs with a rich source of timely information that can be used along with state data, as applicable, to </a:t>
            </a:r>
            <a:r>
              <a:rPr lang="en-US" dirty="0"/>
              <a:t>develop</a:t>
            </a:r>
            <a:r>
              <a:rPr lang="en" dirty="0"/>
              <a:t> </a:t>
            </a:r>
            <a:r>
              <a:rPr lang="en-US" dirty="0"/>
              <a:t>goals and actions within the </a:t>
            </a:r>
            <a:r>
              <a:rPr lang="en" dirty="0"/>
              <a:t>LCAP that </a:t>
            </a:r>
            <a:r>
              <a:rPr lang="en-US" dirty="0"/>
              <a:t>are seek to address</a:t>
            </a:r>
            <a:r>
              <a:rPr lang="en" dirty="0"/>
              <a:t> the unique needs of students within the LEA. </a:t>
            </a:r>
            <a:endParaRPr lang="en-US" dirty="0"/>
          </a:p>
          <a:p>
            <a:pPr marL="342900" indent="-342900">
              <a:buFont typeface="Arial" panose="020B0604020202020204" pitchFamily="34" charset="0"/>
              <a:buChar char="•"/>
            </a:pPr>
            <a:endParaRPr lang="en-US" dirty="0"/>
          </a:p>
        </p:txBody>
      </p:sp>
      <p:sp>
        <p:nvSpPr>
          <p:cNvPr id="9" name="Slide Number Placeholder 8">
            <a:extLst>
              <a:ext uri="{FF2B5EF4-FFF2-40B4-BE49-F238E27FC236}">
                <a16:creationId xmlns:a16="http://schemas.microsoft.com/office/drawing/2014/main" id="{3919C7D4-B9C6-4537-A9B4-802FC6C7C975}"/>
              </a:ext>
            </a:extLst>
          </p:cNvPr>
          <p:cNvSpPr>
            <a:spLocks noGrp="1"/>
          </p:cNvSpPr>
          <p:nvPr>
            <p:ph type="sldNum" sz="quarter" idx="12"/>
          </p:nvPr>
        </p:nvSpPr>
        <p:spPr/>
        <p:txBody>
          <a:bodyPr/>
          <a:lstStyle/>
          <a:p>
            <a:fld id="{294A09A9-5501-47C1-A89A-A340965A2BE2}" type="slidenum">
              <a:rPr lang="en-US" smtClean="0"/>
              <a:pPr/>
              <a:t>27</a:t>
            </a:fld>
            <a:endParaRPr lang="en-US" dirty="0"/>
          </a:p>
        </p:txBody>
      </p:sp>
    </p:spTree>
    <p:extLst>
      <p:ext uri="{BB962C8B-B14F-4D97-AF65-F5344CB8AC3E}">
        <p14:creationId xmlns:p14="http://schemas.microsoft.com/office/powerpoint/2010/main" val="18210407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3A148-2EED-49DE-933A-8977F682AC88}"/>
              </a:ext>
            </a:extLst>
          </p:cNvPr>
          <p:cNvSpPr>
            <a:spLocks noGrp="1"/>
          </p:cNvSpPr>
          <p:nvPr>
            <p:ph type="title"/>
          </p:nvPr>
        </p:nvSpPr>
        <p:spPr/>
        <p:txBody>
          <a:bodyPr>
            <a:normAutofit fontScale="90000"/>
          </a:bodyPr>
          <a:lstStyle/>
          <a:p>
            <a:r>
              <a:rPr lang="en-US" dirty="0"/>
              <a:t>Where does local data show up in the LCAP?</a:t>
            </a:r>
          </a:p>
        </p:txBody>
      </p:sp>
      <p:sp>
        <p:nvSpPr>
          <p:cNvPr id="3" name="Content Placeholder 2">
            <a:extLst>
              <a:ext uri="{FF2B5EF4-FFF2-40B4-BE49-F238E27FC236}">
                <a16:creationId xmlns:a16="http://schemas.microsoft.com/office/drawing/2014/main" id="{6676165E-F0E6-460B-892C-D362D9383B9F}"/>
              </a:ext>
            </a:extLst>
          </p:cNvPr>
          <p:cNvSpPr>
            <a:spLocks noGrp="1"/>
          </p:cNvSpPr>
          <p:nvPr>
            <p:ph idx="1"/>
          </p:nvPr>
        </p:nvSpPr>
        <p:spPr>
          <a:xfrm>
            <a:off x="370390" y="2253342"/>
            <a:ext cx="11386181" cy="3982865"/>
          </a:xfrm>
        </p:spPr>
        <p:txBody>
          <a:bodyPr>
            <a:normAutofit/>
          </a:bodyPr>
          <a:lstStyle/>
          <a:p>
            <a:pPr marL="342900" indent="-342900">
              <a:buFont typeface="Arial" panose="020B0604020202020204" pitchFamily="34" charset="0"/>
              <a:buChar char="•"/>
            </a:pPr>
            <a:r>
              <a:rPr lang="en-US" sz="2600" dirty="0"/>
              <a:t>Plan Summary</a:t>
            </a:r>
            <a:r>
              <a:rPr lang="en-US" sz="2600" dirty="0">
                <a:latin typeface="Trebuchet MS" panose="020B0603020202020204"/>
              </a:rPr>
              <a:t> </a:t>
            </a:r>
            <a:r>
              <a:rPr lang="en-US" sz="2600" dirty="0">
                <a:latin typeface="Calibri Light" panose="020F0302020204030204" pitchFamily="34" charset="0"/>
                <a:cs typeface="Calibri Light" panose="020F0302020204030204" pitchFamily="34" charset="0"/>
              </a:rPr>
              <a:t>(local indicators are explicitly referenced in the instructions)</a:t>
            </a:r>
          </a:p>
          <a:p>
            <a:pPr marL="342900" indent="-342900">
              <a:buFont typeface="Arial" panose="020B0604020202020204" pitchFamily="34" charset="0"/>
              <a:buChar char="•"/>
            </a:pPr>
            <a:r>
              <a:rPr lang="en-US" sz="2600" dirty="0"/>
              <a:t>Engaging Educational Partners</a:t>
            </a:r>
            <a:r>
              <a:rPr lang="en-US" sz="2600" dirty="0">
                <a:latin typeface="Trebuchet MS" panose="020B0603020202020204"/>
              </a:rPr>
              <a:t> </a:t>
            </a:r>
            <a:r>
              <a:rPr lang="en-US" sz="2600" dirty="0">
                <a:latin typeface="Calibri Light" panose="020F0302020204030204" pitchFamily="34" charset="0"/>
                <a:cs typeface="Calibri Light" panose="020F0302020204030204" pitchFamily="34" charset="0"/>
              </a:rPr>
              <a:t>(local indicator data can inform feedback)</a:t>
            </a:r>
          </a:p>
          <a:p>
            <a:pPr marL="342900" indent="-342900">
              <a:buFont typeface="Arial" panose="020B0604020202020204" pitchFamily="34" charset="0"/>
              <a:buChar char="•"/>
            </a:pPr>
            <a:r>
              <a:rPr lang="en-US" sz="2600" dirty="0"/>
              <a:t>Goals and Actions</a:t>
            </a:r>
            <a:r>
              <a:rPr lang="en-US" sz="2600" dirty="0">
                <a:latin typeface="Trebuchet MS" panose="020B0603020202020204"/>
              </a:rPr>
              <a:t> </a:t>
            </a:r>
            <a:r>
              <a:rPr lang="en-US" sz="2600" dirty="0">
                <a:latin typeface="Calibri Light" panose="020F0302020204030204" pitchFamily="34" charset="0"/>
                <a:cs typeface="Calibri Light" panose="020F0302020204030204" pitchFamily="34" charset="0"/>
              </a:rPr>
              <a:t>(local indicators are explicitly referenced in the instructions and local indicator data can inform the identification of needs, progress and effectiveness)</a:t>
            </a:r>
          </a:p>
          <a:p>
            <a:pPr marL="342900" indent="-342900">
              <a:buFont typeface="Arial" panose="020B0604020202020204" pitchFamily="34" charset="0"/>
              <a:buChar char="•"/>
            </a:pPr>
            <a:r>
              <a:rPr lang="en-US" sz="2600" dirty="0"/>
              <a:t>Increased or Improved Services</a:t>
            </a:r>
            <a:r>
              <a:rPr lang="en-US" sz="2600" dirty="0">
                <a:latin typeface="Trebuchet MS" panose="020B0603020202020204"/>
              </a:rPr>
              <a:t> </a:t>
            </a:r>
            <a:r>
              <a:rPr lang="en-US" sz="2600" dirty="0">
                <a:latin typeface="Calibri Light" panose="020F0302020204030204" pitchFamily="34" charset="0"/>
                <a:cs typeface="Calibri Light" panose="020F0302020204030204" pitchFamily="34" charset="0"/>
              </a:rPr>
              <a:t>(local indicator data can inform the identification of needs, progress and effectiveness)</a:t>
            </a:r>
          </a:p>
          <a:p>
            <a:pPr marL="342900" indent="-342900">
              <a:buFont typeface="Arial" panose="020B0604020202020204" pitchFamily="34" charset="0"/>
              <a:buChar char="•"/>
            </a:pPr>
            <a:endParaRPr lang="en-US" sz="2600"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endParaRPr lang="en-US" sz="2600" dirty="0"/>
          </a:p>
        </p:txBody>
      </p:sp>
      <p:sp>
        <p:nvSpPr>
          <p:cNvPr id="6" name="Slide Number Placeholder 5">
            <a:extLst>
              <a:ext uri="{FF2B5EF4-FFF2-40B4-BE49-F238E27FC236}">
                <a16:creationId xmlns:a16="http://schemas.microsoft.com/office/drawing/2014/main" id="{AF871805-21A3-47B8-AE6F-40492F50111D}"/>
              </a:ext>
            </a:extLst>
          </p:cNvPr>
          <p:cNvSpPr>
            <a:spLocks noGrp="1"/>
          </p:cNvSpPr>
          <p:nvPr>
            <p:ph type="sldNum" sz="quarter" idx="12"/>
          </p:nvPr>
        </p:nvSpPr>
        <p:spPr/>
        <p:txBody>
          <a:bodyPr/>
          <a:lstStyle/>
          <a:p>
            <a:fld id="{294A09A9-5501-47C1-A89A-A340965A2BE2}" type="slidenum">
              <a:rPr lang="en-US" smtClean="0"/>
              <a:pPr/>
              <a:t>28</a:t>
            </a:fld>
            <a:endParaRPr lang="en-US" dirty="0"/>
          </a:p>
        </p:txBody>
      </p:sp>
    </p:spTree>
    <p:extLst>
      <p:ext uri="{BB962C8B-B14F-4D97-AF65-F5344CB8AC3E}">
        <p14:creationId xmlns:p14="http://schemas.microsoft.com/office/powerpoint/2010/main" val="3406188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E54F8-1FD2-4843-9EB6-3FAA2AD9906C}"/>
              </a:ext>
            </a:extLst>
          </p:cNvPr>
          <p:cNvSpPr>
            <a:spLocks noGrp="1"/>
          </p:cNvSpPr>
          <p:nvPr>
            <p:ph type="title"/>
          </p:nvPr>
        </p:nvSpPr>
        <p:spPr/>
        <p:txBody>
          <a:bodyPr>
            <a:normAutofit fontScale="90000"/>
          </a:bodyPr>
          <a:lstStyle/>
          <a:p>
            <a:r>
              <a:rPr lang="en-US" dirty="0"/>
              <a:t>Priority 1: Basic Services and Conditions</a:t>
            </a:r>
          </a:p>
        </p:txBody>
      </p:sp>
      <p:sp>
        <p:nvSpPr>
          <p:cNvPr id="3" name="Content Placeholder 2">
            <a:extLst>
              <a:ext uri="{FF2B5EF4-FFF2-40B4-BE49-F238E27FC236}">
                <a16:creationId xmlns:a16="http://schemas.microsoft.com/office/drawing/2014/main" id="{944F2861-DE09-4A12-813B-C29DF6FA175D}"/>
              </a:ext>
            </a:extLst>
          </p:cNvPr>
          <p:cNvSpPr>
            <a:spLocks noGrp="1"/>
          </p:cNvSpPr>
          <p:nvPr>
            <p:ph idx="1"/>
          </p:nvPr>
        </p:nvSpPr>
        <p:spPr>
          <a:xfrm>
            <a:off x="370390" y="2252132"/>
            <a:ext cx="11386181" cy="3984075"/>
          </a:xfrm>
        </p:spPr>
        <p:txBody>
          <a:bodyPr/>
          <a:lstStyle/>
          <a:p>
            <a:pPr lvl="0">
              <a:spcBef>
                <a:spcPts val="0"/>
              </a:spcBef>
              <a:buClr>
                <a:schemeClr val="dk1"/>
              </a:buClr>
              <a:buSzPts val="2400"/>
            </a:pPr>
            <a:r>
              <a:rPr lang="en-US" dirty="0"/>
              <a:t>No changes have been made for the instructional materials and facilities portion for Priority 1.</a:t>
            </a:r>
          </a:p>
          <a:p>
            <a:pPr lvl="0">
              <a:buClr>
                <a:schemeClr val="dk1"/>
              </a:buClr>
              <a:buSzPts val="2400"/>
            </a:pPr>
            <a:endParaRPr lang="en-US" dirty="0"/>
          </a:p>
          <a:p>
            <a:pPr lvl="0">
              <a:buClr>
                <a:schemeClr val="dk1"/>
              </a:buClr>
              <a:buSzPts val="2400"/>
            </a:pPr>
            <a:r>
              <a:rPr lang="en-US" dirty="0"/>
              <a:t>In June 2022, the state published the first year of teaching assignment monitoring outcome data, which must now be used to inform the teacher piece of Priority 1.</a:t>
            </a:r>
          </a:p>
          <a:p>
            <a:endParaRPr lang="en-US" dirty="0"/>
          </a:p>
        </p:txBody>
      </p:sp>
      <p:sp>
        <p:nvSpPr>
          <p:cNvPr id="6" name="Slide Number Placeholder 5">
            <a:extLst>
              <a:ext uri="{FF2B5EF4-FFF2-40B4-BE49-F238E27FC236}">
                <a16:creationId xmlns:a16="http://schemas.microsoft.com/office/drawing/2014/main" id="{C8B36F6D-5EA7-48A7-8A12-F1DD3D721B3C}"/>
              </a:ext>
            </a:extLst>
          </p:cNvPr>
          <p:cNvSpPr>
            <a:spLocks noGrp="1"/>
          </p:cNvSpPr>
          <p:nvPr>
            <p:ph type="sldNum" sz="quarter" idx="12"/>
          </p:nvPr>
        </p:nvSpPr>
        <p:spPr/>
        <p:txBody>
          <a:bodyPr/>
          <a:lstStyle/>
          <a:p>
            <a:fld id="{294A09A9-5501-47C1-A89A-A340965A2BE2}" type="slidenum">
              <a:rPr lang="en-US" smtClean="0"/>
              <a:pPr/>
              <a:t>29</a:t>
            </a:fld>
            <a:endParaRPr lang="en-US" dirty="0"/>
          </a:p>
        </p:txBody>
      </p:sp>
    </p:spTree>
    <p:extLst>
      <p:ext uri="{BB962C8B-B14F-4D97-AF65-F5344CB8AC3E}">
        <p14:creationId xmlns:p14="http://schemas.microsoft.com/office/powerpoint/2010/main" val="533412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91CD-F9CA-45E0-8462-745DB71B0B46}"/>
              </a:ext>
            </a:extLst>
          </p:cNvPr>
          <p:cNvSpPr>
            <a:spLocks noGrp="1"/>
          </p:cNvSpPr>
          <p:nvPr>
            <p:ph type="title"/>
          </p:nvPr>
        </p:nvSpPr>
        <p:spPr/>
        <p:txBody>
          <a:bodyPr/>
          <a:lstStyle/>
          <a:p>
            <a:r>
              <a:rPr lang="en-US" dirty="0"/>
              <a:t>Template Files</a:t>
            </a:r>
          </a:p>
        </p:txBody>
      </p:sp>
      <p:sp>
        <p:nvSpPr>
          <p:cNvPr id="6" name="Content Placeholder 5">
            <a:extLst>
              <a:ext uri="{FF2B5EF4-FFF2-40B4-BE49-F238E27FC236}">
                <a16:creationId xmlns:a16="http://schemas.microsoft.com/office/drawing/2014/main" id="{ED2D3234-A55A-4A44-AA4A-FAB2543CE82E}"/>
              </a:ext>
            </a:extLst>
          </p:cNvPr>
          <p:cNvSpPr>
            <a:spLocks noGrp="1"/>
          </p:cNvSpPr>
          <p:nvPr>
            <p:ph sz="quarter" idx="13"/>
          </p:nvPr>
        </p:nvSpPr>
        <p:spPr/>
        <p:txBody>
          <a:bodyPr/>
          <a:lstStyle/>
          <a:p>
            <a:pPr lvl="0">
              <a:buClr>
                <a:schemeClr val="dk1"/>
              </a:buClr>
              <a:buSzPts val="2400"/>
            </a:pPr>
            <a:r>
              <a:rPr lang="en-US" dirty="0"/>
              <a:t>The LCAP Template: </a:t>
            </a:r>
            <a:br>
              <a:rPr lang="en-US" dirty="0"/>
            </a:br>
            <a:r>
              <a:rPr lang="en-US" u="sng" dirty="0">
                <a:solidFill>
                  <a:srgbClr val="1704A0"/>
                </a:solidFill>
                <a:hlinkClick r:id="rId2">
                  <a:extLst>
                    <a:ext uri="{A12FA001-AC4F-418D-AE19-62706E023703}">
                      <ahyp:hlinkClr xmlns:ahyp="http://schemas.microsoft.com/office/drawing/2018/hyperlinkcolor" val="tx"/>
                    </a:ext>
                  </a:extLst>
                </a:hlinkClick>
              </a:rPr>
              <a:t>https://www.cde.ca.gov/re/lc/documents/adoptedlcaptemplate.docx</a:t>
            </a:r>
            <a:r>
              <a:rPr lang="en-US" dirty="0">
                <a:solidFill>
                  <a:srgbClr val="1704A0"/>
                </a:solidFill>
              </a:rPr>
              <a:t>  </a:t>
            </a:r>
            <a:endParaRPr lang="en-US" dirty="0"/>
          </a:p>
          <a:p>
            <a:pPr lvl="0">
              <a:buClr>
                <a:schemeClr val="dk1"/>
              </a:buClr>
              <a:buSzPts val="2400"/>
            </a:pPr>
            <a:r>
              <a:rPr lang="en-US" dirty="0"/>
              <a:t>LCAP Action Tables Template: </a:t>
            </a:r>
            <a:br>
              <a:rPr lang="en-US" dirty="0"/>
            </a:br>
            <a:r>
              <a:rPr lang="en-US" u="sng" dirty="0">
                <a:solidFill>
                  <a:srgbClr val="1704A0"/>
                </a:solidFill>
                <a:hlinkClick r:id="rId3">
                  <a:extLst>
                    <a:ext uri="{A12FA001-AC4F-418D-AE19-62706E023703}">
                      <ahyp:hlinkClr xmlns:ahyp="http://schemas.microsoft.com/office/drawing/2018/hyperlinkcolor" val="tx"/>
                    </a:ext>
                  </a:extLst>
                </a:hlinkClick>
              </a:rPr>
              <a:t>https://www.cde.ca.gov/re/lc/documents/lcapactiontables.xlsx</a:t>
            </a:r>
            <a:endParaRPr lang="en-US" dirty="0">
              <a:solidFill>
                <a:srgbClr val="1704A0"/>
              </a:solidFill>
            </a:endParaRPr>
          </a:p>
          <a:p>
            <a:pPr lvl="0">
              <a:buClr>
                <a:schemeClr val="dk1"/>
              </a:buClr>
              <a:buSzPts val="2400"/>
            </a:pPr>
            <a:r>
              <a:rPr lang="en-US" dirty="0"/>
              <a:t>The Budget Overview for Parents Template: </a:t>
            </a:r>
            <a:br>
              <a:rPr lang="en-US" dirty="0"/>
            </a:br>
            <a:r>
              <a:rPr lang="en-US" u="sng" dirty="0">
                <a:solidFill>
                  <a:srgbClr val="1704A0"/>
                </a:solidFill>
                <a:hlinkClick r:id="rId4">
                  <a:extLst>
                    <a:ext uri="{A12FA001-AC4F-418D-AE19-62706E023703}">
                      <ahyp:hlinkClr xmlns:ahyp="http://schemas.microsoft.com/office/drawing/2018/hyperlinkcolor" val="tx"/>
                    </a:ext>
                  </a:extLst>
                </a:hlinkClick>
              </a:rPr>
              <a:t>https://www.cde.ca.gov/re/lc/documents/budgetoverviewparent.xlsx</a:t>
            </a:r>
            <a:endParaRPr lang="en-US" dirty="0">
              <a:solidFill>
                <a:srgbClr val="1704A0"/>
              </a:solidFill>
            </a:endParaRPr>
          </a:p>
          <a:p>
            <a:endParaRPr lang="en-US" dirty="0"/>
          </a:p>
        </p:txBody>
      </p:sp>
      <p:sp>
        <p:nvSpPr>
          <p:cNvPr id="4" name="Footer Placeholder 3">
            <a:extLst>
              <a:ext uri="{FF2B5EF4-FFF2-40B4-BE49-F238E27FC236}">
                <a16:creationId xmlns:a16="http://schemas.microsoft.com/office/drawing/2014/main" id="{305DFC63-9939-4EE7-B2E6-8F8B078C570A}"/>
              </a:ext>
            </a:extLst>
          </p:cNvPr>
          <p:cNvSpPr>
            <a:spLocks noGrp="1"/>
          </p:cNvSpPr>
          <p:nvPr>
            <p:ph type="ftr" sz="quarter" idx="11"/>
          </p:nvPr>
        </p:nvSpPr>
        <p:spPr>
          <a:xfrm>
            <a:off x="4038599" y="6356350"/>
            <a:ext cx="4893365" cy="365125"/>
          </a:xfrm>
        </p:spPr>
        <p:txBody>
          <a:bodyPr/>
          <a:lstStyle/>
          <a:p>
            <a:r>
              <a:rPr lang="en-US" dirty="0"/>
              <a:t>California Department of Education</a:t>
            </a:r>
          </a:p>
        </p:txBody>
      </p:sp>
      <p:sp>
        <p:nvSpPr>
          <p:cNvPr id="5" name="Slide Number Placeholder 4">
            <a:extLst>
              <a:ext uri="{FF2B5EF4-FFF2-40B4-BE49-F238E27FC236}">
                <a16:creationId xmlns:a16="http://schemas.microsoft.com/office/drawing/2014/main" id="{6BE25259-1AC0-4649-8E1B-DAE779D768F4}"/>
              </a:ext>
            </a:extLst>
          </p:cNvPr>
          <p:cNvSpPr>
            <a:spLocks noGrp="1"/>
          </p:cNvSpPr>
          <p:nvPr>
            <p:ph type="sldNum" sz="quarter" idx="12"/>
          </p:nvPr>
        </p:nvSpPr>
        <p:spPr/>
        <p:txBody>
          <a:bodyPr/>
          <a:lstStyle/>
          <a:p>
            <a:fld id="{294A09A9-5501-47C1-A89A-A340965A2BE2}" type="slidenum">
              <a:rPr lang="en-US" smtClean="0"/>
              <a:pPr/>
              <a:t>3</a:t>
            </a:fld>
            <a:endParaRPr lang="en-US" dirty="0"/>
          </a:p>
        </p:txBody>
      </p:sp>
    </p:spTree>
    <p:extLst>
      <p:ext uri="{BB962C8B-B14F-4D97-AF65-F5344CB8AC3E}">
        <p14:creationId xmlns:p14="http://schemas.microsoft.com/office/powerpoint/2010/main" val="2858309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19AB2-FAED-4F3C-9512-67FB943E7A97}"/>
              </a:ext>
            </a:extLst>
          </p:cNvPr>
          <p:cNvSpPr>
            <a:spLocks noGrp="1"/>
          </p:cNvSpPr>
          <p:nvPr>
            <p:ph type="title"/>
          </p:nvPr>
        </p:nvSpPr>
        <p:spPr/>
        <p:txBody>
          <a:bodyPr>
            <a:noAutofit/>
          </a:bodyPr>
          <a:lstStyle/>
          <a:p>
            <a:r>
              <a:rPr lang="en-US" sz="4800" dirty="0"/>
              <a:t>Teaching Assignment Monitoring Outcome Data and the LCAP</a:t>
            </a:r>
          </a:p>
        </p:txBody>
      </p:sp>
      <p:sp>
        <p:nvSpPr>
          <p:cNvPr id="3" name="Content Placeholder 2">
            <a:extLst>
              <a:ext uri="{FF2B5EF4-FFF2-40B4-BE49-F238E27FC236}">
                <a16:creationId xmlns:a16="http://schemas.microsoft.com/office/drawing/2014/main" id="{541C2598-9B8A-4C13-BD65-32148D5459EB}"/>
              </a:ext>
            </a:extLst>
          </p:cNvPr>
          <p:cNvSpPr>
            <a:spLocks noGrp="1"/>
          </p:cNvSpPr>
          <p:nvPr>
            <p:ph idx="1"/>
          </p:nvPr>
        </p:nvSpPr>
        <p:spPr>
          <a:xfrm>
            <a:off x="370390" y="2235200"/>
            <a:ext cx="11386181" cy="4001007"/>
          </a:xfrm>
        </p:spPr>
        <p:txBody>
          <a:bodyPr/>
          <a:lstStyle/>
          <a:p>
            <a:pPr marL="342900" lvl="0" indent="-342900">
              <a:buClr>
                <a:schemeClr val="dk1"/>
              </a:buClr>
              <a:buSzPts val="2400"/>
              <a:buChar char="•"/>
            </a:pPr>
            <a:r>
              <a:rPr lang="en-US" dirty="0"/>
              <a:t>On October 20, 2022, LASSO co-hosted a Thursday@3 Office hours with the Teacher Learning and Policy Office</a:t>
            </a:r>
          </a:p>
          <a:p>
            <a:pPr marL="800100" lvl="1" indent="-342900">
              <a:buClr>
                <a:schemeClr val="dk1"/>
              </a:buClr>
              <a:buSzPts val="2400"/>
              <a:buChar char="•"/>
            </a:pPr>
            <a:r>
              <a:rPr lang="en-US" dirty="0"/>
              <a:t>Teaching Assignment Monitoring Outcome Data and the LCAP</a:t>
            </a:r>
          </a:p>
          <a:p>
            <a:pPr lvl="2" indent="-342900">
              <a:buClr>
                <a:schemeClr val="dk1"/>
              </a:buClr>
              <a:buSzPts val="2400"/>
              <a:buChar char="•"/>
            </a:pPr>
            <a:r>
              <a:rPr lang="en-US" dirty="0"/>
              <a:t>Teacher Assignment and Monitoring Outcomes webpage</a:t>
            </a:r>
          </a:p>
          <a:p>
            <a:pPr lvl="2" indent="-342900">
              <a:buClr>
                <a:schemeClr val="dk1"/>
              </a:buClr>
              <a:buSzPts val="2400"/>
              <a:buChar char="•"/>
            </a:pPr>
            <a:r>
              <a:rPr lang="en-US" dirty="0"/>
              <a:t>LEAs are encouraged to become familiar with the TAMO reports on the Teaching Assignment Monitoring Outcomes webpage.</a:t>
            </a:r>
          </a:p>
          <a:p>
            <a:endParaRPr lang="en-US" dirty="0"/>
          </a:p>
        </p:txBody>
      </p:sp>
      <p:sp>
        <p:nvSpPr>
          <p:cNvPr id="6" name="Slide Number Placeholder 5">
            <a:extLst>
              <a:ext uri="{FF2B5EF4-FFF2-40B4-BE49-F238E27FC236}">
                <a16:creationId xmlns:a16="http://schemas.microsoft.com/office/drawing/2014/main" id="{76E00E96-914F-4255-B52F-52501E236A28}"/>
              </a:ext>
            </a:extLst>
          </p:cNvPr>
          <p:cNvSpPr>
            <a:spLocks noGrp="1"/>
          </p:cNvSpPr>
          <p:nvPr>
            <p:ph type="sldNum" sz="quarter" idx="12"/>
          </p:nvPr>
        </p:nvSpPr>
        <p:spPr/>
        <p:txBody>
          <a:bodyPr/>
          <a:lstStyle/>
          <a:p>
            <a:fld id="{294A09A9-5501-47C1-A89A-A340965A2BE2}" type="slidenum">
              <a:rPr lang="en-US" smtClean="0"/>
              <a:pPr/>
              <a:t>30</a:t>
            </a:fld>
            <a:endParaRPr lang="en-US" dirty="0"/>
          </a:p>
        </p:txBody>
      </p:sp>
    </p:spTree>
    <p:extLst>
      <p:ext uri="{BB962C8B-B14F-4D97-AF65-F5344CB8AC3E}">
        <p14:creationId xmlns:p14="http://schemas.microsoft.com/office/powerpoint/2010/main" val="9951403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AFF77-1031-4C0E-852E-1EB669C49AB6}"/>
              </a:ext>
            </a:extLst>
          </p:cNvPr>
          <p:cNvSpPr>
            <a:spLocks noGrp="1"/>
          </p:cNvSpPr>
          <p:nvPr>
            <p:ph type="title"/>
          </p:nvPr>
        </p:nvSpPr>
        <p:spPr/>
        <p:txBody>
          <a:bodyPr>
            <a:normAutofit fontScale="90000"/>
          </a:bodyPr>
          <a:lstStyle/>
          <a:p>
            <a:r>
              <a:rPr lang="en-US" dirty="0"/>
              <a:t>Reporting Priority 1 in the Dashboard</a:t>
            </a:r>
          </a:p>
        </p:txBody>
      </p:sp>
      <p:sp>
        <p:nvSpPr>
          <p:cNvPr id="3" name="Content Placeholder 2">
            <a:extLst>
              <a:ext uri="{FF2B5EF4-FFF2-40B4-BE49-F238E27FC236}">
                <a16:creationId xmlns:a16="http://schemas.microsoft.com/office/drawing/2014/main" id="{28822DCF-D938-4D86-AD1B-941C90266A2C}"/>
              </a:ext>
            </a:extLst>
          </p:cNvPr>
          <p:cNvSpPr>
            <a:spLocks noGrp="1"/>
          </p:cNvSpPr>
          <p:nvPr>
            <p:ph idx="1"/>
          </p:nvPr>
        </p:nvSpPr>
        <p:spPr>
          <a:xfrm>
            <a:off x="370390" y="2302932"/>
            <a:ext cx="11386181" cy="3933275"/>
          </a:xfrm>
        </p:spPr>
        <p:txBody>
          <a:bodyPr/>
          <a:lstStyle/>
          <a:p>
            <a:pPr marL="342900" lvl="0" indent="-342900">
              <a:spcBef>
                <a:spcPts val="0"/>
              </a:spcBef>
              <a:buClr>
                <a:schemeClr val="dk1"/>
              </a:buClr>
              <a:buSzPts val="2400"/>
              <a:buFont typeface="Arial"/>
              <a:buChar char="•"/>
            </a:pPr>
            <a:r>
              <a:rPr lang="en-US" dirty="0">
                <a:solidFill>
                  <a:schemeClr val="dk1"/>
                </a:solidFill>
                <a:ea typeface="Century Gothic"/>
                <a:cs typeface="Century Gothic"/>
                <a:sym typeface="Century Gothic"/>
              </a:rPr>
              <a:t>The 2022 Dashboard reports the prepopulated teacher assignment portion of the Local Indicator for Priority 1.</a:t>
            </a:r>
            <a:endParaRPr lang="en-US" strike="sngStrike" dirty="0">
              <a:solidFill>
                <a:schemeClr val="dk1"/>
              </a:solidFill>
              <a:ea typeface="Century Gothic"/>
              <a:cs typeface="Century Gothic"/>
              <a:sym typeface="Century Gothic"/>
            </a:endParaRPr>
          </a:p>
          <a:p>
            <a:pPr marL="342900" lvl="0" indent="-190500">
              <a:buClr>
                <a:schemeClr val="dk1"/>
              </a:buClr>
              <a:buSzPts val="2400"/>
            </a:pPr>
            <a:endParaRPr lang="en-US" dirty="0">
              <a:solidFill>
                <a:schemeClr val="dk1"/>
              </a:solidFill>
              <a:ea typeface="Century Gothic"/>
              <a:cs typeface="Century Gothic"/>
              <a:sym typeface="Century Gothic"/>
            </a:endParaRPr>
          </a:p>
          <a:p>
            <a:pPr marL="342900" lvl="0" indent="-342900">
              <a:buClr>
                <a:schemeClr val="dk1"/>
              </a:buClr>
              <a:buSzPts val="2400"/>
              <a:buFont typeface="Arial"/>
              <a:buChar char="•"/>
            </a:pPr>
            <a:r>
              <a:rPr lang="en-US" dirty="0">
                <a:solidFill>
                  <a:schemeClr val="dk1"/>
                </a:solidFill>
                <a:ea typeface="Century Gothic"/>
                <a:cs typeface="Century Gothic"/>
                <a:sym typeface="Century Gothic"/>
              </a:rPr>
              <a:t>LEAs continue to report the number/percentage of students without access to their own copies of standards-aligned instructional materials for use at school and at home and the number of identified instances where facilities do not meet the “good repair” standard (including deficiencies and extreme deficiencies) in the Dashboard as usual.</a:t>
            </a:r>
            <a:endParaRPr lang="en-US" dirty="0"/>
          </a:p>
          <a:p>
            <a:endParaRPr lang="en-US" dirty="0"/>
          </a:p>
        </p:txBody>
      </p:sp>
      <p:sp>
        <p:nvSpPr>
          <p:cNvPr id="6" name="Slide Number Placeholder 5">
            <a:extLst>
              <a:ext uri="{FF2B5EF4-FFF2-40B4-BE49-F238E27FC236}">
                <a16:creationId xmlns:a16="http://schemas.microsoft.com/office/drawing/2014/main" id="{7D393544-FEA4-4F72-AC20-121E234D0DB1}"/>
              </a:ext>
            </a:extLst>
          </p:cNvPr>
          <p:cNvSpPr>
            <a:spLocks noGrp="1"/>
          </p:cNvSpPr>
          <p:nvPr>
            <p:ph type="sldNum" sz="quarter" idx="12"/>
          </p:nvPr>
        </p:nvSpPr>
        <p:spPr/>
        <p:txBody>
          <a:bodyPr/>
          <a:lstStyle/>
          <a:p>
            <a:fld id="{294A09A9-5501-47C1-A89A-A340965A2BE2}" type="slidenum">
              <a:rPr lang="en-US" smtClean="0"/>
              <a:pPr/>
              <a:t>31</a:t>
            </a:fld>
            <a:endParaRPr lang="en-US" dirty="0"/>
          </a:p>
        </p:txBody>
      </p:sp>
    </p:spTree>
    <p:extLst>
      <p:ext uri="{BB962C8B-B14F-4D97-AF65-F5344CB8AC3E}">
        <p14:creationId xmlns:p14="http://schemas.microsoft.com/office/powerpoint/2010/main" val="20955939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0E7FD-E032-4FD9-B686-81D3732E161D}"/>
              </a:ext>
            </a:extLst>
          </p:cNvPr>
          <p:cNvSpPr>
            <a:spLocks noGrp="1"/>
          </p:cNvSpPr>
          <p:nvPr>
            <p:ph type="title"/>
          </p:nvPr>
        </p:nvSpPr>
        <p:spPr/>
        <p:txBody>
          <a:bodyPr>
            <a:normAutofit fontScale="90000"/>
          </a:bodyPr>
          <a:lstStyle/>
          <a:p>
            <a:r>
              <a:rPr lang="en-US" dirty="0"/>
              <a:t>Requirement to Reflect School-Level Data Background</a:t>
            </a:r>
          </a:p>
        </p:txBody>
      </p:sp>
      <p:sp>
        <p:nvSpPr>
          <p:cNvPr id="3" name="Content Placeholder 2">
            <a:extLst>
              <a:ext uri="{FF2B5EF4-FFF2-40B4-BE49-F238E27FC236}">
                <a16:creationId xmlns:a16="http://schemas.microsoft.com/office/drawing/2014/main" id="{FD8E60DF-B606-479A-9073-7A5871C9623B}"/>
              </a:ext>
            </a:extLst>
          </p:cNvPr>
          <p:cNvSpPr>
            <a:spLocks noGrp="1"/>
          </p:cNvSpPr>
          <p:nvPr>
            <p:ph idx="1"/>
          </p:nvPr>
        </p:nvSpPr>
        <p:spPr>
          <a:xfrm>
            <a:off x="370390" y="2269066"/>
            <a:ext cx="11386181" cy="3967141"/>
          </a:xfrm>
        </p:spPr>
        <p:txBody>
          <a:bodyPr/>
          <a:lstStyle/>
          <a:p>
            <a:pPr marL="342900" lvl="0" indent="-342900">
              <a:spcBef>
                <a:spcPts val="0"/>
              </a:spcBef>
              <a:buClr>
                <a:schemeClr val="dk1"/>
              </a:buClr>
              <a:buSzPts val="2400"/>
              <a:buFont typeface="Arial"/>
              <a:buChar char="•"/>
            </a:pPr>
            <a:r>
              <a:rPr lang="en-US" dirty="0">
                <a:solidFill>
                  <a:schemeClr val="dk1"/>
                </a:solidFill>
                <a:ea typeface="Century Gothic"/>
                <a:cs typeface="Century Gothic"/>
                <a:sym typeface="Century Gothic"/>
              </a:rPr>
              <a:t>In 2020, </a:t>
            </a:r>
            <a:r>
              <a:rPr lang="en-US" i="1" dirty="0">
                <a:solidFill>
                  <a:schemeClr val="dk1"/>
                </a:solidFill>
                <a:ea typeface="Century Gothic"/>
                <a:cs typeface="Century Gothic"/>
                <a:sym typeface="Century Gothic"/>
              </a:rPr>
              <a:t>Education Code</a:t>
            </a:r>
            <a:r>
              <a:rPr lang="en-US" dirty="0">
                <a:solidFill>
                  <a:schemeClr val="dk1"/>
                </a:solidFill>
                <a:ea typeface="Century Gothic"/>
                <a:cs typeface="Century Gothic"/>
                <a:sym typeface="Century Gothic"/>
              </a:rPr>
              <a:t> (</a:t>
            </a:r>
            <a:r>
              <a:rPr lang="en-US" i="1" dirty="0">
                <a:solidFill>
                  <a:schemeClr val="dk1"/>
                </a:solidFill>
                <a:ea typeface="Century Gothic"/>
                <a:cs typeface="Century Gothic"/>
                <a:sym typeface="Century Gothic"/>
              </a:rPr>
              <a:t>EC</a:t>
            </a:r>
            <a:r>
              <a:rPr lang="en-US" dirty="0">
                <a:solidFill>
                  <a:schemeClr val="dk1"/>
                </a:solidFill>
                <a:ea typeface="Century Gothic"/>
                <a:cs typeface="Century Gothic"/>
                <a:sym typeface="Century Gothic"/>
              </a:rPr>
              <a:t>) Section 52064.5 was revised to require that local indicators reflect school-level data when CDE collects or has access to that data. This is in contrast to the locally collected data typically used for local indicators. </a:t>
            </a:r>
          </a:p>
          <a:p>
            <a:pPr marL="342900" lvl="0" indent="-342900">
              <a:buClr>
                <a:schemeClr val="dk1"/>
              </a:buClr>
              <a:buSzPts val="2400"/>
              <a:buFont typeface="Arial"/>
              <a:buChar char="•"/>
            </a:pPr>
            <a:r>
              <a:rPr lang="en-US" dirty="0">
                <a:solidFill>
                  <a:schemeClr val="dk1"/>
                </a:solidFill>
                <a:ea typeface="Century Gothic"/>
                <a:cs typeface="Century Gothic"/>
                <a:sym typeface="Century Gothic"/>
              </a:rPr>
              <a:t>The first local indicator to be impacted by this change is the teacher assignment portion of Priority 1. </a:t>
            </a:r>
            <a:endParaRPr lang="en-US" dirty="0"/>
          </a:p>
          <a:p>
            <a:pPr marL="342900" lvl="0" indent="-342900">
              <a:buClr>
                <a:schemeClr val="dk1"/>
              </a:buClr>
              <a:buSzPts val="2400"/>
              <a:buFont typeface="Arial"/>
              <a:buChar char="•"/>
            </a:pPr>
            <a:r>
              <a:rPr lang="en-US" dirty="0">
                <a:solidFill>
                  <a:schemeClr val="dk1"/>
                </a:solidFill>
                <a:ea typeface="Century Gothic"/>
                <a:cs typeface="Century Gothic"/>
                <a:sym typeface="Century Gothic"/>
              </a:rPr>
              <a:t>CDE has convened an Ad Hoc work group on Priority 1, which will provide input on the implementation of this change. </a:t>
            </a:r>
          </a:p>
          <a:p>
            <a:pPr marL="342900" lvl="0" indent="-342900">
              <a:buClr>
                <a:schemeClr val="dk1"/>
              </a:buClr>
              <a:buSzPts val="2400"/>
              <a:buFont typeface="Arial"/>
              <a:buChar char="•"/>
            </a:pPr>
            <a:r>
              <a:rPr lang="en-US" dirty="0">
                <a:solidFill>
                  <a:schemeClr val="dk1"/>
                </a:solidFill>
                <a:ea typeface="Century Gothic"/>
                <a:cs typeface="Century Gothic"/>
                <a:sym typeface="Century Gothic"/>
              </a:rPr>
              <a:t>Beginning with the 2023 Dashboard, LEAs will no longer input locally collected data on the teacher element of Priority 1. </a:t>
            </a:r>
          </a:p>
        </p:txBody>
      </p:sp>
      <p:sp>
        <p:nvSpPr>
          <p:cNvPr id="6" name="Slide Number Placeholder 5">
            <a:extLst>
              <a:ext uri="{FF2B5EF4-FFF2-40B4-BE49-F238E27FC236}">
                <a16:creationId xmlns:a16="http://schemas.microsoft.com/office/drawing/2014/main" id="{E48A990C-44B5-44F9-8569-D637B531D595}"/>
              </a:ext>
            </a:extLst>
          </p:cNvPr>
          <p:cNvSpPr>
            <a:spLocks noGrp="1"/>
          </p:cNvSpPr>
          <p:nvPr>
            <p:ph type="sldNum" sz="quarter" idx="12"/>
          </p:nvPr>
        </p:nvSpPr>
        <p:spPr/>
        <p:txBody>
          <a:bodyPr/>
          <a:lstStyle/>
          <a:p>
            <a:fld id="{294A09A9-5501-47C1-A89A-A340965A2BE2}" type="slidenum">
              <a:rPr lang="en-US" smtClean="0"/>
              <a:pPr/>
              <a:t>32</a:t>
            </a:fld>
            <a:endParaRPr lang="en-US" dirty="0"/>
          </a:p>
        </p:txBody>
      </p:sp>
    </p:spTree>
    <p:extLst>
      <p:ext uri="{BB962C8B-B14F-4D97-AF65-F5344CB8AC3E}">
        <p14:creationId xmlns:p14="http://schemas.microsoft.com/office/powerpoint/2010/main" val="2280794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3" name="Title 2">
            <a:extLst>
              <a:ext uri="{FF2B5EF4-FFF2-40B4-BE49-F238E27FC236}">
                <a16:creationId xmlns:a16="http://schemas.microsoft.com/office/drawing/2014/main" id="{69B9F81A-9CC6-4BF1-9A67-28CFD45D81FF}"/>
              </a:ext>
            </a:extLst>
          </p:cNvPr>
          <p:cNvSpPr>
            <a:spLocks noGrp="1"/>
          </p:cNvSpPr>
          <p:nvPr>
            <p:ph type="title"/>
          </p:nvPr>
        </p:nvSpPr>
        <p:spPr/>
        <p:txBody>
          <a:bodyPr>
            <a:normAutofit/>
          </a:bodyPr>
          <a:lstStyle/>
          <a:p>
            <a:r>
              <a:rPr lang="en-US" dirty="0"/>
              <a:t>Example</a:t>
            </a:r>
          </a:p>
        </p:txBody>
      </p:sp>
      <p:sp>
        <p:nvSpPr>
          <p:cNvPr id="13" name="Text Placeholder 12">
            <a:extLst>
              <a:ext uri="{FF2B5EF4-FFF2-40B4-BE49-F238E27FC236}">
                <a16:creationId xmlns:a16="http://schemas.microsoft.com/office/drawing/2014/main" id="{0289A193-EC59-4C4F-995D-2F7E8D04AD8F}"/>
              </a:ext>
            </a:extLst>
          </p:cNvPr>
          <p:cNvSpPr>
            <a:spLocks noGrp="1"/>
          </p:cNvSpPr>
          <p:nvPr>
            <p:ph type="body" idx="1"/>
          </p:nvPr>
        </p:nvSpPr>
        <p:spPr/>
        <p:txBody>
          <a:bodyPr/>
          <a:lstStyle/>
          <a:p>
            <a:pPr lvl="0">
              <a:spcBef>
                <a:spcPts val="0"/>
              </a:spcBef>
              <a:buClr>
                <a:schemeClr val="dk2"/>
              </a:buClr>
              <a:buSzPts val="2400"/>
            </a:pPr>
            <a:r>
              <a:rPr lang="en-US" dirty="0"/>
              <a:t>An example of how an LEA might use the local indicator process to report progress and inform decision-making as related to Priority 3: Parental Involvement and Family Engagement</a:t>
            </a:r>
          </a:p>
        </p:txBody>
      </p:sp>
      <p:sp>
        <p:nvSpPr>
          <p:cNvPr id="6" name="Slide Number Placeholder 5">
            <a:extLst>
              <a:ext uri="{FF2B5EF4-FFF2-40B4-BE49-F238E27FC236}">
                <a16:creationId xmlns:a16="http://schemas.microsoft.com/office/drawing/2014/main" id="{DC99B7E6-2652-4744-BD1E-B2D80E8AFF1A}"/>
              </a:ext>
            </a:extLst>
          </p:cNvPr>
          <p:cNvSpPr>
            <a:spLocks noGrp="1"/>
          </p:cNvSpPr>
          <p:nvPr>
            <p:ph type="sldNum" sz="quarter" idx="13"/>
          </p:nvPr>
        </p:nvSpPr>
        <p:spPr/>
        <p:txBody>
          <a:bodyPr/>
          <a:lstStyle/>
          <a:p>
            <a:fld id="{48F63A3B-78C7-47BE-AE5E-E10140E04643}" type="slidenum">
              <a:rPr lang="en-US" smtClean="0"/>
              <a:pPr/>
              <a:t>33</a:t>
            </a:fld>
            <a:endParaRPr lang="en-US"/>
          </a:p>
        </p:txBody>
      </p:sp>
    </p:spTree>
    <p:extLst>
      <p:ext uri="{BB962C8B-B14F-4D97-AF65-F5344CB8AC3E}">
        <p14:creationId xmlns:p14="http://schemas.microsoft.com/office/powerpoint/2010/main" val="19624678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8CCD947-B126-42BC-9A30-2066168728C0}"/>
              </a:ext>
            </a:extLst>
          </p:cNvPr>
          <p:cNvSpPr>
            <a:spLocks noGrp="1"/>
          </p:cNvSpPr>
          <p:nvPr>
            <p:ph type="title"/>
          </p:nvPr>
        </p:nvSpPr>
        <p:spPr>
          <a:xfrm>
            <a:off x="484743" y="876926"/>
            <a:ext cx="5432582" cy="1356607"/>
          </a:xfrm>
        </p:spPr>
        <p:txBody>
          <a:bodyPr/>
          <a:lstStyle/>
          <a:p>
            <a:r>
              <a:rPr lang="en-US" dirty="0"/>
              <a:t>Disclaimer</a:t>
            </a:r>
          </a:p>
        </p:txBody>
      </p:sp>
      <p:sp>
        <p:nvSpPr>
          <p:cNvPr id="8" name="Content Placeholder 7">
            <a:extLst>
              <a:ext uri="{FF2B5EF4-FFF2-40B4-BE49-F238E27FC236}">
                <a16:creationId xmlns:a16="http://schemas.microsoft.com/office/drawing/2014/main" id="{696C7E32-4A64-495F-83FD-C9CBF379258A}"/>
              </a:ext>
            </a:extLst>
          </p:cNvPr>
          <p:cNvSpPr>
            <a:spLocks noGrp="1"/>
          </p:cNvSpPr>
          <p:nvPr>
            <p:ph idx="1"/>
          </p:nvPr>
        </p:nvSpPr>
        <p:spPr>
          <a:xfrm>
            <a:off x="484743" y="1916935"/>
            <a:ext cx="4781319" cy="3657600"/>
          </a:xfrm>
        </p:spPr>
        <p:txBody>
          <a:bodyPr vert="horz" lIns="91440" tIns="45720" rIns="91440" bIns="45720" rtlCol="0" anchor="t">
            <a:normAutofit/>
          </a:bodyPr>
          <a:lstStyle/>
          <a:p>
            <a:r>
              <a:rPr lang="en-US" dirty="0">
                <a:solidFill>
                  <a:schemeClr val="tx2">
                    <a:lumMod val="75000"/>
                  </a:schemeClr>
                </a:solidFill>
              </a:rPr>
              <a:t>The following is provided as an example. The example is not exhaustive, nor does it speak to the unique local context of each LEA. It is merely provided to demonstrate how information collected as part of the local indicator process may be used to inform an LEA and its community.</a:t>
            </a:r>
          </a:p>
        </p:txBody>
      </p:sp>
      <p:sp>
        <p:nvSpPr>
          <p:cNvPr id="6" name="Slide Number Placeholder 5">
            <a:extLst>
              <a:ext uri="{FF2B5EF4-FFF2-40B4-BE49-F238E27FC236}">
                <a16:creationId xmlns:a16="http://schemas.microsoft.com/office/drawing/2014/main" id="{B183C3E1-D5E6-4D8A-9365-3E4E468B1E5A}"/>
              </a:ext>
            </a:extLst>
          </p:cNvPr>
          <p:cNvSpPr>
            <a:spLocks noGrp="1"/>
          </p:cNvSpPr>
          <p:nvPr>
            <p:ph type="sldNum" sz="quarter" idx="4"/>
          </p:nvPr>
        </p:nvSpPr>
        <p:spPr/>
        <p:txBody>
          <a:bodyPr/>
          <a:lstStyle/>
          <a:p>
            <a:fld id="{294A09A9-5501-47C1-A89A-A340965A2BE2}" type="slidenum">
              <a:rPr lang="en-US" smtClean="0"/>
              <a:t>34</a:t>
            </a:fld>
            <a:endParaRPr lang="en-US" dirty="0"/>
          </a:p>
        </p:txBody>
      </p:sp>
    </p:spTree>
    <p:extLst>
      <p:ext uri="{BB962C8B-B14F-4D97-AF65-F5344CB8AC3E}">
        <p14:creationId xmlns:p14="http://schemas.microsoft.com/office/powerpoint/2010/main" val="40873484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4FB24-D035-4563-B180-95B6936ADBBE}"/>
              </a:ext>
            </a:extLst>
          </p:cNvPr>
          <p:cNvSpPr>
            <a:spLocks noGrp="1"/>
          </p:cNvSpPr>
          <p:nvPr>
            <p:ph type="title"/>
          </p:nvPr>
        </p:nvSpPr>
        <p:spPr/>
        <p:txBody>
          <a:bodyPr>
            <a:normAutofit fontScale="90000"/>
          </a:bodyPr>
          <a:lstStyle/>
          <a:p>
            <a:r>
              <a:rPr lang="en-US" dirty="0"/>
              <a:t>Example of an LEA’s Process (1 of 4) </a:t>
            </a:r>
          </a:p>
        </p:txBody>
      </p:sp>
      <p:sp>
        <p:nvSpPr>
          <p:cNvPr id="3" name="Content Placeholder 2">
            <a:extLst>
              <a:ext uri="{FF2B5EF4-FFF2-40B4-BE49-F238E27FC236}">
                <a16:creationId xmlns:a16="http://schemas.microsoft.com/office/drawing/2014/main" id="{1588FF9E-5F55-4A8E-89EA-783CADF8ED1D}"/>
              </a:ext>
            </a:extLst>
          </p:cNvPr>
          <p:cNvSpPr>
            <a:spLocks noGrp="1"/>
          </p:cNvSpPr>
          <p:nvPr>
            <p:ph idx="1"/>
          </p:nvPr>
        </p:nvSpPr>
        <p:spPr>
          <a:xfrm>
            <a:off x="379049" y="2314286"/>
            <a:ext cx="11377522" cy="3921922"/>
          </a:xfrm>
        </p:spPr>
        <p:txBody>
          <a:bodyPr vert="horz" lIns="91440" tIns="45720" rIns="91440" bIns="45720" rtlCol="0" anchor="t">
            <a:normAutofit/>
          </a:bodyPr>
          <a:lstStyle/>
          <a:p>
            <a:pPr marL="342900" lvl="0" indent="-342900">
              <a:spcBef>
                <a:spcPts val="0"/>
              </a:spcBef>
              <a:buClr>
                <a:schemeClr val="dk1"/>
              </a:buClr>
              <a:buSzPts val="2400"/>
              <a:buFont typeface="Arial"/>
              <a:buChar char="•"/>
            </a:pPr>
            <a:r>
              <a:rPr lang="en-US" dirty="0"/>
              <a:t>Met with staff and advisory committees to:</a:t>
            </a:r>
          </a:p>
          <a:p>
            <a:pPr marL="800100" lvl="1" indent="-342900">
              <a:buClr>
                <a:schemeClr val="dk1"/>
              </a:buClr>
              <a:buSzPts val="2400"/>
              <a:buFont typeface="Arial"/>
              <a:buChar char="•"/>
            </a:pPr>
            <a:r>
              <a:rPr lang="en-US" dirty="0"/>
              <a:t>Familiarize them with the revised self-reflection tool for Priority 3 </a:t>
            </a:r>
          </a:p>
          <a:p>
            <a:pPr marL="800100" lvl="1" indent="-342900">
              <a:buClr>
                <a:schemeClr val="dk1"/>
              </a:buClr>
              <a:buSzPts val="2400"/>
              <a:buFont typeface="Arial"/>
              <a:buChar char="•"/>
            </a:pPr>
            <a:r>
              <a:rPr lang="en-US" dirty="0"/>
              <a:t>Review the prior practice, process and data and evaluate if progress has been made</a:t>
            </a:r>
          </a:p>
          <a:p>
            <a:pPr marL="800100" lvl="1" indent="-342900">
              <a:spcBef>
                <a:spcPts val="1000"/>
              </a:spcBef>
              <a:buClr>
                <a:schemeClr val="dk1"/>
              </a:buClr>
              <a:buSzPts val="2400"/>
              <a:buFont typeface="Arial"/>
              <a:buChar char="•"/>
            </a:pPr>
            <a:r>
              <a:rPr lang="en-US" dirty="0"/>
              <a:t>Determine if updates to the process are needed, and if additional data is needed to inform responses to the ratings and the prompts</a:t>
            </a:r>
          </a:p>
          <a:p>
            <a:pPr marL="1600200" lvl="2" indent="-342900">
              <a:spcBef>
                <a:spcPts val="1000"/>
              </a:spcBef>
              <a:buClr>
                <a:schemeClr val="dk1"/>
              </a:buClr>
              <a:buSzPts val="2400"/>
              <a:buChar char="•"/>
            </a:pPr>
            <a:r>
              <a:rPr lang="en-US" dirty="0"/>
              <a:t>If additional data is needed, solicit input regarding what data to collect from appropriate educational partners</a:t>
            </a:r>
          </a:p>
        </p:txBody>
      </p:sp>
      <p:sp>
        <p:nvSpPr>
          <p:cNvPr id="7" name="Slide Number Placeholder 6">
            <a:extLst>
              <a:ext uri="{FF2B5EF4-FFF2-40B4-BE49-F238E27FC236}">
                <a16:creationId xmlns:a16="http://schemas.microsoft.com/office/drawing/2014/main" id="{FE9C928C-9A5A-4477-A5B1-6D771B1CDEE1}"/>
              </a:ext>
            </a:extLst>
          </p:cNvPr>
          <p:cNvSpPr>
            <a:spLocks noGrp="1"/>
          </p:cNvSpPr>
          <p:nvPr>
            <p:ph type="sldNum" sz="quarter" idx="12"/>
          </p:nvPr>
        </p:nvSpPr>
        <p:spPr/>
        <p:txBody>
          <a:bodyPr/>
          <a:lstStyle/>
          <a:p>
            <a:fld id="{294A09A9-5501-47C1-A89A-A340965A2BE2}" type="slidenum">
              <a:rPr lang="en-US" smtClean="0"/>
              <a:pPr/>
              <a:t>35</a:t>
            </a:fld>
            <a:endParaRPr lang="en-US" dirty="0"/>
          </a:p>
        </p:txBody>
      </p:sp>
    </p:spTree>
    <p:extLst>
      <p:ext uri="{BB962C8B-B14F-4D97-AF65-F5344CB8AC3E}">
        <p14:creationId xmlns:p14="http://schemas.microsoft.com/office/powerpoint/2010/main" val="31025462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4FB24-D035-4563-B180-95B6936ADBBE}"/>
              </a:ext>
            </a:extLst>
          </p:cNvPr>
          <p:cNvSpPr>
            <a:spLocks noGrp="1"/>
          </p:cNvSpPr>
          <p:nvPr>
            <p:ph type="title"/>
          </p:nvPr>
        </p:nvSpPr>
        <p:spPr/>
        <p:txBody>
          <a:bodyPr>
            <a:normAutofit fontScale="90000"/>
          </a:bodyPr>
          <a:lstStyle/>
          <a:p>
            <a:r>
              <a:rPr lang="en-US" dirty="0"/>
              <a:t>Example of an LEA’s Process (2 of 4) </a:t>
            </a:r>
          </a:p>
        </p:txBody>
      </p:sp>
      <p:sp>
        <p:nvSpPr>
          <p:cNvPr id="3" name="Content Placeholder 2">
            <a:extLst>
              <a:ext uri="{FF2B5EF4-FFF2-40B4-BE49-F238E27FC236}">
                <a16:creationId xmlns:a16="http://schemas.microsoft.com/office/drawing/2014/main" id="{1588FF9E-5F55-4A8E-89EA-783CADF8ED1D}"/>
              </a:ext>
            </a:extLst>
          </p:cNvPr>
          <p:cNvSpPr>
            <a:spLocks noGrp="1"/>
          </p:cNvSpPr>
          <p:nvPr>
            <p:ph idx="1"/>
          </p:nvPr>
        </p:nvSpPr>
        <p:spPr>
          <a:xfrm>
            <a:off x="370390" y="2247440"/>
            <a:ext cx="11386181" cy="3988767"/>
          </a:xfrm>
        </p:spPr>
        <p:txBody>
          <a:bodyPr vert="horz" lIns="91440" tIns="45720" rIns="91440" bIns="45720" rtlCol="0" anchor="t">
            <a:normAutofit/>
          </a:bodyPr>
          <a:lstStyle/>
          <a:p>
            <a:pPr marL="342900" indent="-342900">
              <a:buFont typeface="Arial" panose="020B0604020202020204" pitchFamily="34" charset="0"/>
              <a:buChar char="•"/>
            </a:pPr>
            <a:r>
              <a:rPr lang="en-US" dirty="0"/>
              <a:t>Used multiple strategies for collecting data, making sure information is accessible</a:t>
            </a:r>
          </a:p>
          <a:p>
            <a:pPr marL="800100" lvl="1" indent="-342900">
              <a:buFont typeface="Arial" panose="020B0604020202020204" pitchFamily="34" charset="0"/>
              <a:buChar char="•"/>
            </a:pPr>
            <a:r>
              <a:rPr lang="en-US" dirty="0"/>
              <a:t>Sent surveys in multiple languages to families, teachers, and staff</a:t>
            </a:r>
          </a:p>
          <a:p>
            <a:pPr marL="800100" lvl="1" indent="-342900">
              <a:buFont typeface="Arial" panose="020B0604020202020204" pitchFamily="34" charset="0"/>
              <a:buChar char="•"/>
            </a:pPr>
            <a:r>
              <a:rPr lang="en-US" dirty="0"/>
              <a:t>Met with all parent advisory committees at LEA level, SSCs to request input on each section of the tool</a:t>
            </a:r>
          </a:p>
          <a:p>
            <a:pPr marL="800100" lvl="1" indent="-342900">
              <a:buFont typeface="Arial" panose="020B0604020202020204" pitchFamily="34" charset="0"/>
              <a:buChar char="•"/>
            </a:pPr>
            <a:r>
              <a:rPr lang="en-US" dirty="0"/>
              <a:t>Input opportunities (virtual and in person) were provided to parents, teachers, and other educational partners </a:t>
            </a:r>
          </a:p>
          <a:p>
            <a:pPr marL="800100" lvl="1" indent="-342900">
              <a:buFont typeface="Arial" panose="020B0604020202020204" pitchFamily="34" charset="0"/>
              <a:buChar char="•"/>
            </a:pPr>
            <a:r>
              <a:rPr lang="en-US" dirty="0"/>
              <a:t>Attended various community events and requested input</a:t>
            </a:r>
          </a:p>
        </p:txBody>
      </p:sp>
      <p:sp>
        <p:nvSpPr>
          <p:cNvPr id="7" name="Slide Number Placeholder 6">
            <a:extLst>
              <a:ext uri="{FF2B5EF4-FFF2-40B4-BE49-F238E27FC236}">
                <a16:creationId xmlns:a16="http://schemas.microsoft.com/office/drawing/2014/main" id="{FE9C928C-9A5A-4477-A5B1-6D771B1CDEE1}"/>
              </a:ext>
            </a:extLst>
          </p:cNvPr>
          <p:cNvSpPr>
            <a:spLocks noGrp="1"/>
          </p:cNvSpPr>
          <p:nvPr>
            <p:ph type="sldNum" sz="quarter" idx="12"/>
          </p:nvPr>
        </p:nvSpPr>
        <p:spPr/>
        <p:txBody>
          <a:bodyPr/>
          <a:lstStyle/>
          <a:p>
            <a:fld id="{294A09A9-5501-47C1-A89A-A340965A2BE2}" type="slidenum">
              <a:rPr lang="en-US" smtClean="0"/>
              <a:pPr/>
              <a:t>36</a:t>
            </a:fld>
            <a:endParaRPr lang="en-US" dirty="0"/>
          </a:p>
        </p:txBody>
      </p:sp>
    </p:spTree>
    <p:extLst>
      <p:ext uri="{BB962C8B-B14F-4D97-AF65-F5344CB8AC3E}">
        <p14:creationId xmlns:p14="http://schemas.microsoft.com/office/powerpoint/2010/main" val="26118038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4FB24-D035-4563-B180-95B6936ADBBE}"/>
              </a:ext>
            </a:extLst>
          </p:cNvPr>
          <p:cNvSpPr>
            <a:spLocks noGrp="1"/>
          </p:cNvSpPr>
          <p:nvPr>
            <p:ph type="title"/>
          </p:nvPr>
        </p:nvSpPr>
        <p:spPr/>
        <p:txBody>
          <a:bodyPr>
            <a:normAutofit fontScale="90000"/>
          </a:bodyPr>
          <a:lstStyle/>
          <a:p>
            <a:r>
              <a:rPr lang="en-US" dirty="0"/>
              <a:t>Example of an LEA’s Process (3 of 4) </a:t>
            </a:r>
          </a:p>
        </p:txBody>
      </p:sp>
      <p:sp>
        <p:nvSpPr>
          <p:cNvPr id="3" name="Content Placeholder 2">
            <a:extLst>
              <a:ext uri="{FF2B5EF4-FFF2-40B4-BE49-F238E27FC236}">
                <a16:creationId xmlns:a16="http://schemas.microsoft.com/office/drawing/2014/main" id="{1588FF9E-5F55-4A8E-89EA-783CADF8ED1D}"/>
              </a:ext>
            </a:extLst>
          </p:cNvPr>
          <p:cNvSpPr>
            <a:spLocks noGrp="1"/>
          </p:cNvSpPr>
          <p:nvPr>
            <p:ph idx="1"/>
          </p:nvPr>
        </p:nvSpPr>
        <p:spPr>
          <a:xfrm>
            <a:off x="370390" y="2298700"/>
            <a:ext cx="11386181" cy="3937508"/>
          </a:xfrm>
        </p:spPr>
        <p:txBody>
          <a:bodyPr>
            <a:normAutofit/>
          </a:bodyPr>
          <a:lstStyle/>
          <a:p>
            <a:pPr marL="342900" indent="-342900">
              <a:buFont typeface="Arial" panose="020B0604020202020204" pitchFamily="34" charset="0"/>
              <a:buChar char="•"/>
            </a:pPr>
            <a:r>
              <a:rPr lang="en-US" dirty="0"/>
              <a:t>Reviewed data collected and determined whether deeper probing was needed to understand findings</a:t>
            </a:r>
          </a:p>
          <a:p>
            <a:pPr marL="342900" indent="-342900">
              <a:buFont typeface="Arial" panose="020B0604020202020204" pitchFamily="34" charset="0"/>
              <a:buChar char="•"/>
            </a:pPr>
            <a:r>
              <a:rPr lang="en-US" dirty="0"/>
              <a:t>Determined how the information could inform the LCAP</a:t>
            </a:r>
          </a:p>
          <a:p>
            <a:pPr marL="342900" indent="-342900">
              <a:buFont typeface="Arial" panose="020B0604020202020204" pitchFamily="34" charset="0"/>
              <a:buChar char="•"/>
            </a:pPr>
            <a:r>
              <a:rPr lang="en-US" dirty="0"/>
              <a:t>Completed the self-reflection tool based on data findings and input from educational partners</a:t>
            </a:r>
          </a:p>
          <a:p>
            <a:pPr marL="342900" indent="-342900">
              <a:buFont typeface="Arial" panose="020B0604020202020204" pitchFamily="34" charset="0"/>
              <a:buChar char="•"/>
            </a:pPr>
            <a:r>
              <a:rPr lang="en-US" dirty="0"/>
              <a:t>Reported progress to the local board at the same meeting in which the LCAP was adopted and to the Dashboard</a:t>
            </a:r>
          </a:p>
          <a:p>
            <a:endParaRPr lang="en-US" dirty="0"/>
          </a:p>
        </p:txBody>
      </p:sp>
      <p:sp>
        <p:nvSpPr>
          <p:cNvPr id="7" name="Slide Number Placeholder 6">
            <a:extLst>
              <a:ext uri="{FF2B5EF4-FFF2-40B4-BE49-F238E27FC236}">
                <a16:creationId xmlns:a16="http://schemas.microsoft.com/office/drawing/2014/main" id="{FE9C928C-9A5A-4477-A5B1-6D771B1CDEE1}"/>
              </a:ext>
            </a:extLst>
          </p:cNvPr>
          <p:cNvSpPr>
            <a:spLocks noGrp="1"/>
          </p:cNvSpPr>
          <p:nvPr>
            <p:ph type="sldNum" sz="quarter" idx="12"/>
          </p:nvPr>
        </p:nvSpPr>
        <p:spPr/>
        <p:txBody>
          <a:bodyPr/>
          <a:lstStyle/>
          <a:p>
            <a:fld id="{294A09A9-5501-47C1-A89A-A340965A2BE2}" type="slidenum">
              <a:rPr lang="en-US" smtClean="0"/>
              <a:pPr/>
              <a:t>37</a:t>
            </a:fld>
            <a:endParaRPr lang="en-US" dirty="0"/>
          </a:p>
        </p:txBody>
      </p:sp>
    </p:spTree>
    <p:extLst>
      <p:ext uri="{BB962C8B-B14F-4D97-AF65-F5344CB8AC3E}">
        <p14:creationId xmlns:p14="http://schemas.microsoft.com/office/powerpoint/2010/main" val="1703375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DF1B1-2169-4910-929C-93E2B9D1660C}"/>
              </a:ext>
            </a:extLst>
          </p:cNvPr>
          <p:cNvSpPr>
            <a:spLocks noGrp="1"/>
          </p:cNvSpPr>
          <p:nvPr>
            <p:ph type="title"/>
          </p:nvPr>
        </p:nvSpPr>
        <p:spPr/>
        <p:txBody>
          <a:bodyPr>
            <a:normAutofit fontScale="90000"/>
          </a:bodyPr>
          <a:lstStyle/>
          <a:p>
            <a:r>
              <a:rPr lang="en-US" dirty="0"/>
              <a:t>Example of an LEA’s Process (4 of 4)</a:t>
            </a:r>
          </a:p>
        </p:txBody>
      </p:sp>
      <p:sp>
        <p:nvSpPr>
          <p:cNvPr id="3" name="Content Placeholder 2">
            <a:extLst>
              <a:ext uri="{FF2B5EF4-FFF2-40B4-BE49-F238E27FC236}">
                <a16:creationId xmlns:a16="http://schemas.microsoft.com/office/drawing/2014/main" id="{248D684B-20F5-48A1-A7DC-6E82F96320AC}"/>
              </a:ext>
            </a:extLst>
          </p:cNvPr>
          <p:cNvSpPr>
            <a:spLocks noGrp="1"/>
          </p:cNvSpPr>
          <p:nvPr>
            <p:ph idx="1"/>
          </p:nvPr>
        </p:nvSpPr>
        <p:spPr>
          <a:xfrm>
            <a:off x="370390" y="2252132"/>
            <a:ext cx="11386181" cy="3984075"/>
          </a:xfrm>
        </p:spPr>
        <p:txBody>
          <a:bodyPr/>
          <a:lstStyle/>
          <a:p>
            <a:pPr lvl="0">
              <a:spcBef>
                <a:spcPts val="0"/>
              </a:spcBef>
              <a:buClr>
                <a:schemeClr val="dk1"/>
              </a:buClr>
              <a:buSzPts val="2400"/>
            </a:pPr>
            <a:r>
              <a:rPr lang="en-US" dirty="0"/>
              <a:t>Based on the analysis of educational partner input and local data, identify the number which best indicates the LEA’s current stage of implementation for each of the 12 practices using the following rating scale (lowest to highest):</a:t>
            </a:r>
          </a:p>
          <a:p>
            <a:pPr lvl="0">
              <a:buClr>
                <a:schemeClr val="dk1"/>
              </a:buClr>
              <a:buSzPts val="2400"/>
            </a:pPr>
            <a:r>
              <a:rPr lang="en-US" dirty="0"/>
              <a:t> 1 – Exploration and Research Phase</a:t>
            </a:r>
          </a:p>
          <a:p>
            <a:pPr lvl="0">
              <a:buClr>
                <a:schemeClr val="dk1"/>
              </a:buClr>
              <a:buSzPts val="2400"/>
            </a:pPr>
            <a:r>
              <a:rPr lang="en-US" dirty="0"/>
              <a:t> 2 – Beginning Development </a:t>
            </a:r>
          </a:p>
          <a:p>
            <a:pPr lvl="0">
              <a:buClr>
                <a:schemeClr val="dk1"/>
              </a:buClr>
              <a:buSzPts val="2400"/>
            </a:pPr>
            <a:r>
              <a:rPr lang="en-US" dirty="0"/>
              <a:t>3 – Initial Implementation </a:t>
            </a:r>
          </a:p>
          <a:p>
            <a:pPr lvl="0">
              <a:buClr>
                <a:schemeClr val="dk1"/>
              </a:buClr>
              <a:buSzPts val="2400"/>
            </a:pPr>
            <a:r>
              <a:rPr lang="en-US" dirty="0"/>
              <a:t>4 – Full Implementation </a:t>
            </a:r>
          </a:p>
          <a:p>
            <a:pPr lvl="0">
              <a:buClr>
                <a:schemeClr val="dk1"/>
              </a:buClr>
              <a:buSzPts val="2400"/>
            </a:pPr>
            <a:r>
              <a:rPr lang="en-US" dirty="0"/>
              <a:t>5 – Full Implementation and Sustainability</a:t>
            </a:r>
          </a:p>
        </p:txBody>
      </p:sp>
      <p:sp>
        <p:nvSpPr>
          <p:cNvPr id="6" name="Slide Number Placeholder 5">
            <a:extLst>
              <a:ext uri="{FF2B5EF4-FFF2-40B4-BE49-F238E27FC236}">
                <a16:creationId xmlns:a16="http://schemas.microsoft.com/office/drawing/2014/main" id="{FFC3C993-65BF-4F44-9706-B0A7AEB9D711}"/>
              </a:ext>
            </a:extLst>
          </p:cNvPr>
          <p:cNvSpPr>
            <a:spLocks noGrp="1"/>
          </p:cNvSpPr>
          <p:nvPr>
            <p:ph type="sldNum" sz="quarter" idx="12"/>
          </p:nvPr>
        </p:nvSpPr>
        <p:spPr/>
        <p:txBody>
          <a:bodyPr/>
          <a:lstStyle/>
          <a:p>
            <a:fld id="{294A09A9-5501-47C1-A89A-A340965A2BE2}" type="slidenum">
              <a:rPr lang="en-US" smtClean="0"/>
              <a:pPr/>
              <a:t>38</a:t>
            </a:fld>
            <a:endParaRPr lang="en-US" dirty="0"/>
          </a:p>
        </p:txBody>
      </p:sp>
    </p:spTree>
    <p:extLst>
      <p:ext uri="{BB962C8B-B14F-4D97-AF65-F5344CB8AC3E}">
        <p14:creationId xmlns:p14="http://schemas.microsoft.com/office/powerpoint/2010/main" val="379820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75D7FFB-F296-4AD1-92FD-DC8037CDC4ED}"/>
              </a:ext>
            </a:extLst>
          </p:cNvPr>
          <p:cNvSpPr>
            <a:spLocks noGrp="1"/>
          </p:cNvSpPr>
          <p:nvPr>
            <p:ph type="title"/>
          </p:nvPr>
        </p:nvSpPr>
        <p:spPr/>
        <p:txBody>
          <a:bodyPr>
            <a:normAutofit fontScale="90000"/>
          </a:bodyPr>
          <a:lstStyle/>
          <a:p>
            <a:r>
              <a:rPr lang="en-US" dirty="0"/>
              <a:t>Example of Ratings for Building Relationships (Section 1)(1 of 2)</a:t>
            </a:r>
          </a:p>
        </p:txBody>
      </p:sp>
      <p:graphicFrame>
        <p:nvGraphicFramePr>
          <p:cNvPr id="7" name="Table 7">
            <a:extLst>
              <a:ext uri="{FF2B5EF4-FFF2-40B4-BE49-F238E27FC236}">
                <a16:creationId xmlns:a16="http://schemas.microsoft.com/office/drawing/2014/main" id="{552EDAF5-0D50-429C-8EEB-96F35C430591}"/>
              </a:ext>
            </a:extLst>
          </p:cNvPr>
          <p:cNvGraphicFramePr>
            <a:graphicFrameLocks noGrp="1"/>
          </p:cNvGraphicFramePr>
          <p:nvPr>
            <p:ph idx="1"/>
            <p:extLst/>
          </p:nvPr>
        </p:nvGraphicFramePr>
        <p:xfrm>
          <a:off x="402373" y="2357611"/>
          <a:ext cx="11387253" cy="2440429"/>
        </p:xfrm>
        <a:graphic>
          <a:graphicData uri="http://schemas.openxmlformats.org/drawingml/2006/table">
            <a:tbl>
              <a:tblPr firstRow="1" bandRow="1">
                <a:tableStyleId>{5C22544A-7EE6-4342-B048-85BDC9FD1C3A}</a:tableStyleId>
              </a:tblPr>
              <a:tblGrid>
                <a:gridCol w="10143707">
                  <a:extLst>
                    <a:ext uri="{9D8B030D-6E8A-4147-A177-3AD203B41FA5}">
                      <a16:colId xmlns:a16="http://schemas.microsoft.com/office/drawing/2014/main" val="3054447006"/>
                    </a:ext>
                  </a:extLst>
                </a:gridCol>
                <a:gridCol w="1243546">
                  <a:extLst>
                    <a:ext uri="{9D8B030D-6E8A-4147-A177-3AD203B41FA5}">
                      <a16:colId xmlns:a16="http://schemas.microsoft.com/office/drawing/2014/main" val="2915860826"/>
                    </a:ext>
                  </a:extLst>
                </a:gridCol>
              </a:tblGrid>
              <a:tr h="538477">
                <a:tc>
                  <a:txBody>
                    <a:bodyPr/>
                    <a:lstStyle/>
                    <a:p>
                      <a:r>
                        <a:rPr lang="en-US" sz="2400" dirty="0">
                          <a:solidFill>
                            <a:schemeClr val="bg1"/>
                          </a:solidFill>
                        </a:rPr>
                        <a:t>Statements of Practice</a:t>
                      </a:r>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accent1">
                        <a:lumMod val="20000"/>
                        <a:lumOff val="-19900"/>
                      </a:schemeClr>
                    </a:solidFill>
                  </a:tcPr>
                </a:tc>
                <a:tc>
                  <a:txBody>
                    <a:bodyPr/>
                    <a:lstStyle/>
                    <a:p>
                      <a:r>
                        <a:rPr lang="en-US" sz="2400">
                          <a:solidFill>
                            <a:schemeClr val="bg1"/>
                          </a:solidFill>
                        </a:rPr>
                        <a:t>Rating</a:t>
                      </a:r>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accent1">
                        <a:lumMod val="20000"/>
                        <a:lumOff val="-19900"/>
                      </a:schemeClr>
                    </a:solidFill>
                  </a:tcPr>
                </a:tc>
                <a:extLst>
                  <a:ext uri="{0D108BD9-81ED-4DB2-BD59-A6C34878D82A}">
                    <a16:rowId xmlns:a16="http://schemas.microsoft.com/office/drawing/2014/main" val="1235193830"/>
                  </a:ext>
                </a:extLst>
              </a:tr>
              <a:tr h="866847">
                <a:tc>
                  <a:txBody>
                    <a:bodyPr/>
                    <a:lstStyle/>
                    <a:p>
                      <a:pPr marL="0" marR="0" lvl="0" indent="0" algn="l">
                        <a:lnSpc>
                          <a:spcPct val="90000"/>
                        </a:lnSpc>
                        <a:spcBef>
                          <a:spcPts val="1000"/>
                        </a:spcBef>
                        <a:spcAft>
                          <a:spcPts val="0"/>
                        </a:spcAft>
                        <a:buNone/>
                      </a:pPr>
                      <a:r>
                        <a:rPr lang="en-US" sz="2400" dirty="0"/>
                        <a:t>1. Rate t</a:t>
                      </a:r>
                      <a:r>
                        <a:rPr lang="en-US" sz="2400" dirty="0">
                          <a:ea typeface="+mn-lt"/>
                          <a:cs typeface="+mn-lt"/>
                        </a:rPr>
                        <a:t>he LEA’s progress in developing the capacity of staff (i.e., administrators, teachers, and classified staff) to build trusting and respectful relationships with families.</a:t>
                      </a:r>
                      <a:endParaRPr lang="en-US" sz="2400" b="0" i="0" u="none" strike="noStrike" noProof="0" dirty="0">
                        <a:latin typeface="Calibri"/>
                      </a:endParaRPr>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2400"/>
                        <a:t>3</a:t>
                      </a:r>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888357528"/>
                  </a:ext>
                </a:extLst>
              </a:tr>
              <a:tr h="72066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dirty="0"/>
                        <a:t>2. </a:t>
                      </a:r>
                      <a:r>
                        <a:rPr lang="en-US" sz="2400" dirty="0">
                          <a:ea typeface="+mn-lt"/>
                          <a:cs typeface="+mn-lt"/>
                        </a:rPr>
                        <a:t>Rate the LEA’s progress in creating welcoming environments for all families in the community. </a:t>
                      </a:r>
                      <a:endParaRPr lang="en-US" sz="2400" dirty="0"/>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2400" dirty="0"/>
                        <a:t>3</a:t>
                      </a:r>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270147601"/>
                  </a:ext>
                </a:extLst>
              </a:tr>
            </a:tbl>
          </a:graphicData>
        </a:graphic>
      </p:graphicFrame>
      <p:sp>
        <p:nvSpPr>
          <p:cNvPr id="6" name="Slide Number Placeholder 5">
            <a:extLst>
              <a:ext uri="{FF2B5EF4-FFF2-40B4-BE49-F238E27FC236}">
                <a16:creationId xmlns:a16="http://schemas.microsoft.com/office/drawing/2014/main" id="{07F3000E-E344-4561-8891-70612716CACC}"/>
              </a:ext>
            </a:extLst>
          </p:cNvPr>
          <p:cNvSpPr>
            <a:spLocks noGrp="1"/>
          </p:cNvSpPr>
          <p:nvPr>
            <p:ph type="sldNum" sz="quarter" idx="12"/>
          </p:nvPr>
        </p:nvSpPr>
        <p:spPr/>
        <p:txBody>
          <a:bodyPr/>
          <a:lstStyle/>
          <a:p>
            <a:fld id="{48F63A3B-78C7-47BE-AE5E-E10140E04643}" type="slidenum">
              <a:rPr lang="en-US" smtClean="0"/>
              <a:pPr/>
              <a:t>39</a:t>
            </a:fld>
            <a:endParaRPr lang="en-US"/>
          </a:p>
        </p:txBody>
      </p:sp>
    </p:spTree>
    <p:extLst>
      <p:ext uri="{BB962C8B-B14F-4D97-AF65-F5344CB8AC3E}">
        <p14:creationId xmlns:p14="http://schemas.microsoft.com/office/powerpoint/2010/main" val="2148110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54A7F-F207-410A-A816-8D83D7509C9B}"/>
              </a:ext>
            </a:extLst>
          </p:cNvPr>
          <p:cNvSpPr>
            <a:spLocks noGrp="1"/>
          </p:cNvSpPr>
          <p:nvPr>
            <p:ph type="title"/>
          </p:nvPr>
        </p:nvSpPr>
        <p:spPr>
          <a:xfrm>
            <a:off x="381001" y="876926"/>
            <a:ext cx="5536324" cy="1356607"/>
          </a:xfrm>
        </p:spPr>
        <p:txBody>
          <a:bodyPr/>
          <a:lstStyle/>
          <a:p>
            <a:r>
              <a:rPr lang="en-US" dirty="0"/>
              <a:t>Purpose</a:t>
            </a:r>
          </a:p>
        </p:txBody>
      </p:sp>
      <p:sp>
        <p:nvSpPr>
          <p:cNvPr id="3" name="Content Placeholder 2">
            <a:extLst>
              <a:ext uri="{FF2B5EF4-FFF2-40B4-BE49-F238E27FC236}">
                <a16:creationId xmlns:a16="http://schemas.microsoft.com/office/drawing/2014/main" id="{3380CCB9-7418-40EE-B09E-BD177E60A694}"/>
              </a:ext>
            </a:extLst>
          </p:cNvPr>
          <p:cNvSpPr>
            <a:spLocks noGrp="1"/>
          </p:cNvSpPr>
          <p:nvPr>
            <p:ph idx="1"/>
          </p:nvPr>
        </p:nvSpPr>
        <p:spPr>
          <a:xfrm>
            <a:off x="381000" y="1887171"/>
            <a:ext cx="5381904" cy="3782109"/>
          </a:xfrm>
        </p:spPr>
        <p:txBody>
          <a:bodyPr>
            <a:normAutofit lnSpcReduction="10000"/>
          </a:bodyPr>
          <a:lstStyle/>
          <a:p>
            <a:pPr marL="342900" indent="-342900">
              <a:buFont typeface="Arial" panose="020B0604020202020204" pitchFamily="34" charset="0"/>
              <a:buChar char="•"/>
            </a:pPr>
            <a:r>
              <a:rPr lang="en-US" dirty="0">
                <a:solidFill>
                  <a:schemeClr val="tx1"/>
                </a:solidFill>
              </a:rPr>
              <a:t>Review California’s State Accountability System </a:t>
            </a:r>
          </a:p>
          <a:p>
            <a:pPr marL="342900" indent="-342900">
              <a:buFont typeface="Arial" panose="020B0604020202020204" pitchFamily="34" charset="0"/>
              <a:buChar char="•"/>
            </a:pPr>
            <a:r>
              <a:rPr lang="en-US" dirty="0">
                <a:solidFill>
                  <a:schemeClr val="tx1"/>
                </a:solidFill>
              </a:rPr>
              <a:t>Review the Local Indicator Performance standards and reporting requirements </a:t>
            </a:r>
          </a:p>
          <a:p>
            <a:pPr marL="342900" indent="-342900">
              <a:buFont typeface="Arial" panose="020B0604020202020204" pitchFamily="34" charset="0"/>
              <a:buChar char="•"/>
            </a:pPr>
            <a:r>
              <a:rPr lang="en-US" dirty="0">
                <a:solidFill>
                  <a:schemeClr val="tx1"/>
                </a:solidFill>
              </a:rPr>
              <a:t>Review the connection between the local indicators &amp; the LCAP</a:t>
            </a:r>
          </a:p>
          <a:p>
            <a:pPr marL="342900" indent="-342900">
              <a:buFont typeface="Arial" panose="020B0604020202020204" pitchFamily="34" charset="0"/>
              <a:buChar char="•"/>
            </a:pPr>
            <a:r>
              <a:rPr lang="en-US" dirty="0">
                <a:solidFill>
                  <a:schemeClr val="tx1"/>
                </a:solidFill>
              </a:rPr>
              <a:t>Provide an example of using local indicator data to inform the LCAP</a:t>
            </a:r>
          </a:p>
        </p:txBody>
      </p:sp>
      <p:sp>
        <p:nvSpPr>
          <p:cNvPr id="5" name="Slide Number Placeholder 4">
            <a:extLst>
              <a:ext uri="{FF2B5EF4-FFF2-40B4-BE49-F238E27FC236}">
                <a16:creationId xmlns:a16="http://schemas.microsoft.com/office/drawing/2014/main" id="{DC54361D-003D-469E-9D13-B90A2813EB26}"/>
              </a:ext>
            </a:extLst>
          </p:cNvPr>
          <p:cNvSpPr>
            <a:spLocks noGrp="1"/>
          </p:cNvSpPr>
          <p:nvPr>
            <p:ph type="sldNum" sz="quarter" idx="4"/>
          </p:nvPr>
        </p:nvSpPr>
        <p:spPr/>
        <p:txBody>
          <a:bodyPr/>
          <a:lstStyle/>
          <a:p>
            <a:fld id="{294A09A9-5501-47C1-A89A-A340965A2BE2}" type="slidenum">
              <a:rPr lang="en-US" sz="2400" smtClean="0"/>
              <a:pPr/>
              <a:t>4</a:t>
            </a:fld>
            <a:endParaRPr lang="en-US" sz="2400" dirty="0"/>
          </a:p>
        </p:txBody>
      </p:sp>
    </p:spTree>
    <p:extLst>
      <p:ext uri="{BB962C8B-B14F-4D97-AF65-F5344CB8AC3E}">
        <p14:creationId xmlns:p14="http://schemas.microsoft.com/office/powerpoint/2010/main" val="11706269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75D7FFB-F296-4AD1-92FD-DC8037CDC4ED}"/>
              </a:ext>
            </a:extLst>
          </p:cNvPr>
          <p:cNvSpPr>
            <a:spLocks noGrp="1"/>
          </p:cNvSpPr>
          <p:nvPr>
            <p:ph type="title"/>
          </p:nvPr>
        </p:nvSpPr>
        <p:spPr/>
        <p:txBody>
          <a:bodyPr>
            <a:normAutofit fontScale="90000"/>
          </a:bodyPr>
          <a:lstStyle/>
          <a:p>
            <a:r>
              <a:rPr lang="en-US" dirty="0"/>
              <a:t>Example of Ratings for Building Relationships (Section 1)(2 of 2)</a:t>
            </a:r>
          </a:p>
        </p:txBody>
      </p:sp>
      <p:graphicFrame>
        <p:nvGraphicFramePr>
          <p:cNvPr id="7" name="Table 7">
            <a:extLst>
              <a:ext uri="{FF2B5EF4-FFF2-40B4-BE49-F238E27FC236}">
                <a16:creationId xmlns:a16="http://schemas.microsoft.com/office/drawing/2014/main" id="{552EDAF5-0D50-429C-8EEB-96F35C430591}"/>
              </a:ext>
            </a:extLst>
          </p:cNvPr>
          <p:cNvGraphicFramePr>
            <a:graphicFrameLocks noGrp="1"/>
          </p:cNvGraphicFramePr>
          <p:nvPr>
            <p:ph idx="1"/>
            <p:extLst/>
          </p:nvPr>
        </p:nvGraphicFramePr>
        <p:xfrm>
          <a:off x="402373" y="2357611"/>
          <a:ext cx="11387253" cy="2842765"/>
        </p:xfrm>
        <a:graphic>
          <a:graphicData uri="http://schemas.openxmlformats.org/drawingml/2006/table">
            <a:tbl>
              <a:tblPr firstRow="1" bandRow="1">
                <a:tableStyleId>{5C22544A-7EE6-4342-B048-85BDC9FD1C3A}</a:tableStyleId>
              </a:tblPr>
              <a:tblGrid>
                <a:gridCol w="10204667">
                  <a:extLst>
                    <a:ext uri="{9D8B030D-6E8A-4147-A177-3AD203B41FA5}">
                      <a16:colId xmlns:a16="http://schemas.microsoft.com/office/drawing/2014/main" val="3054447006"/>
                    </a:ext>
                  </a:extLst>
                </a:gridCol>
                <a:gridCol w="1182586">
                  <a:extLst>
                    <a:ext uri="{9D8B030D-6E8A-4147-A177-3AD203B41FA5}">
                      <a16:colId xmlns:a16="http://schemas.microsoft.com/office/drawing/2014/main" val="2915860826"/>
                    </a:ext>
                  </a:extLst>
                </a:gridCol>
              </a:tblGrid>
              <a:tr h="538477">
                <a:tc>
                  <a:txBody>
                    <a:bodyPr/>
                    <a:lstStyle/>
                    <a:p>
                      <a:r>
                        <a:rPr lang="en-US" sz="2400" dirty="0">
                          <a:solidFill>
                            <a:schemeClr val="bg1"/>
                          </a:solidFill>
                        </a:rPr>
                        <a:t>Statements of Practice</a:t>
                      </a:r>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accent1">
                        <a:lumMod val="20000"/>
                        <a:lumOff val="-19900"/>
                      </a:schemeClr>
                    </a:solidFill>
                  </a:tcPr>
                </a:tc>
                <a:tc>
                  <a:txBody>
                    <a:bodyPr/>
                    <a:lstStyle/>
                    <a:p>
                      <a:r>
                        <a:rPr lang="en-US" sz="2400">
                          <a:solidFill>
                            <a:schemeClr val="bg1"/>
                          </a:solidFill>
                        </a:rPr>
                        <a:t>Rating</a:t>
                      </a:r>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accent1">
                        <a:lumMod val="20000"/>
                        <a:lumOff val="-19900"/>
                      </a:schemeClr>
                    </a:solidFill>
                  </a:tcPr>
                </a:tc>
                <a:extLst>
                  <a:ext uri="{0D108BD9-81ED-4DB2-BD59-A6C34878D82A}">
                    <a16:rowId xmlns:a16="http://schemas.microsoft.com/office/drawing/2014/main" val="1235193830"/>
                  </a:ext>
                </a:extLst>
              </a:tr>
              <a:tr h="658895">
                <a:tc>
                  <a:txBody>
                    <a:bodyPr/>
                    <a:lstStyle/>
                    <a:p>
                      <a:pPr marL="0" marR="0" lvl="0" indent="0" algn="l">
                        <a:lnSpc>
                          <a:spcPct val="90000"/>
                        </a:lnSpc>
                        <a:spcBef>
                          <a:spcPts val="1000"/>
                        </a:spcBef>
                        <a:spcAft>
                          <a:spcPts val="0"/>
                        </a:spcAft>
                        <a:buNone/>
                      </a:pPr>
                      <a:r>
                        <a:rPr lang="en-US" sz="2400" dirty="0">
                          <a:ea typeface="+mn-lt"/>
                          <a:cs typeface="+mn-lt"/>
                        </a:rPr>
                        <a:t>3. Rate the LEA’s progress in supporting staff to learn about each family’s strengths, cultures, languages, and goals for their children.</a:t>
                      </a:r>
                      <a:endParaRPr lang="en-US" sz="2400" b="0" i="0" u="none" strike="noStrike" noProof="0" dirty="0">
                        <a:latin typeface="Calibri"/>
                      </a:endParaRPr>
                    </a:p>
                  </a:txBody>
                  <a:tcPr marL="95696" marR="95696">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r>
                        <a:rPr lang="en-US" sz="2400" dirty="0"/>
                        <a:t>3</a:t>
                      </a:r>
                    </a:p>
                  </a:txBody>
                  <a:tcPr marL="95696" marR="95696">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145943062"/>
                  </a:ext>
                </a:extLst>
              </a:tr>
              <a:tr h="121385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dirty="0"/>
                        <a:t>4. </a:t>
                      </a:r>
                      <a:r>
                        <a:rPr lang="en-US" sz="2400" dirty="0">
                          <a:ea typeface="+mn-lt"/>
                          <a:cs typeface="+mn-lt"/>
                        </a:rPr>
                        <a:t>The LEA’s progress in developing multiple opportunities for the LEA and school sites to engage in 2-way communication between families and educators using language that is understandable and accessible to families. </a:t>
                      </a:r>
                      <a:endParaRPr lang="en-US" sz="2400" dirty="0"/>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2400" dirty="0"/>
                        <a:t>4</a:t>
                      </a:r>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044499024"/>
                  </a:ext>
                </a:extLst>
              </a:tr>
            </a:tbl>
          </a:graphicData>
        </a:graphic>
      </p:graphicFrame>
      <p:sp>
        <p:nvSpPr>
          <p:cNvPr id="6" name="Slide Number Placeholder 5">
            <a:extLst>
              <a:ext uri="{FF2B5EF4-FFF2-40B4-BE49-F238E27FC236}">
                <a16:creationId xmlns:a16="http://schemas.microsoft.com/office/drawing/2014/main" id="{07F3000E-E344-4561-8891-70612716CACC}"/>
              </a:ext>
            </a:extLst>
          </p:cNvPr>
          <p:cNvSpPr>
            <a:spLocks noGrp="1"/>
          </p:cNvSpPr>
          <p:nvPr>
            <p:ph type="sldNum" sz="quarter" idx="12"/>
          </p:nvPr>
        </p:nvSpPr>
        <p:spPr/>
        <p:txBody>
          <a:bodyPr/>
          <a:lstStyle/>
          <a:p>
            <a:fld id="{48F63A3B-78C7-47BE-AE5E-E10140E04643}" type="slidenum">
              <a:rPr lang="en-US" smtClean="0"/>
              <a:pPr/>
              <a:t>40</a:t>
            </a:fld>
            <a:endParaRPr lang="en-US"/>
          </a:p>
        </p:txBody>
      </p:sp>
    </p:spTree>
    <p:extLst>
      <p:ext uri="{BB962C8B-B14F-4D97-AF65-F5344CB8AC3E}">
        <p14:creationId xmlns:p14="http://schemas.microsoft.com/office/powerpoint/2010/main" val="37746470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CDBD9-D15D-40BC-9F24-0FC410B66A55}"/>
              </a:ext>
            </a:extLst>
          </p:cNvPr>
          <p:cNvSpPr>
            <a:spLocks noGrp="1"/>
          </p:cNvSpPr>
          <p:nvPr>
            <p:ph type="title"/>
          </p:nvPr>
        </p:nvSpPr>
        <p:spPr/>
        <p:txBody>
          <a:bodyPr/>
          <a:lstStyle/>
          <a:p>
            <a:r>
              <a:rPr lang="en-US" dirty="0"/>
              <a:t>Prompt 1 Instructions</a:t>
            </a:r>
          </a:p>
        </p:txBody>
      </p:sp>
      <p:sp>
        <p:nvSpPr>
          <p:cNvPr id="3" name="Content Placeholder 2">
            <a:extLst>
              <a:ext uri="{FF2B5EF4-FFF2-40B4-BE49-F238E27FC236}">
                <a16:creationId xmlns:a16="http://schemas.microsoft.com/office/drawing/2014/main" id="{C7CDABE0-AB9F-4EAD-A647-B88E5E1F9F84}"/>
              </a:ext>
            </a:extLst>
          </p:cNvPr>
          <p:cNvSpPr>
            <a:spLocks noGrp="1"/>
          </p:cNvSpPr>
          <p:nvPr>
            <p:ph idx="1"/>
          </p:nvPr>
        </p:nvSpPr>
        <p:spPr/>
        <p:txBody>
          <a:bodyPr/>
          <a:lstStyle/>
          <a:p>
            <a:r>
              <a:rPr lang="en-US" dirty="0"/>
              <a:t>Section 1: Building Relationships Dashboard Narrative Boxes (Limited to 3,000 characters) </a:t>
            </a:r>
          </a:p>
          <a:p>
            <a:pPr marL="342900" indent="-342900">
              <a:buFont typeface="Arial" panose="020B0604020202020204" pitchFamily="34" charset="0"/>
              <a:buChar char="•"/>
            </a:pPr>
            <a:r>
              <a:rPr lang="en-US" dirty="0"/>
              <a:t>Based on the analysis of educational partner input and local data, briefly describe the LEA’s current strengths and progress in Building Relationships Between School Staff and Families.</a:t>
            </a:r>
          </a:p>
          <a:p>
            <a:endParaRPr lang="en-US" dirty="0"/>
          </a:p>
        </p:txBody>
      </p:sp>
      <p:sp>
        <p:nvSpPr>
          <p:cNvPr id="6" name="Slide Number Placeholder 5">
            <a:extLst>
              <a:ext uri="{FF2B5EF4-FFF2-40B4-BE49-F238E27FC236}">
                <a16:creationId xmlns:a16="http://schemas.microsoft.com/office/drawing/2014/main" id="{461F180A-3B2E-4C11-A8D8-79F41F9E89A7}"/>
              </a:ext>
            </a:extLst>
          </p:cNvPr>
          <p:cNvSpPr>
            <a:spLocks noGrp="1"/>
          </p:cNvSpPr>
          <p:nvPr>
            <p:ph type="sldNum" sz="quarter" idx="13"/>
          </p:nvPr>
        </p:nvSpPr>
        <p:spPr/>
        <p:txBody>
          <a:bodyPr/>
          <a:lstStyle/>
          <a:p>
            <a:fld id="{294A09A9-5501-47C1-A89A-A340965A2BE2}" type="slidenum">
              <a:rPr lang="en-US" smtClean="0"/>
              <a:pPr/>
              <a:t>41</a:t>
            </a:fld>
            <a:endParaRPr lang="en-US" dirty="0"/>
          </a:p>
        </p:txBody>
      </p:sp>
    </p:spTree>
    <p:extLst>
      <p:ext uri="{BB962C8B-B14F-4D97-AF65-F5344CB8AC3E}">
        <p14:creationId xmlns:p14="http://schemas.microsoft.com/office/powerpoint/2010/main" val="18716868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4938ADD-CD5A-498F-96D7-A3ED7F18B19C}"/>
              </a:ext>
            </a:extLst>
          </p:cNvPr>
          <p:cNvSpPr>
            <a:spLocks noGrp="1"/>
          </p:cNvSpPr>
          <p:nvPr>
            <p:ph type="title"/>
          </p:nvPr>
        </p:nvSpPr>
        <p:spPr/>
        <p:txBody>
          <a:bodyPr>
            <a:normAutofit fontScale="90000"/>
          </a:bodyPr>
          <a:lstStyle/>
          <a:p>
            <a:r>
              <a:rPr lang="en-US"/>
              <a:t>Example of a Response to Prompt 1</a:t>
            </a:r>
            <a:r>
              <a:rPr lang="en-US" dirty="0"/>
              <a:t> (1 of 2)</a:t>
            </a:r>
          </a:p>
        </p:txBody>
      </p:sp>
      <p:sp>
        <p:nvSpPr>
          <p:cNvPr id="8" name="Content Placeholder 7">
            <a:extLst>
              <a:ext uri="{FF2B5EF4-FFF2-40B4-BE49-F238E27FC236}">
                <a16:creationId xmlns:a16="http://schemas.microsoft.com/office/drawing/2014/main" id="{3AB551FB-39F0-4189-94C4-70B39DF34514}"/>
              </a:ext>
            </a:extLst>
          </p:cNvPr>
          <p:cNvSpPr>
            <a:spLocks noGrp="1"/>
          </p:cNvSpPr>
          <p:nvPr>
            <p:ph idx="1"/>
          </p:nvPr>
        </p:nvSpPr>
        <p:spPr>
          <a:xfrm>
            <a:off x="370390" y="2276060"/>
            <a:ext cx="11386181" cy="3960147"/>
          </a:xfrm>
        </p:spPr>
        <p:txBody>
          <a:bodyPr>
            <a:normAutofit/>
          </a:bodyPr>
          <a:lstStyle/>
          <a:p>
            <a:r>
              <a:rPr lang="en-US" dirty="0"/>
              <a:t>Feedback from educational partners and data analysis has identified the following strengths: </a:t>
            </a:r>
          </a:p>
          <a:p>
            <a:pPr marL="342900" indent="-342900">
              <a:buFont typeface="Arial" panose="020B0604020202020204" pitchFamily="34" charset="0"/>
              <a:buChar char="•"/>
            </a:pPr>
            <a:r>
              <a:rPr lang="en-US" dirty="0"/>
              <a:t>The district communicate with families early, often, in multiple formats/languages </a:t>
            </a:r>
          </a:p>
          <a:p>
            <a:pPr marL="342900" indent="-342900">
              <a:buFont typeface="Arial" panose="020B0604020202020204" pitchFamily="34" charset="0"/>
              <a:buChar char="•"/>
            </a:pPr>
            <a:r>
              <a:rPr lang="en-US" dirty="0"/>
              <a:t>The district provides multiple opportunities for families and staff members to provide input in a variety of ways </a:t>
            </a:r>
          </a:p>
          <a:p>
            <a:pPr marL="342900" indent="-342900">
              <a:buFont typeface="Arial" panose="020B0604020202020204" pitchFamily="34" charset="0"/>
              <a:buChar char="•"/>
            </a:pPr>
            <a:r>
              <a:rPr lang="en-US" dirty="0"/>
              <a:t>The district provides multiple opportunities to build relationships/partnerships </a:t>
            </a:r>
          </a:p>
          <a:p>
            <a:pPr marL="342900" indent="-342900">
              <a:buFont typeface="Arial" panose="020B0604020202020204" pitchFamily="34" charset="0"/>
              <a:buChar char="•"/>
            </a:pPr>
            <a:r>
              <a:rPr lang="en-US" dirty="0"/>
              <a:t>Schools within the district provide welcoming campuses for families</a:t>
            </a:r>
          </a:p>
        </p:txBody>
      </p:sp>
      <p:sp>
        <p:nvSpPr>
          <p:cNvPr id="6" name="Slide Number Placeholder 5">
            <a:extLst>
              <a:ext uri="{FF2B5EF4-FFF2-40B4-BE49-F238E27FC236}">
                <a16:creationId xmlns:a16="http://schemas.microsoft.com/office/drawing/2014/main" id="{9257A01F-811C-437F-B123-BC362C21879C}"/>
              </a:ext>
            </a:extLst>
          </p:cNvPr>
          <p:cNvSpPr>
            <a:spLocks noGrp="1"/>
          </p:cNvSpPr>
          <p:nvPr>
            <p:ph type="sldNum" sz="quarter" idx="12"/>
          </p:nvPr>
        </p:nvSpPr>
        <p:spPr/>
        <p:txBody>
          <a:bodyPr/>
          <a:lstStyle/>
          <a:p>
            <a:fld id="{48F63A3B-78C7-47BE-AE5E-E10140E04643}" type="slidenum">
              <a:rPr lang="en-US" smtClean="0"/>
              <a:pPr/>
              <a:t>42</a:t>
            </a:fld>
            <a:endParaRPr lang="en-US"/>
          </a:p>
        </p:txBody>
      </p:sp>
    </p:spTree>
    <p:extLst>
      <p:ext uri="{BB962C8B-B14F-4D97-AF65-F5344CB8AC3E}">
        <p14:creationId xmlns:p14="http://schemas.microsoft.com/office/powerpoint/2010/main" val="7115557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4938ADD-CD5A-498F-96D7-A3ED7F18B19C}"/>
              </a:ext>
            </a:extLst>
          </p:cNvPr>
          <p:cNvSpPr>
            <a:spLocks noGrp="1"/>
          </p:cNvSpPr>
          <p:nvPr>
            <p:ph type="title"/>
          </p:nvPr>
        </p:nvSpPr>
        <p:spPr/>
        <p:txBody>
          <a:bodyPr>
            <a:normAutofit fontScale="90000"/>
          </a:bodyPr>
          <a:lstStyle/>
          <a:p>
            <a:r>
              <a:rPr lang="en-US" dirty="0"/>
              <a:t>Example of a Response to Prompt 1 (2 of 2)</a:t>
            </a:r>
          </a:p>
        </p:txBody>
      </p:sp>
      <p:sp>
        <p:nvSpPr>
          <p:cNvPr id="8" name="Content Placeholder 7">
            <a:extLst>
              <a:ext uri="{FF2B5EF4-FFF2-40B4-BE49-F238E27FC236}">
                <a16:creationId xmlns:a16="http://schemas.microsoft.com/office/drawing/2014/main" id="{3AB551FB-39F0-4189-94C4-70B39DF34514}"/>
              </a:ext>
            </a:extLst>
          </p:cNvPr>
          <p:cNvSpPr>
            <a:spLocks noGrp="1"/>
          </p:cNvSpPr>
          <p:nvPr>
            <p:ph idx="1"/>
          </p:nvPr>
        </p:nvSpPr>
        <p:spPr>
          <a:xfrm>
            <a:off x="370390" y="2276060"/>
            <a:ext cx="11386181" cy="3960147"/>
          </a:xfrm>
        </p:spPr>
        <p:txBody>
          <a:bodyPr>
            <a:normAutofit/>
          </a:bodyPr>
          <a:lstStyle/>
          <a:p>
            <a:r>
              <a:rPr lang="en-US" dirty="0"/>
              <a:t>Feedback and data analysis have also identified the following successes in the past year:</a:t>
            </a:r>
          </a:p>
          <a:p>
            <a:pPr marL="342900" indent="-342900">
              <a:buFont typeface="Arial" panose="020B0604020202020204" pitchFamily="34" charset="0"/>
              <a:buChar char="•"/>
            </a:pPr>
            <a:r>
              <a:rPr lang="en-US" dirty="0"/>
              <a:t>The district has improved it’s engagement practices by providing additional resources to support staff in sustaining strong relationship/partnerships with families, providing opportunities for families to share about their family and child, and by providing professional development opportunities for both staff and families focused on building relationships/partnerships for student success.</a:t>
            </a:r>
          </a:p>
          <a:p>
            <a:pPr marL="342900" indent="-342900">
              <a:buFont typeface="Arial" panose="020B0604020202020204" pitchFamily="34" charset="0"/>
              <a:buChar char="•"/>
            </a:pPr>
            <a:r>
              <a:rPr lang="en-US" dirty="0"/>
              <a:t>The district has also made significant efforts in seeking to honor the contributions, languages, cultures, and needs of both families and staff.</a:t>
            </a:r>
          </a:p>
        </p:txBody>
      </p:sp>
      <p:sp>
        <p:nvSpPr>
          <p:cNvPr id="6" name="Slide Number Placeholder 5">
            <a:extLst>
              <a:ext uri="{FF2B5EF4-FFF2-40B4-BE49-F238E27FC236}">
                <a16:creationId xmlns:a16="http://schemas.microsoft.com/office/drawing/2014/main" id="{9257A01F-811C-437F-B123-BC362C21879C}"/>
              </a:ext>
            </a:extLst>
          </p:cNvPr>
          <p:cNvSpPr>
            <a:spLocks noGrp="1"/>
          </p:cNvSpPr>
          <p:nvPr>
            <p:ph type="sldNum" sz="quarter" idx="12"/>
          </p:nvPr>
        </p:nvSpPr>
        <p:spPr/>
        <p:txBody>
          <a:bodyPr/>
          <a:lstStyle/>
          <a:p>
            <a:fld id="{48F63A3B-78C7-47BE-AE5E-E10140E04643}" type="slidenum">
              <a:rPr lang="en-US" smtClean="0"/>
              <a:pPr/>
              <a:t>43</a:t>
            </a:fld>
            <a:endParaRPr lang="en-US"/>
          </a:p>
        </p:txBody>
      </p:sp>
    </p:spTree>
    <p:extLst>
      <p:ext uri="{BB962C8B-B14F-4D97-AF65-F5344CB8AC3E}">
        <p14:creationId xmlns:p14="http://schemas.microsoft.com/office/powerpoint/2010/main" val="8022632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4938ADD-CD5A-498F-96D7-A3ED7F18B19C}"/>
              </a:ext>
            </a:extLst>
          </p:cNvPr>
          <p:cNvSpPr>
            <a:spLocks noGrp="1"/>
          </p:cNvSpPr>
          <p:nvPr>
            <p:ph type="title"/>
          </p:nvPr>
        </p:nvSpPr>
        <p:spPr/>
        <p:txBody>
          <a:bodyPr>
            <a:normAutofit fontScale="90000"/>
          </a:bodyPr>
          <a:lstStyle/>
          <a:p>
            <a:r>
              <a:rPr lang="en-US" dirty="0"/>
              <a:t>Prompt 2 Instructions </a:t>
            </a:r>
          </a:p>
        </p:txBody>
      </p:sp>
      <p:sp>
        <p:nvSpPr>
          <p:cNvPr id="8" name="Content Placeholder 7">
            <a:extLst>
              <a:ext uri="{FF2B5EF4-FFF2-40B4-BE49-F238E27FC236}">
                <a16:creationId xmlns:a16="http://schemas.microsoft.com/office/drawing/2014/main" id="{3AB551FB-39F0-4189-94C4-70B39DF34514}"/>
              </a:ext>
            </a:extLst>
          </p:cNvPr>
          <p:cNvSpPr>
            <a:spLocks noGrp="1"/>
          </p:cNvSpPr>
          <p:nvPr>
            <p:ph idx="1"/>
          </p:nvPr>
        </p:nvSpPr>
        <p:spPr/>
        <p:txBody>
          <a:bodyPr vert="horz" lIns="91440" tIns="45720" rIns="91440" bIns="45720" rtlCol="0" anchor="t">
            <a:normAutofit/>
          </a:bodyPr>
          <a:lstStyle/>
          <a:p>
            <a:pPr marL="0" indent="0">
              <a:buNone/>
            </a:pPr>
            <a:r>
              <a:rPr lang="en-US" dirty="0"/>
              <a:t>Section 1: Building Relationships Dashboard Narrative Boxes (Limited to 3,000 characters) </a:t>
            </a:r>
          </a:p>
          <a:p>
            <a:pPr marL="342900" indent="-342900">
              <a:buFont typeface="Arial" panose="020B0604020202020204" pitchFamily="34" charset="0"/>
              <a:buChar char="•"/>
            </a:pPr>
            <a:r>
              <a:rPr lang="en-US" dirty="0"/>
              <a:t>Based on the analysis of educational partner input and local data, briefly describe the LEA's focus area(s) for improvement in Building Relationships Between School Staff and Families.</a:t>
            </a:r>
            <a:endParaRPr lang="en-US" dirty="0">
              <a:cs typeface="Arial"/>
            </a:endParaRPr>
          </a:p>
        </p:txBody>
      </p:sp>
      <p:sp>
        <p:nvSpPr>
          <p:cNvPr id="6" name="Slide Number Placeholder 5">
            <a:extLst>
              <a:ext uri="{FF2B5EF4-FFF2-40B4-BE49-F238E27FC236}">
                <a16:creationId xmlns:a16="http://schemas.microsoft.com/office/drawing/2014/main" id="{FF7B287C-F4B5-4399-A3CF-BEE6F2ADA0AA}"/>
              </a:ext>
            </a:extLst>
          </p:cNvPr>
          <p:cNvSpPr>
            <a:spLocks noGrp="1"/>
          </p:cNvSpPr>
          <p:nvPr>
            <p:ph type="sldNum" sz="quarter" idx="13"/>
          </p:nvPr>
        </p:nvSpPr>
        <p:spPr/>
        <p:txBody>
          <a:bodyPr/>
          <a:lstStyle/>
          <a:p>
            <a:fld id="{48F63A3B-78C7-47BE-AE5E-E10140E04643}" type="slidenum">
              <a:rPr lang="en-US" smtClean="0"/>
              <a:t>44</a:t>
            </a:fld>
            <a:endParaRPr lang="en-US"/>
          </a:p>
        </p:txBody>
      </p:sp>
    </p:spTree>
    <p:extLst>
      <p:ext uri="{BB962C8B-B14F-4D97-AF65-F5344CB8AC3E}">
        <p14:creationId xmlns:p14="http://schemas.microsoft.com/office/powerpoint/2010/main" val="14131031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1492C-1A39-4DBE-AAC4-9D2A26FD7B8E}"/>
              </a:ext>
            </a:extLst>
          </p:cNvPr>
          <p:cNvSpPr>
            <a:spLocks noGrp="1"/>
          </p:cNvSpPr>
          <p:nvPr>
            <p:ph type="title"/>
          </p:nvPr>
        </p:nvSpPr>
        <p:spPr/>
        <p:txBody>
          <a:bodyPr>
            <a:normAutofit fontScale="90000"/>
          </a:bodyPr>
          <a:lstStyle/>
          <a:p>
            <a:r>
              <a:rPr lang="en-US" dirty="0"/>
              <a:t>Example of a Response to Prompt 2</a:t>
            </a:r>
          </a:p>
        </p:txBody>
      </p:sp>
      <p:sp>
        <p:nvSpPr>
          <p:cNvPr id="3" name="Content Placeholder 2">
            <a:extLst>
              <a:ext uri="{FF2B5EF4-FFF2-40B4-BE49-F238E27FC236}">
                <a16:creationId xmlns:a16="http://schemas.microsoft.com/office/drawing/2014/main" id="{FDE48EC4-BEEE-4F31-BCA6-11696C2F11DF}"/>
              </a:ext>
            </a:extLst>
          </p:cNvPr>
          <p:cNvSpPr>
            <a:spLocks noGrp="1"/>
          </p:cNvSpPr>
          <p:nvPr>
            <p:ph idx="1"/>
          </p:nvPr>
        </p:nvSpPr>
        <p:spPr>
          <a:xfrm>
            <a:off x="370390" y="2255520"/>
            <a:ext cx="11386181" cy="3980688"/>
          </a:xfrm>
        </p:spPr>
        <p:txBody>
          <a:bodyPr/>
          <a:lstStyle/>
          <a:p>
            <a:r>
              <a:rPr lang="en-US" dirty="0">
                <a:ea typeface="+mn-lt"/>
                <a:cs typeface="+mn-lt"/>
              </a:rPr>
              <a:t>The following focus areas will be addressed in Goal 2 of the LCAP:</a:t>
            </a:r>
          </a:p>
          <a:p>
            <a:pPr marL="342900" indent="-342900">
              <a:buFont typeface="Arial" panose="020B0604020202020204" pitchFamily="34" charset="0"/>
              <a:buChar char="•"/>
            </a:pPr>
            <a:r>
              <a:rPr lang="en-US" dirty="0">
                <a:ea typeface="+mn-lt"/>
                <a:cs typeface="+mn-lt"/>
              </a:rPr>
              <a:t>Time for teachers and families to collaborate in the development of goals for students </a:t>
            </a:r>
          </a:p>
          <a:p>
            <a:pPr marL="342900" indent="-342900">
              <a:buFont typeface="Arial" panose="020B0604020202020204" pitchFamily="34" charset="0"/>
              <a:buChar char="•"/>
            </a:pPr>
            <a:r>
              <a:rPr lang="en-US" dirty="0">
                <a:ea typeface="+mn-lt"/>
                <a:cs typeface="+mn-lt"/>
              </a:rPr>
              <a:t>Professional learning to continue supporting teachers to work with families around student needs and goals</a:t>
            </a:r>
          </a:p>
          <a:p>
            <a:pPr marL="342900" indent="-342900">
              <a:buFont typeface="Arial" panose="020B0604020202020204" pitchFamily="34" charset="0"/>
              <a:buChar char="•"/>
            </a:pPr>
            <a:r>
              <a:rPr lang="en-US" dirty="0">
                <a:ea typeface="+mn-lt"/>
                <a:cs typeface="+mn-lt"/>
              </a:rPr>
              <a:t>Identifying methods to improve engagement with underrepresented families </a:t>
            </a:r>
          </a:p>
          <a:p>
            <a:endParaRPr lang="en-US" dirty="0"/>
          </a:p>
        </p:txBody>
      </p:sp>
      <p:sp>
        <p:nvSpPr>
          <p:cNvPr id="6" name="Slide Number Placeholder 5">
            <a:extLst>
              <a:ext uri="{FF2B5EF4-FFF2-40B4-BE49-F238E27FC236}">
                <a16:creationId xmlns:a16="http://schemas.microsoft.com/office/drawing/2014/main" id="{A32CF5E9-81F4-4285-B9E0-C4D31C9B2AED}"/>
              </a:ext>
            </a:extLst>
          </p:cNvPr>
          <p:cNvSpPr>
            <a:spLocks noGrp="1"/>
          </p:cNvSpPr>
          <p:nvPr>
            <p:ph type="sldNum" sz="quarter" idx="12"/>
          </p:nvPr>
        </p:nvSpPr>
        <p:spPr/>
        <p:txBody>
          <a:bodyPr/>
          <a:lstStyle/>
          <a:p>
            <a:fld id="{294A09A9-5501-47C1-A89A-A340965A2BE2}" type="slidenum">
              <a:rPr lang="en-US" smtClean="0"/>
              <a:pPr/>
              <a:t>45</a:t>
            </a:fld>
            <a:endParaRPr lang="en-US" dirty="0"/>
          </a:p>
        </p:txBody>
      </p:sp>
    </p:spTree>
    <p:extLst>
      <p:ext uri="{BB962C8B-B14F-4D97-AF65-F5344CB8AC3E}">
        <p14:creationId xmlns:p14="http://schemas.microsoft.com/office/powerpoint/2010/main" val="22362101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4938ADD-CD5A-498F-96D7-A3ED7F18B19C}"/>
              </a:ext>
            </a:extLst>
          </p:cNvPr>
          <p:cNvSpPr>
            <a:spLocks noGrp="1"/>
          </p:cNvSpPr>
          <p:nvPr>
            <p:ph type="title"/>
          </p:nvPr>
        </p:nvSpPr>
        <p:spPr/>
        <p:txBody>
          <a:bodyPr>
            <a:normAutofit/>
          </a:bodyPr>
          <a:lstStyle/>
          <a:p>
            <a:r>
              <a:rPr lang="en-US" sz="5400" dirty="0"/>
              <a:t>Prompt 3 Instructions </a:t>
            </a:r>
          </a:p>
        </p:txBody>
      </p:sp>
      <p:sp>
        <p:nvSpPr>
          <p:cNvPr id="8" name="Content Placeholder 7">
            <a:extLst>
              <a:ext uri="{FF2B5EF4-FFF2-40B4-BE49-F238E27FC236}">
                <a16:creationId xmlns:a16="http://schemas.microsoft.com/office/drawing/2014/main" id="{3AB551FB-39F0-4189-94C4-70B39DF34514}"/>
              </a:ext>
            </a:extLst>
          </p:cNvPr>
          <p:cNvSpPr>
            <a:spLocks noGrp="1"/>
          </p:cNvSpPr>
          <p:nvPr>
            <p:ph idx="1"/>
          </p:nvPr>
        </p:nvSpPr>
        <p:spPr/>
        <p:txBody>
          <a:bodyPr vert="horz" lIns="91440" tIns="45720" rIns="91440" bIns="45720" rtlCol="0" anchor="t">
            <a:normAutofit/>
          </a:bodyPr>
          <a:lstStyle/>
          <a:p>
            <a:pPr marL="0" indent="0">
              <a:buNone/>
            </a:pPr>
            <a:r>
              <a:rPr lang="en-US" dirty="0"/>
              <a:t>Section 1: Building Relationships Dashboard Narrative Boxes (Limited to 3,000 characters) </a:t>
            </a:r>
          </a:p>
          <a:p>
            <a:pPr marL="342900" indent="-342900">
              <a:buFont typeface="Arial" panose="020B0604020202020204" pitchFamily="34" charset="0"/>
              <a:buChar char="•"/>
            </a:pPr>
            <a:r>
              <a:rPr lang="en-US" dirty="0"/>
              <a:t>Based on the analysis of educational partner input and local data, briefly describe how the LEA will improve engagement of underrepresented families identified during the self-reflection process in relation to Building Relationships Between School Staff and Families</a:t>
            </a:r>
            <a:endParaRPr lang="en-US" dirty="0">
              <a:cs typeface="Arial"/>
            </a:endParaRPr>
          </a:p>
        </p:txBody>
      </p:sp>
      <p:sp>
        <p:nvSpPr>
          <p:cNvPr id="6" name="Slide Number Placeholder 5">
            <a:extLst>
              <a:ext uri="{FF2B5EF4-FFF2-40B4-BE49-F238E27FC236}">
                <a16:creationId xmlns:a16="http://schemas.microsoft.com/office/drawing/2014/main" id="{FF7B287C-F4B5-4399-A3CF-BEE6F2ADA0AA}"/>
              </a:ext>
            </a:extLst>
          </p:cNvPr>
          <p:cNvSpPr>
            <a:spLocks noGrp="1"/>
          </p:cNvSpPr>
          <p:nvPr>
            <p:ph type="sldNum" sz="quarter" idx="13"/>
          </p:nvPr>
        </p:nvSpPr>
        <p:spPr/>
        <p:txBody>
          <a:bodyPr/>
          <a:lstStyle/>
          <a:p>
            <a:fld id="{48F63A3B-78C7-47BE-AE5E-E10140E04643}" type="slidenum">
              <a:rPr lang="en-US" smtClean="0"/>
              <a:t>46</a:t>
            </a:fld>
            <a:endParaRPr lang="en-US"/>
          </a:p>
        </p:txBody>
      </p:sp>
    </p:spTree>
    <p:extLst>
      <p:ext uri="{BB962C8B-B14F-4D97-AF65-F5344CB8AC3E}">
        <p14:creationId xmlns:p14="http://schemas.microsoft.com/office/powerpoint/2010/main" val="30159776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4938ADD-CD5A-498F-96D7-A3ED7F18B19C}"/>
              </a:ext>
            </a:extLst>
          </p:cNvPr>
          <p:cNvSpPr>
            <a:spLocks noGrp="1"/>
          </p:cNvSpPr>
          <p:nvPr>
            <p:ph type="title"/>
          </p:nvPr>
        </p:nvSpPr>
        <p:spPr/>
        <p:txBody>
          <a:bodyPr>
            <a:normAutofit fontScale="90000"/>
          </a:bodyPr>
          <a:lstStyle/>
          <a:p>
            <a:r>
              <a:rPr lang="en-US" dirty="0"/>
              <a:t>Example of a Response to Prompt 3</a:t>
            </a:r>
          </a:p>
        </p:txBody>
      </p:sp>
      <p:sp>
        <p:nvSpPr>
          <p:cNvPr id="8" name="Content Placeholder 7">
            <a:extLst>
              <a:ext uri="{FF2B5EF4-FFF2-40B4-BE49-F238E27FC236}">
                <a16:creationId xmlns:a16="http://schemas.microsoft.com/office/drawing/2014/main" id="{3AB551FB-39F0-4189-94C4-70B39DF34514}"/>
              </a:ext>
            </a:extLst>
          </p:cNvPr>
          <p:cNvSpPr>
            <a:spLocks noGrp="1"/>
          </p:cNvSpPr>
          <p:nvPr>
            <p:ph idx="1"/>
          </p:nvPr>
        </p:nvSpPr>
        <p:spPr>
          <a:xfrm>
            <a:off x="370390" y="2305878"/>
            <a:ext cx="11386181" cy="3930330"/>
          </a:xfrm>
        </p:spPr>
        <p:txBody>
          <a:bodyPr/>
          <a:lstStyle/>
          <a:p>
            <a:r>
              <a:rPr lang="en-US" dirty="0"/>
              <a:t>The district will improve engagement of underrepresented families by hiring additional Family and Community  Engagement staff to support teachers to </a:t>
            </a:r>
          </a:p>
          <a:p>
            <a:r>
              <a:rPr lang="en-US" dirty="0"/>
              <a:t>(1) identify underrepresented families, contact families, identify potential barriers to engagement and options to address barriers; and </a:t>
            </a:r>
          </a:p>
          <a:p>
            <a:r>
              <a:rPr lang="en-US" dirty="0"/>
              <a:t>(2) Support teachers to maintain communication with these families, and improve engagement. </a:t>
            </a:r>
          </a:p>
          <a:p>
            <a:endParaRPr lang="en-US" dirty="0"/>
          </a:p>
        </p:txBody>
      </p:sp>
      <p:sp>
        <p:nvSpPr>
          <p:cNvPr id="6" name="Slide Number Placeholder 5">
            <a:extLst>
              <a:ext uri="{FF2B5EF4-FFF2-40B4-BE49-F238E27FC236}">
                <a16:creationId xmlns:a16="http://schemas.microsoft.com/office/drawing/2014/main" id="{9257A01F-811C-437F-B123-BC362C21879C}"/>
              </a:ext>
            </a:extLst>
          </p:cNvPr>
          <p:cNvSpPr>
            <a:spLocks noGrp="1"/>
          </p:cNvSpPr>
          <p:nvPr>
            <p:ph type="sldNum" sz="quarter" idx="12"/>
          </p:nvPr>
        </p:nvSpPr>
        <p:spPr/>
        <p:txBody>
          <a:bodyPr/>
          <a:lstStyle/>
          <a:p>
            <a:fld id="{48F63A3B-78C7-47BE-AE5E-E10140E04643}" type="slidenum">
              <a:rPr lang="en-US" smtClean="0"/>
              <a:pPr/>
              <a:t>47</a:t>
            </a:fld>
            <a:endParaRPr lang="en-US"/>
          </a:p>
        </p:txBody>
      </p:sp>
    </p:spTree>
    <p:extLst>
      <p:ext uri="{BB962C8B-B14F-4D97-AF65-F5344CB8AC3E}">
        <p14:creationId xmlns:p14="http://schemas.microsoft.com/office/powerpoint/2010/main" val="34002613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2700A-A01F-48A8-B1DE-B298A7405D02}"/>
              </a:ext>
            </a:extLst>
          </p:cNvPr>
          <p:cNvSpPr>
            <a:spLocks noGrp="1"/>
          </p:cNvSpPr>
          <p:nvPr>
            <p:ph type="title"/>
          </p:nvPr>
        </p:nvSpPr>
        <p:spPr/>
        <p:txBody>
          <a:bodyPr/>
          <a:lstStyle/>
          <a:p>
            <a:r>
              <a:rPr lang="en-US" dirty="0"/>
              <a:t>Example: Metrics (1 of 2)</a:t>
            </a:r>
          </a:p>
        </p:txBody>
      </p:sp>
      <p:graphicFrame>
        <p:nvGraphicFramePr>
          <p:cNvPr id="8" name="Content Placeholder 7" descr="Example metrics in the LCAP.">
            <a:extLst>
              <a:ext uri="{FF2B5EF4-FFF2-40B4-BE49-F238E27FC236}">
                <a16:creationId xmlns:a16="http://schemas.microsoft.com/office/drawing/2014/main" id="{E8A2F9F6-1911-41E8-9753-E9DFB1EE1E15}"/>
              </a:ext>
            </a:extLst>
          </p:cNvPr>
          <p:cNvGraphicFramePr>
            <a:graphicFrameLocks noGrp="1"/>
          </p:cNvGraphicFramePr>
          <p:nvPr>
            <p:ph idx="1"/>
            <p:extLst>
              <p:ext uri="{D42A27DB-BD31-4B8C-83A1-F6EECF244321}">
                <p14:modId xmlns:p14="http://schemas.microsoft.com/office/powerpoint/2010/main" val="2943328413"/>
              </p:ext>
            </p:extLst>
          </p:nvPr>
        </p:nvGraphicFramePr>
        <p:xfrm>
          <a:off x="398643" y="1654325"/>
          <a:ext cx="11446737" cy="3310103"/>
        </p:xfrm>
        <a:graphic>
          <a:graphicData uri="http://schemas.openxmlformats.org/drawingml/2006/table">
            <a:tbl>
              <a:tblPr firstRow="1" firstCol="1" bandRow="1">
                <a:tableStyleId>{5C22544A-7EE6-4342-B048-85BDC9FD1C3A}</a:tableStyleId>
              </a:tblPr>
              <a:tblGrid>
                <a:gridCol w="2225287">
                  <a:extLst>
                    <a:ext uri="{9D8B030D-6E8A-4147-A177-3AD203B41FA5}">
                      <a16:colId xmlns:a16="http://schemas.microsoft.com/office/drawing/2014/main" val="3352190595"/>
                    </a:ext>
                  </a:extLst>
                </a:gridCol>
                <a:gridCol w="2372140">
                  <a:extLst>
                    <a:ext uri="{9D8B030D-6E8A-4147-A177-3AD203B41FA5}">
                      <a16:colId xmlns:a16="http://schemas.microsoft.com/office/drawing/2014/main" val="35393629"/>
                    </a:ext>
                  </a:extLst>
                </a:gridCol>
                <a:gridCol w="1974573">
                  <a:extLst>
                    <a:ext uri="{9D8B030D-6E8A-4147-A177-3AD203B41FA5}">
                      <a16:colId xmlns:a16="http://schemas.microsoft.com/office/drawing/2014/main" val="4267375423"/>
                    </a:ext>
                  </a:extLst>
                </a:gridCol>
                <a:gridCol w="1683027">
                  <a:extLst>
                    <a:ext uri="{9D8B030D-6E8A-4147-A177-3AD203B41FA5}">
                      <a16:colId xmlns:a16="http://schemas.microsoft.com/office/drawing/2014/main" val="138171269"/>
                    </a:ext>
                  </a:extLst>
                </a:gridCol>
                <a:gridCol w="1201530">
                  <a:extLst>
                    <a:ext uri="{9D8B030D-6E8A-4147-A177-3AD203B41FA5}">
                      <a16:colId xmlns:a16="http://schemas.microsoft.com/office/drawing/2014/main" val="1038839075"/>
                    </a:ext>
                  </a:extLst>
                </a:gridCol>
                <a:gridCol w="1990180">
                  <a:extLst>
                    <a:ext uri="{9D8B030D-6E8A-4147-A177-3AD203B41FA5}">
                      <a16:colId xmlns:a16="http://schemas.microsoft.com/office/drawing/2014/main" val="3490490663"/>
                    </a:ext>
                  </a:extLst>
                </a:gridCol>
              </a:tblGrid>
              <a:tr h="1115543">
                <a:tc>
                  <a:txBody>
                    <a:bodyPr/>
                    <a:lstStyle/>
                    <a:p>
                      <a:pPr marL="0" marR="0">
                        <a:spcBef>
                          <a:spcPts val="300"/>
                        </a:spcBef>
                        <a:spcAft>
                          <a:spcPts val="600"/>
                        </a:spcAft>
                      </a:pPr>
                      <a:r>
                        <a:rPr lang="en-US" sz="2400" dirty="0">
                          <a:effectLst/>
                        </a:rPr>
                        <a:t>Metric</a:t>
                      </a:r>
                    </a:p>
                  </a:txBody>
                  <a:tcPr marL="68580" marR="68580" marT="0" marB="0" anchor="ctr"/>
                </a:tc>
                <a:tc>
                  <a:txBody>
                    <a:bodyPr/>
                    <a:lstStyle/>
                    <a:p>
                      <a:pPr algn="ctr">
                        <a:spcAft>
                          <a:spcPts val="600"/>
                        </a:spcAft>
                        <a:tabLst>
                          <a:tab pos="3234055" algn="l"/>
                        </a:tabLst>
                      </a:pPr>
                      <a:r>
                        <a:rPr lang="en-US" sz="2400" dirty="0">
                          <a:effectLst/>
                        </a:rPr>
                        <a:t>Baseline</a:t>
                      </a:r>
                    </a:p>
                  </a:txBody>
                  <a:tcPr marL="68580" marR="68580" marT="0" marB="0" anchor="ctr"/>
                </a:tc>
                <a:tc>
                  <a:txBody>
                    <a:bodyPr/>
                    <a:lstStyle/>
                    <a:p>
                      <a:pPr algn="ctr">
                        <a:spcAft>
                          <a:spcPts val="600"/>
                        </a:spcAft>
                        <a:tabLst>
                          <a:tab pos="3234055" algn="l"/>
                        </a:tabLst>
                      </a:pPr>
                      <a:r>
                        <a:rPr lang="en-US" sz="2400" dirty="0">
                          <a:effectLst/>
                        </a:rPr>
                        <a:t>Year 1 Outcome</a:t>
                      </a:r>
                    </a:p>
                  </a:txBody>
                  <a:tcPr marL="68580" marR="68580" marT="0" marB="0" anchor="ctr"/>
                </a:tc>
                <a:tc>
                  <a:txBody>
                    <a:bodyPr/>
                    <a:lstStyle/>
                    <a:p>
                      <a:pPr algn="ctr">
                        <a:spcAft>
                          <a:spcPts val="600"/>
                        </a:spcAft>
                        <a:tabLst>
                          <a:tab pos="3234055" algn="l"/>
                        </a:tabLst>
                      </a:pPr>
                      <a:r>
                        <a:rPr lang="en-US" sz="2400" dirty="0">
                          <a:effectLst/>
                        </a:rPr>
                        <a:t>Year 2 Outcome</a:t>
                      </a:r>
                    </a:p>
                  </a:txBody>
                  <a:tcPr marL="68580" marR="68580" marT="0" marB="0" anchor="ctr"/>
                </a:tc>
                <a:tc>
                  <a:txBody>
                    <a:bodyPr/>
                    <a:lstStyle/>
                    <a:p>
                      <a:pPr algn="ctr">
                        <a:spcAft>
                          <a:spcPts val="600"/>
                        </a:spcAft>
                        <a:tabLst>
                          <a:tab pos="3234055" algn="l"/>
                        </a:tabLst>
                      </a:pPr>
                      <a:r>
                        <a:rPr lang="en-US" sz="2400" dirty="0">
                          <a:effectLst/>
                        </a:rPr>
                        <a:t>Year 3</a:t>
                      </a:r>
                    </a:p>
                  </a:txBody>
                  <a:tcPr marL="68580" marR="68580" marT="0" marB="0" anchor="ctr"/>
                </a:tc>
                <a:tc>
                  <a:txBody>
                    <a:bodyPr/>
                    <a:lstStyle/>
                    <a:p>
                      <a:pPr algn="ctr">
                        <a:spcAft>
                          <a:spcPts val="600"/>
                        </a:spcAft>
                        <a:tabLst>
                          <a:tab pos="3234055" algn="l"/>
                        </a:tabLst>
                      </a:pPr>
                      <a:r>
                        <a:rPr lang="en-US" sz="2400" dirty="0">
                          <a:effectLst/>
                        </a:rPr>
                        <a:t>Desired Outcome for 2023–24</a:t>
                      </a:r>
                    </a:p>
                  </a:txBody>
                  <a:tcPr marL="68580" marR="68580" marT="0" marB="0" anchor="ctr"/>
                </a:tc>
                <a:extLst>
                  <a:ext uri="{0D108BD9-81ED-4DB2-BD59-A6C34878D82A}">
                    <a16:rowId xmlns:a16="http://schemas.microsoft.com/office/drawing/2014/main" val="1831464465"/>
                  </a:ext>
                </a:extLst>
              </a:tr>
              <a:tr h="1330824">
                <a:tc>
                  <a:txBody>
                    <a:bodyPr/>
                    <a:lstStyle/>
                    <a:p>
                      <a:pPr>
                        <a:spcAft>
                          <a:spcPts val="600"/>
                        </a:spcAft>
                      </a:pPr>
                      <a:r>
                        <a:rPr lang="en-US" sz="2400" dirty="0">
                          <a:effectLst/>
                        </a:rPr>
                        <a:t>% of families attending any family engagement event in 20-21 </a:t>
                      </a:r>
                      <a:endParaRPr lang="en-US" sz="2400" dirty="0"/>
                    </a:p>
                  </a:txBody>
                  <a:tcPr marL="68580" marR="68580" marT="0" marB="0"/>
                </a:tc>
                <a:tc>
                  <a:txBody>
                    <a:bodyPr/>
                    <a:lstStyle/>
                    <a:p>
                      <a:pPr>
                        <a:spcAft>
                          <a:spcPts val="600"/>
                        </a:spcAft>
                      </a:pPr>
                      <a:r>
                        <a:rPr lang="en-US" sz="2400" dirty="0">
                          <a:effectLst/>
                        </a:rPr>
                        <a:t>All: 75% </a:t>
                      </a:r>
                    </a:p>
                    <a:p>
                      <a:pPr lvl="0">
                        <a:spcAft>
                          <a:spcPts val="600"/>
                        </a:spcAft>
                        <a:buNone/>
                      </a:pPr>
                      <a:r>
                        <a:rPr lang="en-US" sz="2400" dirty="0">
                          <a:effectLst/>
                        </a:rPr>
                        <a:t>Low income (LI): 50%</a:t>
                      </a:r>
                    </a:p>
                    <a:p>
                      <a:pPr lvl="0">
                        <a:spcAft>
                          <a:spcPts val="600"/>
                        </a:spcAft>
                        <a:buNone/>
                      </a:pPr>
                      <a:r>
                        <a:rPr lang="en-US" sz="2400" dirty="0">
                          <a:effectLst/>
                        </a:rPr>
                        <a:t>EL: 60%</a:t>
                      </a:r>
                    </a:p>
                    <a:p>
                      <a:pPr lvl="0">
                        <a:spcAft>
                          <a:spcPts val="600"/>
                        </a:spcAft>
                        <a:buNone/>
                      </a:pPr>
                      <a:r>
                        <a:rPr lang="en-US" sz="2400" dirty="0">
                          <a:effectLst/>
                        </a:rPr>
                        <a:t>FY: 50%</a:t>
                      </a:r>
                    </a:p>
                  </a:txBody>
                  <a:tcPr marL="68580" marR="68580" marT="0" marB="0"/>
                </a:tc>
                <a:tc>
                  <a:txBody>
                    <a:bodyPr/>
                    <a:lstStyle/>
                    <a:p>
                      <a:pPr>
                        <a:spcAft>
                          <a:spcPts val="600"/>
                        </a:spcAft>
                      </a:pPr>
                      <a:r>
                        <a:rPr lang="en-US" sz="2400" dirty="0">
                          <a:effectLst/>
                        </a:rPr>
                        <a:t>All: 80%</a:t>
                      </a:r>
                    </a:p>
                    <a:p>
                      <a:pPr lvl="0">
                        <a:spcAft>
                          <a:spcPts val="600"/>
                        </a:spcAft>
                        <a:buNone/>
                      </a:pPr>
                      <a:r>
                        <a:rPr lang="en-US" sz="2400" dirty="0">
                          <a:effectLst/>
                        </a:rPr>
                        <a:t>LI: 53%</a:t>
                      </a:r>
                    </a:p>
                    <a:p>
                      <a:pPr lvl="0">
                        <a:spcAft>
                          <a:spcPts val="600"/>
                        </a:spcAft>
                        <a:buNone/>
                      </a:pPr>
                      <a:r>
                        <a:rPr lang="en-US" sz="2400" dirty="0">
                          <a:effectLst/>
                        </a:rPr>
                        <a:t>EL: 64%</a:t>
                      </a:r>
                    </a:p>
                    <a:p>
                      <a:pPr lvl="0">
                        <a:spcAft>
                          <a:spcPts val="600"/>
                        </a:spcAft>
                        <a:buNone/>
                      </a:pPr>
                      <a:r>
                        <a:rPr lang="en-US" sz="2400" dirty="0">
                          <a:effectLst/>
                        </a:rPr>
                        <a:t>FY: 50%</a:t>
                      </a:r>
                    </a:p>
                  </a:txBody>
                  <a:tcPr marL="68580" marR="68580" marT="0" marB="0"/>
                </a:tc>
                <a:tc>
                  <a:txBody>
                    <a:bodyPr/>
                    <a:lstStyle/>
                    <a:p>
                      <a:pPr marL="0" marR="0" lvl="0" indent="0" algn="l" rtl="0">
                        <a:spcBef>
                          <a:spcPts val="0"/>
                        </a:spcBef>
                        <a:spcAft>
                          <a:spcPts val="0"/>
                        </a:spcAft>
                        <a:buNone/>
                      </a:pPr>
                      <a:r>
                        <a:rPr lang="en-US" sz="2400" dirty="0"/>
                        <a:t>All: 82%</a:t>
                      </a:r>
                    </a:p>
                    <a:p>
                      <a:pPr marL="0" marR="0" lvl="0" indent="0" algn="l" rtl="0">
                        <a:spcBef>
                          <a:spcPts val="600"/>
                        </a:spcBef>
                        <a:spcAft>
                          <a:spcPts val="0"/>
                        </a:spcAft>
                        <a:buClr>
                          <a:schemeClr val="dk1"/>
                        </a:buClr>
                        <a:buSzPts val="2400"/>
                        <a:buFont typeface="Century Gothic"/>
                        <a:buNone/>
                      </a:pPr>
                      <a:r>
                        <a:rPr lang="en-US" sz="2400" b="0" i="0" u="none" strike="noStrike" dirty="0">
                          <a:latin typeface="+mn-lt"/>
                          <a:ea typeface="Century Gothic"/>
                          <a:cs typeface="Century Gothic"/>
                          <a:sym typeface="Century Gothic"/>
                        </a:rPr>
                        <a:t>LI: 60%</a:t>
                      </a:r>
                      <a:endParaRPr lang="en-US" sz="2400" dirty="0"/>
                    </a:p>
                    <a:p>
                      <a:pPr marL="0" marR="0" lvl="0" indent="0" algn="l" rtl="0">
                        <a:spcBef>
                          <a:spcPts val="600"/>
                        </a:spcBef>
                        <a:spcAft>
                          <a:spcPts val="0"/>
                        </a:spcAft>
                        <a:buClr>
                          <a:schemeClr val="dk1"/>
                        </a:buClr>
                        <a:buSzPts val="2400"/>
                        <a:buFont typeface="Century Gothic"/>
                        <a:buNone/>
                      </a:pPr>
                      <a:r>
                        <a:rPr lang="en-US" sz="2400" b="0" i="0" u="none" strike="noStrike" dirty="0">
                          <a:latin typeface="+mn-lt"/>
                          <a:ea typeface="Century Gothic"/>
                          <a:cs typeface="Century Gothic"/>
                          <a:sym typeface="Century Gothic"/>
                        </a:rPr>
                        <a:t>EL: 70%</a:t>
                      </a:r>
                      <a:endParaRPr lang="en-US" sz="2400" dirty="0"/>
                    </a:p>
                    <a:p>
                      <a:pPr marL="0" marR="0" lvl="0" indent="0" algn="l" rtl="0">
                        <a:spcBef>
                          <a:spcPts val="600"/>
                        </a:spcBef>
                        <a:spcAft>
                          <a:spcPts val="0"/>
                        </a:spcAft>
                        <a:buClr>
                          <a:schemeClr val="dk1"/>
                        </a:buClr>
                        <a:buSzPts val="2400"/>
                        <a:buFont typeface="Century Gothic"/>
                        <a:buNone/>
                      </a:pPr>
                      <a:r>
                        <a:rPr lang="en-US" sz="2400" b="0" i="0" u="none" strike="noStrike" dirty="0">
                          <a:latin typeface="+mn-lt"/>
                          <a:ea typeface="Century Gothic"/>
                          <a:cs typeface="Century Gothic"/>
                          <a:sym typeface="Century Gothic"/>
                        </a:rPr>
                        <a:t>FY: 56%</a:t>
                      </a:r>
                      <a:endParaRPr lang="en-US" sz="1800" dirty="0"/>
                    </a:p>
                    <a:p>
                      <a:pPr>
                        <a:spcAft>
                          <a:spcPts val="600"/>
                        </a:spcAft>
                        <a:tabLst>
                          <a:tab pos="3234055" algn="l"/>
                        </a:tabLst>
                      </a:pPr>
                      <a:endParaRPr lang="en-US" sz="2400" dirty="0">
                        <a:effectLst/>
                      </a:endParaRPr>
                    </a:p>
                  </a:txBody>
                  <a:tcPr marL="68580" marR="68580" marT="0" marB="0"/>
                </a:tc>
                <a:tc>
                  <a:txBody>
                    <a:bodyPr/>
                    <a:lstStyle/>
                    <a:p>
                      <a:pPr>
                        <a:spcAft>
                          <a:spcPts val="600"/>
                        </a:spcAft>
                        <a:tabLst>
                          <a:tab pos="3234055" algn="l"/>
                        </a:tabLst>
                      </a:pPr>
                      <a:endParaRPr lang="en-US" sz="2400" dirty="0">
                        <a:effectLst/>
                      </a:endParaRPr>
                    </a:p>
                  </a:txBody>
                  <a:tcPr marL="68580" marR="68580" marT="0" marB="0"/>
                </a:tc>
                <a:tc>
                  <a:txBody>
                    <a:bodyPr/>
                    <a:lstStyle/>
                    <a:p>
                      <a:pPr lvl="0">
                        <a:spcAft>
                          <a:spcPts val="600"/>
                        </a:spcAft>
                        <a:buNone/>
                      </a:pPr>
                      <a:r>
                        <a:rPr lang="en-US" sz="2400" b="0" i="0" u="none" strike="noStrike" noProof="0" dirty="0">
                          <a:effectLst/>
                          <a:latin typeface="Century Gothic"/>
                        </a:rPr>
                        <a:t>All:100%</a:t>
                      </a:r>
                    </a:p>
                    <a:p>
                      <a:pPr lvl="0">
                        <a:spcAft>
                          <a:spcPts val="600"/>
                        </a:spcAft>
                        <a:buNone/>
                      </a:pPr>
                      <a:r>
                        <a:rPr lang="en-US" sz="2400" b="0" i="0" u="none" strike="noStrike" noProof="0" dirty="0">
                          <a:effectLst/>
                          <a:latin typeface="Century Gothic"/>
                        </a:rPr>
                        <a:t>LI: 100%</a:t>
                      </a:r>
                    </a:p>
                    <a:p>
                      <a:pPr lvl="0">
                        <a:spcAft>
                          <a:spcPts val="600"/>
                        </a:spcAft>
                        <a:buNone/>
                      </a:pPr>
                      <a:r>
                        <a:rPr lang="en-US" sz="2400" b="0" i="0" u="none" strike="noStrike" noProof="0" dirty="0">
                          <a:effectLst/>
                          <a:latin typeface="Century Gothic"/>
                        </a:rPr>
                        <a:t>EL: 100%</a:t>
                      </a:r>
                    </a:p>
                    <a:p>
                      <a:pPr lvl="0">
                        <a:spcAft>
                          <a:spcPts val="600"/>
                        </a:spcAft>
                        <a:buNone/>
                      </a:pPr>
                      <a:r>
                        <a:rPr lang="en-US" sz="2400" b="0" i="0" u="none" strike="noStrike" noProof="0" dirty="0">
                          <a:effectLst/>
                          <a:latin typeface="Century Gothic"/>
                        </a:rPr>
                        <a:t>FY: 100%</a:t>
                      </a:r>
                    </a:p>
                  </a:txBody>
                  <a:tcPr marL="68580" marR="68580" marT="0" marB="0"/>
                </a:tc>
                <a:extLst>
                  <a:ext uri="{0D108BD9-81ED-4DB2-BD59-A6C34878D82A}">
                    <a16:rowId xmlns:a16="http://schemas.microsoft.com/office/drawing/2014/main" val="3570748246"/>
                  </a:ext>
                </a:extLst>
              </a:tr>
            </a:tbl>
          </a:graphicData>
        </a:graphic>
      </p:graphicFrame>
      <p:sp>
        <p:nvSpPr>
          <p:cNvPr id="6" name="Slide Number Placeholder 5">
            <a:extLst>
              <a:ext uri="{FF2B5EF4-FFF2-40B4-BE49-F238E27FC236}">
                <a16:creationId xmlns:a16="http://schemas.microsoft.com/office/drawing/2014/main" id="{D20F7A70-927A-4C8E-B8C8-5BA66AEF2966}"/>
              </a:ext>
            </a:extLst>
          </p:cNvPr>
          <p:cNvSpPr>
            <a:spLocks noGrp="1"/>
          </p:cNvSpPr>
          <p:nvPr>
            <p:ph type="sldNum" sz="quarter" idx="12"/>
          </p:nvPr>
        </p:nvSpPr>
        <p:spPr/>
        <p:txBody>
          <a:bodyPr/>
          <a:lstStyle/>
          <a:p>
            <a:fld id="{294A09A9-5501-47C1-A89A-A340965A2BE2}" type="slidenum">
              <a:rPr lang="en-US" smtClean="0"/>
              <a:pPr/>
              <a:t>48</a:t>
            </a:fld>
            <a:endParaRPr lang="en-US" dirty="0"/>
          </a:p>
        </p:txBody>
      </p:sp>
    </p:spTree>
    <p:extLst>
      <p:ext uri="{BB962C8B-B14F-4D97-AF65-F5344CB8AC3E}">
        <p14:creationId xmlns:p14="http://schemas.microsoft.com/office/powerpoint/2010/main" val="41682668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2700A-A01F-48A8-B1DE-B298A7405D02}"/>
              </a:ext>
            </a:extLst>
          </p:cNvPr>
          <p:cNvSpPr>
            <a:spLocks noGrp="1"/>
          </p:cNvSpPr>
          <p:nvPr>
            <p:ph type="title"/>
          </p:nvPr>
        </p:nvSpPr>
        <p:spPr/>
        <p:txBody>
          <a:bodyPr/>
          <a:lstStyle/>
          <a:p>
            <a:r>
              <a:rPr lang="en-US" dirty="0"/>
              <a:t>Example: Metrics (2 of 2)</a:t>
            </a:r>
          </a:p>
        </p:txBody>
      </p:sp>
      <p:graphicFrame>
        <p:nvGraphicFramePr>
          <p:cNvPr id="8" name="Content Placeholder 7" descr="Example metrics in the LCAP.">
            <a:extLst>
              <a:ext uri="{FF2B5EF4-FFF2-40B4-BE49-F238E27FC236}">
                <a16:creationId xmlns:a16="http://schemas.microsoft.com/office/drawing/2014/main" id="{E8A2F9F6-1911-41E8-9753-E9DFB1EE1E15}"/>
              </a:ext>
            </a:extLst>
          </p:cNvPr>
          <p:cNvGraphicFramePr>
            <a:graphicFrameLocks noGrp="1"/>
          </p:cNvGraphicFramePr>
          <p:nvPr>
            <p:ph idx="1"/>
            <p:extLst>
              <p:ext uri="{D42A27DB-BD31-4B8C-83A1-F6EECF244321}">
                <p14:modId xmlns:p14="http://schemas.microsoft.com/office/powerpoint/2010/main" val="347131115"/>
              </p:ext>
            </p:extLst>
          </p:nvPr>
        </p:nvGraphicFramePr>
        <p:xfrm>
          <a:off x="398643" y="1654325"/>
          <a:ext cx="11446737" cy="4041623"/>
        </p:xfrm>
        <a:graphic>
          <a:graphicData uri="http://schemas.openxmlformats.org/drawingml/2006/table">
            <a:tbl>
              <a:tblPr firstRow="1" firstCol="1" bandRow="1">
                <a:tableStyleId>{5C22544A-7EE6-4342-B048-85BDC9FD1C3A}</a:tableStyleId>
              </a:tblPr>
              <a:tblGrid>
                <a:gridCol w="3297057">
                  <a:extLst>
                    <a:ext uri="{9D8B030D-6E8A-4147-A177-3AD203B41FA5}">
                      <a16:colId xmlns:a16="http://schemas.microsoft.com/office/drawing/2014/main" val="3352190595"/>
                    </a:ext>
                  </a:extLst>
                </a:gridCol>
                <a:gridCol w="1843709">
                  <a:extLst>
                    <a:ext uri="{9D8B030D-6E8A-4147-A177-3AD203B41FA5}">
                      <a16:colId xmlns:a16="http://schemas.microsoft.com/office/drawing/2014/main" val="35393629"/>
                    </a:ext>
                  </a:extLst>
                </a:gridCol>
                <a:gridCol w="1749287">
                  <a:extLst>
                    <a:ext uri="{9D8B030D-6E8A-4147-A177-3AD203B41FA5}">
                      <a16:colId xmlns:a16="http://schemas.microsoft.com/office/drawing/2014/main" val="4267375423"/>
                    </a:ext>
                  </a:extLst>
                </a:gridCol>
                <a:gridCol w="1702904">
                  <a:extLst>
                    <a:ext uri="{9D8B030D-6E8A-4147-A177-3AD203B41FA5}">
                      <a16:colId xmlns:a16="http://schemas.microsoft.com/office/drawing/2014/main" val="138171269"/>
                    </a:ext>
                  </a:extLst>
                </a:gridCol>
                <a:gridCol w="863600">
                  <a:extLst>
                    <a:ext uri="{9D8B030D-6E8A-4147-A177-3AD203B41FA5}">
                      <a16:colId xmlns:a16="http://schemas.microsoft.com/office/drawing/2014/main" val="1038839075"/>
                    </a:ext>
                  </a:extLst>
                </a:gridCol>
                <a:gridCol w="1990180">
                  <a:extLst>
                    <a:ext uri="{9D8B030D-6E8A-4147-A177-3AD203B41FA5}">
                      <a16:colId xmlns:a16="http://schemas.microsoft.com/office/drawing/2014/main" val="3490490663"/>
                    </a:ext>
                  </a:extLst>
                </a:gridCol>
              </a:tblGrid>
              <a:tr h="1115543">
                <a:tc>
                  <a:txBody>
                    <a:bodyPr/>
                    <a:lstStyle/>
                    <a:p>
                      <a:pPr marL="0" marR="0">
                        <a:spcBef>
                          <a:spcPts val="300"/>
                        </a:spcBef>
                        <a:spcAft>
                          <a:spcPts val="600"/>
                        </a:spcAft>
                      </a:pPr>
                      <a:r>
                        <a:rPr lang="en-US" sz="2400" dirty="0">
                          <a:effectLst/>
                        </a:rPr>
                        <a:t>Metric</a:t>
                      </a:r>
                    </a:p>
                  </a:txBody>
                  <a:tcPr marL="68580" marR="68580" marT="0" marB="0" anchor="ctr"/>
                </a:tc>
                <a:tc>
                  <a:txBody>
                    <a:bodyPr/>
                    <a:lstStyle/>
                    <a:p>
                      <a:pPr algn="ctr">
                        <a:spcAft>
                          <a:spcPts val="600"/>
                        </a:spcAft>
                        <a:tabLst>
                          <a:tab pos="3234055" algn="l"/>
                        </a:tabLst>
                      </a:pPr>
                      <a:r>
                        <a:rPr lang="en-US" sz="2400" dirty="0">
                          <a:effectLst/>
                        </a:rPr>
                        <a:t>Baseline</a:t>
                      </a:r>
                    </a:p>
                  </a:txBody>
                  <a:tcPr marL="68580" marR="68580" marT="0" marB="0" anchor="ctr"/>
                </a:tc>
                <a:tc>
                  <a:txBody>
                    <a:bodyPr/>
                    <a:lstStyle/>
                    <a:p>
                      <a:pPr algn="ctr">
                        <a:spcAft>
                          <a:spcPts val="600"/>
                        </a:spcAft>
                        <a:tabLst>
                          <a:tab pos="3234055" algn="l"/>
                        </a:tabLst>
                      </a:pPr>
                      <a:r>
                        <a:rPr lang="en-US" sz="2400" dirty="0">
                          <a:effectLst/>
                        </a:rPr>
                        <a:t>Year 1 Outcome</a:t>
                      </a:r>
                    </a:p>
                  </a:txBody>
                  <a:tcPr marL="68580" marR="68580" marT="0" marB="0" anchor="ctr"/>
                </a:tc>
                <a:tc>
                  <a:txBody>
                    <a:bodyPr/>
                    <a:lstStyle/>
                    <a:p>
                      <a:pPr algn="ctr">
                        <a:spcAft>
                          <a:spcPts val="600"/>
                        </a:spcAft>
                        <a:tabLst>
                          <a:tab pos="3234055" algn="l"/>
                        </a:tabLst>
                      </a:pPr>
                      <a:r>
                        <a:rPr lang="en-US" sz="2400" dirty="0">
                          <a:effectLst/>
                        </a:rPr>
                        <a:t>Year 2 Outcome</a:t>
                      </a:r>
                    </a:p>
                  </a:txBody>
                  <a:tcPr marL="68580" marR="68580" marT="0" marB="0" anchor="ctr"/>
                </a:tc>
                <a:tc>
                  <a:txBody>
                    <a:bodyPr/>
                    <a:lstStyle/>
                    <a:p>
                      <a:pPr algn="ctr">
                        <a:spcAft>
                          <a:spcPts val="600"/>
                        </a:spcAft>
                        <a:tabLst>
                          <a:tab pos="3234055" algn="l"/>
                        </a:tabLst>
                      </a:pPr>
                      <a:r>
                        <a:rPr lang="en-US" sz="2400" dirty="0">
                          <a:effectLst/>
                        </a:rPr>
                        <a:t>Year 3</a:t>
                      </a:r>
                    </a:p>
                  </a:txBody>
                  <a:tcPr marL="68580" marR="68580" marT="0" marB="0" anchor="ctr"/>
                </a:tc>
                <a:tc>
                  <a:txBody>
                    <a:bodyPr/>
                    <a:lstStyle/>
                    <a:p>
                      <a:pPr algn="ctr">
                        <a:spcAft>
                          <a:spcPts val="600"/>
                        </a:spcAft>
                        <a:tabLst>
                          <a:tab pos="3234055" algn="l"/>
                        </a:tabLst>
                      </a:pPr>
                      <a:r>
                        <a:rPr lang="en-US" sz="2400" dirty="0">
                          <a:effectLst/>
                        </a:rPr>
                        <a:t>Desired Outcome for 2023–24</a:t>
                      </a:r>
                    </a:p>
                  </a:txBody>
                  <a:tcPr marL="68580" marR="68580" marT="0" marB="0" anchor="ctr"/>
                </a:tc>
                <a:extLst>
                  <a:ext uri="{0D108BD9-81ED-4DB2-BD59-A6C34878D82A}">
                    <a16:rowId xmlns:a16="http://schemas.microsoft.com/office/drawing/2014/main" val="1831464465"/>
                  </a:ext>
                </a:extLst>
              </a:tr>
              <a:tr h="998117">
                <a:tc>
                  <a:txBody>
                    <a:bodyPr/>
                    <a:lstStyle/>
                    <a:p>
                      <a:pPr>
                        <a:spcAft>
                          <a:spcPts val="600"/>
                        </a:spcAft>
                      </a:pPr>
                      <a:r>
                        <a:rPr lang="en-US" sz="2400" dirty="0">
                          <a:effectLst/>
                        </a:rPr>
                        <a:t>% of staff that feel that PD helps staff to build family – school partnerships</a:t>
                      </a:r>
                    </a:p>
                  </a:txBody>
                  <a:tcPr marL="68580" marR="68580" marT="0" marB="0"/>
                </a:tc>
                <a:tc>
                  <a:txBody>
                    <a:bodyPr/>
                    <a:lstStyle/>
                    <a:p>
                      <a:pPr>
                        <a:spcAft>
                          <a:spcPts val="600"/>
                        </a:spcAft>
                        <a:tabLst>
                          <a:tab pos="3234055" algn="l"/>
                        </a:tabLst>
                      </a:pPr>
                      <a:r>
                        <a:rPr lang="en-US" sz="2400" dirty="0">
                          <a:effectLst/>
                        </a:rPr>
                        <a:t>85%</a:t>
                      </a:r>
                    </a:p>
                  </a:txBody>
                  <a:tcPr marL="68580" marR="68580" marT="0" marB="0"/>
                </a:tc>
                <a:tc>
                  <a:txBody>
                    <a:bodyPr/>
                    <a:lstStyle/>
                    <a:p>
                      <a:pPr>
                        <a:spcAft>
                          <a:spcPts val="600"/>
                        </a:spcAft>
                        <a:tabLst>
                          <a:tab pos="3234055" algn="l"/>
                        </a:tabLst>
                      </a:pPr>
                      <a:r>
                        <a:rPr lang="en-US" sz="2400" dirty="0">
                          <a:effectLst/>
                        </a:rPr>
                        <a:t>90%</a:t>
                      </a:r>
                    </a:p>
                  </a:txBody>
                  <a:tcPr marL="68580" marR="68580" marT="0" marB="0"/>
                </a:tc>
                <a:tc>
                  <a:txBody>
                    <a:bodyPr/>
                    <a:lstStyle/>
                    <a:p>
                      <a:pPr>
                        <a:spcAft>
                          <a:spcPts val="600"/>
                        </a:spcAft>
                        <a:tabLst>
                          <a:tab pos="3234055" algn="l"/>
                        </a:tabLst>
                      </a:pPr>
                      <a:r>
                        <a:rPr lang="en-US" sz="2400" dirty="0">
                          <a:effectLst/>
                        </a:rPr>
                        <a:t>93%</a:t>
                      </a:r>
                    </a:p>
                  </a:txBody>
                  <a:tcPr marL="68580" marR="68580" marT="0" marB="0"/>
                </a:tc>
                <a:tc>
                  <a:txBody>
                    <a:bodyPr/>
                    <a:lstStyle/>
                    <a:p>
                      <a:pPr>
                        <a:spcAft>
                          <a:spcPts val="600"/>
                        </a:spcAft>
                        <a:tabLst>
                          <a:tab pos="3234055" algn="l"/>
                        </a:tabLst>
                      </a:pPr>
                      <a:endParaRPr lang="en-US" sz="2400" dirty="0">
                        <a:effectLst/>
                      </a:endParaRPr>
                    </a:p>
                  </a:txBody>
                  <a:tcPr marL="68580" marR="68580" marT="0" marB="0"/>
                </a:tc>
                <a:tc>
                  <a:txBody>
                    <a:bodyPr/>
                    <a:lstStyle/>
                    <a:p>
                      <a:pPr>
                        <a:spcAft>
                          <a:spcPts val="600"/>
                        </a:spcAft>
                        <a:tabLst>
                          <a:tab pos="3234055" algn="l"/>
                        </a:tabLst>
                      </a:pPr>
                      <a:r>
                        <a:rPr lang="en-US" sz="2400" dirty="0">
                          <a:effectLst/>
                        </a:rPr>
                        <a:t>100%</a:t>
                      </a:r>
                    </a:p>
                  </a:txBody>
                  <a:tcPr marL="68580" marR="68580" marT="0" marB="0"/>
                </a:tc>
                <a:extLst>
                  <a:ext uri="{0D108BD9-81ED-4DB2-BD59-A6C34878D82A}">
                    <a16:rowId xmlns:a16="http://schemas.microsoft.com/office/drawing/2014/main" val="3815982896"/>
                  </a:ext>
                </a:extLst>
              </a:tr>
              <a:tr h="998117">
                <a:tc>
                  <a:txBody>
                    <a:bodyPr/>
                    <a:lstStyle/>
                    <a:p>
                      <a:pPr lvl="0">
                        <a:spcAft>
                          <a:spcPts val="600"/>
                        </a:spcAft>
                        <a:buNone/>
                      </a:pPr>
                      <a:r>
                        <a:rPr lang="en-US" sz="2400" b="1" i="0" u="none" strike="noStrike" noProof="0" dirty="0">
                          <a:effectLst/>
                          <a:latin typeface="Century Gothic"/>
                        </a:rPr>
                        <a:t>% of families that feel that PD helps them to partner better with school</a:t>
                      </a:r>
                    </a:p>
                  </a:txBody>
                  <a:tcPr marL="68580" marR="68580" marT="0" marB="0"/>
                </a:tc>
                <a:tc>
                  <a:txBody>
                    <a:bodyPr/>
                    <a:lstStyle/>
                    <a:p>
                      <a:pPr>
                        <a:spcAft>
                          <a:spcPts val="600"/>
                        </a:spcAft>
                        <a:tabLst>
                          <a:tab pos="3234055" algn="l"/>
                        </a:tabLst>
                      </a:pPr>
                      <a:r>
                        <a:rPr lang="en-US" sz="2400" dirty="0">
                          <a:effectLst/>
                        </a:rPr>
                        <a:t>30%</a:t>
                      </a:r>
                    </a:p>
                  </a:txBody>
                  <a:tcPr marL="68580" marR="68580" marT="0" marB="0"/>
                </a:tc>
                <a:tc>
                  <a:txBody>
                    <a:bodyPr/>
                    <a:lstStyle/>
                    <a:p>
                      <a:pPr>
                        <a:spcAft>
                          <a:spcPts val="600"/>
                        </a:spcAft>
                        <a:tabLst>
                          <a:tab pos="3234055" algn="l"/>
                        </a:tabLst>
                      </a:pPr>
                      <a:r>
                        <a:rPr lang="en-US" sz="2400" dirty="0">
                          <a:effectLst/>
                        </a:rPr>
                        <a:t>58%</a:t>
                      </a:r>
                    </a:p>
                  </a:txBody>
                  <a:tcPr marL="68580" marR="68580" marT="0" marB="0"/>
                </a:tc>
                <a:tc>
                  <a:txBody>
                    <a:bodyPr/>
                    <a:lstStyle/>
                    <a:p>
                      <a:pPr>
                        <a:spcAft>
                          <a:spcPts val="600"/>
                        </a:spcAft>
                        <a:tabLst>
                          <a:tab pos="3234055" algn="l"/>
                        </a:tabLst>
                      </a:pPr>
                      <a:r>
                        <a:rPr lang="en-US" sz="2400" dirty="0">
                          <a:effectLst/>
                        </a:rPr>
                        <a:t>65%</a:t>
                      </a:r>
                    </a:p>
                  </a:txBody>
                  <a:tcPr marL="68580" marR="68580" marT="0" marB="0"/>
                </a:tc>
                <a:tc>
                  <a:txBody>
                    <a:bodyPr/>
                    <a:lstStyle/>
                    <a:p>
                      <a:pPr>
                        <a:spcAft>
                          <a:spcPts val="600"/>
                        </a:spcAft>
                        <a:tabLst>
                          <a:tab pos="3234055" algn="l"/>
                        </a:tabLst>
                      </a:pPr>
                      <a:endParaRPr lang="en-US" sz="2400" dirty="0">
                        <a:effectLst/>
                      </a:endParaRPr>
                    </a:p>
                  </a:txBody>
                  <a:tcPr marL="68580" marR="68580" marT="0" marB="0"/>
                </a:tc>
                <a:tc>
                  <a:txBody>
                    <a:bodyPr/>
                    <a:lstStyle/>
                    <a:p>
                      <a:pPr>
                        <a:spcAft>
                          <a:spcPts val="600"/>
                        </a:spcAft>
                        <a:tabLst>
                          <a:tab pos="3234055" algn="l"/>
                        </a:tabLst>
                      </a:pPr>
                      <a:r>
                        <a:rPr lang="en-US" sz="2400" dirty="0">
                          <a:effectLst/>
                        </a:rPr>
                        <a:t>100%</a:t>
                      </a:r>
                    </a:p>
                  </a:txBody>
                  <a:tcPr marL="68580" marR="68580" marT="0" marB="0"/>
                </a:tc>
                <a:extLst>
                  <a:ext uri="{0D108BD9-81ED-4DB2-BD59-A6C34878D82A}">
                    <a16:rowId xmlns:a16="http://schemas.microsoft.com/office/drawing/2014/main" val="2203106272"/>
                  </a:ext>
                </a:extLst>
              </a:tr>
            </a:tbl>
          </a:graphicData>
        </a:graphic>
      </p:graphicFrame>
      <p:sp>
        <p:nvSpPr>
          <p:cNvPr id="6" name="Slide Number Placeholder 5">
            <a:extLst>
              <a:ext uri="{FF2B5EF4-FFF2-40B4-BE49-F238E27FC236}">
                <a16:creationId xmlns:a16="http://schemas.microsoft.com/office/drawing/2014/main" id="{D20F7A70-927A-4C8E-B8C8-5BA66AEF2966}"/>
              </a:ext>
            </a:extLst>
          </p:cNvPr>
          <p:cNvSpPr>
            <a:spLocks noGrp="1"/>
          </p:cNvSpPr>
          <p:nvPr>
            <p:ph type="sldNum" sz="quarter" idx="12"/>
          </p:nvPr>
        </p:nvSpPr>
        <p:spPr/>
        <p:txBody>
          <a:bodyPr/>
          <a:lstStyle/>
          <a:p>
            <a:fld id="{294A09A9-5501-47C1-A89A-A340965A2BE2}" type="slidenum">
              <a:rPr lang="en-US" smtClean="0"/>
              <a:pPr/>
              <a:t>49</a:t>
            </a:fld>
            <a:endParaRPr lang="en-US" dirty="0"/>
          </a:p>
        </p:txBody>
      </p:sp>
    </p:spTree>
    <p:extLst>
      <p:ext uri="{BB962C8B-B14F-4D97-AF65-F5344CB8AC3E}">
        <p14:creationId xmlns:p14="http://schemas.microsoft.com/office/powerpoint/2010/main" val="801602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63E0FB-03A8-419E-9A10-33DFFD52565D}"/>
              </a:ext>
            </a:extLst>
          </p:cNvPr>
          <p:cNvSpPr>
            <a:spLocks noGrp="1"/>
          </p:cNvSpPr>
          <p:nvPr>
            <p:ph type="title"/>
          </p:nvPr>
        </p:nvSpPr>
        <p:spPr/>
        <p:txBody>
          <a:bodyPr>
            <a:normAutofit/>
          </a:bodyPr>
          <a:lstStyle/>
          <a:p>
            <a:r>
              <a:rPr lang="en-US" dirty="0"/>
              <a:t>Intended Audience</a:t>
            </a:r>
          </a:p>
        </p:txBody>
      </p:sp>
      <p:sp>
        <p:nvSpPr>
          <p:cNvPr id="8" name="Text Placeholder 7">
            <a:extLst>
              <a:ext uri="{FF2B5EF4-FFF2-40B4-BE49-F238E27FC236}">
                <a16:creationId xmlns:a16="http://schemas.microsoft.com/office/drawing/2014/main" id="{5006B9C6-5407-4D06-BE95-3E70E55A55EF}"/>
              </a:ext>
            </a:extLst>
          </p:cNvPr>
          <p:cNvSpPr>
            <a:spLocks noGrp="1"/>
          </p:cNvSpPr>
          <p:nvPr>
            <p:ph idx="1"/>
          </p:nvPr>
        </p:nvSpPr>
        <p:spPr/>
        <p:txBody>
          <a:bodyPr>
            <a:normAutofit lnSpcReduction="10000"/>
          </a:bodyPr>
          <a:lstStyle/>
          <a:p>
            <a:r>
              <a:rPr lang="en-US" dirty="0"/>
              <a:t>The intended audience for this presentation is anyone who will complete, review, or interact with the 2023–24 LCAP or local indicator process, including </a:t>
            </a:r>
          </a:p>
          <a:p>
            <a:pPr marL="342900" indent="-342900">
              <a:buFont typeface="Arial" panose="020B0604020202020204" pitchFamily="34" charset="0"/>
              <a:buChar char="•"/>
            </a:pPr>
            <a:r>
              <a:rPr lang="en-US" dirty="0"/>
              <a:t>Parents</a:t>
            </a:r>
          </a:p>
          <a:p>
            <a:pPr marL="342900" indent="-342900">
              <a:buFont typeface="Arial" panose="020B0604020202020204" pitchFamily="34" charset="0"/>
              <a:buChar char="•"/>
            </a:pPr>
            <a:r>
              <a:rPr lang="en-US" dirty="0"/>
              <a:t>Students</a:t>
            </a:r>
          </a:p>
          <a:p>
            <a:pPr marL="342900" indent="-342900">
              <a:buFont typeface="Arial" panose="020B0604020202020204" pitchFamily="34" charset="0"/>
              <a:buChar char="•"/>
            </a:pPr>
            <a:r>
              <a:rPr lang="en-US" dirty="0"/>
              <a:t>Teachers</a:t>
            </a:r>
          </a:p>
          <a:p>
            <a:pPr marL="342900" indent="-342900">
              <a:buFont typeface="Arial" panose="020B0604020202020204" pitchFamily="34" charset="0"/>
              <a:buChar char="•"/>
            </a:pPr>
            <a:r>
              <a:rPr lang="en-US" dirty="0"/>
              <a:t>Administrators</a:t>
            </a:r>
          </a:p>
          <a:p>
            <a:pPr marL="342900" indent="-342900">
              <a:buFont typeface="Arial" panose="020B0604020202020204" pitchFamily="34" charset="0"/>
              <a:buChar char="•"/>
            </a:pPr>
            <a:r>
              <a:rPr lang="en-US" dirty="0"/>
              <a:t>Advisory committee members</a:t>
            </a:r>
          </a:p>
          <a:p>
            <a:pPr marL="342900" indent="-342900">
              <a:buFont typeface="Arial" panose="020B0604020202020204" pitchFamily="34" charset="0"/>
              <a:buChar char="•"/>
            </a:pPr>
            <a:r>
              <a:rPr lang="en-US" dirty="0"/>
              <a:t>Members of governing boards or bodies</a:t>
            </a:r>
          </a:p>
          <a:p>
            <a:pPr marL="342900" indent="-342900">
              <a:buFont typeface="Arial" panose="020B0604020202020204" pitchFamily="34" charset="0"/>
              <a:buChar char="•"/>
            </a:pPr>
            <a:r>
              <a:rPr lang="en-US" dirty="0"/>
              <a:t>Community members</a:t>
            </a:r>
          </a:p>
        </p:txBody>
      </p:sp>
      <p:sp>
        <p:nvSpPr>
          <p:cNvPr id="5" name="Slide Number Placeholder 4">
            <a:extLst>
              <a:ext uri="{FF2B5EF4-FFF2-40B4-BE49-F238E27FC236}">
                <a16:creationId xmlns:a16="http://schemas.microsoft.com/office/drawing/2014/main" id="{5C93F018-76CA-404A-AC95-61E834225AB1}"/>
              </a:ext>
            </a:extLst>
          </p:cNvPr>
          <p:cNvSpPr>
            <a:spLocks noGrp="1"/>
          </p:cNvSpPr>
          <p:nvPr>
            <p:ph type="sldNum" sz="quarter" idx="13"/>
          </p:nvPr>
        </p:nvSpPr>
        <p:spPr/>
        <p:txBody>
          <a:bodyPr/>
          <a:lstStyle/>
          <a:p>
            <a:fld id="{294A09A9-5501-47C1-A89A-A340965A2BE2}" type="slidenum">
              <a:rPr lang="en-US" smtClean="0"/>
              <a:pPr/>
              <a:t>5</a:t>
            </a:fld>
            <a:endParaRPr lang="en-US" dirty="0"/>
          </a:p>
        </p:txBody>
      </p:sp>
    </p:spTree>
    <p:extLst>
      <p:ext uri="{BB962C8B-B14F-4D97-AF65-F5344CB8AC3E}">
        <p14:creationId xmlns:p14="http://schemas.microsoft.com/office/powerpoint/2010/main" val="22221354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A0A09-C3F0-4C13-BDED-3A188EDBE04C}"/>
              </a:ext>
            </a:extLst>
          </p:cNvPr>
          <p:cNvSpPr>
            <a:spLocks noGrp="1"/>
          </p:cNvSpPr>
          <p:nvPr>
            <p:ph type="title"/>
          </p:nvPr>
        </p:nvSpPr>
        <p:spPr/>
        <p:txBody>
          <a:bodyPr/>
          <a:lstStyle/>
          <a:p>
            <a:r>
              <a:rPr lang="en-US" dirty="0"/>
              <a:t>Example: Actions (1 of 3)</a:t>
            </a:r>
          </a:p>
        </p:txBody>
      </p:sp>
      <p:graphicFrame>
        <p:nvGraphicFramePr>
          <p:cNvPr id="8" name="Content Placeholder 7" descr="Example action in the LCAP.">
            <a:extLst>
              <a:ext uri="{FF2B5EF4-FFF2-40B4-BE49-F238E27FC236}">
                <a16:creationId xmlns:a16="http://schemas.microsoft.com/office/drawing/2014/main" id="{6CC036A5-5AA5-4682-B4BA-494294721DB6}"/>
              </a:ext>
            </a:extLst>
          </p:cNvPr>
          <p:cNvGraphicFramePr>
            <a:graphicFrameLocks noGrp="1"/>
          </p:cNvGraphicFramePr>
          <p:nvPr>
            <p:ph idx="1"/>
            <p:extLst/>
          </p:nvPr>
        </p:nvGraphicFramePr>
        <p:xfrm>
          <a:off x="203801" y="1752600"/>
          <a:ext cx="11784397" cy="2809617"/>
        </p:xfrm>
        <a:graphic>
          <a:graphicData uri="http://schemas.openxmlformats.org/drawingml/2006/table">
            <a:tbl>
              <a:tblPr firstRow="1" firstCol="1" bandRow="1">
                <a:tableStyleId>{5C22544A-7EE6-4342-B048-85BDC9FD1C3A}</a:tableStyleId>
              </a:tblPr>
              <a:tblGrid>
                <a:gridCol w="1356527">
                  <a:extLst>
                    <a:ext uri="{9D8B030D-6E8A-4147-A177-3AD203B41FA5}">
                      <a16:colId xmlns:a16="http://schemas.microsoft.com/office/drawing/2014/main" val="3942076128"/>
                    </a:ext>
                  </a:extLst>
                </a:gridCol>
                <a:gridCol w="2244131">
                  <a:extLst>
                    <a:ext uri="{9D8B030D-6E8A-4147-A177-3AD203B41FA5}">
                      <a16:colId xmlns:a16="http://schemas.microsoft.com/office/drawing/2014/main" val="2705155547"/>
                    </a:ext>
                  </a:extLst>
                </a:gridCol>
                <a:gridCol w="4297207">
                  <a:extLst>
                    <a:ext uri="{9D8B030D-6E8A-4147-A177-3AD203B41FA5}">
                      <a16:colId xmlns:a16="http://schemas.microsoft.com/office/drawing/2014/main" val="1635173783"/>
                    </a:ext>
                  </a:extLst>
                </a:gridCol>
                <a:gridCol w="1917700">
                  <a:extLst>
                    <a:ext uri="{9D8B030D-6E8A-4147-A177-3AD203B41FA5}">
                      <a16:colId xmlns:a16="http://schemas.microsoft.com/office/drawing/2014/main" val="523167695"/>
                    </a:ext>
                  </a:extLst>
                </a:gridCol>
                <a:gridCol w="1968832">
                  <a:extLst>
                    <a:ext uri="{9D8B030D-6E8A-4147-A177-3AD203B41FA5}">
                      <a16:colId xmlns:a16="http://schemas.microsoft.com/office/drawing/2014/main" val="2680761350"/>
                    </a:ext>
                  </a:extLst>
                </a:gridCol>
              </a:tblGrid>
              <a:tr h="578227">
                <a:tc>
                  <a:txBody>
                    <a:bodyPr/>
                    <a:lstStyle/>
                    <a:p>
                      <a:pPr marL="0" algn="l" defTabSz="914400" rtl="0" eaLnBrk="1" latinLnBrk="0" hangingPunct="1">
                        <a:spcAft>
                          <a:spcPts val="600"/>
                        </a:spcAft>
                        <a:tabLst>
                          <a:tab pos="3234055" algn="l"/>
                        </a:tabLst>
                      </a:pPr>
                      <a:r>
                        <a:rPr lang="en-US" sz="2400" b="1" kern="1200" dirty="0">
                          <a:solidFill>
                            <a:schemeClr val="lt1"/>
                          </a:solidFill>
                          <a:effectLst/>
                          <a:latin typeface="+mn-lt"/>
                          <a:ea typeface="+mn-ea"/>
                          <a:cs typeface="+mn-cs"/>
                        </a:rPr>
                        <a:t>Action #</a:t>
                      </a:r>
                    </a:p>
                  </a:txBody>
                  <a:tcPr marL="18415" marR="18415" marT="18415" marB="18415" anchor="ctr"/>
                </a:tc>
                <a:tc>
                  <a:txBody>
                    <a:bodyPr/>
                    <a:lstStyle/>
                    <a:p>
                      <a:pPr marL="0" algn="l" defTabSz="914400" rtl="0" eaLnBrk="1" latinLnBrk="0" hangingPunct="1">
                        <a:spcAft>
                          <a:spcPts val="600"/>
                        </a:spcAft>
                        <a:tabLst>
                          <a:tab pos="3234055" algn="l"/>
                        </a:tabLst>
                      </a:pPr>
                      <a:r>
                        <a:rPr lang="en-US" sz="2400" b="1" kern="1200" dirty="0">
                          <a:solidFill>
                            <a:schemeClr val="lt1"/>
                          </a:solidFill>
                          <a:effectLst/>
                          <a:latin typeface="+mn-lt"/>
                          <a:ea typeface="+mn-ea"/>
                          <a:cs typeface="+mn-cs"/>
                        </a:rPr>
                        <a:t>Title </a:t>
                      </a:r>
                    </a:p>
                  </a:txBody>
                  <a:tcPr marL="18415" marR="18415" marT="18415" marB="18415" anchor="ctr"/>
                </a:tc>
                <a:tc>
                  <a:txBody>
                    <a:bodyPr/>
                    <a:lstStyle/>
                    <a:p>
                      <a:pPr marL="0" algn="l" defTabSz="914400" rtl="0" eaLnBrk="1" latinLnBrk="0" hangingPunct="1">
                        <a:spcAft>
                          <a:spcPts val="600"/>
                        </a:spcAft>
                        <a:tabLst>
                          <a:tab pos="3234055" algn="l"/>
                        </a:tabLst>
                      </a:pPr>
                      <a:r>
                        <a:rPr lang="en-US" sz="2400" b="1" kern="1200" dirty="0">
                          <a:solidFill>
                            <a:schemeClr val="lt1"/>
                          </a:solidFill>
                          <a:effectLst/>
                          <a:latin typeface="+mn-lt"/>
                          <a:ea typeface="+mn-ea"/>
                          <a:cs typeface="+mn-cs"/>
                        </a:rPr>
                        <a:t>Description</a:t>
                      </a:r>
                    </a:p>
                  </a:txBody>
                  <a:tcPr marL="18415" marR="18415" marT="18415" marB="18415" anchor="ctr"/>
                </a:tc>
                <a:tc>
                  <a:txBody>
                    <a:bodyPr/>
                    <a:lstStyle/>
                    <a:p>
                      <a:pPr marL="0" algn="l" defTabSz="914400" rtl="0" eaLnBrk="1" latinLnBrk="0" hangingPunct="1">
                        <a:spcAft>
                          <a:spcPts val="600"/>
                        </a:spcAft>
                        <a:tabLst>
                          <a:tab pos="3234055" algn="l"/>
                        </a:tabLst>
                      </a:pPr>
                      <a:r>
                        <a:rPr lang="en-US" sz="2400" b="1" kern="1200" dirty="0">
                          <a:solidFill>
                            <a:schemeClr val="lt1"/>
                          </a:solidFill>
                          <a:effectLst/>
                          <a:latin typeface="+mn-lt"/>
                          <a:ea typeface="+mn-ea"/>
                          <a:cs typeface="+mn-cs"/>
                        </a:rPr>
                        <a:t>Total Funds </a:t>
                      </a:r>
                    </a:p>
                  </a:txBody>
                  <a:tcPr marL="18415" marR="18415" marT="18415" marB="18415" anchor="ctr"/>
                </a:tc>
                <a:tc>
                  <a:txBody>
                    <a:bodyPr/>
                    <a:lstStyle/>
                    <a:p>
                      <a:pPr marL="0" algn="l" defTabSz="914400" rtl="0" eaLnBrk="1" latinLnBrk="0" hangingPunct="1">
                        <a:spcAft>
                          <a:spcPts val="600"/>
                        </a:spcAft>
                        <a:tabLst>
                          <a:tab pos="3234055" algn="l"/>
                        </a:tabLst>
                      </a:pPr>
                      <a:r>
                        <a:rPr lang="en-US" sz="2400" b="1" kern="1200" dirty="0">
                          <a:solidFill>
                            <a:schemeClr val="lt1"/>
                          </a:solidFill>
                          <a:effectLst/>
                          <a:latin typeface="+mn-lt"/>
                          <a:ea typeface="+mn-ea"/>
                          <a:cs typeface="+mn-cs"/>
                        </a:rPr>
                        <a:t>Contributing</a:t>
                      </a:r>
                    </a:p>
                  </a:txBody>
                  <a:tcPr marL="18415" marR="18415" marT="18415" marB="18415" anchor="ctr"/>
                </a:tc>
                <a:extLst>
                  <a:ext uri="{0D108BD9-81ED-4DB2-BD59-A6C34878D82A}">
                    <a16:rowId xmlns:a16="http://schemas.microsoft.com/office/drawing/2014/main" val="2527549657"/>
                  </a:ext>
                </a:extLst>
              </a:tr>
              <a:tr h="2201216">
                <a:tc>
                  <a:txBody>
                    <a:bodyPr/>
                    <a:lstStyle/>
                    <a:p>
                      <a:pPr lvl="0" algn="ctr">
                        <a:spcAft>
                          <a:spcPts val="600"/>
                        </a:spcAft>
                        <a:buNone/>
                        <a:tabLst>
                          <a:tab pos="3234055" algn="l"/>
                        </a:tabLst>
                      </a:pPr>
                      <a:r>
                        <a:rPr lang="en-US" sz="2400" b="1" i="0" u="none" strike="noStrike" kern="1200" dirty="0">
                          <a:solidFill>
                            <a:schemeClr val="bg1"/>
                          </a:solidFill>
                          <a:effectLst/>
                          <a:latin typeface="Century Gothic"/>
                          <a:ea typeface="+mn-ea"/>
                          <a:cs typeface="+mn-cs"/>
                        </a:rPr>
                        <a:t>1</a:t>
                      </a:r>
                    </a:p>
                  </a:txBody>
                  <a:tcPr marL="18415" marR="18415" marT="18415" marB="18415" anchor="ctr"/>
                </a:tc>
                <a:tc>
                  <a:txBody>
                    <a:bodyPr/>
                    <a:lstStyle/>
                    <a:p>
                      <a:pPr>
                        <a:spcAft>
                          <a:spcPts val="600"/>
                        </a:spcAft>
                      </a:pPr>
                      <a:r>
                        <a:rPr lang="en-US" sz="2400" b="0" i="0" u="none" strike="noStrike" kern="1200" dirty="0">
                          <a:solidFill>
                            <a:schemeClr val="dk1"/>
                          </a:solidFill>
                          <a:effectLst/>
                          <a:latin typeface="Century Gothic"/>
                          <a:ea typeface="+mn-ea"/>
                          <a:cs typeface="+mn-cs"/>
                        </a:rPr>
                        <a:t>Family Engagement Collaboration</a:t>
                      </a:r>
                    </a:p>
                  </a:txBody>
                  <a:tcPr marL="18415" marR="18415" marT="18415" marB="18415" anchor="ctr"/>
                </a:tc>
                <a:tc>
                  <a:txBody>
                    <a:bodyPr/>
                    <a:lstStyle/>
                    <a:p>
                      <a:pPr marL="0" marR="0" lvl="0" indent="0" algn="l">
                        <a:lnSpc>
                          <a:spcPct val="100000"/>
                        </a:lnSpc>
                        <a:spcBef>
                          <a:spcPts val="0"/>
                        </a:spcBef>
                        <a:spcAft>
                          <a:spcPts val="0"/>
                        </a:spcAft>
                        <a:buNone/>
                      </a:pPr>
                      <a:r>
                        <a:rPr lang="en-US" sz="2400" b="0" i="0" u="none" strike="noStrike" noProof="0" dirty="0">
                          <a:effectLst/>
                          <a:latin typeface="Century Gothic"/>
                        </a:rPr>
                        <a:t>Incorporate family goal setting activities into one of the three Family Engagement opportunities occurring during the 2022-23 school year.</a:t>
                      </a:r>
                    </a:p>
                  </a:txBody>
                  <a:tcPr marL="18415" marR="18415" marT="18415" marB="18415"/>
                </a:tc>
                <a:tc>
                  <a:txBody>
                    <a:bodyPr/>
                    <a:lstStyle/>
                    <a:p>
                      <a:pPr>
                        <a:spcAft>
                          <a:spcPts val="600"/>
                        </a:spcAft>
                        <a:tabLst>
                          <a:tab pos="3234055" algn="l"/>
                        </a:tabLst>
                      </a:pPr>
                      <a:r>
                        <a:rPr lang="en-US" sz="2400" dirty="0">
                          <a:effectLst/>
                        </a:rPr>
                        <a:t>$0</a:t>
                      </a:r>
                    </a:p>
                  </a:txBody>
                  <a:tcPr marL="18415" marR="18415" marT="18415" marB="18415"/>
                </a:tc>
                <a:tc>
                  <a:txBody>
                    <a:bodyPr/>
                    <a:lstStyle/>
                    <a:p>
                      <a:pPr algn="ctr">
                        <a:spcAft>
                          <a:spcPts val="600"/>
                        </a:spcAft>
                        <a:tabLst>
                          <a:tab pos="3234055" algn="l"/>
                        </a:tabLst>
                      </a:pPr>
                      <a:r>
                        <a:rPr lang="en-US" sz="2400" dirty="0">
                          <a:effectLst/>
                        </a:rPr>
                        <a:t>N</a:t>
                      </a:r>
                    </a:p>
                  </a:txBody>
                  <a:tcPr marL="18415" marR="18415" marT="18415" marB="18415"/>
                </a:tc>
                <a:extLst>
                  <a:ext uri="{0D108BD9-81ED-4DB2-BD59-A6C34878D82A}">
                    <a16:rowId xmlns:a16="http://schemas.microsoft.com/office/drawing/2014/main" val="2183173416"/>
                  </a:ext>
                </a:extLst>
              </a:tr>
            </a:tbl>
          </a:graphicData>
        </a:graphic>
      </p:graphicFrame>
      <p:sp>
        <p:nvSpPr>
          <p:cNvPr id="6" name="Slide Number Placeholder 5">
            <a:extLst>
              <a:ext uri="{FF2B5EF4-FFF2-40B4-BE49-F238E27FC236}">
                <a16:creationId xmlns:a16="http://schemas.microsoft.com/office/drawing/2014/main" id="{8D42FC90-ADA6-40BE-9BCC-C6509AE17E59}"/>
              </a:ext>
            </a:extLst>
          </p:cNvPr>
          <p:cNvSpPr>
            <a:spLocks noGrp="1"/>
          </p:cNvSpPr>
          <p:nvPr>
            <p:ph type="sldNum" sz="quarter" idx="12"/>
          </p:nvPr>
        </p:nvSpPr>
        <p:spPr/>
        <p:txBody>
          <a:bodyPr/>
          <a:lstStyle/>
          <a:p>
            <a:fld id="{294A09A9-5501-47C1-A89A-A340965A2BE2}" type="slidenum">
              <a:rPr lang="en-US" smtClean="0"/>
              <a:pPr/>
              <a:t>50</a:t>
            </a:fld>
            <a:endParaRPr lang="en-US" dirty="0"/>
          </a:p>
        </p:txBody>
      </p:sp>
    </p:spTree>
    <p:extLst>
      <p:ext uri="{BB962C8B-B14F-4D97-AF65-F5344CB8AC3E}">
        <p14:creationId xmlns:p14="http://schemas.microsoft.com/office/powerpoint/2010/main" val="35902445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A0A09-C3F0-4C13-BDED-3A188EDBE04C}"/>
              </a:ext>
            </a:extLst>
          </p:cNvPr>
          <p:cNvSpPr>
            <a:spLocks noGrp="1"/>
          </p:cNvSpPr>
          <p:nvPr>
            <p:ph type="title"/>
          </p:nvPr>
        </p:nvSpPr>
        <p:spPr/>
        <p:txBody>
          <a:bodyPr/>
          <a:lstStyle/>
          <a:p>
            <a:r>
              <a:rPr lang="en-US" dirty="0"/>
              <a:t>Example: Actions (2 of 3)</a:t>
            </a:r>
          </a:p>
        </p:txBody>
      </p:sp>
      <p:graphicFrame>
        <p:nvGraphicFramePr>
          <p:cNvPr id="8" name="Content Placeholder 7" descr="Example action in the LCAP.">
            <a:extLst>
              <a:ext uri="{FF2B5EF4-FFF2-40B4-BE49-F238E27FC236}">
                <a16:creationId xmlns:a16="http://schemas.microsoft.com/office/drawing/2014/main" id="{6CC036A5-5AA5-4682-B4BA-494294721DB6}"/>
              </a:ext>
            </a:extLst>
          </p:cNvPr>
          <p:cNvGraphicFramePr>
            <a:graphicFrameLocks noGrp="1"/>
          </p:cNvGraphicFramePr>
          <p:nvPr>
            <p:ph idx="1"/>
            <p:extLst>
              <p:ext uri="{D42A27DB-BD31-4B8C-83A1-F6EECF244321}">
                <p14:modId xmlns:p14="http://schemas.microsoft.com/office/powerpoint/2010/main" val="3962353516"/>
              </p:ext>
            </p:extLst>
          </p:nvPr>
        </p:nvGraphicFramePr>
        <p:xfrm>
          <a:off x="203797" y="1837348"/>
          <a:ext cx="11784406" cy="3549063"/>
        </p:xfrm>
        <a:graphic>
          <a:graphicData uri="http://schemas.openxmlformats.org/drawingml/2006/table">
            <a:tbl>
              <a:tblPr firstRow="1" firstCol="1" bandRow="1">
                <a:tableStyleId>{5C22544A-7EE6-4342-B048-85BDC9FD1C3A}</a:tableStyleId>
              </a:tblPr>
              <a:tblGrid>
                <a:gridCol w="1472603">
                  <a:extLst>
                    <a:ext uri="{9D8B030D-6E8A-4147-A177-3AD203B41FA5}">
                      <a16:colId xmlns:a16="http://schemas.microsoft.com/office/drawing/2014/main" val="3942076128"/>
                    </a:ext>
                  </a:extLst>
                </a:gridCol>
                <a:gridCol w="2209800">
                  <a:extLst>
                    <a:ext uri="{9D8B030D-6E8A-4147-A177-3AD203B41FA5}">
                      <a16:colId xmlns:a16="http://schemas.microsoft.com/office/drawing/2014/main" val="2705155547"/>
                    </a:ext>
                  </a:extLst>
                </a:gridCol>
                <a:gridCol w="3707296">
                  <a:extLst>
                    <a:ext uri="{9D8B030D-6E8A-4147-A177-3AD203B41FA5}">
                      <a16:colId xmlns:a16="http://schemas.microsoft.com/office/drawing/2014/main" val="1635173783"/>
                    </a:ext>
                  </a:extLst>
                </a:gridCol>
                <a:gridCol w="2458917">
                  <a:extLst>
                    <a:ext uri="{9D8B030D-6E8A-4147-A177-3AD203B41FA5}">
                      <a16:colId xmlns:a16="http://schemas.microsoft.com/office/drawing/2014/main" val="523167695"/>
                    </a:ext>
                  </a:extLst>
                </a:gridCol>
                <a:gridCol w="1935790">
                  <a:extLst>
                    <a:ext uri="{9D8B030D-6E8A-4147-A177-3AD203B41FA5}">
                      <a16:colId xmlns:a16="http://schemas.microsoft.com/office/drawing/2014/main" val="2680761350"/>
                    </a:ext>
                  </a:extLst>
                </a:gridCol>
              </a:tblGrid>
              <a:tr h="586153">
                <a:tc>
                  <a:txBody>
                    <a:bodyPr/>
                    <a:lstStyle/>
                    <a:p>
                      <a:pPr marL="0" algn="l" defTabSz="914400" rtl="0" eaLnBrk="1" latinLnBrk="0" hangingPunct="1">
                        <a:spcAft>
                          <a:spcPts val="600"/>
                        </a:spcAft>
                        <a:tabLst>
                          <a:tab pos="3234055" algn="l"/>
                        </a:tabLst>
                      </a:pPr>
                      <a:r>
                        <a:rPr lang="en-US" sz="2400" b="1" kern="1200" dirty="0">
                          <a:solidFill>
                            <a:schemeClr val="lt1"/>
                          </a:solidFill>
                          <a:effectLst/>
                          <a:latin typeface="+mn-lt"/>
                          <a:ea typeface="+mn-ea"/>
                          <a:cs typeface="+mn-cs"/>
                        </a:rPr>
                        <a:t>Action #</a:t>
                      </a:r>
                    </a:p>
                  </a:txBody>
                  <a:tcPr marL="18415" marR="18415" marT="18415" marB="18415" anchor="ctr"/>
                </a:tc>
                <a:tc>
                  <a:txBody>
                    <a:bodyPr/>
                    <a:lstStyle/>
                    <a:p>
                      <a:pPr marL="0" algn="l" defTabSz="914400" rtl="0" eaLnBrk="1" latinLnBrk="0" hangingPunct="1">
                        <a:spcAft>
                          <a:spcPts val="600"/>
                        </a:spcAft>
                        <a:tabLst>
                          <a:tab pos="3234055" algn="l"/>
                        </a:tabLst>
                      </a:pPr>
                      <a:r>
                        <a:rPr lang="en-US" sz="2400" b="1" kern="1200" dirty="0">
                          <a:solidFill>
                            <a:schemeClr val="lt1"/>
                          </a:solidFill>
                          <a:effectLst/>
                          <a:latin typeface="+mn-lt"/>
                          <a:ea typeface="+mn-ea"/>
                          <a:cs typeface="+mn-cs"/>
                        </a:rPr>
                        <a:t>Title </a:t>
                      </a:r>
                    </a:p>
                  </a:txBody>
                  <a:tcPr marL="18415" marR="18415" marT="18415" marB="18415" anchor="ctr"/>
                </a:tc>
                <a:tc>
                  <a:txBody>
                    <a:bodyPr/>
                    <a:lstStyle/>
                    <a:p>
                      <a:pPr marL="0" algn="l" defTabSz="914400" rtl="0" eaLnBrk="1" latinLnBrk="0" hangingPunct="1">
                        <a:spcAft>
                          <a:spcPts val="600"/>
                        </a:spcAft>
                        <a:tabLst>
                          <a:tab pos="3234055" algn="l"/>
                        </a:tabLst>
                      </a:pPr>
                      <a:r>
                        <a:rPr lang="en-US" sz="2400" b="1" kern="1200" dirty="0">
                          <a:solidFill>
                            <a:schemeClr val="lt1"/>
                          </a:solidFill>
                          <a:effectLst/>
                          <a:latin typeface="+mn-lt"/>
                          <a:ea typeface="+mn-ea"/>
                          <a:cs typeface="+mn-cs"/>
                        </a:rPr>
                        <a:t>Description</a:t>
                      </a:r>
                    </a:p>
                  </a:txBody>
                  <a:tcPr marL="18415" marR="18415" marT="18415" marB="18415" anchor="ctr"/>
                </a:tc>
                <a:tc>
                  <a:txBody>
                    <a:bodyPr/>
                    <a:lstStyle/>
                    <a:p>
                      <a:pPr marL="0" algn="l" defTabSz="914400" rtl="0" eaLnBrk="1" latinLnBrk="0" hangingPunct="1">
                        <a:spcAft>
                          <a:spcPts val="600"/>
                        </a:spcAft>
                        <a:tabLst>
                          <a:tab pos="3234055" algn="l"/>
                        </a:tabLst>
                      </a:pPr>
                      <a:r>
                        <a:rPr lang="en-US" sz="2400" b="1" kern="1200" dirty="0">
                          <a:solidFill>
                            <a:schemeClr val="lt1"/>
                          </a:solidFill>
                          <a:effectLst/>
                          <a:latin typeface="+mn-lt"/>
                          <a:ea typeface="+mn-ea"/>
                          <a:cs typeface="+mn-cs"/>
                        </a:rPr>
                        <a:t>Total Funds </a:t>
                      </a:r>
                    </a:p>
                  </a:txBody>
                  <a:tcPr marL="18415" marR="18415" marT="18415" marB="18415" anchor="ctr"/>
                </a:tc>
                <a:tc>
                  <a:txBody>
                    <a:bodyPr/>
                    <a:lstStyle/>
                    <a:p>
                      <a:pPr marL="0" algn="l" defTabSz="914400" rtl="0" eaLnBrk="1" latinLnBrk="0" hangingPunct="1">
                        <a:spcAft>
                          <a:spcPts val="600"/>
                        </a:spcAft>
                        <a:tabLst>
                          <a:tab pos="3234055" algn="l"/>
                        </a:tabLst>
                      </a:pPr>
                      <a:r>
                        <a:rPr lang="en-US" sz="2400" b="1" kern="1200" dirty="0">
                          <a:solidFill>
                            <a:schemeClr val="lt1"/>
                          </a:solidFill>
                          <a:effectLst/>
                          <a:latin typeface="+mn-lt"/>
                          <a:ea typeface="+mn-ea"/>
                          <a:cs typeface="+mn-cs"/>
                        </a:rPr>
                        <a:t>Contributing</a:t>
                      </a:r>
                    </a:p>
                  </a:txBody>
                  <a:tcPr marL="18415" marR="18415" marT="18415" marB="18415" anchor="ctr"/>
                </a:tc>
                <a:extLst>
                  <a:ext uri="{0D108BD9-81ED-4DB2-BD59-A6C34878D82A}">
                    <a16:rowId xmlns:a16="http://schemas.microsoft.com/office/drawing/2014/main" val="2527549657"/>
                  </a:ext>
                </a:extLst>
              </a:tr>
              <a:tr h="1967802">
                <a:tc>
                  <a:txBody>
                    <a:bodyPr/>
                    <a:lstStyle/>
                    <a:p>
                      <a:pPr lvl="0" algn="ctr">
                        <a:spcAft>
                          <a:spcPts val="600"/>
                        </a:spcAft>
                        <a:buNone/>
                        <a:tabLst>
                          <a:tab pos="3234055" algn="l"/>
                        </a:tabLst>
                      </a:pPr>
                      <a:r>
                        <a:rPr lang="en-US" sz="2400" dirty="0">
                          <a:effectLst/>
                        </a:rPr>
                        <a:t>2</a:t>
                      </a:r>
                    </a:p>
                  </a:txBody>
                  <a:tcPr marL="18415" marR="18415" marT="18415" marB="18415" anchor="ctr"/>
                </a:tc>
                <a:tc>
                  <a:txBody>
                    <a:bodyPr/>
                    <a:lstStyle/>
                    <a:p>
                      <a:pPr>
                        <a:spcAft>
                          <a:spcPts val="600"/>
                        </a:spcAft>
                      </a:pPr>
                      <a:r>
                        <a:rPr lang="en-US" sz="2400" dirty="0">
                          <a:effectLst/>
                        </a:rPr>
                        <a:t>Family Engagement PD</a:t>
                      </a:r>
                    </a:p>
                  </a:txBody>
                  <a:tcPr marL="18415" marR="18415" marT="18415" marB="18415" anchor="ctr"/>
                </a:tc>
                <a:tc>
                  <a:txBody>
                    <a:bodyPr/>
                    <a:lstStyle/>
                    <a:p>
                      <a:pPr marL="0" marR="0" lvl="0" indent="0" algn="l">
                        <a:lnSpc>
                          <a:spcPct val="100000"/>
                        </a:lnSpc>
                        <a:spcBef>
                          <a:spcPts val="0"/>
                        </a:spcBef>
                        <a:spcAft>
                          <a:spcPts val="0"/>
                        </a:spcAft>
                        <a:buNone/>
                      </a:pPr>
                      <a:r>
                        <a:rPr lang="en-US" sz="2400" b="0" i="0" u="none" strike="noStrike" baseline="0" noProof="0" dirty="0">
                          <a:effectLst/>
                          <a:latin typeface="Century Gothic"/>
                        </a:rPr>
                        <a:t>Incorporate professional learning opportunities during monthly staff meetings to continue </a:t>
                      </a:r>
                    </a:p>
                    <a:p>
                      <a:pPr marL="0" marR="0" lvl="0" indent="0" algn="l">
                        <a:lnSpc>
                          <a:spcPct val="100000"/>
                        </a:lnSpc>
                        <a:spcBef>
                          <a:spcPts val="0"/>
                        </a:spcBef>
                        <a:spcAft>
                          <a:spcPts val="0"/>
                        </a:spcAft>
                        <a:buNone/>
                      </a:pPr>
                      <a:r>
                        <a:rPr lang="en-US" sz="2400" b="0" i="0" u="none" strike="noStrike" baseline="0" noProof="0" dirty="0">
                          <a:effectLst/>
                          <a:latin typeface="Century Gothic"/>
                        </a:rPr>
                        <a:t>supporting teachers to work with families </a:t>
                      </a:r>
                    </a:p>
                    <a:p>
                      <a:pPr marL="0" marR="0" lvl="0" indent="0" algn="l">
                        <a:lnSpc>
                          <a:spcPct val="100000"/>
                        </a:lnSpc>
                        <a:spcBef>
                          <a:spcPts val="0"/>
                        </a:spcBef>
                        <a:spcAft>
                          <a:spcPts val="0"/>
                        </a:spcAft>
                        <a:buNone/>
                      </a:pPr>
                      <a:r>
                        <a:rPr lang="en-US" sz="2400" b="0" i="0" u="none" strike="noStrike" baseline="0" noProof="0" dirty="0">
                          <a:effectLst/>
                          <a:latin typeface="Century Gothic"/>
                        </a:rPr>
                        <a:t>around student needs and goals</a:t>
                      </a:r>
                      <a:endParaRPr lang="en-US" baseline="0" dirty="0"/>
                    </a:p>
                  </a:txBody>
                  <a:tcPr marL="18415" marR="18415" marT="18415" marB="18415"/>
                </a:tc>
                <a:tc>
                  <a:txBody>
                    <a:bodyPr/>
                    <a:lstStyle/>
                    <a:p>
                      <a:pPr>
                        <a:spcAft>
                          <a:spcPts val="600"/>
                        </a:spcAft>
                        <a:tabLst>
                          <a:tab pos="3234055" algn="l"/>
                        </a:tabLst>
                      </a:pPr>
                      <a:r>
                        <a:rPr lang="en-US" sz="2400" dirty="0">
                          <a:effectLst/>
                        </a:rPr>
                        <a:t>$0</a:t>
                      </a:r>
                    </a:p>
                  </a:txBody>
                  <a:tcPr marL="18415" marR="18415" marT="18415" marB="18415"/>
                </a:tc>
                <a:tc>
                  <a:txBody>
                    <a:bodyPr/>
                    <a:lstStyle/>
                    <a:p>
                      <a:pPr algn="ctr">
                        <a:spcAft>
                          <a:spcPts val="600"/>
                        </a:spcAft>
                        <a:tabLst>
                          <a:tab pos="3234055" algn="l"/>
                        </a:tabLst>
                      </a:pPr>
                      <a:r>
                        <a:rPr lang="en-US" sz="2400" dirty="0">
                          <a:effectLst/>
                        </a:rPr>
                        <a:t>N</a:t>
                      </a:r>
                    </a:p>
                  </a:txBody>
                  <a:tcPr marL="18415" marR="18415" marT="18415" marB="18415"/>
                </a:tc>
                <a:extLst>
                  <a:ext uri="{0D108BD9-81ED-4DB2-BD59-A6C34878D82A}">
                    <a16:rowId xmlns:a16="http://schemas.microsoft.com/office/drawing/2014/main" val="2183173416"/>
                  </a:ext>
                </a:extLst>
              </a:tr>
            </a:tbl>
          </a:graphicData>
        </a:graphic>
      </p:graphicFrame>
      <p:sp>
        <p:nvSpPr>
          <p:cNvPr id="6" name="Slide Number Placeholder 5">
            <a:extLst>
              <a:ext uri="{FF2B5EF4-FFF2-40B4-BE49-F238E27FC236}">
                <a16:creationId xmlns:a16="http://schemas.microsoft.com/office/drawing/2014/main" id="{8D42FC90-ADA6-40BE-9BCC-C6509AE17E59}"/>
              </a:ext>
            </a:extLst>
          </p:cNvPr>
          <p:cNvSpPr>
            <a:spLocks noGrp="1"/>
          </p:cNvSpPr>
          <p:nvPr>
            <p:ph type="sldNum" sz="quarter" idx="12"/>
          </p:nvPr>
        </p:nvSpPr>
        <p:spPr/>
        <p:txBody>
          <a:bodyPr/>
          <a:lstStyle/>
          <a:p>
            <a:fld id="{294A09A9-5501-47C1-A89A-A340965A2BE2}" type="slidenum">
              <a:rPr lang="en-US" smtClean="0"/>
              <a:pPr/>
              <a:t>51</a:t>
            </a:fld>
            <a:endParaRPr lang="en-US" dirty="0"/>
          </a:p>
        </p:txBody>
      </p:sp>
    </p:spTree>
    <p:extLst>
      <p:ext uri="{BB962C8B-B14F-4D97-AF65-F5344CB8AC3E}">
        <p14:creationId xmlns:p14="http://schemas.microsoft.com/office/powerpoint/2010/main" val="29639450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A0A09-C3F0-4C13-BDED-3A188EDBE04C}"/>
              </a:ext>
            </a:extLst>
          </p:cNvPr>
          <p:cNvSpPr>
            <a:spLocks noGrp="1"/>
          </p:cNvSpPr>
          <p:nvPr>
            <p:ph type="title"/>
          </p:nvPr>
        </p:nvSpPr>
        <p:spPr/>
        <p:txBody>
          <a:bodyPr/>
          <a:lstStyle/>
          <a:p>
            <a:r>
              <a:rPr lang="en-US" dirty="0"/>
              <a:t>Example: Actions (3 of 3)</a:t>
            </a:r>
          </a:p>
        </p:txBody>
      </p:sp>
      <p:graphicFrame>
        <p:nvGraphicFramePr>
          <p:cNvPr id="8" name="Content Placeholder 7" descr="Example action in the LCAP.">
            <a:extLst>
              <a:ext uri="{FF2B5EF4-FFF2-40B4-BE49-F238E27FC236}">
                <a16:creationId xmlns:a16="http://schemas.microsoft.com/office/drawing/2014/main" id="{6CC036A5-5AA5-4682-B4BA-494294721DB6}"/>
              </a:ext>
            </a:extLst>
          </p:cNvPr>
          <p:cNvGraphicFramePr>
            <a:graphicFrameLocks noGrp="1"/>
          </p:cNvGraphicFramePr>
          <p:nvPr>
            <p:ph idx="1"/>
            <p:extLst>
              <p:ext uri="{D42A27DB-BD31-4B8C-83A1-F6EECF244321}">
                <p14:modId xmlns:p14="http://schemas.microsoft.com/office/powerpoint/2010/main" val="3063976264"/>
              </p:ext>
            </p:extLst>
          </p:nvPr>
        </p:nvGraphicFramePr>
        <p:xfrm>
          <a:off x="253388" y="1524000"/>
          <a:ext cx="11773853" cy="5194300"/>
        </p:xfrm>
        <a:graphic>
          <a:graphicData uri="http://schemas.openxmlformats.org/drawingml/2006/table">
            <a:tbl>
              <a:tblPr firstRow="1" firstCol="1" bandRow="1">
                <a:tableStyleId>{5C22544A-7EE6-4342-B048-85BDC9FD1C3A}</a:tableStyleId>
              </a:tblPr>
              <a:tblGrid>
                <a:gridCol w="1027986">
                  <a:extLst>
                    <a:ext uri="{9D8B030D-6E8A-4147-A177-3AD203B41FA5}">
                      <a16:colId xmlns:a16="http://schemas.microsoft.com/office/drawing/2014/main" val="3942076128"/>
                    </a:ext>
                  </a:extLst>
                </a:gridCol>
                <a:gridCol w="2076659">
                  <a:extLst>
                    <a:ext uri="{9D8B030D-6E8A-4147-A177-3AD203B41FA5}">
                      <a16:colId xmlns:a16="http://schemas.microsoft.com/office/drawing/2014/main" val="2705155547"/>
                    </a:ext>
                  </a:extLst>
                </a:gridCol>
                <a:gridCol w="5427808">
                  <a:extLst>
                    <a:ext uri="{9D8B030D-6E8A-4147-A177-3AD203B41FA5}">
                      <a16:colId xmlns:a16="http://schemas.microsoft.com/office/drawing/2014/main" val="1635173783"/>
                    </a:ext>
                  </a:extLst>
                </a:gridCol>
                <a:gridCol w="1382728">
                  <a:extLst>
                    <a:ext uri="{9D8B030D-6E8A-4147-A177-3AD203B41FA5}">
                      <a16:colId xmlns:a16="http://schemas.microsoft.com/office/drawing/2014/main" val="523167695"/>
                    </a:ext>
                  </a:extLst>
                </a:gridCol>
                <a:gridCol w="1858672">
                  <a:extLst>
                    <a:ext uri="{9D8B030D-6E8A-4147-A177-3AD203B41FA5}">
                      <a16:colId xmlns:a16="http://schemas.microsoft.com/office/drawing/2014/main" val="2680761350"/>
                    </a:ext>
                  </a:extLst>
                </a:gridCol>
              </a:tblGrid>
              <a:tr h="586153">
                <a:tc>
                  <a:txBody>
                    <a:bodyPr/>
                    <a:lstStyle/>
                    <a:p>
                      <a:pPr algn="l">
                        <a:spcAft>
                          <a:spcPts val="600"/>
                        </a:spcAft>
                        <a:tabLst>
                          <a:tab pos="3234055" algn="l"/>
                        </a:tabLst>
                      </a:pPr>
                      <a:r>
                        <a:rPr lang="en-US" sz="2400" dirty="0">
                          <a:effectLst/>
                        </a:rPr>
                        <a:t>Action #</a:t>
                      </a:r>
                    </a:p>
                  </a:txBody>
                  <a:tcPr marL="18415" marR="18415" marT="18415" marB="18415" anchor="ctr"/>
                </a:tc>
                <a:tc>
                  <a:txBody>
                    <a:bodyPr/>
                    <a:lstStyle/>
                    <a:p>
                      <a:pPr algn="l">
                        <a:spcAft>
                          <a:spcPts val="600"/>
                        </a:spcAft>
                      </a:pPr>
                      <a:r>
                        <a:rPr lang="en-US" sz="2400" dirty="0">
                          <a:effectLst/>
                        </a:rPr>
                        <a:t>Title </a:t>
                      </a:r>
                    </a:p>
                  </a:txBody>
                  <a:tcPr marL="18415" marR="18415" marT="18415" marB="18415" anchor="ctr"/>
                </a:tc>
                <a:tc>
                  <a:txBody>
                    <a:bodyPr/>
                    <a:lstStyle/>
                    <a:p>
                      <a:pPr algn="l">
                        <a:spcAft>
                          <a:spcPts val="600"/>
                        </a:spcAft>
                        <a:tabLst>
                          <a:tab pos="3234055" algn="l"/>
                        </a:tabLst>
                      </a:pPr>
                      <a:r>
                        <a:rPr lang="en-US" sz="2400" dirty="0">
                          <a:effectLst/>
                        </a:rPr>
                        <a:t>Description</a:t>
                      </a:r>
                    </a:p>
                  </a:txBody>
                  <a:tcPr marL="18415" marR="18415" marT="18415" marB="18415" anchor="ctr"/>
                </a:tc>
                <a:tc>
                  <a:txBody>
                    <a:bodyPr/>
                    <a:lstStyle/>
                    <a:p>
                      <a:pPr algn="l">
                        <a:spcAft>
                          <a:spcPts val="600"/>
                        </a:spcAft>
                      </a:pPr>
                      <a:r>
                        <a:rPr lang="en-US" sz="2400" dirty="0">
                          <a:effectLst/>
                        </a:rPr>
                        <a:t>Total Funds </a:t>
                      </a:r>
                    </a:p>
                  </a:txBody>
                  <a:tcPr marL="18415" marR="18415" marT="18415" marB="18415" anchor="ctr"/>
                </a:tc>
                <a:tc>
                  <a:txBody>
                    <a:bodyPr/>
                    <a:lstStyle/>
                    <a:p>
                      <a:pPr algn="l">
                        <a:spcAft>
                          <a:spcPts val="600"/>
                        </a:spcAft>
                        <a:tabLst>
                          <a:tab pos="3234055" algn="l"/>
                        </a:tabLst>
                      </a:pPr>
                      <a:r>
                        <a:rPr lang="en-US" sz="2400" dirty="0">
                          <a:effectLst/>
                        </a:rPr>
                        <a:t>Contributing</a:t>
                      </a:r>
                    </a:p>
                  </a:txBody>
                  <a:tcPr marL="18415" marR="18415" marT="18415" marB="18415" anchor="ctr"/>
                </a:tc>
                <a:extLst>
                  <a:ext uri="{0D108BD9-81ED-4DB2-BD59-A6C34878D82A}">
                    <a16:rowId xmlns:a16="http://schemas.microsoft.com/office/drawing/2014/main" val="2527549657"/>
                  </a:ext>
                </a:extLst>
              </a:tr>
              <a:tr h="1967802">
                <a:tc>
                  <a:txBody>
                    <a:bodyPr/>
                    <a:lstStyle/>
                    <a:p>
                      <a:pPr lvl="0" algn="ctr">
                        <a:spcAft>
                          <a:spcPts val="600"/>
                        </a:spcAft>
                        <a:buNone/>
                        <a:tabLst>
                          <a:tab pos="3234055" algn="l"/>
                        </a:tabLst>
                      </a:pPr>
                      <a:r>
                        <a:rPr lang="en-US" sz="2400" dirty="0">
                          <a:effectLst/>
                        </a:rPr>
                        <a:t>3</a:t>
                      </a:r>
                    </a:p>
                  </a:txBody>
                  <a:tcPr marL="18415" marR="18415" marT="18415" marB="18415" anchor="ctr"/>
                </a:tc>
                <a:tc>
                  <a:txBody>
                    <a:bodyPr/>
                    <a:lstStyle/>
                    <a:p>
                      <a:pPr>
                        <a:spcAft>
                          <a:spcPts val="600"/>
                        </a:spcAft>
                      </a:pPr>
                      <a:r>
                        <a:rPr lang="en-US" sz="2400" dirty="0">
                          <a:effectLst/>
                        </a:rPr>
                        <a:t>Family and Community  Engagement (FACE) Staff </a:t>
                      </a:r>
                    </a:p>
                  </a:txBody>
                  <a:tcPr marL="18415" marR="18415" marT="18415" marB="18415" anchor="ctr"/>
                </a:tc>
                <a:tc>
                  <a:txBody>
                    <a:bodyPr/>
                    <a:lstStyle/>
                    <a:p>
                      <a:pPr marL="0" marR="0" lvl="0" indent="0" algn="l" rtl="0">
                        <a:lnSpc>
                          <a:spcPct val="100000"/>
                        </a:lnSpc>
                        <a:spcBef>
                          <a:spcPts val="0"/>
                        </a:spcBef>
                        <a:spcAft>
                          <a:spcPts val="0"/>
                        </a:spcAft>
                        <a:buClr>
                          <a:schemeClr val="dk1"/>
                        </a:buClr>
                        <a:buSzPts val="2400"/>
                        <a:buFont typeface="Century Gothic"/>
                        <a:buNone/>
                      </a:pPr>
                      <a:r>
                        <a:rPr lang="en-US" sz="2400" b="0" i="0" u="none" strike="noStrike" dirty="0">
                          <a:latin typeface="+mn-lt"/>
                          <a:ea typeface="Century Gothic"/>
                          <a:cs typeface="Century Gothic"/>
                          <a:sym typeface="Century Gothic"/>
                        </a:rPr>
                        <a:t>Continue funding last year's additional 1.0 FTE FACE staff for each school to support teachers to partner with families. This includes identifying underrepresented families, contact families, identify potential barriers to engagement and options to address barriers; and supporting teachers to maintain communication with these families, and improve engagement. </a:t>
                      </a:r>
                      <a:endParaRPr lang="en-US" sz="2400" dirty="0"/>
                    </a:p>
                  </a:txBody>
                  <a:tcPr marL="18415" marR="18415" marT="18415" marB="18415"/>
                </a:tc>
                <a:tc>
                  <a:txBody>
                    <a:bodyPr/>
                    <a:lstStyle/>
                    <a:p>
                      <a:pPr>
                        <a:spcAft>
                          <a:spcPts val="600"/>
                        </a:spcAft>
                        <a:tabLst>
                          <a:tab pos="3234055" algn="l"/>
                        </a:tabLst>
                      </a:pPr>
                      <a:r>
                        <a:rPr lang="en-US" sz="2400" dirty="0">
                          <a:effectLst/>
                        </a:rPr>
                        <a:t>$360,000</a:t>
                      </a:r>
                    </a:p>
                  </a:txBody>
                  <a:tcPr marL="18415" marR="18415" marT="18415" marB="18415"/>
                </a:tc>
                <a:tc>
                  <a:txBody>
                    <a:bodyPr/>
                    <a:lstStyle/>
                    <a:p>
                      <a:pPr algn="ctr">
                        <a:spcAft>
                          <a:spcPts val="600"/>
                        </a:spcAft>
                        <a:tabLst>
                          <a:tab pos="3234055" algn="l"/>
                        </a:tabLst>
                      </a:pPr>
                      <a:r>
                        <a:rPr lang="en-US" sz="2400" dirty="0">
                          <a:effectLst/>
                        </a:rPr>
                        <a:t>N</a:t>
                      </a:r>
                    </a:p>
                  </a:txBody>
                  <a:tcPr marL="18415" marR="18415" marT="18415" marB="18415"/>
                </a:tc>
                <a:extLst>
                  <a:ext uri="{0D108BD9-81ED-4DB2-BD59-A6C34878D82A}">
                    <a16:rowId xmlns:a16="http://schemas.microsoft.com/office/drawing/2014/main" val="2183173416"/>
                  </a:ext>
                </a:extLst>
              </a:tr>
            </a:tbl>
          </a:graphicData>
        </a:graphic>
      </p:graphicFrame>
      <p:sp>
        <p:nvSpPr>
          <p:cNvPr id="6" name="Slide Number Placeholder 5">
            <a:extLst>
              <a:ext uri="{FF2B5EF4-FFF2-40B4-BE49-F238E27FC236}">
                <a16:creationId xmlns:a16="http://schemas.microsoft.com/office/drawing/2014/main" id="{8D42FC90-ADA6-40BE-9BCC-C6509AE17E59}"/>
              </a:ext>
            </a:extLst>
          </p:cNvPr>
          <p:cNvSpPr>
            <a:spLocks noGrp="1"/>
          </p:cNvSpPr>
          <p:nvPr>
            <p:ph type="sldNum" sz="quarter" idx="12"/>
          </p:nvPr>
        </p:nvSpPr>
        <p:spPr/>
        <p:txBody>
          <a:bodyPr/>
          <a:lstStyle/>
          <a:p>
            <a:fld id="{294A09A9-5501-47C1-A89A-A340965A2BE2}" type="slidenum">
              <a:rPr lang="en-US" smtClean="0"/>
              <a:pPr/>
              <a:t>52</a:t>
            </a:fld>
            <a:endParaRPr lang="en-US" dirty="0"/>
          </a:p>
        </p:txBody>
      </p:sp>
    </p:spTree>
    <p:extLst>
      <p:ext uri="{BB962C8B-B14F-4D97-AF65-F5344CB8AC3E}">
        <p14:creationId xmlns:p14="http://schemas.microsoft.com/office/powerpoint/2010/main" val="26551533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08CDF-DFB9-4D42-8E3C-DD3FE45B1BD0}"/>
              </a:ext>
            </a:extLst>
          </p:cNvPr>
          <p:cNvSpPr>
            <a:spLocks noGrp="1"/>
          </p:cNvSpPr>
          <p:nvPr>
            <p:ph type="title"/>
          </p:nvPr>
        </p:nvSpPr>
        <p:spPr/>
        <p:txBody>
          <a:bodyPr/>
          <a:lstStyle/>
          <a:p>
            <a:r>
              <a:rPr lang="en-US" dirty="0"/>
              <a:t>Closing Thoughts</a:t>
            </a:r>
          </a:p>
        </p:txBody>
      </p:sp>
      <p:sp>
        <p:nvSpPr>
          <p:cNvPr id="6" name="Slide Number Placeholder 5">
            <a:extLst>
              <a:ext uri="{FF2B5EF4-FFF2-40B4-BE49-F238E27FC236}">
                <a16:creationId xmlns:a16="http://schemas.microsoft.com/office/drawing/2014/main" id="{09F1F7F4-5DF4-4750-8ADE-AB7F1AD55E95}"/>
              </a:ext>
            </a:extLst>
          </p:cNvPr>
          <p:cNvSpPr>
            <a:spLocks noGrp="1"/>
          </p:cNvSpPr>
          <p:nvPr>
            <p:ph type="sldNum" sz="quarter" idx="13"/>
          </p:nvPr>
        </p:nvSpPr>
        <p:spPr/>
        <p:txBody>
          <a:bodyPr/>
          <a:lstStyle/>
          <a:p>
            <a:fld id="{294A09A9-5501-47C1-A89A-A340965A2BE2}" type="slidenum">
              <a:rPr lang="en-US" smtClean="0"/>
              <a:pPr/>
              <a:t>53</a:t>
            </a:fld>
            <a:endParaRPr lang="en-US" dirty="0"/>
          </a:p>
        </p:txBody>
      </p:sp>
    </p:spTree>
    <p:extLst>
      <p:ext uri="{BB962C8B-B14F-4D97-AF65-F5344CB8AC3E}">
        <p14:creationId xmlns:p14="http://schemas.microsoft.com/office/powerpoint/2010/main" val="32842143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7CAC9-847C-47DA-AAB0-9833D8BE8612}"/>
              </a:ext>
            </a:extLst>
          </p:cNvPr>
          <p:cNvSpPr>
            <a:spLocks noGrp="1"/>
          </p:cNvSpPr>
          <p:nvPr>
            <p:ph type="title"/>
          </p:nvPr>
        </p:nvSpPr>
        <p:spPr/>
        <p:txBody>
          <a:bodyPr/>
          <a:lstStyle/>
          <a:p>
            <a:r>
              <a:rPr lang="en-US" dirty="0"/>
              <a:t>Closing Thoughts (1)</a:t>
            </a:r>
          </a:p>
        </p:txBody>
      </p:sp>
      <p:sp>
        <p:nvSpPr>
          <p:cNvPr id="3" name="Content Placeholder 2">
            <a:extLst>
              <a:ext uri="{FF2B5EF4-FFF2-40B4-BE49-F238E27FC236}">
                <a16:creationId xmlns:a16="http://schemas.microsoft.com/office/drawing/2014/main" id="{4386A43A-9DFB-48FD-AE63-3ECAFB6AFDE8}"/>
              </a:ext>
            </a:extLst>
          </p:cNvPr>
          <p:cNvSpPr>
            <a:spLocks noGrp="1"/>
          </p:cNvSpPr>
          <p:nvPr>
            <p:ph idx="1"/>
          </p:nvPr>
        </p:nvSpPr>
        <p:spPr/>
        <p:txBody>
          <a:bodyPr/>
          <a:lstStyle/>
          <a:p>
            <a:pPr marL="342900" indent="-342900">
              <a:buFont typeface="Arial" panose="020B0604020202020204" pitchFamily="34" charset="0"/>
              <a:buChar char="•"/>
            </a:pPr>
            <a:r>
              <a:rPr lang="en-US" dirty="0"/>
              <a:t>Engaging educational partners</a:t>
            </a:r>
          </a:p>
          <a:p>
            <a:pPr marL="342900" indent="-342900">
              <a:buFont typeface="Arial" panose="020B0604020202020204" pitchFamily="34" charset="0"/>
              <a:buChar char="•"/>
            </a:pPr>
            <a:r>
              <a:rPr lang="en-US" dirty="0"/>
              <a:t>Reflecting on prior practice/process/data</a:t>
            </a:r>
          </a:p>
          <a:p>
            <a:pPr marL="342900" indent="-342900">
              <a:buFont typeface="Arial" panose="020B0604020202020204" pitchFamily="34" charset="0"/>
              <a:buChar char="•"/>
            </a:pPr>
            <a:r>
              <a:rPr lang="en-US" dirty="0"/>
              <a:t>Basing responses on local data</a:t>
            </a:r>
          </a:p>
          <a:p>
            <a:pPr marL="342900" indent="-342900">
              <a:buFont typeface="Arial" panose="020B0604020202020204" pitchFamily="34" charset="0"/>
              <a:buChar char="•"/>
            </a:pPr>
            <a:r>
              <a:rPr lang="en-US" dirty="0"/>
              <a:t>Reviewing all responses to each self-reflection tool to ensure that all required aspects of the self-reflection tool are addressed.</a:t>
            </a:r>
          </a:p>
          <a:p>
            <a:pPr marL="342900" indent="-342900">
              <a:buFont typeface="Arial" panose="020B0604020202020204" pitchFamily="34" charset="0"/>
              <a:buChar char="•"/>
            </a:pPr>
            <a:r>
              <a:rPr lang="en-US" dirty="0"/>
              <a:t>Considering how the local indicator process can inform the LCAP development process in a meaningful way</a:t>
            </a:r>
          </a:p>
        </p:txBody>
      </p:sp>
      <p:sp>
        <p:nvSpPr>
          <p:cNvPr id="6" name="Slide Number Placeholder 5">
            <a:extLst>
              <a:ext uri="{FF2B5EF4-FFF2-40B4-BE49-F238E27FC236}">
                <a16:creationId xmlns:a16="http://schemas.microsoft.com/office/drawing/2014/main" id="{39A74CDF-734E-47C6-8546-B5B4A20CFF81}"/>
              </a:ext>
            </a:extLst>
          </p:cNvPr>
          <p:cNvSpPr>
            <a:spLocks noGrp="1"/>
          </p:cNvSpPr>
          <p:nvPr>
            <p:ph type="sldNum" sz="quarter" idx="12"/>
          </p:nvPr>
        </p:nvSpPr>
        <p:spPr/>
        <p:txBody>
          <a:bodyPr/>
          <a:lstStyle/>
          <a:p>
            <a:fld id="{294A09A9-5501-47C1-A89A-A340965A2BE2}" type="slidenum">
              <a:rPr lang="en-US" smtClean="0"/>
              <a:pPr/>
              <a:t>54</a:t>
            </a:fld>
            <a:endParaRPr lang="en-US" dirty="0"/>
          </a:p>
        </p:txBody>
      </p:sp>
    </p:spTree>
    <p:extLst>
      <p:ext uri="{BB962C8B-B14F-4D97-AF65-F5344CB8AC3E}">
        <p14:creationId xmlns:p14="http://schemas.microsoft.com/office/powerpoint/2010/main" val="19969394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2DA47A8-E25F-4D53-B844-F0C4FD41380A}"/>
              </a:ext>
            </a:extLst>
          </p:cNvPr>
          <p:cNvSpPr>
            <a:spLocks noGrp="1"/>
          </p:cNvSpPr>
          <p:nvPr>
            <p:ph type="title"/>
          </p:nvPr>
        </p:nvSpPr>
        <p:spPr/>
        <p:txBody>
          <a:bodyPr/>
          <a:lstStyle/>
          <a:p>
            <a:r>
              <a:rPr lang="en-US"/>
              <a:t>Upcoming Webinars</a:t>
            </a:r>
          </a:p>
        </p:txBody>
      </p:sp>
      <p:sp>
        <p:nvSpPr>
          <p:cNvPr id="9" name="Content Placeholder 8">
            <a:extLst>
              <a:ext uri="{FF2B5EF4-FFF2-40B4-BE49-F238E27FC236}">
                <a16:creationId xmlns:a16="http://schemas.microsoft.com/office/drawing/2014/main" id="{DF86DC5A-08F7-41B4-904D-469C652242C8}"/>
              </a:ext>
            </a:extLst>
          </p:cNvPr>
          <p:cNvSpPr>
            <a:spLocks noGrp="1"/>
          </p:cNvSpPr>
          <p:nvPr>
            <p:ph idx="1"/>
          </p:nvPr>
        </p:nvSpPr>
        <p:spPr/>
        <p:txBody>
          <a:bodyPr anchor="ctr"/>
          <a:lstStyle/>
          <a:p>
            <a:pPr marL="342900" indent="-342900">
              <a:buFont typeface="Wingdings" panose="05000000000000000000" pitchFamily="2" charset="2"/>
              <a:buChar char="Ø"/>
            </a:pPr>
            <a:r>
              <a:rPr lang="en-US" sz="3200" dirty="0"/>
              <a:t>Thursday, January 26th at </a:t>
            </a:r>
            <a:br>
              <a:rPr lang="en-US" sz="3200" dirty="0"/>
            </a:br>
            <a:r>
              <a:rPr lang="en-US" sz="3200" dirty="0"/>
              <a:t>3 p.m.</a:t>
            </a:r>
          </a:p>
          <a:p>
            <a:pPr marL="800100" lvl="1" indent="-342900">
              <a:buFont typeface="Arial" panose="020B0604020202020204" pitchFamily="34" charset="0"/>
              <a:buChar char="•"/>
            </a:pPr>
            <a:r>
              <a:rPr lang="en-US" sz="2800" dirty="0"/>
              <a:t>LCAP Required Goals</a:t>
            </a:r>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1B9C8D52-70D4-424B-975C-CAC1456A1A2B}"/>
              </a:ext>
            </a:extLst>
          </p:cNvPr>
          <p:cNvSpPr>
            <a:spLocks noGrp="1"/>
          </p:cNvSpPr>
          <p:nvPr>
            <p:ph type="sldNum" sz="quarter" idx="13"/>
          </p:nvPr>
        </p:nvSpPr>
        <p:spPr/>
        <p:txBody>
          <a:bodyPr/>
          <a:lstStyle/>
          <a:p>
            <a:fld id="{294A09A9-5501-47C1-A89A-A340965A2BE2}" type="slidenum">
              <a:rPr lang="en-US" smtClean="0"/>
              <a:pPr/>
              <a:t>55</a:t>
            </a:fld>
            <a:endParaRPr lang="en-US"/>
          </a:p>
        </p:txBody>
      </p:sp>
    </p:spTree>
    <p:extLst>
      <p:ext uri="{BB962C8B-B14F-4D97-AF65-F5344CB8AC3E}">
        <p14:creationId xmlns:p14="http://schemas.microsoft.com/office/powerpoint/2010/main" val="2040362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2D8B48-63DF-4818-BE63-913FE2F0FE4D}"/>
              </a:ext>
            </a:extLst>
          </p:cNvPr>
          <p:cNvSpPr>
            <a:spLocks noGrp="1"/>
          </p:cNvSpPr>
          <p:nvPr>
            <p:ph type="title"/>
          </p:nvPr>
        </p:nvSpPr>
        <p:spPr/>
        <p:txBody>
          <a:bodyPr/>
          <a:lstStyle/>
          <a:p>
            <a:r>
              <a:rPr lang="en-US" dirty="0"/>
              <a:t>Questions?</a:t>
            </a:r>
          </a:p>
        </p:txBody>
      </p:sp>
      <p:sp>
        <p:nvSpPr>
          <p:cNvPr id="9" name="Text Placeholder 8">
            <a:extLst>
              <a:ext uri="{FF2B5EF4-FFF2-40B4-BE49-F238E27FC236}">
                <a16:creationId xmlns:a16="http://schemas.microsoft.com/office/drawing/2014/main" id="{04F4D56D-CC3D-4649-BC81-19AFFF65BE02}"/>
              </a:ext>
            </a:extLst>
          </p:cNvPr>
          <p:cNvSpPr>
            <a:spLocks noGrp="1"/>
          </p:cNvSpPr>
          <p:nvPr>
            <p:ph idx="1"/>
          </p:nvPr>
        </p:nvSpPr>
        <p:spPr/>
        <p:txBody>
          <a:bodyPr/>
          <a:lstStyle/>
          <a:p>
            <a:r>
              <a:rPr lang="en-US" dirty="0">
                <a:solidFill>
                  <a:schemeClr val="tx2">
                    <a:lumMod val="75000"/>
                  </a:schemeClr>
                </a:solidFill>
              </a:rPr>
              <a:t>Please contact </a:t>
            </a:r>
          </a:p>
          <a:p>
            <a:r>
              <a:rPr lang="en-US" dirty="0">
                <a:solidFill>
                  <a:schemeClr val="tx2">
                    <a:lumMod val="75000"/>
                  </a:schemeClr>
                </a:solidFill>
              </a:rPr>
              <a:t>Local Agency Systems Support Office</a:t>
            </a:r>
          </a:p>
          <a:p>
            <a:r>
              <a:rPr lang="en-US" dirty="0">
                <a:solidFill>
                  <a:schemeClr val="accent6">
                    <a:lumMod val="50000"/>
                  </a:schemeClr>
                </a:solidFill>
                <a:hlinkClick r:id="rId2" tooltip="LCFF@cde.ca.gov">
                  <a:extLst>
                    <a:ext uri="{A12FA001-AC4F-418D-AE19-62706E023703}">
                      <ahyp:hlinkClr xmlns:ahyp="http://schemas.microsoft.com/office/drawing/2018/hyperlinkcolor" val="tx"/>
                    </a:ext>
                  </a:extLst>
                </a:hlinkClick>
              </a:rPr>
              <a:t>LCFF@cde.ca.gov</a:t>
            </a:r>
            <a:r>
              <a:rPr lang="en-US" dirty="0">
                <a:solidFill>
                  <a:schemeClr val="accent6">
                    <a:lumMod val="50000"/>
                  </a:schemeClr>
                </a:solidFill>
              </a:rPr>
              <a:t> </a:t>
            </a:r>
          </a:p>
          <a:p>
            <a:endParaRPr lang="en-US" dirty="0"/>
          </a:p>
        </p:txBody>
      </p:sp>
      <p:sp>
        <p:nvSpPr>
          <p:cNvPr id="7" name="Slide Number Placeholder 6">
            <a:extLst>
              <a:ext uri="{FF2B5EF4-FFF2-40B4-BE49-F238E27FC236}">
                <a16:creationId xmlns:a16="http://schemas.microsoft.com/office/drawing/2014/main" id="{D7978A7C-880D-40AB-ACE4-FE0873303EC4}"/>
              </a:ext>
            </a:extLst>
          </p:cNvPr>
          <p:cNvSpPr>
            <a:spLocks noGrp="1"/>
          </p:cNvSpPr>
          <p:nvPr>
            <p:ph type="sldNum" sz="quarter" idx="4"/>
          </p:nvPr>
        </p:nvSpPr>
        <p:spPr/>
        <p:txBody>
          <a:bodyPr/>
          <a:lstStyle/>
          <a:p>
            <a:fld id="{48F63A3B-78C7-47BE-AE5E-E10140E04643}" type="slidenum">
              <a:rPr lang="en-US" smtClean="0"/>
              <a:t>56</a:t>
            </a:fld>
            <a:endParaRPr lang="en-US"/>
          </a:p>
        </p:txBody>
      </p:sp>
    </p:spTree>
    <p:extLst>
      <p:ext uri="{BB962C8B-B14F-4D97-AF65-F5344CB8AC3E}">
        <p14:creationId xmlns:p14="http://schemas.microsoft.com/office/powerpoint/2010/main" val="24515296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5" name="Title 4">
            <a:extLst>
              <a:ext uri="{FF2B5EF4-FFF2-40B4-BE49-F238E27FC236}">
                <a16:creationId xmlns:a16="http://schemas.microsoft.com/office/drawing/2014/main" id="{AEC21DC0-3012-4B41-AECC-220DD0007B3C}"/>
              </a:ext>
            </a:extLst>
          </p:cNvPr>
          <p:cNvSpPr>
            <a:spLocks noGrp="1"/>
          </p:cNvSpPr>
          <p:nvPr>
            <p:ph type="title"/>
          </p:nvPr>
        </p:nvSpPr>
        <p:spPr/>
        <p:txBody>
          <a:bodyPr/>
          <a:lstStyle/>
          <a:p>
            <a:r>
              <a:rPr lang="en-US" dirty="0"/>
              <a:t>Thank You!</a:t>
            </a:r>
          </a:p>
        </p:txBody>
      </p:sp>
      <p:sp>
        <p:nvSpPr>
          <p:cNvPr id="8" name="Text Placeholder 7">
            <a:extLst>
              <a:ext uri="{FF2B5EF4-FFF2-40B4-BE49-F238E27FC236}">
                <a16:creationId xmlns:a16="http://schemas.microsoft.com/office/drawing/2014/main" id="{2D266D8B-54E8-420D-90A9-00EC54E588CB}"/>
              </a:ext>
            </a:extLst>
          </p:cNvPr>
          <p:cNvSpPr>
            <a:spLocks noGrp="1"/>
          </p:cNvSpPr>
          <p:nvPr>
            <p:ph type="body" idx="1"/>
          </p:nvPr>
        </p:nvSpPr>
        <p:spPr/>
        <p:txBody>
          <a:bodyPr/>
          <a:lstStyle/>
          <a:p>
            <a:r>
              <a:rPr lang="en-US" dirty="0"/>
              <a:t>We appreciate you joining us today.</a:t>
            </a:r>
          </a:p>
        </p:txBody>
      </p:sp>
      <p:sp>
        <p:nvSpPr>
          <p:cNvPr id="11" name="Slide Number Placeholder 10">
            <a:extLst>
              <a:ext uri="{FF2B5EF4-FFF2-40B4-BE49-F238E27FC236}">
                <a16:creationId xmlns:a16="http://schemas.microsoft.com/office/drawing/2014/main" id="{F203C884-9034-416B-9D56-3C98119C27EB}"/>
              </a:ext>
            </a:extLst>
          </p:cNvPr>
          <p:cNvSpPr>
            <a:spLocks noGrp="1"/>
          </p:cNvSpPr>
          <p:nvPr>
            <p:ph type="sldNum" sz="quarter" idx="13"/>
          </p:nvPr>
        </p:nvSpPr>
        <p:spPr/>
        <p:txBody>
          <a:bodyPr/>
          <a:lstStyle/>
          <a:p>
            <a:fld id="{294A09A9-5501-47C1-A89A-A340965A2BE2}" type="slidenum">
              <a:rPr lang="en-US" smtClean="0"/>
              <a:t>57</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8A9B78-B285-44B5-83E9-E427816F7733}"/>
              </a:ext>
            </a:extLst>
          </p:cNvPr>
          <p:cNvSpPr>
            <a:spLocks noGrp="1"/>
          </p:cNvSpPr>
          <p:nvPr>
            <p:ph type="title"/>
          </p:nvPr>
        </p:nvSpPr>
        <p:spPr/>
        <p:txBody>
          <a:bodyPr>
            <a:normAutofit fontScale="90000"/>
          </a:bodyPr>
          <a:lstStyle/>
          <a:p>
            <a:r>
              <a:rPr lang="en-US" dirty="0"/>
              <a:t>California’s Accountability System</a:t>
            </a:r>
          </a:p>
        </p:txBody>
      </p:sp>
      <p:sp>
        <p:nvSpPr>
          <p:cNvPr id="8" name="Text Placeholder 7">
            <a:extLst>
              <a:ext uri="{FF2B5EF4-FFF2-40B4-BE49-F238E27FC236}">
                <a16:creationId xmlns:a16="http://schemas.microsoft.com/office/drawing/2014/main" id="{186E6505-030C-40CC-BB00-8ADB1B97F736}"/>
              </a:ext>
            </a:extLst>
          </p:cNvPr>
          <p:cNvSpPr>
            <a:spLocks noGrp="1"/>
          </p:cNvSpPr>
          <p:nvPr>
            <p:ph type="body" idx="1"/>
          </p:nvPr>
        </p:nvSpPr>
        <p:spPr/>
        <p:txBody>
          <a:bodyPr/>
          <a:lstStyle/>
          <a:p>
            <a:r>
              <a:rPr lang="en-US" dirty="0">
                <a:solidFill>
                  <a:schemeClr val="tx2">
                    <a:lumMod val="75000"/>
                  </a:schemeClr>
                </a:solidFill>
              </a:rPr>
              <a:t>Improving Student Outcomes Across the State Priorities</a:t>
            </a:r>
          </a:p>
        </p:txBody>
      </p:sp>
      <p:sp>
        <p:nvSpPr>
          <p:cNvPr id="5" name="Slide Number Placeholder 4">
            <a:extLst>
              <a:ext uri="{FF2B5EF4-FFF2-40B4-BE49-F238E27FC236}">
                <a16:creationId xmlns:a16="http://schemas.microsoft.com/office/drawing/2014/main" id="{95813873-1443-425D-A6E8-D42DC1350F5F}"/>
              </a:ext>
            </a:extLst>
          </p:cNvPr>
          <p:cNvSpPr>
            <a:spLocks noGrp="1"/>
          </p:cNvSpPr>
          <p:nvPr>
            <p:ph type="sldNum" sz="quarter" idx="13"/>
          </p:nvPr>
        </p:nvSpPr>
        <p:spPr/>
        <p:txBody>
          <a:bodyPr/>
          <a:lstStyle/>
          <a:p>
            <a:fld id="{294A09A9-5501-47C1-A89A-A340965A2BE2}" type="slidenum">
              <a:rPr lang="en-US" smtClean="0"/>
              <a:pPr/>
              <a:t>6</a:t>
            </a:fld>
            <a:endParaRPr lang="en-US" dirty="0"/>
          </a:p>
        </p:txBody>
      </p:sp>
    </p:spTree>
    <p:extLst>
      <p:ext uri="{BB962C8B-B14F-4D97-AF65-F5344CB8AC3E}">
        <p14:creationId xmlns:p14="http://schemas.microsoft.com/office/powerpoint/2010/main" val="3909697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CE66D-314C-4B18-A43C-7B59BF7EB19F}"/>
              </a:ext>
            </a:extLst>
          </p:cNvPr>
          <p:cNvSpPr>
            <a:spLocks noGrp="1"/>
          </p:cNvSpPr>
          <p:nvPr>
            <p:ph type="title"/>
          </p:nvPr>
        </p:nvSpPr>
        <p:spPr/>
        <p:txBody>
          <a:bodyPr>
            <a:normAutofit fontScale="90000"/>
          </a:bodyPr>
          <a:lstStyle/>
          <a:p>
            <a:r>
              <a:rPr lang="en-US" dirty="0"/>
              <a:t>The Local Control and Accountability Plan</a:t>
            </a:r>
          </a:p>
        </p:txBody>
      </p:sp>
      <p:sp>
        <p:nvSpPr>
          <p:cNvPr id="3" name="Content Placeholder 2">
            <a:extLst>
              <a:ext uri="{FF2B5EF4-FFF2-40B4-BE49-F238E27FC236}">
                <a16:creationId xmlns:a16="http://schemas.microsoft.com/office/drawing/2014/main" id="{99AA8DAD-16C8-42BD-813D-C221457CCE7E}"/>
              </a:ext>
            </a:extLst>
          </p:cNvPr>
          <p:cNvSpPr>
            <a:spLocks noGrp="1"/>
          </p:cNvSpPr>
          <p:nvPr>
            <p:ph idx="1"/>
          </p:nvPr>
        </p:nvSpPr>
        <p:spPr>
          <a:xfrm>
            <a:off x="370390" y="2174240"/>
            <a:ext cx="11386181" cy="4061968"/>
          </a:xfrm>
        </p:spPr>
        <p:txBody>
          <a:bodyPr/>
          <a:lstStyle/>
          <a:p>
            <a:pPr lvl="0"/>
            <a:r>
              <a:rPr lang="en-US" dirty="0"/>
              <a:t>As part of the Local Control Funding Formula (LCFF) , school districts, county offices of education (COEs), and charter schools (also referred to as local educational agencies or LEAs) are required to develop, adopt, and annually update a three-year LCAP using the template adopted by the California State Board of Education (SBE)</a:t>
            </a:r>
          </a:p>
          <a:p>
            <a:pPr lvl="0"/>
            <a:r>
              <a:rPr lang="en-US" dirty="0"/>
              <a:t>The LCAP must include a description of the annual goals to be achieved for each student group for each state priority and for any local priorities identified by the local governing board or body of the school district or COE, or in the charter school petition</a:t>
            </a:r>
          </a:p>
          <a:p>
            <a:pPr lvl="0"/>
            <a:r>
              <a:rPr lang="en-US" dirty="0"/>
              <a:t>The LCAP must include an annual review of the effectiveness of the goals, actions, and services from the prior year</a:t>
            </a:r>
          </a:p>
        </p:txBody>
      </p:sp>
      <p:sp>
        <p:nvSpPr>
          <p:cNvPr id="6" name="Slide Number Placeholder 5">
            <a:extLst>
              <a:ext uri="{FF2B5EF4-FFF2-40B4-BE49-F238E27FC236}">
                <a16:creationId xmlns:a16="http://schemas.microsoft.com/office/drawing/2014/main" id="{3424C738-32D9-4CBB-903A-25C247A15D91}"/>
              </a:ext>
            </a:extLst>
          </p:cNvPr>
          <p:cNvSpPr>
            <a:spLocks noGrp="1"/>
          </p:cNvSpPr>
          <p:nvPr>
            <p:ph type="sldNum" sz="quarter" idx="12"/>
          </p:nvPr>
        </p:nvSpPr>
        <p:spPr/>
        <p:txBody>
          <a:bodyPr/>
          <a:lstStyle/>
          <a:p>
            <a:fld id="{294A09A9-5501-47C1-A89A-A340965A2BE2}" type="slidenum">
              <a:rPr lang="en-US" smtClean="0"/>
              <a:pPr/>
              <a:t>7</a:t>
            </a:fld>
            <a:endParaRPr lang="en-US" dirty="0"/>
          </a:p>
        </p:txBody>
      </p:sp>
    </p:spTree>
    <p:extLst>
      <p:ext uri="{BB962C8B-B14F-4D97-AF65-F5344CB8AC3E}">
        <p14:creationId xmlns:p14="http://schemas.microsoft.com/office/powerpoint/2010/main" val="2997823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2292B-DC8E-4B5A-98FA-D9288832825A}"/>
              </a:ext>
            </a:extLst>
          </p:cNvPr>
          <p:cNvSpPr>
            <a:spLocks noGrp="1"/>
          </p:cNvSpPr>
          <p:nvPr>
            <p:ph type="title"/>
          </p:nvPr>
        </p:nvSpPr>
        <p:spPr/>
        <p:txBody>
          <a:bodyPr/>
          <a:lstStyle/>
          <a:p>
            <a:r>
              <a:rPr lang="en-US" dirty="0"/>
              <a:t>LCFF State Priorities</a:t>
            </a:r>
          </a:p>
        </p:txBody>
      </p:sp>
      <p:sp>
        <p:nvSpPr>
          <p:cNvPr id="3" name="Content Placeholder 2">
            <a:extLst>
              <a:ext uri="{FF2B5EF4-FFF2-40B4-BE49-F238E27FC236}">
                <a16:creationId xmlns:a16="http://schemas.microsoft.com/office/drawing/2014/main" id="{00CC149F-5EAF-4EF1-B285-620D97883874}"/>
              </a:ext>
            </a:extLst>
          </p:cNvPr>
          <p:cNvSpPr>
            <a:spLocks noGrp="1"/>
          </p:cNvSpPr>
          <p:nvPr>
            <p:ph idx="1"/>
          </p:nvPr>
        </p:nvSpPr>
        <p:spPr/>
        <p:txBody>
          <a:bodyPr/>
          <a:lstStyle/>
          <a:p>
            <a:pPr marL="457200" lvl="0" indent="-457200">
              <a:buFont typeface="+mj-lt"/>
              <a:buAutoNum type="arabicPeriod"/>
            </a:pPr>
            <a:r>
              <a:rPr lang="en-US" dirty="0"/>
              <a:t>Priority 1: Appropriate teacher assignment, sufficient instructional materials, and facilities in good repair</a:t>
            </a:r>
          </a:p>
          <a:p>
            <a:pPr marL="457200" lvl="0" indent="-457200">
              <a:buFont typeface="+mj-lt"/>
              <a:buAutoNum type="arabicPeriod"/>
            </a:pPr>
            <a:r>
              <a:rPr lang="en-US" dirty="0"/>
              <a:t>Priority 2: Implementation of academic content and performance standards adopted by SBE</a:t>
            </a:r>
          </a:p>
          <a:p>
            <a:pPr marL="457200" lvl="0" indent="-457200">
              <a:buFont typeface="+mj-lt"/>
              <a:buAutoNum type="arabicPeriod"/>
            </a:pPr>
            <a:r>
              <a:rPr lang="en-US" dirty="0"/>
              <a:t>Priority 3: Parental Involvement and Family Engagement</a:t>
            </a:r>
          </a:p>
          <a:p>
            <a:pPr marL="457200" indent="-457200">
              <a:buFont typeface="+mj-lt"/>
              <a:buAutoNum type="arabicPeriod"/>
            </a:pPr>
            <a:r>
              <a:rPr lang="en-US" dirty="0"/>
              <a:t>Priority 4: Student Achievement </a:t>
            </a:r>
          </a:p>
        </p:txBody>
      </p:sp>
      <p:sp>
        <p:nvSpPr>
          <p:cNvPr id="7" name="Content Placeholder 6">
            <a:extLst>
              <a:ext uri="{FF2B5EF4-FFF2-40B4-BE49-F238E27FC236}">
                <a16:creationId xmlns:a16="http://schemas.microsoft.com/office/drawing/2014/main" id="{1BD0450F-8D12-4A0E-A34C-C7334130525E}"/>
              </a:ext>
            </a:extLst>
          </p:cNvPr>
          <p:cNvSpPr>
            <a:spLocks noGrp="1"/>
          </p:cNvSpPr>
          <p:nvPr>
            <p:ph idx="13"/>
          </p:nvPr>
        </p:nvSpPr>
        <p:spPr/>
        <p:txBody>
          <a:bodyPr/>
          <a:lstStyle/>
          <a:p>
            <a:pPr marL="457200" lvl="0" indent="-457200">
              <a:buFont typeface="+mj-lt"/>
              <a:buAutoNum type="arabicPeriod" startAt="5"/>
            </a:pPr>
            <a:r>
              <a:rPr lang="en-US" dirty="0"/>
              <a:t>Priority 5: Student Engagement</a:t>
            </a:r>
          </a:p>
          <a:p>
            <a:pPr marL="457200" lvl="0" indent="-457200">
              <a:buFont typeface="+mj-lt"/>
              <a:buAutoNum type="arabicPeriod" startAt="5"/>
            </a:pPr>
            <a:r>
              <a:rPr lang="en-US" dirty="0"/>
              <a:t>Priority 6: School Climate</a:t>
            </a:r>
          </a:p>
          <a:p>
            <a:pPr marL="457200" lvl="0" indent="-457200">
              <a:buFont typeface="+mj-lt"/>
              <a:buAutoNum type="arabicPeriod" startAt="5"/>
            </a:pPr>
            <a:r>
              <a:rPr lang="en-US" dirty="0"/>
              <a:t>Priority 7: Course Access</a:t>
            </a:r>
          </a:p>
          <a:p>
            <a:pPr marL="457200" lvl="0" indent="-457200">
              <a:buFont typeface="+mj-lt"/>
              <a:buAutoNum type="arabicPeriod" startAt="5"/>
            </a:pPr>
            <a:r>
              <a:rPr lang="en-US" dirty="0"/>
              <a:t>Priority 8: Other Student Outcomes</a:t>
            </a:r>
          </a:p>
          <a:p>
            <a:pPr marL="457200" lvl="0" indent="-457200">
              <a:buFont typeface="+mj-lt"/>
              <a:buAutoNum type="arabicPeriod" startAt="5"/>
            </a:pPr>
            <a:r>
              <a:rPr lang="en-US" dirty="0"/>
              <a:t>Priority 9: Coordination of Services for Expelled Students (COEs only)</a:t>
            </a:r>
          </a:p>
          <a:p>
            <a:pPr marL="457200" lvl="0" indent="-457200">
              <a:buFont typeface="+mj-lt"/>
              <a:buAutoNum type="arabicPeriod" startAt="5"/>
            </a:pPr>
            <a:r>
              <a:rPr lang="en-US" dirty="0"/>
              <a:t>Priority 10: Coordination of Services for Foster Youth (COEs only)</a:t>
            </a:r>
          </a:p>
        </p:txBody>
      </p:sp>
      <p:sp>
        <p:nvSpPr>
          <p:cNvPr id="6" name="Slide Number Placeholder 5">
            <a:extLst>
              <a:ext uri="{FF2B5EF4-FFF2-40B4-BE49-F238E27FC236}">
                <a16:creationId xmlns:a16="http://schemas.microsoft.com/office/drawing/2014/main" id="{20856087-B3F8-49AE-90B7-B710C71BA0F1}"/>
              </a:ext>
            </a:extLst>
          </p:cNvPr>
          <p:cNvSpPr>
            <a:spLocks noGrp="1"/>
          </p:cNvSpPr>
          <p:nvPr>
            <p:ph type="sldNum" sz="quarter" idx="12"/>
          </p:nvPr>
        </p:nvSpPr>
        <p:spPr/>
        <p:txBody>
          <a:bodyPr/>
          <a:lstStyle/>
          <a:p>
            <a:fld id="{294A09A9-5501-47C1-A89A-A340965A2BE2}" type="slidenum">
              <a:rPr lang="en-US" smtClean="0"/>
              <a:pPr/>
              <a:t>8</a:t>
            </a:fld>
            <a:endParaRPr lang="en-US" dirty="0"/>
          </a:p>
        </p:txBody>
      </p:sp>
    </p:spTree>
    <p:extLst>
      <p:ext uri="{BB962C8B-B14F-4D97-AF65-F5344CB8AC3E}">
        <p14:creationId xmlns:p14="http://schemas.microsoft.com/office/powerpoint/2010/main" val="4070971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1F975-0CAF-46C8-BEBB-2A6117A87508}"/>
              </a:ext>
            </a:extLst>
          </p:cNvPr>
          <p:cNvSpPr>
            <a:spLocks noGrp="1"/>
          </p:cNvSpPr>
          <p:nvPr>
            <p:ph type="title"/>
          </p:nvPr>
        </p:nvSpPr>
        <p:spPr/>
        <p:txBody>
          <a:bodyPr/>
          <a:lstStyle/>
          <a:p>
            <a:r>
              <a:rPr lang="en-US" dirty="0"/>
              <a:t>Multiple Measures</a:t>
            </a:r>
          </a:p>
        </p:txBody>
      </p:sp>
      <p:sp>
        <p:nvSpPr>
          <p:cNvPr id="3" name="Content Placeholder 2">
            <a:extLst>
              <a:ext uri="{FF2B5EF4-FFF2-40B4-BE49-F238E27FC236}">
                <a16:creationId xmlns:a16="http://schemas.microsoft.com/office/drawing/2014/main" id="{C73E0A21-ABE4-4A37-9E02-C68604D59704}"/>
              </a:ext>
            </a:extLst>
          </p:cNvPr>
          <p:cNvSpPr>
            <a:spLocks noGrp="1"/>
          </p:cNvSpPr>
          <p:nvPr>
            <p:ph idx="1"/>
          </p:nvPr>
        </p:nvSpPr>
        <p:spPr/>
        <p:txBody>
          <a:bodyPr/>
          <a:lstStyle/>
          <a:p>
            <a:pPr marL="342900" lvl="0" indent="-342900">
              <a:spcBef>
                <a:spcPts val="0"/>
              </a:spcBef>
              <a:spcAft>
                <a:spcPts val="1200"/>
              </a:spcAft>
              <a:buFont typeface="Arial" panose="020B0604020202020204" pitchFamily="34" charset="0"/>
              <a:buChar char="•"/>
            </a:pPr>
            <a:r>
              <a:rPr lang="en-US" dirty="0"/>
              <a:t>The Local Control Funding Formula (LCFF) created an accountability system that utilizes multiple measures to inform educators, parents, and the public of student achievement</a:t>
            </a:r>
          </a:p>
          <a:p>
            <a:pPr marL="342900" lvl="0" indent="-342900">
              <a:spcBef>
                <a:spcPts val="0"/>
              </a:spcBef>
              <a:spcAft>
                <a:spcPts val="1200"/>
              </a:spcAft>
              <a:buFont typeface="Arial" panose="020B0604020202020204" pitchFamily="34" charset="0"/>
              <a:buChar char="•"/>
            </a:pPr>
            <a:r>
              <a:rPr lang="en-US" dirty="0"/>
              <a:t>Statute required the SBE to develop evaluation rubrics to </a:t>
            </a:r>
          </a:p>
          <a:p>
            <a:pPr marL="800100" lvl="1" indent="-342900">
              <a:spcBef>
                <a:spcPts val="0"/>
              </a:spcBef>
              <a:spcAft>
                <a:spcPts val="1200"/>
              </a:spcAft>
              <a:buFont typeface="Arial" panose="020B0604020202020204" pitchFamily="34" charset="0"/>
              <a:buChar char="•"/>
            </a:pPr>
            <a:r>
              <a:rPr lang="en-US" dirty="0"/>
              <a:t>assist school districts, COEs, and charter schools (also referred to as local educational agencies or LEAs) in evaluating their strengths, weaknesses, and areas that require improvement, and</a:t>
            </a:r>
          </a:p>
          <a:p>
            <a:pPr marL="800100" lvl="1" indent="-342900">
              <a:spcBef>
                <a:spcPts val="0"/>
              </a:spcBef>
              <a:spcAft>
                <a:spcPts val="1200"/>
              </a:spcAft>
              <a:buFont typeface="Arial" panose="020B0604020202020204" pitchFamily="34" charset="0"/>
              <a:buChar char="•"/>
            </a:pPr>
            <a:r>
              <a:rPr lang="en-US" dirty="0"/>
              <a:t>assist in identifying LEAs in need of technical assistance and the specific priorities that the technical assistance should focus on</a:t>
            </a:r>
          </a:p>
        </p:txBody>
      </p:sp>
      <p:sp>
        <p:nvSpPr>
          <p:cNvPr id="6" name="Slide Number Placeholder 5">
            <a:extLst>
              <a:ext uri="{FF2B5EF4-FFF2-40B4-BE49-F238E27FC236}">
                <a16:creationId xmlns:a16="http://schemas.microsoft.com/office/drawing/2014/main" id="{3DAC5A18-B5A8-4AD7-B551-62E276679CC9}"/>
              </a:ext>
            </a:extLst>
          </p:cNvPr>
          <p:cNvSpPr>
            <a:spLocks noGrp="1"/>
          </p:cNvSpPr>
          <p:nvPr>
            <p:ph type="sldNum" sz="quarter" idx="12"/>
          </p:nvPr>
        </p:nvSpPr>
        <p:spPr/>
        <p:txBody>
          <a:bodyPr/>
          <a:lstStyle/>
          <a:p>
            <a:fld id="{294A09A9-5501-47C1-A89A-A340965A2BE2}" type="slidenum">
              <a:rPr lang="en-US" smtClean="0"/>
              <a:pPr/>
              <a:t>9</a:t>
            </a:fld>
            <a:endParaRPr lang="en-US" dirty="0"/>
          </a:p>
        </p:txBody>
      </p:sp>
    </p:spTree>
    <p:extLst>
      <p:ext uri="{BB962C8B-B14F-4D97-AF65-F5344CB8AC3E}">
        <p14:creationId xmlns:p14="http://schemas.microsoft.com/office/powerpoint/2010/main" val="100501281"/>
      </p:ext>
    </p:extLst>
  </p:cSld>
  <p:clrMapOvr>
    <a:masterClrMapping/>
  </p:clrMapOvr>
</p:sld>
</file>

<file path=ppt/theme/theme1.xml><?xml version="1.0" encoding="utf-8"?>
<a:theme xmlns:a="http://schemas.openxmlformats.org/drawingml/2006/main" name="Office Theme">
  <a:themeElements>
    <a:clrScheme name="Dark Wood">
      <a:dk1>
        <a:srgbClr val="192A2E"/>
      </a:dk1>
      <a:lt1>
        <a:srgbClr val="FFFFFF"/>
      </a:lt1>
      <a:dk2>
        <a:srgbClr val="936959"/>
      </a:dk2>
      <a:lt2>
        <a:srgbClr val="576466"/>
      </a:lt2>
      <a:accent1>
        <a:srgbClr val="192A2E"/>
      </a:accent1>
      <a:accent2>
        <a:srgbClr val="41536D"/>
      </a:accent2>
      <a:accent3>
        <a:srgbClr val="7F3A33"/>
      </a:accent3>
      <a:accent4>
        <a:srgbClr val="B2714B"/>
      </a:accent4>
      <a:accent5>
        <a:srgbClr val="D5C9BD"/>
      </a:accent5>
      <a:accent6>
        <a:srgbClr val="8D9C95"/>
      </a:accent6>
      <a:hlink>
        <a:srgbClr val="EAEAEA"/>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 Wood Template_Win32_AP_v2.potx" id="{B9172EDA-FE51-408A-92F2-9CD3D813CA97}" vid="{185EE45A-9B88-4674-B175-0BCC18C71E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958ED624E9914495CDAF2EBD17DAF8" ma:contentTypeVersion="6" ma:contentTypeDescription="Create a new document." ma:contentTypeScope="" ma:versionID="7a78ae6062381017019a4fdf858236d9">
  <xsd:schema xmlns:xsd="http://www.w3.org/2001/XMLSchema" xmlns:xs="http://www.w3.org/2001/XMLSchema" xmlns:p="http://schemas.microsoft.com/office/2006/metadata/properties" xmlns:ns2="a78d70e0-91e8-4e60-a4c3-4b51cc6663cd" xmlns:ns3="aa514974-23c0-455d-87bf-6c00d20e567c" targetNamespace="http://schemas.microsoft.com/office/2006/metadata/properties" ma:root="true" ma:fieldsID="231a903c7d809715a52d34f53dabe75f" ns2:_="" ns3:_="">
    <xsd:import namespace="a78d70e0-91e8-4e60-a4c3-4b51cc6663cd"/>
    <xsd:import namespace="aa514974-23c0-455d-87bf-6c00d20e567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8d70e0-91e8-4e60-a4c3-4b51cc6663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a514974-23c0-455d-87bf-6c00d20e567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a78d70e0-91e8-4e60-a4c3-4b51cc6663cd" xsi:nil="true"/>
  </documentManagement>
</p:properties>
</file>

<file path=customXml/itemProps1.xml><?xml version="1.0" encoding="utf-8"?>
<ds:datastoreItem xmlns:ds="http://schemas.openxmlformats.org/officeDocument/2006/customXml" ds:itemID="{5571BCEA-BFD4-4A19-A553-5C9F87CB8F22}">
  <ds:schemaRefs>
    <ds:schemaRef ds:uri="http://schemas.microsoft.com/sharepoint/v3/contenttype/forms"/>
  </ds:schemaRefs>
</ds:datastoreItem>
</file>

<file path=customXml/itemProps2.xml><?xml version="1.0" encoding="utf-8"?>
<ds:datastoreItem xmlns:ds="http://schemas.openxmlformats.org/officeDocument/2006/customXml" ds:itemID="{14F248B7-26E7-4F84-BFCF-F06EF9144F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8d70e0-91e8-4e60-a4c3-4b51cc6663cd"/>
    <ds:schemaRef ds:uri="aa514974-23c0-455d-87bf-6c00d20e56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1EA95FB-CA08-49B7-ACB3-F9D3CF51D93A}">
  <ds:schemaRefs>
    <ds:schemaRef ds:uri="http://purl.org/dc/elements/1.1/"/>
    <ds:schemaRef ds:uri="http://schemas.microsoft.com/office/2006/metadata/properties"/>
    <ds:schemaRef ds:uri="aa514974-23c0-455d-87bf-6c00d20e567c"/>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a78d70e0-91e8-4e60-a4c3-4b51cc6663cd"/>
    <ds:schemaRef ds:uri="http://www.w3.org/XML/1998/namespac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Wood Grain</Template>
  <TotalTime>0</TotalTime>
  <Words>4509</Words>
  <Application>Microsoft Office PowerPoint</Application>
  <PresentationFormat>Widescreen</PresentationFormat>
  <Paragraphs>426</Paragraphs>
  <Slides>57</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Arial</vt:lpstr>
      <vt:lpstr>Bodoni MT</vt:lpstr>
      <vt:lpstr>Calibri</vt:lpstr>
      <vt:lpstr>Calibri Light</vt:lpstr>
      <vt:lpstr>Century Gothic</vt:lpstr>
      <vt:lpstr>Trebuchet MS</vt:lpstr>
      <vt:lpstr>Wingdings</vt:lpstr>
      <vt:lpstr>Office Theme</vt:lpstr>
      <vt:lpstr>The 2023 Local Indicator Process</vt:lpstr>
      <vt:lpstr>Webinar Series</vt:lpstr>
      <vt:lpstr>Template Files</vt:lpstr>
      <vt:lpstr>Purpose</vt:lpstr>
      <vt:lpstr>Intended Audience</vt:lpstr>
      <vt:lpstr>California’s Accountability System</vt:lpstr>
      <vt:lpstr>The Local Control and Accountability Plan</vt:lpstr>
      <vt:lpstr>LCFF State Priorities</vt:lpstr>
      <vt:lpstr>Multiple Measures</vt:lpstr>
      <vt:lpstr>State and Local Indicators</vt:lpstr>
      <vt:lpstr>2022 Dashboard</vt:lpstr>
      <vt:lpstr>Informing the LCAP (diagram)</vt:lpstr>
      <vt:lpstr>The Local Indicators</vt:lpstr>
      <vt:lpstr>What are Local Indicators?</vt:lpstr>
      <vt:lpstr>Local Indicators</vt:lpstr>
      <vt:lpstr>Performance Standards</vt:lpstr>
      <vt:lpstr>Performance Ratings</vt:lpstr>
      <vt:lpstr>"Annually measure its progress"</vt:lpstr>
      <vt:lpstr>Self-Reflection Tools</vt:lpstr>
      <vt:lpstr>Reporting</vt:lpstr>
      <vt:lpstr>Reporting Timeline</vt:lpstr>
      <vt:lpstr>Dashboard Coordinator</vt:lpstr>
      <vt:lpstr>The Role of the Dashboard Coordinator (1)</vt:lpstr>
      <vt:lpstr>The Role of the Dashboard Coordinator (2)</vt:lpstr>
      <vt:lpstr>MyCDEconnect</vt:lpstr>
      <vt:lpstr>Informing the LCAP</vt:lpstr>
      <vt:lpstr>The LCAP</vt:lpstr>
      <vt:lpstr>Where does local data show up in the LCAP?</vt:lpstr>
      <vt:lpstr>Priority 1: Basic Services and Conditions</vt:lpstr>
      <vt:lpstr>Teaching Assignment Monitoring Outcome Data and the LCAP</vt:lpstr>
      <vt:lpstr>Reporting Priority 1 in the Dashboard</vt:lpstr>
      <vt:lpstr>Requirement to Reflect School-Level Data Background</vt:lpstr>
      <vt:lpstr>Example</vt:lpstr>
      <vt:lpstr>Disclaimer</vt:lpstr>
      <vt:lpstr>Example of an LEA’s Process (1 of 4) </vt:lpstr>
      <vt:lpstr>Example of an LEA’s Process (2 of 4) </vt:lpstr>
      <vt:lpstr>Example of an LEA’s Process (3 of 4) </vt:lpstr>
      <vt:lpstr>Example of an LEA’s Process (4 of 4)</vt:lpstr>
      <vt:lpstr>Example of Ratings for Building Relationships (Section 1)(1 of 2)</vt:lpstr>
      <vt:lpstr>Example of Ratings for Building Relationships (Section 1)(2 of 2)</vt:lpstr>
      <vt:lpstr>Prompt 1 Instructions</vt:lpstr>
      <vt:lpstr>Example of a Response to Prompt 1 (1 of 2)</vt:lpstr>
      <vt:lpstr>Example of a Response to Prompt 1 (2 of 2)</vt:lpstr>
      <vt:lpstr>Prompt 2 Instructions </vt:lpstr>
      <vt:lpstr>Example of a Response to Prompt 2</vt:lpstr>
      <vt:lpstr>Prompt 3 Instructions </vt:lpstr>
      <vt:lpstr>Example of a Response to Prompt 3</vt:lpstr>
      <vt:lpstr>Example: Metrics (1 of 2)</vt:lpstr>
      <vt:lpstr>Example: Metrics (2 of 2)</vt:lpstr>
      <vt:lpstr>Example: Actions (1 of 3)</vt:lpstr>
      <vt:lpstr>Example: Actions (2 of 3)</vt:lpstr>
      <vt:lpstr>Example: Actions (3 of 3)</vt:lpstr>
      <vt:lpstr>Closing Thoughts</vt:lpstr>
      <vt:lpstr>Closing Thoughts (1)</vt:lpstr>
      <vt:lpstr>Upcoming Webinars</vt:lpstr>
      <vt:lpstr>Questions?</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Local Indicator Process - LCFF (CA Dept of Education)</dc:title>
  <dc:subject>Tuesdays @ 2 webinar presentation of the 2023 Local Indicator Process.</dc:subject>
  <dc:creator/>
  <cp:keywords>lcap, local, control, accountability, plan, template, instructions, stakeholders, educational, partners, unduplicated, students, pupils</cp:keywords>
  <cp:lastModifiedBy/>
  <cp:revision>316</cp:revision>
  <dcterms:created xsi:type="dcterms:W3CDTF">2022-01-06T22:40:50Z</dcterms:created>
  <dcterms:modified xsi:type="dcterms:W3CDTF">2023-01-24T22:03:54Z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0x0101000D958ED624E9914495CDAF2EBD17DAF8</vt:lpwstr>
  </property>
</Properties>
</file>