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97"/>
  </p:notesMasterIdLst>
  <p:handoutMasterIdLst>
    <p:handoutMasterId r:id="rId98"/>
  </p:handoutMasterIdLst>
  <p:sldIdLst>
    <p:sldId id="1696" r:id="rId2"/>
    <p:sldId id="366" r:id="rId3"/>
    <p:sldId id="351" r:id="rId4"/>
    <p:sldId id="348" r:id="rId5"/>
    <p:sldId id="1697" r:id="rId6"/>
    <p:sldId id="365" r:id="rId7"/>
    <p:sldId id="1618" r:id="rId8"/>
    <p:sldId id="1617" r:id="rId9"/>
    <p:sldId id="1698" r:id="rId10"/>
    <p:sldId id="1611" r:id="rId11"/>
    <p:sldId id="361" r:id="rId12"/>
    <p:sldId id="1700" r:id="rId13"/>
    <p:sldId id="1702" r:id="rId14"/>
    <p:sldId id="1634" r:id="rId15"/>
    <p:sldId id="1620" r:id="rId16"/>
    <p:sldId id="1621" r:id="rId17"/>
    <p:sldId id="1622" r:id="rId18"/>
    <p:sldId id="1623" r:id="rId19"/>
    <p:sldId id="1624" r:id="rId20"/>
    <p:sldId id="1625" r:id="rId21"/>
    <p:sldId id="1626" r:id="rId22"/>
    <p:sldId id="1703" r:id="rId23"/>
    <p:sldId id="1704" r:id="rId24"/>
    <p:sldId id="1713" r:id="rId25"/>
    <p:sldId id="1631" r:id="rId26"/>
    <p:sldId id="1632" r:id="rId27"/>
    <p:sldId id="1604" r:id="rId28"/>
    <p:sldId id="1706" r:id="rId29"/>
    <p:sldId id="1708" r:id="rId30"/>
    <p:sldId id="610" r:id="rId31"/>
    <p:sldId id="1710" r:id="rId32"/>
    <p:sldId id="1641" r:id="rId33"/>
    <p:sldId id="1639" r:id="rId34"/>
    <p:sldId id="1711" r:id="rId35"/>
    <p:sldId id="1613" r:id="rId36"/>
    <p:sldId id="1712" r:id="rId37"/>
    <p:sldId id="1605" r:id="rId38"/>
    <p:sldId id="574" r:id="rId39"/>
    <p:sldId id="362" r:id="rId40"/>
    <p:sldId id="364" r:id="rId41"/>
    <p:sldId id="1661" r:id="rId42"/>
    <p:sldId id="1662" r:id="rId43"/>
    <p:sldId id="1644" r:id="rId44"/>
    <p:sldId id="1646" r:id="rId45"/>
    <p:sldId id="1647" r:id="rId46"/>
    <p:sldId id="1648" r:id="rId47"/>
    <p:sldId id="1649" r:id="rId48"/>
    <p:sldId id="1650" r:id="rId49"/>
    <p:sldId id="1651" r:id="rId50"/>
    <p:sldId id="1652" r:id="rId51"/>
    <p:sldId id="1654" r:id="rId52"/>
    <p:sldId id="1653" r:id="rId53"/>
    <p:sldId id="1645" r:id="rId54"/>
    <p:sldId id="1665" r:id="rId55"/>
    <p:sldId id="1719" r:id="rId56"/>
    <p:sldId id="1656" r:id="rId57"/>
    <p:sldId id="1657" r:id="rId58"/>
    <p:sldId id="1642" r:id="rId59"/>
    <p:sldId id="368" r:id="rId60"/>
    <p:sldId id="1643" r:id="rId61"/>
    <p:sldId id="1659" r:id="rId62"/>
    <p:sldId id="1606" r:id="rId63"/>
    <p:sldId id="575" r:id="rId64"/>
    <p:sldId id="1609" r:id="rId65"/>
    <p:sldId id="1660" r:id="rId66"/>
    <p:sldId id="1714" r:id="rId67"/>
    <p:sldId id="1607" r:id="rId68"/>
    <p:sldId id="577" r:id="rId69"/>
    <p:sldId id="1664" r:id="rId70"/>
    <p:sldId id="1667" r:id="rId71"/>
    <p:sldId id="1693" r:id="rId72"/>
    <p:sldId id="1668" r:id="rId73"/>
    <p:sldId id="1671" r:id="rId74"/>
    <p:sldId id="1670" r:id="rId75"/>
    <p:sldId id="1672" r:id="rId76"/>
    <p:sldId id="1658" r:id="rId77"/>
    <p:sldId id="1673" r:id="rId78"/>
    <p:sldId id="1674" r:id="rId79"/>
    <p:sldId id="1675" r:id="rId80"/>
    <p:sldId id="1676" r:id="rId81"/>
    <p:sldId id="1715" r:id="rId82"/>
    <p:sldId id="1677" r:id="rId83"/>
    <p:sldId id="1608" r:id="rId84"/>
    <p:sldId id="545" r:id="rId85"/>
    <p:sldId id="1716" r:id="rId86"/>
    <p:sldId id="1679" r:id="rId87"/>
    <p:sldId id="1680" r:id="rId88"/>
    <p:sldId id="1681" r:id="rId89"/>
    <p:sldId id="1717" r:id="rId90"/>
    <p:sldId id="273" r:id="rId91"/>
    <p:sldId id="1718" r:id="rId92"/>
    <p:sldId id="1699" r:id="rId93"/>
    <p:sldId id="1701" r:id="rId94"/>
    <p:sldId id="1707" r:id="rId95"/>
    <p:sldId id="170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5050"/>
    <a:srgbClr val="BDD6EE"/>
    <a:srgbClr val="DEEAF6"/>
    <a:srgbClr val="C5E2FF"/>
    <a:srgbClr val="3399FF"/>
    <a:srgbClr val="D2EFF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9" d="100"/>
          <a:sy n="69" d="100"/>
        </p:scale>
        <p:origin x="48" y="14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C4A2F-3A15-4F6B-A8A5-93F64ED85FA5}"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33B46AB4-7633-4EC1-93BB-9D66D06AB227}">
      <dgm:prSet phldrT="[Text]" phldr="0" custT="1"/>
      <dgm:spPr>
        <a:solidFill>
          <a:schemeClr val="accent5">
            <a:lumMod val="75000"/>
          </a:schemeClr>
        </a:solidFill>
      </dgm:spPr>
      <dgm:t>
        <a:bodyPr/>
        <a:lstStyle/>
        <a:p>
          <a:r>
            <a:rPr lang="en-US" sz="2400" dirty="0"/>
            <a:t>Reflect</a:t>
          </a:r>
        </a:p>
      </dgm:t>
    </dgm:pt>
    <dgm:pt modelId="{599E2D38-5C53-4B1A-A8DC-0659CE9AC2C6}" type="parTrans" cxnId="{DC45AEBE-6AC8-4EF6-A5A5-F41E14D4317E}">
      <dgm:prSet/>
      <dgm:spPr/>
      <dgm:t>
        <a:bodyPr/>
        <a:lstStyle/>
        <a:p>
          <a:endParaRPr lang="en-US"/>
        </a:p>
      </dgm:t>
    </dgm:pt>
    <dgm:pt modelId="{6FCC89EA-410A-43E7-BC63-66654B6C6CED}" type="sibTrans" cxnId="{DC45AEBE-6AC8-4EF6-A5A5-F41E14D4317E}">
      <dgm:prSet/>
      <dgm:spPr/>
      <dgm:t>
        <a:bodyPr/>
        <a:lstStyle/>
        <a:p>
          <a:endParaRPr lang="en-US"/>
        </a:p>
      </dgm:t>
    </dgm:pt>
    <dgm:pt modelId="{FF01D1E9-422D-471B-90B2-9241CE0668C6}">
      <dgm:prSet phldrT="[Text]" phldr="0" custT="1"/>
      <dgm:spPr>
        <a:solidFill>
          <a:schemeClr val="accent5">
            <a:lumMod val="75000"/>
          </a:schemeClr>
        </a:solidFill>
      </dgm:spPr>
      <dgm:t>
        <a:bodyPr/>
        <a:lstStyle/>
        <a:p>
          <a:r>
            <a:rPr lang="en-US" sz="2400" dirty="0"/>
            <a:t>Review</a:t>
          </a:r>
        </a:p>
      </dgm:t>
    </dgm:pt>
    <dgm:pt modelId="{D791E353-DEEA-485A-9B17-93E2D4D681C5}" type="parTrans" cxnId="{D9C43CE2-D721-41D0-97E8-03120C1FE4CD}">
      <dgm:prSet/>
      <dgm:spPr/>
      <dgm:t>
        <a:bodyPr/>
        <a:lstStyle/>
        <a:p>
          <a:endParaRPr lang="en-US"/>
        </a:p>
      </dgm:t>
    </dgm:pt>
    <dgm:pt modelId="{EBF29681-3583-4B46-B438-1E11B95D2CC0}" type="sibTrans" cxnId="{D9C43CE2-D721-41D0-97E8-03120C1FE4CD}">
      <dgm:prSet/>
      <dgm:spPr/>
      <dgm:t>
        <a:bodyPr/>
        <a:lstStyle/>
        <a:p>
          <a:endParaRPr lang="en-US"/>
        </a:p>
      </dgm:t>
    </dgm:pt>
    <dgm:pt modelId="{5CE9887A-EE2A-43AF-B3DF-BEFDDFB56B6A}">
      <dgm:prSet phldrT="[Text]" phldr="0" custT="1"/>
      <dgm:spPr>
        <a:solidFill>
          <a:schemeClr val="accent5">
            <a:lumMod val="75000"/>
          </a:schemeClr>
        </a:solidFill>
      </dgm:spPr>
      <dgm:t>
        <a:bodyPr/>
        <a:lstStyle/>
        <a:p>
          <a:r>
            <a:rPr lang="en-US" sz="2400" dirty="0"/>
            <a:t>Refine</a:t>
          </a:r>
        </a:p>
      </dgm:t>
    </dgm:pt>
    <dgm:pt modelId="{508E7DAC-F055-412D-9AE8-DCC9C255DE71}" type="parTrans" cxnId="{B16B91AD-9EE8-464A-9FDD-E53C882CFE37}">
      <dgm:prSet/>
      <dgm:spPr/>
      <dgm:t>
        <a:bodyPr/>
        <a:lstStyle/>
        <a:p>
          <a:endParaRPr lang="en-US"/>
        </a:p>
      </dgm:t>
    </dgm:pt>
    <dgm:pt modelId="{C9F27376-4242-429A-933E-155CF4089A79}" type="sibTrans" cxnId="{B16B91AD-9EE8-464A-9FDD-E53C882CFE37}">
      <dgm:prSet/>
      <dgm:spPr/>
      <dgm:t>
        <a:bodyPr/>
        <a:lstStyle/>
        <a:p>
          <a:endParaRPr lang="en-US"/>
        </a:p>
      </dgm:t>
    </dgm:pt>
    <dgm:pt modelId="{096FBE00-B5A3-46F0-96DD-43753E62867D}" type="pres">
      <dgm:prSet presAssocID="{A8AC4A2F-3A15-4F6B-A8A5-93F64ED85FA5}" presName="Name0" presStyleCnt="0">
        <dgm:presLayoutVars>
          <dgm:dir/>
          <dgm:resizeHandles val="exact"/>
        </dgm:presLayoutVars>
      </dgm:prSet>
      <dgm:spPr/>
    </dgm:pt>
    <dgm:pt modelId="{9897CBD7-F292-402D-B882-3EBBD3A98913}" type="pres">
      <dgm:prSet presAssocID="{A8AC4A2F-3A15-4F6B-A8A5-93F64ED85FA5}" presName="cycle" presStyleCnt="0"/>
      <dgm:spPr/>
    </dgm:pt>
    <dgm:pt modelId="{4B524579-AB10-437C-9B66-AFEF780AAEFE}" type="pres">
      <dgm:prSet presAssocID="{33B46AB4-7633-4EC1-93BB-9D66D06AB227}" presName="nodeFirstNode" presStyleLbl="node1" presStyleIdx="0" presStyleCnt="3" custScaleX="71859" custScaleY="68492">
        <dgm:presLayoutVars>
          <dgm:bulletEnabled val="1"/>
        </dgm:presLayoutVars>
      </dgm:prSet>
      <dgm:spPr/>
    </dgm:pt>
    <dgm:pt modelId="{E929B349-CAAE-4F83-AD0A-1D5621250205}" type="pres">
      <dgm:prSet presAssocID="{6FCC89EA-410A-43E7-BC63-66654B6C6CED}" presName="sibTransFirstNode" presStyleLbl="bgShp" presStyleIdx="0" presStyleCnt="1"/>
      <dgm:spPr/>
    </dgm:pt>
    <dgm:pt modelId="{C802629D-28E9-4E5B-BB53-66680AD40872}" type="pres">
      <dgm:prSet presAssocID="{FF01D1E9-422D-471B-90B2-9241CE0668C6}" presName="nodeFollowingNodes" presStyleLbl="node1" presStyleIdx="1" presStyleCnt="3" custScaleX="78524" custScaleY="66964" custRadScaleRad="96073" custRadScaleInc="-23157">
        <dgm:presLayoutVars>
          <dgm:bulletEnabled val="1"/>
        </dgm:presLayoutVars>
      </dgm:prSet>
      <dgm:spPr/>
    </dgm:pt>
    <dgm:pt modelId="{EBED057B-6E07-4FA6-82E1-B927540F52C2}" type="pres">
      <dgm:prSet presAssocID="{5CE9887A-EE2A-43AF-B3DF-BEFDDFB56B6A}" presName="nodeFollowingNodes" presStyleLbl="node1" presStyleIdx="2" presStyleCnt="3" custScaleX="57286" custScaleY="66964" custRadScaleRad="90951" custRadScaleInc="18820">
        <dgm:presLayoutVars>
          <dgm:bulletEnabled val="1"/>
        </dgm:presLayoutVars>
      </dgm:prSet>
      <dgm:spPr/>
    </dgm:pt>
  </dgm:ptLst>
  <dgm:cxnLst>
    <dgm:cxn modelId="{4246D150-A090-4D84-B89C-30B244C236B6}" type="presOf" srcId="{FF01D1E9-422D-471B-90B2-9241CE0668C6}" destId="{C802629D-28E9-4E5B-BB53-66680AD40872}" srcOrd="0" destOrd="0" presId="urn:microsoft.com/office/officeart/2005/8/layout/cycle3"/>
    <dgm:cxn modelId="{72315F8E-4BFC-4737-9886-F2BB54D1648A}" type="presOf" srcId="{A8AC4A2F-3A15-4F6B-A8A5-93F64ED85FA5}" destId="{096FBE00-B5A3-46F0-96DD-43753E62867D}" srcOrd="0" destOrd="0" presId="urn:microsoft.com/office/officeart/2005/8/layout/cycle3"/>
    <dgm:cxn modelId="{DE0CEE9D-FD98-4E3A-9200-2A759BC49228}" type="presOf" srcId="{5CE9887A-EE2A-43AF-B3DF-BEFDDFB56B6A}" destId="{EBED057B-6E07-4FA6-82E1-B927540F52C2}" srcOrd="0" destOrd="0" presId="urn:microsoft.com/office/officeart/2005/8/layout/cycle3"/>
    <dgm:cxn modelId="{B16B91AD-9EE8-464A-9FDD-E53C882CFE37}" srcId="{A8AC4A2F-3A15-4F6B-A8A5-93F64ED85FA5}" destId="{5CE9887A-EE2A-43AF-B3DF-BEFDDFB56B6A}" srcOrd="2" destOrd="0" parTransId="{508E7DAC-F055-412D-9AE8-DCC9C255DE71}" sibTransId="{C9F27376-4242-429A-933E-155CF4089A79}"/>
    <dgm:cxn modelId="{DC45AEBE-6AC8-4EF6-A5A5-F41E14D4317E}" srcId="{A8AC4A2F-3A15-4F6B-A8A5-93F64ED85FA5}" destId="{33B46AB4-7633-4EC1-93BB-9D66D06AB227}" srcOrd="0" destOrd="0" parTransId="{599E2D38-5C53-4B1A-A8DC-0659CE9AC2C6}" sibTransId="{6FCC89EA-410A-43E7-BC63-66654B6C6CED}"/>
    <dgm:cxn modelId="{3B95F3D3-B392-4AA0-93F1-48A349AFA69E}" type="presOf" srcId="{6FCC89EA-410A-43E7-BC63-66654B6C6CED}" destId="{E929B349-CAAE-4F83-AD0A-1D5621250205}" srcOrd="0" destOrd="0" presId="urn:microsoft.com/office/officeart/2005/8/layout/cycle3"/>
    <dgm:cxn modelId="{D7757ADC-3AA1-4EEB-B0D7-3E953215C239}" type="presOf" srcId="{33B46AB4-7633-4EC1-93BB-9D66D06AB227}" destId="{4B524579-AB10-437C-9B66-AFEF780AAEFE}" srcOrd="0" destOrd="0" presId="urn:microsoft.com/office/officeart/2005/8/layout/cycle3"/>
    <dgm:cxn modelId="{D9C43CE2-D721-41D0-97E8-03120C1FE4CD}" srcId="{A8AC4A2F-3A15-4F6B-A8A5-93F64ED85FA5}" destId="{FF01D1E9-422D-471B-90B2-9241CE0668C6}" srcOrd="1" destOrd="0" parTransId="{D791E353-DEEA-485A-9B17-93E2D4D681C5}" sibTransId="{EBF29681-3583-4B46-B438-1E11B95D2CC0}"/>
    <dgm:cxn modelId="{394AFB34-C6E7-473F-9112-9BD2993B3683}" type="presParOf" srcId="{096FBE00-B5A3-46F0-96DD-43753E62867D}" destId="{9897CBD7-F292-402D-B882-3EBBD3A98913}" srcOrd="0" destOrd="0" presId="urn:microsoft.com/office/officeart/2005/8/layout/cycle3"/>
    <dgm:cxn modelId="{04677092-41CD-4D00-89FE-5F1110E162FA}" type="presParOf" srcId="{9897CBD7-F292-402D-B882-3EBBD3A98913}" destId="{4B524579-AB10-437C-9B66-AFEF780AAEFE}" srcOrd="0" destOrd="0" presId="urn:microsoft.com/office/officeart/2005/8/layout/cycle3"/>
    <dgm:cxn modelId="{D1E44BAF-0A7C-42D7-839D-1AC7F3A8ADEA}" type="presParOf" srcId="{9897CBD7-F292-402D-B882-3EBBD3A98913}" destId="{E929B349-CAAE-4F83-AD0A-1D5621250205}" srcOrd="1" destOrd="0" presId="urn:microsoft.com/office/officeart/2005/8/layout/cycle3"/>
    <dgm:cxn modelId="{8201697D-8349-4359-958A-00FF944A0B77}" type="presParOf" srcId="{9897CBD7-F292-402D-B882-3EBBD3A98913}" destId="{C802629D-28E9-4E5B-BB53-66680AD40872}" srcOrd="2" destOrd="0" presId="urn:microsoft.com/office/officeart/2005/8/layout/cycle3"/>
    <dgm:cxn modelId="{D346ADBC-D64A-4B09-9AAD-46B1695863C8}" type="presParOf" srcId="{9897CBD7-F292-402D-B882-3EBBD3A98913}" destId="{EBED057B-6E07-4FA6-82E1-B927540F52C2}"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9B349-CAAE-4F83-AD0A-1D5621250205}">
      <dsp:nvSpPr>
        <dsp:cNvPr id="0" name=""/>
        <dsp:cNvSpPr/>
      </dsp:nvSpPr>
      <dsp:spPr>
        <a:xfrm>
          <a:off x="587340" y="551118"/>
          <a:ext cx="3217840" cy="3217840"/>
        </a:xfrm>
        <a:prstGeom prst="circularArrow">
          <a:avLst>
            <a:gd name="adj1" fmla="val 5689"/>
            <a:gd name="adj2" fmla="val 340510"/>
            <a:gd name="adj3" fmla="val 13661378"/>
            <a:gd name="adj4" fmla="val 17450029"/>
            <a:gd name="adj5" fmla="val 5908"/>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24579-AB10-437C-9B66-AFEF780AAEFE}">
      <dsp:nvSpPr>
        <dsp:cNvPr id="0" name=""/>
        <dsp:cNvSpPr/>
      </dsp:nvSpPr>
      <dsp:spPr>
        <a:xfrm>
          <a:off x="1411745" y="599757"/>
          <a:ext cx="1569032" cy="747757"/>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Reflect</a:t>
          </a:r>
        </a:p>
      </dsp:txBody>
      <dsp:txXfrm>
        <a:off x="1448247" y="636259"/>
        <a:ext cx="1496028" cy="674753"/>
      </dsp:txXfrm>
    </dsp:sp>
    <dsp:sp modelId="{C802629D-28E9-4E5B-BB53-66680AD40872}">
      <dsp:nvSpPr>
        <dsp:cNvPr id="0" name=""/>
        <dsp:cNvSpPr/>
      </dsp:nvSpPr>
      <dsp:spPr>
        <a:xfrm>
          <a:off x="2674675" y="2231691"/>
          <a:ext cx="1714561" cy="731075"/>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Review</a:t>
          </a:r>
        </a:p>
      </dsp:txBody>
      <dsp:txXfrm>
        <a:off x="2710363" y="2267379"/>
        <a:ext cx="1643185" cy="659699"/>
      </dsp:txXfrm>
    </dsp:sp>
    <dsp:sp modelId="{EBED057B-6E07-4FA6-82E1-B927540F52C2}">
      <dsp:nvSpPr>
        <dsp:cNvPr id="0" name=""/>
        <dsp:cNvSpPr/>
      </dsp:nvSpPr>
      <dsp:spPr>
        <a:xfrm>
          <a:off x="323171" y="2305814"/>
          <a:ext cx="1250832" cy="731075"/>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Refine</a:t>
          </a:r>
        </a:p>
      </dsp:txBody>
      <dsp:txXfrm>
        <a:off x="358859" y="2341502"/>
        <a:ext cx="1179456" cy="65969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26D3B-A842-4D45-852C-62BEF856D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CAC8A44-69AC-4E7F-A872-AF38C78B96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D3E7A1-554A-4C4C-B50A-4CE3CCC57540}" type="datetimeFigureOut">
              <a:rPr lang="en-US" smtClean="0"/>
              <a:t>4/27/2026</a:t>
            </a:fld>
            <a:endParaRPr lang="en-US" dirty="0"/>
          </a:p>
        </p:txBody>
      </p:sp>
      <p:sp>
        <p:nvSpPr>
          <p:cNvPr id="4" name="Footer Placeholder 3">
            <a:extLst>
              <a:ext uri="{FF2B5EF4-FFF2-40B4-BE49-F238E27FC236}">
                <a16:creationId xmlns:a16="http://schemas.microsoft.com/office/drawing/2014/main" id="{2FED8AC2-4250-4798-8C65-BE81E0746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04545EA-290A-486D-A31F-D71167BFCC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3941FD-E006-40E2-B340-6286CD553DB4}" type="slidenum">
              <a:rPr lang="en-US" smtClean="0"/>
              <a:t>‹#›</a:t>
            </a:fld>
            <a:endParaRPr lang="en-US" dirty="0"/>
          </a:p>
        </p:txBody>
      </p:sp>
    </p:spTree>
    <p:extLst>
      <p:ext uri="{BB962C8B-B14F-4D97-AF65-F5344CB8AC3E}">
        <p14:creationId xmlns:p14="http://schemas.microsoft.com/office/powerpoint/2010/main" val="31200960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63ECC-78D2-4E8A-A700-59972B31285C}" type="datetimeFigureOut">
              <a:rPr lang="en-US" smtClean="0"/>
              <a:t>4/27/2026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61EF0-BB50-46E2-AC40-CAE3182A294D}" type="slidenum">
              <a:rPr lang="en-US" smtClean="0"/>
              <a:t>‹#›</a:t>
            </a:fld>
            <a:endParaRPr lang="en-US" dirty="0"/>
          </a:p>
        </p:txBody>
      </p:sp>
    </p:spTree>
    <p:extLst>
      <p:ext uri="{BB962C8B-B14F-4D97-AF65-F5344CB8AC3E}">
        <p14:creationId xmlns:p14="http://schemas.microsoft.com/office/powerpoint/2010/main" val="168993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7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4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4DE2599-B6DD-4604-94C4-ECDEF8D6962A}" type="slidenum">
              <a:rPr lang="en-US" smtClean="0"/>
              <a:t>27</a:t>
            </a:fld>
            <a:endParaRPr lang="en-US"/>
          </a:p>
        </p:txBody>
      </p:sp>
    </p:spTree>
    <p:extLst>
      <p:ext uri="{BB962C8B-B14F-4D97-AF65-F5344CB8AC3E}">
        <p14:creationId xmlns:p14="http://schemas.microsoft.com/office/powerpoint/2010/main" val="20773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F7217-DCD2-4464-83F8-20BAF65FF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3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7" name="Freeform: Shape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55" name="Picture Placeholder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a:noAutofit/>
          </a:bodyPr>
          <a:lstStyle>
            <a:lvl1pPr marL="0" indent="0" algn="ctr">
              <a:buNone/>
              <a:defRPr/>
            </a:lvl1pPr>
          </a:lstStyle>
          <a:p>
            <a:r>
              <a:rPr lang="en-US" dirty="0"/>
              <a:t>Click to add photo</a:t>
            </a:r>
          </a:p>
        </p:txBody>
      </p:sp>
      <p:sp>
        <p:nvSpPr>
          <p:cNvPr id="24" name="Title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22D0890-7514-AFEE-C7EC-2D7B9F9D3AAE}"/>
              </a:ext>
            </a:extLst>
          </p:cNvPr>
          <p:cNvSpPr>
            <a:spLocks noGrp="1"/>
          </p:cNvSpPr>
          <p:nvPr>
            <p:ph sz="quarter" idx="11"/>
          </p:nvPr>
        </p:nvSpPr>
        <p:spPr>
          <a:xfrm>
            <a:off x="1403350" y="6126163"/>
            <a:ext cx="9402763" cy="6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76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647115" y="609600"/>
            <a:ext cx="3193366" cy="5748997"/>
          </a:xfrm>
        </p:spPr>
        <p:txBody>
          <a:bodyPr/>
          <a:lstStyle/>
          <a:p>
            <a:r>
              <a:rPr lang="en-US" dirty="0"/>
              <a:t>Click to edit Master title style</a:t>
            </a:r>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4079631" y="609601"/>
            <a:ext cx="6491532" cy="5748996"/>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99858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a:lstStyle>
            <a:lvl1pPr>
              <a:defRPr/>
            </a:lvl1pPr>
          </a:lstStyle>
          <a:p>
            <a:pPr lvl="0"/>
            <a:r>
              <a:rPr lang="en-US" dirty="0"/>
              <a:t>Click to add content</a:t>
            </a:r>
          </a:p>
        </p:txBody>
      </p:sp>
      <p:sp>
        <p:nvSpPr>
          <p:cNvPr id="16" name="Footer Placeholder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7" name="Slide Number Placeholder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8" name="Date Placeholder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11612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useBgFill="1">
        <p:nvSpPr>
          <p:cNvPr id="10" name="Freeform: Shape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1" name="Freeform: Shape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9" name="Freeform: Shape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useBgFill="1">
        <p:nvSpPr>
          <p:cNvPr id="15" name="Freeform: Shape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5" name="Freeform: Shape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anchor="ctr">
            <a:noAutofit/>
          </a:bodyPr>
          <a:lstStyle>
            <a:lvl1pPr marL="0" indent="0" algn="ctr">
              <a:buNone/>
              <a:defRPr/>
            </a:lvl1pPr>
          </a:lstStyle>
          <a:p>
            <a:r>
              <a:rPr lang="en-US" dirty="0"/>
              <a:t>Click to add photo</a:t>
            </a:r>
          </a:p>
        </p:txBody>
      </p:sp>
      <p:sp>
        <p:nvSpPr>
          <p:cNvPr id="8" name="Title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a:normAutofit/>
          </a:bodyPr>
          <a:lstStyle>
            <a:lvl1pPr algn="ctr">
              <a:defRPr sz="40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27" name="Slide Number Placeholder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4" name="Content Placeholder 3">
            <a:extLst>
              <a:ext uri="{FF2B5EF4-FFF2-40B4-BE49-F238E27FC236}">
                <a16:creationId xmlns:a16="http://schemas.microsoft.com/office/drawing/2014/main" id="{E2F79AA6-28A0-8E7D-A4E1-55F1F3161E90}"/>
              </a:ext>
            </a:extLst>
          </p:cNvPr>
          <p:cNvSpPr>
            <a:spLocks noGrp="1"/>
          </p:cNvSpPr>
          <p:nvPr>
            <p:ph sz="quarter" idx="14"/>
          </p:nvPr>
        </p:nvSpPr>
        <p:spPr>
          <a:xfrm>
            <a:off x="5718175" y="3843338"/>
            <a:ext cx="4762500" cy="74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406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2" name="Slide Number Placeholder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a:lstStyle>
            <a:lvl1pPr>
              <a:defRPr/>
            </a:lvl1pPr>
          </a:lstStyle>
          <a:p>
            <a:pPr lvl="0"/>
            <a:r>
              <a:rPr lang="en-US" dirty="0"/>
              <a:t>Click to add content</a:t>
            </a:r>
          </a:p>
        </p:txBody>
      </p:sp>
      <p:sp>
        <p:nvSpPr>
          <p:cNvPr id="13" name="Date Placeholder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5" name="Rectangle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6" name="Rectangle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Rectangle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Rectangle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64451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2" name="Slide Number Placeholder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1720933"/>
          </a:xfrm>
        </p:spPr>
        <p:txBody>
          <a:bodyPr/>
          <a:lstStyle>
            <a:lvl1pPr>
              <a:defRPr/>
            </a:lvl1pPr>
          </a:lstStyle>
          <a:p>
            <a:pPr lvl="0"/>
            <a:r>
              <a:rPr lang="en-US" dirty="0"/>
              <a:t>Click to add content</a:t>
            </a:r>
          </a:p>
        </p:txBody>
      </p:sp>
      <p:sp>
        <p:nvSpPr>
          <p:cNvPr id="13" name="Date Placeholder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2" name="Content Placeholder 2">
            <a:extLst>
              <a:ext uri="{FF2B5EF4-FFF2-40B4-BE49-F238E27FC236}">
                <a16:creationId xmlns:a16="http://schemas.microsoft.com/office/drawing/2014/main" id="{AE98B7E9-67D5-26AA-657E-958AF74C9378}"/>
              </a:ext>
            </a:extLst>
          </p:cNvPr>
          <p:cNvSpPr>
            <a:spLocks noGrp="1"/>
          </p:cNvSpPr>
          <p:nvPr>
            <p:ph sz="quarter" idx="14" hasCustomPrompt="1"/>
          </p:nvPr>
        </p:nvSpPr>
        <p:spPr>
          <a:xfrm>
            <a:off x="755650" y="3886284"/>
            <a:ext cx="10166350" cy="1720933"/>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2650637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2" name="Slide Number Placeholder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3" name="Date Placeholder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118952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a:lstStyle>
            <a:lvl1pPr algn="ctr">
              <a:defRPr/>
            </a:lvl1pPr>
          </a:lstStyle>
          <a:p>
            <a:pPr algn="ctr"/>
            <a:r>
              <a:rPr lang="en-US"/>
              <a:t>Click to edit Master title style</a:t>
            </a:r>
            <a:endParaRPr lang="en-US" dirty="0"/>
          </a:p>
        </p:txBody>
      </p:sp>
      <p:sp>
        <p:nvSpPr>
          <p:cNvPr id="13" name="Freeform: Shape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2" name="Slide Number Placeholder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a:lstStyle>
            <a:lvl1pPr>
              <a:defRPr>
                <a:latin typeface="Arial" panose="020B0604020202020204" pitchFamily="34" charset="0"/>
                <a:cs typeface="Arial" panose="020B0604020202020204" pitchFamily="34" charset="0"/>
              </a:defRPr>
            </a:lvl1pPr>
          </a:lstStyle>
          <a:p>
            <a:pPr>
              <a:defRPr/>
            </a:pPr>
            <a:fld id="{F4F66505-CBE9-4DDE-B6B8-8F5BDC18C943}" type="slidenum">
              <a:rPr lang="en-US" smtClean="0">
                <a:solidFill>
                  <a:prstClr val="black">
                    <a:lumMod val="85000"/>
                    <a:lumOff val="15000"/>
                  </a:prstClr>
                </a:solidFill>
              </a:rPr>
              <a:pPr>
                <a:defRPr/>
              </a:pPr>
              <a:t>‹#›</a:t>
            </a:fld>
            <a:endParaRPr lang="en-US" dirty="0">
              <a:solidFill>
                <a:prstClr val="black">
                  <a:lumMod val="85000"/>
                  <a:lumOff val="15000"/>
                </a:prstClr>
              </a:solidFill>
              <a:cs typeface="Arial" panose="020B0604020202020204" pitchFamily="34" charset="0"/>
            </a:endParaRPr>
          </a:p>
        </p:txBody>
      </p:sp>
      <p:sp>
        <p:nvSpPr>
          <p:cNvPr id="3" name="Content Placeholder 2">
            <a:extLst>
              <a:ext uri="{FF2B5EF4-FFF2-40B4-BE49-F238E27FC236}">
                <a16:creationId xmlns:a16="http://schemas.microsoft.com/office/drawing/2014/main" id="{C27F60DA-0593-5A8D-B8D6-227C2B4C96C0}"/>
              </a:ext>
            </a:extLst>
          </p:cNvPr>
          <p:cNvSpPr>
            <a:spLocks noGrp="1"/>
          </p:cNvSpPr>
          <p:nvPr>
            <p:ph sz="quarter" idx="13"/>
          </p:nvPr>
        </p:nvSpPr>
        <p:spPr>
          <a:xfrm>
            <a:off x="1054100" y="1487488"/>
            <a:ext cx="4913313"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68B2D49-8E9E-B666-2E8F-0E1BF536FF8E}"/>
              </a:ext>
            </a:extLst>
          </p:cNvPr>
          <p:cNvSpPr>
            <a:spLocks noGrp="1"/>
          </p:cNvSpPr>
          <p:nvPr>
            <p:ph sz="quarter" idx="14"/>
          </p:nvPr>
        </p:nvSpPr>
        <p:spPr>
          <a:xfrm>
            <a:off x="1054100" y="2386013"/>
            <a:ext cx="4913313" cy="3549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D58A15C3-28EA-A2FC-EC53-EEE08D979B97}"/>
              </a:ext>
            </a:extLst>
          </p:cNvPr>
          <p:cNvSpPr>
            <a:spLocks noGrp="1"/>
          </p:cNvSpPr>
          <p:nvPr>
            <p:ph sz="quarter" idx="15"/>
          </p:nvPr>
        </p:nvSpPr>
        <p:spPr>
          <a:xfrm>
            <a:off x="6292850" y="1487488"/>
            <a:ext cx="484505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E4E1384-EAED-34EB-7142-FB4CF52CDBC9}"/>
              </a:ext>
            </a:extLst>
          </p:cNvPr>
          <p:cNvSpPr>
            <a:spLocks noGrp="1"/>
          </p:cNvSpPr>
          <p:nvPr>
            <p:ph sz="quarter" idx="16"/>
          </p:nvPr>
        </p:nvSpPr>
        <p:spPr>
          <a:xfrm>
            <a:off x="6292850" y="2386013"/>
            <a:ext cx="5083175" cy="354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676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2 Column 2 Row">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a:lstStyle>
            <a:lvl1pPr algn="ctr">
              <a:defRPr/>
            </a:lvl1pPr>
          </a:lstStyle>
          <a:p>
            <a:pPr algn="ctr"/>
            <a:r>
              <a:rPr lang="en-US"/>
              <a:t>Click to edit Master title style</a:t>
            </a:r>
            <a:endParaRPr lang="en-US" dirty="0"/>
          </a:p>
        </p:txBody>
      </p:sp>
      <p:sp>
        <p:nvSpPr>
          <p:cNvPr id="13" name="Freeform: Shape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ext Placeholder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4253543"/>
            <a:ext cx="4735966" cy="2157583"/>
          </a:xfrm>
        </p:spPr>
        <p:txBody>
          <a:bodyPr/>
          <a:lstStyle>
            <a:lvl1pPr>
              <a:defRPr/>
            </a:lvl1pPr>
          </a:lstStyle>
          <a:p>
            <a:pPr lvl="0"/>
            <a:r>
              <a:rPr lang="en-US" dirty="0"/>
              <a:t>Click to add text</a:t>
            </a:r>
          </a:p>
        </p:txBody>
      </p:sp>
      <p:sp>
        <p:nvSpPr>
          <p:cNvPr id="11" name="Footer Placeholder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12" name="Slide Number Placeholder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2" name="Text Placeholder 17">
            <a:extLst>
              <a:ext uri="{FF2B5EF4-FFF2-40B4-BE49-F238E27FC236}">
                <a16:creationId xmlns:a16="http://schemas.microsoft.com/office/drawing/2014/main" id="{C8916801-914D-3BF5-844F-7E2EFA234C39}"/>
              </a:ext>
            </a:extLst>
          </p:cNvPr>
          <p:cNvSpPr>
            <a:spLocks noGrp="1"/>
          </p:cNvSpPr>
          <p:nvPr>
            <p:ph type="body" sz="quarter" idx="17" hasCustomPrompt="1"/>
          </p:nvPr>
        </p:nvSpPr>
        <p:spPr>
          <a:xfrm>
            <a:off x="1054682" y="1926866"/>
            <a:ext cx="4735966" cy="2157583"/>
          </a:xfrm>
        </p:spPr>
        <p:txBody>
          <a:bodyPr/>
          <a:lstStyle>
            <a:lvl1pPr>
              <a:defRPr/>
            </a:lvl1pPr>
          </a:lstStyle>
          <a:p>
            <a:pPr lvl="0"/>
            <a:r>
              <a:rPr lang="en-US" dirty="0"/>
              <a:t>Click to add text</a:t>
            </a:r>
          </a:p>
        </p:txBody>
      </p:sp>
      <p:sp>
        <p:nvSpPr>
          <p:cNvPr id="3" name="Text Placeholder 17">
            <a:extLst>
              <a:ext uri="{FF2B5EF4-FFF2-40B4-BE49-F238E27FC236}">
                <a16:creationId xmlns:a16="http://schemas.microsoft.com/office/drawing/2014/main" id="{48C7467E-27D3-3052-827F-395116E38128}"/>
              </a:ext>
            </a:extLst>
          </p:cNvPr>
          <p:cNvSpPr>
            <a:spLocks noGrp="1"/>
          </p:cNvSpPr>
          <p:nvPr>
            <p:ph type="body" sz="quarter" idx="18" hasCustomPrompt="1"/>
          </p:nvPr>
        </p:nvSpPr>
        <p:spPr>
          <a:xfrm>
            <a:off x="6096000" y="4236926"/>
            <a:ext cx="4735966" cy="2157583"/>
          </a:xfrm>
        </p:spPr>
        <p:txBody>
          <a:bodyPr/>
          <a:lstStyle>
            <a:lvl1pPr>
              <a:defRPr/>
            </a:lvl1pPr>
          </a:lstStyle>
          <a:p>
            <a:pPr lvl="0"/>
            <a:r>
              <a:rPr lang="en-US" dirty="0"/>
              <a:t>Click to add text</a:t>
            </a:r>
          </a:p>
        </p:txBody>
      </p:sp>
      <p:sp>
        <p:nvSpPr>
          <p:cNvPr id="4" name="Text Placeholder 17">
            <a:extLst>
              <a:ext uri="{FF2B5EF4-FFF2-40B4-BE49-F238E27FC236}">
                <a16:creationId xmlns:a16="http://schemas.microsoft.com/office/drawing/2014/main" id="{8ECCDC37-2ABA-E098-1BEE-489DB78D82D2}"/>
              </a:ext>
            </a:extLst>
          </p:cNvPr>
          <p:cNvSpPr>
            <a:spLocks noGrp="1"/>
          </p:cNvSpPr>
          <p:nvPr>
            <p:ph type="body" sz="quarter" idx="19" hasCustomPrompt="1"/>
          </p:nvPr>
        </p:nvSpPr>
        <p:spPr>
          <a:xfrm>
            <a:off x="6096000" y="1910249"/>
            <a:ext cx="4735966" cy="2157583"/>
          </a:xfrm>
        </p:spPr>
        <p:txBody>
          <a:bodyPr/>
          <a:lstStyle>
            <a:lvl1pPr>
              <a:defRPr/>
            </a:lvl1pPr>
          </a:lstStyle>
          <a:p>
            <a:pPr lvl="0"/>
            <a:r>
              <a:rPr lang="en-US" dirty="0"/>
              <a:t>Click to add text</a:t>
            </a:r>
          </a:p>
        </p:txBody>
      </p:sp>
      <p:sp>
        <p:nvSpPr>
          <p:cNvPr id="5" name="Text Placeholder 14">
            <a:extLst>
              <a:ext uri="{FF2B5EF4-FFF2-40B4-BE49-F238E27FC236}">
                <a16:creationId xmlns:a16="http://schemas.microsoft.com/office/drawing/2014/main" id="{2AE5189A-8D1E-BBA9-9E62-56AA02AA3FA2}"/>
              </a:ext>
            </a:extLst>
          </p:cNvPr>
          <p:cNvSpPr>
            <a:spLocks noGrp="1"/>
          </p:cNvSpPr>
          <p:nvPr>
            <p:ph type="body" sz="quarter" idx="13" hasCustomPrompt="1"/>
          </p:nvPr>
        </p:nvSpPr>
        <p:spPr>
          <a:xfrm>
            <a:off x="1054890" y="1351960"/>
            <a:ext cx="4736448" cy="422365"/>
          </a:xfrm>
        </p:spPr>
        <p:txBody>
          <a:bodyPr>
            <a:normAutofit/>
          </a:bodyPr>
          <a:lstStyle>
            <a:lvl1pPr marL="0" indent="0" algn="l">
              <a:buNone/>
              <a:defRPr sz="2400" b="0" i="0"/>
            </a:lvl1pPr>
          </a:lstStyle>
          <a:p>
            <a:pPr lvl="0"/>
            <a:r>
              <a:rPr lang="en-US" dirty="0"/>
              <a:t>Click to add subtitle here </a:t>
            </a:r>
          </a:p>
        </p:txBody>
      </p:sp>
      <p:sp>
        <p:nvSpPr>
          <p:cNvPr id="6" name="Text Placeholder 14">
            <a:extLst>
              <a:ext uri="{FF2B5EF4-FFF2-40B4-BE49-F238E27FC236}">
                <a16:creationId xmlns:a16="http://schemas.microsoft.com/office/drawing/2014/main" id="{20C6FB9B-C785-F231-C7CF-E516519DC745}"/>
              </a:ext>
            </a:extLst>
          </p:cNvPr>
          <p:cNvSpPr>
            <a:spLocks noGrp="1"/>
          </p:cNvSpPr>
          <p:nvPr>
            <p:ph type="body" sz="quarter" idx="14" hasCustomPrompt="1"/>
          </p:nvPr>
        </p:nvSpPr>
        <p:spPr>
          <a:xfrm>
            <a:off x="6128839" y="1351959"/>
            <a:ext cx="4736447" cy="422365"/>
          </a:xfrm>
        </p:spPr>
        <p:txBody>
          <a:bodyPr>
            <a:normAutofit/>
          </a:bodyPr>
          <a:lstStyle>
            <a:lvl1pPr marL="0" indent="0" algn="l">
              <a:buNone/>
              <a:defRPr sz="2400" b="0"/>
            </a:lvl1pPr>
          </a:lstStyle>
          <a:p>
            <a:pPr lvl="0"/>
            <a:r>
              <a:rPr lang="en-US" dirty="0"/>
              <a:t>Click to add subtitle here </a:t>
            </a:r>
          </a:p>
        </p:txBody>
      </p:sp>
    </p:spTree>
    <p:extLst>
      <p:ext uri="{BB962C8B-B14F-4D97-AF65-F5344CB8AC3E}">
        <p14:creationId xmlns:p14="http://schemas.microsoft.com/office/powerpoint/2010/main" val="2852738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Title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a:lstStyle>
            <a:lvl1pPr algn="ctr">
              <a:defRPr/>
            </a:lvl1pPr>
          </a:lstStyle>
          <a:p>
            <a:pPr algn="ctr"/>
            <a:r>
              <a:rPr lang="en-US"/>
              <a:t>Click to edit Master title style</a:t>
            </a:r>
            <a:endParaRPr lang="en-US" dirty="0"/>
          </a:p>
        </p:txBody>
      </p:sp>
      <p:sp>
        <p:nvSpPr>
          <p:cNvPr id="18" name="Text Placeholder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a:normAutofit/>
          </a:bodyPr>
          <a:lstStyle>
            <a:lvl1pPr marL="0" indent="0" algn="l">
              <a:buNone/>
              <a:defRPr sz="2400" b="0" i="0"/>
            </a:lvl1pPr>
          </a:lstStyle>
          <a:p>
            <a:pPr lvl="0"/>
            <a:r>
              <a:rPr lang="en-US" dirty="0"/>
              <a:t>Click to add subtitle here </a:t>
            </a:r>
          </a:p>
        </p:txBody>
      </p:sp>
      <p:sp>
        <p:nvSpPr>
          <p:cNvPr id="20" name="Text Placeholder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a:lstStyle>
            <a:lvl1pPr>
              <a:defRPr/>
            </a:lvl1pPr>
          </a:lstStyle>
          <a:p>
            <a:pPr lvl="0"/>
            <a:r>
              <a:rPr lang="en-US" dirty="0"/>
              <a:t>Click to add text</a:t>
            </a:r>
          </a:p>
        </p:txBody>
      </p:sp>
      <p:sp>
        <p:nvSpPr>
          <p:cNvPr id="19" name="Text Placeholder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a:normAutofit/>
          </a:bodyPr>
          <a:lstStyle>
            <a:lvl1pPr marL="0" indent="0" algn="l">
              <a:buNone/>
              <a:defRPr sz="2400" b="0"/>
            </a:lvl1pPr>
          </a:lstStyle>
          <a:p>
            <a:pPr lvl="0"/>
            <a:r>
              <a:rPr lang="en-US" dirty="0"/>
              <a:t>Click to add subtitle here </a:t>
            </a:r>
          </a:p>
        </p:txBody>
      </p:sp>
      <p:sp>
        <p:nvSpPr>
          <p:cNvPr id="21" name="Text Placeholder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a:lstStyle>
            <a:lvl1pPr>
              <a:defRPr/>
            </a:lvl1pPr>
          </a:lstStyle>
          <a:p>
            <a:pPr lvl="0"/>
            <a:r>
              <a:rPr lang="en-US" dirty="0"/>
              <a:t>Click to add text</a:t>
            </a:r>
          </a:p>
        </p:txBody>
      </p:sp>
      <p:sp>
        <p:nvSpPr>
          <p:cNvPr id="24" name="Text Placeholder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a:normAutofit/>
          </a:bodyPr>
          <a:lstStyle>
            <a:lvl1pPr marL="0" indent="0" algn="l">
              <a:buNone/>
              <a:defRPr sz="2400" b="0"/>
            </a:lvl1pPr>
          </a:lstStyle>
          <a:p>
            <a:pPr lvl="0"/>
            <a:r>
              <a:rPr lang="en-US" dirty="0"/>
              <a:t>Click to add subtitle here </a:t>
            </a:r>
          </a:p>
        </p:txBody>
      </p:sp>
      <p:sp>
        <p:nvSpPr>
          <p:cNvPr id="25" name="Text Placeholder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a:lstStyle>
            <a:lvl1pPr>
              <a:defRPr/>
            </a:lvl1pPr>
          </a:lstStyle>
          <a:p>
            <a:pPr lvl="0"/>
            <a:r>
              <a:rPr lang="en-US" dirty="0"/>
              <a:t>Click to add text</a:t>
            </a:r>
          </a:p>
        </p:txBody>
      </p:sp>
      <p:sp>
        <p:nvSpPr>
          <p:cNvPr id="9" name="Footer Placeholder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10" name="Slide Number Placeholder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2" name="Date Placeholder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2031052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Summary">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DED3827-9034-4290-9283-5879482F34FF}"/>
              </a:ext>
            </a:extLst>
          </p:cNvPr>
          <p:cNvSpPr>
            <a:spLocks noGrp="1"/>
          </p:cNvSpPr>
          <p:nvPr>
            <p:ph type="title"/>
          </p:nvPr>
        </p:nvSpPr>
        <p:spPr>
          <a:xfrm>
            <a:off x="6095491" y="609601"/>
            <a:ext cx="5190969" cy="1216024"/>
          </a:xfrm>
        </p:spPr>
        <p:txBody>
          <a:bodyPr>
            <a:normAutofit/>
          </a:bodyPr>
          <a:lstStyle/>
          <a:p>
            <a:r>
              <a:rPr lang="en-US"/>
              <a:t>Click to edit Master title style</a:t>
            </a:r>
            <a:endParaRPr lang="en-US" dirty="0"/>
          </a:p>
        </p:txBody>
      </p:sp>
      <p:sp>
        <p:nvSpPr>
          <p:cNvPr id="9" name="Freeform: Shape 8">
            <a:extLst>
              <a:ext uri="{FF2B5EF4-FFF2-40B4-BE49-F238E27FC236}">
                <a16:creationId xmlns:a16="http://schemas.microsoft.com/office/drawing/2014/main" id="{E9EAE860-AA99-4AA2-AF58-8DB185C79452}"/>
              </a:ext>
              <a:ext uri="{C183D7F6-B498-43B3-948B-1728B52AA6E4}">
                <adec:decorative xmlns:adec="http://schemas.microsoft.com/office/drawing/2017/decorative" val="1"/>
              </a:ext>
            </a:extLst>
          </p:cNvPr>
          <p:cNvSpPr/>
          <p:nvPr userDrawn="1"/>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Freeform: Shape 9">
            <a:extLst>
              <a:ext uri="{FF2B5EF4-FFF2-40B4-BE49-F238E27FC236}">
                <a16:creationId xmlns:a16="http://schemas.microsoft.com/office/drawing/2014/main" id="{FF861025-1719-42FD-BBEB-64F486BE0801}"/>
              </a:ext>
              <a:ext uri="{C183D7F6-B498-43B3-948B-1728B52AA6E4}">
                <adec:decorative xmlns:adec="http://schemas.microsoft.com/office/drawing/2017/decorative" val="1"/>
              </a:ext>
            </a:extLst>
          </p:cNvPr>
          <p:cNvSpPr/>
          <p:nvPr userDrawn="1"/>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1" name="Rectangle 6">
            <a:extLst>
              <a:ext uri="{FF2B5EF4-FFF2-40B4-BE49-F238E27FC236}">
                <a16:creationId xmlns:a16="http://schemas.microsoft.com/office/drawing/2014/main" id="{FB5281A5-738F-4421-9D42-84CA9A8692F5}"/>
              </a:ext>
              <a:ext uri="{C183D7F6-B498-43B3-948B-1728B52AA6E4}">
                <adec:decorative xmlns:adec="http://schemas.microsoft.com/office/drawing/2017/decorative" val="1"/>
              </a:ext>
            </a:extLst>
          </p:cNvPr>
          <p:cNvSpPr/>
          <p:nvPr userDrawn="1"/>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5" name="Picture Placeholder 20">
            <a:extLst>
              <a:ext uri="{FF2B5EF4-FFF2-40B4-BE49-F238E27FC236}">
                <a16:creationId xmlns:a16="http://schemas.microsoft.com/office/drawing/2014/main" id="{ACD4D9FC-DAB8-4FDD-928D-40EC8DF87FCB}"/>
              </a:ext>
            </a:extLst>
          </p:cNvPr>
          <p:cNvSpPr>
            <a:spLocks noGrp="1"/>
          </p:cNvSpPr>
          <p:nvPr>
            <p:ph type="pic" sz="quarter" idx="13" hasCustomPrompt="1"/>
          </p:nvPr>
        </p:nvSpPr>
        <p:spPr>
          <a:xfrm>
            <a:off x="801711" y="724530"/>
            <a:ext cx="2122242" cy="2599357"/>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D9ABF72E-D2F2-4447-BF2A-6F05FE4FD6DA}"/>
              </a:ext>
            </a:extLst>
          </p:cNvPr>
          <p:cNvSpPr>
            <a:spLocks noGrp="1"/>
          </p:cNvSpPr>
          <p:nvPr>
            <p:ph type="pic" sz="quarter" idx="14" hasCustomPrompt="1"/>
          </p:nvPr>
        </p:nvSpPr>
        <p:spPr>
          <a:xfrm>
            <a:off x="3187309" y="724530"/>
            <a:ext cx="2122242" cy="2599357"/>
          </a:xfrm>
        </p:spPr>
        <p:txBody>
          <a:bodyPr/>
          <a:lstStyle>
            <a:lvl1pPr marL="0" indent="0" algn="ctr">
              <a:buNone/>
              <a:defRPr/>
            </a:lvl1pPr>
          </a:lstStyle>
          <a:p>
            <a:r>
              <a:rPr lang="en-US" dirty="0"/>
              <a:t>Click to add photo</a:t>
            </a:r>
          </a:p>
        </p:txBody>
      </p:sp>
      <p:sp>
        <p:nvSpPr>
          <p:cNvPr id="27" name="Picture Placeholder 20">
            <a:extLst>
              <a:ext uri="{FF2B5EF4-FFF2-40B4-BE49-F238E27FC236}">
                <a16:creationId xmlns:a16="http://schemas.microsoft.com/office/drawing/2014/main" id="{2F0F37A1-4DF5-4621-9E37-D1CC2342A56F}"/>
              </a:ext>
            </a:extLst>
          </p:cNvPr>
          <p:cNvSpPr>
            <a:spLocks noGrp="1"/>
          </p:cNvSpPr>
          <p:nvPr>
            <p:ph type="pic" sz="quarter" idx="15" hasCustomPrompt="1"/>
          </p:nvPr>
        </p:nvSpPr>
        <p:spPr>
          <a:xfrm>
            <a:off x="801710" y="3593830"/>
            <a:ext cx="2122242" cy="2534378"/>
          </a:xfrm>
        </p:spPr>
        <p:txBody>
          <a:bodyPr/>
          <a:lstStyle>
            <a:lvl1pPr marL="0" indent="0" algn="ctr">
              <a:buNone/>
              <a:defRPr/>
            </a:lvl1pPr>
          </a:lstStyle>
          <a:p>
            <a:r>
              <a:rPr lang="en-US" dirty="0"/>
              <a:t>Click to add photo</a:t>
            </a:r>
          </a:p>
        </p:txBody>
      </p:sp>
      <p:sp>
        <p:nvSpPr>
          <p:cNvPr id="28" name="Picture Placeholder 20">
            <a:extLst>
              <a:ext uri="{FF2B5EF4-FFF2-40B4-BE49-F238E27FC236}">
                <a16:creationId xmlns:a16="http://schemas.microsoft.com/office/drawing/2014/main" id="{8C685007-8C22-443A-BE57-85A48662482F}"/>
              </a:ext>
            </a:extLst>
          </p:cNvPr>
          <p:cNvSpPr>
            <a:spLocks noGrp="1"/>
          </p:cNvSpPr>
          <p:nvPr>
            <p:ph type="pic" sz="quarter" idx="16" hasCustomPrompt="1"/>
          </p:nvPr>
        </p:nvSpPr>
        <p:spPr>
          <a:xfrm>
            <a:off x="3182643" y="3593830"/>
            <a:ext cx="2122242" cy="2534378"/>
          </a:xfrm>
        </p:spPr>
        <p:txBody>
          <a:bodyPr/>
          <a:lstStyle>
            <a:lvl1pPr marL="0" indent="0" algn="ctr">
              <a:buNone/>
              <a:defRPr/>
            </a:lvl1pPr>
          </a:lstStyle>
          <a:p>
            <a:r>
              <a:rPr lang="en-US" dirty="0"/>
              <a:t>Click to add photo</a:t>
            </a:r>
          </a:p>
        </p:txBody>
      </p:sp>
      <p:sp>
        <p:nvSpPr>
          <p:cNvPr id="14" name="Content Placeholder 5">
            <a:extLst>
              <a:ext uri="{FF2B5EF4-FFF2-40B4-BE49-F238E27FC236}">
                <a16:creationId xmlns:a16="http://schemas.microsoft.com/office/drawing/2014/main" id="{3494C765-0916-4EB3-A106-4EE989AD902D}"/>
              </a:ext>
            </a:extLst>
          </p:cNvPr>
          <p:cNvSpPr>
            <a:spLocks noGrp="1"/>
          </p:cNvSpPr>
          <p:nvPr>
            <p:ph idx="1"/>
          </p:nvPr>
        </p:nvSpPr>
        <p:spPr>
          <a:xfrm>
            <a:off x="6095999" y="2147355"/>
            <a:ext cx="5045149" cy="4107021"/>
          </a:xfrm>
        </p:spPr>
        <p:txBody>
          <a:bodyPr/>
          <a:lstStyle>
            <a:lvl1pPr marL="0" indent="0">
              <a:buNone/>
              <a:defRPr/>
            </a:lvl1pPr>
          </a:lstStyle>
          <a:p>
            <a:pPr lvl="0"/>
            <a:r>
              <a:rPr lang="en-US"/>
              <a:t>Click to edit Master text styles</a:t>
            </a:r>
          </a:p>
        </p:txBody>
      </p:sp>
      <p:sp>
        <p:nvSpPr>
          <p:cNvPr id="15" name="Footer Placeholder 17">
            <a:extLst>
              <a:ext uri="{FF2B5EF4-FFF2-40B4-BE49-F238E27FC236}">
                <a16:creationId xmlns:a16="http://schemas.microsoft.com/office/drawing/2014/main" id="{C51070D0-48FE-47F4-9654-246F3D4083EF}"/>
              </a:ext>
            </a:extLst>
          </p:cNvPr>
          <p:cNvSpPr>
            <a:spLocks noGrp="1"/>
          </p:cNvSpPr>
          <p:nvPr>
            <p:ph type="ftr" sz="quarter" idx="11"/>
          </p:nvPr>
        </p:nvSpPr>
        <p:spPr>
          <a:xfrm rot="5400000">
            <a:off x="10451592" y="1408176"/>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18" name="Slide Number Placeholder 18">
            <a:extLst>
              <a:ext uri="{FF2B5EF4-FFF2-40B4-BE49-F238E27FC236}">
                <a16:creationId xmlns:a16="http://schemas.microsoft.com/office/drawing/2014/main" id="{D705FA93-7DE4-4F91-BD9C-A7A25372DDB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9" name="Date Placeholder 16">
            <a:extLst>
              <a:ext uri="{FF2B5EF4-FFF2-40B4-BE49-F238E27FC236}">
                <a16:creationId xmlns:a16="http://schemas.microsoft.com/office/drawing/2014/main" id="{C4F3A1D4-1535-400A-AC07-233D6F875A9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41696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dirty="0"/>
              <a:t>Click to edit Master title style</a:t>
            </a:r>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a:lstStyle>
            <a:lvl1pPr marL="0" indent="0" algn="ctr">
              <a:buNone/>
              <a:defRPr/>
            </a:lvl1pPr>
          </a:lstStyle>
          <a:p>
            <a:r>
              <a:rPr lang="en-US" dirty="0"/>
              <a:t>Click to add photo</a:t>
            </a:r>
          </a:p>
        </p:txBody>
      </p:sp>
      <p:sp>
        <p:nvSpPr>
          <p:cNvPr id="31" name="Picture Placeholder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a:lstStyle>
            <a:lvl1pPr marL="0" indent="0" algn="ctr">
              <a:buNone/>
              <a:defRPr/>
            </a:lvl1pPr>
          </a:lstStyle>
          <a:p>
            <a:r>
              <a:rPr lang="en-US" dirty="0"/>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2751119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6684E77-3328-431D-852A-A1C804D16D46}"/>
              </a:ext>
              <a:ext uri="{C183D7F6-B498-43B3-948B-1728B52AA6E4}">
                <adec:decorative xmlns:adec="http://schemas.microsoft.com/office/drawing/2017/decorative" val="1"/>
              </a:ext>
            </a:extLst>
          </p:cNvPr>
          <p:cNvSpPr/>
          <p:nvPr userDrawn="1"/>
        </p:nvSpPr>
        <p:spPr>
          <a:xfrm rot="19121972">
            <a:off x="-780426" y="-1149210"/>
            <a:ext cx="8356063" cy="11088571"/>
          </a:xfrm>
          <a:custGeom>
            <a:avLst/>
            <a:gdLst>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7561859 h 11088571"/>
              <a:gd name="connsiteX124" fmla="*/ 6818449 w 8356063"/>
              <a:gd name="connsiteY124" fmla="*/ 8601534 h 11088571"/>
              <a:gd name="connsiteX125" fmla="*/ 6710538 w 8356063"/>
              <a:gd name="connsiteY125" fmla="*/ 8601534 h 11088571"/>
              <a:gd name="connsiteX126" fmla="*/ 6718259 w 8356063"/>
              <a:gd name="connsiteY126" fmla="*/ 8630244 h 11088571"/>
              <a:gd name="connsiteX127" fmla="*/ 6774653 w 8356063"/>
              <a:gd name="connsiteY127" fmla="*/ 8750271 h 11088571"/>
              <a:gd name="connsiteX128" fmla="*/ 6791102 w 8356063"/>
              <a:gd name="connsiteY128" fmla="*/ 8874277 h 11088571"/>
              <a:gd name="connsiteX129" fmla="*/ 6749840 w 8356063"/>
              <a:gd name="connsiteY129" fmla="*/ 9027677 h 11088571"/>
              <a:gd name="connsiteX130" fmla="*/ 6782551 w 8356063"/>
              <a:gd name="connsiteY130" fmla="*/ 9305160 h 11088571"/>
              <a:gd name="connsiteX131" fmla="*/ 6822558 w 8356063"/>
              <a:gd name="connsiteY131" fmla="*/ 9381799 h 11088571"/>
              <a:gd name="connsiteX132" fmla="*/ 6904583 w 8356063"/>
              <a:gd name="connsiteY132" fmla="*/ 9690906 h 11088571"/>
              <a:gd name="connsiteX133" fmla="*/ 6979504 w 8356063"/>
              <a:gd name="connsiteY133" fmla="*/ 9813607 h 11088571"/>
              <a:gd name="connsiteX134" fmla="*/ 6996966 w 8356063"/>
              <a:gd name="connsiteY134" fmla="*/ 9833017 h 11088571"/>
              <a:gd name="connsiteX135" fmla="*/ 7008802 w 8356063"/>
              <a:gd name="connsiteY135" fmla="*/ 9857707 h 11088571"/>
              <a:gd name="connsiteX136" fmla="*/ 7030988 w 8356063"/>
              <a:gd name="connsiteY136" fmla="*/ 9965361 h 11088571"/>
              <a:gd name="connsiteX137" fmla="*/ 7034231 w 8356063"/>
              <a:gd name="connsiteY137" fmla="*/ 10050875 h 11088571"/>
              <a:gd name="connsiteX138" fmla="*/ 7030221 w 8356063"/>
              <a:gd name="connsiteY138" fmla="*/ 10082725 h 11088571"/>
              <a:gd name="connsiteX139" fmla="*/ 7023828 w 8356063"/>
              <a:gd name="connsiteY139" fmla="*/ 10135993 h 11088571"/>
              <a:gd name="connsiteX140" fmla="*/ 7006346 w 8356063"/>
              <a:gd name="connsiteY140" fmla="*/ 10179503 h 11088571"/>
              <a:gd name="connsiteX141" fmla="*/ 7006032 w 8356063"/>
              <a:gd name="connsiteY141" fmla="*/ 10222580 h 11088571"/>
              <a:gd name="connsiteX142" fmla="*/ 7022387 w 8356063"/>
              <a:gd name="connsiteY142" fmla="*/ 10227810 h 11088571"/>
              <a:gd name="connsiteX143" fmla="*/ 7016719 w 8356063"/>
              <a:gd name="connsiteY143" fmla="*/ 10275442 h 11088571"/>
              <a:gd name="connsiteX144" fmla="*/ 7006319 w 8356063"/>
              <a:gd name="connsiteY144" fmla="*/ 10348220 h 11088571"/>
              <a:gd name="connsiteX145" fmla="*/ 7009149 w 8356063"/>
              <a:gd name="connsiteY145" fmla="*/ 10359098 h 11088571"/>
              <a:gd name="connsiteX146" fmla="*/ 6994973 w 8356063"/>
              <a:gd name="connsiteY146" fmla="*/ 10370490 h 11088571"/>
              <a:gd name="connsiteX147" fmla="*/ 6984719 w 8356063"/>
              <a:gd name="connsiteY147" fmla="*/ 10397278 h 11088571"/>
              <a:gd name="connsiteX148" fmla="*/ 6958822 w 8356063"/>
              <a:gd name="connsiteY148" fmla="*/ 10537951 h 11088571"/>
              <a:gd name="connsiteX149" fmla="*/ 6961280 w 8356063"/>
              <a:gd name="connsiteY149" fmla="*/ 10565026 h 11088571"/>
              <a:gd name="connsiteX150" fmla="*/ 6961883 w 8356063"/>
              <a:gd name="connsiteY150" fmla="*/ 10621345 h 11088571"/>
              <a:gd name="connsiteX151" fmla="*/ 6969420 w 8356063"/>
              <a:gd name="connsiteY151" fmla="*/ 10658847 h 11088571"/>
              <a:gd name="connsiteX152" fmla="*/ 6961243 w 8356063"/>
              <a:gd name="connsiteY152" fmla="*/ 10667121 h 11088571"/>
              <a:gd name="connsiteX153" fmla="*/ 6954751 w 8356063"/>
              <a:gd name="connsiteY153" fmla="*/ 10688604 h 11088571"/>
              <a:gd name="connsiteX154" fmla="*/ 6941940 w 8356063"/>
              <a:gd name="connsiteY154" fmla="*/ 10797948 h 11088571"/>
              <a:gd name="connsiteX155" fmla="*/ 6945141 w 8356063"/>
              <a:gd name="connsiteY155" fmla="*/ 10818072 h 11088571"/>
              <a:gd name="connsiteX156" fmla="*/ 6897807 w 8356063"/>
              <a:gd name="connsiteY156" fmla="*/ 10904998 h 11088571"/>
              <a:gd name="connsiteX157" fmla="*/ 6834058 w 8356063"/>
              <a:gd name="connsiteY157" fmla="*/ 11025845 h 11088571"/>
              <a:gd name="connsiteX158" fmla="*/ 6757195 w 8356063"/>
              <a:gd name="connsiteY158" fmla="*/ 11088571 h 11088571"/>
              <a:gd name="connsiteX159" fmla="*/ 0 w 8356063"/>
              <a:gd name="connsiteY159" fmla="*/ 5152133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8601534 h 11088571"/>
              <a:gd name="connsiteX124" fmla="*/ 6710538 w 8356063"/>
              <a:gd name="connsiteY124" fmla="*/ 8601534 h 11088571"/>
              <a:gd name="connsiteX125" fmla="*/ 6718259 w 8356063"/>
              <a:gd name="connsiteY125" fmla="*/ 8630244 h 11088571"/>
              <a:gd name="connsiteX126" fmla="*/ 6774653 w 8356063"/>
              <a:gd name="connsiteY126" fmla="*/ 8750271 h 11088571"/>
              <a:gd name="connsiteX127" fmla="*/ 6791102 w 8356063"/>
              <a:gd name="connsiteY127" fmla="*/ 8874277 h 11088571"/>
              <a:gd name="connsiteX128" fmla="*/ 6749840 w 8356063"/>
              <a:gd name="connsiteY128" fmla="*/ 9027677 h 11088571"/>
              <a:gd name="connsiteX129" fmla="*/ 6782551 w 8356063"/>
              <a:gd name="connsiteY129" fmla="*/ 9305160 h 11088571"/>
              <a:gd name="connsiteX130" fmla="*/ 6822558 w 8356063"/>
              <a:gd name="connsiteY130" fmla="*/ 9381799 h 11088571"/>
              <a:gd name="connsiteX131" fmla="*/ 6904583 w 8356063"/>
              <a:gd name="connsiteY131" fmla="*/ 9690906 h 11088571"/>
              <a:gd name="connsiteX132" fmla="*/ 6979504 w 8356063"/>
              <a:gd name="connsiteY132" fmla="*/ 9813607 h 11088571"/>
              <a:gd name="connsiteX133" fmla="*/ 6996966 w 8356063"/>
              <a:gd name="connsiteY133" fmla="*/ 9833017 h 11088571"/>
              <a:gd name="connsiteX134" fmla="*/ 7008802 w 8356063"/>
              <a:gd name="connsiteY134" fmla="*/ 9857707 h 11088571"/>
              <a:gd name="connsiteX135" fmla="*/ 7030988 w 8356063"/>
              <a:gd name="connsiteY135" fmla="*/ 9965361 h 11088571"/>
              <a:gd name="connsiteX136" fmla="*/ 7034231 w 8356063"/>
              <a:gd name="connsiteY136" fmla="*/ 10050875 h 11088571"/>
              <a:gd name="connsiteX137" fmla="*/ 7030221 w 8356063"/>
              <a:gd name="connsiteY137" fmla="*/ 10082725 h 11088571"/>
              <a:gd name="connsiteX138" fmla="*/ 7023828 w 8356063"/>
              <a:gd name="connsiteY138" fmla="*/ 10135993 h 11088571"/>
              <a:gd name="connsiteX139" fmla="*/ 7006346 w 8356063"/>
              <a:gd name="connsiteY139" fmla="*/ 10179503 h 11088571"/>
              <a:gd name="connsiteX140" fmla="*/ 7006032 w 8356063"/>
              <a:gd name="connsiteY140" fmla="*/ 10222580 h 11088571"/>
              <a:gd name="connsiteX141" fmla="*/ 7022387 w 8356063"/>
              <a:gd name="connsiteY141" fmla="*/ 10227810 h 11088571"/>
              <a:gd name="connsiteX142" fmla="*/ 7016719 w 8356063"/>
              <a:gd name="connsiteY142" fmla="*/ 10275442 h 11088571"/>
              <a:gd name="connsiteX143" fmla="*/ 7006319 w 8356063"/>
              <a:gd name="connsiteY143" fmla="*/ 10348220 h 11088571"/>
              <a:gd name="connsiteX144" fmla="*/ 7009149 w 8356063"/>
              <a:gd name="connsiteY144" fmla="*/ 10359098 h 11088571"/>
              <a:gd name="connsiteX145" fmla="*/ 6994973 w 8356063"/>
              <a:gd name="connsiteY145" fmla="*/ 10370490 h 11088571"/>
              <a:gd name="connsiteX146" fmla="*/ 6984719 w 8356063"/>
              <a:gd name="connsiteY146" fmla="*/ 10397278 h 11088571"/>
              <a:gd name="connsiteX147" fmla="*/ 6958822 w 8356063"/>
              <a:gd name="connsiteY147" fmla="*/ 10537951 h 11088571"/>
              <a:gd name="connsiteX148" fmla="*/ 6961280 w 8356063"/>
              <a:gd name="connsiteY148" fmla="*/ 10565026 h 11088571"/>
              <a:gd name="connsiteX149" fmla="*/ 6961883 w 8356063"/>
              <a:gd name="connsiteY149" fmla="*/ 10621345 h 11088571"/>
              <a:gd name="connsiteX150" fmla="*/ 6969420 w 8356063"/>
              <a:gd name="connsiteY150" fmla="*/ 10658847 h 11088571"/>
              <a:gd name="connsiteX151" fmla="*/ 6961243 w 8356063"/>
              <a:gd name="connsiteY151" fmla="*/ 10667121 h 11088571"/>
              <a:gd name="connsiteX152" fmla="*/ 6954751 w 8356063"/>
              <a:gd name="connsiteY152" fmla="*/ 10688604 h 11088571"/>
              <a:gd name="connsiteX153" fmla="*/ 6941940 w 8356063"/>
              <a:gd name="connsiteY153" fmla="*/ 10797948 h 11088571"/>
              <a:gd name="connsiteX154" fmla="*/ 6945141 w 8356063"/>
              <a:gd name="connsiteY154" fmla="*/ 10818072 h 11088571"/>
              <a:gd name="connsiteX155" fmla="*/ 6897807 w 8356063"/>
              <a:gd name="connsiteY155" fmla="*/ 10904998 h 11088571"/>
              <a:gd name="connsiteX156" fmla="*/ 6834058 w 8356063"/>
              <a:gd name="connsiteY156" fmla="*/ 11025845 h 11088571"/>
              <a:gd name="connsiteX157" fmla="*/ 6757195 w 8356063"/>
              <a:gd name="connsiteY157" fmla="*/ 11088571 h 11088571"/>
              <a:gd name="connsiteX158" fmla="*/ 0 w 8356063"/>
              <a:gd name="connsiteY158" fmla="*/ 5152133 h 11088571"/>
              <a:gd name="connsiteX159" fmla="*/ 4526334 w 8356063"/>
              <a:gd name="connsiteY159"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710538 w 8356063"/>
              <a:gd name="connsiteY123" fmla="*/ 8601534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57110 w 8356063"/>
              <a:gd name="connsiteY105" fmla="*/ 6320298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71210 w 8356063"/>
              <a:gd name="connsiteY143" fmla="*/ 1042578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96966 w 8356063"/>
              <a:gd name="connsiteY129" fmla="*/ 983301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71993 w 8356063"/>
              <a:gd name="connsiteY129" fmla="*/ 9393092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8356063" h="11088571">
                <a:moveTo>
                  <a:pt x="4526334" y="0"/>
                </a:moveTo>
                <a:lnTo>
                  <a:pt x="8356063" y="3364555"/>
                </a:lnTo>
                <a:cubicBezTo>
                  <a:pt x="8303055" y="3395080"/>
                  <a:pt x="8312000" y="3433882"/>
                  <a:pt x="8289968" y="3468545"/>
                </a:cubicBezTo>
                <a:cubicBezTo>
                  <a:pt x="8289400" y="3475096"/>
                  <a:pt x="8289317" y="3480768"/>
                  <a:pt x="8289831" y="3484485"/>
                </a:cubicBezTo>
                <a:cubicBezTo>
                  <a:pt x="8301575" y="3524859"/>
                  <a:pt x="8262275" y="3569815"/>
                  <a:pt x="8270620" y="3602360"/>
                </a:cubicBezTo>
                <a:cubicBezTo>
                  <a:pt x="8270018" y="3611595"/>
                  <a:pt x="8268024" y="3619636"/>
                  <a:pt x="8265172" y="3626889"/>
                </a:cubicBezTo>
                <a:lnTo>
                  <a:pt x="8255109" y="3645719"/>
                </a:lnTo>
                <a:lnTo>
                  <a:pt x="8248082" y="3648125"/>
                </a:lnTo>
                <a:lnTo>
                  <a:pt x="8244223" y="3661252"/>
                </a:lnTo>
                <a:lnTo>
                  <a:pt x="8242070" y="3664274"/>
                </a:lnTo>
                <a:cubicBezTo>
                  <a:pt x="8237938" y="3670030"/>
                  <a:pt x="8234022" y="3675825"/>
                  <a:pt x="8230862" y="3682070"/>
                </a:cubicBezTo>
                <a:cubicBezTo>
                  <a:pt x="8257899" y="3690084"/>
                  <a:pt x="8208426" y="3736505"/>
                  <a:pt x="8234872" y="3731763"/>
                </a:cubicBezTo>
                <a:cubicBezTo>
                  <a:pt x="8222199" y="3767466"/>
                  <a:pt x="8250697" y="3753586"/>
                  <a:pt x="8216817" y="3783275"/>
                </a:cubicBezTo>
                <a:cubicBezTo>
                  <a:pt x="8214083" y="3850717"/>
                  <a:pt x="8206550" y="3937460"/>
                  <a:pt x="8195332" y="3974147"/>
                </a:cubicBezTo>
                <a:cubicBezTo>
                  <a:pt x="8201334" y="4003038"/>
                  <a:pt x="8176534" y="4007754"/>
                  <a:pt x="8175650" y="4027382"/>
                </a:cubicBezTo>
                <a:cubicBezTo>
                  <a:pt x="8155731" y="3992336"/>
                  <a:pt x="8120913" y="4051233"/>
                  <a:pt x="8135083" y="4099051"/>
                </a:cubicBezTo>
                <a:cubicBezTo>
                  <a:pt x="8162483" y="4119362"/>
                  <a:pt x="8149718" y="4218916"/>
                  <a:pt x="8144458" y="4240084"/>
                </a:cubicBezTo>
                <a:cubicBezTo>
                  <a:pt x="8129405" y="4294500"/>
                  <a:pt x="8137692" y="4346473"/>
                  <a:pt x="8106952" y="4392916"/>
                </a:cubicBezTo>
                <a:cubicBezTo>
                  <a:pt x="8109983" y="4397184"/>
                  <a:pt x="8111985" y="4402075"/>
                  <a:pt x="8113254" y="4407377"/>
                </a:cubicBezTo>
                <a:lnTo>
                  <a:pt x="8115047" y="4423384"/>
                </a:lnTo>
                <a:lnTo>
                  <a:pt x="8113676" y="4425263"/>
                </a:lnTo>
                <a:cubicBezTo>
                  <a:pt x="8110052" y="4433879"/>
                  <a:pt x="8109796" y="4439435"/>
                  <a:pt x="8111032" y="4443621"/>
                </a:cubicBezTo>
                <a:lnTo>
                  <a:pt x="8113632" y="4447809"/>
                </a:lnTo>
                <a:lnTo>
                  <a:pt x="8112816" y="4460459"/>
                </a:lnTo>
                <a:cubicBezTo>
                  <a:pt x="8113174" y="4468813"/>
                  <a:pt x="8113533" y="4477167"/>
                  <a:pt x="8113891" y="4485521"/>
                </a:cubicBezTo>
                <a:lnTo>
                  <a:pt x="8111575" y="4490076"/>
                </a:lnTo>
                <a:lnTo>
                  <a:pt x="8109277" y="4527664"/>
                </a:lnTo>
                <a:lnTo>
                  <a:pt x="8108050" y="4528119"/>
                </a:lnTo>
                <a:cubicBezTo>
                  <a:pt x="8105248" y="4529993"/>
                  <a:pt x="8103079" y="4532993"/>
                  <a:pt x="8102182" y="4538432"/>
                </a:cubicBezTo>
                <a:cubicBezTo>
                  <a:pt x="8086050" y="4529141"/>
                  <a:pt x="8094915" y="4541433"/>
                  <a:pt x="8093690" y="4558290"/>
                </a:cubicBezTo>
                <a:cubicBezTo>
                  <a:pt x="8068364" y="4547623"/>
                  <a:pt x="8075463" y="4596080"/>
                  <a:pt x="8059326" y="4603283"/>
                </a:cubicBezTo>
                <a:cubicBezTo>
                  <a:pt x="8058998" y="4615908"/>
                  <a:pt x="8058188" y="4629064"/>
                  <a:pt x="8056799" y="4642466"/>
                </a:cubicBezTo>
                <a:lnTo>
                  <a:pt x="8055636" y="4650334"/>
                </a:lnTo>
                <a:lnTo>
                  <a:pt x="8055344" y="4650484"/>
                </a:lnTo>
                <a:cubicBezTo>
                  <a:pt x="8054515" y="4652180"/>
                  <a:pt x="8053916" y="4654761"/>
                  <a:pt x="8053580" y="4658770"/>
                </a:cubicBezTo>
                <a:cubicBezTo>
                  <a:pt x="8053559" y="4660740"/>
                  <a:pt x="8053537" y="4662710"/>
                  <a:pt x="8053516" y="4664680"/>
                </a:cubicBezTo>
                <a:lnTo>
                  <a:pt x="8032914" y="4681132"/>
                </a:lnTo>
                <a:lnTo>
                  <a:pt x="8009112" y="4722617"/>
                </a:lnTo>
                <a:cubicBezTo>
                  <a:pt x="7993622" y="4759455"/>
                  <a:pt x="7967567" y="4771774"/>
                  <a:pt x="7964967" y="4813968"/>
                </a:cubicBezTo>
                <a:cubicBezTo>
                  <a:pt x="7950394" y="4848407"/>
                  <a:pt x="7931242" y="4873595"/>
                  <a:pt x="7924105" y="4906426"/>
                </a:cubicBezTo>
                <a:cubicBezTo>
                  <a:pt x="7913878" y="4914566"/>
                  <a:pt x="7907124" y="4924287"/>
                  <a:pt x="7910687" y="4940879"/>
                </a:cubicBezTo>
                <a:cubicBezTo>
                  <a:pt x="7894790" y="4971391"/>
                  <a:pt x="7880144" y="4971117"/>
                  <a:pt x="7880692" y="4997983"/>
                </a:cubicBezTo>
                <a:cubicBezTo>
                  <a:pt x="7854749" y="5003060"/>
                  <a:pt x="7861376" y="5009148"/>
                  <a:pt x="7863187" y="5021465"/>
                </a:cubicBezTo>
                <a:lnTo>
                  <a:pt x="7863067" y="5022953"/>
                </a:lnTo>
                <a:lnTo>
                  <a:pt x="7859404" y="5023566"/>
                </a:lnTo>
                <a:lnTo>
                  <a:pt x="7856078" y="5027845"/>
                </a:lnTo>
                <a:lnTo>
                  <a:pt x="7851131" y="5042466"/>
                </a:lnTo>
                <a:lnTo>
                  <a:pt x="7849953" y="5048447"/>
                </a:lnTo>
                <a:cubicBezTo>
                  <a:pt x="7848887" y="5052389"/>
                  <a:pt x="7847853" y="5054775"/>
                  <a:pt x="7846777" y="5056170"/>
                </a:cubicBezTo>
                <a:lnTo>
                  <a:pt x="7846482" y="5056208"/>
                </a:lnTo>
                <a:lnTo>
                  <a:pt x="7843931" y="5063745"/>
                </a:lnTo>
                <a:cubicBezTo>
                  <a:pt x="7840123" y="5076812"/>
                  <a:pt x="7836892" y="5089863"/>
                  <a:pt x="7834199" y="5102559"/>
                </a:cubicBezTo>
                <a:cubicBezTo>
                  <a:pt x="7818139" y="5103517"/>
                  <a:pt x="7815415" y="5155552"/>
                  <a:pt x="7794377" y="5134725"/>
                </a:cubicBezTo>
                <a:cubicBezTo>
                  <a:pt x="7790065" y="5151375"/>
                  <a:pt x="7795806" y="5167358"/>
                  <a:pt x="7782881" y="5151558"/>
                </a:cubicBezTo>
                <a:cubicBezTo>
                  <a:pt x="7781031" y="5156730"/>
                  <a:pt x="7778488" y="5158922"/>
                  <a:pt x="7775580" y="5159723"/>
                </a:cubicBezTo>
                <a:lnTo>
                  <a:pt x="7774377" y="5159700"/>
                </a:lnTo>
                <a:lnTo>
                  <a:pt x="7765158" y="5196988"/>
                </a:lnTo>
                <a:lnTo>
                  <a:pt x="7762184" y="5200701"/>
                </a:lnTo>
                <a:lnTo>
                  <a:pt x="7758413" y="5226592"/>
                </a:lnTo>
                <a:lnTo>
                  <a:pt x="7755270" y="5239122"/>
                </a:lnTo>
                <a:lnTo>
                  <a:pt x="7756842" y="5244407"/>
                </a:lnTo>
                <a:cubicBezTo>
                  <a:pt x="7757174" y="5249146"/>
                  <a:pt x="7755889" y="5254690"/>
                  <a:pt x="7750955" y="5262017"/>
                </a:cubicBezTo>
                <a:lnTo>
                  <a:pt x="7749353" y="5263381"/>
                </a:lnTo>
                <a:lnTo>
                  <a:pt x="7747948" y="5280355"/>
                </a:lnTo>
                <a:cubicBezTo>
                  <a:pt x="7748095" y="5286243"/>
                  <a:pt x="7748992" y="5292002"/>
                  <a:pt x="7750944" y="5297535"/>
                </a:cubicBezTo>
                <a:cubicBezTo>
                  <a:pt x="7714145" y="5332602"/>
                  <a:pt x="7711838" y="5388684"/>
                  <a:pt x="7687811" y="5438038"/>
                </a:cubicBezTo>
                <a:cubicBezTo>
                  <a:pt x="7660645" y="5440301"/>
                  <a:pt x="7652121" y="5504170"/>
                  <a:pt x="7658457" y="5549229"/>
                </a:cubicBezTo>
                <a:lnTo>
                  <a:pt x="7668135" y="5580314"/>
                </a:lnTo>
                <a:lnTo>
                  <a:pt x="7666267" y="5584947"/>
                </a:lnTo>
                <a:lnTo>
                  <a:pt x="7660190" y="5584780"/>
                </a:lnTo>
                <a:cubicBezTo>
                  <a:pt x="7657715" y="5587018"/>
                  <a:pt x="7655842" y="5591316"/>
                  <a:pt x="7654390" y="5596873"/>
                </a:cubicBezTo>
                <a:lnTo>
                  <a:pt x="7652276" y="5614256"/>
                </a:lnTo>
                <a:lnTo>
                  <a:pt x="7644533" y="5628338"/>
                </a:lnTo>
                <a:lnTo>
                  <a:pt x="7623924" y="5659453"/>
                </a:lnTo>
                <a:lnTo>
                  <a:pt x="7620970" y="5670583"/>
                </a:lnTo>
                <a:lnTo>
                  <a:pt x="7614472" y="5680853"/>
                </a:lnTo>
                <a:lnTo>
                  <a:pt x="7611151" y="5681035"/>
                </a:lnTo>
                <a:cubicBezTo>
                  <a:pt x="7608455" y="5679880"/>
                  <a:pt x="7606172" y="5677323"/>
                  <a:pt x="7604745" y="5673100"/>
                </a:cubicBezTo>
                <a:lnTo>
                  <a:pt x="7598508" y="5707792"/>
                </a:lnTo>
                <a:lnTo>
                  <a:pt x="7588132" y="5731832"/>
                </a:lnTo>
                <a:cubicBezTo>
                  <a:pt x="7585724" y="5738566"/>
                  <a:pt x="7582585" y="5744203"/>
                  <a:pt x="7579010" y="5749130"/>
                </a:cubicBezTo>
                <a:lnTo>
                  <a:pt x="7567846" y="5761514"/>
                </a:lnTo>
                <a:lnTo>
                  <a:pt x="7562360" y="5762220"/>
                </a:lnTo>
                <a:lnTo>
                  <a:pt x="7556811" y="5771335"/>
                </a:lnTo>
                <a:lnTo>
                  <a:pt x="7554640" y="5773241"/>
                </a:lnTo>
                <a:cubicBezTo>
                  <a:pt x="7550479" y="5776868"/>
                  <a:pt x="7546465" y="5780555"/>
                  <a:pt x="7542887" y="5784687"/>
                </a:cubicBezTo>
                <a:cubicBezTo>
                  <a:pt x="7560283" y="5794721"/>
                  <a:pt x="7515323" y="5821499"/>
                  <a:pt x="7535042" y="5822014"/>
                </a:cubicBezTo>
                <a:cubicBezTo>
                  <a:pt x="7530882" y="5828129"/>
                  <a:pt x="7529209" y="5832346"/>
                  <a:pt x="7528564" y="5835491"/>
                </a:cubicBezTo>
                <a:cubicBezTo>
                  <a:pt x="7528463" y="5837834"/>
                  <a:pt x="7528363" y="5840177"/>
                  <a:pt x="7528262" y="5842520"/>
                </a:cubicBezTo>
                <a:lnTo>
                  <a:pt x="7524672" y="5848636"/>
                </a:lnTo>
                <a:lnTo>
                  <a:pt x="7511201" y="5857337"/>
                </a:lnTo>
                <a:cubicBezTo>
                  <a:pt x="7502987" y="5882046"/>
                  <a:pt x="7487211" y="5907545"/>
                  <a:pt x="7472860" y="5932895"/>
                </a:cubicBezTo>
                <a:lnTo>
                  <a:pt x="7455737" y="5966371"/>
                </a:lnTo>
                <a:lnTo>
                  <a:pt x="7441118" y="5983776"/>
                </a:lnTo>
                <a:lnTo>
                  <a:pt x="7422136" y="6006029"/>
                </a:lnTo>
                <a:lnTo>
                  <a:pt x="7415242" y="6014193"/>
                </a:lnTo>
                <a:lnTo>
                  <a:pt x="7413713" y="6011261"/>
                </a:lnTo>
                <a:cubicBezTo>
                  <a:pt x="7411057" y="6009236"/>
                  <a:pt x="7409296" y="6014607"/>
                  <a:pt x="7407657" y="6023093"/>
                </a:cubicBezTo>
                <a:cubicBezTo>
                  <a:pt x="7407651" y="6023128"/>
                  <a:pt x="7407644" y="6023163"/>
                  <a:pt x="7407638" y="6023198"/>
                </a:cubicBezTo>
                <a:lnTo>
                  <a:pt x="7405595" y="6025617"/>
                </a:lnTo>
                <a:cubicBezTo>
                  <a:pt x="7391835" y="6035947"/>
                  <a:pt x="7360910" y="6059966"/>
                  <a:pt x="7359074" y="6082195"/>
                </a:cubicBezTo>
                <a:cubicBezTo>
                  <a:pt x="7351042" y="6071991"/>
                  <a:pt x="7348930" y="6103616"/>
                  <a:pt x="7336852" y="6102590"/>
                </a:cubicBezTo>
                <a:cubicBezTo>
                  <a:pt x="7327578" y="6100630"/>
                  <a:pt x="7324777" y="6109768"/>
                  <a:pt x="7318867" y="6115205"/>
                </a:cubicBezTo>
                <a:cubicBezTo>
                  <a:pt x="7308091" y="6116440"/>
                  <a:pt x="7277286" y="6181399"/>
                  <a:pt x="7273790" y="6193687"/>
                </a:cubicBezTo>
                <a:lnTo>
                  <a:pt x="7163624" y="6304854"/>
                </a:lnTo>
                <a:cubicBezTo>
                  <a:pt x="7141377" y="6324779"/>
                  <a:pt x="7159494" y="6340152"/>
                  <a:pt x="7122624" y="6344013"/>
                </a:cubicBezTo>
                <a:cubicBezTo>
                  <a:pt x="7097280" y="6393191"/>
                  <a:pt x="7053036" y="6438445"/>
                  <a:pt x="7040846" y="6492157"/>
                </a:cubicBezTo>
                <a:cubicBezTo>
                  <a:pt x="7005173" y="6542788"/>
                  <a:pt x="6950026" y="6611349"/>
                  <a:pt x="6916976" y="6654368"/>
                </a:cubicBezTo>
                <a:lnTo>
                  <a:pt x="6822405" y="6769489"/>
                </a:lnTo>
                <a:lnTo>
                  <a:pt x="6820682" y="6770153"/>
                </a:lnTo>
                <a:cubicBezTo>
                  <a:pt x="6814865" y="6774656"/>
                  <a:pt x="6801315" y="6791715"/>
                  <a:pt x="6800846" y="6795532"/>
                </a:cubicBezTo>
                <a:lnTo>
                  <a:pt x="6780881" y="6844365"/>
                </a:lnTo>
                <a:lnTo>
                  <a:pt x="6771446" y="6859283"/>
                </a:lnTo>
                <a:cubicBezTo>
                  <a:pt x="6771167" y="6877980"/>
                  <a:pt x="6770887" y="6896678"/>
                  <a:pt x="6770608" y="6915375"/>
                </a:cubicBezTo>
                <a:cubicBezTo>
                  <a:pt x="6767981" y="6938891"/>
                  <a:pt x="6771379" y="6963165"/>
                  <a:pt x="6765891" y="6983100"/>
                </a:cubicBezTo>
                <a:cubicBezTo>
                  <a:pt x="6751093" y="7054616"/>
                  <a:pt x="6785811" y="7067619"/>
                  <a:pt x="6776798" y="7102610"/>
                </a:cubicBezTo>
                <a:cubicBezTo>
                  <a:pt x="6772465" y="7124753"/>
                  <a:pt x="6756272" y="7184791"/>
                  <a:pt x="6756252" y="7196536"/>
                </a:cubicBezTo>
                <a:cubicBezTo>
                  <a:pt x="6741979" y="7223615"/>
                  <a:pt x="6707904" y="7247824"/>
                  <a:pt x="6688476" y="7299947"/>
                </a:cubicBezTo>
                <a:cubicBezTo>
                  <a:pt x="6678415" y="7355056"/>
                  <a:pt x="6634663" y="7464820"/>
                  <a:pt x="6626875" y="7510098"/>
                </a:cubicBezTo>
                <a:cubicBezTo>
                  <a:pt x="6627425" y="7519110"/>
                  <a:pt x="6618728" y="7571571"/>
                  <a:pt x="6618676" y="7582454"/>
                </a:cubicBezTo>
                <a:lnTo>
                  <a:pt x="6522906" y="7755150"/>
                </a:lnTo>
                <a:cubicBezTo>
                  <a:pt x="6466158" y="7886690"/>
                  <a:pt x="6513760" y="7832803"/>
                  <a:pt x="6504327" y="7999871"/>
                </a:cubicBezTo>
                <a:cubicBezTo>
                  <a:pt x="6505059" y="8226862"/>
                  <a:pt x="6674329" y="8590311"/>
                  <a:pt x="6738004" y="8745656"/>
                </a:cubicBezTo>
                <a:cubicBezTo>
                  <a:pt x="6759417" y="8798995"/>
                  <a:pt x="6777330" y="8806981"/>
                  <a:pt x="6780585" y="8842009"/>
                </a:cubicBezTo>
                <a:cubicBezTo>
                  <a:pt x="6785134" y="8871053"/>
                  <a:pt x="6770115" y="8903722"/>
                  <a:pt x="6775523" y="8918275"/>
                </a:cubicBezTo>
                <a:cubicBezTo>
                  <a:pt x="6769288" y="8957146"/>
                  <a:pt x="6764777" y="8927355"/>
                  <a:pt x="6763351" y="8999167"/>
                </a:cubicBezTo>
                <a:cubicBezTo>
                  <a:pt x="6775624" y="9071182"/>
                  <a:pt x="6742022" y="9069996"/>
                  <a:pt x="6752735" y="9128984"/>
                </a:cubicBezTo>
                <a:cubicBezTo>
                  <a:pt x="6762519" y="9150895"/>
                  <a:pt x="6739467" y="9162215"/>
                  <a:pt x="6769952" y="9185602"/>
                </a:cubicBezTo>
                <a:cubicBezTo>
                  <a:pt x="6782211" y="9272204"/>
                  <a:pt x="6744884" y="9205438"/>
                  <a:pt x="6775302" y="9306210"/>
                </a:cubicBezTo>
                <a:cubicBezTo>
                  <a:pt x="6778487" y="9345214"/>
                  <a:pt x="6739922" y="9343724"/>
                  <a:pt x="6771993" y="9393092"/>
                </a:cubicBezTo>
                <a:lnTo>
                  <a:pt x="7008802" y="9857707"/>
                </a:lnTo>
                <a:cubicBezTo>
                  <a:pt x="7022013" y="9893993"/>
                  <a:pt x="7024800" y="9931110"/>
                  <a:pt x="7030988" y="9965361"/>
                </a:cubicBezTo>
                <a:cubicBezTo>
                  <a:pt x="7037473" y="10017929"/>
                  <a:pt x="7005819" y="9991696"/>
                  <a:pt x="7034231" y="10050875"/>
                </a:cubicBezTo>
                <a:cubicBezTo>
                  <a:pt x="7024456" y="10061289"/>
                  <a:pt x="7024480" y="10069937"/>
                  <a:pt x="7030221" y="10082725"/>
                </a:cubicBezTo>
                <a:cubicBezTo>
                  <a:pt x="7032609" y="10108506"/>
                  <a:pt x="7006817" y="10114502"/>
                  <a:pt x="7023828" y="10135993"/>
                </a:cubicBezTo>
                <a:cubicBezTo>
                  <a:pt x="7009753" y="10135575"/>
                  <a:pt x="7021395" y="10187072"/>
                  <a:pt x="7006346" y="10179503"/>
                </a:cubicBezTo>
                <a:cubicBezTo>
                  <a:pt x="6994778" y="10200384"/>
                  <a:pt x="7015963" y="10202331"/>
                  <a:pt x="7006032" y="10222580"/>
                </a:cubicBezTo>
                <a:cubicBezTo>
                  <a:pt x="7004600" y="10242379"/>
                  <a:pt x="7020135" y="10207086"/>
                  <a:pt x="7022387" y="10227810"/>
                </a:cubicBezTo>
                <a:cubicBezTo>
                  <a:pt x="7022627" y="10253709"/>
                  <a:pt x="7047921" y="10245795"/>
                  <a:pt x="7016719" y="10275442"/>
                </a:cubicBezTo>
                <a:cubicBezTo>
                  <a:pt x="7025983" y="10299752"/>
                  <a:pt x="7011751" y="10309423"/>
                  <a:pt x="7006319" y="10348220"/>
                </a:cubicBezTo>
                <a:lnTo>
                  <a:pt x="7009149" y="10359098"/>
                </a:lnTo>
                <a:lnTo>
                  <a:pt x="6994973" y="10370490"/>
                </a:lnTo>
                <a:cubicBezTo>
                  <a:pt x="6988990" y="10377090"/>
                  <a:pt x="6971218" y="10413909"/>
                  <a:pt x="6971210" y="10425788"/>
                </a:cubicBezTo>
                <a:cubicBezTo>
                  <a:pt x="6965186" y="10453697"/>
                  <a:pt x="6962728" y="10509993"/>
                  <a:pt x="6958822" y="10537951"/>
                </a:cubicBezTo>
                <a:cubicBezTo>
                  <a:pt x="6960326" y="10545321"/>
                  <a:pt x="6970976" y="10562028"/>
                  <a:pt x="6961280" y="10565026"/>
                </a:cubicBezTo>
                <a:cubicBezTo>
                  <a:pt x="6959807" y="10584208"/>
                  <a:pt x="6960023" y="10603132"/>
                  <a:pt x="6961883" y="10621345"/>
                </a:cubicBezTo>
                <a:lnTo>
                  <a:pt x="6969420" y="10658847"/>
                </a:lnTo>
                <a:lnTo>
                  <a:pt x="6961243" y="10667121"/>
                </a:lnTo>
                <a:cubicBezTo>
                  <a:pt x="6957010" y="10672840"/>
                  <a:pt x="6954171" y="10679639"/>
                  <a:pt x="6954751" y="10688604"/>
                </a:cubicBezTo>
                <a:cubicBezTo>
                  <a:pt x="6951534" y="10710409"/>
                  <a:pt x="6943540" y="10776370"/>
                  <a:pt x="6941940" y="10797948"/>
                </a:cubicBezTo>
                <a:cubicBezTo>
                  <a:pt x="6943446" y="10803324"/>
                  <a:pt x="6952376" y="10814607"/>
                  <a:pt x="6945141" y="10818072"/>
                </a:cubicBezTo>
                <a:lnTo>
                  <a:pt x="6897807" y="10904998"/>
                </a:lnTo>
                <a:cubicBezTo>
                  <a:pt x="6894235" y="10913784"/>
                  <a:pt x="6829963" y="11016942"/>
                  <a:pt x="6834058" y="11025845"/>
                </a:cubicBezTo>
                <a:lnTo>
                  <a:pt x="6757195" y="11088571"/>
                </a:lnTo>
                <a:lnTo>
                  <a:pt x="0" y="5152133"/>
                </a:lnTo>
                <a:lnTo>
                  <a:pt x="4526334"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6" name="Title 1">
            <a:extLst>
              <a:ext uri="{FF2B5EF4-FFF2-40B4-BE49-F238E27FC236}">
                <a16:creationId xmlns:a16="http://schemas.microsoft.com/office/drawing/2014/main" id="{8ED1D475-3787-4EAC-9EED-2006C7D7158C}"/>
              </a:ext>
            </a:extLst>
          </p:cNvPr>
          <p:cNvSpPr>
            <a:spLocks noGrp="1"/>
          </p:cNvSpPr>
          <p:nvPr>
            <p:ph type="ctrTitle"/>
          </p:nvPr>
        </p:nvSpPr>
        <p:spPr>
          <a:xfrm>
            <a:off x="677509" y="842564"/>
            <a:ext cx="4930565" cy="2959100"/>
          </a:xfrm>
        </p:spPr>
        <p:txBody>
          <a:bodyPr anchor="b"/>
          <a:lstStyle/>
          <a:p>
            <a:r>
              <a:rPr lang="en-US" dirty="0"/>
              <a:t>Click to edit Master title style</a:t>
            </a:r>
          </a:p>
        </p:txBody>
      </p:sp>
      <p:sp>
        <p:nvSpPr>
          <p:cNvPr id="28" name="Freeform: Shape 27">
            <a:extLst>
              <a:ext uri="{FF2B5EF4-FFF2-40B4-BE49-F238E27FC236}">
                <a16:creationId xmlns:a16="http://schemas.microsoft.com/office/drawing/2014/main" id="{F287D1F6-3C98-4785-AFFB-263FF25C2207}"/>
              </a:ext>
              <a:ext uri="{C183D7F6-B498-43B3-948B-1728B52AA6E4}">
                <adec:decorative xmlns:adec="http://schemas.microsoft.com/office/drawing/2017/decorative" val="1"/>
              </a:ext>
            </a:extLst>
          </p:cNvPr>
          <p:cNvSpPr/>
          <p:nvPr userDrawn="1"/>
        </p:nvSpPr>
        <p:spPr>
          <a:xfrm>
            <a:off x="7877083" y="905430"/>
            <a:ext cx="3359346" cy="504714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30" name="Freeform: Shape 29">
            <a:extLst>
              <a:ext uri="{FF2B5EF4-FFF2-40B4-BE49-F238E27FC236}">
                <a16:creationId xmlns:a16="http://schemas.microsoft.com/office/drawing/2014/main" id="{65D28F67-7F21-4807-914E-010CAC283124}"/>
              </a:ext>
              <a:ext uri="{C183D7F6-B498-43B3-948B-1728B52AA6E4}">
                <adec:decorative xmlns:adec="http://schemas.microsoft.com/office/drawing/2017/decorative" val="1"/>
              </a:ext>
            </a:extLst>
          </p:cNvPr>
          <p:cNvSpPr/>
          <p:nvPr userDrawn="1"/>
        </p:nvSpPr>
        <p:spPr>
          <a:xfrm>
            <a:off x="6722640" y="2452794"/>
            <a:ext cx="2066591" cy="261852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38" name="Picture Placeholder 36">
            <a:extLst>
              <a:ext uri="{FF2B5EF4-FFF2-40B4-BE49-F238E27FC236}">
                <a16:creationId xmlns:a16="http://schemas.microsoft.com/office/drawing/2014/main" id="{E3A5A5E0-A25F-4E87-8081-9FC39173C9C0}"/>
              </a:ext>
            </a:extLst>
          </p:cNvPr>
          <p:cNvSpPr>
            <a:spLocks noGrp="1"/>
          </p:cNvSpPr>
          <p:nvPr>
            <p:ph type="pic" sz="quarter" idx="13" hasCustomPrompt="1"/>
          </p:nvPr>
        </p:nvSpPr>
        <p:spPr>
          <a:xfrm>
            <a:off x="6855886" y="2573778"/>
            <a:ext cx="1822789" cy="2373973"/>
          </a:xfrm>
        </p:spPr>
        <p:txBody>
          <a:bodyPr/>
          <a:lstStyle>
            <a:lvl1pPr marL="0" indent="0" algn="ctr">
              <a:buNone/>
              <a:defRPr/>
            </a:lvl1pPr>
          </a:lstStyle>
          <a:p>
            <a:r>
              <a:rPr lang="en-US" dirty="0"/>
              <a:t>Click to add photo</a:t>
            </a:r>
          </a:p>
        </p:txBody>
      </p:sp>
      <p:sp>
        <p:nvSpPr>
          <p:cNvPr id="41" name="Picture Placeholder 39">
            <a:extLst>
              <a:ext uri="{FF2B5EF4-FFF2-40B4-BE49-F238E27FC236}">
                <a16:creationId xmlns:a16="http://schemas.microsoft.com/office/drawing/2014/main" id="{93D574BA-1CEA-4AC6-8305-5E9E5BDEEEB2}"/>
              </a:ext>
            </a:extLst>
          </p:cNvPr>
          <p:cNvSpPr>
            <a:spLocks noGrp="1"/>
          </p:cNvSpPr>
          <p:nvPr>
            <p:ph type="pic" sz="quarter" idx="14" hasCustomPrompt="1"/>
          </p:nvPr>
        </p:nvSpPr>
        <p:spPr>
          <a:xfrm>
            <a:off x="7876309" y="905429"/>
            <a:ext cx="3360118" cy="5047139"/>
          </a:xfrm>
          <a:custGeom>
            <a:avLst/>
            <a:gdLst>
              <a:gd name="connsiteX0" fmla="*/ 0 w 3359344"/>
              <a:gd name="connsiteY0" fmla="*/ 0 h 5047139"/>
              <a:gd name="connsiteX1" fmla="*/ 3359344 w 3359344"/>
              <a:gd name="connsiteY1" fmla="*/ 0 h 5047139"/>
              <a:gd name="connsiteX2" fmla="*/ 3359344 w 3359344"/>
              <a:gd name="connsiteY2" fmla="*/ 5047139 h 5047139"/>
              <a:gd name="connsiteX3" fmla="*/ 0 w 3359344"/>
              <a:gd name="connsiteY3" fmla="*/ 5047139 h 5047139"/>
              <a:gd name="connsiteX4" fmla="*/ 0 w 3359344"/>
              <a:gd name="connsiteY4"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1539898 h 5047139"/>
              <a:gd name="connsiteX5" fmla="*/ 774 w 3360118"/>
              <a:gd name="connsiteY5"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0 w 3360118"/>
              <a:gd name="connsiteY5" fmla="*/ 1539898 h 5047139"/>
              <a:gd name="connsiteX6" fmla="*/ 774 w 3360118"/>
              <a:gd name="connsiteY6"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0 w 3367045"/>
              <a:gd name="connsiteY5" fmla="*/ 2301898 h 5047139"/>
              <a:gd name="connsiteX6" fmla="*/ 6927 w 3367045"/>
              <a:gd name="connsiteY6" fmla="*/ 1539898 h 5047139"/>
              <a:gd name="connsiteX7" fmla="*/ 7701 w 3367045"/>
              <a:gd name="connsiteY7"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1 w 3367045"/>
              <a:gd name="connsiteY5" fmla="*/ 3410262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79189 h 5047139"/>
              <a:gd name="connsiteX6" fmla="*/ 0 w 3367045"/>
              <a:gd name="connsiteY6" fmla="*/ 2301898 h 5047139"/>
              <a:gd name="connsiteX7" fmla="*/ 6927 w 3367045"/>
              <a:gd name="connsiteY7" fmla="*/ 1539898 h 5047139"/>
              <a:gd name="connsiteX8" fmla="*/ 7701 w 3367045"/>
              <a:gd name="connsiteY8"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921328 w 3360118"/>
              <a:gd name="connsiteY5" fmla="*/ 4179189 h 5047139"/>
              <a:gd name="connsiteX6" fmla="*/ 907473 w 3360118"/>
              <a:gd name="connsiteY6" fmla="*/ 1539898 h 5047139"/>
              <a:gd name="connsiteX7" fmla="*/ 0 w 3360118"/>
              <a:gd name="connsiteY7" fmla="*/ 1539898 h 5047139"/>
              <a:gd name="connsiteX8" fmla="*/ 774 w 3360118"/>
              <a:gd name="connsiteY8" fmla="*/ 0 h 50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118" h="5047139">
                <a:moveTo>
                  <a:pt x="774" y="0"/>
                </a:moveTo>
                <a:lnTo>
                  <a:pt x="3360118" y="0"/>
                </a:lnTo>
                <a:lnTo>
                  <a:pt x="3360118" y="5047139"/>
                </a:lnTo>
                <a:lnTo>
                  <a:pt x="774" y="5047139"/>
                </a:lnTo>
                <a:lnTo>
                  <a:pt x="0" y="4172262"/>
                </a:lnTo>
                <a:lnTo>
                  <a:pt x="921328" y="4179189"/>
                </a:lnTo>
                <a:cubicBezTo>
                  <a:pt x="921328" y="3809734"/>
                  <a:pt x="907473" y="1909353"/>
                  <a:pt x="907473" y="1539898"/>
                </a:cubicBezTo>
                <a:lnTo>
                  <a:pt x="0" y="1539898"/>
                </a:lnTo>
                <a:lnTo>
                  <a:pt x="774" y="0"/>
                </a:lnTo>
                <a:close/>
              </a:path>
            </a:pathLst>
          </a:custGeom>
        </p:spPr>
        <p:txBody>
          <a:bodyPr/>
          <a:lstStyle>
            <a:lvl1pPr marL="0" indent="0" algn="ctr">
              <a:buNone/>
              <a:defRPr/>
            </a:lvl1pPr>
          </a:lstStyle>
          <a:p>
            <a:r>
              <a:rPr lang="en-US" dirty="0"/>
              <a:t>Click to add photo</a:t>
            </a:r>
          </a:p>
        </p:txBody>
      </p:sp>
      <p:sp>
        <p:nvSpPr>
          <p:cNvPr id="32" name="Footer Placeholder 15">
            <a:extLst>
              <a:ext uri="{FF2B5EF4-FFF2-40B4-BE49-F238E27FC236}">
                <a16:creationId xmlns:a16="http://schemas.microsoft.com/office/drawing/2014/main" id="{89C9E051-183F-44E0-B1E7-7B56B33C7999}"/>
              </a:ext>
            </a:extLst>
          </p:cNvPr>
          <p:cNvSpPr>
            <a:spLocks noGrp="1"/>
          </p:cNvSpPr>
          <p:nvPr>
            <p:ph type="ftr" sz="quarter" idx="11"/>
          </p:nvPr>
        </p:nvSpPr>
        <p:spPr>
          <a:xfrm rot="5400000">
            <a:off x="10447827" y="1407402"/>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33" name="Slide Number Placeholder 16">
            <a:extLst>
              <a:ext uri="{FF2B5EF4-FFF2-40B4-BE49-F238E27FC236}">
                <a16:creationId xmlns:a16="http://schemas.microsoft.com/office/drawing/2014/main" id="{B5EB86EF-FF65-400A-BF2F-6646EF09D90A}"/>
              </a:ext>
            </a:extLst>
          </p:cNvPr>
          <p:cNvSpPr>
            <a:spLocks noGrp="1"/>
          </p:cNvSpPr>
          <p:nvPr>
            <p:ph type="sldNum" sz="quarter" idx="12"/>
          </p:nvPr>
        </p:nvSpPr>
        <p:spPr>
          <a:xfrm>
            <a:off x="11560121" y="3138985"/>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5" name="Date Placeholder 14">
            <a:extLst>
              <a:ext uri="{FF2B5EF4-FFF2-40B4-BE49-F238E27FC236}">
                <a16:creationId xmlns:a16="http://schemas.microsoft.com/office/drawing/2014/main" id="{872C8187-83A4-46E8-9B05-090C78936FCC}"/>
              </a:ext>
            </a:extLst>
          </p:cNvPr>
          <p:cNvSpPr>
            <a:spLocks noGrp="1"/>
          </p:cNvSpPr>
          <p:nvPr>
            <p:ph type="dt" sz="half" idx="10"/>
          </p:nvPr>
        </p:nvSpPr>
        <p:spPr>
          <a:xfrm rot="5400000">
            <a:off x="10509243" y="5071825"/>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E8FB4160-D04D-92D7-EE79-233C4F6F9E3E}"/>
              </a:ext>
            </a:extLst>
          </p:cNvPr>
          <p:cNvSpPr>
            <a:spLocks noGrp="1"/>
          </p:cNvSpPr>
          <p:nvPr>
            <p:ph sz="quarter" idx="15"/>
          </p:nvPr>
        </p:nvSpPr>
        <p:spPr>
          <a:xfrm>
            <a:off x="1079500" y="4106863"/>
            <a:ext cx="3897313" cy="1846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97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4388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dirty="0"/>
              <a:t>Click to edit Master title style</a:t>
            </a:r>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400"/>
            </a:lvl1pPr>
          </a:lstStyle>
          <a:p>
            <a:pPr lvl="0"/>
            <a:r>
              <a:rPr lang="en-US" dirty="0"/>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4388270"/>
          </a:xfrm>
        </p:spPr>
        <p:txBody>
          <a:bodyPr/>
          <a:lstStyle>
            <a:lvl1pPr marL="0" indent="0" algn="ctr">
              <a:buNone/>
              <a:defRPr/>
            </a:lvl1pPr>
          </a:lstStyle>
          <a:p>
            <a:r>
              <a:rPr lang="en-US" dirty="0"/>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a:prstGeom prst="rect">
            <a:avLst/>
          </a:prstGeom>
        </p:spPr>
        <p:txBody>
          <a:bodyPr/>
          <a:lstStyle>
            <a:lvl1pPr>
              <a:defRPr/>
            </a:lvl1pPr>
          </a:lstStyle>
          <a:p>
            <a:r>
              <a:rPr lang="en-US">
                <a:solidFill>
                  <a:prstClr val="black">
                    <a:lumMod val="85000"/>
                    <a:lumOff val="15000"/>
                  </a:prstClr>
                </a:solidFill>
              </a:rPr>
              <a:t>California Department of Education</a:t>
            </a:r>
            <a:endParaRPr lang="en-US" dirty="0">
              <a:solidFill>
                <a:prstClr val="black">
                  <a:lumMod val="85000"/>
                  <a:lumOff val="15000"/>
                </a:prstClr>
              </a:solidFill>
            </a:endParaRP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8029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8" name="Rectangle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9" name="Title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a:normAutofit/>
          </a:bodyPr>
          <a:lstStyle/>
          <a:p>
            <a:pPr algn="ctr"/>
            <a:r>
              <a:rPr lang="en-US" dirty="0"/>
              <a:t>Click to edit Master title style</a:t>
            </a:r>
          </a:p>
        </p:txBody>
      </p:sp>
      <p:sp>
        <p:nvSpPr>
          <p:cNvPr id="18" name="Picture Placeholder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a:noAutofit/>
          </a:bodyPr>
          <a:lstStyle>
            <a:lvl1pPr marL="0" indent="0" algn="ctr">
              <a:buNone/>
              <a:defRPr/>
            </a:lvl1pPr>
          </a:lstStyle>
          <a:p>
            <a:r>
              <a:rPr lang="en-US" dirty="0"/>
              <a:t>Click to add photo</a:t>
            </a:r>
          </a:p>
        </p:txBody>
      </p:sp>
      <p:sp>
        <p:nvSpPr>
          <p:cNvPr id="11" name="Content Placeholder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a:normAutofit/>
          </a:bodyPr>
          <a:lstStyle>
            <a:lvl1pPr marL="0" indent="0">
              <a:buNone/>
              <a:defRPr/>
            </a:lvl1pPr>
          </a:lstStyle>
          <a:p>
            <a:pPr lvl="0"/>
            <a:r>
              <a:rPr lang="en-US" dirty="0"/>
              <a:t>Click to edit Master text styles</a:t>
            </a:r>
          </a:p>
        </p:txBody>
      </p:sp>
      <p:sp>
        <p:nvSpPr>
          <p:cNvPr id="12" name="Footer Placeholder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3" name="Slide Number Placeholder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Tree>
    <p:extLst>
      <p:ext uri="{BB962C8B-B14F-4D97-AF65-F5344CB8AC3E}">
        <p14:creationId xmlns:p14="http://schemas.microsoft.com/office/powerpoint/2010/main" val="153251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Title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a:lstStyle>
            <a:lvl1pPr>
              <a:defRPr sz="3000" cap="none" baseline="0"/>
            </a:lvl1pPr>
          </a:lstStyle>
          <a:p>
            <a:r>
              <a:rPr lang="en-US" dirty="0"/>
              <a:t>Click to edit Master title style</a:t>
            </a:r>
          </a:p>
        </p:txBody>
      </p:sp>
      <p:sp>
        <p:nvSpPr>
          <p:cNvPr id="12" name="Freeform: Shape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3" name="Picture Placeholder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a:lstStyle>
            <a:lvl1pPr marL="0" indent="0" algn="ctr">
              <a:buNone/>
              <a:defRPr/>
            </a:lvl1pPr>
          </a:lstStyle>
          <a:p>
            <a:r>
              <a:rPr lang="en-US" dirty="0"/>
              <a:t>Click to add photo</a:t>
            </a:r>
          </a:p>
        </p:txBody>
      </p:sp>
      <p:sp>
        <p:nvSpPr>
          <p:cNvPr id="18" name="Freeform: Shape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3" name="Freeform: Shape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8" name="Picture Placeholder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a:lstStyle>
            <a:lvl1pPr marL="0" indent="0" algn="ctr">
              <a:buNone/>
              <a:defRPr/>
            </a:lvl1pPr>
          </a:lstStyle>
          <a:p>
            <a:r>
              <a:rPr lang="en-US" dirty="0"/>
              <a:t>Click to add photo</a:t>
            </a:r>
          </a:p>
        </p:txBody>
      </p:sp>
      <p:sp>
        <p:nvSpPr>
          <p:cNvPr id="29" name="Picture Placeholder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a:lstStyle>
            <a:lvl1pPr marL="0" indent="0" algn="ctr">
              <a:buNone/>
              <a:defRPr/>
            </a:lvl1pPr>
          </a:lstStyle>
          <a:p>
            <a:r>
              <a:rPr lang="en-US" dirty="0"/>
              <a:t>Click to add photo</a:t>
            </a:r>
          </a:p>
        </p:txBody>
      </p:sp>
      <p:sp>
        <p:nvSpPr>
          <p:cNvPr id="3" name="Content Placeholder 2">
            <a:extLst>
              <a:ext uri="{FF2B5EF4-FFF2-40B4-BE49-F238E27FC236}">
                <a16:creationId xmlns:a16="http://schemas.microsoft.com/office/drawing/2014/main" id="{B4ABA496-F382-1809-6F8B-7D9A1FAAE506}"/>
              </a:ext>
            </a:extLst>
          </p:cNvPr>
          <p:cNvSpPr>
            <a:spLocks noGrp="1"/>
          </p:cNvSpPr>
          <p:nvPr>
            <p:ph sz="quarter" idx="13"/>
          </p:nvPr>
        </p:nvSpPr>
        <p:spPr>
          <a:xfrm>
            <a:off x="962025" y="4106863"/>
            <a:ext cx="4935538" cy="1431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68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Break">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0" name="Title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a:lstStyle>
            <a:lvl1pPr>
              <a:defRPr sz="3000"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B4ABA496-F382-1809-6F8B-7D9A1FAAE506}"/>
              </a:ext>
            </a:extLst>
          </p:cNvPr>
          <p:cNvSpPr>
            <a:spLocks noGrp="1"/>
          </p:cNvSpPr>
          <p:nvPr>
            <p:ph sz="quarter" idx="13"/>
          </p:nvPr>
        </p:nvSpPr>
        <p:spPr>
          <a:xfrm>
            <a:off x="962025" y="4106863"/>
            <a:ext cx="4935538" cy="1431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05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lvl1pPr>
              <a:defRPr sz="3000"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a:lstStyle>
            <a:lvl1pPr>
              <a:defRPr/>
            </a:lvl1pPr>
          </a:lstStyle>
          <a:p>
            <a:pPr lvl="0"/>
            <a:r>
              <a:rPr lang="en-US" dirty="0"/>
              <a:t>Click to add content</a:t>
            </a: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449318" y="3136392"/>
            <a:ext cx="654609" cy="580029"/>
          </a:xfrm>
        </p:spPr>
        <p:txBody>
          <a:bodyPr/>
          <a:lstStyle>
            <a:lvl1pPr>
              <a:defRPr sz="2400">
                <a:latin typeface="Arial" panose="020B0604020202020204" pitchFamily="34" charset="0"/>
                <a:cs typeface="Arial" panose="020B0604020202020204" pitchFamily="34" charset="0"/>
              </a:defRPr>
            </a:lvl1pPr>
          </a:lstStyle>
          <a:p>
            <a:pPr>
              <a:defRPr/>
            </a:pPr>
            <a:fld id="{F4F66505-CBE9-4DDE-B6B8-8F5BDC18C943}" type="slidenum">
              <a:rPr lang="en-US" smtClean="0">
                <a:solidFill>
                  <a:prstClr val="black">
                    <a:lumMod val="85000"/>
                    <a:lumOff val="15000"/>
                  </a:prstClr>
                </a:solidFill>
              </a:rPr>
              <a:pPr>
                <a:defRPr/>
              </a:pPr>
              <a:t>‹#›</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409551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Ve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281354" y="1995488"/>
            <a:ext cx="11069515" cy="2286366"/>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2" name="Content Placeholder 2">
            <a:extLst>
              <a:ext uri="{FF2B5EF4-FFF2-40B4-BE49-F238E27FC236}">
                <a16:creationId xmlns:a16="http://schemas.microsoft.com/office/drawing/2014/main" id="{2D7E52F4-8E23-4E91-1171-AABFF62C1E0A}"/>
              </a:ext>
            </a:extLst>
          </p:cNvPr>
          <p:cNvSpPr>
            <a:spLocks noGrp="1"/>
          </p:cNvSpPr>
          <p:nvPr>
            <p:ph sz="quarter" idx="14" hasCustomPrompt="1"/>
          </p:nvPr>
        </p:nvSpPr>
        <p:spPr>
          <a:xfrm>
            <a:off x="281354" y="4372342"/>
            <a:ext cx="11069515" cy="2286366"/>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303304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California Department of Education</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4624161" cy="4051300"/>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March 26, 2026</a:t>
            </a:r>
            <a:endPar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endParaRPr>
          </a:p>
        </p:txBody>
      </p:sp>
      <p:sp>
        <p:nvSpPr>
          <p:cNvPr id="2" name="Content Placeholder 2">
            <a:extLst>
              <a:ext uri="{FF2B5EF4-FFF2-40B4-BE49-F238E27FC236}">
                <a16:creationId xmlns:a16="http://schemas.microsoft.com/office/drawing/2014/main" id="{297DA617-6325-F3ED-A6FA-C328A75B2873}"/>
              </a:ext>
            </a:extLst>
          </p:cNvPr>
          <p:cNvSpPr>
            <a:spLocks noGrp="1"/>
          </p:cNvSpPr>
          <p:nvPr>
            <p:ph sz="quarter" idx="14" hasCustomPrompt="1"/>
          </p:nvPr>
        </p:nvSpPr>
        <p:spPr>
          <a:xfrm>
            <a:off x="5932382" y="1995488"/>
            <a:ext cx="4624161" cy="4051300"/>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106303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theme/media/image10.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customXml" Target="../ink/ink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r>
              <a:rPr lang="en-US"/>
              <a:t>March 26, 2026</a:t>
            </a:r>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r>
              <a:rPr lang="en-US">
                <a:latin typeface="+mn-lt"/>
              </a:rPr>
              <a:t>California Department of Education</a:t>
            </a:r>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dirty="0">
              <a:latin typeface="+mn-lt"/>
            </a:endParaRPr>
          </a:p>
        </p:txBody>
      </p:sp>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4"/>
              <a:stretch>
                <a:fillRect/>
              </a:stretch>
            </p:blipFill>
            <p:spPr>
              <a:xfrm>
                <a:off x="12482070" y="6333652"/>
                <a:ext cx="18000" cy="18000"/>
              </a:xfrm>
              <a:prstGeom prst="rect">
                <a:avLst/>
              </a:prstGeom>
            </p:spPr>
          </p:pic>
        </mc:Fallback>
      </mc:AlternateContent>
    </p:spTree>
    <p:extLst>
      <p:ext uri="{BB962C8B-B14F-4D97-AF65-F5344CB8AC3E}">
        <p14:creationId xmlns:p14="http://schemas.microsoft.com/office/powerpoint/2010/main" val="4196635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663" r:id="rId4"/>
    <p:sldLayoutId id="2147483664" r:id="rId5"/>
    <p:sldLayoutId id="2147483709" r:id="rId6"/>
    <p:sldLayoutId id="2147483665" r:id="rId7"/>
    <p:sldLayoutId id="2147483708" r:id="rId8"/>
    <p:sldLayoutId id="2147483707" r:id="rId9"/>
    <p:sldLayoutId id="2147483704" r:id="rId10"/>
    <p:sldLayoutId id="2147483666" r:id="rId11"/>
    <p:sldLayoutId id="2147483667" r:id="rId12"/>
    <p:sldLayoutId id="2147483668" r:id="rId13"/>
    <p:sldLayoutId id="2147483702" r:id="rId14"/>
    <p:sldLayoutId id="2147483669" r:id="rId15"/>
    <p:sldLayoutId id="2147483670" r:id="rId16"/>
    <p:sldLayoutId id="2147483705" r:id="rId17"/>
    <p:sldLayoutId id="2147483671" r:id="rId18"/>
    <p:sldLayoutId id="2147483684" r:id="rId19"/>
    <p:sldLayoutId id="2147483697" r:id="rId20"/>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100000"/>
        <a:buFont typeface="Arial" panose="020B0604020202020204" pitchFamily="34" charset="0"/>
        <a:buChar char="•"/>
        <a:defRPr sz="2400" kern="1200" spc="50" baseline="0">
          <a:solidFill>
            <a:schemeClr val="tx1">
              <a:lumMod val="85000"/>
              <a:lumOff val="15000"/>
            </a:schemeClr>
          </a:solidFill>
          <a:latin typeface="+mn-lt"/>
          <a:ea typeface="Batang" panose="02030600000101010101" pitchFamily="18" charset="-127"/>
          <a:cs typeface="+mn-cs"/>
        </a:defRPr>
      </a:lvl1pPr>
      <a:lvl2pPr marL="617220" indent="-342900" algn="l" defTabSz="914400" rtl="0" eaLnBrk="1" latinLnBrk="0" hangingPunct="1">
        <a:lnSpc>
          <a:spcPct val="100000"/>
        </a:lnSpc>
        <a:spcBef>
          <a:spcPts val="500"/>
        </a:spcBef>
        <a:buSzPct val="80000"/>
        <a:buFont typeface="Courier New" panose="02070309020205020404" pitchFamily="49" charset="0"/>
        <a:buChar char="o"/>
        <a:defRPr sz="2400" kern="1200" spc="50" baseline="0">
          <a:solidFill>
            <a:schemeClr val="tx1">
              <a:lumMod val="85000"/>
              <a:lumOff val="15000"/>
            </a:schemeClr>
          </a:solidFill>
          <a:latin typeface="+mn-lt"/>
          <a:ea typeface="Batang" panose="02030600000101010101" pitchFamily="18" charset="-127"/>
          <a:cs typeface="+mn-cs"/>
        </a:defRPr>
      </a:lvl2pPr>
      <a:lvl3pPr marL="798513" indent="-285750" algn="l" defTabSz="914400" rtl="0" eaLnBrk="1" latinLnBrk="0" hangingPunct="1">
        <a:lnSpc>
          <a:spcPct val="100000"/>
        </a:lnSpc>
        <a:spcBef>
          <a:spcPts val="500"/>
        </a:spcBef>
        <a:buSzPct val="100000"/>
        <a:buFont typeface="Arial" panose="020B0604020202020204" pitchFamily="34" charset="0"/>
        <a:buChar char="•"/>
        <a:defRPr sz="2400" kern="1200" spc="50" baseline="0">
          <a:solidFill>
            <a:schemeClr val="tx1">
              <a:lumMod val="85000"/>
              <a:lumOff val="15000"/>
            </a:schemeClr>
          </a:solidFill>
          <a:latin typeface="+mn-lt"/>
          <a:ea typeface="Batang" panose="02030600000101010101" pitchFamily="18" charset="-127"/>
          <a:cs typeface="+mn-cs"/>
        </a:defRPr>
      </a:lvl3pPr>
      <a:lvl4pPr marL="973836" indent="-342900" algn="l" defTabSz="914400" rtl="0" eaLnBrk="1" latinLnBrk="0" hangingPunct="1">
        <a:lnSpc>
          <a:spcPct val="100000"/>
        </a:lnSpc>
        <a:spcBef>
          <a:spcPts val="500"/>
        </a:spcBef>
        <a:buSzPct val="80000"/>
        <a:buFont typeface="Courier New" panose="02070309020205020404" pitchFamily="49" charset="0"/>
        <a:buChar char="o"/>
        <a:defRPr sz="2400" kern="1200" spc="50" baseline="0">
          <a:solidFill>
            <a:schemeClr val="tx1">
              <a:lumMod val="85000"/>
              <a:lumOff val="15000"/>
            </a:schemeClr>
          </a:solidFill>
          <a:latin typeface="+mn-lt"/>
          <a:ea typeface="Batang" panose="02030600000101010101" pitchFamily="18" charset="-127"/>
          <a:cs typeface="+mn-cs"/>
        </a:defRPr>
      </a:lvl4pPr>
      <a:lvl5pPr marL="1144588" indent="-228600" algn="l" defTabSz="914400" rtl="0" eaLnBrk="1" latinLnBrk="0" hangingPunct="1">
        <a:lnSpc>
          <a:spcPct val="100000"/>
        </a:lnSpc>
        <a:spcBef>
          <a:spcPts val="500"/>
        </a:spcBef>
        <a:buSzPct val="100000"/>
        <a:buFont typeface="Arial" panose="020B0604020202020204" pitchFamily="34" charset="0"/>
        <a:buChar char="•"/>
        <a:defRPr sz="2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mailto:lcff@cde.ca.gov" TargetMode="External"/><Relationship Id="rId1" Type="http://schemas.openxmlformats.org/officeDocument/2006/relationships/slideLayout" Target="../slideLayouts/slideLayout20.xml"/><Relationship Id="rId4" Type="http://schemas.openxmlformats.org/officeDocument/2006/relationships/image" Target="../media/image33.jpg"/></Relationships>
</file>

<file path=ppt/slides/_rels/slide9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BAAB8-DBBA-9D1C-093D-C4DF340DAE29}"/>
              </a:ext>
            </a:extLst>
          </p:cNvPr>
          <p:cNvSpPr>
            <a:spLocks noGrp="1"/>
          </p:cNvSpPr>
          <p:nvPr>
            <p:ph type="ctrTitle"/>
          </p:nvPr>
        </p:nvSpPr>
        <p:spPr>
          <a:xfrm>
            <a:off x="729604" y="5291409"/>
            <a:ext cx="10750253" cy="771254"/>
          </a:xfrm>
        </p:spPr>
        <p:txBody>
          <a:bodyPr>
            <a:normAutofit/>
          </a:bodyPr>
          <a:lstStyle/>
          <a:p>
            <a:r>
              <a:rPr lang="en-US" sz="3000" cap="none" dirty="0"/>
              <a:t>Planning for Year Three in the LCAP</a:t>
            </a:r>
          </a:p>
        </p:txBody>
      </p:sp>
      <p:sp>
        <p:nvSpPr>
          <p:cNvPr id="4" name="Content Placeholder 3">
            <a:extLst>
              <a:ext uri="{FF2B5EF4-FFF2-40B4-BE49-F238E27FC236}">
                <a16:creationId xmlns:a16="http://schemas.microsoft.com/office/drawing/2014/main" id="{9B4A5A15-90FF-A2D5-2D77-1993CBE429F6}"/>
              </a:ext>
            </a:extLst>
          </p:cNvPr>
          <p:cNvSpPr>
            <a:spLocks noGrp="1"/>
          </p:cNvSpPr>
          <p:nvPr>
            <p:ph sz="quarter" idx="11"/>
          </p:nvPr>
        </p:nvSpPr>
        <p:spPr>
          <a:xfrm>
            <a:off x="1403348" y="5923996"/>
            <a:ext cx="9402763" cy="934003"/>
          </a:xfrm>
        </p:spPr>
        <p:txBody>
          <a:bodyPr>
            <a:normAutofit/>
          </a:bodyPr>
          <a:lstStyle/>
          <a:p>
            <a:pPr marL="0" indent="0" algn="ctr">
              <a:buNone/>
            </a:pPr>
            <a:r>
              <a:rPr lang="en-US" dirty="0"/>
              <a:t>An Opportunity for Continuous Improvement</a:t>
            </a:r>
            <a:br>
              <a:rPr lang="en-US" dirty="0"/>
            </a:br>
            <a:r>
              <a:rPr lang="en-US" dirty="0"/>
              <a:t>California Department of Education – April 14, 2026</a:t>
            </a:r>
          </a:p>
        </p:txBody>
      </p:sp>
      <p:pic>
        <p:nvPicPr>
          <p:cNvPr id="5" name="Picture Placeholder 9">
            <a:extLst>
              <a:ext uri="{FF2B5EF4-FFF2-40B4-BE49-F238E27FC236}">
                <a16:creationId xmlns:a16="http://schemas.microsoft.com/office/drawing/2014/main" id="{150B4A5D-19A9-CDD3-B6B5-57DEB83551F7}"/>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12705" b="12705"/>
          <a:stretch/>
        </p:blipFill>
        <p:spPr>
          <a:xfrm>
            <a:off x="0" y="0"/>
            <a:ext cx="12192000" cy="6062663"/>
          </a:xfrm>
        </p:spPr>
      </p:pic>
    </p:spTree>
    <p:extLst>
      <p:ext uri="{BB962C8B-B14F-4D97-AF65-F5344CB8AC3E}">
        <p14:creationId xmlns:p14="http://schemas.microsoft.com/office/powerpoint/2010/main" val="327782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BB8658-3D4C-D9A0-5099-BC50F2B91020}"/>
              </a:ext>
            </a:extLst>
          </p:cNvPr>
          <p:cNvSpPr>
            <a:spLocks noGrp="1"/>
          </p:cNvSpPr>
          <p:nvPr>
            <p:ph type="title"/>
          </p:nvPr>
        </p:nvSpPr>
        <p:spPr>
          <a:xfrm>
            <a:off x="1050879" y="609601"/>
            <a:ext cx="9505664" cy="1216024"/>
          </a:xfrm>
        </p:spPr>
        <p:txBody>
          <a:bodyPr/>
          <a:lstStyle/>
          <a:p>
            <a:r>
              <a:rPr lang="en-US" dirty="0"/>
              <a:t>The Importance of Year 3</a:t>
            </a:r>
          </a:p>
        </p:txBody>
      </p:sp>
      <p:sp>
        <p:nvSpPr>
          <p:cNvPr id="8" name="Content Placeholder 7">
            <a:extLst>
              <a:ext uri="{FF2B5EF4-FFF2-40B4-BE49-F238E27FC236}">
                <a16:creationId xmlns:a16="http://schemas.microsoft.com/office/drawing/2014/main" id="{FB258778-586D-B296-7E83-565877EBD383}"/>
              </a:ext>
            </a:extLst>
          </p:cNvPr>
          <p:cNvSpPr>
            <a:spLocks noGrp="1"/>
          </p:cNvSpPr>
          <p:nvPr>
            <p:ph sz="quarter" idx="13"/>
          </p:nvPr>
        </p:nvSpPr>
        <p:spPr>
          <a:xfrm>
            <a:off x="1050925" y="1995488"/>
            <a:ext cx="9520238" cy="4051300"/>
          </a:xfrm>
        </p:spPr>
        <p:txBody>
          <a:bodyPr>
            <a:normAutofit lnSpcReduction="10000"/>
          </a:bodyPr>
          <a:lstStyle/>
          <a:p>
            <a:r>
              <a:rPr lang="en-US" dirty="0"/>
              <a:t>Beginning with the development of the 2024–25 LCAP, the LEA must change actions that have not proven effective over a three-year period (LCAP template and instructions, page 16).</a:t>
            </a:r>
          </a:p>
          <a:p>
            <a:r>
              <a:rPr lang="en-US" dirty="0"/>
              <a:t>For most actions in the LCAP the three-year period for evaluating effectiveness will end with the 2026–27 LCAP.</a:t>
            </a:r>
          </a:p>
          <a:p>
            <a:pPr lvl="1"/>
            <a:r>
              <a:rPr lang="en-US" dirty="0"/>
              <a:t>In most cases, actions deemed ineffective at the end of the 2026–27 LCAP must be changed in the 2027–28 LCAP.</a:t>
            </a:r>
          </a:p>
          <a:p>
            <a:pPr lvl="1"/>
            <a:r>
              <a:rPr lang="en-US" dirty="0"/>
              <a:t>For actions that have been identified as ineffective, the LEA must identify the ineffective action, the reasons for the ineffectiveness, and how changes to the action will result in a new or strengthened approach in the 2027–28 LCAP.</a:t>
            </a:r>
          </a:p>
        </p:txBody>
      </p:sp>
      <p:sp>
        <p:nvSpPr>
          <p:cNvPr id="13" name="Slide Number Placeholder 12">
            <a:extLst>
              <a:ext uri="{FF2B5EF4-FFF2-40B4-BE49-F238E27FC236}">
                <a16:creationId xmlns:a16="http://schemas.microsoft.com/office/drawing/2014/main" id="{FEC7F251-A731-A001-4EEC-E86841B3CF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37742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80F-ED61-9721-FF45-8B07DB190051}"/>
              </a:ext>
            </a:extLst>
          </p:cNvPr>
          <p:cNvSpPr>
            <a:spLocks noGrp="1"/>
          </p:cNvSpPr>
          <p:nvPr>
            <p:ph type="title"/>
          </p:nvPr>
        </p:nvSpPr>
        <p:spPr>
          <a:xfrm>
            <a:off x="1050879" y="609601"/>
            <a:ext cx="9505664" cy="1216024"/>
          </a:xfrm>
        </p:spPr>
        <p:txBody>
          <a:bodyPr/>
          <a:lstStyle/>
          <a:p>
            <a:r>
              <a:rPr lang="en-US" dirty="0"/>
              <a:t>Opportunity in Year 3</a:t>
            </a:r>
            <a:endParaRPr lang="en-US" noProof="0" dirty="0"/>
          </a:p>
        </p:txBody>
      </p:sp>
      <p:sp>
        <p:nvSpPr>
          <p:cNvPr id="14" name="Content Placeholder 13">
            <a:extLst>
              <a:ext uri="{FF2B5EF4-FFF2-40B4-BE49-F238E27FC236}">
                <a16:creationId xmlns:a16="http://schemas.microsoft.com/office/drawing/2014/main" id="{2D4F2717-3473-D3EB-2E7A-FDFB15B5CEA1}"/>
              </a:ext>
            </a:extLst>
          </p:cNvPr>
          <p:cNvSpPr>
            <a:spLocks noGrp="1"/>
          </p:cNvSpPr>
          <p:nvPr>
            <p:ph sz="quarter" idx="13"/>
          </p:nvPr>
        </p:nvSpPr>
        <p:spPr>
          <a:xfrm>
            <a:off x="1050925" y="1995488"/>
            <a:ext cx="9520238" cy="4051300"/>
          </a:xfrm>
        </p:spPr>
        <p:txBody>
          <a:bodyPr/>
          <a:lstStyle/>
          <a:p>
            <a:r>
              <a:rPr lang="en-US" noProof="0" dirty="0">
                <a:sym typeface="Calibri"/>
              </a:rPr>
              <a:t>Year 3 provides an LEA with an opportunity to evaluate its implementation and progress thus far and make course corrections prior to implementing the final year of the plan.</a:t>
            </a:r>
          </a:p>
          <a:p>
            <a:pPr lvl="1"/>
            <a:r>
              <a:rPr lang="en-US" noProof="0" dirty="0">
                <a:sym typeface="Calibri"/>
              </a:rPr>
              <a:t>Identifying the difference that actions and services have made for students and the system and making necessary </a:t>
            </a:r>
            <a:r>
              <a:rPr lang="en-US" dirty="0">
                <a:sym typeface="Calibri"/>
              </a:rPr>
              <a:t>adjustments reinforces </a:t>
            </a:r>
            <a:r>
              <a:rPr lang="en-US" noProof="0" dirty="0">
                <a:sym typeface="Calibri"/>
              </a:rPr>
              <a:t>accountability and drives continuous improvement.</a:t>
            </a:r>
            <a:endParaRPr lang="en-US" noProof="0" dirty="0"/>
          </a:p>
        </p:txBody>
      </p:sp>
      <p:sp>
        <p:nvSpPr>
          <p:cNvPr id="4" name="Slide Number Placeholder 3">
            <a:extLst>
              <a:ext uri="{FF2B5EF4-FFF2-40B4-BE49-F238E27FC236}">
                <a16:creationId xmlns:a16="http://schemas.microsoft.com/office/drawing/2014/main" id="{E9F86AA4-DB6D-7A99-D47A-E45D94AB6A98}"/>
              </a:ext>
            </a:extLst>
          </p:cNvPr>
          <p:cNvSpPr>
            <a:spLocks noGrp="1"/>
          </p:cNvSpPr>
          <p:nvPr>
            <p:ph type="sldNum" sz="quarter" idx="12"/>
          </p:nvPr>
        </p:nvSpPr>
        <p:spPr>
          <a:xfrm>
            <a:off x="11558016" y="3136392"/>
            <a:ext cx="545911" cy="580029"/>
          </a:xfrm>
        </p:spPr>
        <p:txBody>
          <a:bodyPr/>
          <a:lstStyle/>
          <a:p>
            <a:pPr lvl="0"/>
            <a:fld id="{F4F66505-CBE9-4DDE-B6B8-8F5BDC18C943}" type="slidenum">
              <a:rPr lang="en-US" noProof="0" smtClean="0"/>
              <a:pPr lvl="0"/>
              <a:t>11</a:t>
            </a:fld>
            <a:endParaRPr lang="en-US" noProof="0" dirty="0"/>
          </a:p>
        </p:txBody>
      </p:sp>
    </p:spTree>
    <p:extLst>
      <p:ext uri="{BB962C8B-B14F-4D97-AF65-F5344CB8AC3E}">
        <p14:creationId xmlns:p14="http://schemas.microsoft.com/office/powerpoint/2010/main" val="242900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0990-95EB-1E1C-C4DC-0EA82EAC0646}"/>
              </a:ext>
            </a:extLst>
          </p:cNvPr>
          <p:cNvSpPr>
            <a:spLocks noGrp="1"/>
          </p:cNvSpPr>
          <p:nvPr>
            <p:ph type="title"/>
          </p:nvPr>
        </p:nvSpPr>
        <p:spPr>
          <a:xfrm>
            <a:off x="1050879" y="205489"/>
            <a:ext cx="9505664" cy="1252250"/>
          </a:xfrm>
        </p:spPr>
        <p:txBody>
          <a:bodyPr>
            <a:normAutofit/>
          </a:bodyPr>
          <a:lstStyle/>
          <a:p>
            <a:r>
              <a:rPr lang="en-US" sz="3000" cap="none" dirty="0"/>
              <a:t>Reflection and Refinement</a:t>
            </a:r>
          </a:p>
        </p:txBody>
      </p:sp>
      <p:pic>
        <p:nvPicPr>
          <p:cNvPr id="9" name="Content Placeholder 8" descr="See Appendix B for descriptive text">
            <a:extLst>
              <a:ext uri="{FF2B5EF4-FFF2-40B4-BE49-F238E27FC236}">
                <a16:creationId xmlns:a16="http://schemas.microsoft.com/office/drawing/2014/main" id="{0D2A3F7E-97BA-DD78-DABA-7B3EDD023001}"/>
              </a:ext>
            </a:extLst>
          </p:cNvPr>
          <p:cNvPicPr>
            <a:picLocks noGrp="1" noChangeAspect="1"/>
          </p:cNvPicPr>
          <p:nvPr>
            <p:ph sz="quarter" idx="13"/>
          </p:nvPr>
        </p:nvPicPr>
        <p:blipFill>
          <a:blip r:embed="rId2"/>
          <a:stretch>
            <a:fillRect/>
          </a:stretch>
        </p:blipFill>
        <p:spPr>
          <a:xfrm>
            <a:off x="1787313" y="1307135"/>
            <a:ext cx="8032795" cy="4791214"/>
          </a:xfrm>
          <a:prstGeom prst="rect">
            <a:avLst/>
          </a:prstGeom>
        </p:spPr>
      </p:pic>
      <p:sp>
        <p:nvSpPr>
          <p:cNvPr id="7" name="Content Placeholder 6">
            <a:extLst>
              <a:ext uri="{FF2B5EF4-FFF2-40B4-BE49-F238E27FC236}">
                <a16:creationId xmlns:a16="http://schemas.microsoft.com/office/drawing/2014/main" id="{8D761CBE-3E3B-8BF1-4B66-2B39EBD02C44}"/>
              </a:ext>
            </a:extLst>
          </p:cNvPr>
          <p:cNvSpPr>
            <a:spLocks noGrp="1"/>
          </p:cNvSpPr>
          <p:nvPr>
            <p:ph sz="quarter" idx="14"/>
          </p:nvPr>
        </p:nvSpPr>
        <p:spPr>
          <a:xfrm>
            <a:off x="1050878" y="6098349"/>
            <a:ext cx="5462216" cy="704766"/>
          </a:xfrm>
        </p:spPr>
        <p:txBody>
          <a:bodyPr/>
          <a:lstStyle/>
          <a:p>
            <a:pPr marL="0" indent="0">
              <a:buNone/>
            </a:pPr>
            <a:r>
              <a:rPr lang="en-US" dirty="0"/>
              <a:t>*see </a:t>
            </a:r>
            <a:r>
              <a:rPr lang="en-US" dirty="0">
                <a:hlinkClick r:id="rId3" action="ppaction://hlinksldjump"/>
              </a:rPr>
              <a:t>Appendix B</a:t>
            </a:r>
            <a:r>
              <a:rPr lang="en-US" dirty="0"/>
              <a:t> for descriptive text</a:t>
            </a:r>
          </a:p>
        </p:txBody>
      </p:sp>
      <p:sp>
        <p:nvSpPr>
          <p:cNvPr id="4" name="Slide Number Placeholder 3">
            <a:extLst>
              <a:ext uri="{FF2B5EF4-FFF2-40B4-BE49-F238E27FC236}">
                <a16:creationId xmlns:a16="http://schemas.microsoft.com/office/drawing/2014/main" id="{F53F0D40-6BAA-D917-C0A3-5973FE2D5B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20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FA50-C553-6EDD-669D-D528B8A293A8}"/>
              </a:ext>
            </a:extLst>
          </p:cNvPr>
          <p:cNvSpPr>
            <a:spLocks noGrp="1"/>
          </p:cNvSpPr>
          <p:nvPr>
            <p:ph type="ctrTitle"/>
          </p:nvPr>
        </p:nvSpPr>
        <p:spPr/>
        <p:txBody>
          <a:bodyPr/>
          <a:lstStyle/>
          <a:p>
            <a:r>
              <a:rPr lang="en-US" dirty="0"/>
              <a:t>Principles of Evaluation</a:t>
            </a:r>
          </a:p>
        </p:txBody>
      </p:sp>
      <p:sp>
        <p:nvSpPr>
          <p:cNvPr id="6" name="Content Placeholder 5">
            <a:extLst>
              <a:ext uri="{FF2B5EF4-FFF2-40B4-BE49-F238E27FC236}">
                <a16:creationId xmlns:a16="http://schemas.microsoft.com/office/drawing/2014/main" id="{B23259A9-C72E-9643-8C40-3E2AAEA5F965}"/>
              </a:ext>
            </a:extLst>
          </p:cNvPr>
          <p:cNvSpPr>
            <a:spLocks noGrp="1"/>
          </p:cNvSpPr>
          <p:nvPr>
            <p:ph sz="quarter" idx="13"/>
          </p:nvPr>
        </p:nvSpPr>
        <p:spPr/>
        <p:txBody>
          <a:bodyPr/>
          <a:lstStyle/>
          <a:p>
            <a:pPr marL="0" indent="0">
              <a:buNone/>
            </a:pPr>
            <a:r>
              <a:rPr lang="en-US" dirty="0"/>
              <a:t>A Framework for Determining Impact</a:t>
            </a:r>
          </a:p>
        </p:txBody>
      </p:sp>
      <p:pic>
        <p:nvPicPr>
          <p:cNvPr id="7" name="Picture Placeholder 12">
            <a:extLst>
              <a:ext uri="{FF2B5EF4-FFF2-40B4-BE49-F238E27FC236}">
                <a16:creationId xmlns:a16="http://schemas.microsoft.com/office/drawing/2014/main" id="{BCBC1293-CD71-12C1-A96E-4C6094C501C3}"/>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8970" r="18970"/>
          <a:stretch>
            <a:fillRect/>
          </a:stretch>
        </p:blipFill>
        <p:spPr>
          <a:xfrm>
            <a:off x="7569200" y="615950"/>
            <a:ext cx="3338513" cy="3490913"/>
          </a:xfrm>
        </p:spPr>
      </p:pic>
      <p:pic>
        <p:nvPicPr>
          <p:cNvPr id="8" name="Picture Placeholder 14">
            <a:extLst>
              <a:ext uri="{FF2B5EF4-FFF2-40B4-BE49-F238E27FC236}">
                <a16:creationId xmlns:a16="http://schemas.microsoft.com/office/drawing/2014/main" id="{806B9567-59D5-48C6-F409-7A0821B26E36}"/>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9684" r="19684"/>
          <a:stretch>
            <a:fillRect/>
          </a:stretch>
        </p:blipFill>
        <p:spPr>
          <a:xfrm>
            <a:off x="6669088" y="3429000"/>
            <a:ext cx="1919287" cy="2109788"/>
          </a:xfrm>
        </p:spPr>
      </p:pic>
      <p:pic>
        <p:nvPicPr>
          <p:cNvPr id="9" name="Picture Placeholder 16">
            <a:extLst>
              <a:ext uri="{FF2B5EF4-FFF2-40B4-BE49-F238E27FC236}">
                <a16:creationId xmlns:a16="http://schemas.microsoft.com/office/drawing/2014/main" id="{1068BE23-7C6E-4AA8-9C86-1795055F6D3B}"/>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l="5170" r="5170"/>
          <a:stretch>
            <a:fillRect/>
          </a:stretch>
        </p:blipFill>
        <p:spPr>
          <a:xfrm>
            <a:off x="9018588" y="4383088"/>
            <a:ext cx="2219325" cy="1651000"/>
          </a:xfrm>
        </p:spPr>
      </p:pic>
    </p:spTree>
    <p:extLst>
      <p:ext uri="{BB962C8B-B14F-4D97-AF65-F5344CB8AC3E}">
        <p14:creationId xmlns:p14="http://schemas.microsoft.com/office/powerpoint/2010/main" val="202654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E433D5-340A-1063-148E-2380A8FC0D24}"/>
              </a:ext>
            </a:extLst>
          </p:cNvPr>
          <p:cNvSpPr>
            <a:spLocks noGrp="1"/>
          </p:cNvSpPr>
          <p:nvPr>
            <p:ph type="title"/>
          </p:nvPr>
        </p:nvSpPr>
        <p:spPr/>
        <p:txBody>
          <a:bodyPr/>
          <a:lstStyle/>
          <a:p>
            <a:r>
              <a:rPr lang="en-US" dirty="0"/>
              <a:t>The Framework</a:t>
            </a:r>
          </a:p>
        </p:txBody>
      </p:sp>
      <p:sp>
        <p:nvSpPr>
          <p:cNvPr id="8" name="Content Placeholder 7">
            <a:extLst>
              <a:ext uri="{FF2B5EF4-FFF2-40B4-BE49-F238E27FC236}">
                <a16:creationId xmlns:a16="http://schemas.microsoft.com/office/drawing/2014/main" id="{76336B2C-2B9E-06A8-5F43-72D529098BD3}"/>
              </a:ext>
            </a:extLst>
          </p:cNvPr>
          <p:cNvSpPr>
            <a:spLocks noGrp="1"/>
          </p:cNvSpPr>
          <p:nvPr>
            <p:ph sz="quarter" idx="13"/>
          </p:nvPr>
        </p:nvSpPr>
        <p:spPr/>
        <p:txBody>
          <a:bodyPr/>
          <a:lstStyle/>
          <a:p>
            <a:pPr marL="457200" indent="-457200">
              <a:buFont typeface="+mj-lt"/>
              <a:buAutoNum type="arabicPeriod"/>
            </a:pPr>
            <a:r>
              <a:rPr lang="en-US" dirty="0"/>
              <a:t>Define the Problem </a:t>
            </a:r>
          </a:p>
          <a:p>
            <a:pPr marL="457200" indent="-457200">
              <a:buFont typeface="+mj-lt"/>
              <a:buAutoNum type="arabicPeriod"/>
            </a:pPr>
            <a:r>
              <a:rPr lang="en-US" dirty="0"/>
              <a:t>Identify Success Metrics </a:t>
            </a:r>
          </a:p>
          <a:p>
            <a:pPr marL="457200" indent="-457200">
              <a:buFont typeface="+mj-lt"/>
              <a:buAutoNum type="arabicPeriod"/>
            </a:pPr>
            <a:r>
              <a:rPr lang="en-US" dirty="0"/>
              <a:t>Collect Data </a:t>
            </a:r>
          </a:p>
          <a:p>
            <a:pPr marL="457200" indent="-457200">
              <a:buFont typeface="+mj-lt"/>
              <a:buAutoNum type="arabicPeriod"/>
            </a:pPr>
            <a:r>
              <a:rPr lang="en-US" dirty="0"/>
              <a:t>Compare Against Baselines </a:t>
            </a:r>
          </a:p>
          <a:p>
            <a:pPr marL="457200" indent="-457200">
              <a:buFont typeface="+mj-lt"/>
              <a:buAutoNum type="arabicPeriod"/>
            </a:pPr>
            <a:r>
              <a:rPr lang="en-US" dirty="0"/>
              <a:t>Monitor Implementation Fidelity</a:t>
            </a:r>
          </a:p>
          <a:p>
            <a:pPr marL="457200" indent="-457200">
              <a:buFont typeface="+mj-lt"/>
              <a:buAutoNum type="arabicPeriod"/>
            </a:pPr>
            <a:r>
              <a:rPr lang="en-US" dirty="0"/>
              <a:t>Examine Equity</a:t>
            </a:r>
          </a:p>
          <a:p>
            <a:pPr marL="457200" indent="-457200">
              <a:buFont typeface="+mj-lt"/>
              <a:buAutoNum type="arabicPeriod"/>
            </a:pPr>
            <a:r>
              <a:rPr lang="en-US" dirty="0"/>
              <a:t>Determine the Return on Investment (ROI)</a:t>
            </a:r>
          </a:p>
          <a:p>
            <a:pPr marL="457200" indent="-457200">
              <a:buFont typeface="+mj-lt"/>
              <a:buAutoNum type="arabicPeriod"/>
            </a:pPr>
            <a:r>
              <a:rPr lang="en-US" dirty="0"/>
              <a:t>Create a Continuous Improvement Loop</a:t>
            </a:r>
          </a:p>
        </p:txBody>
      </p:sp>
      <p:sp>
        <p:nvSpPr>
          <p:cNvPr id="11" name="Slide Number Placeholder 10">
            <a:extLst>
              <a:ext uri="{FF2B5EF4-FFF2-40B4-BE49-F238E27FC236}">
                <a16:creationId xmlns:a16="http://schemas.microsoft.com/office/drawing/2014/main" id="{EA645FC5-E481-C42D-D0F3-D565A47078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44197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03852-C176-6AD2-D297-99EB347581A5}"/>
              </a:ext>
            </a:extLst>
          </p:cNvPr>
          <p:cNvSpPr>
            <a:spLocks noGrp="1"/>
          </p:cNvSpPr>
          <p:nvPr>
            <p:ph type="title"/>
          </p:nvPr>
        </p:nvSpPr>
        <p:spPr/>
        <p:txBody>
          <a:bodyPr/>
          <a:lstStyle/>
          <a:p>
            <a:r>
              <a:rPr lang="en-US" dirty="0"/>
              <a:t>1. Define the Problem</a:t>
            </a:r>
          </a:p>
        </p:txBody>
      </p:sp>
      <p:sp>
        <p:nvSpPr>
          <p:cNvPr id="8" name="Content Placeholder 7">
            <a:extLst>
              <a:ext uri="{FF2B5EF4-FFF2-40B4-BE49-F238E27FC236}">
                <a16:creationId xmlns:a16="http://schemas.microsoft.com/office/drawing/2014/main" id="{84430B53-5204-9051-0141-BAB262A20AF3}"/>
              </a:ext>
            </a:extLst>
          </p:cNvPr>
          <p:cNvSpPr>
            <a:spLocks noGrp="1"/>
          </p:cNvSpPr>
          <p:nvPr>
            <p:ph sz="quarter" idx="13"/>
          </p:nvPr>
        </p:nvSpPr>
        <p:spPr/>
        <p:txBody>
          <a:bodyPr/>
          <a:lstStyle/>
          <a:p>
            <a:r>
              <a:rPr lang="en-US" dirty="0"/>
              <a:t>Before evaluating goals and actions in the LCAP an LEA must clarify the problem(s) that it is seeking to address.</a:t>
            </a:r>
          </a:p>
          <a:p>
            <a:r>
              <a:rPr lang="en-US" dirty="0"/>
              <a:t>We must ask the following questions:</a:t>
            </a:r>
          </a:p>
          <a:p>
            <a:pPr lvl="1"/>
            <a:r>
              <a:rPr lang="en-US" dirty="0"/>
              <a:t>What problem are we trying to solve?</a:t>
            </a:r>
          </a:p>
          <a:p>
            <a:pPr lvl="1"/>
            <a:r>
              <a:rPr lang="en-US" dirty="0"/>
              <a:t>What change do we expect to see?</a:t>
            </a:r>
          </a:p>
          <a:p>
            <a:pPr lvl="1"/>
            <a:r>
              <a:rPr lang="en-US" dirty="0"/>
              <a:t>Why do we think this strategy will cause that change?</a:t>
            </a:r>
          </a:p>
          <a:p>
            <a:r>
              <a:rPr lang="en-US" dirty="0"/>
              <a:t>This is often referred to as a “Theory of Action”</a:t>
            </a:r>
          </a:p>
        </p:txBody>
      </p:sp>
      <p:sp>
        <p:nvSpPr>
          <p:cNvPr id="11" name="Slide Number Placeholder 10">
            <a:extLst>
              <a:ext uri="{FF2B5EF4-FFF2-40B4-BE49-F238E27FC236}">
                <a16:creationId xmlns:a16="http://schemas.microsoft.com/office/drawing/2014/main" id="{9FC84735-7420-CA63-73A2-A9BD2FE9560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15008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7316-0515-0E16-FBC7-D5094174ADF2}"/>
              </a:ext>
            </a:extLst>
          </p:cNvPr>
          <p:cNvSpPr>
            <a:spLocks noGrp="1"/>
          </p:cNvSpPr>
          <p:nvPr>
            <p:ph type="title"/>
          </p:nvPr>
        </p:nvSpPr>
        <p:spPr/>
        <p:txBody>
          <a:bodyPr/>
          <a:lstStyle/>
          <a:p>
            <a:r>
              <a:rPr lang="en-US" dirty="0"/>
              <a:t>Theory of Action</a:t>
            </a:r>
          </a:p>
        </p:txBody>
      </p:sp>
      <p:sp>
        <p:nvSpPr>
          <p:cNvPr id="5" name="Content Placeholder 4">
            <a:extLst>
              <a:ext uri="{FF2B5EF4-FFF2-40B4-BE49-F238E27FC236}">
                <a16:creationId xmlns:a16="http://schemas.microsoft.com/office/drawing/2014/main" id="{AC77755E-1918-76AC-BAA0-7186DE77D13F}"/>
              </a:ext>
            </a:extLst>
          </p:cNvPr>
          <p:cNvSpPr>
            <a:spLocks noGrp="1"/>
          </p:cNvSpPr>
          <p:nvPr>
            <p:ph sz="quarter" idx="13"/>
          </p:nvPr>
        </p:nvSpPr>
        <p:spPr/>
        <p:txBody>
          <a:bodyPr/>
          <a:lstStyle/>
          <a:p>
            <a:r>
              <a:rPr lang="en-US" dirty="0"/>
              <a:t>A theory of action is a clear, logical explanation of how and why a particular strategy or set of actions is expected to lead to the outcomes you want.</a:t>
            </a:r>
          </a:p>
          <a:p>
            <a:r>
              <a:rPr lang="en-US" dirty="0"/>
              <a:t>Think of it as the </a:t>
            </a:r>
            <a:r>
              <a:rPr lang="en-US" i="1" dirty="0"/>
              <a:t>cause‑and‑effect roadmap</a:t>
            </a:r>
            <a:r>
              <a:rPr lang="en-US" dirty="0"/>
              <a:t> behind an initiative.</a:t>
            </a:r>
          </a:p>
        </p:txBody>
      </p:sp>
      <p:sp>
        <p:nvSpPr>
          <p:cNvPr id="4" name="Slide Number Placeholder 3">
            <a:extLst>
              <a:ext uri="{FF2B5EF4-FFF2-40B4-BE49-F238E27FC236}">
                <a16:creationId xmlns:a16="http://schemas.microsoft.com/office/drawing/2014/main" id="{2A9181EF-0E13-67EA-3723-EA9717865FD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51888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D6D1-B3AB-82D7-645D-4B872FC41B6C}"/>
              </a:ext>
            </a:extLst>
          </p:cNvPr>
          <p:cNvSpPr>
            <a:spLocks noGrp="1"/>
          </p:cNvSpPr>
          <p:nvPr>
            <p:ph type="title"/>
          </p:nvPr>
        </p:nvSpPr>
        <p:spPr/>
        <p:txBody>
          <a:bodyPr/>
          <a:lstStyle/>
          <a:p>
            <a:r>
              <a:rPr lang="en-US" dirty="0"/>
              <a:t>Why a Theory of Action Matters</a:t>
            </a:r>
          </a:p>
        </p:txBody>
      </p:sp>
      <p:sp>
        <p:nvSpPr>
          <p:cNvPr id="5" name="Content Placeholder 4">
            <a:extLst>
              <a:ext uri="{FF2B5EF4-FFF2-40B4-BE49-F238E27FC236}">
                <a16:creationId xmlns:a16="http://schemas.microsoft.com/office/drawing/2014/main" id="{B96D7A07-D78A-2310-F27C-B26AB957B94B}"/>
              </a:ext>
            </a:extLst>
          </p:cNvPr>
          <p:cNvSpPr>
            <a:spLocks noGrp="1"/>
          </p:cNvSpPr>
          <p:nvPr>
            <p:ph sz="quarter" idx="13"/>
          </p:nvPr>
        </p:nvSpPr>
        <p:spPr/>
        <p:txBody>
          <a:bodyPr/>
          <a:lstStyle/>
          <a:p>
            <a:pPr marL="0" indent="0">
              <a:buNone/>
            </a:pPr>
            <a:r>
              <a:rPr lang="en-US" dirty="0"/>
              <a:t>A strong theory of action helps teams:</a:t>
            </a:r>
          </a:p>
          <a:p>
            <a:pPr lvl="1"/>
            <a:r>
              <a:rPr lang="en-US" dirty="0"/>
              <a:t>Stay focused on the actual problem they’re trying to solve</a:t>
            </a:r>
          </a:p>
          <a:p>
            <a:pPr lvl="1"/>
            <a:r>
              <a:rPr lang="en-US" dirty="0"/>
              <a:t>Ensure their activities are connected to desired outcomes</a:t>
            </a:r>
          </a:p>
          <a:p>
            <a:pPr lvl="1"/>
            <a:r>
              <a:rPr lang="en-US" dirty="0"/>
              <a:t>Identify what to measure (both implementation and results)</a:t>
            </a:r>
          </a:p>
          <a:p>
            <a:pPr lvl="1"/>
            <a:r>
              <a:rPr lang="en-US" dirty="0"/>
              <a:t>Spot weak assumptions before time and resources are spent</a:t>
            </a:r>
          </a:p>
          <a:p>
            <a:pPr lvl="1"/>
            <a:r>
              <a:rPr lang="en-US" dirty="0"/>
              <a:t>Build shared understanding among staff and stakeholders</a:t>
            </a:r>
          </a:p>
          <a:p>
            <a:pPr marL="0" indent="0">
              <a:buNone/>
            </a:pPr>
            <a:r>
              <a:rPr lang="en-US" dirty="0"/>
              <a:t>In short: a theory of action keeps strategy from becoming “random acts of improvement.”</a:t>
            </a:r>
          </a:p>
        </p:txBody>
      </p:sp>
      <p:sp>
        <p:nvSpPr>
          <p:cNvPr id="4" name="Slide Number Placeholder 3">
            <a:extLst>
              <a:ext uri="{FF2B5EF4-FFF2-40B4-BE49-F238E27FC236}">
                <a16:creationId xmlns:a16="http://schemas.microsoft.com/office/drawing/2014/main" id="{4E89D3C6-79B3-6CB5-36F5-C241127EAC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460075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FDC8-5CF4-88E3-C346-63CD225C7AC8}"/>
              </a:ext>
            </a:extLst>
          </p:cNvPr>
          <p:cNvSpPr>
            <a:spLocks noGrp="1"/>
          </p:cNvSpPr>
          <p:nvPr>
            <p:ph type="title"/>
          </p:nvPr>
        </p:nvSpPr>
        <p:spPr/>
        <p:txBody>
          <a:bodyPr/>
          <a:lstStyle/>
          <a:p>
            <a:r>
              <a:rPr lang="en-US" dirty="0"/>
              <a:t>Components of a Strong Theory of Action</a:t>
            </a:r>
          </a:p>
        </p:txBody>
      </p:sp>
      <p:sp>
        <p:nvSpPr>
          <p:cNvPr id="5" name="Content Placeholder 4">
            <a:extLst>
              <a:ext uri="{FF2B5EF4-FFF2-40B4-BE49-F238E27FC236}">
                <a16:creationId xmlns:a16="http://schemas.microsoft.com/office/drawing/2014/main" id="{6E8A3892-6F61-EC38-F4D0-EE9CE9EE9CB3}"/>
              </a:ext>
            </a:extLst>
          </p:cNvPr>
          <p:cNvSpPr>
            <a:spLocks noGrp="1"/>
          </p:cNvSpPr>
          <p:nvPr>
            <p:ph sz="quarter" idx="13"/>
          </p:nvPr>
        </p:nvSpPr>
        <p:spPr/>
        <p:txBody>
          <a:bodyPr>
            <a:normAutofit/>
          </a:bodyPr>
          <a:lstStyle/>
          <a:p>
            <a:pPr marL="0" indent="0">
              <a:buNone/>
            </a:pPr>
            <a:r>
              <a:rPr lang="en-US" dirty="0"/>
              <a:t>A high-quality theory of action includes four elements:</a:t>
            </a:r>
          </a:p>
          <a:p>
            <a:pPr marL="457200" indent="-457200">
              <a:buFont typeface="+mj-lt"/>
              <a:buAutoNum type="arabicPeriod"/>
            </a:pPr>
            <a:r>
              <a:rPr lang="en-US" dirty="0"/>
              <a:t>The problem or need: what issue are we trying to address?</a:t>
            </a:r>
          </a:p>
          <a:p>
            <a:pPr marL="457200" indent="-457200">
              <a:buFont typeface="+mj-lt"/>
              <a:buAutoNum type="arabicPeriod"/>
            </a:pPr>
            <a:r>
              <a:rPr lang="en-US" dirty="0"/>
              <a:t>The strategy/inputs: what actions or interventions are we implementing?</a:t>
            </a:r>
          </a:p>
          <a:p>
            <a:pPr marL="457200" indent="-457200">
              <a:buFont typeface="+mj-lt"/>
              <a:buAutoNum type="arabicPeriod"/>
            </a:pPr>
            <a:r>
              <a:rPr lang="en-US" dirty="0"/>
              <a:t>The mechanism (the “because”): why should this strategy lead to the outcome? What’s the research or logic connecting them?</a:t>
            </a:r>
          </a:p>
          <a:p>
            <a:pPr marL="457200" indent="-457200">
              <a:buFont typeface="+mj-lt"/>
              <a:buAutoNum type="arabicPeriod"/>
            </a:pPr>
            <a:r>
              <a:rPr lang="en-US" dirty="0"/>
              <a:t>The expected outcomes: what short term, intermediate, and long-term results do we expect?</a:t>
            </a:r>
          </a:p>
        </p:txBody>
      </p:sp>
      <p:sp>
        <p:nvSpPr>
          <p:cNvPr id="4" name="Slide Number Placeholder 3">
            <a:extLst>
              <a:ext uri="{FF2B5EF4-FFF2-40B4-BE49-F238E27FC236}">
                <a16:creationId xmlns:a16="http://schemas.microsoft.com/office/drawing/2014/main" id="{75E42DED-1511-9BBB-3997-1566A0AFA5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88759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7519-0C27-8E7A-0CC0-C0332ECD1250}"/>
              </a:ext>
            </a:extLst>
          </p:cNvPr>
          <p:cNvSpPr>
            <a:spLocks noGrp="1"/>
          </p:cNvSpPr>
          <p:nvPr>
            <p:ph type="title"/>
          </p:nvPr>
        </p:nvSpPr>
        <p:spPr/>
        <p:txBody>
          <a:bodyPr/>
          <a:lstStyle/>
          <a:p>
            <a:r>
              <a:rPr lang="en-US" dirty="0"/>
              <a:t>Simple Theory of Action Template</a:t>
            </a:r>
          </a:p>
        </p:txBody>
      </p:sp>
      <p:sp>
        <p:nvSpPr>
          <p:cNvPr id="5" name="Content Placeholder 4">
            <a:extLst>
              <a:ext uri="{FF2B5EF4-FFF2-40B4-BE49-F238E27FC236}">
                <a16:creationId xmlns:a16="http://schemas.microsoft.com/office/drawing/2014/main" id="{F4185649-85DD-82B3-776F-C0BEBBDBCA4E}"/>
              </a:ext>
            </a:extLst>
          </p:cNvPr>
          <p:cNvSpPr>
            <a:spLocks noGrp="1"/>
          </p:cNvSpPr>
          <p:nvPr>
            <p:ph sz="quarter" idx="13"/>
          </p:nvPr>
        </p:nvSpPr>
        <p:spPr/>
        <p:txBody>
          <a:bodyPr>
            <a:normAutofit/>
          </a:bodyPr>
          <a:lstStyle/>
          <a:p>
            <a:r>
              <a:rPr lang="en-US" b="1" dirty="0"/>
              <a:t>If we ____ </a:t>
            </a:r>
            <a:r>
              <a:rPr lang="en-US" dirty="0"/>
              <a:t>(identify actions/strategies),</a:t>
            </a:r>
          </a:p>
          <a:p>
            <a:r>
              <a:rPr lang="en-US" b="1" dirty="0"/>
              <a:t>then ____ </a:t>
            </a:r>
            <a:r>
              <a:rPr lang="en-US" dirty="0"/>
              <a:t>(identify the immediate changes in adult practice or student experience), </a:t>
            </a:r>
          </a:p>
          <a:p>
            <a:r>
              <a:rPr lang="en-US" b="1" dirty="0"/>
              <a:t>which will lead to ____ </a:t>
            </a:r>
            <a:r>
              <a:rPr lang="en-US" dirty="0"/>
              <a:t>(identify the desired student outcomes), </a:t>
            </a:r>
          </a:p>
          <a:p>
            <a:r>
              <a:rPr lang="en-US" b="1" dirty="0"/>
              <a:t>because ____ </a:t>
            </a:r>
            <a:r>
              <a:rPr lang="en-US" dirty="0"/>
              <a:t>(identify the research‑based rationale connecting strategy → change → outcome).</a:t>
            </a:r>
          </a:p>
        </p:txBody>
      </p:sp>
      <p:sp>
        <p:nvSpPr>
          <p:cNvPr id="4" name="Slide Number Placeholder 3">
            <a:extLst>
              <a:ext uri="{FF2B5EF4-FFF2-40B4-BE49-F238E27FC236}">
                <a16:creationId xmlns:a16="http://schemas.microsoft.com/office/drawing/2014/main" id="{82FA8B06-C101-58C4-1A28-6FBCE1679C7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33769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84F8A1-EC4E-346B-90F3-00877A5D40B6}"/>
              </a:ext>
            </a:extLst>
          </p:cNvPr>
          <p:cNvSpPr>
            <a:spLocks noGrp="1"/>
          </p:cNvSpPr>
          <p:nvPr>
            <p:ph type="title"/>
          </p:nvPr>
        </p:nvSpPr>
        <p:spPr/>
        <p:txBody>
          <a:bodyPr/>
          <a:lstStyle/>
          <a:p>
            <a:r>
              <a:rPr lang="en-US" noProof="0" dirty="0"/>
              <a:t>Acronyms</a:t>
            </a:r>
          </a:p>
        </p:txBody>
      </p:sp>
      <p:sp>
        <p:nvSpPr>
          <p:cNvPr id="9" name="Content Placeholder 8">
            <a:extLst>
              <a:ext uri="{FF2B5EF4-FFF2-40B4-BE49-F238E27FC236}">
                <a16:creationId xmlns:a16="http://schemas.microsoft.com/office/drawing/2014/main" id="{64A06A17-701F-9E53-39D3-832EE8E49863}"/>
              </a:ext>
            </a:extLst>
          </p:cNvPr>
          <p:cNvSpPr>
            <a:spLocks noGrp="1"/>
          </p:cNvSpPr>
          <p:nvPr>
            <p:ph sz="quarter" idx="13"/>
          </p:nvPr>
        </p:nvSpPr>
        <p:spPr/>
        <p:txBody>
          <a:bodyPr>
            <a:normAutofit/>
          </a:bodyPr>
          <a:lstStyle/>
          <a:p>
            <a:r>
              <a:rPr lang="en-US" noProof="0" dirty="0"/>
              <a:t>LCAP—Local Control and Accountability Plan ​</a:t>
            </a:r>
          </a:p>
          <a:p>
            <a:r>
              <a:rPr lang="en-US" noProof="0" dirty="0"/>
              <a:t>LCFF—Local Control Funding Formula</a:t>
            </a:r>
          </a:p>
          <a:p>
            <a:r>
              <a:rPr lang="en-US" noProof="0" dirty="0"/>
              <a:t>LEAs—Local Educational Agencies (School districts, county offices of education, and charter schools)​</a:t>
            </a:r>
          </a:p>
          <a:p>
            <a:r>
              <a:rPr lang="en-US" noProof="0" dirty="0"/>
              <a:t>COE—County office of education</a:t>
            </a:r>
          </a:p>
          <a:p>
            <a:r>
              <a:rPr lang="en-US" dirty="0"/>
              <a:t>CAASPP — California </a:t>
            </a:r>
            <a:r>
              <a:rPr lang="en-US" noProof="0" dirty="0"/>
              <a:t>Assessment of Student Performance and Progress</a:t>
            </a:r>
          </a:p>
        </p:txBody>
      </p:sp>
      <p:sp>
        <p:nvSpPr>
          <p:cNvPr id="6" name="Slide Number Placeholder 5">
            <a:extLst>
              <a:ext uri="{FF2B5EF4-FFF2-40B4-BE49-F238E27FC236}">
                <a16:creationId xmlns:a16="http://schemas.microsoft.com/office/drawing/2014/main" id="{E84360ED-69D1-F5A6-931D-7EBEAE1D395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79416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4EF0-452B-9E40-3BC9-0D40491C4B0B}"/>
              </a:ext>
            </a:extLst>
          </p:cNvPr>
          <p:cNvSpPr>
            <a:spLocks noGrp="1"/>
          </p:cNvSpPr>
          <p:nvPr>
            <p:ph type="title"/>
          </p:nvPr>
        </p:nvSpPr>
        <p:spPr/>
        <p:txBody>
          <a:bodyPr/>
          <a:lstStyle/>
          <a:p>
            <a:r>
              <a:rPr lang="en-US" dirty="0"/>
              <a:t>Sample Theory of Action</a:t>
            </a:r>
          </a:p>
        </p:txBody>
      </p:sp>
      <p:sp>
        <p:nvSpPr>
          <p:cNvPr id="5" name="Content Placeholder 4">
            <a:extLst>
              <a:ext uri="{FF2B5EF4-FFF2-40B4-BE49-F238E27FC236}">
                <a16:creationId xmlns:a16="http://schemas.microsoft.com/office/drawing/2014/main" id="{E6650018-0587-A01B-B0F7-62C2DEB2EF4F}"/>
              </a:ext>
            </a:extLst>
          </p:cNvPr>
          <p:cNvSpPr>
            <a:spLocks noGrp="1"/>
          </p:cNvSpPr>
          <p:nvPr>
            <p:ph sz="quarter" idx="13"/>
          </p:nvPr>
        </p:nvSpPr>
        <p:spPr/>
        <p:txBody>
          <a:bodyPr>
            <a:normAutofit lnSpcReduction="10000"/>
          </a:bodyPr>
          <a:lstStyle/>
          <a:p>
            <a:r>
              <a:rPr lang="en-US" b="1" dirty="0"/>
              <a:t>If we </a:t>
            </a:r>
            <a:r>
              <a:rPr lang="en-US" dirty="0"/>
              <a:t>provide teachers with evidence‑based literacy training and weekly coaching,</a:t>
            </a:r>
          </a:p>
          <a:p>
            <a:r>
              <a:rPr lang="en-US" b="1" dirty="0"/>
              <a:t>then </a:t>
            </a:r>
            <a:r>
              <a:rPr lang="en-US" dirty="0"/>
              <a:t>they will use structured reading instruction consistently and accurately,</a:t>
            </a:r>
          </a:p>
          <a:p>
            <a:r>
              <a:rPr lang="en-US" b="1" dirty="0"/>
              <a:t>which will lead to </a:t>
            </a:r>
            <a:r>
              <a:rPr lang="en-US" dirty="0"/>
              <a:t>improved foundational reading skills for students in grades K–3 as measured by the LEAs early literacy assessment,</a:t>
            </a:r>
          </a:p>
          <a:p>
            <a:r>
              <a:rPr lang="en-US" b="1" dirty="0"/>
              <a:t>because </a:t>
            </a:r>
            <a:r>
              <a:rPr lang="en-US" dirty="0"/>
              <a:t>systematic, explicit instruction in phonics and phonemic awareness is shown to improve early literacy outcomes.</a:t>
            </a:r>
          </a:p>
        </p:txBody>
      </p:sp>
      <p:sp>
        <p:nvSpPr>
          <p:cNvPr id="4" name="Slide Number Placeholder 3">
            <a:extLst>
              <a:ext uri="{FF2B5EF4-FFF2-40B4-BE49-F238E27FC236}">
                <a16:creationId xmlns:a16="http://schemas.microsoft.com/office/drawing/2014/main" id="{17011F1F-E37B-B294-0373-7D339016E1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344960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C15F-5917-9BFB-FFDC-89552A590681}"/>
              </a:ext>
            </a:extLst>
          </p:cNvPr>
          <p:cNvSpPr>
            <a:spLocks noGrp="1"/>
          </p:cNvSpPr>
          <p:nvPr>
            <p:ph type="title"/>
          </p:nvPr>
        </p:nvSpPr>
        <p:spPr>
          <a:xfrm>
            <a:off x="1050879" y="609601"/>
            <a:ext cx="9505664" cy="1216024"/>
          </a:xfrm>
        </p:spPr>
        <p:txBody>
          <a:bodyPr anchor="ctr">
            <a:normAutofit/>
          </a:bodyPr>
          <a:lstStyle/>
          <a:p>
            <a:r>
              <a:rPr lang="en-US" sz="3000" cap="none" dirty="0"/>
              <a:t>Theory of Action vs. Logic Model</a:t>
            </a:r>
          </a:p>
        </p:txBody>
      </p:sp>
      <p:graphicFrame>
        <p:nvGraphicFramePr>
          <p:cNvPr id="7" name="Content Placeholder 6" descr="Theory of Action vs. Logic Model">
            <a:extLst>
              <a:ext uri="{FF2B5EF4-FFF2-40B4-BE49-F238E27FC236}">
                <a16:creationId xmlns:a16="http://schemas.microsoft.com/office/drawing/2014/main" id="{6BE899C3-7FAB-DA95-A49B-B44B67A397AF}"/>
              </a:ext>
            </a:extLst>
          </p:cNvPr>
          <p:cNvGraphicFramePr>
            <a:graphicFrameLocks noGrp="1"/>
          </p:cNvGraphicFramePr>
          <p:nvPr>
            <p:ph sz="quarter" idx="13"/>
            <p:extLst>
              <p:ext uri="{D42A27DB-BD31-4B8C-83A1-F6EECF244321}">
                <p14:modId xmlns:p14="http://schemas.microsoft.com/office/powerpoint/2010/main" val="575306627"/>
              </p:ext>
            </p:extLst>
          </p:nvPr>
        </p:nvGraphicFramePr>
        <p:xfrm>
          <a:off x="1179513" y="2151063"/>
          <a:ext cx="8662986" cy="3710666"/>
        </p:xfrm>
        <a:graphic>
          <a:graphicData uri="http://schemas.openxmlformats.org/drawingml/2006/table">
            <a:tbl>
              <a:tblPr firstRow="1" firstCol="1" bandRow="1">
                <a:tableStyleId>{7DF18680-E054-41AD-8BC1-D1AEF772440D}</a:tableStyleId>
              </a:tblPr>
              <a:tblGrid>
                <a:gridCol w="2495638">
                  <a:extLst>
                    <a:ext uri="{9D8B030D-6E8A-4147-A177-3AD203B41FA5}">
                      <a16:colId xmlns:a16="http://schemas.microsoft.com/office/drawing/2014/main" val="3513820721"/>
                    </a:ext>
                  </a:extLst>
                </a:gridCol>
                <a:gridCol w="6167348">
                  <a:extLst>
                    <a:ext uri="{9D8B030D-6E8A-4147-A177-3AD203B41FA5}">
                      <a16:colId xmlns:a16="http://schemas.microsoft.com/office/drawing/2014/main" val="4252856902"/>
                    </a:ext>
                  </a:extLst>
                </a:gridCol>
              </a:tblGrid>
              <a:tr h="796192">
                <a:tc>
                  <a:txBody>
                    <a:bodyPr/>
                    <a:lstStyle/>
                    <a:p>
                      <a:pPr marL="0" marR="0">
                        <a:lnSpc>
                          <a:spcPct val="115000"/>
                        </a:lnSpc>
                        <a:spcAft>
                          <a:spcPts val="800"/>
                        </a:spcAft>
                        <a:buNone/>
                      </a:pPr>
                      <a:r>
                        <a:rPr lang="en-US" sz="2400" kern="100" dirty="0">
                          <a:effectLst/>
                        </a:rPr>
                        <a:t>Concept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solidFill>
                      <a:schemeClr val="accent5">
                        <a:lumMod val="75000"/>
                      </a:schemeClr>
                    </a:solidFill>
                  </a:tcPr>
                </a:tc>
                <a:tc>
                  <a:txBody>
                    <a:bodyPr/>
                    <a:lstStyle/>
                    <a:p>
                      <a:pPr marL="0" marR="0">
                        <a:lnSpc>
                          <a:spcPct val="115000"/>
                        </a:lnSpc>
                        <a:spcAft>
                          <a:spcPts val="800"/>
                        </a:spcAft>
                        <a:buNone/>
                      </a:pPr>
                      <a:r>
                        <a:rPr lang="en-US" sz="2400" kern="100" dirty="0">
                          <a:effectLst/>
                        </a:rPr>
                        <a:t>Purpose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solidFill>
                      <a:schemeClr val="accent5">
                        <a:lumMod val="75000"/>
                      </a:schemeClr>
                    </a:solidFill>
                  </a:tcPr>
                </a:tc>
                <a:extLst>
                  <a:ext uri="{0D108BD9-81ED-4DB2-BD59-A6C34878D82A}">
                    <a16:rowId xmlns:a16="http://schemas.microsoft.com/office/drawing/2014/main" val="1660582040"/>
                  </a:ext>
                </a:extLst>
              </a:tr>
              <a:tr h="1457237">
                <a:tc>
                  <a:txBody>
                    <a:bodyPr/>
                    <a:lstStyle/>
                    <a:p>
                      <a:pPr marL="0" marR="0">
                        <a:lnSpc>
                          <a:spcPct val="115000"/>
                        </a:lnSpc>
                        <a:spcAft>
                          <a:spcPts val="800"/>
                        </a:spcAft>
                        <a:buNone/>
                      </a:pPr>
                      <a:r>
                        <a:rPr lang="en-US" sz="2400" kern="100" dirty="0">
                          <a:effectLst/>
                        </a:rPr>
                        <a:t>Theory of Action (conceptual)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solidFill>
                      <a:schemeClr val="accent5">
                        <a:lumMod val="75000"/>
                      </a:schemeClr>
                    </a:solidFill>
                  </a:tcPr>
                </a:tc>
                <a:tc>
                  <a:txBody>
                    <a:bodyPr/>
                    <a:lstStyle/>
                    <a:p>
                      <a:pPr marL="0" marR="0">
                        <a:lnSpc>
                          <a:spcPct val="115000"/>
                        </a:lnSpc>
                        <a:spcAft>
                          <a:spcPts val="800"/>
                        </a:spcAft>
                        <a:buNone/>
                      </a:pPr>
                      <a:r>
                        <a:rPr lang="en-US" sz="2400" kern="100" dirty="0">
                          <a:effectLst/>
                        </a:rPr>
                        <a:t>Explains why the strategy should work (i.e., the reasoning).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tc>
                <a:extLst>
                  <a:ext uri="{0D108BD9-81ED-4DB2-BD59-A6C34878D82A}">
                    <a16:rowId xmlns:a16="http://schemas.microsoft.com/office/drawing/2014/main" val="4240940634"/>
                  </a:ext>
                </a:extLst>
              </a:tr>
              <a:tr h="1457237">
                <a:tc>
                  <a:txBody>
                    <a:bodyPr/>
                    <a:lstStyle/>
                    <a:p>
                      <a:pPr marL="0" marR="0">
                        <a:lnSpc>
                          <a:spcPct val="115000"/>
                        </a:lnSpc>
                        <a:spcAft>
                          <a:spcPts val="800"/>
                        </a:spcAft>
                        <a:buNone/>
                      </a:pPr>
                      <a:r>
                        <a:rPr lang="en-US" sz="2400" kern="100" dirty="0">
                          <a:effectLst/>
                        </a:rPr>
                        <a:t>Logic Model (operational)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solidFill>
                      <a:schemeClr val="accent5">
                        <a:lumMod val="75000"/>
                      </a:schemeClr>
                    </a:solidFill>
                  </a:tcPr>
                </a:tc>
                <a:tc>
                  <a:txBody>
                    <a:bodyPr/>
                    <a:lstStyle/>
                    <a:p>
                      <a:pPr marL="0" marR="0">
                        <a:lnSpc>
                          <a:spcPct val="115000"/>
                        </a:lnSpc>
                        <a:spcAft>
                          <a:spcPts val="800"/>
                        </a:spcAft>
                        <a:buNone/>
                      </a:pPr>
                      <a:r>
                        <a:rPr lang="en-US" sz="2400" kern="100" dirty="0">
                          <a:effectLst/>
                        </a:rPr>
                        <a:t>Describes what will happen operationally (e.g., inputs, activities, outputs, outcomes).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4105" marR="24105" marT="24105" marB="24105" anchor="ctr"/>
                </a:tc>
                <a:extLst>
                  <a:ext uri="{0D108BD9-81ED-4DB2-BD59-A6C34878D82A}">
                    <a16:rowId xmlns:a16="http://schemas.microsoft.com/office/drawing/2014/main" val="3700559403"/>
                  </a:ext>
                </a:extLst>
              </a:tr>
            </a:tbl>
          </a:graphicData>
        </a:graphic>
      </p:graphicFrame>
      <p:sp>
        <p:nvSpPr>
          <p:cNvPr id="4" name="Slide Number Placeholder 3">
            <a:extLst>
              <a:ext uri="{FF2B5EF4-FFF2-40B4-BE49-F238E27FC236}">
                <a16:creationId xmlns:a16="http://schemas.microsoft.com/office/drawing/2014/main" id="{C4EFECDF-9735-CDA3-43B4-AD5F5A29ACBE}"/>
              </a:ext>
            </a:extLst>
          </p:cNvPr>
          <p:cNvSpPr>
            <a:spLocks noGrp="1"/>
          </p:cNvSpPr>
          <p:nvPr>
            <p:ph type="sldNum" sz="quarter" idx="12"/>
          </p:nvPr>
        </p:nvSpPr>
        <p:spPr>
          <a:xfrm>
            <a:off x="11558016" y="3136392"/>
            <a:ext cx="545911" cy="580029"/>
          </a:xfrm>
        </p:spPr>
        <p:txBody>
          <a:bodyPr anchor="ctr">
            <a:normAutofit/>
          </a:bodyPr>
          <a:lstStyle/>
          <a:p>
            <a:pPr lvl="0"/>
            <a:fld id="{F4F66505-CBE9-4DDE-B6B8-8F5BDC18C943}" type="slidenum">
              <a:rPr lang="en-US" sz="2400" noProof="0" smtClean="0"/>
              <a:pPr lvl="0"/>
              <a:t>21</a:t>
            </a:fld>
            <a:endParaRPr lang="en-US" sz="2400" noProof="0" dirty="0"/>
          </a:p>
        </p:txBody>
      </p:sp>
    </p:spTree>
    <p:extLst>
      <p:ext uri="{BB962C8B-B14F-4D97-AF65-F5344CB8AC3E}">
        <p14:creationId xmlns:p14="http://schemas.microsoft.com/office/powerpoint/2010/main" val="940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DE7F-8613-C7ED-C2E3-CF60EDC3F2AE}"/>
              </a:ext>
            </a:extLst>
          </p:cNvPr>
          <p:cNvSpPr>
            <a:spLocks noGrp="1"/>
          </p:cNvSpPr>
          <p:nvPr>
            <p:ph type="title"/>
          </p:nvPr>
        </p:nvSpPr>
        <p:spPr>
          <a:xfrm>
            <a:off x="1050879" y="199293"/>
            <a:ext cx="9505664" cy="1019908"/>
          </a:xfrm>
        </p:spPr>
        <p:txBody>
          <a:bodyPr>
            <a:normAutofit/>
          </a:bodyPr>
          <a:lstStyle/>
          <a:p>
            <a:r>
              <a:rPr lang="en-US" sz="3000" cap="none" dirty="0"/>
              <a:t>Sample Logic Model (1)</a:t>
            </a:r>
          </a:p>
        </p:txBody>
      </p:sp>
      <p:graphicFrame>
        <p:nvGraphicFramePr>
          <p:cNvPr id="8" name="Content Placeholder 13" descr="Sample logic model">
            <a:extLst>
              <a:ext uri="{FF2B5EF4-FFF2-40B4-BE49-F238E27FC236}">
                <a16:creationId xmlns:a16="http://schemas.microsoft.com/office/drawing/2014/main" id="{19DD7CEA-9D72-ED2F-D997-C8B0C6D325A0}"/>
              </a:ext>
            </a:extLst>
          </p:cNvPr>
          <p:cNvGraphicFramePr>
            <a:graphicFrameLocks noGrp="1"/>
          </p:cNvGraphicFramePr>
          <p:nvPr>
            <p:ph sz="quarter" idx="13"/>
            <p:extLst>
              <p:ext uri="{D42A27DB-BD31-4B8C-83A1-F6EECF244321}">
                <p14:modId xmlns:p14="http://schemas.microsoft.com/office/powerpoint/2010/main" val="3854031691"/>
              </p:ext>
            </p:extLst>
          </p:nvPr>
        </p:nvGraphicFramePr>
        <p:xfrm>
          <a:off x="281352" y="1277565"/>
          <a:ext cx="10275190" cy="4930730"/>
        </p:xfrm>
        <a:graphic>
          <a:graphicData uri="http://schemas.openxmlformats.org/drawingml/2006/table">
            <a:tbl>
              <a:tblPr firstRow="1" bandRow="1">
                <a:tableStyleId>{5C22544A-7EE6-4342-B048-85BDC9FD1C3A}</a:tableStyleId>
              </a:tblPr>
              <a:tblGrid>
                <a:gridCol w="5137595">
                  <a:extLst>
                    <a:ext uri="{9D8B030D-6E8A-4147-A177-3AD203B41FA5}">
                      <a16:colId xmlns:a16="http://schemas.microsoft.com/office/drawing/2014/main" val="3103533070"/>
                    </a:ext>
                  </a:extLst>
                </a:gridCol>
                <a:gridCol w="5137595">
                  <a:extLst>
                    <a:ext uri="{9D8B030D-6E8A-4147-A177-3AD203B41FA5}">
                      <a16:colId xmlns:a16="http://schemas.microsoft.com/office/drawing/2014/main" val="3221236914"/>
                    </a:ext>
                  </a:extLst>
                </a:gridCol>
              </a:tblGrid>
              <a:tr h="524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t>Logic Model Element</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t>Metrics</a:t>
                      </a:r>
                    </a:p>
                  </a:txBody>
                  <a:tcPr>
                    <a:solidFill>
                      <a:schemeClr val="accent1">
                        <a:lumMod val="75000"/>
                      </a:schemeClr>
                    </a:solidFill>
                  </a:tcPr>
                </a:tc>
                <a:extLst>
                  <a:ext uri="{0D108BD9-81ED-4DB2-BD59-A6C34878D82A}">
                    <a16:rowId xmlns:a16="http://schemas.microsoft.com/office/drawing/2014/main" val="3883466188"/>
                  </a:ext>
                </a:extLst>
              </a:tr>
              <a:tr h="2622729">
                <a:tc>
                  <a:txBody>
                    <a:bodyPr/>
                    <a:lstStyle/>
                    <a:p>
                      <a:r>
                        <a:rPr lang="en-US" sz="2400" b="1" dirty="0"/>
                        <a:t>If we </a:t>
                      </a:r>
                      <a:r>
                        <a:rPr lang="en-US" sz="2400" dirty="0"/>
                        <a:t>provide targeted tutoring in reading comprehension 2 sessions per week for 10 weeks to identified students…</a:t>
                      </a:r>
                    </a:p>
                  </a:txBody>
                  <a:tcPr/>
                </a:tc>
                <a:tc>
                  <a:txBody>
                    <a:bodyPr/>
                    <a:lstStyle/>
                    <a:p>
                      <a:r>
                        <a:rPr lang="en-US" sz="2400" dirty="0"/>
                        <a:t>Implementation metric(s):</a:t>
                      </a:r>
                    </a:p>
                    <a:p>
                      <a:r>
                        <a:rPr lang="en-US" sz="2400" dirty="0"/>
                        <a:t>Percentage of identified students receiving all 20 sessions; percentage of tutors trained in program model; attendance rate in tutoring sessions</a:t>
                      </a:r>
                    </a:p>
                  </a:txBody>
                  <a:tcPr/>
                </a:tc>
                <a:extLst>
                  <a:ext uri="{0D108BD9-81ED-4DB2-BD59-A6C34878D82A}">
                    <a16:rowId xmlns:a16="http://schemas.microsoft.com/office/drawing/2014/main" val="3214345707"/>
                  </a:ext>
                </a:extLst>
              </a:tr>
              <a:tr h="1783455">
                <a:tc>
                  <a:txBody>
                    <a:bodyPr/>
                    <a:lstStyle/>
                    <a:p>
                      <a:r>
                        <a:rPr lang="en-US" sz="2400" b="1" dirty="0"/>
                        <a:t>Then</a:t>
                      </a:r>
                      <a:r>
                        <a:rPr lang="en-US" sz="2400" dirty="0"/>
                        <a:t> tutors will deliver consistent, structured lessons aligned to reading comprehension strategies…</a:t>
                      </a:r>
                    </a:p>
                  </a:txBody>
                  <a:tcPr/>
                </a:tc>
                <a:tc>
                  <a:txBody>
                    <a:bodyPr/>
                    <a:lstStyle/>
                    <a:p>
                      <a:r>
                        <a:rPr lang="en-US" sz="2400" dirty="0"/>
                        <a:t>Implementation metric(s): </a:t>
                      </a:r>
                    </a:p>
                    <a:p>
                      <a:r>
                        <a:rPr lang="en-US" sz="2400" dirty="0"/>
                        <a:t>fidelity checklist completion; observation data; tutor logs</a:t>
                      </a:r>
                    </a:p>
                  </a:txBody>
                  <a:tcPr/>
                </a:tc>
                <a:extLst>
                  <a:ext uri="{0D108BD9-81ED-4DB2-BD59-A6C34878D82A}">
                    <a16:rowId xmlns:a16="http://schemas.microsoft.com/office/drawing/2014/main" val="2781807725"/>
                  </a:ext>
                </a:extLst>
              </a:tr>
            </a:tbl>
          </a:graphicData>
        </a:graphic>
      </p:graphicFrame>
      <p:sp>
        <p:nvSpPr>
          <p:cNvPr id="7" name="Content Placeholder 6">
            <a:extLst>
              <a:ext uri="{FF2B5EF4-FFF2-40B4-BE49-F238E27FC236}">
                <a16:creationId xmlns:a16="http://schemas.microsoft.com/office/drawing/2014/main" id="{BFFCD85F-531D-D2EA-DAF8-8AD7822A2983}"/>
              </a:ext>
            </a:extLst>
          </p:cNvPr>
          <p:cNvSpPr>
            <a:spLocks noGrp="1"/>
          </p:cNvSpPr>
          <p:nvPr>
            <p:ph sz="quarter" idx="14"/>
          </p:nvPr>
        </p:nvSpPr>
        <p:spPr>
          <a:xfrm>
            <a:off x="281355" y="6208294"/>
            <a:ext cx="9151404" cy="450413"/>
          </a:xfrm>
        </p:spPr>
        <p:txBody>
          <a:bodyPr>
            <a:normAutofit lnSpcReduction="10000"/>
          </a:bodyPr>
          <a:lstStyle/>
          <a:p>
            <a:pPr marL="0" indent="0">
              <a:buNone/>
            </a:pPr>
            <a:r>
              <a:rPr lang="en-US" dirty="0"/>
              <a:t>Sample courtesy of Riverside County Office of Education</a:t>
            </a:r>
          </a:p>
        </p:txBody>
      </p:sp>
      <p:sp>
        <p:nvSpPr>
          <p:cNvPr id="4" name="Slide Number Placeholder 3">
            <a:extLst>
              <a:ext uri="{FF2B5EF4-FFF2-40B4-BE49-F238E27FC236}">
                <a16:creationId xmlns:a16="http://schemas.microsoft.com/office/drawing/2014/main" id="{F4AA8B97-96AA-8F17-4B26-C28DAE0AA62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21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3C7F1-7E31-DF72-B894-B6B3973A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17357-E69B-0437-096C-6BBB3BC09EEC}"/>
              </a:ext>
            </a:extLst>
          </p:cNvPr>
          <p:cNvSpPr>
            <a:spLocks noGrp="1"/>
          </p:cNvSpPr>
          <p:nvPr>
            <p:ph type="title"/>
          </p:nvPr>
        </p:nvSpPr>
        <p:spPr>
          <a:xfrm>
            <a:off x="1050879" y="199293"/>
            <a:ext cx="9505664" cy="1019908"/>
          </a:xfrm>
        </p:spPr>
        <p:txBody>
          <a:bodyPr>
            <a:normAutofit/>
          </a:bodyPr>
          <a:lstStyle/>
          <a:p>
            <a:r>
              <a:rPr lang="en-US" sz="3000" cap="none" dirty="0"/>
              <a:t>Sample Logic Model (2)</a:t>
            </a:r>
          </a:p>
        </p:txBody>
      </p:sp>
      <p:graphicFrame>
        <p:nvGraphicFramePr>
          <p:cNvPr id="8" name="Content Placeholder 13" descr="Sample logic model">
            <a:extLst>
              <a:ext uri="{FF2B5EF4-FFF2-40B4-BE49-F238E27FC236}">
                <a16:creationId xmlns:a16="http://schemas.microsoft.com/office/drawing/2014/main" id="{D52A6497-296F-60A8-6EE7-DB559DBEF66D}"/>
              </a:ext>
            </a:extLst>
          </p:cNvPr>
          <p:cNvGraphicFramePr>
            <a:graphicFrameLocks noGrp="1"/>
          </p:cNvGraphicFramePr>
          <p:nvPr>
            <p:ph sz="quarter" idx="13"/>
            <p:extLst>
              <p:ext uri="{D42A27DB-BD31-4B8C-83A1-F6EECF244321}">
                <p14:modId xmlns:p14="http://schemas.microsoft.com/office/powerpoint/2010/main" val="961302049"/>
              </p:ext>
            </p:extLst>
          </p:nvPr>
        </p:nvGraphicFramePr>
        <p:xfrm>
          <a:off x="281352" y="1277565"/>
          <a:ext cx="10275190" cy="4540907"/>
        </p:xfrm>
        <a:graphic>
          <a:graphicData uri="http://schemas.openxmlformats.org/drawingml/2006/table">
            <a:tbl>
              <a:tblPr firstRow="1" bandRow="1">
                <a:tableStyleId>{5C22544A-7EE6-4342-B048-85BDC9FD1C3A}</a:tableStyleId>
              </a:tblPr>
              <a:tblGrid>
                <a:gridCol w="5137595">
                  <a:extLst>
                    <a:ext uri="{9D8B030D-6E8A-4147-A177-3AD203B41FA5}">
                      <a16:colId xmlns:a16="http://schemas.microsoft.com/office/drawing/2014/main" val="3103533070"/>
                    </a:ext>
                  </a:extLst>
                </a:gridCol>
                <a:gridCol w="5137595">
                  <a:extLst>
                    <a:ext uri="{9D8B030D-6E8A-4147-A177-3AD203B41FA5}">
                      <a16:colId xmlns:a16="http://schemas.microsoft.com/office/drawing/2014/main" val="3221236914"/>
                    </a:ext>
                  </a:extLst>
                </a:gridCol>
              </a:tblGrid>
              <a:tr h="524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t>Logic Model Element</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t>Metrics</a:t>
                      </a:r>
                    </a:p>
                  </a:txBody>
                  <a:tcPr>
                    <a:solidFill>
                      <a:schemeClr val="accent1">
                        <a:lumMod val="75000"/>
                      </a:schemeClr>
                    </a:solidFill>
                  </a:tcPr>
                </a:tc>
                <a:extLst>
                  <a:ext uri="{0D108BD9-81ED-4DB2-BD59-A6C34878D82A}">
                    <a16:rowId xmlns:a16="http://schemas.microsoft.com/office/drawing/2014/main" val="3883466188"/>
                  </a:ext>
                </a:extLst>
              </a:tr>
              <a:tr h="2096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So that </a:t>
                      </a:r>
                      <a:r>
                        <a:rPr lang="en-US" sz="2400" dirty="0"/>
                        <a:t>students will increase their ability to comprehend and analyze text at their grade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Effectiveness metric(s):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identified student growth on interim reading comprehension assessments; progress monitoring data</a:t>
                      </a:r>
                    </a:p>
                  </a:txBody>
                  <a:tcPr/>
                </a:tc>
                <a:extLst>
                  <a:ext uri="{0D108BD9-81ED-4DB2-BD59-A6C34878D82A}">
                    <a16:rowId xmlns:a16="http://schemas.microsoft.com/office/drawing/2014/main" val="3214345707"/>
                  </a:ext>
                </a:extLst>
              </a:tr>
              <a:tr h="1783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 achieve </a:t>
                      </a:r>
                      <a:r>
                        <a:rPr lang="en-US" sz="2400" dirty="0"/>
                        <a:t>an average improvement of 1.5 reading levels as measured by the end-of-semester reading assessment.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Outcome metric(s):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end of semester reading assessment data; percentage of identified students meeting or exceeding growth target</a:t>
                      </a:r>
                    </a:p>
                  </a:txBody>
                  <a:tcPr/>
                </a:tc>
                <a:extLst>
                  <a:ext uri="{0D108BD9-81ED-4DB2-BD59-A6C34878D82A}">
                    <a16:rowId xmlns:a16="http://schemas.microsoft.com/office/drawing/2014/main" val="2781807725"/>
                  </a:ext>
                </a:extLst>
              </a:tr>
            </a:tbl>
          </a:graphicData>
        </a:graphic>
      </p:graphicFrame>
      <p:sp>
        <p:nvSpPr>
          <p:cNvPr id="7" name="Content Placeholder 6">
            <a:extLst>
              <a:ext uri="{FF2B5EF4-FFF2-40B4-BE49-F238E27FC236}">
                <a16:creationId xmlns:a16="http://schemas.microsoft.com/office/drawing/2014/main" id="{57CA616D-9235-A466-09CB-059D55EBD7DA}"/>
              </a:ext>
            </a:extLst>
          </p:cNvPr>
          <p:cNvSpPr>
            <a:spLocks noGrp="1"/>
          </p:cNvSpPr>
          <p:nvPr>
            <p:ph sz="quarter" idx="14"/>
          </p:nvPr>
        </p:nvSpPr>
        <p:spPr>
          <a:xfrm>
            <a:off x="281355" y="6208294"/>
            <a:ext cx="9151404" cy="450413"/>
          </a:xfrm>
        </p:spPr>
        <p:txBody>
          <a:bodyPr>
            <a:normAutofit lnSpcReduction="10000"/>
          </a:bodyPr>
          <a:lstStyle/>
          <a:p>
            <a:pPr marL="0" indent="0">
              <a:buNone/>
            </a:pPr>
            <a:r>
              <a:rPr lang="en-US" dirty="0"/>
              <a:t>Sample courtesy of Riverside County Office of Education</a:t>
            </a:r>
          </a:p>
        </p:txBody>
      </p:sp>
      <p:sp>
        <p:nvSpPr>
          <p:cNvPr id="4" name="Slide Number Placeholder 3">
            <a:extLst>
              <a:ext uri="{FF2B5EF4-FFF2-40B4-BE49-F238E27FC236}">
                <a16:creationId xmlns:a16="http://schemas.microsoft.com/office/drawing/2014/main" id="{60AA0118-DCE9-35A4-CA8E-503B737CBF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9">
            <a:extLst>
              <a:ext uri="{FF2B5EF4-FFF2-40B4-BE49-F238E27FC236}">
                <a16:creationId xmlns:a16="http://schemas.microsoft.com/office/drawing/2014/main" id="{9239BBA9-F650-EF5D-48F7-53E2C23CB9A8}"/>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7802" b="7802"/>
          <a:stretch/>
        </p:blipFill>
        <p:spPr>
          <a:xfrm>
            <a:off x="0" y="0"/>
            <a:ext cx="12192000" cy="6858000"/>
          </a:xfrm>
        </p:spPr>
      </p:pic>
      <p:sp>
        <p:nvSpPr>
          <p:cNvPr id="3" name="Title 2">
            <a:extLst>
              <a:ext uri="{FF2B5EF4-FFF2-40B4-BE49-F238E27FC236}">
                <a16:creationId xmlns:a16="http://schemas.microsoft.com/office/drawing/2014/main" id="{D3504C94-1EF5-7F34-BB74-A47D5F1AFD93}"/>
              </a:ext>
            </a:extLst>
          </p:cNvPr>
          <p:cNvSpPr>
            <a:spLocks noGrp="1"/>
          </p:cNvSpPr>
          <p:nvPr>
            <p:ph type="ctrTitle"/>
          </p:nvPr>
        </p:nvSpPr>
        <p:spPr>
          <a:xfrm>
            <a:off x="88073" y="1222126"/>
            <a:ext cx="7606689" cy="3643172"/>
          </a:xfrm>
        </p:spPr>
        <p:txBody>
          <a:bodyPr>
            <a:normAutofit fontScale="90000"/>
          </a:bodyPr>
          <a:lstStyle/>
          <a:p>
            <a:r>
              <a:rPr lang="en-US" cap="none" dirty="0"/>
              <a:t>In order to learn how to do something well, you have to fail sometimes. In order to fail, there has to be a measurement system.</a:t>
            </a:r>
            <a:endParaRPr lang="en-US" dirty="0"/>
          </a:p>
        </p:txBody>
      </p:sp>
      <p:sp>
        <p:nvSpPr>
          <p:cNvPr id="5" name="Content Placeholder 4">
            <a:extLst>
              <a:ext uri="{FF2B5EF4-FFF2-40B4-BE49-F238E27FC236}">
                <a16:creationId xmlns:a16="http://schemas.microsoft.com/office/drawing/2014/main" id="{3428B360-939C-5C75-045D-ED3EDF793A63}"/>
              </a:ext>
            </a:extLst>
          </p:cNvPr>
          <p:cNvSpPr>
            <a:spLocks noGrp="1"/>
          </p:cNvSpPr>
          <p:nvPr>
            <p:ph sz="quarter" idx="14"/>
          </p:nvPr>
        </p:nvSpPr>
        <p:spPr>
          <a:xfrm>
            <a:off x="5390371" y="5263605"/>
            <a:ext cx="2839229" cy="744537"/>
          </a:xfrm>
        </p:spPr>
        <p:txBody>
          <a:bodyPr>
            <a:normAutofit/>
          </a:bodyPr>
          <a:lstStyle/>
          <a:p>
            <a:pPr marL="0" indent="0">
              <a:buNone/>
            </a:pPr>
            <a:r>
              <a:rPr lang="en-US" sz="2800" dirty="0">
                <a:solidFill>
                  <a:schemeClr val="bg1"/>
                </a:solidFill>
              </a:rPr>
              <a:t>Steve Jobs</a:t>
            </a:r>
          </a:p>
        </p:txBody>
      </p:sp>
      <p:sp>
        <p:nvSpPr>
          <p:cNvPr id="4" name="Slide Number Placeholder 3">
            <a:extLst>
              <a:ext uri="{FF2B5EF4-FFF2-40B4-BE49-F238E27FC236}">
                <a16:creationId xmlns:a16="http://schemas.microsoft.com/office/drawing/2014/main" id="{42715148-8C4C-BBA9-6A99-A9D6200E636B}"/>
              </a:ext>
            </a:extLst>
          </p:cNvPr>
          <p:cNvSpPr>
            <a:spLocks noGrp="1"/>
          </p:cNvSpPr>
          <p:nvPr>
            <p:ph type="sldNum" sz="quarter" idx="12"/>
          </p:nvPr>
        </p:nvSpPr>
        <p:spPr>
          <a:xfrm>
            <a:off x="11646089" y="6277971"/>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763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210B496-B9EF-4DAC-9428-5C1BCA2E6446}"/>
              </a:ext>
            </a:extLst>
          </p:cNvPr>
          <p:cNvSpPr>
            <a:spLocks noGrp="1"/>
          </p:cNvSpPr>
          <p:nvPr>
            <p:ph type="title"/>
          </p:nvPr>
        </p:nvSpPr>
        <p:spPr/>
        <p:txBody>
          <a:bodyPr/>
          <a:lstStyle/>
          <a:p>
            <a:r>
              <a:rPr lang="en-US" dirty="0"/>
              <a:t>2. Identify Success Metrics (1)</a:t>
            </a:r>
          </a:p>
        </p:txBody>
      </p:sp>
      <p:sp>
        <p:nvSpPr>
          <p:cNvPr id="13" name="Content Placeholder 12">
            <a:extLst>
              <a:ext uri="{FF2B5EF4-FFF2-40B4-BE49-F238E27FC236}">
                <a16:creationId xmlns:a16="http://schemas.microsoft.com/office/drawing/2014/main" id="{FF9354ED-5467-5D8F-7B03-CB46244D467D}"/>
              </a:ext>
            </a:extLst>
          </p:cNvPr>
          <p:cNvSpPr>
            <a:spLocks noGrp="1"/>
          </p:cNvSpPr>
          <p:nvPr>
            <p:ph sz="quarter" idx="13"/>
          </p:nvPr>
        </p:nvSpPr>
        <p:spPr>
          <a:xfrm>
            <a:off x="1050925" y="1995487"/>
            <a:ext cx="9520238" cy="4252911"/>
          </a:xfrm>
        </p:spPr>
        <p:txBody>
          <a:bodyPr>
            <a:noAutofit/>
          </a:bodyPr>
          <a:lstStyle/>
          <a:p>
            <a:r>
              <a:rPr lang="en-US" dirty="0"/>
              <a:t>Once the problem has been defined the next step is to identify success metrics. These metrics are two-fold:</a:t>
            </a:r>
          </a:p>
          <a:p>
            <a:pPr lvl="1"/>
            <a:r>
              <a:rPr lang="en-US" b="1" dirty="0"/>
              <a:t>Leading indicators </a:t>
            </a:r>
            <a:r>
              <a:rPr lang="en-US" dirty="0"/>
              <a:t>(early signals): These tell you quickly whether implementation is on track, such as</a:t>
            </a:r>
          </a:p>
          <a:p>
            <a:pPr lvl="2"/>
            <a:r>
              <a:rPr lang="en-US" dirty="0"/>
              <a:t>Participation rates</a:t>
            </a:r>
          </a:p>
          <a:p>
            <a:pPr lvl="2"/>
            <a:r>
              <a:rPr lang="en-US" dirty="0"/>
              <a:t>Fidelity of implementation</a:t>
            </a:r>
          </a:p>
          <a:p>
            <a:pPr lvl="2"/>
            <a:r>
              <a:rPr lang="en-US" dirty="0"/>
              <a:t>Engagement measures</a:t>
            </a:r>
          </a:p>
          <a:p>
            <a:pPr lvl="2"/>
            <a:r>
              <a:rPr lang="en-US" dirty="0"/>
              <a:t>Interim assessments</a:t>
            </a:r>
          </a:p>
          <a:p>
            <a:pPr lvl="2"/>
            <a:r>
              <a:rPr lang="en-US" dirty="0"/>
              <a:t>Attendance/behavior early shifts</a:t>
            </a:r>
          </a:p>
          <a:p>
            <a:pPr lvl="1"/>
            <a:r>
              <a:rPr lang="en-US" dirty="0"/>
              <a:t>Leading indicators help you adjust before a strategy fails.</a:t>
            </a:r>
          </a:p>
        </p:txBody>
      </p:sp>
      <p:sp>
        <p:nvSpPr>
          <p:cNvPr id="5" name="Slide Number Placeholder 4">
            <a:extLst>
              <a:ext uri="{FF2B5EF4-FFF2-40B4-BE49-F238E27FC236}">
                <a16:creationId xmlns:a16="http://schemas.microsoft.com/office/drawing/2014/main" id="{171C74B0-057A-981D-366A-9183405D61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61077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715B-D7A6-0C78-F5BF-D551EAA3CA7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60A4910-C728-FB10-CF24-9AE9B7BED54E}"/>
              </a:ext>
            </a:extLst>
          </p:cNvPr>
          <p:cNvSpPr>
            <a:spLocks noGrp="1"/>
          </p:cNvSpPr>
          <p:nvPr>
            <p:ph type="title"/>
          </p:nvPr>
        </p:nvSpPr>
        <p:spPr/>
        <p:txBody>
          <a:bodyPr/>
          <a:lstStyle/>
          <a:p>
            <a:r>
              <a:rPr lang="en-US" dirty="0"/>
              <a:t>2. Identify Success Metrics (2)</a:t>
            </a:r>
          </a:p>
        </p:txBody>
      </p:sp>
      <p:sp>
        <p:nvSpPr>
          <p:cNvPr id="13" name="Content Placeholder 12">
            <a:extLst>
              <a:ext uri="{FF2B5EF4-FFF2-40B4-BE49-F238E27FC236}">
                <a16:creationId xmlns:a16="http://schemas.microsoft.com/office/drawing/2014/main" id="{10B6DAFB-AF3D-7F18-F8CC-70878B0A28D3}"/>
              </a:ext>
            </a:extLst>
          </p:cNvPr>
          <p:cNvSpPr>
            <a:spLocks noGrp="1"/>
          </p:cNvSpPr>
          <p:nvPr>
            <p:ph sz="quarter" idx="13"/>
          </p:nvPr>
        </p:nvSpPr>
        <p:spPr/>
        <p:txBody>
          <a:bodyPr>
            <a:noAutofit/>
          </a:bodyPr>
          <a:lstStyle/>
          <a:p>
            <a:pPr marL="0" indent="0">
              <a:buNone/>
            </a:pPr>
            <a:r>
              <a:rPr lang="en-US" dirty="0"/>
              <a:t>(Continued)</a:t>
            </a:r>
          </a:p>
          <a:p>
            <a:pPr lvl="1"/>
            <a:r>
              <a:rPr lang="en-US" b="1" dirty="0"/>
              <a:t>Lagging indicators </a:t>
            </a:r>
            <a:r>
              <a:rPr lang="en-US" dirty="0"/>
              <a:t>(outcomes): These reflect the long-term results:</a:t>
            </a:r>
          </a:p>
          <a:p>
            <a:pPr lvl="2"/>
            <a:r>
              <a:rPr lang="en-US" dirty="0"/>
              <a:t>Academic achievement</a:t>
            </a:r>
          </a:p>
          <a:p>
            <a:pPr lvl="2"/>
            <a:r>
              <a:rPr lang="en-US" dirty="0"/>
              <a:t>Graduation or completion rates</a:t>
            </a:r>
          </a:p>
          <a:p>
            <a:pPr lvl="2"/>
            <a:r>
              <a:rPr lang="en-US" dirty="0"/>
              <a:t>College/career measures</a:t>
            </a:r>
          </a:p>
          <a:p>
            <a:pPr lvl="2"/>
            <a:r>
              <a:rPr lang="en-US" dirty="0"/>
              <a:t>Long-term attendance/behavior trends</a:t>
            </a:r>
          </a:p>
          <a:p>
            <a:pPr lvl="1"/>
            <a:r>
              <a:rPr lang="en-US" dirty="0"/>
              <a:t>A strategy is “working” when both implementation AND outcomes improve.</a:t>
            </a:r>
          </a:p>
        </p:txBody>
      </p:sp>
      <p:sp>
        <p:nvSpPr>
          <p:cNvPr id="5" name="Slide Number Placeholder 4">
            <a:extLst>
              <a:ext uri="{FF2B5EF4-FFF2-40B4-BE49-F238E27FC236}">
                <a16:creationId xmlns:a16="http://schemas.microsoft.com/office/drawing/2014/main" id="{B6E396A6-1B43-8214-F992-BF829EC340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914108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36F8-75B1-40A9-A626-4BE6C6BCBB62}"/>
              </a:ext>
            </a:extLst>
          </p:cNvPr>
          <p:cNvSpPr>
            <a:spLocks noGrp="1"/>
          </p:cNvSpPr>
          <p:nvPr>
            <p:ph type="title"/>
          </p:nvPr>
        </p:nvSpPr>
        <p:spPr/>
        <p:txBody>
          <a:bodyPr>
            <a:normAutofit/>
          </a:bodyPr>
          <a:lstStyle/>
          <a:p>
            <a:r>
              <a:rPr lang="en-US" sz="3000" cap="none" noProof="0" dirty="0"/>
              <a:t>Measuring and Reporting Results</a:t>
            </a:r>
            <a:r>
              <a:rPr lang="en-US" sz="3000" cap="none" dirty="0"/>
              <a:t> In the LCAP Template</a:t>
            </a:r>
            <a:endParaRPr lang="en-US" sz="3000" cap="none" noProof="0" dirty="0"/>
          </a:p>
        </p:txBody>
      </p:sp>
      <p:graphicFrame>
        <p:nvGraphicFramePr>
          <p:cNvPr id="4" name="Content Placeholder 3" descr="Metric section in the LCAP">
            <a:extLst>
              <a:ext uri="{FF2B5EF4-FFF2-40B4-BE49-F238E27FC236}">
                <a16:creationId xmlns:a16="http://schemas.microsoft.com/office/drawing/2014/main" id="{13A5EE2E-D15F-C3F1-B915-FFB75937217D}"/>
              </a:ext>
            </a:extLst>
          </p:cNvPr>
          <p:cNvGraphicFramePr>
            <a:graphicFrameLocks noGrp="1"/>
          </p:cNvGraphicFramePr>
          <p:nvPr>
            <p:ph sz="quarter" idx="13"/>
            <p:extLst>
              <p:ext uri="{D42A27DB-BD31-4B8C-83A1-F6EECF244321}">
                <p14:modId xmlns:p14="http://schemas.microsoft.com/office/powerpoint/2010/main" val="4289320164"/>
              </p:ext>
            </p:extLst>
          </p:nvPr>
        </p:nvGraphicFramePr>
        <p:xfrm>
          <a:off x="575187" y="2151063"/>
          <a:ext cx="10574594" cy="3657600"/>
        </p:xfrm>
        <a:graphic>
          <a:graphicData uri="http://schemas.openxmlformats.org/drawingml/2006/table">
            <a:tbl>
              <a:tblPr firstRow="1" firstCol="1"/>
              <a:tblGrid>
                <a:gridCol w="1389549">
                  <a:extLst>
                    <a:ext uri="{9D8B030D-6E8A-4147-A177-3AD203B41FA5}">
                      <a16:colId xmlns:a16="http://schemas.microsoft.com/office/drawing/2014/main" val="1903041340"/>
                    </a:ext>
                  </a:extLst>
                </a:gridCol>
                <a:gridCol w="1711338">
                  <a:extLst>
                    <a:ext uri="{9D8B030D-6E8A-4147-A177-3AD203B41FA5}">
                      <a16:colId xmlns:a16="http://schemas.microsoft.com/office/drawing/2014/main" val="2364666788"/>
                    </a:ext>
                  </a:extLst>
                </a:gridCol>
                <a:gridCol w="1360187">
                  <a:extLst>
                    <a:ext uri="{9D8B030D-6E8A-4147-A177-3AD203B41FA5}">
                      <a16:colId xmlns:a16="http://schemas.microsoft.com/office/drawing/2014/main" val="262319428"/>
                    </a:ext>
                  </a:extLst>
                </a:gridCol>
                <a:gridCol w="1484712">
                  <a:extLst>
                    <a:ext uri="{9D8B030D-6E8A-4147-A177-3AD203B41FA5}">
                      <a16:colId xmlns:a16="http://schemas.microsoft.com/office/drawing/2014/main" val="4082600108"/>
                    </a:ext>
                  </a:extLst>
                </a:gridCol>
                <a:gridCol w="1451047">
                  <a:extLst>
                    <a:ext uri="{9D8B030D-6E8A-4147-A177-3AD203B41FA5}">
                      <a16:colId xmlns:a16="http://schemas.microsoft.com/office/drawing/2014/main" val="3007841078"/>
                    </a:ext>
                  </a:extLst>
                </a:gridCol>
                <a:gridCol w="1588540">
                  <a:extLst>
                    <a:ext uri="{9D8B030D-6E8A-4147-A177-3AD203B41FA5}">
                      <a16:colId xmlns:a16="http://schemas.microsoft.com/office/drawing/2014/main" val="979169019"/>
                    </a:ext>
                  </a:extLst>
                </a:gridCol>
                <a:gridCol w="1589221">
                  <a:extLst>
                    <a:ext uri="{9D8B030D-6E8A-4147-A177-3AD203B41FA5}">
                      <a16:colId xmlns:a16="http://schemas.microsoft.com/office/drawing/2014/main" val="3280754037"/>
                    </a:ext>
                  </a:extLst>
                </a:gridCol>
              </a:tblGrid>
              <a:tr h="1343456">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Metric #</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Metric</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Baseline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Year 1 Outcome </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Year 2 Outcome </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Target for Year 3 Outcome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0" marR="0" algn="ctr">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Current Difference from Baseline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176593997"/>
                  </a:ext>
                </a:extLst>
              </a:tr>
              <a:tr h="1998800">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[Metric #]</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metric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baseline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outcome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outcome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target outcome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tc>
                  <a:txBody>
                    <a:bodyPr/>
                    <a:lstStyle/>
                    <a:p>
                      <a:pPr marL="0" marR="0">
                        <a:spcBef>
                          <a:spcPts val="0"/>
                        </a:spcBef>
                        <a:spcAft>
                          <a:spcPts val="600"/>
                        </a:spcAft>
                        <a:tabLst>
                          <a:tab pos="3234055" algn="l"/>
                        </a:tabLst>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[Insert </a:t>
                      </a:r>
                      <a:r>
                        <a:rPr lang="en-US" sz="2400" noProof="0" dirty="0">
                          <a:effectLst/>
                          <a:latin typeface="Arial" panose="020B0604020202020204" pitchFamily="34" charset="0"/>
                          <a:ea typeface="Calibri" panose="020F0502020204030204" pitchFamily="34" charset="0"/>
                          <a:cs typeface="Arial" panose="020B0604020202020204" pitchFamily="34" charset="0"/>
                        </a:rPr>
                        <a:t>current </a:t>
                      </a: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difference from baseline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439" marR="61439"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tcPr>
                </a:tc>
                <a:extLst>
                  <a:ext uri="{0D108BD9-81ED-4DB2-BD59-A6C34878D82A}">
                    <a16:rowId xmlns:a16="http://schemas.microsoft.com/office/drawing/2014/main" val="4195023556"/>
                  </a:ext>
                </a:extLst>
              </a:tr>
            </a:tbl>
          </a:graphicData>
        </a:graphic>
      </p:graphicFrame>
      <p:sp>
        <p:nvSpPr>
          <p:cNvPr id="6" name="Slide Number Placeholder 5">
            <a:extLst>
              <a:ext uri="{FF2B5EF4-FFF2-40B4-BE49-F238E27FC236}">
                <a16:creationId xmlns:a16="http://schemas.microsoft.com/office/drawing/2014/main" id="{A40EA220-3F70-4B86-895C-942C62548C35}"/>
              </a:ext>
            </a:extLst>
          </p:cNvPr>
          <p:cNvSpPr>
            <a:spLocks noGrp="1"/>
          </p:cNvSpPr>
          <p:nvPr>
            <p:ph type="sldNum" sz="quarter" idx="12"/>
          </p:nvPr>
        </p:nvSpPr>
        <p:spPr/>
        <p:txBody>
          <a:bodyPr>
            <a:normAutofit/>
          </a:bodyPr>
          <a:lstStyle/>
          <a:p>
            <a:fld id="{1E47FE53-EBF0-4DA7-9D9D-CC1C3A20F3CB}" type="slidenum">
              <a:rPr lang="en-US" sz="2400" noProof="0" smtClean="0">
                <a:latin typeface="Arial" panose="020B0604020202020204" pitchFamily="34" charset="0"/>
                <a:cs typeface="Arial" panose="020B0604020202020204" pitchFamily="34" charset="0"/>
              </a:rPr>
              <a:pPr/>
              <a:t>27</a:t>
            </a:fld>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968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8EBB-313D-61D9-C1CD-B9DF7AA7A61E}"/>
              </a:ext>
            </a:extLst>
          </p:cNvPr>
          <p:cNvSpPr>
            <a:spLocks noGrp="1"/>
          </p:cNvSpPr>
          <p:nvPr>
            <p:ph type="title"/>
          </p:nvPr>
        </p:nvSpPr>
        <p:spPr>
          <a:xfrm>
            <a:off x="1050879" y="1"/>
            <a:ext cx="9505664" cy="1038386"/>
          </a:xfrm>
        </p:spPr>
        <p:txBody>
          <a:bodyPr>
            <a:normAutofit/>
          </a:bodyPr>
          <a:lstStyle/>
          <a:p>
            <a:r>
              <a:rPr lang="en-US" sz="3000" cap="none" dirty="0"/>
              <a:t>Understanding the Data Landscape </a:t>
            </a:r>
          </a:p>
        </p:txBody>
      </p:sp>
      <p:pic>
        <p:nvPicPr>
          <p:cNvPr id="17" name="Content Placeholder 16" descr="See Appendix C for descriptive text">
            <a:extLst>
              <a:ext uri="{FF2B5EF4-FFF2-40B4-BE49-F238E27FC236}">
                <a16:creationId xmlns:a16="http://schemas.microsoft.com/office/drawing/2014/main" id="{AA1115C0-0D37-5EC5-699C-9C9F2F207FC9}"/>
              </a:ext>
            </a:extLst>
          </p:cNvPr>
          <p:cNvPicPr>
            <a:picLocks noGrp="1" noChangeAspect="1"/>
          </p:cNvPicPr>
          <p:nvPr>
            <p:ph sz="quarter" idx="13"/>
          </p:nvPr>
        </p:nvPicPr>
        <p:blipFill>
          <a:blip r:embed="rId2"/>
          <a:stretch>
            <a:fillRect/>
          </a:stretch>
        </p:blipFill>
        <p:spPr>
          <a:xfrm>
            <a:off x="91020" y="1038387"/>
            <a:ext cx="11509426" cy="5036949"/>
          </a:xfrm>
          <a:prstGeom prst="rect">
            <a:avLst/>
          </a:prstGeom>
        </p:spPr>
      </p:pic>
      <p:sp>
        <p:nvSpPr>
          <p:cNvPr id="7" name="Content Placeholder 6">
            <a:extLst>
              <a:ext uri="{FF2B5EF4-FFF2-40B4-BE49-F238E27FC236}">
                <a16:creationId xmlns:a16="http://schemas.microsoft.com/office/drawing/2014/main" id="{EEED1CC8-DB00-B721-E4AB-E902409324DB}"/>
              </a:ext>
            </a:extLst>
          </p:cNvPr>
          <p:cNvSpPr>
            <a:spLocks noGrp="1"/>
          </p:cNvSpPr>
          <p:nvPr>
            <p:ph sz="quarter" idx="14"/>
          </p:nvPr>
        </p:nvSpPr>
        <p:spPr>
          <a:xfrm>
            <a:off x="281355" y="6075336"/>
            <a:ext cx="5329032" cy="583372"/>
          </a:xfrm>
        </p:spPr>
        <p:txBody>
          <a:bodyPr/>
          <a:lstStyle/>
          <a:p>
            <a:pPr marL="0" indent="0">
              <a:buNone/>
            </a:pPr>
            <a:r>
              <a:rPr lang="en-US" dirty="0"/>
              <a:t>*see </a:t>
            </a:r>
            <a:r>
              <a:rPr lang="en-US" dirty="0">
                <a:hlinkClick r:id="rId3" action="ppaction://hlinksldjump"/>
              </a:rPr>
              <a:t>Appendix C</a:t>
            </a:r>
            <a:r>
              <a:rPr lang="en-US" dirty="0"/>
              <a:t> for descriptive text</a:t>
            </a:r>
          </a:p>
        </p:txBody>
      </p:sp>
      <p:sp>
        <p:nvSpPr>
          <p:cNvPr id="4" name="Slide Number Placeholder 3">
            <a:extLst>
              <a:ext uri="{FF2B5EF4-FFF2-40B4-BE49-F238E27FC236}">
                <a16:creationId xmlns:a16="http://schemas.microsoft.com/office/drawing/2014/main" id="{D4615138-C84C-EA6F-3C0B-7F34D496E7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34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7E786-1634-5114-6DB5-1E0A6813044F}"/>
              </a:ext>
            </a:extLst>
          </p:cNvPr>
          <p:cNvSpPr>
            <a:spLocks noGrp="1"/>
          </p:cNvSpPr>
          <p:nvPr>
            <p:ph type="title"/>
          </p:nvPr>
        </p:nvSpPr>
        <p:spPr>
          <a:xfrm>
            <a:off x="1063279" y="199292"/>
            <a:ext cx="9505664" cy="800745"/>
          </a:xfrm>
        </p:spPr>
        <p:txBody>
          <a:bodyPr>
            <a:normAutofit/>
          </a:bodyPr>
          <a:lstStyle/>
          <a:p>
            <a:r>
              <a:rPr lang="en-US" sz="3000" cap="none" dirty="0"/>
              <a:t>Interpreting the Data</a:t>
            </a:r>
          </a:p>
        </p:txBody>
      </p:sp>
      <p:pic>
        <p:nvPicPr>
          <p:cNvPr id="8" name="Content Placeholder 7" descr="See Appendix D for descriptive text">
            <a:extLst>
              <a:ext uri="{FF2B5EF4-FFF2-40B4-BE49-F238E27FC236}">
                <a16:creationId xmlns:a16="http://schemas.microsoft.com/office/drawing/2014/main" id="{60A0DE6D-F7E2-D9F0-9E40-6B1D359B1252}"/>
              </a:ext>
            </a:extLst>
          </p:cNvPr>
          <p:cNvPicPr>
            <a:picLocks noGrp="1" noChangeAspect="1"/>
          </p:cNvPicPr>
          <p:nvPr>
            <p:ph sz="quarter" idx="13"/>
          </p:nvPr>
        </p:nvPicPr>
        <p:blipFill>
          <a:blip r:embed="rId2"/>
          <a:stretch>
            <a:fillRect/>
          </a:stretch>
        </p:blipFill>
        <p:spPr>
          <a:xfrm>
            <a:off x="88073" y="1070567"/>
            <a:ext cx="10827633" cy="4716866"/>
          </a:xfrm>
          <a:prstGeom prst="rect">
            <a:avLst/>
          </a:prstGeom>
        </p:spPr>
      </p:pic>
      <p:sp>
        <p:nvSpPr>
          <p:cNvPr id="7" name="Content Placeholder 6">
            <a:extLst>
              <a:ext uri="{FF2B5EF4-FFF2-40B4-BE49-F238E27FC236}">
                <a16:creationId xmlns:a16="http://schemas.microsoft.com/office/drawing/2014/main" id="{F5046CD3-43DB-016C-CC2B-F5F6C5AF4A91}"/>
              </a:ext>
            </a:extLst>
          </p:cNvPr>
          <p:cNvSpPr>
            <a:spLocks noGrp="1"/>
          </p:cNvSpPr>
          <p:nvPr>
            <p:ph sz="quarter" idx="14"/>
          </p:nvPr>
        </p:nvSpPr>
        <p:spPr>
          <a:xfrm>
            <a:off x="281354" y="6230318"/>
            <a:ext cx="5484015" cy="428389"/>
          </a:xfrm>
        </p:spPr>
        <p:txBody>
          <a:bodyPr>
            <a:normAutofit lnSpcReduction="10000"/>
          </a:bodyPr>
          <a:lstStyle/>
          <a:p>
            <a:pPr marL="0" indent="0">
              <a:buNone/>
            </a:pPr>
            <a:r>
              <a:rPr lang="en-US" dirty="0"/>
              <a:t>*see </a:t>
            </a:r>
            <a:r>
              <a:rPr lang="en-US" dirty="0">
                <a:hlinkClick r:id="rId3" action="ppaction://hlinksldjump"/>
              </a:rPr>
              <a:t>Appendix D</a:t>
            </a:r>
            <a:r>
              <a:rPr lang="en-US" dirty="0"/>
              <a:t> for descriptive text</a:t>
            </a:r>
          </a:p>
        </p:txBody>
      </p:sp>
      <p:sp>
        <p:nvSpPr>
          <p:cNvPr id="4" name="Slide Number Placeholder 3">
            <a:extLst>
              <a:ext uri="{FF2B5EF4-FFF2-40B4-BE49-F238E27FC236}">
                <a16:creationId xmlns:a16="http://schemas.microsoft.com/office/drawing/2014/main" id="{DDFCA1A2-A9D6-F118-9305-27650642B9D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65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D96F65-D955-48E1-B9AD-B4904D9D4642}"/>
              </a:ext>
            </a:extLst>
          </p:cNvPr>
          <p:cNvSpPr>
            <a:spLocks noGrp="1"/>
          </p:cNvSpPr>
          <p:nvPr>
            <p:ph type="title"/>
          </p:nvPr>
        </p:nvSpPr>
        <p:spPr>
          <a:xfrm>
            <a:off x="7127630" y="75076"/>
            <a:ext cx="4272537" cy="1216024"/>
          </a:xfrm>
        </p:spPr>
        <p:txBody>
          <a:bodyPr anchor="ctr">
            <a:normAutofit/>
          </a:bodyPr>
          <a:lstStyle/>
          <a:p>
            <a:r>
              <a:rPr lang="en-US" sz="3000" cap="none" noProof="0" dirty="0"/>
              <a:t>Purpose</a:t>
            </a:r>
          </a:p>
        </p:txBody>
      </p:sp>
      <p:pic>
        <p:nvPicPr>
          <p:cNvPr id="16" name="Picture Placeholder 15">
            <a:extLst>
              <a:ext uri="{FF2B5EF4-FFF2-40B4-BE49-F238E27FC236}">
                <a16:creationId xmlns:a16="http://schemas.microsoft.com/office/drawing/2014/main" id="{A5734D72-5239-478B-AF4B-A9DDE92D8C7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5795" r="15795"/>
          <a:stretch/>
        </p:blipFill>
        <p:spPr>
          <a:xfrm>
            <a:off x="4" y="2"/>
            <a:ext cx="7037119" cy="6857999"/>
          </a:xfrm>
          <a:noFill/>
        </p:spPr>
      </p:pic>
      <p:sp>
        <p:nvSpPr>
          <p:cNvPr id="12" name="Content Placeholder 11">
            <a:extLst>
              <a:ext uri="{FF2B5EF4-FFF2-40B4-BE49-F238E27FC236}">
                <a16:creationId xmlns:a16="http://schemas.microsoft.com/office/drawing/2014/main" id="{696F7679-B00E-4BE4-A073-3AC792312C83}"/>
              </a:ext>
            </a:extLst>
          </p:cNvPr>
          <p:cNvSpPr>
            <a:spLocks noGrp="1"/>
          </p:cNvSpPr>
          <p:nvPr>
            <p:ph idx="1"/>
          </p:nvPr>
        </p:nvSpPr>
        <p:spPr>
          <a:xfrm>
            <a:off x="7127630" y="1101012"/>
            <a:ext cx="4520097" cy="5480304"/>
          </a:xfrm>
        </p:spPr>
        <p:txBody>
          <a:bodyPr>
            <a:normAutofit lnSpcReduction="10000"/>
          </a:bodyPr>
          <a:lstStyle/>
          <a:p>
            <a:r>
              <a:rPr lang="en-US" noProof="0" dirty="0"/>
              <a:t>This webinar will provide strategies for local educational agencies (LEAs) to consider when planning for Year 3 of the current local control and accountability plan (LCAP) cycle. We will provide strategies and tools which enable LEAs to demonstrate how actions within the LCAP have been implemented and are being effective, which will enable LEAs to set the stage for success when transitioning to the next three-year LCAP cycle.</a:t>
            </a:r>
          </a:p>
        </p:txBody>
      </p:sp>
      <p:sp>
        <p:nvSpPr>
          <p:cNvPr id="15" name="Slide Number Placeholder 14">
            <a:extLst>
              <a:ext uri="{FF2B5EF4-FFF2-40B4-BE49-F238E27FC236}">
                <a16:creationId xmlns:a16="http://schemas.microsoft.com/office/drawing/2014/main" id="{65C7FA3A-62BF-4864-9A7F-D81E885F6B8F}"/>
              </a:ext>
            </a:extLst>
          </p:cNvPr>
          <p:cNvSpPr>
            <a:spLocks noGrp="1"/>
          </p:cNvSpPr>
          <p:nvPr>
            <p:ph type="sldNum" sz="quarter" idx="12"/>
          </p:nvPr>
        </p:nvSpPr>
        <p:spPr>
          <a:xfrm>
            <a:off x="11558016" y="3136392"/>
            <a:ext cx="545911" cy="580029"/>
          </a:xfrm>
        </p:spPr>
        <p:txBody>
          <a:bodyPr anchor="ctr">
            <a:normAutofit/>
          </a:bodyPr>
          <a:lstStyle/>
          <a:p>
            <a:pPr lvl="0"/>
            <a:fld id="{743D57DF-21C1-4455-B7C2-0ADA5F7438B1}" type="slidenum">
              <a:rPr lang="en-US" sz="2400" noProof="0" smtClean="0"/>
              <a:pPr lvl="0"/>
              <a:t>3</a:t>
            </a:fld>
            <a:endParaRPr lang="en-US" sz="2400" noProof="0" dirty="0"/>
          </a:p>
        </p:txBody>
      </p:sp>
    </p:spTree>
    <p:extLst>
      <p:ext uri="{BB962C8B-B14F-4D97-AF65-F5344CB8AC3E}">
        <p14:creationId xmlns:p14="http://schemas.microsoft.com/office/powerpoint/2010/main" val="350674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FB18-B8C6-AD52-97BA-5A4042DB42F5}"/>
              </a:ext>
            </a:extLst>
          </p:cNvPr>
          <p:cNvSpPr>
            <a:spLocks noGrp="1"/>
          </p:cNvSpPr>
          <p:nvPr>
            <p:ph type="title"/>
          </p:nvPr>
        </p:nvSpPr>
        <p:spPr>
          <a:xfrm>
            <a:off x="1050879" y="247973"/>
            <a:ext cx="9505664" cy="1038386"/>
          </a:xfrm>
        </p:spPr>
        <p:txBody>
          <a:bodyPr/>
          <a:lstStyle/>
          <a:p>
            <a:r>
              <a:rPr lang="en-US" noProof="0" dirty="0"/>
              <a:t>Example of a Metric (1)</a:t>
            </a:r>
          </a:p>
        </p:txBody>
      </p:sp>
      <p:graphicFrame>
        <p:nvGraphicFramePr>
          <p:cNvPr id="5" name="Content Placeholder 4" descr="Example of a metric">
            <a:extLst>
              <a:ext uri="{FF2B5EF4-FFF2-40B4-BE49-F238E27FC236}">
                <a16:creationId xmlns:a16="http://schemas.microsoft.com/office/drawing/2014/main" id="{4682E2EA-AAF5-405D-285D-86FF9F209DAF}"/>
              </a:ext>
            </a:extLst>
          </p:cNvPr>
          <p:cNvGraphicFramePr>
            <a:graphicFrameLocks noGrp="1"/>
          </p:cNvGraphicFramePr>
          <p:nvPr>
            <p:ph sz="quarter" idx="13"/>
            <p:extLst>
              <p:ext uri="{D42A27DB-BD31-4B8C-83A1-F6EECF244321}">
                <p14:modId xmlns:p14="http://schemas.microsoft.com/office/powerpoint/2010/main" val="694420910"/>
              </p:ext>
            </p:extLst>
          </p:nvPr>
        </p:nvGraphicFramePr>
        <p:xfrm>
          <a:off x="200239" y="1286359"/>
          <a:ext cx="10803987" cy="5558910"/>
        </p:xfrm>
        <a:graphic>
          <a:graphicData uri="http://schemas.openxmlformats.org/drawingml/2006/table">
            <a:tbl>
              <a:tblPr firstRow="1" bandRow="1">
                <a:tableStyleId>{5C22544A-7EE6-4342-B048-85BDC9FD1C3A}</a:tableStyleId>
              </a:tblPr>
              <a:tblGrid>
                <a:gridCol w="3395368">
                  <a:extLst>
                    <a:ext uri="{9D8B030D-6E8A-4147-A177-3AD203B41FA5}">
                      <a16:colId xmlns:a16="http://schemas.microsoft.com/office/drawing/2014/main" val="4233643104"/>
                    </a:ext>
                  </a:extLst>
                </a:gridCol>
                <a:gridCol w="1456840">
                  <a:extLst>
                    <a:ext uri="{9D8B030D-6E8A-4147-A177-3AD203B41FA5}">
                      <a16:colId xmlns:a16="http://schemas.microsoft.com/office/drawing/2014/main" val="1800323796"/>
                    </a:ext>
                  </a:extLst>
                </a:gridCol>
                <a:gridCol w="1503336">
                  <a:extLst>
                    <a:ext uri="{9D8B030D-6E8A-4147-A177-3AD203B41FA5}">
                      <a16:colId xmlns:a16="http://schemas.microsoft.com/office/drawing/2014/main" val="1438074474"/>
                    </a:ext>
                  </a:extLst>
                </a:gridCol>
                <a:gridCol w="1379349">
                  <a:extLst>
                    <a:ext uri="{9D8B030D-6E8A-4147-A177-3AD203B41FA5}">
                      <a16:colId xmlns:a16="http://schemas.microsoft.com/office/drawing/2014/main" val="373495600"/>
                    </a:ext>
                  </a:extLst>
                </a:gridCol>
                <a:gridCol w="1456841">
                  <a:extLst>
                    <a:ext uri="{9D8B030D-6E8A-4147-A177-3AD203B41FA5}">
                      <a16:colId xmlns:a16="http://schemas.microsoft.com/office/drawing/2014/main" val="2604247528"/>
                    </a:ext>
                  </a:extLst>
                </a:gridCol>
                <a:gridCol w="1612253">
                  <a:extLst>
                    <a:ext uri="{9D8B030D-6E8A-4147-A177-3AD203B41FA5}">
                      <a16:colId xmlns:a16="http://schemas.microsoft.com/office/drawing/2014/main" val="1800814351"/>
                    </a:ext>
                  </a:extLst>
                </a:gridCol>
              </a:tblGrid>
              <a:tr h="1901310">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Metric</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Baseline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1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Year 2 Outcome</a:t>
                      </a:r>
                      <a:r>
                        <a:rPr lang="en-US" sz="2400" b="0" noProof="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endParaRPr lang="en-US" sz="2400" b="0" noProof="0" dirty="0">
                        <a:solidFill>
                          <a:srgbClr val="FF000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Target for Year 3 Outcome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Current Difference from Baseline</a:t>
                      </a:r>
                      <a:endParaRPr lang="en-US" sz="2400" b="0" noProof="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980121608"/>
                  </a:ext>
                </a:extLst>
              </a:tr>
              <a:tr h="3422358">
                <a:tc>
                  <a:txBody>
                    <a:bodyPr/>
                    <a:lstStyle/>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Percentage of correct responses on the Interim District Common Assessment (Math) reported by student groups</a:t>
                      </a:r>
                    </a:p>
                    <a:p>
                      <a:pPr lvl="0" algn="l">
                        <a:lnSpc>
                          <a:spcPct val="100000"/>
                        </a:lnSpc>
                        <a:spcBef>
                          <a:spcPts val="0"/>
                        </a:spcBef>
                        <a:spcAft>
                          <a:spcPts val="0"/>
                        </a:spcAft>
                        <a:buNone/>
                      </a:pPr>
                      <a:endParaRPr lang="en-US" sz="2400" b="0" i="0" u="none" strike="noStrike" noProof="0" dirty="0">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Source: District Common Assessment Performance (Math)</a:t>
                      </a:r>
                      <a:endParaRPr lang="en-US" sz="2400" noProof="0" dirty="0">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b="0" i="0" u="none" strike="noStrike" noProof="0" dirty="0">
                        <a:solidFill>
                          <a:srgbClr val="000000"/>
                        </a:solidFill>
                        <a:effectLst/>
                        <a:latin typeface="Arial Narrow"/>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noProof="0" dirty="0">
                        <a:solidFill>
                          <a:schemeClr val="tx1"/>
                        </a:solidFil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noProof="0" dirty="0">
                        <a:solidFill>
                          <a:schemeClr val="tx2"/>
                        </a:solidFill>
                        <a:effectLst/>
                        <a:latin typeface="Arial Narrow"/>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1800" b="0" i="0" u="none" strike="noStrike" noProof="0" dirty="0">
                        <a:effectLst/>
                        <a:latin typeface="Calibri"/>
                      </a:endParaRPr>
                    </a:p>
                    <a:p>
                      <a:pPr lvl="0" algn="l">
                        <a:lnSpc>
                          <a:spcPct val="100000"/>
                        </a:lnSpc>
                        <a:spcBef>
                          <a:spcPts val="0"/>
                        </a:spcBef>
                        <a:spcAft>
                          <a:spcPts val="0"/>
                        </a:spcAft>
                        <a:buNone/>
                      </a:pPr>
                      <a:endParaRPr lang="en-US" sz="1800" b="0" i="0" u="none" strike="noStrike" noProof="0" dirty="0">
                        <a:effectLst/>
                        <a:latin typeface="Calibri"/>
                      </a:endParaRPr>
                    </a:p>
                    <a:p>
                      <a:pPr lvl="0">
                        <a:lnSpc>
                          <a:spcPct val="114999"/>
                        </a:lnSpc>
                        <a:buNone/>
                      </a:pPr>
                      <a:endParaRPr lang="en-US" sz="1800" b="0" i="0" u="none" strike="noStrike" noProof="0" dirty="0">
                        <a:effectLst/>
                        <a:latin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noProof="0" dirty="0">
                        <a:solidFill>
                          <a:schemeClr val="tx2"/>
                        </a:solidFill>
                        <a:effectLst/>
                        <a:latin typeface="Arial Narrow"/>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extLst>
                  <a:ext uri="{0D108BD9-81ED-4DB2-BD59-A6C34878D82A}">
                    <a16:rowId xmlns:a16="http://schemas.microsoft.com/office/drawing/2014/main" val="1356120969"/>
                  </a:ext>
                </a:extLst>
              </a:tr>
            </a:tbl>
          </a:graphicData>
        </a:graphic>
      </p:graphicFrame>
      <p:sp>
        <p:nvSpPr>
          <p:cNvPr id="6" name="Slide Number Placeholder 5">
            <a:extLst>
              <a:ext uri="{FF2B5EF4-FFF2-40B4-BE49-F238E27FC236}">
                <a16:creationId xmlns:a16="http://schemas.microsoft.com/office/drawing/2014/main" id="{B74D6CAA-4C0B-A598-5DA1-B376259FF58D}"/>
              </a:ext>
            </a:extLst>
          </p:cNvPr>
          <p:cNvSpPr>
            <a:spLocks noGrp="1"/>
          </p:cNvSpPr>
          <p:nvPr>
            <p:ph type="sldNum" sz="quarter" idx="12"/>
          </p:nvPr>
        </p:nvSpPr>
        <p:spPr/>
        <p:txBody>
          <a:bodyPr/>
          <a:lstStyle/>
          <a:p>
            <a:fld id="{4CE482DC-2269-4F26-9D2A-7E44B1A4CD85}" type="slidenum">
              <a:rPr lang="en-US" noProof="0" smtClean="0"/>
              <a:pPr/>
              <a:t>30</a:t>
            </a:fld>
            <a:endParaRPr lang="en-US" noProof="0" dirty="0"/>
          </a:p>
        </p:txBody>
      </p:sp>
    </p:spTree>
    <p:extLst>
      <p:ext uri="{BB962C8B-B14F-4D97-AF65-F5344CB8AC3E}">
        <p14:creationId xmlns:p14="http://schemas.microsoft.com/office/powerpoint/2010/main" val="4083600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AAC5-F86F-2CD8-2AA0-561311DC4E27}"/>
              </a:ext>
            </a:extLst>
          </p:cNvPr>
          <p:cNvSpPr>
            <a:spLocks noGrp="1"/>
          </p:cNvSpPr>
          <p:nvPr>
            <p:ph type="title"/>
          </p:nvPr>
        </p:nvSpPr>
        <p:spPr/>
        <p:txBody>
          <a:bodyPr>
            <a:noAutofit/>
          </a:bodyPr>
          <a:lstStyle/>
          <a:p>
            <a:pPr algn="l"/>
            <a:r>
              <a:rPr lang="en-US" sz="3000" cap="none" dirty="0"/>
              <a:t>3. Collect Data in Multiple Ways</a:t>
            </a:r>
          </a:p>
        </p:txBody>
      </p:sp>
      <p:sp>
        <p:nvSpPr>
          <p:cNvPr id="4" name="Content Placeholder 3">
            <a:extLst>
              <a:ext uri="{FF2B5EF4-FFF2-40B4-BE49-F238E27FC236}">
                <a16:creationId xmlns:a16="http://schemas.microsoft.com/office/drawing/2014/main" id="{F53681CC-EBA8-7492-ACA1-44B9C1A4398E}"/>
              </a:ext>
            </a:extLst>
          </p:cNvPr>
          <p:cNvSpPr>
            <a:spLocks noGrp="1"/>
          </p:cNvSpPr>
          <p:nvPr>
            <p:ph sz="quarter" idx="13"/>
          </p:nvPr>
        </p:nvSpPr>
        <p:spPr>
          <a:xfrm>
            <a:off x="671057" y="1404189"/>
            <a:ext cx="5228094" cy="609600"/>
          </a:xfrm>
        </p:spPr>
        <p:txBody>
          <a:bodyPr>
            <a:noAutofit/>
          </a:bodyPr>
          <a:lstStyle/>
          <a:p>
            <a:pPr marL="0" indent="0">
              <a:buNone/>
            </a:pPr>
            <a:r>
              <a:rPr lang="en-US" sz="2800" dirty="0"/>
              <a:t>Benchmarks and Assessments</a:t>
            </a:r>
          </a:p>
        </p:txBody>
      </p:sp>
      <p:sp>
        <p:nvSpPr>
          <p:cNvPr id="5" name="Content Placeholder 4">
            <a:extLst>
              <a:ext uri="{FF2B5EF4-FFF2-40B4-BE49-F238E27FC236}">
                <a16:creationId xmlns:a16="http://schemas.microsoft.com/office/drawing/2014/main" id="{3ED0195B-8BAB-D77B-B723-87627630D926}"/>
              </a:ext>
            </a:extLst>
          </p:cNvPr>
          <p:cNvSpPr>
            <a:spLocks noGrp="1"/>
          </p:cNvSpPr>
          <p:nvPr>
            <p:ph sz="quarter" idx="14"/>
          </p:nvPr>
        </p:nvSpPr>
        <p:spPr>
          <a:xfrm>
            <a:off x="815975" y="2075056"/>
            <a:ext cx="4913313" cy="3549650"/>
          </a:xfrm>
        </p:spPr>
        <p:txBody>
          <a:bodyPr/>
          <a:lstStyle/>
          <a:p>
            <a:r>
              <a:rPr lang="en-US" dirty="0"/>
              <a:t>Benchmarks and assessments</a:t>
            </a:r>
          </a:p>
          <a:p>
            <a:r>
              <a:rPr lang="en-US" dirty="0"/>
              <a:t>State/national exams</a:t>
            </a:r>
          </a:p>
          <a:p>
            <a:r>
              <a:rPr lang="en-US" dirty="0"/>
              <a:t>Progress monitoring</a:t>
            </a:r>
          </a:p>
          <a:p>
            <a:r>
              <a:rPr lang="en-US" dirty="0"/>
              <a:t>Attendance, discipline, course-taking</a:t>
            </a:r>
          </a:p>
          <a:p>
            <a:r>
              <a:rPr lang="en-US" dirty="0"/>
              <a:t>Program usage data</a:t>
            </a:r>
          </a:p>
        </p:txBody>
      </p:sp>
      <p:sp>
        <p:nvSpPr>
          <p:cNvPr id="6" name="Content Placeholder 5">
            <a:extLst>
              <a:ext uri="{FF2B5EF4-FFF2-40B4-BE49-F238E27FC236}">
                <a16:creationId xmlns:a16="http://schemas.microsoft.com/office/drawing/2014/main" id="{5F08F679-F5A1-709C-4B55-21D003CAE1DE}"/>
              </a:ext>
            </a:extLst>
          </p:cNvPr>
          <p:cNvSpPr>
            <a:spLocks noGrp="1"/>
          </p:cNvSpPr>
          <p:nvPr>
            <p:ph sz="quarter" idx="15"/>
          </p:nvPr>
        </p:nvSpPr>
        <p:spPr>
          <a:xfrm>
            <a:off x="6292850" y="1404189"/>
            <a:ext cx="4845050" cy="609600"/>
          </a:xfrm>
        </p:spPr>
        <p:txBody>
          <a:bodyPr>
            <a:normAutofit/>
          </a:bodyPr>
          <a:lstStyle/>
          <a:p>
            <a:pPr marL="0" indent="0">
              <a:buNone/>
            </a:pPr>
            <a:r>
              <a:rPr lang="en-US" sz="2800" dirty="0"/>
              <a:t>Qualitative Data</a:t>
            </a:r>
          </a:p>
        </p:txBody>
      </p:sp>
      <p:sp>
        <p:nvSpPr>
          <p:cNvPr id="7" name="Content Placeholder 6">
            <a:extLst>
              <a:ext uri="{FF2B5EF4-FFF2-40B4-BE49-F238E27FC236}">
                <a16:creationId xmlns:a16="http://schemas.microsoft.com/office/drawing/2014/main" id="{F0FC3F4A-D403-7123-7983-017383980B2B}"/>
              </a:ext>
            </a:extLst>
          </p:cNvPr>
          <p:cNvSpPr>
            <a:spLocks noGrp="1"/>
          </p:cNvSpPr>
          <p:nvPr>
            <p:ph sz="quarter" idx="16"/>
          </p:nvPr>
        </p:nvSpPr>
        <p:spPr>
          <a:xfrm>
            <a:off x="6292850" y="2075056"/>
            <a:ext cx="5083175" cy="3862386"/>
          </a:xfrm>
        </p:spPr>
        <p:txBody>
          <a:bodyPr>
            <a:normAutofit/>
          </a:bodyPr>
          <a:lstStyle/>
          <a:p>
            <a:r>
              <a:rPr lang="en-US" dirty="0"/>
              <a:t>Classroom observations</a:t>
            </a:r>
          </a:p>
          <a:p>
            <a:r>
              <a:rPr lang="en-US" dirty="0"/>
              <a:t>Focus groups (students, families, staff)</a:t>
            </a:r>
          </a:p>
          <a:p>
            <a:r>
              <a:rPr lang="en-US" dirty="0"/>
              <a:t>Teacher feedback</a:t>
            </a:r>
          </a:p>
          <a:p>
            <a:r>
              <a:rPr lang="en-US" dirty="0"/>
              <a:t>Student work analysis</a:t>
            </a:r>
          </a:p>
          <a:p>
            <a:r>
              <a:rPr lang="en-US" dirty="0"/>
              <a:t>Implementation audits</a:t>
            </a:r>
          </a:p>
          <a:p>
            <a:pPr marL="0" indent="0">
              <a:buNone/>
            </a:pPr>
            <a:r>
              <a:rPr lang="en-US" dirty="0"/>
              <a:t>Qualitative data often explains why something is or isn’t working.</a:t>
            </a:r>
          </a:p>
        </p:txBody>
      </p:sp>
      <p:sp>
        <p:nvSpPr>
          <p:cNvPr id="3" name="Slide Number Placeholder 2">
            <a:extLst>
              <a:ext uri="{FF2B5EF4-FFF2-40B4-BE49-F238E27FC236}">
                <a16:creationId xmlns:a16="http://schemas.microsoft.com/office/drawing/2014/main" id="{FEF39F21-A906-F5BB-FB46-5464A3C67A10}"/>
              </a:ext>
            </a:extLst>
          </p:cNvPr>
          <p:cNvSpPr>
            <a:spLocks noGrp="1"/>
          </p:cNvSpPr>
          <p:nvPr>
            <p:ph type="sldNum" sz="quarter" idx="12"/>
          </p:nvPr>
        </p:nvSpPr>
        <p:spPr/>
        <p:txBody>
          <a:bodyPr/>
          <a:lstStyle/>
          <a:p>
            <a:pPr>
              <a:defRPr/>
            </a:pPr>
            <a:fld id="{F4F66505-CBE9-4DDE-B6B8-8F5BDC18C943}" type="slidenum">
              <a:rPr lang="en-US" sz="2400" smtClean="0">
                <a:solidFill>
                  <a:prstClr val="black">
                    <a:lumMod val="85000"/>
                    <a:lumOff val="15000"/>
                  </a:prstClr>
                </a:solidFill>
              </a:rPr>
              <a:pPr>
                <a:defRPr/>
              </a:pPr>
              <a:t>31</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861337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859BC5-955B-E7BF-F8AB-20A8945767F5}"/>
              </a:ext>
            </a:extLst>
          </p:cNvPr>
          <p:cNvSpPr>
            <a:spLocks noGrp="1"/>
          </p:cNvSpPr>
          <p:nvPr>
            <p:ph type="title"/>
          </p:nvPr>
        </p:nvSpPr>
        <p:spPr/>
        <p:txBody>
          <a:bodyPr/>
          <a:lstStyle/>
          <a:p>
            <a:r>
              <a:rPr lang="en-US" dirty="0"/>
              <a:t>4. Compare Against Baselines or Control Conditions</a:t>
            </a:r>
          </a:p>
        </p:txBody>
      </p:sp>
      <p:sp>
        <p:nvSpPr>
          <p:cNvPr id="11" name="Content Placeholder 10">
            <a:extLst>
              <a:ext uri="{FF2B5EF4-FFF2-40B4-BE49-F238E27FC236}">
                <a16:creationId xmlns:a16="http://schemas.microsoft.com/office/drawing/2014/main" id="{805DF78C-04C1-BD4F-16A2-CD7A6DB0A6E3}"/>
              </a:ext>
            </a:extLst>
          </p:cNvPr>
          <p:cNvSpPr>
            <a:spLocks noGrp="1"/>
          </p:cNvSpPr>
          <p:nvPr>
            <p:ph sz="quarter" idx="13"/>
          </p:nvPr>
        </p:nvSpPr>
        <p:spPr/>
        <p:txBody>
          <a:bodyPr/>
          <a:lstStyle/>
          <a:p>
            <a:r>
              <a:rPr lang="en-US" dirty="0"/>
              <a:t>A strategy might look good… until you compare it to:</a:t>
            </a:r>
          </a:p>
          <a:p>
            <a:pPr lvl="1"/>
            <a:r>
              <a:rPr lang="en-US" dirty="0"/>
              <a:t>Previous years</a:t>
            </a:r>
          </a:p>
          <a:p>
            <a:pPr lvl="1"/>
            <a:r>
              <a:rPr lang="en-US" dirty="0"/>
              <a:t>Similar student groups</a:t>
            </a:r>
          </a:p>
          <a:p>
            <a:pPr lvl="1"/>
            <a:r>
              <a:rPr lang="en-US" dirty="0"/>
              <a:t>Schools not using the strategy</a:t>
            </a:r>
          </a:p>
          <a:p>
            <a:pPr lvl="1"/>
            <a:r>
              <a:rPr lang="en-US" dirty="0"/>
              <a:t>State or national trends</a:t>
            </a:r>
          </a:p>
          <a:p>
            <a:r>
              <a:rPr lang="en-US" dirty="0"/>
              <a:t>Control or comparison data helps avoid misleading conclusions.</a:t>
            </a:r>
          </a:p>
        </p:txBody>
      </p:sp>
      <p:sp>
        <p:nvSpPr>
          <p:cNvPr id="8" name="Slide Number Placeholder 7">
            <a:extLst>
              <a:ext uri="{FF2B5EF4-FFF2-40B4-BE49-F238E27FC236}">
                <a16:creationId xmlns:a16="http://schemas.microsoft.com/office/drawing/2014/main" id="{CC5C4C30-F863-F2A5-6FDB-9A89C43E9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940659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AE6F-68CD-7E84-8301-A47F665DA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0AAF5-F507-8C1B-0EB9-D547ABE23C44}"/>
              </a:ext>
            </a:extLst>
          </p:cNvPr>
          <p:cNvSpPr>
            <a:spLocks noGrp="1"/>
          </p:cNvSpPr>
          <p:nvPr>
            <p:ph type="title"/>
          </p:nvPr>
        </p:nvSpPr>
        <p:spPr>
          <a:xfrm>
            <a:off x="985494" y="139124"/>
            <a:ext cx="9505664" cy="958433"/>
          </a:xfrm>
        </p:spPr>
        <p:txBody>
          <a:bodyPr>
            <a:normAutofit/>
          </a:bodyPr>
          <a:lstStyle/>
          <a:p>
            <a:r>
              <a:rPr lang="en-US" sz="3000" cap="none" noProof="0" dirty="0"/>
              <a:t>Example of A Metric (2)</a:t>
            </a:r>
          </a:p>
        </p:txBody>
      </p:sp>
      <p:graphicFrame>
        <p:nvGraphicFramePr>
          <p:cNvPr id="5" name="Content Placeholder 4" descr="Example of a metric with baseline and Year 1 Outcome info">
            <a:extLst>
              <a:ext uri="{FF2B5EF4-FFF2-40B4-BE49-F238E27FC236}">
                <a16:creationId xmlns:a16="http://schemas.microsoft.com/office/drawing/2014/main" id="{12C3047B-C59A-6B84-1FB1-761C272E5175}"/>
              </a:ext>
            </a:extLst>
          </p:cNvPr>
          <p:cNvGraphicFramePr>
            <a:graphicFrameLocks noGrp="1"/>
          </p:cNvGraphicFramePr>
          <p:nvPr>
            <p:ph sz="quarter" idx="13"/>
            <p:extLst>
              <p:ext uri="{D42A27DB-BD31-4B8C-83A1-F6EECF244321}">
                <p14:modId xmlns:p14="http://schemas.microsoft.com/office/powerpoint/2010/main" val="467264472"/>
              </p:ext>
            </p:extLst>
          </p:nvPr>
        </p:nvGraphicFramePr>
        <p:xfrm>
          <a:off x="-2" y="941384"/>
          <a:ext cx="11422252" cy="5791997"/>
        </p:xfrm>
        <a:graphic>
          <a:graphicData uri="http://schemas.openxmlformats.org/drawingml/2006/table">
            <a:tbl>
              <a:tblPr firstRow="1" bandRow="1">
                <a:tableStyleId>{5C22544A-7EE6-4342-B048-85BDC9FD1C3A}</a:tableStyleId>
              </a:tblPr>
              <a:tblGrid>
                <a:gridCol w="3177155">
                  <a:extLst>
                    <a:ext uri="{9D8B030D-6E8A-4147-A177-3AD203B41FA5}">
                      <a16:colId xmlns:a16="http://schemas.microsoft.com/office/drawing/2014/main" val="4233643104"/>
                    </a:ext>
                  </a:extLst>
                </a:gridCol>
                <a:gridCol w="2247254">
                  <a:extLst>
                    <a:ext uri="{9D8B030D-6E8A-4147-A177-3AD203B41FA5}">
                      <a16:colId xmlns:a16="http://schemas.microsoft.com/office/drawing/2014/main" val="1800323796"/>
                    </a:ext>
                  </a:extLst>
                </a:gridCol>
                <a:gridCol w="1456840">
                  <a:extLst>
                    <a:ext uri="{9D8B030D-6E8A-4147-A177-3AD203B41FA5}">
                      <a16:colId xmlns:a16="http://schemas.microsoft.com/office/drawing/2014/main" val="1438074474"/>
                    </a:ext>
                  </a:extLst>
                </a:gridCol>
                <a:gridCol w="1410346">
                  <a:extLst>
                    <a:ext uri="{9D8B030D-6E8A-4147-A177-3AD203B41FA5}">
                      <a16:colId xmlns:a16="http://schemas.microsoft.com/office/drawing/2014/main" val="373495600"/>
                    </a:ext>
                  </a:extLst>
                </a:gridCol>
                <a:gridCol w="1503336">
                  <a:extLst>
                    <a:ext uri="{9D8B030D-6E8A-4147-A177-3AD203B41FA5}">
                      <a16:colId xmlns:a16="http://schemas.microsoft.com/office/drawing/2014/main" val="2604247528"/>
                    </a:ext>
                  </a:extLst>
                </a:gridCol>
                <a:gridCol w="1627321">
                  <a:extLst>
                    <a:ext uri="{9D8B030D-6E8A-4147-A177-3AD203B41FA5}">
                      <a16:colId xmlns:a16="http://schemas.microsoft.com/office/drawing/2014/main" val="1800814351"/>
                    </a:ext>
                  </a:extLst>
                </a:gridCol>
              </a:tblGrid>
              <a:tr h="1724324">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Metric</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Baseline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1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2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Target for Year 3 Outcome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Current Difference from Baseline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980121608"/>
                  </a:ext>
                </a:extLst>
              </a:tr>
              <a:tr h="4067673">
                <a:tc>
                  <a:txBody>
                    <a:bodyPr/>
                    <a:lstStyle/>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Percentage of correct responses on the Interim District Common Assessment (Math) reported by student groups</a:t>
                      </a:r>
                    </a:p>
                    <a:p>
                      <a:pPr lvl="0" algn="l">
                        <a:lnSpc>
                          <a:spcPct val="100000"/>
                        </a:lnSpc>
                        <a:spcBef>
                          <a:spcPts val="0"/>
                        </a:spcBef>
                        <a:spcAft>
                          <a:spcPts val="0"/>
                        </a:spcAft>
                        <a:buNone/>
                      </a:pPr>
                      <a:endParaRPr lang="en-US" sz="2400" b="0" i="0" u="none" strike="noStrike"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Source: District Common Assessment Performance (Math)</a:t>
                      </a: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Students (All):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Low Income (LI): 63%</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African American (AA): 60%</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American Indian (AI):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(2023-24)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chemeClr val="tx1"/>
                          </a:solidFill>
                          <a:latin typeface="Arial" panose="020B0604020202020204" pitchFamily="34" charset="0"/>
                          <a:cs typeface="Arial" panose="020B0604020202020204" pitchFamily="34" charset="0"/>
                        </a:rPr>
                        <a:t>All:  72%</a:t>
                      </a:r>
                    </a:p>
                    <a:p>
                      <a:pPr lvl="0" algn="l">
                        <a:lnSpc>
                          <a:spcPct val="100000"/>
                        </a:lnSpc>
                        <a:spcBef>
                          <a:spcPts val="0"/>
                        </a:spcBef>
                        <a:spcAft>
                          <a:spcPts val="0"/>
                        </a:spcAft>
                        <a:buNone/>
                      </a:pPr>
                      <a:r>
                        <a:rPr lang="it-IT" sz="2400" noProof="0" dirty="0">
                          <a:solidFill>
                            <a:schemeClr val="tx1"/>
                          </a:solidFill>
                          <a:latin typeface="Arial" panose="020B0604020202020204" pitchFamily="34" charset="0"/>
                          <a:cs typeface="Arial" panose="020B0604020202020204" pitchFamily="34" charset="0"/>
                        </a:rPr>
                        <a:t>LI:  61%</a:t>
                      </a:r>
                    </a:p>
                    <a:p>
                      <a:pPr lvl="0" algn="l">
                        <a:lnSpc>
                          <a:spcPct val="100000"/>
                        </a:lnSpc>
                        <a:spcBef>
                          <a:spcPts val="0"/>
                        </a:spcBef>
                        <a:spcAft>
                          <a:spcPts val="0"/>
                        </a:spcAft>
                        <a:buNone/>
                      </a:pPr>
                      <a:r>
                        <a:rPr lang="it-IT" sz="2400" noProof="0" dirty="0">
                          <a:solidFill>
                            <a:schemeClr val="tx1"/>
                          </a:solidFill>
                          <a:latin typeface="Arial" panose="020B0604020202020204" pitchFamily="34" charset="0"/>
                          <a:cs typeface="Arial" panose="020B0604020202020204" pitchFamily="34" charset="0"/>
                        </a:rPr>
                        <a:t>AA:  65%</a:t>
                      </a:r>
                    </a:p>
                    <a:p>
                      <a:pPr lvl="0" algn="l">
                        <a:lnSpc>
                          <a:spcPct val="100000"/>
                        </a:lnSpc>
                        <a:spcBef>
                          <a:spcPts val="0"/>
                        </a:spcBef>
                        <a:spcAft>
                          <a:spcPts val="0"/>
                        </a:spcAft>
                        <a:buNone/>
                      </a:pPr>
                      <a:r>
                        <a:rPr lang="it-IT" sz="2400" noProof="0" dirty="0">
                          <a:solidFill>
                            <a:schemeClr val="tx1"/>
                          </a:solidFill>
                          <a:latin typeface="Arial" panose="020B0604020202020204" pitchFamily="34" charset="0"/>
                          <a:cs typeface="Arial" panose="020B0604020202020204" pitchFamily="34" charset="0"/>
                        </a:rPr>
                        <a:t>AI:  66%</a:t>
                      </a:r>
                    </a:p>
                    <a:p>
                      <a:pPr lvl="0" algn="l">
                        <a:lnSpc>
                          <a:spcPct val="100000"/>
                        </a:lnSpc>
                        <a:spcBef>
                          <a:spcPts val="0"/>
                        </a:spcBef>
                        <a:spcAft>
                          <a:spcPts val="0"/>
                        </a:spcAft>
                        <a:buNone/>
                      </a:pP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b="0" i="0" u="none" strike="noStrike"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endParaRPr lang="en-US" sz="2400" b="0" i="0" u="none" strike="noStrike" noProof="0" dirty="0">
                        <a:solidFill>
                          <a:schemeClr val="tx1"/>
                        </a:solidFill>
                        <a:effectLst/>
                        <a:latin typeface="Arial" panose="020B0604020202020204" pitchFamily="34" charset="0"/>
                        <a:cs typeface="Arial" panose="020B0604020202020204" pitchFamily="34" charset="0"/>
                      </a:endParaRPr>
                    </a:p>
                    <a:p>
                      <a:pPr lvl="0">
                        <a:lnSpc>
                          <a:spcPct val="114999"/>
                        </a:lnSpc>
                        <a:buNone/>
                      </a:pPr>
                      <a:endParaRPr lang="en-US" sz="2400" b="0" i="0" u="none" strike="noStrike"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lgn="l">
                        <a:lnSpc>
                          <a:spcPct val="100000"/>
                        </a:lnSpc>
                        <a:spcBef>
                          <a:spcPts val="0"/>
                        </a:spcBef>
                        <a:spcAft>
                          <a:spcPts val="0"/>
                        </a:spcAft>
                        <a:buNone/>
                      </a:pPr>
                      <a:endParaRPr lang="en-US" sz="240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extLst>
                  <a:ext uri="{0D108BD9-81ED-4DB2-BD59-A6C34878D82A}">
                    <a16:rowId xmlns:a16="http://schemas.microsoft.com/office/drawing/2014/main" val="1356120969"/>
                  </a:ext>
                </a:extLst>
              </a:tr>
            </a:tbl>
          </a:graphicData>
        </a:graphic>
      </p:graphicFrame>
      <p:sp>
        <p:nvSpPr>
          <p:cNvPr id="6" name="Slide Number Placeholder 5">
            <a:extLst>
              <a:ext uri="{FF2B5EF4-FFF2-40B4-BE49-F238E27FC236}">
                <a16:creationId xmlns:a16="http://schemas.microsoft.com/office/drawing/2014/main" id="{94261AA6-E393-5542-D7C9-906D225457BA}"/>
              </a:ext>
            </a:extLst>
          </p:cNvPr>
          <p:cNvSpPr>
            <a:spLocks noGrp="1"/>
          </p:cNvSpPr>
          <p:nvPr>
            <p:ph type="sldNum" sz="quarter" idx="12"/>
          </p:nvPr>
        </p:nvSpPr>
        <p:spPr>
          <a:xfrm>
            <a:off x="11558016" y="3136392"/>
            <a:ext cx="545911" cy="580029"/>
          </a:xfrm>
        </p:spPr>
        <p:txBody>
          <a:bodyPr/>
          <a:lstStyle/>
          <a:p>
            <a:fld id="{4CE482DC-2269-4F26-9D2A-7E44B1A4CD85}" type="slidenum">
              <a:rPr lang="en-US" sz="2400" noProof="0" smtClean="0"/>
              <a:pPr/>
              <a:t>33</a:t>
            </a:fld>
            <a:endParaRPr lang="en-US" sz="2400" noProof="0" dirty="0"/>
          </a:p>
        </p:txBody>
      </p:sp>
    </p:spTree>
    <p:extLst>
      <p:ext uri="{BB962C8B-B14F-4D97-AF65-F5344CB8AC3E}">
        <p14:creationId xmlns:p14="http://schemas.microsoft.com/office/powerpoint/2010/main" val="676573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4B20-F8F6-2020-A11C-55DF77BA2305}"/>
              </a:ext>
            </a:extLst>
          </p:cNvPr>
          <p:cNvSpPr>
            <a:spLocks noGrp="1"/>
          </p:cNvSpPr>
          <p:nvPr>
            <p:ph type="ctrTitle"/>
          </p:nvPr>
        </p:nvSpPr>
        <p:spPr/>
        <p:txBody>
          <a:bodyPr/>
          <a:lstStyle/>
          <a:p>
            <a:r>
              <a:rPr lang="en-US" dirty="0"/>
              <a:t>5. Monitor Implementation Fidelity</a:t>
            </a:r>
          </a:p>
        </p:txBody>
      </p:sp>
      <p:sp>
        <p:nvSpPr>
          <p:cNvPr id="6" name="Content Placeholder 5">
            <a:extLst>
              <a:ext uri="{FF2B5EF4-FFF2-40B4-BE49-F238E27FC236}">
                <a16:creationId xmlns:a16="http://schemas.microsoft.com/office/drawing/2014/main" id="{6C95A5D2-017A-0CA8-C355-EAB1B32D9B6A}"/>
              </a:ext>
            </a:extLst>
          </p:cNvPr>
          <p:cNvSpPr>
            <a:spLocks noGrp="1"/>
          </p:cNvSpPr>
          <p:nvPr>
            <p:ph sz="quarter" idx="13"/>
          </p:nvPr>
        </p:nvSpPr>
        <p:spPr/>
        <p:txBody>
          <a:bodyPr/>
          <a:lstStyle/>
          <a:p>
            <a:pPr marL="0" indent="0">
              <a:buNone/>
            </a:pPr>
            <a:r>
              <a:rPr lang="en-US" dirty="0"/>
              <a:t>Identifying Current Implementation and Progress</a:t>
            </a:r>
          </a:p>
        </p:txBody>
      </p:sp>
      <p:pic>
        <p:nvPicPr>
          <p:cNvPr id="7" name="Picture Placeholder 12">
            <a:extLst>
              <a:ext uri="{FF2B5EF4-FFF2-40B4-BE49-F238E27FC236}">
                <a16:creationId xmlns:a16="http://schemas.microsoft.com/office/drawing/2014/main" id="{896BB175-504B-4011-39D8-0A61422DAD76}"/>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8130" r="18130"/>
          <a:stretch/>
        </p:blipFill>
        <p:spPr>
          <a:xfrm>
            <a:off x="7569200" y="615950"/>
            <a:ext cx="3338513" cy="3490913"/>
          </a:xfrm>
        </p:spPr>
      </p:pic>
      <p:pic>
        <p:nvPicPr>
          <p:cNvPr id="8" name="Picture Placeholder 14">
            <a:extLst>
              <a:ext uri="{FF2B5EF4-FFF2-40B4-BE49-F238E27FC236}">
                <a16:creationId xmlns:a16="http://schemas.microsoft.com/office/drawing/2014/main" id="{F27BF53D-3C45-A7DD-02B3-1E45BBD7CC11}"/>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9676" r="19676"/>
          <a:stretch>
            <a:fillRect/>
          </a:stretch>
        </p:blipFill>
        <p:spPr>
          <a:xfrm>
            <a:off x="6669088" y="3429000"/>
            <a:ext cx="1919287" cy="2109788"/>
          </a:xfrm>
        </p:spPr>
      </p:pic>
      <p:pic>
        <p:nvPicPr>
          <p:cNvPr id="9" name="Picture Placeholder 16">
            <a:extLst>
              <a:ext uri="{FF2B5EF4-FFF2-40B4-BE49-F238E27FC236}">
                <a16:creationId xmlns:a16="http://schemas.microsoft.com/office/drawing/2014/main" id="{741E92C6-8EF6-FB84-0529-1BE3E564DEAE}"/>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l="12196" r="12196"/>
          <a:stretch>
            <a:fillRect/>
          </a:stretch>
        </p:blipFill>
        <p:spPr>
          <a:xfrm>
            <a:off x="9018588" y="4383088"/>
            <a:ext cx="2219325" cy="1651000"/>
          </a:xfrm>
        </p:spPr>
      </p:pic>
    </p:spTree>
    <p:extLst>
      <p:ext uri="{BB962C8B-B14F-4D97-AF65-F5344CB8AC3E}">
        <p14:creationId xmlns:p14="http://schemas.microsoft.com/office/powerpoint/2010/main" val="3521876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6C3D-96A9-DDD3-2177-531FDC17B4EF}"/>
              </a:ext>
            </a:extLst>
          </p:cNvPr>
          <p:cNvSpPr>
            <a:spLocks noGrp="1"/>
          </p:cNvSpPr>
          <p:nvPr>
            <p:ph type="title"/>
          </p:nvPr>
        </p:nvSpPr>
        <p:spPr/>
        <p:txBody>
          <a:bodyPr/>
          <a:lstStyle/>
          <a:p>
            <a:r>
              <a:rPr lang="en-US" dirty="0"/>
              <a:t>Determining the Impact</a:t>
            </a:r>
          </a:p>
        </p:txBody>
      </p:sp>
      <p:sp>
        <p:nvSpPr>
          <p:cNvPr id="5" name="Content Placeholder 4">
            <a:extLst>
              <a:ext uri="{FF2B5EF4-FFF2-40B4-BE49-F238E27FC236}">
                <a16:creationId xmlns:a16="http://schemas.microsoft.com/office/drawing/2014/main" id="{0567AC4E-8963-2FD3-7570-AB2348400C60}"/>
              </a:ext>
            </a:extLst>
          </p:cNvPr>
          <p:cNvSpPr>
            <a:spLocks noGrp="1"/>
          </p:cNvSpPr>
          <p:nvPr>
            <p:ph sz="quarter" idx="13"/>
          </p:nvPr>
        </p:nvSpPr>
        <p:spPr/>
        <p:txBody>
          <a:bodyPr/>
          <a:lstStyle/>
          <a:p>
            <a:r>
              <a:rPr lang="en-US" dirty="0"/>
              <a:t>Within the LCAP, LEAs are required to reflect on the previous year(s) and make determinations in a number of areas:</a:t>
            </a:r>
          </a:p>
          <a:p>
            <a:pPr lvl="1"/>
            <a:r>
              <a:rPr lang="en-US" dirty="0"/>
              <a:t>Implementation</a:t>
            </a:r>
          </a:p>
          <a:p>
            <a:pPr lvl="1"/>
            <a:r>
              <a:rPr lang="en-US" dirty="0"/>
              <a:t>Material differences</a:t>
            </a:r>
          </a:p>
          <a:p>
            <a:pPr lvl="1"/>
            <a:r>
              <a:rPr lang="en-US" dirty="0"/>
              <a:t>Effectiveness or ineffectiveness</a:t>
            </a:r>
          </a:p>
          <a:p>
            <a:pPr lvl="1"/>
            <a:r>
              <a:rPr lang="en-US" dirty="0"/>
              <a:t>Changes</a:t>
            </a:r>
          </a:p>
          <a:p>
            <a:r>
              <a:rPr lang="en-US" dirty="0"/>
              <a:t>This is captured within the Goal Analysis portions of the LCAP.</a:t>
            </a:r>
          </a:p>
        </p:txBody>
      </p:sp>
      <p:sp>
        <p:nvSpPr>
          <p:cNvPr id="4" name="Slide Number Placeholder 3">
            <a:extLst>
              <a:ext uri="{FF2B5EF4-FFF2-40B4-BE49-F238E27FC236}">
                <a16:creationId xmlns:a16="http://schemas.microsoft.com/office/drawing/2014/main" id="{286141CA-16BC-8E5D-451F-32469F3F58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424406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7486-D453-DDC6-CF82-D320F3B5482E}"/>
              </a:ext>
            </a:extLst>
          </p:cNvPr>
          <p:cNvSpPr>
            <a:spLocks noGrp="1"/>
          </p:cNvSpPr>
          <p:nvPr>
            <p:ph type="ctrTitle"/>
          </p:nvPr>
        </p:nvSpPr>
        <p:spPr/>
        <p:txBody>
          <a:bodyPr>
            <a:normAutofit/>
          </a:bodyPr>
          <a:lstStyle/>
          <a:p>
            <a:r>
              <a:rPr lang="en-US" sz="3400" dirty="0"/>
              <a:t>Goal Analysis for 2025–26</a:t>
            </a:r>
          </a:p>
        </p:txBody>
      </p:sp>
    </p:spTree>
    <p:extLst>
      <p:ext uri="{BB962C8B-B14F-4D97-AF65-F5344CB8AC3E}">
        <p14:creationId xmlns:p14="http://schemas.microsoft.com/office/powerpoint/2010/main" val="346971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4873AF-9FB9-040B-A169-A4A3F7D27BF8}"/>
              </a:ext>
            </a:extLst>
          </p:cNvPr>
          <p:cNvSpPr>
            <a:spLocks noGrp="1"/>
          </p:cNvSpPr>
          <p:nvPr>
            <p:ph type="title"/>
          </p:nvPr>
        </p:nvSpPr>
        <p:spPr/>
        <p:txBody>
          <a:bodyPr>
            <a:normAutofit/>
          </a:bodyPr>
          <a:lstStyle/>
          <a:p>
            <a:r>
              <a:rPr lang="en-US" sz="3000" cap="none" noProof="0" dirty="0"/>
              <a:t>Prompt 1: Implementation</a:t>
            </a:r>
          </a:p>
        </p:txBody>
      </p:sp>
      <p:sp>
        <p:nvSpPr>
          <p:cNvPr id="6" name="Content Placeholder 5">
            <a:extLst>
              <a:ext uri="{FF2B5EF4-FFF2-40B4-BE49-F238E27FC236}">
                <a16:creationId xmlns:a16="http://schemas.microsoft.com/office/drawing/2014/main" id="{A3A4D884-F91E-C018-4F99-9A8DBB6F1D9B}"/>
              </a:ext>
            </a:extLst>
          </p:cNvPr>
          <p:cNvSpPr>
            <a:spLocks noGrp="1"/>
          </p:cNvSpPr>
          <p:nvPr>
            <p:ph sz="quarter" idx="13"/>
          </p:nvPr>
        </p:nvSpPr>
        <p:spPr>
          <a:xfrm>
            <a:off x="755650" y="2083625"/>
            <a:ext cx="10166350" cy="1632796"/>
          </a:xfrm>
          <a:solidFill>
            <a:srgbClr val="DEEAF6"/>
          </a:solidFill>
        </p:spPr>
        <p:txBody>
          <a:bodyPr>
            <a:normAutofit/>
          </a:bodyPr>
          <a:lstStyle/>
          <a:p>
            <a:pPr marL="0" marR="0">
              <a:spcBef>
                <a:spcPts val="300"/>
              </a:spcBef>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description of overall implementation, including any substantive differences in planned actions and actual implementation of these actions, and any relevant challenges and successes experienced with implementation.</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4E02451D-D160-FCF4-C7E7-ECFE2FAE04D1}"/>
              </a:ext>
            </a:extLst>
          </p:cNvPr>
          <p:cNvSpPr>
            <a:spLocks noGrp="1"/>
          </p:cNvSpPr>
          <p:nvPr>
            <p:ph sz="quarter" idx="14"/>
          </p:nvPr>
        </p:nvSpPr>
        <p:spPr>
          <a:xfrm>
            <a:off x="755650" y="3776114"/>
            <a:ext cx="10166350" cy="1720933"/>
          </a:xfrm>
          <a:ln w="19050">
            <a:solidFill>
              <a:srgbClr val="BDD6EE"/>
            </a:solidFill>
          </a:ln>
        </p:spPr>
        <p:txBody>
          <a:bodyPr/>
          <a:lstStyle/>
          <a:p>
            <a:pPr marL="0" marR="0">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[Respond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AFF0044-8D3C-FC28-1CB6-0F6C3502C6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710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7536B-6022-43B2-25A1-B98FE9A83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8D841-364C-01C0-4060-00C8675D74CC}"/>
              </a:ext>
            </a:extLst>
          </p:cNvPr>
          <p:cNvSpPr>
            <a:spLocks noGrp="1"/>
          </p:cNvSpPr>
          <p:nvPr>
            <p:ph type="title"/>
          </p:nvPr>
        </p:nvSpPr>
        <p:spPr>
          <a:xfrm>
            <a:off x="1050879" y="609601"/>
            <a:ext cx="9505664" cy="1216024"/>
          </a:xfrm>
        </p:spPr>
        <p:txBody>
          <a:bodyPr/>
          <a:lstStyle/>
          <a:p>
            <a:r>
              <a:rPr lang="en-US" noProof="0" dirty="0"/>
              <a:t>Prompt 1: Instructions</a:t>
            </a:r>
          </a:p>
        </p:txBody>
      </p:sp>
      <p:sp>
        <p:nvSpPr>
          <p:cNvPr id="11" name="Content Placeholder 10">
            <a:extLst>
              <a:ext uri="{FF2B5EF4-FFF2-40B4-BE49-F238E27FC236}">
                <a16:creationId xmlns:a16="http://schemas.microsoft.com/office/drawing/2014/main" id="{C631421D-E50B-9B31-B179-51C5DB940B4B}"/>
              </a:ext>
            </a:extLst>
          </p:cNvPr>
          <p:cNvSpPr>
            <a:spLocks noGrp="1"/>
          </p:cNvSpPr>
          <p:nvPr>
            <p:ph sz="quarter" idx="13"/>
          </p:nvPr>
        </p:nvSpPr>
        <p:spPr>
          <a:xfrm>
            <a:off x="1050925" y="1995488"/>
            <a:ext cx="9520238" cy="4051300"/>
          </a:xfrm>
        </p:spPr>
        <p:txBody>
          <a:bodyPr/>
          <a:lstStyle/>
          <a:p>
            <a:r>
              <a:rPr lang="en-US" noProof="0" dirty="0"/>
              <a:t>Instructions:</a:t>
            </a:r>
          </a:p>
          <a:p>
            <a:pPr lvl="1"/>
            <a:r>
              <a:rPr lang="en-US" noProof="0" dirty="0"/>
              <a:t>Describe the overall implementation of the actions to achieve the articulated goal. </a:t>
            </a:r>
          </a:p>
          <a:p>
            <a:pPr lvl="2"/>
            <a:r>
              <a:rPr lang="en-US" noProof="0" dirty="0"/>
              <a:t>Include a discussion of relevant challenges and successes experienced with the implementation process.</a:t>
            </a:r>
          </a:p>
          <a:p>
            <a:pPr lvl="2"/>
            <a:r>
              <a:rPr lang="en-US" noProof="0" dirty="0"/>
              <a:t>This must include any instance where the LEA did not implement a planned action or implemented a planned action in a manner that differs substantively from how it was described in the adopted LCAP.  </a:t>
            </a:r>
          </a:p>
        </p:txBody>
      </p:sp>
      <p:sp>
        <p:nvSpPr>
          <p:cNvPr id="4" name="Slide Number Placeholder 3">
            <a:extLst>
              <a:ext uri="{FF2B5EF4-FFF2-40B4-BE49-F238E27FC236}">
                <a16:creationId xmlns:a16="http://schemas.microsoft.com/office/drawing/2014/main" id="{FA141496-5209-4FE6-CFC1-DAC67072E831}"/>
              </a:ext>
            </a:extLst>
          </p:cNvPr>
          <p:cNvSpPr>
            <a:spLocks noGrp="1"/>
          </p:cNvSpPr>
          <p:nvPr>
            <p:ph type="sldNum" sz="quarter" idx="12"/>
          </p:nvPr>
        </p:nvSpPr>
        <p:spPr>
          <a:xfrm>
            <a:off x="11558016" y="3136392"/>
            <a:ext cx="545911" cy="580029"/>
          </a:xfrm>
        </p:spPr>
        <p:txBody>
          <a:bodyPr/>
          <a:lstStyle/>
          <a:p>
            <a:fld id="{1E47FE53-EBF0-4DA7-9D9D-CC1C3A20F3CB}" type="slidenum">
              <a:rPr lang="en-US" noProof="0" smtClean="0"/>
              <a:pPr/>
              <a:t>38</a:t>
            </a:fld>
            <a:endParaRPr lang="en-US" noProof="0" dirty="0"/>
          </a:p>
        </p:txBody>
      </p:sp>
    </p:spTree>
    <p:extLst>
      <p:ext uri="{BB962C8B-B14F-4D97-AF65-F5344CB8AC3E}">
        <p14:creationId xmlns:p14="http://schemas.microsoft.com/office/powerpoint/2010/main" val="966628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F97FD-B165-1FD5-7E84-C9177E5FEA88}"/>
              </a:ext>
            </a:extLst>
          </p:cNvPr>
          <p:cNvSpPr>
            <a:spLocks noGrp="1"/>
          </p:cNvSpPr>
          <p:nvPr>
            <p:ph type="title"/>
          </p:nvPr>
        </p:nvSpPr>
        <p:spPr>
          <a:xfrm>
            <a:off x="1050879" y="609601"/>
            <a:ext cx="9505664" cy="1216024"/>
          </a:xfrm>
        </p:spPr>
        <p:txBody>
          <a:bodyPr/>
          <a:lstStyle/>
          <a:p>
            <a:r>
              <a:rPr lang="en-US" noProof="0" dirty="0"/>
              <a:t>Implementation vs. Effectiveness</a:t>
            </a:r>
          </a:p>
        </p:txBody>
      </p:sp>
      <p:sp>
        <p:nvSpPr>
          <p:cNvPr id="6" name="Content Placeholder 5">
            <a:extLst>
              <a:ext uri="{FF2B5EF4-FFF2-40B4-BE49-F238E27FC236}">
                <a16:creationId xmlns:a16="http://schemas.microsoft.com/office/drawing/2014/main" id="{894379C5-E343-59DB-FF21-CFDF0E8337E4}"/>
              </a:ext>
            </a:extLst>
          </p:cNvPr>
          <p:cNvSpPr>
            <a:spLocks noGrp="1"/>
          </p:cNvSpPr>
          <p:nvPr>
            <p:ph sz="quarter" idx="13"/>
          </p:nvPr>
        </p:nvSpPr>
        <p:spPr>
          <a:xfrm>
            <a:off x="1050925" y="1995488"/>
            <a:ext cx="9520238" cy="4051300"/>
          </a:xfrm>
        </p:spPr>
        <p:txBody>
          <a:bodyPr/>
          <a:lstStyle/>
          <a:p>
            <a:r>
              <a:rPr lang="en-US" noProof="0" dirty="0"/>
              <a:t>Implementation tells us whether we did the thing.</a:t>
            </a:r>
          </a:p>
          <a:p>
            <a:r>
              <a:rPr lang="en-US" noProof="0" dirty="0"/>
              <a:t>Effectiveness tells us whether doing the thing made a difference.</a:t>
            </a:r>
          </a:p>
        </p:txBody>
      </p:sp>
      <p:sp>
        <p:nvSpPr>
          <p:cNvPr id="4" name="Slide Number Placeholder 3">
            <a:extLst>
              <a:ext uri="{FF2B5EF4-FFF2-40B4-BE49-F238E27FC236}">
                <a16:creationId xmlns:a16="http://schemas.microsoft.com/office/drawing/2014/main" id="{1371942D-04A8-56D5-A93A-4684249CE710}"/>
              </a:ext>
            </a:extLst>
          </p:cNvPr>
          <p:cNvSpPr>
            <a:spLocks noGrp="1"/>
          </p:cNvSpPr>
          <p:nvPr>
            <p:ph type="sldNum" sz="quarter" idx="12"/>
          </p:nvPr>
        </p:nvSpPr>
        <p:spPr>
          <a:xfrm>
            <a:off x="11558016" y="3136392"/>
            <a:ext cx="545911" cy="580029"/>
          </a:xfrm>
        </p:spPr>
        <p:txBody>
          <a:bodyPr/>
          <a:lstStyle/>
          <a:p>
            <a:fld id="{58A4F236-B2D7-4888-9E46-1DE7FA85A486}" type="slidenum">
              <a:rPr lang="en-US" noProof="0" smtClean="0"/>
              <a:pPr/>
              <a:t>39</a:t>
            </a:fld>
            <a:endParaRPr lang="en-US" noProof="0" dirty="0"/>
          </a:p>
        </p:txBody>
      </p:sp>
    </p:spTree>
    <p:extLst>
      <p:ext uri="{BB962C8B-B14F-4D97-AF65-F5344CB8AC3E}">
        <p14:creationId xmlns:p14="http://schemas.microsoft.com/office/powerpoint/2010/main" val="261555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8" y="603623"/>
            <a:ext cx="5605103" cy="1222001"/>
          </a:xfrm>
        </p:spPr>
        <p:txBody>
          <a:bodyPr>
            <a:normAutofit/>
          </a:bodyPr>
          <a:lstStyle/>
          <a:p>
            <a:r>
              <a:rPr lang="en-US" sz="3000" cap="none" noProof="0" dirty="0"/>
              <a:t>Agenda</a:t>
            </a:r>
          </a:p>
        </p:txBody>
      </p:sp>
      <p:sp>
        <p:nvSpPr>
          <p:cNvPr id="9" name="Content Placeholder 8">
            <a:extLst>
              <a:ext uri="{FF2B5EF4-FFF2-40B4-BE49-F238E27FC236}">
                <a16:creationId xmlns:a16="http://schemas.microsoft.com/office/drawing/2014/main" id="{A7ACDF2D-3EE9-4E44-811F-B94E6F55D7D6}"/>
              </a:ext>
            </a:extLst>
          </p:cNvPr>
          <p:cNvSpPr>
            <a:spLocks noGrp="1"/>
          </p:cNvSpPr>
          <p:nvPr>
            <p:ph idx="1"/>
          </p:nvPr>
        </p:nvSpPr>
        <p:spPr>
          <a:xfrm>
            <a:off x="1050878" y="2147357"/>
            <a:ext cx="5083222" cy="4253443"/>
          </a:xfrm>
        </p:spPr>
        <p:txBody>
          <a:bodyPr>
            <a:normAutofit/>
          </a:bodyPr>
          <a:lstStyle/>
          <a:p>
            <a:r>
              <a:rPr lang="en-US" dirty="0"/>
              <a:t>The LCAP Cycle and the Importance of Year 3</a:t>
            </a:r>
          </a:p>
          <a:p>
            <a:r>
              <a:rPr lang="en-US" dirty="0"/>
              <a:t>Principles of Evaluation</a:t>
            </a:r>
          </a:p>
          <a:p>
            <a:r>
              <a:rPr lang="en-US" noProof="0" dirty="0"/>
              <a:t>Monitoring Implementation Fidelity</a:t>
            </a:r>
          </a:p>
          <a:p>
            <a:r>
              <a:rPr lang="en-US" noProof="0" dirty="0"/>
              <a:t>Determining Effectiveness or Ineffectiveness</a:t>
            </a:r>
          </a:p>
          <a:p>
            <a:r>
              <a:rPr lang="en-US" dirty="0"/>
              <a:t>Responding to Analysis</a:t>
            </a:r>
            <a:endParaRPr lang="en-US" noProof="0" dirty="0"/>
          </a:p>
        </p:txBody>
      </p:sp>
      <p:pic>
        <p:nvPicPr>
          <p:cNvPr id="41" name="Picture Placeholder 40">
            <a:extLst>
              <a:ext uri="{FF2B5EF4-FFF2-40B4-BE49-F238E27FC236}">
                <a16:creationId xmlns:a16="http://schemas.microsoft.com/office/drawing/2014/main" id="{129D94AF-C500-4178-91F3-5C1DCC138993}"/>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171" b="1171"/>
          <a:stretch/>
        </p:blipFill>
        <p:spPr>
          <a:xfrm>
            <a:off x="7785759" y="1234865"/>
            <a:ext cx="3192054" cy="2080768"/>
          </a:xfrm>
        </p:spPr>
      </p:pic>
      <p:pic>
        <p:nvPicPr>
          <p:cNvPr id="37" name="Picture Placeholder 36">
            <a:extLst>
              <a:ext uri="{FF2B5EF4-FFF2-40B4-BE49-F238E27FC236}">
                <a16:creationId xmlns:a16="http://schemas.microsoft.com/office/drawing/2014/main" id="{AA3DA79A-057F-4993-BBA1-40188A7D39FC}"/>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t="910" b="910"/>
          <a:stretch/>
        </p:blipFill>
        <p:spPr>
          <a:xfrm>
            <a:off x="7788349" y="3542367"/>
            <a:ext cx="3181056" cy="2080768"/>
          </a:xfrm>
        </p:spPr>
      </p:pic>
      <p:sp>
        <p:nvSpPr>
          <p:cNvPr id="14" name="Slide Number Placeholder 13">
            <a:extLst>
              <a:ext uri="{FF2B5EF4-FFF2-40B4-BE49-F238E27FC236}">
                <a16:creationId xmlns:a16="http://schemas.microsoft.com/office/drawing/2014/main" id="{2EDF2856-4FE9-4EE3-B977-6911F31646C1}"/>
              </a:ext>
            </a:extLst>
          </p:cNvPr>
          <p:cNvSpPr>
            <a:spLocks noGrp="1"/>
          </p:cNvSpPr>
          <p:nvPr>
            <p:ph type="sldNum" sz="quarter" idx="12"/>
          </p:nvPr>
        </p:nvSpPr>
        <p:spPr>
          <a:xfrm>
            <a:off x="11558016" y="3136392"/>
            <a:ext cx="545911" cy="580029"/>
          </a:xfrm>
        </p:spPr>
        <p:txBody>
          <a:bodyPr/>
          <a:lstStyle/>
          <a:p>
            <a:pPr lvl="0"/>
            <a:fld id="{8D1FC6F8-0BCD-47E9-9C64-690771D9C143}" type="slidenum">
              <a:rPr lang="en-US" sz="2400" noProof="0" smtClean="0"/>
              <a:pPr lvl="0"/>
              <a:t>4</a:t>
            </a:fld>
            <a:endParaRPr lang="en-US" sz="2400" noProof="0" dirty="0"/>
          </a:p>
        </p:txBody>
      </p:sp>
    </p:spTree>
    <p:extLst>
      <p:ext uri="{BB962C8B-B14F-4D97-AF65-F5344CB8AC3E}">
        <p14:creationId xmlns:p14="http://schemas.microsoft.com/office/powerpoint/2010/main" val="3015727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E10C6-24A3-C998-7D14-8EAD9911B7EB}"/>
              </a:ext>
            </a:extLst>
          </p:cNvPr>
          <p:cNvSpPr>
            <a:spLocks noGrp="1"/>
          </p:cNvSpPr>
          <p:nvPr>
            <p:ph type="title"/>
          </p:nvPr>
        </p:nvSpPr>
        <p:spPr>
          <a:xfrm>
            <a:off x="1050879" y="609601"/>
            <a:ext cx="9505664" cy="1216024"/>
          </a:xfrm>
        </p:spPr>
        <p:txBody>
          <a:bodyPr>
            <a:normAutofit/>
          </a:bodyPr>
          <a:lstStyle/>
          <a:p>
            <a:r>
              <a:rPr lang="en-US" noProof="0" dirty="0"/>
              <a:t>Metrics: </a:t>
            </a:r>
            <a:br>
              <a:rPr lang="en-US" noProof="0" dirty="0"/>
            </a:br>
            <a:r>
              <a:rPr lang="en-US" noProof="0" dirty="0"/>
              <a:t>Implementation v. Effectiveness</a:t>
            </a:r>
          </a:p>
        </p:txBody>
      </p:sp>
      <p:sp>
        <p:nvSpPr>
          <p:cNvPr id="6" name="Content Placeholder 5">
            <a:extLst>
              <a:ext uri="{FF2B5EF4-FFF2-40B4-BE49-F238E27FC236}">
                <a16:creationId xmlns:a16="http://schemas.microsoft.com/office/drawing/2014/main" id="{0A00EAFE-B43A-A8F6-E496-4F661BAEC3CB}"/>
              </a:ext>
            </a:extLst>
          </p:cNvPr>
          <p:cNvSpPr>
            <a:spLocks noGrp="1"/>
          </p:cNvSpPr>
          <p:nvPr>
            <p:ph sz="quarter" idx="13"/>
          </p:nvPr>
        </p:nvSpPr>
        <p:spPr>
          <a:xfrm>
            <a:off x="1050925" y="1995488"/>
            <a:ext cx="9520238" cy="4051300"/>
          </a:xfrm>
        </p:spPr>
        <p:txBody>
          <a:bodyPr/>
          <a:lstStyle/>
          <a:p>
            <a:r>
              <a:rPr lang="en-US" noProof="0" dirty="0"/>
              <a:t>Implementation metrics measure how well a particular program, process, or intervention is being put into place. </a:t>
            </a:r>
          </a:p>
          <a:p>
            <a:pPr lvl="1"/>
            <a:r>
              <a:rPr lang="en-US" noProof="0" dirty="0"/>
              <a:t>These metrics focus on whether the intended activities and strategies are being carried out as planned.</a:t>
            </a:r>
          </a:p>
          <a:p>
            <a:r>
              <a:rPr lang="en-US" noProof="0" dirty="0"/>
              <a:t>Effectiveness metrics, on the other hand, assess the impact and outcomes of a program or intervention. They focus on measuring the degree to which the desired goals and objectives are being achieved and whether the program is producing its intended results.</a:t>
            </a:r>
          </a:p>
        </p:txBody>
      </p:sp>
      <p:sp>
        <p:nvSpPr>
          <p:cNvPr id="4" name="Slide Number Placeholder 3">
            <a:extLst>
              <a:ext uri="{FF2B5EF4-FFF2-40B4-BE49-F238E27FC236}">
                <a16:creationId xmlns:a16="http://schemas.microsoft.com/office/drawing/2014/main" id="{7136CF3D-7BEE-9191-0BC3-255991980305}"/>
              </a:ext>
            </a:extLst>
          </p:cNvPr>
          <p:cNvSpPr>
            <a:spLocks noGrp="1"/>
          </p:cNvSpPr>
          <p:nvPr>
            <p:ph type="sldNum" sz="quarter" idx="12"/>
          </p:nvPr>
        </p:nvSpPr>
        <p:spPr>
          <a:xfrm>
            <a:off x="11558016" y="3136392"/>
            <a:ext cx="545911" cy="580029"/>
          </a:xfrm>
        </p:spPr>
        <p:txBody>
          <a:bodyPr/>
          <a:lstStyle/>
          <a:p>
            <a:fld id="{58A4F236-B2D7-4888-9E46-1DE7FA85A486}" type="slidenum">
              <a:rPr lang="en-US" noProof="0" smtClean="0"/>
              <a:pPr/>
              <a:t>40</a:t>
            </a:fld>
            <a:endParaRPr lang="en-US" noProof="0" dirty="0"/>
          </a:p>
        </p:txBody>
      </p:sp>
    </p:spTree>
    <p:extLst>
      <p:ext uri="{BB962C8B-B14F-4D97-AF65-F5344CB8AC3E}">
        <p14:creationId xmlns:p14="http://schemas.microsoft.com/office/powerpoint/2010/main" val="101319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BD57-FE06-485B-8AEA-80C3426BF589}"/>
              </a:ext>
            </a:extLst>
          </p:cNvPr>
          <p:cNvSpPr>
            <a:spLocks noGrp="1"/>
          </p:cNvSpPr>
          <p:nvPr>
            <p:ph type="title"/>
          </p:nvPr>
        </p:nvSpPr>
        <p:spPr/>
        <p:txBody>
          <a:bodyPr/>
          <a:lstStyle/>
          <a:p>
            <a:r>
              <a:rPr lang="en-US" dirty="0"/>
              <a:t>The Five Core Dimensions of Implementation Fidelity (1)</a:t>
            </a:r>
          </a:p>
        </p:txBody>
      </p:sp>
      <p:sp>
        <p:nvSpPr>
          <p:cNvPr id="5" name="Content Placeholder 4">
            <a:extLst>
              <a:ext uri="{FF2B5EF4-FFF2-40B4-BE49-F238E27FC236}">
                <a16:creationId xmlns:a16="http://schemas.microsoft.com/office/drawing/2014/main" id="{A7B6A3CD-C0B6-6398-331C-E8D2ED6F5371}"/>
              </a:ext>
            </a:extLst>
          </p:cNvPr>
          <p:cNvSpPr>
            <a:spLocks noGrp="1"/>
          </p:cNvSpPr>
          <p:nvPr>
            <p:ph sz="quarter" idx="13"/>
          </p:nvPr>
        </p:nvSpPr>
        <p:spPr/>
        <p:txBody>
          <a:bodyPr>
            <a:normAutofit/>
          </a:bodyPr>
          <a:lstStyle/>
          <a:p>
            <a:pPr marL="0" indent="0">
              <a:buNone/>
            </a:pPr>
            <a:r>
              <a:rPr lang="en-US" dirty="0"/>
              <a:t>Researchers commonly measure implementation fidelity across five dimensions:</a:t>
            </a:r>
          </a:p>
          <a:p>
            <a:pPr marL="457200" lvl="0" indent="-457200">
              <a:buFont typeface="+mj-lt"/>
              <a:buAutoNum type="arabicPeriod"/>
            </a:pPr>
            <a:r>
              <a:rPr lang="en-US" dirty="0"/>
              <a:t>Adherence – Are educators implementing the required components?</a:t>
            </a:r>
          </a:p>
          <a:p>
            <a:pPr marL="457200" lvl="0" indent="-457200">
              <a:buFont typeface="+mj-lt"/>
              <a:buAutoNum type="arabicPeriod"/>
            </a:pPr>
            <a:r>
              <a:rPr lang="en-US" dirty="0"/>
              <a:t>Dosage/Exposure – Are students receiving the amount of instruction or intervention intended (minutes, frequency)?</a:t>
            </a:r>
          </a:p>
          <a:p>
            <a:pPr marL="457200" lvl="0" indent="-457200">
              <a:buFont typeface="+mj-lt"/>
              <a:buAutoNum type="arabicPeriod"/>
            </a:pPr>
            <a:r>
              <a:rPr lang="en-US" dirty="0"/>
              <a:t>Quality of Delivery – Is the instruction delivered effectively and aligned with expectations?</a:t>
            </a:r>
          </a:p>
        </p:txBody>
      </p:sp>
      <p:sp>
        <p:nvSpPr>
          <p:cNvPr id="4" name="Slide Number Placeholder 3">
            <a:extLst>
              <a:ext uri="{FF2B5EF4-FFF2-40B4-BE49-F238E27FC236}">
                <a16:creationId xmlns:a16="http://schemas.microsoft.com/office/drawing/2014/main" id="{89117AFE-3ED9-96CA-8D3D-94B99FC0DD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130569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E2820-2876-12FD-1DC1-7A3B77799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DAE5-60C5-19FF-43C3-61D2E300AEF6}"/>
              </a:ext>
            </a:extLst>
          </p:cNvPr>
          <p:cNvSpPr>
            <a:spLocks noGrp="1"/>
          </p:cNvSpPr>
          <p:nvPr>
            <p:ph type="title"/>
          </p:nvPr>
        </p:nvSpPr>
        <p:spPr/>
        <p:txBody>
          <a:bodyPr/>
          <a:lstStyle/>
          <a:p>
            <a:r>
              <a:rPr lang="en-US" dirty="0"/>
              <a:t>The Five Core Dimensions of Implementation Fidelity (2)</a:t>
            </a:r>
          </a:p>
        </p:txBody>
      </p:sp>
      <p:sp>
        <p:nvSpPr>
          <p:cNvPr id="5" name="Content Placeholder 4">
            <a:extLst>
              <a:ext uri="{FF2B5EF4-FFF2-40B4-BE49-F238E27FC236}">
                <a16:creationId xmlns:a16="http://schemas.microsoft.com/office/drawing/2014/main" id="{E82677E2-18DD-3187-55B2-066B39A09D81}"/>
              </a:ext>
            </a:extLst>
          </p:cNvPr>
          <p:cNvSpPr>
            <a:spLocks noGrp="1"/>
          </p:cNvSpPr>
          <p:nvPr>
            <p:ph sz="quarter" idx="13"/>
          </p:nvPr>
        </p:nvSpPr>
        <p:spPr>
          <a:xfrm>
            <a:off x="1050879" y="2039031"/>
            <a:ext cx="9520238" cy="4051300"/>
          </a:xfrm>
        </p:spPr>
        <p:txBody>
          <a:bodyPr>
            <a:normAutofit/>
          </a:bodyPr>
          <a:lstStyle/>
          <a:p>
            <a:pPr marL="0" indent="0">
              <a:buNone/>
            </a:pPr>
            <a:r>
              <a:rPr lang="en-US" dirty="0"/>
              <a:t>(Continued)</a:t>
            </a:r>
          </a:p>
          <a:p>
            <a:pPr marL="457200" lvl="0" indent="-457200">
              <a:buFont typeface="+mj-lt"/>
              <a:buAutoNum type="arabicPeriod" startAt="4"/>
            </a:pPr>
            <a:r>
              <a:rPr lang="en-US" dirty="0"/>
              <a:t>Participant Responsiveness – Are students engaged and participating as intended?</a:t>
            </a:r>
          </a:p>
          <a:p>
            <a:pPr marL="457200" lvl="0" indent="-457200">
              <a:buFont typeface="+mj-lt"/>
              <a:buAutoNum type="arabicPeriod" startAt="4"/>
            </a:pPr>
            <a:r>
              <a:rPr lang="en-US" dirty="0"/>
              <a:t>Program Differentiation – Is the strategy distinguishable from other practices? (i.e., not blended beyond recognition)</a:t>
            </a:r>
          </a:p>
          <a:p>
            <a:r>
              <a:rPr lang="en-US" dirty="0"/>
              <a:t>Generally, a strong implementation fidelity system measures at least three of these; a great one measures all five.</a:t>
            </a:r>
          </a:p>
        </p:txBody>
      </p:sp>
      <p:sp>
        <p:nvSpPr>
          <p:cNvPr id="4" name="Slide Number Placeholder 3">
            <a:extLst>
              <a:ext uri="{FF2B5EF4-FFF2-40B4-BE49-F238E27FC236}">
                <a16:creationId xmlns:a16="http://schemas.microsoft.com/office/drawing/2014/main" id="{60B13C2D-4A2B-523C-213D-D0793577ED1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59494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22ADD-F3E2-828E-C76E-30E00A7C6935}"/>
              </a:ext>
            </a:extLst>
          </p:cNvPr>
          <p:cNvSpPr>
            <a:spLocks noGrp="1"/>
          </p:cNvSpPr>
          <p:nvPr>
            <p:ph type="title"/>
          </p:nvPr>
        </p:nvSpPr>
        <p:spPr/>
        <p:txBody>
          <a:bodyPr/>
          <a:lstStyle/>
          <a:p>
            <a:r>
              <a:rPr lang="en-US" dirty="0"/>
              <a:t>Possible Ways to Measure Fidelity of Implementation</a:t>
            </a:r>
          </a:p>
        </p:txBody>
      </p:sp>
      <p:sp>
        <p:nvSpPr>
          <p:cNvPr id="5" name="Content Placeholder 4">
            <a:extLst>
              <a:ext uri="{FF2B5EF4-FFF2-40B4-BE49-F238E27FC236}">
                <a16:creationId xmlns:a16="http://schemas.microsoft.com/office/drawing/2014/main" id="{00713678-B9BB-1F4B-FC4E-C28F496E802A}"/>
              </a:ext>
            </a:extLst>
          </p:cNvPr>
          <p:cNvSpPr>
            <a:spLocks noGrp="1"/>
          </p:cNvSpPr>
          <p:nvPr>
            <p:ph sz="quarter" idx="13"/>
          </p:nvPr>
        </p:nvSpPr>
        <p:spPr/>
        <p:txBody>
          <a:bodyPr/>
          <a:lstStyle/>
          <a:p>
            <a:pPr marL="457200" indent="-457200">
              <a:buFont typeface="+mj-lt"/>
              <a:buAutoNum type="alphaUcPeriod"/>
            </a:pPr>
            <a:r>
              <a:rPr lang="en-US" dirty="0"/>
              <a:t>Implementation Checklists </a:t>
            </a:r>
          </a:p>
          <a:p>
            <a:pPr marL="457200" indent="-457200">
              <a:buFont typeface="+mj-lt"/>
              <a:buAutoNum type="alphaUcPeriod"/>
            </a:pPr>
            <a:r>
              <a:rPr lang="en-US" dirty="0"/>
              <a:t>Classroom Observations </a:t>
            </a:r>
          </a:p>
          <a:p>
            <a:pPr marL="457200" indent="-457200">
              <a:buFont typeface="+mj-lt"/>
              <a:buAutoNum type="alphaUcPeriod"/>
            </a:pPr>
            <a:r>
              <a:rPr lang="en-US" dirty="0"/>
              <a:t>Artifacts and Work Samples</a:t>
            </a:r>
          </a:p>
          <a:p>
            <a:pPr marL="457200" indent="-457200">
              <a:buFont typeface="+mj-lt"/>
              <a:buAutoNum type="alphaUcPeriod"/>
            </a:pPr>
            <a:r>
              <a:rPr lang="en-US" dirty="0"/>
              <a:t>Usage Data </a:t>
            </a:r>
          </a:p>
          <a:p>
            <a:pPr marL="457200" indent="-457200">
              <a:buFont typeface="+mj-lt"/>
              <a:buAutoNum type="alphaUcPeriod"/>
            </a:pPr>
            <a:r>
              <a:rPr lang="en-US" dirty="0"/>
              <a:t>Surveys and Interviews</a:t>
            </a:r>
          </a:p>
          <a:p>
            <a:pPr marL="457200" indent="-457200">
              <a:buFont typeface="+mj-lt"/>
              <a:buAutoNum type="alphaUcPeriod"/>
            </a:pPr>
            <a:r>
              <a:rPr lang="en-US" dirty="0"/>
              <a:t>Coaching Logs &amp; Professional Learning Community (PLC) Notes</a:t>
            </a:r>
          </a:p>
        </p:txBody>
      </p:sp>
      <p:sp>
        <p:nvSpPr>
          <p:cNvPr id="4" name="Slide Number Placeholder 3">
            <a:extLst>
              <a:ext uri="{FF2B5EF4-FFF2-40B4-BE49-F238E27FC236}">
                <a16:creationId xmlns:a16="http://schemas.microsoft.com/office/drawing/2014/main" id="{7399A072-C756-2EFC-B0EA-88FDA11823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90617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B2D1-59B6-E60F-DD99-7D56B98692BE}"/>
              </a:ext>
            </a:extLst>
          </p:cNvPr>
          <p:cNvSpPr>
            <a:spLocks noGrp="1"/>
          </p:cNvSpPr>
          <p:nvPr>
            <p:ph type="title"/>
          </p:nvPr>
        </p:nvSpPr>
        <p:spPr/>
        <p:txBody>
          <a:bodyPr/>
          <a:lstStyle/>
          <a:p>
            <a:r>
              <a:rPr lang="en-US" dirty="0"/>
              <a:t>A. Implementation Checklists (Teacher Self Report)</a:t>
            </a:r>
          </a:p>
        </p:txBody>
      </p:sp>
      <p:sp>
        <p:nvSpPr>
          <p:cNvPr id="5" name="Content Placeholder 4">
            <a:extLst>
              <a:ext uri="{FF2B5EF4-FFF2-40B4-BE49-F238E27FC236}">
                <a16:creationId xmlns:a16="http://schemas.microsoft.com/office/drawing/2014/main" id="{38E6F33A-8CA1-5F1B-39E0-5BA72A8BB160}"/>
              </a:ext>
            </a:extLst>
          </p:cNvPr>
          <p:cNvSpPr>
            <a:spLocks noGrp="1"/>
          </p:cNvSpPr>
          <p:nvPr>
            <p:ph sz="quarter" idx="13"/>
          </p:nvPr>
        </p:nvSpPr>
        <p:spPr/>
        <p:txBody>
          <a:bodyPr/>
          <a:lstStyle/>
          <a:p>
            <a:r>
              <a:rPr lang="en-US" dirty="0"/>
              <a:t>Simple checklists aligned with the strategy’s required components.</a:t>
            </a:r>
          </a:p>
          <a:p>
            <a:r>
              <a:rPr lang="en-US" dirty="0"/>
              <a:t>Examples:</a:t>
            </a:r>
          </a:p>
          <a:p>
            <a:pPr lvl="1"/>
            <a:r>
              <a:rPr lang="en-US" dirty="0"/>
              <a:t>“Did I teach the lesson using ___ framework?”</a:t>
            </a:r>
          </a:p>
          <a:p>
            <a:pPr lvl="1"/>
            <a:r>
              <a:rPr lang="en-US" dirty="0"/>
              <a:t>“Did I implement all steps of the behavior protocol?”</a:t>
            </a:r>
          </a:p>
          <a:p>
            <a:pPr lvl="1"/>
            <a:r>
              <a:rPr lang="en-US" dirty="0"/>
              <a:t>“Did I provide the required number of minutes?”</a:t>
            </a:r>
          </a:p>
          <a:p>
            <a:r>
              <a:rPr lang="en-US" dirty="0"/>
              <a:t>Pros: Easy, fast, scalable</a:t>
            </a:r>
          </a:p>
          <a:p>
            <a:r>
              <a:rPr lang="en-US" dirty="0"/>
              <a:t>Limitations: Self-report bias</a:t>
            </a:r>
          </a:p>
        </p:txBody>
      </p:sp>
      <p:sp>
        <p:nvSpPr>
          <p:cNvPr id="4" name="Slide Number Placeholder 3">
            <a:extLst>
              <a:ext uri="{FF2B5EF4-FFF2-40B4-BE49-F238E27FC236}">
                <a16:creationId xmlns:a16="http://schemas.microsoft.com/office/drawing/2014/main" id="{47BC9DCB-A68B-B615-C8D0-749E58C378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098088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34CD-C05A-EDC2-98E8-F56C55C26725}"/>
              </a:ext>
            </a:extLst>
          </p:cNvPr>
          <p:cNvSpPr>
            <a:spLocks noGrp="1"/>
          </p:cNvSpPr>
          <p:nvPr>
            <p:ph type="title"/>
          </p:nvPr>
        </p:nvSpPr>
        <p:spPr/>
        <p:txBody>
          <a:bodyPr/>
          <a:lstStyle/>
          <a:p>
            <a:r>
              <a:rPr lang="en-US" dirty="0"/>
              <a:t>B. Classroom Observations (External or Internal)</a:t>
            </a:r>
          </a:p>
        </p:txBody>
      </p:sp>
      <p:sp>
        <p:nvSpPr>
          <p:cNvPr id="5" name="Content Placeholder 4">
            <a:extLst>
              <a:ext uri="{FF2B5EF4-FFF2-40B4-BE49-F238E27FC236}">
                <a16:creationId xmlns:a16="http://schemas.microsoft.com/office/drawing/2014/main" id="{420FC6ED-BC54-3FD6-E5B6-35D39D793EAA}"/>
              </a:ext>
            </a:extLst>
          </p:cNvPr>
          <p:cNvSpPr>
            <a:spLocks noGrp="1"/>
          </p:cNvSpPr>
          <p:nvPr>
            <p:ph sz="quarter" idx="13"/>
          </p:nvPr>
        </p:nvSpPr>
        <p:spPr/>
        <p:txBody>
          <a:bodyPr/>
          <a:lstStyle/>
          <a:p>
            <a:r>
              <a:rPr lang="en-US" dirty="0"/>
              <a:t>Observers use a rubric aligned to the strategy’s key components.</a:t>
            </a:r>
          </a:p>
          <a:p>
            <a:r>
              <a:rPr lang="en-US" dirty="0"/>
              <a:t>Include:</a:t>
            </a:r>
          </a:p>
          <a:p>
            <a:pPr lvl="1"/>
            <a:r>
              <a:rPr lang="en-US" dirty="0"/>
              <a:t>“Look-</a:t>
            </a:r>
            <a:r>
              <a:rPr lang="en-US" dirty="0" err="1"/>
              <a:t>fors</a:t>
            </a:r>
            <a:r>
              <a:rPr lang="en-US" dirty="0"/>
              <a:t>”</a:t>
            </a:r>
          </a:p>
          <a:p>
            <a:pPr lvl="1"/>
            <a:r>
              <a:rPr lang="en-US" dirty="0"/>
              <a:t>Rating scales (0 = Not observed, 1 = Partial, 2 = Full)</a:t>
            </a:r>
          </a:p>
          <a:p>
            <a:pPr lvl="1"/>
            <a:r>
              <a:rPr lang="en-US" dirty="0"/>
              <a:t>Notes on quality</a:t>
            </a:r>
          </a:p>
          <a:p>
            <a:r>
              <a:rPr lang="en-US" dirty="0"/>
              <a:t>Pros: More objective, captures quality</a:t>
            </a:r>
            <a:br>
              <a:rPr lang="en-US" dirty="0"/>
            </a:br>
            <a:r>
              <a:rPr lang="en-US" dirty="0"/>
              <a:t>Limitations: Resource-intensive</a:t>
            </a:r>
          </a:p>
        </p:txBody>
      </p:sp>
      <p:sp>
        <p:nvSpPr>
          <p:cNvPr id="4" name="Slide Number Placeholder 3">
            <a:extLst>
              <a:ext uri="{FF2B5EF4-FFF2-40B4-BE49-F238E27FC236}">
                <a16:creationId xmlns:a16="http://schemas.microsoft.com/office/drawing/2014/main" id="{39C236E8-ADD8-C726-315A-5373F1ACFE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316623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1FC5-8689-CF39-D4F3-4D949358D890}"/>
              </a:ext>
            </a:extLst>
          </p:cNvPr>
          <p:cNvSpPr>
            <a:spLocks noGrp="1"/>
          </p:cNvSpPr>
          <p:nvPr>
            <p:ph type="title"/>
          </p:nvPr>
        </p:nvSpPr>
        <p:spPr/>
        <p:txBody>
          <a:bodyPr/>
          <a:lstStyle/>
          <a:p>
            <a:r>
              <a:rPr lang="en-US" dirty="0"/>
              <a:t>C. Artifacts and Work Samples</a:t>
            </a:r>
          </a:p>
        </p:txBody>
      </p:sp>
      <p:sp>
        <p:nvSpPr>
          <p:cNvPr id="5" name="Content Placeholder 4">
            <a:extLst>
              <a:ext uri="{FF2B5EF4-FFF2-40B4-BE49-F238E27FC236}">
                <a16:creationId xmlns:a16="http://schemas.microsoft.com/office/drawing/2014/main" id="{4F0A646A-A7A6-7128-8D3C-34BF4505F220}"/>
              </a:ext>
            </a:extLst>
          </p:cNvPr>
          <p:cNvSpPr>
            <a:spLocks noGrp="1"/>
          </p:cNvSpPr>
          <p:nvPr>
            <p:ph sz="quarter" idx="13"/>
          </p:nvPr>
        </p:nvSpPr>
        <p:spPr/>
        <p:txBody>
          <a:bodyPr>
            <a:normAutofit lnSpcReduction="10000"/>
          </a:bodyPr>
          <a:lstStyle/>
          <a:p>
            <a:r>
              <a:rPr lang="en-US" dirty="0"/>
              <a:t>Collect:</a:t>
            </a:r>
          </a:p>
          <a:p>
            <a:pPr lvl="1"/>
            <a:r>
              <a:rPr lang="en-US" dirty="0"/>
              <a:t>Lesson plans</a:t>
            </a:r>
          </a:p>
          <a:p>
            <a:pPr lvl="1"/>
            <a:r>
              <a:rPr lang="en-US" dirty="0"/>
              <a:t>Student work</a:t>
            </a:r>
          </a:p>
          <a:p>
            <a:pPr lvl="1"/>
            <a:r>
              <a:rPr lang="en-US" dirty="0"/>
              <a:t>Video recordings</a:t>
            </a:r>
          </a:p>
          <a:p>
            <a:pPr lvl="1"/>
            <a:r>
              <a:rPr lang="en-US" dirty="0"/>
              <a:t>Teacher logs</a:t>
            </a:r>
          </a:p>
          <a:p>
            <a:pPr lvl="1"/>
            <a:r>
              <a:rPr lang="en-US" dirty="0"/>
              <a:t>Assessment evidence</a:t>
            </a:r>
          </a:p>
          <a:p>
            <a:r>
              <a:rPr lang="en-US" dirty="0"/>
              <a:t>These help validate whether the strategy is present in actual practice.</a:t>
            </a:r>
          </a:p>
          <a:p>
            <a:r>
              <a:rPr lang="en-US" dirty="0"/>
              <a:t>Pros: Tangible evidence</a:t>
            </a:r>
            <a:br>
              <a:rPr lang="en-US" dirty="0"/>
            </a:br>
            <a:r>
              <a:rPr lang="en-US" dirty="0"/>
              <a:t>Limitations: Analysis time varies</a:t>
            </a:r>
          </a:p>
        </p:txBody>
      </p:sp>
      <p:sp>
        <p:nvSpPr>
          <p:cNvPr id="4" name="Slide Number Placeholder 3">
            <a:extLst>
              <a:ext uri="{FF2B5EF4-FFF2-40B4-BE49-F238E27FC236}">
                <a16:creationId xmlns:a16="http://schemas.microsoft.com/office/drawing/2014/main" id="{DE258C8A-F6A1-1C6F-96BA-1A30D857B6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166041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74A1-CA56-CE44-2830-B9BC4D8049D6}"/>
              </a:ext>
            </a:extLst>
          </p:cNvPr>
          <p:cNvSpPr>
            <a:spLocks noGrp="1"/>
          </p:cNvSpPr>
          <p:nvPr>
            <p:ph type="title"/>
          </p:nvPr>
        </p:nvSpPr>
        <p:spPr>
          <a:xfrm>
            <a:off x="1065393" y="319319"/>
            <a:ext cx="9505664" cy="1216024"/>
          </a:xfrm>
        </p:spPr>
        <p:txBody>
          <a:bodyPr/>
          <a:lstStyle/>
          <a:p>
            <a:r>
              <a:rPr lang="en-US" dirty="0"/>
              <a:t>D. Usage Data (for Digital or Structured Programs)</a:t>
            </a:r>
          </a:p>
        </p:txBody>
      </p:sp>
      <p:sp>
        <p:nvSpPr>
          <p:cNvPr id="5" name="Content Placeholder 4">
            <a:extLst>
              <a:ext uri="{FF2B5EF4-FFF2-40B4-BE49-F238E27FC236}">
                <a16:creationId xmlns:a16="http://schemas.microsoft.com/office/drawing/2014/main" id="{6F01317C-231B-84E9-2C62-39B63FD18AE2}"/>
              </a:ext>
            </a:extLst>
          </p:cNvPr>
          <p:cNvSpPr>
            <a:spLocks noGrp="1"/>
          </p:cNvSpPr>
          <p:nvPr>
            <p:ph sz="quarter" idx="13"/>
          </p:nvPr>
        </p:nvSpPr>
        <p:spPr>
          <a:xfrm>
            <a:off x="1050925" y="1618115"/>
            <a:ext cx="9520238" cy="4920566"/>
          </a:xfrm>
        </p:spPr>
        <p:txBody>
          <a:bodyPr>
            <a:noAutofit/>
          </a:bodyPr>
          <a:lstStyle/>
          <a:p>
            <a:r>
              <a:rPr lang="en-US" dirty="0"/>
              <a:t>Pull reports showing:</a:t>
            </a:r>
          </a:p>
          <a:p>
            <a:pPr lvl="1"/>
            <a:r>
              <a:rPr lang="en-US" dirty="0"/>
              <a:t>Minutes logged</a:t>
            </a:r>
          </a:p>
          <a:p>
            <a:pPr lvl="1"/>
            <a:r>
              <a:rPr lang="en-US" dirty="0"/>
              <a:t>Lesson completion</a:t>
            </a:r>
          </a:p>
          <a:p>
            <a:pPr lvl="1"/>
            <a:r>
              <a:rPr lang="en-US" dirty="0"/>
              <a:t>Frequency of access</a:t>
            </a:r>
          </a:p>
          <a:p>
            <a:pPr lvl="1"/>
            <a:r>
              <a:rPr lang="en-US" dirty="0"/>
              <a:t>Mastery levels</a:t>
            </a:r>
          </a:p>
          <a:p>
            <a:r>
              <a:rPr lang="en-US" dirty="0"/>
              <a:t>This is especially powerful for:</a:t>
            </a:r>
          </a:p>
          <a:p>
            <a:pPr lvl="1"/>
            <a:r>
              <a:rPr lang="en-US" dirty="0"/>
              <a:t>Intervention programs</a:t>
            </a:r>
          </a:p>
          <a:p>
            <a:pPr lvl="1"/>
            <a:r>
              <a:rPr lang="en-US" dirty="0"/>
              <a:t>Adaptive software</a:t>
            </a:r>
          </a:p>
          <a:p>
            <a:pPr lvl="1"/>
            <a:r>
              <a:rPr lang="en-US" dirty="0"/>
              <a:t>Online curriculum components</a:t>
            </a:r>
          </a:p>
          <a:p>
            <a:r>
              <a:rPr lang="en-US" dirty="0"/>
              <a:t>Pros: Automated, objective</a:t>
            </a:r>
            <a:br>
              <a:rPr lang="en-US" dirty="0"/>
            </a:br>
            <a:r>
              <a:rPr lang="en-US" dirty="0"/>
              <a:t>Limitations: Doesn’t show instructional quality</a:t>
            </a:r>
          </a:p>
        </p:txBody>
      </p:sp>
      <p:sp>
        <p:nvSpPr>
          <p:cNvPr id="4" name="Slide Number Placeholder 3">
            <a:extLst>
              <a:ext uri="{FF2B5EF4-FFF2-40B4-BE49-F238E27FC236}">
                <a16:creationId xmlns:a16="http://schemas.microsoft.com/office/drawing/2014/main" id="{BC2D21EF-84BA-C0DE-CF53-ED0BCA3AFED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160059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F1E5-D062-FC8B-C2CB-197C6041AE96}"/>
              </a:ext>
            </a:extLst>
          </p:cNvPr>
          <p:cNvSpPr>
            <a:spLocks noGrp="1"/>
          </p:cNvSpPr>
          <p:nvPr>
            <p:ph type="title"/>
          </p:nvPr>
        </p:nvSpPr>
        <p:spPr/>
        <p:txBody>
          <a:bodyPr/>
          <a:lstStyle/>
          <a:p>
            <a:r>
              <a:rPr lang="en-US" dirty="0"/>
              <a:t>E. Surveys and Interviews</a:t>
            </a:r>
          </a:p>
        </p:txBody>
      </p:sp>
      <p:sp>
        <p:nvSpPr>
          <p:cNvPr id="5" name="Content Placeholder 4">
            <a:extLst>
              <a:ext uri="{FF2B5EF4-FFF2-40B4-BE49-F238E27FC236}">
                <a16:creationId xmlns:a16="http://schemas.microsoft.com/office/drawing/2014/main" id="{54D956D3-641F-D8CF-0197-ED43307DD62D}"/>
              </a:ext>
            </a:extLst>
          </p:cNvPr>
          <p:cNvSpPr>
            <a:spLocks noGrp="1"/>
          </p:cNvSpPr>
          <p:nvPr>
            <p:ph sz="quarter" idx="13"/>
          </p:nvPr>
        </p:nvSpPr>
        <p:spPr/>
        <p:txBody>
          <a:bodyPr/>
          <a:lstStyle/>
          <a:p>
            <a:r>
              <a:rPr lang="en-US" dirty="0"/>
              <a:t>Capture teacher and student experiences.</a:t>
            </a:r>
          </a:p>
          <a:p>
            <a:r>
              <a:rPr lang="en-US" dirty="0"/>
              <a:t>Ask about:</a:t>
            </a:r>
          </a:p>
          <a:p>
            <a:pPr lvl="1"/>
            <a:r>
              <a:rPr lang="en-US" dirty="0"/>
              <a:t>Training adequacy</a:t>
            </a:r>
          </a:p>
          <a:p>
            <a:pPr lvl="1"/>
            <a:r>
              <a:rPr lang="en-US" dirty="0"/>
              <a:t>Material usability</a:t>
            </a:r>
          </a:p>
          <a:p>
            <a:pPr lvl="1"/>
            <a:r>
              <a:rPr lang="en-US" dirty="0"/>
              <a:t>Student engagement</a:t>
            </a:r>
          </a:p>
          <a:p>
            <a:pPr lvl="1"/>
            <a:r>
              <a:rPr lang="en-US" dirty="0"/>
              <a:t>Barriers to implementation</a:t>
            </a:r>
          </a:p>
          <a:p>
            <a:r>
              <a:rPr lang="en-US" dirty="0"/>
              <a:t>Pros: Great for understanding context</a:t>
            </a:r>
            <a:br>
              <a:rPr lang="en-US" dirty="0"/>
            </a:br>
            <a:r>
              <a:rPr lang="en-US" dirty="0"/>
              <a:t>Limitations: Perception-based</a:t>
            </a:r>
          </a:p>
        </p:txBody>
      </p:sp>
      <p:sp>
        <p:nvSpPr>
          <p:cNvPr id="4" name="Slide Number Placeholder 3">
            <a:extLst>
              <a:ext uri="{FF2B5EF4-FFF2-40B4-BE49-F238E27FC236}">
                <a16:creationId xmlns:a16="http://schemas.microsoft.com/office/drawing/2014/main" id="{5BA55750-9C77-6C6A-A51A-67BC0545FD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978916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2E2E-92AB-37FC-0223-5959CB5A201B}"/>
              </a:ext>
            </a:extLst>
          </p:cNvPr>
          <p:cNvSpPr>
            <a:spLocks noGrp="1"/>
          </p:cNvSpPr>
          <p:nvPr>
            <p:ph type="title"/>
          </p:nvPr>
        </p:nvSpPr>
        <p:spPr/>
        <p:txBody>
          <a:bodyPr/>
          <a:lstStyle/>
          <a:p>
            <a:r>
              <a:rPr lang="en-US" dirty="0"/>
              <a:t>F. Coaching Logs &amp; Notes</a:t>
            </a:r>
          </a:p>
        </p:txBody>
      </p:sp>
      <p:sp>
        <p:nvSpPr>
          <p:cNvPr id="5" name="Content Placeholder 4">
            <a:extLst>
              <a:ext uri="{FF2B5EF4-FFF2-40B4-BE49-F238E27FC236}">
                <a16:creationId xmlns:a16="http://schemas.microsoft.com/office/drawing/2014/main" id="{79D0F963-62E0-4A74-CF75-AFDEDB46F3C6}"/>
              </a:ext>
            </a:extLst>
          </p:cNvPr>
          <p:cNvSpPr>
            <a:spLocks noGrp="1"/>
          </p:cNvSpPr>
          <p:nvPr>
            <p:ph sz="quarter" idx="13"/>
          </p:nvPr>
        </p:nvSpPr>
        <p:spPr/>
        <p:txBody>
          <a:bodyPr/>
          <a:lstStyle/>
          <a:p>
            <a:r>
              <a:rPr lang="en-US" dirty="0"/>
              <a:t>Coaches document:</a:t>
            </a:r>
          </a:p>
          <a:p>
            <a:pPr lvl="1"/>
            <a:r>
              <a:rPr lang="en-US" dirty="0"/>
              <a:t>What they observed</a:t>
            </a:r>
          </a:p>
          <a:p>
            <a:pPr lvl="1"/>
            <a:r>
              <a:rPr lang="en-US" dirty="0"/>
              <a:t>What was modeled</a:t>
            </a:r>
          </a:p>
          <a:p>
            <a:pPr lvl="1"/>
            <a:r>
              <a:rPr lang="en-US" dirty="0"/>
              <a:t>What feedback was given</a:t>
            </a:r>
          </a:p>
          <a:p>
            <a:pPr lvl="1"/>
            <a:r>
              <a:rPr lang="en-US" dirty="0"/>
              <a:t>Teacher progress over time</a:t>
            </a:r>
          </a:p>
          <a:p>
            <a:r>
              <a:rPr lang="en-US" dirty="0"/>
              <a:t>Pros: Continuous, growth-oriented</a:t>
            </a:r>
            <a:br>
              <a:rPr lang="en-US" dirty="0"/>
            </a:br>
            <a:r>
              <a:rPr lang="en-US" dirty="0"/>
              <a:t>Limitations: Requires consistent coaching structure</a:t>
            </a:r>
          </a:p>
        </p:txBody>
      </p:sp>
      <p:sp>
        <p:nvSpPr>
          <p:cNvPr id="4" name="Slide Number Placeholder 3">
            <a:extLst>
              <a:ext uri="{FF2B5EF4-FFF2-40B4-BE49-F238E27FC236}">
                <a16:creationId xmlns:a16="http://schemas.microsoft.com/office/drawing/2014/main" id="{432F26FA-96C0-7F83-1534-BA54BDD03A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69343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B2D7-DBE7-1B73-E7EF-0A20984C5D25}"/>
              </a:ext>
            </a:extLst>
          </p:cNvPr>
          <p:cNvSpPr>
            <a:spLocks noGrp="1"/>
          </p:cNvSpPr>
          <p:nvPr>
            <p:ph type="ctrTitle"/>
          </p:nvPr>
        </p:nvSpPr>
        <p:spPr/>
        <p:txBody>
          <a:bodyPr/>
          <a:lstStyle/>
          <a:p>
            <a:r>
              <a:rPr lang="en-US" dirty="0"/>
              <a:t>The LCAP Cycle and the Importance of Year Three</a:t>
            </a:r>
          </a:p>
        </p:txBody>
      </p:sp>
      <p:sp>
        <p:nvSpPr>
          <p:cNvPr id="6" name="Content Placeholder 5">
            <a:extLst>
              <a:ext uri="{FF2B5EF4-FFF2-40B4-BE49-F238E27FC236}">
                <a16:creationId xmlns:a16="http://schemas.microsoft.com/office/drawing/2014/main" id="{02D11738-B237-31F9-5682-29E86ACC4BD3}"/>
              </a:ext>
            </a:extLst>
          </p:cNvPr>
          <p:cNvSpPr>
            <a:spLocks noGrp="1"/>
          </p:cNvSpPr>
          <p:nvPr>
            <p:ph sz="quarter" idx="13"/>
          </p:nvPr>
        </p:nvSpPr>
        <p:spPr/>
        <p:txBody>
          <a:bodyPr/>
          <a:lstStyle/>
          <a:p>
            <a:pPr marL="0" indent="0">
              <a:buNone/>
            </a:pPr>
            <a:r>
              <a:rPr lang="en-US" dirty="0"/>
              <a:t>Foundations for Understanding</a:t>
            </a:r>
          </a:p>
        </p:txBody>
      </p:sp>
      <p:pic>
        <p:nvPicPr>
          <p:cNvPr id="7" name="Picture Placeholder 11">
            <a:extLst>
              <a:ext uri="{FF2B5EF4-FFF2-40B4-BE49-F238E27FC236}">
                <a16:creationId xmlns:a16="http://schemas.microsoft.com/office/drawing/2014/main" id="{963B6178-C631-A336-599A-C1F1992CDF53}"/>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8120" r="18120"/>
          <a:stretch/>
        </p:blipFill>
        <p:spPr>
          <a:xfrm>
            <a:off x="7569200" y="615950"/>
            <a:ext cx="3338513" cy="3490913"/>
          </a:xfrm>
        </p:spPr>
      </p:pic>
      <p:pic>
        <p:nvPicPr>
          <p:cNvPr id="8" name="Picture Placeholder 15">
            <a:extLst>
              <a:ext uri="{FF2B5EF4-FFF2-40B4-BE49-F238E27FC236}">
                <a16:creationId xmlns:a16="http://schemas.microsoft.com/office/drawing/2014/main" id="{317886EF-898F-6C4C-8C12-970EAE438932}"/>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9639" r="19639"/>
          <a:stretch/>
        </p:blipFill>
        <p:spPr>
          <a:xfrm>
            <a:off x="6669088" y="3429000"/>
            <a:ext cx="1919287" cy="2109788"/>
          </a:xfrm>
        </p:spPr>
      </p:pic>
      <p:pic>
        <p:nvPicPr>
          <p:cNvPr id="9" name="Picture Placeholder 30">
            <a:extLst>
              <a:ext uri="{FF2B5EF4-FFF2-40B4-BE49-F238E27FC236}">
                <a16:creationId xmlns:a16="http://schemas.microsoft.com/office/drawing/2014/main" id="{9848CA06-6BA4-BE4F-1E58-10FE77D00AFE}"/>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l="5170" r="5170"/>
          <a:stretch/>
        </p:blipFill>
        <p:spPr>
          <a:xfrm>
            <a:off x="9018588" y="4383088"/>
            <a:ext cx="2219325" cy="1651000"/>
          </a:xfrm>
        </p:spPr>
      </p:pic>
    </p:spTree>
    <p:extLst>
      <p:ext uri="{BB962C8B-B14F-4D97-AF65-F5344CB8AC3E}">
        <p14:creationId xmlns:p14="http://schemas.microsoft.com/office/powerpoint/2010/main" val="3803735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0A9F-0940-A8F9-A285-3AF91799CF5A}"/>
              </a:ext>
            </a:extLst>
          </p:cNvPr>
          <p:cNvSpPr>
            <a:spLocks noGrp="1"/>
          </p:cNvSpPr>
          <p:nvPr>
            <p:ph type="title"/>
          </p:nvPr>
        </p:nvSpPr>
        <p:spPr/>
        <p:txBody>
          <a:bodyPr/>
          <a:lstStyle/>
          <a:p>
            <a:r>
              <a:rPr lang="en-US" dirty="0"/>
              <a:t>What does “Good” Fidelity Look Like?</a:t>
            </a:r>
          </a:p>
        </p:txBody>
      </p:sp>
      <p:sp>
        <p:nvSpPr>
          <p:cNvPr id="5" name="Content Placeholder 4">
            <a:extLst>
              <a:ext uri="{FF2B5EF4-FFF2-40B4-BE49-F238E27FC236}">
                <a16:creationId xmlns:a16="http://schemas.microsoft.com/office/drawing/2014/main" id="{36E49E6C-466C-F78E-A277-54F48D431A6A}"/>
              </a:ext>
            </a:extLst>
          </p:cNvPr>
          <p:cNvSpPr>
            <a:spLocks noGrp="1"/>
          </p:cNvSpPr>
          <p:nvPr>
            <p:ph sz="quarter" idx="13"/>
          </p:nvPr>
        </p:nvSpPr>
        <p:spPr/>
        <p:txBody>
          <a:bodyPr/>
          <a:lstStyle/>
          <a:p>
            <a:r>
              <a:rPr lang="en-US" dirty="0"/>
              <a:t>Most organizations use a scale like this:</a:t>
            </a:r>
          </a:p>
          <a:p>
            <a:pPr lvl="1"/>
            <a:r>
              <a:rPr lang="en-US" b="1" dirty="0"/>
              <a:t>High fidelity</a:t>
            </a:r>
            <a:r>
              <a:rPr lang="en-US" dirty="0"/>
              <a:t> = 80%+ of components implemented</a:t>
            </a:r>
          </a:p>
          <a:p>
            <a:pPr lvl="1"/>
            <a:r>
              <a:rPr lang="en-US" b="1" dirty="0"/>
              <a:t>Moderate fidelity</a:t>
            </a:r>
            <a:r>
              <a:rPr lang="en-US" dirty="0"/>
              <a:t> = 60–79%</a:t>
            </a:r>
          </a:p>
          <a:p>
            <a:pPr lvl="1"/>
            <a:r>
              <a:rPr lang="en-US" b="1" dirty="0"/>
              <a:t>Low fidelity</a:t>
            </a:r>
            <a:r>
              <a:rPr lang="en-US" dirty="0"/>
              <a:t> = &lt;60%</a:t>
            </a:r>
          </a:p>
          <a:p>
            <a:r>
              <a:rPr lang="en-US" dirty="0"/>
              <a:t>Why 80%? Because research shows most programs lose effectiveness below that threshold.</a:t>
            </a:r>
          </a:p>
        </p:txBody>
      </p:sp>
      <p:sp>
        <p:nvSpPr>
          <p:cNvPr id="4" name="Slide Number Placeholder 3">
            <a:extLst>
              <a:ext uri="{FF2B5EF4-FFF2-40B4-BE49-F238E27FC236}">
                <a16:creationId xmlns:a16="http://schemas.microsoft.com/office/drawing/2014/main" id="{CB1ACAA2-D9B4-2F38-C166-C63F896D4E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941168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778F-E269-7771-8979-2320F6503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719C5-4808-A607-3ACC-80025FE26053}"/>
              </a:ext>
            </a:extLst>
          </p:cNvPr>
          <p:cNvSpPr>
            <a:spLocks noGrp="1"/>
          </p:cNvSpPr>
          <p:nvPr>
            <p:ph type="title"/>
          </p:nvPr>
        </p:nvSpPr>
        <p:spPr/>
        <p:txBody>
          <a:bodyPr/>
          <a:lstStyle/>
          <a:p>
            <a:r>
              <a:rPr lang="en-US" dirty="0"/>
              <a:t>Sample: A Simple Fidelity Measurement System (1)</a:t>
            </a:r>
          </a:p>
        </p:txBody>
      </p:sp>
      <p:sp>
        <p:nvSpPr>
          <p:cNvPr id="5" name="Content Placeholder 4">
            <a:extLst>
              <a:ext uri="{FF2B5EF4-FFF2-40B4-BE49-F238E27FC236}">
                <a16:creationId xmlns:a16="http://schemas.microsoft.com/office/drawing/2014/main" id="{215FE1DF-4F32-9EC2-244D-6EA8E384BB70}"/>
              </a:ext>
            </a:extLst>
          </p:cNvPr>
          <p:cNvSpPr>
            <a:spLocks noGrp="1"/>
          </p:cNvSpPr>
          <p:nvPr>
            <p:ph sz="quarter" idx="13"/>
          </p:nvPr>
        </p:nvSpPr>
        <p:spPr/>
        <p:txBody>
          <a:bodyPr>
            <a:normAutofit/>
          </a:bodyPr>
          <a:lstStyle/>
          <a:p>
            <a:pPr marL="0" indent="0">
              <a:buNone/>
            </a:pPr>
            <a:r>
              <a:rPr lang="en-US" dirty="0"/>
              <a:t>For a literacy initiative:</a:t>
            </a:r>
          </a:p>
          <a:p>
            <a:r>
              <a:rPr lang="en-US" b="1" dirty="0"/>
              <a:t>1. Checklist (Weekly)</a:t>
            </a:r>
            <a:endParaRPr lang="en-US" dirty="0"/>
          </a:p>
          <a:p>
            <a:pPr lvl="1"/>
            <a:r>
              <a:rPr lang="en-US" dirty="0"/>
              <a:t>Teacher self-score on key practices</a:t>
            </a:r>
          </a:p>
          <a:p>
            <a:pPr lvl="1"/>
            <a:r>
              <a:rPr lang="en-US" dirty="0"/>
              <a:t>Time spent on each instructional block</a:t>
            </a:r>
          </a:p>
          <a:p>
            <a:r>
              <a:rPr lang="en-US" b="1" dirty="0"/>
              <a:t>2. Observation (Monthly)</a:t>
            </a:r>
            <a:endParaRPr lang="en-US" dirty="0"/>
          </a:p>
          <a:p>
            <a:pPr lvl="1"/>
            <a:r>
              <a:rPr lang="en-US" dirty="0"/>
              <a:t>Short 10–15 minute walk-throughs using a rubric</a:t>
            </a:r>
          </a:p>
        </p:txBody>
      </p:sp>
      <p:sp>
        <p:nvSpPr>
          <p:cNvPr id="4" name="Slide Number Placeholder 3">
            <a:extLst>
              <a:ext uri="{FF2B5EF4-FFF2-40B4-BE49-F238E27FC236}">
                <a16:creationId xmlns:a16="http://schemas.microsoft.com/office/drawing/2014/main" id="{67A988D9-D3B7-7857-8BE1-17794F75B8B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09921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DB83-0668-123D-368E-DA61654495EC}"/>
              </a:ext>
            </a:extLst>
          </p:cNvPr>
          <p:cNvSpPr>
            <a:spLocks noGrp="1"/>
          </p:cNvSpPr>
          <p:nvPr>
            <p:ph type="title"/>
          </p:nvPr>
        </p:nvSpPr>
        <p:spPr/>
        <p:txBody>
          <a:bodyPr/>
          <a:lstStyle/>
          <a:p>
            <a:r>
              <a:rPr lang="en-US" dirty="0"/>
              <a:t>Sample: A Simple Fidelity Measurement System (2)</a:t>
            </a:r>
          </a:p>
        </p:txBody>
      </p:sp>
      <p:sp>
        <p:nvSpPr>
          <p:cNvPr id="5" name="Content Placeholder 4">
            <a:extLst>
              <a:ext uri="{FF2B5EF4-FFF2-40B4-BE49-F238E27FC236}">
                <a16:creationId xmlns:a16="http://schemas.microsoft.com/office/drawing/2014/main" id="{8EE85F32-74F1-5052-813C-6FB0C167C997}"/>
              </a:ext>
            </a:extLst>
          </p:cNvPr>
          <p:cNvSpPr>
            <a:spLocks noGrp="1"/>
          </p:cNvSpPr>
          <p:nvPr>
            <p:ph sz="quarter" idx="13"/>
          </p:nvPr>
        </p:nvSpPr>
        <p:spPr>
          <a:xfrm>
            <a:off x="1050925" y="1995488"/>
            <a:ext cx="9520238" cy="4585828"/>
          </a:xfrm>
        </p:spPr>
        <p:txBody>
          <a:bodyPr>
            <a:normAutofit/>
          </a:bodyPr>
          <a:lstStyle/>
          <a:p>
            <a:r>
              <a:rPr lang="en-US" b="1" dirty="0"/>
              <a:t>3. Student Engagement Data</a:t>
            </a:r>
            <a:endParaRPr lang="en-US" dirty="0"/>
          </a:p>
          <a:p>
            <a:pPr lvl="1"/>
            <a:r>
              <a:rPr lang="en-US" dirty="0"/>
              <a:t>Quick sample of student work</a:t>
            </a:r>
          </a:p>
          <a:p>
            <a:pPr lvl="1"/>
            <a:r>
              <a:rPr lang="en-US" dirty="0"/>
              <a:t>Turn‑and‑talk participation checks</a:t>
            </a:r>
          </a:p>
          <a:p>
            <a:pPr lvl="1"/>
            <a:r>
              <a:rPr lang="en-US" dirty="0"/>
              <a:t>Reading frequency logs</a:t>
            </a:r>
          </a:p>
          <a:p>
            <a:r>
              <a:rPr lang="en-US" b="1" dirty="0"/>
              <a:t>4. Professional Learning Communities Reflection</a:t>
            </a:r>
            <a:endParaRPr lang="en-US" dirty="0"/>
          </a:p>
          <a:p>
            <a:pPr lvl="1"/>
            <a:r>
              <a:rPr lang="en-US" dirty="0"/>
              <a:t>What went well?</a:t>
            </a:r>
          </a:p>
          <a:p>
            <a:pPr lvl="1"/>
            <a:r>
              <a:rPr lang="en-US" dirty="0"/>
              <a:t>What barriers exist?</a:t>
            </a:r>
          </a:p>
          <a:p>
            <a:pPr lvl="1"/>
            <a:r>
              <a:rPr lang="en-US" dirty="0"/>
              <a:t>What support is needed?</a:t>
            </a:r>
          </a:p>
          <a:p>
            <a:r>
              <a:rPr lang="en-US" dirty="0"/>
              <a:t>Combining these gives a full picture—not just whether teachers </a:t>
            </a:r>
            <a:r>
              <a:rPr lang="en-US" i="1" dirty="0"/>
              <a:t>tried</a:t>
            </a:r>
            <a:r>
              <a:rPr lang="en-US" dirty="0"/>
              <a:t> the strategy, but whether students </a:t>
            </a:r>
            <a:r>
              <a:rPr lang="en-US" i="1" dirty="0"/>
              <a:t>experienced</a:t>
            </a:r>
            <a:r>
              <a:rPr lang="en-US" dirty="0"/>
              <a:t> it.</a:t>
            </a:r>
          </a:p>
        </p:txBody>
      </p:sp>
      <p:sp>
        <p:nvSpPr>
          <p:cNvPr id="4" name="Slide Number Placeholder 3">
            <a:extLst>
              <a:ext uri="{FF2B5EF4-FFF2-40B4-BE49-F238E27FC236}">
                <a16:creationId xmlns:a16="http://schemas.microsoft.com/office/drawing/2014/main" id="{1F091489-8353-A429-F21F-67635E367D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873340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3BBF-7D8B-B3ED-D2C9-4A6F96EB8207}"/>
              </a:ext>
            </a:extLst>
          </p:cNvPr>
          <p:cNvSpPr>
            <a:spLocks noGrp="1"/>
          </p:cNvSpPr>
          <p:nvPr>
            <p:ph type="title"/>
          </p:nvPr>
        </p:nvSpPr>
        <p:spPr/>
        <p:txBody>
          <a:bodyPr/>
          <a:lstStyle/>
          <a:p>
            <a:r>
              <a:rPr lang="en-US" dirty="0"/>
              <a:t>Key Principle</a:t>
            </a:r>
          </a:p>
        </p:txBody>
      </p:sp>
      <p:sp>
        <p:nvSpPr>
          <p:cNvPr id="5" name="Content Placeholder 4">
            <a:extLst>
              <a:ext uri="{FF2B5EF4-FFF2-40B4-BE49-F238E27FC236}">
                <a16:creationId xmlns:a16="http://schemas.microsoft.com/office/drawing/2014/main" id="{B86F768C-2C00-12CF-2C24-0187D0688144}"/>
              </a:ext>
            </a:extLst>
          </p:cNvPr>
          <p:cNvSpPr>
            <a:spLocks noGrp="1"/>
          </p:cNvSpPr>
          <p:nvPr>
            <p:ph sz="quarter" idx="13"/>
          </p:nvPr>
        </p:nvSpPr>
        <p:spPr/>
        <p:txBody>
          <a:bodyPr/>
          <a:lstStyle/>
          <a:p>
            <a:r>
              <a:rPr lang="en-US" dirty="0"/>
              <a:t>Measure Both Implementation and Impact</a:t>
            </a:r>
          </a:p>
          <a:p>
            <a:pPr lvl="1"/>
            <a:r>
              <a:rPr lang="en-US" dirty="0"/>
              <a:t>High student outcomes with low fidelity = the strategy might not matter.</a:t>
            </a:r>
          </a:p>
          <a:p>
            <a:pPr lvl="1"/>
            <a:r>
              <a:rPr lang="en-US" dirty="0"/>
              <a:t>Low outcomes with low fidelity = fix implementation first.</a:t>
            </a:r>
          </a:p>
          <a:p>
            <a:pPr lvl="1"/>
            <a:r>
              <a:rPr lang="en-US" dirty="0"/>
              <a:t>High fidelity with low outcomes = time to rethink or replace the strategy.</a:t>
            </a:r>
          </a:p>
          <a:p>
            <a:r>
              <a:rPr lang="en-US" dirty="0"/>
              <a:t>You need both to make accurate decisions.</a:t>
            </a:r>
          </a:p>
        </p:txBody>
      </p:sp>
      <p:sp>
        <p:nvSpPr>
          <p:cNvPr id="4" name="Slide Number Placeholder 3">
            <a:extLst>
              <a:ext uri="{FF2B5EF4-FFF2-40B4-BE49-F238E27FC236}">
                <a16:creationId xmlns:a16="http://schemas.microsoft.com/office/drawing/2014/main" id="{07E7C75E-19FD-EE3F-DBD8-EE207EB909C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12050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156135-7854-58A2-755B-AF4E0229A145}"/>
              </a:ext>
            </a:extLst>
          </p:cNvPr>
          <p:cNvSpPr>
            <a:spLocks noGrp="1"/>
          </p:cNvSpPr>
          <p:nvPr>
            <p:ph type="title"/>
          </p:nvPr>
        </p:nvSpPr>
        <p:spPr/>
        <p:txBody>
          <a:bodyPr/>
          <a:lstStyle/>
          <a:p>
            <a:r>
              <a:rPr lang="en-US" dirty="0"/>
              <a:t>Tool: Fidelity Of Implementation Rubric</a:t>
            </a:r>
          </a:p>
        </p:txBody>
      </p:sp>
      <p:sp>
        <p:nvSpPr>
          <p:cNvPr id="8" name="Content Placeholder 7">
            <a:extLst>
              <a:ext uri="{FF2B5EF4-FFF2-40B4-BE49-F238E27FC236}">
                <a16:creationId xmlns:a16="http://schemas.microsoft.com/office/drawing/2014/main" id="{04476FAC-2E02-B44C-A65D-4D27F1C51114}"/>
              </a:ext>
            </a:extLst>
          </p:cNvPr>
          <p:cNvSpPr>
            <a:spLocks noGrp="1"/>
          </p:cNvSpPr>
          <p:nvPr>
            <p:ph sz="quarter" idx="13"/>
          </p:nvPr>
        </p:nvSpPr>
        <p:spPr/>
        <p:txBody>
          <a:bodyPr/>
          <a:lstStyle/>
          <a:p>
            <a:r>
              <a:rPr lang="en-US" dirty="0"/>
              <a:t>The Fidelity Of Implementation (FOI) Rubric is a simple, scalable tool that can assist a classroom teacher, a school, or an LEA in determining the fidelity of its implementation.</a:t>
            </a:r>
          </a:p>
          <a:p>
            <a:r>
              <a:rPr lang="en-US" dirty="0"/>
              <a:t>This tool is not endorsed by the California Department of Education, nor is its use required. It is simply provided as a means to collect and evaluate fidelity of implementation data.</a:t>
            </a:r>
          </a:p>
          <a:p>
            <a:r>
              <a:rPr lang="en-US" dirty="0"/>
              <a:t>Please email </a:t>
            </a:r>
            <a:r>
              <a:rPr lang="en-US" dirty="0">
                <a:hlinkClick r:id="rId2"/>
              </a:rPr>
              <a:t>LCFF@cde.ca.gov</a:t>
            </a:r>
            <a:r>
              <a:rPr lang="en-US" dirty="0"/>
              <a:t> and request the tool. </a:t>
            </a:r>
          </a:p>
        </p:txBody>
      </p:sp>
      <p:sp>
        <p:nvSpPr>
          <p:cNvPr id="4" name="Slide Number Placeholder 3">
            <a:extLst>
              <a:ext uri="{FF2B5EF4-FFF2-40B4-BE49-F238E27FC236}">
                <a16:creationId xmlns:a16="http://schemas.microsoft.com/office/drawing/2014/main" id="{57537C07-0CD4-CF98-4461-726858DE662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536339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800F-FBAC-90AF-2A95-70F8294838FC}"/>
              </a:ext>
            </a:extLst>
          </p:cNvPr>
          <p:cNvSpPr>
            <a:spLocks noGrp="1"/>
          </p:cNvSpPr>
          <p:nvPr>
            <p:ph type="ctrTitle"/>
          </p:nvPr>
        </p:nvSpPr>
        <p:spPr/>
        <p:txBody>
          <a:bodyPr/>
          <a:lstStyle/>
          <a:p>
            <a:r>
              <a:rPr lang="en-US" dirty="0"/>
              <a:t>Now Back to Principles of Evaluation</a:t>
            </a:r>
          </a:p>
        </p:txBody>
      </p:sp>
      <p:sp>
        <p:nvSpPr>
          <p:cNvPr id="6" name="Content Placeholder 5">
            <a:extLst>
              <a:ext uri="{FF2B5EF4-FFF2-40B4-BE49-F238E27FC236}">
                <a16:creationId xmlns:a16="http://schemas.microsoft.com/office/drawing/2014/main" id="{1EBA9D75-4E3A-76D7-EC1D-DA04E6D161F8}"/>
              </a:ext>
            </a:extLst>
          </p:cNvPr>
          <p:cNvSpPr>
            <a:spLocks noGrp="1"/>
          </p:cNvSpPr>
          <p:nvPr>
            <p:ph sz="quarter" idx="13"/>
          </p:nvPr>
        </p:nvSpPr>
        <p:spPr/>
        <p:txBody>
          <a:bodyPr/>
          <a:lstStyle/>
          <a:p>
            <a:pPr marL="0" indent="0">
              <a:buNone/>
            </a:pPr>
            <a:r>
              <a:rPr lang="en-US" dirty="0"/>
              <a:t>A Framework for Determining Impact</a:t>
            </a:r>
          </a:p>
        </p:txBody>
      </p:sp>
      <p:pic>
        <p:nvPicPr>
          <p:cNvPr id="7" name="Picture Placeholder 12">
            <a:extLst>
              <a:ext uri="{FF2B5EF4-FFF2-40B4-BE49-F238E27FC236}">
                <a16:creationId xmlns:a16="http://schemas.microsoft.com/office/drawing/2014/main" id="{47A3B72C-2ED1-ED14-96CF-EF5CC60310A2}"/>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8970" r="18970"/>
          <a:stretch>
            <a:fillRect/>
          </a:stretch>
        </p:blipFill>
        <p:spPr>
          <a:xfrm>
            <a:off x="7569200" y="615950"/>
            <a:ext cx="3338513" cy="3490913"/>
          </a:xfrm>
        </p:spPr>
      </p:pic>
      <p:pic>
        <p:nvPicPr>
          <p:cNvPr id="8" name="Picture Placeholder 14">
            <a:extLst>
              <a:ext uri="{FF2B5EF4-FFF2-40B4-BE49-F238E27FC236}">
                <a16:creationId xmlns:a16="http://schemas.microsoft.com/office/drawing/2014/main" id="{EDF10AA3-3B8B-321F-8A6C-8DA6A27153F4}"/>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9684" r="19684"/>
          <a:stretch>
            <a:fillRect/>
          </a:stretch>
        </p:blipFill>
        <p:spPr>
          <a:xfrm>
            <a:off x="6669088" y="3429000"/>
            <a:ext cx="1919287" cy="2109788"/>
          </a:xfrm>
        </p:spPr>
      </p:pic>
      <p:pic>
        <p:nvPicPr>
          <p:cNvPr id="9" name="Picture Placeholder 16">
            <a:extLst>
              <a:ext uri="{FF2B5EF4-FFF2-40B4-BE49-F238E27FC236}">
                <a16:creationId xmlns:a16="http://schemas.microsoft.com/office/drawing/2014/main" id="{A1B2BEBC-3D7D-B419-26D3-9F8D0043EC23}"/>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l="5170" r="5170"/>
          <a:stretch>
            <a:fillRect/>
          </a:stretch>
        </p:blipFill>
        <p:spPr>
          <a:xfrm>
            <a:off x="9018588" y="4383088"/>
            <a:ext cx="2219325" cy="1651000"/>
          </a:xfrm>
        </p:spPr>
      </p:pic>
    </p:spTree>
    <p:extLst>
      <p:ext uri="{BB962C8B-B14F-4D97-AF65-F5344CB8AC3E}">
        <p14:creationId xmlns:p14="http://schemas.microsoft.com/office/powerpoint/2010/main" val="218645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4FE3-362D-A68E-7C3B-0394F3583458}"/>
              </a:ext>
            </a:extLst>
          </p:cNvPr>
          <p:cNvSpPr>
            <a:spLocks noGrp="1"/>
          </p:cNvSpPr>
          <p:nvPr>
            <p:ph type="title"/>
          </p:nvPr>
        </p:nvSpPr>
        <p:spPr>
          <a:xfrm>
            <a:off x="1050925" y="413658"/>
            <a:ext cx="9505664" cy="1216024"/>
          </a:xfrm>
        </p:spPr>
        <p:txBody>
          <a:bodyPr/>
          <a:lstStyle/>
          <a:p>
            <a:r>
              <a:rPr lang="en-US" dirty="0"/>
              <a:t>6. Examine Equity</a:t>
            </a:r>
          </a:p>
        </p:txBody>
      </p:sp>
      <p:sp>
        <p:nvSpPr>
          <p:cNvPr id="8" name="Content Placeholder 7">
            <a:extLst>
              <a:ext uri="{FF2B5EF4-FFF2-40B4-BE49-F238E27FC236}">
                <a16:creationId xmlns:a16="http://schemas.microsoft.com/office/drawing/2014/main" id="{3C791931-7CF7-ED1C-6FCC-5B08F80D78A2}"/>
              </a:ext>
            </a:extLst>
          </p:cNvPr>
          <p:cNvSpPr>
            <a:spLocks noGrp="1"/>
          </p:cNvSpPr>
          <p:nvPr>
            <p:ph sz="quarter" idx="13"/>
          </p:nvPr>
        </p:nvSpPr>
        <p:spPr>
          <a:xfrm>
            <a:off x="1050925" y="1629683"/>
            <a:ext cx="9520238" cy="4814660"/>
          </a:xfrm>
        </p:spPr>
        <p:txBody>
          <a:bodyPr>
            <a:normAutofit lnSpcReduction="10000"/>
          </a:bodyPr>
          <a:lstStyle/>
          <a:p>
            <a:r>
              <a:rPr lang="en-US" dirty="0"/>
              <a:t>Look at the Impact Across Student Groups</a:t>
            </a:r>
          </a:p>
          <a:p>
            <a:r>
              <a:rPr lang="en-US" dirty="0"/>
              <a:t>A strategy is only truly working if it works equitably.</a:t>
            </a:r>
          </a:p>
          <a:p>
            <a:r>
              <a:rPr lang="en-US" dirty="0"/>
              <a:t>Check outcomes for:</a:t>
            </a:r>
          </a:p>
          <a:p>
            <a:pPr lvl="1"/>
            <a:r>
              <a:rPr lang="en-US" dirty="0"/>
              <a:t>Grade levels</a:t>
            </a:r>
          </a:p>
          <a:p>
            <a:pPr lvl="1"/>
            <a:r>
              <a:rPr lang="en-US" dirty="0"/>
              <a:t>Racial/ethnic groups</a:t>
            </a:r>
          </a:p>
          <a:p>
            <a:pPr lvl="1"/>
            <a:r>
              <a:rPr lang="en-US" dirty="0"/>
              <a:t>English learners</a:t>
            </a:r>
          </a:p>
          <a:p>
            <a:pPr lvl="1"/>
            <a:r>
              <a:rPr lang="en-US" dirty="0"/>
              <a:t>Students with disabilities</a:t>
            </a:r>
          </a:p>
          <a:p>
            <a:pPr lvl="1"/>
            <a:r>
              <a:rPr lang="en-US" dirty="0"/>
              <a:t>Foster/homeless youth</a:t>
            </a:r>
          </a:p>
          <a:p>
            <a:pPr lvl="1"/>
            <a:r>
              <a:rPr lang="en-US" dirty="0"/>
              <a:t>Socioeconomic groups</a:t>
            </a:r>
          </a:p>
          <a:p>
            <a:r>
              <a:rPr lang="en-US" dirty="0"/>
              <a:t>A strategy that raises overall scores but increases gaps is not “working” systemically.</a:t>
            </a:r>
          </a:p>
        </p:txBody>
      </p:sp>
      <p:sp>
        <p:nvSpPr>
          <p:cNvPr id="11" name="Slide Number Placeholder 10">
            <a:extLst>
              <a:ext uri="{FF2B5EF4-FFF2-40B4-BE49-F238E27FC236}">
                <a16:creationId xmlns:a16="http://schemas.microsoft.com/office/drawing/2014/main" id="{0EC60765-63E4-339B-0C45-8706D12F433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3428920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D978-E0F1-9B30-A288-DC6DCC91FEF0}"/>
              </a:ext>
            </a:extLst>
          </p:cNvPr>
          <p:cNvSpPr>
            <a:spLocks noGrp="1"/>
          </p:cNvSpPr>
          <p:nvPr>
            <p:ph type="title"/>
          </p:nvPr>
        </p:nvSpPr>
        <p:spPr/>
        <p:txBody>
          <a:bodyPr/>
          <a:lstStyle/>
          <a:p>
            <a:r>
              <a:rPr lang="en-US" dirty="0"/>
              <a:t>Equity at the Heart of the LCAP</a:t>
            </a:r>
          </a:p>
        </p:txBody>
      </p:sp>
      <p:sp>
        <p:nvSpPr>
          <p:cNvPr id="5" name="Content Placeholder 4">
            <a:extLst>
              <a:ext uri="{FF2B5EF4-FFF2-40B4-BE49-F238E27FC236}">
                <a16:creationId xmlns:a16="http://schemas.microsoft.com/office/drawing/2014/main" id="{9EC4A97C-1AA0-E9BD-AFA2-0BC08CAA6213}"/>
              </a:ext>
            </a:extLst>
          </p:cNvPr>
          <p:cNvSpPr>
            <a:spLocks noGrp="1"/>
          </p:cNvSpPr>
          <p:nvPr>
            <p:ph sz="quarter" idx="13"/>
          </p:nvPr>
        </p:nvSpPr>
        <p:spPr/>
        <p:txBody>
          <a:bodyPr/>
          <a:lstStyle/>
          <a:p>
            <a:r>
              <a:rPr lang="en-US" dirty="0"/>
              <a:t>“The process of developing and annually updating the LCAP supports comprehensive strategic planning, particularly to address and reduce disparities in opportunities and outcomes between student groups indicated by the California School Dashboard (California Education Code [EC] Section 52064[e][1]).”</a:t>
            </a:r>
          </a:p>
          <a:p>
            <a:pPr lvl="1"/>
            <a:r>
              <a:rPr lang="en-US" dirty="0"/>
              <a:t>LCAP Template Instructions page 1</a:t>
            </a:r>
          </a:p>
        </p:txBody>
      </p:sp>
      <p:sp>
        <p:nvSpPr>
          <p:cNvPr id="4" name="Slide Number Placeholder 3">
            <a:extLst>
              <a:ext uri="{FF2B5EF4-FFF2-40B4-BE49-F238E27FC236}">
                <a16:creationId xmlns:a16="http://schemas.microsoft.com/office/drawing/2014/main" id="{9CE1BE10-4CB4-09C6-AD34-465E55AD184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303437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5BCAE-0FAB-66B7-1248-F67FEA226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904C9-CDD5-8C39-7A82-AEAF8071EF21}"/>
              </a:ext>
            </a:extLst>
          </p:cNvPr>
          <p:cNvSpPr>
            <a:spLocks noGrp="1"/>
          </p:cNvSpPr>
          <p:nvPr>
            <p:ph type="title"/>
          </p:nvPr>
        </p:nvSpPr>
        <p:spPr>
          <a:xfrm>
            <a:off x="1050879" y="1"/>
            <a:ext cx="9505664" cy="1035170"/>
          </a:xfrm>
        </p:spPr>
        <p:txBody>
          <a:bodyPr>
            <a:normAutofit/>
          </a:bodyPr>
          <a:lstStyle/>
          <a:p>
            <a:r>
              <a:rPr lang="en-US" sz="3000" cap="none" noProof="0" dirty="0"/>
              <a:t>Example of A Metric (3)</a:t>
            </a:r>
          </a:p>
        </p:txBody>
      </p:sp>
      <p:graphicFrame>
        <p:nvGraphicFramePr>
          <p:cNvPr id="5" name="Content Placeholder 4" descr="Example of a metric">
            <a:extLst>
              <a:ext uri="{FF2B5EF4-FFF2-40B4-BE49-F238E27FC236}">
                <a16:creationId xmlns:a16="http://schemas.microsoft.com/office/drawing/2014/main" id="{5A3B5223-CF9C-8232-37E0-BDA3520BE933}"/>
              </a:ext>
            </a:extLst>
          </p:cNvPr>
          <p:cNvGraphicFramePr>
            <a:graphicFrameLocks noGrp="1"/>
          </p:cNvGraphicFramePr>
          <p:nvPr>
            <p:ph sz="quarter" idx="13"/>
            <p:extLst>
              <p:ext uri="{D42A27DB-BD31-4B8C-83A1-F6EECF244321}">
                <p14:modId xmlns:p14="http://schemas.microsoft.com/office/powerpoint/2010/main" val="1870516428"/>
              </p:ext>
            </p:extLst>
          </p:nvPr>
        </p:nvGraphicFramePr>
        <p:xfrm>
          <a:off x="179388" y="914400"/>
          <a:ext cx="11378627" cy="5903918"/>
        </p:xfrm>
        <a:graphic>
          <a:graphicData uri="http://schemas.openxmlformats.org/drawingml/2006/table">
            <a:tbl>
              <a:tblPr firstRow="1" bandRow="1">
                <a:tableStyleId>{5C22544A-7EE6-4342-B048-85BDC9FD1C3A}</a:tableStyleId>
              </a:tblPr>
              <a:tblGrid>
                <a:gridCol w="3150408">
                  <a:extLst>
                    <a:ext uri="{9D8B030D-6E8A-4147-A177-3AD203B41FA5}">
                      <a16:colId xmlns:a16="http://schemas.microsoft.com/office/drawing/2014/main" val="4233643104"/>
                    </a:ext>
                  </a:extLst>
                </a:gridCol>
                <a:gridCol w="2242868">
                  <a:extLst>
                    <a:ext uri="{9D8B030D-6E8A-4147-A177-3AD203B41FA5}">
                      <a16:colId xmlns:a16="http://schemas.microsoft.com/office/drawing/2014/main" val="1800323796"/>
                    </a:ext>
                  </a:extLst>
                </a:gridCol>
                <a:gridCol w="1483744">
                  <a:extLst>
                    <a:ext uri="{9D8B030D-6E8A-4147-A177-3AD203B41FA5}">
                      <a16:colId xmlns:a16="http://schemas.microsoft.com/office/drawing/2014/main" val="1438074474"/>
                    </a:ext>
                  </a:extLst>
                </a:gridCol>
                <a:gridCol w="1466490">
                  <a:extLst>
                    <a:ext uri="{9D8B030D-6E8A-4147-A177-3AD203B41FA5}">
                      <a16:colId xmlns:a16="http://schemas.microsoft.com/office/drawing/2014/main" val="373495600"/>
                    </a:ext>
                  </a:extLst>
                </a:gridCol>
                <a:gridCol w="1466491">
                  <a:extLst>
                    <a:ext uri="{9D8B030D-6E8A-4147-A177-3AD203B41FA5}">
                      <a16:colId xmlns:a16="http://schemas.microsoft.com/office/drawing/2014/main" val="2604247528"/>
                    </a:ext>
                  </a:extLst>
                </a:gridCol>
                <a:gridCol w="1568626">
                  <a:extLst>
                    <a:ext uri="{9D8B030D-6E8A-4147-A177-3AD203B41FA5}">
                      <a16:colId xmlns:a16="http://schemas.microsoft.com/office/drawing/2014/main" val="1800814351"/>
                    </a:ext>
                  </a:extLst>
                </a:gridCol>
              </a:tblGrid>
              <a:tr h="1880558">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Metric</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Baseline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1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2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Target for Year 3 Outcome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Current Difference from Baseline</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980121608"/>
                  </a:ext>
                </a:extLst>
              </a:tr>
              <a:tr h="3041238">
                <a:tc>
                  <a:txBody>
                    <a:bodyPr/>
                    <a:lstStyle/>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Percentage of correct responses on the Interim District Common Assessment (Math) reported by student groups</a:t>
                      </a:r>
                    </a:p>
                    <a:p>
                      <a:pPr lvl="0" algn="l">
                        <a:lnSpc>
                          <a:spcPct val="100000"/>
                        </a:lnSpc>
                        <a:spcBef>
                          <a:spcPts val="0"/>
                        </a:spcBef>
                        <a:spcAft>
                          <a:spcPts val="0"/>
                        </a:spcAft>
                        <a:buNone/>
                      </a:pPr>
                      <a:endParaRPr lang="en-US" sz="2400" b="0" i="0" u="none" strike="noStrike"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Source: District Common Assessment Performance (Math)</a:t>
                      </a: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Students (All):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Low Income (LI): 63%</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African American (AA): 60%</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American Indian (AI):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(2023-24)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72%</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65%</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66%</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68%</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76%</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69%</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72%</a:t>
                      </a: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extLst>
                  <a:ext uri="{0D108BD9-81ED-4DB2-BD59-A6C34878D82A}">
                    <a16:rowId xmlns:a16="http://schemas.microsoft.com/office/drawing/2014/main" val="1356120969"/>
                  </a:ext>
                </a:extLst>
              </a:tr>
            </a:tbl>
          </a:graphicData>
        </a:graphic>
      </p:graphicFrame>
      <p:sp>
        <p:nvSpPr>
          <p:cNvPr id="6" name="Slide Number Placeholder 5">
            <a:extLst>
              <a:ext uri="{FF2B5EF4-FFF2-40B4-BE49-F238E27FC236}">
                <a16:creationId xmlns:a16="http://schemas.microsoft.com/office/drawing/2014/main" id="{D6BFBD11-A2C8-F4A6-1E65-B72E3CBA1484}"/>
              </a:ext>
            </a:extLst>
          </p:cNvPr>
          <p:cNvSpPr>
            <a:spLocks noGrp="1"/>
          </p:cNvSpPr>
          <p:nvPr>
            <p:ph type="sldNum" sz="quarter" idx="12"/>
          </p:nvPr>
        </p:nvSpPr>
        <p:spPr>
          <a:xfrm>
            <a:off x="11558016" y="3136392"/>
            <a:ext cx="545911" cy="580029"/>
          </a:xfrm>
        </p:spPr>
        <p:txBody>
          <a:bodyPr/>
          <a:lstStyle/>
          <a:p>
            <a:fld id="{4CE482DC-2269-4F26-9D2A-7E44B1A4CD85}" type="slidenum">
              <a:rPr lang="en-US" sz="2400" noProof="0" smtClean="0">
                <a:latin typeface="Arial" panose="020B0604020202020204" pitchFamily="34" charset="0"/>
                <a:cs typeface="Arial" panose="020B0604020202020204" pitchFamily="34" charset="0"/>
              </a:rPr>
              <a:pPr/>
              <a:t>58</a:t>
            </a:fld>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38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FEF4AEA-C337-398E-B639-878D17B2D219}"/>
              </a:ext>
            </a:extLst>
          </p:cNvPr>
          <p:cNvSpPr>
            <a:spLocks noGrp="1"/>
          </p:cNvSpPr>
          <p:nvPr>
            <p:ph type="title"/>
          </p:nvPr>
        </p:nvSpPr>
        <p:spPr>
          <a:xfrm>
            <a:off x="7131165" y="609601"/>
            <a:ext cx="4272537" cy="1216024"/>
          </a:xfrm>
        </p:spPr>
        <p:txBody>
          <a:bodyPr/>
          <a:lstStyle/>
          <a:p>
            <a:r>
              <a:rPr lang="en-US" cap="none" dirty="0"/>
              <a:t>Beware!</a:t>
            </a:r>
          </a:p>
        </p:txBody>
      </p:sp>
      <p:pic>
        <p:nvPicPr>
          <p:cNvPr id="10" name="Content Placeholder 9" descr="A drawing of a plane with red dots">
            <a:extLst>
              <a:ext uri="{FF2B5EF4-FFF2-40B4-BE49-F238E27FC236}">
                <a16:creationId xmlns:a16="http://schemas.microsoft.com/office/drawing/2014/main" id="{EFCB526B-D41B-A280-BE82-A2DC02000372}"/>
              </a:ext>
            </a:extLst>
          </p:cNvPr>
          <p:cNvPicPr>
            <a:picLocks noGrp="1" noChangeAspect="1"/>
          </p:cNvPicPr>
          <p:nvPr>
            <p:ph type="pic" sz="quarter" idx="13"/>
          </p:nvPr>
        </p:nvPicPr>
        <p:blipFill>
          <a:blip r:embed="rId2"/>
          <a:srcRect l="12141" r="8847" b="-1"/>
          <a:stretch>
            <a:fillRect/>
          </a:stretch>
        </p:blipFill>
        <p:spPr>
          <a:xfrm>
            <a:off x="4" y="2"/>
            <a:ext cx="7037119" cy="6857999"/>
          </a:xfrm>
          <a:noFill/>
        </p:spPr>
      </p:pic>
      <p:sp>
        <p:nvSpPr>
          <p:cNvPr id="5" name="Content Placeholder 4">
            <a:extLst>
              <a:ext uri="{FF2B5EF4-FFF2-40B4-BE49-F238E27FC236}">
                <a16:creationId xmlns:a16="http://schemas.microsoft.com/office/drawing/2014/main" id="{5EB4C1E7-70C7-1A98-9C3A-81D64E9F0901}"/>
              </a:ext>
            </a:extLst>
          </p:cNvPr>
          <p:cNvSpPr>
            <a:spLocks noGrp="1"/>
          </p:cNvSpPr>
          <p:nvPr>
            <p:ph idx="1"/>
          </p:nvPr>
        </p:nvSpPr>
        <p:spPr>
          <a:xfrm>
            <a:off x="7127630" y="2147356"/>
            <a:ext cx="4216071" cy="4107021"/>
          </a:xfrm>
        </p:spPr>
        <p:txBody>
          <a:bodyPr>
            <a:normAutofit/>
          </a:bodyPr>
          <a:lstStyle/>
          <a:p>
            <a:pPr>
              <a:lnSpc>
                <a:spcPct val="90000"/>
              </a:lnSpc>
            </a:pPr>
            <a:r>
              <a:rPr lang="en-US" dirty="0"/>
              <a:t>Watch out for </a:t>
            </a:r>
            <a:r>
              <a:rPr lang="en-US" noProof="0" dirty="0"/>
              <a:t>“survivorship bias.”</a:t>
            </a:r>
          </a:p>
          <a:p>
            <a:pPr lvl="1">
              <a:lnSpc>
                <a:spcPct val="90000"/>
              </a:lnSpc>
            </a:pPr>
            <a:r>
              <a:rPr lang="en-US" noProof="0" dirty="0"/>
              <a:t>Survivorship bias “is the logical error of concentrating on the people or things that made it past some selection process and overlooking those that did not, typically because of their lack of visibility.”</a:t>
            </a:r>
          </a:p>
        </p:txBody>
      </p:sp>
      <p:sp>
        <p:nvSpPr>
          <p:cNvPr id="4" name="Slide Number Placeholder 3">
            <a:extLst>
              <a:ext uri="{FF2B5EF4-FFF2-40B4-BE49-F238E27FC236}">
                <a16:creationId xmlns:a16="http://schemas.microsoft.com/office/drawing/2014/main" id="{2C62FE7D-C317-FA92-727F-DEA566067986}"/>
              </a:ext>
            </a:extLst>
          </p:cNvPr>
          <p:cNvSpPr>
            <a:spLocks noGrp="1"/>
          </p:cNvSpPr>
          <p:nvPr>
            <p:ph type="sldNum" sz="quarter" idx="12"/>
          </p:nvPr>
        </p:nvSpPr>
        <p:spPr>
          <a:xfrm>
            <a:off x="11558016" y="3136392"/>
            <a:ext cx="545911" cy="580029"/>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59</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7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BC063A-2875-E3A1-4B2B-5D323143A584}"/>
              </a:ext>
            </a:extLst>
          </p:cNvPr>
          <p:cNvSpPr>
            <a:spLocks noGrp="1"/>
          </p:cNvSpPr>
          <p:nvPr>
            <p:ph type="title"/>
          </p:nvPr>
        </p:nvSpPr>
        <p:spPr/>
        <p:txBody>
          <a:bodyPr/>
          <a:lstStyle/>
          <a:p>
            <a:r>
              <a:rPr lang="en-US" noProof="0" dirty="0"/>
              <a:t>What is The LCAP Cycle?</a:t>
            </a:r>
          </a:p>
        </p:txBody>
      </p:sp>
      <p:sp>
        <p:nvSpPr>
          <p:cNvPr id="8" name="Content Placeholder 7">
            <a:extLst>
              <a:ext uri="{FF2B5EF4-FFF2-40B4-BE49-F238E27FC236}">
                <a16:creationId xmlns:a16="http://schemas.microsoft.com/office/drawing/2014/main" id="{6A1C5EC4-98AC-924F-F8E8-363A05550D80}"/>
              </a:ext>
            </a:extLst>
          </p:cNvPr>
          <p:cNvSpPr>
            <a:spLocks noGrp="1"/>
          </p:cNvSpPr>
          <p:nvPr>
            <p:ph sz="quarter" idx="13"/>
          </p:nvPr>
        </p:nvSpPr>
        <p:spPr/>
        <p:txBody>
          <a:bodyPr/>
          <a:lstStyle/>
          <a:p>
            <a:r>
              <a:rPr lang="en-US" noProof="0" dirty="0"/>
              <a:t>For school districts and county offices of education, the LCAP is a three-year plan that is updated on or before July 1 of each year.</a:t>
            </a:r>
          </a:p>
          <a:p>
            <a:r>
              <a:rPr lang="en-US" noProof="0" dirty="0"/>
              <a:t>Charter schools may align the LCAP timeline to the term of the charter schools' budget.</a:t>
            </a:r>
          </a:p>
        </p:txBody>
      </p:sp>
      <p:sp>
        <p:nvSpPr>
          <p:cNvPr id="4" name="Slide Number Placeholder 3">
            <a:extLst>
              <a:ext uri="{FF2B5EF4-FFF2-40B4-BE49-F238E27FC236}">
                <a16:creationId xmlns:a16="http://schemas.microsoft.com/office/drawing/2014/main" id="{465978D4-7D92-824F-FFB1-9B74BB222B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357776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A24B938-EE89-0462-6515-F166F0C0ADC2}"/>
              </a:ext>
              <a:ext uri="{C183D7F6-B498-43B3-948B-1728B52AA6E4}">
                <adec:decorative xmlns:adec="http://schemas.microsoft.com/office/drawing/2017/decorative" val="1"/>
              </a:ext>
            </a:extLst>
          </p:cNvPr>
          <p:cNvPicPr>
            <a:picLocks noGrp="1" noChangeAspect="1"/>
          </p:cNvPicPr>
          <p:nvPr>
            <p:ph type="pic" sz="quarter" idx="13"/>
          </p:nvPr>
        </p:nvPicPr>
        <p:blipFill>
          <a:blip r:embed="rId2">
            <a:alphaModFix amt="40000"/>
          </a:blip>
          <a:srcRect t="7813" b="7813"/>
          <a:stretch>
            <a:fillRect/>
          </a:stretch>
        </p:blipFill>
        <p:spPr/>
      </p:pic>
      <p:sp>
        <p:nvSpPr>
          <p:cNvPr id="8" name="Title 7">
            <a:extLst>
              <a:ext uri="{FF2B5EF4-FFF2-40B4-BE49-F238E27FC236}">
                <a16:creationId xmlns:a16="http://schemas.microsoft.com/office/drawing/2014/main" id="{AEBB25E2-906A-816B-0857-E53A741427D8}"/>
              </a:ext>
            </a:extLst>
          </p:cNvPr>
          <p:cNvSpPr>
            <a:spLocks noGrp="1"/>
          </p:cNvSpPr>
          <p:nvPr>
            <p:ph type="ctrTitle"/>
          </p:nvPr>
        </p:nvSpPr>
        <p:spPr>
          <a:xfrm>
            <a:off x="1437772" y="2331884"/>
            <a:ext cx="8769396" cy="2494295"/>
          </a:xfrm>
        </p:spPr>
        <p:txBody>
          <a:bodyPr>
            <a:normAutofit fontScale="90000"/>
          </a:bodyPr>
          <a:lstStyle/>
          <a:p>
            <a:r>
              <a:rPr lang="en-US" sz="5400" b="1" cap="none" dirty="0">
                <a:solidFill>
                  <a:schemeClr val="tx1"/>
                </a:solidFill>
              </a:rPr>
              <a:t>Who or what isn’t showing up in the data?</a:t>
            </a:r>
          </a:p>
        </p:txBody>
      </p:sp>
      <p:sp>
        <p:nvSpPr>
          <p:cNvPr id="6" name="Slide Number Placeholder 5">
            <a:extLst>
              <a:ext uri="{FF2B5EF4-FFF2-40B4-BE49-F238E27FC236}">
                <a16:creationId xmlns:a16="http://schemas.microsoft.com/office/drawing/2014/main" id="{F6D5492C-217A-7932-004A-7BC54E24B56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170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6AF802-1481-0C67-0439-E49F8D5953E8}"/>
              </a:ext>
            </a:extLst>
          </p:cNvPr>
          <p:cNvSpPr>
            <a:spLocks noGrp="1"/>
          </p:cNvSpPr>
          <p:nvPr>
            <p:ph type="title"/>
          </p:nvPr>
        </p:nvSpPr>
        <p:spPr/>
        <p:txBody>
          <a:bodyPr/>
          <a:lstStyle/>
          <a:p>
            <a:r>
              <a:rPr lang="en-US" dirty="0"/>
              <a:t>7. Determine the ROI</a:t>
            </a:r>
          </a:p>
        </p:txBody>
      </p:sp>
      <p:sp>
        <p:nvSpPr>
          <p:cNvPr id="8" name="Content Placeholder 7">
            <a:extLst>
              <a:ext uri="{FF2B5EF4-FFF2-40B4-BE49-F238E27FC236}">
                <a16:creationId xmlns:a16="http://schemas.microsoft.com/office/drawing/2014/main" id="{CD48ACB0-26D8-56B6-5574-912EC0C155B8}"/>
              </a:ext>
            </a:extLst>
          </p:cNvPr>
          <p:cNvSpPr>
            <a:spLocks noGrp="1"/>
          </p:cNvSpPr>
          <p:nvPr>
            <p:ph sz="quarter" idx="13"/>
          </p:nvPr>
        </p:nvSpPr>
        <p:spPr/>
        <p:txBody>
          <a:bodyPr/>
          <a:lstStyle/>
          <a:p>
            <a:r>
              <a:rPr lang="en-US" dirty="0"/>
              <a:t>Ask:</a:t>
            </a:r>
          </a:p>
          <a:p>
            <a:pPr lvl="1"/>
            <a:r>
              <a:rPr lang="en-US" dirty="0"/>
              <a:t>Do the benefits justify the cost (money, staff time, PD hours)?</a:t>
            </a:r>
          </a:p>
          <a:p>
            <a:pPr lvl="1"/>
            <a:r>
              <a:rPr lang="en-US" dirty="0"/>
              <a:t>Is this the most effective strategy compared to alternatives?</a:t>
            </a:r>
          </a:p>
          <a:p>
            <a:pPr lvl="1"/>
            <a:r>
              <a:rPr lang="en-US" dirty="0"/>
              <a:t>Are there cheaper or simpler methods yielding equal or better results?</a:t>
            </a:r>
          </a:p>
          <a:p>
            <a:r>
              <a:rPr lang="en-US" dirty="0"/>
              <a:t>Education resources are limited—ROI matters.</a:t>
            </a:r>
          </a:p>
        </p:txBody>
      </p:sp>
      <p:sp>
        <p:nvSpPr>
          <p:cNvPr id="4" name="Slide Number Placeholder 3">
            <a:extLst>
              <a:ext uri="{FF2B5EF4-FFF2-40B4-BE49-F238E27FC236}">
                <a16:creationId xmlns:a16="http://schemas.microsoft.com/office/drawing/2014/main" id="{43D16CA6-B6E7-566F-4FF0-BC79467F24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125050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3582-ABEA-9D53-E43A-0BFA3F60FAF6}"/>
              </a:ext>
            </a:extLst>
          </p:cNvPr>
          <p:cNvSpPr>
            <a:spLocks noGrp="1"/>
          </p:cNvSpPr>
          <p:nvPr>
            <p:ph type="title"/>
          </p:nvPr>
        </p:nvSpPr>
        <p:spPr/>
        <p:txBody>
          <a:bodyPr/>
          <a:lstStyle/>
          <a:p>
            <a:r>
              <a:rPr lang="en-US" sz="3000" cap="none" noProof="0" dirty="0"/>
              <a:t>Prompt 2: Material Differences</a:t>
            </a:r>
            <a:r>
              <a:rPr lang="en-US" noProof="0" dirty="0"/>
              <a:t> </a:t>
            </a:r>
          </a:p>
        </p:txBody>
      </p:sp>
      <p:sp>
        <p:nvSpPr>
          <p:cNvPr id="5" name="Content Placeholder 4">
            <a:extLst>
              <a:ext uri="{FF2B5EF4-FFF2-40B4-BE49-F238E27FC236}">
                <a16:creationId xmlns:a16="http://schemas.microsoft.com/office/drawing/2014/main" id="{3CC30CA9-F631-16EC-186C-A4E0CDC45075}"/>
              </a:ext>
            </a:extLst>
          </p:cNvPr>
          <p:cNvSpPr>
            <a:spLocks noGrp="1"/>
          </p:cNvSpPr>
          <p:nvPr>
            <p:ph sz="quarter" idx="13"/>
          </p:nvPr>
        </p:nvSpPr>
        <p:spPr>
          <a:xfrm>
            <a:off x="755650" y="1995489"/>
            <a:ext cx="10166350" cy="1584994"/>
          </a:xfrm>
          <a:solidFill>
            <a:srgbClr val="DEEAF6"/>
          </a:solidFill>
        </p:spPr>
        <p:txBody>
          <a:bodyPr/>
          <a:lstStyle/>
          <a:p>
            <a:pPr marL="0" marR="0">
              <a:spcBef>
                <a:spcPts val="1200"/>
              </a:spcBef>
              <a:spcAft>
                <a:spcPts val="3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An explanation of material differences between Budgeted Expenditures and Estimated Actual Expenditures and/or </a:t>
            </a:r>
            <a:r>
              <a:rPr lang="en-US" sz="24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Planned Percentages of Improved Services and Estimated Actual Percentages of Improved Services</a:t>
            </a: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D8A2C488-D5D2-84A3-2C7D-07B2764C5C6B}"/>
              </a:ext>
            </a:extLst>
          </p:cNvPr>
          <p:cNvSpPr>
            <a:spLocks noGrp="1"/>
          </p:cNvSpPr>
          <p:nvPr>
            <p:ph sz="quarter" idx="14"/>
          </p:nvPr>
        </p:nvSpPr>
        <p:spPr>
          <a:xfrm>
            <a:off x="755650" y="3632893"/>
            <a:ext cx="10166350" cy="1720933"/>
          </a:xfrm>
          <a:ln>
            <a:solidFill>
              <a:srgbClr val="BDD6EE"/>
            </a:solidFill>
          </a:ln>
        </p:spPr>
        <p:txBody>
          <a:bodyPr/>
          <a:lstStyle/>
          <a:p>
            <a:pPr marL="0" marR="0">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[Respond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8EE667E-C087-AC78-8832-79D12D6BE62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303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BA891-762A-920D-A492-DEE81510E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D6E65-B2B0-A7DA-9F7C-5B062DC85573}"/>
              </a:ext>
            </a:extLst>
          </p:cNvPr>
          <p:cNvSpPr>
            <a:spLocks noGrp="1"/>
          </p:cNvSpPr>
          <p:nvPr>
            <p:ph type="title"/>
          </p:nvPr>
        </p:nvSpPr>
        <p:spPr>
          <a:xfrm>
            <a:off x="1050879" y="609601"/>
            <a:ext cx="9505664" cy="1216024"/>
          </a:xfrm>
        </p:spPr>
        <p:txBody>
          <a:bodyPr/>
          <a:lstStyle/>
          <a:p>
            <a:r>
              <a:rPr lang="en-US" noProof="0" dirty="0"/>
              <a:t>Prompt 2: Instructions</a:t>
            </a:r>
          </a:p>
        </p:txBody>
      </p:sp>
      <p:sp>
        <p:nvSpPr>
          <p:cNvPr id="11" name="Content Placeholder 10">
            <a:extLst>
              <a:ext uri="{FF2B5EF4-FFF2-40B4-BE49-F238E27FC236}">
                <a16:creationId xmlns:a16="http://schemas.microsoft.com/office/drawing/2014/main" id="{FAAD9561-D5F3-770E-2CE2-0742336A0347}"/>
              </a:ext>
            </a:extLst>
          </p:cNvPr>
          <p:cNvSpPr>
            <a:spLocks noGrp="1"/>
          </p:cNvSpPr>
          <p:nvPr>
            <p:ph sz="quarter" idx="13"/>
          </p:nvPr>
        </p:nvSpPr>
        <p:spPr>
          <a:xfrm>
            <a:off x="1050925" y="1995488"/>
            <a:ext cx="9520238" cy="4051300"/>
          </a:xfrm>
        </p:spPr>
        <p:txBody>
          <a:bodyPr/>
          <a:lstStyle/>
          <a:p>
            <a:r>
              <a:rPr lang="en-US" noProof="0" dirty="0"/>
              <a:t>Instructions:</a:t>
            </a:r>
          </a:p>
          <a:p>
            <a:pPr lvl="1"/>
            <a:r>
              <a:rPr lang="en-US" noProof="0" dirty="0"/>
              <a:t>Explain material differences between Budgeted Expenditures and Estimated Actual Expenditures and between the Planned Percentages of Improved Services and Estimated Actual Percentages of Improved Services, as applicable. Minor variances in expenditures or percentages do not need to be addressed, and a dollar-for-dollar accounting is not required. </a:t>
            </a:r>
          </a:p>
        </p:txBody>
      </p:sp>
      <p:sp>
        <p:nvSpPr>
          <p:cNvPr id="4" name="Slide Number Placeholder 3">
            <a:extLst>
              <a:ext uri="{FF2B5EF4-FFF2-40B4-BE49-F238E27FC236}">
                <a16:creationId xmlns:a16="http://schemas.microsoft.com/office/drawing/2014/main" id="{1FF426EB-7D0C-D55B-07BC-9A1ECF7BE18A}"/>
              </a:ext>
            </a:extLst>
          </p:cNvPr>
          <p:cNvSpPr>
            <a:spLocks noGrp="1"/>
          </p:cNvSpPr>
          <p:nvPr>
            <p:ph type="sldNum" sz="quarter" idx="12"/>
          </p:nvPr>
        </p:nvSpPr>
        <p:spPr>
          <a:xfrm>
            <a:off x="11558016" y="3136392"/>
            <a:ext cx="545911" cy="580029"/>
          </a:xfrm>
        </p:spPr>
        <p:txBody>
          <a:bodyPr/>
          <a:lstStyle/>
          <a:p>
            <a:fld id="{1E47FE53-EBF0-4DA7-9D9D-CC1C3A20F3CB}" type="slidenum">
              <a:rPr lang="en-US" noProof="0" smtClean="0"/>
              <a:pPr/>
              <a:t>63</a:t>
            </a:fld>
            <a:endParaRPr lang="en-US" noProof="0" dirty="0"/>
          </a:p>
        </p:txBody>
      </p:sp>
    </p:spTree>
    <p:extLst>
      <p:ext uri="{BB962C8B-B14F-4D97-AF65-F5344CB8AC3E}">
        <p14:creationId xmlns:p14="http://schemas.microsoft.com/office/powerpoint/2010/main" val="4265414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ABDB-DDB3-651E-2294-5B879E05FF39}"/>
              </a:ext>
            </a:extLst>
          </p:cNvPr>
          <p:cNvSpPr>
            <a:spLocks noGrp="1"/>
          </p:cNvSpPr>
          <p:nvPr>
            <p:ph type="title"/>
          </p:nvPr>
        </p:nvSpPr>
        <p:spPr>
          <a:xfrm>
            <a:off x="1020007" y="41484"/>
            <a:ext cx="9505664" cy="890169"/>
          </a:xfrm>
        </p:spPr>
        <p:txBody>
          <a:bodyPr/>
          <a:lstStyle/>
          <a:p>
            <a:r>
              <a:rPr lang="en-US" noProof="0" dirty="0"/>
              <a:t>2025-26 Annual Update Table</a:t>
            </a:r>
          </a:p>
        </p:txBody>
      </p:sp>
      <p:graphicFrame>
        <p:nvGraphicFramePr>
          <p:cNvPr id="8" name="Content Placeholder 7" descr="Part of the 2025-26 Annual Update Table">
            <a:extLst>
              <a:ext uri="{FF2B5EF4-FFF2-40B4-BE49-F238E27FC236}">
                <a16:creationId xmlns:a16="http://schemas.microsoft.com/office/drawing/2014/main" id="{BB1FBAC6-3D9E-AAC8-B5DE-97AD3A62D4CE}"/>
              </a:ext>
            </a:extLst>
          </p:cNvPr>
          <p:cNvGraphicFramePr>
            <a:graphicFrameLocks noGrp="1"/>
          </p:cNvGraphicFramePr>
          <p:nvPr>
            <p:ph sz="quarter" idx="13"/>
            <p:extLst>
              <p:ext uri="{D42A27DB-BD31-4B8C-83A1-F6EECF244321}">
                <p14:modId xmlns:p14="http://schemas.microsoft.com/office/powerpoint/2010/main" val="504209030"/>
              </p:ext>
            </p:extLst>
          </p:nvPr>
        </p:nvGraphicFramePr>
        <p:xfrm>
          <a:off x="88073" y="778954"/>
          <a:ext cx="11469944" cy="5509173"/>
        </p:xfrm>
        <a:graphic>
          <a:graphicData uri="http://schemas.openxmlformats.org/drawingml/2006/table">
            <a:tbl>
              <a:tblPr firstRow="1"/>
              <a:tblGrid>
                <a:gridCol w="1154131">
                  <a:extLst>
                    <a:ext uri="{9D8B030D-6E8A-4147-A177-3AD203B41FA5}">
                      <a16:colId xmlns:a16="http://schemas.microsoft.com/office/drawing/2014/main" val="2494520809"/>
                    </a:ext>
                  </a:extLst>
                </a:gridCol>
                <a:gridCol w="1516050">
                  <a:extLst>
                    <a:ext uri="{9D8B030D-6E8A-4147-A177-3AD203B41FA5}">
                      <a16:colId xmlns:a16="http://schemas.microsoft.com/office/drawing/2014/main" val="2194682578"/>
                    </a:ext>
                  </a:extLst>
                </a:gridCol>
                <a:gridCol w="2538365">
                  <a:extLst>
                    <a:ext uri="{9D8B030D-6E8A-4147-A177-3AD203B41FA5}">
                      <a16:colId xmlns:a16="http://schemas.microsoft.com/office/drawing/2014/main" val="1082183979"/>
                    </a:ext>
                  </a:extLst>
                </a:gridCol>
                <a:gridCol w="2173856">
                  <a:extLst>
                    <a:ext uri="{9D8B030D-6E8A-4147-A177-3AD203B41FA5}">
                      <a16:colId xmlns:a16="http://schemas.microsoft.com/office/drawing/2014/main" val="1952940349"/>
                    </a:ext>
                  </a:extLst>
                </a:gridCol>
                <a:gridCol w="2122099">
                  <a:extLst>
                    <a:ext uri="{9D8B030D-6E8A-4147-A177-3AD203B41FA5}">
                      <a16:colId xmlns:a16="http://schemas.microsoft.com/office/drawing/2014/main" val="660698673"/>
                    </a:ext>
                  </a:extLst>
                </a:gridCol>
                <a:gridCol w="1965443">
                  <a:extLst>
                    <a:ext uri="{9D8B030D-6E8A-4147-A177-3AD203B41FA5}">
                      <a16:colId xmlns:a16="http://schemas.microsoft.com/office/drawing/2014/main" val="622825084"/>
                    </a:ext>
                  </a:extLst>
                </a:gridCol>
              </a:tblGrid>
              <a:tr h="1594632">
                <a:tc>
                  <a:txBody>
                    <a:bodyPr/>
                    <a:lstStyle/>
                    <a:p>
                      <a:pPr algn="ctr" fontAlgn="ctr">
                        <a:buNone/>
                      </a:pPr>
                      <a:r>
                        <a:rPr lang="en-US" sz="2400" b="1" i="0" u="none" strike="noStrike" noProof="0" dirty="0">
                          <a:solidFill>
                            <a:srgbClr val="FFFFFF"/>
                          </a:solidFill>
                          <a:effectLst/>
                          <a:latin typeface="Arial" panose="020B0604020202020204" pitchFamily="34" charset="0"/>
                        </a:rPr>
                        <a:t>Last Year's Goal #</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ctr">
                        <a:buNone/>
                      </a:pPr>
                      <a:r>
                        <a:rPr lang="en-US" sz="2400" b="1" i="0" u="none" strike="noStrike" noProof="0" dirty="0">
                          <a:solidFill>
                            <a:srgbClr val="FFFFFF"/>
                          </a:solidFill>
                          <a:effectLst/>
                          <a:latin typeface="Arial" panose="020B0604020202020204" pitchFamily="34" charset="0"/>
                        </a:rPr>
                        <a:t>Last Year's Action #</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ctr">
                        <a:buNone/>
                      </a:pPr>
                      <a:r>
                        <a:rPr lang="en-US" sz="2400" b="1" i="0" u="none" strike="noStrike" noProof="0" dirty="0">
                          <a:solidFill>
                            <a:srgbClr val="FFFFFF"/>
                          </a:solidFill>
                          <a:effectLst/>
                          <a:latin typeface="Arial" panose="020B0604020202020204" pitchFamily="34" charset="0"/>
                        </a:rPr>
                        <a:t>Prior Action/Service Title</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ctr">
                        <a:buNone/>
                      </a:pPr>
                      <a:r>
                        <a:rPr lang="en-US" sz="2400" b="1" i="0" u="none" strike="noStrike" noProof="0" dirty="0">
                          <a:solidFill>
                            <a:srgbClr val="FFFFFF"/>
                          </a:solidFill>
                          <a:effectLst/>
                          <a:latin typeface="Arial" panose="020B0604020202020204" pitchFamily="34" charset="0"/>
                        </a:rPr>
                        <a:t>Contributed to Increased or Improved Services?</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ctr">
                        <a:buNone/>
                      </a:pPr>
                      <a:r>
                        <a:rPr lang="en-US" sz="2400" b="1" i="0" u="none" strike="noStrike" noProof="0" dirty="0">
                          <a:solidFill>
                            <a:srgbClr val="FFFFFF"/>
                          </a:solidFill>
                          <a:effectLst/>
                          <a:latin typeface="Arial" panose="020B0604020202020204" pitchFamily="34" charset="0"/>
                        </a:rPr>
                        <a:t>Last Year's Planned Expenditures</a:t>
                      </a:r>
                      <a:br>
                        <a:rPr lang="en-US" sz="2400" b="1" i="0" u="none" strike="noStrike" noProof="0" dirty="0">
                          <a:solidFill>
                            <a:srgbClr val="FFFFFF"/>
                          </a:solidFill>
                          <a:effectLst/>
                          <a:latin typeface="Arial" panose="020B0604020202020204" pitchFamily="34" charset="0"/>
                        </a:rPr>
                      </a:br>
                      <a:r>
                        <a:rPr lang="en-US" sz="2400" b="1" i="0" u="none" strike="noStrike" noProof="0" dirty="0">
                          <a:solidFill>
                            <a:srgbClr val="FFFFFF"/>
                          </a:solidFill>
                          <a:effectLst/>
                          <a:latin typeface="Arial" panose="020B0604020202020204" pitchFamily="34" charset="0"/>
                        </a:rPr>
                        <a:t>(Total Funds)</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ctr">
                        <a:buNone/>
                      </a:pPr>
                      <a:r>
                        <a:rPr lang="en-US" sz="2400" b="1" i="0" u="none" strike="noStrike" noProof="0" dirty="0">
                          <a:solidFill>
                            <a:srgbClr val="FFFFFF"/>
                          </a:solidFill>
                          <a:effectLst/>
                          <a:latin typeface="Arial" panose="020B0604020202020204" pitchFamily="34" charset="0"/>
                        </a:rPr>
                        <a:t>Estimated Actual Expenditures</a:t>
                      </a:r>
                      <a:br>
                        <a:rPr lang="en-US" sz="2400" b="1" i="0" u="none" strike="noStrike" noProof="0" dirty="0">
                          <a:solidFill>
                            <a:srgbClr val="FFFFFF"/>
                          </a:solidFill>
                          <a:effectLst/>
                          <a:latin typeface="Arial" panose="020B0604020202020204" pitchFamily="34" charset="0"/>
                        </a:rPr>
                      </a:br>
                      <a:r>
                        <a:rPr lang="en-US" sz="2400" b="1" i="0" u="none" strike="noStrike" noProof="0" dirty="0">
                          <a:solidFill>
                            <a:srgbClr val="FFFFFF"/>
                          </a:solidFill>
                          <a:effectLst/>
                          <a:latin typeface="Arial" panose="020B0604020202020204" pitchFamily="34" charset="0"/>
                        </a:rPr>
                        <a:t>(Input Total Funds)</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2060"/>
                    </a:solidFill>
                  </a:tcPr>
                </a:tc>
                <a:extLst>
                  <a:ext uri="{0D108BD9-81ED-4DB2-BD59-A6C34878D82A}">
                    <a16:rowId xmlns:a16="http://schemas.microsoft.com/office/drawing/2014/main" val="2504382896"/>
                  </a:ext>
                </a:extLst>
              </a:tr>
              <a:tr h="960290">
                <a:tc>
                  <a:txBody>
                    <a:bodyPr/>
                    <a:lstStyle/>
                    <a:p>
                      <a:pPr algn="ctr" fontAlgn="ctr">
                        <a:buNone/>
                      </a:pPr>
                      <a:r>
                        <a:rPr lang="en-US" sz="2400" b="0" i="0" u="none" strike="noStrike" noProof="0" dirty="0">
                          <a:solidFill>
                            <a:srgbClr val="000000"/>
                          </a:solidFill>
                          <a:effectLst/>
                          <a:latin typeface="Arial" panose="020B0604020202020204" pitchFamily="34" charset="0"/>
                        </a:rPr>
                        <a:t>[Input goal number]</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tc>
                  <a:txBody>
                    <a:bodyPr/>
                    <a:lstStyle/>
                    <a:p>
                      <a:pPr algn="ctr" fontAlgn="ctr">
                        <a:buNone/>
                      </a:pPr>
                      <a:r>
                        <a:rPr lang="en-US" sz="2400" b="0" i="0" u="none" strike="noStrike" noProof="0" dirty="0">
                          <a:solidFill>
                            <a:srgbClr val="000000"/>
                          </a:solidFill>
                          <a:effectLst/>
                          <a:latin typeface="Arial" panose="020B0604020202020204" pitchFamily="34" charset="0"/>
                        </a:rPr>
                        <a:t>[Input action number]</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[Input action title]</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[Input contributing to increased or improved services]</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 $ </a:t>
                      </a:r>
                      <a:r>
                        <a:rPr lang="en-US" sz="2400" b="0" i="0" u="none" strike="noStrike" baseline="0" noProof="0" dirty="0">
                          <a:solidFill>
                            <a:srgbClr val="000000"/>
                          </a:solidFill>
                          <a:effectLst/>
                          <a:latin typeface="Arial" panose="020B0604020202020204" pitchFamily="34" charset="0"/>
                        </a:rPr>
                        <a:t>    -</a:t>
                      </a:r>
                      <a:endParaRPr lang="en-US" sz="2400" b="0" i="0" u="none" strike="noStrike" noProof="0" dirty="0">
                        <a:solidFill>
                          <a:srgbClr val="000000"/>
                        </a:solidFill>
                        <a:effectLst/>
                        <a:latin typeface="Arial" panose="020B0604020202020204" pitchFamily="34" charset="0"/>
                      </a:endParaRPr>
                    </a:p>
                  </a:txBody>
                  <a:tcPr marL="7591" marR="7591" marT="7591" marB="0" anchor="ctr">
                    <a:lnL w="6350" cap="flat" cmpd="sng" algn="ctr">
                      <a:solidFill>
                        <a:srgbClr val="FFFFFF"/>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 $ </a:t>
                      </a:r>
                      <a:r>
                        <a:rPr lang="en-US" sz="2400" b="0" i="0" u="none" strike="noStrike" baseline="0" noProof="0" dirty="0">
                          <a:solidFill>
                            <a:srgbClr val="000000"/>
                          </a:solidFill>
                          <a:effectLst/>
                          <a:latin typeface="Arial" panose="020B0604020202020204" pitchFamily="34" charset="0"/>
                        </a:rPr>
                        <a:t>    -</a:t>
                      </a:r>
                      <a:endParaRPr lang="en-US" sz="2400" b="0" i="0" u="none" strike="noStrike" noProof="0" dirty="0">
                        <a:solidFill>
                          <a:srgbClr val="000000"/>
                        </a:solidFill>
                        <a:effectLst/>
                        <a:latin typeface="Arial" panose="020B0604020202020204" pitchFamily="34" charset="0"/>
                      </a:endParaRPr>
                    </a:p>
                  </a:txBody>
                  <a:tcPr marL="7591" marR="7591" marT="759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3193866290"/>
                  </a:ext>
                </a:extLst>
              </a:tr>
              <a:tr h="960290">
                <a:tc>
                  <a:txBody>
                    <a:bodyPr/>
                    <a:lstStyle/>
                    <a:p>
                      <a:pPr algn="ctr" fontAlgn="ctr">
                        <a:buNone/>
                      </a:pPr>
                      <a:r>
                        <a:rPr lang="en-US" sz="2400" b="0" i="0" u="none" strike="noStrike" noProof="0" dirty="0">
                          <a:solidFill>
                            <a:srgbClr val="000000"/>
                          </a:solidFill>
                          <a:effectLst/>
                          <a:latin typeface="Arial" panose="020B0604020202020204" pitchFamily="34" charset="0"/>
                        </a:rPr>
                        <a:t>[Input goal number]</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tc>
                  <a:txBody>
                    <a:bodyPr/>
                    <a:lstStyle/>
                    <a:p>
                      <a:pPr algn="ctr" fontAlgn="ctr">
                        <a:buNone/>
                      </a:pPr>
                      <a:r>
                        <a:rPr lang="en-US" sz="2400" b="0" i="0" u="none" strike="noStrike" noProof="0" dirty="0">
                          <a:solidFill>
                            <a:srgbClr val="000000"/>
                          </a:solidFill>
                          <a:effectLst/>
                          <a:latin typeface="Arial" panose="020B0604020202020204" pitchFamily="34" charset="0"/>
                        </a:rPr>
                        <a:t>[Input action number]</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[Input action title]</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[Input contributing to increased or improved services]</a:t>
                      </a:r>
                    </a:p>
                  </a:txBody>
                  <a:tcPr marL="7591" marR="7591" marT="759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 $      -   </a:t>
                      </a:r>
                    </a:p>
                  </a:txBody>
                  <a:tcPr marL="7591" marR="7591" marT="7591" marB="0" anchor="ctr">
                    <a:lnL w="6350" cap="flat" cmpd="sng" algn="ctr">
                      <a:solidFill>
                        <a:srgbClr val="FFFFFF"/>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tc>
                  <a:txBody>
                    <a:bodyPr/>
                    <a:lstStyle/>
                    <a:p>
                      <a:pPr algn="l" fontAlgn="ctr">
                        <a:buNone/>
                      </a:pPr>
                      <a:r>
                        <a:rPr lang="en-US" sz="2400" b="0" i="0" u="none" strike="noStrike" noProof="0" dirty="0">
                          <a:solidFill>
                            <a:srgbClr val="000000"/>
                          </a:solidFill>
                          <a:effectLst/>
                          <a:latin typeface="Arial" panose="020B0604020202020204" pitchFamily="34" charset="0"/>
                        </a:rPr>
                        <a:t> $      - </a:t>
                      </a:r>
                    </a:p>
                  </a:txBody>
                  <a:tcPr marL="7591" marR="7591" marT="759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569990119"/>
                  </a:ext>
                </a:extLst>
              </a:tr>
            </a:tbl>
          </a:graphicData>
        </a:graphic>
      </p:graphicFrame>
      <p:sp>
        <p:nvSpPr>
          <p:cNvPr id="6" name="Slide Number Placeholder 5">
            <a:extLst>
              <a:ext uri="{FF2B5EF4-FFF2-40B4-BE49-F238E27FC236}">
                <a16:creationId xmlns:a16="http://schemas.microsoft.com/office/drawing/2014/main" id="{7370DF8A-CAC2-E43B-D1C6-EF63F75A9D87}"/>
              </a:ext>
            </a:extLst>
          </p:cNvPr>
          <p:cNvSpPr>
            <a:spLocks noGrp="1"/>
          </p:cNvSpPr>
          <p:nvPr>
            <p:ph type="sldNum" sz="quarter" idx="12"/>
          </p:nvPr>
        </p:nvSpPr>
        <p:spPr>
          <a:xfrm>
            <a:off x="11558016" y="3136392"/>
            <a:ext cx="545911" cy="580029"/>
          </a:xfrm>
        </p:spPr>
        <p:txBody>
          <a:bodyPr/>
          <a:lstStyle/>
          <a:p>
            <a:fld id="{4CE482DC-2269-4F26-9D2A-7E44B1A4CD85}" type="slidenum">
              <a:rPr lang="en-US" noProof="0" smtClean="0"/>
              <a:pPr/>
              <a:t>64</a:t>
            </a:fld>
            <a:endParaRPr lang="en-US" noProof="0" dirty="0"/>
          </a:p>
        </p:txBody>
      </p:sp>
    </p:spTree>
    <p:extLst>
      <p:ext uri="{BB962C8B-B14F-4D97-AF65-F5344CB8AC3E}">
        <p14:creationId xmlns:p14="http://schemas.microsoft.com/office/powerpoint/2010/main" val="845741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7836-B1D3-FCCB-0B4C-6426EB191A52}"/>
              </a:ext>
            </a:extLst>
          </p:cNvPr>
          <p:cNvSpPr>
            <a:spLocks noGrp="1"/>
          </p:cNvSpPr>
          <p:nvPr>
            <p:ph type="title"/>
          </p:nvPr>
        </p:nvSpPr>
        <p:spPr/>
        <p:txBody>
          <a:bodyPr>
            <a:normAutofit/>
          </a:bodyPr>
          <a:lstStyle/>
          <a:p>
            <a:r>
              <a:rPr lang="en-US" sz="3000" cap="none" dirty="0"/>
              <a:t>8. Create a Continuous Improvement Loop</a:t>
            </a:r>
          </a:p>
        </p:txBody>
      </p:sp>
      <p:sp>
        <p:nvSpPr>
          <p:cNvPr id="5" name="Content Placeholder 4">
            <a:extLst>
              <a:ext uri="{FF2B5EF4-FFF2-40B4-BE49-F238E27FC236}">
                <a16:creationId xmlns:a16="http://schemas.microsoft.com/office/drawing/2014/main" id="{42FBE153-17E1-5657-6E50-52CB4BA8E3FE}"/>
              </a:ext>
            </a:extLst>
          </p:cNvPr>
          <p:cNvSpPr>
            <a:spLocks noGrp="1"/>
          </p:cNvSpPr>
          <p:nvPr>
            <p:ph sz="quarter" idx="13"/>
          </p:nvPr>
        </p:nvSpPr>
        <p:spPr>
          <a:xfrm>
            <a:off x="1050925" y="1995487"/>
            <a:ext cx="4624161" cy="4463369"/>
          </a:xfrm>
        </p:spPr>
        <p:txBody>
          <a:bodyPr>
            <a:normAutofit lnSpcReduction="10000"/>
          </a:bodyPr>
          <a:lstStyle/>
          <a:p>
            <a:r>
              <a:rPr lang="en-US" dirty="0"/>
              <a:t>Successful systems don’t treat evaluation as a one-time event.</a:t>
            </a:r>
          </a:p>
          <a:p>
            <a:r>
              <a:rPr lang="en-US" dirty="0"/>
              <a:t>They:</a:t>
            </a:r>
          </a:p>
          <a:p>
            <a:pPr lvl="1"/>
            <a:r>
              <a:rPr lang="en-US" dirty="0"/>
              <a:t>Implement</a:t>
            </a:r>
          </a:p>
          <a:p>
            <a:pPr lvl="1"/>
            <a:r>
              <a:rPr lang="en-US" dirty="0"/>
              <a:t>Monitor</a:t>
            </a:r>
          </a:p>
          <a:p>
            <a:pPr lvl="1"/>
            <a:r>
              <a:rPr lang="en-US" dirty="0"/>
              <a:t>Adjust</a:t>
            </a:r>
          </a:p>
          <a:p>
            <a:pPr lvl="1"/>
            <a:r>
              <a:rPr lang="en-US" dirty="0"/>
              <a:t>Re-evaluate</a:t>
            </a:r>
          </a:p>
          <a:p>
            <a:pPr lvl="1"/>
            <a:r>
              <a:rPr lang="en-US" dirty="0"/>
              <a:t>Scale or discontinue</a:t>
            </a:r>
          </a:p>
          <a:p>
            <a:r>
              <a:rPr lang="en-US" dirty="0"/>
              <a:t>The goal isn’t judgment—it’s learning.</a:t>
            </a:r>
          </a:p>
        </p:txBody>
      </p:sp>
      <p:graphicFrame>
        <p:nvGraphicFramePr>
          <p:cNvPr id="8" name="Content Placeholder 7" descr="Circular process with 3 rectangles starting with &quot;Reflect&quot;, &quot;Review&quot;, &quot;Refine&quot;, then starting all over again.">
            <a:extLst>
              <a:ext uri="{FF2B5EF4-FFF2-40B4-BE49-F238E27FC236}">
                <a16:creationId xmlns:a16="http://schemas.microsoft.com/office/drawing/2014/main" id="{8E2726E7-4560-A82C-9478-A5A36246ADDD}"/>
              </a:ext>
            </a:extLst>
          </p:cNvPr>
          <p:cNvGraphicFramePr>
            <a:graphicFrameLocks noGrp="1"/>
          </p:cNvGraphicFramePr>
          <p:nvPr>
            <p:ph sz="quarter" idx="14"/>
            <p:extLst>
              <p:ext uri="{D42A27DB-BD31-4B8C-83A1-F6EECF244321}">
                <p14:modId xmlns:p14="http://schemas.microsoft.com/office/powerpoint/2010/main" val="4081642751"/>
              </p:ext>
            </p:extLst>
          </p:nvPr>
        </p:nvGraphicFramePr>
        <p:xfrm>
          <a:off x="5932488" y="1995488"/>
          <a:ext cx="4624387"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7A6112E-372C-225C-843F-8D0A4475D1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176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4BE2-44AF-2C7A-39FF-C9064EF2B016}"/>
              </a:ext>
            </a:extLst>
          </p:cNvPr>
          <p:cNvSpPr>
            <a:spLocks noGrp="1"/>
          </p:cNvSpPr>
          <p:nvPr>
            <p:ph type="ctrTitle"/>
          </p:nvPr>
        </p:nvSpPr>
        <p:spPr/>
        <p:txBody>
          <a:bodyPr/>
          <a:lstStyle/>
          <a:p>
            <a:r>
              <a:rPr lang="en-US" dirty="0"/>
              <a:t>Determining Effectiveness or Ineffectiveness</a:t>
            </a:r>
          </a:p>
        </p:txBody>
      </p:sp>
      <p:sp>
        <p:nvSpPr>
          <p:cNvPr id="6" name="Content Placeholder 5">
            <a:extLst>
              <a:ext uri="{FF2B5EF4-FFF2-40B4-BE49-F238E27FC236}">
                <a16:creationId xmlns:a16="http://schemas.microsoft.com/office/drawing/2014/main" id="{E77A9D91-6BC4-982A-35F2-F9A4AB6EA59E}"/>
              </a:ext>
            </a:extLst>
          </p:cNvPr>
          <p:cNvSpPr>
            <a:spLocks noGrp="1"/>
          </p:cNvSpPr>
          <p:nvPr>
            <p:ph sz="quarter" idx="13"/>
          </p:nvPr>
        </p:nvSpPr>
        <p:spPr/>
        <p:txBody>
          <a:bodyPr/>
          <a:lstStyle/>
          <a:p>
            <a:pPr marL="0" indent="0">
              <a:buNone/>
            </a:pPr>
            <a:r>
              <a:rPr lang="en-US" dirty="0"/>
              <a:t>Identifying Whether a Strategy Has Been Effective</a:t>
            </a:r>
          </a:p>
        </p:txBody>
      </p:sp>
      <p:pic>
        <p:nvPicPr>
          <p:cNvPr id="7" name="Picture Placeholder 14">
            <a:extLst>
              <a:ext uri="{FF2B5EF4-FFF2-40B4-BE49-F238E27FC236}">
                <a16:creationId xmlns:a16="http://schemas.microsoft.com/office/drawing/2014/main" id="{113678AA-7D9A-6A36-728A-DDA67DC6F4D3}"/>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8176" r="18176"/>
          <a:stretch>
            <a:fillRect/>
          </a:stretch>
        </p:blipFill>
        <p:spPr>
          <a:xfrm>
            <a:off x="7569200" y="615950"/>
            <a:ext cx="3338513" cy="3490913"/>
          </a:xfrm>
        </p:spPr>
      </p:pic>
      <p:pic>
        <p:nvPicPr>
          <p:cNvPr id="8" name="Picture Placeholder 12">
            <a:extLst>
              <a:ext uri="{FF2B5EF4-FFF2-40B4-BE49-F238E27FC236}">
                <a16:creationId xmlns:a16="http://schemas.microsoft.com/office/drawing/2014/main" id="{947510C2-8563-0DDF-E074-650B0974D924}"/>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5886" r="15886"/>
          <a:stretch>
            <a:fillRect/>
          </a:stretch>
        </p:blipFill>
        <p:spPr>
          <a:xfrm>
            <a:off x="6669088" y="3429000"/>
            <a:ext cx="1919287" cy="2109788"/>
          </a:xfrm>
        </p:spPr>
      </p:pic>
      <p:pic>
        <p:nvPicPr>
          <p:cNvPr id="9" name="Picture Placeholder 16">
            <a:extLst>
              <a:ext uri="{FF2B5EF4-FFF2-40B4-BE49-F238E27FC236}">
                <a16:creationId xmlns:a16="http://schemas.microsoft.com/office/drawing/2014/main" id="{A58AE2F6-6732-1CB7-29C7-8EADD256B331}"/>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l="5203" r="5203"/>
          <a:stretch>
            <a:fillRect/>
          </a:stretch>
        </p:blipFill>
        <p:spPr>
          <a:xfrm>
            <a:off x="9018588" y="4383088"/>
            <a:ext cx="2219325" cy="1651000"/>
          </a:xfrm>
        </p:spPr>
      </p:pic>
    </p:spTree>
    <p:extLst>
      <p:ext uri="{BB962C8B-B14F-4D97-AF65-F5344CB8AC3E}">
        <p14:creationId xmlns:p14="http://schemas.microsoft.com/office/powerpoint/2010/main" val="597781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7D09-9923-1BBE-157B-B8C398B99629}"/>
              </a:ext>
            </a:extLst>
          </p:cNvPr>
          <p:cNvSpPr>
            <a:spLocks noGrp="1"/>
          </p:cNvSpPr>
          <p:nvPr>
            <p:ph type="title"/>
          </p:nvPr>
        </p:nvSpPr>
        <p:spPr/>
        <p:txBody>
          <a:bodyPr>
            <a:normAutofit/>
          </a:bodyPr>
          <a:lstStyle/>
          <a:p>
            <a:r>
              <a:rPr lang="en-US" sz="3000" cap="none" noProof="0" dirty="0"/>
              <a:t>Prompt 3: Effectiveness or Ineffectiveness </a:t>
            </a:r>
          </a:p>
        </p:txBody>
      </p:sp>
      <p:sp>
        <p:nvSpPr>
          <p:cNvPr id="5" name="Content Placeholder 4">
            <a:extLst>
              <a:ext uri="{FF2B5EF4-FFF2-40B4-BE49-F238E27FC236}">
                <a16:creationId xmlns:a16="http://schemas.microsoft.com/office/drawing/2014/main" id="{249A3D92-2F27-0D8F-57EA-2FB86485C2A5}"/>
              </a:ext>
            </a:extLst>
          </p:cNvPr>
          <p:cNvSpPr>
            <a:spLocks noGrp="1"/>
          </p:cNvSpPr>
          <p:nvPr>
            <p:ph sz="quarter" idx="13"/>
          </p:nvPr>
        </p:nvSpPr>
        <p:spPr>
          <a:xfrm>
            <a:off x="755650" y="1995488"/>
            <a:ext cx="10166350" cy="835847"/>
          </a:xfrm>
          <a:solidFill>
            <a:srgbClr val="DEEAF6"/>
          </a:solidFill>
        </p:spPr>
        <p:txBody>
          <a:bodyPr/>
          <a:lstStyle/>
          <a:p>
            <a:pPr marL="0" marR="0">
              <a:spcBef>
                <a:spcPts val="300"/>
              </a:spcBef>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description of the effectiveness or ineffectiveness of the specific actions to date in making progress toward the goal.</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C45323B2-4A04-0ABC-E090-E7F8FFFA12BC}"/>
              </a:ext>
            </a:extLst>
          </p:cNvPr>
          <p:cNvSpPr>
            <a:spLocks noGrp="1"/>
          </p:cNvSpPr>
          <p:nvPr>
            <p:ph sz="quarter" idx="14"/>
          </p:nvPr>
        </p:nvSpPr>
        <p:spPr>
          <a:xfrm>
            <a:off x="755650" y="2894767"/>
            <a:ext cx="10166350" cy="1720933"/>
          </a:xfrm>
          <a:ln>
            <a:solidFill>
              <a:srgbClr val="BDD6EE"/>
            </a:solidFill>
          </a:ln>
        </p:spPr>
        <p:txBody>
          <a:bodyPr/>
          <a:lstStyle/>
          <a:p>
            <a:pPr marL="0" marR="0">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[Respond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3755DC4-7E17-A3EA-FA38-48CB9C566F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542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69A1-3AEA-42E5-A41F-D7964D95D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F9BFB-4C6B-FC28-3C3A-19E5CDB0E221}"/>
              </a:ext>
            </a:extLst>
          </p:cNvPr>
          <p:cNvSpPr>
            <a:spLocks noGrp="1"/>
          </p:cNvSpPr>
          <p:nvPr>
            <p:ph type="title"/>
          </p:nvPr>
        </p:nvSpPr>
        <p:spPr>
          <a:xfrm>
            <a:off x="1050879" y="609601"/>
            <a:ext cx="9505664" cy="1216024"/>
          </a:xfrm>
        </p:spPr>
        <p:txBody>
          <a:bodyPr>
            <a:normAutofit/>
          </a:bodyPr>
          <a:lstStyle/>
          <a:p>
            <a:r>
              <a:rPr lang="en-US" noProof="0" dirty="0"/>
              <a:t>Prompt 3: Abridged Instructions</a:t>
            </a:r>
          </a:p>
        </p:txBody>
      </p:sp>
      <p:sp>
        <p:nvSpPr>
          <p:cNvPr id="11" name="Content Placeholder 10">
            <a:extLst>
              <a:ext uri="{FF2B5EF4-FFF2-40B4-BE49-F238E27FC236}">
                <a16:creationId xmlns:a16="http://schemas.microsoft.com/office/drawing/2014/main" id="{B5BCAF66-5E05-08D8-62BC-1F1D9A278D55}"/>
              </a:ext>
            </a:extLst>
          </p:cNvPr>
          <p:cNvSpPr>
            <a:spLocks noGrp="1"/>
          </p:cNvSpPr>
          <p:nvPr>
            <p:ph sz="quarter" idx="13"/>
          </p:nvPr>
        </p:nvSpPr>
        <p:spPr>
          <a:xfrm>
            <a:off x="1050925" y="1995488"/>
            <a:ext cx="9520238" cy="4051300"/>
          </a:xfrm>
        </p:spPr>
        <p:txBody>
          <a:bodyPr/>
          <a:lstStyle/>
          <a:p>
            <a:r>
              <a:rPr lang="en-US" noProof="0" dirty="0"/>
              <a:t>Instructions:</a:t>
            </a:r>
          </a:p>
          <a:p>
            <a:pPr lvl="1"/>
            <a:r>
              <a:rPr lang="en-US" noProof="0" dirty="0"/>
              <a:t>Describe the effectiveness or ineffectiveness of the specific actions in making progress toward the goal during the three-year LCAP cycle. “Effectiveness” means the degree to which the actions were successful in producing the desired result and “ineffectiveness” means that the actions did not produce any significant or desired result.</a:t>
            </a:r>
          </a:p>
          <a:p>
            <a:pPr lvl="1"/>
            <a:r>
              <a:rPr lang="en-US" noProof="0" dirty="0"/>
              <a:t>Beginning with the development of the 2024–25 LCAP, the LEA must change actions that have not proven effective over a three-year period.</a:t>
            </a:r>
          </a:p>
        </p:txBody>
      </p:sp>
      <p:sp>
        <p:nvSpPr>
          <p:cNvPr id="4" name="Slide Number Placeholder 3">
            <a:extLst>
              <a:ext uri="{FF2B5EF4-FFF2-40B4-BE49-F238E27FC236}">
                <a16:creationId xmlns:a16="http://schemas.microsoft.com/office/drawing/2014/main" id="{1043B06D-CC9F-5821-A456-D1D6D6A7765A}"/>
              </a:ext>
            </a:extLst>
          </p:cNvPr>
          <p:cNvSpPr>
            <a:spLocks noGrp="1"/>
          </p:cNvSpPr>
          <p:nvPr>
            <p:ph type="sldNum" sz="quarter" idx="12"/>
          </p:nvPr>
        </p:nvSpPr>
        <p:spPr>
          <a:xfrm>
            <a:off x="11558016" y="3136392"/>
            <a:ext cx="545911" cy="580029"/>
          </a:xfrm>
        </p:spPr>
        <p:txBody>
          <a:bodyPr/>
          <a:lstStyle/>
          <a:p>
            <a:fld id="{1E47FE53-EBF0-4DA7-9D9D-CC1C3A20F3CB}" type="slidenum">
              <a:rPr lang="en-US" noProof="0" smtClean="0"/>
              <a:pPr/>
              <a:t>68</a:t>
            </a:fld>
            <a:endParaRPr lang="en-US" noProof="0" dirty="0"/>
          </a:p>
        </p:txBody>
      </p:sp>
    </p:spTree>
    <p:extLst>
      <p:ext uri="{BB962C8B-B14F-4D97-AF65-F5344CB8AC3E}">
        <p14:creationId xmlns:p14="http://schemas.microsoft.com/office/powerpoint/2010/main" val="2971813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0228-8094-420F-720D-FEDB4925C7BA}"/>
              </a:ext>
            </a:extLst>
          </p:cNvPr>
          <p:cNvSpPr>
            <a:spLocks noGrp="1"/>
          </p:cNvSpPr>
          <p:nvPr>
            <p:ph type="title"/>
          </p:nvPr>
        </p:nvSpPr>
        <p:spPr/>
        <p:txBody>
          <a:bodyPr/>
          <a:lstStyle/>
          <a:p>
            <a:r>
              <a:rPr lang="en-US" dirty="0"/>
              <a:t>Was this Action Effective?</a:t>
            </a:r>
          </a:p>
        </p:txBody>
      </p:sp>
      <p:sp>
        <p:nvSpPr>
          <p:cNvPr id="5" name="Content Placeholder 4">
            <a:extLst>
              <a:ext uri="{FF2B5EF4-FFF2-40B4-BE49-F238E27FC236}">
                <a16:creationId xmlns:a16="http://schemas.microsoft.com/office/drawing/2014/main" id="{B71F0747-B218-A8EA-581E-5571797A67DA}"/>
              </a:ext>
            </a:extLst>
          </p:cNvPr>
          <p:cNvSpPr>
            <a:spLocks noGrp="1"/>
          </p:cNvSpPr>
          <p:nvPr>
            <p:ph sz="quarter" idx="13"/>
          </p:nvPr>
        </p:nvSpPr>
        <p:spPr>
          <a:xfrm>
            <a:off x="1050925" y="1995488"/>
            <a:ext cx="9520238" cy="4585828"/>
          </a:xfrm>
        </p:spPr>
        <p:txBody>
          <a:bodyPr>
            <a:normAutofit lnSpcReduction="10000"/>
          </a:bodyPr>
          <a:lstStyle/>
          <a:p>
            <a:r>
              <a:rPr lang="en-US" dirty="0"/>
              <a:t>Effectiveness = Did the strategy/action produce the intended outcomes—for the students it was designed to support—beyond what would have happened otherwise?</a:t>
            </a:r>
          </a:p>
          <a:p>
            <a:r>
              <a:rPr lang="en-US" dirty="0"/>
              <a:t>To answer that, we need seven components:</a:t>
            </a:r>
          </a:p>
          <a:p>
            <a:pPr marL="731520" lvl="1" indent="-457200">
              <a:buSzPct val="100000"/>
              <a:buFont typeface="+mj-lt"/>
              <a:buAutoNum type="arabicPeriod"/>
            </a:pPr>
            <a:r>
              <a:rPr lang="en-US" dirty="0"/>
              <a:t>Comparison of Outcomes Against Clear, Predefined Goals</a:t>
            </a:r>
          </a:p>
          <a:p>
            <a:pPr marL="731520" lvl="1" indent="-457200">
              <a:buSzPct val="100000"/>
              <a:buFont typeface="+mj-lt"/>
              <a:buAutoNum type="arabicPeriod"/>
            </a:pPr>
            <a:r>
              <a:rPr lang="en-US" dirty="0"/>
              <a:t>Multiple Data Sources (Triangulation)</a:t>
            </a:r>
          </a:p>
          <a:p>
            <a:pPr marL="731520" lvl="1" indent="-457200">
              <a:buSzPct val="100000"/>
              <a:buFont typeface="+mj-lt"/>
              <a:buAutoNum type="arabicPeriod"/>
            </a:pPr>
            <a:r>
              <a:rPr lang="en-US" dirty="0"/>
              <a:t>Comparison Against a Baseline </a:t>
            </a:r>
          </a:p>
          <a:p>
            <a:pPr marL="731520" lvl="1" indent="-457200">
              <a:buSzPct val="100000"/>
              <a:buFont typeface="+mj-lt"/>
              <a:buAutoNum type="arabicPeriod"/>
            </a:pPr>
            <a:r>
              <a:rPr lang="en-US" dirty="0"/>
              <a:t>Whether Improvements Occurred Across Student Groups</a:t>
            </a:r>
          </a:p>
          <a:p>
            <a:pPr marL="731520" lvl="1" indent="-457200">
              <a:buSzPct val="100000"/>
              <a:buFont typeface="+mj-lt"/>
              <a:buAutoNum type="arabicPeriod"/>
            </a:pPr>
            <a:r>
              <a:rPr lang="en-US" dirty="0"/>
              <a:t>Examine Implementation Fidelity </a:t>
            </a:r>
          </a:p>
          <a:p>
            <a:pPr marL="731520" lvl="1" indent="-457200">
              <a:buSzPct val="100000"/>
              <a:buFont typeface="+mj-lt"/>
              <a:buAutoNum type="arabicPeriod"/>
            </a:pPr>
            <a:r>
              <a:rPr lang="en-US" dirty="0"/>
              <a:t>Analyze Return on Investment </a:t>
            </a:r>
          </a:p>
          <a:p>
            <a:pPr marL="731520" lvl="1" indent="-457200">
              <a:buSzPct val="100000"/>
              <a:buFont typeface="+mj-lt"/>
              <a:buAutoNum type="arabicPeriod"/>
            </a:pPr>
            <a:r>
              <a:rPr lang="en-US" dirty="0"/>
              <a:t>Evidence of Sustainability</a:t>
            </a:r>
          </a:p>
        </p:txBody>
      </p:sp>
      <p:sp>
        <p:nvSpPr>
          <p:cNvPr id="4" name="Slide Number Placeholder 3">
            <a:extLst>
              <a:ext uri="{FF2B5EF4-FFF2-40B4-BE49-F238E27FC236}">
                <a16:creationId xmlns:a16="http://schemas.microsoft.com/office/drawing/2014/main" id="{08A872B3-9F7D-3FD9-CF02-B7638071C0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6392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5B82A-4ED9-AE77-BEC5-4834F363A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93195-5817-319D-05B6-8B5D4063D6A5}"/>
              </a:ext>
            </a:extLst>
          </p:cNvPr>
          <p:cNvSpPr>
            <a:spLocks noGrp="1"/>
          </p:cNvSpPr>
          <p:nvPr>
            <p:ph type="title"/>
          </p:nvPr>
        </p:nvSpPr>
        <p:spPr/>
        <p:txBody>
          <a:bodyPr>
            <a:normAutofit/>
          </a:bodyPr>
          <a:lstStyle/>
          <a:p>
            <a:r>
              <a:rPr lang="en-US" sz="3000" cap="none" dirty="0"/>
              <a:t>Current LCAP Cycle:</a:t>
            </a:r>
            <a:br>
              <a:rPr lang="en-US" sz="3000" cap="none" dirty="0"/>
            </a:br>
            <a:r>
              <a:rPr lang="en-US" sz="3000" cap="none" dirty="0"/>
              <a:t>School districts and COEs</a:t>
            </a:r>
          </a:p>
        </p:txBody>
      </p:sp>
      <p:pic>
        <p:nvPicPr>
          <p:cNvPr id="9" name="Content Placeholder 8" descr="Cyclical graphic divided into 3 parts: Year 1 (2024-25), Year 2 (2025-26), and Year 3 (2026-27)">
            <a:extLst>
              <a:ext uri="{FF2B5EF4-FFF2-40B4-BE49-F238E27FC236}">
                <a16:creationId xmlns:a16="http://schemas.microsoft.com/office/drawing/2014/main" id="{40067E7F-8480-EB74-2284-0DEA7D91D66B}"/>
              </a:ext>
            </a:extLst>
          </p:cNvPr>
          <p:cNvPicPr>
            <a:picLocks noGrp="1" noChangeAspect="1"/>
          </p:cNvPicPr>
          <p:nvPr>
            <p:ph sz="quarter" idx="13"/>
          </p:nvPr>
        </p:nvPicPr>
        <p:blipFill>
          <a:blip r:embed="rId2"/>
          <a:stretch>
            <a:fillRect/>
          </a:stretch>
        </p:blipFill>
        <p:spPr>
          <a:xfrm>
            <a:off x="4401518" y="465388"/>
            <a:ext cx="5827363" cy="5893209"/>
          </a:xfrm>
          <a:prstGeom prst="rect">
            <a:avLst/>
          </a:prstGeom>
        </p:spPr>
      </p:pic>
      <p:sp>
        <p:nvSpPr>
          <p:cNvPr id="4" name="Slide Number Placeholder 3">
            <a:extLst>
              <a:ext uri="{FF2B5EF4-FFF2-40B4-BE49-F238E27FC236}">
                <a16:creationId xmlns:a16="http://schemas.microsoft.com/office/drawing/2014/main" id="{46FFC67F-DF42-F58A-6086-5C38CEB46D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300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2C88-5D3C-BAA6-49AB-8280022CE457}"/>
              </a:ext>
            </a:extLst>
          </p:cNvPr>
          <p:cNvSpPr>
            <a:spLocks noGrp="1"/>
          </p:cNvSpPr>
          <p:nvPr>
            <p:ph type="title"/>
          </p:nvPr>
        </p:nvSpPr>
        <p:spPr/>
        <p:txBody>
          <a:bodyPr/>
          <a:lstStyle/>
          <a:p>
            <a:r>
              <a:rPr lang="en-US" dirty="0"/>
              <a:t>1. Comparison of Outcomes Against Clear, Predefined Goals</a:t>
            </a:r>
          </a:p>
        </p:txBody>
      </p:sp>
      <p:sp>
        <p:nvSpPr>
          <p:cNvPr id="5" name="Content Placeholder 4">
            <a:extLst>
              <a:ext uri="{FF2B5EF4-FFF2-40B4-BE49-F238E27FC236}">
                <a16:creationId xmlns:a16="http://schemas.microsoft.com/office/drawing/2014/main" id="{E2F54B01-D0DE-7574-B547-E4A8B174C669}"/>
              </a:ext>
            </a:extLst>
          </p:cNvPr>
          <p:cNvSpPr>
            <a:spLocks noGrp="1"/>
          </p:cNvSpPr>
          <p:nvPr>
            <p:ph sz="quarter" idx="13"/>
          </p:nvPr>
        </p:nvSpPr>
        <p:spPr/>
        <p:txBody>
          <a:bodyPr>
            <a:normAutofit lnSpcReduction="10000"/>
          </a:bodyPr>
          <a:lstStyle/>
          <a:p>
            <a:r>
              <a:rPr lang="en-US" dirty="0"/>
              <a:t>A strategy can't be judged without knowing:</a:t>
            </a:r>
          </a:p>
          <a:p>
            <a:pPr lvl="1"/>
            <a:r>
              <a:rPr lang="en-US" dirty="0"/>
              <a:t>What was supposed to improve?</a:t>
            </a:r>
          </a:p>
          <a:p>
            <a:pPr lvl="1"/>
            <a:r>
              <a:rPr lang="en-US" dirty="0"/>
              <a:t>By how much?</a:t>
            </a:r>
          </a:p>
          <a:p>
            <a:pPr lvl="1"/>
            <a:r>
              <a:rPr lang="en-US" dirty="0"/>
              <a:t>For which students?</a:t>
            </a:r>
          </a:p>
          <a:p>
            <a:pPr lvl="1"/>
            <a:r>
              <a:rPr lang="en-US" dirty="0"/>
              <a:t>In what timeframe?</a:t>
            </a:r>
          </a:p>
          <a:p>
            <a:r>
              <a:rPr lang="en-US" dirty="0"/>
              <a:t>Sample measurable goal:</a:t>
            </a:r>
          </a:p>
          <a:p>
            <a:pPr lvl="1"/>
            <a:r>
              <a:rPr lang="en-US" dirty="0"/>
              <a:t>Reduce chronic absenteeism by 20% among targeted students by spring.</a:t>
            </a:r>
          </a:p>
          <a:p>
            <a:r>
              <a:rPr lang="en-US" dirty="0"/>
              <a:t>If outcomes don’t match the goals, the strategy likely wasn’t effective.</a:t>
            </a:r>
          </a:p>
        </p:txBody>
      </p:sp>
      <p:sp>
        <p:nvSpPr>
          <p:cNvPr id="4" name="Slide Number Placeholder 3">
            <a:extLst>
              <a:ext uri="{FF2B5EF4-FFF2-40B4-BE49-F238E27FC236}">
                <a16:creationId xmlns:a16="http://schemas.microsoft.com/office/drawing/2014/main" id="{0B77EA03-7116-E43C-1231-CB4E0D36BF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086824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40BD-6BFD-7DBD-57A7-931C24945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EB494-803F-E028-B4F8-7DF70FF1FE52}"/>
              </a:ext>
            </a:extLst>
          </p:cNvPr>
          <p:cNvSpPr>
            <a:spLocks noGrp="1"/>
          </p:cNvSpPr>
          <p:nvPr>
            <p:ph type="title"/>
          </p:nvPr>
        </p:nvSpPr>
        <p:spPr>
          <a:xfrm>
            <a:off x="1095849" y="0"/>
            <a:ext cx="9505664" cy="838238"/>
          </a:xfrm>
        </p:spPr>
        <p:txBody>
          <a:bodyPr>
            <a:normAutofit/>
          </a:bodyPr>
          <a:lstStyle/>
          <a:p>
            <a:r>
              <a:rPr lang="en-US" sz="3000" cap="none" noProof="0" dirty="0"/>
              <a:t>Example of A Metric (4)</a:t>
            </a:r>
          </a:p>
        </p:txBody>
      </p:sp>
      <p:graphicFrame>
        <p:nvGraphicFramePr>
          <p:cNvPr id="5" name="Content Placeholder 4" descr="Example of a metric">
            <a:extLst>
              <a:ext uri="{FF2B5EF4-FFF2-40B4-BE49-F238E27FC236}">
                <a16:creationId xmlns:a16="http://schemas.microsoft.com/office/drawing/2014/main" id="{74E08ABC-8240-C777-0C6A-9CCF3EFFD812}"/>
              </a:ext>
            </a:extLst>
          </p:cNvPr>
          <p:cNvGraphicFramePr>
            <a:graphicFrameLocks noGrp="1"/>
          </p:cNvGraphicFramePr>
          <p:nvPr>
            <p:ph sz="quarter" idx="13"/>
            <p:extLst>
              <p:ext uri="{D42A27DB-BD31-4B8C-83A1-F6EECF244321}">
                <p14:modId xmlns:p14="http://schemas.microsoft.com/office/powerpoint/2010/main" val="854891893"/>
              </p:ext>
            </p:extLst>
          </p:nvPr>
        </p:nvGraphicFramePr>
        <p:xfrm>
          <a:off x="88073" y="838238"/>
          <a:ext cx="11334432" cy="5576113"/>
        </p:xfrm>
        <a:graphic>
          <a:graphicData uri="http://schemas.openxmlformats.org/drawingml/2006/table">
            <a:tbl>
              <a:tblPr firstRow="1" bandRow="1">
                <a:tableStyleId>{5C22544A-7EE6-4342-B048-85BDC9FD1C3A}</a:tableStyleId>
              </a:tblPr>
              <a:tblGrid>
                <a:gridCol w="3434616">
                  <a:extLst>
                    <a:ext uri="{9D8B030D-6E8A-4147-A177-3AD203B41FA5}">
                      <a16:colId xmlns:a16="http://schemas.microsoft.com/office/drawing/2014/main" val="4233643104"/>
                    </a:ext>
                  </a:extLst>
                </a:gridCol>
                <a:gridCol w="2098622">
                  <a:extLst>
                    <a:ext uri="{9D8B030D-6E8A-4147-A177-3AD203B41FA5}">
                      <a16:colId xmlns:a16="http://schemas.microsoft.com/office/drawing/2014/main" val="1800323796"/>
                    </a:ext>
                  </a:extLst>
                </a:gridCol>
                <a:gridCol w="1454046">
                  <a:extLst>
                    <a:ext uri="{9D8B030D-6E8A-4147-A177-3AD203B41FA5}">
                      <a16:colId xmlns:a16="http://schemas.microsoft.com/office/drawing/2014/main" val="1438074474"/>
                    </a:ext>
                  </a:extLst>
                </a:gridCol>
                <a:gridCol w="1334125">
                  <a:extLst>
                    <a:ext uri="{9D8B030D-6E8A-4147-A177-3AD203B41FA5}">
                      <a16:colId xmlns:a16="http://schemas.microsoft.com/office/drawing/2014/main" val="373495600"/>
                    </a:ext>
                  </a:extLst>
                </a:gridCol>
                <a:gridCol w="1484026">
                  <a:extLst>
                    <a:ext uri="{9D8B030D-6E8A-4147-A177-3AD203B41FA5}">
                      <a16:colId xmlns:a16="http://schemas.microsoft.com/office/drawing/2014/main" val="2604247528"/>
                    </a:ext>
                  </a:extLst>
                </a:gridCol>
                <a:gridCol w="1528997">
                  <a:extLst>
                    <a:ext uri="{9D8B030D-6E8A-4147-A177-3AD203B41FA5}">
                      <a16:colId xmlns:a16="http://schemas.microsoft.com/office/drawing/2014/main" val="1800814351"/>
                    </a:ext>
                  </a:extLst>
                </a:gridCol>
              </a:tblGrid>
              <a:tr h="1552753">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Metric</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Baseline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1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Year 2 Outcome</a:t>
                      </a:r>
                      <a:r>
                        <a:rPr lang="en-US" sz="2400" b="0" noProof="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endParaRPr lang="en-US" sz="2400" b="0" noProof="0" dirty="0">
                        <a:solidFill>
                          <a:srgbClr val="FF000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Target for Year 3 Outcome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Current Difference from Baseline</a:t>
                      </a:r>
                      <a:endParaRPr lang="en-US" sz="2400" b="0" noProof="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980121608"/>
                  </a:ext>
                </a:extLst>
              </a:tr>
              <a:tr h="3041238">
                <a:tc>
                  <a:txBody>
                    <a:bodyPr/>
                    <a:lstStyle/>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Percentage of correct responses on the Interim District Common Assessment (Math) reported by student groups</a:t>
                      </a:r>
                    </a:p>
                    <a:p>
                      <a:pPr lvl="0" algn="l">
                        <a:lnSpc>
                          <a:spcPct val="100000"/>
                        </a:lnSpc>
                        <a:spcBef>
                          <a:spcPts val="0"/>
                        </a:spcBef>
                        <a:spcAft>
                          <a:spcPts val="0"/>
                        </a:spcAft>
                        <a:buNone/>
                      </a:pPr>
                      <a:endParaRPr lang="en-US" sz="2400" b="0" i="0" u="none" strike="noStrike" noProof="0" dirty="0">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Source: District Common Assessment Performance (Math)</a:t>
                      </a:r>
                      <a:endParaRPr lang="en-US" sz="2400" noProof="0" dirty="0">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Students (All):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Low Income (LI): 63%</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African American (AA): 60%</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American Indian (AI):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(2023-24)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72%</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65%</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66%</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68%</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76%</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69%</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72%</a:t>
                      </a: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extLst>
                  <a:ext uri="{0D108BD9-81ED-4DB2-BD59-A6C34878D82A}">
                    <a16:rowId xmlns:a16="http://schemas.microsoft.com/office/drawing/2014/main" val="1356120969"/>
                  </a:ext>
                </a:extLst>
              </a:tr>
            </a:tbl>
          </a:graphicData>
        </a:graphic>
      </p:graphicFrame>
      <p:sp>
        <p:nvSpPr>
          <p:cNvPr id="6" name="Slide Number Placeholder 5">
            <a:extLst>
              <a:ext uri="{FF2B5EF4-FFF2-40B4-BE49-F238E27FC236}">
                <a16:creationId xmlns:a16="http://schemas.microsoft.com/office/drawing/2014/main" id="{4FF48C1A-662C-50AB-C353-AC6B8344C0F3}"/>
              </a:ext>
            </a:extLst>
          </p:cNvPr>
          <p:cNvSpPr>
            <a:spLocks noGrp="1"/>
          </p:cNvSpPr>
          <p:nvPr>
            <p:ph type="sldNum" sz="quarter" idx="12"/>
          </p:nvPr>
        </p:nvSpPr>
        <p:spPr>
          <a:xfrm>
            <a:off x="11558016" y="3136392"/>
            <a:ext cx="545911" cy="580029"/>
          </a:xfrm>
        </p:spPr>
        <p:txBody>
          <a:bodyPr/>
          <a:lstStyle/>
          <a:p>
            <a:fld id="{4CE482DC-2269-4F26-9D2A-7E44B1A4CD85}" type="slidenum">
              <a:rPr lang="en-US" sz="2400" noProof="0" smtClean="0"/>
              <a:pPr/>
              <a:t>71</a:t>
            </a:fld>
            <a:endParaRPr lang="en-US" sz="2400" noProof="0" dirty="0"/>
          </a:p>
        </p:txBody>
      </p:sp>
    </p:spTree>
    <p:extLst>
      <p:ext uri="{BB962C8B-B14F-4D97-AF65-F5344CB8AC3E}">
        <p14:creationId xmlns:p14="http://schemas.microsoft.com/office/powerpoint/2010/main" val="3394556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0DE7-B890-CA6D-F64A-1CF16F66C6B9}"/>
              </a:ext>
            </a:extLst>
          </p:cNvPr>
          <p:cNvSpPr>
            <a:spLocks noGrp="1"/>
          </p:cNvSpPr>
          <p:nvPr>
            <p:ph type="title"/>
          </p:nvPr>
        </p:nvSpPr>
        <p:spPr/>
        <p:txBody>
          <a:bodyPr/>
          <a:lstStyle/>
          <a:p>
            <a:r>
              <a:rPr lang="en-US" dirty="0"/>
              <a:t>2. Multiple Data Sources (Triangulation)</a:t>
            </a:r>
          </a:p>
        </p:txBody>
      </p:sp>
      <p:sp>
        <p:nvSpPr>
          <p:cNvPr id="5" name="Content Placeholder 4">
            <a:extLst>
              <a:ext uri="{FF2B5EF4-FFF2-40B4-BE49-F238E27FC236}">
                <a16:creationId xmlns:a16="http://schemas.microsoft.com/office/drawing/2014/main" id="{AEE5564A-2B1E-66DC-EBFD-93C823708EEC}"/>
              </a:ext>
            </a:extLst>
          </p:cNvPr>
          <p:cNvSpPr>
            <a:spLocks noGrp="1"/>
          </p:cNvSpPr>
          <p:nvPr>
            <p:ph sz="quarter" idx="13"/>
          </p:nvPr>
        </p:nvSpPr>
        <p:spPr>
          <a:xfrm>
            <a:off x="1050878" y="1995488"/>
            <a:ext cx="9921921" cy="4585828"/>
          </a:xfrm>
        </p:spPr>
        <p:txBody>
          <a:bodyPr>
            <a:normAutofit/>
          </a:bodyPr>
          <a:lstStyle/>
          <a:p>
            <a:r>
              <a:rPr lang="en-US" dirty="0"/>
              <a:t>As has already been mentioned, LEAs should look at several types of evidence—never just one.</a:t>
            </a:r>
          </a:p>
          <a:p>
            <a:pPr lvl="1"/>
            <a:r>
              <a:rPr lang="en-US" dirty="0"/>
              <a:t>Quantitative Outcomes</a:t>
            </a:r>
          </a:p>
          <a:p>
            <a:pPr lvl="2"/>
            <a:r>
              <a:rPr lang="en-US" dirty="0"/>
              <a:t>State assessments, benchmark or interim assessments, attendance and discipline data, etc.</a:t>
            </a:r>
          </a:p>
          <a:p>
            <a:pPr lvl="1"/>
            <a:r>
              <a:rPr lang="en-US" dirty="0"/>
              <a:t>Qualitative Evidence</a:t>
            </a:r>
          </a:p>
          <a:p>
            <a:pPr lvl="2"/>
            <a:r>
              <a:rPr lang="en-US" dirty="0"/>
              <a:t>	Classroom observations, student focus groups, teacher feedback, family feedback, etc.</a:t>
            </a:r>
          </a:p>
          <a:p>
            <a:r>
              <a:rPr lang="en-US" dirty="0"/>
              <a:t>Qualitative data helps explain </a:t>
            </a:r>
            <a:r>
              <a:rPr lang="en-US" i="1" dirty="0"/>
              <a:t>why</a:t>
            </a:r>
            <a:r>
              <a:rPr lang="en-US" dirty="0"/>
              <a:t> the numbers look the way they do.</a:t>
            </a:r>
          </a:p>
        </p:txBody>
      </p:sp>
      <p:sp>
        <p:nvSpPr>
          <p:cNvPr id="4" name="Slide Number Placeholder 3">
            <a:extLst>
              <a:ext uri="{FF2B5EF4-FFF2-40B4-BE49-F238E27FC236}">
                <a16:creationId xmlns:a16="http://schemas.microsoft.com/office/drawing/2014/main" id="{94AE484D-DF4C-B9E7-0ECF-08CE4CCCDB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790487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43E6-6B73-FBA2-1F3F-3BA9A244F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00B0E-171A-E998-34A0-C02A41607A40}"/>
              </a:ext>
            </a:extLst>
          </p:cNvPr>
          <p:cNvSpPr>
            <a:spLocks noGrp="1"/>
          </p:cNvSpPr>
          <p:nvPr>
            <p:ph type="title"/>
          </p:nvPr>
        </p:nvSpPr>
        <p:spPr/>
        <p:txBody>
          <a:bodyPr/>
          <a:lstStyle/>
          <a:p>
            <a:r>
              <a:rPr lang="en-US" dirty="0"/>
              <a:t>3. Compare Against a Baseline or Counterfactual (1)</a:t>
            </a:r>
          </a:p>
        </p:txBody>
      </p:sp>
      <p:sp>
        <p:nvSpPr>
          <p:cNvPr id="5" name="Content Placeholder 4">
            <a:extLst>
              <a:ext uri="{FF2B5EF4-FFF2-40B4-BE49-F238E27FC236}">
                <a16:creationId xmlns:a16="http://schemas.microsoft.com/office/drawing/2014/main" id="{5DF9C97A-D274-96AB-46DD-FD81C32646EB}"/>
              </a:ext>
            </a:extLst>
          </p:cNvPr>
          <p:cNvSpPr>
            <a:spLocks noGrp="1"/>
          </p:cNvSpPr>
          <p:nvPr>
            <p:ph sz="quarter" idx="13"/>
          </p:nvPr>
        </p:nvSpPr>
        <p:spPr/>
        <p:txBody>
          <a:bodyPr>
            <a:normAutofit/>
          </a:bodyPr>
          <a:lstStyle/>
          <a:p>
            <a:r>
              <a:rPr lang="en-US" dirty="0"/>
              <a:t>To understand effectiveness, ask:</a:t>
            </a:r>
          </a:p>
          <a:p>
            <a:pPr lvl="1"/>
            <a:r>
              <a:rPr lang="en-US" b="1" dirty="0"/>
              <a:t>“How do we know this improvement wouldn’t have happened anyway?”</a:t>
            </a:r>
            <a:endParaRPr lang="en-US" dirty="0"/>
          </a:p>
          <a:p>
            <a:r>
              <a:rPr lang="en-US" dirty="0"/>
              <a:t>Ways to compare:</a:t>
            </a:r>
          </a:p>
          <a:p>
            <a:pPr lvl="1"/>
            <a:r>
              <a:rPr lang="en-US" b="1" dirty="0"/>
              <a:t>Before vs. After (Baseline Comparison)</a:t>
            </a:r>
            <a:endParaRPr lang="en-US" dirty="0"/>
          </a:p>
          <a:p>
            <a:pPr lvl="2"/>
            <a:r>
              <a:rPr lang="en-US" dirty="0"/>
              <a:t>Compare current results to prior years</a:t>
            </a:r>
          </a:p>
          <a:p>
            <a:pPr lvl="2"/>
            <a:r>
              <a:rPr lang="en-US" dirty="0"/>
              <a:t>Check whether trends improved more rapidly after the strategy was introduced</a:t>
            </a:r>
          </a:p>
        </p:txBody>
      </p:sp>
      <p:sp>
        <p:nvSpPr>
          <p:cNvPr id="4" name="Slide Number Placeholder 3">
            <a:extLst>
              <a:ext uri="{FF2B5EF4-FFF2-40B4-BE49-F238E27FC236}">
                <a16:creationId xmlns:a16="http://schemas.microsoft.com/office/drawing/2014/main" id="{E9890DD2-D301-8B5D-53AF-CA06DD61C2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867242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03318-4435-7E71-1262-4B703040D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ACCDC-8B3C-7762-E664-4E05D4BBCB49}"/>
              </a:ext>
            </a:extLst>
          </p:cNvPr>
          <p:cNvSpPr>
            <a:spLocks noGrp="1"/>
          </p:cNvSpPr>
          <p:nvPr>
            <p:ph type="title"/>
          </p:nvPr>
        </p:nvSpPr>
        <p:spPr/>
        <p:txBody>
          <a:bodyPr/>
          <a:lstStyle/>
          <a:p>
            <a:r>
              <a:rPr lang="en-US" dirty="0"/>
              <a:t>3. Compare Against a Baseline or Counterfactual (2)</a:t>
            </a:r>
          </a:p>
        </p:txBody>
      </p:sp>
      <p:sp>
        <p:nvSpPr>
          <p:cNvPr id="5" name="Content Placeholder 4">
            <a:extLst>
              <a:ext uri="{FF2B5EF4-FFF2-40B4-BE49-F238E27FC236}">
                <a16:creationId xmlns:a16="http://schemas.microsoft.com/office/drawing/2014/main" id="{1B62F447-B751-26FA-3257-AC843CD27C09}"/>
              </a:ext>
            </a:extLst>
          </p:cNvPr>
          <p:cNvSpPr>
            <a:spLocks noGrp="1"/>
          </p:cNvSpPr>
          <p:nvPr>
            <p:ph sz="quarter" idx="13"/>
          </p:nvPr>
        </p:nvSpPr>
        <p:spPr/>
        <p:txBody>
          <a:bodyPr>
            <a:normAutofit/>
          </a:bodyPr>
          <a:lstStyle/>
          <a:p>
            <a:pPr marL="0" indent="0">
              <a:buNone/>
            </a:pPr>
            <a:r>
              <a:rPr lang="en-US" dirty="0"/>
              <a:t>(Continued)</a:t>
            </a:r>
          </a:p>
          <a:p>
            <a:pPr lvl="1"/>
            <a:r>
              <a:rPr lang="en-US" b="1" dirty="0"/>
              <a:t>Across Groups (Comparison Groups)</a:t>
            </a:r>
            <a:endParaRPr lang="en-US" dirty="0"/>
          </a:p>
          <a:p>
            <a:pPr lvl="2"/>
            <a:r>
              <a:rPr lang="en-US" dirty="0"/>
              <a:t>Compare participating classrooms/schools to similar ones not using the strategy</a:t>
            </a:r>
          </a:p>
          <a:p>
            <a:pPr lvl="2"/>
            <a:r>
              <a:rPr lang="en-US" dirty="0"/>
              <a:t>Compare targeted students to non-targeted peers</a:t>
            </a:r>
          </a:p>
          <a:p>
            <a:pPr lvl="1"/>
            <a:r>
              <a:rPr lang="en-US" b="1" dirty="0"/>
              <a:t>Against State or District Trends</a:t>
            </a:r>
            <a:endParaRPr lang="en-US" dirty="0"/>
          </a:p>
          <a:p>
            <a:pPr lvl="2"/>
            <a:r>
              <a:rPr lang="en-US" dirty="0"/>
              <a:t>If your scores increased 3% but everyone else increased 7%, your strategy may not be the driver of improvement.</a:t>
            </a:r>
          </a:p>
          <a:p>
            <a:pPr marL="0" indent="0">
              <a:buNone/>
            </a:pPr>
            <a:r>
              <a:rPr lang="en-US" dirty="0"/>
              <a:t>This avoids false conclusions.</a:t>
            </a:r>
          </a:p>
        </p:txBody>
      </p:sp>
      <p:sp>
        <p:nvSpPr>
          <p:cNvPr id="4" name="Slide Number Placeholder 3">
            <a:extLst>
              <a:ext uri="{FF2B5EF4-FFF2-40B4-BE49-F238E27FC236}">
                <a16:creationId xmlns:a16="http://schemas.microsoft.com/office/drawing/2014/main" id="{311DAF1B-CC26-E33D-B46D-58C01FB100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543266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04D8-ECAA-60AC-01DE-AEF55650F394}"/>
              </a:ext>
            </a:extLst>
          </p:cNvPr>
          <p:cNvSpPr>
            <a:spLocks noGrp="1"/>
          </p:cNvSpPr>
          <p:nvPr>
            <p:ph type="title"/>
          </p:nvPr>
        </p:nvSpPr>
        <p:spPr/>
        <p:txBody>
          <a:bodyPr>
            <a:normAutofit/>
          </a:bodyPr>
          <a:lstStyle/>
          <a:p>
            <a:r>
              <a:rPr lang="en-US" dirty="0"/>
              <a:t>4. Check Whether Improvements Occurred Across Student Groups</a:t>
            </a:r>
          </a:p>
        </p:txBody>
      </p:sp>
      <p:sp>
        <p:nvSpPr>
          <p:cNvPr id="5" name="Content Placeholder 4">
            <a:extLst>
              <a:ext uri="{FF2B5EF4-FFF2-40B4-BE49-F238E27FC236}">
                <a16:creationId xmlns:a16="http://schemas.microsoft.com/office/drawing/2014/main" id="{7AEA4CF0-1179-03D8-7976-CA56984B0C23}"/>
              </a:ext>
            </a:extLst>
          </p:cNvPr>
          <p:cNvSpPr>
            <a:spLocks noGrp="1"/>
          </p:cNvSpPr>
          <p:nvPr>
            <p:ph sz="quarter" idx="13"/>
          </p:nvPr>
        </p:nvSpPr>
        <p:spPr/>
        <p:txBody>
          <a:bodyPr>
            <a:normAutofit lnSpcReduction="10000"/>
          </a:bodyPr>
          <a:lstStyle/>
          <a:p>
            <a:r>
              <a:rPr lang="en-US" dirty="0"/>
              <a:t>A strategy is truly effective only if:</a:t>
            </a:r>
          </a:p>
          <a:p>
            <a:pPr lvl="1"/>
            <a:r>
              <a:rPr lang="en-US" dirty="0"/>
              <a:t>Gains are </a:t>
            </a:r>
            <a:r>
              <a:rPr lang="en-US" b="1" dirty="0"/>
              <a:t>equitable</a:t>
            </a:r>
            <a:endParaRPr lang="en-US" dirty="0"/>
          </a:p>
          <a:p>
            <a:pPr lvl="1"/>
            <a:r>
              <a:rPr lang="en-US" dirty="0"/>
              <a:t>Gaps </a:t>
            </a:r>
            <a:r>
              <a:rPr lang="en-US" b="1" dirty="0"/>
              <a:t>narrow</a:t>
            </a:r>
            <a:endParaRPr lang="en-US" dirty="0"/>
          </a:p>
          <a:p>
            <a:pPr lvl="1"/>
            <a:r>
              <a:rPr lang="en-US" dirty="0"/>
              <a:t>Impact is </a:t>
            </a:r>
            <a:r>
              <a:rPr lang="en-US" b="1" dirty="0"/>
              <a:t>reliable across subgroups</a:t>
            </a:r>
            <a:endParaRPr lang="en-US" dirty="0"/>
          </a:p>
          <a:p>
            <a:r>
              <a:rPr lang="en-US" dirty="0"/>
              <a:t>Look at:</a:t>
            </a:r>
          </a:p>
          <a:p>
            <a:pPr lvl="1"/>
            <a:r>
              <a:rPr lang="en-US" dirty="0"/>
              <a:t>Race/ethnicity, English learner status, students with disabilities, socioeconomic groups, foster/homeless youth, grade levels, etc.</a:t>
            </a:r>
          </a:p>
          <a:p>
            <a:r>
              <a:rPr lang="en-US" dirty="0"/>
              <a:t>If overall averages rose but gaps widened, the strategy is </a:t>
            </a:r>
            <a:r>
              <a:rPr lang="en-US" i="1" dirty="0"/>
              <a:t>not</a:t>
            </a:r>
            <a:r>
              <a:rPr lang="en-US" dirty="0"/>
              <a:t> systemically effective.</a:t>
            </a:r>
          </a:p>
        </p:txBody>
      </p:sp>
      <p:sp>
        <p:nvSpPr>
          <p:cNvPr id="4" name="Slide Number Placeholder 3">
            <a:extLst>
              <a:ext uri="{FF2B5EF4-FFF2-40B4-BE49-F238E27FC236}">
                <a16:creationId xmlns:a16="http://schemas.microsoft.com/office/drawing/2014/main" id="{A8191512-3F10-5FCD-2460-785DD04DB5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661856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BA05-022C-7306-3699-05C250E5F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D1F93-41A7-F855-A276-A82F1038C62F}"/>
              </a:ext>
            </a:extLst>
          </p:cNvPr>
          <p:cNvSpPr>
            <a:spLocks noGrp="1"/>
          </p:cNvSpPr>
          <p:nvPr>
            <p:ph type="title"/>
          </p:nvPr>
        </p:nvSpPr>
        <p:spPr>
          <a:xfrm>
            <a:off x="985494" y="256045"/>
            <a:ext cx="9505664" cy="808258"/>
          </a:xfrm>
        </p:spPr>
        <p:txBody>
          <a:bodyPr>
            <a:normAutofit/>
          </a:bodyPr>
          <a:lstStyle/>
          <a:p>
            <a:r>
              <a:rPr lang="en-US" sz="3000" cap="none" noProof="0" dirty="0"/>
              <a:t>Example of A Metric (5)</a:t>
            </a:r>
          </a:p>
        </p:txBody>
      </p:sp>
      <p:graphicFrame>
        <p:nvGraphicFramePr>
          <p:cNvPr id="5" name="Content Placeholder 4" descr="Example of metric">
            <a:extLst>
              <a:ext uri="{FF2B5EF4-FFF2-40B4-BE49-F238E27FC236}">
                <a16:creationId xmlns:a16="http://schemas.microsoft.com/office/drawing/2014/main" id="{FC88E750-0114-7A86-87F3-BB95B37BFECD}"/>
              </a:ext>
            </a:extLst>
          </p:cNvPr>
          <p:cNvGraphicFramePr>
            <a:graphicFrameLocks noGrp="1"/>
          </p:cNvGraphicFramePr>
          <p:nvPr>
            <p:ph sz="quarter" idx="13"/>
            <p:extLst>
              <p:ext uri="{D42A27DB-BD31-4B8C-83A1-F6EECF244321}">
                <p14:modId xmlns:p14="http://schemas.microsoft.com/office/powerpoint/2010/main" val="3264331849"/>
              </p:ext>
            </p:extLst>
          </p:nvPr>
        </p:nvGraphicFramePr>
        <p:xfrm>
          <a:off x="88073" y="1064303"/>
          <a:ext cx="11469943" cy="5210353"/>
        </p:xfrm>
        <a:graphic>
          <a:graphicData uri="http://schemas.openxmlformats.org/drawingml/2006/table">
            <a:tbl>
              <a:tblPr firstRow="1" bandRow="1">
                <a:tableStyleId>{5C22544A-7EE6-4342-B048-85BDC9FD1C3A}</a:tableStyleId>
              </a:tblPr>
              <a:tblGrid>
                <a:gridCol w="3299704">
                  <a:extLst>
                    <a:ext uri="{9D8B030D-6E8A-4147-A177-3AD203B41FA5}">
                      <a16:colId xmlns:a16="http://schemas.microsoft.com/office/drawing/2014/main" val="4233643104"/>
                    </a:ext>
                  </a:extLst>
                </a:gridCol>
                <a:gridCol w="2323475">
                  <a:extLst>
                    <a:ext uri="{9D8B030D-6E8A-4147-A177-3AD203B41FA5}">
                      <a16:colId xmlns:a16="http://schemas.microsoft.com/office/drawing/2014/main" val="1800323796"/>
                    </a:ext>
                  </a:extLst>
                </a:gridCol>
                <a:gridCol w="1379096">
                  <a:extLst>
                    <a:ext uri="{9D8B030D-6E8A-4147-A177-3AD203B41FA5}">
                      <a16:colId xmlns:a16="http://schemas.microsoft.com/office/drawing/2014/main" val="1438074474"/>
                    </a:ext>
                  </a:extLst>
                </a:gridCol>
                <a:gridCol w="1409075">
                  <a:extLst>
                    <a:ext uri="{9D8B030D-6E8A-4147-A177-3AD203B41FA5}">
                      <a16:colId xmlns:a16="http://schemas.microsoft.com/office/drawing/2014/main" val="373495600"/>
                    </a:ext>
                  </a:extLst>
                </a:gridCol>
                <a:gridCol w="1499016">
                  <a:extLst>
                    <a:ext uri="{9D8B030D-6E8A-4147-A177-3AD203B41FA5}">
                      <a16:colId xmlns:a16="http://schemas.microsoft.com/office/drawing/2014/main" val="2604247528"/>
                    </a:ext>
                  </a:extLst>
                </a:gridCol>
                <a:gridCol w="1559577">
                  <a:extLst>
                    <a:ext uri="{9D8B030D-6E8A-4147-A177-3AD203B41FA5}">
                      <a16:colId xmlns:a16="http://schemas.microsoft.com/office/drawing/2014/main" val="1800814351"/>
                    </a:ext>
                  </a:extLst>
                </a:gridCol>
              </a:tblGrid>
              <a:tr h="1552753">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Metric</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Baseline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1"/>
                          </a:solidFill>
                          <a:effectLst/>
                          <a:latin typeface="Arial" panose="020B0604020202020204" pitchFamily="34" charset="0"/>
                          <a:ea typeface="Arial" panose="020B0604020202020204" pitchFamily="34" charset="0"/>
                          <a:cs typeface="Arial" panose="020B0604020202020204" pitchFamily="34" charset="0"/>
                        </a:rPr>
                        <a:t>Year 1 Outcome </a:t>
                      </a:r>
                      <a:endParaRPr lang="en-US" sz="2400" b="0" noProof="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Year 2 Outcome</a:t>
                      </a:r>
                      <a:r>
                        <a:rPr lang="en-US" sz="2400" b="0" noProof="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endParaRPr lang="en-US" sz="2400" b="0" noProof="0" dirty="0">
                        <a:solidFill>
                          <a:srgbClr val="FF0000"/>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Target for Year 3 Outcome</a:t>
                      </a:r>
                      <a:endParaRPr lang="en-US" sz="2400" b="0" noProof="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lnSpc>
                          <a:spcPct val="100000"/>
                        </a:lnSpc>
                        <a:tabLst>
                          <a:tab pos="3234055" algn="l"/>
                        </a:tabLst>
                      </a:pPr>
                      <a:r>
                        <a:rPr lang="en-US" sz="2400" b="0" noProof="0" dirty="0">
                          <a:solidFill>
                            <a:schemeClr val="tx2"/>
                          </a:solidFill>
                          <a:effectLst/>
                          <a:latin typeface="Arial" panose="020B0604020202020204" pitchFamily="34" charset="0"/>
                          <a:ea typeface="Arial" panose="020B0604020202020204" pitchFamily="34" charset="0"/>
                          <a:cs typeface="Arial" panose="020B0604020202020204" pitchFamily="34" charset="0"/>
                        </a:rPr>
                        <a:t>Current Difference from Baseline</a:t>
                      </a:r>
                      <a:endParaRPr lang="en-US" sz="2400" b="0" noProof="0" dirty="0">
                        <a:solidFill>
                          <a:schemeClr val="tx2"/>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980121608"/>
                  </a:ext>
                </a:extLst>
              </a:tr>
              <a:tr h="3041238">
                <a:tc>
                  <a:txBody>
                    <a:bodyPr/>
                    <a:lstStyle/>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Percentage of correct responses on the Interim District Common Assessment (Math) reported by student groups</a:t>
                      </a:r>
                    </a:p>
                    <a:p>
                      <a:pPr lvl="0" algn="l">
                        <a:lnSpc>
                          <a:spcPct val="100000"/>
                        </a:lnSpc>
                        <a:spcBef>
                          <a:spcPts val="0"/>
                        </a:spcBef>
                        <a:spcAft>
                          <a:spcPts val="0"/>
                        </a:spcAft>
                        <a:buNone/>
                      </a:pPr>
                      <a:endParaRPr lang="en-US" sz="2400" b="0" i="0" u="none" strike="noStrike" noProof="0" dirty="0">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effectLst/>
                          <a:latin typeface="Arial" panose="020B0604020202020204" pitchFamily="34" charset="0"/>
                          <a:cs typeface="Arial" panose="020B0604020202020204" pitchFamily="34" charset="0"/>
                        </a:rPr>
                        <a:t>Source: District Common Assessment Performance (Math)</a:t>
                      </a:r>
                      <a:endParaRPr lang="en-US" sz="2400" noProof="0" dirty="0">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Students (All):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Low Income (LI): 63%</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African American (AA): 60%</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American Indian (AI):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(2023-24)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72%</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65%</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66%</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64%</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68%</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76%</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69%</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70%</a:t>
                      </a:r>
                      <a:endParaRPr lang="en-US" sz="2400"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72%</a:t>
                      </a:r>
                      <a:endParaRPr lang="en-US" sz="2400" noProof="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noProof="0" dirty="0">
                          <a:solidFill>
                            <a:schemeClr val="tx1"/>
                          </a:solidFill>
                          <a:effectLst/>
                          <a:latin typeface="Arial" panose="020B0604020202020204" pitchFamily="34" charset="0"/>
                          <a:cs typeface="Arial" panose="020B0604020202020204" pitchFamily="34" charset="0"/>
                        </a:rPr>
                        <a:t>All:  4%</a:t>
                      </a:r>
                      <a:endParaRPr lang="en-US" sz="2400" noProof="0" dirty="0">
                        <a:solidFill>
                          <a:schemeClr val="tx1"/>
                        </a:solidFill>
                        <a:effectLst/>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LI:  1%</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AA:  6%</a:t>
                      </a:r>
                    </a:p>
                    <a:p>
                      <a:pPr lvl="0" algn="l">
                        <a:lnSpc>
                          <a:spcPct val="100000"/>
                        </a:lnSpc>
                        <a:spcBef>
                          <a:spcPts val="0"/>
                        </a:spcBef>
                        <a:spcAft>
                          <a:spcPts val="0"/>
                        </a:spcAft>
                        <a:buNone/>
                      </a:pPr>
                      <a:r>
                        <a:rPr lang="en-US" sz="2400" b="0" i="0" u="none" strike="noStrike" noProof="0" dirty="0">
                          <a:solidFill>
                            <a:schemeClr val="tx1"/>
                          </a:solidFill>
                          <a:effectLst/>
                          <a:latin typeface="Arial" panose="020B0604020202020204" pitchFamily="34" charset="0"/>
                          <a:cs typeface="Arial" panose="020B0604020202020204" pitchFamily="34" charset="0"/>
                        </a:rPr>
                        <a:t>AI:  4%</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extLst>
                  <a:ext uri="{0D108BD9-81ED-4DB2-BD59-A6C34878D82A}">
                    <a16:rowId xmlns:a16="http://schemas.microsoft.com/office/drawing/2014/main" val="1356120969"/>
                  </a:ext>
                </a:extLst>
              </a:tr>
            </a:tbl>
          </a:graphicData>
        </a:graphic>
      </p:graphicFrame>
      <p:sp>
        <p:nvSpPr>
          <p:cNvPr id="6" name="Slide Number Placeholder 5">
            <a:extLst>
              <a:ext uri="{FF2B5EF4-FFF2-40B4-BE49-F238E27FC236}">
                <a16:creationId xmlns:a16="http://schemas.microsoft.com/office/drawing/2014/main" id="{0BD2FFF2-687D-3C21-242B-8403AF4C7CD7}"/>
              </a:ext>
            </a:extLst>
          </p:cNvPr>
          <p:cNvSpPr>
            <a:spLocks noGrp="1"/>
          </p:cNvSpPr>
          <p:nvPr>
            <p:ph type="sldNum" sz="quarter" idx="12"/>
          </p:nvPr>
        </p:nvSpPr>
        <p:spPr>
          <a:xfrm>
            <a:off x="11558016" y="3136392"/>
            <a:ext cx="545911" cy="580029"/>
          </a:xfrm>
        </p:spPr>
        <p:txBody>
          <a:bodyPr/>
          <a:lstStyle/>
          <a:p>
            <a:fld id="{4CE482DC-2269-4F26-9D2A-7E44B1A4CD85}" type="slidenum">
              <a:rPr lang="en-US" sz="2400" noProof="0" smtClean="0"/>
              <a:pPr/>
              <a:t>76</a:t>
            </a:fld>
            <a:endParaRPr lang="en-US" sz="2400" noProof="0" dirty="0"/>
          </a:p>
        </p:txBody>
      </p:sp>
    </p:spTree>
    <p:extLst>
      <p:ext uri="{BB962C8B-B14F-4D97-AF65-F5344CB8AC3E}">
        <p14:creationId xmlns:p14="http://schemas.microsoft.com/office/powerpoint/2010/main" val="1724151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9160-E6CA-D09C-C92B-5C3CF796C72D}"/>
              </a:ext>
            </a:extLst>
          </p:cNvPr>
          <p:cNvSpPr>
            <a:spLocks noGrp="1"/>
          </p:cNvSpPr>
          <p:nvPr>
            <p:ph type="title"/>
          </p:nvPr>
        </p:nvSpPr>
        <p:spPr/>
        <p:txBody>
          <a:bodyPr/>
          <a:lstStyle/>
          <a:p>
            <a:r>
              <a:rPr lang="en-US" dirty="0"/>
              <a:t>5. Examine Implementation Fidelity and Dosage</a:t>
            </a:r>
          </a:p>
        </p:txBody>
      </p:sp>
      <p:sp>
        <p:nvSpPr>
          <p:cNvPr id="5" name="Content Placeholder 4">
            <a:extLst>
              <a:ext uri="{FF2B5EF4-FFF2-40B4-BE49-F238E27FC236}">
                <a16:creationId xmlns:a16="http://schemas.microsoft.com/office/drawing/2014/main" id="{C6373F9B-4F99-4C0A-9C21-C1EF2D02B856}"/>
              </a:ext>
            </a:extLst>
          </p:cNvPr>
          <p:cNvSpPr>
            <a:spLocks noGrp="1"/>
          </p:cNvSpPr>
          <p:nvPr>
            <p:ph sz="quarter" idx="13"/>
          </p:nvPr>
        </p:nvSpPr>
        <p:spPr/>
        <p:txBody>
          <a:bodyPr/>
          <a:lstStyle/>
          <a:p>
            <a:r>
              <a:rPr lang="en-US" dirty="0"/>
              <a:t>You can’t evaluate effectiveness without knowing:</a:t>
            </a:r>
          </a:p>
          <a:p>
            <a:pPr lvl="1"/>
            <a:r>
              <a:rPr lang="en-US" b="1" dirty="0"/>
              <a:t>Was the strategy actually used as intended?</a:t>
            </a:r>
            <a:endParaRPr lang="en-US" dirty="0"/>
          </a:p>
          <a:p>
            <a:pPr lvl="1"/>
            <a:r>
              <a:rPr lang="en-US" b="1" dirty="0"/>
              <a:t>Did students get the right amount of exposure?</a:t>
            </a:r>
            <a:endParaRPr lang="en-US" dirty="0"/>
          </a:p>
          <a:p>
            <a:pPr lvl="1"/>
            <a:r>
              <a:rPr lang="en-US" b="1" dirty="0"/>
              <a:t>Was quality consistent?</a:t>
            </a:r>
            <a:endParaRPr lang="en-US" dirty="0"/>
          </a:p>
          <a:p>
            <a:r>
              <a:rPr lang="en-US" dirty="0"/>
              <a:t>Low fidelity = low confidence in results</a:t>
            </a:r>
          </a:p>
          <a:p>
            <a:r>
              <a:rPr lang="en-US" dirty="0"/>
              <a:t>High fidelity + weak outcomes = ineffective strategy</a:t>
            </a:r>
          </a:p>
          <a:p>
            <a:r>
              <a:rPr lang="en-US" dirty="0"/>
              <a:t>High fidelity + strong outcomes = likely effective</a:t>
            </a:r>
          </a:p>
          <a:p>
            <a:r>
              <a:rPr lang="en-US" dirty="0"/>
              <a:t>Evaluating both implementation and impact is essential.</a:t>
            </a:r>
          </a:p>
        </p:txBody>
      </p:sp>
      <p:sp>
        <p:nvSpPr>
          <p:cNvPr id="4" name="Slide Number Placeholder 3">
            <a:extLst>
              <a:ext uri="{FF2B5EF4-FFF2-40B4-BE49-F238E27FC236}">
                <a16:creationId xmlns:a16="http://schemas.microsoft.com/office/drawing/2014/main" id="{0B37CF34-6BAB-65AE-1BE0-DE505B0622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351315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887E-071B-1FBB-1967-B31C3A39D225}"/>
              </a:ext>
            </a:extLst>
          </p:cNvPr>
          <p:cNvSpPr>
            <a:spLocks noGrp="1"/>
          </p:cNvSpPr>
          <p:nvPr>
            <p:ph type="title"/>
          </p:nvPr>
        </p:nvSpPr>
        <p:spPr/>
        <p:txBody>
          <a:bodyPr/>
          <a:lstStyle/>
          <a:p>
            <a:r>
              <a:rPr lang="en-US" dirty="0"/>
              <a:t>6. Analyze Return on Investment (Impact vs. Cost)</a:t>
            </a:r>
          </a:p>
        </p:txBody>
      </p:sp>
      <p:sp>
        <p:nvSpPr>
          <p:cNvPr id="5" name="Content Placeholder 4">
            <a:extLst>
              <a:ext uri="{FF2B5EF4-FFF2-40B4-BE49-F238E27FC236}">
                <a16:creationId xmlns:a16="http://schemas.microsoft.com/office/drawing/2014/main" id="{8954A8E8-BE2B-50DD-B47B-BEC68388550C}"/>
              </a:ext>
            </a:extLst>
          </p:cNvPr>
          <p:cNvSpPr>
            <a:spLocks noGrp="1"/>
          </p:cNvSpPr>
          <p:nvPr>
            <p:ph sz="quarter" idx="13"/>
          </p:nvPr>
        </p:nvSpPr>
        <p:spPr/>
        <p:txBody>
          <a:bodyPr/>
          <a:lstStyle/>
          <a:p>
            <a:r>
              <a:rPr lang="en-US" dirty="0"/>
              <a:t>Even a strategy that “works” may not be </a:t>
            </a:r>
            <a:r>
              <a:rPr lang="en-US" i="1" dirty="0"/>
              <a:t>worth it</a:t>
            </a:r>
            <a:r>
              <a:rPr lang="en-US" dirty="0"/>
              <a:t>.</a:t>
            </a:r>
          </a:p>
          <a:p>
            <a:r>
              <a:rPr lang="en-US" dirty="0"/>
              <a:t>Ask:</a:t>
            </a:r>
          </a:p>
          <a:p>
            <a:pPr lvl="1"/>
            <a:r>
              <a:rPr lang="en-US" dirty="0"/>
              <a:t>Did the level of improvement justify the time, staffing, and financial investment?</a:t>
            </a:r>
          </a:p>
          <a:p>
            <a:pPr lvl="1"/>
            <a:r>
              <a:rPr lang="en-US" dirty="0"/>
              <a:t>Are there cheaper or simpler alternatives with similar outcomes?</a:t>
            </a:r>
          </a:p>
          <a:p>
            <a:r>
              <a:rPr lang="en-US" dirty="0"/>
              <a:t>This is critical for district-level decisions.</a:t>
            </a:r>
          </a:p>
        </p:txBody>
      </p:sp>
      <p:sp>
        <p:nvSpPr>
          <p:cNvPr id="4" name="Slide Number Placeholder 3">
            <a:extLst>
              <a:ext uri="{FF2B5EF4-FFF2-40B4-BE49-F238E27FC236}">
                <a16:creationId xmlns:a16="http://schemas.microsoft.com/office/drawing/2014/main" id="{5909FAD5-C094-32B0-2E3B-EF16B66A5B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02911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6164-7518-C4B6-9DFD-B426E944135B}"/>
              </a:ext>
            </a:extLst>
          </p:cNvPr>
          <p:cNvSpPr>
            <a:spLocks noGrp="1"/>
          </p:cNvSpPr>
          <p:nvPr>
            <p:ph type="title"/>
          </p:nvPr>
        </p:nvSpPr>
        <p:spPr/>
        <p:txBody>
          <a:bodyPr/>
          <a:lstStyle/>
          <a:p>
            <a:r>
              <a:rPr lang="en-US" dirty="0"/>
              <a:t>7. Look for Evidence of Sustainability</a:t>
            </a:r>
          </a:p>
        </p:txBody>
      </p:sp>
      <p:sp>
        <p:nvSpPr>
          <p:cNvPr id="5" name="Content Placeholder 4">
            <a:extLst>
              <a:ext uri="{FF2B5EF4-FFF2-40B4-BE49-F238E27FC236}">
                <a16:creationId xmlns:a16="http://schemas.microsoft.com/office/drawing/2014/main" id="{D36C6785-C2C7-3B77-DA11-EADB3958DF35}"/>
              </a:ext>
            </a:extLst>
          </p:cNvPr>
          <p:cNvSpPr>
            <a:spLocks noGrp="1"/>
          </p:cNvSpPr>
          <p:nvPr>
            <p:ph sz="quarter" idx="13"/>
          </p:nvPr>
        </p:nvSpPr>
        <p:spPr/>
        <p:txBody>
          <a:bodyPr/>
          <a:lstStyle/>
          <a:p>
            <a:r>
              <a:rPr lang="en-US" dirty="0"/>
              <a:t>A strategy is more likely effective if:</a:t>
            </a:r>
          </a:p>
          <a:p>
            <a:pPr lvl="1"/>
            <a:r>
              <a:rPr lang="en-US" dirty="0"/>
              <a:t>Results persist over multiple cycles</a:t>
            </a:r>
          </a:p>
          <a:p>
            <a:pPr lvl="1"/>
            <a:r>
              <a:rPr lang="en-US" dirty="0"/>
              <a:t>Staff capacity increases</a:t>
            </a:r>
          </a:p>
          <a:p>
            <a:pPr lvl="1"/>
            <a:r>
              <a:rPr lang="en-US" dirty="0"/>
              <a:t>Practices spread naturally</a:t>
            </a:r>
          </a:p>
          <a:p>
            <a:pPr lvl="1"/>
            <a:r>
              <a:rPr lang="en-US" dirty="0"/>
              <a:t>Implementation becomes easier over time</a:t>
            </a:r>
          </a:p>
          <a:p>
            <a:r>
              <a:rPr lang="en-US" dirty="0"/>
              <a:t>Short‑term spikes that disappear may indicate novelty effects, not true effectiveness.</a:t>
            </a:r>
          </a:p>
        </p:txBody>
      </p:sp>
      <p:sp>
        <p:nvSpPr>
          <p:cNvPr id="4" name="Slide Number Placeholder 3">
            <a:extLst>
              <a:ext uri="{FF2B5EF4-FFF2-40B4-BE49-F238E27FC236}">
                <a16:creationId xmlns:a16="http://schemas.microsoft.com/office/drawing/2014/main" id="{133B5A66-4BDD-B698-4F9B-6B013CAF637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126298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3D40-0CDC-E470-5965-F46CBC670414}"/>
              </a:ext>
            </a:extLst>
          </p:cNvPr>
          <p:cNvSpPr>
            <a:spLocks noGrp="1"/>
          </p:cNvSpPr>
          <p:nvPr>
            <p:ph type="title"/>
          </p:nvPr>
        </p:nvSpPr>
        <p:spPr/>
        <p:txBody>
          <a:bodyPr>
            <a:normAutofit/>
          </a:bodyPr>
          <a:lstStyle/>
          <a:p>
            <a:r>
              <a:rPr lang="en-US" sz="3000" cap="none" dirty="0"/>
              <a:t>Current LCAP Cycle: Typical Charter School</a:t>
            </a:r>
          </a:p>
        </p:txBody>
      </p:sp>
      <p:pic>
        <p:nvPicPr>
          <p:cNvPr id="10" name="Content Placeholder 8" descr="Cyclical graphic divided into 3 parts: Year 1 (2024-25), Year 2 (2025-26), and Year 3 (2026-27)">
            <a:extLst>
              <a:ext uri="{FF2B5EF4-FFF2-40B4-BE49-F238E27FC236}">
                <a16:creationId xmlns:a16="http://schemas.microsoft.com/office/drawing/2014/main" id="{79724E95-C119-B2E3-F0CC-DEA63C0BC9F0}"/>
              </a:ext>
            </a:extLst>
          </p:cNvPr>
          <p:cNvPicPr>
            <a:picLocks noGrp="1" noChangeAspect="1"/>
          </p:cNvPicPr>
          <p:nvPr>
            <p:ph sz="quarter" idx="13"/>
          </p:nvPr>
        </p:nvPicPr>
        <p:blipFill>
          <a:blip r:embed="rId2"/>
          <a:stretch>
            <a:fillRect/>
          </a:stretch>
        </p:blipFill>
        <p:spPr>
          <a:xfrm>
            <a:off x="4336427" y="423620"/>
            <a:ext cx="5868665" cy="5934977"/>
          </a:xfrm>
          <a:prstGeom prst="rect">
            <a:avLst/>
          </a:prstGeom>
        </p:spPr>
      </p:pic>
      <p:sp>
        <p:nvSpPr>
          <p:cNvPr id="4" name="Slide Number Placeholder 3">
            <a:extLst>
              <a:ext uri="{FF2B5EF4-FFF2-40B4-BE49-F238E27FC236}">
                <a16:creationId xmlns:a16="http://schemas.microsoft.com/office/drawing/2014/main" id="{44D23E16-A3FC-41DF-43D6-AB247D27CAD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628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61A44-F41B-3C9A-8A36-795D1A8AAE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84D5DC6-58BB-294C-2B59-3F11003D7381}"/>
              </a:ext>
            </a:extLst>
          </p:cNvPr>
          <p:cNvSpPr>
            <a:spLocks noGrp="1"/>
          </p:cNvSpPr>
          <p:nvPr>
            <p:ph type="title"/>
          </p:nvPr>
        </p:nvSpPr>
        <p:spPr/>
        <p:txBody>
          <a:bodyPr/>
          <a:lstStyle/>
          <a:p>
            <a:r>
              <a:rPr lang="en-US" dirty="0"/>
              <a:t>Tool: Strategy Effectiveness Rubric</a:t>
            </a:r>
          </a:p>
        </p:txBody>
      </p:sp>
      <p:sp>
        <p:nvSpPr>
          <p:cNvPr id="8" name="Content Placeholder 7">
            <a:extLst>
              <a:ext uri="{FF2B5EF4-FFF2-40B4-BE49-F238E27FC236}">
                <a16:creationId xmlns:a16="http://schemas.microsoft.com/office/drawing/2014/main" id="{DDB8BB79-04FC-F56A-6837-CE133032A2F7}"/>
              </a:ext>
            </a:extLst>
          </p:cNvPr>
          <p:cNvSpPr>
            <a:spLocks noGrp="1"/>
          </p:cNvSpPr>
          <p:nvPr>
            <p:ph sz="quarter" idx="13"/>
          </p:nvPr>
        </p:nvSpPr>
        <p:spPr/>
        <p:txBody>
          <a:bodyPr/>
          <a:lstStyle/>
          <a:p>
            <a:r>
              <a:rPr lang="en-US" dirty="0"/>
              <a:t>The Strategy Effectiveness Rubric provides one approach to answering the question “Was this strategy/action effective?”</a:t>
            </a:r>
          </a:p>
          <a:p>
            <a:r>
              <a:rPr lang="en-US" dirty="0"/>
              <a:t>This tool is not endorsed by the California Department of Education, nor is its use required. It is simply provided as one way an LEA may assess the effectiveness of its strategies/actions.</a:t>
            </a:r>
          </a:p>
          <a:p>
            <a:r>
              <a:rPr lang="en-US" dirty="0"/>
              <a:t>Please email </a:t>
            </a:r>
            <a:r>
              <a:rPr lang="en-US" dirty="0">
                <a:hlinkClick r:id="rId2"/>
              </a:rPr>
              <a:t>LCFF@cde.ca.gov</a:t>
            </a:r>
            <a:r>
              <a:rPr lang="en-US" dirty="0"/>
              <a:t> and request the tool. </a:t>
            </a:r>
          </a:p>
        </p:txBody>
      </p:sp>
      <p:sp>
        <p:nvSpPr>
          <p:cNvPr id="4" name="Slide Number Placeholder 3">
            <a:extLst>
              <a:ext uri="{FF2B5EF4-FFF2-40B4-BE49-F238E27FC236}">
                <a16:creationId xmlns:a16="http://schemas.microsoft.com/office/drawing/2014/main" id="{1554E475-1BA9-3BEC-01BF-8F228F60F8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b="0" i="0" u="none" strike="noStrike" kern="1200" cap="none" spc="0" normalizeH="0" baseline="0" noProof="0" smtClean="0">
                <a:ln>
                  <a:noFill/>
                </a:ln>
                <a:solidFill>
                  <a:prstClr val="black">
                    <a:lumMod val="85000"/>
                    <a:lumOff val="15000"/>
                  </a:prstClr>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b="0" i="0" u="none" strike="noStrike" kern="1200" cap="none" spc="0" normalizeH="0" baseline="0" noProof="0" dirty="0">
              <a:ln>
                <a:noFill/>
              </a:ln>
              <a:solidFill>
                <a:prstClr val="black">
                  <a:lumMod val="85000"/>
                  <a:lumOff val="15000"/>
                </a:prstClr>
              </a:solidFill>
              <a:effectLst/>
              <a:uLnTx/>
              <a:uFillTx/>
            </a:endParaRPr>
          </a:p>
        </p:txBody>
      </p:sp>
    </p:spTree>
    <p:extLst>
      <p:ext uri="{BB962C8B-B14F-4D97-AF65-F5344CB8AC3E}">
        <p14:creationId xmlns:p14="http://schemas.microsoft.com/office/powerpoint/2010/main" val="2636100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694B-3625-3CF3-C036-CE4D671092F9}"/>
              </a:ext>
            </a:extLst>
          </p:cNvPr>
          <p:cNvSpPr>
            <a:spLocks noGrp="1"/>
          </p:cNvSpPr>
          <p:nvPr>
            <p:ph type="title"/>
          </p:nvPr>
        </p:nvSpPr>
        <p:spPr/>
        <p:txBody>
          <a:bodyPr>
            <a:normAutofit/>
          </a:bodyPr>
          <a:lstStyle/>
          <a:p>
            <a:r>
              <a:rPr lang="en-US" sz="3000" cap="none" dirty="0"/>
              <a:t>The Path Foward</a:t>
            </a:r>
          </a:p>
        </p:txBody>
      </p:sp>
      <p:sp>
        <p:nvSpPr>
          <p:cNvPr id="4" name="Content Placeholder 3">
            <a:extLst>
              <a:ext uri="{FF2B5EF4-FFF2-40B4-BE49-F238E27FC236}">
                <a16:creationId xmlns:a16="http://schemas.microsoft.com/office/drawing/2014/main" id="{F07B7C4A-ED1D-323B-8D75-5A10F01E1D9C}"/>
              </a:ext>
            </a:extLst>
          </p:cNvPr>
          <p:cNvSpPr>
            <a:spLocks noGrp="1"/>
          </p:cNvSpPr>
          <p:nvPr>
            <p:ph idx="1"/>
          </p:nvPr>
        </p:nvSpPr>
        <p:spPr/>
        <p:txBody>
          <a:bodyPr/>
          <a:lstStyle/>
          <a:p>
            <a:r>
              <a:rPr lang="en-US" dirty="0"/>
              <a:t>Responding to Analysis</a:t>
            </a:r>
          </a:p>
        </p:txBody>
      </p:sp>
      <p:sp>
        <p:nvSpPr>
          <p:cNvPr id="6" name="Slide Number Placeholder 5">
            <a:extLst>
              <a:ext uri="{FF2B5EF4-FFF2-40B4-BE49-F238E27FC236}">
                <a16:creationId xmlns:a16="http://schemas.microsoft.com/office/drawing/2014/main" id="{EC88B99A-D641-2359-5416-A83D4A6051DD}"/>
              </a:ext>
            </a:extLst>
          </p:cNvPr>
          <p:cNvSpPr>
            <a:spLocks noGrp="1"/>
          </p:cNvSpPr>
          <p:nvPr>
            <p:ph type="sldNum" sz="quarter" idx="12"/>
          </p:nvPr>
        </p:nvSpPr>
        <p:spPr>
          <a:xfrm>
            <a:off x="11646089" y="6277971"/>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pic>
        <p:nvPicPr>
          <p:cNvPr id="8" name="Picture Placeholder 13">
            <a:extLst>
              <a:ext uri="{FF2B5EF4-FFF2-40B4-BE49-F238E27FC236}">
                <a16:creationId xmlns:a16="http://schemas.microsoft.com/office/drawing/2014/main" id="{8FA4D7CD-AB5A-4FCF-B2DA-A56D2372E46B}"/>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5761" r="15761"/>
          <a:stretch/>
        </p:blipFill>
        <p:spPr>
          <a:xfrm>
            <a:off x="0" y="0"/>
            <a:ext cx="7037388" cy="6858000"/>
          </a:xfrm>
          <a:noFill/>
        </p:spPr>
      </p:pic>
    </p:spTree>
    <p:extLst>
      <p:ext uri="{BB962C8B-B14F-4D97-AF65-F5344CB8AC3E}">
        <p14:creationId xmlns:p14="http://schemas.microsoft.com/office/powerpoint/2010/main" val="3957624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A663D-C647-E61E-B374-3A6151B572B3}"/>
              </a:ext>
            </a:extLst>
          </p:cNvPr>
          <p:cNvSpPr>
            <a:spLocks noGrp="1"/>
          </p:cNvSpPr>
          <p:nvPr>
            <p:ph type="title"/>
          </p:nvPr>
        </p:nvSpPr>
        <p:spPr/>
        <p:txBody>
          <a:bodyPr/>
          <a:lstStyle/>
          <a:p>
            <a:r>
              <a:rPr lang="en-US" dirty="0"/>
              <a:t>Responsible Responses to Analysis</a:t>
            </a:r>
          </a:p>
        </p:txBody>
      </p:sp>
      <p:sp>
        <p:nvSpPr>
          <p:cNvPr id="6" name="Content Placeholder 5">
            <a:extLst>
              <a:ext uri="{FF2B5EF4-FFF2-40B4-BE49-F238E27FC236}">
                <a16:creationId xmlns:a16="http://schemas.microsoft.com/office/drawing/2014/main" id="{FCDFC750-99E8-D634-A13F-F8FB80577C3C}"/>
              </a:ext>
            </a:extLst>
          </p:cNvPr>
          <p:cNvSpPr>
            <a:spLocks noGrp="1"/>
          </p:cNvSpPr>
          <p:nvPr>
            <p:ph sz="quarter" idx="13"/>
          </p:nvPr>
        </p:nvSpPr>
        <p:spPr/>
        <p:txBody>
          <a:bodyPr/>
          <a:lstStyle/>
          <a:p>
            <a:r>
              <a:rPr lang="en-US" dirty="0"/>
              <a:t>If strategies/actions are effective, continue the actions while continuing to monitor outcomes</a:t>
            </a:r>
          </a:p>
          <a:p>
            <a:r>
              <a:rPr lang="en-US" dirty="0"/>
              <a:t>If strategies/actions are ineffective, three responsible responses are suggested:</a:t>
            </a:r>
          </a:p>
          <a:p>
            <a:pPr marL="731520" lvl="1" indent="-457200">
              <a:buFont typeface="+mj-lt"/>
              <a:buAutoNum type="arabicPeriod"/>
            </a:pPr>
            <a:r>
              <a:rPr lang="en-US" dirty="0"/>
              <a:t>Modify the action</a:t>
            </a:r>
          </a:p>
          <a:p>
            <a:pPr marL="731520" lvl="1" indent="-457200">
              <a:buFont typeface="+mj-lt"/>
              <a:buAutoNum type="arabicPeriod"/>
            </a:pPr>
            <a:r>
              <a:rPr lang="en-US" dirty="0"/>
              <a:t>Refine the metric</a:t>
            </a:r>
          </a:p>
          <a:p>
            <a:pPr marL="731520" lvl="1" indent="-457200">
              <a:buFont typeface="+mj-lt"/>
              <a:buAutoNum type="arabicPeriod"/>
            </a:pPr>
            <a:r>
              <a:rPr lang="en-US" dirty="0"/>
              <a:t>Discontinue or replace the action</a:t>
            </a:r>
          </a:p>
          <a:p>
            <a:pPr indent="-342900"/>
            <a:r>
              <a:rPr lang="en-US" dirty="0"/>
              <a:t>Rationalizing the continuation of an ineffective action is not a responsible response</a:t>
            </a:r>
          </a:p>
        </p:txBody>
      </p:sp>
      <p:sp>
        <p:nvSpPr>
          <p:cNvPr id="4" name="Slide Number Placeholder 3">
            <a:extLst>
              <a:ext uri="{FF2B5EF4-FFF2-40B4-BE49-F238E27FC236}">
                <a16:creationId xmlns:a16="http://schemas.microsoft.com/office/drawing/2014/main" id="{956BA8B5-70A0-DBA3-5AD7-E37F65FA6948}"/>
              </a:ext>
            </a:extLst>
          </p:cNvPr>
          <p:cNvSpPr>
            <a:spLocks noGrp="1"/>
          </p:cNvSpPr>
          <p:nvPr>
            <p:ph type="sldNum" sz="quarter" idx="12"/>
          </p:nvPr>
        </p:nvSpPr>
        <p:spPr/>
        <p:txBody>
          <a:bodyPr/>
          <a:lstStyle/>
          <a:p>
            <a:fld id="{58A4F236-B2D7-4888-9E46-1DE7FA85A486}" type="slidenum">
              <a:rPr lang="en-US" smtClean="0"/>
              <a:t>82</a:t>
            </a:fld>
            <a:endParaRPr lang="en-US"/>
          </a:p>
        </p:txBody>
      </p:sp>
    </p:spTree>
    <p:extLst>
      <p:ext uri="{BB962C8B-B14F-4D97-AF65-F5344CB8AC3E}">
        <p14:creationId xmlns:p14="http://schemas.microsoft.com/office/powerpoint/2010/main" val="570911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3C6B-7519-E379-36A8-648A4057EB7D}"/>
              </a:ext>
            </a:extLst>
          </p:cNvPr>
          <p:cNvSpPr>
            <a:spLocks noGrp="1"/>
          </p:cNvSpPr>
          <p:nvPr>
            <p:ph type="title"/>
          </p:nvPr>
        </p:nvSpPr>
        <p:spPr/>
        <p:txBody>
          <a:bodyPr>
            <a:normAutofit/>
          </a:bodyPr>
          <a:lstStyle/>
          <a:p>
            <a:r>
              <a:rPr lang="en-US" sz="3000" cap="none" noProof="0" dirty="0"/>
              <a:t>Prompt 4: Changes</a:t>
            </a:r>
          </a:p>
        </p:txBody>
      </p:sp>
      <p:sp>
        <p:nvSpPr>
          <p:cNvPr id="5" name="Content Placeholder 4">
            <a:extLst>
              <a:ext uri="{FF2B5EF4-FFF2-40B4-BE49-F238E27FC236}">
                <a16:creationId xmlns:a16="http://schemas.microsoft.com/office/drawing/2014/main" id="{639ADAE5-8DFB-9065-824D-ECE61794BE2D}"/>
              </a:ext>
            </a:extLst>
          </p:cNvPr>
          <p:cNvSpPr>
            <a:spLocks noGrp="1"/>
          </p:cNvSpPr>
          <p:nvPr>
            <p:ph sz="quarter" idx="13"/>
          </p:nvPr>
        </p:nvSpPr>
        <p:spPr>
          <a:xfrm>
            <a:off x="755650" y="1995489"/>
            <a:ext cx="10166350" cy="1216024"/>
          </a:xfrm>
          <a:solidFill>
            <a:srgbClr val="DEEAF6"/>
          </a:solidFill>
        </p:spPr>
        <p:txBody>
          <a:bodyPr/>
          <a:lstStyle/>
          <a:p>
            <a:pPr marL="0" marR="0">
              <a:spcBef>
                <a:spcPts val="1200"/>
              </a:spcBef>
              <a:spcAft>
                <a:spcPts val="3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A description of any changes made to the planned goal, metrics, target outcomes, or actions for the coming year that resulted from reflections on prior practice.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55DF25CF-AEAB-A965-E182-98C553F4D587}"/>
              </a:ext>
            </a:extLst>
          </p:cNvPr>
          <p:cNvSpPr>
            <a:spLocks noGrp="1"/>
          </p:cNvSpPr>
          <p:nvPr>
            <p:ph sz="quarter" idx="14"/>
          </p:nvPr>
        </p:nvSpPr>
        <p:spPr>
          <a:xfrm>
            <a:off x="755650" y="3313406"/>
            <a:ext cx="10166350" cy="1720933"/>
          </a:xfrm>
          <a:ln>
            <a:solidFill>
              <a:srgbClr val="BDD6EE"/>
            </a:solidFill>
          </a:ln>
        </p:spPr>
        <p:txBody>
          <a:bodyPr/>
          <a:lstStyle/>
          <a:p>
            <a:pPr marL="0" marR="0">
              <a:spcAft>
                <a:spcPts val="600"/>
              </a:spcAft>
              <a:buNone/>
            </a:pPr>
            <a:r>
              <a:rPr lang="en-US"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[Respond here]</a:t>
            </a:r>
            <a:endParaRPr lang="en-US" sz="2400" noProof="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647F950-D3FB-853A-8D28-69113B481A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519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3CA7-7AE0-C0A9-DBCB-6EDECB7D05A0}"/>
              </a:ext>
            </a:extLst>
          </p:cNvPr>
          <p:cNvSpPr>
            <a:spLocks noGrp="1"/>
          </p:cNvSpPr>
          <p:nvPr>
            <p:ph type="title"/>
          </p:nvPr>
        </p:nvSpPr>
        <p:spPr>
          <a:xfrm>
            <a:off x="1050879" y="609601"/>
            <a:ext cx="9505664" cy="1216024"/>
          </a:xfrm>
        </p:spPr>
        <p:txBody>
          <a:bodyPr>
            <a:normAutofit/>
          </a:bodyPr>
          <a:lstStyle/>
          <a:p>
            <a:r>
              <a:rPr lang="en-US" noProof="0" dirty="0"/>
              <a:t>Prompt 4: Abridged Instructions</a:t>
            </a:r>
          </a:p>
        </p:txBody>
      </p:sp>
      <p:sp>
        <p:nvSpPr>
          <p:cNvPr id="11" name="Content Placeholder 10">
            <a:extLst>
              <a:ext uri="{FF2B5EF4-FFF2-40B4-BE49-F238E27FC236}">
                <a16:creationId xmlns:a16="http://schemas.microsoft.com/office/drawing/2014/main" id="{3E82FD73-1997-6B38-320E-D7EF0B79DAA3}"/>
              </a:ext>
            </a:extLst>
          </p:cNvPr>
          <p:cNvSpPr>
            <a:spLocks noGrp="1"/>
          </p:cNvSpPr>
          <p:nvPr>
            <p:ph sz="quarter" idx="13"/>
          </p:nvPr>
        </p:nvSpPr>
        <p:spPr>
          <a:xfrm>
            <a:off x="1050925" y="1995488"/>
            <a:ext cx="9520238" cy="4051300"/>
          </a:xfrm>
        </p:spPr>
        <p:txBody>
          <a:bodyPr/>
          <a:lstStyle/>
          <a:p>
            <a:r>
              <a:rPr lang="en-US" noProof="0" dirty="0"/>
              <a:t>Instructions:</a:t>
            </a:r>
          </a:p>
          <a:p>
            <a:pPr lvl="1"/>
            <a:r>
              <a:rPr lang="en-US" noProof="0" dirty="0"/>
              <a:t>Describe any changes made to this goal, expected outcomes, metrics, or actions to achieve this goal as a result of this analysis and analysis of the data provided in the Dashboard or other local data, as applicable.​</a:t>
            </a:r>
          </a:p>
        </p:txBody>
      </p:sp>
      <p:sp>
        <p:nvSpPr>
          <p:cNvPr id="4" name="Slide Number Placeholder 3">
            <a:extLst>
              <a:ext uri="{FF2B5EF4-FFF2-40B4-BE49-F238E27FC236}">
                <a16:creationId xmlns:a16="http://schemas.microsoft.com/office/drawing/2014/main" id="{8997B6C3-F57C-A41D-49B3-5D90BCF6AC10}"/>
              </a:ext>
            </a:extLst>
          </p:cNvPr>
          <p:cNvSpPr>
            <a:spLocks noGrp="1"/>
          </p:cNvSpPr>
          <p:nvPr>
            <p:ph type="sldNum" sz="quarter" idx="12"/>
          </p:nvPr>
        </p:nvSpPr>
        <p:spPr>
          <a:xfrm>
            <a:off x="11558016" y="3136392"/>
            <a:ext cx="545911" cy="580029"/>
          </a:xfrm>
        </p:spPr>
        <p:txBody>
          <a:bodyPr/>
          <a:lstStyle/>
          <a:p>
            <a:fld id="{1E47FE53-EBF0-4DA7-9D9D-CC1C3A20F3CB}" type="slidenum">
              <a:rPr lang="en-US" noProof="0" smtClean="0"/>
              <a:pPr/>
              <a:t>84</a:t>
            </a:fld>
            <a:endParaRPr lang="en-US" noProof="0" dirty="0"/>
          </a:p>
        </p:txBody>
      </p:sp>
    </p:spTree>
    <p:extLst>
      <p:ext uri="{BB962C8B-B14F-4D97-AF65-F5344CB8AC3E}">
        <p14:creationId xmlns:p14="http://schemas.microsoft.com/office/powerpoint/2010/main" val="4099066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11F3-1212-924F-69C7-BEE3E4996093}"/>
              </a:ext>
            </a:extLst>
          </p:cNvPr>
          <p:cNvSpPr>
            <a:spLocks noGrp="1"/>
          </p:cNvSpPr>
          <p:nvPr>
            <p:ph type="title"/>
          </p:nvPr>
        </p:nvSpPr>
        <p:spPr/>
        <p:txBody>
          <a:bodyPr/>
          <a:lstStyle/>
          <a:p>
            <a:r>
              <a:rPr lang="en-US" dirty="0"/>
              <a:t>When Might Action Be Required?</a:t>
            </a:r>
          </a:p>
        </p:txBody>
      </p:sp>
      <p:graphicFrame>
        <p:nvGraphicFramePr>
          <p:cNvPr id="5" name="Content Placeholder 4" descr="When an action may be required.">
            <a:extLst>
              <a:ext uri="{FF2B5EF4-FFF2-40B4-BE49-F238E27FC236}">
                <a16:creationId xmlns:a16="http://schemas.microsoft.com/office/drawing/2014/main" id="{76DB0923-6BF0-6118-47F7-B15A8DCC6CE3}"/>
              </a:ext>
            </a:extLst>
          </p:cNvPr>
          <p:cNvGraphicFramePr>
            <a:graphicFrameLocks noGrp="1"/>
          </p:cNvGraphicFramePr>
          <p:nvPr>
            <p:ph sz="quarter" idx="13"/>
            <p:extLst>
              <p:ext uri="{D42A27DB-BD31-4B8C-83A1-F6EECF244321}">
                <p14:modId xmlns:p14="http://schemas.microsoft.com/office/powerpoint/2010/main" val="1393395296"/>
              </p:ext>
            </p:extLst>
          </p:nvPr>
        </p:nvGraphicFramePr>
        <p:xfrm>
          <a:off x="556250" y="1825625"/>
          <a:ext cx="10386570" cy="3600814"/>
        </p:xfrm>
        <a:graphic>
          <a:graphicData uri="http://schemas.openxmlformats.org/drawingml/2006/table">
            <a:tbl>
              <a:tblPr firstRow="1" bandRow="1">
                <a:tableStyleId>{7E9639D4-E3E2-4D34-9284-5A2195B3D0D7}</a:tableStyleId>
              </a:tblPr>
              <a:tblGrid>
                <a:gridCol w="5193285">
                  <a:extLst>
                    <a:ext uri="{9D8B030D-6E8A-4147-A177-3AD203B41FA5}">
                      <a16:colId xmlns:a16="http://schemas.microsoft.com/office/drawing/2014/main" val="163504297"/>
                    </a:ext>
                  </a:extLst>
                </a:gridCol>
                <a:gridCol w="5193285">
                  <a:extLst>
                    <a:ext uri="{9D8B030D-6E8A-4147-A177-3AD203B41FA5}">
                      <a16:colId xmlns:a16="http://schemas.microsoft.com/office/drawing/2014/main" val="214417580"/>
                    </a:ext>
                  </a:extLst>
                </a:gridCol>
              </a:tblGrid>
              <a:tr h="1550570">
                <a:tc>
                  <a:txBody>
                    <a:bodyPr/>
                    <a:lstStyle/>
                    <a:p>
                      <a:pPr algn="ctr"/>
                      <a:r>
                        <a:rPr lang="en-US" sz="2400" dirty="0"/>
                        <a:t>Immediate Action May Be Required If</a:t>
                      </a:r>
                    </a:p>
                  </a:txBody>
                  <a:tcPr anchor="ctr"/>
                </a:tc>
                <a:tc>
                  <a:txBody>
                    <a:bodyPr/>
                    <a:lstStyle/>
                    <a:p>
                      <a:pPr algn="ctr"/>
                      <a:r>
                        <a:rPr lang="en-US" sz="2400" dirty="0"/>
                        <a:t>Strategic Year 3 Monitoring May Be Appropriate If</a:t>
                      </a:r>
                    </a:p>
                  </a:txBody>
                  <a:tcPr anchor="ctr"/>
                </a:tc>
                <a:extLst>
                  <a:ext uri="{0D108BD9-81ED-4DB2-BD59-A6C34878D82A}">
                    <a16:rowId xmlns:a16="http://schemas.microsoft.com/office/drawing/2014/main" val="3129094855"/>
                  </a:ext>
                </a:extLst>
              </a:tr>
              <a:tr h="2050244">
                <a:tc>
                  <a:txBody>
                    <a:bodyPr/>
                    <a:lstStyle/>
                    <a:p>
                      <a:r>
                        <a:rPr lang="en-US" sz="2400" dirty="0"/>
                        <a:t>Obvious ineffectiveness:</a:t>
                      </a:r>
                    </a:p>
                    <a:p>
                      <a:pPr marL="342900" indent="-342900">
                        <a:buFont typeface="Arial" panose="020B0604020202020204" pitchFamily="34" charset="0"/>
                        <a:buChar char="•"/>
                      </a:pPr>
                      <a:r>
                        <a:rPr lang="en-US" sz="2400" dirty="0"/>
                        <a:t>No</a:t>
                      </a:r>
                      <a:r>
                        <a:rPr lang="en-US" sz="2400" baseline="0" dirty="0"/>
                        <a:t> progress after 2 years</a:t>
                      </a:r>
                    </a:p>
                    <a:p>
                      <a:pPr marL="342900" indent="-342900">
                        <a:buFont typeface="Arial" panose="020B0604020202020204" pitchFamily="34" charset="0"/>
                        <a:buChar char="•"/>
                      </a:pPr>
                      <a:r>
                        <a:rPr lang="en-US" sz="2400" baseline="0" dirty="0"/>
                        <a:t>Clear harm to students</a:t>
                      </a:r>
                    </a:p>
                    <a:p>
                      <a:pPr marL="342900" indent="-342900">
                        <a:buFont typeface="Arial" panose="020B0604020202020204" pitchFamily="34" charset="0"/>
                        <a:buChar char="•"/>
                      </a:pPr>
                      <a:r>
                        <a:rPr lang="en-US" sz="2400" baseline="0" dirty="0"/>
                        <a:t>Funding is wasted with no discernable outcomes</a:t>
                      </a:r>
                      <a:endParaRPr lang="en-US" sz="2400" dirty="0"/>
                    </a:p>
                  </a:txBody>
                  <a:tcPr/>
                </a:tc>
                <a:tc>
                  <a:txBody>
                    <a:bodyPr/>
                    <a:lstStyle/>
                    <a:p>
                      <a:r>
                        <a:rPr lang="en-US" sz="2400" dirty="0"/>
                        <a:t>Emerging trends show:</a:t>
                      </a:r>
                    </a:p>
                    <a:p>
                      <a:pPr marL="342900" indent="-342900">
                        <a:buFont typeface="Arial" panose="020B0604020202020204" pitchFamily="34" charset="0"/>
                        <a:buChar char="•"/>
                      </a:pPr>
                      <a:r>
                        <a:rPr lang="en-US" sz="2400" dirty="0"/>
                        <a:t>Mixed signals from Year</a:t>
                      </a:r>
                      <a:r>
                        <a:rPr lang="en-US" sz="2400" baseline="0" dirty="0"/>
                        <a:t> 1-Year 2</a:t>
                      </a:r>
                    </a:p>
                    <a:p>
                      <a:pPr marL="342900" indent="-342900">
                        <a:buFont typeface="Arial" panose="020B0604020202020204" pitchFamily="34" charset="0"/>
                        <a:buChar char="•"/>
                      </a:pPr>
                      <a:r>
                        <a:rPr lang="en-US" sz="2400" baseline="0" dirty="0"/>
                        <a:t>Implementation is moderate or low</a:t>
                      </a:r>
                    </a:p>
                    <a:p>
                      <a:pPr marL="342900" indent="-342900">
                        <a:buFont typeface="Arial" panose="020B0604020202020204" pitchFamily="34" charset="0"/>
                        <a:buChar char="•"/>
                      </a:pPr>
                      <a:r>
                        <a:rPr lang="en-US" sz="2400" baseline="0" dirty="0"/>
                        <a:t>Year 3 outcomes will confirm if the action is effective</a:t>
                      </a:r>
                      <a:endParaRPr lang="en-US" sz="2400" dirty="0"/>
                    </a:p>
                  </a:txBody>
                  <a:tcPr/>
                </a:tc>
                <a:extLst>
                  <a:ext uri="{0D108BD9-81ED-4DB2-BD59-A6C34878D82A}">
                    <a16:rowId xmlns:a16="http://schemas.microsoft.com/office/drawing/2014/main" val="2076776198"/>
                  </a:ext>
                </a:extLst>
              </a:tr>
            </a:tbl>
          </a:graphicData>
        </a:graphic>
      </p:graphicFrame>
      <p:sp>
        <p:nvSpPr>
          <p:cNvPr id="4" name="Slide Number Placeholder 3">
            <a:extLst>
              <a:ext uri="{FF2B5EF4-FFF2-40B4-BE49-F238E27FC236}">
                <a16:creationId xmlns:a16="http://schemas.microsoft.com/office/drawing/2014/main" id="{44571A7A-4ABB-A897-AB4C-5230D3D0A256}"/>
              </a:ext>
            </a:extLst>
          </p:cNvPr>
          <p:cNvSpPr>
            <a:spLocks noGrp="1"/>
          </p:cNvSpPr>
          <p:nvPr>
            <p:ph type="sldNum" sz="quarter" idx="12"/>
          </p:nvPr>
        </p:nvSpPr>
        <p:spPr/>
        <p:txBody>
          <a:bodyPr/>
          <a:lstStyle/>
          <a:p>
            <a:pPr>
              <a:defRPr/>
            </a:pPr>
            <a:fld id="{F4F66505-CBE9-4DDE-B6B8-8F5BDC18C943}" type="slidenum">
              <a:rPr lang="en-US" smtClean="0">
                <a:solidFill>
                  <a:prstClr val="black">
                    <a:lumMod val="85000"/>
                    <a:lumOff val="15000"/>
                  </a:prstClr>
                </a:solidFill>
              </a:rPr>
              <a:pPr>
                <a:defRPr/>
              </a:pPr>
              <a:t>85</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17305756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ECFDD5-7ADD-8B50-D458-FA189C59D872}"/>
              </a:ext>
            </a:extLst>
          </p:cNvPr>
          <p:cNvSpPr>
            <a:spLocks noGrp="1"/>
          </p:cNvSpPr>
          <p:nvPr>
            <p:ph type="title"/>
          </p:nvPr>
        </p:nvSpPr>
        <p:spPr/>
        <p:txBody>
          <a:bodyPr/>
          <a:lstStyle/>
          <a:p>
            <a:r>
              <a:rPr lang="en-US" dirty="0"/>
              <a:t>Modify the Action</a:t>
            </a:r>
          </a:p>
        </p:txBody>
      </p:sp>
      <p:sp>
        <p:nvSpPr>
          <p:cNvPr id="9" name="Content Placeholder 8">
            <a:extLst>
              <a:ext uri="{FF2B5EF4-FFF2-40B4-BE49-F238E27FC236}">
                <a16:creationId xmlns:a16="http://schemas.microsoft.com/office/drawing/2014/main" id="{4E96E331-0457-2FC8-A133-A47FCE7F8E4F}"/>
              </a:ext>
            </a:extLst>
          </p:cNvPr>
          <p:cNvSpPr>
            <a:spLocks noGrp="1"/>
          </p:cNvSpPr>
          <p:nvPr>
            <p:ph sz="quarter" idx="13"/>
          </p:nvPr>
        </p:nvSpPr>
        <p:spPr/>
        <p:txBody>
          <a:bodyPr/>
          <a:lstStyle/>
          <a:p>
            <a:r>
              <a:rPr lang="en-US" dirty="0"/>
              <a:t>It may be appropriate to modify the action when</a:t>
            </a:r>
          </a:p>
          <a:p>
            <a:pPr lvl="1"/>
            <a:r>
              <a:rPr lang="en-US" dirty="0"/>
              <a:t>Implementation was strong</a:t>
            </a:r>
          </a:p>
          <a:p>
            <a:pPr lvl="1"/>
            <a:r>
              <a:rPr lang="en-US" dirty="0"/>
              <a:t>The theory of action was sound</a:t>
            </a:r>
          </a:p>
          <a:p>
            <a:pPr lvl="1"/>
            <a:r>
              <a:rPr lang="en-US" dirty="0"/>
              <a:t>Outcomes fell short</a:t>
            </a:r>
          </a:p>
          <a:p>
            <a:r>
              <a:rPr lang="en-US" dirty="0"/>
              <a:t>Examples:</a:t>
            </a:r>
          </a:p>
          <a:p>
            <a:pPr lvl="1"/>
            <a:r>
              <a:rPr lang="en-US" dirty="0"/>
              <a:t>Adjust dosage, intensity, or target population</a:t>
            </a:r>
          </a:p>
          <a:p>
            <a:pPr lvl="1"/>
            <a:r>
              <a:rPr lang="en-US" dirty="0"/>
              <a:t>Strengthen alignment to root cause</a:t>
            </a:r>
          </a:p>
          <a:p>
            <a:pPr lvl="1"/>
            <a:r>
              <a:rPr lang="en-US" dirty="0"/>
              <a:t>Add complementary supports</a:t>
            </a:r>
          </a:p>
        </p:txBody>
      </p:sp>
      <p:sp>
        <p:nvSpPr>
          <p:cNvPr id="7" name="Slide Number Placeholder 6">
            <a:extLst>
              <a:ext uri="{FF2B5EF4-FFF2-40B4-BE49-F238E27FC236}">
                <a16:creationId xmlns:a16="http://schemas.microsoft.com/office/drawing/2014/main" id="{09672184-5350-427B-8956-DCB45F31B39E}"/>
              </a:ext>
            </a:extLst>
          </p:cNvPr>
          <p:cNvSpPr>
            <a:spLocks noGrp="1"/>
          </p:cNvSpPr>
          <p:nvPr>
            <p:ph type="sldNum" sz="quarter" idx="12"/>
          </p:nvPr>
        </p:nvSpPr>
        <p:spPr/>
        <p:txBody>
          <a:bodyPr/>
          <a:lstStyle/>
          <a:p>
            <a:fld id="{58A4F236-B2D7-4888-9E46-1DE7FA85A486}" type="slidenum">
              <a:rPr lang="en-US" smtClean="0"/>
              <a:t>86</a:t>
            </a:fld>
            <a:endParaRPr lang="en-US"/>
          </a:p>
        </p:txBody>
      </p:sp>
    </p:spTree>
    <p:extLst>
      <p:ext uri="{BB962C8B-B14F-4D97-AF65-F5344CB8AC3E}">
        <p14:creationId xmlns:p14="http://schemas.microsoft.com/office/powerpoint/2010/main" val="3931087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E5F9EA-5340-C8DF-A18B-C4A039EE1E99}"/>
              </a:ext>
            </a:extLst>
          </p:cNvPr>
          <p:cNvSpPr>
            <a:spLocks noGrp="1"/>
          </p:cNvSpPr>
          <p:nvPr>
            <p:ph type="title"/>
          </p:nvPr>
        </p:nvSpPr>
        <p:spPr/>
        <p:txBody>
          <a:bodyPr/>
          <a:lstStyle/>
          <a:p>
            <a:r>
              <a:rPr lang="en-US" dirty="0"/>
              <a:t>Refine the Metric</a:t>
            </a:r>
          </a:p>
        </p:txBody>
      </p:sp>
      <p:sp>
        <p:nvSpPr>
          <p:cNvPr id="9" name="Content Placeholder 8">
            <a:extLst>
              <a:ext uri="{FF2B5EF4-FFF2-40B4-BE49-F238E27FC236}">
                <a16:creationId xmlns:a16="http://schemas.microsoft.com/office/drawing/2014/main" id="{4BC2E64F-A037-BAF9-1F97-023E1A8FD487}"/>
              </a:ext>
            </a:extLst>
          </p:cNvPr>
          <p:cNvSpPr>
            <a:spLocks noGrp="1"/>
          </p:cNvSpPr>
          <p:nvPr>
            <p:ph sz="quarter" idx="13"/>
          </p:nvPr>
        </p:nvSpPr>
        <p:spPr/>
        <p:txBody>
          <a:bodyPr/>
          <a:lstStyle/>
          <a:p>
            <a:r>
              <a:rPr lang="en-US" dirty="0"/>
              <a:t>It may be appropriate to refine the metric when</a:t>
            </a:r>
          </a:p>
          <a:p>
            <a:pPr lvl="1"/>
            <a:r>
              <a:rPr lang="en-US" dirty="0"/>
              <a:t>The action addressed the right problem</a:t>
            </a:r>
          </a:p>
          <a:p>
            <a:pPr lvl="1"/>
            <a:r>
              <a:rPr lang="en-US" dirty="0"/>
              <a:t>This outcome was reasonable</a:t>
            </a:r>
          </a:p>
          <a:p>
            <a:pPr lvl="1"/>
            <a:r>
              <a:rPr lang="en-US" dirty="0"/>
              <a:t>The metric failed to capture meaningful change</a:t>
            </a:r>
          </a:p>
          <a:p>
            <a:r>
              <a:rPr lang="en-US" dirty="0"/>
              <a:t>In this instance revising a metric is not lowering expectations, it is improving measurement validity.</a:t>
            </a:r>
          </a:p>
        </p:txBody>
      </p:sp>
      <p:sp>
        <p:nvSpPr>
          <p:cNvPr id="7" name="Slide Number Placeholder 6">
            <a:extLst>
              <a:ext uri="{FF2B5EF4-FFF2-40B4-BE49-F238E27FC236}">
                <a16:creationId xmlns:a16="http://schemas.microsoft.com/office/drawing/2014/main" id="{106C599A-1696-9C5B-C7E3-CDFCB709BEED}"/>
              </a:ext>
            </a:extLst>
          </p:cNvPr>
          <p:cNvSpPr>
            <a:spLocks noGrp="1"/>
          </p:cNvSpPr>
          <p:nvPr>
            <p:ph type="sldNum" sz="quarter" idx="12"/>
          </p:nvPr>
        </p:nvSpPr>
        <p:spPr/>
        <p:txBody>
          <a:bodyPr/>
          <a:lstStyle/>
          <a:p>
            <a:fld id="{58A4F236-B2D7-4888-9E46-1DE7FA85A486}" type="slidenum">
              <a:rPr lang="en-US" smtClean="0"/>
              <a:t>87</a:t>
            </a:fld>
            <a:endParaRPr lang="en-US"/>
          </a:p>
        </p:txBody>
      </p:sp>
    </p:spTree>
    <p:extLst>
      <p:ext uri="{BB962C8B-B14F-4D97-AF65-F5344CB8AC3E}">
        <p14:creationId xmlns:p14="http://schemas.microsoft.com/office/powerpoint/2010/main" val="3384996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D24E7C-058F-0612-5F12-67260321C56B}"/>
              </a:ext>
            </a:extLst>
          </p:cNvPr>
          <p:cNvSpPr>
            <a:spLocks noGrp="1"/>
          </p:cNvSpPr>
          <p:nvPr>
            <p:ph type="title"/>
          </p:nvPr>
        </p:nvSpPr>
        <p:spPr/>
        <p:txBody>
          <a:bodyPr/>
          <a:lstStyle/>
          <a:p>
            <a:r>
              <a:rPr lang="en-US" dirty="0"/>
              <a:t>Discontinue or Replace</a:t>
            </a:r>
          </a:p>
        </p:txBody>
      </p:sp>
      <p:sp>
        <p:nvSpPr>
          <p:cNvPr id="9" name="Content Placeholder 8">
            <a:extLst>
              <a:ext uri="{FF2B5EF4-FFF2-40B4-BE49-F238E27FC236}">
                <a16:creationId xmlns:a16="http://schemas.microsoft.com/office/drawing/2014/main" id="{6B347A42-0D35-6D36-D92B-38DE52CD6D34}"/>
              </a:ext>
            </a:extLst>
          </p:cNvPr>
          <p:cNvSpPr>
            <a:spLocks noGrp="1"/>
          </p:cNvSpPr>
          <p:nvPr>
            <p:ph sz="quarter" idx="13"/>
          </p:nvPr>
        </p:nvSpPr>
        <p:spPr/>
        <p:txBody>
          <a:bodyPr/>
          <a:lstStyle/>
          <a:p>
            <a:r>
              <a:rPr lang="en-US" dirty="0"/>
              <a:t>It may be appropriate to discontinue or replace an action when</a:t>
            </a:r>
          </a:p>
          <a:p>
            <a:pPr lvl="1"/>
            <a:r>
              <a:rPr lang="en-US" dirty="0"/>
              <a:t>Implementation was solid</a:t>
            </a:r>
          </a:p>
          <a:p>
            <a:pPr lvl="1"/>
            <a:r>
              <a:rPr lang="en-US" dirty="0"/>
              <a:t>Data show no meaningful progress</a:t>
            </a:r>
          </a:p>
          <a:p>
            <a:pPr lvl="1"/>
            <a:r>
              <a:rPr lang="en-US" dirty="0"/>
              <a:t>Other strategies show stronger evidence</a:t>
            </a:r>
          </a:p>
        </p:txBody>
      </p:sp>
      <p:sp>
        <p:nvSpPr>
          <p:cNvPr id="7" name="Slide Number Placeholder 6">
            <a:extLst>
              <a:ext uri="{FF2B5EF4-FFF2-40B4-BE49-F238E27FC236}">
                <a16:creationId xmlns:a16="http://schemas.microsoft.com/office/drawing/2014/main" id="{000C3E37-B538-8F8E-C985-45EAA8D1571B}"/>
              </a:ext>
            </a:extLst>
          </p:cNvPr>
          <p:cNvSpPr>
            <a:spLocks noGrp="1"/>
          </p:cNvSpPr>
          <p:nvPr>
            <p:ph type="sldNum" sz="quarter" idx="12"/>
          </p:nvPr>
        </p:nvSpPr>
        <p:spPr/>
        <p:txBody>
          <a:bodyPr/>
          <a:lstStyle/>
          <a:p>
            <a:fld id="{58A4F236-B2D7-4888-9E46-1DE7FA85A486}" type="slidenum">
              <a:rPr lang="en-US" smtClean="0"/>
              <a:t>88</a:t>
            </a:fld>
            <a:endParaRPr lang="en-US"/>
          </a:p>
        </p:txBody>
      </p:sp>
    </p:spTree>
    <p:extLst>
      <p:ext uri="{BB962C8B-B14F-4D97-AF65-F5344CB8AC3E}">
        <p14:creationId xmlns:p14="http://schemas.microsoft.com/office/powerpoint/2010/main" val="1050989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ED62BB24-E13F-2111-E8C6-11E6B76E51BB}"/>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7813" b="7813"/>
          <a:stretch>
            <a:fillRect/>
          </a:stretch>
        </p:blipFill>
        <p:spPr>
          <a:xfrm>
            <a:off x="0" y="0"/>
            <a:ext cx="12192000" cy="6858000"/>
          </a:xfrm>
        </p:spPr>
      </p:pic>
      <p:sp>
        <p:nvSpPr>
          <p:cNvPr id="3" name="Title 2">
            <a:extLst>
              <a:ext uri="{FF2B5EF4-FFF2-40B4-BE49-F238E27FC236}">
                <a16:creationId xmlns:a16="http://schemas.microsoft.com/office/drawing/2014/main" id="{FE9F69CA-218A-723A-E505-B76BABAB63E4}"/>
              </a:ext>
            </a:extLst>
          </p:cNvPr>
          <p:cNvSpPr>
            <a:spLocks noGrp="1"/>
          </p:cNvSpPr>
          <p:nvPr>
            <p:ph type="ctrTitle"/>
          </p:nvPr>
        </p:nvSpPr>
        <p:spPr>
          <a:xfrm>
            <a:off x="242266" y="999982"/>
            <a:ext cx="8769396" cy="3342391"/>
          </a:xfrm>
        </p:spPr>
        <p:txBody>
          <a:bodyPr>
            <a:noAutofit/>
          </a:bodyPr>
          <a:lstStyle/>
          <a:p>
            <a:r>
              <a:rPr lang="en-US" sz="3000" cap="none" dirty="0"/>
              <a:t>LEAs should continually evaluate the hard choices they make about the use of limited resources to meet student and community needs to ensure opportunities and outcomes are improved for all students.</a:t>
            </a:r>
          </a:p>
        </p:txBody>
      </p:sp>
      <p:sp>
        <p:nvSpPr>
          <p:cNvPr id="5" name="Content Placeholder 4">
            <a:extLst>
              <a:ext uri="{FF2B5EF4-FFF2-40B4-BE49-F238E27FC236}">
                <a16:creationId xmlns:a16="http://schemas.microsoft.com/office/drawing/2014/main" id="{107286EF-5C77-73FE-2BF1-E97355181AD5}"/>
              </a:ext>
            </a:extLst>
          </p:cNvPr>
          <p:cNvSpPr>
            <a:spLocks noGrp="1"/>
          </p:cNvSpPr>
          <p:nvPr>
            <p:ph sz="quarter" idx="14"/>
          </p:nvPr>
        </p:nvSpPr>
        <p:spPr>
          <a:xfrm>
            <a:off x="2262110" y="4970086"/>
            <a:ext cx="5029512" cy="744537"/>
          </a:xfrm>
        </p:spPr>
        <p:txBody>
          <a:bodyPr>
            <a:normAutofit fontScale="92500"/>
          </a:bodyPr>
          <a:lstStyle/>
          <a:p>
            <a:pPr marL="0" indent="0">
              <a:buNone/>
            </a:pPr>
            <a:r>
              <a:rPr lang="en-US" dirty="0">
                <a:solidFill>
                  <a:schemeClr val="bg1"/>
                </a:solidFill>
              </a:rPr>
              <a:t>LCAP Template Instructions, Page 1</a:t>
            </a:r>
          </a:p>
        </p:txBody>
      </p:sp>
      <p:sp>
        <p:nvSpPr>
          <p:cNvPr id="4" name="Slide Number Placeholder 3">
            <a:extLst>
              <a:ext uri="{FF2B5EF4-FFF2-40B4-BE49-F238E27FC236}">
                <a16:creationId xmlns:a16="http://schemas.microsoft.com/office/drawing/2014/main" id="{3BB80599-B496-F95F-3366-E7C875ACCCD8}"/>
              </a:ext>
            </a:extLst>
          </p:cNvPr>
          <p:cNvSpPr>
            <a:spLocks noGrp="1"/>
          </p:cNvSpPr>
          <p:nvPr>
            <p:ph type="sldNum" sz="quarter" idx="12"/>
          </p:nvPr>
        </p:nvSpPr>
        <p:spPr>
          <a:xfrm>
            <a:off x="11646089" y="6277971"/>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56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70D0-A272-9A6E-B56C-F7F4E9F37FF6}"/>
              </a:ext>
            </a:extLst>
          </p:cNvPr>
          <p:cNvSpPr>
            <a:spLocks noGrp="1"/>
          </p:cNvSpPr>
          <p:nvPr>
            <p:ph type="title"/>
          </p:nvPr>
        </p:nvSpPr>
        <p:spPr>
          <a:xfrm>
            <a:off x="1050879" y="205554"/>
            <a:ext cx="9505664" cy="800745"/>
          </a:xfrm>
        </p:spPr>
        <p:txBody>
          <a:bodyPr>
            <a:normAutofit/>
          </a:bodyPr>
          <a:lstStyle/>
          <a:p>
            <a:r>
              <a:rPr lang="en-US" sz="3000" cap="none" dirty="0"/>
              <a:t>Current Three-Year LCAP Timeline</a:t>
            </a:r>
          </a:p>
        </p:txBody>
      </p:sp>
      <p:pic>
        <p:nvPicPr>
          <p:cNvPr id="9" name="Content Placeholder 8" descr="See Appendix A for descriptive text">
            <a:extLst>
              <a:ext uri="{FF2B5EF4-FFF2-40B4-BE49-F238E27FC236}">
                <a16:creationId xmlns:a16="http://schemas.microsoft.com/office/drawing/2014/main" id="{D74630E3-9730-C102-6B1D-CD3E6CCD82AC}"/>
              </a:ext>
            </a:extLst>
          </p:cNvPr>
          <p:cNvPicPr>
            <a:picLocks noGrp="1" noChangeAspect="1"/>
          </p:cNvPicPr>
          <p:nvPr>
            <p:ph sz="quarter" idx="13"/>
          </p:nvPr>
        </p:nvPicPr>
        <p:blipFill>
          <a:blip r:embed="rId2"/>
          <a:stretch>
            <a:fillRect/>
          </a:stretch>
        </p:blipFill>
        <p:spPr>
          <a:xfrm>
            <a:off x="498362" y="958111"/>
            <a:ext cx="10610698" cy="4893590"/>
          </a:xfrm>
          <a:prstGeom prst="rect">
            <a:avLst/>
          </a:prstGeom>
        </p:spPr>
      </p:pic>
      <p:sp>
        <p:nvSpPr>
          <p:cNvPr id="7" name="Content Placeholder 6">
            <a:extLst>
              <a:ext uri="{FF2B5EF4-FFF2-40B4-BE49-F238E27FC236}">
                <a16:creationId xmlns:a16="http://schemas.microsoft.com/office/drawing/2014/main" id="{B76FC8E5-FF7B-F64A-20FD-7CB3D0D6E378}"/>
              </a:ext>
            </a:extLst>
          </p:cNvPr>
          <p:cNvSpPr>
            <a:spLocks noGrp="1"/>
          </p:cNvSpPr>
          <p:nvPr>
            <p:ph sz="quarter" idx="14"/>
          </p:nvPr>
        </p:nvSpPr>
        <p:spPr>
          <a:xfrm>
            <a:off x="650930" y="5851701"/>
            <a:ext cx="6493789" cy="800745"/>
          </a:xfrm>
        </p:spPr>
        <p:txBody>
          <a:bodyPr>
            <a:normAutofit lnSpcReduction="10000"/>
          </a:bodyPr>
          <a:lstStyle/>
          <a:p>
            <a:pPr marL="0" indent="0">
              <a:buNone/>
            </a:pPr>
            <a:br>
              <a:rPr lang="en-US" dirty="0"/>
            </a:br>
            <a:r>
              <a:rPr lang="en-US" dirty="0"/>
              <a:t>*see </a:t>
            </a:r>
            <a:r>
              <a:rPr lang="en-US" dirty="0">
                <a:hlinkClick r:id="rId3" action="ppaction://hlinksldjump"/>
              </a:rPr>
              <a:t>Appendix A</a:t>
            </a:r>
            <a:r>
              <a:rPr lang="en-US" dirty="0"/>
              <a:t> for descriptive text</a:t>
            </a:r>
          </a:p>
        </p:txBody>
      </p:sp>
      <p:sp>
        <p:nvSpPr>
          <p:cNvPr id="4" name="Slide Number Placeholder 3">
            <a:extLst>
              <a:ext uri="{FF2B5EF4-FFF2-40B4-BE49-F238E27FC236}">
                <a16:creationId xmlns:a16="http://schemas.microsoft.com/office/drawing/2014/main" id="{1BE9A954-01B9-5606-C36A-7D25D1B5FD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8652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92E0-9429-458A-93A2-AB46460C693C}"/>
              </a:ext>
            </a:extLst>
          </p:cNvPr>
          <p:cNvSpPr>
            <a:spLocks noGrp="1"/>
          </p:cNvSpPr>
          <p:nvPr>
            <p:ph type="title"/>
          </p:nvPr>
        </p:nvSpPr>
        <p:spPr>
          <a:xfrm>
            <a:off x="6095491" y="609601"/>
            <a:ext cx="5190969" cy="1216024"/>
          </a:xfrm>
        </p:spPr>
        <p:txBody>
          <a:bodyPr>
            <a:normAutofit/>
          </a:bodyPr>
          <a:lstStyle/>
          <a:p>
            <a:r>
              <a:rPr lang="en-US" sz="3000" cap="none" noProof="0" dirty="0"/>
              <a:t>Conclusion</a:t>
            </a:r>
          </a:p>
        </p:txBody>
      </p:sp>
      <p:pic>
        <p:nvPicPr>
          <p:cNvPr id="38" name="Picture Placeholder 37">
            <a:extLst>
              <a:ext uri="{FF2B5EF4-FFF2-40B4-BE49-F238E27FC236}">
                <a16:creationId xmlns:a16="http://schemas.microsoft.com/office/drawing/2014/main" id="{09BBE59E-5FFC-479B-A780-98A0287C33A3}"/>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2864" r="22864"/>
          <a:stretch/>
        </p:blipFill>
        <p:spPr>
          <a:xfrm>
            <a:off x="801711" y="724530"/>
            <a:ext cx="2122242" cy="2599357"/>
          </a:xfrm>
        </p:spPr>
      </p:pic>
      <p:pic>
        <p:nvPicPr>
          <p:cNvPr id="18" name="Picture Placeholder 17">
            <a:extLst>
              <a:ext uri="{FF2B5EF4-FFF2-40B4-BE49-F238E27FC236}">
                <a16:creationId xmlns:a16="http://schemas.microsoft.com/office/drawing/2014/main" id="{E9611289-06BA-4376-8CC5-DE5047F8643D}"/>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22792" r="22792"/>
          <a:stretch/>
        </p:blipFill>
        <p:spPr>
          <a:xfrm>
            <a:off x="3187309" y="724530"/>
            <a:ext cx="2122242" cy="2599357"/>
          </a:xfrm>
        </p:spPr>
      </p:pic>
      <p:pic>
        <p:nvPicPr>
          <p:cNvPr id="22" name="Picture Placeholder 21">
            <a:extLst>
              <a:ext uri="{FF2B5EF4-FFF2-40B4-BE49-F238E27FC236}">
                <a16:creationId xmlns:a16="http://schemas.microsoft.com/office/drawing/2014/main" id="{70849E43-1801-4593-BA8D-517A809FC932}"/>
              </a:ext>
              <a:ext uri="{C183D7F6-B498-43B3-948B-1728B52AA6E4}">
                <adec:decorative xmlns:adec="http://schemas.microsoft.com/office/drawing/2017/decorative" val="1"/>
              </a:ext>
            </a:extLst>
          </p:cNvPr>
          <p:cNvPicPr>
            <a:picLocks noGrp="1" noChangeAspect="1"/>
          </p:cNvPicPr>
          <p:nvPr>
            <p:ph type="pic" sz="quarter" idx="15"/>
          </p:nvPr>
        </p:nvPicPr>
        <p:blipFill>
          <a:blip r:embed="rId5"/>
          <a:srcRect l="22048" r="22048"/>
          <a:stretch/>
        </p:blipFill>
        <p:spPr>
          <a:xfrm>
            <a:off x="801710" y="3593830"/>
            <a:ext cx="2122242" cy="2534378"/>
          </a:xfrm>
        </p:spPr>
      </p:pic>
      <p:pic>
        <p:nvPicPr>
          <p:cNvPr id="34" name="Picture Placeholder 33">
            <a:extLst>
              <a:ext uri="{FF2B5EF4-FFF2-40B4-BE49-F238E27FC236}">
                <a16:creationId xmlns:a16="http://schemas.microsoft.com/office/drawing/2014/main" id="{C13F450D-ADEF-44A8-B597-2E249E16DFA3}"/>
              </a:ext>
              <a:ext uri="{C183D7F6-B498-43B3-948B-1728B52AA6E4}">
                <adec:decorative xmlns:adec="http://schemas.microsoft.com/office/drawing/2017/decorative" val="1"/>
              </a:ext>
            </a:extLst>
          </p:cNvPr>
          <p:cNvPicPr>
            <a:picLocks noGrp="1" noChangeAspect="1"/>
          </p:cNvPicPr>
          <p:nvPr>
            <p:ph type="pic" sz="quarter" idx="16"/>
          </p:nvPr>
        </p:nvPicPr>
        <p:blipFill>
          <a:blip r:embed="rId6"/>
          <a:srcRect l="22076" r="22076"/>
          <a:stretch/>
        </p:blipFill>
        <p:spPr>
          <a:xfrm>
            <a:off x="3182643" y="3593830"/>
            <a:ext cx="2122242" cy="2534378"/>
          </a:xfrm>
        </p:spPr>
      </p:pic>
      <p:sp>
        <p:nvSpPr>
          <p:cNvPr id="24" name="Content Placeholder 23">
            <a:extLst>
              <a:ext uri="{FF2B5EF4-FFF2-40B4-BE49-F238E27FC236}">
                <a16:creationId xmlns:a16="http://schemas.microsoft.com/office/drawing/2014/main" id="{3A3542EB-DF02-4165-976C-29A4A2D28DE2}"/>
              </a:ext>
            </a:extLst>
          </p:cNvPr>
          <p:cNvSpPr>
            <a:spLocks noGrp="1"/>
          </p:cNvSpPr>
          <p:nvPr>
            <p:ph idx="1"/>
          </p:nvPr>
        </p:nvSpPr>
        <p:spPr>
          <a:xfrm>
            <a:off x="6095999" y="2147355"/>
            <a:ext cx="5045149" cy="4107021"/>
          </a:xfrm>
        </p:spPr>
        <p:txBody>
          <a:bodyPr>
            <a:normAutofit/>
          </a:bodyPr>
          <a:lstStyle/>
          <a:p>
            <a:r>
              <a:rPr lang="en-US" noProof="0" dirty="0"/>
              <a:t>Year 3 provides LEAs with the opportunity to evaluate implementation and progress thus far and to make course corrections prior to implementing the final year of the plan, which drives continuous improvement for students.</a:t>
            </a:r>
          </a:p>
          <a:p>
            <a:r>
              <a:rPr lang="en-US" noProof="0" dirty="0"/>
              <a:t>We hope today’s learning will assist you in your journey.</a:t>
            </a:r>
          </a:p>
        </p:txBody>
      </p:sp>
      <p:sp>
        <p:nvSpPr>
          <p:cNvPr id="13" name="Slide Number Placeholder 12">
            <a:extLst>
              <a:ext uri="{FF2B5EF4-FFF2-40B4-BE49-F238E27FC236}">
                <a16:creationId xmlns:a16="http://schemas.microsoft.com/office/drawing/2014/main" id="{FD482A9A-F388-4338-B0CE-2D76B428F858}"/>
              </a:ext>
            </a:extLst>
          </p:cNvPr>
          <p:cNvSpPr>
            <a:spLocks noGrp="1"/>
          </p:cNvSpPr>
          <p:nvPr>
            <p:ph type="sldNum" sz="quarter" idx="12"/>
          </p:nvPr>
        </p:nvSpPr>
        <p:spPr>
          <a:xfrm>
            <a:off x="11558016" y="3136392"/>
            <a:ext cx="545911" cy="580029"/>
          </a:xfrm>
        </p:spPr>
        <p:txBody>
          <a:bodyPr/>
          <a:lstStyle/>
          <a:p>
            <a:pPr lvl="0"/>
            <a:fld id="{FB9BEB33-D6AC-4C86-9A2A-0FA8A87193B2}" type="slidenum">
              <a:rPr lang="en-US" sz="2400" noProof="0" smtClean="0"/>
              <a:pPr lvl="0"/>
              <a:t>90</a:t>
            </a:fld>
            <a:endParaRPr lang="en-US" sz="2400" noProof="0" dirty="0"/>
          </a:p>
        </p:txBody>
      </p:sp>
    </p:spTree>
    <p:extLst>
      <p:ext uri="{BB962C8B-B14F-4D97-AF65-F5344CB8AC3E}">
        <p14:creationId xmlns:p14="http://schemas.microsoft.com/office/powerpoint/2010/main" val="195867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431A-4B5F-9D96-4956-FF8092D1534C}"/>
              </a:ext>
            </a:extLst>
          </p:cNvPr>
          <p:cNvSpPr>
            <a:spLocks noGrp="1"/>
          </p:cNvSpPr>
          <p:nvPr>
            <p:ph type="ctrTitle"/>
          </p:nvPr>
        </p:nvSpPr>
        <p:spPr/>
        <p:txBody>
          <a:bodyPr>
            <a:normAutofit/>
          </a:bodyPr>
          <a:lstStyle/>
          <a:p>
            <a:r>
              <a:rPr lang="en-US" sz="3000" cap="none" dirty="0"/>
              <a:t>Thank you for all you do for your families and students!</a:t>
            </a:r>
          </a:p>
        </p:txBody>
      </p:sp>
      <p:sp>
        <p:nvSpPr>
          <p:cNvPr id="8" name="Content Placeholder 7">
            <a:extLst>
              <a:ext uri="{FF2B5EF4-FFF2-40B4-BE49-F238E27FC236}">
                <a16:creationId xmlns:a16="http://schemas.microsoft.com/office/drawing/2014/main" id="{469019B0-BA69-796C-4961-881361104F4D}"/>
              </a:ext>
            </a:extLst>
          </p:cNvPr>
          <p:cNvSpPr>
            <a:spLocks noGrp="1"/>
          </p:cNvSpPr>
          <p:nvPr>
            <p:ph sz="quarter" idx="15"/>
          </p:nvPr>
        </p:nvSpPr>
        <p:spPr>
          <a:xfrm>
            <a:off x="1079500" y="4106863"/>
            <a:ext cx="3897313" cy="2471358"/>
          </a:xfrm>
        </p:spPr>
        <p:txBody>
          <a:bodyPr/>
          <a:lstStyle/>
          <a:p>
            <a:r>
              <a:rPr lang="en-US" dirty="0"/>
              <a:t>Local Agency Systems Support Office</a:t>
            </a:r>
          </a:p>
          <a:p>
            <a:r>
              <a:rPr lang="en-US" dirty="0">
                <a:hlinkClick r:id="rId2"/>
              </a:rPr>
              <a:t>LCFF@cde.ca.gov</a:t>
            </a:r>
            <a:endParaRPr lang="en-US" dirty="0"/>
          </a:p>
        </p:txBody>
      </p:sp>
      <p:sp>
        <p:nvSpPr>
          <p:cNvPr id="6" name="Slide Number Placeholder 5">
            <a:extLst>
              <a:ext uri="{FF2B5EF4-FFF2-40B4-BE49-F238E27FC236}">
                <a16:creationId xmlns:a16="http://schemas.microsoft.com/office/drawing/2014/main" id="{E1C766F6-CD9B-A122-C486-AEBEE0117A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2400" b="0" i="0" u="none" strike="noStrike" kern="1200" cap="none" spc="0" normalizeH="0" baseline="0" noProof="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pic>
        <p:nvPicPr>
          <p:cNvPr id="9" name="Picture Placeholder 48">
            <a:extLst>
              <a:ext uri="{FF2B5EF4-FFF2-40B4-BE49-F238E27FC236}">
                <a16:creationId xmlns:a16="http://schemas.microsoft.com/office/drawing/2014/main" id="{CC88F809-E730-1E7D-3360-9E7F7044647C}"/>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l="8373" r="8373"/>
          <a:stretch/>
        </p:blipFill>
        <p:spPr>
          <a:xfrm>
            <a:off x="7875588" y="904875"/>
            <a:ext cx="3360737" cy="5048250"/>
          </a:xfrm>
        </p:spPr>
      </p:pic>
      <p:pic>
        <p:nvPicPr>
          <p:cNvPr id="10" name="Picture Placeholder 15">
            <a:extLst>
              <a:ext uri="{FF2B5EF4-FFF2-40B4-BE49-F238E27FC236}">
                <a16:creationId xmlns:a16="http://schemas.microsoft.com/office/drawing/2014/main" id="{17687893-EFAA-EA72-6C22-5522703E48CE}"/>
              </a:ext>
              <a:ext uri="{C183D7F6-B498-43B3-948B-1728B52AA6E4}">
                <adec:decorative xmlns:adec="http://schemas.microsoft.com/office/drawing/2017/decorative" val="1"/>
              </a:ext>
            </a:extLst>
          </p:cNvPr>
          <p:cNvPicPr>
            <a:picLocks noGrp="1" noChangeAspect="1"/>
          </p:cNvPicPr>
          <p:nvPr>
            <p:ph type="pic" sz="quarter" idx="13"/>
          </p:nvPr>
        </p:nvPicPr>
        <p:blipFill>
          <a:blip r:embed="rId4"/>
          <a:srcRect t="6548" b="6548"/>
          <a:stretch/>
        </p:blipFill>
        <p:spPr>
          <a:xfrm>
            <a:off x="6856413" y="2573338"/>
            <a:ext cx="1822450" cy="2374900"/>
          </a:xfrm>
        </p:spPr>
      </p:pic>
    </p:spTree>
    <p:extLst>
      <p:ext uri="{BB962C8B-B14F-4D97-AF65-F5344CB8AC3E}">
        <p14:creationId xmlns:p14="http://schemas.microsoft.com/office/powerpoint/2010/main" val="240704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A2C4-3AF0-B14C-8385-7A04FFF9BAC7}"/>
              </a:ext>
            </a:extLst>
          </p:cNvPr>
          <p:cNvSpPr>
            <a:spLocks noGrp="1"/>
          </p:cNvSpPr>
          <p:nvPr>
            <p:ph type="title"/>
          </p:nvPr>
        </p:nvSpPr>
        <p:spPr/>
        <p:txBody>
          <a:bodyPr/>
          <a:lstStyle/>
          <a:p>
            <a:r>
              <a:rPr lang="en-US" dirty="0"/>
              <a:t>Appendix A - </a:t>
            </a:r>
            <a:r>
              <a:rPr lang="en-US" dirty="0">
                <a:hlinkClick r:id="rId2" action="ppaction://hlinksldjump"/>
              </a:rPr>
              <a:t>Slide 9</a:t>
            </a:r>
            <a:r>
              <a:rPr lang="en-US" dirty="0"/>
              <a:t> </a:t>
            </a:r>
          </a:p>
        </p:txBody>
      </p:sp>
      <p:sp>
        <p:nvSpPr>
          <p:cNvPr id="3" name="Content Placeholder 2">
            <a:extLst>
              <a:ext uri="{FF2B5EF4-FFF2-40B4-BE49-F238E27FC236}">
                <a16:creationId xmlns:a16="http://schemas.microsoft.com/office/drawing/2014/main" id="{2B1F6903-C03F-E30E-BEA7-CF0BFCC774CB}"/>
              </a:ext>
            </a:extLst>
          </p:cNvPr>
          <p:cNvSpPr>
            <a:spLocks noGrp="1"/>
          </p:cNvSpPr>
          <p:nvPr>
            <p:ph sz="quarter" idx="13"/>
          </p:nvPr>
        </p:nvSpPr>
        <p:spPr>
          <a:xfrm>
            <a:off x="1050925" y="1698171"/>
            <a:ext cx="9520238" cy="4802382"/>
          </a:xfrm>
        </p:spPr>
        <p:txBody>
          <a:bodyPr/>
          <a:lstStyle/>
          <a:p>
            <a:r>
              <a:rPr lang="en-US" dirty="0"/>
              <a:t>Timeline going from left to right with the following LCAP years: 2024-25, 2025-26, 2026-27, 2027-28.</a:t>
            </a:r>
          </a:p>
          <a:p>
            <a:r>
              <a:rPr lang="en-US" dirty="0"/>
              <a:t>Verbiage for each LCAP year:</a:t>
            </a:r>
          </a:p>
          <a:p>
            <a:pPr lvl="1"/>
            <a:r>
              <a:rPr lang="en-US" dirty="0"/>
              <a:t>2024-25: Year 1 of the current 3-Year LCAP cycle “Launch Year”</a:t>
            </a:r>
          </a:p>
          <a:p>
            <a:pPr lvl="1"/>
            <a:r>
              <a:rPr lang="en-US" dirty="0"/>
              <a:t>2025-26: Year 2 of the current 3-Year LCAP cycle “Implementation Year” (We are currently here)</a:t>
            </a:r>
          </a:p>
          <a:p>
            <a:pPr lvl="1"/>
            <a:r>
              <a:rPr lang="en-US" dirty="0"/>
              <a:t>2026-27: Year 3 of the current 3-Year LCAP cycle “Evaluation and Refinement Year”</a:t>
            </a:r>
          </a:p>
          <a:p>
            <a:pPr lvl="1"/>
            <a:r>
              <a:rPr lang="en-US" dirty="0"/>
              <a:t>2027-28: Year 1 of the next 3-Year “Launch Year”</a:t>
            </a:r>
          </a:p>
        </p:txBody>
      </p:sp>
      <p:sp>
        <p:nvSpPr>
          <p:cNvPr id="4" name="Slide Number Placeholder 3">
            <a:extLst>
              <a:ext uri="{FF2B5EF4-FFF2-40B4-BE49-F238E27FC236}">
                <a16:creationId xmlns:a16="http://schemas.microsoft.com/office/drawing/2014/main" id="{7A7B1B89-167C-5BB0-5968-72706190CCAD}"/>
              </a:ext>
            </a:extLst>
          </p:cNvPr>
          <p:cNvSpPr>
            <a:spLocks noGrp="1"/>
          </p:cNvSpPr>
          <p:nvPr>
            <p:ph type="sldNum" sz="quarter" idx="12"/>
          </p:nvPr>
        </p:nvSpPr>
        <p:spPr/>
        <p:txBody>
          <a:bodyPr/>
          <a:lstStyle/>
          <a:p>
            <a:pPr>
              <a:defRPr/>
            </a:pPr>
            <a:fld id="{F4F66505-CBE9-4DDE-B6B8-8F5BDC18C943}" type="slidenum">
              <a:rPr lang="en-US" smtClean="0">
                <a:solidFill>
                  <a:prstClr val="black">
                    <a:lumMod val="85000"/>
                    <a:lumOff val="15000"/>
                  </a:prstClr>
                </a:solidFill>
              </a:rPr>
              <a:pPr>
                <a:defRPr/>
              </a:pPr>
              <a:t>92</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4154378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ECA5-6F0B-A510-A9CA-B19462F0E6D2}"/>
              </a:ext>
            </a:extLst>
          </p:cNvPr>
          <p:cNvSpPr>
            <a:spLocks noGrp="1"/>
          </p:cNvSpPr>
          <p:nvPr>
            <p:ph type="title"/>
          </p:nvPr>
        </p:nvSpPr>
        <p:spPr/>
        <p:txBody>
          <a:bodyPr/>
          <a:lstStyle/>
          <a:p>
            <a:r>
              <a:rPr lang="en-US" dirty="0"/>
              <a:t>Appendix B – </a:t>
            </a:r>
            <a:r>
              <a:rPr lang="en-US" dirty="0">
                <a:hlinkClick r:id="rId2" action="ppaction://hlinksldjump"/>
              </a:rPr>
              <a:t>Slide 12</a:t>
            </a:r>
            <a:endParaRPr lang="en-US" dirty="0"/>
          </a:p>
        </p:txBody>
      </p:sp>
      <p:sp>
        <p:nvSpPr>
          <p:cNvPr id="3" name="Content Placeholder 2">
            <a:extLst>
              <a:ext uri="{FF2B5EF4-FFF2-40B4-BE49-F238E27FC236}">
                <a16:creationId xmlns:a16="http://schemas.microsoft.com/office/drawing/2014/main" id="{363A3820-568C-AC30-5DED-38F64B07F235}"/>
              </a:ext>
            </a:extLst>
          </p:cNvPr>
          <p:cNvSpPr>
            <a:spLocks noGrp="1"/>
          </p:cNvSpPr>
          <p:nvPr>
            <p:ph sz="quarter" idx="13"/>
          </p:nvPr>
        </p:nvSpPr>
        <p:spPr>
          <a:xfrm>
            <a:off x="1050925" y="1695796"/>
            <a:ext cx="9520238" cy="4705004"/>
          </a:xfrm>
        </p:spPr>
        <p:txBody>
          <a:bodyPr/>
          <a:lstStyle/>
          <a:p>
            <a:r>
              <a:rPr lang="en-US" dirty="0"/>
              <a:t>3 rectangles with verbiage in a circular process starting with:</a:t>
            </a:r>
          </a:p>
          <a:p>
            <a:pPr lvl="1"/>
            <a:r>
              <a:rPr lang="en-US" dirty="0"/>
              <a:t>Reflect on evidence of implementation and effectiveness</a:t>
            </a:r>
          </a:p>
          <a:p>
            <a:pPr lvl="1"/>
            <a:r>
              <a:rPr lang="en-US" dirty="0"/>
              <a:t>Review data to understand the impact on students and the system</a:t>
            </a:r>
          </a:p>
          <a:p>
            <a:pPr lvl="1"/>
            <a:r>
              <a:rPr lang="en-US" dirty="0"/>
              <a:t>Refine goals, metrics and/or actions to better address the student needs</a:t>
            </a:r>
          </a:p>
          <a:p>
            <a:r>
              <a:rPr lang="en-US" dirty="0"/>
              <a:t>A grey arrow starts from the first rectangle and continues through all rectangles.</a:t>
            </a:r>
          </a:p>
        </p:txBody>
      </p:sp>
      <p:sp>
        <p:nvSpPr>
          <p:cNvPr id="4" name="Slide Number Placeholder 3">
            <a:extLst>
              <a:ext uri="{FF2B5EF4-FFF2-40B4-BE49-F238E27FC236}">
                <a16:creationId xmlns:a16="http://schemas.microsoft.com/office/drawing/2014/main" id="{2FCA2382-0C39-73D5-0C9F-4AAAB7B45027}"/>
              </a:ext>
            </a:extLst>
          </p:cNvPr>
          <p:cNvSpPr>
            <a:spLocks noGrp="1"/>
          </p:cNvSpPr>
          <p:nvPr>
            <p:ph type="sldNum" sz="quarter" idx="12"/>
          </p:nvPr>
        </p:nvSpPr>
        <p:spPr/>
        <p:txBody>
          <a:bodyPr/>
          <a:lstStyle/>
          <a:p>
            <a:pPr>
              <a:defRPr/>
            </a:pPr>
            <a:fld id="{F4F66505-CBE9-4DDE-B6B8-8F5BDC18C943}" type="slidenum">
              <a:rPr lang="en-US" smtClean="0">
                <a:solidFill>
                  <a:prstClr val="black">
                    <a:lumMod val="85000"/>
                    <a:lumOff val="15000"/>
                  </a:prstClr>
                </a:solidFill>
              </a:rPr>
              <a:pPr>
                <a:defRPr/>
              </a:pPr>
              <a:t>93</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28302679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B94A-D46E-05C9-6F18-C56E8F784AB4}"/>
              </a:ext>
            </a:extLst>
          </p:cNvPr>
          <p:cNvSpPr>
            <a:spLocks noGrp="1"/>
          </p:cNvSpPr>
          <p:nvPr>
            <p:ph type="title"/>
          </p:nvPr>
        </p:nvSpPr>
        <p:spPr>
          <a:xfrm>
            <a:off x="1065453" y="243177"/>
            <a:ext cx="9505664" cy="568035"/>
          </a:xfrm>
        </p:spPr>
        <p:txBody>
          <a:bodyPr/>
          <a:lstStyle/>
          <a:p>
            <a:r>
              <a:rPr lang="en-US" dirty="0"/>
              <a:t>Appendix C – </a:t>
            </a:r>
            <a:r>
              <a:rPr lang="en-US" dirty="0">
                <a:hlinkClick r:id="rId2" action="ppaction://hlinksldjump"/>
              </a:rPr>
              <a:t>Slide 28</a:t>
            </a:r>
            <a:endParaRPr lang="en-US" dirty="0"/>
          </a:p>
        </p:txBody>
      </p:sp>
      <p:sp>
        <p:nvSpPr>
          <p:cNvPr id="3" name="Content Placeholder 2">
            <a:extLst>
              <a:ext uri="{FF2B5EF4-FFF2-40B4-BE49-F238E27FC236}">
                <a16:creationId xmlns:a16="http://schemas.microsoft.com/office/drawing/2014/main" id="{F067F3B8-B810-2673-CC69-DB4B794C7B81}"/>
              </a:ext>
            </a:extLst>
          </p:cNvPr>
          <p:cNvSpPr>
            <a:spLocks noGrp="1"/>
          </p:cNvSpPr>
          <p:nvPr>
            <p:ph sz="quarter" idx="13"/>
          </p:nvPr>
        </p:nvSpPr>
        <p:spPr>
          <a:xfrm>
            <a:off x="465826" y="811212"/>
            <a:ext cx="10105337" cy="6046788"/>
          </a:xfrm>
        </p:spPr>
        <p:txBody>
          <a:bodyPr>
            <a:normAutofit lnSpcReduction="10000"/>
          </a:bodyPr>
          <a:lstStyle/>
          <a:p>
            <a:r>
              <a:rPr lang="en-US" dirty="0"/>
              <a:t>Table with a header row with 7 columns and one row below header row.</a:t>
            </a:r>
          </a:p>
          <a:p>
            <a:r>
              <a:rPr lang="en-US" dirty="0"/>
              <a:t>Headers are as follows: Metric #, Metric, Baseline, Year 1 Outcome, Year 2 Outcome, Target for Year 3 Outcome, Current Difference from Baseline</a:t>
            </a:r>
          </a:p>
          <a:p>
            <a:r>
              <a:rPr lang="en-US" dirty="0"/>
              <a:t>The row has the following verbiage in the cells to point out what information must be entered: [Metric #], [Insert metric here], [Insert baseline here], [Insert outcome], [Insert outcome for Year 2], [Insert target outcome here], [Insert current difference from baseline here]</a:t>
            </a:r>
          </a:p>
          <a:p>
            <a:r>
              <a:rPr lang="en-US" dirty="0"/>
              <a:t>There is a brown arrow starting from the first column (Metric #) and extends to the fifth column (Year 2 Outcome) with the following verbiage: “Everything up to this point is about understanding the data landscape.”</a:t>
            </a:r>
          </a:p>
          <a:p>
            <a:r>
              <a:rPr lang="en-US" dirty="0"/>
              <a:t>Year 1 Outcome and Year 2 Outcome are outlined with a rectangle and with a brown solid rectangle with the following verbiage: “Data Status (what we have)”</a:t>
            </a:r>
          </a:p>
          <a:p>
            <a:endParaRPr lang="en-US" dirty="0"/>
          </a:p>
        </p:txBody>
      </p:sp>
      <p:sp>
        <p:nvSpPr>
          <p:cNvPr id="4" name="Slide Number Placeholder 3">
            <a:extLst>
              <a:ext uri="{FF2B5EF4-FFF2-40B4-BE49-F238E27FC236}">
                <a16:creationId xmlns:a16="http://schemas.microsoft.com/office/drawing/2014/main" id="{D0894138-2A85-1BF6-C0E7-1035820949DF}"/>
              </a:ext>
            </a:extLst>
          </p:cNvPr>
          <p:cNvSpPr>
            <a:spLocks noGrp="1"/>
          </p:cNvSpPr>
          <p:nvPr>
            <p:ph type="sldNum" sz="quarter" idx="12"/>
          </p:nvPr>
        </p:nvSpPr>
        <p:spPr/>
        <p:txBody>
          <a:bodyPr/>
          <a:lstStyle/>
          <a:p>
            <a:pPr>
              <a:defRPr/>
            </a:pPr>
            <a:fld id="{F4F66505-CBE9-4DDE-B6B8-8F5BDC18C943}" type="slidenum">
              <a:rPr lang="en-US" smtClean="0">
                <a:solidFill>
                  <a:prstClr val="black">
                    <a:lumMod val="85000"/>
                    <a:lumOff val="15000"/>
                  </a:prstClr>
                </a:solidFill>
              </a:rPr>
              <a:pPr>
                <a:defRPr/>
              </a:pPr>
              <a:t>94</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2842540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F675-54F8-EDD3-2386-AE6872796207}"/>
              </a:ext>
            </a:extLst>
          </p:cNvPr>
          <p:cNvSpPr>
            <a:spLocks noGrp="1"/>
          </p:cNvSpPr>
          <p:nvPr>
            <p:ph type="title"/>
          </p:nvPr>
        </p:nvSpPr>
        <p:spPr>
          <a:xfrm>
            <a:off x="1065499" y="198408"/>
            <a:ext cx="9505664" cy="874142"/>
          </a:xfrm>
        </p:spPr>
        <p:txBody>
          <a:bodyPr/>
          <a:lstStyle/>
          <a:p>
            <a:r>
              <a:rPr lang="en-US" dirty="0"/>
              <a:t>Appendix D – </a:t>
            </a:r>
            <a:r>
              <a:rPr lang="en-US" dirty="0">
                <a:hlinkClick r:id="rId2" action="ppaction://hlinksldjump"/>
              </a:rPr>
              <a:t>Slide 29</a:t>
            </a:r>
            <a:endParaRPr lang="en-US" dirty="0"/>
          </a:p>
        </p:txBody>
      </p:sp>
      <p:sp>
        <p:nvSpPr>
          <p:cNvPr id="3" name="Content Placeholder 2">
            <a:extLst>
              <a:ext uri="{FF2B5EF4-FFF2-40B4-BE49-F238E27FC236}">
                <a16:creationId xmlns:a16="http://schemas.microsoft.com/office/drawing/2014/main" id="{D8FCA0D0-85DE-AB3E-0E9F-F5F2734A608B}"/>
              </a:ext>
            </a:extLst>
          </p:cNvPr>
          <p:cNvSpPr>
            <a:spLocks noGrp="1"/>
          </p:cNvSpPr>
          <p:nvPr>
            <p:ph sz="quarter" idx="13"/>
          </p:nvPr>
        </p:nvSpPr>
        <p:spPr>
          <a:xfrm>
            <a:off x="310550" y="1072550"/>
            <a:ext cx="10815951" cy="5785449"/>
          </a:xfrm>
        </p:spPr>
        <p:txBody>
          <a:bodyPr>
            <a:noAutofit/>
          </a:bodyPr>
          <a:lstStyle/>
          <a:p>
            <a:r>
              <a:rPr lang="en-US" dirty="0"/>
              <a:t>Table with a header row with 4 columns and 1 row below the header row.</a:t>
            </a:r>
          </a:p>
          <a:p>
            <a:r>
              <a:rPr lang="en-US" dirty="0"/>
              <a:t>Headers are as follows: Year 1 Outcome, Year 2 Outcome, Target for Year 3 Outcome, Current Difference from Baseline</a:t>
            </a:r>
          </a:p>
          <a:p>
            <a:r>
              <a:rPr lang="en-US" dirty="0"/>
              <a:t>The row has the following verbiage in the cells to point out what information must be entered: [Insert outcome here], [Insert outcome here], [Insert target outcome here], [Insert current difference from baseline here]</a:t>
            </a:r>
          </a:p>
          <a:p>
            <a:r>
              <a:rPr lang="en-US" dirty="0"/>
              <a:t>There is a dark gray arrow starting from the third column (Target for Year 3 Outcome) and extends to the fourth column (Current Difference from Baseline) with the following verbiage: “Everything from here forward is about how Year 3 uses that landscape to drive decisions.”</a:t>
            </a:r>
          </a:p>
          <a:p>
            <a:r>
              <a:rPr lang="en-US" dirty="0"/>
              <a:t>The third and fourth columns are outlined with a dark gray rectangle and with a dark gray solid rectangle with the following verbiage: “Interpretation (what we do with it)”</a:t>
            </a:r>
          </a:p>
        </p:txBody>
      </p:sp>
      <p:sp>
        <p:nvSpPr>
          <p:cNvPr id="4" name="Slide Number Placeholder 3">
            <a:extLst>
              <a:ext uri="{FF2B5EF4-FFF2-40B4-BE49-F238E27FC236}">
                <a16:creationId xmlns:a16="http://schemas.microsoft.com/office/drawing/2014/main" id="{994AA5E7-9B25-3FB2-0405-46400006648A}"/>
              </a:ext>
            </a:extLst>
          </p:cNvPr>
          <p:cNvSpPr>
            <a:spLocks noGrp="1"/>
          </p:cNvSpPr>
          <p:nvPr>
            <p:ph type="sldNum" sz="quarter" idx="12"/>
          </p:nvPr>
        </p:nvSpPr>
        <p:spPr/>
        <p:txBody>
          <a:bodyPr/>
          <a:lstStyle/>
          <a:p>
            <a:pPr>
              <a:defRPr/>
            </a:pPr>
            <a:fld id="{F4F66505-CBE9-4DDE-B6B8-8F5BDC18C943}" type="slidenum">
              <a:rPr lang="en-US" smtClean="0">
                <a:solidFill>
                  <a:prstClr val="black">
                    <a:lumMod val="85000"/>
                    <a:lumOff val="15000"/>
                  </a:prstClr>
                </a:solidFill>
              </a:rPr>
              <a:pPr>
                <a:defRPr/>
              </a:pPr>
              <a:t>95</a:t>
            </a:fld>
            <a:endParaRPr lang="en-US" sz="2400" dirty="0">
              <a:solidFill>
                <a:prstClr val="black">
                  <a:lumMod val="85000"/>
                  <a:lumOff val="15000"/>
                </a:prstClr>
              </a:solidFill>
            </a:endParaRPr>
          </a:p>
        </p:txBody>
      </p:sp>
    </p:spTree>
    <p:extLst>
      <p:ext uri="{BB962C8B-B14F-4D97-AF65-F5344CB8AC3E}">
        <p14:creationId xmlns:p14="http://schemas.microsoft.com/office/powerpoint/2010/main" val="3895033582"/>
      </p:ext>
    </p:extLst>
  </p:cSld>
  <p:clrMapOvr>
    <a:masterClrMapping/>
  </p:clrMapOvr>
</p:sld>
</file>

<file path=ppt/theme/theme1.xml><?xml version="1.0" encoding="utf-8"?>
<a:theme xmlns:a="http://schemas.openxmlformats.org/drawingml/2006/main" name="ArchiveVTI">
  <a:themeElements>
    <a:clrScheme name="Custom 46">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512C38"/>
      </a:hlink>
      <a:folHlink>
        <a:srgbClr val="4C5B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_Win32_JC_SL_v2.potx" id="{9F04EDCC-8BB4-4447-9833-D0A642D24A2D}" vid="{934CEBB1-0C13-47EE-9983-A99F86967A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Archive design</Template>
  <TotalTime>0</TotalTime>
  <Words>5356</Words>
  <Application>Microsoft Office PowerPoint</Application>
  <PresentationFormat>Widescreen</PresentationFormat>
  <Paragraphs>733</Paragraphs>
  <Slides>95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Aptos</vt:lpstr>
      <vt:lpstr>Arial</vt:lpstr>
      <vt:lpstr>Arial Narrow</vt:lpstr>
      <vt:lpstr>Bembo</vt:lpstr>
      <vt:lpstr>Calibri</vt:lpstr>
      <vt:lpstr>Courier New</vt:lpstr>
      <vt:lpstr>ArchiveVTI</vt:lpstr>
      <vt:lpstr>Planning for Year Three in the LCAP</vt:lpstr>
      <vt:lpstr>Acronyms</vt:lpstr>
      <vt:lpstr>Purpose</vt:lpstr>
      <vt:lpstr>Agenda</vt:lpstr>
      <vt:lpstr>The LCAP Cycle and the Importance of Year Three</vt:lpstr>
      <vt:lpstr>What is The LCAP Cycle?</vt:lpstr>
      <vt:lpstr>Current LCAP Cycle: School districts and COEs</vt:lpstr>
      <vt:lpstr>Current LCAP Cycle: Typical Charter School</vt:lpstr>
      <vt:lpstr>Current Three-Year LCAP Timeline</vt:lpstr>
      <vt:lpstr>The Importance of Year 3</vt:lpstr>
      <vt:lpstr>Opportunity in Year 3</vt:lpstr>
      <vt:lpstr>Reflection and Refinement</vt:lpstr>
      <vt:lpstr>Principles of Evaluation</vt:lpstr>
      <vt:lpstr>The Framework</vt:lpstr>
      <vt:lpstr>1. Define the Problem</vt:lpstr>
      <vt:lpstr>Theory of Action</vt:lpstr>
      <vt:lpstr>Why a Theory of Action Matters</vt:lpstr>
      <vt:lpstr>Components of a Strong Theory of Action</vt:lpstr>
      <vt:lpstr>Simple Theory of Action Template</vt:lpstr>
      <vt:lpstr>Sample Theory of Action</vt:lpstr>
      <vt:lpstr>Theory of Action vs. Logic Model</vt:lpstr>
      <vt:lpstr>Sample Logic Model (1)</vt:lpstr>
      <vt:lpstr>Sample Logic Model (2)</vt:lpstr>
      <vt:lpstr>In order to learn how to do something well, you have to fail sometimes. In order to fail, there has to be a measurement system.</vt:lpstr>
      <vt:lpstr>2. Identify Success Metrics (1)</vt:lpstr>
      <vt:lpstr>2. Identify Success Metrics (2)</vt:lpstr>
      <vt:lpstr>Measuring and Reporting Results In the LCAP Template</vt:lpstr>
      <vt:lpstr>Understanding the Data Landscape </vt:lpstr>
      <vt:lpstr>Interpreting the Data</vt:lpstr>
      <vt:lpstr>Example of a Metric (1)</vt:lpstr>
      <vt:lpstr>3. Collect Data in Multiple Ways</vt:lpstr>
      <vt:lpstr>4. Compare Against Baselines or Control Conditions</vt:lpstr>
      <vt:lpstr>Example of A Metric (2)</vt:lpstr>
      <vt:lpstr>5. Monitor Implementation Fidelity</vt:lpstr>
      <vt:lpstr>Determining the Impact</vt:lpstr>
      <vt:lpstr>Goal Analysis for 2025–26</vt:lpstr>
      <vt:lpstr>Prompt 1: Implementation</vt:lpstr>
      <vt:lpstr>Prompt 1: Instructions</vt:lpstr>
      <vt:lpstr>Implementation vs. Effectiveness</vt:lpstr>
      <vt:lpstr>Metrics:  Implementation v. Effectiveness</vt:lpstr>
      <vt:lpstr>The Five Core Dimensions of Implementation Fidelity (1)</vt:lpstr>
      <vt:lpstr>The Five Core Dimensions of Implementation Fidelity (2)</vt:lpstr>
      <vt:lpstr>Possible Ways to Measure Fidelity of Implementation</vt:lpstr>
      <vt:lpstr>A. Implementation Checklists (Teacher Self Report)</vt:lpstr>
      <vt:lpstr>B. Classroom Observations (External or Internal)</vt:lpstr>
      <vt:lpstr>C. Artifacts and Work Samples</vt:lpstr>
      <vt:lpstr>D. Usage Data (for Digital or Structured Programs)</vt:lpstr>
      <vt:lpstr>E. Surveys and Interviews</vt:lpstr>
      <vt:lpstr>F. Coaching Logs &amp; Notes</vt:lpstr>
      <vt:lpstr>What does “Good” Fidelity Look Like?</vt:lpstr>
      <vt:lpstr>Sample: A Simple Fidelity Measurement System (1)</vt:lpstr>
      <vt:lpstr>Sample: A Simple Fidelity Measurement System (2)</vt:lpstr>
      <vt:lpstr>Key Principle</vt:lpstr>
      <vt:lpstr>Tool: Fidelity Of Implementation Rubric</vt:lpstr>
      <vt:lpstr>Now Back to Principles of Evaluation</vt:lpstr>
      <vt:lpstr>6. Examine Equity</vt:lpstr>
      <vt:lpstr>Equity at the Heart of the LCAP</vt:lpstr>
      <vt:lpstr>Example of A Metric (3)</vt:lpstr>
      <vt:lpstr>Beware!</vt:lpstr>
      <vt:lpstr>Who or what isn’t showing up in the data?</vt:lpstr>
      <vt:lpstr>7. Determine the ROI</vt:lpstr>
      <vt:lpstr>Prompt 2: Material Differences </vt:lpstr>
      <vt:lpstr>Prompt 2: Instructions</vt:lpstr>
      <vt:lpstr>2025-26 Annual Update Table</vt:lpstr>
      <vt:lpstr>8. Create a Continuous Improvement Loop</vt:lpstr>
      <vt:lpstr>Determining Effectiveness or Ineffectiveness</vt:lpstr>
      <vt:lpstr>Prompt 3: Effectiveness or Ineffectiveness </vt:lpstr>
      <vt:lpstr>Prompt 3: Abridged Instructions</vt:lpstr>
      <vt:lpstr>Was this Action Effective?</vt:lpstr>
      <vt:lpstr>1. Comparison of Outcomes Against Clear, Predefined Goals</vt:lpstr>
      <vt:lpstr>Example of A Metric (4)</vt:lpstr>
      <vt:lpstr>2. Multiple Data Sources (Triangulation)</vt:lpstr>
      <vt:lpstr>3. Compare Against a Baseline or Counterfactual (1)</vt:lpstr>
      <vt:lpstr>3. Compare Against a Baseline or Counterfactual (2)</vt:lpstr>
      <vt:lpstr>4. Check Whether Improvements Occurred Across Student Groups</vt:lpstr>
      <vt:lpstr>Example of A Metric (5)</vt:lpstr>
      <vt:lpstr>5. Examine Implementation Fidelity and Dosage</vt:lpstr>
      <vt:lpstr>6. Analyze Return on Investment (Impact vs. Cost)</vt:lpstr>
      <vt:lpstr>7. Look for Evidence of Sustainability</vt:lpstr>
      <vt:lpstr>Tool: Strategy Effectiveness Rubric</vt:lpstr>
      <vt:lpstr>The Path Foward</vt:lpstr>
      <vt:lpstr>Responsible Responses to Analysis</vt:lpstr>
      <vt:lpstr>Prompt 4: Changes</vt:lpstr>
      <vt:lpstr>Prompt 4: Abridged Instructions</vt:lpstr>
      <vt:lpstr>When Might Action Be Required?</vt:lpstr>
      <vt:lpstr>Modify the Action</vt:lpstr>
      <vt:lpstr>Refine the Metric</vt:lpstr>
      <vt:lpstr>Discontinue or Replace</vt:lpstr>
      <vt:lpstr>LEAs should continually evaluate the hard choices they make about the use of limited resources to meet student and community needs to ensure opportunities and outcomes are improved for all students.</vt:lpstr>
      <vt:lpstr>Conclusion</vt:lpstr>
      <vt:lpstr>Thank you for all you do for your families and students!</vt:lpstr>
      <vt:lpstr>Appendix A - Slide 9 </vt:lpstr>
      <vt:lpstr>Appendix B – Slide 12</vt:lpstr>
      <vt:lpstr>Appendix C – Slide 28</vt:lpstr>
      <vt:lpstr>Appendix D – Slide 29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Year 3 - LCAP (CA Dept of Education)</dc:title>
  <dc:subject>The Tuesdays @ 2 webinar presentation regarding planning for Year 3 in the LCAP.</dc:subject>
  <dc:creator/>
  <cp:keywords>lcap, local, control, accountability, plan, template, instructions, stakeholders, educational, partners</cp:keywords>
  <cp:lastModifiedBy/>
  <cp:revision>1</cp:revision>
  <dcterms:created xsi:type="dcterms:W3CDTF">2026-04-27T22:47:46Z</dcterms:created>
  <dcterms:modified xsi:type="dcterms:W3CDTF">2026-04-27T22:48:20Z</dcterms:modified>
</cp:coreProperties>
</file>