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31"/>
  </p:notesMasterIdLst>
  <p:handoutMasterIdLst>
    <p:handoutMasterId r:id="rId32"/>
  </p:handoutMasterIdLst>
  <p:sldIdLst>
    <p:sldId id="306" r:id="rId2"/>
    <p:sldId id="321" r:id="rId3"/>
    <p:sldId id="393" r:id="rId4"/>
    <p:sldId id="322" r:id="rId5"/>
    <p:sldId id="394" r:id="rId6"/>
    <p:sldId id="417"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 id="412" r:id="rId25"/>
    <p:sldId id="413" r:id="rId26"/>
    <p:sldId id="414" r:id="rId27"/>
    <p:sldId id="415" r:id="rId28"/>
    <p:sldId id="416" r:id="rId29"/>
    <p:sldId id="381"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63855" autoAdjust="0"/>
  </p:normalViewPr>
  <p:slideViewPr>
    <p:cSldViewPr snapToGrid="0">
      <p:cViewPr varScale="1">
        <p:scale>
          <a:sx n="42" d="100"/>
          <a:sy n="42" d="100"/>
        </p:scale>
        <p:origin x="942" y="48"/>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1/31/2023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1/31/2023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cde.ca.gov/be/pn/im/documents/oct21memoamard02.docx"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de.ca.gov/be/pn/im/documents/oct21memoamard02.doc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cde.ca.gov/be/pn/im/documents/oct21memoamard02.docx"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de.ca.gov/be/pn/im/documents/oct21memoamard02.docx"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California </a:t>
            </a:r>
            <a:r>
              <a:rPr lang="en-US" i="1" dirty="0"/>
              <a:t>Education Code </a:t>
            </a:r>
            <a:r>
              <a:rPr lang="en-US" i="0" dirty="0"/>
              <a:t>(</a:t>
            </a:r>
            <a:r>
              <a:rPr lang="en-US" i="1" dirty="0"/>
              <a:t>EC</a:t>
            </a:r>
            <a:r>
              <a:rPr lang="en-US" i="0" dirty="0"/>
              <a:t>)</a:t>
            </a:r>
            <a:r>
              <a:rPr lang="en-US" i="1" dirty="0"/>
              <a:t> </a:t>
            </a:r>
            <a:r>
              <a:rPr lang="en-US" dirty="0"/>
              <a:t>sections 52064(e)(6)(A)–(B) at https://leginfo.legislature.ca.gov/faces/codes_displaySection.xhtml?lawCode=EDC&amp;sectionNum=52064.</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313384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1200" dirty="0">
                <a:solidFill>
                  <a:schemeClr val="tx1"/>
                </a:solidFill>
                <a:effectLst/>
                <a:latin typeface="+mn-lt"/>
                <a:ea typeface="+mn-ea"/>
                <a:cs typeface="+mn-cs"/>
              </a:rPr>
              <a:t>See the October 2021 Information Memorandum to the SBE related to the criteria used to identify Consistently Low-Performing Student Groups Per California Education Code Section 52064(e)(6)(A) and Consistently Low-Performing Schools Per California Education Code Section 52064(e)(6)(B). </a:t>
            </a:r>
            <a:r>
              <a:rPr lang="en-US" sz="1200"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hlinkClick r:id="rId3"/>
              </a:rPr>
              <a:t>https://www.cde.ca.gov/be/pn/im/documents/oct21memoamard02.docx</a:t>
            </a:r>
            <a:r>
              <a:rPr lang="en-US" sz="1200" kern="1200" dirty="0">
                <a:solidFill>
                  <a:schemeClr val="tx1"/>
                </a:solidFill>
                <a:effectLst/>
                <a:latin typeface="+mn-lt"/>
                <a:ea typeface="+mn-ea"/>
                <a:cs typeface="+mn-cs"/>
              </a:rPr>
              <a:t>) </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4128403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1200" dirty="0">
                <a:solidFill>
                  <a:schemeClr val="tx1"/>
                </a:solidFill>
                <a:effectLst/>
                <a:latin typeface="+mn-lt"/>
                <a:ea typeface="+mn-ea"/>
                <a:cs typeface="+mn-cs"/>
              </a:rPr>
              <a:t>See the October 2021 Information Memorandum to the SBE related to the criteria used to identify Consistently Low-Performing Student Groups Per California Education Code Section 52064(e)(6)(A) and Consistently Low-Performing Schools Per California Education Code Section 52064(e)(6)(B). </a:t>
            </a:r>
            <a:r>
              <a:rPr lang="en-US" sz="1200"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hlinkClick r:id="rId3"/>
              </a:rPr>
              <a:t>https://www.cde.ca.gov/be/pn/im/documents/oct21memoamard02.docx</a:t>
            </a:r>
            <a:r>
              <a:rPr lang="en-US" sz="1200" kern="1200" dirty="0">
                <a:solidFill>
                  <a:schemeClr val="tx1"/>
                </a:solidFill>
                <a:effectLst/>
                <a:latin typeface="+mn-lt"/>
                <a:ea typeface="+mn-ea"/>
                <a:cs typeface="+mn-cs"/>
              </a:rPr>
              <a:t>) </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500533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does not apply to single school LEAs or charter schools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1124347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An email will go out through the listserv when those files are posted.  Contact info for the list serve is on slide 30.</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542943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dirty="0">
                <a:solidFill>
                  <a:schemeClr val="tx1"/>
                </a:solidFill>
                <a:effectLst/>
                <a:latin typeface="+mn-lt"/>
                <a:ea typeface="+mn-ea"/>
                <a:cs typeface="+mn-cs"/>
              </a:rPr>
              <a:t>See the October 2021 Information Memorandum to the SBE related to the criteria used to identify Consistently Low-Performing Student Groups Per California Education Code Section 52064(e)(6)(A) and Consistently Low-Performing Schools Per California Education Code Section 52064(e)(6)(B). </a:t>
            </a:r>
            <a:r>
              <a:rPr lang="en-US" sz="1200"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hlinkClick r:id="rId3"/>
              </a:rPr>
              <a:t>https://www.cde.ca.gov/be/pn/im/documents/oct21memoamard02.docx</a:t>
            </a: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088410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1200" dirty="0">
                <a:solidFill>
                  <a:schemeClr val="tx1"/>
                </a:solidFill>
                <a:effectLst/>
                <a:latin typeface="+mn-lt"/>
                <a:ea typeface="+mn-ea"/>
                <a:cs typeface="+mn-cs"/>
              </a:rPr>
              <a:t>See the October 2021 Information Memorandum to the SBE related to the criteria used to identify Consistently Low-Performing Student Groups Per California Education Code Section 52064(e)(6)(A) and Consistently Low-Performing Schools Per California Education Code Section 52064(e)(6)(B). </a:t>
            </a:r>
            <a:r>
              <a:rPr lang="en-US" sz="1200"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hlinkClick r:id="rId3"/>
              </a:rPr>
              <a:t>https://www.cde.ca.gov/be/pn/im/documents/oct21memoamard02.docx</a:t>
            </a:r>
            <a:r>
              <a:rPr lang="en-US" sz="1200" kern="1200" dirty="0">
                <a:solidFill>
                  <a:schemeClr val="tx1"/>
                </a:solidFill>
                <a:effectLst/>
                <a:latin typeface="+mn-lt"/>
                <a:ea typeface="+mn-ea"/>
                <a:cs typeface="+mn-cs"/>
              </a:rPr>
              <a:t>) </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4108590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 files for the 2023-23 LCAP will be posted on the LCFF webpage within the next several weeks. An email will go out through the LCFF list serve. The contact information for the list serve is on slide 30</a:t>
            </a:r>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3578031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1/31/2023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0520" y="1791706"/>
            <a:ext cx="397764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50520" y="2582334"/>
            <a:ext cx="397764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62534" y="1791706"/>
            <a:ext cx="369086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62534" y="2582334"/>
            <a:ext cx="3690866"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a:extLst>
              <a:ext uri="{FF2B5EF4-FFF2-40B4-BE49-F238E27FC236}">
                <a16:creationId xmlns:a16="http://schemas.microsoft.com/office/drawing/2014/main" id="{0FE861B8-B7D3-4909-A40A-E389DC07AC0B}"/>
              </a:ext>
            </a:extLst>
          </p:cNvPr>
          <p:cNvSpPr>
            <a:spLocks noGrp="1"/>
          </p:cNvSpPr>
          <p:nvPr>
            <p:ph type="body" sz="quarter" idx="13"/>
          </p:nvPr>
        </p:nvSpPr>
        <p:spPr>
          <a:xfrm>
            <a:off x="8287774" y="1791706"/>
            <a:ext cx="355370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BAEB4165-2532-4396-8892-A3B85BE16B43}"/>
              </a:ext>
            </a:extLst>
          </p:cNvPr>
          <p:cNvSpPr>
            <a:spLocks noGrp="1"/>
          </p:cNvSpPr>
          <p:nvPr>
            <p:ph sz="quarter" idx="14"/>
          </p:nvPr>
        </p:nvSpPr>
        <p:spPr>
          <a:xfrm>
            <a:off x="8287774" y="2582334"/>
            <a:ext cx="3553706"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9376508-DA0A-4FE8-BDD7-AFDA3078CF44}" type="datetime1">
              <a:rPr lang="en-US" smtClean="0"/>
              <a:t>1/31/2023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0880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702" r:id="rId9"/>
    <p:sldLayoutId id="2147483695" r:id="rId10"/>
    <p:sldLayoutId id="214748369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hyperlink" Target="https://www.cde.ca.gov/be/pn/im/documents/oct21memoamard02.docx"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ca.gov/fg/aa/lc/index.asp"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 Id="rId4" Type="http://schemas.openxmlformats.org/officeDocument/2006/relationships/hyperlink" Target="mailto:join-LCFF-list@mlist.cde.ca.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actiontables.xlsx" TargetMode="External"/><Relationship Id="rId2" Type="http://schemas.openxmlformats.org/officeDocument/2006/relationships/hyperlink" Target="https://www.cde.ca.gov/re/lc/documents/adoptedlcaptemplate.docx" TargetMode="External"/><Relationship Id="rId1" Type="http://schemas.openxmlformats.org/officeDocument/2006/relationships/slideLayout" Target="../slideLayouts/slideLayout4.xml"/><Relationship Id="rId4" Type="http://schemas.openxmlformats.org/officeDocument/2006/relationships/hyperlink" Target="https://www.cde.ca.gov/re/lc/documents/budgetoverviewparent.xls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100" dirty="0"/>
              <a:t>Required Goals in the Local Control and Accountability Plan (LCAP)</a:t>
            </a:r>
            <a:br>
              <a:rPr lang="en-US" dirty="0"/>
            </a:br>
            <a:r>
              <a:rPr lang="en-US" sz="4000" dirty="0"/>
              <a:t>Specifically Addressing the Needs of Students and Schools</a:t>
            </a:r>
            <a:endParaRPr lang="en-US" dirty="0"/>
          </a:p>
        </p:txBody>
      </p:sp>
      <p:sp>
        <p:nvSpPr>
          <p:cNvPr id="3" name="Subtitle 2"/>
          <p:cNvSpPr>
            <a:spLocks noGrp="1"/>
          </p:cNvSpPr>
          <p:nvPr>
            <p:ph type="subTitle" idx="1"/>
          </p:nvPr>
        </p:nvSpPr>
        <p:spPr/>
        <p:txBody>
          <a:bodyPr/>
          <a:lstStyle/>
          <a:p>
            <a:r>
              <a:rPr lang="en-US" dirty="0"/>
              <a:t>California Department of Education</a:t>
            </a:r>
          </a:p>
          <a:p>
            <a:r>
              <a:rPr lang="en-US" dirty="0"/>
              <a:t>January 26, 2023</a:t>
            </a:r>
          </a:p>
          <a:p>
            <a:endParaRPr lang="en-US" dirty="0"/>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7940A-C9BD-4867-BBB6-D5E01C553FAF}"/>
              </a:ext>
            </a:extLst>
          </p:cNvPr>
          <p:cNvSpPr>
            <a:spLocks noGrp="1"/>
          </p:cNvSpPr>
          <p:nvPr>
            <p:ph type="title"/>
          </p:nvPr>
        </p:nvSpPr>
        <p:spPr/>
        <p:txBody>
          <a:bodyPr/>
          <a:lstStyle/>
          <a:p>
            <a:r>
              <a:rPr lang="en-US" dirty="0"/>
              <a:t>School Eligibility Criteria (1)</a:t>
            </a:r>
          </a:p>
        </p:txBody>
      </p:sp>
      <p:sp>
        <p:nvSpPr>
          <p:cNvPr id="3" name="Content Placeholder 2">
            <a:extLst>
              <a:ext uri="{FF2B5EF4-FFF2-40B4-BE49-F238E27FC236}">
                <a16:creationId xmlns:a16="http://schemas.microsoft.com/office/drawing/2014/main" id="{94961361-E1C3-4310-9BA2-EC69C0706518}"/>
              </a:ext>
            </a:extLst>
          </p:cNvPr>
          <p:cNvSpPr>
            <a:spLocks noGrp="1"/>
          </p:cNvSpPr>
          <p:nvPr>
            <p:ph idx="1"/>
          </p:nvPr>
        </p:nvSpPr>
        <p:spPr/>
        <p:txBody>
          <a:bodyPr>
            <a:normAutofit fontScale="92500"/>
          </a:bodyPr>
          <a:lstStyle/>
          <a:p>
            <a:r>
              <a:rPr lang="en-US" i="1" dirty="0"/>
              <a:t>EC</a:t>
            </a:r>
            <a:r>
              <a:rPr lang="en-US" dirty="0"/>
              <a:t> Section 52064(e)(6)(A) requires a school district or county office of education (COE) that has one or more schools that, for two consecutive years, received the two lowest performance levels on all but one of the state indicators for which the school(s) receive performance levels in the Dashboard and the performance of the “All Students” student group for the LEA is at least one performance level higher in all of those indicators, to include a goal in its LCAP focusing on addressing the disparities in performance between the school(s) and the LEA as a whole.</a:t>
            </a:r>
          </a:p>
          <a:p>
            <a:pPr lvl="1"/>
            <a:r>
              <a:rPr lang="en-US" dirty="0"/>
              <a:t>This criteria only applies to a school district or COE with two or more schools; it does not apply to a single-school district or a charter school. </a:t>
            </a:r>
          </a:p>
          <a:p>
            <a:endParaRPr lang="en-US" dirty="0"/>
          </a:p>
        </p:txBody>
      </p:sp>
      <p:sp>
        <p:nvSpPr>
          <p:cNvPr id="4" name="Slide Number Placeholder 3">
            <a:extLst>
              <a:ext uri="{FF2B5EF4-FFF2-40B4-BE49-F238E27FC236}">
                <a16:creationId xmlns:a16="http://schemas.microsoft.com/office/drawing/2014/main" id="{A82171D7-D165-412C-AD3A-41A8E1231D63}"/>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721620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6CC8-42EF-480A-A22C-E9A80ADE6545}"/>
              </a:ext>
            </a:extLst>
          </p:cNvPr>
          <p:cNvSpPr>
            <a:spLocks noGrp="1"/>
          </p:cNvSpPr>
          <p:nvPr>
            <p:ph type="title"/>
          </p:nvPr>
        </p:nvSpPr>
        <p:spPr/>
        <p:txBody>
          <a:bodyPr/>
          <a:lstStyle/>
          <a:p>
            <a:r>
              <a:rPr lang="en-US" dirty="0"/>
              <a:t>School Eligibility Criteria (2)</a:t>
            </a:r>
          </a:p>
        </p:txBody>
      </p:sp>
      <p:sp>
        <p:nvSpPr>
          <p:cNvPr id="3" name="Text Placeholder 2">
            <a:extLst>
              <a:ext uri="{FF2B5EF4-FFF2-40B4-BE49-F238E27FC236}">
                <a16:creationId xmlns:a16="http://schemas.microsoft.com/office/drawing/2014/main" id="{5FF77499-D19D-4F11-8D49-6D44E471F785}"/>
              </a:ext>
            </a:extLst>
          </p:cNvPr>
          <p:cNvSpPr>
            <a:spLocks noGrp="1"/>
          </p:cNvSpPr>
          <p:nvPr>
            <p:ph type="body" idx="1"/>
          </p:nvPr>
        </p:nvSpPr>
        <p:spPr/>
        <p:txBody>
          <a:bodyPr/>
          <a:lstStyle/>
          <a:p>
            <a:pPr algn="l"/>
            <a:r>
              <a:rPr lang="en-US" dirty="0"/>
              <a:t>If a school district or </a:t>
            </a:r>
            <a:r>
              <a:rPr lang="en-US" dirty="0" err="1"/>
              <a:t>coe</a:t>
            </a:r>
            <a:endParaRPr lang="en-US" dirty="0"/>
          </a:p>
        </p:txBody>
      </p:sp>
      <p:sp>
        <p:nvSpPr>
          <p:cNvPr id="4" name="Content Placeholder 3">
            <a:extLst>
              <a:ext uri="{FF2B5EF4-FFF2-40B4-BE49-F238E27FC236}">
                <a16:creationId xmlns:a16="http://schemas.microsoft.com/office/drawing/2014/main" id="{C422D016-8127-49BC-8F10-57936F75E38F}"/>
              </a:ext>
            </a:extLst>
          </p:cNvPr>
          <p:cNvSpPr>
            <a:spLocks noGrp="1"/>
          </p:cNvSpPr>
          <p:nvPr>
            <p:ph sz="half" idx="2"/>
          </p:nvPr>
        </p:nvSpPr>
        <p:spPr>
          <a:xfrm>
            <a:off x="350520" y="2582334"/>
            <a:ext cx="4249174" cy="3620346"/>
          </a:xfrm>
        </p:spPr>
        <p:txBody>
          <a:bodyPr>
            <a:normAutofit fontScale="92500" lnSpcReduction="10000"/>
          </a:bodyPr>
          <a:lstStyle/>
          <a:p>
            <a:r>
              <a:rPr lang="en-US" dirty="0"/>
              <a:t>With </a:t>
            </a:r>
            <a:r>
              <a:rPr lang="en-US" b="1" dirty="0"/>
              <a:t>two or more schools</a:t>
            </a:r>
          </a:p>
          <a:p>
            <a:r>
              <a:rPr lang="en-US" dirty="0"/>
              <a:t>And </a:t>
            </a:r>
            <a:r>
              <a:rPr lang="en-US" b="1" dirty="0"/>
              <a:t>at least one </a:t>
            </a:r>
            <a:r>
              <a:rPr lang="en-US" dirty="0"/>
              <a:t>of those schools has received the </a:t>
            </a:r>
            <a:r>
              <a:rPr lang="en-US" b="1" dirty="0"/>
              <a:t>two lowest performance levels</a:t>
            </a:r>
            <a:r>
              <a:rPr lang="en-US" dirty="0"/>
              <a:t> on </a:t>
            </a:r>
            <a:r>
              <a:rPr lang="en-US" b="1" dirty="0"/>
              <a:t>all but one </a:t>
            </a:r>
            <a:r>
              <a:rPr lang="en-US" dirty="0"/>
              <a:t>of the </a:t>
            </a:r>
            <a:r>
              <a:rPr lang="en-US" b="1" dirty="0"/>
              <a:t>state indicator</a:t>
            </a:r>
            <a:r>
              <a:rPr lang="en-US" dirty="0"/>
              <a:t>s on the Dashboard</a:t>
            </a:r>
          </a:p>
          <a:p>
            <a:r>
              <a:rPr lang="en-US" dirty="0"/>
              <a:t>For </a:t>
            </a:r>
            <a:r>
              <a:rPr lang="en-US" b="1" dirty="0"/>
              <a:t>two or more consecutive years</a:t>
            </a:r>
          </a:p>
        </p:txBody>
      </p:sp>
      <p:sp>
        <p:nvSpPr>
          <p:cNvPr id="5" name="Text Placeholder 4">
            <a:extLst>
              <a:ext uri="{FF2B5EF4-FFF2-40B4-BE49-F238E27FC236}">
                <a16:creationId xmlns:a16="http://schemas.microsoft.com/office/drawing/2014/main" id="{C6378F73-24A9-4451-B6CF-A6CB12CE1C77}"/>
              </a:ext>
            </a:extLst>
          </p:cNvPr>
          <p:cNvSpPr>
            <a:spLocks noGrp="1"/>
          </p:cNvSpPr>
          <p:nvPr>
            <p:ph type="body" sz="quarter" idx="3"/>
          </p:nvPr>
        </p:nvSpPr>
        <p:spPr/>
        <p:txBody>
          <a:bodyPr/>
          <a:lstStyle/>
          <a:p>
            <a:pPr algn="l"/>
            <a:r>
              <a:rPr lang="en-US" dirty="0"/>
              <a:t>and</a:t>
            </a:r>
          </a:p>
        </p:txBody>
      </p:sp>
      <p:sp>
        <p:nvSpPr>
          <p:cNvPr id="6" name="Content Placeholder 5">
            <a:extLst>
              <a:ext uri="{FF2B5EF4-FFF2-40B4-BE49-F238E27FC236}">
                <a16:creationId xmlns:a16="http://schemas.microsoft.com/office/drawing/2014/main" id="{A5D2D6C9-F4D0-4E6B-88F5-080D6A66DAA2}"/>
              </a:ext>
            </a:extLst>
          </p:cNvPr>
          <p:cNvSpPr>
            <a:spLocks noGrp="1"/>
          </p:cNvSpPr>
          <p:nvPr>
            <p:ph sz="quarter" idx="4"/>
          </p:nvPr>
        </p:nvSpPr>
        <p:spPr>
          <a:xfrm>
            <a:off x="4599694" y="2582334"/>
            <a:ext cx="3553706" cy="3378200"/>
          </a:xfrm>
        </p:spPr>
        <p:txBody>
          <a:bodyPr/>
          <a:lstStyle/>
          <a:p>
            <a:pPr marL="0" indent="0">
              <a:buNone/>
            </a:pPr>
            <a:r>
              <a:rPr lang="en-US" sz="2600" dirty="0"/>
              <a:t>The performance of </a:t>
            </a:r>
            <a:r>
              <a:rPr lang="en-US" sz="2600" b="1" dirty="0"/>
              <a:t>all</a:t>
            </a:r>
            <a:r>
              <a:rPr lang="en-US" sz="2600" dirty="0"/>
              <a:t> students in the district or COE is </a:t>
            </a:r>
            <a:r>
              <a:rPr lang="en-US" sz="2600" b="1" dirty="0"/>
              <a:t>at least one performance level higher </a:t>
            </a:r>
            <a:r>
              <a:rPr lang="en-US" sz="2600" dirty="0"/>
              <a:t>on all of </a:t>
            </a:r>
            <a:r>
              <a:rPr lang="en-US" sz="2600" b="1" dirty="0"/>
              <a:t>those same indicators</a:t>
            </a:r>
          </a:p>
          <a:p>
            <a:pPr marL="0" indent="0">
              <a:buNone/>
            </a:pPr>
            <a:endParaRPr lang="en-US" dirty="0"/>
          </a:p>
        </p:txBody>
      </p:sp>
      <p:sp>
        <p:nvSpPr>
          <p:cNvPr id="7" name="Text Placeholder 6">
            <a:extLst>
              <a:ext uri="{FF2B5EF4-FFF2-40B4-BE49-F238E27FC236}">
                <a16:creationId xmlns:a16="http://schemas.microsoft.com/office/drawing/2014/main" id="{52EB8097-7B9B-4964-9A4F-7BC0436F6C05}"/>
              </a:ext>
            </a:extLst>
          </p:cNvPr>
          <p:cNvSpPr>
            <a:spLocks noGrp="1"/>
          </p:cNvSpPr>
          <p:nvPr>
            <p:ph type="body" sz="quarter" idx="13"/>
          </p:nvPr>
        </p:nvSpPr>
        <p:spPr/>
        <p:txBody>
          <a:bodyPr/>
          <a:lstStyle/>
          <a:p>
            <a:pPr algn="l"/>
            <a:r>
              <a:rPr lang="en-US" dirty="0"/>
              <a:t>then</a:t>
            </a:r>
          </a:p>
        </p:txBody>
      </p:sp>
      <p:sp>
        <p:nvSpPr>
          <p:cNvPr id="8" name="Content Placeholder 7">
            <a:extLst>
              <a:ext uri="{FF2B5EF4-FFF2-40B4-BE49-F238E27FC236}">
                <a16:creationId xmlns:a16="http://schemas.microsoft.com/office/drawing/2014/main" id="{820518E2-74C4-42D2-9592-8ACA930B4559}"/>
              </a:ext>
            </a:extLst>
          </p:cNvPr>
          <p:cNvSpPr>
            <a:spLocks noGrp="1"/>
          </p:cNvSpPr>
          <p:nvPr>
            <p:ph sz="quarter" idx="14"/>
          </p:nvPr>
        </p:nvSpPr>
        <p:spPr/>
        <p:txBody>
          <a:bodyPr>
            <a:normAutofit fontScale="92500"/>
          </a:bodyPr>
          <a:lstStyle/>
          <a:p>
            <a:pPr marL="0" indent="0">
              <a:buNone/>
            </a:pPr>
            <a:r>
              <a:rPr lang="en-US" dirty="0"/>
              <a:t>The school district or COE </a:t>
            </a:r>
            <a:r>
              <a:rPr lang="en-US" b="1" dirty="0"/>
              <a:t>must </a:t>
            </a:r>
            <a:r>
              <a:rPr lang="en-US" dirty="0"/>
              <a:t>include </a:t>
            </a:r>
            <a:r>
              <a:rPr lang="en-US" b="1" dirty="0"/>
              <a:t>a goal </a:t>
            </a:r>
            <a:r>
              <a:rPr lang="en-US" dirty="0"/>
              <a:t>that focuses on </a:t>
            </a:r>
            <a:r>
              <a:rPr lang="en-US" b="1" dirty="0"/>
              <a:t>addressing the disparities in performance </a:t>
            </a:r>
            <a:r>
              <a:rPr lang="en-US" dirty="0"/>
              <a:t>between the school(s) and the school district of COE as a whole</a:t>
            </a:r>
          </a:p>
          <a:p>
            <a:pPr marL="0" indent="0">
              <a:buNone/>
            </a:pPr>
            <a:endParaRPr lang="en-US" dirty="0"/>
          </a:p>
        </p:txBody>
      </p:sp>
      <p:sp>
        <p:nvSpPr>
          <p:cNvPr id="9" name="Slide Number Placeholder 8">
            <a:extLst>
              <a:ext uri="{FF2B5EF4-FFF2-40B4-BE49-F238E27FC236}">
                <a16:creationId xmlns:a16="http://schemas.microsoft.com/office/drawing/2014/main" id="{7F7E9856-E3D4-4C0C-B525-73C620ECB803}"/>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304029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4B2A0-AC5E-4D6C-9094-1167FE6003F9}"/>
              </a:ext>
            </a:extLst>
          </p:cNvPr>
          <p:cNvSpPr>
            <a:spLocks noGrp="1"/>
          </p:cNvSpPr>
          <p:nvPr>
            <p:ph type="title"/>
          </p:nvPr>
        </p:nvSpPr>
        <p:spPr/>
        <p:txBody>
          <a:bodyPr/>
          <a:lstStyle/>
          <a:p>
            <a:r>
              <a:rPr lang="en-US" dirty="0"/>
              <a:t>LEA Identification</a:t>
            </a:r>
          </a:p>
        </p:txBody>
      </p:sp>
      <p:sp>
        <p:nvSpPr>
          <p:cNvPr id="3" name="Content Placeholder 2">
            <a:extLst>
              <a:ext uri="{FF2B5EF4-FFF2-40B4-BE49-F238E27FC236}">
                <a16:creationId xmlns:a16="http://schemas.microsoft.com/office/drawing/2014/main" id="{4E07A508-9DE8-49BB-A271-4046DC37E3B0}"/>
              </a:ext>
            </a:extLst>
          </p:cNvPr>
          <p:cNvSpPr>
            <a:spLocks noGrp="1"/>
          </p:cNvSpPr>
          <p:nvPr>
            <p:ph idx="1"/>
          </p:nvPr>
        </p:nvSpPr>
        <p:spPr/>
        <p:txBody>
          <a:bodyPr>
            <a:normAutofit lnSpcReduction="10000"/>
          </a:bodyPr>
          <a:lstStyle/>
          <a:p>
            <a:r>
              <a:rPr lang="en-US" dirty="0"/>
              <a:t>In October 2021 the California Department of Education (CDE) provided an information memorandum to the State Board of Education (SBE) related to the criteria used to identify Consistently Low-Performing Student Groups Per </a:t>
            </a:r>
            <a:r>
              <a:rPr lang="en-US" i="1" dirty="0"/>
              <a:t>EC</a:t>
            </a:r>
            <a:r>
              <a:rPr lang="en-US" dirty="0"/>
              <a:t> 52064(e)(6)(A) and Consistently Low-Performing Schools Per </a:t>
            </a:r>
            <a:r>
              <a:rPr lang="en-US" i="1" dirty="0"/>
              <a:t>EC</a:t>
            </a:r>
            <a:r>
              <a:rPr lang="en-US" dirty="0"/>
              <a:t> Section 52064(e)(6)(B).</a:t>
            </a:r>
          </a:p>
          <a:p>
            <a:r>
              <a:rPr lang="en-US" dirty="0"/>
              <a:t>This information memo is available at </a:t>
            </a:r>
            <a:r>
              <a:rPr lang="en-US" dirty="0">
                <a:solidFill>
                  <a:srgbClr val="1704A0"/>
                </a:solidFill>
                <a:hlinkClick r:id="rId2">
                  <a:extLst>
                    <a:ext uri="{A12FA001-AC4F-418D-AE19-62706E023703}">
                      <ahyp:hlinkClr xmlns:ahyp="http://schemas.microsoft.com/office/drawing/2018/hyperlinkcolor" val="tx"/>
                    </a:ext>
                  </a:extLst>
                </a:hlinkClick>
              </a:rPr>
              <a:t>https://www.cde.ca.gov/be/pn/im/documents/oct21memoamard02.docx</a:t>
            </a:r>
            <a:r>
              <a:rPr lang="en-US" dirty="0"/>
              <a:t>.</a:t>
            </a:r>
          </a:p>
          <a:p>
            <a:r>
              <a:rPr lang="en-US" dirty="0"/>
              <a:t>Please see this information memo for specifics related to how these criteria were applied to identify eligible LEAs.</a:t>
            </a:r>
          </a:p>
        </p:txBody>
      </p:sp>
      <p:sp>
        <p:nvSpPr>
          <p:cNvPr id="4" name="Slide Number Placeholder 3">
            <a:extLst>
              <a:ext uri="{FF2B5EF4-FFF2-40B4-BE49-F238E27FC236}">
                <a16:creationId xmlns:a16="http://schemas.microsoft.com/office/drawing/2014/main" id="{1E87A584-E2D0-4B92-BDC4-8FC888B9A276}"/>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105609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8E3BF-184F-4F72-9869-7B33232281E4}"/>
              </a:ext>
            </a:extLst>
          </p:cNvPr>
          <p:cNvSpPr>
            <a:spLocks noGrp="1"/>
          </p:cNvSpPr>
          <p:nvPr>
            <p:ph type="title"/>
          </p:nvPr>
        </p:nvSpPr>
        <p:spPr/>
        <p:txBody>
          <a:bodyPr/>
          <a:lstStyle/>
          <a:p>
            <a:r>
              <a:rPr lang="en-US" dirty="0"/>
              <a:t>Identified LEAs</a:t>
            </a:r>
          </a:p>
        </p:txBody>
      </p:sp>
      <p:sp>
        <p:nvSpPr>
          <p:cNvPr id="3" name="Content Placeholder 2">
            <a:extLst>
              <a:ext uri="{FF2B5EF4-FFF2-40B4-BE49-F238E27FC236}">
                <a16:creationId xmlns:a16="http://schemas.microsoft.com/office/drawing/2014/main" id="{D09E5D87-311A-4D2E-856F-3D91720B0A2D}"/>
              </a:ext>
            </a:extLst>
          </p:cNvPr>
          <p:cNvSpPr>
            <a:spLocks noGrp="1"/>
          </p:cNvSpPr>
          <p:nvPr>
            <p:ph idx="1"/>
          </p:nvPr>
        </p:nvSpPr>
        <p:spPr/>
        <p:txBody>
          <a:bodyPr/>
          <a:lstStyle/>
          <a:p>
            <a:pPr marL="305435" indent="-305435"/>
            <a:r>
              <a:rPr lang="en-US" dirty="0"/>
              <a:t>The CDE has prepared files that indicate the LEAs that have met the criteria to include one or more specific goals in the LCAP.  </a:t>
            </a:r>
          </a:p>
          <a:p>
            <a:pPr marL="305435" indent="-305435"/>
            <a:r>
              <a:rPr lang="en-US" dirty="0"/>
              <a:t>The files are located on the CDE’s Local Control Funding Formula webpage at </a:t>
            </a:r>
            <a:r>
              <a:rPr lang="en-US" dirty="0">
                <a:solidFill>
                  <a:srgbClr val="1704A0"/>
                </a:solidFill>
                <a:hlinkClick r:id="rId3">
                  <a:extLst>
                    <a:ext uri="{A12FA001-AC4F-418D-AE19-62706E023703}">
                      <ahyp:hlinkClr xmlns:ahyp="http://schemas.microsoft.com/office/drawing/2018/hyperlinkcolor" val="tx"/>
                    </a:ext>
                  </a:extLst>
                </a:hlinkClick>
              </a:rPr>
              <a:t>https://www.cde.ca.gov/fg/aa/lc/index.asp</a:t>
            </a:r>
            <a:r>
              <a:rPr lang="en-US" dirty="0"/>
              <a:t>, under the heading Local Control and Accountability Plan (LCAP).</a:t>
            </a:r>
          </a:p>
          <a:p>
            <a:pPr marL="629920" lvl="1" indent="-305435"/>
            <a:r>
              <a:rPr lang="en-US" dirty="0"/>
              <a:t>These files will be updated annually.</a:t>
            </a:r>
          </a:p>
          <a:p>
            <a:pPr marL="629920" lvl="1" indent="-305435"/>
            <a:r>
              <a:rPr lang="en-US" dirty="0"/>
              <a:t>The files that will be posted for the 2023–24 LCAP will be posted within the next several weeks.</a:t>
            </a:r>
          </a:p>
          <a:p>
            <a:endParaRPr lang="en-US" dirty="0"/>
          </a:p>
        </p:txBody>
      </p:sp>
      <p:sp>
        <p:nvSpPr>
          <p:cNvPr id="4" name="Slide Number Placeholder 3">
            <a:extLst>
              <a:ext uri="{FF2B5EF4-FFF2-40B4-BE49-F238E27FC236}">
                <a16:creationId xmlns:a16="http://schemas.microsoft.com/office/drawing/2014/main" id="{25810CAD-DFD5-4CE7-8168-214749002127}"/>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4024389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27D0-951A-482D-B272-B28E0ECE447C}"/>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8D17E44A-FBF7-4314-9A82-8D33F4B2B7BA}"/>
              </a:ext>
            </a:extLst>
          </p:cNvPr>
          <p:cNvSpPr>
            <a:spLocks noGrp="1"/>
          </p:cNvSpPr>
          <p:nvPr>
            <p:ph idx="1"/>
          </p:nvPr>
        </p:nvSpPr>
        <p:spPr/>
        <p:txBody>
          <a:bodyPr>
            <a:normAutofit fontScale="92500" lnSpcReduction="20000"/>
          </a:bodyPr>
          <a:lstStyle/>
          <a:p>
            <a:r>
              <a:rPr lang="en-US" dirty="0"/>
              <a:t>An LEA that is required to include a goal to address one or more consistently low-performing student groups or low-performing schools must identify that it is required to include this goal within the Reflections: Identified Need portion of the LCAP Plan Summary Section</a:t>
            </a:r>
          </a:p>
          <a:p>
            <a:pPr lvl="1"/>
            <a:r>
              <a:rPr lang="en-US" sz="2600" dirty="0"/>
              <a:t>The LEA must also identify the applicable student group(s) and/or school(s). </a:t>
            </a:r>
          </a:p>
          <a:p>
            <a:r>
              <a:rPr lang="en-US" dirty="0"/>
              <a:t>An LEA that meets the criteria for both Consistently Low-Performing Student Groups and Low-Performing Schools may not use one goal to satisfy both requirements. The LEA must include at least two goals, one to address the Consistently Low-Performing Student Group(s) and one to address the Low-Performing School(s). </a:t>
            </a:r>
          </a:p>
        </p:txBody>
      </p:sp>
      <p:sp>
        <p:nvSpPr>
          <p:cNvPr id="4" name="Slide Number Placeholder 3">
            <a:extLst>
              <a:ext uri="{FF2B5EF4-FFF2-40B4-BE49-F238E27FC236}">
                <a16:creationId xmlns:a16="http://schemas.microsoft.com/office/drawing/2014/main" id="{991D88A6-A3DA-430E-859F-4FD2A49BFB23}"/>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47804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5FBE7-7CC9-4EC6-AD3B-1DFE2AD3D6D5}"/>
              </a:ext>
            </a:extLst>
          </p:cNvPr>
          <p:cNvSpPr>
            <a:spLocks noGrp="1"/>
          </p:cNvSpPr>
          <p:nvPr>
            <p:ph type="title"/>
          </p:nvPr>
        </p:nvSpPr>
        <p:spPr/>
        <p:txBody>
          <a:bodyPr/>
          <a:lstStyle/>
          <a:p>
            <a:r>
              <a:rPr lang="en-US" dirty="0"/>
              <a:t>Consistently Low-Performing Student Groups</a:t>
            </a:r>
          </a:p>
        </p:txBody>
      </p:sp>
      <p:sp>
        <p:nvSpPr>
          <p:cNvPr id="3" name="Text Placeholder 2">
            <a:extLst>
              <a:ext uri="{FF2B5EF4-FFF2-40B4-BE49-F238E27FC236}">
                <a16:creationId xmlns:a16="http://schemas.microsoft.com/office/drawing/2014/main" id="{0B46FF06-3779-46FC-A6A0-A776CB203F93}"/>
              </a:ext>
            </a:extLst>
          </p:cNvPr>
          <p:cNvSpPr>
            <a:spLocks noGrp="1"/>
          </p:cNvSpPr>
          <p:nvPr>
            <p:ph type="body" idx="1"/>
          </p:nvPr>
        </p:nvSpPr>
        <p:spPr/>
        <p:txBody>
          <a:bodyPr/>
          <a:lstStyle/>
          <a:p>
            <a:r>
              <a:rPr lang="en-US" dirty="0"/>
              <a:t>The requirements for what must be included in a goal focused on improving the performance of Consistently Low-Performing Student Groups</a:t>
            </a:r>
          </a:p>
        </p:txBody>
      </p:sp>
      <p:sp>
        <p:nvSpPr>
          <p:cNvPr id="4" name="Slide Number Placeholder 3">
            <a:extLst>
              <a:ext uri="{FF2B5EF4-FFF2-40B4-BE49-F238E27FC236}">
                <a16:creationId xmlns:a16="http://schemas.microsoft.com/office/drawing/2014/main" id="{C550F54F-3F6D-4061-9023-FD2CF1BFA0E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2060733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B2A27-619B-4693-B958-4D01BDDBD4DC}"/>
              </a:ext>
            </a:extLst>
          </p:cNvPr>
          <p:cNvSpPr>
            <a:spLocks noGrp="1"/>
          </p:cNvSpPr>
          <p:nvPr>
            <p:ph type="title"/>
          </p:nvPr>
        </p:nvSpPr>
        <p:spPr/>
        <p:txBody>
          <a:bodyPr/>
          <a:lstStyle/>
          <a:p>
            <a:r>
              <a:rPr lang="en-US" dirty="0"/>
              <a:t>Consistently Low-Performing Student Groups (1)</a:t>
            </a:r>
          </a:p>
        </p:txBody>
      </p:sp>
      <p:sp>
        <p:nvSpPr>
          <p:cNvPr id="3" name="Content Placeholder 2">
            <a:extLst>
              <a:ext uri="{FF2B5EF4-FFF2-40B4-BE49-F238E27FC236}">
                <a16:creationId xmlns:a16="http://schemas.microsoft.com/office/drawing/2014/main" id="{7820E855-0BE8-4615-A607-A45BCA0317C3}"/>
              </a:ext>
            </a:extLst>
          </p:cNvPr>
          <p:cNvSpPr>
            <a:spLocks noGrp="1"/>
          </p:cNvSpPr>
          <p:nvPr>
            <p:ph idx="1"/>
          </p:nvPr>
        </p:nvSpPr>
        <p:spPr/>
        <p:txBody>
          <a:bodyPr>
            <a:normAutofit lnSpcReduction="10000"/>
          </a:bodyPr>
          <a:lstStyle/>
          <a:p>
            <a:pPr marL="305435" indent="-305435"/>
            <a:r>
              <a:rPr lang="en-US" dirty="0"/>
              <a:t>As previously stated, an LEA eligible for Differentiated Assistance for three or more consecutive years based on the performance of the same student group or groups in the Dashboard must include one or more goals in the LCAP focused on improving the performance of that student group or groups.</a:t>
            </a:r>
          </a:p>
          <a:p>
            <a:pPr marL="629920" lvl="1" indent="-305435"/>
            <a:r>
              <a:rPr lang="en-US" dirty="0"/>
              <a:t>An LEA with more than one identified student group may choose to include a single goal addressing all of the identified student groups or it may choose to include a goal for each of the identified student groups.</a:t>
            </a:r>
          </a:p>
          <a:p>
            <a:pPr marL="629920" lvl="1" indent="-305435"/>
            <a:r>
              <a:rPr lang="en-US" dirty="0"/>
              <a:t>This requirement may not be met by combining this required goal with another goal in the LCAP.</a:t>
            </a:r>
          </a:p>
          <a:p>
            <a:endParaRPr lang="en-US" dirty="0"/>
          </a:p>
        </p:txBody>
      </p:sp>
      <p:sp>
        <p:nvSpPr>
          <p:cNvPr id="4" name="Slide Number Placeholder 3">
            <a:extLst>
              <a:ext uri="{FF2B5EF4-FFF2-40B4-BE49-F238E27FC236}">
                <a16:creationId xmlns:a16="http://schemas.microsoft.com/office/drawing/2014/main" id="{0FCB8E8E-DCB6-4437-B38D-0BC9079E3C0D}"/>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2258200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13343-635D-4755-BADD-C70DB2239E67}"/>
              </a:ext>
            </a:extLst>
          </p:cNvPr>
          <p:cNvSpPr>
            <a:spLocks noGrp="1"/>
          </p:cNvSpPr>
          <p:nvPr>
            <p:ph type="title"/>
          </p:nvPr>
        </p:nvSpPr>
        <p:spPr/>
        <p:txBody>
          <a:bodyPr/>
          <a:lstStyle/>
          <a:p>
            <a:r>
              <a:rPr lang="en-US" dirty="0"/>
              <a:t>Requirements for the Student Group Goal (1 of 3)</a:t>
            </a:r>
          </a:p>
        </p:txBody>
      </p:sp>
      <p:sp>
        <p:nvSpPr>
          <p:cNvPr id="3" name="Content Placeholder 2">
            <a:extLst>
              <a:ext uri="{FF2B5EF4-FFF2-40B4-BE49-F238E27FC236}">
                <a16:creationId xmlns:a16="http://schemas.microsoft.com/office/drawing/2014/main" id="{2610ACBC-8205-494A-8628-F21D2CBF5D97}"/>
              </a:ext>
            </a:extLst>
          </p:cNvPr>
          <p:cNvSpPr>
            <a:spLocks noGrp="1"/>
          </p:cNvSpPr>
          <p:nvPr>
            <p:ph idx="1"/>
          </p:nvPr>
        </p:nvSpPr>
        <p:spPr/>
        <p:txBody>
          <a:bodyPr/>
          <a:lstStyle/>
          <a:p>
            <a:r>
              <a:rPr lang="en-US" dirty="0"/>
              <a:t>Goal Description: </a:t>
            </a:r>
          </a:p>
          <a:p>
            <a:pPr lvl="1"/>
            <a:r>
              <a:rPr lang="en-US" dirty="0"/>
              <a:t>Describe the outcomes the LEA plans to achieve to address the needs of, and improve outcomes for, the student group or groups that led to the LEA’s eligibility for Differentiated Assistance.</a:t>
            </a:r>
          </a:p>
          <a:p>
            <a:endParaRPr lang="en-US" dirty="0"/>
          </a:p>
        </p:txBody>
      </p:sp>
      <p:sp>
        <p:nvSpPr>
          <p:cNvPr id="4" name="Slide Number Placeholder 3">
            <a:extLst>
              <a:ext uri="{FF2B5EF4-FFF2-40B4-BE49-F238E27FC236}">
                <a16:creationId xmlns:a16="http://schemas.microsoft.com/office/drawing/2014/main" id="{CA21E5D9-6DCF-42D8-946D-DD091DA2095A}"/>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2097813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77B-7933-4488-BF8E-7BF283FAFB32}"/>
              </a:ext>
            </a:extLst>
          </p:cNvPr>
          <p:cNvSpPr>
            <a:spLocks noGrp="1"/>
          </p:cNvSpPr>
          <p:nvPr>
            <p:ph type="title"/>
          </p:nvPr>
        </p:nvSpPr>
        <p:spPr/>
        <p:txBody>
          <a:bodyPr/>
          <a:lstStyle/>
          <a:p>
            <a:r>
              <a:rPr lang="en-US" dirty="0"/>
              <a:t>Requirements for the Student Group Goal (2 of 3)</a:t>
            </a:r>
          </a:p>
        </p:txBody>
      </p:sp>
      <p:sp>
        <p:nvSpPr>
          <p:cNvPr id="3" name="Content Placeholder 2">
            <a:extLst>
              <a:ext uri="{FF2B5EF4-FFF2-40B4-BE49-F238E27FC236}">
                <a16:creationId xmlns:a16="http://schemas.microsoft.com/office/drawing/2014/main" id="{ADBB92B6-44CE-4439-B609-27D43292A882}"/>
              </a:ext>
            </a:extLst>
          </p:cNvPr>
          <p:cNvSpPr>
            <a:spLocks noGrp="1"/>
          </p:cNvSpPr>
          <p:nvPr>
            <p:ph idx="1"/>
          </p:nvPr>
        </p:nvSpPr>
        <p:spPr/>
        <p:txBody>
          <a:bodyPr/>
          <a:lstStyle/>
          <a:p>
            <a:r>
              <a:rPr lang="en-US" dirty="0"/>
              <a:t>Explanation of why the LEA has developed this goal: </a:t>
            </a:r>
          </a:p>
          <a:p>
            <a:pPr lvl="1"/>
            <a:r>
              <a:rPr lang="en-US" dirty="0"/>
              <a:t>Explain why the LEA is required to develop this goal, including </a:t>
            </a:r>
          </a:p>
          <a:p>
            <a:pPr lvl="2"/>
            <a:r>
              <a:rPr lang="en-US" dirty="0"/>
              <a:t>identifying the student group(s) that lead to the LEA being required to develop this goal,</a:t>
            </a:r>
          </a:p>
          <a:p>
            <a:pPr lvl="2"/>
            <a:r>
              <a:rPr lang="en-US" dirty="0"/>
              <a:t>how the actions and metrics included in this goal differ from previous efforts to improve outcomes for the student group(s), and </a:t>
            </a:r>
          </a:p>
          <a:p>
            <a:pPr lvl="2"/>
            <a:r>
              <a:rPr lang="en-US" dirty="0"/>
              <a:t>why the LEA believes the actions, metrics, and expenditures included in this goal will help achieve the outcomes identified in the goal description.</a:t>
            </a:r>
          </a:p>
          <a:p>
            <a:endParaRPr lang="en-US" dirty="0"/>
          </a:p>
        </p:txBody>
      </p:sp>
      <p:sp>
        <p:nvSpPr>
          <p:cNvPr id="4" name="Slide Number Placeholder 3">
            <a:extLst>
              <a:ext uri="{FF2B5EF4-FFF2-40B4-BE49-F238E27FC236}">
                <a16:creationId xmlns:a16="http://schemas.microsoft.com/office/drawing/2014/main" id="{1880E2A1-9BBB-45E6-86DA-5A90FF83AB0E}"/>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287571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ADF93-EEDC-4563-8576-A493EA8EF3F7}"/>
              </a:ext>
            </a:extLst>
          </p:cNvPr>
          <p:cNvSpPr>
            <a:spLocks noGrp="1"/>
          </p:cNvSpPr>
          <p:nvPr>
            <p:ph type="title"/>
          </p:nvPr>
        </p:nvSpPr>
        <p:spPr/>
        <p:txBody>
          <a:bodyPr/>
          <a:lstStyle/>
          <a:p>
            <a:r>
              <a:rPr lang="en-US" dirty="0"/>
              <a:t>Requirements for the Student Group Goal (3 of 3)</a:t>
            </a:r>
          </a:p>
        </p:txBody>
      </p:sp>
      <p:sp>
        <p:nvSpPr>
          <p:cNvPr id="3" name="Content Placeholder 2">
            <a:extLst>
              <a:ext uri="{FF2B5EF4-FFF2-40B4-BE49-F238E27FC236}">
                <a16:creationId xmlns:a16="http://schemas.microsoft.com/office/drawing/2014/main" id="{DA32BC7F-3016-49D8-9B33-B8AD4CAA5DF6}"/>
              </a:ext>
            </a:extLst>
          </p:cNvPr>
          <p:cNvSpPr>
            <a:spLocks noGrp="1"/>
          </p:cNvSpPr>
          <p:nvPr>
            <p:ph idx="1"/>
          </p:nvPr>
        </p:nvSpPr>
        <p:spPr/>
        <p:txBody>
          <a:bodyPr/>
          <a:lstStyle/>
          <a:p>
            <a:r>
              <a:rPr lang="en-US" dirty="0"/>
              <a:t>This goal must include metrics, desired outcomes, actions, and expenditures that are specific to addressing the needs of, and improving outcomes for, the identified student group or groups.</a:t>
            </a:r>
          </a:p>
          <a:p>
            <a:pPr lvl="1"/>
            <a:r>
              <a:rPr lang="en-US" dirty="0"/>
              <a:t>If addressing multiple student groups within the goal, the LEA must provide disaggregated metrics for each identified student group.</a:t>
            </a:r>
          </a:p>
          <a:p>
            <a:r>
              <a:rPr lang="en-US" dirty="0"/>
              <a:t>As previously noted, an LEA that is required to address multiple student groups is not required to have a goal to address each student group; however, each student group must be specifically addressed in the goal. </a:t>
            </a:r>
          </a:p>
          <a:p>
            <a:endParaRPr lang="en-US" dirty="0"/>
          </a:p>
        </p:txBody>
      </p:sp>
      <p:sp>
        <p:nvSpPr>
          <p:cNvPr id="4" name="Slide Number Placeholder 3">
            <a:extLst>
              <a:ext uri="{FF2B5EF4-FFF2-40B4-BE49-F238E27FC236}">
                <a16:creationId xmlns:a16="http://schemas.microsoft.com/office/drawing/2014/main" id="{2AA17C96-C973-4AAE-90AD-D742DC0E05FF}"/>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351137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a:normAutofit lnSpcReduction="10000"/>
          </a:bodyPr>
          <a:lstStyle/>
          <a:p>
            <a:pPr marL="0" indent="0">
              <a:buNone/>
            </a:pPr>
            <a:r>
              <a:rPr lang="en-US" b="1" dirty="0"/>
              <a:t>Tuesdays @ 2</a:t>
            </a:r>
            <a:endParaRPr lang="en-US" b="1" dirty="0">
              <a:solidFill>
                <a:schemeClr val="tx1"/>
              </a:solidFill>
            </a:endParaRPr>
          </a:p>
          <a:p>
            <a:r>
              <a:rPr lang="en-US" dirty="0"/>
              <a:t>12/6: Introduction to the Local Control Funding Formula</a:t>
            </a:r>
          </a:p>
          <a:p>
            <a:r>
              <a:rPr lang="en-US" dirty="0"/>
              <a:t>12/13: Engaging Educational Partners</a:t>
            </a:r>
          </a:p>
          <a:p>
            <a:r>
              <a:rPr lang="en-US" dirty="0"/>
              <a:t>1/10/23: Increased or Improved Services, Part II</a:t>
            </a:r>
          </a:p>
          <a:p>
            <a:r>
              <a:rPr lang="en-US" dirty="0"/>
              <a:t>1/17/23: 2023 Dashboard Local Indicator Process</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a:normAutofit lnSpcReduction="10000"/>
          </a:bodyPr>
          <a:lstStyle/>
          <a:p>
            <a:pPr marL="0" indent="0">
              <a:buNone/>
            </a:pPr>
            <a:r>
              <a:rPr lang="en-US" b="1" dirty="0"/>
              <a:t>Thursdays @ 3</a:t>
            </a:r>
          </a:p>
          <a:p>
            <a:r>
              <a:rPr lang="en-US" dirty="0"/>
              <a:t>12/8: The LCAP Template and Instructions for the 2023–24  School Year</a:t>
            </a:r>
          </a:p>
          <a:p>
            <a:r>
              <a:rPr lang="en-US" dirty="0"/>
              <a:t>12/15: Goals and Actions</a:t>
            </a:r>
          </a:p>
          <a:p>
            <a:r>
              <a:rPr lang="en-US" dirty="0"/>
              <a:t>1/5/23: Increased or Improved Services, Part I</a:t>
            </a:r>
          </a:p>
          <a:p>
            <a:r>
              <a:rPr lang="en-US" dirty="0"/>
              <a:t>1/26/23: LCAP Required Goals</a:t>
            </a:r>
          </a:p>
          <a:p>
            <a:pPr marL="0" indent="0">
              <a:buNone/>
            </a:pPr>
            <a:endParaRPr lang="en-US" dirty="0"/>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3A5C8-46FF-4410-A938-D6174F0AE9AF}"/>
              </a:ext>
            </a:extLst>
          </p:cNvPr>
          <p:cNvSpPr>
            <a:spLocks noGrp="1"/>
          </p:cNvSpPr>
          <p:nvPr>
            <p:ph type="title"/>
          </p:nvPr>
        </p:nvSpPr>
        <p:spPr/>
        <p:txBody>
          <a:bodyPr/>
          <a:lstStyle/>
          <a:p>
            <a:r>
              <a:rPr lang="en-US" dirty="0"/>
              <a:t>Low-Performing Schools</a:t>
            </a:r>
          </a:p>
        </p:txBody>
      </p:sp>
      <p:sp>
        <p:nvSpPr>
          <p:cNvPr id="3" name="Text Placeholder 2">
            <a:extLst>
              <a:ext uri="{FF2B5EF4-FFF2-40B4-BE49-F238E27FC236}">
                <a16:creationId xmlns:a16="http://schemas.microsoft.com/office/drawing/2014/main" id="{69083164-21C5-48BF-823C-54DC151BDDB5}"/>
              </a:ext>
            </a:extLst>
          </p:cNvPr>
          <p:cNvSpPr>
            <a:spLocks noGrp="1"/>
          </p:cNvSpPr>
          <p:nvPr>
            <p:ph type="body" idx="1"/>
          </p:nvPr>
        </p:nvSpPr>
        <p:spPr/>
        <p:txBody>
          <a:bodyPr>
            <a:normAutofit fontScale="92500" lnSpcReduction="20000"/>
          </a:bodyPr>
          <a:lstStyle/>
          <a:p>
            <a:r>
              <a:rPr lang="en-US" dirty="0"/>
              <a:t>The requirements for what must be included in a goal focused on addressing the disparities in performance between the school(s) and the LEA as a whole</a:t>
            </a:r>
          </a:p>
        </p:txBody>
      </p:sp>
      <p:sp>
        <p:nvSpPr>
          <p:cNvPr id="4" name="Slide Number Placeholder 3">
            <a:extLst>
              <a:ext uri="{FF2B5EF4-FFF2-40B4-BE49-F238E27FC236}">
                <a16:creationId xmlns:a16="http://schemas.microsoft.com/office/drawing/2014/main" id="{D658EA0C-2C86-46A6-B815-89EF0593589D}"/>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003064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ECF6D-DC91-46DD-9AE5-5BFDCD0FB1C9}"/>
              </a:ext>
            </a:extLst>
          </p:cNvPr>
          <p:cNvSpPr>
            <a:spLocks noGrp="1"/>
          </p:cNvSpPr>
          <p:nvPr>
            <p:ph type="title"/>
          </p:nvPr>
        </p:nvSpPr>
        <p:spPr/>
        <p:txBody>
          <a:bodyPr/>
          <a:lstStyle/>
          <a:p>
            <a:r>
              <a:rPr lang="en-US" dirty="0"/>
              <a:t>Low-Performing Schools (1)</a:t>
            </a:r>
          </a:p>
        </p:txBody>
      </p:sp>
      <p:sp>
        <p:nvSpPr>
          <p:cNvPr id="3" name="Content Placeholder 2">
            <a:extLst>
              <a:ext uri="{FF2B5EF4-FFF2-40B4-BE49-F238E27FC236}">
                <a16:creationId xmlns:a16="http://schemas.microsoft.com/office/drawing/2014/main" id="{4052524F-6BAE-4758-A311-C5B37295366B}"/>
              </a:ext>
            </a:extLst>
          </p:cNvPr>
          <p:cNvSpPr>
            <a:spLocks noGrp="1"/>
          </p:cNvSpPr>
          <p:nvPr>
            <p:ph idx="1"/>
          </p:nvPr>
        </p:nvSpPr>
        <p:spPr/>
        <p:txBody>
          <a:bodyPr>
            <a:normAutofit fontScale="92500" lnSpcReduction="10000"/>
          </a:bodyPr>
          <a:lstStyle/>
          <a:p>
            <a:r>
              <a:rPr lang="en-US" dirty="0"/>
              <a:t>As previously stated, a school district or COE that has one or more schools that, for two consecutive years, received the two lowest performance levels on all but one of the state indicators for which the school(s) receive performance levels in the Dashboard and the performance of the “All Students” student group for the LEA is at least one performance level higher in all of those indicators, must include a goal in its LCAP focusing on addressing the disparities in performance between the school(s) and the LEA as a whole.</a:t>
            </a:r>
          </a:p>
          <a:p>
            <a:pPr lvl="1"/>
            <a:r>
              <a:rPr lang="en-US" sz="2600" dirty="0"/>
              <a:t>An LEA with more than one identified schools may choose to include a single goal addressing all of the identified schools or it may choose to include a goal for each of the identified schools.</a:t>
            </a:r>
          </a:p>
          <a:p>
            <a:pPr lvl="1"/>
            <a:r>
              <a:rPr lang="en-US" sz="2600" dirty="0"/>
              <a:t>This requirement may not be met by combining this required goal with another goal in the LCAP.</a:t>
            </a:r>
          </a:p>
          <a:p>
            <a:endParaRPr lang="en-US" dirty="0"/>
          </a:p>
        </p:txBody>
      </p:sp>
      <p:sp>
        <p:nvSpPr>
          <p:cNvPr id="4" name="Slide Number Placeholder 3">
            <a:extLst>
              <a:ext uri="{FF2B5EF4-FFF2-40B4-BE49-F238E27FC236}">
                <a16:creationId xmlns:a16="http://schemas.microsoft.com/office/drawing/2014/main" id="{10A8A0C2-37DB-4496-9DD7-E0A58028F95B}"/>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740058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2A99-FBED-4EE9-AB83-4CD561B840DB}"/>
              </a:ext>
            </a:extLst>
          </p:cNvPr>
          <p:cNvSpPr>
            <a:spLocks noGrp="1"/>
          </p:cNvSpPr>
          <p:nvPr>
            <p:ph type="title"/>
          </p:nvPr>
        </p:nvSpPr>
        <p:spPr/>
        <p:txBody>
          <a:bodyPr/>
          <a:lstStyle/>
          <a:p>
            <a:r>
              <a:rPr lang="en-US" dirty="0"/>
              <a:t>Requirements for the Low-Performing Schools Goal (1 of 3)</a:t>
            </a:r>
          </a:p>
        </p:txBody>
      </p:sp>
      <p:sp>
        <p:nvSpPr>
          <p:cNvPr id="3" name="Content Placeholder 2">
            <a:extLst>
              <a:ext uri="{FF2B5EF4-FFF2-40B4-BE49-F238E27FC236}">
                <a16:creationId xmlns:a16="http://schemas.microsoft.com/office/drawing/2014/main" id="{44EABF31-147F-48C0-8245-FE0333062A20}"/>
              </a:ext>
            </a:extLst>
          </p:cNvPr>
          <p:cNvSpPr>
            <a:spLocks noGrp="1"/>
          </p:cNvSpPr>
          <p:nvPr>
            <p:ph idx="1"/>
          </p:nvPr>
        </p:nvSpPr>
        <p:spPr/>
        <p:txBody>
          <a:bodyPr/>
          <a:lstStyle/>
          <a:p>
            <a:r>
              <a:rPr lang="en-US" dirty="0"/>
              <a:t>Goal Description: </a:t>
            </a:r>
          </a:p>
          <a:p>
            <a:pPr lvl="1"/>
            <a:r>
              <a:rPr lang="en-US" dirty="0"/>
              <a:t>Describe what outcomes the LEA plans to achieve to address the disparities in performance between the students enrolled at the low-performing school(s) and the students enrolled at the LEA as a whole. </a:t>
            </a:r>
          </a:p>
          <a:p>
            <a:endParaRPr lang="en-US" dirty="0"/>
          </a:p>
        </p:txBody>
      </p:sp>
      <p:sp>
        <p:nvSpPr>
          <p:cNvPr id="4" name="Slide Number Placeholder 3">
            <a:extLst>
              <a:ext uri="{FF2B5EF4-FFF2-40B4-BE49-F238E27FC236}">
                <a16:creationId xmlns:a16="http://schemas.microsoft.com/office/drawing/2014/main" id="{28D96717-CE55-4641-AF0A-E46DC7F4E81B}"/>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3249938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4B100-9E91-49D8-9361-E5936737A77C}"/>
              </a:ext>
            </a:extLst>
          </p:cNvPr>
          <p:cNvSpPr>
            <a:spLocks noGrp="1"/>
          </p:cNvSpPr>
          <p:nvPr>
            <p:ph type="title"/>
          </p:nvPr>
        </p:nvSpPr>
        <p:spPr/>
        <p:txBody>
          <a:bodyPr/>
          <a:lstStyle/>
          <a:p>
            <a:r>
              <a:rPr lang="en-US" dirty="0"/>
              <a:t>Requirements for the Low-Performing Schools Goal (2 of 3)</a:t>
            </a:r>
          </a:p>
        </p:txBody>
      </p:sp>
      <p:sp>
        <p:nvSpPr>
          <p:cNvPr id="3" name="Content Placeholder 2">
            <a:extLst>
              <a:ext uri="{FF2B5EF4-FFF2-40B4-BE49-F238E27FC236}">
                <a16:creationId xmlns:a16="http://schemas.microsoft.com/office/drawing/2014/main" id="{3D96700D-A3F1-4788-935D-C98740732521}"/>
              </a:ext>
            </a:extLst>
          </p:cNvPr>
          <p:cNvSpPr>
            <a:spLocks noGrp="1"/>
          </p:cNvSpPr>
          <p:nvPr>
            <p:ph idx="1"/>
          </p:nvPr>
        </p:nvSpPr>
        <p:spPr/>
        <p:txBody>
          <a:bodyPr/>
          <a:lstStyle/>
          <a:p>
            <a:r>
              <a:rPr lang="en-US" dirty="0"/>
              <a:t>Explanation of why the LEA has developed this goal: </a:t>
            </a:r>
          </a:p>
          <a:p>
            <a:pPr lvl="1"/>
            <a:r>
              <a:rPr lang="en-US" dirty="0"/>
              <a:t>Explain why the LEA is required to develop this goal, including </a:t>
            </a:r>
          </a:p>
          <a:p>
            <a:pPr lvl="2"/>
            <a:r>
              <a:rPr lang="en-US" dirty="0"/>
              <a:t>identifying the schools(s) that lead to the LEA being required to develop this goal; </a:t>
            </a:r>
          </a:p>
          <a:p>
            <a:pPr lvl="2"/>
            <a:r>
              <a:rPr lang="en-US" dirty="0"/>
              <a:t>how the actions and associated metrics included in this goal differ from previous efforts to improve outcomes for the school(s); and </a:t>
            </a:r>
          </a:p>
          <a:p>
            <a:pPr lvl="2"/>
            <a:r>
              <a:rPr lang="en-US" dirty="0"/>
              <a:t>why the LEA believes the actions, metrics, and expenditures included in this goal will help achieve the outcomes for students enrolled at the low-performing school or schools identified in the goal description.</a:t>
            </a:r>
          </a:p>
          <a:p>
            <a:endParaRPr lang="en-US" dirty="0"/>
          </a:p>
        </p:txBody>
      </p:sp>
      <p:sp>
        <p:nvSpPr>
          <p:cNvPr id="4" name="Slide Number Placeholder 3">
            <a:extLst>
              <a:ext uri="{FF2B5EF4-FFF2-40B4-BE49-F238E27FC236}">
                <a16:creationId xmlns:a16="http://schemas.microsoft.com/office/drawing/2014/main" id="{56AB5D59-B7CD-4685-8220-40B2C3A842E7}"/>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3052495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116CB-B873-4516-AD48-D1A46E6C60C2}"/>
              </a:ext>
            </a:extLst>
          </p:cNvPr>
          <p:cNvSpPr>
            <a:spLocks noGrp="1"/>
          </p:cNvSpPr>
          <p:nvPr>
            <p:ph type="title"/>
          </p:nvPr>
        </p:nvSpPr>
        <p:spPr/>
        <p:txBody>
          <a:bodyPr/>
          <a:lstStyle/>
          <a:p>
            <a:r>
              <a:rPr lang="en-US" dirty="0"/>
              <a:t>Requirements for the Low-Performing Schools Goal (3 of 3)</a:t>
            </a:r>
          </a:p>
        </p:txBody>
      </p:sp>
      <p:sp>
        <p:nvSpPr>
          <p:cNvPr id="3" name="Content Placeholder 2">
            <a:extLst>
              <a:ext uri="{FF2B5EF4-FFF2-40B4-BE49-F238E27FC236}">
                <a16:creationId xmlns:a16="http://schemas.microsoft.com/office/drawing/2014/main" id="{4A99FD86-3BF2-4EB7-8C70-D923F8EDD261}"/>
              </a:ext>
            </a:extLst>
          </p:cNvPr>
          <p:cNvSpPr>
            <a:spLocks noGrp="1"/>
          </p:cNvSpPr>
          <p:nvPr>
            <p:ph idx="1"/>
          </p:nvPr>
        </p:nvSpPr>
        <p:spPr/>
        <p:txBody>
          <a:bodyPr>
            <a:normAutofit fontScale="92500" lnSpcReduction="20000"/>
          </a:bodyPr>
          <a:lstStyle/>
          <a:p>
            <a:pPr marL="305435" indent="-305435"/>
            <a:r>
              <a:rPr lang="en-US" dirty="0"/>
              <a:t>This goal must include metrics, outcomes, actions, and expenditures specific to addressing the needs of, and improving outcomes for, the students enrolled at the low-performing school or schools. </a:t>
            </a:r>
          </a:p>
          <a:p>
            <a:pPr marL="629920" lvl="1" indent="-305435"/>
            <a:r>
              <a:rPr lang="en-US" sz="2600" dirty="0"/>
              <a:t>If addressing multiple schools within the goal, the LEA must provide disaggregated metrics for each school. An LEA may also choose to provide disaggregated metrics for the student groups within those schools.</a:t>
            </a:r>
          </a:p>
          <a:p>
            <a:pPr marL="305435" indent="-305435"/>
            <a:r>
              <a:rPr lang="en-US" dirty="0"/>
              <a:t>As previously noted, an LEA required to address multiple schools is not required to have a goal to address each school; however, each school must be specifically addressed in the goal. This requirement may not be met by combining this goal with another goal.</a:t>
            </a:r>
          </a:p>
          <a:p>
            <a:endParaRPr lang="en-US" dirty="0"/>
          </a:p>
        </p:txBody>
      </p:sp>
      <p:sp>
        <p:nvSpPr>
          <p:cNvPr id="4" name="Slide Number Placeholder 3">
            <a:extLst>
              <a:ext uri="{FF2B5EF4-FFF2-40B4-BE49-F238E27FC236}">
                <a16:creationId xmlns:a16="http://schemas.microsoft.com/office/drawing/2014/main" id="{F4913294-864F-49DB-A79C-32C587A75918}"/>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1196879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A5457-5AE6-4938-ACE8-DAAA8AA70B91}"/>
              </a:ext>
            </a:extLst>
          </p:cNvPr>
          <p:cNvSpPr>
            <a:spLocks noGrp="1"/>
          </p:cNvSpPr>
          <p:nvPr>
            <p:ph type="title"/>
          </p:nvPr>
        </p:nvSpPr>
        <p:spPr/>
        <p:txBody>
          <a:bodyPr/>
          <a:lstStyle/>
          <a:p>
            <a:r>
              <a:rPr lang="en-US" dirty="0"/>
              <a:t>Considerations</a:t>
            </a:r>
          </a:p>
        </p:txBody>
      </p:sp>
      <p:sp>
        <p:nvSpPr>
          <p:cNvPr id="3" name="Text Placeholder 2">
            <a:extLst>
              <a:ext uri="{FF2B5EF4-FFF2-40B4-BE49-F238E27FC236}">
                <a16:creationId xmlns:a16="http://schemas.microsoft.com/office/drawing/2014/main" id="{9156FF0C-668C-45FA-B187-79CF810F5196}"/>
              </a:ext>
            </a:extLst>
          </p:cNvPr>
          <p:cNvSpPr>
            <a:spLocks noGrp="1"/>
          </p:cNvSpPr>
          <p:nvPr>
            <p:ph type="body" idx="1"/>
          </p:nvPr>
        </p:nvSpPr>
        <p:spPr/>
        <p:txBody>
          <a:bodyPr/>
          <a:lstStyle/>
          <a:p>
            <a:r>
              <a:rPr lang="en-US" dirty="0"/>
              <a:t>Recommendations for LEAs to consider when developing required goals</a:t>
            </a:r>
          </a:p>
        </p:txBody>
      </p:sp>
      <p:sp>
        <p:nvSpPr>
          <p:cNvPr id="4" name="Slide Number Placeholder 3">
            <a:extLst>
              <a:ext uri="{FF2B5EF4-FFF2-40B4-BE49-F238E27FC236}">
                <a16:creationId xmlns:a16="http://schemas.microsoft.com/office/drawing/2014/main" id="{033A3CEB-1C9D-4701-B1A4-A9248020DFA8}"/>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3069607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A7F-3D6B-424F-B0E2-06244220FCDD}"/>
              </a:ext>
            </a:extLst>
          </p:cNvPr>
          <p:cNvSpPr>
            <a:spLocks noGrp="1"/>
          </p:cNvSpPr>
          <p:nvPr>
            <p:ph type="title"/>
          </p:nvPr>
        </p:nvSpPr>
        <p:spPr/>
        <p:txBody>
          <a:bodyPr/>
          <a:lstStyle/>
          <a:p>
            <a:r>
              <a:rPr lang="en-US" dirty="0"/>
              <a:t>Utilize Relevant Data</a:t>
            </a:r>
          </a:p>
        </p:txBody>
      </p:sp>
      <p:sp>
        <p:nvSpPr>
          <p:cNvPr id="3" name="Content Placeholder 2">
            <a:extLst>
              <a:ext uri="{FF2B5EF4-FFF2-40B4-BE49-F238E27FC236}">
                <a16:creationId xmlns:a16="http://schemas.microsoft.com/office/drawing/2014/main" id="{C691A63E-9D67-42EA-B568-BFBA7DEF2A5D}"/>
              </a:ext>
            </a:extLst>
          </p:cNvPr>
          <p:cNvSpPr>
            <a:spLocks noGrp="1"/>
          </p:cNvSpPr>
          <p:nvPr>
            <p:ph idx="1"/>
          </p:nvPr>
        </p:nvSpPr>
        <p:spPr/>
        <p:txBody>
          <a:bodyPr/>
          <a:lstStyle/>
          <a:p>
            <a:pPr marL="305435" indent="-305435"/>
            <a:r>
              <a:rPr lang="en-US" dirty="0"/>
              <a:t>In addition to the 2022 Dashboard data, LEAs are encouraged to use local data to identify the needs of the identified student groups and/or the disparities in performance between the students enrolled at the identified school(s) and the students enrolled at the LEA as a whole.</a:t>
            </a:r>
          </a:p>
          <a:p>
            <a:pPr marL="629920" lvl="1" indent="-305435"/>
            <a:r>
              <a:rPr lang="en-US" dirty="0"/>
              <a:t>It is essential that LEAs use the most recent available state and local data in the identification of needs and in determining how best to improve the performance of each identified student group and school.</a:t>
            </a:r>
          </a:p>
          <a:p>
            <a:endParaRPr lang="en-US" dirty="0"/>
          </a:p>
        </p:txBody>
      </p:sp>
      <p:sp>
        <p:nvSpPr>
          <p:cNvPr id="4" name="Slide Number Placeholder 3">
            <a:extLst>
              <a:ext uri="{FF2B5EF4-FFF2-40B4-BE49-F238E27FC236}">
                <a16:creationId xmlns:a16="http://schemas.microsoft.com/office/drawing/2014/main" id="{14241682-10D3-4D01-998C-FDB72FDBFEE6}"/>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3498226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33305-0BB8-4C59-AF18-C886FC6E8FC7}"/>
              </a:ext>
            </a:extLst>
          </p:cNvPr>
          <p:cNvSpPr>
            <a:spLocks noGrp="1"/>
          </p:cNvSpPr>
          <p:nvPr>
            <p:ph type="title"/>
          </p:nvPr>
        </p:nvSpPr>
        <p:spPr/>
        <p:txBody>
          <a:bodyPr/>
          <a:lstStyle/>
          <a:p>
            <a:r>
              <a:rPr lang="en-US" dirty="0"/>
              <a:t>Involve Educational Partners</a:t>
            </a:r>
          </a:p>
        </p:txBody>
      </p:sp>
      <p:sp>
        <p:nvSpPr>
          <p:cNvPr id="3" name="Content Placeholder 2">
            <a:extLst>
              <a:ext uri="{FF2B5EF4-FFF2-40B4-BE49-F238E27FC236}">
                <a16:creationId xmlns:a16="http://schemas.microsoft.com/office/drawing/2014/main" id="{895C94CE-393D-424E-B995-459D860C3F5A}"/>
              </a:ext>
            </a:extLst>
          </p:cNvPr>
          <p:cNvSpPr>
            <a:spLocks noGrp="1"/>
          </p:cNvSpPr>
          <p:nvPr>
            <p:ph idx="1"/>
          </p:nvPr>
        </p:nvSpPr>
        <p:spPr/>
        <p:txBody>
          <a:bodyPr/>
          <a:lstStyle/>
          <a:p>
            <a:r>
              <a:rPr lang="en-US" dirty="0"/>
              <a:t>It is equally essential that LEAs involve their educational partners in the process of identifying areas of need and how to address them. </a:t>
            </a:r>
          </a:p>
          <a:p>
            <a:pPr lvl="1"/>
            <a:r>
              <a:rPr lang="en-US" dirty="0"/>
              <a:t>Parents, students, teachers, staff and other educational partners will provide the LEA with valuable insights into the needs of identified student groups and schools.</a:t>
            </a:r>
          </a:p>
          <a:p>
            <a:pPr lvl="1"/>
            <a:r>
              <a:rPr lang="en-US" dirty="0"/>
              <a:t>Educational partners may also have recommendations for measures of progress and actions to address identified needs.</a:t>
            </a:r>
          </a:p>
          <a:p>
            <a:endParaRPr lang="en-US" dirty="0"/>
          </a:p>
        </p:txBody>
      </p:sp>
      <p:sp>
        <p:nvSpPr>
          <p:cNvPr id="4" name="Slide Number Placeholder 3">
            <a:extLst>
              <a:ext uri="{FF2B5EF4-FFF2-40B4-BE49-F238E27FC236}">
                <a16:creationId xmlns:a16="http://schemas.microsoft.com/office/drawing/2014/main" id="{7E57BEC4-20BE-4A29-B921-7A011568609A}"/>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2694146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77AF9-8981-4006-B751-1D0ED5AE5339}"/>
              </a:ext>
            </a:extLst>
          </p:cNvPr>
          <p:cNvSpPr>
            <a:spLocks noGrp="1"/>
          </p:cNvSpPr>
          <p:nvPr>
            <p:ph type="title"/>
          </p:nvPr>
        </p:nvSpPr>
        <p:spPr/>
        <p:txBody>
          <a:bodyPr/>
          <a:lstStyle/>
          <a:p>
            <a:r>
              <a:rPr lang="en-US" dirty="0"/>
              <a:t>For LCAP Reviewers</a:t>
            </a:r>
          </a:p>
        </p:txBody>
      </p:sp>
      <p:sp>
        <p:nvSpPr>
          <p:cNvPr id="3" name="Content Placeholder 2">
            <a:extLst>
              <a:ext uri="{FF2B5EF4-FFF2-40B4-BE49-F238E27FC236}">
                <a16:creationId xmlns:a16="http://schemas.microsoft.com/office/drawing/2014/main" id="{8EAB537E-1FE5-4924-8F0F-3E895CD2E442}"/>
              </a:ext>
            </a:extLst>
          </p:cNvPr>
          <p:cNvSpPr>
            <a:spLocks noGrp="1"/>
          </p:cNvSpPr>
          <p:nvPr>
            <p:ph idx="1"/>
          </p:nvPr>
        </p:nvSpPr>
        <p:spPr/>
        <p:txBody>
          <a:bodyPr/>
          <a:lstStyle/>
          <a:p>
            <a:pPr marL="305435" indent="-305435"/>
            <a:r>
              <a:rPr lang="en-US" dirty="0"/>
              <a:t>COEs and the CDE are required to ensure that eligible LEAs have included one or more specific goals in their 2023–24 LCAP, as applicable.</a:t>
            </a:r>
          </a:p>
          <a:p>
            <a:pPr marL="305435" indent="-305435"/>
            <a:r>
              <a:rPr lang="en-US" dirty="0"/>
              <a:t>For the LEAs LCAP to be approvable the LEA must include the required goal(s) in their LCAP.</a:t>
            </a:r>
          </a:p>
          <a:p>
            <a:pPr marL="629920" lvl="1" indent="-305435"/>
            <a:r>
              <a:rPr lang="en-US" dirty="0"/>
              <a:t>In addition, the LEA must address each identified student group or school.</a:t>
            </a:r>
          </a:p>
        </p:txBody>
      </p:sp>
      <p:sp>
        <p:nvSpPr>
          <p:cNvPr id="4" name="Slide Number Placeholder 3">
            <a:extLst>
              <a:ext uri="{FF2B5EF4-FFF2-40B4-BE49-F238E27FC236}">
                <a16:creationId xmlns:a16="http://schemas.microsoft.com/office/drawing/2014/main" id="{0571B790-6131-404F-88DE-BF122CCF0364}"/>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462367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92FBD-BC9E-4DCD-A9A0-ADD2AFDDF8CA}"/>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6CE2CC88-8DE5-48A4-93DD-048834576118}"/>
              </a:ext>
            </a:extLst>
          </p:cNvPr>
          <p:cNvSpPr>
            <a:spLocks noGrp="1"/>
          </p:cNvSpPr>
          <p:nvPr>
            <p:ph idx="1"/>
          </p:nvPr>
        </p:nvSpPr>
        <p:spPr/>
        <p:txBody>
          <a:bodyPr>
            <a:normAutofit/>
          </a:bodyPr>
          <a:lstStyle/>
          <a:p>
            <a:pPr lvl="1">
              <a:spcAft>
                <a:spcPts val="600"/>
              </a:spcAft>
            </a:pPr>
            <a:r>
              <a:rPr lang="en-US" sz="2600" dirty="0"/>
              <a:t>If you have any questions related to the LCAP or LCFF, please contact the Local Agency Systems Support Office at </a:t>
            </a:r>
            <a:r>
              <a:rPr lang="en-US" sz="2600" dirty="0">
                <a:solidFill>
                  <a:srgbClr val="1704A0"/>
                </a:solidFill>
                <a:hlinkClick r:id="rId2" tooltip="LCFF email address">
                  <a:extLst>
                    <a:ext uri="{A12FA001-AC4F-418D-AE19-62706E023703}">
                      <ahyp:hlinkClr xmlns:ahyp="http://schemas.microsoft.com/office/drawing/2018/hyperlinkcolor" val="tx"/>
                    </a:ext>
                  </a:extLst>
                </a:hlinkClick>
              </a:rPr>
              <a:t>LCFF@cde.ca.gov</a:t>
            </a:r>
            <a:r>
              <a:rPr lang="en-US" sz="2600" dirty="0">
                <a:solidFill>
                  <a:srgbClr val="1704A0"/>
                </a:solidFill>
              </a:rPr>
              <a:t>  </a:t>
            </a:r>
          </a:p>
          <a:p>
            <a:pPr lvl="1">
              <a:spcAft>
                <a:spcPts val="600"/>
              </a:spcAft>
            </a:pPr>
            <a:r>
              <a:rPr lang="en-US" sz="2600" dirty="0"/>
              <a:t>For additional information about this or other webinars in this series, including PowerPoint files, please see the Tuesdays @ 2 webpage at </a:t>
            </a:r>
            <a:r>
              <a:rPr lang="en-US" sz="2600" dirty="0">
                <a:solidFill>
                  <a:srgbClr val="1704A0"/>
                </a:solidFill>
                <a:hlinkClick r:id="rId3" tooltip="Tuesdays @ 2 webpage ">
                  <a:extLst>
                    <a:ext uri="{A12FA001-AC4F-418D-AE19-62706E023703}">
                      <ahyp:hlinkClr xmlns:ahyp="http://schemas.microsoft.com/office/drawing/2018/hyperlinkcolor" val="tx"/>
                    </a:ext>
                  </a:extLst>
                </a:hlinkClick>
              </a:rPr>
              <a:t>https://www.cde.ca.gov/fg/aa/lc/tuesdaysat2.asp</a:t>
            </a:r>
            <a:r>
              <a:rPr lang="en-US" sz="2600" dirty="0">
                <a:solidFill>
                  <a:srgbClr val="1704A0"/>
                </a:solidFill>
              </a:rPr>
              <a:t> </a:t>
            </a:r>
          </a:p>
          <a:p>
            <a:pPr lvl="1">
              <a:spcAft>
                <a:spcPts val="600"/>
              </a:spcAft>
            </a:pPr>
            <a:r>
              <a:rPr lang="en-US" sz="2600" dirty="0">
                <a:ea typeface="+mn-lt"/>
                <a:cs typeface="+mn-lt"/>
              </a:rPr>
              <a:t>For </a:t>
            </a:r>
            <a:r>
              <a:rPr lang="en-US" sz="2600" dirty="0"/>
              <a:t>email updates regarding the LCFF, subscribe to the LCFF listserv by sending a "blank" message to </a:t>
            </a:r>
            <a:r>
              <a:rPr lang="en-US" sz="2600" u="sng" dirty="0">
                <a:solidFill>
                  <a:srgbClr val="1704A0"/>
                </a:solidFill>
                <a:hlinkClick r:id="rId4">
                  <a:extLst>
                    <a:ext uri="{A12FA001-AC4F-418D-AE19-62706E023703}">
                      <ahyp:hlinkClr xmlns:ahyp="http://schemas.microsoft.com/office/drawing/2018/hyperlinkcolor" val="tx"/>
                    </a:ext>
                  </a:extLst>
                </a:hlinkClick>
              </a:rPr>
              <a:t>join-LCFF-list@mlist.cde.ca.gov</a:t>
            </a:r>
            <a:r>
              <a:rPr lang="en-US" sz="2600" dirty="0">
                <a:ea typeface="+mn-lt"/>
                <a:cs typeface="+mn-lt"/>
              </a:rPr>
              <a:t> </a:t>
            </a:r>
            <a:endParaRPr lang="en-US" sz="2600" dirty="0"/>
          </a:p>
          <a:p>
            <a:pPr lvl="1">
              <a:spcAft>
                <a:spcPts val="600"/>
              </a:spcAft>
            </a:pPr>
            <a:endParaRPr lang="en-US" sz="2600" dirty="0">
              <a:solidFill>
                <a:srgbClr val="1704A0"/>
              </a:solidFill>
            </a:endParaRPr>
          </a:p>
          <a:p>
            <a:pPr marL="0" indent="0">
              <a:buNone/>
            </a:pPr>
            <a:endParaRPr lang="en-US" dirty="0"/>
          </a:p>
        </p:txBody>
      </p:sp>
      <p:sp>
        <p:nvSpPr>
          <p:cNvPr id="4" name="Slide Number Placeholder 3">
            <a:extLst>
              <a:ext uri="{FF2B5EF4-FFF2-40B4-BE49-F238E27FC236}">
                <a16:creationId xmlns:a16="http://schemas.microsoft.com/office/drawing/2014/main" id="{91CB6043-BE14-4931-9662-FB1A00E2FD59}"/>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52732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1FF04-C0D8-42D3-BFBF-DF2B918015CC}"/>
              </a:ext>
            </a:extLst>
          </p:cNvPr>
          <p:cNvSpPr>
            <a:spLocks noGrp="1"/>
          </p:cNvSpPr>
          <p:nvPr>
            <p:ph type="title"/>
          </p:nvPr>
        </p:nvSpPr>
        <p:spPr/>
        <p:txBody>
          <a:bodyPr/>
          <a:lstStyle/>
          <a:p>
            <a:r>
              <a:rPr lang="en-US" dirty="0"/>
              <a:t>Template Files</a:t>
            </a:r>
          </a:p>
        </p:txBody>
      </p:sp>
      <p:sp>
        <p:nvSpPr>
          <p:cNvPr id="3" name="Content Placeholder 2">
            <a:extLst>
              <a:ext uri="{FF2B5EF4-FFF2-40B4-BE49-F238E27FC236}">
                <a16:creationId xmlns:a16="http://schemas.microsoft.com/office/drawing/2014/main" id="{0F3C91BA-9AC4-485A-BE87-B27050E7A789}"/>
              </a:ext>
            </a:extLst>
          </p:cNvPr>
          <p:cNvSpPr>
            <a:spLocks noGrp="1"/>
          </p:cNvSpPr>
          <p:nvPr>
            <p:ph idx="1"/>
          </p:nvPr>
        </p:nvSpPr>
        <p:spPr/>
        <p:txBody>
          <a:bodyPr/>
          <a:lstStyle/>
          <a:p>
            <a:r>
              <a:rPr lang="en-US" dirty="0"/>
              <a:t>The LCAP Template: </a:t>
            </a:r>
            <a:br>
              <a:rPr lang="en-US" dirty="0"/>
            </a:br>
            <a:r>
              <a:rPr lang="en-US" dirty="0">
                <a:solidFill>
                  <a:srgbClr val="1704A0"/>
                </a:solidFill>
                <a:hlinkClick r:id="rId2">
                  <a:extLst>
                    <a:ext uri="{A12FA001-AC4F-418D-AE19-62706E023703}">
                      <ahyp:hlinkClr xmlns:ahyp="http://schemas.microsoft.com/office/drawing/2018/hyperlinkcolor" val="tx"/>
                    </a:ext>
                  </a:extLst>
                </a:hlinkClick>
              </a:rPr>
              <a:t>https://www.cde.ca.gov/re/lc/documents/adoptedlcaptemplate.docx</a:t>
            </a:r>
            <a:r>
              <a:rPr lang="en-US" dirty="0">
                <a:solidFill>
                  <a:srgbClr val="1704A0"/>
                </a:solidFill>
              </a:rPr>
              <a:t> </a:t>
            </a:r>
            <a:r>
              <a:rPr lang="en-US" dirty="0"/>
              <a:t> </a:t>
            </a:r>
          </a:p>
          <a:p>
            <a:r>
              <a:rPr lang="en-US" dirty="0"/>
              <a:t>LCAP Action Tables Template: </a:t>
            </a:r>
            <a:br>
              <a:rPr lang="en-US" dirty="0"/>
            </a:br>
            <a:r>
              <a:rPr lang="en-US" dirty="0">
                <a:solidFill>
                  <a:srgbClr val="1704A0"/>
                </a:solidFill>
                <a:hlinkClick r:id="rId3">
                  <a:extLst>
                    <a:ext uri="{A12FA001-AC4F-418D-AE19-62706E023703}">
                      <ahyp:hlinkClr xmlns:ahyp="http://schemas.microsoft.com/office/drawing/2018/hyperlinkcolor" val="tx"/>
                    </a:ext>
                  </a:extLst>
                </a:hlinkClick>
              </a:rPr>
              <a:t>https://www.cde.ca.gov/re/lc/documents/lcapactiontables.xlsx</a:t>
            </a:r>
            <a:r>
              <a:rPr lang="en-US" dirty="0">
                <a:solidFill>
                  <a:srgbClr val="1704A0"/>
                </a:solidFill>
              </a:rPr>
              <a:t> </a:t>
            </a:r>
          </a:p>
          <a:p>
            <a:r>
              <a:rPr lang="en-US" dirty="0"/>
              <a:t>The Budget Overview for Parents Template: </a:t>
            </a:r>
            <a:br>
              <a:rPr lang="en-US" dirty="0"/>
            </a:br>
            <a:r>
              <a:rPr lang="en-US" dirty="0">
                <a:solidFill>
                  <a:srgbClr val="1704A0"/>
                </a:solidFill>
                <a:hlinkClick r:id="rId4">
                  <a:extLst>
                    <a:ext uri="{A12FA001-AC4F-418D-AE19-62706E023703}">
                      <ahyp:hlinkClr xmlns:ahyp="http://schemas.microsoft.com/office/drawing/2018/hyperlinkcolor" val="tx"/>
                    </a:ext>
                  </a:extLst>
                </a:hlinkClick>
              </a:rPr>
              <a:t>https://www.cde.ca.gov/re/lc/documents/budgetoverviewparent.xlsx</a:t>
            </a:r>
            <a:r>
              <a:rPr lang="en-US" dirty="0">
                <a:solidFill>
                  <a:srgbClr val="1704A0"/>
                </a:solidFill>
              </a:rPr>
              <a:t> </a:t>
            </a:r>
            <a:r>
              <a:rPr lang="en-US" dirty="0"/>
              <a:t> </a:t>
            </a:r>
          </a:p>
          <a:p>
            <a:endParaRPr lang="en-US" dirty="0"/>
          </a:p>
        </p:txBody>
      </p:sp>
      <p:sp>
        <p:nvSpPr>
          <p:cNvPr id="4" name="Slide Number Placeholder 3">
            <a:extLst>
              <a:ext uri="{FF2B5EF4-FFF2-40B4-BE49-F238E27FC236}">
                <a16:creationId xmlns:a16="http://schemas.microsoft.com/office/drawing/2014/main" id="{2E16046F-56CA-4958-A9C9-EE0E47B59C63}"/>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174014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650E8-12CD-4EF3-9064-8A39BE5964BC}"/>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5B5128A2-C7CF-4BC2-A2CA-9C7426012F68}"/>
              </a:ext>
            </a:extLst>
          </p:cNvPr>
          <p:cNvSpPr>
            <a:spLocks noGrp="1"/>
          </p:cNvSpPr>
          <p:nvPr>
            <p:ph idx="1"/>
          </p:nvPr>
        </p:nvSpPr>
        <p:spPr/>
        <p:txBody>
          <a:bodyPr anchor="ctr"/>
          <a:lstStyle/>
          <a:p>
            <a:pPr marL="342900" indent="-342900"/>
            <a:r>
              <a:rPr lang="en-US" dirty="0"/>
              <a:t>To provide an overview of the requirement to include one or more specific Goals in the LCAP.</a:t>
            </a:r>
          </a:p>
          <a:p>
            <a:pPr marL="342900" indent="-342900"/>
            <a:r>
              <a:rPr lang="en-US" dirty="0"/>
              <a:t>To review the requirements of what must be included in the required goal(s) within the 2023–24 LCAP.</a:t>
            </a:r>
          </a:p>
        </p:txBody>
      </p:sp>
      <p:sp>
        <p:nvSpPr>
          <p:cNvPr id="5" name="Slide Number Placeholder 4">
            <a:extLst>
              <a:ext uri="{FF2B5EF4-FFF2-40B4-BE49-F238E27FC236}">
                <a16:creationId xmlns:a16="http://schemas.microsoft.com/office/drawing/2014/main" id="{8D90C10A-6CA8-4A52-B607-538F29779606}"/>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123160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A97C8-5292-44C3-B40C-4BB62493D082}"/>
              </a:ext>
            </a:extLst>
          </p:cNvPr>
          <p:cNvSpPr>
            <a:spLocks noGrp="1"/>
          </p:cNvSpPr>
          <p:nvPr>
            <p:ph type="title"/>
          </p:nvPr>
        </p:nvSpPr>
        <p:spPr/>
        <p:txBody>
          <a:bodyPr/>
          <a:lstStyle/>
          <a:p>
            <a:r>
              <a:rPr lang="en-US" dirty="0"/>
              <a:t>Intended Audience</a:t>
            </a:r>
          </a:p>
        </p:txBody>
      </p:sp>
      <p:sp>
        <p:nvSpPr>
          <p:cNvPr id="3" name="Content Placeholder 2">
            <a:extLst>
              <a:ext uri="{FF2B5EF4-FFF2-40B4-BE49-F238E27FC236}">
                <a16:creationId xmlns:a16="http://schemas.microsoft.com/office/drawing/2014/main" id="{0977A8F4-049E-44F8-AAC9-97E8F3CCDA95}"/>
              </a:ext>
            </a:extLst>
          </p:cNvPr>
          <p:cNvSpPr>
            <a:spLocks noGrp="1"/>
          </p:cNvSpPr>
          <p:nvPr>
            <p:ph idx="1"/>
          </p:nvPr>
        </p:nvSpPr>
        <p:spPr/>
        <p:txBody>
          <a:bodyPr>
            <a:normAutofit/>
          </a:bodyPr>
          <a:lstStyle/>
          <a:p>
            <a:r>
              <a:rPr lang="en-US" dirty="0"/>
              <a:t>The intended audience for this presentation is anyone who will complete, review, or interact with the 2023–24 LCAP, including: </a:t>
            </a:r>
          </a:p>
          <a:p>
            <a:pPr lvl="1"/>
            <a:r>
              <a:rPr lang="en-US" dirty="0"/>
              <a:t>Parents and students</a:t>
            </a:r>
          </a:p>
          <a:p>
            <a:pPr lvl="1"/>
            <a:r>
              <a:rPr lang="en-US" dirty="0"/>
              <a:t>Teachers and school staff</a:t>
            </a:r>
          </a:p>
          <a:p>
            <a:pPr lvl="1"/>
            <a:r>
              <a:rPr lang="en-US" dirty="0"/>
              <a:t>Administrators</a:t>
            </a:r>
          </a:p>
          <a:p>
            <a:pPr lvl="1"/>
            <a:r>
              <a:rPr lang="en-US" dirty="0"/>
              <a:t>Advisory committees</a:t>
            </a:r>
          </a:p>
          <a:p>
            <a:pPr lvl="1"/>
            <a:r>
              <a:rPr lang="en-US" dirty="0"/>
              <a:t>Members of governing boards or bodies</a:t>
            </a:r>
          </a:p>
          <a:p>
            <a:pPr lvl="1"/>
            <a:r>
              <a:rPr lang="en-US" dirty="0"/>
              <a:t>Community members</a:t>
            </a:r>
          </a:p>
          <a:p>
            <a:endParaRPr lang="en-US" dirty="0"/>
          </a:p>
        </p:txBody>
      </p:sp>
      <p:sp>
        <p:nvSpPr>
          <p:cNvPr id="4" name="Slide Number Placeholder 3">
            <a:extLst>
              <a:ext uri="{FF2B5EF4-FFF2-40B4-BE49-F238E27FC236}">
                <a16:creationId xmlns:a16="http://schemas.microsoft.com/office/drawing/2014/main" id="{93972F13-CE38-4CD0-83F6-6575B227B936}"/>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413403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FF27-BF6E-43E7-B73A-D0480258591C}"/>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B03BB64A-DB7F-42D6-AA57-C69B8744AEAA}"/>
              </a:ext>
            </a:extLst>
          </p:cNvPr>
          <p:cNvSpPr>
            <a:spLocks noGrp="1"/>
          </p:cNvSpPr>
          <p:nvPr>
            <p:ph idx="1"/>
          </p:nvPr>
        </p:nvSpPr>
        <p:spPr/>
        <p:txBody>
          <a:bodyPr/>
          <a:lstStyle/>
          <a:p>
            <a:r>
              <a:rPr lang="en-US" dirty="0"/>
              <a:t>A review of the foundational principles of the Local Control Funding Formula and how the requirement to include specific goals in the LCAP is related to those principles.</a:t>
            </a:r>
          </a:p>
          <a:p>
            <a:endParaRPr lang="en-US" dirty="0"/>
          </a:p>
        </p:txBody>
      </p:sp>
      <p:sp>
        <p:nvSpPr>
          <p:cNvPr id="4" name="Slide Number Placeholder 3">
            <a:extLst>
              <a:ext uri="{FF2B5EF4-FFF2-40B4-BE49-F238E27FC236}">
                <a16:creationId xmlns:a16="http://schemas.microsoft.com/office/drawing/2014/main" id="{46A31A83-BE55-4CEE-A1A6-2DE864093E22}"/>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373302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p:txBody>
          <a:bodyPr/>
          <a:lstStyle/>
          <a:p>
            <a:r>
              <a:rPr lang="en-US" dirty="0"/>
              <a:t>Foundational Principles of the LCFF</a:t>
            </a:r>
          </a:p>
        </p:txBody>
      </p:sp>
      <p:sp>
        <p:nvSpPr>
          <p:cNvPr id="3" name="Content Placeholder 2">
            <a:extLst>
              <a:ext uri="{FF2B5EF4-FFF2-40B4-BE49-F238E27FC236}">
                <a16:creationId xmlns:a16="http://schemas.microsoft.com/office/drawing/2014/main" id="{A0C4A27E-9E51-4445-8A99-C8DBDE460CE9}"/>
              </a:ext>
            </a:extLst>
          </p:cNvPr>
          <p:cNvSpPr>
            <a:spLocks noGrp="1"/>
          </p:cNvSpPr>
          <p:nvPr>
            <p:ph idx="1"/>
          </p:nvPr>
        </p:nvSpPr>
        <p:spPr/>
        <p:txBody>
          <a:bodyPr/>
          <a:lstStyle/>
          <a:p>
            <a:r>
              <a:rPr lang="en-US" dirty="0"/>
              <a:t>Local education agency (LEA)-level improvement is based on multiple measures of success, both in the LCAP and the California School Dashboard (Dashboard)</a:t>
            </a:r>
          </a:p>
          <a:p>
            <a:r>
              <a:rPr lang="en-US" dirty="0"/>
              <a:t>Equity: the principle of equity is operationalized through the goals, measures of progress, actions and descriptions included in the LCAP.</a:t>
            </a:r>
          </a:p>
          <a:p>
            <a:r>
              <a:rPr lang="en-US" dirty="0"/>
              <a:t>Subsidiarity: LEAs address local needs of students that have been identified through an analysis of data and input from educational partners utilizing flexible funding and communicate their efforts through the LCAP.</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3770872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D1BE7-A6BB-4659-90AA-4EF366B82161}"/>
              </a:ext>
            </a:extLst>
          </p:cNvPr>
          <p:cNvSpPr>
            <a:spLocks noGrp="1"/>
          </p:cNvSpPr>
          <p:nvPr>
            <p:ph type="title"/>
          </p:nvPr>
        </p:nvSpPr>
        <p:spPr/>
        <p:txBody>
          <a:bodyPr/>
          <a:lstStyle/>
          <a:p>
            <a:r>
              <a:rPr lang="en-US" dirty="0"/>
              <a:t>Why Have Required Goals?</a:t>
            </a:r>
          </a:p>
        </p:txBody>
      </p:sp>
      <p:sp>
        <p:nvSpPr>
          <p:cNvPr id="3" name="Content Placeholder 2">
            <a:extLst>
              <a:ext uri="{FF2B5EF4-FFF2-40B4-BE49-F238E27FC236}">
                <a16:creationId xmlns:a16="http://schemas.microsoft.com/office/drawing/2014/main" id="{5930C748-1FF9-4310-A6D0-6807D6AC93D2}"/>
              </a:ext>
            </a:extLst>
          </p:cNvPr>
          <p:cNvSpPr>
            <a:spLocks noGrp="1"/>
          </p:cNvSpPr>
          <p:nvPr>
            <p:ph idx="1"/>
          </p:nvPr>
        </p:nvSpPr>
        <p:spPr/>
        <p:txBody>
          <a:bodyPr>
            <a:normAutofit lnSpcReduction="10000"/>
          </a:bodyPr>
          <a:lstStyle/>
          <a:p>
            <a:r>
              <a:rPr lang="en-US" dirty="0"/>
              <a:t>In order to create a clear connection between an LEA’s performance and the planning process that is memorialized in the LCAP,  Senate Bill 98 revised the LCAP statute to require certain LEAs to include goals focused on improving the outcomes of low-performing student groups and schools when specific conditions are met. </a:t>
            </a:r>
          </a:p>
          <a:p>
            <a:r>
              <a:rPr lang="en-US" dirty="0"/>
              <a:t>The legislative intent of these requirements is two-fold: </a:t>
            </a:r>
          </a:p>
          <a:p>
            <a:pPr lvl="1"/>
            <a:r>
              <a:rPr lang="en-US" dirty="0"/>
              <a:t>first, to ensure that LEAs are addressing the needs of consistently low-performing student groups; and </a:t>
            </a:r>
          </a:p>
          <a:p>
            <a:pPr lvl="1"/>
            <a:r>
              <a:rPr lang="en-US" dirty="0"/>
              <a:t>second, to ensure that higher performing LEAs are addressing the needs of low-performing schools within the LEA. </a:t>
            </a:r>
          </a:p>
          <a:p>
            <a:endParaRPr lang="en-US" dirty="0"/>
          </a:p>
        </p:txBody>
      </p:sp>
      <p:sp>
        <p:nvSpPr>
          <p:cNvPr id="4" name="Slide Number Placeholder 3">
            <a:extLst>
              <a:ext uri="{FF2B5EF4-FFF2-40B4-BE49-F238E27FC236}">
                <a16:creationId xmlns:a16="http://schemas.microsoft.com/office/drawing/2014/main" id="{F23EFFA6-375A-4B65-B3AB-873F47057B0F}"/>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3815074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0A6F-E06B-49F0-B035-E534942566B9}"/>
              </a:ext>
            </a:extLst>
          </p:cNvPr>
          <p:cNvSpPr>
            <a:spLocks noGrp="1"/>
          </p:cNvSpPr>
          <p:nvPr>
            <p:ph type="title"/>
          </p:nvPr>
        </p:nvSpPr>
        <p:spPr/>
        <p:txBody>
          <a:bodyPr/>
          <a:lstStyle/>
          <a:p>
            <a:r>
              <a:rPr lang="en-US" dirty="0"/>
              <a:t>Student Group Eligibility Criteria</a:t>
            </a:r>
          </a:p>
        </p:txBody>
      </p:sp>
      <p:sp>
        <p:nvSpPr>
          <p:cNvPr id="3" name="Content Placeholder 2">
            <a:extLst>
              <a:ext uri="{FF2B5EF4-FFF2-40B4-BE49-F238E27FC236}">
                <a16:creationId xmlns:a16="http://schemas.microsoft.com/office/drawing/2014/main" id="{731AA56F-F6E5-4D16-A3D7-46E6E53B7C34}"/>
              </a:ext>
            </a:extLst>
          </p:cNvPr>
          <p:cNvSpPr>
            <a:spLocks noGrp="1"/>
          </p:cNvSpPr>
          <p:nvPr>
            <p:ph idx="1"/>
          </p:nvPr>
        </p:nvSpPr>
        <p:spPr/>
        <p:txBody>
          <a:bodyPr/>
          <a:lstStyle/>
          <a:p>
            <a:r>
              <a:rPr lang="en-US" dirty="0"/>
              <a:t>California </a:t>
            </a:r>
            <a:r>
              <a:rPr lang="en-US" i="1" dirty="0"/>
              <a:t>Education Code </a:t>
            </a:r>
            <a:r>
              <a:rPr lang="en-US" dirty="0"/>
              <a:t>(</a:t>
            </a:r>
            <a:r>
              <a:rPr lang="en-US" i="1" dirty="0"/>
              <a:t>EC</a:t>
            </a:r>
            <a:r>
              <a:rPr lang="en-US" dirty="0"/>
              <a:t>) Section 52064(e)(5) requires an LEA that is eligible to receive Differentiated Assistance based on the performance of the same student group or groups for three or more consecutive years to include a goal in the LCAP focused on improving the performance of that student group or groups.</a:t>
            </a:r>
          </a:p>
          <a:p>
            <a:endParaRPr lang="en-US" dirty="0"/>
          </a:p>
        </p:txBody>
      </p:sp>
      <p:sp>
        <p:nvSpPr>
          <p:cNvPr id="4" name="Slide Number Placeholder 3">
            <a:extLst>
              <a:ext uri="{FF2B5EF4-FFF2-40B4-BE49-F238E27FC236}">
                <a16:creationId xmlns:a16="http://schemas.microsoft.com/office/drawing/2014/main" id="{C6CD2594-8E85-44EF-8620-D85AA7B23FF6}"/>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1993966001"/>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5532</TotalTime>
  <Words>2812</Words>
  <Application>Microsoft Office PowerPoint</Application>
  <PresentationFormat>Widescreen</PresentationFormat>
  <Paragraphs>166</Paragraphs>
  <Slides>29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vt:lpstr>
      <vt:lpstr>Retrospect</vt:lpstr>
      <vt:lpstr>Required Goals in the Local Control and Accountability Plan (LCAP) Specifically Addressing the Needs of Students and Schools</vt:lpstr>
      <vt:lpstr>Webinar Series</vt:lpstr>
      <vt:lpstr>Template Files</vt:lpstr>
      <vt:lpstr>Purpose</vt:lpstr>
      <vt:lpstr>Intended Audience</vt:lpstr>
      <vt:lpstr>Overview</vt:lpstr>
      <vt:lpstr>Foundational Principles of the LCFF</vt:lpstr>
      <vt:lpstr>Why Have Required Goals?</vt:lpstr>
      <vt:lpstr>Student Group Eligibility Criteria</vt:lpstr>
      <vt:lpstr>School Eligibility Criteria (1)</vt:lpstr>
      <vt:lpstr>School Eligibility Criteria (2)</vt:lpstr>
      <vt:lpstr>LEA Identification</vt:lpstr>
      <vt:lpstr>Identified LEAs</vt:lpstr>
      <vt:lpstr>Additional Information</vt:lpstr>
      <vt:lpstr>Consistently Low-Performing Student Groups</vt:lpstr>
      <vt:lpstr>Consistently Low-Performing Student Groups (1)</vt:lpstr>
      <vt:lpstr>Requirements for the Student Group Goal (1 of 3)</vt:lpstr>
      <vt:lpstr>Requirements for the Student Group Goal (2 of 3)</vt:lpstr>
      <vt:lpstr>Requirements for the Student Group Goal (3 of 3)</vt:lpstr>
      <vt:lpstr>Low-Performing Schools</vt:lpstr>
      <vt:lpstr>Low-Performing Schools (1)</vt:lpstr>
      <vt:lpstr>Requirements for the Low-Performing Schools Goal (1 of 3)</vt:lpstr>
      <vt:lpstr>Requirements for the Low-Performing Schools Goal (2 of 3)</vt:lpstr>
      <vt:lpstr>Requirements for the Low-Performing Schools Goal (3 of 3)</vt:lpstr>
      <vt:lpstr>Considerations</vt:lpstr>
      <vt:lpstr>Utilize Relevant Data</vt:lpstr>
      <vt:lpstr>Involve Educational Partners</vt:lpstr>
      <vt:lpstr>For LCAP Reviewers</vt:lpstr>
      <vt:lpstr>Contact Information</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Required Goals in the LCAP - Local Control Funding Formula (CA Dept of Education)</dc:title>
  <dc:subject>Thursdays @ 3 webinar presentation of the required goals in the 2023-24 Local Control and Accountability Plan (LCAP).</dc:subject>
  <dc:creator>Local Agency Systems Support Office</dc:creator>
  <cp:keywords>lcff, intro, introduction, local, control, funding formula, accountability, plan, lcap</cp:keywords>
  <cp:lastModifiedBy>Susan Aglubat-Alvarez</cp:lastModifiedBy>
  <cp:revision>282</cp:revision>
  <cp:lastPrinted>2016-11-14T18:06:51Z</cp:lastPrinted>
  <dcterms:created xsi:type="dcterms:W3CDTF">2016-11-08T21:28:02Z</dcterms:created>
  <dcterms:modified xsi:type="dcterms:W3CDTF">2023-01-31T23:13:19Z</dcterms:modified>
</cp:coreProperties>
</file>