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00" r:id="rId4"/>
  </p:sldMasterIdLst>
  <p:notesMasterIdLst>
    <p:notesMasterId r:id="rId43"/>
  </p:notesMasterIdLst>
  <p:sldIdLst>
    <p:sldId id="256" r:id="rId5"/>
    <p:sldId id="257" r:id="rId6"/>
    <p:sldId id="258" r:id="rId7"/>
    <p:sldId id="289" r:id="rId8"/>
    <p:sldId id="288" r:id="rId9"/>
    <p:sldId id="273" r:id="rId10"/>
    <p:sldId id="293" r:id="rId11"/>
    <p:sldId id="297" r:id="rId12"/>
    <p:sldId id="294" r:id="rId13"/>
    <p:sldId id="278" r:id="rId14"/>
    <p:sldId id="274" r:id="rId15"/>
    <p:sldId id="275" r:id="rId16"/>
    <p:sldId id="276" r:id="rId17"/>
    <p:sldId id="301" r:id="rId18"/>
    <p:sldId id="295" r:id="rId19"/>
    <p:sldId id="305" r:id="rId20"/>
    <p:sldId id="260" r:id="rId21"/>
    <p:sldId id="259" r:id="rId22"/>
    <p:sldId id="261" r:id="rId23"/>
    <p:sldId id="287" r:id="rId24"/>
    <p:sldId id="281" r:id="rId25"/>
    <p:sldId id="286" r:id="rId26"/>
    <p:sldId id="302" r:id="rId27"/>
    <p:sldId id="282" r:id="rId28"/>
    <p:sldId id="265" r:id="rId29"/>
    <p:sldId id="266" r:id="rId30"/>
    <p:sldId id="283" r:id="rId31"/>
    <p:sldId id="268" r:id="rId32"/>
    <p:sldId id="303" r:id="rId33"/>
    <p:sldId id="284" r:id="rId34"/>
    <p:sldId id="270" r:id="rId35"/>
    <p:sldId id="285" r:id="rId36"/>
    <p:sldId id="272" r:id="rId37"/>
    <p:sldId id="304" r:id="rId38"/>
    <p:sldId id="299" r:id="rId39"/>
    <p:sldId id="300" r:id="rId40"/>
    <p:sldId id="306" r:id="rId41"/>
    <p:sldId id="279" r:id="rId4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4" roundtripDataSignature="AMtx7milkJAloPnSKK6Itz15R/gkjIJq4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8496B0"/>
    <a:srgbClr val="D9E2F3"/>
    <a:srgbClr val="E9F2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74" autoAdjust="0"/>
    <p:restoredTop sz="77163" autoAdjust="0"/>
  </p:normalViewPr>
  <p:slideViewPr>
    <p:cSldViewPr snapToGrid="0">
      <p:cViewPr varScale="1">
        <p:scale>
          <a:sx n="75" d="100"/>
          <a:sy n="75" d="100"/>
        </p:scale>
        <p:origin x="78"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dirty="0">
                <a:latin typeface="Arial" panose="020B0604020202020204" pitchFamily="34" charset="0"/>
                <a:cs typeface="Arial" panose="020B0604020202020204" pitchFamily="34" charset="0"/>
              </a:rPr>
              <a:t>In this training we will be taking a look at the template, instructions, and requirements related to the one-time supplement to the Annual Update to the 2021–22 LCAP, which we’ll refer to as the 2021–22 Supplement.</a:t>
            </a:r>
            <a:endParaRPr dirty="0">
              <a:latin typeface="Arial" panose="020B0604020202020204" pitchFamily="34" charset="0"/>
              <a:cs typeface="Arial" panose="020B0604020202020204" pitchFamily="34" charset="0"/>
            </a:endParaRPr>
          </a:p>
        </p:txBody>
      </p:sp>
      <p:sp>
        <p:nvSpPr>
          <p:cNvPr id="104" name="Google Shape;104;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31" name="Google Shape;231;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8: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We’ll look at the template and instructions for the 2021–22 Supplement a little later in this presentation. For now it’s important to know the following information.</a:t>
            </a:r>
          </a:p>
          <a:p>
            <a:pPr marL="0" lvl="0" indent="0" algn="l" rtl="0">
              <a:spcBef>
                <a:spcPts val="0"/>
              </a:spcBef>
              <a:spcAft>
                <a:spcPts val="0"/>
              </a:spcAft>
              <a:buNone/>
            </a:pPr>
            <a:endParaRPr dirty="0"/>
          </a:p>
        </p:txBody>
      </p:sp>
      <p:sp>
        <p:nvSpPr>
          <p:cNvPr id="238" name="Google Shape;238;p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0: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The mid-year data included in the report is based on what an LEA has included in its LCAP.</a:t>
            </a:r>
            <a:endParaRPr sz="1200" b="0" i="0" u="none" strike="noStrike" cap="none" dirty="0">
              <a:solidFill>
                <a:schemeClr val="dk1"/>
              </a:solidFill>
              <a:latin typeface="Arial" panose="020B0604020202020204" pitchFamily="34" charset="0"/>
              <a:cs typeface="Arial" panose="020B0604020202020204" pitchFamily="34" charset="0"/>
              <a:sym typeface="Calibri"/>
            </a:endParaRPr>
          </a:p>
        </p:txBody>
      </p:sp>
      <p:sp>
        <p:nvSpPr>
          <p:cNvPr id="245" name="Google Shape;245;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15366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fb2f8cbafb_1_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fb2f8cbafb_1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32" name="Google Shape;132;gfb2f8cbafb_1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The template consists of five required prompts.</a:t>
            </a:r>
            <a:endParaRPr sz="1200" b="0" i="0" u="none" strike="noStrike" cap="none" dirty="0">
              <a:solidFill>
                <a:schemeClr val="dk1"/>
              </a:solidFill>
              <a:latin typeface="Arial" panose="020B0604020202020204" pitchFamily="34" charset="0"/>
              <a:cs typeface="Arial" panose="020B0604020202020204" pitchFamily="34" charset="0"/>
              <a:sym typeface="Calibri"/>
            </a:endParaRPr>
          </a:p>
        </p:txBody>
      </p:sp>
      <p:sp>
        <p:nvSpPr>
          <p:cNvPr id="124" name="Google Shape;124;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39" name="Google Shape;139;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39" name="Google Shape;139;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8162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fb2f8cbafb_1_2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46" name="Google Shape;146;gfb2f8cbafb_1_2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7300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fb2f8cbafb_0_4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153" name="Google Shape;153;gfb2f8cbafb_0_4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982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10" name="Google Shape;110;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0" i="0" u="none" strike="noStrike" cap="none" dirty="0">
                <a:solidFill>
                  <a:schemeClr val="dk1"/>
                </a:solidFill>
                <a:latin typeface="Arial" panose="020B0604020202020204" pitchFamily="34" charset="0"/>
                <a:cs typeface="Arial" panose="020B0604020202020204" pitchFamily="34" charset="0"/>
                <a:sym typeface="Calibri"/>
              </a:rPr>
              <a:t>For example, an LEA that received more Local Control Funding Formula (LCFF) funds through the 2021 Budget Act than it included in its 2021–22 LCAP will describe how and when it engaged, or plans to engage, its educational partners in the used of the identified funds.</a:t>
            </a:r>
          </a:p>
          <a:p>
            <a:pPr marL="0" indent="0"/>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848636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fb2f8cbafb_0_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60" name="Google Shape;160;gfb2f8cbafb_0_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13749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fb2f8cbafb_0_7: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Note: The following is a summary of the instructions for prompt 2 rather than a direct quote. The actual instructions are as follows: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sz="1200" b="0" i="0" u="none" strike="noStrike" cap="none" dirty="0">
                <a:solidFill>
                  <a:schemeClr val="dk1"/>
                </a:solidFill>
                <a:latin typeface="Arial" panose="020B0604020202020204" pitchFamily="34" charset="0"/>
                <a:cs typeface="Arial" panose="020B0604020202020204" pitchFamily="34" charset="0"/>
                <a:sym typeface="Calibri"/>
              </a:rPr>
              <a:t>Describe how the LEA is using, or plans to use, the 15% concentration grant add-on funds received consistent with California Education Code Section 42238.02, as amended, to increase the number of certificated staff, classified staff, or both, including custodial staff, who provide direct services to students on school campuses with greater than 55 percent unduplicated pupil enrollment, as compared to schools with an enrollment of unduplicated students that is equal to or less than 55 percent.</a:t>
            </a:r>
          </a:p>
          <a:p>
            <a:pPr marL="0" lvl="0" indent="0" algn="l" rtl="0">
              <a:spcBef>
                <a:spcPts val="0"/>
              </a:spcBef>
              <a:spcAft>
                <a:spcPts val="0"/>
              </a:spcAft>
              <a:buNone/>
            </a:pPr>
            <a:endParaRPr lang="en-US" sz="1200" b="0" i="0" u="none" strike="noStrike" cap="none" dirty="0">
              <a:solidFill>
                <a:schemeClr val="dk1"/>
              </a:solidFill>
              <a:latin typeface="Arial" panose="020B0604020202020204" pitchFamily="34" charset="0"/>
              <a:cs typeface="Arial" panose="020B0604020202020204" pitchFamily="34" charset="0"/>
              <a:sym typeface="Calibri"/>
            </a:endParaRPr>
          </a:p>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Note: Classified staff includes custodial staff.</a:t>
            </a:r>
          </a:p>
          <a:p>
            <a:pPr marL="171450" lvl="0" indent="-171450" algn="l" rtl="0">
              <a:spcBef>
                <a:spcPts val="0"/>
              </a:spcBef>
              <a:spcAft>
                <a:spcPts val="0"/>
              </a:spcAft>
              <a:buFont typeface="Arial" panose="020B0604020202020204" pitchFamily="34" charset="0"/>
              <a:buChar char="•"/>
            </a:pPr>
            <a:endParaRPr lang="en-US" sz="1200" b="0" i="0" u="none" strike="noStrike" cap="none" dirty="0">
              <a:solidFill>
                <a:schemeClr val="dk1"/>
              </a:solidFill>
              <a:latin typeface="Arial" panose="020B0604020202020204" pitchFamily="34" charset="0"/>
              <a:cs typeface="Arial" panose="020B0604020202020204" pitchFamily="34" charset="0"/>
              <a:sym typeface="Calibri"/>
            </a:endParaRPr>
          </a:p>
          <a:p>
            <a:pPr marL="0" lvl="0" indent="0" algn="l" rtl="0">
              <a:spcBef>
                <a:spcPts val="0"/>
              </a:spcBef>
              <a:spcAft>
                <a:spcPts val="0"/>
              </a:spcAft>
              <a:buFont typeface="Arial" panose="020B0604020202020204" pitchFamily="34" charset="0"/>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The staff-to-student ratio is based on the number of full time equivalent (FTE) staff and the number of enrolled students as counted on census day (the first Wednesday in October of each year).</a:t>
            </a:r>
            <a:endParaRPr sz="1200" b="0" i="0" u="none" strike="noStrike" cap="none" dirty="0">
              <a:solidFill>
                <a:schemeClr val="dk1"/>
              </a:solidFill>
              <a:latin typeface="Arial" panose="020B0604020202020204" pitchFamily="34" charset="0"/>
              <a:cs typeface="Arial" panose="020B0604020202020204" pitchFamily="34" charset="0"/>
              <a:sym typeface="Calibri"/>
            </a:endParaRPr>
          </a:p>
        </p:txBody>
      </p:sp>
      <p:sp>
        <p:nvSpPr>
          <p:cNvPr id="167" name="Google Shape;167;gfb2f8cbafb_0_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fb2f8cbafb_0_5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74" name="Google Shape;174;gfb2f8cbafb_0_5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fb2f8cbafb_0_13: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81" name="Google Shape;181;gfb2f8cbafb_0_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5246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fb2f8cbafb_0_19: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1200"/>
              </a:spcBef>
              <a:spcAft>
                <a:spcPts val="0"/>
              </a:spcAft>
              <a:buNone/>
            </a:pPr>
            <a:endParaRPr dirty="0"/>
          </a:p>
        </p:txBody>
      </p:sp>
      <p:sp>
        <p:nvSpPr>
          <p:cNvPr id="188" name="Google Shape;188;gfb2f8cbafb_0_1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fb2f8cbafb_0_25: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95" name="Google Shape;195;gfb2f8cbafb_0_2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8805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fb2f8cbafb_0_3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120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Essentially this prompt asks the LEA to summarize its implementation of the Safe Return to In-Person Instruction and Continuity of Services Plan and the ESSER III Expenditure Plan to date, including successes and challenges.</a:t>
            </a:r>
            <a:endParaRPr sz="1200" b="0" i="0" u="none" strike="noStrike" cap="none" dirty="0">
              <a:solidFill>
                <a:schemeClr val="dk1"/>
              </a:solidFill>
              <a:latin typeface="Arial" panose="020B0604020202020204" pitchFamily="34" charset="0"/>
              <a:cs typeface="Arial" panose="020B0604020202020204" pitchFamily="34" charset="0"/>
              <a:sym typeface="Calibri"/>
            </a:endParaRPr>
          </a:p>
        </p:txBody>
      </p:sp>
      <p:sp>
        <p:nvSpPr>
          <p:cNvPr id="202" name="Google Shape;202;gfb2f8cbafb_0_3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fb2f8cbafb_0_37: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09" name="Google Shape;209;gfb2f8cbafb_0_3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86480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fb2f8cbafb_0_42: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lnSpc>
                <a:spcPct val="115000"/>
              </a:lnSpc>
              <a:spcBef>
                <a:spcPts val="1200"/>
              </a:spcBef>
              <a:spcAft>
                <a:spcPts val="0"/>
              </a:spcAft>
              <a:buNone/>
            </a:pPr>
            <a:endParaRPr dirty="0"/>
          </a:p>
          <a:p>
            <a:pPr marL="0" lvl="0" indent="0" algn="l" rtl="0">
              <a:lnSpc>
                <a:spcPct val="115000"/>
              </a:lnSpc>
              <a:spcBef>
                <a:spcPts val="1200"/>
              </a:spcBef>
              <a:spcAft>
                <a:spcPts val="0"/>
              </a:spcAft>
              <a:buClr>
                <a:schemeClr val="dk1"/>
              </a:buClr>
              <a:buSzPts val="1100"/>
              <a:buFont typeface="Arial"/>
              <a:buNone/>
            </a:pPr>
            <a:endParaRPr dirty="0"/>
          </a:p>
          <a:p>
            <a:pPr marL="0" lvl="0" indent="0" algn="l" rtl="0">
              <a:spcBef>
                <a:spcPts val="1200"/>
              </a:spcBef>
              <a:spcAft>
                <a:spcPts val="0"/>
              </a:spcAft>
              <a:buNone/>
            </a:pPr>
            <a:endParaRPr dirty="0"/>
          </a:p>
        </p:txBody>
      </p:sp>
      <p:sp>
        <p:nvSpPr>
          <p:cNvPr id="216" name="Google Shape;216;gfb2f8cbafb_0_4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171450" lvl="0" indent="-171450" algn="l" rtl="0">
              <a:spcBef>
                <a:spcPts val="0"/>
              </a:spcBef>
              <a:spcAft>
                <a:spcPts val="600"/>
              </a:spcAft>
              <a:buFont typeface="Arial" panose="020B0604020202020204" pitchFamily="34" charset="0"/>
              <a:buChar char="•"/>
            </a:pPr>
            <a:endParaRPr dirty="0">
              <a:latin typeface="Arial" panose="020B0604020202020204" pitchFamily="34" charset="0"/>
              <a:cs typeface="Arial" panose="020B0604020202020204" pitchFamily="34" charset="0"/>
            </a:endParaRPr>
          </a:p>
        </p:txBody>
      </p:sp>
      <p:sp>
        <p:nvSpPr>
          <p:cNvPr id="117" name="Google Shape;117;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67" name="Google Shape;267;p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US" sz="1200" b="0" i="0" u="none" strike="noStrike" cap="none" dirty="0">
                <a:solidFill>
                  <a:schemeClr val="dk1"/>
                </a:solidFill>
                <a:latin typeface="Arial" panose="020B0604020202020204" pitchFamily="34" charset="0"/>
                <a:cs typeface="Arial" panose="020B0604020202020204" pitchFamily="34" charset="0"/>
                <a:sym typeface="Calibri"/>
              </a:rPr>
              <a:t>For additional information related to this change in terminology, please see Item 03 from the SBE’s September 2021 meeting (https://www.cde.ca.gov/be/ag/ag/yr21/agenda202109.asp) and Item 05 from the SBE’s November 2021 meeting (https://www.cde.ca.gov/be/ag/ag/yr21/agenda202111.asp).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40083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fb2f8cbafb_1_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fb2f8cbafb_1_7: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24" name="Google Shape;224;gfb2f8cbafb_1_7: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US" sz="1200" b="0" i="0" u="none" strike="noStrike" cap="none" dirty="0">
                <a:solidFill>
                  <a:schemeClr val="dk1"/>
                </a:solidFill>
                <a:latin typeface="Arial" panose="020B0604020202020204" pitchFamily="34" charset="0"/>
                <a:cs typeface="Arial" panose="020B0604020202020204" pitchFamily="34" charset="0"/>
                <a:sym typeface="Calibri"/>
              </a:rPr>
              <a:t>In the following slides we’ll break down the various pieces of this requirement and what they require.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89890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31" name="Google Shape;231;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517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06888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fb2f8cbafb_1_1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fb2f8cbafb_1_14: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sz="1200" b="0" i="0" u="none" strike="noStrike" cap="none" dirty="0">
                <a:solidFill>
                  <a:schemeClr val="dk1"/>
                </a:solidFill>
                <a:latin typeface="Arial" panose="020B0604020202020204" pitchFamily="34" charset="0"/>
                <a:cs typeface="Arial" panose="020B0604020202020204" pitchFamily="34" charset="0"/>
                <a:sym typeface="Calibri"/>
              </a:rPr>
              <a:t>How funding provided through the 2021 Budget Act has impacted the Budget Overview for Parents:</a:t>
            </a:r>
          </a:p>
          <a:p>
            <a:pPr marL="171450" lvl="0" indent="-171450" algn="l" rtl="0">
              <a:spcBef>
                <a:spcPts val="0"/>
              </a:spcBef>
              <a:spcAft>
                <a:spcPts val="0"/>
              </a:spcAft>
              <a:buFont typeface="Arial" panose="020B0604020202020204" pitchFamily="34" charset="0"/>
              <a:buChar char="•"/>
            </a:pPr>
            <a:r>
              <a:rPr lang="en-US" sz="1200" b="0" i="0" u="none" strike="noStrike" cap="none" dirty="0">
                <a:solidFill>
                  <a:schemeClr val="dk1"/>
                </a:solidFill>
                <a:latin typeface="Arial" panose="020B0604020202020204" pitchFamily="34" charset="0"/>
                <a:cs typeface="Arial" panose="020B0604020202020204" pitchFamily="34" charset="0"/>
                <a:sym typeface="Calibri"/>
              </a:rPr>
              <a:t>For example, for many LEAs the projected revenue reported in the Budget Overview for Parents have increased due to the 2021 Budget Act.</a:t>
            </a:r>
          </a:p>
          <a:p>
            <a:pPr marL="171450" lvl="0" indent="-171450" algn="l" rtl="0">
              <a:spcBef>
                <a:spcPts val="0"/>
              </a:spcBef>
              <a:spcAft>
                <a:spcPts val="0"/>
              </a:spcAft>
              <a:buFont typeface="Arial" panose="020B0604020202020204" pitchFamily="34" charset="0"/>
              <a:buChar char="•"/>
            </a:pPr>
            <a:r>
              <a:rPr lang="en-US" sz="1200" b="0" i="0" u="none" strike="noStrike" cap="none" dirty="0">
                <a:solidFill>
                  <a:schemeClr val="dk1"/>
                </a:solidFill>
                <a:latin typeface="Arial" panose="020B0604020202020204" pitchFamily="34" charset="0"/>
                <a:cs typeface="Arial" panose="020B0604020202020204" pitchFamily="34" charset="0"/>
                <a:sym typeface="Calibri"/>
              </a:rPr>
              <a:t>Similarly, the an LEAs budgeted expenditures reported in the Budget Overview for Parents have also increased.</a:t>
            </a:r>
          </a:p>
          <a:p>
            <a:pPr marL="171450" lvl="0" indent="-171450" algn="l" rtl="0">
              <a:spcBef>
                <a:spcPts val="0"/>
              </a:spcBef>
              <a:spcAft>
                <a:spcPts val="0"/>
              </a:spcAft>
              <a:buFont typeface="Arial" panose="020B0604020202020204" pitchFamily="34" charset="0"/>
              <a:buChar char="•"/>
            </a:pPr>
            <a:r>
              <a:rPr lang="en-US" sz="1200" b="0" i="0" u="none" strike="noStrike" cap="none" dirty="0">
                <a:solidFill>
                  <a:schemeClr val="dk1"/>
                </a:solidFill>
                <a:latin typeface="Arial" panose="020B0604020202020204" pitchFamily="34" charset="0"/>
                <a:cs typeface="Arial" panose="020B0604020202020204" pitchFamily="34" charset="0"/>
                <a:sym typeface="Calibri"/>
              </a:rPr>
              <a:t>In these instances the LEA will update the local governing board or body about these increases.</a:t>
            </a:r>
          </a:p>
          <a:p>
            <a:pPr marL="0" lvl="0" indent="0" algn="l" rtl="0">
              <a:spcBef>
                <a:spcPts val="0"/>
              </a:spcBef>
              <a:spcAft>
                <a:spcPts val="0"/>
              </a:spcAft>
              <a:buFont typeface="Arial" panose="020B0604020202020204" pitchFamily="34" charset="0"/>
              <a:buNone/>
            </a:pPr>
            <a:endParaRPr lang="en-US" sz="1200" b="0" i="0" u="none" strike="noStrike" cap="none" dirty="0">
              <a:solidFill>
                <a:schemeClr val="dk1"/>
              </a:solidFill>
              <a:latin typeface="Arial" panose="020B0604020202020204" pitchFamily="34" charset="0"/>
              <a:cs typeface="Arial" panose="020B0604020202020204" pitchFamily="34" charset="0"/>
              <a:sym typeface="Calibri"/>
            </a:endParaRPr>
          </a:p>
          <a:p>
            <a:pPr marL="0" lvl="0" indent="0" algn="l" rtl="0">
              <a:spcBef>
                <a:spcPts val="0"/>
              </a:spcBef>
              <a:spcAft>
                <a:spcPts val="0"/>
              </a:spcAft>
              <a:buFont typeface="Arial" panose="020B0604020202020204" pitchFamily="34" charset="0"/>
              <a:buNone/>
            </a:pPr>
            <a:r>
              <a:rPr lang="en-US" dirty="0"/>
              <a:t>An LEA may bring an updated Budget Overview for Parents document to the governing board or body for adoption or it may provide the information using some other format that summarizes the changes.</a:t>
            </a:r>
          </a:p>
        </p:txBody>
      </p:sp>
      <p:sp>
        <p:nvSpPr>
          <p:cNvPr id="260" name="Google Shape;260;gfb2f8cbafb_1_14: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446534" y="3085766"/>
            <a:ext cx="11262866" cy="32311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24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rgbClr val="E9F2F7"/>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rgbClr val="E9F2F7"/>
                </a:solidFill>
              </a:defRPr>
            </a:lvl1pPr>
          </a:lstStyle>
          <a:p>
            <a:fld id="{00000000-1234-1234-1234-123412341234}" type="slidenum">
              <a:rPr lang="en-US" smtClean="0"/>
              <a:pPr/>
              <a:t>‹#›</a:t>
            </a:fld>
            <a:endParaRPr lang="en-US" dirty="0"/>
          </a:p>
        </p:txBody>
      </p:sp>
      <p:pic>
        <p:nvPicPr>
          <p:cNvPr id="8" name="Picture 11" descr="Official Seal of the California Department of Education">
            <a:extLst>
              <a:ext uri="{FF2B5EF4-FFF2-40B4-BE49-F238E27FC236}">
                <a16:creationId xmlns:a16="http://schemas.microsoft.com/office/drawing/2014/main" id="{BBB4FA7F-9004-49AC-A859-CE326B02AA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5696" y="3526537"/>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a:xfrm>
            <a:off x="446534" y="5951811"/>
            <a:ext cx="7051868" cy="365125"/>
          </a:xfrm>
        </p:spPr>
        <p:txBody>
          <a:bodyPr/>
          <a:lstStyle>
            <a:lvl1pPr>
              <a:defRPr sz="1000">
                <a:solidFill>
                  <a:srgbClr val="E9F2F7"/>
                </a:solidFill>
              </a:defRPr>
            </a:lvl1pPr>
          </a:lstStyle>
          <a:p>
            <a:r>
              <a:rPr lang="en-US" dirty="0"/>
              <a:t>2021–22 Supplement</a:t>
            </a:r>
          </a:p>
        </p:txBody>
      </p:sp>
      <p:sp>
        <p:nvSpPr>
          <p:cNvPr id="9" name="Title 8">
            <a:extLst>
              <a:ext uri="{FF2B5EF4-FFF2-40B4-BE49-F238E27FC236}">
                <a16:creationId xmlns:a16="http://schemas.microsoft.com/office/drawing/2014/main" id="{F421FD57-1A52-4A1F-841C-4A6BAD8679BA}"/>
              </a:ext>
            </a:extLst>
          </p:cNvPr>
          <p:cNvSpPr>
            <a:spLocks noGrp="1"/>
          </p:cNvSpPr>
          <p:nvPr>
            <p:ph type="title"/>
          </p:nvPr>
        </p:nvSpPr>
        <p:spPr/>
        <p:txBody>
          <a:bodyPr/>
          <a:lstStyle/>
          <a:p>
            <a:r>
              <a:rPr lang="en-US"/>
              <a:t>Click to edit Master title style</a:t>
            </a:r>
          </a:p>
        </p:txBody>
      </p:sp>
      <p:sp>
        <p:nvSpPr>
          <p:cNvPr id="14" name="Rectangle 11">
            <a:extLst>
              <a:ext uri="{FF2B5EF4-FFF2-40B4-BE49-F238E27FC236}">
                <a16:creationId xmlns:a16="http://schemas.microsoft.com/office/drawing/2014/main" id="{6346D94E-2AA8-4319-99EB-D5E69EC648F9}"/>
              </a:ext>
            </a:extLst>
          </p:cNvPr>
          <p:cNvSpPr>
            <a:spLocks noChangeArrowheads="1"/>
          </p:cNvSpPr>
          <p:nvPr userDrawn="1"/>
        </p:nvSpPr>
        <p:spPr bwMode="auto">
          <a:xfrm>
            <a:off x="491871" y="496406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E9F2F7"/>
                </a:solidFill>
                <a:latin typeface="Arial" panose="020B0604020202020204" pitchFamily="34" charset="0"/>
              </a:rPr>
              <a:t>TONY</a:t>
            </a:r>
            <a:r>
              <a:rPr lang="en-US" altLang="en-US" sz="1200" b="1" baseline="0" dirty="0">
                <a:solidFill>
                  <a:srgbClr val="E9F2F7"/>
                </a:solidFill>
                <a:latin typeface="Arial" panose="020B0604020202020204" pitchFamily="34" charset="0"/>
              </a:rPr>
              <a:t> THURMOND</a:t>
            </a:r>
            <a:br>
              <a:rPr lang="en-US" altLang="en-US" sz="1000" b="1" dirty="0">
                <a:solidFill>
                  <a:srgbClr val="E9F2F7"/>
                </a:solidFill>
                <a:latin typeface="Arial" panose="020B0604020202020204" pitchFamily="34" charset="0"/>
              </a:rPr>
            </a:br>
            <a:r>
              <a:rPr lang="en-US" altLang="en-US" sz="1000" dirty="0">
                <a:solidFill>
                  <a:srgbClr val="E9F2F7"/>
                </a:solidFill>
                <a:latin typeface="Arial" panose="020B0604020202020204" pitchFamily="34" charset="0"/>
              </a:rPr>
              <a:t>State Superintendent </a:t>
            </a:r>
            <a:br>
              <a:rPr lang="en-US" altLang="en-US" sz="1000" dirty="0">
                <a:solidFill>
                  <a:srgbClr val="E9F2F7"/>
                </a:solidFill>
                <a:latin typeface="Arial" panose="020B0604020202020204" pitchFamily="34" charset="0"/>
              </a:rPr>
            </a:br>
            <a:r>
              <a:rPr lang="en-US" altLang="en-US" sz="1000" dirty="0">
                <a:solidFill>
                  <a:srgbClr val="E9F2F7"/>
                </a:solidFill>
                <a:latin typeface="Arial" panose="020B0604020202020204" pitchFamily="34" charset="0"/>
              </a:rPr>
              <a:t>of Public Instruction</a:t>
            </a:r>
            <a:endParaRPr lang="en-US" altLang="en-US" sz="1000" dirty="0">
              <a:solidFill>
                <a:srgbClr val="E9F2F7"/>
              </a:solidFill>
            </a:endParaRPr>
          </a:p>
        </p:txBody>
      </p:sp>
    </p:spTree>
    <p:extLst>
      <p:ext uri="{BB962C8B-B14F-4D97-AF65-F5344CB8AC3E}">
        <p14:creationId xmlns:p14="http://schemas.microsoft.com/office/powerpoint/2010/main" val="102527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589775"/>
          </a:xfrm>
        </p:spPr>
        <p:txBody>
          <a:bodyPr anchor="ctr">
            <a:noAutofit/>
          </a:bodyPr>
          <a:lstStyle>
            <a:lvl1pPr algn="l">
              <a:defRPr sz="2400" b="0">
                <a:solidFill>
                  <a:schemeClr val="accent2">
                    <a:lumMod val="20000"/>
                    <a:lumOff val="80000"/>
                  </a:schemeClr>
                </a:solidFill>
              </a:defRPr>
            </a:lvl1pPr>
          </a:lstStyle>
          <a:p>
            <a:r>
              <a:rPr lang="en-US" dirty="0"/>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400">
                <a:solidFill>
                  <a:schemeClr val="tx2"/>
                </a:solidFill>
              </a:defRPr>
            </a:lvl1pPr>
            <a:lvl2pPr>
              <a:defRPr sz="2400">
                <a:solidFill>
                  <a:schemeClr val="tx2"/>
                </a:solidFill>
              </a:defRPr>
            </a:lvl2pPr>
            <a:lvl3pPr>
              <a:defRPr sz="2400">
                <a:solidFill>
                  <a:schemeClr val="tx2"/>
                </a:solidFill>
              </a:defRPr>
            </a:lvl3pPr>
            <a:lvl4pPr>
              <a:defRPr sz="2400">
                <a:solidFill>
                  <a:schemeClr val="tx2"/>
                </a:solidFill>
              </a:defRPr>
            </a:lvl4pPr>
            <a:lvl5pPr>
              <a:defRPr sz="2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740823" y="5262297"/>
            <a:ext cx="5869987" cy="598428"/>
          </a:xfrm>
        </p:spPr>
        <p:txBody>
          <a:bodyPr anchor="ctr">
            <a:normAutofit/>
          </a:bodyPr>
          <a:lstStyle>
            <a:lvl1pPr marL="0" indent="0" algn="r">
              <a:buNone/>
              <a:defRPr sz="24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solidFill>
                  <a:srgbClr val="E9F2F7"/>
                </a:solidFill>
              </a:defRPr>
            </a:lvl1pPr>
          </a:lstStyle>
          <a:p>
            <a:endParaRPr lang="en-US" dirty="0"/>
          </a:p>
        </p:txBody>
      </p:sp>
      <p:sp>
        <p:nvSpPr>
          <p:cNvPr id="6" name="Footer Placeholder 5"/>
          <p:cNvSpPr>
            <a:spLocks noGrp="1"/>
          </p:cNvSpPr>
          <p:nvPr>
            <p:ph type="ftr" sz="quarter" idx="11"/>
          </p:nvPr>
        </p:nvSpPr>
        <p:spPr/>
        <p:txBody>
          <a:bodyPr/>
          <a:lstStyle>
            <a:lvl1pPr>
              <a:defRPr>
                <a:solidFill>
                  <a:srgbClr val="E9F2F7"/>
                </a:solidFill>
              </a:defRPr>
            </a:lvl1pPr>
          </a:lstStyle>
          <a:p>
            <a:r>
              <a:rPr lang="en-US" dirty="0"/>
              <a:t>2021–22 Supplement</a:t>
            </a:r>
          </a:p>
        </p:txBody>
      </p:sp>
      <p:sp>
        <p:nvSpPr>
          <p:cNvPr id="7" name="Slide Number Placeholder 6"/>
          <p:cNvSpPr>
            <a:spLocks noGrp="1"/>
          </p:cNvSpPr>
          <p:nvPr>
            <p:ph type="sldNum" sz="quarter" idx="12"/>
          </p:nvPr>
        </p:nvSpPr>
        <p:spPr/>
        <p:txBody>
          <a:bodyPr/>
          <a:lstStyle>
            <a:lvl1pPr>
              <a:defRPr>
                <a:solidFill>
                  <a:srgbClr val="E9F2F7"/>
                </a:solidFill>
              </a:defRPr>
            </a:lvl1pPr>
          </a:lstStyle>
          <a:p>
            <a:fld id="{00000000-1234-1234-1234-123412341234}" type="slidenum">
              <a:rPr lang="en-US" smtClean="0"/>
              <a:pPr/>
              <a:t>‹#›</a:t>
            </a:fld>
            <a:endParaRPr lang="en-US" dirty="0"/>
          </a:p>
        </p:txBody>
      </p:sp>
      <p:pic>
        <p:nvPicPr>
          <p:cNvPr id="10" name="Picture 9" descr="Seal of the California Department of Education">
            <a:extLst>
              <a:ext uri="{FF2B5EF4-FFF2-40B4-BE49-F238E27FC236}">
                <a16:creationId xmlns:a16="http://schemas.microsoft.com/office/drawing/2014/main" id="{44C1917E-6C20-4A2D-9A56-1248293E13AD}"/>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127596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2021–22 Supplement</a:t>
            </a: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8" name="Picture 7" descr="Seal of the California Department of Education">
            <a:extLst>
              <a:ext uri="{FF2B5EF4-FFF2-40B4-BE49-F238E27FC236}">
                <a16:creationId xmlns:a16="http://schemas.microsoft.com/office/drawing/2014/main" id="{FE381B0E-6DC7-4C57-9503-79BD29085DD3}"/>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2865091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2021–22 Supplement</a:t>
            </a: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10" name="Picture 9" descr="Seal of the California Department of Education">
            <a:extLst>
              <a:ext uri="{FF2B5EF4-FFF2-40B4-BE49-F238E27FC236}">
                <a16:creationId xmlns:a16="http://schemas.microsoft.com/office/drawing/2014/main" id="{9257EAF3-EB38-42ED-9CEF-506810D698C5}"/>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2556289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a:xfrm>
            <a:off x="1069675" y="5951811"/>
            <a:ext cx="7601527" cy="365125"/>
          </a:xfrm>
        </p:spPr>
        <p:txBody>
          <a:bodyPr/>
          <a:lstStyle/>
          <a:p>
            <a:r>
              <a:rPr lang="en-US" dirty="0"/>
              <a:t>2021–22 Supplement</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marL="0" lvl="0" indent="0" algn="r" rtl="0">
              <a:spcBef>
                <a:spcPts val="0"/>
              </a:spcBef>
              <a:spcAft>
                <a:spcPts val="0"/>
              </a:spcAft>
              <a:buNone/>
            </a:pPr>
            <a:fld id="{00000000-1234-1234-1234-123412341234}" type="slidenum">
              <a:rPr lang="en-US" smtClean="0"/>
              <a:t>‹#›</a:t>
            </a:fld>
            <a:endParaRPr lang="en-US" dirty="0"/>
          </a:p>
        </p:txBody>
      </p:sp>
      <p:pic>
        <p:nvPicPr>
          <p:cNvPr id="8" name="Picture 7" descr="Seal of the California Department of Education">
            <a:extLst>
              <a:ext uri="{FF2B5EF4-FFF2-40B4-BE49-F238E27FC236}">
                <a16:creationId xmlns:a16="http://schemas.microsoft.com/office/drawing/2014/main" id="{ED629589-0CFC-4498-BA8F-C365C2F9A182}"/>
              </a:ext>
            </a:extLst>
          </p:cNvPr>
          <p:cNvPicPr>
            <a:picLocks noChangeAspect="1"/>
          </p:cNvPicPr>
          <p:nvPr userDrawn="1"/>
        </p:nvPicPr>
        <p:blipFill>
          <a:blip r:embed="rId2"/>
          <a:stretch>
            <a:fillRect/>
          </a:stretch>
        </p:blipFill>
        <p:spPr>
          <a:xfrm rot="5400000">
            <a:off x="581190" y="5905570"/>
            <a:ext cx="461296" cy="457606"/>
          </a:xfrm>
          <a:prstGeom prst="rect">
            <a:avLst/>
          </a:prstGeom>
        </p:spPr>
      </p:pic>
    </p:spTree>
    <p:extLst>
      <p:ext uri="{BB962C8B-B14F-4D97-AF65-F5344CB8AC3E}">
        <p14:creationId xmlns:p14="http://schemas.microsoft.com/office/powerpoint/2010/main" val="3510661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5"/>
        <p:cNvGrpSpPr/>
        <p:nvPr/>
      </p:nvGrpSpPr>
      <p:grpSpPr>
        <a:xfrm>
          <a:off x="0" y="0"/>
          <a:ext cx="0" cy="0"/>
          <a:chOff x="0" y="0"/>
          <a:chExt cx="0" cy="0"/>
        </a:xfrm>
      </p:grpSpPr>
      <p:sp>
        <p:nvSpPr>
          <p:cNvPr id="36" name="Google Shape;36;p1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154289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2021–22 Supplement</a:t>
            </a:r>
          </a:p>
        </p:txBody>
      </p:sp>
      <p:sp>
        <p:nvSpPr>
          <p:cNvPr id="6" name="Slide Number Placeholder 5"/>
          <p:cNvSpPr>
            <a:spLocks noGrp="1"/>
          </p:cNvSpPr>
          <p:nvPr>
            <p:ph type="sldNum" sz="quarter" idx="12"/>
          </p:nvPr>
        </p:nvSpPr>
        <p:spPr>
          <a:xfrm>
            <a:off x="10558300" y="5956137"/>
            <a:ext cx="1052508" cy="365125"/>
          </a:xfrm>
        </p:spPr>
        <p:txBody>
          <a:bodyPr/>
          <a:lstStyle>
            <a:lvl1pPr>
              <a:defRPr sz="2400"/>
            </a:lvl1pPr>
          </a:lstStyle>
          <a:p>
            <a:fld id="{00000000-1234-1234-1234-123412341234}" type="slidenum">
              <a:rPr lang="en-US" smtClean="0"/>
              <a:pPr/>
              <a:t>‹#›</a:t>
            </a:fld>
            <a:endParaRPr lang="en-US" dirty="0"/>
          </a:p>
        </p:txBody>
      </p:sp>
      <p:pic>
        <p:nvPicPr>
          <p:cNvPr id="8" name="Picture 7" descr="Seal of the California Department of Education">
            <a:extLst>
              <a:ext uri="{FF2B5EF4-FFF2-40B4-BE49-F238E27FC236}">
                <a16:creationId xmlns:a16="http://schemas.microsoft.com/office/drawing/2014/main" id="{E32694D3-37F0-452F-8C1A-37507DF42B71}"/>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278776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uble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Content Placeholder 2"/>
          <p:cNvSpPr>
            <a:spLocks noGrp="1"/>
          </p:cNvSpPr>
          <p:nvPr>
            <p:ph idx="1"/>
          </p:nvPr>
        </p:nvSpPr>
        <p:spPr>
          <a:xfrm>
            <a:off x="581192" y="2180497"/>
            <a:ext cx="11029615" cy="1710016"/>
          </a:xfrm>
        </p:spPr>
        <p:txBody>
          <a:bodyPr anchor="t"/>
          <a:lstStyle/>
          <a:p>
            <a:pPr lvl="0"/>
            <a:r>
              <a:rPr lang="en-US" dirty="0"/>
              <a:t>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2021–22 Supplement</a:t>
            </a:r>
          </a:p>
        </p:txBody>
      </p:sp>
      <p:sp>
        <p:nvSpPr>
          <p:cNvPr id="6" name="Slide Number Placeholder 5"/>
          <p:cNvSpPr>
            <a:spLocks noGrp="1"/>
          </p:cNvSpPr>
          <p:nvPr>
            <p:ph type="sldNum" sz="quarter" idx="12"/>
          </p:nvPr>
        </p:nvSpPr>
        <p:spPr>
          <a:xfrm>
            <a:off x="10558300" y="5956137"/>
            <a:ext cx="1052508" cy="365125"/>
          </a:xfrm>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8" name="Picture 7" descr="Seal of the California Department of Education">
            <a:extLst>
              <a:ext uri="{FF2B5EF4-FFF2-40B4-BE49-F238E27FC236}">
                <a16:creationId xmlns:a16="http://schemas.microsoft.com/office/drawing/2014/main" id="{E32694D3-37F0-452F-8C1A-37507DF42B71}"/>
              </a:ext>
            </a:extLst>
          </p:cNvPr>
          <p:cNvPicPr>
            <a:picLocks noChangeAspect="1"/>
          </p:cNvPicPr>
          <p:nvPr userDrawn="1"/>
        </p:nvPicPr>
        <p:blipFill>
          <a:blip r:embed="rId2"/>
          <a:stretch>
            <a:fillRect/>
          </a:stretch>
        </p:blipFill>
        <p:spPr>
          <a:xfrm>
            <a:off x="581190" y="5905570"/>
            <a:ext cx="461296" cy="457606"/>
          </a:xfrm>
          <a:prstGeom prst="rect">
            <a:avLst/>
          </a:prstGeom>
        </p:spPr>
      </p:pic>
      <p:sp>
        <p:nvSpPr>
          <p:cNvPr id="10" name="Content Placeholder 2">
            <a:extLst>
              <a:ext uri="{FF2B5EF4-FFF2-40B4-BE49-F238E27FC236}">
                <a16:creationId xmlns:a16="http://schemas.microsoft.com/office/drawing/2014/main" id="{3E50E9CE-0F6B-406A-A315-0EF46DF8EF00}"/>
              </a:ext>
            </a:extLst>
          </p:cNvPr>
          <p:cNvSpPr>
            <a:spLocks noGrp="1"/>
          </p:cNvSpPr>
          <p:nvPr>
            <p:ph idx="13"/>
          </p:nvPr>
        </p:nvSpPr>
        <p:spPr>
          <a:xfrm>
            <a:off x="580147" y="4006248"/>
            <a:ext cx="11029615" cy="1710016"/>
          </a:xfrm>
        </p:spPr>
        <p:txBody>
          <a:bodyPr anchor="t"/>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0363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4000" b="0"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24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lvl1pPr>
              <a:defRPr>
                <a:solidFill>
                  <a:schemeClr val="accent2">
                    <a:lumMod val="20000"/>
                    <a:lumOff val="80000"/>
                  </a:schemeClr>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accent2">
                    <a:lumMod val="20000"/>
                    <a:lumOff val="80000"/>
                  </a:schemeClr>
                </a:solidFill>
              </a:defRPr>
            </a:lvl1pPr>
          </a:lstStyle>
          <a:p>
            <a:r>
              <a:rPr lang="en-US" dirty="0"/>
              <a:t>2021–22 Supplement</a:t>
            </a:r>
          </a:p>
        </p:txBody>
      </p:sp>
      <p:sp>
        <p:nvSpPr>
          <p:cNvPr id="6" name="Slide Number Placeholder 5"/>
          <p:cNvSpPr>
            <a:spLocks noGrp="1"/>
          </p:cNvSpPr>
          <p:nvPr>
            <p:ph type="sldNum" sz="quarter" idx="12"/>
          </p:nvPr>
        </p:nvSpPr>
        <p:spPr/>
        <p:txBody>
          <a:bodyPr/>
          <a:lstStyle>
            <a:lvl1pPr>
              <a:defRPr>
                <a:solidFill>
                  <a:schemeClr val="accent2">
                    <a:lumMod val="20000"/>
                    <a:lumOff val="80000"/>
                  </a:schemeClr>
                </a:solidFill>
              </a:defRPr>
            </a:lvl1pPr>
          </a:lstStyle>
          <a:p>
            <a:fld id="{00000000-1234-1234-1234-123412341234}" type="slidenum">
              <a:rPr lang="en-US" smtClean="0"/>
              <a:pPr/>
              <a:t>‹#›</a:t>
            </a:fld>
            <a:endParaRPr lang="en-US" dirty="0"/>
          </a:p>
        </p:txBody>
      </p:sp>
      <p:pic>
        <p:nvPicPr>
          <p:cNvPr id="9" name="Picture 8" descr="Seal of the California Department of Education">
            <a:extLst>
              <a:ext uri="{FF2B5EF4-FFF2-40B4-BE49-F238E27FC236}">
                <a16:creationId xmlns:a16="http://schemas.microsoft.com/office/drawing/2014/main" id="{B71A900C-F3C3-4C2C-A8F6-F5DA44091E29}"/>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124131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2021–22 Supplement</a:t>
            </a: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9" name="Picture 8" descr="Seal of the California Department of Education">
            <a:extLst>
              <a:ext uri="{FF2B5EF4-FFF2-40B4-BE49-F238E27FC236}">
                <a16:creationId xmlns:a16="http://schemas.microsoft.com/office/drawing/2014/main" id="{CE90B760-7250-4C2E-B2A2-C4D8C874FA2A}"/>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13446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400" b="0">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400" b="0">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a:t>2021–22 Supplement</a:t>
            </a: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13" name="Picture 12" descr="Seal of the California Department of Education">
            <a:extLst>
              <a:ext uri="{FF2B5EF4-FFF2-40B4-BE49-F238E27FC236}">
                <a16:creationId xmlns:a16="http://schemas.microsoft.com/office/drawing/2014/main" id="{CACBC214-E3B9-4408-B4C9-2B14FA29CF48}"/>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109742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2021–22 Supplement</a:t>
            </a:r>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dirty="0"/>
              <a:t>Click to edit Master title style</a:t>
            </a:r>
          </a:p>
        </p:txBody>
      </p:sp>
      <p:pic>
        <p:nvPicPr>
          <p:cNvPr id="9" name="Picture 8" descr="Seal of the California Department of Education">
            <a:extLst>
              <a:ext uri="{FF2B5EF4-FFF2-40B4-BE49-F238E27FC236}">
                <a16:creationId xmlns:a16="http://schemas.microsoft.com/office/drawing/2014/main" id="{AE99F1F4-7F37-45F9-B3DC-CBC176685E04}"/>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4178369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2021–22 Supplement</a:t>
            </a:r>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pic>
        <p:nvPicPr>
          <p:cNvPr id="5" name="Picture 4" descr="Seal of the California Department of Education">
            <a:extLst>
              <a:ext uri="{FF2B5EF4-FFF2-40B4-BE49-F238E27FC236}">
                <a16:creationId xmlns:a16="http://schemas.microsoft.com/office/drawing/2014/main" id="{2CB4AADD-89CC-4D58-B458-0AC73D956836}"/>
              </a:ext>
            </a:extLst>
          </p:cNvPr>
          <p:cNvPicPr>
            <a:picLocks noChangeAspect="1"/>
          </p:cNvPicPr>
          <p:nvPr userDrawn="1"/>
        </p:nvPicPr>
        <p:blipFill>
          <a:blip r:embed="rId2"/>
          <a:stretch>
            <a:fillRect/>
          </a:stretch>
        </p:blipFill>
        <p:spPr>
          <a:xfrm>
            <a:off x="581190" y="5905570"/>
            <a:ext cx="461296" cy="457606"/>
          </a:xfrm>
          <a:prstGeom prst="rect">
            <a:avLst/>
          </a:prstGeom>
        </p:spPr>
      </p:pic>
    </p:spTree>
    <p:extLst>
      <p:ext uri="{BB962C8B-B14F-4D97-AF65-F5344CB8AC3E}">
        <p14:creationId xmlns:p14="http://schemas.microsoft.com/office/powerpoint/2010/main" val="87450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481D8B-B553-4BB8-BEE7-8121DB5382F7}"/>
              </a:ext>
            </a:extLst>
          </p:cNvPr>
          <p:cNvSpPr/>
          <p:nvPr userDrawn="1"/>
        </p:nvSpPr>
        <p:spPr>
          <a:xfrm>
            <a:off x="446534" y="621102"/>
            <a:ext cx="2844799" cy="57694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a:xfrm>
            <a:off x="3373438" y="5951811"/>
            <a:ext cx="4124963" cy="365125"/>
          </a:xfrm>
        </p:spPr>
        <p:txBody>
          <a:bodyPr/>
          <a:lstStyle/>
          <a:p>
            <a:r>
              <a:rPr lang="en-US" dirty="0"/>
              <a:t>2021–22 Supplement</a:t>
            </a:r>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dirty="0"/>
          </a:p>
        </p:txBody>
      </p:sp>
      <p:sp>
        <p:nvSpPr>
          <p:cNvPr id="7" name="Content Placeholder 6">
            <a:extLst>
              <a:ext uri="{FF2B5EF4-FFF2-40B4-BE49-F238E27FC236}">
                <a16:creationId xmlns:a16="http://schemas.microsoft.com/office/drawing/2014/main" id="{AFF5934E-7783-420E-9A6D-EBD31A518E5B}"/>
              </a:ext>
            </a:extLst>
          </p:cNvPr>
          <p:cNvSpPr>
            <a:spLocks noGrp="1"/>
          </p:cNvSpPr>
          <p:nvPr>
            <p:ph sz="quarter" idx="13"/>
          </p:nvPr>
        </p:nvSpPr>
        <p:spPr>
          <a:xfrm>
            <a:off x="3373438" y="620713"/>
            <a:ext cx="8237537" cy="51847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72D20777-5053-473A-8FCE-E9F7E27D3946}"/>
              </a:ext>
            </a:extLst>
          </p:cNvPr>
          <p:cNvSpPr>
            <a:spLocks noGrp="1"/>
          </p:cNvSpPr>
          <p:nvPr>
            <p:ph type="title"/>
          </p:nvPr>
        </p:nvSpPr>
        <p:spPr>
          <a:xfrm>
            <a:off x="581192" y="702155"/>
            <a:ext cx="2619208" cy="2058297"/>
          </a:xfrm>
        </p:spPr>
        <p:txBody>
          <a:bodyPr/>
          <a:lstStyle/>
          <a:p>
            <a:r>
              <a:rPr lang="en-US" dirty="0"/>
              <a:t>Click to edit Master title style</a:t>
            </a:r>
          </a:p>
        </p:txBody>
      </p:sp>
      <p:pic>
        <p:nvPicPr>
          <p:cNvPr id="10" name="Picture 9" descr="Seal of the California Department of Education">
            <a:extLst>
              <a:ext uri="{FF2B5EF4-FFF2-40B4-BE49-F238E27FC236}">
                <a16:creationId xmlns:a16="http://schemas.microsoft.com/office/drawing/2014/main" id="{4E5D380E-49F1-4AA2-AC3A-949D88A2E286}"/>
              </a:ext>
            </a:extLst>
          </p:cNvPr>
          <p:cNvPicPr>
            <a:picLocks noChangeAspect="1"/>
          </p:cNvPicPr>
          <p:nvPr userDrawn="1"/>
        </p:nvPicPr>
        <p:blipFill>
          <a:blip r:embed="rId2"/>
          <a:stretch>
            <a:fillRect/>
          </a:stretch>
        </p:blipFill>
        <p:spPr>
          <a:xfrm>
            <a:off x="581190" y="5905570"/>
            <a:ext cx="461296" cy="457606"/>
          </a:xfrm>
          <a:prstGeom prst="rect">
            <a:avLst/>
          </a:prstGeom>
        </p:spPr>
      </p:pic>
      <p:sp>
        <p:nvSpPr>
          <p:cNvPr id="11" name="Text Placeholder 10">
            <a:extLst>
              <a:ext uri="{FF2B5EF4-FFF2-40B4-BE49-F238E27FC236}">
                <a16:creationId xmlns:a16="http://schemas.microsoft.com/office/drawing/2014/main" id="{102917EE-72B8-4640-95F1-4CAE91FC92E1}"/>
              </a:ext>
            </a:extLst>
          </p:cNvPr>
          <p:cNvSpPr>
            <a:spLocks noGrp="1"/>
          </p:cNvSpPr>
          <p:nvPr>
            <p:ph type="body" sz="quarter" idx="14"/>
          </p:nvPr>
        </p:nvSpPr>
        <p:spPr>
          <a:xfrm>
            <a:off x="581025" y="2874963"/>
            <a:ext cx="2619375" cy="2930525"/>
          </a:xfrm>
        </p:spPr>
        <p:txBody>
          <a:bodyPr/>
          <a:lstStyle>
            <a:lvl1pPr>
              <a:defRPr>
                <a:solidFill>
                  <a:schemeClr val="accent2">
                    <a:lumMod val="20000"/>
                    <a:lumOff val="80000"/>
                  </a:schemeClr>
                </a:solidFill>
              </a:defRPr>
            </a:lvl1pPr>
            <a:lvl2pPr>
              <a:defRPr>
                <a:solidFill>
                  <a:schemeClr val="accent2">
                    <a:lumMod val="20000"/>
                    <a:lumOff val="80000"/>
                  </a:schemeClr>
                </a:solidFill>
              </a:defRPr>
            </a:lvl2pPr>
            <a:lvl3pPr>
              <a:defRPr>
                <a:solidFill>
                  <a:schemeClr val="accent2">
                    <a:lumMod val="20000"/>
                    <a:lumOff val="80000"/>
                  </a:schemeClr>
                </a:solidFill>
              </a:defRPr>
            </a:lvl3pPr>
            <a:lvl4pPr>
              <a:defRPr>
                <a:solidFill>
                  <a:schemeClr val="accent2">
                    <a:lumMod val="20000"/>
                    <a:lumOff val="80000"/>
                  </a:schemeClr>
                </a:solidFill>
              </a:defRPr>
            </a:lvl4pPr>
            <a:lvl5pPr>
              <a:defRPr>
                <a:solidFill>
                  <a:schemeClr val="accent2">
                    <a:lumMod val="20000"/>
                    <a:lumOff val="8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5720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endParaRPr lang="en-US" dirty="0"/>
          </a:p>
        </p:txBody>
      </p:sp>
      <p:sp>
        <p:nvSpPr>
          <p:cNvPr id="5" name="Footer Placeholder 4"/>
          <p:cNvSpPr>
            <a:spLocks noGrp="1"/>
          </p:cNvSpPr>
          <p:nvPr>
            <p:ph type="ftr" sz="quarter" idx="3"/>
          </p:nvPr>
        </p:nvSpPr>
        <p:spPr>
          <a:xfrm>
            <a:off x="1104180" y="5951811"/>
            <a:ext cx="6394221" cy="365125"/>
          </a:xfrm>
          <a:prstGeom prst="rect">
            <a:avLst/>
          </a:prstGeom>
        </p:spPr>
        <p:txBody>
          <a:bodyPr vert="horz" lIns="91440" tIns="45720" rIns="91440" bIns="45720" rtlCol="0" anchor="ctr"/>
          <a:lstStyle>
            <a:lvl1pPr algn="l">
              <a:defRPr sz="900" cap="all">
                <a:solidFill>
                  <a:schemeClr val="accent1">
                    <a:lumMod val="75000"/>
                  </a:schemeClr>
                </a:solidFill>
              </a:defRPr>
            </a:lvl1pPr>
          </a:lstStyle>
          <a:p>
            <a:r>
              <a:rPr lang="en-US" dirty="0"/>
              <a:t>2021–22 Supplement</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0000000-1234-1234-1234-123412341234}"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8883495"/>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14" r:id="rId3"/>
    <p:sldLayoutId id="2147483803" r:id="rId4"/>
    <p:sldLayoutId id="2147483804" r:id="rId5"/>
    <p:sldLayoutId id="2147483805" r:id="rId6"/>
    <p:sldLayoutId id="2147483806" r:id="rId7"/>
    <p:sldLayoutId id="2147483807" r:id="rId8"/>
    <p:sldLayoutId id="2147483813" r:id="rId9"/>
    <p:sldLayoutId id="2147483808" r:id="rId10"/>
    <p:sldLayoutId id="2147483809" r:id="rId11"/>
    <p:sldLayoutId id="2147483810" r:id="rId12"/>
    <p:sldLayoutId id="2147483811" r:id="rId13"/>
    <p:sldLayoutId id="2147483812" r:id="rId14"/>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ca.gov/re/lc/documents/lcapsupplement.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re/lc/documents/lcapsupplemen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fg/cr/" TargetMode="External"/><Relationship Id="rId2" Type="http://schemas.openxmlformats.org/officeDocument/2006/relationships/hyperlink" Target="https://www.cde.ca.gov/fg/cr/relieffund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5.xml"/><Relationship Id="rId4" Type="http://schemas.openxmlformats.org/officeDocument/2006/relationships/hyperlink" Target="mailto:LCFF@cde.ca.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ctrTitle"/>
          </p:nvPr>
        </p:nvSpPr>
        <p:spPr>
          <a:xfrm>
            <a:off x="581191" y="1020431"/>
            <a:ext cx="10993549" cy="1475013"/>
          </a:xfrm>
        </p:spPr>
        <p:txBody>
          <a:bodyPr>
            <a:normAutofit/>
          </a:bodyPr>
          <a:lstStyle/>
          <a:p>
            <a:pPr lvl="0"/>
            <a:r>
              <a:rPr lang="en-US" dirty="0">
                <a:solidFill>
                  <a:schemeClr val="accent1"/>
                </a:solidFill>
              </a:rPr>
              <a:t>Supplement to the Annual Update to the 2021–22 Local Control and Accountability Plan </a:t>
            </a:r>
          </a:p>
        </p:txBody>
      </p:sp>
      <p:sp>
        <p:nvSpPr>
          <p:cNvPr id="107" name="Google Shape;107;p1"/>
          <p:cNvSpPr txBox="1">
            <a:spLocks noGrp="1"/>
          </p:cNvSpPr>
          <p:nvPr>
            <p:ph type="subTitle" idx="1"/>
          </p:nvPr>
        </p:nvSpPr>
        <p:spPr/>
        <p:txBody>
          <a:bodyPr/>
          <a:lstStyle/>
          <a:p>
            <a:pPr lvl="0"/>
            <a:r>
              <a:rPr lang="en-US" dirty="0">
                <a:solidFill>
                  <a:srgbClr val="1704A0"/>
                </a:solidFill>
              </a:rPr>
              <a:t>NOVEMBER 9,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gfb2f8cbafb_1_14"/>
          <p:cNvSpPr txBox="1">
            <a:spLocks noGrp="1"/>
          </p:cNvSpPr>
          <p:nvPr>
            <p:ph type="title"/>
          </p:nvPr>
        </p:nvSpPr>
        <p:spPr/>
        <p:txBody>
          <a:bodyPr/>
          <a:lstStyle/>
          <a:p>
            <a:pPr lvl="0"/>
            <a:r>
              <a:rPr lang="en-US" dirty="0"/>
              <a:t>A Word About the Budget Overview for Parents</a:t>
            </a:r>
          </a:p>
        </p:txBody>
      </p:sp>
      <p:sp>
        <p:nvSpPr>
          <p:cNvPr id="263" name="Google Shape;263;gfb2f8cbafb_1_14"/>
          <p:cNvSpPr txBox="1">
            <a:spLocks noGrp="1"/>
          </p:cNvSpPr>
          <p:nvPr>
            <p:ph idx="1"/>
          </p:nvPr>
        </p:nvSpPr>
        <p:spPr>
          <a:xfrm>
            <a:off x="581192" y="1946032"/>
            <a:ext cx="11029615" cy="3912768"/>
          </a:xfrm>
        </p:spPr>
        <p:txBody>
          <a:bodyPr>
            <a:noAutofit/>
          </a:bodyPr>
          <a:lstStyle/>
          <a:p>
            <a:r>
              <a:rPr lang="en-US" dirty="0"/>
              <a:t>LEAs must update the governing board or body as to how funding provided through the 2021 Budget Act has impacted the Budget Overview for Parents adopted by the LEA as part of the 2021–22 LCAP. </a:t>
            </a:r>
          </a:p>
          <a:p>
            <a:r>
              <a:rPr lang="en-US" dirty="0"/>
              <a:t>LEAs have the flexibility to determine how any changes to the information provided in the adopted Budget Overview for Parents are presented to their local governing board or body based on the local context.</a:t>
            </a:r>
          </a:p>
        </p:txBody>
      </p:sp>
      <p:sp>
        <p:nvSpPr>
          <p:cNvPr id="2" name="Footer Placeholder 1">
            <a:extLst>
              <a:ext uri="{FF2B5EF4-FFF2-40B4-BE49-F238E27FC236}">
                <a16:creationId xmlns:a16="http://schemas.microsoft.com/office/drawing/2014/main" id="{9C8B7DE7-67D2-4B58-8CC6-A538812E0EA5}"/>
              </a:ext>
            </a:extLst>
          </p:cNvPr>
          <p:cNvSpPr>
            <a:spLocks noGrp="1"/>
          </p:cNvSpPr>
          <p:nvPr>
            <p:ph type="ftr" sz="quarter" idx="11"/>
          </p:nvPr>
        </p:nvSpPr>
        <p:spPr/>
        <p:txBody>
          <a:bodyPr/>
          <a:lstStyle/>
          <a:p>
            <a:r>
              <a:rPr lang="en-US" dirty="0"/>
              <a:t>2021–22 Supplement</a:t>
            </a:r>
          </a:p>
        </p:txBody>
      </p:sp>
      <p:sp>
        <p:nvSpPr>
          <p:cNvPr id="264" name="Google Shape;264;gfb2f8cbafb_1_14"/>
          <p:cNvSpPr txBox="1">
            <a:spLocks noGrp="1"/>
          </p:cNvSpPr>
          <p:nvPr>
            <p:ph type="sldNum" sz="quarter" idx="12"/>
          </p:nvPr>
        </p:nvSpPr>
        <p:spPr/>
        <p:txBody>
          <a:bodyPr/>
          <a:lstStyle/>
          <a:p>
            <a:pPr lvl="0"/>
            <a:fld id="{00000000-1234-1234-1234-123412341234}" type="slidenum">
              <a:rPr lang="en-US" smtClean="0"/>
              <a:pPr lvl="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7"/>
          <p:cNvSpPr txBox="1">
            <a:spLocks noGrp="1"/>
          </p:cNvSpPr>
          <p:nvPr>
            <p:ph type="title"/>
          </p:nvPr>
        </p:nvSpPr>
        <p:spPr/>
        <p:txBody>
          <a:bodyPr/>
          <a:lstStyle/>
          <a:p>
            <a:pPr lvl="0"/>
            <a:r>
              <a:rPr lang="en-US" dirty="0"/>
              <a:t>Other Required Components</a:t>
            </a:r>
          </a:p>
        </p:txBody>
      </p:sp>
      <p:sp>
        <p:nvSpPr>
          <p:cNvPr id="234" name="Google Shape;234;p7"/>
          <p:cNvSpPr txBox="1">
            <a:spLocks noGrp="1"/>
          </p:cNvSpPr>
          <p:nvPr>
            <p:ph idx="1"/>
          </p:nvPr>
        </p:nvSpPr>
        <p:spPr>
          <a:xfrm>
            <a:off x="581192" y="2180496"/>
            <a:ext cx="11029615" cy="3678303"/>
          </a:xfrm>
        </p:spPr>
        <p:txBody>
          <a:bodyPr/>
          <a:lstStyle/>
          <a:p>
            <a:r>
              <a:rPr lang="en-US" dirty="0"/>
              <a:t>The update is required to include all of the following:</a:t>
            </a:r>
          </a:p>
          <a:p>
            <a:pPr lvl="1"/>
            <a:r>
              <a:rPr lang="en-US" dirty="0"/>
              <a:t>The 2021–22 Supplement;</a:t>
            </a:r>
          </a:p>
          <a:p>
            <a:pPr lvl="1"/>
            <a:r>
              <a:rPr lang="en-US" dirty="0"/>
              <a:t>All available mid-year outcome data related to metrics identified in the 2021–22 LCAP; and</a:t>
            </a:r>
          </a:p>
          <a:p>
            <a:pPr lvl="1"/>
            <a:r>
              <a:rPr lang="en-US" dirty="0"/>
              <a:t>Mid-year expenditure and implementation data on all actions identified in the 2021–22 LCAP.</a:t>
            </a:r>
          </a:p>
          <a:p>
            <a:pPr lvl="0"/>
            <a:endParaRPr lang="en-US" dirty="0"/>
          </a:p>
        </p:txBody>
      </p:sp>
      <p:sp>
        <p:nvSpPr>
          <p:cNvPr id="2" name="Footer Placeholder 1">
            <a:extLst>
              <a:ext uri="{FF2B5EF4-FFF2-40B4-BE49-F238E27FC236}">
                <a16:creationId xmlns:a16="http://schemas.microsoft.com/office/drawing/2014/main" id="{0987ABB7-3083-4EF9-83CC-CAE6BAB15A05}"/>
              </a:ext>
            </a:extLst>
          </p:cNvPr>
          <p:cNvSpPr>
            <a:spLocks noGrp="1"/>
          </p:cNvSpPr>
          <p:nvPr>
            <p:ph type="ftr" sz="quarter" idx="11"/>
          </p:nvPr>
        </p:nvSpPr>
        <p:spPr/>
        <p:txBody>
          <a:bodyPr/>
          <a:lstStyle/>
          <a:p>
            <a:r>
              <a:rPr lang="en-US" dirty="0"/>
              <a:t>2021–22 Supplement</a:t>
            </a:r>
          </a:p>
        </p:txBody>
      </p:sp>
      <p:sp>
        <p:nvSpPr>
          <p:cNvPr id="235" name="Google Shape;235;p7"/>
          <p:cNvSpPr txBox="1">
            <a:spLocks noGrp="1"/>
          </p:cNvSpPr>
          <p:nvPr>
            <p:ph type="sldNum" sz="quarter" idx="12"/>
          </p:nvPr>
        </p:nvSpPr>
        <p:spPr/>
        <p:txBody>
          <a:bodyPr/>
          <a:lstStyle/>
          <a:p>
            <a:pPr lvl="0"/>
            <a:fld id="{00000000-1234-1234-1234-123412341234}" type="slidenum">
              <a:rPr lang="en-US" smtClean="0"/>
              <a:pPr lvl="0"/>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8"/>
          <p:cNvSpPr txBox="1">
            <a:spLocks noGrp="1"/>
          </p:cNvSpPr>
          <p:nvPr>
            <p:ph type="title"/>
          </p:nvPr>
        </p:nvSpPr>
        <p:spPr/>
        <p:txBody>
          <a:bodyPr/>
          <a:lstStyle/>
          <a:p>
            <a:pPr lvl="0"/>
            <a:r>
              <a:rPr lang="en-US" dirty="0"/>
              <a:t>The 2021–22 Supplement</a:t>
            </a:r>
          </a:p>
        </p:txBody>
      </p:sp>
      <p:sp>
        <p:nvSpPr>
          <p:cNvPr id="241" name="Google Shape;241;p8"/>
          <p:cNvSpPr txBox="1">
            <a:spLocks noGrp="1"/>
          </p:cNvSpPr>
          <p:nvPr>
            <p:ph idx="1"/>
          </p:nvPr>
        </p:nvSpPr>
        <p:spPr/>
        <p:txBody>
          <a:bodyPr/>
          <a:lstStyle/>
          <a:p>
            <a:pPr lvl="0"/>
            <a:r>
              <a:rPr lang="en-US" b="1" dirty="0"/>
              <a:t>The 2021–22 Supplement:</a:t>
            </a:r>
          </a:p>
          <a:p>
            <a:pPr lvl="1"/>
            <a:r>
              <a:rPr lang="en-US" dirty="0"/>
              <a:t>LEAs are required to use the SBE-adopted 2021–22 Supplement template in their presentation to their local governing board or body.</a:t>
            </a:r>
          </a:p>
          <a:p>
            <a:pPr lvl="1"/>
            <a:r>
              <a:rPr lang="en-US" dirty="0"/>
              <a:t>The local governing board or body will not adopt or approve the 2021-22 Supplement at this meeting.</a:t>
            </a:r>
          </a:p>
          <a:p>
            <a:pPr lvl="1"/>
            <a:r>
              <a:rPr lang="en-US" dirty="0"/>
              <a:t>The 2021–22 Supplement will be included as part of the LEA’s 2022-23 LCAP.</a:t>
            </a:r>
          </a:p>
          <a:p>
            <a:pPr lvl="0"/>
            <a:endParaRPr lang="en-US" dirty="0"/>
          </a:p>
          <a:p>
            <a:pPr lvl="0"/>
            <a:endParaRPr lang="en-US" dirty="0"/>
          </a:p>
        </p:txBody>
      </p:sp>
      <p:sp>
        <p:nvSpPr>
          <p:cNvPr id="2" name="Footer Placeholder 1">
            <a:extLst>
              <a:ext uri="{FF2B5EF4-FFF2-40B4-BE49-F238E27FC236}">
                <a16:creationId xmlns:a16="http://schemas.microsoft.com/office/drawing/2014/main" id="{E0822F07-03DF-4180-A257-EA6E059F84DB}"/>
              </a:ext>
            </a:extLst>
          </p:cNvPr>
          <p:cNvSpPr>
            <a:spLocks noGrp="1"/>
          </p:cNvSpPr>
          <p:nvPr>
            <p:ph type="ftr" sz="quarter" idx="11"/>
          </p:nvPr>
        </p:nvSpPr>
        <p:spPr/>
        <p:txBody>
          <a:bodyPr/>
          <a:lstStyle/>
          <a:p>
            <a:r>
              <a:rPr lang="en-US" dirty="0"/>
              <a:t>2021–22 Supplement</a:t>
            </a:r>
          </a:p>
        </p:txBody>
      </p:sp>
      <p:sp>
        <p:nvSpPr>
          <p:cNvPr id="242" name="Google Shape;242;p8"/>
          <p:cNvSpPr txBox="1">
            <a:spLocks noGrp="1"/>
          </p:cNvSpPr>
          <p:nvPr>
            <p:ph type="sldNum" sz="quarter" idx="12"/>
          </p:nvPr>
        </p:nvSpPr>
        <p:spPr/>
        <p:txBody>
          <a:bodyPr/>
          <a:lstStyle/>
          <a:p>
            <a:pPr lvl="0"/>
            <a:fld id="{00000000-1234-1234-1234-123412341234}" type="slidenum">
              <a:rPr lang="en-US" smtClean="0"/>
              <a:pPr lvl="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0"/>
          <p:cNvSpPr txBox="1">
            <a:spLocks noGrp="1"/>
          </p:cNvSpPr>
          <p:nvPr>
            <p:ph type="title"/>
          </p:nvPr>
        </p:nvSpPr>
        <p:spPr/>
        <p:txBody>
          <a:bodyPr/>
          <a:lstStyle/>
          <a:p>
            <a:pPr lvl="0"/>
            <a:r>
              <a:rPr lang="en-US" dirty="0"/>
              <a:t>Reporting Mid-year Data</a:t>
            </a:r>
          </a:p>
        </p:txBody>
      </p:sp>
      <p:sp>
        <p:nvSpPr>
          <p:cNvPr id="248" name="Google Shape;248;p10"/>
          <p:cNvSpPr txBox="1">
            <a:spLocks noGrp="1"/>
          </p:cNvSpPr>
          <p:nvPr>
            <p:ph idx="1"/>
          </p:nvPr>
        </p:nvSpPr>
        <p:spPr/>
        <p:txBody>
          <a:bodyPr>
            <a:normAutofit/>
          </a:bodyPr>
          <a:lstStyle/>
          <a:p>
            <a:r>
              <a:rPr lang="en-US" b="1" dirty="0"/>
              <a:t>All available mid-year outcome data related to metrics identified in the 2021–22 LCAP:</a:t>
            </a:r>
          </a:p>
          <a:p>
            <a:pPr lvl="1"/>
            <a:r>
              <a:rPr lang="en-US" dirty="0"/>
              <a:t>The information reported will be the available year-to-date outcome data for the metrics included in the 2021–22 LCAP.</a:t>
            </a:r>
          </a:p>
          <a:p>
            <a:r>
              <a:rPr lang="en-US" b="1" dirty="0"/>
              <a:t>Mid-year expenditure and implementation data on all actions identified in the 2021–22 LCAP:</a:t>
            </a:r>
          </a:p>
          <a:p>
            <a:pPr lvl="1"/>
            <a:r>
              <a:rPr lang="en-US" dirty="0"/>
              <a:t>The information reported will be the year-to-date spending information and implementation data for all the actions included in the 2021–22 LCAP.</a:t>
            </a:r>
          </a:p>
        </p:txBody>
      </p:sp>
      <p:sp>
        <p:nvSpPr>
          <p:cNvPr id="2" name="Footer Placeholder 1">
            <a:extLst>
              <a:ext uri="{FF2B5EF4-FFF2-40B4-BE49-F238E27FC236}">
                <a16:creationId xmlns:a16="http://schemas.microsoft.com/office/drawing/2014/main" id="{BD92AD36-1F81-486A-BD07-87FB6B2BE100}"/>
              </a:ext>
            </a:extLst>
          </p:cNvPr>
          <p:cNvSpPr>
            <a:spLocks noGrp="1"/>
          </p:cNvSpPr>
          <p:nvPr>
            <p:ph type="ftr" sz="quarter" idx="11"/>
          </p:nvPr>
        </p:nvSpPr>
        <p:spPr/>
        <p:txBody>
          <a:bodyPr/>
          <a:lstStyle/>
          <a:p>
            <a:r>
              <a:rPr lang="en-US" dirty="0"/>
              <a:t>2021–22 Supplement</a:t>
            </a:r>
          </a:p>
        </p:txBody>
      </p:sp>
      <p:sp>
        <p:nvSpPr>
          <p:cNvPr id="249" name="Google Shape;249;p10"/>
          <p:cNvSpPr txBox="1">
            <a:spLocks noGrp="1"/>
          </p:cNvSpPr>
          <p:nvPr>
            <p:ph type="sldNum" sz="quarter" idx="12"/>
          </p:nvPr>
        </p:nvSpPr>
        <p:spPr/>
        <p:txBody>
          <a:bodyPr/>
          <a:lstStyle/>
          <a:p>
            <a:pPr lvl="0"/>
            <a:fld id="{00000000-1234-1234-1234-123412341234}" type="slidenum">
              <a:rPr lang="en-US" smtClean="0"/>
              <a:pPr lvl="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B62FB-CB56-4406-BEAE-524B9546C698}"/>
              </a:ext>
            </a:extLst>
          </p:cNvPr>
          <p:cNvSpPr>
            <a:spLocks noGrp="1"/>
          </p:cNvSpPr>
          <p:nvPr>
            <p:ph type="title"/>
          </p:nvPr>
        </p:nvSpPr>
        <p:spPr/>
        <p:txBody>
          <a:bodyPr/>
          <a:lstStyle/>
          <a:p>
            <a:r>
              <a:rPr lang="en-US" dirty="0"/>
              <a:t>Reporting Mid-year Data (Continued)</a:t>
            </a:r>
          </a:p>
        </p:txBody>
      </p:sp>
      <p:sp>
        <p:nvSpPr>
          <p:cNvPr id="3" name="Content Placeholder 2">
            <a:extLst>
              <a:ext uri="{FF2B5EF4-FFF2-40B4-BE49-F238E27FC236}">
                <a16:creationId xmlns:a16="http://schemas.microsoft.com/office/drawing/2014/main" id="{7628B547-3255-4F70-BD14-25F15EED862E}"/>
              </a:ext>
            </a:extLst>
          </p:cNvPr>
          <p:cNvSpPr>
            <a:spLocks noGrp="1"/>
          </p:cNvSpPr>
          <p:nvPr>
            <p:ph idx="1"/>
          </p:nvPr>
        </p:nvSpPr>
        <p:spPr/>
        <p:txBody>
          <a:bodyPr/>
          <a:lstStyle/>
          <a:p>
            <a:pPr lvl="0"/>
            <a:r>
              <a:rPr lang="en-US" dirty="0"/>
              <a:t>LEAs are not required to use a specific format or template to organize or present available mid-year outcome data and mid-year expenditure and implementation data.</a:t>
            </a:r>
          </a:p>
          <a:p>
            <a:pPr lvl="0"/>
            <a:r>
              <a:rPr lang="en-US" dirty="0"/>
              <a:t>LEAs have flexibility to provide this data as best suits the local context, provided that it is succinct and contains a level of detail that is meaningful and accessible for educational partners.</a:t>
            </a:r>
          </a:p>
          <a:p>
            <a:endParaRPr lang="en-US" dirty="0"/>
          </a:p>
        </p:txBody>
      </p:sp>
      <p:sp>
        <p:nvSpPr>
          <p:cNvPr id="4" name="Footer Placeholder 3">
            <a:extLst>
              <a:ext uri="{FF2B5EF4-FFF2-40B4-BE49-F238E27FC236}">
                <a16:creationId xmlns:a16="http://schemas.microsoft.com/office/drawing/2014/main" id="{EB41C095-084E-4590-B143-78B5652EA6A1}"/>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125025C4-E3BA-4664-8460-4D49E84D3D3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14</a:t>
            </a:fld>
            <a:endParaRPr lang="en-US" dirty="0"/>
          </a:p>
        </p:txBody>
      </p:sp>
    </p:spTree>
    <p:extLst>
      <p:ext uri="{BB962C8B-B14F-4D97-AF65-F5344CB8AC3E}">
        <p14:creationId xmlns:p14="http://schemas.microsoft.com/office/powerpoint/2010/main" val="1471037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F1F7-59B8-4ADA-8EEB-7E4FF8D8A240}"/>
              </a:ext>
            </a:extLst>
          </p:cNvPr>
          <p:cNvSpPr>
            <a:spLocks noGrp="1"/>
          </p:cNvSpPr>
          <p:nvPr>
            <p:ph type="title"/>
          </p:nvPr>
        </p:nvSpPr>
        <p:spPr/>
        <p:txBody>
          <a:bodyPr/>
          <a:lstStyle/>
          <a:p>
            <a:r>
              <a:rPr lang="en-US" dirty="0"/>
              <a:t>So When is the “Mid-Year” Point?</a:t>
            </a:r>
          </a:p>
        </p:txBody>
      </p:sp>
      <p:sp>
        <p:nvSpPr>
          <p:cNvPr id="3" name="Content Placeholder 2">
            <a:extLst>
              <a:ext uri="{FF2B5EF4-FFF2-40B4-BE49-F238E27FC236}">
                <a16:creationId xmlns:a16="http://schemas.microsoft.com/office/drawing/2014/main" id="{928C8EBB-F89B-488E-ABDA-530071343B4F}"/>
              </a:ext>
            </a:extLst>
          </p:cNvPr>
          <p:cNvSpPr>
            <a:spLocks noGrp="1"/>
          </p:cNvSpPr>
          <p:nvPr>
            <p:ph idx="1"/>
          </p:nvPr>
        </p:nvSpPr>
        <p:spPr/>
        <p:txBody>
          <a:bodyPr/>
          <a:lstStyle/>
          <a:p>
            <a:r>
              <a:rPr lang="en-US" dirty="0"/>
              <a:t>Since LEAs have flexibility in how they structure the school year and the annual calendar, LEAs have flexibility to determine the “mid-year” point based on their local context.</a:t>
            </a:r>
          </a:p>
          <a:p>
            <a:pPr lvl="1"/>
            <a:r>
              <a:rPr lang="en-US" dirty="0"/>
              <a:t>For many LEAs the end of the fall semester will be an appropriate mid-year point.</a:t>
            </a:r>
          </a:p>
          <a:p>
            <a:pPr lvl="1"/>
            <a:r>
              <a:rPr lang="en-US" dirty="0"/>
              <a:t>For LEAs operating on a trimester or year-round basis the determination of the mid-year point will be based on the availability of the required outcome,  expenditure and implementation data that must be included in the report.</a:t>
            </a:r>
          </a:p>
        </p:txBody>
      </p:sp>
      <p:sp>
        <p:nvSpPr>
          <p:cNvPr id="4" name="Footer Placeholder 3">
            <a:extLst>
              <a:ext uri="{FF2B5EF4-FFF2-40B4-BE49-F238E27FC236}">
                <a16:creationId xmlns:a16="http://schemas.microsoft.com/office/drawing/2014/main" id="{ED940113-0371-4A2E-ADAD-171DB1CAE2B1}"/>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568A44C1-6587-4A8B-A0F3-D8A69E67A91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15</a:t>
            </a:fld>
            <a:endParaRPr lang="en-US" dirty="0"/>
          </a:p>
        </p:txBody>
      </p:sp>
    </p:spTree>
    <p:extLst>
      <p:ext uri="{BB962C8B-B14F-4D97-AF65-F5344CB8AC3E}">
        <p14:creationId xmlns:p14="http://schemas.microsoft.com/office/powerpoint/2010/main" val="4034373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799C-E06B-41A3-B585-FBD7E5A29942}"/>
              </a:ext>
            </a:extLst>
          </p:cNvPr>
          <p:cNvSpPr>
            <a:spLocks noGrp="1"/>
          </p:cNvSpPr>
          <p:nvPr>
            <p:ph type="title"/>
          </p:nvPr>
        </p:nvSpPr>
        <p:spPr/>
        <p:txBody>
          <a:bodyPr/>
          <a:lstStyle/>
          <a:p>
            <a:r>
              <a:rPr lang="en-US" dirty="0"/>
              <a:t>Timeline for the Required Presentation</a:t>
            </a:r>
          </a:p>
        </p:txBody>
      </p:sp>
      <p:sp>
        <p:nvSpPr>
          <p:cNvPr id="3" name="Content Placeholder 2">
            <a:extLst>
              <a:ext uri="{FF2B5EF4-FFF2-40B4-BE49-F238E27FC236}">
                <a16:creationId xmlns:a16="http://schemas.microsoft.com/office/drawing/2014/main" id="{064F272A-B9A4-41A2-AA41-4BE6C44C9F3C}"/>
              </a:ext>
            </a:extLst>
          </p:cNvPr>
          <p:cNvSpPr>
            <a:spLocks noGrp="1"/>
          </p:cNvSpPr>
          <p:nvPr>
            <p:ph idx="1"/>
          </p:nvPr>
        </p:nvSpPr>
        <p:spPr/>
        <p:txBody>
          <a:bodyPr/>
          <a:lstStyle/>
          <a:p>
            <a:pPr lvl="0"/>
            <a:r>
              <a:rPr lang="en-US" dirty="0"/>
              <a:t>December 2021–January 2022: Collect available outcome, expenditure, and implementation data and complete the 2021–22 Supplement</a:t>
            </a:r>
          </a:p>
          <a:p>
            <a:pPr lvl="0"/>
            <a:r>
              <a:rPr lang="en-US" dirty="0"/>
              <a:t>By February 28, 2022: Present to the local governing board or body of the LEA</a:t>
            </a:r>
          </a:p>
          <a:p>
            <a:endParaRPr lang="en-US" dirty="0"/>
          </a:p>
        </p:txBody>
      </p:sp>
      <p:sp>
        <p:nvSpPr>
          <p:cNvPr id="4" name="Footer Placeholder 3">
            <a:extLst>
              <a:ext uri="{FF2B5EF4-FFF2-40B4-BE49-F238E27FC236}">
                <a16:creationId xmlns:a16="http://schemas.microsoft.com/office/drawing/2014/main" id="{76E4F21F-6F0B-4644-8049-F64402453FEE}"/>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A0689074-F018-4B30-B90F-1B310F20E39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16</a:t>
            </a:fld>
            <a:endParaRPr lang="en-US" dirty="0"/>
          </a:p>
        </p:txBody>
      </p:sp>
    </p:spTree>
    <p:extLst>
      <p:ext uri="{BB962C8B-B14F-4D97-AF65-F5344CB8AC3E}">
        <p14:creationId xmlns:p14="http://schemas.microsoft.com/office/powerpoint/2010/main" val="66036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gfb2f8cbafb_1_0"/>
          <p:cNvSpPr txBox="1">
            <a:spLocks noGrp="1"/>
          </p:cNvSpPr>
          <p:nvPr>
            <p:ph type="title"/>
          </p:nvPr>
        </p:nvSpPr>
        <p:spPr/>
        <p:txBody>
          <a:bodyPr/>
          <a:lstStyle/>
          <a:p>
            <a:r>
              <a:rPr lang="en-US" dirty="0"/>
              <a:t>Completing the 2021–22 Supplement</a:t>
            </a:r>
          </a:p>
        </p:txBody>
      </p:sp>
      <p:sp>
        <p:nvSpPr>
          <p:cNvPr id="4" name="Text Placeholder 3">
            <a:extLst>
              <a:ext uri="{FF2B5EF4-FFF2-40B4-BE49-F238E27FC236}">
                <a16:creationId xmlns:a16="http://schemas.microsoft.com/office/drawing/2014/main" id="{8230912A-852B-4BF0-BED5-89BCC12866DB}"/>
              </a:ext>
            </a:extLst>
          </p:cNvPr>
          <p:cNvSpPr>
            <a:spLocks noGrp="1"/>
          </p:cNvSpPr>
          <p:nvPr>
            <p:ph type="body" idx="1"/>
          </p:nvPr>
        </p:nvSpPr>
        <p:spPr/>
        <p:txBody>
          <a:bodyPr/>
          <a:lstStyle/>
          <a:p>
            <a:r>
              <a:rPr lang="en-US" dirty="0">
                <a:solidFill>
                  <a:srgbClr val="1704A0"/>
                </a:solidFill>
              </a:rPr>
              <a:t>Prompts and Instructions</a:t>
            </a:r>
          </a:p>
        </p:txBody>
      </p:sp>
      <p:sp>
        <p:nvSpPr>
          <p:cNvPr id="136" name="Google Shape;136;gfb2f8cbafb_1_0"/>
          <p:cNvSpPr txBox="1">
            <a:spLocks noGrp="1"/>
          </p:cNvSpPr>
          <p:nvPr>
            <p:ph type="sldNum" sz="quarter" idx="12"/>
          </p:nvPr>
        </p:nvSpPr>
        <p:spPr/>
        <p:txBody>
          <a:bodyPr/>
          <a:lstStyle/>
          <a:p>
            <a:pPr lvl="0"/>
            <a:fld id="{00000000-1234-1234-1234-123412341234}" type="slidenum">
              <a:rPr lang="en-US" sz="2400" smtClean="0"/>
              <a:pPr lvl="0"/>
              <a:t>17</a:t>
            </a:fld>
            <a:endParaRPr lang="en-US" sz="2400" dirty="0"/>
          </a:p>
        </p:txBody>
      </p:sp>
      <p:sp>
        <p:nvSpPr>
          <p:cNvPr id="5" name="Footer Placeholder 4">
            <a:extLst>
              <a:ext uri="{FF2B5EF4-FFF2-40B4-BE49-F238E27FC236}">
                <a16:creationId xmlns:a16="http://schemas.microsoft.com/office/drawing/2014/main" id="{7D4DC434-ACB2-417D-BD21-C5CB9DE36A51}"/>
              </a:ext>
            </a:extLst>
          </p:cNvPr>
          <p:cNvSpPr>
            <a:spLocks noGrp="1"/>
          </p:cNvSpPr>
          <p:nvPr>
            <p:ph type="ftr" sz="quarter" idx="11"/>
          </p:nvPr>
        </p:nvSpPr>
        <p:spPr/>
        <p:txBody>
          <a:bodyPr/>
          <a:lstStyle/>
          <a:p>
            <a:r>
              <a:rPr lang="en-US" dirty="0"/>
              <a:t>2021–22 Supplement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3"/>
          <p:cNvSpPr txBox="1">
            <a:spLocks noGrp="1"/>
          </p:cNvSpPr>
          <p:nvPr>
            <p:ph type="title"/>
          </p:nvPr>
        </p:nvSpPr>
        <p:spPr/>
        <p:txBody>
          <a:bodyPr/>
          <a:lstStyle/>
          <a:p>
            <a:pPr lvl="0"/>
            <a:r>
              <a:rPr lang="en-US" dirty="0"/>
              <a:t>The Template</a:t>
            </a:r>
          </a:p>
        </p:txBody>
      </p:sp>
      <p:sp>
        <p:nvSpPr>
          <p:cNvPr id="127" name="Google Shape;127;p3"/>
          <p:cNvSpPr txBox="1">
            <a:spLocks noGrp="1"/>
          </p:cNvSpPr>
          <p:nvPr>
            <p:ph idx="1"/>
          </p:nvPr>
        </p:nvSpPr>
        <p:spPr/>
        <p:txBody>
          <a:bodyPr/>
          <a:lstStyle/>
          <a:p>
            <a:r>
              <a:rPr lang="en-US" dirty="0"/>
              <a:t>Section 124(a) of Assembly Bill 130 required the State Board of Education (SBE) to adopt a template for the one-time 2021–22 Supplement on or before November 30, 2021, which the SBE did at its November 2021 meeting.</a:t>
            </a:r>
          </a:p>
          <a:p>
            <a:pPr lvl="0"/>
            <a:r>
              <a:rPr lang="en-US" dirty="0"/>
              <a:t>The template and instructions for the 2021–22 Supplement are available for download at </a:t>
            </a:r>
            <a:r>
              <a:rPr lang="en-US" dirty="0">
                <a:solidFill>
                  <a:srgbClr val="1704A0"/>
                </a:solidFill>
                <a:hlinkClick r:id="rId3" tooltip="Supplement to the Annual Update to the 2021-22 LCAP">
                  <a:extLst>
                    <a:ext uri="{A12FA001-AC4F-418D-AE19-62706E023703}">
                      <ahyp:hlinkClr xmlns:ahyp="http://schemas.microsoft.com/office/drawing/2018/hyperlinkcolor" val="tx"/>
                    </a:ext>
                  </a:extLst>
                </a:hlinkClick>
              </a:rPr>
              <a:t>https://www.cde.ca.gov/re/lc/documents/lcapsupplement.docx</a:t>
            </a:r>
            <a:r>
              <a:rPr lang="en-US" dirty="0"/>
              <a:t>.</a:t>
            </a:r>
          </a:p>
        </p:txBody>
      </p:sp>
      <p:sp>
        <p:nvSpPr>
          <p:cNvPr id="5" name="Footer Placeholder 4">
            <a:extLst>
              <a:ext uri="{FF2B5EF4-FFF2-40B4-BE49-F238E27FC236}">
                <a16:creationId xmlns:a16="http://schemas.microsoft.com/office/drawing/2014/main" id="{7587B2E7-B7D0-48DB-8592-FBA9DAF51485}"/>
              </a:ext>
            </a:extLst>
          </p:cNvPr>
          <p:cNvSpPr>
            <a:spLocks noGrp="1"/>
          </p:cNvSpPr>
          <p:nvPr>
            <p:ph type="ftr" sz="quarter" idx="11"/>
          </p:nvPr>
        </p:nvSpPr>
        <p:spPr/>
        <p:txBody>
          <a:bodyPr/>
          <a:lstStyle/>
          <a:p>
            <a:r>
              <a:rPr lang="en-US" dirty="0"/>
              <a:t>2021–22 Supplement</a:t>
            </a:r>
          </a:p>
        </p:txBody>
      </p:sp>
      <p:sp>
        <p:nvSpPr>
          <p:cNvPr id="128" name="Google Shape;128;p3"/>
          <p:cNvSpPr txBox="1">
            <a:spLocks noGrp="1"/>
          </p:cNvSpPr>
          <p:nvPr>
            <p:ph type="sldNum" sz="quarter" idx="12"/>
          </p:nvPr>
        </p:nvSpPr>
        <p:spPr/>
        <p:txBody>
          <a:bodyPr/>
          <a:lstStyle/>
          <a:p>
            <a:pPr lvl="0"/>
            <a:fld id="{00000000-1234-1234-1234-123412341234}" type="slidenum">
              <a:rPr lang="en-US" smtClean="0"/>
              <a:pPr lvl="0"/>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6"/>
          <p:cNvSpPr txBox="1">
            <a:spLocks noGrp="1"/>
          </p:cNvSpPr>
          <p:nvPr>
            <p:ph type="title"/>
          </p:nvPr>
        </p:nvSpPr>
        <p:spPr/>
        <p:txBody>
          <a:bodyPr/>
          <a:lstStyle/>
          <a:p>
            <a:pPr lvl="0"/>
            <a:r>
              <a:rPr lang="en-US" dirty="0"/>
              <a:t>General Instructions (1)</a:t>
            </a:r>
          </a:p>
        </p:txBody>
      </p:sp>
      <p:sp>
        <p:nvSpPr>
          <p:cNvPr id="142" name="Google Shape;142;p6"/>
          <p:cNvSpPr txBox="1">
            <a:spLocks noGrp="1"/>
          </p:cNvSpPr>
          <p:nvPr>
            <p:ph idx="1"/>
          </p:nvPr>
        </p:nvSpPr>
        <p:spPr/>
        <p:txBody>
          <a:bodyPr>
            <a:normAutofit/>
          </a:bodyPr>
          <a:lstStyle/>
          <a:p>
            <a:pPr lvl="0"/>
            <a:r>
              <a:rPr lang="en-US" dirty="0"/>
              <a:t>Responses must, to the greatest extent practicable, be succinct, contain a level of detail that is meaningful and accessible for educational partners, and use language that is understandable and accessible to parents.</a:t>
            </a:r>
          </a:p>
        </p:txBody>
      </p:sp>
      <p:sp>
        <p:nvSpPr>
          <p:cNvPr id="143" name="Google Shape;143;p6"/>
          <p:cNvSpPr txBox="1">
            <a:spLocks noGrp="1"/>
          </p:cNvSpPr>
          <p:nvPr>
            <p:ph type="sldNum" sz="quarter" idx="12"/>
          </p:nvPr>
        </p:nvSpPr>
        <p:spPr/>
        <p:txBody>
          <a:bodyPr/>
          <a:lstStyle/>
          <a:p>
            <a:pPr lvl="0"/>
            <a:fld id="{00000000-1234-1234-1234-123412341234}" type="slidenum">
              <a:rPr lang="en-US" smtClean="0"/>
              <a:pPr lvl="0"/>
              <a:t>19</a:t>
            </a:fld>
            <a:endParaRPr lang="en-US" dirty="0"/>
          </a:p>
        </p:txBody>
      </p:sp>
      <p:sp>
        <p:nvSpPr>
          <p:cNvPr id="5" name="Footer Placeholder 4">
            <a:extLst>
              <a:ext uri="{FF2B5EF4-FFF2-40B4-BE49-F238E27FC236}">
                <a16:creationId xmlns:a16="http://schemas.microsoft.com/office/drawing/2014/main" id="{C4308BC3-FEB4-4474-B85D-F5577B70D823}"/>
              </a:ext>
            </a:extLst>
          </p:cNvPr>
          <p:cNvSpPr>
            <a:spLocks noGrp="1"/>
          </p:cNvSpPr>
          <p:nvPr>
            <p:ph type="ftr" sz="quarter" idx="11"/>
          </p:nvPr>
        </p:nvSpPr>
        <p:spPr/>
        <p:txBody>
          <a:bodyPr/>
          <a:lstStyle/>
          <a:p>
            <a:r>
              <a:rPr lang="en-US" dirty="0"/>
              <a:t>2021–22 Supplement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title"/>
          </p:nvPr>
        </p:nvSpPr>
        <p:spPr/>
        <p:txBody>
          <a:bodyPr/>
          <a:lstStyle/>
          <a:p>
            <a:pPr lvl="0"/>
            <a:r>
              <a:rPr lang="en-US" dirty="0"/>
              <a:t>Objectives</a:t>
            </a:r>
          </a:p>
        </p:txBody>
      </p:sp>
      <p:sp>
        <p:nvSpPr>
          <p:cNvPr id="113" name="Google Shape;113;p4"/>
          <p:cNvSpPr txBox="1">
            <a:spLocks noGrp="1"/>
          </p:cNvSpPr>
          <p:nvPr>
            <p:ph idx="1"/>
          </p:nvPr>
        </p:nvSpPr>
        <p:spPr>
          <a:xfrm>
            <a:off x="581192" y="2063262"/>
            <a:ext cx="11029615" cy="3786553"/>
          </a:xfrm>
        </p:spPr>
        <p:txBody>
          <a:bodyPr>
            <a:normAutofit lnSpcReduction="10000"/>
          </a:bodyPr>
          <a:lstStyle/>
          <a:p>
            <a:pPr marL="0" lvl="0" indent="0">
              <a:buNone/>
            </a:pPr>
            <a:r>
              <a:rPr lang="en-US" dirty="0"/>
              <a:t>In this training, we will:</a:t>
            </a:r>
          </a:p>
          <a:p>
            <a:pPr lvl="0"/>
            <a:r>
              <a:rPr lang="en-US" dirty="0"/>
              <a:t>Provide the background for the required one-time Supplement for the Annual Update for the 2021–22 Local Control and Accountability Plan (LCAP) (2021–22 Supplement);</a:t>
            </a:r>
          </a:p>
          <a:p>
            <a:pPr lvl="0"/>
            <a:r>
              <a:rPr lang="en-US" dirty="0"/>
              <a:t>Review the reporting requirements and timeline for the one-time Supplement for the Annual Update for the 2021–22 LCAP (2021–22 Supplement);</a:t>
            </a:r>
          </a:p>
          <a:p>
            <a:pPr lvl="0"/>
            <a:r>
              <a:rPr lang="en-US" dirty="0"/>
              <a:t>Review the prompts and instructions within 2021–22 Supplement template.</a:t>
            </a:r>
          </a:p>
          <a:p>
            <a:pPr marL="0" indent="0">
              <a:buNone/>
            </a:pPr>
            <a:r>
              <a:rPr lang="en-US" dirty="0"/>
              <a:t>The template and instructions for the 2021–22 Supplement are available for download at </a:t>
            </a:r>
            <a:r>
              <a:rPr lang="en-US" dirty="0">
                <a:solidFill>
                  <a:srgbClr val="1704A0"/>
                </a:solidFill>
                <a:hlinkClick r:id="rId3" tooltip="Supplement to the Annual Update to the 2021-22 LCAP">
                  <a:extLst>
                    <a:ext uri="{A12FA001-AC4F-418D-AE19-62706E023703}">
                      <ahyp:hlinkClr xmlns:ahyp="http://schemas.microsoft.com/office/drawing/2018/hyperlinkcolor" val="tx"/>
                    </a:ext>
                  </a:extLst>
                </a:hlinkClick>
              </a:rPr>
              <a:t>https://www.cde.ca.gov/re/lc/documents/lcapsupplement.docx</a:t>
            </a:r>
            <a:r>
              <a:rPr lang="en-US" dirty="0"/>
              <a:t>. </a:t>
            </a:r>
            <a:endParaRPr lang="en-US" dirty="0">
              <a:highlight>
                <a:srgbClr val="FFFF00"/>
              </a:highlight>
            </a:endParaRPr>
          </a:p>
        </p:txBody>
      </p:sp>
      <p:sp>
        <p:nvSpPr>
          <p:cNvPr id="2" name="Footer Placeholder 1">
            <a:extLst>
              <a:ext uri="{FF2B5EF4-FFF2-40B4-BE49-F238E27FC236}">
                <a16:creationId xmlns:a16="http://schemas.microsoft.com/office/drawing/2014/main" id="{A5553288-1134-4630-A471-D9B7548694DC}"/>
              </a:ext>
            </a:extLst>
          </p:cNvPr>
          <p:cNvSpPr>
            <a:spLocks noGrp="1"/>
          </p:cNvSpPr>
          <p:nvPr>
            <p:ph type="ftr" sz="quarter" idx="11"/>
          </p:nvPr>
        </p:nvSpPr>
        <p:spPr/>
        <p:txBody>
          <a:bodyPr/>
          <a:lstStyle/>
          <a:p>
            <a:r>
              <a:rPr lang="en-US" dirty="0"/>
              <a:t>2021–22 Supplement</a:t>
            </a:r>
          </a:p>
        </p:txBody>
      </p:sp>
      <p:sp>
        <p:nvSpPr>
          <p:cNvPr id="114" name="Google Shape;114;p4"/>
          <p:cNvSpPr txBox="1">
            <a:spLocks noGrp="1"/>
          </p:cNvSpPr>
          <p:nvPr>
            <p:ph type="sldNum" sz="quarter" idx="12"/>
          </p:nvPr>
        </p:nvSpPr>
        <p:spPr/>
        <p:txBody>
          <a:bodyPr/>
          <a:lstStyle/>
          <a:p>
            <a:pPr lvl="0"/>
            <a:fld id="{00000000-1234-1234-1234-123412341234}" type="slidenum">
              <a:rPr lang="en-US" smtClean="0"/>
              <a:pPr lvl="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6"/>
          <p:cNvSpPr txBox="1">
            <a:spLocks noGrp="1"/>
          </p:cNvSpPr>
          <p:nvPr>
            <p:ph type="title"/>
          </p:nvPr>
        </p:nvSpPr>
        <p:spPr/>
        <p:txBody>
          <a:bodyPr/>
          <a:lstStyle/>
          <a:p>
            <a:pPr lvl="0"/>
            <a:r>
              <a:rPr lang="en-US" dirty="0"/>
              <a:t>General Instructions (2)</a:t>
            </a:r>
          </a:p>
        </p:txBody>
      </p:sp>
      <p:sp>
        <p:nvSpPr>
          <p:cNvPr id="142" name="Google Shape;142;p6"/>
          <p:cNvSpPr txBox="1">
            <a:spLocks noGrp="1"/>
          </p:cNvSpPr>
          <p:nvPr>
            <p:ph idx="1"/>
          </p:nvPr>
        </p:nvSpPr>
        <p:spPr/>
        <p:txBody>
          <a:bodyPr>
            <a:normAutofit/>
          </a:bodyPr>
          <a:lstStyle/>
          <a:p>
            <a:pPr lvl="0"/>
            <a:r>
              <a:rPr lang="en-US" dirty="0"/>
              <a:t>In responding to the prompts, an LEA has flexibility to reference information provided in other planning documents. If doing so, the LEA must:</a:t>
            </a:r>
          </a:p>
          <a:p>
            <a:pPr lvl="1"/>
            <a:r>
              <a:rPr lang="en-US" dirty="0"/>
              <a:t>Identify the plan(s) being referenced;</a:t>
            </a:r>
          </a:p>
          <a:p>
            <a:pPr lvl="1"/>
            <a:r>
              <a:rPr lang="en-US" dirty="0"/>
              <a:t>Provide the  location of the plan(s), such as a link to a webpage, etc.; and</a:t>
            </a:r>
          </a:p>
          <a:p>
            <a:pPr lvl="1"/>
            <a:r>
              <a:rPr lang="en-US" dirty="0"/>
              <a:t>Identify where in the plan(s) the information being referenced may be found, such as a specific section in the plan or a page number.</a:t>
            </a:r>
          </a:p>
        </p:txBody>
      </p:sp>
      <p:sp>
        <p:nvSpPr>
          <p:cNvPr id="143" name="Google Shape;143;p6"/>
          <p:cNvSpPr txBox="1">
            <a:spLocks noGrp="1"/>
          </p:cNvSpPr>
          <p:nvPr>
            <p:ph type="sldNum" sz="quarter" idx="12"/>
          </p:nvPr>
        </p:nvSpPr>
        <p:spPr/>
        <p:txBody>
          <a:bodyPr/>
          <a:lstStyle/>
          <a:p>
            <a:pPr lvl="0"/>
            <a:fld id="{00000000-1234-1234-1234-123412341234}" type="slidenum">
              <a:rPr lang="en-US" smtClean="0"/>
              <a:pPr lvl="0"/>
              <a:t>20</a:t>
            </a:fld>
            <a:endParaRPr lang="en-US" dirty="0"/>
          </a:p>
        </p:txBody>
      </p:sp>
      <p:sp>
        <p:nvSpPr>
          <p:cNvPr id="5" name="Footer Placeholder 4">
            <a:extLst>
              <a:ext uri="{FF2B5EF4-FFF2-40B4-BE49-F238E27FC236}">
                <a16:creationId xmlns:a16="http://schemas.microsoft.com/office/drawing/2014/main" id="{C4308BC3-FEB4-4474-B85D-F5577B70D823}"/>
              </a:ext>
            </a:extLst>
          </p:cNvPr>
          <p:cNvSpPr>
            <a:spLocks noGrp="1"/>
          </p:cNvSpPr>
          <p:nvPr>
            <p:ph type="ftr" sz="quarter" idx="11"/>
          </p:nvPr>
        </p:nvSpPr>
        <p:spPr/>
        <p:txBody>
          <a:bodyPr/>
          <a:lstStyle/>
          <a:p>
            <a:r>
              <a:rPr lang="en-US" dirty="0"/>
              <a:t>2021–22 Supplement</a:t>
            </a:r>
          </a:p>
        </p:txBody>
      </p:sp>
    </p:spTree>
    <p:extLst>
      <p:ext uri="{BB962C8B-B14F-4D97-AF65-F5344CB8AC3E}">
        <p14:creationId xmlns:p14="http://schemas.microsoft.com/office/powerpoint/2010/main" val="709352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fb2f8cbafb_1_28"/>
          <p:cNvSpPr txBox="1">
            <a:spLocks noGrp="1"/>
          </p:cNvSpPr>
          <p:nvPr>
            <p:ph type="title"/>
          </p:nvPr>
        </p:nvSpPr>
        <p:spPr/>
        <p:txBody>
          <a:bodyPr/>
          <a:lstStyle/>
          <a:p>
            <a:pPr lvl="0"/>
            <a:r>
              <a:rPr lang="en-US" dirty="0"/>
              <a:t>Prompt 1</a:t>
            </a:r>
          </a:p>
        </p:txBody>
      </p:sp>
      <p:sp>
        <p:nvSpPr>
          <p:cNvPr id="3" name="Content Placeholder 2">
            <a:extLst>
              <a:ext uri="{FF2B5EF4-FFF2-40B4-BE49-F238E27FC236}">
                <a16:creationId xmlns:a16="http://schemas.microsoft.com/office/drawing/2014/main" id="{5EDF7536-9195-4FF3-9DDE-A595329A89DB}"/>
              </a:ext>
            </a:extLst>
          </p:cNvPr>
          <p:cNvSpPr>
            <a:spLocks noGrp="1"/>
          </p:cNvSpPr>
          <p:nvPr>
            <p:ph idx="1"/>
          </p:nvPr>
        </p:nvSpPr>
        <p:spPr>
          <a:solidFill>
            <a:srgbClr val="D9E2F3"/>
          </a:solidFill>
        </p:spPr>
        <p:txBody>
          <a:bodyPr>
            <a:normAutofit/>
          </a:bodyPr>
          <a:lstStyle/>
          <a:p>
            <a:pPr marL="0" indent="0">
              <a:buNone/>
            </a:pPr>
            <a:r>
              <a:rPr lang="en-US" dirty="0"/>
              <a:t>A description of how and when the LEA engaged, or plans to engage, its educational partners on the use of funds provided through the Budget Act of 2021 that were not included in the 2021–22 Local Control and Accountability Plan (LCAP).</a:t>
            </a:r>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4FB96CD6-F533-440D-8774-945CB7E9DA92}"/>
              </a:ext>
            </a:extLst>
          </p:cNvPr>
          <p:cNvSpPr>
            <a:spLocks noGrp="1"/>
          </p:cNvSpPr>
          <p:nvPr>
            <p:ph idx="13"/>
          </p:nvPr>
        </p:nvSpPr>
        <p:spPr>
          <a:xfrm>
            <a:off x="580147" y="4006248"/>
            <a:ext cx="11029615" cy="1135797"/>
          </a:xfrm>
          <a:ln w="19050">
            <a:solidFill>
              <a:srgbClr val="8496B0"/>
            </a:solidFill>
          </a:ln>
        </p:spPr>
        <p:txBody>
          <a:bodyPr/>
          <a:lstStyle/>
          <a:p>
            <a:pPr marL="0" indent="0">
              <a:buNone/>
            </a:pPr>
            <a:r>
              <a:rPr lang="en-US" dirty="0"/>
              <a:t>[Respond here]</a:t>
            </a:r>
          </a:p>
        </p:txBody>
      </p:sp>
      <p:sp>
        <p:nvSpPr>
          <p:cNvPr id="5" name="Footer Placeholder 4">
            <a:extLst>
              <a:ext uri="{FF2B5EF4-FFF2-40B4-BE49-F238E27FC236}">
                <a16:creationId xmlns:a16="http://schemas.microsoft.com/office/drawing/2014/main" id="{F0784BDB-2B0B-499E-85A8-D6964C68DB90}"/>
              </a:ext>
            </a:extLst>
          </p:cNvPr>
          <p:cNvSpPr>
            <a:spLocks noGrp="1"/>
          </p:cNvSpPr>
          <p:nvPr>
            <p:ph type="ftr" sz="quarter" idx="11"/>
          </p:nvPr>
        </p:nvSpPr>
        <p:spPr/>
        <p:txBody>
          <a:bodyPr/>
          <a:lstStyle/>
          <a:p>
            <a:r>
              <a:rPr lang="en-US" dirty="0"/>
              <a:t>2021–22 Supplement</a:t>
            </a:r>
          </a:p>
        </p:txBody>
      </p:sp>
      <p:sp>
        <p:nvSpPr>
          <p:cNvPr id="150" name="Google Shape;150;gfb2f8cbafb_1_28"/>
          <p:cNvSpPr txBox="1">
            <a:spLocks noGrp="1"/>
          </p:cNvSpPr>
          <p:nvPr>
            <p:ph type="sldNum" sz="quarter" idx="12"/>
          </p:nvPr>
        </p:nvSpPr>
        <p:spPr/>
        <p:txBody>
          <a:bodyPr/>
          <a:lstStyle/>
          <a:p>
            <a:pPr lvl="0"/>
            <a:fld id="{00000000-1234-1234-1234-123412341234}" type="slidenum">
              <a:rPr lang="en-US" smtClean="0"/>
              <a:pPr lvl="0"/>
              <a:t>21</a:t>
            </a:fld>
            <a:endParaRPr lang="en-US" dirty="0"/>
          </a:p>
        </p:txBody>
      </p:sp>
    </p:spTree>
    <p:extLst>
      <p:ext uri="{BB962C8B-B14F-4D97-AF65-F5344CB8AC3E}">
        <p14:creationId xmlns:p14="http://schemas.microsoft.com/office/powerpoint/2010/main" val="191867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fb2f8cbafb_0_48"/>
          <p:cNvSpPr txBox="1">
            <a:spLocks noGrp="1"/>
          </p:cNvSpPr>
          <p:nvPr>
            <p:ph type="title"/>
          </p:nvPr>
        </p:nvSpPr>
        <p:spPr/>
        <p:txBody>
          <a:bodyPr/>
          <a:lstStyle/>
          <a:p>
            <a:pPr lvl="0"/>
            <a:r>
              <a:rPr lang="en-US" dirty="0"/>
              <a:t>Instructions for Prompt 1</a:t>
            </a:r>
          </a:p>
        </p:txBody>
      </p:sp>
      <p:sp>
        <p:nvSpPr>
          <p:cNvPr id="156" name="Google Shape;156;gfb2f8cbafb_0_48"/>
          <p:cNvSpPr txBox="1">
            <a:spLocks noGrp="1"/>
          </p:cNvSpPr>
          <p:nvPr>
            <p:ph idx="1"/>
          </p:nvPr>
        </p:nvSpPr>
        <p:spPr/>
        <p:txBody>
          <a:bodyPr/>
          <a:lstStyle/>
          <a:p>
            <a:pPr lvl="0"/>
            <a:r>
              <a:rPr lang="en-US" dirty="0"/>
              <a:t>In general, LEAs have flexibility in deciding what funds are included in the LCAP and to what extent those funds are included. </a:t>
            </a:r>
          </a:p>
          <a:p>
            <a:pPr lvl="0"/>
            <a:r>
              <a:rPr lang="en-US" dirty="0"/>
              <a:t>If the LEA received funding through the Budget Act of 2021 that it would have typically included in its LCAP, identify the funds provided in the Budget Act of 2021 that were not included in the LCAP and provide a description of how the LEA has engaged its educational partners on the use of funds. </a:t>
            </a:r>
          </a:p>
          <a:p>
            <a:pPr lvl="0"/>
            <a:r>
              <a:rPr lang="en-US" dirty="0"/>
              <a:t>If an LEA included the applicable funds in its adopted 2021–22 LCAP, provide this explanation.</a:t>
            </a:r>
          </a:p>
        </p:txBody>
      </p:sp>
      <p:sp>
        <p:nvSpPr>
          <p:cNvPr id="157" name="Google Shape;157;gfb2f8cbafb_0_48"/>
          <p:cNvSpPr txBox="1">
            <a:spLocks noGrp="1"/>
          </p:cNvSpPr>
          <p:nvPr>
            <p:ph type="sldNum" sz="quarter" idx="12"/>
          </p:nvPr>
        </p:nvSpPr>
        <p:spPr/>
        <p:txBody>
          <a:bodyPr/>
          <a:lstStyle/>
          <a:p>
            <a:pPr lvl="0"/>
            <a:fld id="{00000000-1234-1234-1234-123412341234}" type="slidenum">
              <a:rPr lang="en-US" smtClean="0"/>
              <a:pPr lvl="0"/>
              <a:t>22</a:t>
            </a:fld>
            <a:endParaRPr lang="en-US" dirty="0"/>
          </a:p>
        </p:txBody>
      </p:sp>
      <p:sp>
        <p:nvSpPr>
          <p:cNvPr id="5" name="Footer Placeholder 4">
            <a:extLst>
              <a:ext uri="{FF2B5EF4-FFF2-40B4-BE49-F238E27FC236}">
                <a16:creationId xmlns:a16="http://schemas.microsoft.com/office/drawing/2014/main" id="{B21F85C8-842E-416D-9C02-CD1738A7DA3B}"/>
              </a:ext>
            </a:extLst>
          </p:cNvPr>
          <p:cNvSpPr>
            <a:spLocks noGrp="1"/>
          </p:cNvSpPr>
          <p:nvPr>
            <p:ph type="ftr" sz="quarter" idx="11"/>
          </p:nvPr>
        </p:nvSpPr>
        <p:spPr/>
        <p:txBody>
          <a:bodyPr/>
          <a:lstStyle/>
          <a:p>
            <a:r>
              <a:rPr lang="en-US" dirty="0"/>
              <a:t>2021–22 Supplement</a:t>
            </a:r>
          </a:p>
        </p:txBody>
      </p:sp>
    </p:spTree>
    <p:extLst>
      <p:ext uri="{BB962C8B-B14F-4D97-AF65-F5344CB8AC3E}">
        <p14:creationId xmlns:p14="http://schemas.microsoft.com/office/powerpoint/2010/main" val="3574454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71843-FC9D-4A1F-A66B-9F246A26CEE2}"/>
              </a:ext>
            </a:extLst>
          </p:cNvPr>
          <p:cNvSpPr>
            <a:spLocks noGrp="1"/>
          </p:cNvSpPr>
          <p:nvPr>
            <p:ph type="title"/>
          </p:nvPr>
        </p:nvSpPr>
        <p:spPr/>
        <p:txBody>
          <a:bodyPr/>
          <a:lstStyle/>
          <a:p>
            <a:r>
              <a:rPr lang="en-US" dirty="0"/>
              <a:t>Responding to Prompt 1</a:t>
            </a:r>
          </a:p>
        </p:txBody>
      </p:sp>
      <p:sp>
        <p:nvSpPr>
          <p:cNvPr id="3" name="Content Placeholder 2">
            <a:extLst>
              <a:ext uri="{FF2B5EF4-FFF2-40B4-BE49-F238E27FC236}">
                <a16:creationId xmlns:a16="http://schemas.microsoft.com/office/drawing/2014/main" id="{DB3BF064-6B8A-413F-A650-6A52392D9BCB}"/>
              </a:ext>
            </a:extLst>
          </p:cNvPr>
          <p:cNvSpPr>
            <a:spLocks noGrp="1"/>
          </p:cNvSpPr>
          <p:nvPr>
            <p:ph idx="1"/>
          </p:nvPr>
        </p:nvSpPr>
        <p:spPr>
          <a:xfrm>
            <a:off x="581192" y="1954530"/>
            <a:ext cx="11029615" cy="3904269"/>
          </a:xfrm>
        </p:spPr>
        <p:txBody>
          <a:bodyPr>
            <a:noAutofit/>
          </a:bodyPr>
          <a:lstStyle/>
          <a:p>
            <a:r>
              <a:rPr lang="en-US" dirty="0"/>
              <a:t>The response provided by the LEA will vary depending on a number of factors:</a:t>
            </a:r>
          </a:p>
          <a:p>
            <a:pPr lvl="1"/>
            <a:r>
              <a:rPr lang="en-US" dirty="0"/>
              <a:t>The funding the LEA received through the 2021 budget act;</a:t>
            </a:r>
          </a:p>
          <a:p>
            <a:pPr lvl="1"/>
            <a:r>
              <a:rPr lang="en-US" dirty="0"/>
              <a:t>The funding the LEA typically includes in its LCAP; and</a:t>
            </a:r>
          </a:p>
          <a:p>
            <a:pPr lvl="1"/>
            <a:r>
              <a:rPr lang="en-US" dirty="0"/>
              <a:t>Whether or not the LEA has already included the funding received through the budget act in its LCAP.</a:t>
            </a:r>
          </a:p>
        </p:txBody>
      </p:sp>
      <p:sp>
        <p:nvSpPr>
          <p:cNvPr id="4" name="Footer Placeholder 3">
            <a:extLst>
              <a:ext uri="{FF2B5EF4-FFF2-40B4-BE49-F238E27FC236}">
                <a16:creationId xmlns:a16="http://schemas.microsoft.com/office/drawing/2014/main" id="{B8384EC8-0169-446A-A12E-BE5D760A6D14}"/>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8A0F6B32-2495-4FCE-A523-588D910719E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23</a:t>
            </a:fld>
            <a:endParaRPr lang="en-US" dirty="0"/>
          </a:p>
        </p:txBody>
      </p:sp>
    </p:spTree>
    <p:extLst>
      <p:ext uri="{BB962C8B-B14F-4D97-AF65-F5344CB8AC3E}">
        <p14:creationId xmlns:p14="http://schemas.microsoft.com/office/powerpoint/2010/main" val="2935900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fb2f8cbafb_0_1"/>
          <p:cNvSpPr txBox="1">
            <a:spLocks noGrp="1"/>
          </p:cNvSpPr>
          <p:nvPr>
            <p:ph type="title"/>
          </p:nvPr>
        </p:nvSpPr>
        <p:spPr/>
        <p:txBody>
          <a:bodyPr/>
          <a:lstStyle/>
          <a:p>
            <a:pPr lvl="0"/>
            <a:r>
              <a:rPr lang="en-US" dirty="0"/>
              <a:t>Prompt 2</a:t>
            </a:r>
          </a:p>
        </p:txBody>
      </p:sp>
      <p:sp>
        <p:nvSpPr>
          <p:cNvPr id="8" name="Content Placeholder 7">
            <a:extLst>
              <a:ext uri="{FF2B5EF4-FFF2-40B4-BE49-F238E27FC236}">
                <a16:creationId xmlns:a16="http://schemas.microsoft.com/office/drawing/2014/main" id="{E561E4B0-975A-4BA0-90A9-81BB1A3033A0}"/>
              </a:ext>
            </a:extLst>
          </p:cNvPr>
          <p:cNvSpPr>
            <a:spLocks noGrp="1"/>
          </p:cNvSpPr>
          <p:nvPr>
            <p:ph idx="1"/>
          </p:nvPr>
        </p:nvSpPr>
        <p:spPr>
          <a:xfrm>
            <a:off x="581192" y="2180496"/>
            <a:ext cx="11029615" cy="1947003"/>
          </a:xfrm>
          <a:solidFill>
            <a:srgbClr val="D9E2F3"/>
          </a:solidFill>
        </p:spPr>
        <p:txBody>
          <a:bodyPr>
            <a:noAutofit/>
          </a:bodyPr>
          <a:lstStyle/>
          <a:p>
            <a:pPr marL="0" indent="0">
              <a:buNone/>
            </a:pPr>
            <a:r>
              <a:rPr lang="en-US" dirty="0"/>
              <a:t>A description of how the LEA used, or plans to use, the additional concentration grant add-on funding it received to increase the number of staff who provide direct services to students on school campuses with an enrollment of students who are low-income, English learners, and/or foster youth that is greater than 55 percent. </a:t>
            </a:r>
          </a:p>
        </p:txBody>
      </p:sp>
      <p:sp>
        <p:nvSpPr>
          <p:cNvPr id="2" name="Footer Placeholder 1">
            <a:extLst>
              <a:ext uri="{FF2B5EF4-FFF2-40B4-BE49-F238E27FC236}">
                <a16:creationId xmlns:a16="http://schemas.microsoft.com/office/drawing/2014/main" id="{8B1D7EBB-6AA1-4008-B0BB-F2CC92119B90}"/>
              </a:ext>
            </a:extLst>
          </p:cNvPr>
          <p:cNvSpPr>
            <a:spLocks noGrp="1"/>
          </p:cNvSpPr>
          <p:nvPr>
            <p:ph type="ftr" sz="quarter" idx="11"/>
          </p:nvPr>
        </p:nvSpPr>
        <p:spPr/>
        <p:txBody>
          <a:bodyPr/>
          <a:lstStyle/>
          <a:p>
            <a:r>
              <a:rPr lang="en-US" dirty="0"/>
              <a:t>2021–22 Supplement</a:t>
            </a:r>
          </a:p>
        </p:txBody>
      </p:sp>
      <p:sp>
        <p:nvSpPr>
          <p:cNvPr id="163" name="Google Shape;163;gfb2f8cbafb_0_1"/>
          <p:cNvSpPr txBox="1">
            <a:spLocks noGrp="1"/>
          </p:cNvSpPr>
          <p:nvPr>
            <p:ph type="sldNum" sz="quarter" idx="12"/>
          </p:nvPr>
        </p:nvSpPr>
        <p:spPr/>
        <p:txBody>
          <a:bodyPr/>
          <a:lstStyle/>
          <a:p>
            <a:pPr lvl="0"/>
            <a:fld id="{00000000-1234-1234-1234-123412341234}" type="slidenum">
              <a:rPr lang="en-US" sz="2400" smtClean="0"/>
              <a:pPr lvl="0"/>
              <a:t>24</a:t>
            </a:fld>
            <a:endParaRPr lang="en-US" sz="2400" dirty="0"/>
          </a:p>
        </p:txBody>
      </p:sp>
      <p:sp>
        <p:nvSpPr>
          <p:cNvPr id="9" name="Content Placeholder 8">
            <a:extLst>
              <a:ext uri="{FF2B5EF4-FFF2-40B4-BE49-F238E27FC236}">
                <a16:creationId xmlns:a16="http://schemas.microsoft.com/office/drawing/2014/main" id="{FB4A4E13-9DD1-4654-8698-184F3DF535EC}"/>
              </a:ext>
            </a:extLst>
          </p:cNvPr>
          <p:cNvSpPr>
            <a:spLocks noGrp="1"/>
          </p:cNvSpPr>
          <p:nvPr>
            <p:ph idx="13"/>
          </p:nvPr>
        </p:nvSpPr>
        <p:spPr>
          <a:xfrm>
            <a:off x="581192" y="4280523"/>
            <a:ext cx="11029615" cy="1276952"/>
          </a:xfrm>
          <a:ln w="19050">
            <a:solidFill>
              <a:srgbClr val="8496B0"/>
            </a:solidFill>
          </a:ln>
        </p:spPr>
        <p:txBody>
          <a:bodyPr/>
          <a:lstStyle/>
          <a:p>
            <a:pPr marL="0" indent="0">
              <a:buNone/>
            </a:pPr>
            <a:r>
              <a:rPr lang="en-US" dirty="0"/>
              <a:t>[Respond here]</a:t>
            </a:r>
          </a:p>
        </p:txBody>
      </p:sp>
    </p:spTree>
    <p:extLst>
      <p:ext uri="{BB962C8B-B14F-4D97-AF65-F5344CB8AC3E}">
        <p14:creationId xmlns:p14="http://schemas.microsoft.com/office/powerpoint/2010/main" val="1544396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fb2f8cbafb_0_7"/>
          <p:cNvSpPr txBox="1">
            <a:spLocks noGrp="1"/>
          </p:cNvSpPr>
          <p:nvPr>
            <p:ph type="title"/>
          </p:nvPr>
        </p:nvSpPr>
        <p:spPr/>
        <p:txBody>
          <a:bodyPr/>
          <a:lstStyle/>
          <a:p>
            <a:pPr lvl="0"/>
            <a:r>
              <a:rPr lang="en-US" dirty="0"/>
              <a:t>Instructions for Prompt 2 </a:t>
            </a:r>
          </a:p>
        </p:txBody>
      </p:sp>
      <p:sp>
        <p:nvSpPr>
          <p:cNvPr id="170" name="Google Shape;170;gfb2f8cbafb_0_7"/>
          <p:cNvSpPr txBox="1">
            <a:spLocks noGrp="1"/>
          </p:cNvSpPr>
          <p:nvPr>
            <p:ph idx="1"/>
          </p:nvPr>
        </p:nvSpPr>
        <p:spPr/>
        <p:txBody>
          <a:bodyPr/>
          <a:lstStyle/>
          <a:p>
            <a:pPr lvl="0"/>
            <a:r>
              <a:rPr lang="en-US" dirty="0"/>
              <a:t>If the LEA does not receive a concentration grant or the concentration grant add-on, provide this explanation.</a:t>
            </a:r>
          </a:p>
          <a:p>
            <a:pPr lvl="0"/>
            <a:r>
              <a:rPr lang="en-US" dirty="0"/>
              <a:t>Describe how the LEA is using, or plans to use, the 15% concentration grant add-on funds to increase the number of certificated staff, classified staff, or both, who provide direct services to students at schools with an enrollment of students who are low-income, English learner and/or foster youth in excess of 55%, as compared to schools with an enrollment of students who are low-income, English learner and/or foster youth that is equal to or less than 55%.</a:t>
            </a:r>
          </a:p>
        </p:txBody>
      </p:sp>
      <p:sp>
        <p:nvSpPr>
          <p:cNvPr id="2" name="Footer Placeholder 1">
            <a:extLst>
              <a:ext uri="{FF2B5EF4-FFF2-40B4-BE49-F238E27FC236}">
                <a16:creationId xmlns:a16="http://schemas.microsoft.com/office/drawing/2014/main" id="{1D136C1E-DEB8-41E9-AAB3-EFC59A63BC44}"/>
              </a:ext>
            </a:extLst>
          </p:cNvPr>
          <p:cNvSpPr>
            <a:spLocks noGrp="1"/>
          </p:cNvSpPr>
          <p:nvPr>
            <p:ph type="ftr" sz="quarter" idx="11"/>
          </p:nvPr>
        </p:nvSpPr>
        <p:spPr/>
        <p:txBody>
          <a:bodyPr/>
          <a:lstStyle/>
          <a:p>
            <a:r>
              <a:rPr lang="en-US" dirty="0"/>
              <a:t>2021–22 Supplement</a:t>
            </a:r>
          </a:p>
        </p:txBody>
      </p:sp>
      <p:sp>
        <p:nvSpPr>
          <p:cNvPr id="171" name="Google Shape;171;gfb2f8cbafb_0_7"/>
          <p:cNvSpPr txBox="1">
            <a:spLocks noGrp="1"/>
          </p:cNvSpPr>
          <p:nvPr>
            <p:ph type="sldNum" sz="quarter" idx="12"/>
          </p:nvPr>
        </p:nvSpPr>
        <p:spPr/>
        <p:txBody>
          <a:bodyPr/>
          <a:lstStyle/>
          <a:p>
            <a:pPr lvl="0"/>
            <a:fld id="{00000000-1234-1234-1234-123412341234}" type="slidenum">
              <a:rPr lang="en-US" smtClean="0"/>
              <a:pPr lvl="0"/>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fb2f8cbafb_0_56"/>
          <p:cNvSpPr txBox="1">
            <a:spLocks noGrp="1"/>
          </p:cNvSpPr>
          <p:nvPr>
            <p:ph type="title"/>
          </p:nvPr>
        </p:nvSpPr>
        <p:spPr/>
        <p:txBody>
          <a:bodyPr/>
          <a:lstStyle/>
          <a:p>
            <a:pPr lvl="0"/>
            <a:r>
              <a:rPr lang="en-US" dirty="0"/>
              <a:t>Instructions for Prompt 2 (Continued)</a:t>
            </a:r>
          </a:p>
        </p:txBody>
      </p:sp>
      <p:sp>
        <p:nvSpPr>
          <p:cNvPr id="177" name="Google Shape;177;gfb2f8cbafb_0_56"/>
          <p:cNvSpPr txBox="1">
            <a:spLocks noGrp="1"/>
          </p:cNvSpPr>
          <p:nvPr>
            <p:ph idx="1"/>
          </p:nvPr>
        </p:nvSpPr>
        <p:spPr/>
        <p:txBody>
          <a:bodyPr/>
          <a:lstStyle/>
          <a:p>
            <a:pPr lvl="0"/>
            <a:r>
              <a:rPr lang="en-US" dirty="0"/>
              <a:t>In the event that the additional concentration grant add-on is not sufficient to increase the number of staff, describe how the LEA is using the funds to retain staff providing direct services to students at a school with an enrollment of students who are low-income, English learner and/or foster youth that is greater than 55 percent.</a:t>
            </a:r>
          </a:p>
          <a:p>
            <a:pPr lvl="0"/>
            <a:endParaRPr lang="en-US" dirty="0"/>
          </a:p>
          <a:p>
            <a:pPr lvl="0"/>
            <a:endParaRPr lang="en-US" dirty="0"/>
          </a:p>
        </p:txBody>
      </p:sp>
      <p:sp>
        <p:nvSpPr>
          <p:cNvPr id="2" name="Footer Placeholder 1">
            <a:extLst>
              <a:ext uri="{FF2B5EF4-FFF2-40B4-BE49-F238E27FC236}">
                <a16:creationId xmlns:a16="http://schemas.microsoft.com/office/drawing/2014/main" id="{363B3C23-FFDA-43C2-9E90-C1F5EFBD1286}"/>
              </a:ext>
            </a:extLst>
          </p:cNvPr>
          <p:cNvSpPr>
            <a:spLocks noGrp="1"/>
          </p:cNvSpPr>
          <p:nvPr>
            <p:ph type="ftr" sz="quarter" idx="11"/>
          </p:nvPr>
        </p:nvSpPr>
        <p:spPr/>
        <p:txBody>
          <a:bodyPr/>
          <a:lstStyle/>
          <a:p>
            <a:r>
              <a:rPr lang="en-US" dirty="0"/>
              <a:t>2021–22 Supplement</a:t>
            </a:r>
          </a:p>
        </p:txBody>
      </p:sp>
      <p:sp>
        <p:nvSpPr>
          <p:cNvPr id="178" name="Google Shape;178;gfb2f8cbafb_0_56"/>
          <p:cNvSpPr txBox="1">
            <a:spLocks noGrp="1"/>
          </p:cNvSpPr>
          <p:nvPr>
            <p:ph type="sldNum" sz="quarter" idx="12"/>
          </p:nvPr>
        </p:nvSpPr>
        <p:spPr/>
        <p:txBody>
          <a:bodyPr/>
          <a:lstStyle/>
          <a:p>
            <a:pPr lvl="0"/>
            <a:fld id="{00000000-1234-1234-1234-123412341234}" type="slidenum">
              <a:rPr lang="en-US" smtClean="0"/>
              <a:pPr lvl="0"/>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gfb2f8cbafb_0_13"/>
          <p:cNvSpPr txBox="1">
            <a:spLocks noGrp="1"/>
          </p:cNvSpPr>
          <p:nvPr>
            <p:ph type="title"/>
          </p:nvPr>
        </p:nvSpPr>
        <p:spPr/>
        <p:txBody>
          <a:bodyPr/>
          <a:lstStyle/>
          <a:p>
            <a:pPr lvl="0"/>
            <a:r>
              <a:rPr lang="en-US" dirty="0"/>
              <a:t>Prompt 3</a:t>
            </a:r>
          </a:p>
        </p:txBody>
      </p:sp>
      <p:sp>
        <p:nvSpPr>
          <p:cNvPr id="3" name="Content Placeholder 2">
            <a:extLst>
              <a:ext uri="{FF2B5EF4-FFF2-40B4-BE49-F238E27FC236}">
                <a16:creationId xmlns:a16="http://schemas.microsoft.com/office/drawing/2014/main" id="{3E1B073F-0225-4F94-A818-314460C9E316}"/>
              </a:ext>
            </a:extLst>
          </p:cNvPr>
          <p:cNvSpPr>
            <a:spLocks noGrp="1"/>
          </p:cNvSpPr>
          <p:nvPr>
            <p:ph idx="1"/>
          </p:nvPr>
        </p:nvSpPr>
        <p:spPr>
          <a:xfrm>
            <a:off x="581192" y="2180497"/>
            <a:ext cx="11029615" cy="1248503"/>
          </a:xfrm>
          <a:solidFill>
            <a:srgbClr val="D9E2F3"/>
          </a:solidFill>
        </p:spPr>
        <p:txBody>
          <a:bodyPr>
            <a:normAutofit/>
          </a:bodyPr>
          <a:lstStyle/>
          <a:p>
            <a:pPr marL="0" indent="0">
              <a:buNone/>
            </a:pPr>
            <a:r>
              <a:rPr lang="en-US" dirty="0"/>
              <a:t>A description of how and when the LEA engaged its educational partners on the use of one-time federal funds received that are intended to support recovery from the COVID-19 pandemic and the impacts of distance learning on pupils.</a:t>
            </a:r>
          </a:p>
        </p:txBody>
      </p:sp>
      <p:sp>
        <p:nvSpPr>
          <p:cNvPr id="2" name="Footer Placeholder 1">
            <a:extLst>
              <a:ext uri="{FF2B5EF4-FFF2-40B4-BE49-F238E27FC236}">
                <a16:creationId xmlns:a16="http://schemas.microsoft.com/office/drawing/2014/main" id="{B921AFAE-F303-4B86-99C8-DB8AF8F006DA}"/>
              </a:ext>
            </a:extLst>
          </p:cNvPr>
          <p:cNvSpPr>
            <a:spLocks noGrp="1"/>
          </p:cNvSpPr>
          <p:nvPr>
            <p:ph type="ftr" sz="quarter" idx="11"/>
          </p:nvPr>
        </p:nvSpPr>
        <p:spPr/>
        <p:txBody>
          <a:bodyPr/>
          <a:lstStyle/>
          <a:p>
            <a:r>
              <a:rPr lang="en-US" dirty="0"/>
              <a:t>2021–22 Supplement</a:t>
            </a:r>
          </a:p>
        </p:txBody>
      </p:sp>
      <p:sp>
        <p:nvSpPr>
          <p:cNvPr id="184" name="Google Shape;184;gfb2f8cbafb_0_13"/>
          <p:cNvSpPr txBox="1">
            <a:spLocks noGrp="1"/>
          </p:cNvSpPr>
          <p:nvPr>
            <p:ph type="sldNum" sz="quarter" idx="12"/>
          </p:nvPr>
        </p:nvSpPr>
        <p:spPr/>
        <p:txBody>
          <a:bodyPr/>
          <a:lstStyle/>
          <a:p>
            <a:pPr lvl="0"/>
            <a:fld id="{00000000-1234-1234-1234-123412341234}" type="slidenum">
              <a:rPr lang="en-US" sz="2400" smtClean="0"/>
              <a:pPr lvl="0"/>
              <a:t>27</a:t>
            </a:fld>
            <a:endParaRPr lang="en-US" sz="2400" dirty="0"/>
          </a:p>
        </p:txBody>
      </p:sp>
      <p:sp>
        <p:nvSpPr>
          <p:cNvPr id="4" name="Content Placeholder 3">
            <a:extLst>
              <a:ext uri="{FF2B5EF4-FFF2-40B4-BE49-F238E27FC236}">
                <a16:creationId xmlns:a16="http://schemas.microsoft.com/office/drawing/2014/main" id="{F3F43B1E-7DEB-469E-B88E-213A27DC80D8}"/>
              </a:ext>
            </a:extLst>
          </p:cNvPr>
          <p:cNvSpPr>
            <a:spLocks noGrp="1"/>
          </p:cNvSpPr>
          <p:nvPr>
            <p:ph idx="13"/>
          </p:nvPr>
        </p:nvSpPr>
        <p:spPr>
          <a:xfrm>
            <a:off x="581191" y="3558378"/>
            <a:ext cx="11029615" cy="948308"/>
          </a:xfrm>
          <a:ln w="19050">
            <a:solidFill>
              <a:srgbClr val="8496B0"/>
            </a:solidFill>
          </a:ln>
        </p:spPr>
        <p:txBody>
          <a:bodyPr/>
          <a:lstStyle/>
          <a:p>
            <a:pPr marL="0" indent="0">
              <a:buNone/>
            </a:pPr>
            <a:r>
              <a:rPr lang="en-US" dirty="0"/>
              <a:t>[Respond here]</a:t>
            </a:r>
          </a:p>
        </p:txBody>
      </p:sp>
    </p:spTree>
    <p:extLst>
      <p:ext uri="{BB962C8B-B14F-4D97-AF65-F5344CB8AC3E}">
        <p14:creationId xmlns:p14="http://schemas.microsoft.com/office/powerpoint/2010/main" val="2719361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fb2f8cbafb_0_19"/>
          <p:cNvSpPr txBox="1">
            <a:spLocks noGrp="1"/>
          </p:cNvSpPr>
          <p:nvPr>
            <p:ph type="title"/>
          </p:nvPr>
        </p:nvSpPr>
        <p:spPr/>
        <p:txBody>
          <a:bodyPr/>
          <a:lstStyle/>
          <a:p>
            <a:pPr lvl="0"/>
            <a:r>
              <a:rPr lang="en-US" dirty="0"/>
              <a:t>Instructions for Prompt 3</a:t>
            </a:r>
          </a:p>
        </p:txBody>
      </p:sp>
      <p:sp>
        <p:nvSpPr>
          <p:cNvPr id="191" name="Google Shape;191;gfb2f8cbafb_0_19"/>
          <p:cNvSpPr txBox="1">
            <a:spLocks noGrp="1"/>
          </p:cNvSpPr>
          <p:nvPr>
            <p:ph idx="1"/>
          </p:nvPr>
        </p:nvSpPr>
        <p:spPr/>
        <p:txBody>
          <a:bodyPr>
            <a:normAutofit lnSpcReduction="10000"/>
          </a:bodyPr>
          <a:lstStyle/>
          <a:p>
            <a:pPr lvl="0"/>
            <a:r>
              <a:rPr lang="en-US" dirty="0"/>
              <a:t>If the LEA did not receive one-time federal funding to support recovery from the COVID-19 pandemic and the impacts of distance learning on students, provide this explanation.</a:t>
            </a:r>
          </a:p>
          <a:p>
            <a:pPr lvl="0"/>
            <a:r>
              <a:rPr lang="en-US" dirty="0"/>
              <a:t>Describe how and when the LEA engaged its educational partners on the use of one-time federal funds it received that are intended to support recovery from the COVID-19 pandemic and the impacts of distance learning on students. </a:t>
            </a:r>
          </a:p>
          <a:p>
            <a:pPr lvl="0"/>
            <a:r>
              <a:rPr lang="en-US" dirty="0"/>
              <a:t>The LEA is not required to describe engagement that has taken place related to state funds.</a:t>
            </a:r>
          </a:p>
          <a:p>
            <a:pPr lvl="0"/>
            <a:endParaRPr lang="en-US" dirty="0"/>
          </a:p>
        </p:txBody>
      </p:sp>
      <p:sp>
        <p:nvSpPr>
          <p:cNvPr id="2" name="Footer Placeholder 1">
            <a:extLst>
              <a:ext uri="{FF2B5EF4-FFF2-40B4-BE49-F238E27FC236}">
                <a16:creationId xmlns:a16="http://schemas.microsoft.com/office/drawing/2014/main" id="{1AAB00E4-845F-4E95-9DF1-32C97AD3DF90}"/>
              </a:ext>
            </a:extLst>
          </p:cNvPr>
          <p:cNvSpPr>
            <a:spLocks noGrp="1"/>
          </p:cNvSpPr>
          <p:nvPr>
            <p:ph type="ftr" sz="quarter" idx="11"/>
          </p:nvPr>
        </p:nvSpPr>
        <p:spPr/>
        <p:txBody>
          <a:bodyPr/>
          <a:lstStyle/>
          <a:p>
            <a:r>
              <a:rPr lang="en-US" dirty="0"/>
              <a:t>2021–22 Supplement</a:t>
            </a:r>
          </a:p>
        </p:txBody>
      </p:sp>
      <p:sp>
        <p:nvSpPr>
          <p:cNvPr id="192" name="Google Shape;192;gfb2f8cbafb_0_19"/>
          <p:cNvSpPr txBox="1">
            <a:spLocks noGrp="1"/>
          </p:cNvSpPr>
          <p:nvPr>
            <p:ph type="sldNum" sz="quarter" idx="12"/>
          </p:nvPr>
        </p:nvSpPr>
        <p:spPr/>
        <p:txBody>
          <a:bodyPr/>
          <a:lstStyle/>
          <a:p>
            <a:pPr lvl="0"/>
            <a:fld id="{00000000-1234-1234-1234-123412341234}" type="slidenum">
              <a:rPr lang="en-US" smtClean="0"/>
              <a:pPr lvl="0"/>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9E434-A098-47E1-9BB5-9D5E759B59FA}"/>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09FC3D90-4945-41FA-835E-5C2CE079540C}"/>
              </a:ext>
            </a:extLst>
          </p:cNvPr>
          <p:cNvSpPr>
            <a:spLocks noGrp="1"/>
          </p:cNvSpPr>
          <p:nvPr>
            <p:ph idx="1"/>
          </p:nvPr>
        </p:nvSpPr>
        <p:spPr/>
        <p:txBody>
          <a:bodyPr/>
          <a:lstStyle/>
          <a:p>
            <a:r>
              <a:rPr lang="en-US" dirty="0"/>
              <a:t>Please see the COVID-19 Relief Funding Summary Sheet web page at </a:t>
            </a:r>
            <a:r>
              <a:rPr lang="en-US" dirty="0">
                <a:solidFill>
                  <a:srgbClr val="1704A0"/>
                </a:solidFill>
                <a:hlinkClick r:id="rId2" tooltip="COVID-19 Relief Funding Summary Sheet web page">
                  <a:extLst>
                    <a:ext uri="{A12FA001-AC4F-418D-AE19-62706E023703}">
                      <ahyp:hlinkClr xmlns:ahyp="http://schemas.microsoft.com/office/drawing/2018/hyperlinkcolor" val="tx"/>
                    </a:ext>
                  </a:extLst>
                </a:hlinkClick>
              </a:rPr>
              <a:t>https://www.cde.ca.gov/fg/cr/relieffunds.asp</a:t>
            </a:r>
            <a:r>
              <a:rPr lang="en-US" dirty="0">
                <a:solidFill>
                  <a:srgbClr val="1704A0"/>
                </a:solidFill>
              </a:rPr>
              <a:t> </a:t>
            </a:r>
            <a:r>
              <a:rPr lang="en-US" dirty="0"/>
              <a:t>for a listing of COVID-19 relief funding.</a:t>
            </a:r>
          </a:p>
          <a:p>
            <a:r>
              <a:rPr lang="en-US" dirty="0"/>
              <a:t>The Federal Stimulus Funding web page (</a:t>
            </a:r>
            <a:r>
              <a:rPr lang="en-US" dirty="0">
                <a:solidFill>
                  <a:srgbClr val="1704A0"/>
                </a:solidFill>
                <a:hlinkClick r:id="rId3" tooltip="Federal Stimulus Funding web page">
                  <a:extLst>
                    <a:ext uri="{A12FA001-AC4F-418D-AE19-62706E023703}">
                      <ahyp:hlinkClr xmlns:ahyp="http://schemas.microsoft.com/office/drawing/2018/hyperlinkcolor" val="tx"/>
                    </a:ext>
                  </a:extLst>
                </a:hlinkClick>
              </a:rPr>
              <a:t>https://www.cde.ca.gov/fg/cr/</a:t>
            </a:r>
            <a:r>
              <a:rPr lang="en-US" dirty="0"/>
              <a:t>) provides additional information about COVID-19 relief funding. </a:t>
            </a:r>
          </a:p>
          <a:p>
            <a:r>
              <a:rPr lang="en-US" dirty="0"/>
              <a:t>Remember that there is flexibility to reference information provided in other planning documents.</a:t>
            </a:r>
          </a:p>
        </p:txBody>
      </p:sp>
      <p:sp>
        <p:nvSpPr>
          <p:cNvPr id="4" name="Footer Placeholder 3">
            <a:extLst>
              <a:ext uri="{FF2B5EF4-FFF2-40B4-BE49-F238E27FC236}">
                <a16:creationId xmlns:a16="http://schemas.microsoft.com/office/drawing/2014/main" id="{F7111095-C01A-4853-AB97-6BC986DF5B56}"/>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E3766D29-9C2C-4C69-AE76-C41ED6C04CF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29</a:t>
            </a:fld>
            <a:endParaRPr lang="en-US" dirty="0"/>
          </a:p>
        </p:txBody>
      </p:sp>
    </p:spTree>
    <p:extLst>
      <p:ext uri="{BB962C8B-B14F-4D97-AF65-F5344CB8AC3E}">
        <p14:creationId xmlns:p14="http://schemas.microsoft.com/office/powerpoint/2010/main" val="223319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
          <p:cNvSpPr txBox="1">
            <a:spLocks noGrp="1"/>
          </p:cNvSpPr>
          <p:nvPr>
            <p:ph type="title"/>
          </p:nvPr>
        </p:nvSpPr>
        <p:spPr/>
        <p:txBody>
          <a:bodyPr/>
          <a:lstStyle/>
          <a:p>
            <a:pPr lvl="0"/>
            <a:r>
              <a:rPr lang="en-US" dirty="0"/>
              <a:t>Background (1)</a:t>
            </a:r>
          </a:p>
        </p:txBody>
      </p:sp>
      <p:sp>
        <p:nvSpPr>
          <p:cNvPr id="120" name="Google Shape;120;p2"/>
          <p:cNvSpPr txBox="1">
            <a:spLocks noGrp="1"/>
          </p:cNvSpPr>
          <p:nvPr>
            <p:ph idx="1"/>
          </p:nvPr>
        </p:nvSpPr>
        <p:spPr/>
        <p:txBody>
          <a:bodyPr/>
          <a:lstStyle/>
          <a:p>
            <a:pPr lvl="0"/>
            <a:r>
              <a:rPr lang="en-US" dirty="0"/>
              <a:t>California's 2021 Budget Act, along with other historic state and federal acts, have provided local educational agencies (LEAs) with significant increase in funding to support students, teachers, staff, and their communities in recovering from the COVID-19 pandemic and to address the impacts of distance learning on students.</a:t>
            </a:r>
          </a:p>
          <a:p>
            <a:pPr lvl="0"/>
            <a:endParaRPr lang="en-US" dirty="0"/>
          </a:p>
          <a:p>
            <a:pPr lvl="0"/>
            <a:endParaRPr lang="en-US" dirty="0"/>
          </a:p>
        </p:txBody>
      </p:sp>
      <p:sp>
        <p:nvSpPr>
          <p:cNvPr id="5" name="Footer Placeholder 4">
            <a:extLst>
              <a:ext uri="{FF2B5EF4-FFF2-40B4-BE49-F238E27FC236}">
                <a16:creationId xmlns:a16="http://schemas.microsoft.com/office/drawing/2014/main" id="{7F149187-A0CE-4354-BC84-804CB1209B5C}"/>
              </a:ext>
            </a:extLst>
          </p:cNvPr>
          <p:cNvSpPr>
            <a:spLocks noGrp="1"/>
          </p:cNvSpPr>
          <p:nvPr>
            <p:ph type="ftr" sz="quarter" idx="11"/>
          </p:nvPr>
        </p:nvSpPr>
        <p:spPr/>
        <p:txBody>
          <a:bodyPr/>
          <a:lstStyle/>
          <a:p>
            <a:r>
              <a:rPr lang="en-US" dirty="0"/>
              <a:t>2021–22 Supplement</a:t>
            </a:r>
          </a:p>
        </p:txBody>
      </p:sp>
      <p:sp>
        <p:nvSpPr>
          <p:cNvPr id="121" name="Google Shape;121;p2"/>
          <p:cNvSpPr txBox="1">
            <a:spLocks noGrp="1"/>
          </p:cNvSpPr>
          <p:nvPr>
            <p:ph type="sldNum" sz="quarter" idx="12"/>
          </p:nvPr>
        </p:nvSpPr>
        <p:spPr/>
        <p:txBody>
          <a:bodyPr/>
          <a:lstStyle/>
          <a:p>
            <a:pPr lvl="0"/>
            <a:fld id="{00000000-1234-1234-1234-123412341234}" type="slidenum">
              <a:rPr lang="en-US" smtClean="0"/>
              <a:pPr lvl="0"/>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fb2f8cbafb_0_25"/>
          <p:cNvSpPr txBox="1">
            <a:spLocks noGrp="1"/>
          </p:cNvSpPr>
          <p:nvPr>
            <p:ph type="title"/>
          </p:nvPr>
        </p:nvSpPr>
        <p:spPr/>
        <p:txBody>
          <a:bodyPr/>
          <a:lstStyle/>
          <a:p>
            <a:pPr lvl="0"/>
            <a:r>
              <a:rPr lang="en-US" dirty="0"/>
              <a:t>Prompt 4</a:t>
            </a:r>
          </a:p>
        </p:txBody>
      </p:sp>
      <p:sp>
        <p:nvSpPr>
          <p:cNvPr id="3" name="Content Placeholder 2">
            <a:extLst>
              <a:ext uri="{FF2B5EF4-FFF2-40B4-BE49-F238E27FC236}">
                <a16:creationId xmlns:a16="http://schemas.microsoft.com/office/drawing/2014/main" id="{9C8A2A04-9081-46B5-A28B-312535398622}"/>
              </a:ext>
            </a:extLst>
          </p:cNvPr>
          <p:cNvSpPr>
            <a:spLocks noGrp="1"/>
          </p:cNvSpPr>
          <p:nvPr>
            <p:ph idx="1"/>
          </p:nvPr>
        </p:nvSpPr>
        <p:spPr>
          <a:solidFill>
            <a:srgbClr val="D9E2F3"/>
          </a:solidFill>
        </p:spPr>
        <p:txBody>
          <a:bodyPr/>
          <a:lstStyle/>
          <a:p>
            <a:pPr marL="0" indent="0">
              <a:buNone/>
            </a:pPr>
            <a:r>
              <a:rPr lang="en-US" dirty="0"/>
              <a:t>A description of how the LEA is the implementing the federal American Rescue Plan Act and federal Elementary and Secondary School Emergency Relief expenditure plan, and the successes and challenges experienced during implementation.</a:t>
            </a:r>
          </a:p>
        </p:txBody>
      </p:sp>
      <p:sp>
        <p:nvSpPr>
          <p:cNvPr id="2" name="Footer Placeholder 1">
            <a:extLst>
              <a:ext uri="{FF2B5EF4-FFF2-40B4-BE49-F238E27FC236}">
                <a16:creationId xmlns:a16="http://schemas.microsoft.com/office/drawing/2014/main" id="{56677A9E-BF0F-4DCD-9E3E-B84354655396}"/>
              </a:ext>
            </a:extLst>
          </p:cNvPr>
          <p:cNvSpPr>
            <a:spLocks noGrp="1"/>
          </p:cNvSpPr>
          <p:nvPr>
            <p:ph type="ftr" sz="quarter" idx="11"/>
          </p:nvPr>
        </p:nvSpPr>
        <p:spPr/>
        <p:txBody>
          <a:bodyPr/>
          <a:lstStyle/>
          <a:p>
            <a:r>
              <a:rPr lang="en-US" dirty="0"/>
              <a:t>2021–22 Supplement</a:t>
            </a:r>
          </a:p>
        </p:txBody>
      </p:sp>
      <p:sp>
        <p:nvSpPr>
          <p:cNvPr id="198" name="Google Shape;198;gfb2f8cbafb_0_25"/>
          <p:cNvSpPr txBox="1">
            <a:spLocks noGrp="1"/>
          </p:cNvSpPr>
          <p:nvPr>
            <p:ph type="sldNum" sz="quarter" idx="12"/>
          </p:nvPr>
        </p:nvSpPr>
        <p:spPr/>
        <p:txBody>
          <a:bodyPr/>
          <a:lstStyle/>
          <a:p>
            <a:pPr lvl="0"/>
            <a:fld id="{00000000-1234-1234-1234-123412341234}" type="slidenum">
              <a:rPr lang="en-US" smtClean="0"/>
              <a:pPr lvl="0"/>
              <a:t>30</a:t>
            </a:fld>
            <a:endParaRPr lang="en-US" dirty="0"/>
          </a:p>
        </p:txBody>
      </p:sp>
      <p:sp>
        <p:nvSpPr>
          <p:cNvPr id="4" name="Content Placeholder 3">
            <a:extLst>
              <a:ext uri="{FF2B5EF4-FFF2-40B4-BE49-F238E27FC236}">
                <a16:creationId xmlns:a16="http://schemas.microsoft.com/office/drawing/2014/main" id="{0F441C38-5278-4FAD-B6DB-2941E1806825}"/>
              </a:ext>
            </a:extLst>
          </p:cNvPr>
          <p:cNvSpPr>
            <a:spLocks noGrp="1"/>
          </p:cNvSpPr>
          <p:nvPr>
            <p:ph idx="13"/>
          </p:nvPr>
        </p:nvSpPr>
        <p:spPr>
          <a:xfrm>
            <a:off x="580147" y="4006248"/>
            <a:ext cx="11029615" cy="1013800"/>
          </a:xfrm>
          <a:ln w="19050">
            <a:solidFill>
              <a:srgbClr val="8496B0"/>
            </a:solidFill>
          </a:ln>
        </p:spPr>
        <p:txBody>
          <a:bodyPr/>
          <a:lstStyle/>
          <a:p>
            <a:pPr marL="0" indent="0">
              <a:buNone/>
            </a:pPr>
            <a:r>
              <a:rPr lang="en-US" dirty="0"/>
              <a:t>[Respond here]</a:t>
            </a:r>
          </a:p>
        </p:txBody>
      </p:sp>
    </p:spTree>
    <p:extLst>
      <p:ext uri="{BB962C8B-B14F-4D97-AF65-F5344CB8AC3E}">
        <p14:creationId xmlns:p14="http://schemas.microsoft.com/office/powerpoint/2010/main" val="1185691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fb2f8cbafb_0_31"/>
          <p:cNvSpPr txBox="1">
            <a:spLocks noGrp="1"/>
          </p:cNvSpPr>
          <p:nvPr>
            <p:ph type="title"/>
          </p:nvPr>
        </p:nvSpPr>
        <p:spPr/>
        <p:txBody>
          <a:bodyPr/>
          <a:lstStyle/>
          <a:p>
            <a:pPr lvl="0"/>
            <a:r>
              <a:rPr lang="en-US" dirty="0"/>
              <a:t>Instructions for Prompt 4</a:t>
            </a:r>
          </a:p>
        </p:txBody>
      </p:sp>
      <p:sp>
        <p:nvSpPr>
          <p:cNvPr id="205" name="Google Shape;205;gfb2f8cbafb_0_31"/>
          <p:cNvSpPr txBox="1">
            <a:spLocks noGrp="1"/>
          </p:cNvSpPr>
          <p:nvPr>
            <p:ph idx="1"/>
          </p:nvPr>
        </p:nvSpPr>
        <p:spPr/>
        <p:txBody>
          <a:bodyPr/>
          <a:lstStyle/>
          <a:p>
            <a:pPr lvl="0"/>
            <a:r>
              <a:rPr lang="en-US" dirty="0">
                <a:sym typeface="Calibri"/>
              </a:rPr>
              <a:t>If an LEA does not receive Elementary and Secondary School Emergency Relief (ESSER) III funding, provide this explanation.</a:t>
            </a:r>
          </a:p>
          <a:p>
            <a:pPr lvl="0"/>
            <a:r>
              <a:rPr lang="en-US" dirty="0">
                <a:sym typeface="Calibri"/>
              </a:rPr>
              <a:t>Describe the LEA’s implementation of its efforts to maintain the health and safety of students, educators, and other staff and ensure the continuity of services, and its implementation of the federal ESSER III expenditure plan to date, including successes and challenges.</a:t>
            </a:r>
          </a:p>
          <a:p>
            <a:pPr lvl="0"/>
            <a:endParaRPr lang="en-US" dirty="0"/>
          </a:p>
        </p:txBody>
      </p:sp>
      <p:sp>
        <p:nvSpPr>
          <p:cNvPr id="2" name="Footer Placeholder 1">
            <a:extLst>
              <a:ext uri="{FF2B5EF4-FFF2-40B4-BE49-F238E27FC236}">
                <a16:creationId xmlns:a16="http://schemas.microsoft.com/office/drawing/2014/main" id="{DDEF7A81-9CC5-402B-AE7F-A03F19DCBA77}"/>
              </a:ext>
            </a:extLst>
          </p:cNvPr>
          <p:cNvSpPr>
            <a:spLocks noGrp="1"/>
          </p:cNvSpPr>
          <p:nvPr>
            <p:ph type="ftr" sz="quarter" idx="11"/>
          </p:nvPr>
        </p:nvSpPr>
        <p:spPr/>
        <p:txBody>
          <a:bodyPr/>
          <a:lstStyle/>
          <a:p>
            <a:r>
              <a:rPr lang="en-US" dirty="0"/>
              <a:t>2021–22 Supplement</a:t>
            </a:r>
          </a:p>
        </p:txBody>
      </p:sp>
      <p:sp>
        <p:nvSpPr>
          <p:cNvPr id="206" name="Google Shape;206;gfb2f8cbafb_0_31"/>
          <p:cNvSpPr txBox="1">
            <a:spLocks noGrp="1"/>
          </p:cNvSpPr>
          <p:nvPr>
            <p:ph type="sldNum" sz="quarter" idx="12"/>
          </p:nvPr>
        </p:nvSpPr>
        <p:spPr/>
        <p:txBody>
          <a:bodyPr/>
          <a:lstStyle/>
          <a:p>
            <a:pPr lvl="0"/>
            <a:fld id="{00000000-1234-1234-1234-123412341234}" type="slidenum">
              <a:rPr lang="en-US" smtClean="0"/>
              <a:pPr lvl="0"/>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fb2f8cbafb_0_37"/>
          <p:cNvSpPr txBox="1">
            <a:spLocks noGrp="1"/>
          </p:cNvSpPr>
          <p:nvPr>
            <p:ph type="title"/>
          </p:nvPr>
        </p:nvSpPr>
        <p:spPr/>
        <p:txBody>
          <a:bodyPr/>
          <a:lstStyle/>
          <a:p>
            <a:pPr lvl="0"/>
            <a:r>
              <a:rPr lang="en-US" dirty="0"/>
              <a:t>Prompt 5</a:t>
            </a:r>
          </a:p>
        </p:txBody>
      </p:sp>
      <p:sp>
        <p:nvSpPr>
          <p:cNvPr id="3" name="Content Placeholder 2">
            <a:extLst>
              <a:ext uri="{FF2B5EF4-FFF2-40B4-BE49-F238E27FC236}">
                <a16:creationId xmlns:a16="http://schemas.microsoft.com/office/drawing/2014/main" id="{7452E121-E9F5-4EFA-AC5C-CD18F16E9961}"/>
              </a:ext>
            </a:extLst>
          </p:cNvPr>
          <p:cNvSpPr>
            <a:spLocks noGrp="1"/>
          </p:cNvSpPr>
          <p:nvPr>
            <p:ph idx="1"/>
          </p:nvPr>
        </p:nvSpPr>
        <p:spPr>
          <a:xfrm>
            <a:off x="581192" y="2180497"/>
            <a:ext cx="11029615" cy="1248503"/>
          </a:xfrm>
          <a:solidFill>
            <a:srgbClr val="D9E2F3"/>
          </a:solidFill>
        </p:spPr>
        <p:txBody>
          <a:bodyPr/>
          <a:lstStyle/>
          <a:p>
            <a:pPr marL="0" indent="0">
              <a:buNone/>
            </a:pPr>
            <a:r>
              <a:rPr lang="en-US" dirty="0"/>
              <a:t>A description of how the LEA is using its fiscal resources received for the 2021–22 school year in a manner that is consistent with the applicable plans and is aligned with the LEA’s 2021–22 LCAP and Annual Update.</a:t>
            </a:r>
          </a:p>
        </p:txBody>
      </p:sp>
      <p:sp>
        <p:nvSpPr>
          <p:cNvPr id="2" name="Footer Placeholder 1">
            <a:extLst>
              <a:ext uri="{FF2B5EF4-FFF2-40B4-BE49-F238E27FC236}">
                <a16:creationId xmlns:a16="http://schemas.microsoft.com/office/drawing/2014/main" id="{5E337BE3-28B8-492B-B77F-83542C783EB1}"/>
              </a:ext>
            </a:extLst>
          </p:cNvPr>
          <p:cNvSpPr>
            <a:spLocks noGrp="1"/>
          </p:cNvSpPr>
          <p:nvPr>
            <p:ph type="ftr" sz="quarter" idx="11"/>
          </p:nvPr>
        </p:nvSpPr>
        <p:spPr/>
        <p:txBody>
          <a:bodyPr/>
          <a:lstStyle/>
          <a:p>
            <a:r>
              <a:rPr lang="en-US" dirty="0"/>
              <a:t>2021–22 Supplement</a:t>
            </a:r>
          </a:p>
        </p:txBody>
      </p:sp>
      <p:sp>
        <p:nvSpPr>
          <p:cNvPr id="212" name="Google Shape;212;gfb2f8cbafb_0_37"/>
          <p:cNvSpPr txBox="1">
            <a:spLocks noGrp="1"/>
          </p:cNvSpPr>
          <p:nvPr>
            <p:ph type="sldNum" sz="quarter" idx="12"/>
          </p:nvPr>
        </p:nvSpPr>
        <p:spPr/>
        <p:txBody>
          <a:bodyPr/>
          <a:lstStyle/>
          <a:p>
            <a:pPr lvl="0"/>
            <a:fld id="{00000000-1234-1234-1234-123412341234}" type="slidenum">
              <a:rPr lang="en-US" smtClean="0"/>
              <a:pPr lvl="0"/>
              <a:t>32</a:t>
            </a:fld>
            <a:endParaRPr lang="en-US" dirty="0"/>
          </a:p>
        </p:txBody>
      </p:sp>
      <p:sp>
        <p:nvSpPr>
          <p:cNvPr id="4" name="Content Placeholder 3">
            <a:extLst>
              <a:ext uri="{FF2B5EF4-FFF2-40B4-BE49-F238E27FC236}">
                <a16:creationId xmlns:a16="http://schemas.microsoft.com/office/drawing/2014/main" id="{015A94B4-B4A5-4B06-BF2C-25C83719E6E5}"/>
              </a:ext>
            </a:extLst>
          </p:cNvPr>
          <p:cNvSpPr>
            <a:spLocks noGrp="1"/>
          </p:cNvSpPr>
          <p:nvPr>
            <p:ph idx="13"/>
          </p:nvPr>
        </p:nvSpPr>
        <p:spPr>
          <a:xfrm>
            <a:off x="581192" y="3558379"/>
            <a:ext cx="11029615" cy="1041613"/>
          </a:xfrm>
          <a:ln w="19050">
            <a:solidFill>
              <a:srgbClr val="8496B0"/>
            </a:solidFill>
          </a:ln>
        </p:spPr>
        <p:txBody>
          <a:bodyPr/>
          <a:lstStyle/>
          <a:p>
            <a:pPr marL="0" indent="0">
              <a:buNone/>
            </a:pPr>
            <a:r>
              <a:rPr lang="en-US" dirty="0"/>
              <a:t>[Respond here]</a:t>
            </a:r>
          </a:p>
        </p:txBody>
      </p:sp>
    </p:spTree>
    <p:extLst>
      <p:ext uri="{BB962C8B-B14F-4D97-AF65-F5344CB8AC3E}">
        <p14:creationId xmlns:p14="http://schemas.microsoft.com/office/powerpoint/2010/main" val="1550580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fb2f8cbafb_0_42"/>
          <p:cNvSpPr txBox="1">
            <a:spLocks noGrp="1"/>
          </p:cNvSpPr>
          <p:nvPr>
            <p:ph type="title"/>
          </p:nvPr>
        </p:nvSpPr>
        <p:spPr/>
        <p:txBody>
          <a:bodyPr/>
          <a:lstStyle/>
          <a:p>
            <a:pPr lvl="0"/>
            <a:r>
              <a:rPr lang="en-US" dirty="0"/>
              <a:t>Instructions for Prompt 5</a:t>
            </a:r>
          </a:p>
        </p:txBody>
      </p:sp>
      <p:sp>
        <p:nvSpPr>
          <p:cNvPr id="219" name="Google Shape;219;gfb2f8cbafb_0_42"/>
          <p:cNvSpPr txBox="1">
            <a:spLocks noGrp="1"/>
          </p:cNvSpPr>
          <p:nvPr>
            <p:ph idx="1"/>
          </p:nvPr>
        </p:nvSpPr>
        <p:spPr/>
        <p:txBody>
          <a:bodyPr/>
          <a:lstStyle/>
          <a:p>
            <a:pPr lvl="0"/>
            <a:r>
              <a:rPr lang="en-US" dirty="0">
                <a:sym typeface="Calibri"/>
              </a:rPr>
              <a:t>Summarize how the LEA is using its fiscal resources received for the 2021–22 school year to implement the requirements of applicable plans in a manner that is aligned with the LEA’s 2021–22 LCAP. </a:t>
            </a:r>
          </a:p>
          <a:p>
            <a:pPr lvl="0"/>
            <a:r>
              <a:rPr lang="en-US" dirty="0">
                <a:sym typeface="Calibri"/>
              </a:rPr>
              <a:t>For purposes of responding to this prompt “applicable plans” include the Safe Return to In-Person Instruction and Continuity of Services Plan and the ESSER III Expenditure Plan. </a:t>
            </a:r>
            <a:endParaRPr lang="en-US" dirty="0"/>
          </a:p>
          <a:p>
            <a:pPr lvl="0"/>
            <a:endParaRPr lang="en-US" dirty="0"/>
          </a:p>
        </p:txBody>
      </p:sp>
      <p:sp>
        <p:nvSpPr>
          <p:cNvPr id="2" name="Footer Placeholder 1">
            <a:extLst>
              <a:ext uri="{FF2B5EF4-FFF2-40B4-BE49-F238E27FC236}">
                <a16:creationId xmlns:a16="http://schemas.microsoft.com/office/drawing/2014/main" id="{0C11363B-EAE9-4D94-B780-FB4BCEC82671}"/>
              </a:ext>
            </a:extLst>
          </p:cNvPr>
          <p:cNvSpPr>
            <a:spLocks noGrp="1"/>
          </p:cNvSpPr>
          <p:nvPr>
            <p:ph type="ftr" sz="quarter" idx="11"/>
          </p:nvPr>
        </p:nvSpPr>
        <p:spPr/>
        <p:txBody>
          <a:bodyPr/>
          <a:lstStyle/>
          <a:p>
            <a:r>
              <a:rPr lang="en-US" dirty="0"/>
              <a:t>2021–22 Supplement</a:t>
            </a:r>
          </a:p>
        </p:txBody>
      </p:sp>
      <p:sp>
        <p:nvSpPr>
          <p:cNvPr id="220" name="Google Shape;220;gfb2f8cbafb_0_42"/>
          <p:cNvSpPr txBox="1">
            <a:spLocks noGrp="1"/>
          </p:cNvSpPr>
          <p:nvPr>
            <p:ph type="sldNum" sz="quarter" idx="12"/>
          </p:nvPr>
        </p:nvSpPr>
        <p:spPr/>
        <p:txBody>
          <a:bodyPr/>
          <a:lstStyle/>
          <a:p>
            <a:pPr lvl="0"/>
            <a:fld id="{00000000-1234-1234-1234-123412341234}" type="slidenum">
              <a:rPr lang="en-US" smtClean="0"/>
              <a:pPr lvl="0"/>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C6C9-078E-4292-A43D-232E0702583B}"/>
              </a:ext>
            </a:extLst>
          </p:cNvPr>
          <p:cNvSpPr>
            <a:spLocks noGrp="1"/>
          </p:cNvSpPr>
          <p:nvPr>
            <p:ph type="title"/>
          </p:nvPr>
        </p:nvSpPr>
        <p:spPr/>
        <p:txBody>
          <a:bodyPr/>
          <a:lstStyle/>
          <a:p>
            <a:r>
              <a:rPr lang="en-US" dirty="0"/>
              <a:t>Responding to Prompt 5</a:t>
            </a:r>
          </a:p>
        </p:txBody>
      </p:sp>
      <p:sp>
        <p:nvSpPr>
          <p:cNvPr id="3" name="Content Placeholder 2">
            <a:extLst>
              <a:ext uri="{FF2B5EF4-FFF2-40B4-BE49-F238E27FC236}">
                <a16:creationId xmlns:a16="http://schemas.microsoft.com/office/drawing/2014/main" id="{4E877F88-5358-4057-91E3-3986C013FCBD}"/>
              </a:ext>
            </a:extLst>
          </p:cNvPr>
          <p:cNvSpPr>
            <a:spLocks noGrp="1"/>
          </p:cNvSpPr>
          <p:nvPr>
            <p:ph idx="1"/>
          </p:nvPr>
        </p:nvSpPr>
        <p:spPr>
          <a:xfrm>
            <a:off x="581192" y="2180496"/>
            <a:ext cx="11029615" cy="3550603"/>
          </a:xfrm>
        </p:spPr>
        <p:txBody>
          <a:bodyPr>
            <a:normAutofit/>
          </a:bodyPr>
          <a:lstStyle/>
          <a:p>
            <a:r>
              <a:rPr lang="en-US" dirty="0"/>
              <a:t>One of the functions of the LCAP is to support comprehensive strategic planning. Through the LCAP development process an LEA identifies specific needs through data analysis and engagement with the LEA’s educational partners and outlines its plan for addressing those needs in its LCAP.</a:t>
            </a:r>
          </a:p>
          <a:p>
            <a:r>
              <a:rPr lang="en-US" dirty="0"/>
              <a:t>In light of this, prompt 5 asks the LEA to explain how it has coordinated the planning and implementation of requirements for funds received through the 2021 Budget Act with the implementation of its LCAP in a way that not only meets requirements but also makes the most of the available funding to maximize the improvement of outcomes for students. </a:t>
            </a:r>
          </a:p>
        </p:txBody>
      </p:sp>
      <p:sp>
        <p:nvSpPr>
          <p:cNvPr id="4" name="Footer Placeholder 3">
            <a:extLst>
              <a:ext uri="{FF2B5EF4-FFF2-40B4-BE49-F238E27FC236}">
                <a16:creationId xmlns:a16="http://schemas.microsoft.com/office/drawing/2014/main" id="{0FA5C1A6-77CA-4828-B9DF-03C797AEA8B8}"/>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FE4DD6C1-BDDD-4425-B142-B0A255E812E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34</a:t>
            </a:fld>
            <a:endParaRPr lang="en-US" dirty="0"/>
          </a:p>
        </p:txBody>
      </p:sp>
    </p:spTree>
    <p:extLst>
      <p:ext uri="{BB962C8B-B14F-4D97-AF65-F5344CB8AC3E}">
        <p14:creationId xmlns:p14="http://schemas.microsoft.com/office/powerpoint/2010/main" val="3490274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B351B-D259-4E26-B527-47D9CFE2FA2C}"/>
              </a:ext>
            </a:extLst>
          </p:cNvPr>
          <p:cNvSpPr>
            <a:spLocks noGrp="1"/>
          </p:cNvSpPr>
          <p:nvPr>
            <p:ph type="title"/>
          </p:nvPr>
        </p:nvSpPr>
        <p:spPr/>
        <p:txBody>
          <a:bodyPr/>
          <a:lstStyle/>
          <a:p>
            <a:r>
              <a:rPr lang="en-US" dirty="0"/>
              <a:t>Inclusion in the 2022–23 LCAP</a:t>
            </a:r>
          </a:p>
        </p:txBody>
      </p:sp>
      <p:sp>
        <p:nvSpPr>
          <p:cNvPr id="3" name="Content Placeholder 2">
            <a:extLst>
              <a:ext uri="{FF2B5EF4-FFF2-40B4-BE49-F238E27FC236}">
                <a16:creationId xmlns:a16="http://schemas.microsoft.com/office/drawing/2014/main" id="{33F828DE-8FB1-4F5B-ABF5-330E8095DB4B}"/>
              </a:ext>
            </a:extLst>
          </p:cNvPr>
          <p:cNvSpPr>
            <a:spLocks noGrp="1"/>
          </p:cNvSpPr>
          <p:nvPr>
            <p:ph idx="1"/>
          </p:nvPr>
        </p:nvSpPr>
        <p:spPr>
          <a:xfrm>
            <a:off x="581192" y="1930400"/>
            <a:ext cx="11029615" cy="4021411"/>
          </a:xfrm>
        </p:spPr>
        <p:txBody>
          <a:bodyPr>
            <a:noAutofit/>
          </a:bodyPr>
          <a:lstStyle/>
          <a:p>
            <a:r>
              <a:rPr lang="en-US" dirty="0"/>
              <a:t>The 2021–22 Supplement is considered part of the 2022–23 LCAP for the purposes of adoption, review, and approval, and must be included with the LCAP as follows:</a:t>
            </a:r>
          </a:p>
          <a:p>
            <a:pPr lvl="1">
              <a:spcBef>
                <a:spcPts val="0"/>
              </a:spcBef>
              <a:spcAft>
                <a:spcPts val="0"/>
              </a:spcAft>
            </a:pPr>
            <a:r>
              <a:rPr lang="en-US" dirty="0"/>
              <a:t>The 2022–23 Budget Overview for Parents</a:t>
            </a:r>
          </a:p>
          <a:p>
            <a:pPr lvl="1">
              <a:spcBef>
                <a:spcPts val="0"/>
              </a:spcBef>
              <a:spcAft>
                <a:spcPts val="0"/>
              </a:spcAft>
            </a:pPr>
            <a:r>
              <a:rPr lang="en-US" dirty="0"/>
              <a:t>The 2021–22 Supplement</a:t>
            </a:r>
          </a:p>
          <a:p>
            <a:pPr lvl="1">
              <a:spcBef>
                <a:spcPts val="0"/>
              </a:spcBef>
              <a:spcAft>
                <a:spcPts val="0"/>
              </a:spcAft>
            </a:pPr>
            <a:r>
              <a:rPr lang="en-US" dirty="0"/>
              <a:t>The 2022–23 LCAP</a:t>
            </a:r>
          </a:p>
          <a:p>
            <a:pPr lvl="1">
              <a:spcBef>
                <a:spcPts val="0"/>
              </a:spcBef>
              <a:spcAft>
                <a:spcPts val="0"/>
              </a:spcAft>
            </a:pPr>
            <a:r>
              <a:rPr lang="en-US" dirty="0"/>
              <a:t>The Action Tables for the 2022–23 LCAP</a:t>
            </a:r>
          </a:p>
          <a:p>
            <a:pPr lvl="1">
              <a:spcBef>
                <a:spcPts val="0"/>
              </a:spcBef>
              <a:spcAft>
                <a:spcPts val="0"/>
              </a:spcAft>
            </a:pPr>
            <a:r>
              <a:rPr lang="en-US" dirty="0"/>
              <a:t>The Instructions for the LCAP Template</a:t>
            </a:r>
          </a:p>
          <a:p>
            <a:r>
              <a:rPr lang="en-US" dirty="0"/>
              <a:t>The 2021–22 Supplement will be submitted with the LEA’s 2022–23 LCAP as part of the review and approval process.</a:t>
            </a:r>
          </a:p>
        </p:txBody>
      </p:sp>
      <p:sp>
        <p:nvSpPr>
          <p:cNvPr id="4" name="Footer Placeholder 3">
            <a:extLst>
              <a:ext uri="{FF2B5EF4-FFF2-40B4-BE49-F238E27FC236}">
                <a16:creationId xmlns:a16="http://schemas.microsoft.com/office/drawing/2014/main" id="{BAB44930-5834-4693-914C-B8A3BF1F0F5C}"/>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93F3B662-B256-4927-B04F-D08EAD1014E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35</a:t>
            </a:fld>
            <a:endParaRPr lang="en-US" dirty="0"/>
          </a:p>
        </p:txBody>
      </p:sp>
    </p:spTree>
    <p:extLst>
      <p:ext uri="{BB962C8B-B14F-4D97-AF65-F5344CB8AC3E}">
        <p14:creationId xmlns:p14="http://schemas.microsoft.com/office/powerpoint/2010/main" val="4010685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D8DE7-7A72-4D61-A55D-01C38C027FF0}"/>
              </a:ext>
            </a:extLst>
          </p:cNvPr>
          <p:cNvSpPr>
            <a:spLocks noGrp="1"/>
          </p:cNvSpPr>
          <p:nvPr>
            <p:ph type="title"/>
          </p:nvPr>
        </p:nvSpPr>
        <p:spPr/>
        <p:txBody>
          <a:bodyPr/>
          <a:lstStyle/>
          <a:p>
            <a:r>
              <a:rPr lang="en-US" dirty="0"/>
              <a:t>Inclusion in the 2022–23 LCAP (Continued)</a:t>
            </a:r>
          </a:p>
        </p:txBody>
      </p:sp>
      <p:sp>
        <p:nvSpPr>
          <p:cNvPr id="3" name="Content Placeholder 2">
            <a:extLst>
              <a:ext uri="{FF2B5EF4-FFF2-40B4-BE49-F238E27FC236}">
                <a16:creationId xmlns:a16="http://schemas.microsoft.com/office/drawing/2014/main" id="{C8C33DA4-B08B-42C6-9398-AB39C6338F07}"/>
              </a:ext>
            </a:extLst>
          </p:cNvPr>
          <p:cNvSpPr>
            <a:spLocks noGrp="1"/>
          </p:cNvSpPr>
          <p:nvPr>
            <p:ph idx="1"/>
          </p:nvPr>
        </p:nvSpPr>
        <p:spPr/>
        <p:txBody>
          <a:bodyPr/>
          <a:lstStyle/>
          <a:p>
            <a:r>
              <a:rPr lang="en-US" dirty="0"/>
              <a:t>As the 2021–22 Supplement is part of a point-in-time report to the governing board or body and the LEA, it will not be revised prior to being included in the 2022–23 LCAP.</a:t>
            </a:r>
          </a:p>
          <a:p>
            <a:r>
              <a:rPr lang="en-US" dirty="0"/>
              <a:t>Only the 2021–22 Supplement will be included as part of the 2022–23 LCAP. The </a:t>
            </a:r>
          </a:p>
        </p:txBody>
      </p:sp>
      <p:sp>
        <p:nvSpPr>
          <p:cNvPr id="4" name="Footer Placeholder 3">
            <a:extLst>
              <a:ext uri="{FF2B5EF4-FFF2-40B4-BE49-F238E27FC236}">
                <a16:creationId xmlns:a16="http://schemas.microsoft.com/office/drawing/2014/main" id="{220E9607-2524-4C54-BE50-AE6C57E5F91E}"/>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1E6FB1F9-27BC-456E-8140-B10036D0D21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36</a:t>
            </a:fld>
            <a:endParaRPr lang="en-US" dirty="0"/>
          </a:p>
        </p:txBody>
      </p:sp>
    </p:spTree>
    <p:extLst>
      <p:ext uri="{BB962C8B-B14F-4D97-AF65-F5344CB8AC3E}">
        <p14:creationId xmlns:p14="http://schemas.microsoft.com/office/powerpoint/2010/main" val="3334276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799C-E06B-41A3-B585-FBD7E5A29942}"/>
              </a:ext>
            </a:extLst>
          </p:cNvPr>
          <p:cNvSpPr>
            <a:spLocks noGrp="1"/>
          </p:cNvSpPr>
          <p:nvPr>
            <p:ph type="title"/>
          </p:nvPr>
        </p:nvSpPr>
        <p:spPr/>
        <p:txBody>
          <a:bodyPr/>
          <a:lstStyle/>
          <a:p>
            <a:r>
              <a:rPr lang="en-US" dirty="0"/>
              <a:t>Timeline for the 2021–22 Supplement</a:t>
            </a:r>
          </a:p>
        </p:txBody>
      </p:sp>
      <p:sp>
        <p:nvSpPr>
          <p:cNvPr id="4" name="Footer Placeholder 3">
            <a:extLst>
              <a:ext uri="{FF2B5EF4-FFF2-40B4-BE49-F238E27FC236}">
                <a16:creationId xmlns:a16="http://schemas.microsoft.com/office/drawing/2014/main" id="{76E4F21F-6F0B-4644-8049-F64402453FEE}"/>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A0689074-F018-4B30-B90F-1B310F20E39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37</a:t>
            </a:fld>
            <a:endParaRPr lang="en-US" dirty="0"/>
          </a:p>
        </p:txBody>
      </p:sp>
      <p:sp>
        <p:nvSpPr>
          <p:cNvPr id="3" name="Content Placeholder 2">
            <a:extLst>
              <a:ext uri="{FF2B5EF4-FFF2-40B4-BE49-F238E27FC236}">
                <a16:creationId xmlns:a16="http://schemas.microsoft.com/office/drawing/2014/main" id="{C306F91E-9820-4233-80D2-AAF00970A38B}"/>
              </a:ext>
            </a:extLst>
          </p:cNvPr>
          <p:cNvSpPr>
            <a:spLocks noGrp="1"/>
          </p:cNvSpPr>
          <p:nvPr>
            <p:ph idx="1"/>
          </p:nvPr>
        </p:nvSpPr>
        <p:spPr/>
        <p:txBody>
          <a:bodyPr/>
          <a:lstStyle/>
          <a:p>
            <a:pPr lvl="0"/>
            <a:r>
              <a:rPr lang="en-US" dirty="0"/>
              <a:t>By February 28, 2022: Present to the local governing board or body of the LEA</a:t>
            </a:r>
          </a:p>
          <a:p>
            <a:pPr lvl="0"/>
            <a:r>
              <a:rPr lang="en-US" dirty="0"/>
              <a:t>By July 1, 2022: Include as part of the LEA’s 2022–23 LCAP </a:t>
            </a:r>
          </a:p>
          <a:p>
            <a:endParaRPr lang="en-US" dirty="0"/>
          </a:p>
        </p:txBody>
      </p:sp>
    </p:spTree>
    <p:extLst>
      <p:ext uri="{BB962C8B-B14F-4D97-AF65-F5344CB8AC3E}">
        <p14:creationId xmlns:p14="http://schemas.microsoft.com/office/powerpoint/2010/main" val="11804601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3" name="Title 2">
            <a:extLst>
              <a:ext uri="{FF2B5EF4-FFF2-40B4-BE49-F238E27FC236}">
                <a16:creationId xmlns:a16="http://schemas.microsoft.com/office/drawing/2014/main" id="{B5448169-40C9-492F-A173-50677F75AADC}"/>
              </a:ext>
            </a:extLst>
          </p:cNvPr>
          <p:cNvSpPr>
            <a:spLocks noGrp="1"/>
          </p:cNvSpPr>
          <p:nvPr>
            <p:ph type="title"/>
          </p:nvPr>
        </p:nvSpPr>
        <p:spPr/>
        <p:txBody>
          <a:bodyPr/>
          <a:lstStyle/>
          <a:p>
            <a:r>
              <a:rPr lang="en-US" dirty="0"/>
              <a:t>Questions?</a:t>
            </a:r>
          </a:p>
        </p:txBody>
      </p:sp>
      <p:pic>
        <p:nvPicPr>
          <p:cNvPr id="270" name="Google Shape;270;p11" descr="&quot;Q &amp; A&quot; hanging from strings.">
            <a:extLst>
              <a:ext uri="{C183D7F6-B498-43B3-948B-1728B52AA6E4}">
                <adec:decorative xmlns:adec="http://schemas.microsoft.com/office/drawing/2017/decorative" val="0"/>
              </a:ext>
            </a:extLst>
          </p:cNvPr>
          <p:cNvPicPr preferRelativeResize="0">
            <a:picLocks noGrp="1"/>
          </p:cNvPicPr>
          <p:nvPr>
            <p:ph sz="half" idx="1"/>
          </p:nvPr>
        </p:nvPicPr>
        <p:blipFill rotWithShape="1">
          <a:blip r:embed="rId3">
            <a:alphaModFix/>
          </a:blip>
          <a:stretch/>
        </p:blipFill>
        <p:spPr>
          <a:xfrm>
            <a:off x="726512" y="2227263"/>
            <a:ext cx="5131926" cy="3633787"/>
          </a:xfrm>
          <a:prstGeom prst="rect">
            <a:avLst/>
          </a:prstGeom>
          <a:noFill/>
          <a:ln>
            <a:noFill/>
          </a:ln>
        </p:spPr>
      </p:pic>
      <p:sp>
        <p:nvSpPr>
          <p:cNvPr id="4" name="Content Placeholder 3">
            <a:extLst>
              <a:ext uri="{FF2B5EF4-FFF2-40B4-BE49-F238E27FC236}">
                <a16:creationId xmlns:a16="http://schemas.microsoft.com/office/drawing/2014/main" id="{82024FDB-E214-4F4E-B1F6-F675EA09DB59}"/>
              </a:ext>
            </a:extLst>
          </p:cNvPr>
          <p:cNvSpPr>
            <a:spLocks noGrp="1"/>
          </p:cNvSpPr>
          <p:nvPr>
            <p:ph sz="half" idx="2"/>
          </p:nvPr>
        </p:nvSpPr>
        <p:spPr/>
        <p:txBody>
          <a:bodyPr anchor="ctr"/>
          <a:lstStyle/>
          <a:p>
            <a:pPr marL="0" lvl="0" indent="0" algn="ctr">
              <a:lnSpc>
                <a:spcPct val="90000"/>
              </a:lnSpc>
              <a:spcBef>
                <a:spcPts val="0"/>
              </a:spcBef>
              <a:spcAft>
                <a:spcPts val="0"/>
              </a:spcAft>
              <a:buClr>
                <a:srgbClr val="3F3F3F"/>
              </a:buClr>
              <a:buSzPts val="2800"/>
              <a:buNone/>
            </a:pPr>
            <a:r>
              <a:rPr lang="en-US" dirty="0">
                <a:solidFill>
                  <a:srgbClr val="3F3F3F"/>
                </a:solidFill>
                <a:ea typeface="Arial"/>
                <a:cs typeface="Arial"/>
                <a:sym typeface="Arial"/>
              </a:rPr>
              <a:t>Please contact </a:t>
            </a:r>
            <a:endParaRPr lang="en-US" dirty="0"/>
          </a:p>
          <a:p>
            <a:pPr marL="0" lvl="0" indent="0" algn="ctr">
              <a:lnSpc>
                <a:spcPct val="90000"/>
              </a:lnSpc>
              <a:spcBef>
                <a:spcPts val="600"/>
              </a:spcBef>
              <a:spcAft>
                <a:spcPts val="0"/>
              </a:spcAft>
              <a:buClr>
                <a:srgbClr val="3F3F3F"/>
              </a:buClr>
              <a:buSzPts val="2800"/>
              <a:buNone/>
            </a:pPr>
            <a:r>
              <a:rPr lang="en-US" dirty="0">
                <a:solidFill>
                  <a:srgbClr val="3F3F3F"/>
                </a:solidFill>
                <a:ea typeface="Arial"/>
                <a:cs typeface="Arial"/>
                <a:sym typeface="Arial"/>
              </a:rPr>
              <a:t>Local Agency Systems Support Office</a:t>
            </a:r>
            <a:endParaRPr lang="en-US" dirty="0"/>
          </a:p>
          <a:p>
            <a:pPr marL="0" lvl="0" indent="0" algn="ctr">
              <a:lnSpc>
                <a:spcPct val="90000"/>
              </a:lnSpc>
              <a:spcBef>
                <a:spcPts val="675"/>
              </a:spcBef>
              <a:spcAft>
                <a:spcPts val="0"/>
              </a:spcAft>
              <a:buClr>
                <a:srgbClr val="3F3F3F"/>
              </a:buClr>
              <a:buSzPts val="2800"/>
              <a:buNone/>
            </a:pPr>
            <a:r>
              <a:rPr lang="en-US" u="sng" dirty="0">
                <a:solidFill>
                  <a:srgbClr val="0070C0"/>
                </a:solidFill>
                <a:ea typeface="Arial"/>
                <a:cs typeface="Arial"/>
                <a:sym typeface="Arial"/>
                <a:hlinkClick r:id="rId4" tooltip="LCFF email address">
                  <a:extLst>
                    <a:ext uri="{A12FA001-AC4F-418D-AE19-62706E023703}">
                      <ahyp:hlinkClr xmlns:ahyp="http://schemas.microsoft.com/office/drawing/2018/hyperlinkcolor" val="tx"/>
                    </a:ext>
                  </a:extLst>
                </a:hlinkClick>
              </a:rPr>
              <a:t>LCFF@cde.ca.gov</a:t>
            </a:r>
            <a:endParaRPr lang="en-US" dirty="0">
              <a:solidFill>
                <a:srgbClr val="0070C0"/>
              </a:solidFil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904BB-8617-4AE4-8A39-84DE46C99EE3}"/>
              </a:ext>
            </a:extLst>
          </p:cNvPr>
          <p:cNvSpPr>
            <a:spLocks noGrp="1"/>
          </p:cNvSpPr>
          <p:nvPr>
            <p:ph type="title"/>
          </p:nvPr>
        </p:nvSpPr>
        <p:spPr/>
        <p:txBody>
          <a:bodyPr/>
          <a:lstStyle/>
          <a:p>
            <a:r>
              <a:rPr lang="en-US" dirty="0"/>
              <a:t>Background (2)</a:t>
            </a:r>
          </a:p>
        </p:txBody>
      </p:sp>
      <p:sp>
        <p:nvSpPr>
          <p:cNvPr id="3" name="Content Placeholder 2">
            <a:extLst>
              <a:ext uri="{FF2B5EF4-FFF2-40B4-BE49-F238E27FC236}">
                <a16:creationId xmlns:a16="http://schemas.microsoft.com/office/drawing/2014/main" id="{A52FF4D9-CEA5-4D84-8DB0-4A2A1CFD4254}"/>
              </a:ext>
            </a:extLst>
          </p:cNvPr>
          <p:cNvSpPr>
            <a:spLocks noGrp="1"/>
          </p:cNvSpPr>
          <p:nvPr>
            <p:ph idx="1"/>
          </p:nvPr>
        </p:nvSpPr>
        <p:spPr/>
        <p:txBody>
          <a:bodyPr/>
          <a:lstStyle/>
          <a:p>
            <a:r>
              <a:rPr lang="en-US" dirty="0"/>
              <a:t>Section 124(e) of Assembly Bill 130 requires LEAs to present an update to the LEAs governing board or body</a:t>
            </a:r>
          </a:p>
          <a:p>
            <a:r>
              <a:rPr lang="en-US" dirty="0"/>
              <a:t>The intent of this update is to provide the governing board or body and the LEAs educational partners with a point-in-time report related to funding received through the 2021 Budget Act, which includes federal Elementary and Secondary School Emergency Relief (ESSER) III funds, as well as the implementation of the LCAP to date.</a:t>
            </a:r>
          </a:p>
          <a:p>
            <a:endParaRPr lang="en-US" dirty="0"/>
          </a:p>
        </p:txBody>
      </p:sp>
      <p:sp>
        <p:nvSpPr>
          <p:cNvPr id="4" name="Footer Placeholder 3">
            <a:extLst>
              <a:ext uri="{FF2B5EF4-FFF2-40B4-BE49-F238E27FC236}">
                <a16:creationId xmlns:a16="http://schemas.microsoft.com/office/drawing/2014/main" id="{64DBFAF1-5662-4365-A88F-3584F49A90E6}"/>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FC985008-2CD8-4E6C-92EB-A66B7FED50F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Tree>
    <p:extLst>
      <p:ext uri="{BB962C8B-B14F-4D97-AF65-F5344CB8AC3E}">
        <p14:creationId xmlns:p14="http://schemas.microsoft.com/office/powerpoint/2010/main" val="69562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CF513-23D8-4A5F-8066-8F8474CEF3B0}"/>
              </a:ext>
            </a:extLst>
          </p:cNvPr>
          <p:cNvSpPr>
            <a:spLocks noGrp="1"/>
          </p:cNvSpPr>
          <p:nvPr>
            <p:ph type="title"/>
          </p:nvPr>
        </p:nvSpPr>
        <p:spPr/>
        <p:txBody>
          <a:bodyPr/>
          <a:lstStyle/>
          <a:p>
            <a:r>
              <a:rPr lang="en-US" dirty="0"/>
              <a:t>A word about Educational Partners</a:t>
            </a:r>
          </a:p>
        </p:txBody>
      </p:sp>
      <p:sp>
        <p:nvSpPr>
          <p:cNvPr id="3" name="Content Placeholder 2">
            <a:extLst>
              <a:ext uri="{FF2B5EF4-FFF2-40B4-BE49-F238E27FC236}">
                <a16:creationId xmlns:a16="http://schemas.microsoft.com/office/drawing/2014/main" id="{A95EF53D-0AE2-43A2-9E9F-79A190923B4F}"/>
              </a:ext>
            </a:extLst>
          </p:cNvPr>
          <p:cNvSpPr>
            <a:spLocks noGrp="1"/>
          </p:cNvSpPr>
          <p:nvPr>
            <p:ph idx="1"/>
          </p:nvPr>
        </p:nvSpPr>
        <p:spPr/>
        <p:txBody>
          <a:bodyPr>
            <a:normAutofit lnSpcReduction="10000"/>
          </a:bodyPr>
          <a:lstStyle/>
          <a:p>
            <a:r>
              <a:rPr lang="en-US" dirty="0"/>
              <a:t>At its November 2021 meeting, the SBE adopted the use of the term “educational partners” as a replacement for the term “stakeholder”.</a:t>
            </a:r>
          </a:p>
          <a:p>
            <a:r>
              <a:rPr lang="en-US" dirty="0"/>
              <a:t>Moving forward, “educational partners” will be used to refer to groups that LEAs are required to engage with in developing the LCAP.</a:t>
            </a:r>
          </a:p>
          <a:p>
            <a:pPr lvl="1"/>
            <a:r>
              <a:rPr lang="en-US" dirty="0"/>
              <a:t>For school districts and county offices of education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p:txBody>
      </p:sp>
      <p:sp>
        <p:nvSpPr>
          <p:cNvPr id="4" name="Footer Placeholder 3">
            <a:extLst>
              <a:ext uri="{FF2B5EF4-FFF2-40B4-BE49-F238E27FC236}">
                <a16:creationId xmlns:a16="http://schemas.microsoft.com/office/drawing/2014/main" id="{8BB63CB1-1EC1-4BF2-8583-A61CFBD9B99F}"/>
              </a:ext>
            </a:extLst>
          </p:cNvPr>
          <p:cNvSpPr>
            <a:spLocks noGrp="1"/>
          </p:cNvSpPr>
          <p:nvPr>
            <p:ph type="ftr" sz="quarter" idx="11"/>
          </p:nvPr>
        </p:nvSpPr>
        <p:spPr/>
        <p:txBody>
          <a:bodyPr/>
          <a:lstStyle/>
          <a:p>
            <a:r>
              <a:rPr lang="en-US" dirty="0"/>
              <a:t>2021–22 Supplement</a:t>
            </a:r>
          </a:p>
        </p:txBody>
      </p:sp>
      <p:sp>
        <p:nvSpPr>
          <p:cNvPr id="5" name="Slide Number Placeholder 4">
            <a:extLst>
              <a:ext uri="{FF2B5EF4-FFF2-40B4-BE49-F238E27FC236}">
                <a16:creationId xmlns:a16="http://schemas.microsoft.com/office/drawing/2014/main" id="{AFFAE0F6-F91B-4C99-BBEF-7CA7D4E94FAE}"/>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5</a:t>
            </a:fld>
            <a:endParaRPr lang="en-US" dirty="0"/>
          </a:p>
        </p:txBody>
      </p:sp>
    </p:spTree>
    <p:extLst>
      <p:ext uri="{BB962C8B-B14F-4D97-AF65-F5344CB8AC3E}">
        <p14:creationId xmlns:p14="http://schemas.microsoft.com/office/powerpoint/2010/main" val="1084732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gfb2f8cbafb_1_7"/>
          <p:cNvSpPr txBox="1">
            <a:spLocks noGrp="1"/>
          </p:cNvSpPr>
          <p:nvPr>
            <p:ph type="title"/>
          </p:nvPr>
        </p:nvSpPr>
        <p:spPr/>
        <p:txBody>
          <a:bodyPr/>
          <a:lstStyle/>
          <a:p>
            <a:pPr lvl="0"/>
            <a:r>
              <a:rPr lang="en-US" dirty="0"/>
              <a:t>Presentation Requirement</a:t>
            </a:r>
          </a:p>
        </p:txBody>
      </p:sp>
      <p:sp>
        <p:nvSpPr>
          <p:cNvPr id="6" name="Text Placeholder 5">
            <a:extLst>
              <a:ext uri="{FF2B5EF4-FFF2-40B4-BE49-F238E27FC236}">
                <a16:creationId xmlns:a16="http://schemas.microsoft.com/office/drawing/2014/main" id="{E0F15E57-E52A-4BF5-B968-1C50BA055086}"/>
              </a:ext>
            </a:extLst>
          </p:cNvPr>
          <p:cNvSpPr>
            <a:spLocks noGrp="1"/>
          </p:cNvSpPr>
          <p:nvPr>
            <p:ph type="body" idx="1"/>
          </p:nvPr>
        </p:nvSpPr>
        <p:spPr/>
        <p:txBody>
          <a:bodyPr/>
          <a:lstStyle/>
          <a:p>
            <a:r>
              <a:rPr lang="en-US" dirty="0">
                <a:solidFill>
                  <a:srgbClr val="1704A0"/>
                </a:solidFill>
              </a:rPr>
              <a:t>Reporting to the Local Governing Board or Body</a:t>
            </a:r>
          </a:p>
        </p:txBody>
      </p:sp>
      <p:sp>
        <p:nvSpPr>
          <p:cNvPr id="2" name="Footer Placeholder 1">
            <a:extLst>
              <a:ext uri="{FF2B5EF4-FFF2-40B4-BE49-F238E27FC236}">
                <a16:creationId xmlns:a16="http://schemas.microsoft.com/office/drawing/2014/main" id="{968E1094-E4F9-409A-9739-07263F241BBA}"/>
              </a:ext>
            </a:extLst>
          </p:cNvPr>
          <p:cNvSpPr>
            <a:spLocks noGrp="1"/>
          </p:cNvSpPr>
          <p:nvPr>
            <p:ph type="ftr" sz="quarter" idx="11"/>
          </p:nvPr>
        </p:nvSpPr>
        <p:spPr/>
        <p:txBody>
          <a:bodyPr/>
          <a:lstStyle/>
          <a:p>
            <a:r>
              <a:rPr lang="en-US" dirty="0"/>
              <a:t>2021–22 Supplement</a:t>
            </a:r>
          </a:p>
        </p:txBody>
      </p:sp>
      <p:sp>
        <p:nvSpPr>
          <p:cNvPr id="228" name="Google Shape;228;gfb2f8cbafb_1_7"/>
          <p:cNvSpPr txBox="1">
            <a:spLocks noGrp="1"/>
          </p:cNvSpPr>
          <p:nvPr>
            <p:ph type="sldNum" sz="quarter" idx="12"/>
          </p:nvPr>
        </p:nvSpPr>
        <p:spPr/>
        <p:txBody>
          <a:bodyPr/>
          <a:lstStyle/>
          <a:p>
            <a:pPr lvl="0"/>
            <a:fld id="{00000000-1234-1234-1234-123412341234}" type="slidenum">
              <a:rPr lang="en-US" sz="2400" smtClean="0"/>
              <a:pPr lvl="0"/>
              <a:t>6</a:t>
            </a:fld>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BB7C1D5-BCD7-40BD-8624-C59597453180}"/>
              </a:ext>
            </a:extLst>
          </p:cNvPr>
          <p:cNvSpPr>
            <a:spLocks noGrp="1"/>
          </p:cNvSpPr>
          <p:nvPr>
            <p:ph type="title"/>
          </p:nvPr>
        </p:nvSpPr>
        <p:spPr>
          <a:xfrm>
            <a:off x="475318" y="702155"/>
            <a:ext cx="2874674" cy="2058297"/>
          </a:xfrm>
        </p:spPr>
        <p:txBody>
          <a:bodyPr>
            <a:normAutofit/>
          </a:bodyPr>
          <a:lstStyle/>
          <a:p>
            <a:r>
              <a:rPr lang="en-US" sz="2600" dirty="0"/>
              <a:t>Assembly Bill 130, Section 124(e)</a:t>
            </a:r>
          </a:p>
        </p:txBody>
      </p:sp>
      <p:sp>
        <p:nvSpPr>
          <p:cNvPr id="7" name="Content Placeholder 6">
            <a:extLst>
              <a:ext uri="{FF2B5EF4-FFF2-40B4-BE49-F238E27FC236}">
                <a16:creationId xmlns:a16="http://schemas.microsoft.com/office/drawing/2014/main" id="{F182C32C-537D-486A-A6D7-876196B46039}"/>
              </a:ext>
            </a:extLst>
          </p:cNvPr>
          <p:cNvSpPr>
            <a:spLocks noGrp="1"/>
          </p:cNvSpPr>
          <p:nvPr>
            <p:ph sz="quarter" idx="13"/>
          </p:nvPr>
        </p:nvSpPr>
        <p:spPr/>
        <p:txBody>
          <a:bodyPr>
            <a:noAutofit/>
          </a:bodyPr>
          <a:lstStyle/>
          <a:p>
            <a:pPr marL="457200" indent="-457200">
              <a:buClr>
                <a:srgbClr val="1704A0"/>
              </a:buClr>
              <a:buFont typeface="+mj-lt"/>
              <a:buAutoNum type="arabicParenR"/>
            </a:pPr>
            <a:r>
              <a:rPr lang="en-US" dirty="0"/>
              <a:t>The LEA shall present an update on the annual update to the 2021–22 LCAP and budget overview for parents on or before February 28, 2022, at a regularly scheduled meeting of the governing board or body of the local educational agency.</a:t>
            </a:r>
          </a:p>
          <a:p>
            <a:pPr marL="457200" indent="-457200">
              <a:buClr>
                <a:srgbClr val="1704A0"/>
              </a:buClr>
              <a:buFont typeface="+mj-lt"/>
              <a:buAutoNum type="arabicParenR"/>
            </a:pPr>
            <a:r>
              <a:rPr lang="en-US" dirty="0"/>
              <a:t>The update shall include all of the following:</a:t>
            </a:r>
          </a:p>
          <a:p>
            <a:pPr marL="781200" lvl="1" indent="-457200">
              <a:buClr>
                <a:srgbClr val="1704A0"/>
              </a:buClr>
              <a:buFont typeface="+mj-lt"/>
              <a:buAutoNum type="arabicParenR"/>
            </a:pPr>
            <a:r>
              <a:rPr lang="en-US" dirty="0"/>
              <a:t>The supplement to the annual update required by subdivision (a).</a:t>
            </a:r>
          </a:p>
          <a:p>
            <a:pPr marL="781200" lvl="1" indent="-457200">
              <a:buClr>
                <a:srgbClr val="1704A0"/>
              </a:buClr>
              <a:buFont typeface="+mj-lt"/>
              <a:buAutoNum type="arabicParenR"/>
            </a:pPr>
            <a:r>
              <a:rPr lang="en-US" dirty="0"/>
              <a:t>All available mid-year outcome data related to metrics identified in the 2021–22 LCAP.</a:t>
            </a:r>
          </a:p>
          <a:p>
            <a:pPr marL="781200" lvl="1" indent="-457200">
              <a:buFont typeface="+mj-lt"/>
              <a:buAutoNum type="arabicParenR"/>
            </a:pPr>
            <a:r>
              <a:rPr lang="en-US" dirty="0"/>
              <a:t>Mid-year expenditure and implementation data on all actions identified in the 2021–22 LCAP.</a:t>
            </a:r>
          </a:p>
        </p:txBody>
      </p:sp>
      <p:sp>
        <p:nvSpPr>
          <p:cNvPr id="4" name="Footer Placeholder 3">
            <a:extLst>
              <a:ext uri="{FF2B5EF4-FFF2-40B4-BE49-F238E27FC236}">
                <a16:creationId xmlns:a16="http://schemas.microsoft.com/office/drawing/2014/main" id="{F283C2E3-F197-4178-AFBF-312D8F32DBAE}"/>
              </a:ext>
            </a:extLst>
          </p:cNvPr>
          <p:cNvSpPr>
            <a:spLocks noGrp="1"/>
          </p:cNvSpPr>
          <p:nvPr>
            <p:ph type="ftr" sz="quarter" idx="11"/>
          </p:nvPr>
        </p:nvSpPr>
        <p:spPr>
          <a:xfrm>
            <a:off x="1137918" y="5956136"/>
            <a:ext cx="4124963" cy="365125"/>
          </a:xfrm>
        </p:spPr>
        <p:txBody>
          <a:bodyPr/>
          <a:lstStyle/>
          <a:p>
            <a:r>
              <a:rPr lang="en-US" dirty="0">
                <a:solidFill>
                  <a:schemeClr val="bg1"/>
                </a:solidFill>
              </a:rPr>
              <a:t>2021–22 Supplement</a:t>
            </a:r>
          </a:p>
        </p:txBody>
      </p:sp>
      <p:sp>
        <p:nvSpPr>
          <p:cNvPr id="5" name="Slide Number Placeholder 4">
            <a:extLst>
              <a:ext uri="{FF2B5EF4-FFF2-40B4-BE49-F238E27FC236}">
                <a16:creationId xmlns:a16="http://schemas.microsoft.com/office/drawing/2014/main" id="{C56D6038-30DA-4AEF-AFEB-E9755401CFFA}"/>
              </a:ext>
            </a:extLst>
          </p:cNvPr>
          <p:cNvSpPr>
            <a:spLocks noGrp="1"/>
          </p:cNvSpPr>
          <p:nvPr>
            <p:ph type="sldNum" sz="quarter" idx="12"/>
          </p:nvPr>
        </p:nvSpPr>
        <p:spPr/>
        <p:txBody>
          <a:bodyPr/>
          <a:lstStyle/>
          <a:p>
            <a:fld id="{00000000-1234-1234-1234-123412341234}" type="slidenum">
              <a:rPr lang="en-US" sz="2400" smtClean="0"/>
              <a:pPr/>
              <a:t>7</a:t>
            </a:fld>
            <a:endParaRPr lang="en-US" sz="2400" dirty="0"/>
          </a:p>
        </p:txBody>
      </p:sp>
    </p:spTree>
    <p:extLst>
      <p:ext uri="{BB962C8B-B14F-4D97-AF65-F5344CB8AC3E}">
        <p14:creationId xmlns:p14="http://schemas.microsoft.com/office/powerpoint/2010/main" val="378337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7"/>
          <p:cNvSpPr txBox="1">
            <a:spLocks noGrp="1"/>
          </p:cNvSpPr>
          <p:nvPr>
            <p:ph type="title"/>
          </p:nvPr>
        </p:nvSpPr>
        <p:spPr/>
        <p:txBody>
          <a:bodyPr/>
          <a:lstStyle/>
          <a:p>
            <a:pPr lvl="0"/>
            <a:r>
              <a:rPr lang="en-US" dirty="0"/>
              <a:t>Requirement to Present an Update</a:t>
            </a:r>
          </a:p>
        </p:txBody>
      </p:sp>
      <p:sp>
        <p:nvSpPr>
          <p:cNvPr id="234" name="Google Shape;234;p7"/>
          <p:cNvSpPr txBox="1">
            <a:spLocks noGrp="1"/>
          </p:cNvSpPr>
          <p:nvPr>
            <p:ph idx="1"/>
          </p:nvPr>
        </p:nvSpPr>
        <p:spPr/>
        <p:txBody>
          <a:bodyPr>
            <a:normAutofit lnSpcReduction="10000"/>
          </a:bodyPr>
          <a:lstStyle/>
          <a:p>
            <a:pPr lvl="0"/>
            <a:r>
              <a:rPr lang="en-US" b="1" dirty="0"/>
              <a:t>Who?</a:t>
            </a:r>
          </a:p>
          <a:p>
            <a:pPr lvl="1"/>
            <a:r>
              <a:rPr lang="en-US" dirty="0"/>
              <a:t>All LEAs.</a:t>
            </a:r>
          </a:p>
          <a:p>
            <a:r>
              <a:rPr lang="en-US" b="1" dirty="0"/>
              <a:t>What?</a:t>
            </a:r>
          </a:p>
          <a:p>
            <a:pPr lvl="1"/>
            <a:r>
              <a:rPr lang="en-US" dirty="0"/>
              <a:t>An update on the annual update to the 2021–22 LCAP and budget overview for parents.</a:t>
            </a:r>
          </a:p>
          <a:p>
            <a:r>
              <a:rPr lang="en-US" b="1" dirty="0"/>
              <a:t>When?</a:t>
            </a:r>
          </a:p>
          <a:p>
            <a:pPr lvl="1"/>
            <a:r>
              <a:rPr lang="en-US" dirty="0"/>
              <a:t>On or before February 28, 2022, at a regularly scheduled meeting of the governing board or body of the LEA.</a:t>
            </a:r>
          </a:p>
        </p:txBody>
      </p:sp>
      <p:sp>
        <p:nvSpPr>
          <p:cNvPr id="2" name="Footer Placeholder 1">
            <a:extLst>
              <a:ext uri="{FF2B5EF4-FFF2-40B4-BE49-F238E27FC236}">
                <a16:creationId xmlns:a16="http://schemas.microsoft.com/office/drawing/2014/main" id="{0987ABB7-3083-4EF9-83CC-CAE6BAB15A05}"/>
              </a:ext>
            </a:extLst>
          </p:cNvPr>
          <p:cNvSpPr>
            <a:spLocks noGrp="1"/>
          </p:cNvSpPr>
          <p:nvPr>
            <p:ph type="ftr" sz="quarter" idx="11"/>
          </p:nvPr>
        </p:nvSpPr>
        <p:spPr/>
        <p:txBody>
          <a:bodyPr/>
          <a:lstStyle/>
          <a:p>
            <a:r>
              <a:rPr lang="en-US" dirty="0"/>
              <a:t>2021–22 Supplement</a:t>
            </a:r>
          </a:p>
        </p:txBody>
      </p:sp>
      <p:sp>
        <p:nvSpPr>
          <p:cNvPr id="235" name="Google Shape;235;p7"/>
          <p:cNvSpPr txBox="1">
            <a:spLocks noGrp="1"/>
          </p:cNvSpPr>
          <p:nvPr>
            <p:ph type="sldNum" sz="quarter" idx="12"/>
          </p:nvPr>
        </p:nvSpPr>
        <p:spPr/>
        <p:txBody>
          <a:bodyPr/>
          <a:lstStyle/>
          <a:p>
            <a:pPr lvl="0"/>
            <a:fld id="{00000000-1234-1234-1234-123412341234}" type="slidenum">
              <a:rPr lang="en-US" smtClean="0"/>
              <a:pPr lvl="0"/>
              <a:t>8</a:t>
            </a:fld>
            <a:endParaRPr lang="en-US" dirty="0"/>
          </a:p>
        </p:txBody>
      </p:sp>
    </p:spTree>
    <p:extLst>
      <p:ext uri="{BB962C8B-B14F-4D97-AF65-F5344CB8AC3E}">
        <p14:creationId xmlns:p14="http://schemas.microsoft.com/office/powerpoint/2010/main" val="2740437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5E9DD8-5681-42E4-B919-DD6824936369}"/>
              </a:ext>
            </a:extLst>
          </p:cNvPr>
          <p:cNvSpPr>
            <a:spLocks noGrp="1"/>
          </p:cNvSpPr>
          <p:nvPr>
            <p:ph type="title"/>
          </p:nvPr>
        </p:nvSpPr>
        <p:spPr/>
        <p:txBody>
          <a:bodyPr/>
          <a:lstStyle/>
          <a:p>
            <a:r>
              <a:rPr lang="en-US" dirty="0"/>
              <a:t>So what does this mean?</a:t>
            </a:r>
          </a:p>
        </p:txBody>
      </p:sp>
      <p:sp>
        <p:nvSpPr>
          <p:cNvPr id="4" name="Content Placeholder 3">
            <a:extLst>
              <a:ext uri="{FF2B5EF4-FFF2-40B4-BE49-F238E27FC236}">
                <a16:creationId xmlns:a16="http://schemas.microsoft.com/office/drawing/2014/main" id="{3B6A234E-7A5E-44FF-BA97-D3F24BD905BD}"/>
              </a:ext>
            </a:extLst>
          </p:cNvPr>
          <p:cNvSpPr>
            <a:spLocks noGrp="1"/>
          </p:cNvSpPr>
          <p:nvPr>
            <p:ph sz="quarter" idx="13"/>
          </p:nvPr>
        </p:nvSpPr>
        <p:spPr>
          <a:xfrm>
            <a:off x="3373438" y="620714"/>
            <a:ext cx="8237537" cy="4900855"/>
          </a:xfrm>
        </p:spPr>
        <p:txBody>
          <a:bodyPr>
            <a:normAutofit/>
          </a:bodyPr>
          <a:lstStyle/>
          <a:p>
            <a:r>
              <a:rPr lang="en-US" dirty="0"/>
              <a:t>LEAs are not required to revise the 2021–22 LCAP or the Budget Overview for Parents.</a:t>
            </a:r>
          </a:p>
          <a:p>
            <a:r>
              <a:rPr lang="en-US" dirty="0"/>
              <a:t>LEAs are required to provide their governing board or body with an update regarding additional funding received through the 2021 Budget Act and what impact, if any, this had on the LCAP and Budget Overview for Parents.</a:t>
            </a:r>
          </a:p>
          <a:p>
            <a:r>
              <a:rPr lang="en-US" dirty="0"/>
              <a:t>LEAs are also required to provide an update on the implementation of the 2021–22 LCAP to date, as well as other information pertaining to funding and programs associated with the 2021 Budget.</a:t>
            </a:r>
          </a:p>
        </p:txBody>
      </p:sp>
      <p:sp>
        <p:nvSpPr>
          <p:cNvPr id="2" name="Footer Placeholder 1">
            <a:extLst>
              <a:ext uri="{FF2B5EF4-FFF2-40B4-BE49-F238E27FC236}">
                <a16:creationId xmlns:a16="http://schemas.microsoft.com/office/drawing/2014/main" id="{C73A92BE-8E11-407B-8713-5EA394FCBD93}"/>
              </a:ext>
            </a:extLst>
          </p:cNvPr>
          <p:cNvSpPr>
            <a:spLocks noGrp="1"/>
          </p:cNvSpPr>
          <p:nvPr>
            <p:ph type="ftr" sz="quarter" idx="11"/>
          </p:nvPr>
        </p:nvSpPr>
        <p:spPr>
          <a:xfrm>
            <a:off x="1137918" y="5956137"/>
            <a:ext cx="4124963" cy="365125"/>
          </a:xfrm>
        </p:spPr>
        <p:txBody>
          <a:bodyPr/>
          <a:lstStyle/>
          <a:p>
            <a:r>
              <a:rPr lang="en-US" dirty="0">
                <a:solidFill>
                  <a:schemeClr val="bg1"/>
                </a:solidFill>
              </a:rPr>
              <a:t>2021–22 Supplement</a:t>
            </a:r>
          </a:p>
        </p:txBody>
      </p:sp>
      <p:sp>
        <p:nvSpPr>
          <p:cNvPr id="3" name="Slide Number Placeholder 2">
            <a:extLst>
              <a:ext uri="{FF2B5EF4-FFF2-40B4-BE49-F238E27FC236}">
                <a16:creationId xmlns:a16="http://schemas.microsoft.com/office/drawing/2014/main" id="{1F773099-740D-4DAE-B77A-9C4679E0D0E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z="2400" smtClean="0"/>
              <a:t>9</a:t>
            </a:fld>
            <a:endParaRPr lang="en-US" sz="2400" dirty="0"/>
          </a:p>
        </p:txBody>
      </p:sp>
    </p:spTree>
    <p:extLst>
      <p:ext uri="{BB962C8B-B14F-4D97-AF65-F5344CB8AC3E}">
        <p14:creationId xmlns:p14="http://schemas.microsoft.com/office/powerpoint/2010/main" val="408906959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958ED624E9914495CDAF2EBD17DAF8" ma:contentTypeVersion="4" ma:contentTypeDescription="Create a new document." ma:contentTypeScope="" ma:versionID="6dbf573182478e26afce12eb2c01ef9c">
  <xsd:schema xmlns:xsd="http://www.w3.org/2001/XMLSchema" xmlns:xs="http://www.w3.org/2001/XMLSchema" xmlns:p="http://schemas.microsoft.com/office/2006/metadata/properties" xmlns:ns2="a78d70e0-91e8-4e60-a4c3-4b51cc6663cd" targetNamespace="http://schemas.microsoft.com/office/2006/metadata/properties" ma:root="true" ma:fieldsID="394b14cb63d03f78107a81472e13bec3" ns2:_="">
    <xsd:import namespace="a78d70e0-91e8-4e60-a4c3-4b51cc6663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8d70e0-91e8-4e60-a4c3-4b51cc6663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254D72-D245-4C98-A559-BF970F285DA5}">
  <ds:schemaRefs>
    <ds:schemaRef ds:uri="http://purl.org/dc/elements/1.1/"/>
    <ds:schemaRef ds:uri="http://schemas.microsoft.com/office/2006/metadata/properties"/>
    <ds:schemaRef ds:uri="http://purl.org/dc/terms/"/>
    <ds:schemaRef ds:uri="http://schemas.openxmlformats.org/package/2006/metadata/core-properties"/>
    <ds:schemaRef ds:uri="a78d70e0-91e8-4e60-a4c3-4b51cc6663cd"/>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5CBF51E-1977-47E1-A74B-5216195243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8d70e0-91e8-4e60-a4c3-4b51cc6663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CC6605-0A1C-4E52-A394-B9A53FE213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7314</TotalTime>
  <Words>3175</Words>
  <Application>Microsoft Office PowerPoint</Application>
  <PresentationFormat>Widescreen</PresentationFormat>
  <Paragraphs>242</Paragraphs>
  <Slides>38</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Times</vt:lpstr>
      <vt:lpstr>Wingdings 2</vt:lpstr>
      <vt:lpstr>Dividend</vt:lpstr>
      <vt:lpstr>Supplement to the Annual Update to the 2021–22 Local Control and Accountability Plan </vt:lpstr>
      <vt:lpstr>Objectives</vt:lpstr>
      <vt:lpstr>Background (1)</vt:lpstr>
      <vt:lpstr>Background (2)</vt:lpstr>
      <vt:lpstr>A word about Educational Partners</vt:lpstr>
      <vt:lpstr>Presentation Requirement</vt:lpstr>
      <vt:lpstr>Assembly Bill 130, Section 124(e)</vt:lpstr>
      <vt:lpstr>Requirement to Present an Update</vt:lpstr>
      <vt:lpstr>So what does this mean?</vt:lpstr>
      <vt:lpstr>A Word About the Budget Overview for Parents</vt:lpstr>
      <vt:lpstr>Other Required Components</vt:lpstr>
      <vt:lpstr>The 2021–22 Supplement</vt:lpstr>
      <vt:lpstr>Reporting Mid-year Data</vt:lpstr>
      <vt:lpstr>Reporting Mid-year Data (Continued)</vt:lpstr>
      <vt:lpstr>So When is the “Mid-Year” Point?</vt:lpstr>
      <vt:lpstr>Timeline for the Required Presentation</vt:lpstr>
      <vt:lpstr>Completing the 2021–22 Supplement</vt:lpstr>
      <vt:lpstr>The Template</vt:lpstr>
      <vt:lpstr>General Instructions (1)</vt:lpstr>
      <vt:lpstr>General Instructions (2)</vt:lpstr>
      <vt:lpstr>Prompt 1</vt:lpstr>
      <vt:lpstr>Instructions for Prompt 1</vt:lpstr>
      <vt:lpstr>Responding to Prompt 1</vt:lpstr>
      <vt:lpstr>Prompt 2</vt:lpstr>
      <vt:lpstr>Instructions for Prompt 2 </vt:lpstr>
      <vt:lpstr>Instructions for Prompt 2 (Continued)</vt:lpstr>
      <vt:lpstr>Prompt 3</vt:lpstr>
      <vt:lpstr>Instructions for Prompt 3</vt:lpstr>
      <vt:lpstr>Additional Information</vt:lpstr>
      <vt:lpstr>Prompt 4</vt:lpstr>
      <vt:lpstr>Instructions for Prompt 4</vt:lpstr>
      <vt:lpstr>Prompt 5</vt:lpstr>
      <vt:lpstr>Instructions for Prompt 5</vt:lpstr>
      <vt:lpstr>Responding to Prompt 5</vt:lpstr>
      <vt:lpstr>Inclusion in the 2022–23 LCAP</vt:lpstr>
      <vt:lpstr>Inclusion in the 2022–23 LCAP (Continued)</vt:lpstr>
      <vt:lpstr>Timeline for the 2021–22 Supplement</vt:lpstr>
      <vt:lpstr>Questions?</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 to the 2021-22 Annual Update - LCFF (CA Dept of Education)</dc:title>
  <dc:subject>Tuesdays @ 2 webinar presenation of the one-time supplement to the Annual Update to the 2021-22 Local Control and Accountability Plan.</dc:subject>
  <dc:creator>Local Agency Systems Support Office</dc:creator>
  <cp:keywords>lcap, supplement, template, annual, update, local, control, accountability, plan</cp:keywords>
  <cp:lastModifiedBy>Susan Aglubat-Alvarez</cp:lastModifiedBy>
  <cp:revision>91</cp:revision>
  <dcterms:created xsi:type="dcterms:W3CDTF">2016-11-08T21:28:02Z</dcterms:created>
  <dcterms:modified xsi:type="dcterms:W3CDTF">2021-11-10T18:13:45Z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0x0101000D958ED624E9914495CDAF2EBD17DAF8</vt:lpwstr>
  </property>
</Properties>
</file>