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6" r:id="rId2"/>
  </p:sldMasterIdLst>
  <p:notesMasterIdLst>
    <p:notesMasterId r:id="rId64"/>
  </p:notesMasterIdLst>
  <p:sldIdLst>
    <p:sldId id="1300" r:id="rId3"/>
    <p:sldId id="266" r:id="rId4"/>
    <p:sldId id="268" r:id="rId5"/>
    <p:sldId id="1263" r:id="rId6"/>
    <p:sldId id="1232" r:id="rId7"/>
    <p:sldId id="1293" r:id="rId8"/>
    <p:sldId id="1167" r:id="rId9"/>
    <p:sldId id="1156" r:id="rId10"/>
    <p:sldId id="1262" r:id="rId11"/>
    <p:sldId id="1277" r:id="rId12"/>
    <p:sldId id="273" r:id="rId13"/>
    <p:sldId id="1084" r:id="rId14"/>
    <p:sldId id="1184" r:id="rId15"/>
    <p:sldId id="1251" r:id="rId16"/>
    <p:sldId id="1236" r:id="rId17"/>
    <p:sldId id="1287" r:id="rId18"/>
    <p:sldId id="1283" r:id="rId19"/>
    <p:sldId id="1286" r:id="rId20"/>
    <p:sldId id="1295" r:id="rId21"/>
    <p:sldId id="1296" r:id="rId22"/>
    <p:sldId id="1246" r:id="rId23"/>
    <p:sldId id="1289" r:id="rId24"/>
    <p:sldId id="1279" r:id="rId25"/>
    <p:sldId id="1278" r:id="rId26"/>
    <p:sldId id="1280" r:id="rId27"/>
    <p:sldId id="1292" r:id="rId28"/>
    <p:sldId id="1190" r:id="rId29"/>
    <p:sldId id="1297" r:id="rId30"/>
    <p:sldId id="1234" r:id="rId31"/>
    <p:sldId id="1273" r:id="rId32"/>
    <p:sldId id="1266" r:id="rId33"/>
    <p:sldId id="1274" r:id="rId34"/>
    <p:sldId id="1267" r:id="rId35"/>
    <p:sldId id="1270" r:id="rId36"/>
    <p:sldId id="1269" r:id="rId37"/>
    <p:sldId id="1271" r:id="rId38"/>
    <p:sldId id="1209" r:id="rId39"/>
    <p:sldId id="1291" r:id="rId40"/>
    <p:sldId id="1185" r:id="rId41"/>
    <p:sldId id="1186" r:id="rId42"/>
    <p:sldId id="1254" r:id="rId43"/>
    <p:sldId id="1241" r:id="rId44"/>
    <p:sldId id="1247" r:id="rId45"/>
    <p:sldId id="1248" r:id="rId46"/>
    <p:sldId id="1294" r:id="rId47"/>
    <p:sldId id="1250" r:id="rId48"/>
    <p:sldId id="275" r:id="rId49"/>
    <p:sldId id="1252" r:id="rId50"/>
    <p:sldId id="277" r:id="rId51"/>
    <p:sldId id="1160" r:id="rId52"/>
    <p:sldId id="1282" r:id="rId53"/>
    <p:sldId id="1161" r:id="rId54"/>
    <p:sldId id="1226" r:id="rId55"/>
    <p:sldId id="1239" r:id="rId56"/>
    <p:sldId id="1259" r:id="rId57"/>
    <p:sldId id="1235" r:id="rId58"/>
    <p:sldId id="278" r:id="rId59"/>
    <p:sldId id="281" r:id="rId60"/>
    <p:sldId id="1298" r:id="rId61"/>
    <p:sldId id="1299" r:id="rId62"/>
    <p:sldId id="25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563C1"/>
    <a:srgbClr val="3B5B55"/>
    <a:srgbClr val="2D464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3557" autoAdjust="0"/>
  </p:normalViewPr>
  <p:slideViewPr>
    <p:cSldViewPr snapToGrid="0">
      <p:cViewPr varScale="1">
        <p:scale>
          <a:sx n="97" d="100"/>
          <a:sy n="97" d="100"/>
        </p:scale>
        <p:origin x="10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3DDEF-B8FA-463A-BA6B-0E7771E61A86}"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C48297-902D-45B6-AE44-B3C4D1A23CC5}" type="slidenum">
              <a:rPr lang="en-US" smtClean="0"/>
              <a:t>‹#›</a:t>
            </a:fld>
            <a:endParaRPr lang="en-US"/>
          </a:p>
        </p:txBody>
      </p:sp>
    </p:spTree>
    <p:extLst>
      <p:ext uri="{BB962C8B-B14F-4D97-AF65-F5344CB8AC3E}">
        <p14:creationId xmlns:p14="http://schemas.microsoft.com/office/powerpoint/2010/main" val="122044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C48297-902D-45B6-AE44-B3C4D1A23CC5}" type="slidenum">
              <a:rPr lang="en-US" smtClean="0"/>
              <a:t>1</a:t>
            </a:fld>
            <a:endParaRPr lang="en-US"/>
          </a:p>
        </p:txBody>
      </p:sp>
    </p:spTree>
    <p:extLst>
      <p:ext uri="{BB962C8B-B14F-4D97-AF65-F5344CB8AC3E}">
        <p14:creationId xmlns:p14="http://schemas.microsoft.com/office/powerpoint/2010/main" val="1296231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9F6EA2-04EB-470C-ADD7-57006A003F47}" type="slidenum">
              <a:rPr lang="en-US" smtClean="0"/>
              <a:t>12</a:t>
            </a:fld>
            <a:endParaRPr lang="en-US"/>
          </a:p>
        </p:txBody>
      </p:sp>
    </p:spTree>
    <p:extLst>
      <p:ext uri="{BB962C8B-B14F-4D97-AF65-F5344CB8AC3E}">
        <p14:creationId xmlns:p14="http://schemas.microsoft.com/office/powerpoint/2010/main" val="1375473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C48297-902D-45B6-AE44-B3C4D1A23CC5}" type="slidenum">
              <a:rPr lang="en-US" smtClean="0"/>
              <a:t>13</a:t>
            </a:fld>
            <a:endParaRPr lang="en-US"/>
          </a:p>
        </p:txBody>
      </p:sp>
    </p:spTree>
    <p:extLst>
      <p:ext uri="{BB962C8B-B14F-4D97-AF65-F5344CB8AC3E}">
        <p14:creationId xmlns:p14="http://schemas.microsoft.com/office/powerpoint/2010/main" val="3242654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14</a:t>
            </a:fld>
            <a:endParaRPr lang="en-US"/>
          </a:p>
        </p:txBody>
      </p:sp>
    </p:spTree>
    <p:extLst>
      <p:ext uri="{BB962C8B-B14F-4D97-AF65-F5344CB8AC3E}">
        <p14:creationId xmlns:p14="http://schemas.microsoft.com/office/powerpoint/2010/main" val="261685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C48297-902D-45B6-AE44-B3C4D1A23CC5}" type="slidenum">
              <a:rPr lang="en-US" smtClean="0"/>
              <a:t>15</a:t>
            </a:fld>
            <a:endParaRPr lang="en-US"/>
          </a:p>
        </p:txBody>
      </p:sp>
    </p:spTree>
    <p:extLst>
      <p:ext uri="{BB962C8B-B14F-4D97-AF65-F5344CB8AC3E}">
        <p14:creationId xmlns:p14="http://schemas.microsoft.com/office/powerpoint/2010/main" val="3144013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fld id="{3EC48297-902D-45B6-AE44-B3C4D1A23CC5}" type="slidenum">
              <a:rPr lang="en-US" smtClean="0"/>
              <a:t>17</a:t>
            </a:fld>
            <a:endParaRPr lang="en-US"/>
          </a:p>
        </p:txBody>
      </p:sp>
    </p:spTree>
    <p:extLst>
      <p:ext uri="{BB962C8B-B14F-4D97-AF65-F5344CB8AC3E}">
        <p14:creationId xmlns:p14="http://schemas.microsoft.com/office/powerpoint/2010/main" val="310325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fld id="{3EC48297-902D-45B6-AE44-B3C4D1A23CC5}" type="slidenum">
              <a:rPr lang="en-US" smtClean="0"/>
              <a:t>18</a:t>
            </a:fld>
            <a:endParaRPr lang="en-US"/>
          </a:p>
        </p:txBody>
      </p:sp>
    </p:spTree>
    <p:extLst>
      <p:ext uri="{BB962C8B-B14F-4D97-AF65-F5344CB8AC3E}">
        <p14:creationId xmlns:p14="http://schemas.microsoft.com/office/powerpoint/2010/main" val="2993820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fld id="{3EC48297-902D-45B6-AE44-B3C4D1A23CC5}" type="slidenum">
              <a:rPr lang="en-US" smtClean="0"/>
              <a:t>21</a:t>
            </a:fld>
            <a:endParaRPr lang="en-US"/>
          </a:p>
        </p:txBody>
      </p:sp>
    </p:spTree>
    <p:extLst>
      <p:ext uri="{BB962C8B-B14F-4D97-AF65-F5344CB8AC3E}">
        <p14:creationId xmlns:p14="http://schemas.microsoft.com/office/powerpoint/2010/main" val="158484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74135-7114-2389-BD4C-96FCF200F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F8EB4-E89B-FA72-9F04-AFB8BF274B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E5041-B827-A60B-77BE-5404A1F598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US" dirty="0"/>
          </a:p>
        </p:txBody>
      </p:sp>
      <p:sp>
        <p:nvSpPr>
          <p:cNvPr id="4" name="Slide Number Placeholder 3">
            <a:extLst>
              <a:ext uri="{FF2B5EF4-FFF2-40B4-BE49-F238E27FC236}">
                <a16:creationId xmlns:a16="http://schemas.microsoft.com/office/drawing/2014/main" id="{8BCB05B8-F44F-99C4-E5C9-1C639ACFEEAA}"/>
              </a:ext>
            </a:extLst>
          </p:cNvPr>
          <p:cNvSpPr>
            <a:spLocks noGrp="1"/>
          </p:cNvSpPr>
          <p:nvPr>
            <p:ph type="sldNum" sz="quarter" idx="5"/>
          </p:nvPr>
        </p:nvSpPr>
        <p:spPr/>
        <p:txBody>
          <a:bodyPr/>
          <a:lstStyle/>
          <a:p>
            <a:fld id="{3EC48297-902D-45B6-AE44-B3C4D1A23CC5}" type="slidenum">
              <a:rPr lang="en-US" smtClean="0"/>
              <a:t>23</a:t>
            </a:fld>
            <a:endParaRPr lang="en-US"/>
          </a:p>
        </p:txBody>
      </p:sp>
    </p:spTree>
    <p:extLst>
      <p:ext uri="{BB962C8B-B14F-4D97-AF65-F5344CB8AC3E}">
        <p14:creationId xmlns:p14="http://schemas.microsoft.com/office/powerpoint/2010/main" val="126563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4ED65-857C-4F22-9BEF-6A973B958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4F2ED-6315-D9CC-A7A0-D1E9D26EF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8DAAE-65ED-A0FD-1FF4-F6366C4A1566}"/>
              </a:ext>
            </a:extLst>
          </p:cNvPr>
          <p:cNvSpPr>
            <a:spLocks noGrp="1"/>
          </p:cNvSpPr>
          <p:nvPr>
            <p:ph type="body" idx="1"/>
          </p:nvPr>
        </p:nvSpPr>
        <p:spPr/>
        <p:txBody>
          <a:bodyPr/>
          <a:lstStyle/>
          <a:p>
            <a:endParaRPr lang="es-US" b="0" dirty="0"/>
          </a:p>
        </p:txBody>
      </p:sp>
      <p:sp>
        <p:nvSpPr>
          <p:cNvPr id="4" name="Slide Number Placeholder 3">
            <a:extLst>
              <a:ext uri="{FF2B5EF4-FFF2-40B4-BE49-F238E27FC236}">
                <a16:creationId xmlns:a16="http://schemas.microsoft.com/office/drawing/2014/main" id="{A46CEF37-09AD-B96E-4E86-4501F60F0C81}"/>
              </a:ext>
            </a:extLst>
          </p:cNvPr>
          <p:cNvSpPr>
            <a:spLocks noGrp="1"/>
          </p:cNvSpPr>
          <p:nvPr>
            <p:ph type="sldNum" sz="quarter" idx="5"/>
          </p:nvPr>
        </p:nvSpPr>
        <p:spPr/>
        <p:txBody>
          <a:bodyPr/>
          <a:lstStyle/>
          <a:p>
            <a:fld id="{3EC48297-902D-45B6-AE44-B3C4D1A23CC5}" type="slidenum">
              <a:rPr lang="en-US" smtClean="0"/>
              <a:t>24</a:t>
            </a:fld>
            <a:endParaRPr lang="en-US"/>
          </a:p>
        </p:txBody>
      </p:sp>
    </p:spTree>
    <p:extLst>
      <p:ext uri="{BB962C8B-B14F-4D97-AF65-F5344CB8AC3E}">
        <p14:creationId xmlns:p14="http://schemas.microsoft.com/office/powerpoint/2010/main" val="3234135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02D5-6E48-717F-99B1-104C14B58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6787D-EBDA-C4CF-33C5-3F0F727FE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B91B2-16C9-F7DD-3178-5A4BBCFE89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US" dirty="0"/>
          </a:p>
        </p:txBody>
      </p:sp>
      <p:sp>
        <p:nvSpPr>
          <p:cNvPr id="4" name="Slide Number Placeholder 3">
            <a:extLst>
              <a:ext uri="{FF2B5EF4-FFF2-40B4-BE49-F238E27FC236}">
                <a16:creationId xmlns:a16="http://schemas.microsoft.com/office/drawing/2014/main" id="{BD5232C7-24EB-A480-8FA2-65EDD96FEE39}"/>
              </a:ext>
            </a:extLst>
          </p:cNvPr>
          <p:cNvSpPr>
            <a:spLocks noGrp="1"/>
          </p:cNvSpPr>
          <p:nvPr>
            <p:ph type="sldNum" sz="quarter" idx="5"/>
          </p:nvPr>
        </p:nvSpPr>
        <p:spPr/>
        <p:txBody>
          <a:bodyPr/>
          <a:lstStyle/>
          <a:p>
            <a:fld id="{3EC48297-902D-45B6-AE44-B3C4D1A23CC5}" type="slidenum">
              <a:rPr lang="en-US" smtClean="0"/>
              <a:t>25</a:t>
            </a:fld>
            <a:endParaRPr lang="en-US"/>
          </a:p>
        </p:txBody>
      </p:sp>
    </p:spTree>
    <p:extLst>
      <p:ext uri="{BB962C8B-B14F-4D97-AF65-F5344CB8AC3E}">
        <p14:creationId xmlns:p14="http://schemas.microsoft.com/office/powerpoint/2010/main" val="168715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9F6EA2-04EB-470C-ADD7-57006A003F47}" type="slidenum">
              <a:rPr lang="en-US" smtClean="0"/>
              <a:t>2</a:t>
            </a:fld>
            <a:endParaRPr lang="en-US"/>
          </a:p>
        </p:txBody>
      </p:sp>
    </p:spTree>
    <p:extLst>
      <p:ext uri="{BB962C8B-B14F-4D97-AF65-F5344CB8AC3E}">
        <p14:creationId xmlns:p14="http://schemas.microsoft.com/office/powerpoint/2010/main" val="3504941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fld id="{3EC48297-902D-45B6-AE44-B3C4D1A23CC5}" type="slidenum">
              <a:rPr lang="en-US" smtClean="0"/>
              <a:t>26</a:t>
            </a:fld>
            <a:endParaRPr lang="en-US"/>
          </a:p>
        </p:txBody>
      </p:sp>
    </p:spTree>
    <p:extLst>
      <p:ext uri="{BB962C8B-B14F-4D97-AF65-F5344CB8AC3E}">
        <p14:creationId xmlns:p14="http://schemas.microsoft.com/office/powerpoint/2010/main" val="2981341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fld id="{3EC48297-902D-45B6-AE44-B3C4D1A23CC5}" type="slidenum">
              <a:rPr lang="en-US" smtClean="0"/>
              <a:t>27</a:t>
            </a:fld>
            <a:endParaRPr lang="en-US"/>
          </a:p>
        </p:txBody>
      </p:sp>
    </p:spTree>
    <p:extLst>
      <p:ext uri="{BB962C8B-B14F-4D97-AF65-F5344CB8AC3E}">
        <p14:creationId xmlns:p14="http://schemas.microsoft.com/office/powerpoint/2010/main" val="4006875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28</a:t>
            </a:fld>
            <a:endParaRPr lang="en-US" dirty="0"/>
          </a:p>
        </p:txBody>
      </p:sp>
    </p:spTree>
    <p:extLst>
      <p:ext uri="{BB962C8B-B14F-4D97-AF65-F5344CB8AC3E}">
        <p14:creationId xmlns:p14="http://schemas.microsoft.com/office/powerpoint/2010/main" val="3739987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29</a:t>
            </a:fld>
            <a:endParaRPr lang="en-US"/>
          </a:p>
        </p:txBody>
      </p:sp>
    </p:spTree>
    <p:extLst>
      <p:ext uri="{BB962C8B-B14F-4D97-AF65-F5344CB8AC3E}">
        <p14:creationId xmlns:p14="http://schemas.microsoft.com/office/powerpoint/2010/main" val="2203284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3F56E-7A63-70AD-7D28-5911D9A57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F07B3-3943-50A4-177A-FD2AF7295B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EBA537-DB5C-114C-8244-EF0B5B4211CE}"/>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61B2080C-F625-1F0C-3F26-51FEA2D0A534}"/>
              </a:ext>
            </a:extLst>
          </p:cNvPr>
          <p:cNvSpPr>
            <a:spLocks noGrp="1"/>
          </p:cNvSpPr>
          <p:nvPr>
            <p:ph type="sldNum" sz="quarter" idx="5"/>
          </p:nvPr>
        </p:nvSpPr>
        <p:spPr/>
        <p:txBody>
          <a:bodyPr/>
          <a:lstStyle/>
          <a:p>
            <a:fld id="{3EC48297-902D-45B6-AE44-B3C4D1A23CC5}" type="slidenum">
              <a:rPr lang="en-US" smtClean="0"/>
              <a:t>30</a:t>
            </a:fld>
            <a:endParaRPr lang="en-US"/>
          </a:p>
        </p:txBody>
      </p:sp>
    </p:spTree>
    <p:extLst>
      <p:ext uri="{BB962C8B-B14F-4D97-AF65-F5344CB8AC3E}">
        <p14:creationId xmlns:p14="http://schemas.microsoft.com/office/powerpoint/2010/main" val="3446253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31</a:t>
            </a:fld>
            <a:endParaRPr lang="en-US"/>
          </a:p>
        </p:txBody>
      </p:sp>
    </p:spTree>
    <p:extLst>
      <p:ext uri="{BB962C8B-B14F-4D97-AF65-F5344CB8AC3E}">
        <p14:creationId xmlns:p14="http://schemas.microsoft.com/office/powerpoint/2010/main" val="1809810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69324-3F43-07A2-FE37-75F7E588E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CE7AE-9F88-3828-F3AD-ED3B8529B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11B52-C414-40D2-2B42-8FBE2C929618}"/>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1206243A-44F7-1028-1597-EF362FD454CA}"/>
              </a:ext>
            </a:extLst>
          </p:cNvPr>
          <p:cNvSpPr>
            <a:spLocks noGrp="1"/>
          </p:cNvSpPr>
          <p:nvPr>
            <p:ph type="sldNum" sz="quarter" idx="5"/>
          </p:nvPr>
        </p:nvSpPr>
        <p:spPr/>
        <p:txBody>
          <a:bodyPr/>
          <a:lstStyle/>
          <a:p>
            <a:fld id="{3EC48297-902D-45B6-AE44-B3C4D1A23CC5}" type="slidenum">
              <a:rPr lang="en-US" smtClean="0"/>
              <a:t>32</a:t>
            </a:fld>
            <a:endParaRPr lang="en-US"/>
          </a:p>
        </p:txBody>
      </p:sp>
    </p:spTree>
    <p:extLst>
      <p:ext uri="{BB962C8B-B14F-4D97-AF65-F5344CB8AC3E}">
        <p14:creationId xmlns:p14="http://schemas.microsoft.com/office/powerpoint/2010/main" val="27695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E73C8-3636-995D-765E-4447B457A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1B4DB-BD94-2114-DC23-19C14D1C2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552898-8E16-E375-9AD1-01B8CB451059}"/>
              </a:ext>
            </a:extLst>
          </p:cNvPr>
          <p:cNvSpPr>
            <a:spLocks noGrp="1"/>
          </p:cNvSpPr>
          <p:nvPr>
            <p:ph type="body" idx="1"/>
          </p:nvPr>
        </p:nvSpPr>
        <p:spPr/>
        <p:txBody>
          <a:bodyPr/>
          <a:lstStyle/>
          <a:p>
            <a:pPr marL="171450" indent="-171450">
              <a:spcBef>
                <a:spcPts val="800"/>
              </a:spcBef>
              <a:spcAft>
                <a:spcPts val="800"/>
              </a:spcAft>
              <a:buFont typeface="Arial"/>
              <a:buChar char="•"/>
              <a:defRPr/>
            </a:pPr>
            <a:endParaRPr lang="en-US" dirty="0">
              <a:solidFill>
                <a:srgbClr val="2D4641"/>
              </a:solidFill>
              <a:latin typeface="Aptos"/>
              <a:ea typeface="Verdana"/>
              <a:cs typeface="Arial"/>
            </a:endParaRPr>
          </a:p>
        </p:txBody>
      </p:sp>
      <p:sp>
        <p:nvSpPr>
          <p:cNvPr id="4" name="Slide Number Placeholder 3">
            <a:extLst>
              <a:ext uri="{FF2B5EF4-FFF2-40B4-BE49-F238E27FC236}">
                <a16:creationId xmlns:a16="http://schemas.microsoft.com/office/drawing/2014/main" id="{AB707120-85B8-D29D-49D4-7FA1E30E1373}"/>
              </a:ext>
            </a:extLst>
          </p:cNvPr>
          <p:cNvSpPr>
            <a:spLocks noGrp="1"/>
          </p:cNvSpPr>
          <p:nvPr>
            <p:ph type="sldNum" sz="quarter" idx="5"/>
          </p:nvPr>
        </p:nvSpPr>
        <p:spPr/>
        <p:txBody>
          <a:bodyPr/>
          <a:lstStyle/>
          <a:p>
            <a:fld id="{C89F6EA2-04EB-470C-ADD7-57006A003F47}" type="slidenum">
              <a:rPr lang="en-US" smtClean="0"/>
              <a:t>37</a:t>
            </a:fld>
            <a:endParaRPr lang="en-US"/>
          </a:p>
        </p:txBody>
      </p:sp>
    </p:spTree>
    <p:extLst>
      <p:ext uri="{BB962C8B-B14F-4D97-AF65-F5344CB8AC3E}">
        <p14:creationId xmlns:p14="http://schemas.microsoft.com/office/powerpoint/2010/main" val="91610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461B2-DF4F-60F5-6624-4299C1DA2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DF660-0CE5-C8BC-8325-74AF4ADFE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47CC77-E091-2341-A01A-F9745A424BEB}"/>
              </a:ext>
            </a:extLst>
          </p:cNvPr>
          <p:cNvSpPr>
            <a:spLocks noGrp="1"/>
          </p:cNvSpPr>
          <p:nvPr>
            <p:ph type="body" idx="1"/>
          </p:nvPr>
        </p:nvSpPr>
        <p:spPr/>
        <p:txBody>
          <a:bodyPr/>
          <a:lstStyle/>
          <a:p>
            <a:pPr marL="171450" indent="-171450">
              <a:spcBef>
                <a:spcPts val="800"/>
              </a:spcBef>
              <a:spcAft>
                <a:spcPts val="800"/>
              </a:spcAft>
              <a:buFont typeface="Arial"/>
              <a:buChar char="•"/>
              <a:defRPr/>
            </a:pPr>
            <a:endParaRPr lang="en-US" dirty="0">
              <a:solidFill>
                <a:srgbClr val="2D4641"/>
              </a:solidFill>
              <a:latin typeface="Aptos"/>
              <a:ea typeface="Verdana"/>
              <a:cs typeface="Arial"/>
            </a:endParaRPr>
          </a:p>
        </p:txBody>
      </p:sp>
      <p:sp>
        <p:nvSpPr>
          <p:cNvPr id="4" name="Slide Number Placeholder 3">
            <a:extLst>
              <a:ext uri="{FF2B5EF4-FFF2-40B4-BE49-F238E27FC236}">
                <a16:creationId xmlns:a16="http://schemas.microsoft.com/office/drawing/2014/main" id="{2BE5ED5C-FA08-A40F-7595-F93A8939E173}"/>
              </a:ext>
            </a:extLst>
          </p:cNvPr>
          <p:cNvSpPr>
            <a:spLocks noGrp="1"/>
          </p:cNvSpPr>
          <p:nvPr>
            <p:ph type="sldNum" sz="quarter" idx="5"/>
          </p:nvPr>
        </p:nvSpPr>
        <p:spPr/>
        <p:txBody>
          <a:bodyPr/>
          <a:lstStyle/>
          <a:p>
            <a:fld id="{C89F6EA2-04EB-470C-ADD7-57006A003F47}" type="slidenum">
              <a:rPr lang="en-US" smtClean="0"/>
              <a:t>38</a:t>
            </a:fld>
            <a:endParaRPr lang="en-US"/>
          </a:p>
        </p:txBody>
      </p:sp>
    </p:spTree>
    <p:extLst>
      <p:ext uri="{BB962C8B-B14F-4D97-AF65-F5344CB8AC3E}">
        <p14:creationId xmlns:p14="http://schemas.microsoft.com/office/powerpoint/2010/main" val="3938731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39</a:t>
            </a:fld>
            <a:endParaRPr lang="en-US"/>
          </a:p>
        </p:txBody>
      </p:sp>
    </p:spTree>
    <p:extLst>
      <p:ext uri="{BB962C8B-B14F-4D97-AF65-F5344CB8AC3E}">
        <p14:creationId xmlns:p14="http://schemas.microsoft.com/office/powerpoint/2010/main" val="137633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a:p>
        </p:txBody>
      </p:sp>
      <p:sp>
        <p:nvSpPr>
          <p:cNvPr id="4" name="Slide Number Placeholder 3"/>
          <p:cNvSpPr>
            <a:spLocks noGrp="1"/>
          </p:cNvSpPr>
          <p:nvPr>
            <p:ph type="sldNum" sz="quarter" idx="5"/>
          </p:nvPr>
        </p:nvSpPr>
        <p:spPr/>
        <p:txBody>
          <a:bodyPr/>
          <a:lstStyle/>
          <a:p>
            <a:fld id="{3EC48297-902D-45B6-AE44-B3C4D1A23CC5}" type="slidenum">
              <a:rPr lang="en-US" smtClean="0"/>
              <a:t>4</a:t>
            </a:fld>
            <a:endParaRPr lang="en-US"/>
          </a:p>
        </p:txBody>
      </p:sp>
    </p:spTree>
    <p:extLst>
      <p:ext uri="{BB962C8B-B14F-4D97-AF65-F5344CB8AC3E}">
        <p14:creationId xmlns:p14="http://schemas.microsoft.com/office/powerpoint/2010/main" val="2092061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66D35-761B-F50A-94A6-722596397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B7009-1C0B-9C5E-5703-A0995CCC5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29891-9E1F-87E1-DE75-18EC0DACE753}"/>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EF5BAD76-5D07-AD8F-A9B8-DCC90EFFBD46}"/>
              </a:ext>
            </a:extLst>
          </p:cNvPr>
          <p:cNvSpPr>
            <a:spLocks noGrp="1"/>
          </p:cNvSpPr>
          <p:nvPr>
            <p:ph type="sldNum" sz="quarter" idx="5"/>
          </p:nvPr>
        </p:nvSpPr>
        <p:spPr/>
        <p:txBody>
          <a:bodyPr/>
          <a:lstStyle/>
          <a:p>
            <a:fld id="{3EC48297-902D-45B6-AE44-B3C4D1A23CC5}" type="slidenum">
              <a:rPr lang="en-US" smtClean="0"/>
              <a:t>40</a:t>
            </a:fld>
            <a:endParaRPr lang="en-US"/>
          </a:p>
        </p:txBody>
      </p:sp>
    </p:spTree>
    <p:extLst>
      <p:ext uri="{BB962C8B-B14F-4D97-AF65-F5344CB8AC3E}">
        <p14:creationId xmlns:p14="http://schemas.microsoft.com/office/powerpoint/2010/main" val="936584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41</a:t>
            </a:fld>
            <a:endParaRPr lang="en-US"/>
          </a:p>
        </p:txBody>
      </p:sp>
    </p:spTree>
    <p:extLst>
      <p:ext uri="{BB962C8B-B14F-4D97-AF65-F5344CB8AC3E}">
        <p14:creationId xmlns:p14="http://schemas.microsoft.com/office/powerpoint/2010/main" val="1080409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42</a:t>
            </a:fld>
            <a:endParaRPr lang="en-US"/>
          </a:p>
        </p:txBody>
      </p:sp>
    </p:spTree>
    <p:extLst>
      <p:ext uri="{BB962C8B-B14F-4D97-AF65-F5344CB8AC3E}">
        <p14:creationId xmlns:p14="http://schemas.microsoft.com/office/powerpoint/2010/main" val="2921398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43</a:t>
            </a:fld>
            <a:endParaRPr lang="en-US"/>
          </a:p>
        </p:txBody>
      </p:sp>
    </p:spTree>
    <p:extLst>
      <p:ext uri="{BB962C8B-B14F-4D97-AF65-F5344CB8AC3E}">
        <p14:creationId xmlns:p14="http://schemas.microsoft.com/office/powerpoint/2010/main" val="2979864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44</a:t>
            </a:fld>
            <a:endParaRPr lang="en-US"/>
          </a:p>
        </p:txBody>
      </p:sp>
    </p:spTree>
    <p:extLst>
      <p:ext uri="{BB962C8B-B14F-4D97-AF65-F5344CB8AC3E}">
        <p14:creationId xmlns:p14="http://schemas.microsoft.com/office/powerpoint/2010/main" val="915574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88D27-357D-C4A4-6ECE-16CEF070E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F6C0F-0509-4017-3E81-E0A82EDC0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8A101-738A-46AE-2EEB-DF67F5B7DF7C}"/>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E3AE7E4A-CA1A-6648-DD73-04F61D17BD71}"/>
              </a:ext>
            </a:extLst>
          </p:cNvPr>
          <p:cNvSpPr>
            <a:spLocks noGrp="1"/>
          </p:cNvSpPr>
          <p:nvPr>
            <p:ph type="sldNum" sz="quarter" idx="5"/>
          </p:nvPr>
        </p:nvSpPr>
        <p:spPr/>
        <p:txBody>
          <a:bodyPr/>
          <a:lstStyle/>
          <a:p>
            <a:fld id="{3EC48297-902D-45B6-AE44-B3C4D1A23CC5}" type="slidenum">
              <a:rPr lang="en-US" smtClean="0"/>
              <a:t>45</a:t>
            </a:fld>
            <a:endParaRPr lang="en-US"/>
          </a:p>
        </p:txBody>
      </p:sp>
    </p:spTree>
    <p:extLst>
      <p:ext uri="{BB962C8B-B14F-4D97-AF65-F5344CB8AC3E}">
        <p14:creationId xmlns:p14="http://schemas.microsoft.com/office/powerpoint/2010/main" val="1301337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46</a:t>
            </a:fld>
            <a:endParaRPr lang="en-US"/>
          </a:p>
        </p:txBody>
      </p:sp>
    </p:spTree>
    <p:extLst>
      <p:ext uri="{BB962C8B-B14F-4D97-AF65-F5344CB8AC3E}">
        <p14:creationId xmlns:p14="http://schemas.microsoft.com/office/powerpoint/2010/main" val="2297263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48</a:t>
            </a:fld>
            <a:endParaRPr lang="en-US"/>
          </a:p>
        </p:txBody>
      </p:sp>
    </p:spTree>
    <p:extLst>
      <p:ext uri="{BB962C8B-B14F-4D97-AF65-F5344CB8AC3E}">
        <p14:creationId xmlns:p14="http://schemas.microsoft.com/office/powerpoint/2010/main" val="2418103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C89F6EA2-04EB-470C-ADD7-57006A003F47}" type="slidenum">
              <a:rPr lang="en-US" smtClean="0"/>
              <a:t>49</a:t>
            </a:fld>
            <a:endParaRPr lang="en-US"/>
          </a:p>
        </p:txBody>
      </p:sp>
    </p:spTree>
    <p:extLst>
      <p:ext uri="{BB962C8B-B14F-4D97-AF65-F5344CB8AC3E}">
        <p14:creationId xmlns:p14="http://schemas.microsoft.com/office/powerpoint/2010/main" val="4115717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F6EA2-04EB-470C-ADD7-57006A003F47}" type="slidenum">
              <a:rPr lang="en-US" smtClean="0"/>
              <a:t>50</a:t>
            </a:fld>
            <a:endParaRPr lang="en-US"/>
          </a:p>
        </p:txBody>
      </p:sp>
    </p:spTree>
    <p:extLst>
      <p:ext uri="{BB962C8B-B14F-4D97-AF65-F5344CB8AC3E}">
        <p14:creationId xmlns:p14="http://schemas.microsoft.com/office/powerpoint/2010/main" val="4115717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C48297-902D-45B6-AE44-B3C4D1A23CC5}" type="slidenum">
              <a:rPr lang="en-US" smtClean="0"/>
              <a:t>5</a:t>
            </a:fld>
            <a:endParaRPr lang="en-US"/>
          </a:p>
        </p:txBody>
      </p:sp>
    </p:spTree>
    <p:extLst>
      <p:ext uri="{BB962C8B-B14F-4D97-AF65-F5344CB8AC3E}">
        <p14:creationId xmlns:p14="http://schemas.microsoft.com/office/powerpoint/2010/main" val="2400719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0FBE5-5228-78DE-B7A2-449EEBB6D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EF23B-8120-F6FC-D5A6-7FB826A719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785F4-DD46-7454-C009-05F29AF7C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D31190-BC60-454A-6D69-C7E5B213B58C}"/>
              </a:ext>
            </a:extLst>
          </p:cNvPr>
          <p:cNvSpPr>
            <a:spLocks noGrp="1"/>
          </p:cNvSpPr>
          <p:nvPr>
            <p:ph type="sldNum" sz="quarter" idx="5"/>
          </p:nvPr>
        </p:nvSpPr>
        <p:spPr/>
        <p:txBody>
          <a:bodyPr/>
          <a:lstStyle/>
          <a:p>
            <a:fld id="{C89F6EA2-04EB-470C-ADD7-57006A003F47}" type="slidenum">
              <a:rPr lang="en-US" smtClean="0"/>
              <a:t>51</a:t>
            </a:fld>
            <a:endParaRPr lang="en-US"/>
          </a:p>
        </p:txBody>
      </p:sp>
    </p:spTree>
    <p:extLst>
      <p:ext uri="{BB962C8B-B14F-4D97-AF65-F5344CB8AC3E}">
        <p14:creationId xmlns:p14="http://schemas.microsoft.com/office/powerpoint/2010/main" val="1164042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9F6EA2-04EB-470C-ADD7-57006A003F47}" type="slidenum">
              <a:rPr lang="en-US" smtClean="0"/>
              <a:t>52</a:t>
            </a:fld>
            <a:endParaRPr lang="en-US"/>
          </a:p>
        </p:txBody>
      </p:sp>
    </p:spTree>
    <p:extLst>
      <p:ext uri="{BB962C8B-B14F-4D97-AF65-F5344CB8AC3E}">
        <p14:creationId xmlns:p14="http://schemas.microsoft.com/office/powerpoint/2010/main" val="1405583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ptos"/>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54</a:t>
            </a:fld>
            <a:endParaRPr lang="en-US"/>
          </a:p>
        </p:txBody>
      </p:sp>
    </p:spTree>
    <p:extLst>
      <p:ext uri="{BB962C8B-B14F-4D97-AF65-F5344CB8AC3E}">
        <p14:creationId xmlns:p14="http://schemas.microsoft.com/office/powerpoint/2010/main" val="3636982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55</a:t>
            </a:fld>
            <a:endParaRPr lang="en-US"/>
          </a:p>
        </p:txBody>
      </p:sp>
    </p:spTree>
    <p:extLst>
      <p:ext uri="{BB962C8B-B14F-4D97-AF65-F5344CB8AC3E}">
        <p14:creationId xmlns:p14="http://schemas.microsoft.com/office/powerpoint/2010/main" val="3759186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C48297-902D-45B6-AE44-B3C4D1A23CC5}" type="slidenum">
              <a:rPr lang="en-US" smtClean="0"/>
              <a:t>56</a:t>
            </a:fld>
            <a:endParaRPr lang="en-US"/>
          </a:p>
        </p:txBody>
      </p:sp>
    </p:spTree>
    <p:extLst>
      <p:ext uri="{BB962C8B-B14F-4D97-AF65-F5344CB8AC3E}">
        <p14:creationId xmlns:p14="http://schemas.microsoft.com/office/powerpoint/2010/main" val="2051840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57</a:t>
            </a:fld>
            <a:endParaRPr lang="en-US"/>
          </a:p>
        </p:txBody>
      </p:sp>
    </p:spTree>
    <p:extLst>
      <p:ext uri="{BB962C8B-B14F-4D97-AF65-F5344CB8AC3E}">
        <p14:creationId xmlns:p14="http://schemas.microsoft.com/office/powerpoint/2010/main" val="320605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58</a:t>
            </a:fld>
            <a:endParaRPr lang="en-US" dirty="0"/>
          </a:p>
        </p:txBody>
      </p:sp>
    </p:spTree>
    <p:extLst>
      <p:ext uri="{BB962C8B-B14F-4D97-AF65-F5344CB8AC3E}">
        <p14:creationId xmlns:p14="http://schemas.microsoft.com/office/powerpoint/2010/main" val="698035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3EC48297-902D-45B6-AE44-B3C4D1A23CC5}" type="slidenum">
              <a:rPr lang="en-US" smtClean="0"/>
              <a:t>61</a:t>
            </a:fld>
            <a:endParaRPr lang="en-US"/>
          </a:p>
        </p:txBody>
      </p:sp>
    </p:spTree>
    <p:extLst>
      <p:ext uri="{BB962C8B-B14F-4D97-AF65-F5344CB8AC3E}">
        <p14:creationId xmlns:p14="http://schemas.microsoft.com/office/powerpoint/2010/main" val="241133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E2B4C-8859-0AEB-53F7-822B982B3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3596F-F628-4044-DB3A-0041142872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B93C3-B4B3-49E1-FA82-0046CE01EB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ABA45-3B66-16A8-B5FC-CABDA05F1076}"/>
              </a:ext>
            </a:extLst>
          </p:cNvPr>
          <p:cNvSpPr>
            <a:spLocks noGrp="1"/>
          </p:cNvSpPr>
          <p:nvPr>
            <p:ph type="sldNum" sz="quarter" idx="5"/>
          </p:nvPr>
        </p:nvSpPr>
        <p:spPr/>
        <p:txBody>
          <a:bodyPr/>
          <a:lstStyle/>
          <a:p>
            <a:fld id="{3EC48297-902D-45B6-AE44-B3C4D1A23CC5}" type="slidenum">
              <a:rPr lang="en-US" smtClean="0"/>
              <a:t>6</a:t>
            </a:fld>
            <a:endParaRPr lang="en-US"/>
          </a:p>
        </p:txBody>
      </p:sp>
    </p:spTree>
    <p:extLst>
      <p:ext uri="{BB962C8B-B14F-4D97-AF65-F5344CB8AC3E}">
        <p14:creationId xmlns:p14="http://schemas.microsoft.com/office/powerpoint/2010/main" val="1274483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C48297-902D-45B6-AE44-B3C4D1A23CC5}" type="slidenum">
              <a:rPr lang="en-US" smtClean="0"/>
              <a:t>8</a:t>
            </a:fld>
            <a:endParaRPr lang="en-US"/>
          </a:p>
        </p:txBody>
      </p:sp>
    </p:spTree>
    <p:extLst>
      <p:ext uri="{BB962C8B-B14F-4D97-AF65-F5344CB8AC3E}">
        <p14:creationId xmlns:p14="http://schemas.microsoft.com/office/powerpoint/2010/main" val="26877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p>
        </p:txBody>
      </p:sp>
      <p:sp>
        <p:nvSpPr>
          <p:cNvPr id="4" name="Slide Number Placeholder 3"/>
          <p:cNvSpPr>
            <a:spLocks noGrp="1"/>
          </p:cNvSpPr>
          <p:nvPr>
            <p:ph type="sldNum" sz="quarter" idx="5"/>
          </p:nvPr>
        </p:nvSpPr>
        <p:spPr/>
        <p:txBody>
          <a:bodyPr/>
          <a:lstStyle/>
          <a:p>
            <a:fld id="{3EC48297-902D-45B6-AE44-B3C4D1A23CC5}" type="slidenum">
              <a:rPr lang="en-US" smtClean="0"/>
              <a:t>9</a:t>
            </a:fld>
            <a:endParaRPr lang="en-US"/>
          </a:p>
        </p:txBody>
      </p:sp>
    </p:spTree>
    <p:extLst>
      <p:ext uri="{BB962C8B-B14F-4D97-AF65-F5344CB8AC3E}">
        <p14:creationId xmlns:p14="http://schemas.microsoft.com/office/powerpoint/2010/main" val="416557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p:txBody>
      </p:sp>
      <p:sp>
        <p:nvSpPr>
          <p:cNvPr id="4" name="Slide Number Placeholder 3"/>
          <p:cNvSpPr>
            <a:spLocks noGrp="1"/>
          </p:cNvSpPr>
          <p:nvPr>
            <p:ph type="sldNum" sz="quarter" idx="5"/>
          </p:nvPr>
        </p:nvSpPr>
        <p:spPr/>
        <p:txBody>
          <a:bodyPr/>
          <a:lstStyle/>
          <a:p>
            <a:fld id="{3EC48297-902D-45B6-AE44-B3C4D1A23CC5}" type="slidenum">
              <a:rPr lang="en-US" smtClean="0"/>
              <a:t>10</a:t>
            </a:fld>
            <a:endParaRPr lang="en-US"/>
          </a:p>
        </p:txBody>
      </p:sp>
    </p:spTree>
    <p:extLst>
      <p:ext uri="{BB962C8B-B14F-4D97-AF65-F5344CB8AC3E}">
        <p14:creationId xmlns:p14="http://schemas.microsoft.com/office/powerpoint/2010/main" val="3718727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9F6EA2-04EB-470C-ADD7-57006A003F47}" type="slidenum">
              <a:rPr lang="en-US" smtClean="0"/>
              <a:t>11</a:t>
            </a:fld>
            <a:endParaRPr lang="en-US"/>
          </a:p>
        </p:txBody>
      </p:sp>
    </p:spTree>
    <p:extLst>
      <p:ext uri="{BB962C8B-B14F-4D97-AF65-F5344CB8AC3E}">
        <p14:creationId xmlns:p14="http://schemas.microsoft.com/office/powerpoint/2010/main" val="1072161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7CF6-E33C-A56C-7D3A-96C4FDB8781D}"/>
              </a:ext>
            </a:extLst>
          </p:cNvPr>
          <p:cNvSpPr>
            <a:spLocks noGrp="1" noRot="1" noMove="1" noResize="1" noEditPoints="1" noAdjustHandles="1" noChangeArrowheads="1" noChangeShapeType="1"/>
          </p:cNvSpPr>
          <p:nvPr>
            <p:ph type="ctrTitle"/>
          </p:nvPr>
        </p:nvSpPr>
        <p:spPr>
          <a:xfrm>
            <a:off x="838200" y="1828800"/>
            <a:ext cx="10515600" cy="1905000"/>
          </a:xfrm>
        </p:spPr>
        <p:txBody>
          <a:bodyPr anchor="b">
            <a:normAutofit/>
          </a:bodyPr>
          <a:lstStyle>
            <a:lvl1pPr algn="ctr">
              <a:defRPr sz="5000" b="1">
                <a:solidFill>
                  <a:srgbClr val="2D4641"/>
                </a:solidFill>
                <a:latin typeface="+mj-lt"/>
                <a:cs typeface="Arial" panose="020B0604020202020204" pitchFamily="34" charset="0"/>
              </a:defRPr>
            </a:lvl1pPr>
          </a:lstStyle>
          <a:p>
            <a:r>
              <a:rPr lang="en-US"/>
              <a:t>Click to edit Master title style</a:t>
            </a:r>
          </a:p>
        </p:txBody>
      </p:sp>
      <p:cxnSp>
        <p:nvCxnSpPr>
          <p:cNvPr id="27" name="Straight Connector 26">
            <a:extLst>
              <a:ext uri="{FF2B5EF4-FFF2-40B4-BE49-F238E27FC236}">
                <a16:creationId xmlns:a16="http://schemas.microsoft.com/office/drawing/2014/main" id="{2A794E50-32E3-B3EE-7CA9-2F9E490325E2}"/>
              </a:ext>
            </a:extLst>
          </p:cNvPr>
          <p:cNvCxnSpPr>
            <a:cxnSpLocks noGrp="1" noRot="1" noMove="1" noResize="1" noEditPoints="1" noAdjustHandles="1" noChangeArrowheads="1" noChangeShapeType="1"/>
          </p:cNvCxnSpPr>
          <p:nvPr userDrawn="1"/>
        </p:nvCxnSpPr>
        <p:spPr>
          <a:xfrm>
            <a:off x="838200" y="3758637"/>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Subtitle 2">
            <a:extLst>
              <a:ext uri="{FF2B5EF4-FFF2-40B4-BE49-F238E27FC236}">
                <a16:creationId xmlns:a16="http://schemas.microsoft.com/office/drawing/2014/main" id="{64B26C23-B0D8-70E8-E0CA-D709A6967694}"/>
              </a:ext>
            </a:extLst>
          </p:cNvPr>
          <p:cNvSpPr>
            <a:spLocks noGrp="1" noRot="1" noMove="1" noResize="1" noEditPoints="1" noAdjustHandles="1" noChangeArrowheads="1" noChangeShapeType="1"/>
          </p:cNvSpPr>
          <p:nvPr>
            <p:ph type="subTitle" idx="1"/>
          </p:nvPr>
        </p:nvSpPr>
        <p:spPr>
          <a:xfrm>
            <a:off x="838200" y="3931675"/>
            <a:ext cx="10515600" cy="761170"/>
          </a:xfrm>
        </p:spPr>
        <p:txBody>
          <a:bodyPr anchor="ctr"/>
          <a:lstStyle>
            <a:lvl1pPr marL="0" indent="0" algn="ctr">
              <a:buNone/>
              <a:defRPr sz="2400" spc="300">
                <a:solidFill>
                  <a:schemeClr val="tx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Box 6">
            <a:extLst>
              <a:ext uri="{FF2B5EF4-FFF2-40B4-BE49-F238E27FC236}">
                <a16:creationId xmlns:a16="http://schemas.microsoft.com/office/drawing/2014/main" id="{852C824C-CC12-E683-38BA-6B47783663CE}"/>
              </a:ext>
            </a:extLst>
          </p:cNvPr>
          <p:cNvSpPr txBox="1">
            <a:spLocks noGrp="1" noRot="1" noMove="1" noResize="1" noEditPoints="1" noAdjustHandles="1" noChangeArrowheads="1" noChangeShapeType="1"/>
          </p:cNvSpPr>
          <p:nvPr userDrawn="1"/>
        </p:nvSpPr>
        <p:spPr>
          <a:xfrm>
            <a:off x="838200" y="5422143"/>
            <a:ext cx="7290933" cy="761170"/>
          </a:xfrm>
          <a:prstGeom prst="rect">
            <a:avLst/>
          </a:prstGeom>
        </p:spPr>
        <p:txBody>
          <a:bodyPr wrap="square" lIns="0" tIns="0" rIns="0" bIns="0" rtlCol="0" anchor="t">
            <a:spAutoFit/>
          </a:bodyPr>
          <a:lstStyle/>
          <a:p>
            <a:pPr algn="l">
              <a:lnSpc>
                <a:spcPts val="3000"/>
              </a:lnSpc>
            </a:pPr>
            <a:r>
              <a:rPr lang="en-US" sz="2400" dirty="0">
                <a:solidFill>
                  <a:srgbClr val="2D4641"/>
                </a:solidFill>
                <a:latin typeface="+mj-lt"/>
                <a:ea typeface="Verdana" panose="020B0604030504040204" pitchFamily="34" charset="0"/>
                <a:cs typeface="DM Sans"/>
                <a:sym typeface="DM Sans"/>
              </a:rPr>
              <a:t>Opportunities for All Branch (OFAB)</a:t>
            </a:r>
          </a:p>
          <a:p>
            <a:pPr algn="l">
              <a:lnSpc>
                <a:spcPts val="3000"/>
              </a:lnSpc>
            </a:pPr>
            <a:r>
              <a:rPr lang="en-US" sz="2400" dirty="0">
                <a:solidFill>
                  <a:srgbClr val="2D4641"/>
                </a:solidFill>
                <a:latin typeface="+mj-lt"/>
                <a:ea typeface="Verdana" panose="020B0604030504040204" pitchFamily="34" charset="0"/>
                <a:cs typeface="DM Sans"/>
                <a:sym typeface="DM Sans"/>
              </a:rPr>
              <a:t>California Department of Education (CDE)</a:t>
            </a:r>
          </a:p>
        </p:txBody>
      </p:sp>
      <p:pic>
        <p:nvPicPr>
          <p:cNvPr id="20" name="CDE Logo" descr="A logo of a department of education&#10;&#10;Description automatically generated">
            <a:extLst>
              <a:ext uri="{FF2B5EF4-FFF2-40B4-BE49-F238E27FC236}">
                <a16:creationId xmlns:a16="http://schemas.microsoft.com/office/drawing/2014/main" id="{20225C25-A342-E0AA-E508-1A8D1DE42FA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838200" y="664595"/>
            <a:ext cx="1011805" cy="1011805"/>
          </a:xfrm>
          <a:prstGeom prst="rect">
            <a:avLst/>
          </a:prstGeom>
        </p:spPr>
      </p:pic>
      <p:sp>
        <p:nvSpPr>
          <p:cNvPr id="4" name="Date Placeholder 3">
            <a:extLst>
              <a:ext uri="{FF2B5EF4-FFF2-40B4-BE49-F238E27FC236}">
                <a16:creationId xmlns:a16="http://schemas.microsoft.com/office/drawing/2014/main" id="{ED1B6009-1AD9-117D-1CF6-0FF1024C381D}"/>
              </a:ext>
            </a:extLst>
          </p:cNvPr>
          <p:cNvSpPr>
            <a:spLocks noGrp="1" noRot="1" noMove="1" noResize="1" noEditPoints="1" noAdjustHandles="1" noChangeArrowheads="1" noChangeShapeType="1"/>
          </p:cNvSpPr>
          <p:nvPr>
            <p:ph type="dt" sz="half" idx="10"/>
          </p:nvPr>
        </p:nvSpPr>
        <p:spPr>
          <a:xfrm>
            <a:off x="838200" y="6356350"/>
            <a:ext cx="2743200" cy="365125"/>
          </a:xfrm>
          <a:prstGeom prst="rect">
            <a:avLst/>
          </a:prstGeom>
        </p:spPr>
        <p:txBody>
          <a:bodyPr/>
          <a:lstStyle/>
          <a:p>
            <a:fld id="{45EC9120-47E0-41C4-AB92-E034E4D9DADF}" type="datetimeFigureOut">
              <a:rPr lang="en-US" smtClean="0"/>
              <a:pPr/>
              <a:t>8/12/2025</a:t>
            </a:fld>
            <a:endParaRPr lang="en-US"/>
          </a:p>
        </p:txBody>
      </p:sp>
    </p:spTree>
    <p:extLst>
      <p:ext uri="{BB962C8B-B14F-4D97-AF65-F5344CB8AC3E}">
        <p14:creationId xmlns:p14="http://schemas.microsoft.com/office/powerpoint/2010/main" val="71884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DCECCB84-F9BA-43D5-87BE-67443E8EF086}">
      <p15:sldGuideLst xmlns:p15="http://schemas.microsoft.com/office/powerpoint/2012/main">
        <p15:guide id="1" orient="horz" pos="2352" userDrawn="1">
          <p15:clr>
            <a:srgbClr val="FBAE40"/>
          </p15:clr>
        </p15:guide>
        <p15:guide id="2" orient="horz" pos="33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ACBB-0225-64FC-73D2-DE1F0C543104}"/>
              </a:ext>
            </a:extLst>
          </p:cNvPr>
          <p:cNvSpPr>
            <a:spLocks noGrp="1" noRot="1" noMove="1" noResize="1" noEditPoints="1" noAdjustHandles="1" noChangeArrowheads="1" noChangeShapeType="1"/>
          </p:cNvSpPr>
          <p:nvPr>
            <p:ph type="title"/>
          </p:nvPr>
        </p:nvSpPr>
        <p:spPr>
          <a:xfrm>
            <a:off x="839788" y="685802"/>
            <a:ext cx="10515600" cy="990598"/>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5B7F87A3-DF64-32C4-2057-CE1BB49D8AE4}"/>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Text Placeholder 2">
            <a:extLst>
              <a:ext uri="{FF2B5EF4-FFF2-40B4-BE49-F238E27FC236}">
                <a16:creationId xmlns:a16="http://schemas.microsoft.com/office/drawing/2014/main" id="{C662A57D-54F2-8047-BA6E-AB0FC72E60B1}"/>
              </a:ext>
            </a:extLst>
          </p:cNvPr>
          <p:cNvSpPr>
            <a:spLocks noGrp="1" noRot="1" noMove="1" noResize="1" noEditPoints="1" noAdjustHandles="1" noChangeArrowheads="1" noChangeShapeType="1"/>
          </p:cNvSpPr>
          <p:nvPr>
            <p:ph type="body" idx="1" hasCustomPrompt="1"/>
          </p:nvPr>
        </p:nvSpPr>
        <p:spPr>
          <a:xfrm>
            <a:off x="839788" y="1828800"/>
            <a:ext cx="5157787" cy="676274"/>
          </a:xfrm>
        </p:spPr>
        <p:txBody>
          <a:bodyPr anchor="ctr">
            <a:no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 styles</a:t>
            </a:r>
          </a:p>
        </p:txBody>
      </p:sp>
      <p:sp>
        <p:nvSpPr>
          <p:cNvPr id="4" name="Content Placeholder 3">
            <a:extLst>
              <a:ext uri="{FF2B5EF4-FFF2-40B4-BE49-F238E27FC236}">
                <a16:creationId xmlns:a16="http://schemas.microsoft.com/office/drawing/2014/main" id="{C9BB6AB9-A574-4E67-D88C-2E68A94B4CB2}"/>
              </a:ext>
            </a:extLst>
          </p:cNvPr>
          <p:cNvSpPr>
            <a:spLocks noGrp="1" noRot="1" noMove="1" noResize="1" noEditPoints="1" noAdjustHandles="1" noChangeArrowheads="1" noChangeShapeType="1"/>
          </p:cNvSpPr>
          <p:nvPr>
            <p:ph sz="half" idx="2"/>
          </p:nvPr>
        </p:nvSpPr>
        <p:spPr>
          <a:xfrm>
            <a:off x="839788" y="2624927"/>
            <a:ext cx="5157787" cy="3242472"/>
          </a:xfrm>
        </p:spPr>
        <p:txBody>
          <a:bodyPr/>
          <a:lstStyle>
            <a:lvl1pPr>
              <a:defRPr sz="2800">
                <a:solidFill>
                  <a:schemeClr val="tx1">
                    <a:lumMod val="50000"/>
                  </a:schemeClr>
                </a:solidFill>
              </a:defRPr>
            </a:lvl1pPr>
            <a:lvl2pPr>
              <a:defRPr>
                <a:solidFill>
                  <a:schemeClr val="tx1">
                    <a:lumMod val="50000"/>
                  </a:schemeClr>
                </a:solidFill>
              </a:defRPr>
            </a:lvl2pPr>
            <a:lvl3pPr>
              <a:defRPr sz="2400">
                <a:solidFill>
                  <a:schemeClr val="tx1">
                    <a:lumMod val="50000"/>
                  </a:schemeClr>
                </a:solidFill>
              </a:defRPr>
            </a:lvl3pPr>
            <a:lvl4pPr>
              <a:defRPr sz="2400">
                <a:solidFill>
                  <a:schemeClr val="tx1">
                    <a:lumMod val="50000"/>
                  </a:schemeClr>
                </a:solidFill>
              </a:defRPr>
            </a:lvl4pPr>
            <a:lvl5pPr>
              <a:defRPr sz="24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EA297D-A887-93E4-921B-749CDF4E8FBC}"/>
              </a:ext>
            </a:extLst>
          </p:cNvPr>
          <p:cNvSpPr>
            <a:spLocks noGrp="1" noRot="1" noMove="1" noResize="1" noEditPoints="1" noAdjustHandles="1" noChangeArrowheads="1" noChangeShapeType="1"/>
          </p:cNvSpPr>
          <p:nvPr>
            <p:ph type="body" sz="quarter" idx="3" hasCustomPrompt="1"/>
          </p:nvPr>
        </p:nvSpPr>
        <p:spPr>
          <a:xfrm>
            <a:off x="6172200" y="1828799"/>
            <a:ext cx="5183188" cy="676275"/>
          </a:xfrm>
        </p:spPr>
        <p:txBody>
          <a:bodyPr anchor="ctr">
            <a:no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 styles</a:t>
            </a:r>
          </a:p>
        </p:txBody>
      </p:sp>
      <p:sp>
        <p:nvSpPr>
          <p:cNvPr id="6" name="Content Placeholder 5">
            <a:extLst>
              <a:ext uri="{FF2B5EF4-FFF2-40B4-BE49-F238E27FC236}">
                <a16:creationId xmlns:a16="http://schemas.microsoft.com/office/drawing/2014/main" id="{07E812C8-2692-E9A0-D8C4-6160362E839E}"/>
              </a:ext>
            </a:extLst>
          </p:cNvPr>
          <p:cNvSpPr>
            <a:spLocks noGrp="1" noRot="1" noMove="1" noResize="1" noEditPoints="1" noAdjustHandles="1" noChangeArrowheads="1" noChangeShapeType="1"/>
          </p:cNvSpPr>
          <p:nvPr>
            <p:ph sz="quarter" idx="4"/>
          </p:nvPr>
        </p:nvSpPr>
        <p:spPr>
          <a:xfrm>
            <a:off x="6172200" y="2624927"/>
            <a:ext cx="5183188" cy="3242472"/>
          </a:xfrm>
        </p:spPr>
        <p:txBody>
          <a:bodyPr/>
          <a:lstStyle>
            <a:lvl1pPr>
              <a:defRPr sz="2800">
                <a:solidFill>
                  <a:schemeClr val="tx1">
                    <a:lumMod val="50000"/>
                  </a:schemeClr>
                </a:solidFill>
              </a:defRPr>
            </a:lvl1pPr>
            <a:lvl2pPr>
              <a:defRPr>
                <a:solidFill>
                  <a:schemeClr val="tx1">
                    <a:lumMod val="50000"/>
                  </a:schemeClr>
                </a:solidFill>
              </a:defRPr>
            </a:lvl2pPr>
            <a:lvl3pPr>
              <a:defRPr sz="2400">
                <a:solidFill>
                  <a:schemeClr val="tx1">
                    <a:lumMod val="50000"/>
                  </a:schemeClr>
                </a:solidFill>
              </a:defRPr>
            </a:lvl3pPr>
            <a:lvl4pPr>
              <a:defRPr sz="2400">
                <a:solidFill>
                  <a:schemeClr val="tx1">
                    <a:lumMod val="50000"/>
                  </a:schemeClr>
                </a:solidFill>
              </a:defRPr>
            </a:lvl4pPr>
            <a:lvl5pPr>
              <a:defRPr sz="24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4C033BD-E31E-C29E-04B6-654E52CE29F7}"/>
              </a:ext>
            </a:extLst>
          </p:cNvPr>
          <p:cNvSpPr>
            <a:spLocks noGrp="1" noRot="1" noMove="1" noResize="1" noEditPoints="1" noAdjustHandles="1" noChangeArrowheads="1" noChangeShapeType="1"/>
          </p:cNvSpPr>
          <p:nvPr>
            <p:ph type="ftr" sz="quarter" idx="11"/>
          </p:nvPr>
        </p:nvSpPr>
        <p:spPr/>
        <p:txBody>
          <a:bodyPr/>
          <a:lstStyle/>
          <a:p>
            <a:endParaRPr lang="en-US"/>
          </a:p>
        </p:txBody>
      </p:sp>
      <p:pic>
        <p:nvPicPr>
          <p:cNvPr id="9" name="NSD Icon" descr="A yellow circle with black background&#10;&#10;Description automatically generated">
            <a:extLst>
              <a:ext uri="{FF2B5EF4-FFF2-40B4-BE49-F238E27FC236}">
                <a16:creationId xmlns:a16="http://schemas.microsoft.com/office/drawing/2014/main" id="{4AE1F2AE-AF6C-61C0-24C8-641BEED2D4D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50664543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ACBB-0225-64FC-73D2-DE1F0C543104}"/>
              </a:ext>
            </a:extLst>
          </p:cNvPr>
          <p:cNvSpPr>
            <a:spLocks noGrp="1" noRot="1" noMove="1" noResize="1" noEditPoints="1" noAdjustHandles="1" noChangeArrowheads="1" noChangeShapeType="1"/>
          </p:cNvSpPr>
          <p:nvPr>
            <p:ph type="title"/>
          </p:nvPr>
        </p:nvSpPr>
        <p:spPr>
          <a:xfrm>
            <a:off x="839788" y="685800"/>
            <a:ext cx="10515600" cy="990598"/>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5B7F87A3-DF64-32C4-2057-CE1BB49D8AE4}"/>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4" name="Content Placeholder 3">
            <a:extLst>
              <a:ext uri="{FF2B5EF4-FFF2-40B4-BE49-F238E27FC236}">
                <a16:creationId xmlns:a16="http://schemas.microsoft.com/office/drawing/2014/main" id="{C9BB6AB9-A574-4E67-D88C-2E68A94B4CB2}"/>
              </a:ext>
            </a:extLst>
          </p:cNvPr>
          <p:cNvSpPr>
            <a:spLocks noGrp="1" noRot="1" noMove="1" noResize="1" noEditPoints="1" noAdjustHandles="1" noChangeArrowheads="1" noChangeShapeType="1"/>
          </p:cNvSpPr>
          <p:nvPr>
            <p:ph sz="half" idx="2"/>
          </p:nvPr>
        </p:nvSpPr>
        <p:spPr>
          <a:xfrm>
            <a:off x="839788" y="1828804"/>
            <a:ext cx="3198812" cy="4038596"/>
          </a:xfrm>
        </p:spPr>
        <p:txBody>
          <a:bodyPr/>
          <a:lstStyle>
            <a:lvl1pPr>
              <a:defRPr>
                <a:solidFill>
                  <a:schemeClr val="tx1">
                    <a:lumMod val="50000"/>
                  </a:schemeClr>
                </a:solidFill>
              </a:defRPr>
            </a:lvl1pPr>
          </a:lstStyle>
          <a:p>
            <a:pPr lvl="0"/>
            <a:endParaRPr lang="en-US"/>
          </a:p>
        </p:txBody>
      </p:sp>
      <p:sp>
        <p:nvSpPr>
          <p:cNvPr id="19" name="Content Placeholder 3">
            <a:extLst>
              <a:ext uri="{FF2B5EF4-FFF2-40B4-BE49-F238E27FC236}">
                <a16:creationId xmlns:a16="http://schemas.microsoft.com/office/drawing/2014/main" id="{F445153C-D407-8EB8-BFD5-3A3B9C3DC513}"/>
              </a:ext>
            </a:extLst>
          </p:cNvPr>
          <p:cNvSpPr>
            <a:spLocks noGrp="1" noRot="1" noMove="1" noResize="1" noEditPoints="1" noAdjustHandles="1" noChangeArrowheads="1" noChangeShapeType="1"/>
          </p:cNvSpPr>
          <p:nvPr>
            <p:ph sz="half" idx="14"/>
          </p:nvPr>
        </p:nvSpPr>
        <p:spPr>
          <a:xfrm>
            <a:off x="4496594" y="1828804"/>
            <a:ext cx="3198812" cy="4038596"/>
          </a:xfrm>
        </p:spPr>
        <p:txBody>
          <a:bodyPr/>
          <a:lstStyle>
            <a:lvl1pPr>
              <a:defRPr>
                <a:solidFill>
                  <a:schemeClr val="tx1">
                    <a:lumMod val="50000"/>
                  </a:schemeClr>
                </a:solidFill>
              </a:defRPr>
            </a:lvl1pPr>
          </a:lstStyle>
          <a:p>
            <a:pPr lvl="0"/>
            <a:endParaRPr lang="en-US"/>
          </a:p>
        </p:txBody>
      </p:sp>
      <p:sp>
        <p:nvSpPr>
          <p:cNvPr id="21" name="Content Placeholder 3">
            <a:extLst>
              <a:ext uri="{FF2B5EF4-FFF2-40B4-BE49-F238E27FC236}">
                <a16:creationId xmlns:a16="http://schemas.microsoft.com/office/drawing/2014/main" id="{FAE7E2A3-4878-876F-4260-ED01E82B26CB}"/>
              </a:ext>
            </a:extLst>
          </p:cNvPr>
          <p:cNvSpPr>
            <a:spLocks noGrp="1" noRot="1" noMove="1" noResize="1" noEditPoints="1" noAdjustHandles="1" noChangeArrowheads="1" noChangeShapeType="1"/>
          </p:cNvSpPr>
          <p:nvPr>
            <p:ph sz="half" idx="16"/>
          </p:nvPr>
        </p:nvSpPr>
        <p:spPr>
          <a:xfrm>
            <a:off x="8153400" y="1828804"/>
            <a:ext cx="3198812" cy="4038596"/>
          </a:xfrm>
        </p:spPr>
        <p:txBody>
          <a:bodyPr/>
          <a:lstStyle>
            <a:lvl1pPr>
              <a:defRPr>
                <a:solidFill>
                  <a:schemeClr val="tx1">
                    <a:lumMod val="50000"/>
                  </a:schemeClr>
                </a:solidFill>
              </a:defRPr>
            </a:lvl1pPr>
          </a:lstStyle>
          <a:p>
            <a:pPr lvl="0"/>
            <a:endParaRPr lang="en-US"/>
          </a:p>
        </p:txBody>
      </p:sp>
      <p:sp>
        <p:nvSpPr>
          <p:cNvPr id="8" name="Footer Placeholder 7">
            <a:extLst>
              <a:ext uri="{FF2B5EF4-FFF2-40B4-BE49-F238E27FC236}">
                <a16:creationId xmlns:a16="http://schemas.microsoft.com/office/drawing/2014/main" id="{F4C033BD-E31E-C29E-04B6-654E52CE29F7}"/>
              </a:ext>
            </a:extLst>
          </p:cNvPr>
          <p:cNvSpPr>
            <a:spLocks noGrp="1" noRot="1" noMove="1" noResize="1" noEditPoints="1" noAdjustHandles="1" noChangeArrowheads="1" noChangeShapeType="1"/>
          </p:cNvSpPr>
          <p:nvPr>
            <p:ph type="ftr" sz="quarter" idx="11"/>
          </p:nvPr>
        </p:nvSpPr>
        <p:spPr/>
        <p:txBody>
          <a:bodyPr/>
          <a:lstStyle/>
          <a:p>
            <a:endParaRPr lang="en-US"/>
          </a:p>
        </p:txBody>
      </p:sp>
      <p:pic>
        <p:nvPicPr>
          <p:cNvPr id="6" name="NSD Icon" descr="A yellow circle with black background&#10;&#10;Description automatically generated">
            <a:extLst>
              <a:ext uri="{FF2B5EF4-FFF2-40B4-BE49-F238E27FC236}">
                <a16:creationId xmlns:a16="http://schemas.microsoft.com/office/drawing/2014/main" id="{C2AA2A0D-4DA3-6B34-4CE8-6D7463B6A2E7}"/>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325590424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items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ACBB-0225-64FC-73D2-DE1F0C543104}"/>
              </a:ext>
            </a:extLst>
          </p:cNvPr>
          <p:cNvSpPr>
            <a:spLocks noGrp="1" noRot="1" noMove="1" noResize="1" noEditPoints="1" noAdjustHandles="1" noChangeArrowheads="1" noChangeShapeType="1"/>
          </p:cNvSpPr>
          <p:nvPr>
            <p:ph type="title"/>
          </p:nvPr>
        </p:nvSpPr>
        <p:spPr>
          <a:xfrm>
            <a:off x="839788" y="685802"/>
            <a:ext cx="10515600" cy="990598"/>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5B7F87A3-DF64-32C4-2057-CE1BB49D8AE4}"/>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5" name="Content Placeholder 3">
            <a:extLst>
              <a:ext uri="{FF2B5EF4-FFF2-40B4-BE49-F238E27FC236}">
                <a16:creationId xmlns:a16="http://schemas.microsoft.com/office/drawing/2014/main" id="{6F7FC5D1-79E4-F6E9-0E2E-CFADA6B41AB1}"/>
              </a:ext>
            </a:extLst>
          </p:cNvPr>
          <p:cNvSpPr>
            <a:spLocks noGrp="1" noRot="1" noMove="1" noResize="1" noEditPoints="1" noAdjustHandles="1" noChangeArrowheads="1" noChangeShapeType="1"/>
          </p:cNvSpPr>
          <p:nvPr>
            <p:ph sz="half" idx="17"/>
          </p:nvPr>
        </p:nvSpPr>
        <p:spPr>
          <a:xfrm>
            <a:off x="839788" y="1841578"/>
            <a:ext cx="2513012" cy="4343399"/>
          </a:xfrm>
        </p:spPr>
        <p:txBody>
          <a:bodyPr/>
          <a:lstStyle/>
          <a:p>
            <a:pPr lvl="0"/>
            <a:endParaRPr lang="en-US"/>
          </a:p>
        </p:txBody>
      </p:sp>
      <p:sp>
        <p:nvSpPr>
          <p:cNvPr id="8" name="Footer Placeholder 7">
            <a:extLst>
              <a:ext uri="{FF2B5EF4-FFF2-40B4-BE49-F238E27FC236}">
                <a16:creationId xmlns:a16="http://schemas.microsoft.com/office/drawing/2014/main" id="{F4C033BD-E31E-C29E-04B6-654E52CE29F7}"/>
              </a:ext>
            </a:extLst>
          </p:cNvPr>
          <p:cNvSpPr>
            <a:spLocks noGrp="1" noRot="1" noMove="1" noResize="1" noEditPoints="1" noAdjustHandles="1" noChangeArrowheads="1" noChangeShapeType="1"/>
          </p:cNvSpPr>
          <p:nvPr>
            <p:ph type="ftr" sz="quarter" idx="11"/>
          </p:nvPr>
        </p:nvSpPr>
        <p:spPr>
          <a:xfrm>
            <a:off x="4496594" y="6356350"/>
            <a:ext cx="3198812" cy="365125"/>
          </a:xfrm>
        </p:spPr>
        <p:txBody>
          <a:bodyPr/>
          <a:lstStyle/>
          <a:p>
            <a:endParaRPr lang="en-US"/>
          </a:p>
        </p:txBody>
      </p:sp>
      <p:pic>
        <p:nvPicPr>
          <p:cNvPr id="9" name="NSD Icon" descr="A yellow circle with black background&#10;&#10;Description automatically generated">
            <a:extLst>
              <a:ext uri="{FF2B5EF4-FFF2-40B4-BE49-F238E27FC236}">
                <a16:creationId xmlns:a16="http://schemas.microsoft.com/office/drawing/2014/main" id="{F0EBFAB5-D8AC-0D59-3C4A-3164D3C371E4}"/>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
        <p:nvSpPr>
          <p:cNvPr id="11" name="Content Placeholder 3">
            <a:extLst>
              <a:ext uri="{FF2B5EF4-FFF2-40B4-BE49-F238E27FC236}">
                <a16:creationId xmlns:a16="http://schemas.microsoft.com/office/drawing/2014/main" id="{B689A8E4-4CAA-ED31-C1FA-E43134F1342D}"/>
              </a:ext>
            </a:extLst>
          </p:cNvPr>
          <p:cNvSpPr>
            <a:spLocks noGrp="1" noRot="1" noMove="1" noResize="1" noEditPoints="1" noAdjustHandles="1" noChangeArrowheads="1" noChangeShapeType="1"/>
          </p:cNvSpPr>
          <p:nvPr>
            <p:ph sz="half" idx="18"/>
          </p:nvPr>
        </p:nvSpPr>
        <p:spPr>
          <a:xfrm>
            <a:off x="3506259" y="1841578"/>
            <a:ext cx="2513012" cy="4343399"/>
          </a:xfrm>
        </p:spPr>
        <p:txBody>
          <a:bodyPr/>
          <a:lstStyle/>
          <a:p>
            <a:pPr lvl="0"/>
            <a:endParaRPr lang="en-US"/>
          </a:p>
        </p:txBody>
      </p:sp>
      <p:sp>
        <p:nvSpPr>
          <p:cNvPr id="14" name="Content Placeholder 3">
            <a:extLst>
              <a:ext uri="{FF2B5EF4-FFF2-40B4-BE49-F238E27FC236}">
                <a16:creationId xmlns:a16="http://schemas.microsoft.com/office/drawing/2014/main" id="{28CE0E48-2F28-207C-B20A-42C9252A2E8B}"/>
              </a:ext>
            </a:extLst>
          </p:cNvPr>
          <p:cNvSpPr>
            <a:spLocks noGrp="1" noRot="1" noMove="1" noResize="1" noEditPoints="1" noAdjustHandles="1" noChangeArrowheads="1" noChangeShapeType="1"/>
          </p:cNvSpPr>
          <p:nvPr>
            <p:ph sz="half" idx="20"/>
          </p:nvPr>
        </p:nvSpPr>
        <p:spPr>
          <a:xfrm>
            <a:off x="6172730" y="1828801"/>
            <a:ext cx="2513012" cy="4343399"/>
          </a:xfrm>
        </p:spPr>
        <p:txBody>
          <a:bodyPr/>
          <a:lstStyle/>
          <a:p>
            <a:pPr lvl="0"/>
            <a:endParaRPr lang="en-US"/>
          </a:p>
        </p:txBody>
      </p:sp>
      <p:sp>
        <p:nvSpPr>
          <p:cNvPr id="16" name="Content Placeholder 3">
            <a:extLst>
              <a:ext uri="{FF2B5EF4-FFF2-40B4-BE49-F238E27FC236}">
                <a16:creationId xmlns:a16="http://schemas.microsoft.com/office/drawing/2014/main" id="{2089A23D-ACA4-0DBB-6556-B312E64183D1}"/>
              </a:ext>
            </a:extLst>
          </p:cNvPr>
          <p:cNvSpPr>
            <a:spLocks noGrp="1" noRot="1" noMove="1" noResize="1" noEditPoints="1" noAdjustHandles="1" noChangeArrowheads="1" noChangeShapeType="1"/>
          </p:cNvSpPr>
          <p:nvPr>
            <p:ph sz="half" idx="22"/>
          </p:nvPr>
        </p:nvSpPr>
        <p:spPr>
          <a:xfrm>
            <a:off x="8839200" y="1828801"/>
            <a:ext cx="2513012" cy="4343399"/>
          </a:xfrm>
        </p:spPr>
        <p:txBody>
          <a:bodyPr/>
          <a:lstStyle/>
          <a:p>
            <a:pPr lvl="0"/>
            <a:endParaRPr lang="en-US"/>
          </a:p>
        </p:txBody>
      </p:sp>
    </p:spTree>
    <p:extLst>
      <p:ext uri="{BB962C8B-B14F-4D97-AF65-F5344CB8AC3E}">
        <p14:creationId xmlns:p14="http://schemas.microsoft.com/office/powerpoint/2010/main" val="306077938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 items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ACBB-0225-64FC-73D2-DE1F0C543104}"/>
              </a:ext>
            </a:extLst>
          </p:cNvPr>
          <p:cNvSpPr>
            <a:spLocks noGrp="1" noRot="1" noMove="1" noResize="1" noEditPoints="1" noAdjustHandles="1" noChangeArrowheads="1" noChangeShapeType="1"/>
          </p:cNvSpPr>
          <p:nvPr>
            <p:ph type="title"/>
          </p:nvPr>
        </p:nvSpPr>
        <p:spPr>
          <a:xfrm>
            <a:off x="839788" y="685802"/>
            <a:ext cx="10515600" cy="990598"/>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5B7F87A3-DF64-32C4-2057-CE1BB49D8AE4}"/>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5" name="Content Placeholder 3">
            <a:extLst>
              <a:ext uri="{FF2B5EF4-FFF2-40B4-BE49-F238E27FC236}">
                <a16:creationId xmlns:a16="http://schemas.microsoft.com/office/drawing/2014/main" id="{6F7FC5D1-79E4-F6E9-0E2E-CFADA6B41AB1}"/>
              </a:ext>
            </a:extLst>
          </p:cNvPr>
          <p:cNvSpPr>
            <a:spLocks noGrp="1" noRot="1" noMove="1" noResize="1" noEditPoints="1" noAdjustHandles="1" noChangeArrowheads="1" noChangeShapeType="1"/>
          </p:cNvSpPr>
          <p:nvPr>
            <p:ph sz="half" idx="17"/>
          </p:nvPr>
        </p:nvSpPr>
        <p:spPr>
          <a:xfrm>
            <a:off x="839788" y="1841578"/>
            <a:ext cx="3198812" cy="1844713"/>
          </a:xfrm>
        </p:spPr>
        <p:txBody>
          <a:bodyPr/>
          <a:lstStyle/>
          <a:p>
            <a:pPr lvl="0"/>
            <a:endParaRPr lang="en-US"/>
          </a:p>
        </p:txBody>
      </p:sp>
      <p:sp>
        <p:nvSpPr>
          <p:cNvPr id="6" name="Content Placeholder 3">
            <a:extLst>
              <a:ext uri="{FF2B5EF4-FFF2-40B4-BE49-F238E27FC236}">
                <a16:creationId xmlns:a16="http://schemas.microsoft.com/office/drawing/2014/main" id="{4FB66D9B-0D26-199F-4E0C-54C74AE3B131}"/>
              </a:ext>
            </a:extLst>
          </p:cNvPr>
          <p:cNvSpPr>
            <a:spLocks noGrp="1" noRot="1" noMove="1" noResize="1" noEditPoints="1" noAdjustHandles="1" noChangeArrowheads="1" noChangeShapeType="1"/>
          </p:cNvSpPr>
          <p:nvPr>
            <p:ph sz="half" idx="18"/>
          </p:nvPr>
        </p:nvSpPr>
        <p:spPr>
          <a:xfrm>
            <a:off x="4496594" y="1839156"/>
            <a:ext cx="3198812" cy="1847135"/>
          </a:xfrm>
        </p:spPr>
        <p:txBody>
          <a:bodyPr/>
          <a:lstStyle/>
          <a:p>
            <a:pPr lvl="0"/>
            <a:endParaRPr lang="en-US"/>
          </a:p>
        </p:txBody>
      </p:sp>
      <p:sp>
        <p:nvSpPr>
          <p:cNvPr id="10" name="Content Placeholder 3">
            <a:extLst>
              <a:ext uri="{FF2B5EF4-FFF2-40B4-BE49-F238E27FC236}">
                <a16:creationId xmlns:a16="http://schemas.microsoft.com/office/drawing/2014/main" id="{E256C92E-E375-ECC3-6988-C33A526A0C71}"/>
              </a:ext>
            </a:extLst>
          </p:cNvPr>
          <p:cNvSpPr>
            <a:spLocks noGrp="1" noRot="1" noMove="1" noResize="1" noEditPoints="1" noAdjustHandles="1" noChangeArrowheads="1" noChangeShapeType="1"/>
          </p:cNvSpPr>
          <p:nvPr>
            <p:ph sz="half" idx="19"/>
          </p:nvPr>
        </p:nvSpPr>
        <p:spPr>
          <a:xfrm>
            <a:off x="8153400" y="1837944"/>
            <a:ext cx="3198812" cy="1849557"/>
          </a:xfrm>
        </p:spPr>
        <p:txBody>
          <a:bodyPr/>
          <a:lstStyle/>
          <a:p>
            <a:pPr lvl="0"/>
            <a:endParaRPr lang="en-US"/>
          </a:p>
        </p:txBody>
      </p:sp>
      <p:sp>
        <p:nvSpPr>
          <p:cNvPr id="4" name="Content Placeholder 3">
            <a:extLst>
              <a:ext uri="{FF2B5EF4-FFF2-40B4-BE49-F238E27FC236}">
                <a16:creationId xmlns:a16="http://schemas.microsoft.com/office/drawing/2014/main" id="{C9BB6AB9-A574-4E67-D88C-2E68A94B4CB2}"/>
              </a:ext>
            </a:extLst>
          </p:cNvPr>
          <p:cNvSpPr>
            <a:spLocks noGrp="1" noRot="1" noMove="1" noResize="1" noEditPoints="1" noAdjustHandles="1" noChangeArrowheads="1" noChangeShapeType="1"/>
          </p:cNvSpPr>
          <p:nvPr>
            <p:ph sz="half" idx="2"/>
          </p:nvPr>
        </p:nvSpPr>
        <p:spPr>
          <a:xfrm>
            <a:off x="839788" y="3959978"/>
            <a:ext cx="3198812" cy="1844713"/>
          </a:xfrm>
        </p:spPr>
        <p:txBody>
          <a:bodyPr/>
          <a:lstStyle/>
          <a:p>
            <a:pPr lvl="0"/>
            <a:endParaRPr lang="en-US"/>
          </a:p>
        </p:txBody>
      </p:sp>
      <p:sp>
        <p:nvSpPr>
          <p:cNvPr id="19" name="Content Placeholder 3">
            <a:extLst>
              <a:ext uri="{FF2B5EF4-FFF2-40B4-BE49-F238E27FC236}">
                <a16:creationId xmlns:a16="http://schemas.microsoft.com/office/drawing/2014/main" id="{F445153C-D407-8EB8-BFD5-3A3B9C3DC513}"/>
              </a:ext>
            </a:extLst>
          </p:cNvPr>
          <p:cNvSpPr>
            <a:spLocks noGrp="1" noRot="1" noMove="1" noResize="1" noEditPoints="1" noAdjustHandles="1" noChangeArrowheads="1" noChangeShapeType="1"/>
          </p:cNvSpPr>
          <p:nvPr>
            <p:ph sz="half" idx="14"/>
          </p:nvPr>
        </p:nvSpPr>
        <p:spPr>
          <a:xfrm>
            <a:off x="4496594" y="3957556"/>
            <a:ext cx="3198812" cy="1847135"/>
          </a:xfrm>
        </p:spPr>
        <p:txBody>
          <a:bodyPr/>
          <a:lstStyle/>
          <a:p>
            <a:pPr lvl="0"/>
            <a:endParaRPr lang="en-US"/>
          </a:p>
        </p:txBody>
      </p:sp>
      <p:sp>
        <p:nvSpPr>
          <p:cNvPr id="21" name="Content Placeholder 3">
            <a:extLst>
              <a:ext uri="{FF2B5EF4-FFF2-40B4-BE49-F238E27FC236}">
                <a16:creationId xmlns:a16="http://schemas.microsoft.com/office/drawing/2014/main" id="{FAE7E2A3-4878-876F-4260-ED01E82B26CB}"/>
              </a:ext>
            </a:extLst>
          </p:cNvPr>
          <p:cNvSpPr>
            <a:spLocks noGrp="1" noRot="1" noMove="1" noResize="1" noEditPoints="1" noAdjustHandles="1" noChangeArrowheads="1" noChangeShapeType="1"/>
          </p:cNvSpPr>
          <p:nvPr>
            <p:ph sz="half" idx="16"/>
          </p:nvPr>
        </p:nvSpPr>
        <p:spPr>
          <a:xfrm>
            <a:off x="8153400" y="3955134"/>
            <a:ext cx="3198812" cy="1849557"/>
          </a:xfrm>
        </p:spPr>
        <p:txBody>
          <a:bodyPr/>
          <a:lstStyle/>
          <a:p>
            <a:pPr lvl="0"/>
            <a:endParaRPr lang="en-US"/>
          </a:p>
        </p:txBody>
      </p:sp>
      <p:sp>
        <p:nvSpPr>
          <p:cNvPr id="8" name="Footer Placeholder 7">
            <a:extLst>
              <a:ext uri="{FF2B5EF4-FFF2-40B4-BE49-F238E27FC236}">
                <a16:creationId xmlns:a16="http://schemas.microsoft.com/office/drawing/2014/main" id="{F4C033BD-E31E-C29E-04B6-654E52CE29F7}"/>
              </a:ext>
            </a:extLst>
          </p:cNvPr>
          <p:cNvSpPr>
            <a:spLocks noGrp="1" noRot="1" noMove="1" noResize="1" noEditPoints="1" noAdjustHandles="1" noChangeArrowheads="1" noChangeShapeType="1"/>
          </p:cNvSpPr>
          <p:nvPr>
            <p:ph type="ftr" sz="quarter" idx="11"/>
          </p:nvPr>
        </p:nvSpPr>
        <p:spPr>
          <a:xfrm>
            <a:off x="4496594" y="6356350"/>
            <a:ext cx="3198812" cy="365125"/>
          </a:xfrm>
        </p:spPr>
        <p:txBody>
          <a:bodyPr/>
          <a:lstStyle/>
          <a:p>
            <a:endParaRPr lang="en-US"/>
          </a:p>
        </p:txBody>
      </p:sp>
      <p:pic>
        <p:nvPicPr>
          <p:cNvPr id="9" name="NSD Icon" descr="A yellow circle with black background&#10;&#10;Description automatically generated">
            <a:extLst>
              <a:ext uri="{FF2B5EF4-FFF2-40B4-BE49-F238E27FC236}">
                <a16:creationId xmlns:a16="http://schemas.microsoft.com/office/drawing/2014/main" id="{F0EBFAB5-D8AC-0D59-3C4A-3164D3C371E4}"/>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66143851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titles + 3 items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6ACBB-0225-64FC-73D2-DE1F0C543104}"/>
              </a:ext>
            </a:extLst>
          </p:cNvPr>
          <p:cNvSpPr>
            <a:spLocks noGrp="1" noRot="1" noMove="1" noResize="1" noEditPoints="1" noAdjustHandles="1" noChangeArrowheads="1" noChangeShapeType="1"/>
          </p:cNvSpPr>
          <p:nvPr>
            <p:ph type="title"/>
          </p:nvPr>
        </p:nvSpPr>
        <p:spPr>
          <a:xfrm>
            <a:off x="839788" y="685800"/>
            <a:ext cx="10515600" cy="990598"/>
          </a:xfr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5B7F87A3-DF64-32C4-2057-CE1BB49D8AE4}"/>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Text Placeholder 2">
            <a:extLst>
              <a:ext uri="{FF2B5EF4-FFF2-40B4-BE49-F238E27FC236}">
                <a16:creationId xmlns:a16="http://schemas.microsoft.com/office/drawing/2014/main" id="{C662A57D-54F2-8047-BA6E-AB0FC72E60B1}"/>
              </a:ext>
            </a:extLst>
          </p:cNvPr>
          <p:cNvSpPr>
            <a:spLocks noGrp="1" noRot="1" noMove="1" noResize="1" noEditPoints="1" noAdjustHandles="1" noChangeArrowheads="1" noChangeShapeType="1"/>
          </p:cNvSpPr>
          <p:nvPr>
            <p:ph type="body" idx="1"/>
          </p:nvPr>
        </p:nvSpPr>
        <p:spPr>
          <a:xfrm>
            <a:off x="839788" y="1828800"/>
            <a:ext cx="3198812" cy="1768517"/>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B6AB9-A574-4E67-D88C-2E68A94B4CB2}"/>
              </a:ext>
            </a:extLst>
          </p:cNvPr>
          <p:cNvSpPr>
            <a:spLocks noGrp="1" noRot="1" noMove="1" noResize="1" noEditPoints="1" noAdjustHandles="1" noChangeArrowheads="1" noChangeShapeType="1"/>
          </p:cNvSpPr>
          <p:nvPr>
            <p:ph sz="half" idx="2"/>
          </p:nvPr>
        </p:nvSpPr>
        <p:spPr>
          <a:xfrm>
            <a:off x="839788" y="3657602"/>
            <a:ext cx="3198812" cy="2209797"/>
          </a:xfrm>
        </p:spPr>
        <p:txBody>
          <a:bodyPr/>
          <a:lstStyle>
            <a:lvl1pPr>
              <a:defRPr>
                <a:solidFill>
                  <a:schemeClr val="tx1">
                    <a:lumMod val="50000"/>
                  </a:schemeClr>
                </a:solidFill>
              </a:defRPr>
            </a:lvl1pPr>
          </a:lstStyle>
          <a:p>
            <a:pPr lvl="0"/>
            <a:endParaRPr lang="en-US"/>
          </a:p>
        </p:txBody>
      </p:sp>
      <p:sp>
        <p:nvSpPr>
          <p:cNvPr id="18" name="Text Placeholder 2">
            <a:extLst>
              <a:ext uri="{FF2B5EF4-FFF2-40B4-BE49-F238E27FC236}">
                <a16:creationId xmlns:a16="http://schemas.microsoft.com/office/drawing/2014/main" id="{5FF81FCC-C147-27D9-236A-7515C22EFA13}"/>
              </a:ext>
            </a:extLst>
          </p:cNvPr>
          <p:cNvSpPr>
            <a:spLocks noGrp="1" noRot="1" noMove="1" noResize="1" noEditPoints="1" noAdjustHandles="1" noChangeArrowheads="1" noChangeShapeType="1"/>
          </p:cNvSpPr>
          <p:nvPr>
            <p:ph type="body" idx="13"/>
          </p:nvPr>
        </p:nvSpPr>
        <p:spPr>
          <a:xfrm>
            <a:off x="4496594" y="1828800"/>
            <a:ext cx="3198812" cy="1768517"/>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F445153C-D407-8EB8-BFD5-3A3B9C3DC513}"/>
              </a:ext>
            </a:extLst>
          </p:cNvPr>
          <p:cNvSpPr>
            <a:spLocks noGrp="1" noRot="1" noMove="1" noResize="1" noEditPoints="1" noAdjustHandles="1" noChangeArrowheads="1" noChangeShapeType="1"/>
          </p:cNvSpPr>
          <p:nvPr>
            <p:ph sz="half" idx="14"/>
          </p:nvPr>
        </p:nvSpPr>
        <p:spPr>
          <a:xfrm>
            <a:off x="4496594" y="3657602"/>
            <a:ext cx="3198812" cy="2209797"/>
          </a:xfrm>
        </p:spPr>
        <p:txBody>
          <a:bodyPr/>
          <a:lstStyle>
            <a:lvl1pPr>
              <a:defRPr>
                <a:solidFill>
                  <a:schemeClr val="tx1">
                    <a:lumMod val="50000"/>
                  </a:schemeClr>
                </a:solidFill>
              </a:defRPr>
            </a:lvl1pPr>
          </a:lstStyle>
          <a:p>
            <a:pPr lvl="0"/>
            <a:endParaRPr lang="en-US"/>
          </a:p>
        </p:txBody>
      </p:sp>
      <p:sp>
        <p:nvSpPr>
          <p:cNvPr id="20" name="Text Placeholder 2">
            <a:extLst>
              <a:ext uri="{FF2B5EF4-FFF2-40B4-BE49-F238E27FC236}">
                <a16:creationId xmlns:a16="http://schemas.microsoft.com/office/drawing/2014/main" id="{0A729D12-62A4-4543-5729-21CB0101C5FD}"/>
              </a:ext>
            </a:extLst>
          </p:cNvPr>
          <p:cNvSpPr>
            <a:spLocks noGrp="1" noRot="1" noMove="1" noResize="1" noEditPoints="1" noAdjustHandles="1" noChangeArrowheads="1" noChangeShapeType="1"/>
          </p:cNvSpPr>
          <p:nvPr>
            <p:ph type="body" idx="15"/>
          </p:nvPr>
        </p:nvSpPr>
        <p:spPr>
          <a:xfrm>
            <a:off x="8153400" y="1828800"/>
            <a:ext cx="3198812" cy="1768517"/>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FAE7E2A3-4878-876F-4260-ED01E82B26CB}"/>
              </a:ext>
            </a:extLst>
          </p:cNvPr>
          <p:cNvSpPr>
            <a:spLocks noGrp="1" noRot="1" noMove="1" noResize="1" noEditPoints="1" noAdjustHandles="1" noChangeArrowheads="1" noChangeShapeType="1"/>
          </p:cNvSpPr>
          <p:nvPr>
            <p:ph sz="half" idx="16"/>
          </p:nvPr>
        </p:nvSpPr>
        <p:spPr>
          <a:xfrm>
            <a:off x="8153400" y="3657602"/>
            <a:ext cx="3198812" cy="2209797"/>
          </a:xfrm>
        </p:spPr>
        <p:txBody>
          <a:bodyPr/>
          <a:lstStyle>
            <a:lvl1pPr>
              <a:defRPr>
                <a:solidFill>
                  <a:schemeClr val="tx1">
                    <a:lumMod val="50000"/>
                  </a:schemeClr>
                </a:solidFill>
              </a:defRPr>
            </a:lvl1pPr>
          </a:lstStyle>
          <a:p>
            <a:pPr lvl="0"/>
            <a:endParaRPr lang="en-US"/>
          </a:p>
        </p:txBody>
      </p:sp>
      <p:sp>
        <p:nvSpPr>
          <p:cNvPr id="8" name="Footer Placeholder 7">
            <a:extLst>
              <a:ext uri="{FF2B5EF4-FFF2-40B4-BE49-F238E27FC236}">
                <a16:creationId xmlns:a16="http://schemas.microsoft.com/office/drawing/2014/main" id="{F4C033BD-E31E-C29E-04B6-654E52CE29F7}"/>
              </a:ext>
            </a:extLst>
          </p:cNvPr>
          <p:cNvSpPr>
            <a:spLocks noGrp="1" noRot="1" noMove="1" noResize="1" noEditPoints="1" noAdjustHandles="1" noChangeArrowheads="1" noChangeShapeType="1"/>
          </p:cNvSpPr>
          <p:nvPr>
            <p:ph type="ftr" sz="quarter" idx="11"/>
          </p:nvPr>
        </p:nvSpPr>
        <p:spPr/>
        <p:txBody>
          <a:bodyPr/>
          <a:lstStyle/>
          <a:p>
            <a:endParaRPr lang="en-US"/>
          </a:p>
        </p:txBody>
      </p:sp>
      <p:pic>
        <p:nvPicPr>
          <p:cNvPr id="6" name="NSD Icon" descr="A yellow circle with black background&#10;&#10;Description automatically generated">
            <a:extLst>
              <a:ext uri="{FF2B5EF4-FFF2-40B4-BE49-F238E27FC236}">
                <a16:creationId xmlns:a16="http://schemas.microsoft.com/office/drawing/2014/main" id="{C2AA2A0D-4DA3-6B34-4CE8-6D7463B6A2E7}"/>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41033547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AF941-8DBC-C0B9-ABCE-C2A2EB21A9F0}"/>
              </a:ext>
            </a:extLst>
          </p:cNvPr>
          <p:cNvSpPr>
            <a:spLocks noGrp="1" noRot="1" noMove="1" noResize="1" noEditPoints="1" noAdjustHandles="1" noChangeArrowheads="1" noChangeShapeType="1"/>
          </p:cNvSpPr>
          <p:nvPr>
            <p:ph type="title"/>
          </p:nvPr>
        </p:nvSpPr>
        <p:spPr>
          <a:xfrm>
            <a:off x="839788" y="685798"/>
            <a:ext cx="3932237" cy="990601"/>
          </a:xfrm>
        </p:spPr>
        <p:txBody>
          <a:bodyPr anchor="ctr"/>
          <a:lstStyle>
            <a:lvl1pPr>
              <a:defRPr sz="3200"/>
            </a:lvl1pPr>
          </a:lstStyle>
          <a:p>
            <a:r>
              <a:rPr lang="en-US"/>
              <a:t>Click to edit Master title style</a:t>
            </a:r>
          </a:p>
        </p:txBody>
      </p:sp>
      <p:cxnSp>
        <p:nvCxnSpPr>
          <p:cNvPr id="7" name="Straight Connector 6">
            <a:extLst>
              <a:ext uri="{FF2B5EF4-FFF2-40B4-BE49-F238E27FC236}">
                <a16:creationId xmlns:a16="http://schemas.microsoft.com/office/drawing/2014/main" id="{0298CC55-C5B9-88F6-4CEE-DC275A16C1D3}"/>
              </a:ext>
            </a:extLst>
          </p:cNvPr>
          <p:cNvCxnSpPr>
            <a:cxnSpLocks noGrp="1" noRot="1" noMove="1" noResize="1" noEditPoints="1" noAdjustHandles="1" noChangeArrowheads="1" noChangeShapeType="1"/>
          </p:cNvCxnSpPr>
          <p:nvPr userDrawn="1"/>
        </p:nvCxnSpPr>
        <p:spPr>
          <a:xfrm>
            <a:off x="838200" y="1752600"/>
            <a:ext cx="3962400" cy="0"/>
          </a:xfrm>
          <a:prstGeom prst="line">
            <a:avLst/>
          </a:prstGeom>
          <a:ln w="9525"/>
        </p:spPr>
        <p:style>
          <a:lnRef idx="2">
            <a:schemeClr val="dk1"/>
          </a:lnRef>
          <a:fillRef idx="0">
            <a:schemeClr val="dk1"/>
          </a:fillRef>
          <a:effectRef idx="1">
            <a:schemeClr val="dk1"/>
          </a:effectRef>
          <a:fontRef idx="minor">
            <a:schemeClr val="tx1"/>
          </a:fontRef>
        </p:style>
      </p:cxnSp>
      <p:sp>
        <p:nvSpPr>
          <p:cNvPr id="4" name="Text Placeholder 3">
            <a:extLst>
              <a:ext uri="{FF2B5EF4-FFF2-40B4-BE49-F238E27FC236}">
                <a16:creationId xmlns:a16="http://schemas.microsoft.com/office/drawing/2014/main" id="{52FAC39D-1382-D323-39EF-4B23C9A3330F}"/>
              </a:ext>
            </a:extLst>
          </p:cNvPr>
          <p:cNvSpPr>
            <a:spLocks noGrp="1" noRot="1" noMove="1" noResize="1" noEditPoints="1" noAdjustHandles="1" noChangeArrowheads="1" noChangeShapeType="1"/>
          </p:cNvSpPr>
          <p:nvPr>
            <p:ph type="body" sz="half" idx="2"/>
          </p:nvPr>
        </p:nvSpPr>
        <p:spPr>
          <a:xfrm>
            <a:off x="839788" y="1828800"/>
            <a:ext cx="3932237" cy="40401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C29273A0-DA21-CED3-4909-A9979F9881A7}"/>
              </a:ext>
            </a:extLst>
          </p:cNvPr>
          <p:cNvSpPr>
            <a:spLocks noGrp="1" noRot="1" noMove="1" noResize="1" noEditPoints="1" noAdjustHandles="1" noChangeArrowheads="1" noChangeShapeType="1"/>
          </p:cNvSpPr>
          <p:nvPr>
            <p:ph type="pic" idx="1"/>
          </p:nvPr>
        </p:nvSpPr>
        <p:spPr>
          <a:xfrm>
            <a:off x="5183188" y="685799"/>
            <a:ext cx="6172200" cy="51752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D96AC8F4-FC85-2183-F545-136846FD9129}"/>
              </a:ext>
            </a:extLst>
          </p:cNvPr>
          <p:cNvSpPr>
            <a:spLocks noGrp="1" noRot="1" noMove="1" noResize="1" noEditPoints="1" noAdjustHandles="1" noChangeArrowheads="1" noChangeShapeType="1"/>
          </p:cNvSpPr>
          <p:nvPr>
            <p:ph type="ftr" sz="quarter" idx="11"/>
          </p:nvPr>
        </p:nvSpPr>
        <p:spPr/>
        <p:txBody>
          <a:bodyPr/>
          <a:lstStyle/>
          <a:p>
            <a:endParaRPr lang="en-US"/>
          </a:p>
        </p:txBody>
      </p:sp>
      <p:pic>
        <p:nvPicPr>
          <p:cNvPr id="12" name="NSD Icon" descr="A yellow circle with black background&#10;&#10;Description automatically generated">
            <a:extLst>
              <a:ext uri="{FF2B5EF4-FFF2-40B4-BE49-F238E27FC236}">
                <a16:creationId xmlns:a16="http://schemas.microsoft.com/office/drawing/2014/main" id="{545CBED0-A0CD-E496-D500-E12C77278B23}"/>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72241967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B0B3-2B9C-0EEE-4620-D5AE1B54D6C7}"/>
              </a:ext>
            </a:extLst>
          </p:cNvPr>
          <p:cNvSpPr>
            <a:spLocks noGrp="1"/>
          </p:cNvSpPr>
          <p:nvPr>
            <p:ph type="title"/>
          </p:nvPr>
        </p:nvSpPr>
        <p:spPr>
          <a:xfrm>
            <a:off x="839788" y="685800"/>
            <a:ext cx="3932237" cy="990600"/>
          </a:xfrm>
        </p:spPr>
        <p:txBody>
          <a:bodyPr anchor="ctr"/>
          <a:lstStyle>
            <a:lvl1pPr>
              <a:defRPr sz="3200"/>
            </a:lvl1pPr>
          </a:lstStyle>
          <a:p>
            <a:r>
              <a:rPr lang="en-US"/>
              <a:t>Click to edit Master title style</a:t>
            </a:r>
          </a:p>
        </p:txBody>
      </p:sp>
      <p:cxnSp>
        <p:nvCxnSpPr>
          <p:cNvPr id="9" name="Straight Connector 8">
            <a:extLst>
              <a:ext uri="{FF2B5EF4-FFF2-40B4-BE49-F238E27FC236}">
                <a16:creationId xmlns:a16="http://schemas.microsoft.com/office/drawing/2014/main" id="{C654CDD7-4E13-94E9-FC4E-4A78FC3C8E1C}"/>
              </a:ext>
            </a:extLst>
          </p:cNvPr>
          <p:cNvCxnSpPr>
            <a:cxnSpLocks noGrp="1" noRot="1" noMove="1" noResize="1" noEditPoints="1" noAdjustHandles="1" noChangeArrowheads="1" noChangeShapeType="1"/>
          </p:cNvCxnSpPr>
          <p:nvPr userDrawn="1"/>
        </p:nvCxnSpPr>
        <p:spPr>
          <a:xfrm>
            <a:off x="838200" y="1752600"/>
            <a:ext cx="3962400" cy="0"/>
          </a:xfrm>
          <a:prstGeom prst="line">
            <a:avLst/>
          </a:prstGeom>
          <a:ln w="9525"/>
        </p:spPr>
        <p:style>
          <a:lnRef idx="2">
            <a:schemeClr val="dk1"/>
          </a:lnRef>
          <a:fillRef idx="0">
            <a:schemeClr val="dk1"/>
          </a:fillRef>
          <a:effectRef idx="1">
            <a:schemeClr val="dk1"/>
          </a:effectRef>
          <a:fontRef idx="minor">
            <a:schemeClr val="tx1"/>
          </a:fontRef>
        </p:style>
      </p:cxnSp>
      <p:sp>
        <p:nvSpPr>
          <p:cNvPr id="4" name="Text Placeholder 3">
            <a:extLst>
              <a:ext uri="{FF2B5EF4-FFF2-40B4-BE49-F238E27FC236}">
                <a16:creationId xmlns:a16="http://schemas.microsoft.com/office/drawing/2014/main" id="{870787D7-03AC-1565-BE9C-A5E61CC0EB8A}"/>
              </a:ext>
            </a:extLst>
          </p:cNvPr>
          <p:cNvSpPr>
            <a:spLocks noGrp="1"/>
          </p:cNvSpPr>
          <p:nvPr>
            <p:ph type="body" sz="half" idx="2"/>
          </p:nvPr>
        </p:nvSpPr>
        <p:spPr>
          <a:xfrm>
            <a:off x="839788" y="1828800"/>
            <a:ext cx="3932237" cy="4040188"/>
          </a:xfrm>
        </p:spPr>
        <p:txBody>
          <a:bodyPr/>
          <a:lstStyle>
            <a:lvl1pPr marL="0" indent="0">
              <a:buNone/>
              <a:defRPr sz="2400">
                <a:solidFill>
                  <a:schemeClr val="tx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AEBEB139-6382-A25B-EB0C-CFBAD85A98E7}"/>
              </a:ext>
            </a:extLst>
          </p:cNvPr>
          <p:cNvSpPr>
            <a:spLocks noGrp="1"/>
          </p:cNvSpPr>
          <p:nvPr>
            <p:ph idx="1"/>
          </p:nvPr>
        </p:nvSpPr>
        <p:spPr>
          <a:xfrm>
            <a:off x="5183188" y="685799"/>
            <a:ext cx="6172200" cy="5175251"/>
          </a:xfrm>
        </p:spPr>
        <p:txBody>
          <a:bodyPr/>
          <a:lstStyle>
            <a:lvl1pPr>
              <a:defRPr sz="3200"/>
            </a:lvl1pPr>
            <a:lvl2pPr>
              <a:defRPr sz="2800">
                <a:solidFill>
                  <a:schemeClr val="tx1">
                    <a:lumMod val="50000"/>
                  </a:schemeClr>
                </a:solidFill>
              </a:defRPr>
            </a:lvl2pPr>
            <a:lvl3pPr>
              <a:defRPr sz="2400">
                <a:solidFill>
                  <a:schemeClr val="tx1">
                    <a:lumMod val="50000"/>
                  </a:schemeClr>
                </a:solidFill>
              </a:defRPr>
            </a:lvl3pPr>
            <a:lvl4pPr>
              <a:defRPr sz="2400">
                <a:solidFill>
                  <a:schemeClr val="tx1">
                    <a:lumMod val="50000"/>
                  </a:schemeClr>
                </a:solidFill>
              </a:defRPr>
            </a:lvl4pPr>
            <a:lvl5pPr>
              <a:defRPr sz="2400">
                <a:solidFill>
                  <a:schemeClr val="tx1">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CECD7D8-842E-E9EB-B69D-94B07D4D48C7}"/>
              </a:ext>
            </a:extLst>
          </p:cNvPr>
          <p:cNvSpPr>
            <a:spLocks noGrp="1"/>
          </p:cNvSpPr>
          <p:nvPr>
            <p:ph type="ftr" sz="quarter" idx="11"/>
          </p:nvPr>
        </p:nvSpPr>
        <p:spPr/>
        <p:txBody>
          <a:bodyPr/>
          <a:lstStyle/>
          <a:p>
            <a:endParaRPr lang="en-US"/>
          </a:p>
        </p:txBody>
      </p:sp>
      <p:pic>
        <p:nvPicPr>
          <p:cNvPr id="10" name="NSD Icon" descr="A yellow circle with black background&#10;&#10;Description automatically generated">
            <a:extLst>
              <a:ext uri="{FF2B5EF4-FFF2-40B4-BE49-F238E27FC236}">
                <a16:creationId xmlns:a16="http://schemas.microsoft.com/office/drawing/2014/main" id="{D028867C-7B1C-E201-3D53-092CB5CA6A5D}"/>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88537368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Temp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288A2-9C4B-750C-A355-44BF6E264CF9}"/>
              </a:ext>
            </a:extLst>
          </p:cNvPr>
          <p:cNvSpPr>
            <a:spLocks noGrp="1" noRot="1" noMove="1" noResize="1" noEditPoints="1" noAdjustHandles="1" noChangeArrowheads="1" noChangeShapeType="1"/>
          </p:cNvSpPr>
          <p:nvPr>
            <p:ph type="title"/>
          </p:nvPr>
        </p:nvSpPr>
        <p:spPr>
          <a:xfrm>
            <a:off x="838200" y="685800"/>
            <a:ext cx="10515600" cy="990600"/>
          </a:xfrm>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489F841B-00E9-EB05-4C39-655140B507CB}"/>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graphicFrame>
        <p:nvGraphicFramePr>
          <p:cNvPr id="11" name="Table 10">
            <a:extLst>
              <a:ext uri="{FF2B5EF4-FFF2-40B4-BE49-F238E27FC236}">
                <a16:creationId xmlns:a16="http://schemas.microsoft.com/office/drawing/2014/main" id="{54070F89-5831-0DDA-63B7-E2F39E3F220C}"/>
              </a:ext>
            </a:extLst>
          </p:cNvPr>
          <p:cNvGraphicFramePr>
            <a:graphicFrameLocks noGrp="1"/>
          </p:cNvGraphicFramePr>
          <p:nvPr userDrawn="1">
            <p:extLst>
              <p:ext uri="{D42A27DB-BD31-4B8C-83A1-F6EECF244321}">
                <p14:modId xmlns:p14="http://schemas.microsoft.com/office/powerpoint/2010/main" val="2666758958"/>
              </p:ext>
            </p:extLst>
          </p:nvPr>
        </p:nvGraphicFramePr>
        <p:xfrm>
          <a:off x="2032000" y="1828800"/>
          <a:ext cx="8127999" cy="1854200"/>
        </p:xfrm>
        <a:graphic>
          <a:graphicData uri="http://schemas.openxmlformats.org/drawingml/2006/table">
            <a:tbl>
              <a:tblPr firstRow="1" bandRow="1">
                <a:tableStyleId>{69012ECD-51FC-41F1-AA8D-1B2483CD663E}</a:tableStyleId>
              </a:tblPr>
              <a:tblGrid>
                <a:gridCol w="2709333">
                  <a:extLst>
                    <a:ext uri="{9D8B030D-6E8A-4147-A177-3AD203B41FA5}">
                      <a16:colId xmlns:a16="http://schemas.microsoft.com/office/drawing/2014/main" val="1504652454"/>
                    </a:ext>
                  </a:extLst>
                </a:gridCol>
                <a:gridCol w="2709333">
                  <a:extLst>
                    <a:ext uri="{9D8B030D-6E8A-4147-A177-3AD203B41FA5}">
                      <a16:colId xmlns:a16="http://schemas.microsoft.com/office/drawing/2014/main" val="2881160910"/>
                    </a:ext>
                  </a:extLst>
                </a:gridCol>
                <a:gridCol w="2709333">
                  <a:extLst>
                    <a:ext uri="{9D8B030D-6E8A-4147-A177-3AD203B41FA5}">
                      <a16:colId xmlns:a16="http://schemas.microsoft.com/office/drawing/2014/main" val="3976869912"/>
                    </a:ext>
                  </a:extLst>
                </a:gridCol>
              </a:tblGrid>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3985337"/>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6343706"/>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250504"/>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5040017"/>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8944053"/>
                  </a:ext>
                </a:extLst>
              </a:tr>
            </a:tbl>
          </a:graphicData>
        </a:graphic>
      </p:graphicFrame>
      <p:sp>
        <p:nvSpPr>
          <p:cNvPr id="4" name="Footer Placeholder 3">
            <a:extLst>
              <a:ext uri="{FF2B5EF4-FFF2-40B4-BE49-F238E27FC236}">
                <a16:creationId xmlns:a16="http://schemas.microsoft.com/office/drawing/2014/main" id="{86454F9A-7433-5FD3-2A61-2F404715D2DE}"/>
              </a:ext>
            </a:extLst>
          </p:cNvPr>
          <p:cNvSpPr>
            <a:spLocks noGrp="1"/>
          </p:cNvSpPr>
          <p:nvPr>
            <p:ph type="ftr" sz="quarter" idx="11"/>
          </p:nvPr>
        </p:nvSpPr>
        <p:spPr/>
        <p:txBody>
          <a:bodyPr/>
          <a:lstStyle/>
          <a:p>
            <a:endParaRPr lang="en-US"/>
          </a:p>
        </p:txBody>
      </p:sp>
      <p:pic>
        <p:nvPicPr>
          <p:cNvPr id="8" name="NSD Icon" descr="A yellow circle with black background&#10;&#10;Description automatically generated">
            <a:extLst>
              <a:ext uri="{FF2B5EF4-FFF2-40B4-BE49-F238E27FC236}">
                <a16:creationId xmlns:a16="http://schemas.microsoft.com/office/drawing/2014/main" id="{E0C2BDFA-5D76-6E2C-029A-1143C01B26FE}"/>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2624659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Slide - Regula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4D9A715-443C-508B-97B1-BBBF0DB6A01D}"/>
              </a:ext>
            </a:extLst>
          </p:cNvPr>
          <p:cNvSpPr>
            <a:spLocks noGrp="1"/>
          </p:cNvSpPr>
          <p:nvPr>
            <p:ph type="ftr" sz="quarter" idx="11"/>
          </p:nvPr>
        </p:nvSpPr>
        <p:spPr/>
        <p:txBody>
          <a:bodyPr/>
          <a:lstStyle/>
          <a:p>
            <a:endParaRPr lang="en-US"/>
          </a:p>
        </p:txBody>
      </p:sp>
      <p:pic>
        <p:nvPicPr>
          <p:cNvPr id="6" name="NSD Icon" descr="A yellow circle with black background&#10;&#10;Description automatically generated">
            <a:extLst>
              <a:ext uri="{FF2B5EF4-FFF2-40B4-BE49-F238E27FC236}">
                <a16:creationId xmlns:a16="http://schemas.microsoft.com/office/drawing/2014/main" id="{F5178586-4B3F-FDCA-64FE-2A06F1ABB544}"/>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60019448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Slide - Shield Green">
    <p:bg>
      <p:bgPr>
        <a:solidFill>
          <a:schemeClr val="tx1"/>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FD5CF2C-FD9A-640E-6197-B14F60713558}"/>
              </a:ext>
            </a:extLst>
          </p:cNvPr>
          <p:cNvSpPr>
            <a:spLocks noGrp="1"/>
          </p:cNvSpPr>
          <p:nvPr>
            <p:ph type="ftr" sz="quarter" idx="11"/>
          </p:nvPr>
        </p:nvSpPr>
        <p:spPr>
          <a:xfrm>
            <a:off x="4038600" y="6356350"/>
            <a:ext cx="4114800" cy="365125"/>
          </a:xfrm>
        </p:spPr>
        <p:txBody>
          <a:bodyPr/>
          <a:lstStyle>
            <a:lvl1pPr>
              <a:defRPr>
                <a:solidFill>
                  <a:schemeClr val="bg1"/>
                </a:solidFill>
              </a:defRPr>
            </a:lvl1pPr>
          </a:lstStyle>
          <a:p>
            <a:endParaRPr lang="en-US"/>
          </a:p>
        </p:txBody>
      </p:sp>
      <p:pic>
        <p:nvPicPr>
          <p:cNvPr id="11" name="NSD Icon" descr="A yellow circle with black background&#10;&#10;Description automatically generated">
            <a:extLst>
              <a:ext uri="{FF2B5EF4-FFF2-40B4-BE49-F238E27FC236}">
                <a16:creationId xmlns:a16="http://schemas.microsoft.com/office/drawing/2014/main" id="{80500219-D853-3327-E00C-646BB20748B5}"/>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405141458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62C3-BECD-CDC2-E1E8-A6FAD774B845}"/>
              </a:ext>
            </a:extLst>
          </p:cNvPr>
          <p:cNvSpPr>
            <a:spLocks noGrp="1" noRot="1" noMove="1" noResize="1" noEditPoints="1" noAdjustHandles="1" noChangeArrowheads="1" noChangeShapeType="1"/>
          </p:cNvSpPr>
          <p:nvPr>
            <p:ph type="title"/>
          </p:nvPr>
        </p:nvSpPr>
        <p:spPr>
          <a:xfrm>
            <a:off x="838200" y="1828800"/>
            <a:ext cx="10509250" cy="1902849"/>
          </a:xfrm>
        </p:spPr>
        <p:txBody>
          <a:bodyPr anchor="b"/>
          <a:lstStyle>
            <a:lvl1pPr algn="ctr">
              <a:defRPr lang="en-US" b="0" dirty="0">
                <a:latin typeface="+mj-lt"/>
              </a:defRPr>
            </a:lvl1pPr>
          </a:lstStyle>
          <a:p>
            <a:r>
              <a:rPr lang="en-US"/>
              <a:t>Click to edit Master title style</a:t>
            </a:r>
          </a:p>
        </p:txBody>
      </p:sp>
      <p:cxnSp>
        <p:nvCxnSpPr>
          <p:cNvPr id="7" name="Straight Connector 6">
            <a:extLst>
              <a:ext uri="{FF2B5EF4-FFF2-40B4-BE49-F238E27FC236}">
                <a16:creationId xmlns:a16="http://schemas.microsoft.com/office/drawing/2014/main" id="{4769FB76-EBE9-5B8E-F138-DF97B2740E98}"/>
              </a:ext>
            </a:extLst>
          </p:cNvPr>
          <p:cNvCxnSpPr>
            <a:cxnSpLocks noGrp="1" noRot="1" noMove="1" noResize="1" noEditPoints="1" noAdjustHandles="1" noChangeArrowheads="1" noChangeShapeType="1"/>
          </p:cNvCxnSpPr>
          <p:nvPr userDrawn="1"/>
        </p:nvCxnSpPr>
        <p:spPr>
          <a:xfrm>
            <a:off x="838200" y="3758637"/>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Text Placeholder 2">
            <a:extLst>
              <a:ext uri="{FF2B5EF4-FFF2-40B4-BE49-F238E27FC236}">
                <a16:creationId xmlns:a16="http://schemas.microsoft.com/office/drawing/2014/main" id="{C08D16D6-1D8C-F5F8-406B-145101EF4C17}"/>
              </a:ext>
            </a:extLst>
          </p:cNvPr>
          <p:cNvSpPr>
            <a:spLocks noGrp="1"/>
          </p:cNvSpPr>
          <p:nvPr>
            <p:ph type="body" idx="1"/>
          </p:nvPr>
        </p:nvSpPr>
        <p:spPr>
          <a:xfrm>
            <a:off x="838200" y="3758637"/>
            <a:ext cx="10509250" cy="1060251"/>
          </a:xfrm>
        </p:spPr>
        <p:txBody>
          <a:bodyPr anchor="ctr">
            <a:normAutofit/>
          </a:bodyPr>
          <a:lstStyle>
            <a:lvl1pPr marL="0" indent="0" algn="ctr">
              <a:buNone/>
              <a:defRPr lang="en-US" sz="2400" spc="300" smtClean="0">
                <a:solidFill>
                  <a:schemeClr val="tx1">
                    <a:lumMod val="50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9" name="NSD - The Leaf Icon">
            <a:extLst>
              <a:ext uri="{FF2B5EF4-FFF2-40B4-BE49-F238E27FC236}">
                <a16:creationId xmlns:a16="http://schemas.microsoft.com/office/drawing/2014/main" id="{7BB0FFC7-4B56-485A-314A-62031F3CCA5E}"/>
              </a:ext>
            </a:extLst>
          </p:cNvPr>
          <p:cNvSpPr>
            <a:spLocks noGrp="1" noRot="1" noMove="1" noResize="1" noEditPoints="1" noAdjustHandles="1" noChangeArrowheads="1" noChangeShapeType="1"/>
          </p:cNvSpPr>
          <p:nvPr userDrawn="1"/>
        </p:nvSpPr>
        <p:spPr>
          <a:xfrm>
            <a:off x="5785791" y="5389640"/>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2"/>
            <a:stretch>
              <a:fillRect/>
            </a:stretch>
          </a:blipFill>
        </p:spPr>
        <p:txBody>
          <a:bodyPr/>
          <a:lstStyle/>
          <a:p>
            <a:endParaRPr lang="en-US"/>
          </a:p>
        </p:txBody>
      </p:sp>
      <p:sp>
        <p:nvSpPr>
          <p:cNvPr id="5" name="Footer Placeholder 4">
            <a:extLst>
              <a:ext uri="{FF2B5EF4-FFF2-40B4-BE49-F238E27FC236}">
                <a16:creationId xmlns:a16="http://schemas.microsoft.com/office/drawing/2014/main" id="{E1116487-009B-9E63-2520-63BE598BE4FB}"/>
              </a:ext>
            </a:extLst>
          </p:cNvPr>
          <p:cNvSpPr>
            <a:spLocks noGrp="1" noRot="1" noMove="1" noResize="1" noEditPoints="1" noAdjustHandles="1" noChangeArrowheads="1" noChangeShapeType="1"/>
          </p:cNvSpPr>
          <p:nvPr>
            <p:ph type="ftr" sz="quarter" idx="11"/>
          </p:nvPr>
        </p:nvSpPr>
        <p:spPr/>
        <p:txBody>
          <a:bodyPr/>
          <a:lstStyle/>
          <a:p>
            <a:endParaRPr lang="en-US"/>
          </a:p>
        </p:txBody>
      </p:sp>
    </p:spTree>
    <p:extLst>
      <p:ext uri="{BB962C8B-B14F-4D97-AF65-F5344CB8AC3E}">
        <p14:creationId xmlns:p14="http://schemas.microsoft.com/office/powerpoint/2010/main" val="439147624"/>
      </p:ext>
    </p:extLst>
  </p:cSld>
  <p:clrMapOvr>
    <a:masterClrMapping/>
  </p:clrMapOvr>
  <p:extLst>
    <p:ext uri="{DCECCB84-F9BA-43D5-87BE-67443E8EF086}">
      <p15:sldGuideLst xmlns:p15="http://schemas.microsoft.com/office/powerpoint/2012/main">
        <p15:guide id="1" orient="horz" pos="235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resentation Close Oout Slide">
    <p:spTree>
      <p:nvGrpSpPr>
        <p:cNvPr id="1" name=""/>
        <p:cNvGrpSpPr/>
        <p:nvPr/>
      </p:nvGrpSpPr>
      <p:grpSpPr>
        <a:xfrm>
          <a:off x="0" y="0"/>
          <a:ext cx="0" cy="0"/>
          <a:chOff x="0" y="0"/>
          <a:chExt cx="0" cy="0"/>
        </a:xfrm>
      </p:grpSpPr>
      <p:sp>
        <p:nvSpPr>
          <p:cNvPr id="14" name="TextBox 5">
            <a:extLst>
              <a:ext uri="{FF2B5EF4-FFF2-40B4-BE49-F238E27FC236}">
                <a16:creationId xmlns:a16="http://schemas.microsoft.com/office/drawing/2014/main" id="{ECDA8AB4-BD40-83D5-D626-602777BD1353}"/>
              </a:ext>
            </a:extLst>
          </p:cNvPr>
          <p:cNvSpPr txBox="1">
            <a:spLocks noGrp="1" noRot="1" noMove="1" noResize="1" noEditPoints="1" noAdjustHandles="1" noChangeArrowheads="1" noChangeShapeType="1"/>
          </p:cNvSpPr>
          <p:nvPr userDrawn="1"/>
        </p:nvSpPr>
        <p:spPr>
          <a:xfrm>
            <a:off x="4824597" y="3898380"/>
            <a:ext cx="2542805" cy="186846"/>
          </a:xfrm>
          <a:prstGeom prst="rect">
            <a:avLst/>
          </a:prstGeom>
        </p:spPr>
        <p:txBody>
          <a:bodyPr lIns="0" tIns="0" rIns="0" bIns="0" rtlCol="0" anchor="t">
            <a:spAutoFit/>
          </a:bodyPr>
          <a:lstStyle/>
          <a:p>
            <a:pPr marL="0" lvl="0" indent="0" algn="ctr">
              <a:lnSpc>
                <a:spcPts val="1440"/>
              </a:lnSpc>
            </a:pPr>
            <a:r>
              <a:rPr lang="en-US" spc="150" dirty="0">
                <a:solidFill>
                  <a:srgbClr val="2D4641"/>
                </a:solidFill>
                <a:latin typeface="+mj-lt"/>
                <a:ea typeface="Verdana" panose="020B0604030504040204" pitchFamily="34" charset="0"/>
                <a:cs typeface="Playfair Display"/>
                <a:sym typeface="Playfair Display"/>
              </a:rPr>
              <a:t>a presentation by</a:t>
            </a:r>
          </a:p>
        </p:txBody>
      </p:sp>
      <p:sp>
        <p:nvSpPr>
          <p:cNvPr id="12" name="TextBox 11">
            <a:extLst>
              <a:ext uri="{FF2B5EF4-FFF2-40B4-BE49-F238E27FC236}">
                <a16:creationId xmlns:a16="http://schemas.microsoft.com/office/drawing/2014/main" id="{E467A48C-A672-4DBF-710B-38F66C54E404}"/>
              </a:ext>
            </a:extLst>
          </p:cNvPr>
          <p:cNvSpPr txBox="1">
            <a:spLocks noGrp="1" noRot="1" noMove="1" noResize="1" noEditPoints="1" noAdjustHandles="1" noChangeArrowheads="1" noChangeShapeType="1"/>
          </p:cNvSpPr>
          <p:nvPr userDrawn="1"/>
        </p:nvSpPr>
        <p:spPr>
          <a:xfrm>
            <a:off x="1943100" y="4253087"/>
            <a:ext cx="8305800" cy="374461"/>
          </a:xfrm>
          <a:prstGeom prst="rect">
            <a:avLst/>
          </a:prstGeom>
          <a:noFill/>
        </p:spPr>
        <p:txBody>
          <a:bodyPr wrap="square">
            <a:spAutoFit/>
          </a:bodyPr>
          <a:lstStyle/>
          <a:p>
            <a:pPr algn="ctr">
              <a:lnSpc>
                <a:spcPts val="2159"/>
              </a:lnSpc>
              <a:spcBef>
                <a:spcPct val="0"/>
              </a:spcBef>
            </a:pPr>
            <a:r>
              <a:rPr lang="en-US" sz="2400" b="1" spc="300" dirty="0">
                <a:solidFill>
                  <a:schemeClr val="tx1">
                    <a:lumMod val="50000"/>
                  </a:schemeClr>
                </a:solidFill>
                <a:latin typeface="Arial Bold"/>
                <a:ea typeface="Arial Bold"/>
                <a:cs typeface="Arial Bold"/>
                <a:sym typeface="Arial Bold"/>
              </a:rPr>
              <a:t>NUTRITION SERVICES DIVISION</a:t>
            </a:r>
          </a:p>
        </p:txBody>
      </p:sp>
      <p:sp>
        <p:nvSpPr>
          <p:cNvPr id="5" name="NSD - The Leaf Icon">
            <a:extLst>
              <a:ext uri="{FF2B5EF4-FFF2-40B4-BE49-F238E27FC236}">
                <a16:creationId xmlns:a16="http://schemas.microsoft.com/office/drawing/2014/main" id="{80290A6F-A629-3356-7CD8-DD049E83D3FD}"/>
              </a:ext>
            </a:extLst>
          </p:cNvPr>
          <p:cNvSpPr>
            <a:spLocks noGrp="1" noRot="1" noMove="1" noResize="1" noEditPoints="1" noAdjustHandles="1" noChangeArrowheads="1" noChangeShapeType="1"/>
          </p:cNvSpPr>
          <p:nvPr userDrawn="1"/>
        </p:nvSpPr>
        <p:spPr>
          <a:xfrm>
            <a:off x="5785791" y="5389640"/>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62993891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DE Seal + NSD Logo">
    <p:bg>
      <p:bgPr>
        <a:solidFill>
          <a:schemeClr val="bg2"/>
        </a:solidFill>
        <a:effectLst/>
      </p:bgPr>
    </p:bg>
    <p:spTree>
      <p:nvGrpSpPr>
        <p:cNvPr id="1" name=""/>
        <p:cNvGrpSpPr/>
        <p:nvPr/>
      </p:nvGrpSpPr>
      <p:grpSpPr>
        <a:xfrm>
          <a:off x="0" y="0"/>
          <a:ext cx="0" cy="0"/>
          <a:chOff x="0" y="0"/>
          <a:chExt cx="0" cy="0"/>
        </a:xfrm>
      </p:grpSpPr>
      <p:sp>
        <p:nvSpPr>
          <p:cNvPr id="6" name="CDE Logo">
            <a:extLst>
              <a:ext uri="{FF2B5EF4-FFF2-40B4-BE49-F238E27FC236}">
                <a16:creationId xmlns:a16="http://schemas.microsoft.com/office/drawing/2014/main" id="{47250B04-D12D-41DF-C7FA-EB2162B9F41C}"/>
              </a:ext>
            </a:extLst>
          </p:cNvPr>
          <p:cNvSpPr>
            <a:spLocks noGrp="1" noRot="1" noMove="1" noResize="1" noEditPoints="1" noAdjustHandles="1" noChangeArrowheads="1" noChangeShapeType="1"/>
          </p:cNvSpPr>
          <p:nvPr userDrawn="1"/>
        </p:nvSpPr>
        <p:spPr>
          <a:xfrm>
            <a:off x="2971800" y="2542975"/>
            <a:ext cx="1769920" cy="1769918"/>
          </a:xfrm>
          <a:custGeom>
            <a:avLst/>
            <a:gdLst/>
            <a:ahLst/>
            <a:cxnLst/>
            <a:rect l="l" t="t" r="r" b="b"/>
            <a:pathLst>
              <a:path w="1582143" h="1582143">
                <a:moveTo>
                  <a:pt x="0" y="0"/>
                </a:moveTo>
                <a:lnTo>
                  <a:pt x="1582143" y="0"/>
                </a:lnTo>
                <a:lnTo>
                  <a:pt x="1582143" y="1582142"/>
                </a:lnTo>
                <a:lnTo>
                  <a:pt x="0" y="1582142"/>
                </a:lnTo>
                <a:lnTo>
                  <a:pt x="0" y="0"/>
                </a:lnTo>
                <a:close/>
              </a:path>
            </a:pathLst>
          </a:custGeom>
          <a:blipFill>
            <a:blip r:embed="rId2"/>
            <a:stretch>
              <a:fillRect/>
            </a:stretch>
          </a:blipFill>
        </p:spPr>
        <p:txBody>
          <a:bodyPr/>
          <a:lstStyle/>
          <a:p>
            <a:endParaRPr lang="en-US"/>
          </a:p>
        </p:txBody>
      </p:sp>
      <p:sp>
        <p:nvSpPr>
          <p:cNvPr id="7" name="Straight Connector">
            <a:extLst>
              <a:ext uri="{FF2B5EF4-FFF2-40B4-BE49-F238E27FC236}">
                <a16:creationId xmlns:a16="http://schemas.microsoft.com/office/drawing/2014/main" id="{5136D8F8-8E6A-8018-9ABF-F006FFDD2C6B}"/>
              </a:ext>
            </a:extLst>
          </p:cNvPr>
          <p:cNvSpPr>
            <a:spLocks noGrp="1" noRot="1" noMove="1" noResize="1" noEditPoints="1" noAdjustHandles="1" noChangeArrowheads="1" noChangeShapeType="1"/>
          </p:cNvSpPr>
          <p:nvPr userDrawn="1"/>
        </p:nvSpPr>
        <p:spPr>
          <a:xfrm flipV="1">
            <a:off x="6096000" y="2732858"/>
            <a:ext cx="0" cy="1392284"/>
          </a:xfrm>
          <a:prstGeom prst="line">
            <a:avLst/>
          </a:prstGeom>
          <a:ln w="9525" cap="flat">
            <a:solidFill>
              <a:schemeClr val="tx1"/>
            </a:solidFill>
            <a:prstDash val="solid"/>
            <a:headEnd type="none" w="sm" len="sm"/>
            <a:tailEnd type="none" w="sm" len="sm"/>
          </a:ln>
        </p:spPr>
        <p:txBody>
          <a:bodyPr/>
          <a:lstStyle/>
          <a:p>
            <a:endParaRPr lang="en-US"/>
          </a:p>
        </p:txBody>
      </p:sp>
      <p:pic>
        <p:nvPicPr>
          <p:cNvPr id="9" name="NSD Logo 2025" descr="A group of fruit with letters&#10;&#10;Description automatically generated">
            <a:extLst>
              <a:ext uri="{FF2B5EF4-FFF2-40B4-BE49-F238E27FC236}">
                <a16:creationId xmlns:a16="http://schemas.microsoft.com/office/drawing/2014/main" id="{1F9E6719-94DF-7718-ABE9-272BB1C4983A}"/>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848908" y="2362200"/>
            <a:ext cx="3523384" cy="1910062"/>
          </a:xfrm>
          <a:prstGeom prst="rect">
            <a:avLst/>
          </a:prstGeom>
        </p:spPr>
      </p:pic>
      <p:sp>
        <p:nvSpPr>
          <p:cNvPr id="10" name="TextBox 3">
            <a:extLst>
              <a:ext uri="{FF2B5EF4-FFF2-40B4-BE49-F238E27FC236}">
                <a16:creationId xmlns:a16="http://schemas.microsoft.com/office/drawing/2014/main" id="{FF3CAC13-6FA9-DA65-7583-B5407BB2D403}"/>
              </a:ext>
            </a:extLst>
          </p:cNvPr>
          <p:cNvSpPr txBox="1">
            <a:spLocks noGrp="1" noRot="1" noMove="1" noResize="1" noEditPoints="1" noAdjustHandles="1" noChangeArrowheads="1" noChangeShapeType="1"/>
          </p:cNvSpPr>
          <p:nvPr userDrawn="1"/>
        </p:nvSpPr>
        <p:spPr>
          <a:xfrm>
            <a:off x="1524000" y="5014021"/>
            <a:ext cx="9144000" cy="641201"/>
          </a:xfrm>
          <a:prstGeom prst="rect">
            <a:avLst/>
          </a:prstGeom>
        </p:spPr>
        <p:txBody>
          <a:bodyPr wrap="square" lIns="0" tIns="0" rIns="0" bIns="0" rtlCol="0" anchor="t">
            <a:spAutoFit/>
          </a:bodyPr>
          <a:lstStyle/>
          <a:p>
            <a:pPr algn="ctr">
              <a:lnSpc>
                <a:spcPts val="2500"/>
              </a:lnSpc>
              <a:spcBef>
                <a:spcPct val="0"/>
              </a:spcBef>
            </a:pPr>
            <a:r>
              <a:rPr lang="en-US" sz="2400" b="0" spc="300">
                <a:solidFill>
                  <a:schemeClr val="tx1">
                    <a:lumMod val="50000"/>
                  </a:schemeClr>
                </a:solidFill>
                <a:latin typeface="Arial Bold"/>
                <a:ea typeface="Arial Bold"/>
                <a:cs typeface="Arial Bold"/>
                <a:sym typeface="Arial Bold"/>
              </a:rPr>
              <a:t>THIS INSTITUTION IS AN </a:t>
            </a:r>
          </a:p>
          <a:p>
            <a:pPr algn="ctr">
              <a:lnSpc>
                <a:spcPts val="2500"/>
              </a:lnSpc>
              <a:spcBef>
                <a:spcPct val="0"/>
              </a:spcBef>
            </a:pPr>
            <a:r>
              <a:rPr lang="en-US" sz="2400" b="0" spc="300">
                <a:solidFill>
                  <a:schemeClr val="tx1">
                    <a:lumMod val="50000"/>
                  </a:schemeClr>
                </a:solidFill>
                <a:latin typeface="Arial Bold"/>
                <a:ea typeface="Arial Bold"/>
                <a:cs typeface="Arial Bold"/>
                <a:sym typeface="Arial Bold"/>
              </a:rPr>
              <a:t>EQUAL OPPORTUNITY PROVIDER.</a:t>
            </a:r>
          </a:p>
        </p:txBody>
      </p:sp>
    </p:spTree>
    <p:extLst>
      <p:ext uri="{BB962C8B-B14F-4D97-AF65-F5344CB8AC3E}">
        <p14:creationId xmlns:p14="http://schemas.microsoft.com/office/powerpoint/2010/main" val="284412330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3697994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SD Logos ">
    <p:bg>
      <p:bgPr>
        <a:solidFill>
          <a:srgbClr val="FFFFFF"/>
        </a:solidFill>
        <a:effectLst/>
      </p:bgPr>
    </p:bg>
    <p:spTree>
      <p:nvGrpSpPr>
        <p:cNvPr id="1" name=""/>
        <p:cNvGrpSpPr/>
        <p:nvPr/>
      </p:nvGrpSpPr>
      <p:grpSpPr>
        <a:xfrm>
          <a:off x="0" y="0"/>
          <a:ext cx="0" cy="0"/>
          <a:chOff x="0" y="0"/>
          <a:chExt cx="0" cy="0"/>
        </a:xfrm>
      </p:grpSpPr>
      <p:pic>
        <p:nvPicPr>
          <p:cNvPr id="11" name="NSD Logo - Black and White" descr="A group of black and white logos&#10;&#10;Description automatically generated">
            <a:extLst>
              <a:ext uri="{FF2B5EF4-FFF2-40B4-BE49-F238E27FC236}">
                <a16:creationId xmlns:a16="http://schemas.microsoft.com/office/drawing/2014/main" id="{6C91FA60-3839-DFAD-B55A-6F99F2A8D7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1" y="3733800"/>
            <a:ext cx="3975884" cy="2218612"/>
          </a:xfrm>
          <a:prstGeom prst="rect">
            <a:avLst/>
          </a:prstGeom>
        </p:spPr>
      </p:pic>
      <p:pic>
        <p:nvPicPr>
          <p:cNvPr id="13" name="NSD Logo - Minimal" descr="A group of green and black logos&#10;&#10;Description automatically generated">
            <a:extLst>
              <a:ext uri="{FF2B5EF4-FFF2-40B4-BE49-F238E27FC236}">
                <a16:creationId xmlns:a16="http://schemas.microsoft.com/office/drawing/2014/main" id="{EE6BEC11-A610-20A1-2562-5D00D5B081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1" y="838200"/>
            <a:ext cx="3962400" cy="2115600"/>
          </a:xfrm>
          <a:prstGeom prst="rect">
            <a:avLst/>
          </a:prstGeom>
        </p:spPr>
      </p:pic>
      <p:pic>
        <p:nvPicPr>
          <p:cNvPr id="3" name="NSD Logo 2025" descr="A group of fruit with letters&#10;&#10;AI-generated content may be incorrect.">
            <a:extLst>
              <a:ext uri="{FF2B5EF4-FFF2-40B4-BE49-F238E27FC236}">
                <a16:creationId xmlns:a16="http://schemas.microsoft.com/office/drawing/2014/main" id="{7218C07D-7F79-130D-48D9-24DD7C06BA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52400" y="1665728"/>
            <a:ext cx="6595885" cy="3526543"/>
          </a:xfrm>
          <a:prstGeom prst="rect">
            <a:avLst/>
          </a:prstGeom>
        </p:spPr>
      </p:pic>
    </p:spTree>
    <p:extLst>
      <p:ext uri="{BB962C8B-B14F-4D97-AF65-F5344CB8AC3E}">
        <p14:creationId xmlns:p14="http://schemas.microsoft.com/office/powerpoint/2010/main" val="169953943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SD Icons">
    <p:bg>
      <p:bgPr>
        <a:solidFill>
          <a:srgbClr val="FFFFFF"/>
        </a:solidFill>
        <a:effectLst/>
      </p:bgPr>
    </p:bg>
    <p:spTree>
      <p:nvGrpSpPr>
        <p:cNvPr id="1" name=""/>
        <p:cNvGrpSpPr/>
        <p:nvPr/>
      </p:nvGrpSpPr>
      <p:grpSpPr>
        <a:xfrm>
          <a:off x="0" y="0"/>
          <a:ext cx="0" cy="0"/>
          <a:chOff x="0" y="0"/>
          <a:chExt cx="0" cy="0"/>
        </a:xfrm>
      </p:grpSpPr>
      <p:pic>
        <p:nvPicPr>
          <p:cNvPr id="7" name="The Leaf - Full" descr="A green and black logo&#10;&#10;Description automatically generated">
            <a:extLst>
              <a:ext uri="{FF2B5EF4-FFF2-40B4-BE49-F238E27FC236}">
                <a16:creationId xmlns:a16="http://schemas.microsoft.com/office/drawing/2014/main" id="{0B76C0A8-D618-3BD9-A43F-530471D70B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1201" y="2527547"/>
            <a:ext cx="4212336" cy="2153190"/>
          </a:xfrm>
          <a:prstGeom prst="rect">
            <a:avLst/>
          </a:prstGeom>
        </p:spPr>
      </p:pic>
      <p:pic>
        <p:nvPicPr>
          <p:cNvPr id="9" name="The Leaf - Flat" descr="A green leaf on a black background&#10;&#10;Description automatically generated">
            <a:extLst>
              <a:ext uri="{FF2B5EF4-FFF2-40B4-BE49-F238E27FC236}">
                <a16:creationId xmlns:a16="http://schemas.microsoft.com/office/drawing/2014/main" id="{EE74A140-4B6C-B89C-4ED8-6A7A86DAE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1201" y="1462577"/>
            <a:ext cx="1621539" cy="832106"/>
          </a:xfrm>
          <a:prstGeom prst="rect">
            <a:avLst/>
          </a:prstGeom>
        </p:spPr>
      </p:pic>
      <p:pic>
        <p:nvPicPr>
          <p:cNvPr id="11" name="The Leaf - Flat White" descr="A white crown on a black background&#10;&#10;Description automatically generated">
            <a:extLst>
              <a:ext uri="{FF2B5EF4-FFF2-40B4-BE49-F238E27FC236}">
                <a16:creationId xmlns:a16="http://schemas.microsoft.com/office/drawing/2014/main" id="{70D6C60D-962C-4B68-855B-D100A1E1EC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63927" y="1815784"/>
            <a:ext cx="512065" cy="265177"/>
          </a:xfrm>
          <a:prstGeom prst="rect">
            <a:avLst/>
          </a:prstGeom>
        </p:spPr>
      </p:pic>
      <p:pic>
        <p:nvPicPr>
          <p:cNvPr id="13" name="The Leaf - Outlined" descr="A black and gold crown&#10;&#10;Description automatically generated">
            <a:extLst>
              <a:ext uri="{FF2B5EF4-FFF2-40B4-BE49-F238E27FC236}">
                <a16:creationId xmlns:a16="http://schemas.microsoft.com/office/drawing/2014/main" id="{08DCFBD6-C953-C964-D19D-5DEF893428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64038" y="2552144"/>
            <a:ext cx="688849" cy="359665"/>
          </a:xfrm>
          <a:prstGeom prst="rect">
            <a:avLst/>
          </a:prstGeom>
        </p:spPr>
      </p:pic>
      <p:pic>
        <p:nvPicPr>
          <p:cNvPr id="15" name="The Leaf - Dark Flat" descr="A green leaf on a black background&#10;&#10;Description automatically generated">
            <a:extLst>
              <a:ext uri="{FF2B5EF4-FFF2-40B4-BE49-F238E27FC236}">
                <a16:creationId xmlns:a16="http://schemas.microsoft.com/office/drawing/2014/main" id="{7CDEE7DC-A203-5DF2-5C16-50B3914519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06125" y="2988104"/>
            <a:ext cx="804674" cy="411481"/>
          </a:xfrm>
          <a:prstGeom prst="rect">
            <a:avLst/>
          </a:prstGeom>
        </p:spPr>
      </p:pic>
      <p:pic>
        <p:nvPicPr>
          <p:cNvPr id="6" name="NSD Icon" descr="A yellow circle with black background&#10;&#10;Description automatically generated">
            <a:extLst>
              <a:ext uri="{FF2B5EF4-FFF2-40B4-BE49-F238E27FC236}">
                <a16:creationId xmlns:a16="http://schemas.microsoft.com/office/drawing/2014/main" id="{C5B815EB-B305-B611-8031-C5FF4538C6B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95629" y="3976648"/>
            <a:ext cx="2415170" cy="704089"/>
          </a:xfrm>
          <a:prstGeom prst="rect">
            <a:avLst/>
          </a:prstGeom>
        </p:spPr>
      </p:pic>
      <p:sp>
        <p:nvSpPr>
          <p:cNvPr id="2" name="NSD - The Leaf Icon">
            <a:extLst>
              <a:ext uri="{FF2B5EF4-FFF2-40B4-BE49-F238E27FC236}">
                <a16:creationId xmlns:a16="http://schemas.microsoft.com/office/drawing/2014/main" id="{C076C904-30C4-DF37-55CE-8476E27802EB}"/>
              </a:ext>
            </a:extLst>
          </p:cNvPr>
          <p:cNvSpPr/>
          <p:nvPr userDrawn="1"/>
        </p:nvSpPr>
        <p:spPr>
          <a:xfrm>
            <a:off x="9509753" y="2157256"/>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283104740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1 -  Leaf (NO TEXTS ALLOWED)">
    <p:bg>
      <p:bgPr>
        <a:pattFill prst="dotDmnd">
          <a:fgClr>
            <a:srgbClr val="D6A852"/>
          </a:fgClr>
          <a:bgClr>
            <a:schemeClr val="bg1"/>
          </a:bgClr>
        </a:pattFill>
        <a:effectLst/>
      </p:bgPr>
    </p:bg>
    <p:spTree>
      <p:nvGrpSpPr>
        <p:cNvPr id="1" name=""/>
        <p:cNvGrpSpPr/>
        <p:nvPr/>
      </p:nvGrpSpPr>
      <p:grpSpPr>
        <a:xfrm>
          <a:off x="0" y="0"/>
          <a:ext cx="0" cy="0"/>
          <a:chOff x="0" y="0"/>
          <a:chExt cx="0" cy="0"/>
        </a:xfrm>
      </p:grpSpPr>
      <p:pic>
        <p:nvPicPr>
          <p:cNvPr id="3" name="The Leaf - Full" descr="A green and black logo&#10;&#10;Description automatically generated">
            <a:extLst>
              <a:ext uri="{FF2B5EF4-FFF2-40B4-BE49-F238E27FC236}">
                <a16:creationId xmlns:a16="http://schemas.microsoft.com/office/drawing/2014/main" id="{EF0EC2A5-EA5B-8C04-CB40-31BFAE624C9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264075" y="2895600"/>
            <a:ext cx="1663850" cy="850500"/>
          </a:xfrm>
          <a:prstGeom prst="rect">
            <a:avLst/>
          </a:prstGeom>
        </p:spPr>
      </p:pic>
    </p:spTree>
    <p:extLst>
      <p:ext uri="{BB962C8B-B14F-4D97-AF65-F5344CB8AC3E}">
        <p14:creationId xmlns:p14="http://schemas.microsoft.com/office/powerpoint/2010/main" val="425465087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2 - Core (NO TEXTS ALLOWED)">
    <p:bg>
      <p:bgPr>
        <a:pattFill prst="pct90">
          <a:fgClr>
            <a:srgbClr val="D6A852"/>
          </a:fgClr>
          <a:bgClr>
            <a:schemeClr val="bg1"/>
          </a:bgClr>
        </a:pattFill>
        <a:effectLst/>
      </p:bgPr>
    </p:bg>
    <p:spTree>
      <p:nvGrpSpPr>
        <p:cNvPr id="1" name=""/>
        <p:cNvGrpSpPr/>
        <p:nvPr/>
      </p:nvGrpSpPr>
      <p:grpSpPr>
        <a:xfrm>
          <a:off x="0" y="0"/>
          <a:ext cx="0" cy="0"/>
          <a:chOff x="0" y="0"/>
          <a:chExt cx="0" cy="0"/>
        </a:xfrm>
      </p:grpSpPr>
      <p:pic>
        <p:nvPicPr>
          <p:cNvPr id="4" name="The Leaf - Dark Flat" descr="A green leaf on a black background&#10;&#10;Description automatically generated">
            <a:extLst>
              <a:ext uri="{FF2B5EF4-FFF2-40B4-BE49-F238E27FC236}">
                <a16:creationId xmlns:a16="http://schemas.microsoft.com/office/drawing/2014/main" id="{2809367F-2DAF-3446-26B0-12BB271DDDD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693663" y="3223259"/>
            <a:ext cx="804674" cy="411481"/>
          </a:xfrm>
          <a:prstGeom prst="rect">
            <a:avLst/>
          </a:prstGeom>
        </p:spPr>
      </p:pic>
    </p:spTree>
    <p:extLst>
      <p:ext uri="{BB962C8B-B14F-4D97-AF65-F5344CB8AC3E}">
        <p14:creationId xmlns:p14="http://schemas.microsoft.com/office/powerpoint/2010/main" val="189889482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3 - Carrot (NO TEXTS ALLOWED)">
    <p:bg>
      <p:bgPr>
        <a:pattFill prst="pct90">
          <a:fgClr>
            <a:schemeClr val="accent2"/>
          </a:fgClr>
          <a:bgClr>
            <a:schemeClr val="bg1"/>
          </a:bgClr>
        </a:pattFill>
        <a:effectLst/>
      </p:bgPr>
    </p:bg>
    <p:spTree>
      <p:nvGrpSpPr>
        <p:cNvPr id="1" name=""/>
        <p:cNvGrpSpPr/>
        <p:nvPr/>
      </p:nvGrpSpPr>
      <p:grpSpPr>
        <a:xfrm>
          <a:off x="0" y="0"/>
          <a:ext cx="0" cy="0"/>
          <a:chOff x="0" y="0"/>
          <a:chExt cx="0" cy="0"/>
        </a:xfrm>
      </p:grpSpPr>
      <p:pic>
        <p:nvPicPr>
          <p:cNvPr id="2" name="The Leaf - Dark Flat" descr="A green leaf on a black background&#10;&#10;Description automatically generated">
            <a:extLst>
              <a:ext uri="{FF2B5EF4-FFF2-40B4-BE49-F238E27FC236}">
                <a16:creationId xmlns:a16="http://schemas.microsoft.com/office/drawing/2014/main" id="{28FBAD9F-CC81-2FD3-64DE-B4475AEEA6C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693663" y="3223259"/>
            <a:ext cx="804674" cy="411481"/>
          </a:xfrm>
          <a:prstGeom prst="rect">
            <a:avLst/>
          </a:prstGeom>
        </p:spPr>
      </p:pic>
    </p:spTree>
    <p:extLst>
      <p:ext uri="{BB962C8B-B14F-4D97-AF65-F5344CB8AC3E}">
        <p14:creationId xmlns:p14="http://schemas.microsoft.com/office/powerpoint/2010/main" val="297969699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Slide 4 - Avocado (NO TEXTS ALLOWED)">
    <p:bg>
      <p:bgPr>
        <a:pattFill prst="pct90">
          <a:fgClr>
            <a:schemeClr val="accent5"/>
          </a:fgClr>
          <a:bgClr>
            <a:schemeClr val="bg1"/>
          </a:bgClr>
        </a:pattFill>
        <a:effectLst/>
      </p:bgPr>
    </p:bg>
    <p:spTree>
      <p:nvGrpSpPr>
        <p:cNvPr id="1" name=""/>
        <p:cNvGrpSpPr/>
        <p:nvPr/>
      </p:nvGrpSpPr>
      <p:grpSpPr>
        <a:xfrm>
          <a:off x="0" y="0"/>
          <a:ext cx="0" cy="0"/>
          <a:chOff x="0" y="0"/>
          <a:chExt cx="0" cy="0"/>
        </a:xfrm>
      </p:grpSpPr>
      <p:pic>
        <p:nvPicPr>
          <p:cNvPr id="2" name="The Leaf - Dark Flat" descr="A green leaf on a black background&#10;&#10;Description automatically generated">
            <a:extLst>
              <a:ext uri="{FF2B5EF4-FFF2-40B4-BE49-F238E27FC236}">
                <a16:creationId xmlns:a16="http://schemas.microsoft.com/office/drawing/2014/main" id="{F160BC23-DDCE-914F-802F-0D2CE05D942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693663" y="3223259"/>
            <a:ext cx="804674" cy="411481"/>
          </a:xfrm>
          <a:prstGeom prst="rect">
            <a:avLst/>
          </a:prstGeom>
        </p:spPr>
      </p:pic>
    </p:spTree>
    <p:extLst>
      <p:ext uri="{BB962C8B-B14F-4D97-AF65-F5344CB8AC3E}">
        <p14:creationId xmlns:p14="http://schemas.microsoft.com/office/powerpoint/2010/main" val="66444441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Slide 4 - Strawberry (NO TEXTS ALLOWED)">
    <p:bg>
      <p:bgPr>
        <a:pattFill prst="pct90">
          <a:fgClr>
            <a:schemeClr val="tx2"/>
          </a:fgClr>
          <a:bgClr>
            <a:schemeClr val="bg1"/>
          </a:bgClr>
        </a:pattFill>
        <a:effectLst/>
      </p:bgPr>
    </p:bg>
    <p:spTree>
      <p:nvGrpSpPr>
        <p:cNvPr id="1" name=""/>
        <p:cNvGrpSpPr/>
        <p:nvPr/>
      </p:nvGrpSpPr>
      <p:grpSpPr>
        <a:xfrm>
          <a:off x="0" y="0"/>
          <a:ext cx="0" cy="0"/>
          <a:chOff x="0" y="0"/>
          <a:chExt cx="0" cy="0"/>
        </a:xfrm>
      </p:grpSpPr>
      <p:pic>
        <p:nvPicPr>
          <p:cNvPr id="2" name="The Leaf - Dark Flat" descr="A green leaf on a black background&#10;&#10;Description automatically generated">
            <a:extLst>
              <a:ext uri="{FF2B5EF4-FFF2-40B4-BE49-F238E27FC236}">
                <a16:creationId xmlns:a16="http://schemas.microsoft.com/office/drawing/2014/main" id="{8A7CBCF1-2383-6717-32DE-5EE6FAB8588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693663" y="3223259"/>
            <a:ext cx="804674" cy="411481"/>
          </a:xfrm>
          <a:prstGeom prst="rect">
            <a:avLst/>
          </a:prstGeom>
        </p:spPr>
      </p:pic>
    </p:spTree>
    <p:extLst>
      <p:ext uri="{BB962C8B-B14F-4D97-AF65-F5344CB8AC3E}">
        <p14:creationId xmlns:p14="http://schemas.microsoft.com/office/powerpoint/2010/main" val="387844410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subtitle - Shield Green">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6B62C3-BECD-CDC2-E1E8-A6FAD774B845}"/>
              </a:ext>
            </a:extLst>
          </p:cNvPr>
          <p:cNvSpPr>
            <a:spLocks noGrp="1" noRot="1" noMove="1" noResize="1" noEditPoints="1" noAdjustHandles="1" noChangeArrowheads="1" noChangeShapeType="1"/>
          </p:cNvSpPr>
          <p:nvPr>
            <p:ph type="title"/>
          </p:nvPr>
        </p:nvSpPr>
        <p:spPr>
          <a:xfrm>
            <a:off x="838200" y="1828800"/>
            <a:ext cx="10515600" cy="1902849"/>
          </a:xfrm>
        </p:spPr>
        <p:txBody>
          <a:bodyPr anchor="b"/>
          <a:lstStyle>
            <a:lvl1pPr algn="ctr">
              <a:defRPr lang="en-US" dirty="0">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4769FB76-EBE9-5B8E-F138-DF97B2740E98}"/>
              </a:ext>
            </a:extLst>
          </p:cNvPr>
          <p:cNvCxnSpPr>
            <a:cxnSpLocks noGrp="1" noRot="1" noMove="1" noResize="1" noEditPoints="1" noAdjustHandles="1" noChangeArrowheads="1" noChangeShapeType="1"/>
          </p:cNvCxnSpPr>
          <p:nvPr userDrawn="1"/>
        </p:nvCxnSpPr>
        <p:spPr>
          <a:xfrm>
            <a:off x="838200" y="3758637"/>
            <a:ext cx="10515600" cy="0"/>
          </a:xfrm>
          <a:prstGeom prst="line">
            <a:avLst/>
          </a:prstGeom>
          <a:ln w="9525">
            <a:solidFill>
              <a:schemeClr val="bg1"/>
            </a:solidFill>
          </a:ln>
        </p:spPr>
        <p:style>
          <a:lnRef idx="2">
            <a:schemeClr val="dk1"/>
          </a:lnRef>
          <a:fillRef idx="0">
            <a:schemeClr val="dk1"/>
          </a:fillRef>
          <a:effectRef idx="1">
            <a:schemeClr val="dk1"/>
          </a:effectRef>
          <a:fontRef idx="minor">
            <a:schemeClr val="tx1"/>
          </a:fontRef>
        </p:style>
      </p:cxnSp>
      <p:sp>
        <p:nvSpPr>
          <p:cNvPr id="10" name="Text Placeholder 2">
            <a:extLst>
              <a:ext uri="{FF2B5EF4-FFF2-40B4-BE49-F238E27FC236}">
                <a16:creationId xmlns:a16="http://schemas.microsoft.com/office/drawing/2014/main" id="{C08D16D6-1D8C-F5F8-406B-145101EF4C17}"/>
              </a:ext>
            </a:extLst>
          </p:cNvPr>
          <p:cNvSpPr>
            <a:spLocks noGrp="1" noRot="1" noMove="1" noResize="1" noEditPoints="1" noAdjustHandles="1" noChangeArrowheads="1" noChangeShapeType="1"/>
          </p:cNvSpPr>
          <p:nvPr>
            <p:ph type="body" idx="1"/>
          </p:nvPr>
        </p:nvSpPr>
        <p:spPr>
          <a:xfrm>
            <a:off x="831850" y="3758637"/>
            <a:ext cx="10515600" cy="701675"/>
          </a:xfrm>
        </p:spPr>
        <p:txBody>
          <a:bodyPr anchor="ctr">
            <a:normAutofit/>
          </a:bodyPr>
          <a:lstStyle>
            <a:lvl1pPr marL="0" indent="0" algn="ctr">
              <a:buNone/>
              <a:defRPr lang="en-US" sz="2400" spc="300" smtClean="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9" name="NSD - The Leaf Icon">
            <a:extLst>
              <a:ext uri="{FF2B5EF4-FFF2-40B4-BE49-F238E27FC236}">
                <a16:creationId xmlns:a16="http://schemas.microsoft.com/office/drawing/2014/main" id="{C1F54B17-6A85-BD02-5474-D18BEDFDDF68}"/>
              </a:ext>
            </a:extLst>
          </p:cNvPr>
          <p:cNvSpPr>
            <a:spLocks noGrp="1" noRot="1" noMove="1" noResize="1" noEditPoints="1" noAdjustHandles="1" noChangeArrowheads="1" noChangeShapeType="1"/>
          </p:cNvSpPr>
          <p:nvPr userDrawn="1"/>
        </p:nvSpPr>
        <p:spPr>
          <a:xfrm>
            <a:off x="5785791" y="5389640"/>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2"/>
            <a:stretch>
              <a:fillRect/>
            </a:stretch>
          </a:blipFill>
        </p:spPr>
        <p:txBody>
          <a:bodyPr/>
          <a:lstStyle/>
          <a:p>
            <a:endParaRPr lang="en-US"/>
          </a:p>
        </p:txBody>
      </p:sp>
      <p:sp>
        <p:nvSpPr>
          <p:cNvPr id="5" name="Footer Placeholder 4">
            <a:extLst>
              <a:ext uri="{FF2B5EF4-FFF2-40B4-BE49-F238E27FC236}">
                <a16:creationId xmlns:a16="http://schemas.microsoft.com/office/drawing/2014/main" id="{E1116487-009B-9E63-2520-63BE598BE4FB}"/>
              </a:ext>
            </a:extLst>
          </p:cNvPr>
          <p:cNvSpPr>
            <a:spLocks noGrp="1" noRot="1" noMove="1" noResize="1" noEditPoints="1" noAdjustHandles="1" noChangeArrowheads="1" noChangeShapeType="1"/>
          </p:cNvSpPr>
          <p:nvPr>
            <p:ph type="ftr" sz="quarter" idx="1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699200043"/>
      </p:ext>
    </p:extLst>
  </p:cSld>
  <p:clrMapOvr>
    <a:masterClrMapping/>
  </p:clrMapOvr>
  <p:extLst>
    <p:ext uri="{DCECCB84-F9BA-43D5-87BE-67443E8EF086}">
      <p15:sldGuideLst xmlns:p15="http://schemas.microsoft.com/office/powerpoint/2012/main">
        <p15:guide id="1" orient="horz" pos="23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62C3-BECD-CDC2-E1E8-A6FAD774B845}"/>
              </a:ext>
            </a:extLst>
          </p:cNvPr>
          <p:cNvSpPr>
            <a:spLocks noGrp="1" noRot="1" noMove="1" noResize="1" noEditPoints="1" noAdjustHandles="1" noChangeArrowheads="1" noChangeShapeType="1"/>
          </p:cNvSpPr>
          <p:nvPr>
            <p:ph type="title"/>
          </p:nvPr>
        </p:nvSpPr>
        <p:spPr>
          <a:xfrm>
            <a:off x="838200" y="1828800"/>
            <a:ext cx="10509250" cy="1902849"/>
          </a:xfrm>
        </p:spPr>
        <p:txBody>
          <a:bodyPr anchor="b"/>
          <a:lstStyle>
            <a:lvl1pPr algn="ctr">
              <a:defRPr lang="en-US" dirty="0"/>
            </a:lvl1pPr>
          </a:lstStyle>
          <a:p>
            <a:r>
              <a:rPr lang="en-US"/>
              <a:t>Click to edit Master title style</a:t>
            </a:r>
          </a:p>
        </p:txBody>
      </p:sp>
      <p:cxnSp>
        <p:nvCxnSpPr>
          <p:cNvPr id="7" name="Straight Connector 6">
            <a:extLst>
              <a:ext uri="{FF2B5EF4-FFF2-40B4-BE49-F238E27FC236}">
                <a16:creationId xmlns:a16="http://schemas.microsoft.com/office/drawing/2014/main" id="{4769FB76-EBE9-5B8E-F138-DF97B2740E98}"/>
              </a:ext>
            </a:extLst>
          </p:cNvPr>
          <p:cNvCxnSpPr>
            <a:cxnSpLocks noGrp="1" noRot="1" noMove="1" noResize="1" noEditPoints="1" noAdjustHandles="1" noChangeArrowheads="1" noChangeShapeType="1"/>
          </p:cNvCxnSpPr>
          <p:nvPr userDrawn="1"/>
        </p:nvCxnSpPr>
        <p:spPr>
          <a:xfrm>
            <a:off x="838200" y="3758637"/>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9" name="NSD - The Leaf Icon">
            <a:extLst>
              <a:ext uri="{FF2B5EF4-FFF2-40B4-BE49-F238E27FC236}">
                <a16:creationId xmlns:a16="http://schemas.microsoft.com/office/drawing/2014/main" id="{7BB0FFC7-4B56-485A-314A-62031F3CCA5E}"/>
              </a:ext>
            </a:extLst>
          </p:cNvPr>
          <p:cNvSpPr>
            <a:spLocks noGrp="1" noRot="1" noMove="1" noResize="1" noEditPoints="1" noAdjustHandles="1" noChangeArrowheads="1" noChangeShapeType="1"/>
          </p:cNvSpPr>
          <p:nvPr userDrawn="1"/>
        </p:nvSpPr>
        <p:spPr>
          <a:xfrm>
            <a:off x="5785791" y="5389640"/>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2"/>
            <a:stretch>
              <a:fillRect/>
            </a:stretch>
          </a:blipFill>
        </p:spPr>
        <p:txBody>
          <a:bodyPr/>
          <a:lstStyle/>
          <a:p>
            <a:endParaRPr lang="en-US"/>
          </a:p>
        </p:txBody>
      </p:sp>
      <p:sp>
        <p:nvSpPr>
          <p:cNvPr id="5" name="Footer Placeholder 4">
            <a:extLst>
              <a:ext uri="{FF2B5EF4-FFF2-40B4-BE49-F238E27FC236}">
                <a16:creationId xmlns:a16="http://schemas.microsoft.com/office/drawing/2014/main" id="{E1116487-009B-9E63-2520-63BE598BE4FB}"/>
              </a:ext>
            </a:extLst>
          </p:cNvPr>
          <p:cNvSpPr>
            <a:spLocks noGrp="1" noRot="1" noMove="1" noResize="1" noEditPoints="1" noAdjustHandles="1" noChangeArrowheads="1" noChangeShapeType="1"/>
          </p:cNvSpPr>
          <p:nvPr>
            <p:ph type="ftr" sz="quarter" idx="11"/>
          </p:nvPr>
        </p:nvSpPr>
        <p:spPr/>
        <p:txBody>
          <a:bodyPr/>
          <a:lstStyle/>
          <a:p>
            <a:endParaRPr lang="en-US"/>
          </a:p>
        </p:txBody>
      </p:sp>
    </p:spTree>
    <p:extLst>
      <p:ext uri="{BB962C8B-B14F-4D97-AF65-F5344CB8AC3E}">
        <p14:creationId xmlns:p14="http://schemas.microsoft.com/office/powerpoint/2010/main" val="3654825012"/>
      </p:ext>
    </p:extLst>
  </p:cSld>
  <p:clrMapOvr>
    <a:masterClrMapping/>
  </p:clrMapOvr>
  <p:extLst>
    <p:ext uri="{DCECCB84-F9BA-43D5-87BE-67443E8EF086}">
      <p15:sldGuideLst xmlns:p15="http://schemas.microsoft.com/office/powerpoint/2012/main">
        <p15:guide id="1" orient="horz" pos="23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 Shield Green">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6B62C3-BECD-CDC2-E1E8-A6FAD774B845}"/>
              </a:ext>
            </a:extLst>
          </p:cNvPr>
          <p:cNvSpPr>
            <a:spLocks noGrp="1" noRot="1" noMove="1" noResize="1" noEditPoints="1" noAdjustHandles="1" noChangeArrowheads="1" noChangeShapeType="1"/>
          </p:cNvSpPr>
          <p:nvPr>
            <p:ph type="title"/>
          </p:nvPr>
        </p:nvSpPr>
        <p:spPr>
          <a:xfrm>
            <a:off x="838200" y="1828800"/>
            <a:ext cx="10515600" cy="1902849"/>
          </a:xfrm>
        </p:spPr>
        <p:txBody>
          <a:bodyPr anchor="b"/>
          <a:lstStyle>
            <a:lvl1pPr algn="ctr">
              <a:defRPr lang="en-US" dirty="0">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4769FB76-EBE9-5B8E-F138-DF97B2740E98}"/>
              </a:ext>
            </a:extLst>
          </p:cNvPr>
          <p:cNvCxnSpPr>
            <a:cxnSpLocks noGrp="1" noRot="1" noMove="1" noResize="1" noEditPoints="1" noAdjustHandles="1" noChangeArrowheads="1" noChangeShapeType="1"/>
          </p:cNvCxnSpPr>
          <p:nvPr userDrawn="1"/>
        </p:nvCxnSpPr>
        <p:spPr>
          <a:xfrm>
            <a:off x="838200" y="3758637"/>
            <a:ext cx="10515600" cy="0"/>
          </a:xfrm>
          <a:prstGeom prst="line">
            <a:avLst/>
          </a:prstGeom>
          <a:ln w="9525">
            <a:solidFill>
              <a:schemeClr val="bg1"/>
            </a:solidFill>
          </a:ln>
        </p:spPr>
        <p:style>
          <a:lnRef idx="2">
            <a:schemeClr val="dk1"/>
          </a:lnRef>
          <a:fillRef idx="0">
            <a:schemeClr val="dk1"/>
          </a:fillRef>
          <a:effectRef idx="1">
            <a:schemeClr val="dk1"/>
          </a:effectRef>
          <a:fontRef idx="minor">
            <a:schemeClr val="tx1"/>
          </a:fontRef>
        </p:style>
      </p:cxnSp>
      <p:sp>
        <p:nvSpPr>
          <p:cNvPr id="9" name="NSD - The Leaf Icon">
            <a:extLst>
              <a:ext uri="{FF2B5EF4-FFF2-40B4-BE49-F238E27FC236}">
                <a16:creationId xmlns:a16="http://schemas.microsoft.com/office/drawing/2014/main" id="{C1F54B17-6A85-BD02-5474-D18BEDFDDF68}"/>
              </a:ext>
            </a:extLst>
          </p:cNvPr>
          <p:cNvSpPr>
            <a:spLocks noGrp="1" noRot="1" noMove="1" noResize="1" noEditPoints="1" noAdjustHandles="1" noChangeArrowheads="1" noChangeShapeType="1"/>
          </p:cNvSpPr>
          <p:nvPr userDrawn="1"/>
        </p:nvSpPr>
        <p:spPr>
          <a:xfrm>
            <a:off x="5785791" y="5389640"/>
            <a:ext cx="620417" cy="318593"/>
          </a:xfrm>
          <a:custGeom>
            <a:avLst/>
            <a:gdLst/>
            <a:ahLst/>
            <a:cxnLst/>
            <a:rect l="l" t="t" r="r" b="b"/>
            <a:pathLst>
              <a:path w="728769" h="374233">
                <a:moveTo>
                  <a:pt x="0" y="0"/>
                </a:moveTo>
                <a:lnTo>
                  <a:pt x="728770" y="0"/>
                </a:lnTo>
                <a:lnTo>
                  <a:pt x="728770" y="374232"/>
                </a:lnTo>
                <a:lnTo>
                  <a:pt x="0" y="374232"/>
                </a:lnTo>
                <a:lnTo>
                  <a:pt x="0" y="0"/>
                </a:lnTo>
                <a:close/>
              </a:path>
            </a:pathLst>
          </a:custGeom>
          <a:blipFill>
            <a:blip r:embed="rId2"/>
            <a:stretch>
              <a:fillRect/>
            </a:stretch>
          </a:blipFill>
        </p:spPr>
        <p:txBody>
          <a:bodyPr/>
          <a:lstStyle/>
          <a:p>
            <a:endParaRPr lang="en-US"/>
          </a:p>
        </p:txBody>
      </p:sp>
      <p:sp>
        <p:nvSpPr>
          <p:cNvPr id="5" name="Footer Placeholder 4">
            <a:extLst>
              <a:ext uri="{FF2B5EF4-FFF2-40B4-BE49-F238E27FC236}">
                <a16:creationId xmlns:a16="http://schemas.microsoft.com/office/drawing/2014/main" id="{E1116487-009B-9E63-2520-63BE598BE4FB}"/>
              </a:ext>
            </a:extLst>
          </p:cNvPr>
          <p:cNvSpPr>
            <a:spLocks noGrp="1" noRot="1" noMove="1" noResize="1" noEditPoints="1" noAdjustHandles="1" noChangeArrowheads="1" noChangeShapeType="1"/>
          </p:cNvSpPr>
          <p:nvPr>
            <p:ph type="ftr" sz="quarter" idx="1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674743743"/>
      </p:ext>
    </p:extLst>
  </p:cSld>
  <p:clrMapOvr>
    <a:masterClrMapping/>
  </p:clrMapOvr>
  <p:extLst>
    <p:ext uri="{DCECCB84-F9BA-43D5-87BE-67443E8EF086}">
      <p15:sldGuideLst xmlns:p15="http://schemas.microsoft.com/office/powerpoint/2012/main">
        <p15:guide id="1" orient="horz" pos="23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AE474-ACC8-66C0-2074-D2FA05051AFA}"/>
              </a:ext>
            </a:extLst>
          </p:cNvPr>
          <p:cNvSpPr>
            <a:spLocks noGrp="1" noRot="1" noMove="1" noResize="1" noEditPoints="1" noAdjustHandles="1" noChangeArrowheads="1" noChangeShapeType="1"/>
          </p:cNvSpPr>
          <p:nvPr>
            <p:ph type="title"/>
          </p:nvPr>
        </p:nvSpPr>
        <p:spPr>
          <a:xfrm>
            <a:off x="838200" y="685800"/>
            <a:ext cx="10515600" cy="990600"/>
          </a:xfrm>
        </p:spPr>
        <p:txBody>
          <a:bodyPr/>
          <a:lstStyle/>
          <a:p>
            <a:r>
              <a:rPr lang="en-US"/>
              <a:t>Click to edit Master title style</a:t>
            </a:r>
          </a:p>
        </p:txBody>
      </p:sp>
      <p:cxnSp>
        <p:nvCxnSpPr>
          <p:cNvPr id="11" name="Straight Connector 10">
            <a:extLst>
              <a:ext uri="{FF2B5EF4-FFF2-40B4-BE49-F238E27FC236}">
                <a16:creationId xmlns:a16="http://schemas.microsoft.com/office/drawing/2014/main" id="{4DF4FBB5-60D6-D53D-4891-0CBBB63BA94C}"/>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2">
            <a:extLst>
              <a:ext uri="{FF2B5EF4-FFF2-40B4-BE49-F238E27FC236}">
                <a16:creationId xmlns:a16="http://schemas.microsoft.com/office/drawing/2014/main" id="{72651AFE-B010-AB88-8A1D-0FB341BCB64C}"/>
              </a:ext>
            </a:extLst>
          </p:cNvPr>
          <p:cNvSpPr>
            <a:spLocks noGrp="1" noRot="1" noMove="1" noResize="1" noEditPoints="1" noAdjustHandles="1" noChangeArrowheads="1" noChangeShapeType="1"/>
          </p:cNvSpPr>
          <p:nvPr>
            <p:ph idx="1"/>
          </p:nvPr>
        </p:nvSpPr>
        <p:spPr>
          <a:xfrm>
            <a:off x="838200" y="1825625"/>
            <a:ext cx="10515600" cy="4035421"/>
          </a:xfrm>
        </p:spPr>
        <p:txBody>
          <a:bodyPr/>
          <a:lstStyle>
            <a:lvl1pPr>
              <a:defRPr sz="3200">
                <a:solidFill>
                  <a:schemeClr val="tx1">
                    <a:lumMod val="50000"/>
                  </a:schemeClr>
                </a:solidFill>
              </a:defRPr>
            </a:lvl1pPr>
            <a:lvl2pPr>
              <a:defRPr sz="2800">
                <a:solidFill>
                  <a:schemeClr val="tx1">
                    <a:lumMod val="50000"/>
                  </a:schemeClr>
                </a:solidFill>
              </a:defRPr>
            </a:lvl2pPr>
            <a:lvl3pPr>
              <a:defRPr sz="2400">
                <a:solidFill>
                  <a:schemeClr val="tx1">
                    <a:lumMod val="50000"/>
                  </a:schemeClr>
                </a:solidFill>
              </a:defRPr>
            </a:lvl3pPr>
            <a:lvl4pPr>
              <a:defRPr sz="2400">
                <a:solidFill>
                  <a:schemeClr val="tx1">
                    <a:lumMod val="50000"/>
                  </a:schemeClr>
                </a:solidFill>
              </a:defRPr>
            </a:lvl4pPr>
            <a:lvl5pPr>
              <a:defRPr sz="24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NSD Icon" descr="A yellow circle with black background&#10;&#10;Description automatically generated">
            <a:extLst>
              <a:ext uri="{FF2B5EF4-FFF2-40B4-BE49-F238E27FC236}">
                <a16:creationId xmlns:a16="http://schemas.microsoft.com/office/drawing/2014/main" id="{ADBAA340-04CA-107C-4C56-D5333B794AC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
        <p:nvSpPr>
          <p:cNvPr id="8" name="Footer Placeholder 7">
            <a:extLst>
              <a:ext uri="{FF2B5EF4-FFF2-40B4-BE49-F238E27FC236}">
                <a16:creationId xmlns:a16="http://schemas.microsoft.com/office/drawing/2014/main" id="{01C21D8D-BFC0-AD45-4132-3E20901E3A20}"/>
              </a:ext>
            </a:extLst>
          </p:cNvPr>
          <p:cNvSpPr>
            <a:spLocks noGrp="1" noRot="1" noMove="1" noResize="1" noEditPoints="1" noAdjustHandles="1" noChangeArrowheads="1" noChangeShapeType="1"/>
          </p:cNvSpPr>
          <p:nvPr>
            <p:ph type="ftr" sz="quarter" idx="11"/>
          </p:nvPr>
        </p:nvSpPr>
        <p:spPr/>
        <p:txBody>
          <a:bodyPr/>
          <a:lstStyle/>
          <a:p>
            <a:endParaRPr lang="en-US"/>
          </a:p>
        </p:txBody>
      </p:sp>
    </p:spTree>
    <p:extLst>
      <p:ext uri="{BB962C8B-B14F-4D97-AF65-F5344CB8AC3E}">
        <p14:creationId xmlns:p14="http://schemas.microsoft.com/office/powerpoint/2010/main" val="280849040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tx1">
                    <a:lumMod val="50000"/>
                  </a:schemeClr>
                </a:solidFill>
              </a:defRPr>
            </a:lvl1pPr>
            <a:lvl2pPr>
              <a:defRPr sz="2400">
                <a:solidFill>
                  <a:schemeClr val="tx1">
                    <a:lumMod val="50000"/>
                  </a:schemeClr>
                </a:solidFill>
              </a:defRPr>
            </a:lvl2pPr>
            <a:lvl3pPr>
              <a:defRPr sz="2400">
                <a:solidFill>
                  <a:schemeClr val="tx1">
                    <a:lumMod val="50000"/>
                  </a:schemeClr>
                </a:solidFill>
              </a:defRPr>
            </a:lvl3pPr>
            <a:lvl4pPr>
              <a:defRPr sz="2400">
                <a:solidFill>
                  <a:schemeClr val="tx1">
                    <a:lumMod val="50000"/>
                  </a:schemeClr>
                </a:solidFill>
              </a:defRPr>
            </a:lvl4pPr>
            <a:lvl5pPr>
              <a:defRPr sz="24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tx1">
                    <a:lumMod val="50000"/>
                  </a:schemeClr>
                </a:solidFill>
              </a:defRPr>
            </a:lvl1pPr>
            <a:lvl2pPr>
              <a:defRPr sz="2400">
                <a:solidFill>
                  <a:schemeClr val="tx1">
                    <a:lumMod val="50000"/>
                  </a:schemeClr>
                </a:solidFill>
              </a:defRPr>
            </a:lvl2pPr>
            <a:lvl3pPr>
              <a:defRPr sz="2400">
                <a:solidFill>
                  <a:schemeClr val="tx1">
                    <a:lumMod val="50000"/>
                  </a:schemeClr>
                </a:solidFill>
              </a:defRPr>
            </a:lvl3pPr>
            <a:lvl4pPr>
              <a:defRPr sz="2400">
                <a:solidFill>
                  <a:schemeClr val="tx1">
                    <a:lumMod val="50000"/>
                  </a:schemeClr>
                </a:solidFill>
              </a:defRPr>
            </a:lvl4pPr>
            <a:lvl5pPr>
              <a:defRPr sz="24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p:cNvSpPr>
          <p:nvPr>
            <p:ph type="ftr" sz="quarter" idx="11"/>
          </p:nvPr>
        </p:nvSpPr>
        <p:spPr/>
        <p:txBody>
          <a:bodyPr/>
          <a:lstStyle/>
          <a:p>
            <a:endParaRPr lang="en-US"/>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03195542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Green BG - Title and Content">
    <p:bg>
      <p:bgPr>
        <a:solidFill>
          <a:srgbClr val="2D46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AE474-ACC8-66C0-2074-D2FA05051AFA}"/>
              </a:ext>
            </a:extLst>
          </p:cNvPr>
          <p:cNvSpPr>
            <a:spLocks noGrp="1" noRot="1" noMove="1" noResize="1" noEditPoints="1" noAdjustHandles="1" noChangeArrowheads="1" noChangeShapeType="1"/>
          </p:cNvSpPr>
          <p:nvPr>
            <p:ph type="title"/>
          </p:nvPr>
        </p:nvSpPr>
        <p:spPr>
          <a:xfrm>
            <a:off x="838200" y="685800"/>
            <a:ext cx="10515600" cy="990600"/>
          </a:xfrm>
        </p:spPr>
        <p:txBody>
          <a:bodyPr/>
          <a:lstStyle>
            <a:lvl1pPr>
              <a:defRPr>
                <a:solidFill>
                  <a:schemeClr val="bg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DF4FBB5-60D6-D53D-4891-0CBBB63BA94C}"/>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2">
            <a:extLst>
              <a:ext uri="{FF2B5EF4-FFF2-40B4-BE49-F238E27FC236}">
                <a16:creationId xmlns:a16="http://schemas.microsoft.com/office/drawing/2014/main" id="{72651AFE-B010-AB88-8A1D-0FB341BCB64C}"/>
              </a:ext>
            </a:extLst>
          </p:cNvPr>
          <p:cNvSpPr>
            <a:spLocks noGrp="1" noRot="1" noMove="1" noResize="1" noEditPoints="1" noAdjustHandles="1" noChangeArrowheads="1" noChangeShapeType="1"/>
          </p:cNvSpPr>
          <p:nvPr>
            <p:ph idx="1"/>
          </p:nvPr>
        </p:nvSpPr>
        <p:spPr>
          <a:xfrm>
            <a:off x="838200" y="1825625"/>
            <a:ext cx="10515600" cy="4035421"/>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1B5D762-7A3C-B1E8-F1E2-94127384BF81}"/>
              </a:ext>
            </a:extLst>
          </p:cNvPr>
          <p:cNvSpPr>
            <a:spLocks noGrp="1"/>
          </p:cNvSpPr>
          <p:nvPr>
            <p:ph type="ftr" sz="quarter" idx="11"/>
          </p:nvPr>
        </p:nvSpPr>
        <p:spPr/>
        <p:txBody>
          <a:bodyPr/>
          <a:lstStyle/>
          <a:p>
            <a:endParaRPr lang="en-US"/>
          </a:p>
        </p:txBody>
      </p:sp>
      <p:pic>
        <p:nvPicPr>
          <p:cNvPr id="10" name="NSD Icon" descr="A yellow circle with black background&#10;&#10;Description automatically generated">
            <a:extLst>
              <a:ext uri="{FF2B5EF4-FFF2-40B4-BE49-F238E27FC236}">
                <a16:creationId xmlns:a16="http://schemas.microsoft.com/office/drawing/2014/main" id="{ADBAA340-04CA-107C-4C56-D5333B794AC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48443215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G - Two Content">
    <p:bg>
      <p:bgPr>
        <a:solidFill>
          <a:srgbClr val="2D46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18D12-9022-D40D-53DD-5633DA4FF4B8}"/>
              </a:ext>
            </a:extLst>
          </p:cNvPr>
          <p:cNvSpPr>
            <a:spLocks noGrp="1" noRot="1" noMove="1" noResize="1" noEditPoints="1" noAdjustHandles="1" noChangeArrowheads="1" noChangeShapeType="1"/>
          </p:cNvSpPr>
          <p:nvPr>
            <p:ph type="title"/>
          </p:nvPr>
        </p:nvSpPr>
        <p:spPr/>
        <p:txBody>
          <a:bodyPr/>
          <a:lstStyle>
            <a:lvl1pPr>
              <a:defRPr>
                <a:solidFill>
                  <a:schemeClr val="bg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1A79C435-9FAB-597C-4FF2-133840B72181}"/>
              </a:ext>
            </a:extLst>
          </p:cNvPr>
          <p:cNvCxnSpPr>
            <a:cxnSpLocks noGrp="1" noRot="1" noMove="1" noResize="1" noEditPoints="1" noAdjustHandles="1" noChangeArrowheads="1" noChangeShapeType="1"/>
          </p:cNvCxnSpPr>
          <p:nvPr userDrawn="1"/>
        </p:nvCxnSpPr>
        <p:spPr>
          <a:xfrm>
            <a:off x="838200" y="1752600"/>
            <a:ext cx="10515600" cy="0"/>
          </a:xfrm>
          <a:prstGeom prst="line">
            <a:avLst/>
          </a:prstGeom>
          <a:ln w="9525"/>
        </p:spPr>
        <p:style>
          <a:lnRef idx="2">
            <a:schemeClr val="dk1"/>
          </a:lnRef>
          <a:fillRef idx="0">
            <a:schemeClr val="dk1"/>
          </a:fillRef>
          <a:effectRef idx="1">
            <a:schemeClr val="dk1"/>
          </a:effectRef>
          <a:fontRef idx="minor">
            <a:schemeClr val="tx1"/>
          </a:fontRef>
        </p:style>
      </p:cxnSp>
      <p:sp>
        <p:nvSpPr>
          <p:cNvPr id="3" name="Content Placeholder 1">
            <a:extLst>
              <a:ext uri="{FF2B5EF4-FFF2-40B4-BE49-F238E27FC236}">
                <a16:creationId xmlns:a16="http://schemas.microsoft.com/office/drawing/2014/main" id="{90793ED9-6188-54EF-D129-EEC9C8A03A1A}"/>
              </a:ext>
            </a:extLst>
          </p:cNvPr>
          <p:cNvSpPr>
            <a:spLocks noGrp="1" noRot="1" noMove="1" noResize="1" noEditPoints="1" noAdjustHandles="1" noChangeArrowheads="1" noChangeShapeType="1"/>
          </p:cNvSpPr>
          <p:nvPr>
            <p:ph sz="half" idx="1"/>
          </p:nvPr>
        </p:nvSpPr>
        <p:spPr>
          <a:xfrm>
            <a:off x="838200" y="1825625"/>
            <a:ext cx="5181600" cy="4035422"/>
          </a:xfrm>
        </p:spPr>
        <p:txBody>
          <a:bodyPr/>
          <a:lstStyle>
            <a:lvl1pPr>
              <a:defRPr>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4ED01CE3-6B14-4EE4-9368-0FC5999444F8}"/>
              </a:ext>
            </a:extLst>
          </p:cNvPr>
          <p:cNvSpPr>
            <a:spLocks noGrp="1" noRot="1" noMove="1" noResize="1" noEditPoints="1" noAdjustHandles="1" noChangeArrowheads="1" noChangeShapeType="1"/>
          </p:cNvSpPr>
          <p:nvPr>
            <p:ph sz="half" idx="13"/>
          </p:nvPr>
        </p:nvSpPr>
        <p:spPr>
          <a:xfrm>
            <a:off x="6172202" y="1825625"/>
            <a:ext cx="5181600" cy="4035422"/>
          </a:xfrm>
        </p:spPr>
        <p:txBody>
          <a:bodyPr/>
          <a:lstStyle>
            <a:lvl1pPr>
              <a:defRPr>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23DB587-F69A-03AF-A1E7-C639FF2B85A5}"/>
              </a:ext>
            </a:extLst>
          </p:cNvPr>
          <p:cNvSpPr>
            <a:spLocks noGrp="1" noRot="1" noMove="1" noResize="1" noEditPoints="1" noAdjustHandles="1" noChangeArrowheads="1" noChangeShapeType="1"/>
          </p:cNvSpPr>
          <p:nvPr>
            <p:ph type="ftr" sz="quarter" idx="11"/>
          </p:nvPr>
        </p:nvSpPr>
        <p:spPr/>
        <p:txBody>
          <a:bodyPr/>
          <a:lstStyle/>
          <a:p>
            <a:endParaRPr lang="en-US"/>
          </a:p>
        </p:txBody>
      </p:sp>
      <p:pic>
        <p:nvPicPr>
          <p:cNvPr id="4" name="NSD Icon" descr="A yellow circle with black background&#10;&#10;Description automatically generated">
            <a:extLst>
              <a:ext uri="{FF2B5EF4-FFF2-40B4-BE49-F238E27FC236}">
                <a16:creationId xmlns:a16="http://schemas.microsoft.com/office/drawing/2014/main" id="{A9986BE0-F3C4-45F3-AC08-76361FD3CBF8}"/>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1353800" y="6450054"/>
            <a:ext cx="609602" cy="177716"/>
          </a:xfrm>
          <a:prstGeom prst="rect">
            <a:avLst/>
          </a:prstGeom>
        </p:spPr>
      </p:pic>
    </p:spTree>
    <p:extLst>
      <p:ext uri="{BB962C8B-B14F-4D97-AF65-F5344CB8AC3E}">
        <p14:creationId xmlns:p14="http://schemas.microsoft.com/office/powerpoint/2010/main" val="106269044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835216-D0DF-AEFF-B0AB-B2A99489364A}"/>
              </a:ext>
            </a:extLst>
          </p:cNvPr>
          <p:cNvSpPr>
            <a:spLocks noGrp="1"/>
          </p:cNvSpPr>
          <p:nvPr>
            <p:ph type="title"/>
          </p:nvPr>
        </p:nvSpPr>
        <p:spPr>
          <a:xfrm>
            <a:off x="838200" y="685800"/>
            <a:ext cx="10515600" cy="9906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6BEAB82-89A5-BDF4-6434-E8D42D2ECD76}"/>
              </a:ext>
            </a:extLst>
          </p:cNvPr>
          <p:cNvSpPr>
            <a:spLocks noGrp="1" noRot="1" noMove="1" noResize="1" noEditPoints="1" noAdjustHandles="1" noChangeArrowheads="1" noChangeShapeType="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520B664-7D3A-AF00-CF90-749171B6975D}"/>
              </a:ext>
            </a:extLst>
          </p:cNvPr>
          <p:cNvSpPr>
            <a:spLocks noGrp="1" noRot="1" noMove="1" noResize="1" noEditPoints="1" noAdjustHandles="1" noChangeArrowheads="1" noChangeShapeType="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mj-lt"/>
              </a:defRPr>
            </a:lvl1pPr>
          </a:lstStyle>
          <a:p>
            <a:endParaRPr lang="en-US"/>
          </a:p>
        </p:txBody>
      </p:sp>
    </p:spTree>
    <p:extLst>
      <p:ext uri="{BB962C8B-B14F-4D97-AF65-F5344CB8AC3E}">
        <p14:creationId xmlns:p14="http://schemas.microsoft.com/office/powerpoint/2010/main" val="3643947872"/>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2" r:id="rId3"/>
    <p:sldLayoutId id="2147483681" r:id="rId4"/>
    <p:sldLayoutId id="2147483682" r:id="rId5"/>
    <p:sldLayoutId id="2147483650" r:id="rId6"/>
    <p:sldLayoutId id="2147483652" r:id="rId7"/>
    <p:sldLayoutId id="2147483683" r:id="rId8"/>
    <p:sldLayoutId id="2147483684" r:id="rId9"/>
    <p:sldLayoutId id="2147483653" r:id="rId10"/>
    <p:sldLayoutId id="2147483680" r:id="rId11"/>
    <p:sldLayoutId id="2147483679" r:id="rId12"/>
    <p:sldLayoutId id="2147483664" r:id="rId13"/>
    <p:sldLayoutId id="2147483663" r:id="rId14"/>
    <p:sldLayoutId id="2147483657" r:id="rId15"/>
    <p:sldLayoutId id="2147483656" r:id="rId16"/>
    <p:sldLayoutId id="2147483665" r:id="rId17"/>
    <p:sldLayoutId id="2147483655" r:id="rId18"/>
    <p:sldLayoutId id="2147483673" r:id="rId19"/>
    <p:sldLayoutId id="2147483658" r:id="rId20"/>
    <p:sldLayoutId id="2147483660" r:id="rId21"/>
    <p:sldLayoutId id="2147483710" r:id="rId22"/>
  </p:sldLayoutIdLst>
  <p:txStyles>
    <p:titleStyle>
      <a:lvl1pPr algn="l" defTabSz="914400" rtl="0" eaLnBrk="1" latinLnBrk="0" hangingPunct="1">
        <a:lnSpc>
          <a:spcPct val="90000"/>
        </a:lnSpc>
        <a:spcBef>
          <a:spcPct val="0"/>
        </a:spcBef>
        <a:buNone/>
        <a:defRPr lang="en-US" sz="4400" kern="1200" dirty="0">
          <a:solidFill>
            <a:srgbClr val="2D4641"/>
          </a:solidFill>
          <a:latin typeface="+mj-lt"/>
          <a:ea typeface="+mj-ea"/>
          <a:cs typeface="+mj-cs"/>
        </a:defRPr>
      </a:lvl1pPr>
    </p:titleStyle>
    <p:bodyStyle>
      <a:lvl1pPr marL="228600" indent="-228600" algn="l" defTabSz="914400" rtl="0" eaLnBrk="1" latinLnBrk="0" hangingPunct="1">
        <a:lnSpc>
          <a:spcPct val="100000"/>
        </a:lnSpc>
        <a:spcBef>
          <a:spcPts val="800"/>
        </a:spcBef>
        <a:spcAft>
          <a:spcPts val="800"/>
        </a:spcAft>
        <a:buFont typeface="Arial" panose="020B0604020202020204" pitchFamily="34" charset="0"/>
        <a:buChar char="•"/>
        <a:defRPr sz="3200" kern="1200">
          <a:solidFill>
            <a:schemeClr val="tx1">
              <a:lumMod val="50000"/>
            </a:schemeClr>
          </a:solidFill>
          <a:latin typeface="+mj-lt"/>
          <a:ea typeface="+mn-ea"/>
          <a:cs typeface="+mn-cs"/>
        </a:defRPr>
      </a:lvl1pPr>
      <a:lvl2pPr marL="685800" indent="-228600" algn="l" defTabSz="914400" rtl="0" eaLnBrk="1" latinLnBrk="0" hangingPunct="1">
        <a:lnSpc>
          <a:spcPct val="100000"/>
        </a:lnSpc>
        <a:spcBef>
          <a:spcPts val="800"/>
        </a:spcBef>
        <a:spcAft>
          <a:spcPts val="800"/>
        </a:spcAft>
        <a:buFont typeface="Courier New" panose="02070309020205020404" pitchFamily="49" charset="0"/>
        <a:buChar char="o"/>
        <a:defRPr sz="2800" kern="1200">
          <a:solidFill>
            <a:schemeClr val="tx1">
              <a:lumMod val="50000"/>
            </a:schemeClr>
          </a:solidFill>
          <a:latin typeface="+mj-lt"/>
          <a:ea typeface="+mn-ea"/>
          <a:cs typeface="+mn-cs"/>
        </a:defRPr>
      </a:lvl2pPr>
      <a:lvl3pPr marL="1143000" indent="-228600" algn="l" defTabSz="914400" rtl="0" eaLnBrk="1" latinLnBrk="0" hangingPunct="1">
        <a:lnSpc>
          <a:spcPct val="100000"/>
        </a:lnSpc>
        <a:spcBef>
          <a:spcPts val="800"/>
        </a:spcBef>
        <a:spcAft>
          <a:spcPts val="800"/>
        </a:spcAft>
        <a:buFont typeface="Arial" panose="020B0604020202020204" pitchFamily="34" charset="0"/>
        <a:buChar char="•"/>
        <a:defRPr sz="2400" kern="1200">
          <a:solidFill>
            <a:schemeClr val="tx1">
              <a:lumMod val="50000"/>
            </a:schemeClr>
          </a:solidFill>
          <a:latin typeface="+mj-lt"/>
          <a:ea typeface="+mn-ea"/>
          <a:cs typeface="+mn-cs"/>
        </a:defRPr>
      </a:lvl3pPr>
      <a:lvl4pPr marL="1600200" indent="-228600" algn="l" defTabSz="914400" rtl="0" eaLnBrk="1" latinLnBrk="0" hangingPunct="1">
        <a:lnSpc>
          <a:spcPct val="100000"/>
        </a:lnSpc>
        <a:spcBef>
          <a:spcPts val="800"/>
        </a:spcBef>
        <a:spcAft>
          <a:spcPts val="800"/>
        </a:spcAft>
        <a:buFont typeface="Arial" panose="020B0604020202020204" pitchFamily="34" charset="0"/>
        <a:buChar char="•"/>
        <a:defRPr sz="2400" kern="1200">
          <a:solidFill>
            <a:schemeClr val="tx1">
              <a:lumMod val="50000"/>
            </a:schemeClr>
          </a:solidFill>
          <a:latin typeface="+mj-lt"/>
          <a:ea typeface="+mn-ea"/>
          <a:cs typeface="+mn-cs"/>
        </a:defRPr>
      </a:lvl4pPr>
      <a:lvl5pPr marL="2057400" indent="-228600" algn="l" defTabSz="914400" rtl="0" eaLnBrk="1" latinLnBrk="0" hangingPunct="1">
        <a:lnSpc>
          <a:spcPct val="100000"/>
        </a:lnSpc>
        <a:spcBef>
          <a:spcPts val="800"/>
        </a:spcBef>
        <a:spcAft>
          <a:spcPts val="800"/>
        </a:spcAft>
        <a:buFont typeface="Arial" panose="020B0604020202020204" pitchFamily="34" charset="0"/>
        <a:buChar char="•"/>
        <a:defRPr sz="2400" kern="1200">
          <a:solidFill>
            <a:schemeClr val="tx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3" orient="horz" pos="1152" userDrawn="1">
          <p15:clr>
            <a:srgbClr val="F26B43"/>
          </p15:clr>
        </p15:guide>
        <p15:guide id="4" orient="horz" pos="432" userDrawn="1">
          <p15:clr>
            <a:srgbClr val="F26B43"/>
          </p15:clr>
        </p15:guide>
        <p15:guide id="5" pos="528" userDrawn="1">
          <p15:clr>
            <a:srgbClr val="F26B43"/>
          </p15:clr>
        </p15:guide>
        <p15:guide id="6" pos="7152" userDrawn="1">
          <p15:clr>
            <a:srgbClr val="F26B43"/>
          </p15:clr>
        </p15:guide>
        <p15:guide id="7" orient="horz" pos="10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ltUpDiag">
          <a:fgClr>
            <a:srgbClr val="FFFFFF"/>
          </a:fgClr>
          <a:bgClr>
            <a:srgbClr val="2D464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43307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4" r:id="rId3"/>
    <p:sldLayoutId id="2147483678" r:id="rId4"/>
    <p:sldLayoutId id="2147483675" r:id="rId5"/>
    <p:sldLayoutId id="2147483676" r:id="rId6"/>
    <p:sldLayoutId id="214748367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e.ca.gov/ls/nu/pr/"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hyperlink" Target="mailto:NSDProcurementReview@cde.ca.gov"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mailto:NSDBuyAmericanProvision@cde.ca.gov"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hyperlink" Target="mailto:SummerEBT@cde.ca.gov"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e.ca.gov/ls/nu/sunbucks.asp"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hyperlink" Target="https://www.cde.ca.gov/ls/nu/universalbenefitsapp.asp" TargetMode="External"/><Relationship Id="rId4" Type="http://schemas.openxmlformats.org/officeDocument/2006/relationships/hyperlink" Target="https://cdss.ca.gov/sun-buck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cde.ca.gov/ds/sp/cl/calpadsupdflash279.asp"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mailto:SummerEBT@cde.ca.gov"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extension.oregonstate.edu/podcast/farm-school-podcast/noyo-food-fores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hyperlink" Target="mailto:SSFO@cde.ca.gov"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hyperlink" Target="https://www.cde.ca.gov/re/mo/cameals.asp"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www.cde.ca.gov/ds/sh/sn/summersites25.asp"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www.airnow.gov/"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cde.ca.gov/ls/nu/nutritionwhatsnew.asp"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mailto:fooddistribution@cde.ca.gov"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s://learnaboutag.org/programs/conferenc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mailto:NSDLearning@cde.ca.gov"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60.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foe.org/resources/climate-friendly-plant-based-recipes-for-school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4747-1076-722E-577D-2CF7AD40B5A7}"/>
              </a:ext>
            </a:extLst>
          </p:cNvPr>
          <p:cNvSpPr>
            <a:spLocks noGrp="1" noRot="1" noMove="1" noResize="1" noEditPoints="1" noAdjustHandles="1" noChangeArrowheads="1" noChangeShapeType="1"/>
          </p:cNvSpPr>
          <p:nvPr>
            <p:ph type="title"/>
          </p:nvPr>
        </p:nvSpPr>
        <p:spPr/>
        <p:txBody>
          <a:bodyPr>
            <a:normAutofit/>
          </a:bodyPr>
          <a:lstStyle/>
          <a:p>
            <a:r>
              <a:rPr lang="en-US" sz="5000" b="1" dirty="0"/>
              <a:t>Tuesday @ 2 School Nutrition </a:t>
            </a:r>
            <a:br>
              <a:rPr lang="en-US" sz="5000" b="1" dirty="0"/>
            </a:br>
            <a:r>
              <a:rPr lang="en-US" sz="5000" b="1" dirty="0"/>
              <a:t>Town Hall</a:t>
            </a:r>
          </a:p>
        </p:txBody>
      </p:sp>
      <p:sp>
        <p:nvSpPr>
          <p:cNvPr id="3" name="Subtitle 2">
            <a:extLst>
              <a:ext uri="{FF2B5EF4-FFF2-40B4-BE49-F238E27FC236}">
                <a16:creationId xmlns:a16="http://schemas.microsoft.com/office/drawing/2014/main" id="{2EF0062E-C379-BAD9-1ABC-AA0B93FECA00}"/>
              </a:ext>
            </a:extLst>
          </p:cNvPr>
          <p:cNvSpPr>
            <a:spLocks noGrp="1" noRot="1" noMove="1" noResize="1" noEditPoints="1" noAdjustHandles="1" noChangeArrowheads="1" noChangeShapeType="1"/>
          </p:cNvSpPr>
          <p:nvPr>
            <p:ph type="body" idx="1"/>
          </p:nvPr>
        </p:nvSpPr>
        <p:spPr/>
        <p:txBody>
          <a:bodyPr>
            <a:normAutofit fontScale="25000" lnSpcReduction="20000"/>
          </a:bodyPr>
          <a:lstStyle/>
          <a:p>
            <a:pPr>
              <a:lnSpc>
                <a:spcPct val="120000"/>
              </a:lnSpc>
              <a:spcBef>
                <a:spcPts val="0"/>
              </a:spcBef>
              <a:spcAft>
                <a:spcPts val="0"/>
              </a:spcAft>
            </a:pPr>
            <a:endParaRPr lang="en-US" dirty="0"/>
          </a:p>
          <a:p>
            <a:pPr>
              <a:lnSpc>
                <a:spcPct val="120000"/>
              </a:lnSpc>
              <a:spcBef>
                <a:spcPts val="0"/>
              </a:spcBef>
              <a:spcAft>
                <a:spcPts val="0"/>
              </a:spcAft>
            </a:pPr>
            <a:r>
              <a:rPr lang="en-US" sz="9600" dirty="0">
                <a:solidFill>
                  <a:srgbClr val="2D4641"/>
                </a:solidFill>
              </a:rPr>
              <a:t>May 27, 2025</a:t>
            </a:r>
          </a:p>
          <a:p>
            <a:pPr>
              <a:lnSpc>
                <a:spcPct val="120000"/>
              </a:lnSpc>
              <a:spcBef>
                <a:spcPts val="0"/>
              </a:spcBef>
              <a:spcAft>
                <a:spcPts val="0"/>
              </a:spcAft>
            </a:pPr>
            <a:r>
              <a:rPr lang="en-US" sz="9600" dirty="0">
                <a:solidFill>
                  <a:srgbClr val="2D4641"/>
                </a:solidFill>
              </a:rPr>
              <a:t>Opportunities for All Branch (OFAB)</a:t>
            </a:r>
          </a:p>
          <a:p>
            <a:pPr>
              <a:lnSpc>
                <a:spcPct val="120000"/>
              </a:lnSpc>
              <a:spcBef>
                <a:spcPts val="0"/>
              </a:spcBef>
              <a:spcAft>
                <a:spcPts val="0"/>
              </a:spcAft>
            </a:pPr>
            <a:r>
              <a:rPr lang="en-US" sz="9600" dirty="0">
                <a:solidFill>
                  <a:srgbClr val="2D4641"/>
                </a:solidFill>
              </a:rPr>
              <a:t>California Department of Education (CDE)</a:t>
            </a:r>
          </a:p>
        </p:txBody>
      </p:sp>
    </p:spTree>
    <p:extLst>
      <p:ext uri="{BB962C8B-B14F-4D97-AF65-F5344CB8AC3E}">
        <p14:creationId xmlns:p14="http://schemas.microsoft.com/office/powerpoint/2010/main" val="2439944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FF2C2-8264-EDCD-1DC5-3B6C1F655D4A}"/>
              </a:ext>
            </a:extLst>
          </p:cNvPr>
          <p:cNvSpPr>
            <a:spLocks noGrp="1"/>
          </p:cNvSpPr>
          <p:nvPr>
            <p:ph type="title"/>
          </p:nvPr>
        </p:nvSpPr>
        <p:spPr>
          <a:xfrm>
            <a:off x="839788" y="278219"/>
            <a:ext cx="10515600" cy="1424760"/>
          </a:xfrm>
        </p:spPr>
        <p:txBody>
          <a:bodyPr>
            <a:normAutofit/>
          </a:bodyPr>
          <a:lstStyle/>
          <a:p>
            <a:r>
              <a:rPr lang="en-US" sz="4000">
                <a:latin typeface="Arial" panose="020B0604020202020204" pitchFamily="34" charset="0"/>
                <a:cs typeface="Arial" panose="020B0604020202020204" pitchFamily="34" charset="0"/>
              </a:rPr>
              <a:t>Photo Contest: Celebrating California's School Meals </a:t>
            </a:r>
          </a:p>
        </p:txBody>
      </p:sp>
      <p:sp>
        <p:nvSpPr>
          <p:cNvPr id="3" name="Content Placeholder 2">
            <a:extLst>
              <a:ext uri="{FF2B5EF4-FFF2-40B4-BE49-F238E27FC236}">
                <a16:creationId xmlns:a16="http://schemas.microsoft.com/office/drawing/2014/main" id="{7B1C33D8-E341-5CA2-BA27-4AE2F6CBE835}"/>
              </a:ext>
            </a:extLst>
          </p:cNvPr>
          <p:cNvSpPr>
            <a:spLocks noGrp="1"/>
          </p:cNvSpPr>
          <p:nvPr>
            <p:ph sz="half" idx="2"/>
          </p:nvPr>
        </p:nvSpPr>
        <p:spPr>
          <a:xfrm>
            <a:off x="839788" y="1713786"/>
            <a:ext cx="5174696" cy="4339683"/>
          </a:xfrm>
        </p:spPr>
        <p:txBody>
          <a:bodyPr vert="horz" lIns="91440" tIns="45720" rIns="91440" bIns="45720" rtlCol="0" anchor="t">
            <a:normAutofit/>
          </a:bodyPr>
          <a:lstStyle/>
          <a:p>
            <a:pPr marL="0" indent="0">
              <a:buNone/>
            </a:pPr>
            <a:r>
              <a:rPr lang="en-US" sz="2400" dirty="0">
                <a:latin typeface="Arial" panose="020B0604020202020204" pitchFamily="34" charset="0"/>
                <a:ea typeface="+mj-lt"/>
                <a:cs typeface="Arial" panose="020B0604020202020204" pitchFamily="34" charset="0"/>
              </a:rPr>
              <a:t>Goal: Highlight the quality, delicious school meals that are served every day, and the staff that prepare them.</a:t>
            </a: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The entry period is open through                 Monday, November 3, 2025.</a:t>
            </a:r>
            <a:endParaRPr lang="en-US" sz="2400" dirty="0">
              <a:solidFill>
                <a:srgbClr val="2D4641"/>
              </a:solidFill>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Winners will be recognized for their efforts!</a:t>
            </a:r>
            <a:endParaRPr lang="en-US"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542DDC17-BB3C-154E-79E1-72E7E1E20209}"/>
              </a:ext>
            </a:extLst>
          </p:cNvPr>
          <p:cNvSpPr>
            <a:spLocks noGrp="1"/>
          </p:cNvSpPr>
          <p:nvPr>
            <p:ph sz="half" idx="16"/>
          </p:nvPr>
        </p:nvSpPr>
        <p:spPr>
          <a:xfrm>
            <a:off x="6096000" y="1713618"/>
            <a:ext cx="5486584" cy="4339683"/>
          </a:xfrm>
        </p:spPr>
        <p:txBody>
          <a:bodyPr vert="horz" lIns="91440" tIns="45720" rIns="91440" bIns="45720" rtlCol="0" anchor="t">
            <a:noAutofit/>
          </a:bodyPr>
          <a:lstStyle/>
          <a:p>
            <a:pPr marL="0" indent="0">
              <a:spcBef>
                <a:spcPts val="0"/>
              </a:spcBef>
              <a:buNone/>
            </a:pPr>
            <a:r>
              <a:rPr lang="en-US" sz="2400" dirty="0">
                <a:latin typeface="Arial" panose="020B0604020202020204" pitchFamily="34" charset="0"/>
                <a:cs typeface="Arial" panose="020B0604020202020204" pitchFamily="34" charset="0"/>
              </a:rPr>
              <a:t>There are seven categories:</a:t>
            </a:r>
            <a:endParaRPr lang="en-US" sz="2400" dirty="0">
              <a:solidFill>
                <a:srgbClr val="2D4641"/>
              </a:solidFill>
              <a:latin typeface="Arial" panose="020B0604020202020204" pitchFamily="34" charset="0"/>
              <a:cs typeface="Arial" panose="020B0604020202020204" pitchFamily="34" charset="0"/>
            </a:endParaRPr>
          </a:p>
          <a:p>
            <a:pPr marL="914400" lvl="1" indent="-457200">
              <a:spcBef>
                <a:spcPts val="0"/>
              </a:spcBef>
              <a:buAutoNum type="arabicPeriod"/>
            </a:pPr>
            <a:r>
              <a:rPr lang="en-US" sz="2400" dirty="0">
                <a:latin typeface="Arial" panose="020B0604020202020204" pitchFamily="34" charset="0"/>
                <a:cs typeface="Arial" panose="020B0604020202020204" pitchFamily="34" charset="0"/>
              </a:rPr>
              <a:t>Sow, Grow, and Show with Farm to School</a:t>
            </a:r>
            <a:endParaRPr lang="en-US" sz="2400" dirty="0">
              <a:solidFill>
                <a:srgbClr val="2D4641"/>
              </a:solidFill>
              <a:latin typeface="Arial" panose="020B0604020202020204" pitchFamily="34" charset="0"/>
              <a:cs typeface="Arial" panose="020B0604020202020204" pitchFamily="34" charset="0"/>
            </a:endParaRPr>
          </a:p>
          <a:p>
            <a:pPr marL="914400" lvl="1" indent="-457200">
              <a:spcBef>
                <a:spcPts val="0"/>
              </a:spcBef>
              <a:buAutoNum type="arabicPeriod"/>
            </a:pPr>
            <a:r>
              <a:rPr lang="en-US" sz="2400" dirty="0">
                <a:latin typeface="Arial" panose="020B0604020202020204" pitchFamily="34" charset="0"/>
                <a:cs typeface="Arial" panose="020B0604020202020204" pitchFamily="34" charset="0"/>
              </a:rPr>
              <a:t>Mealtime Memories</a:t>
            </a:r>
            <a:endParaRPr lang="en-US" sz="2400" dirty="0">
              <a:solidFill>
                <a:srgbClr val="2D4641"/>
              </a:solidFill>
              <a:latin typeface="Arial" panose="020B0604020202020204" pitchFamily="34" charset="0"/>
              <a:cs typeface="Arial" panose="020B0604020202020204" pitchFamily="34" charset="0"/>
            </a:endParaRPr>
          </a:p>
          <a:p>
            <a:pPr marL="914400" lvl="1" indent="-457200">
              <a:spcBef>
                <a:spcPts val="0"/>
              </a:spcBef>
              <a:buAutoNum type="arabicPeriod"/>
            </a:pPr>
            <a:r>
              <a:rPr lang="en-US" sz="2400" dirty="0">
                <a:latin typeface="Arial" panose="020B0604020202020204" pitchFamily="34" charset="0"/>
                <a:cs typeface="Arial" panose="020B0604020202020204" pitchFamily="34" charset="0"/>
              </a:rPr>
              <a:t>Cafeteria Creations</a:t>
            </a:r>
            <a:endParaRPr lang="en-US" sz="2400" dirty="0">
              <a:solidFill>
                <a:srgbClr val="2D4641"/>
              </a:solidFill>
              <a:latin typeface="Arial" panose="020B0604020202020204" pitchFamily="34" charset="0"/>
              <a:cs typeface="Arial" panose="020B0604020202020204" pitchFamily="34" charset="0"/>
            </a:endParaRPr>
          </a:p>
          <a:p>
            <a:pPr marL="914400" lvl="1" indent="-457200">
              <a:spcBef>
                <a:spcPts val="0"/>
              </a:spcBef>
              <a:buAutoNum type="arabicPeriod"/>
            </a:pPr>
            <a:r>
              <a:rPr lang="en-US" sz="2400" dirty="0">
                <a:latin typeface="Arial" panose="020B0604020202020204" pitchFamily="34" charset="0"/>
                <a:cs typeface="Arial" panose="020B0604020202020204" pitchFamily="34" charset="0"/>
              </a:rPr>
              <a:t>Mealtime Legends</a:t>
            </a:r>
            <a:endParaRPr lang="en-US" sz="2400" dirty="0">
              <a:solidFill>
                <a:srgbClr val="2D4641"/>
              </a:solidFill>
              <a:latin typeface="Arial" panose="020B0604020202020204" pitchFamily="34" charset="0"/>
              <a:cs typeface="Arial" panose="020B0604020202020204" pitchFamily="34" charset="0"/>
            </a:endParaRPr>
          </a:p>
          <a:p>
            <a:pPr marL="914400" lvl="1" indent="-457200">
              <a:spcBef>
                <a:spcPts val="0"/>
              </a:spcBef>
              <a:buAutoNum type="arabicPeriod"/>
            </a:pPr>
            <a:r>
              <a:rPr lang="en-US" sz="2400" dirty="0">
                <a:latin typeface="Arial" panose="020B0604020202020204" pitchFamily="34" charset="0"/>
                <a:cs typeface="Arial" panose="020B0604020202020204" pitchFamily="34" charset="0"/>
              </a:rPr>
              <a:t>Behind the Counter</a:t>
            </a:r>
            <a:endParaRPr lang="en-US" sz="2400" dirty="0">
              <a:solidFill>
                <a:srgbClr val="2D4641"/>
              </a:solidFill>
              <a:latin typeface="Arial" panose="020B0604020202020204" pitchFamily="34" charset="0"/>
              <a:cs typeface="Arial" panose="020B0604020202020204" pitchFamily="34" charset="0"/>
            </a:endParaRPr>
          </a:p>
          <a:p>
            <a:pPr marL="914400" lvl="1" indent="-457200">
              <a:spcBef>
                <a:spcPts val="0"/>
              </a:spcBef>
              <a:buAutoNum type="arabicPeriod"/>
            </a:pPr>
            <a:r>
              <a:rPr lang="en-US" sz="2400" dirty="0">
                <a:latin typeface="Arial" panose="020B0604020202020204" pitchFamily="34" charset="0"/>
                <a:cs typeface="Arial" panose="020B0604020202020204" pitchFamily="34" charset="0"/>
              </a:rPr>
              <a:t>Super Selfies</a:t>
            </a:r>
            <a:endParaRPr lang="en-US" sz="2400" dirty="0">
              <a:solidFill>
                <a:srgbClr val="2D4641"/>
              </a:solidFill>
              <a:latin typeface="Arial" panose="020B0604020202020204" pitchFamily="34" charset="0"/>
              <a:cs typeface="Arial" panose="020B0604020202020204" pitchFamily="34" charset="0"/>
            </a:endParaRPr>
          </a:p>
          <a:p>
            <a:pPr marL="914400" lvl="1" indent="-457200">
              <a:spcBef>
                <a:spcPts val="0"/>
              </a:spcBef>
              <a:buAutoNum type="arabicPeriod"/>
            </a:pPr>
            <a:r>
              <a:rPr lang="en-US" sz="2400" dirty="0">
                <a:latin typeface="Arial" panose="020B0604020202020204" pitchFamily="34" charset="0"/>
                <a:cs typeface="Arial" panose="020B0604020202020204" pitchFamily="34" charset="0"/>
              </a:rPr>
              <a:t>Offer Versus Serve</a:t>
            </a:r>
          </a:p>
        </p:txBody>
      </p:sp>
      <p:pic>
        <p:nvPicPr>
          <p:cNvPr id="5" name="Content Placeholder 4">
            <a:extLst>
              <a:ext uri="{FF2B5EF4-FFF2-40B4-BE49-F238E27FC236}">
                <a16:creationId xmlns:a16="http://schemas.microsoft.com/office/drawing/2014/main" id="{50363F07-12DE-B0C1-6079-ABD8D44D003D}"/>
              </a:ext>
              <a:ext uri="{C183D7F6-B498-43B3-948B-1728B52AA6E4}">
                <adec:decorative xmlns:adec="http://schemas.microsoft.com/office/drawing/2017/decorative" val="1"/>
              </a:ext>
            </a:extLst>
          </p:cNvPr>
          <p:cNvPicPr>
            <a:picLocks noGrp="1" noChangeAspect="1"/>
          </p:cNvPicPr>
          <p:nvPr>
            <p:ph sz="half" idx="14"/>
          </p:nvPr>
        </p:nvPicPr>
        <p:blipFill>
          <a:blip r:embed="rId3"/>
          <a:stretch>
            <a:fillRect/>
          </a:stretch>
        </p:blipFill>
        <p:spPr>
          <a:xfrm>
            <a:off x="2126906" y="4750679"/>
            <a:ext cx="3197225" cy="1190189"/>
          </a:xfrm>
        </p:spPr>
      </p:pic>
    </p:spTree>
    <p:extLst>
      <p:ext uri="{BB962C8B-B14F-4D97-AF65-F5344CB8AC3E}">
        <p14:creationId xmlns:p14="http://schemas.microsoft.com/office/powerpoint/2010/main" val="3503942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6368-E4BF-C948-3324-4DA73B7F2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2D18E-0D6D-1DF2-4AA9-BCE27CBB701F}"/>
              </a:ext>
            </a:extLst>
          </p:cNvPr>
          <p:cNvSpPr>
            <a:spLocks noGrp="1"/>
          </p:cNvSpPr>
          <p:nvPr>
            <p:ph type="title"/>
          </p:nvPr>
        </p:nvSpPr>
        <p:spPr>
          <a:xfrm>
            <a:off x="838200" y="1828800"/>
            <a:ext cx="10515600" cy="1902849"/>
          </a:xfrm>
        </p:spPr>
        <p:txBody>
          <a:bodyPr anchor="b">
            <a:normAutofit/>
          </a:bodyPr>
          <a:lstStyle/>
          <a:p>
            <a:r>
              <a:rPr lang="en-US" dirty="0">
                <a:latin typeface="Arial" panose="020B0604020202020204" pitchFamily="34" charset="0"/>
                <a:cs typeface="Arial" panose="020B0604020202020204" pitchFamily="34" charset="0"/>
              </a:rPr>
              <a:t>Federal</a:t>
            </a:r>
            <a:r>
              <a:rPr lang="en-US" dirty="0"/>
              <a:t> Updates</a:t>
            </a:r>
          </a:p>
        </p:txBody>
      </p:sp>
    </p:spTree>
    <p:extLst>
      <p:ext uri="{BB962C8B-B14F-4D97-AF65-F5344CB8AC3E}">
        <p14:creationId xmlns:p14="http://schemas.microsoft.com/office/powerpoint/2010/main" val="1354762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CF81-D3DC-B456-1A90-6A506DAFE577}"/>
              </a:ext>
            </a:extLst>
          </p:cNvPr>
          <p:cNvSpPr>
            <a:spLocks noGrp="1"/>
          </p:cNvSpPr>
          <p:nvPr>
            <p:ph type="title"/>
          </p:nvPr>
        </p:nvSpPr>
        <p:spPr>
          <a:xfrm>
            <a:off x="838200" y="1828800"/>
            <a:ext cx="10515600" cy="1902849"/>
          </a:xfrm>
        </p:spPr>
        <p:txBody>
          <a:bodyPr anchor="b">
            <a:normAutofit/>
          </a:bodyPr>
          <a:lstStyle/>
          <a:p>
            <a:r>
              <a:rPr lang="en-US" dirty="0">
                <a:latin typeface="Arial" panose="020B0604020202020204" pitchFamily="34" charset="0"/>
                <a:cs typeface="Arial" panose="020B0604020202020204" pitchFamily="34" charset="0"/>
              </a:rPr>
              <a:t>State</a:t>
            </a:r>
            <a:r>
              <a:rPr lang="en-US" dirty="0"/>
              <a:t> Updates</a:t>
            </a:r>
          </a:p>
        </p:txBody>
      </p:sp>
    </p:spTree>
    <p:extLst>
      <p:ext uri="{BB962C8B-B14F-4D97-AF65-F5344CB8AC3E}">
        <p14:creationId xmlns:p14="http://schemas.microsoft.com/office/powerpoint/2010/main" val="4001040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AE1B-15B1-1FF3-66B5-7C140A495812}"/>
              </a:ext>
            </a:extLst>
          </p:cNvPr>
          <p:cNvSpPr>
            <a:spLocks noGrp="1"/>
          </p:cNvSpPr>
          <p:nvPr>
            <p:ph type="title"/>
          </p:nvPr>
        </p:nvSpPr>
        <p:spPr/>
        <p:txBody>
          <a:bodyPr/>
          <a:lstStyle/>
          <a:p>
            <a:r>
              <a:rPr lang="en-US" dirty="0">
                <a:cs typeface="Arial"/>
              </a:rPr>
              <a:t>Proposed </a:t>
            </a:r>
            <a:r>
              <a:rPr lang="en-US" dirty="0">
                <a:latin typeface="Arial" panose="020B0604020202020204" pitchFamily="34" charset="0"/>
                <a:cs typeface="Arial" panose="020B0604020202020204" pitchFamily="34" charset="0"/>
              </a:rPr>
              <a:t>State</a:t>
            </a:r>
            <a:r>
              <a:rPr lang="en-US" dirty="0">
                <a:cs typeface="Arial"/>
              </a:rPr>
              <a:t> Budget </a:t>
            </a:r>
            <a:endParaRPr lang="en-US" dirty="0"/>
          </a:p>
        </p:txBody>
      </p:sp>
      <p:sp>
        <p:nvSpPr>
          <p:cNvPr id="3" name="Content Placeholder 2">
            <a:extLst>
              <a:ext uri="{FF2B5EF4-FFF2-40B4-BE49-F238E27FC236}">
                <a16:creationId xmlns:a16="http://schemas.microsoft.com/office/drawing/2014/main" id="{53A088EB-DB13-D963-304B-B930E8E7A6C5}"/>
              </a:ext>
            </a:extLst>
          </p:cNvPr>
          <p:cNvSpPr>
            <a:spLocks noGrp="1"/>
          </p:cNvSpPr>
          <p:nvPr>
            <p:ph sz="half" idx="1"/>
          </p:nvPr>
        </p:nvSpPr>
        <p:spPr>
          <a:xfrm>
            <a:off x="838200" y="1983776"/>
            <a:ext cx="6847775" cy="4121686"/>
          </a:xfrm>
        </p:spPr>
        <p:txBody>
          <a:bodyPr vert="horz" lIns="91440" tIns="45720" rIns="91440" bIns="45720" rtlCol="0" anchor="t">
            <a:normAutofit lnSpcReduction="10000"/>
          </a:bodyPr>
          <a:lstStyle/>
          <a:p>
            <a:pPr marL="0" indent="0">
              <a:buNone/>
            </a:pPr>
            <a:r>
              <a:rPr lang="en-US" dirty="0">
                <a:solidFill>
                  <a:srgbClr val="000000"/>
                </a:solidFill>
                <a:cs typeface="Arial"/>
              </a:rPr>
              <a:t>Includes the following:</a:t>
            </a:r>
          </a:p>
          <a:p>
            <a:r>
              <a:rPr lang="en-US" dirty="0">
                <a:solidFill>
                  <a:srgbClr val="000000"/>
                </a:solidFill>
                <a:latin typeface="Arial" panose="020B0604020202020204" pitchFamily="34" charset="0"/>
                <a:cs typeface="Arial" panose="020B0604020202020204" pitchFamily="34" charset="0"/>
              </a:rPr>
              <a:t>Universal</a:t>
            </a:r>
            <a:r>
              <a:rPr lang="en-US" dirty="0">
                <a:solidFill>
                  <a:srgbClr val="000000"/>
                </a:solidFill>
              </a:rPr>
              <a:t> Meals</a:t>
            </a:r>
            <a:endParaRPr lang="en-US" dirty="0">
              <a:solidFill>
                <a:srgbClr val="000000"/>
              </a:solidFill>
              <a:cs typeface="Arial"/>
            </a:endParaRPr>
          </a:p>
          <a:p>
            <a:r>
              <a:rPr lang="en-US" dirty="0">
                <a:solidFill>
                  <a:srgbClr val="000000"/>
                </a:solidFill>
              </a:rPr>
              <a:t>SUN Bucks</a:t>
            </a:r>
          </a:p>
          <a:p>
            <a:r>
              <a:rPr lang="en-US" dirty="0">
                <a:solidFill>
                  <a:srgbClr val="000000"/>
                </a:solidFill>
              </a:rPr>
              <a:t>2025 Kitchen Infrastructure and Training (KIT) competitive grant</a:t>
            </a:r>
            <a:endParaRPr lang="en-US" dirty="0">
              <a:solidFill>
                <a:srgbClr val="000000"/>
              </a:solidFill>
              <a:cs typeface="Arial"/>
            </a:endParaRPr>
          </a:p>
          <a:p>
            <a:r>
              <a:rPr lang="en-US" dirty="0">
                <a:solidFill>
                  <a:srgbClr val="000000"/>
                </a:solidFill>
                <a:cs typeface="Arial"/>
              </a:rPr>
              <a:t>2022 KIT encumbrance and reporting extension</a:t>
            </a:r>
            <a:endParaRPr lang="en-US" dirty="0"/>
          </a:p>
          <a:p>
            <a:endParaRPr lang="en-US" dirty="0">
              <a:solidFill>
                <a:srgbClr val="000000"/>
              </a:solidFill>
              <a:cs typeface="Arial"/>
            </a:endParaRPr>
          </a:p>
          <a:p>
            <a:endParaRPr lang="en-US" dirty="0">
              <a:solidFill>
                <a:srgbClr val="FF0000"/>
              </a:solidFill>
              <a:cs typeface="Arial"/>
            </a:endParaRPr>
          </a:p>
        </p:txBody>
      </p:sp>
      <p:pic>
        <p:nvPicPr>
          <p:cNvPr id="8" name="Content Placeholder 7">
            <a:extLst>
              <a:ext uri="{FF2B5EF4-FFF2-40B4-BE49-F238E27FC236}">
                <a16:creationId xmlns:a16="http://schemas.microsoft.com/office/drawing/2014/main" id="{813FAC77-FE57-003B-8348-6D8C07D2ADAE}"/>
              </a:ext>
              <a:ext uri="{C183D7F6-B498-43B3-948B-1728B52AA6E4}">
                <adec:decorative xmlns:adec="http://schemas.microsoft.com/office/drawing/2017/decorative" val="1"/>
              </a:ext>
            </a:extLst>
          </p:cNvPr>
          <p:cNvPicPr>
            <a:picLocks noGrp="1" noChangeAspect="1"/>
          </p:cNvPicPr>
          <p:nvPr>
            <p:ph sz="half" idx="13"/>
          </p:nvPr>
        </p:nvPicPr>
        <p:blipFill>
          <a:blip r:embed="rId3"/>
          <a:stretch>
            <a:fillRect/>
          </a:stretch>
        </p:blipFill>
        <p:spPr>
          <a:xfrm>
            <a:off x="8536832" y="1973792"/>
            <a:ext cx="2696005" cy="4035422"/>
          </a:xfrm>
        </p:spPr>
      </p:pic>
    </p:spTree>
    <p:extLst>
      <p:ext uri="{BB962C8B-B14F-4D97-AF65-F5344CB8AC3E}">
        <p14:creationId xmlns:p14="http://schemas.microsoft.com/office/powerpoint/2010/main" val="3446910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AB1E-B3FE-496B-C27B-23078FB2AE44}"/>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Non-Disability Fluid Milk Substitutes</a:t>
            </a:r>
          </a:p>
        </p:txBody>
      </p:sp>
      <p:sp>
        <p:nvSpPr>
          <p:cNvPr id="3" name="Content Placeholder 2">
            <a:extLst>
              <a:ext uri="{FF2B5EF4-FFF2-40B4-BE49-F238E27FC236}">
                <a16:creationId xmlns:a16="http://schemas.microsoft.com/office/drawing/2014/main" id="{DCED8266-56B2-EF38-CC5A-DC9774C7E3A1}"/>
              </a:ext>
            </a:extLst>
          </p:cNvPr>
          <p:cNvSpPr>
            <a:spLocks noGrp="1"/>
          </p:cNvSpPr>
          <p:nvPr>
            <p:ph idx="1"/>
          </p:nvPr>
        </p:nvSpPr>
        <p:spPr>
          <a:xfrm>
            <a:off x="838200" y="1779485"/>
            <a:ext cx="10515600" cy="4184052"/>
          </a:xfrm>
        </p:spPr>
        <p:txBody>
          <a:bodyPr vert="horz" lIns="91440" tIns="45720" rIns="91440" bIns="45720" rtlCol="0" anchor="t">
            <a:noAutofit/>
          </a:bodyPr>
          <a:lstStyle/>
          <a:p>
            <a:pPr marL="0" indent="0">
              <a:buNone/>
            </a:pPr>
            <a:r>
              <a:rPr lang="en-US" sz="2400" dirty="0">
                <a:latin typeface="Arial" panose="020B0604020202020204" pitchFamily="34" charset="0"/>
                <a:cs typeface="Arial" panose="020B0604020202020204" pitchFamily="34" charset="0"/>
              </a:rPr>
              <a:t>School Food Authorities (SFAs) have discretion to offer fluid milk substitutes for medical and special dietary needs (including accommodations for religious or moral convictions) when: </a:t>
            </a:r>
          </a:p>
          <a:p>
            <a:pPr marL="571500" indent="-342900"/>
            <a:r>
              <a:rPr lang="en-US" sz="2400" dirty="0">
                <a:latin typeface="Arial" panose="020B0604020202020204" pitchFamily="34" charset="0"/>
                <a:cs typeface="Arial" panose="020B0604020202020204" pitchFamily="34" charset="0"/>
              </a:rPr>
              <a:t>Product meets nutrient standard requirements.</a:t>
            </a:r>
          </a:p>
          <a:p>
            <a:pPr marL="571500" indent="-342900"/>
            <a:r>
              <a:rPr lang="en-US" sz="2400" dirty="0">
                <a:latin typeface="Arial" panose="020B0604020202020204" pitchFamily="34" charset="0"/>
                <a:cs typeface="Arial" panose="020B0604020202020204" pitchFamily="34" charset="0"/>
              </a:rPr>
              <a:t>Parent or guardian completes, signs and returns a Parental Request for Fluid Milk Substitution for School-Age Children form (SNP 26).</a:t>
            </a:r>
          </a:p>
          <a:p>
            <a:pPr marL="0" indent="0">
              <a:buNone/>
            </a:pPr>
            <a:r>
              <a:rPr lang="en-US" sz="2400" dirty="0">
                <a:latin typeface="Arial" panose="020B0604020202020204" pitchFamily="34" charset="0"/>
                <a:cs typeface="Arial" panose="020B0604020202020204" pitchFamily="34" charset="0"/>
              </a:rPr>
              <a:t>If providing fluid milk substitutions for non-disability reasons, SFAs are required to notify the CDE of their decision to do so by submitting a signed Fluid Milk Substitutions Notification form (SNP 05). </a:t>
            </a:r>
          </a:p>
        </p:txBody>
      </p:sp>
    </p:spTree>
    <p:extLst>
      <p:ext uri="{BB962C8B-B14F-4D97-AF65-F5344CB8AC3E}">
        <p14:creationId xmlns:p14="http://schemas.microsoft.com/office/powerpoint/2010/main" val="329001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F555-1A4E-5F8D-BE3D-BC48CCD8745E}"/>
              </a:ext>
            </a:extLst>
          </p:cNvPr>
          <p:cNvSpPr>
            <a:spLocks noGrp="1"/>
          </p:cNvSpPr>
          <p:nvPr>
            <p:ph type="title"/>
          </p:nvPr>
        </p:nvSpPr>
        <p:spPr/>
        <p:txBody>
          <a:bodyPr>
            <a:normAutofit fontScale="90000"/>
          </a:bodyPr>
          <a:lstStyle/>
          <a:p>
            <a:r>
              <a:rPr lang="en-US">
                <a:latin typeface="Arial" panose="020B0604020202020204" pitchFamily="34" charset="0"/>
                <a:cs typeface="Arial" panose="020B0604020202020204" pitchFamily="34" charset="0"/>
              </a:rPr>
              <a:t>Parental Requests for Fluid Milk Substitutions</a:t>
            </a:r>
          </a:p>
        </p:txBody>
      </p:sp>
      <p:sp>
        <p:nvSpPr>
          <p:cNvPr id="3" name="Content Placeholder 2">
            <a:extLst>
              <a:ext uri="{FF2B5EF4-FFF2-40B4-BE49-F238E27FC236}">
                <a16:creationId xmlns:a16="http://schemas.microsoft.com/office/drawing/2014/main" id="{90C8AD3C-0500-C773-34A8-B00B97970380}"/>
              </a:ext>
            </a:extLst>
          </p:cNvPr>
          <p:cNvSpPr>
            <a:spLocks noGrp="1"/>
          </p:cNvSpPr>
          <p:nvPr>
            <p:ph idx="1"/>
          </p:nvPr>
        </p:nvSpPr>
        <p:spPr>
          <a:xfrm>
            <a:off x="838200" y="1811787"/>
            <a:ext cx="10831901" cy="4343849"/>
          </a:xfrm>
        </p:spPr>
        <p:txBody>
          <a:bodyPr vert="horz" lIns="91440" tIns="45720" rIns="91440" bIns="45720" rtlCol="0" anchor="t">
            <a:normAutofit/>
          </a:bodyPr>
          <a:lstStyle/>
          <a:p>
            <a:pPr marL="0" indent="0">
              <a:buNone/>
            </a:pPr>
            <a:r>
              <a:rPr lang="en-US" i="1" dirty="0">
                <a:latin typeface="Arial" panose="020B0604020202020204" pitchFamily="34" charset="0"/>
                <a:cs typeface="Arial" panose="020B0604020202020204" pitchFamily="34" charset="0"/>
              </a:rPr>
              <a:t>CA Code of Regulations</a:t>
            </a:r>
            <a:r>
              <a:rPr lang="en-US" dirty="0">
                <a:latin typeface="Arial" panose="020B0604020202020204" pitchFamily="34" charset="0"/>
                <a:cs typeface="Arial" panose="020B0604020202020204" pitchFamily="34" charset="0"/>
              </a:rPr>
              <a:t>, Title 5, Section 15560 requires SFAs to use the CDE's Parental Request for a Fluid Milk Substitution for School-Age Children form (SNP 26).</a:t>
            </a:r>
          </a:p>
          <a:p>
            <a:pPr marL="457200" indent="-457200"/>
            <a:r>
              <a:rPr lang="en-US" sz="2800" dirty="0">
                <a:latin typeface="Arial" panose="020B0604020202020204" pitchFamily="34" charset="0"/>
                <a:cs typeface="Arial" panose="020B0604020202020204" pitchFamily="34" charset="0"/>
              </a:rPr>
              <a:t>The SNP 26 is only required for documenting non-disability related fluid milk substitute requests.</a:t>
            </a:r>
            <a:endParaRPr lang="en-US" dirty="0">
              <a:latin typeface="Arial" panose="020B0604020202020204" pitchFamily="34" charset="0"/>
              <a:cs typeface="Arial" panose="020B0604020202020204" pitchFamily="34" charset="0"/>
            </a:endParaRPr>
          </a:p>
          <a:p>
            <a:pPr marL="457200" indent="-457200"/>
            <a:r>
              <a:rPr lang="en-US" sz="2800" dirty="0">
                <a:latin typeface="Arial" panose="020B0604020202020204" pitchFamily="34" charset="0"/>
                <a:cs typeface="Arial" panose="020B0604020202020204" pitchFamily="34" charset="0"/>
              </a:rPr>
              <a:t>Effective April 1, 2025, SFAs must utilize the SNP 26 to collect these types of requests, rather than similar forms developed by the SFA.</a:t>
            </a:r>
          </a:p>
        </p:txBody>
      </p:sp>
    </p:spTree>
    <p:extLst>
      <p:ext uri="{BB962C8B-B14F-4D97-AF65-F5344CB8AC3E}">
        <p14:creationId xmlns:p14="http://schemas.microsoft.com/office/powerpoint/2010/main" val="168488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6928C-E381-A6B2-9AA2-33A4B9E8B79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Piggybacking</a:t>
            </a:r>
            <a:r>
              <a:rPr lang="en-US" dirty="0">
                <a:cs typeface="Arial"/>
              </a:rPr>
              <a:t> and Buy American </a:t>
            </a:r>
            <a:endParaRPr lang="en-US" dirty="0"/>
          </a:p>
        </p:txBody>
      </p:sp>
    </p:spTree>
    <p:extLst>
      <p:ext uri="{BB962C8B-B14F-4D97-AF65-F5344CB8AC3E}">
        <p14:creationId xmlns:p14="http://schemas.microsoft.com/office/powerpoint/2010/main" val="3931614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6F15A-F770-BFFA-E2CC-53AA6E71BB85}"/>
              </a:ext>
            </a:extLst>
          </p:cNvPr>
          <p:cNvSpPr>
            <a:spLocks noGrp="1"/>
          </p:cNvSpPr>
          <p:nvPr>
            <p:ph type="title"/>
          </p:nvPr>
        </p:nvSpPr>
        <p:spPr>
          <a:xfrm>
            <a:off x="838200" y="671740"/>
            <a:ext cx="10515600" cy="990600"/>
          </a:xfrm>
        </p:spPr>
        <p:txBody>
          <a:bodyPr>
            <a:normAutofit fontScale="90000"/>
          </a:bodyPr>
          <a:lstStyle/>
          <a:p>
            <a:r>
              <a:rPr lang="en-US" dirty="0">
                <a:solidFill>
                  <a:schemeClr val="tx1">
                    <a:lumMod val="50000"/>
                  </a:schemeClr>
                </a:solidFill>
                <a:latin typeface="Arial" panose="020B0604020202020204" pitchFamily="34" charset="0"/>
                <a:cs typeface="Arial" panose="020B0604020202020204" pitchFamily="34" charset="0"/>
              </a:rPr>
              <a:t>Steps for the SFA Originating the Contract (1)</a:t>
            </a:r>
          </a:p>
        </p:txBody>
      </p:sp>
      <p:sp>
        <p:nvSpPr>
          <p:cNvPr id="3" name="Content Placeholder 2">
            <a:extLst>
              <a:ext uri="{FF2B5EF4-FFF2-40B4-BE49-F238E27FC236}">
                <a16:creationId xmlns:a16="http://schemas.microsoft.com/office/drawing/2014/main" id="{6BE2C7D2-5263-47D1-1EA7-AAAFDA63E1E4}"/>
              </a:ext>
            </a:extLst>
          </p:cNvPr>
          <p:cNvSpPr>
            <a:spLocks noGrp="1"/>
          </p:cNvSpPr>
          <p:nvPr>
            <p:ph idx="1"/>
          </p:nvPr>
        </p:nvSpPr>
        <p:spPr/>
        <p:txBody>
          <a:bodyPr vert="horz" lIns="91440" tIns="45720" rIns="91440" bIns="45720" rtlCol="0" anchor="t">
            <a:normAutofit fontScale="92500" lnSpcReduction="20000"/>
          </a:bodyPr>
          <a:lstStyle/>
          <a:p>
            <a:pPr marL="514350" indent="-514350" algn="l" rtl="0" fontAlgn="base">
              <a:lnSpc>
                <a:spcPct val="120000"/>
              </a:lnSpc>
              <a:buAutoNum type="arabicPeriod"/>
            </a:pPr>
            <a:r>
              <a:rPr lang="en-US" sz="3100" b="0" i="0" dirty="0">
                <a:solidFill>
                  <a:srgbClr val="000000"/>
                </a:solidFill>
                <a:effectLst/>
                <a:latin typeface="Arial" panose="020B0604020202020204" pitchFamily="34" charset="0"/>
                <a:cs typeface="Arial" panose="020B0604020202020204" pitchFamily="34" charset="0"/>
              </a:rPr>
              <a:t>Conduct the bid process in compliance with federal, state, and local procurement regulations. </a:t>
            </a:r>
            <a:endParaRPr lang="en-US" dirty="0">
              <a:latin typeface="Arial" panose="020B0604020202020204" pitchFamily="34" charset="0"/>
              <a:cs typeface="Arial" panose="020B0604020202020204" pitchFamily="34" charset="0"/>
            </a:endParaRPr>
          </a:p>
          <a:p>
            <a:pPr marL="514350" indent="-514350" fontAlgn="base">
              <a:lnSpc>
                <a:spcPct val="120000"/>
              </a:lnSpc>
              <a:buAutoNum type="arabicPeriod"/>
            </a:pPr>
            <a:r>
              <a:rPr lang="en-US" sz="3100" b="0" i="0" dirty="0">
                <a:solidFill>
                  <a:srgbClr val="000000"/>
                </a:solidFill>
                <a:effectLst/>
                <a:latin typeface="Arial" panose="020B0604020202020204" pitchFamily="34" charset="0"/>
                <a:cs typeface="Arial" panose="020B0604020202020204" pitchFamily="34" charset="0"/>
              </a:rPr>
              <a:t>Include a clear piggyback clause in the solicitation and contract</a:t>
            </a:r>
            <a:r>
              <a:rPr lang="en-US" sz="3100" dirty="0">
                <a:solidFill>
                  <a:srgbClr val="000000"/>
                </a:solidFill>
                <a:latin typeface="Arial" panose="020B0604020202020204" pitchFamily="34" charset="0"/>
                <a:cs typeface="Arial" panose="020B0604020202020204" pitchFamily="34" charset="0"/>
              </a:rPr>
              <a:t>. Things to consider:</a:t>
            </a:r>
            <a:endParaRPr lang="en-US" sz="3100" b="0" i="0" dirty="0">
              <a:solidFill>
                <a:srgbClr val="000000"/>
              </a:solidFill>
              <a:effectLst/>
              <a:latin typeface="Arial" panose="020B0604020202020204" pitchFamily="34" charset="0"/>
              <a:cs typeface="Arial" panose="020B0604020202020204" pitchFamily="34" charset="0"/>
            </a:endParaRPr>
          </a:p>
          <a:p>
            <a:pPr marL="1030288" lvl="1" indent="-287338" fontAlgn="base">
              <a:lnSpc>
                <a:spcPct val="120000"/>
              </a:lnSpc>
              <a:buFont typeface="Courier New" panose="020B0604020202020204" pitchFamily="34" charset="0"/>
              <a:buChar char="o"/>
            </a:pPr>
            <a:r>
              <a:rPr lang="en-US" sz="2700" dirty="0">
                <a:solidFill>
                  <a:srgbClr val="000000"/>
                </a:solidFill>
                <a:latin typeface="Arial" panose="020B0604020202020204" pitchFamily="34" charset="0"/>
                <a:cs typeface="Arial" panose="020B0604020202020204" pitchFamily="34" charset="0"/>
              </a:rPr>
              <a:t>Setting a dollar</a:t>
            </a:r>
            <a:r>
              <a:rPr lang="en-US" sz="2700" b="0" i="0" dirty="0">
                <a:solidFill>
                  <a:srgbClr val="000000"/>
                </a:solidFill>
                <a:effectLst/>
                <a:latin typeface="Arial" panose="020B0604020202020204" pitchFamily="34" charset="0"/>
                <a:cs typeface="Arial" panose="020B0604020202020204" pitchFamily="34" charset="0"/>
              </a:rPr>
              <a:t> value</a:t>
            </a:r>
            <a:endParaRPr lang="en-US" sz="2700" dirty="0">
              <a:solidFill>
                <a:srgbClr val="000000"/>
              </a:solidFill>
              <a:latin typeface="Arial" panose="020B0604020202020204" pitchFamily="34" charset="0"/>
              <a:cs typeface="Arial" panose="020B0604020202020204" pitchFamily="34" charset="0"/>
            </a:endParaRPr>
          </a:p>
          <a:p>
            <a:pPr marL="1030288" lvl="1" indent="-287338">
              <a:lnSpc>
                <a:spcPct val="120000"/>
              </a:lnSpc>
              <a:buFont typeface="Courier New" panose="020B0604020202020204" pitchFamily="34" charset="0"/>
              <a:buChar char="o"/>
            </a:pPr>
            <a:r>
              <a:rPr lang="en-US" sz="2700" dirty="0">
                <a:solidFill>
                  <a:srgbClr val="000000"/>
                </a:solidFill>
                <a:latin typeface="Arial" panose="020B0604020202020204" pitchFamily="34" charset="0"/>
                <a:cs typeface="Arial" panose="020B0604020202020204" pitchFamily="34" charset="0"/>
              </a:rPr>
              <a:t>Limiting the number</a:t>
            </a:r>
            <a:r>
              <a:rPr lang="en-US" sz="2700" b="0" i="0" dirty="0">
                <a:solidFill>
                  <a:srgbClr val="000000"/>
                </a:solidFill>
                <a:effectLst/>
                <a:latin typeface="Arial" panose="020B0604020202020204" pitchFamily="34" charset="0"/>
                <a:cs typeface="Arial" panose="020B0604020202020204" pitchFamily="34" charset="0"/>
              </a:rPr>
              <a:t> of additional parties that may be added</a:t>
            </a:r>
          </a:p>
          <a:p>
            <a:pPr marL="1030288" lvl="1" indent="-287338">
              <a:lnSpc>
                <a:spcPct val="120000"/>
              </a:lnSpc>
              <a:buFont typeface="Courier New" panose="020B0604020202020204" pitchFamily="34" charset="0"/>
              <a:buChar char="o"/>
            </a:pPr>
            <a:r>
              <a:rPr lang="en-US" sz="2700" dirty="0">
                <a:solidFill>
                  <a:srgbClr val="000000"/>
                </a:solidFill>
                <a:latin typeface="Arial" panose="020B0604020202020204" pitchFamily="34" charset="0"/>
                <a:cs typeface="Arial" panose="020B0604020202020204" pitchFamily="34" charset="0"/>
              </a:rPr>
              <a:t>Requiring permission to join your contract</a:t>
            </a:r>
          </a:p>
          <a:p>
            <a:pPr marL="514350" indent="-514350">
              <a:buAutoNum type="arabicPeriod"/>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0388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96F83-046D-8C79-9D21-197253425C22}"/>
              </a:ext>
            </a:extLst>
          </p:cNvPr>
          <p:cNvSpPr>
            <a:spLocks noGrp="1"/>
          </p:cNvSpPr>
          <p:nvPr>
            <p:ph type="title"/>
          </p:nvPr>
        </p:nvSpPr>
        <p:spPr/>
        <p:txBody>
          <a:bodyPr>
            <a:normAutofit fontScale="90000"/>
          </a:bodyPr>
          <a:lstStyle/>
          <a:p>
            <a:r>
              <a:rPr lang="en-US" dirty="0">
                <a:solidFill>
                  <a:schemeClr val="tx1">
                    <a:lumMod val="50000"/>
                  </a:schemeClr>
                </a:solidFill>
                <a:latin typeface="Arial" panose="020B0604020202020204" pitchFamily="34" charset="0"/>
                <a:cs typeface="Arial" panose="020B0604020202020204" pitchFamily="34" charset="0"/>
              </a:rPr>
              <a:t>Steps for the SFA Originating the Contract (2)</a:t>
            </a:r>
            <a:endParaRPr lang="es-US" dirty="0">
              <a:solidFill>
                <a:schemeClr val="tx1">
                  <a:lumMod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469B823-B07C-44E6-E3AD-7827D7BDE887}"/>
              </a:ext>
            </a:extLst>
          </p:cNvPr>
          <p:cNvSpPr>
            <a:spLocks noGrp="1"/>
          </p:cNvSpPr>
          <p:nvPr>
            <p:ph idx="1"/>
          </p:nvPr>
        </p:nvSpPr>
        <p:spPr/>
        <p:txBody>
          <a:bodyPr vert="horz" lIns="91440" tIns="45720" rIns="91440" bIns="45720" rtlCol="0" anchor="t">
            <a:normAutofit/>
          </a:bodyPr>
          <a:lstStyle/>
          <a:p>
            <a:pPr marL="514350" indent="-514350" fontAlgn="base">
              <a:spcBef>
                <a:spcPts val="1200"/>
              </a:spcBef>
              <a:spcAft>
                <a:spcPts val="1200"/>
              </a:spcAft>
              <a:buFont typeface="+mj-lt"/>
              <a:buAutoNum type="arabicPeriod" startAt="3"/>
            </a:pPr>
            <a:r>
              <a:rPr lang="en-US" dirty="0">
                <a:solidFill>
                  <a:srgbClr val="000000"/>
                </a:solidFill>
                <a:latin typeface="Arial" panose="020B0604020202020204" pitchFamily="34" charset="0"/>
                <a:cs typeface="Arial" panose="020B0604020202020204" pitchFamily="34" charset="0"/>
              </a:rPr>
              <a:t>Keep all procurement records, including solicitation   documents, evaluation criteria, scoring sheets,              executed contract and any amendments. </a:t>
            </a:r>
          </a:p>
          <a:p>
            <a:pPr marL="514350" indent="-514350" fontAlgn="base">
              <a:spcBef>
                <a:spcPts val="1200"/>
              </a:spcBef>
              <a:spcAft>
                <a:spcPts val="1200"/>
              </a:spcAft>
              <a:buFont typeface="+mj-lt"/>
              <a:buAutoNum type="arabicPeriod" startAt="3"/>
            </a:pPr>
            <a:r>
              <a:rPr lang="en-US" dirty="0">
                <a:solidFill>
                  <a:srgbClr val="000000"/>
                </a:solidFill>
                <a:latin typeface="Arial" panose="020B0604020202020204" pitchFamily="34" charset="0"/>
                <a:cs typeface="Arial" panose="020B0604020202020204" pitchFamily="34" charset="0"/>
              </a:rPr>
              <a:t>Properly manage the contract in accordance with   federal, state and local procurement regulations for the duration of the contract. </a:t>
            </a:r>
          </a:p>
          <a:p>
            <a:pPr>
              <a:buAutoNum type="arabicPeriod" startAt="3"/>
            </a:pPr>
            <a:endParaRPr lang="es-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6136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63C0E-334E-B2E2-AA53-81708EECB78C}"/>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Steps for SFAs Wanting to Piggyback onto a Contract (1)</a:t>
            </a:r>
          </a:p>
        </p:txBody>
      </p:sp>
      <p:sp>
        <p:nvSpPr>
          <p:cNvPr id="3" name="Content Placeholder 2">
            <a:extLst>
              <a:ext uri="{FF2B5EF4-FFF2-40B4-BE49-F238E27FC236}">
                <a16:creationId xmlns:a16="http://schemas.microsoft.com/office/drawing/2014/main" id="{0422819A-744F-3FB6-3D8D-807E4D4B9BA6}"/>
              </a:ext>
            </a:extLst>
          </p:cNvPr>
          <p:cNvSpPr>
            <a:spLocks noGrp="1"/>
          </p:cNvSpPr>
          <p:nvPr>
            <p:ph idx="1"/>
          </p:nvPr>
        </p:nvSpPr>
        <p:spPr/>
        <p:txBody>
          <a:bodyPr/>
          <a:lstStyle/>
          <a:p>
            <a:pPr marL="457200" indent="-457200">
              <a:spcBef>
                <a:spcPts val="1200"/>
              </a:spcBef>
              <a:spcAft>
                <a:spcPts val="1200"/>
              </a:spcAft>
              <a:buAutoNum type="arabicPeriod"/>
            </a:pPr>
            <a:r>
              <a:rPr lang="en-US" dirty="0">
                <a:solidFill>
                  <a:srgbClr val="000000"/>
                </a:solidFill>
                <a:latin typeface="Arial" panose="020B0604020202020204" pitchFamily="34" charset="0"/>
                <a:cs typeface="Arial" panose="020B0604020202020204" pitchFamily="34" charset="0"/>
              </a:rPr>
              <a:t>Make sure the original solicitation and contract include a clear piggyback clause (obtain, discuss, reach out to the SFA).</a:t>
            </a:r>
          </a:p>
          <a:p>
            <a:pPr marL="457200" indent="-457200">
              <a:spcBef>
                <a:spcPts val="1200"/>
              </a:spcBef>
              <a:spcAft>
                <a:spcPts val="1200"/>
              </a:spcAft>
              <a:buAutoNum type="arabicPeriod"/>
            </a:pPr>
            <a:r>
              <a:rPr lang="en-US" dirty="0">
                <a:solidFill>
                  <a:srgbClr val="000000"/>
                </a:solidFill>
                <a:latin typeface="Arial" panose="020B0604020202020204" pitchFamily="34" charset="0"/>
                <a:cs typeface="Arial" panose="020B0604020202020204" pitchFamily="34" charset="0"/>
              </a:rPr>
              <a:t>Confirm if there are any specific limitations (e.g., dollar value or the number of additional parties that may be added) and make sure joining the contract will not create a material change.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892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15EB5-245C-AB34-E54E-5BE080A972D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Town</a:t>
            </a:r>
            <a:r>
              <a:rPr lang="en-US" dirty="0"/>
              <a:t> Hall at a Glance</a:t>
            </a:r>
          </a:p>
        </p:txBody>
      </p:sp>
      <p:sp>
        <p:nvSpPr>
          <p:cNvPr id="4" name="Content Placeholder 3">
            <a:extLst>
              <a:ext uri="{FF2B5EF4-FFF2-40B4-BE49-F238E27FC236}">
                <a16:creationId xmlns:a16="http://schemas.microsoft.com/office/drawing/2014/main" id="{3BF9B83D-2787-5EE1-6D76-6B604A16E292}"/>
              </a:ext>
            </a:extLst>
          </p:cNvPr>
          <p:cNvSpPr>
            <a:spLocks noGrp="1"/>
          </p:cNvSpPr>
          <p:nvPr>
            <p:ph sz="half" idx="1"/>
          </p:nvPr>
        </p:nvSpPr>
        <p:spPr>
          <a:xfrm>
            <a:off x="1042878" y="1973579"/>
            <a:ext cx="7131957" cy="4055293"/>
          </a:xfrm>
        </p:spPr>
        <p:txBody>
          <a:bodyPr vert="horz" lIns="91440" tIns="45720" rIns="91440" bIns="45720" rtlCol="0" anchor="t">
            <a:normAutofit/>
          </a:bodyPr>
          <a:lstStyle/>
          <a:p>
            <a:r>
              <a:rPr lang="en-US" dirty="0"/>
              <a:t>District Spotlights </a:t>
            </a:r>
          </a:p>
          <a:p>
            <a:r>
              <a:rPr lang="en-US" dirty="0">
                <a:latin typeface="Arial" panose="020B0604020202020204" pitchFamily="34" charset="0"/>
                <a:cs typeface="Arial" panose="020B0604020202020204" pitchFamily="34" charset="0"/>
              </a:rPr>
              <a:t>Standardized</a:t>
            </a:r>
            <a:r>
              <a:rPr lang="en-US" dirty="0"/>
              <a:t> Recipes</a:t>
            </a:r>
            <a:endParaRPr lang="en-US" dirty="0">
              <a:cs typeface="Arial"/>
            </a:endParaRPr>
          </a:p>
          <a:p>
            <a:pPr>
              <a:lnSpc>
                <a:spcPct val="100000"/>
              </a:lnSpc>
              <a:spcBef>
                <a:spcPts val="800"/>
              </a:spcBef>
              <a:spcAft>
                <a:spcPts val="800"/>
              </a:spcAft>
            </a:pPr>
            <a:r>
              <a:rPr lang="en-US" dirty="0"/>
              <a:t>Federal &amp; State Updates</a:t>
            </a:r>
            <a:endParaRPr lang="en-US" dirty="0">
              <a:cs typeface="Arial"/>
            </a:endParaRPr>
          </a:p>
          <a:p>
            <a:pPr>
              <a:lnSpc>
                <a:spcPct val="100000"/>
              </a:lnSpc>
              <a:spcBef>
                <a:spcPts val="800"/>
              </a:spcBef>
              <a:spcAft>
                <a:spcPts val="800"/>
              </a:spcAft>
            </a:pPr>
            <a:r>
              <a:rPr lang="en-US" dirty="0"/>
              <a:t>Operational Reminders</a:t>
            </a:r>
            <a:endParaRPr lang="en-US" dirty="0">
              <a:cs typeface="Arial"/>
            </a:endParaRPr>
          </a:p>
          <a:p>
            <a:pPr>
              <a:lnSpc>
                <a:spcPct val="100000"/>
              </a:lnSpc>
              <a:spcBef>
                <a:spcPts val="800"/>
              </a:spcBef>
              <a:spcAft>
                <a:spcPts val="800"/>
              </a:spcAft>
            </a:pPr>
            <a:r>
              <a:rPr lang="en-US" dirty="0"/>
              <a:t>Resources &amp; Other Announcements</a:t>
            </a:r>
            <a:endParaRPr lang="en-US" dirty="0">
              <a:cs typeface="Arial"/>
            </a:endParaRPr>
          </a:p>
          <a:p>
            <a:endParaRPr lang="en-US" dirty="0"/>
          </a:p>
        </p:txBody>
      </p:sp>
      <p:pic>
        <p:nvPicPr>
          <p:cNvPr id="7" name="Content Placeholder 6">
            <a:extLst>
              <a:ext uri="{FF2B5EF4-FFF2-40B4-BE49-F238E27FC236}">
                <a16:creationId xmlns:a16="http://schemas.microsoft.com/office/drawing/2014/main" id="{C498BB17-C210-2EE3-15B4-E1623146A941}"/>
              </a:ext>
              <a:ext uri="{C183D7F6-B498-43B3-948B-1728B52AA6E4}">
                <adec:decorative xmlns:adec="http://schemas.microsoft.com/office/drawing/2017/decorative" val="1"/>
              </a:ext>
            </a:extLst>
          </p:cNvPr>
          <p:cNvPicPr>
            <a:picLocks noGrp="1" noChangeAspect="1"/>
          </p:cNvPicPr>
          <p:nvPr>
            <p:ph sz="half" idx="13"/>
          </p:nvPr>
        </p:nvPicPr>
        <p:blipFill>
          <a:blip r:embed="rId3"/>
          <a:stretch>
            <a:fillRect/>
          </a:stretch>
        </p:blipFill>
        <p:spPr>
          <a:xfrm>
            <a:off x="8414692" y="1825625"/>
            <a:ext cx="2709451" cy="4064176"/>
          </a:xfrm>
        </p:spPr>
      </p:pic>
    </p:spTree>
    <p:extLst>
      <p:ext uri="{BB962C8B-B14F-4D97-AF65-F5344CB8AC3E}">
        <p14:creationId xmlns:p14="http://schemas.microsoft.com/office/powerpoint/2010/main" val="1078680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A43C-EE67-706F-89F8-AB80741E0381}"/>
              </a:ext>
            </a:extLst>
          </p:cNvPr>
          <p:cNvSpPr>
            <a:spLocks noGrp="1"/>
          </p:cNvSpPr>
          <p:nvPr>
            <p:ph type="title"/>
          </p:nvPr>
        </p:nvSpPr>
        <p:spPr>
          <a:xfrm>
            <a:off x="838200" y="669471"/>
            <a:ext cx="10515600" cy="990600"/>
          </a:xfrm>
        </p:spPr>
        <p:txBody>
          <a:bodyPr>
            <a:normAutofit fontScale="90000"/>
          </a:bodyPr>
          <a:lstStyle/>
          <a:p>
            <a:r>
              <a:rPr lang="en-US" dirty="0">
                <a:latin typeface="Arial" panose="020B0604020202020204" pitchFamily="34" charset="0"/>
                <a:cs typeface="Arial" panose="020B0604020202020204" pitchFamily="34" charset="0"/>
              </a:rPr>
              <a:t>Steps for SFAs Wanting to Piggyback onto a Contract (2)</a:t>
            </a:r>
          </a:p>
        </p:txBody>
      </p:sp>
      <p:sp>
        <p:nvSpPr>
          <p:cNvPr id="3" name="Content Placeholder 2">
            <a:extLst>
              <a:ext uri="{FF2B5EF4-FFF2-40B4-BE49-F238E27FC236}">
                <a16:creationId xmlns:a16="http://schemas.microsoft.com/office/drawing/2014/main" id="{BD5408BE-83A7-325F-2E71-1985A0B15A68}"/>
              </a:ext>
            </a:extLst>
          </p:cNvPr>
          <p:cNvSpPr>
            <a:spLocks noGrp="1"/>
          </p:cNvSpPr>
          <p:nvPr>
            <p:ph idx="1"/>
          </p:nvPr>
        </p:nvSpPr>
        <p:spPr>
          <a:xfrm>
            <a:off x="838200" y="1809296"/>
            <a:ext cx="10515600" cy="4035421"/>
          </a:xfrm>
        </p:spPr>
        <p:txBody>
          <a:bodyPr/>
          <a:lstStyle/>
          <a:p>
            <a:r>
              <a:rPr lang="en-US" dirty="0">
                <a:latin typeface="Arial" panose="020B0604020202020204" pitchFamily="34" charset="0"/>
                <a:cs typeface="Arial" panose="020B0604020202020204" pitchFamily="34" charset="0"/>
              </a:rPr>
              <a:t>Review to ensure the contract was properly procured in compliance with federal, state, and local procurement regulations (keep records on-file).</a:t>
            </a:r>
          </a:p>
          <a:p>
            <a:r>
              <a:rPr lang="en-US" dirty="0">
                <a:latin typeface="Arial" panose="020B0604020202020204" pitchFamily="34" charset="0"/>
                <a:cs typeface="Arial" panose="020B0604020202020204" pitchFamily="34" charset="0"/>
              </a:rPr>
              <a:t>Periodic check-in on the original contract for any changes or amendments.</a:t>
            </a:r>
          </a:p>
          <a:p>
            <a:r>
              <a:rPr lang="en-US" dirty="0">
                <a:latin typeface="Arial" panose="020B0604020202020204" pitchFamily="34" charset="0"/>
                <a:cs typeface="Arial" panose="020B0604020202020204" pitchFamily="34" charset="0"/>
              </a:rPr>
              <a:t>Monitor vendor performance in accordance with terms and conditions of the original contract.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93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5295-A448-DB78-68C0-10F9AEB35FFD}"/>
              </a:ext>
            </a:extLst>
          </p:cNvPr>
          <p:cNvSpPr>
            <a:spLocks noGrp="1"/>
          </p:cNvSpPr>
          <p:nvPr>
            <p:ph type="title"/>
          </p:nvPr>
        </p:nvSpPr>
        <p:spPr/>
        <p:txBody>
          <a:bodyPr/>
          <a:lstStyle/>
          <a:p>
            <a:r>
              <a:rPr lang="es-US">
                <a:latin typeface="Arial" panose="020B0604020202020204" pitchFamily="34" charset="0"/>
                <a:cs typeface="Arial" panose="020B0604020202020204" pitchFamily="34" charset="0"/>
              </a:rPr>
              <a:t>Procurement Training and Resources</a:t>
            </a:r>
          </a:p>
        </p:txBody>
      </p:sp>
      <p:sp>
        <p:nvSpPr>
          <p:cNvPr id="3" name="Content Placeholder 2">
            <a:extLst>
              <a:ext uri="{FF2B5EF4-FFF2-40B4-BE49-F238E27FC236}">
                <a16:creationId xmlns:a16="http://schemas.microsoft.com/office/drawing/2014/main" id="{7F35B72A-73EB-D0F0-67B5-C73666A4E532}"/>
              </a:ext>
            </a:extLst>
          </p:cNvPr>
          <p:cNvSpPr>
            <a:spLocks noGrp="1"/>
          </p:cNvSpPr>
          <p:nvPr>
            <p:ph sz="half" idx="1"/>
          </p:nvPr>
        </p:nvSpPr>
        <p:spPr>
          <a:xfrm>
            <a:off x="838200" y="1854380"/>
            <a:ext cx="8013938" cy="4519123"/>
          </a:xfrm>
        </p:spPr>
        <p:txBody>
          <a:bodyPr vert="horz" lIns="91440" tIns="45720" rIns="91440" bIns="45720" rtlCol="0" anchor="t">
            <a:noAutofit/>
          </a:bodyPr>
          <a:lstStyle/>
          <a:p>
            <a:pPr>
              <a:spcBef>
                <a:spcPts val="1200"/>
              </a:spcBef>
              <a:spcAft>
                <a:spcPts val="1200"/>
              </a:spcAft>
            </a:pPr>
            <a:r>
              <a:rPr lang="en-US" sz="2400" dirty="0">
                <a:latin typeface="Arial" panose="020B0604020202020204" pitchFamily="34" charset="0"/>
                <a:cs typeface="Arial" panose="020B0604020202020204" pitchFamily="34" charset="0"/>
              </a:rPr>
              <a:t>Check out the CDE Course Catalog.</a:t>
            </a:r>
          </a:p>
          <a:p>
            <a:pPr>
              <a:spcBef>
                <a:spcPts val="1200"/>
              </a:spcBef>
              <a:spcAft>
                <a:spcPts val="1200"/>
              </a:spcAft>
            </a:pPr>
            <a:r>
              <a:rPr lang="en-US" sz="2400" dirty="0">
                <a:latin typeface="Arial" panose="020B0604020202020204" pitchFamily="34" charset="0"/>
                <a:cs typeface="Arial" panose="020B0604020202020204" pitchFamily="34" charset="0"/>
              </a:rPr>
              <a:t>Explore Child Nutrition Information and Payment (CNIPS) Download Forms.</a:t>
            </a:r>
          </a:p>
          <a:p>
            <a:pPr>
              <a:spcBef>
                <a:spcPts val="1200"/>
              </a:spcBef>
              <a:spcAft>
                <a:spcPts val="1200"/>
              </a:spcAft>
            </a:pPr>
            <a:r>
              <a:rPr lang="en-US" sz="2400" dirty="0">
                <a:latin typeface="Arial" panose="020B0604020202020204" pitchFamily="34" charset="0"/>
                <a:cs typeface="Arial" panose="020B0604020202020204" pitchFamily="34" charset="0"/>
              </a:rPr>
              <a:t>Visit the Procurement in Child Nutrition Programs webpage at </a:t>
            </a:r>
            <a:r>
              <a:rPr lang="en-US" sz="2400" dirty="0">
                <a:solidFill>
                  <a:srgbClr val="0563C1"/>
                </a:solidFill>
                <a:latin typeface="Arial" panose="020B0604020202020204" pitchFamily="34" charset="0"/>
                <a:cs typeface="Arial" panose="020B0604020202020204" pitchFamily="34" charset="0"/>
                <a:hlinkClick r:id="rId3" tooltip="California Department of Education Procurement in Child Nutrition Programs">
                  <a:extLst>
                    <a:ext uri="{A12FA001-AC4F-418D-AE19-62706E023703}">
                      <ahyp:hlinkClr xmlns:ahyp="http://schemas.microsoft.com/office/drawing/2018/hyperlinkcolor" val="tx"/>
                    </a:ext>
                  </a:extLst>
                </a:hlinkClick>
              </a:rPr>
              <a:t>https://www.cde.ca.gov/ls/nu/pr/</a:t>
            </a:r>
            <a:r>
              <a:rPr lang="en-US" sz="2400" dirty="0">
                <a:latin typeface="Arial" panose="020B0604020202020204" pitchFamily="34" charset="0"/>
                <a:cs typeface="Arial" panose="020B0604020202020204" pitchFamily="34" charset="0"/>
              </a:rPr>
              <a:t>.</a:t>
            </a:r>
            <a:r>
              <a:rPr lang="en-US" sz="2400" dirty="0">
                <a:solidFill>
                  <a:srgbClr val="0563C1"/>
                </a:solidFill>
                <a:latin typeface="Arial" panose="020B0604020202020204" pitchFamily="34" charset="0"/>
                <a:cs typeface="Arial" panose="020B0604020202020204" pitchFamily="34" charset="0"/>
              </a:rPr>
              <a:t> </a:t>
            </a:r>
          </a:p>
          <a:p>
            <a:pPr>
              <a:spcBef>
                <a:spcPts val="1200"/>
              </a:spcBef>
              <a:spcAft>
                <a:spcPts val="1200"/>
              </a:spcAft>
            </a:pPr>
            <a:r>
              <a:rPr lang="en-US" sz="2400" dirty="0">
                <a:latin typeface="Arial" panose="020B0604020202020204" pitchFamily="34" charset="0"/>
                <a:cs typeface="Arial" panose="020B0604020202020204" pitchFamily="34" charset="0"/>
              </a:rPr>
              <a:t>Future procurement training at this year’s California School Nutrition Association conference! </a:t>
            </a:r>
          </a:p>
          <a:p>
            <a:pPr>
              <a:spcBef>
                <a:spcPts val="1200"/>
              </a:spcBef>
              <a:spcAft>
                <a:spcPts val="1200"/>
              </a:spcAft>
            </a:pPr>
            <a:r>
              <a:rPr lang="en-US" sz="2400" dirty="0">
                <a:latin typeface="Arial" panose="020B0604020202020204" pitchFamily="34" charset="0"/>
                <a:cs typeface="Arial" panose="020B0604020202020204" pitchFamily="34" charset="0"/>
              </a:rPr>
              <a:t>Questions email </a:t>
            </a:r>
            <a:r>
              <a:rPr lang="en-US" sz="2400" dirty="0">
                <a:solidFill>
                  <a:srgbClr val="0563C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NSDProcurementReview@cde.ca.gov</a:t>
            </a:r>
            <a:r>
              <a:rPr lang="en-US" sz="2400" dirty="0">
                <a:latin typeface="Arial" panose="020B0604020202020204" pitchFamily="34" charset="0"/>
                <a:cs typeface="Arial" panose="020B0604020202020204" pitchFamily="34" charset="0"/>
              </a:rPr>
              <a:t>.</a:t>
            </a:r>
            <a:r>
              <a:rPr lang="en-US" sz="2400" dirty="0">
                <a:solidFill>
                  <a:srgbClr val="0563C1"/>
                </a:solidFill>
                <a:latin typeface="Arial" panose="020B0604020202020204" pitchFamily="34" charset="0"/>
                <a:cs typeface="Arial" panose="020B0604020202020204" pitchFamily="34" charset="0"/>
              </a:rPr>
              <a:t> </a:t>
            </a:r>
          </a:p>
          <a:p>
            <a:endParaRPr lang="es-US"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2CCCD98B-922A-23D1-84D6-87CACA13F3E5}"/>
              </a:ext>
              <a:ext uri="{C183D7F6-B498-43B3-948B-1728B52AA6E4}">
                <adec:decorative xmlns:adec="http://schemas.microsoft.com/office/drawing/2017/decorative" val="1"/>
              </a:ext>
            </a:extLst>
          </p:cNvPr>
          <p:cNvPicPr>
            <a:picLocks noGrp="1" noChangeAspect="1"/>
          </p:cNvPicPr>
          <p:nvPr>
            <p:ph sz="half" idx="13"/>
          </p:nvPr>
        </p:nvPicPr>
        <p:blipFill>
          <a:blip r:embed="rId5"/>
          <a:stretch>
            <a:fillRect/>
          </a:stretch>
        </p:blipFill>
        <p:spPr>
          <a:xfrm>
            <a:off x="8858223" y="1854380"/>
            <a:ext cx="2685029" cy="4035422"/>
          </a:xfrm>
        </p:spPr>
      </p:pic>
    </p:spTree>
    <p:extLst>
      <p:ext uri="{BB962C8B-B14F-4D97-AF65-F5344CB8AC3E}">
        <p14:creationId xmlns:p14="http://schemas.microsoft.com/office/powerpoint/2010/main" val="1437192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170DB6-7078-2F2C-AE3A-401A3DB7A680}"/>
              </a:ext>
            </a:extLst>
          </p:cNvPr>
          <p:cNvSpPr>
            <a:spLocks noGrp="1"/>
          </p:cNvSpPr>
          <p:nvPr>
            <p:ph type="title"/>
          </p:nvPr>
        </p:nvSpPr>
        <p:spPr/>
        <p:txBody>
          <a:bodyPr/>
          <a:lstStyle/>
          <a:p>
            <a:r>
              <a:rPr lang="en-US" dirty="0">
                <a:solidFill>
                  <a:schemeClr val="tx1">
                    <a:lumMod val="50000"/>
                  </a:schemeClr>
                </a:solidFill>
                <a:latin typeface="Arial" panose="020B0604020202020204" pitchFamily="34" charset="0"/>
                <a:cs typeface="Arial" panose="020B0604020202020204" pitchFamily="34" charset="0"/>
              </a:rPr>
              <a:t>Buy American: New Threshold</a:t>
            </a:r>
            <a:endParaRPr lang="en-US"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10D7C464-7459-D662-16E7-68D866B51D66}"/>
              </a:ext>
            </a:extLst>
          </p:cNvPr>
          <p:cNvSpPr>
            <a:spLocks noGrp="1"/>
          </p:cNvSpPr>
          <p:nvPr>
            <p:ph sz="half" idx="2"/>
          </p:nvPr>
        </p:nvSpPr>
        <p:spPr>
          <a:xfrm>
            <a:off x="839787" y="1828804"/>
            <a:ext cx="11129299" cy="1539406"/>
          </a:xfrm>
        </p:spPr>
        <p:txBody>
          <a:bodyPr>
            <a:noAutofit/>
          </a:bodyPr>
          <a:lstStyle/>
          <a:p>
            <a:r>
              <a:rPr lang="en-US" sz="2400" dirty="0">
                <a:latin typeface="Arial" panose="020B0604020202020204" pitchFamily="34" charset="0"/>
                <a:cs typeface="Arial" panose="020B0604020202020204" pitchFamily="34" charset="0"/>
              </a:rPr>
              <a:t>Non-domestic food purchases cannot exceed </a:t>
            </a:r>
            <a:r>
              <a:rPr lang="en-US" sz="2400" b="1" dirty="0">
                <a:latin typeface="Arial" panose="020B0604020202020204" pitchFamily="34" charset="0"/>
                <a:cs typeface="Arial" panose="020B0604020202020204" pitchFamily="34" charset="0"/>
              </a:rPr>
              <a:t>10 percent </a:t>
            </a:r>
            <a:r>
              <a:rPr lang="en-US" sz="2400" dirty="0">
                <a:latin typeface="Arial" panose="020B0604020202020204" pitchFamily="34" charset="0"/>
                <a:cs typeface="Arial" panose="020B0604020202020204" pitchFamily="34" charset="0"/>
              </a:rPr>
              <a:t>of total food purchases*.</a:t>
            </a:r>
            <a:r>
              <a:rPr lang="en-US" sz="2400" strike="sngStrike"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Exceptions must be counted towards the 10 percent cap of non-domestic purchases.</a:t>
            </a:r>
            <a:endParaRPr lang="en-US" sz="2400" b="1" dirty="0">
              <a:latin typeface="Arial" panose="020B0604020202020204" pitchFamily="34" charset="0"/>
              <a:cs typeface="Arial" panose="020B0604020202020204" pitchFamily="34" charset="0"/>
            </a:endParaRPr>
          </a:p>
        </p:txBody>
      </p:sp>
      <p:pic>
        <p:nvPicPr>
          <p:cNvPr id="12" name="Content Placeholder 11" descr="Buy American New Threshold caps by  School Year (SY) 25-26 is 10%; SY 28-31 8% and 2031-32 SY 5%.">
            <a:extLst>
              <a:ext uri="{FF2B5EF4-FFF2-40B4-BE49-F238E27FC236}">
                <a16:creationId xmlns:a16="http://schemas.microsoft.com/office/drawing/2014/main" id="{FAFF3E0C-BC45-C93E-BB6E-CC0B86369EE4}"/>
              </a:ext>
            </a:extLst>
          </p:cNvPr>
          <p:cNvPicPr>
            <a:picLocks noGrp="1" noChangeAspect="1"/>
          </p:cNvPicPr>
          <p:nvPr>
            <p:ph sz="half" idx="14"/>
          </p:nvPr>
        </p:nvPicPr>
        <p:blipFill>
          <a:blip r:embed="rId2"/>
          <a:stretch>
            <a:fillRect/>
          </a:stretch>
        </p:blipFill>
        <p:spPr>
          <a:xfrm>
            <a:off x="1884165" y="3637345"/>
            <a:ext cx="8423670" cy="1858161"/>
          </a:xfrm>
        </p:spPr>
      </p:pic>
      <p:sp>
        <p:nvSpPr>
          <p:cNvPr id="7" name="Content Placeholder 6">
            <a:extLst>
              <a:ext uri="{FF2B5EF4-FFF2-40B4-BE49-F238E27FC236}">
                <a16:creationId xmlns:a16="http://schemas.microsoft.com/office/drawing/2014/main" id="{2D7B3412-DD84-11AE-AB7C-C329B7418AC5}"/>
              </a:ext>
            </a:extLst>
          </p:cNvPr>
          <p:cNvSpPr>
            <a:spLocks noGrp="1"/>
          </p:cNvSpPr>
          <p:nvPr>
            <p:ph sz="half" idx="16"/>
          </p:nvPr>
        </p:nvSpPr>
        <p:spPr>
          <a:xfrm>
            <a:off x="1151866" y="5579309"/>
            <a:ext cx="10505140" cy="835758"/>
          </a:xfrm>
        </p:spPr>
        <p:txBody>
          <a:bodyPr>
            <a:normAutofit fontScale="92500" lnSpcReduction="20000"/>
          </a:bodyPr>
          <a:lstStyle/>
          <a:p>
            <a:pPr marL="0" indent="0">
              <a:buNone/>
            </a:pPr>
            <a:r>
              <a:rPr lang="en-US" sz="2600" dirty="0">
                <a:latin typeface="Arial" panose="020B0604020202020204" pitchFamily="34" charset="0"/>
                <a:cs typeface="Arial" panose="020B0604020202020204" pitchFamily="34" charset="0"/>
              </a:rPr>
              <a:t>*U.S. Department of Agriculture (USDA) Foods are not included in these calculations or the cap.</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241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DF53D-1D4C-E1E2-8867-F4E85F03A4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3C968-5E5A-5FD0-C532-CD55C9F6E98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Buy American Exceptions </a:t>
            </a:r>
            <a:endParaRPr lang="en-US" strike="sngStrike"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E2790F2-4F8B-11EF-E95F-2002841F143F}"/>
              </a:ext>
            </a:extLst>
          </p:cNvPr>
          <p:cNvSpPr>
            <a:spLocks noGrp="1"/>
          </p:cNvSpPr>
          <p:nvPr>
            <p:ph idx="1"/>
          </p:nvPr>
        </p:nvSpPr>
        <p:spPr>
          <a:xfrm>
            <a:off x="838200" y="1832187"/>
            <a:ext cx="10762398" cy="4041391"/>
          </a:xfrm>
        </p:spPr>
        <p:txBody>
          <a:bodyPr vert="horz" lIns="91440" tIns="45720" rIns="91440" bIns="45720" rtlCol="0" anchor="t">
            <a:noAutofit/>
          </a:bodyPr>
          <a:lstStyle/>
          <a:p>
            <a:pPr marL="0" indent="0">
              <a:buNone/>
            </a:pPr>
            <a:r>
              <a:rPr lang="en-US" sz="2400" dirty="0">
                <a:latin typeface="Arial" panose="020B0604020202020204" pitchFamily="34" charset="0"/>
                <a:cs typeface="Arial" panose="020B0604020202020204" pitchFamily="34" charset="0"/>
              </a:rPr>
              <a:t>Limited exceptions:</a:t>
            </a:r>
          </a:p>
          <a:p>
            <a:pPr marL="914400" lvl="1" indent="-457200">
              <a:buAutoNum type="arabicPeriod"/>
            </a:pPr>
            <a:r>
              <a:rPr lang="en-US" sz="2400" b="0" i="0" dirty="0">
                <a:solidFill>
                  <a:srgbClr val="000000"/>
                </a:solidFill>
                <a:effectLst/>
                <a:latin typeface="Arial" panose="020B0604020202020204" pitchFamily="34" charset="0"/>
                <a:cs typeface="Arial" panose="020B0604020202020204" pitchFamily="34" charset="0"/>
              </a:rPr>
              <a:t>The product is listed on the </a:t>
            </a:r>
            <a:r>
              <a:rPr lang="en-US" sz="2400" b="0" i="1" dirty="0">
                <a:solidFill>
                  <a:srgbClr val="000000"/>
                </a:solidFill>
                <a:effectLst/>
                <a:latin typeface="Arial" panose="020B0604020202020204" pitchFamily="34" charset="0"/>
                <a:cs typeface="Arial" panose="020B0604020202020204" pitchFamily="34" charset="0"/>
              </a:rPr>
              <a:t>Federal Acquisition Regulations (FAR) </a:t>
            </a:r>
            <a:r>
              <a:rPr lang="en-US" sz="2400" b="0" i="1" dirty="0" err="1">
                <a:solidFill>
                  <a:srgbClr val="000000"/>
                </a:solidFill>
                <a:effectLst/>
                <a:latin typeface="Arial" panose="020B0604020202020204" pitchFamily="34" charset="0"/>
                <a:cs typeface="Arial" panose="020B0604020202020204" pitchFamily="34" charset="0"/>
              </a:rPr>
              <a:t>Nonavailable</a:t>
            </a:r>
            <a:r>
              <a:rPr lang="en-US" sz="2400" b="0" i="1" dirty="0">
                <a:solidFill>
                  <a:srgbClr val="000000"/>
                </a:solidFill>
                <a:effectLst/>
                <a:latin typeface="Arial" panose="020B0604020202020204" pitchFamily="34" charset="0"/>
                <a:cs typeface="Arial" panose="020B0604020202020204" pitchFamily="34" charset="0"/>
              </a:rPr>
              <a:t> Articles </a:t>
            </a:r>
            <a:r>
              <a:rPr lang="en-US" sz="2400" b="0" dirty="0">
                <a:solidFill>
                  <a:srgbClr val="000000"/>
                </a:solidFill>
                <a:effectLst/>
                <a:latin typeface="Arial" panose="020B0604020202020204" pitchFamily="34" charset="0"/>
                <a:cs typeface="Arial" panose="020B0604020202020204" pitchFamily="34" charset="0"/>
              </a:rPr>
              <a:t>list. </a:t>
            </a:r>
          </a:p>
          <a:p>
            <a:pPr marL="914400" lvl="1" indent="-457200">
              <a:buAutoNum type="arabicPeriod"/>
            </a:pPr>
            <a:r>
              <a:rPr lang="en-US" sz="2400" i="0" dirty="0">
                <a:solidFill>
                  <a:srgbClr val="000000"/>
                </a:solidFill>
                <a:latin typeface="Arial" panose="020B0604020202020204" pitchFamily="34" charset="0"/>
                <a:cs typeface="Arial" panose="020B0604020202020204" pitchFamily="34" charset="0"/>
              </a:rPr>
              <a:t>The product i</a:t>
            </a:r>
            <a:r>
              <a:rPr lang="en-US" sz="2400" b="0" i="0" dirty="0">
                <a:solidFill>
                  <a:srgbClr val="000000"/>
                </a:solidFill>
                <a:effectLst/>
                <a:latin typeface="Arial" panose="020B0604020202020204" pitchFamily="34" charset="0"/>
                <a:cs typeface="Arial" panose="020B0604020202020204" pitchFamily="34" charset="0"/>
              </a:rPr>
              <a:t>s not produced or manufactured in the U.S. in sufficient and reasonably available quantities of a satisfactory quality.</a:t>
            </a:r>
            <a:r>
              <a:rPr lang="en-US" sz="2400" dirty="0">
                <a:solidFill>
                  <a:srgbClr val="000000"/>
                </a:solidFill>
                <a:latin typeface="Arial" panose="020B0604020202020204" pitchFamily="34" charset="0"/>
                <a:cs typeface="Arial" panose="020B0604020202020204" pitchFamily="34" charset="0"/>
              </a:rPr>
              <a:t> </a:t>
            </a:r>
            <a:endParaRPr lang="en-US" sz="2400" b="0" i="1" dirty="0">
              <a:solidFill>
                <a:srgbClr val="000000"/>
              </a:solidFill>
              <a:effectLst/>
              <a:latin typeface="Arial" panose="020B0604020202020204" pitchFamily="34" charset="0"/>
              <a:cs typeface="Arial" panose="020B0604020202020204" pitchFamily="34" charset="0"/>
            </a:endParaRPr>
          </a:p>
          <a:p>
            <a:pPr marL="914400" lvl="1" indent="-457200">
              <a:buAutoNum type="arabicPeriod"/>
            </a:pPr>
            <a:r>
              <a:rPr lang="en-US" sz="2400" b="0" i="0" dirty="0">
                <a:solidFill>
                  <a:srgbClr val="000000"/>
                </a:solidFill>
                <a:effectLst/>
                <a:latin typeface="Arial" panose="020B0604020202020204" pitchFamily="34" charset="0"/>
                <a:cs typeface="Arial" panose="020B0604020202020204" pitchFamily="34" charset="0"/>
              </a:rPr>
              <a:t>Competitive bids reveal the costs of a domestic product are significantly higher than the non-domestic product.</a:t>
            </a:r>
          </a:p>
          <a:p>
            <a:pPr marL="457200" lvl="1" indent="0">
              <a:buNone/>
            </a:pPr>
            <a:r>
              <a:rPr lang="en-US" sz="2400" dirty="0">
                <a:latin typeface="Arial" panose="020B0604020202020204" pitchFamily="34" charset="0"/>
                <a:cs typeface="Arial" panose="020B0604020202020204" pitchFamily="34" charset="0"/>
              </a:rPr>
              <a:t>Note: Purchases from these categories count towards the 10 percent cap.</a:t>
            </a:r>
          </a:p>
        </p:txBody>
      </p:sp>
    </p:spTree>
    <p:extLst>
      <p:ext uri="{BB962C8B-B14F-4D97-AF65-F5344CB8AC3E}">
        <p14:creationId xmlns:p14="http://schemas.microsoft.com/office/powerpoint/2010/main" val="2665962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C2A0B-C12F-A484-9135-4EE2E01C4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8E2A35-12D5-8E1A-7CFA-460A3FA5C1AC}"/>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Buy American Reporting (1)</a:t>
            </a:r>
            <a:endParaRPr lang="es-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645D9E0-0D18-4728-B872-0A33E4991227}"/>
              </a:ext>
            </a:extLst>
          </p:cNvPr>
          <p:cNvSpPr>
            <a:spLocks noGrp="1"/>
          </p:cNvSpPr>
          <p:nvPr>
            <p:ph idx="1"/>
          </p:nvPr>
        </p:nvSpPr>
        <p:spPr>
          <a:xfrm>
            <a:off x="606188" y="1798329"/>
            <a:ext cx="10515600" cy="4035421"/>
          </a:xfrm>
        </p:spPr>
        <p:txBody>
          <a:bodyPr vert="horz" lIns="91440" tIns="45720" rIns="91440" bIns="45720" rtlCol="0" anchor="t">
            <a:noAutofit/>
          </a:bodyPr>
          <a:lstStyle/>
          <a:p>
            <a:pPr marL="685800" indent="-457200"/>
            <a:r>
              <a:rPr lang="en-US" dirty="0">
                <a:solidFill>
                  <a:srgbClr val="000000"/>
                </a:solidFill>
                <a:latin typeface="Arial" panose="020B0604020202020204" pitchFamily="34" charset="0"/>
                <a:cs typeface="Arial" panose="020B0604020202020204" pitchFamily="34" charset="0"/>
              </a:rPr>
              <a:t>Exception: If the</a:t>
            </a:r>
            <a:r>
              <a:rPr lang="en-US" b="0" i="0" dirty="0">
                <a:solidFill>
                  <a:srgbClr val="000000"/>
                </a:solidFill>
                <a:effectLst/>
                <a:latin typeface="Arial" panose="020B0604020202020204" pitchFamily="34" charset="0"/>
                <a:cs typeface="Arial" panose="020B0604020202020204" pitchFamily="34" charset="0"/>
              </a:rPr>
              <a:t> product is listed on the </a:t>
            </a:r>
            <a:r>
              <a:rPr lang="en-US" b="0" i="1" dirty="0">
                <a:solidFill>
                  <a:srgbClr val="000000"/>
                </a:solidFill>
                <a:effectLst/>
                <a:latin typeface="Arial" panose="020B0604020202020204" pitchFamily="34" charset="0"/>
                <a:cs typeface="Arial" panose="020B0604020202020204" pitchFamily="34" charset="0"/>
              </a:rPr>
              <a:t>FAR </a:t>
            </a:r>
            <a:r>
              <a:rPr lang="en-US" b="0" i="1" dirty="0" err="1">
                <a:solidFill>
                  <a:srgbClr val="000000"/>
                </a:solidFill>
                <a:effectLst/>
                <a:latin typeface="Arial" panose="020B0604020202020204" pitchFamily="34" charset="0"/>
                <a:cs typeface="Arial" panose="020B0604020202020204" pitchFamily="34" charset="0"/>
              </a:rPr>
              <a:t>Nonavailable</a:t>
            </a:r>
            <a:r>
              <a:rPr lang="en-US" b="0" i="1" dirty="0">
                <a:solidFill>
                  <a:srgbClr val="000000"/>
                </a:solidFill>
                <a:effectLst/>
                <a:latin typeface="Arial" panose="020B0604020202020204" pitchFamily="34" charset="0"/>
                <a:cs typeface="Arial" panose="020B0604020202020204" pitchFamily="34" charset="0"/>
              </a:rPr>
              <a:t> Articles </a:t>
            </a:r>
            <a:r>
              <a:rPr lang="en-US" b="0" dirty="0">
                <a:solidFill>
                  <a:srgbClr val="000000"/>
                </a:solidFill>
                <a:effectLst/>
                <a:latin typeface="Arial" panose="020B0604020202020204" pitchFamily="34" charset="0"/>
                <a:cs typeface="Arial" panose="020B0604020202020204" pitchFamily="34" charset="0"/>
              </a:rPr>
              <a:t>list. </a:t>
            </a:r>
          </a:p>
          <a:p>
            <a:pPr marL="685800" indent="-457200"/>
            <a:r>
              <a:rPr lang="en-US" dirty="0">
                <a:solidFill>
                  <a:srgbClr val="000000"/>
                </a:solidFill>
                <a:latin typeface="Arial" panose="020B0604020202020204" pitchFamily="34" charset="0"/>
                <a:cs typeface="Arial" panose="020B0604020202020204" pitchFamily="34" charset="0"/>
              </a:rPr>
              <a:t>Documentation Requirements: No exception documentation required.</a:t>
            </a:r>
            <a:endParaRPr lang="en-US" b="1" dirty="0">
              <a:solidFill>
                <a:srgbClr val="162320"/>
              </a:solidFill>
              <a:latin typeface="Arial" panose="020B0604020202020204" pitchFamily="34" charset="0"/>
              <a:cs typeface="Arial" panose="020B0604020202020204" pitchFamily="34" charset="0"/>
            </a:endParaRPr>
          </a:p>
          <a:p>
            <a:pPr marL="685800" indent="-457200"/>
            <a:r>
              <a:rPr lang="en-US" dirty="0">
                <a:solidFill>
                  <a:srgbClr val="000000"/>
                </a:solidFill>
                <a:latin typeface="Arial" panose="020B0604020202020204" pitchFamily="34" charset="0"/>
                <a:cs typeface="Arial" panose="020B0604020202020204" pitchFamily="34" charset="0"/>
              </a:rPr>
              <a:t>Cap: Purchases count towards 10 percent cap.</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885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35EC3-8BFC-6786-C681-6D582DFC6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170CC-D5DF-1019-9A2F-7F83DF4BF854}"/>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Buy American Reporting (2) </a:t>
            </a:r>
            <a:endParaRPr lang="en-US" strike="sngStrike"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C76B9CE-8F38-8939-1EFD-8C8BE87C17C0}"/>
              </a:ext>
            </a:extLst>
          </p:cNvPr>
          <p:cNvSpPr>
            <a:spLocks noGrp="1"/>
          </p:cNvSpPr>
          <p:nvPr>
            <p:ph idx="1"/>
          </p:nvPr>
        </p:nvSpPr>
        <p:spPr>
          <a:xfrm>
            <a:off x="578892" y="1924865"/>
            <a:ext cx="10515600" cy="4247335"/>
          </a:xfrm>
        </p:spPr>
        <p:txBody>
          <a:bodyPr vert="horz" lIns="91440" tIns="45720" rIns="91440" bIns="45720" rtlCol="0" anchor="t">
            <a:noAutofit/>
          </a:bodyPr>
          <a:lstStyle/>
          <a:p>
            <a:pPr marL="685800" indent="-457200">
              <a:spcBef>
                <a:spcPts val="1200"/>
              </a:spcBef>
              <a:spcAft>
                <a:spcPts val="1200"/>
              </a:spcAft>
            </a:pPr>
            <a:r>
              <a:rPr lang="en-US" sz="2600" dirty="0">
                <a:solidFill>
                  <a:srgbClr val="000000"/>
                </a:solidFill>
                <a:latin typeface="Arial" panose="020B0604020202020204" pitchFamily="34" charset="0"/>
                <a:cs typeface="Arial" panose="020B0604020202020204" pitchFamily="34" charset="0"/>
              </a:rPr>
              <a:t>Exception: If the</a:t>
            </a:r>
            <a:r>
              <a:rPr lang="en-US" sz="2600" b="0" i="0" dirty="0">
                <a:solidFill>
                  <a:srgbClr val="000000"/>
                </a:solidFill>
                <a:effectLst/>
                <a:latin typeface="Arial" panose="020B0604020202020204" pitchFamily="34" charset="0"/>
                <a:cs typeface="Arial" panose="020B0604020202020204" pitchFamily="34" charset="0"/>
              </a:rPr>
              <a:t> product is not produced or m</a:t>
            </a:r>
            <a:r>
              <a:rPr lang="en-US" sz="2600" dirty="0">
                <a:solidFill>
                  <a:srgbClr val="000000"/>
                </a:solidFill>
                <a:latin typeface="Arial" panose="020B0604020202020204" pitchFamily="34" charset="0"/>
                <a:cs typeface="Arial" panose="020B0604020202020204" pitchFamily="34" charset="0"/>
              </a:rPr>
              <a:t>anufactured in the U.S. in sufficient and reasonably available quantitie</a:t>
            </a:r>
            <a:r>
              <a:rPr lang="en-US" sz="2600" b="0" i="0" dirty="0">
                <a:solidFill>
                  <a:srgbClr val="000000"/>
                </a:solidFill>
                <a:effectLst/>
                <a:latin typeface="Arial" panose="020B0604020202020204" pitchFamily="34" charset="0"/>
                <a:cs typeface="Arial" panose="020B0604020202020204" pitchFamily="34" charset="0"/>
              </a:rPr>
              <a:t>s of a satisfactory quality and </a:t>
            </a:r>
            <a:r>
              <a:rPr lang="en-US" sz="2600" dirty="0">
                <a:solidFill>
                  <a:srgbClr val="000000"/>
                </a:solidFill>
                <a:latin typeface="Arial" panose="020B0604020202020204" pitchFamily="34" charset="0"/>
                <a:cs typeface="Arial" panose="020B0604020202020204" pitchFamily="34" charset="0"/>
              </a:rPr>
              <a:t>the product is </a:t>
            </a:r>
            <a:r>
              <a:rPr lang="en-US" sz="2600" i="0" dirty="0">
                <a:solidFill>
                  <a:srgbClr val="000000"/>
                </a:solidFill>
                <a:effectLst/>
                <a:latin typeface="Arial" panose="020B0604020202020204" pitchFamily="34" charset="0"/>
                <a:cs typeface="Arial" panose="020B0604020202020204" pitchFamily="34" charset="0"/>
              </a:rPr>
              <a:t>not </a:t>
            </a:r>
            <a:r>
              <a:rPr lang="en-US" sz="2600" dirty="0">
                <a:solidFill>
                  <a:srgbClr val="000000"/>
                </a:solidFill>
                <a:latin typeface="Arial" panose="020B0604020202020204" pitchFamily="34" charset="0"/>
                <a:cs typeface="Arial" panose="020B0604020202020204" pitchFamily="34" charset="0"/>
              </a:rPr>
              <a:t>listed</a:t>
            </a:r>
            <a:r>
              <a:rPr lang="en-US" sz="2600" i="0" dirty="0">
                <a:solidFill>
                  <a:srgbClr val="000000"/>
                </a:solidFill>
                <a:effectLst/>
                <a:latin typeface="Arial" panose="020B0604020202020204" pitchFamily="34" charset="0"/>
                <a:cs typeface="Arial" panose="020B0604020202020204" pitchFamily="34" charset="0"/>
              </a:rPr>
              <a:t> o</a:t>
            </a:r>
            <a:r>
              <a:rPr lang="en-US" sz="2600" b="0" i="0" dirty="0">
                <a:solidFill>
                  <a:srgbClr val="000000"/>
                </a:solidFill>
                <a:effectLst/>
                <a:latin typeface="Arial" panose="020B0604020202020204" pitchFamily="34" charset="0"/>
                <a:cs typeface="Arial" panose="020B0604020202020204" pitchFamily="34" charset="0"/>
              </a:rPr>
              <a:t>n the </a:t>
            </a:r>
            <a:r>
              <a:rPr lang="en-US" sz="2600" b="0" i="1" dirty="0">
                <a:solidFill>
                  <a:srgbClr val="000000"/>
                </a:solidFill>
                <a:effectLst/>
                <a:latin typeface="Arial" panose="020B0604020202020204" pitchFamily="34" charset="0"/>
                <a:cs typeface="Arial" panose="020B0604020202020204" pitchFamily="34" charset="0"/>
              </a:rPr>
              <a:t>FAR </a:t>
            </a:r>
            <a:r>
              <a:rPr lang="en-US" sz="2600" b="0" dirty="0">
                <a:solidFill>
                  <a:srgbClr val="000000"/>
                </a:solidFill>
                <a:effectLst/>
                <a:latin typeface="Arial" panose="020B0604020202020204" pitchFamily="34" charset="0"/>
                <a:cs typeface="Arial" panose="020B0604020202020204" pitchFamily="34" charset="0"/>
              </a:rPr>
              <a:t>list.</a:t>
            </a:r>
            <a:endParaRPr lang="en-US" sz="2600" dirty="0">
              <a:latin typeface="Arial" panose="020B0604020202020204" pitchFamily="34" charset="0"/>
              <a:cs typeface="Arial" panose="020B0604020202020204" pitchFamily="34" charset="0"/>
            </a:endParaRPr>
          </a:p>
          <a:p>
            <a:pPr marL="685800" indent="-457200">
              <a:spcBef>
                <a:spcPts val="1200"/>
              </a:spcBef>
              <a:spcAft>
                <a:spcPts val="1200"/>
              </a:spcAft>
            </a:pPr>
            <a:r>
              <a:rPr lang="en-US" sz="2600" dirty="0">
                <a:solidFill>
                  <a:srgbClr val="000000"/>
                </a:solidFill>
                <a:latin typeface="Arial" panose="020B0604020202020204" pitchFamily="34" charset="0"/>
                <a:cs typeface="Arial" panose="020B0604020202020204" pitchFamily="34" charset="0"/>
              </a:rPr>
              <a:t>Exception: Competitive</a:t>
            </a:r>
            <a:r>
              <a:rPr lang="en-US" sz="2600" b="0" i="0" dirty="0">
                <a:solidFill>
                  <a:srgbClr val="000000"/>
                </a:solidFill>
                <a:effectLst/>
                <a:latin typeface="Arial" panose="020B0604020202020204" pitchFamily="34" charset="0"/>
                <a:cs typeface="Arial" panose="020B0604020202020204" pitchFamily="34" charset="0"/>
              </a:rPr>
              <a:t> bids reveal the costs of a domestic product are significantly higher than the non-domestic product.</a:t>
            </a:r>
          </a:p>
          <a:p>
            <a:pPr marL="685800" indent="-457200">
              <a:spcBef>
                <a:spcPts val="1200"/>
              </a:spcBef>
              <a:spcAft>
                <a:spcPts val="1200"/>
              </a:spcAft>
            </a:pPr>
            <a:r>
              <a:rPr lang="en-US" sz="2800" dirty="0">
                <a:solidFill>
                  <a:srgbClr val="000000"/>
                </a:solidFill>
                <a:latin typeface="Arial" panose="020B0604020202020204" pitchFamily="34" charset="0"/>
                <a:cs typeface="Arial" panose="020B0604020202020204" pitchFamily="34" charset="0"/>
              </a:rPr>
              <a:t>Documentation Requirements: Exception documentation required.</a:t>
            </a:r>
          </a:p>
          <a:p>
            <a:pPr marL="685800" indent="-457200">
              <a:spcBef>
                <a:spcPts val="1200"/>
              </a:spcBef>
              <a:spcAft>
                <a:spcPts val="1200"/>
              </a:spcAft>
            </a:pPr>
            <a:r>
              <a:rPr lang="en-US" sz="2800" dirty="0">
                <a:solidFill>
                  <a:srgbClr val="000000"/>
                </a:solidFill>
                <a:latin typeface="Arial" panose="020B0604020202020204" pitchFamily="34" charset="0"/>
                <a:cs typeface="Arial" panose="020B0604020202020204" pitchFamily="34" charset="0"/>
              </a:rPr>
              <a:t>Cap: Purchases count towards 10 percent cap.</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904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C3889-47AD-DDB0-ECFF-B5B004148090}"/>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Optional Exceptions Tracking Form</a:t>
            </a:r>
            <a:endParaRPr lang="es-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D05C944-767C-2DD6-F3A1-E45F103B8347}"/>
              </a:ext>
            </a:extLst>
          </p:cNvPr>
          <p:cNvSpPr>
            <a:spLocks noGrp="1"/>
          </p:cNvSpPr>
          <p:nvPr>
            <p:ph idx="1"/>
          </p:nvPr>
        </p:nvSpPr>
        <p:spPr>
          <a:xfrm>
            <a:off x="838200" y="1907269"/>
            <a:ext cx="11059885" cy="4661348"/>
          </a:xfrm>
        </p:spPr>
        <p:txBody>
          <a:bodyPr vert="horz" lIns="91440" tIns="45720" rIns="91440" bIns="45720" rtlCol="0" anchor="t">
            <a:noAutofit/>
          </a:bodyPr>
          <a:lstStyle/>
          <a:p>
            <a:r>
              <a:rPr lang="en-US" sz="2400" dirty="0">
                <a:latin typeface="Arial" panose="020B0604020202020204" pitchFamily="34" charset="0"/>
                <a:cs typeface="Arial" panose="020B0604020202020204" pitchFamily="34" charset="0"/>
              </a:rPr>
              <a:t>Optional template used to track costs and exceptions related to non-domestic food purchases.</a:t>
            </a:r>
          </a:p>
          <a:p>
            <a:r>
              <a:rPr lang="en-US" sz="2400" dirty="0">
                <a:latin typeface="Arial" panose="020B0604020202020204" pitchFamily="34" charset="0"/>
                <a:cs typeface="Arial" panose="020B0604020202020204" pitchFamily="34" charset="0"/>
              </a:rPr>
              <a:t>The form provides:</a:t>
            </a:r>
          </a:p>
          <a:p>
            <a:pPr lvl="1"/>
            <a:r>
              <a:rPr lang="en-US" sz="2400" dirty="0">
                <a:latin typeface="Arial" panose="020B0604020202020204" pitchFamily="34" charset="0"/>
                <a:cs typeface="Arial" panose="020B0604020202020204" pitchFamily="34" charset="0"/>
              </a:rPr>
              <a:t>An overview</a:t>
            </a:r>
          </a:p>
          <a:p>
            <a:pPr lvl="1"/>
            <a:r>
              <a:rPr lang="en-US" sz="2400" dirty="0">
                <a:latin typeface="Arial" panose="020B0604020202020204" pitchFamily="34" charset="0"/>
                <a:cs typeface="Arial" panose="020B0604020202020204" pitchFamily="34" charset="0"/>
              </a:rPr>
              <a:t>Tracking non-domestic purchases, associated exceptions, and associated costs</a:t>
            </a:r>
            <a:r>
              <a:rPr lang="es-US" sz="2400" dirty="0">
                <a:latin typeface="Arial" panose="020B0604020202020204" pitchFamily="34" charset="0"/>
                <a:cs typeface="Arial" panose="020B0604020202020204" pitchFamily="34" charset="0"/>
              </a:rPr>
              <a:t> </a:t>
            </a:r>
          </a:p>
          <a:p>
            <a:pPr lvl="1"/>
            <a:r>
              <a:rPr lang="es-US" sz="2400" dirty="0" err="1">
                <a:latin typeface="Arial" panose="020B0604020202020204" pitchFamily="34" charset="0"/>
                <a:cs typeface="Arial" panose="020B0604020202020204" pitchFamily="34" charset="0"/>
              </a:rPr>
              <a:t>Calculating</a:t>
            </a:r>
            <a:r>
              <a:rPr lang="es-US" sz="2400" dirty="0">
                <a:latin typeface="Arial" panose="020B0604020202020204" pitchFamily="34" charset="0"/>
                <a:cs typeface="Arial" panose="020B0604020202020204" pitchFamily="34" charset="0"/>
              </a:rPr>
              <a:t> non-</a:t>
            </a:r>
            <a:r>
              <a:rPr lang="es-US" sz="2400" dirty="0" err="1">
                <a:latin typeface="Arial" panose="020B0604020202020204" pitchFamily="34" charset="0"/>
                <a:cs typeface="Arial" panose="020B0604020202020204" pitchFamily="34" charset="0"/>
              </a:rPr>
              <a:t>domestic</a:t>
            </a:r>
            <a:r>
              <a:rPr lang="es-US" sz="2400" dirty="0">
                <a:latin typeface="Arial" panose="020B0604020202020204" pitchFamily="34" charset="0"/>
                <a:cs typeface="Arial" panose="020B0604020202020204" pitchFamily="34" charset="0"/>
              </a:rPr>
              <a:t> </a:t>
            </a:r>
            <a:r>
              <a:rPr lang="es-US" sz="2400" dirty="0" err="1">
                <a:latin typeface="Arial" panose="020B0604020202020204" pitchFamily="34" charset="0"/>
                <a:cs typeface="Arial" panose="020B0604020202020204" pitchFamily="34" charset="0"/>
              </a:rPr>
              <a:t>costs</a:t>
            </a:r>
            <a:r>
              <a:rPr lang="es-US" sz="2400" dirty="0">
                <a:latin typeface="Arial" panose="020B0604020202020204" pitchFamily="34" charset="0"/>
                <a:cs typeface="Arial" panose="020B0604020202020204" pitchFamily="34" charset="0"/>
              </a:rPr>
              <a:t> as a </a:t>
            </a:r>
            <a:r>
              <a:rPr lang="es-US" sz="2400" dirty="0" err="1">
                <a:latin typeface="Arial" panose="020B0604020202020204" pitchFamily="34" charset="0"/>
                <a:cs typeface="Arial" panose="020B0604020202020204" pitchFamily="34" charset="0"/>
              </a:rPr>
              <a:t>percentage</a:t>
            </a:r>
            <a:r>
              <a:rPr lang="es-US" sz="2400" dirty="0">
                <a:latin typeface="Arial" panose="020B0604020202020204" pitchFamily="34" charset="0"/>
                <a:cs typeface="Arial" panose="020B0604020202020204" pitchFamily="34" charset="0"/>
              </a:rPr>
              <a:t> of total </a:t>
            </a:r>
            <a:r>
              <a:rPr lang="es-US" sz="2400" dirty="0" err="1">
                <a:latin typeface="Arial" panose="020B0604020202020204" pitchFamily="34" charset="0"/>
                <a:cs typeface="Arial" panose="020B0604020202020204" pitchFamily="34" charset="0"/>
              </a:rPr>
              <a:t>commercial</a:t>
            </a:r>
            <a:r>
              <a:rPr lang="es-US" sz="2400" dirty="0">
                <a:latin typeface="Arial" panose="020B0604020202020204" pitchFamily="34" charset="0"/>
                <a:cs typeface="Arial" panose="020B0604020202020204" pitchFamily="34" charset="0"/>
              </a:rPr>
              <a:t> </a:t>
            </a:r>
            <a:r>
              <a:rPr lang="es-US" sz="2400" dirty="0" err="1">
                <a:latin typeface="Arial" panose="020B0604020202020204" pitchFamily="34" charset="0"/>
                <a:cs typeface="Arial" panose="020B0604020202020204" pitchFamily="34" charset="0"/>
              </a:rPr>
              <a:t>food</a:t>
            </a:r>
            <a:r>
              <a:rPr lang="es-US" sz="2400" dirty="0">
                <a:latin typeface="Arial" panose="020B0604020202020204" pitchFamily="34" charset="0"/>
                <a:cs typeface="Arial" panose="020B0604020202020204" pitchFamily="34" charset="0"/>
              </a:rPr>
              <a:t> </a:t>
            </a:r>
            <a:r>
              <a:rPr lang="es-US" sz="2400" dirty="0" err="1">
                <a:latin typeface="Arial" panose="020B0604020202020204" pitchFamily="34" charset="0"/>
                <a:cs typeface="Arial" panose="020B0604020202020204" pitchFamily="34" charset="0"/>
              </a:rPr>
              <a:t>costs</a:t>
            </a:r>
            <a:endParaRPr lang="es-US" sz="2400" dirty="0">
              <a:latin typeface="Arial" panose="020B0604020202020204" pitchFamily="34" charset="0"/>
              <a:cs typeface="Arial" panose="020B0604020202020204" pitchFamily="34" charset="0"/>
            </a:endParaRPr>
          </a:p>
          <a:p>
            <a:pPr>
              <a:buFont typeface="Arial" panose="02070309020205020404" pitchFamily="49" charset="0"/>
              <a:buChar char="•"/>
            </a:pPr>
            <a:r>
              <a:rPr lang="en-US" sz="2400" dirty="0">
                <a:solidFill>
                  <a:srgbClr val="162320"/>
                </a:solidFill>
                <a:latin typeface="Arial" panose="020B0604020202020204" pitchFamily="34" charset="0"/>
                <a:cs typeface="Arial" panose="020B0604020202020204" pitchFamily="34" charset="0"/>
              </a:rPr>
              <a:t>CNIPS Download Forms: PRU 10 – Buy American Exceptions Tracker</a:t>
            </a:r>
            <a:endParaRPr lang="es-US" sz="2400" dirty="0">
              <a:solidFill>
                <a:srgbClr val="1623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9482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6641-9437-C42D-F2FB-EFF4E731E374}"/>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Buy American Accommodation Request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School Year 2025–26</a:t>
            </a:r>
            <a:endParaRPr lang="es-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6DF8962-A0FF-8E99-951D-F13537F69284}"/>
              </a:ext>
            </a:extLst>
          </p:cNvPr>
          <p:cNvSpPr>
            <a:spLocks noGrp="1"/>
          </p:cNvSpPr>
          <p:nvPr>
            <p:ph idx="1"/>
          </p:nvPr>
        </p:nvSpPr>
        <p:spPr>
          <a:xfrm>
            <a:off x="838200" y="1834398"/>
            <a:ext cx="10786820" cy="4150642"/>
          </a:xfrm>
        </p:spPr>
        <p:txBody>
          <a:bodyPr vert="horz" lIns="91440" tIns="45720" rIns="91440" bIns="45720" rtlCol="0" anchor="t">
            <a:noAutofit/>
          </a:bodyPr>
          <a:lstStyle/>
          <a:p>
            <a:pPr>
              <a:spcBef>
                <a:spcPts val="1200"/>
              </a:spcBef>
              <a:spcAft>
                <a:spcPts val="1200"/>
              </a:spcAft>
            </a:pPr>
            <a:r>
              <a:rPr lang="es-US" sz="2400" dirty="0">
                <a:latin typeface="Arial" panose="020B0604020202020204" pitchFamily="34" charset="0"/>
                <a:cs typeface="Arial" panose="020B0604020202020204" pitchFamily="34" charset="0"/>
              </a:rPr>
              <a:t>USDA </a:t>
            </a:r>
            <a:r>
              <a:rPr lang="es-US" sz="2400" dirty="0" err="1">
                <a:latin typeface="Arial" panose="020B0604020202020204" pitchFamily="34" charset="0"/>
                <a:cs typeface="Arial" panose="020B0604020202020204" pitchFamily="34" charset="0"/>
              </a:rPr>
              <a:t>Policy</a:t>
            </a:r>
            <a:r>
              <a:rPr lang="es-US" sz="2400" dirty="0">
                <a:latin typeface="Arial" panose="020B0604020202020204" pitchFamily="34" charset="0"/>
                <a:cs typeface="Arial" panose="020B0604020202020204" pitchFamily="34" charset="0"/>
              </a:rPr>
              <a:t> </a:t>
            </a:r>
            <a:r>
              <a:rPr lang="es-US" sz="2400" dirty="0" err="1">
                <a:latin typeface="Arial" panose="020B0604020202020204" pitchFamily="34" charset="0"/>
                <a:cs typeface="Arial" panose="020B0604020202020204" pitchFamily="34" charset="0"/>
              </a:rPr>
              <a:t>Memorandum</a:t>
            </a:r>
            <a:r>
              <a:rPr lang="es-US" sz="2400" dirty="0">
                <a:latin typeface="Arial" panose="020B0604020202020204" pitchFamily="34" charset="0"/>
                <a:cs typeface="Arial" panose="020B0604020202020204" pitchFamily="34" charset="0"/>
              </a:rPr>
              <a:t> SP-09-2025 </a:t>
            </a:r>
            <a:r>
              <a:rPr lang="en-US" sz="2400" dirty="0">
                <a:latin typeface="Arial" panose="020B0604020202020204" pitchFamily="34" charset="0"/>
                <a:cs typeface="Arial" panose="020B0604020202020204" pitchFamily="34" charset="0"/>
              </a:rPr>
              <a:t>authorizes the CDE to approve temporary accommodations. </a:t>
            </a:r>
            <a:endParaRPr lang="es-US" sz="2400" dirty="0">
              <a:latin typeface="Arial" panose="020B0604020202020204" pitchFamily="34" charset="0"/>
              <a:cs typeface="Arial" panose="020B0604020202020204" pitchFamily="34" charset="0"/>
            </a:endParaRPr>
          </a:p>
          <a:p>
            <a:pPr>
              <a:spcBef>
                <a:spcPts val="1200"/>
              </a:spcBef>
              <a:spcAft>
                <a:spcPts val="1200"/>
              </a:spcAft>
            </a:pPr>
            <a:r>
              <a:rPr lang="es-US" sz="2400" dirty="0" err="1">
                <a:latin typeface="Arial" panose="020B0604020202020204" pitchFamily="34" charset="0"/>
                <a:cs typeface="Arial" panose="020B0604020202020204" pitchFamily="34" charset="0"/>
              </a:rPr>
              <a:t>Submission</a:t>
            </a:r>
            <a:r>
              <a:rPr lang="es-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Use the link in the Buy American Accommodation Plan for School Year 2025–26 listserv. </a:t>
            </a:r>
          </a:p>
          <a:p>
            <a:pPr>
              <a:spcBef>
                <a:spcPts val="1200"/>
              </a:spcBef>
              <a:spcAft>
                <a:spcPts val="1200"/>
              </a:spcAft>
            </a:pPr>
            <a:r>
              <a:rPr lang="en-US" sz="2400" dirty="0">
                <a:latin typeface="Arial" panose="020B0604020202020204" pitchFamily="34" charset="0"/>
                <a:cs typeface="Arial" panose="020B0604020202020204" pitchFamily="34" charset="0"/>
              </a:rPr>
              <a:t>Timeline: Requests may be submitted until </a:t>
            </a:r>
            <a:r>
              <a:rPr lang="en-US" sz="2400" b="1" dirty="0">
                <a:latin typeface="Arial" panose="020B0604020202020204" pitchFamily="34" charset="0"/>
                <a:cs typeface="Arial" panose="020B0604020202020204" pitchFamily="34" charset="0"/>
              </a:rPr>
              <a:t>Tuesday, June 30, 2026</a:t>
            </a:r>
            <a:r>
              <a:rPr lang="en-US" sz="2400" dirty="0">
                <a:latin typeface="Arial" panose="020B0604020202020204" pitchFamily="34" charset="0"/>
                <a:cs typeface="Arial" panose="020B0604020202020204" pitchFamily="34" charset="0"/>
              </a:rPr>
              <a:t>.</a:t>
            </a:r>
          </a:p>
          <a:p>
            <a:pPr>
              <a:spcBef>
                <a:spcPts val="1200"/>
              </a:spcBef>
              <a:spcAft>
                <a:spcPts val="1200"/>
              </a:spcAft>
            </a:pPr>
            <a:r>
              <a:rPr lang="en-US" sz="2400" dirty="0">
                <a:latin typeface="Arial" panose="020B0604020202020204" pitchFamily="34" charset="0"/>
                <a:cs typeface="Arial" panose="020B0604020202020204" pitchFamily="34" charset="0"/>
              </a:rPr>
              <a:t>Rolling Basis: Apply as soon as you anticipate exceeding the cap; the</a:t>
            </a:r>
            <a:r>
              <a:rPr lang="en-US" sz="2400" dirty="0">
                <a:solidFill>
                  <a:srgbClr val="FF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accommodation request</a:t>
            </a:r>
            <a:r>
              <a:rPr lang="en-US" sz="2400" dirty="0">
                <a:solidFill>
                  <a:srgbClr val="FF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t>
            </a:r>
            <a:r>
              <a:rPr lang="en-US" sz="2400" b="1" dirty="0">
                <a:latin typeface="Arial" panose="020B0604020202020204" pitchFamily="34" charset="0"/>
                <a:cs typeface="Arial" panose="020B0604020202020204" pitchFamily="34" charset="0"/>
              </a:rPr>
              <a:t>not retroactive.</a:t>
            </a:r>
          </a:p>
          <a:p>
            <a:pPr>
              <a:spcBef>
                <a:spcPts val="1200"/>
              </a:spcBef>
              <a:spcAft>
                <a:spcPts val="1200"/>
              </a:spcAft>
            </a:pPr>
            <a:r>
              <a:rPr lang="en-US" sz="2400" dirty="0">
                <a:latin typeface="Arial" panose="020B0604020202020204" pitchFamily="34" charset="0"/>
                <a:cs typeface="Arial" panose="020B0604020202020204" pitchFamily="34" charset="0"/>
              </a:rPr>
              <a:t>For questions email </a:t>
            </a:r>
            <a:r>
              <a:rPr lang="en-US" sz="2400"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NSDBuyAmericanProvision@cde.ca.gov</a:t>
            </a:r>
            <a:r>
              <a:rPr lang="en-US" sz="2400" dirty="0">
                <a:solidFill>
                  <a:schemeClr val="tx1"/>
                </a:solidFill>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61770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65F7-6E81-F330-30AD-6B0E7D259D25}"/>
              </a:ext>
            </a:extLst>
          </p:cNvPr>
          <p:cNvSpPr>
            <a:spLocks noGrp="1"/>
          </p:cNvSpPr>
          <p:nvPr>
            <p:ph type="title"/>
          </p:nvPr>
        </p:nvSpPr>
        <p:spPr/>
        <p:txBody>
          <a:bodyPr/>
          <a:lstStyle/>
          <a:p>
            <a:r>
              <a:rPr lang="en-US" dirty="0"/>
              <a:t>Eligibility ABCs</a:t>
            </a:r>
          </a:p>
        </p:txBody>
      </p:sp>
      <p:sp>
        <p:nvSpPr>
          <p:cNvPr id="3" name="Content Placeholder 2">
            <a:extLst>
              <a:ext uri="{FF2B5EF4-FFF2-40B4-BE49-F238E27FC236}">
                <a16:creationId xmlns:a16="http://schemas.microsoft.com/office/drawing/2014/main" id="{6DD2A0A8-4508-CF8C-79F2-2ECB8250075B}"/>
              </a:ext>
            </a:extLst>
          </p:cNvPr>
          <p:cNvSpPr>
            <a:spLocks noGrp="1"/>
          </p:cNvSpPr>
          <p:nvPr>
            <p:ph sz="half" idx="1"/>
          </p:nvPr>
        </p:nvSpPr>
        <p:spPr>
          <a:xfrm>
            <a:off x="1061937" y="6286470"/>
            <a:ext cx="7945876" cy="464993"/>
          </a:xfrm>
        </p:spPr>
        <p:txBody>
          <a:bodyPr>
            <a:normAutofit/>
          </a:bodyPr>
          <a:lstStyle/>
          <a:p>
            <a:pPr marL="0" indent="0">
              <a:buNone/>
            </a:pPr>
            <a:r>
              <a:rPr lang="en-US" sz="2400" u="sng" dirty="0">
                <a:solidFill>
                  <a:srgbClr val="0563C1"/>
                </a:solidFill>
                <a:hlinkClick r:id="rId3" action="ppaction://hlinksldjump"/>
              </a:rPr>
              <a:t>Full Text Description For SUN Bucks Eligibility Image </a:t>
            </a:r>
            <a:endParaRPr lang="en-US" sz="2400" u="sng" dirty="0">
              <a:solidFill>
                <a:srgbClr val="0563C1"/>
              </a:solidFill>
            </a:endParaRPr>
          </a:p>
        </p:txBody>
      </p:sp>
      <p:pic>
        <p:nvPicPr>
          <p:cNvPr id="8" name="Content Placeholder 7" descr="The image has 3 groups and 3 boxes and helps explain the eligibility process for SUN Bucks. Below the image is a link to the full text description for SUN Bucks eligibility image  ">
            <a:extLst>
              <a:ext uri="{FF2B5EF4-FFF2-40B4-BE49-F238E27FC236}">
                <a16:creationId xmlns:a16="http://schemas.microsoft.com/office/drawing/2014/main" id="{74E5027C-0050-DCEC-AC7F-1DFF785C3FF8}"/>
              </a:ext>
            </a:extLst>
          </p:cNvPr>
          <p:cNvPicPr>
            <a:picLocks noGrp="1" noChangeAspect="1"/>
          </p:cNvPicPr>
          <p:nvPr>
            <p:ph sz="half" idx="13"/>
          </p:nvPr>
        </p:nvPicPr>
        <p:blipFill>
          <a:blip r:embed="rId4"/>
          <a:stretch>
            <a:fillRect/>
          </a:stretch>
        </p:blipFill>
        <p:spPr>
          <a:xfrm>
            <a:off x="1061937" y="1848253"/>
            <a:ext cx="10066506" cy="4266364"/>
          </a:xfrm>
          <a:prstGeom prst="rect">
            <a:avLst/>
          </a:prstGeom>
        </p:spPr>
      </p:pic>
    </p:spTree>
    <p:extLst>
      <p:ext uri="{BB962C8B-B14F-4D97-AF65-F5344CB8AC3E}">
        <p14:creationId xmlns:p14="http://schemas.microsoft.com/office/powerpoint/2010/main" val="3344161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23232-F1A4-E48B-6CD2-D85B833193D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SUN Bucks Updates (1)</a:t>
            </a:r>
          </a:p>
        </p:txBody>
      </p:sp>
      <p:sp>
        <p:nvSpPr>
          <p:cNvPr id="3" name="Content Placeholder 2">
            <a:extLst>
              <a:ext uri="{FF2B5EF4-FFF2-40B4-BE49-F238E27FC236}">
                <a16:creationId xmlns:a16="http://schemas.microsoft.com/office/drawing/2014/main" id="{5973B8EE-A769-A45D-C869-D4ABD658B15C}"/>
              </a:ext>
            </a:extLst>
          </p:cNvPr>
          <p:cNvSpPr>
            <a:spLocks noGrp="1"/>
          </p:cNvSpPr>
          <p:nvPr>
            <p:ph sz="half" idx="1"/>
          </p:nvPr>
        </p:nvSpPr>
        <p:spPr>
          <a:xfrm>
            <a:off x="838200" y="2026596"/>
            <a:ext cx="8619700" cy="4035422"/>
          </a:xfrm>
        </p:spPr>
        <p:txBody>
          <a:bodyPr vert="horz" lIns="91440" tIns="45720" rIns="91440" bIns="45720" rtlCol="0" anchor="t">
            <a:noAutofit/>
          </a:bodyPr>
          <a:lstStyle/>
          <a:p>
            <a:pPr>
              <a:spcBef>
                <a:spcPts val="1200"/>
              </a:spcBef>
              <a:spcAft>
                <a:spcPts val="1200"/>
              </a:spcAft>
            </a:pPr>
            <a:r>
              <a:rPr lang="en-US" sz="2800" dirty="0">
                <a:latin typeface="Arial" panose="020B0604020202020204" pitchFamily="34" charset="0"/>
                <a:cs typeface="Arial" panose="020B0604020202020204" pitchFamily="34" charset="0"/>
              </a:rPr>
              <a:t>The end of eligibility period is now </a:t>
            </a:r>
            <a:r>
              <a:rPr lang="en-US" sz="2800" b="1" dirty="0">
                <a:latin typeface="Arial" panose="020B0604020202020204" pitchFamily="34" charset="0"/>
                <a:cs typeface="Arial" panose="020B0604020202020204" pitchFamily="34" charset="0"/>
              </a:rPr>
              <a:t>September 2, 2025</a:t>
            </a:r>
            <a:r>
              <a:rPr lang="en-US" sz="2800" dirty="0">
                <a:latin typeface="Arial" panose="020B0604020202020204" pitchFamily="34" charset="0"/>
                <a:cs typeface="Arial" panose="020B0604020202020204" pitchFamily="34" charset="0"/>
              </a:rPr>
              <a:t>.</a:t>
            </a:r>
          </a:p>
          <a:p>
            <a:pPr>
              <a:spcBef>
                <a:spcPts val="1200"/>
              </a:spcBef>
              <a:spcAft>
                <a:spcPts val="1200"/>
              </a:spcAft>
            </a:pPr>
            <a:r>
              <a:rPr lang="en-US" sz="2800" dirty="0">
                <a:latin typeface="Arial" panose="020B0604020202020204" pitchFamily="34" charset="0"/>
                <a:cs typeface="Arial" panose="020B0604020202020204" pitchFamily="34" charset="0"/>
              </a:rPr>
              <a:t>The Spanish Universal Benefits Application (UBA) template was shared with local educational agencies (LEAs) on May 19, 2025, via listserv. If your LEA did not receive the email, reach out to </a:t>
            </a:r>
            <a:r>
              <a:rPr lang="en-US" sz="2800"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SummerEBT@cde.ca.gov</a:t>
            </a:r>
            <a:r>
              <a:rPr lang="en-US" sz="2800" dirty="0">
                <a:solidFill>
                  <a:srgbClr val="000000"/>
                </a:solidFill>
                <a:latin typeface="Arial" panose="020B0604020202020204" pitchFamily="34" charset="0"/>
                <a:cs typeface="Arial" panose="020B0604020202020204" pitchFamily="34" charset="0"/>
              </a:rPr>
              <a:t>.</a:t>
            </a:r>
            <a:r>
              <a:rPr lang="en-US" sz="2800" dirty="0">
                <a:solidFill>
                  <a:srgbClr val="0563C1"/>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8" name="Content Placeholder 7">
            <a:extLst>
              <a:ext uri="{FF2B5EF4-FFF2-40B4-BE49-F238E27FC236}">
                <a16:creationId xmlns:a16="http://schemas.microsoft.com/office/drawing/2014/main" id="{86451B84-F05A-9E4A-9666-B6A2C441A8A3}"/>
              </a:ext>
              <a:ext uri="{C183D7F6-B498-43B3-948B-1728B52AA6E4}">
                <adec:decorative xmlns:adec="http://schemas.microsoft.com/office/drawing/2017/decorative" val="1"/>
              </a:ext>
            </a:extLst>
          </p:cNvPr>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a:xfrm>
            <a:off x="9320552" y="2217664"/>
            <a:ext cx="2551864" cy="3189830"/>
          </a:xfrm>
        </p:spPr>
      </p:pic>
    </p:spTree>
    <p:extLst>
      <p:ext uri="{BB962C8B-B14F-4D97-AF65-F5344CB8AC3E}">
        <p14:creationId xmlns:p14="http://schemas.microsoft.com/office/powerpoint/2010/main" val="1172987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F2A5-A98B-709F-2ECB-1FB004E9BFAA}"/>
              </a:ext>
            </a:extLst>
          </p:cNvPr>
          <p:cNvSpPr>
            <a:spLocks noGrp="1"/>
          </p:cNvSpPr>
          <p:nvPr>
            <p:ph type="title"/>
          </p:nvPr>
        </p:nvSpPr>
        <p:spPr>
          <a:xfrm>
            <a:off x="838200" y="1828800"/>
            <a:ext cx="10515600" cy="1902849"/>
          </a:xfrm>
        </p:spPr>
        <p:txBody>
          <a:bodyPr anchor="b">
            <a:normAutofit/>
          </a:bodyPr>
          <a:lstStyle/>
          <a:p>
            <a:r>
              <a:rPr lang="en-US" dirty="0">
                <a:latin typeface="Arial" panose="020B0604020202020204" pitchFamily="34" charset="0"/>
                <a:cs typeface="Arial" panose="020B0604020202020204" pitchFamily="34" charset="0"/>
              </a:rPr>
              <a:t>District</a:t>
            </a:r>
            <a:r>
              <a:rPr lang="en-US" dirty="0"/>
              <a:t> Spotlights</a:t>
            </a:r>
          </a:p>
        </p:txBody>
      </p:sp>
    </p:spTree>
    <p:extLst>
      <p:ext uri="{BB962C8B-B14F-4D97-AF65-F5344CB8AC3E}">
        <p14:creationId xmlns:p14="http://schemas.microsoft.com/office/powerpoint/2010/main" val="69263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597CD-7511-2139-862E-202EC3CD89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D0313-50A0-88A1-4A55-D5281AE44851}"/>
              </a:ext>
            </a:extLst>
          </p:cNvPr>
          <p:cNvSpPr>
            <a:spLocks noGrp="1"/>
          </p:cNvSpPr>
          <p:nvPr>
            <p:ph type="title"/>
          </p:nvPr>
        </p:nvSpPr>
        <p:spPr>
          <a:xfrm>
            <a:off x="838200" y="702128"/>
            <a:ext cx="10515600" cy="990600"/>
          </a:xfrm>
        </p:spPr>
        <p:txBody>
          <a:bodyPr/>
          <a:lstStyle/>
          <a:p>
            <a:r>
              <a:rPr lang="en-US">
                <a:latin typeface="Arial" panose="020B0604020202020204" pitchFamily="34" charset="0"/>
                <a:cs typeface="Arial" panose="020B0604020202020204" pitchFamily="34" charset="0"/>
              </a:rPr>
              <a:t>SUN Bucks Updates (2)</a:t>
            </a:r>
          </a:p>
        </p:txBody>
      </p:sp>
      <p:sp>
        <p:nvSpPr>
          <p:cNvPr id="3" name="Content Placeholder 2">
            <a:extLst>
              <a:ext uri="{FF2B5EF4-FFF2-40B4-BE49-F238E27FC236}">
                <a16:creationId xmlns:a16="http://schemas.microsoft.com/office/drawing/2014/main" id="{32AF0CF5-8ED4-AD9F-CBE7-8D04F54CC43D}"/>
              </a:ext>
            </a:extLst>
          </p:cNvPr>
          <p:cNvSpPr>
            <a:spLocks noGrp="1"/>
          </p:cNvSpPr>
          <p:nvPr>
            <p:ph idx="1"/>
          </p:nvPr>
        </p:nvSpPr>
        <p:spPr>
          <a:xfrm>
            <a:off x="787679" y="1885684"/>
            <a:ext cx="10305531" cy="4524427"/>
          </a:xfrm>
        </p:spPr>
        <p:txBody>
          <a:bodyPr vert="horz" lIns="91440" tIns="45720" rIns="91440" bIns="45720" rtlCol="0" anchor="t">
            <a:noAutofit/>
          </a:bodyPr>
          <a:lstStyle/>
          <a:p>
            <a:r>
              <a:rPr lang="en-US" dirty="0">
                <a:latin typeface="Arial" panose="020B0604020202020204" pitchFamily="34" charset="0"/>
                <a:cs typeface="Arial" panose="020B0604020202020204" pitchFamily="34" charset="0"/>
              </a:rPr>
              <a:t>The Education Data Collection System is </a:t>
            </a:r>
            <a:r>
              <a:rPr lang="en-US" b="1" dirty="0">
                <a:latin typeface="Arial" panose="020B0604020202020204" pitchFamily="34" charset="0"/>
                <a:cs typeface="Arial" panose="020B0604020202020204" pitchFamily="34" charset="0"/>
              </a:rPr>
              <a:t>not yet open</a:t>
            </a:r>
            <a:r>
              <a:rPr lang="en-US" dirty="0">
                <a:latin typeface="Arial" panose="020B0604020202020204" pitchFamily="34" charset="0"/>
                <a:cs typeface="Arial" panose="020B0604020202020204" pitchFamily="34" charset="0"/>
              </a:rPr>
              <a:t> for the Supplemental SUN Bucks Collection.</a:t>
            </a:r>
          </a:p>
          <a:p>
            <a:pPr marL="230188" lvl="1" indent="0">
              <a:buNone/>
            </a:pPr>
            <a:r>
              <a:rPr lang="en-US" sz="3200" dirty="0">
                <a:latin typeface="Arial" panose="020B0604020202020204" pitchFamily="34" charset="0"/>
                <a:cs typeface="Arial" panose="020B0604020202020204" pitchFamily="34" charset="0"/>
              </a:rPr>
              <a:t>Further guidance on submitting SUN Bucks eligibility data to the Education Data Collection System is forthcoming from the California Longitudinal Pupil Achievement Data System (CALPADS) Office.</a:t>
            </a: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779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7A5E-E58D-B620-51B7-A8EA37A88E0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SUN Bucks Updates (3)</a:t>
            </a:r>
          </a:p>
        </p:txBody>
      </p:sp>
      <p:sp>
        <p:nvSpPr>
          <p:cNvPr id="3" name="Content Placeholder 2">
            <a:extLst>
              <a:ext uri="{FF2B5EF4-FFF2-40B4-BE49-F238E27FC236}">
                <a16:creationId xmlns:a16="http://schemas.microsoft.com/office/drawing/2014/main" id="{9591D176-FFDC-A72C-2635-2BE0A5D0AA46}"/>
              </a:ext>
            </a:extLst>
          </p:cNvPr>
          <p:cNvSpPr>
            <a:spLocks noGrp="1"/>
          </p:cNvSpPr>
          <p:nvPr>
            <p:ph idx="1"/>
          </p:nvPr>
        </p:nvSpPr>
        <p:spPr>
          <a:xfrm>
            <a:off x="838200" y="1901241"/>
            <a:ext cx="10514629" cy="4591230"/>
          </a:xfrm>
        </p:spPr>
        <p:txBody>
          <a:bodyPr vert="horz" lIns="91440" tIns="45720" rIns="91440" bIns="45720" rtlCol="0" anchor="t">
            <a:normAutofit/>
          </a:bodyPr>
          <a:lstStyle/>
          <a:p>
            <a:pPr>
              <a:spcBef>
                <a:spcPts val="1200"/>
              </a:spcBef>
              <a:spcAft>
                <a:spcPts val="1200"/>
              </a:spcAft>
            </a:pPr>
            <a:r>
              <a:rPr lang="en-US" dirty="0">
                <a:latin typeface="Arial" panose="020B0604020202020204" pitchFamily="34" charset="0"/>
                <a:cs typeface="Arial" panose="020B0604020202020204" pitchFamily="34" charset="0"/>
              </a:rPr>
              <a:t>The May revise budget proposes to include funding for LEAs to do SUN Bucks/UBA-related work.</a:t>
            </a:r>
            <a:endParaRPr lang="en-US" dirty="0">
              <a:solidFill>
                <a:srgbClr val="2D4641"/>
              </a:solidFill>
              <a:latin typeface="Arial" panose="020B0604020202020204" pitchFamily="34" charset="0"/>
              <a:cs typeface="Arial" panose="020B0604020202020204" pitchFamily="34" charset="0"/>
            </a:endParaRPr>
          </a:p>
          <a:p>
            <a:pPr marL="798513" lvl="1" indent="-341313">
              <a:spcBef>
                <a:spcPts val="1200"/>
              </a:spcBef>
              <a:spcAft>
                <a:spcPts val="1200"/>
              </a:spcAft>
              <a:buFont typeface="Courier New" panose="020B0604020202020204" pitchFamily="34" charset="0"/>
              <a:buChar char="o"/>
            </a:pPr>
            <a:r>
              <a:rPr lang="en-US" dirty="0">
                <a:latin typeface="Arial" panose="020B0604020202020204" pitchFamily="34" charset="0"/>
                <a:cs typeface="Arial" panose="020B0604020202020204" pitchFamily="34" charset="0"/>
              </a:rPr>
              <a:t>The proposed budget needs to be finalized and signed.</a:t>
            </a:r>
            <a:endParaRPr lang="en-US" dirty="0">
              <a:solidFill>
                <a:srgbClr val="2D4641"/>
              </a:solidFill>
              <a:latin typeface="Arial" panose="020B0604020202020204" pitchFamily="34" charset="0"/>
              <a:cs typeface="Arial" panose="020B0604020202020204" pitchFamily="34" charset="0"/>
            </a:endParaRPr>
          </a:p>
          <a:p>
            <a:pPr marL="798513" lvl="1" indent="-341313">
              <a:spcBef>
                <a:spcPts val="1200"/>
              </a:spcBef>
              <a:spcAft>
                <a:spcPts val="1200"/>
              </a:spcAft>
              <a:buFont typeface="Courier New" panose="020B0604020202020204" pitchFamily="34" charset="0"/>
              <a:buChar char="o"/>
            </a:pPr>
            <a:r>
              <a:rPr lang="en-US" dirty="0">
                <a:latin typeface="Arial" panose="020B0604020202020204" pitchFamily="34" charset="0"/>
                <a:cs typeface="Arial" panose="020B0604020202020204" pitchFamily="34" charset="0"/>
              </a:rPr>
              <a:t>Anticipate a reimbursement model based on records to be submitted to CDE.</a:t>
            </a:r>
            <a:endParaRPr lang="en-US" dirty="0">
              <a:solidFill>
                <a:srgbClr val="2D4641"/>
              </a:solidFill>
              <a:latin typeface="Arial" panose="020B0604020202020204" pitchFamily="34" charset="0"/>
              <a:cs typeface="Arial" panose="020B0604020202020204" pitchFamily="34" charset="0"/>
            </a:endParaRPr>
          </a:p>
          <a:p>
            <a:pPr lvl="1">
              <a:spcBef>
                <a:spcPts val="1200"/>
              </a:spcBef>
              <a:spcAft>
                <a:spcPts val="1200"/>
              </a:spcAft>
              <a:buFont typeface="Courier New" panose="020B0604020202020204" pitchFamily="34" charset="0"/>
              <a:buChar char="o"/>
            </a:pPr>
            <a:endParaRPr lang="en-US" sz="2000" dirty="0">
              <a:solidFill>
                <a:srgbClr val="2D4641"/>
              </a:solidFill>
              <a:latin typeface="Arial" panose="020B0604020202020204" pitchFamily="34" charset="0"/>
              <a:cs typeface="Arial" panose="020B0604020202020204" pitchFamily="34" charset="0"/>
            </a:endParaRPr>
          </a:p>
          <a:p>
            <a:endParaRPr lang="en-US" dirty="0">
              <a:solidFill>
                <a:srgbClr val="1623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870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2E9EC-BCFD-8132-6D05-1337C6C6A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1F33C-C40B-1F1A-2D47-06E820A98FDE}"/>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SUN Bucks Updates (4)</a:t>
            </a:r>
          </a:p>
        </p:txBody>
      </p:sp>
      <p:sp>
        <p:nvSpPr>
          <p:cNvPr id="3" name="Content Placeholder 2">
            <a:extLst>
              <a:ext uri="{FF2B5EF4-FFF2-40B4-BE49-F238E27FC236}">
                <a16:creationId xmlns:a16="http://schemas.microsoft.com/office/drawing/2014/main" id="{CF924EA6-BCBC-664A-4B94-E68A5AECCE8D}"/>
              </a:ext>
            </a:extLst>
          </p:cNvPr>
          <p:cNvSpPr>
            <a:spLocks noGrp="1"/>
          </p:cNvSpPr>
          <p:nvPr>
            <p:ph sz="half" idx="1"/>
          </p:nvPr>
        </p:nvSpPr>
        <p:spPr>
          <a:xfrm>
            <a:off x="838200" y="1825625"/>
            <a:ext cx="7352413" cy="4035422"/>
          </a:xfrm>
        </p:spPr>
        <p:txBody>
          <a:bodyPr vert="horz" lIns="91440" tIns="45720" rIns="91440" bIns="45720" rtlCol="0" anchor="t">
            <a:normAutofit/>
          </a:bodyPr>
          <a:lstStyle/>
          <a:p>
            <a:pPr marL="0" indent="0">
              <a:spcBef>
                <a:spcPts val="1200"/>
              </a:spcBef>
              <a:spcAft>
                <a:spcPts val="1200"/>
              </a:spcAft>
              <a:buNone/>
            </a:pPr>
            <a:r>
              <a:rPr lang="en-US" sz="2400" b="1" dirty="0">
                <a:solidFill>
                  <a:srgbClr val="162320"/>
                </a:solidFill>
                <a:latin typeface="Arial" panose="020B0604020202020204" pitchFamily="34" charset="0"/>
                <a:cs typeface="Arial" panose="020B0604020202020204" pitchFamily="34" charset="0"/>
              </a:rPr>
              <a:t>Save the Date!</a:t>
            </a:r>
            <a:endParaRPr lang="en-US" sz="2400" b="1" dirty="0">
              <a:latin typeface="Arial" panose="020B0604020202020204" pitchFamily="34" charset="0"/>
              <a:cs typeface="Arial" panose="020B0604020202020204" pitchFamily="34" charset="0"/>
            </a:endParaRPr>
          </a:p>
          <a:p>
            <a:pPr lvl="1">
              <a:spcBef>
                <a:spcPts val="1200"/>
              </a:spcBef>
              <a:spcAft>
                <a:spcPts val="1200"/>
              </a:spcAft>
              <a:buFont typeface="Arial" panose="02070309020205020404" pitchFamily="49" charset="0"/>
              <a:buChar char="•"/>
            </a:pPr>
            <a:r>
              <a:rPr lang="en-US" dirty="0">
                <a:solidFill>
                  <a:srgbClr val="162320"/>
                </a:solidFill>
                <a:latin typeface="Arial" panose="020B0604020202020204" pitchFamily="34" charset="0"/>
                <a:cs typeface="Arial" panose="020B0604020202020204" pitchFamily="34" charset="0"/>
              </a:rPr>
              <a:t>SUN Bucks webinar</a:t>
            </a:r>
            <a:endParaRPr lang="en-US" dirty="0">
              <a:solidFill>
                <a:srgbClr val="2D4641"/>
              </a:solidFill>
              <a:latin typeface="Arial" panose="020B0604020202020204" pitchFamily="34" charset="0"/>
              <a:cs typeface="Arial" panose="020B0604020202020204" pitchFamily="34" charset="0"/>
            </a:endParaRPr>
          </a:p>
          <a:p>
            <a:pPr lvl="1">
              <a:spcBef>
                <a:spcPts val="1200"/>
              </a:spcBef>
              <a:spcAft>
                <a:spcPts val="1200"/>
              </a:spcAft>
              <a:buFont typeface="Arial" panose="02070309020205020404" pitchFamily="49" charset="0"/>
              <a:buChar char="•"/>
            </a:pPr>
            <a:r>
              <a:rPr lang="en-US" dirty="0">
                <a:solidFill>
                  <a:srgbClr val="162320"/>
                </a:solidFill>
                <a:latin typeface="Arial" panose="020B0604020202020204" pitchFamily="34" charset="0"/>
                <a:cs typeface="Arial" panose="020B0604020202020204" pitchFamily="34" charset="0"/>
              </a:rPr>
              <a:t>Thursday, June 5, 2025 at 2 p.m.</a:t>
            </a:r>
            <a:endParaRPr lang="en-US" dirty="0">
              <a:latin typeface="Arial" panose="020B0604020202020204" pitchFamily="34" charset="0"/>
              <a:cs typeface="Arial" panose="020B0604020202020204" pitchFamily="34" charset="0"/>
            </a:endParaRPr>
          </a:p>
          <a:p>
            <a:pPr marL="1260475" lvl="2" indent="-346075">
              <a:spcBef>
                <a:spcPts val="1200"/>
              </a:spcBef>
              <a:spcAft>
                <a:spcPts val="1200"/>
              </a:spcAft>
              <a:buFont typeface="Courier New" panose="02070309020205020404" pitchFamily="49" charset="0"/>
              <a:buChar char="o"/>
            </a:pPr>
            <a:r>
              <a:rPr lang="en-US" dirty="0">
                <a:solidFill>
                  <a:srgbClr val="162320"/>
                </a:solidFill>
                <a:latin typeface="Arial" panose="020B0604020202020204" pitchFamily="34" charset="0"/>
                <a:cs typeface="Arial" panose="020B0604020202020204" pitchFamily="34" charset="0"/>
              </a:rPr>
              <a:t>Further information on verification</a:t>
            </a:r>
          </a:p>
          <a:p>
            <a:pPr marL="1260475" lvl="2" indent="-346075">
              <a:spcBef>
                <a:spcPts val="1200"/>
              </a:spcBef>
              <a:spcAft>
                <a:spcPts val="1200"/>
              </a:spcAft>
              <a:buFont typeface="Courier New" panose="02070309020205020404" pitchFamily="49" charset="0"/>
              <a:buChar char="o"/>
            </a:pPr>
            <a:r>
              <a:rPr lang="en-US" dirty="0">
                <a:solidFill>
                  <a:srgbClr val="162320"/>
                </a:solidFill>
                <a:latin typeface="Arial" panose="020B0604020202020204" pitchFamily="34" charset="0"/>
                <a:cs typeface="Arial" panose="020B0604020202020204" pitchFamily="34" charset="0"/>
              </a:rPr>
              <a:t>Outreach materials</a:t>
            </a:r>
          </a:p>
          <a:p>
            <a:pPr lvl="1">
              <a:spcBef>
                <a:spcPts val="1200"/>
              </a:spcBef>
              <a:spcAft>
                <a:spcPts val="1200"/>
              </a:spcAft>
              <a:buFont typeface="Arial" panose="02070309020205020404" pitchFamily="49" charset="0"/>
              <a:buChar char="•"/>
            </a:pPr>
            <a:r>
              <a:rPr lang="en-US" dirty="0">
                <a:solidFill>
                  <a:srgbClr val="162320"/>
                </a:solidFill>
                <a:latin typeface="Arial" panose="020B0604020202020204" pitchFamily="34" charset="0"/>
                <a:cs typeface="Arial" panose="020B0604020202020204" pitchFamily="34" charset="0"/>
              </a:rPr>
              <a:t>Registration information coming soon</a:t>
            </a:r>
            <a:endParaRPr lang="en-US" sz="2000" dirty="0">
              <a:solidFill>
                <a:srgbClr val="2D4641"/>
              </a:solidFill>
              <a:latin typeface="Arial" panose="020B0604020202020204" pitchFamily="34" charset="0"/>
              <a:cs typeface="Arial" panose="020B0604020202020204" pitchFamily="34" charset="0"/>
            </a:endParaRPr>
          </a:p>
          <a:p>
            <a:endParaRPr lang="en-US" dirty="0">
              <a:solidFill>
                <a:srgbClr val="162320"/>
              </a:solidFill>
              <a:latin typeface="Arial" panose="020B0604020202020204" pitchFamily="34" charset="0"/>
              <a:cs typeface="Arial" panose="020B0604020202020204" pitchFamily="34" charset="0"/>
            </a:endParaRPr>
          </a:p>
        </p:txBody>
      </p:sp>
      <p:pic>
        <p:nvPicPr>
          <p:cNvPr id="6" name="Content Placeholder 5" descr="SUN Bucks logo of SUN Bucks text with a colorful a sun and a fork">
            <a:extLst>
              <a:ext uri="{FF2B5EF4-FFF2-40B4-BE49-F238E27FC236}">
                <a16:creationId xmlns:a16="http://schemas.microsoft.com/office/drawing/2014/main" id="{2FE8788A-69A4-A442-4C10-C1C5C958B01A}"/>
              </a:ext>
            </a:extLst>
          </p:cNvPr>
          <p:cNvPicPr>
            <a:picLocks noGrp="1" noChangeAspect="1"/>
          </p:cNvPicPr>
          <p:nvPr>
            <p:ph sz="half" idx="13"/>
          </p:nvPr>
        </p:nvPicPr>
        <p:blipFill>
          <a:blip r:embed="rId3"/>
          <a:stretch>
            <a:fillRect/>
          </a:stretch>
        </p:blipFill>
        <p:spPr>
          <a:xfrm>
            <a:off x="7396037" y="3757931"/>
            <a:ext cx="3957763" cy="2103116"/>
          </a:xfrm>
        </p:spPr>
      </p:pic>
    </p:spTree>
    <p:extLst>
      <p:ext uri="{BB962C8B-B14F-4D97-AF65-F5344CB8AC3E}">
        <p14:creationId xmlns:p14="http://schemas.microsoft.com/office/powerpoint/2010/main" val="1963181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8603B-B9B4-FCD0-94A2-9D42FBAB3F23}"/>
              </a:ext>
            </a:extLst>
          </p:cNvPr>
          <p:cNvSpPr>
            <a:spLocks noGrp="1"/>
          </p:cNvSpPr>
          <p:nvPr>
            <p:ph type="title"/>
          </p:nvPr>
        </p:nvSpPr>
        <p:spPr>
          <a:xfrm>
            <a:off x="838200" y="685800"/>
            <a:ext cx="11076316" cy="1004977"/>
          </a:xfrm>
        </p:spPr>
        <p:txBody>
          <a:bodyPr>
            <a:normAutofit/>
          </a:bodyPr>
          <a:lstStyle/>
          <a:p>
            <a:r>
              <a:rPr lang="en-US">
                <a:latin typeface="Arial" panose="020B0604020202020204" pitchFamily="34" charset="0"/>
                <a:cs typeface="Arial" panose="020B0604020202020204" pitchFamily="34" charset="0"/>
              </a:rPr>
              <a:t>SUN Bucks Frequently Asked Questions (1)</a:t>
            </a:r>
          </a:p>
        </p:txBody>
      </p:sp>
      <p:sp>
        <p:nvSpPr>
          <p:cNvPr id="3" name="Content Placeholder 2">
            <a:extLst>
              <a:ext uri="{FF2B5EF4-FFF2-40B4-BE49-F238E27FC236}">
                <a16:creationId xmlns:a16="http://schemas.microsoft.com/office/drawing/2014/main" id="{43CA2F9A-0D56-D995-944C-05CD05E07E49}"/>
              </a:ext>
            </a:extLst>
          </p:cNvPr>
          <p:cNvSpPr>
            <a:spLocks noGrp="1"/>
          </p:cNvSpPr>
          <p:nvPr>
            <p:ph idx="1"/>
          </p:nvPr>
        </p:nvSpPr>
        <p:spPr/>
        <p:txBody>
          <a:bodyPr vert="horz" lIns="91440" tIns="45720" rIns="91440" bIns="45720" rtlCol="0" anchor="t">
            <a:normAutofit/>
          </a:bodyPr>
          <a:lstStyle/>
          <a:p>
            <a:pPr marL="0" indent="0">
              <a:spcBef>
                <a:spcPts val="1200"/>
              </a:spcBef>
              <a:spcAft>
                <a:spcPts val="1200"/>
              </a:spcAft>
              <a:buNone/>
            </a:pPr>
            <a:r>
              <a:rPr lang="en-US" b="1" dirty="0">
                <a:latin typeface="Arial" panose="020B0604020202020204" pitchFamily="34" charset="0"/>
                <a:cs typeface="Arial" panose="020B0604020202020204" pitchFamily="34" charset="0"/>
              </a:rPr>
              <a:t>Q: Can UBAs be collected electronically?</a:t>
            </a:r>
            <a:endParaRPr lang="en-US" dirty="0">
              <a:latin typeface="Arial" panose="020B0604020202020204" pitchFamily="34" charset="0"/>
              <a:cs typeface="Arial" panose="020B0604020202020204" pitchFamily="34" charset="0"/>
            </a:endParaRPr>
          </a:p>
          <a:p>
            <a:pPr marL="514350" indent="-514350">
              <a:buNone/>
            </a:pPr>
            <a:r>
              <a:rPr lang="en-US" dirty="0">
                <a:solidFill>
                  <a:srgbClr val="000000"/>
                </a:solidFill>
                <a:latin typeface="Arial" panose="020B0604020202020204" pitchFamily="34" charset="0"/>
                <a:cs typeface="Arial" panose="020B0604020202020204" pitchFamily="34" charset="0"/>
              </a:rPr>
              <a:t>A: Yes, UBAs can be collected electronically. Wet signatures are not required. If an LEA chooses to collect UBAs electronically, paper applications must also be made available.</a:t>
            </a:r>
          </a:p>
        </p:txBody>
      </p:sp>
    </p:spTree>
    <p:extLst>
      <p:ext uri="{BB962C8B-B14F-4D97-AF65-F5344CB8AC3E}">
        <p14:creationId xmlns:p14="http://schemas.microsoft.com/office/powerpoint/2010/main" val="3326063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6772F-A9D5-B215-66EA-8F5791B1F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576F1-6B3A-EE29-6DC7-BFEBB6CD2EBA}"/>
              </a:ext>
            </a:extLst>
          </p:cNvPr>
          <p:cNvSpPr>
            <a:spLocks noGrp="1"/>
          </p:cNvSpPr>
          <p:nvPr>
            <p:ph type="title"/>
          </p:nvPr>
        </p:nvSpPr>
        <p:spPr>
          <a:xfrm>
            <a:off x="838200" y="311989"/>
            <a:ext cx="10788769" cy="1393165"/>
          </a:xfrm>
        </p:spPr>
        <p:txBody>
          <a:bodyPr>
            <a:normAutofit/>
          </a:bodyPr>
          <a:lstStyle/>
          <a:p>
            <a:r>
              <a:rPr lang="en-US" sz="4000">
                <a:latin typeface="Arial" panose="020B0604020202020204" pitchFamily="34" charset="0"/>
                <a:cs typeface="Arial" panose="020B0604020202020204" pitchFamily="34" charset="0"/>
              </a:rPr>
              <a:t>SUN Bucks </a:t>
            </a:r>
            <a:r>
              <a:rPr lang="en-US">
                <a:latin typeface="Arial" panose="020B0604020202020204" pitchFamily="34" charset="0"/>
                <a:cs typeface="Arial" panose="020B0604020202020204" pitchFamily="34" charset="0"/>
              </a:rPr>
              <a:t>Frequently Asked Questions (2)</a:t>
            </a:r>
          </a:p>
        </p:txBody>
      </p:sp>
      <p:sp>
        <p:nvSpPr>
          <p:cNvPr id="3" name="Content Placeholder 2">
            <a:extLst>
              <a:ext uri="{FF2B5EF4-FFF2-40B4-BE49-F238E27FC236}">
                <a16:creationId xmlns:a16="http://schemas.microsoft.com/office/drawing/2014/main" id="{4A403861-893F-92C8-093F-6380F84DAB54}"/>
              </a:ext>
            </a:extLst>
          </p:cNvPr>
          <p:cNvSpPr>
            <a:spLocks noGrp="1"/>
          </p:cNvSpPr>
          <p:nvPr>
            <p:ph idx="1"/>
          </p:nvPr>
        </p:nvSpPr>
        <p:spPr/>
        <p:txBody>
          <a:bodyPr vert="horz" lIns="91440" tIns="45720" rIns="91440" bIns="45720" rtlCol="0" anchor="t">
            <a:normAutofit/>
          </a:bodyPr>
          <a:lstStyle/>
          <a:p>
            <a:pPr marL="514350" indent="-514350">
              <a:buNone/>
            </a:pPr>
            <a:r>
              <a:rPr lang="en-US" b="1" dirty="0">
                <a:latin typeface="Arial" panose="020B0604020202020204" pitchFamily="34" charset="0"/>
                <a:cs typeface="Arial" panose="020B0604020202020204" pitchFamily="34" charset="0"/>
              </a:rPr>
              <a:t>Q: When can LEAs begin collecting UBAs/SUN Bucks applications from newly enrolled students?</a:t>
            </a:r>
            <a:endParaRPr lang="en-US" dirty="0">
              <a:latin typeface="Arial" panose="020B0604020202020204" pitchFamily="34" charset="0"/>
              <a:cs typeface="Arial" panose="020B0604020202020204" pitchFamily="34" charset="0"/>
            </a:endParaRPr>
          </a:p>
          <a:p>
            <a:pPr marL="514350" indent="-514350">
              <a:buNone/>
            </a:pPr>
            <a:r>
              <a:rPr lang="en-US" dirty="0">
                <a:latin typeface="Arial" panose="020B0604020202020204" pitchFamily="34" charset="0"/>
                <a:cs typeface="Arial" panose="020B0604020202020204" pitchFamily="34" charset="0"/>
              </a:rPr>
              <a:t>A: LEAs can begin collecting UBAs/SUN Bucks applications from newly enrolled students at the start of that year's summer operational period. For 2025, this date is July 1, 2025.</a:t>
            </a:r>
          </a:p>
        </p:txBody>
      </p:sp>
    </p:spTree>
    <p:extLst>
      <p:ext uri="{BB962C8B-B14F-4D97-AF65-F5344CB8AC3E}">
        <p14:creationId xmlns:p14="http://schemas.microsoft.com/office/powerpoint/2010/main" val="3013048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5836-CD2A-878C-A37C-BBC114710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622BC-22F0-250F-F4AB-B2AE9D2B1FF3}"/>
              </a:ext>
            </a:extLst>
          </p:cNvPr>
          <p:cNvSpPr>
            <a:spLocks noGrp="1"/>
          </p:cNvSpPr>
          <p:nvPr>
            <p:ph type="title"/>
          </p:nvPr>
        </p:nvSpPr>
        <p:spPr/>
        <p:txBody>
          <a:bodyPr>
            <a:normAutofit fontScale="90000"/>
          </a:bodyPr>
          <a:lstStyle/>
          <a:p>
            <a:r>
              <a:rPr lang="en-US">
                <a:latin typeface="Arial" panose="020B0604020202020204" pitchFamily="34" charset="0"/>
                <a:cs typeface="Arial" panose="020B0604020202020204" pitchFamily="34" charset="0"/>
              </a:rPr>
              <a:t>SUN Bucks Frequently Asked Questions (3)</a:t>
            </a:r>
          </a:p>
        </p:txBody>
      </p:sp>
      <p:sp>
        <p:nvSpPr>
          <p:cNvPr id="3" name="Content Placeholder 2">
            <a:extLst>
              <a:ext uri="{FF2B5EF4-FFF2-40B4-BE49-F238E27FC236}">
                <a16:creationId xmlns:a16="http://schemas.microsoft.com/office/drawing/2014/main" id="{C05CBBEA-145E-4CF5-145F-335DD7DBCE41}"/>
              </a:ext>
            </a:extLst>
          </p:cNvPr>
          <p:cNvSpPr>
            <a:spLocks noGrp="1"/>
          </p:cNvSpPr>
          <p:nvPr>
            <p:ph idx="1"/>
          </p:nvPr>
        </p:nvSpPr>
        <p:spPr/>
        <p:txBody>
          <a:bodyPr vert="horz" lIns="91440" tIns="45720" rIns="91440" bIns="45720" rtlCol="0" anchor="t">
            <a:normAutofit/>
          </a:bodyPr>
          <a:lstStyle/>
          <a:p>
            <a:pPr marL="571500" indent="-571500">
              <a:spcBef>
                <a:spcPts val="1200"/>
              </a:spcBef>
              <a:spcAft>
                <a:spcPts val="1200"/>
              </a:spcAft>
              <a:buNone/>
            </a:pPr>
            <a:r>
              <a:rPr lang="en-US" b="1" dirty="0">
                <a:latin typeface="Arial" panose="020B0604020202020204" pitchFamily="34" charset="0"/>
                <a:cs typeface="Arial" panose="020B0604020202020204" pitchFamily="34" charset="0"/>
              </a:rPr>
              <a:t>Q: Can household income ranges be collected on the UBA or must the income be listed as a specific number?</a:t>
            </a:r>
            <a:endParaRPr lang="en-US" dirty="0">
              <a:latin typeface="Arial" panose="020B0604020202020204" pitchFamily="34" charset="0"/>
              <a:cs typeface="Arial" panose="020B0604020202020204" pitchFamily="34" charset="0"/>
            </a:endParaRPr>
          </a:p>
          <a:p>
            <a:pPr marL="514350" indent="-514350">
              <a:buNone/>
            </a:pPr>
            <a:r>
              <a:rPr lang="en-US" dirty="0">
                <a:latin typeface="Arial" panose="020B0604020202020204" pitchFamily="34" charset="0"/>
                <a:cs typeface="Arial" panose="020B0604020202020204" pitchFamily="34" charset="0"/>
              </a:rPr>
              <a:t>A: Household income ranges cannot be collected on the UBA. The total household income must be listed as a specific number that the LEA will then compare against that school year's income eligibility scales.</a:t>
            </a:r>
          </a:p>
        </p:txBody>
      </p:sp>
    </p:spTree>
    <p:extLst>
      <p:ext uri="{BB962C8B-B14F-4D97-AF65-F5344CB8AC3E}">
        <p14:creationId xmlns:p14="http://schemas.microsoft.com/office/powerpoint/2010/main" val="1906179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9394E-9D78-AB4B-E899-73F48D7B35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881A4-ECBC-9D9E-19B7-505017B8F54C}"/>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Frequently Asked Questions (4)</a:t>
            </a:r>
          </a:p>
        </p:txBody>
      </p:sp>
      <p:sp>
        <p:nvSpPr>
          <p:cNvPr id="3" name="Content Placeholder 2">
            <a:extLst>
              <a:ext uri="{FF2B5EF4-FFF2-40B4-BE49-F238E27FC236}">
                <a16:creationId xmlns:a16="http://schemas.microsoft.com/office/drawing/2014/main" id="{C7CD2FF6-73F0-4D18-8C15-5048FF8A0446}"/>
              </a:ext>
            </a:extLst>
          </p:cNvPr>
          <p:cNvSpPr>
            <a:spLocks noGrp="1"/>
          </p:cNvSpPr>
          <p:nvPr>
            <p:ph idx="1"/>
          </p:nvPr>
        </p:nvSpPr>
        <p:spPr/>
        <p:txBody>
          <a:bodyPr vert="horz" lIns="91440" tIns="45720" rIns="91440" bIns="45720" rtlCol="0" anchor="t">
            <a:normAutofit/>
          </a:bodyPr>
          <a:lstStyle/>
          <a:p>
            <a:pPr marL="514350" indent="-514350">
              <a:spcBef>
                <a:spcPts val="1200"/>
              </a:spcBef>
              <a:spcAft>
                <a:spcPts val="1200"/>
              </a:spcAft>
              <a:buNone/>
            </a:pPr>
            <a:r>
              <a:rPr lang="en-US" b="1" dirty="0">
                <a:latin typeface="Arial" panose="020B0604020202020204" pitchFamily="34" charset="0"/>
                <a:cs typeface="Arial" panose="020B0604020202020204" pitchFamily="34" charset="0"/>
              </a:rPr>
              <a:t>Q: What should an LEA do if the address listed on a UBA is different than the address listed in CALPADS?</a:t>
            </a:r>
            <a:endParaRPr lang="en-US" dirty="0">
              <a:latin typeface="Arial" panose="020B0604020202020204" pitchFamily="34" charset="0"/>
              <a:cs typeface="Arial" panose="020B0604020202020204" pitchFamily="34" charset="0"/>
            </a:endParaRPr>
          </a:p>
          <a:p>
            <a:pPr marL="514350" indent="-514350">
              <a:buNone/>
            </a:pPr>
            <a:r>
              <a:rPr lang="en-US" dirty="0">
                <a:latin typeface="Arial" panose="020B0604020202020204" pitchFamily="34" charset="0"/>
                <a:cs typeface="Arial" panose="020B0604020202020204" pitchFamily="34" charset="0"/>
              </a:rPr>
              <a:t>A: LEAs should update the student's address in CALPADS using the address provided on the UBA.</a:t>
            </a:r>
          </a:p>
        </p:txBody>
      </p:sp>
    </p:spTree>
    <p:extLst>
      <p:ext uri="{BB962C8B-B14F-4D97-AF65-F5344CB8AC3E}">
        <p14:creationId xmlns:p14="http://schemas.microsoft.com/office/powerpoint/2010/main" val="1519061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24A8C-5F5F-B17F-BB04-305B5C134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ED7F6D-21A0-E3DA-B9E4-BD37B1317245}"/>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SUN Bucks Resources (1)</a:t>
            </a:r>
          </a:p>
        </p:txBody>
      </p:sp>
      <p:sp>
        <p:nvSpPr>
          <p:cNvPr id="3" name="Content Placeholder 2">
            <a:extLst>
              <a:ext uri="{FF2B5EF4-FFF2-40B4-BE49-F238E27FC236}">
                <a16:creationId xmlns:a16="http://schemas.microsoft.com/office/drawing/2014/main" id="{0FED07C9-8D5E-0AF1-CC71-62B41131632C}"/>
              </a:ext>
            </a:extLst>
          </p:cNvPr>
          <p:cNvSpPr>
            <a:spLocks noGrp="1"/>
          </p:cNvSpPr>
          <p:nvPr>
            <p:ph idx="1"/>
          </p:nvPr>
        </p:nvSpPr>
        <p:spPr>
          <a:xfrm>
            <a:off x="835272" y="1710028"/>
            <a:ext cx="10522842" cy="4578925"/>
          </a:xfrm>
        </p:spPr>
        <p:txBody>
          <a:bodyPr vert="horz" lIns="91440" tIns="45720" rIns="91440" bIns="45720" rtlCol="0" anchor="t">
            <a:noAutofit/>
          </a:bodyPr>
          <a:lstStyle/>
          <a:p>
            <a:pPr>
              <a:spcBef>
                <a:spcPts val="600"/>
              </a:spcBef>
              <a:spcAft>
                <a:spcPts val="600"/>
              </a:spcAft>
            </a:pPr>
            <a:r>
              <a:rPr lang="en-US" sz="2800" b="1" dirty="0">
                <a:latin typeface="Arial" panose="020B0604020202020204" pitchFamily="34" charset="0"/>
                <a:ea typeface="Verdana"/>
                <a:cs typeface="Arial" panose="020B0604020202020204" pitchFamily="34" charset="0"/>
              </a:rPr>
              <a:t>June 5, 2025 SUN Bucks Webinar: </a:t>
            </a:r>
            <a:r>
              <a:rPr lang="en-US" sz="2800" dirty="0">
                <a:latin typeface="Arial" panose="020B0604020202020204" pitchFamily="34" charset="0"/>
                <a:ea typeface="Verdana"/>
                <a:cs typeface="Arial" panose="020B0604020202020204" pitchFamily="34" charset="0"/>
              </a:rPr>
              <a:t>Registration for this webinar is no longer available. </a:t>
            </a:r>
          </a:p>
          <a:p>
            <a:pPr>
              <a:spcBef>
                <a:spcPts val="600"/>
              </a:spcBef>
              <a:spcAft>
                <a:spcPts val="600"/>
              </a:spcAft>
            </a:pPr>
            <a:r>
              <a:rPr lang="en-US" sz="2800" b="1" dirty="0">
                <a:latin typeface="Arial" panose="020B0604020202020204" pitchFamily="34" charset="0"/>
                <a:ea typeface="Verdana"/>
                <a:cs typeface="Arial" panose="020B0604020202020204" pitchFamily="34" charset="0"/>
              </a:rPr>
              <a:t>CDE SUN Bucks web page: </a:t>
            </a:r>
            <a:r>
              <a:rPr lang="en-US" sz="2800" dirty="0">
                <a:solidFill>
                  <a:srgbClr val="0563C1"/>
                </a:solidFill>
                <a:latin typeface="Arial" panose="020B0604020202020204" pitchFamily="34" charset="0"/>
                <a:ea typeface="+mj-lt"/>
                <a:cs typeface="Arial" panose="020B0604020202020204" pitchFamily="34" charset="0"/>
                <a:hlinkClick r:id="rId3" tooltip="California Department of Education's SUN Bucks web page">
                  <a:extLst>
                    <a:ext uri="{A12FA001-AC4F-418D-AE19-62706E023703}">
                      <ahyp:hlinkClr xmlns:ahyp="http://schemas.microsoft.com/office/drawing/2018/hyperlinkcolor" val="tx"/>
                    </a:ext>
                  </a:extLst>
                </a:hlinkClick>
              </a:rPr>
              <a:t>https://www.cde.ca.gov/ls/nu/sunbucks.asp</a:t>
            </a:r>
            <a:r>
              <a:rPr lang="en-US" sz="2800" dirty="0">
                <a:solidFill>
                  <a:srgbClr val="2D4641"/>
                </a:solidFill>
                <a:latin typeface="Arial" panose="020B0604020202020204" pitchFamily="34" charset="0"/>
                <a:ea typeface="+mj-lt"/>
                <a:cs typeface="Arial" panose="020B0604020202020204" pitchFamily="34" charset="0"/>
              </a:rPr>
              <a:t>  </a:t>
            </a:r>
            <a:endParaRPr lang="en-US" sz="2800" dirty="0">
              <a:solidFill>
                <a:srgbClr val="2D4641"/>
              </a:solidFill>
              <a:latin typeface="Arial" panose="020B0604020202020204" pitchFamily="34" charset="0"/>
              <a:ea typeface="Verdana"/>
              <a:cs typeface="Arial" panose="020B0604020202020204" pitchFamily="34" charset="0"/>
            </a:endParaRPr>
          </a:p>
          <a:p>
            <a:pPr>
              <a:spcBef>
                <a:spcPts val="600"/>
              </a:spcBef>
              <a:spcAft>
                <a:spcPts val="600"/>
              </a:spcAft>
            </a:pPr>
            <a:r>
              <a:rPr lang="en-US" sz="2800" b="1" dirty="0">
                <a:latin typeface="Arial" panose="020B0604020202020204" pitchFamily="34" charset="0"/>
                <a:ea typeface="Verdana"/>
                <a:cs typeface="Arial" panose="020B0604020202020204" pitchFamily="34" charset="0"/>
              </a:rPr>
              <a:t>California Department of Social Services (CDSS) SUN Bucks web page:</a:t>
            </a:r>
            <a:r>
              <a:rPr lang="en-US" sz="2800" dirty="0">
                <a:latin typeface="Arial" panose="020B0604020202020204" pitchFamily="34" charset="0"/>
                <a:ea typeface="Verdana"/>
                <a:cs typeface="Arial" panose="020B0604020202020204" pitchFamily="34" charset="0"/>
              </a:rPr>
              <a:t> </a:t>
            </a:r>
            <a:r>
              <a:rPr lang="en-US" sz="2800" dirty="0">
                <a:solidFill>
                  <a:srgbClr val="0563C1"/>
                </a:solidFill>
                <a:latin typeface="Arial" panose="020B0604020202020204" pitchFamily="34" charset="0"/>
                <a:ea typeface="+mj-lt"/>
                <a:cs typeface="Arial" panose="020B0604020202020204" pitchFamily="34" charset="0"/>
                <a:hlinkClick r:id="rId4" tooltip="California Department of Social Services's SUN Bucks web page">
                  <a:extLst>
                    <a:ext uri="{A12FA001-AC4F-418D-AE19-62706E023703}">
                      <ahyp:hlinkClr xmlns:ahyp="http://schemas.microsoft.com/office/drawing/2018/hyperlinkcolor" val="tx"/>
                    </a:ext>
                  </a:extLst>
                </a:hlinkClick>
              </a:rPr>
              <a:t>https://cdss.ca.gov/sun-bucks</a:t>
            </a:r>
            <a:r>
              <a:rPr lang="en-US" sz="2800" dirty="0">
                <a:solidFill>
                  <a:srgbClr val="2D4641"/>
                </a:solidFill>
                <a:latin typeface="Arial" panose="020B0604020202020204" pitchFamily="34" charset="0"/>
                <a:ea typeface="+mj-lt"/>
                <a:cs typeface="Arial" panose="020B0604020202020204" pitchFamily="34" charset="0"/>
              </a:rPr>
              <a:t>  </a:t>
            </a:r>
            <a:endParaRPr lang="en-US" sz="2800" dirty="0">
              <a:solidFill>
                <a:srgbClr val="2D4641"/>
              </a:solidFill>
              <a:latin typeface="Arial" panose="020B0604020202020204" pitchFamily="34" charset="0"/>
              <a:ea typeface="Verdana"/>
              <a:cs typeface="Arial" panose="020B0604020202020204" pitchFamily="34" charset="0"/>
            </a:endParaRPr>
          </a:p>
          <a:p>
            <a:pPr>
              <a:spcBef>
                <a:spcPts val="600"/>
              </a:spcBef>
              <a:spcAft>
                <a:spcPts val="600"/>
              </a:spcAft>
            </a:pPr>
            <a:r>
              <a:rPr lang="en-US" sz="2800" b="1" dirty="0">
                <a:latin typeface="Arial" panose="020B0604020202020204" pitchFamily="34" charset="0"/>
                <a:ea typeface="Verdana"/>
                <a:cs typeface="Arial" panose="020B0604020202020204" pitchFamily="34" charset="0"/>
              </a:rPr>
              <a:t>CDE UBA web page:</a:t>
            </a:r>
            <a:r>
              <a:rPr lang="en-US" sz="2800" dirty="0">
                <a:latin typeface="Arial" panose="020B0604020202020204" pitchFamily="34" charset="0"/>
                <a:ea typeface="Verdana"/>
                <a:cs typeface="Arial" panose="020B0604020202020204" pitchFamily="34" charset="0"/>
              </a:rPr>
              <a:t> </a:t>
            </a:r>
            <a:r>
              <a:rPr lang="en-US" sz="2800" dirty="0">
                <a:solidFill>
                  <a:srgbClr val="0563C1"/>
                </a:solidFill>
                <a:latin typeface="Arial" panose="020B0604020202020204" pitchFamily="34" charset="0"/>
                <a:ea typeface="+mj-lt"/>
                <a:cs typeface="Arial" panose="020B0604020202020204" pitchFamily="34" charset="0"/>
                <a:hlinkClick r:id="rId5" tooltip="California Department of Education's Universal Benefits Application web page">
                  <a:extLst>
                    <a:ext uri="{A12FA001-AC4F-418D-AE19-62706E023703}">
                      <ahyp:hlinkClr xmlns:ahyp="http://schemas.microsoft.com/office/drawing/2018/hyperlinkcolor" val="tx"/>
                    </a:ext>
                  </a:extLst>
                </a:hlinkClick>
              </a:rPr>
              <a:t>https://www.cde.ca.gov/ls/nu/universalbenefitsapp.asp</a:t>
            </a:r>
            <a:r>
              <a:rPr lang="en-US" sz="2800" dirty="0">
                <a:solidFill>
                  <a:srgbClr val="2D4641"/>
                </a:solidFill>
                <a:latin typeface="Arial" panose="020B0604020202020204" pitchFamily="34" charset="0"/>
                <a:ea typeface="+mj-lt"/>
                <a:cs typeface="Arial" panose="020B0604020202020204" pitchFamily="34" charset="0"/>
              </a:rPr>
              <a:t>   </a:t>
            </a:r>
            <a:endParaRPr lang="en-US" sz="2800" dirty="0">
              <a:solidFill>
                <a:srgbClr val="2D4641"/>
              </a:solidFill>
              <a:latin typeface="Arial" panose="020B0604020202020204" pitchFamily="34" charset="0"/>
              <a:ea typeface="Verdana"/>
              <a:cs typeface="Arial" panose="020B0604020202020204" pitchFamily="34" charset="0"/>
            </a:endParaRPr>
          </a:p>
          <a:p>
            <a:pPr marL="0" indent="0">
              <a:buFont typeface="Arial" panose="020B0604020202020204" pitchFamily="34" charset="0"/>
              <a:buNone/>
            </a:pPr>
            <a:endParaRPr lang="en-US" sz="2400" dirty="0">
              <a:solidFill>
                <a:srgbClr val="2D4641"/>
              </a:solidFill>
              <a:latin typeface="Arial" panose="020B0604020202020204" pitchFamily="34" charset="0"/>
              <a:ea typeface="Verdana"/>
              <a:cs typeface="Arial" panose="020B0604020202020204" pitchFamily="34" charset="0"/>
            </a:endParaRPr>
          </a:p>
          <a:p>
            <a:pPr marL="0" indent="0">
              <a:buFont typeface="Arial" panose="020B0604020202020204" pitchFamily="34" charset="0"/>
              <a:buNone/>
            </a:pPr>
            <a:endParaRPr lang="en-US" sz="2400" i="1" dirty="0">
              <a:solidFill>
                <a:srgbClr val="FF0000"/>
              </a:solidFill>
              <a:latin typeface="Arial" panose="020B0604020202020204" pitchFamily="34" charset="0"/>
              <a:ea typeface="Verdana"/>
              <a:cs typeface="Arial" panose="020B0604020202020204" pitchFamily="34" charset="0"/>
            </a:endParaRPr>
          </a:p>
          <a:p>
            <a:pPr marL="0" indent="0">
              <a:buFont typeface="Arial" panose="020B0604020202020204" pitchFamily="34" charset="0"/>
              <a:buNone/>
            </a:pPr>
            <a:endParaRPr lang="en-US" sz="1600" dirty="0">
              <a:solidFill>
                <a:srgbClr val="FF0000"/>
              </a:solidFill>
              <a:latin typeface="Arial" panose="020B0604020202020204" pitchFamily="34" charset="0"/>
              <a:ea typeface="Verdana"/>
              <a:cs typeface="Arial" panose="020B0604020202020204" pitchFamily="34" charset="0"/>
            </a:endParaRPr>
          </a:p>
          <a:p>
            <a:pPr marL="457200" lvl="1" indent="0">
              <a:buNone/>
            </a:pPr>
            <a:endParaRPr lang="en-US" sz="2000" dirty="0">
              <a:solidFill>
                <a:srgbClr val="FF0000"/>
              </a:solidFill>
              <a:latin typeface="Arial" panose="020B0604020202020204" pitchFamily="34" charset="0"/>
              <a:ea typeface="Verdana"/>
              <a:cs typeface="Arial" panose="020B0604020202020204" pitchFamily="34" charset="0"/>
            </a:endParaRPr>
          </a:p>
        </p:txBody>
      </p:sp>
    </p:spTree>
    <p:extLst>
      <p:ext uri="{BB962C8B-B14F-4D97-AF65-F5344CB8AC3E}">
        <p14:creationId xmlns:p14="http://schemas.microsoft.com/office/powerpoint/2010/main" val="4108095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72E49-FFFF-4254-7A6F-9C80DA4BB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92F232-41ED-31C0-06B9-6F3682259036}"/>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SUN Bucks Resources (2)</a:t>
            </a:r>
          </a:p>
        </p:txBody>
      </p:sp>
      <p:sp>
        <p:nvSpPr>
          <p:cNvPr id="3" name="Content Placeholder 2">
            <a:extLst>
              <a:ext uri="{FF2B5EF4-FFF2-40B4-BE49-F238E27FC236}">
                <a16:creationId xmlns:a16="http://schemas.microsoft.com/office/drawing/2014/main" id="{0AF5231B-9230-79DF-ED97-3C2FCE92E706}"/>
              </a:ext>
            </a:extLst>
          </p:cNvPr>
          <p:cNvSpPr>
            <a:spLocks noGrp="1"/>
          </p:cNvSpPr>
          <p:nvPr>
            <p:ph idx="1"/>
          </p:nvPr>
        </p:nvSpPr>
        <p:spPr>
          <a:xfrm>
            <a:off x="834579" y="1786228"/>
            <a:ext cx="10522842" cy="4578925"/>
          </a:xfrm>
        </p:spPr>
        <p:txBody>
          <a:bodyPr vert="horz" lIns="91440" tIns="45720" rIns="91440" bIns="45720" rtlCol="0" anchor="t">
            <a:noAutofit/>
          </a:bodyPr>
          <a:lstStyle/>
          <a:p>
            <a:r>
              <a:rPr lang="en-US" sz="2800" b="1" dirty="0">
                <a:latin typeface="Arial" panose="020B0604020202020204" pitchFamily="34" charset="0"/>
                <a:ea typeface="Verdana"/>
                <a:cs typeface="Arial" panose="020B0604020202020204" pitchFamily="34" charset="0"/>
              </a:rPr>
              <a:t>CDE CALPADS Flash:</a:t>
            </a:r>
            <a:r>
              <a:rPr lang="en-US" sz="2800" dirty="0">
                <a:latin typeface="Arial" panose="020B0604020202020204" pitchFamily="34" charset="0"/>
                <a:ea typeface="Verdana"/>
                <a:cs typeface="Arial" panose="020B0604020202020204" pitchFamily="34" charset="0"/>
              </a:rPr>
              <a:t> </a:t>
            </a:r>
            <a:r>
              <a:rPr lang="en-US" sz="2800" dirty="0">
                <a:solidFill>
                  <a:srgbClr val="0563C1"/>
                </a:solidFill>
                <a:latin typeface="Arial" panose="020B0604020202020204" pitchFamily="34" charset="0"/>
                <a:ea typeface="Verdana"/>
                <a:cs typeface="Arial" panose="020B0604020202020204" pitchFamily="34" charset="0"/>
                <a:hlinkClick r:id="rId3" tooltip="California Department of Education's CALPADS Flash web page"/>
              </a:rPr>
              <a:t>https://www.cde.ca.gov/ds/sp/cl/calpadsupdflash279.asp</a:t>
            </a:r>
            <a:r>
              <a:rPr lang="en-US" sz="2800" dirty="0">
                <a:solidFill>
                  <a:srgbClr val="0563C1"/>
                </a:solidFill>
                <a:latin typeface="Arial" panose="020B0604020202020204" pitchFamily="34" charset="0"/>
                <a:ea typeface="Verdana"/>
                <a:cs typeface="Arial" panose="020B0604020202020204" pitchFamily="34" charset="0"/>
              </a:rPr>
              <a:t> </a:t>
            </a:r>
            <a:endParaRPr lang="en-US" sz="2800" dirty="0">
              <a:solidFill>
                <a:srgbClr val="2D4641"/>
              </a:solidFill>
              <a:latin typeface="Arial" panose="020B0604020202020204" pitchFamily="34" charset="0"/>
              <a:ea typeface="Verdana"/>
              <a:cs typeface="Arial" panose="020B0604020202020204" pitchFamily="34" charset="0"/>
            </a:endParaRPr>
          </a:p>
          <a:p>
            <a:r>
              <a:rPr lang="en-US" sz="2800" b="1" dirty="0">
                <a:latin typeface="Arial" panose="020B0604020202020204" pitchFamily="34" charset="0"/>
                <a:ea typeface="Verdana"/>
                <a:cs typeface="Arial" panose="020B0604020202020204" pitchFamily="34" charset="0"/>
              </a:rPr>
              <a:t>CDE SUN Bucks Inbox (LEA inquiries only): </a:t>
            </a:r>
            <a:r>
              <a:rPr lang="en-US" sz="2800" dirty="0">
                <a:solidFill>
                  <a:srgbClr val="0563C1"/>
                </a:solidFill>
                <a:latin typeface="Arial" panose="020B0604020202020204" pitchFamily="34" charset="0"/>
                <a:ea typeface="Verdana"/>
                <a:cs typeface="Arial" panose="020B0604020202020204" pitchFamily="34" charset="0"/>
                <a:hlinkClick r:id="rId4">
                  <a:extLst>
                    <a:ext uri="{A12FA001-AC4F-418D-AE19-62706E023703}">
                      <ahyp:hlinkClr xmlns:ahyp="http://schemas.microsoft.com/office/drawing/2018/hyperlinkcolor" val="tx"/>
                    </a:ext>
                  </a:extLst>
                </a:hlinkClick>
              </a:rPr>
              <a:t>SummerEBT@cde.ca.gov</a:t>
            </a:r>
            <a:r>
              <a:rPr lang="en-US" sz="2800" dirty="0">
                <a:solidFill>
                  <a:srgbClr val="2D4641"/>
                </a:solidFill>
                <a:latin typeface="Arial" panose="020B0604020202020204" pitchFamily="34" charset="0"/>
                <a:ea typeface="Verdana"/>
                <a:cs typeface="Arial" panose="020B0604020202020204" pitchFamily="34" charset="0"/>
              </a:rPr>
              <a:t>   </a:t>
            </a:r>
          </a:p>
          <a:p>
            <a:r>
              <a:rPr lang="en-US" sz="2800" b="1" dirty="0">
                <a:latin typeface="Arial" panose="020B0604020202020204" pitchFamily="34" charset="0"/>
                <a:ea typeface="Verdana"/>
                <a:cs typeface="Arial" panose="020B0604020202020204" pitchFamily="34" charset="0"/>
              </a:rPr>
              <a:t>SUN Bucks Helpline (household inquiries): </a:t>
            </a:r>
            <a:r>
              <a:rPr lang="en-US" sz="2800" dirty="0">
                <a:latin typeface="Arial" panose="020B0604020202020204" pitchFamily="34" charset="0"/>
                <a:ea typeface="Verdana"/>
                <a:cs typeface="Arial" panose="020B0604020202020204" pitchFamily="34" charset="0"/>
              </a:rPr>
              <a:t>(877) 328-9677 </a:t>
            </a:r>
          </a:p>
          <a:p>
            <a:endParaRPr lang="en-US" sz="2400" dirty="0">
              <a:solidFill>
                <a:srgbClr val="2D4641"/>
              </a:solidFill>
              <a:highlight>
                <a:srgbClr val="FFFF00"/>
              </a:highlight>
              <a:latin typeface="Arial" panose="020B0604020202020204" pitchFamily="34" charset="0"/>
              <a:ea typeface="Verdana"/>
              <a:cs typeface="Arial" panose="020B0604020202020204" pitchFamily="34" charset="0"/>
            </a:endParaRPr>
          </a:p>
          <a:p>
            <a:pPr marL="0" indent="0">
              <a:buNone/>
            </a:pPr>
            <a:endParaRPr lang="en-US" sz="2400" dirty="0">
              <a:solidFill>
                <a:srgbClr val="2D4641"/>
              </a:solidFill>
              <a:latin typeface="Arial" panose="020B0604020202020204" pitchFamily="34" charset="0"/>
              <a:ea typeface="Verdana"/>
              <a:cs typeface="Arial" panose="020B0604020202020204" pitchFamily="34" charset="0"/>
            </a:endParaRPr>
          </a:p>
          <a:p>
            <a:pPr marL="0" indent="0">
              <a:buFont typeface="Arial" panose="020B0604020202020204" pitchFamily="34" charset="0"/>
              <a:buNone/>
            </a:pPr>
            <a:endParaRPr lang="en-US" sz="2400" dirty="0">
              <a:solidFill>
                <a:srgbClr val="2D4641"/>
              </a:solidFill>
              <a:latin typeface="Arial" panose="020B0604020202020204" pitchFamily="34" charset="0"/>
              <a:ea typeface="Verdana"/>
              <a:cs typeface="Arial" panose="020B0604020202020204" pitchFamily="34" charset="0"/>
            </a:endParaRPr>
          </a:p>
          <a:p>
            <a:pPr marL="0" indent="0">
              <a:buFont typeface="Arial" panose="020B0604020202020204" pitchFamily="34" charset="0"/>
              <a:buNone/>
            </a:pPr>
            <a:endParaRPr lang="en-US" sz="2400" i="1" dirty="0">
              <a:solidFill>
                <a:srgbClr val="FF0000"/>
              </a:solidFill>
              <a:latin typeface="Arial" panose="020B0604020202020204" pitchFamily="34" charset="0"/>
              <a:ea typeface="Verdana"/>
              <a:cs typeface="Arial" panose="020B0604020202020204" pitchFamily="34" charset="0"/>
            </a:endParaRPr>
          </a:p>
          <a:p>
            <a:pPr marL="0" indent="0">
              <a:buFont typeface="Arial" panose="020B0604020202020204" pitchFamily="34" charset="0"/>
              <a:buNone/>
            </a:pPr>
            <a:endParaRPr lang="en-US" sz="1600" dirty="0">
              <a:solidFill>
                <a:srgbClr val="FF0000"/>
              </a:solidFill>
              <a:latin typeface="Arial" panose="020B0604020202020204" pitchFamily="34" charset="0"/>
              <a:ea typeface="Verdana"/>
              <a:cs typeface="Arial" panose="020B0604020202020204" pitchFamily="34" charset="0"/>
            </a:endParaRPr>
          </a:p>
          <a:p>
            <a:pPr marL="457200" lvl="1" indent="0">
              <a:buNone/>
            </a:pPr>
            <a:endParaRPr lang="en-US" sz="2000" dirty="0">
              <a:solidFill>
                <a:srgbClr val="FF0000"/>
              </a:solidFill>
              <a:latin typeface="Arial" panose="020B0604020202020204" pitchFamily="34" charset="0"/>
              <a:ea typeface="Verdana"/>
              <a:cs typeface="Arial" panose="020B0604020202020204" pitchFamily="34" charset="0"/>
            </a:endParaRPr>
          </a:p>
        </p:txBody>
      </p:sp>
    </p:spTree>
    <p:extLst>
      <p:ext uri="{BB962C8B-B14F-4D97-AF65-F5344CB8AC3E}">
        <p14:creationId xmlns:p14="http://schemas.microsoft.com/office/powerpoint/2010/main" val="3241632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5F81D-D777-29D4-3771-10899D0F7AF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Seamless Summer Option (1)</a:t>
            </a:r>
          </a:p>
        </p:txBody>
      </p:sp>
      <p:sp>
        <p:nvSpPr>
          <p:cNvPr id="3" name="Content Placeholder 2">
            <a:extLst>
              <a:ext uri="{FF2B5EF4-FFF2-40B4-BE49-F238E27FC236}">
                <a16:creationId xmlns:a16="http://schemas.microsoft.com/office/drawing/2014/main" id="{A5ABE5E0-87DD-2CA5-067C-A9F9624FAAA6}"/>
              </a:ext>
            </a:extLst>
          </p:cNvPr>
          <p:cNvSpPr>
            <a:spLocks noGrp="1"/>
          </p:cNvSpPr>
          <p:nvPr>
            <p:ph idx="1"/>
          </p:nvPr>
        </p:nvSpPr>
        <p:spPr>
          <a:xfrm>
            <a:off x="838200" y="1811248"/>
            <a:ext cx="10407556" cy="4930746"/>
          </a:xfrm>
        </p:spPr>
        <p:txBody>
          <a:bodyPr vert="horz" lIns="91440" tIns="45720" rIns="91440" bIns="45720" rtlCol="0" anchor="t">
            <a:normAutofit lnSpcReduction="10000"/>
          </a:bodyPr>
          <a:lstStyle/>
          <a:p>
            <a:pPr>
              <a:lnSpc>
                <a:spcPct val="110000"/>
              </a:lnSpc>
            </a:pPr>
            <a:r>
              <a:rPr lang="en-US" sz="2600" dirty="0">
                <a:solidFill>
                  <a:srgbClr val="000000"/>
                </a:solidFill>
                <a:latin typeface="Arial" panose="020B0604020202020204" pitchFamily="34" charset="0"/>
                <a:cs typeface="Arial" panose="020B0604020202020204" pitchFamily="34" charset="0"/>
              </a:rPr>
              <a:t>Reminder: Submit Seamless Summer Option (SSO) site applications in CNIPS.</a:t>
            </a:r>
          </a:p>
          <a:p>
            <a:pPr>
              <a:lnSpc>
                <a:spcPct val="110000"/>
              </a:lnSpc>
            </a:pPr>
            <a:r>
              <a:rPr lang="en-US" sz="2600" dirty="0">
                <a:solidFill>
                  <a:srgbClr val="000000"/>
                </a:solidFill>
                <a:latin typeface="Arial" panose="020B0604020202020204" pitchFamily="34" charset="0"/>
                <a:cs typeface="Arial" panose="020B0604020202020204" pitchFamily="34" charset="0"/>
              </a:rPr>
              <a:t>SSO site applications must be reviewed and approved </a:t>
            </a:r>
            <a:r>
              <a:rPr lang="en-US" sz="2600" b="1" dirty="0">
                <a:solidFill>
                  <a:srgbClr val="000000"/>
                </a:solidFill>
                <a:latin typeface="Arial" panose="020B0604020202020204" pitchFamily="34" charset="0"/>
                <a:cs typeface="Arial" panose="020B0604020202020204" pitchFamily="34" charset="0"/>
              </a:rPr>
              <a:t>prior </a:t>
            </a:r>
            <a:r>
              <a:rPr lang="en-US" sz="2600" dirty="0">
                <a:solidFill>
                  <a:srgbClr val="000000"/>
                </a:solidFill>
                <a:latin typeface="Arial" panose="020B0604020202020204" pitchFamily="34" charset="0"/>
                <a:cs typeface="Arial" panose="020B0604020202020204" pitchFamily="34" charset="0"/>
              </a:rPr>
              <a:t>to the start of summer meal service. Site application approval cannot be backdated; late submissions may result in delayed approval or missed reimbursement.</a:t>
            </a:r>
          </a:p>
          <a:p>
            <a:pPr>
              <a:lnSpc>
                <a:spcPct val="110000"/>
              </a:lnSpc>
              <a:buFont typeface="Arial" panose="02070309020205020404" pitchFamily="49" charset="0"/>
              <a:buChar char="•"/>
            </a:pPr>
            <a:r>
              <a:rPr lang="en-US" sz="2600" dirty="0">
                <a:solidFill>
                  <a:srgbClr val="000000"/>
                </a:solidFill>
                <a:latin typeface="Arial" panose="020B0604020202020204" pitchFamily="34" charset="0"/>
                <a:cs typeface="Arial" panose="020B0604020202020204" pitchFamily="34" charset="0"/>
              </a:rPr>
              <a:t>Information listed in SSO site applications must reflect operations at that specific site (meal service dates, times, etc.). Information from site applications is posted in various summer meal finder web pages/apps.</a:t>
            </a:r>
          </a:p>
          <a:p>
            <a:pPr marL="0" indent="0">
              <a:buNone/>
            </a:pPr>
            <a:endParaRPr lang="en-US" sz="2400" dirty="0">
              <a:solidFill>
                <a:srgbClr val="FF0000"/>
              </a:solidFill>
              <a:latin typeface="Arial" panose="020B0604020202020204" pitchFamily="34" charset="0"/>
              <a:cs typeface="Arial" panose="020B0604020202020204" pitchFamily="34" charset="0"/>
            </a:endParaRPr>
          </a:p>
          <a:p>
            <a:pPr marL="0" indent="0">
              <a:buNone/>
            </a:pPr>
            <a:endParaRPr lang="en-US" sz="2400" dirty="0">
              <a:solidFill>
                <a:srgbClr val="2D4641"/>
              </a:solidFill>
              <a:latin typeface="Arial" panose="020B0604020202020204" pitchFamily="34" charset="0"/>
              <a:cs typeface="Arial" panose="020B0604020202020204" pitchFamily="34" charset="0"/>
            </a:endParaRPr>
          </a:p>
          <a:p>
            <a:pPr>
              <a:buFont typeface="Arial" panose="02070309020205020404" pitchFamily="49"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94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41401-8948-1298-F6A4-17F13286E699}"/>
              </a:ext>
            </a:extLst>
          </p:cNvPr>
          <p:cNvSpPr>
            <a:spLocks noGrp="1"/>
          </p:cNvSpPr>
          <p:nvPr>
            <p:ph type="title"/>
          </p:nvPr>
        </p:nvSpPr>
        <p:spPr/>
        <p:txBody>
          <a:bodyPr>
            <a:normAutofit fontScale="90000"/>
          </a:bodyPr>
          <a:lstStyle/>
          <a:p>
            <a:r>
              <a:rPr lang="en-US" sz="4000" dirty="0">
                <a:latin typeface="Arial" panose="020B0604020202020204" pitchFamily="34" charset="0"/>
                <a:cs typeface="Arial" panose="020B0604020202020204" pitchFamily="34" charset="0"/>
              </a:rPr>
              <a:t>District Spotlight: Fort Bragg Nutrition Podcast </a:t>
            </a:r>
          </a:p>
        </p:txBody>
      </p:sp>
      <p:sp>
        <p:nvSpPr>
          <p:cNvPr id="4" name="Content Placeholder 3">
            <a:extLst>
              <a:ext uri="{FF2B5EF4-FFF2-40B4-BE49-F238E27FC236}">
                <a16:creationId xmlns:a16="http://schemas.microsoft.com/office/drawing/2014/main" id="{1DE27DB6-D32B-405F-25AC-ADF63F37523B}"/>
              </a:ext>
            </a:extLst>
          </p:cNvPr>
          <p:cNvSpPr>
            <a:spLocks noGrp="1"/>
          </p:cNvSpPr>
          <p:nvPr>
            <p:ph sz="half" idx="1"/>
          </p:nvPr>
        </p:nvSpPr>
        <p:spPr>
          <a:xfrm>
            <a:off x="838200" y="1825625"/>
            <a:ext cx="10515600" cy="3574678"/>
          </a:xfrm>
        </p:spPr>
        <p:txBody>
          <a:bodyPr vert="horz" lIns="91440" tIns="45720" rIns="91440" bIns="45720" rtlCol="0" anchor="t">
            <a:normAutofit/>
          </a:bodyPr>
          <a:lstStyle/>
          <a:p>
            <a:pPr marL="0" indent="0">
              <a:buNone/>
            </a:pPr>
            <a:r>
              <a:rPr lang="en-US" sz="2400" dirty="0">
                <a:latin typeface="Arial" panose="020B0604020202020204" pitchFamily="34" charset="0"/>
                <a:cs typeface="Arial" panose="020B0604020202020204" pitchFamily="34" charset="0"/>
              </a:rPr>
              <a:t>Oregon State University's Farm to School podcast featured Fort Bragg School District and the </a:t>
            </a:r>
            <a:r>
              <a:rPr lang="en-US" sz="2400" dirty="0" err="1">
                <a:latin typeface="Arial" panose="020B0604020202020204" pitchFamily="34" charset="0"/>
                <a:cs typeface="Arial" panose="020B0604020202020204" pitchFamily="34" charset="0"/>
              </a:rPr>
              <a:t>Noyo</a:t>
            </a:r>
            <a:r>
              <a:rPr lang="en-US" sz="2400" dirty="0">
                <a:latin typeface="Arial" panose="020B0604020202020204" pitchFamily="34" charset="0"/>
                <a:cs typeface="Arial" panose="020B0604020202020204" pitchFamily="34" charset="0"/>
              </a:rPr>
              <a:t> Food Forest.</a:t>
            </a:r>
            <a:endParaRPr lang="en-US" sz="2400" dirty="0">
              <a:solidFill>
                <a:srgbClr val="2D4641"/>
              </a:solidFill>
              <a:latin typeface="Arial" panose="020B0604020202020204" pitchFamily="34" charset="0"/>
              <a:cs typeface="Arial" panose="020B0604020202020204" pitchFamily="34" charset="0"/>
            </a:endParaRPr>
          </a:p>
          <a:p>
            <a:pPr marL="0" indent="0" algn="ctr">
              <a:buNone/>
            </a:pPr>
            <a:r>
              <a:rPr lang="en-US" sz="2400" dirty="0">
                <a:latin typeface="Arial" panose="020B0604020202020204" pitchFamily="34" charset="0"/>
                <a:cs typeface="Arial" panose="020B0604020202020204" pitchFamily="34" charset="0"/>
              </a:rPr>
              <a:t>'That's where the magic happens, when you have a cafeteria....and a school garden or education on where your food comes from. You have two operations and they both work together.' - Host Rick Sherman</a:t>
            </a:r>
            <a:endParaRPr lang="en-US" sz="2400" dirty="0">
              <a:solidFill>
                <a:srgbClr val="2D4641"/>
              </a:solidFill>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Listen to the podcast at </a:t>
            </a:r>
            <a:r>
              <a:rPr lang="en-US" sz="2400" dirty="0">
                <a:solidFill>
                  <a:srgbClr val="0563C1"/>
                </a:solidFill>
                <a:latin typeface="Arial" panose="020B0604020202020204" pitchFamily="34" charset="0"/>
                <a:cs typeface="Arial" panose="020B0604020202020204" pitchFamily="34" charset="0"/>
                <a:hlinkClick r:id="rId3" tooltip="Oregon State University Farm to School podcast ">
                  <a:extLst>
                    <a:ext uri="{A12FA001-AC4F-418D-AE19-62706E023703}">
                      <ahyp:hlinkClr xmlns:ahyp="http://schemas.microsoft.com/office/drawing/2018/hyperlinkcolor" val="tx"/>
                    </a:ext>
                  </a:extLst>
                </a:hlinkClick>
              </a:rPr>
              <a:t>https://extension.oregonstate.edu/podcast/farm-school-podcast/noyo-food-forest</a:t>
            </a:r>
            <a:r>
              <a:rPr lang="en-US" sz="2400" dirty="0">
                <a:solidFill>
                  <a:srgbClr val="000000"/>
                </a:solidFill>
                <a:latin typeface="Arial" panose="020B0604020202020204" pitchFamily="34" charset="0"/>
                <a:cs typeface="Arial" panose="020B0604020202020204" pitchFamily="34" charset="0"/>
              </a:rPr>
              <a:t>.</a:t>
            </a:r>
            <a:r>
              <a:rPr lang="en-US" sz="2400" dirty="0">
                <a:solidFill>
                  <a:srgbClr val="0563C1"/>
                </a:solidFill>
                <a:latin typeface="Arial" panose="020B0604020202020204" pitchFamily="34" charset="0"/>
                <a:cs typeface="Arial" panose="020B0604020202020204" pitchFamily="34" charset="0"/>
              </a:rPr>
              <a:t> </a:t>
            </a:r>
          </a:p>
          <a:p>
            <a:pPr marL="0" indent="0">
              <a:buNone/>
            </a:pPr>
            <a:endParaRPr lang="en-US" dirty="0">
              <a:latin typeface="Arial" panose="020B0604020202020204" pitchFamily="34" charset="0"/>
              <a:cs typeface="Arial" panose="020B0604020202020204" pitchFamily="34" charset="0"/>
            </a:endParaRPr>
          </a:p>
        </p:txBody>
      </p:sp>
      <p:pic>
        <p:nvPicPr>
          <p:cNvPr id="15" name="Content Placeholder 14">
            <a:extLst>
              <a:ext uri="{FF2B5EF4-FFF2-40B4-BE49-F238E27FC236}">
                <a16:creationId xmlns:a16="http://schemas.microsoft.com/office/drawing/2014/main" id="{7DEB000D-587F-40BB-7637-AD75D7ABF6A4}"/>
              </a:ext>
              <a:ext uri="{C183D7F6-B498-43B3-948B-1728B52AA6E4}">
                <adec:decorative xmlns:adec="http://schemas.microsoft.com/office/drawing/2017/decorative" val="1"/>
              </a:ext>
            </a:extLst>
          </p:cNvPr>
          <p:cNvPicPr>
            <a:picLocks noGrp="1" noChangeAspect="1"/>
          </p:cNvPicPr>
          <p:nvPr>
            <p:ph sz="half" idx="13"/>
          </p:nvPr>
        </p:nvPicPr>
        <p:blipFill>
          <a:blip r:embed="rId4"/>
          <a:stretch>
            <a:fillRect/>
          </a:stretch>
        </p:blipFill>
        <p:spPr>
          <a:xfrm>
            <a:off x="5082364" y="5027961"/>
            <a:ext cx="2018415" cy="1183796"/>
          </a:xfrm>
        </p:spPr>
      </p:pic>
    </p:spTree>
    <p:extLst>
      <p:ext uri="{BB962C8B-B14F-4D97-AF65-F5344CB8AC3E}">
        <p14:creationId xmlns:p14="http://schemas.microsoft.com/office/powerpoint/2010/main" val="400147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FF42E-B96D-9D43-A742-47AC0C3FFE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758E94-95DD-49E1-3879-3D916E47ADF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Seamless Summer Option (2)</a:t>
            </a:r>
          </a:p>
        </p:txBody>
      </p:sp>
      <p:sp>
        <p:nvSpPr>
          <p:cNvPr id="3" name="Content Placeholder 2">
            <a:extLst>
              <a:ext uri="{FF2B5EF4-FFF2-40B4-BE49-F238E27FC236}">
                <a16:creationId xmlns:a16="http://schemas.microsoft.com/office/drawing/2014/main" id="{46F06FE8-76BF-A851-CD62-CB304F1798A4}"/>
              </a:ext>
            </a:extLst>
          </p:cNvPr>
          <p:cNvSpPr>
            <a:spLocks noGrp="1"/>
          </p:cNvSpPr>
          <p:nvPr>
            <p:ph sz="half" idx="1"/>
          </p:nvPr>
        </p:nvSpPr>
        <p:spPr/>
        <p:txBody>
          <a:bodyPr vert="horz" lIns="91440" tIns="45720" rIns="91440" bIns="45720" rtlCol="0" anchor="t">
            <a:normAutofit fontScale="85000" lnSpcReduction="10000"/>
          </a:bodyPr>
          <a:lstStyle/>
          <a:p>
            <a:pPr>
              <a:spcBef>
                <a:spcPts val="1200"/>
              </a:spcBef>
              <a:spcAft>
                <a:spcPts val="1200"/>
              </a:spcAft>
            </a:pPr>
            <a:r>
              <a:rPr lang="en-US" sz="2400" dirty="0">
                <a:solidFill>
                  <a:srgbClr val="000000"/>
                </a:solidFill>
                <a:latin typeface="Arial" panose="020B0604020202020204" pitchFamily="34" charset="0"/>
                <a:cs typeface="Arial" panose="020B0604020202020204" pitchFamily="34" charset="0"/>
              </a:rPr>
              <a:t>Access the following resources:</a:t>
            </a:r>
            <a:endParaRPr lang="en-US" dirty="0">
              <a:latin typeface="Arial" panose="020B0604020202020204" pitchFamily="34" charset="0"/>
              <a:cs typeface="Arial" panose="020B0604020202020204" pitchFamily="34" charset="0"/>
            </a:endParaRPr>
          </a:p>
          <a:p>
            <a:pPr lvl="1">
              <a:spcBef>
                <a:spcPts val="1200"/>
              </a:spcBef>
              <a:spcAft>
                <a:spcPts val="1200"/>
              </a:spcAft>
              <a:buFont typeface="Courier New" panose="020B0604020202020204" pitchFamily="34" charset="0"/>
              <a:buChar char="o"/>
            </a:pPr>
            <a:r>
              <a:rPr lang="en-US" sz="2400" dirty="0">
                <a:solidFill>
                  <a:srgbClr val="000000"/>
                </a:solidFill>
                <a:latin typeface="Arial" panose="020B0604020202020204" pitchFamily="34" charset="0"/>
                <a:cs typeface="Arial" panose="020B0604020202020204" pitchFamily="34" charset="0"/>
              </a:rPr>
              <a:t>Form ID SSO 9 Seamless Summer Site Application Job Aid in the School Nutrition Program (SNP) Download Forms section in CNIPS</a:t>
            </a:r>
          </a:p>
          <a:p>
            <a:pPr lvl="1">
              <a:spcBef>
                <a:spcPts val="1200"/>
              </a:spcBef>
              <a:spcAft>
                <a:spcPts val="1200"/>
              </a:spcAft>
              <a:buFont typeface="Courier New" panose="020B0604020202020204" pitchFamily="34" charset="0"/>
              <a:buChar char="o"/>
            </a:pPr>
            <a:r>
              <a:rPr lang="en-US" sz="2400" dirty="0">
                <a:solidFill>
                  <a:srgbClr val="000000"/>
                </a:solidFill>
                <a:latin typeface="Arial" panose="020B0604020202020204" pitchFamily="34" charset="0"/>
                <a:cs typeface="Arial" panose="020B0604020202020204" pitchFamily="34" charset="0"/>
              </a:rPr>
              <a:t>SSO Training in the Nutrition Services Division (NSD) Learning Management Site</a:t>
            </a:r>
          </a:p>
          <a:p>
            <a:pPr>
              <a:spcBef>
                <a:spcPts val="1200"/>
              </a:spcBef>
              <a:spcAft>
                <a:spcPts val="1200"/>
              </a:spcAft>
            </a:pPr>
            <a:r>
              <a:rPr lang="en-US" sz="2400" dirty="0">
                <a:solidFill>
                  <a:srgbClr val="000000"/>
                </a:solidFill>
                <a:latin typeface="Arial" panose="020B0604020202020204" pitchFamily="34" charset="0"/>
                <a:cs typeface="Arial" panose="020B0604020202020204" pitchFamily="34" charset="0"/>
              </a:rPr>
              <a:t>For help with your SSO site applications, email </a:t>
            </a:r>
            <a:r>
              <a:rPr lang="en-US" sz="2400"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SSFO@cde.ca.gov</a:t>
            </a:r>
            <a:r>
              <a:rPr lang="en-US" sz="2400" dirty="0">
                <a:solidFill>
                  <a:schemeClr val="tx1"/>
                </a:solidFill>
                <a:latin typeface="Arial" panose="020B0604020202020204" pitchFamily="34" charset="0"/>
                <a:cs typeface="Arial" panose="020B0604020202020204" pitchFamily="34" charset="0"/>
              </a:rPr>
              <a:t>.</a:t>
            </a:r>
            <a:r>
              <a:rPr lang="en-US" sz="2400" dirty="0">
                <a:solidFill>
                  <a:srgbClr val="0563C1"/>
                </a:solidFill>
                <a:latin typeface="Arial" panose="020B0604020202020204" pitchFamily="34" charset="0"/>
                <a:cs typeface="Arial" panose="020B0604020202020204" pitchFamily="34" charset="0"/>
              </a:rPr>
              <a:t> </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a:buFont typeface="Arial" panose="02070309020205020404" pitchFamily="49" charset="0"/>
              <a:buChar char="•"/>
            </a:pPr>
            <a:endParaRPr lang="en-US" dirty="0">
              <a:latin typeface="Arial" panose="020B0604020202020204" pitchFamily="34" charset="0"/>
              <a:cs typeface="Arial" panose="020B0604020202020204" pitchFamily="34" charset="0"/>
            </a:endParaRPr>
          </a:p>
          <a:p>
            <a:pPr>
              <a:buFont typeface="Arial" panose="02070309020205020404" pitchFamily="49" charset="0"/>
              <a:buChar char="•"/>
            </a:pPr>
            <a:endParaRPr lang="en-US"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1E7187B3-6B49-89DC-ECF2-746315AD9DEE}"/>
              </a:ext>
              <a:ext uri="{C183D7F6-B498-43B3-948B-1728B52AA6E4}">
                <adec:decorative xmlns:adec="http://schemas.microsoft.com/office/drawing/2017/decorative" val="1"/>
              </a:ext>
            </a:extLst>
          </p:cNvPr>
          <p:cNvPicPr>
            <a:picLocks noGrp="1" noChangeAspect="1"/>
          </p:cNvPicPr>
          <p:nvPr>
            <p:ph sz="half" idx="13"/>
          </p:nvPr>
        </p:nvPicPr>
        <p:blipFill>
          <a:blip r:embed="rId4"/>
          <a:stretch>
            <a:fillRect/>
          </a:stretch>
        </p:blipFill>
        <p:spPr>
          <a:xfrm>
            <a:off x="6499036" y="2324865"/>
            <a:ext cx="4623390" cy="3048981"/>
          </a:xfrm>
        </p:spPr>
      </p:pic>
    </p:spTree>
    <p:extLst>
      <p:ext uri="{BB962C8B-B14F-4D97-AF65-F5344CB8AC3E}">
        <p14:creationId xmlns:p14="http://schemas.microsoft.com/office/powerpoint/2010/main" val="1342219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5FD85-F7A2-72BF-02D2-303CE95FE00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Find a </a:t>
            </a:r>
            <a:r>
              <a:rPr lang="en-US" dirty="0">
                <a:solidFill>
                  <a:schemeClr val="tx1"/>
                </a:solidFill>
                <a:latin typeface="Arial" panose="020B0604020202020204" pitchFamily="34" charset="0"/>
                <a:cs typeface="Arial" panose="020B0604020202020204" pitchFamily="34" charset="0"/>
              </a:rPr>
              <a:t>Summer</a:t>
            </a:r>
            <a:r>
              <a:rPr lang="en-US" dirty="0">
                <a:latin typeface="Arial" panose="020B0604020202020204" pitchFamily="34" charset="0"/>
                <a:cs typeface="Arial" panose="020B0604020202020204" pitchFamily="34" charset="0"/>
              </a:rPr>
              <a:t> Meals Site Near You!</a:t>
            </a:r>
          </a:p>
        </p:txBody>
      </p:sp>
      <p:sp>
        <p:nvSpPr>
          <p:cNvPr id="3" name="Content Placeholder 2">
            <a:extLst>
              <a:ext uri="{FF2B5EF4-FFF2-40B4-BE49-F238E27FC236}">
                <a16:creationId xmlns:a16="http://schemas.microsoft.com/office/drawing/2014/main" id="{BC737351-605C-B57B-088B-6B97B952AE94}"/>
              </a:ext>
            </a:extLst>
          </p:cNvPr>
          <p:cNvSpPr>
            <a:spLocks noGrp="1"/>
          </p:cNvSpPr>
          <p:nvPr>
            <p:ph idx="1"/>
          </p:nvPr>
        </p:nvSpPr>
        <p:spPr>
          <a:xfrm>
            <a:off x="838200" y="1896509"/>
            <a:ext cx="10515600" cy="3858212"/>
          </a:xfrm>
        </p:spPr>
        <p:txBody>
          <a:bodyPr vert="horz" lIns="91440" tIns="45720" rIns="91440" bIns="45720" rtlCol="0" anchor="t">
            <a:noAutofit/>
          </a:bodyPr>
          <a:lstStyle/>
          <a:p>
            <a:r>
              <a:rPr lang="en-US" sz="2400" dirty="0">
                <a:latin typeface="Arial" panose="020B0604020202020204" pitchFamily="34" charset="0"/>
                <a:cs typeface="Arial" panose="020B0604020202020204" pitchFamily="34" charset="0"/>
              </a:rPr>
              <a:t>The California Meals for Kids Mobile App (updated daily starting June 1)</a:t>
            </a:r>
            <a:r>
              <a:rPr lang="en-US" sz="2400" dirty="0">
                <a:solidFill>
                  <a:srgbClr val="2D4641"/>
                </a:solidFill>
                <a:latin typeface="Arial" panose="020B0604020202020204" pitchFamily="34" charset="0"/>
                <a:cs typeface="Arial" panose="020B0604020202020204" pitchFamily="34" charset="0"/>
              </a:rPr>
              <a:t> is a</a:t>
            </a:r>
            <a:r>
              <a:rPr lang="en-US" sz="2400" dirty="0">
                <a:latin typeface="Arial" panose="020B0604020202020204" pitchFamily="34" charset="0"/>
                <a:cs typeface="Arial" panose="020B0604020202020204" pitchFamily="34" charset="0"/>
              </a:rPr>
              <a:t>vailable in the app store for all iOS, Android or Microsoft devices or online at </a:t>
            </a:r>
            <a:r>
              <a:rPr lang="en-US" sz="2400" dirty="0">
                <a:solidFill>
                  <a:srgbClr val="0563C1"/>
                </a:solidFill>
                <a:latin typeface="Arial" panose="020B0604020202020204" pitchFamily="34" charset="0"/>
                <a:cs typeface="Arial" panose="020B0604020202020204" pitchFamily="34" charset="0"/>
                <a:hlinkClick r:id="rId3" tooltip="California Department of Education's California Meals for Kids Mobile App ">
                  <a:extLst>
                    <a:ext uri="{A12FA001-AC4F-418D-AE19-62706E023703}">
                      <ahyp:hlinkClr xmlns:ahyp="http://schemas.microsoft.com/office/drawing/2018/hyperlinkcolor" val="tx"/>
                    </a:ext>
                  </a:extLst>
                </a:hlinkClick>
              </a:rPr>
              <a:t>https://www.cde.ca.gov/re/mo/cameals.asp</a:t>
            </a:r>
            <a:r>
              <a:rPr lang="en-US" sz="2400" dirty="0">
                <a:solidFill>
                  <a:schemeClr val="tx1"/>
                </a:solidFill>
                <a:latin typeface="Arial" panose="020B0604020202020204" pitchFamily="34" charset="0"/>
                <a:cs typeface="Arial" panose="020B0604020202020204" pitchFamily="34" charset="0"/>
              </a:rPr>
              <a:t>.</a:t>
            </a:r>
            <a:r>
              <a:rPr lang="en-US" sz="2400" dirty="0">
                <a:solidFill>
                  <a:srgbClr val="0563C1"/>
                </a:solidFill>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The CDE Summer Meal Service Site web page (updated weekly)</a:t>
            </a:r>
            <a:r>
              <a:rPr lang="en-US" sz="2400" dirty="0">
                <a:solidFill>
                  <a:srgbClr val="2D4641"/>
                </a:solidFill>
                <a:latin typeface="Arial" panose="020B0604020202020204" pitchFamily="34" charset="0"/>
                <a:cs typeface="Arial" panose="020B0604020202020204" pitchFamily="34" charset="0"/>
              </a:rPr>
              <a:t> is a</a:t>
            </a:r>
            <a:r>
              <a:rPr lang="en-US" sz="2400" dirty="0">
                <a:latin typeface="Arial" panose="020B0604020202020204" pitchFamily="34" charset="0"/>
                <a:cs typeface="Arial" panose="020B0604020202020204" pitchFamily="34" charset="0"/>
              </a:rPr>
              <a:t>vailable online at </a:t>
            </a:r>
            <a:r>
              <a:rPr lang="en-US" sz="2400" dirty="0">
                <a:solidFill>
                  <a:srgbClr val="0563C1"/>
                </a:solidFill>
                <a:latin typeface="Arial" panose="020B0604020202020204" pitchFamily="34" charset="0"/>
                <a:cs typeface="Arial" panose="020B0604020202020204" pitchFamily="34" charset="0"/>
                <a:hlinkClick r:id="rId4" tooltip="California Department of Education's Summer Meal Service Site web page ">
                  <a:extLst>
                    <a:ext uri="{A12FA001-AC4F-418D-AE19-62706E023703}">
                      <ahyp:hlinkClr xmlns:ahyp="http://schemas.microsoft.com/office/drawing/2018/hyperlinkcolor" val="tx"/>
                    </a:ext>
                  </a:extLst>
                </a:hlinkClick>
              </a:rPr>
              <a:t>https://www.cde.ca.gov/ds/sh/sn/summersites25.asp</a:t>
            </a:r>
            <a:r>
              <a:rPr lang="en-US" sz="2400" dirty="0">
                <a:solidFill>
                  <a:schemeClr val="tx1"/>
                </a:solidFill>
                <a:latin typeface="Arial" panose="020B0604020202020204" pitchFamily="34" charset="0"/>
                <a:cs typeface="Arial" panose="020B0604020202020204" pitchFamily="34" charset="0"/>
              </a:rPr>
              <a:t>.</a:t>
            </a:r>
            <a:r>
              <a:rPr lang="en-US" sz="2400" dirty="0">
                <a:solidFill>
                  <a:srgbClr val="0563C1"/>
                </a:solidFill>
                <a:latin typeface="Arial" panose="020B0604020202020204" pitchFamily="34" charset="0"/>
                <a:cs typeface="Arial" panose="020B0604020202020204" pitchFamily="34" charset="0"/>
              </a:rPr>
              <a:t> </a:t>
            </a:r>
          </a:p>
          <a:p>
            <a:pPr marL="0" indent="0" algn="ctr">
              <a:buNone/>
            </a:pPr>
            <a:r>
              <a:rPr lang="en-US" sz="2400" b="1" dirty="0">
                <a:solidFill>
                  <a:schemeClr val="tx1"/>
                </a:solidFill>
                <a:latin typeface="Arial" panose="020B0604020202020204" pitchFamily="34" charset="0"/>
                <a:cs typeface="Arial" panose="020B0604020202020204" pitchFamily="34" charset="0"/>
              </a:rPr>
              <a:t>All LEAs are required to conduct outreach for Summer Meal sites. </a:t>
            </a:r>
          </a:p>
          <a:p>
            <a:pPr marL="0" indent="0">
              <a:buNone/>
            </a:pPr>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540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FE5AB-4CA5-3D98-2CB6-8F7A4E3FAF1B}"/>
              </a:ext>
            </a:extLst>
          </p:cNvPr>
          <p:cNvSpPr>
            <a:spLocks noGrp="1"/>
          </p:cNvSpPr>
          <p:nvPr>
            <p:ph type="title"/>
          </p:nvPr>
        </p:nvSpPr>
        <p:spPr/>
        <p:txBody>
          <a:bodyPr>
            <a:normAutofit fontScale="90000"/>
          </a:bodyPr>
          <a:lstStyle/>
          <a:p>
            <a:r>
              <a:rPr lang="en-US">
                <a:latin typeface="Arial" panose="020B0604020202020204" pitchFamily="34" charset="0"/>
                <a:cs typeface="Arial" panose="020B0604020202020204" pitchFamily="34" charset="0"/>
              </a:rPr>
              <a:t>Summer Excessive Heat and Poor Air Quality Waivers (1)</a:t>
            </a:r>
          </a:p>
        </p:txBody>
      </p:sp>
      <p:sp>
        <p:nvSpPr>
          <p:cNvPr id="3" name="Content Placeholder 2">
            <a:extLst>
              <a:ext uri="{FF2B5EF4-FFF2-40B4-BE49-F238E27FC236}">
                <a16:creationId xmlns:a16="http://schemas.microsoft.com/office/drawing/2014/main" id="{C8361F2F-45E7-9DA9-AA55-633E2F0151B0}"/>
              </a:ext>
            </a:extLst>
          </p:cNvPr>
          <p:cNvSpPr>
            <a:spLocks noGrp="1"/>
          </p:cNvSpPr>
          <p:nvPr>
            <p:ph idx="1"/>
          </p:nvPr>
        </p:nvSpPr>
        <p:spPr>
          <a:xfrm>
            <a:off x="838200" y="1724984"/>
            <a:ext cx="11049000" cy="4447216"/>
          </a:xfrm>
        </p:spPr>
        <p:txBody>
          <a:bodyPr vert="horz" lIns="91440" tIns="45720" rIns="91440" bIns="45720" rtlCol="0" anchor="t">
            <a:normAutofit/>
          </a:bodyPr>
          <a:lstStyle/>
          <a:p>
            <a:pPr>
              <a:spcBef>
                <a:spcPts val="1200"/>
              </a:spcBef>
              <a:spcAft>
                <a:spcPts val="1200"/>
              </a:spcAft>
            </a:pPr>
            <a:r>
              <a:rPr lang="en-US" dirty="0">
                <a:latin typeface="Arial" panose="020B0604020202020204" pitchFamily="34" charset="0"/>
                <a:cs typeface="Arial" panose="020B0604020202020204" pitchFamily="34" charset="0"/>
              </a:rPr>
              <a:t>On May 13, 2025, the USDA approved the use of two statewide waivers for summer meal program operators in good standing to provide meals in a non-congregate setting due to excessive heat and/or poor air quality.</a:t>
            </a:r>
          </a:p>
          <a:p>
            <a:pPr>
              <a:spcBef>
                <a:spcPts val="1200"/>
              </a:spcBef>
              <a:spcAft>
                <a:spcPts val="1200"/>
              </a:spcAft>
            </a:pPr>
            <a:r>
              <a:rPr lang="en-US" dirty="0">
                <a:latin typeface="Arial" panose="020B0604020202020204" pitchFamily="34" charset="0"/>
                <a:cs typeface="Arial" panose="020B0604020202020204" pitchFamily="34" charset="0"/>
              </a:rPr>
              <a:t>Waivers are effective May 1, 2025 – September 30, 2025.</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8574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C2BB9-9336-02A2-345C-D5802D51E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9F0A9-9DA0-7683-C35F-495C62F35F33}"/>
              </a:ext>
            </a:extLst>
          </p:cNvPr>
          <p:cNvSpPr>
            <a:spLocks noGrp="1"/>
          </p:cNvSpPr>
          <p:nvPr>
            <p:ph type="title"/>
          </p:nvPr>
        </p:nvSpPr>
        <p:spPr/>
        <p:txBody>
          <a:bodyPr>
            <a:normAutofit fontScale="90000"/>
          </a:bodyPr>
          <a:lstStyle/>
          <a:p>
            <a:r>
              <a:rPr lang="en-US">
                <a:latin typeface="Arial" panose="020B0604020202020204" pitchFamily="34" charset="0"/>
                <a:cs typeface="Arial" panose="020B0604020202020204" pitchFamily="34" charset="0"/>
              </a:rPr>
              <a:t>Summer Excessive Heat and Poor Air Quality Waivers (2)</a:t>
            </a:r>
          </a:p>
        </p:txBody>
      </p:sp>
      <p:sp>
        <p:nvSpPr>
          <p:cNvPr id="3" name="Content Placeholder 2">
            <a:extLst>
              <a:ext uri="{FF2B5EF4-FFF2-40B4-BE49-F238E27FC236}">
                <a16:creationId xmlns:a16="http://schemas.microsoft.com/office/drawing/2014/main" id="{05F2D49F-14CB-F3D4-CEB6-2AF29589D57B}"/>
              </a:ext>
            </a:extLst>
          </p:cNvPr>
          <p:cNvSpPr>
            <a:spLocks noGrp="1"/>
          </p:cNvSpPr>
          <p:nvPr>
            <p:ph idx="1"/>
          </p:nvPr>
        </p:nvSpPr>
        <p:spPr/>
        <p:txBody>
          <a:bodyPr vert="horz" lIns="91440" tIns="45720" rIns="91440" bIns="45720" rtlCol="0" anchor="t">
            <a:normAutofit/>
          </a:bodyPr>
          <a:lstStyle/>
          <a:p>
            <a:pPr marL="0" indent="0">
              <a:spcBef>
                <a:spcPts val="1200"/>
              </a:spcBef>
              <a:spcAft>
                <a:spcPts val="1200"/>
              </a:spcAft>
              <a:buNone/>
            </a:pPr>
            <a:r>
              <a:rPr lang="en-US" b="1" dirty="0">
                <a:solidFill>
                  <a:srgbClr val="162320"/>
                </a:solidFill>
                <a:latin typeface="Arial" panose="020B0604020202020204" pitchFamily="34" charset="0"/>
                <a:cs typeface="Arial" panose="020B0604020202020204" pitchFamily="34" charset="0"/>
              </a:rPr>
              <a:t>Excessive Heat Waiver:</a:t>
            </a:r>
            <a:r>
              <a:rPr lang="en-US" dirty="0">
                <a:solidFill>
                  <a:srgbClr val="162320"/>
                </a:solidFill>
                <a:latin typeface="Arial" panose="020B0604020202020204" pitchFamily="34" charset="0"/>
                <a:cs typeface="Arial" panose="020B0604020202020204" pitchFamily="34" charset="0"/>
              </a:rPr>
              <a:t> May operate </a:t>
            </a:r>
            <a:r>
              <a:rPr lang="en-US" b="1" dirty="0">
                <a:solidFill>
                  <a:srgbClr val="162320"/>
                </a:solidFill>
                <a:latin typeface="Arial" panose="020B0604020202020204" pitchFamily="34" charset="0"/>
                <a:cs typeface="Arial" panose="020B0604020202020204" pitchFamily="34" charset="0"/>
              </a:rPr>
              <a:t>outdoor</a:t>
            </a:r>
            <a:r>
              <a:rPr lang="en-US" dirty="0">
                <a:solidFill>
                  <a:srgbClr val="162320"/>
                </a:solidFill>
                <a:latin typeface="Arial" panose="020B0604020202020204" pitchFamily="34" charset="0"/>
                <a:cs typeface="Arial" panose="020B0604020202020204" pitchFamily="34" charset="0"/>
              </a:rPr>
              <a:t> sites, without access to a temperature controlled indoor alternative sites, as non-congregate sites </a:t>
            </a:r>
            <a:r>
              <a:rPr lang="en-US" b="1" dirty="0">
                <a:solidFill>
                  <a:srgbClr val="162320"/>
                </a:solidFill>
                <a:latin typeface="Arial" panose="020B0604020202020204" pitchFamily="34" charset="0"/>
                <a:cs typeface="Arial" panose="020B0604020202020204" pitchFamily="34" charset="0"/>
              </a:rPr>
              <a:t>only</a:t>
            </a:r>
            <a:r>
              <a:rPr lang="en-US" dirty="0">
                <a:solidFill>
                  <a:srgbClr val="162320"/>
                </a:solidFill>
                <a:latin typeface="Arial" panose="020B0604020202020204" pitchFamily="34" charset="0"/>
                <a:cs typeface="Arial" panose="020B0604020202020204" pitchFamily="34" charset="0"/>
              </a:rPr>
              <a:t> on days when the National Weather Service has issued a heat advisory, excessive heat warning or excessive heat watch.</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135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5DE58-5A58-AED8-F204-DAFF45E82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4D1946-60F0-E131-C61C-51E3B68AF736}"/>
              </a:ext>
            </a:extLst>
          </p:cNvPr>
          <p:cNvSpPr>
            <a:spLocks noGrp="1"/>
          </p:cNvSpPr>
          <p:nvPr>
            <p:ph type="title"/>
          </p:nvPr>
        </p:nvSpPr>
        <p:spPr/>
        <p:txBody>
          <a:bodyPr>
            <a:normAutofit fontScale="90000"/>
          </a:bodyPr>
          <a:lstStyle/>
          <a:p>
            <a:r>
              <a:rPr lang="en-US">
                <a:latin typeface="Arial" panose="020B0604020202020204" pitchFamily="34" charset="0"/>
                <a:cs typeface="Arial" panose="020B0604020202020204" pitchFamily="34" charset="0"/>
              </a:rPr>
              <a:t>Summer Excessive Heat and Poor Air Quality Waivers (3)</a:t>
            </a:r>
          </a:p>
        </p:txBody>
      </p:sp>
      <p:sp>
        <p:nvSpPr>
          <p:cNvPr id="3" name="Content Placeholder 2">
            <a:extLst>
              <a:ext uri="{FF2B5EF4-FFF2-40B4-BE49-F238E27FC236}">
                <a16:creationId xmlns:a16="http://schemas.microsoft.com/office/drawing/2014/main" id="{4640D5A5-A91A-A6E9-2C69-1F707E191BA3}"/>
              </a:ext>
            </a:extLst>
          </p:cNvPr>
          <p:cNvSpPr>
            <a:spLocks noGrp="1"/>
          </p:cNvSpPr>
          <p:nvPr>
            <p:ph idx="1"/>
          </p:nvPr>
        </p:nvSpPr>
        <p:spPr/>
        <p:txBody>
          <a:bodyPr vert="horz" lIns="91440" tIns="45720" rIns="91440" bIns="45720" rtlCol="0" anchor="t">
            <a:normAutofit/>
          </a:bodyPr>
          <a:lstStyle/>
          <a:p>
            <a:pPr marL="0" indent="0">
              <a:spcBef>
                <a:spcPts val="1200"/>
              </a:spcBef>
              <a:spcAft>
                <a:spcPts val="1200"/>
              </a:spcAft>
              <a:buNone/>
            </a:pPr>
            <a:r>
              <a:rPr lang="en-US" b="1" dirty="0">
                <a:solidFill>
                  <a:srgbClr val="162320"/>
                </a:solidFill>
                <a:latin typeface="Arial" panose="020B0604020202020204" pitchFamily="34" charset="0"/>
                <a:cs typeface="Arial" panose="020B0604020202020204" pitchFamily="34" charset="0"/>
              </a:rPr>
              <a:t>Poor Air Quality Waiver:</a:t>
            </a:r>
            <a:r>
              <a:rPr lang="en-US" dirty="0">
                <a:solidFill>
                  <a:srgbClr val="162320"/>
                </a:solidFill>
                <a:latin typeface="Arial" panose="020B0604020202020204" pitchFamily="34" charset="0"/>
                <a:cs typeface="Arial" panose="020B0604020202020204" pitchFamily="34" charset="0"/>
              </a:rPr>
              <a:t> May operate </a:t>
            </a:r>
            <a:r>
              <a:rPr lang="en-US" b="1" dirty="0">
                <a:solidFill>
                  <a:srgbClr val="162320"/>
                </a:solidFill>
                <a:latin typeface="Arial" panose="020B0604020202020204" pitchFamily="34" charset="0"/>
                <a:cs typeface="Arial" panose="020B0604020202020204" pitchFamily="34" charset="0"/>
              </a:rPr>
              <a:t>outdoor</a:t>
            </a:r>
            <a:r>
              <a:rPr lang="en-US" dirty="0">
                <a:solidFill>
                  <a:srgbClr val="162320"/>
                </a:solidFill>
                <a:latin typeface="Arial" panose="020B0604020202020204" pitchFamily="34" charset="0"/>
                <a:cs typeface="Arial" panose="020B0604020202020204" pitchFamily="34" charset="0"/>
              </a:rPr>
              <a:t> sites, without indoor alternative sites, as non-congregate sites </a:t>
            </a:r>
            <a:r>
              <a:rPr lang="en-US" b="1" dirty="0">
                <a:solidFill>
                  <a:srgbClr val="162320"/>
                </a:solidFill>
                <a:latin typeface="Arial" panose="020B0604020202020204" pitchFamily="34" charset="0"/>
                <a:cs typeface="Arial" panose="020B0604020202020204" pitchFamily="34" charset="0"/>
              </a:rPr>
              <a:t>only </a:t>
            </a:r>
            <a:r>
              <a:rPr lang="en-US" dirty="0">
                <a:solidFill>
                  <a:srgbClr val="162320"/>
                </a:solidFill>
                <a:latin typeface="Arial" panose="020B0604020202020204" pitchFamily="34" charset="0"/>
                <a:cs typeface="Arial" panose="020B0604020202020204" pitchFamily="34" charset="0"/>
              </a:rPr>
              <a:t>when the Air Quality Index for the site's zip code is at a purple flag or higher. </a:t>
            </a:r>
          </a:p>
          <a:p>
            <a:pPr marL="0" indent="0">
              <a:spcBef>
                <a:spcPts val="1200"/>
              </a:spcBef>
              <a:spcAft>
                <a:spcPts val="1200"/>
              </a:spcAft>
              <a:buNone/>
            </a:pPr>
            <a:r>
              <a:rPr lang="en-US" dirty="0">
                <a:latin typeface="Arial" panose="020B0604020202020204" pitchFamily="34" charset="0"/>
                <a:cs typeface="Arial" panose="020B0604020202020204" pitchFamily="34" charset="0"/>
              </a:rPr>
              <a:t>Must use the </a:t>
            </a:r>
            <a:r>
              <a:rPr lang="en-US" dirty="0">
                <a:solidFill>
                  <a:srgbClr val="0563C1"/>
                </a:solidFill>
                <a:latin typeface="Arial" panose="020B0604020202020204" pitchFamily="34" charset="0"/>
                <a:cs typeface="Arial" panose="020B0604020202020204" pitchFamily="34" charset="0"/>
                <a:hlinkClick r:id="rId3" tooltip="Environmental Protection Agency and Partners Air Now website">
                  <a:extLst>
                    <a:ext uri="{A12FA001-AC4F-418D-AE19-62706E023703}">
                      <ahyp:hlinkClr xmlns:ahyp="http://schemas.microsoft.com/office/drawing/2018/hyperlinkcolor" val="tx"/>
                    </a:ext>
                  </a:extLst>
                </a:hlinkClick>
              </a:rPr>
              <a:t>www.airnow.gov</a:t>
            </a:r>
            <a:r>
              <a:rPr lang="en-US" dirty="0">
                <a:latin typeface="Arial" panose="020B0604020202020204" pitchFamily="34" charset="0"/>
                <a:cs typeface="Arial" panose="020B0604020202020204" pitchFamily="34" charset="0"/>
              </a:rPr>
              <a:t> website must be used to determine poor air quality.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121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89772-41CE-DA76-3DD1-A64F61EFE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40E7A-BCEA-A0FD-F8D5-AF883899C522}"/>
              </a:ext>
            </a:extLst>
          </p:cNvPr>
          <p:cNvSpPr>
            <a:spLocks noGrp="1"/>
          </p:cNvSpPr>
          <p:nvPr>
            <p:ph type="title"/>
          </p:nvPr>
        </p:nvSpPr>
        <p:spPr/>
        <p:txBody>
          <a:bodyPr>
            <a:normAutofit fontScale="90000"/>
          </a:bodyPr>
          <a:lstStyle/>
          <a:p>
            <a:r>
              <a:rPr lang="en-US">
                <a:latin typeface="Arial" panose="020B0604020202020204" pitchFamily="34" charset="0"/>
                <a:cs typeface="Arial" panose="020B0604020202020204" pitchFamily="34" charset="0"/>
              </a:rPr>
              <a:t>Summer Excessive Heat and Poor Air Quality Waivers (4)</a:t>
            </a:r>
          </a:p>
        </p:txBody>
      </p:sp>
      <p:sp>
        <p:nvSpPr>
          <p:cNvPr id="3" name="Content Placeholder 2">
            <a:extLst>
              <a:ext uri="{FF2B5EF4-FFF2-40B4-BE49-F238E27FC236}">
                <a16:creationId xmlns:a16="http://schemas.microsoft.com/office/drawing/2014/main" id="{791ECA64-4347-7D43-604A-B38C0BBAED90}"/>
              </a:ext>
            </a:extLst>
          </p:cNvPr>
          <p:cNvSpPr>
            <a:spLocks noGrp="1"/>
          </p:cNvSpPr>
          <p:nvPr>
            <p:ph sz="half" idx="1"/>
          </p:nvPr>
        </p:nvSpPr>
        <p:spPr/>
        <p:txBody>
          <a:bodyPr vert="horz" lIns="91440" tIns="45720" rIns="91440" bIns="45720" rtlCol="0" anchor="t">
            <a:normAutofit/>
          </a:bodyPr>
          <a:lstStyle/>
          <a:p>
            <a:pPr marL="0" indent="0">
              <a:spcBef>
                <a:spcPts val="1200"/>
              </a:spcBef>
              <a:spcAft>
                <a:spcPts val="1200"/>
              </a:spcAft>
              <a:buNone/>
            </a:pPr>
            <a:r>
              <a:rPr lang="en-US" dirty="0">
                <a:latin typeface="Arial" panose="020B0604020202020204" pitchFamily="34" charset="0"/>
                <a:cs typeface="Arial" panose="020B0604020202020204" pitchFamily="34" charset="0"/>
              </a:rPr>
              <a:t>Operators using these waivers must</a:t>
            </a:r>
            <a:r>
              <a:rPr lang="en-US" b="1" dirty="0">
                <a:latin typeface="Arial" panose="020B0604020202020204" pitchFamily="34" charset="0"/>
                <a:cs typeface="Arial" panose="020B0604020202020204" pitchFamily="34" charset="0"/>
              </a:rPr>
              <a:t> not </a:t>
            </a:r>
            <a:r>
              <a:rPr lang="en-US" sz="2800" dirty="0">
                <a:latin typeface="Arial" panose="020B0604020202020204" pitchFamily="34" charset="0"/>
                <a:cs typeface="Arial" panose="020B0604020202020204" pitchFamily="34" charset="0"/>
              </a:rPr>
              <a:t>change me.al service times less than 24 hours in advance of the scheduled meal service.</a:t>
            </a:r>
          </a:p>
          <a:p>
            <a:pPr indent="-457200">
              <a:spcBef>
                <a:spcPts val="1200"/>
              </a:spcBef>
              <a:spcAft>
                <a:spcPts val="1200"/>
              </a:spcAft>
              <a:buNone/>
            </a:pPr>
            <a:endParaRPr lang="en-US" sz="3600"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26FE9685-0560-B614-7D35-F317330B3E43}"/>
              </a:ext>
            </a:extLst>
          </p:cNvPr>
          <p:cNvSpPr>
            <a:spLocks noGrp="1"/>
          </p:cNvSpPr>
          <p:nvPr>
            <p:ph sz="half" idx="13"/>
          </p:nvPr>
        </p:nvSpPr>
        <p:spPr/>
        <p:txBody>
          <a:bodyPr>
            <a:normAutofit lnSpcReduction="10000"/>
          </a:bodyPr>
          <a:lstStyle/>
          <a:p>
            <a:pPr marL="0" indent="0">
              <a:spcBef>
                <a:spcPts val="1200"/>
              </a:spcBef>
              <a:spcAft>
                <a:spcPts val="1200"/>
              </a:spcAft>
              <a:buNone/>
            </a:pPr>
            <a:r>
              <a:rPr lang="en-US" dirty="0">
                <a:latin typeface="Arial" panose="020B0604020202020204" pitchFamily="34" charset="0"/>
                <a:cs typeface="Arial" panose="020B0604020202020204" pitchFamily="34" charset="0"/>
              </a:rPr>
              <a:t>Operators using these waivers must:</a:t>
            </a:r>
          </a:p>
          <a:p>
            <a:pPr marL="685800" indent="-457200">
              <a:spcBef>
                <a:spcPts val="1200"/>
              </a:spcBef>
              <a:spcAft>
                <a:spcPts val="1200"/>
              </a:spcAft>
            </a:pPr>
            <a:r>
              <a:rPr lang="en-US" dirty="0">
                <a:latin typeface="Arial" panose="020B0604020202020204" pitchFamily="34" charset="0"/>
                <a:cs typeface="Arial" panose="020B0604020202020204" pitchFamily="34" charset="0"/>
              </a:rPr>
              <a:t>Indicate changes in meal service to attendees.</a:t>
            </a:r>
          </a:p>
          <a:p>
            <a:pPr marL="685800" indent="-457200">
              <a:spcBef>
                <a:spcPts val="1200"/>
              </a:spcBef>
              <a:spcAft>
                <a:spcPts val="1200"/>
              </a:spcAft>
            </a:pPr>
            <a:r>
              <a:rPr lang="en-US" dirty="0">
                <a:latin typeface="Arial" panose="020B0604020202020204" pitchFamily="34" charset="0"/>
                <a:cs typeface="Arial" panose="020B0604020202020204" pitchFamily="34" charset="0"/>
              </a:rPr>
              <a:t>Alert the community of changes. </a:t>
            </a:r>
          </a:p>
          <a:p>
            <a:endParaRPr lang="en-US"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95277A31-42D0-0414-FDA1-BF5A22F3D52F}"/>
              </a:ext>
            </a:extLst>
          </p:cNvPr>
          <p:cNvSpPr txBox="1">
            <a:spLocks/>
          </p:cNvSpPr>
          <p:nvPr/>
        </p:nvSpPr>
        <p:spPr>
          <a:xfrm>
            <a:off x="6268155" y="2145867"/>
            <a:ext cx="5562600" cy="3823755"/>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800"/>
              </a:spcBef>
              <a:spcAft>
                <a:spcPts val="800"/>
              </a:spcAft>
              <a:buFont typeface="Arial" panose="020B0604020202020204" pitchFamily="34" charset="0"/>
              <a:buChar char="•"/>
              <a:defRPr sz="3200" kern="1200">
                <a:solidFill>
                  <a:schemeClr val="tx1">
                    <a:lumMod val="50000"/>
                  </a:schemeClr>
                </a:solidFill>
                <a:latin typeface="+mj-lt"/>
                <a:ea typeface="+mn-ea"/>
                <a:cs typeface="+mn-cs"/>
              </a:defRPr>
            </a:lvl1pPr>
            <a:lvl2pPr marL="685800" indent="-228600" algn="l" defTabSz="914400" rtl="0" eaLnBrk="1" latinLnBrk="0" hangingPunct="1">
              <a:lnSpc>
                <a:spcPct val="100000"/>
              </a:lnSpc>
              <a:spcBef>
                <a:spcPts val="800"/>
              </a:spcBef>
              <a:spcAft>
                <a:spcPts val="800"/>
              </a:spcAft>
              <a:buFont typeface="Courier New" panose="02070309020205020404" pitchFamily="49" charset="0"/>
              <a:buChar char="o"/>
              <a:defRPr sz="2800" kern="1200">
                <a:solidFill>
                  <a:schemeClr val="tx1">
                    <a:lumMod val="50000"/>
                  </a:schemeClr>
                </a:solidFill>
                <a:latin typeface="+mj-lt"/>
                <a:ea typeface="+mn-ea"/>
                <a:cs typeface="+mn-cs"/>
              </a:defRPr>
            </a:lvl2pPr>
            <a:lvl3pPr marL="1143000" indent="-228600" algn="l" defTabSz="914400" rtl="0" eaLnBrk="1" latinLnBrk="0" hangingPunct="1">
              <a:lnSpc>
                <a:spcPct val="100000"/>
              </a:lnSpc>
              <a:spcBef>
                <a:spcPts val="800"/>
              </a:spcBef>
              <a:spcAft>
                <a:spcPts val="800"/>
              </a:spcAft>
              <a:buFont typeface="Arial" panose="020B0604020202020204" pitchFamily="34" charset="0"/>
              <a:buChar char="•"/>
              <a:defRPr sz="2400" kern="1200">
                <a:solidFill>
                  <a:schemeClr val="tx1">
                    <a:lumMod val="50000"/>
                  </a:schemeClr>
                </a:solidFill>
                <a:latin typeface="+mj-lt"/>
                <a:ea typeface="+mn-ea"/>
                <a:cs typeface="+mn-cs"/>
              </a:defRPr>
            </a:lvl3pPr>
            <a:lvl4pPr marL="1600200" indent="-228600" algn="l" defTabSz="914400" rtl="0" eaLnBrk="1" latinLnBrk="0" hangingPunct="1">
              <a:lnSpc>
                <a:spcPct val="100000"/>
              </a:lnSpc>
              <a:spcBef>
                <a:spcPts val="800"/>
              </a:spcBef>
              <a:spcAft>
                <a:spcPts val="800"/>
              </a:spcAft>
              <a:buFont typeface="Arial" panose="020B0604020202020204" pitchFamily="34" charset="0"/>
              <a:buChar char="•"/>
              <a:defRPr sz="2400" kern="1200">
                <a:solidFill>
                  <a:schemeClr val="tx1">
                    <a:lumMod val="50000"/>
                  </a:schemeClr>
                </a:solidFill>
                <a:latin typeface="+mj-lt"/>
                <a:ea typeface="+mn-ea"/>
                <a:cs typeface="+mn-cs"/>
              </a:defRPr>
            </a:lvl4pPr>
            <a:lvl5pPr marL="2057400" indent="-228600" algn="l" defTabSz="914400" rtl="0" eaLnBrk="1" latinLnBrk="0" hangingPunct="1">
              <a:lnSpc>
                <a:spcPct val="100000"/>
              </a:lnSpc>
              <a:spcBef>
                <a:spcPts val="800"/>
              </a:spcBef>
              <a:spcAft>
                <a:spcPts val="800"/>
              </a:spcAft>
              <a:buFont typeface="Arial" panose="020B0604020202020204" pitchFamily="34" charset="0"/>
              <a:buChar char="•"/>
              <a:defRPr sz="2400" kern="1200">
                <a:solidFill>
                  <a:schemeClr val="tx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cs typeface="Arial"/>
            </a:endParaRPr>
          </a:p>
          <a:p>
            <a:endParaRPr lang="en-US" dirty="0">
              <a:cs typeface="Arial"/>
            </a:endParaRPr>
          </a:p>
        </p:txBody>
      </p:sp>
    </p:spTree>
    <p:extLst>
      <p:ext uri="{BB962C8B-B14F-4D97-AF65-F5344CB8AC3E}">
        <p14:creationId xmlns:p14="http://schemas.microsoft.com/office/powerpoint/2010/main" val="2322931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D862-C08F-9F59-6C84-50A290EA1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C431A4-19C1-8B68-4A36-85C87F881825}"/>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Summer Excessive Heat and Poor Air Quality Waivers (5)</a:t>
            </a:r>
          </a:p>
        </p:txBody>
      </p:sp>
      <p:sp>
        <p:nvSpPr>
          <p:cNvPr id="3" name="Content Placeholder 2">
            <a:extLst>
              <a:ext uri="{FF2B5EF4-FFF2-40B4-BE49-F238E27FC236}">
                <a16:creationId xmlns:a16="http://schemas.microsoft.com/office/drawing/2014/main" id="{584B0811-95A9-5FE2-1075-3FB0E4873A99}"/>
              </a:ext>
            </a:extLst>
          </p:cNvPr>
          <p:cNvSpPr>
            <a:spLocks noGrp="1"/>
          </p:cNvSpPr>
          <p:nvPr>
            <p:ph idx="1"/>
          </p:nvPr>
        </p:nvSpPr>
        <p:spPr>
          <a:xfrm>
            <a:off x="838199" y="1724984"/>
            <a:ext cx="10830637" cy="3884246"/>
          </a:xfrm>
        </p:spPr>
        <p:txBody>
          <a:bodyPr vert="horz" lIns="91440" tIns="45720" rIns="91440" bIns="45720" rtlCol="0" anchor="t">
            <a:normAutofit lnSpcReduction="10000"/>
          </a:bodyPr>
          <a:lstStyle/>
          <a:p>
            <a:pPr marL="0" indent="0">
              <a:lnSpc>
                <a:spcPct val="110000"/>
              </a:lnSpc>
              <a:spcBef>
                <a:spcPts val="1200"/>
              </a:spcBef>
              <a:spcAft>
                <a:spcPts val="1200"/>
              </a:spcAft>
              <a:buNone/>
            </a:pPr>
            <a:r>
              <a:rPr lang="en-US" sz="2800" dirty="0">
                <a:latin typeface="Arial" panose="020B0604020202020204" pitchFamily="34" charset="0"/>
                <a:cs typeface="Arial" panose="020B0604020202020204" pitchFamily="34" charset="0"/>
              </a:rPr>
              <a:t>To utilize these waivers, update your summer meal site application</a:t>
            </a:r>
            <a:r>
              <a:rPr lang="en-US" sz="3000" dirty="0">
                <a:latin typeface="Arial" panose="020B0604020202020204" pitchFamily="34" charset="0"/>
                <a:cs typeface="Arial" panose="020B0604020202020204" pitchFamily="34" charset="0"/>
              </a:rPr>
              <a:t>:</a:t>
            </a:r>
          </a:p>
          <a:p>
            <a:pPr lvl="1">
              <a:lnSpc>
                <a:spcPct val="110000"/>
              </a:lnSpc>
              <a:spcBef>
                <a:spcPts val="120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For SSO site applications, the information is found at question #28. </a:t>
            </a:r>
          </a:p>
          <a:p>
            <a:pPr lvl="1">
              <a:lnSpc>
                <a:spcPct val="110000"/>
              </a:lnSpc>
              <a:spcBef>
                <a:spcPts val="120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For Summer Foods Service Program (SFSP) site applications, the information is found at question #81. </a:t>
            </a:r>
          </a:p>
          <a:p>
            <a:pPr marL="0" indent="0">
              <a:lnSpc>
                <a:spcPct val="110000"/>
              </a:lnSpc>
              <a:spcBef>
                <a:spcPts val="1200"/>
              </a:spcBef>
              <a:spcAft>
                <a:spcPts val="1200"/>
              </a:spcAft>
              <a:buNone/>
            </a:pPr>
            <a:r>
              <a:rPr lang="en-US" sz="2800" dirty="0">
                <a:latin typeface="Arial" panose="020B0604020202020204" pitchFamily="34" charset="0"/>
                <a:cs typeface="Arial" panose="020B0604020202020204" pitchFamily="34" charset="0"/>
              </a:rPr>
              <a:t>More information is available on the Excessive Heat and Poor Air Quality Waivers for Summer Meal Programs listserv at </a:t>
            </a:r>
            <a:r>
              <a:rPr lang="en-US" sz="2800" dirty="0">
                <a:solidFill>
                  <a:srgbClr val="0563C1"/>
                </a:solidFill>
                <a:latin typeface="Arial" panose="020B0604020202020204" pitchFamily="34" charset="0"/>
                <a:cs typeface="Arial" panose="020B0604020202020204" pitchFamily="34" charset="0"/>
                <a:hlinkClick r:id="rId3" tooltip="California Department of Education's Nutrition What's New web page">
                  <a:extLst>
                    <a:ext uri="{A12FA001-AC4F-418D-AE19-62706E023703}">
                      <ahyp:hlinkClr xmlns:ahyp="http://schemas.microsoft.com/office/drawing/2018/hyperlinkcolor" val="tx"/>
                    </a:ext>
                  </a:extLst>
                </a:hlinkClick>
              </a:rPr>
              <a:t>https://www.cde.ca.gov/ls/nu/nutritionwhatsnew.asp</a:t>
            </a:r>
            <a:r>
              <a:rPr lang="en-US" sz="2800" dirty="0">
                <a:solidFill>
                  <a:schemeClr val="tx1"/>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759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4D0C-A336-1F9F-89D4-9490780CC87B}"/>
              </a:ext>
            </a:extLst>
          </p:cNvPr>
          <p:cNvSpPr>
            <a:spLocks noGrp="1"/>
          </p:cNvSpPr>
          <p:nvPr>
            <p:ph type="title"/>
          </p:nvPr>
        </p:nvSpPr>
        <p:spPr>
          <a:xfrm>
            <a:off x="838200" y="1828800"/>
            <a:ext cx="10515600" cy="1902849"/>
          </a:xfrm>
        </p:spPr>
        <p:txBody>
          <a:bodyPr anchor="b">
            <a:normAutofit/>
          </a:bodyPr>
          <a:lstStyle/>
          <a:p>
            <a:r>
              <a:rPr lang="en-US" dirty="0"/>
              <a:t>Operational Reminders</a:t>
            </a:r>
          </a:p>
        </p:txBody>
      </p:sp>
    </p:spTree>
    <p:extLst>
      <p:ext uri="{BB962C8B-B14F-4D97-AF65-F5344CB8AC3E}">
        <p14:creationId xmlns:p14="http://schemas.microsoft.com/office/powerpoint/2010/main" val="957722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FD48-0566-42CC-9F2D-748037F05756}"/>
              </a:ext>
            </a:extLst>
          </p:cNvPr>
          <p:cNvSpPr>
            <a:spLocks noGrp="1"/>
          </p:cNvSpPr>
          <p:nvPr>
            <p:ph type="title"/>
          </p:nvPr>
        </p:nvSpPr>
        <p:spPr>
          <a:xfrm>
            <a:off x="838200" y="268857"/>
            <a:ext cx="10515600" cy="1450675"/>
          </a:xfrm>
        </p:spPr>
        <p:txBody>
          <a:bodyPr>
            <a:normAutofit/>
          </a:bodyPr>
          <a:lstStyle/>
          <a:p>
            <a:r>
              <a:rPr lang="en-US" sz="4000">
                <a:latin typeface="Arial" panose="020B0604020202020204" pitchFamily="34" charset="0"/>
                <a:cs typeface="Arial" panose="020B0604020202020204" pitchFamily="34" charset="0"/>
              </a:rPr>
              <a:t>Food Distribution Program </a:t>
            </a:r>
            <a:br>
              <a:rPr lang="en-US" sz="4000">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Annual Contract Packet Update </a:t>
            </a:r>
          </a:p>
        </p:txBody>
      </p:sp>
      <p:sp>
        <p:nvSpPr>
          <p:cNvPr id="3" name="Content Placeholder 2">
            <a:extLst>
              <a:ext uri="{FF2B5EF4-FFF2-40B4-BE49-F238E27FC236}">
                <a16:creationId xmlns:a16="http://schemas.microsoft.com/office/drawing/2014/main" id="{FD3ACDC9-1D95-4272-803C-1DFABDCC9DD9}"/>
              </a:ext>
            </a:extLst>
          </p:cNvPr>
          <p:cNvSpPr>
            <a:spLocks noGrp="1"/>
          </p:cNvSpPr>
          <p:nvPr>
            <p:ph sz="half" idx="1"/>
          </p:nvPr>
        </p:nvSpPr>
        <p:spPr>
          <a:xfrm>
            <a:off x="838199" y="2118731"/>
            <a:ext cx="6962776" cy="3742315"/>
          </a:xfrm>
        </p:spPr>
        <p:txBody>
          <a:bodyPr vert="horz" lIns="91440" tIns="45720" rIns="91440" bIns="45720" rtlCol="0" anchor="t">
            <a:normAutofit/>
          </a:bodyPr>
          <a:lstStyle/>
          <a:p>
            <a:pPr>
              <a:spcBef>
                <a:spcPts val="1200"/>
              </a:spcBef>
              <a:spcAft>
                <a:spcPts val="1200"/>
              </a:spcAft>
            </a:pPr>
            <a:r>
              <a:rPr lang="en-US" sz="2800" dirty="0">
                <a:latin typeface="Arial" panose="020B0604020202020204" pitchFamily="34" charset="0"/>
                <a:cs typeface="Arial" panose="020B0604020202020204" pitchFamily="34" charset="0"/>
              </a:rPr>
              <a:t>Annual Food Distribution Program (FDP) Contract Packet Update  </a:t>
            </a:r>
          </a:p>
          <a:p>
            <a:pPr>
              <a:lnSpc>
                <a:spcPct val="100000"/>
              </a:lnSpc>
              <a:spcBef>
                <a:spcPts val="1200"/>
              </a:spcBef>
              <a:spcAft>
                <a:spcPts val="1200"/>
              </a:spcAft>
            </a:pPr>
            <a:r>
              <a:rPr lang="en-US" sz="2800" dirty="0">
                <a:latin typeface="Arial" panose="020B0604020202020204" pitchFamily="34" charset="0"/>
                <a:cs typeface="Arial" panose="020B0604020202020204" pitchFamily="34" charset="0"/>
              </a:rPr>
              <a:t>Required for all FDP agencies</a:t>
            </a:r>
          </a:p>
          <a:p>
            <a:pPr>
              <a:spcBef>
                <a:spcPts val="1200"/>
              </a:spcBef>
              <a:spcAft>
                <a:spcPts val="1200"/>
              </a:spcAft>
            </a:pPr>
            <a:r>
              <a:rPr lang="en-US" sz="2800" dirty="0">
                <a:latin typeface="Arial" panose="020B0604020202020204" pitchFamily="34" charset="0"/>
                <a:cs typeface="Arial" panose="020B0604020202020204" pitchFamily="34" charset="0"/>
              </a:rPr>
              <a:t>Due Thursday, July 31, 2025</a:t>
            </a:r>
          </a:p>
          <a:p>
            <a:pPr>
              <a:lnSpc>
                <a:spcPct val="100000"/>
              </a:lnSpc>
              <a:spcBef>
                <a:spcPts val="1200"/>
              </a:spcBef>
              <a:spcAft>
                <a:spcPts val="1200"/>
              </a:spcAft>
            </a:pPr>
            <a:r>
              <a:rPr lang="en-US" sz="2800" dirty="0">
                <a:latin typeface="Arial" panose="020B0604020202020204" pitchFamily="34" charset="0"/>
                <a:cs typeface="Arial" panose="020B0604020202020204" pitchFamily="34" charset="0"/>
              </a:rPr>
              <a:t>Questions email the FDP </a:t>
            </a:r>
            <a:r>
              <a:rPr lang="en-US" sz="2800"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fooddistribution@cde.ca.gov</a:t>
            </a:r>
            <a:r>
              <a:rPr lang="en-US" sz="2800" dirty="0">
                <a:latin typeface="Arial" panose="020B0604020202020204" pitchFamily="34" charset="0"/>
                <a:cs typeface="Arial" panose="020B0604020202020204" pitchFamily="34" charset="0"/>
              </a:rPr>
              <a:t> </a:t>
            </a:r>
          </a:p>
        </p:txBody>
      </p:sp>
      <p:pic>
        <p:nvPicPr>
          <p:cNvPr id="6" name="Content Placeholder 5" descr="Screenshot of the CNIPS Food Distribution Program Contract Packet 2025-26. ">
            <a:extLst>
              <a:ext uri="{FF2B5EF4-FFF2-40B4-BE49-F238E27FC236}">
                <a16:creationId xmlns:a16="http://schemas.microsoft.com/office/drawing/2014/main" id="{33D4F782-FADB-16D1-6178-D63252532997}"/>
              </a:ext>
              <a:ext uri="{C183D7F6-B498-43B3-948B-1728B52AA6E4}">
                <adec:decorative xmlns:adec="http://schemas.microsoft.com/office/drawing/2017/decorative" val="0"/>
              </a:ext>
            </a:extLst>
          </p:cNvPr>
          <p:cNvPicPr>
            <a:picLocks noGrp="1" noChangeAspect="1"/>
          </p:cNvPicPr>
          <p:nvPr>
            <p:ph sz="half" idx="13"/>
          </p:nvPr>
        </p:nvPicPr>
        <p:blipFill>
          <a:blip r:embed="rId4"/>
          <a:stretch>
            <a:fillRect/>
          </a:stretch>
        </p:blipFill>
        <p:spPr>
          <a:xfrm>
            <a:off x="7715250" y="2118731"/>
            <a:ext cx="3719088" cy="3536946"/>
          </a:xfrm>
        </p:spPr>
      </p:pic>
    </p:spTree>
    <p:extLst>
      <p:ext uri="{BB962C8B-B14F-4D97-AF65-F5344CB8AC3E}">
        <p14:creationId xmlns:p14="http://schemas.microsoft.com/office/powerpoint/2010/main" val="35419717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D173-FF36-685D-BC7C-664C95B014DD}"/>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Important</a:t>
            </a:r>
            <a:r>
              <a:rPr lang="en-US" dirty="0"/>
              <a:t> Operational Dates: </a:t>
            </a:r>
            <a:br>
              <a:rPr lang="en-US" dirty="0"/>
            </a:br>
            <a:r>
              <a:rPr lang="en-US" dirty="0"/>
              <a:t>Next 30-90 Days (1)</a:t>
            </a:r>
          </a:p>
        </p:txBody>
      </p:sp>
      <p:graphicFrame>
        <p:nvGraphicFramePr>
          <p:cNvPr id="5" name="Content Placeholder 4" descr="Important operational dates for the next 30 to 90 days by action and date: Submit Summer SSO applications 30 days prior to service, submit SFSP apps by 5/15 or 30 days prior to state of operations, advertise summer meals, Summer Meals site visits are due the first week of operations. ">
            <a:extLst>
              <a:ext uri="{FF2B5EF4-FFF2-40B4-BE49-F238E27FC236}">
                <a16:creationId xmlns:a16="http://schemas.microsoft.com/office/drawing/2014/main" id="{883A94FC-84A5-2133-4B66-02B76674913F}"/>
              </a:ext>
            </a:extLst>
          </p:cNvPr>
          <p:cNvGraphicFramePr>
            <a:graphicFrameLocks noGrp="1"/>
          </p:cNvGraphicFramePr>
          <p:nvPr>
            <p:ph sz="half" idx="1"/>
            <p:extLst>
              <p:ext uri="{D42A27DB-BD31-4B8C-83A1-F6EECF244321}">
                <p14:modId xmlns:p14="http://schemas.microsoft.com/office/powerpoint/2010/main" val="4083067949"/>
              </p:ext>
            </p:extLst>
          </p:nvPr>
        </p:nvGraphicFramePr>
        <p:xfrm>
          <a:off x="818199" y="1961903"/>
          <a:ext cx="10517458" cy="3883254"/>
        </p:xfrm>
        <a:graphic>
          <a:graphicData uri="http://schemas.openxmlformats.org/drawingml/2006/table">
            <a:tbl>
              <a:tblPr firstRow="1" bandRow="1">
                <a:tableStyleId>{69012ECD-51FC-41F1-AA8D-1B2483CD663E}</a:tableStyleId>
              </a:tblPr>
              <a:tblGrid>
                <a:gridCol w="5459771">
                  <a:extLst>
                    <a:ext uri="{9D8B030D-6E8A-4147-A177-3AD203B41FA5}">
                      <a16:colId xmlns:a16="http://schemas.microsoft.com/office/drawing/2014/main" val="2995288159"/>
                    </a:ext>
                  </a:extLst>
                </a:gridCol>
                <a:gridCol w="5057687">
                  <a:extLst>
                    <a:ext uri="{9D8B030D-6E8A-4147-A177-3AD203B41FA5}">
                      <a16:colId xmlns:a16="http://schemas.microsoft.com/office/drawing/2014/main" val="4096348194"/>
                    </a:ext>
                  </a:extLst>
                </a:gridCol>
              </a:tblGrid>
              <a:tr h="203076">
                <a:tc>
                  <a:txBody>
                    <a:bodyPr/>
                    <a:lstStyle/>
                    <a:p>
                      <a:pPr algn="ctr"/>
                      <a:r>
                        <a:rPr lang="en-US" sz="2400" dirty="0">
                          <a:latin typeface="Arial"/>
                        </a:rPr>
                        <a:t>Action</a:t>
                      </a:r>
                    </a:p>
                  </a:txBody>
                  <a:tcPr anchor="ctr">
                    <a:lnB w="12700" cap="flat" cmpd="sng" algn="ctr">
                      <a:solidFill>
                        <a:schemeClr val="tx1"/>
                      </a:solidFill>
                      <a:prstDash val="solid"/>
                      <a:round/>
                      <a:headEnd type="none" w="med" len="med"/>
                      <a:tailEnd type="none" w="med" len="med"/>
                    </a:lnB>
                  </a:tcPr>
                </a:tc>
                <a:tc>
                  <a:txBody>
                    <a:bodyPr/>
                    <a:lstStyle/>
                    <a:p>
                      <a:pPr algn="ctr"/>
                      <a:r>
                        <a:rPr lang="en-US" sz="2400">
                          <a:latin typeface="Arial"/>
                        </a:rPr>
                        <a:t>Date</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2946087"/>
                  </a:ext>
                </a:extLst>
              </a:tr>
              <a:tr h="690459">
                <a:tc>
                  <a:txBody>
                    <a:bodyPr/>
                    <a:lstStyle/>
                    <a:p>
                      <a:pPr lvl="0">
                        <a:buNone/>
                      </a:pPr>
                      <a:r>
                        <a:rPr lang="en-US" sz="2400" kern="1200" noProof="0" dirty="0">
                          <a:solidFill>
                            <a:schemeClr val="tx1"/>
                          </a:solidFill>
                          <a:latin typeface="Arial"/>
                          <a:ea typeface="+mn-ea"/>
                          <a:cs typeface="+mn-cs"/>
                        </a:rPr>
                        <a:t>Submit Summer 2025:</a:t>
                      </a:r>
                      <a:endParaRPr lang="en-US" sz="2400" dirty="0"/>
                    </a:p>
                    <a:p>
                      <a:pPr lvl="0">
                        <a:buNone/>
                      </a:pPr>
                      <a:r>
                        <a:rPr lang="en-US" sz="2400" kern="1200" noProof="0" dirty="0">
                          <a:solidFill>
                            <a:schemeClr val="tx1"/>
                          </a:solidFill>
                          <a:latin typeface="Arial"/>
                          <a:ea typeface="+mn-ea"/>
                          <a:cs typeface="+mn-cs"/>
                        </a:rPr>
                        <a:t>SSO applications* </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2400">
                          <a:latin typeface="Arial"/>
                        </a:rPr>
                        <a:t>30 days prior to the start of meal service</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4371564"/>
                  </a:ext>
                </a:extLst>
              </a:tr>
              <a:tr h="867698">
                <a:tc>
                  <a:txBody>
                    <a:bodyPr/>
                    <a:lstStyle/>
                    <a:p>
                      <a:pPr lvl="0">
                        <a:buNone/>
                      </a:pPr>
                      <a:r>
                        <a:rPr lang="en-US" sz="2400" kern="1200" noProof="0" dirty="0">
                          <a:solidFill>
                            <a:schemeClr val="tx1"/>
                          </a:solidFill>
                          <a:latin typeface="Arial"/>
                          <a:ea typeface="+mn-ea"/>
                          <a:cs typeface="+mn-cs"/>
                        </a:rPr>
                        <a:t>Submit Summer 2025: </a:t>
                      </a:r>
                    </a:p>
                    <a:p>
                      <a:pPr lvl="0">
                        <a:buNone/>
                      </a:pPr>
                      <a:r>
                        <a:rPr lang="en-US" sz="2400" b="0" i="0" u="none" strike="noStrike" kern="1200" noProof="0" dirty="0">
                          <a:solidFill>
                            <a:schemeClr val="tx1"/>
                          </a:solidFill>
                          <a:latin typeface="Arial"/>
                        </a:rPr>
                        <a:t>SFSP applications*</a:t>
                      </a:r>
                      <a:endParaRPr lang="en-US" sz="2400" kern="1200" noProof="0" dirty="0">
                        <a:solidFill>
                          <a:schemeClr val="tx1"/>
                        </a:solidFill>
                        <a:latin typeface="Arial"/>
                        <a:ea typeface="+mn-ea"/>
                        <a:cs typeface="+mn-cs"/>
                      </a:endParaRP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en-US" sz="2400" kern="1200" noProof="0" dirty="0">
                          <a:solidFill>
                            <a:schemeClr val="tx1"/>
                          </a:solidFill>
                          <a:latin typeface="Arial"/>
                          <a:ea typeface="+mn-ea"/>
                          <a:cs typeface="+mn-cs"/>
                        </a:rPr>
                        <a:t>May 15th or 30 days prior to the start of operations </a:t>
                      </a:r>
                      <a:endParaRPr lang="en-US" sz="2400" kern="1200" noProof="0" dirty="0">
                        <a:solidFill>
                          <a:schemeClr val="tx1"/>
                        </a:solidFill>
                        <a:highlight>
                          <a:srgbClr val="FFFF00"/>
                        </a:highlight>
                        <a:latin typeface="Arial"/>
                        <a:ea typeface="+mn-ea"/>
                        <a:cs typeface="+mn-cs"/>
                      </a:endParaRP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9376979"/>
                  </a:ext>
                </a:extLst>
              </a:tr>
              <a:tr h="867698">
                <a:tc>
                  <a:txBody>
                    <a:bodyPr/>
                    <a:lstStyle/>
                    <a:p>
                      <a:pPr marL="0" lvl="0" algn="l">
                        <a:lnSpc>
                          <a:spcPct val="100000"/>
                        </a:lnSpc>
                        <a:spcBef>
                          <a:spcPts val="0"/>
                        </a:spcBef>
                        <a:spcAft>
                          <a:spcPts val="0"/>
                        </a:spcAft>
                        <a:buNone/>
                      </a:pPr>
                      <a:r>
                        <a:rPr lang="en-US" sz="2400" kern="1200" noProof="0" dirty="0">
                          <a:solidFill>
                            <a:schemeClr val="tx1"/>
                          </a:solidFill>
                          <a:latin typeface="Arial"/>
                          <a:ea typeface="+mn-ea"/>
                          <a:cs typeface="+mn-cs"/>
                        </a:rPr>
                        <a:t>Advertise Availability of Summer Meals </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algn="ctr">
                        <a:lnSpc>
                          <a:spcPct val="100000"/>
                        </a:lnSpc>
                        <a:spcBef>
                          <a:spcPts val="0"/>
                        </a:spcBef>
                        <a:spcAft>
                          <a:spcPts val="0"/>
                        </a:spcAft>
                        <a:buNone/>
                      </a:pPr>
                      <a:r>
                        <a:rPr lang="en-US" sz="2400" kern="1200" noProof="0" dirty="0">
                          <a:solidFill>
                            <a:schemeClr val="tx1"/>
                          </a:solidFill>
                          <a:latin typeface="Arial"/>
                          <a:ea typeface="+mn-ea"/>
                          <a:cs typeface="+mn-cs"/>
                        </a:rPr>
                        <a:t>Prior to the end of the School Year (SY)</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6186559"/>
                  </a:ext>
                </a:extLst>
              </a:tr>
              <a:tr h="867698">
                <a:tc>
                  <a:txBody>
                    <a:bodyPr/>
                    <a:lstStyle/>
                    <a:p>
                      <a:pPr marL="0" lvl="0" algn="l">
                        <a:lnSpc>
                          <a:spcPct val="100000"/>
                        </a:lnSpc>
                        <a:spcBef>
                          <a:spcPts val="0"/>
                        </a:spcBef>
                        <a:spcAft>
                          <a:spcPts val="0"/>
                        </a:spcAft>
                        <a:buNone/>
                      </a:pPr>
                      <a:r>
                        <a:rPr lang="en-US" sz="2400" kern="1200" noProof="0" dirty="0">
                          <a:solidFill>
                            <a:schemeClr val="tx1"/>
                          </a:solidFill>
                          <a:latin typeface="Arial"/>
                          <a:ea typeface="+mn-ea"/>
                          <a:cs typeface="+mn-cs"/>
                        </a:rPr>
                        <a:t>Site Visit for New Summer Meal Sites (SFSP only)</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algn="ctr">
                        <a:lnSpc>
                          <a:spcPct val="100000"/>
                        </a:lnSpc>
                        <a:spcBef>
                          <a:spcPts val="0"/>
                        </a:spcBef>
                        <a:spcAft>
                          <a:spcPts val="0"/>
                        </a:spcAft>
                        <a:buNone/>
                      </a:pPr>
                      <a:r>
                        <a:rPr lang="en-US" sz="2400" kern="1200" noProof="0" dirty="0">
                          <a:solidFill>
                            <a:schemeClr val="tx1"/>
                          </a:solidFill>
                          <a:latin typeface="Arial"/>
                          <a:ea typeface="+mn-ea"/>
                          <a:cs typeface="+mn-cs"/>
                        </a:rPr>
                        <a:t>First week of operations</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0605869"/>
                  </a:ext>
                </a:extLst>
              </a:tr>
            </a:tbl>
          </a:graphicData>
        </a:graphic>
      </p:graphicFrame>
      <p:sp>
        <p:nvSpPr>
          <p:cNvPr id="3" name="Content Placeholder 2">
            <a:extLst>
              <a:ext uri="{FF2B5EF4-FFF2-40B4-BE49-F238E27FC236}">
                <a16:creationId xmlns:a16="http://schemas.microsoft.com/office/drawing/2014/main" id="{A8BFE323-F97B-E1DB-02C7-F63F2B564CCA}"/>
              </a:ext>
            </a:extLst>
          </p:cNvPr>
          <p:cNvSpPr>
            <a:spLocks noGrp="1"/>
          </p:cNvSpPr>
          <p:nvPr>
            <p:ph sz="half" idx="13"/>
          </p:nvPr>
        </p:nvSpPr>
        <p:spPr>
          <a:xfrm>
            <a:off x="818199" y="5929921"/>
            <a:ext cx="10515600" cy="1088514"/>
          </a:xfrm>
        </p:spPr>
        <p:txBody>
          <a:bodyPr vert="horz" lIns="91440" tIns="45720" rIns="91440" bIns="45720" rtlCol="0" anchor="t">
            <a:normAutofit/>
          </a:bodyPr>
          <a:lstStyle/>
          <a:p>
            <a:pPr marL="0" indent="0" algn="ctr">
              <a:buNone/>
            </a:pPr>
            <a:r>
              <a:rPr lang="en-US" sz="2400" b="1">
                <a:solidFill>
                  <a:srgbClr val="162320"/>
                </a:solidFill>
                <a:latin typeface="Arial"/>
              </a:rPr>
              <a:t>*Applications must be appro</a:t>
            </a:r>
            <a:r>
              <a:rPr lang="en-US" sz="2400" b="1">
                <a:cs typeface="Arial"/>
              </a:rPr>
              <a:t>ved prior to the start of meal service.</a:t>
            </a:r>
          </a:p>
          <a:p>
            <a:endParaRPr lang="en-US" sz="2400"/>
          </a:p>
        </p:txBody>
      </p:sp>
    </p:spTree>
    <p:extLst>
      <p:ext uri="{BB962C8B-B14F-4D97-AF65-F5344CB8AC3E}">
        <p14:creationId xmlns:p14="http://schemas.microsoft.com/office/powerpoint/2010/main" val="1457946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EB998-ED10-4EC1-6C71-A62FBF78C2A2}"/>
              </a:ext>
            </a:extLst>
          </p:cNvPr>
          <p:cNvSpPr>
            <a:spLocks noGrp="1"/>
          </p:cNvSpPr>
          <p:nvPr>
            <p:ph type="title"/>
          </p:nvPr>
        </p:nvSpPr>
        <p:spPr/>
        <p:txBody>
          <a:bodyPr>
            <a:normAutofit fontScale="90000"/>
          </a:bodyPr>
          <a:lstStyle/>
          <a:p>
            <a:pPr algn="ctr"/>
            <a:r>
              <a:rPr lang="en-US">
                <a:latin typeface="Arial" panose="020B0604020202020204" pitchFamily="34" charset="0"/>
                <a:cs typeface="Arial" panose="020B0604020202020204" pitchFamily="34" charset="0"/>
              </a:rPr>
              <a:t>2025 California Classified School</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Employees of the Year</a:t>
            </a:r>
          </a:p>
        </p:txBody>
      </p:sp>
      <p:sp>
        <p:nvSpPr>
          <p:cNvPr id="3" name="Content Placeholder 2" descr="Melissa Erman, Nutrition Operations Supervisor​&#10;Huntington Beach Union High School District, courtesy of ">
            <a:extLst>
              <a:ext uri="{FF2B5EF4-FFF2-40B4-BE49-F238E27FC236}">
                <a16:creationId xmlns:a16="http://schemas.microsoft.com/office/drawing/2014/main" id="{60AAECE3-071D-B180-D3A9-1129E676F067}"/>
              </a:ext>
            </a:extLst>
          </p:cNvPr>
          <p:cNvSpPr>
            <a:spLocks noGrp="1"/>
          </p:cNvSpPr>
          <p:nvPr>
            <p:ph sz="half" idx="2"/>
          </p:nvPr>
        </p:nvSpPr>
        <p:spPr>
          <a:xfrm>
            <a:off x="839788" y="1828804"/>
            <a:ext cx="6530346" cy="4118340"/>
          </a:xfrm>
        </p:spPr>
        <p:txBody>
          <a:bodyPr vert="horz" lIns="91440" tIns="45720" rIns="91440" bIns="45720" rtlCol="0" anchor="ctr">
            <a:normAutofit/>
          </a:bodyPr>
          <a:lstStyle/>
          <a:p>
            <a:pPr marL="0" indent="0" algn="ctr">
              <a:buNone/>
            </a:pPr>
            <a:r>
              <a:rPr lang="en-US" dirty="0">
                <a:latin typeface="Arial" panose="020B0604020202020204" pitchFamily="34" charset="0"/>
                <a:cs typeface="Arial" panose="020B0604020202020204" pitchFamily="34" charset="0"/>
              </a:rPr>
              <a:t>Melissa Erman, Nutrition Operations Supervisor</a:t>
            </a:r>
          </a:p>
          <a:p>
            <a:pPr marL="0" indent="0" algn="ctr">
              <a:buNone/>
            </a:pPr>
            <a:r>
              <a:rPr lang="en-US" dirty="0">
                <a:latin typeface="Arial" panose="020B0604020202020204" pitchFamily="34" charset="0"/>
                <a:cs typeface="Arial" panose="020B0604020202020204" pitchFamily="34" charset="0"/>
              </a:rPr>
              <a:t>Huntington Beach Union High School District</a:t>
            </a:r>
          </a:p>
        </p:txBody>
      </p:sp>
      <p:pic>
        <p:nvPicPr>
          <p:cNvPr id="7" name="Content Placeholder 6" descr="Melissa Erman, Nutrition Operations Supervisor​&#10;Huntington Beach Union High School District&#10;&#10;">
            <a:extLst>
              <a:ext uri="{FF2B5EF4-FFF2-40B4-BE49-F238E27FC236}">
                <a16:creationId xmlns:a16="http://schemas.microsoft.com/office/drawing/2014/main" id="{DECF28B9-EBA1-7022-FB4A-FA34FC5BD7C3}"/>
              </a:ext>
            </a:extLst>
          </p:cNvPr>
          <p:cNvPicPr>
            <a:picLocks noGrp="1" noChangeAspect="1"/>
          </p:cNvPicPr>
          <p:nvPr>
            <p:ph sz="half" idx="14"/>
          </p:nvPr>
        </p:nvPicPr>
        <p:blipFill>
          <a:blip r:embed="rId3"/>
          <a:stretch>
            <a:fillRect/>
          </a:stretch>
        </p:blipFill>
        <p:spPr>
          <a:xfrm>
            <a:off x="7807952" y="1825701"/>
            <a:ext cx="2867025" cy="3619500"/>
          </a:xfrm>
        </p:spPr>
      </p:pic>
      <p:sp>
        <p:nvSpPr>
          <p:cNvPr id="6" name="Content Placeholder 5">
            <a:extLst>
              <a:ext uri="{FF2B5EF4-FFF2-40B4-BE49-F238E27FC236}">
                <a16:creationId xmlns:a16="http://schemas.microsoft.com/office/drawing/2014/main" id="{29CA8B5A-3453-1619-B48C-E17DFA35231D}"/>
              </a:ext>
            </a:extLst>
          </p:cNvPr>
          <p:cNvSpPr>
            <a:spLocks noGrp="1"/>
          </p:cNvSpPr>
          <p:nvPr>
            <p:ph sz="half" idx="16"/>
          </p:nvPr>
        </p:nvSpPr>
        <p:spPr>
          <a:xfrm>
            <a:off x="6992678" y="5452734"/>
            <a:ext cx="4368392" cy="839968"/>
          </a:xfrm>
        </p:spPr>
        <p:txBody>
          <a:bodyPr vert="horz" lIns="91440" tIns="45720" rIns="91440" bIns="45720" rtlCol="0" anchor="t">
            <a:noAutofit/>
          </a:bodyPr>
          <a:lstStyle/>
          <a:p>
            <a:pPr marL="0" indent="0" algn="ctr">
              <a:buNone/>
            </a:pPr>
            <a:r>
              <a:rPr lang="en-US" sz="2400" dirty="0">
                <a:cs typeface="Arial"/>
              </a:rPr>
              <a:t>Photo Credit: Orange County Department of Education</a:t>
            </a:r>
            <a:endParaRPr lang="en-US" sz="2400" dirty="0"/>
          </a:p>
        </p:txBody>
      </p:sp>
    </p:spTree>
    <p:extLst>
      <p:ext uri="{BB962C8B-B14F-4D97-AF65-F5344CB8AC3E}">
        <p14:creationId xmlns:p14="http://schemas.microsoft.com/office/powerpoint/2010/main" val="1068779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D173-FF36-685D-BC7C-664C95B014DD}"/>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Important Operational Dates: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Next 30-90 Days (2)</a:t>
            </a:r>
          </a:p>
        </p:txBody>
      </p:sp>
      <p:graphicFrame>
        <p:nvGraphicFramePr>
          <p:cNvPr id="5" name="Content Placeholder 4" descr="Important operational dates for the next 30 to 90 days by action and date: CEP &amp; P2 apps due 6/30/25, Food Safety Inspections due end of SY, Allocation A orders due 7/7/25 and FDP Contract Packet update due 7/31/25.">
            <a:extLst>
              <a:ext uri="{FF2B5EF4-FFF2-40B4-BE49-F238E27FC236}">
                <a16:creationId xmlns:a16="http://schemas.microsoft.com/office/drawing/2014/main" id="{883A94FC-84A5-2133-4B66-02B76674913F}"/>
              </a:ext>
            </a:extLst>
          </p:cNvPr>
          <p:cNvGraphicFramePr>
            <a:graphicFrameLocks noGrp="1"/>
          </p:cNvGraphicFramePr>
          <p:nvPr>
            <p:ph idx="1"/>
            <p:extLst>
              <p:ext uri="{D42A27DB-BD31-4B8C-83A1-F6EECF244321}">
                <p14:modId xmlns:p14="http://schemas.microsoft.com/office/powerpoint/2010/main" val="2179355785"/>
              </p:ext>
            </p:extLst>
          </p:nvPr>
        </p:nvGraphicFramePr>
        <p:xfrm>
          <a:off x="761999" y="2001864"/>
          <a:ext cx="10581255" cy="3706660"/>
        </p:xfrm>
        <a:graphic>
          <a:graphicData uri="http://schemas.openxmlformats.org/drawingml/2006/table">
            <a:tbl>
              <a:tblPr firstRow="1" bandRow="1">
                <a:tableStyleId>{69012ECD-51FC-41F1-AA8D-1B2483CD663E}</a:tableStyleId>
              </a:tblPr>
              <a:tblGrid>
                <a:gridCol w="5987561">
                  <a:extLst>
                    <a:ext uri="{9D8B030D-6E8A-4147-A177-3AD203B41FA5}">
                      <a16:colId xmlns:a16="http://schemas.microsoft.com/office/drawing/2014/main" val="2995288159"/>
                    </a:ext>
                  </a:extLst>
                </a:gridCol>
                <a:gridCol w="4593694">
                  <a:extLst>
                    <a:ext uri="{9D8B030D-6E8A-4147-A177-3AD203B41FA5}">
                      <a16:colId xmlns:a16="http://schemas.microsoft.com/office/drawing/2014/main" val="4096348194"/>
                    </a:ext>
                  </a:extLst>
                </a:gridCol>
              </a:tblGrid>
              <a:tr h="370840">
                <a:tc>
                  <a:txBody>
                    <a:bodyPr/>
                    <a:lstStyle/>
                    <a:p>
                      <a:pPr algn="ctr"/>
                      <a:r>
                        <a:rPr lang="en-US" sz="3200" dirty="0">
                          <a:latin typeface="Arial"/>
                        </a:rPr>
                        <a:t>Action</a:t>
                      </a:r>
                    </a:p>
                  </a:txBody>
                  <a:tcPr anchor="ctr">
                    <a:lnB w="12700" cap="flat" cmpd="sng" algn="ctr">
                      <a:solidFill>
                        <a:schemeClr val="tx1"/>
                      </a:solidFill>
                      <a:prstDash val="solid"/>
                      <a:round/>
                      <a:headEnd type="none" w="med" len="med"/>
                      <a:tailEnd type="none" w="med" len="med"/>
                    </a:lnB>
                  </a:tcPr>
                </a:tc>
                <a:tc>
                  <a:txBody>
                    <a:bodyPr/>
                    <a:lstStyle/>
                    <a:p>
                      <a:pPr algn="ctr"/>
                      <a:r>
                        <a:rPr lang="en-US" sz="3200" dirty="0">
                          <a:latin typeface="Arial"/>
                        </a:rPr>
                        <a:t>Date</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2946087"/>
                  </a:ext>
                </a:extLst>
              </a:tr>
              <a:tr h="576146">
                <a:tc>
                  <a:txBody>
                    <a:bodyPr/>
                    <a:lstStyle/>
                    <a:p>
                      <a:pPr lvl="0">
                        <a:buNone/>
                      </a:pPr>
                      <a:r>
                        <a:rPr lang="en-US" sz="2400" kern="1200" noProof="0" dirty="0">
                          <a:solidFill>
                            <a:schemeClr val="tx1"/>
                          </a:solidFill>
                          <a:latin typeface="Arial"/>
                          <a:ea typeface="+mn-ea"/>
                          <a:cs typeface="+mn-cs"/>
                        </a:rPr>
                        <a:t>Community Eligibility Provision Applications Due</a:t>
                      </a:r>
                      <a:endParaRPr lang="en-US" sz="2800" kern="1200" dirty="0">
                        <a:solidFill>
                          <a:srgbClr val="FF0000"/>
                        </a:solidFill>
                        <a:latin typeface="Arial"/>
                        <a:ea typeface="+mn-ea"/>
                        <a:cs typeface="+mn-cs"/>
                      </a:endParaRP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r>
                        <a:rPr lang="en-US" sz="2400" kern="1200" noProof="0">
                          <a:solidFill>
                            <a:schemeClr val="tx1"/>
                          </a:solidFill>
                          <a:latin typeface="Arial"/>
                          <a:ea typeface="+mn-ea"/>
                          <a:cs typeface="+mn-cs"/>
                        </a:rPr>
                        <a:t>June 30, 2025</a:t>
                      </a:r>
                      <a:endParaRPr lang="en-US"/>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414874904"/>
                  </a:ext>
                </a:extLst>
              </a:tr>
              <a:tr h="576145">
                <a:tc>
                  <a:txBody>
                    <a:bodyPr/>
                    <a:lstStyle/>
                    <a:p>
                      <a:pPr marL="0" lvl="0" algn="l">
                        <a:lnSpc>
                          <a:spcPct val="100000"/>
                        </a:lnSpc>
                        <a:spcBef>
                          <a:spcPts val="0"/>
                        </a:spcBef>
                        <a:spcAft>
                          <a:spcPts val="0"/>
                        </a:spcAft>
                        <a:buNone/>
                      </a:pPr>
                      <a:r>
                        <a:rPr lang="en-US" sz="2400" kern="1200" noProof="0" dirty="0">
                          <a:solidFill>
                            <a:schemeClr val="tx1"/>
                          </a:solidFill>
                          <a:latin typeface="Arial"/>
                          <a:ea typeface="+mn-ea"/>
                          <a:cs typeface="+mn-cs"/>
                        </a:rPr>
                        <a:t>Provision 2 Applications Due</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marL="0" lvl="0" algn="ctr">
                        <a:lnSpc>
                          <a:spcPct val="100000"/>
                        </a:lnSpc>
                        <a:spcBef>
                          <a:spcPts val="0"/>
                        </a:spcBef>
                        <a:spcAft>
                          <a:spcPts val="0"/>
                        </a:spcAft>
                        <a:buNone/>
                      </a:pPr>
                      <a:r>
                        <a:rPr lang="en-US" sz="2400" kern="1200" noProof="0">
                          <a:solidFill>
                            <a:schemeClr val="tx1"/>
                          </a:solidFill>
                          <a:latin typeface="Arial"/>
                          <a:ea typeface="+mn-ea"/>
                          <a:cs typeface="+mn-cs"/>
                        </a:rPr>
                        <a:t>June 30, 2025</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607650"/>
                  </a:ext>
                </a:extLst>
              </a:tr>
              <a:tr h="576145">
                <a:tc>
                  <a:txBody>
                    <a:bodyPr/>
                    <a:lstStyle/>
                    <a:p>
                      <a:pPr lvl="0">
                        <a:buNone/>
                      </a:pPr>
                      <a:r>
                        <a:rPr lang="en-US" sz="2400" kern="1200" noProof="0">
                          <a:solidFill>
                            <a:schemeClr val="tx1"/>
                          </a:solidFill>
                          <a:latin typeface="Arial"/>
                          <a:ea typeface="+mn-ea"/>
                          <a:cs typeface="+mn-cs"/>
                        </a:rPr>
                        <a:t>Request Food Safety Inspections (x2)</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buNone/>
                      </a:pPr>
                      <a:r>
                        <a:rPr lang="en-US" sz="2400" kern="1200" noProof="0" dirty="0">
                          <a:solidFill>
                            <a:schemeClr val="tx1"/>
                          </a:solidFill>
                          <a:latin typeface="Arial"/>
                          <a:ea typeface="+mn-ea"/>
                          <a:cs typeface="+mn-cs"/>
                        </a:rPr>
                        <a:t>End of SY 2024–25</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646478611"/>
                  </a:ext>
                </a:extLst>
              </a:tr>
              <a:tr h="576145">
                <a:tc>
                  <a:txBody>
                    <a:bodyPr/>
                    <a:lstStyle/>
                    <a:p>
                      <a:pPr lvl="0" algn="l">
                        <a:lnSpc>
                          <a:spcPct val="100000"/>
                        </a:lnSpc>
                        <a:spcBef>
                          <a:spcPts val="0"/>
                        </a:spcBef>
                        <a:spcAft>
                          <a:spcPts val="0"/>
                        </a:spcAft>
                        <a:buNone/>
                      </a:pPr>
                      <a:r>
                        <a:rPr lang="en-US" sz="2400" kern="1200" noProof="0" dirty="0">
                          <a:solidFill>
                            <a:schemeClr val="tx1"/>
                          </a:solidFill>
                          <a:latin typeface="Arial"/>
                          <a:ea typeface="+mn-ea"/>
                          <a:cs typeface="+mn-cs"/>
                        </a:rPr>
                        <a:t>Distribution Center Allocation A orders Due</a:t>
                      </a:r>
                      <a:endParaRPr lang="en-US" sz="2400" kern="1200" dirty="0">
                        <a:solidFill>
                          <a:schemeClr val="tx1"/>
                        </a:solidFill>
                        <a:latin typeface="Arial"/>
                        <a:ea typeface="+mn-ea"/>
                        <a:cs typeface="+mn-cs"/>
                      </a:endParaRP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sz="2400" kern="1200" noProof="0">
                          <a:solidFill>
                            <a:schemeClr val="tx1"/>
                          </a:solidFill>
                          <a:latin typeface="Arial"/>
                          <a:ea typeface="+mn-ea"/>
                          <a:cs typeface="+mn-cs"/>
                        </a:rPr>
                        <a:t>July 7, 2025</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740548"/>
                  </a:ext>
                </a:extLst>
              </a:tr>
              <a:tr h="576145">
                <a:tc>
                  <a:txBody>
                    <a:bodyPr/>
                    <a:lstStyle/>
                    <a:p>
                      <a:pPr lvl="0" algn="l">
                        <a:lnSpc>
                          <a:spcPct val="100000"/>
                        </a:lnSpc>
                        <a:spcBef>
                          <a:spcPts val="0"/>
                        </a:spcBef>
                        <a:spcAft>
                          <a:spcPts val="0"/>
                        </a:spcAft>
                        <a:buNone/>
                      </a:pPr>
                      <a:r>
                        <a:rPr lang="en-US" sz="2400" kern="1200" noProof="0">
                          <a:solidFill>
                            <a:schemeClr val="tx1"/>
                          </a:solidFill>
                          <a:latin typeface="Arial"/>
                          <a:ea typeface="+mn-ea"/>
                          <a:cs typeface="+mn-cs"/>
                        </a:rPr>
                        <a:t>FDP Contract Packet Update</a:t>
                      </a:r>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kern="1200" noProof="0" dirty="0">
                          <a:solidFill>
                            <a:schemeClr val="tx1"/>
                          </a:solidFill>
                          <a:latin typeface="Arial"/>
                          <a:ea typeface="+mn-ea"/>
                          <a:cs typeface="+mn-cs"/>
                        </a:rPr>
                        <a:t>July 31, 2025</a:t>
                      </a:r>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545451191"/>
                  </a:ext>
                </a:extLst>
              </a:tr>
            </a:tbl>
          </a:graphicData>
        </a:graphic>
      </p:graphicFrame>
    </p:spTree>
    <p:extLst>
      <p:ext uri="{BB962C8B-B14F-4D97-AF65-F5344CB8AC3E}">
        <p14:creationId xmlns:p14="http://schemas.microsoft.com/office/powerpoint/2010/main" val="856605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BD637-8C3A-B832-6482-3241B65452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4A452-351D-19C7-FBE9-3E50B04D3464}"/>
              </a:ext>
            </a:extLst>
          </p:cNvPr>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Grant Reporting</a:t>
            </a:r>
            <a:endParaRPr lang="en-US">
              <a:latin typeface="Arial" panose="020B0604020202020204" pitchFamily="34" charset="0"/>
              <a:cs typeface="Arial" panose="020B0604020202020204" pitchFamily="34" charset="0"/>
            </a:endParaRPr>
          </a:p>
        </p:txBody>
      </p:sp>
      <p:graphicFrame>
        <p:nvGraphicFramePr>
          <p:cNvPr id="5" name="Content Placeholder 4" descr="Grant report due dates by Action and Date: June 30th grant reporting due date for KIT 2021, 2022 and School Food Best Practices grants">
            <a:extLst>
              <a:ext uri="{FF2B5EF4-FFF2-40B4-BE49-F238E27FC236}">
                <a16:creationId xmlns:a16="http://schemas.microsoft.com/office/drawing/2014/main" id="{A55A7EDA-6CDD-84CD-D19B-0ACDEF251475}"/>
              </a:ext>
            </a:extLst>
          </p:cNvPr>
          <p:cNvGraphicFramePr>
            <a:graphicFrameLocks noGrp="1"/>
          </p:cNvGraphicFramePr>
          <p:nvPr>
            <p:ph sz="half" idx="1"/>
            <p:extLst>
              <p:ext uri="{D42A27DB-BD31-4B8C-83A1-F6EECF244321}">
                <p14:modId xmlns:p14="http://schemas.microsoft.com/office/powerpoint/2010/main" val="807990529"/>
              </p:ext>
            </p:extLst>
          </p:nvPr>
        </p:nvGraphicFramePr>
        <p:xfrm>
          <a:off x="838200" y="1825625"/>
          <a:ext cx="10407555" cy="2678137"/>
        </p:xfrm>
        <a:graphic>
          <a:graphicData uri="http://schemas.openxmlformats.org/drawingml/2006/table">
            <a:tbl>
              <a:tblPr firstRow="1" bandRow="1">
                <a:tableStyleId>{69012ECD-51FC-41F1-AA8D-1B2483CD663E}</a:tableStyleId>
              </a:tblPr>
              <a:tblGrid>
                <a:gridCol w="5090883">
                  <a:extLst>
                    <a:ext uri="{9D8B030D-6E8A-4147-A177-3AD203B41FA5}">
                      <a16:colId xmlns:a16="http://schemas.microsoft.com/office/drawing/2014/main" val="2995288159"/>
                    </a:ext>
                  </a:extLst>
                </a:gridCol>
                <a:gridCol w="5316672">
                  <a:extLst>
                    <a:ext uri="{9D8B030D-6E8A-4147-A177-3AD203B41FA5}">
                      <a16:colId xmlns:a16="http://schemas.microsoft.com/office/drawing/2014/main" val="4096348194"/>
                    </a:ext>
                  </a:extLst>
                </a:gridCol>
              </a:tblGrid>
              <a:tr h="607180">
                <a:tc>
                  <a:txBody>
                    <a:bodyPr/>
                    <a:lstStyle/>
                    <a:p>
                      <a:pPr algn="ctr"/>
                      <a:r>
                        <a:rPr lang="en-US" sz="3200">
                          <a:latin typeface="Arial"/>
                        </a:rPr>
                        <a:t>Action</a:t>
                      </a:r>
                    </a:p>
                  </a:txBody>
                  <a:tcPr anchor="ctr">
                    <a:lnB w="12700" cap="flat" cmpd="sng" algn="ctr">
                      <a:solidFill>
                        <a:schemeClr val="tx1"/>
                      </a:solidFill>
                      <a:prstDash val="solid"/>
                      <a:round/>
                      <a:headEnd type="none" w="med" len="med"/>
                      <a:tailEnd type="none" w="med" len="med"/>
                    </a:lnB>
                  </a:tcPr>
                </a:tc>
                <a:tc>
                  <a:txBody>
                    <a:bodyPr/>
                    <a:lstStyle/>
                    <a:p>
                      <a:pPr algn="ctr"/>
                      <a:r>
                        <a:rPr lang="en-US" sz="3200">
                          <a:latin typeface="Arial"/>
                        </a:rPr>
                        <a:t>Date</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2946087"/>
                  </a:ext>
                </a:extLst>
              </a:tr>
              <a:tr h="604062">
                <a:tc>
                  <a:txBody>
                    <a:bodyPr/>
                    <a:lstStyle/>
                    <a:p>
                      <a:pPr lvl="0">
                        <a:buNone/>
                      </a:pPr>
                      <a:r>
                        <a:rPr lang="en-US" sz="2400" kern="1200" noProof="0">
                          <a:solidFill>
                            <a:schemeClr val="tx1"/>
                          </a:solidFill>
                          <a:latin typeface="Arial"/>
                          <a:ea typeface="+mn-ea"/>
                          <a:cs typeface="+mn-cs"/>
                        </a:rPr>
                        <a:t>KIT 2021</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buNone/>
                      </a:pPr>
                      <a:r>
                        <a:rPr lang="en-US" sz="2400" b="0" i="0" u="none" strike="noStrike" kern="1200" noProof="0">
                          <a:solidFill>
                            <a:schemeClr val="tx1"/>
                          </a:solidFill>
                          <a:latin typeface="Arial"/>
                        </a:rPr>
                        <a:t>June 30, 2025</a:t>
                      </a:r>
                      <a:endParaRPr lang="en-US"/>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414874904"/>
                  </a:ext>
                </a:extLst>
              </a:tr>
              <a:tr h="604061">
                <a:tc>
                  <a:txBody>
                    <a:bodyPr/>
                    <a:lstStyle/>
                    <a:p>
                      <a:pPr lvl="0">
                        <a:buNone/>
                      </a:pPr>
                      <a:r>
                        <a:rPr lang="en-US" sz="2400" b="0" i="0" u="none" strike="noStrike" kern="1200" noProof="0">
                          <a:solidFill>
                            <a:schemeClr val="tx1"/>
                          </a:solidFill>
                          <a:latin typeface="Arial"/>
                        </a:rPr>
                        <a:t>KIT 2022*</a:t>
                      </a:r>
                      <a:endParaRPr lang="en-US"/>
                    </a:p>
                  </a:txBody>
                  <a:tcPr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kern="1200" noProof="0" dirty="0">
                          <a:solidFill>
                            <a:schemeClr val="tx1"/>
                          </a:solidFill>
                          <a:latin typeface="Arial"/>
                        </a:rPr>
                        <a:t>June 30, 2025</a:t>
                      </a:r>
                      <a:endParaRPr lang="en-US" dirty="0"/>
                    </a:p>
                  </a:txBody>
                  <a:tcPr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899296555"/>
                  </a:ext>
                </a:extLst>
              </a:tr>
              <a:tr h="862834">
                <a:tc>
                  <a:txBody>
                    <a:bodyPr/>
                    <a:lstStyle/>
                    <a:p>
                      <a:pPr marL="0" lvl="0" algn="l">
                        <a:lnSpc>
                          <a:spcPct val="100000"/>
                        </a:lnSpc>
                        <a:spcBef>
                          <a:spcPts val="0"/>
                        </a:spcBef>
                        <a:spcAft>
                          <a:spcPts val="0"/>
                        </a:spcAft>
                        <a:buNone/>
                      </a:pPr>
                      <a:r>
                        <a:rPr lang="en-US" sz="2400" kern="1200" noProof="0" dirty="0">
                          <a:solidFill>
                            <a:schemeClr val="tx1"/>
                          </a:solidFill>
                          <a:latin typeface="Arial"/>
                          <a:ea typeface="+mn-ea"/>
                          <a:cs typeface="+mn-cs"/>
                        </a:rPr>
                        <a:t>School Food Best Practices</a:t>
                      </a:r>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algn="ctr">
                        <a:lnSpc>
                          <a:spcPct val="100000"/>
                        </a:lnSpc>
                        <a:spcBef>
                          <a:spcPts val="0"/>
                        </a:spcBef>
                        <a:spcAft>
                          <a:spcPts val="0"/>
                        </a:spcAft>
                        <a:buNone/>
                      </a:pPr>
                      <a:r>
                        <a:rPr lang="en-US" sz="2400" b="0" i="0" u="none" strike="noStrike" kern="1200" noProof="0" dirty="0">
                          <a:solidFill>
                            <a:schemeClr val="tx1"/>
                          </a:solidFill>
                          <a:latin typeface="Arial"/>
                        </a:rPr>
                        <a:t>June 30, 2025</a:t>
                      </a:r>
                      <a:endParaRPr lang="en-US" dirty="0"/>
                    </a:p>
                  </a:txBody>
                  <a:tcPr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607650"/>
                  </a:ext>
                </a:extLst>
              </a:tr>
            </a:tbl>
          </a:graphicData>
        </a:graphic>
      </p:graphicFrame>
      <p:sp>
        <p:nvSpPr>
          <p:cNvPr id="3" name="Content Placeholder 2">
            <a:extLst>
              <a:ext uri="{FF2B5EF4-FFF2-40B4-BE49-F238E27FC236}">
                <a16:creationId xmlns:a16="http://schemas.microsoft.com/office/drawing/2014/main" id="{62D1C17A-FBD2-6F20-9C82-0A83AC1D8357}"/>
              </a:ext>
            </a:extLst>
          </p:cNvPr>
          <p:cNvSpPr>
            <a:spLocks noGrp="1"/>
          </p:cNvSpPr>
          <p:nvPr>
            <p:ph sz="half" idx="13"/>
          </p:nvPr>
        </p:nvSpPr>
        <p:spPr>
          <a:xfrm>
            <a:off x="838200" y="4747585"/>
            <a:ext cx="10844284" cy="990601"/>
          </a:xfrm>
        </p:spPr>
        <p:txBody>
          <a:bodyPr>
            <a:normAutofit/>
          </a:bodyPr>
          <a:lstStyle/>
          <a:p>
            <a:pPr marL="0" indent="0">
              <a:buNone/>
            </a:pPr>
            <a:r>
              <a:rPr lang="en-US" sz="2400" dirty="0">
                <a:solidFill>
                  <a:srgbClr val="162320"/>
                </a:solidFill>
                <a:latin typeface="Arial" panose="020B0604020202020204" pitchFamily="34" charset="0"/>
                <a:cs typeface="Arial" panose="020B0604020202020204" pitchFamily="34" charset="0"/>
              </a:rPr>
              <a:t>*The reporting tool will be released in early June while the proposed reporting and encumbrance extension is under consideration.</a:t>
            </a:r>
            <a:endParaRPr lang="en-US" sz="2400"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1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97D0-A274-94CF-B7BA-866DEBAB9765}"/>
              </a:ext>
            </a:extLst>
          </p:cNvPr>
          <p:cNvSpPr>
            <a:spLocks noGrp="1"/>
          </p:cNvSpPr>
          <p:nvPr>
            <p:ph type="title"/>
          </p:nvPr>
        </p:nvSpPr>
        <p:spPr>
          <a:xfrm>
            <a:off x="838200" y="1828800"/>
            <a:ext cx="10515600" cy="1902849"/>
          </a:xfrm>
        </p:spPr>
        <p:txBody>
          <a:bodyPr anchor="b">
            <a:normAutofit/>
          </a:bodyPr>
          <a:lstStyle/>
          <a:p>
            <a:r>
              <a:rPr lang="en-US" dirty="0">
                <a:latin typeface="Arial" panose="020B0604020202020204" pitchFamily="34" charset="0"/>
                <a:cs typeface="Arial" panose="020B0604020202020204" pitchFamily="34" charset="0"/>
              </a:rPr>
              <a:t>Resources</a:t>
            </a:r>
            <a:r>
              <a:rPr lang="en-US" dirty="0"/>
              <a:t> and Other Announcements</a:t>
            </a:r>
          </a:p>
        </p:txBody>
      </p:sp>
    </p:spTree>
    <p:extLst>
      <p:ext uri="{BB962C8B-B14F-4D97-AF65-F5344CB8AC3E}">
        <p14:creationId xmlns:p14="http://schemas.microsoft.com/office/powerpoint/2010/main" val="4060600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4B70C0-E229-6E3B-8032-74BFAEEA05E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Farm to Summer Celebration Week</a:t>
            </a:r>
          </a:p>
        </p:txBody>
      </p:sp>
      <p:sp>
        <p:nvSpPr>
          <p:cNvPr id="6" name="Content Placeholder 5">
            <a:extLst>
              <a:ext uri="{FF2B5EF4-FFF2-40B4-BE49-F238E27FC236}">
                <a16:creationId xmlns:a16="http://schemas.microsoft.com/office/drawing/2014/main" id="{3F35E4B7-2D9C-DC5A-BF01-4E2AAB765501}"/>
              </a:ext>
            </a:extLst>
          </p:cNvPr>
          <p:cNvSpPr>
            <a:spLocks noGrp="1"/>
          </p:cNvSpPr>
          <p:nvPr>
            <p:ph sz="half" idx="1"/>
          </p:nvPr>
        </p:nvSpPr>
        <p:spPr/>
        <p:txBody>
          <a:bodyPr/>
          <a:lstStyle/>
          <a:p>
            <a:r>
              <a:rPr lang="en-US" dirty="0">
                <a:latin typeface="Arial" panose="020B0604020202020204" pitchFamily="34" charset="0"/>
                <a:cs typeface="Arial" panose="020B0604020202020204" pitchFamily="34" charset="0"/>
              </a:rPr>
              <a:t>Dates: June 16-20, 2025</a:t>
            </a:r>
          </a:p>
          <a:p>
            <a:r>
              <a:rPr lang="en-US" dirty="0">
                <a:latin typeface="Arial" panose="020B0604020202020204" pitchFamily="34" charset="0"/>
                <a:cs typeface="Arial" panose="020B0604020202020204" pitchFamily="34" charset="0"/>
              </a:rPr>
              <a:t>Theme: Summer Foods Around the World</a:t>
            </a:r>
          </a:p>
          <a:p>
            <a:r>
              <a:rPr lang="en-US" dirty="0">
                <a:latin typeface="Arial" panose="020B0604020202020204" pitchFamily="34" charset="0"/>
                <a:cs typeface="Arial" panose="020B0604020202020204" pitchFamily="34" charset="0"/>
              </a:rPr>
              <a:t>Earn Recognition: </a:t>
            </a:r>
          </a:p>
          <a:p>
            <a:pPr lvl="1"/>
            <a:r>
              <a:rPr lang="en-US" dirty="0">
                <a:latin typeface="Arial" panose="020B0604020202020204" pitchFamily="34" charset="0"/>
                <a:cs typeface="Arial" panose="020B0604020202020204" pitchFamily="34" charset="0"/>
              </a:rPr>
              <a:t>Pre- and Post-survey</a:t>
            </a:r>
          </a:p>
          <a:p>
            <a:pPr lvl="1"/>
            <a:r>
              <a:rPr lang="en-US" dirty="0">
                <a:latin typeface="Arial" panose="020B0604020202020204" pitchFamily="34" charset="0"/>
                <a:cs typeface="Arial" panose="020B0604020202020204" pitchFamily="34" charset="0"/>
              </a:rPr>
              <a:t>Taste, Teach, and Connect</a:t>
            </a:r>
          </a:p>
          <a:p>
            <a:pPr lvl="1"/>
            <a:endParaRPr lang="en-US" dirty="0">
              <a:latin typeface="Arial" panose="020B0604020202020204" pitchFamily="34" charset="0"/>
              <a:cs typeface="Arial" panose="020B0604020202020204" pitchFamily="34" charset="0"/>
            </a:endParaRPr>
          </a:p>
        </p:txBody>
      </p:sp>
      <p:pic>
        <p:nvPicPr>
          <p:cNvPr id="8" name="Content Placeholder 7">
            <a:extLst>
              <a:ext uri="{FF2B5EF4-FFF2-40B4-BE49-F238E27FC236}">
                <a16:creationId xmlns:a16="http://schemas.microsoft.com/office/drawing/2014/main" id="{D9CC3A1F-45EE-45EC-587F-91F102DA6D0B}"/>
              </a:ext>
              <a:ext uri="{C183D7F6-B498-43B3-948B-1728B52AA6E4}">
                <adec:decorative xmlns:adec="http://schemas.microsoft.com/office/drawing/2017/decorative" val="1"/>
              </a:ext>
            </a:extLst>
          </p:cNvPr>
          <p:cNvPicPr>
            <a:picLocks noGrp="1" noChangeAspect="1"/>
          </p:cNvPicPr>
          <p:nvPr>
            <p:ph sz="half" idx="13"/>
          </p:nvPr>
        </p:nvPicPr>
        <p:blipFill>
          <a:blip r:embed="rId2"/>
          <a:stretch>
            <a:fillRect/>
          </a:stretch>
        </p:blipFill>
        <p:spPr>
          <a:xfrm>
            <a:off x="6172200" y="2396251"/>
            <a:ext cx="5181600" cy="2894172"/>
          </a:xfrm>
          <a:prstGeom prst="rect">
            <a:avLst/>
          </a:prstGeom>
        </p:spPr>
      </p:pic>
    </p:spTree>
    <p:extLst>
      <p:ext uri="{BB962C8B-B14F-4D97-AF65-F5344CB8AC3E}">
        <p14:creationId xmlns:p14="http://schemas.microsoft.com/office/powerpoint/2010/main" val="3304488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35EA-649F-99F8-C4D3-D2D09BB20AFF}"/>
              </a:ext>
            </a:extLst>
          </p:cNvPr>
          <p:cNvSpPr>
            <a:spLocks noGrp="1"/>
          </p:cNvSpPr>
          <p:nvPr>
            <p:ph type="title"/>
          </p:nvPr>
        </p:nvSpPr>
        <p:spPr/>
        <p:txBody>
          <a:bodyPr>
            <a:normAutofit fontScale="90000"/>
          </a:bodyPr>
          <a:lstStyle/>
          <a:p>
            <a:r>
              <a:rPr lang="en-US">
                <a:latin typeface="Arial" panose="020B0604020202020204" pitchFamily="34" charset="0"/>
                <a:cs typeface="Arial" panose="020B0604020202020204" pitchFamily="34" charset="0"/>
              </a:rPr>
              <a:t>CA Agriculture in the Classroom Conference</a:t>
            </a:r>
          </a:p>
        </p:txBody>
      </p:sp>
      <p:pic>
        <p:nvPicPr>
          <p:cNvPr id="5" name="Content Placeholder 4" descr="Logo for the California Agriculture in the Classroom Conference, and a group of people posing for a photo">
            <a:extLst>
              <a:ext uri="{FF2B5EF4-FFF2-40B4-BE49-F238E27FC236}">
                <a16:creationId xmlns:a16="http://schemas.microsoft.com/office/drawing/2014/main" id="{A15BFD66-D4FD-4741-7E43-41B6B49B143A}"/>
              </a:ext>
            </a:extLst>
          </p:cNvPr>
          <p:cNvPicPr>
            <a:picLocks noGrp="1" noChangeAspect="1"/>
          </p:cNvPicPr>
          <p:nvPr>
            <p:ph sz="half" idx="1"/>
          </p:nvPr>
        </p:nvPicPr>
        <p:blipFill>
          <a:blip r:embed="rId3"/>
          <a:stretch>
            <a:fillRect/>
          </a:stretch>
        </p:blipFill>
        <p:spPr>
          <a:xfrm>
            <a:off x="3512388" y="4348310"/>
            <a:ext cx="4511964" cy="1676657"/>
          </a:xfrm>
        </p:spPr>
      </p:pic>
      <p:sp>
        <p:nvSpPr>
          <p:cNvPr id="4" name="Content Placeholder 3">
            <a:extLst>
              <a:ext uri="{FF2B5EF4-FFF2-40B4-BE49-F238E27FC236}">
                <a16:creationId xmlns:a16="http://schemas.microsoft.com/office/drawing/2014/main" id="{DEEF4F01-E580-35F2-9294-6DD860D97880}"/>
              </a:ext>
            </a:extLst>
          </p:cNvPr>
          <p:cNvSpPr>
            <a:spLocks noGrp="1"/>
          </p:cNvSpPr>
          <p:nvPr>
            <p:ph sz="half" idx="13"/>
          </p:nvPr>
        </p:nvSpPr>
        <p:spPr>
          <a:xfrm>
            <a:off x="838202" y="1998154"/>
            <a:ext cx="10515599" cy="2247402"/>
          </a:xfrm>
        </p:spPr>
        <p:txBody>
          <a:bodyPr vert="horz" lIns="91440" tIns="45720" rIns="91440" bIns="45720" rtlCol="0" anchor="t">
            <a:noAutofit/>
          </a:bodyPr>
          <a:lstStyle/>
          <a:p>
            <a:pPr>
              <a:buFont typeface="Arial"/>
            </a:pPr>
            <a:r>
              <a:rPr lang="en-US" sz="2400" dirty="0">
                <a:latin typeface="Arial" panose="020B0604020202020204" pitchFamily="34" charset="0"/>
                <a:cs typeface="Arial" panose="020B0604020202020204" pitchFamily="34" charset="0"/>
              </a:rPr>
              <a:t>Educators learn how to incorporate food into curricula.</a:t>
            </a:r>
          </a:p>
          <a:p>
            <a:r>
              <a:rPr lang="en-US" sz="2400" dirty="0">
                <a:latin typeface="Arial" panose="020B0604020202020204" pitchFamily="34" charset="0"/>
                <a:cs typeface="Arial" panose="020B0604020202020204" pitchFamily="34" charset="0"/>
              </a:rPr>
              <a:t>The conference will be held September 26-28, 2025, in Sacramento.</a:t>
            </a:r>
          </a:p>
          <a:p>
            <a:r>
              <a:rPr lang="en-US" sz="2400" dirty="0">
                <a:latin typeface="Arial" panose="020B0604020202020204" pitchFamily="34" charset="0"/>
                <a:cs typeface="Arial" panose="020B0604020202020204" pitchFamily="34" charset="0"/>
              </a:rPr>
              <a:t>Register on the CA Agriculture and Classroom Conference website at   </a:t>
            </a:r>
            <a:r>
              <a:rPr lang="en-US" sz="2400" dirty="0">
                <a:solidFill>
                  <a:srgbClr val="0563C1"/>
                </a:solidFill>
                <a:latin typeface="Arial" panose="020B0604020202020204" pitchFamily="34" charset="0"/>
                <a:cs typeface="Arial" panose="020B0604020202020204" pitchFamily="34" charset="0"/>
                <a:hlinkClick r:id="rId4" tooltip="CA Agriculture and Classroom Conference ">
                  <a:extLst>
                    <a:ext uri="{A12FA001-AC4F-418D-AE19-62706E023703}">
                      <ahyp:hlinkClr xmlns:ahyp="http://schemas.microsoft.com/office/drawing/2018/hyperlinkcolor" val="tx"/>
                    </a:ext>
                  </a:extLst>
                </a:hlinkClick>
              </a:rPr>
              <a:t>https://learnaboutag.org/programs/conference/</a:t>
            </a:r>
            <a:r>
              <a:rPr lang="en-US" sz="2400" dirty="0">
                <a:solidFill>
                  <a:schemeClr val="tx1"/>
                </a:solidFill>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ea typeface="+mj-lt"/>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454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B0F03-8F4A-9363-292F-4727CA0C6F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F739F-DEB5-62DD-1B91-CF1CFAB10C8D}"/>
              </a:ext>
            </a:extLst>
          </p:cNvPr>
          <p:cNvSpPr>
            <a:spLocks noGrp="1"/>
          </p:cNvSpPr>
          <p:nvPr>
            <p:ph type="title"/>
          </p:nvPr>
        </p:nvSpPr>
        <p:spPr/>
        <p:txBody>
          <a:bodyPr>
            <a:normAutofit fontScale="90000"/>
          </a:bodyPr>
          <a:lstStyle/>
          <a:p>
            <a:r>
              <a:rPr lang="en-US">
                <a:latin typeface="Arial" panose="020B0604020202020204" pitchFamily="34" charset="0"/>
                <a:cs typeface="Arial" panose="020B0604020202020204" pitchFamily="34" charset="0"/>
              </a:rPr>
              <a:t>Culinary Arts Trainings: Mediterranean Menus of Flavor</a:t>
            </a:r>
          </a:p>
        </p:txBody>
      </p:sp>
      <p:pic>
        <p:nvPicPr>
          <p:cNvPr id="5" name="Content Placeholder 4" descr="Chicken Shawarma on colorful plates with dip and pita breads">
            <a:extLst>
              <a:ext uri="{FF2B5EF4-FFF2-40B4-BE49-F238E27FC236}">
                <a16:creationId xmlns:a16="http://schemas.microsoft.com/office/drawing/2014/main" id="{ACFA2F08-782D-844A-C8A2-658D525EBE64}"/>
              </a:ext>
            </a:extLst>
          </p:cNvPr>
          <p:cNvPicPr>
            <a:picLocks noGrp="1" noChangeAspect="1"/>
          </p:cNvPicPr>
          <p:nvPr>
            <p:ph sz="half" idx="1"/>
          </p:nvPr>
        </p:nvPicPr>
        <p:blipFill>
          <a:blip r:embed="rId3"/>
          <a:stretch>
            <a:fillRect/>
          </a:stretch>
        </p:blipFill>
        <p:spPr>
          <a:xfrm>
            <a:off x="838200" y="1986500"/>
            <a:ext cx="4850921" cy="3814312"/>
          </a:xfrm>
        </p:spPr>
      </p:pic>
      <p:sp>
        <p:nvSpPr>
          <p:cNvPr id="4" name="Content Placeholder 3">
            <a:extLst>
              <a:ext uri="{FF2B5EF4-FFF2-40B4-BE49-F238E27FC236}">
                <a16:creationId xmlns:a16="http://schemas.microsoft.com/office/drawing/2014/main" id="{ACFD2781-B106-EC9B-F66B-A9B519C1AA59}"/>
              </a:ext>
            </a:extLst>
          </p:cNvPr>
          <p:cNvSpPr>
            <a:spLocks noGrp="1"/>
          </p:cNvSpPr>
          <p:nvPr>
            <p:ph sz="half" idx="13"/>
          </p:nvPr>
        </p:nvSpPr>
        <p:spPr>
          <a:xfrm>
            <a:off x="6097083" y="1984647"/>
            <a:ext cx="5755844" cy="4575927"/>
          </a:xfrm>
        </p:spPr>
        <p:txBody>
          <a:bodyPr vert="horz" lIns="91440" tIns="45720" rIns="91440" bIns="45720" rtlCol="0" anchor="t">
            <a:normAutofit/>
          </a:bodyPr>
          <a:lstStyle/>
          <a:p>
            <a:pPr marL="0" indent="0">
              <a:lnSpc>
                <a:spcPct val="110000"/>
              </a:lnSpc>
              <a:buNone/>
            </a:pPr>
            <a:r>
              <a:rPr lang="en-US" sz="2400" dirty="0">
                <a:latin typeface="Arial" panose="020B0604020202020204" pitchFamily="34" charset="0"/>
                <a:cs typeface="Arial" panose="020B0604020202020204" pitchFamily="34" charset="0"/>
              </a:rPr>
              <a:t>Training information coming soon!</a:t>
            </a:r>
            <a:endParaRPr lang="en-US" dirty="0">
              <a:latin typeface="Arial" panose="020B0604020202020204" pitchFamily="34" charset="0"/>
              <a:cs typeface="Arial" panose="020B0604020202020204" pitchFamily="34" charset="0"/>
            </a:endParaRPr>
          </a:p>
          <a:p>
            <a:pPr marL="457200" indent="0">
              <a:lnSpc>
                <a:spcPct val="110000"/>
              </a:lnSpc>
              <a:buNone/>
            </a:pPr>
            <a:r>
              <a:rPr lang="en-US" sz="2400" dirty="0">
                <a:solidFill>
                  <a:srgbClr val="162320"/>
                </a:solidFill>
                <a:latin typeface="Arial" panose="020B0604020202020204" pitchFamily="34" charset="0"/>
                <a:cs typeface="Arial" panose="020B0604020202020204" pitchFamily="34" charset="0"/>
              </a:rPr>
              <a:t>San Diego - July 31, 2025</a:t>
            </a:r>
          </a:p>
          <a:p>
            <a:pPr marL="457200" indent="0">
              <a:lnSpc>
                <a:spcPct val="110000"/>
              </a:lnSpc>
              <a:buNone/>
            </a:pPr>
            <a:r>
              <a:rPr lang="en-US" sz="2400" dirty="0">
                <a:solidFill>
                  <a:srgbClr val="162320"/>
                </a:solidFill>
                <a:latin typeface="Arial" panose="020B0604020202020204" pitchFamily="34" charset="0"/>
                <a:cs typeface="Arial" panose="020B0604020202020204" pitchFamily="34" charset="0"/>
              </a:rPr>
              <a:t>Sacramento - August 5, 2025</a:t>
            </a:r>
          </a:p>
          <a:p>
            <a:pPr marL="457200" indent="0">
              <a:lnSpc>
                <a:spcPct val="110000"/>
              </a:lnSpc>
              <a:buNone/>
            </a:pPr>
            <a:r>
              <a:rPr lang="en-US" sz="2400" dirty="0">
                <a:solidFill>
                  <a:srgbClr val="162320"/>
                </a:solidFill>
                <a:latin typeface="Arial" panose="020B0604020202020204" pitchFamily="34" charset="0"/>
                <a:cs typeface="Arial" panose="020B0604020202020204" pitchFamily="34" charset="0"/>
              </a:rPr>
              <a:t>Bakersfield - August 7, 2025</a:t>
            </a:r>
          </a:p>
          <a:p>
            <a:pPr marL="457200" indent="0">
              <a:lnSpc>
                <a:spcPct val="110000"/>
              </a:lnSpc>
              <a:buNone/>
            </a:pPr>
            <a:r>
              <a:rPr lang="en-US" sz="2400" dirty="0">
                <a:solidFill>
                  <a:srgbClr val="162320"/>
                </a:solidFill>
                <a:latin typeface="Arial" panose="020B0604020202020204" pitchFamily="34" charset="0"/>
                <a:cs typeface="Arial" panose="020B0604020202020204" pitchFamily="34" charset="0"/>
              </a:rPr>
              <a:t>Fresno - August 12, 2025</a:t>
            </a:r>
          </a:p>
          <a:p>
            <a:pPr marL="457200" indent="0">
              <a:lnSpc>
                <a:spcPct val="110000"/>
              </a:lnSpc>
              <a:buNone/>
            </a:pPr>
            <a:r>
              <a:rPr lang="en-US" sz="2400" dirty="0">
                <a:solidFill>
                  <a:srgbClr val="162320"/>
                </a:solidFill>
                <a:latin typeface="Arial" panose="020B0604020202020204" pitchFamily="34" charset="0"/>
                <a:cs typeface="Arial" panose="020B0604020202020204" pitchFamily="34" charset="0"/>
              </a:rPr>
              <a:t>Oakland - August 14, 2025</a:t>
            </a:r>
          </a:p>
          <a:p>
            <a:pPr marL="0" indent="0">
              <a:lnSpc>
                <a:spcPct val="110000"/>
              </a:lnSpc>
              <a:buNone/>
            </a:pPr>
            <a:r>
              <a:rPr lang="en-US" sz="2400" dirty="0">
                <a:solidFill>
                  <a:srgbClr val="162320"/>
                </a:solidFill>
                <a:latin typeface="Arial" panose="020B0604020202020204" pitchFamily="34" charset="0"/>
                <a:cs typeface="Arial" panose="020B0604020202020204" pitchFamily="34" charset="0"/>
              </a:rPr>
              <a:t>Time: 8:00 a.m. - 12:30 p.m.</a:t>
            </a:r>
          </a:p>
          <a:p>
            <a:pPr marL="0" indent="0">
              <a:lnSpc>
                <a:spcPct val="110000"/>
              </a:lnSpc>
              <a:buNone/>
            </a:pPr>
            <a:endParaRPr lang="en-US" sz="2800" b="1" dirty="0">
              <a:latin typeface="Arial" panose="020B0604020202020204" pitchFamily="34" charset="0"/>
              <a:cs typeface="Arial" panose="020B0604020202020204" pitchFamily="34" charset="0"/>
            </a:endParaRPr>
          </a:p>
          <a:p>
            <a:pPr marL="0" indent="0">
              <a:buNone/>
            </a:pPr>
            <a:endParaRPr lang="en-US" sz="2800" dirty="0">
              <a:solidFill>
                <a:srgbClr val="444444"/>
              </a:solidFill>
              <a:latin typeface="Arial" panose="020B0604020202020204" pitchFamily="34" charset="0"/>
              <a:cs typeface="Arial" panose="020B0604020202020204" pitchFamily="34" charset="0"/>
            </a:endParaRPr>
          </a:p>
          <a:p>
            <a:pPr marL="0" indent="0">
              <a:buNone/>
            </a:pPr>
            <a:endParaRPr lang="en-US" sz="2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2678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D127-6E18-C765-DBC0-B602F93E4366}"/>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Nutrition Services Division Learning Management Site: Account Setup Reminder!</a:t>
            </a:r>
          </a:p>
        </p:txBody>
      </p:sp>
      <p:sp>
        <p:nvSpPr>
          <p:cNvPr id="3" name="Content Placeholder 2">
            <a:extLst>
              <a:ext uri="{FF2B5EF4-FFF2-40B4-BE49-F238E27FC236}">
                <a16:creationId xmlns:a16="http://schemas.microsoft.com/office/drawing/2014/main" id="{AD95BA6A-A133-D725-5A0F-065C15B55D24}"/>
              </a:ext>
            </a:extLst>
          </p:cNvPr>
          <p:cNvSpPr>
            <a:spLocks noGrp="1"/>
          </p:cNvSpPr>
          <p:nvPr>
            <p:ph idx="1"/>
          </p:nvPr>
        </p:nvSpPr>
        <p:spPr/>
        <p:txBody>
          <a:bodyPr vert="horz" lIns="91440" tIns="45720" rIns="91440" bIns="45720" rtlCol="0" anchor="t">
            <a:noAutofit/>
          </a:bodyPr>
          <a:lstStyle/>
          <a:p>
            <a:pPr marL="0" indent="0">
              <a:buNone/>
            </a:pPr>
            <a:r>
              <a:rPr lang="en-US" sz="2400" dirty="0">
                <a:latin typeface="Arial" panose="020B0604020202020204" pitchFamily="34" charset="0"/>
                <a:cs typeface="Arial" panose="020B0604020202020204" pitchFamily="34" charset="0"/>
              </a:rPr>
              <a:t>For food service and food service management company staff </a:t>
            </a:r>
            <a:r>
              <a:rPr lang="en-US" sz="2400" b="1" dirty="0">
                <a:latin typeface="Arial" panose="020B0604020202020204" pitchFamily="34" charset="0"/>
                <a:cs typeface="Arial" panose="020B0604020202020204" pitchFamily="34" charset="0"/>
              </a:rPr>
              <a:t>only</a:t>
            </a: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Instructions are available in CNIPS Download Forms.</a:t>
            </a:r>
          </a:p>
          <a:p>
            <a:pPr marL="971550" lvl="1" indent="-514350">
              <a:buFont typeface="Courier New" panose="020B0604020202020204" pitchFamily="34" charset="0"/>
              <a:buChar char="o"/>
            </a:pPr>
            <a:r>
              <a:rPr lang="en-US" kern="100" dirty="0">
                <a:latin typeface="Arial" panose="020B0604020202020204" pitchFamily="34" charset="0"/>
                <a:cs typeface="Arial" panose="020B0604020202020204" pitchFamily="34" charset="0"/>
              </a:rPr>
              <a:t>LMS </a:t>
            </a:r>
            <a:r>
              <a:rPr lang="en-US" kern="100" dirty="0">
                <a:effectLst/>
                <a:latin typeface="Arial" panose="020B0604020202020204" pitchFamily="34" charset="0"/>
                <a:ea typeface="Aptos" panose="020B0004020202020204" pitchFamily="34" charset="0"/>
                <a:cs typeface="Arial" panose="020B0604020202020204" pitchFamily="34" charset="0"/>
              </a:rPr>
              <a:t>Reg 001 – Learning Management System (LMS) Account Self-Registration Access for </a:t>
            </a:r>
            <a:r>
              <a:rPr lang="en-US" kern="100" dirty="0">
                <a:latin typeface="Arial" panose="020B0604020202020204" pitchFamily="34" charset="0"/>
                <a:ea typeface="Aptos" panose="020B0004020202020204" pitchFamily="34" charset="0"/>
                <a:cs typeface="Arial" panose="020B0604020202020204" pitchFamily="34" charset="0"/>
              </a:rPr>
              <a:t>Child Nutrition Program (CNP)</a:t>
            </a:r>
            <a:r>
              <a:rPr lang="en-US" kern="100" dirty="0">
                <a:effectLst/>
                <a:latin typeface="Arial" panose="020B0604020202020204" pitchFamily="34" charset="0"/>
                <a:ea typeface="Aptos" panose="020B0004020202020204" pitchFamily="34" charset="0"/>
                <a:cs typeface="Arial" panose="020B0604020202020204" pitchFamily="34" charset="0"/>
              </a:rPr>
              <a:t> Operators </a:t>
            </a:r>
            <a:r>
              <a:rPr lang="en-US" b="1" kern="100" dirty="0">
                <a:effectLst/>
                <a:latin typeface="Arial" panose="020B0604020202020204" pitchFamily="34" charset="0"/>
                <a:ea typeface="Aptos" panose="020B0004020202020204" pitchFamily="34" charset="0"/>
                <a:cs typeface="Arial" panose="020B0604020202020204" pitchFamily="34" charset="0"/>
              </a:rPr>
              <a:t>Job Aid</a:t>
            </a:r>
          </a:p>
          <a:p>
            <a:pPr marL="971550" marR="0" lvl="1" indent="-514350">
              <a:buFont typeface="Courier New" panose="020B0604020202020204" pitchFamily="34" charset="0"/>
              <a:buChar char="o"/>
            </a:pPr>
            <a:r>
              <a:rPr lang="en-US" kern="100" dirty="0">
                <a:latin typeface="Arial" panose="020B0604020202020204" pitchFamily="34" charset="0"/>
                <a:ea typeface="Aptos" panose="020B0004020202020204" pitchFamily="34" charset="0"/>
                <a:cs typeface="Arial" panose="020B0604020202020204" pitchFamily="34" charset="0"/>
              </a:rPr>
              <a:t>LMS</a:t>
            </a:r>
            <a:r>
              <a:rPr lang="en-US" kern="100" dirty="0">
                <a:effectLst/>
                <a:latin typeface="Arial" panose="020B0604020202020204" pitchFamily="34" charset="0"/>
                <a:ea typeface="Aptos" panose="020B0004020202020204" pitchFamily="34" charset="0"/>
                <a:cs typeface="Arial" panose="020B0604020202020204" pitchFamily="34" charset="0"/>
              </a:rPr>
              <a:t> Reg 002 - LMS Account </a:t>
            </a:r>
            <a:r>
              <a:rPr lang="en-US" kern="100" dirty="0">
                <a:latin typeface="Arial" panose="020B0604020202020204" pitchFamily="34" charset="0"/>
                <a:ea typeface="Aptos" panose="020B0004020202020204" pitchFamily="34" charset="0"/>
                <a:cs typeface="Arial" panose="020B0604020202020204" pitchFamily="34" charset="0"/>
              </a:rPr>
              <a:t>Self-Registration</a:t>
            </a:r>
            <a:r>
              <a:rPr lang="en-US" kern="100" dirty="0">
                <a:effectLst/>
                <a:latin typeface="Arial" panose="020B0604020202020204" pitchFamily="34" charset="0"/>
                <a:ea typeface="Aptos" panose="020B0004020202020204" pitchFamily="34" charset="0"/>
                <a:cs typeface="Arial" panose="020B0604020202020204" pitchFamily="34" charset="0"/>
              </a:rPr>
              <a:t> and Access </a:t>
            </a:r>
            <a:r>
              <a:rPr lang="en-US" b="1" kern="100" dirty="0">
                <a:effectLst/>
                <a:latin typeface="Arial" panose="020B0604020202020204" pitchFamily="34" charset="0"/>
                <a:ea typeface="Aptos" panose="020B0004020202020204" pitchFamily="34" charset="0"/>
                <a:cs typeface="Arial" panose="020B0604020202020204" pitchFamily="34" charset="0"/>
              </a:rPr>
              <a:t>Set-up</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b="1" kern="100" dirty="0">
                <a:effectLst/>
                <a:latin typeface="Arial" panose="020B0604020202020204" pitchFamily="34" charset="0"/>
                <a:ea typeface="Aptos" panose="020B0004020202020204" pitchFamily="34" charset="0"/>
                <a:cs typeface="Arial" panose="020B0604020202020204" pitchFamily="34" charset="0"/>
              </a:rPr>
              <a:t>Slides</a:t>
            </a:r>
            <a:r>
              <a:rPr lang="en-US" kern="100" dirty="0">
                <a:effectLst/>
                <a:latin typeface="Arial" panose="020B0604020202020204" pitchFamily="34" charset="0"/>
                <a:ea typeface="Aptos" panose="020B0004020202020204" pitchFamily="34" charset="0"/>
                <a:cs typeface="Arial" panose="020B0604020202020204" pitchFamily="34" charset="0"/>
              </a:rPr>
              <a:t> for CNP Operators</a:t>
            </a:r>
          </a:p>
          <a:p>
            <a:r>
              <a:rPr lang="en-US" sz="2400" kern="100" dirty="0">
                <a:latin typeface="Arial" panose="020B0604020202020204" pitchFamily="34" charset="0"/>
                <a:cs typeface="Arial" panose="020B0604020202020204" pitchFamily="34" charset="0"/>
              </a:rPr>
              <a:t>If you have questions regarding this topic, c</a:t>
            </a:r>
            <a:r>
              <a:rPr lang="en-US" sz="2400" dirty="0">
                <a:latin typeface="Arial" panose="020B0604020202020204" pitchFamily="34" charset="0"/>
                <a:cs typeface="Arial" panose="020B0604020202020204" pitchFamily="34" charset="0"/>
              </a:rPr>
              <a:t>ontact us at </a:t>
            </a:r>
            <a:r>
              <a:rPr lang="en-US" sz="2400"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NSDLearning@cde.ca.gov</a:t>
            </a:r>
            <a:r>
              <a:rPr lang="en-US" sz="2400" dirty="0">
                <a:solidFill>
                  <a:schemeClr val="tx1"/>
                </a:solidFill>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189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9EEB4-0563-CAB1-C943-3801DA486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0CC409-52EC-0915-0504-2E8E6B2711B7}"/>
              </a:ext>
            </a:extLst>
          </p:cNvPr>
          <p:cNvSpPr>
            <a:spLocks noGrp="1"/>
          </p:cNvSpPr>
          <p:nvPr>
            <p:ph type="title"/>
          </p:nvPr>
        </p:nvSpPr>
        <p:spPr/>
        <p:txBody>
          <a:bodyPr>
            <a:normAutofit fontScale="90000"/>
          </a:bodyPr>
          <a:lstStyle/>
          <a:p>
            <a:pPr>
              <a:lnSpc>
                <a:spcPct val="100000"/>
              </a:lnSpc>
              <a:spcAft>
                <a:spcPts val="1200"/>
              </a:spcAft>
            </a:pPr>
            <a:r>
              <a:rPr lang="en-US">
                <a:latin typeface="Arial" panose="020B0604020202020204" pitchFamily="34" charset="0"/>
                <a:cs typeface="Arial" panose="020B0604020202020204" pitchFamily="34" charset="0"/>
              </a:rPr>
              <a:t>Tuesday @ 2 Town Hall Schedule</a:t>
            </a:r>
            <a:br>
              <a:rPr lang="en-US">
                <a:latin typeface="Arial" panose="020B0604020202020204" pitchFamily="34" charset="0"/>
                <a:cs typeface="Arial" panose="020B0604020202020204" pitchFamily="34" charset="0"/>
              </a:rPr>
            </a:br>
            <a:r>
              <a:rPr lang="en-US" sz="3200">
                <a:latin typeface="Arial" panose="020B0604020202020204" pitchFamily="34" charset="0"/>
                <a:cs typeface="Arial" panose="020B0604020202020204" pitchFamily="34" charset="0"/>
              </a:rPr>
              <a:t>Held on the fourth Tuesday of the month</a:t>
            </a:r>
          </a:p>
        </p:txBody>
      </p:sp>
      <p:graphicFrame>
        <p:nvGraphicFramePr>
          <p:cNvPr id="6" name="Content Placeholder 5" descr="Town Hall calendar by month, format and date. All town halls include state updates with guest speakers on alternating months. 2025 dates are June 24 and August 26.">
            <a:extLst>
              <a:ext uri="{FF2B5EF4-FFF2-40B4-BE49-F238E27FC236}">
                <a16:creationId xmlns:a16="http://schemas.microsoft.com/office/drawing/2014/main" id="{81212059-D5F1-EF47-89EF-9AE5EBBEB358}"/>
              </a:ext>
            </a:extLst>
          </p:cNvPr>
          <p:cNvGraphicFramePr>
            <a:graphicFrameLocks noGrp="1"/>
          </p:cNvGraphicFramePr>
          <p:nvPr>
            <p:ph idx="1"/>
            <p:extLst>
              <p:ext uri="{D42A27DB-BD31-4B8C-83A1-F6EECF244321}">
                <p14:modId xmlns:p14="http://schemas.microsoft.com/office/powerpoint/2010/main" val="1254752373"/>
              </p:ext>
            </p:extLst>
          </p:nvPr>
        </p:nvGraphicFramePr>
        <p:xfrm>
          <a:off x="838200" y="1912710"/>
          <a:ext cx="10515590" cy="3108464"/>
        </p:xfrm>
        <a:graphic>
          <a:graphicData uri="http://schemas.openxmlformats.org/drawingml/2006/table">
            <a:tbl>
              <a:tblPr firstRow="1" bandRow="1">
                <a:tableStyleId>{7E9639D4-E3E2-4D34-9284-5A2195B3D0D7}</a:tableStyleId>
              </a:tblPr>
              <a:tblGrid>
                <a:gridCol w="1928325">
                  <a:extLst>
                    <a:ext uri="{9D8B030D-6E8A-4147-A177-3AD203B41FA5}">
                      <a16:colId xmlns:a16="http://schemas.microsoft.com/office/drawing/2014/main" val="2360650155"/>
                    </a:ext>
                  </a:extLst>
                </a:gridCol>
                <a:gridCol w="5536163">
                  <a:extLst>
                    <a:ext uri="{9D8B030D-6E8A-4147-A177-3AD203B41FA5}">
                      <a16:colId xmlns:a16="http://schemas.microsoft.com/office/drawing/2014/main" val="4216320655"/>
                    </a:ext>
                  </a:extLst>
                </a:gridCol>
                <a:gridCol w="3051102">
                  <a:extLst>
                    <a:ext uri="{9D8B030D-6E8A-4147-A177-3AD203B41FA5}">
                      <a16:colId xmlns:a16="http://schemas.microsoft.com/office/drawing/2014/main" val="1726691826"/>
                    </a:ext>
                  </a:extLst>
                </a:gridCol>
              </a:tblGrid>
              <a:tr h="589199">
                <a:tc>
                  <a:txBody>
                    <a:bodyPr/>
                    <a:lstStyle/>
                    <a:p>
                      <a:pPr algn="ctr"/>
                      <a:r>
                        <a:rPr lang="en-US" sz="3200">
                          <a:latin typeface="Arial"/>
                        </a:rPr>
                        <a:t>Month </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r>
                        <a:rPr lang="en-US" sz="3200">
                          <a:latin typeface="Arial"/>
                        </a:rPr>
                        <a:t>Format </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algn="ctr"/>
                      <a:r>
                        <a:rPr lang="en-US" sz="3200">
                          <a:latin typeface="Arial"/>
                        </a:rPr>
                        <a:t>Date</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6481302"/>
                  </a:ext>
                </a:extLst>
              </a:tr>
              <a:tr h="839755">
                <a:tc>
                  <a:txBody>
                    <a:bodyPr/>
                    <a:lstStyle/>
                    <a:p>
                      <a:r>
                        <a:rPr lang="en-US" sz="2800">
                          <a:latin typeface="Arial"/>
                        </a:rPr>
                        <a:t>June</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a:latin typeface="Arial"/>
                        </a:rPr>
                        <a:t>State Update and Guest Speaker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latin typeface="Arial"/>
                        </a:rPr>
                        <a:t>June 24, 2025</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5172375"/>
                  </a:ext>
                </a:extLst>
              </a:tr>
              <a:tr h="839755">
                <a:tc>
                  <a:txBody>
                    <a:bodyPr/>
                    <a:lstStyle/>
                    <a:p>
                      <a:r>
                        <a:rPr lang="en-US" sz="2800">
                          <a:latin typeface="Arial"/>
                        </a:rPr>
                        <a:t>July </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r>
                        <a:rPr lang="en-US" sz="2800" dirty="0">
                          <a:latin typeface="Arial"/>
                        </a:rPr>
                        <a:t>No Town Hall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algn="ctr"/>
                      <a:r>
                        <a:rPr lang="en-US" sz="2800">
                          <a:latin typeface="Arial"/>
                        </a:rPr>
                        <a:t>N/A</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89644"/>
                  </a:ext>
                </a:extLst>
              </a:tr>
              <a:tr h="839755">
                <a:tc>
                  <a:txBody>
                    <a:bodyPr/>
                    <a:lstStyle/>
                    <a:p>
                      <a:pPr marL="0" algn="l" defTabSz="914400" rtl="0" eaLnBrk="1" latinLnBrk="0" hangingPunct="1"/>
                      <a:r>
                        <a:rPr lang="en-US" sz="2800" kern="1200">
                          <a:solidFill>
                            <a:schemeClr val="tx1"/>
                          </a:solidFill>
                          <a:latin typeface="Arial"/>
                          <a:ea typeface="+mn-ea"/>
                          <a:cs typeface="+mn-cs"/>
                        </a:rPr>
                        <a:t>August</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marL="0" algn="l" defTabSz="914400" rtl="0" eaLnBrk="1" latinLnBrk="0" hangingPunct="1"/>
                      <a:r>
                        <a:rPr lang="en-US" sz="2800">
                          <a:latin typeface="+mn-lt"/>
                        </a:rPr>
                        <a:t>State Update </a:t>
                      </a:r>
                      <a:endParaRPr lang="en-US" sz="2800" kern="1200">
                        <a:solidFill>
                          <a:schemeClr val="tx1"/>
                        </a:solidFill>
                        <a:latin typeface="Arial"/>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marL="0" algn="l" defTabSz="914400" rtl="0" eaLnBrk="1" latinLnBrk="0" hangingPunct="1"/>
                      <a:r>
                        <a:rPr lang="en-US" sz="2800" kern="1200" dirty="0">
                          <a:solidFill>
                            <a:schemeClr val="tx1"/>
                          </a:solidFill>
                          <a:latin typeface="Arial"/>
                          <a:ea typeface="+mn-ea"/>
                          <a:cs typeface="+mn-cs"/>
                        </a:rPr>
                        <a:t>August 26, 2025</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2609858652"/>
                  </a:ext>
                </a:extLst>
              </a:tr>
            </a:tbl>
          </a:graphicData>
        </a:graphic>
      </p:graphicFrame>
    </p:spTree>
    <p:extLst>
      <p:ext uri="{BB962C8B-B14F-4D97-AF65-F5344CB8AC3E}">
        <p14:creationId xmlns:p14="http://schemas.microsoft.com/office/powerpoint/2010/main" val="28617031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452362-80D5-84C5-EBCF-826CE80C4823}"/>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Professional Standards Crediting Information</a:t>
            </a:r>
          </a:p>
        </p:txBody>
      </p:sp>
      <p:sp>
        <p:nvSpPr>
          <p:cNvPr id="5" name="Content Placeholder 4">
            <a:extLst>
              <a:ext uri="{FF2B5EF4-FFF2-40B4-BE49-F238E27FC236}">
                <a16:creationId xmlns:a16="http://schemas.microsoft.com/office/drawing/2014/main" id="{D095803E-FA87-A8FB-DB4E-B78B735316A4}"/>
              </a:ext>
            </a:extLst>
          </p:cNvPr>
          <p:cNvSpPr>
            <a:spLocks noGrp="1"/>
          </p:cNvSpPr>
          <p:nvPr>
            <p:ph idx="1"/>
          </p:nvPr>
        </p:nvSpPr>
        <p:spPr>
          <a:xfrm>
            <a:off x="838200" y="1825625"/>
            <a:ext cx="11172645" cy="4035421"/>
          </a:xfrm>
        </p:spPr>
        <p:txBody>
          <a:bodyPr vert="horz" lIns="91440" tIns="45720" rIns="91440" bIns="45720" rtlCol="0" anchor="t">
            <a:normAutofit/>
          </a:bodyPr>
          <a:lstStyle/>
          <a:p>
            <a:pPr indent="0">
              <a:spcBef>
                <a:spcPts val="1200"/>
              </a:spcBef>
              <a:spcAft>
                <a:spcPts val="1200"/>
              </a:spcAft>
              <a:buNone/>
            </a:pPr>
            <a:r>
              <a:rPr lang="en-US" sz="2800" dirty="0">
                <a:latin typeface="Arial" panose="020B0604020202020204" pitchFamily="34" charset="0"/>
                <a:cs typeface="Arial" panose="020B0604020202020204" pitchFamily="34" charset="0"/>
              </a:rPr>
              <a:t>Key Area: Administration (3000)</a:t>
            </a:r>
          </a:p>
          <a:p>
            <a:pPr indent="0">
              <a:spcBef>
                <a:spcPts val="1200"/>
              </a:spcBef>
              <a:spcAft>
                <a:spcPts val="1200"/>
              </a:spcAft>
              <a:buNone/>
            </a:pPr>
            <a:r>
              <a:rPr lang="en-US" sz="2800" dirty="0">
                <a:latin typeface="Arial" panose="020B0604020202020204" pitchFamily="34" charset="0"/>
                <a:cs typeface="Arial" panose="020B0604020202020204" pitchFamily="34" charset="0"/>
              </a:rPr>
              <a:t>Training Topic: Program Management (3200)</a:t>
            </a:r>
          </a:p>
          <a:p>
            <a:pPr indent="0">
              <a:spcBef>
                <a:spcPts val="1200"/>
              </a:spcBef>
              <a:spcAft>
                <a:spcPts val="1200"/>
              </a:spcAft>
              <a:buNone/>
            </a:pPr>
            <a:r>
              <a:rPr lang="en-US" sz="2800" dirty="0">
                <a:latin typeface="Arial" panose="020B0604020202020204" pitchFamily="34" charset="0"/>
                <a:cs typeface="Arial" panose="020B0604020202020204" pitchFamily="34" charset="0"/>
              </a:rPr>
              <a:t>Learning Objective: Manage Staff Work Including Scheduling (3210)</a:t>
            </a:r>
          </a:p>
          <a:p>
            <a:pPr indent="0">
              <a:spcBef>
                <a:spcPts val="1200"/>
              </a:spcBef>
              <a:spcAft>
                <a:spcPts val="1200"/>
              </a:spcAft>
              <a:buNone/>
            </a:pPr>
            <a:r>
              <a:rPr lang="en-US" sz="2800" dirty="0">
                <a:latin typeface="Arial" panose="020B0604020202020204" pitchFamily="34" charset="0"/>
                <a:cs typeface="Arial" panose="020B0604020202020204" pitchFamily="34" charset="0"/>
              </a:rPr>
              <a:t>Instructional Hours 1.5 hours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970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4EA3-EEAC-00F7-F9F9-8896FE4DEEB3}"/>
              </a:ext>
            </a:extLst>
          </p:cNvPr>
          <p:cNvSpPr>
            <a:spLocks noGrp="1"/>
          </p:cNvSpPr>
          <p:nvPr>
            <p:ph type="title"/>
          </p:nvPr>
        </p:nvSpPr>
        <p:spPr/>
        <p:txBody>
          <a:bodyPr>
            <a:normAutofit fontScale="90000"/>
          </a:bodyPr>
          <a:lstStyle/>
          <a:p>
            <a:r>
              <a:rPr lang="en-US" dirty="0"/>
              <a:t>Full Text Description For SUN Bucks Eligibility Image (1)</a:t>
            </a:r>
          </a:p>
        </p:txBody>
      </p:sp>
      <p:sp>
        <p:nvSpPr>
          <p:cNvPr id="5" name="Content Placeholder 4">
            <a:extLst>
              <a:ext uri="{FF2B5EF4-FFF2-40B4-BE49-F238E27FC236}">
                <a16:creationId xmlns:a16="http://schemas.microsoft.com/office/drawing/2014/main" id="{25F7225F-211C-EEF0-0D86-9209068188DD}"/>
              </a:ext>
            </a:extLst>
          </p:cNvPr>
          <p:cNvSpPr>
            <a:spLocks noGrp="1"/>
          </p:cNvSpPr>
          <p:nvPr>
            <p:ph idx="1"/>
          </p:nvPr>
        </p:nvSpPr>
        <p:spPr/>
        <p:txBody>
          <a:bodyPr>
            <a:normAutofit/>
          </a:bodyPr>
          <a:lstStyle/>
          <a:p>
            <a:pPr marL="0" indent="0">
              <a:buNone/>
            </a:pPr>
            <a:r>
              <a:rPr lang="en-US" sz="2400" dirty="0"/>
              <a:t>The Eligibility ABCs slide provides a visual illustration of the ways in which children are eligible for SUN Bucks benefits. There are three groups (boxes) at the top of the image labeled A, B and C. Group A is a dark orange color on the left side of the image and states, “A. Ages 0-22 &amp; attending an NSLP/SBP school &amp; income eligible for FRMP” Below this group is a line connecting to a dark orange box with “Eligibility Determined” stated in the box. There is a line below the Eligibility Determined box connecting to a dark read box with “SUN Bucks Issues.” Group B is a dark green box that states, “B. Ages 6-18 &amp; participating in a public benefits program.” Full text description continues to the next slide. </a:t>
            </a:r>
          </a:p>
        </p:txBody>
      </p:sp>
    </p:spTree>
    <p:extLst>
      <p:ext uri="{BB962C8B-B14F-4D97-AF65-F5344CB8AC3E}">
        <p14:creationId xmlns:p14="http://schemas.microsoft.com/office/powerpoint/2010/main" val="254053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70B44-8EBB-8F14-9916-079F10261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82C46-C13E-CB7A-30BA-07A5FBAC344D}"/>
              </a:ext>
            </a:extLst>
          </p:cNvPr>
          <p:cNvSpPr>
            <a:spLocks noGrp="1"/>
          </p:cNvSpPr>
          <p:nvPr>
            <p:ph type="title"/>
          </p:nvPr>
        </p:nvSpPr>
        <p:spPr/>
        <p:txBody>
          <a:bodyPr>
            <a:normAutofit fontScale="90000"/>
          </a:bodyPr>
          <a:lstStyle/>
          <a:p>
            <a:r>
              <a:rPr lang="en-US" dirty="0">
                <a:cs typeface="Arial"/>
              </a:rPr>
              <a:t>Kitchen Infrastructure and Training Funds in Action - </a:t>
            </a:r>
            <a:r>
              <a:rPr lang="en-US" dirty="0">
                <a:latin typeface="Arial" panose="020B0604020202020204" pitchFamily="34" charset="0"/>
                <a:cs typeface="Arial" panose="020B0604020202020204" pitchFamily="34" charset="0"/>
              </a:rPr>
              <a:t>Adobe</a:t>
            </a:r>
            <a:r>
              <a:rPr lang="en-US" dirty="0">
                <a:cs typeface="Arial"/>
              </a:rPr>
              <a:t> Bluffs Elementary School </a:t>
            </a:r>
          </a:p>
        </p:txBody>
      </p:sp>
      <p:pic>
        <p:nvPicPr>
          <p:cNvPr id="22" name="Content Placeholder 21" descr="Before photos of Adobe Bluffs Elementary School kitchen pre Kitchen Infrastructure Training funds.  Pictured refrigerator and cabinets and handwashing sink, prep area, oven.">
            <a:extLst>
              <a:ext uri="{FF2B5EF4-FFF2-40B4-BE49-F238E27FC236}">
                <a16:creationId xmlns:a16="http://schemas.microsoft.com/office/drawing/2014/main" id="{52F84C40-4351-465B-FB0B-11E7E6B4C9A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825626"/>
            <a:ext cx="4148975" cy="4035425"/>
          </a:xfrm>
        </p:spPr>
      </p:pic>
      <p:pic>
        <p:nvPicPr>
          <p:cNvPr id="24" name="Content Placeholder 23" descr="After photos of Adobe Bluffs Elementary School kitchen remodel with Kitchen Infrastructure Training funds. Pictured handwashing sink, prep area, oven, stainless holding compartments and service areas.">
            <a:extLst>
              <a:ext uri="{FF2B5EF4-FFF2-40B4-BE49-F238E27FC236}">
                <a16:creationId xmlns:a16="http://schemas.microsoft.com/office/drawing/2014/main" id="{37EABFC7-17E3-9B85-B2F7-2E2687DB16FF}"/>
              </a:ext>
            </a:extLst>
          </p:cNvPr>
          <p:cNvPicPr>
            <a:picLocks noGrp="1" noChangeAspect="1"/>
          </p:cNvPicPr>
          <p:nvPr>
            <p:ph sz="half" idx="13"/>
          </p:nvPr>
        </p:nvPicPr>
        <p:blipFill>
          <a:blip r:embed="rId4">
            <a:extLst>
              <a:ext uri="{28A0092B-C50C-407E-A947-70E740481C1C}">
                <a14:useLocalDpi xmlns:a14="http://schemas.microsoft.com/office/drawing/2010/main" val="0"/>
              </a:ext>
            </a:extLst>
          </a:blip>
          <a:stretch>
            <a:fillRect/>
          </a:stretch>
        </p:blipFill>
        <p:spPr>
          <a:xfrm>
            <a:off x="4987175" y="1825626"/>
            <a:ext cx="6450107" cy="3731112"/>
          </a:xfrm>
        </p:spPr>
      </p:pic>
    </p:spTree>
    <p:extLst>
      <p:ext uri="{BB962C8B-B14F-4D97-AF65-F5344CB8AC3E}">
        <p14:creationId xmlns:p14="http://schemas.microsoft.com/office/powerpoint/2010/main" val="2240534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C505-CEEE-D78E-9D26-D5D4409E9984}"/>
              </a:ext>
            </a:extLst>
          </p:cNvPr>
          <p:cNvSpPr>
            <a:spLocks noGrp="1"/>
          </p:cNvSpPr>
          <p:nvPr>
            <p:ph type="title"/>
          </p:nvPr>
        </p:nvSpPr>
        <p:spPr/>
        <p:txBody>
          <a:bodyPr>
            <a:normAutofit fontScale="90000"/>
          </a:bodyPr>
          <a:lstStyle/>
          <a:p>
            <a:r>
              <a:rPr lang="en-US" dirty="0"/>
              <a:t>Full Text Description For SUN Bucks Eligibility Image (2)</a:t>
            </a:r>
          </a:p>
        </p:txBody>
      </p:sp>
      <p:sp>
        <p:nvSpPr>
          <p:cNvPr id="3" name="Content Placeholder 2">
            <a:extLst>
              <a:ext uri="{FF2B5EF4-FFF2-40B4-BE49-F238E27FC236}">
                <a16:creationId xmlns:a16="http://schemas.microsoft.com/office/drawing/2014/main" id="{5FA742BE-9213-682F-C1E8-B6F9C2F94A23}"/>
              </a:ext>
            </a:extLst>
          </p:cNvPr>
          <p:cNvSpPr>
            <a:spLocks noGrp="1"/>
          </p:cNvSpPr>
          <p:nvPr>
            <p:ph idx="1"/>
          </p:nvPr>
        </p:nvSpPr>
        <p:spPr/>
        <p:txBody>
          <a:bodyPr>
            <a:normAutofit/>
          </a:bodyPr>
          <a:lstStyle/>
          <a:p>
            <a:pPr marL="0" indent="0">
              <a:buNone/>
            </a:pPr>
            <a:r>
              <a:rPr lang="en-US" sz="2400" dirty="0"/>
              <a:t>Group C is a dark green box and states, “C. Ages 0-22 &amp; attending an NSLP/SBP school &amp; directly certified for FRMP.” Both Group B and C have lines connecting to a dark green box with “Streamline Certified” written in it. The dark green Streamline Certified box has a line connecting to the same dark red box SUN Bucks Issued mentioned earlier. </a:t>
            </a:r>
          </a:p>
          <a:p>
            <a:pPr marL="0" indent="0">
              <a:buNone/>
            </a:pPr>
            <a:r>
              <a:rPr lang="en-US" sz="2400" u="sng" dirty="0">
                <a:solidFill>
                  <a:srgbClr val="0563C1"/>
                </a:solidFill>
                <a:hlinkClick r:id="rId2" action="ppaction://hlinksldjump"/>
              </a:rPr>
              <a:t>Return to SUN Bucks Eligibility Image Slide  </a:t>
            </a:r>
            <a:endParaRPr lang="en-US" sz="2400" u="sng" dirty="0">
              <a:solidFill>
                <a:srgbClr val="0563C1"/>
              </a:solidFill>
            </a:endParaRPr>
          </a:p>
          <a:p>
            <a:pPr marL="0" indent="0">
              <a:buNone/>
            </a:pPr>
            <a:endParaRPr lang="en-US" sz="2400" dirty="0"/>
          </a:p>
          <a:p>
            <a:pPr marL="0" indent="0">
              <a:buNone/>
            </a:pPr>
            <a:r>
              <a:rPr lang="en-US" sz="2400" dirty="0"/>
              <a:t>  </a:t>
            </a:r>
          </a:p>
        </p:txBody>
      </p:sp>
    </p:spTree>
    <p:extLst>
      <p:ext uri="{BB962C8B-B14F-4D97-AF65-F5344CB8AC3E}">
        <p14:creationId xmlns:p14="http://schemas.microsoft.com/office/powerpoint/2010/main" val="2452282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9EAE28-3ED3-DE3C-4D32-03DABA65DA35}"/>
              </a:ext>
            </a:extLst>
          </p:cNvPr>
          <p:cNvSpPr>
            <a:spLocks noGrp="1" noRot="1" noMove="1" noResize="1" noEditPoints="1" noAdjustHandles="1" noChangeArrowheads="1" noChangeShapeType="1"/>
          </p:cNvSpPr>
          <p:nvPr>
            <p:ph type="title" idx="4294967295"/>
          </p:nvPr>
        </p:nvSpPr>
        <p:spPr>
          <a:xfrm>
            <a:off x="838200" y="-990600"/>
            <a:ext cx="10515600" cy="990600"/>
          </a:xfrm>
        </p:spPr>
        <p:txBody>
          <a:bodyPr vert="horz" lIns="91440" tIns="45720" rIns="91440" bIns="45720" rtlCol="0" anchor="b">
            <a:normAutofit/>
          </a:bodyPr>
          <a:lstStyle/>
          <a:p>
            <a:r>
              <a:rPr lang="en-US">
                <a:solidFill>
                  <a:schemeClr val="bg1"/>
                </a:solidFill>
              </a:rPr>
              <a:t>0</a:t>
            </a:r>
          </a:p>
        </p:txBody>
      </p:sp>
    </p:spTree>
    <p:extLst>
      <p:ext uri="{BB962C8B-B14F-4D97-AF65-F5344CB8AC3E}">
        <p14:creationId xmlns:p14="http://schemas.microsoft.com/office/powerpoint/2010/main" val="3927399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E024-8561-5457-BCCC-0408603C20F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Standardized</a:t>
            </a:r>
            <a:r>
              <a:rPr lang="en-US" dirty="0">
                <a:cs typeface="Arial"/>
              </a:rPr>
              <a:t> Recipes</a:t>
            </a:r>
            <a:endParaRPr lang="en-US" dirty="0"/>
          </a:p>
        </p:txBody>
      </p:sp>
    </p:spTree>
    <p:extLst>
      <p:ext uri="{BB962C8B-B14F-4D97-AF65-F5344CB8AC3E}">
        <p14:creationId xmlns:p14="http://schemas.microsoft.com/office/powerpoint/2010/main" val="97916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07A8-56EC-6A60-E1BE-B9D9AE6A83C2}"/>
              </a:ext>
            </a:extLst>
          </p:cNvPr>
          <p:cNvSpPr>
            <a:spLocks noGrp="1"/>
          </p:cNvSpPr>
          <p:nvPr>
            <p:ph type="title"/>
          </p:nvPr>
        </p:nvSpPr>
        <p:spPr>
          <a:xfrm>
            <a:off x="790199" y="894734"/>
            <a:ext cx="10230727" cy="796413"/>
          </a:xfrm>
        </p:spPr>
        <p:txBody>
          <a:bodyPr>
            <a:normAutofit/>
          </a:bodyPr>
          <a:lstStyle/>
          <a:p>
            <a:r>
              <a:rPr lang="en-US">
                <a:latin typeface="Arial" panose="020B0604020202020204" pitchFamily="34" charset="0"/>
                <a:cs typeface="Arial" panose="020B0604020202020204" pitchFamily="34" charset="0"/>
              </a:rPr>
              <a:t>Climate-Friendly Plant-Based Recipes</a:t>
            </a:r>
          </a:p>
        </p:txBody>
      </p:sp>
      <p:sp>
        <p:nvSpPr>
          <p:cNvPr id="3" name="Content Placeholder 2">
            <a:extLst>
              <a:ext uri="{FF2B5EF4-FFF2-40B4-BE49-F238E27FC236}">
                <a16:creationId xmlns:a16="http://schemas.microsoft.com/office/drawing/2014/main" id="{7C9B7756-F10C-433D-D211-7BABB18F712E}"/>
              </a:ext>
            </a:extLst>
          </p:cNvPr>
          <p:cNvSpPr>
            <a:spLocks noGrp="1"/>
          </p:cNvSpPr>
          <p:nvPr>
            <p:ph sz="half" idx="1"/>
          </p:nvPr>
        </p:nvSpPr>
        <p:spPr>
          <a:xfrm>
            <a:off x="790200" y="1920830"/>
            <a:ext cx="6946073" cy="4138280"/>
          </a:xfrm>
        </p:spPr>
        <p:txBody>
          <a:bodyPr vert="horz" lIns="91440" tIns="45720" rIns="91440" bIns="45720" rtlCol="0" anchor="t">
            <a:noAutofit/>
          </a:bodyPr>
          <a:lstStyle/>
          <a:p>
            <a:r>
              <a:rPr lang="en-US" sz="2800" dirty="0">
                <a:solidFill>
                  <a:schemeClr val="bg1">
                    <a:lumMod val="10000"/>
                  </a:schemeClr>
                </a:solidFill>
                <a:latin typeface="Arial" panose="020B0604020202020204" pitchFamily="34" charset="0"/>
                <a:cs typeface="Arial" panose="020B0604020202020204" pitchFamily="34" charset="0"/>
              </a:rPr>
              <a:t>Forty standardized recipes from California schools</a:t>
            </a:r>
            <a:endParaRPr lang="en-US" sz="2800" dirty="0">
              <a:solidFill>
                <a:schemeClr val="bg1">
                  <a:lumMod val="10000"/>
                </a:schemeClr>
              </a:solidFill>
              <a:highlight>
                <a:srgbClr val="FFFF00"/>
              </a:highlight>
              <a:latin typeface="Arial" panose="020B0604020202020204" pitchFamily="34" charset="0"/>
              <a:cs typeface="Arial" panose="020B0604020202020204" pitchFamily="34" charset="0"/>
            </a:endParaRPr>
          </a:p>
          <a:p>
            <a:r>
              <a:rPr lang="en-US" sz="2800" dirty="0">
                <a:solidFill>
                  <a:schemeClr val="bg1">
                    <a:lumMod val="10000"/>
                  </a:schemeClr>
                </a:solidFill>
                <a:latin typeface="Arial" panose="020B0604020202020204" pitchFamily="34" charset="0"/>
                <a:cs typeface="Arial" panose="020B0604020202020204" pitchFamily="34" charset="0"/>
              </a:rPr>
              <a:t>Recipes are ethnically diverse, student-tested and approved</a:t>
            </a:r>
          </a:p>
          <a:p>
            <a:r>
              <a:rPr lang="en-US" sz="2800" dirty="0">
                <a:solidFill>
                  <a:schemeClr val="bg1">
                    <a:lumMod val="10000"/>
                  </a:schemeClr>
                </a:solidFill>
                <a:latin typeface="Arial" panose="020B0604020202020204" pitchFamily="34" charset="0"/>
                <a:cs typeface="Arial" panose="020B0604020202020204" pitchFamily="34" charset="0"/>
              </a:rPr>
              <a:t>Features recipes like Cauliflower Alfredo Pasta, Crispy Teriyaki Tofu, Chana Masala Bowls, and Fiesta Crunch Wraps</a:t>
            </a:r>
            <a:endParaRPr lang="en-US" sz="2800" dirty="0">
              <a:solidFill>
                <a:schemeClr val="bg1">
                  <a:lumMod val="10000"/>
                </a:schemeClr>
              </a:solidFill>
              <a:highlight>
                <a:srgbClr val="FFFF00"/>
              </a:highlight>
              <a:latin typeface="Arial" panose="020B0604020202020204" pitchFamily="34" charset="0"/>
              <a:cs typeface="Arial" panose="020B0604020202020204" pitchFamily="34" charset="0"/>
            </a:endParaRPr>
          </a:p>
          <a:p>
            <a:endParaRPr lang="en-US" sz="2800" dirty="0">
              <a:solidFill>
                <a:srgbClr val="162320"/>
              </a:solidFill>
              <a:latin typeface="Arial" panose="020B0604020202020204" pitchFamily="34" charset="0"/>
              <a:cs typeface="Arial" panose="020B0604020202020204" pitchFamily="34" charset="0"/>
            </a:endParaRPr>
          </a:p>
        </p:txBody>
      </p:sp>
      <p:pic>
        <p:nvPicPr>
          <p:cNvPr id="8" name="Content Placeholder 7" descr="Screen shot of the Friends of the Earth Climate-Friendly Plant-Based Recipes for Schools from CA School Districts. ">
            <a:extLst>
              <a:ext uri="{FF2B5EF4-FFF2-40B4-BE49-F238E27FC236}">
                <a16:creationId xmlns:a16="http://schemas.microsoft.com/office/drawing/2014/main" id="{67A33740-34ED-9DC6-47CC-F450034239C1}"/>
              </a:ext>
            </a:extLst>
          </p:cNvPr>
          <p:cNvPicPr>
            <a:picLocks noGrp="1" noChangeAspect="1"/>
          </p:cNvPicPr>
          <p:nvPr>
            <p:ph sz="half" idx="13"/>
          </p:nvPr>
        </p:nvPicPr>
        <p:blipFill>
          <a:blip r:embed="rId3"/>
          <a:stretch>
            <a:fillRect/>
          </a:stretch>
        </p:blipFill>
        <p:spPr>
          <a:xfrm>
            <a:off x="8046658" y="2560469"/>
            <a:ext cx="3177721" cy="2398484"/>
          </a:xfrm>
        </p:spPr>
      </p:pic>
    </p:spTree>
    <p:extLst>
      <p:ext uri="{BB962C8B-B14F-4D97-AF65-F5344CB8AC3E}">
        <p14:creationId xmlns:p14="http://schemas.microsoft.com/office/powerpoint/2010/main" val="1160271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9E51-FD69-372B-7F7F-ED76476F5D91}"/>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Standardized Recipe: Thai Bean Wrap</a:t>
            </a:r>
          </a:p>
        </p:txBody>
      </p:sp>
      <p:sp>
        <p:nvSpPr>
          <p:cNvPr id="3" name="Content Placeholder 2">
            <a:extLst>
              <a:ext uri="{FF2B5EF4-FFF2-40B4-BE49-F238E27FC236}">
                <a16:creationId xmlns:a16="http://schemas.microsoft.com/office/drawing/2014/main" id="{0AA440F2-6319-BF26-6FAB-E134A3D37F7F}"/>
              </a:ext>
            </a:extLst>
          </p:cNvPr>
          <p:cNvSpPr>
            <a:spLocks noGrp="1"/>
          </p:cNvSpPr>
          <p:nvPr>
            <p:ph sz="half" idx="1"/>
          </p:nvPr>
        </p:nvSpPr>
        <p:spPr/>
        <p:txBody>
          <a:bodyPr vert="horz" lIns="91440" tIns="45720" rIns="91440" bIns="45720" rtlCol="0" anchor="t">
            <a:normAutofit/>
          </a:bodyPr>
          <a:lstStyle/>
          <a:p>
            <a:r>
              <a:rPr lang="en-US" sz="2400" dirty="0">
                <a:latin typeface="Arial" panose="020B0604020202020204" pitchFamily="34" charset="0"/>
                <a:cs typeface="Arial" panose="020B0604020202020204" pitchFamily="34" charset="0"/>
              </a:rPr>
              <a:t>Banta Elementary School District</a:t>
            </a:r>
          </a:p>
          <a:p>
            <a:r>
              <a:rPr lang="en-US" sz="2400" dirty="0">
                <a:latin typeface="Arial" panose="020B0604020202020204" pitchFamily="34" charset="0"/>
                <a:cs typeface="Arial" panose="020B0604020202020204" pitchFamily="34" charset="0"/>
              </a:rPr>
              <a:t>Features sweet Thai beans, topped with Thai slaw, Sun Butter sauce, all wrapped up</a:t>
            </a:r>
            <a:endParaRPr lang="en-US" strike="sngStrike" dirty="0">
              <a:highlight>
                <a:srgbClr val="00FF00"/>
              </a:highlight>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Download Climate-Friendly Plant-Based Recipes for Schools - </a:t>
            </a:r>
            <a:r>
              <a:rPr lang="en-US" sz="2400" dirty="0">
                <a:solidFill>
                  <a:srgbClr val="0563C1"/>
                </a:solidFill>
                <a:latin typeface="Arial" panose="020B0604020202020204" pitchFamily="34" charset="0"/>
                <a:cs typeface="Arial" panose="020B0604020202020204" pitchFamily="34" charset="0"/>
                <a:hlinkClick r:id="rId3" tooltip="Friends of the Earth Climate-Friendly Plant-Based Recipes for Schools">
                  <a:extLst>
                    <a:ext uri="{A12FA001-AC4F-418D-AE19-62706E023703}">
                      <ahyp:hlinkClr xmlns:ahyp="http://schemas.microsoft.com/office/drawing/2018/hyperlinkcolor" val="tx"/>
                    </a:ext>
                  </a:extLst>
                </a:hlinkClick>
              </a:rPr>
              <a:t>https://foe.org/resources/climate-friendly-plant-based-recipes-for-schools/</a:t>
            </a:r>
            <a:r>
              <a:rPr lang="en-US" sz="2400" dirty="0">
                <a:solidFill>
                  <a:srgbClr val="0563C1"/>
                </a:solidFill>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7C4799FA-CF34-A54B-A671-7C54CED75A8A}"/>
              </a:ext>
              <a:ext uri="{C183D7F6-B498-43B3-948B-1728B52AA6E4}">
                <adec:decorative xmlns:adec="http://schemas.microsoft.com/office/drawing/2017/decorative" val="1"/>
              </a:ext>
            </a:extLst>
          </p:cNvPr>
          <p:cNvPicPr>
            <a:picLocks noGrp="1" noChangeAspect="1"/>
          </p:cNvPicPr>
          <p:nvPr>
            <p:ph sz="half" idx="13"/>
          </p:nvPr>
        </p:nvPicPr>
        <p:blipFill>
          <a:blip r:embed="rId4">
            <a:extLst>
              <a:ext uri="{28A0092B-C50C-407E-A947-70E740481C1C}">
                <a14:useLocalDpi xmlns:a14="http://schemas.microsoft.com/office/drawing/2010/main" val="0"/>
              </a:ext>
            </a:extLst>
          </a:blip>
          <a:srcRect/>
          <a:stretch/>
        </p:blipFill>
        <p:spPr>
          <a:xfrm>
            <a:off x="6455391" y="2021006"/>
            <a:ext cx="4599296" cy="3534195"/>
          </a:xfrm>
        </p:spPr>
      </p:pic>
    </p:spTree>
    <p:extLst>
      <p:ext uri="{BB962C8B-B14F-4D97-AF65-F5344CB8AC3E}">
        <p14:creationId xmlns:p14="http://schemas.microsoft.com/office/powerpoint/2010/main" val="3675339820"/>
      </p:ext>
    </p:extLst>
  </p:cSld>
  <p:clrMapOvr>
    <a:masterClrMapping/>
  </p:clrMapOvr>
</p:sld>
</file>

<file path=ppt/theme/theme1.xml><?xml version="1.0" encoding="utf-8"?>
<a:theme xmlns:a="http://schemas.openxmlformats.org/drawingml/2006/main" name="Official NSD PowerPoint Template">
  <a:themeElements>
    <a:clrScheme name="Custom 1">
      <a:dk1>
        <a:srgbClr val="2D4641"/>
      </a:dk1>
      <a:lt1>
        <a:srgbClr val="EFEEE7"/>
      </a:lt1>
      <a:dk2>
        <a:srgbClr val="BF2232"/>
      </a:dk2>
      <a:lt2>
        <a:srgbClr val="EFEEE7"/>
      </a:lt2>
      <a:accent1>
        <a:srgbClr val="2D4641"/>
      </a:accent1>
      <a:accent2>
        <a:srgbClr val="DE7127"/>
      </a:accent2>
      <a:accent3>
        <a:srgbClr val="E83137"/>
      </a:accent3>
      <a:accent4>
        <a:srgbClr val="8DC23F"/>
      </a:accent4>
      <a:accent5>
        <a:srgbClr val="82993B"/>
      </a:accent5>
      <a:accent6>
        <a:srgbClr val="F29521"/>
      </a:accent6>
      <a:hlink>
        <a:srgbClr val="0563C1"/>
      </a:hlink>
      <a:folHlink>
        <a:srgbClr val="96607D"/>
      </a:folHlink>
    </a:clrScheme>
    <a:fontScheme name="NSD Regular 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NSD Elements">
  <a:themeElements>
    <a:clrScheme name="NSD Color Palette">
      <a:dk1>
        <a:srgbClr val="2D4641"/>
      </a:dk1>
      <a:lt1>
        <a:srgbClr val="EFEEE7"/>
      </a:lt1>
      <a:dk2>
        <a:srgbClr val="BF2232"/>
      </a:dk2>
      <a:lt2>
        <a:srgbClr val="EFEEE7"/>
      </a:lt2>
      <a:accent1>
        <a:srgbClr val="2D4641"/>
      </a:accent1>
      <a:accent2>
        <a:srgbClr val="DE7127"/>
      </a:accent2>
      <a:accent3>
        <a:srgbClr val="E83137"/>
      </a:accent3>
      <a:accent4>
        <a:srgbClr val="8DC23F"/>
      </a:accent4>
      <a:accent5>
        <a:srgbClr val="82993B"/>
      </a:accent5>
      <a:accent6>
        <a:srgbClr val="F29521"/>
      </a:accent6>
      <a:hlink>
        <a:srgbClr val="0563C1"/>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3260</Words>
  <Application>Microsoft Office PowerPoint</Application>
  <PresentationFormat>Widescreen</PresentationFormat>
  <Paragraphs>337</Paragraphs>
  <Slides>61</Slides>
  <Notes>47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61</vt:i4>
      </vt:variant>
    </vt:vector>
  </HeadingPairs>
  <TitlesOfParts>
    <vt:vector size="69" baseType="lpstr">
      <vt:lpstr>Aptos</vt:lpstr>
      <vt:lpstr>Arial</vt:lpstr>
      <vt:lpstr>Arial Bold</vt:lpstr>
      <vt:lpstr>Arial,Sans-Serif</vt:lpstr>
      <vt:lpstr>Calibri</vt:lpstr>
      <vt:lpstr>Courier New</vt:lpstr>
      <vt:lpstr>Official NSD PowerPoint Template</vt:lpstr>
      <vt:lpstr>NSD Elements</vt:lpstr>
      <vt:lpstr>Tuesday @ 2 School Nutrition  Town Hall</vt:lpstr>
      <vt:lpstr>Town Hall at a Glance</vt:lpstr>
      <vt:lpstr>District Spotlights</vt:lpstr>
      <vt:lpstr>District Spotlight: Fort Bragg Nutrition Podcast </vt:lpstr>
      <vt:lpstr>2025 California Classified School Employees of the Year</vt:lpstr>
      <vt:lpstr>Kitchen Infrastructure and Training Funds in Action - Adobe Bluffs Elementary School </vt:lpstr>
      <vt:lpstr>Standardized Recipes</vt:lpstr>
      <vt:lpstr>Climate-Friendly Plant-Based Recipes</vt:lpstr>
      <vt:lpstr>Standardized Recipe: Thai Bean Wrap</vt:lpstr>
      <vt:lpstr>Photo Contest: Celebrating California's School Meals </vt:lpstr>
      <vt:lpstr>Federal Updates</vt:lpstr>
      <vt:lpstr>State Updates</vt:lpstr>
      <vt:lpstr>Proposed State Budget </vt:lpstr>
      <vt:lpstr>Non-Disability Fluid Milk Substitutes</vt:lpstr>
      <vt:lpstr>Parental Requests for Fluid Milk Substitutions</vt:lpstr>
      <vt:lpstr>Piggybacking and Buy American </vt:lpstr>
      <vt:lpstr>Steps for the SFA Originating the Contract (1)</vt:lpstr>
      <vt:lpstr>Steps for the SFA Originating the Contract (2)</vt:lpstr>
      <vt:lpstr>Steps for SFAs Wanting to Piggyback onto a Contract (1)</vt:lpstr>
      <vt:lpstr>Steps for SFAs Wanting to Piggyback onto a Contract (2)</vt:lpstr>
      <vt:lpstr>Procurement Training and Resources</vt:lpstr>
      <vt:lpstr>Buy American: New Threshold</vt:lpstr>
      <vt:lpstr>Buy American Exceptions </vt:lpstr>
      <vt:lpstr>Buy American Reporting (1)</vt:lpstr>
      <vt:lpstr>Buy American Reporting (2) </vt:lpstr>
      <vt:lpstr>Optional Exceptions Tracking Form</vt:lpstr>
      <vt:lpstr>Buy American Accommodation Request  School Year 2025–26</vt:lpstr>
      <vt:lpstr>Eligibility ABCs</vt:lpstr>
      <vt:lpstr>SUN Bucks Updates (1)</vt:lpstr>
      <vt:lpstr>SUN Bucks Updates (2)</vt:lpstr>
      <vt:lpstr>SUN Bucks Updates (3)</vt:lpstr>
      <vt:lpstr>SUN Bucks Updates (4)</vt:lpstr>
      <vt:lpstr>SUN Bucks Frequently Asked Questions (1)</vt:lpstr>
      <vt:lpstr>SUN Bucks Frequently Asked Questions (2)</vt:lpstr>
      <vt:lpstr>SUN Bucks Frequently Asked Questions (3)</vt:lpstr>
      <vt:lpstr>Frequently Asked Questions (4)</vt:lpstr>
      <vt:lpstr>SUN Bucks Resources (1)</vt:lpstr>
      <vt:lpstr>SUN Bucks Resources (2)</vt:lpstr>
      <vt:lpstr>Seamless Summer Option (1)</vt:lpstr>
      <vt:lpstr>Seamless Summer Option (2)</vt:lpstr>
      <vt:lpstr>Find a Summer Meals Site Near You!</vt:lpstr>
      <vt:lpstr>Summer Excessive Heat and Poor Air Quality Waivers (1)</vt:lpstr>
      <vt:lpstr>Summer Excessive Heat and Poor Air Quality Waivers (2)</vt:lpstr>
      <vt:lpstr>Summer Excessive Heat and Poor Air Quality Waivers (3)</vt:lpstr>
      <vt:lpstr>Summer Excessive Heat and Poor Air Quality Waivers (4)</vt:lpstr>
      <vt:lpstr>Summer Excessive Heat and Poor Air Quality Waivers (5)</vt:lpstr>
      <vt:lpstr>Operational Reminders</vt:lpstr>
      <vt:lpstr>Food Distribution Program  Annual Contract Packet Update </vt:lpstr>
      <vt:lpstr>Important Operational Dates:  Next 30-90 Days (1)</vt:lpstr>
      <vt:lpstr>Important Operational Dates:  Next 30-90 Days (2)</vt:lpstr>
      <vt:lpstr>Grant Reporting</vt:lpstr>
      <vt:lpstr>Resources and Other Announcements</vt:lpstr>
      <vt:lpstr>Farm to Summer Celebration Week</vt:lpstr>
      <vt:lpstr>CA Agriculture in the Classroom Conference</vt:lpstr>
      <vt:lpstr>Culinary Arts Trainings: Mediterranean Menus of Flavor</vt:lpstr>
      <vt:lpstr>Nutrition Services Division Learning Management Site: Account Setup Reminder!</vt:lpstr>
      <vt:lpstr>Tuesday @ 2 Town Hall Schedule Held on the fourth Tuesday of the month</vt:lpstr>
      <vt:lpstr>Professional Standards Crediting Information</vt:lpstr>
      <vt:lpstr>Full Text Description For SUN Bucks Eligibility Image (1)</vt:lpstr>
      <vt:lpstr>Full Text Description For SUN Bucks Eligibility Image (2)</vt:lpstr>
      <vt:lpstr>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May 27, 2025 Tuesday @ 2 Town Hall Slides - Nutrition (CA Dept of Education)</dc:title>
  <dc:subject>The Power Point includes district spotlights and state and federal school nutrition program updates presented during the 5/27/25 Town Hall.</dc:subject>
  <dc:creator/>
  <cp:lastModifiedBy/>
  <cp:revision>1</cp:revision>
  <dcterms:created xsi:type="dcterms:W3CDTF">2025-07-17T20:29:15Z</dcterms:created>
  <dcterms:modified xsi:type="dcterms:W3CDTF">2025-08-12T19:36:33Z</dcterms:modified>
</cp:coreProperties>
</file>