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716" r:id="rId2"/>
    <p:sldMasterId id="2147483715" r:id="rId3"/>
    <p:sldMasterId id="2147483674" r:id="rId4"/>
    <p:sldMasterId id="2147483680" r:id="rId5"/>
    <p:sldMasterId id="2147483687" r:id="rId6"/>
    <p:sldMasterId id="2147483694" r:id="rId7"/>
    <p:sldMasterId id="2147483704" r:id="rId8"/>
  </p:sldMasterIdLst>
  <p:notesMasterIdLst>
    <p:notesMasterId r:id="rId62"/>
  </p:notesMasterIdLst>
  <p:handoutMasterIdLst>
    <p:handoutMasterId r:id="rId63"/>
  </p:handoutMasterIdLst>
  <p:sldIdLst>
    <p:sldId id="257" r:id="rId9"/>
    <p:sldId id="1145" r:id="rId10"/>
    <p:sldId id="1983" r:id="rId11"/>
    <p:sldId id="2022" r:id="rId12"/>
    <p:sldId id="1950" r:id="rId13"/>
    <p:sldId id="1973" r:id="rId14"/>
    <p:sldId id="1927" r:id="rId15"/>
    <p:sldId id="1987" r:id="rId16"/>
    <p:sldId id="2023" r:id="rId17"/>
    <p:sldId id="2024" r:id="rId18"/>
    <p:sldId id="2025" r:id="rId19"/>
    <p:sldId id="2026" r:id="rId20"/>
    <p:sldId id="2027" r:id="rId21"/>
    <p:sldId id="2028" r:id="rId22"/>
    <p:sldId id="2029" r:id="rId23"/>
    <p:sldId id="2030" r:id="rId24"/>
    <p:sldId id="2031" r:id="rId25"/>
    <p:sldId id="2033" r:id="rId26"/>
    <p:sldId id="2034" r:id="rId27"/>
    <p:sldId id="2036" r:id="rId28"/>
    <p:sldId id="2037" r:id="rId29"/>
    <p:sldId id="2035" r:id="rId30"/>
    <p:sldId id="2038" r:id="rId31"/>
    <p:sldId id="2019" r:id="rId32"/>
    <p:sldId id="2017" r:id="rId33"/>
    <p:sldId id="1929" r:id="rId34"/>
    <p:sldId id="1993" r:id="rId35"/>
    <p:sldId id="1965" r:id="rId36"/>
    <p:sldId id="2021" r:id="rId37"/>
    <p:sldId id="1992" r:id="rId38"/>
    <p:sldId id="1994" r:id="rId39"/>
    <p:sldId id="546" r:id="rId40"/>
    <p:sldId id="1852" r:id="rId41"/>
    <p:sldId id="1942" r:id="rId42"/>
    <p:sldId id="1991" r:id="rId43"/>
    <p:sldId id="1900" r:id="rId44"/>
    <p:sldId id="1684" r:id="rId45"/>
    <p:sldId id="1980" r:id="rId46"/>
    <p:sldId id="1918" r:id="rId47"/>
    <p:sldId id="1986" r:id="rId48"/>
    <p:sldId id="2014" r:id="rId49"/>
    <p:sldId id="1966" r:id="rId50"/>
    <p:sldId id="1350" r:id="rId51"/>
    <p:sldId id="1958" r:id="rId52"/>
    <p:sldId id="1995" r:id="rId53"/>
    <p:sldId id="2020" r:id="rId54"/>
    <p:sldId id="2012" r:id="rId55"/>
    <p:sldId id="1979" r:id="rId56"/>
    <p:sldId id="2013" r:id="rId57"/>
    <p:sldId id="1984" r:id="rId58"/>
    <p:sldId id="1957" r:id="rId59"/>
    <p:sldId id="1565" r:id="rId60"/>
    <p:sldId id="1394" r:id="rId6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uesday @ 2 School Nutrition Town Hall August 27, 2024" id="{9EA65418-AAFF-4647-A7C2-939110350CB9}">
          <p14:sldIdLst>
            <p14:sldId id="257"/>
            <p14:sldId id="1145"/>
            <p14:sldId id="1983"/>
            <p14:sldId id="2022"/>
            <p14:sldId id="1950"/>
            <p14:sldId id="1973"/>
            <p14:sldId id="1927"/>
            <p14:sldId id="1987"/>
            <p14:sldId id="2023"/>
            <p14:sldId id="2024"/>
            <p14:sldId id="2025"/>
            <p14:sldId id="2026"/>
            <p14:sldId id="2027"/>
            <p14:sldId id="2028"/>
            <p14:sldId id="2029"/>
            <p14:sldId id="2030"/>
            <p14:sldId id="2031"/>
            <p14:sldId id="2033"/>
            <p14:sldId id="2034"/>
            <p14:sldId id="2036"/>
            <p14:sldId id="2037"/>
            <p14:sldId id="2035"/>
            <p14:sldId id="2038"/>
            <p14:sldId id="2019"/>
            <p14:sldId id="2017"/>
            <p14:sldId id="1929"/>
            <p14:sldId id="1993"/>
            <p14:sldId id="1965"/>
            <p14:sldId id="2021"/>
            <p14:sldId id="1992"/>
            <p14:sldId id="1994"/>
            <p14:sldId id="546"/>
            <p14:sldId id="1852"/>
            <p14:sldId id="1942"/>
            <p14:sldId id="1991"/>
            <p14:sldId id="1900"/>
            <p14:sldId id="1684"/>
            <p14:sldId id="1980"/>
            <p14:sldId id="1918"/>
            <p14:sldId id="1986"/>
            <p14:sldId id="2014"/>
            <p14:sldId id="1966"/>
            <p14:sldId id="1350"/>
            <p14:sldId id="1958"/>
            <p14:sldId id="1995"/>
            <p14:sldId id="2020"/>
            <p14:sldId id="2012"/>
            <p14:sldId id="1979"/>
            <p14:sldId id="2013"/>
            <p14:sldId id="1984"/>
            <p14:sldId id="1957"/>
            <p14:sldId id="1565"/>
            <p14:sldId id="139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0" name="Author" initials="A" lastIdx="0" clrIdx="1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563C1"/>
    <a:srgbClr val="007A37"/>
    <a:srgbClr val="0000FF"/>
    <a:srgbClr val="F1C10F"/>
    <a:srgbClr val="3399FF"/>
    <a:srgbClr val="87A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669" autoAdjust="0"/>
    <p:restoredTop sz="72182" autoAdjust="0"/>
  </p:normalViewPr>
  <p:slideViewPr>
    <p:cSldViewPr snapToGrid="0">
      <p:cViewPr varScale="1">
        <p:scale>
          <a:sx n="46" d="100"/>
          <a:sy n="46" d="100"/>
        </p:scale>
        <p:origin x="844"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25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commentAuthors" Target="commentAuthors.xml"/><Relationship Id="rId69" Type="http://schemas.microsoft.com/office/2018/10/relationships/authors" Target="author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229187" cy="1227380"/>
          </a:xfrm>
          <a:prstGeom prst="rect">
            <a:avLst/>
          </a:prstGeom>
        </p:spPr>
        <p:txBody>
          <a:bodyPr vert="horz" lIns="147365" tIns="73682" rIns="147365" bIns="73682" rtlCol="0"/>
          <a:lstStyle>
            <a:lvl1pPr algn="l">
              <a:defRPr sz="1900"/>
            </a:lvl1pPr>
          </a:lstStyle>
          <a:p>
            <a:endParaRPr lang="en-US"/>
          </a:p>
        </p:txBody>
      </p:sp>
      <p:sp>
        <p:nvSpPr>
          <p:cNvPr id="3" name="Date Placeholder 2"/>
          <p:cNvSpPr>
            <a:spLocks noGrp="1"/>
          </p:cNvSpPr>
          <p:nvPr>
            <p:ph type="dt" sz="quarter" idx="1"/>
          </p:nvPr>
        </p:nvSpPr>
        <p:spPr>
          <a:xfrm>
            <a:off x="4219788" y="0"/>
            <a:ext cx="3229187" cy="1227380"/>
          </a:xfrm>
          <a:prstGeom prst="rect">
            <a:avLst/>
          </a:prstGeom>
        </p:spPr>
        <p:txBody>
          <a:bodyPr vert="horz" lIns="147365" tIns="73682" rIns="147365" bIns="73682" rtlCol="0"/>
          <a:lstStyle>
            <a:lvl1pPr algn="r">
              <a:defRPr sz="1900"/>
            </a:lvl1pPr>
          </a:lstStyle>
          <a:p>
            <a:fld id="{AC6494FB-3489-468D-A451-38C7FB0BB2D7}" type="datetimeFigureOut">
              <a:rPr lang="en-US" smtClean="0"/>
              <a:t>11/8/2024</a:t>
            </a:fld>
            <a:endParaRPr lang="en-US"/>
          </a:p>
        </p:txBody>
      </p:sp>
      <p:sp>
        <p:nvSpPr>
          <p:cNvPr id="4" name="Footer Placeholder 3"/>
          <p:cNvSpPr>
            <a:spLocks noGrp="1"/>
          </p:cNvSpPr>
          <p:nvPr>
            <p:ph type="ftr" sz="quarter" idx="2"/>
          </p:nvPr>
        </p:nvSpPr>
        <p:spPr>
          <a:xfrm>
            <a:off x="0" y="23269927"/>
            <a:ext cx="3229187" cy="1227377"/>
          </a:xfrm>
          <a:prstGeom prst="rect">
            <a:avLst/>
          </a:prstGeom>
        </p:spPr>
        <p:txBody>
          <a:bodyPr vert="horz" lIns="147365" tIns="73682" rIns="147365" bIns="73682" rtlCol="0" anchor="b"/>
          <a:lstStyle>
            <a:lvl1pPr algn="l">
              <a:defRPr sz="1900"/>
            </a:lvl1pPr>
          </a:lstStyle>
          <a:p>
            <a:endParaRPr lang="en-US"/>
          </a:p>
        </p:txBody>
      </p:sp>
      <p:sp>
        <p:nvSpPr>
          <p:cNvPr id="5" name="Slide Number Placeholder 4"/>
          <p:cNvSpPr>
            <a:spLocks noGrp="1"/>
          </p:cNvSpPr>
          <p:nvPr>
            <p:ph type="sldNum" sz="quarter" idx="3"/>
          </p:nvPr>
        </p:nvSpPr>
        <p:spPr>
          <a:xfrm>
            <a:off x="4219788" y="23269927"/>
            <a:ext cx="3229187" cy="1227377"/>
          </a:xfrm>
          <a:prstGeom prst="rect">
            <a:avLst/>
          </a:prstGeom>
        </p:spPr>
        <p:txBody>
          <a:bodyPr vert="horz" lIns="147365" tIns="73682" rIns="147365" bIns="73682" rtlCol="0" anchor="b"/>
          <a:lstStyle>
            <a:lvl1pPr algn="r">
              <a:defRPr sz="1900"/>
            </a:lvl1pPr>
          </a:lstStyle>
          <a:p>
            <a:fld id="{963748F4-3E24-4BA1-83AB-0D46558EED30}" type="slidenum">
              <a:rPr lang="en-US" smtClean="0"/>
              <a:t>‹#›</a:t>
            </a:fld>
            <a:endParaRPr lang="en-US"/>
          </a:p>
        </p:txBody>
      </p:sp>
    </p:spTree>
    <p:extLst>
      <p:ext uri="{BB962C8B-B14F-4D97-AF65-F5344CB8AC3E}">
        <p14:creationId xmlns:p14="http://schemas.microsoft.com/office/powerpoint/2010/main" val="12427484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479550" y="220663"/>
            <a:ext cx="4356100" cy="2451100"/>
          </a:xfrm>
          <a:prstGeom prst="rect">
            <a:avLst/>
          </a:prstGeom>
          <a:noFill/>
          <a:ln w="12700">
            <a:solidFill>
              <a:prstClr val="black"/>
            </a:solidFill>
          </a:ln>
        </p:spPr>
        <p:txBody>
          <a:bodyPr vert="horz" lIns="149811" tIns="74906" rIns="149811" bIns="74906" rtlCol="0" anchor="ctr"/>
          <a:lstStyle/>
          <a:p>
            <a:endParaRPr lang="en-US"/>
          </a:p>
        </p:txBody>
      </p:sp>
      <p:sp>
        <p:nvSpPr>
          <p:cNvPr id="5" name="Notes Placeholder 4"/>
          <p:cNvSpPr>
            <a:spLocks noGrp="1"/>
          </p:cNvSpPr>
          <p:nvPr>
            <p:ph type="body" sz="quarter" idx="3"/>
          </p:nvPr>
        </p:nvSpPr>
        <p:spPr>
          <a:xfrm>
            <a:off x="450022" y="2796466"/>
            <a:ext cx="6415160" cy="6137544"/>
          </a:xfrm>
          <a:prstGeom prst="rect">
            <a:avLst/>
          </a:prstGeom>
        </p:spPr>
        <p:txBody>
          <a:bodyPr vert="horz" lIns="149811" tIns="74906" rIns="149811" bIns="749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617268" y="9060550"/>
            <a:ext cx="2247912" cy="452617"/>
          </a:xfrm>
          <a:prstGeom prst="rect">
            <a:avLst/>
          </a:prstGeom>
        </p:spPr>
        <p:txBody>
          <a:bodyPr vert="horz" lIns="149811" tIns="74906" rIns="149811" bIns="74906" rtlCol="0" anchor="b"/>
          <a:lstStyle>
            <a:lvl1pPr algn="r">
              <a:defRPr sz="1900"/>
            </a:lvl1pPr>
          </a:lstStyle>
          <a:p>
            <a:fld id="{942787AA-9CC9-4BDC-9D76-FFA9D61A5303}" type="slidenum">
              <a:rPr lang="en-US" smtClean="0"/>
              <a:t>‹#›</a:t>
            </a:fld>
            <a:endParaRPr lang="en-US"/>
          </a:p>
        </p:txBody>
      </p:sp>
    </p:spTree>
    <p:extLst>
      <p:ext uri="{BB962C8B-B14F-4D97-AF65-F5344CB8AC3E}">
        <p14:creationId xmlns:p14="http://schemas.microsoft.com/office/powerpoint/2010/main" val="3453592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ffectLst/>
              <a:ea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75529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24</a:t>
            </a:fld>
            <a:endParaRPr lang="en-US"/>
          </a:p>
        </p:txBody>
      </p:sp>
    </p:spTree>
    <p:extLst>
      <p:ext uri="{BB962C8B-B14F-4D97-AF65-F5344CB8AC3E}">
        <p14:creationId xmlns:p14="http://schemas.microsoft.com/office/powerpoint/2010/main" val="394756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27</a:t>
            </a:fld>
            <a:endParaRPr lang="en-US"/>
          </a:p>
        </p:txBody>
      </p:sp>
    </p:spTree>
    <p:extLst>
      <p:ext uri="{BB962C8B-B14F-4D97-AF65-F5344CB8AC3E}">
        <p14:creationId xmlns:p14="http://schemas.microsoft.com/office/powerpoint/2010/main" val="3043657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28</a:t>
            </a:fld>
            <a:endParaRPr lang="en-US"/>
          </a:p>
        </p:txBody>
      </p:sp>
    </p:spTree>
    <p:extLst>
      <p:ext uri="{BB962C8B-B14F-4D97-AF65-F5344CB8AC3E}">
        <p14:creationId xmlns:p14="http://schemas.microsoft.com/office/powerpoint/2010/main" val="2088616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0" marR="0" lvl="0" indent="0">
              <a:spcBef>
                <a:spcPts val="1200"/>
              </a:spcBef>
              <a:spcAft>
                <a:spcPts val="1200"/>
              </a:spcAft>
              <a:buFont typeface="Symbol" panose="05050102010706020507" pitchFamily="18" charset="2"/>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29</a:t>
            </a:fld>
            <a:endParaRPr lang="en-US"/>
          </a:p>
        </p:txBody>
      </p:sp>
    </p:spTree>
    <p:extLst>
      <p:ext uri="{BB962C8B-B14F-4D97-AF65-F5344CB8AC3E}">
        <p14:creationId xmlns:p14="http://schemas.microsoft.com/office/powerpoint/2010/main" val="2560865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30</a:t>
            </a:fld>
            <a:endParaRPr lang="en-US"/>
          </a:p>
        </p:txBody>
      </p:sp>
    </p:spTree>
    <p:extLst>
      <p:ext uri="{BB962C8B-B14F-4D97-AF65-F5344CB8AC3E}">
        <p14:creationId xmlns:p14="http://schemas.microsoft.com/office/powerpoint/2010/main" val="11991385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31</a:t>
            </a:fld>
            <a:endParaRPr lang="en-US"/>
          </a:p>
        </p:txBody>
      </p:sp>
    </p:spTree>
    <p:extLst>
      <p:ext uri="{BB962C8B-B14F-4D97-AF65-F5344CB8AC3E}">
        <p14:creationId xmlns:p14="http://schemas.microsoft.com/office/powerpoint/2010/main" val="12890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32</a:t>
            </a:fld>
            <a:endParaRPr lang="en-US"/>
          </a:p>
        </p:txBody>
      </p:sp>
    </p:spTree>
    <p:extLst>
      <p:ext uri="{BB962C8B-B14F-4D97-AF65-F5344CB8AC3E}">
        <p14:creationId xmlns:p14="http://schemas.microsoft.com/office/powerpoint/2010/main" val="2025230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rialMT"/>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33</a:t>
            </a:fld>
            <a:endParaRPr lang="en-US"/>
          </a:p>
        </p:txBody>
      </p:sp>
    </p:spTree>
    <p:extLst>
      <p:ext uri="{BB962C8B-B14F-4D97-AF65-F5344CB8AC3E}">
        <p14:creationId xmlns:p14="http://schemas.microsoft.com/office/powerpoint/2010/main" val="3425822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34</a:t>
            </a:fld>
            <a:endParaRPr lang="en-US"/>
          </a:p>
        </p:txBody>
      </p:sp>
    </p:spTree>
    <p:extLst>
      <p:ext uri="{BB962C8B-B14F-4D97-AF65-F5344CB8AC3E}">
        <p14:creationId xmlns:p14="http://schemas.microsoft.com/office/powerpoint/2010/main" val="3357353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35</a:t>
            </a:fld>
            <a:endParaRPr lang="en-US"/>
          </a:p>
        </p:txBody>
      </p:sp>
    </p:spTree>
    <p:extLst>
      <p:ext uri="{BB962C8B-B14F-4D97-AF65-F5344CB8AC3E}">
        <p14:creationId xmlns:p14="http://schemas.microsoft.com/office/powerpoint/2010/main" val="3397154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2787AA-9CC9-4BDC-9D76-FFA9D61A5303}" type="slidenum">
              <a:rPr lang="en-US" smtClean="0"/>
              <a:t>2</a:t>
            </a:fld>
            <a:endParaRPr lang="en-US"/>
          </a:p>
        </p:txBody>
      </p:sp>
    </p:spTree>
    <p:extLst>
      <p:ext uri="{BB962C8B-B14F-4D97-AF65-F5344CB8AC3E}">
        <p14:creationId xmlns:p14="http://schemas.microsoft.com/office/powerpoint/2010/main" val="60992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ArialMT"/>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36</a:t>
            </a:fld>
            <a:endParaRPr lang="en-US"/>
          </a:p>
        </p:txBody>
      </p:sp>
    </p:spTree>
    <p:extLst>
      <p:ext uri="{BB962C8B-B14F-4D97-AF65-F5344CB8AC3E}">
        <p14:creationId xmlns:p14="http://schemas.microsoft.com/office/powerpoint/2010/main" val="1527015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marL="0" marR="0">
              <a:spcBef>
                <a:spcPts val="0"/>
              </a:spcBef>
              <a:spcAft>
                <a:spcPts val="0"/>
              </a:spcAft>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37</a:t>
            </a:fld>
            <a:endParaRPr lang="en-US"/>
          </a:p>
        </p:txBody>
      </p:sp>
    </p:spTree>
    <p:extLst>
      <p:ext uri="{BB962C8B-B14F-4D97-AF65-F5344CB8AC3E}">
        <p14:creationId xmlns:p14="http://schemas.microsoft.com/office/powerpoint/2010/main" val="1629234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38</a:t>
            </a:fld>
            <a:endParaRPr lang="en-US"/>
          </a:p>
        </p:txBody>
      </p:sp>
    </p:spTree>
    <p:extLst>
      <p:ext uri="{BB962C8B-B14F-4D97-AF65-F5344CB8AC3E}">
        <p14:creationId xmlns:p14="http://schemas.microsoft.com/office/powerpoint/2010/main" val="3839709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u="none"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41</a:t>
            </a:fld>
            <a:endParaRPr lang="en-US"/>
          </a:p>
        </p:txBody>
      </p:sp>
    </p:spTree>
    <p:extLst>
      <p:ext uri="{BB962C8B-B14F-4D97-AF65-F5344CB8AC3E}">
        <p14:creationId xmlns:p14="http://schemas.microsoft.com/office/powerpoint/2010/main" val="6561708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42</a:t>
            </a:fld>
            <a:endParaRPr lang="en-US"/>
          </a:p>
        </p:txBody>
      </p:sp>
    </p:spTree>
    <p:extLst>
      <p:ext uri="{BB962C8B-B14F-4D97-AF65-F5344CB8AC3E}">
        <p14:creationId xmlns:p14="http://schemas.microsoft.com/office/powerpoint/2010/main" val="4165523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44</a:t>
            </a:fld>
            <a:endParaRPr lang="en-US"/>
          </a:p>
        </p:txBody>
      </p:sp>
    </p:spTree>
    <p:extLst>
      <p:ext uri="{BB962C8B-B14F-4D97-AF65-F5344CB8AC3E}">
        <p14:creationId xmlns:p14="http://schemas.microsoft.com/office/powerpoint/2010/main" val="25469038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45</a:t>
            </a:fld>
            <a:endParaRPr lang="en-US"/>
          </a:p>
        </p:txBody>
      </p:sp>
    </p:spTree>
    <p:extLst>
      <p:ext uri="{BB962C8B-B14F-4D97-AF65-F5344CB8AC3E}">
        <p14:creationId xmlns:p14="http://schemas.microsoft.com/office/powerpoint/2010/main" val="81313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50</a:t>
            </a:fld>
            <a:endParaRPr lang="en-US"/>
          </a:p>
        </p:txBody>
      </p:sp>
    </p:spTree>
    <p:extLst>
      <p:ext uri="{BB962C8B-B14F-4D97-AF65-F5344CB8AC3E}">
        <p14:creationId xmlns:p14="http://schemas.microsoft.com/office/powerpoint/2010/main" val="739070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51</a:t>
            </a:fld>
            <a:endParaRPr lang="en-US"/>
          </a:p>
        </p:txBody>
      </p:sp>
    </p:spTree>
    <p:extLst>
      <p:ext uri="{BB962C8B-B14F-4D97-AF65-F5344CB8AC3E}">
        <p14:creationId xmlns:p14="http://schemas.microsoft.com/office/powerpoint/2010/main" val="3930888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pPr>
              <a:tabLst>
                <a:tab pos="736824" algn="l"/>
              </a:tabLst>
            </a:pPr>
            <a:endParaRPr lang="en" b="1">
              <a:cs typeface="Calibri"/>
            </a:endParaRPr>
          </a:p>
          <a:p>
            <a:pPr marL="276309" indent="-276309">
              <a:buFont typeface="Symbol"/>
              <a:buChar char="•"/>
              <a:tabLst>
                <a:tab pos="736824" algn="l"/>
              </a:tabLst>
            </a:pPr>
            <a:endParaRPr lang="en">
              <a:ea typeface="Calibri"/>
              <a:cs typeface="Calibri"/>
            </a:endParaRPr>
          </a:p>
          <a:p>
            <a:pPr>
              <a:tabLst>
                <a:tab pos="736824" algn="l"/>
              </a:tabLst>
            </a:pPr>
            <a:endParaRPr lang="en-US">
              <a:effectLst/>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52</a:t>
            </a:fld>
            <a:endParaRPr lang="en-US"/>
          </a:p>
        </p:txBody>
      </p:sp>
    </p:spTree>
    <p:extLst>
      <p:ext uri="{BB962C8B-B14F-4D97-AF65-F5344CB8AC3E}">
        <p14:creationId xmlns:p14="http://schemas.microsoft.com/office/powerpoint/2010/main" val="9879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3</a:t>
            </a:fld>
            <a:endParaRPr lang="en-US"/>
          </a:p>
        </p:txBody>
      </p:sp>
    </p:spTree>
    <p:extLst>
      <p:ext uri="{BB962C8B-B14F-4D97-AF65-F5344CB8AC3E}">
        <p14:creationId xmlns:p14="http://schemas.microsoft.com/office/powerpoint/2010/main" val="759002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79550" y="220663"/>
            <a:ext cx="4356100" cy="2451100"/>
          </a:xfrm>
        </p:spPr>
      </p:sp>
      <p:sp>
        <p:nvSpPr>
          <p:cNvPr id="3" name="Notes Placeholder 2"/>
          <p:cNvSpPr>
            <a:spLocks noGrp="1"/>
          </p:cNvSpPr>
          <p:nvPr>
            <p:ph type="body" idx="1"/>
          </p:nvPr>
        </p:nvSpPr>
        <p:spPr/>
        <p:txBody>
          <a:bodyPr/>
          <a:lstStyle/>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84BE8D1D-70DD-4068-A80C-527DFF99EB00}" type="slidenum">
              <a:rPr lang="en-US" smtClean="0"/>
              <a:t>53</a:t>
            </a:fld>
            <a:endParaRPr lang="en-US"/>
          </a:p>
        </p:txBody>
      </p:sp>
    </p:spTree>
    <p:extLst>
      <p:ext uri="{BB962C8B-B14F-4D97-AF65-F5344CB8AC3E}">
        <p14:creationId xmlns:p14="http://schemas.microsoft.com/office/powerpoint/2010/main" val="929287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5</a:t>
            </a:fld>
            <a:endParaRPr lang="en-US"/>
          </a:p>
        </p:txBody>
      </p:sp>
    </p:spTree>
    <p:extLst>
      <p:ext uri="{BB962C8B-B14F-4D97-AF65-F5344CB8AC3E}">
        <p14:creationId xmlns:p14="http://schemas.microsoft.com/office/powerpoint/2010/main" val="2257489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6</a:t>
            </a:fld>
            <a:endParaRPr lang="en-US"/>
          </a:p>
        </p:txBody>
      </p:sp>
    </p:spTree>
    <p:extLst>
      <p:ext uri="{BB962C8B-B14F-4D97-AF65-F5344CB8AC3E}">
        <p14:creationId xmlns:p14="http://schemas.microsoft.com/office/powerpoint/2010/main" val="2715038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7</a:t>
            </a:fld>
            <a:endParaRPr lang="en-US"/>
          </a:p>
        </p:txBody>
      </p:sp>
    </p:spTree>
    <p:extLst>
      <p:ext uri="{BB962C8B-B14F-4D97-AF65-F5344CB8AC3E}">
        <p14:creationId xmlns:p14="http://schemas.microsoft.com/office/powerpoint/2010/main" val="2129457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3525" y="157163"/>
            <a:ext cx="3111500" cy="1751012"/>
          </a:xfrm>
        </p:spPr>
      </p:sp>
      <p:sp>
        <p:nvSpPr>
          <p:cNvPr id="3" name="Notes Placeholder 2"/>
          <p:cNvSpPr>
            <a:spLocks noGrp="1"/>
          </p:cNvSpPr>
          <p:nvPr>
            <p:ph type="body" idx="1"/>
          </p:nvPr>
        </p:nvSpPr>
        <p:spPr/>
        <p:txBody>
          <a:bodyPr/>
          <a:lstStyle/>
          <a:p>
            <a:pPr marL="0" indent="0">
              <a:buFont typeface="Symbol"/>
              <a:buNone/>
            </a:pPr>
            <a:endParaRPr lang="en-US" dirty="0">
              <a:cs typeface="Calibri"/>
            </a:endParaRPr>
          </a:p>
          <a:p>
            <a:endParaRPr lang="en-US" dirty="0">
              <a:cs typeface="Calibri"/>
            </a:endParaRPr>
          </a:p>
          <a:p>
            <a:pPr marL="171450" indent="-171450">
              <a:buFont typeface="Arial"/>
              <a:buChar char="•"/>
            </a:pPr>
            <a:endParaRPr lang="en-US" dirty="0">
              <a:ea typeface="Calibri"/>
              <a:cs typeface="Calibri"/>
            </a:endParaRPr>
          </a:p>
          <a:p>
            <a:pPr marL="171450" indent="-171450">
              <a:buFont typeface="Arial"/>
              <a:buChar char="•"/>
            </a:pPr>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942787AA-9CC9-4BDC-9D76-FFA9D61A5303}" type="slidenum">
              <a:rPr lang="en-US" smtClean="0"/>
              <a:t>8</a:t>
            </a:fld>
            <a:endParaRPr lang="en-US"/>
          </a:p>
        </p:txBody>
      </p:sp>
    </p:spTree>
    <p:extLst>
      <p:ext uri="{BB962C8B-B14F-4D97-AF65-F5344CB8AC3E}">
        <p14:creationId xmlns:p14="http://schemas.microsoft.com/office/powerpoint/2010/main" val="77127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12</a:t>
            </a:fld>
            <a:endParaRPr lang="en-US"/>
          </a:p>
        </p:txBody>
      </p:sp>
    </p:spTree>
    <p:extLst>
      <p:ext uri="{BB962C8B-B14F-4D97-AF65-F5344CB8AC3E}">
        <p14:creationId xmlns:p14="http://schemas.microsoft.com/office/powerpoint/2010/main" val="210611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2787AA-9CC9-4BDC-9D76-FFA9D61A5303}" type="slidenum">
              <a:rPr lang="en-US" smtClean="0"/>
              <a:t>21</a:t>
            </a:fld>
            <a:endParaRPr lang="en-US"/>
          </a:p>
        </p:txBody>
      </p:sp>
    </p:spTree>
    <p:extLst>
      <p:ext uri="{BB962C8B-B14F-4D97-AF65-F5344CB8AC3E}">
        <p14:creationId xmlns:p14="http://schemas.microsoft.com/office/powerpoint/2010/main" val="10408164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4257440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3D58C-FF5B-4F23-1F79-CD190CCC9F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D86BDB-6FA8-156F-BFF0-5B0B34B800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536071-E619-0A2B-4247-B90CC47E6CA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597AE0A-9ED0-9D61-02BE-3A9137457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F439A-28B4-A158-0F03-A209F5C612D5}"/>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4044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13E2C-DE0A-593F-9060-041F9D0213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5EB81D-DDAC-F2B8-33F1-0E21BE7E4F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79860-F49C-4669-0F29-1DC92BB7306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23375BF-E8A1-3DCE-596B-3491E7AE9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9D00B-3C04-41ED-EE2E-E807B22D9986}"/>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197394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FD9C-F040-1C86-8DE6-9572C61BEC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27BA04-3D47-6504-EC15-6D189EFA707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499CBF-727E-C20D-9255-33E28E269A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8194F8-09DB-B2EB-E2D7-4EEB2F647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921254-9386-A11C-4CE6-EE978C7024F4}"/>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335115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29D44-9AB9-2B97-3882-298A8964BE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5548AD-42BA-B46D-4BE3-A434FAD923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FDBFA3-2E1E-5C71-36DE-D00F3D93AA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D90A48-1A17-77C6-524A-9B7A6BA479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BD770B7-1CFA-67C1-5831-18954327E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121E6-9A0E-498F-1472-5326A8587A0E}"/>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803450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26196-E428-A72B-EB6B-EF3F3705CA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A49B0A-7E30-0DAA-9654-D59E65D93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CAB184-304D-EC2C-5C1E-DEA2FF6F0C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FD5815-6F41-C6CD-F771-2C8F8C88E9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8D23EC-2C00-8F49-53C8-76673A5243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E70714-7630-57F0-898D-722002264804}"/>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3F9E49C-288E-1A1E-9582-297DC76542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9C694F-FFB2-4F5E-A305-705F58C8819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697619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9FDAA-0D43-0DAB-5B84-D83DB486CE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F479A-7D85-9D80-1DD9-FA9CB37ECA5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482DE44-4D35-2491-8D53-7515F4CC91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DB7C673-29C9-5FCC-C373-6A4258736FEA}"/>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3224451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0EB1ED-956F-7B7F-570F-60859FB135B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9CAC918-3263-DF6C-77AA-ECF57BE4DB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604C2-8C98-3448-92BF-C3FB4AC3709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196961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341E-C68E-611B-123A-F2DF78114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46F6F-4726-93F5-318E-5FE184847A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D6E283-CB0D-4E57-F42E-E43684BA9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F54F9-0181-7483-ECCC-223E4D6D9C9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EA931D5A-491F-4E91-E5B4-152A8630F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AFB6BD-A193-92CB-4454-F319D395B9DF}"/>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2838158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591B4-2F2A-F0AD-C3BA-0F867D2DA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09513B-9A84-F7BB-B05A-9E0EA8E6F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3D7DFC8-D9A2-D30D-18F2-0B119BF4B0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7EFB2-F38D-B151-FE32-7FAF5F22C53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36CB8EB-401D-779B-22CE-F3CD3707B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B68C6F-4A41-8004-1196-EDE0E6645B52}"/>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8588568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64FDE-B667-10B0-7ED0-3D26915A2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F75A46-D11F-5099-36FF-2C801817F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ADE71-94FC-FB4E-CCB9-16FABCCE511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E39FBFC-509C-C5D1-DC5A-1CB29CE80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4E38B-4B66-400C-D10B-CC4CAD306B71}"/>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63148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CA193B-9DC4-87BD-8959-FBB6AC39C7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742054-B4C7-6DDF-5A2D-7ACDED4915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14B7C-0FFF-74A3-8698-A23D5F265CB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00799B9-090B-B98A-6431-C4ECD6F51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85065-CC91-4811-076B-FA172CB77CE7}"/>
              </a:ext>
            </a:extLst>
          </p:cNvPr>
          <p:cNvSpPr>
            <a:spLocks noGrp="1"/>
          </p:cNvSpPr>
          <p:nvPr>
            <p:ph type="sldNum" sz="quarter" idx="12"/>
          </p:nvPr>
        </p:nvSpPr>
        <p:spPr/>
        <p:txBody>
          <a:bodyPr/>
          <a:lstStyle/>
          <a:p>
            <a:fld id="{DFC6B5A1-B79E-4921-A29B-3B7F97CD5B23}" type="slidenum">
              <a:rPr lang="en-US" smtClean="0"/>
              <a:t>‹#›</a:t>
            </a:fld>
            <a:endParaRPr lang="en-US"/>
          </a:p>
        </p:txBody>
      </p:sp>
    </p:spTree>
    <p:extLst>
      <p:ext uri="{BB962C8B-B14F-4D97-AF65-F5344CB8AC3E}">
        <p14:creationId xmlns:p14="http://schemas.microsoft.com/office/powerpoint/2010/main" val="19078396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989618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25200842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3442180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2264564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7842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419424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6736" y="1981200"/>
            <a:ext cx="2021114" cy="2775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160914" y="1866900"/>
            <a:ext cx="1882314" cy="4049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0D9F8E55-7342-52C7-69ED-C6DF8957A6BD}"/>
              </a:ext>
            </a:extLst>
          </p:cNvPr>
          <p:cNvSpPr>
            <a:spLocks noGrp="1"/>
          </p:cNvSpPr>
          <p:nvPr>
            <p:ph sz="half" idx="10"/>
          </p:nvPr>
        </p:nvSpPr>
        <p:spPr>
          <a:xfrm>
            <a:off x="4395109" y="1981200"/>
            <a:ext cx="1455057" cy="1937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C24FE8A-DF51-D110-B826-5E448A490148}"/>
              </a:ext>
            </a:extLst>
          </p:cNvPr>
          <p:cNvSpPr>
            <a:spLocks noGrp="1"/>
          </p:cNvSpPr>
          <p:nvPr>
            <p:ph sz="half" idx="11"/>
          </p:nvPr>
        </p:nvSpPr>
        <p:spPr>
          <a:xfrm>
            <a:off x="5857425" y="1981200"/>
            <a:ext cx="1429657" cy="24275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026CE2F-1C1B-298B-4E19-A4DEE4A29580}"/>
              </a:ext>
            </a:extLst>
          </p:cNvPr>
          <p:cNvSpPr>
            <a:spLocks noGrp="1"/>
          </p:cNvSpPr>
          <p:nvPr>
            <p:ph sz="half" idx="12"/>
          </p:nvPr>
        </p:nvSpPr>
        <p:spPr>
          <a:xfrm>
            <a:off x="7261682" y="1981200"/>
            <a:ext cx="1455057" cy="38208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593DC46F-46AB-E8F9-FBE4-9228F7AD73A0}"/>
              </a:ext>
            </a:extLst>
          </p:cNvPr>
          <p:cNvSpPr>
            <a:spLocks noGrp="1"/>
          </p:cNvSpPr>
          <p:nvPr>
            <p:ph sz="half" idx="13"/>
          </p:nvPr>
        </p:nvSpPr>
        <p:spPr>
          <a:xfrm>
            <a:off x="8756657" y="1981200"/>
            <a:ext cx="1429658" cy="4049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93989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728932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1551708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4008730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2166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spcBef>
                <a:spcPts val="800"/>
              </a:spcBef>
              <a:defRPr/>
            </a:pPr>
            <a:r>
              <a:rPr lang="en-US" altLang="en-US" sz="1100" b="1">
                <a:solidFill>
                  <a:schemeClr val="tx1"/>
                </a:solidFill>
                <a:latin typeface="Arial" panose="020B0604020202020204" pitchFamily="34" charset="0"/>
              </a:rPr>
              <a:t>CALIFORNIA DEPARTMENT OF EDUCATION</a:t>
            </a:r>
            <a:br>
              <a:rPr lang="en-US" altLang="en-US" sz="1100" b="1">
                <a:solidFill>
                  <a:schemeClr val="tx1"/>
                </a:solidFill>
                <a:latin typeface="Arial" panose="020B0604020202020204" pitchFamily="34" charset="0"/>
              </a:rPr>
            </a:br>
            <a:r>
              <a:rPr lang="en-US" altLang="en-US" sz="1100">
                <a:solidFill>
                  <a:schemeClr val="tx1"/>
                </a:solidFill>
                <a:latin typeface="Arial" panose="020B0604020202020204" pitchFamily="34" charset="0"/>
              </a:rPr>
              <a:t>Tony Thurmond, State Superintendent of Public Instruction</a:t>
            </a:r>
            <a:endParaRPr lang="en-US" altLang="en-US" sz="1200" b="1">
              <a:solidFill>
                <a:schemeClr val="tx1"/>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592793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34803077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510706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Tree>
    <p:extLst>
      <p:ext uri="{BB962C8B-B14F-4D97-AF65-F5344CB8AC3E}">
        <p14:creationId xmlns:p14="http://schemas.microsoft.com/office/powerpoint/2010/main" val="16439662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pPr>
                <a:defRPr/>
              </a:pPr>
              <a:t>‹#›</a:t>
            </a:fld>
            <a:endParaRPr lang="en-US"/>
          </a:p>
        </p:txBody>
      </p:sp>
    </p:spTree>
    <p:extLst>
      <p:ext uri="{BB962C8B-B14F-4D97-AF65-F5344CB8AC3E}">
        <p14:creationId xmlns:p14="http://schemas.microsoft.com/office/powerpoint/2010/main" val="15801111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854846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41902060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3190071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Tree>
    <p:extLst>
      <p:ext uri="{BB962C8B-B14F-4D97-AF65-F5344CB8AC3E}">
        <p14:creationId xmlns:p14="http://schemas.microsoft.com/office/powerpoint/2010/main" val="2146551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25574023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9641822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704020202020204" pitchFamily="34" charset="0"/>
              </a:rPr>
              <a:t>CALIFORNIA DEPARTMENT OF EDUCATION</a:t>
            </a:r>
            <a:br>
              <a:rPr lang="en-US" altLang="en-US" sz="1100" b="1">
                <a:solidFill>
                  <a:srgbClr val="000000"/>
                </a:solidFill>
                <a:latin typeface="Arial" panose="020B0704020202020204" pitchFamily="34" charset="0"/>
              </a:rPr>
            </a:br>
            <a:r>
              <a:rPr lang="en-US" altLang="en-US" sz="1100">
                <a:solidFill>
                  <a:srgbClr val="000000"/>
                </a:solidFill>
                <a:latin typeface="Arial" panose="020B0704020202020204" pitchFamily="34" charset="0"/>
              </a:rPr>
              <a:t>Tony Thurmond, State Superintendent of Public Instruction</a:t>
            </a:r>
            <a:endParaRPr lang="en-US" altLang="en-US" sz="1200" b="1">
              <a:solidFill>
                <a:srgbClr val="000000"/>
              </a:solidFill>
              <a:latin typeface="Arial" panose="020B07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956122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t>‹#›</a:t>
            </a:fld>
            <a:endParaRPr lang="en-US" altLang="en-US"/>
          </a:p>
        </p:txBody>
      </p:sp>
    </p:spTree>
    <p:extLst>
      <p:ext uri="{BB962C8B-B14F-4D97-AF65-F5344CB8AC3E}">
        <p14:creationId xmlns:p14="http://schemas.microsoft.com/office/powerpoint/2010/main" val="7902270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t>‹#›</a:t>
            </a:fld>
            <a:endParaRPr lang="en-US" altLang="en-US"/>
          </a:p>
        </p:txBody>
      </p:sp>
    </p:spTree>
    <p:extLst>
      <p:ext uri="{BB962C8B-B14F-4D97-AF65-F5344CB8AC3E}">
        <p14:creationId xmlns:p14="http://schemas.microsoft.com/office/powerpoint/2010/main" val="2288541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t>‹#›</a:t>
            </a:fld>
            <a:endParaRPr lang="en-US" altLang="en-US"/>
          </a:p>
        </p:txBody>
      </p:sp>
      <p:sp>
        <p:nvSpPr>
          <p:cNvPr id="7" name="Content Placeholder 6"/>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28325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t>‹#›</a:t>
            </a:fld>
            <a:endParaRPr lang="en-US" altLang="en-US"/>
          </a:p>
        </p:txBody>
      </p:sp>
      <p:sp>
        <p:nvSpPr>
          <p:cNvPr id="7" name="Content Placeholder 6"/>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534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t>‹#›</a:t>
            </a:fld>
            <a:endParaRPr lang="en-US">
              <a:solidFill>
                <a:srgbClr val="000000"/>
              </a:solidFill>
            </a:endParaRPr>
          </a:p>
        </p:txBody>
      </p:sp>
    </p:spTree>
    <p:extLst>
      <p:ext uri="{BB962C8B-B14F-4D97-AF65-F5344CB8AC3E}">
        <p14:creationId xmlns:p14="http://schemas.microsoft.com/office/powerpoint/2010/main" val="1419440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638435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3" name="Group 12"/>
          <p:cNvGrpSpPr>
            <a:grpSpLocks/>
          </p:cNvGrpSpPr>
          <p:nvPr userDrawn="1"/>
        </p:nvGrpSpPr>
        <p:grpSpPr bwMode="auto">
          <a:xfrm>
            <a:off x="0" y="0"/>
            <a:ext cx="12192000" cy="6858000"/>
            <a:chOff x="0" y="0"/>
            <a:chExt cx="5760" cy="4320"/>
          </a:xfrm>
        </p:grpSpPr>
        <p:sp>
          <p:nvSpPr>
            <p:cNvPr id="4" name="Rectangle 13"/>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solidFill>
                  <a:srgbClr val="000000"/>
                </a:solidFill>
              </a:endParaRPr>
            </a:p>
          </p:txBody>
        </p:sp>
        <p:sp>
          <p:nvSpPr>
            <p:cNvPr id="5" name="Rectangle 14"/>
            <p:cNvSpPr>
              <a:spLocks noChangeArrowheads="1"/>
            </p:cNvSpPr>
            <p:nvPr/>
          </p:nvSpPr>
          <p:spPr bwMode="auto">
            <a:xfrm>
              <a:off x="1248" y="1392"/>
              <a:ext cx="4512" cy="96"/>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sp>
          <p:nvSpPr>
            <p:cNvPr id="6" name="Rectangle 15"/>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7" name="Rectangle 6"/>
          <p:cNvSpPr>
            <a:spLocks noChangeArrowheads="1"/>
          </p:cNvSpPr>
          <p:nvPr userDrawn="1"/>
        </p:nvSpPr>
        <p:spPr bwMode="auto">
          <a:xfrm>
            <a:off x="2540000" y="6096000"/>
            <a:ext cx="9550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eaLnBrk="0" fontAlgn="base" hangingPunct="0">
              <a:spcBef>
                <a:spcPts val="800"/>
              </a:spcBef>
              <a:spcAft>
                <a:spcPct val="0"/>
              </a:spcAft>
              <a:defRPr/>
            </a:pPr>
            <a:r>
              <a:rPr lang="en-US" altLang="en-US" sz="1100" b="1">
                <a:solidFill>
                  <a:srgbClr val="000000"/>
                </a:solidFill>
                <a:latin typeface="Arial" panose="020B0604020202020204" pitchFamily="34" charset="0"/>
              </a:rPr>
              <a:t>CALIFORNIA DEPARTMENT OF EDUCATION</a:t>
            </a:r>
            <a:br>
              <a:rPr lang="en-US" altLang="en-US" sz="1100" b="1">
                <a:solidFill>
                  <a:srgbClr val="000000"/>
                </a:solidFill>
                <a:latin typeface="Arial" panose="020B0604020202020204" pitchFamily="34" charset="0"/>
              </a:rPr>
            </a:br>
            <a:r>
              <a:rPr lang="en-US" altLang="en-US" sz="1100">
                <a:solidFill>
                  <a:srgbClr val="000000"/>
                </a:solidFill>
                <a:latin typeface="Arial" panose="020B0604020202020204" pitchFamily="34" charset="0"/>
              </a:rPr>
              <a:t>Tony Thurmond, State Superintendent of Public Instruction</a:t>
            </a:r>
            <a:endParaRPr lang="en-US" altLang="en-US" sz="1200" b="1">
              <a:solidFill>
                <a:srgbClr val="000000"/>
              </a:solidFill>
              <a:latin typeface="Arial" panose="020B0604020202020204" pitchFamily="34" charset="0"/>
            </a:endParaRPr>
          </a:p>
        </p:txBody>
      </p:sp>
      <p:pic>
        <p:nvPicPr>
          <p:cNvPr id="8" name="Picture 18" descr="Official Seal of the California Department of Educatio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8937" y="523875"/>
            <a:ext cx="1457325" cy="145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743200" y="3086100"/>
            <a:ext cx="9144000" cy="1143000"/>
          </a:xfrm>
        </p:spPr>
        <p:txBody>
          <a:bodyPr/>
          <a:lstStyle/>
          <a:p>
            <a:r>
              <a:rPr lang="en-US"/>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509628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D6029DA4-09B0-4A2D-AA4B-CC45A202471A}" type="slidenum">
              <a:rPr lang="en-US" altLang="en-US"/>
              <a:pPr>
                <a:defRPr/>
              </a:pPr>
              <a:t>‹#›</a:t>
            </a:fld>
            <a:endParaRPr lang="en-US" altLang="en-US"/>
          </a:p>
        </p:txBody>
      </p:sp>
    </p:spTree>
    <p:extLst>
      <p:ext uri="{BB962C8B-B14F-4D97-AF65-F5344CB8AC3E}">
        <p14:creationId xmlns:p14="http://schemas.microsoft.com/office/powerpoint/2010/main" val="7335402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400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213600" y="1981200"/>
            <a:ext cx="4470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6"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F4240488-8288-431D-9FBC-061E1C8939AC}" type="slidenum">
              <a:rPr lang="en-US" altLang="en-US"/>
              <a:pPr>
                <a:defRPr/>
              </a:pPr>
              <a:t>‹#›</a:t>
            </a:fld>
            <a:endParaRPr lang="en-US" altLang="en-US"/>
          </a:p>
        </p:txBody>
      </p:sp>
    </p:spTree>
    <p:extLst>
      <p:ext uri="{BB962C8B-B14F-4D97-AF65-F5344CB8AC3E}">
        <p14:creationId xmlns:p14="http://schemas.microsoft.com/office/powerpoint/2010/main" val="20193989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3A22D-3DF5-4FEC-92C4-AA4FEBC8E7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8C9463-1196-4362-8606-2AE20350961B}"/>
              </a:ext>
            </a:extLst>
          </p:cNvPr>
          <p:cNvSpPr>
            <a:spLocks noGrp="1"/>
          </p:cNvSpPr>
          <p:nvPr>
            <p:ph type="dt" sz="half" idx="10"/>
          </p:nvPr>
        </p:nvSpPr>
        <p:spPr/>
        <p:txBody>
          <a:bodyPr/>
          <a:lstStyle/>
          <a:p>
            <a:pPr eaLnBrk="0" fontAlgn="base" hangingPunct="0">
              <a:spcBef>
                <a:spcPct val="0"/>
              </a:spcBef>
              <a:spcAft>
                <a:spcPct val="0"/>
              </a:spcAft>
              <a:defRPr/>
            </a:pPr>
            <a:endParaRPr lang="en-US" altLang="en-US"/>
          </a:p>
        </p:txBody>
      </p:sp>
      <p:sp>
        <p:nvSpPr>
          <p:cNvPr id="4" name="Footer Placeholder 3">
            <a:extLst>
              <a:ext uri="{FF2B5EF4-FFF2-40B4-BE49-F238E27FC236}">
                <a16:creationId xmlns:a16="http://schemas.microsoft.com/office/drawing/2014/main" id="{DF181D64-1EF7-49E4-B3F2-E10ADE538454}"/>
              </a:ext>
            </a:extLst>
          </p:cNvPr>
          <p:cNvSpPr>
            <a:spLocks noGrp="1"/>
          </p:cNvSpPr>
          <p:nvPr>
            <p:ph type="ftr" sz="quarter" idx="11"/>
          </p:nvPr>
        </p:nvSpPr>
        <p:spPr/>
        <p:txBody>
          <a:bodyPr/>
          <a:lstStyle/>
          <a:p>
            <a:pPr eaLnBrk="0" fontAlgn="base" hangingPunct="0">
              <a:spcBef>
                <a:spcPct val="0"/>
              </a:spcBef>
              <a:spcAft>
                <a:spcPct val="0"/>
              </a:spcAft>
              <a:defRPr/>
            </a:pPr>
            <a:endParaRPr lang="en-US" altLang="en-US"/>
          </a:p>
        </p:txBody>
      </p:sp>
      <p:sp>
        <p:nvSpPr>
          <p:cNvPr id="5" name="Slide Number Placeholder 4">
            <a:extLst>
              <a:ext uri="{FF2B5EF4-FFF2-40B4-BE49-F238E27FC236}">
                <a16:creationId xmlns:a16="http://schemas.microsoft.com/office/drawing/2014/main" id="{C57125D8-841B-469E-A798-EE6503C127C1}"/>
              </a:ext>
            </a:extLst>
          </p:cNvPr>
          <p:cNvSpPr>
            <a:spLocks noGrp="1"/>
          </p:cNvSpPr>
          <p:nvPr>
            <p:ph type="sldNum" sz="quarter" idx="12"/>
          </p:nvPr>
        </p:nvSpPr>
        <p:spPr/>
        <p:txBody>
          <a:bodyPr/>
          <a:lstStyle/>
          <a:p>
            <a:pPr eaLnBrk="0" fontAlgn="base" hangingPunct="0">
              <a:spcBef>
                <a:spcPct val="0"/>
              </a:spcBef>
              <a:spcAft>
                <a:spcPct val="0"/>
              </a:spcAft>
              <a:defRPr/>
            </a:pPr>
            <a:fld id="{845CA088-98AF-4DF2-8493-E1610DC2B74C}" type="slidenum">
              <a:rPr lang="en-US" altLang="en-US" smtClean="0"/>
              <a:pPr eaLnBrk="0" fontAlgn="base" hangingPunct="0">
                <a:spcBef>
                  <a:spcPct val="0"/>
                </a:spcBef>
                <a:spcAft>
                  <a:spcPct val="0"/>
                </a:spcAft>
                <a:defRPr/>
              </a:pPr>
              <a:t>‹#›</a:t>
            </a:fld>
            <a:endParaRPr lang="en-US" altLang="en-US"/>
          </a:p>
        </p:txBody>
      </p:sp>
      <p:sp>
        <p:nvSpPr>
          <p:cNvPr id="7" name="Content Placeholder 6">
            <a:extLst>
              <a:ext uri="{FF2B5EF4-FFF2-40B4-BE49-F238E27FC236}">
                <a16:creationId xmlns:a16="http://schemas.microsoft.com/office/drawing/2014/main" id="{8156AD05-2D6E-4D5A-BFB0-7CA0F5FDC913}"/>
              </a:ext>
            </a:extLst>
          </p:cNvPr>
          <p:cNvSpPr>
            <a:spLocks noGrp="1"/>
          </p:cNvSpPr>
          <p:nvPr>
            <p:ph sz="quarter" idx="13"/>
          </p:nvPr>
        </p:nvSpPr>
        <p:spPr>
          <a:xfrm>
            <a:off x="2610036" y="1846555"/>
            <a:ext cx="2867486" cy="42879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4599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fontAlgn="auto" hangingPunct="1">
              <a:spcBef>
                <a:spcPts val="0"/>
              </a:spcBef>
              <a:spcAft>
                <a:spcPts val="0"/>
              </a:spcAft>
              <a:defRPr/>
            </a:lvl1pPr>
          </a:lstStyle>
          <a:p>
            <a:pPr>
              <a:defRPr/>
            </a:pPr>
            <a:endParaRPr lang="en-US" altLang="en-US"/>
          </a:p>
        </p:txBody>
      </p:sp>
      <p:sp>
        <p:nvSpPr>
          <p:cNvPr id="4" name="Rectangle 5"/>
          <p:cNvSpPr>
            <a:spLocks noGrp="1" noChangeArrowheads="1"/>
          </p:cNvSpPr>
          <p:nvPr>
            <p:ph type="ftr" sz="quarter" idx="11"/>
          </p:nvPr>
        </p:nvSpPr>
        <p:spPr/>
        <p:txBody>
          <a:bodyPr/>
          <a:lstStyle>
            <a:lvl1pPr eaLnBrk="1" fontAlgn="auto" hangingPunct="1">
              <a:spcBef>
                <a:spcPts val="0"/>
              </a:spcBef>
              <a:spcAft>
                <a:spcPts val="0"/>
              </a:spcAft>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eaLnBrk="1" fontAlgn="auto" hangingPunct="1">
              <a:spcBef>
                <a:spcPts val="0"/>
              </a:spcBef>
              <a:spcAft>
                <a:spcPts val="0"/>
              </a:spcAft>
              <a:defRPr/>
            </a:lvl1pPr>
          </a:lstStyle>
          <a:p>
            <a:pPr>
              <a:defRPr/>
            </a:pPr>
            <a:fld id="{3FDE3ABF-8AC6-4BCD-B555-3DAB003AA8A5}" type="slidenum">
              <a:rPr lang="en-US" altLang="en-US"/>
              <a:pPr>
                <a:defRPr/>
              </a:pPr>
              <a:t>‹#›</a:t>
            </a:fld>
            <a:endParaRPr lang="en-US" altLang="en-US"/>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4313238" cy="1974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46351" y="52661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546351" y="3394220"/>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eaLnBrk="1" fontAlgn="auto" hangingPunct="1">
              <a:spcBef>
                <a:spcPts val="0"/>
              </a:spcBef>
              <a:spcAft>
                <a:spcPts val="0"/>
              </a:spcAft>
              <a:defRPr smtClean="0">
                <a:solidFill>
                  <a:schemeClr val="tx1"/>
                </a:solidFill>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eaLnBrk="1" fontAlgn="auto" hangingPunct="1">
              <a:spcBef>
                <a:spcPts val="0"/>
              </a:spcBef>
              <a:spcAft>
                <a:spcPts val="0"/>
              </a:spcAft>
              <a:defRPr>
                <a:solidFill>
                  <a:schemeClr val="tx1"/>
                </a:solidFill>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eaLnBrk="1" fontAlgn="auto" hangingPunct="1">
              <a:spcBef>
                <a:spcPts val="0"/>
              </a:spcBef>
              <a:spcAft>
                <a:spcPts val="0"/>
              </a:spcAft>
              <a:defRPr smtClean="0">
                <a:solidFill>
                  <a:schemeClr val="tx1"/>
                </a:solidFill>
              </a:defRPr>
            </a:lvl1pPr>
          </a:lstStyle>
          <a:p>
            <a:pPr>
              <a:defRPr/>
            </a:pPr>
            <a:fld id="{8455F1E9-99A2-42DA-AF8F-C71A50B880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0500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val="3042671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869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9837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6934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a:extLst>
              <a:ext uri="{FF2B5EF4-FFF2-40B4-BE49-F238E27FC236}">
                <a16:creationId xmlns:a16="http://schemas.microsoft.com/office/drawing/2014/main" id="{951DABBF-FFFE-4E2C-882C-508AE4B8EF32}"/>
              </a:ext>
            </a:extLst>
          </p:cNvPr>
          <p:cNvSpPr>
            <a:spLocks noGrp="1"/>
          </p:cNvSpPr>
          <p:nvPr>
            <p:ph sz="quarter" idx="13"/>
          </p:nvPr>
        </p:nvSpPr>
        <p:spPr>
          <a:xfrm>
            <a:off x="2540000" y="1944688"/>
            <a:ext cx="9150350" cy="1366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7C82A7D6-E553-4026-8AA4-375FBD580189}"/>
              </a:ext>
            </a:extLst>
          </p:cNvPr>
          <p:cNvSpPr>
            <a:spLocks noGrp="1"/>
          </p:cNvSpPr>
          <p:nvPr>
            <p:ph sz="quarter" idx="14"/>
          </p:nvPr>
        </p:nvSpPr>
        <p:spPr>
          <a:xfrm>
            <a:off x="2540000" y="3578225"/>
            <a:ext cx="4313238" cy="200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EC4261BE-F853-4886-91F6-E758B5DE5D58}"/>
              </a:ext>
            </a:extLst>
          </p:cNvPr>
          <p:cNvSpPr>
            <a:spLocks noGrp="1"/>
          </p:cNvSpPr>
          <p:nvPr>
            <p:ph sz="quarter" idx="15"/>
          </p:nvPr>
        </p:nvSpPr>
        <p:spPr>
          <a:xfrm>
            <a:off x="7394575" y="35782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1FE7C64F-1197-E8B1-2BEA-B09EB38B2403}"/>
              </a:ext>
            </a:extLst>
          </p:cNvPr>
          <p:cNvSpPr>
            <a:spLocks noGrp="1"/>
          </p:cNvSpPr>
          <p:nvPr>
            <p:ph sz="quarter" idx="16"/>
          </p:nvPr>
        </p:nvSpPr>
        <p:spPr>
          <a:xfrm>
            <a:off x="9726650" y="3641725"/>
            <a:ext cx="2060575" cy="187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1359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7" Type="http://schemas.openxmlformats.org/officeDocument/2006/relationships/image" Target="../media/image2.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image" Target="../media/image1.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2.jpeg"/><Relationship Id="rId4" Type="http://schemas.openxmlformats.org/officeDocument/2006/relationships/slideLayout" Target="../slideLayouts/slideLayout48.xml"/><Relationship Id="rId9"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10" Type="http://schemas.openxmlformats.org/officeDocument/2006/relationships/image" Target="../media/image2.jpeg"/><Relationship Id="rId4" Type="http://schemas.openxmlformats.org/officeDocument/2006/relationships/slideLayout" Target="../slideLayouts/slideLayout5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6" r:id="rId4"/>
    <p:sldLayoutId id="2147483714" r:id="rId5"/>
    <p:sldLayoutId id="2147483664" r:id="rId6"/>
    <p:sldLayoutId id="2147483712" r:id="rId7"/>
    <p:sldLayoutId id="2147483667" r:id="rId8"/>
    <p:sldLayoutId id="2147483713" r:id="rId9"/>
    <p:sldLayoutId id="2147483665" r:id="rId10"/>
    <p:sldLayoutId id="2147483666" r:id="rId11"/>
    <p:sldLayoutId id="2147483728" r:id="rId12"/>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606FBB-31CF-65D7-C754-0C54F83C37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8F99C9-44A7-3E3F-2054-D7181A4CB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FEBADB-D1BB-5171-6950-DDA088446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7F999E05-97D2-3321-24DE-910A9819E8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B48B154-5CA0-24CD-6FB1-C939D0FE6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FC6B5A1-B79E-4921-A29B-3B7F97CD5B23}" type="slidenum">
              <a:rPr lang="en-US" smtClean="0"/>
              <a:t>‹#›</a:t>
            </a:fld>
            <a:endParaRPr lang="en-US"/>
          </a:p>
        </p:txBody>
      </p:sp>
    </p:spTree>
    <p:extLst>
      <p:ext uri="{BB962C8B-B14F-4D97-AF65-F5344CB8AC3E}">
        <p14:creationId xmlns:p14="http://schemas.microsoft.com/office/powerpoint/2010/main" val="137524223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44007968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703" r:id="rId6"/>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39439336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9" r:id="rId4"/>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845CA088-98AF-4DF2-8493-E1610DC2B74C}" type="slidenum">
              <a:rPr lang="en-US" altLang="en-US"/>
              <a:pPr>
                <a:defRPr/>
              </a:pPr>
              <a:t>‹#›</a:t>
            </a:fld>
            <a:endParaRPr lang="en-US" altLang="en-US"/>
          </a:p>
        </p:txBody>
      </p:sp>
      <p:pic>
        <p:nvPicPr>
          <p:cNvPr id="1032" name="Picture 11" descr="Official Seal of the California Department of Education"/>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eaLnBrk="1" fontAlgn="auto" hangingPunct="1">
              <a:spcBef>
                <a:spcPts val="0"/>
              </a:spcBef>
              <a:spcAft>
                <a:spcPts val="0"/>
              </a:spcAft>
              <a:defRPr/>
            </a:pPr>
            <a:r>
              <a:rPr lang="en-US" altLang="en-US" sz="1200" b="1">
                <a:solidFill>
                  <a:schemeClr val="bg1"/>
                </a:solidFill>
                <a:latin typeface="Arial" panose="020B0604020202020204" pitchFamily="34" charset="0"/>
              </a:rPr>
              <a:t>TONY</a:t>
            </a:r>
            <a:r>
              <a:rPr lang="en-US" altLang="en-US" sz="1200" b="1" baseline="0">
                <a:solidFill>
                  <a:schemeClr val="bg1"/>
                </a:solidFill>
                <a:latin typeface="Arial" panose="020B0604020202020204" pitchFamily="34" charset="0"/>
              </a:rPr>
              <a:t> THURMOND</a:t>
            </a:r>
            <a:br>
              <a:rPr lang="en-US" altLang="en-US" sz="1000" b="1">
                <a:solidFill>
                  <a:schemeClr val="bg1"/>
                </a:solidFill>
                <a:latin typeface="Arial" panose="020B0604020202020204" pitchFamily="34" charset="0"/>
              </a:rPr>
            </a:br>
            <a:r>
              <a:rPr lang="en-US" altLang="en-US" sz="1000">
                <a:solidFill>
                  <a:schemeClr val="bg1"/>
                </a:solidFill>
                <a:latin typeface="Arial" panose="020B0604020202020204" pitchFamily="34" charset="0"/>
              </a:rPr>
              <a:t>State Superintendent </a:t>
            </a:r>
            <a:br>
              <a:rPr lang="en-US" altLang="en-US" sz="1000">
                <a:solidFill>
                  <a:schemeClr val="bg1"/>
                </a:solidFill>
                <a:latin typeface="Arial" panose="020B0604020202020204" pitchFamily="34" charset="0"/>
              </a:rPr>
            </a:br>
            <a:r>
              <a:rPr lang="en-US" altLang="en-US" sz="1000">
                <a:solidFill>
                  <a:schemeClr val="bg1"/>
                </a:solidFill>
                <a:latin typeface="Arial" panose="020B0604020202020204" pitchFamily="34" charset="0"/>
              </a:rPr>
              <a:t>of Public Instruction</a:t>
            </a:r>
            <a:endParaRPr lang="en-US" altLang="en-US" sz="1000">
              <a:solidFill>
                <a:schemeClr val="bg1"/>
              </a:solidFill>
            </a:endParaRPr>
          </a:p>
        </p:txBody>
      </p:sp>
      <p:pic>
        <p:nvPicPr>
          <p:cNvPr id="2" name="Picture 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187621188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21588601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704020202020204" pitchFamily="34" charset="0"/>
                </a:defRPr>
              </a:lvl1pPr>
              <a:lvl2pPr marL="742950" indent="-285750">
                <a:defRPr sz="1300">
                  <a:solidFill>
                    <a:srgbClr val="000054"/>
                  </a:solidFill>
                  <a:latin typeface="Arial" panose="020B0704020202020204" pitchFamily="34" charset="0"/>
                </a:defRPr>
              </a:lvl2pPr>
              <a:lvl3pPr marL="1143000" indent="-228600">
                <a:defRPr sz="1300">
                  <a:solidFill>
                    <a:srgbClr val="000054"/>
                  </a:solidFill>
                  <a:latin typeface="Arial" panose="020B0704020202020204" pitchFamily="34" charset="0"/>
                </a:defRPr>
              </a:lvl3pPr>
              <a:lvl4pPr marL="1600200" indent="-228600">
                <a:defRPr sz="1300">
                  <a:solidFill>
                    <a:srgbClr val="000054"/>
                  </a:solidFill>
                  <a:latin typeface="Arial" panose="020B0704020202020204" pitchFamily="34" charset="0"/>
                </a:defRPr>
              </a:lvl4pPr>
              <a:lvl5pPr marL="2057400" indent="-228600">
                <a:defRPr sz="1300">
                  <a:solidFill>
                    <a:srgbClr val="000054"/>
                  </a:solidFill>
                  <a:latin typeface="Arial" panose="020B0704020202020204" pitchFamily="34" charset="0"/>
                </a:defRPr>
              </a:lvl5pPr>
              <a:lvl6pPr marL="2514600" indent="-228600" eaLnBrk="0" fontAlgn="base" hangingPunct="0">
                <a:spcBef>
                  <a:spcPct val="0"/>
                </a:spcBef>
                <a:spcAft>
                  <a:spcPct val="0"/>
                </a:spcAft>
                <a:defRPr sz="1300">
                  <a:solidFill>
                    <a:srgbClr val="000054"/>
                  </a:solidFill>
                  <a:latin typeface="Arial" panose="020B0704020202020204" pitchFamily="34" charset="0"/>
                </a:defRPr>
              </a:lvl6pPr>
              <a:lvl7pPr marL="2971800" indent="-228600" eaLnBrk="0" fontAlgn="base" hangingPunct="0">
                <a:spcBef>
                  <a:spcPct val="0"/>
                </a:spcBef>
                <a:spcAft>
                  <a:spcPct val="0"/>
                </a:spcAft>
                <a:defRPr sz="1300">
                  <a:solidFill>
                    <a:srgbClr val="000054"/>
                  </a:solidFill>
                  <a:latin typeface="Arial" panose="020B0704020202020204" pitchFamily="34" charset="0"/>
                </a:defRPr>
              </a:lvl7pPr>
              <a:lvl8pPr marL="3429000" indent="-228600" eaLnBrk="0" fontAlgn="base" hangingPunct="0">
                <a:spcBef>
                  <a:spcPct val="0"/>
                </a:spcBef>
                <a:spcAft>
                  <a:spcPct val="0"/>
                </a:spcAft>
                <a:defRPr sz="1300">
                  <a:solidFill>
                    <a:srgbClr val="000054"/>
                  </a:solidFill>
                  <a:latin typeface="Arial" panose="020B0704020202020204" pitchFamily="34" charset="0"/>
                </a:defRPr>
              </a:lvl8pPr>
              <a:lvl9pPr marL="3886200" indent="-228600" eaLnBrk="0" fontAlgn="base" hangingPunct="0">
                <a:spcBef>
                  <a:spcPct val="0"/>
                </a:spcBef>
                <a:spcAft>
                  <a:spcPct val="0"/>
                </a:spcAft>
                <a:defRPr sz="1300">
                  <a:solidFill>
                    <a:srgbClr val="000054"/>
                  </a:solidFill>
                  <a:latin typeface="Arial" panose="020B07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0000500000000020000" pitchFamily="18" charset="0"/>
              </a:defRPr>
            </a:lvl1pPr>
            <a:lvl2pPr>
              <a:defRPr sz="2400">
                <a:solidFill>
                  <a:schemeClr val="tx1"/>
                </a:solidFill>
                <a:latin typeface="Times" panose="00000500000000020000" pitchFamily="18" charset="0"/>
              </a:defRPr>
            </a:lvl2pPr>
            <a:lvl3pPr>
              <a:defRPr sz="2400">
                <a:solidFill>
                  <a:schemeClr val="tx1"/>
                </a:solidFill>
                <a:latin typeface="Times" panose="00000500000000020000" pitchFamily="18" charset="0"/>
              </a:defRPr>
            </a:lvl3pPr>
            <a:lvl4pPr>
              <a:defRPr sz="2400">
                <a:solidFill>
                  <a:schemeClr val="tx1"/>
                </a:solidFill>
                <a:latin typeface="Times" panose="00000500000000020000" pitchFamily="18" charset="0"/>
              </a:defRPr>
            </a:lvl4pPr>
            <a:lvl5pPr>
              <a:defRPr sz="2400">
                <a:solidFill>
                  <a:schemeClr val="tx1"/>
                </a:solidFill>
                <a:latin typeface="Times" panose="00000500000000020000" pitchFamily="18" charset="0"/>
              </a:defRPr>
            </a:lvl5pPr>
            <a:lvl6pPr marL="457200" eaLnBrk="0" fontAlgn="base" hangingPunct="0">
              <a:spcBef>
                <a:spcPct val="0"/>
              </a:spcBef>
              <a:spcAft>
                <a:spcPct val="0"/>
              </a:spcAft>
              <a:defRPr sz="2400">
                <a:solidFill>
                  <a:schemeClr val="tx1"/>
                </a:solidFill>
                <a:latin typeface="Times" panose="00000500000000020000" pitchFamily="18" charset="0"/>
              </a:defRPr>
            </a:lvl6pPr>
            <a:lvl7pPr marL="914400" eaLnBrk="0" fontAlgn="base" hangingPunct="0">
              <a:spcBef>
                <a:spcPct val="0"/>
              </a:spcBef>
              <a:spcAft>
                <a:spcPct val="0"/>
              </a:spcAft>
              <a:defRPr sz="2400">
                <a:solidFill>
                  <a:schemeClr val="tx1"/>
                </a:solidFill>
                <a:latin typeface="Times" panose="00000500000000020000" pitchFamily="18" charset="0"/>
              </a:defRPr>
            </a:lvl7pPr>
            <a:lvl8pPr marL="1371600" eaLnBrk="0" fontAlgn="base" hangingPunct="0">
              <a:spcBef>
                <a:spcPct val="0"/>
              </a:spcBef>
              <a:spcAft>
                <a:spcPct val="0"/>
              </a:spcAft>
              <a:defRPr sz="2400">
                <a:solidFill>
                  <a:schemeClr val="tx1"/>
                </a:solidFill>
                <a:latin typeface="Times" panose="00000500000000020000" pitchFamily="18" charset="0"/>
              </a:defRPr>
            </a:lvl8pPr>
            <a:lvl9pPr marL="1828800" eaLnBrk="0" fontAlgn="base" hangingPunct="0">
              <a:spcBef>
                <a:spcPct val="0"/>
              </a:spcBef>
              <a:spcAft>
                <a:spcPct val="0"/>
              </a:spcAft>
              <a:defRPr sz="2400">
                <a:solidFill>
                  <a:schemeClr val="tx1"/>
                </a:solidFill>
                <a:latin typeface="Times" panose="00000500000000020000" pitchFamily="18" charset="0"/>
              </a:defRPr>
            </a:lvl9pPr>
          </a:lstStyle>
          <a:p>
            <a:pPr algn="ctr">
              <a:defRPr/>
            </a:pPr>
            <a:r>
              <a:rPr lang="en-US" altLang="en-US" sz="1200" b="1">
                <a:solidFill>
                  <a:srgbClr val="FFFFFF"/>
                </a:solidFill>
                <a:latin typeface="Arial" panose="020B0704020202020204" pitchFamily="34" charset="0"/>
              </a:rPr>
              <a:t>TONY THURMOND</a:t>
            </a:r>
            <a:br>
              <a:rPr lang="en-US" altLang="en-US" sz="1000" b="1">
                <a:solidFill>
                  <a:srgbClr val="FFFFFF"/>
                </a:solidFill>
                <a:latin typeface="Arial" panose="020B0704020202020204" pitchFamily="34" charset="0"/>
              </a:rPr>
            </a:br>
            <a:r>
              <a:rPr lang="en-US" altLang="en-US" sz="1000">
                <a:solidFill>
                  <a:srgbClr val="FFFFFF"/>
                </a:solidFill>
                <a:latin typeface="Arial" panose="020B0704020202020204" pitchFamily="34" charset="0"/>
              </a:rPr>
              <a:t>State Superintendent </a:t>
            </a:r>
            <a:br>
              <a:rPr lang="en-US" altLang="en-US" sz="1000">
                <a:solidFill>
                  <a:srgbClr val="FFFFFF"/>
                </a:solidFill>
                <a:latin typeface="Arial" panose="020B0704020202020204" pitchFamily="34" charset="0"/>
              </a:rPr>
            </a:br>
            <a:r>
              <a:rPr lang="en-US" altLang="en-US" sz="1000">
                <a:solidFill>
                  <a:srgbClr val="FFFFFF"/>
                </a:solidFill>
                <a:latin typeface="Arial" panose="020B07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211201469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704020202020204" pitchFamily="34" charset="0"/>
        </a:defRPr>
      </a:lvl2pPr>
      <a:lvl3pPr algn="ctr" rtl="0" eaLnBrk="0" fontAlgn="base" hangingPunct="0">
        <a:spcBef>
          <a:spcPct val="0"/>
        </a:spcBef>
        <a:spcAft>
          <a:spcPct val="0"/>
        </a:spcAft>
        <a:defRPr sz="4400">
          <a:solidFill>
            <a:schemeClr val="tx2"/>
          </a:solidFill>
          <a:latin typeface="Arial" panose="020B0704020202020204" pitchFamily="34" charset="0"/>
        </a:defRPr>
      </a:lvl3pPr>
      <a:lvl4pPr algn="ctr" rtl="0" eaLnBrk="0" fontAlgn="base" hangingPunct="0">
        <a:spcBef>
          <a:spcPct val="0"/>
        </a:spcBef>
        <a:spcAft>
          <a:spcPct val="0"/>
        </a:spcAft>
        <a:defRPr sz="4400">
          <a:solidFill>
            <a:schemeClr val="tx2"/>
          </a:solidFill>
          <a:latin typeface="Arial" panose="020B0704020202020204" pitchFamily="34" charset="0"/>
        </a:defRPr>
      </a:lvl4pPr>
      <a:lvl5pPr algn="ctr" rtl="0" eaLnBrk="0" fontAlgn="base" hangingPunct="0">
        <a:spcBef>
          <a:spcPct val="0"/>
        </a:spcBef>
        <a:spcAft>
          <a:spcPct val="0"/>
        </a:spcAft>
        <a:defRPr sz="4400">
          <a:solidFill>
            <a:schemeClr val="tx2"/>
          </a:solidFill>
          <a:latin typeface="Arial" panose="020B0704020202020204" pitchFamily="34" charset="0"/>
        </a:defRPr>
      </a:lvl5pPr>
      <a:lvl6pPr marL="457200" algn="ctr" rtl="0" eaLnBrk="0" fontAlgn="base" hangingPunct="0">
        <a:spcBef>
          <a:spcPct val="0"/>
        </a:spcBef>
        <a:spcAft>
          <a:spcPct val="0"/>
        </a:spcAft>
        <a:defRPr sz="4400">
          <a:solidFill>
            <a:schemeClr val="tx2"/>
          </a:solidFill>
          <a:latin typeface="Arial" panose="020B0704020202020204" pitchFamily="34" charset="0"/>
        </a:defRPr>
      </a:lvl6pPr>
      <a:lvl7pPr marL="914400" algn="ctr" rtl="0" eaLnBrk="0" fontAlgn="base" hangingPunct="0">
        <a:spcBef>
          <a:spcPct val="0"/>
        </a:spcBef>
        <a:spcAft>
          <a:spcPct val="0"/>
        </a:spcAft>
        <a:defRPr sz="4400">
          <a:solidFill>
            <a:schemeClr val="tx2"/>
          </a:solidFill>
          <a:latin typeface="Arial" panose="020B0704020202020204" pitchFamily="34" charset="0"/>
        </a:defRPr>
      </a:lvl7pPr>
      <a:lvl8pPr marL="1371600" algn="ctr" rtl="0" eaLnBrk="0" fontAlgn="base" hangingPunct="0">
        <a:spcBef>
          <a:spcPct val="0"/>
        </a:spcBef>
        <a:spcAft>
          <a:spcPct val="0"/>
        </a:spcAft>
        <a:defRPr sz="4400">
          <a:solidFill>
            <a:schemeClr val="tx2"/>
          </a:solidFill>
          <a:latin typeface="Arial" panose="020B0704020202020204" pitchFamily="34" charset="0"/>
        </a:defRPr>
      </a:lvl8pPr>
      <a:lvl9pPr marL="1828800" algn="ctr" rtl="0" eaLnBrk="0" fontAlgn="base" hangingPunct="0">
        <a:spcBef>
          <a:spcPct val="0"/>
        </a:spcBef>
        <a:spcAft>
          <a:spcPct val="0"/>
        </a:spcAft>
        <a:defRPr sz="4400">
          <a:solidFill>
            <a:schemeClr val="tx2"/>
          </a:solidFill>
          <a:latin typeface="Arial" panose="020B07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ED7D31"/>
        </a:solidFill>
        <a:effectLst/>
      </p:bgPr>
    </p:bg>
    <p:spTree>
      <p:nvGrpSpPr>
        <p:cNvPr id="1" name=""/>
        <p:cNvGrpSpPr/>
        <p:nvPr/>
      </p:nvGrpSpPr>
      <p:grpSpPr>
        <a:xfrm>
          <a:off x="0" y="0"/>
          <a:ext cx="0" cy="0"/>
          <a:chOff x="0" y="0"/>
          <a:chExt cx="0" cy="0"/>
        </a:xfrm>
      </p:grpSpPr>
      <p:grpSp>
        <p:nvGrpSpPr>
          <p:cNvPr id="1026" name="Group 7"/>
          <p:cNvGrpSpPr>
            <a:grpSpLocks/>
          </p:cNvGrpSpPr>
          <p:nvPr userDrawn="1"/>
        </p:nvGrpSpPr>
        <p:grpSpPr bwMode="auto">
          <a:xfrm>
            <a:off x="0" y="0"/>
            <a:ext cx="12192000" cy="6858000"/>
            <a:chOff x="0" y="0"/>
            <a:chExt cx="5760" cy="4320"/>
          </a:xfrm>
        </p:grpSpPr>
        <p:sp>
          <p:nvSpPr>
            <p:cNvPr id="1033" name="Rectangle 8"/>
            <p:cNvSpPr>
              <a:spLocks noChangeArrowheads="1"/>
            </p:cNvSpPr>
            <p:nvPr/>
          </p:nvSpPr>
          <p:spPr bwMode="auto">
            <a:xfrm>
              <a:off x="0" y="0"/>
              <a:ext cx="5760" cy="432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algn="ctr" eaLnBrk="0" fontAlgn="base" hangingPunct="0">
                <a:spcBef>
                  <a:spcPct val="0"/>
                </a:spcBef>
                <a:spcAft>
                  <a:spcPct val="0"/>
                </a:spcAft>
                <a:defRPr/>
              </a:pPr>
              <a:endParaRPr lang="en-US" altLang="en-US"/>
            </a:p>
          </p:txBody>
        </p:sp>
        <p:sp>
          <p:nvSpPr>
            <p:cNvPr id="1034" name="Rectangle 9"/>
            <p:cNvSpPr>
              <a:spLocks noChangeArrowheads="1"/>
            </p:cNvSpPr>
            <p:nvPr/>
          </p:nvSpPr>
          <p:spPr bwMode="auto">
            <a:xfrm>
              <a:off x="0" y="0"/>
              <a:ext cx="1056" cy="432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107763" dir="2700000" algn="ctr" rotWithShape="0">
                      <a:srgbClr val="808080">
                        <a:alpha val="50000"/>
                      </a:srgbClr>
                    </a:outerShdw>
                  </a:effectLst>
                </a14:hiddenEffects>
              </a:ext>
            </a:extLst>
          </p:spPr>
          <p:txBody>
            <a:bodyPr wrap="none" anchor="ctr"/>
            <a:lstStyle>
              <a:lvl1pPr>
                <a:defRPr sz="1300">
                  <a:solidFill>
                    <a:srgbClr val="000054"/>
                  </a:solidFill>
                  <a:latin typeface="Arial" panose="020B0604020202020204" pitchFamily="34" charset="0"/>
                </a:defRPr>
              </a:lvl1pPr>
              <a:lvl2pPr marL="742950" indent="-285750">
                <a:defRPr sz="1300">
                  <a:solidFill>
                    <a:srgbClr val="000054"/>
                  </a:solidFill>
                  <a:latin typeface="Arial" panose="020B0604020202020204" pitchFamily="34" charset="0"/>
                </a:defRPr>
              </a:lvl2pPr>
              <a:lvl3pPr marL="1143000" indent="-228600">
                <a:defRPr sz="1300">
                  <a:solidFill>
                    <a:srgbClr val="000054"/>
                  </a:solidFill>
                  <a:latin typeface="Arial" panose="020B0604020202020204" pitchFamily="34" charset="0"/>
                </a:defRPr>
              </a:lvl3pPr>
              <a:lvl4pPr marL="1600200" indent="-228600">
                <a:defRPr sz="1300">
                  <a:solidFill>
                    <a:srgbClr val="000054"/>
                  </a:solidFill>
                  <a:latin typeface="Arial" panose="020B0604020202020204" pitchFamily="34" charset="0"/>
                </a:defRPr>
              </a:lvl4pPr>
              <a:lvl5pPr marL="2057400" indent="-228600">
                <a:defRPr sz="1300">
                  <a:solidFill>
                    <a:srgbClr val="000054"/>
                  </a:solidFill>
                  <a:latin typeface="Arial" panose="020B0604020202020204" pitchFamily="34" charset="0"/>
                </a:defRPr>
              </a:lvl5pPr>
              <a:lvl6pPr marL="2514600" indent="-228600" eaLnBrk="0" fontAlgn="base" hangingPunct="0">
                <a:spcBef>
                  <a:spcPct val="0"/>
                </a:spcBef>
                <a:spcAft>
                  <a:spcPct val="0"/>
                </a:spcAft>
                <a:defRPr sz="1300">
                  <a:solidFill>
                    <a:srgbClr val="000054"/>
                  </a:solidFill>
                  <a:latin typeface="Arial" panose="020B0604020202020204" pitchFamily="34" charset="0"/>
                </a:defRPr>
              </a:lvl6pPr>
              <a:lvl7pPr marL="2971800" indent="-228600" eaLnBrk="0" fontAlgn="base" hangingPunct="0">
                <a:spcBef>
                  <a:spcPct val="0"/>
                </a:spcBef>
                <a:spcAft>
                  <a:spcPct val="0"/>
                </a:spcAft>
                <a:defRPr sz="1300">
                  <a:solidFill>
                    <a:srgbClr val="000054"/>
                  </a:solidFill>
                  <a:latin typeface="Arial" panose="020B0604020202020204" pitchFamily="34" charset="0"/>
                </a:defRPr>
              </a:lvl7pPr>
              <a:lvl8pPr marL="3429000" indent="-228600" eaLnBrk="0" fontAlgn="base" hangingPunct="0">
                <a:spcBef>
                  <a:spcPct val="0"/>
                </a:spcBef>
                <a:spcAft>
                  <a:spcPct val="0"/>
                </a:spcAft>
                <a:defRPr sz="1300">
                  <a:solidFill>
                    <a:srgbClr val="000054"/>
                  </a:solidFill>
                  <a:latin typeface="Arial" panose="020B0604020202020204" pitchFamily="34" charset="0"/>
                </a:defRPr>
              </a:lvl8pPr>
              <a:lvl9pPr marL="3886200" indent="-228600" eaLnBrk="0" fontAlgn="base" hangingPunct="0">
                <a:spcBef>
                  <a:spcPct val="0"/>
                </a:spcBef>
                <a:spcAft>
                  <a:spcPct val="0"/>
                </a:spcAft>
                <a:defRPr sz="1300">
                  <a:solidFill>
                    <a:srgbClr val="000054"/>
                  </a:solidFill>
                  <a:latin typeface="Arial" panose="020B0604020202020204" pitchFamily="34" charset="0"/>
                </a:defRPr>
              </a:lvl9pPr>
            </a:lstStyle>
            <a:p>
              <a:pPr eaLnBrk="0" fontAlgn="base" hangingPunct="0">
                <a:spcBef>
                  <a:spcPct val="0"/>
                </a:spcBef>
                <a:spcAft>
                  <a:spcPct val="0"/>
                </a:spcAft>
                <a:defRPr/>
              </a:pPr>
              <a:endParaRPr lang="en-US" altLang="en-US"/>
            </a:p>
          </p:txBody>
        </p:sp>
      </p:grpSp>
      <p:sp>
        <p:nvSpPr>
          <p:cNvPr id="1027" name="Rectangle 2"/>
          <p:cNvSpPr>
            <a:spLocks noGrp="1" noChangeArrowheads="1"/>
          </p:cNvSpPr>
          <p:nvPr>
            <p:ph type="title"/>
          </p:nvPr>
        </p:nvSpPr>
        <p:spPr bwMode="auto">
          <a:xfrm>
            <a:off x="2540000" y="60960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2540000" y="19812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Rectangle 4"/>
          <p:cNvSpPr>
            <a:spLocks noGrp="1" noChangeArrowheads="1"/>
          </p:cNvSpPr>
          <p:nvPr>
            <p:ph type="dt" sz="half" idx="2"/>
          </p:nvPr>
        </p:nvSpPr>
        <p:spPr bwMode="auto">
          <a:xfrm>
            <a:off x="2540000" y="6254750"/>
            <a:ext cx="2235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4" name="Rectangle 5"/>
          <p:cNvSpPr>
            <a:spLocks noGrp="1" noChangeArrowheads="1"/>
          </p:cNvSpPr>
          <p:nvPr>
            <p:ph type="ftr" sz="quarter" idx="3"/>
          </p:nvPr>
        </p:nvSpPr>
        <p:spPr bwMode="auto">
          <a:xfrm>
            <a:off x="5075238" y="6254750"/>
            <a:ext cx="4068762"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eaLnBrk="0" fontAlgn="base" hangingPunct="0">
              <a:spcBef>
                <a:spcPct val="0"/>
              </a:spcBef>
              <a:spcAft>
                <a:spcPct val="0"/>
              </a:spcAft>
              <a:defRPr/>
            </a:pPr>
            <a:endParaRPr lang="en-US" altLang="en-US"/>
          </a:p>
        </p:txBody>
      </p:sp>
      <p:sp>
        <p:nvSpPr>
          <p:cNvPr id="1030" name="Rectangle 6"/>
          <p:cNvSpPr>
            <a:spLocks noGrp="1" noChangeArrowheads="1"/>
          </p:cNvSpPr>
          <p:nvPr>
            <p:ph type="sldNum" sz="quarter" idx="4"/>
          </p:nvPr>
        </p:nvSpPr>
        <p:spPr bwMode="auto">
          <a:xfrm>
            <a:off x="9455150" y="6248400"/>
            <a:ext cx="2235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eaLnBrk="0" fontAlgn="base" hangingPunct="0">
              <a:spcBef>
                <a:spcPct val="0"/>
              </a:spcBef>
              <a:spcAft>
                <a:spcPct val="0"/>
              </a:spcAft>
              <a:defRPr/>
            </a:pPr>
            <a:fld id="{845CA088-98AF-4DF2-8493-E1610DC2B74C}" type="slidenum">
              <a:rPr lang="en-US" altLang="en-US"/>
              <a:pPr eaLnBrk="0" fontAlgn="base" hangingPunct="0">
                <a:spcBef>
                  <a:spcPct val="0"/>
                </a:spcBef>
                <a:spcAft>
                  <a:spcPct val="0"/>
                </a:spcAft>
                <a:defRPr/>
              </a:pPr>
              <a:t>‹#›</a:t>
            </a:fld>
            <a:endParaRPr lang="en-US" altLang="en-US"/>
          </a:p>
        </p:txBody>
      </p:sp>
      <p:pic>
        <p:nvPicPr>
          <p:cNvPr id="1032" name="Picture 11" descr="Official Seal of the California Department of Education"/>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390525" y="454025"/>
            <a:ext cx="1454150" cy="145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Rectangle 11"/>
          <p:cNvSpPr>
            <a:spLocks noChangeArrowheads="1"/>
          </p:cNvSpPr>
          <p:nvPr userDrawn="1"/>
        </p:nvSpPr>
        <p:spPr bwMode="auto">
          <a:xfrm>
            <a:off x="266700" y="1909746"/>
            <a:ext cx="1701800" cy="695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defRPr>
            </a:lvl1pPr>
            <a:lvl2pPr>
              <a:defRPr sz="2400">
                <a:solidFill>
                  <a:schemeClr val="tx1"/>
                </a:solidFill>
                <a:latin typeface="Times" panose="02020603050405020304" pitchFamily="18" charset="0"/>
              </a:defRPr>
            </a:lvl2pPr>
            <a:lvl3pPr>
              <a:defRPr sz="2400">
                <a:solidFill>
                  <a:schemeClr val="tx1"/>
                </a:solidFill>
                <a:latin typeface="Times" panose="02020603050405020304" pitchFamily="18" charset="0"/>
              </a:defRPr>
            </a:lvl3pPr>
            <a:lvl4pPr>
              <a:defRPr sz="2400">
                <a:solidFill>
                  <a:schemeClr val="tx1"/>
                </a:solidFill>
                <a:latin typeface="Times" panose="02020603050405020304" pitchFamily="18" charset="0"/>
              </a:defRPr>
            </a:lvl4pPr>
            <a:lvl5pPr>
              <a:defRPr sz="2400">
                <a:solidFill>
                  <a:schemeClr val="tx1"/>
                </a:solidFill>
                <a:latin typeface="Times" panose="02020603050405020304" pitchFamily="18" charset="0"/>
              </a:defRPr>
            </a:lvl5pPr>
            <a:lvl6pPr marL="457200" eaLnBrk="0" fontAlgn="base" hangingPunct="0">
              <a:spcBef>
                <a:spcPct val="0"/>
              </a:spcBef>
              <a:spcAft>
                <a:spcPct val="0"/>
              </a:spcAft>
              <a:defRPr sz="2400">
                <a:solidFill>
                  <a:schemeClr val="tx1"/>
                </a:solidFill>
                <a:latin typeface="Times" panose="02020603050405020304" pitchFamily="18" charset="0"/>
              </a:defRPr>
            </a:lvl6pPr>
            <a:lvl7pPr marL="914400" eaLnBrk="0" fontAlgn="base" hangingPunct="0">
              <a:spcBef>
                <a:spcPct val="0"/>
              </a:spcBef>
              <a:spcAft>
                <a:spcPct val="0"/>
              </a:spcAft>
              <a:defRPr sz="2400">
                <a:solidFill>
                  <a:schemeClr val="tx1"/>
                </a:solidFill>
                <a:latin typeface="Times" panose="02020603050405020304" pitchFamily="18" charset="0"/>
              </a:defRPr>
            </a:lvl7pPr>
            <a:lvl8pPr marL="1371600" eaLnBrk="0" fontAlgn="base" hangingPunct="0">
              <a:spcBef>
                <a:spcPct val="0"/>
              </a:spcBef>
              <a:spcAft>
                <a:spcPct val="0"/>
              </a:spcAft>
              <a:defRPr sz="2400">
                <a:solidFill>
                  <a:schemeClr val="tx1"/>
                </a:solidFill>
                <a:latin typeface="Times" panose="02020603050405020304" pitchFamily="18" charset="0"/>
              </a:defRPr>
            </a:lvl8pPr>
            <a:lvl9pPr marL="1828800" eaLnBrk="0" fontAlgn="base" hangingPunct="0">
              <a:spcBef>
                <a:spcPct val="0"/>
              </a:spcBef>
              <a:spcAft>
                <a:spcPct val="0"/>
              </a:spcAft>
              <a:defRPr sz="2400">
                <a:solidFill>
                  <a:schemeClr val="tx1"/>
                </a:solidFill>
                <a:latin typeface="Times" panose="02020603050405020304" pitchFamily="18" charset="0"/>
              </a:defRPr>
            </a:lvl9pPr>
          </a:lstStyle>
          <a:p>
            <a:pPr algn="ctr">
              <a:defRPr/>
            </a:pPr>
            <a:r>
              <a:rPr lang="en-US" altLang="en-US" sz="1200" b="1">
                <a:solidFill>
                  <a:srgbClr val="FFFFFF"/>
                </a:solidFill>
                <a:latin typeface="Arial" panose="020B0604020202020204" pitchFamily="34" charset="0"/>
              </a:rPr>
              <a:t>TONY THURMOND</a:t>
            </a:r>
            <a:br>
              <a:rPr lang="en-US" altLang="en-US" sz="1000" b="1">
                <a:solidFill>
                  <a:srgbClr val="FFFFFF"/>
                </a:solidFill>
                <a:latin typeface="Arial" panose="020B0604020202020204" pitchFamily="34" charset="0"/>
              </a:rPr>
            </a:br>
            <a:r>
              <a:rPr lang="en-US" altLang="en-US" sz="1000">
                <a:solidFill>
                  <a:srgbClr val="FFFFFF"/>
                </a:solidFill>
                <a:latin typeface="Arial" panose="020B0604020202020204" pitchFamily="34" charset="0"/>
              </a:rPr>
              <a:t>State Superintendent </a:t>
            </a:r>
            <a:br>
              <a:rPr lang="en-US" altLang="en-US" sz="1000">
                <a:solidFill>
                  <a:srgbClr val="FFFFFF"/>
                </a:solidFill>
                <a:latin typeface="Arial" panose="020B0604020202020204" pitchFamily="34" charset="0"/>
              </a:rPr>
            </a:br>
            <a:r>
              <a:rPr lang="en-US" altLang="en-US" sz="1000">
                <a:solidFill>
                  <a:srgbClr val="FFFFFF"/>
                </a:solidFill>
                <a:latin typeface="Arial" panose="020B0604020202020204" pitchFamily="34" charset="0"/>
              </a:rPr>
              <a:t>of Public Instruction</a:t>
            </a:r>
            <a:endParaRPr lang="en-US" altLang="en-US" sz="1000">
              <a:solidFill>
                <a:srgbClr val="FFFFFF"/>
              </a:solidFill>
            </a:endParaRPr>
          </a:p>
        </p:txBody>
      </p:sp>
      <p:pic>
        <p:nvPicPr>
          <p:cNvPr id="2" name="Picture 1"/>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9931" y="5442392"/>
            <a:ext cx="2075338" cy="1307216"/>
          </a:xfrm>
          <a:prstGeom prst="rect">
            <a:avLst/>
          </a:prstGeom>
        </p:spPr>
      </p:pic>
    </p:spTree>
    <p:extLst>
      <p:ext uri="{BB962C8B-B14F-4D97-AF65-F5344CB8AC3E}">
        <p14:creationId xmlns:p14="http://schemas.microsoft.com/office/powerpoint/2010/main" val="387748456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Lst>
  <p:hf sldNum="0"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eaLnBrk="0" fontAlgn="base" hangingPunct="0">
        <a:spcBef>
          <a:spcPct val="0"/>
        </a:spcBef>
        <a:spcAft>
          <a:spcPct val="0"/>
        </a:spcAft>
        <a:defRPr sz="4400">
          <a:solidFill>
            <a:schemeClr val="tx2"/>
          </a:solidFill>
          <a:latin typeface="Arial" panose="020B0604020202020204" pitchFamily="34" charset="0"/>
        </a:defRPr>
      </a:lvl6pPr>
      <a:lvl7pPr marL="914400" algn="ctr" rtl="0" eaLnBrk="0" fontAlgn="base" hangingPunct="0">
        <a:spcBef>
          <a:spcPct val="0"/>
        </a:spcBef>
        <a:spcAft>
          <a:spcPct val="0"/>
        </a:spcAft>
        <a:defRPr sz="4400">
          <a:solidFill>
            <a:schemeClr val="tx2"/>
          </a:solidFill>
          <a:latin typeface="Arial" panose="020B0604020202020204" pitchFamily="34" charset="0"/>
        </a:defRPr>
      </a:lvl7pPr>
      <a:lvl8pPr marL="1371600" algn="ctr" rtl="0" eaLnBrk="0" fontAlgn="base" hangingPunct="0">
        <a:spcBef>
          <a:spcPct val="0"/>
        </a:spcBef>
        <a:spcAft>
          <a:spcPct val="0"/>
        </a:spcAft>
        <a:defRPr sz="4400">
          <a:solidFill>
            <a:schemeClr val="tx2"/>
          </a:solidFill>
          <a:latin typeface="Arial" panose="020B0604020202020204" pitchFamily="34" charset="0"/>
        </a:defRPr>
      </a:lvl8pPr>
      <a:lvl9pPr marL="1828800" algn="ctr" rtl="0" eaLnBrk="0" fontAlgn="base" hangingPunct="0">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hyperlink" Target="https://www.chefannfoundation.org/blog/inaugural-fellowship-graduate-becomes-first-time-director/" TargetMode="External"/></Relationships>
</file>

<file path=ppt/slides/_rels/slide22.xml.rels><?xml version="1.0" encoding="UTF-8" standalone="yes"?>
<Relationships xmlns="http://schemas.openxmlformats.org/package/2006/relationships"><Relationship Id="rId2" Type="http://schemas.openxmlformats.org/officeDocument/2006/relationships/hyperlink" Target="mailto:fellowship@chefannfoundation.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chefannfoundation.org/fellowship" TargetMode="External"/><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s://www.fns.usda.gov/cn/school-nutrition-standards-updates"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usda.gov/media/live" TargetMode="External"/><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hyperlink" Target="https://www.fns.usda.gov/tn/sbp/reducing-added-sugars" TargetMode="External"/><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hyperlink" Target="https://theicn.docebosaas.com/learn/courses/417/star-strategies-for-improving-lunch-line-efficiency-august-29th-2024-3pm-est" TargetMode="Externa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hyperlink" Target="https://theicn.org/cicn/culinary-quick-bites-series/"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hyperlink" Target="https://theicn.org/info/backtoschool/" TargetMode="External"/><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hyperlink" Target="https://www.cde.ca.gov/ls/fa/sf/greenribbonprog.asp"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Tuesday @ 2 </a:t>
            </a:r>
            <a:br>
              <a:rPr lang="en-US" b="1" dirty="0"/>
            </a:br>
            <a:r>
              <a:rPr lang="en-US" b="1" dirty="0"/>
              <a:t>School Nutrition Town Hall </a:t>
            </a:r>
            <a:br>
              <a:rPr lang="en-US" b="1" dirty="0"/>
            </a:br>
            <a:r>
              <a:rPr lang="en-US" b="1" dirty="0"/>
              <a:t>August 27, 2024</a:t>
            </a:r>
          </a:p>
        </p:txBody>
      </p:sp>
      <p:sp>
        <p:nvSpPr>
          <p:cNvPr id="3" name="Content Placeholder 2"/>
          <p:cNvSpPr>
            <a:spLocks noGrp="1"/>
          </p:cNvSpPr>
          <p:nvPr>
            <p:ph sz="half" idx="1"/>
          </p:nvPr>
        </p:nvSpPr>
        <p:spPr>
          <a:xfrm>
            <a:off x="3881867" y="5181473"/>
            <a:ext cx="6445025" cy="1143000"/>
          </a:xfrm>
        </p:spPr>
        <p:txBody>
          <a:bodyPr/>
          <a:lstStyle/>
          <a:p>
            <a:pPr marL="0" indent="0" algn="ctr">
              <a:buNone/>
            </a:pPr>
            <a:r>
              <a:rPr lang="en-US" sz="2800" b="1" dirty="0">
                <a:latin typeface="+mj-lt"/>
                <a:ea typeface="Verdana" panose="020B0604030504040204" pitchFamily="34" charset="0"/>
                <a:cs typeface="Verdana" panose="020B0604030504040204" pitchFamily="34" charset="0"/>
              </a:rPr>
              <a:t>California Department of Education </a:t>
            </a:r>
          </a:p>
          <a:p>
            <a:pPr marL="0" indent="0" algn="ctr">
              <a:buNone/>
            </a:pPr>
            <a:r>
              <a:rPr lang="en-US" sz="2800" b="1" dirty="0">
                <a:latin typeface="+mj-lt"/>
                <a:ea typeface="Verdana" panose="020B0604030504040204" pitchFamily="34" charset="0"/>
                <a:cs typeface="Verdana" panose="020B0604030504040204" pitchFamily="34" charset="0"/>
              </a:rPr>
              <a:t>Nutrition Services Division</a:t>
            </a:r>
          </a:p>
          <a:p>
            <a:pPr marL="0" indent="0" algn="ctr">
              <a:buNone/>
            </a:pPr>
            <a:endParaRPr lang="en-US" sz="2800" dirty="0">
              <a:latin typeface="+mj-lt"/>
              <a:ea typeface="Verdana" panose="020B0604030504040204" pitchFamily="34" charset="0"/>
              <a:cs typeface="Verdana" panose="020B0604030504040204" pitchFamily="34" charset="0"/>
            </a:endParaRPr>
          </a:p>
        </p:txBody>
      </p:sp>
      <p:pic>
        <p:nvPicPr>
          <p:cNvPr id="6" name="Content Placeholder 5">
            <a:extLst>
              <a:ext uri="{FF2B5EF4-FFF2-40B4-BE49-F238E27FC236}">
                <a16:creationId xmlns:a16="http://schemas.microsoft.com/office/drawing/2014/main" id="{3FDBECB5-F934-E9D2-286A-7B681CF2C3D2}"/>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60593" y="2416195"/>
            <a:ext cx="4470400" cy="24906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73480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F4CF-DBF8-2EF7-AD2C-9C200F419EBD}"/>
              </a:ext>
            </a:extLst>
          </p:cNvPr>
          <p:cNvSpPr>
            <a:spLocks noGrp="1"/>
          </p:cNvSpPr>
          <p:nvPr>
            <p:ph type="title"/>
          </p:nvPr>
        </p:nvSpPr>
        <p:spPr/>
        <p:txBody>
          <a:bodyPr/>
          <a:lstStyle/>
          <a:p>
            <a:r>
              <a:rPr lang="en-US" b="1" dirty="0">
                <a:solidFill>
                  <a:srgbClr val="388637"/>
                </a:solidFill>
              </a:rPr>
              <a:t>MISSION</a:t>
            </a:r>
            <a:br>
              <a:rPr lang="en-US" sz="4400" b="1" dirty="0">
                <a:solidFill>
                  <a:srgbClr val="388637"/>
                </a:solidFill>
              </a:rPr>
            </a:br>
            <a:endParaRPr lang="en-US" dirty="0"/>
          </a:p>
        </p:txBody>
      </p:sp>
      <p:sp>
        <p:nvSpPr>
          <p:cNvPr id="3" name="Content Placeholder 2">
            <a:extLst>
              <a:ext uri="{FF2B5EF4-FFF2-40B4-BE49-F238E27FC236}">
                <a16:creationId xmlns:a16="http://schemas.microsoft.com/office/drawing/2014/main" id="{9573F8FF-46F1-0E15-058F-7917F52F58EC}"/>
              </a:ext>
            </a:extLst>
          </p:cNvPr>
          <p:cNvSpPr>
            <a:spLocks noGrp="1"/>
          </p:cNvSpPr>
          <p:nvPr>
            <p:ph sz="half" idx="1"/>
          </p:nvPr>
        </p:nvSpPr>
        <p:spPr>
          <a:xfrm>
            <a:off x="2539999" y="1981200"/>
            <a:ext cx="6773333" cy="4114800"/>
          </a:xfrm>
        </p:spPr>
        <p:txBody>
          <a:bodyPr/>
          <a:lstStyle/>
          <a:p>
            <a:pPr marL="0" lvl="0" indent="0" algn="l" rtl="0">
              <a:lnSpc>
                <a:spcPct val="110000"/>
              </a:lnSpc>
              <a:spcBef>
                <a:spcPts val="0"/>
              </a:spcBef>
              <a:spcAft>
                <a:spcPts val="0"/>
              </a:spcAft>
              <a:buNone/>
            </a:pPr>
            <a:r>
              <a:rPr lang="en-US" sz="3200" dirty="0"/>
              <a:t>Ensure that school food professionals have the resources, funding and support they need to provide fresh, healthy, delicious, cook from scratch meals that support the health of children and our planet.</a:t>
            </a:r>
            <a:endParaRPr lang="en-US" sz="1800" dirty="0"/>
          </a:p>
          <a:p>
            <a:endParaRPr lang="en-US" dirty="0"/>
          </a:p>
        </p:txBody>
      </p:sp>
      <p:pic>
        <p:nvPicPr>
          <p:cNvPr id="6" name="Content Placeholder 5" descr="Picture of Chef Ann smiling while holding a tray of food">
            <a:extLst>
              <a:ext uri="{FF2B5EF4-FFF2-40B4-BE49-F238E27FC236}">
                <a16:creationId xmlns:a16="http://schemas.microsoft.com/office/drawing/2014/main" id="{1E4F6F5F-3D4B-0AD5-FEC9-77D5BF072FA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170489" y="2148677"/>
            <a:ext cx="2771222" cy="2827867"/>
          </a:xfrm>
        </p:spPr>
      </p:pic>
    </p:spTree>
    <p:extLst>
      <p:ext uri="{BB962C8B-B14F-4D97-AF65-F5344CB8AC3E}">
        <p14:creationId xmlns:p14="http://schemas.microsoft.com/office/powerpoint/2010/main" val="501996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51303-E3DC-15F4-6808-3267EC1E3504}"/>
              </a:ext>
            </a:extLst>
          </p:cNvPr>
          <p:cNvSpPr>
            <a:spLocks noGrp="1"/>
          </p:cNvSpPr>
          <p:nvPr>
            <p:ph type="title"/>
          </p:nvPr>
        </p:nvSpPr>
        <p:spPr/>
        <p:txBody>
          <a:bodyPr/>
          <a:lstStyle/>
          <a:p>
            <a:r>
              <a:rPr lang="en-US" sz="4400" b="1" dirty="0">
                <a:solidFill>
                  <a:srgbClr val="388637"/>
                </a:solidFill>
              </a:rPr>
              <a:t>APPROACH</a:t>
            </a:r>
            <a:br>
              <a:rPr lang="en-US" sz="4400" b="1" dirty="0">
                <a:solidFill>
                  <a:srgbClr val="388637"/>
                </a:solidFill>
              </a:rPr>
            </a:br>
            <a:endParaRPr lang="en-US" dirty="0"/>
          </a:p>
        </p:txBody>
      </p:sp>
      <p:sp>
        <p:nvSpPr>
          <p:cNvPr id="3" name="Content Placeholder 2">
            <a:extLst>
              <a:ext uri="{FF2B5EF4-FFF2-40B4-BE49-F238E27FC236}">
                <a16:creationId xmlns:a16="http://schemas.microsoft.com/office/drawing/2014/main" id="{7036D7E3-FBAB-C51F-16FE-F076CD46BC4B}"/>
              </a:ext>
            </a:extLst>
          </p:cNvPr>
          <p:cNvSpPr>
            <a:spLocks noGrp="1"/>
          </p:cNvSpPr>
          <p:nvPr>
            <p:ph idx="1"/>
          </p:nvPr>
        </p:nvSpPr>
        <p:spPr/>
        <p:txBody>
          <a:bodyPr/>
          <a:lstStyle/>
          <a:p>
            <a:pPr marL="0" lvl="0" indent="0" algn="l" rtl="0">
              <a:lnSpc>
                <a:spcPct val="110000"/>
              </a:lnSpc>
              <a:spcBef>
                <a:spcPts val="0"/>
              </a:spcBef>
              <a:spcAft>
                <a:spcPts val="0"/>
              </a:spcAft>
              <a:buNone/>
            </a:pPr>
            <a:r>
              <a:rPr lang="en-US" sz="3200" dirty="0"/>
              <a:t>Our programs support districts in transitioning their school meal programs from highly-processed heat-and-serve school food to self-operated scratch-cook programs through training, technical assistance, professional development, and implementation grants.</a:t>
            </a:r>
            <a:endParaRPr lang="en-US" sz="1800" dirty="0"/>
          </a:p>
          <a:p>
            <a:endParaRPr lang="en-US" dirty="0"/>
          </a:p>
        </p:txBody>
      </p:sp>
    </p:spTree>
    <p:extLst>
      <p:ext uri="{BB962C8B-B14F-4D97-AF65-F5344CB8AC3E}">
        <p14:creationId xmlns:p14="http://schemas.microsoft.com/office/powerpoint/2010/main" val="1991212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E97CF-6EDD-D425-B015-9729AFBACD2F}"/>
              </a:ext>
            </a:extLst>
          </p:cNvPr>
          <p:cNvSpPr>
            <a:spLocks noGrp="1"/>
          </p:cNvSpPr>
          <p:nvPr>
            <p:ph type="title"/>
          </p:nvPr>
        </p:nvSpPr>
        <p:spPr/>
        <p:txBody>
          <a:bodyPr/>
          <a:lstStyle/>
          <a:p>
            <a:r>
              <a:rPr lang="en-US" sz="4400" b="1" dirty="0">
                <a:solidFill>
                  <a:srgbClr val="388637"/>
                </a:solidFill>
                <a:latin typeface="Arial"/>
                <a:cs typeface="Arial"/>
              </a:rPr>
              <a:t>IMPACT</a:t>
            </a:r>
            <a:br>
              <a:rPr lang="en-US" sz="4400" dirty="0">
                <a:solidFill>
                  <a:srgbClr val="1A9988"/>
                </a:solidFill>
                <a:latin typeface="Arial"/>
                <a:cs typeface="Arial"/>
              </a:rPr>
            </a:br>
            <a:endParaRPr lang="en-US" dirty="0"/>
          </a:p>
        </p:txBody>
      </p:sp>
      <p:sp>
        <p:nvSpPr>
          <p:cNvPr id="3" name="Content Placeholder 2">
            <a:extLst>
              <a:ext uri="{FF2B5EF4-FFF2-40B4-BE49-F238E27FC236}">
                <a16:creationId xmlns:a16="http://schemas.microsoft.com/office/drawing/2014/main" id="{C41CB912-B6FA-71D1-5282-51E707A30BFD}"/>
              </a:ext>
            </a:extLst>
          </p:cNvPr>
          <p:cNvSpPr>
            <a:spLocks noGrp="1"/>
          </p:cNvSpPr>
          <p:nvPr>
            <p:ph idx="1"/>
          </p:nvPr>
        </p:nvSpPr>
        <p:spPr/>
        <p:txBody>
          <a:bodyPr/>
          <a:lstStyle/>
          <a:p>
            <a:pPr marL="0" indent="0">
              <a:buNone/>
            </a:pPr>
            <a:r>
              <a:rPr lang="en-US" sz="3200" dirty="0">
                <a:solidFill>
                  <a:srgbClr val="000000"/>
                </a:solidFill>
                <a:latin typeface="Arial"/>
                <a:cs typeface="Arial"/>
              </a:rPr>
              <a:t>Our programs have reached over 14,000 schools and 3.4 million children in all 50 states.</a:t>
            </a:r>
            <a:endParaRPr lang="en-US" sz="3200" dirty="0">
              <a:solidFill>
                <a:srgbClr val="1A9988"/>
              </a:solidFill>
              <a:latin typeface="Arial"/>
              <a:cs typeface="Arial"/>
            </a:endParaRPr>
          </a:p>
          <a:p>
            <a:endParaRPr lang="en-US" dirty="0"/>
          </a:p>
        </p:txBody>
      </p:sp>
    </p:spTree>
    <p:extLst>
      <p:ext uri="{BB962C8B-B14F-4D97-AF65-F5344CB8AC3E}">
        <p14:creationId xmlns:p14="http://schemas.microsoft.com/office/powerpoint/2010/main" val="879829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790B03-49C7-32F9-FA2D-3EFAF26D82C5}"/>
              </a:ext>
            </a:extLst>
          </p:cNvPr>
          <p:cNvSpPr>
            <a:spLocks noGrp="1"/>
          </p:cNvSpPr>
          <p:nvPr>
            <p:ph type="title"/>
          </p:nvPr>
        </p:nvSpPr>
        <p:spPr/>
        <p:txBody>
          <a:bodyPr/>
          <a:lstStyle/>
          <a:p>
            <a:r>
              <a:rPr lang="en-US" dirty="0"/>
              <a:t>Healthy School Food Pathway</a:t>
            </a:r>
          </a:p>
        </p:txBody>
      </p:sp>
      <p:pic>
        <p:nvPicPr>
          <p:cNvPr id="8" name="Content Placeholder 7" descr="Diagram of a roadway to the three Healthy School Food Pathways from Pre-Apprenticeship, Apprenticeship, and Fellowship programs. ">
            <a:extLst>
              <a:ext uri="{FF2B5EF4-FFF2-40B4-BE49-F238E27FC236}">
                <a16:creationId xmlns:a16="http://schemas.microsoft.com/office/drawing/2014/main" id="{7DEE66CF-E533-6D44-53B7-6D3D222AD34B}"/>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a:stretch/>
        </p:blipFill>
        <p:spPr>
          <a:xfrm>
            <a:off x="3695689" y="1828800"/>
            <a:ext cx="3416311" cy="4245099"/>
          </a:xfrm>
        </p:spPr>
      </p:pic>
      <p:sp>
        <p:nvSpPr>
          <p:cNvPr id="6" name="Content Placeholder 5">
            <a:extLst>
              <a:ext uri="{FF2B5EF4-FFF2-40B4-BE49-F238E27FC236}">
                <a16:creationId xmlns:a16="http://schemas.microsoft.com/office/drawing/2014/main" id="{476B4D19-8CC6-156F-AC58-BA7BC507375B}"/>
              </a:ext>
            </a:extLst>
          </p:cNvPr>
          <p:cNvSpPr>
            <a:spLocks noGrp="1"/>
          </p:cNvSpPr>
          <p:nvPr>
            <p:ph sz="half" idx="2"/>
          </p:nvPr>
        </p:nvSpPr>
        <p:spPr>
          <a:xfrm>
            <a:off x="7535333" y="3104682"/>
            <a:ext cx="4148667" cy="1693333"/>
          </a:xfrm>
        </p:spPr>
        <p:txBody>
          <a:bodyPr/>
          <a:lstStyle/>
          <a:p>
            <a:pPr marL="0" indent="0">
              <a:buNone/>
            </a:pPr>
            <a:r>
              <a:rPr lang="en-US" dirty="0"/>
              <a:t>Maximizing Impact Through Workforce Development</a:t>
            </a:r>
          </a:p>
        </p:txBody>
      </p:sp>
    </p:spTree>
    <p:extLst>
      <p:ext uri="{BB962C8B-B14F-4D97-AF65-F5344CB8AC3E}">
        <p14:creationId xmlns:p14="http://schemas.microsoft.com/office/powerpoint/2010/main" val="2577224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D942-1285-606C-32E2-E9AFB91BBB05}"/>
              </a:ext>
            </a:extLst>
          </p:cNvPr>
          <p:cNvSpPr>
            <a:spLocks noGrp="1"/>
          </p:cNvSpPr>
          <p:nvPr>
            <p:ph type="title"/>
          </p:nvPr>
        </p:nvSpPr>
        <p:spPr>
          <a:xfrm>
            <a:off x="2540000" y="190500"/>
            <a:ext cx="9144000" cy="1143000"/>
          </a:xfrm>
        </p:spPr>
        <p:txBody>
          <a:bodyPr/>
          <a:lstStyle/>
          <a:p>
            <a:r>
              <a:rPr lang="en-US" sz="4400" dirty="0"/>
              <a:t>What is the Fellowship?</a:t>
            </a:r>
            <a:endParaRPr lang="en-US" dirty="0"/>
          </a:p>
        </p:txBody>
      </p:sp>
      <p:sp>
        <p:nvSpPr>
          <p:cNvPr id="3" name="Content Placeholder 2">
            <a:extLst>
              <a:ext uri="{FF2B5EF4-FFF2-40B4-BE49-F238E27FC236}">
                <a16:creationId xmlns:a16="http://schemas.microsoft.com/office/drawing/2014/main" id="{025A02EF-D4DC-E630-CB3C-4AE7959A8654}"/>
              </a:ext>
            </a:extLst>
          </p:cNvPr>
          <p:cNvSpPr>
            <a:spLocks noGrp="1"/>
          </p:cNvSpPr>
          <p:nvPr>
            <p:ph idx="1"/>
          </p:nvPr>
        </p:nvSpPr>
        <p:spPr>
          <a:xfrm>
            <a:off x="2540000" y="1693333"/>
            <a:ext cx="9144000" cy="4468316"/>
          </a:xfrm>
        </p:spPr>
        <p:txBody>
          <a:bodyPr/>
          <a:lstStyle/>
          <a:p>
            <a:pPr marL="0" indent="0">
              <a:spcBef>
                <a:spcPts val="1200"/>
              </a:spcBef>
              <a:spcAft>
                <a:spcPts val="1200"/>
              </a:spcAft>
              <a:buNone/>
            </a:pPr>
            <a:r>
              <a:rPr lang="en-US" sz="2400" dirty="0">
                <a:ea typeface="Palanquin"/>
                <a:cs typeface="Palanquin"/>
                <a:sym typeface="Palanquin"/>
              </a:rPr>
              <a:t>A registered apprenticeship program designed to </a:t>
            </a:r>
            <a:r>
              <a:rPr lang="en-US" sz="2400" b="1" dirty="0">
                <a:ea typeface="Palanquin"/>
                <a:cs typeface="Palanquin"/>
                <a:sym typeface="Palanquin"/>
              </a:rPr>
              <a:t>cultivate the next generation of diverse school food leaders</a:t>
            </a:r>
            <a:r>
              <a:rPr lang="en-US" sz="2400" dirty="0">
                <a:ea typeface="Palanquin"/>
                <a:cs typeface="Palanquin"/>
                <a:sym typeface="Palanquin"/>
              </a:rPr>
              <a:t> who can </a:t>
            </a:r>
            <a:r>
              <a:rPr lang="en-US" sz="2400" b="1" dirty="0">
                <a:ea typeface="Palanquin"/>
                <a:cs typeface="Palanquin"/>
                <a:sym typeface="Palanquin"/>
              </a:rPr>
              <a:t>successfully operate scratch-cooked school meal programs</a:t>
            </a:r>
            <a:r>
              <a:rPr lang="en-US" sz="2400" dirty="0">
                <a:ea typeface="Palanquin"/>
                <a:cs typeface="Palanquin"/>
                <a:sym typeface="Palanquin"/>
              </a:rPr>
              <a:t> and advocate for:</a:t>
            </a:r>
          </a:p>
          <a:p>
            <a:pPr lvl="1">
              <a:spcBef>
                <a:spcPts val="1200"/>
              </a:spcBef>
              <a:spcAft>
                <a:spcPts val="1200"/>
              </a:spcAft>
            </a:pPr>
            <a:r>
              <a:rPr lang="en-US" sz="2400" b="0" i="0" u="none" strike="noStrike" cap="none" dirty="0">
                <a:solidFill>
                  <a:srgbClr val="000000"/>
                </a:solidFill>
                <a:ea typeface="Palanquin"/>
                <a:cs typeface="Palanquin"/>
                <a:sym typeface="Palanquin"/>
              </a:rPr>
              <a:t>Healthy school meals</a:t>
            </a:r>
          </a:p>
          <a:p>
            <a:pPr lvl="1">
              <a:spcBef>
                <a:spcPts val="1200"/>
              </a:spcBef>
              <a:spcAft>
                <a:spcPts val="1200"/>
              </a:spcAft>
            </a:pPr>
            <a:r>
              <a:rPr lang="en-US" sz="2400" dirty="0">
                <a:solidFill>
                  <a:srgbClr val="000000"/>
                </a:solidFill>
                <a:ea typeface="Palanquin"/>
                <a:cs typeface="Palanquin"/>
                <a:sym typeface="Palanquin"/>
              </a:rPr>
              <a:t>Efficient scratch cooking operations</a:t>
            </a:r>
          </a:p>
          <a:p>
            <a:pPr lvl="1">
              <a:spcBef>
                <a:spcPts val="1200"/>
              </a:spcBef>
              <a:spcAft>
                <a:spcPts val="1200"/>
              </a:spcAft>
            </a:pPr>
            <a:r>
              <a:rPr lang="en-US" sz="2400" b="0" i="0" u="none" strike="noStrike" cap="none" dirty="0">
                <a:solidFill>
                  <a:srgbClr val="000000"/>
                </a:solidFill>
                <a:ea typeface="Palanquin"/>
                <a:cs typeface="Palanquin"/>
                <a:sym typeface="Palanquin"/>
              </a:rPr>
              <a:t>C</a:t>
            </a:r>
            <a:r>
              <a:rPr lang="en-US" sz="2400" dirty="0">
                <a:solidFill>
                  <a:srgbClr val="000000"/>
                </a:solidFill>
                <a:ea typeface="Palanquin"/>
                <a:cs typeface="Palanquin"/>
                <a:sym typeface="Palanquin"/>
              </a:rPr>
              <a:t>limate-positive food system solutions</a:t>
            </a:r>
          </a:p>
          <a:p>
            <a:pPr lvl="1">
              <a:spcBef>
                <a:spcPts val="1200"/>
              </a:spcBef>
              <a:spcAft>
                <a:spcPts val="1200"/>
              </a:spcAft>
            </a:pPr>
            <a:r>
              <a:rPr lang="en-US" sz="2400" b="0" i="0" u="none" strike="noStrike" cap="none" dirty="0">
                <a:solidFill>
                  <a:srgbClr val="000000"/>
                </a:solidFill>
                <a:ea typeface="Palanquin"/>
                <a:cs typeface="Palanquin"/>
                <a:sym typeface="Palanquin"/>
              </a:rPr>
              <a:t>An equity-driven</a:t>
            </a:r>
            <a:r>
              <a:rPr lang="en-US" sz="2400" dirty="0">
                <a:solidFill>
                  <a:srgbClr val="000000"/>
                </a:solidFill>
                <a:ea typeface="Palanquin"/>
                <a:cs typeface="Palanquin"/>
                <a:sym typeface="Palanquin"/>
              </a:rPr>
              <a:t>, valued workforce</a:t>
            </a:r>
            <a:endParaRPr lang="en-US" sz="2400" b="0" i="0" u="none" strike="noStrike" cap="none" dirty="0">
              <a:solidFill>
                <a:srgbClr val="000000"/>
              </a:solidFill>
              <a:ea typeface="Palanquin"/>
              <a:cs typeface="Palanquin"/>
              <a:sym typeface="Palanquin"/>
            </a:endParaRPr>
          </a:p>
          <a:p>
            <a:endParaRPr lang="en-US" dirty="0"/>
          </a:p>
        </p:txBody>
      </p:sp>
    </p:spTree>
    <p:extLst>
      <p:ext uri="{BB962C8B-B14F-4D97-AF65-F5344CB8AC3E}">
        <p14:creationId xmlns:p14="http://schemas.microsoft.com/office/powerpoint/2010/main" val="4236233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DD942-1285-606C-32E2-E9AFB91BBB05}"/>
              </a:ext>
            </a:extLst>
          </p:cNvPr>
          <p:cNvSpPr>
            <a:spLocks noGrp="1"/>
          </p:cNvSpPr>
          <p:nvPr>
            <p:ph type="title"/>
          </p:nvPr>
        </p:nvSpPr>
        <p:spPr/>
        <p:txBody>
          <a:bodyPr/>
          <a:lstStyle/>
          <a:p>
            <a:r>
              <a:rPr lang="en-US" sz="4400" dirty="0"/>
              <a:t>Who is the Ideal Fellow?</a:t>
            </a:r>
            <a:endParaRPr lang="en-US" dirty="0"/>
          </a:p>
        </p:txBody>
      </p:sp>
      <p:sp>
        <p:nvSpPr>
          <p:cNvPr id="3" name="Content Placeholder 2">
            <a:extLst>
              <a:ext uri="{FF2B5EF4-FFF2-40B4-BE49-F238E27FC236}">
                <a16:creationId xmlns:a16="http://schemas.microsoft.com/office/drawing/2014/main" id="{025A02EF-D4DC-E630-CB3C-4AE7959A8654}"/>
              </a:ext>
            </a:extLst>
          </p:cNvPr>
          <p:cNvSpPr>
            <a:spLocks noGrp="1"/>
          </p:cNvSpPr>
          <p:nvPr>
            <p:ph idx="1"/>
          </p:nvPr>
        </p:nvSpPr>
        <p:spPr>
          <a:xfrm>
            <a:off x="2540000" y="1981199"/>
            <a:ext cx="9448800" cy="4588933"/>
          </a:xfrm>
        </p:spPr>
        <p:txBody>
          <a:bodyPr/>
          <a:lstStyle/>
          <a:p>
            <a:pPr marL="0" lvl="0" indent="0" algn="l" rtl="0">
              <a:lnSpc>
                <a:spcPct val="115000"/>
              </a:lnSpc>
              <a:spcBef>
                <a:spcPts val="267"/>
              </a:spcBef>
              <a:spcAft>
                <a:spcPts val="0"/>
              </a:spcAft>
              <a:buNone/>
            </a:pPr>
            <a:r>
              <a:rPr lang="en-US" sz="2800" dirty="0">
                <a:latin typeface="+mj-lt"/>
                <a:ea typeface="Palanquin"/>
                <a:cs typeface="Palanquin"/>
                <a:sym typeface="Palanquin"/>
              </a:rPr>
              <a:t>A current school food professional who is:</a:t>
            </a:r>
          </a:p>
          <a:p>
            <a:pPr marL="228594" lvl="0" indent="-279393" algn="l" rtl="0">
              <a:lnSpc>
                <a:spcPct val="115000"/>
              </a:lnSpc>
              <a:spcBef>
                <a:spcPts val="1333"/>
              </a:spcBef>
              <a:spcAft>
                <a:spcPts val="0"/>
              </a:spcAft>
              <a:buSzPts val="1800"/>
              <a:buChar char="•"/>
            </a:pPr>
            <a:r>
              <a:rPr lang="en-US" sz="2800" dirty="0">
                <a:latin typeface="+mj-lt"/>
                <a:ea typeface="Palanquin"/>
                <a:cs typeface="Palanquin"/>
                <a:sym typeface="Palanquin"/>
              </a:rPr>
              <a:t>In a mid- to upper-level position in their department</a:t>
            </a:r>
            <a:endParaRPr lang="en-US" sz="2800" dirty="0">
              <a:highlight>
                <a:srgbClr val="00FF00"/>
              </a:highlight>
              <a:latin typeface="+mj-lt"/>
            </a:endParaRPr>
          </a:p>
          <a:p>
            <a:pPr marL="228594" lvl="0" indent="-279393" algn="l" rtl="0">
              <a:lnSpc>
                <a:spcPct val="115000"/>
              </a:lnSpc>
              <a:spcBef>
                <a:spcPts val="1333"/>
              </a:spcBef>
              <a:spcAft>
                <a:spcPts val="0"/>
              </a:spcAft>
              <a:buSzPts val="1800"/>
              <a:buChar char="•"/>
            </a:pPr>
            <a:r>
              <a:rPr lang="en-US" sz="2800" dirty="0">
                <a:latin typeface="+mj-lt"/>
                <a:ea typeface="Palanquin"/>
                <a:cs typeface="Palanquin"/>
                <a:sym typeface="Palanquin"/>
              </a:rPr>
              <a:t>Looking to grow their career and increase scratch cooking</a:t>
            </a:r>
          </a:p>
          <a:p>
            <a:pPr marL="228594" lvl="0" indent="-279393" algn="l" rtl="0">
              <a:lnSpc>
                <a:spcPct val="115000"/>
              </a:lnSpc>
              <a:spcBef>
                <a:spcPts val="1333"/>
              </a:spcBef>
              <a:spcAft>
                <a:spcPts val="1333"/>
              </a:spcAft>
              <a:buSzPts val="1800"/>
              <a:buChar char="•"/>
            </a:pPr>
            <a:r>
              <a:rPr lang="en-US" sz="2800" dirty="0">
                <a:latin typeface="+mj-lt"/>
                <a:ea typeface="Palanquin"/>
                <a:cs typeface="Palanquin"/>
                <a:sym typeface="Palanquin"/>
              </a:rPr>
              <a:t>Ready for a challenging and rewarding opportunity</a:t>
            </a:r>
          </a:p>
          <a:p>
            <a:endParaRPr lang="en-US" dirty="0"/>
          </a:p>
        </p:txBody>
      </p:sp>
    </p:spTree>
    <p:extLst>
      <p:ext uri="{BB962C8B-B14F-4D97-AF65-F5344CB8AC3E}">
        <p14:creationId xmlns:p14="http://schemas.microsoft.com/office/powerpoint/2010/main" val="18145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A collage of the 2023 &amp; 2024 California Fellows. ">
            <a:extLst>
              <a:ext uri="{FF2B5EF4-FFF2-40B4-BE49-F238E27FC236}">
                <a16:creationId xmlns:a16="http://schemas.microsoft.com/office/drawing/2014/main" id="{7BB81F2F-54B8-EBC1-B16A-8109BC7B99E0}"/>
              </a:ext>
            </a:extLst>
          </p:cNvPr>
          <p:cNvSpPr>
            <a:spLocks noGrp="1"/>
          </p:cNvSpPr>
          <p:nvPr>
            <p:ph type="title"/>
          </p:nvPr>
        </p:nvSpPr>
        <p:spPr>
          <a:xfrm>
            <a:off x="2540000" y="609599"/>
            <a:ext cx="9134486" cy="1286933"/>
          </a:xfrm>
        </p:spPr>
        <p:txBody>
          <a:bodyPr/>
          <a:lstStyle/>
          <a:p>
            <a:r>
              <a:rPr lang="en-US" dirty="0"/>
              <a:t>Meet the 2023 &amp; 2024 California Fellows</a:t>
            </a:r>
          </a:p>
        </p:txBody>
      </p:sp>
      <p:pic>
        <p:nvPicPr>
          <p:cNvPr id="7" name="Content Placeholder 6" descr="A collage of the 2023 &amp; 2024 California Fellowship participants. &#10;&#10;">
            <a:extLst>
              <a:ext uri="{FF2B5EF4-FFF2-40B4-BE49-F238E27FC236}">
                <a16:creationId xmlns:a16="http://schemas.microsoft.com/office/drawing/2014/main" id="{755D04D9-B092-5D76-B239-2CE2546B4E9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40000" y="2265377"/>
            <a:ext cx="9134486" cy="3542756"/>
          </a:xfrm>
        </p:spPr>
      </p:pic>
    </p:spTree>
    <p:extLst>
      <p:ext uri="{BB962C8B-B14F-4D97-AF65-F5344CB8AC3E}">
        <p14:creationId xmlns:p14="http://schemas.microsoft.com/office/powerpoint/2010/main" val="393385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1687-F9C8-8517-8AD4-25C4FC111028}"/>
              </a:ext>
            </a:extLst>
          </p:cNvPr>
          <p:cNvSpPr>
            <a:spLocks noGrp="1"/>
          </p:cNvSpPr>
          <p:nvPr>
            <p:ph type="title"/>
          </p:nvPr>
        </p:nvSpPr>
        <p:spPr/>
        <p:txBody>
          <a:bodyPr/>
          <a:lstStyle/>
          <a:p>
            <a:r>
              <a:rPr lang="en-US" sz="4400" dirty="0"/>
              <a:t>How does the Fellowship help you grow as a leader?</a:t>
            </a:r>
            <a:endParaRPr lang="en-US" dirty="0"/>
          </a:p>
        </p:txBody>
      </p:sp>
      <p:sp>
        <p:nvSpPr>
          <p:cNvPr id="3" name="Content Placeholder 2">
            <a:extLst>
              <a:ext uri="{FF2B5EF4-FFF2-40B4-BE49-F238E27FC236}">
                <a16:creationId xmlns:a16="http://schemas.microsoft.com/office/drawing/2014/main" id="{18C8B557-C878-E7E3-E4C7-E0D5824B3D94}"/>
              </a:ext>
            </a:extLst>
          </p:cNvPr>
          <p:cNvSpPr>
            <a:spLocks noGrp="1"/>
          </p:cNvSpPr>
          <p:nvPr>
            <p:ph idx="1"/>
          </p:nvPr>
        </p:nvSpPr>
        <p:spPr>
          <a:xfrm>
            <a:off x="2540000" y="1981200"/>
            <a:ext cx="9296400" cy="4013200"/>
          </a:xfrm>
        </p:spPr>
        <p:txBody>
          <a:bodyPr/>
          <a:lstStyle/>
          <a:p>
            <a:pPr marL="0" lvl="0" indent="0" algn="l" rtl="0">
              <a:spcBef>
                <a:spcPts val="800"/>
              </a:spcBef>
              <a:spcAft>
                <a:spcPts val="800"/>
              </a:spcAft>
              <a:buNone/>
            </a:pPr>
            <a:r>
              <a:rPr lang="en-US" sz="2400" dirty="0">
                <a:ea typeface="Palanquin"/>
                <a:cs typeface="Palanquin"/>
                <a:sym typeface="Palanquin"/>
              </a:rPr>
              <a:t>With a cohort of ~24 other like-minded school food professionals from across the country, you’ll master 16 key learning competencies via:</a:t>
            </a:r>
          </a:p>
          <a:p>
            <a:pPr marL="609585" lvl="0" indent="-457189" algn="l" rtl="0">
              <a:spcBef>
                <a:spcPts val="800"/>
              </a:spcBef>
              <a:spcAft>
                <a:spcPts val="800"/>
              </a:spcAft>
              <a:buSzPts val="1800"/>
              <a:buChar char="•"/>
            </a:pPr>
            <a:r>
              <a:rPr lang="en-US" sz="2400" dirty="0">
                <a:ea typeface="Palanquin"/>
                <a:cs typeface="Palanquin"/>
                <a:sym typeface="Palanquin"/>
              </a:rPr>
              <a:t>Weekly virtual live learning sessions on Zoom</a:t>
            </a:r>
          </a:p>
          <a:p>
            <a:pPr marL="609585" lvl="0" indent="-457189" algn="l" rtl="0">
              <a:spcBef>
                <a:spcPts val="800"/>
              </a:spcBef>
              <a:spcAft>
                <a:spcPts val="800"/>
              </a:spcAft>
              <a:buSzPts val="1800"/>
              <a:buChar char="•"/>
            </a:pPr>
            <a:r>
              <a:rPr lang="en-US" sz="2400" dirty="0">
                <a:ea typeface="Palanquin"/>
                <a:cs typeface="Palanquin"/>
                <a:sym typeface="Palanquin"/>
              </a:rPr>
              <a:t>Five on-site experiential learning trips</a:t>
            </a:r>
          </a:p>
          <a:p>
            <a:pPr marL="609585" lvl="0" indent="-457189" algn="l" rtl="0">
              <a:spcBef>
                <a:spcPts val="800"/>
              </a:spcBef>
              <a:spcAft>
                <a:spcPts val="800"/>
              </a:spcAft>
              <a:buSzPts val="1800"/>
              <a:buChar char="•"/>
            </a:pPr>
            <a:r>
              <a:rPr lang="en-US" sz="2400" dirty="0">
                <a:ea typeface="Palanquin"/>
                <a:cs typeface="Palanquin"/>
                <a:sym typeface="Palanquin"/>
              </a:rPr>
              <a:t>Asynchronous coursework</a:t>
            </a:r>
          </a:p>
          <a:p>
            <a:pPr marL="609585" lvl="0" indent="-457189" algn="l" rtl="0">
              <a:spcBef>
                <a:spcPts val="800"/>
              </a:spcBef>
              <a:spcAft>
                <a:spcPts val="800"/>
              </a:spcAft>
              <a:buSzPts val="1800"/>
              <a:buChar char="•"/>
            </a:pPr>
            <a:r>
              <a:rPr lang="en-US" sz="2400" dirty="0">
                <a:ea typeface="Palanquin"/>
                <a:cs typeface="Palanquin"/>
                <a:sym typeface="Palanquin"/>
              </a:rPr>
              <a:t>Group policy project</a:t>
            </a:r>
          </a:p>
          <a:p>
            <a:pPr marL="609585" lvl="0" indent="-457189" algn="l" rtl="0">
              <a:spcBef>
                <a:spcPts val="800"/>
              </a:spcBef>
              <a:spcAft>
                <a:spcPts val="800"/>
              </a:spcAft>
              <a:buSzPts val="1800"/>
              <a:buChar char="•"/>
            </a:pPr>
            <a:r>
              <a:rPr lang="en-US" sz="2400" dirty="0">
                <a:ea typeface="Palanquin"/>
                <a:cs typeface="Palanquin"/>
                <a:sym typeface="Palanquin"/>
              </a:rPr>
              <a:t>On-the-job capstone project</a:t>
            </a:r>
          </a:p>
          <a:p>
            <a:pPr>
              <a:spcBef>
                <a:spcPts val="800"/>
              </a:spcBef>
              <a:spcAft>
                <a:spcPts val="800"/>
              </a:spcAft>
            </a:pPr>
            <a:endParaRPr lang="en-US" sz="2400" dirty="0"/>
          </a:p>
        </p:txBody>
      </p:sp>
    </p:spTree>
    <p:extLst>
      <p:ext uri="{BB962C8B-B14F-4D97-AF65-F5344CB8AC3E}">
        <p14:creationId xmlns:p14="http://schemas.microsoft.com/office/powerpoint/2010/main" val="93826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31687-F9C8-8517-8AD4-25C4FC111028}"/>
              </a:ext>
            </a:extLst>
          </p:cNvPr>
          <p:cNvSpPr>
            <a:spLocks noGrp="1"/>
          </p:cNvSpPr>
          <p:nvPr>
            <p:ph type="title"/>
          </p:nvPr>
        </p:nvSpPr>
        <p:spPr>
          <a:xfrm>
            <a:off x="2616200" y="292100"/>
            <a:ext cx="9144000" cy="1143000"/>
          </a:xfrm>
        </p:spPr>
        <p:txBody>
          <a:bodyPr/>
          <a:lstStyle/>
          <a:p>
            <a:r>
              <a:rPr lang="en-US" sz="4000" dirty="0"/>
              <a:t>When does the Fellowship take place?</a:t>
            </a:r>
          </a:p>
        </p:txBody>
      </p:sp>
      <p:sp>
        <p:nvSpPr>
          <p:cNvPr id="3" name="Content Placeholder 2">
            <a:extLst>
              <a:ext uri="{FF2B5EF4-FFF2-40B4-BE49-F238E27FC236}">
                <a16:creationId xmlns:a16="http://schemas.microsoft.com/office/drawing/2014/main" id="{18C8B557-C878-E7E3-E4C7-E0D5824B3D94}"/>
              </a:ext>
            </a:extLst>
          </p:cNvPr>
          <p:cNvSpPr>
            <a:spLocks noGrp="1"/>
          </p:cNvSpPr>
          <p:nvPr>
            <p:ph idx="1"/>
          </p:nvPr>
        </p:nvSpPr>
        <p:spPr>
          <a:xfrm>
            <a:off x="2463800" y="1422400"/>
            <a:ext cx="9296400" cy="4013200"/>
          </a:xfrm>
        </p:spPr>
        <p:txBody>
          <a:bodyPr/>
          <a:lstStyle/>
          <a:p>
            <a:pPr marL="609585" lvl="0" indent="-457189" algn="l" rtl="0">
              <a:spcBef>
                <a:spcPts val="800"/>
              </a:spcBef>
              <a:spcAft>
                <a:spcPts val="800"/>
              </a:spcAft>
              <a:buSzPts val="1800"/>
              <a:buChar char="•"/>
            </a:pPr>
            <a:r>
              <a:rPr lang="en-US" sz="2800" dirty="0">
                <a:latin typeface="+mj-lt"/>
                <a:ea typeface="Palanquin"/>
                <a:cs typeface="Palanquin"/>
                <a:sym typeface="Palanquin"/>
              </a:rPr>
              <a:t>The fellowship time period is from January 2025 - January 2026.</a:t>
            </a:r>
          </a:p>
          <a:p>
            <a:pPr marL="609585" lvl="0" indent="-457189" algn="l" rtl="0">
              <a:spcBef>
                <a:spcPts val="800"/>
              </a:spcBef>
              <a:spcAft>
                <a:spcPts val="800"/>
              </a:spcAft>
              <a:buSzPts val="1800"/>
              <a:buChar char="•"/>
            </a:pPr>
            <a:r>
              <a:rPr lang="en-US" sz="2800" dirty="0">
                <a:latin typeface="+mj-lt"/>
                <a:ea typeface="Palanquin"/>
                <a:cs typeface="Palanquin"/>
                <a:sym typeface="Palanquin"/>
              </a:rPr>
              <a:t>Weekly virtual learning sessions take place on Zoom from </a:t>
            </a:r>
            <a:r>
              <a:rPr lang="en-US" sz="2800" b="1" dirty="0">
                <a:latin typeface="+mj-lt"/>
                <a:ea typeface="Palanquin"/>
                <a:cs typeface="Palanquin"/>
                <a:sym typeface="Palanquin"/>
              </a:rPr>
              <a:t>3 p.m. to 6 p.m. Pacific Time on most Tuesdays</a:t>
            </a:r>
            <a:r>
              <a:rPr lang="en-US" sz="2800" dirty="0">
                <a:latin typeface="+mj-lt"/>
                <a:ea typeface="Palanquin"/>
                <a:cs typeface="Palanquin"/>
                <a:sym typeface="Palanquin"/>
              </a:rPr>
              <a:t>.</a:t>
            </a:r>
          </a:p>
          <a:p>
            <a:pPr marL="609585" lvl="0" indent="-457189" algn="l" rtl="0">
              <a:spcBef>
                <a:spcPts val="800"/>
              </a:spcBef>
              <a:spcAft>
                <a:spcPts val="800"/>
              </a:spcAft>
              <a:buSzPts val="1800"/>
              <a:buChar char="•"/>
            </a:pPr>
            <a:r>
              <a:rPr lang="en-US" sz="2800" b="1" dirty="0">
                <a:latin typeface="+mj-lt"/>
                <a:ea typeface="Palanquin"/>
                <a:cs typeface="Palanquin"/>
                <a:sym typeface="Palanquin"/>
              </a:rPr>
              <a:t>Five in-person trips</a:t>
            </a:r>
            <a:r>
              <a:rPr lang="en-US" sz="2800" dirty="0">
                <a:latin typeface="+mj-lt"/>
                <a:ea typeface="Palanquin"/>
                <a:cs typeface="Palanquin"/>
                <a:sym typeface="Palanquin"/>
              </a:rPr>
              <a:t> are taken (three in spring/summer, two in fall/winter).</a:t>
            </a:r>
          </a:p>
          <a:p>
            <a:pPr marL="609585" lvl="0" indent="-457189" algn="l" rtl="0">
              <a:spcBef>
                <a:spcPts val="800"/>
              </a:spcBef>
              <a:spcAft>
                <a:spcPts val="800"/>
              </a:spcAft>
              <a:buSzPts val="1800"/>
              <a:buChar char="•"/>
            </a:pPr>
            <a:r>
              <a:rPr lang="en-US" sz="2800" b="1" dirty="0">
                <a:latin typeface="+mj-lt"/>
                <a:ea typeface="Palanquin"/>
                <a:cs typeface="Palanquin"/>
                <a:sym typeface="Palanquin"/>
              </a:rPr>
              <a:t>Applications for the 2025 cohort are open now</a:t>
            </a:r>
            <a:r>
              <a:rPr lang="en-US" sz="2800" dirty="0">
                <a:latin typeface="+mj-lt"/>
                <a:ea typeface="Palanquin"/>
                <a:cs typeface="Palanquin"/>
                <a:sym typeface="Palanquin"/>
              </a:rPr>
              <a:t> - apply by September 12th at 10:59 p.m. Pacific Daylight Time.</a:t>
            </a:r>
          </a:p>
          <a:p>
            <a:pPr>
              <a:spcBef>
                <a:spcPts val="800"/>
              </a:spcBef>
              <a:spcAft>
                <a:spcPts val="800"/>
              </a:spcAft>
            </a:pPr>
            <a:endParaRPr lang="en-US" sz="2400" dirty="0"/>
          </a:p>
        </p:txBody>
      </p:sp>
    </p:spTree>
    <p:extLst>
      <p:ext uri="{BB962C8B-B14F-4D97-AF65-F5344CB8AC3E}">
        <p14:creationId xmlns:p14="http://schemas.microsoft.com/office/powerpoint/2010/main" val="2182572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67FC-5B06-B465-9A31-9B9261B13BA8}"/>
              </a:ext>
            </a:extLst>
          </p:cNvPr>
          <p:cNvSpPr>
            <a:spLocks noGrp="1"/>
          </p:cNvSpPr>
          <p:nvPr>
            <p:ph type="title"/>
          </p:nvPr>
        </p:nvSpPr>
        <p:spPr>
          <a:xfrm>
            <a:off x="2433480" y="198438"/>
            <a:ext cx="9144000" cy="1143000"/>
          </a:xfrm>
        </p:spPr>
        <p:txBody>
          <a:bodyPr/>
          <a:lstStyle/>
          <a:p>
            <a:r>
              <a:rPr lang="en-US" dirty="0"/>
              <a:t>Success Stories (1)</a:t>
            </a:r>
          </a:p>
        </p:txBody>
      </p:sp>
      <p:pic>
        <p:nvPicPr>
          <p:cNvPr id="8" name="Content Placeholder 7" descr="Pictured Warren Ryan, San Bernardino City Unified School District.">
            <a:extLst>
              <a:ext uri="{FF2B5EF4-FFF2-40B4-BE49-F238E27FC236}">
                <a16:creationId xmlns:a16="http://schemas.microsoft.com/office/drawing/2014/main" id="{7A6E3282-5A92-51E6-CCA5-5DA6D6ABAC4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3039278" y="1912938"/>
            <a:ext cx="2818807" cy="2664354"/>
          </a:xfrm>
        </p:spPr>
      </p:pic>
      <p:sp>
        <p:nvSpPr>
          <p:cNvPr id="5" name="Content Placeholder 4">
            <a:extLst>
              <a:ext uri="{FF2B5EF4-FFF2-40B4-BE49-F238E27FC236}">
                <a16:creationId xmlns:a16="http://schemas.microsoft.com/office/drawing/2014/main" id="{243F2969-E5C1-D72C-21D2-64B03F8DCEA4}"/>
              </a:ext>
            </a:extLst>
          </p:cNvPr>
          <p:cNvSpPr>
            <a:spLocks noGrp="1"/>
          </p:cNvSpPr>
          <p:nvPr>
            <p:ph sz="quarter" idx="14"/>
          </p:nvPr>
        </p:nvSpPr>
        <p:spPr>
          <a:xfrm>
            <a:off x="2433480" y="4577292"/>
            <a:ext cx="4313238" cy="2006600"/>
          </a:xfrm>
        </p:spPr>
        <p:txBody>
          <a:bodyPr/>
          <a:lstStyle/>
          <a:p>
            <a:pPr marL="0" indent="0" algn="ctr">
              <a:buNone/>
            </a:pPr>
            <a:r>
              <a:rPr lang="en-US" sz="2800" dirty="0"/>
              <a:t>Warren Ryan </a:t>
            </a:r>
          </a:p>
          <a:p>
            <a:pPr marL="0" indent="0" algn="ctr">
              <a:buNone/>
            </a:pPr>
            <a:r>
              <a:rPr lang="en-US" sz="2800" dirty="0"/>
              <a:t>San Bernardino City USD</a:t>
            </a:r>
          </a:p>
        </p:txBody>
      </p:sp>
      <p:sp>
        <p:nvSpPr>
          <p:cNvPr id="9" name="Content Placeholder 8">
            <a:extLst>
              <a:ext uri="{FF2B5EF4-FFF2-40B4-BE49-F238E27FC236}">
                <a16:creationId xmlns:a16="http://schemas.microsoft.com/office/drawing/2014/main" id="{CD9A58C5-803F-096B-1653-78DD63EFFD30}"/>
              </a:ext>
            </a:extLst>
          </p:cNvPr>
          <p:cNvSpPr>
            <a:spLocks noGrp="1"/>
          </p:cNvSpPr>
          <p:nvPr>
            <p:ph sz="quarter" idx="15"/>
          </p:nvPr>
        </p:nvSpPr>
        <p:spPr>
          <a:xfrm>
            <a:off x="7112000" y="1554162"/>
            <a:ext cx="5010343" cy="1143000"/>
          </a:xfrm>
        </p:spPr>
        <p:txBody>
          <a:bodyPr/>
          <a:lstStyle/>
          <a:p>
            <a:pPr marL="0" indent="0" algn="ctr">
              <a:buNone/>
            </a:pPr>
            <a:r>
              <a:rPr lang="en-US" sz="2800" dirty="0"/>
              <a:t>Whole Food: </a:t>
            </a:r>
          </a:p>
          <a:p>
            <a:pPr marL="0" indent="0" algn="ctr">
              <a:buNone/>
            </a:pPr>
            <a:r>
              <a:rPr lang="en-US" sz="2800" dirty="0"/>
              <a:t>Quality You Can Taste!</a:t>
            </a:r>
          </a:p>
        </p:txBody>
      </p:sp>
      <p:pic>
        <p:nvPicPr>
          <p:cNvPr id="16" name="Content Placeholder 15" descr="Picture of a robot coupe and shredded cabbage in bag, in bowl and cabbage head.">
            <a:extLst>
              <a:ext uri="{FF2B5EF4-FFF2-40B4-BE49-F238E27FC236}">
                <a16:creationId xmlns:a16="http://schemas.microsoft.com/office/drawing/2014/main" id="{748D71C1-B028-2DC7-588E-9C88A1239C6A}"/>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tretch>
            <a:fillRect/>
          </a:stretch>
        </p:blipFill>
        <p:spPr>
          <a:xfrm>
            <a:off x="7602525" y="2697162"/>
            <a:ext cx="4081475" cy="3305838"/>
          </a:xfrm>
        </p:spPr>
      </p:pic>
    </p:spTree>
    <p:extLst>
      <p:ext uri="{BB962C8B-B14F-4D97-AF65-F5344CB8AC3E}">
        <p14:creationId xmlns:p14="http://schemas.microsoft.com/office/powerpoint/2010/main" val="4122071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4F669-AA28-4DF6-9AA4-8D09FB756B97}"/>
              </a:ext>
            </a:extLst>
          </p:cNvPr>
          <p:cNvSpPr>
            <a:spLocks noGrp="1"/>
          </p:cNvSpPr>
          <p:nvPr>
            <p:ph type="title"/>
          </p:nvPr>
        </p:nvSpPr>
        <p:spPr/>
        <p:txBody>
          <a:bodyPr/>
          <a:lstStyle/>
          <a:p>
            <a:r>
              <a:rPr lang="en-US" dirty="0"/>
              <a:t>Town Hall at a Glance</a:t>
            </a:r>
            <a:endParaRPr lang="en-US" dirty="0">
              <a:cs typeface="Arial"/>
            </a:endParaRPr>
          </a:p>
        </p:txBody>
      </p:sp>
      <p:sp>
        <p:nvSpPr>
          <p:cNvPr id="3" name="Content Placeholder 2">
            <a:extLst>
              <a:ext uri="{FF2B5EF4-FFF2-40B4-BE49-F238E27FC236}">
                <a16:creationId xmlns:a16="http://schemas.microsoft.com/office/drawing/2014/main" id="{E8F9D917-39F1-4060-A27C-9FCCC6C193B0}"/>
              </a:ext>
            </a:extLst>
          </p:cNvPr>
          <p:cNvSpPr>
            <a:spLocks noGrp="1"/>
          </p:cNvSpPr>
          <p:nvPr>
            <p:ph sz="half" idx="1"/>
          </p:nvPr>
        </p:nvSpPr>
        <p:spPr/>
        <p:txBody>
          <a:bodyPr/>
          <a:lstStyle/>
          <a:p>
            <a:pPr>
              <a:spcBef>
                <a:spcPts val="800"/>
              </a:spcBef>
              <a:spcAft>
                <a:spcPts val="800"/>
              </a:spcAft>
              <a:buFont typeface="Arial" panose="020B0604020202020204" pitchFamily="34" charset="0"/>
              <a:buChar char="•"/>
            </a:pPr>
            <a:r>
              <a:rPr lang="en-US" sz="2800" dirty="0">
                <a:latin typeface="Arial"/>
                <a:cs typeface="Arial"/>
              </a:rPr>
              <a:t>District Spotlights &amp; Award Recognition</a:t>
            </a:r>
            <a:endParaRPr lang="en-US" dirty="0">
              <a:latin typeface="Arial"/>
              <a:cs typeface="Arial"/>
            </a:endParaRPr>
          </a:p>
          <a:p>
            <a:pPr>
              <a:spcBef>
                <a:spcPts val="800"/>
              </a:spcBef>
              <a:spcAft>
                <a:spcPts val="800"/>
              </a:spcAft>
              <a:buFont typeface="Arial" panose="020B0604020202020204" pitchFamily="34" charset="0"/>
              <a:buChar char="•"/>
            </a:pPr>
            <a:r>
              <a:rPr lang="en-US" sz="2800" dirty="0">
                <a:latin typeface="Arial"/>
                <a:cs typeface="Arial"/>
              </a:rPr>
              <a:t>Federal</a:t>
            </a:r>
            <a:r>
              <a:rPr lang="en-US" sz="2800" dirty="0">
                <a:cs typeface="Arial"/>
              </a:rPr>
              <a:t> Updates</a:t>
            </a:r>
            <a:endParaRPr lang="en-US" dirty="0">
              <a:cs typeface="Arial"/>
            </a:endParaRPr>
          </a:p>
          <a:p>
            <a:pPr>
              <a:spcBef>
                <a:spcPts val="800"/>
              </a:spcBef>
              <a:spcAft>
                <a:spcPts val="800"/>
              </a:spcAft>
            </a:pPr>
            <a:r>
              <a:rPr lang="en-US" sz="2800" dirty="0">
                <a:cs typeface="Arial"/>
              </a:rPr>
              <a:t>State Updates</a:t>
            </a:r>
          </a:p>
          <a:p>
            <a:pPr>
              <a:spcBef>
                <a:spcPts val="800"/>
              </a:spcBef>
              <a:spcAft>
                <a:spcPts val="800"/>
              </a:spcAft>
            </a:pPr>
            <a:r>
              <a:rPr lang="en-US" sz="2800" dirty="0">
                <a:cs typeface="Arial"/>
              </a:rPr>
              <a:t>Reminders </a:t>
            </a:r>
          </a:p>
          <a:p>
            <a:pPr>
              <a:spcBef>
                <a:spcPts val="800"/>
              </a:spcBef>
              <a:spcAft>
                <a:spcPts val="800"/>
              </a:spcAft>
            </a:pPr>
            <a:r>
              <a:rPr lang="en-US" sz="2800" dirty="0">
                <a:cs typeface="Arial"/>
              </a:rPr>
              <a:t>Funding Updates </a:t>
            </a:r>
            <a:endParaRPr lang="en-US" dirty="0"/>
          </a:p>
          <a:p>
            <a:pPr>
              <a:spcBef>
                <a:spcPts val="800"/>
              </a:spcBef>
              <a:spcAft>
                <a:spcPts val="800"/>
              </a:spcAft>
            </a:pPr>
            <a:r>
              <a:rPr lang="en-US" sz="2800" dirty="0">
                <a:cs typeface="Arial"/>
              </a:rPr>
              <a:t>Other Announcements</a:t>
            </a:r>
            <a:endParaRPr lang="en-US" dirty="0"/>
          </a:p>
          <a:p>
            <a:pPr marL="0" indent="0">
              <a:buNone/>
            </a:pPr>
            <a:endParaRPr lang="en-US" dirty="0">
              <a:cs typeface="Arial"/>
            </a:endParaRPr>
          </a:p>
          <a:p>
            <a:endParaRPr lang="en-US" dirty="0">
              <a:cs typeface="Arial"/>
            </a:endParaRPr>
          </a:p>
          <a:p>
            <a:endParaRPr lang="en-US" dirty="0">
              <a:cs typeface="Arial"/>
            </a:endParaRPr>
          </a:p>
          <a:p>
            <a:endParaRPr lang="en-US" sz="2800" dirty="0">
              <a:solidFill>
                <a:srgbClr val="FF0000"/>
              </a:solidFill>
              <a:cs typeface="Arial"/>
            </a:endParaRPr>
          </a:p>
        </p:txBody>
      </p:sp>
      <p:pic>
        <p:nvPicPr>
          <p:cNvPr id="10" name="Content Placeholder 9">
            <a:extLst>
              <a:ext uri="{FF2B5EF4-FFF2-40B4-BE49-F238E27FC236}">
                <a16:creationId xmlns:a16="http://schemas.microsoft.com/office/drawing/2014/main" id="{7DCCA720-7C01-854F-14FC-4DCDA472FFD3}"/>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12000" y="1981200"/>
            <a:ext cx="4470400" cy="4005321"/>
          </a:xfrm>
        </p:spPr>
      </p:pic>
    </p:spTree>
    <p:extLst>
      <p:ext uri="{BB962C8B-B14F-4D97-AF65-F5344CB8AC3E}">
        <p14:creationId xmlns:p14="http://schemas.microsoft.com/office/powerpoint/2010/main" val="168363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67FC-5B06-B465-9A31-9B9261B13BA8}"/>
              </a:ext>
            </a:extLst>
          </p:cNvPr>
          <p:cNvSpPr>
            <a:spLocks noGrp="1"/>
          </p:cNvSpPr>
          <p:nvPr>
            <p:ph type="title"/>
          </p:nvPr>
        </p:nvSpPr>
        <p:spPr>
          <a:xfrm>
            <a:off x="2433480" y="198438"/>
            <a:ext cx="9144000" cy="1143000"/>
          </a:xfrm>
        </p:spPr>
        <p:txBody>
          <a:bodyPr/>
          <a:lstStyle/>
          <a:p>
            <a:r>
              <a:rPr lang="en-US" dirty="0"/>
              <a:t>Success Stories (2)</a:t>
            </a:r>
          </a:p>
        </p:txBody>
      </p:sp>
      <p:pic>
        <p:nvPicPr>
          <p:cNvPr id="8" name="Content Placeholder 7" descr="Pictured Brittney Rodriguez, Hacienda la Puente USD">
            <a:extLst>
              <a:ext uri="{FF2B5EF4-FFF2-40B4-BE49-F238E27FC236}">
                <a16:creationId xmlns:a16="http://schemas.microsoft.com/office/drawing/2014/main" id="{7A6E3282-5A92-51E6-CCA5-5DA6D6ABAC42}"/>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p:blipFill>
        <p:spPr>
          <a:xfrm>
            <a:off x="3039278" y="1912938"/>
            <a:ext cx="2818807" cy="2664354"/>
          </a:xfrm>
        </p:spPr>
      </p:pic>
      <p:sp>
        <p:nvSpPr>
          <p:cNvPr id="5" name="Content Placeholder 4">
            <a:extLst>
              <a:ext uri="{FF2B5EF4-FFF2-40B4-BE49-F238E27FC236}">
                <a16:creationId xmlns:a16="http://schemas.microsoft.com/office/drawing/2014/main" id="{243F2969-E5C1-D72C-21D2-64B03F8DCEA4}"/>
              </a:ext>
            </a:extLst>
          </p:cNvPr>
          <p:cNvSpPr>
            <a:spLocks noGrp="1"/>
          </p:cNvSpPr>
          <p:nvPr>
            <p:ph sz="quarter" idx="14"/>
          </p:nvPr>
        </p:nvSpPr>
        <p:spPr>
          <a:xfrm>
            <a:off x="2433480" y="4577292"/>
            <a:ext cx="4313238" cy="1143000"/>
          </a:xfrm>
        </p:spPr>
        <p:txBody>
          <a:bodyPr/>
          <a:lstStyle/>
          <a:p>
            <a:pPr marL="0" indent="0" algn="ctr">
              <a:buNone/>
            </a:pPr>
            <a:r>
              <a:rPr lang="en-US" sz="2800" dirty="0"/>
              <a:t>Brittney Rodriguez</a:t>
            </a:r>
          </a:p>
          <a:p>
            <a:pPr marL="0" indent="0" algn="ctr">
              <a:buNone/>
            </a:pPr>
            <a:r>
              <a:rPr lang="en-US" sz="2800" dirty="0"/>
              <a:t>Hacienda La Puente USD</a:t>
            </a:r>
          </a:p>
        </p:txBody>
      </p:sp>
      <p:sp>
        <p:nvSpPr>
          <p:cNvPr id="9" name="Content Placeholder 8">
            <a:extLst>
              <a:ext uri="{FF2B5EF4-FFF2-40B4-BE49-F238E27FC236}">
                <a16:creationId xmlns:a16="http://schemas.microsoft.com/office/drawing/2014/main" id="{CD9A58C5-803F-096B-1653-78DD63EFFD30}"/>
              </a:ext>
            </a:extLst>
          </p:cNvPr>
          <p:cNvSpPr>
            <a:spLocks noGrp="1"/>
          </p:cNvSpPr>
          <p:nvPr>
            <p:ph sz="quarter" idx="15"/>
          </p:nvPr>
        </p:nvSpPr>
        <p:spPr>
          <a:xfrm>
            <a:off x="7112000" y="1554162"/>
            <a:ext cx="5010343" cy="1143000"/>
          </a:xfrm>
        </p:spPr>
        <p:txBody>
          <a:bodyPr/>
          <a:lstStyle/>
          <a:p>
            <a:pPr marL="0" lvl="0" indent="0" algn="ctr" rtl="0">
              <a:spcBef>
                <a:spcPts val="0"/>
              </a:spcBef>
              <a:spcAft>
                <a:spcPts val="2133"/>
              </a:spcAft>
              <a:buNone/>
            </a:pPr>
            <a:r>
              <a:rPr lang="en-US" sz="2800" dirty="0"/>
              <a:t>Nom </a:t>
            </a:r>
            <a:r>
              <a:rPr lang="en-US" sz="2800" dirty="0" err="1"/>
              <a:t>Nom</a:t>
            </a:r>
            <a:r>
              <a:rPr lang="en-US" sz="2800" dirty="0"/>
              <a:t> Cart for Student Customization</a:t>
            </a:r>
          </a:p>
        </p:txBody>
      </p:sp>
      <p:pic>
        <p:nvPicPr>
          <p:cNvPr id="16" name="Content Placeholder 15" descr="Pictured bowls of nom nom bowls with rice noodles and nom nom cart line of students. ">
            <a:extLst>
              <a:ext uri="{FF2B5EF4-FFF2-40B4-BE49-F238E27FC236}">
                <a16:creationId xmlns:a16="http://schemas.microsoft.com/office/drawing/2014/main" id="{748D71C1-B028-2DC7-588E-9C88A1239C6A}"/>
              </a:ext>
            </a:extLst>
          </p:cNvPr>
          <p:cNvPicPr>
            <a:picLocks noGrp="1" noChangeAspect="1"/>
          </p:cNvPicPr>
          <p:nvPr>
            <p:ph sz="quarter" idx="16"/>
          </p:nvPr>
        </p:nvPicPr>
        <p:blipFill>
          <a:blip r:embed="rId3" cstate="print">
            <a:extLst>
              <a:ext uri="{28A0092B-C50C-407E-A947-70E740481C1C}">
                <a14:useLocalDpi xmlns:a14="http://schemas.microsoft.com/office/drawing/2010/main" val="0"/>
              </a:ext>
            </a:extLst>
          </a:blip>
          <a:srcRect/>
          <a:stretch/>
        </p:blipFill>
        <p:spPr>
          <a:xfrm>
            <a:off x="7573453" y="2697162"/>
            <a:ext cx="4110547" cy="3329386"/>
          </a:xfrm>
        </p:spPr>
      </p:pic>
    </p:spTree>
    <p:extLst>
      <p:ext uri="{BB962C8B-B14F-4D97-AF65-F5344CB8AC3E}">
        <p14:creationId xmlns:p14="http://schemas.microsoft.com/office/powerpoint/2010/main" val="306960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67FC-5B06-B465-9A31-9B9261B13BA8}"/>
              </a:ext>
            </a:extLst>
          </p:cNvPr>
          <p:cNvSpPr>
            <a:spLocks noGrp="1"/>
          </p:cNvSpPr>
          <p:nvPr>
            <p:ph type="title"/>
          </p:nvPr>
        </p:nvSpPr>
        <p:spPr>
          <a:xfrm>
            <a:off x="2552031" y="0"/>
            <a:ext cx="9144000" cy="1143000"/>
          </a:xfrm>
        </p:spPr>
        <p:txBody>
          <a:bodyPr/>
          <a:lstStyle/>
          <a:p>
            <a:r>
              <a:rPr lang="en-US" dirty="0"/>
              <a:t>Success Stories (3)</a:t>
            </a:r>
          </a:p>
        </p:txBody>
      </p:sp>
      <p:pic>
        <p:nvPicPr>
          <p:cNvPr id="8" name="Content Placeholder 7" descr="Pictured Richie Wilim Vacaville Unified School District. ">
            <a:extLst>
              <a:ext uri="{FF2B5EF4-FFF2-40B4-BE49-F238E27FC236}">
                <a16:creationId xmlns:a16="http://schemas.microsoft.com/office/drawing/2014/main" id="{7A6E3282-5A92-51E6-CCA5-5DA6D6ABAC4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2552031" y="1662446"/>
            <a:ext cx="2818807" cy="2664354"/>
          </a:xfrm>
        </p:spPr>
      </p:pic>
      <p:sp>
        <p:nvSpPr>
          <p:cNvPr id="5" name="Content Placeholder 4">
            <a:extLst>
              <a:ext uri="{FF2B5EF4-FFF2-40B4-BE49-F238E27FC236}">
                <a16:creationId xmlns:a16="http://schemas.microsoft.com/office/drawing/2014/main" id="{243F2969-E5C1-D72C-21D2-64B03F8DCEA4}"/>
              </a:ext>
            </a:extLst>
          </p:cNvPr>
          <p:cNvSpPr>
            <a:spLocks noGrp="1"/>
          </p:cNvSpPr>
          <p:nvPr>
            <p:ph sz="quarter" idx="14"/>
          </p:nvPr>
        </p:nvSpPr>
        <p:spPr>
          <a:xfrm>
            <a:off x="2552031" y="4477084"/>
            <a:ext cx="2818807" cy="1143000"/>
          </a:xfrm>
        </p:spPr>
        <p:txBody>
          <a:bodyPr/>
          <a:lstStyle/>
          <a:p>
            <a:pPr marL="0" indent="0" algn="ctr">
              <a:buNone/>
            </a:pPr>
            <a:r>
              <a:rPr lang="en-US" sz="2800" dirty="0"/>
              <a:t>Richie </a:t>
            </a:r>
            <a:r>
              <a:rPr lang="en-US" sz="2800" dirty="0" err="1"/>
              <a:t>Wilim</a:t>
            </a:r>
            <a:endParaRPr lang="en-US" sz="2800" dirty="0"/>
          </a:p>
          <a:p>
            <a:pPr marL="0" indent="0" algn="ctr">
              <a:buNone/>
            </a:pPr>
            <a:r>
              <a:rPr lang="en-US" sz="2800" dirty="0"/>
              <a:t>Vacaville USD</a:t>
            </a:r>
          </a:p>
        </p:txBody>
      </p:sp>
      <p:sp>
        <p:nvSpPr>
          <p:cNvPr id="9" name="Content Placeholder 8">
            <a:extLst>
              <a:ext uri="{FF2B5EF4-FFF2-40B4-BE49-F238E27FC236}">
                <a16:creationId xmlns:a16="http://schemas.microsoft.com/office/drawing/2014/main" id="{CD9A58C5-803F-096B-1653-78DD63EFFD30}"/>
              </a:ext>
            </a:extLst>
          </p:cNvPr>
          <p:cNvSpPr>
            <a:spLocks noGrp="1"/>
          </p:cNvSpPr>
          <p:nvPr>
            <p:ph sz="quarter" idx="15"/>
          </p:nvPr>
        </p:nvSpPr>
        <p:spPr>
          <a:xfrm>
            <a:off x="6096000" y="1411954"/>
            <a:ext cx="5788426" cy="2664354"/>
          </a:xfrm>
        </p:spPr>
        <p:txBody>
          <a:bodyPr/>
          <a:lstStyle/>
          <a:p>
            <a:pPr marL="0" indent="0">
              <a:spcAft>
                <a:spcPts val="2133"/>
              </a:spcAft>
              <a:buNone/>
            </a:pPr>
            <a:r>
              <a:rPr lang="en-US" sz="2400" dirty="0"/>
              <a:t>Read more about Richie’s exciting new role as director at Redwood City School District on the Chef Ann Foundation Fellowship blog at </a:t>
            </a:r>
            <a:r>
              <a:rPr lang="en-US" sz="2400" dirty="0">
                <a:solidFill>
                  <a:srgbClr val="0563C1"/>
                </a:solidFill>
                <a:hlinkClick r:id="rId4" tooltip="Chef Ann Foundation">
                  <a:extLst>
                    <a:ext uri="{A12FA001-AC4F-418D-AE19-62706E023703}">
                      <ahyp:hlinkClr xmlns:ahyp="http://schemas.microsoft.com/office/drawing/2018/hyperlinkcolor" val="tx"/>
                    </a:ext>
                  </a:extLst>
                </a:hlinkClick>
              </a:rPr>
              <a:t>https://www.chefannfoundation.org/blog/inaugural-fellowship-graduate-becomes-first-time-director/</a:t>
            </a:r>
            <a:r>
              <a:rPr lang="en-US" sz="2400" dirty="0"/>
              <a:t>.</a:t>
            </a:r>
          </a:p>
        </p:txBody>
      </p:sp>
      <p:pic>
        <p:nvPicPr>
          <p:cNvPr id="16" name="Content Placeholder 15" descr="Pictured left are staff attending the Lunch Thyme University and  right are training materials provided, e.g., knives, notebook, pen set and cookbooks.">
            <a:extLst>
              <a:ext uri="{FF2B5EF4-FFF2-40B4-BE49-F238E27FC236}">
                <a16:creationId xmlns:a16="http://schemas.microsoft.com/office/drawing/2014/main" id="{748D71C1-B028-2DC7-588E-9C88A1239C6A}"/>
              </a:ext>
            </a:extLst>
          </p:cNvPr>
          <p:cNvPicPr>
            <a:picLocks noGrp="1" noChangeAspect="1"/>
          </p:cNvPicPr>
          <p:nvPr>
            <p:ph sz="quarter" idx="16"/>
          </p:nvPr>
        </p:nvPicPr>
        <p:blipFill rotWithShape="1">
          <a:blip r:embed="rId5" cstate="print">
            <a:extLst>
              <a:ext uri="{28A0092B-C50C-407E-A947-70E740481C1C}">
                <a14:useLocalDpi xmlns:a14="http://schemas.microsoft.com/office/drawing/2010/main" val="0"/>
              </a:ext>
            </a:extLst>
          </a:blip>
          <a:srcRect/>
          <a:stretch/>
        </p:blipFill>
        <p:spPr>
          <a:xfrm>
            <a:off x="6821164" y="4154596"/>
            <a:ext cx="3771472" cy="1903956"/>
          </a:xfrm>
        </p:spPr>
      </p:pic>
    </p:spTree>
    <p:extLst>
      <p:ext uri="{BB962C8B-B14F-4D97-AF65-F5344CB8AC3E}">
        <p14:creationId xmlns:p14="http://schemas.microsoft.com/office/powerpoint/2010/main" val="2543077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67FC-5B06-B465-9A31-9B9261B13BA8}"/>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18F38657-3D9E-EF26-FE6F-3ABE97BB697D}"/>
              </a:ext>
            </a:extLst>
          </p:cNvPr>
          <p:cNvSpPr>
            <a:spLocks noGrp="1"/>
          </p:cNvSpPr>
          <p:nvPr>
            <p:ph idx="1"/>
          </p:nvPr>
        </p:nvSpPr>
        <p:spPr/>
        <p:txBody>
          <a:bodyPr/>
          <a:lstStyle/>
          <a:p>
            <a:pPr marL="0" indent="0">
              <a:buNone/>
            </a:pPr>
            <a:r>
              <a:rPr lang="en-US" sz="3200" dirty="0">
                <a:ea typeface="Palanquin"/>
                <a:cs typeface="Palanquin"/>
                <a:sym typeface="Palanquin"/>
              </a:rPr>
              <a:t>If you have questions about the Healthy School Food Pathway Fellowship email: </a:t>
            </a:r>
            <a:r>
              <a:rPr lang="en-US" sz="3200" dirty="0">
                <a:solidFill>
                  <a:srgbClr val="0563C1"/>
                </a:solidFill>
                <a:ea typeface="Palanquin"/>
                <a:cs typeface="Palanquin"/>
                <a:sym typeface="Palanquin"/>
                <a:hlinkClick r:id="rId2">
                  <a:extLst>
                    <a:ext uri="{A12FA001-AC4F-418D-AE19-62706E023703}">
                      <ahyp:hlinkClr xmlns:ahyp="http://schemas.microsoft.com/office/drawing/2018/hyperlinkcolor" val="tx"/>
                    </a:ext>
                  </a:extLst>
                </a:hlinkClick>
              </a:rPr>
              <a:t>fellowship@chefannfoundation.org</a:t>
            </a:r>
            <a:r>
              <a:rPr lang="en-US" sz="3200" dirty="0">
                <a:solidFill>
                  <a:srgbClr val="0563C1"/>
                </a:solidFill>
                <a:ea typeface="Palanquin"/>
                <a:cs typeface="Palanquin"/>
                <a:sym typeface="Palanquin"/>
              </a:rPr>
              <a:t> </a:t>
            </a:r>
            <a:endParaRPr lang="en-US" sz="3200" dirty="0">
              <a:solidFill>
                <a:srgbClr val="0563C1"/>
              </a:solidFill>
            </a:endParaRPr>
          </a:p>
          <a:p>
            <a:pPr marL="0" indent="0">
              <a:buNone/>
            </a:pPr>
            <a:endParaRPr lang="en-US" dirty="0"/>
          </a:p>
        </p:txBody>
      </p:sp>
    </p:spTree>
    <p:extLst>
      <p:ext uri="{BB962C8B-B14F-4D97-AF65-F5344CB8AC3E}">
        <p14:creationId xmlns:p14="http://schemas.microsoft.com/office/powerpoint/2010/main" val="1649293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67FC-5B06-B465-9A31-9B9261B13BA8}"/>
              </a:ext>
            </a:extLst>
          </p:cNvPr>
          <p:cNvSpPr>
            <a:spLocks noGrp="1"/>
          </p:cNvSpPr>
          <p:nvPr>
            <p:ph type="title"/>
          </p:nvPr>
        </p:nvSpPr>
        <p:spPr>
          <a:xfrm>
            <a:off x="2540000" y="272589"/>
            <a:ext cx="9144000" cy="1143000"/>
          </a:xfrm>
        </p:spPr>
        <p:txBody>
          <a:bodyPr/>
          <a:lstStyle/>
          <a:p>
            <a:r>
              <a:rPr lang="en-US" dirty="0"/>
              <a:t>Apply for the Chef Ann Foundation Today!</a:t>
            </a:r>
          </a:p>
        </p:txBody>
      </p:sp>
      <p:pic>
        <p:nvPicPr>
          <p:cNvPr id="7" name="Content Placeholder 6" descr="Chef Ann Foundation 2024 Fellowship group">
            <a:extLst>
              <a:ext uri="{FF2B5EF4-FFF2-40B4-BE49-F238E27FC236}">
                <a16:creationId xmlns:a16="http://schemas.microsoft.com/office/drawing/2014/main" id="{8194389C-CAF9-FAAF-A689-0741F8442E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89118" y="1603479"/>
            <a:ext cx="4470400" cy="2977766"/>
          </a:xfrm>
        </p:spPr>
      </p:pic>
      <p:sp>
        <p:nvSpPr>
          <p:cNvPr id="4" name="Content Placeholder 3">
            <a:extLst>
              <a:ext uri="{FF2B5EF4-FFF2-40B4-BE49-F238E27FC236}">
                <a16:creationId xmlns:a16="http://schemas.microsoft.com/office/drawing/2014/main" id="{0BCAA796-402A-4975-1CAF-76B9F39E03FA}"/>
              </a:ext>
            </a:extLst>
          </p:cNvPr>
          <p:cNvSpPr>
            <a:spLocks noGrp="1"/>
          </p:cNvSpPr>
          <p:nvPr>
            <p:ph sz="half" idx="2"/>
          </p:nvPr>
        </p:nvSpPr>
        <p:spPr>
          <a:xfrm>
            <a:off x="3920647" y="4560370"/>
            <a:ext cx="6632428" cy="1840430"/>
          </a:xfrm>
        </p:spPr>
        <p:txBody>
          <a:bodyPr/>
          <a:lstStyle/>
          <a:p>
            <a:pPr marL="0" indent="0" algn="ctr">
              <a:buNone/>
            </a:pPr>
            <a:r>
              <a:rPr lang="en-US" sz="4000" dirty="0"/>
              <a:t>Thank you!</a:t>
            </a:r>
          </a:p>
          <a:p>
            <a:pPr marL="0" indent="0" algn="ctr">
              <a:buNone/>
            </a:pPr>
            <a:r>
              <a:rPr lang="en-US" sz="2800" dirty="0"/>
              <a:t>Apply by September 12</a:t>
            </a:r>
            <a:r>
              <a:rPr lang="en-US" sz="2800" baseline="30000" dirty="0"/>
              <a:t>th</a:t>
            </a:r>
            <a:r>
              <a:rPr lang="en-US" sz="2800" dirty="0"/>
              <a:t> at </a:t>
            </a:r>
            <a:r>
              <a:rPr lang="en-US" sz="2800" dirty="0">
                <a:solidFill>
                  <a:srgbClr val="0563C1"/>
                </a:solidFill>
                <a:ea typeface="Palanquin"/>
                <a:cs typeface="Arial" panose="020B0604020202020204" pitchFamily="34" charset="0"/>
                <a:sym typeface="Palanquin"/>
                <a:hlinkClick r:id="rId3" tooltip="Chef Ann Foundation">
                  <a:extLst>
                    <a:ext uri="{A12FA001-AC4F-418D-AE19-62706E023703}">
                      <ahyp:hlinkClr xmlns:ahyp="http://schemas.microsoft.com/office/drawing/2018/hyperlinkcolor" val="tx"/>
                    </a:ext>
                  </a:extLst>
                </a:hlinkClick>
              </a:rPr>
              <a:t>https://chefannfoundation.org/fellowship</a:t>
            </a:r>
            <a:r>
              <a:rPr lang="en-US" sz="2800" dirty="0">
                <a:ea typeface="Palanquin"/>
                <a:cs typeface="Arial" panose="020B0604020202020204" pitchFamily="34" charset="0"/>
                <a:sym typeface="Palanquin"/>
              </a:rPr>
              <a:t>.</a:t>
            </a:r>
          </a:p>
          <a:p>
            <a:endParaRPr lang="en-US" dirty="0"/>
          </a:p>
        </p:txBody>
      </p:sp>
    </p:spTree>
    <p:extLst>
      <p:ext uri="{BB962C8B-B14F-4D97-AF65-F5344CB8AC3E}">
        <p14:creationId xmlns:p14="http://schemas.microsoft.com/office/powerpoint/2010/main" val="2802140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4E3A-A430-2B22-6F68-3F59A4A2FCF7}"/>
              </a:ext>
            </a:extLst>
          </p:cNvPr>
          <p:cNvSpPr>
            <a:spLocks noGrp="1"/>
          </p:cNvSpPr>
          <p:nvPr>
            <p:ph type="title"/>
          </p:nvPr>
        </p:nvSpPr>
        <p:spPr>
          <a:xfrm>
            <a:off x="2268120" y="281317"/>
            <a:ext cx="9144000" cy="1143000"/>
          </a:xfrm>
        </p:spPr>
        <p:txBody>
          <a:bodyPr/>
          <a:lstStyle/>
          <a:p>
            <a:r>
              <a:rPr lang="en-US" dirty="0">
                <a:cs typeface="Arial"/>
              </a:rPr>
              <a:t>Federal </a:t>
            </a:r>
            <a:r>
              <a:rPr lang="en-US" dirty="0"/>
              <a:t>Updates</a:t>
            </a:r>
          </a:p>
        </p:txBody>
      </p:sp>
      <p:pic>
        <p:nvPicPr>
          <p:cNvPr id="6" name="Content Placeholder 5">
            <a:extLst>
              <a:ext uri="{FF2B5EF4-FFF2-40B4-BE49-F238E27FC236}">
                <a16:creationId xmlns:a16="http://schemas.microsoft.com/office/drawing/2014/main" id="{69F370ED-AA48-A6B3-923D-57CE2E0337E4}"/>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312228" y="1546302"/>
            <a:ext cx="5290660" cy="40977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395586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70A86-8537-7937-0314-3484060DED1D}"/>
              </a:ext>
            </a:extLst>
          </p:cNvPr>
          <p:cNvSpPr>
            <a:spLocks noGrp="1"/>
          </p:cNvSpPr>
          <p:nvPr>
            <p:ph type="title"/>
          </p:nvPr>
        </p:nvSpPr>
        <p:spPr>
          <a:xfrm>
            <a:off x="1826836" y="361949"/>
            <a:ext cx="10545535" cy="1129393"/>
          </a:xfrm>
        </p:spPr>
        <p:txBody>
          <a:bodyPr/>
          <a:lstStyle/>
          <a:p>
            <a:r>
              <a:rPr lang="en-US" dirty="0">
                <a:cs typeface="Arial"/>
              </a:rPr>
              <a:t>Final Rule Flexibilities: Are you ready? </a:t>
            </a:r>
            <a:endParaRPr lang="en-US" dirty="0"/>
          </a:p>
        </p:txBody>
      </p:sp>
      <p:sp>
        <p:nvSpPr>
          <p:cNvPr id="3" name="Content Placeholder 2">
            <a:extLst>
              <a:ext uri="{FF2B5EF4-FFF2-40B4-BE49-F238E27FC236}">
                <a16:creationId xmlns:a16="http://schemas.microsoft.com/office/drawing/2014/main" id="{8A91B121-7E85-8C2B-9743-E0523C3372E3}"/>
              </a:ext>
            </a:extLst>
          </p:cNvPr>
          <p:cNvSpPr>
            <a:spLocks noGrp="1"/>
          </p:cNvSpPr>
          <p:nvPr>
            <p:ph idx="1"/>
          </p:nvPr>
        </p:nvSpPr>
        <p:spPr>
          <a:xfrm>
            <a:off x="2485572" y="1491342"/>
            <a:ext cx="9365511" cy="4759145"/>
          </a:xfrm>
        </p:spPr>
        <p:txBody>
          <a:bodyPr/>
          <a:lstStyle/>
          <a:p>
            <a:pPr>
              <a:spcBef>
                <a:spcPts val="800"/>
              </a:spcBef>
              <a:spcAft>
                <a:spcPts val="800"/>
              </a:spcAft>
            </a:pPr>
            <a:r>
              <a:rPr lang="en-US" sz="2400" dirty="0">
                <a:cs typeface="Arial"/>
              </a:rPr>
              <a:t>As a reminder, July 1, 2024, brought some new flexibilities of the following supports for:</a:t>
            </a:r>
          </a:p>
          <a:p>
            <a:pPr lvl="1">
              <a:spcBef>
                <a:spcPts val="800"/>
              </a:spcBef>
              <a:spcAft>
                <a:spcPts val="800"/>
              </a:spcAft>
              <a:buFont typeface="Courier New"/>
              <a:buChar char="o"/>
            </a:pPr>
            <a:r>
              <a:rPr lang="en-US" sz="2400" dirty="0">
                <a:cs typeface="Arial"/>
              </a:rPr>
              <a:t>Vegetarian diets and dietary preferences.</a:t>
            </a:r>
          </a:p>
          <a:p>
            <a:pPr lvl="1">
              <a:spcBef>
                <a:spcPts val="800"/>
              </a:spcBef>
              <a:spcAft>
                <a:spcPts val="800"/>
              </a:spcAft>
              <a:buFont typeface="Courier New"/>
              <a:buChar char="o"/>
            </a:pPr>
            <a:r>
              <a:rPr lang="en-US" sz="2400" dirty="0">
                <a:cs typeface="Arial"/>
              </a:rPr>
              <a:t>Local fresh foods through geographic preference and Buy American.</a:t>
            </a:r>
          </a:p>
          <a:p>
            <a:pPr lvl="1">
              <a:spcBef>
                <a:spcPts val="800"/>
              </a:spcBef>
              <a:spcAft>
                <a:spcPts val="800"/>
              </a:spcAft>
              <a:buFont typeface="Courier New"/>
              <a:buChar char="o"/>
            </a:pPr>
            <a:r>
              <a:rPr lang="en-US" sz="2400" dirty="0">
                <a:cs typeface="Arial"/>
              </a:rPr>
              <a:t>Other areas such as professional standards support.</a:t>
            </a:r>
          </a:p>
          <a:p>
            <a:pPr>
              <a:spcBef>
                <a:spcPts val="800"/>
              </a:spcBef>
              <a:spcAft>
                <a:spcPts val="800"/>
              </a:spcAft>
              <a:buFont typeface="Courier New"/>
              <a:buChar char="•"/>
            </a:pPr>
            <a:r>
              <a:rPr lang="en-US" sz="2400" dirty="0">
                <a:cs typeface="Arial"/>
              </a:rPr>
              <a:t>For more information on the final rule, visit the Child Nutrition Programs: Meal Patterns Consistent with the 2020–2025 Dietary Guidelines on the School Nutrition Standards web page at </a:t>
            </a:r>
            <a:r>
              <a:rPr lang="en-US" sz="2400" dirty="0">
                <a:solidFill>
                  <a:srgbClr val="0563C1"/>
                </a:solidFill>
                <a:cs typeface="Arial"/>
                <a:hlinkClick r:id="rId2" tooltip="U.S. Department of Agriculture Food and Nutrition Service">
                  <a:extLst>
                    <a:ext uri="{A12FA001-AC4F-418D-AE19-62706E023703}">
                      <ahyp:hlinkClr xmlns:ahyp="http://schemas.microsoft.com/office/drawing/2018/hyperlinkcolor" val="tx"/>
                    </a:ext>
                  </a:extLst>
                </a:hlinkClick>
              </a:rPr>
              <a:t>https://www.fns.usda.gov/cn/school-nutrition-standards-updates</a:t>
            </a:r>
            <a:r>
              <a:rPr lang="en-US" sz="2400" dirty="0">
                <a:cs typeface="Arial"/>
              </a:rPr>
              <a:t>.</a:t>
            </a:r>
          </a:p>
        </p:txBody>
      </p:sp>
    </p:spTree>
    <p:extLst>
      <p:ext uri="{BB962C8B-B14F-4D97-AF65-F5344CB8AC3E}">
        <p14:creationId xmlns:p14="http://schemas.microsoft.com/office/powerpoint/2010/main" val="3464850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43853-137D-00FD-8367-2268B8E9A17A}"/>
              </a:ext>
            </a:extLst>
          </p:cNvPr>
          <p:cNvSpPr>
            <a:spLocks noGrp="1"/>
          </p:cNvSpPr>
          <p:nvPr>
            <p:ph type="title"/>
          </p:nvPr>
        </p:nvSpPr>
        <p:spPr>
          <a:xfrm>
            <a:off x="2449847" y="455053"/>
            <a:ext cx="9144000" cy="1143000"/>
          </a:xfrm>
        </p:spPr>
        <p:txBody>
          <a:bodyPr/>
          <a:lstStyle/>
          <a:p>
            <a:r>
              <a:rPr lang="en-US"/>
              <a:t>State Updates</a:t>
            </a:r>
          </a:p>
        </p:txBody>
      </p:sp>
      <p:pic>
        <p:nvPicPr>
          <p:cNvPr id="5" name="Content Placeholder 4">
            <a:extLst>
              <a:ext uri="{FF2B5EF4-FFF2-40B4-BE49-F238E27FC236}">
                <a16:creationId xmlns:a16="http://schemas.microsoft.com/office/drawing/2014/main" id="{9657D575-517D-E2E6-CB9E-B319817AD25C}"/>
              </a:ex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78797" y="1903928"/>
            <a:ext cx="3086100" cy="4114800"/>
          </a:xfrm>
        </p:spPr>
      </p:pic>
    </p:spTree>
    <p:extLst>
      <p:ext uri="{BB962C8B-B14F-4D97-AF65-F5344CB8AC3E}">
        <p14:creationId xmlns:p14="http://schemas.microsoft.com/office/powerpoint/2010/main" val="3561767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B676-8509-87E4-A0E7-D0AD7ABC5AEA}"/>
              </a:ext>
            </a:extLst>
          </p:cNvPr>
          <p:cNvSpPr>
            <a:spLocks noGrp="1"/>
          </p:cNvSpPr>
          <p:nvPr>
            <p:ph type="title"/>
          </p:nvPr>
        </p:nvSpPr>
        <p:spPr>
          <a:xfrm>
            <a:off x="2556934" y="190500"/>
            <a:ext cx="9144000" cy="1143000"/>
          </a:xfrm>
        </p:spPr>
        <p:txBody>
          <a:bodyPr/>
          <a:lstStyle/>
          <a:p>
            <a:r>
              <a:rPr lang="en-US" sz="4000" dirty="0"/>
              <a:t>Back to School Reminders (1)</a:t>
            </a:r>
            <a:endParaRPr lang="en-US" sz="4000" dirty="0">
              <a:cs typeface="Arial"/>
            </a:endParaRPr>
          </a:p>
        </p:txBody>
      </p:sp>
      <p:sp>
        <p:nvSpPr>
          <p:cNvPr id="3" name="Content Placeholder 2">
            <a:extLst>
              <a:ext uri="{FF2B5EF4-FFF2-40B4-BE49-F238E27FC236}">
                <a16:creationId xmlns:a16="http://schemas.microsoft.com/office/drawing/2014/main" id="{6718AA39-7BAE-914C-5869-BA5A4A75875F}"/>
              </a:ext>
            </a:extLst>
          </p:cNvPr>
          <p:cNvSpPr>
            <a:spLocks noGrp="1"/>
          </p:cNvSpPr>
          <p:nvPr>
            <p:ph sz="half" idx="1"/>
          </p:nvPr>
        </p:nvSpPr>
        <p:spPr>
          <a:xfrm>
            <a:off x="2336799" y="1591733"/>
            <a:ext cx="6417733" cy="4318034"/>
          </a:xfrm>
        </p:spPr>
        <p:txBody>
          <a:bodyPr/>
          <a:lstStyle/>
          <a:p>
            <a:pPr marL="0" indent="0" algn="ctr">
              <a:spcBef>
                <a:spcPts val="0"/>
              </a:spcBef>
              <a:spcAft>
                <a:spcPts val="1200"/>
              </a:spcAft>
              <a:buNone/>
            </a:pPr>
            <a:r>
              <a:rPr lang="en-US" sz="4000" b="1" dirty="0">
                <a:cs typeface="Arial"/>
              </a:rPr>
              <a:t>New Requirement!</a:t>
            </a:r>
          </a:p>
          <a:p>
            <a:pPr marL="0" indent="0">
              <a:spcBef>
                <a:spcPts val="0"/>
              </a:spcBef>
              <a:spcAft>
                <a:spcPts val="1200"/>
              </a:spcAft>
              <a:buNone/>
            </a:pPr>
            <a:r>
              <a:rPr lang="en-US" dirty="0">
                <a:solidFill>
                  <a:srgbClr val="000000"/>
                </a:solidFill>
                <a:cs typeface="Arial"/>
              </a:rPr>
              <a:t>Monthly direct certification matching through the </a:t>
            </a:r>
            <a:r>
              <a:rPr lang="en-US" sz="3200" dirty="0">
                <a:cs typeface="Arial"/>
              </a:rPr>
              <a:t>California Longitudinal Pupil Achievement Data System (</a:t>
            </a:r>
            <a:r>
              <a:rPr lang="en-US" dirty="0">
                <a:solidFill>
                  <a:srgbClr val="000000"/>
                </a:solidFill>
                <a:cs typeface="Arial"/>
              </a:rPr>
              <a:t>CALPADS) for </a:t>
            </a:r>
            <a:r>
              <a:rPr lang="en-US" b="1" dirty="0">
                <a:solidFill>
                  <a:srgbClr val="000000"/>
                </a:solidFill>
                <a:cs typeface="Arial"/>
              </a:rPr>
              <a:t>ALL</a:t>
            </a:r>
            <a:r>
              <a:rPr lang="en-US" dirty="0">
                <a:solidFill>
                  <a:srgbClr val="000000"/>
                </a:solidFill>
                <a:cs typeface="Arial"/>
              </a:rPr>
              <a:t> public schools, county offices of education and charter schools.</a:t>
            </a:r>
            <a:endParaRPr lang="en-US" sz="4000" dirty="0">
              <a:solidFill>
                <a:srgbClr val="000000"/>
              </a:solidFill>
              <a:cs typeface="Arial"/>
            </a:endParaRPr>
          </a:p>
          <a:p>
            <a:pPr lvl="1">
              <a:spcBef>
                <a:spcPts val="0"/>
              </a:spcBef>
              <a:spcAft>
                <a:spcPts val="1200"/>
              </a:spcAft>
            </a:pPr>
            <a:endParaRPr lang="en-US" sz="2400" dirty="0">
              <a:solidFill>
                <a:srgbClr val="FF0000"/>
              </a:solidFill>
              <a:cs typeface="Arial"/>
            </a:endParaRPr>
          </a:p>
          <a:p>
            <a:pPr>
              <a:spcBef>
                <a:spcPts val="0"/>
              </a:spcBef>
              <a:spcAft>
                <a:spcPts val="1200"/>
              </a:spcAft>
              <a:buFont typeface="Arial"/>
              <a:buChar char="•"/>
            </a:pPr>
            <a:endParaRPr lang="en-US" dirty="0">
              <a:solidFill>
                <a:srgbClr val="FF0000"/>
              </a:solidFill>
              <a:cs typeface="Arial"/>
            </a:endParaRPr>
          </a:p>
          <a:p>
            <a:pPr>
              <a:buFont typeface="Arial"/>
              <a:buChar char="•"/>
            </a:pPr>
            <a:endParaRPr lang="en-US" dirty="0">
              <a:solidFill>
                <a:srgbClr val="FF0000"/>
              </a:solidFill>
              <a:cs typeface="Arial"/>
            </a:endParaRPr>
          </a:p>
        </p:txBody>
      </p:sp>
      <p:pic>
        <p:nvPicPr>
          <p:cNvPr id="6" name="Content Placeholder 5">
            <a:extLst>
              <a:ext uri="{FF2B5EF4-FFF2-40B4-BE49-F238E27FC236}">
                <a16:creationId xmlns:a16="http://schemas.microsoft.com/office/drawing/2014/main" id="{261F1CB0-4E35-154D-5C3D-150103E59214}"/>
              </a:ext>
              <a:ext uri="{C183D7F6-B498-43B3-948B-1728B52AA6E4}">
                <adec:decorative xmlns:adec="http://schemas.microsoft.com/office/drawing/2017/decorative" val="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8890473" y="1388498"/>
            <a:ext cx="3013661" cy="45212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0973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B676-8509-87E4-A0E7-D0AD7ABC5AEA}"/>
              </a:ext>
            </a:extLst>
          </p:cNvPr>
          <p:cNvSpPr>
            <a:spLocks noGrp="1"/>
          </p:cNvSpPr>
          <p:nvPr>
            <p:ph type="title"/>
          </p:nvPr>
        </p:nvSpPr>
        <p:spPr>
          <a:xfrm>
            <a:off x="2540000" y="429744"/>
            <a:ext cx="9144000" cy="1143000"/>
          </a:xfrm>
        </p:spPr>
        <p:txBody>
          <a:bodyPr/>
          <a:lstStyle/>
          <a:p>
            <a:r>
              <a:rPr lang="en-US" sz="4000"/>
              <a:t>Back to School Reminders (2)</a:t>
            </a:r>
            <a:endParaRPr lang="en-US" sz="4000">
              <a:cs typeface="Arial"/>
            </a:endParaRPr>
          </a:p>
        </p:txBody>
      </p:sp>
      <p:sp>
        <p:nvSpPr>
          <p:cNvPr id="3" name="Content Placeholder 2">
            <a:extLst>
              <a:ext uri="{FF2B5EF4-FFF2-40B4-BE49-F238E27FC236}">
                <a16:creationId xmlns:a16="http://schemas.microsoft.com/office/drawing/2014/main" id="{6718AA39-7BAE-914C-5869-BA5A4A75875F}"/>
              </a:ext>
            </a:extLst>
          </p:cNvPr>
          <p:cNvSpPr>
            <a:spLocks noGrp="1"/>
          </p:cNvSpPr>
          <p:nvPr>
            <p:ph idx="1"/>
          </p:nvPr>
        </p:nvSpPr>
        <p:spPr>
          <a:xfrm>
            <a:off x="2540000" y="1558506"/>
            <a:ext cx="9144000" cy="4114800"/>
          </a:xfrm>
        </p:spPr>
        <p:txBody>
          <a:bodyPr/>
          <a:lstStyle/>
          <a:p>
            <a:pPr marL="457200" indent="-457200">
              <a:spcBef>
                <a:spcPts val="1200"/>
              </a:spcBef>
              <a:spcAft>
                <a:spcPts val="1200"/>
              </a:spcAft>
              <a:buAutoNum type="arabicPeriod"/>
            </a:pPr>
            <a:r>
              <a:rPr lang="en-US" dirty="0">
                <a:cs typeface="Arial"/>
              </a:rPr>
              <a:t>Establish individual child eligibility </a:t>
            </a:r>
          </a:p>
          <a:p>
            <a:pPr marL="857250" lvl="1" indent="-457200">
              <a:spcBef>
                <a:spcPts val="1200"/>
              </a:spcBef>
              <a:spcAft>
                <a:spcPts val="1200"/>
              </a:spcAft>
            </a:pPr>
            <a:r>
              <a:rPr lang="en-US" dirty="0">
                <a:solidFill>
                  <a:srgbClr val="000000"/>
                </a:solidFill>
                <a:cs typeface="Arial"/>
              </a:rPr>
              <a:t>Community Eligibility Provision (CEP)/Provision 2 (P2) Non-Base Year: Conduct Direct Certification</a:t>
            </a:r>
          </a:p>
          <a:p>
            <a:pPr marL="857250" lvl="1" indent="-457200">
              <a:spcBef>
                <a:spcPts val="1200"/>
              </a:spcBef>
              <a:spcAft>
                <a:spcPts val="1200"/>
              </a:spcAft>
            </a:pPr>
            <a:r>
              <a:rPr lang="en-US" dirty="0">
                <a:solidFill>
                  <a:srgbClr val="000000"/>
                </a:solidFill>
                <a:cs typeface="Arial"/>
              </a:rPr>
              <a:t>P2 Establishing New Base Year: Conduct Direct Certification </a:t>
            </a:r>
            <a:r>
              <a:rPr lang="en-US" b="1" dirty="0">
                <a:solidFill>
                  <a:srgbClr val="000000"/>
                </a:solidFill>
                <a:cs typeface="Arial"/>
              </a:rPr>
              <a:t>AND</a:t>
            </a:r>
            <a:r>
              <a:rPr lang="en-US" dirty="0">
                <a:solidFill>
                  <a:srgbClr val="000000"/>
                </a:solidFill>
                <a:cs typeface="Arial"/>
              </a:rPr>
              <a:t> Collect National School Lunch Program (NSLP) Meal Applications</a:t>
            </a:r>
          </a:p>
          <a:p>
            <a:pPr marL="857250" lvl="1" indent="-457200">
              <a:spcBef>
                <a:spcPts val="1200"/>
              </a:spcBef>
              <a:spcAft>
                <a:spcPts val="1200"/>
              </a:spcAft>
            </a:pPr>
            <a:r>
              <a:rPr lang="en-US" dirty="0">
                <a:solidFill>
                  <a:srgbClr val="000000"/>
                </a:solidFill>
                <a:cs typeface="Arial"/>
              </a:rPr>
              <a:t>Standard Counting and Claiming: Conduct Direct Certification </a:t>
            </a:r>
            <a:r>
              <a:rPr lang="en-US" b="1" dirty="0">
                <a:solidFill>
                  <a:srgbClr val="000000"/>
                </a:solidFill>
                <a:cs typeface="Arial"/>
              </a:rPr>
              <a:t>AND</a:t>
            </a:r>
            <a:r>
              <a:rPr lang="en-US" dirty="0">
                <a:solidFill>
                  <a:srgbClr val="000000"/>
                </a:solidFill>
                <a:cs typeface="Arial"/>
              </a:rPr>
              <a:t> Collect NSLP Meal Applications</a:t>
            </a:r>
          </a:p>
          <a:p>
            <a:pPr lvl="1">
              <a:spcBef>
                <a:spcPts val="0"/>
              </a:spcBef>
              <a:spcAft>
                <a:spcPts val="1200"/>
              </a:spcAft>
            </a:pPr>
            <a:endParaRPr lang="en-US" sz="2400" dirty="0">
              <a:solidFill>
                <a:srgbClr val="FF0000"/>
              </a:solidFill>
              <a:cs typeface="Arial"/>
            </a:endParaRPr>
          </a:p>
          <a:p>
            <a:pPr>
              <a:spcBef>
                <a:spcPts val="0"/>
              </a:spcBef>
              <a:spcAft>
                <a:spcPts val="1200"/>
              </a:spcAft>
              <a:buAutoNum type="arabicPeriod"/>
            </a:pPr>
            <a:endParaRPr lang="en-US" dirty="0">
              <a:solidFill>
                <a:srgbClr val="FF0000"/>
              </a:solidFill>
              <a:cs typeface="Arial"/>
            </a:endParaRPr>
          </a:p>
          <a:p>
            <a:pPr>
              <a:buAutoNum type="arabicPeriod"/>
            </a:pPr>
            <a:endParaRPr lang="en-US" dirty="0">
              <a:solidFill>
                <a:srgbClr val="FF0000"/>
              </a:solidFill>
              <a:cs typeface="Arial"/>
            </a:endParaRPr>
          </a:p>
        </p:txBody>
      </p:sp>
    </p:spTree>
    <p:extLst>
      <p:ext uri="{BB962C8B-B14F-4D97-AF65-F5344CB8AC3E}">
        <p14:creationId xmlns:p14="http://schemas.microsoft.com/office/powerpoint/2010/main" val="8494218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B676-8509-87E4-A0E7-D0AD7ABC5AEA}"/>
              </a:ext>
            </a:extLst>
          </p:cNvPr>
          <p:cNvSpPr>
            <a:spLocks noGrp="1"/>
          </p:cNvSpPr>
          <p:nvPr>
            <p:ph type="title"/>
          </p:nvPr>
        </p:nvSpPr>
        <p:spPr>
          <a:xfrm>
            <a:off x="2540000" y="41694"/>
            <a:ext cx="9144000" cy="1143000"/>
          </a:xfrm>
        </p:spPr>
        <p:txBody>
          <a:bodyPr/>
          <a:lstStyle/>
          <a:p>
            <a:r>
              <a:rPr lang="en-US" sz="4000" dirty="0"/>
              <a:t>Back to School Reminders (3)</a:t>
            </a:r>
            <a:endParaRPr lang="en-US" sz="4000" dirty="0">
              <a:cs typeface="Arial"/>
            </a:endParaRPr>
          </a:p>
        </p:txBody>
      </p:sp>
      <p:sp>
        <p:nvSpPr>
          <p:cNvPr id="3" name="Content Placeholder 2">
            <a:extLst>
              <a:ext uri="{FF2B5EF4-FFF2-40B4-BE49-F238E27FC236}">
                <a16:creationId xmlns:a16="http://schemas.microsoft.com/office/drawing/2014/main" id="{6718AA39-7BAE-914C-5869-BA5A4A75875F}"/>
              </a:ext>
            </a:extLst>
          </p:cNvPr>
          <p:cNvSpPr>
            <a:spLocks noGrp="1"/>
          </p:cNvSpPr>
          <p:nvPr>
            <p:ph idx="1"/>
          </p:nvPr>
        </p:nvSpPr>
        <p:spPr>
          <a:xfrm>
            <a:off x="2540000" y="1184694"/>
            <a:ext cx="9144000" cy="5261076"/>
          </a:xfrm>
        </p:spPr>
        <p:txBody>
          <a:bodyPr/>
          <a:lstStyle/>
          <a:p>
            <a:pPr marL="0" indent="0">
              <a:spcBef>
                <a:spcPts val="800"/>
              </a:spcBef>
              <a:spcAft>
                <a:spcPts val="800"/>
              </a:spcAft>
              <a:buNone/>
            </a:pPr>
            <a:r>
              <a:rPr lang="en-US" sz="3000" dirty="0">
                <a:cs typeface="Arial"/>
              </a:rPr>
              <a:t>2. Notification to the public and families</a:t>
            </a:r>
          </a:p>
          <a:p>
            <a:pPr marL="0" indent="0">
              <a:spcBef>
                <a:spcPts val="800"/>
              </a:spcBef>
              <a:spcAft>
                <a:spcPts val="800"/>
              </a:spcAft>
              <a:buNone/>
            </a:pPr>
            <a:r>
              <a:rPr lang="en-US" sz="3000" dirty="0">
                <a:cs typeface="Arial"/>
              </a:rPr>
              <a:t>Send a public media release notifying the public of the availability of school meals and send letters to households.</a:t>
            </a:r>
          </a:p>
          <a:p>
            <a:pPr lvl="1">
              <a:spcBef>
                <a:spcPts val="800"/>
              </a:spcBef>
              <a:spcAft>
                <a:spcPts val="800"/>
              </a:spcAft>
            </a:pPr>
            <a:r>
              <a:rPr lang="en-US" dirty="0">
                <a:cs typeface="Arial"/>
              </a:rPr>
              <a:t>Standard counting and claiming sites: include information on applying for free and reduced-price meal (FRPM) benefits and federal Income Eligibility Guidelines.</a:t>
            </a:r>
          </a:p>
          <a:p>
            <a:pPr lvl="1">
              <a:spcBef>
                <a:spcPts val="800"/>
              </a:spcBef>
              <a:spcAft>
                <a:spcPts val="800"/>
              </a:spcAft>
            </a:pPr>
            <a:r>
              <a:rPr lang="en-US" dirty="0">
                <a:cs typeface="Arial"/>
              </a:rPr>
              <a:t>Provision sites: notify public and families that meals will be available at no cost.</a:t>
            </a:r>
          </a:p>
          <a:p>
            <a:pPr lvl="1">
              <a:spcBef>
                <a:spcPts val="0"/>
              </a:spcBef>
              <a:spcAft>
                <a:spcPts val="1200"/>
              </a:spcAft>
            </a:pPr>
            <a:endParaRPr lang="en-US" sz="2400" dirty="0">
              <a:solidFill>
                <a:srgbClr val="FF0000"/>
              </a:solidFill>
              <a:cs typeface="Arial"/>
            </a:endParaRPr>
          </a:p>
          <a:p>
            <a:pPr>
              <a:spcBef>
                <a:spcPts val="0"/>
              </a:spcBef>
              <a:spcAft>
                <a:spcPts val="1200"/>
              </a:spcAft>
              <a:buAutoNum type="arabicPeriod"/>
            </a:pPr>
            <a:endParaRPr lang="en-US" dirty="0">
              <a:solidFill>
                <a:srgbClr val="FF0000"/>
              </a:solidFill>
              <a:cs typeface="Arial"/>
            </a:endParaRPr>
          </a:p>
          <a:p>
            <a:pPr>
              <a:buAutoNum type="arabicPeriod"/>
            </a:pPr>
            <a:endParaRPr lang="en-US" dirty="0">
              <a:solidFill>
                <a:srgbClr val="FF0000"/>
              </a:solidFill>
              <a:cs typeface="Arial"/>
            </a:endParaRPr>
          </a:p>
        </p:txBody>
      </p:sp>
    </p:spTree>
    <p:extLst>
      <p:ext uri="{BB962C8B-B14F-4D97-AF65-F5344CB8AC3E}">
        <p14:creationId xmlns:p14="http://schemas.microsoft.com/office/powerpoint/2010/main" val="241840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7E7EA66-912A-6E6E-E455-AE130EDF9CDF}"/>
              </a:ext>
            </a:extLst>
          </p:cNvPr>
          <p:cNvSpPr>
            <a:spLocks noGrp="1"/>
          </p:cNvSpPr>
          <p:nvPr>
            <p:ph type="title"/>
          </p:nvPr>
        </p:nvSpPr>
        <p:spPr/>
        <p:txBody>
          <a:bodyPr/>
          <a:lstStyle/>
          <a:p>
            <a:r>
              <a:rPr lang="en-US" dirty="0"/>
              <a:t>District Spotlight: Napa Valley Unified School District</a:t>
            </a:r>
          </a:p>
        </p:txBody>
      </p:sp>
      <p:sp>
        <p:nvSpPr>
          <p:cNvPr id="8" name="Content Placeholder 7">
            <a:extLst>
              <a:ext uri="{FF2B5EF4-FFF2-40B4-BE49-F238E27FC236}">
                <a16:creationId xmlns:a16="http://schemas.microsoft.com/office/drawing/2014/main" id="{11C978D1-D774-A8A2-2BA8-D61B31EA24BB}"/>
              </a:ext>
            </a:extLst>
          </p:cNvPr>
          <p:cNvSpPr>
            <a:spLocks noGrp="1"/>
          </p:cNvSpPr>
          <p:nvPr>
            <p:ph sz="half" idx="1"/>
          </p:nvPr>
        </p:nvSpPr>
        <p:spPr>
          <a:xfrm>
            <a:off x="2540000" y="1981200"/>
            <a:ext cx="9766720" cy="1546638"/>
          </a:xfrm>
        </p:spPr>
        <p:txBody>
          <a:bodyPr/>
          <a:lstStyle/>
          <a:p>
            <a:pPr marL="0" indent="0">
              <a:buNone/>
            </a:pPr>
            <a:r>
              <a:rPr lang="en-US" sz="2800" dirty="0">
                <a:cs typeface="Arial"/>
              </a:rPr>
              <a:t>The Press Democrat featured Napa Valley Unified School District (USD) in an article that highlighted the impacts of Universal Meals and the resulting increase in number of meals served in the district. </a:t>
            </a:r>
            <a:endParaRPr lang="en-US" sz="2800" dirty="0"/>
          </a:p>
          <a:p>
            <a:endParaRPr lang="en-US" dirty="0">
              <a:cs typeface="Arial"/>
            </a:endParaRPr>
          </a:p>
          <a:p>
            <a:pPr lvl="1">
              <a:buFont typeface="Courier New"/>
              <a:buChar char="o"/>
            </a:pPr>
            <a:endParaRPr lang="en-US" dirty="0">
              <a:cs typeface="Arial"/>
            </a:endParaRPr>
          </a:p>
        </p:txBody>
      </p:sp>
      <p:graphicFrame>
        <p:nvGraphicFramePr>
          <p:cNvPr id="3" name="Content Placeholder 2" descr="Table showing the number of meals served by school year with 1.5 million meals served for school year 2021–22, 2.2 million meals in 2022–23, and 2.4 million meals in 2023–24.">
            <a:extLst>
              <a:ext uri="{FF2B5EF4-FFF2-40B4-BE49-F238E27FC236}">
                <a16:creationId xmlns:a16="http://schemas.microsoft.com/office/drawing/2014/main" id="{3EC973A4-6FE6-D96F-C80A-E625AA0E804B}"/>
              </a:ext>
            </a:extLst>
          </p:cNvPr>
          <p:cNvGraphicFramePr>
            <a:graphicFrameLocks noGrp="1"/>
          </p:cNvGraphicFramePr>
          <p:nvPr>
            <p:ph sz="half" idx="2"/>
            <p:extLst>
              <p:ext uri="{D42A27DB-BD31-4B8C-83A1-F6EECF244321}">
                <p14:modId xmlns:p14="http://schemas.microsoft.com/office/powerpoint/2010/main" val="3778268626"/>
              </p:ext>
            </p:extLst>
          </p:nvPr>
        </p:nvGraphicFramePr>
        <p:xfrm>
          <a:off x="2755725" y="3945698"/>
          <a:ext cx="9026170" cy="1972021"/>
        </p:xfrm>
        <a:graphic>
          <a:graphicData uri="http://schemas.openxmlformats.org/drawingml/2006/table">
            <a:tbl>
              <a:tblPr firstRow="1" bandRow="1">
                <a:tableStyleId>{5C22544A-7EE6-4342-B048-85BDC9FD1C3A}</a:tableStyleId>
              </a:tblPr>
              <a:tblGrid>
                <a:gridCol w="4613934">
                  <a:extLst>
                    <a:ext uri="{9D8B030D-6E8A-4147-A177-3AD203B41FA5}">
                      <a16:colId xmlns:a16="http://schemas.microsoft.com/office/drawing/2014/main" val="4257591047"/>
                    </a:ext>
                  </a:extLst>
                </a:gridCol>
                <a:gridCol w="4412236">
                  <a:extLst>
                    <a:ext uri="{9D8B030D-6E8A-4147-A177-3AD203B41FA5}">
                      <a16:colId xmlns:a16="http://schemas.microsoft.com/office/drawing/2014/main" val="3701851996"/>
                    </a:ext>
                  </a:extLst>
                </a:gridCol>
              </a:tblGrid>
              <a:tr h="511628">
                <a:tc>
                  <a:txBody>
                    <a:bodyPr/>
                    <a:lstStyle/>
                    <a:p>
                      <a:pPr algn="ctr"/>
                      <a:r>
                        <a:rPr lang="en-US" sz="2800" dirty="0"/>
                        <a:t>School Year (SY) </a:t>
                      </a:r>
                    </a:p>
                  </a:txBody>
                  <a:tcPr/>
                </a:tc>
                <a:tc>
                  <a:txBody>
                    <a:bodyPr/>
                    <a:lstStyle/>
                    <a:p>
                      <a:pPr algn="ctr"/>
                      <a:r>
                        <a:rPr lang="en-US" sz="2800" dirty="0"/>
                        <a:t>Number of Meals Served</a:t>
                      </a:r>
                    </a:p>
                  </a:txBody>
                  <a:tcPr/>
                </a:tc>
                <a:extLst>
                  <a:ext uri="{0D108BD9-81ED-4DB2-BD59-A6C34878D82A}">
                    <a16:rowId xmlns:a16="http://schemas.microsoft.com/office/drawing/2014/main" val="260754576"/>
                  </a:ext>
                </a:extLst>
              </a:tr>
              <a:tr h="452886">
                <a:tc>
                  <a:txBody>
                    <a:bodyPr/>
                    <a:lstStyle/>
                    <a:p>
                      <a:pPr algn="ctr"/>
                      <a:r>
                        <a:rPr lang="en-US" sz="2400" b="1" dirty="0"/>
                        <a:t>2021–22</a:t>
                      </a:r>
                    </a:p>
                  </a:txBody>
                  <a:tcPr/>
                </a:tc>
                <a:tc>
                  <a:txBody>
                    <a:bodyPr/>
                    <a:lstStyle/>
                    <a:p>
                      <a:pPr algn="ctr"/>
                      <a:r>
                        <a:rPr lang="en-US" sz="2400" dirty="0"/>
                        <a:t>1.5 million</a:t>
                      </a:r>
                    </a:p>
                  </a:txBody>
                  <a:tcPr/>
                </a:tc>
                <a:extLst>
                  <a:ext uri="{0D108BD9-81ED-4DB2-BD59-A6C34878D82A}">
                    <a16:rowId xmlns:a16="http://schemas.microsoft.com/office/drawing/2014/main" val="4206070382"/>
                  </a:ext>
                </a:extLst>
              </a:tr>
              <a:tr h="457200">
                <a:tc>
                  <a:txBody>
                    <a:bodyPr/>
                    <a:lstStyle/>
                    <a:p>
                      <a:pPr algn="ctr"/>
                      <a:r>
                        <a:rPr lang="en-US" sz="2400" b="1" dirty="0"/>
                        <a:t>2022–23</a:t>
                      </a:r>
                    </a:p>
                  </a:txBody>
                  <a:tcPr/>
                </a:tc>
                <a:tc>
                  <a:txBody>
                    <a:bodyPr/>
                    <a:lstStyle/>
                    <a:p>
                      <a:pPr algn="ctr"/>
                      <a:r>
                        <a:rPr lang="en-US" sz="2400" dirty="0"/>
                        <a:t>2.2 million</a:t>
                      </a:r>
                    </a:p>
                  </a:txBody>
                  <a:tcPr/>
                </a:tc>
                <a:extLst>
                  <a:ext uri="{0D108BD9-81ED-4DB2-BD59-A6C34878D82A}">
                    <a16:rowId xmlns:a16="http://schemas.microsoft.com/office/drawing/2014/main" val="87952079"/>
                  </a:ext>
                </a:extLst>
              </a:tr>
              <a:tr h="539461">
                <a:tc>
                  <a:txBody>
                    <a:bodyPr/>
                    <a:lstStyle/>
                    <a:p>
                      <a:pPr algn="ctr"/>
                      <a:r>
                        <a:rPr lang="en-US" sz="2400" b="1" dirty="0"/>
                        <a:t>2023–24</a:t>
                      </a:r>
                    </a:p>
                  </a:txBody>
                  <a:tcPr/>
                </a:tc>
                <a:tc>
                  <a:txBody>
                    <a:bodyPr/>
                    <a:lstStyle/>
                    <a:p>
                      <a:pPr algn="ctr"/>
                      <a:r>
                        <a:rPr lang="en-US" sz="2400" dirty="0"/>
                        <a:t>2.4 million</a:t>
                      </a:r>
                    </a:p>
                  </a:txBody>
                  <a:tcPr/>
                </a:tc>
                <a:extLst>
                  <a:ext uri="{0D108BD9-81ED-4DB2-BD59-A6C34878D82A}">
                    <a16:rowId xmlns:a16="http://schemas.microsoft.com/office/drawing/2014/main" val="1309692301"/>
                  </a:ext>
                </a:extLst>
              </a:tr>
            </a:tbl>
          </a:graphicData>
        </a:graphic>
      </p:graphicFrame>
    </p:spTree>
    <p:extLst>
      <p:ext uri="{BB962C8B-B14F-4D97-AF65-F5344CB8AC3E}">
        <p14:creationId xmlns:p14="http://schemas.microsoft.com/office/powerpoint/2010/main" val="2212057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B676-8509-87E4-A0E7-D0AD7ABC5AEA}"/>
              </a:ext>
            </a:extLst>
          </p:cNvPr>
          <p:cNvSpPr>
            <a:spLocks noGrp="1"/>
          </p:cNvSpPr>
          <p:nvPr>
            <p:ph type="title"/>
          </p:nvPr>
        </p:nvSpPr>
        <p:spPr>
          <a:xfrm>
            <a:off x="2540000" y="429744"/>
            <a:ext cx="9144000" cy="1143000"/>
          </a:xfrm>
        </p:spPr>
        <p:txBody>
          <a:bodyPr/>
          <a:lstStyle/>
          <a:p>
            <a:r>
              <a:rPr lang="en-US" sz="4000"/>
              <a:t>Back to School Reminders (4)</a:t>
            </a:r>
            <a:endParaRPr lang="en-US" sz="4000">
              <a:cs typeface="Arial"/>
            </a:endParaRPr>
          </a:p>
        </p:txBody>
      </p:sp>
      <p:sp>
        <p:nvSpPr>
          <p:cNvPr id="3" name="Content Placeholder 2">
            <a:extLst>
              <a:ext uri="{FF2B5EF4-FFF2-40B4-BE49-F238E27FC236}">
                <a16:creationId xmlns:a16="http://schemas.microsoft.com/office/drawing/2014/main" id="{6718AA39-7BAE-914C-5869-BA5A4A75875F}"/>
              </a:ext>
            </a:extLst>
          </p:cNvPr>
          <p:cNvSpPr>
            <a:spLocks noGrp="1"/>
          </p:cNvSpPr>
          <p:nvPr>
            <p:ph idx="1"/>
          </p:nvPr>
        </p:nvSpPr>
        <p:spPr>
          <a:xfrm>
            <a:off x="2540000" y="1558505"/>
            <a:ext cx="9144000" cy="4692393"/>
          </a:xfrm>
        </p:spPr>
        <p:txBody>
          <a:bodyPr/>
          <a:lstStyle/>
          <a:p>
            <a:pPr marL="0" indent="0">
              <a:spcBef>
                <a:spcPts val="0"/>
              </a:spcBef>
              <a:spcAft>
                <a:spcPts val="1200"/>
              </a:spcAft>
              <a:buNone/>
            </a:pPr>
            <a:r>
              <a:rPr lang="en-US" dirty="0">
                <a:cs typeface="Arial"/>
              </a:rPr>
              <a:t>3. Update the Child Nutrition Information and Payment System (CNIPS)</a:t>
            </a:r>
            <a:endParaRPr lang="en-US" dirty="0"/>
          </a:p>
          <a:p>
            <a:pPr marL="857250" lvl="1" indent="-457200">
              <a:spcBef>
                <a:spcPts val="0"/>
              </a:spcBef>
              <a:spcAft>
                <a:spcPts val="1200"/>
              </a:spcAft>
            </a:pPr>
            <a:r>
              <a:rPr lang="en-US" dirty="0">
                <a:solidFill>
                  <a:srgbClr val="000000"/>
                </a:solidFill>
                <a:cs typeface="Arial"/>
              </a:rPr>
              <a:t>Ensure that site applications are up-to-date and current.</a:t>
            </a:r>
          </a:p>
          <a:p>
            <a:pPr marL="857250" lvl="1" indent="-457200">
              <a:spcBef>
                <a:spcPts val="0"/>
              </a:spcBef>
              <a:spcAft>
                <a:spcPts val="1200"/>
              </a:spcAft>
            </a:pPr>
            <a:r>
              <a:rPr lang="en-US" dirty="0">
                <a:solidFill>
                  <a:srgbClr val="000000"/>
                </a:solidFill>
                <a:cs typeface="Arial"/>
              </a:rPr>
              <a:t>Update contacts- this is who will receive listservs.</a:t>
            </a:r>
          </a:p>
          <a:p>
            <a:pPr marL="857250" lvl="1" indent="-457200">
              <a:spcBef>
                <a:spcPts val="0"/>
              </a:spcBef>
              <a:spcAft>
                <a:spcPts val="1200"/>
              </a:spcAft>
            </a:pPr>
            <a:r>
              <a:rPr lang="en-US" dirty="0">
                <a:solidFill>
                  <a:srgbClr val="000000"/>
                </a:solidFill>
                <a:cs typeface="Arial"/>
              </a:rPr>
              <a:t>Complete prior to claiming deadlines – no application approval means you cannot submit.</a:t>
            </a:r>
          </a:p>
          <a:p>
            <a:pPr marL="857250" lvl="1" indent="-457200">
              <a:spcBef>
                <a:spcPts val="0"/>
              </a:spcBef>
              <a:spcAft>
                <a:spcPts val="1200"/>
              </a:spcAft>
            </a:pPr>
            <a:r>
              <a:rPr lang="en-US" dirty="0">
                <a:solidFill>
                  <a:srgbClr val="000000"/>
                </a:solidFill>
                <a:cs typeface="Arial"/>
              </a:rPr>
              <a:t>Timely submissions are important.</a:t>
            </a:r>
          </a:p>
          <a:p>
            <a:pPr lvl="1">
              <a:spcBef>
                <a:spcPts val="0"/>
              </a:spcBef>
              <a:spcAft>
                <a:spcPts val="1200"/>
              </a:spcAft>
            </a:pPr>
            <a:endParaRPr lang="en-US" sz="2400" dirty="0">
              <a:solidFill>
                <a:srgbClr val="FF0000"/>
              </a:solidFill>
              <a:cs typeface="Arial"/>
            </a:endParaRPr>
          </a:p>
          <a:p>
            <a:pPr>
              <a:spcBef>
                <a:spcPts val="0"/>
              </a:spcBef>
              <a:spcAft>
                <a:spcPts val="1200"/>
              </a:spcAft>
              <a:buAutoNum type="arabicPeriod"/>
            </a:pPr>
            <a:endParaRPr lang="en-US" dirty="0">
              <a:solidFill>
                <a:srgbClr val="FF0000"/>
              </a:solidFill>
              <a:cs typeface="Arial"/>
            </a:endParaRPr>
          </a:p>
          <a:p>
            <a:pPr>
              <a:buAutoNum type="arabicPeriod"/>
            </a:pPr>
            <a:endParaRPr lang="en-US" dirty="0">
              <a:solidFill>
                <a:srgbClr val="FF0000"/>
              </a:solidFill>
              <a:cs typeface="Arial"/>
            </a:endParaRPr>
          </a:p>
        </p:txBody>
      </p:sp>
    </p:spTree>
    <p:extLst>
      <p:ext uri="{BB962C8B-B14F-4D97-AF65-F5344CB8AC3E}">
        <p14:creationId xmlns:p14="http://schemas.microsoft.com/office/powerpoint/2010/main" val="1594144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B676-8509-87E4-A0E7-D0AD7ABC5AEA}"/>
              </a:ext>
            </a:extLst>
          </p:cNvPr>
          <p:cNvSpPr>
            <a:spLocks noGrp="1"/>
          </p:cNvSpPr>
          <p:nvPr>
            <p:ph type="title"/>
          </p:nvPr>
        </p:nvSpPr>
        <p:spPr>
          <a:xfrm>
            <a:off x="2540000" y="429744"/>
            <a:ext cx="9144000" cy="1143000"/>
          </a:xfrm>
        </p:spPr>
        <p:txBody>
          <a:bodyPr/>
          <a:lstStyle/>
          <a:p>
            <a:r>
              <a:rPr lang="en-US" sz="4000"/>
              <a:t>Back to School Reminders (5)</a:t>
            </a:r>
            <a:endParaRPr lang="en-US" sz="4000">
              <a:cs typeface="Arial"/>
            </a:endParaRPr>
          </a:p>
        </p:txBody>
      </p:sp>
      <p:sp>
        <p:nvSpPr>
          <p:cNvPr id="3" name="Content Placeholder 2">
            <a:extLst>
              <a:ext uri="{FF2B5EF4-FFF2-40B4-BE49-F238E27FC236}">
                <a16:creationId xmlns:a16="http://schemas.microsoft.com/office/drawing/2014/main" id="{6718AA39-7BAE-914C-5869-BA5A4A75875F}"/>
              </a:ext>
            </a:extLst>
          </p:cNvPr>
          <p:cNvSpPr>
            <a:spLocks noGrp="1"/>
          </p:cNvSpPr>
          <p:nvPr>
            <p:ph idx="1"/>
          </p:nvPr>
        </p:nvSpPr>
        <p:spPr>
          <a:xfrm>
            <a:off x="2540000" y="1558506"/>
            <a:ext cx="9144000" cy="4114800"/>
          </a:xfrm>
        </p:spPr>
        <p:txBody>
          <a:bodyPr/>
          <a:lstStyle/>
          <a:p>
            <a:pPr marL="0" indent="0">
              <a:spcBef>
                <a:spcPts val="0"/>
              </a:spcBef>
              <a:spcAft>
                <a:spcPts val="1200"/>
              </a:spcAft>
              <a:buNone/>
            </a:pPr>
            <a:r>
              <a:rPr lang="en-US" dirty="0">
                <a:cs typeface="Arial"/>
              </a:rPr>
              <a:t>Food Safety Inspections</a:t>
            </a:r>
          </a:p>
          <a:p>
            <a:pPr marL="857250" lvl="1" indent="-457200">
              <a:spcBef>
                <a:spcPts val="0"/>
              </a:spcBef>
              <a:spcAft>
                <a:spcPts val="1200"/>
              </a:spcAft>
            </a:pPr>
            <a:r>
              <a:rPr lang="en-US" dirty="0">
                <a:solidFill>
                  <a:srgbClr val="000000"/>
                </a:solidFill>
                <a:cs typeface="Arial"/>
              </a:rPr>
              <a:t>Request two food safety inspections from the local environmental health department.</a:t>
            </a:r>
          </a:p>
          <a:p>
            <a:pPr marL="857250" lvl="1" indent="-457200">
              <a:spcBef>
                <a:spcPts val="0"/>
              </a:spcBef>
              <a:spcAft>
                <a:spcPts val="1200"/>
              </a:spcAft>
            </a:pPr>
            <a:r>
              <a:rPr lang="en-US" dirty="0">
                <a:solidFill>
                  <a:srgbClr val="000000"/>
                </a:solidFill>
                <a:cs typeface="Arial"/>
              </a:rPr>
              <a:t>Document the request for food safety inspections in CNIPS.</a:t>
            </a:r>
          </a:p>
          <a:p>
            <a:pPr marL="857250" lvl="1" indent="-457200">
              <a:spcBef>
                <a:spcPts val="0"/>
              </a:spcBef>
              <a:spcAft>
                <a:spcPts val="1200"/>
              </a:spcAft>
            </a:pPr>
            <a:r>
              <a:rPr lang="en-US" dirty="0">
                <a:solidFill>
                  <a:srgbClr val="000000"/>
                </a:solidFill>
                <a:cs typeface="Arial"/>
              </a:rPr>
              <a:t>Retain documentation for CDE review.</a:t>
            </a:r>
          </a:p>
          <a:p>
            <a:pPr lvl="1">
              <a:spcBef>
                <a:spcPts val="0"/>
              </a:spcBef>
              <a:spcAft>
                <a:spcPts val="1200"/>
              </a:spcAft>
            </a:pPr>
            <a:endParaRPr lang="en-US" sz="2400" dirty="0">
              <a:solidFill>
                <a:srgbClr val="FF0000"/>
              </a:solidFill>
              <a:cs typeface="Arial"/>
            </a:endParaRPr>
          </a:p>
          <a:p>
            <a:pPr>
              <a:spcBef>
                <a:spcPts val="0"/>
              </a:spcBef>
              <a:spcAft>
                <a:spcPts val="1200"/>
              </a:spcAft>
              <a:buAutoNum type="arabicPeriod"/>
            </a:pPr>
            <a:endParaRPr lang="en-US" dirty="0">
              <a:solidFill>
                <a:srgbClr val="FF0000"/>
              </a:solidFill>
              <a:cs typeface="Arial"/>
            </a:endParaRPr>
          </a:p>
          <a:p>
            <a:pPr>
              <a:buAutoNum type="arabicPeriod"/>
            </a:pPr>
            <a:endParaRPr lang="en-US" dirty="0">
              <a:solidFill>
                <a:srgbClr val="FF0000"/>
              </a:solidFill>
              <a:cs typeface="Arial"/>
            </a:endParaRPr>
          </a:p>
        </p:txBody>
      </p:sp>
    </p:spTree>
    <p:extLst>
      <p:ext uri="{BB962C8B-B14F-4D97-AF65-F5344CB8AC3E}">
        <p14:creationId xmlns:p14="http://schemas.microsoft.com/office/powerpoint/2010/main" val="3572534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AB2A-410E-4EC2-BE84-05272947228B}"/>
              </a:ext>
            </a:extLst>
          </p:cNvPr>
          <p:cNvSpPr>
            <a:spLocks noGrp="1"/>
          </p:cNvSpPr>
          <p:nvPr>
            <p:ph type="title"/>
          </p:nvPr>
        </p:nvSpPr>
        <p:spPr/>
        <p:txBody>
          <a:bodyPr/>
          <a:lstStyle/>
          <a:p>
            <a:r>
              <a:rPr lang="en-US" dirty="0"/>
              <a:t>Food Distribution Program Administrative Fee Suspension for SY 2024–25</a:t>
            </a:r>
          </a:p>
        </p:txBody>
      </p:sp>
      <p:sp>
        <p:nvSpPr>
          <p:cNvPr id="3" name="Content Placeholder 2">
            <a:extLst>
              <a:ext uri="{FF2B5EF4-FFF2-40B4-BE49-F238E27FC236}">
                <a16:creationId xmlns:a16="http://schemas.microsoft.com/office/drawing/2014/main" id="{76D023D0-EBE3-4363-9FF6-01A6F1C47791}"/>
              </a:ext>
            </a:extLst>
          </p:cNvPr>
          <p:cNvSpPr>
            <a:spLocks noGrp="1"/>
          </p:cNvSpPr>
          <p:nvPr>
            <p:ph idx="1"/>
          </p:nvPr>
        </p:nvSpPr>
        <p:spPr>
          <a:xfrm>
            <a:off x="2303646" y="2389356"/>
            <a:ext cx="9616708" cy="3984172"/>
          </a:xfrm>
        </p:spPr>
        <p:txBody>
          <a:bodyPr/>
          <a:lstStyle/>
          <a:p>
            <a:r>
              <a:rPr lang="en-US" dirty="0"/>
              <a:t>Continued suspension of $0.90 per case or case equivalent administrative fee for the following: </a:t>
            </a:r>
          </a:p>
          <a:p>
            <a:pPr lvl="1"/>
            <a:r>
              <a:rPr lang="en-US" dirty="0"/>
              <a:t>Direct delivery products.</a:t>
            </a:r>
            <a:endParaRPr lang="en-US" dirty="0">
              <a:cs typeface="Arial"/>
            </a:endParaRPr>
          </a:p>
          <a:p>
            <a:pPr lvl="1"/>
            <a:r>
              <a:rPr lang="en-US" dirty="0"/>
              <a:t>Bulk foods to processors.</a:t>
            </a:r>
            <a:endParaRPr lang="en-US" dirty="0">
              <a:cs typeface="Arial"/>
            </a:endParaRPr>
          </a:p>
          <a:p>
            <a:r>
              <a:rPr lang="en-US" dirty="0"/>
              <a:t>Fee suspension is temporary in SY 2024–25.</a:t>
            </a:r>
            <a:endParaRPr lang="en-US" dirty="0">
              <a:cs typeface="Arial"/>
            </a:endParaRPr>
          </a:p>
          <a:p>
            <a:pPr lvl="1"/>
            <a:r>
              <a:rPr lang="en-US" dirty="0"/>
              <a:t>School food authorities (SFAs) are encouraged to budget for these fees in future years.</a:t>
            </a:r>
            <a:endParaRPr lang="en-US" dirty="0">
              <a:cs typeface="Arial"/>
            </a:endParaRPr>
          </a:p>
          <a:p>
            <a:endParaRPr lang="en-US" dirty="0"/>
          </a:p>
        </p:txBody>
      </p:sp>
    </p:spTree>
    <p:extLst>
      <p:ext uri="{BB962C8B-B14F-4D97-AF65-F5344CB8AC3E}">
        <p14:creationId xmlns:p14="http://schemas.microsoft.com/office/powerpoint/2010/main" val="2238545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880-6DEB-8B84-DB42-028967F23F1B}"/>
              </a:ext>
            </a:extLst>
          </p:cNvPr>
          <p:cNvSpPr>
            <a:spLocks noGrp="1"/>
          </p:cNvSpPr>
          <p:nvPr>
            <p:ph type="title"/>
          </p:nvPr>
        </p:nvSpPr>
        <p:spPr/>
        <p:txBody>
          <a:bodyPr/>
          <a:lstStyle/>
          <a:p>
            <a:r>
              <a:rPr lang="en-US"/>
              <a:t>2024 Sun Bucks Update (1)</a:t>
            </a:r>
            <a:endParaRPr lang="en-US">
              <a:cs typeface="Arial"/>
            </a:endParaRPr>
          </a:p>
        </p:txBody>
      </p:sp>
      <p:sp>
        <p:nvSpPr>
          <p:cNvPr id="3" name="Content Placeholder 2">
            <a:extLst>
              <a:ext uri="{FF2B5EF4-FFF2-40B4-BE49-F238E27FC236}">
                <a16:creationId xmlns:a16="http://schemas.microsoft.com/office/drawing/2014/main" id="{CAAC6C32-FD50-05D6-422A-89B19B51BCA0}"/>
              </a:ext>
            </a:extLst>
          </p:cNvPr>
          <p:cNvSpPr>
            <a:spLocks noGrp="1"/>
          </p:cNvSpPr>
          <p:nvPr>
            <p:ph sz="half" idx="1"/>
          </p:nvPr>
        </p:nvSpPr>
        <p:spPr>
          <a:xfrm>
            <a:off x="2189239" y="1981200"/>
            <a:ext cx="10001574" cy="3209027"/>
          </a:xfrm>
        </p:spPr>
        <p:txBody>
          <a:bodyPr/>
          <a:lstStyle/>
          <a:p>
            <a:pPr>
              <a:spcBef>
                <a:spcPts val="1400"/>
              </a:spcBef>
              <a:spcAft>
                <a:spcPts val="800"/>
              </a:spcAft>
            </a:pPr>
            <a:r>
              <a:rPr lang="en-US" sz="2800" dirty="0">
                <a:cs typeface="Arial"/>
              </a:rPr>
              <a:t>Phase II Sun Bucks cards being mailed now to students identified as eligible for the first time after March 29, 2024.</a:t>
            </a:r>
          </a:p>
          <a:p>
            <a:pPr>
              <a:spcBef>
                <a:spcPts val="1400"/>
              </a:spcBef>
              <a:spcAft>
                <a:spcPts val="800"/>
              </a:spcAft>
              <a:buFont typeface="Courier New"/>
              <a:buChar char="•"/>
            </a:pPr>
            <a:r>
              <a:rPr lang="en-US" sz="2800" dirty="0">
                <a:cs typeface="Arial"/>
              </a:rPr>
              <a:t>Over 5.2 million</a:t>
            </a:r>
            <a:r>
              <a:rPr lang="en-US" sz="2800" b="1" dirty="0">
                <a:cs typeface="Arial"/>
              </a:rPr>
              <a:t> </a:t>
            </a:r>
            <a:r>
              <a:rPr lang="en-US" sz="2800" dirty="0">
                <a:cs typeface="Arial"/>
              </a:rPr>
              <a:t>cards have been mailed to date.</a:t>
            </a:r>
          </a:p>
          <a:p>
            <a:pPr>
              <a:spcBef>
                <a:spcPts val="1400"/>
              </a:spcBef>
              <a:spcAft>
                <a:spcPts val="800"/>
              </a:spcAft>
            </a:pPr>
            <a:endParaRPr lang="en-US" sz="2800" dirty="0">
              <a:cs typeface="Arial"/>
            </a:endParaRPr>
          </a:p>
        </p:txBody>
      </p:sp>
      <p:pic>
        <p:nvPicPr>
          <p:cNvPr id="5" name="Content Placeholder 4" descr="SUN Buck logo with fork and knife surrounded by a sun.">
            <a:extLst>
              <a:ext uri="{FF2B5EF4-FFF2-40B4-BE49-F238E27FC236}">
                <a16:creationId xmlns:a16="http://schemas.microsoft.com/office/drawing/2014/main" id="{42EB7871-749D-9037-E14C-0244E06F9F04}"/>
              </a:ext>
            </a:extLst>
          </p:cNvPr>
          <p:cNvPicPr>
            <a:picLocks noGrp="1" noChangeAspect="1"/>
          </p:cNvPicPr>
          <p:nvPr>
            <p:ph sz="half" idx="2"/>
          </p:nvPr>
        </p:nvPicPr>
        <p:blipFill>
          <a:blip r:embed="rId3"/>
          <a:stretch>
            <a:fillRect/>
          </a:stretch>
        </p:blipFill>
        <p:spPr>
          <a:xfrm>
            <a:off x="7734403" y="4274299"/>
            <a:ext cx="4132053" cy="2165411"/>
          </a:xfrm>
        </p:spPr>
      </p:pic>
    </p:spTree>
    <p:extLst>
      <p:ext uri="{BB962C8B-B14F-4D97-AF65-F5344CB8AC3E}">
        <p14:creationId xmlns:p14="http://schemas.microsoft.com/office/powerpoint/2010/main" val="13897607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880-6DEB-8B84-DB42-028967F23F1B}"/>
              </a:ext>
            </a:extLst>
          </p:cNvPr>
          <p:cNvSpPr>
            <a:spLocks noGrp="1"/>
          </p:cNvSpPr>
          <p:nvPr>
            <p:ph type="title"/>
          </p:nvPr>
        </p:nvSpPr>
        <p:spPr>
          <a:xfrm>
            <a:off x="2540000" y="379562"/>
            <a:ext cx="9345283" cy="1128623"/>
          </a:xfrm>
        </p:spPr>
        <p:txBody>
          <a:bodyPr/>
          <a:lstStyle/>
          <a:p>
            <a:r>
              <a:rPr lang="en-US"/>
              <a:t>2024 Sun Bucks Update (2)</a:t>
            </a:r>
            <a:endParaRPr lang="en-US">
              <a:cs typeface="Arial"/>
            </a:endParaRPr>
          </a:p>
        </p:txBody>
      </p:sp>
      <p:sp>
        <p:nvSpPr>
          <p:cNvPr id="3" name="Content Placeholder 2">
            <a:extLst>
              <a:ext uri="{FF2B5EF4-FFF2-40B4-BE49-F238E27FC236}">
                <a16:creationId xmlns:a16="http://schemas.microsoft.com/office/drawing/2014/main" id="{CAAC6C32-FD50-05D6-422A-89B19B51BCA0}"/>
              </a:ext>
            </a:extLst>
          </p:cNvPr>
          <p:cNvSpPr>
            <a:spLocks noGrp="1"/>
          </p:cNvSpPr>
          <p:nvPr>
            <p:ph idx="1"/>
          </p:nvPr>
        </p:nvSpPr>
        <p:spPr>
          <a:xfrm>
            <a:off x="2328079" y="1489656"/>
            <a:ext cx="9595600" cy="4370511"/>
          </a:xfrm>
        </p:spPr>
        <p:txBody>
          <a:bodyPr/>
          <a:lstStyle/>
          <a:p>
            <a:pPr>
              <a:spcBef>
                <a:spcPts val="800"/>
              </a:spcBef>
              <a:spcAft>
                <a:spcPts val="800"/>
              </a:spcAft>
            </a:pPr>
            <a:r>
              <a:rPr lang="en-US" sz="2800" dirty="0">
                <a:cs typeface="Arial"/>
              </a:rPr>
              <a:t>Children can continue to qualify for 2024 Sun Bucks through </a:t>
            </a:r>
            <a:r>
              <a:rPr lang="en-US" sz="2800" b="1" dirty="0">
                <a:cs typeface="Arial"/>
              </a:rPr>
              <a:t>August 31, 2024.</a:t>
            </a:r>
            <a:endParaRPr lang="en-US" sz="2800" dirty="0">
              <a:cs typeface="Arial"/>
            </a:endParaRPr>
          </a:p>
          <a:p>
            <a:pPr>
              <a:spcBef>
                <a:spcPts val="800"/>
              </a:spcBef>
              <a:spcAft>
                <a:spcPts val="800"/>
              </a:spcAft>
            </a:pPr>
            <a:r>
              <a:rPr lang="en-US" sz="2800" b="1" dirty="0">
                <a:cs typeface="Arial"/>
              </a:rPr>
              <a:t>Required Local Educational Agency (LEA) Action:</a:t>
            </a:r>
          </a:p>
          <a:p>
            <a:pPr lvl="1">
              <a:spcBef>
                <a:spcPts val="800"/>
              </a:spcBef>
              <a:spcAft>
                <a:spcPts val="800"/>
              </a:spcAft>
              <a:buFont typeface="Courier New"/>
              <a:buChar char="o"/>
            </a:pPr>
            <a:r>
              <a:rPr lang="en-US" sz="2400" dirty="0">
                <a:cs typeface="Arial"/>
              </a:rPr>
              <a:t>Receive a NSLP application or alternative income form by August 31, 2024.</a:t>
            </a:r>
          </a:p>
          <a:p>
            <a:pPr lvl="1">
              <a:spcBef>
                <a:spcPts val="800"/>
              </a:spcBef>
              <a:spcAft>
                <a:spcPts val="800"/>
              </a:spcAft>
              <a:buFont typeface="Courier New"/>
              <a:buChar char="o"/>
            </a:pPr>
            <a:r>
              <a:rPr lang="en-US" sz="2400" dirty="0">
                <a:cs typeface="Arial"/>
              </a:rPr>
              <a:t>Process application and submit the FRPM program record to the CALPADS.</a:t>
            </a:r>
            <a:endParaRPr lang="en-US" sz="2400" strike="sngStrike" dirty="0">
              <a:solidFill>
                <a:srgbClr val="FF0000"/>
              </a:solidFill>
              <a:cs typeface="Arial"/>
            </a:endParaRPr>
          </a:p>
        </p:txBody>
      </p:sp>
    </p:spTree>
    <p:extLst>
      <p:ext uri="{BB962C8B-B14F-4D97-AF65-F5344CB8AC3E}">
        <p14:creationId xmlns:p14="http://schemas.microsoft.com/office/powerpoint/2010/main" val="42212756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880-6DEB-8B84-DB42-028967F23F1B}"/>
              </a:ext>
            </a:extLst>
          </p:cNvPr>
          <p:cNvSpPr>
            <a:spLocks noGrp="1"/>
          </p:cNvSpPr>
          <p:nvPr>
            <p:ph type="title"/>
          </p:nvPr>
        </p:nvSpPr>
        <p:spPr>
          <a:xfrm>
            <a:off x="2704891" y="0"/>
            <a:ext cx="9144000" cy="1143000"/>
          </a:xfrm>
        </p:spPr>
        <p:txBody>
          <a:bodyPr/>
          <a:lstStyle/>
          <a:p>
            <a:r>
              <a:rPr lang="en-US" dirty="0"/>
              <a:t>2024 Sun </a:t>
            </a:r>
            <a:r>
              <a:rPr lang="en-US" sz="4000" dirty="0"/>
              <a:t>Bucks</a:t>
            </a:r>
            <a:r>
              <a:rPr lang="en-US" dirty="0"/>
              <a:t> Update (3)</a:t>
            </a:r>
            <a:endParaRPr lang="en-US" dirty="0">
              <a:cs typeface="Arial"/>
            </a:endParaRPr>
          </a:p>
        </p:txBody>
      </p:sp>
      <p:sp>
        <p:nvSpPr>
          <p:cNvPr id="7" name="Content Placeholder 6">
            <a:extLst>
              <a:ext uri="{FF2B5EF4-FFF2-40B4-BE49-F238E27FC236}">
                <a16:creationId xmlns:a16="http://schemas.microsoft.com/office/drawing/2014/main" id="{C0B1F96A-112F-AAE5-08BE-FD04297E14FF}"/>
              </a:ext>
            </a:extLst>
          </p:cNvPr>
          <p:cNvSpPr txBox="1">
            <a:spLocks noGrp="1"/>
          </p:cNvSpPr>
          <p:nvPr>
            <p:ph sz="half" idx="2"/>
          </p:nvPr>
        </p:nvSpPr>
        <p:spPr>
          <a:xfrm>
            <a:off x="2704891" y="1079770"/>
            <a:ext cx="9000761" cy="5837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800"/>
              </a:spcBef>
              <a:spcAft>
                <a:spcPts val="800"/>
              </a:spcAft>
              <a:buFont typeface="Courier New,monospace"/>
              <a:buChar char="•"/>
            </a:pPr>
            <a:r>
              <a:rPr lang="en-US" sz="2800" dirty="0">
                <a:cs typeface="Arial"/>
              </a:rPr>
              <a:t>Newly eligible children will receive Sun Bucks cards throughout the fall.</a:t>
            </a:r>
          </a:p>
          <a:p>
            <a:pPr>
              <a:spcBef>
                <a:spcPts val="800"/>
              </a:spcBef>
              <a:spcAft>
                <a:spcPts val="800"/>
              </a:spcAft>
              <a:buFont typeface="Courier New,monospace"/>
              <a:buChar char="•"/>
            </a:pPr>
            <a:r>
              <a:rPr lang="en-US" sz="2800" dirty="0">
                <a:cs typeface="Arial"/>
              </a:rPr>
              <a:t>CALPADS data is pulled monthly through the end of 2024.</a:t>
            </a:r>
            <a:endParaRPr lang="en-US" sz="2800" dirty="0"/>
          </a:p>
          <a:p>
            <a:pPr lvl="2" indent="-457200">
              <a:spcBef>
                <a:spcPts val="800"/>
              </a:spcBef>
              <a:spcAft>
                <a:spcPts val="800"/>
              </a:spcAft>
              <a:buFont typeface="Arial" panose="020B0604020202020204" pitchFamily="34" charset="0"/>
              <a:buChar char="•"/>
            </a:pPr>
            <a:r>
              <a:rPr lang="en-US" sz="2800" dirty="0">
                <a:cs typeface="Arial"/>
              </a:rPr>
              <a:t>August 31</a:t>
            </a:r>
          </a:p>
          <a:p>
            <a:pPr lvl="2" indent="-457200">
              <a:spcBef>
                <a:spcPts val="800"/>
              </a:spcBef>
              <a:spcAft>
                <a:spcPts val="800"/>
              </a:spcAft>
              <a:buFont typeface="Arial" panose="020B0604020202020204" pitchFamily="34" charset="0"/>
              <a:buChar char="•"/>
            </a:pPr>
            <a:r>
              <a:rPr lang="en-US" sz="2800" dirty="0">
                <a:cs typeface="Arial"/>
              </a:rPr>
              <a:t>September 30</a:t>
            </a:r>
          </a:p>
          <a:p>
            <a:pPr lvl="2" indent="-457200">
              <a:spcBef>
                <a:spcPts val="800"/>
              </a:spcBef>
              <a:spcAft>
                <a:spcPts val="800"/>
              </a:spcAft>
              <a:buFont typeface="Arial" panose="020B0604020202020204" pitchFamily="34" charset="0"/>
              <a:buChar char="•"/>
            </a:pPr>
            <a:r>
              <a:rPr lang="en-US" sz="2800" dirty="0">
                <a:cs typeface="Arial"/>
              </a:rPr>
              <a:t>October 31</a:t>
            </a:r>
          </a:p>
          <a:p>
            <a:pPr lvl="2" indent="-457200">
              <a:spcBef>
                <a:spcPts val="800"/>
              </a:spcBef>
              <a:spcAft>
                <a:spcPts val="800"/>
              </a:spcAft>
              <a:buFont typeface="Arial" panose="020B0604020202020204" pitchFamily="34" charset="0"/>
              <a:buChar char="•"/>
            </a:pPr>
            <a:r>
              <a:rPr lang="en-US" sz="2800" dirty="0">
                <a:cs typeface="Arial"/>
              </a:rPr>
              <a:t>November 27</a:t>
            </a:r>
          </a:p>
          <a:p>
            <a:pPr lvl="2" indent="-457200">
              <a:spcBef>
                <a:spcPts val="800"/>
              </a:spcBef>
              <a:spcAft>
                <a:spcPts val="800"/>
              </a:spcAft>
              <a:buFont typeface="Arial" panose="020B0604020202020204" pitchFamily="34" charset="0"/>
              <a:buChar char="•"/>
            </a:pPr>
            <a:r>
              <a:rPr lang="en-US" sz="2800" dirty="0">
                <a:cs typeface="Arial"/>
              </a:rPr>
              <a:t>December 31</a:t>
            </a:r>
          </a:p>
          <a:p>
            <a:pPr marL="685800" lvl="2" indent="0">
              <a:spcBef>
                <a:spcPts val="800"/>
              </a:spcBef>
              <a:spcAft>
                <a:spcPts val="800"/>
              </a:spcAft>
              <a:buNone/>
            </a:pPr>
            <a:endParaRPr lang="en-US" sz="2800" strike="sngStrike" dirty="0">
              <a:highlight>
                <a:srgbClr val="00FF00"/>
              </a:highlight>
              <a:cs typeface="Arial"/>
            </a:endParaRPr>
          </a:p>
        </p:txBody>
      </p:sp>
    </p:spTree>
    <p:extLst>
      <p:ext uri="{BB962C8B-B14F-4D97-AF65-F5344CB8AC3E}">
        <p14:creationId xmlns:p14="http://schemas.microsoft.com/office/powerpoint/2010/main" val="42273474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B880-6DEB-8B84-DB42-028967F23F1B}"/>
              </a:ext>
            </a:extLst>
          </p:cNvPr>
          <p:cNvSpPr>
            <a:spLocks noGrp="1"/>
          </p:cNvSpPr>
          <p:nvPr>
            <p:ph type="title"/>
          </p:nvPr>
        </p:nvSpPr>
        <p:spPr>
          <a:xfrm>
            <a:off x="2540000" y="419100"/>
            <a:ext cx="9144000" cy="1143000"/>
          </a:xfrm>
        </p:spPr>
        <p:txBody>
          <a:bodyPr/>
          <a:lstStyle/>
          <a:p>
            <a:r>
              <a:rPr lang="en-US"/>
              <a:t>Sun Bucks Customer Service</a:t>
            </a:r>
            <a:endParaRPr lang="en-US">
              <a:cs typeface="Arial"/>
            </a:endParaRPr>
          </a:p>
        </p:txBody>
      </p:sp>
      <p:sp>
        <p:nvSpPr>
          <p:cNvPr id="3" name="Content Placeholder 2">
            <a:extLst>
              <a:ext uri="{FF2B5EF4-FFF2-40B4-BE49-F238E27FC236}">
                <a16:creationId xmlns:a16="http://schemas.microsoft.com/office/drawing/2014/main" id="{CAAC6C32-FD50-05D6-422A-89B19B51BCA0}"/>
              </a:ext>
            </a:extLst>
          </p:cNvPr>
          <p:cNvSpPr>
            <a:spLocks noGrp="1"/>
          </p:cNvSpPr>
          <p:nvPr>
            <p:ph sz="half" idx="1"/>
          </p:nvPr>
        </p:nvSpPr>
        <p:spPr>
          <a:xfrm>
            <a:off x="2540000" y="1566421"/>
            <a:ext cx="8932421" cy="3872845"/>
          </a:xfrm>
        </p:spPr>
        <p:txBody>
          <a:bodyPr/>
          <a:lstStyle/>
          <a:p>
            <a:pPr marL="0" indent="0">
              <a:spcBef>
                <a:spcPts val="1200"/>
              </a:spcBef>
              <a:spcAft>
                <a:spcPts val="1200"/>
              </a:spcAft>
              <a:buNone/>
            </a:pPr>
            <a:r>
              <a:rPr lang="en-US" dirty="0">
                <a:cs typeface="Arial"/>
              </a:rPr>
              <a:t>Family Inquiries and Support:</a:t>
            </a:r>
          </a:p>
          <a:p>
            <a:pPr lvl="1">
              <a:spcBef>
                <a:spcPts val="1200"/>
              </a:spcBef>
              <a:spcAft>
                <a:spcPts val="1200"/>
              </a:spcAft>
              <a:buFont typeface="Arial"/>
              <a:buChar char="•"/>
            </a:pPr>
            <a:r>
              <a:rPr lang="en-US" dirty="0">
                <a:cs typeface="Arial"/>
              </a:rPr>
              <a:t>PIN setup and card replacements</a:t>
            </a:r>
          </a:p>
          <a:p>
            <a:pPr lvl="1">
              <a:spcBef>
                <a:spcPts val="1200"/>
              </a:spcBef>
              <a:spcAft>
                <a:spcPts val="1200"/>
              </a:spcAft>
              <a:buFont typeface="Arial"/>
              <a:buChar char="•"/>
            </a:pPr>
            <a:r>
              <a:rPr lang="en-US" dirty="0">
                <a:cs typeface="Arial"/>
              </a:rPr>
              <a:t>Address changes</a:t>
            </a:r>
          </a:p>
          <a:p>
            <a:pPr lvl="1">
              <a:spcBef>
                <a:spcPts val="1200"/>
              </a:spcBef>
              <a:spcAft>
                <a:spcPts val="1200"/>
              </a:spcAft>
              <a:buFont typeface="Arial"/>
              <a:buChar char="•"/>
            </a:pPr>
            <a:r>
              <a:rPr lang="en-US" dirty="0">
                <a:cs typeface="Arial"/>
              </a:rPr>
              <a:t>Eligibility questions</a:t>
            </a:r>
          </a:p>
          <a:p>
            <a:pPr lvl="1">
              <a:spcBef>
                <a:spcPts val="1200"/>
              </a:spcBef>
              <a:spcAft>
                <a:spcPts val="1200"/>
              </a:spcAft>
              <a:buFont typeface="Arial"/>
              <a:buChar char="•"/>
            </a:pPr>
            <a:r>
              <a:rPr lang="en-US" dirty="0">
                <a:cs typeface="Arial"/>
              </a:rPr>
              <a:t>Escalations</a:t>
            </a:r>
          </a:p>
          <a:p>
            <a:pPr marL="57150" indent="0" algn="ctr">
              <a:buNone/>
            </a:pPr>
            <a:r>
              <a:rPr lang="en-US" sz="4800" b="1" dirty="0">
                <a:solidFill>
                  <a:schemeClr val="tx2"/>
                </a:solidFill>
                <a:cs typeface="Arial"/>
              </a:rPr>
              <a:t>1-877-328-9677</a:t>
            </a:r>
          </a:p>
        </p:txBody>
      </p:sp>
      <p:pic>
        <p:nvPicPr>
          <p:cNvPr id="7" name="Content Placeholder 6">
            <a:extLst>
              <a:ext uri="{FF2B5EF4-FFF2-40B4-BE49-F238E27FC236}">
                <a16:creationId xmlns:a16="http://schemas.microsoft.com/office/drawing/2014/main" id="{08098E0E-B98B-02D0-CF95-9205EAD41753}"/>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000898" y="2189004"/>
            <a:ext cx="2867891" cy="2813858"/>
          </a:xfrm>
        </p:spPr>
      </p:pic>
    </p:spTree>
    <p:extLst>
      <p:ext uri="{BB962C8B-B14F-4D97-AF65-F5344CB8AC3E}">
        <p14:creationId xmlns:p14="http://schemas.microsoft.com/office/powerpoint/2010/main" val="3528495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58528" y="156508"/>
            <a:ext cx="9562530" cy="1067219"/>
          </a:xfrm>
        </p:spPr>
        <p:txBody>
          <a:bodyPr/>
          <a:lstStyle/>
          <a:p>
            <a:r>
              <a:rPr lang="en-US">
                <a:cs typeface="Arial"/>
              </a:rPr>
              <a:t>Important Operational Dates: </a:t>
            </a:r>
            <a:br>
              <a:rPr lang="en-US">
                <a:cs typeface="Arial"/>
              </a:rPr>
            </a:br>
            <a:r>
              <a:rPr lang="en-US">
                <a:cs typeface="Arial"/>
              </a:rPr>
              <a:t>Next 30 to 90 days (1)</a:t>
            </a:r>
          </a:p>
        </p:txBody>
      </p:sp>
      <p:graphicFrame>
        <p:nvGraphicFramePr>
          <p:cNvPr id="5" name="Content Placeholder 4" descr="Next 30 to 90 days, actions and corresponding dates: FFVP Final Report and Online Trainings Due 8/30 and 9/13 respectively. Complete food safety inspections in CNIPS by October.">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431739529"/>
              </p:ext>
            </p:extLst>
          </p:nvPr>
        </p:nvGraphicFramePr>
        <p:xfrm>
          <a:off x="2458198" y="1713473"/>
          <a:ext cx="9562859" cy="3778570"/>
        </p:xfrm>
        <a:graphic>
          <a:graphicData uri="http://schemas.openxmlformats.org/drawingml/2006/table">
            <a:tbl>
              <a:tblPr firstRow="1" bandRow="1">
                <a:tableStyleId>{5C22544A-7EE6-4342-B048-85BDC9FD1C3A}</a:tableStyleId>
              </a:tblPr>
              <a:tblGrid>
                <a:gridCol w="6160869">
                  <a:extLst>
                    <a:ext uri="{9D8B030D-6E8A-4147-A177-3AD203B41FA5}">
                      <a16:colId xmlns:a16="http://schemas.microsoft.com/office/drawing/2014/main" val="1020567512"/>
                    </a:ext>
                  </a:extLst>
                </a:gridCol>
                <a:gridCol w="3401990">
                  <a:extLst>
                    <a:ext uri="{9D8B030D-6E8A-4147-A177-3AD203B41FA5}">
                      <a16:colId xmlns:a16="http://schemas.microsoft.com/office/drawing/2014/main" val="866446811"/>
                    </a:ext>
                  </a:extLst>
                </a:gridCol>
              </a:tblGrid>
              <a:tr h="546167">
                <a:tc>
                  <a:txBody>
                    <a:bodyPr/>
                    <a:lstStyle/>
                    <a:p>
                      <a:pPr lvl="0" algn="ctr">
                        <a:buNone/>
                      </a:pPr>
                      <a:r>
                        <a:rPr lang="en-US" sz="2800" dirty="0">
                          <a:solidFill>
                            <a:schemeClr val="bg1"/>
                          </a:solidFill>
                        </a:rPr>
                        <a:t>Action</a:t>
                      </a:r>
                    </a:p>
                  </a:txBody>
                  <a:tcPr/>
                </a:tc>
                <a:tc>
                  <a:txBody>
                    <a:bodyPr/>
                    <a:lstStyle/>
                    <a:p>
                      <a:pPr lvl="0" algn="ctr">
                        <a:buNone/>
                      </a:pPr>
                      <a:r>
                        <a:rPr lang="en-US" sz="2800"/>
                        <a:t>Date</a:t>
                      </a:r>
                    </a:p>
                  </a:txBody>
                  <a:tcPr/>
                </a:tc>
                <a:extLst>
                  <a:ext uri="{0D108BD9-81ED-4DB2-BD59-A6C34878D82A}">
                    <a16:rowId xmlns:a16="http://schemas.microsoft.com/office/drawing/2014/main" val="2664261068"/>
                  </a:ext>
                </a:extLst>
              </a:tr>
              <a:tr h="946403">
                <a:tc>
                  <a:txBody>
                    <a:bodyPr/>
                    <a:lstStyle/>
                    <a:p>
                      <a:pPr marL="0" marR="0" lvl="0" indent="0" algn="l" rtl="0">
                        <a:lnSpc>
                          <a:spcPct val="100000"/>
                        </a:lnSpc>
                        <a:spcBef>
                          <a:spcPts val="0"/>
                        </a:spcBef>
                        <a:spcAft>
                          <a:spcPts val="0"/>
                        </a:spcAft>
                        <a:buClrTx/>
                        <a:buSzTx/>
                        <a:buFontTx/>
                        <a:buNone/>
                      </a:pPr>
                      <a:r>
                        <a:rPr lang="en-US" sz="2800" dirty="0">
                          <a:solidFill>
                            <a:schemeClr val="tx1"/>
                          </a:solidFill>
                          <a:ea typeface="+mj-lt"/>
                          <a:cs typeface="+mj-lt"/>
                        </a:rPr>
                        <a:t>2023–24 FFVP Final Report</a:t>
                      </a:r>
                      <a:endParaRPr lang="en-US" sz="2800" dirty="0">
                        <a:solidFill>
                          <a:schemeClr val="tx1"/>
                        </a:solidFill>
                      </a:endParaRPr>
                    </a:p>
                  </a:txBody>
                  <a:tcPr marL="42809" marR="42809"/>
                </a:tc>
                <a:tc>
                  <a:txBody>
                    <a:bodyPr/>
                    <a:lstStyle/>
                    <a:p>
                      <a:pPr marL="0" lvl="0" indent="0" algn="ctr">
                        <a:lnSpc>
                          <a:spcPct val="100000"/>
                        </a:lnSpc>
                        <a:spcBef>
                          <a:spcPts val="0"/>
                        </a:spcBef>
                        <a:spcAft>
                          <a:spcPts val="0"/>
                        </a:spcAft>
                        <a:buNone/>
                      </a:pPr>
                      <a:r>
                        <a:rPr lang="en-US" sz="2800">
                          <a:solidFill>
                            <a:schemeClr val="tx1"/>
                          </a:solidFill>
                        </a:rPr>
                        <a:t>August 30, 2024</a:t>
                      </a:r>
                      <a:endParaRPr lang="en-US"/>
                    </a:p>
                  </a:txBody>
                  <a:tcPr marL="42809" marR="42809"/>
                </a:tc>
                <a:extLst>
                  <a:ext uri="{0D108BD9-81ED-4DB2-BD59-A6C34878D82A}">
                    <a16:rowId xmlns:a16="http://schemas.microsoft.com/office/drawing/2014/main" val="668345130"/>
                  </a:ext>
                </a:extLst>
              </a:tr>
              <a:tr h="1143000">
                <a:tc>
                  <a:txBody>
                    <a:bodyPr/>
                    <a:lstStyle/>
                    <a:p>
                      <a:pPr marL="0" marR="0" lvl="0" indent="0" algn="l" rtl="0">
                        <a:lnSpc>
                          <a:spcPct val="100000"/>
                        </a:lnSpc>
                        <a:spcBef>
                          <a:spcPts val="0"/>
                        </a:spcBef>
                        <a:spcAft>
                          <a:spcPts val="0"/>
                        </a:spcAft>
                        <a:buClrTx/>
                        <a:buSzTx/>
                        <a:buFontTx/>
                        <a:buNone/>
                      </a:pPr>
                      <a:r>
                        <a:rPr lang="en-US" sz="2800" dirty="0">
                          <a:solidFill>
                            <a:schemeClr val="tx1"/>
                          </a:solidFill>
                          <a:ea typeface="+mj-lt"/>
                          <a:cs typeface="+mj-lt"/>
                        </a:rPr>
                        <a:t>2024–25 FFVP Mandatory Online Trainings</a:t>
                      </a:r>
                      <a:endParaRPr lang="en-US" sz="2800" dirty="0">
                        <a:solidFill>
                          <a:schemeClr val="tx1"/>
                        </a:solidFill>
                      </a:endParaRPr>
                    </a:p>
                  </a:txBody>
                  <a:tcPr marL="42809" marR="42809"/>
                </a:tc>
                <a:tc>
                  <a:txBody>
                    <a:bodyPr/>
                    <a:lstStyle/>
                    <a:p>
                      <a:pPr marL="0" marR="0" lvl="0" indent="0" algn="ctr" rtl="0">
                        <a:lnSpc>
                          <a:spcPct val="100000"/>
                        </a:lnSpc>
                        <a:spcBef>
                          <a:spcPts val="0"/>
                        </a:spcBef>
                        <a:spcAft>
                          <a:spcPts val="0"/>
                        </a:spcAft>
                        <a:buClrTx/>
                        <a:buSzTx/>
                        <a:buFontTx/>
                        <a:buNone/>
                      </a:pPr>
                      <a:r>
                        <a:rPr lang="en-US" sz="2800" dirty="0">
                          <a:solidFill>
                            <a:schemeClr val="tx1"/>
                          </a:solidFill>
                        </a:rPr>
                        <a:t>September 13, 2024</a:t>
                      </a:r>
                      <a:endParaRPr lang="en-US" dirty="0"/>
                    </a:p>
                    <a:p>
                      <a:pPr marL="0" lvl="0" indent="0" algn="ctr">
                        <a:lnSpc>
                          <a:spcPct val="100000"/>
                        </a:lnSpc>
                        <a:spcBef>
                          <a:spcPts val="0"/>
                        </a:spcBef>
                        <a:spcAft>
                          <a:spcPts val="0"/>
                        </a:spcAft>
                        <a:buNone/>
                      </a:pPr>
                      <a:endParaRPr lang="en-US" sz="2800" dirty="0">
                        <a:solidFill>
                          <a:schemeClr val="tx1"/>
                        </a:solidFill>
                      </a:endParaRPr>
                    </a:p>
                  </a:txBody>
                  <a:tcPr marL="42809" marR="42809"/>
                </a:tc>
                <a:extLst>
                  <a:ext uri="{0D108BD9-81ED-4DB2-BD59-A6C34878D82A}">
                    <a16:rowId xmlns:a16="http://schemas.microsoft.com/office/drawing/2014/main" val="621714096"/>
                  </a:ext>
                </a:extLst>
              </a:tr>
              <a:tr h="1143000">
                <a:tc>
                  <a:txBody>
                    <a:bodyPr/>
                    <a:lstStyle/>
                    <a:p>
                      <a:pPr marL="0" lvl="0" algn="l" defTabSz="914400" rtl="0" eaLnBrk="1" latinLnBrk="0" hangingPunct="1">
                        <a:lnSpc>
                          <a:spcPct val="100000"/>
                        </a:lnSpc>
                        <a:spcBef>
                          <a:spcPts val="0"/>
                        </a:spcBef>
                        <a:spcAft>
                          <a:spcPts val="0"/>
                        </a:spcAft>
                        <a:buNone/>
                      </a:pPr>
                      <a:r>
                        <a:rPr lang="en-US" sz="2800" kern="1200" dirty="0">
                          <a:solidFill>
                            <a:schemeClr val="tx1"/>
                          </a:solidFill>
                          <a:effectLst/>
                          <a:latin typeface="+mn-lt"/>
                          <a:ea typeface="+mn-ea"/>
                          <a:cs typeface="+mn-cs"/>
                        </a:rPr>
                        <a:t>Request Food Safety Inspections (x 2) and update in CNIPS</a:t>
                      </a:r>
                      <a:endParaRPr lang="en-US" sz="2800" kern="1200" dirty="0">
                        <a:solidFill>
                          <a:schemeClr val="tx1"/>
                        </a:solidFill>
                        <a:effectLst/>
                        <a:highlight>
                          <a:srgbClr val="FFFF00"/>
                        </a:highlight>
                        <a:latin typeface="+mn-lt"/>
                        <a:ea typeface="+mn-ea"/>
                        <a:cs typeface="+mn-cs"/>
                      </a:endParaRPr>
                    </a:p>
                  </a:txBody>
                  <a:tcPr marL="42809" marR="42809"/>
                </a:tc>
                <a:tc>
                  <a:txBody>
                    <a:bodyPr/>
                    <a:lstStyle/>
                    <a:p>
                      <a:pPr marL="0" lvl="0" indent="0" algn="ctr" defTabSz="914400" rtl="0" eaLnBrk="1" latinLnBrk="0" hangingPunct="1">
                        <a:lnSpc>
                          <a:spcPct val="100000"/>
                        </a:lnSpc>
                        <a:spcBef>
                          <a:spcPts val="0"/>
                        </a:spcBef>
                        <a:spcAft>
                          <a:spcPts val="0"/>
                        </a:spcAft>
                        <a:buNone/>
                      </a:pPr>
                      <a:r>
                        <a:rPr lang="en-US" sz="2800" kern="1200" noProof="0" dirty="0">
                          <a:solidFill>
                            <a:schemeClr val="tx1"/>
                          </a:solidFill>
                          <a:effectLst/>
                          <a:latin typeface="+mn-lt"/>
                          <a:ea typeface="+mn-ea"/>
                          <a:cs typeface="+mn-cs"/>
                        </a:rPr>
                        <a:t>August-October 2024</a:t>
                      </a:r>
                      <a:endParaRPr lang="en-US" sz="2800" kern="1200" dirty="0">
                        <a:solidFill>
                          <a:schemeClr val="tx1"/>
                        </a:solidFill>
                        <a:effectLst/>
                        <a:latin typeface="+mn-lt"/>
                        <a:ea typeface="+mn-ea"/>
                        <a:cs typeface="+mn-cs"/>
                      </a:endParaRPr>
                    </a:p>
                  </a:txBody>
                  <a:tcPr marL="42809" marR="42809"/>
                </a:tc>
                <a:extLst>
                  <a:ext uri="{0D108BD9-81ED-4DB2-BD59-A6C34878D82A}">
                    <a16:rowId xmlns:a16="http://schemas.microsoft.com/office/drawing/2014/main" val="3324833463"/>
                  </a:ext>
                </a:extLst>
              </a:tr>
            </a:tbl>
          </a:graphicData>
        </a:graphic>
      </p:graphicFrame>
    </p:spTree>
    <p:extLst>
      <p:ext uri="{BB962C8B-B14F-4D97-AF65-F5344CB8AC3E}">
        <p14:creationId xmlns:p14="http://schemas.microsoft.com/office/powerpoint/2010/main" val="14647640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FB22B-EEBC-4946-9C86-DCEDFD69703C}"/>
              </a:ext>
            </a:extLst>
          </p:cNvPr>
          <p:cNvSpPr>
            <a:spLocks noGrp="1"/>
          </p:cNvSpPr>
          <p:nvPr>
            <p:ph type="title"/>
          </p:nvPr>
        </p:nvSpPr>
        <p:spPr>
          <a:xfrm>
            <a:off x="2458528" y="156508"/>
            <a:ext cx="9562530" cy="1067219"/>
          </a:xfrm>
        </p:spPr>
        <p:txBody>
          <a:bodyPr/>
          <a:lstStyle/>
          <a:p>
            <a:r>
              <a:rPr lang="en-US">
                <a:cs typeface="Arial"/>
              </a:rPr>
              <a:t>Important Operational Dates: </a:t>
            </a:r>
            <a:br>
              <a:rPr lang="en-US">
                <a:cs typeface="Arial"/>
              </a:rPr>
            </a:br>
            <a:r>
              <a:rPr lang="en-US">
                <a:cs typeface="Arial"/>
              </a:rPr>
              <a:t>Next 30 to 90 days (2)</a:t>
            </a:r>
          </a:p>
        </p:txBody>
      </p:sp>
      <p:graphicFrame>
        <p:nvGraphicFramePr>
          <p:cNvPr id="5" name="Content Placeholder 4" descr="Next 30 to 90 days, actions and corresponding dates: Complete annual updates by October 2024 and use all carryover pounds by October 31, 2024.">
            <a:extLst>
              <a:ext uri="{FF2B5EF4-FFF2-40B4-BE49-F238E27FC236}">
                <a16:creationId xmlns:a16="http://schemas.microsoft.com/office/drawing/2014/main" id="{D0EF0EC8-E363-4926-9700-F7FD0023B2FD}"/>
              </a:ext>
            </a:extLst>
          </p:cNvPr>
          <p:cNvGraphicFramePr>
            <a:graphicFrameLocks noGrp="1"/>
          </p:cNvGraphicFramePr>
          <p:nvPr>
            <p:ph idx="1"/>
            <p:extLst>
              <p:ext uri="{D42A27DB-BD31-4B8C-83A1-F6EECF244321}">
                <p14:modId xmlns:p14="http://schemas.microsoft.com/office/powerpoint/2010/main" val="779498668"/>
              </p:ext>
            </p:extLst>
          </p:nvPr>
        </p:nvGraphicFramePr>
        <p:xfrm>
          <a:off x="2340428" y="2095500"/>
          <a:ext cx="9562855" cy="2664019"/>
        </p:xfrm>
        <a:graphic>
          <a:graphicData uri="http://schemas.openxmlformats.org/drawingml/2006/table">
            <a:tbl>
              <a:tblPr firstRow="1" bandRow="1">
                <a:tableStyleId>{5C22544A-7EE6-4342-B048-85BDC9FD1C3A}</a:tableStyleId>
              </a:tblPr>
              <a:tblGrid>
                <a:gridCol w="6236897">
                  <a:extLst>
                    <a:ext uri="{9D8B030D-6E8A-4147-A177-3AD203B41FA5}">
                      <a16:colId xmlns:a16="http://schemas.microsoft.com/office/drawing/2014/main" val="1020567512"/>
                    </a:ext>
                  </a:extLst>
                </a:gridCol>
                <a:gridCol w="3325958">
                  <a:extLst>
                    <a:ext uri="{9D8B030D-6E8A-4147-A177-3AD203B41FA5}">
                      <a16:colId xmlns:a16="http://schemas.microsoft.com/office/drawing/2014/main" val="866446811"/>
                    </a:ext>
                  </a:extLst>
                </a:gridCol>
              </a:tblGrid>
              <a:tr h="635257">
                <a:tc>
                  <a:txBody>
                    <a:bodyPr/>
                    <a:lstStyle/>
                    <a:p>
                      <a:pPr lvl="0" algn="ctr">
                        <a:buNone/>
                      </a:pPr>
                      <a:r>
                        <a:rPr lang="en-US" sz="3200" dirty="0">
                          <a:solidFill>
                            <a:schemeClr val="bg1"/>
                          </a:solidFill>
                        </a:rPr>
                        <a:t>Action</a:t>
                      </a:r>
                    </a:p>
                  </a:txBody>
                  <a:tcPr/>
                </a:tc>
                <a:tc>
                  <a:txBody>
                    <a:bodyPr/>
                    <a:lstStyle/>
                    <a:p>
                      <a:pPr lvl="0" algn="ctr">
                        <a:buNone/>
                      </a:pPr>
                      <a:r>
                        <a:rPr lang="en-US" sz="3200" dirty="0"/>
                        <a:t>Date</a:t>
                      </a:r>
                    </a:p>
                  </a:txBody>
                  <a:tcPr/>
                </a:tc>
                <a:extLst>
                  <a:ext uri="{0D108BD9-81ED-4DB2-BD59-A6C34878D82A}">
                    <a16:rowId xmlns:a16="http://schemas.microsoft.com/office/drawing/2014/main" val="2664261068"/>
                  </a:ext>
                </a:extLst>
              </a:tr>
              <a:tr h="657162">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Complete annual updates</a:t>
                      </a:r>
                      <a:endParaRPr lang="en-US" sz="2800" kern="1200" dirty="0">
                        <a:solidFill>
                          <a:schemeClr val="tx1"/>
                        </a:solidFill>
                        <a:effectLst/>
                        <a:highlight>
                          <a:srgbClr val="FFFF00"/>
                        </a:highlight>
                        <a:latin typeface="+mn-lt"/>
                        <a:ea typeface="+mn-ea"/>
                        <a:cs typeface="+mn-cs"/>
                      </a:endParaRPr>
                    </a:p>
                  </a:txBody>
                  <a:tcPr anchor="ctr"/>
                </a:tc>
                <a:tc>
                  <a:txBody>
                    <a:bodyPr/>
                    <a:lstStyle/>
                    <a:p>
                      <a:pPr marL="0" lvl="0" indent="0" algn="ctr" defTabSz="914400" rtl="0" eaLnBrk="1" latinLnBrk="0" hangingPunct="1">
                        <a:lnSpc>
                          <a:spcPct val="100000"/>
                        </a:lnSpc>
                        <a:spcBef>
                          <a:spcPts val="0"/>
                        </a:spcBef>
                        <a:spcAft>
                          <a:spcPts val="0"/>
                        </a:spcAft>
                        <a:buNone/>
                      </a:pPr>
                      <a:r>
                        <a:rPr lang="en-US" sz="2800" b="0" i="0" u="none" strike="noStrike" noProof="0">
                          <a:solidFill>
                            <a:schemeClr val="tx1"/>
                          </a:solidFill>
                          <a:latin typeface="Arial"/>
                        </a:rPr>
                        <a:t>J</a:t>
                      </a:r>
                      <a:r>
                        <a:rPr lang="en-US" sz="2800" kern="1200" noProof="0">
                          <a:solidFill>
                            <a:schemeClr val="tx1"/>
                          </a:solidFill>
                          <a:effectLst/>
                          <a:latin typeface="+mn-lt"/>
                          <a:ea typeface="+mn-ea"/>
                          <a:cs typeface="+mn-cs"/>
                        </a:rPr>
                        <a:t>uly-October 2024</a:t>
                      </a:r>
                    </a:p>
                  </a:txBody>
                  <a:tcPr anchor="ctr"/>
                </a:tc>
                <a:extLst>
                  <a:ext uri="{0D108BD9-81ED-4DB2-BD59-A6C34878D82A}">
                    <a16:rowId xmlns:a16="http://schemas.microsoft.com/office/drawing/2014/main" val="1607190564"/>
                  </a:ext>
                </a:extLst>
              </a:tr>
              <a:tr h="657162">
                <a:tc>
                  <a:txBody>
                    <a:bodyPr/>
                    <a:lstStyle/>
                    <a:p>
                      <a:pPr lvl="0" algn="l">
                        <a:lnSpc>
                          <a:spcPct val="100000"/>
                        </a:lnSpc>
                        <a:spcBef>
                          <a:spcPts val="0"/>
                        </a:spcBef>
                        <a:spcAft>
                          <a:spcPts val="0"/>
                        </a:spcAft>
                        <a:buNone/>
                      </a:pPr>
                      <a:r>
                        <a:rPr lang="en-US" sz="2800" kern="1200" dirty="0">
                          <a:solidFill>
                            <a:schemeClr val="tx1"/>
                          </a:solidFill>
                          <a:effectLst/>
                          <a:latin typeface="+mn-lt"/>
                          <a:ea typeface="+mn-ea"/>
                          <a:cs typeface="+mn-cs"/>
                        </a:rPr>
                        <a:t>Use all carryover pounds for U.S. Department of Agriculture (USDA) Foods</a:t>
                      </a:r>
                      <a:endParaRPr lang="en-US" sz="2800" kern="1200" dirty="0">
                        <a:solidFill>
                          <a:schemeClr val="tx1"/>
                        </a:solidFill>
                        <a:effectLst/>
                        <a:highlight>
                          <a:srgbClr val="FFFF00"/>
                        </a:highlight>
                        <a:latin typeface="+mn-lt"/>
                        <a:ea typeface="+mn-ea"/>
                        <a:cs typeface="+mn-cs"/>
                      </a:endParaRPr>
                    </a:p>
                  </a:txBody>
                  <a:tcPr anchor="ctr"/>
                </a:tc>
                <a:tc>
                  <a:txBody>
                    <a:bodyPr/>
                    <a:lstStyle/>
                    <a:p>
                      <a:pPr marL="0" lvl="0" indent="0" algn="ctr">
                        <a:lnSpc>
                          <a:spcPct val="100000"/>
                        </a:lnSpc>
                        <a:spcBef>
                          <a:spcPts val="0"/>
                        </a:spcBef>
                        <a:spcAft>
                          <a:spcPts val="0"/>
                        </a:spcAft>
                        <a:buNone/>
                      </a:pPr>
                      <a:r>
                        <a:rPr lang="en-US" sz="2800" kern="1200" noProof="0" dirty="0">
                          <a:solidFill>
                            <a:schemeClr val="tx1"/>
                          </a:solidFill>
                          <a:effectLst/>
                          <a:latin typeface="+mn-lt"/>
                          <a:ea typeface="+mn-ea"/>
                          <a:cs typeface="+mn-cs"/>
                        </a:rPr>
                        <a:t>October 31, 2024</a:t>
                      </a:r>
                    </a:p>
                  </a:txBody>
                  <a:tcPr anchor="ctr"/>
                </a:tc>
                <a:extLst>
                  <a:ext uri="{0D108BD9-81ED-4DB2-BD59-A6C34878D82A}">
                    <a16:rowId xmlns:a16="http://schemas.microsoft.com/office/drawing/2014/main" val="2612609046"/>
                  </a:ext>
                </a:extLst>
              </a:tr>
            </a:tbl>
          </a:graphicData>
        </a:graphic>
      </p:graphicFrame>
    </p:spTree>
    <p:extLst>
      <p:ext uri="{BB962C8B-B14F-4D97-AF65-F5344CB8AC3E}">
        <p14:creationId xmlns:p14="http://schemas.microsoft.com/office/powerpoint/2010/main" val="36885430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F1374-3105-19C9-DE9B-2569ACD70187}"/>
              </a:ext>
            </a:extLst>
          </p:cNvPr>
          <p:cNvSpPr>
            <a:spLocks noGrp="1"/>
          </p:cNvSpPr>
          <p:nvPr>
            <p:ph type="title"/>
          </p:nvPr>
        </p:nvSpPr>
        <p:spPr>
          <a:xfrm>
            <a:off x="2540000" y="365185"/>
            <a:ext cx="9144000" cy="1143000"/>
          </a:xfrm>
        </p:spPr>
        <p:txBody>
          <a:bodyPr/>
          <a:lstStyle/>
          <a:p>
            <a:r>
              <a:rPr lang="en-US">
                <a:cs typeface="Arial"/>
              </a:rPr>
              <a:t>Funding Updates</a:t>
            </a:r>
            <a:endParaRPr lang="en-US"/>
          </a:p>
        </p:txBody>
      </p:sp>
      <p:pic>
        <p:nvPicPr>
          <p:cNvPr id="4" name="Content Placeholder 3">
            <a:extLst>
              <a:ext uri="{FF2B5EF4-FFF2-40B4-BE49-F238E27FC236}">
                <a16:creationId xmlns:a16="http://schemas.microsoft.com/office/drawing/2014/main" id="{AB9736E0-1F3B-ED2B-6350-36426F71626D}"/>
              </a:ext>
              <a:ext uri="{C183D7F6-B498-43B3-948B-1728B52AA6E4}">
                <adec:decorative xmlns:adec="http://schemas.microsoft.com/office/drawing/2017/decorative" val="1"/>
              </a:ext>
            </a:extLst>
          </p:cNvPr>
          <p:cNvPicPr>
            <a:picLocks noGrp="1" noChangeAspect="1"/>
          </p:cNvPicPr>
          <p:nvPr>
            <p:ph idx="1"/>
          </p:nvPr>
        </p:nvPicPr>
        <p:blipFill>
          <a:blip r:embed="rId2"/>
          <a:stretch>
            <a:fillRect/>
          </a:stretch>
        </p:blipFill>
        <p:spPr>
          <a:xfrm>
            <a:off x="4155027" y="1509711"/>
            <a:ext cx="6244625" cy="4928378"/>
          </a:xfrm>
        </p:spPr>
      </p:pic>
    </p:spTree>
    <p:extLst>
      <p:ext uri="{BB962C8B-B14F-4D97-AF65-F5344CB8AC3E}">
        <p14:creationId xmlns:p14="http://schemas.microsoft.com/office/powerpoint/2010/main" val="383095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D44F88-41F2-C8C4-5C08-F5A702951A49}"/>
              </a:ext>
            </a:extLst>
          </p:cNvPr>
          <p:cNvSpPr>
            <a:spLocks noGrp="1"/>
          </p:cNvSpPr>
          <p:nvPr>
            <p:ph type="title"/>
          </p:nvPr>
        </p:nvSpPr>
        <p:spPr>
          <a:xfrm>
            <a:off x="2540000" y="609599"/>
            <a:ext cx="9144000" cy="2775857"/>
          </a:xfrm>
        </p:spPr>
        <p:txBody>
          <a:bodyPr/>
          <a:lstStyle/>
          <a:p>
            <a:pPr>
              <a:spcBef>
                <a:spcPts val="1200"/>
              </a:spcBef>
              <a:spcAft>
                <a:spcPts val="1200"/>
              </a:spcAft>
            </a:pPr>
            <a:r>
              <a:rPr lang="en-US" dirty="0"/>
              <a:t>District Spotlight: Mission Preparatory, Inc.</a:t>
            </a:r>
            <a:br>
              <a:rPr lang="en-US" dirty="0"/>
            </a:br>
            <a:r>
              <a:rPr lang="en-US" sz="3200" spc="-20" dirty="0">
                <a:solidFill>
                  <a:srgbClr val="000000"/>
                </a:solidFill>
                <a:highlight>
                  <a:srgbClr val="FFFFFF"/>
                </a:highlight>
                <a:latin typeface="Arial"/>
                <a:ea typeface="Calibri"/>
                <a:cs typeface="Times New Roman"/>
              </a:rPr>
              <a:t>Fresh Fruit and Vegetable Program (FFVP)</a:t>
            </a:r>
            <a:r>
              <a:rPr lang="en-US" sz="3200" spc="-20" dirty="0">
                <a:solidFill>
                  <a:srgbClr val="000000"/>
                </a:solidFill>
                <a:effectLst/>
                <a:highlight>
                  <a:srgbClr val="FFFFFF"/>
                </a:highlight>
                <a:latin typeface="Arial"/>
                <a:ea typeface="Calibri"/>
                <a:cs typeface="Times New Roman"/>
              </a:rPr>
              <a:t> </a:t>
            </a:r>
            <a:r>
              <a:rPr lang="en-US" sz="3200" spc="-20" dirty="0">
                <a:solidFill>
                  <a:srgbClr val="000000"/>
                </a:solidFill>
                <a:highlight>
                  <a:srgbClr val="FFFFFF"/>
                </a:highlight>
                <a:latin typeface="Arial"/>
                <a:ea typeface="Calibri"/>
                <a:cs typeface="Times New Roman"/>
              </a:rPr>
              <a:t>Grantee</a:t>
            </a:r>
            <a:br>
              <a:rPr lang="en-US" sz="3200" dirty="0">
                <a:latin typeface="Arial"/>
                <a:ea typeface="Calibri"/>
                <a:cs typeface="Times New Roman"/>
              </a:rPr>
            </a:br>
            <a:br>
              <a:rPr lang="en-US" dirty="0"/>
            </a:br>
            <a:endParaRPr lang="en-US" dirty="0"/>
          </a:p>
        </p:txBody>
      </p:sp>
      <p:pic>
        <p:nvPicPr>
          <p:cNvPr id="13" name="Content Placeholder 12" descr="Pictured Doctor Cynthia Jerez, Executive Director, Mission Preparatory, Inc, in black collared shirt.">
            <a:extLst>
              <a:ext uri="{FF2B5EF4-FFF2-40B4-BE49-F238E27FC236}">
                <a16:creationId xmlns:a16="http://schemas.microsoft.com/office/drawing/2014/main" id="{5C0BFAF2-F6C9-20DB-C8E3-1FCBD93528F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71605" y="2629206"/>
            <a:ext cx="1746297" cy="2308225"/>
          </a:xfrm>
          <a:prstGeom prst="rect">
            <a:avLst/>
          </a:prstGeom>
          <a:ln w="25400" cap="sq">
            <a:solidFill>
              <a:srgbClr val="000000"/>
            </a:solidFill>
            <a:miter lim="800000"/>
          </a:ln>
          <a:effectLst>
            <a:outerShdw blurRad="57150" dist="50800" dir="2700000" algn="tl" rotWithShape="0">
              <a:srgbClr val="000000">
                <a:alpha val="40000"/>
              </a:srgbClr>
            </a:outerShdw>
          </a:effectLst>
        </p:spPr>
      </p:pic>
      <p:sp>
        <p:nvSpPr>
          <p:cNvPr id="7" name="Content Placeholder 6">
            <a:extLst>
              <a:ext uri="{FF2B5EF4-FFF2-40B4-BE49-F238E27FC236}">
                <a16:creationId xmlns:a16="http://schemas.microsoft.com/office/drawing/2014/main" id="{101D808B-E1DC-7B58-7E70-FE50E8A7FE06}"/>
              </a:ext>
            </a:extLst>
          </p:cNvPr>
          <p:cNvSpPr>
            <a:spLocks noGrp="1"/>
          </p:cNvSpPr>
          <p:nvPr>
            <p:ph sz="half" idx="2"/>
          </p:nvPr>
        </p:nvSpPr>
        <p:spPr>
          <a:xfrm>
            <a:off x="2625765" y="4937431"/>
            <a:ext cx="2418242" cy="1694544"/>
          </a:xfrm>
        </p:spPr>
        <p:txBody>
          <a:bodyPr/>
          <a:lstStyle/>
          <a:p>
            <a:pPr marL="0" indent="0" algn="ctr">
              <a:buNone/>
            </a:pPr>
            <a:r>
              <a:rPr lang="en-US" sz="2400" b="1" dirty="0"/>
              <a:t>Dra. Cynthia Jerez </a:t>
            </a:r>
          </a:p>
          <a:p>
            <a:pPr marL="0" indent="0" algn="ctr">
              <a:buNone/>
            </a:pPr>
            <a:r>
              <a:rPr lang="en-US" sz="2400" dirty="0"/>
              <a:t>Executive Director</a:t>
            </a:r>
          </a:p>
          <a:p>
            <a:pPr algn="ctr"/>
            <a:endParaRPr lang="en-US" dirty="0"/>
          </a:p>
        </p:txBody>
      </p:sp>
      <p:pic>
        <p:nvPicPr>
          <p:cNvPr id="15" name="Content Placeholder 14" descr="Pictured Beatriz Franco, Compliance and Operation Specialist, Mission Preparatory, Inc, in black top.">
            <a:extLst>
              <a:ext uri="{FF2B5EF4-FFF2-40B4-BE49-F238E27FC236}">
                <a16:creationId xmlns:a16="http://schemas.microsoft.com/office/drawing/2014/main" id="{E805CDE5-0656-2526-E630-F91761D9D543}"/>
              </a:ext>
            </a:extLst>
          </p:cNvPr>
          <p:cNvPicPr>
            <a:picLocks noGrp="1" noChangeAspect="1"/>
          </p:cNvPicPr>
          <p:nvPr>
            <p:ph sz="half" idx="10"/>
          </p:nvPr>
        </p:nvPicPr>
        <p:blipFill>
          <a:blip r:embed="rId3">
            <a:extLst>
              <a:ext uri="{28A0092B-C50C-407E-A947-70E740481C1C}">
                <a14:useLocalDpi xmlns:a14="http://schemas.microsoft.com/office/drawing/2010/main" val="0"/>
              </a:ext>
            </a:extLst>
          </a:blip>
          <a:stretch>
            <a:fillRect/>
          </a:stretch>
        </p:blipFill>
        <p:spPr>
          <a:xfrm>
            <a:off x="6315289" y="2611959"/>
            <a:ext cx="1746297" cy="2325472"/>
          </a:xfrm>
          <a:prstGeom prst="rect">
            <a:avLst/>
          </a:prstGeom>
          <a:ln w="25400" cap="sq">
            <a:solidFill>
              <a:srgbClr val="000000"/>
            </a:solidFill>
            <a:miter lim="800000"/>
          </a:ln>
          <a:effectLst>
            <a:outerShdw blurRad="57150" dist="50800" dir="2700000" algn="tl" rotWithShape="0">
              <a:srgbClr val="000000">
                <a:alpha val="40000"/>
              </a:srgbClr>
            </a:outerShdw>
          </a:effectLst>
        </p:spPr>
      </p:pic>
      <p:sp>
        <p:nvSpPr>
          <p:cNvPr id="9" name="Content Placeholder 8">
            <a:extLst>
              <a:ext uri="{FF2B5EF4-FFF2-40B4-BE49-F238E27FC236}">
                <a16:creationId xmlns:a16="http://schemas.microsoft.com/office/drawing/2014/main" id="{DDD5DA65-E3FA-E6D7-5F64-30B4834DC826}"/>
              </a:ext>
            </a:extLst>
          </p:cNvPr>
          <p:cNvSpPr>
            <a:spLocks noGrp="1"/>
          </p:cNvSpPr>
          <p:nvPr>
            <p:ph sz="half" idx="11"/>
          </p:nvPr>
        </p:nvSpPr>
        <p:spPr>
          <a:xfrm>
            <a:off x="5655733" y="4960966"/>
            <a:ext cx="2912534" cy="1694544"/>
          </a:xfrm>
        </p:spPr>
        <p:txBody>
          <a:bodyPr/>
          <a:lstStyle/>
          <a:p>
            <a:pPr marL="0" indent="0" algn="ctr">
              <a:buNone/>
            </a:pPr>
            <a:r>
              <a:rPr lang="en-US" sz="2400" b="1" dirty="0"/>
              <a:t>Beatriz Franco </a:t>
            </a:r>
          </a:p>
          <a:p>
            <a:pPr marL="0" indent="0" algn="ctr">
              <a:buNone/>
            </a:pPr>
            <a:r>
              <a:rPr lang="en-US" sz="2400" dirty="0"/>
              <a:t>Compliance and </a:t>
            </a:r>
          </a:p>
          <a:p>
            <a:pPr marL="0" indent="0" algn="ctr">
              <a:buNone/>
            </a:pPr>
            <a:r>
              <a:rPr lang="en-US" sz="2400" dirty="0"/>
              <a:t>Operations Specialist</a:t>
            </a:r>
          </a:p>
          <a:p>
            <a:endParaRPr lang="en-US" dirty="0"/>
          </a:p>
        </p:txBody>
      </p:sp>
      <p:pic>
        <p:nvPicPr>
          <p:cNvPr id="17" name="Content Placeholder 16" descr="Cindy Quintanilla Acosta, Director of Finance and Community Operations, Mission Preparatory, Inc., in white collared shirt.">
            <a:extLst>
              <a:ext uri="{FF2B5EF4-FFF2-40B4-BE49-F238E27FC236}">
                <a16:creationId xmlns:a16="http://schemas.microsoft.com/office/drawing/2014/main" id="{AA5AF1D9-FC04-DAA8-632E-2DD80BF78E90}"/>
              </a:ext>
            </a:extLst>
          </p:cNvPr>
          <p:cNvPicPr>
            <a:picLocks noGrp="1" noChangeAspect="1"/>
          </p:cNvPicPr>
          <p:nvPr>
            <p:ph sz="half" idx="12"/>
          </p:nvPr>
        </p:nvPicPr>
        <p:blipFill>
          <a:blip r:embed="rId4">
            <a:extLst>
              <a:ext uri="{28A0092B-C50C-407E-A947-70E740481C1C}">
                <a14:useLocalDpi xmlns:a14="http://schemas.microsoft.com/office/drawing/2010/main" val="0"/>
              </a:ext>
            </a:extLst>
          </a:blip>
          <a:stretch>
            <a:fillRect/>
          </a:stretch>
        </p:blipFill>
        <p:spPr>
          <a:xfrm>
            <a:off x="9558972" y="2611959"/>
            <a:ext cx="1746297" cy="2322397"/>
          </a:xfrm>
          <a:prstGeom prst="rect">
            <a:avLst/>
          </a:prstGeom>
          <a:ln w="25400" cap="sq">
            <a:solidFill>
              <a:srgbClr val="000000"/>
            </a:solidFill>
            <a:miter lim="800000"/>
          </a:ln>
          <a:effectLst>
            <a:outerShdw blurRad="57150" dist="50800" dir="2700000" algn="tl" rotWithShape="0">
              <a:srgbClr val="000000">
                <a:alpha val="40000"/>
              </a:srgbClr>
            </a:outerShdw>
          </a:effectLst>
        </p:spPr>
      </p:pic>
      <p:sp>
        <p:nvSpPr>
          <p:cNvPr id="11" name="Content Placeholder 10">
            <a:extLst>
              <a:ext uri="{FF2B5EF4-FFF2-40B4-BE49-F238E27FC236}">
                <a16:creationId xmlns:a16="http://schemas.microsoft.com/office/drawing/2014/main" id="{E5782674-8368-1C05-C02B-23B96D99ADCC}"/>
              </a:ext>
            </a:extLst>
          </p:cNvPr>
          <p:cNvSpPr>
            <a:spLocks noGrp="1"/>
          </p:cNvSpPr>
          <p:nvPr>
            <p:ph sz="half" idx="13"/>
          </p:nvPr>
        </p:nvSpPr>
        <p:spPr>
          <a:xfrm>
            <a:off x="8671628" y="4960966"/>
            <a:ext cx="3520987" cy="1876427"/>
          </a:xfrm>
        </p:spPr>
        <p:txBody>
          <a:bodyPr/>
          <a:lstStyle/>
          <a:p>
            <a:pPr marL="0" indent="0" algn="ctr">
              <a:buNone/>
            </a:pPr>
            <a:r>
              <a:rPr lang="en-US" sz="2400" b="1" dirty="0"/>
              <a:t>Cindy Quintanilla Acosta </a:t>
            </a:r>
          </a:p>
          <a:p>
            <a:pPr marL="0" indent="0" algn="ctr">
              <a:buNone/>
            </a:pPr>
            <a:r>
              <a:rPr lang="en-US" sz="2400" dirty="0"/>
              <a:t>Director of Finance and Community Operations</a:t>
            </a:r>
          </a:p>
          <a:p>
            <a:pPr algn="ctr"/>
            <a:endParaRPr lang="en-US" sz="2400" dirty="0"/>
          </a:p>
        </p:txBody>
      </p:sp>
    </p:spTree>
    <p:extLst>
      <p:ext uri="{BB962C8B-B14F-4D97-AF65-F5344CB8AC3E}">
        <p14:creationId xmlns:p14="http://schemas.microsoft.com/office/powerpoint/2010/main" val="1093485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6F2F-4103-9D4D-544E-9460DFAAA22A}"/>
              </a:ext>
            </a:extLst>
          </p:cNvPr>
          <p:cNvSpPr>
            <a:spLocks noGrp="1"/>
          </p:cNvSpPr>
          <p:nvPr>
            <p:ph type="title"/>
          </p:nvPr>
        </p:nvSpPr>
        <p:spPr>
          <a:xfrm>
            <a:off x="2442029" y="250371"/>
            <a:ext cx="9144000" cy="1143000"/>
          </a:xfrm>
        </p:spPr>
        <p:txBody>
          <a:bodyPr/>
          <a:lstStyle/>
          <a:p>
            <a:r>
              <a:rPr lang="en-US" dirty="0">
                <a:cs typeface="Arial"/>
              </a:rPr>
              <a:t>Equipment Assistance Grant: Coronado USD</a:t>
            </a:r>
            <a:endParaRPr lang="en-US" dirty="0"/>
          </a:p>
        </p:txBody>
      </p:sp>
      <p:sp>
        <p:nvSpPr>
          <p:cNvPr id="3" name="Content Placeholder 2">
            <a:extLst>
              <a:ext uri="{FF2B5EF4-FFF2-40B4-BE49-F238E27FC236}">
                <a16:creationId xmlns:a16="http://schemas.microsoft.com/office/drawing/2014/main" id="{F1093171-6F08-1AB3-5B53-00AD39379AA4}"/>
              </a:ext>
            </a:extLst>
          </p:cNvPr>
          <p:cNvSpPr>
            <a:spLocks noGrp="1"/>
          </p:cNvSpPr>
          <p:nvPr>
            <p:ph sz="quarter" idx="13"/>
          </p:nvPr>
        </p:nvSpPr>
        <p:spPr>
          <a:xfrm>
            <a:off x="2540000" y="1585459"/>
            <a:ext cx="9150350" cy="1366837"/>
          </a:xfrm>
        </p:spPr>
        <p:txBody>
          <a:bodyPr/>
          <a:lstStyle/>
          <a:p>
            <a:pPr marL="0" indent="0">
              <a:buNone/>
            </a:pPr>
            <a:r>
              <a:rPr lang="en-US" sz="2400" dirty="0">
                <a:cs typeface="Arial"/>
              </a:rPr>
              <a:t>Charity Campbell, Director Child Nutrition Services, shares "</a:t>
            </a:r>
            <a:r>
              <a:rPr lang="en-US" sz="2400" dirty="0">
                <a:ea typeface="+mn-lt"/>
                <a:cs typeface="+mn-lt"/>
              </a:rPr>
              <a:t>I can't thank you enough for the funds. These walk-ins will allow for more efficient deliveries, organization, and inventory. These were crucial to our operations, and we are so thankful!"</a:t>
            </a:r>
            <a:r>
              <a:rPr lang="en-US" sz="2400" dirty="0">
                <a:cs typeface="Arial"/>
              </a:rPr>
              <a:t> </a:t>
            </a:r>
          </a:p>
          <a:p>
            <a:pPr marL="0" indent="0">
              <a:buNone/>
            </a:pPr>
            <a:r>
              <a:rPr lang="en-US" sz="2400" dirty="0">
                <a:cs typeface="Arial"/>
              </a:rPr>
              <a:t>     </a:t>
            </a:r>
            <a:r>
              <a:rPr lang="en-US" sz="2400" b="1" dirty="0">
                <a:cs typeface="Arial"/>
              </a:rPr>
              <a:t>Exterior walk-in</a:t>
            </a:r>
            <a:r>
              <a:rPr lang="en-US" sz="2400" dirty="0">
                <a:cs typeface="Arial"/>
              </a:rPr>
              <a:t>                </a:t>
            </a:r>
            <a:r>
              <a:rPr lang="en-US" sz="2400" b="1" dirty="0">
                <a:cs typeface="Arial"/>
              </a:rPr>
              <a:t>Interior walk-in</a:t>
            </a:r>
            <a:r>
              <a:rPr lang="en-US" sz="2400" dirty="0">
                <a:cs typeface="Arial"/>
              </a:rPr>
              <a:t>   </a:t>
            </a:r>
          </a:p>
        </p:txBody>
      </p:sp>
      <p:pic>
        <p:nvPicPr>
          <p:cNvPr id="6" name="Content Placeholder 5" descr="Picture of exterior view of walk-in at Coronado USD.">
            <a:extLst>
              <a:ext uri="{FF2B5EF4-FFF2-40B4-BE49-F238E27FC236}">
                <a16:creationId xmlns:a16="http://schemas.microsoft.com/office/drawing/2014/main" id="{CDE4476F-13E8-5911-24F4-F4D07D7AA0F6}"/>
              </a:ext>
            </a:extLst>
          </p:cNvPr>
          <p:cNvPicPr>
            <a:picLocks noGrp="1" noChangeAspect="1"/>
          </p:cNvPicPr>
          <p:nvPr>
            <p:ph sz="quarter" idx="14"/>
          </p:nvPr>
        </p:nvPicPr>
        <p:blipFill>
          <a:blip r:embed="rId2"/>
          <a:srcRect t="30159" r="352" b="17725"/>
          <a:stretch/>
        </p:blipFill>
        <p:spPr>
          <a:xfrm>
            <a:off x="3676083" y="3710667"/>
            <a:ext cx="3075234" cy="2144491"/>
          </a:xfrm>
        </p:spPr>
      </p:pic>
      <p:pic>
        <p:nvPicPr>
          <p:cNvPr id="7" name="Content Placeholder 6" descr="Picture of interior walk-in view at Coronado USD.">
            <a:extLst>
              <a:ext uri="{FF2B5EF4-FFF2-40B4-BE49-F238E27FC236}">
                <a16:creationId xmlns:a16="http://schemas.microsoft.com/office/drawing/2014/main" id="{C34B3F62-E37E-FC05-3EC3-CBC437DB0B71}"/>
              </a:ext>
            </a:extLst>
          </p:cNvPr>
          <p:cNvPicPr>
            <a:picLocks noGrp="1" noChangeAspect="1"/>
          </p:cNvPicPr>
          <p:nvPr>
            <p:ph sz="quarter" idx="15"/>
          </p:nvPr>
        </p:nvPicPr>
        <p:blipFill>
          <a:blip r:embed="rId3"/>
          <a:srcRect t="12026" r="352" b="35714"/>
          <a:stretch/>
        </p:blipFill>
        <p:spPr>
          <a:xfrm>
            <a:off x="7344115" y="3710667"/>
            <a:ext cx="3075234" cy="2150387"/>
          </a:xfrm>
        </p:spPr>
      </p:pic>
    </p:spTree>
    <p:extLst>
      <p:ext uri="{BB962C8B-B14F-4D97-AF65-F5344CB8AC3E}">
        <p14:creationId xmlns:p14="http://schemas.microsoft.com/office/powerpoint/2010/main" val="3908588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a:t>Grant Funds Overview (1)</a:t>
            </a:r>
          </a:p>
        </p:txBody>
      </p:sp>
      <p:graphicFrame>
        <p:nvGraphicFramePr>
          <p:cNvPr id="5" name="Content Placeholder 4" descr="Grant and timeline information for the first payment request for Commercial Dishwasher Grant was sent July 23rd and the second payment request was sent August 2nd. ">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2646870509"/>
              </p:ext>
            </p:extLst>
          </p:nvPr>
        </p:nvGraphicFramePr>
        <p:xfrm>
          <a:off x="2659607" y="1196150"/>
          <a:ext cx="9167408" cy="4914930"/>
        </p:xfrm>
        <a:graphic>
          <a:graphicData uri="http://schemas.openxmlformats.org/drawingml/2006/table">
            <a:tbl>
              <a:tblPr firstRow="1" bandRow="1">
                <a:tableStyleId>{5C22544A-7EE6-4342-B048-85BDC9FD1C3A}</a:tableStyleId>
              </a:tblPr>
              <a:tblGrid>
                <a:gridCol w="6070507">
                  <a:extLst>
                    <a:ext uri="{9D8B030D-6E8A-4147-A177-3AD203B41FA5}">
                      <a16:colId xmlns:a16="http://schemas.microsoft.com/office/drawing/2014/main" val="4064080176"/>
                    </a:ext>
                  </a:extLst>
                </a:gridCol>
                <a:gridCol w="3096901">
                  <a:extLst>
                    <a:ext uri="{9D8B030D-6E8A-4147-A177-3AD203B41FA5}">
                      <a16:colId xmlns:a16="http://schemas.microsoft.com/office/drawing/2014/main" val="1239151048"/>
                    </a:ext>
                  </a:extLst>
                </a:gridCol>
              </a:tblGrid>
              <a:tr h="652974">
                <a:tc>
                  <a:txBody>
                    <a:bodyPr/>
                    <a:lstStyle/>
                    <a:p>
                      <a:pPr algn="ctr"/>
                      <a:r>
                        <a:rPr lang="en-US" sz="3200"/>
                        <a:t>Grant</a:t>
                      </a:r>
                    </a:p>
                  </a:txBody>
                  <a:tcPr marL="183750" marR="183750"/>
                </a:tc>
                <a:tc>
                  <a:txBody>
                    <a:bodyPr/>
                    <a:lstStyle/>
                    <a:p>
                      <a:pPr algn="ctr"/>
                      <a:r>
                        <a:rPr lang="en-US" sz="3200"/>
                        <a:t>Timeline</a:t>
                      </a:r>
                    </a:p>
                  </a:txBody>
                  <a:tcPr marL="183750" marR="183750"/>
                </a:tc>
                <a:extLst>
                  <a:ext uri="{0D108BD9-81ED-4DB2-BD59-A6C34878D82A}">
                    <a16:rowId xmlns:a16="http://schemas.microsoft.com/office/drawing/2014/main" val="1454820400"/>
                  </a:ext>
                </a:extLst>
              </a:tr>
              <a:tr h="1610196">
                <a:tc>
                  <a:txBody>
                    <a:bodyPr/>
                    <a:lstStyle/>
                    <a:p>
                      <a:pPr algn="l"/>
                      <a:r>
                        <a:rPr lang="en-US" sz="2800" b="0" i="0" kern="1200" dirty="0">
                          <a:solidFill>
                            <a:schemeClr val="dk1"/>
                          </a:solidFill>
                          <a:effectLst/>
                          <a:latin typeface="+mn-lt"/>
                          <a:ea typeface="+mn-ea"/>
                          <a:cs typeface="+mn-cs"/>
                        </a:rPr>
                        <a:t>Payment request sent to the State Controller’s Office (SCO) for the first set of Commercial Dishwasher Grant (CDG) grantees who submitted their e-signed Grant Award Notification (GAN). </a:t>
                      </a:r>
                    </a:p>
                  </a:txBody>
                  <a:tcPr marL="183750" marR="183750" anchor="ctr"/>
                </a:tc>
                <a:tc>
                  <a:txBody>
                    <a:bodyPr/>
                    <a:lstStyle/>
                    <a:p>
                      <a:pPr lvl="0" algn="ctr">
                        <a:lnSpc>
                          <a:spcPct val="100000"/>
                        </a:lnSpc>
                        <a:spcBef>
                          <a:spcPts val="0"/>
                        </a:spcBef>
                        <a:spcAft>
                          <a:spcPts val="0"/>
                        </a:spcAft>
                        <a:buNone/>
                      </a:pPr>
                      <a:r>
                        <a:rPr lang="en-US" sz="2800" b="0" i="0" kern="1200" dirty="0">
                          <a:solidFill>
                            <a:schemeClr val="dk1"/>
                          </a:solidFill>
                          <a:effectLst/>
                          <a:latin typeface="+mn-lt"/>
                          <a:ea typeface="+mn-ea"/>
                          <a:cs typeface="+mn-cs"/>
                        </a:rPr>
                        <a:t>July 23, 2024</a:t>
                      </a:r>
                    </a:p>
                  </a:txBody>
                  <a:tcPr marL="183750" marR="183750" anchor="ctr"/>
                </a:tc>
                <a:extLst>
                  <a:ext uri="{0D108BD9-81ED-4DB2-BD59-A6C34878D82A}">
                    <a16:rowId xmlns:a16="http://schemas.microsoft.com/office/drawing/2014/main" val="547190271"/>
                  </a:ext>
                </a:extLst>
              </a:tr>
              <a:tr h="1610196">
                <a:tc>
                  <a:txBody>
                    <a:bodyPr/>
                    <a:lstStyle/>
                    <a:p>
                      <a:r>
                        <a:rPr lang="en-US" sz="2800" kern="1200" dirty="0">
                          <a:solidFill>
                            <a:schemeClr val="dk1"/>
                          </a:solidFill>
                          <a:effectLst/>
                          <a:latin typeface="+mn-lt"/>
                          <a:ea typeface="+mn-ea"/>
                          <a:cs typeface="+mn-cs"/>
                        </a:rPr>
                        <a:t>Payment request sent to the SCO for the second set of CDG grantees who submitted their e-signed GAN.</a:t>
                      </a:r>
                    </a:p>
                  </a:txBody>
                  <a:tcPr marL="183750" marR="183750" anchor="ctr"/>
                </a:tc>
                <a:tc>
                  <a:txBody>
                    <a:bodyPr/>
                    <a:lstStyle/>
                    <a:p>
                      <a:pPr lvl="0" algn="ctr">
                        <a:lnSpc>
                          <a:spcPct val="100000"/>
                        </a:lnSpc>
                        <a:spcBef>
                          <a:spcPts val="0"/>
                        </a:spcBef>
                        <a:spcAft>
                          <a:spcPts val="0"/>
                        </a:spcAft>
                        <a:buNone/>
                      </a:pPr>
                      <a:r>
                        <a:rPr lang="en-US" sz="2800" b="0" i="0" kern="1200" dirty="0">
                          <a:solidFill>
                            <a:schemeClr val="dk1"/>
                          </a:solidFill>
                          <a:effectLst/>
                          <a:latin typeface="+mn-lt"/>
                          <a:ea typeface="+mn-ea"/>
                          <a:cs typeface="+mn-cs"/>
                        </a:rPr>
                        <a:t>August 2, 2024</a:t>
                      </a:r>
                    </a:p>
                  </a:txBody>
                  <a:tcPr marL="183750" marR="183750" anchor="ctr"/>
                </a:tc>
                <a:extLst>
                  <a:ext uri="{0D108BD9-81ED-4DB2-BD59-A6C34878D82A}">
                    <a16:rowId xmlns:a16="http://schemas.microsoft.com/office/drawing/2014/main" val="1779510918"/>
                  </a:ext>
                </a:extLst>
              </a:tr>
            </a:tbl>
          </a:graphicData>
        </a:graphic>
      </p:graphicFrame>
    </p:spTree>
    <p:extLst>
      <p:ext uri="{BB962C8B-B14F-4D97-AF65-F5344CB8AC3E}">
        <p14:creationId xmlns:p14="http://schemas.microsoft.com/office/powerpoint/2010/main" val="14800638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593DF9-D315-4FE9-884A-12147493094E}"/>
              </a:ext>
            </a:extLst>
          </p:cNvPr>
          <p:cNvSpPr>
            <a:spLocks noGrp="1"/>
          </p:cNvSpPr>
          <p:nvPr>
            <p:ph type="title"/>
          </p:nvPr>
        </p:nvSpPr>
        <p:spPr>
          <a:xfrm>
            <a:off x="2540000" y="139700"/>
            <a:ext cx="9144000" cy="1143000"/>
          </a:xfrm>
        </p:spPr>
        <p:txBody>
          <a:bodyPr/>
          <a:lstStyle/>
          <a:p>
            <a:r>
              <a:rPr lang="en-US" sz="4200"/>
              <a:t>Grant Funds Overview (2)</a:t>
            </a:r>
          </a:p>
        </p:txBody>
      </p:sp>
      <p:graphicFrame>
        <p:nvGraphicFramePr>
          <p:cNvPr id="5" name="Content Placeholder 4" descr="Grant and timeline information and timeline for FFVP Grantees Announcement was released August 6th and the Local Food for Schools deadline to expend any unused funds is November 29th.">
            <a:extLst>
              <a:ext uri="{FF2B5EF4-FFF2-40B4-BE49-F238E27FC236}">
                <a16:creationId xmlns:a16="http://schemas.microsoft.com/office/drawing/2014/main" id="{19401267-1BA0-43A7-8154-DFD352A64FD7}"/>
              </a:ext>
            </a:extLst>
          </p:cNvPr>
          <p:cNvGraphicFramePr>
            <a:graphicFrameLocks noGrp="1"/>
          </p:cNvGraphicFramePr>
          <p:nvPr>
            <p:ph idx="1"/>
            <p:extLst>
              <p:ext uri="{D42A27DB-BD31-4B8C-83A1-F6EECF244321}">
                <p14:modId xmlns:p14="http://schemas.microsoft.com/office/powerpoint/2010/main" val="4079140067"/>
              </p:ext>
            </p:extLst>
          </p:nvPr>
        </p:nvGraphicFramePr>
        <p:xfrm>
          <a:off x="2534478" y="1504158"/>
          <a:ext cx="9167408" cy="3873366"/>
        </p:xfrm>
        <a:graphic>
          <a:graphicData uri="http://schemas.openxmlformats.org/drawingml/2006/table">
            <a:tbl>
              <a:tblPr firstRow="1" bandRow="1">
                <a:tableStyleId>{5C22544A-7EE6-4342-B048-85BDC9FD1C3A}</a:tableStyleId>
              </a:tblPr>
              <a:tblGrid>
                <a:gridCol w="5512340">
                  <a:extLst>
                    <a:ext uri="{9D8B030D-6E8A-4147-A177-3AD203B41FA5}">
                      <a16:colId xmlns:a16="http://schemas.microsoft.com/office/drawing/2014/main" val="4064080176"/>
                    </a:ext>
                  </a:extLst>
                </a:gridCol>
                <a:gridCol w="3655068">
                  <a:extLst>
                    <a:ext uri="{9D8B030D-6E8A-4147-A177-3AD203B41FA5}">
                      <a16:colId xmlns:a16="http://schemas.microsoft.com/office/drawing/2014/main" val="1239151048"/>
                    </a:ext>
                  </a:extLst>
                </a:gridCol>
              </a:tblGrid>
              <a:tr h="652974">
                <a:tc>
                  <a:txBody>
                    <a:bodyPr/>
                    <a:lstStyle/>
                    <a:p>
                      <a:pPr algn="ctr"/>
                      <a:r>
                        <a:rPr lang="en-US" sz="3200"/>
                        <a:t>Grant</a:t>
                      </a:r>
                    </a:p>
                  </a:txBody>
                  <a:tcPr marL="183750" marR="183750"/>
                </a:tc>
                <a:tc>
                  <a:txBody>
                    <a:bodyPr/>
                    <a:lstStyle/>
                    <a:p>
                      <a:pPr algn="ctr"/>
                      <a:r>
                        <a:rPr lang="en-US" sz="3200"/>
                        <a:t>Timeline</a:t>
                      </a:r>
                    </a:p>
                  </a:txBody>
                  <a:tcPr marL="183750" marR="183750"/>
                </a:tc>
                <a:extLst>
                  <a:ext uri="{0D108BD9-81ED-4DB2-BD59-A6C34878D82A}">
                    <a16:rowId xmlns:a16="http://schemas.microsoft.com/office/drawing/2014/main" val="1454820400"/>
                  </a:ext>
                </a:extLst>
              </a:tr>
              <a:tr h="1610196">
                <a:tc>
                  <a:txBody>
                    <a:bodyPr/>
                    <a:lstStyle/>
                    <a:p>
                      <a:pPr algn="l"/>
                      <a:r>
                        <a:rPr lang="en-US" sz="2800" b="0" i="0" kern="1200" dirty="0">
                          <a:solidFill>
                            <a:schemeClr val="dk1"/>
                          </a:solidFill>
                          <a:effectLst/>
                          <a:latin typeface="+mn-lt"/>
                          <a:ea typeface="+mn-ea"/>
                          <a:cs typeface="+mn-cs"/>
                        </a:rPr>
                        <a:t>FFVP Grantees Announcement for SY 2024–25 was released</a:t>
                      </a:r>
                      <a:endParaRPr lang="en-US" sz="2800" b="0" i="0" kern="1200" dirty="0">
                        <a:solidFill>
                          <a:schemeClr val="dk1"/>
                        </a:solidFill>
                        <a:effectLst/>
                        <a:highlight>
                          <a:srgbClr val="FFFF00"/>
                        </a:highlight>
                        <a:latin typeface="+mn-lt"/>
                        <a:ea typeface="+mn-ea"/>
                        <a:cs typeface="+mn-cs"/>
                      </a:endParaRPr>
                    </a:p>
                  </a:txBody>
                  <a:tcPr marL="183750" marR="183750" anchor="ctr"/>
                </a:tc>
                <a:tc>
                  <a:txBody>
                    <a:bodyPr/>
                    <a:lstStyle/>
                    <a:p>
                      <a:pPr lvl="0" algn="ctr">
                        <a:lnSpc>
                          <a:spcPct val="100000"/>
                        </a:lnSpc>
                        <a:spcBef>
                          <a:spcPts val="0"/>
                        </a:spcBef>
                        <a:spcAft>
                          <a:spcPts val="0"/>
                        </a:spcAft>
                        <a:buNone/>
                      </a:pPr>
                      <a:r>
                        <a:rPr lang="en-US" sz="2800" b="0" i="0" kern="1200" dirty="0">
                          <a:solidFill>
                            <a:schemeClr val="dk1"/>
                          </a:solidFill>
                          <a:effectLst/>
                          <a:latin typeface="+mn-lt"/>
                          <a:ea typeface="+mn-ea"/>
                          <a:cs typeface="+mn-cs"/>
                        </a:rPr>
                        <a:t>August 6, 2024 </a:t>
                      </a:r>
                    </a:p>
                  </a:txBody>
                  <a:tcPr marL="183750" marR="183750" anchor="ctr"/>
                </a:tc>
                <a:extLst>
                  <a:ext uri="{0D108BD9-81ED-4DB2-BD59-A6C34878D82A}">
                    <a16:rowId xmlns:a16="http://schemas.microsoft.com/office/drawing/2014/main" val="547190271"/>
                  </a:ext>
                </a:extLst>
              </a:tr>
              <a:tr h="1610196">
                <a:tc>
                  <a:txBody>
                    <a:bodyPr/>
                    <a:lstStyle/>
                    <a:p>
                      <a:pPr lvl="0" algn="l">
                        <a:lnSpc>
                          <a:spcPct val="100000"/>
                        </a:lnSpc>
                        <a:spcBef>
                          <a:spcPts val="0"/>
                        </a:spcBef>
                        <a:spcAft>
                          <a:spcPts val="0"/>
                        </a:spcAft>
                        <a:buNone/>
                      </a:pPr>
                      <a:r>
                        <a:rPr lang="en-US" sz="2800" b="0" i="0" kern="1200">
                          <a:solidFill>
                            <a:schemeClr val="tx1"/>
                          </a:solidFill>
                          <a:effectLst/>
                          <a:latin typeface="+mn-lt"/>
                          <a:ea typeface="+mn-ea"/>
                          <a:cs typeface="+mn-cs"/>
                        </a:rPr>
                        <a:t>Local Food for Schools deadline to expend any unused funds</a:t>
                      </a:r>
                      <a:endParaRPr lang="en-US" sz="2800" b="0" i="0" u="none" strike="noStrike" kern="1200" noProof="0">
                        <a:solidFill>
                          <a:schemeClr val="tx1"/>
                        </a:solidFill>
                        <a:effectLst/>
                        <a:latin typeface="Arial"/>
                      </a:endParaRPr>
                    </a:p>
                  </a:txBody>
                  <a:tcPr marL="183750" marR="183750" anchor="ctr"/>
                </a:tc>
                <a:tc>
                  <a:txBody>
                    <a:bodyPr/>
                    <a:lstStyle/>
                    <a:p>
                      <a:pPr lvl="0" algn="ctr">
                        <a:lnSpc>
                          <a:spcPct val="100000"/>
                        </a:lnSpc>
                        <a:spcBef>
                          <a:spcPts val="0"/>
                        </a:spcBef>
                        <a:spcAft>
                          <a:spcPts val="0"/>
                        </a:spcAft>
                        <a:buNone/>
                      </a:pPr>
                      <a:r>
                        <a:rPr lang="en-US" sz="2800" b="0" i="0" kern="1200" dirty="0">
                          <a:solidFill>
                            <a:schemeClr val="dk1"/>
                          </a:solidFill>
                          <a:effectLst/>
                          <a:latin typeface="+mn-lt"/>
                          <a:ea typeface="+mn-ea"/>
                          <a:cs typeface="+mn-cs"/>
                        </a:rPr>
                        <a:t>November 29, 2024</a:t>
                      </a:r>
                    </a:p>
                  </a:txBody>
                  <a:tcPr marL="183750" marR="183750" anchor="ctr"/>
                </a:tc>
                <a:extLst>
                  <a:ext uri="{0D108BD9-81ED-4DB2-BD59-A6C34878D82A}">
                    <a16:rowId xmlns:a16="http://schemas.microsoft.com/office/drawing/2014/main" val="1779510918"/>
                  </a:ext>
                </a:extLst>
              </a:tr>
            </a:tbl>
          </a:graphicData>
        </a:graphic>
      </p:graphicFrame>
    </p:spTree>
    <p:extLst>
      <p:ext uri="{BB962C8B-B14F-4D97-AF65-F5344CB8AC3E}">
        <p14:creationId xmlns:p14="http://schemas.microsoft.com/office/powerpoint/2010/main" val="36483672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96FC-02A4-4859-8AFE-8236A533D77A}"/>
              </a:ext>
            </a:extLst>
          </p:cNvPr>
          <p:cNvSpPr>
            <a:spLocks noGrp="1"/>
          </p:cNvSpPr>
          <p:nvPr>
            <p:ph type="title"/>
          </p:nvPr>
        </p:nvSpPr>
        <p:spPr/>
        <p:txBody>
          <a:bodyPr/>
          <a:lstStyle/>
          <a:p>
            <a:r>
              <a:rPr lang="en-US"/>
              <a:t>Resources &amp; Other Announcements</a:t>
            </a:r>
          </a:p>
        </p:txBody>
      </p:sp>
      <p:pic>
        <p:nvPicPr>
          <p:cNvPr id="6" name="Content Placeholder 5">
            <a:extLst>
              <a:ext uri="{FF2B5EF4-FFF2-40B4-BE49-F238E27FC236}">
                <a16:creationId xmlns:a16="http://schemas.microsoft.com/office/drawing/2014/main" id="{AA227159-5461-87AB-9C4E-AA2A4BFC1707}"/>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00500" y="1981200"/>
            <a:ext cx="6223000" cy="4114800"/>
          </a:xfrm>
        </p:spPr>
      </p:pic>
    </p:spTree>
    <p:extLst>
      <p:ext uri="{BB962C8B-B14F-4D97-AF65-F5344CB8AC3E}">
        <p14:creationId xmlns:p14="http://schemas.microsoft.com/office/powerpoint/2010/main" val="3275317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16EA-B610-47FE-3996-B05D1CA392BC}"/>
              </a:ext>
            </a:extLst>
          </p:cNvPr>
          <p:cNvSpPr>
            <a:spLocks noGrp="1"/>
          </p:cNvSpPr>
          <p:nvPr>
            <p:ph type="title"/>
          </p:nvPr>
        </p:nvSpPr>
        <p:spPr>
          <a:xfrm>
            <a:off x="2259853" y="609600"/>
            <a:ext cx="9917205" cy="1109384"/>
          </a:xfrm>
        </p:spPr>
        <p:txBody>
          <a:bodyPr/>
          <a:lstStyle/>
          <a:p>
            <a:r>
              <a:rPr lang="en-US" sz="4000">
                <a:cs typeface="Arial"/>
              </a:rPr>
              <a:t>Introduction to School Nutrition Program Administration Training </a:t>
            </a:r>
          </a:p>
        </p:txBody>
      </p:sp>
      <p:sp>
        <p:nvSpPr>
          <p:cNvPr id="3" name="Content Placeholder 2">
            <a:extLst>
              <a:ext uri="{FF2B5EF4-FFF2-40B4-BE49-F238E27FC236}">
                <a16:creationId xmlns:a16="http://schemas.microsoft.com/office/drawing/2014/main" id="{C45DDD68-73FA-C06F-845F-029C40E8E84B}"/>
              </a:ext>
            </a:extLst>
          </p:cNvPr>
          <p:cNvSpPr>
            <a:spLocks noGrp="1"/>
          </p:cNvSpPr>
          <p:nvPr>
            <p:ph idx="1"/>
          </p:nvPr>
        </p:nvSpPr>
        <p:spPr/>
        <p:txBody>
          <a:bodyPr/>
          <a:lstStyle/>
          <a:p>
            <a:pPr>
              <a:spcBef>
                <a:spcPts val="1200"/>
              </a:spcBef>
              <a:spcAft>
                <a:spcPts val="1200"/>
              </a:spcAft>
            </a:pPr>
            <a:r>
              <a:rPr lang="en-US" dirty="0">
                <a:cs typeface="Arial"/>
              </a:rPr>
              <a:t>3-Day in-person training</a:t>
            </a:r>
          </a:p>
          <a:p>
            <a:pPr>
              <a:spcBef>
                <a:spcPts val="1200"/>
              </a:spcBef>
              <a:spcAft>
                <a:spcPts val="1200"/>
              </a:spcAft>
            </a:pPr>
            <a:r>
              <a:rPr lang="en-US" dirty="0">
                <a:cs typeface="Arial"/>
              </a:rPr>
              <a:t>Date: October 30-November 1, 2024</a:t>
            </a:r>
          </a:p>
          <a:p>
            <a:pPr>
              <a:spcBef>
                <a:spcPts val="1200"/>
              </a:spcBef>
              <a:spcAft>
                <a:spcPts val="1200"/>
              </a:spcAft>
            </a:pPr>
            <a:r>
              <a:rPr lang="en-US" dirty="0">
                <a:cs typeface="Arial"/>
              </a:rPr>
              <a:t>Location: Corona Norco USD, Learning Center South</a:t>
            </a:r>
          </a:p>
          <a:p>
            <a:pPr>
              <a:spcBef>
                <a:spcPts val="1200"/>
              </a:spcBef>
              <a:spcAft>
                <a:spcPts val="1200"/>
              </a:spcAft>
            </a:pPr>
            <a:r>
              <a:rPr lang="en-US" dirty="0">
                <a:cs typeface="Arial"/>
              </a:rPr>
              <a:t>Registration information will be shared via listserv </a:t>
            </a:r>
          </a:p>
          <a:p>
            <a:pPr lvl="4">
              <a:buFont typeface="Courier New"/>
              <a:buChar char="o"/>
            </a:pPr>
            <a:endParaRPr lang="en-US" dirty="0">
              <a:cs typeface="Arial"/>
            </a:endParaRPr>
          </a:p>
        </p:txBody>
      </p:sp>
    </p:spTree>
    <p:extLst>
      <p:ext uri="{BB962C8B-B14F-4D97-AF65-F5344CB8AC3E}">
        <p14:creationId xmlns:p14="http://schemas.microsoft.com/office/powerpoint/2010/main" val="3358562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BDC0-9FD7-CF2D-5EB6-8DE5D68D20A3}"/>
              </a:ext>
            </a:extLst>
          </p:cNvPr>
          <p:cNvSpPr>
            <a:spLocks noGrp="1"/>
          </p:cNvSpPr>
          <p:nvPr>
            <p:ph type="title"/>
          </p:nvPr>
        </p:nvSpPr>
        <p:spPr/>
        <p:txBody>
          <a:bodyPr/>
          <a:lstStyle/>
          <a:p>
            <a:r>
              <a:rPr lang="en-US" dirty="0">
                <a:cs typeface="Arial"/>
              </a:rPr>
              <a:t> Administrative Review Prereview Training</a:t>
            </a:r>
          </a:p>
        </p:txBody>
      </p:sp>
      <p:sp>
        <p:nvSpPr>
          <p:cNvPr id="3" name="Content Placeholder 2">
            <a:extLst>
              <a:ext uri="{FF2B5EF4-FFF2-40B4-BE49-F238E27FC236}">
                <a16:creationId xmlns:a16="http://schemas.microsoft.com/office/drawing/2014/main" id="{67FF4453-BAC1-DC1B-4014-200B1770C748}"/>
              </a:ext>
            </a:extLst>
          </p:cNvPr>
          <p:cNvSpPr>
            <a:spLocks noGrp="1"/>
          </p:cNvSpPr>
          <p:nvPr>
            <p:ph idx="1"/>
          </p:nvPr>
        </p:nvSpPr>
        <p:spPr>
          <a:xfrm>
            <a:off x="2540000" y="1981199"/>
            <a:ext cx="9472460" cy="4144027"/>
          </a:xfrm>
        </p:spPr>
        <p:txBody>
          <a:bodyPr/>
          <a:lstStyle/>
          <a:p>
            <a:pPr>
              <a:spcBef>
                <a:spcPts val="800"/>
              </a:spcBef>
              <a:spcAft>
                <a:spcPts val="800"/>
              </a:spcAft>
            </a:pPr>
            <a:r>
              <a:rPr lang="en-US" sz="2400" dirty="0">
                <a:cs typeface="Arial"/>
              </a:rPr>
              <a:t>The training is required for SFAs with SY 2024–25 School Nutrition Program (SNP) Administrative Review (AR).</a:t>
            </a:r>
            <a:endParaRPr lang="en-US" dirty="0"/>
          </a:p>
          <a:p>
            <a:pPr>
              <a:spcBef>
                <a:spcPts val="800"/>
              </a:spcBef>
              <a:spcAft>
                <a:spcPts val="800"/>
              </a:spcAft>
            </a:pPr>
            <a:r>
              <a:rPr lang="en-US" sz="2400" dirty="0">
                <a:cs typeface="Arial"/>
              </a:rPr>
              <a:t>SNP AR Prereview Training (PRT) will prepare the SFAs for the SNP AR.</a:t>
            </a:r>
          </a:p>
          <a:p>
            <a:pPr>
              <a:spcBef>
                <a:spcPts val="800"/>
              </a:spcBef>
              <a:spcAft>
                <a:spcPts val="800"/>
              </a:spcAft>
            </a:pPr>
            <a:r>
              <a:rPr lang="en-US" sz="2400" dirty="0">
                <a:cs typeface="Arial"/>
              </a:rPr>
              <a:t>The live webinar is scheduled on September 17 through 18, 2024. </a:t>
            </a:r>
          </a:p>
          <a:p>
            <a:pPr>
              <a:spcBef>
                <a:spcPts val="800"/>
              </a:spcBef>
              <a:spcAft>
                <a:spcPts val="800"/>
              </a:spcAft>
            </a:pPr>
            <a:r>
              <a:rPr lang="en-US" sz="2400" dirty="0">
                <a:cs typeface="Arial"/>
              </a:rPr>
              <a:t>Registration is required to obtain access to the live PRT webinar.</a:t>
            </a:r>
          </a:p>
          <a:p>
            <a:pPr>
              <a:spcBef>
                <a:spcPts val="800"/>
              </a:spcBef>
              <a:spcAft>
                <a:spcPts val="800"/>
              </a:spcAft>
            </a:pPr>
            <a:r>
              <a:rPr lang="en-US" sz="2400" dirty="0">
                <a:latin typeface="Arial"/>
                <a:ea typeface="Calibri"/>
                <a:cs typeface="Calibri"/>
              </a:rPr>
              <a:t>Registration links are available from the Webinar Registration: Mandatory Prereview Training Webinar listserv.</a:t>
            </a:r>
            <a:endParaRPr lang="en-US" sz="2400" dirty="0">
              <a:latin typeface="Arial"/>
              <a:cs typeface="Arial"/>
            </a:endParaRPr>
          </a:p>
          <a:p>
            <a:endParaRPr lang="en-US" dirty="0">
              <a:cs typeface="Arial"/>
            </a:endParaRPr>
          </a:p>
          <a:p>
            <a:endParaRPr lang="en-US" dirty="0">
              <a:cs typeface="Arial"/>
            </a:endParaRPr>
          </a:p>
        </p:txBody>
      </p:sp>
    </p:spTree>
    <p:extLst>
      <p:ext uri="{BB962C8B-B14F-4D97-AF65-F5344CB8AC3E}">
        <p14:creationId xmlns:p14="http://schemas.microsoft.com/office/powerpoint/2010/main" val="3708404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5278-FE1B-37E8-8C42-99E0B1FDED17}"/>
              </a:ext>
            </a:extLst>
          </p:cNvPr>
          <p:cNvSpPr>
            <a:spLocks noGrp="1"/>
          </p:cNvSpPr>
          <p:nvPr>
            <p:ph type="title"/>
          </p:nvPr>
        </p:nvSpPr>
        <p:spPr>
          <a:xfrm>
            <a:off x="2527474" y="489042"/>
            <a:ext cx="9144000" cy="1143000"/>
          </a:xfrm>
        </p:spPr>
        <p:txBody>
          <a:bodyPr/>
          <a:lstStyle/>
          <a:p>
            <a:r>
              <a:rPr lang="en-US" dirty="0">
                <a:cs typeface="Arial"/>
              </a:rPr>
              <a:t>USDA Virtual Back to School Pep Rally: Celebrating Healthy School Meals</a:t>
            </a:r>
            <a:endParaRPr lang="en-US" dirty="0"/>
          </a:p>
        </p:txBody>
      </p:sp>
      <p:sp>
        <p:nvSpPr>
          <p:cNvPr id="3" name="Content Placeholder 2">
            <a:extLst>
              <a:ext uri="{FF2B5EF4-FFF2-40B4-BE49-F238E27FC236}">
                <a16:creationId xmlns:a16="http://schemas.microsoft.com/office/drawing/2014/main" id="{13351854-F668-06F3-272B-29F3E3E2185C}"/>
              </a:ext>
            </a:extLst>
          </p:cNvPr>
          <p:cNvSpPr>
            <a:spLocks noGrp="1"/>
          </p:cNvSpPr>
          <p:nvPr>
            <p:ph sz="half" idx="1"/>
          </p:nvPr>
        </p:nvSpPr>
        <p:spPr>
          <a:xfrm>
            <a:off x="2418202" y="1964496"/>
            <a:ext cx="6839906" cy="4307910"/>
          </a:xfrm>
        </p:spPr>
        <p:txBody>
          <a:bodyPr/>
          <a:lstStyle/>
          <a:p>
            <a:pPr>
              <a:spcBef>
                <a:spcPts val="800"/>
              </a:spcBef>
              <a:spcAft>
                <a:spcPts val="800"/>
              </a:spcAft>
            </a:pPr>
            <a:r>
              <a:rPr lang="en-US" sz="2800" b="1" dirty="0">
                <a:cs typeface="Arial"/>
              </a:rPr>
              <a:t>What: </a:t>
            </a:r>
            <a:r>
              <a:rPr lang="en-US" sz="2800" dirty="0">
                <a:cs typeface="Arial"/>
              </a:rPr>
              <a:t>Pep rally to celebrate Back to School!</a:t>
            </a:r>
          </a:p>
          <a:p>
            <a:pPr lvl="1">
              <a:spcBef>
                <a:spcPts val="800"/>
              </a:spcBef>
              <a:spcAft>
                <a:spcPts val="800"/>
              </a:spcAft>
              <a:buFont typeface="Courier New"/>
              <a:buChar char="o"/>
            </a:pPr>
            <a:r>
              <a:rPr lang="en-US" sz="2400" dirty="0">
                <a:cs typeface="Arial"/>
              </a:rPr>
              <a:t>Tom Vilsack, Secretary  </a:t>
            </a:r>
          </a:p>
          <a:p>
            <a:pPr lvl="1">
              <a:spcBef>
                <a:spcPts val="800"/>
              </a:spcBef>
              <a:spcAft>
                <a:spcPts val="800"/>
              </a:spcAft>
              <a:buFont typeface="Courier New"/>
              <a:buChar char="o"/>
            </a:pPr>
            <a:r>
              <a:rPr lang="en-US" sz="2400" dirty="0">
                <a:cs typeface="Arial"/>
              </a:rPr>
              <a:t>Miguel Cardona, U.S. Department of Education Secretary  </a:t>
            </a:r>
          </a:p>
          <a:p>
            <a:pPr>
              <a:spcBef>
                <a:spcPts val="800"/>
              </a:spcBef>
              <a:spcAft>
                <a:spcPts val="800"/>
              </a:spcAft>
              <a:buFont typeface="Courier New"/>
              <a:buChar char="•"/>
            </a:pPr>
            <a:r>
              <a:rPr lang="en-US" sz="2800" b="1" dirty="0">
                <a:cs typeface="Arial"/>
              </a:rPr>
              <a:t>When:</a:t>
            </a:r>
            <a:r>
              <a:rPr lang="en-US" sz="2800" dirty="0">
                <a:cs typeface="Arial"/>
              </a:rPr>
              <a:t> August 29, 2024, at 10:45 a.m.</a:t>
            </a:r>
            <a:endParaRPr lang="en-US" sz="2800" dirty="0">
              <a:highlight>
                <a:srgbClr val="FFFF00"/>
              </a:highlight>
              <a:cs typeface="Arial"/>
            </a:endParaRPr>
          </a:p>
          <a:p>
            <a:pPr>
              <a:spcBef>
                <a:spcPts val="800"/>
              </a:spcBef>
              <a:spcAft>
                <a:spcPts val="800"/>
              </a:spcAft>
              <a:buFont typeface="Courier New"/>
              <a:buChar char="•"/>
            </a:pPr>
            <a:r>
              <a:rPr lang="en-US" sz="2800" b="1" dirty="0">
                <a:cs typeface="Arial"/>
              </a:rPr>
              <a:t>Where:</a:t>
            </a:r>
            <a:r>
              <a:rPr lang="en-US" sz="2800" dirty="0">
                <a:cs typeface="Arial"/>
              </a:rPr>
              <a:t> Livestream the pep rally at </a:t>
            </a:r>
            <a:r>
              <a:rPr lang="en-US" sz="2800" dirty="0">
                <a:solidFill>
                  <a:srgbClr val="0563C1"/>
                </a:solidFill>
                <a:ea typeface="+mn-lt"/>
                <a:cs typeface="+mn-lt"/>
                <a:hlinkClick r:id="rId2" tooltip="U.S. Department of Agriculture">
                  <a:extLst>
                    <a:ext uri="{A12FA001-AC4F-418D-AE19-62706E023703}">
                      <ahyp:hlinkClr xmlns:ahyp="http://schemas.microsoft.com/office/drawing/2018/hyperlinkcolor" val="tx"/>
                    </a:ext>
                  </a:extLst>
                </a:hlinkClick>
              </a:rPr>
              <a:t>https://www.usda.gov/media/live</a:t>
            </a:r>
            <a:endParaRPr lang="en-US" sz="2800" dirty="0">
              <a:highlight>
                <a:srgbClr val="FFFF00"/>
              </a:highlight>
              <a:cs typeface="Arial"/>
            </a:endParaRPr>
          </a:p>
          <a:p>
            <a:pPr>
              <a:buFont typeface="Courier New"/>
              <a:buChar char="•"/>
            </a:pPr>
            <a:endParaRPr lang="en-US" dirty="0">
              <a:cs typeface="Arial"/>
            </a:endParaRPr>
          </a:p>
        </p:txBody>
      </p:sp>
      <p:pic>
        <p:nvPicPr>
          <p:cNvPr id="5" name="Content Placeholder 4" descr="Snap shot of the Virtual Back to School Pep Rally Flyer featuring photos of Secretary Vilsack and Cardona August 29th at 10:45.">
            <a:extLst>
              <a:ext uri="{FF2B5EF4-FFF2-40B4-BE49-F238E27FC236}">
                <a16:creationId xmlns:a16="http://schemas.microsoft.com/office/drawing/2014/main" id="{6E0AEFE7-F648-A84A-A425-143A3962D7D0}"/>
              </a:ext>
            </a:extLst>
          </p:cNvPr>
          <p:cNvPicPr>
            <a:picLocks noGrp="1" noChangeAspect="1"/>
          </p:cNvPicPr>
          <p:nvPr>
            <p:ph sz="half" idx="2"/>
          </p:nvPr>
        </p:nvPicPr>
        <p:blipFill>
          <a:blip r:embed="rId3"/>
          <a:stretch>
            <a:fillRect/>
          </a:stretch>
        </p:blipFill>
        <p:spPr>
          <a:xfrm>
            <a:off x="9420946" y="1875771"/>
            <a:ext cx="2518253" cy="41461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38184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025F2-08FB-AE56-0085-A78AAE15F017}"/>
              </a:ext>
            </a:extLst>
          </p:cNvPr>
          <p:cNvSpPr>
            <a:spLocks noGrp="1"/>
          </p:cNvSpPr>
          <p:nvPr>
            <p:ph type="title"/>
          </p:nvPr>
        </p:nvSpPr>
        <p:spPr/>
        <p:txBody>
          <a:bodyPr/>
          <a:lstStyle/>
          <a:p>
            <a:r>
              <a:rPr lang="en-US">
                <a:cs typeface="Arial"/>
              </a:rPr>
              <a:t>USDA: Reducing Added Sugars in School Meals Webinar</a:t>
            </a:r>
            <a:endParaRPr lang="en-US"/>
          </a:p>
        </p:txBody>
      </p:sp>
      <p:sp>
        <p:nvSpPr>
          <p:cNvPr id="3" name="Content Placeholder 2">
            <a:extLst>
              <a:ext uri="{FF2B5EF4-FFF2-40B4-BE49-F238E27FC236}">
                <a16:creationId xmlns:a16="http://schemas.microsoft.com/office/drawing/2014/main" id="{ADE351C8-0376-3548-F32E-FD6A3CE3A219}"/>
              </a:ext>
            </a:extLst>
          </p:cNvPr>
          <p:cNvSpPr>
            <a:spLocks noGrp="1"/>
          </p:cNvSpPr>
          <p:nvPr>
            <p:ph idx="1"/>
          </p:nvPr>
        </p:nvSpPr>
        <p:spPr>
          <a:xfrm>
            <a:off x="2540000" y="2133600"/>
            <a:ext cx="9144000" cy="4114800"/>
          </a:xfrm>
        </p:spPr>
        <p:txBody>
          <a:bodyPr/>
          <a:lstStyle/>
          <a:p>
            <a:pPr>
              <a:spcBef>
                <a:spcPts val="1200"/>
              </a:spcBef>
              <a:spcAft>
                <a:spcPts val="1200"/>
              </a:spcAft>
            </a:pPr>
            <a:r>
              <a:rPr lang="en-US" b="1" dirty="0">
                <a:cs typeface="Arial"/>
              </a:rPr>
              <a:t>When: </a:t>
            </a:r>
            <a:r>
              <a:rPr lang="en-US" dirty="0">
                <a:cs typeface="Arial"/>
              </a:rPr>
              <a:t>September 12, 2024, noon to 1 p.m.</a:t>
            </a:r>
          </a:p>
          <a:p>
            <a:pPr>
              <a:spcBef>
                <a:spcPts val="1200"/>
              </a:spcBef>
              <a:spcAft>
                <a:spcPts val="1200"/>
              </a:spcAft>
            </a:pPr>
            <a:r>
              <a:rPr lang="en-US" b="1" dirty="0">
                <a:cs typeface="Arial"/>
              </a:rPr>
              <a:t>What: </a:t>
            </a:r>
            <a:r>
              <a:rPr lang="en-US" dirty="0">
                <a:cs typeface="Arial"/>
              </a:rPr>
              <a:t>Strategies to reduce added sugars while improving quality and incorporating local tastes, opportunities to hear best practices, and new resources!</a:t>
            </a:r>
          </a:p>
          <a:p>
            <a:pPr>
              <a:spcBef>
                <a:spcPts val="1200"/>
              </a:spcBef>
              <a:spcAft>
                <a:spcPts val="1200"/>
              </a:spcAft>
            </a:pPr>
            <a:r>
              <a:rPr lang="en-US" b="1" dirty="0">
                <a:cs typeface="Arial"/>
              </a:rPr>
              <a:t>Where:</a:t>
            </a:r>
            <a:r>
              <a:rPr lang="en-US" dirty="0">
                <a:cs typeface="Arial"/>
              </a:rPr>
              <a:t> Register via </a:t>
            </a:r>
            <a:r>
              <a:rPr lang="en-US" dirty="0" err="1">
                <a:cs typeface="Arial"/>
              </a:rPr>
              <a:t>WebEx</a:t>
            </a:r>
            <a:r>
              <a:rPr lang="en-US" dirty="0">
                <a:cs typeface="Arial"/>
              </a:rPr>
              <a:t> link provided in the chat.</a:t>
            </a:r>
          </a:p>
        </p:txBody>
      </p:sp>
    </p:spTree>
    <p:extLst>
      <p:ext uri="{BB962C8B-B14F-4D97-AF65-F5344CB8AC3E}">
        <p14:creationId xmlns:p14="http://schemas.microsoft.com/office/powerpoint/2010/main" val="8114347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9CE67-A995-71D6-C983-EB64EA727274}"/>
              </a:ext>
            </a:extLst>
          </p:cNvPr>
          <p:cNvSpPr>
            <a:spLocks noGrp="1"/>
          </p:cNvSpPr>
          <p:nvPr>
            <p:ph type="title"/>
          </p:nvPr>
        </p:nvSpPr>
        <p:spPr/>
        <p:txBody>
          <a:bodyPr/>
          <a:lstStyle/>
          <a:p>
            <a:r>
              <a:rPr lang="en-US"/>
              <a:t>USDA: Reducing Added Sugars at Breakfast</a:t>
            </a:r>
          </a:p>
        </p:txBody>
      </p:sp>
      <p:sp>
        <p:nvSpPr>
          <p:cNvPr id="3" name="Content Placeholder 2">
            <a:extLst>
              <a:ext uri="{FF2B5EF4-FFF2-40B4-BE49-F238E27FC236}">
                <a16:creationId xmlns:a16="http://schemas.microsoft.com/office/drawing/2014/main" id="{932D1ECA-59F9-4E35-E8ED-8D56135AA7EF}"/>
              </a:ext>
            </a:extLst>
          </p:cNvPr>
          <p:cNvSpPr>
            <a:spLocks noGrp="1"/>
          </p:cNvSpPr>
          <p:nvPr>
            <p:ph idx="1"/>
          </p:nvPr>
        </p:nvSpPr>
        <p:spPr/>
        <p:txBody>
          <a:bodyPr/>
          <a:lstStyle/>
          <a:p>
            <a:pPr>
              <a:spcBef>
                <a:spcPts val="800"/>
              </a:spcBef>
              <a:spcAft>
                <a:spcPts val="800"/>
              </a:spcAft>
            </a:pPr>
            <a:r>
              <a:rPr lang="en-US" sz="2400" dirty="0"/>
              <a:t>This new resource helps school nutrition professionals:</a:t>
            </a:r>
          </a:p>
          <a:p>
            <a:pPr lvl="1">
              <a:spcBef>
                <a:spcPts val="800"/>
              </a:spcBef>
              <a:spcAft>
                <a:spcPts val="800"/>
              </a:spcAft>
            </a:pPr>
            <a:r>
              <a:rPr lang="en-US" sz="2400" dirty="0"/>
              <a:t>Determine added sugars in foods and drinks.</a:t>
            </a:r>
            <a:endParaRPr lang="en-US" sz="2400" dirty="0">
              <a:cs typeface="Arial"/>
            </a:endParaRPr>
          </a:p>
          <a:p>
            <a:pPr lvl="1">
              <a:spcBef>
                <a:spcPts val="800"/>
              </a:spcBef>
              <a:spcAft>
                <a:spcPts val="800"/>
              </a:spcAft>
            </a:pPr>
            <a:r>
              <a:rPr lang="en-US" sz="2400" dirty="0"/>
              <a:t>Provides menu planning tips.</a:t>
            </a:r>
            <a:endParaRPr lang="en-US" sz="2400" dirty="0">
              <a:cs typeface="Arial"/>
            </a:endParaRPr>
          </a:p>
          <a:p>
            <a:pPr lvl="1">
              <a:spcBef>
                <a:spcPts val="800"/>
              </a:spcBef>
              <a:spcAft>
                <a:spcPts val="800"/>
              </a:spcAft>
            </a:pPr>
            <a:r>
              <a:rPr lang="en-US" sz="2400" dirty="0"/>
              <a:t>Updated to include new added sugar limits.</a:t>
            </a:r>
            <a:endParaRPr lang="en-US" sz="2400" dirty="0">
              <a:cs typeface="Arial"/>
            </a:endParaRPr>
          </a:p>
          <a:p>
            <a:pPr lvl="1">
              <a:spcBef>
                <a:spcPts val="800"/>
              </a:spcBef>
              <a:spcAft>
                <a:spcPts val="800"/>
              </a:spcAft>
            </a:pPr>
            <a:r>
              <a:rPr lang="en-US" sz="2400" dirty="0"/>
              <a:t>Other tips for reducing added sugar in recipes.</a:t>
            </a:r>
            <a:endParaRPr lang="en-US" sz="2400" dirty="0">
              <a:cs typeface="Arial"/>
            </a:endParaRPr>
          </a:p>
          <a:p>
            <a:pPr>
              <a:spcBef>
                <a:spcPts val="800"/>
              </a:spcBef>
              <a:spcAft>
                <a:spcPts val="800"/>
              </a:spcAft>
            </a:pPr>
            <a:r>
              <a:rPr lang="en-US" sz="2400" dirty="0"/>
              <a:t>Download Reducing Added Sugars at Breakfast on the USDA website at </a:t>
            </a:r>
            <a:r>
              <a:rPr lang="en-US" sz="2400" dirty="0">
                <a:solidFill>
                  <a:srgbClr val="0563C1"/>
                </a:solidFill>
                <a:hlinkClick r:id="rId2" tooltip="U.S. Department of Agriculture Food and Nutrition Service">
                  <a:extLst>
                    <a:ext uri="{A12FA001-AC4F-418D-AE19-62706E023703}">
                      <ahyp:hlinkClr xmlns:ahyp="http://schemas.microsoft.com/office/drawing/2018/hyperlinkcolor" val="tx"/>
                    </a:ext>
                  </a:extLst>
                </a:hlinkClick>
              </a:rPr>
              <a:t>https://www.fns.usda.gov/tn/sbp/reducing-added-sugars</a:t>
            </a:r>
            <a:r>
              <a:rPr lang="en-US" sz="2400" dirty="0"/>
              <a:t>.</a:t>
            </a:r>
          </a:p>
          <a:p>
            <a:pPr lvl="1"/>
            <a:endParaRPr lang="en-US" dirty="0"/>
          </a:p>
        </p:txBody>
      </p:sp>
    </p:spTree>
    <p:extLst>
      <p:ext uri="{BB962C8B-B14F-4D97-AF65-F5344CB8AC3E}">
        <p14:creationId xmlns:p14="http://schemas.microsoft.com/office/powerpoint/2010/main" val="393905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A3AFF-6FBA-BDFA-E21F-A560A7540D9C}"/>
              </a:ext>
            </a:extLst>
          </p:cNvPr>
          <p:cNvSpPr>
            <a:spLocks noGrp="1"/>
          </p:cNvSpPr>
          <p:nvPr>
            <p:ph type="title"/>
          </p:nvPr>
        </p:nvSpPr>
        <p:spPr>
          <a:xfrm>
            <a:off x="1912257" y="630163"/>
            <a:ext cx="10516810" cy="1046238"/>
          </a:xfrm>
        </p:spPr>
        <p:txBody>
          <a:bodyPr/>
          <a:lstStyle/>
          <a:p>
            <a:r>
              <a:rPr lang="en-US" sz="4200" dirty="0">
                <a:cs typeface="Arial"/>
              </a:rPr>
              <a:t>Webinar: Institute of Child Nutrition (ICN)</a:t>
            </a:r>
            <a:br>
              <a:rPr lang="en-US" sz="4200" dirty="0">
                <a:cs typeface="Arial"/>
              </a:rPr>
            </a:br>
            <a:r>
              <a:rPr lang="en-US" sz="4200" dirty="0">
                <a:cs typeface="Arial"/>
              </a:rPr>
              <a:t>Strategies for Improving Lunch Line Efficiency </a:t>
            </a:r>
          </a:p>
        </p:txBody>
      </p:sp>
      <p:sp>
        <p:nvSpPr>
          <p:cNvPr id="3" name="Content Placeholder 2">
            <a:extLst>
              <a:ext uri="{FF2B5EF4-FFF2-40B4-BE49-F238E27FC236}">
                <a16:creationId xmlns:a16="http://schemas.microsoft.com/office/drawing/2014/main" id="{B87D1629-E9A4-708B-ED91-F6580F3E481E}"/>
              </a:ext>
            </a:extLst>
          </p:cNvPr>
          <p:cNvSpPr>
            <a:spLocks noGrp="1"/>
          </p:cNvSpPr>
          <p:nvPr>
            <p:ph idx="1"/>
          </p:nvPr>
        </p:nvSpPr>
        <p:spPr>
          <a:xfrm>
            <a:off x="2386391" y="2069494"/>
            <a:ext cx="9568542" cy="4288971"/>
          </a:xfrm>
        </p:spPr>
        <p:txBody>
          <a:bodyPr/>
          <a:lstStyle/>
          <a:p>
            <a:pPr>
              <a:spcBef>
                <a:spcPts val="800"/>
              </a:spcBef>
              <a:spcAft>
                <a:spcPts val="800"/>
              </a:spcAft>
            </a:pPr>
            <a:r>
              <a:rPr lang="en-US" sz="2800" b="1" dirty="0">
                <a:cs typeface="Arial"/>
              </a:rPr>
              <a:t>What: </a:t>
            </a:r>
            <a:r>
              <a:rPr lang="en-US" sz="2800" dirty="0">
                <a:cs typeface="Arial"/>
              </a:rPr>
              <a:t>Learn new strategies to improve lunch line efficiency in student queues and communication among school nutrition staff to ensure a smooth lunch service. </a:t>
            </a:r>
            <a:endParaRPr lang="en-US" dirty="0"/>
          </a:p>
          <a:p>
            <a:pPr>
              <a:spcBef>
                <a:spcPts val="800"/>
              </a:spcBef>
              <a:spcAft>
                <a:spcPts val="800"/>
              </a:spcAft>
            </a:pPr>
            <a:r>
              <a:rPr lang="en-US" sz="2800" b="1" dirty="0">
                <a:cs typeface="Arial"/>
              </a:rPr>
              <a:t>When:</a:t>
            </a:r>
            <a:r>
              <a:rPr lang="en-US" sz="2800" dirty="0">
                <a:cs typeface="Arial"/>
              </a:rPr>
              <a:t> August 29, 2024, noon to 1 p.m.</a:t>
            </a:r>
          </a:p>
          <a:p>
            <a:pPr>
              <a:spcBef>
                <a:spcPts val="800"/>
              </a:spcBef>
              <a:spcAft>
                <a:spcPts val="800"/>
              </a:spcAft>
            </a:pPr>
            <a:r>
              <a:rPr lang="en-US" sz="2800" b="1" dirty="0">
                <a:cs typeface="Arial"/>
              </a:rPr>
              <a:t>Where: </a:t>
            </a:r>
            <a:r>
              <a:rPr lang="en-US" sz="2800" dirty="0">
                <a:cs typeface="Arial"/>
              </a:rPr>
              <a:t>Register on the ICN Strategies, Training, Action Plans </a:t>
            </a:r>
            <a:r>
              <a:rPr lang="en-US" sz="2800">
                <a:cs typeface="Arial"/>
              </a:rPr>
              <a:t>and Resources (STAR) </a:t>
            </a:r>
            <a:r>
              <a:rPr lang="en-US" sz="2800" dirty="0">
                <a:cs typeface="Arial"/>
              </a:rPr>
              <a:t>web page at </a:t>
            </a:r>
            <a:r>
              <a:rPr lang="en-US" sz="2800" dirty="0">
                <a:solidFill>
                  <a:srgbClr val="0563C1"/>
                </a:solidFill>
                <a:ea typeface="+mn-lt"/>
                <a:cs typeface="+mn-lt"/>
                <a:hlinkClick r:id="rId2" tooltip="Institute of Child Nutrition">
                  <a:extLst>
                    <a:ext uri="{A12FA001-AC4F-418D-AE19-62706E023703}">
                      <ahyp:hlinkClr xmlns:ahyp="http://schemas.microsoft.com/office/drawing/2018/hyperlinkcolor" val="tx"/>
                    </a:ext>
                  </a:extLst>
                </a:hlinkClick>
              </a:rPr>
              <a:t>https://theicn.docebosaas.com/learn/courses/417/star-strategies-for-improving-lunch-line-efficiency-august-29th-2024-3pm-est</a:t>
            </a:r>
            <a:r>
              <a:rPr lang="en-US" sz="2800" dirty="0">
                <a:cs typeface="Arial"/>
              </a:rPr>
              <a:t>.</a:t>
            </a:r>
          </a:p>
        </p:txBody>
      </p:sp>
    </p:spTree>
    <p:extLst>
      <p:ext uri="{BB962C8B-B14F-4D97-AF65-F5344CB8AC3E}">
        <p14:creationId xmlns:p14="http://schemas.microsoft.com/office/powerpoint/2010/main" val="1230943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6125F-55DD-D8CF-94EA-68F629A6056E}"/>
              </a:ext>
            </a:extLst>
          </p:cNvPr>
          <p:cNvSpPr>
            <a:spLocks noGrp="1"/>
          </p:cNvSpPr>
          <p:nvPr>
            <p:ph type="title"/>
          </p:nvPr>
        </p:nvSpPr>
        <p:spPr/>
        <p:txBody>
          <a:bodyPr/>
          <a:lstStyle/>
          <a:p>
            <a:r>
              <a:rPr lang="en-US" dirty="0"/>
              <a:t>Mission: Possible! Go Organic!</a:t>
            </a:r>
          </a:p>
        </p:txBody>
      </p:sp>
      <p:pic>
        <p:nvPicPr>
          <p:cNvPr id="7" name="Content Placeholder 6" descr="Mission: Possible Go Organic challenge options to increase organic fruits and vegetables, milk, and one breakfast item, all pictured.">
            <a:extLst>
              <a:ext uri="{FF2B5EF4-FFF2-40B4-BE49-F238E27FC236}">
                <a16:creationId xmlns:a16="http://schemas.microsoft.com/office/drawing/2014/main" id="{E8D87642-C8E0-5F59-57FA-742B27D40B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8512" y="1752600"/>
            <a:ext cx="8666976" cy="4875175"/>
          </a:xfrm>
        </p:spPr>
      </p:pic>
    </p:spTree>
    <p:extLst>
      <p:ext uri="{BB962C8B-B14F-4D97-AF65-F5344CB8AC3E}">
        <p14:creationId xmlns:p14="http://schemas.microsoft.com/office/powerpoint/2010/main" val="8238005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1C856-2F87-374C-1671-634B35822838}"/>
              </a:ext>
            </a:extLst>
          </p:cNvPr>
          <p:cNvSpPr>
            <a:spLocks noGrp="1"/>
          </p:cNvSpPr>
          <p:nvPr>
            <p:ph type="title"/>
          </p:nvPr>
        </p:nvSpPr>
        <p:spPr>
          <a:xfrm>
            <a:off x="2540000" y="182418"/>
            <a:ext cx="9144000" cy="1143000"/>
          </a:xfrm>
        </p:spPr>
        <p:txBody>
          <a:bodyPr/>
          <a:lstStyle/>
          <a:p>
            <a:r>
              <a:rPr lang="en-US" dirty="0">
                <a:cs typeface="Arial"/>
              </a:rPr>
              <a:t>New Resources: Culinary Institute of Child Nutrition (CICN)</a:t>
            </a:r>
            <a:endParaRPr lang="en-US" dirty="0"/>
          </a:p>
        </p:txBody>
      </p:sp>
      <p:sp>
        <p:nvSpPr>
          <p:cNvPr id="3" name="Content Placeholder 2">
            <a:extLst>
              <a:ext uri="{FF2B5EF4-FFF2-40B4-BE49-F238E27FC236}">
                <a16:creationId xmlns:a16="http://schemas.microsoft.com/office/drawing/2014/main" id="{4CA30218-0FF5-6848-3CD2-B9B9EECA2008}"/>
              </a:ext>
            </a:extLst>
          </p:cNvPr>
          <p:cNvSpPr>
            <a:spLocks noGrp="1"/>
          </p:cNvSpPr>
          <p:nvPr>
            <p:ph idx="1"/>
          </p:nvPr>
        </p:nvSpPr>
        <p:spPr>
          <a:xfrm>
            <a:off x="2436090" y="1715656"/>
            <a:ext cx="9363363" cy="4484254"/>
          </a:xfrm>
        </p:spPr>
        <p:txBody>
          <a:bodyPr/>
          <a:lstStyle/>
          <a:p>
            <a:pPr>
              <a:spcBef>
                <a:spcPts val="800"/>
              </a:spcBef>
              <a:spcAft>
                <a:spcPts val="800"/>
              </a:spcAft>
            </a:pPr>
            <a:r>
              <a:rPr lang="en-US" sz="2400" dirty="0">
                <a:cs typeface="Arial"/>
              </a:rPr>
              <a:t>Check out the new Culinary Quick Bites training series!</a:t>
            </a:r>
          </a:p>
          <a:p>
            <a:pPr lvl="1">
              <a:spcBef>
                <a:spcPts val="800"/>
              </a:spcBef>
              <a:spcAft>
                <a:spcPts val="800"/>
              </a:spcAft>
              <a:buFont typeface="Courier New"/>
              <a:buChar char="o"/>
            </a:pPr>
            <a:r>
              <a:rPr lang="en-US" sz="2400" dirty="0">
                <a:cs typeface="Arial"/>
              </a:rPr>
              <a:t>Culinary Quick Bites offers 15-minute trainings.</a:t>
            </a:r>
            <a:r>
              <a:rPr lang="en-US" sz="2400" strike="sngStrike" dirty="0">
                <a:highlight>
                  <a:srgbClr val="00FF00"/>
                </a:highlight>
                <a:cs typeface="Arial"/>
              </a:rPr>
              <a:t> </a:t>
            </a:r>
          </a:p>
          <a:p>
            <a:pPr lvl="1">
              <a:spcBef>
                <a:spcPts val="800"/>
              </a:spcBef>
              <a:spcAft>
                <a:spcPts val="800"/>
              </a:spcAft>
              <a:buFont typeface="Courier New"/>
              <a:buChar char="o"/>
            </a:pPr>
            <a:r>
              <a:rPr lang="en-US" sz="2400" dirty="0">
                <a:cs typeface="Arial"/>
              </a:rPr>
              <a:t>Each on-site lesson includes a lesson objective, facilitator guide, instructional video, and activity.</a:t>
            </a:r>
          </a:p>
          <a:p>
            <a:pPr lvl="1">
              <a:spcBef>
                <a:spcPts val="800"/>
              </a:spcBef>
              <a:spcAft>
                <a:spcPts val="800"/>
              </a:spcAft>
              <a:buFont typeface="Courier New"/>
              <a:buChar char="o"/>
            </a:pPr>
            <a:r>
              <a:rPr lang="en-US" sz="2400" dirty="0">
                <a:cs typeface="Arial"/>
              </a:rPr>
              <a:t>Topics include knife skills, developing flavor, basic food prep skills, and basic cooking techniques.</a:t>
            </a:r>
          </a:p>
          <a:p>
            <a:pPr>
              <a:spcBef>
                <a:spcPts val="800"/>
              </a:spcBef>
              <a:spcAft>
                <a:spcPts val="800"/>
              </a:spcAft>
              <a:buFont typeface="Courier New"/>
              <a:buChar char="•"/>
            </a:pPr>
            <a:r>
              <a:rPr lang="en-US" sz="2400" dirty="0">
                <a:cs typeface="Arial"/>
              </a:rPr>
              <a:t>Access the CICN series at </a:t>
            </a:r>
            <a:r>
              <a:rPr lang="en-US" sz="2400" dirty="0">
                <a:solidFill>
                  <a:srgbClr val="0563C1"/>
                </a:solidFill>
                <a:ea typeface="+mn-lt"/>
                <a:cs typeface="+mn-lt"/>
                <a:hlinkClick r:id="rId3" tooltip="Institute of Child Nutrition">
                  <a:extLst>
                    <a:ext uri="{A12FA001-AC4F-418D-AE19-62706E023703}">
                      <ahyp:hlinkClr xmlns:ahyp="http://schemas.microsoft.com/office/drawing/2018/hyperlinkcolor" val="tx"/>
                    </a:ext>
                  </a:extLst>
                </a:hlinkClick>
              </a:rPr>
              <a:t>https://theicn.org/cicn/culinary-quick-bites-series/</a:t>
            </a:r>
            <a:r>
              <a:rPr lang="en-US" sz="2400" dirty="0">
                <a:ea typeface="+mn-lt"/>
                <a:cs typeface="+mn-lt"/>
              </a:rPr>
              <a:t>.</a:t>
            </a:r>
          </a:p>
        </p:txBody>
      </p:sp>
    </p:spTree>
    <p:extLst>
      <p:ext uri="{BB962C8B-B14F-4D97-AF65-F5344CB8AC3E}">
        <p14:creationId xmlns:p14="http://schemas.microsoft.com/office/powerpoint/2010/main" val="41883941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08464-09B7-8C29-A089-07E5B377A7BF}"/>
              </a:ext>
            </a:extLst>
          </p:cNvPr>
          <p:cNvSpPr>
            <a:spLocks noGrp="1"/>
          </p:cNvSpPr>
          <p:nvPr>
            <p:ph type="title"/>
          </p:nvPr>
        </p:nvSpPr>
        <p:spPr>
          <a:xfrm>
            <a:off x="2540000" y="338670"/>
            <a:ext cx="9144000" cy="1143000"/>
          </a:xfrm>
        </p:spPr>
        <p:txBody>
          <a:bodyPr/>
          <a:lstStyle/>
          <a:p>
            <a:r>
              <a:rPr lang="en-US" dirty="0"/>
              <a:t>Resources: CICN Back to School Toolbox</a:t>
            </a:r>
          </a:p>
        </p:txBody>
      </p:sp>
      <p:sp>
        <p:nvSpPr>
          <p:cNvPr id="3" name="Content Placeholder 2">
            <a:extLst>
              <a:ext uri="{FF2B5EF4-FFF2-40B4-BE49-F238E27FC236}">
                <a16:creationId xmlns:a16="http://schemas.microsoft.com/office/drawing/2014/main" id="{84AD33E9-7F3D-0F21-07C1-47EE9C5B01AA}"/>
              </a:ext>
            </a:extLst>
          </p:cNvPr>
          <p:cNvSpPr>
            <a:spLocks noGrp="1"/>
          </p:cNvSpPr>
          <p:nvPr>
            <p:ph idx="1"/>
          </p:nvPr>
        </p:nvSpPr>
        <p:spPr>
          <a:xfrm>
            <a:off x="2540000" y="1710269"/>
            <a:ext cx="9144000" cy="4314749"/>
          </a:xfrm>
        </p:spPr>
        <p:txBody>
          <a:bodyPr/>
          <a:lstStyle/>
          <a:p>
            <a:pPr>
              <a:spcBef>
                <a:spcPts val="1200"/>
              </a:spcBef>
              <a:spcAft>
                <a:spcPts val="1200"/>
              </a:spcAft>
            </a:pPr>
            <a:r>
              <a:rPr lang="en-US" sz="2400" dirty="0"/>
              <a:t>New resources to help you prepare for the school year!</a:t>
            </a:r>
            <a:endParaRPr lang="en-US" sz="2400" dirty="0">
              <a:cs typeface="Arial"/>
            </a:endParaRPr>
          </a:p>
          <a:p>
            <a:pPr>
              <a:spcBef>
                <a:spcPts val="1200"/>
              </a:spcBef>
              <a:spcAft>
                <a:spcPts val="1200"/>
              </a:spcAft>
            </a:pPr>
            <a:r>
              <a:rPr lang="en-US" sz="2400" dirty="0">
                <a:cs typeface="Arial"/>
              </a:rPr>
              <a:t>Resources include:</a:t>
            </a:r>
            <a:endParaRPr lang="en-US" sz="2400" dirty="0">
              <a:highlight>
                <a:srgbClr val="FFFF00"/>
              </a:highlight>
              <a:cs typeface="Arial"/>
            </a:endParaRPr>
          </a:p>
          <a:p>
            <a:pPr lvl="1">
              <a:spcBef>
                <a:spcPts val="1200"/>
              </a:spcBef>
              <a:spcAft>
                <a:spcPts val="1200"/>
              </a:spcAft>
            </a:pPr>
            <a:r>
              <a:rPr lang="en-US" sz="2400" dirty="0">
                <a:cs typeface="Arial"/>
              </a:rPr>
              <a:t>Back to School Checklist</a:t>
            </a:r>
          </a:p>
          <a:p>
            <a:pPr lvl="1">
              <a:spcBef>
                <a:spcPts val="1200"/>
              </a:spcBef>
              <a:spcAft>
                <a:spcPts val="1200"/>
              </a:spcAft>
            </a:pPr>
            <a:r>
              <a:rPr lang="en-US" sz="2400" dirty="0">
                <a:cs typeface="Arial"/>
              </a:rPr>
              <a:t>Good and Best Practices</a:t>
            </a:r>
            <a:endParaRPr lang="en-US" sz="2400" dirty="0">
              <a:highlight>
                <a:srgbClr val="FFFF00"/>
              </a:highlight>
              <a:cs typeface="Arial"/>
            </a:endParaRPr>
          </a:p>
          <a:p>
            <a:pPr lvl="1">
              <a:spcBef>
                <a:spcPts val="1200"/>
              </a:spcBef>
              <a:spcAft>
                <a:spcPts val="1200"/>
              </a:spcAft>
            </a:pPr>
            <a:r>
              <a:rPr lang="en-US" sz="2400" dirty="0">
                <a:cs typeface="Arial"/>
              </a:rPr>
              <a:t>Important Back to School Trainings, and more!</a:t>
            </a:r>
            <a:endParaRPr lang="en-US" sz="2400" dirty="0"/>
          </a:p>
          <a:p>
            <a:pPr>
              <a:spcBef>
                <a:spcPts val="1200"/>
              </a:spcBef>
              <a:spcAft>
                <a:spcPts val="1200"/>
              </a:spcAft>
            </a:pPr>
            <a:r>
              <a:rPr lang="en-US" sz="2400" dirty="0"/>
              <a:t>Access these courses and more on the ICN website at </a:t>
            </a:r>
            <a:r>
              <a:rPr lang="en-US" sz="2400" dirty="0">
                <a:solidFill>
                  <a:srgbClr val="0563C1"/>
                </a:solidFill>
                <a:hlinkClick r:id="rId3" tooltip="Institute of Child Nutrition">
                  <a:extLst>
                    <a:ext uri="{A12FA001-AC4F-418D-AE19-62706E023703}">
                      <ahyp:hlinkClr xmlns:ahyp="http://schemas.microsoft.com/office/drawing/2018/hyperlinkcolor" val="tx"/>
                    </a:ext>
                  </a:extLst>
                </a:hlinkClick>
              </a:rPr>
              <a:t>https://theicn.org/info/backtoschool/</a:t>
            </a:r>
            <a:r>
              <a:rPr lang="en-US" sz="2400" dirty="0"/>
              <a:t>.</a:t>
            </a:r>
            <a:endParaRPr lang="en-US" sz="2400" dirty="0">
              <a:cs typeface="Arial"/>
            </a:endParaRPr>
          </a:p>
          <a:p>
            <a:pPr lvl="1">
              <a:spcBef>
                <a:spcPts val="800"/>
              </a:spcBef>
              <a:spcAft>
                <a:spcPts val="800"/>
              </a:spcAft>
            </a:pPr>
            <a:endParaRPr lang="en-US" sz="2400" dirty="0"/>
          </a:p>
          <a:p>
            <a:endParaRPr lang="en-US" sz="2400" dirty="0"/>
          </a:p>
          <a:p>
            <a:pPr marL="457200" lvl="1" indent="0">
              <a:buNone/>
            </a:pPr>
            <a:endParaRPr lang="en-US" dirty="0"/>
          </a:p>
        </p:txBody>
      </p:sp>
    </p:spTree>
    <p:extLst>
      <p:ext uri="{BB962C8B-B14F-4D97-AF65-F5344CB8AC3E}">
        <p14:creationId xmlns:p14="http://schemas.microsoft.com/office/powerpoint/2010/main" val="31097878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315A6-F2A6-43B3-AD16-F2CC188B8035}"/>
              </a:ext>
            </a:extLst>
          </p:cNvPr>
          <p:cNvSpPr>
            <a:spLocks noGrp="1"/>
          </p:cNvSpPr>
          <p:nvPr>
            <p:ph type="title"/>
          </p:nvPr>
        </p:nvSpPr>
        <p:spPr>
          <a:xfrm>
            <a:off x="2354943" y="313277"/>
            <a:ext cx="9412514" cy="1143000"/>
          </a:xfrm>
        </p:spPr>
        <p:txBody>
          <a:bodyPr/>
          <a:lstStyle/>
          <a:p>
            <a:r>
              <a:rPr lang="en-US" dirty="0"/>
              <a:t>Tuesday @ 2pm Town Hall Schedule</a:t>
            </a:r>
          </a:p>
        </p:txBody>
      </p:sp>
      <p:sp>
        <p:nvSpPr>
          <p:cNvPr id="3" name="Content Placeholder 2">
            <a:extLst>
              <a:ext uri="{FF2B5EF4-FFF2-40B4-BE49-F238E27FC236}">
                <a16:creationId xmlns:a16="http://schemas.microsoft.com/office/drawing/2014/main" id="{FC4A9185-9CB9-4EE8-92A3-A0FA101F8B89}"/>
              </a:ext>
            </a:extLst>
          </p:cNvPr>
          <p:cNvSpPr>
            <a:spLocks noGrp="1"/>
          </p:cNvSpPr>
          <p:nvPr>
            <p:ph sz="half" idx="2"/>
          </p:nvPr>
        </p:nvSpPr>
        <p:spPr>
          <a:xfrm>
            <a:off x="2540000" y="1469585"/>
            <a:ext cx="9042400" cy="466627"/>
          </a:xfrm>
        </p:spPr>
        <p:txBody>
          <a:bodyPr/>
          <a:lstStyle/>
          <a:p>
            <a:pPr marL="0" indent="0" algn="ctr">
              <a:buNone/>
            </a:pPr>
            <a:r>
              <a:rPr lang="en-US" sz="3200"/>
              <a:t>Held on the fourth Tuesday of the month</a:t>
            </a:r>
            <a:endParaRPr lang="en-US"/>
          </a:p>
        </p:txBody>
      </p:sp>
      <p:graphicFrame>
        <p:nvGraphicFramePr>
          <p:cNvPr id="5" name="Table 5" descr="Town Hall calendar by month, format and date. Town halls include state updates with guest speakers on alternate months. Dates are as follows: September 24th and October 22nd.">
            <a:extLst>
              <a:ext uri="{FF2B5EF4-FFF2-40B4-BE49-F238E27FC236}">
                <a16:creationId xmlns:a16="http://schemas.microsoft.com/office/drawing/2014/main" id="{B69A7FEC-4728-4FFE-B4C6-BBE1F6709ECA}"/>
              </a:ext>
            </a:extLst>
          </p:cNvPr>
          <p:cNvGraphicFramePr>
            <a:graphicFrameLocks noGrp="1"/>
          </p:cNvGraphicFramePr>
          <p:nvPr>
            <p:ph sz="half" idx="1"/>
            <p:extLst>
              <p:ext uri="{D42A27DB-BD31-4B8C-83A1-F6EECF244321}">
                <p14:modId xmlns:p14="http://schemas.microsoft.com/office/powerpoint/2010/main" val="1670465188"/>
              </p:ext>
            </p:extLst>
          </p:nvPr>
        </p:nvGraphicFramePr>
        <p:xfrm>
          <a:off x="2540000" y="2432286"/>
          <a:ext cx="9304768" cy="3276684"/>
        </p:xfrm>
        <a:graphic>
          <a:graphicData uri="http://schemas.openxmlformats.org/drawingml/2006/table">
            <a:tbl>
              <a:tblPr firstRow="1" bandRow="1">
                <a:tableStyleId>{5C22544A-7EE6-4342-B048-85BDC9FD1C3A}</a:tableStyleId>
              </a:tblPr>
              <a:tblGrid>
                <a:gridCol w="2217980">
                  <a:extLst>
                    <a:ext uri="{9D8B030D-6E8A-4147-A177-3AD203B41FA5}">
                      <a16:colId xmlns:a16="http://schemas.microsoft.com/office/drawing/2014/main" val="1857206355"/>
                    </a:ext>
                  </a:extLst>
                </a:gridCol>
                <a:gridCol w="5280542">
                  <a:extLst>
                    <a:ext uri="{9D8B030D-6E8A-4147-A177-3AD203B41FA5}">
                      <a16:colId xmlns:a16="http://schemas.microsoft.com/office/drawing/2014/main" val="4211457138"/>
                    </a:ext>
                  </a:extLst>
                </a:gridCol>
                <a:gridCol w="1806246">
                  <a:extLst>
                    <a:ext uri="{9D8B030D-6E8A-4147-A177-3AD203B41FA5}">
                      <a16:colId xmlns:a16="http://schemas.microsoft.com/office/drawing/2014/main" val="398561056"/>
                    </a:ext>
                  </a:extLst>
                </a:gridCol>
              </a:tblGrid>
              <a:tr h="457410">
                <a:tc>
                  <a:txBody>
                    <a:bodyPr/>
                    <a:lstStyle/>
                    <a:p>
                      <a:pPr algn="ctr"/>
                      <a:r>
                        <a:rPr lang="en-US" sz="3200"/>
                        <a:t>Month</a:t>
                      </a:r>
                    </a:p>
                  </a:txBody>
                  <a:tcPr/>
                </a:tc>
                <a:tc>
                  <a:txBody>
                    <a:bodyPr/>
                    <a:lstStyle/>
                    <a:p>
                      <a:pPr algn="ctr"/>
                      <a:r>
                        <a:rPr lang="en-US" sz="3200"/>
                        <a:t>Format</a:t>
                      </a:r>
                    </a:p>
                  </a:txBody>
                  <a:tcPr/>
                </a:tc>
                <a:tc>
                  <a:txBody>
                    <a:bodyPr/>
                    <a:lstStyle/>
                    <a:p>
                      <a:pPr algn="ctr"/>
                      <a:r>
                        <a:rPr lang="en-US" sz="3200"/>
                        <a:t>Date</a:t>
                      </a:r>
                    </a:p>
                  </a:txBody>
                  <a:tcPr/>
                </a:tc>
                <a:extLst>
                  <a:ext uri="{0D108BD9-81ED-4DB2-BD59-A6C34878D82A}">
                    <a16:rowId xmlns:a16="http://schemas.microsoft.com/office/drawing/2014/main" val="90875962"/>
                  </a:ext>
                </a:extLst>
              </a:tr>
              <a:tr h="815382">
                <a:tc>
                  <a:txBody>
                    <a:bodyPr/>
                    <a:lstStyle/>
                    <a:p>
                      <a:r>
                        <a:rPr lang="en-US" sz="3200" b="0" i="0" u="none" strike="noStrike" kern="1200">
                          <a:solidFill>
                            <a:srgbClr val="000000"/>
                          </a:solidFill>
                          <a:latin typeface="Arial"/>
                          <a:ea typeface="+mn-ea"/>
                          <a:cs typeface="+mn-cs"/>
                        </a:rPr>
                        <a:t>September</a:t>
                      </a:r>
                    </a:p>
                  </a:txBody>
                  <a:tcPr anchor="ctr"/>
                </a:tc>
                <a:tc>
                  <a:txBody>
                    <a:bodyPr/>
                    <a:lstStyle/>
                    <a:p>
                      <a:r>
                        <a:rPr lang="en-US" sz="3200" b="0" i="0" u="none" strike="noStrike" kern="1200">
                          <a:solidFill>
                            <a:srgbClr val="000000"/>
                          </a:solidFill>
                          <a:latin typeface="Arial"/>
                          <a:ea typeface="+mn-ea"/>
                          <a:cs typeface="+mn-cs"/>
                        </a:rPr>
                        <a:t>State Update </a:t>
                      </a:r>
                      <a:r>
                        <a:rPr lang="en-US" sz="3200" b="0" i="0" u="none" strike="noStrike" kern="1200" noProof="0">
                          <a:solidFill>
                            <a:srgbClr val="000000"/>
                          </a:solidFill>
                          <a:latin typeface="Arial"/>
                        </a:rPr>
                        <a:t>and Guest Speaker</a:t>
                      </a:r>
                    </a:p>
                  </a:txBody>
                  <a:tcPr anchor="ctr"/>
                </a:tc>
                <a:tc>
                  <a:txBody>
                    <a:bodyPr/>
                    <a:lstStyle/>
                    <a:p>
                      <a:pPr algn="ctr"/>
                      <a:r>
                        <a:rPr lang="en-US" sz="3200" b="0" i="0" u="none" strike="noStrike" kern="1200">
                          <a:solidFill>
                            <a:srgbClr val="000000"/>
                          </a:solidFill>
                          <a:latin typeface="Arial"/>
                          <a:ea typeface="+mn-ea"/>
                          <a:cs typeface="+mn-cs"/>
                        </a:rPr>
                        <a:t>9/24/24</a:t>
                      </a:r>
                    </a:p>
                  </a:txBody>
                  <a:tcPr anchor="ctr"/>
                </a:tc>
                <a:extLst>
                  <a:ext uri="{0D108BD9-81ED-4DB2-BD59-A6C34878D82A}">
                    <a16:rowId xmlns:a16="http://schemas.microsoft.com/office/drawing/2014/main" val="3927470092"/>
                  </a:ext>
                </a:extLst>
              </a:tr>
              <a:tr h="815382">
                <a:tc>
                  <a:txBody>
                    <a:bodyPr/>
                    <a:lstStyle/>
                    <a:p>
                      <a:r>
                        <a:rPr lang="en-US" sz="3200" b="0" i="0" u="none" strike="noStrike" kern="1200">
                          <a:solidFill>
                            <a:srgbClr val="000000"/>
                          </a:solidFill>
                          <a:latin typeface="Arial"/>
                          <a:ea typeface="+mn-ea"/>
                          <a:cs typeface="+mn-cs"/>
                        </a:rPr>
                        <a:t>October</a:t>
                      </a:r>
                    </a:p>
                  </a:txBody>
                  <a:tcPr anchor="ctr"/>
                </a:tc>
                <a:tc>
                  <a:txBody>
                    <a:bodyPr/>
                    <a:lstStyle/>
                    <a:p>
                      <a:r>
                        <a:rPr lang="en-US" sz="3200" b="0" i="0" u="none" strike="noStrike" kern="1200" dirty="0">
                          <a:solidFill>
                            <a:srgbClr val="000000"/>
                          </a:solidFill>
                          <a:latin typeface="Arial"/>
                          <a:ea typeface="+mn-ea"/>
                          <a:cs typeface="+mn-cs"/>
                        </a:rPr>
                        <a:t>State Update</a:t>
                      </a:r>
                    </a:p>
                  </a:txBody>
                  <a:tcPr anchor="ctr"/>
                </a:tc>
                <a:tc>
                  <a:txBody>
                    <a:bodyPr/>
                    <a:lstStyle/>
                    <a:p>
                      <a:pPr algn="ctr"/>
                      <a:r>
                        <a:rPr lang="en-US" sz="3200" b="0" i="0" u="none" strike="noStrike" kern="1200" dirty="0">
                          <a:solidFill>
                            <a:srgbClr val="000000"/>
                          </a:solidFill>
                          <a:latin typeface="Arial"/>
                          <a:ea typeface="+mn-ea"/>
                          <a:cs typeface="+mn-cs"/>
                        </a:rPr>
                        <a:t>10/22/24</a:t>
                      </a:r>
                    </a:p>
                  </a:txBody>
                  <a:tcPr anchor="ctr"/>
                </a:tc>
                <a:extLst>
                  <a:ext uri="{0D108BD9-81ED-4DB2-BD59-A6C34878D82A}">
                    <a16:rowId xmlns:a16="http://schemas.microsoft.com/office/drawing/2014/main" val="771879378"/>
                  </a:ext>
                </a:extLst>
              </a:tr>
              <a:tr h="815382">
                <a:tc>
                  <a:txBody>
                    <a:bodyPr/>
                    <a:lstStyle/>
                    <a:p>
                      <a:r>
                        <a:rPr lang="en-US" sz="3200" b="0" i="0" u="none" strike="noStrike" kern="1200">
                          <a:solidFill>
                            <a:srgbClr val="000000"/>
                          </a:solidFill>
                          <a:latin typeface="Arial"/>
                          <a:ea typeface="+mn-ea"/>
                          <a:cs typeface="+mn-cs"/>
                        </a:rPr>
                        <a:t>November </a:t>
                      </a:r>
                    </a:p>
                  </a:txBody>
                  <a:tcPr anchor="ctr"/>
                </a:tc>
                <a:tc>
                  <a:txBody>
                    <a:bodyPr/>
                    <a:lstStyle/>
                    <a:p>
                      <a:r>
                        <a:rPr lang="en-US" sz="3200" b="0" i="0" u="none" strike="noStrike" kern="1200">
                          <a:solidFill>
                            <a:srgbClr val="000000"/>
                          </a:solidFill>
                          <a:latin typeface="Arial"/>
                          <a:ea typeface="+mn-ea"/>
                          <a:cs typeface="+mn-cs"/>
                        </a:rPr>
                        <a:t>No Town Hall</a:t>
                      </a:r>
                    </a:p>
                  </a:txBody>
                  <a:tcPr anchor="ctr"/>
                </a:tc>
                <a:tc>
                  <a:txBody>
                    <a:bodyPr/>
                    <a:lstStyle/>
                    <a:p>
                      <a:pPr algn="ctr"/>
                      <a:r>
                        <a:rPr lang="en-US" sz="3200" b="0" i="0" u="none" strike="noStrike" kern="1200" dirty="0">
                          <a:solidFill>
                            <a:srgbClr val="000000"/>
                          </a:solidFill>
                          <a:latin typeface="Arial"/>
                          <a:ea typeface="+mn-ea"/>
                          <a:cs typeface="+mn-cs"/>
                        </a:rPr>
                        <a:t>N/A</a:t>
                      </a:r>
                    </a:p>
                  </a:txBody>
                  <a:tcPr anchor="ctr"/>
                </a:tc>
                <a:extLst>
                  <a:ext uri="{0D108BD9-81ED-4DB2-BD59-A6C34878D82A}">
                    <a16:rowId xmlns:a16="http://schemas.microsoft.com/office/drawing/2014/main" val="1192759529"/>
                  </a:ext>
                </a:extLst>
              </a:tr>
            </a:tbl>
          </a:graphicData>
        </a:graphic>
      </p:graphicFrame>
    </p:spTree>
    <p:extLst>
      <p:ext uri="{BB962C8B-B14F-4D97-AF65-F5344CB8AC3E}">
        <p14:creationId xmlns:p14="http://schemas.microsoft.com/office/powerpoint/2010/main" val="461519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FB3E98A-6E25-4EEA-B238-7C88F1FFBCD5}"/>
              </a:ext>
            </a:extLst>
          </p:cNvPr>
          <p:cNvSpPr>
            <a:spLocks noGrp="1"/>
          </p:cNvSpPr>
          <p:nvPr>
            <p:ph type="title"/>
          </p:nvPr>
        </p:nvSpPr>
        <p:spPr>
          <a:xfrm>
            <a:off x="2532945" y="229004"/>
            <a:ext cx="9144000" cy="1143000"/>
          </a:xfrm>
        </p:spPr>
        <p:txBody>
          <a:bodyPr/>
          <a:lstStyle/>
          <a:p>
            <a:r>
              <a:rPr lang="en-US"/>
              <a:t>Thank you!</a:t>
            </a:r>
          </a:p>
        </p:txBody>
      </p:sp>
      <p:pic>
        <p:nvPicPr>
          <p:cNvPr id="3" name="Content Placeholder 2" descr="Transforming California Schools: A schoolhouse surrounded by seven segments: Universal Prekindergarten, Community Schools, Professional Learning, Antibias Education, Mental Health Programs, Expanded Learning Programs, and Universal Meals.">
            <a:extLst>
              <a:ext uri="{FF2B5EF4-FFF2-40B4-BE49-F238E27FC236}">
                <a16:creationId xmlns:a16="http://schemas.microsoft.com/office/drawing/2014/main" id="{675C2956-096F-40C7-9CFD-037DBDBF6E77}"/>
              </a:ext>
              <a:ext uri="{C183D7F6-B498-43B3-948B-1728B52AA6E4}">
                <adec:decorative xmlns:adec="http://schemas.microsoft.com/office/drawing/2017/decorative" val="0"/>
              </a:ext>
            </a:extLst>
          </p:cNvPr>
          <p:cNvPicPr>
            <a:picLocks noGrp="1" noChangeAspect="1"/>
          </p:cNvPicPr>
          <p:nvPr>
            <p:ph sz="quarter" idx="14"/>
          </p:nvPr>
        </p:nvPicPr>
        <p:blipFill>
          <a:blip r:embed="rId3"/>
          <a:stretch>
            <a:fillRect/>
          </a:stretch>
        </p:blipFill>
        <p:spPr>
          <a:xfrm>
            <a:off x="2621673" y="1542572"/>
            <a:ext cx="4005279" cy="3333298"/>
          </a:xfrm>
          <a:prstGeom prst="rect">
            <a:avLst/>
          </a:prstGeom>
        </p:spPr>
      </p:pic>
      <p:sp>
        <p:nvSpPr>
          <p:cNvPr id="4" name="Content Placeholder 3">
            <a:extLst>
              <a:ext uri="{FF2B5EF4-FFF2-40B4-BE49-F238E27FC236}">
                <a16:creationId xmlns:a16="http://schemas.microsoft.com/office/drawing/2014/main" id="{ED0776D3-2ACD-4467-963F-6F47B5CAF991}"/>
              </a:ext>
              <a:ext uri="{C183D7F6-B498-43B3-948B-1728B52AA6E4}">
                <adec:decorative xmlns:adec="http://schemas.microsoft.com/office/drawing/2017/decorative" val="0"/>
              </a:ext>
            </a:extLst>
          </p:cNvPr>
          <p:cNvSpPr>
            <a:spLocks noGrp="1"/>
          </p:cNvSpPr>
          <p:nvPr>
            <p:ph sz="quarter" idx="13"/>
          </p:nvPr>
        </p:nvSpPr>
        <p:spPr>
          <a:xfrm>
            <a:off x="6251621" y="2440891"/>
            <a:ext cx="6096000" cy="2827524"/>
          </a:xfrm>
        </p:spPr>
        <p:txBody>
          <a:bodyPr/>
          <a:lstStyle/>
          <a:p>
            <a:pPr marL="0" indent="0" algn="ctr">
              <a:buNone/>
            </a:pPr>
            <a:r>
              <a:rPr lang="en-US" sz="4800">
                <a:solidFill>
                  <a:schemeClr val="tx2"/>
                </a:solidFill>
                <a:latin typeface="+mj-lt"/>
                <a:ea typeface="+mj-ea"/>
                <a:cs typeface="+mj-cs"/>
              </a:rPr>
              <a:t>Next Town Hall:  </a:t>
            </a:r>
            <a:endParaRPr lang="en-US">
              <a:solidFill>
                <a:schemeClr val="tx2"/>
              </a:solidFill>
              <a:latin typeface="+mj-lt"/>
              <a:ea typeface="+mj-ea"/>
              <a:cs typeface="+mj-cs"/>
            </a:endParaRPr>
          </a:p>
          <a:p>
            <a:pPr marL="0" indent="0" algn="ctr">
              <a:buNone/>
            </a:pPr>
            <a:r>
              <a:rPr lang="en-US" sz="4400" b="1">
                <a:solidFill>
                  <a:schemeClr val="tx2"/>
                </a:solidFill>
                <a:latin typeface="+mj-lt"/>
                <a:ea typeface="+mj-ea"/>
                <a:cs typeface="+mj-cs"/>
              </a:rPr>
              <a:t>September 24, 2024</a:t>
            </a:r>
            <a:endParaRPr lang="en-US" sz="4400" b="1">
              <a:solidFill>
                <a:schemeClr val="tx2"/>
              </a:solidFill>
              <a:ea typeface="+mj-ea"/>
              <a:cs typeface="+mj-cs"/>
            </a:endParaRPr>
          </a:p>
          <a:p>
            <a:pPr marL="0" indent="0" algn="ctr">
              <a:buNone/>
            </a:pPr>
            <a:endParaRPr lang="en-US">
              <a:solidFill>
                <a:schemeClr val="tx2"/>
              </a:solidFill>
              <a:latin typeface="+mj-lt"/>
              <a:ea typeface="+mj-ea"/>
              <a:cs typeface="+mj-cs"/>
            </a:endParaRPr>
          </a:p>
          <a:p>
            <a:pPr marL="0" indent="0" algn="ctr">
              <a:buNone/>
            </a:pPr>
            <a:endParaRPr lang="en-US"/>
          </a:p>
        </p:txBody>
      </p:sp>
      <p:sp>
        <p:nvSpPr>
          <p:cNvPr id="11" name="Content Placeholder 10">
            <a:extLst>
              <a:ext uri="{FF2B5EF4-FFF2-40B4-BE49-F238E27FC236}">
                <a16:creationId xmlns:a16="http://schemas.microsoft.com/office/drawing/2014/main" id="{650A7208-5F38-40CE-B427-CA17C26165E2}"/>
              </a:ext>
              <a:ext uri="{C183D7F6-B498-43B3-948B-1728B52AA6E4}">
                <adec:decorative xmlns:adec="http://schemas.microsoft.com/office/drawing/2017/decorative" val="0"/>
              </a:ext>
            </a:extLst>
          </p:cNvPr>
          <p:cNvSpPr>
            <a:spLocks noGrp="1"/>
          </p:cNvSpPr>
          <p:nvPr>
            <p:ph sz="quarter" idx="15"/>
          </p:nvPr>
        </p:nvSpPr>
        <p:spPr>
          <a:xfrm>
            <a:off x="2829939" y="5143461"/>
            <a:ext cx="8703356" cy="614952"/>
          </a:xfrm>
        </p:spPr>
        <p:txBody>
          <a:bodyPr/>
          <a:lstStyle/>
          <a:p>
            <a:pPr marL="0" indent="0">
              <a:buNone/>
            </a:pPr>
            <a:r>
              <a:rPr lang="en-US">
                <a:solidFill>
                  <a:schemeClr val="tx2"/>
                </a:solidFill>
              </a:rPr>
              <a:t>This institution is an equal opportunity provider.</a:t>
            </a:r>
            <a:endParaRPr lang="en-US">
              <a:solidFill>
                <a:schemeClr val="tx2"/>
              </a:solidFill>
              <a:cs typeface="Arial"/>
            </a:endParaRPr>
          </a:p>
          <a:p>
            <a:pPr marL="0" indent="0">
              <a:buNone/>
            </a:pPr>
            <a:endParaRPr lang="en-US"/>
          </a:p>
        </p:txBody>
      </p:sp>
    </p:spTree>
    <p:extLst>
      <p:ext uri="{BB962C8B-B14F-4D97-AF65-F5344CB8AC3E}">
        <p14:creationId xmlns:p14="http://schemas.microsoft.com/office/powerpoint/2010/main" val="30757218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9A019-697E-C532-5102-E4E59D566FA4}"/>
              </a:ext>
            </a:extLst>
          </p:cNvPr>
          <p:cNvSpPr>
            <a:spLocks noGrp="1"/>
          </p:cNvSpPr>
          <p:nvPr>
            <p:ph type="title"/>
          </p:nvPr>
        </p:nvSpPr>
        <p:spPr>
          <a:xfrm>
            <a:off x="2540000" y="290052"/>
            <a:ext cx="9144000" cy="1143000"/>
          </a:xfrm>
        </p:spPr>
        <p:txBody>
          <a:bodyPr/>
          <a:lstStyle/>
          <a:p>
            <a:r>
              <a:rPr lang="en-US" dirty="0"/>
              <a:t>Upcoming Celebrations </a:t>
            </a:r>
          </a:p>
        </p:txBody>
      </p:sp>
      <p:graphicFrame>
        <p:nvGraphicFramePr>
          <p:cNvPr id="7" name="Content Placeholder 6" descr="Upcoming school nutrition program celebrations CA Food Literacy and Farm to School months; CA Crunch, National Farmer's Days and School Lunch Week September through October 2024.">
            <a:extLst>
              <a:ext uri="{FF2B5EF4-FFF2-40B4-BE49-F238E27FC236}">
                <a16:creationId xmlns:a16="http://schemas.microsoft.com/office/drawing/2014/main" id="{BDD38BD9-2C5C-30A0-6467-8DFBA13C13DD}"/>
              </a:ext>
            </a:extLst>
          </p:cNvPr>
          <p:cNvGraphicFramePr>
            <a:graphicFrameLocks noGrp="1"/>
          </p:cNvGraphicFramePr>
          <p:nvPr>
            <p:ph idx="1"/>
            <p:extLst>
              <p:ext uri="{D42A27DB-BD31-4B8C-83A1-F6EECF244321}">
                <p14:modId xmlns:p14="http://schemas.microsoft.com/office/powerpoint/2010/main" val="3609986150"/>
              </p:ext>
            </p:extLst>
          </p:nvPr>
        </p:nvGraphicFramePr>
        <p:xfrm>
          <a:off x="2396226" y="1719097"/>
          <a:ext cx="9429135" cy="3679261"/>
        </p:xfrm>
        <a:graphic>
          <a:graphicData uri="http://schemas.openxmlformats.org/drawingml/2006/table">
            <a:tbl>
              <a:tblPr firstRow="1" bandRow="1">
                <a:tableStyleId>{5C22544A-7EE6-4342-B048-85BDC9FD1C3A}</a:tableStyleId>
              </a:tblPr>
              <a:tblGrid>
                <a:gridCol w="4175276">
                  <a:extLst>
                    <a:ext uri="{9D8B030D-6E8A-4147-A177-3AD203B41FA5}">
                      <a16:colId xmlns:a16="http://schemas.microsoft.com/office/drawing/2014/main" val="3267098964"/>
                    </a:ext>
                  </a:extLst>
                </a:gridCol>
                <a:gridCol w="5253859">
                  <a:extLst>
                    <a:ext uri="{9D8B030D-6E8A-4147-A177-3AD203B41FA5}">
                      <a16:colId xmlns:a16="http://schemas.microsoft.com/office/drawing/2014/main" val="3856155496"/>
                    </a:ext>
                  </a:extLst>
                </a:gridCol>
              </a:tblGrid>
              <a:tr h="691807">
                <a:tc>
                  <a:txBody>
                    <a:bodyPr/>
                    <a:lstStyle/>
                    <a:p>
                      <a:pPr algn="ctr"/>
                      <a:r>
                        <a:rPr lang="en-US" sz="3200" dirty="0"/>
                        <a:t>Dates</a:t>
                      </a:r>
                    </a:p>
                  </a:txBody>
                  <a:tcPr/>
                </a:tc>
                <a:tc>
                  <a:txBody>
                    <a:bodyPr/>
                    <a:lstStyle/>
                    <a:p>
                      <a:pPr algn="ctr"/>
                      <a:r>
                        <a:rPr lang="en-US" sz="3200"/>
                        <a:t>Celebrations</a:t>
                      </a:r>
                    </a:p>
                  </a:txBody>
                  <a:tcPr/>
                </a:tc>
                <a:extLst>
                  <a:ext uri="{0D108BD9-81ED-4DB2-BD59-A6C34878D82A}">
                    <a16:rowId xmlns:a16="http://schemas.microsoft.com/office/drawing/2014/main" val="2594307770"/>
                  </a:ext>
                </a:extLst>
              </a:tr>
              <a:tr h="582460">
                <a:tc>
                  <a:txBody>
                    <a:bodyPr/>
                    <a:lstStyle/>
                    <a:p>
                      <a:r>
                        <a:rPr lang="en-US" sz="2800"/>
                        <a:t>The Month of September</a:t>
                      </a:r>
                    </a:p>
                  </a:txBody>
                  <a:tcPr/>
                </a:tc>
                <a:tc>
                  <a:txBody>
                    <a:bodyPr/>
                    <a:lstStyle/>
                    <a:p>
                      <a:pPr algn="ctr"/>
                      <a:r>
                        <a:rPr lang="en-US" sz="2800"/>
                        <a:t>California Food Literacy Month</a:t>
                      </a:r>
                    </a:p>
                  </a:txBody>
                  <a:tcPr/>
                </a:tc>
                <a:extLst>
                  <a:ext uri="{0D108BD9-81ED-4DB2-BD59-A6C34878D82A}">
                    <a16:rowId xmlns:a16="http://schemas.microsoft.com/office/drawing/2014/main" val="338145453"/>
                  </a:ext>
                </a:extLst>
              </a:tr>
              <a:tr h="573065">
                <a:tc>
                  <a:txBody>
                    <a:bodyPr/>
                    <a:lstStyle/>
                    <a:p>
                      <a:r>
                        <a:rPr lang="en-US" sz="2800"/>
                        <a:t>The Month of October </a:t>
                      </a:r>
                    </a:p>
                  </a:txBody>
                  <a:tcPr/>
                </a:tc>
                <a:tc>
                  <a:txBody>
                    <a:bodyPr/>
                    <a:lstStyle/>
                    <a:p>
                      <a:pPr algn="ctr"/>
                      <a:r>
                        <a:rPr lang="en-US" sz="2800" dirty="0"/>
                        <a:t>National Farm to School Month</a:t>
                      </a:r>
                    </a:p>
                  </a:txBody>
                  <a:tcPr/>
                </a:tc>
                <a:extLst>
                  <a:ext uri="{0D108BD9-81ED-4DB2-BD59-A6C34878D82A}">
                    <a16:rowId xmlns:a16="http://schemas.microsoft.com/office/drawing/2014/main" val="2733476553"/>
                  </a:ext>
                </a:extLst>
              </a:tr>
              <a:tr h="610643">
                <a:tc>
                  <a:txBody>
                    <a:bodyPr/>
                    <a:lstStyle/>
                    <a:p>
                      <a:r>
                        <a:rPr lang="en-US" sz="2800" dirty="0"/>
                        <a:t>October 10, 2024</a:t>
                      </a:r>
                    </a:p>
                  </a:txBody>
                  <a:tcPr/>
                </a:tc>
                <a:tc>
                  <a:txBody>
                    <a:bodyPr/>
                    <a:lstStyle/>
                    <a:p>
                      <a:pPr algn="ctr"/>
                      <a:r>
                        <a:rPr lang="en-US" sz="2800" dirty="0"/>
                        <a:t>California Crunch Day</a:t>
                      </a:r>
                    </a:p>
                  </a:txBody>
                  <a:tcPr/>
                </a:tc>
                <a:extLst>
                  <a:ext uri="{0D108BD9-81ED-4DB2-BD59-A6C34878D82A}">
                    <a16:rowId xmlns:a16="http://schemas.microsoft.com/office/drawing/2014/main" val="2633670532"/>
                  </a:ext>
                </a:extLst>
              </a:tr>
              <a:tr h="591854">
                <a:tc>
                  <a:txBody>
                    <a:bodyPr/>
                    <a:lstStyle/>
                    <a:p>
                      <a:r>
                        <a:rPr lang="en-US" sz="2800"/>
                        <a:t>October 12, 2024 </a:t>
                      </a:r>
                    </a:p>
                  </a:txBody>
                  <a:tcPr/>
                </a:tc>
                <a:tc>
                  <a:txBody>
                    <a:bodyPr/>
                    <a:lstStyle/>
                    <a:p>
                      <a:pPr algn="ctr"/>
                      <a:r>
                        <a:rPr lang="en-US" sz="2800"/>
                        <a:t>National Farmer's Day</a:t>
                      </a:r>
                    </a:p>
                  </a:txBody>
                  <a:tcPr/>
                </a:tc>
                <a:extLst>
                  <a:ext uri="{0D108BD9-81ED-4DB2-BD59-A6C34878D82A}">
                    <a16:rowId xmlns:a16="http://schemas.microsoft.com/office/drawing/2014/main" val="1266793500"/>
                  </a:ext>
                </a:extLst>
              </a:tr>
              <a:tr h="629432">
                <a:tc>
                  <a:txBody>
                    <a:bodyPr/>
                    <a:lstStyle/>
                    <a:p>
                      <a:r>
                        <a:rPr lang="en-US" sz="2800"/>
                        <a:t>October 14-18, 2024</a:t>
                      </a:r>
                    </a:p>
                  </a:txBody>
                  <a:tcPr/>
                </a:tc>
                <a:tc>
                  <a:txBody>
                    <a:bodyPr/>
                    <a:lstStyle/>
                    <a:p>
                      <a:pPr algn="ctr"/>
                      <a:r>
                        <a:rPr lang="en-US" sz="2800" dirty="0"/>
                        <a:t>National School Lunch Week</a:t>
                      </a:r>
                    </a:p>
                  </a:txBody>
                  <a:tcPr/>
                </a:tc>
                <a:extLst>
                  <a:ext uri="{0D108BD9-81ED-4DB2-BD59-A6C34878D82A}">
                    <a16:rowId xmlns:a16="http://schemas.microsoft.com/office/drawing/2014/main" val="3693518519"/>
                  </a:ext>
                </a:extLst>
              </a:tr>
            </a:tbl>
          </a:graphicData>
        </a:graphic>
      </p:graphicFrame>
    </p:spTree>
    <p:extLst>
      <p:ext uri="{BB962C8B-B14F-4D97-AF65-F5344CB8AC3E}">
        <p14:creationId xmlns:p14="http://schemas.microsoft.com/office/powerpoint/2010/main" val="125207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4EACB-C59D-185D-5241-EE295F1F13ED}"/>
              </a:ext>
            </a:extLst>
          </p:cNvPr>
          <p:cNvSpPr>
            <a:spLocks noGrp="1"/>
          </p:cNvSpPr>
          <p:nvPr>
            <p:ph type="title"/>
          </p:nvPr>
        </p:nvSpPr>
        <p:spPr/>
        <p:txBody>
          <a:bodyPr/>
          <a:lstStyle/>
          <a:p>
            <a:r>
              <a:rPr lang="en-US" dirty="0"/>
              <a:t>Turnip the Beet Awards for </a:t>
            </a:r>
            <a:br>
              <a:rPr lang="en-US" dirty="0"/>
            </a:br>
            <a:r>
              <a:rPr lang="en-US" dirty="0"/>
              <a:t>Summer 2024</a:t>
            </a:r>
          </a:p>
        </p:txBody>
      </p:sp>
      <p:pic>
        <p:nvPicPr>
          <p:cNvPr id="6" name="Content Placeholder 5">
            <a:extLst>
              <a:ext uri="{FF2B5EF4-FFF2-40B4-BE49-F238E27FC236}">
                <a16:creationId xmlns:a16="http://schemas.microsoft.com/office/drawing/2014/main" id="{38874C87-7333-A993-371F-487A482267E0}"/>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2131924" y="1796990"/>
            <a:ext cx="3633159" cy="3261144"/>
          </a:xfrm>
        </p:spPr>
      </p:pic>
      <p:sp>
        <p:nvSpPr>
          <p:cNvPr id="5" name="Content Placeholder 4">
            <a:extLst>
              <a:ext uri="{FF2B5EF4-FFF2-40B4-BE49-F238E27FC236}">
                <a16:creationId xmlns:a16="http://schemas.microsoft.com/office/drawing/2014/main" id="{E3FF5925-43BD-2DA0-B527-501DA055D0F0}"/>
              </a:ext>
            </a:extLst>
          </p:cNvPr>
          <p:cNvSpPr>
            <a:spLocks noGrp="1"/>
          </p:cNvSpPr>
          <p:nvPr>
            <p:ph sz="half" idx="2"/>
          </p:nvPr>
        </p:nvSpPr>
        <p:spPr>
          <a:xfrm>
            <a:off x="5603336" y="2182483"/>
            <a:ext cx="6583871" cy="4819289"/>
          </a:xfrm>
        </p:spPr>
        <p:txBody>
          <a:bodyPr/>
          <a:lstStyle/>
          <a:p>
            <a:r>
              <a:rPr lang="en-US" dirty="0">
                <a:cs typeface="Arial"/>
              </a:rPr>
              <a:t>Recognizes summer meal programs serving high quality summer meals</a:t>
            </a:r>
          </a:p>
          <a:p>
            <a:endParaRPr lang="en-US" dirty="0">
              <a:cs typeface="Arial"/>
            </a:endParaRPr>
          </a:p>
          <a:p>
            <a:r>
              <a:rPr lang="en-US" dirty="0">
                <a:cs typeface="Arial"/>
              </a:rPr>
              <a:t>Nominations due to the California Department of Education (CDE) by August 30, 2024</a:t>
            </a:r>
            <a:endParaRPr lang="en-US" dirty="0"/>
          </a:p>
        </p:txBody>
      </p:sp>
    </p:spTree>
    <p:extLst>
      <p:ext uri="{BB962C8B-B14F-4D97-AF65-F5344CB8AC3E}">
        <p14:creationId xmlns:p14="http://schemas.microsoft.com/office/powerpoint/2010/main" val="35593313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9AA0-26D2-984B-47D6-70EDE688B828}"/>
              </a:ext>
            </a:extLst>
          </p:cNvPr>
          <p:cNvSpPr>
            <a:spLocks noGrp="1"/>
          </p:cNvSpPr>
          <p:nvPr>
            <p:ph type="title"/>
          </p:nvPr>
        </p:nvSpPr>
        <p:spPr>
          <a:xfrm>
            <a:off x="2166425" y="196948"/>
            <a:ext cx="10024877" cy="1519367"/>
          </a:xfrm>
        </p:spPr>
        <p:txBody>
          <a:bodyPr/>
          <a:lstStyle/>
          <a:p>
            <a:r>
              <a:rPr lang="en-US" sz="4000" dirty="0">
                <a:ea typeface="+mj-lt"/>
                <a:cs typeface="+mj-lt"/>
              </a:rPr>
              <a:t>California Green Ribbon </a:t>
            </a:r>
            <a:br>
              <a:rPr lang="en-US" sz="4000" dirty="0">
                <a:ea typeface="+mj-lt"/>
                <a:cs typeface="+mj-lt"/>
              </a:rPr>
            </a:br>
            <a:r>
              <a:rPr lang="en-US" sz="4000" dirty="0">
                <a:ea typeface="+mj-lt"/>
                <a:cs typeface="+mj-lt"/>
              </a:rPr>
              <a:t>Schools (CA-GRS)</a:t>
            </a:r>
            <a:br>
              <a:rPr lang="en-US" sz="4000" dirty="0">
                <a:ea typeface="+mj-lt"/>
                <a:cs typeface="+mj-lt"/>
              </a:rPr>
            </a:br>
            <a:r>
              <a:rPr lang="en-US" sz="4000" dirty="0">
                <a:ea typeface="+mj-lt"/>
                <a:cs typeface="+mj-lt"/>
              </a:rPr>
              <a:t>Recognition Program</a:t>
            </a:r>
            <a:endParaRPr lang="en-US" sz="4000" dirty="0"/>
          </a:p>
        </p:txBody>
      </p:sp>
      <p:sp>
        <p:nvSpPr>
          <p:cNvPr id="3" name="Content Placeholder 2">
            <a:extLst>
              <a:ext uri="{FF2B5EF4-FFF2-40B4-BE49-F238E27FC236}">
                <a16:creationId xmlns:a16="http://schemas.microsoft.com/office/drawing/2014/main" id="{D44151B8-BD5A-B8B3-4F97-E3FCCB3EE494}"/>
              </a:ext>
            </a:extLst>
          </p:cNvPr>
          <p:cNvSpPr>
            <a:spLocks noGrp="1"/>
          </p:cNvSpPr>
          <p:nvPr>
            <p:ph sz="half" idx="1"/>
          </p:nvPr>
        </p:nvSpPr>
        <p:spPr>
          <a:xfrm>
            <a:off x="2267525" y="1961481"/>
            <a:ext cx="9923777" cy="4235115"/>
          </a:xfrm>
        </p:spPr>
        <p:txBody>
          <a:bodyPr/>
          <a:lstStyle/>
          <a:p>
            <a:pPr>
              <a:spcBef>
                <a:spcPts val="800"/>
              </a:spcBef>
              <a:spcAft>
                <a:spcPts val="800"/>
              </a:spcAft>
            </a:pPr>
            <a:r>
              <a:rPr lang="en-US" sz="2800" dirty="0">
                <a:cs typeface="Arial"/>
              </a:rPr>
              <a:t>The CA-GRS program honors excellence in whole-school sustainability.</a:t>
            </a:r>
            <a:endParaRPr lang="en-US" dirty="0">
              <a:cs typeface="Arial"/>
            </a:endParaRPr>
          </a:p>
          <a:p>
            <a:pPr>
              <a:spcBef>
                <a:spcPts val="800"/>
              </a:spcBef>
              <a:spcAft>
                <a:spcPts val="800"/>
              </a:spcAft>
            </a:pPr>
            <a:r>
              <a:rPr lang="en-US" sz="2800" dirty="0">
                <a:cs typeface="Arial"/>
              </a:rPr>
              <a:t>Awardees receive CDE recognition and an award plaque.</a:t>
            </a:r>
          </a:p>
          <a:p>
            <a:pPr>
              <a:spcBef>
                <a:spcPts val="800"/>
              </a:spcBef>
              <a:spcAft>
                <a:spcPts val="800"/>
              </a:spcAft>
            </a:pPr>
            <a:r>
              <a:rPr lang="en-US" sz="2800" dirty="0">
                <a:cs typeface="Arial"/>
              </a:rPr>
              <a:t>Applications are due Monday, November 4, 2024.</a:t>
            </a:r>
          </a:p>
          <a:p>
            <a:pPr>
              <a:spcBef>
                <a:spcPts val="800"/>
              </a:spcBef>
              <a:spcAft>
                <a:spcPts val="800"/>
              </a:spcAft>
            </a:pPr>
            <a:r>
              <a:rPr lang="en-US" sz="2800" dirty="0">
                <a:cs typeface="Arial"/>
              </a:rPr>
              <a:t>For CA-GRS information or to request an application visit the CDE CA-GRS web page at </a:t>
            </a:r>
            <a:r>
              <a:rPr lang="en-US" sz="2800" dirty="0">
                <a:solidFill>
                  <a:srgbClr val="0563C1"/>
                </a:solidFill>
                <a:ea typeface="+mn-lt"/>
                <a:cs typeface="+mn-lt"/>
                <a:hlinkClick r:id="rId3" tooltip="California Green Ribbon Schools ">
                  <a:extLst>
                    <a:ext uri="{A12FA001-AC4F-418D-AE19-62706E023703}">
                      <ahyp:hlinkClr xmlns:ahyp="http://schemas.microsoft.com/office/drawing/2018/hyperlinkcolor" val="tx"/>
                    </a:ext>
                  </a:extLst>
                </a:hlinkClick>
              </a:rPr>
              <a:t>https://www.cde.ca.gov/ls/fa/sf/greenribbonprog.asp</a:t>
            </a:r>
            <a:r>
              <a:rPr lang="en-US" sz="2800" dirty="0">
                <a:ea typeface="+mn-lt"/>
                <a:cs typeface="+mn-lt"/>
              </a:rPr>
              <a:t>.</a:t>
            </a:r>
            <a:r>
              <a:rPr lang="en-US" sz="2800" dirty="0">
                <a:solidFill>
                  <a:srgbClr val="0563C1"/>
                </a:solidFill>
                <a:ea typeface="+mn-lt"/>
                <a:cs typeface="+mn-lt"/>
              </a:rPr>
              <a:t> </a:t>
            </a:r>
            <a:endParaRPr lang="en-US" sz="2800" dirty="0">
              <a:solidFill>
                <a:srgbClr val="0563C1"/>
              </a:solidFill>
              <a:cs typeface="Arial"/>
            </a:endParaRPr>
          </a:p>
          <a:p>
            <a:pPr>
              <a:spcBef>
                <a:spcPts val="1400"/>
              </a:spcBef>
              <a:spcAft>
                <a:spcPts val="1200"/>
              </a:spcAft>
            </a:pPr>
            <a:endParaRPr lang="en-US" dirty="0">
              <a:cs typeface="Arial"/>
            </a:endParaRPr>
          </a:p>
        </p:txBody>
      </p:sp>
      <p:pic>
        <p:nvPicPr>
          <p:cNvPr id="7" name="Content Placeholder 6" descr="California Green Ribbon logo">
            <a:extLst>
              <a:ext uri="{FF2B5EF4-FFF2-40B4-BE49-F238E27FC236}">
                <a16:creationId xmlns:a16="http://schemas.microsoft.com/office/drawing/2014/main" id="{F8B8DF28-2E8C-B12F-561A-8D0270A66880}"/>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520673" y="5687940"/>
            <a:ext cx="2670629" cy="781958"/>
          </a:xfrm>
        </p:spPr>
      </p:pic>
    </p:spTree>
    <p:extLst>
      <p:ext uri="{BB962C8B-B14F-4D97-AF65-F5344CB8AC3E}">
        <p14:creationId xmlns:p14="http://schemas.microsoft.com/office/powerpoint/2010/main" val="3184109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1AF98-6458-00C5-5DAC-C702083ECAAC}"/>
              </a:ext>
            </a:extLst>
          </p:cNvPr>
          <p:cNvSpPr>
            <a:spLocks noGrp="1"/>
          </p:cNvSpPr>
          <p:nvPr>
            <p:ph type="title"/>
          </p:nvPr>
        </p:nvSpPr>
        <p:spPr/>
        <p:txBody>
          <a:bodyPr/>
          <a:lstStyle/>
          <a:p>
            <a:r>
              <a:rPr lang="en-US" dirty="0"/>
              <a:t>Healthy School Food Pathway</a:t>
            </a:r>
            <a:br>
              <a:rPr lang="en-US" dirty="0"/>
            </a:br>
            <a:r>
              <a:rPr lang="en-US" dirty="0"/>
              <a:t>Fellowship 2025</a:t>
            </a:r>
          </a:p>
        </p:txBody>
      </p:sp>
      <p:sp>
        <p:nvSpPr>
          <p:cNvPr id="3" name="Content Placeholder 2">
            <a:extLst>
              <a:ext uri="{FF2B5EF4-FFF2-40B4-BE49-F238E27FC236}">
                <a16:creationId xmlns:a16="http://schemas.microsoft.com/office/drawing/2014/main" id="{41DB1457-7ACC-B248-FA13-DE34F348D5C7}"/>
              </a:ext>
            </a:extLst>
          </p:cNvPr>
          <p:cNvSpPr>
            <a:spLocks noGrp="1"/>
          </p:cNvSpPr>
          <p:nvPr>
            <p:ph sz="half" idx="1"/>
          </p:nvPr>
        </p:nvSpPr>
        <p:spPr>
          <a:xfrm>
            <a:off x="2387600" y="2590801"/>
            <a:ext cx="6096000" cy="2972872"/>
          </a:xfrm>
        </p:spPr>
        <p:txBody>
          <a:bodyPr/>
          <a:lstStyle/>
          <a:p>
            <a:pPr marL="0" indent="0" algn="ctr">
              <a:spcBef>
                <a:spcPts val="1200"/>
              </a:spcBef>
              <a:spcAft>
                <a:spcPts val="1200"/>
              </a:spcAft>
              <a:buNone/>
            </a:pPr>
            <a:r>
              <a:rPr lang="en-US" dirty="0"/>
              <a:t>Natalie Vandenburgh</a:t>
            </a:r>
          </a:p>
          <a:p>
            <a:pPr marL="0" indent="0" algn="ctr">
              <a:spcBef>
                <a:spcPts val="1200"/>
              </a:spcBef>
              <a:spcAft>
                <a:spcPts val="1200"/>
              </a:spcAft>
              <a:buNone/>
            </a:pPr>
            <a:r>
              <a:rPr lang="en-US" dirty="0"/>
              <a:t> </a:t>
            </a:r>
            <a:r>
              <a:rPr lang="en-US" dirty="0">
                <a:sym typeface="Palanquin"/>
              </a:rPr>
              <a:t>Senior Coordinator of Fellowship</a:t>
            </a:r>
          </a:p>
          <a:p>
            <a:pPr marL="0" indent="0" algn="ctr">
              <a:spcBef>
                <a:spcPts val="1200"/>
              </a:spcBef>
              <a:spcAft>
                <a:spcPts val="1200"/>
              </a:spcAft>
              <a:buNone/>
            </a:pPr>
            <a:r>
              <a:rPr lang="en-US" dirty="0">
                <a:sym typeface="Palanquin"/>
              </a:rPr>
              <a:t>Chef Ann Foundation</a:t>
            </a:r>
          </a:p>
        </p:txBody>
      </p:sp>
      <p:pic>
        <p:nvPicPr>
          <p:cNvPr id="6" name="Content Placeholder 5" descr="Healthy School Food Pathway logo apple with green border and picture of roadway centered within the apple.">
            <a:extLst>
              <a:ext uri="{FF2B5EF4-FFF2-40B4-BE49-F238E27FC236}">
                <a16:creationId xmlns:a16="http://schemas.microsoft.com/office/drawing/2014/main" id="{6882B699-A468-374A-BF6D-8247DBA376B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83868" y="2607736"/>
            <a:ext cx="2900132" cy="2497665"/>
          </a:xfrm>
          <a:solidFill>
            <a:srgbClr val="007A37"/>
          </a:solidFill>
        </p:spPr>
      </p:pic>
    </p:spTree>
    <p:extLst>
      <p:ext uri="{BB962C8B-B14F-4D97-AF65-F5344CB8AC3E}">
        <p14:creationId xmlns:p14="http://schemas.microsoft.com/office/powerpoint/2010/main" val="1559747519"/>
      </p:ext>
    </p:extLst>
  </p:cSld>
  <p:clrMapOvr>
    <a:masterClrMapping/>
  </p:clrMapOvr>
</p:sld>
</file>

<file path=ppt/theme/theme1.xml><?xml version="1.0" encoding="utf-8"?>
<a:theme xmlns:a="http://schemas.openxmlformats.org/drawingml/2006/main" name="3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4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lank Presentation">
  <a:themeElements>
    <a:clrScheme name="Custom 5">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Blank Presentation">
  <a:themeElements>
    <a:clrScheme name="Custom 2">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FF"/>
      </a:hlink>
      <a:folHlink>
        <a:srgbClr val="FF00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altLang="en-US" sz="1300" b="0" i="0" u="none" strike="noStrike" cap="none" normalizeH="0" baseline="0" smtClean="0">
            <a:ln>
              <a:noFill/>
            </a:ln>
            <a:solidFill>
              <a:srgbClr val="000054"/>
            </a:solidFill>
            <a:effectLst/>
            <a:latin typeface="Arial" panose="020B07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Blank Presentation">
  <a:themeElements>
    <a:clrScheme name="NSD Colors">
      <a:dk1>
        <a:srgbClr val="000000"/>
      </a:dk1>
      <a:lt1>
        <a:srgbClr val="FFFFFF"/>
      </a:lt1>
      <a:dk2>
        <a:srgbClr val="34554C"/>
      </a:dk2>
      <a:lt2>
        <a:srgbClr val="FFFFFF"/>
      </a:lt2>
      <a:accent1>
        <a:srgbClr val="6E9A3B"/>
      </a:accent1>
      <a:accent2>
        <a:srgbClr val="8DB640"/>
      </a:accent2>
      <a:accent3>
        <a:srgbClr val="704C2A"/>
      </a:accent3>
      <a:accent4>
        <a:srgbClr val="B03233"/>
      </a:accent4>
      <a:accent5>
        <a:srgbClr val="D76B2D"/>
      </a:accent5>
      <a:accent6>
        <a:srgbClr val="E98C2D"/>
      </a:accent6>
      <a:hlink>
        <a:srgbClr val="000000"/>
      </a:hlink>
      <a:folHlink>
        <a:srgbClr val="F39267"/>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300" b="0" i="0" u="none" strike="noStrike" cap="none" normalizeH="0" baseline="0" smtClean="0">
            <a:ln>
              <a:noFill/>
            </a:ln>
            <a:solidFill>
              <a:srgbClr val="000054"/>
            </a:solidFill>
            <a:effectLst/>
            <a:latin typeface="Arial"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9D062B5-042C-4FFE-AACB-3EB40ED7E4B6}">
  <we:reference id="wa104178141" version="4.3.3.0" store="en-US" storeType="OMEX"/>
  <we:alternateReferences>
    <we:reference id="WA104178141" version="4.3.3.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2232</Words>
  <Application>Microsoft Office PowerPoint</Application>
  <PresentationFormat>Widescreen</PresentationFormat>
  <Paragraphs>306</Paragraphs>
  <Slides>53</Slides>
  <Notes>30</Notes>
  <HiddenSlides>0</HiddenSlides>
  <MMClips>0</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53</vt:i4>
      </vt:variant>
    </vt:vector>
  </HeadingPairs>
  <TitlesOfParts>
    <vt:vector size="72" baseType="lpstr">
      <vt:lpstr>Aptos</vt:lpstr>
      <vt:lpstr>Aptos Display</vt:lpstr>
      <vt:lpstr>Arial</vt:lpstr>
      <vt:lpstr>ArialMT</vt:lpstr>
      <vt:lpstr>Calibri</vt:lpstr>
      <vt:lpstr>Courier New</vt:lpstr>
      <vt:lpstr>Courier New,monospace</vt:lpstr>
      <vt:lpstr>Palanquin</vt:lpstr>
      <vt:lpstr>Symbol</vt:lpstr>
      <vt:lpstr>Times</vt:lpstr>
      <vt:lpstr>Times New Roman</vt:lpstr>
      <vt:lpstr>3_Blank Presentation</vt:lpstr>
      <vt:lpstr>Custom Design</vt:lpstr>
      <vt:lpstr>4_Blank Presentation</vt:lpstr>
      <vt:lpstr>5_Blank Presentation</vt:lpstr>
      <vt:lpstr>Blank Presentation</vt:lpstr>
      <vt:lpstr>6_Blank Presentation</vt:lpstr>
      <vt:lpstr>7_Blank Presentation</vt:lpstr>
      <vt:lpstr>3_Blank Presentation</vt:lpstr>
      <vt:lpstr>Tuesday @ 2  School Nutrition Town Hall  August 27, 2024</vt:lpstr>
      <vt:lpstr>Town Hall at a Glance</vt:lpstr>
      <vt:lpstr>District Spotlight: Napa Valley Unified School District</vt:lpstr>
      <vt:lpstr>District Spotlight: Mission Preparatory, Inc. Fresh Fruit and Vegetable Program (FFVP) Grantee  </vt:lpstr>
      <vt:lpstr>Mission: Possible! Go Organic!</vt:lpstr>
      <vt:lpstr>Upcoming Celebrations </vt:lpstr>
      <vt:lpstr>Turnip the Beet Awards for  Summer 2024</vt:lpstr>
      <vt:lpstr>California Green Ribbon  Schools (CA-GRS) Recognition Program</vt:lpstr>
      <vt:lpstr>Healthy School Food Pathway Fellowship 2025</vt:lpstr>
      <vt:lpstr>MISSION </vt:lpstr>
      <vt:lpstr>APPROACH </vt:lpstr>
      <vt:lpstr>IMPACT </vt:lpstr>
      <vt:lpstr>Healthy School Food Pathway</vt:lpstr>
      <vt:lpstr>What is the Fellowship?</vt:lpstr>
      <vt:lpstr>Who is the Ideal Fellow?</vt:lpstr>
      <vt:lpstr>Meet the 2023 &amp; 2024 California Fellows</vt:lpstr>
      <vt:lpstr>How does the Fellowship help you grow as a leader?</vt:lpstr>
      <vt:lpstr>When does the Fellowship take place?</vt:lpstr>
      <vt:lpstr>Success Stories (1)</vt:lpstr>
      <vt:lpstr>Success Stories (2)</vt:lpstr>
      <vt:lpstr>Success Stories (3)</vt:lpstr>
      <vt:lpstr>Questions</vt:lpstr>
      <vt:lpstr>Apply for the Chef Ann Foundation Today!</vt:lpstr>
      <vt:lpstr>Federal Updates</vt:lpstr>
      <vt:lpstr>Final Rule Flexibilities: Are you ready? </vt:lpstr>
      <vt:lpstr>State Updates</vt:lpstr>
      <vt:lpstr>Back to School Reminders (1)</vt:lpstr>
      <vt:lpstr>Back to School Reminders (2)</vt:lpstr>
      <vt:lpstr>Back to School Reminders (3)</vt:lpstr>
      <vt:lpstr>Back to School Reminders (4)</vt:lpstr>
      <vt:lpstr>Back to School Reminders (5)</vt:lpstr>
      <vt:lpstr>Food Distribution Program Administrative Fee Suspension for SY 2024–25</vt:lpstr>
      <vt:lpstr>2024 Sun Bucks Update (1)</vt:lpstr>
      <vt:lpstr>2024 Sun Bucks Update (2)</vt:lpstr>
      <vt:lpstr>2024 Sun Bucks Update (3)</vt:lpstr>
      <vt:lpstr>Sun Bucks Customer Service</vt:lpstr>
      <vt:lpstr>Important Operational Dates:  Next 30 to 90 days (1)</vt:lpstr>
      <vt:lpstr>Important Operational Dates:  Next 30 to 90 days (2)</vt:lpstr>
      <vt:lpstr>Funding Updates</vt:lpstr>
      <vt:lpstr>Equipment Assistance Grant: Coronado USD</vt:lpstr>
      <vt:lpstr>Grant Funds Overview (1)</vt:lpstr>
      <vt:lpstr>Grant Funds Overview (2)</vt:lpstr>
      <vt:lpstr>Resources &amp; Other Announcements</vt:lpstr>
      <vt:lpstr>Introduction to School Nutrition Program Administration Training </vt:lpstr>
      <vt:lpstr> Administrative Review Prereview Training</vt:lpstr>
      <vt:lpstr>USDA Virtual Back to School Pep Rally: Celebrating Healthy School Meals</vt:lpstr>
      <vt:lpstr>USDA: Reducing Added Sugars in School Meals Webinar</vt:lpstr>
      <vt:lpstr>USDA: Reducing Added Sugars at Breakfast</vt:lpstr>
      <vt:lpstr>Webinar: Institute of Child Nutrition (ICN) Strategies for Improving Lunch Line Efficiency </vt:lpstr>
      <vt:lpstr>New Resources: Culinary Institute of Child Nutrition (CICN)</vt:lpstr>
      <vt:lpstr>Resources: CICN Back to School Toolbox</vt:lpstr>
      <vt:lpstr>Tuesday @ 2pm Town Hall Schedule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27, 2024, Tuesday at 2 Town Hall Slides - Nutrition (CA Dept of Education)</dc:title>
  <dc:subject>The PowerPoint includes district spotlights and state, and federal school nutrition program updates as presented during the 08/27/24 Town Hall.</dc:subject>
  <dc:creator/>
  <cp:lastModifiedBy/>
  <cp:revision>1</cp:revision>
  <dcterms:created xsi:type="dcterms:W3CDTF">2024-11-09T00:03:55Z</dcterms:created>
  <dcterms:modified xsi:type="dcterms:W3CDTF">2024-11-09T00:05:34Z</dcterms:modified>
</cp:coreProperties>
</file>