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16" r:id="rId2"/>
    <p:sldMasterId id="2147483715" r:id="rId3"/>
    <p:sldMasterId id="2147483674" r:id="rId4"/>
    <p:sldMasterId id="2147483680" r:id="rId5"/>
    <p:sldMasterId id="2147483687" r:id="rId6"/>
    <p:sldMasterId id="2147483694" r:id="rId7"/>
    <p:sldMasterId id="2147483704" r:id="rId8"/>
  </p:sldMasterIdLst>
  <p:notesMasterIdLst>
    <p:notesMasterId r:id="rId44"/>
  </p:notesMasterIdLst>
  <p:handoutMasterIdLst>
    <p:handoutMasterId r:id="rId45"/>
  </p:handoutMasterIdLst>
  <p:sldIdLst>
    <p:sldId id="257" r:id="rId9"/>
    <p:sldId id="1145" r:id="rId10"/>
    <p:sldId id="1926" r:id="rId11"/>
    <p:sldId id="1870" r:id="rId12"/>
    <p:sldId id="1851" r:id="rId13"/>
    <p:sldId id="1947" r:id="rId14"/>
    <p:sldId id="1941" r:id="rId15"/>
    <p:sldId id="1927" r:id="rId16"/>
    <p:sldId id="1930" r:id="rId17"/>
    <p:sldId id="1950" r:id="rId18"/>
    <p:sldId id="1663" r:id="rId19"/>
    <p:sldId id="1933" r:id="rId20"/>
    <p:sldId id="1934" r:id="rId21"/>
    <p:sldId id="1948" r:id="rId22"/>
    <p:sldId id="1929" r:id="rId23"/>
    <p:sldId id="1924" r:id="rId24"/>
    <p:sldId id="1938" r:id="rId25"/>
    <p:sldId id="1944" r:id="rId26"/>
    <p:sldId id="1937" r:id="rId27"/>
    <p:sldId id="1939" r:id="rId28"/>
    <p:sldId id="1940" r:id="rId29"/>
    <p:sldId id="1949" r:id="rId30"/>
    <p:sldId id="1852" r:id="rId31"/>
    <p:sldId id="1942" r:id="rId32"/>
    <p:sldId id="1900" r:id="rId33"/>
    <p:sldId id="1935" r:id="rId34"/>
    <p:sldId id="1931" r:id="rId35"/>
    <p:sldId id="1684" r:id="rId36"/>
    <p:sldId id="1774" r:id="rId37"/>
    <p:sldId id="1918" r:id="rId38"/>
    <p:sldId id="1936" r:id="rId39"/>
    <p:sldId id="1912" r:id="rId40"/>
    <p:sldId id="1913" r:id="rId41"/>
    <p:sldId id="1565" r:id="rId42"/>
    <p:sldId id="1394"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esday @ 2 School Nutrition Town Hall May 28, 2024" id="{9EA65418-AAFF-4647-A7C2-939110350CB9}">
          <p14:sldIdLst>
            <p14:sldId id="257"/>
            <p14:sldId id="1145"/>
            <p14:sldId id="1926"/>
            <p14:sldId id="1870"/>
            <p14:sldId id="1851"/>
            <p14:sldId id="1947"/>
            <p14:sldId id="1941"/>
            <p14:sldId id="1927"/>
            <p14:sldId id="1930"/>
            <p14:sldId id="1950"/>
            <p14:sldId id="1663"/>
            <p14:sldId id="1933"/>
            <p14:sldId id="1934"/>
            <p14:sldId id="1948"/>
            <p14:sldId id="1929"/>
            <p14:sldId id="1924"/>
            <p14:sldId id="1938"/>
            <p14:sldId id="1944"/>
            <p14:sldId id="1937"/>
            <p14:sldId id="1939"/>
            <p14:sldId id="1940"/>
            <p14:sldId id="1949"/>
            <p14:sldId id="1852"/>
            <p14:sldId id="1942"/>
            <p14:sldId id="1900"/>
            <p14:sldId id="1935"/>
            <p14:sldId id="1931"/>
            <p14:sldId id="1684"/>
            <p14:sldId id="1774"/>
            <p14:sldId id="1918"/>
            <p14:sldId id="1936"/>
            <p14:sldId id="1912"/>
            <p14:sldId id="1913"/>
            <p14:sldId id="1565"/>
            <p14:sldId id="139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0" name="Author" initials="A" lastIdx="0" clrIdx="1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0000FF"/>
    <a:srgbClr val="000000"/>
    <a:srgbClr val="F1C10F"/>
    <a:srgbClr val="3399FF"/>
    <a:srgbClr val="87A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467" autoAdjust="0"/>
  </p:normalViewPr>
  <p:slideViewPr>
    <p:cSldViewPr snapToGrid="0">
      <p:cViewPr varScale="1">
        <p:scale>
          <a:sx n="93" d="100"/>
          <a:sy n="93" d="100"/>
        </p:scale>
        <p:origin x="91" y="35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29187" cy="1227380"/>
          </a:xfrm>
          <a:prstGeom prst="rect">
            <a:avLst/>
          </a:prstGeom>
        </p:spPr>
        <p:txBody>
          <a:bodyPr vert="horz" lIns="147365" tIns="73682" rIns="147365" bIns="73682" rtlCol="0"/>
          <a:lstStyle>
            <a:lvl1pPr algn="l">
              <a:defRPr sz="1900"/>
            </a:lvl1pPr>
          </a:lstStyle>
          <a:p>
            <a:endParaRPr lang="en-US" dirty="0"/>
          </a:p>
        </p:txBody>
      </p:sp>
      <p:sp>
        <p:nvSpPr>
          <p:cNvPr id="3" name="Date Placeholder 2"/>
          <p:cNvSpPr>
            <a:spLocks noGrp="1"/>
          </p:cNvSpPr>
          <p:nvPr>
            <p:ph type="dt" sz="quarter" idx="1"/>
          </p:nvPr>
        </p:nvSpPr>
        <p:spPr>
          <a:xfrm>
            <a:off x="4219788" y="0"/>
            <a:ext cx="3229187" cy="1227380"/>
          </a:xfrm>
          <a:prstGeom prst="rect">
            <a:avLst/>
          </a:prstGeom>
        </p:spPr>
        <p:txBody>
          <a:bodyPr vert="horz" lIns="147365" tIns="73682" rIns="147365" bIns="73682" rtlCol="0"/>
          <a:lstStyle>
            <a:lvl1pPr algn="r">
              <a:defRPr sz="1900"/>
            </a:lvl1pPr>
          </a:lstStyle>
          <a:p>
            <a:fld id="{AC6494FB-3489-468D-A451-38C7FB0BB2D7}" type="datetimeFigureOut">
              <a:rPr lang="en-US" smtClean="0"/>
              <a:t>8/6/2024</a:t>
            </a:fld>
            <a:endParaRPr lang="en-US" dirty="0"/>
          </a:p>
        </p:txBody>
      </p:sp>
      <p:sp>
        <p:nvSpPr>
          <p:cNvPr id="4" name="Footer Placeholder 3"/>
          <p:cNvSpPr>
            <a:spLocks noGrp="1"/>
          </p:cNvSpPr>
          <p:nvPr>
            <p:ph type="ftr" sz="quarter" idx="2"/>
          </p:nvPr>
        </p:nvSpPr>
        <p:spPr>
          <a:xfrm>
            <a:off x="0" y="23269927"/>
            <a:ext cx="3229187" cy="1227377"/>
          </a:xfrm>
          <a:prstGeom prst="rect">
            <a:avLst/>
          </a:prstGeom>
        </p:spPr>
        <p:txBody>
          <a:bodyPr vert="horz" lIns="147365" tIns="73682" rIns="147365" bIns="73682" rtlCol="0" anchor="b"/>
          <a:lstStyle>
            <a:lvl1pPr algn="l">
              <a:defRPr sz="1900"/>
            </a:lvl1pPr>
          </a:lstStyle>
          <a:p>
            <a:endParaRPr lang="en-US" dirty="0"/>
          </a:p>
        </p:txBody>
      </p:sp>
      <p:sp>
        <p:nvSpPr>
          <p:cNvPr id="5" name="Slide Number Placeholder 4"/>
          <p:cNvSpPr>
            <a:spLocks noGrp="1"/>
          </p:cNvSpPr>
          <p:nvPr>
            <p:ph type="sldNum" sz="quarter" idx="3"/>
          </p:nvPr>
        </p:nvSpPr>
        <p:spPr>
          <a:xfrm>
            <a:off x="4219788" y="23269927"/>
            <a:ext cx="3229187" cy="1227377"/>
          </a:xfrm>
          <a:prstGeom prst="rect">
            <a:avLst/>
          </a:prstGeom>
        </p:spPr>
        <p:txBody>
          <a:bodyPr vert="horz" lIns="147365" tIns="73682" rIns="147365" bIns="73682" rtlCol="0" anchor="b"/>
          <a:lstStyle>
            <a:lvl1pPr algn="r">
              <a:defRPr sz="1900"/>
            </a:lvl1pPr>
          </a:lstStyle>
          <a:p>
            <a:fld id="{963748F4-3E24-4BA1-83AB-0D46558EED30}" type="slidenum">
              <a:rPr lang="en-US" smtClean="0"/>
              <a:t>‹#›</a:t>
            </a:fld>
            <a:endParaRPr lang="en-US" dirty="0"/>
          </a:p>
        </p:txBody>
      </p:sp>
    </p:spTree>
    <p:extLst>
      <p:ext uri="{BB962C8B-B14F-4D97-AF65-F5344CB8AC3E}">
        <p14:creationId xmlns:p14="http://schemas.microsoft.com/office/powerpoint/2010/main" val="1242748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79550" y="220663"/>
            <a:ext cx="4356100" cy="2451100"/>
          </a:xfrm>
          <a:prstGeom prst="rect">
            <a:avLst/>
          </a:prstGeom>
          <a:noFill/>
          <a:ln w="12700">
            <a:solidFill>
              <a:prstClr val="black"/>
            </a:solidFill>
          </a:ln>
        </p:spPr>
        <p:txBody>
          <a:bodyPr vert="horz" lIns="149811" tIns="74906" rIns="149811" bIns="74906" rtlCol="0" anchor="ctr"/>
          <a:lstStyle/>
          <a:p>
            <a:endParaRPr lang="en-US" dirty="0"/>
          </a:p>
        </p:txBody>
      </p:sp>
      <p:sp>
        <p:nvSpPr>
          <p:cNvPr id="5" name="Notes Placeholder 4"/>
          <p:cNvSpPr>
            <a:spLocks noGrp="1"/>
          </p:cNvSpPr>
          <p:nvPr>
            <p:ph type="body" sz="quarter" idx="3"/>
          </p:nvPr>
        </p:nvSpPr>
        <p:spPr>
          <a:xfrm>
            <a:off x="450022" y="2796466"/>
            <a:ext cx="6415160" cy="6137544"/>
          </a:xfrm>
          <a:prstGeom prst="rect">
            <a:avLst/>
          </a:prstGeom>
        </p:spPr>
        <p:txBody>
          <a:bodyPr vert="horz" lIns="149811" tIns="74906" rIns="149811" bIns="749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617268" y="9060550"/>
            <a:ext cx="2247912" cy="452617"/>
          </a:xfrm>
          <a:prstGeom prst="rect">
            <a:avLst/>
          </a:prstGeom>
        </p:spPr>
        <p:txBody>
          <a:bodyPr vert="horz" lIns="149811" tIns="74906" rIns="149811" bIns="74906" rtlCol="0" anchor="b"/>
          <a:lstStyle>
            <a:lvl1pPr algn="r">
              <a:defRPr sz="1900"/>
            </a:lvl1pPr>
          </a:lstStyle>
          <a:p>
            <a:fld id="{942787AA-9CC9-4BDC-9D76-FFA9D61A5303}" type="slidenum">
              <a:rPr lang="en-US" smtClean="0"/>
              <a:t>‹#›</a:t>
            </a:fld>
            <a:endParaRPr lang="en-US" dirty="0"/>
          </a:p>
        </p:txBody>
      </p:sp>
    </p:spTree>
    <p:extLst>
      <p:ext uri="{BB962C8B-B14F-4D97-AF65-F5344CB8AC3E}">
        <p14:creationId xmlns:p14="http://schemas.microsoft.com/office/powerpoint/2010/main" val="345359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dirty="0">
              <a:effectLst/>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7552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11</a:t>
            </a:fld>
            <a:endParaRPr lang="en-US" dirty="0"/>
          </a:p>
        </p:txBody>
      </p:sp>
    </p:spTree>
    <p:extLst>
      <p:ext uri="{BB962C8B-B14F-4D97-AF65-F5344CB8AC3E}">
        <p14:creationId xmlns:p14="http://schemas.microsoft.com/office/powerpoint/2010/main" val="39475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12</a:t>
            </a:fld>
            <a:endParaRPr lang="en-US" dirty="0"/>
          </a:p>
        </p:txBody>
      </p:sp>
    </p:spTree>
    <p:extLst>
      <p:ext uri="{BB962C8B-B14F-4D97-AF65-F5344CB8AC3E}">
        <p14:creationId xmlns:p14="http://schemas.microsoft.com/office/powerpoint/2010/main" val="3104026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13</a:t>
            </a:fld>
            <a:endParaRPr lang="en-US" dirty="0"/>
          </a:p>
        </p:txBody>
      </p:sp>
    </p:spTree>
    <p:extLst>
      <p:ext uri="{BB962C8B-B14F-4D97-AF65-F5344CB8AC3E}">
        <p14:creationId xmlns:p14="http://schemas.microsoft.com/office/powerpoint/2010/main" val="363200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14</a:t>
            </a:fld>
            <a:endParaRPr lang="en-US" dirty="0"/>
          </a:p>
        </p:txBody>
      </p:sp>
    </p:spTree>
    <p:extLst>
      <p:ext uri="{BB962C8B-B14F-4D97-AF65-F5344CB8AC3E}">
        <p14:creationId xmlns:p14="http://schemas.microsoft.com/office/powerpoint/2010/main" val="3881799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16</a:t>
            </a:fld>
            <a:endParaRPr lang="en-US" dirty="0"/>
          </a:p>
        </p:txBody>
      </p:sp>
    </p:spTree>
    <p:extLst>
      <p:ext uri="{BB962C8B-B14F-4D97-AF65-F5344CB8AC3E}">
        <p14:creationId xmlns:p14="http://schemas.microsoft.com/office/powerpoint/2010/main" val="3120315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17</a:t>
            </a:fld>
            <a:endParaRPr lang="en-US" dirty="0"/>
          </a:p>
        </p:txBody>
      </p:sp>
    </p:spTree>
    <p:extLst>
      <p:ext uri="{BB962C8B-B14F-4D97-AF65-F5344CB8AC3E}">
        <p14:creationId xmlns:p14="http://schemas.microsoft.com/office/powerpoint/2010/main" val="748990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18</a:t>
            </a:fld>
            <a:endParaRPr lang="en-US" dirty="0"/>
          </a:p>
        </p:txBody>
      </p:sp>
    </p:spTree>
    <p:extLst>
      <p:ext uri="{BB962C8B-B14F-4D97-AF65-F5344CB8AC3E}">
        <p14:creationId xmlns:p14="http://schemas.microsoft.com/office/powerpoint/2010/main" val="1797022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19</a:t>
            </a:fld>
            <a:endParaRPr lang="en-US" dirty="0"/>
          </a:p>
        </p:txBody>
      </p:sp>
    </p:spTree>
    <p:extLst>
      <p:ext uri="{BB962C8B-B14F-4D97-AF65-F5344CB8AC3E}">
        <p14:creationId xmlns:p14="http://schemas.microsoft.com/office/powerpoint/2010/main" val="2918356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20</a:t>
            </a:fld>
            <a:endParaRPr lang="en-US" dirty="0"/>
          </a:p>
        </p:txBody>
      </p:sp>
    </p:spTree>
    <p:extLst>
      <p:ext uri="{BB962C8B-B14F-4D97-AF65-F5344CB8AC3E}">
        <p14:creationId xmlns:p14="http://schemas.microsoft.com/office/powerpoint/2010/main" val="708069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21</a:t>
            </a:fld>
            <a:endParaRPr lang="en-US" dirty="0"/>
          </a:p>
        </p:txBody>
      </p:sp>
    </p:spTree>
    <p:extLst>
      <p:ext uri="{BB962C8B-B14F-4D97-AF65-F5344CB8AC3E}">
        <p14:creationId xmlns:p14="http://schemas.microsoft.com/office/powerpoint/2010/main" val="140793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2</a:t>
            </a:fld>
            <a:endParaRPr lang="en-US" dirty="0"/>
          </a:p>
        </p:txBody>
      </p:sp>
    </p:spTree>
    <p:extLst>
      <p:ext uri="{BB962C8B-B14F-4D97-AF65-F5344CB8AC3E}">
        <p14:creationId xmlns:p14="http://schemas.microsoft.com/office/powerpoint/2010/main" val="60992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22</a:t>
            </a:fld>
            <a:endParaRPr lang="en-US" dirty="0"/>
          </a:p>
        </p:txBody>
      </p:sp>
    </p:spTree>
    <p:extLst>
      <p:ext uri="{BB962C8B-B14F-4D97-AF65-F5344CB8AC3E}">
        <p14:creationId xmlns:p14="http://schemas.microsoft.com/office/powerpoint/2010/main" val="4183207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ArialMT"/>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23</a:t>
            </a:fld>
            <a:endParaRPr lang="en-US" dirty="0"/>
          </a:p>
        </p:txBody>
      </p:sp>
    </p:spTree>
    <p:extLst>
      <p:ext uri="{BB962C8B-B14F-4D97-AF65-F5344CB8AC3E}">
        <p14:creationId xmlns:p14="http://schemas.microsoft.com/office/powerpoint/2010/main" val="3425822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ArialMT"/>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24</a:t>
            </a:fld>
            <a:endParaRPr lang="en-US" dirty="0"/>
          </a:p>
        </p:txBody>
      </p:sp>
    </p:spTree>
    <p:extLst>
      <p:ext uri="{BB962C8B-B14F-4D97-AF65-F5344CB8AC3E}">
        <p14:creationId xmlns:p14="http://schemas.microsoft.com/office/powerpoint/2010/main" val="3357353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ArialMT"/>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25</a:t>
            </a:fld>
            <a:endParaRPr lang="en-US" dirty="0"/>
          </a:p>
        </p:txBody>
      </p:sp>
    </p:spTree>
    <p:extLst>
      <p:ext uri="{BB962C8B-B14F-4D97-AF65-F5344CB8AC3E}">
        <p14:creationId xmlns:p14="http://schemas.microsoft.com/office/powerpoint/2010/main" val="1527015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Arial"/>
              <a:cs typeface="Arial"/>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26</a:t>
            </a:fld>
            <a:endParaRPr lang="en-US" dirty="0"/>
          </a:p>
        </p:txBody>
      </p:sp>
    </p:spTree>
    <p:extLst>
      <p:ext uri="{BB962C8B-B14F-4D97-AF65-F5344CB8AC3E}">
        <p14:creationId xmlns:p14="http://schemas.microsoft.com/office/powerpoint/2010/main" val="2418103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27</a:t>
            </a:fld>
            <a:endParaRPr lang="en-US" dirty="0"/>
          </a:p>
        </p:txBody>
      </p:sp>
    </p:spTree>
    <p:extLst>
      <p:ext uri="{BB962C8B-B14F-4D97-AF65-F5344CB8AC3E}">
        <p14:creationId xmlns:p14="http://schemas.microsoft.com/office/powerpoint/2010/main" val="4165716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28</a:t>
            </a:fld>
            <a:endParaRPr lang="en-US" dirty="0"/>
          </a:p>
        </p:txBody>
      </p:sp>
    </p:spTree>
    <p:extLst>
      <p:ext uri="{BB962C8B-B14F-4D97-AF65-F5344CB8AC3E}">
        <p14:creationId xmlns:p14="http://schemas.microsoft.com/office/powerpoint/2010/main" val="1629234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29</a:t>
            </a:fld>
            <a:endParaRPr lang="en-US" dirty="0"/>
          </a:p>
        </p:txBody>
      </p:sp>
    </p:spTree>
    <p:extLst>
      <p:ext uri="{BB962C8B-B14F-4D97-AF65-F5344CB8AC3E}">
        <p14:creationId xmlns:p14="http://schemas.microsoft.com/office/powerpoint/2010/main" val="2256476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a:cs typeface="Arial"/>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31</a:t>
            </a:fld>
            <a:endParaRPr lang="en-US" dirty="0"/>
          </a:p>
        </p:txBody>
      </p:sp>
    </p:spTree>
    <p:extLst>
      <p:ext uri="{BB962C8B-B14F-4D97-AF65-F5344CB8AC3E}">
        <p14:creationId xmlns:p14="http://schemas.microsoft.com/office/powerpoint/2010/main" val="1651556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32</a:t>
            </a:fld>
            <a:endParaRPr lang="en-US" dirty="0"/>
          </a:p>
        </p:txBody>
      </p:sp>
    </p:spTree>
    <p:extLst>
      <p:ext uri="{BB962C8B-B14F-4D97-AF65-F5344CB8AC3E}">
        <p14:creationId xmlns:p14="http://schemas.microsoft.com/office/powerpoint/2010/main" val="132588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a:t>
            </a:fld>
            <a:endParaRPr lang="en-US" dirty="0"/>
          </a:p>
        </p:txBody>
      </p:sp>
    </p:spTree>
    <p:extLst>
      <p:ext uri="{BB962C8B-B14F-4D97-AF65-F5344CB8AC3E}">
        <p14:creationId xmlns:p14="http://schemas.microsoft.com/office/powerpoint/2010/main" val="3788068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marL="276225" indent="-276225">
              <a:buFont typeface="Arial,Sans-Serif"/>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33</a:t>
            </a:fld>
            <a:endParaRPr lang="en-US" dirty="0"/>
          </a:p>
        </p:txBody>
      </p:sp>
    </p:spTree>
    <p:extLst>
      <p:ext uri="{BB962C8B-B14F-4D97-AF65-F5344CB8AC3E}">
        <p14:creationId xmlns:p14="http://schemas.microsoft.com/office/powerpoint/2010/main" val="1750834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a:tabLst>
                <a:tab pos="736824" algn="l"/>
              </a:tabLst>
            </a:pPr>
            <a:endParaRPr lang="en" b="1">
              <a:cs typeface="Calibri"/>
            </a:endParaRPr>
          </a:p>
          <a:p>
            <a:pPr marL="276309" indent="-276309">
              <a:buFont typeface="Symbol"/>
              <a:buChar char="•"/>
              <a:tabLst>
                <a:tab pos="736824" algn="l"/>
              </a:tabLst>
            </a:pPr>
            <a:endParaRPr lang="en">
              <a:ea typeface="Calibri"/>
              <a:cs typeface="Calibri"/>
            </a:endParaRPr>
          </a:p>
          <a:p>
            <a:pPr>
              <a:tabLst>
                <a:tab pos="736824" algn="l"/>
              </a:tabLst>
            </a:pPr>
            <a:endParaRPr lang="en-US" dirty="0">
              <a:effectLs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34</a:t>
            </a:fld>
            <a:endParaRPr lang="en-US" dirty="0"/>
          </a:p>
        </p:txBody>
      </p:sp>
    </p:spTree>
    <p:extLst>
      <p:ext uri="{BB962C8B-B14F-4D97-AF65-F5344CB8AC3E}">
        <p14:creationId xmlns:p14="http://schemas.microsoft.com/office/powerpoint/2010/main" val="987962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t>35</a:t>
            </a:fld>
            <a:endParaRPr lang="en-US" dirty="0"/>
          </a:p>
        </p:txBody>
      </p:sp>
    </p:spTree>
    <p:extLst>
      <p:ext uri="{BB962C8B-B14F-4D97-AF65-F5344CB8AC3E}">
        <p14:creationId xmlns:p14="http://schemas.microsoft.com/office/powerpoint/2010/main" val="929287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dirty="0">
              <a:highlight>
                <a:srgbClr val="FFFFFF"/>
              </a:highlight>
              <a:latin typeface="Open Sans"/>
              <a:ea typeface="Open Sans"/>
              <a:cs typeface="Open Sans"/>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a:t>
            </a:fld>
            <a:endParaRPr lang="en-US" dirty="0"/>
          </a:p>
        </p:txBody>
      </p:sp>
    </p:spTree>
    <p:extLst>
      <p:ext uri="{BB962C8B-B14F-4D97-AF65-F5344CB8AC3E}">
        <p14:creationId xmlns:p14="http://schemas.microsoft.com/office/powerpoint/2010/main" val="153149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800" dirty="0">
              <a:latin typeface="Aptos"/>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5</a:t>
            </a:fld>
            <a:endParaRPr lang="en-US" dirty="0"/>
          </a:p>
        </p:txBody>
      </p:sp>
    </p:spTree>
    <p:extLst>
      <p:ext uri="{BB962C8B-B14F-4D97-AF65-F5344CB8AC3E}">
        <p14:creationId xmlns:p14="http://schemas.microsoft.com/office/powerpoint/2010/main" val="2443869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6</a:t>
            </a:fld>
            <a:endParaRPr lang="en-US" dirty="0"/>
          </a:p>
        </p:txBody>
      </p:sp>
    </p:spTree>
    <p:extLst>
      <p:ext uri="{BB962C8B-B14F-4D97-AF65-F5344CB8AC3E}">
        <p14:creationId xmlns:p14="http://schemas.microsoft.com/office/powerpoint/2010/main" val="3233318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7</a:t>
            </a:fld>
            <a:endParaRPr lang="en-US" dirty="0"/>
          </a:p>
        </p:txBody>
      </p:sp>
    </p:spTree>
    <p:extLst>
      <p:ext uri="{BB962C8B-B14F-4D97-AF65-F5344CB8AC3E}">
        <p14:creationId xmlns:p14="http://schemas.microsoft.com/office/powerpoint/2010/main" val="4174511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8</a:t>
            </a:fld>
            <a:endParaRPr lang="en-US" dirty="0"/>
          </a:p>
        </p:txBody>
      </p:sp>
    </p:spTree>
    <p:extLst>
      <p:ext uri="{BB962C8B-B14F-4D97-AF65-F5344CB8AC3E}">
        <p14:creationId xmlns:p14="http://schemas.microsoft.com/office/powerpoint/2010/main" val="2129457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9</a:t>
            </a:fld>
            <a:endParaRPr lang="en-US" dirty="0"/>
          </a:p>
        </p:txBody>
      </p:sp>
    </p:spTree>
    <p:extLst>
      <p:ext uri="{BB962C8B-B14F-4D97-AF65-F5344CB8AC3E}">
        <p14:creationId xmlns:p14="http://schemas.microsoft.com/office/powerpoint/2010/main" val="216855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dirty="0">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dirty="0">
                <a:solidFill>
                  <a:srgbClr val="000000"/>
                </a:solidFill>
                <a:latin typeface="Arial" panose="020B0604020202020204" pitchFamily="34" charset="0"/>
              </a:rPr>
              <a:t>CALIFORNIA DEPARTMENT OF EDUCATION</a:t>
            </a:r>
            <a:br>
              <a:rPr lang="en-US" altLang="en-US" sz="1100" b="1" dirty="0">
                <a:solidFill>
                  <a:srgbClr val="000000"/>
                </a:solidFill>
                <a:latin typeface="Arial" panose="020B0604020202020204" pitchFamily="34" charset="0"/>
              </a:rPr>
            </a:br>
            <a:r>
              <a:rPr lang="en-US" altLang="en-US" sz="1100" dirty="0">
                <a:solidFill>
                  <a:srgbClr val="000000"/>
                </a:solidFill>
                <a:latin typeface="Arial" panose="020B0604020202020204" pitchFamily="34" charset="0"/>
              </a:rPr>
              <a:t>Tony Thurmond, State Superintendent of Public Instruction</a:t>
            </a:r>
            <a:endParaRPr lang="en-US" altLang="en-US" sz="1200" b="1" dirty="0">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8/6/2024</a:t>
            </a:fld>
            <a:endParaRPr lang="en-US" dirty="0">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42671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dirty="0"/>
          </a:p>
        </p:txBody>
      </p:sp>
    </p:spTree>
    <p:extLst>
      <p:ext uri="{BB962C8B-B14F-4D97-AF65-F5344CB8AC3E}">
        <p14:creationId xmlns:p14="http://schemas.microsoft.com/office/powerpoint/2010/main" val="4257440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3D58C-FF5B-4F23-1F79-CD190CCC9F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86BDB-6FA8-156F-BFF0-5B0B34B800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36071-E619-0A2B-4247-B90CC47E6CA0}"/>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5" name="Footer Placeholder 4">
            <a:extLst>
              <a:ext uri="{FF2B5EF4-FFF2-40B4-BE49-F238E27FC236}">
                <a16:creationId xmlns:a16="http://schemas.microsoft.com/office/drawing/2014/main" id="{F597AE0A-9ED0-9D61-02BE-3A9137457B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DF439A-28B4-A158-0F03-A209F5C612D5}"/>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24044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E2C-DE0A-593F-9060-041F9D021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EB81D-DDAC-F2B8-33F1-0E21BE7E4F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79860-F49C-4669-0F29-1DC92BB73060}"/>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5" name="Footer Placeholder 4">
            <a:extLst>
              <a:ext uri="{FF2B5EF4-FFF2-40B4-BE49-F238E27FC236}">
                <a16:creationId xmlns:a16="http://schemas.microsoft.com/office/drawing/2014/main" id="{923375BF-E8A1-3DCE-596B-3491E7AE9F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9D00B-3C04-41ED-EE2E-E807B22D9986}"/>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219739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FD9C-F040-1C86-8DE6-9572C61BE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27BA04-3D47-6504-EC15-6D189EFA70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499CBF-727E-C20D-9255-33E28E269A47}"/>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5" name="Footer Placeholder 4">
            <a:extLst>
              <a:ext uri="{FF2B5EF4-FFF2-40B4-BE49-F238E27FC236}">
                <a16:creationId xmlns:a16="http://schemas.microsoft.com/office/drawing/2014/main" id="{D58194F8-09DB-B2EB-E2D7-4EEB2F647B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921254-9386-A11C-4CE6-EE978C7024F4}"/>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2335115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9D44-9AB9-2B97-3882-298A8964BE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548AD-42BA-B46D-4BE3-A434FAD923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FDBFA3-2E1E-5C71-36DE-D00F3D93AA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D90A48-1A17-77C6-524A-9B7A6BA47950}"/>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6" name="Footer Placeholder 5">
            <a:extLst>
              <a:ext uri="{FF2B5EF4-FFF2-40B4-BE49-F238E27FC236}">
                <a16:creationId xmlns:a16="http://schemas.microsoft.com/office/drawing/2014/main" id="{3BD770B7-1CFA-67C1-5831-18954327E2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4121E6-9A0E-498F-1472-5326A8587A0E}"/>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280345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6196-E428-A72B-EB6B-EF3F3705CA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49B0A-7E30-0DAA-9654-D59E65D93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AB184-304D-EC2C-5C1E-DEA2FF6F0C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D5815-6F41-C6CD-F771-2C8F8C88E9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8D23EC-2C00-8F49-53C8-76673A524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E70714-7630-57F0-898D-722002264804}"/>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8" name="Footer Placeholder 7">
            <a:extLst>
              <a:ext uri="{FF2B5EF4-FFF2-40B4-BE49-F238E27FC236}">
                <a16:creationId xmlns:a16="http://schemas.microsoft.com/office/drawing/2014/main" id="{D3F9E49C-288E-1A1E-9582-297DC765420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D9C694F-FFB2-4F5E-A305-705F58C88192}"/>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2697619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FDAA-0D43-0DAB-5B84-D83DB486CE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F479A-7D85-9D80-1DD9-FA9CB37ECA51}"/>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4" name="Footer Placeholder 3">
            <a:extLst>
              <a:ext uri="{FF2B5EF4-FFF2-40B4-BE49-F238E27FC236}">
                <a16:creationId xmlns:a16="http://schemas.microsoft.com/office/drawing/2014/main" id="{9482DE44-4D35-2491-8D53-7515F4CC91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DB7C673-29C9-5FCC-C373-6A4258736FEA}"/>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3224451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EB1ED-956F-7B7F-570F-60859FB135B6}"/>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3" name="Footer Placeholder 2">
            <a:extLst>
              <a:ext uri="{FF2B5EF4-FFF2-40B4-BE49-F238E27FC236}">
                <a16:creationId xmlns:a16="http://schemas.microsoft.com/office/drawing/2014/main" id="{39CAC918-3263-DF6C-77AA-ECF57BE4DB0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9604C2-8C98-3448-92BF-C3FB4AC37092}"/>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19696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dirty="0"/>
          </a:p>
        </p:txBody>
      </p:sp>
    </p:spTree>
    <p:extLst>
      <p:ext uri="{BB962C8B-B14F-4D97-AF65-F5344CB8AC3E}">
        <p14:creationId xmlns:p14="http://schemas.microsoft.com/office/powerpoint/2010/main" val="733540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341E-C68E-611B-123A-F2DF78114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846F6F-4726-93F5-318E-5FE184847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D6E283-CB0D-4E57-F42E-E43684BA9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F54F9-0181-7483-ECCC-223E4D6D9C99}"/>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6" name="Footer Placeholder 5">
            <a:extLst>
              <a:ext uri="{FF2B5EF4-FFF2-40B4-BE49-F238E27FC236}">
                <a16:creationId xmlns:a16="http://schemas.microsoft.com/office/drawing/2014/main" id="{EA931D5A-491F-4E91-E5B4-152A8630FB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AFB6BD-A193-92CB-4454-F319D395B9DF}"/>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283815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91B4-2F2A-F0AD-C3BA-0F867D2DA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09513B-9A84-F7BB-B05A-9E0EA8E6F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3D7DFC8-D9A2-D30D-18F2-0B119BF4B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7EFB2-F38D-B151-FE32-7FAF5F22C531}"/>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6" name="Footer Placeholder 5">
            <a:extLst>
              <a:ext uri="{FF2B5EF4-FFF2-40B4-BE49-F238E27FC236}">
                <a16:creationId xmlns:a16="http://schemas.microsoft.com/office/drawing/2014/main" id="{036CB8EB-401D-779B-22CE-F3CD3707B3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B68C6F-4A41-8004-1196-EDE0E6645B52}"/>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858856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4FDE-B667-10B0-7ED0-3D26915A2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F75A46-D11F-5099-36FF-2C801817F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ADE71-94FC-FB4E-CCB9-16FABCCE5111}"/>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5" name="Footer Placeholder 4">
            <a:extLst>
              <a:ext uri="{FF2B5EF4-FFF2-40B4-BE49-F238E27FC236}">
                <a16:creationId xmlns:a16="http://schemas.microsoft.com/office/drawing/2014/main" id="{BE39FBFC-509C-C5D1-DC5A-1CB29CE804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24E38B-4B66-400C-D10B-CC4CAD306B71}"/>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631489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CA193B-9DC4-87BD-8959-FBB6AC39C7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742054-B4C7-6DDF-5A2D-7ACDED491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14B7C-0FFF-74A3-8698-A23D5F265CB6}"/>
              </a:ext>
            </a:extLst>
          </p:cNvPr>
          <p:cNvSpPr>
            <a:spLocks noGrp="1"/>
          </p:cNvSpPr>
          <p:nvPr>
            <p:ph type="dt" sz="half" idx="10"/>
          </p:nvPr>
        </p:nvSpPr>
        <p:spPr/>
        <p:txBody>
          <a:bodyPr/>
          <a:lstStyle/>
          <a:p>
            <a:fld id="{AD7545A9-CED9-423C-8091-A84DDB9945F9}" type="datetimeFigureOut">
              <a:rPr lang="en-US" smtClean="0"/>
              <a:t>8/6/2024</a:t>
            </a:fld>
            <a:endParaRPr lang="en-US" dirty="0"/>
          </a:p>
        </p:txBody>
      </p:sp>
      <p:sp>
        <p:nvSpPr>
          <p:cNvPr id="5" name="Footer Placeholder 4">
            <a:extLst>
              <a:ext uri="{FF2B5EF4-FFF2-40B4-BE49-F238E27FC236}">
                <a16:creationId xmlns:a16="http://schemas.microsoft.com/office/drawing/2014/main" id="{200799B9-090B-B98A-6431-C4ECD6F511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085065-CC91-4811-076B-FA172CB77CE7}"/>
              </a:ext>
            </a:extLst>
          </p:cNvPr>
          <p:cNvSpPr>
            <a:spLocks noGrp="1"/>
          </p:cNvSpPr>
          <p:nvPr>
            <p:ph type="sldNum" sz="quarter" idx="12"/>
          </p:nvPr>
        </p:nvSpPr>
        <p:spPr/>
        <p:txBody>
          <a:bodyPr/>
          <a:lstStyle/>
          <a:p>
            <a:fld id="{DFC6B5A1-B79E-4921-A29B-3B7F97CD5B23}" type="slidenum">
              <a:rPr lang="en-US" smtClean="0"/>
              <a:t>‹#›</a:t>
            </a:fld>
            <a:endParaRPr lang="en-US" dirty="0"/>
          </a:p>
        </p:txBody>
      </p:sp>
    </p:spTree>
    <p:extLst>
      <p:ext uri="{BB962C8B-B14F-4D97-AF65-F5344CB8AC3E}">
        <p14:creationId xmlns:p14="http://schemas.microsoft.com/office/powerpoint/2010/main" val="1907839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dirty="0">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dirty="0">
                <a:solidFill>
                  <a:srgbClr val="000000"/>
                </a:solidFill>
                <a:latin typeface="Arial" panose="020B0604020202020204" pitchFamily="34" charset="0"/>
              </a:rPr>
              <a:t>CALIFORNIA DEPARTMENT OF EDUCATION</a:t>
            </a:r>
            <a:br>
              <a:rPr lang="en-US" altLang="en-US" sz="1100" b="1" dirty="0">
                <a:solidFill>
                  <a:srgbClr val="000000"/>
                </a:solidFill>
                <a:latin typeface="Arial" panose="020B0604020202020204" pitchFamily="34" charset="0"/>
              </a:rPr>
            </a:br>
            <a:r>
              <a:rPr lang="en-US" altLang="en-US" sz="1100" dirty="0">
                <a:solidFill>
                  <a:srgbClr val="000000"/>
                </a:solidFill>
                <a:latin typeface="Arial" panose="020B0604020202020204" pitchFamily="34" charset="0"/>
              </a:rPr>
              <a:t>Tony Thurmond, State Superintendent of Public Instruction</a:t>
            </a:r>
            <a:endParaRPr lang="en-US" altLang="en-US" sz="1200" b="1" dirty="0">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989618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dirty="0"/>
          </a:p>
        </p:txBody>
      </p:sp>
    </p:spTree>
    <p:extLst>
      <p:ext uri="{BB962C8B-B14F-4D97-AF65-F5344CB8AC3E}">
        <p14:creationId xmlns:p14="http://schemas.microsoft.com/office/powerpoint/2010/main" val="2520084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dirty="0"/>
          </a:p>
        </p:txBody>
      </p:sp>
    </p:spTree>
    <p:extLst>
      <p:ext uri="{BB962C8B-B14F-4D97-AF65-F5344CB8AC3E}">
        <p14:creationId xmlns:p14="http://schemas.microsoft.com/office/powerpoint/2010/main" val="3442180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dirty="0"/>
          </a:p>
        </p:txBody>
      </p:sp>
    </p:spTree>
    <p:extLst>
      <p:ext uri="{BB962C8B-B14F-4D97-AF65-F5344CB8AC3E}">
        <p14:creationId xmlns:p14="http://schemas.microsoft.com/office/powerpoint/2010/main" val="2264564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8/6/2024</a:t>
            </a:fld>
            <a:endParaRPr lang="en-US" dirty="0">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7842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9424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6736" y="1981200"/>
            <a:ext cx="2021114" cy="2775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160914" y="1866900"/>
            <a:ext cx="1882314" cy="4049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D9F8E55-7342-52C7-69ED-C6DF8957A6BD}"/>
              </a:ext>
            </a:extLst>
          </p:cNvPr>
          <p:cNvSpPr>
            <a:spLocks noGrp="1"/>
          </p:cNvSpPr>
          <p:nvPr>
            <p:ph sz="half" idx="10"/>
          </p:nvPr>
        </p:nvSpPr>
        <p:spPr>
          <a:xfrm>
            <a:off x="4395109" y="1981200"/>
            <a:ext cx="1455057" cy="193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C24FE8A-DF51-D110-B826-5E448A490148}"/>
              </a:ext>
            </a:extLst>
          </p:cNvPr>
          <p:cNvSpPr>
            <a:spLocks noGrp="1"/>
          </p:cNvSpPr>
          <p:nvPr>
            <p:ph sz="half" idx="11"/>
          </p:nvPr>
        </p:nvSpPr>
        <p:spPr>
          <a:xfrm>
            <a:off x="5857425" y="1981200"/>
            <a:ext cx="1429657" cy="2427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026CE2F-1C1B-298B-4E19-A4DEE4A29580}"/>
              </a:ext>
            </a:extLst>
          </p:cNvPr>
          <p:cNvSpPr>
            <a:spLocks noGrp="1"/>
          </p:cNvSpPr>
          <p:nvPr>
            <p:ph sz="half" idx="12"/>
          </p:nvPr>
        </p:nvSpPr>
        <p:spPr>
          <a:xfrm>
            <a:off x="7261682" y="1981200"/>
            <a:ext cx="1455057" cy="3820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93DC46F-46AB-E8F9-FBE4-9228F7AD73A0}"/>
              </a:ext>
            </a:extLst>
          </p:cNvPr>
          <p:cNvSpPr>
            <a:spLocks noGrp="1"/>
          </p:cNvSpPr>
          <p:nvPr>
            <p:ph sz="half" idx="13"/>
          </p:nvPr>
        </p:nvSpPr>
        <p:spPr>
          <a:xfrm>
            <a:off x="8756657" y="1981200"/>
            <a:ext cx="1429658" cy="4049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398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dirty="0">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dirty="0">
                <a:solidFill>
                  <a:srgbClr val="000000"/>
                </a:solidFill>
                <a:latin typeface="Arial" panose="020B0604020202020204" pitchFamily="34" charset="0"/>
              </a:rPr>
              <a:t>CALIFORNIA DEPARTMENT OF EDUCATION</a:t>
            </a:r>
            <a:br>
              <a:rPr lang="en-US" altLang="en-US" sz="1100" b="1" dirty="0">
                <a:solidFill>
                  <a:srgbClr val="000000"/>
                </a:solidFill>
                <a:latin typeface="Arial" panose="020B0604020202020204" pitchFamily="34" charset="0"/>
              </a:rPr>
            </a:br>
            <a:r>
              <a:rPr lang="en-US" altLang="en-US" sz="1100" dirty="0">
                <a:solidFill>
                  <a:srgbClr val="000000"/>
                </a:solidFill>
                <a:latin typeface="Arial" panose="020B0604020202020204" pitchFamily="34" charset="0"/>
              </a:rPr>
              <a:t>Tony Thurmond, State Superintendent of Public Instruction</a:t>
            </a:r>
            <a:endParaRPr lang="en-US" altLang="en-US" sz="1200" b="1" dirty="0">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728932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dirty="0"/>
          </a:p>
        </p:txBody>
      </p:sp>
    </p:spTree>
    <p:extLst>
      <p:ext uri="{BB962C8B-B14F-4D97-AF65-F5344CB8AC3E}">
        <p14:creationId xmlns:p14="http://schemas.microsoft.com/office/powerpoint/2010/main" val="155170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dirty="0"/>
          </a:p>
        </p:txBody>
      </p:sp>
    </p:spTree>
    <p:extLst>
      <p:ext uri="{BB962C8B-B14F-4D97-AF65-F5344CB8AC3E}">
        <p14:creationId xmlns:p14="http://schemas.microsoft.com/office/powerpoint/2010/main" val="2400873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8/6/2024</a:t>
            </a:fld>
            <a:endParaRPr lang="en-US" dirty="0">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62166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dirty="0">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dirty="0"/>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dirty="0"/>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spcBef>
                <a:spcPts val="800"/>
              </a:spcBef>
              <a:defRPr/>
            </a:pPr>
            <a:r>
              <a:rPr lang="en-US" altLang="en-US" sz="1100" b="1" dirty="0">
                <a:solidFill>
                  <a:schemeClr val="tx1"/>
                </a:solidFill>
                <a:latin typeface="Arial" panose="020B0604020202020204" pitchFamily="34" charset="0"/>
              </a:rPr>
              <a:t>CALIFORNIA DEPARTMENT OF EDUCATION</a:t>
            </a:r>
            <a:br>
              <a:rPr lang="en-US" altLang="en-US" sz="1100" b="1" dirty="0">
                <a:solidFill>
                  <a:schemeClr val="tx1"/>
                </a:solidFill>
                <a:latin typeface="Arial" panose="020B0604020202020204" pitchFamily="34" charset="0"/>
              </a:rPr>
            </a:br>
            <a:r>
              <a:rPr lang="en-US" altLang="en-US" sz="1100" dirty="0">
                <a:solidFill>
                  <a:schemeClr val="tx1"/>
                </a:solidFill>
                <a:latin typeface="Arial" panose="020B0604020202020204" pitchFamily="34" charset="0"/>
              </a:rPr>
              <a:t>Tony Thurmond, State Superintendent of Public Instruction</a:t>
            </a:r>
            <a:endParaRPr lang="en-US" altLang="en-US" sz="1200" b="1" dirty="0">
              <a:solidFill>
                <a:schemeClr val="tx1"/>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592793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dirty="0"/>
          </a:p>
        </p:txBody>
      </p:sp>
    </p:spTree>
    <p:extLst>
      <p:ext uri="{BB962C8B-B14F-4D97-AF65-F5344CB8AC3E}">
        <p14:creationId xmlns:p14="http://schemas.microsoft.com/office/powerpoint/2010/main" val="3480307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dirty="0"/>
          </a:p>
        </p:txBody>
      </p:sp>
    </p:spTree>
    <p:extLst>
      <p:ext uri="{BB962C8B-B14F-4D97-AF65-F5344CB8AC3E}">
        <p14:creationId xmlns:p14="http://schemas.microsoft.com/office/powerpoint/2010/main" val="510706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dirty="0"/>
          </a:p>
        </p:txBody>
      </p:sp>
    </p:spTree>
    <p:extLst>
      <p:ext uri="{BB962C8B-B14F-4D97-AF65-F5344CB8AC3E}">
        <p14:creationId xmlns:p14="http://schemas.microsoft.com/office/powerpoint/2010/main" val="1643966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pPr>
                <a:defRPr/>
              </a:pPr>
              <a:t>8/6/2024</a:t>
            </a:fld>
            <a:endParaRPr lang="en-US" dirty="0"/>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pPr>
                <a:defRPr/>
              </a:pPr>
              <a:t>‹#›</a:t>
            </a:fld>
            <a:endParaRPr lang="en-US" dirty="0"/>
          </a:p>
        </p:txBody>
      </p:sp>
    </p:spTree>
    <p:extLst>
      <p:ext uri="{BB962C8B-B14F-4D97-AF65-F5344CB8AC3E}">
        <p14:creationId xmlns:p14="http://schemas.microsoft.com/office/powerpoint/2010/main" val="1580111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dirty="0">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dirty="0"/>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dirty="0"/>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dirty="0">
                <a:solidFill>
                  <a:srgbClr val="000000"/>
                </a:solidFill>
                <a:latin typeface="Arial" panose="020B0704020202020204" pitchFamily="34" charset="0"/>
              </a:rPr>
              <a:t>CALIFORNIA DEPARTMENT OF EDUCATION</a:t>
            </a:r>
            <a:br>
              <a:rPr lang="en-US" altLang="en-US" sz="1100" b="1" dirty="0">
                <a:solidFill>
                  <a:srgbClr val="000000"/>
                </a:solidFill>
                <a:latin typeface="Arial" panose="020B0704020202020204" pitchFamily="34" charset="0"/>
              </a:rPr>
            </a:br>
            <a:r>
              <a:rPr lang="en-US" altLang="en-US" sz="1100" dirty="0">
                <a:solidFill>
                  <a:srgbClr val="000000"/>
                </a:solidFill>
                <a:latin typeface="Arial" panose="020B0704020202020204" pitchFamily="34" charset="0"/>
              </a:rPr>
              <a:t>Tony Thurmond, State Superintendent of Public Instruction</a:t>
            </a:r>
            <a:endParaRPr lang="en-US" altLang="en-US" sz="1200" b="1" dirty="0">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854846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dirty="0"/>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dirty="0"/>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dirty="0"/>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dirty="0"/>
          </a:p>
        </p:txBody>
      </p:sp>
    </p:spTree>
    <p:extLst>
      <p:ext uri="{BB962C8B-B14F-4D97-AF65-F5344CB8AC3E}">
        <p14:creationId xmlns:p14="http://schemas.microsoft.com/office/powerpoint/2010/main" val="4190206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dirty="0"/>
          </a:p>
        </p:txBody>
      </p:sp>
    </p:spTree>
    <p:extLst>
      <p:ext uri="{BB962C8B-B14F-4D97-AF65-F5344CB8AC3E}">
        <p14:creationId xmlns:p14="http://schemas.microsoft.com/office/powerpoint/2010/main" val="3190071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dirty="0"/>
          </a:p>
        </p:txBody>
      </p:sp>
    </p:spTree>
    <p:extLst>
      <p:ext uri="{BB962C8B-B14F-4D97-AF65-F5344CB8AC3E}">
        <p14:creationId xmlns:p14="http://schemas.microsoft.com/office/powerpoint/2010/main" val="2146551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t>8/6/2024</a:t>
            </a:fld>
            <a:endParaRPr lang="en-US" dirty="0">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dirty="0">
              <a:solidFill>
                <a:srgbClr val="000000"/>
              </a:solidFill>
            </a:endParaRPr>
          </a:p>
        </p:txBody>
      </p:sp>
    </p:spTree>
    <p:extLst>
      <p:ext uri="{BB962C8B-B14F-4D97-AF65-F5344CB8AC3E}">
        <p14:creationId xmlns:p14="http://schemas.microsoft.com/office/powerpoint/2010/main" val="2557402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64182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dirty="0">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dirty="0"/>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dirty="0"/>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dirty="0">
                <a:solidFill>
                  <a:srgbClr val="000000"/>
                </a:solidFill>
                <a:latin typeface="Arial" panose="020B0704020202020204" pitchFamily="34" charset="0"/>
              </a:rPr>
              <a:t>CALIFORNIA DEPARTMENT OF EDUCATION</a:t>
            </a:r>
            <a:br>
              <a:rPr lang="en-US" altLang="en-US" sz="1100" b="1" dirty="0">
                <a:solidFill>
                  <a:srgbClr val="000000"/>
                </a:solidFill>
                <a:latin typeface="Arial" panose="020B0704020202020204" pitchFamily="34" charset="0"/>
              </a:rPr>
            </a:br>
            <a:r>
              <a:rPr lang="en-US" altLang="en-US" sz="1100" dirty="0">
                <a:solidFill>
                  <a:srgbClr val="000000"/>
                </a:solidFill>
                <a:latin typeface="Arial" panose="020B0704020202020204" pitchFamily="34" charset="0"/>
              </a:rPr>
              <a:t>Tony Thurmond, State Superintendent of Public Instruction</a:t>
            </a:r>
            <a:endParaRPr lang="en-US" altLang="en-US" sz="1200" b="1" dirty="0">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956122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dirty="0"/>
          </a:p>
        </p:txBody>
      </p:sp>
    </p:spTree>
    <p:extLst>
      <p:ext uri="{BB962C8B-B14F-4D97-AF65-F5344CB8AC3E}">
        <p14:creationId xmlns:p14="http://schemas.microsoft.com/office/powerpoint/2010/main" val="790227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dirty="0"/>
          </a:p>
        </p:txBody>
      </p:sp>
    </p:spTree>
    <p:extLst>
      <p:ext uri="{BB962C8B-B14F-4D97-AF65-F5344CB8AC3E}">
        <p14:creationId xmlns:p14="http://schemas.microsoft.com/office/powerpoint/2010/main" val="2288541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0" fontAlgn="base" hangingPunct="0">
              <a:spcBef>
                <a:spcPct val="0"/>
              </a:spcBef>
              <a:spcAft>
                <a:spcPct val="0"/>
              </a:spcAft>
              <a:defRPr/>
            </a:pPr>
            <a:endParaRPr lang="en-US" altLang="en-US" dirty="0"/>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endParaRPr lang="en-US" altLang="en-US" dirty="0"/>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t>‹#›</a:t>
            </a:fld>
            <a:endParaRPr lang="en-US" altLang="en-US" dirty="0"/>
          </a:p>
        </p:txBody>
      </p:sp>
      <p:sp>
        <p:nvSpPr>
          <p:cNvPr id="7" name="Content Placeholder 6"/>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832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dirty="0"/>
          </a:p>
        </p:txBody>
      </p:sp>
      <p:sp>
        <p:nvSpPr>
          <p:cNvPr id="7" name="Content Placeholder 6"/>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53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dirty="0"/>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t>8/6/2024</a:t>
            </a:fld>
            <a:endParaRPr lang="en-US" dirty="0">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dirty="0">
              <a:solidFill>
                <a:srgbClr val="000000"/>
              </a:solidFill>
            </a:endParaRPr>
          </a:p>
        </p:txBody>
      </p:sp>
    </p:spTree>
    <p:extLst>
      <p:ext uri="{BB962C8B-B14F-4D97-AF65-F5344CB8AC3E}">
        <p14:creationId xmlns:p14="http://schemas.microsoft.com/office/powerpoint/2010/main" val="1419440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3843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dirty="0">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dirty="0">
                <a:solidFill>
                  <a:srgbClr val="000000"/>
                </a:solidFill>
                <a:latin typeface="Arial" panose="020B0604020202020204" pitchFamily="34" charset="0"/>
              </a:rPr>
              <a:t>CALIFORNIA DEPARTMENT OF EDUCATION</a:t>
            </a:r>
            <a:br>
              <a:rPr lang="en-US" altLang="en-US" sz="1100" b="1" dirty="0">
                <a:solidFill>
                  <a:srgbClr val="000000"/>
                </a:solidFill>
                <a:latin typeface="Arial" panose="020B0604020202020204" pitchFamily="34" charset="0"/>
              </a:rPr>
            </a:br>
            <a:r>
              <a:rPr lang="en-US" altLang="en-US" sz="1100" dirty="0">
                <a:solidFill>
                  <a:srgbClr val="000000"/>
                </a:solidFill>
                <a:latin typeface="Arial" panose="020B0604020202020204" pitchFamily="34" charset="0"/>
              </a:rPr>
              <a:t>Tony Thurmond, State Superintendent of Public Instruction</a:t>
            </a:r>
            <a:endParaRPr lang="en-US" altLang="en-US" sz="1200" b="1" dirty="0">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dirty="0"/>
          </a:p>
        </p:txBody>
      </p:sp>
    </p:spTree>
    <p:extLst>
      <p:ext uri="{BB962C8B-B14F-4D97-AF65-F5344CB8AC3E}">
        <p14:creationId xmlns:p14="http://schemas.microsoft.com/office/powerpoint/2010/main" val="733540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dirty="0"/>
          </a:p>
        </p:txBody>
      </p:sp>
    </p:spTree>
    <p:extLst>
      <p:ext uri="{BB962C8B-B14F-4D97-AF65-F5344CB8AC3E}">
        <p14:creationId xmlns:p14="http://schemas.microsoft.com/office/powerpoint/2010/main" val="2019398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dirty="0"/>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dirty="0"/>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dirty="0"/>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dirty="0"/>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8/6/2024</a:t>
            </a:fld>
            <a:endParaRPr lang="en-US" dirty="0">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4267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837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93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1FE7C64F-1197-E8B1-2BEA-B09EB38B2403}"/>
              </a:ext>
            </a:extLst>
          </p:cNvPr>
          <p:cNvSpPr>
            <a:spLocks noGrp="1"/>
          </p:cNvSpPr>
          <p:nvPr>
            <p:ph sz="quarter" idx="16"/>
          </p:nvPr>
        </p:nvSpPr>
        <p:spPr>
          <a:xfrm>
            <a:off x="9726650" y="36417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35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2.jpeg"/><Relationship Id="rId4" Type="http://schemas.openxmlformats.org/officeDocument/2006/relationships/slideLayout" Target="../slideLayouts/slideLayout48.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2.jpeg"/><Relationship Id="rId4" Type="http://schemas.openxmlformats.org/officeDocument/2006/relationships/slideLayout" Target="../slideLayouts/slideLayout5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dirty="0"/>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dirty="0"/>
          </a:p>
        </p:txBody>
      </p:sp>
      <p:pic>
        <p:nvPicPr>
          <p:cNvPr id="1032" name="Picture 11" descr="Official Seal of the California Department of Education"/>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dirty="0">
                <a:solidFill>
                  <a:srgbClr val="FFFFFF"/>
                </a:solidFill>
                <a:latin typeface="Arial" panose="020B0604020202020204" pitchFamily="34" charset="0"/>
              </a:rPr>
              <a:t>TONY THURMOND</a:t>
            </a:r>
            <a:br>
              <a:rPr lang="en-US" altLang="en-US" sz="1000" b="1" dirty="0">
                <a:solidFill>
                  <a:srgbClr val="FFFFFF"/>
                </a:solidFill>
                <a:latin typeface="Arial" panose="020B0604020202020204" pitchFamily="34" charset="0"/>
              </a:rPr>
            </a:br>
            <a:r>
              <a:rPr lang="en-US" altLang="en-US" sz="1000" dirty="0">
                <a:solidFill>
                  <a:srgbClr val="FFFFFF"/>
                </a:solidFill>
                <a:latin typeface="Arial" panose="020B0604020202020204" pitchFamily="34" charset="0"/>
              </a:rPr>
              <a:t>State Superintendent </a:t>
            </a:r>
            <a:br>
              <a:rPr lang="en-US" altLang="en-US" sz="1000" dirty="0">
                <a:solidFill>
                  <a:srgbClr val="FFFFFF"/>
                </a:solidFill>
                <a:latin typeface="Arial" panose="020B0604020202020204" pitchFamily="34" charset="0"/>
              </a:rPr>
            </a:br>
            <a:r>
              <a:rPr lang="en-US" altLang="en-US" sz="1000" dirty="0">
                <a:solidFill>
                  <a:srgbClr val="FFFFFF"/>
                </a:solidFill>
                <a:latin typeface="Arial" panose="020B0604020202020204" pitchFamily="34" charset="0"/>
              </a:rPr>
              <a:t>of Public Instruction</a:t>
            </a:r>
            <a:endParaRPr lang="en-US" altLang="en-US" sz="1000" dirty="0">
              <a:solidFill>
                <a:srgbClr val="FFFFFF"/>
              </a:solidFill>
            </a:endParaRPr>
          </a:p>
        </p:txBody>
      </p: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6" r:id="rId4"/>
    <p:sldLayoutId id="2147483714" r:id="rId5"/>
    <p:sldLayoutId id="2147483664" r:id="rId6"/>
    <p:sldLayoutId id="2147483712" r:id="rId7"/>
    <p:sldLayoutId id="2147483667" r:id="rId8"/>
    <p:sldLayoutId id="2147483713" r:id="rId9"/>
    <p:sldLayoutId id="2147483665" r:id="rId10"/>
    <p:sldLayoutId id="2147483666" r:id="rId11"/>
    <p:sldLayoutId id="2147483728"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606FBB-31CF-65D7-C754-0C54F83C3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8F99C9-44A7-3E3F-2054-D7181A4CB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EBADB-D1BB-5171-6950-DDA0884468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7545A9-CED9-423C-8091-A84DDB9945F9}" type="datetimeFigureOut">
              <a:rPr lang="en-US" smtClean="0"/>
              <a:t>8/6/2024</a:t>
            </a:fld>
            <a:endParaRPr lang="en-US" dirty="0"/>
          </a:p>
        </p:txBody>
      </p:sp>
      <p:sp>
        <p:nvSpPr>
          <p:cNvPr id="5" name="Footer Placeholder 4">
            <a:extLst>
              <a:ext uri="{FF2B5EF4-FFF2-40B4-BE49-F238E27FC236}">
                <a16:creationId xmlns:a16="http://schemas.microsoft.com/office/drawing/2014/main" id="{7F999E05-97D2-3321-24DE-910A9819E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4B48B154-5CA0-24CD-6FB1-C939D0FE6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C6B5A1-B79E-4921-A29B-3B7F97CD5B23}" type="slidenum">
              <a:rPr lang="en-US" smtClean="0"/>
              <a:t>‹#›</a:t>
            </a:fld>
            <a:endParaRPr lang="en-US" dirty="0"/>
          </a:p>
        </p:txBody>
      </p:sp>
    </p:spTree>
    <p:extLst>
      <p:ext uri="{BB962C8B-B14F-4D97-AF65-F5344CB8AC3E}">
        <p14:creationId xmlns:p14="http://schemas.microsoft.com/office/powerpoint/2010/main" val="137524223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dirty="0"/>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dirty="0"/>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dirty="0">
                <a:solidFill>
                  <a:srgbClr val="FFFFFF"/>
                </a:solidFill>
                <a:latin typeface="Arial" panose="020B0604020202020204" pitchFamily="34" charset="0"/>
              </a:rPr>
              <a:t>TONY THURMOND</a:t>
            </a:r>
            <a:br>
              <a:rPr lang="en-US" altLang="en-US" sz="1000" b="1" dirty="0">
                <a:solidFill>
                  <a:srgbClr val="FFFFFF"/>
                </a:solidFill>
                <a:latin typeface="Arial" panose="020B0604020202020204" pitchFamily="34" charset="0"/>
              </a:rPr>
            </a:br>
            <a:r>
              <a:rPr lang="en-US" altLang="en-US" sz="1000" dirty="0">
                <a:solidFill>
                  <a:srgbClr val="FFFFFF"/>
                </a:solidFill>
                <a:latin typeface="Arial" panose="020B0604020202020204" pitchFamily="34" charset="0"/>
              </a:rPr>
              <a:t>State Superintendent </a:t>
            </a:r>
            <a:br>
              <a:rPr lang="en-US" altLang="en-US" sz="1000" dirty="0">
                <a:solidFill>
                  <a:srgbClr val="FFFFFF"/>
                </a:solidFill>
                <a:latin typeface="Arial" panose="020B0604020202020204" pitchFamily="34" charset="0"/>
              </a:rPr>
            </a:br>
            <a:r>
              <a:rPr lang="en-US" altLang="en-US" sz="1000" dirty="0">
                <a:solidFill>
                  <a:srgbClr val="FFFFFF"/>
                </a:solidFill>
                <a:latin typeface="Arial" panose="020B0604020202020204" pitchFamily="34" charset="0"/>
              </a:rPr>
              <a:t>of Public Instruction</a:t>
            </a:r>
            <a:endParaRPr lang="en-US" altLang="en-US" sz="1000" dirty="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4400796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703" r:id="rId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dirty="0"/>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dirty="0"/>
          </a:p>
        </p:txBody>
      </p:sp>
      <p:pic>
        <p:nvPicPr>
          <p:cNvPr id="1032" name="Picture 11" descr="Official Seal of the California Department of Education"/>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dirty="0">
                <a:solidFill>
                  <a:srgbClr val="FFFFFF"/>
                </a:solidFill>
                <a:latin typeface="Arial" panose="020B0604020202020204" pitchFamily="34" charset="0"/>
              </a:rPr>
              <a:t>TONY THURMOND</a:t>
            </a:r>
            <a:br>
              <a:rPr lang="en-US" altLang="en-US" sz="1000" b="1" dirty="0">
                <a:solidFill>
                  <a:srgbClr val="FFFFFF"/>
                </a:solidFill>
                <a:latin typeface="Arial" panose="020B0604020202020204" pitchFamily="34" charset="0"/>
              </a:rPr>
            </a:br>
            <a:r>
              <a:rPr lang="en-US" altLang="en-US" sz="1000" dirty="0">
                <a:solidFill>
                  <a:srgbClr val="FFFFFF"/>
                </a:solidFill>
                <a:latin typeface="Arial" panose="020B0604020202020204" pitchFamily="34" charset="0"/>
              </a:rPr>
              <a:t>State Superintendent </a:t>
            </a:r>
            <a:br>
              <a:rPr lang="en-US" altLang="en-US" sz="1000" dirty="0">
                <a:solidFill>
                  <a:srgbClr val="FFFFFF"/>
                </a:solidFill>
                <a:latin typeface="Arial" panose="020B0604020202020204" pitchFamily="34" charset="0"/>
              </a:rPr>
            </a:br>
            <a:r>
              <a:rPr lang="en-US" altLang="en-US" sz="1000" dirty="0">
                <a:solidFill>
                  <a:srgbClr val="FFFFFF"/>
                </a:solidFill>
                <a:latin typeface="Arial" panose="020B0604020202020204" pitchFamily="34" charset="0"/>
              </a:rPr>
              <a:t>of Public Instruction</a:t>
            </a:r>
            <a:endParaRPr lang="en-US" altLang="en-US" sz="1000" dirty="0">
              <a:solidFill>
                <a:srgbClr val="FFFFFF"/>
              </a:solidFill>
            </a:endParaRPr>
          </a:p>
        </p:txBody>
      </p:sp>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3943933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9" r:id="rId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dirty="0"/>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dirty="0"/>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ltLang="en-US" dirty="0"/>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ltLang="en-US" dirty="0"/>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45CA088-98AF-4DF2-8493-E1610DC2B74C}" type="slidenum">
              <a:rPr lang="en-US" altLang="en-US"/>
              <a:pPr>
                <a:defRPr/>
              </a:pPr>
              <a:t>‹#›</a:t>
            </a:fld>
            <a:endParaRPr lang="en-US" altLang="en-US" dirty="0"/>
          </a:p>
        </p:txBody>
      </p:sp>
      <p:pic>
        <p:nvPicPr>
          <p:cNvPr id="1032" name="Picture 11" descr="Official Seal of the California Department of Education"/>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fontAlgn="auto" hangingPunct="1">
              <a:spcBef>
                <a:spcPts val="0"/>
              </a:spcBef>
              <a:spcAft>
                <a:spcPts val="0"/>
              </a:spcAft>
              <a:defRPr/>
            </a:pPr>
            <a:r>
              <a:rPr lang="en-US" altLang="en-US" sz="1200" b="1" dirty="0">
                <a:solidFill>
                  <a:schemeClr val="bg1"/>
                </a:solidFill>
                <a:latin typeface="Arial" panose="020B0604020202020204" pitchFamily="34" charset="0"/>
              </a:rPr>
              <a:t>TONY</a:t>
            </a:r>
            <a:r>
              <a:rPr lang="en-US" altLang="en-US" sz="1200" b="1" baseline="0" dirty="0">
                <a:solidFill>
                  <a:schemeClr val="bg1"/>
                </a:solidFill>
                <a:latin typeface="Arial" panose="020B0604020202020204" pitchFamily="34" charset="0"/>
              </a:rPr>
              <a:t> THURMOND</a:t>
            </a:r>
            <a:br>
              <a:rPr lang="en-US" altLang="en-US" sz="1000" b="1" dirty="0">
                <a:solidFill>
                  <a:schemeClr val="bg1"/>
                </a:solidFill>
                <a:latin typeface="Arial" panose="020B0604020202020204" pitchFamily="34" charset="0"/>
              </a:rPr>
            </a:br>
            <a:r>
              <a:rPr lang="en-US" altLang="en-US" sz="1000" dirty="0">
                <a:solidFill>
                  <a:schemeClr val="bg1"/>
                </a:solidFill>
                <a:latin typeface="Arial" panose="020B0604020202020204" pitchFamily="34" charset="0"/>
              </a:rPr>
              <a:t>State Superintendent </a:t>
            </a:r>
            <a:br>
              <a:rPr lang="en-US" altLang="en-US" sz="1000" dirty="0">
                <a:solidFill>
                  <a:schemeClr val="bg1"/>
                </a:solidFill>
                <a:latin typeface="Arial" panose="020B0604020202020204" pitchFamily="34" charset="0"/>
              </a:rPr>
            </a:br>
            <a:r>
              <a:rPr lang="en-US" altLang="en-US" sz="1000" dirty="0">
                <a:solidFill>
                  <a:schemeClr val="bg1"/>
                </a:solidFill>
                <a:latin typeface="Arial" panose="020B0604020202020204" pitchFamily="34" charset="0"/>
              </a:rPr>
              <a:t>of Public Instruction</a:t>
            </a:r>
            <a:endParaRPr lang="en-US" altLang="en-US" sz="1000" dirty="0">
              <a:solidFill>
                <a:schemeClr val="bg1"/>
              </a:solidFill>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18762118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dirty="0"/>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dirty="0"/>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dirty="0"/>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dirty="0">
                <a:solidFill>
                  <a:srgbClr val="FFFFFF"/>
                </a:solidFill>
                <a:latin typeface="Arial" panose="020B0704020202020204" pitchFamily="34" charset="0"/>
              </a:rPr>
              <a:t>TONY THURMOND</a:t>
            </a:r>
            <a:br>
              <a:rPr lang="en-US" altLang="en-US" sz="1000" b="1" dirty="0">
                <a:solidFill>
                  <a:srgbClr val="FFFFFF"/>
                </a:solidFill>
                <a:latin typeface="Arial" panose="020B0704020202020204" pitchFamily="34" charset="0"/>
              </a:rPr>
            </a:br>
            <a:r>
              <a:rPr lang="en-US" altLang="en-US" sz="1000" dirty="0">
                <a:solidFill>
                  <a:srgbClr val="FFFFFF"/>
                </a:solidFill>
                <a:latin typeface="Arial" panose="020B0704020202020204" pitchFamily="34" charset="0"/>
              </a:rPr>
              <a:t>State Superintendent </a:t>
            </a:r>
            <a:br>
              <a:rPr lang="en-US" altLang="en-US" sz="1000" dirty="0">
                <a:solidFill>
                  <a:srgbClr val="FFFFFF"/>
                </a:solidFill>
                <a:latin typeface="Arial" panose="020B0704020202020204" pitchFamily="34" charset="0"/>
              </a:rPr>
            </a:br>
            <a:r>
              <a:rPr lang="en-US" altLang="en-US" sz="1000" dirty="0">
                <a:solidFill>
                  <a:srgbClr val="FFFFFF"/>
                </a:solidFill>
                <a:latin typeface="Arial" panose="020B0704020202020204" pitchFamily="34" charset="0"/>
              </a:rPr>
              <a:t>of Public Instruction</a:t>
            </a:r>
            <a:endParaRPr lang="en-US" altLang="en-US" sz="1000" dirty="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158860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dirty="0"/>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dirty="0"/>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dirty="0"/>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dirty="0">
                <a:solidFill>
                  <a:srgbClr val="FFFFFF"/>
                </a:solidFill>
                <a:latin typeface="Arial" panose="020B0704020202020204" pitchFamily="34" charset="0"/>
              </a:rPr>
              <a:t>TONY THURMOND</a:t>
            </a:r>
            <a:br>
              <a:rPr lang="en-US" altLang="en-US" sz="1000" b="1" dirty="0">
                <a:solidFill>
                  <a:srgbClr val="FFFFFF"/>
                </a:solidFill>
                <a:latin typeface="Arial" panose="020B0704020202020204" pitchFamily="34" charset="0"/>
              </a:rPr>
            </a:br>
            <a:r>
              <a:rPr lang="en-US" altLang="en-US" sz="1000" dirty="0">
                <a:solidFill>
                  <a:srgbClr val="FFFFFF"/>
                </a:solidFill>
                <a:latin typeface="Arial" panose="020B0704020202020204" pitchFamily="34" charset="0"/>
              </a:rPr>
              <a:t>State Superintendent </a:t>
            </a:r>
            <a:br>
              <a:rPr lang="en-US" altLang="en-US" sz="1000" dirty="0">
                <a:solidFill>
                  <a:srgbClr val="FFFFFF"/>
                </a:solidFill>
                <a:latin typeface="Arial" panose="020B0704020202020204" pitchFamily="34" charset="0"/>
              </a:rPr>
            </a:br>
            <a:r>
              <a:rPr lang="en-US" altLang="en-US" sz="1000" dirty="0">
                <a:solidFill>
                  <a:srgbClr val="FFFFFF"/>
                </a:solidFill>
                <a:latin typeface="Arial" panose="020B0704020202020204" pitchFamily="34" charset="0"/>
              </a:rPr>
              <a:t>of Public Instruction</a:t>
            </a:r>
            <a:endParaRPr lang="en-US" altLang="en-US" sz="1000" dirty="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11201469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dirty="0"/>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dirty="0"/>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dirty="0"/>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dirty="0">
                <a:solidFill>
                  <a:srgbClr val="FFFFFF"/>
                </a:solidFill>
                <a:latin typeface="Arial" panose="020B0604020202020204" pitchFamily="34" charset="0"/>
              </a:rPr>
              <a:t>TONY THURMOND</a:t>
            </a:r>
            <a:br>
              <a:rPr lang="en-US" altLang="en-US" sz="1000" b="1" dirty="0">
                <a:solidFill>
                  <a:srgbClr val="FFFFFF"/>
                </a:solidFill>
                <a:latin typeface="Arial" panose="020B0604020202020204" pitchFamily="34" charset="0"/>
              </a:rPr>
            </a:br>
            <a:r>
              <a:rPr lang="en-US" altLang="en-US" sz="1000" dirty="0">
                <a:solidFill>
                  <a:srgbClr val="FFFFFF"/>
                </a:solidFill>
                <a:latin typeface="Arial" panose="020B0604020202020204" pitchFamily="34" charset="0"/>
              </a:rPr>
              <a:t>State Superintendent </a:t>
            </a:r>
            <a:br>
              <a:rPr lang="en-US" altLang="en-US" sz="1000" dirty="0">
                <a:solidFill>
                  <a:srgbClr val="FFFFFF"/>
                </a:solidFill>
                <a:latin typeface="Arial" panose="020B0604020202020204" pitchFamily="34" charset="0"/>
              </a:rPr>
            </a:br>
            <a:r>
              <a:rPr lang="en-US" altLang="en-US" sz="1000" dirty="0">
                <a:solidFill>
                  <a:srgbClr val="FFFFFF"/>
                </a:solidFill>
                <a:latin typeface="Arial" panose="020B0604020202020204" pitchFamily="34" charset="0"/>
              </a:rPr>
              <a:t>of Public Instruction</a:t>
            </a:r>
            <a:endParaRPr lang="en-US" altLang="en-US" sz="1000" dirty="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theicn.docebosaas.com/pages/40/school-nutrition-dashboar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fooddistribution@cde.ca.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hyperlink" Target="mailto:LFSGrant@cde.ca.gov" TargetMode="External"/><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hyperlink" Target="mailto:HMILetterOfSupport@cde.ca.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de.ca.gov/ls/fa/sf/greenribbonprog.asp"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surveys3.cde.ca.gov/go/f2summerpostsurvey2024.asp"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Tuesday @ 2 </a:t>
            </a:r>
            <a:br>
              <a:rPr lang="en-US" b="1" dirty="0"/>
            </a:br>
            <a:r>
              <a:rPr lang="en-US" b="1" dirty="0"/>
              <a:t>School Nutrition Town Hall </a:t>
            </a:r>
            <a:br>
              <a:rPr lang="en-US" b="1" dirty="0"/>
            </a:br>
            <a:r>
              <a:rPr lang="en-US" b="1" dirty="0"/>
              <a:t>June 25, 2024</a:t>
            </a:r>
          </a:p>
        </p:txBody>
      </p:sp>
      <p:sp>
        <p:nvSpPr>
          <p:cNvPr id="3" name="Content Placeholder 2"/>
          <p:cNvSpPr>
            <a:spLocks noGrp="1"/>
          </p:cNvSpPr>
          <p:nvPr>
            <p:ph sz="half" idx="1"/>
          </p:nvPr>
        </p:nvSpPr>
        <p:spPr>
          <a:xfrm>
            <a:off x="3881867" y="5181473"/>
            <a:ext cx="6445025" cy="1143000"/>
          </a:xfrm>
        </p:spPr>
        <p:txBody>
          <a:bodyPr/>
          <a:lstStyle/>
          <a:p>
            <a:pPr marL="0" indent="0" algn="ctr">
              <a:buNone/>
            </a:pPr>
            <a:r>
              <a:rPr lang="en-US" sz="2800" b="1" dirty="0">
                <a:latin typeface="+mj-lt"/>
                <a:ea typeface="Verdana" panose="020B0604030504040204" pitchFamily="34" charset="0"/>
                <a:cs typeface="Verdana" panose="020B0604030504040204" pitchFamily="34" charset="0"/>
              </a:rPr>
              <a:t>California Department of Education </a:t>
            </a:r>
          </a:p>
          <a:p>
            <a:pPr marL="0" indent="0" algn="ctr">
              <a:buNone/>
            </a:pPr>
            <a:r>
              <a:rPr lang="en-US" sz="2800" b="1" dirty="0">
                <a:latin typeface="+mj-lt"/>
                <a:ea typeface="Verdana" panose="020B0604030504040204" pitchFamily="34" charset="0"/>
                <a:cs typeface="Verdana" panose="020B0604030504040204" pitchFamily="34" charset="0"/>
              </a:rPr>
              <a:t>Nutrition Services Division</a:t>
            </a:r>
          </a:p>
          <a:p>
            <a:pPr marL="0" indent="0" algn="ctr">
              <a:buNone/>
            </a:pPr>
            <a:endParaRPr lang="en-US" sz="2800" dirty="0">
              <a:latin typeface="+mj-lt"/>
              <a:ea typeface="Verdana" panose="020B0604030504040204" pitchFamily="34" charset="0"/>
              <a:cs typeface="Verdana" panose="020B0604030504040204" pitchFamily="34" charset="0"/>
            </a:endParaRPr>
          </a:p>
        </p:txBody>
      </p:sp>
      <p:pic>
        <p:nvPicPr>
          <p:cNvPr id="6" name="Content Placeholder 5">
            <a:extLst>
              <a:ext uri="{FF2B5EF4-FFF2-40B4-BE49-F238E27FC236}">
                <a16:creationId xmlns:a16="http://schemas.microsoft.com/office/drawing/2014/main" id="{64167164-D7B3-8B8B-4B53-299BBFB4ADE5}"/>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89" b="-16954"/>
          <a:stretch/>
        </p:blipFill>
        <p:spPr>
          <a:xfrm>
            <a:off x="4469933" y="2667128"/>
            <a:ext cx="5480957" cy="2438273"/>
          </a:xfrm>
          <a:prstGeom prst="rect">
            <a:avLst/>
          </a:prstGeom>
          <a:ln>
            <a:noFill/>
          </a:ln>
          <a:effectLst>
            <a:softEdge rad="112500"/>
          </a:effectLst>
        </p:spPr>
      </p:pic>
    </p:spTree>
    <p:extLst>
      <p:ext uri="{BB962C8B-B14F-4D97-AF65-F5344CB8AC3E}">
        <p14:creationId xmlns:p14="http://schemas.microsoft.com/office/powerpoint/2010/main" val="187348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125F-55DD-D8CF-94EA-68F629A6056E}"/>
              </a:ext>
            </a:extLst>
          </p:cNvPr>
          <p:cNvSpPr>
            <a:spLocks noGrp="1"/>
          </p:cNvSpPr>
          <p:nvPr>
            <p:ph type="title"/>
          </p:nvPr>
        </p:nvSpPr>
        <p:spPr/>
        <p:txBody>
          <a:bodyPr/>
          <a:lstStyle/>
          <a:p>
            <a:r>
              <a:rPr lang="en-US" dirty="0"/>
              <a:t>Mission: Possible! Go Organic!</a:t>
            </a:r>
          </a:p>
        </p:txBody>
      </p:sp>
      <p:pic>
        <p:nvPicPr>
          <p:cNvPr id="7" name="Content Placeholder 6" descr="Mission: Possible Go Organic pledge options include: increase organic fruits and vegetables, move to milk, add one breakfast item.">
            <a:extLst>
              <a:ext uri="{FF2B5EF4-FFF2-40B4-BE49-F238E27FC236}">
                <a16:creationId xmlns:a16="http://schemas.microsoft.com/office/drawing/2014/main" id="{E8D87642-C8E0-5F59-57FA-742B27D40B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0704" y="1644098"/>
            <a:ext cx="8185426" cy="4604302"/>
          </a:xfrm>
        </p:spPr>
      </p:pic>
    </p:spTree>
    <p:extLst>
      <p:ext uri="{BB962C8B-B14F-4D97-AF65-F5344CB8AC3E}">
        <p14:creationId xmlns:p14="http://schemas.microsoft.com/office/powerpoint/2010/main" val="823800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268120" y="281317"/>
            <a:ext cx="9144000" cy="1143000"/>
          </a:xfrm>
        </p:spPr>
        <p:txBody>
          <a:bodyPr/>
          <a:lstStyle/>
          <a:p>
            <a:r>
              <a:rPr lang="en-US" dirty="0">
                <a:cs typeface="Arial"/>
              </a:rPr>
              <a:t>Federal Updates</a:t>
            </a:r>
            <a:endParaRPr lang="en-US" dirty="0"/>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312228" y="1546302"/>
            <a:ext cx="5290660" cy="40977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955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8EBD-1318-F55B-234F-26F51A8AD358}"/>
              </a:ext>
            </a:extLst>
          </p:cNvPr>
          <p:cNvSpPr>
            <a:spLocks noGrp="1"/>
          </p:cNvSpPr>
          <p:nvPr>
            <p:ph type="title"/>
          </p:nvPr>
        </p:nvSpPr>
        <p:spPr>
          <a:xfrm>
            <a:off x="2540000" y="5751"/>
            <a:ext cx="9144000" cy="1143000"/>
          </a:xfrm>
        </p:spPr>
        <p:txBody>
          <a:bodyPr/>
          <a:lstStyle/>
          <a:p>
            <a:r>
              <a:rPr lang="en-US" dirty="0"/>
              <a:t>Traceability of Fresh Produce</a:t>
            </a:r>
          </a:p>
        </p:txBody>
      </p:sp>
      <p:sp>
        <p:nvSpPr>
          <p:cNvPr id="3" name="Content Placeholder 2">
            <a:extLst>
              <a:ext uri="{FF2B5EF4-FFF2-40B4-BE49-F238E27FC236}">
                <a16:creationId xmlns:a16="http://schemas.microsoft.com/office/drawing/2014/main" id="{93735B02-5860-49AE-9E13-F8AA5B6D0FD5}"/>
              </a:ext>
            </a:extLst>
          </p:cNvPr>
          <p:cNvSpPr>
            <a:spLocks noGrp="1"/>
          </p:cNvSpPr>
          <p:nvPr>
            <p:ph idx="1"/>
          </p:nvPr>
        </p:nvSpPr>
        <p:spPr>
          <a:xfrm>
            <a:off x="2540000" y="869350"/>
            <a:ext cx="9144000" cy="5721950"/>
          </a:xfrm>
        </p:spPr>
        <p:txBody>
          <a:bodyPr/>
          <a:lstStyle/>
          <a:p>
            <a:pPr>
              <a:spcBef>
                <a:spcPts val="800"/>
              </a:spcBef>
              <a:spcAft>
                <a:spcPts val="800"/>
              </a:spcAft>
            </a:pPr>
            <a:r>
              <a:rPr lang="en-US" dirty="0"/>
              <a:t>U.S. Department of Agriculture (USDA) guidance for recall of fresh produce.</a:t>
            </a:r>
            <a:endParaRPr lang="en-US" dirty="0">
              <a:cs typeface="Arial"/>
            </a:endParaRPr>
          </a:p>
          <a:p>
            <a:pPr>
              <a:spcBef>
                <a:spcPts val="800"/>
              </a:spcBef>
              <a:spcAft>
                <a:spcPts val="800"/>
              </a:spcAft>
            </a:pPr>
            <a:r>
              <a:rPr lang="en-US" dirty="0"/>
              <a:t>Trace to supplier and to whom and when served: </a:t>
            </a:r>
          </a:p>
          <a:p>
            <a:pPr lvl="1">
              <a:spcBef>
                <a:spcPts val="800"/>
              </a:spcBef>
              <a:spcAft>
                <a:spcPts val="800"/>
              </a:spcAft>
            </a:pPr>
            <a:r>
              <a:rPr lang="en-US" dirty="0">
                <a:cs typeface="Arial"/>
              </a:rPr>
              <a:t>Maintain purchase records and supplier contact info.</a:t>
            </a:r>
          </a:p>
          <a:p>
            <a:pPr lvl="1">
              <a:spcBef>
                <a:spcPts val="800"/>
              </a:spcBef>
              <a:spcAft>
                <a:spcPts val="800"/>
              </a:spcAft>
              <a:buFont typeface="Courier New"/>
              <a:buChar char="–"/>
            </a:pPr>
            <a:r>
              <a:rPr lang="en-US" dirty="0">
                <a:cs typeface="Arial"/>
              </a:rPr>
              <a:t>Label produce and avoid comingling.</a:t>
            </a:r>
          </a:p>
          <a:p>
            <a:pPr lvl="1">
              <a:spcBef>
                <a:spcPts val="800"/>
              </a:spcBef>
              <a:spcAft>
                <a:spcPts val="800"/>
              </a:spcAft>
              <a:buFont typeface="Courier New"/>
              <a:buChar char="–"/>
            </a:pPr>
            <a:r>
              <a:rPr lang="en-US" dirty="0">
                <a:cs typeface="Arial"/>
              </a:rPr>
              <a:t>Retain shipping documents to secondary locations.</a:t>
            </a:r>
          </a:p>
          <a:p>
            <a:pPr lvl="1">
              <a:spcBef>
                <a:spcPts val="800"/>
              </a:spcBef>
              <a:spcAft>
                <a:spcPts val="800"/>
              </a:spcAft>
              <a:buFont typeface="Courier New"/>
              <a:buChar char="–"/>
            </a:pPr>
            <a:r>
              <a:rPr lang="en-US" dirty="0">
                <a:cs typeface="Arial"/>
              </a:rPr>
              <a:t>Document use on production records.</a:t>
            </a:r>
          </a:p>
          <a:p>
            <a:pPr marL="0" indent="0">
              <a:buNone/>
            </a:pPr>
            <a:endParaRPr lang="en-US" dirty="0">
              <a:cs typeface="Arial"/>
            </a:endParaRPr>
          </a:p>
        </p:txBody>
      </p:sp>
    </p:spTree>
    <p:extLst>
      <p:ext uri="{BB962C8B-B14F-4D97-AF65-F5344CB8AC3E}">
        <p14:creationId xmlns:p14="http://schemas.microsoft.com/office/powerpoint/2010/main" val="263421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07EF-DC92-9FA7-ADC7-BC2D180BF379}"/>
              </a:ext>
            </a:extLst>
          </p:cNvPr>
          <p:cNvSpPr>
            <a:spLocks noGrp="1"/>
          </p:cNvSpPr>
          <p:nvPr>
            <p:ph type="title"/>
          </p:nvPr>
        </p:nvSpPr>
        <p:spPr>
          <a:xfrm>
            <a:off x="1275535" y="264886"/>
            <a:ext cx="11982250" cy="1128678"/>
          </a:xfrm>
        </p:spPr>
        <p:txBody>
          <a:bodyPr/>
          <a:lstStyle/>
          <a:p>
            <a:r>
              <a:rPr lang="en-US" sz="4000" dirty="0"/>
              <a:t>USDA Food and Nutrition Service (FNS) </a:t>
            </a:r>
            <a:br>
              <a:rPr lang="en-US" sz="4000" dirty="0"/>
            </a:br>
            <a:r>
              <a:rPr lang="en-US" sz="4000" dirty="0"/>
              <a:t>Program Participation Dashboard</a:t>
            </a:r>
          </a:p>
        </p:txBody>
      </p:sp>
      <p:pic>
        <p:nvPicPr>
          <p:cNvPr id="6" name="Content Placeholder 5" descr="A screenshot of the USDA FNS Program Participation Dashboard, example. ">
            <a:extLst>
              <a:ext uri="{FF2B5EF4-FFF2-40B4-BE49-F238E27FC236}">
                <a16:creationId xmlns:a16="http://schemas.microsoft.com/office/drawing/2014/main" id="{C63D314A-43F2-0CD1-87AF-01C8E00AA7ED}"/>
              </a:ext>
            </a:extLst>
          </p:cNvPr>
          <p:cNvPicPr>
            <a:picLocks noGrp="1" noChangeAspect="1"/>
          </p:cNvPicPr>
          <p:nvPr>
            <p:ph sz="half" idx="1"/>
          </p:nvPr>
        </p:nvPicPr>
        <p:blipFill>
          <a:blip r:embed="rId3"/>
          <a:stretch>
            <a:fillRect/>
          </a:stretch>
        </p:blipFill>
        <p:spPr>
          <a:xfrm>
            <a:off x="2669503" y="2120694"/>
            <a:ext cx="4153480" cy="3343742"/>
          </a:xfrm>
        </p:spPr>
      </p:pic>
      <p:sp>
        <p:nvSpPr>
          <p:cNvPr id="7" name="Content Placeholder 6">
            <a:extLst>
              <a:ext uri="{FF2B5EF4-FFF2-40B4-BE49-F238E27FC236}">
                <a16:creationId xmlns:a16="http://schemas.microsoft.com/office/drawing/2014/main" id="{6F0C9AF5-F77A-107A-AEEB-8AF26015D87B}"/>
              </a:ext>
            </a:extLst>
          </p:cNvPr>
          <p:cNvSpPr>
            <a:spLocks noGrp="1"/>
          </p:cNvSpPr>
          <p:nvPr>
            <p:ph sz="half" idx="2"/>
          </p:nvPr>
        </p:nvSpPr>
        <p:spPr>
          <a:xfrm>
            <a:off x="7266660" y="1970931"/>
            <a:ext cx="4973608" cy="3493505"/>
          </a:xfrm>
        </p:spPr>
        <p:txBody>
          <a:bodyPr/>
          <a:lstStyle/>
          <a:p>
            <a:pPr>
              <a:spcBef>
                <a:spcPts val="1200"/>
              </a:spcBef>
              <a:spcAft>
                <a:spcPts val="1200"/>
              </a:spcAft>
            </a:pPr>
            <a:r>
              <a:rPr lang="en-US" dirty="0">
                <a:cs typeface="Arial"/>
              </a:rPr>
              <a:t>Check out the FNS's interactive dashboard!</a:t>
            </a:r>
            <a:endParaRPr lang="en-US" dirty="0"/>
          </a:p>
          <a:p>
            <a:pPr>
              <a:spcBef>
                <a:spcPts val="1200"/>
              </a:spcBef>
              <a:spcAft>
                <a:spcPts val="1200"/>
              </a:spcAft>
            </a:pPr>
            <a:r>
              <a:rPr lang="en-US" dirty="0">
                <a:cs typeface="Arial"/>
              </a:rPr>
              <a:t>Features state, territory and national level data for FNS nutrition programs.</a:t>
            </a:r>
          </a:p>
        </p:txBody>
      </p:sp>
    </p:spTree>
    <p:extLst>
      <p:ext uri="{BB962C8B-B14F-4D97-AF65-F5344CB8AC3E}">
        <p14:creationId xmlns:p14="http://schemas.microsoft.com/office/powerpoint/2010/main" val="779382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D6FC-CDF8-5AB9-C8C9-01EFC35DA04C}"/>
              </a:ext>
            </a:extLst>
          </p:cNvPr>
          <p:cNvSpPr>
            <a:spLocks noGrp="1"/>
          </p:cNvSpPr>
          <p:nvPr>
            <p:ph type="title"/>
          </p:nvPr>
        </p:nvSpPr>
        <p:spPr>
          <a:xfrm>
            <a:off x="1584512" y="233082"/>
            <a:ext cx="11258177" cy="1340224"/>
          </a:xfrm>
        </p:spPr>
        <p:txBody>
          <a:bodyPr/>
          <a:lstStyle/>
          <a:p>
            <a:r>
              <a:rPr lang="en-US" sz="4000" dirty="0"/>
              <a:t>Webinar - School Meals Just Got Healthier: Navigating the New USDA School Nutrition Standards</a:t>
            </a:r>
          </a:p>
        </p:txBody>
      </p:sp>
      <p:sp>
        <p:nvSpPr>
          <p:cNvPr id="3" name="Content Placeholder 2">
            <a:extLst>
              <a:ext uri="{FF2B5EF4-FFF2-40B4-BE49-F238E27FC236}">
                <a16:creationId xmlns:a16="http://schemas.microsoft.com/office/drawing/2014/main" id="{E183A543-E9B5-4C63-5626-AC364504099F}"/>
              </a:ext>
            </a:extLst>
          </p:cNvPr>
          <p:cNvSpPr>
            <a:spLocks noGrp="1"/>
          </p:cNvSpPr>
          <p:nvPr>
            <p:ph idx="1"/>
          </p:nvPr>
        </p:nvSpPr>
        <p:spPr>
          <a:xfrm>
            <a:off x="2387600" y="1807839"/>
            <a:ext cx="9804400" cy="4176102"/>
          </a:xfrm>
        </p:spPr>
        <p:txBody>
          <a:bodyPr/>
          <a:lstStyle/>
          <a:p>
            <a:pPr>
              <a:spcBef>
                <a:spcPts val="0"/>
              </a:spcBef>
              <a:spcAft>
                <a:spcPts val="2400"/>
              </a:spcAft>
            </a:pPr>
            <a:r>
              <a:rPr lang="en-US" sz="2400" dirty="0">
                <a:cs typeface="Arial"/>
              </a:rPr>
              <a:t>Webinar topics:</a:t>
            </a:r>
          </a:p>
          <a:p>
            <a:pPr marL="800100" lvl="1" indent="-342900">
              <a:spcBef>
                <a:spcPts val="0"/>
              </a:spcBef>
              <a:spcAft>
                <a:spcPts val="2400"/>
              </a:spcAft>
              <a:buFont typeface="Courier New"/>
              <a:buChar char="o"/>
            </a:pPr>
            <a:r>
              <a:rPr lang="en-US" sz="2400" dirty="0">
                <a:cs typeface="Arial"/>
              </a:rPr>
              <a:t>USDA school nutrition standards</a:t>
            </a:r>
          </a:p>
          <a:p>
            <a:pPr marL="800100" lvl="1" indent="-342900">
              <a:spcBef>
                <a:spcPts val="0"/>
              </a:spcBef>
              <a:spcAft>
                <a:spcPts val="2400"/>
              </a:spcAft>
              <a:buFont typeface="Courier New"/>
              <a:buChar char="o"/>
            </a:pPr>
            <a:r>
              <a:rPr lang="en-US" sz="2400" dirty="0">
                <a:cs typeface="Arial"/>
              </a:rPr>
              <a:t>Resources and tools to support implementation</a:t>
            </a:r>
          </a:p>
          <a:p>
            <a:pPr>
              <a:spcBef>
                <a:spcPts val="0"/>
              </a:spcBef>
              <a:spcAft>
                <a:spcPts val="2400"/>
              </a:spcAft>
              <a:buFont typeface="Courier New"/>
              <a:buChar char="•"/>
            </a:pPr>
            <a:r>
              <a:rPr lang="en-US" sz="2400" dirty="0">
                <a:cs typeface="Arial"/>
              </a:rPr>
              <a:t>Date: June 27, 2024, noon-1:15 p.m.</a:t>
            </a:r>
          </a:p>
          <a:p>
            <a:pPr>
              <a:spcBef>
                <a:spcPts val="0"/>
              </a:spcBef>
              <a:spcAft>
                <a:spcPts val="2400"/>
              </a:spcAft>
              <a:buFont typeface="Courier New"/>
              <a:buChar char="•"/>
            </a:pPr>
            <a:r>
              <a:rPr lang="en-US" sz="2400" dirty="0">
                <a:cs typeface="Arial"/>
              </a:rPr>
              <a:t>Watch the Institute of Child Nutrition’s, </a:t>
            </a:r>
            <a:r>
              <a:rPr lang="en-US" sz="2400" dirty="0">
                <a:latin typeface="Arial" panose="020B0604020202020204" pitchFamily="34" charset="0"/>
                <a:ea typeface="Calibri" panose="020F0502020204030204" pitchFamily="34" charset="0"/>
              </a:rPr>
              <a:t>School Meals Just Got Healthier: Navigating the New USDA School Nutrition Standards </a:t>
            </a:r>
            <a:r>
              <a:rPr lang="en-US" sz="2400" dirty="0">
                <a:cs typeface="Arial"/>
              </a:rPr>
              <a:t>webinar recording at </a:t>
            </a:r>
            <a:r>
              <a:rPr lang="en-US" sz="2400" dirty="0">
                <a:solidFill>
                  <a:srgbClr val="0563C1"/>
                </a:solidFill>
                <a:hlinkClick r:id="rId3" tooltip="Institute of Child Nutrition">
                  <a:extLst>
                    <a:ext uri="{A12FA001-AC4F-418D-AE19-62706E023703}">
                      <ahyp:hlinkClr xmlns:ahyp="http://schemas.microsoft.com/office/drawing/2018/hyperlinkcolor" val="tx"/>
                    </a:ext>
                  </a:extLst>
                </a:hlinkClick>
              </a:rPr>
              <a:t>https://theicn.docebosaas.com/pages/40/school-nutrition-dashboard</a:t>
            </a:r>
            <a:r>
              <a:rPr lang="en-US" sz="2400" dirty="0"/>
              <a:t>.</a:t>
            </a:r>
            <a:endParaRPr lang="en-US" sz="2400" dirty="0">
              <a:cs typeface="Arial"/>
            </a:endParaRPr>
          </a:p>
        </p:txBody>
      </p:sp>
    </p:spTree>
    <p:extLst>
      <p:ext uri="{BB962C8B-B14F-4D97-AF65-F5344CB8AC3E}">
        <p14:creationId xmlns:p14="http://schemas.microsoft.com/office/powerpoint/2010/main" val="1706392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43853-137D-00FD-8367-2268B8E9A17A}"/>
              </a:ext>
            </a:extLst>
          </p:cNvPr>
          <p:cNvSpPr>
            <a:spLocks noGrp="1"/>
          </p:cNvSpPr>
          <p:nvPr>
            <p:ph type="title"/>
          </p:nvPr>
        </p:nvSpPr>
        <p:spPr>
          <a:xfrm>
            <a:off x="2449847" y="455053"/>
            <a:ext cx="9144000" cy="1143000"/>
          </a:xfrm>
        </p:spPr>
        <p:txBody>
          <a:bodyPr/>
          <a:lstStyle/>
          <a:p>
            <a:r>
              <a:rPr lang="en-US" dirty="0"/>
              <a:t>State Updates</a:t>
            </a:r>
          </a:p>
        </p:txBody>
      </p:sp>
      <p:pic>
        <p:nvPicPr>
          <p:cNvPr id="5" name="Content Placeholder 4">
            <a:extLst>
              <a:ext uri="{FF2B5EF4-FFF2-40B4-BE49-F238E27FC236}">
                <a16:creationId xmlns:a16="http://schemas.microsoft.com/office/drawing/2014/main" id="{9657D575-517D-E2E6-CB9E-B319817AD25C}"/>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78797" y="1903928"/>
            <a:ext cx="3086100" cy="4114800"/>
          </a:xfrm>
        </p:spPr>
      </p:pic>
    </p:spTree>
    <p:extLst>
      <p:ext uri="{BB962C8B-B14F-4D97-AF65-F5344CB8AC3E}">
        <p14:creationId xmlns:p14="http://schemas.microsoft.com/office/powerpoint/2010/main" val="356176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2FE2A-8064-2C86-BB81-51CE1012F4AA}"/>
              </a:ext>
            </a:extLst>
          </p:cNvPr>
          <p:cNvSpPr>
            <a:spLocks noGrp="1"/>
          </p:cNvSpPr>
          <p:nvPr>
            <p:ph type="title"/>
          </p:nvPr>
        </p:nvSpPr>
        <p:spPr/>
        <p:txBody>
          <a:bodyPr/>
          <a:lstStyle/>
          <a:p>
            <a:r>
              <a:rPr lang="en-US" dirty="0"/>
              <a:t>Summer Feeding Reminders</a:t>
            </a:r>
          </a:p>
        </p:txBody>
      </p:sp>
      <p:sp>
        <p:nvSpPr>
          <p:cNvPr id="3" name="Content Placeholder 2">
            <a:extLst>
              <a:ext uri="{FF2B5EF4-FFF2-40B4-BE49-F238E27FC236}">
                <a16:creationId xmlns:a16="http://schemas.microsoft.com/office/drawing/2014/main" id="{344AC034-3C0F-5DA7-C8E1-0D6A3DD14F5B}"/>
              </a:ext>
            </a:extLst>
          </p:cNvPr>
          <p:cNvSpPr>
            <a:spLocks noGrp="1"/>
          </p:cNvSpPr>
          <p:nvPr>
            <p:ph sz="half" idx="1"/>
          </p:nvPr>
        </p:nvSpPr>
        <p:spPr>
          <a:xfrm>
            <a:off x="2540000" y="1981200"/>
            <a:ext cx="9403471" cy="4157932"/>
          </a:xfrm>
        </p:spPr>
        <p:txBody>
          <a:bodyPr/>
          <a:lstStyle/>
          <a:p>
            <a:pPr>
              <a:spcBef>
                <a:spcPts val="1200"/>
              </a:spcBef>
              <a:spcAft>
                <a:spcPts val="1200"/>
              </a:spcAft>
              <a:buFont typeface="Arial"/>
              <a:buChar char="•"/>
            </a:pPr>
            <a:r>
              <a:rPr lang="en-US" dirty="0">
                <a:cs typeface="Arial"/>
              </a:rPr>
              <a:t>Update Child Nutrition Information and Payment System (CNIPS) site applications in CNIPS.</a:t>
            </a:r>
            <a:endParaRPr lang="en-US" dirty="0"/>
          </a:p>
          <a:p>
            <a:pPr>
              <a:spcBef>
                <a:spcPts val="1200"/>
              </a:spcBef>
              <a:spcAft>
                <a:spcPts val="1200"/>
              </a:spcAft>
              <a:buFont typeface="Arial"/>
              <a:buChar char="•"/>
            </a:pPr>
            <a:r>
              <a:rPr lang="en-US" dirty="0">
                <a:cs typeface="Arial"/>
              </a:rPr>
              <a:t>Non-congregate feeding </a:t>
            </a:r>
            <a:r>
              <a:rPr lang="en-US" b="1" dirty="0">
                <a:cs typeface="Arial"/>
              </a:rPr>
              <a:t>only</a:t>
            </a:r>
            <a:r>
              <a:rPr lang="en-US" dirty="0">
                <a:cs typeface="Arial"/>
              </a:rPr>
              <a:t> available in rural areas:</a:t>
            </a:r>
          </a:p>
          <a:p>
            <a:pPr lvl="1">
              <a:spcBef>
                <a:spcPts val="1200"/>
              </a:spcBef>
              <a:spcAft>
                <a:spcPts val="1200"/>
              </a:spcAft>
              <a:buFont typeface="Arial"/>
              <a:buChar char="•"/>
            </a:pPr>
            <a:r>
              <a:rPr lang="en-US" dirty="0">
                <a:cs typeface="Arial"/>
              </a:rPr>
              <a:t>Have an approved site application in CNIPS</a:t>
            </a:r>
          </a:p>
          <a:p>
            <a:pPr lvl="1">
              <a:spcBef>
                <a:spcPts val="1200"/>
              </a:spcBef>
              <a:spcAft>
                <a:spcPts val="1200"/>
              </a:spcAft>
              <a:buFont typeface="Arial"/>
              <a:buChar char="•"/>
            </a:pPr>
            <a:r>
              <a:rPr lang="en-US" dirty="0">
                <a:cs typeface="Arial"/>
              </a:rPr>
              <a:t>Program integrity checklist submitted with procedures and training for staff</a:t>
            </a:r>
          </a:p>
        </p:txBody>
      </p:sp>
    </p:spTree>
    <p:extLst>
      <p:ext uri="{BB962C8B-B14F-4D97-AF65-F5344CB8AC3E}">
        <p14:creationId xmlns:p14="http://schemas.microsoft.com/office/powerpoint/2010/main" val="354146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24FF-2354-6FFF-1DFB-361F98D2085B}"/>
              </a:ext>
            </a:extLst>
          </p:cNvPr>
          <p:cNvSpPr>
            <a:spLocks noGrp="1"/>
          </p:cNvSpPr>
          <p:nvPr>
            <p:ph type="title"/>
          </p:nvPr>
        </p:nvSpPr>
        <p:spPr>
          <a:xfrm>
            <a:off x="2464371" y="595813"/>
            <a:ext cx="9551095" cy="1122124"/>
          </a:xfrm>
        </p:spPr>
        <p:txBody>
          <a:bodyPr/>
          <a:lstStyle/>
          <a:p>
            <a:r>
              <a:rPr lang="en-US" dirty="0">
                <a:cs typeface="Arial"/>
              </a:rPr>
              <a:t>Excessive Heat and Poor Air Quality Waivers for Summer Meals (1)</a:t>
            </a:r>
            <a:endParaRPr lang="en-US" dirty="0"/>
          </a:p>
        </p:txBody>
      </p:sp>
      <p:sp>
        <p:nvSpPr>
          <p:cNvPr id="3" name="Content Placeholder 2">
            <a:extLst>
              <a:ext uri="{FF2B5EF4-FFF2-40B4-BE49-F238E27FC236}">
                <a16:creationId xmlns:a16="http://schemas.microsoft.com/office/drawing/2014/main" id="{9CD00AA7-E6C4-EE20-702E-437AC6E55F7C}"/>
              </a:ext>
            </a:extLst>
          </p:cNvPr>
          <p:cNvSpPr>
            <a:spLocks noGrp="1"/>
          </p:cNvSpPr>
          <p:nvPr>
            <p:ph sz="half" idx="1"/>
          </p:nvPr>
        </p:nvSpPr>
        <p:spPr>
          <a:xfrm>
            <a:off x="2464371" y="2147387"/>
            <a:ext cx="9157418" cy="4114800"/>
          </a:xfrm>
        </p:spPr>
        <p:txBody>
          <a:bodyPr/>
          <a:lstStyle/>
          <a:p>
            <a:pPr marL="457200" indent="-457200">
              <a:spcBef>
                <a:spcPts val="1200"/>
              </a:spcBef>
              <a:spcAft>
                <a:spcPts val="1200"/>
              </a:spcAft>
              <a:buFont typeface="Arial"/>
              <a:buChar char="•"/>
            </a:pPr>
            <a:r>
              <a:rPr lang="en-US" dirty="0">
                <a:cs typeface="Arial"/>
              </a:rPr>
              <a:t>Impacted sites eligible for:</a:t>
            </a:r>
            <a:endParaRPr lang="en-US" dirty="0"/>
          </a:p>
          <a:p>
            <a:pPr marL="914400" lvl="1" indent="-457200">
              <a:spcBef>
                <a:spcPts val="1200"/>
              </a:spcBef>
              <a:spcAft>
                <a:spcPts val="1200"/>
              </a:spcAft>
              <a:buFont typeface="Arial"/>
              <a:buChar char="•"/>
            </a:pPr>
            <a:r>
              <a:rPr lang="en-US" dirty="0">
                <a:cs typeface="Arial"/>
              </a:rPr>
              <a:t>Non-congregate meal service – regardless if site is rural or not</a:t>
            </a:r>
          </a:p>
          <a:p>
            <a:pPr marL="914400" lvl="1" indent="-457200">
              <a:spcBef>
                <a:spcPts val="1200"/>
              </a:spcBef>
              <a:spcAft>
                <a:spcPts val="1200"/>
              </a:spcAft>
              <a:buFont typeface="Arial"/>
              <a:buChar char="•"/>
            </a:pPr>
            <a:r>
              <a:rPr lang="en-US" dirty="0">
                <a:cs typeface="Arial"/>
              </a:rPr>
              <a:t>Parent and guardian meal pickup</a:t>
            </a:r>
          </a:p>
          <a:p>
            <a:pPr marL="914400" lvl="1" indent="-457200">
              <a:spcBef>
                <a:spcPts val="1200"/>
              </a:spcBef>
              <a:spcAft>
                <a:spcPts val="1200"/>
              </a:spcAft>
              <a:buFont typeface="Arial"/>
              <a:buChar char="•"/>
            </a:pPr>
            <a:r>
              <a:rPr lang="en-US" dirty="0">
                <a:cs typeface="Arial"/>
              </a:rPr>
              <a:t>Meal service time flexibility</a:t>
            </a:r>
          </a:p>
          <a:p>
            <a:pPr marL="457200" lvl="1" indent="0">
              <a:buNone/>
            </a:pPr>
            <a:endParaRPr lang="en-US" dirty="0">
              <a:cs typeface="Arial"/>
            </a:endParaRPr>
          </a:p>
        </p:txBody>
      </p:sp>
    </p:spTree>
    <p:extLst>
      <p:ext uri="{BB962C8B-B14F-4D97-AF65-F5344CB8AC3E}">
        <p14:creationId xmlns:p14="http://schemas.microsoft.com/office/powerpoint/2010/main" val="1822420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36EF4-C0F3-227D-3D17-BFE2D36402E9}"/>
              </a:ext>
            </a:extLst>
          </p:cNvPr>
          <p:cNvSpPr>
            <a:spLocks noGrp="1"/>
          </p:cNvSpPr>
          <p:nvPr>
            <p:ph type="title"/>
          </p:nvPr>
        </p:nvSpPr>
        <p:spPr>
          <a:xfrm>
            <a:off x="1713606" y="600488"/>
            <a:ext cx="10807521" cy="1110803"/>
          </a:xfrm>
        </p:spPr>
        <p:txBody>
          <a:bodyPr/>
          <a:lstStyle/>
          <a:p>
            <a:r>
              <a:rPr lang="en-US" dirty="0">
                <a:cs typeface="Arial"/>
              </a:rPr>
              <a:t>Excessive Heat and Poor Air Quality Waivers for Summer Meals (2)</a:t>
            </a:r>
            <a:endParaRPr lang="en-US" dirty="0"/>
          </a:p>
        </p:txBody>
      </p:sp>
      <p:sp>
        <p:nvSpPr>
          <p:cNvPr id="3" name="Content Placeholder 2">
            <a:extLst>
              <a:ext uri="{FF2B5EF4-FFF2-40B4-BE49-F238E27FC236}">
                <a16:creationId xmlns:a16="http://schemas.microsoft.com/office/drawing/2014/main" id="{E51DEC04-9037-9C70-FFE6-B5526874158C}"/>
              </a:ext>
            </a:extLst>
          </p:cNvPr>
          <p:cNvSpPr>
            <a:spLocks noGrp="1"/>
          </p:cNvSpPr>
          <p:nvPr>
            <p:ph idx="1"/>
          </p:nvPr>
        </p:nvSpPr>
        <p:spPr>
          <a:xfrm>
            <a:off x="2300850" y="2204353"/>
            <a:ext cx="9648422" cy="4157729"/>
          </a:xfrm>
        </p:spPr>
        <p:txBody>
          <a:bodyPr/>
          <a:lstStyle/>
          <a:p>
            <a:pPr marL="800100" indent="-457200">
              <a:spcBef>
                <a:spcPts val="1200"/>
              </a:spcBef>
              <a:spcAft>
                <a:spcPts val="1200"/>
              </a:spcAft>
              <a:buFont typeface="Arial"/>
              <a:buChar char="•"/>
            </a:pPr>
            <a:r>
              <a:rPr lang="en-US" b="1" dirty="0">
                <a:cs typeface="Arial"/>
              </a:rPr>
              <a:t>Excessive Heat:</a:t>
            </a:r>
            <a:r>
              <a:rPr lang="en-US" dirty="0">
                <a:cs typeface="Arial"/>
              </a:rPr>
              <a:t> The National Weather Service has issued a heat advisory, excessive heat warning or an excessive heat watch</a:t>
            </a:r>
          </a:p>
          <a:p>
            <a:pPr indent="0" algn="ctr">
              <a:spcBef>
                <a:spcPts val="1200"/>
              </a:spcBef>
              <a:spcAft>
                <a:spcPts val="1200"/>
              </a:spcAft>
              <a:buNone/>
            </a:pPr>
            <a:r>
              <a:rPr lang="en-US" b="1" dirty="0">
                <a:cs typeface="Arial"/>
              </a:rPr>
              <a:t>and</a:t>
            </a:r>
            <a:r>
              <a:rPr lang="en-US" dirty="0">
                <a:cs typeface="Arial"/>
              </a:rPr>
              <a:t> </a:t>
            </a:r>
          </a:p>
          <a:p>
            <a:pPr marL="800100" indent="-457200">
              <a:spcBef>
                <a:spcPts val="1200"/>
              </a:spcBef>
              <a:spcAft>
                <a:spcPts val="1200"/>
              </a:spcAft>
              <a:buFont typeface="Arial"/>
              <a:buChar char="•"/>
            </a:pPr>
            <a:r>
              <a:rPr lang="en-US" dirty="0">
                <a:cs typeface="Arial"/>
              </a:rPr>
              <a:t>The outdoor feeding site does not have a temperature controlled alternative indoor site.</a:t>
            </a:r>
          </a:p>
        </p:txBody>
      </p:sp>
    </p:spTree>
    <p:extLst>
      <p:ext uri="{BB962C8B-B14F-4D97-AF65-F5344CB8AC3E}">
        <p14:creationId xmlns:p14="http://schemas.microsoft.com/office/powerpoint/2010/main" val="1344846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24FF-2354-6FFF-1DFB-361F98D2085B}"/>
              </a:ext>
            </a:extLst>
          </p:cNvPr>
          <p:cNvSpPr>
            <a:spLocks noGrp="1"/>
          </p:cNvSpPr>
          <p:nvPr>
            <p:ph type="title"/>
          </p:nvPr>
        </p:nvSpPr>
        <p:spPr>
          <a:xfrm>
            <a:off x="2464371" y="595813"/>
            <a:ext cx="9551095" cy="1122124"/>
          </a:xfrm>
        </p:spPr>
        <p:txBody>
          <a:bodyPr/>
          <a:lstStyle/>
          <a:p>
            <a:r>
              <a:rPr lang="en-US" dirty="0">
                <a:cs typeface="Arial"/>
              </a:rPr>
              <a:t>Excessive Heat and Poor Air Quality Waivers for Summer Meals (3)</a:t>
            </a:r>
            <a:endParaRPr lang="en-US" dirty="0"/>
          </a:p>
        </p:txBody>
      </p:sp>
      <p:sp>
        <p:nvSpPr>
          <p:cNvPr id="3" name="Content Placeholder 2">
            <a:extLst>
              <a:ext uri="{FF2B5EF4-FFF2-40B4-BE49-F238E27FC236}">
                <a16:creationId xmlns:a16="http://schemas.microsoft.com/office/drawing/2014/main" id="{9CD00AA7-E6C4-EE20-702E-437AC6E55F7C}"/>
              </a:ext>
            </a:extLst>
          </p:cNvPr>
          <p:cNvSpPr>
            <a:spLocks noGrp="1"/>
          </p:cNvSpPr>
          <p:nvPr>
            <p:ph sz="half" idx="1"/>
          </p:nvPr>
        </p:nvSpPr>
        <p:spPr>
          <a:xfrm>
            <a:off x="2468114" y="2239992"/>
            <a:ext cx="9157418" cy="4114800"/>
          </a:xfrm>
        </p:spPr>
        <p:txBody>
          <a:bodyPr/>
          <a:lstStyle/>
          <a:p>
            <a:pPr marL="800100" indent="-457200">
              <a:spcBef>
                <a:spcPts val="1200"/>
              </a:spcBef>
              <a:spcAft>
                <a:spcPts val="1200"/>
              </a:spcAft>
              <a:buFont typeface="Arial"/>
              <a:buChar char="•"/>
            </a:pPr>
            <a:r>
              <a:rPr lang="en-US" b="1" dirty="0">
                <a:cs typeface="Arial"/>
              </a:rPr>
              <a:t>Poor air quality:</a:t>
            </a:r>
            <a:r>
              <a:rPr lang="en-US" dirty="0">
                <a:cs typeface="Arial"/>
              </a:rPr>
              <a:t> Airnow.gov indicates an air quality index flag of purple or higher for the zip code in which the site is located</a:t>
            </a:r>
            <a:endParaRPr lang="en-US" dirty="0"/>
          </a:p>
          <a:p>
            <a:pPr marL="0" indent="0" algn="ctr">
              <a:spcBef>
                <a:spcPts val="1200"/>
              </a:spcBef>
              <a:spcAft>
                <a:spcPts val="1200"/>
              </a:spcAft>
              <a:buNone/>
            </a:pPr>
            <a:r>
              <a:rPr lang="en-US" b="1" dirty="0">
                <a:cs typeface="Arial"/>
              </a:rPr>
              <a:t>and</a:t>
            </a:r>
            <a:endParaRPr lang="en-US" dirty="0">
              <a:cs typeface="Arial"/>
            </a:endParaRPr>
          </a:p>
          <a:p>
            <a:pPr marL="800100" indent="-457200">
              <a:spcBef>
                <a:spcPts val="1200"/>
              </a:spcBef>
              <a:spcAft>
                <a:spcPts val="1200"/>
              </a:spcAft>
              <a:buFont typeface="Arial"/>
              <a:buChar char="•"/>
            </a:pPr>
            <a:r>
              <a:rPr lang="en-US" dirty="0">
                <a:cs typeface="Arial"/>
              </a:rPr>
              <a:t>The outdoor feeding site does not have access to an alternative indoor site.</a:t>
            </a:r>
          </a:p>
        </p:txBody>
      </p:sp>
    </p:spTree>
    <p:extLst>
      <p:ext uri="{BB962C8B-B14F-4D97-AF65-F5344CB8AC3E}">
        <p14:creationId xmlns:p14="http://schemas.microsoft.com/office/powerpoint/2010/main" val="4130049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F669-AA28-4DF6-9AA4-8D09FB756B97}"/>
              </a:ext>
            </a:extLst>
          </p:cNvPr>
          <p:cNvSpPr>
            <a:spLocks noGrp="1"/>
          </p:cNvSpPr>
          <p:nvPr>
            <p:ph type="title"/>
          </p:nvPr>
        </p:nvSpPr>
        <p:spPr/>
        <p:txBody>
          <a:bodyPr/>
          <a:lstStyle/>
          <a:p>
            <a:r>
              <a:rPr lang="en-US" dirty="0"/>
              <a:t>Town Hall at a Glance</a:t>
            </a:r>
            <a:endParaRPr lang="en-US" dirty="0">
              <a:cs typeface="Arial"/>
            </a:endParaRPr>
          </a:p>
        </p:txBody>
      </p:sp>
      <p:sp>
        <p:nvSpPr>
          <p:cNvPr id="3" name="Content Placeholder 2">
            <a:extLst>
              <a:ext uri="{FF2B5EF4-FFF2-40B4-BE49-F238E27FC236}">
                <a16:creationId xmlns:a16="http://schemas.microsoft.com/office/drawing/2014/main" id="{E8F9D917-39F1-4060-A27C-9FCCC6C193B0}"/>
              </a:ext>
            </a:extLst>
          </p:cNvPr>
          <p:cNvSpPr>
            <a:spLocks noGrp="1"/>
          </p:cNvSpPr>
          <p:nvPr>
            <p:ph sz="half" idx="1"/>
          </p:nvPr>
        </p:nvSpPr>
        <p:spPr/>
        <p:txBody>
          <a:bodyPr/>
          <a:lstStyle/>
          <a:p>
            <a:pPr>
              <a:spcBef>
                <a:spcPts val="800"/>
              </a:spcBef>
              <a:spcAft>
                <a:spcPts val="800"/>
              </a:spcAft>
              <a:buFont typeface="Arial" panose="020B0604020202020204" pitchFamily="34" charset="0"/>
              <a:buChar char="•"/>
            </a:pPr>
            <a:r>
              <a:rPr lang="en-US" sz="2800" dirty="0">
                <a:latin typeface="Arial"/>
                <a:cs typeface="Arial"/>
              </a:rPr>
              <a:t>District Spotlights &amp; Award Recognition</a:t>
            </a:r>
            <a:endParaRPr lang="en-US" dirty="0">
              <a:latin typeface="Arial"/>
              <a:cs typeface="Arial"/>
            </a:endParaRPr>
          </a:p>
          <a:p>
            <a:pPr>
              <a:spcBef>
                <a:spcPts val="800"/>
              </a:spcBef>
              <a:spcAft>
                <a:spcPts val="800"/>
              </a:spcAft>
              <a:buFont typeface="Arial" panose="020B0604020202020204" pitchFamily="34" charset="0"/>
              <a:buChar char="•"/>
            </a:pPr>
            <a:r>
              <a:rPr lang="en-US" sz="2800" dirty="0">
                <a:latin typeface="Arial"/>
                <a:cs typeface="Arial"/>
              </a:rPr>
              <a:t>Federal</a:t>
            </a:r>
            <a:r>
              <a:rPr lang="en-US" sz="2800" dirty="0">
                <a:cs typeface="Arial"/>
              </a:rPr>
              <a:t> Updates</a:t>
            </a:r>
            <a:endParaRPr lang="en-US" dirty="0">
              <a:cs typeface="Arial"/>
            </a:endParaRPr>
          </a:p>
          <a:p>
            <a:pPr>
              <a:spcBef>
                <a:spcPts val="800"/>
              </a:spcBef>
              <a:spcAft>
                <a:spcPts val="800"/>
              </a:spcAft>
            </a:pPr>
            <a:r>
              <a:rPr lang="en-US" sz="2800" dirty="0">
                <a:cs typeface="Arial"/>
              </a:rPr>
              <a:t>State Updates</a:t>
            </a:r>
          </a:p>
          <a:p>
            <a:pPr>
              <a:spcBef>
                <a:spcPts val="800"/>
              </a:spcBef>
              <a:spcAft>
                <a:spcPts val="800"/>
              </a:spcAft>
            </a:pPr>
            <a:r>
              <a:rPr lang="en-US" sz="2800" dirty="0">
                <a:cs typeface="Arial"/>
              </a:rPr>
              <a:t>Reminders </a:t>
            </a:r>
          </a:p>
          <a:p>
            <a:pPr>
              <a:spcBef>
                <a:spcPts val="800"/>
              </a:spcBef>
              <a:spcAft>
                <a:spcPts val="800"/>
              </a:spcAft>
            </a:pPr>
            <a:r>
              <a:rPr lang="en-US" sz="2800" dirty="0">
                <a:cs typeface="Arial"/>
              </a:rPr>
              <a:t>Funding Updates </a:t>
            </a:r>
            <a:endParaRPr lang="en-US" dirty="0"/>
          </a:p>
          <a:p>
            <a:pPr>
              <a:spcBef>
                <a:spcPts val="800"/>
              </a:spcBef>
              <a:spcAft>
                <a:spcPts val="800"/>
              </a:spcAft>
            </a:pPr>
            <a:r>
              <a:rPr lang="en-US" sz="2800" dirty="0">
                <a:cs typeface="Arial"/>
              </a:rPr>
              <a:t>Other Announcements</a:t>
            </a:r>
            <a:endParaRPr lang="en-US" dirty="0"/>
          </a:p>
          <a:p>
            <a:pPr marL="0" indent="0">
              <a:buNone/>
            </a:pPr>
            <a:endParaRPr lang="en-US" dirty="0">
              <a:cs typeface="Arial"/>
            </a:endParaRPr>
          </a:p>
          <a:p>
            <a:endParaRPr lang="en-US" dirty="0">
              <a:cs typeface="Arial"/>
            </a:endParaRPr>
          </a:p>
          <a:p>
            <a:endParaRPr lang="en-US" dirty="0">
              <a:cs typeface="Arial"/>
            </a:endParaRPr>
          </a:p>
          <a:p>
            <a:endParaRPr lang="en-US" sz="2800" dirty="0">
              <a:solidFill>
                <a:srgbClr val="FF0000"/>
              </a:solidFill>
              <a:cs typeface="Arial"/>
            </a:endParaRPr>
          </a:p>
        </p:txBody>
      </p:sp>
      <p:pic>
        <p:nvPicPr>
          <p:cNvPr id="5" name="Content Placeholder 4" descr="A person assisting students with school meals at the food truck at a summer meals site.">
            <a:extLst>
              <a:ext uri="{FF2B5EF4-FFF2-40B4-BE49-F238E27FC236}">
                <a16:creationId xmlns:a16="http://schemas.microsoft.com/office/drawing/2014/main" id="{6F4609AA-EBEE-CB69-7535-463C0A1D8DD3}"/>
              </a:ext>
            </a:extLst>
          </p:cNvPr>
          <p:cNvPicPr>
            <a:picLocks noGrp="1" noChangeAspect="1"/>
          </p:cNvPicPr>
          <p:nvPr>
            <p:ph sz="half" idx="2"/>
          </p:nvPr>
        </p:nvPicPr>
        <p:blipFill>
          <a:blip r:embed="rId3"/>
          <a:stretch>
            <a:fillRect/>
          </a:stretch>
        </p:blipFill>
        <p:spPr>
          <a:xfrm>
            <a:off x="7213600" y="2362200"/>
            <a:ext cx="4470400" cy="3352800"/>
          </a:xfrm>
          <a:prstGeom prst="ellipse">
            <a:avLst/>
          </a:prstGeom>
          <a:ln>
            <a:noFill/>
          </a:ln>
          <a:effectLst>
            <a:softEdge rad="112500"/>
          </a:effectLst>
        </p:spPr>
      </p:pic>
    </p:spTree>
    <p:extLst>
      <p:ext uri="{BB962C8B-B14F-4D97-AF65-F5344CB8AC3E}">
        <p14:creationId xmlns:p14="http://schemas.microsoft.com/office/powerpoint/2010/main" val="168363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24FF-2354-6FFF-1DFB-361F98D2085B}"/>
              </a:ext>
            </a:extLst>
          </p:cNvPr>
          <p:cNvSpPr>
            <a:spLocks noGrp="1"/>
          </p:cNvSpPr>
          <p:nvPr>
            <p:ph type="title"/>
          </p:nvPr>
        </p:nvSpPr>
        <p:spPr>
          <a:xfrm>
            <a:off x="2464371" y="365775"/>
            <a:ext cx="9551095" cy="1122124"/>
          </a:xfrm>
        </p:spPr>
        <p:txBody>
          <a:bodyPr/>
          <a:lstStyle/>
          <a:p>
            <a:r>
              <a:rPr lang="en-US" dirty="0">
                <a:cs typeface="Arial"/>
              </a:rPr>
              <a:t>Excessive Heat and Poor Air Quality Waivers for Summer Meals (4)</a:t>
            </a:r>
            <a:endParaRPr lang="en-US" dirty="0"/>
          </a:p>
        </p:txBody>
      </p:sp>
      <p:sp>
        <p:nvSpPr>
          <p:cNvPr id="3" name="Content Placeholder 2">
            <a:extLst>
              <a:ext uri="{FF2B5EF4-FFF2-40B4-BE49-F238E27FC236}">
                <a16:creationId xmlns:a16="http://schemas.microsoft.com/office/drawing/2014/main" id="{9CD00AA7-E6C4-EE20-702E-437AC6E55F7C}"/>
              </a:ext>
            </a:extLst>
          </p:cNvPr>
          <p:cNvSpPr>
            <a:spLocks noGrp="1"/>
          </p:cNvSpPr>
          <p:nvPr>
            <p:ph sz="half" idx="1"/>
          </p:nvPr>
        </p:nvSpPr>
        <p:spPr>
          <a:xfrm>
            <a:off x="2241722" y="1717750"/>
            <a:ext cx="9775644" cy="4991818"/>
          </a:xfrm>
        </p:spPr>
        <p:txBody>
          <a:bodyPr/>
          <a:lstStyle/>
          <a:p>
            <a:pPr marL="1028700" indent="-508000">
              <a:spcBef>
                <a:spcPts val="800"/>
              </a:spcBef>
              <a:spcAft>
                <a:spcPts val="800"/>
              </a:spcAft>
            </a:pPr>
            <a:r>
              <a:rPr lang="en-US" dirty="0">
                <a:cs typeface="Arial"/>
              </a:rPr>
              <a:t>Sites using these waivers </a:t>
            </a:r>
            <a:r>
              <a:rPr lang="en-US" b="1" dirty="0">
                <a:cs typeface="Arial"/>
              </a:rPr>
              <a:t>must:</a:t>
            </a:r>
            <a:endParaRPr lang="en-US" dirty="0">
              <a:cs typeface="Arial"/>
            </a:endParaRPr>
          </a:p>
          <a:p>
            <a:pPr marL="1485900" lvl="2" indent="-457200">
              <a:spcBef>
                <a:spcPts val="800"/>
              </a:spcBef>
              <a:spcAft>
                <a:spcPts val="800"/>
              </a:spcAft>
              <a:buAutoNum type="arabicPeriod"/>
            </a:pPr>
            <a:r>
              <a:rPr lang="en-US" dirty="0">
                <a:cs typeface="Arial"/>
              </a:rPr>
              <a:t>Not change meal service time less than 24 hours in advance</a:t>
            </a:r>
          </a:p>
          <a:p>
            <a:pPr marL="1485900" lvl="2" indent="-457200">
              <a:spcBef>
                <a:spcPts val="800"/>
              </a:spcBef>
              <a:spcAft>
                <a:spcPts val="800"/>
              </a:spcAft>
              <a:buAutoNum type="arabicPeriod"/>
            </a:pPr>
            <a:r>
              <a:rPr lang="en-US" dirty="0">
                <a:cs typeface="Arial"/>
              </a:rPr>
              <a:t>Put up a printed notice at site indicating change in meal service</a:t>
            </a:r>
          </a:p>
          <a:p>
            <a:pPr marL="1485900" lvl="2" indent="-457200">
              <a:spcBef>
                <a:spcPts val="800"/>
              </a:spcBef>
              <a:spcAft>
                <a:spcPts val="800"/>
              </a:spcAft>
              <a:buAutoNum type="arabicPeriod"/>
            </a:pPr>
            <a:r>
              <a:rPr lang="en-US" dirty="0">
                <a:cs typeface="Arial"/>
              </a:rPr>
              <a:t>Alert the community</a:t>
            </a:r>
          </a:p>
          <a:p>
            <a:pPr marL="1485900" lvl="2" indent="-457200">
              <a:spcBef>
                <a:spcPts val="800"/>
              </a:spcBef>
              <a:spcAft>
                <a:spcPts val="800"/>
              </a:spcAft>
              <a:buAutoNum type="arabicPeriod"/>
            </a:pPr>
            <a:r>
              <a:rPr lang="en-US" dirty="0">
                <a:cs typeface="Arial"/>
              </a:rPr>
              <a:t>Comply with all other program requirements</a:t>
            </a:r>
          </a:p>
        </p:txBody>
      </p:sp>
    </p:spTree>
    <p:extLst>
      <p:ext uri="{BB962C8B-B14F-4D97-AF65-F5344CB8AC3E}">
        <p14:creationId xmlns:p14="http://schemas.microsoft.com/office/powerpoint/2010/main" val="374938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24FF-2354-6FFF-1DFB-361F98D2085B}"/>
              </a:ext>
            </a:extLst>
          </p:cNvPr>
          <p:cNvSpPr>
            <a:spLocks noGrp="1"/>
          </p:cNvSpPr>
          <p:nvPr>
            <p:ph type="title"/>
          </p:nvPr>
        </p:nvSpPr>
        <p:spPr>
          <a:xfrm>
            <a:off x="2464371" y="595813"/>
            <a:ext cx="9551095" cy="1122124"/>
          </a:xfrm>
        </p:spPr>
        <p:txBody>
          <a:bodyPr/>
          <a:lstStyle/>
          <a:p>
            <a:r>
              <a:rPr lang="en-US" dirty="0">
                <a:cs typeface="Arial"/>
              </a:rPr>
              <a:t>Excessive Heat and Poor Air Quality Waivers for Summer Meals (5)</a:t>
            </a:r>
            <a:endParaRPr lang="en-US" dirty="0"/>
          </a:p>
        </p:txBody>
      </p:sp>
      <p:sp>
        <p:nvSpPr>
          <p:cNvPr id="3" name="Content Placeholder 2">
            <a:extLst>
              <a:ext uri="{FF2B5EF4-FFF2-40B4-BE49-F238E27FC236}">
                <a16:creationId xmlns:a16="http://schemas.microsoft.com/office/drawing/2014/main" id="{9CD00AA7-E6C4-EE20-702E-437AC6E55F7C}"/>
              </a:ext>
            </a:extLst>
          </p:cNvPr>
          <p:cNvSpPr>
            <a:spLocks noGrp="1"/>
          </p:cNvSpPr>
          <p:nvPr>
            <p:ph sz="half" idx="1"/>
          </p:nvPr>
        </p:nvSpPr>
        <p:spPr>
          <a:xfrm>
            <a:off x="2256637" y="2077816"/>
            <a:ext cx="9935363" cy="4555269"/>
          </a:xfrm>
        </p:spPr>
        <p:txBody>
          <a:bodyPr/>
          <a:lstStyle/>
          <a:p>
            <a:pPr marL="457200" indent="-457200">
              <a:spcBef>
                <a:spcPts val="1200"/>
              </a:spcBef>
              <a:spcAft>
                <a:spcPts val="1200"/>
              </a:spcAft>
              <a:buFont typeface="Arial"/>
              <a:buChar char="•"/>
            </a:pPr>
            <a:r>
              <a:rPr lang="en-US" dirty="0">
                <a:cs typeface="Arial"/>
              </a:rPr>
              <a:t>How to apply:</a:t>
            </a:r>
          </a:p>
          <a:p>
            <a:pPr marL="914400" indent="-457200">
              <a:spcBef>
                <a:spcPts val="1200"/>
              </a:spcBef>
              <a:spcAft>
                <a:spcPts val="1200"/>
              </a:spcAft>
              <a:buFont typeface="Arial"/>
              <a:buChar char="•"/>
            </a:pPr>
            <a:r>
              <a:rPr lang="en-US" dirty="0">
                <a:cs typeface="Arial"/>
              </a:rPr>
              <a:t>Request this waiver using CNIPS site applications for: </a:t>
            </a:r>
          </a:p>
          <a:p>
            <a:pPr marL="1543050" lvl="1" indent="-457200">
              <a:spcBef>
                <a:spcPts val="1200"/>
              </a:spcBef>
              <a:spcAft>
                <a:spcPts val="1200"/>
              </a:spcAft>
              <a:buFont typeface="Arial"/>
              <a:buChar char="•"/>
            </a:pPr>
            <a:r>
              <a:rPr lang="en-US" dirty="0">
                <a:cs typeface="Arial"/>
              </a:rPr>
              <a:t>Seamless Summer Option or SSO: Question #26</a:t>
            </a:r>
          </a:p>
          <a:p>
            <a:pPr marL="1543050" lvl="1" indent="-457200">
              <a:spcBef>
                <a:spcPts val="1200"/>
              </a:spcBef>
              <a:spcAft>
                <a:spcPts val="1200"/>
              </a:spcAft>
              <a:buFont typeface="Arial"/>
              <a:buChar char="•"/>
            </a:pPr>
            <a:r>
              <a:rPr lang="en-US" dirty="0">
                <a:cs typeface="Arial"/>
              </a:rPr>
              <a:t>Summer Food Service Program or SFSP: Question #94 </a:t>
            </a:r>
          </a:p>
        </p:txBody>
      </p:sp>
    </p:spTree>
    <p:extLst>
      <p:ext uri="{BB962C8B-B14F-4D97-AF65-F5344CB8AC3E}">
        <p14:creationId xmlns:p14="http://schemas.microsoft.com/office/powerpoint/2010/main" val="3946804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A6F6-C43E-D601-3286-EA83CBF9551F}"/>
              </a:ext>
            </a:extLst>
          </p:cNvPr>
          <p:cNvSpPr>
            <a:spLocks noGrp="1"/>
          </p:cNvSpPr>
          <p:nvPr>
            <p:ph type="title"/>
          </p:nvPr>
        </p:nvSpPr>
        <p:spPr>
          <a:xfrm>
            <a:off x="2540000" y="300111"/>
            <a:ext cx="9144000" cy="1143000"/>
          </a:xfrm>
        </p:spPr>
        <p:txBody>
          <a:bodyPr/>
          <a:lstStyle/>
          <a:p>
            <a:r>
              <a:rPr lang="en-US" dirty="0"/>
              <a:t>Disaster Preparedness Reminders</a:t>
            </a:r>
          </a:p>
        </p:txBody>
      </p:sp>
      <p:sp>
        <p:nvSpPr>
          <p:cNvPr id="3" name="Content Placeholder 2">
            <a:extLst>
              <a:ext uri="{FF2B5EF4-FFF2-40B4-BE49-F238E27FC236}">
                <a16:creationId xmlns:a16="http://schemas.microsoft.com/office/drawing/2014/main" id="{7F233CFE-7E89-FAA0-09E0-BD87236AE051}"/>
              </a:ext>
            </a:extLst>
          </p:cNvPr>
          <p:cNvSpPr>
            <a:spLocks noGrp="1"/>
          </p:cNvSpPr>
          <p:nvPr>
            <p:ph sz="quarter" idx="13"/>
          </p:nvPr>
        </p:nvSpPr>
        <p:spPr>
          <a:xfrm>
            <a:off x="2540000" y="1607063"/>
            <a:ext cx="9506810" cy="3160713"/>
          </a:xfrm>
        </p:spPr>
        <p:txBody>
          <a:bodyPr/>
          <a:lstStyle/>
          <a:p>
            <a:pPr algn="l" rtl="0" fontAlgn="base">
              <a:spcBef>
                <a:spcPts val="1200"/>
              </a:spcBef>
              <a:spcAft>
                <a:spcPts val="1200"/>
              </a:spcAft>
              <a:buFont typeface="Arial" panose="020B0604020202020204" pitchFamily="34" charset="0"/>
              <a:buChar char="•"/>
            </a:pPr>
            <a:r>
              <a:rPr lang="en-US" sz="2800" dirty="0">
                <a:cs typeface="Arial"/>
              </a:rPr>
              <a:t>State or Federally Declared Disaster​</a:t>
            </a:r>
          </a:p>
          <a:p>
            <a:pPr lvl="1">
              <a:spcBef>
                <a:spcPts val="1200"/>
              </a:spcBef>
              <a:spcAft>
                <a:spcPts val="1200"/>
              </a:spcAft>
              <a:buFont typeface="Arial" panose="020B0604020202020204" pitchFamily="34" charset="0"/>
              <a:buChar char="•"/>
            </a:pPr>
            <a:r>
              <a:rPr lang="en-US" dirty="0">
                <a:cs typeface="Arial"/>
              </a:rPr>
              <a:t>Disaster Response – Child Nutrition Programs Management Bulletin CNP-01-2023​ </a:t>
            </a:r>
          </a:p>
          <a:p>
            <a:pPr algn="l" rtl="0" fontAlgn="base">
              <a:spcBef>
                <a:spcPts val="1200"/>
              </a:spcBef>
              <a:spcAft>
                <a:spcPts val="1200"/>
              </a:spcAft>
              <a:buFont typeface="Arial" panose="020B0604020202020204" pitchFamily="34" charset="0"/>
              <a:buChar char="•"/>
            </a:pPr>
            <a:r>
              <a:rPr lang="en-US" sz="2800" dirty="0">
                <a:cs typeface="Arial"/>
              </a:rPr>
              <a:t>Unanticipated School Closures and Flexibilities</a:t>
            </a:r>
          </a:p>
          <a:p>
            <a:endParaRPr lang="en-US" dirty="0"/>
          </a:p>
        </p:txBody>
      </p:sp>
      <p:pic>
        <p:nvPicPr>
          <p:cNvPr id="6" name="Content Placeholder 5">
            <a:extLst>
              <a:ext uri="{FF2B5EF4-FFF2-40B4-BE49-F238E27FC236}">
                <a16:creationId xmlns:a16="http://schemas.microsoft.com/office/drawing/2014/main" id="{B473576E-A168-957C-F1A3-8CE91AF3D804}"/>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cstate="print">
            <a:extLst>
              <a:ext uri="{28A0092B-C50C-407E-A947-70E740481C1C}">
                <a14:useLocalDpi xmlns:a14="http://schemas.microsoft.com/office/drawing/2010/main" val="0"/>
              </a:ext>
            </a:extLst>
          </a:blip>
          <a:srcRect/>
          <a:stretch/>
        </p:blipFill>
        <p:spPr>
          <a:xfrm>
            <a:off x="4385744" y="4442776"/>
            <a:ext cx="2193585" cy="200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Content Placeholder 8">
            <a:extLst>
              <a:ext uri="{FF2B5EF4-FFF2-40B4-BE49-F238E27FC236}">
                <a16:creationId xmlns:a16="http://schemas.microsoft.com/office/drawing/2014/main" id="{61AE06F0-C4B7-9B3B-FEC1-F15414C3CD44}"/>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4" cstate="print">
            <a:extLst>
              <a:ext uri="{28A0092B-C50C-407E-A947-70E740481C1C}">
                <a14:useLocalDpi xmlns:a14="http://schemas.microsoft.com/office/drawing/2010/main" val="0"/>
              </a:ext>
            </a:extLst>
          </a:blip>
          <a:srcRect/>
          <a:stretch/>
        </p:blipFill>
        <p:spPr>
          <a:xfrm>
            <a:off x="7112000" y="4442776"/>
            <a:ext cx="2942537" cy="1961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24034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B880-6DEB-8B84-DB42-028967F23F1B}"/>
              </a:ext>
            </a:extLst>
          </p:cNvPr>
          <p:cNvSpPr>
            <a:spLocks noGrp="1"/>
          </p:cNvSpPr>
          <p:nvPr>
            <p:ph type="title"/>
          </p:nvPr>
        </p:nvSpPr>
        <p:spPr>
          <a:xfrm>
            <a:off x="1816443" y="274517"/>
            <a:ext cx="10398560" cy="1143000"/>
          </a:xfrm>
        </p:spPr>
        <p:txBody>
          <a:bodyPr/>
          <a:lstStyle/>
          <a:p>
            <a:r>
              <a:rPr lang="en-US" sz="4000" dirty="0"/>
              <a:t>2024 Summer EBT</a:t>
            </a:r>
            <a:br>
              <a:rPr lang="en-US" sz="4000" dirty="0"/>
            </a:br>
            <a:r>
              <a:rPr lang="en-US" sz="4000" dirty="0"/>
              <a:t>(S-EBT or SUN Bucks)(1)</a:t>
            </a:r>
            <a:endParaRPr lang="en-US" sz="4000" dirty="0">
              <a:cs typeface="Arial"/>
            </a:endParaRPr>
          </a:p>
        </p:txBody>
      </p:sp>
      <p:sp>
        <p:nvSpPr>
          <p:cNvPr id="3" name="Content Placeholder 2">
            <a:extLst>
              <a:ext uri="{FF2B5EF4-FFF2-40B4-BE49-F238E27FC236}">
                <a16:creationId xmlns:a16="http://schemas.microsoft.com/office/drawing/2014/main" id="{CAAC6C32-FD50-05D6-422A-89B19B51BCA0}"/>
              </a:ext>
            </a:extLst>
          </p:cNvPr>
          <p:cNvSpPr>
            <a:spLocks noGrp="1"/>
          </p:cNvSpPr>
          <p:nvPr>
            <p:ph sz="half" idx="1"/>
          </p:nvPr>
        </p:nvSpPr>
        <p:spPr>
          <a:xfrm>
            <a:off x="2540000" y="1981200"/>
            <a:ext cx="9675003" cy="3209027"/>
          </a:xfrm>
        </p:spPr>
        <p:txBody>
          <a:bodyPr/>
          <a:lstStyle/>
          <a:p>
            <a:pPr>
              <a:spcBef>
                <a:spcPts val="1400"/>
              </a:spcBef>
              <a:spcAft>
                <a:spcPts val="800"/>
              </a:spcAft>
            </a:pPr>
            <a:r>
              <a:rPr lang="en-US" sz="2800" dirty="0">
                <a:cs typeface="Arial"/>
              </a:rPr>
              <a:t>SUN Bucks cards being mailed to households </a:t>
            </a:r>
            <a:r>
              <a:rPr lang="en-US" sz="2800" b="1" dirty="0">
                <a:cs typeface="Arial"/>
              </a:rPr>
              <a:t>now</a:t>
            </a:r>
          </a:p>
          <a:p>
            <a:pPr>
              <a:spcBef>
                <a:spcPts val="1400"/>
              </a:spcBef>
              <a:spcAft>
                <a:spcPts val="800"/>
              </a:spcAft>
            </a:pPr>
            <a:r>
              <a:rPr lang="en-US" sz="2800" dirty="0">
                <a:cs typeface="Arial"/>
              </a:rPr>
              <a:t>Estimated SUN Bucks delivery date:</a:t>
            </a:r>
          </a:p>
          <a:p>
            <a:pPr lvl="1" indent="-342900">
              <a:spcBef>
                <a:spcPts val="1400"/>
              </a:spcBef>
              <a:spcAft>
                <a:spcPts val="800"/>
              </a:spcAft>
              <a:buFont typeface="Courier New"/>
              <a:buChar char="o"/>
            </a:pPr>
            <a:r>
              <a:rPr lang="en-US" sz="2400" dirty="0">
                <a:cs typeface="Arial"/>
              </a:rPr>
              <a:t>Last Name A - D: June 2024</a:t>
            </a:r>
          </a:p>
          <a:p>
            <a:pPr lvl="1" indent="-342900">
              <a:spcBef>
                <a:spcPts val="1400"/>
              </a:spcBef>
              <a:spcAft>
                <a:spcPts val="800"/>
              </a:spcAft>
              <a:buFont typeface="Courier New"/>
              <a:buChar char="o"/>
            </a:pPr>
            <a:r>
              <a:rPr lang="en-US" sz="2400" dirty="0">
                <a:cs typeface="Arial"/>
              </a:rPr>
              <a:t>Last name E - L: July 2024 </a:t>
            </a:r>
          </a:p>
          <a:p>
            <a:pPr lvl="1" indent="-342900">
              <a:spcBef>
                <a:spcPts val="1400"/>
              </a:spcBef>
              <a:spcAft>
                <a:spcPts val="800"/>
              </a:spcAft>
              <a:buFont typeface="Courier New"/>
              <a:buChar char="o"/>
            </a:pPr>
            <a:r>
              <a:rPr lang="en-US" sz="2400" dirty="0">
                <a:cs typeface="Arial"/>
              </a:rPr>
              <a:t>Last Name M - Z: August 2024</a:t>
            </a:r>
          </a:p>
        </p:txBody>
      </p:sp>
      <p:pic>
        <p:nvPicPr>
          <p:cNvPr id="5" name="Content Placeholder 4" descr="SUN Buck logo with fork and knife surrounded by a sun.">
            <a:extLst>
              <a:ext uri="{FF2B5EF4-FFF2-40B4-BE49-F238E27FC236}">
                <a16:creationId xmlns:a16="http://schemas.microsoft.com/office/drawing/2014/main" id="{42EB7871-749D-9037-E14C-0244E06F9F04}"/>
              </a:ext>
            </a:extLst>
          </p:cNvPr>
          <p:cNvPicPr>
            <a:picLocks noGrp="1" noChangeAspect="1"/>
          </p:cNvPicPr>
          <p:nvPr>
            <p:ph sz="half" idx="2"/>
          </p:nvPr>
        </p:nvPicPr>
        <p:blipFill>
          <a:blip r:embed="rId3"/>
          <a:stretch>
            <a:fillRect/>
          </a:stretch>
        </p:blipFill>
        <p:spPr>
          <a:xfrm>
            <a:off x="7799717" y="3588499"/>
            <a:ext cx="4132053" cy="2165411"/>
          </a:xfrm>
        </p:spPr>
      </p:pic>
    </p:spTree>
    <p:extLst>
      <p:ext uri="{BB962C8B-B14F-4D97-AF65-F5344CB8AC3E}">
        <p14:creationId xmlns:p14="http://schemas.microsoft.com/office/powerpoint/2010/main" val="1389760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B880-6DEB-8B84-DB42-028967F23F1B}"/>
              </a:ext>
            </a:extLst>
          </p:cNvPr>
          <p:cNvSpPr>
            <a:spLocks noGrp="1"/>
          </p:cNvSpPr>
          <p:nvPr>
            <p:ph type="title"/>
          </p:nvPr>
        </p:nvSpPr>
        <p:spPr>
          <a:xfrm>
            <a:off x="2324341" y="231281"/>
            <a:ext cx="9867660" cy="1128623"/>
          </a:xfrm>
        </p:spPr>
        <p:txBody>
          <a:bodyPr/>
          <a:lstStyle/>
          <a:p>
            <a:r>
              <a:rPr lang="en-US" sz="4000" dirty="0"/>
              <a:t>2024 Summer EBT</a:t>
            </a:r>
            <a:br>
              <a:rPr lang="en-US" sz="4000" dirty="0"/>
            </a:br>
            <a:r>
              <a:rPr lang="en-US" sz="4000" dirty="0"/>
              <a:t>(S-EBT or SUN Bucks) (2)</a:t>
            </a:r>
            <a:endParaRPr lang="en-US" sz="4000" dirty="0">
              <a:cs typeface="Arial"/>
            </a:endParaRPr>
          </a:p>
        </p:txBody>
      </p:sp>
      <p:sp>
        <p:nvSpPr>
          <p:cNvPr id="3" name="Content Placeholder 2">
            <a:extLst>
              <a:ext uri="{FF2B5EF4-FFF2-40B4-BE49-F238E27FC236}">
                <a16:creationId xmlns:a16="http://schemas.microsoft.com/office/drawing/2014/main" id="{CAAC6C32-FD50-05D6-422A-89B19B51BCA0}"/>
              </a:ext>
            </a:extLst>
          </p:cNvPr>
          <p:cNvSpPr>
            <a:spLocks noGrp="1"/>
          </p:cNvSpPr>
          <p:nvPr>
            <p:ph idx="1"/>
          </p:nvPr>
        </p:nvSpPr>
        <p:spPr>
          <a:xfrm>
            <a:off x="2324340" y="1708030"/>
            <a:ext cx="10136037" cy="5078082"/>
          </a:xfrm>
        </p:spPr>
        <p:txBody>
          <a:bodyPr/>
          <a:lstStyle/>
          <a:p>
            <a:pPr>
              <a:spcBef>
                <a:spcPts val="1400"/>
              </a:spcBef>
              <a:spcAft>
                <a:spcPts val="800"/>
              </a:spcAft>
            </a:pPr>
            <a:r>
              <a:rPr lang="en-US" dirty="0">
                <a:cs typeface="Arial"/>
              </a:rPr>
              <a:t>Children can continue to qualify for SUN Bucks through </a:t>
            </a:r>
            <a:r>
              <a:rPr lang="en-US" b="1" dirty="0">
                <a:cs typeface="Arial"/>
              </a:rPr>
              <a:t>August 31, 2024</a:t>
            </a:r>
            <a:r>
              <a:rPr lang="en-US" dirty="0">
                <a:cs typeface="Arial"/>
              </a:rPr>
              <a:t>.</a:t>
            </a:r>
          </a:p>
          <a:p>
            <a:pPr lvl="1">
              <a:spcBef>
                <a:spcPts val="1400"/>
              </a:spcBef>
              <a:spcAft>
                <a:spcPts val="800"/>
              </a:spcAft>
              <a:buFont typeface="Courier New"/>
              <a:buChar char="o"/>
            </a:pPr>
            <a:r>
              <a:rPr lang="en-US" dirty="0">
                <a:cs typeface="Arial"/>
              </a:rPr>
              <a:t>Submit a meal application or alternative income form, or</a:t>
            </a:r>
          </a:p>
          <a:p>
            <a:pPr lvl="1">
              <a:spcBef>
                <a:spcPts val="1400"/>
              </a:spcBef>
              <a:spcAft>
                <a:spcPts val="800"/>
              </a:spcAft>
              <a:buFont typeface="Courier New"/>
              <a:buChar char="o"/>
            </a:pPr>
            <a:r>
              <a:rPr lang="en-US" dirty="0">
                <a:cs typeface="Arial"/>
              </a:rPr>
              <a:t>Newly identified via direct certification</a:t>
            </a:r>
          </a:p>
          <a:p>
            <a:pPr>
              <a:spcBef>
                <a:spcPts val="1400"/>
              </a:spcBef>
              <a:spcAft>
                <a:spcPts val="800"/>
              </a:spcAft>
              <a:buFont typeface="Courier New"/>
              <a:buChar char="•"/>
            </a:pPr>
            <a:r>
              <a:rPr lang="en-US" dirty="0">
                <a:cs typeface="Arial"/>
              </a:rPr>
              <a:t>Those identified as eligible during summer will receive SUN Bucks cards Fall 2024.</a:t>
            </a:r>
          </a:p>
        </p:txBody>
      </p:sp>
    </p:spTree>
    <p:extLst>
      <p:ext uri="{BB962C8B-B14F-4D97-AF65-F5344CB8AC3E}">
        <p14:creationId xmlns:p14="http://schemas.microsoft.com/office/powerpoint/2010/main" val="4221275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B880-6DEB-8B84-DB42-028967F23F1B}"/>
              </a:ext>
            </a:extLst>
          </p:cNvPr>
          <p:cNvSpPr>
            <a:spLocks noGrp="1"/>
          </p:cNvSpPr>
          <p:nvPr>
            <p:ph type="title"/>
          </p:nvPr>
        </p:nvSpPr>
        <p:spPr>
          <a:xfrm>
            <a:off x="2540000" y="244258"/>
            <a:ext cx="9144000" cy="1143000"/>
          </a:xfrm>
        </p:spPr>
        <p:txBody>
          <a:bodyPr/>
          <a:lstStyle/>
          <a:p>
            <a:r>
              <a:rPr lang="en-US" dirty="0"/>
              <a:t>S-EBT Customer Service Support</a:t>
            </a:r>
          </a:p>
        </p:txBody>
      </p:sp>
      <p:sp>
        <p:nvSpPr>
          <p:cNvPr id="3" name="Content Placeholder 2">
            <a:extLst>
              <a:ext uri="{FF2B5EF4-FFF2-40B4-BE49-F238E27FC236}">
                <a16:creationId xmlns:a16="http://schemas.microsoft.com/office/drawing/2014/main" id="{CAAC6C32-FD50-05D6-422A-89B19B51BCA0}"/>
              </a:ext>
            </a:extLst>
          </p:cNvPr>
          <p:cNvSpPr>
            <a:spLocks noGrp="1"/>
          </p:cNvSpPr>
          <p:nvPr>
            <p:ph idx="1"/>
          </p:nvPr>
        </p:nvSpPr>
        <p:spPr>
          <a:xfrm>
            <a:off x="2540000" y="1396652"/>
            <a:ext cx="9144000" cy="4114800"/>
          </a:xfrm>
        </p:spPr>
        <p:txBody>
          <a:bodyPr/>
          <a:lstStyle/>
          <a:p>
            <a:pPr marL="457200" indent="-457200">
              <a:spcBef>
                <a:spcPts val="1200"/>
              </a:spcBef>
              <a:spcAft>
                <a:spcPts val="1200"/>
              </a:spcAft>
              <a:buFont typeface="Arial"/>
              <a:buChar char="•"/>
            </a:pPr>
            <a:r>
              <a:rPr lang="en-US" dirty="0">
                <a:cs typeface="Arial"/>
              </a:rPr>
              <a:t>Call Center is Live </a:t>
            </a:r>
            <a:r>
              <a:rPr lang="en-US" b="1" dirty="0">
                <a:cs typeface="Arial"/>
              </a:rPr>
              <a:t>Now</a:t>
            </a:r>
            <a:endParaRPr lang="en-US" dirty="0">
              <a:cs typeface="Arial"/>
            </a:endParaRPr>
          </a:p>
          <a:p>
            <a:pPr lvl="1">
              <a:spcBef>
                <a:spcPts val="1200"/>
              </a:spcBef>
              <a:spcAft>
                <a:spcPts val="1200"/>
              </a:spcAft>
              <a:buFont typeface="Arial"/>
              <a:buChar char="•"/>
            </a:pPr>
            <a:r>
              <a:rPr lang="en-US" dirty="0">
                <a:cs typeface="Arial"/>
              </a:rPr>
              <a:t>PIN setup and card replacements</a:t>
            </a:r>
          </a:p>
          <a:p>
            <a:pPr lvl="1">
              <a:spcBef>
                <a:spcPts val="1200"/>
              </a:spcBef>
              <a:spcAft>
                <a:spcPts val="1200"/>
              </a:spcAft>
              <a:buFont typeface="Arial"/>
              <a:buChar char="•"/>
            </a:pPr>
            <a:r>
              <a:rPr lang="en-US" dirty="0">
                <a:cs typeface="Arial"/>
              </a:rPr>
              <a:t>Address changes</a:t>
            </a:r>
          </a:p>
          <a:p>
            <a:pPr lvl="1">
              <a:spcBef>
                <a:spcPts val="1200"/>
              </a:spcBef>
              <a:spcAft>
                <a:spcPts val="1200"/>
              </a:spcAft>
              <a:buFont typeface="Arial"/>
              <a:buChar char="•"/>
            </a:pPr>
            <a:r>
              <a:rPr lang="en-US" dirty="0">
                <a:cs typeface="Arial"/>
              </a:rPr>
              <a:t>Eligibility questions</a:t>
            </a:r>
          </a:p>
          <a:p>
            <a:pPr lvl="1">
              <a:spcBef>
                <a:spcPts val="1200"/>
              </a:spcBef>
              <a:spcAft>
                <a:spcPts val="1200"/>
              </a:spcAft>
              <a:buFont typeface="Arial"/>
              <a:buChar char="•"/>
            </a:pPr>
            <a:r>
              <a:rPr lang="en-US" dirty="0">
                <a:cs typeface="Arial"/>
              </a:rPr>
              <a:t>Escalations</a:t>
            </a:r>
          </a:p>
          <a:p>
            <a:pPr marL="57150" indent="0" algn="ctr">
              <a:buNone/>
            </a:pPr>
            <a:r>
              <a:rPr lang="en-US" sz="4800" b="1" dirty="0">
                <a:solidFill>
                  <a:schemeClr val="tx2"/>
                </a:solidFill>
                <a:cs typeface="Arial"/>
              </a:rPr>
              <a:t>1-877-328-9677</a:t>
            </a:r>
          </a:p>
        </p:txBody>
      </p:sp>
    </p:spTree>
    <p:extLst>
      <p:ext uri="{BB962C8B-B14F-4D97-AF65-F5344CB8AC3E}">
        <p14:creationId xmlns:p14="http://schemas.microsoft.com/office/powerpoint/2010/main" val="3528495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FD48-0566-42CC-9F2D-748037F05756}"/>
              </a:ext>
            </a:extLst>
          </p:cNvPr>
          <p:cNvSpPr>
            <a:spLocks noGrp="1"/>
          </p:cNvSpPr>
          <p:nvPr>
            <p:ph type="title"/>
          </p:nvPr>
        </p:nvSpPr>
        <p:spPr>
          <a:xfrm>
            <a:off x="2540000" y="139700"/>
            <a:ext cx="9144000" cy="1143000"/>
          </a:xfrm>
        </p:spPr>
        <p:txBody>
          <a:bodyPr/>
          <a:lstStyle/>
          <a:p>
            <a:r>
              <a:rPr lang="en-US" dirty="0"/>
              <a:t>Food Distribution Program (FDP) Reminders</a:t>
            </a:r>
          </a:p>
        </p:txBody>
      </p:sp>
      <p:sp>
        <p:nvSpPr>
          <p:cNvPr id="3" name="Content Placeholder 2">
            <a:extLst>
              <a:ext uri="{FF2B5EF4-FFF2-40B4-BE49-F238E27FC236}">
                <a16:creationId xmlns:a16="http://schemas.microsoft.com/office/drawing/2014/main" id="{FD3ACDC9-1D95-4272-803C-1DFABDCC9DD9}"/>
              </a:ext>
            </a:extLst>
          </p:cNvPr>
          <p:cNvSpPr>
            <a:spLocks noGrp="1"/>
          </p:cNvSpPr>
          <p:nvPr>
            <p:ph idx="1"/>
          </p:nvPr>
        </p:nvSpPr>
        <p:spPr>
          <a:xfrm>
            <a:off x="2283691" y="1658916"/>
            <a:ext cx="9400310" cy="4795671"/>
          </a:xfrm>
        </p:spPr>
        <p:txBody>
          <a:bodyPr/>
          <a:lstStyle/>
          <a:p>
            <a:pPr marL="800100" indent="-457200">
              <a:spcBef>
                <a:spcPts val="1200"/>
              </a:spcBef>
              <a:spcAft>
                <a:spcPts val="1200"/>
              </a:spcAft>
              <a:buFont typeface="Arial"/>
              <a:buChar char="•"/>
            </a:pPr>
            <a:r>
              <a:rPr lang="en-US" dirty="0"/>
              <a:t>FDP Contract Packet Annual Update </a:t>
            </a:r>
          </a:p>
          <a:p>
            <a:pPr marL="1200150" lvl="1" indent="-457200">
              <a:spcBef>
                <a:spcPts val="1200"/>
              </a:spcBef>
              <a:spcAft>
                <a:spcPts val="1200"/>
              </a:spcAft>
              <a:buFont typeface="Arial"/>
              <a:buChar char="•"/>
            </a:pPr>
            <a:r>
              <a:rPr lang="en-US" dirty="0"/>
              <a:t>Due July 31, 2024</a:t>
            </a:r>
            <a:endParaRPr lang="en-US" dirty="0">
              <a:cs typeface="Arial"/>
            </a:endParaRPr>
          </a:p>
          <a:p>
            <a:pPr marL="800100" indent="-457200">
              <a:spcBef>
                <a:spcPts val="1200"/>
              </a:spcBef>
              <a:spcAft>
                <a:spcPts val="1200"/>
              </a:spcAft>
              <a:buFont typeface="Arial"/>
              <a:buChar char="•"/>
            </a:pPr>
            <a:r>
              <a:rPr lang="en-US" dirty="0"/>
              <a:t>Distribution Center Allocation A orders due</a:t>
            </a:r>
            <a:endParaRPr lang="en-US" dirty="0">
              <a:cs typeface="Arial"/>
            </a:endParaRPr>
          </a:p>
          <a:p>
            <a:pPr marL="800100" indent="-457200">
              <a:spcBef>
                <a:spcPts val="1200"/>
              </a:spcBef>
              <a:spcAft>
                <a:spcPts val="1200"/>
              </a:spcAft>
              <a:buFont typeface="Arial"/>
              <a:buChar char="•"/>
            </a:pPr>
            <a:r>
              <a:rPr lang="en-US" dirty="0"/>
              <a:t>Check inventory balances at processors</a:t>
            </a:r>
            <a:endParaRPr lang="en-US" dirty="0">
              <a:cs typeface="Arial"/>
            </a:endParaRPr>
          </a:p>
          <a:p>
            <a:pPr marL="800100" indent="-457200">
              <a:spcBef>
                <a:spcPts val="1200"/>
              </a:spcBef>
              <a:spcAft>
                <a:spcPts val="1200"/>
              </a:spcAft>
              <a:buFont typeface="Arial"/>
              <a:buChar char="•"/>
            </a:pPr>
            <a:r>
              <a:rPr lang="en-US" dirty="0"/>
              <a:t>Questions: Send an email to </a:t>
            </a:r>
            <a:r>
              <a:rPr lang="en-US" dirty="0">
                <a:solidFill>
                  <a:srgbClr val="0563C1"/>
                </a:solidFill>
                <a:hlinkClick r:id="rId3">
                  <a:extLst>
                    <a:ext uri="{A12FA001-AC4F-418D-AE19-62706E023703}">
                      <ahyp:hlinkClr xmlns:ahyp="http://schemas.microsoft.com/office/drawing/2018/hyperlinkcolor" val="tx"/>
                    </a:ext>
                  </a:extLst>
                </a:hlinkClick>
              </a:rPr>
              <a:t>fooddistribution@cde.ca.gov</a:t>
            </a:r>
            <a:r>
              <a:rPr lang="en-US" dirty="0"/>
              <a:t> </a:t>
            </a:r>
            <a:endParaRPr lang="en-US" dirty="0">
              <a:cs typeface="Arial"/>
            </a:endParaRPr>
          </a:p>
        </p:txBody>
      </p:sp>
    </p:spTree>
    <p:extLst>
      <p:ext uri="{BB962C8B-B14F-4D97-AF65-F5344CB8AC3E}">
        <p14:creationId xmlns:p14="http://schemas.microsoft.com/office/powerpoint/2010/main" val="3541971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0898-6795-8878-5DF9-12E2123E3F93}"/>
              </a:ext>
            </a:extLst>
          </p:cNvPr>
          <p:cNvSpPr>
            <a:spLocks noGrp="1"/>
          </p:cNvSpPr>
          <p:nvPr>
            <p:ph type="title"/>
          </p:nvPr>
        </p:nvSpPr>
        <p:spPr/>
        <p:txBody>
          <a:bodyPr/>
          <a:lstStyle/>
          <a:p>
            <a:r>
              <a:rPr lang="en-US" dirty="0">
                <a:cs typeface="Arial"/>
              </a:rPr>
              <a:t>School Nutrition Programs Administrative Reviews in 2024–25</a:t>
            </a:r>
            <a:endParaRPr lang="en-US" dirty="0"/>
          </a:p>
        </p:txBody>
      </p:sp>
      <p:sp>
        <p:nvSpPr>
          <p:cNvPr id="3" name="Content Placeholder 2">
            <a:extLst>
              <a:ext uri="{FF2B5EF4-FFF2-40B4-BE49-F238E27FC236}">
                <a16:creationId xmlns:a16="http://schemas.microsoft.com/office/drawing/2014/main" id="{261415DC-E92B-2FF5-C9C1-854248584920}"/>
              </a:ext>
            </a:extLst>
          </p:cNvPr>
          <p:cNvSpPr>
            <a:spLocks noGrp="1"/>
          </p:cNvSpPr>
          <p:nvPr>
            <p:ph idx="1"/>
          </p:nvPr>
        </p:nvSpPr>
        <p:spPr>
          <a:xfrm>
            <a:off x="2338716" y="2150012"/>
            <a:ext cx="9853283" cy="4531743"/>
          </a:xfrm>
        </p:spPr>
        <p:txBody>
          <a:bodyPr/>
          <a:lstStyle/>
          <a:p>
            <a:pPr>
              <a:spcBef>
                <a:spcPts val="1200"/>
              </a:spcBef>
              <a:spcAft>
                <a:spcPts val="1200"/>
              </a:spcAft>
            </a:pPr>
            <a:r>
              <a:rPr lang="en-US" sz="2800" dirty="0">
                <a:cs typeface="Arial"/>
              </a:rPr>
              <a:t>The list of the School Food Authorities (SFA) with 2024–25 School Nutrition Program (SNP) Administrative Reviews (AR) will be available on the Nutrition Services Division web page at the end of June. </a:t>
            </a:r>
            <a:endParaRPr lang="en-US" dirty="0"/>
          </a:p>
          <a:p>
            <a:pPr>
              <a:spcBef>
                <a:spcPts val="1200"/>
              </a:spcBef>
              <a:spcAft>
                <a:spcPts val="1200"/>
              </a:spcAft>
            </a:pPr>
            <a:r>
              <a:rPr lang="en-US" sz="2800" dirty="0">
                <a:cs typeface="Arial"/>
              </a:rPr>
              <a:t>A listserv announcing the SNP AR schedule will be sent to the SFAs.</a:t>
            </a:r>
          </a:p>
          <a:p>
            <a:pPr>
              <a:spcBef>
                <a:spcPts val="1200"/>
              </a:spcBef>
              <a:spcAft>
                <a:spcPts val="1200"/>
              </a:spcAft>
            </a:pPr>
            <a:r>
              <a:rPr lang="en-US" sz="2800" dirty="0">
                <a:cs typeface="Arial"/>
              </a:rPr>
              <a:t>All SFAs scheduled for the SNP AR are required to complete the mandatory SNP AR Prereview Training.</a:t>
            </a:r>
          </a:p>
        </p:txBody>
      </p:sp>
    </p:spTree>
    <p:extLst>
      <p:ext uri="{BB962C8B-B14F-4D97-AF65-F5344CB8AC3E}">
        <p14:creationId xmlns:p14="http://schemas.microsoft.com/office/powerpoint/2010/main" val="163727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58528" y="156508"/>
            <a:ext cx="9562530" cy="1067219"/>
          </a:xfrm>
        </p:spPr>
        <p:txBody>
          <a:bodyPr/>
          <a:lstStyle/>
          <a:p>
            <a:r>
              <a:rPr lang="en-US" dirty="0">
                <a:cs typeface="Arial"/>
              </a:rPr>
              <a:t>Important Operational Dates: </a:t>
            </a:r>
            <a:br>
              <a:rPr lang="en-US" dirty="0">
                <a:cs typeface="Arial"/>
              </a:rPr>
            </a:br>
            <a:r>
              <a:rPr lang="en-US" dirty="0">
                <a:cs typeface="Arial"/>
              </a:rPr>
              <a:t>Next 30 to 90 days (1)</a:t>
            </a:r>
          </a:p>
        </p:txBody>
      </p:sp>
      <p:graphicFrame>
        <p:nvGraphicFramePr>
          <p:cNvPr id="5" name="Content Placeholder 4" descr="Next 30 to 90 days, actions and corresponding dates: Complete site visits first week new summer sites operations. CEP/Provision 2 application deadline 6/30, complete food safety inspections annually starting 7/1.">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2313097827"/>
              </p:ext>
            </p:extLst>
          </p:nvPr>
        </p:nvGraphicFramePr>
        <p:xfrm>
          <a:off x="2446986" y="1593529"/>
          <a:ext cx="9562862" cy="3779520"/>
        </p:xfrm>
        <a:graphic>
          <a:graphicData uri="http://schemas.openxmlformats.org/drawingml/2006/table">
            <a:tbl>
              <a:tblPr firstRow="1" bandRow="1">
                <a:tableStyleId>{5C22544A-7EE6-4342-B048-85BDC9FD1C3A}</a:tableStyleId>
              </a:tblPr>
              <a:tblGrid>
                <a:gridCol w="7022478">
                  <a:extLst>
                    <a:ext uri="{9D8B030D-6E8A-4147-A177-3AD203B41FA5}">
                      <a16:colId xmlns:a16="http://schemas.microsoft.com/office/drawing/2014/main" val="1020567512"/>
                    </a:ext>
                  </a:extLst>
                </a:gridCol>
                <a:gridCol w="2540384">
                  <a:extLst>
                    <a:ext uri="{9D8B030D-6E8A-4147-A177-3AD203B41FA5}">
                      <a16:colId xmlns:a16="http://schemas.microsoft.com/office/drawing/2014/main" val="866446811"/>
                    </a:ext>
                  </a:extLst>
                </a:gridCol>
              </a:tblGrid>
              <a:tr h="567068">
                <a:tc>
                  <a:txBody>
                    <a:bodyPr/>
                    <a:lstStyle/>
                    <a:p>
                      <a:pPr lvl="0" algn="ctr">
                        <a:buNone/>
                      </a:pPr>
                      <a:r>
                        <a:rPr lang="en-US" sz="3200" dirty="0">
                          <a:solidFill>
                            <a:schemeClr val="bg1"/>
                          </a:solidFill>
                        </a:rPr>
                        <a:t>Action</a:t>
                      </a:r>
                    </a:p>
                  </a:txBody>
                  <a:tcPr/>
                </a:tc>
                <a:tc>
                  <a:txBody>
                    <a:bodyPr/>
                    <a:lstStyle/>
                    <a:p>
                      <a:pPr lvl="0" algn="ctr">
                        <a:buNone/>
                      </a:pPr>
                      <a:r>
                        <a:rPr lang="en-US" sz="3200" dirty="0"/>
                        <a:t>Date</a:t>
                      </a:r>
                    </a:p>
                  </a:txBody>
                  <a:tcPr/>
                </a:tc>
                <a:extLst>
                  <a:ext uri="{0D108BD9-81ED-4DB2-BD59-A6C34878D82A}">
                    <a16:rowId xmlns:a16="http://schemas.microsoft.com/office/drawing/2014/main" val="2664261068"/>
                  </a:ext>
                </a:extLst>
              </a:tr>
              <a:tr h="989610">
                <a:tc>
                  <a:txBody>
                    <a:bodyPr/>
                    <a:lstStyle/>
                    <a:p>
                      <a:pPr lvl="0" algn="l">
                        <a:lnSpc>
                          <a:spcPct val="100000"/>
                        </a:lnSpc>
                        <a:spcBef>
                          <a:spcPts val="0"/>
                        </a:spcBef>
                        <a:spcAft>
                          <a:spcPts val="0"/>
                        </a:spcAft>
                        <a:buNone/>
                      </a:pPr>
                      <a:r>
                        <a:rPr lang="en-US" sz="3200" kern="1200" dirty="0">
                          <a:solidFill>
                            <a:schemeClr val="tx1"/>
                          </a:solidFill>
                          <a:effectLst/>
                          <a:latin typeface="+mn-lt"/>
                          <a:ea typeface="+mn-ea"/>
                          <a:cs typeface="+mn-cs"/>
                        </a:rPr>
                        <a:t>Site Visit for New Summer Sites</a:t>
                      </a:r>
                      <a:endParaRPr lang="en-US" sz="3200" dirty="0"/>
                    </a:p>
                  </a:txBody>
                  <a:tcPr/>
                </a:tc>
                <a:tc>
                  <a:txBody>
                    <a:bodyPr/>
                    <a:lstStyle/>
                    <a:p>
                      <a:pPr marL="0" marR="0" lvl="0" indent="0" algn="ctr">
                        <a:lnSpc>
                          <a:spcPct val="100000"/>
                        </a:lnSpc>
                        <a:spcBef>
                          <a:spcPts val="0"/>
                        </a:spcBef>
                        <a:spcAft>
                          <a:spcPts val="0"/>
                        </a:spcAft>
                        <a:buNone/>
                      </a:pPr>
                      <a:r>
                        <a:rPr lang="en-US" sz="3200" b="0" i="0" u="none" strike="noStrike" noProof="0" dirty="0">
                          <a:solidFill>
                            <a:schemeClr val="tx1"/>
                          </a:solidFill>
                          <a:latin typeface="+mn-lt"/>
                        </a:rPr>
                        <a:t>First week of operations</a:t>
                      </a:r>
                      <a:endParaRPr lang="en-US" sz="3200" dirty="0"/>
                    </a:p>
                  </a:txBody>
                  <a:tcPr/>
                </a:tc>
                <a:extLst>
                  <a:ext uri="{0D108BD9-81ED-4DB2-BD59-A6C34878D82A}">
                    <a16:rowId xmlns:a16="http://schemas.microsoft.com/office/drawing/2014/main" val="2613962673"/>
                  </a:ext>
                </a:extLst>
              </a:tr>
              <a:tr h="989610">
                <a:tc>
                  <a:txBody>
                    <a:bodyPr/>
                    <a:lstStyle/>
                    <a:p>
                      <a:pPr lvl="0" algn="l">
                        <a:lnSpc>
                          <a:spcPct val="100000"/>
                        </a:lnSpc>
                        <a:spcBef>
                          <a:spcPts val="0"/>
                        </a:spcBef>
                        <a:spcAft>
                          <a:spcPts val="0"/>
                        </a:spcAft>
                        <a:buNone/>
                      </a:pPr>
                      <a:r>
                        <a:rPr lang="en-US" sz="3200" kern="1200" dirty="0">
                          <a:solidFill>
                            <a:schemeClr val="tx1"/>
                          </a:solidFill>
                          <a:effectLst/>
                          <a:latin typeface="+mn-lt"/>
                          <a:ea typeface="+mn-ea"/>
                          <a:cs typeface="+mn-cs"/>
                        </a:rPr>
                        <a:t>Community Eligibility Provision or CEP/</a:t>
                      </a:r>
                      <a:r>
                        <a:rPr lang="en-US" sz="3200" b="0" i="0" u="none" strike="noStrike" kern="1200" noProof="0" dirty="0">
                          <a:solidFill>
                            <a:schemeClr val="tx1"/>
                          </a:solidFill>
                          <a:effectLst/>
                          <a:latin typeface="Arial"/>
                        </a:rPr>
                        <a:t>Provision 2</a:t>
                      </a:r>
                      <a:r>
                        <a:rPr lang="en-US" sz="3200" kern="1200" dirty="0">
                          <a:solidFill>
                            <a:schemeClr val="tx1"/>
                          </a:solidFill>
                          <a:effectLst/>
                          <a:latin typeface="+mn-lt"/>
                          <a:ea typeface="+mn-ea"/>
                          <a:cs typeface="+mn-cs"/>
                        </a:rPr>
                        <a:t> Application Deadline</a:t>
                      </a:r>
                      <a:endParaRPr lang="en-US" sz="3200" dirty="0"/>
                    </a:p>
                  </a:txBody>
                  <a:tcPr anchor="ctr"/>
                </a:tc>
                <a:tc>
                  <a:txBody>
                    <a:bodyPr/>
                    <a:lstStyle/>
                    <a:p>
                      <a:pPr marL="0" lvl="0" indent="0" algn="ctr">
                        <a:lnSpc>
                          <a:spcPct val="100000"/>
                        </a:lnSpc>
                        <a:spcBef>
                          <a:spcPts val="0"/>
                        </a:spcBef>
                        <a:spcAft>
                          <a:spcPts val="0"/>
                        </a:spcAft>
                        <a:buNone/>
                      </a:pPr>
                      <a:r>
                        <a:rPr lang="en-US" sz="3200" b="0" i="0" u="none" strike="noStrike" noProof="0" dirty="0">
                          <a:solidFill>
                            <a:schemeClr val="tx1"/>
                          </a:solidFill>
                          <a:latin typeface="+mn-lt"/>
                        </a:rPr>
                        <a:t>June 30, 2024</a:t>
                      </a:r>
                      <a:endParaRPr lang="en-US" sz="3200" dirty="0">
                        <a:solidFill>
                          <a:schemeClr val="tx1"/>
                        </a:solidFill>
                      </a:endParaRPr>
                    </a:p>
                  </a:txBody>
                  <a:tcPr anchor="ctr"/>
                </a:tc>
                <a:extLst>
                  <a:ext uri="{0D108BD9-81ED-4DB2-BD59-A6C34878D82A}">
                    <a16:rowId xmlns:a16="http://schemas.microsoft.com/office/drawing/2014/main" val="2737114211"/>
                  </a:ext>
                </a:extLst>
              </a:tr>
              <a:tr h="742950">
                <a:tc>
                  <a:txBody>
                    <a:bodyPr/>
                    <a:lstStyle/>
                    <a:p>
                      <a:pPr lvl="0" algn="l">
                        <a:lnSpc>
                          <a:spcPct val="100000"/>
                        </a:lnSpc>
                        <a:spcBef>
                          <a:spcPts val="0"/>
                        </a:spcBef>
                        <a:spcAft>
                          <a:spcPts val="0"/>
                        </a:spcAft>
                        <a:buNone/>
                      </a:pPr>
                      <a:r>
                        <a:rPr lang="en-US" sz="3200" kern="1200" dirty="0">
                          <a:solidFill>
                            <a:schemeClr val="tx1"/>
                          </a:solidFill>
                          <a:effectLst/>
                          <a:latin typeface="+mn-lt"/>
                          <a:ea typeface="+mn-ea"/>
                          <a:cs typeface="+mn-cs"/>
                        </a:rPr>
                        <a:t>Request Food Safety Inspections (x 2)</a:t>
                      </a:r>
                      <a:endParaRPr lang="en-US" sz="3200" dirty="0"/>
                    </a:p>
                  </a:txBody>
                  <a:tcPr marL="42809" marR="42809"/>
                </a:tc>
                <a:tc>
                  <a:txBody>
                    <a:bodyPr/>
                    <a:lstStyle/>
                    <a:p>
                      <a:pPr marL="0" lvl="0" indent="0" algn="ctr">
                        <a:lnSpc>
                          <a:spcPct val="100000"/>
                        </a:lnSpc>
                        <a:spcBef>
                          <a:spcPts val="0"/>
                        </a:spcBef>
                        <a:spcAft>
                          <a:spcPts val="0"/>
                        </a:spcAft>
                        <a:buNone/>
                      </a:pPr>
                      <a:r>
                        <a:rPr lang="en-US" sz="3200" b="0" i="0" u="none" strike="noStrike" noProof="0" dirty="0">
                          <a:solidFill>
                            <a:schemeClr val="tx1"/>
                          </a:solidFill>
                          <a:latin typeface="+mn-lt"/>
                        </a:rPr>
                        <a:t>End of School Year</a:t>
                      </a:r>
                      <a:endParaRPr lang="en-US" sz="3200" dirty="0"/>
                    </a:p>
                  </a:txBody>
                  <a:tcPr marL="42809" marR="42809"/>
                </a:tc>
                <a:extLst>
                  <a:ext uri="{0D108BD9-81ED-4DB2-BD59-A6C34878D82A}">
                    <a16:rowId xmlns:a16="http://schemas.microsoft.com/office/drawing/2014/main" val="3363174974"/>
                  </a:ext>
                </a:extLst>
              </a:tr>
            </a:tbl>
          </a:graphicData>
        </a:graphic>
      </p:graphicFrame>
    </p:spTree>
    <p:extLst>
      <p:ext uri="{BB962C8B-B14F-4D97-AF65-F5344CB8AC3E}">
        <p14:creationId xmlns:p14="http://schemas.microsoft.com/office/powerpoint/2010/main" val="1464764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60966" y="350146"/>
            <a:ext cx="9562530" cy="1067219"/>
          </a:xfrm>
        </p:spPr>
        <p:txBody>
          <a:bodyPr/>
          <a:lstStyle/>
          <a:p>
            <a:r>
              <a:rPr lang="en-US" dirty="0">
                <a:cs typeface="Arial"/>
              </a:rPr>
              <a:t>Important Operational Dates: </a:t>
            </a:r>
            <a:br>
              <a:rPr lang="en-US" dirty="0">
                <a:cs typeface="Arial"/>
              </a:rPr>
            </a:br>
            <a:r>
              <a:rPr lang="en-US" dirty="0">
                <a:cs typeface="Arial"/>
              </a:rPr>
              <a:t>Next 30 to 90 days (2)</a:t>
            </a:r>
          </a:p>
        </p:txBody>
      </p:sp>
      <p:graphicFrame>
        <p:nvGraphicFramePr>
          <p:cNvPr id="5" name="Content Placeholder 4" descr="Important dates next 30 to 90 days.  Actions and corresponding dates: SNP Annual Updates open July 1 and FDP contract packet due July 31. ">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899663780"/>
              </p:ext>
            </p:extLst>
          </p:nvPr>
        </p:nvGraphicFramePr>
        <p:xfrm>
          <a:off x="2382595" y="1777974"/>
          <a:ext cx="9640901" cy="4142362"/>
        </p:xfrm>
        <a:graphic>
          <a:graphicData uri="http://schemas.openxmlformats.org/drawingml/2006/table">
            <a:tbl>
              <a:tblPr firstRow="1" bandRow="1">
                <a:tableStyleId>{5C22544A-7EE6-4342-B048-85BDC9FD1C3A}</a:tableStyleId>
              </a:tblPr>
              <a:tblGrid>
                <a:gridCol w="6311899">
                  <a:extLst>
                    <a:ext uri="{9D8B030D-6E8A-4147-A177-3AD203B41FA5}">
                      <a16:colId xmlns:a16="http://schemas.microsoft.com/office/drawing/2014/main" val="1020567512"/>
                    </a:ext>
                  </a:extLst>
                </a:gridCol>
                <a:gridCol w="3329002">
                  <a:extLst>
                    <a:ext uri="{9D8B030D-6E8A-4147-A177-3AD203B41FA5}">
                      <a16:colId xmlns:a16="http://schemas.microsoft.com/office/drawing/2014/main" val="866446811"/>
                    </a:ext>
                  </a:extLst>
                </a:gridCol>
              </a:tblGrid>
              <a:tr h="880875">
                <a:tc>
                  <a:txBody>
                    <a:bodyPr/>
                    <a:lstStyle/>
                    <a:p>
                      <a:pPr lvl="0" algn="ctr">
                        <a:buNone/>
                      </a:pPr>
                      <a:r>
                        <a:rPr lang="en-US" sz="3200" dirty="0">
                          <a:solidFill>
                            <a:schemeClr val="bg1"/>
                          </a:solidFill>
                        </a:rPr>
                        <a:t>Action</a:t>
                      </a:r>
                    </a:p>
                  </a:txBody>
                  <a:tcPr/>
                </a:tc>
                <a:tc>
                  <a:txBody>
                    <a:bodyPr/>
                    <a:lstStyle/>
                    <a:p>
                      <a:pPr lvl="0" algn="ctr">
                        <a:buNone/>
                      </a:pPr>
                      <a:r>
                        <a:rPr lang="en-US" sz="3200" dirty="0"/>
                        <a:t>Date</a:t>
                      </a:r>
                    </a:p>
                  </a:txBody>
                  <a:tcPr/>
                </a:tc>
                <a:extLst>
                  <a:ext uri="{0D108BD9-81ED-4DB2-BD59-A6C34878D82A}">
                    <a16:rowId xmlns:a16="http://schemas.microsoft.com/office/drawing/2014/main" val="2664261068"/>
                  </a:ext>
                </a:extLst>
              </a:tr>
              <a:tr h="994537">
                <a:tc>
                  <a:txBody>
                    <a:bodyPr/>
                    <a:lstStyle/>
                    <a:p>
                      <a:pPr lvl="0" algn="l">
                        <a:lnSpc>
                          <a:spcPct val="100000"/>
                        </a:lnSpc>
                        <a:spcBef>
                          <a:spcPts val="0"/>
                        </a:spcBef>
                        <a:spcAft>
                          <a:spcPts val="0"/>
                        </a:spcAft>
                        <a:buNone/>
                      </a:pPr>
                      <a:r>
                        <a:rPr lang="en-US" sz="2400" kern="1200" dirty="0">
                          <a:solidFill>
                            <a:schemeClr val="tx1"/>
                          </a:solidFill>
                          <a:effectLst/>
                          <a:latin typeface="+mn-lt"/>
                          <a:ea typeface="+mn-ea"/>
                          <a:cs typeface="+mn-cs"/>
                        </a:rPr>
                        <a:t>SNP Annual Updates</a:t>
                      </a:r>
                      <a:endParaRPr lang="en-US" sz="2400" dirty="0">
                        <a:solidFill>
                          <a:schemeClr val="tx1"/>
                        </a:solidFill>
                      </a:endParaRPr>
                    </a:p>
                  </a:txBody>
                  <a:tcPr anchor="ctr"/>
                </a:tc>
                <a:tc>
                  <a:txBody>
                    <a:bodyPr/>
                    <a:lstStyle/>
                    <a:p>
                      <a:pPr lvl="0" algn="ctr">
                        <a:lnSpc>
                          <a:spcPct val="100000"/>
                        </a:lnSpc>
                        <a:spcBef>
                          <a:spcPts val="0"/>
                        </a:spcBef>
                        <a:spcAft>
                          <a:spcPts val="0"/>
                        </a:spcAft>
                        <a:buNone/>
                      </a:pPr>
                      <a:r>
                        <a:rPr lang="en-US" sz="2400" b="0" i="0" u="none" strike="noStrike" noProof="0" dirty="0">
                          <a:solidFill>
                            <a:schemeClr val="tx1"/>
                          </a:solidFill>
                          <a:latin typeface="Arial"/>
                        </a:rPr>
                        <a:t>Beginning July</a:t>
                      </a:r>
                      <a:endParaRPr lang="en-US" sz="2400" dirty="0">
                        <a:solidFill>
                          <a:schemeClr val="tx1"/>
                        </a:solidFill>
                      </a:endParaRPr>
                    </a:p>
                  </a:txBody>
                  <a:tcPr anchor="ctr"/>
                </a:tc>
                <a:extLst>
                  <a:ext uri="{0D108BD9-81ED-4DB2-BD59-A6C34878D82A}">
                    <a16:rowId xmlns:a16="http://schemas.microsoft.com/office/drawing/2014/main" val="794367724"/>
                  </a:ext>
                </a:extLst>
              </a:tr>
              <a:tr h="819150">
                <a:tc>
                  <a:txBody>
                    <a:bodyPr/>
                    <a:lstStyle/>
                    <a:p>
                      <a:pPr lvl="0" algn="l">
                        <a:lnSpc>
                          <a:spcPct val="100000"/>
                        </a:lnSpc>
                        <a:spcBef>
                          <a:spcPts val="0"/>
                        </a:spcBef>
                        <a:spcAft>
                          <a:spcPts val="0"/>
                        </a:spcAft>
                        <a:buNone/>
                      </a:pPr>
                      <a:r>
                        <a:rPr lang="en-US" sz="2400" kern="1200" dirty="0">
                          <a:solidFill>
                            <a:schemeClr val="tx1"/>
                          </a:solidFill>
                          <a:effectLst/>
                          <a:latin typeface="+mn-lt"/>
                          <a:ea typeface="+mn-ea"/>
                          <a:cs typeface="+mn-cs"/>
                        </a:rPr>
                        <a:t>FDP Contract Packet due </a:t>
                      </a:r>
                      <a:endParaRPr lang="en-US" sz="2400" dirty="0"/>
                    </a:p>
                  </a:txBody>
                  <a:tcPr marL="42809" marR="42809" anchor="ctr"/>
                </a:tc>
                <a:tc>
                  <a:txBody>
                    <a:bodyPr/>
                    <a:lstStyle/>
                    <a:p>
                      <a:pPr marL="0" lvl="0" indent="0" algn="ctr">
                        <a:lnSpc>
                          <a:spcPct val="100000"/>
                        </a:lnSpc>
                        <a:spcBef>
                          <a:spcPts val="0"/>
                        </a:spcBef>
                        <a:spcAft>
                          <a:spcPts val="0"/>
                        </a:spcAft>
                        <a:buNone/>
                      </a:pPr>
                      <a:r>
                        <a:rPr lang="en-US" sz="2400" b="0" i="0" u="none" strike="noStrike" noProof="0" dirty="0">
                          <a:solidFill>
                            <a:schemeClr val="tx1"/>
                          </a:solidFill>
                          <a:latin typeface="+mn-lt"/>
                        </a:rPr>
                        <a:t>July 31, 2024</a:t>
                      </a:r>
                      <a:endParaRPr lang="en-US" sz="2400" dirty="0">
                        <a:solidFill>
                          <a:schemeClr val="tx1"/>
                        </a:solidFill>
                      </a:endParaRPr>
                    </a:p>
                  </a:txBody>
                  <a:tcPr marL="42809" marR="42809" anchor="ctr"/>
                </a:tc>
                <a:extLst>
                  <a:ext uri="{0D108BD9-81ED-4DB2-BD59-A6C34878D82A}">
                    <a16:rowId xmlns:a16="http://schemas.microsoft.com/office/drawing/2014/main" val="2749050374"/>
                  </a:ext>
                </a:extLst>
              </a:tr>
              <a:tr h="1447800">
                <a:tc>
                  <a:txBody>
                    <a:bodyPr/>
                    <a:lstStyle/>
                    <a:p>
                      <a:pPr lvl="0" algn="l">
                        <a:lnSpc>
                          <a:spcPct val="100000"/>
                        </a:lnSpc>
                        <a:spcBef>
                          <a:spcPts val="0"/>
                        </a:spcBef>
                        <a:spcAft>
                          <a:spcPts val="0"/>
                        </a:spcAft>
                        <a:buNone/>
                      </a:pPr>
                      <a:r>
                        <a:rPr lang="en-US" sz="2400" dirty="0"/>
                        <a:t>Update student data in the California Longitudinal Pupil Achievement Data System (CALPADS) for S-EBT determination </a:t>
                      </a:r>
                    </a:p>
                  </a:txBody>
                  <a:tcPr marL="42809" marR="42809" anchor="ctr"/>
                </a:tc>
                <a:tc>
                  <a:txBody>
                    <a:bodyPr/>
                    <a:lstStyle/>
                    <a:p>
                      <a:pPr marL="0" lvl="0" indent="0" algn="ctr">
                        <a:lnSpc>
                          <a:spcPct val="100000"/>
                        </a:lnSpc>
                        <a:spcBef>
                          <a:spcPts val="0"/>
                        </a:spcBef>
                        <a:spcAft>
                          <a:spcPts val="0"/>
                        </a:spcAft>
                        <a:buNone/>
                      </a:pPr>
                      <a:r>
                        <a:rPr lang="en-US" sz="2400" dirty="0">
                          <a:solidFill>
                            <a:schemeClr val="tx1"/>
                          </a:solidFill>
                        </a:rPr>
                        <a:t>August 31, 2024</a:t>
                      </a:r>
                    </a:p>
                  </a:txBody>
                  <a:tcPr marL="42809" marR="42809" anchor="ctr"/>
                </a:tc>
                <a:extLst>
                  <a:ext uri="{0D108BD9-81ED-4DB2-BD59-A6C34878D82A}">
                    <a16:rowId xmlns:a16="http://schemas.microsoft.com/office/drawing/2014/main" val="3910454208"/>
                  </a:ext>
                </a:extLst>
              </a:tr>
            </a:tbl>
          </a:graphicData>
        </a:graphic>
      </p:graphicFrame>
    </p:spTree>
    <p:extLst>
      <p:ext uri="{BB962C8B-B14F-4D97-AF65-F5344CB8AC3E}">
        <p14:creationId xmlns:p14="http://schemas.microsoft.com/office/powerpoint/2010/main" val="2989535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E7EA66-912A-6E6E-E455-AE130EDF9CDF}"/>
              </a:ext>
            </a:extLst>
          </p:cNvPr>
          <p:cNvSpPr>
            <a:spLocks noGrp="1"/>
          </p:cNvSpPr>
          <p:nvPr>
            <p:ph type="title"/>
          </p:nvPr>
        </p:nvSpPr>
        <p:spPr>
          <a:xfrm>
            <a:off x="2540000" y="291228"/>
            <a:ext cx="9652000" cy="1192306"/>
          </a:xfrm>
        </p:spPr>
        <p:txBody>
          <a:bodyPr/>
          <a:lstStyle/>
          <a:p>
            <a:r>
              <a:rPr lang="en-US" dirty="0"/>
              <a:t>District Spotlight: Azusa Unified School District’s Mini Farmers Market</a:t>
            </a:r>
          </a:p>
        </p:txBody>
      </p:sp>
      <p:sp>
        <p:nvSpPr>
          <p:cNvPr id="5" name="Content Placeholder 4">
            <a:extLst>
              <a:ext uri="{FF2B5EF4-FFF2-40B4-BE49-F238E27FC236}">
                <a16:creationId xmlns:a16="http://schemas.microsoft.com/office/drawing/2014/main" id="{7B70FA1E-8937-E519-408C-DF85CABBB33E}"/>
              </a:ext>
            </a:extLst>
          </p:cNvPr>
          <p:cNvSpPr>
            <a:spLocks noGrp="1"/>
          </p:cNvSpPr>
          <p:nvPr>
            <p:ph sz="half" idx="1"/>
          </p:nvPr>
        </p:nvSpPr>
        <p:spPr>
          <a:xfrm>
            <a:off x="2326199" y="1888283"/>
            <a:ext cx="7098823" cy="4430442"/>
          </a:xfrm>
        </p:spPr>
        <p:txBody>
          <a:bodyPr/>
          <a:lstStyle/>
          <a:p>
            <a:pPr>
              <a:spcBef>
                <a:spcPts val="1400"/>
              </a:spcBef>
              <a:spcAft>
                <a:spcPts val="1400"/>
              </a:spcAft>
            </a:pPr>
            <a:r>
              <a:rPr lang="en-US" sz="2800" dirty="0"/>
              <a:t>The June 2024 Served Digizine highlights Azusa Unified School District's (USD) commitment to working with local farmers and the Farm to School program. </a:t>
            </a:r>
            <a:endParaRPr lang="en-US" sz="2800" dirty="0">
              <a:cs typeface="Arial"/>
            </a:endParaRPr>
          </a:p>
          <a:p>
            <a:pPr>
              <a:spcBef>
                <a:spcPts val="1400"/>
              </a:spcBef>
              <a:spcAft>
                <a:spcPts val="1400"/>
              </a:spcAft>
            </a:pPr>
            <a:r>
              <a:rPr lang="en-US" sz="2800" dirty="0"/>
              <a:t>Azusa USD partners with local farmers to provide nutrition education at each elementary school!</a:t>
            </a:r>
            <a:endParaRPr lang="en-US" sz="2800" dirty="0">
              <a:cs typeface="Arial"/>
            </a:endParaRPr>
          </a:p>
        </p:txBody>
      </p:sp>
      <p:pic>
        <p:nvPicPr>
          <p:cNvPr id="8" name="Content Placeholder 7" descr="Cover displayed in Served magazine of the mini farmer's market at Azusa USD. Pictured is a student standing in front of the school farmers' market.">
            <a:extLst>
              <a:ext uri="{FF2B5EF4-FFF2-40B4-BE49-F238E27FC236}">
                <a16:creationId xmlns:a16="http://schemas.microsoft.com/office/drawing/2014/main" id="{445610FA-2B8F-2AEF-0D48-69FD09A6A3F9}"/>
              </a:ext>
              <a:ext uri="{C183D7F6-B498-43B3-948B-1728B52AA6E4}">
                <adec:decorative xmlns:adec="http://schemas.microsoft.com/office/drawing/2017/decorative" val="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425022" y="1999800"/>
            <a:ext cx="2540264" cy="3528528"/>
          </a:xfrm>
          <a:prstGeom prst="rect">
            <a:avLst/>
          </a:prstGeom>
          <a:ln>
            <a:noFill/>
          </a:ln>
          <a:effectLst>
            <a:softEdge rad="112500"/>
          </a:effectLst>
        </p:spPr>
      </p:pic>
    </p:spTree>
    <p:extLst>
      <p:ext uri="{BB962C8B-B14F-4D97-AF65-F5344CB8AC3E}">
        <p14:creationId xmlns:p14="http://schemas.microsoft.com/office/powerpoint/2010/main" val="3112782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1374-3105-19C9-DE9B-2569ACD70187}"/>
              </a:ext>
            </a:extLst>
          </p:cNvPr>
          <p:cNvSpPr>
            <a:spLocks noGrp="1"/>
          </p:cNvSpPr>
          <p:nvPr>
            <p:ph type="title"/>
          </p:nvPr>
        </p:nvSpPr>
        <p:spPr>
          <a:xfrm>
            <a:off x="2540000" y="365185"/>
            <a:ext cx="9144000" cy="1143000"/>
          </a:xfrm>
        </p:spPr>
        <p:txBody>
          <a:bodyPr/>
          <a:lstStyle/>
          <a:p>
            <a:r>
              <a:rPr lang="en-US" dirty="0">
                <a:cs typeface="Arial"/>
              </a:rPr>
              <a:t>Funding Updates</a:t>
            </a:r>
            <a:endParaRPr lang="en-US" dirty="0"/>
          </a:p>
        </p:txBody>
      </p:sp>
      <p:pic>
        <p:nvPicPr>
          <p:cNvPr id="4" name="Content Placeholder 3">
            <a:extLst>
              <a:ext uri="{FF2B5EF4-FFF2-40B4-BE49-F238E27FC236}">
                <a16:creationId xmlns:a16="http://schemas.microsoft.com/office/drawing/2014/main" id="{AB9736E0-1F3B-ED2B-6350-36426F71626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155027" y="1509711"/>
            <a:ext cx="6244625" cy="4928378"/>
          </a:xfrm>
        </p:spPr>
      </p:pic>
    </p:spTree>
    <p:extLst>
      <p:ext uri="{BB962C8B-B14F-4D97-AF65-F5344CB8AC3E}">
        <p14:creationId xmlns:p14="http://schemas.microsoft.com/office/powerpoint/2010/main" val="3830954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0CAE-5BD8-7EE7-4916-E6B8FBAC57A4}"/>
              </a:ext>
            </a:extLst>
          </p:cNvPr>
          <p:cNvSpPr>
            <a:spLocks noGrp="1"/>
          </p:cNvSpPr>
          <p:nvPr>
            <p:ph type="title"/>
          </p:nvPr>
        </p:nvSpPr>
        <p:spPr>
          <a:xfrm>
            <a:off x="2540000" y="190500"/>
            <a:ext cx="9144000" cy="1143000"/>
          </a:xfrm>
        </p:spPr>
        <p:txBody>
          <a:bodyPr/>
          <a:lstStyle/>
          <a:p>
            <a:r>
              <a:rPr lang="en-US" dirty="0"/>
              <a:t>Local Food for Schools (LFS)</a:t>
            </a:r>
          </a:p>
        </p:txBody>
      </p:sp>
      <p:sp>
        <p:nvSpPr>
          <p:cNvPr id="4" name="Content Placeholder 3">
            <a:extLst>
              <a:ext uri="{FF2B5EF4-FFF2-40B4-BE49-F238E27FC236}">
                <a16:creationId xmlns:a16="http://schemas.microsoft.com/office/drawing/2014/main" id="{043BABB2-D06F-534F-2465-AB2087C577C5}"/>
              </a:ext>
            </a:extLst>
          </p:cNvPr>
          <p:cNvSpPr>
            <a:spLocks noGrp="1"/>
          </p:cNvSpPr>
          <p:nvPr>
            <p:ph idx="1"/>
          </p:nvPr>
        </p:nvSpPr>
        <p:spPr>
          <a:xfrm>
            <a:off x="2540000" y="1199147"/>
            <a:ext cx="9347200" cy="5225716"/>
          </a:xfrm>
        </p:spPr>
        <p:txBody>
          <a:bodyPr/>
          <a:lstStyle/>
          <a:p>
            <a:pPr marL="800100" indent="-457200">
              <a:spcBef>
                <a:spcPts val="800"/>
              </a:spcBef>
              <a:spcAft>
                <a:spcPts val="800"/>
              </a:spcAft>
              <a:buFont typeface="Arial"/>
              <a:buChar char="•"/>
            </a:pPr>
            <a:r>
              <a:rPr lang="en-US" sz="2800" dirty="0"/>
              <a:t>Distributed the initial 80% of funds to County Offices of Education on May 10, 2024</a:t>
            </a:r>
            <a:endParaRPr lang="en-US" sz="2800" dirty="0">
              <a:cs typeface="Arial"/>
            </a:endParaRPr>
          </a:p>
          <a:p>
            <a:pPr marL="800100" indent="-457200">
              <a:spcBef>
                <a:spcPts val="800"/>
              </a:spcBef>
              <a:spcAft>
                <a:spcPts val="800"/>
              </a:spcAft>
              <a:buFont typeface="Arial"/>
              <a:buChar char="•"/>
            </a:pPr>
            <a:r>
              <a:rPr lang="en-US" sz="2800" dirty="0"/>
              <a:t>Second quarter report of expenditures were due on May 15, 2024 – 46 reports not yet received</a:t>
            </a:r>
            <a:endParaRPr lang="en-US" sz="2800" dirty="0">
              <a:cs typeface="Arial"/>
            </a:endParaRPr>
          </a:p>
          <a:p>
            <a:pPr marL="800100" indent="-457200">
              <a:spcBef>
                <a:spcPts val="800"/>
              </a:spcBef>
              <a:spcAft>
                <a:spcPts val="800"/>
              </a:spcAft>
              <a:buFont typeface="Arial"/>
              <a:buChar char="•"/>
            </a:pPr>
            <a:r>
              <a:rPr lang="en-US" sz="2800" dirty="0"/>
              <a:t>Third quarter report of expenditures reporting tool to be released on June 26, 2024</a:t>
            </a:r>
            <a:endParaRPr lang="en-US" sz="2800" dirty="0">
              <a:cs typeface="Arial"/>
            </a:endParaRPr>
          </a:p>
          <a:p>
            <a:pPr marL="1200150" lvl="1" indent="-457200">
              <a:spcBef>
                <a:spcPts val="800"/>
              </a:spcBef>
              <a:spcAft>
                <a:spcPts val="800"/>
              </a:spcAft>
              <a:buFont typeface="Courier New" panose="02070309020205020404" pitchFamily="49" charset="0"/>
              <a:buChar char="o"/>
            </a:pPr>
            <a:r>
              <a:rPr lang="en-US" dirty="0"/>
              <a:t>Due by July 24, 2024</a:t>
            </a:r>
            <a:endParaRPr lang="en-US" dirty="0">
              <a:cs typeface="Arial"/>
            </a:endParaRPr>
          </a:p>
          <a:p>
            <a:pPr marL="800100" indent="-457200">
              <a:spcBef>
                <a:spcPts val="800"/>
              </a:spcBef>
              <a:spcAft>
                <a:spcPts val="800"/>
              </a:spcAft>
              <a:buFont typeface="Arial"/>
              <a:buChar char="•"/>
            </a:pPr>
            <a:r>
              <a:rPr lang="en-US" sz="2800" dirty="0">
                <a:cs typeface="Arial"/>
              </a:rPr>
              <a:t>Questions email the LFS team at </a:t>
            </a:r>
            <a:r>
              <a:rPr lang="en-US" sz="2800" dirty="0">
                <a:solidFill>
                  <a:srgbClr val="0563C1"/>
                </a:solidFill>
                <a:cs typeface="Arial"/>
                <a:hlinkClick r:id="rId3">
                  <a:extLst>
                    <a:ext uri="{A12FA001-AC4F-418D-AE19-62706E023703}">
                      <ahyp:hlinkClr xmlns:ahyp="http://schemas.microsoft.com/office/drawing/2018/hyperlinkcolor" val="tx"/>
                    </a:ext>
                  </a:extLst>
                </a:hlinkClick>
              </a:rPr>
              <a:t>LFSGrant@cde.ca.gov</a:t>
            </a:r>
            <a:endParaRPr lang="en-US" sz="2800" dirty="0">
              <a:solidFill>
                <a:srgbClr val="0563C1"/>
              </a:solidFill>
              <a:cs typeface="Arial"/>
            </a:endParaRPr>
          </a:p>
          <a:p>
            <a:pPr marL="0" indent="0">
              <a:buNone/>
            </a:pPr>
            <a:endParaRPr lang="en-US" dirty="0">
              <a:cs typeface="Arial"/>
            </a:endParaRPr>
          </a:p>
        </p:txBody>
      </p:sp>
    </p:spTree>
    <p:extLst>
      <p:ext uri="{BB962C8B-B14F-4D97-AF65-F5344CB8AC3E}">
        <p14:creationId xmlns:p14="http://schemas.microsoft.com/office/powerpoint/2010/main" val="1787557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93DF9-D315-4FE9-884A-12147493094E}"/>
              </a:ext>
            </a:extLst>
          </p:cNvPr>
          <p:cNvSpPr>
            <a:spLocks noGrp="1"/>
          </p:cNvSpPr>
          <p:nvPr>
            <p:ph type="title"/>
          </p:nvPr>
        </p:nvSpPr>
        <p:spPr>
          <a:xfrm>
            <a:off x="2540000" y="139700"/>
            <a:ext cx="9144000" cy="1143000"/>
          </a:xfrm>
        </p:spPr>
        <p:txBody>
          <a:bodyPr/>
          <a:lstStyle/>
          <a:p>
            <a:r>
              <a:rPr lang="en-US" sz="4200" dirty="0"/>
              <a:t>Grant Funds Overview (1)</a:t>
            </a:r>
          </a:p>
        </p:txBody>
      </p:sp>
      <p:graphicFrame>
        <p:nvGraphicFramePr>
          <p:cNvPr id="5" name="Content Placeholder 4" descr="Grant and timeline information and timeline for School Breakfast and Summer Expansion Grants and Commercial Dishwasher Grant funding results were released June 3 and June 6th respectively.">
            <a:extLst>
              <a:ext uri="{FF2B5EF4-FFF2-40B4-BE49-F238E27FC236}">
                <a16:creationId xmlns:a16="http://schemas.microsoft.com/office/drawing/2014/main" id="{19401267-1BA0-43A7-8154-DFD352A64FD7}"/>
              </a:ext>
            </a:extLst>
          </p:cNvPr>
          <p:cNvGraphicFramePr>
            <a:graphicFrameLocks noGrp="1"/>
          </p:cNvGraphicFramePr>
          <p:nvPr>
            <p:ph idx="1"/>
            <p:extLst>
              <p:ext uri="{D42A27DB-BD31-4B8C-83A1-F6EECF244321}">
                <p14:modId xmlns:p14="http://schemas.microsoft.com/office/powerpoint/2010/main" val="146749786"/>
              </p:ext>
            </p:extLst>
          </p:nvPr>
        </p:nvGraphicFramePr>
        <p:xfrm>
          <a:off x="2536863" y="1504158"/>
          <a:ext cx="9312229" cy="3441893"/>
        </p:xfrm>
        <a:graphic>
          <a:graphicData uri="http://schemas.openxmlformats.org/drawingml/2006/table">
            <a:tbl>
              <a:tblPr firstRow="1" bandRow="1">
                <a:tableStyleId>{5C22544A-7EE6-4342-B048-85BDC9FD1C3A}</a:tableStyleId>
              </a:tblPr>
              <a:tblGrid>
                <a:gridCol w="6065519">
                  <a:extLst>
                    <a:ext uri="{9D8B030D-6E8A-4147-A177-3AD203B41FA5}">
                      <a16:colId xmlns:a16="http://schemas.microsoft.com/office/drawing/2014/main" val="4064080176"/>
                    </a:ext>
                  </a:extLst>
                </a:gridCol>
                <a:gridCol w="3246710">
                  <a:extLst>
                    <a:ext uri="{9D8B030D-6E8A-4147-A177-3AD203B41FA5}">
                      <a16:colId xmlns:a16="http://schemas.microsoft.com/office/drawing/2014/main" val="1239151048"/>
                    </a:ext>
                  </a:extLst>
                </a:gridCol>
              </a:tblGrid>
              <a:tr h="652974">
                <a:tc>
                  <a:txBody>
                    <a:bodyPr/>
                    <a:lstStyle/>
                    <a:p>
                      <a:pPr algn="ctr"/>
                      <a:r>
                        <a:rPr lang="en-US" sz="3200" dirty="0"/>
                        <a:t>Grant</a:t>
                      </a:r>
                    </a:p>
                  </a:txBody>
                  <a:tcPr marL="183750" marR="183750"/>
                </a:tc>
                <a:tc>
                  <a:txBody>
                    <a:bodyPr/>
                    <a:lstStyle/>
                    <a:p>
                      <a:pPr algn="ctr"/>
                      <a:r>
                        <a:rPr lang="en-US" sz="3200" dirty="0"/>
                        <a:t>Timeline</a:t>
                      </a:r>
                    </a:p>
                  </a:txBody>
                  <a:tcPr marL="183750" marR="183750"/>
                </a:tc>
                <a:extLst>
                  <a:ext uri="{0D108BD9-81ED-4DB2-BD59-A6C34878D82A}">
                    <a16:rowId xmlns:a16="http://schemas.microsoft.com/office/drawing/2014/main" val="1454820400"/>
                  </a:ext>
                </a:extLst>
              </a:tr>
              <a:tr h="1234438">
                <a:tc>
                  <a:txBody>
                    <a:bodyPr/>
                    <a:lstStyle/>
                    <a:p>
                      <a:pPr marL="0" marR="0" lvl="0" indent="0" algn="l" rtl="0">
                        <a:lnSpc>
                          <a:spcPct val="100000"/>
                        </a:lnSpc>
                        <a:spcBef>
                          <a:spcPts val="0"/>
                        </a:spcBef>
                        <a:spcAft>
                          <a:spcPts val="0"/>
                        </a:spcAft>
                        <a:buClrTx/>
                        <a:buSzTx/>
                        <a:buFontTx/>
                        <a:buNone/>
                      </a:pPr>
                      <a:r>
                        <a:rPr lang="en-US" sz="3200" kern="1200" dirty="0">
                          <a:solidFill>
                            <a:schemeClr val="tx1"/>
                          </a:solidFill>
                          <a:latin typeface="+mn-lt"/>
                          <a:ea typeface="+mn-ea"/>
                          <a:cs typeface="+mn-cs"/>
                        </a:rPr>
                        <a:t>School Breakfast and Summer Expansion Grants </a:t>
                      </a:r>
                      <a:r>
                        <a:rPr lang="en-US" sz="3200" b="0" i="0" u="none" strike="noStrike" noProof="0" dirty="0">
                          <a:solidFill>
                            <a:schemeClr val="tx1"/>
                          </a:solidFill>
                          <a:latin typeface="+mn-lt"/>
                        </a:rPr>
                        <a:t>funding results posted </a:t>
                      </a:r>
                      <a:endParaRPr lang="en-US" sz="3200" dirty="0"/>
                    </a:p>
                  </a:txBody>
                  <a:tcPr marL="183750" marR="183750" anchor="ctr"/>
                </a:tc>
                <a:tc>
                  <a:txBody>
                    <a:bodyPr/>
                    <a:lstStyle/>
                    <a:p>
                      <a:pPr marL="0" lvl="0" algn="ctr" rtl="0">
                        <a:lnSpc>
                          <a:spcPct val="100000"/>
                        </a:lnSpc>
                        <a:spcBef>
                          <a:spcPts val="0"/>
                        </a:spcBef>
                        <a:spcAft>
                          <a:spcPts val="0"/>
                        </a:spcAft>
                        <a:buNone/>
                      </a:pPr>
                      <a:r>
                        <a:rPr lang="en-US" sz="3200" kern="1200" dirty="0">
                          <a:solidFill>
                            <a:schemeClr val="tx1"/>
                          </a:solidFill>
                          <a:latin typeface="+mn-lt"/>
                          <a:ea typeface="+mn-ea"/>
                          <a:cs typeface="+mn-cs"/>
                        </a:rPr>
                        <a:t>June 3, 2024</a:t>
                      </a:r>
                      <a:endParaRPr lang="en-US" dirty="0"/>
                    </a:p>
                  </a:txBody>
                  <a:tcPr marL="183750" marR="183750" anchor="ctr"/>
                </a:tc>
                <a:extLst>
                  <a:ext uri="{0D108BD9-81ED-4DB2-BD59-A6C34878D82A}">
                    <a16:rowId xmlns:a16="http://schemas.microsoft.com/office/drawing/2014/main" val="1779510918"/>
                  </a:ext>
                </a:extLst>
              </a:tr>
              <a:tr h="1234439">
                <a:tc>
                  <a:txBody>
                    <a:bodyPr/>
                    <a:lstStyle/>
                    <a:p>
                      <a:pPr lvl="0" algn="l">
                        <a:lnSpc>
                          <a:spcPct val="100000"/>
                        </a:lnSpc>
                        <a:spcBef>
                          <a:spcPts val="0"/>
                        </a:spcBef>
                        <a:spcAft>
                          <a:spcPts val="0"/>
                        </a:spcAft>
                        <a:buNone/>
                      </a:pPr>
                      <a:r>
                        <a:rPr lang="en-US" sz="3200" b="0" i="0" u="none" strike="noStrike" noProof="0" dirty="0">
                          <a:solidFill>
                            <a:schemeClr val="tx1"/>
                          </a:solidFill>
                          <a:latin typeface="Arial"/>
                        </a:rPr>
                        <a:t>Commercial Dishwasher Grant funding results posted </a:t>
                      </a:r>
                    </a:p>
                  </a:txBody>
                  <a:tcPr marL="183750" marR="183750" anchor="ctr"/>
                </a:tc>
                <a:tc>
                  <a:txBody>
                    <a:bodyPr/>
                    <a:lstStyle/>
                    <a:p>
                      <a:pPr lvl="0" algn="ctr">
                        <a:lnSpc>
                          <a:spcPct val="100000"/>
                        </a:lnSpc>
                        <a:spcBef>
                          <a:spcPts val="0"/>
                        </a:spcBef>
                        <a:spcAft>
                          <a:spcPts val="0"/>
                        </a:spcAft>
                        <a:buNone/>
                      </a:pPr>
                      <a:r>
                        <a:rPr lang="en-US" sz="3200" dirty="0">
                          <a:solidFill>
                            <a:schemeClr val="tx1"/>
                          </a:solidFill>
                        </a:rPr>
                        <a:t>June 6, 2024</a:t>
                      </a:r>
                    </a:p>
                  </a:txBody>
                  <a:tcPr marL="183750" marR="183750" anchor="ctr"/>
                </a:tc>
                <a:extLst>
                  <a:ext uri="{0D108BD9-81ED-4DB2-BD59-A6C34878D82A}">
                    <a16:rowId xmlns:a16="http://schemas.microsoft.com/office/drawing/2014/main" val="3271771528"/>
                  </a:ext>
                </a:extLst>
              </a:tr>
            </a:tbl>
          </a:graphicData>
        </a:graphic>
      </p:graphicFrame>
    </p:spTree>
    <p:extLst>
      <p:ext uri="{BB962C8B-B14F-4D97-AF65-F5344CB8AC3E}">
        <p14:creationId xmlns:p14="http://schemas.microsoft.com/office/powerpoint/2010/main" val="2931882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93DF9-D315-4FE9-884A-12147493094E}"/>
              </a:ext>
            </a:extLst>
          </p:cNvPr>
          <p:cNvSpPr>
            <a:spLocks noGrp="1"/>
          </p:cNvSpPr>
          <p:nvPr>
            <p:ph type="title"/>
          </p:nvPr>
        </p:nvSpPr>
        <p:spPr>
          <a:xfrm>
            <a:off x="2540000" y="139700"/>
            <a:ext cx="9144000" cy="1143000"/>
          </a:xfrm>
        </p:spPr>
        <p:txBody>
          <a:bodyPr/>
          <a:lstStyle/>
          <a:p>
            <a:r>
              <a:rPr lang="en-US" sz="4200" dirty="0"/>
              <a:t>Grant Funds Overview (2)</a:t>
            </a:r>
          </a:p>
        </p:txBody>
      </p:sp>
      <p:graphicFrame>
        <p:nvGraphicFramePr>
          <p:cNvPr id="5" name="Content Placeholder 4" descr="Grant and timeline information for the 2021 KIT final report extending the report deadline from June 30, 2024, to June 30, 2025. ​">
            <a:extLst>
              <a:ext uri="{FF2B5EF4-FFF2-40B4-BE49-F238E27FC236}">
                <a16:creationId xmlns:a16="http://schemas.microsoft.com/office/drawing/2014/main" id="{19401267-1BA0-43A7-8154-DFD352A64FD7}"/>
              </a:ext>
            </a:extLst>
          </p:cNvPr>
          <p:cNvGraphicFramePr>
            <a:graphicFrameLocks noGrp="1"/>
          </p:cNvGraphicFramePr>
          <p:nvPr>
            <p:ph idx="1"/>
            <p:extLst>
              <p:ext uri="{D42A27DB-BD31-4B8C-83A1-F6EECF244321}">
                <p14:modId xmlns:p14="http://schemas.microsoft.com/office/powerpoint/2010/main" val="1084761134"/>
              </p:ext>
            </p:extLst>
          </p:nvPr>
        </p:nvGraphicFramePr>
        <p:xfrm>
          <a:off x="2534288" y="1453428"/>
          <a:ext cx="9241686" cy="3624988"/>
        </p:xfrm>
        <a:graphic>
          <a:graphicData uri="http://schemas.openxmlformats.org/drawingml/2006/table">
            <a:tbl>
              <a:tblPr firstRow="1" bandRow="1">
                <a:tableStyleId>{5C22544A-7EE6-4342-B048-85BDC9FD1C3A}</a:tableStyleId>
              </a:tblPr>
              <a:tblGrid>
                <a:gridCol w="5554635">
                  <a:extLst>
                    <a:ext uri="{9D8B030D-6E8A-4147-A177-3AD203B41FA5}">
                      <a16:colId xmlns:a16="http://schemas.microsoft.com/office/drawing/2014/main" val="4064080176"/>
                    </a:ext>
                  </a:extLst>
                </a:gridCol>
                <a:gridCol w="3687051">
                  <a:extLst>
                    <a:ext uri="{9D8B030D-6E8A-4147-A177-3AD203B41FA5}">
                      <a16:colId xmlns:a16="http://schemas.microsoft.com/office/drawing/2014/main" val="1239151048"/>
                    </a:ext>
                  </a:extLst>
                </a:gridCol>
              </a:tblGrid>
              <a:tr h="408918">
                <a:tc>
                  <a:txBody>
                    <a:bodyPr/>
                    <a:lstStyle/>
                    <a:p>
                      <a:pPr algn="ctr"/>
                      <a:r>
                        <a:rPr lang="en-US" sz="3200" dirty="0"/>
                        <a:t>Grant</a:t>
                      </a:r>
                    </a:p>
                  </a:txBody>
                  <a:tcPr marL="183750" marR="183750"/>
                </a:tc>
                <a:tc>
                  <a:txBody>
                    <a:bodyPr/>
                    <a:lstStyle/>
                    <a:p>
                      <a:pPr algn="ctr"/>
                      <a:r>
                        <a:rPr lang="en-US" sz="3200" dirty="0"/>
                        <a:t>Timeline</a:t>
                      </a:r>
                    </a:p>
                  </a:txBody>
                  <a:tcPr marL="183750" marR="183750"/>
                </a:tc>
                <a:extLst>
                  <a:ext uri="{0D108BD9-81ED-4DB2-BD59-A6C34878D82A}">
                    <a16:rowId xmlns:a16="http://schemas.microsoft.com/office/drawing/2014/main" val="1454820400"/>
                  </a:ext>
                </a:extLst>
              </a:tr>
              <a:tr h="1003708">
                <a:tc>
                  <a:txBody>
                    <a:bodyPr/>
                    <a:lstStyle/>
                    <a:p>
                      <a:pPr lvl="0" algn="l">
                        <a:lnSpc>
                          <a:spcPct val="100000"/>
                        </a:lnSpc>
                        <a:spcBef>
                          <a:spcPts val="0"/>
                        </a:spcBef>
                        <a:spcAft>
                          <a:spcPts val="0"/>
                        </a:spcAft>
                        <a:buNone/>
                      </a:pPr>
                      <a:r>
                        <a:rPr lang="en-US" sz="3200" dirty="0">
                          <a:solidFill>
                            <a:schemeClr val="tx1"/>
                          </a:solidFill>
                        </a:rPr>
                        <a:t>2021 Kitchen Infrastructure and Training (KIT) Final Report</a:t>
                      </a:r>
                    </a:p>
                  </a:txBody>
                  <a:tcPr marL="183750" marR="183750" anchor="ctr"/>
                </a:tc>
                <a:tc>
                  <a:txBody>
                    <a:bodyPr/>
                    <a:lstStyle/>
                    <a:p>
                      <a:pPr lvl="0" algn="ctr">
                        <a:lnSpc>
                          <a:spcPct val="100000"/>
                        </a:lnSpc>
                        <a:spcBef>
                          <a:spcPts val="0"/>
                        </a:spcBef>
                        <a:spcAft>
                          <a:spcPts val="0"/>
                        </a:spcAft>
                        <a:buNone/>
                      </a:pPr>
                      <a:r>
                        <a:rPr lang="en-US" sz="3200" b="0" i="0" u="none" strike="sngStrike" kern="1200" noProof="0" dirty="0">
                          <a:solidFill>
                            <a:schemeClr val="tx1"/>
                          </a:solidFill>
                          <a:latin typeface="Arial"/>
                        </a:rPr>
                        <a:t>June 30, 2024</a:t>
                      </a:r>
                    </a:p>
                    <a:p>
                      <a:pPr lvl="0" algn="ctr">
                        <a:lnSpc>
                          <a:spcPct val="100000"/>
                        </a:lnSpc>
                        <a:spcBef>
                          <a:spcPts val="0"/>
                        </a:spcBef>
                        <a:spcAft>
                          <a:spcPts val="0"/>
                        </a:spcAft>
                        <a:buNone/>
                      </a:pPr>
                      <a:r>
                        <a:rPr lang="en-US" sz="3200" b="0" i="0" u="none" strike="noStrike" kern="1200" noProof="0" dirty="0">
                          <a:solidFill>
                            <a:schemeClr val="tx1"/>
                          </a:solidFill>
                          <a:latin typeface="Arial"/>
                        </a:rPr>
                        <a:t>(Proposed trailer bill</a:t>
                      </a:r>
                      <a:r>
                        <a:rPr lang="en-US" sz="3200" b="0" i="0" u="none" strike="noStrike" kern="1200" noProof="0" dirty="0">
                          <a:solidFill>
                            <a:schemeClr val="tx1"/>
                          </a:solidFill>
                          <a:latin typeface="+mn-lt"/>
                        </a:rPr>
                        <a:t>:</a:t>
                      </a:r>
                      <a:r>
                        <a:rPr lang="en-US" sz="3200" b="0" i="0" u="none" strike="noStrike" kern="1200" noProof="0" dirty="0">
                          <a:solidFill>
                            <a:schemeClr val="tx1"/>
                          </a:solidFill>
                          <a:latin typeface="Arial"/>
                        </a:rPr>
                        <a:t> new due date </a:t>
                      </a:r>
                    </a:p>
                    <a:p>
                      <a:pPr lvl="0" algn="ctr">
                        <a:lnSpc>
                          <a:spcPct val="100000"/>
                        </a:lnSpc>
                        <a:spcBef>
                          <a:spcPts val="0"/>
                        </a:spcBef>
                        <a:spcAft>
                          <a:spcPts val="0"/>
                        </a:spcAft>
                        <a:buNone/>
                      </a:pPr>
                      <a:r>
                        <a:rPr lang="en-US" sz="3200" b="0" i="0" u="none" strike="noStrike" kern="1200" noProof="0" dirty="0">
                          <a:solidFill>
                            <a:schemeClr val="tx1"/>
                          </a:solidFill>
                          <a:latin typeface="Arial"/>
                        </a:rPr>
                        <a:t>June 30, 2025)</a:t>
                      </a:r>
                    </a:p>
                  </a:txBody>
                  <a:tcPr marL="183750" marR="183750" anchor="ctr"/>
                </a:tc>
                <a:extLst>
                  <a:ext uri="{0D108BD9-81ED-4DB2-BD59-A6C34878D82A}">
                    <a16:rowId xmlns:a16="http://schemas.microsoft.com/office/drawing/2014/main" val="1175239496"/>
                  </a:ext>
                </a:extLst>
              </a:tr>
              <a:tr h="1003708">
                <a:tc>
                  <a:txBody>
                    <a:bodyPr/>
                    <a:lstStyle/>
                    <a:p>
                      <a:pPr lvl="0" algn="l">
                        <a:lnSpc>
                          <a:spcPct val="100000"/>
                        </a:lnSpc>
                        <a:spcBef>
                          <a:spcPts val="0"/>
                        </a:spcBef>
                        <a:spcAft>
                          <a:spcPts val="0"/>
                        </a:spcAft>
                        <a:buNone/>
                      </a:pPr>
                      <a:r>
                        <a:rPr lang="en-US" sz="3200" dirty="0">
                          <a:solidFill>
                            <a:schemeClr val="tx1"/>
                          </a:solidFill>
                        </a:rPr>
                        <a:t>2022 KIT Final Report</a:t>
                      </a:r>
                    </a:p>
                  </a:txBody>
                  <a:tcPr marL="183750" marR="183750" anchor="ctr"/>
                </a:tc>
                <a:tc>
                  <a:txBody>
                    <a:bodyPr/>
                    <a:lstStyle/>
                    <a:p>
                      <a:pPr lvl="0" algn="ctr">
                        <a:lnSpc>
                          <a:spcPct val="100000"/>
                        </a:lnSpc>
                        <a:spcBef>
                          <a:spcPts val="0"/>
                        </a:spcBef>
                        <a:spcAft>
                          <a:spcPts val="0"/>
                        </a:spcAft>
                        <a:buNone/>
                      </a:pPr>
                      <a:r>
                        <a:rPr lang="en-US" sz="3200" b="0" i="0" u="none" strike="noStrike" kern="1200" noProof="0" dirty="0">
                          <a:solidFill>
                            <a:schemeClr val="tx1"/>
                          </a:solidFill>
                          <a:latin typeface="Arial"/>
                        </a:rPr>
                        <a:t>June 30, 2025</a:t>
                      </a:r>
                    </a:p>
                  </a:txBody>
                  <a:tcPr marL="183750" marR="183750" anchor="ctr"/>
                </a:tc>
                <a:extLst>
                  <a:ext uri="{0D108BD9-81ED-4DB2-BD59-A6C34878D82A}">
                    <a16:rowId xmlns:a16="http://schemas.microsoft.com/office/drawing/2014/main" val="1716954012"/>
                  </a:ext>
                </a:extLst>
              </a:tr>
            </a:tbl>
          </a:graphicData>
        </a:graphic>
      </p:graphicFrame>
    </p:spTree>
    <p:extLst>
      <p:ext uri="{BB962C8B-B14F-4D97-AF65-F5344CB8AC3E}">
        <p14:creationId xmlns:p14="http://schemas.microsoft.com/office/powerpoint/2010/main" val="290239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15A6-F2A6-43B3-AD16-F2CC188B8035}"/>
              </a:ext>
            </a:extLst>
          </p:cNvPr>
          <p:cNvSpPr>
            <a:spLocks noGrp="1"/>
          </p:cNvSpPr>
          <p:nvPr>
            <p:ph type="title"/>
          </p:nvPr>
        </p:nvSpPr>
        <p:spPr>
          <a:xfrm>
            <a:off x="2354943" y="313277"/>
            <a:ext cx="9412514" cy="1143000"/>
          </a:xfrm>
        </p:spPr>
        <p:txBody>
          <a:bodyPr/>
          <a:lstStyle/>
          <a:p>
            <a:r>
              <a:rPr lang="en-US" dirty="0"/>
              <a:t>Tuesday @ 2pm Town Hall Schedule</a:t>
            </a:r>
          </a:p>
        </p:txBody>
      </p:sp>
      <p:sp>
        <p:nvSpPr>
          <p:cNvPr id="3" name="Content Placeholder 2">
            <a:extLst>
              <a:ext uri="{FF2B5EF4-FFF2-40B4-BE49-F238E27FC236}">
                <a16:creationId xmlns:a16="http://schemas.microsoft.com/office/drawing/2014/main" id="{FC4A9185-9CB9-4EE8-92A3-A0FA101F8B89}"/>
              </a:ext>
            </a:extLst>
          </p:cNvPr>
          <p:cNvSpPr>
            <a:spLocks noGrp="1"/>
          </p:cNvSpPr>
          <p:nvPr>
            <p:ph sz="half" idx="2"/>
          </p:nvPr>
        </p:nvSpPr>
        <p:spPr>
          <a:xfrm>
            <a:off x="2540000" y="1469585"/>
            <a:ext cx="9042400" cy="466627"/>
          </a:xfrm>
        </p:spPr>
        <p:txBody>
          <a:bodyPr/>
          <a:lstStyle/>
          <a:p>
            <a:pPr marL="0" indent="0" algn="ctr">
              <a:buNone/>
            </a:pPr>
            <a:r>
              <a:rPr lang="en-US" sz="3200" dirty="0"/>
              <a:t>Held on the fourth Tuesday of the month</a:t>
            </a:r>
            <a:endParaRPr lang="en-US" dirty="0"/>
          </a:p>
        </p:txBody>
      </p:sp>
      <p:graphicFrame>
        <p:nvGraphicFramePr>
          <p:cNvPr id="5" name="Table 5" descr="Town Hall calendar by month, format and date. Town halls include state updates with guest speakers on alternate months. Dates are as follows: July 23rd, August 27th and September 24th.">
            <a:extLst>
              <a:ext uri="{FF2B5EF4-FFF2-40B4-BE49-F238E27FC236}">
                <a16:creationId xmlns:a16="http://schemas.microsoft.com/office/drawing/2014/main" id="{B69A7FEC-4728-4FFE-B4C6-BBE1F6709ECA}"/>
              </a:ext>
            </a:extLst>
          </p:cNvPr>
          <p:cNvGraphicFramePr>
            <a:graphicFrameLocks noGrp="1"/>
          </p:cNvGraphicFramePr>
          <p:nvPr>
            <p:ph sz="half" idx="1"/>
            <p:extLst>
              <p:ext uri="{D42A27DB-BD31-4B8C-83A1-F6EECF244321}">
                <p14:modId xmlns:p14="http://schemas.microsoft.com/office/powerpoint/2010/main" val="4042212756"/>
              </p:ext>
            </p:extLst>
          </p:nvPr>
        </p:nvGraphicFramePr>
        <p:xfrm>
          <a:off x="2540000" y="2432286"/>
          <a:ext cx="9304768" cy="3276684"/>
        </p:xfrm>
        <a:graphic>
          <a:graphicData uri="http://schemas.openxmlformats.org/drawingml/2006/table">
            <a:tbl>
              <a:tblPr firstRow="1" bandRow="1">
                <a:tableStyleId>{5C22544A-7EE6-4342-B048-85BDC9FD1C3A}</a:tableStyleId>
              </a:tblPr>
              <a:tblGrid>
                <a:gridCol w="2217980">
                  <a:extLst>
                    <a:ext uri="{9D8B030D-6E8A-4147-A177-3AD203B41FA5}">
                      <a16:colId xmlns:a16="http://schemas.microsoft.com/office/drawing/2014/main" val="1857206355"/>
                    </a:ext>
                  </a:extLst>
                </a:gridCol>
                <a:gridCol w="5386144">
                  <a:extLst>
                    <a:ext uri="{9D8B030D-6E8A-4147-A177-3AD203B41FA5}">
                      <a16:colId xmlns:a16="http://schemas.microsoft.com/office/drawing/2014/main" val="4211457138"/>
                    </a:ext>
                  </a:extLst>
                </a:gridCol>
                <a:gridCol w="1700644">
                  <a:extLst>
                    <a:ext uri="{9D8B030D-6E8A-4147-A177-3AD203B41FA5}">
                      <a16:colId xmlns:a16="http://schemas.microsoft.com/office/drawing/2014/main" val="398561056"/>
                    </a:ext>
                  </a:extLst>
                </a:gridCol>
              </a:tblGrid>
              <a:tr h="457410">
                <a:tc>
                  <a:txBody>
                    <a:bodyPr/>
                    <a:lstStyle/>
                    <a:p>
                      <a:pPr algn="ctr"/>
                      <a:r>
                        <a:rPr lang="en-US" sz="3200" dirty="0"/>
                        <a:t>Month</a:t>
                      </a:r>
                    </a:p>
                  </a:txBody>
                  <a:tcPr/>
                </a:tc>
                <a:tc>
                  <a:txBody>
                    <a:bodyPr/>
                    <a:lstStyle/>
                    <a:p>
                      <a:pPr algn="ctr"/>
                      <a:r>
                        <a:rPr lang="en-US" sz="3200" dirty="0"/>
                        <a:t>Format</a:t>
                      </a:r>
                    </a:p>
                  </a:txBody>
                  <a:tcPr/>
                </a:tc>
                <a:tc>
                  <a:txBody>
                    <a:bodyPr/>
                    <a:lstStyle/>
                    <a:p>
                      <a:pPr algn="ctr"/>
                      <a:r>
                        <a:rPr lang="en-US" sz="3200" dirty="0"/>
                        <a:t>Date</a:t>
                      </a:r>
                    </a:p>
                  </a:txBody>
                  <a:tcPr/>
                </a:tc>
                <a:extLst>
                  <a:ext uri="{0D108BD9-81ED-4DB2-BD59-A6C34878D82A}">
                    <a16:rowId xmlns:a16="http://schemas.microsoft.com/office/drawing/2014/main" val="90875962"/>
                  </a:ext>
                </a:extLst>
              </a:tr>
              <a:tr h="815382">
                <a:tc>
                  <a:txBody>
                    <a:bodyPr/>
                    <a:lstStyle/>
                    <a:p>
                      <a:r>
                        <a:rPr lang="en-US" sz="3200" b="0" i="0" u="none" strike="noStrike" kern="1200" dirty="0">
                          <a:solidFill>
                            <a:srgbClr val="000000"/>
                          </a:solidFill>
                          <a:latin typeface="Arial"/>
                          <a:ea typeface="+mn-ea"/>
                          <a:cs typeface="+mn-cs"/>
                        </a:rPr>
                        <a:t>July </a:t>
                      </a:r>
                    </a:p>
                  </a:txBody>
                  <a:tcPr anchor="ctr"/>
                </a:tc>
                <a:tc>
                  <a:txBody>
                    <a:bodyPr/>
                    <a:lstStyle/>
                    <a:p>
                      <a:r>
                        <a:rPr lang="en-US" sz="3200" b="0" i="0" u="none" strike="noStrike" kern="1200" dirty="0">
                          <a:solidFill>
                            <a:srgbClr val="000000"/>
                          </a:solidFill>
                          <a:latin typeface="Arial"/>
                          <a:ea typeface="+mn-ea"/>
                          <a:cs typeface="+mn-cs"/>
                        </a:rPr>
                        <a:t>State Update</a:t>
                      </a:r>
                    </a:p>
                  </a:txBody>
                  <a:tcPr anchor="ctr"/>
                </a:tc>
                <a:tc>
                  <a:txBody>
                    <a:bodyPr/>
                    <a:lstStyle/>
                    <a:p>
                      <a:pPr algn="ctr"/>
                      <a:r>
                        <a:rPr lang="en-US" sz="3200" b="0" i="0" u="none" strike="noStrike" kern="1200" dirty="0">
                          <a:solidFill>
                            <a:srgbClr val="000000"/>
                          </a:solidFill>
                          <a:latin typeface="Arial"/>
                          <a:ea typeface="+mn-ea"/>
                          <a:cs typeface="+mn-cs"/>
                        </a:rPr>
                        <a:t>7/23/24</a:t>
                      </a:r>
                    </a:p>
                  </a:txBody>
                  <a:tcPr anchor="ctr"/>
                </a:tc>
                <a:extLst>
                  <a:ext uri="{0D108BD9-81ED-4DB2-BD59-A6C34878D82A}">
                    <a16:rowId xmlns:a16="http://schemas.microsoft.com/office/drawing/2014/main" val="3700549565"/>
                  </a:ext>
                </a:extLst>
              </a:tr>
              <a:tr h="815382">
                <a:tc>
                  <a:txBody>
                    <a:bodyPr/>
                    <a:lstStyle/>
                    <a:p>
                      <a:r>
                        <a:rPr lang="en-US" sz="3200" b="0" i="0" u="none" strike="noStrike" kern="1200" dirty="0">
                          <a:solidFill>
                            <a:srgbClr val="000000"/>
                          </a:solidFill>
                          <a:latin typeface="Arial"/>
                          <a:ea typeface="+mn-ea"/>
                          <a:cs typeface="+mn-cs"/>
                        </a:rPr>
                        <a:t>August </a:t>
                      </a:r>
                    </a:p>
                  </a:txBody>
                  <a:tcPr anchor="ctr"/>
                </a:tc>
                <a:tc>
                  <a:txBody>
                    <a:bodyPr/>
                    <a:lstStyle/>
                    <a:p>
                      <a:r>
                        <a:rPr lang="en-US" sz="3200" b="0" i="0" u="none" strike="noStrike" kern="1200" dirty="0">
                          <a:solidFill>
                            <a:srgbClr val="000000"/>
                          </a:solidFill>
                          <a:latin typeface="Arial"/>
                          <a:ea typeface="+mn-ea"/>
                          <a:cs typeface="+mn-cs"/>
                        </a:rPr>
                        <a:t>State Update and Guest Speaker</a:t>
                      </a:r>
                    </a:p>
                  </a:txBody>
                  <a:tcPr anchor="ctr"/>
                </a:tc>
                <a:tc>
                  <a:txBody>
                    <a:bodyPr/>
                    <a:lstStyle/>
                    <a:p>
                      <a:pPr algn="ctr"/>
                      <a:r>
                        <a:rPr lang="en-US" sz="3200" b="0" i="0" u="none" strike="noStrike" kern="1200" dirty="0">
                          <a:solidFill>
                            <a:srgbClr val="000000"/>
                          </a:solidFill>
                          <a:latin typeface="Arial"/>
                          <a:ea typeface="+mn-ea"/>
                          <a:cs typeface="+mn-cs"/>
                        </a:rPr>
                        <a:t>8/27/24</a:t>
                      </a:r>
                    </a:p>
                  </a:txBody>
                  <a:tcPr anchor="ctr"/>
                </a:tc>
                <a:extLst>
                  <a:ext uri="{0D108BD9-81ED-4DB2-BD59-A6C34878D82A}">
                    <a16:rowId xmlns:a16="http://schemas.microsoft.com/office/drawing/2014/main" val="1560759905"/>
                  </a:ext>
                </a:extLst>
              </a:tr>
              <a:tr h="815382">
                <a:tc>
                  <a:txBody>
                    <a:bodyPr/>
                    <a:lstStyle/>
                    <a:p>
                      <a:r>
                        <a:rPr lang="en-US" sz="3200" b="0" i="0" u="none" strike="noStrike" kern="1200" dirty="0">
                          <a:solidFill>
                            <a:srgbClr val="000000"/>
                          </a:solidFill>
                          <a:latin typeface="Arial"/>
                          <a:ea typeface="+mn-ea"/>
                          <a:cs typeface="+mn-cs"/>
                        </a:rPr>
                        <a:t>September</a:t>
                      </a:r>
                    </a:p>
                  </a:txBody>
                  <a:tcPr anchor="ctr"/>
                </a:tc>
                <a:tc>
                  <a:txBody>
                    <a:bodyPr/>
                    <a:lstStyle/>
                    <a:p>
                      <a:r>
                        <a:rPr lang="en-US" sz="3200" b="0" i="0" u="none" strike="noStrike" kern="1200" dirty="0">
                          <a:solidFill>
                            <a:srgbClr val="000000"/>
                          </a:solidFill>
                          <a:latin typeface="Arial"/>
                          <a:ea typeface="+mn-ea"/>
                          <a:cs typeface="+mn-cs"/>
                        </a:rPr>
                        <a:t>State Update</a:t>
                      </a:r>
                    </a:p>
                  </a:txBody>
                  <a:tcPr anchor="ctr"/>
                </a:tc>
                <a:tc>
                  <a:txBody>
                    <a:bodyPr/>
                    <a:lstStyle/>
                    <a:p>
                      <a:pPr algn="ctr"/>
                      <a:r>
                        <a:rPr lang="en-US" sz="3200" b="0" i="0" u="none" strike="noStrike" kern="1200" dirty="0">
                          <a:solidFill>
                            <a:srgbClr val="000000"/>
                          </a:solidFill>
                          <a:latin typeface="Arial"/>
                          <a:ea typeface="+mn-ea"/>
                          <a:cs typeface="+mn-cs"/>
                        </a:rPr>
                        <a:t>9/24/24</a:t>
                      </a:r>
                    </a:p>
                  </a:txBody>
                  <a:tcPr anchor="ctr"/>
                </a:tc>
                <a:extLst>
                  <a:ext uri="{0D108BD9-81ED-4DB2-BD59-A6C34878D82A}">
                    <a16:rowId xmlns:a16="http://schemas.microsoft.com/office/drawing/2014/main" val="3927470092"/>
                  </a:ext>
                </a:extLst>
              </a:tr>
            </a:tbl>
          </a:graphicData>
        </a:graphic>
      </p:graphicFrame>
    </p:spTree>
    <p:extLst>
      <p:ext uri="{BB962C8B-B14F-4D97-AF65-F5344CB8AC3E}">
        <p14:creationId xmlns:p14="http://schemas.microsoft.com/office/powerpoint/2010/main" val="46151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B3E98A-6E25-4EEA-B238-7C88F1FFBCD5}"/>
              </a:ext>
            </a:extLst>
          </p:cNvPr>
          <p:cNvSpPr>
            <a:spLocks noGrp="1"/>
          </p:cNvSpPr>
          <p:nvPr>
            <p:ph type="title"/>
          </p:nvPr>
        </p:nvSpPr>
        <p:spPr>
          <a:xfrm>
            <a:off x="2532945" y="229004"/>
            <a:ext cx="9144000" cy="1143000"/>
          </a:xfrm>
        </p:spPr>
        <p:txBody>
          <a:bodyPr/>
          <a:lstStyle/>
          <a:p>
            <a:r>
              <a:rPr lang="en-US" dirty="0"/>
              <a:t>Thank you!</a:t>
            </a:r>
          </a:p>
        </p:txBody>
      </p:sp>
      <p:pic>
        <p:nvPicPr>
          <p:cNvPr id="3" name="Content Placeholder 2" descr="Transforming California Schools: A schoolhouse surrounded by seven segments: Universal Prekindergarten, Community Schools, Professional Learning, Antibias Education, Mental Health Programs, Expanded Learning Programs, and Universal Meals.">
            <a:extLst>
              <a:ext uri="{FF2B5EF4-FFF2-40B4-BE49-F238E27FC236}">
                <a16:creationId xmlns:a16="http://schemas.microsoft.com/office/drawing/2014/main" id="{675C2956-096F-40C7-9CFD-037DBDBF6E77}"/>
              </a:ext>
              <a:ext uri="{C183D7F6-B498-43B3-948B-1728B52AA6E4}">
                <adec:decorative xmlns:adec="http://schemas.microsoft.com/office/drawing/2017/decorative" val="0"/>
              </a:ext>
            </a:extLst>
          </p:cNvPr>
          <p:cNvPicPr>
            <a:picLocks noGrp="1" noChangeAspect="1"/>
          </p:cNvPicPr>
          <p:nvPr>
            <p:ph sz="quarter" idx="14"/>
          </p:nvPr>
        </p:nvPicPr>
        <p:blipFill>
          <a:blip r:embed="rId3"/>
          <a:stretch>
            <a:fillRect/>
          </a:stretch>
        </p:blipFill>
        <p:spPr>
          <a:xfrm>
            <a:off x="2621673" y="1542572"/>
            <a:ext cx="4005279" cy="3333298"/>
          </a:xfrm>
          <a:prstGeom prst="rect">
            <a:avLst/>
          </a:prstGeom>
        </p:spPr>
      </p:pic>
      <p:sp>
        <p:nvSpPr>
          <p:cNvPr id="4" name="Content Placeholder 3">
            <a:extLst>
              <a:ext uri="{FF2B5EF4-FFF2-40B4-BE49-F238E27FC236}">
                <a16:creationId xmlns:a16="http://schemas.microsoft.com/office/drawing/2014/main" id="{ED0776D3-2ACD-4467-963F-6F47B5CAF991}"/>
              </a:ext>
              <a:ext uri="{C183D7F6-B498-43B3-948B-1728B52AA6E4}">
                <adec:decorative xmlns:adec="http://schemas.microsoft.com/office/drawing/2017/decorative" val="0"/>
              </a:ext>
            </a:extLst>
          </p:cNvPr>
          <p:cNvSpPr>
            <a:spLocks noGrp="1"/>
          </p:cNvSpPr>
          <p:nvPr>
            <p:ph sz="quarter" idx="13"/>
          </p:nvPr>
        </p:nvSpPr>
        <p:spPr>
          <a:xfrm>
            <a:off x="6251621" y="2440891"/>
            <a:ext cx="6096000" cy="2827524"/>
          </a:xfrm>
        </p:spPr>
        <p:txBody>
          <a:bodyPr/>
          <a:lstStyle/>
          <a:p>
            <a:pPr marL="0" indent="0" algn="ctr">
              <a:buNone/>
            </a:pPr>
            <a:r>
              <a:rPr lang="en-US" sz="4800" dirty="0">
                <a:solidFill>
                  <a:schemeClr val="tx2"/>
                </a:solidFill>
                <a:latin typeface="+mj-lt"/>
                <a:ea typeface="+mj-ea"/>
                <a:cs typeface="+mj-cs"/>
              </a:rPr>
              <a:t>Next Town Hall:  </a:t>
            </a:r>
            <a:endParaRPr lang="en-US" dirty="0">
              <a:solidFill>
                <a:schemeClr val="tx2"/>
              </a:solidFill>
              <a:latin typeface="+mj-lt"/>
              <a:ea typeface="+mj-ea"/>
              <a:cs typeface="+mj-cs"/>
            </a:endParaRPr>
          </a:p>
          <a:p>
            <a:pPr marL="0" indent="0" algn="ctr">
              <a:buNone/>
            </a:pPr>
            <a:r>
              <a:rPr lang="en-US" sz="4400" b="1" dirty="0">
                <a:solidFill>
                  <a:schemeClr val="tx2"/>
                </a:solidFill>
                <a:latin typeface="+mj-lt"/>
                <a:ea typeface="+mj-ea"/>
                <a:cs typeface="+mj-cs"/>
              </a:rPr>
              <a:t>July 23, 2024</a:t>
            </a:r>
            <a:endParaRPr lang="en-US" sz="4400" b="1" dirty="0">
              <a:solidFill>
                <a:schemeClr val="tx2"/>
              </a:solidFill>
              <a:ea typeface="+mj-ea"/>
              <a:cs typeface="+mj-cs"/>
            </a:endParaRPr>
          </a:p>
          <a:p>
            <a:pPr marL="0" indent="0" algn="ctr">
              <a:buNone/>
            </a:pPr>
            <a:endParaRPr lang="en-US" dirty="0">
              <a:solidFill>
                <a:schemeClr val="tx2"/>
              </a:solidFill>
              <a:latin typeface="+mj-lt"/>
              <a:ea typeface="+mj-ea"/>
              <a:cs typeface="+mj-cs"/>
            </a:endParaRPr>
          </a:p>
          <a:p>
            <a:pPr marL="0" indent="0" algn="ctr">
              <a:buNone/>
            </a:pPr>
            <a:endParaRPr lang="en-US" dirty="0"/>
          </a:p>
        </p:txBody>
      </p:sp>
      <p:sp>
        <p:nvSpPr>
          <p:cNvPr id="11" name="Content Placeholder 10">
            <a:extLst>
              <a:ext uri="{FF2B5EF4-FFF2-40B4-BE49-F238E27FC236}">
                <a16:creationId xmlns:a16="http://schemas.microsoft.com/office/drawing/2014/main" id="{650A7208-5F38-40CE-B427-CA17C26165E2}"/>
              </a:ext>
              <a:ext uri="{C183D7F6-B498-43B3-948B-1728B52AA6E4}">
                <adec:decorative xmlns:adec="http://schemas.microsoft.com/office/drawing/2017/decorative" val="0"/>
              </a:ext>
            </a:extLst>
          </p:cNvPr>
          <p:cNvSpPr>
            <a:spLocks noGrp="1"/>
          </p:cNvSpPr>
          <p:nvPr>
            <p:ph sz="quarter" idx="15"/>
          </p:nvPr>
        </p:nvSpPr>
        <p:spPr>
          <a:xfrm>
            <a:off x="2829939" y="5143461"/>
            <a:ext cx="8703356" cy="614952"/>
          </a:xfrm>
        </p:spPr>
        <p:txBody>
          <a:bodyPr/>
          <a:lstStyle/>
          <a:p>
            <a:pPr marL="0" indent="0">
              <a:buNone/>
            </a:pPr>
            <a:r>
              <a:rPr lang="en-US" dirty="0">
                <a:solidFill>
                  <a:schemeClr val="tx2"/>
                </a:solidFill>
              </a:rPr>
              <a:t>This institution is an equal opportunity provider.</a:t>
            </a:r>
            <a:endParaRPr lang="en-US" dirty="0">
              <a:solidFill>
                <a:schemeClr val="tx2"/>
              </a:solidFill>
              <a:cs typeface="Arial"/>
            </a:endParaRPr>
          </a:p>
          <a:p>
            <a:pPr marL="0" indent="0">
              <a:buNone/>
            </a:pPr>
            <a:endParaRPr lang="en-US" dirty="0"/>
          </a:p>
        </p:txBody>
      </p:sp>
    </p:spTree>
    <p:extLst>
      <p:ext uri="{BB962C8B-B14F-4D97-AF65-F5344CB8AC3E}">
        <p14:creationId xmlns:p14="http://schemas.microsoft.com/office/powerpoint/2010/main" val="3075721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A6721-AC30-14F7-FBE7-0ACC8E602A6D}"/>
              </a:ext>
            </a:extLst>
          </p:cNvPr>
          <p:cNvSpPr>
            <a:spLocks noGrp="1"/>
          </p:cNvSpPr>
          <p:nvPr>
            <p:ph type="title"/>
          </p:nvPr>
        </p:nvSpPr>
        <p:spPr>
          <a:xfrm>
            <a:off x="2426659" y="294637"/>
            <a:ext cx="9144000" cy="1143000"/>
          </a:xfrm>
        </p:spPr>
        <p:txBody>
          <a:bodyPr/>
          <a:lstStyle/>
          <a:p>
            <a:r>
              <a:rPr lang="en-US" sz="4000" dirty="0">
                <a:cs typeface="Arial"/>
              </a:rPr>
              <a:t>CA Healthy Meals Incentives Initiative: Recognition Awardees</a:t>
            </a:r>
          </a:p>
        </p:txBody>
      </p:sp>
      <p:sp>
        <p:nvSpPr>
          <p:cNvPr id="3" name="Content Placeholder 2">
            <a:extLst>
              <a:ext uri="{FF2B5EF4-FFF2-40B4-BE49-F238E27FC236}">
                <a16:creationId xmlns:a16="http://schemas.microsoft.com/office/drawing/2014/main" id="{7060ECFE-7D61-C9F7-5708-8472E92C88A4}"/>
              </a:ext>
            </a:extLst>
          </p:cNvPr>
          <p:cNvSpPr>
            <a:spLocks noGrp="1"/>
          </p:cNvSpPr>
          <p:nvPr>
            <p:ph idx="1"/>
          </p:nvPr>
        </p:nvSpPr>
        <p:spPr>
          <a:xfrm>
            <a:off x="2290793" y="1817697"/>
            <a:ext cx="9901207" cy="4339226"/>
          </a:xfrm>
        </p:spPr>
        <p:txBody>
          <a:bodyPr/>
          <a:lstStyle/>
          <a:p>
            <a:pPr marL="692150" indent="-457200">
              <a:spcBef>
                <a:spcPts val="800"/>
              </a:spcBef>
              <a:spcAft>
                <a:spcPts val="800"/>
              </a:spcAft>
              <a:buFont typeface="Arial"/>
              <a:buChar char="•"/>
            </a:pPr>
            <a:r>
              <a:rPr lang="en-US" sz="2800" dirty="0">
                <a:cs typeface="Arial"/>
              </a:rPr>
              <a:t>Congratulations CA awardees:</a:t>
            </a:r>
          </a:p>
          <a:p>
            <a:pPr marL="1206500" lvl="2" indent="-571500">
              <a:spcBef>
                <a:spcPts val="800"/>
              </a:spcBef>
              <a:spcAft>
                <a:spcPts val="800"/>
              </a:spcAft>
              <a:buFont typeface="Courier New" panose="02070309020205020404" pitchFamily="49" charset="0"/>
              <a:buChar char="o"/>
            </a:pPr>
            <a:r>
              <a:rPr lang="en-US" sz="2800" dirty="0">
                <a:cs typeface="Arial"/>
              </a:rPr>
              <a:t>Centralia Elementary School District </a:t>
            </a:r>
          </a:p>
          <a:p>
            <a:pPr marL="1206500" lvl="2" indent="-571500">
              <a:spcBef>
                <a:spcPts val="800"/>
              </a:spcBef>
              <a:spcAft>
                <a:spcPts val="800"/>
              </a:spcAft>
              <a:buFont typeface="Courier New" panose="02070309020205020404" pitchFamily="49" charset="0"/>
              <a:buChar char="o"/>
            </a:pPr>
            <a:r>
              <a:rPr lang="en-US" sz="2800" dirty="0">
                <a:cs typeface="Arial"/>
              </a:rPr>
              <a:t>Newman-Crows Landing USD</a:t>
            </a:r>
          </a:p>
          <a:p>
            <a:pPr marL="692150" indent="-457200">
              <a:spcBef>
                <a:spcPts val="800"/>
              </a:spcBef>
              <a:spcAft>
                <a:spcPts val="800"/>
              </a:spcAft>
              <a:buFont typeface="Arial"/>
              <a:buChar char="•"/>
            </a:pPr>
            <a:r>
              <a:rPr lang="en-US" sz="2800" dirty="0">
                <a:cs typeface="Arial"/>
              </a:rPr>
              <a:t>Healthy Meals Incentives (HMI) applications are accepted on a rolling basis through June 30, 2025.</a:t>
            </a:r>
          </a:p>
          <a:p>
            <a:pPr marL="692150" indent="-457200">
              <a:spcBef>
                <a:spcPts val="800"/>
              </a:spcBef>
              <a:spcAft>
                <a:spcPts val="800"/>
              </a:spcAft>
              <a:buFont typeface="Arial"/>
              <a:buChar char="•"/>
            </a:pPr>
            <a:r>
              <a:rPr lang="en-US" sz="2800" dirty="0">
                <a:cs typeface="Arial"/>
              </a:rPr>
              <a:t>Send your request for California Department of Education (CDE) letters of support to </a:t>
            </a:r>
            <a:r>
              <a:rPr lang="en-US" sz="2800" dirty="0">
                <a:solidFill>
                  <a:srgbClr val="0563C1"/>
                </a:solidFill>
                <a:cs typeface="Arial"/>
                <a:hlinkClick r:id="rId3">
                  <a:extLst>
                    <a:ext uri="{A12FA001-AC4F-418D-AE19-62706E023703}">
                      <ahyp:hlinkClr xmlns:ahyp="http://schemas.microsoft.com/office/drawing/2018/hyperlinkcolor" val="tx"/>
                    </a:ext>
                  </a:extLst>
                </a:hlinkClick>
              </a:rPr>
              <a:t>HMILetterOfSupport@cde.ca.gov</a:t>
            </a:r>
            <a:r>
              <a:rPr lang="en-US" sz="2800" dirty="0">
                <a:cs typeface="Arial"/>
              </a:rPr>
              <a:t>.</a:t>
            </a:r>
          </a:p>
          <a:p>
            <a:pPr lvl="1">
              <a:spcBef>
                <a:spcPts val="800"/>
              </a:spcBef>
              <a:spcAft>
                <a:spcPts val="800"/>
              </a:spcAft>
              <a:buFont typeface="Arial"/>
              <a:buChar char="•"/>
            </a:pPr>
            <a:endParaRPr lang="en-US" sz="2400" dirty="0">
              <a:cs typeface="Arial"/>
            </a:endParaRPr>
          </a:p>
          <a:p>
            <a:pPr>
              <a:buFont typeface="Arial"/>
              <a:buChar char="•"/>
            </a:pPr>
            <a:endParaRPr lang="en-US" dirty="0">
              <a:cs typeface="Arial"/>
            </a:endParaRPr>
          </a:p>
          <a:p>
            <a:pPr>
              <a:buFont typeface="Arial"/>
              <a:buChar char="•"/>
            </a:pPr>
            <a:endParaRPr lang="en-US" dirty="0">
              <a:cs typeface="Arial"/>
            </a:endParaRPr>
          </a:p>
          <a:p>
            <a:pPr>
              <a:buFont typeface="Arial"/>
              <a:buChar char="•"/>
            </a:pPr>
            <a:endParaRPr lang="en-US" dirty="0">
              <a:cs typeface="Arial"/>
            </a:endParaRPr>
          </a:p>
        </p:txBody>
      </p:sp>
    </p:spTree>
    <p:extLst>
      <p:ext uri="{BB962C8B-B14F-4D97-AF65-F5344CB8AC3E}">
        <p14:creationId xmlns:p14="http://schemas.microsoft.com/office/powerpoint/2010/main" val="799759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C1DE-2056-4B16-B8DF-23CE4CD5BF06}"/>
              </a:ext>
            </a:extLst>
          </p:cNvPr>
          <p:cNvSpPr>
            <a:spLocks noGrp="1"/>
          </p:cNvSpPr>
          <p:nvPr>
            <p:ph type="title"/>
          </p:nvPr>
        </p:nvSpPr>
        <p:spPr>
          <a:xfrm>
            <a:off x="2540000" y="292904"/>
            <a:ext cx="9144000" cy="1143000"/>
          </a:xfrm>
        </p:spPr>
        <p:txBody>
          <a:bodyPr/>
          <a:lstStyle/>
          <a:p>
            <a:r>
              <a:rPr lang="en-US" dirty="0"/>
              <a:t>Green Ribbon Schools (GRS) Award Program</a:t>
            </a:r>
          </a:p>
        </p:txBody>
      </p:sp>
      <p:sp>
        <p:nvSpPr>
          <p:cNvPr id="3" name="Content Placeholder 2">
            <a:extLst>
              <a:ext uri="{FF2B5EF4-FFF2-40B4-BE49-F238E27FC236}">
                <a16:creationId xmlns:a16="http://schemas.microsoft.com/office/drawing/2014/main" id="{EA07F553-8B57-43D4-8DE6-010E207ECC9A}"/>
              </a:ext>
            </a:extLst>
          </p:cNvPr>
          <p:cNvSpPr>
            <a:spLocks noGrp="1"/>
          </p:cNvSpPr>
          <p:nvPr>
            <p:ph sz="half" idx="1"/>
          </p:nvPr>
        </p:nvSpPr>
        <p:spPr>
          <a:xfrm>
            <a:off x="2540000" y="1559963"/>
            <a:ext cx="9365989" cy="4876800"/>
          </a:xfrm>
        </p:spPr>
        <p:txBody>
          <a:bodyPr/>
          <a:lstStyle/>
          <a:p>
            <a:pPr marL="0" indent="0">
              <a:spcBef>
                <a:spcPts val="800"/>
              </a:spcBef>
              <a:spcAft>
                <a:spcPts val="800"/>
              </a:spcAft>
              <a:buNone/>
            </a:pPr>
            <a:r>
              <a:rPr lang="en-US" sz="2800" dirty="0">
                <a:solidFill>
                  <a:srgbClr val="000000"/>
                </a:solidFill>
                <a:effectLst/>
                <a:latin typeface="Arial"/>
                <a:ea typeface="Times New Roman" panose="02020603050405020304" pitchFamily="18" charset="0"/>
                <a:cs typeface="Aptos" panose="020B0004020202020204" pitchFamily="34" charset="0"/>
              </a:rPr>
              <a:t>California’s 2024 </a:t>
            </a:r>
            <a:r>
              <a:rPr lang="en-US" sz="2800" dirty="0">
                <a:solidFill>
                  <a:srgbClr val="000000"/>
                </a:solidFill>
                <a:latin typeface="Arial"/>
              </a:rPr>
              <a:t>National U.S. Department of Education Green Ribbon Schools (ED-GRS) ho</a:t>
            </a:r>
            <a:r>
              <a:rPr lang="en-US" sz="2800" dirty="0">
                <a:solidFill>
                  <a:srgbClr val="000000"/>
                </a:solidFill>
                <a:latin typeface="Arial"/>
                <a:ea typeface="Times New Roman" panose="02020603050405020304" pitchFamily="18" charset="0"/>
                <a:cs typeface="Aptos" panose="020B0004020202020204" pitchFamily="34" charset="0"/>
              </a:rPr>
              <a:t>norees include:</a:t>
            </a:r>
          </a:p>
          <a:p>
            <a:pPr>
              <a:spcBef>
                <a:spcPts val="800"/>
              </a:spcBef>
              <a:spcAft>
                <a:spcPts val="800"/>
              </a:spcAft>
            </a:pPr>
            <a:r>
              <a:rPr lang="en-US" sz="2400" dirty="0">
                <a:solidFill>
                  <a:srgbClr val="000000"/>
                </a:solidFill>
                <a:latin typeface="Arial"/>
                <a:cs typeface="Arial"/>
              </a:rPr>
              <a:t>Cabrillo USD</a:t>
            </a:r>
          </a:p>
          <a:p>
            <a:pPr>
              <a:spcBef>
                <a:spcPts val="800"/>
              </a:spcBef>
              <a:spcAft>
                <a:spcPts val="800"/>
              </a:spcAft>
            </a:pPr>
            <a:r>
              <a:rPr lang="en-US" sz="2400" dirty="0">
                <a:solidFill>
                  <a:srgbClr val="000000"/>
                </a:solidFill>
                <a:latin typeface="Arial"/>
                <a:cs typeface="Arial"/>
              </a:rPr>
              <a:t>Trabuco Elementary, Saddleback Valley USD</a:t>
            </a:r>
          </a:p>
          <a:p>
            <a:pPr>
              <a:spcBef>
                <a:spcPts val="800"/>
              </a:spcBef>
              <a:spcAft>
                <a:spcPts val="800"/>
              </a:spcAft>
            </a:pPr>
            <a:r>
              <a:rPr lang="en-US" sz="2400" dirty="0">
                <a:solidFill>
                  <a:srgbClr val="000000"/>
                </a:solidFill>
                <a:latin typeface="Arial"/>
                <a:cs typeface="Arial"/>
              </a:rPr>
              <a:t>Claremont USD</a:t>
            </a:r>
          </a:p>
          <a:p>
            <a:pPr>
              <a:spcBef>
                <a:spcPts val="800"/>
              </a:spcBef>
              <a:spcAft>
                <a:spcPts val="800"/>
              </a:spcAft>
            </a:pPr>
            <a:r>
              <a:rPr lang="en-US" sz="2400" dirty="0">
                <a:solidFill>
                  <a:srgbClr val="000000"/>
                </a:solidFill>
                <a:latin typeface="Arial"/>
                <a:cs typeface="Arial"/>
              </a:rPr>
              <a:t>Pacific Ridge School</a:t>
            </a:r>
          </a:p>
          <a:p>
            <a:pPr>
              <a:spcBef>
                <a:spcPts val="800"/>
              </a:spcBef>
              <a:spcAft>
                <a:spcPts val="800"/>
              </a:spcAft>
            </a:pPr>
            <a:r>
              <a:rPr lang="en-US" sz="2400" dirty="0">
                <a:solidFill>
                  <a:srgbClr val="000000"/>
                </a:solidFill>
                <a:latin typeface="Arial"/>
                <a:cs typeface="Arial"/>
              </a:rPr>
              <a:t>Rio School District</a:t>
            </a:r>
          </a:p>
          <a:p>
            <a:pPr marL="0" indent="0">
              <a:spcBef>
                <a:spcPts val="800"/>
              </a:spcBef>
              <a:spcAft>
                <a:spcPts val="800"/>
              </a:spcAft>
              <a:buNone/>
            </a:pPr>
            <a:r>
              <a:rPr lang="en-US" sz="2400" dirty="0">
                <a:solidFill>
                  <a:srgbClr val="000000"/>
                </a:solidFill>
                <a:latin typeface="Arial"/>
                <a:cs typeface="Arial"/>
              </a:rPr>
              <a:t>Find the California’s GRS Award application on the CDE GRS web page at </a:t>
            </a:r>
            <a:r>
              <a:rPr lang="en-US" sz="2400" dirty="0">
                <a:solidFill>
                  <a:srgbClr val="0563C1"/>
                </a:solidFill>
                <a:hlinkClick r:id="rId3" tooltip="California Department of Education California Green Ribbon Schools web page">
                  <a:extLst>
                    <a:ext uri="{A12FA001-AC4F-418D-AE19-62706E023703}">
                      <ahyp:hlinkClr xmlns:ahyp="http://schemas.microsoft.com/office/drawing/2018/hyperlinkcolor" val="tx"/>
                    </a:ext>
                  </a:extLst>
                </a:hlinkClick>
              </a:rPr>
              <a:t>https://www.cde.ca.gov/ls/fa/sf/greenribbonprog.asp</a:t>
            </a:r>
            <a:r>
              <a:rPr lang="en-US" sz="2400" dirty="0">
                <a:solidFill>
                  <a:srgbClr val="000000"/>
                </a:solidFill>
                <a:latin typeface="Arial"/>
                <a:cs typeface="Arial"/>
              </a:rPr>
              <a:t>.</a:t>
            </a:r>
          </a:p>
          <a:p>
            <a:pPr marL="0" indent="0">
              <a:spcBef>
                <a:spcPts val="800"/>
              </a:spcBef>
              <a:spcAft>
                <a:spcPts val="800"/>
              </a:spcAft>
              <a:buNone/>
            </a:pPr>
            <a:endParaRPr lang="en-US" sz="2800" dirty="0">
              <a:solidFill>
                <a:srgbClr val="000000"/>
              </a:solidFill>
              <a:latin typeface="Arial"/>
              <a:cs typeface="Arial"/>
            </a:endParaRPr>
          </a:p>
        </p:txBody>
      </p:sp>
      <p:pic>
        <p:nvPicPr>
          <p:cNvPr id="4" name="Content Placeholder 3">
            <a:extLst>
              <a:ext uri="{FF2B5EF4-FFF2-40B4-BE49-F238E27FC236}">
                <a16:creationId xmlns:a16="http://schemas.microsoft.com/office/drawing/2014/main" id="{A7C1B88C-5B59-C872-5822-46DECB9A3C2F}"/>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rot="838658">
            <a:off x="9237041" y="3413493"/>
            <a:ext cx="2661781" cy="1736247"/>
          </a:xfrm>
        </p:spPr>
      </p:pic>
    </p:spTree>
    <p:extLst>
      <p:ext uri="{BB962C8B-B14F-4D97-AF65-F5344CB8AC3E}">
        <p14:creationId xmlns:p14="http://schemas.microsoft.com/office/powerpoint/2010/main" val="2784269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B4BCB-67F4-043B-2E60-593328796915}"/>
              </a:ext>
            </a:extLst>
          </p:cNvPr>
          <p:cNvSpPr>
            <a:spLocks noGrp="1"/>
          </p:cNvSpPr>
          <p:nvPr>
            <p:ph type="title"/>
          </p:nvPr>
        </p:nvSpPr>
        <p:spPr>
          <a:xfrm>
            <a:off x="2540000" y="5751"/>
            <a:ext cx="9144000" cy="1143000"/>
          </a:xfrm>
        </p:spPr>
        <p:txBody>
          <a:bodyPr/>
          <a:lstStyle/>
          <a:p>
            <a:r>
              <a:rPr lang="en-US" dirty="0">
                <a:cs typeface="Arial"/>
              </a:rPr>
              <a:t>District Spotlight: San Diego USD</a:t>
            </a:r>
            <a:endParaRPr lang="en-US" dirty="0"/>
          </a:p>
        </p:txBody>
      </p:sp>
      <p:sp>
        <p:nvSpPr>
          <p:cNvPr id="3" name="Content Placeholder 2">
            <a:extLst>
              <a:ext uri="{FF2B5EF4-FFF2-40B4-BE49-F238E27FC236}">
                <a16:creationId xmlns:a16="http://schemas.microsoft.com/office/drawing/2014/main" id="{FE53BEF9-D53A-EA77-B1F7-4E57FFA481DA}"/>
              </a:ext>
            </a:extLst>
          </p:cNvPr>
          <p:cNvSpPr>
            <a:spLocks noGrp="1"/>
          </p:cNvSpPr>
          <p:nvPr>
            <p:ph sz="half" idx="1"/>
          </p:nvPr>
        </p:nvSpPr>
        <p:spPr>
          <a:xfrm>
            <a:off x="2266630" y="1159345"/>
            <a:ext cx="9689780" cy="2948829"/>
          </a:xfrm>
        </p:spPr>
        <p:txBody>
          <a:bodyPr/>
          <a:lstStyle/>
          <a:p>
            <a:pPr>
              <a:spcBef>
                <a:spcPts val="1200"/>
              </a:spcBef>
              <a:spcAft>
                <a:spcPts val="1200"/>
              </a:spcAft>
            </a:pPr>
            <a:r>
              <a:rPr lang="en-US" sz="2400" dirty="0">
                <a:cs typeface="Arial"/>
              </a:rPr>
              <a:t>San Diego USD's Summer Meals program was highlighted on their local NBC Channel 7 news.</a:t>
            </a:r>
          </a:p>
          <a:p>
            <a:pPr>
              <a:spcBef>
                <a:spcPts val="1200"/>
              </a:spcBef>
              <a:spcAft>
                <a:spcPts val="1200"/>
              </a:spcAft>
            </a:pPr>
            <a:r>
              <a:rPr lang="en-US" sz="2400" dirty="0">
                <a:cs typeface="Arial"/>
              </a:rPr>
              <a:t>San Diego USD is offering summer meals at various sites throughout San Diego.</a:t>
            </a:r>
            <a:endParaRPr lang="en-US" dirty="0"/>
          </a:p>
          <a:p>
            <a:pPr>
              <a:spcBef>
                <a:spcPts val="1200"/>
              </a:spcBef>
              <a:spcAft>
                <a:spcPts val="1200"/>
              </a:spcAft>
            </a:pPr>
            <a:r>
              <a:rPr lang="en-US" sz="2400" dirty="0">
                <a:cs typeface="Arial"/>
              </a:rPr>
              <a:t>Partnering with the Feeding San Diego School Pantry Program to offer fresh produce and pantry items. </a:t>
            </a:r>
          </a:p>
        </p:txBody>
      </p:sp>
      <p:pic>
        <p:nvPicPr>
          <p:cNvPr id="6" name="Content Placeholder 5" descr="Feeding San Diego School Pantry Program pictured woman serving pantry participants a variety of canned goods. photo NBC Channel 7 news.">
            <a:extLst>
              <a:ext uri="{FF2B5EF4-FFF2-40B4-BE49-F238E27FC236}">
                <a16:creationId xmlns:a16="http://schemas.microsoft.com/office/drawing/2014/main" id="{E665B40C-B26E-F3BD-F0AF-1230D0D3B05E}"/>
              </a:ext>
            </a:extLst>
          </p:cNvPr>
          <p:cNvPicPr>
            <a:picLocks noGrp="1" noChangeAspect="1"/>
          </p:cNvPicPr>
          <p:nvPr>
            <p:ph sz="half" idx="2"/>
          </p:nvPr>
        </p:nvPicPr>
        <p:blipFill>
          <a:blip r:embed="rId3"/>
          <a:stretch>
            <a:fillRect/>
          </a:stretch>
        </p:blipFill>
        <p:spPr>
          <a:xfrm>
            <a:off x="4980795" y="4108175"/>
            <a:ext cx="4261450" cy="2356449"/>
          </a:xfrm>
        </p:spPr>
      </p:pic>
    </p:spTree>
    <p:extLst>
      <p:ext uri="{BB962C8B-B14F-4D97-AF65-F5344CB8AC3E}">
        <p14:creationId xmlns:p14="http://schemas.microsoft.com/office/powerpoint/2010/main" val="3142643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DBC2-61B9-6606-05AA-B0883B9E8220}"/>
              </a:ext>
            </a:extLst>
          </p:cNvPr>
          <p:cNvSpPr>
            <a:spLocks noGrp="1"/>
          </p:cNvSpPr>
          <p:nvPr>
            <p:ph type="title"/>
          </p:nvPr>
        </p:nvSpPr>
        <p:spPr/>
        <p:txBody>
          <a:bodyPr/>
          <a:lstStyle/>
          <a:p>
            <a:r>
              <a:rPr lang="en-US" dirty="0">
                <a:cs typeface="Arial"/>
              </a:rPr>
              <a:t>Summer Meals Kickoff -Pittsburg USD</a:t>
            </a:r>
            <a:endParaRPr lang="en-US" dirty="0"/>
          </a:p>
        </p:txBody>
      </p:sp>
      <p:pic>
        <p:nvPicPr>
          <p:cNvPr id="5" name="Content Placeholder 4" descr="Picture of the Edible Garden Resource Center building and sign at Pittsburgh USD. Photo of the edible garden sign and tan building. ">
            <a:extLst>
              <a:ext uri="{FF2B5EF4-FFF2-40B4-BE49-F238E27FC236}">
                <a16:creationId xmlns:a16="http://schemas.microsoft.com/office/drawing/2014/main" id="{47C0D8CD-4A62-B291-F9BB-5D2D45DEAFFD}"/>
              </a:ext>
            </a:extLst>
          </p:cNvPr>
          <p:cNvPicPr>
            <a:picLocks noGrp="1" noChangeAspect="1"/>
          </p:cNvPicPr>
          <p:nvPr>
            <p:ph sz="half" idx="1"/>
          </p:nvPr>
        </p:nvPicPr>
        <p:blipFill>
          <a:blip r:embed="rId3"/>
          <a:stretch>
            <a:fillRect/>
          </a:stretch>
        </p:blipFill>
        <p:spPr>
          <a:xfrm>
            <a:off x="3541059" y="1981200"/>
            <a:ext cx="3118522"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descr="Pittsburgh USD edible garden greenhouse.">
            <a:extLst>
              <a:ext uri="{FF2B5EF4-FFF2-40B4-BE49-F238E27FC236}">
                <a16:creationId xmlns:a16="http://schemas.microsoft.com/office/drawing/2014/main" id="{AA781FE9-0CE2-A653-52A6-F2B09225315E}"/>
              </a:ext>
            </a:extLst>
          </p:cNvPr>
          <p:cNvPicPr>
            <a:picLocks noGrp="1" noChangeAspect="1"/>
          </p:cNvPicPr>
          <p:nvPr>
            <p:ph sz="half" idx="2"/>
          </p:nvPr>
        </p:nvPicPr>
        <p:blipFill rotWithShape="1">
          <a:blip r:embed="rId4"/>
          <a:srcRect l="13780" r="16726"/>
          <a:stretch/>
        </p:blipFill>
        <p:spPr>
          <a:xfrm>
            <a:off x="7112556" y="1981200"/>
            <a:ext cx="3797821"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2547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EACB-C59D-185D-5241-EE295F1F13ED}"/>
              </a:ext>
            </a:extLst>
          </p:cNvPr>
          <p:cNvSpPr>
            <a:spLocks noGrp="1"/>
          </p:cNvSpPr>
          <p:nvPr>
            <p:ph type="title"/>
          </p:nvPr>
        </p:nvSpPr>
        <p:spPr/>
        <p:txBody>
          <a:bodyPr/>
          <a:lstStyle/>
          <a:p>
            <a:r>
              <a:rPr lang="en-US" dirty="0"/>
              <a:t>Turnip the Beet Awards for </a:t>
            </a:r>
            <a:br>
              <a:rPr lang="en-US" dirty="0"/>
            </a:br>
            <a:r>
              <a:rPr lang="en-US" dirty="0"/>
              <a:t>Summer 2024</a:t>
            </a:r>
          </a:p>
        </p:txBody>
      </p:sp>
      <p:pic>
        <p:nvPicPr>
          <p:cNvPr id="6" name="Content Placeholder 5">
            <a:extLst>
              <a:ext uri="{FF2B5EF4-FFF2-40B4-BE49-F238E27FC236}">
                <a16:creationId xmlns:a16="http://schemas.microsoft.com/office/drawing/2014/main" id="{38874C87-7333-A993-371F-487A482267E0}"/>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2131924" y="1796990"/>
            <a:ext cx="3633159" cy="3261144"/>
          </a:xfrm>
        </p:spPr>
      </p:pic>
      <p:sp>
        <p:nvSpPr>
          <p:cNvPr id="5" name="Content Placeholder 4">
            <a:extLst>
              <a:ext uri="{FF2B5EF4-FFF2-40B4-BE49-F238E27FC236}">
                <a16:creationId xmlns:a16="http://schemas.microsoft.com/office/drawing/2014/main" id="{E3FF5925-43BD-2DA0-B527-501DA055D0F0}"/>
              </a:ext>
            </a:extLst>
          </p:cNvPr>
          <p:cNvSpPr>
            <a:spLocks noGrp="1"/>
          </p:cNvSpPr>
          <p:nvPr>
            <p:ph sz="half" idx="2"/>
          </p:nvPr>
        </p:nvSpPr>
        <p:spPr>
          <a:xfrm>
            <a:off x="5603336" y="2182483"/>
            <a:ext cx="6583871" cy="4819289"/>
          </a:xfrm>
        </p:spPr>
        <p:txBody>
          <a:bodyPr/>
          <a:lstStyle/>
          <a:p>
            <a:r>
              <a:rPr lang="en-US" dirty="0">
                <a:cs typeface="Arial"/>
              </a:rPr>
              <a:t>Recognizes high quality summer meals</a:t>
            </a:r>
          </a:p>
          <a:p>
            <a:endParaRPr lang="en-US" dirty="0">
              <a:cs typeface="Arial"/>
            </a:endParaRPr>
          </a:p>
          <a:p>
            <a:r>
              <a:rPr lang="en-US" dirty="0">
                <a:cs typeface="Arial"/>
              </a:rPr>
              <a:t>Nominations due to the California Department of Education (CDE) by August 30, 2024</a:t>
            </a:r>
            <a:endParaRPr lang="en-US" dirty="0"/>
          </a:p>
        </p:txBody>
      </p:sp>
    </p:spTree>
    <p:extLst>
      <p:ext uri="{BB962C8B-B14F-4D97-AF65-F5344CB8AC3E}">
        <p14:creationId xmlns:p14="http://schemas.microsoft.com/office/powerpoint/2010/main" val="3559331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470B-053A-A51D-02A6-B95D6BCC8C31}"/>
              </a:ext>
            </a:extLst>
          </p:cNvPr>
          <p:cNvSpPr>
            <a:spLocks noGrp="1"/>
          </p:cNvSpPr>
          <p:nvPr>
            <p:ph type="title"/>
          </p:nvPr>
        </p:nvSpPr>
        <p:spPr>
          <a:xfrm>
            <a:off x="2353094" y="0"/>
            <a:ext cx="9144000" cy="1143000"/>
          </a:xfrm>
        </p:spPr>
        <p:txBody>
          <a:bodyPr/>
          <a:lstStyle/>
          <a:p>
            <a:r>
              <a:rPr lang="en-US" dirty="0"/>
              <a:t>Farm to Summer Celebration Week</a:t>
            </a:r>
          </a:p>
        </p:txBody>
      </p:sp>
      <p:sp>
        <p:nvSpPr>
          <p:cNvPr id="3" name="Content Placeholder 2">
            <a:extLst>
              <a:ext uri="{FF2B5EF4-FFF2-40B4-BE49-F238E27FC236}">
                <a16:creationId xmlns:a16="http://schemas.microsoft.com/office/drawing/2014/main" id="{08F23271-BA38-B219-FF67-B3EBC7A0999F}"/>
              </a:ext>
            </a:extLst>
          </p:cNvPr>
          <p:cNvSpPr>
            <a:spLocks noGrp="1"/>
          </p:cNvSpPr>
          <p:nvPr>
            <p:ph sz="half" idx="1"/>
          </p:nvPr>
        </p:nvSpPr>
        <p:spPr>
          <a:xfrm>
            <a:off x="2167147" y="1003738"/>
            <a:ext cx="9329947" cy="4488611"/>
          </a:xfrm>
        </p:spPr>
        <p:txBody>
          <a:bodyPr/>
          <a:lstStyle/>
          <a:p>
            <a:pPr marL="800100" indent="-457200">
              <a:spcBef>
                <a:spcPts val="800"/>
              </a:spcBef>
              <a:spcAft>
                <a:spcPts val="800"/>
              </a:spcAft>
              <a:buFont typeface="Arial"/>
              <a:buChar char="•"/>
            </a:pPr>
            <a:r>
              <a:rPr lang="en-US" sz="2400" dirty="0"/>
              <a:t>Teach, Taste, Share the week of June 17-21</a:t>
            </a:r>
            <a:r>
              <a:rPr lang="en-US" sz="2400" baseline="30000" dirty="0"/>
              <a:t>st</a:t>
            </a:r>
            <a:r>
              <a:rPr lang="en-US" sz="2400" dirty="0"/>
              <a:t> </a:t>
            </a:r>
            <a:endParaRPr lang="en-US" sz="2400" dirty="0">
              <a:cs typeface="Arial"/>
            </a:endParaRPr>
          </a:p>
          <a:p>
            <a:pPr marL="800100" indent="-457200">
              <a:spcBef>
                <a:spcPts val="800"/>
              </a:spcBef>
              <a:spcAft>
                <a:spcPts val="800"/>
              </a:spcAft>
              <a:buFont typeface="Arial"/>
              <a:buChar char="•"/>
            </a:pPr>
            <a:r>
              <a:rPr lang="en-US" sz="2400" dirty="0"/>
              <a:t>Each Farm to Summer Celebration Week Program Operator receives the following for participating in the event:</a:t>
            </a:r>
            <a:endParaRPr lang="en-US" sz="2400" dirty="0">
              <a:cs typeface="Arial"/>
            </a:endParaRPr>
          </a:p>
          <a:p>
            <a:pPr marL="1200150" lvl="1" indent="-457200">
              <a:spcBef>
                <a:spcPts val="800"/>
              </a:spcBef>
              <a:spcAft>
                <a:spcPts val="800"/>
              </a:spcAft>
              <a:buFont typeface="Courier New" panose="02070309020205020404" pitchFamily="49" charset="0"/>
              <a:buChar char="o"/>
            </a:pPr>
            <a:r>
              <a:rPr lang="en-US" sz="2400" dirty="0"/>
              <a:t>An online badge and certificate</a:t>
            </a:r>
            <a:endParaRPr lang="en-US" sz="2400" dirty="0">
              <a:cs typeface="Arial"/>
            </a:endParaRPr>
          </a:p>
          <a:p>
            <a:pPr marL="1200150" lvl="1" indent="-457200">
              <a:spcBef>
                <a:spcPts val="800"/>
              </a:spcBef>
              <a:spcAft>
                <a:spcPts val="800"/>
              </a:spcAft>
              <a:buFont typeface="Courier New" panose="02070309020205020404" pitchFamily="49" charset="0"/>
              <a:buChar char="o"/>
            </a:pPr>
            <a:r>
              <a:rPr lang="en-US" sz="2400" dirty="0"/>
              <a:t>Recognition on an upcoming Townhall, listserv, and the CDE website </a:t>
            </a:r>
            <a:endParaRPr lang="en-US" sz="2400" dirty="0">
              <a:cs typeface="Arial"/>
            </a:endParaRPr>
          </a:p>
          <a:p>
            <a:pPr marL="800100" indent="-457200">
              <a:spcBef>
                <a:spcPts val="800"/>
              </a:spcBef>
              <a:spcAft>
                <a:spcPts val="800"/>
              </a:spcAft>
              <a:buFont typeface="Arial"/>
              <a:buChar char="•"/>
            </a:pPr>
            <a:r>
              <a:rPr lang="en-US" sz="2400" dirty="0"/>
              <a:t>Complete the post-survey electronically at </a:t>
            </a:r>
            <a:r>
              <a:rPr lang="en-US" sz="2400" dirty="0">
                <a:solidFill>
                  <a:srgbClr val="0563C1"/>
                </a:solidFill>
                <a:effectLst/>
                <a:latin typeface="Arial" panose="020B0604020202020204" pitchFamily="34" charset="0"/>
                <a:ea typeface="Aptos" panose="020B0004020202020204" pitchFamily="34" charset="0"/>
                <a:hlinkClick r:id="rId3" tooltip="CA Department of Education CA Farm to Summer Celebration week survey">
                  <a:extLst>
                    <a:ext uri="{A12FA001-AC4F-418D-AE19-62706E023703}">
                      <ahyp:hlinkClr xmlns:ahyp="http://schemas.microsoft.com/office/drawing/2018/hyperlinkcolor" val="tx"/>
                    </a:ext>
                  </a:extLst>
                </a:hlinkClick>
              </a:rPr>
              <a:t>https://surveys3.cde.ca.gov/go/f2summerpostsurvey2024.asp</a:t>
            </a:r>
            <a:r>
              <a:rPr lang="en-US" sz="2400" dirty="0">
                <a:solidFill>
                  <a:srgbClr val="0563C1"/>
                </a:solidFill>
                <a:effectLst/>
                <a:latin typeface="Arial" panose="020B0604020202020204" pitchFamily="34" charset="0"/>
                <a:ea typeface="Aptos" panose="020B0004020202020204" pitchFamily="34" charset="0"/>
              </a:rPr>
              <a:t>  </a:t>
            </a:r>
            <a:endParaRPr lang="en-US" sz="2400" dirty="0">
              <a:solidFill>
                <a:srgbClr val="0563C1"/>
              </a:solidFill>
              <a:cs typeface="Arial"/>
            </a:endParaRPr>
          </a:p>
          <a:p>
            <a:pPr marL="0" indent="0" algn="ctr">
              <a:spcBef>
                <a:spcPts val="800"/>
              </a:spcBef>
              <a:spcAft>
                <a:spcPts val="800"/>
              </a:spcAft>
              <a:buNone/>
            </a:pPr>
            <a:r>
              <a:rPr lang="en-US" sz="2400" b="1" dirty="0"/>
              <a:t>Thank you for participating!</a:t>
            </a:r>
            <a:r>
              <a:rPr lang="en-US" b="1" dirty="0"/>
              <a:t> </a:t>
            </a:r>
            <a:endParaRPr lang="en-US" b="1" dirty="0">
              <a:cs typeface="Arial"/>
            </a:endParaRPr>
          </a:p>
          <a:p>
            <a:pPr marL="0" indent="0">
              <a:buNone/>
            </a:pPr>
            <a:endParaRPr lang="en-US" dirty="0"/>
          </a:p>
        </p:txBody>
      </p:sp>
      <p:pic>
        <p:nvPicPr>
          <p:cNvPr id="6" name="Content Placeholder 5" descr="The badge for farm to summer celebration week 2024. Picture of a picnic basket, melon, surrounded by a ring yellow ring. ">
            <a:extLst>
              <a:ext uri="{FF2B5EF4-FFF2-40B4-BE49-F238E27FC236}">
                <a16:creationId xmlns:a16="http://schemas.microsoft.com/office/drawing/2014/main" id="{51208225-C8EF-7DCA-0700-293C90A5008B}"/>
              </a:ext>
            </a:extLst>
          </p:cNvPr>
          <p:cNvPicPr>
            <a:picLocks noGrp="1" noChangeAspect="1"/>
          </p:cNvPicPr>
          <p:nvPr>
            <p:ph sz="half" idx="2"/>
          </p:nvPr>
        </p:nvPicPr>
        <p:blipFill rotWithShape="1">
          <a:blip r:embed="rId4"/>
          <a:srcRect l="16729" t="6939" r="16357" b="17834"/>
          <a:stretch/>
        </p:blipFill>
        <p:spPr>
          <a:xfrm>
            <a:off x="10024853" y="4767774"/>
            <a:ext cx="2049496" cy="2090226"/>
          </a:xfrm>
        </p:spPr>
      </p:pic>
    </p:spTree>
    <p:extLst>
      <p:ext uri="{BB962C8B-B14F-4D97-AF65-F5344CB8AC3E}">
        <p14:creationId xmlns:p14="http://schemas.microsoft.com/office/powerpoint/2010/main" val="2511021907"/>
      </p:ext>
    </p:extLst>
  </p:cSld>
  <p:clrMapOvr>
    <a:masterClrMapping/>
  </p:clrMapOvr>
</p:sld>
</file>

<file path=ppt/theme/theme1.xml><?xml version="1.0" encoding="utf-8"?>
<a:theme xmlns:a="http://schemas.openxmlformats.org/drawingml/2006/main" name="3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Presentation">
  <a:themeElements>
    <a:clrScheme name="Custom 5">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9D062B5-042C-4FFE-AACB-3EB40ED7E4B6}">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1452</Words>
  <Application>Microsoft Office PowerPoint</Application>
  <PresentationFormat>Widescreen</PresentationFormat>
  <Paragraphs>219</Paragraphs>
  <Slides>35</Slides>
  <Notes>32</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35</vt:i4>
      </vt:variant>
    </vt:vector>
  </HeadingPairs>
  <TitlesOfParts>
    <vt:vector size="53" baseType="lpstr">
      <vt:lpstr>Aptos</vt:lpstr>
      <vt:lpstr>Aptos Display</vt:lpstr>
      <vt:lpstr>Arial</vt:lpstr>
      <vt:lpstr>Arial,Sans-Serif</vt:lpstr>
      <vt:lpstr>ArialMT</vt:lpstr>
      <vt:lpstr>Calibri</vt:lpstr>
      <vt:lpstr>Courier New</vt:lpstr>
      <vt:lpstr>Open Sans</vt:lpstr>
      <vt:lpstr>Symbol</vt:lpstr>
      <vt:lpstr>Times</vt:lpstr>
      <vt:lpstr>3_Blank Presentation</vt:lpstr>
      <vt:lpstr>Custom Design</vt:lpstr>
      <vt:lpstr>4_Blank Presentation</vt:lpstr>
      <vt:lpstr>5_Blank Presentation</vt:lpstr>
      <vt:lpstr>Blank Presentation</vt:lpstr>
      <vt:lpstr>6_Blank Presentation</vt:lpstr>
      <vt:lpstr>7_Blank Presentation</vt:lpstr>
      <vt:lpstr>3_Blank Presentation</vt:lpstr>
      <vt:lpstr>Tuesday @ 2  School Nutrition Town Hall  June 25, 2024</vt:lpstr>
      <vt:lpstr>Town Hall at a Glance</vt:lpstr>
      <vt:lpstr>District Spotlight: Azusa Unified School District’s Mini Farmers Market</vt:lpstr>
      <vt:lpstr>CA Healthy Meals Incentives Initiative: Recognition Awardees</vt:lpstr>
      <vt:lpstr>Green Ribbon Schools (GRS) Award Program</vt:lpstr>
      <vt:lpstr>District Spotlight: San Diego USD</vt:lpstr>
      <vt:lpstr>Summer Meals Kickoff -Pittsburg USD</vt:lpstr>
      <vt:lpstr>Turnip the Beet Awards for  Summer 2024</vt:lpstr>
      <vt:lpstr>Farm to Summer Celebration Week</vt:lpstr>
      <vt:lpstr>Mission: Possible! Go Organic!</vt:lpstr>
      <vt:lpstr>Federal Updates</vt:lpstr>
      <vt:lpstr>Traceability of Fresh Produce</vt:lpstr>
      <vt:lpstr>USDA Food and Nutrition Service (FNS)  Program Participation Dashboard</vt:lpstr>
      <vt:lpstr>Webinar - School Meals Just Got Healthier: Navigating the New USDA School Nutrition Standards</vt:lpstr>
      <vt:lpstr>State Updates</vt:lpstr>
      <vt:lpstr>Summer Feeding Reminders</vt:lpstr>
      <vt:lpstr>Excessive Heat and Poor Air Quality Waivers for Summer Meals (1)</vt:lpstr>
      <vt:lpstr>Excessive Heat and Poor Air Quality Waivers for Summer Meals (2)</vt:lpstr>
      <vt:lpstr>Excessive Heat and Poor Air Quality Waivers for Summer Meals (3)</vt:lpstr>
      <vt:lpstr>Excessive Heat and Poor Air Quality Waivers for Summer Meals (4)</vt:lpstr>
      <vt:lpstr>Excessive Heat and Poor Air Quality Waivers for Summer Meals (5)</vt:lpstr>
      <vt:lpstr>Disaster Preparedness Reminders</vt:lpstr>
      <vt:lpstr>2024 Summer EBT (S-EBT or SUN Bucks)(1)</vt:lpstr>
      <vt:lpstr>2024 Summer EBT (S-EBT or SUN Bucks) (2)</vt:lpstr>
      <vt:lpstr>S-EBT Customer Service Support</vt:lpstr>
      <vt:lpstr>Food Distribution Program (FDP) Reminders</vt:lpstr>
      <vt:lpstr>School Nutrition Programs Administrative Reviews in 2024–25</vt:lpstr>
      <vt:lpstr>Important Operational Dates:  Next 30 to 90 days (1)</vt:lpstr>
      <vt:lpstr>Important Operational Dates:  Next 30 to 90 days (2)</vt:lpstr>
      <vt:lpstr>Funding Updates</vt:lpstr>
      <vt:lpstr>Local Food for Schools (LFS)</vt:lpstr>
      <vt:lpstr>Grant Funds Overview (1)</vt:lpstr>
      <vt:lpstr>Grant Funds Overview (2)</vt:lpstr>
      <vt:lpstr>Tuesday @ 2pm Town Hall Schedule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June 25, 2024 Tuesday at 2 Town Hall Slides - Nutrition (CA Dept of Education)</dc:title>
  <dc:subject>The PowerPoint includes district spotlights and state and federal school nutrition program updates as presented during the 06/25/24 Town Hall.</dc:subject>
  <dc:creator/>
  <cp:lastModifiedBy/>
  <cp:revision>1</cp:revision>
  <dcterms:created xsi:type="dcterms:W3CDTF">2024-08-06T15:35:24Z</dcterms:created>
  <dcterms:modified xsi:type="dcterms:W3CDTF">2024-08-06T17:46:04Z</dcterms:modified>
</cp:coreProperties>
</file>