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6" r:id="rId2"/>
    <p:sldMasterId id="2147483685" r:id="rId3"/>
  </p:sldMasterIdLst>
  <p:notesMasterIdLst>
    <p:notesMasterId r:id="rId46"/>
  </p:notesMasterIdLst>
  <p:sldIdLst>
    <p:sldId id="2251" r:id="rId4"/>
    <p:sldId id="2106" r:id="rId5"/>
    <p:sldId id="1167" r:id="rId6"/>
    <p:sldId id="2162" r:id="rId7"/>
    <p:sldId id="2240" r:id="rId8"/>
    <p:sldId id="2218" r:id="rId9"/>
    <p:sldId id="2249" r:id="rId10"/>
    <p:sldId id="2248" r:id="rId11"/>
    <p:sldId id="2222" r:id="rId12"/>
    <p:sldId id="2223" r:id="rId13"/>
    <p:sldId id="2216" r:id="rId14"/>
    <p:sldId id="2232" r:id="rId15"/>
    <p:sldId id="2245" r:id="rId16"/>
    <p:sldId id="2247" r:id="rId17"/>
    <p:sldId id="2219" r:id="rId18"/>
    <p:sldId id="2225" r:id="rId19"/>
    <p:sldId id="2220" r:id="rId20"/>
    <p:sldId id="2226" r:id="rId21"/>
    <p:sldId id="2228" r:id="rId22"/>
    <p:sldId id="2229" r:id="rId23"/>
    <p:sldId id="2231" r:id="rId24"/>
    <p:sldId id="2230" r:id="rId25"/>
    <p:sldId id="2241" r:id="rId26"/>
    <p:sldId id="2227" r:id="rId27"/>
    <p:sldId id="2180" r:id="rId28"/>
    <p:sldId id="2192" r:id="rId29"/>
    <p:sldId id="2236" r:id="rId30"/>
    <p:sldId id="2237" r:id="rId31"/>
    <p:sldId id="2235" r:id="rId32"/>
    <p:sldId id="2238" r:id="rId33"/>
    <p:sldId id="2239" r:id="rId34"/>
    <p:sldId id="1969" r:id="rId35"/>
    <p:sldId id="2250" r:id="rId36"/>
    <p:sldId id="2215" r:id="rId37"/>
    <p:sldId id="2243" r:id="rId38"/>
    <p:sldId id="2242" r:id="rId39"/>
    <p:sldId id="1163" r:id="rId40"/>
    <p:sldId id="2224" r:id="rId41"/>
    <p:sldId id="2234" r:id="rId42"/>
    <p:sldId id="1179" r:id="rId43"/>
    <p:sldId id="1180" r:id="rId44"/>
    <p:sldId id="263" r:id="rId45"/>
  </p:sldIdLst>
  <p:sldSz cx="12192000" cy="6858000"/>
  <p:notesSz cx="6858000" cy="9144000"/>
  <p:embeddedFontLst>
    <p:embeddedFont>
      <p:font typeface="Arial Bold" panose="020B0704020202020204" pitchFamily="34" charset="0"/>
      <p:bold r:id="rId47"/>
    </p:embeddedFont>
    <p:embeddedFont>
      <p:font typeface="Segoe UI" panose="020B0502040204020203"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00000"/>
    <a:srgbClr val="2D4641"/>
    <a:srgbClr val="1256CE"/>
    <a:srgbClr val="4365A1"/>
    <a:srgbClr val="0671DC"/>
    <a:srgbClr val="0033CC"/>
    <a:srgbClr val="0066FF"/>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2306A-689A-49A4-A5A0-0B34E887DF6C}" v="339" dt="2026-03-19T20:19:50.369"/>
    <p1510:client id="{068CF32E-AC39-4E6A-9839-B4C6CD1858C6}" v="1284" dt="2026-03-19T17:44:21.761"/>
    <p1510:client id="{172C5382-C4B0-B2C1-97B4-5C8793BD5A2D}" v="1" dt="2026-03-20T15:42:52.187"/>
    <p1510:client id="{25D882F3-1569-D11E-933E-25FA7E9A0F5D}" v="215" dt="2026-03-19T20:42:03.510"/>
    <p1510:client id="{38963B14-94EB-1ABD-98BD-43E453895356}" v="1096" dt="2026-03-19T21:44:55.426"/>
    <p1510:client id="{734DAB5B-C8A4-3B7E-7FD5-48814DCF8127}" v="1" dt="2026-03-20T20:00:49.577"/>
    <p1510:client id="{7586CAE6-2D0E-B35E-9244-5AA89EEEA954}" v="1" dt="2026-03-20T16:59:45.946"/>
    <p1510:client id="{8ACB56A0-713F-42E7-B943-5AD612F6C008}" v="5" dt="2026-03-19T19:25:04.979"/>
    <p1510:client id="{92BA508A-55F2-2E42-8E60-22C01FE676FC}" v="110" dt="2026-03-20T00:13:37.530"/>
    <p1510:client id="{98CD2FBD-7646-4B62-917B-346ED3905111}" v="120" dt="2026-03-19T19:16:47.474"/>
    <p1510:client id="{9D0DAFD7-0901-B2E1-22A0-3B413054B9F5}" v="7" dt="2026-03-19T15:50:34.499"/>
    <p1510:client id="{9D344765-854D-AD29-D595-DBA06FCAF4A7}" v="1" dt="2026-03-20T17:56:20.345"/>
    <p1510:client id="{B2470C36-1197-4352-B0BD-61D0F6401DC3}" v="2" dt="2026-03-19T03:49:15.986"/>
    <p1510:client id="{B4C1FFC7-521C-49FD-789F-49A390F754F9}" v="730" dt="2026-03-20T14:56:09.029"/>
    <p1510:client id="{B5CD5C20-8961-22C8-7A7B-40A006BCC94E}" v="2" dt="2026-03-20T18:34:13.338"/>
    <p1510:client id="{BD17048D-ACAD-DDF3-7F10-C1E3E9EC40CF}" v="15" dt="2026-03-19T15:39:55.241"/>
    <p1510:client id="{CDA7E64C-449E-410B-BC85-345273D5FD38}" v="1" dt="2026-03-18T20:57:17.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5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3DDEF-B8FA-463A-BA6B-0E7771E61A86}"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48297-902D-45B6-AE44-B3C4D1A23CC5}" type="slidenum">
              <a:rPr lang="en-US" smtClean="0"/>
              <a:t>‹#›</a:t>
            </a:fld>
            <a:endParaRPr lang="en-US"/>
          </a:p>
        </p:txBody>
      </p:sp>
    </p:spTree>
    <p:extLst>
      <p:ext uri="{BB962C8B-B14F-4D97-AF65-F5344CB8AC3E}">
        <p14:creationId xmlns:p14="http://schemas.microsoft.com/office/powerpoint/2010/main" val="122044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2</a:t>
            </a:fld>
            <a:endParaRPr lang="en-US"/>
          </a:p>
        </p:txBody>
      </p:sp>
    </p:spTree>
    <p:extLst>
      <p:ext uri="{BB962C8B-B14F-4D97-AF65-F5344CB8AC3E}">
        <p14:creationId xmlns:p14="http://schemas.microsoft.com/office/powerpoint/2010/main" val="139651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12</a:t>
            </a:fld>
            <a:endParaRPr lang="en-US"/>
          </a:p>
        </p:txBody>
      </p:sp>
    </p:spTree>
    <p:extLst>
      <p:ext uri="{BB962C8B-B14F-4D97-AF65-F5344CB8AC3E}">
        <p14:creationId xmlns:p14="http://schemas.microsoft.com/office/powerpoint/2010/main" val="393760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13</a:t>
            </a:fld>
            <a:endParaRPr lang="en-US"/>
          </a:p>
        </p:txBody>
      </p:sp>
    </p:spTree>
    <p:extLst>
      <p:ext uri="{BB962C8B-B14F-4D97-AF65-F5344CB8AC3E}">
        <p14:creationId xmlns:p14="http://schemas.microsoft.com/office/powerpoint/2010/main" val="375979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14</a:t>
            </a:fld>
            <a:endParaRPr lang="en-US"/>
          </a:p>
        </p:txBody>
      </p:sp>
    </p:spTree>
    <p:extLst>
      <p:ext uri="{BB962C8B-B14F-4D97-AF65-F5344CB8AC3E}">
        <p14:creationId xmlns:p14="http://schemas.microsoft.com/office/powerpoint/2010/main" val="395098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15</a:t>
            </a:fld>
            <a:endParaRPr lang="en-US"/>
          </a:p>
        </p:txBody>
      </p:sp>
    </p:spTree>
    <p:extLst>
      <p:ext uri="{BB962C8B-B14F-4D97-AF65-F5344CB8AC3E}">
        <p14:creationId xmlns:p14="http://schemas.microsoft.com/office/powerpoint/2010/main" val="94942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16</a:t>
            </a:fld>
            <a:endParaRPr lang="en-US"/>
          </a:p>
        </p:txBody>
      </p:sp>
    </p:spTree>
    <p:extLst>
      <p:ext uri="{BB962C8B-B14F-4D97-AF65-F5344CB8AC3E}">
        <p14:creationId xmlns:p14="http://schemas.microsoft.com/office/powerpoint/2010/main" val="2750158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17</a:t>
            </a:fld>
            <a:endParaRPr lang="en-US"/>
          </a:p>
        </p:txBody>
      </p:sp>
    </p:spTree>
    <p:extLst>
      <p:ext uri="{BB962C8B-B14F-4D97-AF65-F5344CB8AC3E}">
        <p14:creationId xmlns:p14="http://schemas.microsoft.com/office/powerpoint/2010/main" val="59598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18</a:t>
            </a:fld>
            <a:endParaRPr lang="en-US"/>
          </a:p>
        </p:txBody>
      </p:sp>
    </p:spTree>
    <p:extLst>
      <p:ext uri="{BB962C8B-B14F-4D97-AF65-F5344CB8AC3E}">
        <p14:creationId xmlns:p14="http://schemas.microsoft.com/office/powerpoint/2010/main" val="979640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19</a:t>
            </a:fld>
            <a:endParaRPr lang="en-US"/>
          </a:p>
        </p:txBody>
      </p:sp>
    </p:spTree>
    <p:extLst>
      <p:ext uri="{BB962C8B-B14F-4D97-AF65-F5344CB8AC3E}">
        <p14:creationId xmlns:p14="http://schemas.microsoft.com/office/powerpoint/2010/main" val="267239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20</a:t>
            </a:fld>
            <a:endParaRPr lang="en-US"/>
          </a:p>
        </p:txBody>
      </p:sp>
    </p:spTree>
    <p:extLst>
      <p:ext uri="{BB962C8B-B14F-4D97-AF65-F5344CB8AC3E}">
        <p14:creationId xmlns:p14="http://schemas.microsoft.com/office/powerpoint/2010/main" val="88573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21</a:t>
            </a:fld>
            <a:endParaRPr lang="en-US"/>
          </a:p>
        </p:txBody>
      </p:sp>
    </p:spTree>
    <p:extLst>
      <p:ext uri="{BB962C8B-B14F-4D97-AF65-F5344CB8AC3E}">
        <p14:creationId xmlns:p14="http://schemas.microsoft.com/office/powerpoint/2010/main" val="365743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3</a:t>
            </a:fld>
            <a:endParaRPr lang="en-US"/>
          </a:p>
        </p:txBody>
      </p:sp>
    </p:spTree>
    <p:extLst>
      <p:ext uri="{BB962C8B-B14F-4D97-AF65-F5344CB8AC3E}">
        <p14:creationId xmlns:p14="http://schemas.microsoft.com/office/powerpoint/2010/main" val="3441075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22</a:t>
            </a:fld>
            <a:endParaRPr lang="en-US"/>
          </a:p>
        </p:txBody>
      </p:sp>
    </p:spTree>
    <p:extLst>
      <p:ext uri="{BB962C8B-B14F-4D97-AF65-F5344CB8AC3E}">
        <p14:creationId xmlns:p14="http://schemas.microsoft.com/office/powerpoint/2010/main" val="69448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3B1F6-CC0D-0042-CA92-BC7B77E06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3E50B-EB46-1D76-6182-B275234C75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32041-6D22-8AA6-482C-8E0A92E8B598}"/>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AB9DA09C-933C-CBA9-20D8-B2C3B368709F}"/>
              </a:ext>
            </a:extLst>
          </p:cNvPr>
          <p:cNvSpPr>
            <a:spLocks noGrp="1"/>
          </p:cNvSpPr>
          <p:nvPr>
            <p:ph type="sldNum" sz="quarter" idx="5"/>
          </p:nvPr>
        </p:nvSpPr>
        <p:spPr/>
        <p:txBody>
          <a:bodyPr/>
          <a:lstStyle/>
          <a:p>
            <a:fld id="{3EC48297-902D-45B6-AE44-B3C4D1A23CC5}" type="slidenum">
              <a:rPr lang="en-US" smtClean="0"/>
              <a:t>23</a:t>
            </a:fld>
            <a:endParaRPr lang="en-US"/>
          </a:p>
        </p:txBody>
      </p:sp>
    </p:spTree>
    <p:extLst>
      <p:ext uri="{BB962C8B-B14F-4D97-AF65-F5344CB8AC3E}">
        <p14:creationId xmlns:p14="http://schemas.microsoft.com/office/powerpoint/2010/main" val="3328995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24</a:t>
            </a:fld>
            <a:endParaRPr lang="en-US"/>
          </a:p>
        </p:txBody>
      </p:sp>
    </p:spTree>
    <p:extLst>
      <p:ext uri="{BB962C8B-B14F-4D97-AF65-F5344CB8AC3E}">
        <p14:creationId xmlns:p14="http://schemas.microsoft.com/office/powerpoint/2010/main" val="366990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25</a:t>
            </a:fld>
            <a:endParaRPr lang="en-US"/>
          </a:p>
        </p:txBody>
      </p:sp>
    </p:spTree>
    <p:extLst>
      <p:ext uri="{BB962C8B-B14F-4D97-AF65-F5344CB8AC3E}">
        <p14:creationId xmlns:p14="http://schemas.microsoft.com/office/powerpoint/2010/main" val="8380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26</a:t>
            </a:fld>
            <a:endParaRPr lang="en-US"/>
          </a:p>
        </p:txBody>
      </p:sp>
    </p:spTree>
    <p:extLst>
      <p:ext uri="{BB962C8B-B14F-4D97-AF65-F5344CB8AC3E}">
        <p14:creationId xmlns:p14="http://schemas.microsoft.com/office/powerpoint/2010/main" val="4022706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27</a:t>
            </a:fld>
            <a:endParaRPr lang="en-US"/>
          </a:p>
        </p:txBody>
      </p:sp>
    </p:spTree>
    <p:extLst>
      <p:ext uri="{BB962C8B-B14F-4D97-AF65-F5344CB8AC3E}">
        <p14:creationId xmlns:p14="http://schemas.microsoft.com/office/powerpoint/2010/main" val="2191443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28</a:t>
            </a:fld>
            <a:endParaRPr lang="en-US"/>
          </a:p>
        </p:txBody>
      </p:sp>
    </p:spTree>
    <p:extLst>
      <p:ext uri="{BB962C8B-B14F-4D97-AF65-F5344CB8AC3E}">
        <p14:creationId xmlns:p14="http://schemas.microsoft.com/office/powerpoint/2010/main" val="489410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29</a:t>
            </a:fld>
            <a:endParaRPr lang="en-US"/>
          </a:p>
        </p:txBody>
      </p:sp>
    </p:spTree>
    <p:extLst>
      <p:ext uri="{BB962C8B-B14F-4D97-AF65-F5344CB8AC3E}">
        <p14:creationId xmlns:p14="http://schemas.microsoft.com/office/powerpoint/2010/main" val="302196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30</a:t>
            </a:fld>
            <a:endParaRPr lang="en-US"/>
          </a:p>
        </p:txBody>
      </p:sp>
    </p:spTree>
    <p:extLst>
      <p:ext uri="{BB962C8B-B14F-4D97-AF65-F5344CB8AC3E}">
        <p14:creationId xmlns:p14="http://schemas.microsoft.com/office/powerpoint/2010/main" val="1849640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58066-7298-47D9-3883-9BDBB77CC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66A8B-A39E-E127-A3C9-4FA81B23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C6E7E-513A-F80F-4C0A-51ECC7FB03D0}"/>
              </a:ext>
            </a:extLst>
          </p:cNvPr>
          <p:cNvSpPr>
            <a:spLocks noGrp="1"/>
          </p:cNvSpPr>
          <p:nvPr>
            <p:ph type="body" idx="1"/>
          </p:nvPr>
        </p:nvSpPr>
        <p:spPr/>
        <p:txBody>
          <a:bodyPr/>
          <a:lstStyle/>
          <a:p>
            <a:endParaRPr lang="en-US">
              <a:solidFill>
                <a:srgbClr val="000000"/>
              </a:solidFill>
              <a:latin typeface="Calibri"/>
              <a:ea typeface="Calibri"/>
              <a:cs typeface="Calibri"/>
            </a:endParaRPr>
          </a:p>
        </p:txBody>
      </p:sp>
      <p:sp>
        <p:nvSpPr>
          <p:cNvPr id="4" name="Slide Number Placeholder 3">
            <a:extLst>
              <a:ext uri="{FF2B5EF4-FFF2-40B4-BE49-F238E27FC236}">
                <a16:creationId xmlns:a16="http://schemas.microsoft.com/office/drawing/2014/main" id="{58DF9885-04A6-7F67-FAE5-156809BAB89A}"/>
              </a:ext>
            </a:extLst>
          </p:cNvPr>
          <p:cNvSpPr>
            <a:spLocks noGrp="1"/>
          </p:cNvSpPr>
          <p:nvPr>
            <p:ph type="sldNum" sz="quarter" idx="5"/>
          </p:nvPr>
        </p:nvSpPr>
        <p:spPr/>
        <p:txBody>
          <a:bodyPr/>
          <a:lstStyle/>
          <a:p>
            <a:fld id="{3EC48297-902D-45B6-AE44-B3C4D1A23CC5}" type="slidenum">
              <a:rPr lang="en-US" smtClean="0"/>
              <a:t>31</a:t>
            </a:fld>
            <a:endParaRPr lang="en-US"/>
          </a:p>
        </p:txBody>
      </p:sp>
    </p:spTree>
    <p:extLst>
      <p:ext uri="{BB962C8B-B14F-4D97-AF65-F5344CB8AC3E}">
        <p14:creationId xmlns:p14="http://schemas.microsoft.com/office/powerpoint/2010/main" val="180192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spcAft>
                <a:spcPts val="800"/>
              </a:spcAft>
              <a:defRPr/>
            </a:pPr>
            <a:endParaRPr lang="en-US">
              <a:solidFill>
                <a:srgbClr val="191919"/>
              </a:solidFill>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4</a:t>
            </a:fld>
            <a:endParaRPr lang="en-US"/>
          </a:p>
        </p:txBody>
      </p:sp>
    </p:spTree>
    <p:extLst>
      <p:ext uri="{BB962C8B-B14F-4D97-AF65-F5344CB8AC3E}">
        <p14:creationId xmlns:p14="http://schemas.microsoft.com/office/powerpoint/2010/main" val="4226319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CBB24-C9BF-9A72-B0A3-98826D44A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34A6C-D5D7-AEC3-B4DF-9701744902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01FC8FB-93EA-01C9-4F0F-C14D3FC903DB}"/>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FE5D83F-BF80-ABD7-2011-C9424E2D3022}"/>
              </a:ext>
            </a:extLst>
          </p:cNvPr>
          <p:cNvSpPr>
            <a:spLocks noGrp="1"/>
          </p:cNvSpPr>
          <p:nvPr>
            <p:ph type="sldNum" sz="quarter" idx="5"/>
          </p:nvPr>
        </p:nvSpPr>
        <p:spPr/>
        <p:txBody>
          <a:bodyPr/>
          <a:lstStyle/>
          <a:p>
            <a:fld id="{3EC48297-902D-45B6-AE44-B3C4D1A23CC5}" type="slidenum">
              <a:rPr lang="en-US" smtClean="0"/>
              <a:t>32</a:t>
            </a:fld>
            <a:endParaRPr lang="en-US"/>
          </a:p>
        </p:txBody>
      </p:sp>
    </p:spTree>
    <p:extLst>
      <p:ext uri="{BB962C8B-B14F-4D97-AF65-F5344CB8AC3E}">
        <p14:creationId xmlns:p14="http://schemas.microsoft.com/office/powerpoint/2010/main" val="1973444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83FF9-DB0C-AE5B-9A7F-25D2EF73C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DC15B-1254-5A90-2739-0D9D573E340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9957F3-D736-3F31-2096-CA04567FF2C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A315A86-0C7B-C42D-442F-45B3E09D1D54}"/>
              </a:ext>
            </a:extLst>
          </p:cNvPr>
          <p:cNvSpPr>
            <a:spLocks noGrp="1"/>
          </p:cNvSpPr>
          <p:nvPr>
            <p:ph type="sldNum" sz="quarter" idx="5"/>
          </p:nvPr>
        </p:nvSpPr>
        <p:spPr/>
        <p:txBody>
          <a:bodyPr/>
          <a:lstStyle/>
          <a:p>
            <a:fld id="{3EC48297-902D-45B6-AE44-B3C4D1A23CC5}" type="slidenum">
              <a:rPr lang="en-US" smtClean="0"/>
              <a:t>33</a:t>
            </a:fld>
            <a:endParaRPr lang="en-US"/>
          </a:p>
        </p:txBody>
      </p:sp>
    </p:spTree>
    <p:extLst>
      <p:ext uri="{BB962C8B-B14F-4D97-AF65-F5344CB8AC3E}">
        <p14:creationId xmlns:p14="http://schemas.microsoft.com/office/powerpoint/2010/main" val="2305657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34</a:t>
            </a:fld>
            <a:endParaRPr lang="en-US"/>
          </a:p>
        </p:txBody>
      </p:sp>
    </p:spTree>
    <p:extLst>
      <p:ext uri="{BB962C8B-B14F-4D97-AF65-F5344CB8AC3E}">
        <p14:creationId xmlns:p14="http://schemas.microsoft.com/office/powerpoint/2010/main" val="3410065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35</a:t>
            </a:fld>
            <a:endParaRPr lang="en-US"/>
          </a:p>
        </p:txBody>
      </p:sp>
    </p:spTree>
    <p:extLst>
      <p:ext uri="{BB962C8B-B14F-4D97-AF65-F5344CB8AC3E}">
        <p14:creationId xmlns:p14="http://schemas.microsoft.com/office/powerpoint/2010/main" val="3864989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162320"/>
              </a:solidFill>
              <a:latin typeface="Aptos" panose="02110004020202020204"/>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36</a:t>
            </a:fld>
            <a:endParaRPr lang="en-US"/>
          </a:p>
        </p:txBody>
      </p:sp>
    </p:spTree>
    <p:extLst>
      <p:ext uri="{BB962C8B-B14F-4D97-AF65-F5344CB8AC3E}">
        <p14:creationId xmlns:p14="http://schemas.microsoft.com/office/powerpoint/2010/main" val="3645817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37</a:t>
            </a:fld>
            <a:endParaRPr lang="en-US"/>
          </a:p>
        </p:txBody>
      </p:sp>
    </p:spTree>
    <p:extLst>
      <p:ext uri="{BB962C8B-B14F-4D97-AF65-F5344CB8AC3E}">
        <p14:creationId xmlns:p14="http://schemas.microsoft.com/office/powerpoint/2010/main" val="1910211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38</a:t>
            </a:fld>
            <a:endParaRPr lang="en-US"/>
          </a:p>
        </p:txBody>
      </p:sp>
    </p:spTree>
    <p:extLst>
      <p:ext uri="{BB962C8B-B14F-4D97-AF65-F5344CB8AC3E}">
        <p14:creationId xmlns:p14="http://schemas.microsoft.com/office/powerpoint/2010/main" val="2303677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39</a:t>
            </a:fld>
            <a:endParaRPr lang="en-US"/>
          </a:p>
        </p:txBody>
      </p:sp>
    </p:spTree>
    <p:extLst>
      <p:ext uri="{BB962C8B-B14F-4D97-AF65-F5344CB8AC3E}">
        <p14:creationId xmlns:p14="http://schemas.microsoft.com/office/powerpoint/2010/main" val="1772725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40</a:t>
            </a:fld>
            <a:endParaRPr lang="en-US"/>
          </a:p>
        </p:txBody>
      </p:sp>
    </p:spTree>
    <p:extLst>
      <p:ext uri="{BB962C8B-B14F-4D97-AF65-F5344CB8AC3E}">
        <p14:creationId xmlns:p14="http://schemas.microsoft.com/office/powerpoint/2010/main" val="3927665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41</a:t>
            </a:fld>
            <a:endParaRPr lang="en-US"/>
          </a:p>
        </p:txBody>
      </p:sp>
    </p:spTree>
    <p:extLst>
      <p:ext uri="{BB962C8B-B14F-4D97-AF65-F5344CB8AC3E}">
        <p14:creationId xmlns:p14="http://schemas.microsoft.com/office/powerpoint/2010/main" val="211285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51A60-D538-0AD2-3C61-0D7495776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32903-97A8-F186-E9A8-F9D1BBB67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A3F75-1A5D-249D-9BDD-283103A79257}"/>
              </a:ext>
            </a:extLst>
          </p:cNvPr>
          <p:cNvSpPr>
            <a:spLocks noGrp="1"/>
          </p:cNvSpPr>
          <p:nvPr>
            <p:ph type="body" idx="1"/>
          </p:nvPr>
        </p:nvSpPr>
        <p:spPr/>
        <p:txBody>
          <a:bodyPr/>
          <a:lstStyle/>
          <a:p>
            <a:pPr>
              <a:spcBef>
                <a:spcPts val="800"/>
              </a:spcBef>
              <a:spcAft>
                <a:spcPts val="800"/>
              </a:spcAft>
              <a:defRPr/>
            </a:pPr>
            <a:endParaRPr lang="en-US">
              <a:solidFill>
                <a:srgbClr val="000000"/>
              </a:solidFill>
              <a:latin typeface="Aptos"/>
              <a:ea typeface="Calibri"/>
              <a:cs typeface="Arial"/>
            </a:endParaRPr>
          </a:p>
        </p:txBody>
      </p:sp>
      <p:sp>
        <p:nvSpPr>
          <p:cNvPr id="4" name="Slide Number Placeholder 3">
            <a:extLst>
              <a:ext uri="{FF2B5EF4-FFF2-40B4-BE49-F238E27FC236}">
                <a16:creationId xmlns:a16="http://schemas.microsoft.com/office/drawing/2014/main" id="{D1EDB47A-1566-557F-80CD-A0C7F496C8B0}"/>
              </a:ext>
            </a:extLst>
          </p:cNvPr>
          <p:cNvSpPr>
            <a:spLocks noGrp="1"/>
          </p:cNvSpPr>
          <p:nvPr>
            <p:ph type="sldNum" sz="quarter" idx="5"/>
          </p:nvPr>
        </p:nvSpPr>
        <p:spPr/>
        <p:txBody>
          <a:bodyPr/>
          <a:lstStyle/>
          <a:p>
            <a:fld id="{3EC48297-902D-45B6-AE44-B3C4D1A23CC5}" type="slidenum">
              <a:rPr lang="en-US" smtClean="0"/>
              <a:t>5</a:t>
            </a:fld>
            <a:endParaRPr lang="en-US"/>
          </a:p>
        </p:txBody>
      </p:sp>
    </p:spTree>
    <p:extLst>
      <p:ext uri="{BB962C8B-B14F-4D97-AF65-F5344CB8AC3E}">
        <p14:creationId xmlns:p14="http://schemas.microsoft.com/office/powerpoint/2010/main" val="50775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6</a:t>
            </a:fld>
            <a:endParaRPr lang="en-US"/>
          </a:p>
        </p:txBody>
      </p:sp>
    </p:spTree>
    <p:extLst>
      <p:ext uri="{BB962C8B-B14F-4D97-AF65-F5344CB8AC3E}">
        <p14:creationId xmlns:p14="http://schemas.microsoft.com/office/powerpoint/2010/main" val="71722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6760A-85AF-0369-4992-DB1812C30F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0696F-7CB3-584C-CDA6-427A15B80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B4BAD-E26B-EABF-7F4A-DB5620A432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E3B381-9916-BD3A-41A2-D712AEB5923B}"/>
              </a:ext>
            </a:extLst>
          </p:cNvPr>
          <p:cNvSpPr>
            <a:spLocks noGrp="1"/>
          </p:cNvSpPr>
          <p:nvPr>
            <p:ph type="sldNum" sz="quarter" idx="5"/>
          </p:nvPr>
        </p:nvSpPr>
        <p:spPr/>
        <p:txBody>
          <a:bodyPr/>
          <a:lstStyle/>
          <a:p>
            <a:fld id="{3EC48297-902D-45B6-AE44-B3C4D1A23CC5}" type="slidenum">
              <a:rPr lang="en-US" smtClean="0"/>
              <a:t>8</a:t>
            </a:fld>
            <a:endParaRPr lang="en-US"/>
          </a:p>
        </p:txBody>
      </p:sp>
    </p:spTree>
    <p:extLst>
      <p:ext uri="{BB962C8B-B14F-4D97-AF65-F5344CB8AC3E}">
        <p14:creationId xmlns:p14="http://schemas.microsoft.com/office/powerpoint/2010/main" val="417862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9</a:t>
            </a:fld>
            <a:endParaRPr lang="en-US"/>
          </a:p>
        </p:txBody>
      </p:sp>
    </p:spTree>
    <p:extLst>
      <p:ext uri="{BB962C8B-B14F-4D97-AF65-F5344CB8AC3E}">
        <p14:creationId xmlns:p14="http://schemas.microsoft.com/office/powerpoint/2010/main" val="32279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10</a:t>
            </a:fld>
            <a:endParaRPr lang="en-US"/>
          </a:p>
        </p:txBody>
      </p:sp>
    </p:spTree>
    <p:extLst>
      <p:ext uri="{BB962C8B-B14F-4D97-AF65-F5344CB8AC3E}">
        <p14:creationId xmlns:p14="http://schemas.microsoft.com/office/powerpoint/2010/main" val="36703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11</a:t>
            </a:fld>
            <a:endParaRPr lang="en-US"/>
          </a:p>
        </p:txBody>
      </p:sp>
    </p:spTree>
    <p:extLst>
      <p:ext uri="{BB962C8B-B14F-4D97-AF65-F5344CB8AC3E}">
        <p14:creationId xmlns:p14="http://schemas.microsoft.com/office/powerpoint/2010/main" val="947654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b="1">
                <a:solidFill>
                  <a:srgbClr val="2D464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6">
            <a:extLst>
              <a:ext uri="{FF2B5EF4-FFF2-40B4-BE49-F238E27FC236}">
                <a16:creationId xmlns:a16="http://schemas.microsoft.com/office/drawing/2014/main" id="{852C824C-CC12-E683-38BA-6B47783663CE}"/>
              </a:ext>
            </a:extLst>
          </p:cNvPr>
          <p:cNvSpPr txBox="1">
            <a:spLocks noGrp="1" noRot="1" noMove="1" noResize="1" noEditPoints="1" noAdjustHandles="1" noChangeArrowheads="1" noChangeShapeType="1"/>
          </p:cNvSpPr>
          <p:nvPr userDrawn="1"/>
        </p:nvSpPr>
        <p:spPr>
          <a:xfrm>
            <a:off x="838200" y="5422143"/>
            <a:ext cx="7290933" cy="761170"/>
          </a:xfrm>
          <a:prstGeom prst="rect">
            <a:avLst/>
          </a:prstGeom>
        </p:spPr>
        <p:txBody>
          <a:bodyPr wrap="square" lIns="0" tIns="0" rIns="0" bIns="0" rtlCol="0" anchor="t">
            <a:spAutoFit/>
          </a:bodyPr>
          <a:lstStyle/>
          <a:p>
            <a:pPr algn="l">
              <a:lnSpc>
                <a:spcPts val="3000"/>
              </a:lnSpc>
            </a:pPr>
            <a:r>
              <a:rPr lang="en-US" sz="2400">
                <a:solidFill>
                  <a:srgbClr val="2D4641"/>
                </a:solidFill>
                <a:latin typeface="Arial" panose="020B0604020202020204" pitchFamily="34" charset="0"/>
                <a:ea typeface="Verdana" panose="020B0604030504040204" pitchFamily="34" charset="0"/>
                <a:cs typeface="Arial" panose="020B0604020202020204" pitchFamily="34" charset="0"/>
                <a:sym typeface="DM Sans"/>
              </a:rPr>
              <a:t>Nutrition Services Division (NSD)</a:t>
            </a:r>
          </a:p>
          <a:p>
            <a:pPr algn="l">
              <a:lnSpc>
                <a:spcPts val="3000"/>
              </a:lnSpc>
            </a:pPr>
            <a:r>
              <a:rPr lang="en-US" sz="2400">
                <a:solidFill>
                  <a:srgbClr val="2D4641"/>
                </a:solidFill>
                <a:latin typeface="Arial" panose="020B0604020202020204" pitchFamily="34" charset="0"/>
                <a:ea typeface="Verdana" panose="020B0604030504040204" pitchFamily="34" charset="0"/>
                <a:cs typeface="Arial" panose="020B0604020202020204" pitchFamily="34" charset="0"/>
                <a:sym typeface="DM Sans"/>
              </a:rPr>
              <a:t>California Department of Education (CDE)</a:t>
            </a:r>
          </a:p>
        </p:txBody>
      </p:sp>
      <p:sp>
        <p:nvSpPr>
          <p:cNvPr id="4" name="Date Placeholder 3">
            <a:extLst>
              <a:ext uri="{FF2B5EF4-FFF2-40B4-BE49-F238E27FC236}">
                <a16:creationId xmlns:a16="http://schemas.microsoft.com/office/drawing/2014/main" id="{ED1B6009-1AD9-117D-1CF6-0FF1024C381D}"/>
              </a:ext>
            </a:extLst>
          </p:cNvPr>
          <p:cNvSpPr>
            <a:spLocks noGrp="1" noRot="1" noMove="1" noResize="1" noEditPoints="1" noAdjustHandles="1" noChangeArrowheads="1" noChangeShapeType="1"/>
          </p:cNvSpPr>
          <p:nvPr>
            <p:ph type="dt" sz="half" idx="10"/>
          </p:nvPr>
        </p:nvSpPr>
        <p:spPr>
          <a:xfrm>
            <a:off x="838200" y="6356350"/>
            <a:ext cx="2743200" cy="365125"/>
          </a:xfrm>
          <a:prstGeom prst="rect">
            <a:avLst/>
          </a:prstGeom>
        </p:spPr>
        <p:txBody>
          <a:bodyPr/>
          <a:lstStyle/>
          <a:p>
            <a:fld id="{45EC9120-47E0-41C4-AB92-E034E4D9DADF}" type="datetimeFigureOut">
              <a:rPr lang="en-US" smtClean="0"/>
              <a:pPr/>
              <a:t>5/20/2026</a:t>
            </a:fld>
            <a:endParaRPr lang="en-US"/>
          </a:p>
        </p:txBody>
      </p:sp>
      <p:pic>
        <p:nvPicPr>
          <p:cNvPr id="5" name="CDE Logo" descr="A logo of a department of education&#10;&#10;Description automatically generated">
            <a:extLst>
              <a:ext uri="{FF2B5EF4-FFF2-40B4-BE49-F238E27FC236}">
                <a16:creationId xmlns:a16="http://schemas.microsoft.com/office/drawing/2014/main" id="{71133F81-9F90-4701-E9DA-6B10336D95A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327845"/>
            <a:ext cx="826067" cy="826067"/>
          </a:xfrm>
          <a:prstGeom prst="rect">
            <a:avLst/>
          </a:prstGeom>
        </p:spPr>
      </p:pic>
      <p:cxnSp>
        <p:nvCxnSpPr>
          <p:cNvPr id="6" name="Straight Connector 5">
            <a:extLst>
              <a:ext uri="{FF2B5EF4-FFF2-40B4-BE49-F238E27FC236}">
                <a16:creationId xmlns:a16="http://schemas.microsoft.com/office/drawing/2014/main" id="{ECCC7EE9-45B2-3722-EEC1-78EE7CD1FD66}"/>
              </a:ext>
            </a:extLst>
          </p:cNvPr>
          <p:cNvCxnSpPr>
            <a:cxnSpLocks/>
          </p:cNvCxnSpPr>
          <p:nvPr userDrawn="1"/>
        </p:nvCxnSpPr>
        <p:spPr>
          <a:xfrm>
            <a:off x="9677400" y="5392742"/>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7" name="NSD Logo" descr="A group of fruit with letters&#10;&#10;Description automatically generated">
            <a:extLst>
              <a:ext uri="{FF2B5EF4-FFF2-40B4-BE49-F238E27FC236}">
                <a16:creationId xmlns:a16="http://schemas.microsoft.com/office/drawing/2014/main" id="{A32E4638-26AD-7FDF-8159-5B420B87DDB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918134" y="5327845"/>
            <a:ext cx="1511865" cy="826067"/>
          </a:xfrm>
          <a:prstGeom prst="rect">
            <a:avLst/>
          </a:prstGeom>
        </p:spPr>
      </p:pic>
    </p:spTree>
    <p:extLst>
      <p:ext uri="{BB962C8B-B14F-4D97-AF65-F5344CB8AC3E}">
        <p14:creationId xmlns:p14="http://schemas.microsoft.com/office/powerpoint/2010/main" val="718844136"/>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3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hasCustomPrompt="1"/>
          </p:nvPr>
        </p:nvSpPr>
        <p:spPr>
          <a:xfrm>
            <a:off x="839788" y="1828800"/>
            <a:ext cx="5157787" cy="676274"/>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2624927"/>
            <a:ext cx="5157787"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A297D-A887-93E4-921B-749CDF4E8FBC}"/>
              </a:ext>
            </a:extLst>
          </p:cNvPr>
          <p:cNvSpPr>
            <a:spLocks noGrp="1" noRot="1" noMove="1" noResize="1" noEditPoints="1" noAdjustHandles="1" noChangeArrowheads="1" noChangeShapeType="1"/>
          </p:cNvSpPr>
          <p:nvPr>
            <p:ph type="body" sz="quarter" idx="3" hasCustomPrompt="1"/>
          </p:nvPr>
        </p:nvSpPr>
        <p:spPr>
          <a:xfrm>
            <a:off x="6172200" y="1828799"/>
            <a:ext cx="5183188" cy="676275"/>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07E812C8-2692-E9A0-D8C4-6160362E839E}"/>
              </a:ext>
            </a:extLst>
          </p:cNvPr>
          <p:cNvSpPr>
            <a:spLocks noGrp="1" noRot="1" noMove="1" noResize="1" noEditPoints="1" noAdjustHandles="1" noChangeArrowheads="1" noChangeShapeType="1"/>
          </p:cNvSpPr>
          <p:nvPr>
            <p:ph sz="quarter" idx="4"/>
          </p:nvPr>
        </p:nvSpPr>
        <p:spPr>
          <a:xfrm>
            <a:off x="6172200" y="2624927"/>
            <a:ext cx="5183188"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4AE1F2AE-AF6C-61C0-24C8-641BEED2D4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50664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25590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11" name="Content Placeholder 3">
            <a:extLst>
              <a:ext uri="{FF2B5EF4-FFF2-40B4-BE49-F238E27FC236}">
                <a16:creationId xmlns:a16="http://schemas.microsoft.com/office/drawing/2014/main" id="{B689A8E4-4CAA-ED31-C1FA-E43134F1342D}"/>
              </a:ext>
            </a:extLst>
          </p:cNvPr>
          <p:cNvSpPr>
            <a:spLocks noGrp="1" noRot="1" noMove="1" noResize="1" noEditPoints="1" noAdjustHandles="1" noChangeArrowheads="1" noChangeShapeType="1"/>
          </p:cNvSpPr>
          <p:nvPr>
            <p:ph sz="half" idx="18"/>
          </p:nvPr>
        </p:nvSpPr>
        <p:spPr>
          <a:xfrm>
            <a:off x="3506259"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4" name="Content Placeholder 3">
            <a:extLst>
              <a:ext uri="{FF2B5EF4-FFF2-40B4-BE49-F238E27FC236}">
                <a16:creationId xmlns:a16="http://schemas.microsoft.com/office/drawing/2014/main" id="{28CE0E48-2F28-207C-B20A-42C9252A2E8B}"/>
              </a:ext>
            </a:extLst>
          </p:cNvPr>
          <p:cNvSpPr>
            <a:spLocks noGrp="1" noRot="1" noMove="1" noResize="1" noEditPoints="1" noAdjustHandles="1" noChangeArrowheads="1" noChangeShapeType="1"/>
          </p:cNvSpPr>
          <p:nvPr>
            <p:ph sz="half" idx="20"/>
          </p:nvPr>
        </p:nvSpPr>
        <p:spPr>
          <a:xfrm>
            <a:off x="617273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6" name="Content Placeholder 3">
            <a:extLst>
              <a:ext uri="{FF2B5EF4-FFF2-40B4-BE49-F238E27FC236}">
                <a16:creationId xmlns:a16="http://schemas.microsoft.com/office/drawing/2014/main" id="{2089A23D-ACA4-0DBB-6556-B312E64183D1}"/>
              </a:ext>
            </a:extLst>
          </p:cNvPr>
          <p:cNvSpPr>
            <a:spLocks noGrp="1" noRot="1" noMove="1" noResize="1" noEditPoints="1" noAdjustHandles="1" noChangeArrowheads="1" noChangeShapeType="1"/>
          </p:cNvSpPr>
          <p:nvPr>
            <p:ph sz="half" idx="22"/>
          </p:nvPr>
        </p:nvSpPr>
        <p:spPr>
          <a:xfrm>
            <a:off x="883920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306077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6" name="Content Placeholder 3">
            <a:extLst>
              <a:ext uri="{FF2B5EF4-FFF2-40B4-BE49-F238E27FC236}">
                <a16:creationId xmlns:a16="http://schemas.microsoft.com/office/drawing/2014/main" id="{4FB66D9B-0D26-199F-4E0C-54C74AE3B131}"/>
              </a:ext>
            </a:extLst>
          </p:cNvPr>
          <p:cNvSpPr>
            <a:spLocks noGrp="1" noRot="1" noMove="1" noResize="1" noEditPoints="1" noAdjustHandles="1" noChangeArrowheads="1" noChangeShapeType="1"/>
          </p:cNvSpPr>
          <p:nvPr>
            <p:ph sz="half" idx="18"/>
          </p:nvPr>
        </p:nvSpPr>
        <p:spPr>
          <a:xfrm>
            <a:off x="4496594" y="18391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0" name="Content Placeholder 3">
            <a:extLst>
              <a:ext uri="{FF2B5EF4-FFF2-40B4-BE49-F238E27FC236}">
                <a16:creationId xmlns:a16="http://schemas.microsoft.com/office/drawing/2014/main" id="{E256C92E-E375-ECC3-6988-C33A526A0C71}"/>
              </a:ext>
            </a:extLst>
          </p:cNvPr>
          <p:cNvSpPr>
            <a:spLocks noGrp="1" noRot="1" noMove="1" noResize="1" noEditPoints="1" noAdjustHandles="1" noChangeArrowheads="1" noChangeShapeType="1"/>
          </p:cNvSpPr>
          <p:nvPr>
            <p:ph sz="half" idx="19"/>
          </p:nvPr>
        </p:nvSpPr>
        <p:spPr>
          <a:xfrm>
            <a:off x="8153400" y="183794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9599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9575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95513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6143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itles + 3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p:nvPr>
        </p:nvSpPr>
        <p:spPr>
          <a:xfrm>
            <a:off x="839788"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18" name="Text Placeholder 2">
            <a:extLst>
              <a:ext uri="{FF2B5EF4-FFF2-40B4-BE49-F238E27FC236}">
                <a16:creationId xmlns:a16="http://schemas.microsoft.com/office/drawing/2014/main" id="{5FF81FCC-C147-27D9-236A-7515C22EFA13}"/>
              </a:ext>
            </a:extLst>
          </p:cNvPr>
          <p:cNvSpPr>
            <a:spLocks noGrp="1" noRot="1" noMove="1" noResize="1" noEditPoints="1" noAdjustHandles="1" noChangeArrowheads="1" noChangeShapeType="1"/>
          </p:cNvSpPr>
          <p:nvPr>
            <p:ph type="body" idx="13"/>
          </p:nvPr>
        </p:nvSpPr>
        <p:spPr>
          <a:xfrm>
            <a:off x="4496594"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20" name="Text Placeholder 2">
            <a:extLst>
              <a:ext uri="{FF2B5EF4-FFF2-40B4-BE49-F238E27FC236}">
                <a16:creationId xmlns:a16="http://schemas.microsoft.com/office/drawing/2014/main" id="{0A729D12-62A4-4543-5729-21CB0101C5FD}"/>
              </a:ext>
            </a:extLst>
          </p:cNvPr>
          <p:cNvSpPr>
            <a:spLocks noGrp="1" noRot="1" noMove="1" noResize="1" noEditPoints="1" noAdjustHandles="1" noChangeArrowheads="1" noChangeShapeType="1"/>
          </p:cNvSpPr>
          <p:nvPr>
            <p:ph type="body" idx="15"/>
          </p:nvPr>
        </p:nvSpPr>
        <p:spPr>
          <a:xfrm>
            <a:off x="8153400"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1033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941-8DBC-C0B9-ABCE-C2A2EB21A9F0}"/>
              </a:ext>
            </a:extLst>
          </p:cNvPr>
          <p:cNvSpPr>
            <a:spLocks noGrp="1" noRot="1" noMove="1" noResize="1" noEditPoints="1" noAdjustHandles="1" noChangeArrowheads="1" noChangeShapeType="1"/>
          </p:cNvSpPr>
          <p:nvPr>
            <p:ph type="title"/>
          </p:nvPr>
        </p:nvSpPr>
        <p:spPr>
          <a:xfrm>
            <a:off x="839788" y="685798"/>
            <a:ext cx="3932237" cy="990601"/>
          </a:xfrm>
        </p:spPr>
        <p:txBody>
          <a:bodyPr anchor="ctr"/>
          <a:lstStyle>
            <a:lvl1pPr>
              <a:defRPr sz="320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0298CC55-C5B9-88F6-4CEE-DC275A16C1D3}"/>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52FAC39D-1382-D323-39EF-4B23C9A3330F}"/>
              </a:ext>
            </a:extLst>
          </p:cNvPr>
          <p:cNvSpPr>
            <a:spLocks noGrp="1" noRot="1" noMove="1" noResize="1" noEditPoints="1" noAdjustHandles="1" noChangeArrowheads="1" noChangeShapeType="1"/>
          </p:cNvSpPr>
          <p:nvPr>
            <p:ph type="body" sz="half" idx="2"/>
          </p:nvPr>
        </p:nvSpPr>
        <p:spPr>
          <a:xfrm>
            <a:off x="839788" y="1828800"/>
            <a:ext cx="3932237" cy="40401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C29273A0-DA21-CED3-4909-A9979F9881A7}"/>
              </a:ext>
            </a:extLst>
          </p:cNvPr>
          <p:cNvSpPr>
            <a:spLocks noGrp="1" noRot="1" noMove="1" noResize="1" noEditPoints="1" noAdjustHandles="1" noChangeArrowheads="1" noChangeShapeType="1"/>
          </p:cNvSpPr>
          <p:nvPr>
            <p:ph type="pic" idx="1"/>
          </p:nvPr>
        </p:nvSpPr>
        <p:spPr>
          <a:xfrm>
            <a:off x="5183188" y="685799"/>
            <a:ext cx="6172200" cy="5175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D96AC8F4-FC85-2183-F545-136846FD9129}"/>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12" name="NSD Icon" descr="A yellow circle with black background&#10;&#10;Description automatically generated">
            <a:extLst>
              <a:ext uri="{FF2B5EF4-FFF2-40B4-BE49-F238E27FC236}">
                <a16:creationId xmlns:a16="http://schemas.microsoft.com/office/drawing/2014/main" id="{545CBED0-A0CD-E496-D500-E12C77278B2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72241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0B3-2B9C-0EEE-4620-D5AE1B54D6C7}"/>
              </a:ext>
            </a:extLst>
          </p:cNvPr>
          <p:cNvSpPr>
            <a:spLocks noGrp="1"/>
          </p:cNvSpPr>
          <p:nvPr>
            <p:ph type="title"/>
          </p:nvPr>
        </p:nvSpPr>
        <p:spPr>
          <a:xfrm>
            <a:off x="839788" y="685800"/>
            <a:ext cx="3932237" cy="990600"/>
          </a:xfrm>
        </p:spPr>
        <p:txBody>
          <a:bodyPr anchor="ctr"/>
          <a:lstStyle>
            <a:lvl1pPr>
              <a:defRPr sz="3200">
                <a:latin typeface="Arial" panose="020B0604020202020204" pitchFamily="34" charset="0"/>
                <a:cs typeface="Arial" panose="020B0604020202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C654CDD7-4E13-94E9-FC4E-4A78FC3C8E1C}"/>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870787D7-03AC-1565-BE9C-A5E61CC0EB8A}"/>
              </a:ext>
            </a:extLst>
          </p:cNvPr>
          <p:cNvSpPr>
            <a:spLocks noGrp="1"/>
          </p:cNvSpPr>
          <p:nvPr>
            <p:ph type="body" sz="half" idx="2"/>
          </p:nvPr>
        </p:nvSpPr>
        <p:spPr>
          <a:xfrm>
            <a:off x="839788" y="1828800"/>
            <a:ext cx="3932237" cy="4040188"/>
          </a:xfrm>
        </p:spPr>
        <p:txBody>
          <a:bodyPr/>
          <a:lstStyle>
            <a:lvl1pPr marL="0" indent="0">
              <a:buNone/>
              <a:defRPr sz="2400">
                <a:solidFill>
                  <a:schemeClr val="tx1">
                    <a:lumMod val="5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EBEB139-6382-A25B-EB0C-CFBAD85A98E7}"/>
              </a:ext>
            </a:extLst>
          </p:cNvPr>
          <p:cNvSpPr>
            <a:spLocks noGrp="1"/>
          </p:cNvSpPr>
          <p:nvPr>
            <p:ph idx="1"/>
          </p:nvPr>
        </p:nvSpPr>
        <p:spPr>
          <a:xfrm>
            <a:off x="5183188" y="685799"/>
            <a:ext cx="6172200" cy="5175251"/>
          </a:xfrm>
        </p:spPr>
        <p:txBody>
          <a:bodyPr/>
          <a:lstStyle>
            <a:lvl1pPr>
              <a:defRPr sz="3200">
                <a:latin typeface="Arial" panose="020B0604020202020204" pitchFamily="34" charset="0"/>
                <a:cs typeface="Arial" panose="020B0604020202020204" pitchFamily="34" charset="0"/>
              </a:defRPr>
            </a:lvl1pPr>
            <a:lvl2pPr>
              <a:defRPr sz="28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CECD7D8-842E-E9EB-B69D-94B07D4D48C7}"/>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D028867C-7B1C-E201-3D53-092CB5CA6A5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88537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5" name="Straight Connector 4">
            <a:extLst>
              <a:ext uri="{FF2B5EF4-FFF2-40B4-BE49-F238E27FC236}">
                <a16:creationId xmlns:a16="http://schemas.microsoft.com/office/drawing/2014/main" id="{489F841B-00E9-EB05-4C39-655140B507CB}"/>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extLst>
              <p:ext uri="{D42A27DB-BD31-4B8C-83A1-F6EECF244321}">
                <p14:modId xmlns:p14="http://schemas.microsoft.com/office/powerpoint/2010/main" val="2666758958"/>
              </p:ext>
            </p:extLst>
          </p:nvPr>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a:p>
        </p:txBody>
      </p:sp>
      <p:pic>
        <p:nvPicPr>
          <p:cNvPr id="8" name="NSD Icon" descr="A yellow circle with black background&#10;&#10;Description automatically generated">
            <a:extLst>
              <a:ext uri="{FF2B5EF4-FFF2-40B4-BE49-F238E27FC236}">
                <a16:creationId xmlns:a16="http://schemas.microsoft.com/office/drawing/2014/main" id="{E0C2BDFA-5D76-6E2C-029A-1143C01B26F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62465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 Regula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F5178586-4B3F-FDCA-64FE-2A06F1ABB54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0019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 Shield Green">
    <p:bg>
      <p:bgPr>
        <a:solidFill>
          <a:schemeClr val="tx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FD5CF2C-FD9A-640E-6197-B14F60713558}"/>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pic>
        <p:nvPicPr>
          <p:cNvPr id="11" name="NSD Icon" descr="A yellow circle with black background&#10;&#10;Description automatically generated">
            <a:extLst>
              <a:ext uri="{FF2B5EF4-FFF2-40B4-BE49-F238E27FC236}">
                <a16:creationId xmlns:a16="http://schemas.microsoft.com/office/drawing/2014/main" id="{80500219-D853-3327-E00C-646BB20748B5}"/>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05141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b="0" dirty="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8200" y="3758637"/>
            <a:ext cx="10509250" cy="701675"/>
          </a:xfrm>
        </p:spPr>
        <p:txBody>
          <a:bodyPr anchor="ctr">
            <a:normAutofit/>
          </a:bodyPr>
          <a:lstStyle>
            <a:lvl1pPr marL="0" indent="0" algn="ctr">
              <a:buNone/>
              <a:defRPr lang="en-US" sz="2400" spc="300" smtClean="0">
                <a:solidFill>
                  <a:schemeClr val="tx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439147624"/>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esentation Close Oout Slide">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ECDA8AB4-BD40-83D5-D626-602777BD1353}"/>
              </a:ext>
            </a:extLst>
          </p:cNvPr>
          <p:cNvSpPr txBox="1">
            <a:spLocks noGrp="1" noRot="1" noMove="1" noResize="1" noEditPoints="1" noAdjustHandles="1" noChangeArrowheads="1" noChangeShapeType="1"/>
          </p:cNvSpPr>
          <p:nvPr userDrawn="1"/>
        </p:nvSpPr>
        <p:spPr>
          <a:xfrm>
            <a:off x="4824597" y="3898380"/>
            <a:ext cx="2542805" cy="186846"/>
          </a:xfrm>
          <a:prstGeom prst="rect">
            <a:avLst/>
          </a:prstGeom>
        </p:spPr>
        <p:txBody>
          <a:bodyPr lIns="0" tIns="0" rIns="0" bIns="0" rtlCol="0" anchor="t">
            <a:spAutoFit/>
          </a:bodyPr>
          <a:lstStyle/>
          <a:p>
            <a:pPr marL="0" lvl="0" indent="0" algn="ctr">
              <a:lnSpc>
                <a:spcPts val="1440"/>
              </a:lnSpc>
            </a:pPr>
            <a:r>
              <a:rPr lang="en-US" spc="150">
                <a:solidFill>
                  <a:srgbClr val="2D4641"/>
                </a:solidFill>
                <a:latin typeface="+mj-lt"/>
                <a:ea typeface="Verdana" panose="020B0604030504040204" pitchFamily="34" charset="0"/>
                <a:cs typeface="Playfair Display"/>
                <a:sym typeface="Playfair Display"/>
              </a:rPr>
              <a:t>a presentation by</a:t>
            </a:r>
          </a:p>
        </p:txBody>
      </p:sp>
      <p:sp>
        <p:nvSpPr>
          <p:cNvPr id="12" name="TextBox 11">
            <a:extLst>
              <a:ext uri="{FF2B5EF4-FFF2-40B4-BE49-F238E27FC236}">
                <a16:creationId xmlns:a16="http://schemas.microsoft.com/office/drawing/2014/main" id="{E467A48C-A672-4DBF-710B-38F66C54E404}"/>
              </a:ext>
            </a:extLst>
          </p:cNvPr>
          <p:cNvSpPr txBox="1">
            <a:spLocks noGrp="1" noRot="1" noMove="1" noResize="1" noEditPoints="1" noAdjustHandles="1" noChangeArrowheads="1" noChangeShapeType="1"/>
          </p:cNvSpPr>
          <p:nvPr userDrawn="1"/>
        </p:nvSpPr>
        <p:spPr>
          <a:xfrm>
            <a:off x="1943100" y="4253087"/>
            <a:ext cx="8305800" cy="374461"/>
          </a:xfrm>
          <a:prstGeom prst="rect">
            <a:avLst/>
          </a:prstGeom>
          <a:noFill/>
        </p:spPr>
        <p:txBody>
          <a:bodyPr wrap="square">
            <a:spAutoFit/>
          </a:bodyPr>
          <a:lstStyle/>
          <a:p>
            <a:pPr algn="ctr">
              <a:lnSpc>
                <a:spcPts val="2159"/>
              </a:lnSpc>
              <a:spcBef>
                <a:spcPct val="0"/>
              </a:spcBef>
            </a:pPr>
            <a:r>
              <a:rPr lang="en-US" sz="2400" b="1" spc="300">
                <a:solidFill>
                  <a:schemeClr val="tx1">
                    <a:lumMod val="50000"/>
                  </a:schemeClr>
                </a:solidFill>
                <a:latin typeface="Arial Bold"/>
                <a:ea typeface="Arial Bold"/>
                <a:cs typeface="Arial Bold"/>
                <a:sym typeface="Arial Bold"/>
              </a:rPr>
              <a:t>NUTRITION SERVICES DIVISION</a:t>
            </a:r>
          </a:p>
        </p:txBody>
      </p:sp>
      <p:sp>
        <p:nvSpPr>
          <p:cNvPr id="5" name="NSD - The Leaf Icon">
            <a:extLst>
              <a:ext uri="{FF2B5EF4-FFF2-40B4-BE49-F238E27FC236}">
                <a16:creationId xmlns:a16="http://schemas.microsoft.com/office/drawing/2014/main" id="{80290A6F-A629-3356-7CD8-DD049E83D3FD}"/>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Tree>
    <p:extLst>
      <p:ext uri="{BB962C8B-B14F-4D97-AF65-F5344CB8AC3E}">
        <p14:creationId xmlns:p14="http://schemas.microsoft.com/office/powerpoint/2010/main" val="62993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DE Seal + NSD Logo">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noGrp="1" noRot="1" noMove="1" noResize="1" noEditPoints="1" noAdjustHandles="1" noChangeArrowheads="1" noChangeShapeType="1"/>
          </p:cNvSpPr>
          <p:nvPr userDrawn="1"/>
        </p:nvSpPr>
        <p:spPr>
          <a:xfrm>
            <a:off x="2971800" y="2542975"/>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0" name="TextBox 3">
            <a:extLst>
              <a:ext uri="{FF2B5EF4-FFF2-40B4-BE49-F238E27FC236}">
                <a16:creationId xmlns:a16="http://schemas.microsoft.com/office/drawing/2014/main" id="{FF3CAC13-6FA9-DA65-7583-B5407BB2D403}"/>
              </a:ext>
            </a:extLst>
          </p:cNvPr>
          <p:cNvSpPr txBox="1">
            <a:spLocks noGrp="1" noRot="1" noMove="1" noResize="1" noEditPoints="1" noAdjustHandles="1" noChangeArrowheads="1" noChangeShapeType="1"/>
          </p:cNvSpPr>
          <p:nvPr userDrawn="1"/>
        </p:nvSpPr>
        <p:spPr>
          <a:xfrm>
            <a:off x="1524000" y="5014021"/>
            <a:ext cx="9144000" cy="641201"/>
          </a:xfrm>
          <a:prstGeom prst="rect">
            <a:avLst/>
          </a:prstGeom>
        </p:spPr>
        <p:txBody>
          <a:bodyPr wrap="square" lIns="0" tIns="0" rIns="0" bIns="0" rtlCol="0" anchor="t">
            <a:spAutoFit/>
          </a:bodyPr>
          <a:lstStyle/>
          <a:p>
            <a:pPr algn="ctr">
              <a:lnSpc>
                <a:spcPts val="2500"/>
              </a:lnSpc>
              <a:spcBef>
                <a:spcPct val="0"/>
              </a:spcBef>
            </a:pPr>
            <a:r>
              <a:rPr lang="en-US" sz="2400" b="0" spc="300">
                <a:solidFill>
                  <a:schemeClr val="tx1">
                    <a:lumMod val="50000"/>
                  </a:schemeClr>
                </a:solidFill>
                <a:latin typeface="Arial Bold"/>
                <a:ea typeface="Arial Bold"/>
                <a:cs typeface="Arial Bold"/>
                <a:sym typeface="Arial Bold"/>
              </a:rPr>
              <a:t>THIS INSTITUTION IS AN </a:t>
            </a:r>
          </a:p>
          <a:p>
            <a:pPr algn="ctr">
              <a:lnSpc>
                <a:spcPts val="2500"/>
              </a:lnSpc>
              <a:spcBef>
                <a:spcPct val="0"/>
              </a:spcBef>
            </a:pPr>
            <a:r>
              <a:rPr lang="en-US" sz="2400" b="0" spc="300">
                <a:solidFill>
                  <a:schemeClr val="tx1">
                    <a:lumMod val="50000"/>
                  </a:schemeClr>
                </a:solidFill>
                <a:latin typeface="Arial Bold"/>
                <a:ea typeface="Arial Bold"/>
                <a:cs typeface="Arial Bold"/>
                <a:sym typeface="Arial Bold"/>
              </a:rPr>
              <a:t>EQUAL OPPORTUNITY PROVIDER.</a:t>
            </a:r>
          </a:p>
        </p:txBody>
      </p:sp>
    </p:spTree>
    <p:extLst>
      <p:ext uri="{BB962C8B-B14F-4D97-AF65-F5344CB8AC3E}">
        <p14:creationId xmlns:p14="http://schemas.microsoft.com/office/powerpoint/2010/main" val="2844123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ast">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p:cNvSpPr>
          <p:nvPr userDrawn="1"/>
        </p:nvSpPr>
        <p:spPr>
          <a:xfrm>
            <a:off x="2971800" y="2514600"/>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1" name="Text Placeholder 10">
            <a:extLst>
              <a:ext uri="{FF2B5EF4-FFF2-40B4-BE49-F238E27FC236}">
                <a16:creationId xmlns:a16="http://schemas.microsoft.com/office/drawing/2014/main" id="{ACCF0224-A183-4C32-BE0F-A6E0B07C0993}"/>
              </a:ext>
            </a:extLst>
          </p:cNvPr>
          <p:cNvSpPr>
            <a:spLocks noGrp="1"/>
          </p:cNvSpPr>
          <p:nvPr>
            <p:ph type="body" sz="quarter" idx="10" hasCustomPrompt="1"/>
          </p:nvPr>
        </p:nvSpPr>
        <p:spPr>
          <a:xfrm>
            <a:off x="2667000" y="4745880"/>
            <a:ext cx="7239000" cy="914400"/>
          </a:xfrm>
        </p:spPr>
        <p:txBody>
          <a:bodyPr>
            <a:noAutofit/>
          </a:bodyPr>
          <a:lstStyle>
            <a:lvl1pPr algn="ctr">
              <a:spcBef>
                <a:spcPts val="0"/>
              </a:spcBef>
              <a:spcAft>
                <a:spcPts val="0"/>
              </a:spcAft>
              <a:buNone/>
              <a:defRPr sz="2400" b="1"/>
            </a:lvl1pPr>
          </a:lstStyle>
          <a:p>
            <a:pPr lvl="0"/>
            <a:r>
              <a:rPr lang="en-US" dirty="0"/>
              <a:t>THIS INSTITUTION IS AN </a:t>
            </a:r>
          </a:p>
          <a:p>
            <a:pPr lvl="0"/>
            <a:r>
              <a:rPr lang="en-US" dirty="0"/>
              <a:t>EQUAL OPPORTUNITY PROVIDER.</a:t>
            </a:r>
          </a:p>
        </p:txBody>
      </p:sp>
    </p:spTree>
    <p:extLst>
      <p:ext uri="{BB962C8B-B14F-4D97-AF65-F5344CB8AC3E}">
        <p14:creationId xmlns:p14="http://schemas.microsoft.com/office/powerpoint/2010/main" val="80695489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SD Logos ">
    <p:bg>
      <p:bgPr>
        <a:solidFill>
          <a:srgbClr val="FFFFFF"/>
        </a:solidFill>
        <a:effectLst/>
      </p:bgPr>
    </p:bg>
    <p:spTree>
      <p:nvGrpSpPr>
        <p:cNvPr id="1" name=""/>
        <p:cNvGrpSpPr/>
        <p:nvPr/>
      </p:nvGrpSpPr>
      <p:grpSpPr>
        <a:xfrm>
          <a:off x="0" y="0"/>
          <a:ext cx="0" cy="0"/>
          <a:chOff x="0" y="0"/>
          <a:chExt cx="0" cy="0"/>
        </a:xfrm>
      </p:grpSpPr>
      <p:pic>
        <p:nvPicPr>
          <p:cNvPr id="11" name="NSD Logo - Black and White" descr="A group of black and white logos&#10;&#10;Description automatically generated">
            <a:extLst>
              <a:ext uri="{FF2B5EF4-FFF2-40B4-BE49-F238E27FC236}">
                <a16:creationId xmlns:a16="http://schemas.microsoft.com/office/drawing/2014/main" id="{6C91FA60-3839-DFAD-B55A-6F99F2A8D7D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85801" y="3733800"/>
            <a:ext cx="3975884" cy="2218612"/>
          </a:xfrm>
          <a:prstGeom prst="rect">
            <a:avLst/>
          </a:prstGeom>
        </p:spPr>
      </p:pic>
      <p:pic>
        <p:nvPicPr>
          <p:cNvPr id="13" name="NSD Logo - Minimal" descr="A group of green and black logos&#10;&#10;Description automatically generated">
            <a:extLst>
              <a:ext uri="{FF2B5EF4-FFF2-40B4-BE49-F238E27FC236}">
                <a16:creationId xmlns:a16="http://schemas.microsoft.com/office/drawing/2014/main" id="{EE6BEC11-A610-20A1-2562-5D00D5B0813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85801" y="838200"/>
            <a:ext cx="3962400" cy="2115600"/>
          </a:xfrm>
          <a:prstGeom prst="rect">
            <a:avLst/>
          </a:prstGeom>
        </p:spPr>
      </p:pic>
      <p:pic>
        <p:nvPicPr>
          <p:cNvPr id="3" name="NSD Logo 2025" descr="A group of fruit with letters&#10;&#10;AI-generated content may be incorrect.">
            <a:extLst>
              <a:ext uri="{FF2B5EF4-FFF2-40B4-BE49-F238E27FC236}">
                <a16:creationId xmlns:a16="http://schemas.microsoft.com/office/drawing/2014/main" id="{7218C07D-7F79-130D-48D9-24DD7C06BA0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152400" y="1665728"/>
            <a:ext cx="6595885" cy="3526543"/>
          </a:xfrm>
          <a:prstGeom prst="rect">
            <a:avLst/>
          </a:prstGeom>
        </p:spPr>
      </p:pic>
    </p:spTree>
    <p:extLst>
      <p:ext uri="{BB962C8B-B14F-4D97-AF65-F5344CB8AC3E}">
        <p14:creationId xmlns:p14="http://schemas.microsoft.com/office/powerpoint/2010/main" val="169953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D Icons">
    <p:bg>
      <p:bgPr>
        <a:solidFill>
          <a:srgbClr val="FFFFFF"/>
        </a:solidFill>
        <a:effectLst/>
      </p:bgPr>
    </p:bg>
    <p:spTree>
      <p:nvGrpSpPr>
        <p:cNvPr id="1" name=""/>
        <p:cNvGrpSpPr/>
        <p:nvPr/>
      </p:nvGrpSpPr>
      <p:grpSpPr>
        <a:xfrm>
          <a:off x="0" y="0"/>
          <a:ext cx="0" cy="0"/>
          <a:chOff x="0" y="0"/>
          <a:chExt cx="0" cy="0"/>
        </a:xfrm>
      </p:grpSpPr>
      <p:pic>
        <p:nvPicPr>
          <p:cNvPr id="7" name="The Leaf - Full" descr="A green and black logo&#10;&#10;Description automatically generated">
            <a:extLst>
              <a:ext uri="{FF2B5EF4-FFF2-40B4-BE49-F238E27FC236}">
                <a16:creationId xmlns:a16="http://schemas.microsoft.com/office/drawing/2014/main" id="{0B76C0A8-D618-3BD9-A43F-530471D70B4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81201" y="2527547"/>
            <a:ext cx="4212336" cy="2153190"/>
          </a:xfrm>
          <a:prstGeom prst="rect">
            <a:avLst/>
          </a:prstGeom>
        </p:spPr>
      </p:pic>
      <p:pic>
        <p:nvPicPr>
          <p:cNvPr id="9" name="The Leaf - Flat" descr="A green leaf on a black background&#10;&#10;Description automatically generated">
            <a:extLst>
              <a:ext uri="{FF2B5EF4-FFF2-40B4-BE49-F238E27FC236}">
                <a16:creationId xmlns:a16="http://schemas.microsoft.com/office/drawing/2014/main" id="{EE74A140-4B6C-B89C-4ED8-6A7A86DAE6B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981201" y="1462577"/>
            <a:ext cx="1621539" cy="832106"/>
          </a:xfrm>
          <a:prstGeom prst="rect">
            <a:avLst/>
          </a:prstGeom>
        </p:spPr>
      </p:pic>
      <p:pic>
        <p:nvPicPr>
          <p:cNvPr id="11" name="The Leaf - Flat White" descr="A white crown on a black background&#10;&#10;Description automatically generated">
            <a:extLst>
              <a:ext uri="{FF2B5EF4-FFF2-40B4-BE49-F238E27FC236}">
                <a16:creationId xmlns:a16="http://schemas.microsoft.com/office/drawing/2014/main" id="{70D6C60D-962C-4B68-855B-D100A1E1EC9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563927" y="1815784"/>
            <a:ext cx="512065" cy="265177"/>
          </a:xfrm>
          <a:prstGeom prst="rect">
            <a:avLst/>
          </a:prstGeom>
        </p:spPr>
      </p:pic>
      <p:pic>
        <p:nvPicPr>
          <p:cNvPr id="13" name="The Leaf - Outlined" descr="A black and gold crown&#10;&#10;Description automatically generated">
            <a:extLst>
              <a:ext uri="{FF2B5EF4-FFF2-40B4-BE49-F238E27FC236}">
                <a16:creationId xmlns:a16="http://schemas.microsoft.com/office/drawing/2014/main" id="{08DCFBD6-C953-C964-D19D-5DEF8934283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464038" y="2552144"/>
            <a:ext cx="688849" cy="359665"/>
          </a:xfrm>
          <a:prstGeom prst="rect">
            <a:avLst/>
          </a:prstGeom>
        </p:spPr>
      </p:pic>
      <p:pic>
        <p:nvPicPr>
          <p:cNvPr id="15" name="The Leaf - Dark Flat" descr="A green leaf on a black background&#10;&#10;Description automatically generated">
            <a:extLst>
              <a:ext uri="{FF2B5EF4-FFF2-40B4-BE49-F238E27FC236}">
                <a16:creationId xmlns:a16="http://schemas.microsoft.com/office/drawing/2014/main" id="{7CDEE7DC-A203-5DF2-5C16-50B39145196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406125" y="2988104"/>
            <a:ext cx="804674" cy="411481"/>
          </a:xfrm>
          <a:prstGeom prst="rect">
            <a:avLst/>
          </a:prstGeom>
        </p:spPr>
      </p:pic>
      <p:pic>
        <p:nvPicPr>
          <p:cNvPr id="6" name="NSD Icon" descr="A yellow circle with black background&#10;&#10;Description automatically generated">
            <a:extLst>
              <a:ext uri="{FF2B5EF4-FFF2-40B4-BE49-F238E27FC236}">
                <a16:creationId xmlns:a16="http://schemas.microsoft.com/office/drawing/2014/main" id="{C5B815EB-B305-B611-8031-C5FF4538C6B8}"/>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7795629" y="3976648"/>
            <a:ext cx="2415170" cy="704089"/>
          </a:xfrm>
          <a:prstGeom prst="rect">
            <a:avLst/>
          </a:prstGeom>
        </p:spPr>
      </p:pic>
      <p:sp>
        <p:nvSpPr>
          <p:cNvPr id="2" name="NSD - The Leaf Icon">
            <a:extLst>
              <a:ext uri="{FF2B5EF4-FFF2-40B4-BE49-F238E27FC236}">
                <a16:creationId xmlns:a16="http://schemas.microsoft.com/office/drawing/2014/main" id="{C076C904-30C4-DF37-55CE-8476E27802EB}"/>
              </a:ext>
            </a:extLst>
          </p:cNvPr>
          <p:cNvSpPr/>
          <p:nvPr userDrawn="1"/>
        </p:nvSpPr>
        <p:spPr>
          <a:xfrm>
            <a:off x="9509753" y="2157256"/>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8" cstate="screen">
              <a:extLst>
                <a:ext uri="{28A0092B-C50C-407E-A947-70E740481C1C}">
                  <a14:useLocalDpi xmlns:a14="http://schemas.microsoft.com/office/drawing/2010/main" val="0"/>
                </a:ext>
              </a:extLst>
            </a:blip>
            <a:stretch>
              <a:fillRect/>
            </a:stretch>
          </a:blipFill>
        </p:spPr>
        <p:txBody>
          <a:bodyPr/>
          <a:lstStyle/>
          <a:p>
            <a:endParaRPr lang="en-US"/>
          </a:p>
        </p:txBody>
      </p:sp>
    </p:spTree>
    <p:extLst>
      <p:ext uri="{BB962C8B-B14F-4D97-AF65-F5344CB8AC3E}">
        <p14:creationId xmlns:p14="http://schemas.microsoft.com/office/powerpoint/2010/main" val="2831047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1 -  Leaf (NO TEXTS ALLOWED)">
    <p:bg>
      <p:bgPr>
        <a:pattFill prst="dotDmnd">
          <a:fgClr>
            <a:srgbClr val="D6A852"/>
          </a:fgClr>
          <a:bgClr>
            <a:schemeClr val="bg1"/>
          </a:bgClr>
        </a:pattFill>
        <a:effectLst/>
      </p:bgPr>
    </p:bg>
    <p:spTree>
      <p:nvGrpSpPr>
        <p:cNvPr id="1" name=""/>
        <p:cNvGrpSpPr/>
        <p:nvPr/>
      </p:nvGrpSpPr>
      <p:grpSpPr>
        <a:xfrm>
          <a:off x="0" y="0"/>
          <a:ext cx="0" cy="0"/>
          <a:chOff x="0" y="0"/>
          <a:chExt cx="0" cy="0"/>
        </a:xfrm>
      </p:grpSpPr>
      <p:pic>
        <p:nvPicPr>
          <p:cNvPr id="3" name="The Leaf - Full" descr="A green and black logo&#10;&#10;Description automatically generated">
            <a:extLst>
              <a:ext uri="{FF2B5EF4-FFF2-40B4-BE49-F238E27FC236}">
                <a16:creationId xmlns:a16="http://schemas.microsoft.com/office/drawing/2014/main" id="{EF0EC2A5-EA5B-8C04-CB40-31BFAE624C9E}"/>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264075" y="2895600"/>
            <a:ext cx="1663850" cy="850500"/>
          </a:xfrm>
          <a:prstGeom prst="rect">
            <a:avLst/>
          </a:prstGeom>
        </p:spPr>
      </p:pic>
    </p:spTree>
    <p:extLst>
      <p:ext uri="{BB962C8B-B14F-4D97-AF65-F5344CB8AC3E}">
        <p14:creationId xmlns:p14="http://schemas.microsoft.com/office/powerpoint/2010/main" val="4254650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2 - Core (NO TEXTS ALLOWED)">
    <p:bg>
      <p:bgPr>
        <a:pattFill prst="pct90">
          <a:fgClr>
            <a:srgbClr val="D6A852"/>
          </a:fgClr>
          <a:bgClr>
            <a:schemeClr val="bg1"/>
          </a:bgClr>
        </a:pattFill>
        <a:effectLst/>
      </p:bgPr>
    </p:bg>
    <p:spTree>
      <p:nvGrpSpPr>
        <p:cNvPr id="1" name=""/>
        <p:cNvGrpSpPr/>
        <p:nvPr/>
      </p:nvGrpSpPr>
      <p:grpSpPr>
        <a:xfrm>
          <a:off x="0" y="0"/>
          <a:ext cx="0" cy="0"/>
          <a:chOff x="0" y="0"/>
          <a:chExt cx="0" cy="0"/>
        </a:xfrm>
      </p:grpSpPr>
      <p:pic>
        <p:nvPicPr>
          <p:cNvPr id="4" name="The Leaf - Dark Flat" descr="A green leaf on a black background&#10;&#10;Description automatically generated">
            <a:extLst>
              <a:ext uri="{FF2B5EF4-FFF2-40B4-BE49-F238E27FC236}">
                <a16:creationId xmlns:a16="http://schemas.microsoft.com/office/drawing/2014/main" id="{2809367F-2DAF-3446-26B0-12BB271DDD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1898894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3 - Carrot (NO TEXTS ALLOWED)">
    <p:bg>
      <p:bgPr>
        <a:pattFill prst="pct90">
          <a:fgClr>
            <a:schemeClr val="accent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28FBAD9F-CC81-2FD3-64DE-B4475AEEA6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2979696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4 - Avocado (NO TEXTS ALLOWED)">
    <p:bg>
      <p:bgPr>
        <a:pattFill prst="pct90">
          <a:fgClr>
            <a:schemeClr val="accent5"/>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F160BC23-DDCE-914F-802F-0D2CE05D942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664444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4 - Strawberry (NO TEXTS ALLOWED)">
    <p:bg>
      <p:bgPr>
        <a:pattFill prst="pct90">
          <a:fgClr>
            <a:schemeClr val="tx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8A7CBCF1-2383-6717-32DE-5EE6FAB85884}"/>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387844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subtitle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10"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1850" y="3758637"/>
            <a:ext cx="10515600" cy="701675"/>
          </a:xfrm>
        </p:spPr>
        <p:txBody>
          <a:bodyPr anchor="ctr">
            <a:normAutofit/>
          </a:bodyPr>
          <a:lstStyle>
            <a:lvl1pPr marL="0" indent="0" algn="ctr">
              <a:buNone/>
              <a:defRPr lang="en-US" sz="2400" spc="300" smtClean="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992000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b="1">
                <a:solidFill>
                  <a:srgbClr val="2D464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D1B6009-1AD9-117D-1CF6-0FF1024C381D}"/>
              </a:ext>
            </a:extLst>
          </p:cNvPr>
          <p:cNvSpPr>
            <a:spLocks noGrp="1" noRot="1" noMove="1" noResize="1" noEditPoints="1" noAdjustHandles="1" noChangeArrowheads="1" noChangeShapeType="1"/>
          </p:cNvSpPr>
          <p:nvPr>
            <p:ph type="dt" sz="half" idx="10"/>
          </p:nvPr>
        </p:nvSpPr>
        <p:spPr>
          <a:xfrm>
            <a:off x="838200" y="6356350"/>
            <a:ext cx="2743200" cy="365125"/>
          </a:xfrm>
          <a:prstGeom prst="rect">
            <a:avLst/>
          </a:prstGeom>
        </p:spPr>
        <p:txBody>
          <a:bodyPr/>
          <a:lstStyle/>
          <a:p>
            <a:fld id="{45EC9120-47E0-41C4-AB92-E034E4D9DADF}" type="datetimeFigureOut">
              <a:rPr lang="en-US" smtClean="0"/>
              <a:pPr/>
              <a:t>5/20/2026</a:t>
            </a:fld>
            <a:endParaRPr lang="en-US" dirty="0"/>
          </a:p>
        </p:txBody>
      </p:sp>
      <p:pic>
        <p:nvPicPr>
          <p:cNvPr id="5" name="CDE Logo" descr="A logo of a department of education&#10;&#10;Description automatically generated">
            <a:extLst>
              <a:ext uri="{FF2B5EF4-FFF2-40B4-BE49-F238E27FC236}">
                <a16:creationId xmlns:a16="http://schemas.microsoft.com/office/drawing/2014/main" id="{71133F81-9F90-4701-E9DA-6B10336D95A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10600" y="5327845"/>
            <a:ext cx="826067" cy="826067"/>
          </a:xfrm>
          <a:prstGeom prst="rect">
            <a:avLst/>
          </a:prstGeom>
        </p:spPr>
      </p:pic>
      <p:cxnSp>
        <p:nvCxnSpPr>
          <p:cNvPr id="6" name="Straight Connector 5">
            <a:extLst>
              <a:ext uri="{FF2B5EF4-FFF2-40B4-BE49-F238E27FC236}">
                <a16:creationId xmlns:a16="http://schemas.microsoft.com/office/drawing/2014/main" id="{ECCC7EE9-45B2-3722-EEC1-78EE7CD1FD66}"/>
              </a:ext>
            </a:extLst>
          </p:cNvPr>
          <p:cNvCxnSpPr>
            <a:cxnSpLocks/>
          </p:cNvCxnSpPr>
          <p:nvPr userDrawn="1"/>
        </p:nvCxnSpPr>
        <p:spPr>
          <a:xfrm>
            <a:off x="9677400" y="5392742"/>
            <a:ext cx="0" cy="667892"/>
          </a:xfrm>
          <a:prstGeom prst="line">
            <a:avLst/>
          </a:prstGeom>
          <a:ln w="6350"/>
        </p:spPr>
        <p:style>
          <a:lnRef idx="1">
            <a:schemeClr val="dk1"/>
          </a:lnRef>
          <a:fillRef idx="0">
            <a:schemeClr val="dk1"/>
          </a:fillRef>
          <a:effectRef idx="0">
            <a:schemeClr val="dk1"/>
          </a:effectRef>
          <a:fontRef idx="minor">
            <a:schemeClr val="tx1"/>
          </a:fontRef>
        </p:style>
      </p:cxnSp>
      <p:pic>
        <p:nvPicPr>
          <p:cNvPr id="7" name="NSD Logo" descr="A group of fruit with letters&#10;&#10;Description automatically generated">
            <a:extLst>
              <a:ext uri="{FF2B5EF4-FFF2-40B4-BE49-F238E27FC236}">
                <a16:creationId xmlns:a16="http://schemas.microsoft.com/office/drawing/2014/main" id="{A32E4638-26AD-7FDF-8159-5B420B87DDB0}"/>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918134" y="5327845"/>
            <a:ext cx="1511865" cy="826067"/>
          </a:xfrm>
          <a:prstGeom prst="rect">
            <a:avLst/>
          </a:prstGeom>
        </p:spPr>
      </p:pic>
      <p:sp>
        <p:nvSpPr>
          <p:cNvPr id="11" name="Text Placeholder 10">
            <a:extLst>
              <a:ext uri="{FF2B5EF4-FFF2-40B4-BE49-F238E27FC236}">
                <a16:creationId xmlns:a16="http://schemas.microsoft.com/office/drawing/2014/main" id="{2685600D-0A78-B092-0397-5D8D080CFC40}"/>
              </a:ext>
            </a:extLst>
          </p:cNvPr>
          <p:cNvSpPr>
            <a:spLocks noGrp="1" noRot="1" noMove="1" noResize="1" noEditPoints="1" noAdjustHandles="1" noChangeArrowheads="1" noChangeShapeType="1"/>
          </p:cNvSpPr>
          <p:nvPr>
            <p:ph type="body" sz="quarter" idx="11"/>
          </p:nvPr>
        </p:nvSpPr>
        <p:spPr>
          <a:xfrm>
            <a:off x="762000" y="5334000"/>
            <a:ext cx="6324600" cy="896112"/>
          </a:xfrm>
        </p:spPr>
        <p:txBody>
          <a:bodyPr>
            <a:normAutofit/>
          </a:bodyPr>
          <a:lstStyle>
            <a:lvl1pPr marL="0" indent="0">
              <a:spcBef>
                <a:spcPts val="0"/>
              </a:spcBef>
              <a:spcAft>
                <a:spcPts val="0"/>
              </a:spcAft>
              <a:buNone/>
              <a:defRPr sz="2400" baseline="0">
                <a:solidFill>
                  <a:srgbClr val="2D4641"/>
                </a:solidFill>
                <a:latin typeface="Arial" panose="020B0604020202020204" pitchFamily="34" charset="0"/>
              </a:defRPr>
            </a:lvl1pPr>
          </a:lstStyle>
          <a:p>
            <a:pPr lvl="0"/>
            <a:endParaRPr lang="en-US" dirty="0"/>
          </a:p>
        </p:txBody>
      </p:sp>
    </p:spTree>
    <p:extLst>
      <p:ext uri="{BB962C8B-B14F-4D97-AF65-F5344CB8AC3E}">
        <p14:creationId xmlns:p14="http://schemas.microsoft.com/office/powerpoint/2010/main" val="318262941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33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b="0" dirty="0">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8200" y="3758637"/>
            <a:ext cx="10509250" cy="701675"/>
          </a:xfrm>
        </p:spPr>
        <p:txBody>
          <a:bodyPr anchor="ctr">
            <a:normAutofit/>
          </a:bodyPr>
          <a:lstStyle>
            <a:lvl1pPr marL="0" indent="0" algn="ctr">
              <a:buNone/>
              <a:defRPr lang="en-US" sz="2400" spc="300" smtClean="0">
                <a:solidFill>
                  <a:schemeClr val="tx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3242486066"/>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with subtitle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10"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1850" y="3758637"/>
            <a:ext cx="10515600" cy="701675"/>
          </a:xfrm>
        </p:spPr>
        <p:txBody>
          <a:bodyPr anchor="ctr">
            <a:normAutofit/>
          </a:bodyPr>
          <a:lstStyle>
            <a:lvl1pPr marL="0" indent="0" algn="ctr">
              <a:buNone/>
              <a:defRPr lang="en-US" sz="2400" spc="300" smtClean="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53123979"/>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dirty="0">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647595375"/>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104479426"/>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tx1">
                    <a:lumMod val="50000"/>
                  </a:schemeClr>
                </a:solidFill>
                <a:latin typeface="Arial" panose="020B0604020202020204" pitchFamily="34" charset="0"/>
                <a:cs typeface="Arial" panose="020B0604020202020204" pitchFamily="34" charset="0"/>
              </a:defRPr>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8" name="Footer Placeholder 7">
            <a:extLst>
              <a:ext uri="{FF2B5EF4-FFF2-40B4-BE49-F238E27FC236}">
                <a16:creationId xmlns:a16="http://schemas.microsoft.com/office/drawing/2014/main" id="{01C21D8D-BFC0-AD45-4132-3E20901E3A20}"/>
              </a:ext>
            </a:extLst>
          </p:cNvPr>
          <p:cNvSpPr>
            <a:spLocks noGrp="1" noRot="1" noMove="1" noResize="1" noEditPoints="1" noAdjustHandles="1" noChangeArrowheads="1" noChangeShapeType="1"/>
          </p:cNvSpPr>
          <p:nvPr>
            <p:ph type="ftr" sz="quarter" idx="11"/>
          </p:nvPr>
        </p:nvSpPr>
        <p:spPr/>
        <p:txBody>
          <a:bodyPr/>
          <a:lstStyle/>
          <a:p>
            <a:endParaRPr lang="en-US" dirty="0"/>
          </a:p>
        </p:txBody>
      </p:sp>
    </p:spTree>
    <p:extLst>
      <p:ext uri="{BB962C8B-B14F-4D97-AF65-F5344CB8AC3E}">
        <p14:creationId xmlns:p14="http://schemas.microsoft.com/office/powerpoint/2010/main" val="419553461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41383846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Green BG - Title and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dirty="0"/>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85791087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 BG - Two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23DB587-F69A-03AF-A1E7-C639FF2B85A5}"/>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17239662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hasCustomPrompt="1"/>
          </p:nvPr>
        </p:nvSpPr>
        <p:spPr>
          <a:xfrm>
            <a:off x="839788" y="1828800"/>
            <a:ext cx="5157787" cy="676274"/>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2624927"/>
            <a:ext cx="5157787"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4EA297D-A887-93E4-921B-749CDF4E8FBC}"/>
              </a:ext>
            </a:extLst>
          </p:cNvPr>
          <p:cNvSpPr>
            <a:spLocks noGrp="1" noRot="1" noMove="1" noResize="1" noEditPoints="1" noAdjustHandles="1" noChangeArrowheads="1" noChangeShapeType="1"/>
          </p:cNvSpPr>
          <p:nvPr>
            <p:ph type="body" sz="quarter" idx="3" hasCustomPrompt="1"/>
          </p:nvPr>
        </p:nvSpPr>
        <p:spPr>
          <a:xfrm>
            <a:off x="6172200" y="1828799"/>
            <a:ext cx="5183188" cy="676275"/>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6" name="Content Placeholder 5">
            <a:extLst>
              <a:ext uri="{FF2B5EF4-FFF2-40B4-BE49-F238E27FC236}">
                <a16:creationId xmlns:a16="http://schemas.microsoft.com/office/drawing/2014/main" id="{07E812C8-2692-E9A0-D8C4-6160362E839E}"/>
              </a:ext>
            </a:extLst>
          </p:cNvPr>
          <p:cNvSpPr>
            <a:spLocks noGrp="1" noRot="1" noMove="1" noResize="1" noEditPoints="1" noAdjustHandles="1" noChangeArrowheads="1" noChangeShapeType="1"/>
          </p:cNvSpPr>
          <p:nvPr>
            <p:ph sz="quarter" idx="4"/>
          </p:nvPr>
        </p:nvSpPr>
        <p:spPr>
          <a:xfrm>
            <a:off x="6172200" y="2624927"/>
            <a:ext cx="5183188" cy="3242472"/>
          </a:xfrm>
        </p:spPr>
        <p:txBody>
          <a:bodyPr/>
          <a:lstStyle>
            <a:lvl1pPr>
              <a:defRPr sz="2800">
                <a:solidFill>
                  <a:schemeClr val="tx1">
                    <a:lumMod val="50000"/>
                  </a:schemeClr>
                </a:solidFill>
                <a:latin typeface="Arial" panose="020B0604020202020204" pitchFamily="34" charset="0"/>
                <a:cs typeface="Arial" panose="020B0604020202020204" pitchFamily="34" charset="0"/>
              </a:defRPr>
            </a:lvl1pPr>
            <a:lvl2pPr>
              <a:defRPr>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4AE1F2AE-AF6C-61C0-24C8-641BEED2D4D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9871642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dirty="0">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3654825012"/>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1828804"/>
            <a:ext cx="3198812" cy="4038596"/>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97262728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11" name="Content Placeholder 3">
            <a:extLst>
              <a:ext uri="{FF2B5EF4-FFF2-40B4-BE49-F238E27FC236}">
                <a16:creationId xmlns:a16="http://schemas.microsoft.com/office/drawing/2014/main" id="{B689A8E4-4CAA-ED31-C1FA-E43134F1342D}"/>
              </a:ext>
            </a:extLst>
          </p:cNvPr>
          <p:cNvSpPr>
            <a:spLocks noGrp="1" noRot="1" noMove="1" noResize="1" noEditPoints="1" noAdjustHandles="1" noChangeArrowheads="1" noChangeShapeType="1"/>
          </p:cNvSpPr>
          <p:nvPr>
            <p:ph sz="half" idx="18"/>
          </p:nvPr>
        </p:nvSpPr>
        <p:spPr>
          <a:xfrm>
            <a:off x="3506259" y="1841578"/>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4" name="Content Placeholder 3">
            <a:extLst>
              <a:ext uri="{FF2B5EF4-FFF2-40B4-BE49-F238E27FC236}">
                <a16:creationId xmlns:a16="http://schemas.microsoft.com/office/drawing/2014/main" id="{28CE0E48-2F28-207C-B20A-42C9252A2E8B}"/>
              </a:ext>
            </a:extLst>
          </p:cNvPr>
          <p:cNvSpPr>
            <a:spLocks noGrp="1" noRot="1" noMove="1" noResize="1" noEditPoints="1" noAdjustHandles="1" noChangeArrowheads="1" noChangeShapeType="1"/>
          </p:cNvSpPr>
          <p:nvPr>
            <p:ph sz="half" idx="20"/>
          </p:nvPr>
        </p:nvSpPr>
        <p:spPr>
          <a:xfrm>
            <a:off x="617273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6" name="Content Placeholder 3">
            <a:extLst>
              <a:ext uri="{FF2B5EF4-FFF2-40B4-BE49-F238E27FC236}">
                <a16:creationId xmlns:a16="http://schemas.microsoft.com/office/drawing/2014/main" id="{2089A23D-ACA4-0DBB-6556-B312E64183D1}"/>
              </a:ext>
            </a:extLst>
          </p:cNvPr>
          <p:cNvSpPr>
            <a:spLocks noGrp="1" noRot="1" noMove="1" noResize="1" noEditPoints="1" noAdjustHandles="1" noChangeArrowheads="1" noChangeShapeType="1"/>
          </p:cNvSpPr>
          <p:nvPr>
            <p:ph sz="half" idx="22"/>
          </p:nvPr>
        </p:nvSpPr>
        <p:spPr>
          <a:xfrm>
            <a:off x="8839200" y="1828801"/>
            <a:ext cx="2513012" cy="4343399"/>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79598559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6" name="Content Placeholder 3">
            <a:extLst>
              <a:ext uri="{FF2B5EF4-FFF2-40B4-BE49-F238E27FC236}">
                <a16:creationId xmlns:a16="http://schemas.microsoft.com/office/drawing/2014/main" id="{4FB66D9B-0D26-199F-4E0C-54C74AE3B131}"/>
              </a:ext>
            </a:extLst>
          </p:cNvPr>
          <p:cNvSpPr>
            <a:spLocks noGrp="1" noRot="1" noMove="1" noResize="1" noEditPoints="1" noAdjustHandles="1" noChangeArrowheads="1" noChangeShapeType="1"/>
          </p:cNvSpPr>
          <p:nvPr>
            <p:ph sz="half" idx="18"/>
          </p:nvPr>
        </p:nvSpPr>
        <p:spPr>
          <a:xfrm>
            <a:off x="4496594" y="18391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0" name="Content Placeholder 3">
            <a:extLst>
              <a:ext uri="{FF2B5EF4-FFF2-40B4-BE49-F238E27FC236}">
                <a16:creationId xmlns:a16="http://schemas.microsoft.com/office/drawing/2014/main" id="{E256C92E-E375-ECC3-6988-C33A526A0C71}"/>
              </a:ext>
            </a:extLst>
          </p:cNvPr>
          <p:cNvSpPr>
            <a:spLocks noGrp="1" noRot="1" noMove="1" noResize="1" noEditPoints="1" noAdjustHandles="1" noChangeArrowheads="1" noChangeShapeType="1"/>
          </p:cNvSpPr>
          <p:nvPr>
            <p:ph sz="half" idx="19"/>
          </p:nvPr>
        </p:nvSpPr>
        <p:spPr>
          <a:xfrm>
            <a:off x="8153400" y="183794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959978"/>
            <a:ext cx="3198812" cy="1844713"/>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957556"/>
            <a:ext cx="3198812" cy="1847135"/>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955134"/>
            <a:ext cx="3198812" cy="1849557"/>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69683028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itles + 3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p:nvPr>
        </p:nvSpPr>
        <p:spPr>
          <a:xfrm>
            <a:off x="839788"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18" name="Text Placeholder 2">
            <a:extLst>
              <a:ext uri="{FF2B5EF4-FFF2-40B4-BE49-F238E27FC236}">
                <a16:creationId xmlns:a16="http://schemas.microsoft.com/office/drawing/2014/main" id="{5FF81FCC-C147-27D9-236A-7515C22EFA13}"/>
              </a:ext>
            </a:extLst>
          </p:cNvPr>
          <p:cNvSpPr>
            <a:spLocks noGrp="1" noRot="1" noMove="1" noResize="1" noEditPoints="1" noAdjustHandles="1" noChangeArrowheads="1" noChangeShapeType="1"/>
          </p:cNvSpPr>
          <p:nvPr>
            <p:ph type="body" idx="13"/>
          </p:nvPr>
        </p:nvSpPr>
        <p:spPr>
          <a:xfrm>
            <a:off x="4496594"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20" name="Text Placeholder 2">
            <a:extLst>
              <a:ext uri="{FF2B5EF4-FFF2-40B4-BE49-F238E27FC236}">
                <a16:creationId xmlns:a16="http://schemas.microsoft.com/office/drawing/2014/main" id="{0A729D12-62A4-4543-5729-21CB0101C5FD}"/>
              </a:ext>
            </a:extLst>
          </p:cNvPr>
          <p:cNvSpPr>
            <a:spLocks noGrp="1" noRot="1" noMove="1" noResize="1" noEditPoints="1" noAdjustHandles="1" noChangeArrowheads="1" noChangeShapeType="1"/>
          </p:cNvSpPr>
          <p:nvPr>
            <p:ph type="body" idx="15"/>
          </p:nvPr>
        </p:nvSpPr>
        <p:spPr>
          <a:xfrm>
            <a:off x="8153400" y="1828800"/>
            <a:ext cx="3198812" cy="1768517"/>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657602"/>
            <a:ext cx="3198812" cy="2209797"/>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stStyle>
          <a:p>
            <a:pPr lvl="0"/>
            <a:endParaRPr lang="en-US" dirty="0"/>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20584862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941-8DBC-C0B9-ABCE-C2A2EB21A9F0}"/>
              </a:ext>
            </a:extLst>
          </p:cNvPr>
          <p:cNvSpPr>
            <a:spLocks noGrp="1" noRot="1" noMove="1" noResize="1" noEditPoints="1" noAdjustHandles="1" noChangeArrowheads="1" noChangeShapeType="1"/>
          </p:cNvSpPr>
          <p:nvPr>
            <p:ph type="title"/>
          </p:nvPr>
        </p:nvSpPr>
        <p:spPr>
          <a:xfrm>
            <a:off x="839788" y="685798"/>
            <a:ext cx="3932237" cy="990601"/>
          </a:xfrm>
        </p:spPr>
        <p:txBody>
          <a:bodyPr anchor="ct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0298CC55-C5B9-88F6-4CEE-DC275A16C1D3}"/>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52FAC39D-1382-D323-39EF-4B23C9A3330F}"/>
              </a:ext>
            </a:extLst>
          </p:cNvPr>
          <p:cNvSpPr>
            <a:spLocks noGrp="1" noRot="1" noMove="1" noResize="1" noEditPoints="1" noAdjustHandles="1" noChangeArrowheads="1" noChangeShapeType="1"/>
          </p:cNvSpPr>
          <p:nvPr>
            <p:ph type="body" sz="half" idx="2"/>
          </p:nvPr>
        </p:nvSpPr>
        <p:spPr>
          <a:xfrm>
            <a:off x="839788" y="1828800"/>
            <a:ext cx="3932237" cy="40401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C29273A0-DA21-CED3-4909-A9979F9881A7}"/>
              </a:ext>
            </a:extLst>
          </p:cNvPr>
          <p:cNvSpPr>
            <a:spLocks noGrp="1" noRot="1" noMove="1" noResize="1" noEditPoints="1" noAdjustHandles="1" noChangeArrowheads="1" noChangeShapeType="1"/>
          </p:cNvSpPr>
          <p:nvPr>
            <p:ph type="pic" idx="1"/>
          </p:nvPr>
        </p:nvSpPr>
        <p:spPr>
          <a:xfrm>
            <a:off x="5183188" y="685799"/>
            <a:ext cx="6172200" cy="5175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D96AC8F4-FC85-2183-F545-136846FD9129}"/>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12" name="NSD Icon" descr="A yellow circle with black background&#10;&#10;Description automatically generated">
            <a:extLst>
              <a:ext uri="{FF2B5EF4-FFF2-40B4-BE49-F238E27FC236}">
                <a16:creationId xmlns:a16="http://schemas.microsoft.com/office/drawing/2014/main" id="{545CBED0-A0CD-E496-D500-E12C77278B2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59804412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0B3-2B9C-0EEE-4620-D5AE1B54D6C7}"/>
              </a:ext>
            </a:extLst>
          </p:cNvPr>
          <p:cNvSpPr>
            <a:spLocks noGrp="1"/>
          </p:cNvSpPr>
          <p:nvPr>
            <p:ph type="title"/>
          </p:nvPr>
        </p:nvSpPr>
        <p:spPr>
          <a:xfrm>
            <a:off x="839788" y="685800"/>
            <a:ext cx="3932237" cy="990600"/>
          </a:xfrm>
        </p:spPr>
        <p:txBody>
          <a:bodyPr anchor="ct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C654CDD7-4E13-94E9-FC4E-4A78FC3C8E1C}"/>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870787D7-03AC-1565-BE9C-A5E61CC0EB8A}"/>
              </a:ext>
            </a:extLst>
          </p:cNvPr>
          <p:cNvSpPr>
            <a:spLocks noGrp="1"/>
          </p:cNvSpPr>
          <p:nvPr>
            <p:ph type="body" sz="half" idx="2"/>
          </p:nvPr>
        </p:nvSpPr>
        <p:spPr>
          <a:xfrm>
            <a:off x="839788" y="1828800"/>
            <a:ext cx="3932237" cy="4040188"/>
          </a:xfrm>
        </p:spPr>
        <p:txBody>
          <a:bodyPr/>
          <a:lstStyle>
            <a:lvl1pPr marL="0" indent="0">
              <a:buNone/>
              <a:defRPr sz="2400">
                <a:solidFill>
                  <a:schemeClr val="tx1">
                    <a:lumMod val="50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AEBEB139-6382-A25B-EB0C-CFBAD85A98E7}"/>
              </a:ext>
            </a:extLst>
          </p:cNvPr>
          <p:cNvSpPr>
            <a:spLocks noGrp="1"/>
          </p:cNvSpPr>
          <p:nvPr>
            <p:ph idx="1"/>
          </p:nvPr>
        </p:nvSpPr>
        <p:spPr>
          <a:xfrm>
            <a:off x="5183188" y="685799"/>
            <a:ext cx="6172200" cy="5175251"/>
          </a:xfrm>
        </p:spPr>
        <p:txBody>
          <a:bodyPr/>
          <a:lstStyle>
            <a:lvl1pPr>
              <a:defRPr sz="3200">
                <a:latin typeface="Arial" panose="020B0604020202020204" pitchFamily="34" charset="0"/>
                <a:cs typeface="Arial" panose="020B0604020202020204" pitchFamily="34" charset="0"/>
              </a:defRPr>
            </a:lvl1pPr>
            <a:lvl2pPr>
              <a:defRPr sz="28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ECECD7D8-842E-E9EB-B69D-94B07D4D48C7}"/>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D028867C-7B1C-E201-3D53-092CB5CA6A5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63488566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489F841B-00E9-EB05-4C39-655140B507CB}"/>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extLst>
              <p:ext uri="{D42A27DB-BD31-4B8C-83A1-F6EECF244321}">
                <p14:modId xmlns:p14="http://schemas.microsoft.com/office/powerpoint/2010/main" val="2666758958"/>
              </p:ext>
            </p:extLst>
          </p:nvPr>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a:p>
        </p:txBody>
      </p:sp>
      <p:pic>
        <p:nvPicPr>
          <p:cNvPr id="8" name="NSD Icon" descr="A yellow circle with black background&#10;&#10;Description automatically generated">
            <a:extLst>
              <a:ext uri="{FF2B5EF4-FFF2-40B4-BE49-F238E27FC236}">
                <a16:creationId xmlns:a16="http://schemas.microsoft.com/office/drawing/2014/main" id="{E0C2BDFA-5D76-6E2C-029A-1143C01B26FE}"/>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566540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Slide - Regula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F5178586-4B3F-FDCA-64FE-2A06F1ABB544}"/>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9243286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Slide - Shield Green">
    <p:bg>
      <p:bgPr>
        <a:solidFill>
          <a:schemeClr val="tx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FD5CF2C-FD9A-640E-6197-B14F60713558}"/>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pic>
        <p:nvPicPr>
          <p:cNvPr id="11" name="NSD Icon" descr="A yellow circle with black background&#10;&#10;Description automatically generated">
            <a:extLst>
              <a:ext uri="{FF2B5EF4-FFF2-40B4-BE49-F238E27FC236}">
                <a16:creationId xmlns:a16="http://schemas.microsoft.com/office/drawing/2014/main" id="{80500219-D853-3327-E00C-646BB20748B5}"/>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88498601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Presentation Close Oout Slide">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ECDA8AB4-BD40-83D5-D626-602777BD1353}"/>
              </a:ext>
            </a:extLst>
          </p:cNvPr>
          <p:cNvSpPr txBox="1">
            <a:spLocks noGrp="1" noRot="1" noMove="1" noResize="1" noEditPoints="1" noAdjustHandles="1" noChangeArrowheads="1" noChangeShapeType="1"/>
          </p:cNvSpPr>
          <p:nvPr userDrawn="1"/>
        </p:nvSpPr>
        <p:spPr>
          <a:xfrm>
            <a:off x="4824597" y="3898380"/>
            <a:ext cx="2542805" cy="186846"/>
          </a:xfrm>
          <a:prstGeom prst="rect">
            <a:avLst/>
          </a:prstGeom>
        </p:spPr>
        <p:txBody>
          <a:bodyPr lIns="0" tIns="0" rIns="0" bIns="0" rtlCol="0" anchor="t">
            <a:spAutoFit/>
          </a:bodyPr>
          <a:lstStyle/>
          <a:p>
            <a:pPr marL="0" lvl="0" indent="0" algn="ctr">
              <a:lnSpc>
                <a:spcPts val="1440"/>
              </a:lnSpc>
            </a:pPr>
            <a:r>
              <a:rPr lang="en-US" spc="150" dirty="0">
                <a:solidFill>
                  <a:srgbClr val="2D4641"/>
                </a:solidFill>
                <a:latin typeface="+mj-lt"/>
                <a:ea typeface="Verdana" panose="020B0604030504040204" pitchFamily="34" charset="0"/>
                <a:cs typeface="Playfair Display"/>
                <a:sym typeface="Playfair Display"/>
              </a:rPr>
              <a:t>a presentation by</a:t>
            </a:r>
          </a:p>
        </p:txBody>
      </p:sp>
      <p:sp>
        <p:nvSpPr>
          <p:cNvPr id="12" name="TextBox 11">
            <a:extLst>
              <a:ext uri="{FF2B5EF4-FFF2-40B4-BE49-F238E27FC236}">
                <a16:creationId xmlns:a16="http://schemas.microsoft.com/office/drawing/2014/main" id="{E467A48C-A672-4DBF-710B-38F66C54E404}"/>
              </a:ext>
            </a:extLst>
          </p:cNvPr>
          <p:cNvSpPr txBox="1">
            <a:spLocks noGrp="1" noRot="1" noMove="1" noResize="1" noEditPoints="1" noAdjustHandles="1" noChangeArrowheads="1" noChangeShapeType="1"/>
          </p:cNvSpPr>
          <p:nvPr userDrawn="1"/>
        </p:nvSpPr>
        <p:spPr>
          <a:xfrm>
            <a:off x="1943100" y="4253087"/>
            <a:ext cx="8305800" cy="374461"/>
          </a:xfrm>
          <a:prstGeom prst="rect">
            <a:avLst/>
          </a:prstGeom>
          <a:noFill/>
        </p:spPr>
        <p:txBody>
          <a:bodyPr wrap="square">
            <a:spAutoFit/>
          </a:bodyPr>
          <a:lstStyle/>
          <a:p>
            <a:pPr algn="ctr">
              <a:lnSpc>
                <a:spcPts val="2159"/>
              </a:lnSpc>
              <a:spcBef>
                <a:spcPct val="0"/>
              </a:spcBef>
            </a:pPr>
            <a:r>
              <a:rPr lang="en-US" sz="2400" b="1" spc="300" dirty="0">
                <a:solidFill>
                  <a:schemeClr val="tx1">
                    <a:lumMod val="50000"/>
                  </a:schemeClr>
                </a:solidFill>
                <a:latin typeface="Arial Bold"/>
                <a:ea typeface="Arial Bold"/>
                <a:cs typeface="Arial Bold"/>
                <a:sym typeface="Arial Bold"/>
              </a:rPr>
              <a:t>NUTRITION SERVICES DIVISION</a:t>
            </a:r>
          </a:p>
        </p:txBody>
      </p:sp>
      <p:sp>
        <p:nvSpPr>
          <p:cNvPr id="5" name="NSD - The Leaf Icon">
            <a:extLst>
              <a:ext uri="{FF2B5EF4-FFF2-40B4-BE49-F238E27FC236}">
                <a16:creationId xmlns:a16="http://schemas.microsoft.com/office/drawing/2014/main" id="{80290A6F-A629-3356-7CD8-DD049E83D3FD}"/>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6153935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cstate="screen">
              <a:extLst>
                <a:ext uri="{28A0092B-C50C-407E-A947-70E740481C1C}">
                  <a14:useLocalDpi xmlns:a14="http://schemas.microsoft.com/office/drawing/2010/main" val="0"/>
                </a:ext>
              </a:extLst>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747437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CDE Seal + NSD Logo">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noGrp="1" noRot="1" noMove="1" noResize="1" noEditPoints="1" noAdjustHandles="1" noChangeArrowheads="1" noChangeShapeType="1"/>
          </p:cNvSpPr>
          <p:nvPr userDrawn="1"/>
        </p:nvSpPr>
        <p:spPr>
          <a:xfrm>
            <a:off x="2971800" y="2542975"/>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0" name="TextBox 3">
            <a:extLst>
              <a:ext uri="{FF2B5EF4-FFF2-40B4-BE49-F238E27FC236}">
                <a16:creationId xmlns:a16="http://schemas.microsoft.com/office/drawing/2014/main" id="{FF3CAC13-6FA9-DA65-7583-B5407BB2D403}"/>
              </a:ext>
            </a:extLst>
          </p:cNvPr>
          <p:cNvSpPr txBox="1">
            <a:spLocks noGrp="1" noRot="1" noMove="1" noResize="1" noEditPoints="1" noAdjustHandles="1" noChangeArrowheads="1" noChangeShapeType="1"/>
          </p:cNvSpPr>
          <p:nvPr userDrawn="1"/>
        </p:nvSpPr>
        <p:spPr>
          <a:xfrm>
            <a:off x="1524000" y="5014021"/>
            <a:ext cx="9144000" cy="641201"/>
          </a:xfrm>
          <a:prstGeom prst="rect">
            <a:avLst/>
          </a:prstGeom>
        </p:spPr>
        <p:txBody>
          <a:bodyPr wrap="square" lIns="0" tIns="0" rIns="0" bIns="0" rtlCol="0" anchor="t">
            <a:spAutoFit/>
          </a:bodyPr>
          <a:lstStyle/>
          <a:p>
            <a:pPr algn="ctr">
              <a:lnSpc>
                <a:spcPts val="2500"/>
              </a:lnSpc>
              <a:spcBef>
                <a:spcPct val="0"/>
              </a:spcBef>
            </a:pPr>
            <a:r>
              <a:rPr lang="en-US" sz="2400" b="0" spc="300" dirty="0">
                <a:solidFill>
                  <a:schemeClr val="tx1">
                    <a:lumMod val="50000"/>
                  </a:schemeClr>
                </a:solidFill>
                <a:latin typeface="Arial Bold"/>
                <a:ea typeface="Arial Bold"/>
                <a:cs typeface="Arial Bold"/>
                <a:sym typeface="Arial Bold"/>
              </a:rPr>
              <a:t>THIS INSTITUTION IS AN </a:t>
            </a:r>
          </a:p>
          <a:p>
            <a:pPr algn="ctr">
              <a:lnSpc>
                <a:spcPts val="2500"/>
              </a:lnSpc>
              <a:spcBef>
                <a:spcPct val="0"/>
              </a:spcBef>
            </a:pPr>
            <a:r>
              <a:rPr lang="en-US" sz="2400" b="0" spc="300" dirty="0">
                <a:solidFill>
                  <a:schemeClr val="tx1">
                    <a:lumMod val="50000"/>
                  </a:schemeClr>
                </a:solidFill>
                <a:latin typeface="Arial Bold"/>
                <a:ea typeface="Arial Bold"/>
                <a:cs typeface="Arial Bold"/>
                <a:sym typeface="Arial Bold"/>
              </a:rPr>
              <a:t>EQUAL OPPORTUNITY PROVIDER.</a:t>
            </a:r>
          </a:p>
        </p:txBody>
      </p:sp>
    </p:spTree>
    <p:extLst>
      <p:ext uri="{BB962C8B-B14F-4D97-AF65-F5344CB8AC3E}">
        <p14:creationId xmlns:p14="http://schemas.microsoft.com/office/powerpoint/2010/main" val="4909100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tx1">
                    <a:lumMod val="50000"/>
                  </a:schemeClr>
                </a:solidFill>
                <a:latin typeface="Arial" panose="020B0604020202020204" pitchFamily="34" charset="0"/>
                <a:cs typeface="Arial" panose="020B0604020202020204" pitchFamily="34" charset="0"/>
              </a:defRPr>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8" name="Footer Placeholder 7">
            <a:extLst>
              <a:ext uri="{FF2B5EF4-FFF2-40B4-BE49-F238E27FC236}">
                <a16:creationId xmlns:a16="http://schemas.microsoft.com/office/drawing/2014/main" id="{01C21D8D-BFC0-AD45-4132-3E20901E3A20}"/>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280849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tx1">
                    <a:lumMod val="50000"/>
                  </a:schemeClr>
                </a:solidFill>
                <a:latin typeface="Arial" panose="020B0604020202020204" pitchFamily="34" charset="0"/>
                <a:cs typeface="Arial" panose="020B0604020202020204" pitchFamily="34" charset="0"/>
              </a:defRPr>
            </a:lvl1pPr>
            <a:lvl2pPr>
              <a:defRPr sz="2400">
                <a:solidFill>
                  <a:schemeClr val="tx1">
                    <a:lumMod val="50000"/>
                  </a:schemeClr>
                </a:solidFill>
                <a:latin typeface="Arial" panose="020B0604020202020204" pitchFamily="34" charset="0"/>
                <a:cs typeface="Arial" panose="020B0604020202020204" pitchFamily="34" charset="0"/>
              </a:defRPr>
            </a:lvl2pPr>
            <a:lvl3pPr>
              <a:defRPr sz="2400">
                <a:solidFill>
                  <a:schemeClr val="tx1">
                    <a:lumMod val="50000"/>
                  </a:schemeClr>
                </a:solidFill>
                <a:latin typeface="Arial" panose="020B0604020202020204" pitchFamily="34" charset="0"/>
                <a:cs typeface="Arial" panose="020B0604020202020204" pitchFamily="34" charset="0"/>
              </a:defRPr>
            </a:lvl3pPr>
            <a:lvl4pPr>
              <a:defRPr sz="2400">
                <a:solidFill>
                  <a:schemeClr val="tx1">
                    <a:lumMod val="50000"/>
                  </a:schemeClr>
                </a:solidFill>
                <a:latin typeface="Arial" panose="020B0604020202020204" pitchFamily="34" charset="0"/>
                <a:cs typeface="Arial" panose="020B0604020202020204" pitchFamily="34" charset="0"/>
              </a:defRPr>
            </a:lvl4pPr>
            <a:lvl5pPr>
              <a:defRPr sz="2400">
                <a:solidFill>
                  <a:schemeClr val="tx1">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3195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een BG - Title and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8443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G - Two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a:solidFill>
              <a:srgbClr val="FFFFFF"/>
            </a:solidFill>
          </a:ln>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400">
                <a:solidFill>
                  <a:schemeClr val="bg1"/>
                </a:solidFill>
                <a:latin typeface="Arial" panose="020B0604020202020204" pitchFamily="34" charset="0"/>
                <a:cs typeface="Arial" panose="020B0604020202020204" pitchFamily="34" charset="0"/>
              </a:defRPr>
            </a:lvl4pPr>
            <a:lvl5pPr>
              <a:defRPr sz="2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6269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5216-D0DF-AEFF-B0AB-B2A99489364A}"/>
              </a:ext>
            </a:extLst>
          </p:cNvPr>
          <p:cNvSpPr>
            <a:spLocks noGrp="1"/>
          </p:cNvSpPr>
          <p:nvPr>
            <p:ph type="title"/>
          </p:nvPr>
        </p:nvSpPr>
        <p:spPr>
          <a:xfrm>
            <a:off x="838200" y="685800"/>
            <a:ext cx="10515600" cy="990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BEAB82-89A5-BDF4-6434-E8D42D2ECD76}"/>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520B664-7D3A-AF00-CF90-749171B6975D}"/>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j-lt"/>
              </a:defRPr>
            </a:lvl1pPr>
          </a:lstStyle>
          <a:p>
            <a:endParaRPr lang="en-US"/>
          </a:p>
        </p:txBody>
      </p:sp>
    </p:spTree>
    <p:extLst>
      <p:ext uri="{BB962C8B-B14F-4D97-AF65-F5344CB8AC3E}">
        <p14:creationId xmlns:p14="http://schemas.microsoft.com/office/powerpoint/2010/main" val="364394787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81" r:id="rId4"/>
    <p:sldLayoutId id="2147483682" r:id="rId5"/>
    <p:sldLayoutId id="2147483650" r:id="rId6"/>
    <p:sldLayoutId id="2147483652" r:id="rId7"/>
    <p:sldLayoutId id="2147483683" r:id="rId8"/>
    <p:sldLayoutId id="2147483684" r:id="rId9"/>
    <p:sldLayoutId id="2147483653" r:id="rId10"/>
    <p:sldLayoutId id="2147483680" r:id="rId11"/>
    <p:sldLayoutId id="2147483679" r:id="rId12"/>
    <p:sldLayoutId id="2147483664" r:id="rId13"/>
    <p:sldLayoutId id="2147483663" r:id="rId14"/>
    <p:sldLayoutId id="2147483657" r:id="rId15"/>
    <p:sldLayoutId id="2147483656" r:id="rId16"/>
    <p:sldLayoutId id="2147483665" r:id="rId17"/>
    <p:sldLayoutId id="2147483655" r:id="rId18"/>
    <p:sldLayoutId id="2147483673" r:id="rId19"/>
    <p:sldLayoutId id="2147483658" r:id="rId20"/>
    <p:sldLayoutId id="2147483660" r:id="rId21"/>
    <p:sldLayoutId id="2147483707" r:id="rId22"/>
  </p:sldLayoutIdLst>
  <p:txStyles>
    <p:titleStyle>
      <a:lvl1pPr algn="l" defTabSz="914400" rtl="0" eaLnBrk="1" latinLnBrk="0" hangingPunct="1">
        <a:lnSpc>
          <a:spcPct val="90000"/>
        </a:lnSpc>
        <a:spcBef>
          <a:spcPct val="0"/>
        </a:spcBef>
        <a:buNone/>
        <a:defRPr lang="en-US" sz="4400" kern="1200" dirty="0">
          <a:solidFill>
            <a:srgbClr val="2D464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800"/>
        </a:spcAft>
        <a:buFont typeface="Arial" panose="020B0604020202020204" pitchFamily="34" charset="0"/>
        <a:buChar char="•"/>
        <a:defRPr sz="3200" kern="1200">
          <a:solidFill>
            <a:schemeClr val="tx1">
              <a:lumMod val="50000"/>
            </a:schemeClr>
          </a:solidFill>
          <a:latin typeface="+mj-lt"/>
          <a:ea typeface="+mn-ea"/>
          <a:cs typeface="+mn-cs"/>
        </a:defRPr>
      </a:lvl1pPr>
      <a:lvl2pPr marL="685800" indent="-228600" algn="l" defTabSz="914400" rtl="0" eaLnBrk="1" latinLnBrk="0" hangingPunct="1">
        <a:lnSpc>
          <a:spcPct val="100000"/>
        </a:lnSpc>
        <a:spcBef>
          <a:spcPts val="800"/>
        </a:spcBef>
        <a:spcAft>
          <a:spcPts val="800"/>
        </a:spcAft>
        <a:buFont typeface="Courier New" panose="02070309020205020404" pitchFamily="49" charset="0"/>
        <a:buChar char="o"/>
        <a:defRPr sz="2800" kern="1200">
          <a:solidFill>
            <a:schemeClr val="tx1">
              <a:lumMod val="50000"/>
            </a:schemeClr>
          </a:solidFill>
          <a:latin typeface="+mj-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3" orient="horz" pos="1152" userDrawn="1">
          <p15:clr>
            <a:srgbClr val="F26B43"/>
          </p15:clr>
        </p15:guide>
        <p15:guide id="4" orient="horz" pos="432" userDrawn="1">
          <p15:clr>
            <a:srgbClr val="F26B43"/>
          </p15:clr>
        </p15:guide>
        <p15:guide id="5" pos="528" userDrawn="1">
          <p15:clr>
            <a:srgbClr val="F26B43"/>
          </p15:clr>
        </p15:guide>
        <p15:guide id="6" pos="7152" userDrawn="1">
          <p15:clr>
            <a:srgbClr val="F26B43"/>
          </p15:clr>
        </p15:guide>
        <p15:guide id="7" orient="horz" pos="10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FFFFFF"/>
          </a:fgClr>
          <a:bgClr>
            <a:srgbClr val="2D464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4330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4" r:id="rId3"/>
    <p:sldLayoutId id="2147483678"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5216-D0DF-AEFF-B0AB-B2A99489364A}"/>
              </a:ext>
            </a:extLst>
          </p:cNvPr>
          <p:cNvSpPr>
            <a:spLocks noGrp="1"/>
          </p:cNvSpPr>
          <p:nvPr>
            <p:ph type="title"/>
          </p:nvPr>
        </p:nvSpPr>
        <p:spPr>
          <a:xfrm>
            <a:off x="838200" y="685800"/>
            <a:ext cx="10515600" cy="990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BEAB82-89A5-BDF4-6434-E8D42D2ECD76}"/>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520B664-7D3A-AF00-CF90-749171B6975D}"/>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j-lt"/>
              </a:defRPr>
            </a:lvl1pPr>
          </a:lstStyle>
          <a:p>
            <a:endParaRPr lang="en-US" dirty="0"/>
          </a:p>
        </p:txBody>
      </p:sp>
    </p:spTree>
    <p:extLst>
      <p:ext uri="{BB962C8B-B14F-4D97-AF65-F5344CB8AC3E}">
        <p14:creationId xmlns:p14="http://schemas.microsoft.com/office/powerpoint/2010/main" val="8811109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txStyles>
    <p:titleStyle>
      <a:lvl1pPr algn="l" defTabSz="914400" rtl="0" eaLnBrk="1" latinLnBrk="0" hangingPunct="1">
        <a:lnSpc>
          <a:spcPct val="90000"/>
        </a:lnSpc>
        <a:spcBef>
          <a:spcPct val="0"/>
        </a:spcBef>
        <a:buNone/>
        <a:defRPr lang="en-US" sz="4400" kern="1200" dirty="0">
          <a:solidFill>
            <a:srgbClr val="2D464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800"/>
        </a:spcAft>
        <a:buFont typeface="Arial" panose="020B0604020202020204" pitchFamily="34" charset="0"/>
        <a:buChar char="•"/>
        <a:defRPr sz="3200" kern="1200">
          <a:solidFill>
            <a:schemeClr val="tx1">
              <a:lumMod val="50000"/>
            </a:schemeClr>
          </a:solidFill>
          <a:latin typeface="+mj-lt"/>
          <a:ea typeface="+mn-ea"/>
          <a:cs typeface="+mn-cs"/>
        </a:defRPr>
      </a:lvl1pPr>
      <a:lvl2pPr marL="685800" indent="-228600" algn="l" defTabSz="914400" rtl="0" eaLnBrk="1" latinLnBrk="0" hangingPunct="1">
        <a:lnSpc>
          <a:spcPct val="100000"/>
        </a:lnSpc>
        <a:spcBef>
          <a:spcPts val="800"/>
        </a:spcBef>
        <a:spcAft>
          <a:spcPts val="800"/>
        </a:spcAft>
        <a:buFont typeface="Courier New" panose="02070309020205020404" pitchFamily="49" charset="0"/>
        <a:buChar char="o"/>
        <a:defRPr sz="2800" kern="1200">
          <a:solidFill>
            <a:schemeClr val="tx1">
              <a:lumMod val="50000"/>
            </a:schemeClr>
          </a:solidFill>
          <a:latin typeface="+mj-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3" orient="horz" pos="1152">
          <p15:clr>
            <a:srgbClr val="F26B43"/>
          </p15:clr>
        </p15:guide>
        <p15:guide id="4" orient="horz" pos="432">
          <p15:clr>
            <a:srgbClr val="F26B43"/>
          </p15:clr>
        </p15:guide>
        <p15:guide id="5" pos="528">
          <p15:clr>
            <a:srgbClr val="F26B43"/>
          </p15:clr>
        </p15:guide>
        <p15:guide id="6" pos="7152">
          <p15:clr>
            <a:srgbClr val="F26B43"/>
          </p15:clr>
        </p15:guide>
        <p15:guide id="7" orient="horz" pos="10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02gOjyC_EU"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SFSContracts@cde.ca.gov"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Surveys@cde.ca.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mailto:KITFunds@cde.ca.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ca.gov/ls/nu/sn/cep.asp"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mailto:SNPInfo@cde.ca.gov" TargetMode="External"/><Relationship Id="rId4" Type="http://schemas.openxmlformats.org/officeDocument/2006/relationships/hyperlink" Target="https://www.cde.ca.gov/ls/nu/sn/provisions.as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mailto:saladbargrant@chefannfoundation.org" TargetMode="External"/><Relationship Id="rId4" Type="http://schemas.openxmlformats.org/officeDocument/2006/relationships/hyperlink" Target="https://www.thelunchbox.org/apply-for-a-grant/salad-bars-to-school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ucanr.co1.qualtrics.com/jfe/form/SV_6tacwBLGBNoGZ1k"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mailto:SchoolMealsStudy@ucanr.edu"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NSDTownHalls@cde.c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hyperlink" Target="https://www.californiafoodforcaliforniakids.org/california-flavors-sabores-de-california"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mailto:NSDLearning@cde.ca.gov"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tagram.com/reel/DVhvoynE7nB/"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CNSurveys@usda.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ca.gov/ls/nu/sn/mb.asp"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747-1076-722E-577D-2CF7AD40B5A7}"/>
              </a:ext>
            </a:extLst>
          </p:cNvPr>
          <p:cNvSpPr>
            <a:spLocks noGrp="1" noRot="1" noMove="1" noResize="1" noEditPoints="1" noAdjustHandles="1" noChangeArrowheads="1" noChangeShapeType="1"/>
          </p:cNvSpPr>
          <p:nvPr>
            <p:ph type="ctrTitle"/>
          </p:nvPr>
        </p:nvSpPr>
        <p:spPr/>
        <p:txBody>
          <a:bodyPr/>
          <a:lstStyle/>
          <a:p>
            <a:r>
              <a:rPr lang="en-US" dirty="0"/>
              <a:t>Tuesday at 2 School Nutrition Town Hall</a:t>
            </a:r>
          </a:p>
        </p:txBody>
      </p:sp>
      <p:sp>
        <p:nvSpPr>
          <p:cNvPr id="3" name="Subtitle 2">
            <a:extLst>
              <a:ext uri="{FF2B5EF4-FFF2-40B4-BE49-F238E27FC236}">
                <a16:creationId xmlns:a16="http://schemas.microsoft.com/office/drawing/2014/main" id="{2EF0062E-C379-BAD9-1ABC-AA0B93FECA00}"/>
              </a:ext>
            </a:extLst>
          </p:cNvPr>
          <p:cNvSpPr>
            <a:spLocks noGrp="1" noRot="1" noMove="1" noResize="1" noEditPoints="1" noAdjustHandles="1" noChangeArrowheads="1" noChangeShapeType="1"/>
          </p:cNvSpPr>
          <p:nvPr>
            <p:ph type="subTitle" idx="1"/>
          </p:nvPr>
        </p:nvSpPr>
        <p:spPr/>
        <p:txBody>
          <a:bodyPr/>
          <a:lstStyle/>
          <a:p>
            <a:r>
              <a:rPr lang="en-US" dirty="0"/>
              <a:t>March 24, 2026</a:t>
            </a:r>
          </a:p>
        </p:txBody>
      </p:sp>
      <p:sp>
        <p:nvSpPr>
          <p:cNvPr id="4" name="Text Placeholder 3">
            <a:extLst>
              <a:ext uri="{FF2B5EF4-FFF2-40B4-BE49-F238E27FC236}">
                <a16:creationId xmlns:a16="http://schemas.microsoft.com/office/drawing/2014/main" id="{1A6E8B3C-2177-09A5-DB59-A58F4D72F653}"/>
              </a:ext>
            </a:extLst>
          </p:cNvPr>
          <p:cNvSpPr>
            <a:spLocks noGrp="1" noRot="1" noMove="1" noResize="1" noEditPoints="1" noAdjustHandles="1" noChangeArrowheads="1" noChangeShapeType="1"/>
          </p:cNvSpPr>
          <p:nvPr>
            <p:ph type="body" sz="quarter" idx="11"/>
          </p:nvPr>
        </p:nvSpPr>
        <p:spPr/>
        <p:txBody>
          <a:bodyPr>
            <a:normAutofit fontScale="85000" lnSpcReduction="10000"/>
          </a:bodyPr>
          <a:lstStyle/>
          <a:p>
            <a:pPr marL="0" indent="0">
              <a:lnSpc>
                <a:spcPct val="110000"/>
              </a:lnSpc>
              <a:buNone/>
            </a:pPr>
            <a:r>
              <a:rPr lang="en-US" sz="2800" dirty="0">
                <a:solidFill>
                  <a:srgbClr val="2D4641"/>
                </a:solidFill>
                <a:latin typeface="Arial" panose="020B0604020202020204" pitchFamily="34" charset="0"/>
              </a:rPr>
              <a:t>Nutrition Services Division (NSD)</a:t>
            </a:r>
          </a:p>
          <a:p>
            <a:pPr marL="0" indent="0">
              <a:lnSpc>
                <a:spcPct val="110000"/>
              </a:lnSpc>
              <a:buNone/>
            </a:pPr>
            <a:r>
              <a:rPr lang="en-US" sz="2800" dirty="0">
                <a:solidFill>
                  <a:srgbClr val="2D4641"/>
                </a:solidFill>
                <a:latin typeface="Arial" panose="020B0604020202020204" pitchFamily="34" charset="0"/>
              </a:rPr>
              <a:t>California Department of Education (CDE)</a:t>
            </a:r>
          </a:p>
        </p:txBody>
      </p:sp>
    </p:spTree>
    <p:extLst>
      <p:ext uri="{BB962C8B-B14F-4D97-AF65-F5344CB8AC3E}">
        <p14:creationId xmlns:p14="http://schemas.microsoft.com/office/powerpoint/2010/main" val="192576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46C1-5B1E-C4E7-336A-5119275CEF4F}"/>
              </a:ext>
            </a:extLst>
          </p:cNvPr>
          <p:cNvSpPr>
            <a:spLocks noGrp="1"/>
          </p:cNvSpPr>
          <p:nvPr>
            <p:ph type="title"/>
          </p:nvPr>
        </p:nvSpPr>
        <p:spPr/>
        <p:txBody>
          <a:bodyPr>
            <a:normAutofit fontScale="90000"/>
          </a:bodyPr>
          <a:lstStyle/>
          <a:p>
            <a:r>
              <a:rPr lang="en-US" dirty="0"/>
              <a:t>Reimbursement for Off-Site Meal Consumption</a:t>
            </a:r>
          </a:p>
        </p:txBody>
      </p:sp>
      <p:sp>
        <p:nvSpPr>
          <p:cNvPr id="3" name="Content Placeholder 2">
            <a:extLst>
              <a:ext uri="{FF2B5EF4-FFF2-40B4-BE49-F238E27FC236}">
                <a16:creationId xmlns:a16="http://schemas.microsoft.com/office/drawing/2014/main" id="{FF3AF8DE-39D4-289A-39E7-25B589696A22}"/>
              </a:ext>
            </a:extLst>
          </p:cNvPr>
          <p:cNvSpPr>
            <a:spLocks noGrp="1"/>
          </p:cNvSpPr>
          <p:nvPr>
            <p:ph idx="1"/>
          </p:nvPr>
        </p:nvSpPr>
        <p:spPr/>
        <p:txBody>
          <a:bodyPr vert="horz" lIns="91440" tIns="45720" rIns="91440" bIns="45720" rtlCol="0" anchor="t">
            <a:normAutofit/>
          </a:bodyPr>
          <a:lstStyle/>
          <a:p>
            <a:r>
              <a:rPr lang="en-US" dirty="0">
                <a:latin typeface="Arial"/>
                <a:cs typeface="Arial"/>
              </a:rPr>
              <a:t>CDE MB SNP-06-2026 Reimbursement for Off-Site Meal Consumption released. </a:t>
            </a:r>
          </a:p>
          <a:p>
            <a:r>
              <a:rPr lang="en-US" dirty="0">
                <a:latin typeface="Arial"/>
                <a:cs typeface="Arial"/>
              </a:rPr>
              <a:t>USDA reissued guidance on when NSLP and SBP meals can be served and consumed off site and claimed for reimbursement. </a:t>
            </a:r>
          </a:p>
          <a:p>
            <a:r>
              <a:rPr lang="en-US" dirty="0">
                <a:latin typeface="Arial"/>
                <a:cs typeface="Arial"/>
              </a:rPr>
              <a:t>No action is required and guidance did not change.</a:t>
            </a:r>
          </a:p>
        </p:txBody>
      </p:sp>
    </p:spTree>
    <p:extLst>
      <p:ext uri="{BB962C8B-B14F-4D97-AF65-F5344CB8AC3E}">
        <p14:creationId xmlns:p14="http://schemas.microsoft.com/office/powerpoint/2010/main" val="294765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0F7201-11CB-114A-365C-5E91DA2134B1}"/>
              </a:ext>
            </a:extLst>
          </p:cNvPr>
          <p:cNvSpPr>
            <a:spLocks noGrp="1"/>
          </p:cNvSpPr>
          <p:nvPr>
            <p:ph type="title"/>
          </p:nvPr>
        </p:nvSpPr>
        <p:spPr/>
        <p:txBody>
          <a:bodyPr/>
          <a:lstStyle/>
          <a:p>
            <a:r>
              <a:rPr lang="en-US" dirty="0"/>
              <a:t>SUN Bucks Updates</a:t>
            </a:r>
          </a:p>
        </p:txBody>
      </p:sp>
      <p:sp>
        <p:nvSpPr>
          <p:cNvPr id="4" name="Content Placeholder 3">
            <a:extLst>
              <a:ext uri="{FF2B5EF4-FFF2-40B4-BE49-F238E27FC236}">
                <a16:creationId xmlns:a16="http://schemas.microsoft.com/office/drawing/2014/main" id="{A8CEA77A-0E96-76D0-8B7C-472CB96C9CED}"/>
              </a:ext>
            </a:extLst>
          </p:cNvPr>
          <p:cNvSpPr>
            <a:spLocks noGrp="1"/>
          </p:cNvSpPr>
          <p:nvPr>
            <p:ph idx="1"/>
          </p:nvPr>
        </p:nvSpPr>
        <p:spPr>
          <a:xfrm>
            <a:off x="838200" y="1831347"/>
            <a:ext cx="11048292" cy="4452820"/>
          </a:xfrm>
        </p:spPr>
        <p:txBody>
          <a:bodyPr vert="horz" lIns="91440" tIns="45720" rIns="91440" bIns="45720" rtlCol="0" anchor="t">
            <a:normAutofit lnSpcReduction="10000"/>
          </a:bodyPr>
          <a:lstStyle/>
          <a:p>
            <a:pPr marL="0" indent="0">
              <a:buNone/>
            </a:pPr>
            <a:r>
              <a:rPr lang="en-US" sz="2800" dirty="0">
                <a:latin typeface="Arial"/>
                <a:cs typeface="Arial"/>
              </a:rPr>
              <a:t>2026 SUN Bucks Implementation webinar recording online at </a:t>
            </a:r>
            <a:r>
              <a:rPr lang="en-US" sz="2800" dirty="0">
                <a:solidFill>
                  <a:srgbClr val="0563C1"/>
                </a:solidFill>
                <a:latin typeface="Arial"/>
                <a:cs typeface="Arial"/>
                <a:hlinkClick r:id="rId3" tooltip="You Tube 2026 SUN Bucks Implementation webinar ">
                  <a:extLst>
                    <a:ext uri="{A12FA001-AC4F-418D-AE19-62706E023703}">
                      <ahyp:hlinkClr xmlns:ahyp="http://schemas.microsoft.com/office/drawing/2018/hyperlinkcolor" val="tx"/>
                    </a:ext>
                  </a:extLst>
                </a:hlinkClick>
              </a:rPr>
              <a:t>https://www.youtube.com/watch?v=302gOjyC_EU</a:t>
            </a:r>
            <a:r>
              <a:rPr lang="en-US" sz="2800" dirty="0">
                <a:latin typeface="Arial"/>
                <a:cs typeface="Arial"/>
              </a:rPr>
              <a:t>. </a:t>
            </a:r>
            <a:endParaRPr lang="en-US" sz="2800" dirty="0">
              <a:solidFill>
                <a:srgbClr val="162320"/>
              </a:solidFill>
              <a:latin typeface="Arial"/>
              <a:cs typeface="Arial"/>
            </a:endParaRPr>
          </a:p>
          <a:p>
            <a:pPr>
              <a:buFont typeface="Arial" panose="02070309020205020404" pitchFamily="49" charset="0"/>
              <a:buChar char="•"/>
            </a:pPr>
            <a:r>
              <a:rPr lang="en-US" sz="2800" dirty="0">
                <a:solidFill>
                  <a:srgbClr val="162320"/>
                </a:solidFill>
                <a:latin typeface="Arial"/>
                <a:cs typeface="Arial"/>
              </a:rPr>
              <a:t>This webinar focuses on various aspects of the 2026 program including eligibility, implementation, and data sharing.</a:t>
            </a:r>
          </a:p>
          <a:p>
            <a:pPr>
              <a:buFont typeface="Arial" panose="02070309020205020404" pitchFamily="49" charset="0"/>
              <a:buChar char="•"/>
            </a:pPr>
            <a:r>
              <a:rPr lang="en-US" sz="2800" dirty="0">
                <a:solidFill>
                  <a:srgbClr val="162320"/>
                </a:solidFill>
                <a:latin typeface="Arial"/>
                <a:cs typeface="Arial"/>
              </a:rPr>
              <a:t>Any local educational agency (LEA) staff that are involved with the administration and support of SUN Bucks will benefit from viewing this webinar. </a:t>
            </a:r>
          </a:p>
          <a:p>
            <a:pPr>
              <a:buFont typeface="Arial" panose="02070309020205020404" pitchFamily="49" charset="0"/>
              <a:buChar char="•"/>
            </a:pPr>
            <a:r>
              <a:rPr lang="en-US" sz="2800" b="1" dirty="0">
                <a:solidFill>
                  <a:srgbClr val="000000"/>
                </a:solidFill>
                <a:cs typeface="Arial"/>
              </a:rPr>
              <a:t>California's 2026 SUN Bucks Plan of Operations and Management is pending USDA review and approval.</a:t>
            </a:r>
          </a:p>
          <a:p>
            <a:pPr marL="0" indent="0">
              <a:buNone/>
            </a:pPr>
            <a:endParaRPr lang="en-US" sz="2800" dirty="0">
              <a:solidFill>
                <a:srgbClr val="162320"/>
              </a:solidFill>
              <a:latin typeface="Arial"/>
              <a:cs typeface="Arial"/>
            </a:endParaRPr>
          </a:p>
          <a:p>
            <a:pPr lvl="1"/>
            <a:endParaRPr lang="en-US" dirty="0">
              <a:solidFill>
                <a:srgbClr val="162320"/>
              </a:solidFill>
              <a:cs typeface="Arial"/>
            </a:endParaRPr>
          </a:p>
        </p:txBody>
      </p:sp>
    </p:spTree>
    <p:extLst>
      <p:ext uri="{BB962C8B-B14F-4D97-AF65-F5344CB8AC3E}">
        <p14:creationId xmlns:p14="http://schemas.microsoft.com/office/powerpoint/2010/main" val="369672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1DB5-39DD-DF03-EB6C-8BF118D4262D}"/>
              </a:ext>
            </a:extLst>
          </p:cNvPr>
          <p:cNvSpPr>
            <a:spLocks noGrp="1"/>
          </p:cNvSpPr>
          <p:nvPr>
            <p:ph type="title"/>
          </p:nvPr>
        </p:nvSpPr>
        <p:spPr/>
        <p:txBody>
          <a:bodyPr>
            <a:normAutofit fontScale="90000"/>
          </a:bodyPr>
          <a:lstStyle/>
          <a:p>
            <a:r>
              <a:rPr lang="en-US" dirty="0">
                <a:latin typeface="Arial"/>
                <a:cs typeface="Arial"/>
              </a:rPr>
              <a:t>NEW – Food Service Management Company Request for Proposal &amp; Contract Template </a:t>
            </a:r>
            <a:endParaRPr lang="en-US" dirty="0"/>
          </a:p>
        </p:txBody>
      </p:sp>
      <p:sp>
        <p:nvSpPr>
          <p:cNvPr id="3" name="Content Placeholder 2">
            <a:extLst>
              <a:ext uri="{FF2B5EF4-FFF2-40B4-BE49-F238E27FC236}">
                <a16:creationId xmlns:a16="http://schemas.microsoft.com/office/drawing/2014/main" id="{19347B7C-047E-E320-32D7-D84357DA6DA9}"/>
              </a:ext>
            </a:extLst>
          </p:cNvPr>
          <p:cNvSpPr>
            <a:spLocks noGrp="1"/>
          </p:cNvSpPr>
          <p:nvPr>
            <p:ph idx="1"/>
          </p:nvPr>
        </p:nvSpPr>
        <p:spPr>
          <a:xfrm>
            <a:off x="838200" y="1753739"/>
            <a:ext cx="10515600" cy="4452363"/>
          </a:xfrm>
        </p:spPr>
        <p:txBody>
          <a:bodyPr vert="horz" lIns="91440" tIns="45720" rIns="91440" bIns="45720" rtlCol="0" anchor="t">
            <a:noAutofit/>
          </a:bodyPr>
          <a:lstStyle/>
          <a:p>
            <a:pPr marL="0" indent="0">
              <a:buNone/>
            </a:pPr>
            <a:r>
              <a:rPr lang="en-US" sz="2400" dirty="0">
                <a:latin typeface="Arial"/>
                <a:cs typeface="Arial"/>
              </a:rPr>
              <a:t>Food Service Management Company (FSMC) Request for Proposals and Model Fixed-price Contract template:</a:t>
            </a:r>
          </a:p>
          <a:p>
            <a:r>
              <a:rPr lang="en-US" sz="2400" dirty="0">
                <a:latin typeface="Arial"/>
                <a:cs typeface="Arial"/>
              </a:rPr>
              <a:t>Available in the Child Nutrition Information and Payment System (CNIPS), download forms, Form ID PRU-07</a:t>
            </a:r>
          </a:p>
          <a:p>
            <a:r>
              <a:rPr lang="en-US" sz="2400" dirty="0">
                <a:latin typeface="Arial"/>
                <a:cs typeface="Arial"/>
              </a:rPr>
              <a:t>New Certificate of Compliance and updated language for the Buy American and California Agricultural Preference Requirements</a:t>
            </a:r>
          </a:p>
          <a:p>
            <a:r>
              <a:rPr lang="en-US" sz="2400" dirty="0">
                <a:latin typeface="Arial"/>
                <a:cs typeface="Arial"/>
              </a:rPr>
              <a:t>Updated regulations for SFA and FSMC responsibilities </a:t>
            </a:r>
          </a:p>
          <a:p>
            <a:r>
              <a:rPr lang="en-US" sz="2400" dirty="0">
                <a:latin typeface="Arial"/>
                <a:cs typeface="Arial"/>
              </a:rPr>
              <a:t>Questions email the School Food Service Contracts Unit at </a:t>
            </a:r>
            <a:r>
              <a:rPr lang="en-US" sz="2400" dirty="0">
                <a:solidFill>
                  <a:srgbClr val="0563C1"/>
                </a:solidFill>
                <a:latin typeface="Arial"/>
                <a:cs typeface="Arial"/>
                <a:hlinkClick r:id="rId3">
                  <a:extLst>
                    <a:ext uri="{A12FA001-AC4F-418D-AE19-62706E023703}">
                      <ahyp:hlinkClr xmlns:ahyp="http://schemas.microsoft.com/office/drawing/2018/hyperlinkcolor" val="tx"/>
                    </a:ext>
                  </a:extLst>
                </a:hlinkClick>
              </a:rPr>
              <a:t>SFSContracts@cde.ca.gov</a:t>
            </a:r>
            <a:r>
              <a:rPr lang="en-US" sz="2400" dirty="0">
                <a:solidFill>
                  <a:srgbClr val="0563C1"/>
                </a:solidFill>
                <a:latin typeface="Arial"/>
                <a:cs typeface="Arial"/>
              </a:rPr>
              <a:t>  </a:t>
            </a:r>
          </a:p>
        </p:txBody>
      </p:sp>
    </p:spTree>
    <p:extLst>
      <p:ext uri="{BB962C8B-B14F-4D97-AF65-F5344CB8AC3E}">
        <p14:creationId xmlns:p14="http://schemas.microsoft.com/office/powerpoint/2010/main" val="54046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3E20-C95C-37A8-8354-34FB746757E0}"/>
              </a:ext>
            </a:extLst>
          </p:cNvPr>
          <p:cNvSpPr>
            <a:spLocks noGrp="1"/>
          </p:cNvSpPr>
          <p:nvPr>
            <p:ph type="title"/>
          </p:nvPr>
        </p:nvSpPr>
        <p:spPr/>
        <p:txBody>
          <a:bodyPr>
            <a:normAutofit fontScale="90000"/>
          </a:bodyPr>
          <a:lstStyle/>
          <a:p>
            <a:r>
              <a:rPr lang="en-US" dirty="0">
                <a:latin typeface="Arial"/>
                <a:cs typeface="Arial"/>
              </a:rPr>
              <a:t>2022 Kitchen Infrastructure and Training (KIT)</a:t>
            </a:r>
            <a:br>
              <a:rPr lang="en-US" dirty="0">
                <a:latin typeface="Arial"/>
                <a:cs typeface="Arial"/>
              </a:rPr>
            </a:br>
            <a:r>
              <a:rPr lang="en-US" dirty="0">
                <a:latin typeface="Arial"/>
                <a:cs typeface="Arial"/>
              </a:rPr>
              <a:t>Final Report –Coming Soon!</a:t>
            </a:r>
            <a:endParaRPr lang="en-US" dirty="0"/>
          </a:p>
        </p:txBody>
      </p:sp>
      <p:sp>
        <p:nvSpPr>
          <p:cNvPr id="3" name="Content Placeholder 2">
            <a:extLst>
              <a:ext uri="{FF2B5EF4-FFF2-40B4-BE49-F238E27FC236}">
                <a16:creationId xmlns:a16="http://schemas.microsoft.com/office/drawing/2014/main" id="{394B330B-E6AD-D6D5-9422-6D860397A7C2}"/>
              </a:ext>
            </a:extLst>
          </p:cNvPr>
          <p:cNvSpPr>
            <a:spLocks noGrp="1"/>
          </p:cNvSpPr>
          <p:nvPr>
            <p:ph sz="half" idx="1"/>
          </p:nvPr>
        </p:nvSpPr>
        <p:spPr>
          <a:xfrm>
            <a:off x="838200" y="1840010"/>
            <a:ext cx="6000136" cy="4261135"/>
          </a:xfrm>
        </p:spPr>
        <p:txBody>
          <a:bodyPr vert="horz" lIns="91440" tIns="45720" rIns="91440" bIns="45720" rtlCol="0" anchor="t">
            <a:normAutofit/>
          </a:bodyPr>
          <a:lstStyle/>
          <a:p>
            <a:pPr marL="342900" indent="-342900"/>
            <a:r>
              <a:rPr lang="en-US" sz="2400" dirty="0">
                <a:latin typeface="Arial"/>
                <a:cs typeface="Arial"/>
              </a:rPr>
              <a:t>Direct email from </a:t>
            </a:r>
            <a:r>
              <a:rPr lang="en-US" sz="2400" dirty="0">
                <a:solidFill>
                  <a:srgbClr val="0563C1"/>
                </a:solidFill>
                <a:latin typeface="Arial"/>
                <a:cs typeface="Arial"/>
                <a:hlinkClick r:id="rId3">
                  <a:extLst>
                    <a:ext uri="{A12FA001-AC4F-418D-AE19-62706E023703}">
                      <ahyp:hlinkClr xmlns:ahyp="http://schemas.microsoft.com/office/drawing/2018/hyperlinkcolor" val="tx"/>
                    </a:ext>
                  </a:extLst>
                </a:hlinkClick>
              </a:rPr>
              <a:t>Surveys@cde.ca.gov</a:t>
            </a:r>
            <a:r>
              <a:rPr lang="en-US" sz="2400" dirty="0">
                <a:solidFill>
                  <a:srgbClr val="0563C1"/>
                </a:solidFill>
                <a:latin typeface="Arial"/>
                <a:cs typeface="Arial"/>
              </a:rPr>
              <a:t> </a:t>
            </a:r>
          </a:p>
          <a:p>
            <a:pPr marL="342900" indent="-342900"/>
            <a:r>
              <a:rPr lang="en-US" sz="2400" dirty="0">
                <a:latin typeface="Arial"/>
                <a:cs typeface="Arial"/>
              </a:rPr>
              <a:t>One person per LEA will receive the custom link</a:t>
            </a:r>
          </a:p>
          <a:p>
            <a:pPr marL="342900" indent="-342900"/>
            <a:r>
              <a:rPr lang="en-US" sz="2400" dirty="0">
                <a:latin typeface="Arial"/>
                <a:cs typeface="Arial"/>
              </a:rPr>
              <a:t>All recipients must complete this report</a:t>
            </a:r>
            <a:endParaRPr lang="en-US" sz="2400" dirty="0"/>
          </a:p>
          <a:p>
            <a:pPr marL="342900" indent="-342900"/>
            <a:r>
              <a:rPr lang="en-US" sz="2400" dirty="0">
                <a:latin typeface="Arial"/>
                <a:cs typeface="Arial"/>
              </a:rPr>
              <a:t>Due: Tuesday, June 30, 2026</a:t>
            </a:r>
            <a:endParaRPr lang="en-US" sz="2400" dirty="0"/>
          </a:p>
          <a:p>
            <a:pPr lvl="1"/>
            <a:r>
              <a:rPr lang="en-US" dirty="0">
                <a:latin typeface="Arial"/>
                <a:cs typeface="Arial"/>
              </a:rPr>
              <a:t>Prior submissions do not fulfill reporting requirement</a:t>
            </a:r>
            <a:endParaRPr lang="en-US" dirty="0">
              <a:cs typeface="Arial"/>
            </a:endParaRPr>
          </a:p>
          <a:p>
            <a:pPr>
              <a:buFont typeface="Arial" panose="02070309020205020404" pitchFamily="49" charset="0"/>
              <a:buChar char="•"/>
            </a:pPr>
            <a:r>
              <a:rPr lang="en-US" sz="2400" dirty="0">
                <a:latin typeface="Arial"/>
                <a:cs typeface="Arial"/>
              </a:rPr>
              <a:t>Questions: </a:t>
            </a:r>
            <a:r>
              <a:rPr lang="en-US" sz="2400" dirty="0">
                <a:solidFill>
                  <a:srgbClr val="0563C1"/>
                </a:solidFill>
                <a:latin typeface="Arial"/>
                <a:cs typeface="Arial"/>
                <a:hlinkClick r:id="rId4">
                  <a:extLst>
                    <a:ext uri="{A12FA001-AC4F-418D-AE19-62706E023703}">
                      <ahyp:hlinkClr xmlns:ahyp="http://schemas.microsoft.com/office/drawing/2018/hyperlinkcolor" val="tx"/>
                    </a:ext>
                  </a:extLst>
                </a:hlinkClick>
              </a:rPr>
              <a:t>KITFunds@cde.ca.gov</a:t>
            </a:r>
            <a:r>
              <a:rPr lang="en-US" sz="2400" dirty="0">
                <a:solidFill>
                  <a:srgbClr val="0563C1"/>
                </a:solidFill>
                <a:latin typeface="Arial"/>
                <a:cs typeface="Arial"/>
              </a:rPr>
              <a:t> </a:t>
            </a:r>
            <a:endParaRPr lang="en-US" sz="2400" dirty="0">
              <a:solidFill>
                <a:srgbClr val="0563C1"/>
              </a:solidFill>
              <a:cs typeface="Arial"/>
            </a:endParaRPr>
          </a:p>
          <a:p>
            <a:pPr marL="0" indent="0">
              <a:buNone/>
            </a:pPr>
            <a:endParaRPr lang="en-US" dirty="0"/>
          </a:p>
        </p:txBody>
      </p:sp>
      <p:pic>
        <p:nvPicPr>
          <p:cNvPr id="5" name="Content Placeholder 4">
            <a:extLst>
              <a:ext uri="{FF2B5EF4-FFF2-40B4-BE49-F238E27FC236}">
                <a16:creationId xmlns:a16="http://schemas.microsoft.com/office/drawing/2014/main" id="{D10F3B36-6961-0E68-58BD-3A94908BB02D}"/>
              </a:ext>
              <a:ext uri="{C183D7F6-B498-43B3-948B-1728B52AA6E4}">
                <adec:decorative xmlns:adec="http://schemas.microsoft.com/office/drawing/2017/decorative" val="1"/>
              </a:ext>
            </a:extLst>
          </p:cNvPr>
          <p:cNvPicPr>
            <a:picLocks noGrp="1" noChangeAspect="1"/>
          </p:cNvPicPr>
          <p:nvPr>
            <p:ph sz="half" idx="13"/>
          </p:nvPr>
        </p:nvPicPr>
        <p:blipFill>
          <a:blip r:embed="rId5" cstate="screen">
            <a:extLst>
              <a:ext uri="{28A0092B-C50C-407E-A947-70E740481C1C}">
                <a14:useLocalDpi xmlns:a14="http://schemas.microsoft.com/office/drawing/2010/main" val="0"/>
              </a:ext>
            </a:extLst>
          </a:blip>
          <a:srcRect r="-329"/>
          <a:stretch>
            <a:fillRect/>
          </a:stretch>
        </p:blipFill>
        <p:spPr>
          <a:xfrm>
            <a:off x="6931632" y="2228918"/>
            <a:ext cx="5123652" cy="2383561"/>
          </a:xfrm>
          <a:prstGeom prst="rect">
            <a:avLst/>
          </a:prstGeom>
        </p:spPr>
      </p:pic>
    </p:spTree>
    <p:extLst>
      <p:ext uri="{BB962C8B-B14F-4D97-AF65-F5344CB8AC3E}">
        <p14:creationId xmlns:p14="http://schemas.microsoft.com/office/powerpoint/2010/main" val="330866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8962-3A92-B8AA-7830-A1DFFBB7A4C0}"/>
              </a:ext>
            </a:extLst>
          </p:cNvPr>
          <p:cNvSpPr>
            <a:spLocks noGrp="1"/>
          </p:cNvSpPr>
          <p:nvPr>
            <p:ph type="title"/>
          </p:nvPr>
        </p:nvSpPr>
        <p:spPr/>
        <p:txBody>
          <a:bodyPr>
            <a:normAutofit fontScale="90000"/>
          </a:bodyPr>
          <a:lstStyle/>
          <a:p>
            <a:r>
              <a:rPr lang="en-US" dirty="0">
                <a:latin typeface="Arial"/>
                <a:cs typeface="Arial"/>
              </a:rPr>
              <a:t>2025 KIT &amp; Retention &amp; Recruitment Grants</a:t>
            </a:r>
            <a:endParaRPr lang="en-US" dirty="0"/>
          </a:p>
        </p:txBody>
      </p:sp>
      <p:sp>
        <p:nvSpPr>
          <p:cNvPr id="3" name="Content Placeholder 2">
            <a:extLst>
              <a:ext uri="{FF2B5EF4-FFF2-40B4-BE49-F238E27FC236}">
                <a16:creationId xmlns:a16="http://schemas.microsoft.com/office/drawing/2014/main" id="{C1CDD1F6-ACD7-5291-5B17-514799EFC0DE}"/>
              </a:ext>
            </a:extLst>
          </p:cNvPr>
          <p:cNvSpPr>
            <a:spLocks noGrp="1"/>
          </p:cNvSpPr>
          <p:nvPr>
            <p:ph idx="1"/>
          </p:nvPr>
        </p:nvSpPr>
        <p:spPr/>
        <p:txBody>
          <a:bodyPr vert="horz" lIns="91440" tIns="45720" rIns="91440" bIns="45720" rtlCol="0" anchor="t">
            <a:normAutofit/>
          </a:bodyPr>
          <a:lstStyle/>
          <a:p>
            <a:r>
              <a:rPr lang="en-US" dirty="0">
                <a:latin typeface="Arial"/>
                <a:cs typeface="Arial"/>
              </a:rPr>
              <a:t>Applications for both grants have closed and all applications have been scored.</a:t>
            </a:r>
          </a:p>
          <a:p>
            <a:r>
              <a:rPr lang="en-US" dirty="0">
                <a:latin typeface="Arial"/>
                <a:cs typeface="Arial"/>
              </a:rPr>
              <a:t>NSD is finalizing the grant awards and will send Grant Award Notifications and funding results out once available.</a:t>
            </a:r>
          </a:p>
        </p:txBody>
      </p:sp>
    </p:spTree>
    <p:extLst>
      <p:ext uri="{BB962C8B-B14F-4D97-AF65-F5344CB8AC3E}">
        <p14:creationId xmlns:p14="http://schemas.microsoft.com/office/powerpoint/2010/main" val="199992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C3C89-B81A-61D2-08F8-B78D5F94079D}"/>
              </a:ext>
            </a:extLst>
          </p:cNvPr>
          <p:cNvSpPr>
            <a:spLocks noGrp="1"/>
          </p:cNvSpPr>
          <p:nvPr>
            <p:ph type="title"/>
          </p:nvPr>
        </p:nvSpPr>
        <p:spPr/>
        <p:txBody>
          <a:bodyPr/>
          <a:lstStyle/>
          <a:p>
            <a:r>
              <a:rPr lang="en-US" dirty="0"/>
              <a:t>Community Eligibility Provision and Provision 2</a:t>
            </a:r>
          </a:p>
        </p:txBody>
      </p:sp>
      <p:sp>
        <p:nvSpPr>
          <p:cNvPr id="6" name="Text Placeholder 5">
            <a:extLst>
              <a:ext uri="{FF2B5EF4-FFF2-40B4-BE49-F238E27FC236}">
                <a16:creationId xmlns:a16="http://schemas.microsoft.com/office/drawing/2014/main" id="{5281D611-60D2-9263-F2F0-8644B2A036C1}"/>
              </a:ext>
            </a:extLst>
          </p:cNvPr>
          <p:cNvSpPr>
            <a:spLocks noGrp="1"/>
          </p:cNvSpPr>
          <p:nvPr>
            <p:ph type="body" idx="1"/>
          </p:nvPr>
        </p:nvSpPr>
        <p:spPr/>
        <p:txBody>
          <a:bodyPr/>
          <a:lstStyle/>
          <a:p>
            <a:r>
              <a:rPr lang="en-US" dirty="0"/>
              <a:t>Rebecca Schupp, Supervisor II</a:t>
            </a:r>
          </a:p>
        </p:txBody>
      </p:sp>
    </p:spTree>
    <p:extLst>
      <p:ext uri="{BB962C8B-B14F-4D97-AF65-F5344CB8AC3E}">
        <p14:creationId xmlns:p14="http://schemas.microsoft.com/office/powerpoint/2010/main" val="423404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6459-D6B7-E7F4-6942-C2B6852895C7}"/>
              </a:ext>
            </a:extLst>
          </p:cNvPr>
          <p:cNvSpPr>
            <a:spLocks noGrp="1"/>
          </p:cNvSpPr>
          <p:nvPr>
            <p:ph type="title"/>
          </p:nvPr>
        </p:nvSpPr>
        <p:spPr/>
        <p:txBody>
          <a:bodyPr/>
          <a:lstStyle/>
          <a:p>
            <a:r>
              <a:rPr lang="en-US" dirty="0">
                <a:latin typeface="Arial"/>
                <a:cs typeface="Arial"/>
              </a:rPr>
              <a:t>Provisions Overview (1)</a:t>
            </a:r>
            <a:endParaRPr lang="en-US" dirty="0"/>
          </a:p>
        </p:txBody>
      </p:sp>
      <p:sp>
        <p:nvSpPr>
          <p:cNvPr id="3" name="Content Placeholder 2">
            <a:extLst>
              <a:ext uri="{FF2B5EF4-FFF2-40B4-BE49-F238E27FC236}">
                <a16:creationId xmlns:a16="http://schemas.microsoft.com/office/drawing/2014/main" id="{625E547D-9DD1-24A4-3572-A433DD357A29}"/>
              </a:ext>
            </a:extLst>
          </p:cNvPr>
          <p:cNvSpPr>
            <a:spLocks noGrp="1"/>
          </p:cNvSpPr>
          <p:nvPr>
            <p:ph idx="1"/>
          </p:nvPr>
        </p:nvSpPr>
        <p:spPr>
          <a:xfrm>
            <a:off x="838200" y="1825625"/>
            <a:ext cx="10515600" cy="4649820"/>
          </a:xfrm>
        </p:spPr>
        <p:txBody>
          <a:bodyPr vert="horz" lIns="91440" tIns="45720" rIns="91440" bIns="45720" rtlCol="0" anchor="t">
            <a:normAutofit lnSpcReduction="10000"/>
          </a:bodyPr>
          <a:lstStyle/>
          <a:p>
            <a:pPr marL="0" indent="0">
              <a:buNone/>
            </a:pPr>
            <a:r>
              <a:rPr lang="en-US" dirty="0">
                <a:latin typeface="Arial"/>
                <a:cs typeface="Arial"/>
              </a:rPr>
              <a:t>Federal provisions, Community Eligibility Provision (CEP) and Provision 2 (P2), are meal counting and collection alternatives that reduce administrative burdens for SFAs operating the School Nutrition Programs (SNPs):</a:t>
            </a:r>
            <a:endParaRPr lang="en-US" dirty="0"/>
          </a:p>
          <a:p>
            <a:r>
              <a:rPr lang="en-US" dirty="0">
                <a:latin typeface="Arial"/>
                <a:cs typeface="Arial"/>
              </a:rPr>
              <a:t>Reduces administrative costs and paperwork for schools</a:t>
            </a:r>
          </a:p>
          <a:p>
            <a:r>
              <a:rPr lang="en-US" dirty="0">
                <a:latin typeface="Arial"/>
                <a:cs typeface="Arial"/>
              </a:rPr>
              <a:t>Maximizes federal reimbursement for the SNPs</a:t>
            </a:r>
            <a:endParaRPr lang="en-US" dirty="0"/>
          </a:p>
          <a:p>
            <a:r>
              <a:rPr lang="en-US" dirty="0">
                <a:latin typeface="Arial"/>
                <a:cs typeface="Arial"/>
              </a:rPr>
              <a:t>Increases efficiency during meal services</a:t>
            </a:r>
            <a:endParaRPr lang="en-US" dirty="0"/>
          </a:p>
          <a:p>
            <a:endParaRPr lang="en-US" dirty="0"/>
          </a:p>
        </p:txBody>
      </p:sp>
    </p:spTree>
    <p:extLst>
      <p:ext uri="{BB962C8B-B14F-4D97-AF65-F5344CB8AC3E}">
        <p14:creationId xmlns:p14="http://schemas.microsoft.com/office/powerpoint/2010/main" val="314362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34D9C-7E1C-A7C6-738D-1BF244BC3BA2}"/>
              </a:ext>
            </a:extLst>
          </p:cNvPr>
          <p:cNvSpPr>
            <a:spLocks noGrp="1"/>
          </p:cNvSpPr>
          <p:nvPr>
            <p:ph type="title"/>
          </p:nvPr>
        </p:nvSpPr>
        <p:spPr/>
        <p:txBody>
          <a:bodyPr/>
          <a:lstStyle/>
          <a:p>
            <a:r>
              <a:rPr lang="en-US" dirty="0">
                <a:latin typeface="Arial"/>
                <a:cs typeface="Arial"/>
              </a:rPr>
              <a:t>Provisions Overview (2)</a:t>
            </a:r>
            <a:endParaRPr lang="en-US" dirty="0"/>
          </a:p>
        </p:txBody>
      </p:sp>
      <p:sp>
        <p:nvSpPr>
          <p:cNvPr id="5" name="Content Placeholder 4">
            <a:extLst>
              <a:ext uri="{FF2B5EF4-FFF2-40B4-BE49-F238E27FC236}">
                <a16:creationId xmlns:a16="http://schemas.microsoft.com/office/drawing/2014/main" id="{ED289321-D9A0-9ED9-CECD-8ABA7A86FF2E}"/>
              </a:ext>
            </a:extLst>
          </p:cNvPr>
          <p:cNvSpPr>
            <a:spLocks noGrp="1"/>
          </p:cNvSpPr>
          <p:nvPr>
            <p:ph idx="1"/>
          </p:nvPr>
        </p:nvSpPr>
        <p:spPr>
          <a:xfrm>
            <a:off x="838200" y="1825625"/>
            <a:ext cx="10515600" cy="4724465"/>
          </a:xfrm>
        </p:spPr>
        <p:txBody>
          <a:bodyPr vert="horz" lIns="91440" tIns="45720" rIns="91440" bIns="45720" rtlCol="0" anchor="t">
            <a:normAutofit lnSpcReduction="10000"/>
          </a:bodyPr>
          <a:lstStyle/>
          <a:p>
            <a:r>
              <a:rPr lang="en-US" dirty="0">
                <a:latin typeface="Arial"/>
                <a:cs typeface="Arial"/>
              </a:rPr>
              <a:t>Public schools, charter schools, and county offices of education must adopt a federal provision at any schools with an identified student percentage (ISP) at 40% or higher</a:t>
            </a:r>
          </a:p>
          <a:p>
            <a:pPr marL="457200" lvl="1" indent="0">
              <a:buNone/>
            </a:pPr>
            <a:r>
              <a:rPr lang="en-US" dirty="0">
                <a:latin typeface="Arial"/>
                <a:cs typeface="Arial"/>
              </a:rPr>
              <a:t>ISP = number of directly certified (DC) students/total enrollment</a:t>
            </a:r>
          </a:p>
          <a:p>
            <a:r>
              <a:rPr lang="en-US" dirty="0">
                <a:latin typeface="Arial"/>
                <a:cs typeface="Arial"/>
              </a:rPr>
              <a:t>SFAs can choose CEP or P2 to satisfy this requirement</a:t>
            </a:r>
          </a:p>
          <a:p>
            <a:r>
              <a:rPr lang="en-US" dirty="0">
                <a:latin typeface="Arial"/>
                <a:cs typeface="Arial"/>
              </a:rPr>
              <a:t>Other SFA types, such as private schools, have the option to adopt CEP or P2 </a:t>
            </a:r>
            <a:endParaRPr lang="en-US" dirty="0"/>
          </a:p>
        </p:txBody>
      </p:sp>
    </p:spTree>
    <p:extLst>
      <p:ext uri="{BB962C8B-B14F-4D97-AF65-F5344CB8AC3E}">
        <p14:creationId xmlns:p14="http://schemas.microsoft.com/office/powerpoint/2010/main" val="2339539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0E95-F163-96D2-5E68-636F5B4275D4}"/>
              </a:ext>
            </a:extLst>
          </p:cNvPr>
          <p:cNvSpPr>
            <a:spLocks noGrp="1"/>
          </p:cNvSpPr>
          <p:nvPr>
            <p:ph type="title"/>
          </p:nvPr>
        </p:nvSpPr>
        <p:spPr/>
        <p:txBody>
          <a:bodyPr/>
          <a:lstStyle/>
          <a:p>
            <a:r>
              <a:rPr lang="en-US" dirty="0">
                <a:latin typeface="Arial"/>
                <a:cs typeface="Arial"/>
              </a:rPr>
              <a:t>CEP vs. P2 (1)</a:t>
            </a:r>
            <a:endParaRPr lang="en-US" dirty="0"/>
          </a:p>
        </p:txBody>
      </p:sp>
      <p:graphicFrame>
        <p:nvGraphicFramePr>
          <p:cNvPr id="4" name="Content Placeholder 3" descr="Table outlining the different eligibility and required socioeconomic data requirements between CEP and P2.">
            <a:extLst>
              <a:ext uri="{FF2B5EF4-FFF2-40B4-BE49-F238E27FC236}">
                <a16:creationId xmlns:a16="http://schemas.microsoft.com/office/drawing/2014/main" id="{50376266-DD46-BBE9-7378-3D53151E6709}"/>
              </a:ext>
            </a:extLst>
          </p:cNvPr>
          <p:cNvGraphicFramePr>
            <a:graphicFrameLocks noGrp="1"/>
          </p:cNvGraphicFramePr>
          <p:nvPr>
            <p:ph idx="1"/>
            <p:extLst>
              <p:ext uri="{D42A27DB-BD31-4B8C-83A1-F6EECF244321}">
                <p14:modId xmlns:p14="http://schemas.microsoft.com/office/powerpoint/2010/main" val="4178231193"/>
              </p:ext>
            </p:extLst>
          </p:nvPr>
        </p:nvGraphicFramePr>
        <p:xfrm>
          <a:off x="838200" y="1821656"/>
          <a:ext cx="10972986" cy="3214687"/>
        </p:xfrm>
        <a:graphic>
          <a:graphicData uri="http://schemas.openxmlformats.org/drawingml/2006/table">
            <a:tbl>
              <a:tblPr firstRow="1" bandRow="1">
                <a:tableStyleId>{69012ECD-51FC-41F1-AA8D-1B2483CD663E}</a:tableStyleId>
              </a:tblPr>
              <a:tblGrid>
                <a:gridCol w="2628900">
                  <a:extLst>
                    <a:ext uri="{9D8B030D-6E8A-4147-A177-3AD203B41FA5}">
                      <a16:colId xmlns:a16="http://schemas.microsoft.com/office/drawing/2014/main" val="940117726"/>
                    </a:ext>
                  </a:extLst>
                </a:gridCol>
                <a:gridCol w="4100512">
                  <a:extLst>
                    <a:ext uri="{9D8B030D-6E8A-4147-A177-3AD203B41FA5}">
                      <a16:colId xmlns:a16="http://schemas.microsoft.com/office/drawing/2014/main" val="344094885"/>
                    </a:ext>
                  </a:extLst>
                </a:gridCol>
                <a:gridCol w="4243574">
                  <a:extLst>
                    <a:ext uri="{9D8B030D-6E8A-4147-A177-3AD203B41FA5}">
                      <a16:colId xmlns:a16="http://schemas.microsoft.com/office/drawing/2014/main" val="2142222613"/>
                    </a:ext>
                  </a:extLst>
                </a:gridCol>
              </a:tblGrid>
              <a:tr h="471487">
                <a:tc>
                  <a:txBody>
                    <a:bodyPr/>
                    <a:lstStyle/>
                    <a:p>
                      <a:pPr lvl="0">
                        <a:buNone/>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CEP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3695733"/>
                  </a:ext>
                </a:extLst>
              </a:tr>
              <a:tr h="370840">
                <a:tc>
                  <a:txBody>
                    <a:bodyPr/>
                    <a:lstStyle/>
                    <a:p>
                      <a:pPr lvl="0">
                        <a:buNone/>
                      </a:pPr>
                      <a:r>
                        <a:rPr lang="en-US" sz="2400" dirty="0">
                          <a:solidFill>
                            <a:schemeClr val="bg1">
                              <a:lumMod val="10000"/>
                            </a:schemeClr>
                          </a:solidFill>
                        </a:rPr>
                        <a:t>Eligibility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bg1">
                              <a:lumMod val="10000"/>
                            </a:schemeClr>
                          </a:solidFill>
                        </a:rPr>
                        <a:t>Sites or groups of sites must have an ISP of at least 25% to be 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bg1">
                              <a:lumMod val="10000"/>
                            </a:schemeClr>
                          </a:solidFill>
                        </a:rPr>
                        <a:t>No minimum eligibility criteria, all sites 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63607"/>
                  </a:ext>
                </a:extLst>
              </a:tr>
              <a:tr h="370839">
                <a:tc>
                  <a:txBody>
                    <a:bodyPr/>
                    <a:lstStyle/>
                    <a:p>
                      <a:pPr lvl="0">
                        <a:buNone/>
                      </a:pPr>
                      <a:r>
                        <a:rPr lang="en-US" sz="2400" dirty="0">
                          <a:solidFill>
                            <a:schemeClr val="bg1">
                              <a:lumMod val="10000"/>
                            </a:schemeClr>
                          </a:solidFill>
                        </a:rPr>
                        <a:t>Required Socioeconomic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dirty="0">
                          <a:solidFill>
                            <a:schemeClr val="bg1">
                              <a:lumMod val="10000"/>
                            </a:schemeClr>
                          </a:solidFill>
                        </a:rPr>
                        <a:t>Only uses DC and enrollment data from the prior year to calculate the ISP</a:t>
                      </a:r>
                      <a:endParaRPr lang="en-US" dirty="0">
                        <a:solidFill>
                          <a:schemeClr val="bg1">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dirty="0">
                          <a:solidFill>
                            <a:schemeClr val="bg1">
                              <a:lumMod val="10000"/>
                            </a:schemeClr>
                          </a:solidFill>
                        </a:rPr>
                        <a:t>Uses DC and meal application eligibility data and meal counts during the base year</a:t>
                      </a:r>
                      <a:endParaRPr lang="en-US" dirty="0">
                        <a:solidFill>
                          <a:schemeClr val="bg1">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710416"/>
                  </a:ext>
                </a:extLst>
              </a:tr>
            </a:tbl>
          </a:graphicData>
        </a:graphic>
      </p:graphicFrame>
    </p:spTree>
    <p:extLst>
      <p:ext uri="{BB962C8B-B14F-4D97-AF65-F5344CB8AC3E}">
        <p14:creationId xmlns:p14="http://schemas.microsoft.com/office/powerpoint/2010/main" val="402335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D02D-3D75-8E71-D29B-06C81C00F2FE}"/>
              </a:ext>
            </a:extLst>
          </p:cNvPr>
          <p:cNvSpPr>
            <a:spLocks noGrp="1"/>
          </p:cNvSpPr>
          <p:nvPr>
            <p:ph type="title"/>
          </p:nvPr>
        </p:nvSpPr>
        <p:spPr/>
        <p:txBody>
          <a:bodyPr/>
          <a:lstStyle/>
          <a:p>
            <a:r>
              <a:rPr lang="en-US" dirty="0">
                <a:latin typeface="Arial"/>
                <a:cs typeface="Arial"/>
              </a:rPr>
              <a:t>CEP vs. P2 (2)</a:t>
            </a:r>
            <a:endParaRPr lang="en-US" dirty="0"/>
          </a:p>
        </p:txBody>
      </p:sp>
      <p:graphicFrame>
        <p:nvGraphicFramePr>
          <p:cNvPr id="4" name="Content Placeholder 3" descr="Table showing the application, site/groupings, and cycle length differences between CEP and P2.">
            <a:extLst>
              <a:ext uri="{FF2B5EF4-FFF2-40B4-BE49-F238E27FC236}">
                <a16:creationId xmlns:a16="http://schemas.microsoft.com/office/drawing/2014/main" id="{D9B11445-3172-DCE2-E213-FBDCFF3A7EE8}"/>
              </a:ext>
            </a:extLst>
          </p:cNvPr>
          <p:cNvGraphicFramePr>
            <a:graphicFrameLocks noGrp="1"/>
          </p:cNvGraphicFramePr>
          <p:nvPr>
            <p:ph idx="1"/>
            <p:extLst>
              <p:ext uri="{D42A27DB-BD31-4B8C-83A1-F6EECF244321}">
                <p14:modId xmlns:p14="http://schemas.microsoft.com/office/powerpoint/2010/main" val="3986348726"/>
              </p:ext>
            </p:extLst>
          </p:nvPr>
        </p:nvGraphicFramePr>
        <p:xfrm>
          <a:off x="838200" y="1825625"/>
          <a:ext cx="10972795" cy="4389120"/>
        </p:xfrm>
        <a:graphic>
          <a:graphicData uri="http://schemas.openxmlformats.org/drawingml/2006/table">
            <a:tbl>
              <a:tblPr firstRow="1" bandRow="1">
                <a:tableStyleId>{69012ECD-51FC-41F1-AA8D-1B2483CD663E}</a:tableStyleId>
              </a:tblPr>
              <a:tblGrid>
                <a:gridCol w="2381025">
                  <a:extLst>
                    <a:ext uri="{9D8B030D-6E8A-4147-A177-3AD203B41FA5}">
                      <a16:colId xmlns:a16="http://schemas.microsoft.com/office/drawing/2014/main" val="1489276208"/>
                    </a:ext>
                  </a:extLst>
                </a:gridCol>
                <a:gridCol w="3930126">
                  <a:extLst>
                    <a:ext uri="{9D8B030D-6E8A-4147-A177-3AD203B41FA5}">
                      <a16:colId xmlns:a16="http://schemas.microsoft.com/office/drawing/2014/main" val="1985847192"/>
                    </a:ext>
                  </a:extLst>
                </a:gridCol>
                <a:gridCol w="4661644">
                  <a:extLst>
                    <a:ext uri="{9D8B030D-6E8A-4147-A177-3AD203B41FA5}">
                      <a16:colId xmlns:a16="http://schemas.microsoft.com/office/drawing/2014/main" val="903926757"/>
                    </a:ext>
                  </a:extLst>
                </a:gridCol>
              </a:tblGrid>
              <a:tr h="370840">
                <a:tc>
                  <a:txBody>
                    <a:bodyPr/>
                    <a:lstStyle/>
                    <a:p>
                      <a:r>
                        <a:rPr lang="en-US" sz="2400" b="1" kern="1200" dirty="0">
                          <a:solidFill>
                            <a:schemeClr val="bg1"/>
                          </a:solidFill>
                          <a:latin typeface="+mn-lt"/>
                          <a:ea typeface="+mn-ea"/>
                          <a:cs typeface="+mn-cs"/>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dirty="0"/>
                        <a:t>CEP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a:t>P2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070020"/>
                  </a:ext>
                </a:extLst>
              </a:tr>
              <a:tr h="370840">
                <a:tc>
                  <a:txBody>
                    <a:bodyPr/>
                    <a:lstStyle/>
                    <a:p>
                      <a:pPr lvl="0">
                        <a:buNone/>
                      </a:pPr>
                      <a:r>
                        <a:rPr lang="en-US" sz="2400" dirty="0">
                          <a:solidFill>
                            <a:srgbClr val="1C1B13"/>
                          </a:solidFill>
                        </a:rPr>
                        <a:t>Application</a:t>
                      </a:r>
                      <a:endParaRPr lang="en-US" dirty="0">
                        <a:solidFill>
                          <a:srgbClr val="1C1B1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dirty="0">
                          <a:solidFill>
                            <a:srgbClr val="1C1B13"/>
                          </a:solidFill>
                        </a:rPr>
                        <a:t>Must submit full application with enrollment and DC data to CDE by June 30th </a:t>
                      </a:r>
                      <a:endParaRPr lang="en-US" dirty="0">
                        <a:solidFill>
                          <a:srgbClr val="1C1B1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a:solidFill>
                            <a:srgbClr val="1C1B13"/>
                          </a:solidFill>
                        </a:rPr>
                        <a:t>Must complete mandatory online training and submit application by June 30th (June 1st for year-round schools); SFA will be subject to base year review </a:t>
                      </a:r>
                      <a:endParaRPr lang="en-US">
                        <a:solidFill>
                          <a:srgbClr val="1C1B1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863989"/>
                  </a:ext>
                </a:extLst>
              </a:tr>
              <a:tr h="370839">
                <a:tc>
                  <a:txBody>
                    <a:bodyPr/>
                    <a:lstStyle/>
                    <a:p>
                      <a:pPr lvl="0">
                        <a:buNone/>
                      </a:pPr>
                      <a:r>
                        <a:rPr lang="en-US" sz="2400">
                          <a:solidFill>
                            <a:srgbClr val="1C1B13"/>
                          </a:solidFill>
                        </a:rPr>
                        <a:t>Sites/Groupings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a:solidFill>
                            <a:srgbClr val="1C1B13"/>
                          </a:solidFill>
                        </a:rPr>
                        <a:t>May apply as individual sites or as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dirty="0">
                          <a:solidFill>
                            <a:srgbClr val="1C1B13"/>
                          </a:solidFill>
                        </a:rPr>
                        <a:t>Must apply and establish base year percentages at site or district level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420929"/>
                  </a:ext>
                </a:extLst>
              </a:tr>
              <a:tr h="370839">
                <a:tc>
                  <a:txBody>
                    <a:bodyPr/>
                    <a:lstStyle/>
                    <a:p>
                      <a:pPr lvl="0">
                        <a:buNone/>
                      </a:pPr>
                      <a:r>
                        <a:rPr lang="en-US" sz="2400">
                          <a:solidFill>
                            <a:srgbClr val="1C1B13"/>
                          </a:solidFill>
                        </a:rPr>
                        <a:t>Cycle Length</a:t>
                      </a:r>
                      <a:endParaRPr lang="en-US">
                        <a:solidFill>
                          <a:srgbClr val="1C1B1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a:solidFill>
                            <a:srgbClr val="1C1B13"/>
                          </a:solidFill>
                        </a:rPr>
                        <a:t>4-year cycle</a:t>
                      </a:r>
                      <a:endParaRPr lang="en-US">
                        <a:solidFill>
                          <a:srgbClr val="1C1B1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dirty="0">
                          <a:solidFill>
                            <a:srgbClr val="1C1B13"/>
                          </a:solidFill>
                        </a:rPr>
                        <a:t>4-year cycle, with options to extend if eligible </a:t>
                      </a:r>
                      <a:endParaRPr lang="en-US" dirty="0">
                        <a:solidFill>
                          <a:srgbClr val="1C1B1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1559161"/>
                  </a:ext>
                </a:extLst>
              </a:tr>
            </a:tbl>
          </a:graphicData>
        </a:graphic>
      </p:graphicFrame>
    </p:spTree>
    <p:extLst>
      <p:ext uri="{BB962C8B-B14F-4D97-AF65-F5344CB8AC3E}">
        <p14:creationId xmlns:p14="http://schemas.microsoft.com/office/powerpoint/2010/main" val="396375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FEC57-3846-CBEE-167A-534120555162}"/>
              </a:ext>
            </a:extLst>
          </p:cNvPr>
          <p:cNvSpPr>
            <a:spLocks noGrp="1"/>
          </p:cNvSpPr>
          <p:nvPr>
            <p:ph type="title"/>
          </p:nvPr>
        </p:nvSpPr>
        <p:spPr/>
        <p:txBody>
          <a:bodyPr/>
          <a:lstStyle/>
          <a:p>
            <a:r>
              <a:rPr lang="en-US" dirty="0"/>
              <a:t>Town Hall at a Glance</a:t>
            </a:r>
          </a:p>
        </p:txBody>
      </p:sp>
      <p:sp>
        <p:nvSpPr>
          <p:cNvPr id="5" name="Content Placeholder 4">
            <a:extLst>
              <a:ext uri="{FF2B5EF4-FFF2-40B4-BE49-F238E27FC236}">
                <a16:creationId xmlns:a16="http://schemas.microsoft.com/office/drawing/2014/main" id="{7FEBD7D6-8850-BD14-D518-93CDC36894B7}"/>
              </a:ext>
            </a:extLst>
          </p:cNvPr>
          <p:cNvSpPr>
            <a:spLocks noGrp="1"/>
          </p:cNvSpPr>
          <p:nvPr>
            <p:ph sz="half" idx="1"/>
          </p:nvPr>
        </p:nvSpPr>
        <p:spPr>
          <a:xfrm>
            <a:off x="838200" y="1825625"/>
            <a:ext cx="6936287" cy="3965575"/>
          </a:xfrm>
        </p:spPr>
        <p:txBody>
          <a:bodyPr vert="horz" lIns="91440" tIns="45720" rIns="91440" bIns="45720" rtlCol="0" anchor="t">
            <a:noAutofit/>
          </a:bodyPr>
          <a:lstStyle/>
          <a:p>
            <a:r>
              <a:rPr lang="en-US" dirty="0">
                <a:latin typeface="Arial"/>
                <a:cs typeface="Arial"/>
              </a:rPr>
              <a:t>District Spotlights</a:t>
            </a:r>
            <a:endParaRPr lang="en-US" dirty="0"/>
          </a:p>
          <a:p>
            <a:r>
              <a:rPr lang="en-US" dirty="0">
                <a:latin typeface="Arial"/>
                <a:cs typeface="Arial"/>
              </a:rPr>
              <a:t>Federal &amp; State Updates</a:t>
            </a:r>
          </a:p>
          <a:p>
            <a:r>
              <a:rPr lang="en-US" dirty="0">
                <a:latin typeface="Arial"/>
                <a:cs typeface="Arial"/>
              </a:rPr>
              <a:t>Guest Speaker</a:t>
            </a:r>
          </a:p>
          <a:p>
            <a:r>
              <a:rPr lang="en-US" dirty="0">
                <a:latin typeface="Arial"/>
                <a:cs typeface="Arial"/>
              </a:rPr>
              <a:t>Operational Reminders</a:t>
            </a:r>
          </a:p>
          <a:p>
            <a:r>
              <a:rPr lang="en-US" dirty="0">
                <a:latin typeface="Arial"/>
                <a:cs typeface="Arial"/>
              </a:rPr>
              <a:t>Resources &amp; Other Announcements</a:t>
            </a:r>
            <a:endParaRPr lang="en-US" dirty="0"/>
          </a:p>
        </p:txBody>
      </p:sp>
      <p:pic>
        <p:nvPicPr>
          <p:cNvPr id="2" name="Content Placeholder 1">
            <a:extLst>
              <a:ext uri="{FF2B5EF4-FFF2-40B4-BE49-F238E27FC236}">
                <a16:creationId xmlns:a16="http://schemas.microsoft.com/office/drawing/2014/main" id="{BAF6DCAA-271B-CD93-3C8C-D4770F965160}"/>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7792513" y="2003077"/>
            <a:ext cx="3026566" cy="4035422"/>
          </a:xfrm>
          <a:prstGeom prst="rect">
            <a:avLst/>
          </a:prstGeom>
        </p:spPr>
      </p:pic>
    </p:spTree>
    <p:extLst>
      <p:ext uri="{BB962C8B-B14F-4D97-AF65-F5344CB8AC3E}">
        <p14:creationId xmlns:p14="http://schemas.microsoft.com/office/powerpoint/2010/main" val="24130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3A56-4839-E545-B053-5A3E5BF9856A}"/>
              </a:ext>
            </a:extLst>
          </p:cNvPr>
          <p:cNvSpPr>
            <a:spLocks noGrp="1"/>
          </p:cNvSpPr>
          <p:nvPr>
            <p:ph type="title"/>
          </p:nvPr>
        </p:nvSpPr>
        <p:spPr/>
        <p:txBody>
          <a:bodyPr/>
          <a:lstStyle/>
          <a:p>
            <a:r>
              <a:rPr lang="en-US" dirty="0">
                <a:latin typeface="Arial"/>
                <a:cs typeface="Arial"/>
              </a:rPr>
              <a:t>SFAs Operating CEP &amp; P2 (1)</a:t>
            </a:r>
            <a:endParaRPr lang="en-US" dirty="0"/>
          </a:p>
        </p:txBody>
      </p:sp>
      <p:sp>
        <p:nvSpPr>
          <p:cNvPr id="3" name="Content Placeholder 2">
            <a:extLst>
              <a:ext uri="{FF2B5EF4-FFF2-40B4-BE49-F238E27FC236}">
                <a16:creationId xmlns:a16="http://schemas.microsoft.com/office/drawing/2014/main" id="{A0CD49FB-E8DE-B9D2-3570-8FF96AC2616A}"/>
              </a:ext>
            </a:extLst>
          </p:cNvPr>
          <p:cNvSpPr>
            <a:spLocks noGrp="1"/>
          </p:cNvSpPr>
          <p:nvPr>
            <p:ph idx="1"/>
          </p:nvPr>
        </p:nvSpPr>
        <p:spPr/>
        <p:txBody>
          <a:bodyPr vert="horz" lIns="91440" tIns="45720" rIns="91440" bIns="45720" rtlCol="0" anchor="t">
            <a:normAutofit/>
          </a:bodyPr>
          <a:lstStyle/>
          <a:p>
            <a:r>
              <a:rPr lang="en-US" dirty="0">
                <a:latin typeface="Arial"/>
                <a:cs typeface="Arial"/>
              </a:rPr>
              <a:t>If currently approved to operate CEP or P2 and cycles are expiring, you must reapply or return to standard counting and claiming in SY 2026–27.</a:t>
            </a:r>
          </a:p>
          <a:p>
            <a:pPr lvl="1"/>
            <a:r>
              <a:rPr lang="en-US" dirty="0">
                <a:cs typeface="Arial"/>
              </a:rPr>
              <a:t>All SFAs with expiring cycles have been contacted by SNP Specialists.</a:t>
            </a:r>
          </a:p>
          <a:p>
            <a:pPr>
              <a:buFont typeface="Arial" panose="02070309020205020404" pitchFamily="49" charset="0"/>
              <a:buChar char="•"/>
            </a:pPr>
            <a:r>
              <a:rPr lang="en-US" dirty="0">
                <a:latin typeface="Arial"/>
                <a:cs typeface="Arial"/>
              </a:rPr>
              <a:t>If student population or sites have changed, you may be required to reapply/re-base mid-cycle.</a:t>
            </a:r>
            <a:endParaRPr lang="en-US" dirty="0">
              <a:cs typeface="Arial"/>
            </a:endParaRPr>
          </a:p>
        </p:txBody>
      </p:sp>
    </p:spTree>
    <p:extLst>
      <p:ext uri="{BB962C8B-B14F-4D97-AF65-F5344CB8AC3E}">
        <p14:creationId xmlns:p14="http://schemas.microsoft.com/office/powerpoint/2010/main" val="1566043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EDD3-8D29-6884-9113-B4AB3F9F211D}"/>
              </a:ext>
            </a:extLst>
          </p:cNvPr>
          <p:cNvSpPr>
            <a:spLocks noGrp="1"/>
          </p:cNvSpPr>
          <p:nvPr>
            <p:ph type="title"/>
          </p:nvPr>
        </p:nvSpPr>
        <p:spPr/>
        <p:txBody>
          <a:bodyPr>
            <a:normAutofit/>
          </a:bodyPr>
          <a:lstStyle/>
          <a:p>
            <a:r>
              <a:rPr lang="en-US" dirty="0">
                <a:latin typeface="Arial"/>
                <a:cs typeface="Arial"/>
              </a:rPr>
              <a:t>SFAs Operating CEP &amp; P2 (2)</a:t>
            </a:r>
            <a:endParaRPr lang="en-US" dirty="0"/>
          </a:p>
        </p:txBody>
      </p:sp>
      <p:sp>
        <p:nvSpPr>
          <p:cNvPr id="3" name="Content Placeholder 2">
            <a:extLst>
              <a:ext uri="{FF2B5EF4-FFF2-40B4-BE49-F238E27FC236}">
                <a16:creationId xmlns:a16="http://schemas.microsoft.com/office/drawing/2014/main" id="{D9BA7BD3-B0E3-D56E-B742-0D4F124EEEF2}"/>
              </a:ext>
            </a:extLst>
          </p:cNvPr>
          <p:cNvSpPr>
            <a:spLocks noGrp="1"/>
          </p:cNvSpPr>
          <p:nvPr>
            <p:ph idx="1"/>
          </p:nvPr>
        </p:nvSpPr>
        <p:spPr>
          <a:xfrm>
            <a:off x="838200" y="1713653"/>
            <a:ext cx="10515600" cy="4761787"/>
          </a:xfrm>
        </p:spPr>
        <p:txBody>
          <a:bodyPr vert="horz" lIns="91440" tIns="45720" rIns="91440" bIns="45720" rtlCol="0" anchor="t">
            <a:noAutofit/>
          </a:bodyPr>
          <a:lstStyle/>
          <a:p>
            <a:pPr marL="0" indent="0">
              <a:buNone/>
            </a:pPr>
            <a:r>
              <a:rPr lang="en-US" sz="2800" dirty="0">
                <a:latin typeface="Arial"/>
                <a:cs typeface="Arial"/>
              </a:rPr>
              <a:t>SFAs may be required to reapply or re-base if:</a:t>
            </a:r>
          </a:p>
          <a:p>
            <a:r>
              <a:rPr lang="en-US" sz="2800" dirty="0">
                <a:latin typeface="Arial"/>
                <a:cs typeface="Arial"/>
              </a:rPr>
              <a:t>Approved to operate CEP and sites have been added, removed, or combined within existing CEP groups.</a:t>
            </a:r>
            <a:endParaRPr lang="en-US" sz="2800" dirty="0"/>
          </a:p>
          <a:p>
            <a:r>
              <a:rPr lang="en-US" sz="2800" dirty="0">
                <a:latin typeface="Arial"/>
                <a:cs typeface="Arial"/>
              </a:rPr>
              <a:t>Approved P2 sites have added or removed grade levels, sites have merged, or if student population changes.</a:t>
            </a:r>
          </a:p>
          <a:p>
            <a:pPr marL="0" indent="0">
              <a:buNone/>
            </a:pPr>
            <a:r>
              <a:rPr lang="en-US" sz="2800" b="1" dirty="0">
                <a:latin typeface="Arial"/>
                <a:cs typeface="Arial"/>
              </a:rPr>
              <a:t>Reach out to SNP Specialist to discuss if reapplying for CEP or P2 is required. SFAs that fail to reapply/re-base before the application deadline will be required to return to standard counting and claiming.</a:t>
            </a:r>
            <a:endParaRPr lang="en-US" sz="2800" b="1" dirty="0"/>
          </a:p>
          <a:p>
            <a:pPr marL="0" indent="0">
              <a:buNone/>
            </a:pPr>
            <a:endParaRPr lang="en-US" sz="2800" dirty="0"/>
          </a:p>
          <a:p>
            <a:endParaRPr lang="en-US" sz="2800" dirty="0"/>
          </a:p>
        </p:txBody>
      </p:sp>
    </p:spTree>
    <p:extLst>
      <p:ext uri="{BB962C8B-B14F-4D97-AF65-F5344CB8AC3E}">
        <p14:creationId xmlns:p14="http://schemas.microsoft.com/office/powerpoint/2010/main" val="271909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294D-1582-732D-4F42-A1D661723BD6}"/>
              </a:ext>
            </a:extLst>
          </p:cNvPr>
          <p:cNvSpPr>
            <a:spLocks noGrp="1"/>
          </p:cNvSpPr>
          <p:nvPr>
            <p:ph type="title"/>
          </p:nvPr>
        </p:nvSpPr>
        <p:spPr/>
        <p:txBody>
          <a:bodyPr/>
          <a:lstStyle/>
          <a:p>
            <a:r>
              <a:rPr lang="en-US" dirty="0">
                <a:latin typeface="Arial"/>
                <a:cs typeface="Arial"/>
              </a:rPr>
              <a:t>Federal DC Impacts</a:t>
            </a:r>
            <a:endParaRPr lang="en-US" dirty="0"/>
          </a:p>
        </p:txBody>
      </p:sp>
      <p:sp>
        <p:nvSpPr>
          <p:cNvPr id="3" name="Content Placeholder 2">
            <a:extLst>
              <a:ext uri="{FF2B5EF4-FFF2-40B4-BE49-F238E27FC236}">
                <a16:creationId xmlns:a16="http://schemas.microsoft.com/office/drawing/2014/main" id="{12CA1AA3-F604-C367-9CAF-5D9C11D66BF4}"/>
              </a:ext>
            </a:extLst>
          </p:cNvPr>
          <p:cNvSpPr>
            <a:spLocks noGrp="1"/>
          </p:cNvSpPr>
          <p:nvPr>
            <p:ph idx="1"/>
          </p:nvPr>
        </p:nvSpPr>
        <p:spPr/>
        <p:txBody>
          <a:bodyPr vert="horz" lIns="91440" tIns="45720" rIns="91440" bIns="45720" rtlCol="0" anchor="t">
            <a:normAutofit fontScale="92500" lnSpcReduction="20000"/>
          </a:bodyPr>
          <a:lstStyle/>
          <a:p>
            <a:r>
              <a:rPr lang="en-US" sz="3000" dirty="0">
                <a:latin typeface="Arial"/>
                <a:cs typeface="Arial"/>
              </a:rPr>
              <a:t>House of Representatives or H.R. 1 will eventually result in a decrease in DC for CalFresh and Medi-Cal.</a:t>
            </a:r>
          </a:p>
          <a:p>
            <a:pPr lvl="1"/>
            <a:r>
              <a:rPr lang="en-US" sz="2600" dirty="0">
                <a:latin typeface="Arial"/>
                <a:cs typeface="Arial"/>
              </a:rPr>
              <a:t>Funding cuts and eligibility changes expected to roll out overtime but have not been fully implemented yet.</a:t>
            </a:r>
          </a:p>
          <a:p>
            <a:pPr lvl="1"/>
            <a:r>
              <a:rPr lang="en-US" sz="2600" dirty="0">
                <a:latin typeface="Arial"/>
                <a:cs typeface="Arial"/>
              </a:rPr>
              <a:t>SY 2025–26 could be the last year SFAs capture some CalFresh and Medi-Cal students through DC.</a:t>
            </a:r>
          </a:p>
          <a:p>
            <a:r>
              <a:rPr lang="en-US" sz="3000" dirty="0">
                <a:latin typeface="Arial"/>
                <a:cs typeface="Arial"/>
              </a:rPr>
              <a:t>NSD recommends all existing CEP sponsors calculate ISP based on April 1 data.</a:t>
            </a:r>
            <a:endParaRPr lang="en-US" sz="3000" dirty="0"/>
          </a:p>
          <a:p>
            <a:pPr lvl="1">
              <a:buFont typeface="Courier New" panose="020B0604020202020204" pitchFamily="34" charset="0"/>
              <a:buChar char="o"/>
            </a:pPr>
            <a:r>
              <a:rPr lang="en-US" sz="2600" dirty="0">
                <a:latin typeface="Arial"/>
                <a:cs typeface="Arial"/>
              </a:rPr>
              <a:t>If ISP has remained the same or increased, it is recommended to reapply for CEP and lock in another 4-year cycle.</a:t>
            </a:r>
          </a:p>
        </p:txBody>
      </p:sp>
    </p:spTree>
    <p:extLst>
      <p:ext uri="{BB962C8B-B14F-4D97-AF65-F5344CB8AC3E}">
        <p14:creationId xmlns:p14="http://schemas.microsoft.com/office/powerpoint/2010/main" val="190375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16323-3EDF-6888-C7AD-C8097C4F7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DFF5D-853F-3CEE-227D-F5EE3720EB67}"/>
              </a:ext>
            </a:extLst>
          </p:cNvPr>
          <p:cNvSpPr>
            <a:spLocks noGrp="1"/>
          </p:cNvSpPr>
          <p:nvPr>
            <p:ph type="title"/>
          </p:nvPr>
        </p:nvSpPr>
        <p:spPr/>
        <p:txBody>
          <a:bodyPr/>
          <a:lstStyle/>
          <a:p>
            <a:r>
              <a:rPr lang="en-US" dirty="0">
                <a:latin typeface="Arial"/>
                <a:cs typeface="Arial"/>
              </a:rPr>
              <a:t>Important Dates</a:t>
            </a:r>
            <a:endParaRPr lang="en-US" dirty="0"/>
          </a:p>
        </p:txBody>
      </p:sp>
      <p:graphicFrame>
        <p:nvGraphicFramePr>
          <p:cNvPr id="6" name="Content Placeholder 5" descr="Table outlining important dates and actions associated with CEP and P2 applications.">
            <a:extLst>
              <a:ext uri="{FF2B5EF4-FFF2-40B4-BE49-F238E27FC236}">
                <a16:creationId xmlns:a16="http://schemas.microsoft.com/office/drawing/2014/main" id="{8CDCD384-E1AF-FAD2-902D-3B1A60EACA1C}"/>
              </a:ext>
            </a:extLst>
          </p:cNvPr>
          <p:cNvGraphicFramePr>
            <a:graphicFrameLocks noGrp="1"/>
          </p:cNvGraphicFramePr>
          <p:nvPr>
            <p:ph idx="1"/>
            <p:extLst>
              <p:ext uri="{D42A27DB-BD31-4B8C-83A1-F6EECF244321}">
                <p14:modId xmlns:p14="http://schemas.microsoft.com/office/powerpoint/2010/main" val="3289830023"/>
              </p:ext>
            </p:extLst>
          </p:nvPr>
        </p:nvGraphicFramePr>
        <p:xfrm>
          <a:off x="833437" y="1785937"/>
          <a:ext cx="10637519" cy="4956236"/>
        </p:xfrm>
        <a:graphic>
          <a:graphicData uri="http://schemas.openxmlformats.org/drawingml/2006/table">
            <a:tbl>
              <a:tblPr firstRow="1" bandRow="1">
                <a:tableStyleId>{69012ECD-51FC-41F1-AA8D-1B2483CD663E}</a:tableStyleId>
              </a:tblPr>
              <a:tblGrid>
                <a:gridCol w="2148839">
                  <a:extLst>
                    <a:ext uri="{9D8B030D-6E8A-4147-A177-3AD203B41FA5}">
                      <a16:colId xmlns:a16="http://schemas.microsoft.com/office/drawing/2014/main" val="2085373562"/>
                    </a:ext>
                  </a:extLst>
                </a:gridCol>
                <a:gridCol w="8488680">
                  <a:extLst>
                    <a:ext uri="{9D8B030D-6E8A-4147-A177-3AD203B41FA5}">
                      <a16:colId xmlns:a16="http://schemas.microsoft.com/office/drawing/2014/main" val="1438651324"/>
                    </a:ext>
                  </a:extLst>
                </a:gridCol>
              </a:tblGrid>
              <a:tr h="451468">
                <a:tc>
                  <a:txBody>
                    <a:bodyPr/>
                    <a:lstStyle/>
                    <a:p>
                      <a:pPr lvl="0">
                        <a:buNone/>
                      </a:pPr>
                      <a:r>
                        <a:rPr lang="en-US" sz="2400" b="1">
                          <a:solidFill>
                            <a:schemeClr val="bg1"/>
                          </a:solidFill>
                        </a:rPr>
                        <a:t>Date</a:t>
                      </a:r>
                      <a:endParaRPr lang="en-US" sz="240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b="1" dirty="0">
                          <a:solidFill>
                            <a:schemeClr val="bg1"/>
                          </a:solidFill>
                        </a:rPr>
                        <a:t>Required Action</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247106"/>
                  </a:ext>
                </a:extLst>
              </a:tr>
              <a:tr h="2392679">
                <a:tc>
                  <a:txBody>
                    <a:bodyPr/>
                    <a:lstStyle/>
                    <a:p>
                      <a:pPr lvl="0">
                        <a:buNone/>
                      </a:pPr>
                      <a:r>
                        <a:rPr lang="en-US" sz="2400" dirty="0">
                          <a:solidFill>
                            <a:schemeClr val="bg1">
                              <a:lumMod val="10000"/>
                            </a:schemeClr>
                          </a:solidFill>
                        </a:rPr>
                        <a:t>April 1,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spcAft>
                          <a:spcPts val="800"/>
                        </a:spcAft>
                        <a:buNone/>
                      </a:pPr>
                      <a:r>
                        <a:rPr lang="en-US" sz="2400" dirty="0">
                          <a:solidFill>
                            <a:schemeClr val="bg1">
                              <a:lumMod val="10000"/>
                            </a:schemeClr>
                          </a:solidFill>
                        </a:rPr>
                        <a:t>Calculate ISP for all sites and existing groups and determine if applying or reapplying for CEP or P2 is necessary.</a:t>
                      </a:r>
                    </a:p>
                    <a:p>
                      <a:pPr lvl="0">
                        <a:buNone/>
                      </a:pPr>
                      <a:r>
                        <a:rPr lang="en-US" sz="2400" dirty="0">
                          <a:solidFill>
                            <a:schemeClr val="bg1">
                              <a:lumMod val="10000"/>
                            </a:schemeClr>
                          </a:solidFill>
                        </a:rPr>
                        <a:t>Note: CEP applications used enrollment and DC data as of April 1, for SFAs pulling DC data from California Longitudinal Pupil Achievement Data System (CALPADS) this file will usually be available between the 5th and 10th of the month but will still be reflective of April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129985"/>
                  </a:ext>
                </a:extLst>
              </a:tr>
              <a:tr h="872838">
                <a:tc>
                  <a:txBody>
                    <a:bodyPr/>
                    <a:lstStyle/>
                    <a:p>
                      <a:pPr lvl="0">
                        <a:buNone/>
                      </a:pPr>
                      <a:r>
                        <a:rPr lang="en-US" sz="2400">
                          <a:solidFill>
                            <a:schemeClr val="bg1">
                              <a:lumMod val="10000"/>
                            </a:schemeClr>
                          </a:solidFill>
                        </a:rPr>
                        <a:t>June 1,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a:solidFill>
                            <a:schemeClr val="bg1">
                              <a:lumMod val="10000"/>
                            </a:schemeClr>
                          </a:solidFill>
                        </a:rPr>
                        <a:t>Year-round schools must submit P2 applications and P2 extension requests to NSD with all supporting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299491"/>
                  </a:ext>
                </a:extLst>
              </a:tr>
              <a:tr h="872838">
                <a:tc>
                  <a:txBody>
                    <a:bodyPr/>
                    <a:lstStyle/>
                    <a:p>
                      <a:pPr lvl="0">
                        <a:buNone/>
                      </a:pPr>
                      <a:r>
                        <a:rPr lang="en-US" sz="2400">
                          <a:solidFill>
                            <a:schemeClr val="bg1">
                              <a:lumMod val="10000"/>
                            </a:schemeClr>
                          </a:solidFill>
                        </a:rPr>
                        <a:t>June 30,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dirty="0">
                          <a:solidFill>
                            <a:schemeClr val="bg1">
                              <a:lumMod val="10000"/>
                            </a:schemeClr>
                          </a:solidFill>
                        </a:rPr>
                        <a:t>CEP applications, P2 applications and P2 extension requests must be submitted to NSD with all supporting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900306"/>
                  </a:ext>
                </a:extLst>
              </a:tr>
            </a:tbl>
          </a:graphicData>
        </a:graphic>
      </p:graphicFrame>
    </p:spTree>
    <p:extLst>
      <p:ext uri="{BB962C8B-B14F-4D97-AF65-F5344CB8AC3E}">
        <p14:creationId xmlns:p14="http://schemas.microsoft.com/office/powerpoint/2010/main" val="231749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432C-E670-5992-6E2C-24D75F4321D0}"/>
              </a:ext>
            </a:extLst>
          </p:cNvPr>
          <p:cNvSpPr>
            <a:spLocks noGrp="1"/>
          </p:cNvSpPr>
          <p:nvPr>
            <p:ph type="title"/>
          </p:nvPr>
        </p:nvSpPr>
        <p:spPr/>
        <p:txBody>
          <a:bodyPr>
            <a:normAutofit fontScale="90000"/>
          </a:bodyPr>
          <a:lstStyle/>
          <a:p>
            <a:r>
              <a:rPr lang="en-US" dirty="0">
                <a:latin typeface="Arial"/>
                <a:cs typeface="Arial"/>
              </a:rPr>
              <a:t>CEP &amp; P2 Resources &amp; Contact Information</a:t>
            </a:r>
          </a:p>
        </p:txBody>
      </p:sp>
      <p:sp>
        <p:nvSpPr>
          <p:cNvPr id="3" name="Content Placeholder 2">
            <a:extLst>
              <a:ext uri="{FF2B5EF4-FFF2-40B4-BE49-F238E27FC236}">
                <a16:creationId xmlns:a16="http://schemas.microsoft.com/office/drawing/2014/main" id="{84CB005F-92D6-2DA5-CDA0-B41CFD5C7D29}"/>
              </a:ext>
            </a:extLst>
          </p:cNvPr>
          <p:cNvSpPr>
            <a:spLocks noGrp="1"/>
          </p:cNvSpPr>
          <p:nvPr>
            <p:ph idx="1"/>
          </p:nvPr>
        </p:nvSpPr>
        <p:spPr>
          <a:xfrm>
            <a:off x="838200" y="1756352"/>
            <a:ext cx="10515600" cy="4485422"/>
          </a:xfrm>
        </p:spPr>
        <p:txBody>
          <a:bodyPr vert="horz" lIns="91440" tIns="45720" rIns="91440" bIns="45720" rtlCol="0" anchor="t">
            <a:noAutofit/>
          </a:bodyPr>
          <a:lstStyle/>
          <a:p>
            <a:pPr marL="0" indent="0">
              <a:buNone/>
            </a:pPr>
            <a:r>
              <a:rPr lang="en-US" sz="2400" dirty="0">
                <a:latin typeface="Arial"/>
                <a:cs typeface="Arial"/>
              </a:rPr>
              <a:t>If applying for CEP or P2 for the first time, considering switching to a different provision, or your SFA needs to re-base, review the following resources and contact your SNP Specialist:</a:t>
            </a:r>
            <a:endParaRPr lang="en-US" sz="2400" dirty="0"/>
          </a:p>
          <a:p>
            <a:pPr>
              <a:buFont typeface="Arial" panose="02070309020205020404" pitchFamily="49" charset="0"/>
              <a:buChar char="•"/>
            </a:pPr>
            <a:r>
              <a:rPr lang="en-US" sz="2400" dirty="0">
                <a:latin typeface="Arial"/>
                <a:cs typeface="Arial"/>
              </a:rPr>
              <a:t>CDE Community Eligibility Provision web page at </a:t>
            </a:r>
            <a:r>
              <a:rPr lang="en-US" sz="2400" dirty="0">
                <a:solidFill>
                  <a:srgbClr val="0563C1"/>
                </a:solidFill>
                <a:latin typeface="Arial"/>
                <a:cs typeface="Arial"/>
                <a:hlinkClick r:id="rId3" tooltip="California Department of Education Community Eligibility Provision">
                  <a:extLst>
                    <a:ext uri="{A12FA001-AC4F-418D-AE19-62706E023703}">
                      <ahyp:hlinkClr xmlns:ahyp="http://schemas.microsoft.com/office/drawing/2018/hyperlinkcolor" val="tx"/>
                    </a:ext>
                  </a:extLst>
                </a:hlinkClick>
              </a:rPr>
              <a:t>https://www.cde.ca.gov/ls/nu/sn/cep.asp</a:t>
            </a:r>
            <a:r>
              <a:rPr lang="en-US" sz="2400" dirty="0">
                <a:solidFill>
                  <a:srgbClr val="0563C1"/>
                </a:solidFill>
                <a:latin typeface="Arial"/>
                <a:cs typeface="Arial"/>
              </a:rPr>
              <a:t> </a:t>
            </a:r>
            <a:endParaRPr lang="en-US" sz="2400" dirty="0">
              <a:solidFill>
                <a:srgbClr val="0563C1"/>
              </a:solidFill>
              <a:cs typeface="Arial"/>
            </a:endParaRPr>
          </a:p>
          <a:p>
            <a:pPr>
              <a:buFont typeface="Arial" panose="02070309020205020404" pitchFamily="49" charset="0"/>
              <a:buChar char="•"/>
            </a:pPr>
            <a:r>
              <a:rPr lang="en-US" sz="2400" dirty="0">
                <a:latin typeface="Arial"/>
                <a:cs typeface="Arial"/>
              </a:rPr>
              <a:t>CDE Provision 2 web page at </a:t>
            </a:r>
            <a:r>
              <a:rPr lang="en-US" sz="2400" dirty="0">
                <a:solidFill>
                  <a:srgbClr val="0563C1"/>
                </a:solidFill>
                <a:latin typeface="Arial"/>
                <a:cs typeface="Arial"/>
                <a:hlinkClick r:id="rId4" tooltip="California Department of Education Provision 2">
                  <a:extLst>
                    <a:ext uri="{A12FA001-AC4F-418D-AE19-62706E023703}">
                      <ahyp:hlinkClr xmlns:ahyp="http://schemas.microsoft.com/office/drawing/2018/hyperlinkcolor" val="tx"/>
                    </a:ext>
                  </a:extLst>
                </a:hlinkClick>
              </a:rPr>
              <a:t>https://www.cde.ca.gov/ls/nu/sn/provisions.asp</a:t>
            </a:r>
            <a:r>
              <a:rPr lang="en-US" sz="2400" dirty="0">
                <a:solidFill>
                  <a:srgbClr val="0563C1"/>
                </a:solidFill>
                <a:latin typeface="Arial"/>
                <a:cs typeface="Arial"/>
              </a:rPr>
              <a:t> </a:t>
            </a:r>
            <a:endParaRPr lang="en-US" sz="2400" dirty="0">
              <a:solidFill>
                <a:srgbClr val="0563C1"/>
              </a:solidFill>
              <a:cs typeface="Arial"/>
            </a:endParaRPr>
          </a:p>
          <a:p>
            <a:pPr>
              <a:buFont typeface="Arial" panose="02070309020205020404" pitchFamily="49" charset="0"/>
              <a:buChar char="•"/>
            </a:pPr>
            <a:r>
              <a:rPr lang="en-US" sz="2400" dirty="0">
                <a:latin typeface="Arial"/>
                <a:cs typeface="Arial"/>
              </a:rPr>
              <a:t>CEP and P2 trainings available on NSD Learning Site, enter "CEP" or "Provision 2" in the search field</a:t>
            </a:r>
            <a:endParaRPr lang="en-US" sz="2400" dirty="0"/>
          </a:p>
          <a:p>
            <a:pPr marL="0" indent="0">
              <a:buNone/>
            </a:pPr>
            <a:r>
              <a:rPr lang="en-US" sz="2400" dirty="0">
                <a:latin typeface="Arial"/>
                <a:cs typeface="Arial"/>
              </a:rPr>
              <a:t>Contact: Questions email the team at </a:t>
            </a:r>
            <a:r>
              <a:rPr lang="en-US" sz="2400" dirty="0">
                <a:solidFill>
                  <a:srgbClr val="0563C1"/>
                </a:solidFill>
                <a:latin typeface="Arial"/>
                <a:cs typeface="Arial"/>
                <a:hlinkClick r:id="rId5">
                  <a:extLst>
                    <a:ext uri="{A12FA001-AC4F-418D-AE19-62706E023703}">
                      <ahyp:hlinkClr xmlns:ahyp="http://schemas.microsoft.com/office/drawing/2018/hyperlinkcolor" val="tx"/>
                    </a:ext>
                  </a:extLst>
                </a:hlinkClick>
              </a:rPr>
              <a:t>SNPInfo@cde.ca.gov</a:t>
            </a:r>
            <a:r>
              <a:rPr lang="en-US" sz="2400" dirty="0">
                <a:solidFill>
                  <a:srgbClr val="0563C1"/>
                </a:solidFill>
                <a:latin typeface="Arial"/>
                <a:cs typeface="Arial"/>
              </a:rPr>
              <a:t>  </a:t>
            </a:r>
            <a:endParaRPr lang="en-US" sz="2400" dirty="0">
              <a:solidFill>
                <a:srgbClr val="0563C1"/>
              </a:solidFill>
            </a:endParaRPr>
          </a:p>
          <a:p>
            <a:endParaRPr lang="en-US" sz="2400" dirty="0"/>
          </a:p>
          <a:p>
            <a:endParaRPr lang="en-US" dirty="0"/>
          </a:p>
        </p:txBody>
      </p:sp>
    </p:spTree>
    <p:extLst>
      <p:ext uri="{BB962C8B-B14F-4D97-AF65-F5344CB8AC3E}">
        <p14:creationId xmlns:p14="http://schemas.microsoft.com/office/powerpoint/2010/main" val="150900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C6BE-F6BC-359C-9E3E-4EBB68450E48}"/>
              </a:ext>
            </a:extLst>
          </p:cNvPr>
          <p:cNvSpPr>
            <a:spLocks noGrp="1"/>
          </p:cNvSpPr>
          <p:nvPr>
            <p:ph type="title"/>
          </p:nvPr>
        </p:nvSpPr>
        <p:spPr/>
        <p:txBody>
          <a:bodyPr/>
          <a:lstStyle/>
          <a:p>
            <a:r>
              <a:rPr lang="en-US">
                <a:cs typeface="Arial"/>
              </a:rPr>
              <a:t>Operational Reminders</a:t>
            </a:r>
            <a:endParaRPr lang="en-US"/>
          </a:p>
        </p:txBody>
      </p:sp>
    </p:spTree>
    <p:extLst>
      <p:ext uri="{BB962C8B-B14F-4D97-AF65-F5344CB8AC3E}">
        <p14:creationId xmlns:p14="http://schemas.microsoft.com/office/powerpoint/2010/main" val="62967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1FB0-C8DD-05B4-18EF-0E9FC20DB2F6}"/>
              </a:ext>
            </a:extLst>
          </p:cNvPr>
          <p:cNvSpPr>
            <a:spLocks noGrp="1"/>
          </p:cNvSpPr>
          <p:nvPr>
            <p:ph type="title"/>
          </p:nvPr>
        </p:nvSpPr>
        <p:spPr/>
        <p:txBody>
          <a:bodyPr>
            <a:normAutofit/>
          </a:bodyPr>
          <a:lstStyle/>
          <a:p>
            <a:r>
              <a:rPr lang="en-US" dirty="0"/>
              <a:t>Reminder: Food Safety Inspections</a:t>
            </a:r>
          </a:p>
        </p:txBody>
      </p:sp>
      <p:sp>
        <p:nvSpPr>
          <p:cNvPr id="3" name="Content Placeholder 2">
            <a:extLst>
              <a:ext uri="{FF2B5EF4-FFF2-40B4-BE49-F238E27FC236}">
                <a16:creationId xmlns:a16="http://schemas.microsoft.com/office/drawing/2014/main" id="{10D809E6-793D-74DA-8782-B5570B57A89C}"/>
              </a:ext>
            </a:extLst>
          </p:cNvPr>
          <p:cNvSpPr>
            <a:spLocks noGrp="1"/>
          </p:cNvSpPr>
          <p:nvPr>
            <p:ph sz="half" idx="1"/>
          </p:nvPr>
        </p:nvSpPr>
        <p:spPr>
          <a:xfrm>
            <a:off x="838200" y="1825625"/>
            <a:ext cx="6262396" cy="4789779"/>
          </a:xfrm>
        </p:spPr>
        <p:txBody>
          <a:bodyPr vert="horz" lIns="91440" tIns="45720" rIns="91440" bIns="45720" rtlCol="0" anchor="t">
            <a:normAutofit/>
          </a:bodyPr>
          <a:lstStyle/>
          <a:p>
            <a:r>
              <a:rPr lang="en-US" sz="2400" dirty="0">
                <a:solidFill>
                  <a:schemeClr val="bg1">
                    <a:lumMod val="10000"/>
                  </a:schemeClr>
                </a:solidFill>
                <a:latin typeface="Arial"/>
                <a:cs typeface="Arial"/>
              </a:rPr>
              <a:t>SFAs are required to obtain two food safety inspections at each site from the local environmental health department. </a:t>
            </a:r>
          </a:p>
          <a:p>
            <a:pPr>
              <a:buFont typeface="Arial" panose="02070309020205020404" pitchFamily="49" charset="0"/>
              <a:buChar char="•"/>
            </a:pPr>
            <a:r>
              <a:rPr lang="en-US" sz="2400" dirty="0">
                <a:solidFill>
                  <a:schemeClr val="bg1">
                    <a:lumMod val="10000"/>
                  </a:schemeClr>
                </a:solidFill>
                <a:latin typeface="Arial"/>
                <a:cs typeface="Arial"/>
              </a:rPr>
              <a:t>Group homes are exempt from obtaining food safety inspections but still must complete the food safety inspection survey in CNIPS.</a:t>
            </a:r>
          </a:p>
          <a:p>
            <a:pPr>
              <a:buFont typeface="Arial" panose="02070309020205020404" pitchFamily="49" charset="0"/>
              <a:buChar char="•"/>
            </a:pPr>
            <a:r>
              <a:rPr lang="en-US" sz="2400" dirty="0">
                <a:solidFill>
                  <a:schemeClr val="bg1">
                    <a:lumMod val="10000"/>
                  </a:schemeClr>
                </a:solidFill>
                <a:latin typeface="Arial"/>
                <a:cs typeface="Arial"/>
              </a:rPr>
              <a:t>2025–26 food safety inspection surveys will open in CNIPS in July for the 2026–27 program year.</a:t>
            </a:r>
          </a:p>
        </p:txBody>
      </p:sp>
      <p:pic>
        <p:nvPicPr>
          <p:cNvPr id="5" name="Content Placeholder 4">
            <a:extLst>
              <a:ext uri="{FF2B5EF4-FFF2-40B4-BE49-F238E27FC236}">
                <a16:creationId xmlns:a16="http://schemas.microsoft.com/office/drawing/2014/main" id="{7EC210C2-B8EA-52E1-084B-28775B378012}"/>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7426488" y="2571752"/>
            <a:ext cx="4015812" cy="2612553"/>
          </a:xfrm>
          <a:prstGeom prst="rect">
            <a:avLst/>
          </a:prstGeom>
        </p:spPr>
      </p:pic>
    </p:spTree>
    <p:extLst>
      <p:ext uri="{BB962C8B-B14F-4D97-AF65-F5344CB8AC3E}">
        <p14:creationId xmlns:p14="http://schemas.microsoft.com/office/powerpoint/2010/main" val="405720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334F-AFB8-8446-6A93-DD01D7C28DC5}"/>
              </a:ext>
            </a:extLst>
          </p:cNvPr>
          <p:cNvSpPr>
            <a:spLocks noGrp="1"/>
          </p:cNvSpPr>
          <p:nvPr>
            <p:ph type="title"/>
          </p:nvPr>
        </p:nvSpPr>
        <p:spPr/>
        <p:txBody>
          <a:bodyPr/>
          <a:lstStyle/>
          <a:p>
            <a:r>
              <a:rPr lang="en-US" dirty="0">
                <a:latin typeface="Arial"/>
                <a:cs typeface="Arial"/>
              </a:rPr>
              <a:t>Summer 2026 Operations (1)</a:t>
            </a:r>
            <a:endParaRPr lang="en-US" dirty="0"/>
          </a:p>
        </p:txBody>
      </p:sp>
      <p:sp>
        <p:nvSpPr>
          <p:cNvPr id="3" name="Content Placeholder 2">
            <a:extLst>
              <a:ext uri="{FF2B5EF4-FFF2-40B4-BE49-F238E27FC236}">
                <a16:creationId xmlns:a16="http://schemas.microsoft.com/office/drawing/2014/main" id="{0D43254D-6A73-C3BD-714E-0EFCB479FF08}"/>
              </a:ext>
            </a:extLst>
          </p:cNvPr>
          <p:cNvSpPr>
            <a:spLocks noGrp="1"/>
          </p:cNvSpPr>
          <p:nvPr>
            <p:ph idx="1"/>
          </p:nvPr>
        </p:nvSpPr>
        <p:spPr>
          <a:xfrm>
            <a:off x="838200" y="1825625"/>
            <a:ext cx="10153261" cy="4649820"/>
          </a:xfrm>
        </p:spPr>
        <p:txBody>
          <a:bodyPr vert="horz" lIns="91440" tIns="45720" rIns="91440" bIns="45720" rtlCol="0" anchor="t">
            <a:normAutofit/>
          </a:bodyPr>
          <a:lstStyle/>
          <a:p>
            <a:pPr marL="0" indent="0">
              <a:buNone/>
            </a:pPr>
            <a:r>
              <a:rPr lang="en-US" dirty="0">
                <a:latin typeface="Arial"/>
                <a:cs typeface="Arial"/>
              </a:rPr>
              <a:t>Program Operators can begin submitting Seamless Summer Option (SSO) and Summer Food Service Program (SFSP) applications for summer 2026.</a:t>
            </a:r>
            <a:endParaRPr lang="en-US" dirty="0"/>
          </a:p>
          <a:p>
            <a:pPr>
              <a:buFont typeface="Arial" panose="02070309020205020404" pitchFamily="49" charset="0"/>
              <a:buChar char="•"/>
            </a:pPr>
            <a:r>
              <a:rPr lang="en-US" sz="2800" dirty="0">
                <a:cs typeface="Arial"/>
              </a:rPr>
              <a:t>SSO site applications </a:t>
            </a:r>
            <a:r>
              <a:rPr lang="en-US" sz="2800" b="1" dirty="0">
                <a:cs typeface="Arial"/>
              </a:rPr>
              <a:t>must be approved before summer operations begin</a:t>
            </a:r>
            <a:r>
              <a:rPr lang="en-US" sz="2800" dirty="0">
                <a:cs typeface="Arial"/>
              </a:rPr>
              <a:t>.</a:t>
            </a:r>
          </a:p>
          <a:p>
            <a:pPr>
              <a:buFont typeface="Arial" panose="02070309020205020404" pitchFamily="49" charset="0"/>
              <a:buChar char="•"/>
            </a:pPr>
            <a:r>
              <a:rPr lang="en-US" sz="2800" dirty="0">
                <a:latin typeface="Arial"/>
                <a:cs typeface="Arial"/>
              </a:rPr>
              <a:t>SFSP applications must be submitted by </a:t>
            </a:r>
            <a:r>
              <a:rPr lang="en-US" sz="2800" b="1" dirty="0">
                <a:latin typeface="Arial"/>
                <a:cs typeface="Arial"/>
              </a:rPr>
              <a:t>Friday, May 15</a:t>
            </a:r>
            <a:r>
              <a:rPr lang="en-US" sz="2800" dirty="0">
                <a:latin typeface="Arial"/>
                <a:cs typeface="Arial"/>
              </a:rPr>
              <a:t> or 30 days prior to the start of summer operations, whichever comes first. SFSP applications </a:t>
            </a:r>
            <a:r>
              <a:rPr lang="en-US" sz="2800" b="1" dirty="0">
                <a:latin typeface="Arial"/>
                <a:cs typeface="Arial"/>
              </a:rPr>
              <a:t>must </a:t>
            </a:r>
            <a:r>
              <a:rPr lang="en-US" sz="2800" dirty="0">
                <a:latin typeface="Arial"/>
                <a:cs typeface="Arial"/>
              </a:rPr>
              <a:t>be approved before meal service can begin.</a:t>
            </a:r>
          </a:p>
        </p:txBody>
      </p:sp>
    </p:spTree>
    <p:extLst>
      <p:ext uri="{BB962C8B-B14F-4D97-AF65-F5344CB8AC3E}">
        <p14:creationId xmlns:p14="http://schemas.microsoft.com/office/powerpoint/2010/main" val="3505223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74AE-8FC9-1573-018F-E23881886807}"/>
              </a:ext>
            </a:extLst>
          </p:cNvPr>
          <p:cNvSpPr>
            <a:spLocks noGrp="1"/>
          </p:cNvSpPr>
          <p:nvPr>
            <p:ph type="title"/>
          </p:nvPr>
        </p:nvSpPr>
        <p:spPr/>
        <p:txBody>
          <a:bodyPr/>
          <a:lstStyle/>
          <a:p>
            <a:r>
              <a:rPr lang="en-US" dirty="0">
                <a:latin typeface="Arial"/>
                <a:cs typeface="Arial"/>
              </a:rPr>
              <a:t>Summer 2026 Operations (2) </a:t>
            </a:r>
            <a:endParaRPr lang="en-US" dirty="0"/>
          </a:p>
        </p:txBody>
      </p:sp>
      <p:sp>
        <p:nvSpPr>
          <p:cNvPr id="3" name="Content Placeholder 2">
            <a:extLst>
              <a:ext uri="{FF2B5EF4-FFF2-40B4-BE49-F238E27FC236}">
                <a16:creationId xmlns:a16="http://schemas.microsoft.com/office/drawing/2014/main" id="{98DA2A90-65D5-1A56-C41F-DAAE29FA1157}"/>
              </a:ext>
            </a:extLst>
          </p:cNvPr>
          <p:cNvSpPr>
            <a:spLocks noGrp="1"/>
          </p:cNvSpPr>
          <p:nvPr>
            <p:ph sz="half" idx="1"/>
          </p:nvPr>
        </p:nvSpPr>
        <p:spPr>
          <a:xfrm>
            <a:off x="838200" y="1813901"/>
            <a:ext cx="7728592" cy="4016758"/>
          </a:xfrm>
        </p:spPr>
        <p:txBody>
          <a:bodyPr vert="horz" lIns="91440" tIns="45720" rIns="91440" bIns="45720" rtlCol="0" anchor="t">
            <a:noAutofit/>
          </a:bodyPr>
          <a:lstStyle/>
          <a:p>
            <a:pPr marL="0" indent="0">
              <a:buNone/>
            </a:pPr>
            <a:r>
              <a:rPr lang="en-US" sz="2400" dirty="0">
                <a:solidFill>
                  <a:srgbClr val="162320"/>
                </a:solidFill>
                <a:latin typeface="Arial"/>
                <a:cs typeface="Arial"/>
              </a:rPr>
              <a:t>Work with district administrators to identify summer programming and meal service needs.</a:t>
            </a:r>
            <a:endParaRPr lang="en-US" sz="2400" dirty="0">
              <a:solidFill>
                <a:srgbClr val="162320"/>
              </a:solidFill>
            </a:endParaRPr>
          </a:p>
          <a:p>
            <a:pPr>
              <a:buFont typeface="Arial" panose="02070309020205020404" pitchFamily="49" charset="0"/>
              <a:buChar char="•"/>
            </a:pPr>
            <a:r>
              <a:rPr lang="en-US" sz="2400" dirty="0">
                <a:latin typeface="Arial"/>
                <a:cs typeface="Arial"/>
              </a:rPr>
              <a:t>Schools offering summer school and serving only enrolled students may continue operating under the SNPs.</a:t>
            </a:r>
          </a:p>
          <a:p>
            <a:pPr>
              <a:buFont typeface="Arial" panose="02070309020205020404" pitchFamily="49" charset="0"/>
              <a:buChar char="•"/>
            </a:pPr>
            <a:r>
              <a:rPr lang="en-US" sz="2400" dirty="0">
                <a:latin typeface="Arial"/>
                <a:cs typeface="Arial"/>
              </a:rPr>
              <a:t>SFAs planning community feeding, serving only Expanded Learning Opportunity Program students, or providing rural non-congregate meal service should apply for SSO/SFSP.</a:t>
            </a:r>
          </a:p>
        </p:txBody>
      </p:sp>
      <p:pic>
        <p:nvPicPr>
          <p:cNvPr id="10" name="Content Placeholder 9">
            <a:extLst>
              <a:ext uri="{FF2B5EF4-FFF2-40B4-BE49-F238E27FC236}">
                <a16:creationId xmlns:a16="http://schemas.microsoft.com/office/drawing/2014/main" id="{F0710B35-A273-4C4A-6A93-F0066A2CD54A}"/>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8663519" y="1813901"/>
            <a:ext cx="2690281" cy="4035422"/>
          </a:xfrm>
          <a:prstGeom prst="rect">
            <a:avLst/>
          </a:prstGeom>
        </p:spPr>
      </p:pic>
    </p:spTree>
    <p:extLst>
      <p:ext uri="{BB962C8B-B14F-4D97-AF65-F5344CB8AC3E}">
        <p14:creationId xmlns:p14="http://schemas.microsoft.com/office/powerpoint/2010/main" val="641249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044A-5980-355D-2AC0-7085B18C505C}"/>
              </a:ext>
            </a:extLst>
          </p:cNvPr>
          <p:cNvSpPr>
            <a:spLocks noGrp="1"/>
          </p:cNvSpPr>
          <p:nvPr>
            <p:ph type="title"/>
          </p:nvPr>
        </p:nvSpPr>
        <p:spPr/>
        <p:txBody>
          <a:bodyPr>
            <a:normAutofit fontScale="90000"/>
          </a:bodyPr>
          <a:lstStyle/>
          <a:p>
            <a:r>
              <a:rPr lang="en-US" dirty="0">
                <a:latin typeface="Arial"/>
                <a:cs typeface="Arial"/>
              </a:rPr>
              <a:t>Rural Non-congregate Meal Service in Summer Meal Programs (1)</a:t>
            </a:r>
            <a:endParaRPr lang="en-US" dirty="0"/>
          </a:p>
        </p:txBody>
      </p:sp>
      <p:sp>
        <p:nvSpPr>
          <p:cNvPr id="3" name="Content Placeholder 2">
            <a:extLst>
              <a:ext uri="{FF2B5EF4-FFF2-40B4-BE49-F238E27FC236}">
                <a16:creationId xmlns:a16="http://schemas.microsoft.com/office/drawing/2014/main" id="{A36FF935-A4DC-51D4-1ED5-EE23EA088A55}"/>
              </a:ext>
            </a:extLst>
          </p:cNvPr>
          <p:cNvSpPr>
            <a:spLocks noGrp="1"/>
          </p:cNvSpPr>
          <p:nvPr>
            <p:ph idx="1"/>
          </p:nvPr>
        </p:nvSpPr>
        <p:spPr>
          <a:xfrm>
            <a:off x="838200" y="1825625"/>
            <a:ext cx="10515600" cy="4360207"/>
          </a:xfrm>
        </p:spPr>
        <p:txBody>
          <a:bodyPr vert="horz" lIns="91440" tIns="45720" rIns="91440" bIns="45720" rtlCol="0" anchor="t">
            <a:normAutofit/>
          </a:bodyPr>
          <a:lstStyle/>
          <a:p>
            <a:r>
              <a:rPr lang="en-US" sz="2800" dirty="0">
                <a:latin typeface="Arial"/>
                <a:cs typeface="Arial"/>
              </a:rPr>
              <a:t>Non-congregate Meal Service webinar is now available in the NSD Learning Site </a:t>
            </a:r>
            <a:r>
              <a:rPr lang="en-US" sz="2800" dirty="0">
                <a:solidFill>
                  <a:srgbClr val="000000"/>
                </a:solidFill>
                <a:latin typeface="Arial"/>
                <a:cs typeface="Arial"/>
              </a:rPr>
              <a:t>by searching non-congregate.</a:t>
            </a:r>
          </a:p>
          <a:p>
            <a:r>
              <a:rPr lang="en-US" sz="2800" dirty="0">
                <a:latin typeface="Arial"/>
                <a:cs typeface="Arial"/>
              </a:rPr>
              <a:t>Program Integrity Plans are due by </a:t>
            </a:r>
            <a:r>
              <a:rPr lang="en-US" sz="2800" b="1" dirty="0">
                <a:latin typeface="Arial"/>
                <a:cs typeface="Arial"/>
              </a:rPr>
              <a:t>Wednesday,</a:t>
            </a:r>
            <a:r>
              <a:rPr lang="en-US" sz="2800" dirty="0">
                <a:latin typeface="Arial"/>
                <a:cs typeface="Arial"/>
              </a:rPr>
              <a:t> </a:t>
            </a:r>
            <a:r>
              <a:rPr lang="en-US" sz="2800" b="1" dirty="0">
                <a:latin typeface="Arial"/>
                <a:cs typeface="Arial"/>
              </a:rPr>
              <a:t>April 1, 2026</a:t>
            </a:r>
            <a:r>
              <a:rPr lang="en-US" sz="2800" dirty="0">
                <a:latin typeface="Arial"/>
                <a:cs typeface="Arial"/>
              </a:rPr>
              <a:t>. </a:t>
            </a:r>
          </a:p>
          <a:p>
            <a:r>
              <a:rPr lang="en-US" sz="2800" dirty="0">
                <a:latin typeface="Arial"/>
                <a:cs typeface="Arial"/>
              </a:rPr>
              <a:t>The Program Integrity Plan template and Job Aid is available in the Download Forms section of CNIPS.</a:t>
            </a:r>
            <a:r>
              <a:rPr lang="en-US" dirty="0">
                <a:latin typeface="Arial"/>
                <a:cs typeface="Arial"/>
              </a:rPr>
              <a:t> </a:t>
            </a:r>
            <a:endParaRPr lang="en-US" dirty="0"/>
          </a:p>
          <a:p>
            <a:pPr lvl="1">
              <a:buFont typeface="Courier New" panose="020B0604020202020204" pitchFamily="34" charset="0"/>
            </a:pPr>
            <a:r>
              <a:rPr lang="en-US" sz="2400" dirty="0">
                <a:cs typeface="Arial"/>
              </a:rPr>
              <a:t>In the SNP Module, see Form IDs SSO 2 and SSO 2a. </a:t>
            </a:r>
          </a:p>
          <a:p>
            <a:pPr lvl="1">
              <a:buFont typeface="Courier New" panose="020B0604020202020204" pitchFamily="34" charset="0"/>
            </a:pPr>
            <a:r>
              <a:rPr lang="en-US" sz="2400" dirty="0">
                <a:cs typeface="Arial"/>
              </a:rPr>
              <a:t>In the Summer Food Service Program Module, see Form IDs SFSP 36 and SFSP 36a.</a:t>
            </a:r>
          </a:p>
        </p:txBody>
      </p:sp>
    </p:spTree>
    <p:extLst>
      <p:ext uri="{BB962C8B-B14F-4D97-AF65-F5344CB8AC3E}">
        <p14:creationId xmlns:p14="http://schemas.microsoft.com/office/powerpoint/2010/main" val="33242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119941-BCD1-1622-33E4-26FA8D8EA902}"/>
              </a:ext>
            </a:extLst>
          </p:cNvPr>
          <p:cNvSpPr>
            <a:spLocks noGrp="1"/>
          </p:cNvSpPr>
          <p:nvPr>
            <p:ph type="title"/>
          </p:nvPr>
        </p:nvSpPr>
        <p:spPr/>
        <p:txBody>
          <a:bodyPr/>
          <a:lstStyle/>
          <a:p>
            <a:r>
              <a:rPr lang="en-US" dirty="0"/>
              <a:t>School Nutrition Program Spotlight</a:t>
            </a:r>
          </a:p>
        </p:txBody>
      </p:sp>
    </p:spTree>
    <p:extLst>
      <p:ext uri="{BB962C8B-B14F-4D97-AF65-F5344CB8AC3E}">
        <p14:creationId xmlns:p14="http://schemas.microsoft.com/office/powerpoint/2010/main" val="47755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D112-EBE8-3B9A-831B-8BDC357948D9}"/>
              </a:ext>
            </a:extLst>
          </p:cNvPr>
          <p:cNvSpPr>
            <a:spLocks noGrp="1"/>
          </p:cNvSpPr>
          <p:nvPr>
            <p:ph type="title"/>
          </p:nvPr>
        </p:nvSpPr>
        <p:spPr/>
        <p:txBody>
          <a:bodyPr>
            <a:normAutofit fontScale="90000"/>
          </a:bodyPr>
          <a:lstStyle/>
          <a:p>
            <a:r>
              <a:rPr lang="en-US" dirty="0">
                <a:latin typeface="Arial"/>
                <a:cs typeface="Arial"/>
              </a:rPr>
              <a:t>Rural Non-congregate Meal Service in Summer Meal Programs (2)</a:t>
            </a:r>
            <a:endParaRPr lang="en-US" dirty="0"/>
          </a:p>
        </p:txBody>
      </p:sp>
      <p:sp>
        <p:nvSpPr>
          <p:cNvPr id="3" name="Content Placeholder 2">
            <a:extLst>
              <a:ext uri="{FF2B5EF4-FFF2-40B4-BE49-F238E27FC236}">
                <a16:creationId xmlns:a16="http://schemas.microsoft.com/office/drawing/2014/main" id="{6B37F3A9-68F1-392B-4898-5364117A4842}"/>
              </a:ext>
            </a:extLst>
          </p:cNvPr>
          <p:cNvSpPr>
            <a:spLocks noGrp="1"/>
          </p:cNvSpPr>
          <p:nvPr>
            <p:ph idx="1"/>
          </p:nvPr>
        </p:nvSpPr>
        <p:spPr/>
        <p:txBody>
          <a:bodyPr vert="horz" lIns="91440" tIns="45720" rIns="91440" bIns="45720" rtlCol="0" anchor="t">
            <a:normAutofit/>
          </a:bodyPr>
          <a:lstStyle/>
          <a:p>
            <a:r>
              <a:rPr lang="en-US" dirty="0">
                <a:latin typeface="Arial"/>
                <a:cs typeface="Arial"/>
              </a:rPr>
              <a:t>No Kid Hungry 2026 Summer Webinar Series begins Wednesday, March 25, 2026, at 12 p.m. </a:t>
            </a:r>
          </a:p>
          <a:p>
            <a:r>
              <a:rPr lang="en-US" dirty="0">
                <a:latin typeface="Arial"/>
                <a:cs typeface="Arial"/>
              </a:rPr>
              <a:t>Learn about the basics of rural non-congregate meal service, menu building, community engagement, delivery models, and outreach</a:t>
            </a:r>
          </a:p>
          <a:p>
            <a:r>
              <a:rPr lang="en-US" dirty="0">
                <a:latin typeface="Arial"/>
                <a:cs typeface="Arial"/>
              </a:rPr>
              <a:t>Register for the No Kid Hungry 2026 Webinar Series. The webinar has passed.</a:t>
            </a: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1990235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8BA7E-F73A-B274-3128-906CEFEF8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D95D0-A11D-B53A-647F-BCF801269E99}"/>
              </a:ext>
            </a:extLst>
          </p:cNvPr>
          <p:cNvSpPr>
            <a:spLocks noGrp="1"/>
          </p:cNvSpPr>
          <p:nvPr>
            <p:ph type="title"/>
          </p:nvPr>
        </p:nvSpPr>
        <p:spPr/>
        <p:txBody>
          <a:bodyPr>
            <a:normAutofit fontScale="90000"/>
          </a:bodyPr>
          <a:lstStyle/>
          <a:p>
            <a:r>
              <a:rPr lang="en-US" dirty="0">
                <a:latin typeface="Arial"/>
                <a:cs typeface="Arial"/>
              </a:rPr>
              <a:t>Rural Non-congregate Meal Service in Summer Meal Programs (3)</a:t>
            </a:r>
            <a:endParaRPr lang="en-US" dirty="0"/>
          </a:p>
        </p:txBody>
      </p:sp>
      <p:sp>
        <p:nvSpPr>
          <p:cNvPr id="3" name="Content Placeholder 2">
            <a:extLst>
              <a:ext uri="{FF2B5EF4-FFF2-40B4-BE49-F238E27FC236}">
                <a16:creationId xmlns:a16="http://schemas.microsoft.com/office/drawing/2014/main" id="{E1637F20-FD40-51A8-732F-9491180A15ED}"/>
              </a:ext>
            </a:extLst>
          </p:cNvPr>
          <p:cNvSpPr>
            <a:spLocks noGrp="1"/>
          </p:cNvSpPr>
          <p:nvPr>
            <p:ph idx="1"/>
          </p:nvPr>
        </p:nvSpPr>
        <p:spPr/>
        <p:txBody>
          <a:bodyPr vert="horz" lIns="91440" tIns="45720" rIns="91440" bIns="45720" rtlCol="0" anchor="t">
            <a:normAutofit/>
          </a:bodyPr>
          <a:lstStyle/>
          <a:p>
            <a:r>
              <a:rPr lang="en-US" sz="3000" dirty="0">
                <a:latin typeface="Arial"/>
                <a:cs typeface="Arial"/>
              </a:rPr>
              <a:t>Who: No Kid Hungry California is offering grant funding to expand summer meals </a:t>
            </a:r>
            <a:endParaRPr lang="en-US" sz="3000" dirty="0">
              <a:solidFill>
                <a:srgbClr val="2D4641"/>
              </a:solidFill>
              <a:latin typeface="Arial"/>
              <a:cs typeface="Arial"/>
            </a:endParaRPr>
          </a:p>
          <a:p>
            <a:r>
              <a:rPr lang="en-US" sz="3000" dirty="0">
                <a:latin typeface="Arial"/>
                <a:cs typeface="Arial"/>
              </a:rPr>
              <a:t>What: Funding is available for schools and community organizations that are serving rural communities and expanding non-congregate feeding models </a:t>
            </a:r>
            <a:endParaRPr lang="en-US" sz="3000" dirty="0">
              <a:solidFill>
                <a:srgbClr val="2D4641"/>
              </a:solidFill>
              <a:latin typeface="Arial"/>
              <a:cs typeface="Arial"/>
            </a:endParaRPr>
          </a:p>
          <a:p>
            <a:r>
              <a:rPr lang="en-US" sz="3000" dirty="0">
                <a:latin typeface="Arial"/>
                <a:cs typeface="Arial"/>
              </a:rPr>
              <a:t>Grant amount: Varies, average award is $5,000 - $15,000</a:t>
            </a:r>
            <a:endParaRPr lang="en-US" sz="3000" dirty="0">
              <a:solidFill>
                <a:srgbClr val="2D4641"/>
              </a:solidFill>
              <a:latin typeface="Arial"/>
              <a:cs typeface="Arial"/>
            </a:endParaRPr>
          </a:p>
          <a:p>
            <a:r>
              <a:rPr lang="en-US" sz="3000" dirty="0">
                <a:latin typeface="Arial"/>
                <a:cs typeface="Arial"/>
              </a:rPr>
              <a:t>Applications due:</a:t>
            </a:r>
            <a:r>
              <a:rPr lang="en-US" sz="3000" b="1" dirty="0">
                <a:latin typeface="Arial"/>
                <a:cs typeface="Arial"/>
              </a:rPr>
              <a:t> Wednesday,</a:t>
            </a:r>
            <a:r>
              <a:rPr lang="en-US" sz="3000" dirty="0">
                <a:latin typeface="Arial"/>
                <a:cs typeface="Arial"/>
              </a:rPr>
              <a:t> </a:t>
            </a:r>
            <a:r>
              <a:rPr lang="en-US" sz="3000" b="1" dirty="0">
                <a:latin typeface="Arial"/>
                <a:cs typeface="Arial"/>
              </a:rPr>
              <a:t>April 15, 2026</a:t>
            </a:r>
            <a:endParaRPr lang="en-US" dirty="0"/>
          </a:p>
          <a:p>
            <a:pPr marL="0" indent="0">
              <a:buNone/>
            </a:pPr>
            <a:endParaRPr lang="en-US" dirty="0">
              <a:latin typeface="Arial"/>
              <a:cs typeface="Arial"/>
            </a:endParaRPr>
          </a:p>
          <a:p>
            <a:pPr marL="457200" lvl="1" indent="0">
              <a:buNone/>
            </a:pPr>
            <a:endParaRPr lang="en-US" dirty="0">
              <a:latin typeface="Arial"/>
              <a:cs typeface="Arial"/>
            </a:endParaRP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4027097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C3C6-30A0-8A59-F242-165B03D6F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EEC27-8368-B205-A275-C9C204AC5273}"/>
              </a:ext>
            </a:extLst>
          </p:cNvPr>
          <p:cNvSpPr>
            <a:spLocks noGrp="1"/>
          </p:cNvSpPr>
          <p:nvPr>
            <p:ph type="title"/>
          </p:nvPr>
        </p:nvSpPr>
        <p:spPr/>
        <p:txBody>
          <a:bodyPr>
            <a:normAutofit/>
          </a:bodyPr>
          <a:lstStyle/>
          <a:p>
            <a:r>
              <a:rPr lang="en-US" dirty="0"/>
              <a:t>Important Operational Reminders (1)</a:t>
            </a:r>
          </a:p>
        </p:txBody>
      </p:sp>
      <p:graphicFrame>
        <p:nvGraphicFramePr>
          <p:cNvPr id="7" name="Content Placeholder 6" descr="Operational due dates by action/date: Calculate ISP for all CEP/P2 sites re- or applying, submit SSO applications 30 days prior to service and SFSP apps by 5/15.">
            <a:extLst>
              <a:ext uri="{FF2B5EF4-FFF2-40B4-BE49-F238E27FC236}">
                <a16:creationId xmlns:a16="http://schemas.microsoft.com/office/drawing/2014/main" id="{053D0559-D1CF-6ADD-76E4-C29DDB199660}"/>
              </a:ext>
            </a:extLst>
          </p:cNvPr>
          <p:cNvGraphicFramePr>
            <a:graphicFrameLocks noGrp="1"/>
          </p:cNvGraphicFramePr>
          <p:nvPr>
            <p:ph sz="half" idx="1"/>
            <p:extLst>
              <p:ext uri="{D42A27DB-BD31-4B8C-83A1-F6EECF244321}">
                <p14:modId xmlns:p14="http://schemas.microsoft.com/office/powerpoint/2010/main" val="2498856562"/>
              </p:ext>
            </p:extLst>
          </p:nvPr>
        </p:nvGraphicFramePr>
        <p:xfrm>
          <a:off x="838200" y="1825625"/>
          <a:ext cx="10502658" cy="3507345"/>
        </p:xfrm>
        <a:graphic>
          <a:graphicData uri="http://schemas.openxmlformats.org/drawingml/2006/table">
            <a:tbl>
              <a:tblPr firstRow="1" bandRow="1">
                <a:tableStyleId>{69012ECD-51FC-41F1-AA8D-1B2483CD663E}</a:tableStyleId>
              </a:tblPr>
              <a:tblGrid>
                <a:gridCol w="6024805">
                  <a:extLst>
                    <a:ext uri="{9D8B030D-6E8A-4147-A177-3AD203B41FA5}">
                      <a16:colId xmlns:a16="http://schemas.microsoft.com/office/drawing/2014/main" val="230765106"/>
                    </a:ext>
                  </a:extLst>
                </a:gridCol>
                <a:gridCol w="4477853">
                  <a:extLst>
                    <a:ext uri="{9D8B030D-6E8A-4147-A177-3AD203B41FA5}">
                      <a16:colId xmlns:a16="http://schemas.microsoft.com/office/drawing/2014/main" val="2911661132"/>
                    </a:ext>
                  </a:extLst>
                </a:gridCol>
              </a:tblGrid>
              <a:tr h="719070">
                <a:tc>
                  <a:txBody>
                    <a:bodyPr/>
                    <a:lstStyle/>
                    <a:p>
                      <a:pPr lvl="0" algn="ctr">
                        <a:buNone/>
                      </a:pPr>
                      <a:r>
                        <a:rPr lang="en-US" sz="3200" dirty="0"/>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3200" dirty="0"/>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51328"/>
                  </a:ext>
                </a:extLst>
              </a:tr>
              <a:tr h="671131">
                <a:tc>
                  <a:txBody>
                    <a:bodyPr/>
                    <a:lstStyle/>
                    <a:p>
                      <a:pPr lvl="0">
                        <a:buNone/>
                      </a:pPr>
                      <a:r>
                        <a:rPr lang="en-US" sz="2400" b="0" u="none" strike="noStrike" noProof="0" dirty="0">
                          <a:solidFill>
                            <a:schemeClr val="bg1">
                              <a:lumMod val="10000"/>
                            </a:schemeClr>
                          </a:solidFill>
                        </a:rPr>
                        <a:t>Calculate ISP for all sites and existing groups and determine if applying or reapplying for CEP or P2 is necessary.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2400" b="0" u="none" strike="noStrike" noProof="0" dirty="0">
                          <a:solidFill>
                            <a:srgbClr val="162320"/>
                          </a:solidFill>
                        </a:rPr>
                        <a:t>Wednesday, April 1, 2026</a:t>
                      </a:r>
                      <a:endParaRPr lang="en-US" sz="2400" b="0" i="0" u="none" strike="noStrike" noProof="0" dirty="0">
                        <a:solidFill>
                          <a:srgbClr val="162320"/>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1495612"/>
                  </a:ext>
                </a:extLst>
              </a:tr>
              <a:tr h="604018">
                <a:tc>
                  <a:txBody>
                    <a:bodyPr/>
                    <a:lstStyle/>
                    <a:p>
                      <a:pPr marL="0" lvl="0" algn="l" rtl="0">
                        <a:buNone/>
                      </a:pPr>
                      <a:r>
                        <a:rPr lang="en-US" sz="2400" kern="1200" dirty="0">
                          <a:solidFill>
                            <a:schemeClr val="bg1">
                              <a:lumMod val="10000"/>
                            </a:schemeClr>
                          </a:solidFill>
                        </a:rPr>
                        <a:t>Submit Summer 2026: SSO applications*</a:t>
                      </a:r>
                      <a:endParaRPr lang="en-US" sz="2400" kern="1200" dirty="0">
                        <a:solidFill>
                          <a:schemeClr val="bg1">
                            <a:lumMod val="1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rtl="0">
                        <a:buNone/>
                      </a:pPr>
                      <a:r>
                        <a:rPr lang="en-US" sz="2400" kern="1200">
                          <a:solidFill>
                            <a:schemeClr val="bg1">
                              <a:lumMod val="10000"/>
                            </a:schemeClr>
                          </a:solidFill>
                        </a:rPr>
                        <a:t>30 calendar days </a:t>
                      </a:r>
                      <a:r>
                        <a:rPr lang="en-US" sz="2400" kern="1200" dirty="0">
                          <a:solidFill>
                            <a:schemeClr val="bg1">
                              <a:lumMod val="10000"/>
                            </a:schemeClr>
                          </a:solidFill>
                        </a:rPr>
                        <a:t>prior to the start of meal service</a:t>
                      </a:r>
                      <a:endParaRPr lang="en-US" sz="2400" kern="1200" dirty="0">
                        <a:solidFill>
                          <a:schemeClr val="bg1">
                            <a:lumMod val="1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909474"/>
                  </a:ext>
                </a:extLst>
              </a:tr>
              <a:tr h="776595">
                <a:tc>
                  <a:txBody>
                    <a:bodyPr/>
                    <a:lstStyle/>
                    <a:p>
                      <a:pPr marL="0" lvl="0" algn="l">
                        <a:buNone/>
                      </a:pPr>
                      <a:r>
                        <a:rPr lang="en-US" sz="2400" kern="1200">
                          <a:solidFill>
                            <a:schemeClr val="bg1">
                              <a:lumMod val="10000"/>
                            </a:schemeClr>
                          </a:solidFill>
                        </a:rPr>
                        <a:t>Submit Summer 2026: SFSP applications*</a:t>
                      </a:r>
                      <a:endParaRPr lang="en-US" sz="2400" kern="1200">
                        <a:solidFill>
                          <a:schemeClr val="bg1">
                            <a:lumMod val="1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l">
                        <a:buNone/>
                      </a:pPr>
                      <a:r>
                        <a:rPr lang="en-US" sz="2400" kern="1200" dirty="0">
                          <a:solidFill>
                            <a:schemeClr val="bg1">
                              <a:lumMod val="10000"/>
                            </a:schemeClr>
                          </a:solidFill>
                        </a:rPr>
                        <a:t>Friday, May 15, 2026</a:t>
                      </a:r>
                      <a:endParaRPr lang="en-US" sz="2400" kern="1200" dirty="0">
                        <a:solidFill>
                          <a:schemeClr val="bg1">
                            <a:lumMod val="1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62878"/>
                  </a:ext>
                </a:extLst>
              </a:tr>
            </a:tbl>
          </a:graphicData>
        </a:graphic>
      </p:graphicFrame>
      <p:sp>
        <p:nvSpPr>
          <p:cNvPr id="8" name="Content Placeholder 7">
            <a:extLst>
              <a:ext uri="{FF2B5EF4-FFF2-40B4-BE49-F238E27FC236}">
                <a16:creationId xmlns:a16="http://schemas.microsoft.com/office/drawing/2014/main" id="{69AB1F3A-BFC7-ED6F-8475-B565C580C121}"/>
              </a:ext>
            </a:extLst>
          </p:cNvPr>
          <p:cNvSpPr>
            <a:spLocks noGrp="1"/>
          </p:cNvSpPr>
          <p:nvPr>
            <p:ph sz="half" idx="13"/>
          </p:nvPr>
        </p:nvSpPr>
        <p:spPr>
          <a:xfrm>
            <a:off x="838200" y="5341842"/>
            <a:ext cx="10515600" cy="904796"/>
          </a:xfrm>
        </p:spPr>
        <p:txBody>
          <a:bodyPr vert="horz" lIns="91440" tIns="45720" rIns="91440" bIns="45720" rtlCol="0" anchor="t">
            <a:normAutofit/>
          </a:bodyPr>
          <a:lstStyle/>
          <a:p>
            <a:pPr marL="0" indent="0" algn="ctr">
              <a:buNone/>
            </a:pPr>
            <a:r>
              <a:rPr lang="en-US" sz="2400" b="1" dirty="0">
                <a:latin typeface="Arial"/>
                <a:cs typeface="Arial"/>
              </a:rPr>
              <a:t>*Applications must be approved prior to the start of meal service.</a:t>
            </a:r>
            <a:r>
              <a:rPr lang="en-US" dirty="0">
                <a:latin typeface="Arial"/>
                <a:cs typeface="Arial"/>
              </a:rPr>
              <a:t> </a:t>
            </a:r>
            <a:endParaRPr lang="en-US" dirty="0"/>
          </a:p>
        </p:txBody>
      </p:sp>
    </p:spTree>
    <p:extLst>
      <p:ext uri="{BB962C8B-B14F-4D97-AF65-F5344CB8AC3E}">
        <p14:creationId xmlns:p14="http://schemas.microsoft.com/office/powerpoint/2010/main" val="1438952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988FA-53FD-C7F1-426E-12B8837BE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010FB-36B2-F76A-5C77-910B1280B062}"/>
              </a:ext>
            </a:extLst>
          </p:cNvPr>
          <p:cNvSpPr>
            <a:spLocks noGrp="1"/>
          </p:cNvSpPr>
          <p:nvPr>
            <p:ph type="title"/>
          </p:nvPr>
        </p:nvSpPr>
        <p:spPr/>
        <p:txBody>
          <a:bodyPr>
            <a:normAutofit/>
          </a:bodyPr>
          <a:lstStyle/>
          <a:p>
            <a:r>
              <a:rPr lang="en-US" dirty="0">
                <a:latin typeface="Arial"/>
                <a:cs typeface="Arial"/>
              </a:rPr>
              <a:t>Important Operational Reminders (2)</a:t>
            </a:r>
          </a:p>
        </p:txBody>
      </p:sp>
      <p:graphicFrame>
        <p:nvGraphicFramePr>
          <p:cNvPr id="7" name="Content Placeholder 6" descr="Important Reminders: Year-round schools submit P2 applications/extensions by 6/1, CEP, P2, P2 application extensions, and KIT 22 Final Report due 6/30. Two food safety inspections due by end SY 25-26.">
            <a:extLst>
              <a:ext uri="{FF2B5EF4-FFF2-40B4-BE49-F238E27FC236}">
                <a16:creationId xmlns:a16="http://schemas.microsoft.com/office/drawing/2014/main" id="{15379E0F-DC84-72FF-7263-22337596C863}"/>
              </a:ext>
            </a:extLst>
          </p:cNvPr>
          <p:cNvGraphicFramePr>
            <a:graphicFrameLocks noGrp="1"/>
          </p:cNvGraphicFramePr>
          <p:nvPr>
            <p:ph idx="1"/>
            <p:extLst>
              <p:ext uri="{D42A27DB-BD31-4B8C-83A1-F6EECF244321}">
                <p14:modId xmlns:p14="http://schemas.microsoft.com/office/powerpoint/2010/main" val="1140165611"/>
              </p:ext>
            </p:extLst>
          </p:nvPr>
        </p:nvGraphicFramePr>
        <p:xfrm>
          <a:off x="838200" y="1793631"/>
          <a:ext cx="10515595" cy="4564638"/>
        </p:xfrm>
        <a:graphic>
          <a:graphicData uri="http://schemas.openxmlformats.org/drawingml/2006/table">
            <a:tbl>
              <a:tblPr firstRow="1" bandRow="1">
                <a:tableStyleId>{69012ECD-51FC-41F1-AA8D-1B2483CD663E}</a:tableStyleId>
              </a:tblPr>
              <a:tblGrid>
                <a:gridCol w="6482392">
                  <a:extLst>
                    <a:ext uri="{9D8B030D-6E8A-4147-A177-3AD203B41FA5}">
                      <a16:colId xmlns:a16="http://schemas.microsoft.com/office/drawing/2014/main" val="230765106"/>
                    </a:ext>
                  </a:extLst>
                </a:gridCol>
                <a:gridCol w="4033203">
                  <a:extLst>
                    <a:ext uri="{9D8B030D-6E8A-4147-A177-3AD203B41FA5}">
                      <a16:colId xmlns:a16="http://schemas.microsoft.com/office/drawing/2014/main" val="2911661132"/>
                    </a:ext>
                  </a:extLst>
                </a:gridCol>
              </a:tblGrid>
              <a:tr h="705543">
                <a:tc>
                  <a:txBody>
                    <a:bodyPr/>
                    <a:lstStyle/>
                    <a:p>
                      <a:pPr lvl="0" algn="ctr">
                        <a:buNone/>
                      </a:pPr>
                      <a:r>
                        <a:rPr lang="en-US" sz="3200"/>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3200"/>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51328"/>
                  </a:ext>
                </a:extLst>
              </a:tr>
              <a:tr h="1128866">
                <a:tc>
                  <a:txBody>
                    <a:bodyPr/>
                    <a:lstStyle/>
                    <a:p>
                      <a:pPr lvl="0" algn="l">
                        <a:lnSpc>
                          <a:spcPct val="100000"/>
                        </a:lnSpc>
                        <a:spcBef>
                          <a:spcPts val="0"/>
                        </a:spcBef>
                        <a:spcAft>
                          <a:spcPts val="0"/>
                        </a:spcAft>
                        <a:buNone/>
                      </a:pPr>
                      <a:r>
                        <a:rPr lang="en-US" sz="2400" b="0" u="none" strike="noStrike" noProof="0" dirty="0">
                          <a:solidFill>
                            <a:schemeClr val="bg1">
                              <a:lumMod val="10000"/>
                            </a:schemeClr>
                          </a:solidFill>
                        </a:rPr>
                        <a:t>Year-round schools must submit P2 applications and P2 extension requests to NSD with all supporting documentation</a:t>
                      </a:r>
                      <a:endParaRPr lang="en-US" sz="2400" b="0" i="0" u="none" strike="noStrike" noProof="0" dirty="0">
                        <a:solidFill>
                          <a:srgbClr val="2D464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b="0" u="none" strike="noStrike" noProof="0" dirty="0">
                          <a:solidFill>
                            <a:schemeClr val="bg1">
                              <a:lumMod val="10000"/>
                            </a:schemeClr>
                          </a:solidFill>
                        </a:rPr>
                        <a:t>Monday, June 1, 2026</a:t>
                      </a:r>
                      <a:endParaRPr lang="en-US" sz="2400" dirty="0">
                        <a:solidFill>
                          <a:schemeClr val="bg1">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1495612"/>
                  </a:ext>
                </a:extLst>
              </a:tr>
              <a:tr h="1128866">
                <a:tc>
                  <a:txBody>
                    <a:bodyPr/>
                    <a:lstStyle/>
                    <a:p>
                      <a:pPr lvl="0" algn="l">
                        <a:lnSpc>
                          <a:spcPct val="100000"/>
                        </a:lnSpc>
                        <a:spcBef>
                          <a:spcPts val="0"/>
                        </a:spcBef>
                        <a:spcAft>
                          <a:spcPts val="0"/>
                        </a:spcAft>
                        <a:buNone/>
                      </a:pPr>
                      <a:r>
                        <a:rPr lang="en-US" sz="2400" b="0" u="none" strike="noStrike" noProof="0" dirty="0">
                          <a:solidFill>
                            <a:schemeClr val="bg1">
                              <a:lumMod val="10000"/>
                            </a:schemeClr>
                          </a:solidFill>
                        </a:rPr>
                        <a:t>CEP applications, P2 applications and P2 extension requests must be submitted to NSD with all supporting documentation</a:t>
                      </a:r>
                      <a:endParaRPr lang="en-US" sz="2400" b="0" i="0" u="none" strike="noStrike" noProof="0" dirty="0">
                        <a:solidFill>
                          <a:srgbClr val="2D464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2400" b="0" u="none" strike="noStrike" noProof="0">
                          <a:solidFill>
                            <a:schemeClr val="bg1">
                              <a:lumMod val="10000"/>
                            </a:schemeClr>
                          </a:solidFill>
                        </a:rPr>
                        <a:t>Tuesday, June 30, 2026 </a:t>
                      </a:r>
                      <a:endParaRPr lang="en-US" sz="2400">
                        <a:solidFill>
                          <a:schemeClr val="bg1">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909474"/>
                  </a:ext>
                </a:extLst>
              </a:tr>
              <a:tr h="710262">
                <a:tc>
                  <a:txBody>
                    <a:bodyPr/>
                    <a:lstStyle/>
                    <a:p>
                      <a:pPr lvl="0">
                        <a:buNone/>
                      </a:pPr>
                      <a:r>
                        <a:rPr lang="en-US" sz="2400">
                          <a:solidFill>
                            <a:schemeClr val="bg1">
                              <a:lumMod val="10000"/>
                            </a:schemeClr>
                          </a:solidFill>
                        </a:rPr>
                        <a:t>Complete KIT 2022 Final Report</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2400" b="0" u="none" strike="noStrike" noProof="0">
                          <a:solidFill>
                            <a:srgbClr val="162320"/>
                          </a:solidFill>
                        </a:rPr>
                        <a:t>Tuesday, June 30, 2026</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402315"/>
                  </a:ext>
                </a:extLst>
              </a:tr>
              <a:tr h="771393">
                <a:tc>
                  <a:txBody>
                    <a:bodyPr/>
                    <a:lstStyle/>
                    <a:p>
                      <a:pPr lvl="0">
                        <a:buNone/>
                      </a:pPr>
                      <a:r>
                        <a:rPr lang="en-US" sz="2400">
                          <a:solidFill>
                            <a:schemeClr val="bg1">
                              <a:lumMod val="10000"/>
                            </a:schemeClr>
                          </a:solidFill>
                        </a:rPr>
                        <a:t>Request Food Safety Inspections (x2)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buNone/>
                      </a:pPr>
                      <a:r>
                        <a:rPr lang="en-US" sz="2400" b="0" u="none" strike="noStrike" noProof="0" dirty="0">
                          <a:solidFill>
                            <a:srgbClr val="162320"/>
                          </a:solidFill>
                        </a:rPr>
                        <a:t>End of SY 2025–26</a:t>
                      </a:r>
                      <a:endParaRPr lang="en-US" sz="2400" b="0" i="0" u="none" strike="noStrike" noProof="0" dirty="0">
                        <a:solidFill>
                          <a:srgbClr val="162320"/>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020047"/>
                  </a:ext>
                </a:extLst>
              </a:tr>
            </a:tbl>
          </a:graphicData>
        </a:graphic>
      </p:graphicFrame>
    </p:spTree>
    <p:extLst>
      <p:ext uri="{BB962C8B-B14F-4D97-AF65-F5344CB8AC3E}">
        <p14:creationId xmlns:p14="http://schemas.microsoft.com/office/powerpoint/2010/main" val="459181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2910-42DC-9091-2EDE-D6BB0FFDB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1D9F8-DBBA-D862-151B-E7BF4F580D1F}"/>
              </a:ext>
            </a:extLst>
          </p:cNvPr>
          <p:cNvSpPr>
            <a:spLocks noGrp="1"/>
          </p:cNvSpPr>
          <p:nvPr>
            <p:ph type="title"/>
          </p:nvPr>
        </p:nvSpPr>
        <p:spPr/>
        <p:txBody>
          <a:bodyPr/>
          <a:lstStyle/>
          <a:p>
            <a:r>
              <a:rPr lang="en-US"/>
              <a:t>Resources and Other Announcements</a:t>
            </a:r>
          </a:p>
        </p:txBody>
      </p:sp>
    </p:spTree>
    <p:extLst>
      <p:ext uri="{BB962C8B-B14F-4D97-AF65-F5344CB8AC3E}">
        <p14:creationId xmlns:p14="http://schemas.microsoft.com/office/powerpoint/2010/main" val="584301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A716-0488-18B0-DB9F-4B9CB210ED6A}"/>
              </a:ext>
            </a:extLst>
          </p:cNvPr>
          <p:cNvSpPr>
            <a:spLocks noGrp="1"/>
          </p:cNvSpPr>
          <p:nvPr>
            <p:ph type="title"/>
          </p:nvPr>
        </p:nvSpPr>
        <p:spPr/>
        <p:txBody>
          <a:bodyPr>
            <a:normAutofit fontScale="90000"/>
          </a:bodyPr>
          <a:lstStyle/>
          <a:p>
            <a:r>
              <a:rPr lang="en-US" dirty="0">
                <a:latin typeface="Arial"/>
                <a:cs typeface="Arial"/>
              </a:rPr>
              <a:t>Funding Opportunity: Salad Bars to Schools Equipment Grant Program</a:t>
            </a:r>
            <a:endParaRPr lang="en-US" dirty="0"/>
          </a:p>
        </p:txBody>
      </p:sp>
      <p:pic>
        <p:nvPicPr>
          <p:cNvPr id="5" name="Content Placeholder 4">
            <a:extLst>
              <a:ext uri="{FF2B5EF4-FFF2-40B4-BE49-F238E27FC236}">
                <a16:creationId xmlns:a16="http://schemas.microsoft.com/office/drawing/2014/main" id="{2211D902-47BC-0189-EF0D-A808792E3B5F}"/>
              </a:ext>
              <a:ext uri="{C183D7F6-B498-43B3-948B-1728B52AA6E4}">
                <adec:decorative xmlns:adec="http://schemas.microsoft.com/office/drawing/2017/decorative" val="1"/>
              </a:ext>
            </a:extLst>
          </p:cNvPr>
          <p:cNvPicPr>
            <a:picLocks noGrp="1" noChangeAspect="1"/>
          </p:cNvPicPr>
          <p:nvPr>
            <p:ph sz="half" idx="13"/>
          </p:nvPr>
        </p:nvPicPr>
        <p:blipFill>
          <a:blip r:embed="rId3" cstate="screen">
            <a:extLst>
              <a:ext uri="{28A0092B-C50C-407E-A947-70E740481C1C}">
                <a14:useLocalDpi xmlns:a14="http://schemas.microsoft.com/office/drawing/2010/main" val="0"/>
              </a:ext>
            </a:extLst>
          </a:blip>
          <a:stretch>
            <a:fillRect/>
          </a:stretch>
        </p:blipFill>
        <p:spPr>
          <a:xfrm>
            <a:off x="979003" y="2570659"/>
            <a:ext cx="3159332" cy="2308575"/>
          </a:xfrm>
          <a:prstGeom prst="rect">
            <a:avLst/>
          </a:prstGeom>
        </p:spPr>
      </p:pic>
      <p:sp>
        <p:nvSpPr>
          <p:cNvPr id="3" name="Content Placeholder 2">
            <a:extLst>
              <a:ext uri="{FF2B5EF4-FFF2-40B4-BE49-F238E27FC236}">
                <a16:creationId xmlns:a16="http://schemas.microsoft.com/office/drawing/2014/main" id="{663DD8F9-D53E-153B-D4E3-5D0CC2452B6D}"/>
              </a:ext>
            </a:extLst>
          </p:cNvPr>
          <p:cNvSpPr>
            <a:spLocks noGrp="1"/>
          </p:cNvSpPr>
          <p:nvPr>
            <p:ph sz="half" idx="1"/>
          </p:nvPr>
        </p:nvSpPr>
        <p:spPr>
          <a:xfrm>
            <a:off x="4310183" y="1807264"/>
            <a:ext cx="7570924" cy="5033449"/>
          </a:xfrm>
        </p:spPr>
        <p:txBody>
          <a:bodyPr vert="horz" lIns="91440" tIns="45720" rIns="91440" bIns="45720" rtlCol="0" anchor="t">
            <a:normAutofit/>
          </a:bodyPr>
          <a:lstStyle/>
          <a:p>
            <a:r>
              <a:rPr lang="en-US" sz="2400" dirty="0">
                <a:solidFill>
                  <a:schemeClr val="bg1">
                    <a:lumMod val="10000"/>
                  </a:schemeClr>
                </a:solidFill>
                <a:latin typeface="Arial"/>
                <a:cs typeface="Arial"/>
              </a:rPr>
              <a:t>What: Provides schools funding to support salad bars.</a:t>
            </a:r>
            <a:endParaRPr lang="en-US" sz="2400" dirty="0">
              <a:solidFill>
                <a:schemeClr val="bg1">
                  <a:lumMod val="10000"/>
                </a:schemeClr>
              </a:solidFill>
            </a:endParaRPr>
          </a:p>
          <a:p>
            <a:r>
              <a:rPr lang="en-US" sz="2400" dirty="0">
                <a:solidFill>
                  <a:schemeClr val="bg1">
                    <a:lumMod val="10000"/>
                  </a:schemeClr>
                </a:solidFill>
                <a:latin typeface="Arial"/>
                <a:cs typeface="Arial"/>
              </a:rPr>
              <a:t>Who: K-12 schools participating in the NSLP</a:t>
            </a:r>
          </a:p>
          <a:p>
            <a:r>
              <a:rPr lang="en-US" sz="2400" dirty="0">
                <a:solidFill>
                  <a:schemeClr val="bg1">
                    <a:lumMod val="10000"/>
                  </a:schemeClr>
                </a:solidFill>
                <a:latin typeface="Arial"/>
                <a:cs typeface="Arial"/>
              </a:rPr>
              <a:t>How: Apply on the Salad Bars to School Equipment Grant web page at </a:t>
            </a:r>
            <a:r>
              <a:rPr lang="en-US" sz="2400" dirty="0">
                <a:solidFill>
                  <a:srgbClr val="0563C1"/>
                </a:solidFill>
                <a:hlinkClick r:id="rId4" tooltip="The Lunch Box - Salad Bars to School Equipment Grant">
                  <a:extLst>
                    <a:ext uri="{A12FA001-AC4F-418D-AE19-62706E023703}">
                      <ahyp:hlinkClr xmlns:ahyp="http://schemas.microsoft.com/office/drawing/2018/hyperlinkcolor" val="tx"/>
                    </a:ext>
                  </a:extLst>
                </a:hlinkClick>
              </a:rPr>
              <a:t>https://www.thelunchbox.org/apply-for-a-grant/salad-bars-to-schools/  </a:t>
            </a:r>
            <a:endParaRPr lang="en-US" sz="2400" dirty="0">
              <a:solidFill>
                <a:srgbClr val="0563C1"/>
              </a:solidFill>
            </a:endParaRPr>
          </a:p>
          <a:p>
            <a:r>
              <a:rPr lang="en-US" sz="2400" dirty="0">
                <a:solidFill>
                  <a:schemeClr val="bg1">
                    <a:lumMod val="10000"/>
                  </a:schemeClr>
                </a:solidFill>
                <a:latin typeface="Arial"/>
                <a:cs typeface="Arial"/>
              </a:rPr>
              <a:t>Due: Applications close on Tuesday, March 31, 2026</a:t>
            </a:r>
          </a:p>
          <a:p>
            <a:r>
              <a:rPr lang="en-US" sz="2400" dirty="0">
                <a:solidFill>
                  <a:schemeClr val="bg1">
                    <a:lumMod val="10000"/>
                  </a:schemeClr>
                </a:solidFill>
                <a:latin typeface="Arial"/>
                <a:cs typeface="Arial"/>
              </a:rPr>
              <a:t>Questions: </a:t>
            </a:r>
            <a:r>
              <a:rPr lang="en-US" sz="2400" dirty="0">
                <a:solidFill>
                  <a:srgbClr val="0563C1"/>
                </a:solidFill>
                <a:latin typeface="Arial"/>
                <a:cs typeface="Arial"/>
                <a:hlinkClick r:id="rId5">
                  <a:extLst>
                    <a:ext uri="{A12FA001-AC4F-418D-AE19-62706E023703}">
                      <ahyp:hlinkClr xmlns:ahyp="http://schemas.microsoft.com/office/drawing/2018/hyperlinkcolor" val="tx"/>
                    </a:ext>
                  </a:extLst>
                </a:hlinkClick>
              </a:rPr>
              <a:t>saladbargrant@chefannfoundation.org</a:t>
            </a:r>
            <a:r>
              <a:rPr lang="en-US" sz="2400" dirty="0">
                <a:solidFill>
                  <a:srgbClr val="0563C1"/>
                </a:solidFill>
                <a:latin typeface="Arial"/>
                <a:cs typeface="Arial"/>
              </a:rPr>
              <a:t> </a:t>
            </a:r>
            <a:endParaRPr lang="en-US" sz="2400" b="1" dirty="0">
              <a:solidFill>
                <a:srgbClr val="0563C1"/>
              </a:solidFill>
              <a:latin typeface="Segoe UI"/>
              <a:cs typeface="Segoe UI"/>
            </a:endParaRPr>
          </a:p>
        </p:txBody>
      </p:sp>
    </p:spTree>
    <p:extLst>
      <p:ext uri="{BB962C8B-B14F-4D97-AF65-F5344CB8AC3E}">
        <p14:creationId xmlns:p14="http://schemas.microsoft.com/office/powerpoint/2010/main" val="46174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37E0-C86F-96EF-D100-8B37A6D3B8FF}"/>
              </a:ext>
            </a:extLst>
          </p:cNvPr>
          <p:cNvSpPr>
            <a:spLocks noGrp="1"/>
          </p:cNvSpPr>
          <p:nvPr>
            <p:ph type="title"/>
          </p:nvPr>
        </p:nvSpPr>
        <p:spPr/>
        <p:txBody>
          <a:bodyPr>
            <a:normAutofit fontScale="90000"/>
          </a:bodyPr>
          <a:lstStyle/>
          <a:p>
            <a:r>
              <a:rPr lang="en-US" dirty="0">
                <a:latin typeface="Arial"/>
                <a:cs typeface="Arial"/>
              </a:rPr>
              <a:t>Input Requested: CA Universal Meal Implementation Survey</a:t>
            </a:r>
            <a:endParaRPr lang="en-US" dirty="0"/>
          </a:p>
        </p:txBody>
      </p:sp>
      <p:sp>
        <p:nvSpPr>
          <p:cNvPr id="3" name="Content Placeholder 2">
            <a:extLst>
              <a:ext uri="{FF2B5EF4-FFF2-40B4-BE49-F238E27FC236}">
                <a16:creationId xmlns:a16="http://schemas.microsoft.com/office/drawing/2014/main" id="{B21EC226-B2D7-E549-2F5E-F2B4DCDF0570}"/>
              </a:ext>
            </a:extLst>
          </p:cNvPr>
          <p:cNvSpPr>
            <a:spLocks noGrp="1"/>
          </p:cNvSpPr>
          <p:nvPr>
            <p:ph idx="1"/>
          </p:nvPr>
        </p:nvSpPr>
        <p:spPr>
          <a:xfrm>
            <a:off x="838200" y="1753739"/>
            <a:ext cx="10874188" cy="4639269"/>
          </a:xfrm>
        </p:spPr>
        <p:txBody>
          <a:bodyPr vert="horz" lIns="91440" tIns="45720" rIns="91440" bIns="45720" rtlCol="0" anchor="t">
            <a:normAutofit/>
          </a:bodyPr>
          <a:lstStyle/>
          <a:p>
            <a:r>
              <a:rPr lang="en-US" sz="2400" dirty="0">
                <a:latin typeface="Arial"/>
                <a:cs typeface="Arial"/>
              </a:rPr>
              <a:t>Voluntary survey to assess the implementation of CA Universal Meals</a:t>
            </a:r>
          </a:p>
          <a:p>
            <a:pPr lvl="1"/>
            <a:r>
              <a:rPr lang="en-US" sz="2400" dirty="0">
                <a:latin typeface="Arial"/>
                <a:cs typeface="Arial"/>
              </a:rPr>
              <a:t>Similar to the March 2023 survey</a:t>
            </a:r>
          </a:p>
          <a:p>
            <a:r>
              <a:rPr lang="en-US" sz="2400" dirty="0">
                <a:latin typeface="Arial"/>
                <a:cs typeface="Arial"/>
              </a:rPr>
              <a:t>Survey Deadline: Monday, April 6, 2026</a:t>
            </a:r>
          </a:p>
          <a:p>
            <a:pPr lvl="1"/>
            <a:r>
              <a:rPr lang="en-US" sz="2400" dirty="0">
                <a:cs typeface="Arial"/>
              </a:rPr>
              <a:t>Time: ~30-45 minutes to complete</a:t>
            </a:r>
          </a:p>
          <a:p>
            <a:pPr lvl="1"/>
            <a:r>
              <a:rPr lang="en-US" sz="2400" dirty="0">
                <a:cs typeface="Arial"/>
              </a:rPr>
              <a:t>PDF of Questions: FSD UM Survey, CNIPS Download Forms</a:t>
            </a:r>
          </a:p>
          <a:p>
            <a:r>
              <a:rPr lang="en-US" sz="2400" dirty="0">
                <a:latin typeface="Arial"/>
                <a:cs typeface="Arial"/>
              </a:rPr>
              <a:t>Survey Link: </a:t>
            </a:r>
            <a:r>
              <a:rPr lang="en-US" sz="2400" dirty="0">
                <a:solidFill>
                  <a:srgbClr val="0563C1"/>
                </a:solidFill>
                <a:latin typeface="Arial"/>
                <a:cs typeface="Arial"/>
                <a:hlinkClick r:id="rId3" tooltip="Nutrition Policy Institute CA Universal Meal Implementation Survey">
                  <a:extLst>
                    <a:ext uri="{A12FA001-AC4F-418D-AE19-62706E023703}">
                      <ahyp:hlinkClr xmlns:ahyp="http://schemas.microsoft.com/office/drawing/2018/hyperlinkcolor" val="tx"/>
                    </a:ext>
                  </a:extLst>
                </a:hlinkClick>
              </a:rPr>
              <a:t>https://ucanr.co1.qualtrics.com/jfe/form/SV_6tacwBLGBNoGZ1k </a:t>
            </a:r>
            <a:endParaRPr lang="en-US" sz="2400" dirty="0">
              <a:solidFill>
                <a:srgbClr val="0563C1"/>
              </a:solidFill>
            </a:endParaRPr>
          </a:p>
          <a:p>
            <a:r>
              <a:rPr lang="en-US" sz="2400" dirty="0">
                <a:latin typeface="Arial"/>
                <a:cs typeface="Arial"/>
              </a:rPr>
              <a:t>Questions: Contact Wendi </a:t>
            </a:r>
            <a:r>
              <a:rPr lang="en-US" sz="2400" dirty="0" err="1">
                <a:latin typeface="Arial"/>
                <a:cs typeface="Arial"/>
              </a:rPr>
              <a:t>Gosliner</a:t>
            </a:r>
            <a:r>
              <a:rPr lang="en-US" sz="2400" dirty="0">
                <a:latin typeface="Arial"/>
                <a:cs typeface="Arial"/>
              </a:rPr>
              <a:t>, Principal Investigator at </a:t>
            </a:r>
            <a:r>
              <a:rPr lang="en-US" sz="2400" dirty="0">
                <a:solidFill>
                  <a:srgbClr val="0563C1"/>
                </a:solidFill>
                <a:latin typeface="Arial"/>
                <a:cs typeface="Arial"/>
                <a:hlinkClick r:id="rId4">
                  <a:extLst>
                    <a:ext uri="{A12FA001-AC4F-418D-AE19-62706E023703}">
                      <ahyp:hlinkClr xmlns:ahyp="http://schemas.microsoft.com/office/drawing/2018/hyperlinkcolor" val="tx"/>
                    </a:ext>
                  </a:extLst>
                </a:hlinkClick>
              </a:rPr>
              <a:t>SchoolMealsStudy@ucanr.edu</a:t>
            </a:r>
            <a:r>
              <a:rPr lang="en-US" sz="2400" dirty="0">
                <a:solidFill>
                  <a:srgbClr val="0563C1"/>
                </a:solidFill>
                <a:latin typeface="Arial"/>
                <a:cs typeface="Arial"/>
              </a:rPr>
              <a:t> </a:t>
            </a:r>
          </a:p>
          <a:p>
            <a:endParaRPr lang="en-US"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180569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AB16-7E45-BC75-213C-E4E24BB62AB9}"/>
              </a:ext>
            </a:extLst>
          </p:cNvPr>
          <p:cNvSpPr>
            <a:spLocks noGrp="1"/>
          </p:cNvSpPr>
          <p:nvPr>
            <p:ph type="title"/>
          </p:nvPr>
        </p:nvSpPr>
        <p:spPr>
          <a:xfrm>
            <a:off x="838200" y="685800"/>
            <a:ext cx="11356768" cy="1030184"/>
          </a:xfrm>
        </p:spPr>
        <p:txBody>
          <a:bodyPr>
            <a:normAutofit fontScale="90000"/>
          </a:bodyPr>
          <a:lstStyle/>
          <a:p>
            <a:r>
              <a:rPr lang="en-US" dirty="0">
                <a:ea typeface="+mj-lt"/>
                <a:cs typeface="+mj-lt"/>
              </a:rPr>
              <a:t>Mark Your Calendar: Celebrate School Nutrition Culinary Professionals</a:t>
            </a:r>
            <a:endParaRPr lang="en-US" dirty="0"/>
          </a:p>
        </p:txBody>
      </p:sp>
      <p:sp>
        <p:nvSpPr>
          <p:cNvPr id="3" name="Content Placeholder 2">
            <a:extLst>
              <a:ext uri="{FF2B5EF4-FFF2-40B4-BE49-F238E27FC236}">
                <a16:creationId xmlns:a16="http://schemas.microsoft.com/office/drawing/2014/main" id="{48B4A8C0-4262-95FD-EBFF-D6A77382D3C2}"/>
              </a:ext>
            </a:extLst>
          </p:cNvPr>
          <p:cNvSpPr>
            <a:spLocks noGrp="1"/>
          </p:cNvSpPr>
          <p:nvPr>
            <p:ph sz="half" idx="1"/>
          </p:nvPr>
        </p:nvSpPr>
        <p:spPr>
          <a:xfrm>
            <a:off x="834242" y="1795937"/>
            <a:ext cx="10828840" cy="4065110"/>
          </a:xfrm>
        </p:spPr>
        <p:txBody>
          <a:bodyPr vert="horz" lIns="91440" tIns="45720" rIns="91440" bIns="45720" rtlCol="0" anchor="t">
            <a:normAutofit/>
          </a:bodyPr>
          <a:lstStyle/>
          <a:p>
            <a:r>
              <a:rPr lang="en-US" dirty="0">
                <a:ea typeface="+mj-lt"/>
                <a:cs typeface="+mj-lt"/>
              </a:rPr>
              <a:t>School Nutrition Employee Week April 27- May 1, 2026</a:t>
            </a:r>
          </a:p>
          <a:p>
            <a:r>
              <a:rPr lang="en-US" dirty="0">
                <a:latin typeface="Arial"/>
                <a:ea typeface="+mj-lt"/>
                <a:cs typeface="+mj-lt"/>
              </a:rPr>
              <a:t>School Lunch Hero Day is Friday, May 1, 2026 </a:t>
            </a:r>
          </a:p>
          <a:p>
            <a:r>
              <a:rPr lang="en-US" dirty="0">
                <a:latin typeface="Arial"/>
                <a:ea typeface="+mj-lt"/>
                <a:cs typeface="+mj-lt"/>
              </a:rPr>
              <a:t>Share your photos with us email Town Hall staff at </a:t>
            </a:r>
            <a:r>
              <a:rPr lang="en-US" dirty="0">
                <a:solidFill>
                  <a:srgbClr val="0563C1"/>
                </a:solidFill>
                <a:latin typeface="Arial"/>
                <a:ea typeface="+mj-lt"/>
                <a:cs typeface="+mj-lt"/>
                <a:hlinkClick r:id="rId3">
                  <a:extLst>
                    <a:ext uri="{A12FA001-AC4F-418D-AE19-62706E023703}">
                      <ahyp:hlinkClr xmlns:ahyp="http://schemas.microsoft.com/office/drawing/2018/hyperlinkcolor" val="tx"/>
                    </a:ext>
                  </a:extLst>
                </a:hlinkClick>
              </a:rPr>
              <a:t>NSDTownHalls@cde.ca.gov</a:t>
            </a:r>
            <a:r>
              <a:rPr lang="en-US" dirty="0">
                <a:solidFill>
                  <a:srgbClr val="0563C1"/>
                </a:solidFill>
                <a:latin typeface="Arial"/>
                <a:ea typeface="+mj-lt"/>
                <a:cs typeface="+mj-lt"/>
              </a:rPr>
              <a:t> </a:t>
            </a:r>
          </a:p>
        </p:txBody>
      </p:sp>
      <p:pic>
        <p:nvPicPr>
          <p:cNvPr id="5" name="Content Placeholder 4" descr="Logo for School Lunch Hero Day ">
            <a:extLst>
              <a:ext uri="{FF2B5EF4-FFF2-40B4-BE49-F238E27FC236}">
                <a16:creationId xmlns:a16="http://schemas.microsoft.com/office/drawing/2014/main" id="{6F9EE6E1-BF25-B637-6E4A-4C82AB7183DA}"/>
              </a:ext>
            </a:extLst>
          </p:cNvPr>
          <p:cNvPicPr>
            <a:picLocks noGrp="1" noChangeAspect="1"/>
          </p:cNvPicPr>
          <p:nvPr>
            <p:ph sz="half" idx="13"/>
          </p:nvPr>
        </p:nvPicPr>
        <p:blipFill>
          <a:blip r:embed="rId4">
            <a:extLst>
              <a:ext uri="{28A0092B-C50C-407E-A947-70E740481C1C}">
                <a14:useLocalDpi xmlns:a14="http://schemas.microsoft.com/office/drawing/2010/main" val="0"/>
              </a:ext>
            </a:extLst>
          </a:blip>
          <a:stretch>
            <a:fillRect/>
          </a:stretch>
        </p:blipFill>
        <p:spPr>
          <a:xfrm>
            <a:off x="3502255" y="4289260"/>
            <a:ext cx="5181600" cy="1908556"/>
          </a:xfrm>
        </p:spPr>
      </p:pic>
    </p:spTree>
    <p:extLst>
      <p:ext uri="{BB962C8B-B14F-4D97-AF65-F5344CB8AC3E}">
        <p14:creationId xmlns:p14="http://schemas.microsoft.com/office/powerpoint/2010/main" val="3520507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B005F-37B2-5F7C-0E89-2791AC11119C}"/>
              </a:ext>
            </a:extLst>
          </p:cNvPr>
          <p:cNvSpPr>
            <a:spLocks noGrp="1"/>
          </p:cNvSpPr>
          <p:nvPr>
            <p:ph type="title"/>
          </p:nvPr>
        </p:nvSpPr>
        <p:spPr/>
        <p:txBody>
          <a:bodyPr>
            <a:normAutofit fontScale="90000"/>
          </a:bodyPr>
          <a:lstStyle/>
          <a:p>
            <a:r>
              <a:rPr lang="en-US" dirty="0"/>
              <a:t>California Flavors: Fresh Recipes for the Future of School Meals</a:t>
            </a:r>
          </a:p>
        </p:txBody>
      </p:sp>
      <p:sp>
        <p:nvSpPr>
          <p:cNvPr id="3" name="Content Placeholder 2">
            <a:extLst>
              <a:ext uri="{FF2B5EF4-FFF2-40B4-BE49-F238E27FC236}">
                <a16:creationId xmlns:a16="http://schemas.microsoft.com/office/drawing/2014/main" id="{FBF3C0EC-3B20-4872-6532-BB7F08D88943}"/>
              </a:ext>
            </a:extLst>
          </p:cNvPr>
          <p:cNvSpPr>
            <a:spLocks noGrp="1"/>
          </p:cNvSpPr>
          <p:nvPr>
            <p:ph sz="half" idx="1"/>
          </p:nvPr>
        </p:nvSpPr>
        <p:spPr>
          <a:xfrm>
            <a:off x="838200" y="1825625"/>
            <a:ext cx="7929663" cy="4035422"/>
          </a:xfrm>
        </p:spPr>
        <p:txBody>
          <a:bodyPr vert="horz" lIns="91440" tIns="45720" rIns="91440" bIns="45720" rtlCol="0" anchor="t">
            <a:normAutofit fontScale="92500" lnSpcReduction="10000"/>
          </a:bodyPr>
          <a:lstStyle/>
          <a:p>
            <a:r>
              <a:rPr lang="en-US" sz="2600" dirty="0">
                <a:latin typeface="Arial"/>
                <a:cs typeface="Arial"/>
              </a:rPr>
              <a:t>Features 12 new recipes, such as a Mango Carrot Lassi, Korean Street Toast, and Oven-Baked Pancit</a:t>
            </a:r>
            <a:endParaRPr lang="en-US" sz="2600" dirty="0">
              <a:solidFill>
                <a:srgbClr val="2D4641"/>
              </a:solidFill>
              <a:latin typeface="Arial"/>
              <a:cs typeface="Arial"/>
            </a:endParaRPr>
          </a:p>
          <a:p>
            <a:r>
              <a:rPr lang="en-US" sz="2600" dirty="0"/>
              <a:t>Reflects the rich cultural diversity of California students</a:t>
            </a:r>
            <a:endParaRPr lang="en-US" sz="2600" dirty="0">
              <a:solidFill>
                <a:srgbClr val="2D4641"/>
              </a:solidFill>
            </a:endParaRPr>
          </a:p>
          <a:p>
            <a:r>
              <a:rPr lang="en-US" sz="2600" dirty="0">
                <a:latin typeface="Arial"/>
                <a:cs typeface="Arial"/>
              </a:rPr>
              <a:t>Highlights California grown fruits and vegetables, and introduces students to flavors from around the world</a:t>
            </a:r>
            <a:endParaRPr lang="en-US" sz="2600" dirty="0">
              <a:solidFill>
                <a:srgbClr val="2D4641"/>
              </a:solidFill>
              <a:latin typeface="Arial"/>
              <a:cs typeface="Arial"/>
            </a:endParaRPr>
          </a:p>
          <a:p>
            <a:r>
              <a:rPr lang="en-US" sz="2600" dirty="0">
                <a:latin typeface="Arial"/>
                <a:cs typeface="Arial"/>
              </a:rPr>
              <a:t>Access these recipes on the </a:t>
            </a:r>
            <a:r>
              <a:rPr lang="en-US" sz="2600" dirty="0">
                <a:solidFill>
                  <a:srgbClr val="000000"/>
                </a:solidFill>
                <a:latin typeface="Arial"/>
                <a:cs typeface="Arial"/>
              </a:rPr>
              <a:t>California Food for California Kids webpage at </a:t>
            </a:r>
            <a:r>
              <a:rPr lang="en-US" sz="2600" u="sng" dirty="0">
                <a:hlinkClick r:id="rId3" tooltip="California Foods for California Kids California Flavors"/>
              </a:rPr>
              <a:t>https://www.californiafoodforcaliforniakids.org/california-flavors-sabores-de-california</a:t>
            </a:r>
            <a:endParaRPr lang="en-US" sz="2600" dirty="0">
              <a:solidFill>
                <a:srgbClr val="000000"/>
              </a:solidFill>
              <a:latin typeface="Arial"/>
              <a:cs typeface="Arial"/>
            </a:endParaRPr>
          </a:p>
          <a:p>
            <a:endParaRPr lang="en-US" sz="2200" dirty="0">
              <a:solidFill>
                <a:srgbClr val="000000"/>
              </a:solidFill>
              <a:latin typeface="Arial"/>
              <a:cs typeface="Arial"/>
            </a:endParaRPr>
          </a:p>
        </p:txBody>
      </p:sp>
      <p:pic>
        <p:nvPicPr>
          <p:cNvPr id="7" name="Content Placeholder 6">
            <a:extLst>
              <a:ext uri="{FF2B5EF4-FFF2-40B4-BE49-F238E27FC236}">
                <a16:creationId xmlns:a16="http://schemas.microsoft.com/office/drawing/2014/main" id="{5B768CE4-F6E5-0D54-BD9D-31948B2A3B9E}"/>
              </a:ext>
              <a:ext uri="{C183D7F6-B498-43B3-948B-1728B52AA6E4}">
                <adec:decorative xmlns:adec="http://schemas.microsoft.com/office/drawing/2017/decorative" val="1"/>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tretch>
            <a:fillRect/>
          </a:stretch>
        </p:blipFill>
        <p:spPr>
          <a:xfrm>
            <a:off x="8767863" y="2325687"/>
            <a:ext cx="2608162" cy="2596867"/>
          </a:xfrm>
          <a:prstGeom prst="rect">
            <a:avLst/>
          </a:prstGeom>
        </p:spPr>
      </p:pic>
    </p:spTree>
    <p:extLst>
      <p:ext uri="{BB962C8B-B14F-4D97-AF65-F5344CB8AC3E}">
        <p14:creationId xmlns:p14="http://schemas.microsoft.com/office/powerpoint/2010/main" val="1489631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0E95-F163-96D2-5E68-636F5B4275D4}"/>
              </a:ext>
            </a:extLst>
          </p:cNvPr>
          <p:cNvSpPr>
            <a:spLocks noGrp="1"/>
          </p:cNvSpPr>
          <p:nvPr>
            <p:ph type="title"/>
          </p:nvPr>
        </p:nvSpPr>
        <p:spPr/>
        <p:txBody>
          <a:bodyPr>
            <a:normAutofit fontScale="90000"/>
          </a:bodyPr>
          <a:lstStyle/>
          <a:p>
            <a:r>
              <a:rPr lang="en-US" dirty="0">
                <a:latin typeface="Arial"/>
                <a:cs typeface="Arial"/>
              </a:rPr>
              <a:t>Available Now: Competitive Foods and Beverages Online Trainings</a:t>
            </a:r>
            <a:endParaRPr lang="en-US" dirty="0"/>
          </a:p>
        </p:txBody>
      </p:sp>
      <p:sp>
        <p:nvSpPr>
          <p:cNvPr id="5" name="Content Placeholder 4">
            <a:extLst>
              <a:ext uri="{FF2B5EF4-FFF2-40B4-BE49-F238E27FC236}">
                <a16:creationId xmlns:a16="http://schemas.microsoft.com/office/drawing/2014/main" id="{836DC3C5-652E-60DC-23DD-47151D8ABA7D}"/>
              </a:ext>
            </a:extLst>
          </p:cNvPr>
          <p:cNvSpPr>
            <a:spLocks noGrp="1"/>
          </p:cNvSpPr>
          <p:nvPr>
            <p:ph idx="1"/>
          </p:nvPr>
        </p:nvSpPr>
        <p:spPr/>
        <p:txBody>
          <a:bodyPr vert="horz" lIns="91440" tIns="45720" rIns="91440" bIns="45720" rtlCol="0" anchor="t">
            <a:normAutofit/>
          </a:bodyPr>
          <a:lstStyle/>
          <a:p>
            <a:r>
              <a:rPr lang="en-US" dirty="0">
                <a:latin typeface="Arial"/>
                <a:cs typeface="Arial"/>
              </a:rPr>
              <a:t>Five Competitive Foods and Beverages trainings are now available on the NSD Learning Site.</a:t>
            </a:r>
            <a:endParaRPr lang="en-US" dirty="0">
              <a:cs typeface="Arial"/>
            </a:endParaRPr>
          </a:p>
          <a:p>
            <a:pPr marL="0" indent="0">
              <a:buNone/>
            </a:pPr>
            <a:r>
              <a:rPr lang="en-US" dirty="0">
                <a:latin typeface="Arial"/>
                <a:cs typeface="Arial"/>
              </a:rPr>
              <a:t>     Search '</a:t>
            </a:r>
            <a:r>
              <a:rPr lang="en-US" b="1" dirty="0">
                <a:latin typeface="Arial"/>
                <a:cs typeface="Arial"/>
              </a:rPr>
              <a:t>Competitive Foods</a:t>
            </a:r>
            <a:r>
              <a:rPr lang="en-US" dirty="0">
                <a:latin typeface="Arial"/>
                <a:cs typeface="Arial"/>
              </a:rPr>
              <a:t>'</a:t>
            </a:r>
            <a:endParaRPr lang="en-US" dirty="0">
              <a:cs typeface="Arial"/>
            </a:endParaRPr>
          </a:p>
          <a:p>
            <a:r>
              <a:rPr lang="en-US" dirty="0">
                <a:latin typeface="Arial"/>
                <a:cs typeface="Arial"/>
              </a:rPr>
              <a:t>Questions on accessing the NSD Learning Site email </a:t>
            </a:r>
            <a:r>
              <a:rPr lang="en-US" dirty="0">
                <a:latin typeface="Arial"/>
                <a:cs typeface="Arial"/>
                <a:hlinkClick r:id="rId3"/>
              </a:rPr>
              <a:t>NSDLearning@cde.ca.gov</a:t>
            </a:r>
            <a:r>
              <a:rPr lang="en-US" dirty="0">
                <a:latin typeface="Arial"/>
                <a:cs typeface="Arial"/>
              </a:rPr>
              <a:t>.  </a:t>
            </a:r>
          </a:p>
        </p:txBody>
      </p:sp>
    </p:spTree>
    <p:extLst>
      <p:ext uri="{BB962C8B-B14F-4D97-AF65-F5344CB8AC3E}">
        <p14:creationId xmlns:p14="http://schemas.microsoft.com/office/powerpoint/2010/main" val="349498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8378-64A4-11CD-0D71-0B21032ED3E8}"/>
              </a:ext>
            </a:extLst>
          </p:cNvPr>
          <p:cNvSpPr>
            <a:spLocks noGrp="1"/>
          </p:cNvSpPr>
          <p:nvPr>
            <p:ph type="title"/>
          </p:nvPr>
        </p:nvSpPr>
        <p:spPr/>
        <p:txBody>
          <a:bodyPr>
            <a:normAutofit fontScale="90000"/>
          </a:bodyPr>
          <a:lstStyle/>
          <a:p>
            <a:r>
              <a:rPr lang="en-US">
                <a:latin typeface="Arial"/>
                <a:cs typeface="Arial"/>
              </a:rPr>
              <a:t>National School Breakfast Week-Spotlight (1)</a:t>
            </a:r>
            <a:endParaRPr lang="en-US"/>
          </a:p>
        </p:txBody>
      </p:sp>
      <p:sp>
        <p:nvSpPr>
          <p:cNvPr id="4" name="Content Placeholder 3">
            <a:extLst>
              <a:ext uri="{FF2B5EF4-FFF2-40B4-BE49-F238E27FC236}">
                <a16:creationId xmlns:a16="http://schemas.microsoft.com/office/drawing/2014/main" id="{E978A223-21F1-6D5C-B28F-C0E7296FBDA6}"/>
              </a:ext>
            </a:extLst>
          </p:cNvPr>
          <p:cNvSpPr>
            <a:spLocks noGrp="1"/>
          </p:cNvSpPr>
          <p:nvPr>
            <p:ph sz="half" idx="1"/>
          </p:nvPr>
        </p:nvSpPr>
        <p:spPr>
          <a:xfrm>
            <a:off x="838200" y="1825625"/>
            <a:ext cx="7031270" cy="4102657"/>
          </a:xfrm>
        </p:spPr>
        <p:txBody>
          <a:bodyPr vert="horz" lIns="91440" tIns="45720" rIns="91440" bIns="45720" rtlCol="0" anchor="t">
            <a:normAutofit fontScale="85000" lnSpcReduction="20000"/>
          </a:bodyPr>
          <a:lstStyle/>
          <a:p>
            <a:r>
              <a:rPr lang="en-US" dirty="0">
                <a:latin typeface="Arial"/>
                <a:cs typeface="Arial"/>
              </a:rPr>
              <a:t>Selma Unified School District (USD)</a:t>
            </a:r>
          </a:p>
          <a:p>
            <a:r>
              <a:rPr lang="en-US" dirty="0">
                <a:latin typeface="Arial"/>
                <a:cs typeface="Arial"/>
              </a:rPr>
              <a:t>Celebrated National School Breakfast Week featuring: </a:t>
            </a:r>
            <a:endParaRPr lang="en-US" dirty="0"/>
          </a:p>
          <a:p>
            <a:pPr lvl="1"/>
            <a:r>
              <a:rPr lang="en-US" sz="2800" dirty="0">
                <a:latin typeface="Arial"/>
                <a:cs typeface="Arial"/>
              </a:rPr>
              <a:t>Omelet Bar and </a:t>
            </a:r>
          </a:p>
          <a:p>
            <a:pPr lvl="1"/>
            <a:r>
              <a:rPr lang="en-US" sz="2800" dirty="0">
                <a:latin typeface="Arial"/>
                <a:cs typeface="Arial"/>
              </a:rPr>
              <a:t>Waffles and French Toast with their favorite toppings</a:t>
            </a:r>
          </a:p>
          <a:p>
            <a:pPr>
              <a:buFont typeface="Arial" panose="02070309020205020404" pitchFamily="49" charset="0"/>
              <a:buChar char="•"/>
            </a:pPr>
            <a:r>
              <a:rPr lang="en-US" dirty="0">
                <a:latin typeface="Arial"/>
                <a:cs typeface="Arial"/>
              </a:rPr>
              <a:t>Check out Selma USD's Instagram post at </a:t>
            </a:r>
            <a:r>
              <a:rPr lang="en-US" dirty="0">
                <a:solidFill>
                  <a:srgbClr val="0563C1"/>
                </a:solidFill>
                <a:latin typeface="Arial"/>
                <a:cs typeface="Arial"/>
                <a:hlinkClick r:id="rId3" tooltip="Instagram Selma Unified School District">
                  <a:extLst>
                    <a:ext uri="{A12FA001-AC4F-418D-AE19-62706E023703}">
                      <ahyp:hlinkClr xmlns:ahyp="http://schemas.microsoft.com/office/drawing/2018/hyperlinkcolor" val="tx"/>
                    </a:ext>
                  </a:extLst>
                </a:hlinkClick>
              </a:rPr>
              <a:t>https://www.instagram.com/reel/DVhvoynE7nB/ </a:t>
            </a:r>
            <a:endParaRPr lang="en-US" dirty="0">
              <a:solidFill>
                <a:srgbClr val="0563C1"/>
              </a:solidFill>
            </a:endParaRPr>
          </a:p>
        </p:txBody>
      </p:sp>
      <p:pic>
        <p:nvPicPr>
          <p:cNvPr id="3" name="Content Placeholder 2" descr="A long table with pans, cooking elements, and toppings are set up as an omelet bar station at Selma Unified School District.">
            <a:extLst>
              <a:ext uri="{FF2B5EF4-FFF2-40B4-BE49-F238E27FC236}">
                <a16:creationId xmlns:a16="http://schemas.microsoft.com/office/drawing/2014/main" id="{533DA238-46CA-75FF-B7DF-EE9313305440}"/>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rcRect/>
          <a:stretch>
            <a:fillRect/>
          </a:stretch>
        </p:blipFill>
        <p:spPr>
          <a:xfrm>
            <a:off x="7863856" y="1948890"/>
            <a:ext cx="3487236" cy="3340658"/>
          </a:xfrm>
          <a:prstGeom prst="rect">
            <a:avLst/>
          </a:prstGeom>
        </p:spPr>
      </p:pic>
    </p:spTree>
    <p:extLst>
      <p:ext uri="{BB962C8B-B14F-4D97-AF65-F5344CB8AC3E}">
        <p14:creationId xmlns:p14="http://schemas.microsoft.com/office/powerpoint/2010/main" val="4079511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F23655-921D-D5C4-9E2A-4F91008846F6}"/>
              </a:ext>
            </a:extLst>
          </p:cNvPr>
          <p:cNvSpPr>
            <a:spLocks noGrp="1"/>
          </p:cNvSpPr>
          <p:nvPr>
            <p:ph type="title"/>
          </p:nvPr>
        </p:nvSpPr>
        <p:spPr/>
        <p:txBody>
          <a:bodyPr>
            <a:normAutofit fontScale="90000"/>
          </a:bodyPr>
          <a:lstStyle/>
          <a:p>
            <a:r>
              <a:rPr lang="en-US" dirty="0"/>
              <a:t>Tuesday at 2 Town Hall Schedule</a:t>
            </a:r>
            <a:br>
              <a:rPr lang="en-US" dirty="0"/>
            </a:br>
            <a:r>
              <a:rPr lang="en-US" dirty="0"/>
              <a:t>Held on the fourth Tuesday of the month</a:t>
            </a:r>
          </a:p>
        </p:txBody>
      </p:sp>
      <p:graphicFrame>
        <p:nvGraphicFramePr>
          <p:cNvPr id="4" name="Content Placeholder 3" descr="Tuesday at 2 School Nutrition Schedule by date and topic. The next town hall is scheduled for April 28th and will include updates and a guest speaker. Following town hall is May 26th.">
            <a:extLst>
              <a:ext uri="{FF2B5EF4-FFF2-40B4-BE49-F238E27FC236}">
                <a16:creationId xmlns:a16="http://schemas.microsoft.com/office/drawing/2014/main" id="{F8AC123D-2CA8-361E-83D5-2D1311A30BD0}"/>
              </a:ext>
            </a:extLst>
          </p:cNvPr>
          <p:cNvGraphicFramePr>
            <a:graphicFrameLocks noGrp="1"/>
          </p:cNvGraphicFramePr>
          <p:nvPr>
            <p:ph idx="1"/>
            <p:extLst>
              <p:ext uri="{D42A27DB-BD31-4B8C-83A1-F6EECF244321}">
                <p14:modId xmlns:p14="http://schemas.microsoft.com/office/powerpoint/2010/main" val="3733872710"/>
              </p:ext>
            </p:extLst>
          </p:nvPr>
        </p:nvGraphicFramePr>
        <p:xfrm>
          <a:off x="838200" y="1825625"/>
          <a:ext cx="10515598" cy="3429000"/>
        </p:xfrm>
        <a:graphic>
          <a:graphicData uri="http://schemas.openxmlformats.org/drawingml/2006/table">
            <a:tbl>
              <a:tblPr firstRow="1" bandRow="1">
                <a:tableStyleId>{69012ECD-51FC-41F1-AA8D-1B2483CD663E}</a:tableStyleId>
              </a:tblPr>
              <a:tblGrid>
                <a:gridCol w="3369879">
                  <a:extLst>
                    <a:ext uri="{9D8B030D-6E8A-4147-A177-3AD203B41FA5}">
                      <a16:colId xmlns:a16="http://schemas.microsoft.com/office/drawing/2014/main" val="2062535675"/>
                    </a:ext>
                  </a:extLst>
                </a:gridCol>
                <a:gridCol w="7145719">
                  <a:extLst>
                    <a:ext uri="{9D8B030D-6E8A-4147-A177-3AD203B41FA5}">
                      <a16:colId xmlns:a16="http://schemas.microsoft.com/office/drawing/2014/main" val="810132062"/>
                    </a:ext>
                  </a:extLst>
                </a:gridCol>
              </a:tblGrid>
              <a:tr h="1229264">
                <a:tc>
                  <a:txBody>
                    <a:bodyPr/>
                    <a:lstStyle/>
                    <a:p>
                      <a:pPr algn="ctr"/>
                      <a:r>
                        <a:rPr lang="en-US" sz="3200" dirty="0"/>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0519701"/>
                  </a:ext>
                </a:extLst>
              </a:tr>
              <a:tr h="1099868">
                <a:tc>
                  <a:txBody>
                    <a:bodyPr/>
                    <a:lstStyle/>
                    <a:p>
                      <a:pPr lvl="0" algn="l">
                        <a:spcBef>
                          <a:spcPts val="1200"/>
                        </a:spcBef>
                        <a:buNone/>
                      </a:pPr>
                      <a:r>
                        <a:rPr lang="en-US" sz="2800" dirty="0">
                          <a:solidFill>
                            <a:schemeClr val="bg1">
                              <a:lumMod val="10000"/>
                            </a:schemeClr>
                          </a:solidFill>
                        </a:rPr>
                        <a:t>April 28,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spcBef>
                          <a:spcPts val="1200"/>
                        </a:spcBef>
                        <a:buNone/>
                      </a:pPr>
                      <a:r>
                        <a:rPr lang="en-US" sz="2800">
                          <a:solidFill>
                            <a:schemeClr val="bg1">
                              <a:lumMod val="10000"/>
                            </a:schemeClr>
                          </a:solidFill>
                        </a:rPr>
                        <a:t>Town Hall updates and guest speaker</a:t>
                      </a:r>
                      <a:endParaRPr lang="en-US">
                        <a:solidFill>
                          <a:schemeClr val="bg1">
                            <a:lumMod val="1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2372354"/>
                  </a:ext>
                </a:extLst>
              </a:tr>
              <a:tr h="1099868">
                <a:tc>
                  <a:txBody>
                    <a:bodyPr/>
                    <a:lstStyle/>
                    <a:p>
                      <a:pPr lvl="0" algn="l">
                        <a:spcBef>
                          <a:spcPts val="1200"/>
                        </a:spcBef>
                        <a:buNone/>
                      </a:pPr>
                      <a:r>
                        <a:rPr lang="en-US" sz="2800" dirty="0">
                          <a:solidFill>
                            <a:schemeClr val="bg1">
                              <a:lumMod val="10000"/>
                            </a:schemeClr>
                          </a:solidFill>
                        </a:rPr>
                        <a:t>May 26, 2026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spcBef>
                          <a:spcPts val="1200"/>
                        </a:spcBef>
                        <a:buNone/>
                      </a:pPr>
                      <a:r>
                        <a:rPr lang="en-US" sz="2800" dirty="0">
                          <a:solidFill>
                            <a:schemeClr val="bg1">
                              <a:lumMod val="10000"/>
                            </a:schemeClr>
                          </a:solidFill>
                        </a:rPr>
                        <a:t>Town Hall updates and guest speaker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636283"/>
                  </a:ext>
                </a:extLst>
              </a:tr>
            </a:tbl>
          </a:graphicData>
        </a:graphic>
      </p:graphicFrame>
    </p:spTree>
    <p:extLst>
      <p:ext uri="{BB962C8B-B14F-4D97-AF65-F5344CB8AC3E}">
        <p14:creationId xmlns:p14="http://schemas.microsoft.com/office/powerpoint/2010/main" val="150422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EB75-6178-2DFE-866B-575740018F25}"/>
              </a:ext>
            </a:extLst>
          </p:cNvPr>
          <p:cNvSpPr>
            <a:spLocks noGrp="1"/>
          </p:cNvSpPr>
          <p:nvPr>
            <p:ph type="title"/>
          </p:nvPr>
        </p:nvSpPr>
        <p:spPr/>
        <p:txBody>
          <a:bodyPr>
            <a:normAutofit fontScale="90000"/>
          </a:bodyPr>
          <a:lstStyle/>
          <a:p>
            <a:r>
              <a:rPr lang="en-US" dirty="0"/>
              <a:t>Professional Standards Crediting Information</a:t>
            </a:r>
          </a:p>
        </p:txBody>
      </p:sp>
      <p:sp>
        <p:nvSpPr>
          <p:cNvPr id="3" name="Content Placeholder 2">
            <a:extLst>
              <a:ext uri="{FF2B5EF4-FFF2-40B4-BE49-F238E27FC236}">
                <a16:creationId xmlns:a16="http://schemas.microsoft.com/office/drawing/2014/main" id="{B1A23868-6B58-F1FC-7486-0504169491F1}"/>
              </a:ext>
            </a:extLst>
          </p:cNvPr>
          <p:cNvSpPr>
            <a:spLocks noGrp="1"/>
          </p:cNvSpPr>
          <p:nvPr>
            <p:ph idx="1"/>
          </p:nvPr>
        </p:nvSpPr>
        <p:spPr/>
        <p:txBody>
          <a:bodyPr/>
          <a:lstStyle/>
          <a:p>
            <a:pPr marL="0" indent="0">
              <a:spcAft>
                <a:spcPts val="1200"/>
              </a:spcAft>
              <a:buNone/>
            </a:pPr>
            <a:r>
              <a:rPr lang="en-US" dirty="0"/>
              <a:t>Key Area: Administration (3000)</a:t>
            </a:r>
          </a:p>
          <a:p>
            <a:pPr marL="0" indent="0">
              <a:spcAft>
                <a:spcPts val="1200"/>
              </a:spcAft>
              <a:buNone/>
            </a:pPr>
            <a:r>
              <a:rPr lang="en-US" dirty="0"/>
              <a:t>Training Topic: Program Management (3200)</a:t>
            </a:r>
          </a:p>
          <a:p>
            <a:pPr marL="0" indent="0">
              <a:spcAft>
                <a:spcPts val="1200"/>
              </a:spcAft>
              <a:buNone/>
            </a:pPr>
            <a:r>
              <a:rPr lang="en-US" dirty="0"/>
              <a:t>Learning Objective: Manage Staff Work Including Scheduling (3210)</a:t>
            </a:r>
          </a:p>
          <a:p>
            <a:pPr marL="0" indent="0">
              <a:spcAft>
                <a:spcPts val="1200"/>
              </a:spcAft>
              <a:buNone/>
            </a:pPr>
            <a:r>
              <a:rPr lang="en-US" dirty="0"/>
              <a:t>Instructional Hours: 1.5 hours</a:t>
            </a:r>
          </a:p>
        </p:txBody>
      </p:sp>
    </p:spTree>
    <p:extLst>
      <p:ext uri="{BB962C8B-B14F-4D97-AF65-F5344CB8AC3E}">
        <p14:creationId xmlns:p14="http://schemas.microsoft.com/office/powerpoint/2010/main" val="598445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70FAE5-76CA-B596-7FA8-8063CEC9983C}"/>
              </a:ext>
            </a:extLst>
          </p:cNvPr>
          <p:cNvSpPr>
            <a:spLocks noGrp="1"/>
          </p:cNvSpPr>
          <p:nvPr>
            <p:ph type="title" idx="4294967295"/>
          </p:nvPr>
        </p:nvSpPr>
        <p:spPr>
          <a:xfrm>
            <a:off x="2095500" y="4648200"/>
            <a:ext cx="80010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lumMod val="50000"/>
                  </a:schemeClr>
                </a:solidFill>
                <a:effectLst/>
                <a:uLnTx/>
                <a:uFillTx/>
                <a:latin typeface="+mn-lt"/>
                <a:ea typeface="+mn-ea"/>
                <a:cs typeface="+mn-cs"/>
              </a:rPr>
              <a:t>THIS INSTITUTION IS AN </a:t>
            </a:r>
          </a:p>
          <a:p>
            <a:pPr marL="22860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lumMod val="50000"/>
                  </a:schemeClr>
                </a:solidFill>
                <a:effectLst/>
                <a:uLnTx/>
                <a:uFillTx/>
                <a:latin typeface="+mn-lt"/>
                <a:ea typeface="+mn-ea"/>
                <a:cs typeface="+mn-cs"/>
              </a:rPr>
              <a:t>EQUAL OPPORTUNITY PROVIDER.</a:t>
            </a:r>
          </a:p>
        </p:txBody>
      </p:sp>
    </p:spTree>
    <p:extLst>
      <p:ext uri="{BB962C8B-B14F-4D97-AF65-F5344CB8AC3E}">
        <p14:creationId xmlns:p14="http://schemas.microsoft.com/office/powerpoint/2010/main" val="141188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8F1AD-43F6-DA67-3E42-C8DBCC2E4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9868D-AB3D-7162-A60A-15C7A45DC5D7}"/>
              </a:ext>
            </a:extLst>
          </p:cNvPr>
          <p:cNvSpPr>
            <a:spLocks noGrp="1"/>
          </p:cNvSpPr>
          <p:nvPr>
            <p:ph type="title"/>
          </p:nvPr>
        </p:nvSpPr>
        <p:spPr/>
        <p:txBody>
          <a:bodyPr vert="horz" lIns="91440" tIns="45720" rIns="91440" bIns="45720" rtlCol="0" anchor="b">
            <a:noAutofit/>
          </a:bodyPr>
          <a:lstStyle/>
          <a:p>
            <a:r>
              <a:rPr lang="en-US" sz="4000" dirty="0">
                <a:latin typeface="Arial"/>
                <a:cs typeface="Arial"/>
              </a:rPr>
              <a:t>National School Breakfast Week-Spotlight </a:t>
            </a:r>
            <a:br>
              <a:rPr lang="en-US" sz="4000" dirty="0">
                <a:latin typeface="Arial"/>
                <a:cs typeface="Arial"/>
              </a:rPr>
            </a:br>
            <a:r>
              <a:rPr lang="en-US" sz="4000" dirty="0">
                <a:latin typeface="Arial"/>
                <a:cs typeface="Arial"/>
              </a:rPr>
              <a:t>Monterey Peninsula Unified School District</a:t>
            </a:r>
            <a:endParaRPr lang="en-US" sz="4000" dirty="0"/>
          </a:p>
        </p:txBody>
      </p:sp>
      <p:sp>
        <p:nvSpPr>
          <p:cNvPr id="8" name="Content Placeholder 7">
            <a:extLst>
              <a:ext uri="{FF2B5EF4-FFF2-40B4-BE49-F238E27FC236}">
                <a16:creationId xmlns:a16="http://schemas.microsoft.com/office/drawing/2014/main" id="{16A79FC0-1C0C-E21A-0E6B-B3050D6FE2BB}"/>
              </a:ext>
            </a:extLst>
          </p:cNvPr>
          <p:cNvSpPr>
            <a:spLocks noGrp="1"/>
          </p:cNvSpPr>
          <p:nvPr>
            <p:ph type="body" idx="1"/>
          </p:nvPr>
        </p:nvSpPr>
        <p:spPr>
          <a:xfrm>
            <a:off x="839788" y="1968938"/>
            <a:ext cx="3198812" cy="787553"/>
          </a:xfrm>
        </p:spPr>
        <p:txBody>
          <a:bodyPr>
            <a:normAutofit lnSpcReduction="10000"/>
          </a:bodyPr>
          <a:lstStyle/>
          <a:p>
            <a:pPr algn="ctr"/>
            <a:r>
              <a:rPr lang="en-US" dirty="0">
                <a:latin typeface="Arial"/>
                <a:cs typeface="Arial"/>
              </a:rPr>
              <a:t>Homemade Potato Frittata</a:t>
            </a:r>
            <a:endParaRPr lang="en-US" dirty="0"/>
          </a:p>
        </p:txBody>
      </p:sp>
      <p:pic>
        <p:nvPicPr>
          <p:cNvPr id="14" name="Content Placeholder 13" descr="A plate of food with a homemade potato frittata topped with ketchup, a green apple, a carton of milk and orange juice, and two ketchup packets.&#10;&#10;">
            <a:extLst>
              <a:ext uri="{FF2B5EF4-FFF2-40B4-BE49-F238E27FC236}">
                <a16:creationId xmlns:a16="http://schemas.microsoft.com/office/drawing/2014/main" id="{976F28C9-C042-93DA-F821-90577150A9BB}"/>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1489959" y="2974430"/>
            <a:ext cx="1898469" cy="2577658"/>
          </a:xfrm>
          <a:prstGeom prst="rect">
            <a:avLst/>
          </a:prstGeom>
        </p:spPr>
      </p:pic>
      <p:sp>
        <p:nvSpPr>
          <p:cNvPr id="9" name="Content Placeholder 8">
            <a:extLst>
              <a:ext uri="{FF2B5EF4-FFF2-40B4-BE49-F238E27FC236}">
                <a16:creationId xmlns:a16="http://schemas.microsoft.com/office/drawing/2014/main" id="{835EC54C-601D-2083-BC00-A20BBD48ECEB}"/>
              </a:ext>
            </a:extLst>
          </p:cNvPr>
          <p:cNvSpPr>
            <a:spLocks noGrp="1"/>
          </p:cNvSpPr>
          <p:nvPr>
            <p:ph type="body" idx="13"/>
          </p:nvPr>
        </p:nvSpPr>
        <p:spPr>
          <a:xfrm>
            <a:off x="4496594" y="1977696"/>
            <a:ext cx="3198812" cy="997759"/>
          </a:xfrm>
        </p:spPr>
        <p:txBody>
          <a:bodyPr/>
          <a:lstStyle/>
          <a:p>
            <a:pPr algn="ctr"/>
            <a:r>
              <a:rPr lang="en-US" dirty="0">
                <a:latin typeface="Arial"/>
                <a:cs typeface="Arial"/>
              </a:rPr>
              <a:t>Egg and Cheese Sandwiches</a:t>
            </a:r>
            <a:endParaRPr lang="en-US" dirty="0"/>
          </a:p>
        </p:txBody>
      </p:sp>
      <p:pic>
        <p:nvPicPr>
          <p:cNvPr id="11" name="Content Placeholder 10" descr="A plate with an egg and cheese sandwich cut in half, fresh strawberries, a carton of orange juice, and a carton of milk.">
            <a:extLst>
              <a:ext uri="{FF2B5EF4-FFF2-40B4-BE49-F238E27FC236}">
                <a16:creationId xmlns:a16="http://schemas.microsoft.com/office/drawing/2014/main" id="{0A08427A-8EE4-929D-24FC-CFC72F5BEAC5}"/>
              </a:ext>
            </a:extLst>
          </p:cNvPr>
          <p:cNvPicPr>
            <a:picLocks noGrp="1" noChangeAspect="1"/>
          </p:cNvPicPr>
          <p:nvPr>
            <p:ph sz="half" idx="14"/>
          </p:nvPr>
        </p:nvPicPr>
        <p:blipFill>
          <a:blip r:embed="rId4" cstate="screen">
            <a:extLst>
              <a:ext uri="{28A0092B-C50C-407E-A947-70E740481C1C}">
                <a14:useLocalDpi xmlns:a14="http://schemas.microsoft.com/office/drawing/2010/main" val="0"/>
              </a:ext>
            </a:extLst>
          </a:blip>
          <a:stretch>
            <a:fillRect/>
          </a:stretch>
        </p:blipFill>
        <p:spPr>
          <a:xfrm>
            <a:off x="5136010" y="2991949"/>
            <a:ext cx="1911220" cy="2595174"/>
          </a:xfrm>
          <a:prstGeom prst="rect">
            <a:avLst/>
          </a:prstGeom>
        </p:spPr>
      </p:pic>
      <p:sp>
        <p:nvSpPr>
          <p:cNvPr id="10" name="Content Placeholder 9">
            <a:extLst>
              <a:ext uri="{FF2B5EF4-FFF2-40B4-BE49-F238E27FC236}">
                <a16:creationId xmlns:a16="http://schemas.microsoft.com/office/drawing/2014/main" id="{344CAC61-E7A7-68BB-1ED0-F20FD27A3730}"/>
              </a:ext>
            </a:extLst>
          </p:cNvPr>
          <p:cNvSpPr>
            <a:spLocks noGrp="1"/>
          </p:cNvSpPr>
          <p:nvPr>
            <p:ph type="body" idx="15"/>
          </p:nvPr>
        </p:nvSpPr>
        <p:spPr>
          <a:xfrm>
            <a:off x="8153400" y="1951420"/>
            <a:ext cx="3198812" cy="831346"/>
          </a:xfrm>
        </p:spPr>
        <p:txBody>
          <a:bodyPr/>
          <a:lstStyle/>
          <a:p>
            <a:pPr algn="ctr"/>
            <a:r>
              <a:rPr lang="en-US" dirty="0">
                <a:latin typeface="Arial"/>
                <a:cs typeface="Arial"/>
              </a:rPr>
              <a:t>Locally-made Chocolate Croissants</a:t>
            </a:r>
            <a:endParaRPr lang="en-US" dirty="0"/>
          </a:p>
        </p:txBody>
      </p:sp>
      <p:pic>
        <p:nvPicPr>
          <p:cNvPr id="5" name="Content Placeholder 4" descr="A baking tray containing a freshly-baked group of chocolate croissants on top of parchment paper ">
            <a:extLst>
              <a:ext uri="{FF2B5EF4-FFF2-40B4-BE49-F238E27FC236}">
                <a16:creationId xmlns:a16="http://schemas.microsoft.com/office/drawing/2014/main" id="{175FE80B-7A5E-BB8E-E676-E2EB507CD0FA}"/>
              </a:ext>
            </a:extLst>
          </p:cNvPr>
          <p:cNvPicPr>
            <a:picLocks noGrp="1" noChangeAspect="1"/>
          </p:cNvPicPr>
          <p:nvPr>
            <p:ph sz="half" idx="16"/>
          </p:nvPr>
        </p:nvPicPr>
        <p:blipFill>
          <a:blip r:embed="rId5" cstate="screen">
            <a:extLst>
              <a:ext uri="{28A0092B-C50C-407E-A947-70E740481C1C}">
                <a14:useLocalDpi xmlns:a14="http://schemas.microsoft.com/office/drawing/2010/main" val="0"/>
              </a:ext>
            </a:extLst>
          </a:blip>
          <a:stretch>
            <a:fillRect/>
          </a:stretch>
        </p:blipFill>
        <p:spPr>
          <a:xfrm>
            <a:off x="8779823" y="2956913"/>
            <a:ext cx="1937206" cy="2612692"/>
          </a:xfrm>
          <a:prstGeom prst="rect">
            <a:avLst/>
          </a:prstGeom>
        </p:spPr>
      </p:pic>
    </p:spTree>
    <p:extLst>
      <p:ext uri="{BB962C8B-B14F-4D97-AF65-F5344CB8AC3E}">
        <p14:creationId xmlns:p14="http://schemas.microsoft.com/office/powerpoint/2010/main" val="139250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A862-D10B-128F-8640-AE4C4F592F1D}"/>
              </a:ext>
            </a:extLst>
          </p:cNvPr>
          <p:cNvSpPr>
            <a:spLocks noGrp="1"/>
          </p:cNvSpPr>
          <p:nvPr>
            <p:ph type="title"/>
          </p:nvPr>
        </p:nvSpPr>
        <p:spPr/>
        <p:txBody>
          <a:bodyPr/>
          <a:lstStyle/>
          <a:p>
            <a:r>
              <a:rPr lang="en-US"/>
              <a:t>Federal Updates</a:t>
            </a:r>
          </a:p>
        </p:txBody>
      </p:sp>
    </p:spTree>
    <p:extLst>
      <p:ext uri="{BB962C8B-B14F-4D97-AF65-F5344CB8AC3E}">
        <p14:creationId xmlns:p14="http://schemas.microsoft.com/office/powerpoint/2010/main" val="22707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982D-F3B9-D00A-8F66-0DFCB35EB92B}"/>
              </a:ext>
            </a:extLst>
          </p:cNvPr>
          <p:cNvSpPr>
            <a:spLocks noGrp="1"/>
          </p:cNvSpPr>
          <p:nvPr>
            <p:ph type="title"/>
          </p:nvPr>
        </p:nvSpPr>
        <p:spPr/>
        <p:txBody>
          <a:bodyPr>
            <a:normAutofit fontScale="90000"/>
          </a:bodyPr>
          <a:lstStyle/>
          <a:p>
            <a:r>
              <a:rPr lang="en-US" dirty="0">
                <a:latin typeface="Arial"/>
                <a:cs typeface="Arial"/>
              </a:rPr>
              <a:t>Upcoming 2025–2026 School Food Authority (SFA) Survey Participation </a:t>
            </a:r>
          </a:p>
        </p:txBody>
      </p:sp>
      <p:sp>
        <p:nvSpPr>
          <p:cNvPr id="3" name="Content Placeholder 2">
            <a:extLst>
              <a:ext uri="{FF2B5EF4-FFF2-40B4-BE49-F238E27FC236}">
                <a16:creationId xmlns:a16="http://schemas.microsoft.com/office/drawing/2014/main" id="{748902CD-CA8B-3F5F-2CB9-03242E0583BE}"/>
              </a:ext>
            </a:extLst>
          </p:cNvPr>
          <p:cNvSpPr>
            <a:spLocks noGrp="1"/>
          </p:cNvSpPr>
          <p:nvPr>
            <p:ph idx="1"/>
          </p:nvPr>
        </p:nvSpPr>
        <p:spPr/>
        <p:txBody>
          <a:bodyPr vert="horz" lIns="91440" tIns="45720" rIns="91440" bIns="45720" rtlCol="0" anchor="t">
            <a:normAutofit/>
          </a:bodyPr>
          <a:lstStyle/>
          <a:p>
            <a:r>
              <a:rPr lang="en-US" sz="2800" dirty="0">
                <a:latin typeface="Arial"/>
                <a:cs typeface="Arial"/>
              </a:rPr>
              <a:t>What: U.S. Department of Agriculture (USDA) Food and Nutrition Service (FNS) is conducting a survey of all SFAs operating the National School Lunch Program (NSLP) focusing on key challenges, including school food procurement and program administration for School Year (SY) 2025–26. </a:t>
            </a:r>
          </a:p>
          <a:p>
            <a:r>
              <a:rPr lang="en-US" sz="2800" dirty="0">
                <a:latin typeface="Arial"/>
                <a:cs typeface="Arial"/>
              </a:rPr>
              <a:t>When: School Food Service Directors will be emailed on Monday, March 30, 2026.</a:t>
            </a:r>
          </a:p>
          <a:p>
            <a:r>
              <a:rPr lang="en-US" sz="2800" dirty="0">
                <a:latin typeface="Arial"/>
                <a:cs typeface="Arial"/>
              </a:rPr>
              <a:t>Questions: Email FNS staff at </a:t>
            </a:r>
            <a:r>
              <a:rPr lang="en-US" sz="2800" dirty="0">
                <a:solidFill>
                  <a:srgbClr val="0563C1"/>
                </a:solidFill>
                <a:latin typeface="Arial"/>
                <a:cs typeface="Arial"/>
                <a:hlinkClick r:id="rId2">
                  <a:extLst>
                    <a:ext uri="{A12FA001-AC4F-418D-AE19-62706E023703}">
                      <ahyp:hlinkClr xmlns:ahyp="http://schemas.microsoft.com/office/drawing/2018/hyperlinkcolor" val="tx"/>
                    </a:ext>
                  </a:extLst>
                </a:hlinkClick>
              </a:rPr>
              <a:t>CNSurveys@usda.gov</a:t>
            </a:r>
            <a:r>
              <a:rPr lang="en-US" sz="2800" dirty="0">
                <a:latin typeface="Arial"/>
                <a:cs typeface="Arial"/>
              </a:rPr>
              <a:t>.  </a:t>
            </a:r>
          </a:p>
        </p:txBody>
      </p:sp>
    </p:spTree>
    <p:extLst>
      <p:ext uri="{BB962C8B-B14F-4D97-AF65-F5344CB8AC3E}">
        <p14:creationId xmlns:p14="http://schemas.microsoft.com/office/powerpoint/2010/main" val="378457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CC604-3D28-C71F-C8D7-90EDF99DF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EEB06-A103-BD17-EA5B-9ED25F72EBCD}"/>
              </a:ext>
            </a:extLst>
          </p:cNvPr>
          <p:cNvSpPr>
            <a:spLocks noGrp="1"/>
          </p:cNvSpPr>
          <p:nvPr>
            <p:ph type="title"/>
          </p:nvPr>
        </p:nvSpPr>
        <p:spPr/>
        <p:txBody>
          <a:bodyPr/>
          <a:lstStyle/>
          <a:p>
            <a:r>
              <a:rPr lang="en-US"/>
              <a:t>State Updates</a:t>
            </a:r>
          </a:p>
        </p:txBody>
      </p:sp>
    </p:spTree>
    <p:extLst>
      <p:ext uri="{BB962C8B-B14F-4D97-AF65-F5344CB8AC3E}">
        <p14:creationId xmlns:p14="http://schemas.microsoft.com/office/powerpoint/2010/main" val="158893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9C46-F1E2-7101-0D9F-ED4FF524F15F}"/>
              </a:ext>
            </a:extLst>
          </p:cNvPr>
          <p:cNvSpPr>
            <a:spLocks noGrp="1"/>
          </p:cNvSpPr>
          <p:nvPr>
            <p:ph type="title"/>
          </p:nvPr>
        </p:nvSpPr>
        <p:spPr/>
        <p:txBody>
          <a:bodyPr/>
          <a:lstStyle/>
          <a:p>
            <a:r>
              <a:rPr lang="en-US" dirty="0"/>
              <a:t>State Meal Mandate - Update</a:t>
            </a:r>
          </a:p>
        </p:txBody>
      </p:sp>
      <p:sp>
        <p:nvSpPr>
          <p:cNvPr id="3" name="Content Placeholder 2">
            <a:extLst>
              <a:ext uri="{FF2B5EF4-FFF2-40B4-BE49-F238E27FC236}">
                <a16:creationId xmlns:a16="http://schemas.microsoft.com/office/drawing/2014/main" id="{D848DD7B-522E-35FA-944C-C7A06B6023D4}"/>
              </a:ext>
            </a:extLst>
          </p:cNvPr>
          <p:cNvSpPr>
            <a:spLocks noGrp="1"/>
          </p:cNvSpPr>
          <p:nvPr>
            <p:ph idx="1"/>
          </p:nvPr>
        </p:nvSpPr>
        <p:spPr/>
        <p:txBody>
          <a:bodyPr vert="horz" lIns="91440" tIns="45720" rIns="91440" bIns="45720" rtlCol="0" anchor="t">
            <a:normAutofit/>
          </a:bodyPr>
          <a:lstStyle/>
          <a:p>
            <a:r>
              <a:rPr lang="en-US" sz="2400" dirty="0">
                <a:latin typeface="Arial"/>
                <a:cs typeface="Arial"/>
              </a:rPr>
              <a:t>CDE Management Bulletin (MB) SNP-05-2026 California State Meal Mandate reissued with minor revisions.</a:t>
            </a:r>
            <a:endParaRPr lang="en-US" sz="2400" dirty="0"/>
          </a:p>
          <a:p>
            <a:r>
              <a:rPr lang="en-US" sz="2400" dirty="0">
                <a:latin typeface="Arial"/>
                <a:cs typeface="Arial"/>
              </a:rPr>
              <a:t>Policy now clarifies the requirements for NSLP and School Breakfast Program (SBP) meals to comply with both federal and applicable state meal pattern requirements.</a:t>
            </a:r>
          </a:p>
          <a:p>
            <a:r>
              <a:rPr lang="en-US" sz="2400" dirty="0">
                <a:latin typeface="Arial"/>
                <a:cs typeface="Arial"/>
              </a:rPr>
              <a:t>Specific meal pattern requirements can be found in the CDE MB SNP-14-2025 Updates to School Nutrition Program Standards.</a:t>
            </a:r>
          </a:p>
          <a:p>
            <a:r>
              <a:rPr lang="en-US" sz="2400" dirty="0">
                <a:latin typeface="Arial"/>
                <a:cs typeface="Arial"/>
              </a:rPr>
              <a:t>Access these MBs on the CDE School Nutrition Programs Management Bulletins web page at </a:t>
            </a:r>
            <a:r>
              <a:rPr lang="en-US" sz="2400" dirty="0">
                <a:solidFill>
                  <a:srgbClr val="0563C1"/>
                </a:solidFill>
                <a:latin typeface="Arial"/>
                <a:cs typeface="Arial"/>
                <a:hlinkClick r:id="rId3" tooltip="California Department of Education School Nutrition Program Management Bulletins">
                  <a:extLst>
                    <a:ext uri="{A12FA001-AC4F-418D-AE19-62706E023703}">
                      <ahyp:hlinkClr xmlns:ahyp="http://schemas.microsoft.com/office/drawing/2018/hyperlinkcolor" val="tx"/>
                    </a:ext>
                  </a:extLst>
                </a:hlinkClick>
              </a:rPr>
              <a:t>https://www.cde.ca.gov/ls/nu/sn/mb.asp</a:t>
            </a:r>
            <a:r>
              <a:rPr lang="en-US" sz="2400" dirty="0">
                <a:latin typeface="Arial"/>
                <a:cs typeface="Arial"/>
              </a:rPr>
              <a:t>.</a:t>
            </a:r>
            <a:endParaRPr lang="en-US" sz="2400" dirty="0"/>
          </a:p>
        </p:txBody>
      </p:sp>
    </p:spTree>
    <p:extLst>
      <p:ext uri="{BB962C8B-B14F-4D97-AF65-F5344CB8AC3E}">
        <p14:creationId xmlns:p14="http://schemas.microsoft.com/office/powerpoint/2010/main" val="2780999213"/>
      </p:ext>
    </p:extLst>
  </p:cSld>
  <p:clrMapOvr>
    <a:masterClrMapping/>
  </p:clrMapOvr>
</p:sld>
</file>

<file path=ppt/theme/theme1.xml><?xml version="1.0" encoding="utf-8"?>
<a:theme xmlns:a="http://schemas.openxmlformats.org/drawingml/2006/main" name="Official NSD PowerPoint Template">
  <a:themeElements>
    <a:clrScheme name="Custom 1">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NSD Regula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SD Elements">
  <a:themeElements>
    <a:clrScheme name="NSD Color Palette">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ial NSD PowerPoint Template">
  <a:themeElements>
    <a:clrScheme name="Custom 1">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NSD Regula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2476</Words>
  <Application>Microsoft Office PowerPoint</Application>
  <PresentationFormat>Widescreen</PresentationFormat>
  <Paragraphs>254</Paragraphs>
  <Slides>42</Slides>
  <Notes>39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Aptos</vt:lpstr>
      <vt:lpstr>Arial</vt:lpstr>
      <vt:lpstr>Segoe UI</vt:lpstr>
      <vt:lpstr>Calibri</vt:lpstr>
      <vt:lpstr>Arial Bold</vt:lpstr>
      <vt:lpstr>Courier New</vt:lpstr>
      <vt:lpstr>Official NSD PowerPoint Template</vt:lpstr>
      <vt:lpstr>NSD Elements</vt:lpstr>
      <vt:lpstr>1_Official NSD PowerPoint Template</vt:lpstr>
      <vt:lpstr>Tuesday at 2 School Nutrition Town Hall</vt:lpstr>
      <vt:lpstr>Town Hall at a Glance</vt:lpstr>
      <vt:lpstr>School Nutrition Program Spotlight</vt:lpstr>
      <vt:lpstr>National School Breakfast Week-Spotlight (1)</vt:lpstr>
      <vt:lpstr>National School Breakfast Week-Spotlight  Monterey Peninsula Unified School District</vt:lpstr>
      <vt:lpstr>Federal Updates</vt:lpstr>
      <vt:lpstr>Upcoming 2025–2026 School Food Authority (SFA) Survey Participation </vt:lpstr>
      <vt:lpstr>State Updates</vt:lpstr>
      <vt:lpstr>State Meal Mandate - Update</vt:lpstr>
      <vt:lpstr>Reimbursement for Off-Site Meal Consumption</vt:lpstr>
      <vt:lpstr>SUN Bucks Updates</vt:lpstr>
      <vt:lpstr>NEW – Food Service Management Company Request for Proposal &amp; Contract Template </vt:lpstr>
      <vt:lpstr>2022 Kitchen Infrastructure and Training (KIT) Final Report –Coming Soon!</vt:lpstr>
      <vt:lpstr>2025 KIT &amp; Retention &amp; Recruitment Grants</vt:lpstr>
      <vt:lpstr>Community Eligibility Provision and Provision 2</vt:lpstr>
      <vt:lpstr>Provisions Overview (1)</vt:lpstr>
      <vt:lpstr>Provisions Overview (2)</vt:lpstr>
      <vt:lpstr>CEP vs. P2 (1)</vt:lpstr>
      <vt:lpstr>CEP vs. P2 (2)</vt:lpstr>
      <vt:lpstr>SFAs Operating CEP &amp; P2 (1)</vt:lpstr>
      <vt:lpstr>SFAs Operating CEP &amp; P2 (2)</vt:lpstr>
      <vt:lpstr>Federal DC Impacts</vt:lpstr>
      <vt:lpstr>Important Dates</vt:lpstr>
      <vt:lpstr>CEP &amp; P2 Resources &amp; Contact Information</vt:lpstr>
      <vt:lpstr>Operational Reminders</vt:lpstr>
      <vt:lpstr>Reminder: Food Safety Inspections</vt:lpstr>
      <vt:lpstr>Summer 2026 Operations (1)</vt:lpstr>
      <vt:lpstr>Summer 2026 Operations (2) </vt:lpstr>
      <vt:lpstr>Rural Non-congregate Meal Service in Summer Meal Programs (1)</vt:lpstr>
      <vt:lpstr>Rural Non-congregate Meal Service in Summer Meal Programs (2)</vt:lpstr>
      <vt:lpstr>Rural Non-congregate Meal Service in Summer Meal Programs (3)</vt:lpstr>
      <vt:lpstr>Important Operational Reminders (1)</vt:lpstr>
      <vt:lpstr>Important Operational Reminders (2)</vt:lpstr>
      <vt:lpstr>Resources and Other Announcements</vt:lpstr>
      <vt:lpstr>Funding Opportunity: Salad Bars to Schools Equipment Grant Program</vt:lpstr>
      <vt:lpstr>Input Requested: CA Universal Meal Implementation Survey</vt:lpstr>
      <vt:lpstr>Mark Your Calendar: Celebrate School Nutrition Culinary Professionals</vt:lpstr>
      <vt:lpstr>California Flavors: Fresh Recipes for the Future of School Meals</vt:lpstr>
      <vt:lpstr>Available Now: Competitive Foods and Beverages Online Trainings</vt:lpstr>
      <vt:lpstr>Tuesday at 2 Town Hall Schedule Held on the fourth Tuesday of the month</vt:lpstr>
      <vt:lpstr>Professional Standards Crediting Information</vt:lpstr>
      <vt:lpstr>THIS INSTITUTION IS AN  EQUAL OPPORTUNITY PROVIDER.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24, 2026 Tuesday at 2 Town Hall Slides - Nutrition (CA Dept of Education)</dc:title>
  <dc:subject>The PowerPoint includes district spotlights and state and federal school nutrition program updates as presented during the 3/24/26 Town Hall.</dc:subject>
  <dc:creator/>
  <cp:lastModifiedBy/>
  <cp:revision>1</cp:revision>
  <dcterms:created xsi:type="dcterms:W3CDTF">2026-05-20T23:02:07Z</dcterms:created>
  <dcterms:modified xsi:type="dcterms:W3CDTF">2026-05-20T23:02:49Z</dcterms:modified>
</cp:coreProperties>
</file>