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6" r:id="rId5"/>
    <p:sldId id="258" r:id="rId6"/>
    <p:sldId id="259" r:id="rId7"/>
    <p:sldId id="260" r:id="rId8"/>
    <p:sldId id="261" r:id="rId9"/>
    <p:sldId id="262" r:id="rId10"/>
    <p:sldId id="285" r:id="rId11"/>
    <p:sldId id="269" r:id="rId12"/>
    <p:sldId id="270" r:id="rId13"/>
    <p:sldId id="271" r:id="rId14"/>
    <p:sldId id="272" r:id="rId15"/>
    <p:sldId id="273" r:id="rId16"/>
    <p:sldId id="274" r:id="rId17"/>
    <p:sldId id="275" r:id="rId18"/>
    <p:sldId id="279" r:id="rId19"/>
    <p:sldId id="284" r:id="rId20"/>
    <p:sldId id="287" r:id="rId21"/>
    <p:sldId id="288" r:id="rId22"/>
    <p:sldId id="289" r:id="rId23"/>
    <p:sldId id="290" r:id="rId24"/>
    <p:sldId id="291" r:id="rId25"/>
    <p:sldId id="263" r:id="rId26"/>
    <p:sldId id="264" r:id="rId27"/>
    <p:sldId id="265" r:id="rId28"/>
    <p:sldId id="286" r:id="rId29"/>
    <p:sldId id="276" r:id="rId30"/>
    <p:sldId id="280" r:id="rId31"/>
    <p:sldId id="281" r:id="rId32"/>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3/23/2020</a:t>
            </a:fld>
            <a:endParaRPr lang="en-US"/>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2.ed.gov/policy/speced/guid/idea/memosdcltrs/qa-covid-19-03-12-2020.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sedinfo@cde.ca.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NPINFO@cde.ca.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de.ca.gov/ci/cr/cf/distancelearnresources.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79D11FCA-D197-4F18-975F-46BE2161ED15}"/>
              </a:ext>
            </a:extLst>
          </p:cNvPr>
          <p:cNvSpPr txBox="1">
            <a:spLocks/>
          </p:cNvSpPr>
          <p:nvPr/>
        </p:nvSpPr>
        <p:spPr bwMode="auto">
          <a:xfrm>
            <a:off x="2547578" y="2675389"/>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a:lstStyle>
          <a:p>
            <a:r>
              <a:rPr lang="en-US" altLang="en-US" sz="6600" dirty="0"/>
              <a:t>Guidance on COVID-19 </a:t>
            </a:r>
            <a:br>
              <a:rPr lang="en-US" altLang="en-US" sz="6600" dirty="0"/>
            </a:br>
            <a:r>
              <a:rPr lang="en-US" altLang="en-US" sz="6600" dirty="0"/>
              <a:t>School Closures Webinar</a:t>
            </a:r>
          </a:p>
          <a:p>
            <a:endParaRPr lang="en-US" altLang="en-US" sz="6600" dirty="0"/>
          </a:p>
          <a:p>
            <a:r>
              <a:rPr lang="en-US" altLang="en-US" sz="3600" dirty="0"/>
              <a:t>March 18,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696308" y="3648808"/>
            <a:ext cx="9144000" cy="1143000"/>
          </a:xfrm>
        </p:spPr>
        <p:txBody>
          <a:bodyPr/>
          <a:lstStyle/>
          <a:p>
            <a:br>
              <a:rPr lang="en-US" altLang="en-US" dirty="0"/>
            </a:br>
            <a:r>
              <a:rPr lang="en-US" altLang="en-US" dirty="0"/>
              <a:t>Kristin Wright</a:t>
            </a:r>
            <a:br>
              <a:rPr lang="en-US" altLang="en-US" dirty="0"/>
            </a:br>
            <a:r>
              <a:rPr lang="en-US" altLang="en-US" sz="3500" dirty="0"/>
              <a:t>Director, </a:t>
            </a:r>
            <a:br>
              <a:rPr lang="en-US" altLang="en-US" sz="3500" dirty="0"/>
            </a:br>
            <a:r>
              <a:rPr lang="en-US" altLang="en-US" sz="3500" dirty="0"/>
              <a:t>Special Education Division </a:t>
            </a:r>
            <a:br>
              <a:rPr lang="en-US" altLang="en-US" sz="3500" dirty="0"/>
            </a:br>
            <a:endParaRPr lang="en-US" altLang="en-US" sz="3500" dirty="0"/>
          </a:p>
        </p:txBody>
      </p:sp>
      <p:sp>
        <p:nvSpPr>
          <p:cNvPr id="4" name="Title 4">
            <a:extLst>
              <a:ext uri="{FF2B5EF4-FFF2-40B4-BE49-F238E27FC236}">
                <a16:creationId xmlns:a16="http://schemas.microsoft.com/office/drawing/2014/main" id="{3A6A9237-9EAF-48DE-8CFB-7575791E3A34}"/>
              </a:ext>
            </a:extLst>
          </p:cNvPr>
          <p:cNvSpPr txBox="1">
            <a:spLocks/>
          </p:cNvSpPr>
          <p:nvPr/>
        </p:nvSpPr>
        <p:spPr bwMode="auto">
          <a:xfrm>
            <a:off x="2696308" y="588225"/>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a:lstStyle>
          <a:p>
            <a:r>
              <a:rPr lang="en-US" altLang="en-US" sz="5000" dirty="0"/>
              <a:t>Distance Learning Guidance for Students with Disabilities </a:t>
            </a:r>
          </a:p>
        </p:txBody>
      </p:sp>
    </p:spTree>
    <p:extLst>
      <p:ext uri="{BB962C8B-B14F-4D97-AF65-F5344CB8AC3E}">
        <p14:creationId xmlns:p14="http://schemas.microsoft.com/office/powerpoint/2010/main" val="224693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043354"/>
            <a:ext cx="9144000" cy="4114800"/>
          </a:xfrm>
        </p:spPr>
        <p:txBody>
          <a:bodyPr/>
          <a:lstStyle/>
          <a:p>
            <a:pPr marL="0" indent="0">
              <a:buNone/>
            </a:pPr>
            <a:r>
              <a:rPr lang="en-US" dirty="0"/>
              <a:t>Local Educational Agencies (LEAs) that physically close schools and move to distance learning should focus on how to also continue serving students with disabilities.</a:t>
            </a:r>
          </a:p>
          <a:p>
            <a:r>
              <a:rPr lang="en-US" dirty="0"/>
              <a:t>LEAs should design distance learning with accessibility in mind</a:t>
            </a:r>
          </a:p>
          <a:p>
            <a:r>
              <a:rPr lang="en-US" dirty="0"/>
              <a:t>Teachers and specialist should work together to adapt instruction to meet the unique learning needs of students with disabilities as outlined in the Individualized Education Programs (IEP)</a:t>
            </a:r>
          </a:p>
          <a:p>
            <a:pPr lvl="1"/>
            <a:endParaRPr lang="en-US" dirty="0"/>
          </a:p>
        </p:txBody>
      </p:sp>
    </p:spTree>
    <p:extLst>
      <p:ext uri="{BB962C8B-B14F-4D97-AF65-F5344CB8AC3E}">
        <p14:creationId xmlns:p14="http://schemas.microsoft.com/office/powerpoint/2010/main" val="2873530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dirty="0"/>
              <a:t>Considerations for Distance Learning</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dirty="0"/>
              <a:t>Individualized Instruction in Distance Learning Settings</a:t>
            </a:r>
          </a:p>
          <a:p>
            <a:pPr lvl="1"/>
            <a:r>
              <a:rPr lang="en-US" dirty="0"/>
              <a:t>As LEAs consider distance learning options, they should assess the extent to which a student with a disability will be able to attain educational benefit under each option</a:t>
            </a:r>
          </a:p>
          <a:p>
            <a:pPr lvl="1"/>
            <a:r>
              <a:rPr lang="en-US" dirty="0"/>
              <a:t>LEAs may need to update Individual Education Programs if additional/compensatory services to some students with disabilities are warranted when onsite instruction and regular school operations resume </a:t>
            </a:r>
          </a:p>
          <a:p>
            <a:pPr lvl="1"/>
            <a:endParaRPr lang="en-US" dirty="0"/>
          </a:p>
        </p:txBody>
      </p:sp>
    </p:spTree>
    <p:extLst>
      <p:ext uri="{BB962C8B-B14F-4D97-AF65-F5344CB8AC3E}">
        <p14:creationId xmlns:p14="http://schemas.microsoft.com/office/powerpoint/2010/main" val="3788294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dirty="0"/>
              <a:t>Considerations for Distance Learning (Cont.)</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dirty="0"/>
              <a:t>Related Services</a:t>
            </a:r>
          </a:p>
          <a:p>
            <a:pPr lvl="1"/>
            <a:r>
              <a:rPr lang="en-US" dirty="0"/>
              <a:t>To the greatest extent possible, LEAs should continue providing related services consistent with the student’s IEP. This may involve providing services on one or more school sites, consistent with social distancing guidelines and accounting for the health needs of students and staff or virtually</a:t>
            </a:r>
          </a:p>
          <a:p>
            <a:pPr lvl="1"/>
            <a:endParaRPr lang="en-US" dirty="0"/>
          </a:p>
        </p:txBody>
      </p:sp>
    </p:spTree>
    <p:extLst>
      <p:ext uri="{BB962C8B-B14F-4D97-AF65-F5344CB8AC3E}">
        <p14:creationId xmlns:p14="http://schemas.microsoft.com/office/powerpoint/2010/main" val="97777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dirty="0"/>
              <a:t>Considerations for Distance Learning (Cont.)</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dirty="0"/>
              <a:t>Assistive Technology </a:t>
            </a:r>
          </a:p>
          <a:p>
            <a:pPr lvl="1"/>
            <a:r>
              <a:rPr lang="en-US" dirty="0"/>
              <a:t>LEAs should also be flexible in providing access to school-purchased assistive technology devices when necessary, consistent with law, to ensure children have access to devices they typically use at school</a:t>
            </a:r>
          </a:p>
          <a:p>
            <a:pPr lvl="1"/>
            <a:endParaRPr lang="en-US" dirty="0"/>
          </a:p>
        </p:txBody>
      </p:sp>
    </p:spTree>
    <p:extLst>
      <p:ext uri="{BB962C8B-B14F-4D97-AF65-F5344CB8AC3E}">
        <p14:creationId xmlns:p14="http://schemas.microsoft.com/office/powerpoint/2010/main" val="1628399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dirty="0"/>
              <a:t>Considerations for Distance Learning (Cont.)</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dirty="0"/>
              <a:t>Nonpublic Schools and Agencies (NPS/A) </a:t>
            </a:r>
          </a:p>
          <a:p>
            <a:pPr lvl="1"/>
            <a:r>
              <a:rPr lang="en-US" dirty="0"/>
              <a:t>CDE encourages continued payment to NPS/As. LEAs should work with NPS/As to take advantage of services that can be offered by NPS/As that elect to continue to provide services during school closures</a:t>
            </a:r>
          </a:p>
          <a:p>
            <a:pPr lvl="1"/>
            <a:r>
              <a:rPr lang="en-US" dirty="0"/>
              <a:t>LEAs and NPS/As should work collaboratively to ensure continuity of services for students currently served by NPS/As, pursuant to the IEP, including exploring options related to distance learning</a:t>
            </a:r>
          </a:p>
          <a:p>
            <a:pPr lvl="1"/>
            <a:endParaRPr lang="en-US" dirty="0"/>
          </a:p>
        </p:txBody>
      </p:sp>
    </p:spTree>
    <p:extLst>
      <p:ext uri="{BB962C8B-B14F-4D97-AF65-F5344CB8AC3E}">
        <p14:creationId xmlns:p14="http://schemas.microsoft.com/office/powerpoint/2010/main" val="3114798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dirty="0"/>
              <a:t>Requirements Under the Individuals with Disabilities Education Act (IDEA)</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sz="2800" dirty="0"/>
              <a:t>At this time the federal government has not waived the federal requirements under the IDEA</a:t>
            </a:r>
          </a:p>
          <a:p>
            <a:r>
              <a:rPr lang="en-US" sz="2800" dirty="0"/>
              <a:t>LEA’s continue to have the obligation to provide a Free Appropriate Public Education</a:t>
            </a:r>
          </a:p>
          <a:p>
            <a:r>
              <a:rPr lang="en-US" sz="2800" dirty="0"/>
              <a:t>Federal guidance has been issued explaining how these obligations operate in the context of school closures in response to COVID-19, which can be found at: </a:t>
            </a:r>
            <a:r>
              <a:rPr lang="en-US" sz="2800" u="sng" dirty="0">
                <a:hlinkClick r:id="rId2"/>
              </a:rPr>
              <a:t>https://www2.ed.gov/policy/speced/guid/idea/memosdcltrs/qa-covid-19-03-12-2020.pdf</a:t>
            </a:r>
            <a:r>
              <a:rPr lang="en-US" sz="2800" dirty="0"/>
              <a:t>.</a:t>
            </a:r>
          </a:p>
        </p:txBody>
      </p:sp>
    </p:spTree>
    <p:extLst>
      <p:ext uri="{BB962C8B-B14F-4D97-AF65-F5344CB8AC3E}">
        <p14:creationId xmlns:p14="http://schemas.microsoft.com/office/powerpoint/2010/main" val="160536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dirty="0"/>
              <a:t>Requirements Under the Individuals with Disabilities Education Act (IDEA)</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sz="2800" dirty="0"/>
              <a:t>Newly signed SB 117 requires the State Department of Education to consider the days a school is closed due to COVID–19 as days between a pupil’s regular school session for purposes of the timelines for the development of assessment plans. LEAs are also encouraged to respond as expeditiously as possible to requests from parents or guardians received during the period of time a school is closed due to COVID–19.</a:t>
            </a:r>
          </a:p>
        </p:txBody>
      </p:sp>
    </p:spTree>
    <p:extLst>
      <p:ext uri="{BB962C8B-B14F-4D97-AF65-F5344CB8AC3E}">
        <p14:creationId xmlns:p14="http://schemas.microsoft.com/office/powerpoint/2010/main" val="2402808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dirty="0"/>
              <a:t>CDE Distance Learning Workgroup</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pPr marL="0" indent="0">
              <a:buNone/>
            </a:pPr>
            <a:r>
              <a:rPr lang="en-US" sz="2800" dirty="0"/>
              <a:t>CDE will convene a workgroup of practitioners  and experts in special education to assess various models for effectively serving students with disabilities in a distance learning environment, including promising practices and specific strategies that LEAs are implementing in California and around the country.</a:t>
            </a:r>
          </a:p>
          <a:p>
            <a:pPr marL="0" indent="0">
              <a:buNone/>
            </a:pPr>
            <a:endParaRPr lang="en-US" sz="2800" dirty="0"/>
          </a:p>
          <a:p>
            <a:pPr marL="0" indent="0">
              <a:buNone/>
            </a:pPr>
            <a:r>
              <a:rPr lang="en-US" sz="2800" dirty="0"/>
              <a:t>Email </a:t>
            </a:r>
            <a:r>
              <a:rPr lang="en-US" sz="2800" dirty="0">
                <a:hlinkClick r:id="rId2"/>
              </a:rPr>
              <a:t>sedinfo@cde.ca.gov</a:t>
            </a:r>
            <a:r>
              <a:rPr lang="en-US" sz="2800" dirty="0"/>
              <a:t> if you are interested in helping. </a:t>
            </a:r>
          </a:p>
        </p:txBody>
      </p:sp>
    </p:spTree>
    <p:extLst>
      <p:ext uri="{BB962C8B-B14F-4D97-AF65-F5344CB8AC3E}">
        <p14:creationId xmlns:p14="http://schemas.microsoft.com/office/powerpoint/2010/main" val="3567494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696308" y="3648808"/>
            <a:ext cx="9144000" cy="1143000"/>
          </a:xfrm>
        </p:spPr>
        <p:txBody>
          <a:bodyPr/>
          <a:lstStyle/>
          <a:p>
            <a:br>
              <a:rPr lang="en-US" altLang="en-US" dirty="0"/>
            </a:br>
            <a:r>
              <a:rPr lang="en-US" altLang="en-US" dirty="0"/>
              <a:t>Kim Frinzell, RD</a:t>
            </a:r>
            <a:br>
              <a:rPr lang="en-US" altLang="en-US" dirty="0"/>
            </a:br>
            <a:r>
              <a:rPr lang="en-US" altLang="en-US" sz="3500" dirty="0"/>
              <a:t>Director, </a:t>
            </a:r>
            <a:br>
              <a:rPr lang="en-US" altLang="en-US" sz="3500" dirty="0"/>
            </a:br>
            <a:r>
              <a:rPr lang="en-US" altLang="en-US" sz="3500" dirty="0"/>
              <a:t>Nutrition Services Division</a:t>
            </a:r>
            <a:br>
              <a:rPr lang="en-US" altLang="en-US" sz="3500" dirty="0"/>
            </a:br>
            <a:endParaRPr lang="en-US" altLang="en-US" sz="3500" dirty="0"/>
          </a:p>
        </p:txBody>
      </p:sp>
      <p:sp>
        <p:nvSpPr>
          <p:cNvPr id="4" name="Title 4">
            <a:extLst>
              <a:ext uri="{FF2B5EF4-FFF2-40B4-BE49-F238E27FC236}">
                <a16:creationId xmlns:a16="http://schemas.microsoft.com/office/drawing/2014/main" id="{3A6A9237-9EAF-48DE-8CFB-7575791E3A34}"/>
              </a:ext>
            </a:extLst>
          </p:cNvPr>
          <p:cNvSpPr txBox="1">
            <a:spLocks/>
          </p:cNvSpPr>
          <p:nvPr/>
        </p:nvSpPr>
        <p:spPr bwMode="auto">
          <a:xfrm>
            <a:off x="2696308" y="588225"/>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a:lstStyle>
          <a:p>
            <a:r>
              <a:rPr lang="en-US" altLang="en-US" sz="5000" dirty="0"/>
              <a:t>Nutrition Services Guidance</a:t>
            </a:r>
          </a:p>
        </p:txBody>
      </p:sp>
    </p:spTree>
    <p:extLst>
      <p:ext uri="{BB962C8B-B14F-4D97-AF65-F5344CB8AC3E}">
        <p14:creationId xmlns:p14="http://schemas.microsoft.com/office/powerpoint/2010/main" val="2669135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2590334" y="158416"/>
            <a:ext cx="9144000" cy="1143000"/>
          </a:xfrm>
        </p:spPr>
        <p:txBody>
          <a:bodyPr/>
          <a:lstStyle/>
          <a:p>
            <a:r>
              <a:rPr lang="en-US" altLang="en-US" dirty="0"/>
              <a:t>Opening Remarks</a:t>
            </a:r>
          </a:p>
        </p:txBody>
      </p:sp>
      <p:sp>
        <p:nvSpPr>
          <p:cNvPr id="9219" name="Content Placeholder 4"/>
          <p:cNvSpPr>
            <a:spLocks noGrp="1"/>
          </p:cNvSpPr>
          <p:nvPr>
            <p:ph idx="1"/>
          </p:nvPr>
        </p:nvSpPr>
        <p:spPr>
          <a:xfrm>
            <a:off x="2284135" y="1551889"/>
            <a:ext cx="9756397" cy="4114800"/>
          </a:xfrm>
        </p:spPr>
        <p:txBody>
          <a:bodyPr/>
          <a:lstStyle/>
          <a:p>
            <a:r>
              <a:rPr lang="en-US" altLang="en-US" sz="2800" dirty="0"/>
              <a:t>State Superintendent of Public Instruction, Tony Thurmond</a:t>
            </a:r>
          </a:p>
          <a:p>
            <a:endParaRPr lang="en-US" altLang="en-US" sz="2800" dirty="0"/>
          </a:p>
          <a:p>
            <a:r>
              <a:rPr lang="en-US" altLang="en-US" sz="2800" dirty="0"/>
              <a:t>State Board President, Linda Darling-Hammond</a:t>
            </a:r>
          </a:p>
          <a:p>
            <a:endParaRPr lang="en-US" altLang="en-US" sz="2800" dirty="0"/>
          </a:p>
          <a:p>
            <a:r>
              <a:rPr lang="en-US" altLang="en-US" sz="2800" dirty="0"/>
              <a:t>ACSA President, Wes Smith</a:t>
            </a:r>
          </a:p>
          <a:p>
            <a:endParaRPr lang="en-US" altLang="en-US" sz="2800" dirty="0"/>
          </a:p>
          <a:p>
            <a:r>
              <a:rPr lang="en-US" altLang="en-US" sz="2800" dirty="0"/>
              <a:t>Governor’s Chief Deputy Cabinet Secretary, Ben Chida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3346E-8637-4736-AA84-001123B1AAD6}"/>
              </a:ext>
            </a:extLst>
          </p:cNvPr>
          <p:cNvSpPr>
            <a:spLocks noGrp="1"/>
          </p:cNvSpPr>
          <p:nvPr>
            <p:ph type="title"/>
          </p:nvPr>
        </p:nvSpPr>
        <p:spPr/>
        <p:txBody>
          <a:bodyPr/>
          <a:lstStyle/>
          <a:p>
            <a:r>
              <a:rPr lang="en-US" dirty="0"/>
              <a:t>Federal Child Nutrition Programs</a:t>
            </a:r>
          </a:p>
        </p:txBody>
      </p:sp>
      <p:sp>
        <p:nvSpPr>
          <p:cNvPr id="3" name="Content Placeholder 2">
            <a:extLst>
              <a:ext uri="{FF2B5EF4-FFF2-40B4-BE49-F238E27FC236}">
                <a16:creationId xmlns:a16="http://schemas.microsoft.com/office/drawing/2014/main" id="{BA66CCD7-C8CA-4B35-A063-FC794A0F0474}"/>
              </a:ext>
            </a:extLst>
          </p:cNvPr>
          <p:cNvSpPr>
            <a:spLocks noGrp="1"/>
          </p:cNvSpPr>
          <p:nvPr>
            <p:ph idx="1"/>
          </p:nvPr>
        </p:nvSpPr>
        <p:spPr/>
        <p:txBody>
          <a:bodyPr/>
          <a:lstStyle/>
          <a:p>
            <a:r>
              <a:rPr lang="en-US" dirty="0"/>
              <a:t>The intent of the federal Child Nutrition Programs are intended to valuable nutrition to children at the 130 to 185 percent of the federal poverty level.</a:t>
            </a:r>
          </a:p>
          <a:p>
            <a:endParaRPr lang="en-US" dirty="0"/>
          </a:p>
          <a:p>
            <a:r>
              <a:rPr lang="en-US" dirty="0"/>
              <a:t>Meals are intended for children eligible for free and reduced-price school meals.</a:t>
            </a:r>
          </a:p>
        </p:txBody>
      </p:sp>
    </p:spTree>
    <p:extLst>
      <p:ext uri="{BB962C8B-B14F-4D97-AF65-F5344CB8AC3E}">
        <p14:creationId xmlns:p14="http://schemas.microsoft.com/office/powerpoint/2010/main" val="2171970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4D92D-A27A-4551-BCBB-B5934F1E0668}"/>
              </a:ext>
            </a:extLst>
          </p:cNvPr>
          <p:cNvSpPr>
            <a:spLocks noGrp="1"/>
          </p:cNvSpPr>
          <p:nvPr>
            <p:ph type="title"/>
          </p:nvPr>
        </p:nvSpPr>
        <p:spPr/>
        <p:txBody>
          <a:bodyPr/>
          <a:lstStyle/>
          <a:p>
            <a:r>
              <a:rPr lang="en-US" dirty="0"/>
              <a:t>School Meal Guidance</a:t>
            </a:r>
          </a:p>
        </p:txBody>
      </p:sp>
      <p:sp>
        <p:nvSpPr>
          <p:cNvPr id="3" name="Content Placeholder 2">
            <a:extLst>
              <a:ext uri="{FF2B5EF4-FFF2-40B4-BE49-F238E27FC236}">
                <a16:creationId xmlns:a16="http://schemas.microsoft.com/office/drawing/2014/main" id="{5549061E-3317-4209-BF0E-91E9BDE5E816}"/>
              </a:ext>
            </a:extLst>
          </p:cNvPr>
          <p:cNvSpPr>
            <a:spLocks noGrp="1"/>
          </p:cNvSpPr>
          <p:nvPr>
            <p:ph idx="1"/>
          </p:nvPr>
        </p:nvSpPr>
        <p:spPr>
          <a:xfrm>
            <a:off x="2539999" y="1819564"/>
            <a:ext cx="9578109" cy="5038436"/>
          </a:xfrm>
        </p:spPr>
        <p:txBody>
          <a:bodyPr/>
          <a:lstStyle/>
          <a:p>
            <a:r>
              <a:rPr lang="en-US" dirty="0"/>
              <a:t>The COVID-19 Guidance is a framework for how to continue serving meals to children especially those eligible for free or reduced-price meals.</a:t>
            </a:r>
          </a:p>
          <a:p>
            <a:endParaRPr lang="en-US" dirty="0"/>
          </a:p>
          <a:p>
            <a:r>
              <a:rPr lang="en-US" dirty="0"/>
              <a:t>Schools that have been approved to operate the Summer Food Service  or Summer Seamless Programs can apply to serve non-congregate meals during COVID-19.</a:t>
            </a:r>
          </a:p>
        </p:txBody>
      </p:sp>
    </p:spTree>
    <p:extLst>
      <p:ext uri="{BB962C8B-B14F-4D97-AF65-F5344CB8AC3E}">
        <p14:creationId xmlns:p14="http://schemas.microsoft.com/office/powerpoint/2010/main" val="185496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42B0-69D8-49E7-8BA5-80A47A84CE32}"/>
              </a:ext>
            </a:extLst>
          </p:cNvPr>
          <p:cNvSpPr>
            <a:spLocks noGrp="1"/>
          </p:cNvSpPr>
          <p:nvPr>
            <p:ph type="title"/>
          </p:nvPr>
        </p:nvSpPr>
        <p:spPr/>
        <p:txBody>
          <a:bodyPr/>
          <a:lstStyle/>
          <a:p>
            <a:r>
              <a:rPr lang="en-US" dirty="0"/>
              <a:t>Waiver Requests</a:t>
            </a:r>
          </a:p>
        </p:txBody>
      </p:sp>
      <p:sp>
        <p:nvSpPr>
          <p:cNvPr id="3" name="Content Placeholder 2">
            <a:extLst>
              <a:ext uri="{FF2B5EF4-FFF2-40B4-BE49-F238E27FC236}">
                <a16:creationId xmlns:a16="http://schemas.microsoft.com/office/drawing/2014/main" id="{B30A94B8-F656-4FE3-9340-26A89037E94A}"/>
              </a:ext>
            </a:extLst>
          </p:cNvPr>
          <p:cNvSpPr>
            <a:spLocks noGrp="1"/>
          </p:cNvSpPr>
          <p:nvPr>
            <p:ph idx="1"/>
          </p:nvPr>
        </p:nvSpPr>
        <p:spPr/>
        <p:txBody>
          <a:bodyPr/>
          <a:lstStyle/>
          <a:p>
            <a:r>
              <a:rPr lang="en-US" dirty="0"/>
              <a:t>Submit your non-congregate meal service request to </a:t>
            </a:r>
            <a:r>
              <a:rPr lang="en-US" dirty="0">
                <a:hlinkClick r:id="rId2"/>
              </a:rPr>
              <a:t>SNPINFO@cde.ca.gov</a:t>
            </a:r>
            <a:endParaRPr lang="en-US" dirty="0"/>
          </a:p>
          <a:p>
            <a:endParaRPr lang="en-US" dirty="0"/>
          </a:p>
          <a:p>
            <a:r>
              <a:rPr lang="en-US" dirty="0"/>
              <a:t>USDA does require CDE to collect key information for each school requesting to operate non-congregate meals during COVID-19. </a:t>
            </a:r>
          </a:p>
        </p:txBody>
      </p:sp>
    </p:spTree>
    <p:extLst>
      <p:ext uri="{BB962C8B-B14F-4D97-AF65-F5344CB8AC3E}">
        <p14:creationId xmlns:p14="http://schemas.microsoft.com/office/powerpoint/2010/main" val="775011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E333-29B0-42D7-9006-E9C5337B2E92}"/>
              </a:ext>
            </a:extLst>
          </p:cNvPr>
          <p:cNvSpPr>
            <a:spLocks noGrp="1"/>
          </p:cNvSpPr>
          <p:nvPr>
            <p:ph type="title"/>
          </p:nvPr>
        </p:nvSpPr>
        <p:spPr/>
        <p:txBody>
          <a:bodyPr/>
          <a:lstStyle/>
          <a:p>
            <a:r>
              <a:rPr lang="en-US" dirty="0"/>
              <a:t>Examples of Waiver Information (1)</a:t>
            </a:r>
          </a:p>
        </p:txBody>
      </p:sp>
      <p:sp>
        <p:nvSpPr>
          <p:cNvPr id="3" name="Content Placeholder 2">
            <a:extLst>
              <a:ext uri="{FF2B5EF4-FFF2-40B4-BE49-F238E27FC236}">
                <a16:creationId xmlns:a16="http://schemas.microsoft.com/office/drawing/2014/main" id="{E8CF06F2-60D5-4FA0-8BF9-7D2CCBC3D37B}"/>
              </a:ext>
            </a:extLst>
          </p:cNvPr>
          <p:cNvSpPr>
            <a:spLocks noGrp="1"/>
          </p:cNvSpPr>
          <p:nvPr>
            <p:ph idx="1"/>
          </p:nvPr>
        </p:nvSpPr>
        <p:spPr>
          <a:xfrm>
            <a:off x="2540000" y="1752600"/>
            <a:ext cx="9144000" cy="5105400"/>
          </a:xfrm>
        </p:spPr>
        <p:txBody>
          <a:bodyPr/>
          <a:lstStyle/>
          <a:p>
            <a:pPr marL="0" indent="0">
              <a:buNone/>
            </a:pPr>
            <a:r>
              <a:rPr lang="en-US" dirty="0"/>
              <a:t>Sites Information: </a:t>
            </a:r>
          </a:p>
          <a:p>
            <a:pPr lvl="1"/>
            <a:r>
              <a:rPr lang="en-US" dirty="0"/>
              <a:t>Think about offering multiple non-school sites that focus on reaching eligible children</a:t>
            </a:r>
          </a:p>
          <a:p>
            <a:pPr lvl="2"/>
            <a:r>
              <a:rPr lang="en-US" dirty="0"/>
              <a:t>Food Banks</a:t>
            </a:r>
          </a:p>
          <a:p>
            <a:pPr lvl="2"/>
            <a:r>
              <a:rPr lang="en-US" dirty="0"/>
              <a:t>Faith-based Organizations</a:t>
            </a:r>
          </a:p>
          <a:p>
            <a:pPr lvl="2"/>
            <a:r>
              <a:rPr lang="en-US" dirty="0"/>
              <a:t>Boys and Girls Clubs</a:t>
            </a:r>
          </a:p>
          <a:p>
            <a:pPr lvl="2"/>
            <a:r>
              <a:rPr lang="en-US" dirty="0"/>
              <a:t>Community Organizations</a:t>
            </a:r>
          </a:p>
          <a:p>
            <a:pPr lvl="2"/>
            <a:r>
              <a:rPr lang="en-US" dirty="0"/>
              <a:t>Bus Stops </a:t>
            </a:r>
          </a:p>
          <a:p>
            <a:pPr lvl="2"/>
            <a:r>
              <a:rPr lang="en-US" dirty="0"/>
              <a:t>Curb Site</a:t>
            </a:r>
          </a:p>
          <a:p>
            <a:pPr lvl="2"/>
            <a:r>
              <a:rPr lang="en-US" dirty="0"/>
              <a:t>School Food Trucks</a:t>
            </a:r>
          </a:p>
          <a:p>
            <a:pPr lvl="2"/>
            <a:endParaRPr lang="en-US" dirty="0"/>
          </a:p>
        </p:txBody>
      </p:sp>
    </p:spTree>
    <p:extLst>
      <p:ext uri="{BB962C8B-B14F-4D97-AF65-F5344CB8AC3E}">
        <p14:creationId xmlns:p14="http://schemas.microsoft.com/office/powerpoint/2010/main" val="2392249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5152-30A5-4E32-888F-E3332B7234DB}"/>
              </a:ext>
            </a:extLst>
          </p:cNvPr>
          <p:cNvSpPr>
            <a:spLocks noGrp="1"/>
          </p:cNvSpPr>
          <p:nvPr>
            <p:ph type="title"/>
          </p:nvPr>
        </p:nvSpPr>
        <p:spPr/>
        <p:txBody>
          <a:bodyPr/>
          <a:lstStyle/>
          <a:p>
            <a:r>
              <a:rPr lang="en-US" dirty="0"/>
              <a:t>Examples of Waiver Information (2)</a:t>
            </a:r>
          </a:p>
        </p:txBody>
      </p:sp>
      <p:sp>
        <p:nvSpPr>
          <p:cNvPr id="3" name="Content Placeholder 2">
            <a:extLst>
              <a:ext uri="{FF2B5EF4-FFF2-40B4-BE49-F238E27FC236}">
                <a16:creationId xmlns:a16="http://schemas.microsoft.com/office/drawing/2014/main" id="{078D7B1D-1929-4D40-BEE7-B568023B85E7}"/>
              </a:ext>
            </a:extLst>
          </p:cNvPr>
          <p:cNvSpPr>
            <a:spLocks noGrp="1"/>
          </p:cNvSpPr>
          <p:nvPr>
            <p:ph idx="1"/>
          </p:nvPr>
        </p:nvSpPr>
        <p:spPr>
          <a:xfrm>
            <a:off x="2540000" y="1634836"/>
            <a:ext cx="9652000" cy="5223164"/>
          </a:xfrm>
        </p:spPr>
        <p:txBody>
          <a:bodyPr/>
          <a:lstStyle/>
          <a:p>
            <a:pPr marL="0" indent="0">
              <a:buNone/>
            </a:pPr>
            <a:r>
              <a:rPr lang="en-US" dirty="0"/>
              <a:t>Meal Time- timeframe for starting meal distribution:</a:t>
            </a:r>
          </a:p>
          <a:p>
            <a:pPr lvl="1"/>
            <a:r>
              <a:rPr lang="en-US" dirty="0"/>
              <a:t>Consider multiple serving times to promote social distancing</a:t>
            </a:r>
          </a:p>
          <a:p>
            <a:pPr marL="457200" lvl="1" indent="0">
              <a:buNone/>
            </a:pPr>
            <a:endParaRPr lang="en-US" dirty="0"/>
          </a:p>
          <a:p>
            <a:pPr marL="0" indent="0">
              <a:buNone/>
            </a:pPr>
            <a:r>
              <a:rPr lang="en-US" dirty="0"/>
              <a:t>Meal Counting*:</a:t>
            </a:r>
          </a:p>
          <a:p>
            <a:pPr lvl="1"/>
            <a:r>
              <a:rPr lang="en-US" dirty="0"/>
              <a:t>Clickers</a:t>
            </a:r>
          </a:p>
          <a:p>
            <a:pPr lvl="1"/>
            <a:r>
              <a:rPr lang="en-US" dirty="0"/>
              <a:t>Forms</a:t>
            </a:r>
          </a:p>
          <a:p>
            <a:pPr lvl="1"/>
            <a:r>
              <a:rPr lang="en-US" dirty="0"/>
              <a:t>Point of Sale Systems</a:t>
            </a:r>
          </a:p>
          <a:p>
            <a:pPr marL="457200" lvl="1" indent="0">
              <a:buNone/>
            </a:pPr>
            <a:r>
              <a:rPr lang="en-US" dirty="0"/>
              <a:t>* at this time USDA requires children to be present to receive a meal</a:t>
            </a:r>
          </a:p>
        </p:txBody>
      </p:sp>
    </p:spTree>
    <p:extLst>
      <p:ext uri="{BB962C8B-B14F-4D97-AF65-F5344CB8AC3E}">
        <p14:creationId xmlns:p14="http://schemas.microsoft.com/office/powerpoint/2010/main" val="1513439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5D28-B102-40C0-AE51-108121CC395F}"/>
              </a:ext>
            </a:extLst>
          </p:cNvPr>
          <p:cNvSpPr>
            <a:spLocks noGrp="1"/>
          </p:cNvSpPr>
          <p:nvPr>
            <p:ph type="title"/>
          </p:nvPr>
        </p:nvSpPr>
        <p:spPr/>
        <p:txBody>
          <a:bodyPr/>
          <a:lstStyle/>
          <a:p>
            <a:r>
              <a:rPr lang="en-US" dirty="0"/>
              <a:t>Examples of Waiver Information (3)</a:t>
            </a:r>
          </a:p>
        </p:txBody>
      </p:sp>
      <p:sp>
        <p:nvSpPr>
          <p:cNvPr id="3" name="Content Placeholder 2">
            <a:extLst>
              <a:ext uri="{FF2B5EF4-FFF2-40B4-BE49-F238E27FC236}">
                <a16:creationId xmlns:a16="http://schemas.microsoft.com/office/drawing/2014/main" id="{494E8A80-9290-4DE5-B358-29FEB0010998}"/>
              </a:ext>
            </a:extLst>
          </p:cNvPr>
          <p:cNvSpPr>
            <a:spLocks noGrp="1"/>
          </p:cNvSpPr>
          <p:nvPr>
            <p:ph idx="1"/>
          </p:nvPr>
        </p:nvSpPr>
        <p:spPr>
          <a:xfrm>
            <a:off x="2540000" y="1681018"/>
            <a:ext cx="9652000" cy="5015346"/>
          </a:xfrm>
        </p:spPr>
        <p:txBody>
          <a:bodyPr/>
          <a:lstStyle/>
          <a:p>
            <a:pPr marL="0" indent="0">
              <a:buNone/>
            </a:pPr>
            <a:r>
              <a:rPr lang="en-US" dirty="0"/>
              <a:t>Distribution Plan:</a:t>
            </a:r>
          </a:p>
          <a:p>
            <a:pPr lvl="1"/>
            <a:r>
              <a:rPr lang="en-US" dirty="0"/>
              <a:t>Drive through, curb side, food service trucks, grab and go</a:t>
            </a:r>
          </a:p>
          <a:p>
            <a:pPr lvl="1"/>
            <a:r>
              <a:rPr lang="en-US" dirty="0"/>
              <a:t>Multiple meals can be provided each day but must follow the federal meal requirements regarding the combination of meals/day. Lunch and supper is not permissible.</a:t>
            </a:r>
          </a:p>
          <a:p>
            <a:pPr lvl="1"/>
            <a:r>
              <a:rPr lang="en-US" dirty="0"/>
              <a:t>May request to provide multiple days of meals to each eligible child. Think about food service, and local health department requirements    </a:t>
            </a:r>
          </a:p>
        </p:txBody>
      </p:sp>
    </p:spTree>
    <p:extLst>
      <p:ext uri="{BB962C8B-B14F-4D97-AF65-F5344CB8AC3E}">
        <p14:creationId xmlns:p14="http://schemas.microsoft.com/office/powerpoint/2010/main" val="3405238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7AB11-B1EE-4513-A79F-3B31866EFE71}"/>
              </a:ext>
            </a:extLst>
          </p:cNvPr>
          <p:cNvSpPr>
            <a:spLocks noGrp="1"/>
          </p:cNvSpPr>
          <p:nvPr>
            <p:ph type="title"/>
          </p:nvPr>
        </p:nvSpPr>
        <p:spPr>
          <a:xfrm>
            <a:off x="2540000" y="249382"/>
            <a:ext cx="9144000" cy="1143000"/>
          </a:xfrm>
        </p:spPr>
        <p:txBody>
          <a:bodyPr/>
          <a:lstStyle/>
          <a:p>
            <a:r>
              <a:rPr lang="en-US" dirty="0"/>
              <a:t>Examples of Waiver Information </a:t>
            </a:r>
          </a:p>
        </p:txBody>
      </p:sp>
      <p:sp>
        <p:nvSpPr>
          <p:cNvPr id="3" name="Content Placeholder 2">
            <a:extLst>
              <a:ext uri="{FF2B5EF4-FFF2-40B4-BE49-F238E27FC236}">
                <a16:creationId xmlns:a16="http://schemas.microsoft.com/office/drawing/2014/main" id="{CE54E17A-71CB-4B79-A8A8-F108B20742BE}"/>
              </a:ext>
            </a:extLst>
          </p:cNvPr>
          <p:cNvSpPr>
            <a:spLocks noGrp="1"/>
          </p:cNvSpPr>
          <p:nvPr>
            <p:ph idx="1"/>
          </p:nvPr>
        </p:nvSpPr>
        <p:spPr>
          <a:xfrm>
            <a:off x="2540000" y="1524000"/>
            <a:ext cx="9144000" cy="5237018"/>
          </a:xfrm>
        </p:spPr>
        <p:txBody>
          <a:bodyPr/>
          <a:lstStyle/>
          <a:p>
            <a:r>
              <a:rPr lang="en-US" dirty="0"/>
              <a:t>Outreach Efforts:  </a:t>
            </a:r>
          </a:p>
          <a:p>
            <a:pPr lvl="1"/>
            <a:r>
              <a:rPr lang="en-US" dirty="0"/>
              <a:t>Must include how schools will focus serving eligible children and examples include:</a:t>
            </a:r>
          </a:p>
          <a:p>
            <a:pPr lvl="2"/>
            <a:r>
              <a:rPr lang="en-US" dirty="0"/>
              <a:t>Email to families</a:t>
            </a:r>
          </a:p>
          <a:p>
            <a:pPr lvl="2"/>
            <a:r>
              <a:rPr lang="en-US" dirty="0"/>
              <a:t>Social media</a:t>
            </a:r>
          </a:p>
          <a:p>
            <a:pPr lvl="2"/>
            <a:r>
              <a:rPr lang="en-US" dirty="0"/>
              <a:t>Calling</a:t>
            </a:r>
          </a:p>
          <a:p>
            <a:pPr lvl="2"/>
            <a:r>
              <a:rPr lang="en-US" dirty="0"/>
              <a:t>Newsletters</a:t>
            </a:r>
          </a:p>
          <a:p>
            <a:pPr lvl="2"/>
            <a:r>
              <a:rPr lang="en-US" dirty="0"/>
              <a:t>Community or radio announcements</a:t>
            </a:r>
          </a:p>
          <a:p>
            <a:pPr lvl="2"/>
            <a:r>
              <a:rPr lang="en-US" dirty="0"/>
              <a:t>Flyers</a:t>
            </a:r>
          </a:p>
          <a:p>
            <a:pPr lvl="2"/>
            <a:r>
              <a:rPr lang="en-US" dirty="0"/>
              <a:t>Banners </a:t>
            </a:r>
          </a:p>
        </p:txBody>
      </p:sp>
    </p:spTree>
    <p:extLst>
      <p:ext uri="{BB962C8B-B14F-4D97-AF65-F5344CB8AC3E}">
        <p14:creationId xmlns:p14="http://schemas.microsoft.com/office/powerpoint/2010/main" val="94261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843D7-5EF6-4CCA-8391-EF3D5CE9DA8A}"/>
              </a:ext>
            </a:extLst>
          </p:cNvPr>
          <p:cNvSpPr>
            <a:spLocks noGrp="1"/>
          </p:cNvSpPr>
          <p:nvPr>
            <p:ph type="title"/>
          </p:nvPr>
        </p:nvSpPr>
        <p:spPr>
          <a:xfrm>
            <a:off x="2540000" y="323274"/>
            <a:ext cx="9144000" cy="1246910"/>
          </a:xfrm>
        </p:spPr>
        <p:txBody>
          <a:bodyPr/>
          <a:lstStyle/>
          <a:p>
            <a:r>
              <a:rPr lang="en-US" dirty="0"/>
              <a:t>Resource Section Includes Links</a:t>
            </a:r>
            <a:br>
              <a:rPr lang="en-US" dirty="0"/>
            </a:br>
            <a:endParaRPr lang="en-US" dirty="0"/>
          </a:p>
        </p:txBody>
      </p:sp>
      <p:sp>
        <p:nvSpPr>
          <p:cNvPr id="3" name="Content Placeholder 2">
            <a:extLst>
              <a:ext uri="{FF2B5EF4-FFF2-40B4-BE49-F238E27FC236}">
                <a16:creationId xmlns:a16="http://schemas.microsoft.com/office/drawing/2014/main" id="{2B569366-E6E3-4F5D-8CED-8334BEE14548}"/>
              </a:ext>
            </a:extLst>
          </p:cNvPr>
          <p:cNvSpPr>
            <a:spLocks noGrp="1"/>
          </p:cNvSpPr>
          <p:nvPr>
            <p:ph idx="1"/>
          </p:nvPr>
        </p:nvSpPr>
        <p:spPr>
          <a:xfrm>
            <a:off x="2540000" y="1376218"/>
            <a:ext cx="9144000" cy="5481783"/>
          </a:xfrm>
        </p:spPr>
        <p:txBody>
          <a:bodyPr/>
          <a:lstStyle/>
          <a:p>
            <a:r>
              <a:rPr lang="en-US" dirty="0"/>
              <a:t>SFSP Meal Pattern </a:t>
            </a:r>
            <a:br>
              <a:rPr lang="en-US" dirty="0"/>
            </a:br>
            <a:endParaRPr lang="en-US" dirty="0"/>
          </a:p>
          <a:p>
            <a:r>
              <a:rPr lang="en-US" dirty="0"/>
              <a:t>SFSP and SSO Reimbursement Rate</a:t>
            </a:r>
            <a:br>
              <a:rPr lang="en-US" dirty="0"/>
            </a:br>
            <a:endParaRPr lang="en-US" dirty="0"/>
          </a:p>
          <a:p>
            <a:r>
              <a:rPr lang="en-US" dirty="0"/>
              <a:t>CDE Request for Waiver</a:t>
            </a:r>
            <a:br>
              <a:rPr lang="en-US" dirty="0"/>
            </a:br>
            <a:endParaRPr lang="en-US" dirty="0"/>
          </a:p>
          <a:p>
            <a:r>
              <a:rPr lang="en-US" dirty="0"/>
              <a:t>CDE Disaster Resources</a:t>
            </a:r>
            <a:br>
              <a:rPr lang="en-US" dirty="0"/>
            </a:br>
            <a:endParaRPr lang="en-US" dirty="0"/>
          </a:p>
          <a:p>
            <a:r>
              <a:rPr lang="en-US" dirty="0"/>
              <a:t>FNS Guidance on Human Pandemic Response:</a:t>
            </a:r>
            <a:br>
              <a:rPr lang="en-US" dirty="0"/>
            </a:br>
            <a:r>
              <a:rPr lang="en-US" dirty="0"/>
              <a:t>CDPH School Guidance </a:t>
            </a:r>
            <a:br>
              <a:rPr lang="en-US" dirty="0"/>
            </a:br>
            <a:endParaRPr lang="en-US" dirty="0"/>
          </a:p>
        </p:txBody>
      </p:sp>
    </p:spTree>
    <p:extLst>
      <p:ext uri="{BB962C8B-B14F-4D97-AF65-F5344CB8AC3E}">
        <p14:creationId xmlns:p14="http://schemas.microsoft.com/office/powerpoint/2010/main" val="2943099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696308" y="3648808"/>
            <a:ext cx="9144000" cy="1143000"/>
          </a:xfrm>
        </p:spPr>
        <p:txBody>
          <a:bodyPr/>
          <a:lstStyle/>
          <a:p>
            <a:br>
              <a:rPr lang="en-US" altLang="en-US" dirty="0"/>
            </a:br>
            <a:r>
              <a:rPr lang="en-US" altLang="en-US" dirty="0"/>
              <a:t>Kris Perry</a:t>
            </a:r>
            <a:br>
              <a:rPr lang="en-US" altLang="en-US" dirty="0"/>
            </a:br>
            <a:r>
              <a:rPr lang="en-US" altLang="en-US" sz="3500" dirty="0"/>
              <a:t>Deputy Secretary, </a:t>
            </a:r>
            <a:br>
              <a:rPr lang="en-US" altLang="en-US" sz="3500" dirty="0"/>
            </a:br>
            <a:r>
              <a:rPr lang="en-US" altLang="en-US" sz="3500" dirty="0"/>
              <a:t>California Health &amp; Human Services </a:t>
            </a:r>
            <a:br>
              <a:rPr lang="en-US" altLang="en-US" sz="3500" dirty="0"/>
            </a:br>
            <a:br>
              <a:rPr lang="en-US" altLang="en-US" sz="3500" dirty="0"/>
            </a:br>
            <a:r>
              <a:rPr lang="en-US" altLang="en-US" dirty="0"/>
              <a:t>Sarah Neville-Morgan</a:t>
            </a:r>
            <a:br>
              <a:rPr lang="en-US" altLang="en-US" sz="3500" dirty="0"/>
            </a:br>
            <a:r>
              <a:rPr lang="en-US" altLang="en-US" sz="3500" dirty="0"/>
              <a:t>Deputy Superintendent of Public Instruction,</a:t>
            </a:r>
            <a:br>
              <a:rPr lang="en-US" altLang="en-US" sz="3500" dirty="0"/>
            </a:br>
            <a:r>
              <a:rPr lang="en-US" altLang="en-US" sz="3500" dirty="0"/>
              <a:t>CDE</a:t>
            </a:r>
            <a:br>
              <a:rPr lang="en-US" altLang="en-US" sz="3500" dirty="0"/>
            </a:br>
            <a:endParaRPr lang="en-US" altLang="en-US" sz="3500" dirty="0"/>
          </a:p>
        </p:txBody>
      </p:sp>
      <p:sp>
        <p:nvSpPr>
          <p:cNvPr id="4" name="Title 4">
            <a:extLst>
              <a:ext uri="{FF2B5EF4-FFF2-40B4-BE49-F238E27FC236}">
                <a16:creationId xmlns:a16="http://schemas.microsoft.com/office/drawing/2014/main" id="{3A6A9237-9EAF-48DE-8CFB-7575791E3A34}"/>
              </a:ext>
            </a:extLst>
          </p:cNvPr>
          <p:cNvSpPr txBox="1">
            <a:spLocks/>
          </p:cNvSpPr>
          <p:nvPr/>
        </p:nvSpPr>
        <p:spPr bwMode="auto">
          <a:xfrm>
            <a:off x="2696308" y="588225"/>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a:lstStyle>
          <a:p>
            <a:r>
              <a:rPr lang="en-US" altLang="en-US" sz="5000" dirty="0"/>
              <a:t>Child Care Guidance</a:t>
            </a:r>
          </a:p>
        </p:txBody>
      </p:sp>
    </p:spTree>
    <p:extLst>
      <p:ext uri="{BB962C8B-B14F-4D97-AF65-F5344CB8AC3E}">
        <p14:creationId xmlns:p14="http://schemas.microsoft.com/office/powerpoint/2010/main" val="423459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b="1" dirty="0">
                <a:cs typeface="Calibri Light"/>
              </a:rPr>
              <a:t>Supervision of Children</a:t>
            </a:r>
            <a:endParaRPr lang="en-US" sz="4000" dirty="0"/>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pPr>
              <a:spcAft>
                <a:spcPts val="800"/>
              </a:spcAft>
            </a:pPr>
            <a:r>
              <a:rPr lang="en-US" sz="2400" dirty="0">
                <a:cs typeface="Calibri"/>
              </a:rPr>
              <a:t>Schools are required, to the extent practicable, to arrange for the supervision of children during ordinary school hours</a:t>
            </a:r>
            <a:endParaRPr lang="en-US" sz="2400" dirty="0"/>
          </a:p>
          <a:p>
            <a:pPr>
              <a:spcAft>
                <a:spcPts val="800"/>
              </a:spcAft>
            </a:pPr>
            <a:r>
              <a:rPr lang="en-US" sz="2400" dirty="0">
                <a:cs typeface="Calibri"/>
              </a:rPr>
              <a:t>Schools that have closed or will close should develop a plan to ensure supervision. When developing this plan, schools should:</a:t>
            </a:r>
          </a:p>
          <a:p>
            <a:pPr lvl="1">
              <a:spcAft>
                <a:spcPts val="800"/>
              </a:spcAft>
            </a:pPr>
            <a:r>
              <a:rPr lang="en-US" sz="2400" dirty="0">
                <a:cs typeface="Calibri"/>
              </a:rPr>
              <a:t>Determine and address needs of working families</a:t>
            </a:r>
          </a:p>
          <a:p>
            <a:pPr lvl="1">
              <a:spcAft>
                <a:spcPts val="800"/>
              </a:spcAft>
            </a:pPr>
            <a:r>
              <a:rPr lang="en-US" sz="2400" dirty="0">
                <a:cs typeface="Calibri"/>
              </a:rPr>
              <a:t>Consider how child care centers on LEA campuses will be affected by a physical closure</a:t>
            </a:r>
          </a:p>
          <a:p>
            <a:pPr lvl="1">
              <a:spcAft>
                <a:spcPts val="800"/>
              </a:spcAft>
            </a:pPr>
            <a:r>
              <a:rPr lang="en-US" sz="2400" dirty="0">
                <a:cs typeface="Calibri"/>
              </a:rPr>
              <a:t>Consider the age of their students when considering supervision options</a:t>
            </a:r>
          </a:p>
        </p:txBody>
      </p:sp>
    </p:spTree>
    <p:extLst>
      <p:ext uri="{BB962C8B-B14F-4D97-AF65-F5344CB8AC3E}">
        <p14:creationId xmlns:p14="http://schemas.microsoft.com/office/powerpoint/2010/main" val="2199464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696308" y="3648808"/>
            <a:ext cx="9144000" cy="1143000"/>
          </a:xfrm>
        </p:spPr>
        <p:txBody>
          <a:bodyPr/>
          <a:lstStyle/>
          <a:p>
            <a:br>
              <a:rPr lang="en-US" altLang="en-US" dirty="0"/>
            </a:br>
            <a:r>
              <a:rPr lang="en-US" altLang="en-US" dirty="0"/>
              <a:t>Shanine Coats</a:t>
            </a:r>
            <a:br>
              <a:rPr lang="en-US" altLang="en-US" dirty="0"/>
            </a:br>
            <a:r>
              <a:rPr lang="en-US" altLang="en-US" sz="3500" dirty="0"/>
              <a:t>Director, </a:t>
            </a:r>
            <a:br>
              <a:rPr lang="en-US" altLang="en-US" sz="3500" dirty="0"/>
            </a:br>
            <a:r>
              <a:rPr lang="en-US" altLang="en-US" sz="3500" dirty="0"/>
              <a:t>Curriculum Frameworks and Instructional Resources Division</a:t>
            </a:r>
            <a:br>
              <a:rPr lang="en-US" altLang="en-US" sz="3500" dirty="0"/>
            </a:br>
            <a:endParaRPr lang="en-US" altLang="en-US" sz="3500" dirty="0"/>
          </a:p>
        </p:txBody>
      </p:sp>
      <p:sp>
        <p:nvSpPr>
          <p:cNvPr id="4" name="Title 4">
            <a:extLst>
              <a:ext uri="{FF2B5EF4-FFF2-40B4-BE49-F238E27FC236}">
                <a16:creationId xmlns:a16="http://schemas.microsoft.com/office/drawing/2014/main" id="{3A6A9237-9EAF-48DE-8CFB-7575791E3A34}"/>
              </a:ext>
            </a:extLst>
          </p:cNvPr>
          <p:cNvSpPr txBox="1">
            <a:spLocks/>
          </p:cNvSpPr>
          <p:nvPr/>
        </p:nvSpPr>
        <p:spPr bwMode="auto">
          <a:xfrm>
            <a:off x="2696308" y="588225"/>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a:lstStyle>
          <a:p>
            <a:r>
              <a:rPr lang="en-US" altLang="en-US" sz="5000" dirty="0"/>
              <a:t>Distance Learning Guidance</a:t>
            </a:r>
          </a:p>
        </p:txBody>
      </p:sp>
    </p:spTree>
    <p:extLst>
      <p:ext uri="{BB962C8B-B14F-4D97-AF65-F5344CB8AC3E}">
        <p14:creationId xmlns:p14="http://schemas.microsoft.com/office/powerpoint/2010/main" val="2287398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b="1" dirty="0">
                <a:cs typeface="Calibri Light"/>
              </a:rPr>
              <a:t>Supervision of Children (cont.)</a:t>
            </a:r>
            <a:endParaRPr lang="en-US" sz="4000" dirty="0"/>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sz="2400" dirty="0">
                <a:ea typeface="+mn-lt"/>
                <a:cs typeface="+mn-lt"/>
              </a:rPr>
              <a:t>Schools should consider allowing community-based organizations to continue to operate on school campuses during a closure</a:t>
            </a:r>
          </a:p>
          <a:p>
            <a:endParaRPr lang="en-US" sz="2400" dirty="0">
              <a:ea typeface="+mn-lt"/>
              <a:cs typeface="+mn-lt"/>
            </a:endParaRPr>
          </a:p>
          <a:p>
            <a:r>
              <a:rPr lang="en-US" sz="2400" dirty="0">
                <a:ea typeface="+mn-lt"/>
                <a:cs typeface="+mn-lt"/>
              </a:rPr>
              <a:t>Schools should consider allowing their school sites for use as critical pop-up child care</a:t>
            </a:r>
            <a:endParaRPr lang="en-US" sz="2400" dirty="0"/>
          </a:p>
          <a:p>
            <a:endParaRPr lang="en-US" sz="2400" dirty="0">
              <a:cs typeface="Calibri"/>
            </a:endParaRPr>
          </a:p>
          <a:p>
            <a:r>
              <a:rPr lang="en-US" sz="2400" dirty="0">
                <a:cs typeface="Calibri"/>
              </a:rPr>
              <a:t>Schools that remain open but that may be considering physically closing, should follow this guidance as well as consult with the local public health department and state guidance prior to physically closing</a:t>
            </a:r>
          </a:p>
        </p:txBody>
      </p:sp>
    </p:spTree>
    <p:extLst>
      <p:ext uri="{BB962C8B-B14F-4D97-AF65-F5344CB8AC3E}">
        <p14:creationId xmlns:p14="http://schemas.microsoft.com/office/powerpoint/2010/main" val="1902541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sz="4000" b="1" dirty="0">
                <a:cs typeface="Calibri Light"/>
              </a:rPr>
              <a:t>Community Resources</a:t>
            </a:r>
            <a:endParaRPr lang="en-US" sz="4000" dirty="0"/>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a:xfrm>
            <a:off x="2540000" y="1981199"/>
            <a:ext cx="9652000" cy="4208585"/>
          </a:xfrm>
        </p:spPr>
        <p:txBody>
          <a:bodyPr/>
          <a:lstStyle/>
          <a:p>
            <a:r>
              <a:rPr lang="en-US" sz="2400" b="1" dirty="0">
                <a:cs typeface="Calibri"/>
              </a:rPr>
              <a:t>Community Partners Can:</a:t>
            </a:r>
          </a:p>
          <a:p>
            <a:pPr lvl="1"/>
            <a:r>
              <a:rPr lang="en-US" dirty="0">
                <a:cs typeface="Calibri"/>
              </a:rPr>
              <a:t>Help families link to available child care in their area</a:t>
            </a:r>
          </a:p>
          <a:p>
            <a:pPr lvl="1"/>
            <a:r>
              <a:rPr lang="en-US" dirty="0">
                <a:cs typeface="Calibri"/>
              </a:rPr>
              <a:t>Support with providing pop-up child care</a:t>
            </a:r>
          </a:p>
          <a:p>
            <a:pPr lvl="1"/>
            <a:r>
              <a:rPr lang="en-US" dirty="0">
                <a:cs typeface="Calibri"/>
              </a:rPr>
              <a:t>Support with continuity of care for children and families</a:t>
            </a:r>
          </a:p>
          <a:p>
            <a:r>
              <a:rPr lang="en-US" sz="2400" b="1" dirty="0">
                <a:cs typeface="Calibri"/>
              </a:rPr>
              <a:t>Community Partners Include:</a:t>
            </a:r>
          </a:p>
          <a:p>
            <a:pPr lvl="1"/>
            <a:r>
              <a:rPr lang="en-US" dirty="0">
                <a:cs typeface="Calibri"/>
              </a:rPr>
              <a:t>Resource and Referral Agencies</a:t>
            </a:r>
          </a:p>
          <a:p>
            <a:pPr lvl="1"/>
            <a:r>
              <a:rPr lang="en-US" dirty="0">
                <a:cs typeface="Calibri"/>
              </a:rPr>
              <a:t>Local Planning Councils</a:t>
            </a:r>
          </a:p>
          <a:p>
            <a:pPr lvl="1"/>
            <a:r>
              <a:rPr lang="en-US" dirty="0">
                <a:cs typeface="Calibri"/>
              </a:rPr>
              <a:t>Local Early Learning and Care Agencies</a:t>
            </a:r>
          </a:p>
          <a:p>
            <a:pPr lvl="1"/>
            <a:r>
              <a:rPr lang="en-US" dirty="0">
                <a:cs typeface="Calibri"/>
              </a:rPr>
              <a:t>Regional Community Care Licensing Offices</a:t>
            </a:r>
          </a:p>
        </p:txBody>
      </p:sp>
    </p:spTree>
    <p:extLst>
      <p:ext uri="{BB962C8B-B14F-4D97-AF65-F5344CB8AC3E}">
        <p14:creationId xmlns:p14="http://schemas.microsoft.com/office/powerpoint/2010/main" val="232934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What does the guidance contain? </a:t>
            </a:r>
          </a:p>
        </p:txBody>
      </p:sp>
      <p:sp>
        <p:nvSpPr>
          <p:cNvPr id="9219" name="Content Placeholder 4"/>
          <p:cNvSpPr>
            <a:spLocks noGrp="1"/>
          </p:cNvSpPr>
          <p:nvPr>
            <p:ph idx="1"/>
          </p:nvPr>
        </p:nvSpPr>
        <p:spPr/>
        <p:txBody>
          <a:bodyPr/>
          <a:lstStyle/>
          <a:p>
            <a:r>
              <a:rPr lang="en-US" altLang="en-US" dirty="0"/>
              <a:t>Distance Learning Guidance</a:t>
            </a:r>
          </a:p>
          <a:p>
            <a:r>
              <a:rPr lang="en-US" altLang="en-US" dirty="0"/>
              <a:t>Appendix 1: Resources that Support Distance Learning </a:t>
            </a:r>
          </a:p>
          <a:p>
            <a:r>
              <a:rPr lang="en-US" altLang="en-US" dirty="0"/>
              <a:t>Appendix 2: Lessons from the Field</a:t>
            </a:r>
          </a:p>
          <a:p>
            <a:r>
              <a:rPr lang="en-US" altLang="en-US" dirty="0"/>
              <a:t>Appendix 3: Designing a High-Quality Online Course</a:t>
            </a:r>
          </a:p>
        </p:txBody>
      </p:sp>
    </p:spTree>
    <p:extLst>
      <p:ext uri="{BB962C8B-B14F-4D97-AF65-F5344CB8AC3E}">
        <p14:creationId xmlns:p14="http://schemas.microsoft.com/office/powerpoint/2010/main" val="4204108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E655-A910-4A65-8F4B-DF7E32C2CD1E}"/>
              </a:ext>
            </a:extLst>
          </p:cNvPr>
          <p:cNvSpPr>
            <a:spLocks noGrp="1"/>
          </p:cNvSpPr>
          <p:nvPr>
            <p:ph type="title"/>
          </p:nvPr>
        </p:nvSpPr>
        <p:spPr/>
        <p:txBody>
          <a:bodyPr/>
          <a:lstStyle/>
          <a:p>
            <a:r>
              <a:rPr lang="en-US" dirty="0"/>
              <a:t>Distance Learning Guidance</a:t>
            </a:r>
          </a:p>
        </p:txBody>
      </p:sp>
      <p:sp>
        <p:nvSpPr>
          <p:cNvPr id="3" name="Content Placeholder 2">
            <a:extLst>
              <a:ext uri="{FF2B5EF4-FFF2-40B4-BE49-F238E27FC236}">
                <a16:creationId xmlns:a16="http://schemas.microsoft.com/office/drawing/2014/main" id="{11C16216-B5C7-42CC-9DC5-1CB27ED38D20}"/>
              </a:ext>
            </a:extLst>
          </p:cNvPr>
          <p:cNvSpPr>
            <a:spLocks noGrp="1"/>
          </p:cNvSpPr>
          <p:nvPr>
            <p:ph idx="1"/>
          </p:nvPr>
        </p:nvSpPr>
        <p:spPr/>
        <p:txBody>
          <a:bodyPr/>
          <a:lstStyle/>
          <a:p>
            <a:r>
              <a:rPr lang="en-US" sz="2800" dirty="0"/>
              <a:t>The guidance contains considerations in the following areas: </a:t>
            </a:r>
          </a:p>
          <a:p>
            <a:pPr lvl="1"/>
            <a:r>
              <a:rPr lang="en-US" sz="2400" dirty="0"/>
              <a:t>Developing a distance learning plan </a:t>
            </a:r>
          </a:p>
          <a:p>
            <a:pPr lvl="1"/>
            <a:r>
              <a:rPr lang="en-US" sz="2400" dirty="0"/>
              <a:t>Ensuring access and equity for all students</a:t>
            </a:r>
          </a:p>
          <a:p>
            <a:pPr lvl="1"/>
            <a:r>
              <a:rPr lang="en-US" sz="2400" dirty="0"/>
              <a:t>Continuum of options</a:t>
            </a:r>
          </a:p>
          <a:p>
            <a:pPr lvl="1"/>
            <a:r>
              <a:rPr lang="en-US" sz="2400" dirty="0"/>
              <a:t>Serving students with disabilities </a:t>
            </a:r>
          </a:p>
          <a:p>
            <a:pPr lvl="1"/>
            <a:r>
              <a:rPr lang="en-US" sz="2400" dirty="0"/>
              <a:t>Serving English Learners</a:t>
            </a:r>
          </a:p>
          <a:p>
            <a:pPr lvl="1"/>
            <a:r>
              <a:rPr lang="en-US" sz="2400" dirty="0"/>
              <a:t>Leveraging transportation resources to support distance learning</a:t>
            </a:r>
          </a:p>
          <a:p>
            <a:pPr lvl="1"/>
            <a:endParaRPr lang="en-US" dirty="0"/>
          </a:p>
          <a:p>
            <a:pPr lvl="1"/>
            <a:endParaRPr lang="en-US" dirty="0"/>
          </a:p>
        </p:txBody>
      </p:sp>
    </p:spTree>
    <p:extLst>
      <p:ext uri="{BB962C8B-B14F-4D97-AF65-F5344CB8AC3E}">
        <p14:creationId xmlns:p14="http://schemas.microsoft.com/office/powerpoint/2010/main" val="52649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42719-4FD4-4F68-A2A0-DE5C6D2ADBBC}"/>
              </a:ext>
            </a:extLst>
          </p:cNvPr>
          <p:cNvSpPr>
            <a:spLocks noGrp="1"/>
          </p:cNvSpPr>
          <p:nvPr>
            <p:ph type="title"/>
          </p:nvPr>
        </p:nvSpPr>
        <p:spPr>
          <a:xfrm>
            <a:off x="2540000" y="214184"/>
            <a:ext cx="9144000" cy="1143000"/>
          </a:xfrm>
        </p:spPr>
        <p:txBody>
          <a:bodyPr/>
          <a:lstStyle/>
          <a:p>
            <a:r>
              <a:rPr lang="en-US" dirty="0"/>
              <a:t>Appendix 1: Resources that Support Distance Learning</a:t>
            </a:r>
          </a:p>
        </p:txBody>
      </p:sp>
      <p:sp>
        <p:nvSpPr>
          <p:cNvPr id="3" name="Content Placeholder 2">
            <a:extLst>
              <a:ext uri="{FF2B5EF4-FFF2-40B4-BE49-F238E27FC236}">
                <a16:creationId xmlns:a16="http://schemas.microsoft.com/office/drawing/2014/main" id="{2489F3CD-1A8E-4922-949A-B643E0EF5CFA}"/>
              </a:ext>
            </a:extLst>
          </p:cNvPr>
          <p:cNvSpPr>
            <a:spLocks noGrp="1"/>
          </p:cNvSpPr>
          <p:nvPr>
            <p:ph sz="half" idx="1"/>
          </p:nvPr>
        </p:nvSpPr>
        <p:spPr>
          <a:xfrm>
            <a:off x="2540000" y="1552833"/>
            <a:ext cx="4470400" cy="4114800"/>
          </a:xfrm>
        </p:spPr>
        <p:txBody>
          <a:bodyPr/>
          <a:lstStyle/>
          <a:p>
            <a:r>
              <a:rPr lang="en-US" sz="2400" dirty="0"/>
              <a:t>Online Engagement Systems and Platforms</a:t>
            </a:r>
          </a:p>
          <a:p>
            <a:r>
              <a:rPr lang="en-US" sz="2400" dirty="0"/>
              <a:t>State, County Office of Education, and District Resources</a:t>
            </a:r>
          </a:p>
          <a:p>
            <a:r>
              <a:rPr lang="en-US" sz="2400" dirty="0"/>
              <a:t>Teaching Tools: Presentation and Content Supports</a:t>
            </a:r>
          </a:p>
          <a:p>
            <a:r>
              <a:rPr lang="en-US" sz="2400" dirty="0"/>
              <a:t>Supporting Students with Disabilities in Distance Learning</a:t>
            </a:r>
          </a:p>
          <a:p>
            <a:r>
              <a:rPr lang="en-US" sz="2400" dirty="0"/>
              <a:t>Articles to Navigate Distance Learning</a:t>
            </a:r>
          </a:p>
        </p:txBody>
      </p:sp>
      <p:sp>
        <p:nvSpPr>
          <p:cNvPr id="4" name="Content Placeholder 3">
            <a:extLst>
              <a:ext uri="{FF2B5EF4-FFF2-40B4-BE49-F238E27FC236}">
                <a16:creationId xmlns:a16="http://schemas.microsoft.com/office/drawing/2014/main" id="{6A6B2A84-F83F-40EE-B007-C201C15C8276}"/>
              </a:ext>
            </a:extLst>
          </p:cNvPr>
          <p:cNvSpPr>
            <a:spLocks noGrp="1"/>
          </p:cNvSpPr>
          <p:nvPr>
            <p:ph sz="half" idx="2"/>
          </p:nvPr>
        </p:nvSpPr>
        <p:spPr>
          <a:xfrm>
            <a:off x="7213600" y="1552833"/>
            <a:ext cx="4470400" cy="4114800"/>
          </a:xfrm>
        </p:spPr>
        <p:txBody>
          <a:bodyPr/>
          <a:lstStyle/>
          <a:p>
            <a:r>
              <a:rPr lang="en-US" sz="2400" dirty="0"/>
              <a:t>Digital Resources by Content Area</a:t>
            </a:r>
          </a:p>
          <a:p>
            <a:r>
              <a:rPr lang="en-US" sz="2400" dirty="0"/>
              <a:t>Pre-K Learning, Games, and Activities</a:t>
            </a:r>
          </a:p>
          <a:p>
            <a:r>
              <a:rPr lang="en-US" sz="2400" dirty="0"/>
              <a:t>Current Events and News Outlets for Students</a:t>
            </a:r>
          </a:p>
          <a:p>
            <a:r>
              <a:rPr lang="en-US" sz="2400" dirty="0"/>
              <a:t>Free Educational Resources for Distance Learning</a:t>
            </a:r>
          </a:p>
          <a:p>
            <a:r>
              <a:rPr lang="en-US" sz="2400" dirty="0"/>
              <a:t>Online Learning Resources and Tools</a:t>
            </a:r>
          </a:p>
          <a:p>
            <a:endParaRPr lang="en-US" dirty="0"/>
          </a:p>
        </p:txBody>
      </p:sp>
    </p:spTree>
    <p:extLst>
      <p:ext uri="{BB962C8B-B14F-4D97-AF65-F5344CB8AC3E}">
        <p14:creationId xmlns:p14="http://schemas.microsoft.com/office/powerpoint/2010/main" val="874851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AFA0F-456B-4D03-B21E-961DED6A0F6A}"/>
              </a:ext>
            </a:extLst>
          </p:cNvPr>
          <p:cNvSpPr>
            <a:spLocks noGrp="1"/>
          </p:cNvSpPr>
          <p:nvPr>
            <p:ph type="title"/>
          </p:nvPr>
        </p:nvSpPr>
        <p:spPr/>
        <p:txBody>
          <a:bodyPr/>
          <a:lstStyle/>
          <a:p>
            <a:r>
              <a:rPr lang="en-US" dirty="0"/>
              <a:t>Appendix 2: Lessons for the Field: Remote Learning Guidance</a:t>
            </a:r>
          </a:p>
        </p:txBody>
      </p:sp>
      <p:sp>
        <p:nvSpPr>
          <p:cNvPr id="5" name="Content Placeholder 4">
            <a:extLst>
              <a:ext uri="{FF2B5EF4-FFF2-40B4-BE49-F238E27FC236}">
                <a16:creationId xmlns:a16="http://schemas.microsoft.com/office/drawing/2014/main" id="{F397A0FF-D5E6-42A6-920D-8733B9324724}"/>
              </a:ext>
            </a:extLst>
          </p:cNvPr>
          <p:cNvSpPr>
            <a:spLocks noGrp="1"/>
          </p:cNvSpPr>
          <p:nvPr>
            <p:ph idx="1"/>
          </p:nvPr>
        </p:nvSpPr>
        <p:spPr/>
        <p:txBody>
          <a:bodyPr/>
          <a:lstStyle/>
          <a:p>
            <a:r>
              <a:rPr lang="en-US" dirty="0"/>
              <a:t>Riverside County Office of Education </a:t>
            </a:r>
          </a:p>
          <a:p>
            <a:r>
              <a:rPr lang="en-US" dirty="0"/>
              <a:t>Support for four major categories of teaching and learning:</a:t>
            </a:r>
          </a:p>
          <a:p>
            <a:pPr lvl="1"/>
            <a:r>
              <a:rPr lang="en-US" dirty="0"/>
              <a:t>Pedagogy and Practices</a:t>
            </a:r>
          </a:p>
          <a:p>
            <a:pPr lvl="1"/>
            <a:r>
              <a:rPr lang="en-US" dirty="0"/>
              <a:t>Accessibility</a:t>
            </a:r>
          </a:p>
          <a:p>
            <a:pPr lvl="1"/>
            <a:r>
              <a:rPr lang="en-US" dirty="0"/>
              <a:t>Content</a:t>
            </a:r>
          </a:p>
          <a:p>
            <a:pPr lvl="1"/>
            <a:r>
              <a:rPr lang="en-US" dirty="0"/>
              <a:t>Tools and Resources</a:t>
            </a:r>
          </a:p>
          <a:p>
            <a:pPr lvl="1"/>
            <a:r>
              <a:rPr lang="en-US" dirty="0"/>
              <a:t>Infrastructure and Devices </a:t>
            </a:r>
          </a:p>
        </p:txBody>
      </p:sp>
    </p:spTree>
    <p:extLst>
      <p:ext uri="{BB962C8B-B14F-4D97-AF65-F5344CB8AC3E}">
        <p14:creationId xmlns:p14="http://schemas.microsoft.com/office/powerpoint/2010/main" val="41218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BCF0-6267-4FFB-BEAB-58C4192EAF50}"/>
              </a:ext>
            </a:extLst>
          </p:cNvPr>
          <p:cNvSpPr>
            <a:spLocks noGrp="1"/>
          </p:cNvSpPr>
          <p:nvPr>
            <p:ph type="title"/>
          </p:nvPr>
        </p:nvSpPr>
        <p:spPr/>
        <p:txBody>
          <a:bodyPr/>
          <a:lstStyle/>
          <a:p>
            <a:r>
              <a:rPr lang="en-US" dirty="0"/>
              <a:t>Appendix 3: Designing a High-Quality Online Course</a:t>
            </a:r>
          </a:p>
        </p:txBody>
      </p:sp>
      <p:sp>
        <p:nvSpPr>
          <p:cNvPr id="3" name="Content Placeholder 2">
            <a:extLst>
              <a:ext uri="{FF2B5EF4-FFF2-40B4-BE49-F238E27FC236}">
                <a16:creationId xmlns:a16="http://schemas.microsoft.com/office/drawing/2014/main" id="{7FD84FB7-8132-4E67-BD42-A684C2CEF23B}"/>
              </a:ext>
            </a:extLst>
          </p:cNvPr>
          <p:cNvSpPr>
            <a:spLocks noGrp="1"/>
          </p:cNvSpPr>
          <p:nvPr>
            <p:ph idx="1"/>
          </p:nvPr>
        </p:nvSpPr>
        <p:spPr/>
        <p:txBody>
          <a:bodyPr/>
          <a:lstStyle/>
          <a:p>
            <a:r>
              <a:rPr lang="en-US" dirty="0"/>
              <a:t>National Standards for Quality Online Programs, Teaching, and Course Design</a:t>
            </a:r>
          </a:p>
          <a:p>
            <a:r>
              <a:rPr lang="en-US" dirty="0"/>
              <a:t>Four Components</a:t>
            </a:r>
          </a:p>
          <a:p>
            <a:pPr lvl="1"/>
            <a:r>
              <a:rPr lang="en-US" dirty="0"/>
              <a:t>Course Structure</a:t>
            </a:r>
          </a:p>
          <a:p>
            <a:pPr lvl="1"/>
            <a:r>
              <a:rPr lang="en-US" dirty="0"/>
              <a:t>Content Presentation </a:t>
            </a:r>
          </a:p>
          <a:p>
            <a:pPr lvl="1"/>
            <a:r>
              <a:rPr lang="en-US" dirty="0"/>
              <a:t>Virtual Collaboration and Interaction Opportunities</a:t>
            </a:r>
          </a:p>
          <a:p>
            <a:pPr lvl="1"/>
            <a:r>
              <a:rPr lang="en-US" dirty="0"/>
              <a:t>Timely Feedback </a:t>
            </a:r>
          </a:p>
          <a:p>
            <a:pPr lvl="1"/>
            <a:endParaRPr lang="en-US" dirty="0"/>
          </a:p>
        </p:txBody>
      </p:sp>
    </p:spTree>
    <p:extLst>
      <p:ext uri="{BB962C8B-B14F-4D97-AF65-F5344CB8AC3E}">
        <p14:creationId xmlns:p14="http://schemas.microsoft.com/office/powerpoint/2010/main" val="174543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15F18-5555-4491-8FE9-CB4D25EE847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89EA3BE-3929-4C03-A0D4-189EE13847FB}"/>
              </a:ext>
            </a:extLst>
          </p:cNvPr>
          <p:cNvSpPr>
            <a:spLocks noGrp="1"/>
          </p:cNvSpPr>
          <p:nvPr>
            <p:ph idx="1"/>
          </p:nvPr>
        </p:nvSpPr>
        <p:spPr/>
        <p:txBody>
          <a:bodyPr/>
          <a:lstStyle/>
          <a:p>
            <a:pPr marL="0" indent="0">
              <a:buNone/>
            </a:pPr>
            <a:r>
              <a:rPr lang="en-US" dirty="0"/>
              <a:t>Publisher Resources</a:t>
            </a:r>
          </a:p>
          <a:p>
            <a:pPr marL="0" indent="0" algn="ctr">
              <a:buNone/>
            </a:pPr>
            <a:r>
              <a:rPr lang="en-US" sz="2400" dirty="0">
                <a:hlinkClick r:id="rId2"/>
              </a:rPr>
              <a:t>https://www.cde.ca.gov/ci/cr/cf/distancelearnresources.asp</a:t>
            </a:r>
            <a:endParaRPr lang="en-US" sz="24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22002034"/>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TotalTime>
  <Words>1480</Words>
  <Application>Microsoft Office PowerPoint</Application>
  <PresentationFormat>Widescreen</PresentationFormat>
  <Paragraphs>162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vt:lpstr>
      <vt:lpstr>Blank Presentation</vt:lpstr>
      <vt:lpstr>PowerPoint Presentation</vt:lpstr>
      <vt:lpstr>Opening Remarks</vt:lpstr>
      <vt:lpstr> Shanine Coats Director,  Curriculum Frameworks and Instructional Resources Division </vt:lpstr>
      <vt:lpstr>What does the guidance contain? </vt:lpstr>
      <vt:lpstr>Distance Learning Guidance</vt:lpstr>
      <vt:lpstr>Appendix 1: Resources that Support Distance Learning</vt:lpstr>
      <vt:lpstr>Appendix 2: Lessons for the Field: Remote Learning Guidance</vt:lpstr>
      <vt:lpstr>Appendix 3: Designing a High-Quality Online Course</vt:lpstr>
      <vt:lpstr>Next Steps</vt:lpstr>
      <vt:lpstr> Kristin Wright Director,  Special Education Division  </vt:lpstr>
      <vt:lpstr>PowerPoint Presentation</vt:lpstr>
      <vt:lpstr>Considerations for Distance Learning</vt:lpstr>
      <vt:lpstr>Considerations for Distance Learning (Cont.)</vt:lpstr>
      <vt:lpstr>Considerations for Distance Learning (Cont.)</vt:lpstr>
      <vt:lpstr>Considerations for Distance Learning (Cont.)</vt:lpstr>
      <vt:lpstr>Requirements Under the Individuals with Disabilities Education Act (IDEA)</vt:lpstr>
      <vt:lpstr>Requirements Under the Individuals with Disabilities Education Act (IDEA)</vt:lpstr>
      <vt:lpstr>CDE Distance Learning Workgroup</vt:lpstr>
      <vt:lpstr> Kim Frinzell, RD Director,  Nutrition Services Division </vt:lpstr>
      <vt:lpstr>Federal Child Nutrition Programs</vt:lpstr>
      <vt:lpstr>School Meal Guidance</vt:lpstr>
      <vt:lpstr>Waiver Requests</vt:lpstr>
      <vt:lpstr>Examples of Waiver Information (1)</vt:lpstr>
      <vt:lpstr>Examples of Waiver Information (2)</vt:lpstr>
      <vt:lpstr>Examples of Waiver Information (3)</vt:lpstr>
      <vt:lpstr>Examples of Waiver Information </vt:lpstr>
      <vt:lpstr>Resource Section Includes Links </vt:lpstr>
      <vt:lpstr> Kris Perry Deputy Secretary,  California Health &amp; Human Services   Sarah Neville-Morgan Deputy Superintendent of Public Instruction, CDE </vt:lpstr>
      <vt:lpstr>Supervision of Children</vt:lpstr>
      <vt:lpstr>Supervision of Children (cont.)</vt:lpstr>
      <vt:lpstr>Community Resources</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Guidance Webinar Presentation - Health Services &amp; School Nursing (CA Dept of Education)</dc:title>
  <dc:subject>Slides from the CDE COVID-19 Webinar held on March 18, 2020.</dc:subject>
  <dc:creator>Debbie Carriker</dc:creator>
  <cp:lastModifiedBy>Nicholas Nguyen</cp:lastModifiedBy>
  <cp:revision>37</cp:revision>
  <cp:lastPrinted>2020-03-17T19:25:13Z</cp:lastPrinted>
  <dcterms:created xsi:type="dcterms:W3CDTF">2016-12-13T00:20:38Z</dcterms:created>
  <dcterms:modified xsi:type="dcterms:W3CDTF">2020-03-23T16:18:05Z</dcterms:modified>
</cp:coreProperties>
</file>