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52"/>
  </p:notesMasterIdLst>
  <p:handoutMasterIdLst>
    <p:handoutMasterId r:id="rId53"/>
  </p:handoutMasterIdLst>
  <p:sldIdLst>
    <p:sldId id="306" r:id="rId5"/>
    <p:sldId id="383" r:id="rId6"/>
    <p:sldId id="319" r:id="rId7"/>
    <p:sldId id="408" r:id="rId8"/>
    <p:sldId id="384" r:id="rId9"/>
    <p:sldId id="404" r:id="rId10"/>
    <p:sldId id="330" r:id="rId11"/>
    <p:sldId id="332" r:id="rId12"/>
    <p:sldId id="333" r:id="rId13"/>
    <p:sldId id="334" r:id="rId14"/>
    <p:sldId id="392" r:id="rId15"/>
    <p:sldId id="399" r:id="rId16"/>
    <p:sldId id="347" r:id="rId17"/>
    <p:sldId id="387" r:id="rId18"/>
    <p:sldId id="397" r:id="rId19"/>
    <p:sldId id="402" r:id="rId20"/>
    <p:sldId id="390" r:id="rId21"/>
    <p:sldId id="311" r:id="rId22"/>
    <p:sldId id="272" r:id="rId23"/>
    <p:sldId id="358" r:id="rId24"/>
    <p:sldId id="307" r:id="rId25"/>
    <p:sldId id="310" r:id="rId26"/>
    <p:sldId id="270" r:id="rId27"/>
    <p:sldId id="389" r:id="rId28"/>
    <p:sldId id="362" r:id="rId29"/>
    <p:sldId id="405" r:id="rId30"/>
    <p:sldId id="371" r:id="rId31"/>
    <p:sldId id="340" r:id="rId32"/>
    <p:sldId id="381" r:id="rId33"/>
    <p:sldId id="372" r:id="rId34"/>
    <p:sldId id="382" r:id="rId35"/>
    <p:sldId id="394" r:id="rId36"/>
    <p:sldId id="377" r:id="rId37"/>
    <p:sldId id="378" r:id="rId38"/>
    <p:sldId id="395" r:id="rId39"/>
    <p:sldId id="379" r:id="rId40"/>
    <p:sldId id="380" r:id="rId41"/>
    <p:sldId id="335" r:id="rId42"/>
    <p:sldId id="396" r:id="rId43"/>
    <p:sldId id="342" r:id="rId44"/>
    <p:sldId id="348" r:id="rId45"/>
    <p:sldId id="409" r:id="rId46"/>
    <p:sldId id="407" r:id="rId47"/>
    <p:sldId id="406" r:id="rId48"/>
    <p:sldId id="309" r:id="rId49"/>
    <p:sldId id="398" r:id="rId50"/>
    <p:sldId id="403" r:id="rId51"/>
  </p:sldIdLst>
  <p:sldSz cx="12192000" cy="6858000"/>
  <p:notesSz cx="6858000" cy="1476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4" clrIdx="2">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0D"/>
    <a:srgbClr val="FF33CC"/>
    <a:srgbClr val="00FF00"/>
    <a:srgbClr val="FFFF00"/>
    <a:srgbClr val="FFFF66"/>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45"/>
    <p:restoredTop sz="96374" autoAdjust="0"/>
  </p:normalViewPr>
  <p:slideViewPr>
    <p:cSldViewPr snapToGrid="0">
      <p:cViewPr varScale="1">
        <p:scale>
          <a:sx n="87" d="100"/>
          <a:sy n="87" d="100"/>
        </p:scale>
        <p:origin x="84" y="60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4/24/2020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4/24/2020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202716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3229673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11</a:t>
            </a:fld>
            <a:endParaRPr lang="en-US"/>
          </a:p>
        </p:txBody>
      </p:sp>
    </p:spTree>
    <p:extLst>
      <p:ext uri="{BB962C8B-B14F-4D97-AF65-F5344CB8AC3E}">
        <p14:creationId xmlns:p14="http://schemas.microsoft.com/office/powerpoint/2010/main" val="1146281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2647999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solidFill>
                <a:schemeClr val="tx1"/>
              </a:solidFill>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3959424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2691344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2562655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258201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17</a:t>
            </a:fld>
            <a:endParaRPr lang="en-US"/>
          </a:p>
        </p:txBody>
      </p:sp>
    </p:spTree>
    <p:extLst>
      <p:ext uri="{BB962C8B-B14F-4D97-AF65-F5344CB8AC3E}">
        <p14:creationId xmlns:p14="http://schemas.microsoft.com/office/powerpoint/2010/main" val="1591971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1449E48-5A11-4CFE-A81F-D1B082239866}" type="slidenum">
              <a:rPr lang="en-US" smtClean="0"/>
              <a:t>18</a:t>
            </a:fld>
            <a:endParaRPr lang="en-US"/>
          </a:p>
        </p:txBody>
      </p:sp>
    </p:spTree>
    <p:extLst>
      <p:ext uri="{BB962C8B-B14F-4D97-AF65-F5344CB8AC3E}">
        <p14:creationId xmlns:p14="http://schemas.microsoft.com/office/powerpoint/2010/main" val="2558933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dirty="0">
              <a:solidFill>
                <a:schemeClr val="tx1"/>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1449E48-5A11-4CFE-A81F-D1B082239866}" type="slidenum">
              <a:rPr lang="en-US" smtClean="0"/>
              <a:t>19</a:t>
            </a:fld>
            <a:endParaRPr lang="en-US"/>
          </a:p>
        </p:txBody>
      </p:sp>
    </p:spTree>
    <p:extLst>
      <p:ext uri="{BB962C8B-B14F-4D97-AF65-F5344CB8AC3E}">
        <p14:creationId xmlns:p14="http://schemas.microsoft.com/office/powerpoint/2010/main" val="504821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a:p>
        </p:txBody>
      </p:sp>
    </p:spTree>
    <p:extLst>
      <p:ext uri="{BB962C8B-B14F-4D97-AF65-F5344CB8AC3E}">
        <p14:creationId xmlns:p14="http://schemas.microsoft.com/office/powerpoint/2010/main" val="3731059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4266962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8575"/>
            <a:ext cx="5588000" cy="4592297"/>
          </a:xfrm>
        </p:spPr>
        <p:txBody>
          <a:bodyPr>
            <a:normAutofit/>
          </a:bodyPr>
          <a:lstStyle/>
          <a:p>
            <a:endParaRPr lang="en-US" dirty="0">
              <a:cs typeface="Calibri"/>
            </a:endParaRPr>
          </a:p>
        </p:txBody>
      </p:sp>
      <p:sp>
        <p:nvSpPr>
          <p:cNvPr id="4" name="Slide Number Placeholder 3"/>
          <p:cNvSpPr>
            <a:spLocks noGrp="1"/>
          </p:cNvSpPr>
          <p:nvPr>
            <p:ph type="sldNum" sz="quarter" idx="5"/>
          </p:nvPr>
        </p:nvSpPr>
        <p:spPr/>
        <p:txBody>
          <a:bodyPr/>
          <a:lstStyle/>
          <a:p>
            <a:fld id="{41449E48-5A11-4CFE-A81F-D1B082239866}" type="slidenum">
              <a:rPr lang="en-US" smtClean="0"/>
              <a:t>21</a:t>
            </a:fld>
            <a:endParaRPr lang="en-US"/>
          </a:p>
        </p:txBody>
      </p:sp>
    </p:spTree>
    <p:extLst>
      <p:ext uri="{BB962C8B-B14F-4D97-AF65-F5344CB8AC3E}">
        <p14:creationId xmlns:p14="http://schemas.microsoft.com/office/powerpoint/2010/main" val="3959108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1449E48-5A11-4CFE-A81F-D1B082239866}" type="slidenum">
              <a:rPr lang="en-US" smtClean="0"/>
              <a:t>22</a:t>
            </a:fld>
            <a:endParaRPr lang="en-US"/>
          </a:p>
        </p:txBody>
      </p:sp>
    </p:spTree>
    <p:extLst>
      <p:ext uri="{BB962C8B-B14F-4D97-AF65-F5344CB8AC3E}">
        <p14:creationId xmlns:p14="http://schemas.microsoft.com/office/powerpoint/2010/main" val="3565314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1449E48-5A11-4CFE-A81F-D1B082239866}" type="slidenum">
              <a:rPr lang="en-US" smtClean="0"/>
              <a:t>23</a:t>
            </a:fld>
            <a:endParaRPr lang="en-US"/>
          </a:p>
        </p:txBody>
      </p:sp>
    </p:spTree>
    <p:extLst>
      <p:ext uri="{BB962C8B-B14F-4D97-AF65-F5344CB8AC3E}">
        <p14:creationId xmlns:p14="http://schemas.microsoft.com/office/powerpoint/2010/main" val="22260724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24</a:t>
            </a:fld>
            <a:endParaRPr lang="en-US"/>
          </a:p>
        </p:txBody>
      </p:sp>
    </p:spTree>
    <p:extLst>
      <p:ext uri="{BB962C8B-B14F-4D97-AF65-F5344CB8AC3E}">
        <p14:creationId xmlns:p14="http://schemas.microsoft.com/office/powerpoint/2010/main" val="18287170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15343344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1449E48-5A11-4CFE-A81F-D1B082239866}" type="slidenum">
              <a:rPr lang="en-US" smtClean="0"/>
              <a:t>26</a:t>
            </a:fld>
            <a:endParaRPr lang="en-US"/>
          </a:p>
        </p:txBody>
      </p:sp>
    </p:spTree>
    <p:extLst>
      <p:ext uri="{BB962C8B-B14F-4D97-AF65-F5344CB8AC3E}">
        <p14:creationId xmlns:p14="http://schemas.microsoft.com/office/powerpoint/2010/main" val="3778428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644944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28</a:t>
            </a:fld>
            <a:endParaRPr lang="en-US"/>
          </a:p>
        </p:txBody>
      </p:sp>
    </p:spTree>
    <p:extLst>
      <p:ext uri="{BB962C8B-B14F-4D97-AF65-F5344CB8AC3E}">
        <p14:creationId xmlns:p14="http://schemas.microsoft.com/office/powerpoint/2010/main" val="2602844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a:p>
        </p:txBody>
      </p:sp>
    </p:spTree>
    <p:extLst>
      <p:ext uri="{BB962C8B-B14F-4D97-AF65-F5344CB8AC3E}">
        <p14:creationId xmlns:p14="http://schemas.microsoft.com/office/powerpoint/2010/main" val="2706168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4462758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838062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1449E48-5A11-4CFE-A81F-D1B082239866}" type="slidenum">
              <a:rPr lang="en-US" smtClean="0"/>
              <a:t>31</a:t>
            </a:fld>
            <a:endParaRPr lang="en-US"/>
          </a:p>
        </p:txBody>
      </p:sp>
    </p:spTree>
    <p:extLst>
      <p:ext uri="{BB962C8B-B14F-4D97-AF65-F5344CB8AC3E}">
        <p14:creationId xmlns:p14="http://schemas.microsoft.com/office/powerpoint/2010/main" val="41526857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32</a:t>
            </a:fld>
            <a:endParaRPr lang="en-US"/>
          </a:p>
        </p:txBody>
      </p:sp>
    </p:spTree>
    <p:extLst>
      <p:ext uri="{BB962C8B-B14F-4D97-AF65-F5344CB8AC3E}">
        <p14:creationId xmlns:p14="http://schemas.microsoft.com/office/powerpoint/2010/main" val="795133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24407522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7178285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35</a:t>
            </a:fld>
            <a:endParaRPr lang="en-US"/>
          </a:p>
        </p:txBody>
      </p:sp>
    </p:spTree>
    <p:extLst>
      <p:ext uri="{BB962C8B-B14F-4D97-AF65-F5344CB8AC3E}">
        <p14:creationId xmlns:p14="http://schemas.microsoft.com/office/powerpoint/2010/main" val="5133124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6574652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31878065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38</a:t>
            </a:fld>
            <a:endParaRPr lang="en-US"/>
          </a:p>
        </p:txBody>
      </p:sp>
    </p:spTree>
    <p:extLst>
      <p:ext uri="{BB962C8B-B14F-4D97-AF65-F5344CB8AC3E}">
        <p14:creationId xmlns:p14="http://schemas.microsoft.com/office/powerpoint/2010/main" val="42895698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449E48-5A11-4CFE-A81F-D1B082239866}" type="slidenum">
              <a:rPr lang="en-US" smtClean="0"/>
              <a:t>39</a:t>
            </a:fld>
            <a:endParaRPr lang="en-US"/>
          </a:p>
        </p:txBody>
      </p:sp>
    </p:spTree>
    <p:extLst>
      <p:ext uri="{BB962C8B-B14F-4D97-AF65-F5344CB8AC3E}">
        <p14:creationId xmlns:p14="http://schemas.microsoft.com/office/powerpoint/2010/main" val="1572768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3775315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3112258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16861241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17406380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a:p>
        </p:txBody>
      </p:sp>
    </p:spTree>
    <p:extLst>
      <p:ext uri="{BB962C8B-B14F-4D97-AF65-F5344CB8AC3E}">
        <p14:creationId xmlns:p14="http://schemas.microsoft.com/office/powerpoint/2010/main" val="20854235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449E48-5A11-4CFE-A81F-D1B082239866}" type="slidenum">
              <a:rPr lang="en-US" smtClean="0"/>
              <a:t>44</a:t>
            </a:fld>
            <a:endParaRPr lang="en-US"/>
          </a:p>
        </p:txBody>
      </p:sp>
    </p:spTree>
    <p:extLst>
      <p:ext uri="{BB962C8B-B14F-4D97-AF65-F5344CB8AC3E}">
        <p14:creationId xmlns:p14="http://schemas.microsoft.com/office/powerpoint/2010/main" val="11750329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1449E48-5A11-4CFE-A81F-D1B082239866}" type="slidenum">
              <a:rPr lang="en-US" smtClean="0"/>
              <a:t>45</a:t>
            </a:fld>
            <a:endParaRPr lang="en-US"/>
          </a:p>
        </p:txBody>
      </p:sp>
    </p:spTree>
    <p:extLst>
      <p:ext uri="{BB962C8B-B14F-4D97-AF65-F5344CB8AC3E}">
        <p14:creationId xmlns:p14="http://schemas.microsoft.com/office/powerpoint/2010/main" val="42114934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46</a:t>
            </a:fld>
            <a:endParaRPr lang="en-US"/>
          </a:p>
        </p:txBody>
      </p:sp>
    </p:spTree>
    <p:extLst>
      <p:ext uri="{BB962C8B-B14F-4D97-AF65-F5344CB8AC3E}">
        <p14:creationId xmlns:p14="http://schemas.microsoft.com/office/powerpoint/2010/main" val="14632981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47</a:t>
            </a:fld>
            <a:endParaRPr lang="en-US"/>
          </a:p>
        </p:txBody>
      </p:sp>
    </p:spTree>
    <p:extLst>
      <p:ext uri="{BB962C8B-B14F-4D97-AF65-F5344CB8AC3E}">
        <p14:creationId xmlns:p14="http://schemas.microsoft.com/office/powerpoint/2010/main" val="1777097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a:p>
        </p:txBody>
      </p:sp>
    </p:spTree>
    <p:extLst>
      <p:ext uri="{BB962C8B-B14F-4D97-AF65-F5344CB8AC3E}">
        <p14:creationId xmlns:p14="http://schemas.microsoft.com/office/powerpoint/2010/main" val="142052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waiver</a:t>
            </a:r>
          </a:p>
        </p:txBody>
      </p:sp>
      <p:sp>
        <p:nvSpPr>
          <p:cNvPr id="4" name="Slide Number Placeholder 3"/>
          <p:cNvSpPr>
            <a:spLocks noGrp="1"/>
          </p:cNvSpPr>
          <p:nvPr>
            <p:ph type="sldNum" sz="quarter" idx="10"/>
          </p:nvPr>
        </p:nvSpPr>
        <p:spPr/>
        <p:txBody>
          <a:bodyPr/>
          <a:lstStyle/>
          <a:p>
            <a:fld id="{41449E48-5A11-4CFE-A81F-D1B082239866}" type="slidenum">
              <a:rPr lang="en-US" smtClean="0"/>
              <a:t>6</a:t>
            </a:fld>
            <a:endParaRPr lang="en-US"/>
          </a:p>
        </p:txBody>
      </p:sp>
    </p:spTree>
    <p:extLst>
      <p:ext uri="{BB962C8B-B14F-4D97-AF65-F5344CB8AC3E}">
        <p14:creationId xmlns:p14="http://schemas.microsoft.com/office/powerpoint/2010/main" val="4205031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4170888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1586040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259936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4/24/2020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4/24/2020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4/24/2020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cde.ca.gov/sp/sw/t1/authuseoffunds.asp"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mailto:SISO@cde.ca.gov" TargetMode="External"/><Relationship Id="rId4" Type="http://schemas.openxmlformats.org/officeDocument/2006/relationships/hyperlink" Target="mailto:TitleI@cde.ca.gov"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mailto:TitleI@cde.ca.gov"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ca.gov/pd/ti/"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hyperlink" Target="mailto:TitleII@cde.ca.gov" TargetMode="External"/><Relationship Id="rId5" Type="http://schemas.openxmlformats.org/officeDocument/2006/relationships/hyperlink" Target="https://twitter.com/caproflearning" TargetMode="External"/><Relationship Id="rId4" Type="http://schemas.openxmlformats.org/officeDocument/2006/relationships/hyperlink" Target="mailto:join-professional-learning-news@mlist.cde.ca.gov"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www.cde.ca.gov/sp/"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 Id="rId5" Type="http://schemas.openxmlformats.org/officeDocument/2006/relationships/hyperlink" Target="https://twitter.com/multilingualca?lang=en" TargetMode="External"/><Relationship Id="rId4" Type="http://schemas.openxmlformats.org/officeDocument/2006/relationships/hyperlink" Target="mailto:ELSD@cde.ca.gov"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mailto:REAP@cde.ca.gov"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mailto:homelessED@cde.ca.gov" TargetMode="External"/><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mailto:TitleIV@cde.ca.gov" TargetMode="External"/><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hyperlink" Target="https://www2.ed.gov/documents/coronavirus/factsheet-fiscal-questions.pdf" TargetMode="External"/><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www.cde.ca.gov/re/es/" TargetMode="External"/><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www.cde.ca.gov/" TargetMode="External"/><Relationship Id="rId2" Type="http://schemas.openxmlformats.org/officeDocument/2006/relationships/notesSlide" Target="../notesSlides/notesSlide47.xml"/><Relationship Id="rId1" Type="http://schemas.openxmlformats.org/officeDocument/2006/relationships/slideLayout" Target="../slideLayouts/slideLayout4.xml"/><Relationship Id="rId4" Type="http://schemas.openxmlformats.org/officeDocument/2006/relationships/hyperlink" Target="mailto:join-covid19-update@mlist.cde.ca.gov"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de.ca.gov/re/e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mailto:ESSA@cde.ca.gov"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TitleI@cde.ca.gov"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0974" y="1975569"/>
            <a:ext cx="9792608" cy="2012344"/>
          </a:xfrm>
        </p:spPr>
        <p:txBody>
          <a:bodyPr>
            <a:normAutofit/>
          </a:bodyPr>
          <a:lstStyle/>
          <a:p>
            <a:pPr algn="ctr"/>
            <a:r>
              <a:rPr lang="en-US" sz="6000" dirty="0"/>
              <a:t>Federal Funding Flexibilities in Response to COVID-19</a:t>
            </a:r>
          </a:p>
        </p:txBody>
      </p:sp>
      <p:sp>
        <p:nvSpPr>
          <p:cNvPr id="3" name="Subtitle 2"/>
          <p:cNvSpPr>
            <a:spLocks noGrp="1"/>
          </p:cNvSpPr>
          <p:nvPr>
            <p:ph type="subTitle" idx="1"/>
          </p:nvPr>
        </p:nvSpPr>
        <p:spPr>
          <a:xfrm>
            <a:off x="2459735" y="4611756"/>
            <a:ext cx="9155085" cy="1135379"/>
          </a:xfrm>
        </p:spPr>
        <p:txBody>
          <a:bodyPr/>
          <a:lstStyle/>
          <a:p>
            <a:pPr algn="ctr"/>
            <a:r>
              <a:rPr lang="en-US" b="1" dirty="0"/>
              <a:t>Thursday, April 23, 2020</a:t>
            </a:r>
          </a:p>
          <a:p>
            <a:pPr algn="ctr"/>
            <a:r>
              <a:rPr lang="en-US" b="1" dirty="0"/>
              <a:t>10:00 am to 11:30 am</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68D04-A178-CB4F-9FB6-80E2B5F6FE89}"/>
              </a:ext>
            </a:extLst>
          </p:cNvPr>
          <p:cNvSpPr>
            <a:spLocks noGrp="1"/>
          </p:cNvSpPr>
          <p:nvPr>
            <p:ph type="title"/>
          </p:nvPr>
        </p:nvSpPr>
        <p:spPr>
          <a:xfrm>
            <a:off x="498231" y="286603"/>
            <a:ext cx="10657449" cy="1450757"/>
          </a:xfrm>
        </p:spPr>
        <p:txBody>
          <a:bodyPr/>
          <a:lstStyle/>
          <a:p>
            <a:r>
              <a:rPr lang="en-US" b="1" dirty="0"/>
              <a:t>General Education Provisions Act (GEPA) Flexibility (3)</a:t>
            </a:r>
          </a:p>
        </p:txBody>
      </p:sp>
      <p:sp>
        <p:nvSpPr>
          <p:cNvPr id="3" name="Content Placeholder 2">
            <a:extLst>
              <a:ext uri="{FF2B5EF4-FFF2-40B4-BE49-F238E27FC236}">
                <a16:creationId xmlns:a16="http://schemas.microsoft.com/office/drawing/2014/main" id="{A76297D4-4EB0-DF42-B88F-1F67ACD908B6}"/>
              </a:ext>
            </a:extLst>
          </p:cNvPr>
          <p:cNvSpPr>
            <a:spLocks noGrp="1"/>
          </p:cNvSpPr>
          <p:nvPr>
            <p:ph idx="1"/>
          </p:nvPr>
        </p:nvSpPr>
        <p:spPr>
          <a:xfrm>
            <a:off x="498231" y="1918963"/>
            <a:ext cx="11693769" cy="4355561"/>
          </a:xfrm>
        </p:spPr>
        <p:txBody>
          <a:bodyPr>
            <a:normAutofit fontScale="25000" lnSpcReduction="20000"/>
          </a:bodyPr>
          <a:lstStyle/>
          <a:p>
            <a:pPr>
              <a:lnSpc>
                <a:spcPct val="120000"/>
              </a:lnSpc>
            </a:pPr>
            <a:r>
              <a:rPr lang="en-US" sz="10400" dirty="0"/>
              <a:t>Title III, Part A of the ESEA (English Language Acquisition, Language Enhancement, and Academic Achievement) </a:t>
            </a:r>
          </a:p>
          <a:p>
            <a:pPr>
              <a:lnSpc>
                <a:spcPct val="120000"/>
              </a:lnSpc>
            </a:pPr>
            <a:r>
              <a:rPr lang="en-US" sz="10400" dirty="0"/>
              <a:t>Title IV, Part A of the ESEA (Student Support and Academic Enrichment Grants) </a:t>
            </a:r>
          </a:p>
          <a:p>
            <a:pPr>
              <a:lnSpc>
                <a:spcPct val="120000"/>
              </a:lnSpc>
            </a:pPr>
            <a:r>
              <a:rPr lang="en-US" sz="10400" dirty="0"/>
              <a:t>Title IV, Part B of the ESEA (21st Century Community Learning Centers) </a:t>
            </a:r>
          </a:p>
          <a:p>
            <a:pPr>
              <a:lnSpc>
                <a:spcPct val="120000"/>
              </a:lnSpc>
            </a:pPr>
            <a:r>
              <a:rPr lang="en-US" sz="10400" dirty="0"/>
              <a:t>Title V, Part B, Subpart 2 of the ESEA (Rural and Low-Income School Program) </a:t>
            </a:r>
          </a:p>
          <a:p>
            <a:pPr>
              <a:lnSpc>
                <a:spcPct val="120000"/>
              </a:lnSpc>
            </a:pPr>
            <a:r>
              <a:rPr lang="en-US" sz="10400" dirty="0"/>
              <a:t>McKinney-Vento Education for Homeless Children and Youth Program </a:t>
            </a:r>
          </a:p>
          <a:p>
            <a:endParaRPr lang="en-US" dirty="0"/>
          </a:p>
        </p:txBody>
      </p:sp>
      <p:sp>
        <p:nvSpPr>
          <p:cNvPr id="4" name="Slide Number Placeholder 3">
            <a:extLst>
              <a:ext uri="{FF2B5EF4-FFF2-40B4-BE49-F238E27FC236}">
                <a16:creationId xmlns:a16="http://schemas.microsoft.com/office/drawing/2014/main" id="{160C77B9-4A3A-3247-8EF1-F64019448E46}"/>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570334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I, Part A</a:t>
            </a:r>
            <a:br>
              <a:rPr lang="en-US" sz="5400" dirty="0"/>
            </a:br>
            <a:r>
              <a:rPr lang="en-US" sz="5400" dirty="0"/>
              <a:t>     COVID-19 Flexibility (2)</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Lindsay tornatore, director</a:t>
            </a:r>
          </a:p>
          <a:p>
            <a:pPr algn="ctr"/>
            <a:r>
              <a:rPr lang="en-US" sz="2800" dirty="0"/>
              <a:t>Improvement and accountability division</a:t>
            </a:r>
            <a:endParaRPr lang="en-US" sz="2800" dirty="0">
              <a:cs typeface="Arial"/>
            </a:endParaRPr>
          </a:p>
          <a:p>
            <a:endParaRPr lang="en-US" sz="2800" dirty="0"/>
          </a:p>
        </p:txBody>
      </p:sp>
    </p:spTree>
    <p:extLst>
      <p:ext uri="{BB962C8B-B14F-4D97-AF65-F5344CB8AC3E}">
        <p14:creationId xmlns:p14="http://schemas.microsoft.com/office/powerpoint/2010/main" val="1287663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1267377" y="367435"/>
            <a:ext cx="10058400" cy="1309657"/>
          </a:xfrm>
        </p:spPr>
        <p:txBody>
          <a:bodyPr/>
          <a:lstStyle/>
          <a:p>
            <a:r>
              <a:rPr lang="en-US" b="1" dirty="0"/>
              <a:t>Title I, Part A Flexibility</a:t>
            </a:r>
          </a:p>
        </p:txBody>
      </p:sp>
      <p:sp>
        <p:nvSpPr>
          <p:cNvPr id="5" name="Text Placeholder 4">
            <a:extLst>
              <a:ext uri="{FF2B5EF4-FFF2-40B4-BE49-F238E27FC236}">
                <a16:creationId xmlns:a16="http://schemas.microsoft.com/office/drawing/2014/main" id="{351F8A87-EB86-0E4E-A597-39BA617EA5B8}"/>
              </a:ext>
            </a:extLst>
          </p:cNvPr>
          <p:cNvSpPr>
            <a:spLocks noGrp="1"/>
          </p:cNvSpPr>
          <p:nvPr>
            <p:ph type="body" sz="quarter" idx="3"/>
          </p:nvPr>
        </p:nvSpPr>
        <p:spPr>
          <a:xfrm>
            <a:off x="284152" y="1890297"/>
            <a:ext cx="5384145" cy="736282"/>
          </a:xfrm>
          <a:solidFill>
            <a:schemeClr val="bg2"/>
          </a:solidFill>
        </p:spPr>
        <p:txBody>
          <a:bodyPr/>
          <a:lstStyle/>
          <a:p>
            <a:r>
              <a:rPr lang="en-US" b="1" dirty="0"/>
              <a:t>Carryover: FFY 2019 funds</a:t>
            </a:r>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284152" y="2626579"/>
            <a:ext cx="5384145" cy="3804610"/>
          </a:xfrm>
          <a:solidFill>
            <a:schemeClr val="bg2"/>
          </a:solidFill>
        </p:spPr>
        <p:txBody>
          <a:bodyPr>
            <a:noAutofit/>
          </a:bodyPr>
          <a:lstStyle/>
          <a:p>
            <a:pPr>
              <a:lnSpc>
                <a:spcPct val="120000"/>
              </a:lnSpc>
            </a:pPr>
            <a:r>
              <a:rPr lang="en-US" sz="2400" dirty="0"/>
              <a:t>For FFY 2019 Funds, this waiver allows LEAs to carry over </a:t>
            </a:r>
            <a:r>
              <a:rPr lang="en-US" sz="2400" b="1" dirty="0"/>
              <a:t>more than 15% </a:t>
            </a:r>
            <a:r>
              <a:rPr lang="en-US" sz="2400" dirty="0"/>
              <a:t>and </a:t>
            </a:r>
            <a:r>
              <a:rPr lang="en-US" sz="2400" b="1" dirty="0"/>
              <a:t>waives the limitation of carryover more than once every three years.</a:t>
            </a:r>
            <a:endParaRPr lang="en-US" sz="800" b="1" dirty="0"/>
          </a:p>
          <a:p>
            <a:pPr marL="0" indent="0" algn="ctr">
              <a:lnSpc>
                <a:spcPct val="120000"/>
              </a:lnSpc>
              <a:buNone/>
            </a:pPr>
            <a:r>
              <a:rPr lang="en-US" sz="2400" b="1" dirty="0"/>
              <a:t>FFY 2019 Funds are funds that will become carryover funds on September 30, 2020</a:t>
            </a:r>
          </a:p>
        </p:txBody>
      </p:sp>
      <p:sp>
        <p:nvSpPr>
          <p:cNvPr id="9" name="Text Placeholder 2">
            <a:extLst>
              <a:ext uri="{FF2B5EF4-FFF2-40B4-BE49-F238E27FC236}">
                <a16:creationId xmlns:a16="http://schemas.microsoft.com/office/drawing/2014/main" id="{986C7E08-7941-7A4C-92EE-0AC4FF31CBC0}"/>
              </a:ext>
            </a:extLst>
          </p:cNvPr>
          <p:cNvSpPr>
            <a:spLocks noGrp="1"/>
          </p:cNvSpPr>
          <p:nvPr>
            <p:ph type="body" idx="1"/>
          </p:nvPr>
        </p:nvSpPr>
        <p:spPr>
          <a:xfrm>
            <a:off x="6296577" y="1890297"/>
            <a:ext cx="5384145" cy="736282"/>
          </a:xfrm>
          <a:solidFill>
            <a:schemeClr val="accent2">
              <a:lumMod val="60000"/>
              <a:lumOff val="40000"/>
            </a:schemeClr>
          </a:solidFill>
        </p:spPr>
        <p:txBody>
          <a:bodyPr/>
          <a:lstStyle/>
          <a:p>
            <a:r>
              <a:rPr lang="en-US" b="1" dirty="0"/>
              <a:t>GEPA Extension: FFY 2018 Funds</a:t>
            </a: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6296577" y="2626579"/>
            <a:ext cx="5384145" cy="3804610"/>
          </a:xfrm>
          <a:solidFill>
            <a:schemeClr val="accent2">
              <a:lumMod val="60000"/>
              <a:lumOff val="40000"/>
            </a:schemeClr>
          </a:solidFill>
        </p:spPr>
        <p:txBody>
          <a:bodyPr>
            <a:normAutofit/>
          </a:bodyPr>
          <a:lstStyle/>
          <a:p>
            <a:pPr>
              <a:lnSpc>
                <a:spcPct val="100000"/>
              </a:lnSpc>
            </a:pPr>
            <a:r>
              <a:rPr lang="en-US" sz="2400" dirty="0"/>
              <a:t>For FFY 2018 Funds, California was granted a waiver of Section 421(b) of the General Education Provisions Act (GEPA) that extends the period of availability of these funds to September 30, 2021.</a:t>
            </a:r>
          </a:p>
          <a:p>
            <a:pPr marL="0" indent="0" algn="ctr">
              <a:lnSpc>
                <a:spcPct val="100000"/>
              </a:lnSpc>
              <a:buNone/>
            </a:pPr>
            <a:endParaRPr lang="en-US" sz="800" b="1" dirty="0"/>
          </a:p>
          <a:p>
            <a:pPr marL="0" indent="0" algn="ctr">
              <a:lnSpc>
                <a:spcPct val="100000"/>
              </a:lnSpc>
              <a:buNone/>
            </a:pPr>
            <a:r>
              <a:rPr lang="en-US" sz="2400" b="1" dirty="0"/>
              <a:t>FFY 2018 Funds are available for use to September 30, 2021</a:t>
            </a: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999593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E39AF-1ABF-2049-9712-262D59457ABF}"/>
              </a:ext>
            </a:extLst>
          </p:cNvPr>
          <p:cNvSpPr>
            <a:spLocks noGrp="1"/>
          </p:cNvSpPr>
          <p:nvPr>
            <p:ph type="title"/>
          </p:nvPr>
        </p:nvSpPr>
        <p:spPr>
          <a:xfrm>
            <a:off x="1097280" y="586366"/>
            <a:ext cx="10058400" cy="1080654"/>
          </a:xfrm>
        </p:spPr>
        <p:txBody>
          <a:bodyPr/>
          <a:lstStyle/>
          <a:p>
            <a:r>
              <a:rPr lang="en-US" b="1" dirty="0"/>
              <a:t>Title I, Part A Purpose</a:t>
            </a:r>
          </a:p>
        </p:txBody>
      </p:sp>
      <p:sp>
        <p:nvSpPr>
          <p:cNvPr id="3" name="Content Placeholder 2">
            <a:extLst>
              <a:ext uri="{FF2B5EF4-FFF2-40B4-BE49-F238E27FC236}">
                <a16:creationId xmlns:a16="http://schemas.microsoft.com/office/drawing/2014/main" id="{D69EFC77-1C61-D74F-B084-6CEAC5298864}"/>
              </a:ext>
            </a:extLst>
          </p:cNvPr>
          <p:cNvSpPr>
            <a:spLocks noGrp="1"/>
          </p:cNvSpPr>
          <p:nvPr>
            <p:ph idx="1"/>
          </p:nvPr>
        </p:nvSpPr>
        <p:spPr>
          <a:xfrm>
            <a:off x="376238" y="1883793"/>
            <a:ext cx="11815762" cy="4355561"/>
          </a:xfrm>
        </p:spPr>
        <p:txBody>
          <a:bodyPr>
            <a:noAutofit/>
          </a:bodyPr>
          <a:lstStyle/>
          <a:p>
            <a:pPr>
              <a:lnSpc>
                <a:spcPct val="110000"/>
              </a:lnSpc>
            </a:pPr>
            <a:r>
              <a:rPr lang="en-US" sz="2400" dirty="0">
                <a:solidFill>
                  <a:schemeClr val="tx1"/>
                </a:solidFill>
              </a:rPr>
              <a:t>Title I, Part A funds are used to support effective, evidence-based educational strategies that close the achievement gap and enable students to meet California’s academic state content standards.</a:t>
            </a:r>
          </a:p>
          <a:p>
            <a:pPr>
              <a:lnSpc>
                <a:spcPct val="110000"/>
              </a:lnSpc>
            </a:pPr>
            <a:r>
              <a:rPr lang="en-US" sz="2400" dirty="0">
                <a:solidFill>
                  <a:schemeClr val="tx1"/>
                </a:solidFill>
              </a:rPr>
              <a:t>Funds should be used to improve basic programs operated by LEAs by consulting with teachers, principals, pupil services personnel, administrators, other staff, and parents; and coordinating with other programs under this Act: </a:t>
            </a:r>
          </a:p>
          <a:p>
            <a:pPr lvl="1">
              <a:lnSpc>
                <a:spcPct val="110000"/>
              </a:lnSpc>
            </a:pPr>
            <a:r>
              <a:rPr lang="en-US" dirty="0">
                <a:solidFill>
                  <a:schemeClr val="tx1"/>
                </a:solidFill>
              </a:rPr>
              <a:t>Individuals with Disabilities Education Act (20 U.S.C. 1400 et seq.), the Carl D. Perkins Vocational and Technical Education Act of 1998, the Head Start Act, the Adult Education and Family Literacy Act, and the McKinney-Vento Homeless Assistance Act.</a:t>
            </a:r>
          </a:p>
        </p:txBody>
      </p:sp>
      <p:sp>
        <p:nvSpPr>
          <p:cNvPr id="4" name="Slide Number Placeholder 3">
            <a:extLst>
              <a:ext uri="{FF2B5EF4-FFF2-40B4-BE49-F238E27FC236}">
                <a16:creationId xmlns:a16="http://schemas.microsoft.com/office/drawing/2014/main" id="{08889E02-F534-954A-B425-7BADB07F5D3E}"/>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729530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3A7C6-21CB-43D9-840B-E79FFC7B2297}"/>
              </a:ext>
            </a:extLst>
          </p:cNvPr>
          <p:cNvSpPr>
            <a:spLocks noGrp="1"/>
          </p:cNvSpPr>
          <p:nvPr>
            <p:ph type="title"/>
          </p:nvPr>
        </p:nvSpPr>
        <p:spPr>
          <a:xfrm>
            <a:off x="527538" y="548149"/>
            <a:ext cx="10628142" cy="1118558"/>
          </a:xfrm>
        </p:spPr>
        <p:txBody>
          <a:bodyPr/>
          <a:lstStyle/>
          <a:p>
            <a:r>
              <a:rPr lang="en-US" b="1" dirty="0"/>
              <a:t>Title I, Part A Funds </a:t>
            </a:r>
          </a:p>
        </p:txBody>
      </p:sp>
      <p:sp>
        <p:nvSpPr>
          <p:cNvPr id="3" name="Content Placeholder 2">
            <a:extLst>
              <a:ext uri="{FF2B5EF4-FFF2-40B4-BE49-F238E27FC236}">
                <a16:creationId xmlns:a16="http://schemas.microsoft.com/office/drawing/2014/main" id="{3E8710AF-682F-4316-83B2-CDB581240C6A}"/>
              </a:ext>
            </a:extLst>
          </p:cNvPr>
          <p:cNvSpPr>
            <a:spLocks noGrp="1"/>
          </p:cNvSpPr>
          <p:nvPr>
            <p:ph idx="1"/>
          </p:nvPr>
        </p:nvSpPr>
        <p:spPr>
          <a:xfrm>
            <a:off x="527538" y="1883637"/>
            <a:ext cx="10894423" cy="4355561"/>
          </a:xfrm>
        </p:spPr>
        <p:txBody>
          <a:bodyPr>
            <a:normAutofit fontScale="92500" lnSpcReduction="10000"/>
          </a:bodyPr>
          <a:lstStyle/>
          <a:p>
            <a:pPr marL="0" indent="0">
              <a:buNone/>
            </a:pPr>
            <a:r>
              <a:rPr lang="en-US" sz="2600" b="1" dirty="0"/>
              <a:t>Complete list of authorized use of Title I, Part A Funds can be found on our CDE web site at </a:t>
            </a:r>
            <a:r>
              <a:rPr lang="en-US" sz="2600" dirty="0">
                <a:hlinkClick r:id="rId3" tooltip="Title I Part A Webpage"/>
              </a:rPr>
              <a:t>https://www.cde.ca.gov/sp/sw/t1/authuseoffunds.asp</a:t>
            </a:r>
            <a:r>
              <a:rPr lang="en-US" sz="2600" dirty="0"/>
              <a:t>. </a:t>
            </a:r>
          </a:p>
          <a:p>
            <a:pPr marL="0" indent="0">
              <a:buNone/>
            </a:pPr>
            <a:endParaRPr lang="en-US" sz="2600" b="1" dirty="0"/>
          </a:p>
          <a:p>
            <a:pPr marL="0" indent="0">
              <a:buNone/>
            </a:pPr>
            <a:r>
              <a:rPr lang="en-US" sz="2600" b="1" dirty="0"/>
              <a:t>Title I, Part A Funds </a:t>
            </a:r>
          </a:p>
          <a:p>
            <a:pPr marL="0" indent="0">
              <a:buNone/>
            </a:pPr>
            <a:r>
              <a:rPr lang="en-US" sz="2600" dirty="0">
                <a:solidFill>
                  <a:schemeClr val="tx1"/>
                </a:solidFill>
              </a:rPr>
              <a:t>Questions about Title I, Part A Funds:</a:t>
            </a:r>
            <a:r>
              <a:rPr lang="en-US" sz="2600" dirty="0"/>
              <a:t> </a:t>
            </a:r>
            <a:r>
              <a:rPr lang="en-US" sz="2600" dirty="0">
                <a:hlinkClick r:id="rId4" tooltip="email Title I"/>
              </a:rPr>
              <a:t>TitleI@cde.ca.gov</a:t>
            </a:r>
            <a:endParaRPr lang="en-US" sz="2600" dirty="0"/>
          </a:p>
          <a:p>
            <a:pPr marL="0" indent="0">
              <a:buNone/>
            </a:pPr>
            <a:endParaRPr lang="en-US" sz="2600" dirty="0">
              <a:solidFill>
                <a:srgbClr val="C00000"/>
              </a:solidFill>
            </a:endParaRPr>
          </a:p>
          <a:p>
            <a:pPr marL="0" indent="0">
              <a:buNone/>
            </a:pPr>
            <a:r>
              <a:rPr lang="en-US" sz="2600" b="1" dirty="0"/>
              <a:t>Comprehensive Support and Improvement Funds (CSI)</a:t>
            </a:r>
          </a:p>
          <a:p>
            <a:pPr marL="0" indent="0">
              <a:buNone/>
            </a:pPr>
            <a:r>
              <a:rPr lang="en-US" sz="2600" dirty="0">
                <a:solidFill>
                  <a:schemeClr val="tx1"/>
                </a:solidFill>
              </a:rPr>
              <a:t>Title I, Part A Funds reserved to carry out section 1003 of the Every Student Succeeds Act for School Improvement</a:t>
            </a:r>
          </a:p>
          <a:p>
            <a:pPr marL="0" indent="0">
              <a:buNone/>
            </a:pPr>
            <a:r>
              <a:rPr lang="en-US" sz="2600" dirty="0">
                <a:solidFill>
                  <a:schemeClr val="tx1"/>
                </a:solidFill>
              </a:rPr>
              <a:t>Questions about CSI Funds and Planning: </a:t>
            </a:r>
            <a:r>
              <a:rPr lang="en-US" sz="2600" dirty="0">
                <a:hlinkClick r:id="rId5" tooltip="Email SISO"/>
              </a:rPr>
              <a:t>SISO@cde.ca.gov</a:t>
            </a:r>
            <a:endParaRPr lang="en-US" sz="2600"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079A98-18E4-4A2D-B983-CD74292E8070}"/>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603125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3A7C6-21CB-43D9-840B-E79FFC7B2297}"/>
              </a:ext>
            </a:extLst>
          </p:cNvPr>
          <p:cNvSpPr>
            <a:spLocks noGrp="1"/>
          </p:cNvSpPr>
          <p:nvPr>
            <p:ph type="title"/>
          </p:nvPr>
        </p:nvSpPr>
        <p:spPr>
          <a:xfrm>
            <a:off x="527538" y="286603"/>
            <a:ext cx="10628142" cy="1450757"/>
          </a:xfrm>
        </p:spPr>
        <p:txBody>
          <a:bodyPr/>
          <a:lstStyle/>
          <a:p>
            <a:r>
              <a:rPr lang="en-US" b="1" dirty="0"/>
              <a:t>Title I, Part A Flexibilities</a:t>
            </a:r>
          </a:p>
        </p:txBody>
      </p:sp>
      <p:sp>
        <p:nvSpPr>
          <p:cNvPr id="3" name="Content Placeholder 2">
            <a:extLst>
              <a:ext uri="{FF2B5EF4-FFF2-40B4-BE49-F238E27FC236}">
                <a16:creationId xmlns:a16="http://schemas.microsoft.com/office/drawing/2014/main" id="{3E8710AF-682F-4316-83B2-CDB581240C6A}"/>
              </a:ext>
            </a:extLst>
          </p:cNvPr>
          <p:cNvSpPr>
            <a:spLocks noGrp="1"/>
          </p:cNvSpPr>
          <p:nvPr>
            <p:ph idx="1"/>
          </p:nvPr>
        </p:nvSpPr>
        <p:spPr>
          <a:xfrm>
            <a:off x="509512" y="1992923"/>
            <a:ext cx="10628142" cy="4191895"/>
          </a:xfrm>
        </p:spPr>
        <p:txBody>
          <a:bodyPr>
            <a:normAutofit fontScale="92500" lnSpcReduction="10000"/>
          </a:bodyPr>
          <a:lstStyle/>
          <a:p>
            <a:r>
              <a:rPr lang="en-US" sz="2600" dirty="0">
                <a:solidFill>
                  <a:schemeClr val="tx1"/>
                </a:solidFill>
              </a:rPr>
              <a:t>Title I, Part A Funds (FFY 2018 funds)</a:t>
            </a:r>
          </a:p>
          <a:p>
            <a:endParaRPr lang="en-US" sz="2600" dirty="0">
              <a:solidFill>
                <a:schemeClr val="tx1"/>
              </a:solidFill>
            </a:endParaRPr>
          </a:p>
          <a:p>
            <a:r>
              <a:rPr lang="en-US" sz="2600" b="1" dirty="0">
                <a:solidFill>
                  <a:schemeClr val="tx1"/>
                </a:solidFill>
              </a:rPr>
              <a:t>For FFY 2018 Funds</a:t>
            </a:r>
            <a:r>
              <a:rPr lang="en-US" sz="2600" dirty="0">
                <a:solidFill>
                  <a:schemeClr val="tx1"/>
                </a:solidFill>
              </a:rPr>
              <a:t>, California was granted a waiver of Section 421(b) of the General Education Provisions Act (GEPA) that extends the period of availability of Title I, Part A, inclusive of CSI funds, to September 30, 2021.</a:t>
            </a:r>
          </a:p>
          <a:p>
            <a:endParaRPr lang="en-US" sz="2600" dirty="0">
              <a:solidFill>
                <a:schemeClr val="tx1"/>
              </a:solidFill>
            </a:endParaRPr>
          </a:p>
          <a:p>
            <a:r>
              <a:rPr lang="en-US" sz="2600" b="1" dirty="0">
                <a:solidFill>
                  <a:schemeClr val="tx1"/>
                </a:solidFill>
              </a:rPr>
              <a:t>CSI FY 2018 Funds</a:t>
            </a:r>
            <a:r>
              <a:rPr lang="en-US" sz="2600" dirty="0">
                <a:solidFill>
                  <a:schemeClr val="tx1"/>
                </a:solidFill>
              </a:rPr>
              <a:t>: Grant reporting timelines are being extended to accommodate the additional time that LEAs have to expend their FY 2018 funds. CDE is building out the GMART System to accommodate this expansion of fund availability. More information will be shared with our LEAs that are impacted by this flexibility in the coming weeks.</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079A98-18E4-4A2D-B983-CD74292E8070}"/>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149883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70617-760A-C94A-925D-0C35A40F1918}"/>
              </a:ext>
            </a:extLst>
          </p:cNvPr>
          <p:cNvSpPr>
            <a:spLocks noGrp="1"/>
          </p:cNvSpPr>
          <p:nvPr>
            <p:ph type="title"/>
          </p:nvPr>
        </p:nvSpPr>
        <p:spPr>
          <a:xfrm>
            <a:off x="1066800" y="291679"/>
            <a:ext cx="10058400" cy="1450757"/>
          </a:xfrm>
        </p:spPr>
        <p:txBody>
          <a:bodyPr>
            <a:normAutofit/>
          </a:bodyPr>
          <a:lstStyle/>
          <a:p>
            <a:r>
              <a:rPr lang="en-US" b="1" dirty="0"/>
              <a:t>Title I, Part D Funds and Flexibility</a:t>
            </a:r>
          </a:p>
        </p:txBody>
      </p:sp>
      <p:sp>
        <p:nvSpPr>
          <p:cNvPr id="3" name="Content Placeholder 2">
            <a:extLst>
              <a:ext uri="{FF2B5EF4-FFF2-40B4-BE49-F238E27FC236}">
                <a16:creationId xmlns:a16="http://schemas.microsoft.com/office/drawing/2014/main" id="{02981AFC-9CB5-3443-BE68-317AFE8F2465}"/>
              </a:ext>
            </a:extLst>
          </p:cNvPr>
          <p:cNvSpPr>
            <a:spLocks noGrp="1"/>
          </p:cNvSpPr>
          <p:nvPr>
            <p:ph idx="1"/>
          </p:nvPr>
        </p:nvSpPr>
        <p:spPr>
          <a:xfrm>
            <a:off x="593479" y="1861813"/>
            <a:ext cx="10584180" cy="4355561"/>
          </a:xfrm>
        </p:spPr>
        <p:txBody>
          <a:bodyPr>
            <a:normAutofit/>
          </a:bodyPr>
          <a:lstStyle/>
          <a:p>
            <a:r>
              <a:rPr lang="en-US" sz="2400" dirty="0">
                <a:solidFill>
                  <a:schemeClr val="tx1"/>
                </a:solidFill>
              </a:rPr>
              <a:t>Prevention and Intervention Programs for Children and Youth Who Are Neglected, Delinquent, or At Risk</a:t>
            </a:r>
          </a:p>
          <a:p>
            <a:endParaRPr lang="en-US" sz="2400" dirty="0">
              <a:solidFill>
                <a:schemeClr val="tx1"/>
              </a:solidFill>
            </a:endParaRPr>
          </a:p>
          <a:p>
            <a:pPr>
              <a:lnSpc>
                <a:spcPct val="100000"/>
              </a:lnSpc>
              <a:spcBef>
                <a:spcPts val="0"/>
              </a:spcBef>
              <a:spcAft>
                <a:spcPts val="1200"/>
              </a:spcAft>
            </a:pPr>
            <a:r>
              <a:rPr lang="en-US" sz="2400" dirty="0">
                <a:solidFill>
                  <a:schemeClr val="tx1"/>
                </a:solidFill>
              </a:rPr>
              <a:t>California was granted a waiver of Section 421(b) of the General Education Provisions Act. </a:t>
            </a:r>
            <a:r>
              <a:rPr lang="en-US" sz="2400" b="1" dirty="0">
                <a:solidFill>
                  <a:schemeClr val="tx1"/>
                </a:solidFill>
              </a:rPr>
              <a:t>This extended the period of availability of Title I, Part D 2018 federal fiscal year funds to September 30, 2021.</a:t>
            </a:r>
          </a:p>
          <a:p>
            <a:pPr marL="0" indent="0">
              <a:buNone/>
            </a:pPr>
            <a:endParaRPr lang="en-US" sz="2400" b="1" dirty="0">
              <a:solidFill>
                <a:schemeClr val="tx1"/>
              </a:solidFill>
            </a:endParaRPr>
          </a:p>
          <a:p>
            <a:r>
              <a:rPr lang="en-US" sz="2400" b="1" dirty="0"/>
              <a:t>Please contact the Federal Programs Reporting Office with additional questions:</a:t>
            </a:r>
            <a:r>
              <a:rPr lang="en-US" sz="2400" dirty="0"/>
              <a:t> </a:t>
            </a:r>
            <a:r>
              <a:rPr lang="en-US" sz="2400" dirty="0">
                <a:hlinkClick r:id="rId3" tooltip="Email Title I"/>
              </a:rPr>
              <a:t>TitleI@cde.ca.gov</a:t>
            </a:r>
            <a:endParaRPr lang="en-US" sz="24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F2A76B6F-98C9-C140-8AA3-4A19F8661EDC}"/>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3657577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II, Part A</a:t>
            </a:r>
            <a:br>
              <a:rPr lang="en-US" sz="5400" dirty="0"/>
            </a:br>
            <a:r>
              <a:rPr lang="en-US" sz="5400" dirty="0"/>
              <a:t>COVID-19 Flexibility</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Barbara </a:t>
            </a:r>
            <a:r>
              <a:rPr lang="en-US" sz="2800" dirty="0" err="1"/>
              <a:t>murchison</a:t>
            </a:r>
            <a:r>
              <a:rPr lang="en-US" sz="2800" dirty="0"/>
              <a:t>, director</a:t>
            </a:r>
          </a:p>
          <a:p>
            <a:pPr algn="ctr"/>
            <a:r>
              <a:rPr lang="en-US" sz="2800" dirty="0"/>
              <a:t>Educator excellence and equity division</a:t>
            </a:r>
            <a:endParaRPr lang="en-US" sz="2800" dirty="0">
              <a:cs typeface="Arial"/>
            </a:endParaRPr>
          </a:p>
          <a:p>
            <a:endParaRPr lang="en-US" sz="2800" dirty="0"/>
          </a:p>
        </p:txBody>
      </p:sp>
    </p:spTree>
    <p:extLst>
      <p:ext uri="{BB962C8B-B14F-4D97-AF65-F5344CB8AC3E}">
        <p14:creationId xmlns:p14="http://schemas.microsoft.com/office/powerpoint/2010/main" val="3596296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AF4B8-FC0A-4E91-82CE-88FAF6C2CD73}"/>
              </a:ext>
            </a:extLst>
          </p:cNvPr>
          <p:cNvSpPr>
            <a:spLocks noGrp="1"/>
          </p:cNvSpPr>
          <p:nvPr>
            <p:ph type="title"/>
          </p:nvPr>
        </p:nvSpPr>
        <p:spPr>
          <a:xfrm>
            <a:off x="1097280" y="560793"/>
            <a:ext cx="10058400" cy="1080654"/>
          </a:xfrm>
        </p:spPr>
        <p:txBody>
          <a:bodyPr/>
          <a:lstStyle/>
          <a:p>
            <a:r>
              <a:rPr lang="en-US" b="1" dirty="0">
                <a:cs typeface="Arial"/>
              </a:rPr>
              <a:t>Title II, Part A Purpose</a:t>
            </a:r>
            <a:endParaRPr lang="en-US" b="1" dirty="0"/>
          </a:p>
        </p:txBody>
      </p:sp>
      <p:sp>
        <p:nvSpPr>
          <p:cNvPr id="3" name="Content Placeholder 2">
            <a:extLst>
              <a:ext uri="{FF2B5EF4-FFF2-40B4-BE49-F238E27FC236}">
                <a16:creationId xmlns:a16="http://schemas.microsoft.com/office/drawing/2014/main" id="{BBA068FA-5381-4059-8DA3-FFE0ED7EA582}"/>
              </a:ext>
            </a:extLst>
          </p:cNvPr>
          <p:cNvSpPr>
            <a:spLocks noGrp="1"/>
          </p:cNvSpPr>
          <p:nvPr>
            <p:ph idx="1"/>
          </p:nvPr>
        </p:nvSpPr>
        <p:spPr>
          <a:xfrm>
            <a:off x="1097280" y="1880902"/>
            <a:ext cx="10294035" cy="4355561"/>
          </a:xfrm>
        </p:spPr>
        <p:txBody>
          <a:bodyPr vert="horz" lIns="91440" tIns="45720" rIns="91440" bIns="45720" rtlCol="0" anchor="t">
            <a:noAutofit/>
          </a:bodyPr>
          <a:lstStyle/>
          <a:p>
            <a:r>
              <a:rPr lang="en-US" sz="2600" dirty="0">
                <a:cs typeface="Arial" panose="020B0604020202020204"/>
              </a:rPr>
              <a:t>Increase student achievement with challenging State academic standards.</a:t>
            </a:r>
          </a:p>
          <a:p>
            <a:r>
              <a:rPr lang="en-US" sz="2600" dirty="0">
                <a:cs typeface="Arial" panose="020B0604020202020204"/>
              </a:rPr>
              <a:t>Improve quality and effectiveness of teachers, principals and other school leaders.</a:t>
            </a:r>
          </a:p>
          <a:p>
            <a:r>
              <a:rPr lang="en-US" sz="2600" dirty="0">
                <a:cs typeface="Arial" panose="020B0604020202020204"/>
              </a:rPr>
              <a:t>Increase the number of effective teachers, principals and other school leaders.</a:t>
            </a:r>
          </a:p>
          <a:p>
            <a:r>
              <a:rPr lang="en-US" sz="2600" dirty="0">
                <a:cs typeface="Arial" panose="020B0604020202020204"/>
              </a:rPr>
              <a:t>Provide low-income and minority students greater access to effective teachers, principals and other school leaders. </a:t>
            </a:r>
          </a:p>
          <a:p>
            <a:endParaRPr lang="en-US" dirty="0">
              <a:cs typeface="Arial" panose="020B0604020202020204"/>
            </a:endParaRPr>
          </a:p>
          <a:p>
            <a:pPr marL="0" indent="0">
              <a:buNone/>
            </a:pPr>
            <a:endParaRPr lang="en-US" dirty="0">
              <a:cs typeface="Arial" panose="020B0604020202020204"/>
            </a:endParaRPr>
          </a:p>
          <a:p>
            <a:pPr marL="0" indent="0">
              <a:buNone/>
            </a:pPr>
            <a:endParaRPr lang="en-US" dirty="0">
              <a:cs typeface="Arial" panose="020B0604020202020204"/>
            </a:endParaRPr>
          </a:p>
          <a:p>
            <a:endParaRPr lang="en-US" dirty="0">
              <a:cs typeface="Arial" panose="020B0604020202020204"/>
            </a:endParaRPr>
          </a:p>
        </p:txBody>
      </p:sp>
    </p:spTree>
    <p:extLst>
      <p:ext uri="{BB962C8B-B14F-4D97-AF65-F5344CB8AC3E}">
        <p14:creationId xmlns:p14="http://schemas.microsoft.com/office/powerpoint/2010/main" val="473857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16263"/>
            <a:ext cx="10058400" cy="1450757"/>
          </a:xfrm>
        </p:spPr>
        <p:txBody>
          <a:bodyPr/>
          <a:lstStyle/>
          <a:p>
            <a:r>
              <a:rPr lang="en-US" b="1" dirty="0"/>
              <a:t>Title II, Part A Flexibility</a:t>
            </a:r>
          </a:p>
        </p:txBody>
      </p:sp>
      <p:sp>
        <p:nvSpPr>
          <p:cNvPr id="3" name="Content Placeholder 2"/>
          <p:cNvSpPr>
            <a:spLocks noGrp="1"/>
          </p:cNvSpPr>
          <p:nvPr>
            <p:ph idx="1"/>
          </p:nvPr>
        </p:nvSpPr>
        <p:spPr>
          <a:xfrm>
            <a:off x="1036320" y="1737360"/>
            <a:ext cx="10119360" cy="4351338"/>
          </a:xfrm>
        </p:spPr>
        <p:txBody>
          <a:bodyPr vert="horz" lIns="91440" tIns="45720" rIns="91440" bIns="45720" rtlCol="0" anchor="t">
            <a:noAutofit/>
          </a:bodyPr>
          <a:lstStyle/>
          <a:p>
            <a:pPr>
              <a:lnSpc>
                <a:spcPct val="100000"/>
              </a:lnSpc>
              <a:spcBef>
                <a:spcPts val="0"/>
              </a:spcBef>
              <a:spcAft>
                <a:spcPts val="1200"/>
              </a:spcAft>
            </a:pPr>
            <a:r>
              <a:rPr lang="en-US" sz="3200" dirty="0"/>
              <a:t>The Coronavirus Aid, Relief, and Economic Security Act allowed Secretary DeVos to provide </a:t>
            </a:r>
            <a:r>
              <a:rPr lang="en-US" sz="3200" b="1" dirty="0"/>
              <a:t>funding flexibilities </a:t>
            </a:r>
            <a:r>
              <a:rPr lang="en-US" sz="3200" dirty="0"/>
              <a:t>during the Novel Coronavirus Disease 2019 (COVID-19) national emergency. </a:t>
            </a:r>
          </a:p>
          <a:p>
            <a:r>
              <a:rPr lang="en-US" sz="3200" dirty="0"/>
              <a:t>California was granted a waiver to allow local educational agencies (LEAs) to use Title II, Part A funds for training to prepare educators to implement </a:t>
            </a:r>
            <a:r>
              <a:rPr lang="en-US" sz="3200" b="1" dirty="0"/>
              <a:t>distance learning</a:t>
            </a:r>
            <a:r>
              <a:rPr lang="en-US" sz="3200" dirty="0"/>
              <a:t>.</a:t>
            </a:r>
          </a:p>
        </p:txBody>
      </p:sp>
    </p:spTree>
    <p:extLst>
      <p:ext uri="{BB962C8B-B14F-4D97-AF65-F5344CB8AC3E}">
        <p14:creationId xmlns:p14="http://schemas.microsoft.com/office/powerpoint/2010/main" val="25785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a:xfrm>
            <a:off x="636608" y="510245"/>
            <a:ext cx="10519072" cy="1080654"/>
          </a:xfrm>
        </p:spPr>
        <p:txBody>
          <a:bodyPr/>
          <a:lstStyle/>
          <a:p>
            <a:r>
              <a:rPr lang="en-US" b="1" dirty="0"/>
              <a:t>Overview of Today’s Webinar</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a:xfrm>
            <a:off x="439838" y="1845733"/>
            <a:ext cx="11752162" cy="4355561"/>
          </a:xfrm>
        </p:spPr>
        <p:txBody>
          <a:bodyPr>
            <a:normAutofit/>
          </a:bodyPr>
          <a:lstStyle/>
          <a:p>
            <a:r>
              <a:rPr lang="en-US" dirty="0"/>
              <a:t>Background on Federal Waivers in response to COVID-19 </a:t>
            </a:r>
          </a:p>
          <a:p>
            <a:pPr lvl="1"/>
            <a:r>
              <a:rPr lang="en-US" dirty="0"/>
              <a:t>Coronavirus Aid, Relief, and Economic Security Act </a:t>
            </a:r>
            <a:r>
              <a:rPr lang="en-US" b="1" dirty="0"/>
              <a:t>(CARES Act)</a:t>
            </a:r>
          </a:p>
          <a:p>
            <a:pPr lvl="1"/>
            <a:r>
              <a:rPr lang="en-US" dirty="0"/>
              <a:t>California’s Assessment and Accountability Waiver </a:t>
            </a:r>
            <a:r>
              <a:rPr lang="en-US" i="1" dirty="0"/>
              <a:t>(March 27, 2020)</a:t>
            </a:r>
          </a:p>
          <a:p>
            <a:r>
              <a:rPr lang="en-US" dirty="0"/>
              <a:t>California’s Federal Funding Flexibility Waiver  </a:t>
            </a:r>
          </a:p>
          <a:p>
            <a:pPr lvl="1"/>
            <a:r>
              <a:rPr lang="en-US" dirty="0"/>
              <a:t>Title I, Parts A, B, C, and Title I, Part D</a:t>
            </a:r>
          </a:p>
          <a:p>
            <a:pPr lvl="1"/>
            <a:r>
              <a:rPr lang="en-US" dirty="0"/>
              <a:t>Title II, Part  A and the definition of “Professional Development”</a:t>
            </a:r>
          </a:p>
          <a:p>
            <a:pPr lvl="1"/>
            <a:r>
              <a:rPr lang="en-US" dirty="0"/>
              <a:t>Title III, Part A</a:t>
            </a:r>
          </a:p>
          <a:p>
            <a:pPr lvl="1"/>
            <a:r>
              <a:rPr lang="en-US" dirty="0"/>
              <a:t>Title IV, Parts A and B</a:t>
            </a:r>
          </a:p>
          <a:p>
            <a:pPr lvl="1"/>
            <a:r>
              <a:rPr lang="en-US" dirty="0"/>
              <a:t>Title V, Part B</a:t>
            </a:r>
          </a:p>
          <a:p>
            <a:pPr lvl="1"/>
            <a:r>
              <a:rPr lang="en-US" dirty="0"/>
              <a:t>McKinney-Vento Education for Homeless Children and Youth Program</a:t>
            </a:r>
          </a:p>
          <a:p>
            <a:endParaRPr 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1729926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D5B50-A045-4CD2-AAE9-FC5DAD116EFE}"/>
              </a:ext>
            </a:extLst>
          </p:cNvPr>
          <p:cNvSpPr>
            <a:spLocks noGrp="1"/>
          </p:cNvSpPr>
          <p:nvPr>
            <p:ph type="title"/>
          </p:nvPr>
        </p:nvSpPr>
        <p:spPr>
          <a:xfrm>
            <a:off x="649605" y="277084"/>
            <a:ext cx="10506075" cy="1441232"/>
          </a:xfrm>
        </p:spPr>
        <p:txBody>
          <a:bodyPr>
            <a:normAutofit fontScale="90000"/>
          </a:bodyPr>
          <a:lstStyle/>
          <a:p>
            <a:pPr algn="ctr"/>
            <a:r>
              <a:rPr lang="en-US" b="1" dirty="0">
                <a:ea typeface="+mj-lt"/>
                <a:cs typeface="+mj-lt"/>
              </a:rPr>
              <a:t>Definition of Professional Development </a:t>
            </a:r>
            <a:br>
              <a:rPr lang="en-US" b="1" dirty="0">
                <a:ea typeface="+mj-lt"/>
                <a:cs typeface="+mj-lt"/>
              </a:rPr>
            </a:br>
            <a:r>
              <a:rPr lang="en-US" b="1" dirty="0">
                <a:ea typeface="+mj-lt"/>
                <a:cs typeface="+mj-lt"/>
              </a:rPr>
              <a:t>ESSA Section 8101(42) </a:t>
            </a:r>
            <a:endParaRPr lang="en-US" b="1" dirty="0">
              <a:cs typeface="Arial"/>
            </a:endParaRPr>
          </a:p>
        </p:txBody>
      </p:sp>
      <p:sp>
        <p:nvSpPr>
          <p:cNvPr id="3" name="Content Placeholder 2">
            <a:extLst>
              <a:ext uri="{FF2B5EF4-FFF2-40B4-BE49-F238E27FC236}">
                <a16:creationId xmlns:a16="http://schemas.microsoft.com/office/drawing/2014/main" id="{A9311C30-B9CF-404B-B7BF-8BB0098FCA1C}"/>
              </a:ext>
            </a:extLst>
          </p:cNvPr>
          <p:cNvSpPr>
            <a:spLocks noGrp="1"/>
          </p:cNvSpPr>
          <p:nvPr>
            <p:ph idx="1"/>
          </p:nvPr>
        </p:nvSpPr>
        <p:spPr/>
        <p:txBody>
          <a:bodyPr vert="horz" lIns="45720" tIns="45720" rIns="45720" bIns="45720" rtlCol="0" anchor="t">
            <a:normAutofit/>
          </a:bodyPr>
          <a:lstStyle/>
          <a:p>
            <a:pPr marL="175895" indent="-175895">
              <a:spcBef>
                <a:spcPts val="1000"/>
              </a:spcBef>
              <a:spcAft>
                <a:spcPts val="0"/>
              </a:spcAft>
            </a:pPr>
            <a:r>
              <a:rPr lang="en-US" sz="3200">
                <a:cs typeface="Arial"/>
              </a:rPr>
              <a:t>Provide educators with the knowledge and skills necessary to enable students to succeed in a well-rounded education and to meet the challenging State academic standards.</a:t>
            </a:r>
            <a:endParaRPr lang="en-US" sz="3200">
              <a:ea typeface="+mn-lt"/>
              <a:cs typeface="+mn-lt"/>
            </a:endParaRPr>
          </a:p>
          <a:p>
            <a:pPr marL="175895" indent="-175895">
              <a:spcBef>
                <a:spcPts val="1000"/>
              </a:spcBef>
              <a:spcAft>
                <a:spcPts val="0"/>
              </a:spcAft>
            </a:pPr>
            <a:endParaRPr lang="en-US" sz="3200">
              <a:cs typeface="Arial"/>
            </a:endParaRPr>
          </a:p>
          <a:p>
            <a:pPr marL="175895" indent="-175895">
              <a:spcBef>
                <a:spcPts val="1000"/>
              </a:spcBef>
              <a:spcAft>
                <a:spcPts val="0"/>
              </a:spcAft>
            </a:pPr>
            <a:r>
              <a:rPr lang="en-US" sz="3200">
                <a:cs typeface="Arial"/>
              </a:rPr>
              <a:t>Are sustained (not stand-alone, one-day, or short-term workshops), intensive, collaborative, job-embedded, data-driven, and classroom-focused.</a:t>
            </a:r>
            <a:endParaRPr lang="en-US" sz="3200">
              <a:ea typeface="+mn-lt"/>
              <a:cs typeface="+mn-lt"/>
            </a:endParaRPr>
          </a:p>
          <a:p>
            <a:pPr marL="175895" indent="-175895"/>
            <a:endParaRPr lang="en-US">
              <a:cs typeface="Arial"/>
            </a:endParaRPr>
          </a:p>
        </p:txBody>
      </p:sp>
      <p:sp>
        <p:nvSpPr>
          <p:cNvPr id="4" name="Slide Number Placeholder 3">
            <a:extLst>
              <a:ext uri="{FF2B5EF4-FFF2-40B4-BE49-F238E27FC236}">
                <a16:creationId xmlns:a16="http://schemas.microsoft.com/office/drawing/2014/main" id="{A9AAC1D6-82A9-43B2-8C9C-9E2FC865092B}"/>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4199077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D8D6E-762E-40D0-A660-DB79CB748B54}"/>
              </a:ext>
            </a:extLst>
          </p:cNvPr>
          <p:cNvSpPr>
            <a:spLocks noGrp="1"/>
          </p:cNvSpPr>
          <p:nvPr>
            <p:ph type="title"/>
          </p:nvPr>
        </p:nvSpPr>
        <p:spPr/>
        <p:txBody>
          <a:bodyPr/>
          <a:lstStyle/>
          <a:p>
            <a:pPr algn="ctr"/>
            <a:r>
              <a:rPr lang="en-US" b="1" dirty="0"/>
              <a:t>Definition of Professional Development Waived</a:t>
            </a:r>
          </a:p>
        </p:txBody>
      </p:sp>
      <p:sp>
        <p:nvSpPr>
          <p:cNvPr id="3" name="Content Placeholder 2">
            <a:extLst>
              <a:ext uri="{FF2B5EF4-FFF2-40B4-BE49-F238E27FC236}">
                <a16:creationId xmlns:a16="http://schemas.microsoft.com/office/drawing/2014/main" id="{D1C9D5EF-AB45-4738-9F6B-63B0FE11C4DA}"/>
              </a:ext>
            </a:extLst>
          </p:cNvPr>
          <p:cNvSpPr>
            <a:spLocks noGrp="1"/>
          </p:cNvSpPr>
          <p:nvPr>
            <p:ph idx="1"/>
          </p:nvPr>
        </p:nvSpPr>
        <p:spPr>
          <a:xfrm>
            <a:off x="1354239" y="2005262"/>
            <a:ext cx="9479666" cy="4036763"/>
          </a:xfrm>
        </p:spPr>
        <p:txBody>
          <a:bodyPr vert="horz" lIns="91440" tIns="45720" rIns="91440" bIns="45720" rtlCol="0" anchor="t">
            <a:noAutofit/>
          </a:bodyPr>
          <a:lstStyle/>
          <a:p>
            <a:pPr>
              <a:lnSpc>
                <a:spcPct val="100000"/>
              </a:lnSpc>
              <a:spcBef>
                <a:spcPts val="0"/>
              </a:spcBef>
              <a:spcAft>
                <a:spcPts val="1200"/>
              </a:spcAft>
            </a:pPr>
            <a:r>
              <a:rPr lang="en-US" sz="3600"/>
              <a:t>LEAs may use Title II, Part A funds to train educators concerning effective distance learning techniques.</a:t>
            </a:r>
          </a:p>
          <a:p>
            <a:r>
              <a:rPr lang="en-US" sz="3600"/>
              <a:t>LEAs would be able to conduct time-sensitive, one-time, or stand-alone professional development.</a:t>
            </a:r>
          </a:p>
        </p:txBody>
      </p:sp>
    </p:spTree>
    <p:extLst>
      <p:ext uri="{BB962C8B-B14F-4D97-AF65-F5344CB8AC3E}">
        <p14:creationId xmlns:p14="http://schemas.microsoft.com/office/powerpoint/2010/main" val="3565808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Extended 2018 Fiscal Year</a:t>
            </a:r>
          </a:p>
        </p:txBody>
      </p:sp>
      <p:sp>
        <p:nvSpPr>
          <p:cNvPr id="3" name="Content Placeholder 2"/>
          <p:cNvSpPr>
            <a:spLocks noGrp="1"/>
          </p:cNvSpPr>
          <p:nvPr>
            <p:ph idx="1"/>
          </p:nvPr>
        </p:nvSpPr>
        <p:spPr/>
        <p:txBody>
          <a:bodyPr/>
          <a:lstStyle/>
          <a:p>
            <a:pPr>
              <a:lnSpc>
                <a:spcPct val="100000"/>
              </a:lnSpc>
              <a:spcBef>
                <a:spcPts val="0"/>
              </a:spcBef>
              <a:spcAft>
                <a:spcPts val="1200"/>
              </a:spcAft>
            </a:pPr>
            <a:r>
              <a:rPr lang="en-US" sz="3600" dirty="0"/>
              <a:t>California was granted a waiver of Section 421(b) of the General Education Provisions Act.</a:t>
            </a:r>
          </a:p>
          <a:p>
            <a:r>
              <a:rPr lang="en-US" sz="3600" dirty="0"/>
              <a:t>This </a:t>
            </a:r>
            <a:r>
              <a:rPr lang="en-US" sz="3600" b="1" dirty="0"/>
              <a:t>extended the period of availability of 2018 fiscal year funds Title II, Part A to September 30, 2021.</a:t>
            </a:r>
          </a:p>
        </p:txBody>
      </p:sp>
    </p:spTree>
    <p:extLst>
      <p:ext uri="{BB962C8B-B14F-4D97-AF65-F5344CB8AC3E}">
        <p14:creationId xmlns:p14="http://schemas.microsoft.com/office/powerpoint/2010/main" val="1082874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Educator Excellence and Equity Communications</a:t>
            </a:r>
          </a:p>
        </p:txBody>
      </p:sp>
      <p:sp>
        <p:nvSpPr>
          <p:cNvPr id="3" name="Content Placeholder 2"/>
          <p:cNvSpPr>
            <a:spLocks noGrp="1"/>
          </p:cNvSpPr>
          <p:nvPr>
            <p:ph idx="1"/>
          </p:nvPr>
        </p:nvSpPr>
        <p:spPr/>
        <p:txBody>
          <a:bodyPr vert="horz" lIns="91440" tIns="45720" rIns="91440" bIns="45720" rtlCol="0" anchor="t">
            <a:noAutofit/>
          </a:bodyPr>
          <a:lstStyle/>
          <a:p>
            <a:pPr marL="0" indent="0">
              <a:spcBef>
                <a:spcPts val="2400"/>
              </a:spcBef>
              <a:buNone/>
            </a:pPr>
            <a:r>
              <a:rPr lang="en-US" b="1" dirty="0"/>
              <a:t>Title II, Part A Resource &amp; Guidance </a:t>
            </a:r>
            <a:r>
              <a:rPr lang="en-US" dirty="0">
                <a:cs typeface="Arial"/>
                <a:hlinkClick r:id="rId3" tooltip="Title II, Part A Resource and Guidance web page"/>
              </a:rPr>
              <a:t>https://www.cde.ca.gov/pd/ti/</a:t>
            </a:r>
            <a:endParaRPr lang="en-US" dirty="0">
              <a:cs typeface="Arial"/>
            </a:endParaRPr>
          </a:p>
          <a:p>
            <a:pPr marL="0" indent="0">
              <a:spcBef>
                <a:spcPts val="2400"/>
              </a:spcBef>
              <a:buNone/>
            </a:pPr>
            <a:r>
              <a:rPr lang="en-US" b="1" dirty="0"/>
              <a:t>Professional Learning News Listserv </a:t>
            </a:r>
            <a:br>
              <a:rPr lang="en-US" dirty="0"/>
            </a:br>
            <a:r>
              <a:rPr lang="en-US" dirty="0"/>
              <a:t>To join, send a blank e-mail message to </a:t>
            </a:r>
            <a:br>
              <a:rPr lang="en-US" dirty="0"/>
            </a:br>
            <a:r>
              <a:rPr lang="en-US" u="sng" dirty="0">
                <a:solidFill>
                  <a:srgbClr val="0563C1"/>
                </a:solidFill>
                <a:ea typeface="Calibri" panose="020F0502020204030204" pitchFamily="34" charset="0"/>
                <a:cs typeface="Times New Roman"/>
                <a:hlinkClick r:id="rId4" tooltip="join listserv"/>
              </a:rPr>
              <a:t>join-professional-learning-news@mlist.cde.ca.gov</a:t>
            </a:r>
            <a:r>
              <a:rPr lang="en-US" dirty="0">
                <a:ea typeface="Calibri" panose="020F0502020204030204" pitchFamily="34" charset="0"/>
                <a:cs typeface="Times New Roman"/>
              </a:rPr>
              <a:t>.</a:t>
            </a:r>
            <a:endParaRPr lang="en-US" dirty="0">
              <a:cs typeface="Times New Roman"/>
            </a:endParaRPr>
          </a:p>
          <a:p>
            <a:pPr marL="0" indent="0">
              <a:spcBef>
                <a:spcPts val="2400"/>
              </a:spcBef>
              <a:buNone/>
            </a:pPr>
            <a:r>
              <a:rPr lang="en-US" b="1" dirty="0"/>
              <a:t>Professional Learning News Twitter </a:t>
            </a:r>
            <a:br>
              <a:rPr lang="en-US" b="1" dirty="0"/>
            </a:br>
            <a:r>
              <a:rPr lang="en-US" dirty="0">
                <a:hlinkClick r:id="rId5" tooltip="CA Prof Learning Twitter page"/>
              </a:rPr>
              <a:t>@</a:t>
            </a:r>
            <a:r>
              <a:rPr lang="en-US" dirty="0" err="1">
                <a:hlinkClick r:id="rId5" tooltip="CA Prof Learning Twitter page"/>
              </a:rPr>
              <a:t>CaProfLearning</a:t>
            </a:r>
            <a:endParaRPr lang="en-US" dirty="0">
              <a:cs typeface="Arial"/>
            </a:endParaRPr>
          </a:p>
          <a:p>
            <a:pPr marL="0" indent="0">
              <a:spcBef>
                <a:spcPts val="2400"/>
              </a:spcBef>
              <a:buNone/>
            </a:pPr>
            <a:r>
              <a:rPr lang="en-US" b="1" dirty="0"/>
              <a:t>Email: </a:t>
            </a:r>
            <a:r>
              <a:rPr lang="en-US" dirty="0">
                <a:hlinkClick r:id="rId6" tooltip="Email Title II"/>
              </a:rPr>
              <a:t>TitleII@cde.ca.gov</a:t>
            </a:r>
            <a:endParaRPr lang="en-US" dirty="0">
              <a:cs typeface="Arial"/>
            </a:endParaRPr>
          </a:p>
          <a:p>
            <a:pPr marL="0" indent="0" algn="ctr">
              <a:spcBef>
                <a:spcPts val="2400"/>
              </a:spcBef>
              <a:buNone/>
            </a:pPr>
            <a:endParaRPr lang="en-US" dirty="0">
              <a:cs typeface="Arial"/>
            </a:endParaRPr>
          </a:p>
        </p:txBody>
      </p:sp>
    </p:spTree>
    <p:extLst>
      <p:ext uri="{BB962C8B-B14F-4D97-AF65-F5344CB8AC3E}">
        <p14:creationId xmlns:p14="http://schemas.microsoft.com/office/powerpoint/2010/main" val="306415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III, Part A</a:t>
            </a:r>
            <a:br>
              <a:rPr lang="en-US" sz="5400" dirty="0"/>
            </a:br>
            <a:r>
              <a:rPr lang="en-US" sz="5400" dirty="0"/>
              <a:t>COVID-19 Flexibility</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DR. Veronica Aguila, director</a:t>
            </a:r>
          </a:p>
          <a:p>
            <a:pPr algn="ctr"/>
            <a:r>
              <a:rPr lang="en-US" sz="2800" dirty="0"/>
              <a:t>English learner support Division</a:t>
            </a:r>
            <a:endParaRPr lang="en-US" sz="2800" dirty="0">
              <a:cs typeface="Arial"/>
            </a:endParaRPr>
          </a:p>
          <a:p>
            <a:endParaRPr lang="en-US" sz="2800" dirty="0"/>
          </a:p>
        </p:txBody>
      </p:sp>
    </p:spTree>
    <p:extLst>
      <p:ext uri="{BB962C8B-B14F-4D97-AF65-F5344CB8AC3E}">
        <p14:creationId xmlns:p14="http://schemas.microsoft.com/office/powerpoint/2010/main" val="3198641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3DD0-5E6C-4B3A-83D0-C82B04B2A412}"/>
              </a:ext>
            </a:extLst>
          </p:cNvPr>
          <p:cNvSpPr>
            <a:spLocks noGrp="1"/>
          </p:cNvSpPr>
          <p:nvPr>
            <p:ph type="title"/>
          </p:nvPr>
        </p:nvSpPr>
        <p:spPr/>
        <p:txBody>
          <a:bodyPr/>
          <a:lstStyle/>
          <a:p>
            <a:r>
              <a:rPr lang="en-US">
                <a:cs typeface="Arial"/>
              </a:rPr>
              <a:t>Purposes of Title III, Part A</a:t>
            </a:r>
          </a:p>
        </p:txBody>
      </p:sp>
      <p:sp>
        <p:nvSpPr>
          <p:cNvPr id="3" name="Content Placeholder 2">
            <a:extLst>
              <a:ext uri="{FF2B5EF4-FFF2-40B4-BE49-F238E27FC236}">
                <a16:creationId xmlns:a16="http://schemas.microsoft.com/office/drawing/2014/main" id="{386C2D7B-4DAB-4668-9A4B-A147D9A53646}"/>
              </a:ext>
            </a:extLst>
          </p:cNvPr>
          <p:cNvSpPr>
            <a:spLocks noGrp="1"/>
          </p:cNvSpPr>
          <p:nvPr>
            <p:ph idx="1"/>
          </p:nvPr>
        </p:nvSpPr>
        <p:spPr>
          <a:xfrm>
            <a:off x="565318" y="1874488"/>
            <a:ext cx="10762890" cy="4413069"/>
          </a:xfrm>
        </p:spPr>
        <p:txBody>
          <a:bodyPr vert="horz" lIns="45720" tIns="45720" rIns="45720" bIns="45720" rtlCol="0" anchor="t">
            <a:noAutofit/>
          </a:bodyPr>
          <a:lstStyle/>
          <a:p>
            <a:pPr marL="175895" indent="-175895"/>
            <a:r>
              <a:rPr lang="en-US" dirty="0">
                <a:cs typeface="Arial"/>
              </a:rPr>
              <a:t>Provide new supplemental language instructional programs to English learners</a:t>
            </a:r>
          </a:p>
          <a:p>
            <a:pPr marL="657860" lvl="1" indent="-457200">
              <a:buFont typeface="Wingdings" panose="05000000000000000000" pitchFamily="2" charset="2"/>
              <a:buChar char="v"/>
            </a:pPr>
            <a:r>
              <a:rPr lang="en-US" dirty="0">
                <a:cs typeface="Arial"/>
              </a:rPr>
              <a:t>Primary language, dual language</a:t>
            </a:r>
          </a:p>
          <a:p>
            <a:pPr marL="657860" lvl="1" indent="-457200">
              <a:buFont typeface="Wingdings" panose="05000000000000000000" pitchFamily="2" charset="2"/>
              <a:buChar char="v"/>
            </a:pPr>
            <a:r>
              <a:rPr lang="en-US" dirty="0">
                <a:cs typeface="Arial"/>
              </a:rPr>
              <a:t>English language development</a:t>
            </a:r>
          </a:p>
          <a:p>
            <a:pPr marL="175895" indent="-175895"/>
            <a:r>
              <a:rPr lang="en-US" dirty="0">
                <a:cs typeface="Arial"/>
              </a:rPr>
              <a:t>Provide supplemental programs to support English learners to meet academic achievement goals</a:t>
            </a:r>
          </a:p>
          <a:p>
            <a:pPr marL="175895" indent="-175895"/>
            <a:r>
              <a:rPr lang="en-US" dirty="0">
                <a:cs typeface="Arial"/>
              </a:rPr>
              <a:t>Provide supplemental Professional Development to teachers, administrators, other community members </a:t>
            </a:r>
          </a:p>
          <a:p>
            <a:pPr marL="175895" indent="-175895"/>
            <a:r>
              <a:rPr lang="en-US" dirty="0">
                <a:cs typeface="Arial"/>
              </a:rPr>
              <a:t>Provide supplemental support to immigrant students, families, community</a:t>
            </a: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84CF52D6-9016-4FDF-8457-6AB4AB7DC0B3}"/>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4274135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Flexibility Waiver </a:t>
            </a:r>
            <a:endParaRPr lang="en-US">
              <a:cs typeface="Arial"/>
            </a:endParaRPr>
          </a:p>
        </p:txBody>
      </p:sp>
      <p:sp>
        <p:nvSpPr>
          <p:cNvPr id="3" name="Content Placeholder 2"/>
          <p:cNvSpPr>
            <a:spLocks noGrp="1"/>
          </p:cNvSpPr>
          <p:nvPr>
            <p:ph idx="1"/>
          </p:nvPr>
        </p:nvSpPr>
        <p:spPr/>
        <p:txBody>
          <a:bodyPr vert="horz" lIns="45720" tIns="45720" rIns="45720" bIns="45720" rtlCol="0" anchor="t">
            <a:normAutofit/>
          </a:bodyPr>
          <a:lstStyle/>
          <a:p>
            <a:pPr marL="175895" indent="-175895">
              <a:lnSpc>
                <a:spcPct val="100000"/>
              </a:lnSpc>
              <a:spcBef>
                <a:spcPts val="0"/>
              </a:spcBef>
              <a:spcAft>
                <a:spcPts val="1200"/>
              </a:spcAft>
            </a:pPr>
            <a:r>
              <a:rPr lang="en-US" sz="3600" dirty="0"/>
              <a:t>California was granted a waiver of Section 421(b) of the General Education Provisions Act.</a:t>
            </a:r>
          </a:p>
          <a:p>
            <a:pPr marL="175895" indent="-175895"/>
            <a:r>
              <a:rPr lang="en-US" sz="3600" dirty="0"/>
              <a:t>This </a:t>
            </a:r>
            <a:r>
              <a:rPr lang="en-US" sz="3600" b="1" dirty="0"/>
              <a:t>extended the period of availability of 2018 fiscal year funds Title III, Part A to September 30, 2021.</a:t>
            </a:r>
            <a:endParaRPr lang="en-US" sz="3600" b="1" dirty="0">
              <a:cs typeface="Arial"/>
            </a:endParaRPr>
          </a:p>
        </p:txBody>
      </p:sp>
    </p:spTree>
    <p:extLst>
      <p:ext uri="{BB962C8B-B14F-4D97-AF65-F5344CB8AC3E}">
        <p14:creationId xmlns:p14="http://schemas.microsoft.com/office/powerpoint/2010/main" val="1292426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A2389-59E0-4C8B-9CBF-0C1219C248BB}"/>
              </a:ext>
            </a:extLst>
          </p:cNvPr>
          <p:cNvSpPr>
            <a:spLocks noGrp="1"/>
          </p:cNvSpPr>
          <p:nvPr>
            <p:ph type="title"/>
          </p:nvPr>
        </p:nvSpPr>
        <p:spPr/>
        <p:txBody>
          <a:bodyPr/>
          <a:lstStyle/>
          <a:p>
            <a:r>
              <a:rPr lang="en-US" dirty="0"/>
              <a:t> ESSA Flexibility</a:t>
            </a:r>
          </a:p>
        </p:txBody>
      </p:sp>
      <p:sp>
        <p:nvSpPr>
          <p:cNvPr id="7" name="Content Placeholder 6">
            <a:extLst>
              <a:ext uri="{FF2B5EF4-FFF2-40B4-BE49-F238E27FC236}">
                <a16:creationId xmlns:a16="http://schemas.microsoft.com/office/drawing/2014/main" id="{A9B154DF-E9AB-48B6-8610-0B5E83C1AD26}"/>
              </a:ext>
            </a:extLst>
          </p:cNvPr>
          <p:cNvSpPr>
            <a:spLocks noGrp="1"/>
          </p:cNvSpPr>
          <p:nvPr>
            <p:ph idx="1"/>
          </p:nvPr>
        </p:nvSpPr>
        <p:spPr>
          <a:xfrm>
            <a:off x="1101880" y="1845733"/>
            <a:ext cx="10755823" cy="4610395"/>
          </a:xfrm>
        </p:spPr>
        <p:txBody>
          <a:bodyPr vert="horz" lIns="45720" tIns="45720" rIns="45720" bIns="45720" rtlCol="0" anchor="t">
            <a:noAutofit/>
          </a:bodyPr>
          <a:lstStyle/>
          <a:p>
            <a:pPr marL="175895" indent="-175895"/>
            <a:r>
              <a:rPr lang="en-US" sz="3200" dirty="0"/>
              <a:t>LEAs already have flexibility with Title II and Title IV within ESSA</a:t>
            </a:r>
            <a:endParaRPr lang="en-US" sz="3200" dirty="0">
              <a:cs typeface="Arial"/>
            </a:endParaRPr>
          </a:p>
          <a:p>
            <a:pPr marL="175895" indent="-175895"/>
            <a:r>
              <a:rPr lang="en-US" sz="3200" dirty="0"/>
              <a:t>Both Title II and Title IV funds can be </a:t>
            </a:r>
            <a:r>
              <a:rPr lang="en-US" sz="3200" b="1" dirty="0"/>
              <a:t>transferred into </a:t>
            </a:r>
            <a:r>
              <a:rPr lang="en-US" sz="3200" dirty="0"/>
              <a:t>Title III funds for activities common to both programs</a:t>
            </a:r>
          </a:p>
          <a:p>
            <a:pPr marL="175895" indent="-175895"/>
            <a:r>
              <a:rPr lang="en-US" sz="3200" dirty="0"/>
              <a:t>The purposes of </a:t>
            </a:r>
            <a:r>
              <a:rPr lang="en-US" sz="3200" b="1" dirty="0"/>
              <a:t>each,</a:t>
            </a:r>
            <a:r>
              <a:rPr lang="en-US" sz="3200" dirty="0"/>
              <a:t> Title II and Title III and/or Title IV, are met</a:t>
            </a:r>
            <a:endParaRPr lang="en-US" sz="3200" dirty="0">
              <a:cs typeface="Arial"/>
            </a:endParaRPr>
          </a:p>
          <a:p>
            <a:pPr marL="175895" indent="-175895"/>
            <a:r>
              <a:rPr lang="en-US" sz="3200" dirty="0"/>
              <a:t>Title III funds </a:t>
            </a:r>
            <a:r>
              <a:rPr lang="en-US" sz="3200" b="1" dirty="0"/>
              <a:t>cannot be transferred</a:t>
            </a:r>
            <a:r>
              <a:rPr lang="en-US" sz="3200" dirty="0"/>
              <a:t> to other Titles</a:t>
            </a:r>
            <a:endParaRPr lang="en-US" sz="3200" dirty="0">
              <a:cs typeface="Arial"/>
            </a:endParaRPr>
          </a:p>
        </p:txBody>
      </p:sp>
      <p:sp>
        <p:nvSpPr>
          <p:cNvPr id="4" name="Slide Number Placeholder 3">
            <a:extLst>
              <a:ext uri="{FF2B5EF4-FFF2-40B4-BE49-F238E27FC236}">
                <a16:creationId xmlns:a16="http://schemas.microsoft.com/office/drawing/2014/main" id="{5CF2D837-2F10-4EF1-AE6D-3523C6D5B609}"/>
              </a:ext>
            </a:extLst>
          </p:cNvPr>
          <p:cNvSpPr>
            <a:spLocks noGrp="1"/>
          </p:cNvSpPr>
          <p:nvPr>
            <p:ph type="sldNum" sz="quarter" idx="12"/>
          </p:nvPr>
        </p:nvSpPr>
        <p:spPr/>
        <p:txBody>
          <a:bodyPr/>
          <a:lstStyle/>
          <a:p>
            <a:fld id="{1E47FE53-EBF0-4DA7-9D9D-CC1C3A20F3CB}" type="slidenum">
              <a:rPr lang="en-US" smtClean="0"/>
              <a:pPr/>
              <a:t>27</a:t>
            </a:fld>
            <a:endParaRPr lang="en-US"/>
          </a:p>
        </p:txBody>
      </p:sp>
    </p:spTree>
    <p:extLst>
      <p:ext uri="{BB962C8B-B14F-4D97-AF65-F5344CB8AC3E}">
        <p14:creationId xmlns:p14="http://schemas.microsoft.com/office/powerpoint/2010/main" val="3726038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I, Part C</a:t>
            </a:r>
            <a:br>
              <a:rPr lang="en-US" sz="5400" dirty="0"/>
            </a:br>
            <a:r>
              <a:rPr lang="en-US" sz="5400" dirty="0"/>
              <a:t>COVID-19 Flexibility</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DR. Veronica Aguila, director</a:t>
            </a:r>
          </a:p>
          <a:p>
            <a:pPr algn="ctr"/>
            <a:r>
              <a:rPr lang="en-US" sz="2800" dirty="0"/>
              <a:t>English learner support Division</a:t>
            </a:r>
            <a:endParaRPr lang="en-US" sz="2800" dirty="0">
              <a:cs typeface="Arial"/>
            </a:endParaRPr>
          </a:p>
          <a:p>
            <a:endParaRPr lang="en-US" sz="2800" dirty="0"/>
          </a:p>
        </p:txBody>
      </p:sp>
    </p:spTree>
    <p:extLst>
      <p:ext uri="{BB962C8B-B14F-4D97-AF65-F5344CB8AC3E}">
        <p14:creationId xmlns:p14="http://schemas.microsoft.com/office/powerpoint/2010/main" val="3162113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015CE-782B-4AA1-974C-7DE7D1EE53B3}"/>
              </a:ext>
            </a:extLst>
          </p:cNvPr>
          <p:cNvSpPr>
            <a:spLocks noGrp="1"/>
          </p:cNvSpPr>
          <p:nvPr>
            <p:ph type="title"/>
          </p:nvPr>
        </p:nvSpPr>
        <p:spPr/>
        <p:txBody>
          <a:bodyPr/>
          <a:lstStyle/>
          <a:p>
            <a:r>
              <a:rPr lang="en-US">
                <a:cs typeface="Arial"/>
              </a:rPr>
              <a:t>Purpose - Title I, Part C</a:t>
            </a:r>
          </a:p>
        </p:txBody>
      </p:sp>
      <p:sp>
        <p:nvSpPr>
          <p:cNvPr id="3" name="Content Placeholder 2">
            <a:extLst>
              <a:ext uri="{FF2B5EF4-FFF2-40B4-BE49-F238E27FC236}">
                <a16:creationId xmlns:a16="http://schemas.microsoft.com/office/drawing/2014/main" id="{0B49B95B-0BBE-4FD5-92EB-D0A4CD9FC9CE}"/>
              </a:ext>
            </a:extLst>
          </p:cNvPr>
          <p:cNvSpPr>
            <a:spLocks noGrp="1"/>
          </p:cNvSpPr>
          <p:nvPr>
            <p:ph idx="1"/>
          </p:nvPr>
        </p:nvSpPr>
        <p:spPr/>
        <p:txBody>
          <a:bodyPr vert="horz" lIns="45720" tIns="45720" rIns="45720" bIns="45720" rtlCol="0" anchor="t">
            <a:normAutofit/>
          </a:bodyPr>
          <a:lstStyle/>
          <a:p>
            <a:pPr marL="0" indent="0">
              <a:buNone/>
            </a:pPr>
            <a:endParaRPr lang="en-US" dirty="0">
              <a:ea typeface="+mn-lt"/>
              <a:cs typeface="+mn-lt"/>
            </a:endParaRPr>
          </a:p>
          <a:p>
            <a:pPr marL="175895" indent="-175895"/>
            <a:r>
              <a:rPr lang="en-US" sz="3200" dirty="0">
                <a:ea typeface="+mn-lt"/>
                <a:cs typeface="+mn-lt"/>
              </a:rPr>
              <a:t>The Migrant Education Program is designed to support high-quality supplemental and comprehensive educational programs for migratory children to help reduce the educational disruption and other problems that result from repeated moves</a:t>
            </a:r>
            <a:endParaRPr lang="en-US" sz="3200" dirty="0">
              <a:cs typeface="Arial"/>
            </a:endParaRPr>
          </a:p>
          <a:p>
            <a:pPr marL="175895" indent="-175895"/>
            <a:r>
              <a:rPr lang="en-US" sz="3200" dirty="0">
                <a:cs typeface="Arial"/>
              </a:rPr>
              <a:t>The services are supplemental and serve only eligible migratory students and their families</a:t>
            </a:r>
          </a:p>
          <a:p>
            <a:pPr marL="175895" indent="-175895"/>
            <a:endParaRPr lang="en-US" dirty="0">
              <a:cs typeface="Arial"/>
            </a:endParaRPr>
          </a:p>
        </p:txBody>
      </p:sp>
      <p:sp>
        <p:nvSpPr>
          <p:cNvPr id="4" name="Slide Number Placeholder 3">
            <a:extLst>
              <a:ext uri="{FF2B5EF4-FFF2-40B4-BE49-F238E27FC236}">
                <a16:creationId xmlns:a16="http://schemas.microsoft.com/office/drawing/2014/main" id="{508A8610-BC8F-4828-901B-0006E787D0A3}"/>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2742552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a:xfrm>
            <a:off x="1238491" y="286603"/>
            <a:ext cx="9908118" cy="1432615"/>
          </a:xfrm>
        </p:spPr>
        <p:txBody>
          <a:bodyPr>
            <a:normAutofit/>
          </a:bodyPr>
          <a:lstStyle/>
          <a:p>
            <a:r>
              <a:rPr lang="en-US" sz="4000" b="1" dirty="0"/>
              <a:t>Background on Federal Waivers in Response to COVID-19 (1)</a:t>
            </a:r>
          </a:p>
        </p:txBody>
      </p:sp>
      <p:sp>
        <p:nvSpPr>
          <p:cNvPr id="3" name="Content Placeholder 2">
            <a:extLst>
              <a:ext uri="{FF2B5EF4-FFF2-40B4-BE49-F238E27FC236}">
                <a16:creationId xmlns:a16="http://schemas.microsoft.com/office/drawing/2014/main" id="{C50F7AA6-5F7F-4097-95CA-110BA59D34D8}"/>
              </a:ext>
            </a:extLst>
          </p:cNvPr>
          <p:cNvSpPr>
            <a:spLocks noGrp="1"/>
          </p:cNvSpPr>
          <p:nvPr>
            <p:ph idx="1"/>
          </p:nvPr>
        </p:nvSpPr>
        <p:spPr>
          <a:xfrm>
            <a:off x="292483" y="1880584"/>
            <a:ext cx="11607034" cy="4355561"/>
          </a:xfrm>
        </p:spPr>
        <p:txBody>
          <a:bodyPr vert="horz" lIns="45720" tIns="45720" rIns="45720" bIns="45720" rtlCol="0" anchor="t">
            <a:normAutofit/>
          </a:bodyPr>
          <a:lstStyle/>
          <a:p>
            <a:r>
              <a:rPr lang="en-US" b="1" dirty="0">
                <a:solidFill>
                  <a:schemeClr val="bg2">
                    <a:lumMod val="25000"/>
                  </a:schemeClr>
                </a:solidFill>
                <a:cs typeface="Arial"/>
              </a:rPr>
              <a:t>CARES Act</a:t>
            </a:r>
          </a:p>
          <a:p>
            <a:pPr lvl="1"/>
            <a:r>
              <a:rPr lang="en-US" dirty="0">
                <a:solidFill>
                  <a:schemeClr val="bg2">
                    <a:lumMod val="25000"/>
                  </a:schemeClr>
                </a:solidFill>
                <a:cs typeface="Arial"/>
              </a:rPr>
              <a:t>$30.75 billion in emergency education funding to Governors, State educational agencies (SEAs) and institutions of higher education. ​</a:t>
            </a:r>
          </a:p>
          <a:p>
            <a:pPr lvl="1"/>
            <a:r>
              <a:rPr lang="en-US" dirty="0">
                <a:solidFill>
                  <a:schemeClr val="bg2">
                    <a:lumMod val="25000"/>
                  </a:schemeClr>
                </a:solidFill>
                <a:cs typeface="Arial"/>
              </a:rPr>
              <a:t>Secretarial waiver authority, under which the U.S. Department of Education (ED) can waive certain provisions due to the COVID-19 emergency.</a:t>
            </a:r>
          </a:p>
          <a:p>
            <a:r>
              <a:rPr lang="en-US" b="1" dirty="0">
                <a:cs typeface="Arial"/>
              </a:rPr>
              <a:t>California’s Assessment and Accountability Waiver</a:t>
            </a:r>
          </a:p>
          <a:p>
            <a:pPr lvl="1"/>
            <a:r>
              <a:rPr lang="en-US" dirty="0"/>
              <a:t>March 26, 2020, the California State Board of Education (SBE) and the CDE requested waiver. Received formal approval on March 27, 2020.</a:t>
            </a:r>
            <a:endParaRPr lang="en-US" dirty="0">
              <a:cs typeface="Arial"/>
            </a:endParaRPr>
          </a:p>
          <a:p>
            <a:pPr lvl="1"/>
            <a:r>
              <a:rPr lang="en-US" dirty="0">
                <a:cs typeface="Arial"/>
              </a:rPr>
              <a:t>Waives statewide assessment, accountability and reporting requirements in the Elementary and Secondary Education Act (ESEA) for the 2019-2020 school year </a:t>
            </a:r>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2240792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AEF05-E05C-4A48-A689-CD031E4DD611}"/>
              </a:ext>
            </a:extLst>
          </p:cNvPr>
          <p:cNvSpPr>
            <a:spLocks noGrp="1"/>
          </p:cNvSpPr>
          <p:nvPr>
            <p:ph type="title"/>
          </p:nvPr>
        </p:nvSpPr>
        <p:spPr/>
        <p:txBody>
          <a:bodyPr/>
          <a:lstStyle/>
          <a:p>
            <a:r>
              <a:rPr lang="en-US" dirty="0">
                <a:cs typeface="Arial"/>
              </a:rPr>
              <a:t>Title I, Part C </a:t>
            </a:r>
            <a:br>
              <a:rPr lang="en-US" dirty="0">
                <a:cs typeface="Arial"/>
              </a:rPr>
            </a:br>
            <a:r>
              <a:rPr lang="en-US" dirty="0">
                <a:cs typeface="Arial"/>
              </a:rPr>
              <a:t>Migrant Education Program</a:t>
            </a:r>
            <a:endParaRPr lang="en-US" dirty="0"/>
          </a:p>
        </p:txBody>
      </p:sp>
      <p:sp>
        <p:nvSpPr>
          <p:cNvPr id="3" name="Content Placeholder 2">
            <a:extLst>
              <a:ext uri="{FF2B5EF4-FFF2-40B4-BE49-F238E27FC236}">
                <a16:creationId xmlns:a16="http://schemas.microsoft.com/office/drawing/2014/main" id="{6D1E7047-BD58-4909-AB9D-D48C3F493F2E}"/>
              </a:ext>
            </a:extLst>
          </p:cNvPr>
          <p:cNvSpPr>
            <a:spLocks noGrp="1"/>
          </p:cNvSpPr>
          <p:nvPr>
            <p:ph idx="1"/>
          </p:nvPr>
        </p:nvSpPr>
        <p:spPr>
          <a:xfrm>
            <a:off x="1097280" y="1960752"/>
            <a:ext cx="10044023" cy="3521675"/>
          </a:xfrm>
        </p:spPr>
        <p:txBody>
          <a:bodyPr vert="horz" lIns="45720" tIns="45720" rIns="45720" bIns="45720" rtlCol="0" anchor="t">
            <a:normAutofit fontScale="92500" lnSpcReduction="20000"/>
          </a:bodyPr>
          <a:lstStyle/>
          <a:p>
            <a:pPr marL="175895" indent="-175895">
              <a:lnSpc>
                <a:spcPct val="110000"/>
              </a:lnSpc>
            </a:pPr>
            <a:r>
              <a:rPr lang="en-US" sz="3200" dirty="0">
                <a:ea typeface="+mn-lt"/>
                <a:cs typeface="+mn-lt"/>
              </a:rPr>
              <a:t>For the 2018-19 Migrant Education Grant Award, the waiver extends period of availability of funds until September 30, 2021</a:t>
            </a:r>
            <a:endParaRPr lang="en-US" sz="3200" dirty="0">
              <a:cs typeface="Arial"/>
            </a:endParaRPr>
          </a:p>
          <a:p>
            <a:pPr marL="175895" indent="-175895">
              <a:lnSpc>
                <a:spcPct val="110000"/>
              </a:lnSpc>
            </a:pPr>
            <a:endParaRPr lang="en-US" sz="3200" dirty="0">
              <a:ea typeface="+mn-lt"/>
              <a:cs typeface="+mn-lt"/>
            </a:endParaRPr>
          </a:p>
          <a:p>
            <a:pPr marL="175895" indent="-175895">
              <a:lnSpc>
                <a:spcPct val="110000"/>
              </a:lnSpc>
            </a:pPr>
            <a:r>
              <a:rPr lang="en-US" sz="3200" dirty="0">
                <a:ea typeface="+mn-lt"/>
                <a:cs typeface="+mn-lt"/>
              </a:rPr>
              <a:t>The Migrant Education Program will provide separate guidance on the federal flexibility to the 15 Migrant Regions and the 5 Direct Funded Districts</a:t>
            </a:r>
            <a:endParaRPr lang="en-US" sz="3200" dirty="0">
              <a:cs typeface="Arial"/>
            </a:endParaRPr>
          </a:p>
          <a:p>
            <a:pPr marL="175895" indent="-175895"/>
            <a:endParaRPr lang="en-US" sz="3200" dirty="0">
              <a:cs typeface="Arial"/>
            </a:endParaRPr>
          </a:p>
          <a:p>
            <a:pPr marL="0" indent="0">
              <a:buNone/>
            </a:pPr>
            <a:endParaRPr lang="en-US" sz="3200" dirty="0">
              <a:cs typeface="Arial"/>
            </a:endParaRPr>
          </a:p>
        </p:txBody>
      </p:sp>
      <p:sp>
        <p:nvSpPr>
          <p:cNvPr id="4" name="Slide Number Placeholder 3">
            <a:extLst>
              <a:ext uri="{FF2B5EF4-FFF2-40B4-BE49-F238E27FC236}">
                <a16:creationId xmlns:a16="http://schemas.microsoft.com/office/drawing/2014/main" id="{0B3E018A-B8D0-4C6F-84F8-3854A92F9B62}"/>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609924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English Learner Support Division </a:t>
            </a:r>
          </a:p>
        </p:txBody>
      </p:sp>
      <p:sp>
        <p:nvSpPr>
          <p:cNvPr id="3" name="Content Placeholder 2"/>
          <p:cNvSpPr>
            <a:spLocks noGrp="1"/>
          </p:cNvSpPr>
          <p:nvPr>
            <p:ph idx="1"/>
          </p:nvPr>
        </p:nvSpPr>
        <p:spPr/>
        <p:txBody>
          <a:bodyPr vert="horz" lIns="91440" tIns="45720" rIns="91440" bIns="45720" rtlCol="0" anchor="t">
            <a:noAutofit/>
          </a:bodyPr>
          <a:lstStyle/>
          <a:p>
            <a:pPr marL="0" indent="0">
              <a:spcBef>
                <a:spcPts val="0"/>
              </a:spcBef>
              <a:spcAft>
                <a:spcPts val="0"/>
              </a:spcAft>
              <a:buNone/>
            </a:pPr>
            <a:r>
              <a:rPr lang="en-US" b="1" dirty="0"/>
              <a:t>Title III, Part A and Migratory Title I C Guidance:</a:t>
            </a:r>
          </a:p>
          <a:p>
            <a:pPr marL="0" indent="0">
              <a:spcBef>
                <a:spcPts val="0"/>
              </a:spcBef>
              <a:spcAft>
                <a:spcPts val="0"/>
              </a:spcAft>
              <a:buNone/>
            </a:pPr>
            <a:r>
              <a:rPr lang="en-US" dirty="0">
                <a:cs typeface="Arial"/>
                <a:hlinkClick r:id="rId3" tooltip="Title III, Part A Migratory Title I C Guidance"/>
              </a:rPr>
              <a:t>https://www.cde.ca.gov/sp/</a:t>
            </a:r>
            <a:endParaRPr lang="en-US" dirty="0">
              <a:cs typeface="Arial"/>
            </a:endParaRPr>
          </a:p>
          <a:p>
            <a:pPr marL="0" indent="0">
              <a:spcBef>
                <a:spcPts val="0"/>
              </a:spcBef>
              <a:spcAft>
                <a:spcPts val="0"/>
              </a:spcAft>
              <a:buNone/>
            </a:pPr>
            <a:endParaRPr lang="en-US" dirty="0">
              <a:cs typeface="Arial"/>
            </a:endParaRPr>
          </a:p>
          <a:p>
            <a:pPr marL="0" indent="0">
              <a:spcBef>
                <a:spcPts val="0"/>
              </a:spcBef>
              <a:spcAft>
                <a:spcPts val="600"/>
              </a:spcAft>
              <a:buNone/>
            </a:pPr>
            <a:r>
              <a:rPr lang="en-US" b="1" dirty="0"/>
              <a:t>English Learner Listserv</a:t>
            </a:r>
            <a:br>
              <a:rPr lang="en-US" dirty="0"/>
            </a:br>
            <a:r>
              <a:rPr lang="en-US" dirty="0"/>
              <a:t>To join, send a blank e-mail message to:</a:t>
            </a:r>
            <a:r>
              <a:rPr lang="es-MX" dirty="0"/>
              <a:t> </a:t>
            </a:r>
            <a:r>
              <a:rPr lang="en-US" u="sng" dirty="0">
                <a:hlinkClick r:id="rId4" tooltip="English learner Email"/>
              </a:rPr>
              <a:t>ELSD@cde.ca.gov</a:t>
            </a:r>
            <a:endParaRPr lang="en-US" u="sng" dirty="0"/>
          </a:p>
          <a:p>
            <a:pPr marL="0" indent="0">
              <a:spcBef>
                <a:spcPts val="0"/>
              </a:spcBef>
              <a:spcAft>
                <a:spcPts val="600"/>
              </a:spcAft>
              <a:buNone/>
            </a:pPr>
            <a:br>
              <a:rPr lang="en-US" dirty="0"/>
            </a:br>
            <a:r>
              <a:rPr lang="en-US" b="1" dirty="0"/>
              <a:t>Multilingual News Twitter </a:t>
            </a:r>
            <a:br>
              <a:rPr lang="en-US" b="1" dirty="0"/>
            </a:br>
            <a:r>
              <a:rPr lang="en-US" dirty="0">
                <a:hlinkClick r:id="rId5" tooltip="CA Multilingual Education twitter page"/>
              </a:rPr>
              <a:t>@</a:t>
            </a:r>
            <a:r>
              <a:rPr lang="en-US" dirty="0" err="1">
                <a:hlinkClick r:id="rId5" tooltip="CA Multilingual Education twitter page"/>
              </a:rPr>
              <a:t>MultilingualCA</a:t>
            </a:r>
            <a:endParaRPr lang="en-US" dirty="0">
              <a:cs typeface="Arial"/>
            </a:endParaRPr>
          </a:p>
          <a:p>
            <a:pPr marL="0" indent="0">
              <a:spcBef>
                <a:spcPts val="2400"/>
              </a:spcBef>
              <a:buNone/>
            </a:pPr>
            <a:r>
              <a:rPr lang="en-US" b="1" dirty="0"/>
              <a:t>Email: </a:t>
            </a:r>
            <a:r>
              <a:rPr lang="en-US" dirty="0"/>
              <a:t>ELSD@cde.ca.gov</a:t>
            </a:r>
            <a:endParaRPr lang="en-US" dirty="0">
              <a:cs typeface="Arial"/>
            </a:endParaRPr>
          </a:p>
          <a:p>
            <a:pPr marL="0" indent="0" algn="ctr">
              <a:spcBef>
                <a:spcPts val="2400"/>
              </a:spcBef>
              <a:buNone/>
            </a:pPr>
            <a:endParaRPr lang="en-US" dirty="0">
              <a:cs typeface="Arial"/>
            </a:endParaRPr>
          </a:p>
        </p:txBody>
      </p:sp>
    </p:spTree>
    <p:extLst>
      <p:ext uri="{BB962C8B-B14F-4D97-AF65-F5344CB8AC3E}">
        <p14:creationId xmlns:p14="http://schemas.microsoft.com/office/powerpoint/2010/main" val="36421327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V, Part B</a:t>
            </a:r>
            <a:br>
              <a:rPr lang="en-US" sz="5400" dirty="0"/>
            </a:br>
            <a:r>
              <a:rPr lang="en-US" sz="5400" dirty="0"/>
              <a:t>COVID-19 Flexibility</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Lindsay tornatore, director</a:t>
            </a:r>
          </a:p>
          <a:p>
            <a:pPr algn="ctr"/>
            <a:r>
              <a:rPr lang="en-US" sz="2800" dirty="0"/>
              <a:t>Improvement and accountability division</a:t>
            </a:r>
            <a:endParaRPr lang="en-US" sz="2800" dirty="0">
              <a:cs typeface="Arial"/>
            </a:endParaRPr>
          </a:p>
          <a:p>
            <a:endParaRPr lang="en-US" sz="2800" dirty="0"/>
          </a:p>
        </p:txBody>
      </p:sp>
    </p:spTree>
    <p:extLst>
      <p:ext uri="{BB962C8B-B14F-4D97-AF65-F5344CB8AC3E}">
        <p14:creationId xmlns:p14="http://schemas.microsoft.com/office/powerpoint/2010/main" val="602773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C74E2-49C4-469E-AB2F-56AB60919F87}"/>
              </a:ext>
            </a:extLst>
          </p:cNvPr>
          <p:cNvSpPr>
            <a:spLocks noGrp="1"/>
          </p:cNvSpPr>
          <p:nvPr>
            <p:ph type="title"/>
          </p:nvPr>
        </p:nvSpPr>
        <p:spPr>
          <a:xfrm>
            <a:off x="1079254" y="284946"/>
            <a:ext cx="10058400" cy="1286786"/>
          </a:xfrm>
        </p:spPr>
        <p:txBody>
          <a:bodyPr/>
          <a:lstStyle/>
          <a:p>
            <a:r>
              <a:rPr lang="en-US" b="1" dirty="0"/>
              <a:t>Title V, Part B Purpose</a:t>
            </a:r>
          </a:p>
        </p:txBody>
      </p:sp>
      <p:sp>
        <p:nvSpPr>
          <p:cNvPr id="6" name="Content Placeholder 5">
            <a:extLst>
              <a:ext uri="{FF2B5EF4-FFF2-40B4-BE49-F238E27FC236}">
                <a16:creationId xmlns:a16="http://schemas.microsoft.com/office/drawing/2014/main" id="{CACC4440-068D-43B2-A26C-F4B5A615A0C6}"/>
              </a:ext>
            </a:extLst>
          </p:cNvPr>
          <p:cNvSpPr>
            <a:spLocks noGrp="1"/>
          </p:cNvSpPr>
          <p:nvPr>
            <p:ph idx="1"/>
          </p:nvPr>
        </p:nvSpPr>
        <p:spPr>
          <a:xfrm>
            <a:off x="503582" y="1763952"/>
            <a:ext cx="11542644" cy="4355561"/>
          </a:xfrm>
        </p:spPr>
        <p:txBody>
          <a:bodyPr>
            <a:noAutofit/>
          </a:bodyPr>
          <a:lstStyle/>
          <a:p>
            <a:pPr>
              <a:lnSpc>
                <a:spcPct val="120000"/>
              </a:lnSpc>
            </a:pPr>
            <a:r>
              <a:rPr lang="en-US" sz="2400" dirty="0"/>
              <a:t>The purpose of Title V, Part B Subpart 2 is to </a:t>
            </a:r>
            <a:r>
              <a:rPr lang="en-US" sz="2400" b="1" dirty="0"/>
              <a:t>address the unique needs of rural school districts </a:t>
            </a:r>
            <a:r>
              <a:rPr lang="en-US" sz="2400" dirty="0"/>
              <a:t>that frequently (1) lack the personnel and resources needed to compete effectively for federal competitive grants; and (2) receive formula grant allocations in amounts too small to be effective in meeting their intended purposes</a:t>
            </a:r>
          </a:p>
          <a:p>
            <a:r>
              <a:rPr lang="en-US" sz="2400" dirty="0"/>
              <a:t>LEAs may use Title V, Part B subpart 2 funds on the following activities:</a:t>
            </a:r>
          </a:p>
          <a:p>
            <a:pPr lvl="1">
              <a:lnSpc>
                <a:spcPct val="100000"/>
              </a:lnSpc>
            </a:pPr>
            <a:r>
              <a:rPr lang="en-US" dirty="0"/>
              <a:t>Title I, Part A</a:t>
            </a:r>
          </a:p>
          <a:p>
            <a:pPr lvl="1">
              <a:lnSpc>
                <a:spcPct val="100000"/>
              </a:lnSpc>
            </a:pPr>
            <a:r>
              <a:rPr lang="en-US" dirty="0"/>
              <a:t>Title II, Part A</a:t>
            </a:r>
          </a:p>
          <a:p>
            <a:pPr lvl="1">
              <a:lnSpc>
                <a:spcPct val="100000"/>
              </a:lnSpc>
            </a:pPr>
            <a:r>
              <a:rPr lang="en-US" dirty="0"/>
              <a:t>Title III</a:t>
            </a:r>
          </a:p>
          <a:p>
            <a:pPr lvl="1">
              <a:lnSpc>
                <a:spcPct val="100000"/>
              </a:lnSpc>
            </a:pPr>
            <a:r>
              <a:rPr lang="en-US" dirty="0"/>
              <a:t>Title IV</a:t>
            </a:r>
          </a:p>
          <a:p>
            <a:pPr lvl="1">
              <a:lnSpc>
                <a:spcPct val="100000"/>
              </a:lnSpc>
            </a:pPr>
            <a:r>
              <a:rPr lang="en-US" dirty="0"/>
              <a:t>Parental involvement activities</a:t>
            </a:r>
          </a:p>
          <a:p>
            <a:pPr>
              <a:lnSpc>
                <a:spcPct val="120000"/>
              </a:lnSpc>
            </a:pPr>
            <a:endParaRPr lang="en-US" sz="2000" dirty="0"/>
          </a:p>
          <a:p>
            <a:pPr>
              <a:lnSpc>
                <a:spcPct val="120000"/>
              </a:lnSpc>
            </a:pPr>
            <a:endParaRPr lang="en-US" sz="2000" dirty="0"/>
          </a:p>
        </p:txBody>
      </p:sp>
      <p:sp>
        <p:nvSpPr>
          <p:cNvPr id="2" name="Oval 1" descr="Rural Education Achievement Program (REAP)">
            <a:extLst>
              <a:ext uri="{FF2B5EF4-FFF2-40B4-BE49-F238E27FC236}">
                <a16:creationId xmlns:a16="http://schemas.microsoft.com/office/drawing/2014/main" id="{8D065CDB-5F2D-7047-91A7-208B0FD973D5}"/>
              </a:ext>
            </a:extLst>
          </p:cNvPr>
          <p:cNvSpPr/>
          <p:nvPr/>
        </p:nvSpPr>
        <p:spPr>
          <a:xfrm>
            <a:off x="8196549" y="4120308"/>
            <a:ext cx="3491869" cy="1999205"/>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Rural Education Achievement Program (REAP)</a:t>
            </a:r>
          </a:p>
        </p:txBody>
      </p:sp>
      <p:sp>
        <p:nvSpPr>
          <p:cNvPr id="4" name="Slide Number Placeholder 3">
            <a:extLst>
              <a:ext uri="{FF2B5EF4-FFF2-40B4-BE49-F238E27FC236}">
                <a16:creationId xmlns:a16="http://schemas.microsoft.com/office/drawing/2014/main" id="{67683921-A6E0-4138-81A4-A9EFB8F222E3}"/>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732168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E7886-B4A1-4E4F-8974-5CAE5BC7284C}"/>
              </a:ext>
            </a:extLst>
          </p:cNvPr>
          <p:cNvSpPr>
            <a:spLocks noGrp="1"/>
          </p:cNvSpPr>
          <p:nvPr>
            <p:ph type="title"/>
          </p:nvPr>
        </p:nvSpPr>
        <p:spPr/>
        <p:txBody>
          <a:bodyPr/>
          <a:lstStyle/>
          <a:p>
            <a:r>
              <a:rPr lang="en-US" b="1" dirty="0"/>
              <a:t>Title V, Part B Flexibility</a:t>
            </a:r>
          </a:p>
        </p:txBody>
      </p:sp>
      <p:sp>
        <p:nvSpPr>
          <p:cNvPr id="3" name="Content Placeholder 2">
            <a:extLst>
              <a:ext uri="{FF2B5EF4-FFF2-40B4-BE49-F238E27FC236}">
                <a16:creationId xmlns:a16="http://schemas.microsoft.com/office/drawing/2014/main" id="{A250CFFD-184F-4A8B-98BD-4AF3601622C8}"/>
              </a:ext>
            </a:extLst>
          </p:cNvPr>
          <p:cNvSpPr>
            <a:spLocks noGrp="1"/>
          </p:cNvSpPr>
          <p:nvPr>
            <p:ph idx="1"/>
          </p:nvPr>
        </p:nvSpPr>
        <p:spPr>
          <a:xfrm>
            <a:off x="1097280" y="1875893"/>
            <a:ext cx="10058400" cy="4355561"/>
          </a:xfrm>
        </p:spPr>
        <p:txBody>
          <a:bodyPr/>
          <a:lstStyle/>
          <a:p>
            <a:pPr>
              <a:lnSpc>
                <a:spcPct val="100000"/>
              </a:lnSpc>
              <a:spcBef>
                <a:spcPts val="0"/>
              </a:spcBef>
              <a:spcAft>
                <a:spcPts val="1200"/>
              </a:spcAft>
            </a:pPr>
            <a:r>
              <a:rPr lang="en-US" dirty="0"/>
              <a:t>California was granted a waiver of Section 421(b) of the General Education Provisions Act.</a:t>
            </a:r>
          </a:p>
          <a:p>
            <a:r>
              <a:rPr lang="en-US" dirty="0"/>
              <a:t>This </a:t>
            </a:r>
            <a:r>
              <a:rPr lang="en-US" b="1" dirty="0"/>
              <a:t>extended the period of availability of 2018 federal fiscal year funds Title V, Part B to September 30, 2021.</a:t>
            </a:r>
          </a:p>
          <a:p>
            <a:pPr marL="0" indent="0">
              <a:buNone/>
            </a:pPr>
            <a:endParaRPr lang="en-US" b="1" dirty="0"/>
          </a:p>
          <a:p>
            <a:r>
              <a:rPr lang="en-US" b="1" dirty="0"/>
              <a:t>Please contact the Federal Programs Reporting Office with additional questions: </a:t>
            </a:r>
            <a:r>
              <a:rPr lang="en-US" b="1" dirty="0">
                <a:hlinkClick r:id="rId3" tooltip="Title V Email"/>
              </a:rPr>
              <a:t>REAP@cde.ca.gov</a:t>
            </a:r>
            <a:r>
              <a:rPr lang="en-US" b="1" dirty="0"/>
              <a:t> </a:t>
            </a:r>
          </a:p>
        </p:txBody>
      </p:sp>
      <p:sp>
        <p:nvSpPr>
          <p:cNvPr id="4" name="Slide Number Placeholder 3">
            <a:extLst>
              <a:ext uri="{FF2B5EF4-FFF2-40B4-BE49-F238E27FC236}">
                <a16:creationId xmlns:a16="http://schemas.microsoft.com/office/drawing/2014/main" id="{1E5F9E68-6E39-4917-90FF-D7FDCCFA4681}"/>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3826208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6219" y="2174780"/>
            <a:ext cx="10058400" cy="1897198"/>
          </a:xfrm>
        </p:spPr>
        <p:txBody>
          <a:bodyPr>
            <a:normAutofit/>
          </a:bodyPr>
          <a:lstStyle/>
          <a:p>
            <a:pPr algn="ctr"/>
            <a:r>
              <a:rPr lang="en-US" sz="5400" dirty="0"/>
              <a:t>McKinney-Vento Funds</a:t>
            </a:r>
            <a:br>
              <a:rPr lang="en-US" sz="5400" dirty="0"/>
            </a:br>
            <a:r>
              <a:rPr lang="en-US" sz="5400" dirty="0"/>
              <a:t>COVID-19 Flexibility</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Lindsay tornatore, director</a:t>
            </a:r>
          </a:p>
          <a:p>
            <a:pPr algn="ctr"/>
            <a:r>
              <a:rPr lang="en-US" sz="2800" dirty="0"/>
              <a:t>Improvement and accountability division</a:t>
            </a:r>
            <a:endParaRPr lang="en-US" sz="2800" dirty="0">
              <a:cs typeface="Arial"/>
            </a:endParaRPr>
          </a:p>
          <a:p>
            <a:endParaRPr lang="en-US" sz="2800" dirty="0"/>
          </a:p>
        </p:txBody>
      </p:sp>
    </p:spTree>
    <p:extLst>
      <p:ext uri="{BB962C8B-B14F-4D97-AF65-F5344CB8AC3E}">
        <p14:creationId xmlns:p14="http://schemas.microsoft.com/office/powerpoint/2010/main" val="2539850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29026-1CE0-48E6-873D-BD4F9AA96A6F}"/>
              </a:ext>
            </a:extLst>
          </p:cNvPr>
          <p:cNvSpPr>
            <a:spLocks noGrp="1"/>
          </p:cNvSpPr>
          <p:nvPr>
            <p:ph type="title"/>
          </p:nvPr>
        </p:nvSpPr>
        <p:spPr>
          <a:xfrm>
            <a:off x="597877" y="286603"/>
            <a:ext cx="10785231" cy="1450757"/>
          </a:xfrm>
        </p:spPr>
        <p:txBody>
          <a:bodyPr>
            <a:normAutofit/>
          </a:bodyPr>
          <a:lstStyle/>
          <a:p>
            <a:r>
              <a:rPr lang="en-US" b="1" dirty="0"/>
              <a:t>McKinney-Vento Education for Homeless Children and Youth Funds</a:t>
            </a:r>
          </a:p>
        </p:txBody>
      </p:sp>
      <p:sp>
        <p:nvSpPr>
          <p:cNvPr id="3" name="Content Placeholder 2">
            <a:extLst>
              <a:ext uri="{FF2B5EF4-FFF2-40B4-BE49-F238E27FC236}">
                <a16:creationId xmlns:a16="http://schemas.microsoft.com/office/drawing/2014/main" id="{711AF5B1-5CD9-4F0B-A1DB-49BE6C5D2DC4}"/>
              </a:ext>
            </a:extLst>
          </p:cNvPr>
          <p:cNvSpPr>
            <a:spLocks noGrp="1"/>
          </p:cNvSpPr>
          <p:nvPr>
            <p:ph idx="1"/>
          </p:nvPr>
        </p:nvSpPr>
        <p:spPr>
          <a:xfrm>
            <a:off x="752354" y="1845733"/>
            <a:ext cx="10403326" cy="4355561"/>
          </a:xfrm>
        </p:spPr>
        <p:txBody>
          <a:bodyPr>
            <a:normAutofit lnSpcReduction="10000"/>
          </a:bodyPr>
          <a:lstStyle/>
          <a:p>
            <a:pPr>
              <a:lnSpc>
                <a:spcPct val="100000"/>
              </a:lnSpc>
            </a:pPr>
            <a:r>
              <a:rPr lang="en-US" dirty="0"/>
              <a:t>Education for Homeless Children and Youth (EHCY) funds are used to provide grants to facilitate and enhance the identification, enrollment, attendance, and success in school for homeless children and youth.</a:t>
            </a:r>
          </a:p>
          <a:p>
            <a:pPr>
              <a:lnSpc>
                <a:spcPct val="100000"/>
              </a:lnSpc>
            </a:pPr>
            <a:r>
              <a:rPr lang="en-US" dirty="0"/>
              <a:t>Based on legislation, grantees may use these funds for </a:t>
            </a:r>
            <a:r>
              <a:rPr lang="en-US" b="1" dirty="0"/>
              <a:t>supplemental</a:t>
            </a:r>
            <a:r>
              <a:rPr lang="en-US" dirty="0"/>
              <a:t> activities to carry out the purpose of the McKinney-Vento Homeless Assistance Act.</a:t>
            </a:r>
          </a:p>
          <a:p>
            <a:pPr>
              <a:lnSpc>
                <a:spcPct val="100000"/>
              </a:lnSpc>
            </a:pPr>
            <a:r>
              <a:rPr lang="en-US" dirty="0"/>
              <a:t>In addition, the grant will help ensure homeless children and youth have equal access to the same free, appropriate public education as provided to all other children and youth.</a:t>
            </a:r>
          </a:p>
        </p:txBody>
      </p:sp>
      <p:sp>
        <p:nvSpPr>
          <p:cNvPr id="4" name="Slide Number Placeholder 3">
            <a:extLst>
              <a:ext uri="{FF2B5EF4-FFF2-40B4-BE49-F238E27FC236}">
                <a16:creationId xmlns:a16="http://schemas.microsoft.com/office/drawing/2014/main" id="{0DBDA175-1A8A-443C-A533-04CD8211E982}"/>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4003610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C12DC-F2BE-4014-BA4C-4B3F786948A3}"/>
              </a:ext>
            </a:extLst>
          </p:cNvPr>
          <p:cNvSpPr>
            <a:spLocks noGrp="1"/>
          </p:cNvSpPr>
          <p:nvPr>
            <p:ph type="title"/>
          </p:nvPr>
        </p:nvSpPr>
        <p:spPr>
          <a:xfrm>
            <a:off x="446209" y="336574"/>
            <a:ext cx="10921218" cy="1450757"/>
          </a:xfrm>
        </p:spPr>
        <p:txBody>
          <a:bodyPr>
            <a:normAutofit fontScale="90000"/>
          </a:bodyPr>
          <a:lstStyle/>
          <a:p>
            <a:r>
              <a:rPr lang="en-US" b="1" dirty="0"/>
              <a:t>McKinney-Vento Education for Homeless Children and Youth Fund Flexibility</a:t>
            </a:r>
          </a:p>
        </p:txBody>
      </p:sp>
      <p:sp>
        <p:nvSpPr>
          <p:cNvPr id="3" name="Content Placeholder 2">
            <a:extLst>
              <a:ext uri="{FF2B5EF4-FFF2-40B4-BE49-F238E27FC236}">
                <a16:creationId xmlns:a16="http://schemas.microsoft.com/office/drawing/2014/main" id="{B8EE13F4-B285-4EEA-B75D-113BABE56BAF}"/>
              </a:ext>
            </a:extLst>
          </p:cNvPr>
          <p:cNvSpPr>
            <a:spLocks noGrp="1"/>
          </p:cNvSpPr>
          <p:nvPr>
            <p:ph idx="1"/>
          </p:nvPr>
        </p:nvSpPr>
        <p:spPr/>
        <p:txBody>
          <a:bodyPr>
            <a:normAutofit fontScale="92500" lnSpcReduction="10000"/>
          </a:bodyPr>
          <a:lstStyle/>
          <a:p>
            <a:pPr>
              <a:lnSpc>
                <a:spcPct val="100000"/>
              </a:lnSpc>
              <a:spcBef>
                <a:spcPts val="0"/>
              </a:spcBef>
              <a:spcAft>
                <a:spcPts val="1200"/>
              </a:spcAft>
            </a:pPr>
            <a:r>
              <a:rPr lang="en-US" dirty="0"/>
              <a:t>California was granted a waiver of Section 421(b) of the General Education Provisions Act.</a:t>
            </a:r>
          </a:p>
          <a:p>
            <a:pPr>
              <a:lnSpc>
                <a:spcPct val="100000"/>
              </a:lnSpc>
            </a:pPr>
            <a:r>
              <a:rPr lang="en-US" dirty="0"/>
              <a:t>This </a:t>
            </a:r>
            <a:r>
              <a:rPr lang="en-US" b="1" dirty="0"/>
              <a:t>extended the period of availability of the McKinney-Vento 2018 fiscal year funds to September 30, 2021. Applicable to current McKinney-Vento grant recipients.</a:t>
            </a:r>
          </a:p>
          <a:p>
            <a:pPr>
              <a:lnSpc>
                <a:spcPct val="100000"/>
              </a:lnSpc>
            </a:pPr>
            <a:r>
              <a:rPr lang="en-US" dirty="0"/>
              <a:t>CDE’s Homeless Education Program will contact the current McKinney-Vento Grant Recipients to provide more details on making these funds available for use. </a:t>
            </a:r>
          </a:p>
          <a:p>
            <a:pPr>
              <a:lnSpc>
                <a:spcPct val="100000"/>
              </a:lnSpc>
            </a:pPr>
            <a:r>
              <a:rPr lang="en-US" dirty="0"/>
              <a:t>Please contact the Homeless Education Program by email at </a:t>
            </a:r>
            <a:r>
              <a:rPr lang="en-US" dirty="0">
                <a:hlinkClick r:id="rId3" tooltip="homeless program email"/>
              </a:rPr>
              <a:t>homelessED@cde.ca.gov</a:t>
            </a:r>
            <a:r>
              <a:rPr lang="en-US" dirty="0"/>
              <a:t> for additional information. </a:t>
            </a:r>
          </a:p>
          <a:p>
            <a:pPr marL="0" indent="0">
              <a:buNone/>
            </a:pPr>
            <a:endParaRPr lang="en-US" dirty="0"/>
          </a:p>
        </p:txBody>
      </p:sp>
      <p:sp>
        <p:nvSpPr>
          <p:cNvPr id="4" name="Slide Number Placeholder 3">
            <a:extLst>
              <a:ext uri="{FF2B5EF4-FFF2-40B4-BE49-F238E27FC236}">
                <a16:creationId xmlns:a16="http://schemas.microsoft.com/office/drawing/2014/main" id="{9DD9A1FE-EF68-45C7-857A-EF0499E22DD9}"/>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1886764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F132C-865C-7640-A264-61BFD46E6749}"/>
              </a:ext>
            </a:extLst>
          </p:cNvPr>
          <p:cNvSpPr>
            <a:spLocks noGrp="1"/>
          </p:cNvSpPr>
          <p:nvPr>
            <p:ph type="title"/>
          </p:nvPr>
        </p:nvSpPr>
        <p:spPr>
          <a:xfrm>
            <a:off x="509286" y="347241"/>
            <a:ext cx="11181144" cy="1390119"/>
          </a:xfrm>
        </p:spPr>
        <p:txBody>
          <a:bodyPr>
            <a:normAutofit fontScale="90000"/>
          </a:bodyPr>
          <a:lstStyle/>
          <a:p>
            <a:pPr algn="ctr"/>
            <a:r>
              <a:rPr lang="en-US" b="1" dirty="0"/>
              <a:t>Separate Waiver for Perkins and </a:t>
            </a:r>
            <a:br>
              <a:rPr lang="en-US" b="1" dirty="0"/>
            </a:br>
            <a:r>
              <a:rPr lang="en-US" b="1" dirty="0"/>
              <a:t>Adult Education and Family Literacy Act</a:t>
            </a:r>
          </a:p>
        </p:txBody>
      </p:sp>
      <p:sp>
        <p:nvSpPr>
          <p:cNvPr id="3" name="Content Placeholder 2">
            <a:extLst>
              <a:ext uri="{FF2B5EF4-FFF2-40B4-BE49-F238E27FC236}">
                <a16:creationId xmlns:a16="http://schemas.microsoft.com/office/drawing/2014/main" id="{F884B0CB-DA8B-044F-B58B-5383C0AD3709}"/>
              </a:ext>
            </a:extLst>
          </p:cNvPr>
          <p:cNvSpPr>
            <a:spLocks noGrp="1"/>
          </p:cNvSpPr>
          <p:nvPr>
            <p:ph idx="1"/>
          </p:nvPr>
        </p:nvSpPr>
        <p:spPr>
          <a:xfrm>
            <a:off x="1079254" y="1926756"/>
            <a:ext cx="10058400" cy="4355561"/>
          </a:xfrm>
        </p:spPr>
        <p:txBody>
          <a:bodyPr/>
          <a:lstStyle/>
          <a:p>
            <a:pPr>
              <a:lnSpc>
                <a:spcPct val="100000"/>
              </a:lnSpc>
            </a:pPr>
            <a:r>
              <a:rPr lang="en-US" dirty="0"/>
              <a:t>On April 16, 2020 ED invited states to apply for a waiver to extend the period of availability of State formula grant funds authorized by the </a:t>
            </a:r>
            <a:r>
              <a:rPr lang="en-US" i="1" dirty="0"/>
              <a:t>Carl D. Perkins Career and Technical Education Act of 2006</a:t>
            </a:r>
            <a:r>
              <a:rPr lang="en-US" dirty="0"/>
              <a:t> (Perkins Act) and the </a:t>
            </a:r>
            <a:r>
              <a:rPr lang="en-US" i="1" dirty="0"/>
              <a:t>Adult Education and Family Literacy Act</a:t>
            </a:r>
            <a:r>
              <a:rPr lang="en-US" dirty="0"/>
              <a:t> (AEFLA). </a:t>
            </a:r>
          </a:p>
          <a:p>
            <a:pPr>
              <a:lnSpc>
                <a:spcPct val="100000"/>
              </a:lnSpc>
            </a:pPr>
            <a:endParaRPr lang="en-US" dirty="0"/>
          </a:p>
          <a:p>
            <a:pPr>
              <a:lnSpc>
                <a:spcPct val="100000"/>
              </a:lnSpc>
            </a:pPr>
            <a:r>
              <a:rPr lang="en-US" dirty="0"/>
              <a:t>Extends the availability of these funds for obligation.</a:t>
            </a:r>
          </a:p>
        </p:txBody>
      </p:sp>
      <p:sp>
        <p:nvSpPr>
          <p:cNvPr id="4" name="Slide Number Placeholder 3">
            <a:extLst>
              <a:ext uri="{FF2B5EF4-FFF2-40B4-BE49-F238E27FC236}">
                <a16:creationId xmlns:a16="http://schemas.microsoft.com/office/drawing/2014/main" id="{0EF72707-0B8B-794A-9C7F-D12D66911863}"/>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463914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IV, Part A</a:t>
            </a:r>
            <a:br>
              <a:rPr lang="en-US" sz="5400" dirty="0"/>
            </a:br>
            <a:r>
              <a:rPr lang="en-US" sz="5400" dirty="0"/>
              <a:t>COVID-19 Flexibility</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Lindsay tornatore, director</a:t>
            </a:r>
          </a:p>
          <a:p>
            <a:pPr algn="ctr"/>
            <a:r>
              <a:rPr lang="en-US" sz="2800" dirty="0"/>
              <a:t>Improvement and accountability division</a:t>
            </a:r>
            <a:endParaRPr lang="en-US" sz="2800" dirty="0">
              <a:cs typeface="Arial"/>
            </a:endParaRPr>
          </a:p>
          <a:p>
            <a:endParaRPr lang="en-US" sz="2800" dirty="0"/>
          </a:p>
        </p:txBody>
      </p:sp>
    </p:spTree>
    <p:extLst>
      <p:ext uri="{BB962C8B-B14F-4D97-AF65-F5344CB8AC3E}">
        <p14:creationId xmlns:p14="http://schemas.microsoft.com/office/powerpoint/2010/main" val="2279683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a:xfrm>
            <a:off x="1238491" y="286603"/>
            <a:ext cx="9908118" cy="1432615"/>
          </a:xfrm>
        </p:spPr>
        <p:txBody>
          <a:bodyPr>
            <a:normAutofit/>
          </a:bodyPr>
          <a:lstStyle/>
          <a:p>
            <a:r>
              <a:rPr lang="en-US" sz="4000" b="1" dirty="0"/>
              <a:t>Background on Federal Waivers in Response to COVID-19 (2)</a:t>
            </a:r>
          </a:p>
        </p:txBody>
      </p:sp>
      <p:sp>
        <p:nvSpPr>
          <p:cNvPr id="3" name="Content Placeholder 2">
            <a:extLst>
              <a:ext uri="{FF2B5EF4-FFF2-40B4-BE49-F238E27FC236}">
                <a16:creationId xmlns:a16="http://schemas.microsoft.com/office/drawing/2014/main" id="{C50F7AA6-5F7F-4097-95CA-110BA59D34D8}"/>
              </a:ext>
            </a:extLst>
          </p:cNvPr>
          <p:cNvSpPr>
            <a:spLocks noGrp="1"/>
          </p:cNvSpPr>
          <p:nvPr>
            <p:ph idx="1"/>
          </p:nvPr>
        </p:nvSpPr>
        <p:spPr>
          <a:xfrm>
            <a:off x="879676" y="1909892"/>
            <a:ext cx="10914927" cy="4355561"/>
          </a:xfrm>
        </p:spPr>
        <p:txBody>
          <a:bodyPr vert="horz" lIns="45720" tIns="45720" rIns="45720" bIns="45720" rtlCol="0" anchor="t">
            <a:normAutofit/>
          </a:bodyPr>
          <a:lstStyle/>
          <a:p>
            <a:r>
              <a:rPr lang="en-US" b="1" dirty="0">
                <a:cs typeface="Arial"/>
              </a:rPr>
              <a:t>Invitation to submit Federal Funding Flexibility Waiver</a:t>
            </a:r>
          </a:p>
          <a:p>
            <a:pPr lvl="1">
              <a:lnSpc>
                <a:spcPct val="100000"/>
              </a:lnSpc>
            </a:pPr>
            <a:r>
              <a:rPr lang="en-US" dirty="0">
                <a:cs typeface="Arial"/>
              </a:rPr>
              <a:t>Waiver invitation extended on April 3, 2020. Waiver request submitted by SBE and the CDE on April 10, 2020.</a:t>
            </a:r>
          </a:p>
          <a:p>
            <a:pPr lvl="1">
              <a:lnSpc>
                <a:spcPct val="100000"/>
              </a:lnSpc>
            </a:pPr>
            <a:r>
              <a:rPr lang="en-US" dirty="0">
                <a:cs typeface="Arial"/>
              </a:rPr>
              <a:t>Received preliminary approval from ED on April 13, 2020.</a:t>
            </a:r>
          </a:p>
          <a:p>
            <a:pPr lvl="1">
              <a:lnSpc>
                <a:spcPct val="100000"/>
              </a:lnSpc>
            </a:pPr>
            <a:r>
              <a:rPr lang="en-US" dirty="0">
                <a:cs typeface="Arial"/>
              </a:rPr>
              <a:t>Title I, Part A carry-over funds, extended period of availability of Federal Fiscal Year 2018 funds, Title IV, Part A funding flexibility, definition of professional development</a:t>
            </a:r>
          </a:p>
          <a:p>
            <a:pPr marL="201168" lvl="1" indent="0">
              <a:buNone/>
            </a:pPr>
            <a:endParaRPr lang="en-US" dirty="0">
              <a:cs typeface="Arial"/>
            </a:endParaRPr>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2302978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FFB73-76AF-3D40-99BF-5AC8D1C4ED95}"/>
              </a:ext>
            </a:extLst>
          </p:cNvPr>
          <p:cNvSpPr>
            <a:spLocks noGrp="1"/>
          </p:cNvSpPr>
          <p:nvPr>
            <p:ph type="title"/>
          </p:nvPr>
        </p:nvSpPr>
        <p:spPr/>
        <p:txBody>
          <a:bodyPr/>
          <a:lstStyle/>
          <a:p>
            <a:r>
              <a:rPr lang="en-US" b="1" dirty="0"/>
              <a:t>Title IV, Part A Purpose</a:t>
            </a:r>
          </a:p>
        </p:txBody>
      </p:sp>
      <p:sp>
        <p:nvSpPr>
          <p:cNvPr id="3" name="Content Placeholder 2">
            <a:extLst>
              <a:ext uri="{FF2B5EF4-FFF2-40B4-BE49-F238E27FC236}">
                <a16:creationId xmlns:a16="http://schemas.microsoft.com/office/drawing/2014/main" id="{6D613785-2B17-594B-9E17-AD05B1BE5759}"/>
              </a:ext>
            </a:extLst>
          </p:cNvPr>
          <p:cNvSpPr>
            <a:spLocks noGrp="1"/>
          </p:cNvSpPr>
          <p:nvPr>
            <p:ph idx="1"/>
          </p:nvPr>
        </p:nvSpPr>
        <p:spPr>
          <a:xfrm>
            <a:off x="1079254" y="1918963"/>
            <a:ext cx="10058400" cy="4355561"/>
          </a:xfrm>
        </p:spPr>
        <p:txBody>
          <a:bodyPr/>
          <a:lstStyle/>
          <a:p>
            <a:pPr>
              <a:lnSpc>
                <a:spcPct val="100000"/>
              </a:lnSpc>
            </a:pPr>
            <a:r>
              <a:rPr lang="en-US" dirty="0"/>
              <a:t>The purpose of Title IV, Part A funds is to improve students’ academic achievement by increasing the capacity of States, local educational agencies, schools, and local communities to:</a:t>
            </a:r>
          </a:p>
          <a:p>
            <a:pPr lvl="3">
              <a:lnSpc>
                <a:spcPct val="100000"/>
              </a:lnSpc>
            </a:pPr>
            <a:r>
              <a:rPr lang="en-US" dirty="0"/>
              <a:t>Provide all students with access to a well-rounded education</a:t>
            </a:r>
          </a:p>
          <a:p>
            <a:pPr lvl="3">
              <a:lnSpc>
                <a:spcPct val="100000"/>
              </a:lnSpc>
            </a:pPr>
            <a:r>
              <a:rPr lang="en-US" dirty="0"/>
              <a:t>Improve school conditions for student learning</a:t>
            </a:r>
          </a:p>
          <a:p>
            <a:pPr lvl="3">
              <a:lnSpc>
                <a:spcPct val="100000"/>
              </a:lnSpc>
            </a:pPr>
            <a:r>
              <a:rPr lang="en-US" dirty="0"/>
              <a:t>Improve the use of technology in order to improve the academic achievement and digital literacy of all students</a:t>
            </a:r>
          </a:p>
          <a:p>
            <a:pPr marL="207835" lvl="1" indent="0">
              <a:buNone/>
            </a:pPr>
            <a:endParaRPr lang="en-US" dirty="0"/>
          </a:p>
          <a:p>
            <a:endParaRPr lang="en-US" dirty="0"/>
          </a:p>
        </p:txBody>
      </p:sp>
      <p:sp>
        <p:nvSpPr>
          <p:cNvPr id="4" name="Slide Number Placeholder 3">
            <a:extLst>
              <a:ext uri="{FF2B5EF4-FFF2-40B4-BE49-F238E27FC236}">
                <a16:creationId xmlns:a16="http://schemas.microsoft.com/office/drawing/2014/main" id="{E88CAB8E-16FC-974F-83A1-370B4F6DD90F}"/>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25689178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045A5-B4AC-B34F-9FC1-95429BFB891B}"/>
              </a:ext>
            </a:extLst>
          </p:cNvPr>
          <p:cNvSpPr>
            <a:spLocks noGrp="1"/>
          </p:cNvSpPr>
          <p:nvPr>
            <p:ph type="title"/>
          </p:nvPr>
        </p:nvSpPr>
        <p:spPr>
          <a:xfrm>
            <a:off x="402407" y="393538"/>
            <a:ext cx="10735247" cy="1343821"/>
          </a:xfrm>
        </p:spPr>
        <p:txBody>
          <a:bodyPr/>
          <a:lstStyle/>
          <a:p>
            <a:r>
              <a:rPr lang="en-US" b="1" dirty="0"/>
              <a:t>Title IV, Part A Flexibility (1)</a:t>
            </a:r>
          </a:p>
        </p:txBody>
      </p:sp>
      <p:sp>
        <p:nvSpPr>
          <p:cNvPr id="3" name="Content Placeholder 2">
            <a:extLst>
              <a:ext uri="{FF2B5EF4-FFF2-40B4-BE49-F238E27FC236}">
                <a16:creationId xmlns:a16="http://schemas.microsoft.com/office/drawing/2014/main" id="{F7D1E7A4-BEC2-F549-BB94-2D3F422AC1C8}"/>
              </a:ext>
            </a:extLst>
          </p:cNvPr>
          <p:cNvSpPr>
            <a:spLocks noGrp="1"/>
          </p:cNvSpPr>
          <p:nvPr>
            <p:ph idx="1"/>
          </p:nvPr>
        </p:nvSpPr>
        <p:spPr>
          <a:xfrm>
            <a:off x="454222" y="1895813"/>
            <a:ext cx="11189910" cy="4355561"/>
          </a:xfrm>
        </p:spPr>
        <p:txBody>
          <a:bodyPr>
            <a:normAutofit/>
          </a:bodyPr>
          <a:lstStyle/>
          <a:p>
            <a:pPr>
              <a:lnSpc>
                <a:spcPct val="110000"/>
              </a:lnSpc>
            </a:pPr>
            <a:r>
              <a:rPr lang="en-US" sz="2600" b="1" dirty="0"/>
              <a:t>Flexibility of Requirements for LEAs who received $30,000 or more in Title IV, Part A Funds:</a:t>
            </a:r>
            <a:endParaRPr lang="en-US" sz="2600" dirty="0"/>
          </a:p>
          <a:p>
            <a:pPr>
              <a:lnSpc>
                <a:spcPct val="110000"/>
              </a:lnSpc>
            </a:pPr>
            <a:r>
              <a:rPr lang="en-US" sz="2600" dirty="0"/>
              <a:t>Content Area Spending Requirement Flexibility</a:t>
            </a:r>
          </a:p>
          <a:p>
            <a:pPr lvl="1">
              <a:lnSpc>
                <a:spcPct val="110000"/>
              </a:lnSpc>
            </a:pPr>
            <a:r>
              <a:rPr lang="en-US" sz="2600" dirty="0"/>
              <a:t>LEAs are not required to spend not less than 20% of these funds on activities to support:</a:t>
            </a:r>
          </a:p>
          <a:p>
            <a:pPr lvl="2">
              <a:lnSpc>
                <a:spcPct val="110000"/>
              </a:lnSpc>
            </a:pPr>
            <a:r>
              <a:rPr lang="en-US" sz="2600" dirty="0"/>
              <a:t>well-rounded educational opportunities (section 4107)</a:t>
            </a:r>
          </a:p>
          <a:p>
            <a:pPr lvl="2">
              <a:lnSpc>
                <a:spcPct val="110000"/>
              </a:lnSpc>
            </a:pPr>
            <a:r>
              <a:rPr lang="en-US" sz="2600" dirty="0"/>
              <a:t>safe and healthy students (section 4108)</a:t>
            </a:r>
          </a:p>
          <a:p>
            <a:pPr lvl="2">
              <a:lnSpc>
                <a:spcPct val="110000"/>
              </a:lnSpc>
            </a:pPr>
            <a:r>
              <a:rPr lang="en-US" sz="2600" dirty="0"/>
              <a:t>the effective use of technology (section 4109(a))</a:t>
            </a:r>
          </a:p>
          <a:p>
            <a:pPr>
              <a:lnSpc>
                <a:spcPct val="110000"/>
              </a:lnSpc>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756D1E8-8C66-2D49-B86F-206124ECFCCB}"/>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24883011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045A5-B4AC-B34F-9FC1-95429BFB891B}"/>
              </a:ext>
            </a:extLst>
          </p:cNvPr>
          <p:cNvSpPr>
            <a:spLocks noGrp="1"/>
          </p:cNvSpPr>
          <p:nvPr>
            <p:ph type="title"/>
          </p:nvPr>
        </p:nvSpPr>
        <p:spPr>
          <a:xfrm>
            <a:off x="402407" y="515816"/>
            <a:ext cx="10735247" cy="881574"/>
          </a:xfrm>
        </p:spPr>
        <p:txBody>
          <a:bodyPr/>
          <a:lstStyle/>
          <a:p>
            <a:r>
              <a:rPr lang="en-US" b="1" dirty="0"/>
              <a:t>Title IV, Part A Flexibility (2)</a:t>
            </a:r>
          </a:p>
        </p:txBody>
      </p:sp>
      <p:sp>
        <p:nvSpPr>
          <p:cNvPr id="3" name="Content Placeholder 2">
            <a:extLst>
              <a:ext uri="{FF2B5EF4-FFF2-40B4-BE49-F238E27FC236}">
                <a16:creationId xmlns:a16="http://schemas.microsoft.com/office/drawing/2014/main" id="{F7D1E7A4-BEC2-F549-BB94-2D3F422AC1C8}"/>
              </a:ext>
            </a:extLst>
          </p:cNvPr>
          <p:cNvSpPr>
            <a:spLocks noGrp="1"/>
          </p:cNvSpPr>
          <p:nvPr>
            <p:ph idx="1"/>
          </p:nvPr>
        </p:nvSpPr>
        <p:spPr>
          <a:xfrm>
            <a:off x="402407" y="1837197"/>
            <a:ext cx="11555131" cy="4504987"/>
          </a:xfrm>
        </p:spPr>
        <p:txBody>
          <a:bodyPr>
            <a:normAutofit/>
          </a:bodyPr>
          <a:lstStyle/>
          <a:p>
            <a:pPr>
              <a:lnSpc>
                <a:spcPct val="110000"/>
              </a:lnSpc>
            </a:pPr>
            <a:r>
              <a:rPr lang="en-US" sz="2600" b="1" dirty="0"/>
              <a:t>Flexibility of Requirements for LEAs who received $30,000 or more in Title IV, Part A Funds:</a:t>
            </a:r>
          </a:p>
          <a:p>
            <a:pPr>
              <a:lnSpc>
                <a:spcPct val="110000"/>
              </a:lnSpc>
            </a:pPr>
            <a:r>
              <a:rPr lang="en-US" sz="2600" dirty="0"/>
              <a:t>Technology</a:t>
            </a:r>
            <a:r>
              <a:rPr lang="en-US" sz="2600" dirty="0">
                <a:solidFill>
                  <a:schemeClr val="tx1"/>
                </a:solidFill>
              </a:rPr>
              <a:t> </a:t>
            </a:r>
            <a:r>
              <a:rPr lang="en-US" sz="2600" dirty="0"/>
              <a:t>Infrastructure: 15% spending limitation waived for FY 2019 and any available 2018 carryover funds</a:t>
            </a:r>
          </a:p>
          <a:p>
            <a:pPr>
              <a:lnSpc>
                <a:spcPct val="110000"/>
              </a:lnSpc>
            </a:pPr>
            <a:r>
              <a:rPr lang="en-US" sz="2600" dirty="0"/>
              <a:t>Needs Assessment for the 2019-2020 school year is waived</a:t>
            </a:r>
            <a:endParaRPr lang="en-US" sz="2600" b="1" dirty="0"/>
          </a:p>
          <a:p>
            <a:pPr marL="0" indent="0">
              <a:lnSpc>
                <a:spcPct val="110000"/>
              </a:lnSpc>
              <a:buNone/>
            </a:pPr>
            <a:r>
              <a:rPr lang="en-US" sz="2600" b="1" dirty="0"/>
              <a:t>Please contact the Federal Program Reporting Office with additional questions: </a:t>
            </a:r>
            <a:r>
              <a:rPr lang="en-US" sz="2600" b="1" dirty="0">
                <a:hlinkClick r:id="rId3" tooltip="Title IV Email"/>
              </a:rPr>
              <a:t>TitleIV@cde.ca.gov</a:t>
            </a:r>
            <a:r>
              <a:rPr lang="en-US" sz="2600" b="1" dirty="0"/>
              <a:t> </a:t>
            </a:r>
          </a:p>
          <a:p>
            <a:pPr marL="0" indent="0">
              <a:lnSpc>
                <a:spcPct val="110000"/>
              </a:lnSpc>
              <a:buNone/>
            </a:pPr>
            <a:endParaRPr lang="en-US" sz="3100" dirty="0"/>
          </a:p>
        </p:txBody>
      </p:sp>
      <p:sp>
        <p:nvSpPr>
          <p:cNvPr id="4" name="Slide Number Placeholder 3">
            <a:extLst>
              <a:ext uri="{FF2B5EF4-FFF2-40B4-BE49-F238E27FC236}">
                <a16:creationId xmlns:a16="http://schemas.microsoft.com/office/drawing/2014/main" id="{C756D1E8-8C66-2D49-B86F-206124ECFCCB}"/>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1776633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C38C-3F55-EA41-B839-817B09AE17CA}"/>
              </a:ext>
            </a:extLst>
          </p:cNvPr>
          <p:cNvSpPr>
            <a:spLocks noGrp="1"/>
          </p:cNvSpPr>
          <p:nvPr>
            <p:ph type="title"/>
          </p:nvPr>
        </p:nvSpPr>
        <p:spPr/>
        <p:txBody>
          <a:bodyPr>
            <a:normAutofit/>
          </a:bodyPr>
          <a:lstStyle/>
          <a:p>
            <a:pPr algn="ctr"/>
            <a:r>
              <a:rPr lang="en-US" sz="5400" dirty="0"/>
              <a:t>LEA Administrative Use of Title Funds in Response to COVID-19</a:t>
            </a:r>
          </a:p>
        </p:txBody>
      </p:sp>
      <p:sp>
        <p:nvSpPr>
          <p:cNvPr id="4" name="Slide Number Placeholder 3">
            <a:extLst>
              <a:ext uri="{FF2B5EF4-FFF2-40B4-BE49-F238E27FC236}">
                <a16:creationId xmlns:a16="http://schemas.microsoft.com/office/drawing/2014/main" id="{01A82328-15F2-5C49-B5D4-BCD195152F9D}"/>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896494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FB443-43F3-42F4-8907-709A793A56AB}"/>
              </a:ext>
            </a:extLst>
          </p:cNvPr>
          <p:cNvSpPr>
            <a:spLocks noGrp="1"/>
          </p:cNvSpPr>
          <p:nvPr>
            <p:ph type="title"/>
          </p:nvPr>
        </p:nvSpPr>
        <p:spPr/>
        <p:txBody>
          <a:bodyPr/>
          <a:lstStyle/>
          <a:p>
            <a:pPr algn="ctr"/>
            <a:r>
              <a:rPr lang="en-US" b="1" dirty="0"/>
              <a:t>Compensation</a:t>
            </a:r>
          </a:p>
        </p:txBody>
      </p:sp>
      <p:sp>
        <p:nvSpPr>
          <p:cNvPr id="3" name="Content Placeholder 2">
            <a:extLst>
              <a:ext uri="{FF2B5EF4-FFF2-40B4-BE49-F238E27FC236}">
                <a16:creationId xmlns:a16="http://schemas.microsoft.com/office/drawing/2014/main" id="{7ABD9038-F1E7-4C96-A786-84EA30D338FA}"/>
              </a:ext>
            </a:extLst>
          </p:cNvPr>
          <p:cNvSpPr>
            <a:spLocks noGrp="1"/>
          </p:cNvSpPr>
          <p:nvPr>
            <p:ph idx="1"/>
          </p:nvPr>
        </p:nvSpPr>
        <p:spPr>
          <a:xfrm>
            <a:off x="1097280" y="1845733"/>
            <a:ext cx="10619116" cy="4643108"/>
          </a:xfrm>
        </p:spPr>
        <p:txBody>
          <a:bodyPr vert="horz" lIns="45720" tIns="45720" rIns="45720" bIns="45720" rtlCol="0" anchor="t">
            <a:normAutofit fontScale="77500" lnSpcReduction="20000"/>
          </a:bodyPr>
          <a:lstStyle/>
          <a:p>
            <a:pPr marL="0" indent="0">
              <a:buNone/>
            </a:pPr>
            <a:r>
              <a:rPr lang="en-US" sz="3600" dirty="0"/>
              <a:t>LEAs may continue to:</a:t>
            </a:r>
          </a:p>
          <a:p>
            <a:pPr marL="383540" lvl="1">
              <a:lnSpc>
                <a:spcPct val="100000"/>
              </a:lnSpc>
              <a:spcBef>
                <a:spcPts val="0"/>
              </a:spcBef>
              <a:spcAft>
                <a:spcPts val="1200"/>
              </a:spcAft>
              <a:buFont typeface="Arial" panose="020B0604020202020204" pitchFamily="34" charset="0"/>
              <a:buChar char="•"/>
            </a:pPr>
            <a:r>
              <a:rPr lang="en-US" sz="3600" dirty="0"/>
              <a:t>Pay the compensation of an employee paid with Title funds during the period the employee is unable to work due to COVID-19. </a:t>
            </a:r>
            <a:endParaRPr lang="en-US" sz="3600" dirty="0">
              <a:cs typeface="Arial"/>
            </a:endParaRPr>
          </a:p>
          <a:p>
            <a:pPr marL="383540" lvl="1">
              <a:lnSpc>
                <a:spcPct val="100000"/>
              </a:lnSpc>
              <a:spcBef>
                <a:spcPts val="0"/>
              </a:spcBef>
              <a:spcAft>
                <a:spcPts val="1200"/>
              </a:spcAft>
              <a:buFont typeface="Arial" panose="020B0604020202020204" pitchFamily="34" charset="0"/>
              <a:buChar char="•"/>
            </a:pPr>
            <a:r>
              <a:rPr lang="en-US" sz="3600" dirty="0"/>
              <a:t>Charge the compensation for employees according to LEAs policies and procedures for paying compensation under extraordinary circumstances, such as a public health emergency like COVID-19. </a:t>
            </a:r>
          </a:p>
          <a:p>
            <a:pPr marL="383540" lvl="1">
              <a:lnSpc>
                <a:spcPct val="100000"/>
              </a:lnSpc>
              <a:spcBef>
                <a:spcPts val="0"/>
              </a:spcBef>
              <a:spcAft>
                <a:spcPts val="1200"/>
              </a:spcAft>
              <a:buFont typeface="Arial" panose="020B0604020202020204" pitchFamily="34" charset="0"/>
              <a:buChar char="•"/>
            </a:pPr>
            <a:r>
              <a:rPr lang="en-US" sz="3600" dirty="0">
                <a:ea typeface="+mn-lt"/>
                <a:cs typeface="+mn-lt"/>
              </a:rPr>
              <a:t>For more information visit the U.S. Department of Education  at: </a:t>
            </a:r>
            <a:r>
              <a:rPr lang="en-US" sz="3600" dirty="0">
                <a:ea typeface="+mn-lt"/>
                <a:cs typeface="+mn-lt"/>
                <a:hlinkClick r:id="rId3" tooltip="Fiscal FAQs"/>
              </a:rPr>
              <a:t>https://www2.ed.gov/documents/coronavirus/factsheet-fiscal-questions.pdf</a:t>
            </a:r>
            <a:r>
              <a:rPr lang="en-US" sz="3600" dirty="0">
                <a:ea typeface="+mn-lt"/>
                <a:cs typeface="+mn-lt"/>
              </a:rPr>
              <a:t> </a:t>
            </a:r>
            <a:endParaRPr lang="en-US" sz="3600" dirty="0">
              <a:cs typeface="Arial"/>
            </a:endParaRPr>
          </a:p>
          <a:p>
            <a:pPr marL="383540" lvl="1">
              <a:lnSpc>
                <a:spcPct val="100000"/>
              </a:lnSpc>
              <a:spcBef>
                <a:spcPts val="0"/>
              </a:spcBef>
              <a:spcAft>
                <a:spcPts val="1200"/>
              </a:spcAft>
              <a:buFont typeface="Arial" panose="020B0604020202020204" pitchFamily="34" charset="0"/>
              <a:buChar char="•"/>
            </a:pPr>
            <a:endParaRPr lang="en-US" sz="3600" dirty="0"/>
          </a:p>
          <a:p>
            <a:pPr marL="383540" lvl="1">
              <a:lnSpc>
                <a:spcPct val="100000"/>
              </a:lnSpc>
              <a:spcBef>
                <a:spcPts val="0"/>
              </a:spcBef>
              <a:spcAft>
                <a:spcPts val="1200"/>
              </a:spcAft>
              <a:buFont typeface="Arial" panose="020B0604020202020204" pitchFamily="34" charset="0"/>
              <a:buChar char="•"/>
            </a:pPr>
            <a:endParaRPr lang="en-US" sz="6700" dirty="0">
              <a:ea typeface="+mn-lt"/>
              <a:cs typeface="+mn-lt"/>
            </a:endParaRPr>
          </a:p>
          <a:p>
            <a:pPr marL="383540" lvl="1">
              <a:buFont typeface="Arial" panose="020B0604020202020204" pitchFamily="34" charset="0"/>
              <a:buChar char="•"/>
            </a:pPr>
            <a:endParaRPr lang="en-US" sz="5100" dirty="0">
              <a:ea typeface="+mn-lt"/>
              <a:cs typeface="+mn-lt"/>
            </a:endParaRPr>
          </a:p>
          <a:p>
            <a:pPr marL="200660" lvl="1" indent="0">
              <a:buNone/>
            </a:pPr>
            <a:endParaRPr lang="en-US" sz="3200" dirty="0">
              <a:cs typeface="Arial"/>
            </a:endParaRPr>
          </a:p>
        </p:txBody>
      </p:sp>
    </p:spTree>
    <p:extLst>
      <p:ext uri="{BB962C8B-B14F-4D97-AF65-F5344CB8AC3E}">
        <p14:creationId xmlns:p14="http://schemas.microsoft.com/office/powerpoint/2010/main" val="1247063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356B9-B4C3-4838-851E-0DA693FAEBB0}"/>
              </a:ext>
            </a:extLst>
          </p:cNvPr>
          <p:cNvSpPr>
            <a:spLocks noGrp="1"/>
          </p:cNvSpPr>
          <p:nvPr>
            <p:ph type="title"/>
          </p:nvPr>
        </p:nvSpPr>
        <p:spPr>
          <a:xfrm>
            <a:off x="1097280" y="551196"/>
            <a:ext cx="10058400" cy="1080654"/>
          </a:xfrm>
        </p:spPr>
        <p:txBody>
          <a:bodyPr/>
          <a:lstStyle/>
          <a:p>
            <a:pPr algn="ctr"/>
            <a:r>
              <a:rPr lang="en-US" b="1" dirty="0"/>
              <a:t>Conference Costs</a:t>
            </a:r>
          </a:p>
        </p:txBody>
      </p:sp>
      <p:sp>
        <p:nvSpPr>
          <p:cNvPr id="3" name="Content Placeholder 2">
            <a:extLst>
              <a:ext uri="{FF2B5EF4-FFF2-40B4-BE49-F238E27FC236}">
                <a16:creationId xmlns:a16="http://schemas.microsoft.com/office/drawing/2014/main" id="{C21E52D9-EBA6-487F-9DB9-29882208F3FC}"/>
              </a:ext>
            </a:extLst>
          </p:cNvPr>
          <p:cNvSpPr>
            <a:spLocks noGrp="1"/>
          </p:cNvSpPr>
          <p:nvPr>
            <p:ph idx="1"/>
          </p:nvPr>
        </p:nvSpPr>
        <p:spPr/>
        <p:txBody>
          <a:bodyPr/>
          <a:lstStyle/>
          <a:p>
            <a:pPr>
              <a:lnSpc>
                <a:spcPct val="100000"/>
              </a:lnSpc>
              <a:spcBef>
                <a:spcPts val="0"/>
              </a:spcBef>
              <a:spcAft>
                <a:spcPts val="1200"/>
              </a:spcAft>
            </a:pPr>
            <a:r>
              <a:rPr lang="en-US" sz="3200" dirty="0"/>
              <a:t>If a conference, training, or other activity charged to Title funds are cancelled due to COVID-19, grant funds may be used to reimburse nonrefundable travel or registration costs that were properly chargeable at the time of booking. </a:t>
            </a:r>
          </a:p>
          <a:p>
            <a:r>
              <a:rPr lang="en-US" sz="3200" dirty="0"/>
              <a:t>The LEA must first seek to recover nonrefundable costs (e.g., travel, registration fees). </a:t>
            </a:r>
          </a:p>
          <a:p>
            <a:endParaRPr lang="en-US" dirty="0"/>
          </a:p>
        </p:txBody>
      </p:sp>
    </p:spTree>
    <p:extLst>
      <p:ext uri="{BB962C8B-B14F-4D97-AF65-F5344CB8AC3E}">
        <p14:creationId xmlns:p14="http://schemas.microsoft.com/office/powerpoint/2010/main" val="42438391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A4900-5F02-4B08-9885-728F830F9FC6}"/>
              </a:ext>
            </a:extLst>
          </p:cNvPr>
          <p:cNvSpPr>
            <a:spLocks noGrp="1"/>
          </p:cNvSpPr>
          <p:nvPr>
            <p:ph type="title"/>
          </p:nvPr>
        </p:nvSpPr>
        <p:spPr/>
        <p:txBody>
          <a:bodyPr/>
          <a:lstStyle/>
          <a:p>
            <a:pPr algn="ctr"/>
            <a:r>
              <a:rPr lang="en-US" b="1" dirty="0"/>
              <a:t>Visit the CDE ESSA Web Page</a:t>
            </a:r>
          </a:p>
        </p:txBody>
      </p:sp>
      <p:sp>
        <p:nvSpPr>
          <p:cNvPr id="3" name="Content Placeholder 2">
            <a:extLst>
              <a:ext uri="{FF2B5EF4-FFF2-40B4-BE49-F238E27FC236}">
                <a16:creationId xmlns:a16="http://schemas.microsoft.com/office/drawing/2014/main" id="{5D312924-24FA-4A96-804D-E3C7B64307DE}"/>
              </a:ext>
            </a:extLst>
          </p:cNvPr>
          <p:cNvSpPr>
            <a:spLocks noGrp="1"/>
          </p:cNvSpPr>
          <p:nvPr>
            <p:ph idx="1"/>
          </p:nvPr>
        </p:nvSpPr>
        <p:spPr>
          <a:xfrm>
            <a:off x="1097280" y="1898488"/>
            <a:ext cx="10058400" cy="4355561"/>
          </a:xfrm>
        </p:spPr>
        <p:txBody>
          <a:bodyPr/>
          <a:lstStyle/>
          <a:p>
            <a:pPr>
              <a:lnSpc>
                <a:spcPct val="120000"/>
              </a:lnSpc>
            </a:pPr>
            <a:r>
              <a:rPr lang="en-US" dirty="0"/>
              <a:t>The Federal Funding Flexibility Waiver communication and template can be found on the CDE ESSA Web page at: </a:t>
            </a:r>
            <a:r>
              <a:rPr lang="en-US" dirty="0">
                <a:hlinkClick r:id="rId3" tooltip="CDE ESSA Webpage"/>
              </a:rPr>
              <a:t>https://www.cde.ca.gov/re/es/</a:t>
            </a:r>
            <a:endParaRPr lang="en-US" dirty="0"/>
          </a:p>
          <a:p>
            <a:pPr>
              <a:lnSpc>
                <a:spcPct val="120000"/>
              </a:lnSpc>
            </a:pPr>
            <a:endParaRPr lang="en-US" dirty="0"/>
          </a:p>
          <a:p>
            <a:pPr>
              <a:lnSpc>
                <a:spcPct val="120000"/>
              </a:lnSpc>
            </a:pPr>
            <a:r>
              <a:rPr lang="en-US" dirty="0"/>
              <a:t>Public Comment Period for the Federal Funding Flexibility Waiver is open through May 1, 2020.</a:t>
            </a:r>
          </a:p>
          <a:p>
            <a:endParaRPr lang="en-US" dirty="0"/>
          </a:p>
        </p:txBody>
      </p:sp>
      <p:sp>
        <p:nvSpPr>
          <p:cNvPr id="4" name="Slide Number Placeholder 3">
            <a:extLst>
              <a:ext uri="{FF2B5EF4-FFF2-40B4-BE49-F238E27FC236}">
                <a16:creationId xmlns:a16="http://schemas.microsoft.com/office/drawing/2014/main" id="{4A675BC0-EFE9-4ABD-BD7B-45D4FCA9AD0F}"/>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2526392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BD249-400B-9448-A874-1296F7F39519}"/>
              </a:ext>
            </a:extLst>
          </p:cNvPr>
          <p:cNvSpPr>
            <a:spLocks noGrp="1"/>
          </p:cNvSpPr>
          <p:nvPr>
            <p:ph type="title"/>
          </p:nvPr>
        </p:nvSpPr>
        <p:spPr>
          <a:xfrm>
            <a:off x="1097280" y="486931"/>
            <a:ext cx="10058400" cy="1033975"/>
          </a:xfrm>
        </p:spPr>
        <p:txBody>
          <a:bodyPr/>
          <a:lstStyle/>
          <a:p>
            <a:pPr algn="ctr"/>
            <a:r>
              <a:rPr lang="en-US" b="1" dirty="0"/>
              <a:t>Stay Connected to the CDE!</a:t>
            </a:r>
          </a:p>
        </p:txBody>
      </p:sp>
      <p:sp>
        <p:nvSpPr>
          <p:cNvPr id="7" name="Content Placeholder 6">
            <a:extLst>
              <a:ext uri="{FF2B5EF4-FFF2-40B4-BE49-F238E27FC236}">
                <a16:creationId xmlns:a16="http://schemas.microsoft.com/office/drawing/2014/main" id="{659862A6-3AD7-4856-96EF-D0744622592E}"/>
              </a:ext>
            </a:extLst>
          </p:cNvPr>
          <p:cNvSpPr>
            <a:spLocks noGrp="1"/>
          </p:cNvSpPr>
          <p:nvPr>
            <p:ph idx="1"/>
          </p:nvPr>
        </p:nvSpPr>
        <p:spPr>
          <a:xfrm>
            <a:off x="597877" y="1933658"/>
            <a:ext cx="10557803" cy="4355561"/>
          </a:xfrm>
        </p:spPr>
        <p:txBody>
          <a:bodyPr>
            <a:normAutofit lnSpcReduction="10000"/>
          </a:bodyPr>
          <a:lstStyle/>
          <a:p>
            <a:pPr>
              <a:lnSpc>
                <a:spcPct val="120000"/>
              </a:lnSpc>
            </a:pPr>
            <a:r>
              <a:rPr lang="en-US" dirty="0"/>
              <a:t>Please check back regularly to our website at </a:t>
            </a:r>
            <a:r>
              <a:rPr lang="en-US" dirty="0">
                <a:hlinkClick r:id="rId3" tooltip="CDE website"/>
              </a:rPr>
              <a:t>www.cde.ca.gov</a:t>
            </a:r>
            <a:r>
              <a:rPr lang="en-US" dirty="0"/>
              <a:t> as we are constantly updating it with valuable and timely information. To subscribe to this weekly update, please email </a:t>
            </a:r>
            <a:r>
              <a:rPr lang="en-US" dirty="0">
                <a:hlinkClick r:id="rId4" tooltip="Join CDE COVID-19 Listserv"/>
              </a:rPr>
              <a:t>join-covid19-update@mlist.cde.ca.gov</a:t>
            </a:r>
            <a:r>
              <a:rPr lang="en-US" dirty="0"/>
              <a:t>.</a:t>
            </a:r>
          </a:p>
          <a:p>
            <a:pPr marL="0" indent="0">
              <a:lnSpc>
                <a:spcPct val="120000"/>
              </a:lnSpc>
              <a:buNone/>
            </a:pPr>
            <a:endParaRPr lang="en-US" dirty="0"/>
          </a:p>
          <a:p>
            <a:pPr>
              <a:lnSpc>
                <a:spcPct val="120000"/>
              </a:lnSpc>
            </a:pPr>
            <a:r>
              <a:rPr lang="en-US" dirty="0"/>
              <a:t>If you aren’t already following us on social media, please find us on Facebook at </a:t>
            </a:r>
            <a:r>
              <a:rPr lang="en-US" b="1" dirty="0"/>
              <a:t>@</a:t>
            </a:r>
            <a:r>
              <a:rPr lang="en-US" b="1" dirty="0" err="1"/>
              <a:t>CAEducation</a:t>
            </a:r>
            <a:r>
              <a:rPr lang="en-US" b="1" dirty="0"/>
              <a:t> </a:t>
            </a:r>
            <a:r>
              <a:rPr lang="en-US" dirty="0"/>
              <a:t>and on Twitter </a:t>
            </a:r>
            <a:r>
              <a:rPr lang="en-US" b="1" dirty="0"/>
              <a:t>@</a:t>
            </a:r>
            <a:r>
              <a:rPr lang="en-US" b="1" dirty="0" err="1"/>
              <a:t>CADeptEd</a:t>
            </a:r>
            <a:r>
              <a:rPr lang="en-US" b="1" dirty="0"/>
              <a:t> </a:t>
            </a:r>
            <a:r>
              <a:rPr lang="en-US" dirty="0"/>
              <a:t>for updates throughout the week</a:t>
            </a:r>
          </a:p>
        </p:txBody>
      </p:sp>
      <p:sp>
        <p:nvSpPr>
          <p:cNvPr id="3" name="Slide Number Placeholder 2">
            <a:extLst>
              <a:ext uri="{FF2B5EF4-FFF2-40B4-BE49-F238E27FC236}">
                <a16:creationId xmlns:a16="http://schemas.microsoft.com/office/drawing/2014/main" id="{C836EE09-ECF0-B34E-A939-9ACFCF2285D3}"/>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78782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C6FD0-5D15-40F9-ADF8-1D7DD294094E}"/>
              </a:ext>
            </a:extLst>
          </p:cNvPr>
          <p:cNvSpPr>
            <a:spLocks noGrp="1"/>
          </p:cNvSpPr>
          <p:nvPr>
            <p:ph type="title"/>
          </p:nvPr>
        </p:nvSpPr>
        <p:spPr>
          <a:xfrm>
            <a:off x="1097280" y="479304"/>
            <a:ext cx="10058400" cy="1153884"/>
          </a:xfrm>
        </p:spPr>
        <p:txBody>
          <a:bodyPr/>
          <a:lstStyle/>
          <a:p>
            <a:r>
              <a:rPr lang="en-US" b="1" dirty="0"/>
              <a:t>Federal Funding Flexibility Waiver</a:t>
            </a:r>
          </a:p>
        </p:txBody>
      </p:sp>
      <p:sp>
        <p:nvSpPr>
          <p:cNvPr id="9" name="Content Placeholder 2">
            <a:extLst>
              <a:ext uri="{FF2B5EF4-FFF2-40B4-BE49-F238E27FC236}">
                <a16:creationId xmlns:a16="http://schemas.microsoft.com/office/drawing/2014/main" id="{15DFAAC2-F9B9-D145-B8B0-88913CECA602}"/>
              </a:ext>
            </a:extLst>
          </p:cNvPr>
          <p:cNvSpPr>
            <a:spLocks noGrp="1"/>
          </p:cNvSpPr>
          <p:nvPr>
            <p:ph idx="1"/>
          </p:nvPr>
        </p:nvSpPr>
        <p:spPr>
          <a:xfrm>
            <a:off x="246185" y="1766563"/>
            <a:ext cx="11793415" cy="4355561"/>
          </a:xfrm>
        </p:spPr>
        <p:txBody>
          <a:bodyPr>
            <a:normAutofit/>
          </a:bodyPr>
          <a:lstStyle/>
          <a:p>
            <a:r>
              <a:rPr lang="en-US" b="1" dirty="0"/>
              <a:t>Assurances</a:t>
            </a:r>
          </a:p>
          <a:p>
            <a:pPr lvl="1"/>
            <a:r>
              <a:rPr lang="en-US" dirty="0"/>
              <a:t>California will use, and ensure that its subgrantees use, funds under the respective programs in accordance with the provisions of all applicable statutes, regulations, program plans, and applications not subject to these waivers.</a:t>
            </a:r>
          </a:p>
          <a:p>
            <a:pPr lvl="1"/>
            <a:r>
              <a:rPr lang="en-US" dirty="0"/>
              <a:t>California will work to mitigate, and ensure that its subgrantees work to mitigate, any negative effects, if any, that may occur as a result of the requested waivers.</a:t>
            </a:r>
          </a:p>
          <a:p>
            <a:pPr lvl="1"/>
            <a:r>
              <a:rPr lang="en-US" dirty="0"/>
              <a:t>Provide the public and LEAs with the opportunity to comment on this request by posting information regarding the waiver request and the process for commenting on the State website.</a:t>
            </a:r>
          </a:p>
          <a:p>
            <a:pPr lvl="1"/>
            <a:r>
              <a:rPr lang="en-US" dirty="0"/>
              <a:t>Website: </a:t>
            </a:r>
            <a:r>
              <a:rPr lang="en-US" dirty="0">
                <a:hlinkClick r:id="rId3" tooltip="CDE ESSA "/>
              </a:rPr>
              <a:t>https://www.cde.ca.gov/re/es/</a:t>
            </a:r>
            <a:r>
              <a:rPr lang="en-US" dirty="0"/>
              <a:t> </a:t>
            </a:r>
          </a:p>
          <a:p>
            <a:pPr lvl="1"/>
            <a:r>
              <a:rPr lang="en-US" dirty="0"/>
              <a:t>E-Mail: </a:t>
            </a:r>
            <a:r>
              <a:rPr lang="en-US" dirty="0">
                <a:hlinkClick r:id="rId4" tooltip="ESSA Email"/>
              </a:rPr>
              <a:t>ESSA@cde.ca.gov</a:t>
            </a:r>
            <a:r>
              <a:rPr lang="en-US" dirty="0"/>
              <a:t> </a:t>
            </a:r>
          </a:p>
          <a:p>
            <a:endParaRPr lang="en-US" dirty="0"/>
          </a:p>
        </p:txBody>
      </p:sp>
      <p:sp>
        <p:nvSpPr>
          <p:cNvPr id="4" name="Slide Number Placeholder 3">
            <a:extLst>
              <a:ext uri="{FF2B5EF4-FFF2-40B4-BE49-F238E27FC236}">
                <a16:creationId xmlns:a16="http://schemas.microsoft.com/office/drawing/2014/main" id="{EBFDD1BE-22CB-43C9-84A6-D2EA1654E09C}"/>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2841198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199678"/>
            <a:ext cx="10058400" cy="1897198"/>
          </a:xfrm>
        </p:spPr>
        <p:txBody>
          <a:bodyPr>
            <a:normAutofit/>
          </a:bodyPr>
          <a:lstStyle/>
          <a:p>
            <a:pPr algn="ctr"/>
            <a:r>
              <a:rPr lang="en-US" sz="5400" dirty="0"/>
              <a:t>Title I, Part A</a:t>
            </a:r>
            <a:br>
              <a:rPr lang="en-US" sz="5400" dirty="0"/>
            </a:br>
            <a:r>
              <a:rPr lang="en-US" sz="5400" dirty="0"/>
              <a:t>     COVID-19 Flexibility (1)</a:t>
            </a:r>
          </a:p>
        </p:txBody>
      </p:sp>
      <p:sp>
        <p:nvSpPr>
          <p:cNvPr id="3" name="Subtitle 2"/>
          <p:cNvSpPr>
            <a:spLocks noGrp="1"/>
          </p:cNvSpPr>
          <p:nvPr>
            <p:ph type="subTitle" idx="1"/>
          </p:nvPr>
        </p:nvSpPr>
        <p:spPr>
          <a:xfrm>
            <a:off x="1097280" y="4430086"/>
            <a:ext cx="10522040" cy="1668962"/>
          </a:xfrm>
        </p:spPr>
        <p:txBody>
          <a:bodyPr vert="horz" lIns="91440" tIns="45720" rIns="91440" bIns="45720" rtlCol="0" anchor="t">
            <a:normAutofit/>
          </a:bodyPr>
          <a:lstStyle/>
          <a:p>
            <a:pPr algn="ctr"/>
            <a:br>
              <a:rPr lang="en-US" sz="2800" dirty="0"/>
            </a:br>
            <a:r>
              <a:rPr lang="en-US" sz="2800" dirty="0"/>
              <a:t>Lindsay tornatore, director</a:t>
            </a:r>
          </a:p>
          <a:p>
            <a:pPr algn="ctr"/>
            <a:r>
              <a:rPr lang="en-US" sz="2800" dirty="0"/>
              <a:t>Improvement and accountability division</a:t>
            </a:r>
            <a:endParaRPr lang="en-US" sz="2800" dirty="0">
              <a:cs typeface="Arial"/>
            </a:endParaRPr>
          </a:p>
          <a:p>
            <a:endParaRPr lang="en-US" sz="2800" dirty="0"/>
          </a:p>
        </p:txBody>
      </p:sp>
    </p:spTree>
    <p:extLst>
      <p:ext uri="{BB962C8B-B14F-4D97-AF65-F5344CB8AC3E}">
        <p14:creationId xmlns:p14="http://schemas.microsoft.com/office/powerpoint/2010/main" val="338126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88DEF3-3D42-4446-B222-A7236803145A}"/>
              </a:ext>
            </a:extLst>
          </p:cNvPr>
          <p:cNvSpPr>
            <a:spLocks noGrp="1"/>
          </p:cNvSpPr>
          <p:nvPr>
            <p:ph type="title"/>
          </p:nvPr>
        </p:nvSpPr>
        <p:spPr>
          <a:xfrm>
            <a:off x="1097280" y="536595"/>
            <a:ext cx="10058400" cy="1112840"/>
          </a:xfrm>
        </p:spPr>
        <p:txBody>
          <a:bodyPr/>
          <a:lstStyle/>
          <a:p>
            <a:r>
              <a:rPr lang="en-US" b="1" dirty="0"/>
              <a:t>Title I, Part A Carryover Flexibility</a:t>
            </a:r>
          </a:p>
        </p:txBody>
      </p:sp>
      <p:sp>
        <p:nvSpPr>
          <p:cNvPr id="6" name="Content Placeholder 5">
            <a:extLst>
              <a:ext uri="{FF2B5EF4-FFF2-40B4-BE49-F238E27FC236}">
                <a16:creationId xmlns:a16="http://schemas.microsoft.com/office/drawing/2014/main" id="{1C5D43E5-53F5-4247-A938-12558374B9B0}"/>
              </a:ext>
            </a:extLst>
          </p:cNvPr>
          <p:cNvSpPr>
            <a:spLocks noGrp="1"/>
          </p:cNvSpPr>
          <p:nvPr>
            <p:ph idx="1"/>
          </p:nvPr>
        </p:nvSpPr>
        <p:spPr>
          <a:xfrm>
            <a:off x="1097280" y="1862301"/>
            <a:ext cx="10145152" cy="4355561"/>
          </a:xfrm>
        </p:spPr>
        <p:txBody>
          <a:bodyPr>
            <a:normAutofit/>
          </a:bodyPr>
          <a:lstStyle/>
          <a:p>
            <a:r>
              <a:rPr lang="en-US" dirty="0"/>
              <a:t>For Federal Fiscal Year 2019 Funds, this waiver allows LEAs to carry over </a:t>
            </a:r>
            <a:r>
              <a:rPr lang="en-US" b="1" dirty="0"/>
              <a:t>more than 15% </a:t>
            </a:r>
            <a:r>
              <a:rPr lang="en-US" dirty="0"/>
              <a:t>and </a:t>
            </a:r>
            <a:r>
              <a:rPr lang="en-US" b="1" dirty="0"/>
              <a:t>waives the limitation of carryover more than once every three years.</a:t>
            </a:r>
          </a:p>
          <a:p>
            <a:endParaRPr lang="en-US" b="1" dirty="0"/>
          </a:p>
          <a:p>
            <a:pPr marL="0" indent="0" algn="ctr">
              <a:buNone/>
            </a:pPr>
            <a:r>
              <a:rPr lang="en-US" b="1" dirty="0"/>
              <a:t>Federal Fiscal Year 2019 Funds are funds that will become carryover funds on September 30, 2020</a:t>
            </a:r>
          </a:p>
          <a:p>
            <a:endParaRPr lang="en-US" b="1" dirty="0"/>
          </a:p>
          <a:p>
            <a:r>
              <a:rPr lang="en-US" b="1" dirty="0"/>
              <a:t>Please contact the Federal Program Reporting Office with specific questions: </a:t>
            </a:r>
            <a:r>
              <a:rPr lang="en-US" b="1" dirty="0">
                <a:hlinkClick r:id="rId3" tooltip="Title I Email"/>
              </a:rPr>
              <a:t>TitleI@cde.ca.gov</a:t>
            </a:r>
            <a:r>
              <a:rPr lang="en-US" b="1" dirty="0"/>
              <a:t> </a:t>
            </a:r>
          </a:p>
          <a:p>
            <a:pPr marL="0" indent="0">
              <a:buNone/>
            </a:pPr>
            <a:endParaRPr lang="en-US" b="1" dirty="0"/>
          </a:p>
          <a:p>
            <a:pPr marL="201168" lvl="1" indent="0">
              <a:buNone/>
            </a:pPr>
            <a:endParaRPr lang="en-US" b="1" i="1" dirty="0">
              <a:solidFill>
                <a:srgbClr val="7030A0"/>
              </a:solidFill>
            </a:endParaRPr>
          </a:p>
        </p:txBody>
      </p:sp>
      <p:sp>
        <p:nvSpPr>
          <p:cNvPr id="4" name="Slide Number Placeholder 3">
            <a:extLst>
              <a:ext uri="{FF2B5EF4-FFF2-40B4-BE49-F238E27FC236}">
                <a16:creationId xmlns:a16="http://schemas.microsoft.com/office/drawing/2014/main" id="{E6F85B82-2599-4C40-B13C-B13042200EC0}"/>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3338942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15AD4-0AEF-3144-86AE-B156839952D0}"/>
              </a:ext>
            </a:extLst>
          </p:cNvPr>
          <p:cNvSpPr>
            <a:spLocks noGrp="1"/>
          </p:cNvSpPr>
          <p:nvPr>
            <p:ph type="title"/>
          </p:nvPr>
        </p:nvSpPr>
        <p:spPr/>
        <p:txBody>
          <a:bodyPr>
            <a:normAutofit/>
          </a:bodyPr>
          <a:lstStyle/>
          <a:p>
            <a:pPr algn="ctr"/>
            <a:r>
              <a:rPr lang="en-US" b="1" dirty="0"/>
              <a:t>General Education Provisions Act (GEPA) Flexibility</a:t>
            </a:r>
          </a:p>
        </p:txBody>
      </p:sp>
      <p:sp>
        <p:nvSpPr>
          <p:cNvPr id="5" name="TextBox 4">
            <a:extLst>
              <a:ext uri="{FF2B5EF4-FFF2-40B4-BE49-F238E27FC236}">
                <a16:creationId xmlns:a16="http://schemas.microsoft.com/office/drawing/2014/main" id="{F3BFE6D2-0436-A343-8876-A045D6AE26C0}"/>
              </a:ext>
            </a:extLst>
          </p:cNvPr>
          <p:cNvSpPr txBox="1"/>
          <p:nvPr/>
        </p:nvSpPr>
        <p:spPr>
          <a:xfrm>
            <a:off x="1075813" y="2031771"/>
            <a:ext cx="10040374" cy="2246769"/>
          </a:xfrm>
          <a:prstGeom prst="rect">
            <a:avLst/>
          </a:prstGeom>
          <a:noFill/>
        </p:spPr>
        <p:txBody>
          <a:bodyPr wrap="square" rtlCol="0">
            <a:spAutoFit/>
          </a:bodyPr>
          <a:lstStyle/>
          <a:p>
            <a:pPr algn="ctr"/>
            <a:r>
              <a:rPr lang="en-US" sz="2800" dirty="0"/>
              <a:t>Section 421(b) of the GEPA has been waived to extend the period of availability of </a:t>
            </a:r>
            <a:r>
              <a:rPr lang="en-US" sz="2800" b="1" dirty="0">
                <a:solidFill>
                  <a:schemeClr val="accent2">
                    <a:lumMod val="75000"/>
                  </a:schemeClr>
                </a:solidFill>
              </a:rPr>
              <a:t>Federal</a:t>
            </a:r>
            <a:r>
              <a:rPr lang="en-US" sz="2800" dirty="0"/>
              <a:t> </a:t>
            </a:r>
            <a:r>
              <a:rPr lang="en-US" sz="2800" b="1" dirty="0">
                <a:solidFill>
                  <a:schemeClr val="accent2">
                    <a:lumMod val="75000"/>
                  </a:schemeClr>
                </a:solidFill>
              </a:rPr>
              <a:t>Fiscal Year 2018 funds </a:t>
            </a:r>
            <a:r>
              <a:rPr lang="en-US" sz="2800" dirty="0"/>
              <a:t>for programs in which the California Department of Education participates under its approved consolidated State plan until September 30, 2021</a:t>
            </a:r>
          </a:p>
        </p:txBody>
      </p:sp>
      <p:sp>
        <p:nvSpPr>
          <p:cNvPr id="6" name="Oval 5" descr="September 30, 2020">
            <a:extLst>
              <a:ext uri="{FF2B5EF4-FFF2-40B4-BE49-F238E27FC236}">
                <a16:creationId xmlns:a16="http://schemas.microsoft.com/office/drawing/2014/main" id="{901B03FE-7466-4338-AF31-D8808F4C21F0}"/>
              </a:ext>
            </a:extLst>
          </p:cNvPr>
          <p:cNvSpPr/>
          <p:nvPr/>
        </p:nvSpPr>
        <p:spPr>
          <a:xfrm>
            <a:off x="1161899" y="4381590"/>
            <a:ext cx="2515480" cy="1546763"/>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September 30, 2020</a:t>
            </a:r>
          </a:p>
        </p:txBody>
      </p:sp>
      <p:sp>
        <p:nvSpPr>
          <p:cNvPr id="3" name="Arrow: Right 2" descr="FFY 2018 Funds carried over to">
            <a:extLst>
              <a:ext uri="{FF2B5EF4-FFF2-40B4-BE49-F238E27FC236}">
                <a16:creationId xmlns:a16="http://schemas.microsoft.com/office/drawing/2014/main" id="{F5D5B19B-1C90-47A3-AC82-842CA5ECBC6A}"/>
              </a:ext>
            </a:extLst>
          </p:cNvPr>
          <p:cNvSpPr/>
          <p:nvPr/>
        </p:nvSpPr>
        <p:spPr>
          <a:xfrm>
            <a:off x="3887960" y="4275267"/>
            <a:ext cx="4869177" cy="1553309"/>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FFY 2018 Funds</a:t>
            </a:r>
          </a:p>
        </p:txBody>
      </p:sp>
      <p:sp>
        <p:nvSpPr>
          <p:cNvPr id="8" name="Oval 7" descr="September 30, 2021">
            <a:extLst>
              <a:ext uri="{FF2B5EF4-FFF2-40B4-BE49-F238E27FC236}">
                <a16:creationId xmlns:a16="http://schemas.microsoft.com/office/drawing/2014/main" id="{B3D8FF95-AA8B-487D-B20B-606152BF8F1C}"/>
              </a:ext>
            </a:extLst>
          </p:cNvPr>
          <p:cNvSpPr/>
          <p:nvPr/>
        </p:nvSpPr>
        <p:spPr>
          <a:xfrm>
            <a:off x="8978402" y="4278540"/>
            <a:ext cx="2515480" cy="154676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September 30, 2021</a:t>
            </a:r>
          </a:p>
        </p:txBody>
      </p:sp>
      <p:sp>
        <p:nvSpPr>
          <p:cNvPr id="4" name="Slide Number Placeholder 3">
            <a:extLst>
              <a:ext uri="{FF2B5EF4-FFF2-40B4-BE49-F238E27FC236}">
                <a16:creationId xmlns:a16="http://schemas.microsoft.com/office/drawing/2014/main" id="{13E26BB5-490D-BB4B-88C1-B451AC424078}"/>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994573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AFB10-E152-564F-9F7B-253DFA7897EB}"/>
              </a:ext>
            </a:extLst>
          </p:cNvPr>
          <p:cNvSpPr>
            <a:spLocks noGrp="1"/>
          </p:cNvSpPr>
          <p:nvPr>
            <p:ph type="title"/>
          </p:nvPr>
        </p:nvSpPr>
        <p:spPr>
          <a:xfrm>
            <a:off x="564759" y="289479"/>
            <a:ext cx="11062482" cy="1450757"/>
          </a:xfrm>
        </p:spPr>
        <p:txBody>
          <a:bodyPr/>
          <a:lstStyle/>
          <a:p>
            <a:r>
              <a:rPr lang="en-US" b="1" dirty="0"/>
              <a:t>General Education Provisions Act (GEPA) Flexibility (2)</a:t>
            </a:r>
          </a:p>
        </p:txBody>
      </p:sp>
      <p:sp>
        <p:nvSpPr>
          <p:cNvPr id="3" name="Content Placeholder 2">
            <a:extLst>
              <a:ext uri="{FF2B5EF4-FFF2-40B4-BE49-F238E27FC236}">
                <a16:creationId xmlns:a16="http://schemas.microsoft.com/office/drawing/2014/main" id="{C4947BD5-D47F-4844-86B4-D3630745057C}"/>
              </a:ext>
            </a:extLst>
          </p:cNvPr>
          <p:cNvSpPr>
            <a:spLocks noGrp="1"/>
          </p:cNvSpPr>
          <p:nvPr>
            <p:ph idx="1"/>
          </p:nvPr>
        </p:nvSpPr>
        <p:spPr>
          <a:xfrm>
            <a:off x="385103" y="1861088"/>
            <a:ext cx="11482754" cy="4355561"/>
          </a:xfrm>
        </p:spPr>
        <p:txBody>
          <a:bodyPr>
            <a:normAutofit fontScale="92500"/>
          </a:bodyPr>
          <a:lstStyle/>
          <a:p>
            <a:pPr>
              <a:lnSpc>
                <a:spcPct val="110000"/>
              </a:lnSpc>
            </a:pPr>
            <a:r>
              <a:rPr lang="en-US" dirty="0"/>
              <a:t>Title I, Part A of the ESEA (Improving Basic Programs Operated by LEAs), including the portions of the SEA’s Title I, Part A award used to carry out section 1003 school improvement</a:t>
            </a:r>
          </a:p>
          <a:p>
            <a:pPr>
              <a:lnSpc>
                <a:spcPct val="110000"/>
              </a:lnSpc>
            </a:pPr>
            <a:r>
              <a:rPr lang="en-US" dirty="0"/>
              <a:t>Title I, Part B of the ESEA (State Assessment Formula Grants) </a:t>
            </a:r>
          </a:p>
          <a:p>
            <a:pPr>
              <a:lnSpc>
                <a:spcPct val="110000"/>
              </a:lnSpc>
            </a:pPr>
            <a:r>
              <a:rPr lang="en-US" dirty="0"/>
              <a:t>Title I, Part C of the ESEA (Education of Migratory Children) </a:t>
            </a:r>
          </a:p>
          <a:p>
            <a:pPr>
              <a:lnSpc>
                <a:spcPct val="110000"/>
              </a:lnSpc>
            </a:pPr>
            <a:r>
              <a:rPr lang="en-US" dirty="0"/>
              <a:t>Title I, Part D, Subparts 1 and 2 of the ESEA (Prevention and Intervention Programs for Children and Youth Who Are Neglected, Delinquent, or At Risk) </a:t>
            </a:r>
          </a:p>
          <a:p>
            <a:pPr>
              <a:lnSpc>
                <a:spcPct val="110000"/>
              </a:lnSpc>
            </a:pPr>
            <a:r>
              <a:rPr lang="en-US" dirty="0"/>
              <a:t>Title II, Part A of the ESEA (Supporting Effective Instruction) </a:t>
            </a:r>
          </a:p>
          <a:p>
            <a:pPr>
              <a:lnSpc>
                <a:spcPct val="110000"/>
              </a:lnSpc>
            </a:pPr>
            <a:endParaRPr lang="en-US" dirty="0"/>
          </a:p>
          <a:p>
            <a:endParaRPr lang="en-US" dirty="0"/>
          </a:p>
        </p:txBody>
      </p:sp>
      <p:sp>
        <p:nvSpPr>
          <p:cNvPr id="4" name="Slide Number Placeholder 3">
            <a:extLst>
              <a:ext uri="{FF2B5EF4-FFF2-40B4-BE49-F238E27FC236}">
                <a16:creationId xmlns:a16="http://schemas.microsoft.com/office/drawing/2014/main" id="{69523DA8-E214-F248-94C8-A67A58C71123}"/>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949462798"/>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A022101A140504381EFF1700E46E19A" ma:contentTypeVersion="2" ma:contentTypeDescription="Create a new document." ma:contentTypeScope="" ma:versionID="47707c69c1c18214f1bba723b5c73f4d">
  <xsd:schema xmlns:xsd="http://www.w3.org/2001/XMLSchema" xmlns:xs="http://www.w3.org/2001/XMLSchema" xmlns:p="http://schemas.microsoft.com/office/2006/metadata/properties" xmlns:ns2="63ebee39-d4e9-473e-8456-0536580bd843" targetNamespace="http://schemas.microsoft.com/office/2006/metadata/properties" ma:root="true" ma:fieldsID="89776fa0e4c9797bfb098c7fc1a6c267" ns2:_="">
    <xsd:import namespace="63ebee39-d4e9-473e-8456-0536580bd84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ebee39-d4e9-473e-8456-0536580bd8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0069F4-9E89-4528-AFA1-1A0EE97F4B9A}">
  <ds:schemaRefs>
    <ds:schemaRef ds:uri="http://schemas.microsoft.com/sharepoint/v3/contenttype/forms"/>
  </ds:schemaRefs>
</ds:datastoreItem>
</file>

<file path=customXml/itemProps2.xml><?xml version="1.0" encoding="utf-8"?>
<ds:datastoreItem xmlns:ds="http://schemas.openxmlformats.org/officeDocument/2006/customXml" ds:itemID="{DD010735-2FF0-4445-AE60-737C8FA95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ebee39-d4e9-473e-8456-0536580bd8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445CC2-4985-4373-8AB2-5593D8D2E6F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63ebee39-d4e9-473e-8456-0536580bd84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954</TotalTime>
  <Words>3224</Words>
  <Application>Microsoft Office PowerPoint</Application>
  <PresentationFormat>Widescreen</PresentationFormat>
  <Paragraphs>310</Paragraphs>
  <Slides>47</Slides>
  <Notes>47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Times</vt:lpstr>
      <vt:lpstr>Times New Roman</vt:lpstr>
      <vt:lpstr>Wingdings</vt:lpstr>
      <vt:lpstr>Retrospect</vt:lpstr>
      <vt:lpstr>Federal Funding Flexibilities in Response to COVID-19</vt:lpstr>
      <vt:lpstr>Overview of Today’s Webinar</vt:lpstr>
      <vt:lpstr>Background on Federal Waivers in Response to COVID-19 (1)</vt:lpstr>
      <vt:lpstr>Background on Federal Waivers in Response to COVID-19 (2)</vt:lpstr>
      <vt:lpstr>Federal Funding Flexibility Waiver</vt:lpstr>
      <vt:lpstr>Title I, Part A      COVID-19 Flexibility (1)</vt:lpstr>
      <vt:lpstr>Title I, Part A Carryover Flexibility</vt:lpstr>
      <vt:lpstr>General Education Provisions Act (GEPA) Flexibility</vt:lpstr>
      <vt:lpstr>General Education Provisions Act (GEPA) Flexibility (2)</vt:lpstr>
      <vt:lpstr>General Education Provisions Act (GEPA) Flexibility (3)</vt:lpstr>
      <vt:lpstr>Title I, Part A      COVID-19 Flexibility (2)</vt:lpstr>
      <vt:lpstr>Title I, Part A Flexibility</vt:lpstr>
      <vt:lpstr>Title I, Part A Purpose</vt:lpstr>
      <vt:lpstr>Title I, Part A Funds </vt:lpstr>
      <vt:lpstr>Title I, Part A Flexibilities</vt:lpstr>
      <vt:lpstr>Title I, Part D Funds and Flexibility</vt:lpstr>
      <vt:lpstr>Title II, Part A COVID-19 Flexibility</vt:lpstr>
      <vt:lpstr>Title II, Part A Purpose</vt:lpstr>
      <vt:lpstr>Title II, Part A Flexibility</vt:lpstr>
      <vt:lpstr>Definition of Professional Development  ESSA Section 8101(42) </vt:lpstr>
      <vt:lpstr>Definition of Professional Development Waived</vt:lpstr>
      <vt:lpstr>Extended 2018 Fiscal Year</vt:lpstr>
      <vt:lpstr>Educator Excellence and Equity Communications</vt:lpstr>
      <vt:lpstr>Title III, Part A COVID-19 Flexibility</vt:lpstr>
      <vt:lpstr>Purposes of Title III, Part A</vt:lpstr>
      <vt:lpstr>Flexibility Waiver </vt:lpstr>
      <vt:lpstr> ESSA Flexibility</vt:lpstr>
      <vt:lpstr>Title I, Part C COVID-19 Flexibility</vt:lpstr>
      <vt:lpstr>Purpose - Title I, Part C</vt:lpstr>
      <vt:lpstr>Title I, Part C  Migrant Education Program</vt:lpstr>
      <vt:lpstr>English Learner Support Division </vt:lpstr>
      <vt:lpstr>Title V, Part B COVID-19 Flexibility</vt:lpstr>
      <vt:lpstr>Title V, Part B Purpose</vt:lpstr>
      <vt:lpstr>Title V, Part B Flexibility</vt:lpstr>
      <vt:lpstr>McKinney-Vento Funds COVID-19 Flexibility</vt:lpstr>
      <vt:lpstr>McKinney-Vento Education for Homeless Children and Youth Funds</vt:lpstr>
      <vt:lpstr>McKinney-Vento Education for Homeless Children and Youth Fund Flexibility</vt:lpstr>
      <vt:lpstr>Separate Waiver for Perkins and  Adult Education and Family Literacy Act</vt:lpstr>
      <vt:lpstr>Title IV, Part A COVID-19 Flexibility</vt:lpstr>
      <vt:lpstr>Title IV, Part A Purpose</vt:lpstr>
      <vt:lpstr>Title IV, Part A Flexibility (1)</vt:lpstr>
      <vt:lpstr>Title IV, Part A Flexibility (2)</vt:lpstr>
      <vt:lpstr>LEA Administrative Use of Title Funds in Response to COVID-19</vt:lpstr>
      <vt:lpstr>Compensation</vt:lpstr>
      <vt:lpstr>Conference Costs</vt:lpstr>
      <vt:lpstr>Visit the CDE ESSA Web Page</vt:lpstr>
      <vt:lpstr>Stay Connected to the CDE!</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Funding Flexibilities COVID-19 Slides - CDE Coronavirus Information (CA Dept of Education)</dc:title>
  <dc:subject>These are the slides for the Federal Funding Flexibilities in Response to COVID-19 Webinar held on April 23, 2020.</dc:subject>
  <dc:creator>Joshua Strong</dc:creator>
  <cp:lastModifiedBy>Nicholas Nguyen</cp:lastModifiedBy>
  <cp:revision>281</cp:revision>
  <cp:lastPrinted>2020-04-23T15:53:50Z</cp:lastPrinted>
  <dcterms:created xsi:type="dcterms:W3CDTF">2016-11-08T21:28:02Z</dcterms:created>
  <dcterms:modified xsi:type="dcterms:W3CDTF">2020-04-24T21:13:34Z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0x0101004A022101A140504381EFF1700E46E19A</vt:lpwstr>
  </property>
</Properties>
</file>