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15" r:id="rId2"/>
    <p:sldMasterId id="2147483674" r:id="rId3"/>
    <p:sldMasterId id="2147483680" r:id="rId4"/>
    <p:sldMasterId id="2147483687" r:id="rId5"/>
    <p:sldMasterId id="2147483694" r:id="rId6"/>
    <p:sldMasterId id="2147483704" r:id="rId7"/>
  </p:sldMasterIdLst>
  <p:notesMasterIdLst>
    <p:notesMasterId r:id="rId51"/>
  </p:notesMasterIdLst>
  <p:handoutMasterIdLst>
    <p:handoutMasterId r:id="rId52"/>
  </p:handoutMasterIdLst>
  <p:sldIdLst>
    <p:sldId id="257" r:id="rId8"/>
    <p:sldId id="1145" r:id="rId9"/>
    <p:sldId id="1623" r:id="rId10"/>
    <p:sldId id="1638" r:id="rId11"/>
    <p:sldId id="1566" r:id="rId12"/>
    <p:sldId id="1348" r:id="rId13"/>
    <p:sldId id="1667" r:id="rId14"/>
    <p:sldId id="1655" r:id="rId15"/>
    <p:sldId id="1650" r:id="rId16"/>
    <p:sldId id="1656" r:id="rId17"/>
    <p:sldId id="1629" r:id="rId18"/>
    <p:sldId id="1630" r:id="rId19"/>
    <p:sldId id="1628" r:id="rId20"/>
    <p:sldId id="1664" r:id="rId21"/>
    <p:sldId id="1627" r:id="rId22"/>
    <p:sldId id="1665" r:id="rId23"/>
    <p:sldId id="1666" r:id="rId24"/>
    <p:sldId id="1505" r:id="rId25"/>
    <p:sldId id="1397" r:id="rId26"/>
    <p:sldId id="633" r:id="rId27"/>
    <p:sldId id="1643" r:id="rId28"/>
    <p:sldId id="1642" r:id="rId29"/>
    <p:sldId id="1611" r:id="rId30"/>
    <p:sldId id="1589" r:id="rId31"/>
    <p:sldId id="1588" r:id="rId32"/>
    <p:sldId id="1663" r:id="rId33"/>
    <p:sldId id="1661" r:id="rId34"/>
    <p:sldId id="1660" r:id="rId35"/>
    <p:sldId id="1658" r:id="rId36"/>
    <p:sldId id="1657" r:id="rId37"/>
    <p:sldId id="1390" r:id="rId38"/>
    <p:sldId id="1624" r:id="rId39"/>
    <p:sldId id="1221" r:id="rId40"/>
    <p:sldId id="1619" r:id="rId41"/>
    <p:sldId id="1620" r:id="rId42"/>
    <p:sldId id="1640" r:id="rId43"/>
    <p:sldId id="1644" r:id="rId44"/>
    <p:sldId id="1350" r:id="rId45"/>
    <p:sldId id="1631" r:id="rId46"/>
    <p:sldId id="1585" r:id="rId47"/>
    <p:sldId id="1622" r:id="rId48"/>
    <p:sldId id="1565" r:id="rId49"/>
    <p:sldId id="1394" r:id="rId5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0" name="Author" initials="A" lastIdx="0" clrIdx="1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F1C10F"/>
    <a:srgbClr val="3399FF"/>
    <a:srgbClr val="87A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autoAdjust="0"/>
    <p:restoredTop sz="93557" autoAdjust="0"/>
  </p:normalViewPr>
  <p:slideViewPr>
    <p:cSldViewPr snapToGrid="0">
      <p:cViewPr varScale="1">
        <p:scale>
          <a:sx n="64" d="100"/>
          <a:sy n="64" d="100"/>
        </p:scale>
        <p:origin x="656"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29187" cy="1227380"/>
          </a:xfrm>
          <a:prstGeom prst="rect">
            <a:avLst/>
          </a:prstGeom>
        </p:spPr>
        <p:txBody>
          <a:bodyPr vert="horz" lIns="147365" tIns="73682" rIns="147365" bIns="73682" rtlCol="0"/>
          <a:lstStyle>
            <a:lvl1pPr algn="l">
              <a:defRPr sz="1900"/>
            </a:lvl1pPr>
          </a:lstStyle>
          <a:p>
            <a:endParaRPr lang="en-US" dirty="0"/>
          </a:p>
        </p:txBody>
      </p:sp>
      <p:sp>
        <p:nvSpPr>
          <p:cNvPr id="3" name="Date Placeholder 2"/>
          <p:cNvSpPr>
            <a:spLocks noGrp="1"/>
          </p:cNvSpPr>
          <p:nvPr>
            <p:ph type="dt" sz="quarter" idx="1"/>
          </p:nvPr>
        </p:nvSpPr>
        <p:spPr>
          <a:xfrm>
            <a:off x="4219788" y="0"/>
            <a:ext cx="3229187" cy="1227380"/>
          </a:xfrm>
          <a:prstGeom prst="rect">
            <a:avLst/>
          </a:prstGeom>
        </p:spPr>
        <p:txBody>
          <a:bodyPr vert="horz" lIns="147365" tIns="73682" rIns="147365" bIns="73682" rtlCol="0"/>
          <a:lstStyle>
            <a:lvl1pPr algn="r">
              <a:defRPr sz="1900"/>
            </a:lvl1pPr>
          </a:lstStyle>
          <a:p>
            <a:fld id="{AC6494FB-3489-468D-A451-38C7FB0BB2D7}" type="datetimeFigureOut">
              <a:rPr lang="en-US" smtClean="0"/>
              <a:t>2/12/2024</a:t>
            </a:fld>
            <a:endParaRPr lang="en-US" dirty="0"/>
          </a:p>
        </p:txBody>
      </p:sp>
      <p:sp>
        <p:nvSpPr>
          <p:cNvPr id="4" name="Footer Placeholder 3"/>
          <p:cNvSpPr>
            <a:spLocks noGrp="1"/>
          </p:cNvSpPr>
          <p:nvPr>
            <p:ph type="ftr" sz="quarter" idx="2"/>
          </p:nvPr>
        </p:nvSpPr>
        <p:spPr>
          <a:xfrm>
            <a:off x="0" y="23269927"/>
            <a:ext cx="3229187" cy="1227377"/>
          </a:xfrm>
          <a:prstGeom prst="rect">
            <a:avLst/>
          </a:prstGeom>
        </p:spPr>
        <p:txBody>
          <a:bodyPr vert="horz" lIns="147365" tIns="73682" rIns="147365" bIns="73682" rtlCol="0" anchor="b"/>
          <a:lstStyle>
            <a:lvl1pPr algn="l">
              <a:defRPr sz="1900"/>
            </a:lvl1pPr>
          </a:lstStyle>
          <a:p>
            <a:endParaRPr lang="en-US" dirty="0"/>
          </a:p>
        </p:txBody>
      </p:sp>
      <p:sp>
        <p:nvSpPr>
          <p:cNvPr id="5" name="Slide Number Placeholder 4"/>
          <p:cNvSpPr>
            <a:spLocks noGrp="1"/>
          </p:cNvSpPr>
          <p:nvPr>
            <p:ph type="sldNum" sz="quarter" idx="3"/>
          </p:nvPr>
        </p:nvSpPr>
        <p:spPr>
          <a:xfrm>
            <a:off x="4219788" y="23269927"/>
            <a:ext cx="3229187" cy="1227377"/>
          </a:xfrm>
          <a:prstGeom prst="rect">
            <a:avLst/>
          </a:prstGeom>
        </p:spPr>
        <p:txBody>
          <a:bodyPr vert="horz" lIns="147365" tIns="73682" rIns="147365" bIns="73682" rtlCol="0" anchor="b"/>
          <a:lstStyle>
            <a:lvl1pPr algn="r">
              <a:defRPr sz="1900"/>
            </a:lvl1pPr>
          </a:lstStyle>
          <a:p>
            <a:fld id="{963748F4-3E24-4BA1-83AB-0D46558EED30}" type="slidenum">
              <a:rPr lang="en-US" smtClean="0"/>
              <a:t>‹#›</a:t>
            </a:fld>
            <a:endParaRPr lang="en-US" dirty="0"/>
          </a:p>
        </p:txBody>
      </p:sp>
    </p:spTree>
    <p:extLst>
      <p:ext uri="{BB962C8B-B14F-4D97-AF65-F5344CB8AC3E}">
        <p14:creationId xmlns:p14="http://schemas.microsoft.com/office/powerpoint/2010/main" val="1242748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79550" y="220663"/>
            <a:ext cx="4356100" cy="2451100"/>
          </a:xfrm>
          <a:prstGeom prst="rect">
            <a:avLst/>
          </a:prstGeom>
          <a:noFill/>
          <a:ln w="12700">
            <a:solidFill>
              <a:prstClr val="black"/>
            </a:solidFill>
          </a:ln>
        </p:spPr>
        <p:txBody>
          <a:bodyPr vert="horz" lIns="149811" tIns="74906" rIns="149811" bIns="74906" rtlCol="0" anchor="ctr"/>
          <a:lstStyle/>
          <a:p>
            <a:endParaRPr lang="en-US" dirty="0"/>
          </a:p>
        </p:txBody>
      </p:sp>
      <p:sp>
        <p:nvSpPr>
          <p:cNvPr id="5" name="Notes Placeholder 4"/>
          <p:cNvSpPr>
            <a:spLocks noGrp="1"/>
          </p:cNvSpPr>
          <p:nvPr>
            <p:ph type="body" sz="quarter" idx="3"/>
          </p:nvPr>
        </p:nvSpPr>
        <p:spPr>
          <a:xfrm>
            <a:off x="450022" y="2796466"/>
            <a:ext cx="6415160" cy="6137544"/>
          </a:xfrm>
          <a:prstGeom prst="rect">
            <a:avLst/>
          </a:prstGeom>
        </p:spPr>
        <p:txBody>
          <a:bodyPr vert="horz" lIns="149811" tIns="74906" rIns="149811" bIns="749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617268" y="9060550"/>
            <a:ext cx="2247912" cy="452617"/>
          </a:xfrm>
          <a:prstGeom prst="rect">
            <a:avLst/>
          </a:prstGeom>
        </p:spPr>
        <p:txBody>
          <a:bodyPr vert="horz" lIns="149811" tIns="74906" rIns="149811" bIns="74906" rtlCol="0" anchor="b"/>
          <a:lstStyle>
            <a:lvl1pPr algn="r">
              <a:defRPr sz="1900"/>
            </a:lvl1pPr>
          </a:lstStyle>
          <a:p>
            <a:fld id="{942787AA-9CC9-4BDC-9D76-FFA9D61A5303}" type="slidenum">
              <a:rPr lang="en-US" smtClean="0"/>
              <a:t>‹#›</a:t>
            </a:fld>
            <a:endParaRPr lang="en-US" dirty="0"/>
          </a:p>
        </p:txBody>
      </p:sp>
    </p:spTree>
    <p:extLst>
      <p:ext uri="{BB962C8B-B14F-4D97-AF65-F5344CB8AC3E}">
        <p14:creationId xmlns:p14="http://schemas.microsoft.com/office/powerpoint/2010/main" val="345359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ffectLst/>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84BE8D1D-70DD-4068-A80C-527DFF99EB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552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10</a:t>
            </a:fld>
            <a:endParaRPr lang="en-US" dirty="0"/>
          </a:p>
        </p:txBody>
      </p:sp>
    </p:spTree>
    <p:extLst>
      <p:ext uri="{BB962C8B-B14F-4D97-AF65-F5344CB8AC3E}">
        <p14:creationId xmlns:p14="http://schemas.microsoft.com/office/powerpoint/2010/main" val="267451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BFD426-AAB9-4625-B95C-56E65789F3D3}" type="slidenum">
              <a:rPr lang="en-US" smtClean="0"/>
              <a:t>11</a:t>
            </a:fld>
            <a:endParaRPr lang="en-US" dirty="0"/>
          </a:p>
        </p:txBody>
      </p:sp>
    </p:spTree>
    <p:extLst>
      <p:ext uri="{BB962C8B-B14F-4D97-AF65-F5344CB8AC3E}">
        <p14:creationId xmlns:p14="http://schemas.microsoft.com/office/powerpoint/2010/main" val="3064230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4" name="Slide Number Placeholder 3"/>
          <p:cNvSpPr>
            <a:spLocks noGrp="1"/>
          </p:cNvSpPr>
          <p:nvPr>
            <p:ph type="sldNum" sz="quarter" idx="5"/>
          </p:nvPr>
        </p:nvSpPr>
        <p:spPr/>
        <p:txBody>
          <a:bodyPr/>
          <a:lstStyle/>
          <a:p>
            <a:pPr defTabSz="1473647">
              <a:defRPr/>
            </a:pPr>
            <a:fld id="{942787AA-9CC9-4BDC-9D76-FFA9D61A5303}" type="slidenum">
              <a:rPr lang="en-US">
                <a:solidFill>
                  <a:prstClr val="black"/>
                </a:solidFill>
                <a:latin typeface="Calibri" panose="020F0502020204030204"/>
              </a:rPr>
              <a:pPr defTabSz="1473647">
                <a:defRPr/>
              </a:pPr>
              <a:t>12</a:t>
            </a:fld>
            <a:endParaRPr lang="en-US" dirty="0">
              <a:solidFill>
                <a:prstClr val="black"/>
              </a:solidFill>
              <a:latin typeface="Calibri" panose="020F0502020204030204"/>
            </a:endParaRPr>
          </a:p>
        </p:txBody>
      </p:sp>
      <p:sp>
        <p:nvSpPr>
          <p:cNvPr id="6" name="Notes Placeholder 5">
            <a:extLst>
              <a:ext uri="{FF2B5EF4-FFF2-40B4-BE49-F238E27FC236}">
                <a16:creationId xmlns:a16="http://schemas.microsoft.com/office/drawing/2014/main" id="{28A5893F-23AE-3170-8FC7-D3D905135283}"/>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49817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8BFD426-AAB9-4625-B95C-56E65789F3D3}" type="slidenum">
              <a:rPr lang="en-US" smtClean="0"/>
              <a:t>13</a:t>
            </a:fld>
            <a:endParaRPr lang="en-US" dirty="0"/>
          </a:p>
        </p:txBody>
      </p:sp>
    </p:spTree>
    <p:extLst>
      <p:ext uri="{BB962C8B-B14F-4D97-AF65-F5344CB8AC3E}">
        <p14:creationId xmlns:p14="http://schemas.microsoft.com/office/powerpoint/2010/main" val="4276021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14</a:t>
            </a:fld>
            <a:endParaRPr lang="en-US" dirty="0"/>
          </a:p>
        </p:txBody>
      </p:sp>
    </p:spTree>
    <p:extLst>
      <p:ext uri="{BB962C8B-B14F-4D97-AF65-F5344CB8AC3E}">
        <p14:creationId xmlns:p14="http://schemas.microsoft.com/office/powerpoint/2010/main" val="1930441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BFD426-AAB9-4625-B95C-56E65789F3D3}" type="slidenum">
              <a:rPr lang="en-US" smtClean="0"/>
              <a:t>15</a:t>
            </a:fld>
            <a:endParaRPr lang="en-US" dirty="0"/>
          </a:p>
        </p:txBody>
      </p:sp>
    </p:spTree>
    <p:extLst>
      <p:ext uri="{BB962C8B-B14F-4D97-AF65-F5344CB8AC3E}">
        <p14:creationId xmlns:p14="http://schemas.microsoft.com/office/powerpoint/2010/main" val="290442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16</a:t>
            </a:fld>
            <a:endParaRPr lang="en-US" dirty="0"/>
          </a:p>
        </p:txBody>
      </p:sp>
    </p:spTree>
    <p:extLst>
      <p:ext uri="{BB962C8B-B14F-4D97-AF65-F5344CB8AC3E}">
        <p14:creationId xmlns:p14="http://schemas.microsoft.com/office/powerpoint/2010/main" val="2567587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17</a:t>
            </a:fld>
            <a:endParaRPr lang="en-US" dirty="0"/>
          </a:p>
        </p:txBody>
      </p:sp>
    </p:spTree>
    <p:extLst>
      <p:ext uri="{BB962C8B-B14F-4D97-AF65-F5344CB8AC3E}">
        <p14:creationId xmlns:p14="http://schemas.microsoft.com/office/powerpoint/2010/main" val="3629668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18</a:t>
            </a:fld>
            <a:endParaRPr lang="en-US" dirty="0"/>
          </a:p>
        </p:txBody>
      </p:sp>
    </p:spTree>
    <p:extLst>
      <p:ext uri="{BB962C8B-B14F-4D97-AF65-F5344CB8AC3E}">
        <p14:creationId xmlns:p14="http://schemas.microsoft.com/office/powerpoint/2010/main" val="4238974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19</a:t>
            </a:fld>
            <a:endParaRPr lang="en-US" dirty="0"/>
          </a:p>
        </p:txBody>
      </p:sp>
    </p:spTree>
    <p:extLst>
      <p:ext uri="{BB962C8B-B14F-4D97-AF65-F5344CB8AC3E}">
        <p14:creationId xmlns:p14="http://schemas.microsoft.com/office/powerpoint/2010/main" val="941803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a:t>
            </a:fld>
            <a:endParaRPr lang="en-US" dirty="0"/>
          </a:p>
        </p:txBody>
      </p:sp>
    </p:spTree>
    <p:extLst>
      <p:ext uri="{BB962C8B-B14F-4D97-AF65-F5344CB8AC3E}">
        <p14:creationId xmlns:p14="http://schemas.microsoft.com/office/powerpoint/2010/main" val="609925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marL="552618" indent="-552618">
              <a:spcBef>
                <a:spcPts val="1934"/>
              </a:spcBef>
              <a:buFont typeface="Symbol" panose="05050102010706020507" pitchFamily="18" charset="2"/>
              <a:buChar char=""/>
            </a:pPr>
            <a:endParaRPr lang="en-US" sz="2900" dirty="0">
              <a:latin typeface="Arial"/>
              <a:cs typeface="Arial"/>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20</a:t>
            </a:fld>
            <a:endParaRPr lang="en-US" dirty="0"/>
          </a:p>
        </p:txBody>
      </p:sp>
    </p:spTree>
    <p:extLst>
      <p:ext uri="{BB962C8B-B14F-4D97-AF65-F5344CB8AC3E}">
        <p14:creationId xmlns:p14="http://schemas.microsoft.com/office/powerpoint/2010/main" val="1251708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21</a:t>
            </a:fld>
            <a:endParaRPr lang="en-US" dirty="0"/>
          </a:p>
        </p:txBody>
      </p:sp>
    </p:spTree>
    <p:extLst>
      <p:ext uri="{BB962C8B-B14F-4D97-AF65-F5344CB8AC3E}">
        <p14:creationId xmlns:p14="http://schemas.microsoft.com/office/powerpoint/2010/main" val="2529394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22</a:t>
            </a:fld>
            <a:endParaRPr lang="en-US" dirty="0"/>
          </a:p>
        </p:txBody>
      </p:sp>
    </p:spTree>
    <p:extLst>
      <p:ext uri="{BB962C8B-B14F-4D97-AF65-F5344CB8AC3E}">
        <p14:creationId xmlns:p14="http://schemas.microsoft.com/office/powerpoint/2010/main" val="178184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23</a:t>
            </a:fld>
            <a:endParaRPr lang="en-US" dirty="0"/>
          </a:p>
        </p:txBody>
      </p:sp>
    </p:spTree>
    <p:extLst>
      <p:ext uri="{BB962C8B-B14F-4D97-AF65-F5344CB8AC3E}">
        <p14:creationId xmlns:p14="http://schemas.microsoft.com/office/powerpoint/2010/main" val="513426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24</a:t>
            </a:fld>
            <a:endParaRPr lang="en-US" dirty="0"/>
          </a:p>
        </p:txBody>
      </p:sp>
    </p:spTree>
    <p:extLst>
      <p:ext uri="{BB962C8B-B14F-4D97-AF65-F5344CB8AC3E}">
        <p14:creationId xmlns:p14="http://schemas.microsoft.com/office/powerpoint/2010/main" val="660082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25</a:t>
            </a:fld>
            <a:endParaRPr lang="en-US" dirty="0"/>
          </a:p>
        </p:txBody>
      </p:sp>
    </p:spTree>
    <p:extLst>
      <p:ext uri="{BB962C8B-B14F-4D97-AF65-F5344CB8AC3E}">
        <p14:creationId xmlns:p14="http://schemas.microsoft.com/office/powerpoint/2010/main" val="1374730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26</a:t>
            </a:fld>
            <a:endParaRPr lang="en-US" dirty="0"/>
          </a:p>
        </p:txBody>
      </p:sp>
    </p:spTree>
    <p:extLst>
      <p:ext uri="{BB962C8B-B14F-4D97-AF65-F5344CB8AC3E}">
        <p14:creationId xmlns:p14="http://schemas.microsoft.com/office/powerpoint/2010/main" val="394756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27</a:t>
            </a:fld>
            <a:endParaRPr lang="en-US" dirty="0"/>
          </a:p>
        </p:txBody>
      </p:sp>
    </p:spTree>
    <p:extLst>
      <p:ext uri="{BB962C8B-B14F-4D97-AF65-F5344CB8AC3E}">
        <p14:creationId xmlns:p14="http://schemas.microsoft.com/office/powerpoint/2010/main" val="763678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28</a:t>
            </a:fld>
            <a:endParaRPr lang="en-US" dirty="0"/>
          </a:p>
        </p:txBody>
      </p:sp>
    </p:spTree>
    <p:extLst>
      <p:ext uri="{BB962C8B-B14F-4D97-AF65-F5344CB8AC3E}">
        <p14:creationId xmlns:p14="http://schemas.microsoft.com/office/powerpoint/2010/main" val="374221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29</a:t>
            </a:fld>
            <a:endParaRPr lang="en-US" dirty="0"/>
          </a:p>
        </p:txBody>
      </p:sp>
    </p:spTree>
    <p:extLst>
      <p:ext uri="{BB962C8B-B14F-4D97-AF65-F5344CB8AC3E}">
        <p14:creationId xmlns:p14="http://schemas.microsoft.com/office/powerpoint/2010/main" val="15448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a:t>
            </a:fld>
            <a:endParaRPr lang="en-US" dirty="0"/>
          </a:p>
        </p:txBody>
      </p:sp>
    </p:spTree>
    <p:extLst>
      <p:ext uri="{BB962C8B-B14F-4D97-AF65-F5344CB8AC3E}">
        <p14:creationId xmlns:p14="http://schemas.microsoft.com/office/powerpoint/2010/main" val="4095815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marL="1197338" lvl="1" indent="-460515">
              <a:buFont typeface="Courier New,monospace"/>
              <a:buChar char="•"/>
            </a:pPr>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30</a:t>
            </a:fld>
            <a:endParaRPr lang="en-US" dirty="0"/>
          </a:p>
        </p:txBody>
      </p:sp>
    </p:spTree>
    <p:extLst>
      <p:ext uri="{BB962C8B-B14F-4D97-AF65-F5344CB8AC3E}">
        <p14:creationId xmlns:p14="http://schemas.microsoft.com/office/powerpoint/2010/main" val="2158844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31</a:t>
            </a:fld>
            <a:endParaRPr lang="en-US" dirty="0"/>
          </a:p>
        </p:txBody>
      </p:sp>
    </p:spTree>
    <p:extLst>
      <p:ext uri="{BB962C8B-B14F-4D97-AF65-F5344CB8AC3E}">
        <p14:creationId xmlns:p14="http://schemas.microsoft.com/office/powerpoint/2010/main" val="1924534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32</a:t>
            </a:fld>
            <a:endParaRPr lang="en-US" dirty="0"/>
          </a:p>
        </p:txBody>
      </p:sp>
    </p:spTree>
    <p:extLst>
      <p:ext uri="{BB962C8B-B14F-4D97-AF65-F5344CB8AC3E}">
        <p14:creationId xmlns:p14="http://schemas.microsoft.com/office/powerpoint/2010/main" val="3975397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33</a:t>
            </a:fld>
            <a:endParaRPr lang="en-US" dirty="0"/>
          </a:p>
        </p:txBody>
      </p:sp>
    </p:spTree>
    <p:extLst>
      <p:ext uri="{BB962C8B-B14F-4D97-AF65-F5344CB8AC3E}">
        <p14:creationId xmlns:p14="http://schemas.microsoft.com/office/powerpoint/2010/main" val="34448379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34</a:t>
            </a:fld>
            <a:endParaRPr lang="en-US" dirty="0"/>
          </a:p>
        </p:txBody>
      </p:sp>
    </p:spTree>
    <p:extLst>
      <p:ext uri="{BB962C8B-B14F-4D97-AF65-F5344CB8AC3E}">
        <p14:creationId xmlns:p14="http://schemas.microsoft.com/office/powerpoint/2010/main" val="628139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35</a:t>
            </a:fld>
            <a:endParaRPr lang="en-US" dirty="0"/>
          </a:p>
        </p:txBody>
      </p:sp>
    </p:spTree>
    <p:extLst>
      <p:ext uri="{BB962C8B-B14F-4D97-AF65-F5344CB8AC3E}">
        <p14:creationId xmlns:p14="http://schemas.microsoft.com/office/powerpoint/2010/main" val="2985787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36</a:t>
            </a:fld>
            <a:endParaRPr lang="en-US" dirty="0"/>
          </a:p>
        </p:txBody>
      </p:sp>
    </p:spTree>
    <p:extLst>
      <p:ext uri="{BB962C8B-B14F-4D97-AF65-F5344CB8AC3E}">
        <p14:creationId xmlns:p14="http://schemas.microsoft.com/office/powerpoint/2010/main" val="1562403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37</a:t>
            </a:fld>
            <a:endParaRPr lang="en-US" dirty="0"/>
          </a:p>
        </p:txBody>
      </p:sp>
    </p:spTree>
    <p:extLst>
      <p:ext uri="{BB962C8B-B14F-4D97-AF65-F5344CB8AC3E}">
        <p14:creationId xmlns:p14="http://schemas.microsoft.com/office/powerpoint/2010/main" val="4256783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38</a:t>
            </a:fld>
            <a:endParaRPr lang="en-US" dirty="0"/>
          </a:p>
        </p:txBody>
      </p:sp>
    </p:spTree>
    <p:extLst>
      <p:ext uri="{BB962C8B-B14F-4D97-AF65-F5344CB8AC3E}">
        <p14:creationId xmlns:p14="http://schemas.microsoft.com/office/powerpoint/2010/main" val="24963690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39</a:t>
            </a:fld>
            <a:endParaRPr lang="en-US" dirty="0"/>
          </a:p>
        </p:txBody>
      </p:sp>
    </p:spTree>
    <p:extLst>
      <p:ext uri="{BB962C8B-B14F-4D97-AF65-F5344CB8AC3E}">
        <p14:creationId xmlns:p14="http://schemas.microsoft.com/office/powerpoint/2010/main" val="3191558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a:defRPr/>
            </a:pPr>
            <a:endParaRPr lang="en-US" sz="2900" kern="100" dirty="0">
              <a:latin typeface="Arial"/>
              <a:ea typeface="Calibri" panose="020F0502020204030204"/>
              <a:cs typeface="Arial"/>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a:t>
            </a:fld>
            <a:endParaRPr lang="en-US" dirty="0"/>
          </a:p>
        </p:txBody>
      </p:sp>
    </p:spTree>
    <p:extLst>
      <p:ext uri="{BB962C8B-B14F-4D97-AF65-F5344CB8AC3E}">
        <p14:creationId xmlns:p14="http://schemas.microsoft.com/office/powerpoint/2010/main" val="31829442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40</a:t>
            </a:fld>
            <a:endParaRPr lang="en-US" dirty="0"/>
          </a:p>
        </p:txBody>
      </p:sp>
    </p:spTree>
    <p:extLst>
      <p:ext uri="{BB962C8B-B14F-4D97-AF65-F5344CB8AC3E}">
        <p14:creationId xmlns:p14="http://schemas.microsoft.com/office/powerpoint/2010/main" val="11273350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41</a:t>
            </a:fld>
            <a:endParaRPr lang="en-US" dirty="0"/>
          </a:p>
        </p:txBody>
      </p:sp>
    </p:spTree>
    <p:extLst>
      <p:ext uri="{BB962C8B-B14F-4D97-AF65-F5344CB8AC3E}">
        <p14:creationId xmlns:p14="http://schemas.microsoft.com/office/powerpoint/2010/main" val="39050722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a:tabLst>
                <a:tab pos="736824" algn="l"/>
              </a:tabLst>
            </a:pPr>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42</a:t>
            </a:fld>
            <a:endParaRPr lang="en-US" dirty="0"/>
          </a:p>
        </p:txBody>
      </p:sp>
    </p:spTree>
    <p:extLst>
      <p:ext uri="{BB962C8B-B14F-4D97-AF65-F5344CB8AC3E}">
        <p14:creationId xmlns:p14="http://schemas.microsoft.com/office/powerpoint/2010/main" val="9879623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84BE8D1D-70DD-4068-A80C-527DFF99EB00}" type="slidenum">
              <a:rPr lang="en-US" smtClean="0"/>
              <a:t>43</a:t>
            </a:fld>
            <a:endParaRPr lang="en-US" dirty="0"/>
          </a:p>
        </p:txBody>
      </p:sp>
    </p:spTree>
    <p:extLst>
      <p:ext uri="{BB962C8B-B14F-4D97-AF65-F5344CB8AC3E}">
        <p14:creationId xmlns:p14="http://schemas.microsoft.com/office/powerpoint/2010/main" val="929287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marL="276309" indent="-276309">
              <a:buFont typeface="Symbol,Sans-Serif"/>
              <a:buChar char="•"/>
            </a:pPr>
            <a:endParaRPr lang="en-US" i="0" u="none" strike="noStrike" baseline="0" dirty="0">
              <a:solidFill>
                <a:srgbClr val="000000"/>
              </a:solidFill>
              <a:latin typeface="Calibri"/>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5</a:t>
            </a:fld>
            <a:endParaRPr lang="en-US" dirty="0"/>
          </a:p>
        </p:txBody>
      </p:sp>
    </p:spTree>
    <p:extLst>
      <p:ext uri="{BB962C8B-B14F-4D97-AF65-F5344CB8AC3E}">
        <p14:creationId xmlns:p14="http://schemas.microsoft.com/office/powerpoint/2010/main" val="2466573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6</a:t>
            </a:fld>
            <a:endParaRPr lang="en-US" dirty="0"/>
          </a:p>
        </p:txBody>
      </p:sp>
    </p:spTree>
    <p:extLst>
      <p:ext uri="{BB962C8B-B14F-4D97-AF65-F5344CB8AC3E}">
        <p14:creationId xmlns:p14="http://schemas.microsoft.com/office/powerpoint/2010/main" val="162923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7</a:t>
            </a:fld>
            <a:endParaRPr lang="en-US" dirty="0"/>
          </a:p>
        </p:txBody>
      </p:sp>
    </p:spTree>
    <p:extLst>
      <p:ext uri="{BB962C8B-B14F-4D97-AF65-F5344CB8AC3E}">
        <p14:creationId xmlns:p14="http://schemas.microsoft.com/office/powerpoint/2010/main" val="3174668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8</a:t>
            </a:fld>
            <a:endParaRPr lang="en-US" dirty="0"/>
          </a:p>
        </p:txBody>
      </p:sp>
    </p:spTree>
    <p:extLst>
      <p:ext uri="{BB962C8B-B14F-4D97-AF65-F5344CB8AC3E}">
        <p14:creationId xmlns:p14="http://schemas.microsoft.com/office/powerpoint/2010/main" val="808438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9</a:t>
            </a:fld>
            <a:endParaRPr lang="en-US" dirty="0"/>
          </a:p>
        </p:txBody>
      </p:sp>
    </p:spTree>
    <p:extLst>
      <p:ext uri="{BB962C8B-B14F-4D97-AF65-F5344CB8AC3E}">
        <p14:creationId xmlns:p14="http://schemas.microsoft.com/office/powerpoint/2010/main" val="979803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2/12/2024</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42671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98961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2520084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3442180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Tree>
    <p:extLst>
      <p:ext uri="{BB962C8B-B14F-4D97-AF65-F5344CB8AC3E}">
        <p14:creationId xmlns:p14="http://schemas.microsoft.com/office/powerpoint/2010/main" val="2264564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2/12/2024</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7842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94248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728932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155170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73354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2400873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2/12/2024</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62166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dirty="0">
                <a:solidFill>
                  <a:schemeClr val="tx1"/>
                </a:solidFill>
                <a:latin typeface="Arial" panose="020B0604020202020204" pitchFamily="34" charset="0"/>
              </a:rPr>
              <a:t>CALIFORNIA DEPARTMENT OF EDUCATION</a:t>
            </a:r>
            <a:br>
              <a:rPr lang="en-US" altLang="en-US" sz="1100" b="1" dirty="0">
                <a:solidFill>
                  <a:schemeClr val="tx1"/>
                </a:solidFill>
                <a:latin typeface="Arial" panose="020B0604020202020204" pitchFamily="34" charset="0"/>
              </a:rPr>
            </a:br>
            <a:r>
              <a:rPr lang="en-US" altLang="en-US" sz="1100" dirty="0">
                <a:solidFill>
                  <a:schemeClr val="tx1"/>
                </a:solidFill>
                <a:latin typeface="Arial" panose="020B0604020202020204" pitchFamily="34" charset="0"/>
              </a:rPr>
              <a:t>Tony Thurmond, State Superintendent of Public Instruction</a:t>
            </a:r>
            <a:endParaRPr lang="en-US" altLang="en-US" sz="1200" b="1" dirty="0">
              <a:solidFill>
                <a:schemeClr val="tx1"/>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592793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3480307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510706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Tree>
    <p:extLst>
      <p:ext uri="{BB962C8B-B14F-4D97-AF65-F5344CB8AC3E}">
        <p14:creationId xmlns:p14="http://schemas.microsoft.com/office/powerpoint/2010/main" val="1643966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pPr>
                <a:defRPr/>
              </a:pPr>
              <a:t>2/12/2024</a:t>
            </a:fld>
            <a:endParaRPr lang="en-US" dirty="0"/>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pPr>
                <a:defRPr/>
              </a:pPr>
              <a:t>‹#›</a:t>
            </a:fld>
            <a:endParaRPr lang="en-US" dirty="0"/>
          </a:p>
        </p:txBody>
      </p:sp>
    </p:spTree>
    <p:extLst>
      <p:ext uri="{BB962C8B-B14F-4D97-AF65-F5344CB8AC3E}">
        <p14:creationId xmlns:p14="http://schemas.microsoft.com/office/powerpoint/2010/main" val="1580111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704020202020204" pitchFamily="34" charset="0"/>
              </a:rPr>
              <a:t>CALIFORNIA DEPARTMENT OF EDUCATION</a:t>
            </a:r>
            <a:br>
              <a:rPr lang="en-US" altLang="en-US" sz="1100" b="1" dirty="0">
                <a:solidFill>
                  <a:srgbClr val="000000"/>
                </a:solidFill>
                <a:latin typeface="Arial" panose="020B0704020202020204" pitchFamily="34" charset="0"/>
              </a:rPr>
            </a:br>
            <a:r>
              <a:rPr lang="en-US" altLang="en-US" sz="1100" dirty="0">
                <a:solidFill>
                  <a:srgbClr val="000000"/>
                </a:solidFill>
                <a:latin typeface="Arial" panose="020B0704020202020204" pitchFamily="34" charset="0"/>
              </a:rPr>
              <a:t>Tony Thurmond, State Superintendent of Public Instruction</a:t>
            </a:r>
            <a:endParaRPr lang="en-US" altLang="en-US" sz="1200" b="1" dirty="0">
              <a:solidFill>
                <a:srgbClr val="000000"/>
              </a:solidFill>
              <a:latin typeface="Arial" panose="020B07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854846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t>‹#›</a:t>
            </a:fld>
            <a:endParaRPr lang="en-US" altLang="en-US" dirty="0"/>
          </a:p>
        </p:txBody>
      </p:sp>
    </p:spTree>
    <p:extLst>
      <p:ext uri="{BB962C8B-B14F-4D97-AF65-F5344CB8AC3E}">
        <p14:creationId xmlns:p14="http://schemas.microsoft.com/office/powerpoint/2010/main" val="4190206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t>‹#›</a:t>
            </a:fld>
            <a:endParaRPr lang="en-US" altLang="en-US" dirty="0"/>
          </a:p>
        </p:txBody>
      </p:sp>
    </p:spTree>
    <p:extLst>
      <p:ext uri="{BB962C8B-B14F-4D97-AF65-F5344CB8AC3E}">
        <p14:creationId xmlns:p14="http://schemas.microsoft.com/office/powerpoint/2010/main" val="319007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2019398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t>‹#›</a:t>
            </a:fld>
            <a:endParaRPr lang="en-US" altLang="en-US" dirty="0"/>
          </a:p>
        </p:txBody>
      </p:sp>
    </p:spTree>
    <p:extLst>
      <p:ext uri="{BB962C8B-B14F-4D97-AF65-F5344CB8AC3E}">
        <p14:creationId xmlns:p14="http://schemas.microsoft.com/office/powerpoint/2010/main" val="2146551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t>2/12/2024</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2557402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64182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704020202020204" pitchFamily="34" charset="0"/>
              </a:rPr>
              <a:t>CALIFORNIA DEPARTMENT OF EDUCATION</a:t>
            </a:r>
            <a:br>
              <a:rPr lang="en-US" altLang="en-US" sz="1100" b="1" dirty="0">
                <a:solidFill>
                  <a:srgbClr val="000000"/>
                </a:solidFill>
                <a:latin typeface="Arial" panose="020B0704020202020204" pitchFamily="34" charset="0"/>
              </a:rPr>
            </a:br>
            <a:r>
              <a:rPr lang="en-US" altLang="en-US" sz="1100" dirty="0">
                <a:solidFill>
                  <a:srgbClr val="000000"/>
                </a:solidFill>
                <a:latin typeface="Arial" panose="020B0704020202020204" pitchFamily="34" charset="0"/>
              </a:rPr>
              <a:t>Tony Thurmond, State Superintendent of Public Instruction</a:t>
            </a:r>
            <a:endParaRPr lang="en-US" altLang="en-US" sz="1200" b="1" dirty="0">
              <a:solidFill>
                <a:srgbClr val="000000"/>
              </a:solidFill>
              <a:latin typeface="Arial" panose="020B07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956122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t>‹#›</a:t>
            </a:fld>
            <a:endParaRPr lang="en-US" altLang="en-US" dirty="0"/>
          </a:p>
        </p:txBody>
      </p:sp>
    </p:spTree>
    <p:extLst>
      <p:ext uri="{BB962C8B-B14F-4D97-AF65-F5344CB8AC3E}">
        <p14:creationId xmlns:p14="http://schemas.microsoft.com/office/powerpoint/2010/main" val="790227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t>‹#›</a:t>
            </a:fld>
            <a:endParaRPr lang="en-US" altLang="en-US" dirty="0"/>
          </a:p>
        </p:txBody>
      </p:sp>
    </p:spTree>
    <p:extLst>
      <p:ext uri="{BB962C8B-B14F-4D97-AF65-F5344CB8AC3E}">
        <p14:creationId xmlns:p14="http://schemas.microsoft.com/office/powerpoint/2010/main" val="2288541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0" fontAlgn="base" hangingPunct="0">
              <a:spcBef>
                <a:spcPct val="0"/>
              </a:spcBef>
              <a:spcAft>
                <a:spcPct val="0"/>
              </a:spcAft>
              <a:defRPr/>
            </a:pPr>
            <a:endParaRPr lang="en-US" altLang="en-US" dirty="0"/>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defRPr/>
            </a:pPr>
            <a:endParaRPr lang="en-US" altLang="en-US" dirty="0"/>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t>‹#›</a:t>
            </a:fld>
            <a:endParaRPr lang="en-US" altLang="en-US" dirty="0"/>
          </a:p>
        </p:txBody>
      </p:sp>
      <p:sp>
        <p:nvSpPr>
          <p:cNvPr id="7" name="Content Placeholder 6"/>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2832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t>‹#›</a:t>
            </a:fld>
            <a:endParaRPr lang="en-US" altLang="en-US" dirty="0"/>
          </a:p>
        </p:txBody>
      </p:sp>
      <p:sp>
        <p:nvSpPr>
          <p:cNvPr id="7" name="Content Placeholder 6"/>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4534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t>2/12/2024</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14194402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6384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A22D-3DF5-4FEC-92C4-AA4FEBC8E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C9463-1196-4362-8606-2AE20350961B}"/>
              </a:ext>
            </a:extLst>
          </p:cNvPr>
          <p:cNvSpPr>
            <a:spLocks noGrp="1"/>
          </p:cNvSpPr>
          <p:nvPr>
            <p:ph type="dt" sz="half" idx="10"/>
          </p:nvPr>
        </p:nvSpPr>
        <p:spPr/>
        <p:txBody>
          <a:bodyPr/>
          <a:lstStyle/>
          <a:p>
            <a:pPr eaLnBrk="0" fontAlgn="base" hangingPunct="0">
              <a:spcBef>
                <a:spcPct val="0"/>
              </a:spcBef>
              <a:spcAft>
                <a:spcPct val="0"/>
              </a:spcAft>
              <a:defRPr/>
            </a:pPr>
            <a:endParaRPr lang="en-US" altLang="en-US" dirty="0"/>
          </a:p>
        </p:txBody>
      </p:sp>
      <p:sp>
        <p:nvSpPr>
          <p:cNvPr id="4" name="Footer Placeholder 3">
            <a:extLst>
              <a:ext uri="{FF2B5EF4-FFF2-40B4-BE49-F238E27FC236}">
                <a16:creationId xmlns:a16="http://schemas.microsoft.com/office/drawing/2014/main" id="{DF181D64-1EF7-49E4-B3F2-E10ADE538454}"/>
              </a:ext>
            </a:extLst>
          </p:cNvPr>
          <p:cNvSpPr>
            <a:spLocks noGrp="1"/>
          </p:cNvSpPr>
          <p:nvPr>
            <p:ph type="ftr" sz="quarter" idx="11"/>
          </p:nvPr>
        </p:nvSpPr>
        <p:spPr/>
        <p:txBody>
          <a:bodyPr/>
          <a:lstStyle/>
          <a:p>
            <a:pPr eaLnBrk="0" fontAlgn="base" hangingPunct="0">
              <a:spcBef>
                <a:spcPct val="0"/>
              </a:spcBef>
              <a:spcAft>
                <a:spcPct val="0"/>
              </a:spcAft>
              <a:defRPr/>
            </a:pPr>
            <a:endParaRPr lang="en-US" altLang="en-US" dirty="0"/>
          </a:p>
        </p:txBody>
      </p:sp>
      <p:sp>
        <p:nvSpPr>
          <p:cNvPr id="5" name="Slide Number Placeholder 4">
            <a:extLst>
              <a:ext uri="{FF2B5EF4-FFF2-40B4-BE49-F238E27FC236}">
                <a16:creationId xmlns:a16="http://schemas.microsoft.com/office/drawing/2014/main" id="{C57125D8-841B-469E-A798-EE6503C127C1}"/>
              </a:ext>
            </a:extLst>
          </p:cNvPr>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pPr eaLnBrk="0" fontAlgn="base" hangingPunct="0">
                <a:spcBef>
                  <a:spcPct val="0"/>
                </a:spcBef>
                <a:spcAft>
                  <a:spcPct val="0"/>
                </a:spcAft>
                <a:defRPr/>
              </a:pPr>
              <a:t>‹#›</a:t>
            </a:fld>
            <a:endParaRPr lang="en-US" altLang="en-US" dirty="0"/>
          </a:p>
        </p:txBody>
      </p:sp>
      <p:sp>
        <p:nvSpPr>
          <p:cNvPr id="7" name="Content Placeholder 6">
            <a:extLst>
              <a:ext uri="{FF2B5EF4-FFF2-40B4-BE49-F238E27FC236}">
                <a16:creationId xmlns:a16="http://schemas.microsoft.com/office/drawing/2014/main" id="{8156AD05-2D6E-4D5A-BFB0-7CA0F5FDC913}"/>
              </a:ext>
            </a:extLst>
          </p:cNvPr>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5995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7335402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2019398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A22D-3DF5-4FEC-92C4-AA4FEBC8E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C9463-1196-4362-8606-2AE20350961B}"/>
              </a:ext>
            </a:extLst>
          </p:cNvPr>
          <p:cNvSpPr>
            <a:spLocks noGrp="1"/>
          </p:cNvSpPr>
          <p:nvPr>
            <p:ph type="dt" sz="half" idx="10"/>
          </p:nvPr>
        </p:nvSpPr>
        <p:spPr/>
        <p:txBody>
          <a:bodyPr/>
          <a:lstStyle/>
          <a:p>
            <a:pPr eaLnBrk="0" fontAlgn="base" hangingPunct="0">
              <a:spcBef>
                <a:spcPct val="0"/>
              </a:spcBef>
              <a:spcAft>
                <a:spcPct val="0"/>
              </a:spcAft>
              <a:defRPr/>
            </a:pPr>
            <a:endParaRPr lang="en-US" altLang="en-US" dirty="0"/>
          </a:p>
        </p:txBody>
      </p:sp>
      <p:sp>
        <p:nvSpPr>
          <p:cNvPr id="4" name="Footer Placeholder 3">
            <a:extLst>
              <a:ext uri="{FF2B5EF4-FFF2-40B4-BE49-F238E27FC236}">
                <a16:creationId xmlns:a16="http://schemas.microsoft.com/office/drawing/2014/main" id="{DF181D64-1EF7-49E4-B3F2-E10ADE538454}"/>
              </a:ext>
            </a:extLst>
          </p:cNvPr>
          <p:cNvSpPr>
            <a:spLocks noGrp="1"/>
          </p:cNvSpPr>
          <p:nvPr>
            <p:ph type="ftr" sz="quarter" idx="11"/>
          </p:nvPr>
        </p:nvSpPr>
        <p:spPr/>
        <p:txBody>
          <a:bodyPr/>
          <a:lstStyle/>
          <a:p>
            <a:pPr eaLnBrk="0" fontAlgn="base" hangingPunct="0">
              <a:spcBef>
                <a:spcPct val="0"/>
              </a:spcBef>
              <a:spcAft>
                <a:spcPct val="0"/>
              </a:spcAft>
              <a:defRPr/>
            </a:pPr>
            <a:endParaRPr lang="en-US" altLang="en-US" dirty="0"/>
          </a:p>
        </p:txBody>
      </p:sp>
      <p:sp>
        <p:nvSpPr>
          <p:cNvPr id="5" name="Slide Number Placeholder 4">
            <a:extLst>
              <a:ext uri="{FF2B5EF4-FFF2-40B4-BE49-F238E27FC236}">
                <a16:creationId xmlns:a16="http://schemas.microsoft.com/office/drawing/2014/main" id="{C57125D8-841B-469E-A798-EE6503C127C1}"/>
              </a:ext>
            </a:extLst>
          </p:cNvPr>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pPr eaLnBrk="0" fontAlgn="base" hangingPunct="0">
                <a:spcBef>
                  <a:spcPct val="0"/>
                </a:spcBef>
                <a:spcAft>
                  <a:spcPct val="0"/>
                </a:spcAft>
                <a:defRPr/>
              </a:pPr>
              <a:t>‹#›</a:t>
            </a:fld>
            <a:endParaRPr lang="en-US" altLang="en-US" dirty="0"/>
          </a:p>
        </p:txBody>
      </p:sp>
      <p:sp>
        <p:nvSpPr>
          <p:cNvPr id="7" name="Content Placeholder 6">
            <a:extLst>
              <a:ext uri="{FF2B5EF4-FFF2-40B4-BE49-F238E27FC236}">
                <a16:creationId xmlns:a16="http://schemas.microsoft.com/office/drawing/2014/main" id="{8156AD05-2D6E-4D5A-BFB0-7CA0F5FDC913}"/>
              </a:ext>
            </a:extLst>
          </p:cNvPr>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5995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869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2/12/2024</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4267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86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869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83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693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0">
            <a:extLst>
              <a:ext uri="{FF2B5EF4-FFF2-40B4-BE49-F238E27FC236}">
                <a16:creationId xmlns:a16="http://schemas.microsoft.com/office/drawing/2014/main" id="{1FE7C64F-1197-E8B1-2BEA-B09EB38B2403}"/>
              </a:ext>
            </a:extLst>
          </p:cNvPr>
          <p:cNvSpPr>
            <a:spLocks noGrp="1"/>
          </p:cNvSpPr>
          <p:nvPr>
            <p:ph sz="quarter" idx="16"/>
          </p:nvPr>
        </p:nvSpPr>
        <p:spPr>
          <a:xfrm>
            <a:off x="9726650" y="36417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135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2.jpeg"/><Relationship Id="rId4" Type="http://schemas.openxmlformats.org/officeDocument/2006/relationships/slideLayout" Target="../slideLayouts/slideLayout36.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image" Target="../media/image2.jpeg"/><Relationship Id="rId4" Type="http://schemas.openxmlformats.org/officeDocument/2006/relationships/slideLayout" Target="../slideLayouts/slideLayout4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6" r:id="rId4"/>
    <p:sldLayoutId id="2147483714" r:id="rId5"/>
    <p:sldLayoutId id="2147483664" r:id="rId6"/>
    <p:sldLayoutId id="2147483712" r:id="rId7"/>
    <p:sldLayoutId id="2147483667" r:id="rId8"/>
    <p:sldLayoutId id="2147483713" r:id="rId9"/>
    <p:sldLayoutId id="2147483665" r:id="rId10"/>
    <p:sldLayoutId id="214748366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4400796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703"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3943933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chemeClr val="bg1"/>
                </a:solidFill>
                <a:latin typeface="Arial" panose="020B0604020202020204" pitchFamily="34" charset="0"/>
              </a:rPr>
              <a:t>TONY</a:t>
            </a:r>
            <a:r>
              <a:rPr lang="en-US" altLang="en-US" sz="1200" b="1" baseline="0" dirty="0">
                <a:solidFill>
                  <a:schemeClr val="bg1"/>
                </a:solidFill>
                <a:latin typeface="Arial" panose="020B0604020202020204" pitchFamily="34" charset="0"/>
              </a:rPr>
              <a:t> THURMOND</a:t>
            </a:r>
            <a:br>
              <a:rPr lang="en-US" altLang="en-US" sz="1000" b="1" dirty="0">
                <a:solidFill>
                  <a:schemeClr val="bg1"/>
                </a:solidFill>
                <a:latin typeface="Arial" panose="020B0604020202020204" pitchFamily="34" charset="0"/>
              </a:rPr>
            </a:br>
            <a:r>
              <a:rPr lang="en-US" altLang="en-US" sz="1000" dirty="0">
                <a:solidFill>
                  <a:schemeClr val="bg1"/>
                </a:solidFill>
                <a:latin typeface="Arial" panose="020B0604020202020204" pitchFamily="34" charset="0"/>
              </a:rPr>
              <a:t>State Superintendent </a:t>
            </a:r>
            <a:br>
              <a:rPr lang="en-US" altLang="en-US" sz="1000" dirty="0">
                <a:solidFill>
                  <a:schemeClr val="bg1"/>
                </a:solidFill>
                <a:latin typeface="Arial" panose="020B0604020202020204" pitchFamily="34" charset="0"/>
              </a:rPr>
            </a:br>
            <a:r>
              <a:rPr lang="en-US" altLang="en-US" sz="1000" dirty="0">
                <a:solidFill>
                  <a:schemeClr val="bg1"/>
                </a:solidFill>
                <a:latin typeface="Arial" panose="020B0604020202020204" pitchFamily="34" charset="0"/>
              </a:rPr>
              <a:t>of Public Instruction</a:t>
            </a:r>
            <a:endParaRPr lang="en-US" altLang="en-US" sz="1000" dirty="0">
              <a:solidFill>
                <a:schemeClr val="bg1"/>
              </a:solidFill>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18762118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t>‹#›</a:t>
            </a:fld>
            <a:endParaRPr lang="en-US" altLang="en-US" dirty="0"/>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algn="ctr">
              <a:defRPr/>
            </a:pPr>
            <a:r>
              <a:rPr lang="en-US" altLang="en-US" sz="1200" b="1" dirty="0">
                <a:solidFill>
                  <a:srgbClr val="FFFFFF"/>
                </a:solidFill>
                <a:latin typeface="Arial" panose="020B0704020202020204" pitchFamily="34" charset="0"/>
              </a:rPr>
              <a:t>TONY THURMOND</a:t>
            </a:r>
            <a:br>
              <a:rPr lang="en-US" altLang="en-US" sz="1000" b="1" dirty="0">
                <a:solidFill>
                  <a:srgbClr val="FFFFFF"/>
                </a:solidFill>
                <a:latin typeface="Arial" panose="020B0704020202020204" pitchFamily="34" charset="0"/>
              </a:rPr>
            </a:br>
            <a:r>
              <a:rPr lang="en-US" altLang="en-US" sz="1000" dirty="0">
                <a:solidFill>
                  <a:srgbClr val="FFFFFF"/>
                </a:solidFill>
                <a:latin typeface="Arial" panose="020B0704020202020204" pitchFamily="34" charset="0"/>
              </a:rPr>
              <a:t>State Superintendent </a:t>
            </a:r>
            <a:br>
              <a:rPr lang="en-US" altLang="en-US" sz="1000" dirty="0">
                <a:solidFill>
                  <a:srgbClr val="FFFFFF"/>
                </a:solidFill>
                <a:latin typeface="Arial" panose="020B0704020202020204" pitchFamily="34" charset="0"/>
              </a:rPr>
            </a:br>
            <a:r>
              <a:rPr lang="en-US" altLang="en-US" sz="1000" dirty="0">
                <a:solidFill>
                  <a:srgbClr val="FFFFFF"/>
                </a:solidFill>
                <a:latin typeface="Arial" panose="020B07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1588601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defRPr>
      </a:lvl2pPr>
      <a:lvl3pPr algn="ctr" rtl="0" eaLnBrk="0" fontAlgn="base" hangingPunct="0">
        <a:spcBef>
          <a:spcPct val="0"/>
        </a:spcBef>
        <a:spcAft>
          <a:spcPct val="0"/>
        </a:spcAft>
        <a:defRPr sz="4400">
          <a:solidFill>
            <a:schemeClr val="tx2"/>
          </a:solidFill>
          <a:latin typeface="Arial" panose="020B0704020202020204" pitchFamily="34" charset="0"/>
        </a:defRPr>
      </a:lvl3pPr>
      <a:lvl4pPr algn="ctr" rtl="0" eaLnBrk="0" fontAlgn="base" hangingPunct="0">
        <a:spcBef>
          <a:spcPct val="0"/>
        </a:spcBef>
        <a:spcAft>
          <a:spcPct val="0"/>
        </a:spcAft>
        <a:defRPr sz="4400">
          <a:solidFill>
            <a:schemeClr val="tx2"/>
          </a:solidFill>
          <a:latin typeface="Arial" panose="020B0704020202020204" pitchFamily="34" charset="0"/>
        </a:defRPr>
      </a:lvl4pPr>
      <a:lvl5pPr algn="ctr" rtl="0" eaLnBrk="0" fontAlgn="base" hangingPunct="0">
        <a:spcBef>
          <a:spcPct val="0"/>
        </a:spcBef>
        <a:spcAft>
          <a:spcPct val="0"/>
        </a:spcAft>
        <a:defRPr sz="4400">
          <a:solidFill>
            <a:schemeClr val="tx2"/>
          </a:solidFill>
          <a:latin typeface="Arial" panose="020B0704020202020204" pitchFamily="34" charset="0"/>
        </a:defRPr>
      </a:lvl5pPr>
      <a:lvl6pPr marL="457200" algn="ctr" rtl="0" eaLnBrk="0" fontAlgn="base" hangingPunct="0">
        <a:spcBef>
          <a:spcPct val="0"/>
        </a:spcBef>
        <a:spcAft>
          <a:spcPct val="0"/>
        </a:spcAft>
        <a:defRPr sz="4400">
          <a:solidFill>
            <a:schemeClr val="tx2"/>
          </a:solidFill>
          <a:latin typeface="Arial" panose="020B0704020202020204" pitchFamily="34" charset="0"/>
        </a:defRPr>
      </a:lvl6pPr>
      <a:lvl7pPr marL="914400" algn="ctr" rtl="0" eaLnBrk="0" fontAlgn="base" hangingPunct="0">
        <a:spcBef>
          <a:spcPct val="0"/>
        </a:spcBef>
        <a:spcAft>
          <a:spcPct val="0"/>
        </a:spcAft>
        <a:defRPr sz="4400">
          <a:solidFill>
            <a:schemeClr val="tx2"/>
          </a:solidFill>
          <a:latin typeface="Arial" panose="020B0704020202020204" pitchFamily="34" charset="0"/>
        </a:defRPr>
      </a:lvl7pPr>
      <a:lvl8pPr marL="1371600" algn="ctr" rtl="0" eaLnBrk="0" fontAlgn="base" hangingPunct="0">
        <a:spcBef>
          <a:spcPct val="0"/>
        </a:spcBef>
        <a:spcAft>
          <a:spcPct val="0"/>
        </a:spcAft>
        <a:defRPr sz="4400">
          <a:solidFill>
            <a:schemeClr val="tx2"/>
          </a:solidFill>
          <a:latin typeface="Arial" panose="020B0704020202020204" pitchFamily="34" charset="0"/>
        </a:defRPr>
      </a:lvl8pPr>
      <a:lvl9pPr marL="1828800" algn="ctr" rtl="0" eaLnBrk="0" fontAlgn="base" hangingPunct="0">
        <a:spcBef>
          <a:spcPct val="0"/>
        </a:spcBef>
        <a:spcAft>
          <a:spcPct val="0"/>
        </a:spcAft>
        <a:defRPr sz="4400">
          <a:solidFill>
            <a:schemeClr val="tx2"/>
          </a:solidFill>
          <a:latin typeface="Arial" panose="020B07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t>‹#›</a:t>
            </a:fld>
            <a:endParaRPr lang="en-US" altLang="en-US" dirty="0"/>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algn="ctr">
              <a:defRPr/>
            </a:pPr>
            <a:r>
              <a:rPr lang="en-US" altLang="en-US" sz="1200" b="1" dirty="0">
                <a:solidFill>
                  <a:srgbClr val="FFFFFF"/>
                </a:solidFill>
                <a:latin typeface="Arial" panose="020B0704020202020204" pitchFamily="34" charset="0"/>
              </a:rPr>
              <a:t>TONY THURMOND</a:t>
            </a:r>
            <a:br>
              <a:rPr lang="en-US" altLang="en-US" sz="1000" b="1" dirty="0">
                <a:solidFill>
                  <a:srgbClr val="FFFFFF"/>
                </a:solidFill>
                <a:latin typeface="Arial" panose="020B0704020202020204" pitchFamily="34" charset="0"/>
              </a:rPr>
            </a:br>
            <a:r>
              <a:rPr lang="en-US" altLang="en-US" sz="1000" dirty="0">
                <a:solidFill>
                  <a:srgbClr val="FFFFFF"/>
                </a:solidFill>
                <a:latin typeface="Arial" panose="020B0704020202020204" pitchFamily="34" charset="0"/>
              </a:rPr>
              <a:t>State Superintendent </a:t>
            </a:r>
            <a:br>
              <a:rPr lang="en-US" altLang="en-US" sz="1000" dirty="0">
                <a:solidFill>
                  <a:srgbClr val="FFFFFF"/>
                </a:solidFill>
                <a:latin typeface="Arial" panose="020B0704020202020204" pitchFamily="34" charset="0"/>
              </a:rPr>
            </a:br>
            <a:r>
              <a:rPr lang="en-US" altLang="en-US" sz="1000" dirty="0">
                <a:solidFill>
                  <a:srgbClr val="FFFFFF"/>
                </a:solidFill>
                <a:latin typeface="Arial" panose="020B07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11201469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defRPr>
      </a:lvl2pPr>
      <a:lvl3pPr algn="ctr" rtl="0" eaLnBrk="0" fontAlgn="base" hangingPunct="0">
        <a:spcBef>
          <a:spcPct val="0"/>
        </a:spcBef>
        <a:spcAft>
          <a:spcPct val="0"/>
        </a:spcAft>
        <a:defRPr sz="4400">
          <a:solidFill>
            <a:schemeClr val="tx2"/>
          </a:solidFill>
          <a:latin typeface="Arial" panose="020B0704020202020204" pitchFamily="34" charset="0"/>
        </a:defRPr>
      </a:lvl3pPr>
      <a:lvl4pPr algn="ctr" rtl="0" eaLnBrk="0" fontAlgn="base" hangingPunct="0">
        <a:spcBef>
          <a:spcPct val="0"/>
        </a:spcBef>
        <a:spcAft>
          <a:spcPct val="0"/>
        </a:spcAft>
        <a:defRPr sz="4400">
          <a:solidFill>
            <a:schemeClr val="tx2"/>
          </a:solidFill>
          <a:latin typeface="Arial" panose="020B0704020202020204" pitchFamily="34" charset="0"/>
        </a:defRPr>
      </a:lvl4pPr>
      <a:lvl5pPr algn="ctr" rtl="0" eaLnBrk="0" fontAlgn="base" hangingPunct="0">
        <a:spcBef>
          <a:spcPct val="0"/>
        </a:spcBef>
        <a:spcAft>
          <a:spcPct val="0"/>
        </a:spcAft>
        <a:defRPr sz="4400">
          <a:solidFill>
            <a:schemeClr val="tx2"/>
          </a:solidFill>
          <a:latin typeface="Arial" panose="020B0704020202020204" pitchFamily="34" charset="0"/>
        </a:defRPr>
      </a:lvl5pPr>
      <a:lvl6pPr marL="457200" algn="ctr" rtl="0" eaLnBrk="0" fontAlgn="base" hangingPunct="0">
        <a:spcBef>
          <a:spcPct val="0"/>
        </a:spcBef>
        <a:spcAft>
          <a:spcPct val="0"/>
        </a:spcAft>
        <a:defRPr sz="4400">
          <a:solidFill>
            <a:schemeClr val="tx2"/>
          </a:solidFill>
          <a:latin typeface="Arial" panose="020B0704020202020204" pitchFamily="34" charset="0"/>
        </a:defRPr>
      </a:lvl6pPr>
      <a:lvl7pPr marL="914400" algn="ctr" rtl="0" eaLnBrk="0" fontAlgn="base" hangingPunct="0">
        <a:spcBef>
          <a:spcPct val="0"/>
        </a:spcBef>
        <a:spcAft>
          <a:spcPct val="0"/>
        </a:spcAft>
        <a:defRPr sz="4400">
          <a:solidFill>
            <a:schemeClr val="tx2"/>
          </a:solidFill>
          <a:latin typeface="Arial" panose="020B0704020202020204" pitchFamily="34" charset="0"/>
        </a:defRPr>
      </a:lvl7pPr>
      <a:lvl8pPr marL="1371600" algn="ctr" rtl="0" eaLnBrk="0" fontAlgn="base" hangingPunct="0">
        <a:spcBef>
          <a:spcPct val="0"/>
        </a:spcBef>
        <a:spcAft>
          <a:spcPct val="0"/>
        </a:spcAft>
        <a:defRPr sz="4400">
          <a:solidFill>
            <a:schemeClr val="tx2"/>
          </a:solidFill>
          <a:latin typeface="Arial" panose="020B0704020202020204" pitchFamily="34" charset="0"/>
        </a:defRPr>
      </a:lvl8pPr>
      <a:lvl9pPr marL="1828800" algn="ctr" rtl="0" eaLnBrk="0" fontAlgn="base" hangingPunct="0">
        <a:spcBef>
          <a:spcPct val="0"/>
        </a:spcBef>
        <a:spcAft>
          <a:spcPct val="0"/>
        </a:spcAft>
        <a:defRPr sz="4400">
          <a:solidFill>
            <a:schemeClr val="tx2"/>
          </a:solidFill>
          <a:latin typeface="Arial" panose="020B07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ca.gov/ls/nu/sn/mbsnp092018.as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NSDprocurementreview@cde.ca.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SFSContracts@cde.ca.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ca.gov/ls/nu/he/cnac.asp"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19.jpe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awards@healthymealsincentives.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FoodDistribution@cde.c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5654" y="-47290"/>
            <a:ext cx="9283700" cy="2311400"/>
          </a:xfrm>
        </p:spPr>
        <p:txBody>
          <a:bodyPr/>
          <a:lstStyle/>
          <a:p>
            <a:r>
              <a:rPr lang="en-US" b="1" dirty="0"/>
              <a:t>Tuesday @ 2 </a:t>
            </a:r>
            <a:br>
              <a:rPr lang="en-US" b="1" dirty="0"/>
            </a:br>
            <a:r>
              <a:rPr lang="en-US" b="1" dirty="0"/>
              <a:t>School Nutrition Town Hall </a:t>
            </a:r>
            <a:br>
              <a:rPr lang="en-US" b="1" dirty="0"/>
            </a:br>
            <a:r>
              <a:rPr lang="en-US" b="1" dirty="0"/>
              <a:t>December 12, 2023</a:t>
            </a:r>
          </a:p>
        </p:txBody>
      </p:sp>
      <p:sp>
        <p:nvSpPr>
          <p:cNvPr id="3" name="Content Placeholder 2"/>
          <p:cNvSpPr>
            <a:spLocks noGrp="1"/>
          </p:cNvSpPr>
          <p:nvPr>
            <p:ph sz="half" idx="1"/>
          </p:nvPr>
        </p:nvSpPr>
        <p:spPr>
          <a:xfrm>
            <a:off x="3893312" y="2264110"/>
            <a:ext cx="6628384" cy="1164890"/>
          </a:xfrm>
        </p:spPr>
        <p:txBody>
          <a:bodyPr/>
          <a:lstStyle/>
          <a:p>
            <a:pPr marL="0" indent="0" algn="ctr">
              <a:buNone/>
            </a:pPr>
            <a:r>
              <a:rPr lang="en-US" sz="2800" b="1" dirty="0">
                <a:latin typeface="+mj-lt"/>
                <a:ea typeface="Verdana" panose="020B0604030504040204" pitchFamily="34" charset="0"/>
                <a:cs typeface="Verdana" panose="020B0604030504040204" pitchFamily="34" charset="0"/>
              </a:rPr>
              <a:t>California Department of Education </a:t>
            </a:r>
          </a:p>
          <a:p>
            <a:pPr marL="0" indent="0" algn="ctr">
              <a:buNone/>
            </a:pPr>
            <a:r>
              <a:rPr lang="en-US" sz="2800" b="1" dirty="0">
                <a:latin typeface="+mj-lt"/>
                <a:ea typeface="Verdana" panose="020B0604030504040204" pitchFamily="34" charset="0"/>
                <a:cs typeface="Verdana" panose="020B0604030504040204" pitchFamily="34" charset="0"/>
              </a:rPr>
              <a:t>Nutrition Services Division</a:t>
            </a:r>
          </a:p>
          <a:p>
            <a:pPr marL="0" indent="0" algn="ctr">
              <a:buNone/>
            </a:pPr>
            <a:endParaRPr lang="en-US" sz="2800" dirty="0">
              <a:latin typeface="+mj-lt"/>
              <a:ea typeface="Verdana" panose="020B0604030504040204" pitchFamily="34" charset="0"/>
              <a:cs typeface="Verdana" panose="020B0604030504040204" pitchFamily="34" charset="0"/>
            </a:endParaRPr>
          </a:p>
        </p:txBody>
      </p:sp>
      <p:pic>
        <p:nvPicPr>
          <p:cNvPr id="10" name="Content Placeholder 9">
            <a:extLst>
              <a:ext uri="{FF2B5EF4-FFF2-40B4-BE49-F238E27FC236}">
                <a16:creationId xmlns:a16="http://schemas.microsoft.com/office/drawing/2014/main" id="{721C1D30-6C01-EBC0-3D8A-CF9BAC5E9DED}"/>
              </a:ex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63379" y="3612168"/>
            <a:ext cx="4288249" cy="2839893"/>
          </a:xfrm>
          <a:prstGeom prst="ellipse">
            <a:avLst/>
          </a:prstGeom>
          <a:ln>
            <a:noFill/>
          </a:ln>
          <a:effectLst>
            <a:softEdge rad="112500"/>
          </a:effectLst>
        </p:spPr>
      </p:pic>
    </p:spTree>
    <p:extLst>
      <p:ext uri="{BB962C8B-B14F-4D97-AF65-F5344CB8AC3E}">
        <p14:creationId xmlns:p14="http://schemas.microsoft.com/office/powerpoint/2010/main" val="187348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1AB4E-A7E9-38E8-67D8-955A2309CE09}"/>
              </a:ext>
            </a:extLst>
          </p:cNvPr>
          <p:cNvSpPr>
            <a:spLocks noGrp="1"/>
          </p:cNvSpPr>
          <p:nvPr>
            <p:ph type="title"/>
          </p:nvPr>
        </p:nvSpPr>
        <p:spPr/>
        <p:txBody>
          <a:bodyPr/>
          <a:lstStyle/>
          <a:p>
            <a:r>
              <a:rPr lang="en-US" dirty="0">
                <a:cs typeface="Arial"/>
              </a:rPr>
              <a:t>Contracting Reminders </a:t>
            </a:r>
          </a:p>
        </p:txBody>
      </p:sp>
      <p:sp>
        <p:nvSpPr>
          <p:cNvPr id="3" name="Content Placeholder 2">
            <a:extLst>
              <a:ext uri="{FF2B5EF4-FFF2-40B4-BE49-F238E27FC236}">
                <a16:creationId xmlns:a16="http://schemas.microsoft.com/office/drawing/2014/main" id="{51B4EE22-0090-8D3C-EF92-806F7B11D8C7}"/>
              </a:ext>
            </a:extLst>
          </p:cNvPr>
          <p:cNvSpPr>
            <a:spLocks noGrp="1"/>
          </p:cNvSpPr>
          <p:nvPr>
            <p:ph idx="1"/>
          </p:nvPr>
        </p:nvSpPr>
        <p:spPr>
          <a:xfrm>
            <a:off x="2331654" y="1643605"/>
            <a:ext cx="9532685" cy="4974365"/>
          </a:xfrm>
        </p:spPr>
        <p:txBody>
          <a:bodyPr/>
          <a:lstStyle/>
          <a:p>
            <a:pPr indent="-285750">
              <a:buFont typeface="Courier New"/>
              <a:buChar char="•"/>
            </a:pPr>
            <a:r>
              <a:rPr lang="en-US" sz="2600" dirty="0">
                <a:cs typeface="Arial"/>
              </a:rPr>
              <a:t>Vended meal contract</a:t>
            </a:r>
          </a:p>
          <a:p>
            <a:pPr indent="-285750">
              <a:buFont typeface="Courier New"/>
              <a:buChar char="•"/>
            </a:pPr>
            <a:r>
              <a:rPr lang="en-US" sz="2600" dirty="0">
                <a:cs typeface="Arial"/>
              </a:rPr>
              <a:t>FSMC</a:t>
            </a:r>
          </a:p>
          <a:p>
            <a:pPr indent="-285750">
              <a:buFont typeface="Courier New"/>
              <a:buChar char="•"/>
            </a:pPr>
            <a:r>
              <a:rPr lang="en-US" sz="2600" dirty="0">
                <a:cs typeface="Arial"/>
              </a:rPr>
              <a:t>Consulting services</a:t>
            </a:r>
          </a:p>
          <a:p>
            <a:pPr>
              <a:buFont typeface="Courier New"/>
              <a:buChar char="•"/>
            </a:pPr>
            <a:r>
              <a:rPr lang="en-US" sz="2600" dirty="0">
                <a:cs typeface="Arial"/>
              </a:rPr>
              <a:t>Procurement agent</a:t>
            </a:r>
          </a:p>
          <a:p>
            <a:pPr marL="457200" lvl="1" indent="0">
              <a:buNone/>
            </a:pPr>
            <a:endParaRPr lang="en-US" sz="2600" b="1" dirty="0">
              <a:cs typeface="Arial"/>
            </a:endParaRPr>
          </a:p>
          <a:p>
            <a:pPr marL="457200" lvl="1" indent="0">
              <a:buNone/>
            </a:pPr>
            <a:r>
              <a:rPr lang="en-US" sz="2600" b="1" dirty="0">
                <a:cs typeface="Arial"/>
              </a:rPr>
              <a:t>Management Bulletin SNP-09-2018 </a:t>
            </a:r>
            <a:r>
              <a:rPr lang="en-US" sz="2600" b="1" dirty="0">
                <a:ea typeface="+mn-lt"/>
                <a:cs typeface="+mn-lt"/>
              </a:rPr>
              <a:t>Distinguishing an FSMC From A Vendor</a:t>
            </a:r>
            <a:r>
              <a:rPr lang="en-US" sz="2600" dirty="0">
                <a:ea typeface="+mn-lt"/>
                <a:cs typeface="+mn-lt"/>
              </a:rPr>
              <a:t> available on the California Department of Education (CDE) School Nutrition web page at </a:t>
            </a:r>
            <a:r>
              <a:rPr lang="en-US" sz="2600" dirty="0">
                <a:ea typeface="+mn-lt"/>
                <a:cs typeface="+mn-lt"/>
                <a:hlinkClick r:id="rId3" tooltip="California Department of Education School Nutrition web page"/>
              </a:rPr>
              <a:t>https://www.cde.ca.gov/ls/nu/sn/mbsnp092018.asp</a:t>
            </a:r>
            <a:endParaRPr lang="en-US" sz="2600" dirty="0">
              <a:cs typeface="Arial"/>
            </a:endParaRPr>
          </a:p>
        </p:txBody>
      </p:sp>
    </p:spTree>
    <p:extLst>
      <p:ext uri="{BB962C8B-B14F-4D97-AF65-F5344CB8AC3E}">
        <p14:creationId xmlns:p14="http://schemas.microsoft.com/office/powerpoint/2010/main" val="3844897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7D9CE-0B35-3737-08E6-CC5555C77474}"/>
              </a:ext>
            </a:extLst>
          </p:cNvPr>
          <p:cNvSpPr>
            <a:spLocks noGrp="1"/>
          </p:cNvSpPr>
          <p:nvPr>
            <p:ph type="title"/>
          </p:nvPr>
        </p:nvSpPr>
        <p:spPr>
          <a:xfrm>
            <a:off x="2667000" y="76200"/>
            <a:ext cx="9144000" cy="1231900"/>
          </a:xfrm>
        </p:spPr>
        <p:txBody>
          <a:bodyPr/>
          <a:lstStyle/>
          <a:p>
            <a:r>
              <a:rPr lang="en-US" sz="4000" dirty="0"/>
              <a:t>Meal Vendor (or Vended Meal Provider)</a:t>
            </a:r>
          </a:p>
        </p:txBody>
      </p:sp>
      <p:sp>
        <p:nvSpPr>
          <p:cNvPr id="3" name="Content Placeholder 2">
            <a:extLst>
              <a:ext uri="{FF2B5EF4-FFF2-40B4-BE49-F238E27FC236}">
                <a16:creationId xmlns:a16="http://schemas.microsoft.com/office/drawing/2014/main" id="{425EC4D4-A27E-3BFE-CD16-249EAD3A19E5}"/>
              </a:ext>
            </a:extLst>
          </p:cNvPr>
          <p:cNvSpPr>
            <a:spLocks noGrp="1"/>
          </p:cNvSpPr>
          <p:nvPr>
            <p:ph idx="1"/>
          </p:nvPr>
        </p:nvSpPr>
        <p:spPr>
          <a:xfrm>
            <a:off x="2616200" y="1371600"/>
            <a:ext cx="9194800" cy="4876800"/>
          </a:xfrm>
        </p:spPr>
        <p:txBody>
          <a:bodyPr/>
          <a:lstStyle/>
          <a:p>
            <a:pPr marL="0" marR="0" lvl="0" indent="0">
              <a:spcBef>
                <a:spcPts val="0"/>
              </a:spcBef>
              <a:spcAft>
                <a:spcPts val="1200"/>
              </a:spcAft>
              <a:buNone/>
            </a:pPr>
            <a:r>
              <a:rPr lang="en-US" sz="2600" dirty="0">
                <a:effectLst/>
                <a:latin typeface="Arial"/>
                <a:ea typeface="Calibri" panose="020F0502020204030204" pitchFamily="34" charset="0"/>
                <a:cs typeface="Arial"/>
              </a:rPr>
              <a:t>Services include</a:t>
            </a:r>
            <a:r>
              <a:rPr lang="en-US" sz="2600" dirty="0">
                <a:latin typeface="Arial"/>
                <a:ea typeface="Calibri" panose="020F0502020204030204" pitchFamily="34" charset="0"/>
                <a:cs typeface="Arial"/>
              </a:rPr>
              <a:t>:</a:t>
            </a:r>
            <a:endParaRPr lang="en-US" sz="2600" dirty="0">
              <a:cs typeface="Arial"/>
            </a:endParaRPr>
          </a:p>
          <a:p>
            <a:pPr marL="1143000" marR="0" lvl="0" indent="-457200">
              <a:spcBef>
                <a:spcPts val="0"/>
              </a:spcBef>
              <a:spcAft>
                <a:spcPts val="1200"/>
              </a:spcAft>
              <a:buFont typeface="Arial"/>
              <a:buChar char="•"/>
            </a:pPr>
            <a:r>
              <a:rPr lang="en-US" sz="2400" dirty="0">
                <a:effectLst/>
                <a:latin typeface="Arial"/>
                <a:ea typeface="Calibri"/>
                <a:cs typeface="Arial"/>
              </a:rPr>
              <a:t>Providing meals</a:t>
            </a:r>
          </a:p>
          <a:p>
            <a:pPr marL="1143000" indent="-457200">
              <a:spcBef>
                <a:spcPts val="0"/>
              </a:spcBef>
              <a:spcAft>
                <a:spcPts val="1200"/>
              </a:spcAft>
              <a:buFont typeface="Arial"/>
              <a:buChar char="•"/>
            </a:pPr>
            <a:r>
              <a:rPr lang="en-US" sz="2400" dirty="0">
                <a:effectLst/>
                <a:latin typeface="Arial"/>
                <a:ea typeface="Calibri"/>
                <a:cs typeface="Arial"/>
              </a:rPr>
              <a:t>Purchasing </a:t>
            </a:r>
            <a:r>
              <a:rPr lang="en-US" sz="2400" dirty="0">
                <a:latin typeface="Arial"/>
                <a:ea typeface="Calibri"/>
                <a:cs typeface="Arial"/>
              </a:rPr>
              <a:t>food and supplies</a:t>
            </a:r>
          </a:p>
          <a:p>
            <a:pPr marL="1143000" indent="-457200">
              <a:spcBef>
                <a:spcPts val="0"/>
              </a:spcBef>
              <a:spcAft>
                <a:spcPts val="1200"/>
              </a:spcAft>
              <a:buFont typeface="Arial"/>
              <a:buChar char="•"/>
            </a:pPr>
            <a:r>
              <a:rPr lang="en-US" sz="2400" dirty="0">
                <a:latin typeface="Arial"/>
                <a:ea typeface="Calibri"/>
                <a:cs typeface="Arial"/>
              </a:rPr>
              <a:t>Preparing meals</a:t>
            </a:r>
            <a:endParaRPr lang="en-US" sz="2400" dirty="0">
              <a:effectLst/>
              <a:latin typeface="Arial"/>
              <a:ea typeface="Calibri" panose="020F0502020204030204" pitchFamily="34" charset="0"/>
              <a:cs typeface="Arial"/>
            </a:endParaRPr>
          </a:p>
          <a:p>
            <a:pPr marL="0" marR="0" indent="0">
              <a:spcBef>
                <a:spcPts val="0"/>
              </a:spcBef>
              <a:spcAft>
                <a:spcPts val="1200"/>
              </a:spcAft>
              <a:buNone/>
            </a:pPr>
            <a:r>
              <a:rPr lang="en-US" sz="2600" dirty="0">
                <a:effectLst/>
                <a:latin typeface="Arial"/>
                <a:ea typeface="Calibri" panose="020F0502020204030204" pitchFamily="34" charset="0"/>
                <a:cs typeface="Arial"/>
              </a:rPr>
              <a:t>Services cannot include:</a:t>
            </a:r>
          </a:p>
          <a:p>
            <a:pPr marL="1143000" marR="0" lvl="0" indent="-457200">
              <a:spcBef>
                <a:spcPts val="0"/>
              </a:spcBef>
              <a:spcAft>
                <a:spcPts val="1200"/>
              </a:spcAft>
              <a:buFont typeface="Arial"/>
              <a:buChar char="•"/>
            </a:pPr>
            <a:r>
              <a:rPr lang="en-US" sz="2400" dirty="0">
                <a:effectLst/>
                <a:latin typeface="Arial"/>
                <a:ea typeface="Calibri"/>
                <a:cs typeface="Arial"/>
              </a:rPr>
              <a:t>Providing labor to serve meals  </a:t>
            </a:r>
          </a:p>
          <a:p>
            <a:pPr marL="1143000" marR="0" lvl="0" indent="-457200">
              <a:spcBef>
                <a:spcPts val="0"/>
              </a:spcBef>
              <a:spcAft>
                <a:spcPts val="1200"/>
              </a:spcAft>
              <a:buFont typeface="Arial"/>
              <a:buChar char="•"/>
            </a:pPr>
            <a:r>
              <a:rPr lang="en-US" sz="2400" dirty="0">
                <a:effectLst/>
                <a:latin typeface="Arial"/>
                <a:ea typeface="Calibri"/>
                <a:cs typeface="Arial"/>
              </a:rPr>
              <a:t>Operating “Point of Service”</a:t>
            </a:r>
          </a:p>
          <a:p>
            <a:pPr marL="1143000" indent="-457200">
              <a:spcBef>
                <a:spcPts val="0"/>
              </a:spcBef>
              <a:spcAft>
                <a:spcPts val="1200"/>
              </a:spcAft>
              <a:buFont typeface="Arial"/>
              <a:buChar char="•"/>
            </a:pPr>
            <a:r>
              <a:rPr lang="en-US" sz="2400" dirty="0">
                <a:latin typeface="Arial"/>
                <a:ea typeface="Calibri"/>
                <a:cs typeface="Arial"/>
              </a:rPr>
              <a:t>Preparing</a:t>
            </a:r>
            <a:r>
              <a:rPr lang="en-US" sz="2400" dirty="0">
                <a:effectLst/>
                <a:latin typeface="Arial"/>
                <a:ea typeface="Calibri"/>
                <a:cs typeface="Arial"/>
              </a:rPr>
              <a:t> claims</a:t>
            </a:r>
            <a:r>
              <a:rPr lang="en-US" sz="2400" dirty="0">
                <a:latin typeface="Arial"/>
                <a:ea typeface="Calibri"/>
                <a:cs typeface="Arial"/>
              </a:rPr>
              <a:t> for submission </a:t>
            </a:r>
          </a:p>
          <a:p>
            <a:pPr marL="1143000" indent="-457200">
              <a:spcBef>
                <a:spcPts val="0"/>
              </a:spcBef>
              <a:spcAft>
                <a:spcPts val="1200"/>
              </a:spcAft>
              <a:buFont typeface="Arial"/>
              <a:buChar char="•"/>
            </a:pPr>
            <a:r>
              <a:rPr lang="en-US" sz="2400" dirty="0">
                <a:latin typeface="Arial"/>
                <a:ea typeface="Calibri"/>
                <a:cs typeface="Arial"/>
              </a:rPr>
              <a:t>Provide</a:t>
            </a:r>
            <a:r>
              <a:rPr lang="en-US" sz="2400" dirty="0">
                <a:effectLst/>
                <a:latin typeface="Arial"/>
                <a:ea typeface="Calibri"/>
                <a:cs typeface="Arial"/>
              </a:rPr>
              <a:t> program oversight</a:t>
            </a:r>
            <a:endParaRPr lang="en-US" dirty="0"/>
          </a:p>
          <a:p>
            <a:pPr marL="0" indent="0">
              <a:buNone/>
            </a:pPr>
            <a:endParaRPr lang="en-US" dirty="0"/>
          </a:p>
        </p:txBody>
      </p:sp>
    </p:spTree>
    <p:extLst>
      <p:ext uri="{BB962C8B-B14F-4D97-AF65-F5344CB8AC3E}">
        <p14:creationId xmlns:p14="http://schemas.microsoft.com/office/powerpoint/2010/main" val="153577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58B4-203E-D422-1E67-EAE9E7672FCF}"/>
              </a:ext>
            </a:extLst>
          </p:cNvPr>
          <p:cNvSpPr>
            <a:spLocks noGrp="1"/>
          </p:cNvSpPr>
          <p:nvPr>
            <p:ph type="title"/>
          </p:nvPr>
        </p:nvSpPr>
        <p:spPr>
          <a:xfrm>
            <a:off x="2538828" y="-139700"/>
            <a:ext cx="9144000" cy="1143000"/>
          </a:xfrm>
        </p:spPr>
        <p:txBody>
          <a:bodyPr/>
          <a:lstStyle/>
          <a:p>
            <a:r>
              <a:rPr lang="en-US" sz="4000" dirty="0">
                <a:ea typeface="+mj-lt"/>
                <a:cs typeface="+mj-lt"/>
              </a:rPr>
              <a:t>FSMC vs. Consultant</a:t>
            </a:r>
            <a:endParaRPr lang="en-US" sz="4000" dirty="0"/>
          </a:p>
        </p:txBody>
      </p:sp>
      <p:sp>
        <p:nvSpPr>
          <p:cNvPr id="3" name="Content Placeholder 2">
            <a:extLst>
              <a:ext uri="{FF2B5EF4-FFF2-40B4-BE49-F238E27FC236}">
                <a16:creationId xmlns:a16="http://schemas.microsoft.com/office/drawing/2014/main" id="{2CFBC95C-BF09-1E93-3B7A-2A33A16AD423}"/>
              </a:ext>
            </a:extLst>
          </p:cNvPr>
          <p:cNvSpPr>
            <a:spLocks noGrp="1"/>
          </p:cNvSpPr>
          <p:nvPr>
            <p:ph sz="half" idx="1"/>
          </p:nvPr>
        </p:nvSpPr>
        <p:spPr>
          <a:xfrm>
            <a:off x="2538828" y="889000"/>
            <a:ext cx="5246272" cy="5397500"/>
          </a:xfrm>
        </p:spPr>
        <p:txBody>
          <a:bodyPr/>
          <a:lstStyle/>
          <a:p>
            <a:pPr marL="0" indent="0">
              <a:buNone/>
            </a:pPr>
            <a:r>
              <a:rPr lang="en-US" sz="2400" b="1" dirty="0"/>
              <a:t>FSMC Services:</a:t>
            </a:r>
          </a:p>
          <a:p>
            <a:pPr marL="0" indent="0">
              <a:spcBef>
                <a:spcPts val="0"/>
              </a:spcBef>
              <a:buNone/>
            </a:pPr>
            <a:endParaRPr lang="en-US" sz="2400" dirty="0"/>
          </a:p>
          <a:p>
            <a:pPr>
              <a:spcBef>
                <a:spcPts val="0"/>
              </a:spcBef>
            </a:pPr>
            <a:r>
              <a:rPr lang="en-US" sz="2400" dirty="0"/>
              <a:t>Menu planning</a:t>
            </a:r>
            <a:endParaRPr lang="en-US" sz="2400" dirty="0">
              <a:cs typeface="Arial"/>
            </a:endParaRPr>
          </a:p>
          <a:p>
            <a:pPr>
              <a:spcBef>
                <a:spcPts val="0"/>
              </a:spcBef>
            </a:pPr>
            <a:endParaRPr lang="en-US" sz="2400" dirty="0"/>
          </a:p>
          <a:p>
            <a:pPr>
              <a:spcBef>
                <a:spcPts val="0"/>
              </a:spcBef>
            </a:pPr>
            <a:r>
              <a:rPr lang="en-US" sz="2400" dirty="0"/>
              <a:t>Purchasing</a:t>
            </a:r>
            <a:endParaRPr lang="en-US" sz="2400" dirty="0">
              <a:cs typeface="Arial"/>
            </a:endParaRPr>
          </a:p>
          <a:p>
            <a:pPr>
              <a:spcBef>
                <a:spcPts val="0"/>
              </a:spcBef>
            </a:pPr>
            <a:endParaRPr lang="en-US" sz="2400" dirty="0"/>
          </a:p>
          <a:p>
            <a:pPr>
              <a:spcBef>
                <a:spcPts val="0"/>
              </a:spcBef>
            </a:pPr>
            <a:r>
              <a:rPr lang="en-US" sz="2400" dirty="0"/>
              <a:t>Submitting claims</a:t>
            </a:r>
            <a:endParaRPr lang="en-US" sz="2400" dirty="0">
              <a:cs typeface="Arial"/>
            </a:endParaRPr>
          </a:p>
          <a:p>
            <a:pPr marL="0" indent="0">
              <a:spcBef>
                <a:spcPts val="0"/>
              </a:spcBef>
              <a:buNone/>
            </a:pPr>
            <a:endParaRPr lang="en-US" sz="2400" dirty="0"/>
          </a:p>
          <a:p>
            <a:pPr>
              <a:spcBef>
                <a:spcPts val="0"/>
              </a:spcBef>
            </a:pPr>
            <a:r>
              <a:rPr lang="en-US" sz="2400" dirty="0"/>
              <a:t>Preparing and/or serving meals</a:t>
            </a:r>
            <a:endParaRPr lang="en-US" sz="2400" dirty="0">
              <a:cs typeface="Arial"/>
            </a:endParaRPr>
          </a:p>
          <a:p>
            <a:pPr>
              <a:spcBef>
                <a:spcPts val="0"/>
              </a:spcBef>
            </a:pPr>
            <a:endParaRPr lang="en-US" sz="2400" dirty="0"/>
          </a:p>
          <a:p>
            <a:pPr>
              <a:spcBef>
                <a:spcPts val="0"/>
              </a:spcBef>
            </a:pPr>
            <a:r>
              <a:rPr lang="en-US" sz="2400" dirty="0"/>
              <a:t>Operating the POS system</a:t>
            </a:r>
            <a:endParaRPr lang="en-US" sz="2400" dirty="0">
              <a:cs typeface="Arial"/>
            </a:endParaRPr>
          </a:p>
          <a:p>
            <a:pPr>
              <a:spcBef>
                <a:spcPts val="0"/>
              </a:spcBef>
            </a:pPr>
            <a:endParaRPr lang="en-US" sz="2400" dirty="0"/>
          </a:p>
          <a:p>
            <a:pPr>
              <a:spcBef>
                <a:spcPts val="0"/>
              </a:spcBef>
            </a:pPr>
            <a:r>
              <a:rPr lang="en-US" sz="2400" dirty="0"/>
              <a:t>Managing </a:t>
            </a:r>
            <a:r>
              <a:rPr lang="en-US" sz="2400" b="1" dirty="0"/>
              <a:t>any</a:t>
            </a:r>
            <a:r>
              <a:rPr lang="en-US" sz="2400" dirty="0"/>
              <a:t> aspect of the day-to-day operation</a:t>
            </a:r>
            <a:endParaRPr lang="en-US" sz="2400" dirty="0">
              <a:cs typeface="Arial"/>
            </a:endParaRPr>
          </a:p>
        </p:txBody>
      </p:sp>
      <p:sp>
        <p:nvSpPr>
          <p:cNvPr id="4" name="Content Placeholder 3">
            <a:extLst>
              <a:ext uri="{FF2B5EF4-FFF2-40B4-BE49-F238E27FC236}">
                <a16:creationId xmlns:a16="http://schemas.microsoft.com/office/drawing/2014/main" id="{446C8F88-0BA0-AEF0-0965-9C451DF9483A}"/>
              </a:ext>
            </a:extLst>
          </p:cNvPr>
          <p:cNvSpPr>
            <a:spLocks noGrp="1"/>
          </p:cNvSpPr>
          <p:nvPr>
            <p:ph sz="half" idx="2"/>
          </p:nvPr>
        </p:nvSpPr>
        <p:spPr>
          <a:xfrm>
            <a:off x="7335437" y="1003300"/>
            <a:ext cx="4635469" cy="4386020"/>
          </a:xfrm>
        </p:spPr>
        <p:txBody>
          <a:bodyPr/>
          <a:lstStyle/>
          <a:p>
            <a:pPr marL="0" indent="0">
              <a:buNone/>
            </a:pPr>
            <a:r>
              <a:rPr lang="en-US" sz="2400" b="1" dirty="0"/>
              <a:t>Consultant Services:</a:t>
            </a:r>
          </a:p>
          <a:p>
            <a:pPr>
              <a:spcBef>
                <a:spcPts val="0"/>
              </a:spcBef>
            </a:pPr>
            <a:endParaRPr lang="en-US" sz="2400" dirty="0"/>
          </a:p>
          <a:p>
            <a:r>
              <a:rPr lang="en-US" sz="2400" dirty="0"/>
              <a:t>Provide professional/technical support and recommendations</a:t>
            </a:r>
            <a:endParaRPr lang="en-US" sz="2400" dirty="0">
              <a:cs typeface="Arial"/>
            </a:endParaRPr>
          </a:p>
          <a:p>
            <a:endParaRPr lang="en-US" sz="2400" b="1" dirty="0">
              <a:cs typeface="Arial"/>
            </a:endParaRPr>
          </a:p>
          <a:p>
            <a:r>
              <a:rPr lang="en-US" sz="2400" b="1" dirty="0">
                <a:cs typeface="Arial"/>
              </a:rPr>
              <a:t>Does not</a:t>
            </a:r>
            <a:r>
              <a:rPr lang="en-US" sz="2400" dirty="0">
                <a:cs typeface="Arial"/>
              </a:rPr>
              <a:t> oversee daily program operations</a:t>
            </a:r>
            <a:endParaRPr lang="en-US" sz="2400" dirty="0"/>
          </a:p>
        </p:txBody>
      </p:sp>
    </p:spTree>
    <p:extLst>
      <p:ext uri="{BB962C8B-B14F-4D97-AF65-F5344CB8AC3E}">
        <p14:creationId xmlns:p14="http://schemas.microsoft.com/office/powerpoint/2010/main" val="4078561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C2A1-9473-C0D0-381D-6B028726E491}"/>
              </a:ext>
            </a:extLst>
          </p:cNvPr>
          <p:cNvSpPr>
            <a:spLocks noGrp="1"/>
          </p:cNvSpPr>
          <p:nvPr>
            <p:ph type="title"/>
          </p:nvPr>
        </p:nvSpPr>
        <p:spPr/>
        <p:txBody>
          <a:bodyPr/>
          <a:lstStyle/>
          <a:p>
            <a:r>
              <a:rPr lang="en-US" dirty="0"/>
              <a:t>Procurement Agent</a:t>
            </a:r>
          </a:p>
        </p:txBody>
      </p:sp>
      <p:sp>
        <p:nvSpPr>
          <p:cNvPr id="3" name="Content Placeholder 2">
            <a:extLst>
              <a:ext uri="{FF2B5EF4-FFF2-40B4-BE49-F238E27FC236}">
                <a16:creationId xmlns:a16="http://schemas.microsoft.com/office/drawing/2014/main" id="{633E2EE8-296F-C2B3-F2BA-A524D9553BE2}"/>
              </a:ext>
            </a:extLst>
          </p:cNvPr>
          <p:cNvSpPr>
            <a:spLocks noGrp="1"/>
          </p:cNvSpPr>
          <p:nvPr>
            <p:ph idx="1"/>
          </p:nvPr>
        </p:nvSpPr>
        <p:spPr/>
        <p:txBody>
          <a:bodyPr/>
          <a:lstStyle/>
          <a:p>
            <a:r>
              <a:rPr lang="en-US" dirty="0"/>
              <a:t>Authorized to procure on client's behalf</a:t>
            </a:r>
          </a:p>
          <a:p>
            <a:endParaRPr lang="en-US" dirty="0"/>
          </a:p>
          <a:p>
            <a:r>
              <a:rPr lang="en-US" dirty="0"/>
              <a:t>Fiduciary relationship of trust</a:t>
            </a:r>
          </a:p>
          <a:p>
            <a:endParaRPr lang="en-US" dirty="0"/>
          </a:p>
          <a:p>
            <a:r>
              <a:rPr lang="en-US" dirty="0"/>
              <a:t>Contractually required to conduct competitive procurements with client’s interest in mind</a:t>
            </a:r>
          </a:p>
          <a:p>
            <a:pPr marL="457200" lvl="1" indent="0">
              <a:buNone/>
            </a:pPr>
            <a:endParaRPr lang="en-US" dirty="0"/>
          </a:p>
        </p:txBody>
      </p:sp>
    </p:spTree>
    <p:extLst>
      <p:ext uri="{BB962C8B-B14F-4D97-AF65-F5344CB8AC3E}">
        <p14:creationId xmlns:p14="http://schemas.microsoft.com/office/powerpoint/2010/main" val="292485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823BF-4C71-99B4-FBDF-7D93A5CB41EB}"/>
              </a:ext>
            </a:extLst>
          </p:cNvPr>
          <p:cNvSpPr>
            <a:spLocks noGrp="1"/>
          </p:cNvSpPr>
          <p:nvPr>
            <p:ph type="title"/>
          </p:nvPr>
        </p:nvSpPr>
        <p:spPr>
          <a:xfrm>
            <a:off x="2482249" y="190500"/>
            <a:ext cx="9144000" cy="1143000"/>
          </a:xfrm>
        </p:spPr>
        <p:txBody>
          <a:bodyPr/>
          <a:lstStyle/>
          <a:p>
            <a:r>
              <a:rPr lang="en-US" dirty="0">
                <a:cs typeface="Arial"/>
              </a:rPr>
              <a:t>Contracts Review</a:t>
            </a:r>
            <a:endParaRPr lang="en-US" dirty="0"/>
          </a:p>
        </p:txBody>
      </p:sp>
      <p:sp>
        <p:nvSpPr>
          <p:cNvPr id="3" name="Content Placeholder 2">
            <a:extLst>
              <a:ext uri="{FF2B5EF4-FFF2-40B4-BE49-F238E27FC236}">
                <a16:creationId xmlns:a16="http://schemas.microsoft.com/office/drawing/2014/main" id="{F5CCA276-2827-0093-F512-2C213E1AEBCD}"/>
              </a:ext>
            </a:extLst>
          </p:cNvPr>
          <p:cNvSpPr>
            <a:spLocks noGrp="1"/>
          </p:cNvSpPr>
          <p:nvPr>
            <p:ph sz="half" idx="1"/>
          </p:nvPr>
        </p:nvSpPr>
        <p:spPr>
          <a:xfrm>
            <a:off x="2247701" y="1371600"/>
            <a:ext cx="4470400" cy="4114800"/>
          </a:xfrm>
        </p:spPr>
        <p:txBody>
          <a:bodyPr/>
          <a:lstStyle/>
          <a:p>
            <a:pPr marL="0" indent="0">
              <a:buNone/>
            </a:pPr>
            <a:r>
              <a:rPr lang="en-US" b="1" dirty="0">
                <a:cs typeface="Arial"/>
              </a:rPr>
              <a:t>FSMC:</a:t>
            </a:r>
          </a:p>
          <a:p>
            <a:pPr marL="0" indent="0">
              <a:buNone/>
            </a:pPr>
            <a:endParaRPr lang="en-US" sz="2600" b="1" dirty="0"/>
          </a:p>
          <a:p>
            <a:pPr>
              <a:spcBef>
                <a:spcPts val="0"/>
              </a:spcBef>
            </a:pPr>
            <a:r>
              <a:rPr lang="en-US" sz="2600" dirty="0">
                <a:cs typeface="Arial"/>
              </a:rPr>
              <a:t>Performs daily operations and/or claims</a:t>
            </a:r>
          </a:p>
          <a:p>
            <a:pPr marL="0" indent="0">
              <a:spcBef>
                <a:spcPts val="0"/>
              </a:spcBef>
              <a:buNone/>
            </a:pPr>
            <a:endParaRPr lang="en-US" sz="2600" dirty="0">
              <a:cs typeface="Arial"/>
            </a:endParaRPr>
          </a:p>
          <a:p>
            <a:pPr>
              <a:spcBef>
                <a:spcPts val="0"/>
              </a:spcBef>
            </a:pPr>
            <a:r>
              <a:rPr lang="en-US" sz="2600" dirty="0">
                <a:cs typeface="Arial"/>
              </a:rPr>
              <a:t>Must use a formal procurement </a:t>
            </a:r>
          </a:p>
          <a:p>
            <a:pPr marL="0" indent="0">
              <a:spcBef>
                <a:spcPts val="0"/>
              </a:spcBef>
              <a:buNone/>
            </a:pPr>
            <a:endParaRPr lang="en-US" sz="2600" dirty="0">
              <a:cs typeface="Arial"/>
            </a:endParaRPr>
          </a:p>
          <a:p>
            <a:pPr>
              <a:spcBef>
                <a:spcPts val="0"/>
              </a:spcBef>
            </a:pPr>
            <a:r>
              <a:rPr lang="en-US" sz="2600" dirty="0">
                <a:cs typeface="Arial"/>
              </a:rPr>
              <a:t>Must have CDE pre-approval</a:t>
            </a:r>
          </a:p>
        </p:txBody>
      </p:sp>
      <p:sp>
        <p:nvSpPr>
          <p:cNvPr id="4" name="Content Placeholder 3">
            <a:extLst>
              <a:ext uri="{FF2B5EF4-FFF2-40B4-BE49-F238E27FC236}">
                <a16:creationId xmlns:a16="http://schemas.microsoft.com/office/drawing/2014/main" id="{2106925A-C01E-2988-6C59-F086A9FC5735}"/>
              </a:ext>
            </a:extLst>
          </p:cNvPr>
          <p:cNvSpPr>
            <a:spLocks noGrp="1"/>
          </p:cNvSpPr>
          <p:nvPr>
            <p:ph sz="half" idx="2"/>
          </p:nvPr>
        </p:nvSpPr>
        <p:spPr>
          <a:xfrm>
            <a:off x="6561625" y="1333500"/>
            <a:ext cx="5630375" cy="4114800"/>
          </a:xfrm>
        </p:spPr>
        <p:txBody>
          <a:bodyPr/>
          <a:lstStyle/>
          <a:p>
            <a:pPr marL="0" indent="0">
              <a:spcBef>
                <a:spcPts val="0"/>
              </a:spcBef>
              <a:buNone/>
            </a:pPr>
            <a:r>
              <a:rPr lang="en-US" b="1" dirty="0">
                <a:cs typeface="Arial"/>
              </a:rPr>
              <a:t>Meal vendor, consulting, and purchasing:</a:t>
            </a:r>
          </a:p>
          <a:p>
            <a:pPr marL="0" indent="0">
              <a:spcBef>
                <a:spcPts val="0"/>
              </a:spcBef>
              <a:buNone/>
            </a:pPr>
            <a:endParaRPr lang="en-US" sz="2600" b="1" dirty="0">
              <a:cs typeface="Arial"/>
            </a:endParaRPr>
          </a:p>
          <a:p>
            <a:pPr marL="457200" indent="-457200">
              <a:spcBef>
                <a:spcPts val="0"/>
              </a:spcBef>
              <a:buFont typeface="Arial"/>
              <a:buChar char="•"/>
            </a:pPr>
            <a:r>
              <a:rPr lang="en-US" sz="2600" dirty="0">
                <a:cs typeface="Arial"/>
              </a:rPr>
              <a:t>No daily operations and/or claims</a:t>
            </a:r>
          </a:p>
          <a:p>
            <a:pPr marL="0" indent="0">
              <a:spcBef>
                <a:spcPts val="0"/>
              </a:spcBef>
              <a:buNone/>
            </a:pPr>
            <a:endParaRPr lang="en-US" sz="2600" dirty="0">
              <a:cs typeface="Arial"/>
            </a:endParaRPr>
          </a:p>
          <a:p>
            <a:pPr marL="457200" indent="-457200">
              <a:spcBef>
                <a:spcPts val="0"/>
              </a:spcBef>
              <a:buFont typeface="Arial"/>
              <a:buChar char="•"/>
            </a:pPr>
            <a:r>
              <a:rPr lang="en-US" sz="2600" dirty="0">
                <a:cs typeface="Arial"/>
              </a:rPr>
              <a:t>Must follow procurement method for dollar amount</a:t>
            </a:r>
          </a:p>
          <a:p>
            <a:pPr marL="0" indent="0">
              <a:spcBef>
                <a:spcPts val="0"/>
              </a:spcBef>
              <a:buNone/>
            </a:pPr>
            <a:endParaRPr lang="en-US" sz="2600" dirty="0">
              <a:cs typeface="Arial"/>
            </a:endParaRPr>
          </a:p>
          <a:p>
            <a:pPr marL="457200" indent="-457200">
              <a:spcBef>
                <a:spcPts val="0"/>
              </a:spcBef>
              <a:buFont typeface="Arial"/>
              <a:buChar char="•"/>
            </a:pPr>
            <a:r>
              <a:rPr lang="en-US" sz="2600" dirty="0">
                <a:cs typeface="Arial"/>
              </a:rPr>
              <a:t>Does not require CDE approval</a:t>
            </a:r>
          </a:p>
        </p:txBody>
      </p:sp>
    </p:spTree>
    <p:extLst>
      <p:ext uri="{BB962C8B-B14F-4D97-AF65-F5344CB8AC3E}">
        <p14:creationId xmlns:p14="http://schemas.microsoft.com/office/powerpoint/2010/main" val="4268593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DBB77-01B9-9AE2-BC9D-DA0F0C1F8DB0}"/>
              </a:ext>
            </a:extLst>
          </p:cNvPr>
          <p:cNvSpPr>
            <a:spLocks noGrp="1"/>
          </p:cNvSpPr>
          <p:nvPr>
            <p:ph type="title"/>
          </p:nvPr>
        </p:nvSpPr>
        <p:spPr/>
        <p:txBody>
          <a:bodyPr/>
          <a:lstStyle/>
          <a:p>
            <a:r>
              <a:rPr lang="en-US" dirty="0"/>
              <a:t>Bid Splitting Not Allowed</a:t>
            </a:r>
          </a:p>
        </p:txBody>
      </p:sp>
      <p:sp>
        <p:nvSpPr>
          <p:cNvPr id="3" name="Content Placeholder 2">
            <a:extLst>
              <a:ext uri="{FF2B5EF4-FFF2-40B4-BE49-F238E27FC236}">
                <a16:creationId xmlns:a16="http://schemas.microsoft.com/office/drawing/2014/main" id="{1D45B5E0-68CD-9AE4-9F92-E895B771DB0F}"/>
              </a:ext>
            </a:extLst>
          </p:cNvPr>
          <p:cNvSpPr>
            <a:spLocks noGrp="1"/>
          </p:cNvSpPr>
          <p:nvPr>
            <p:ph idx="1"/>
          </p:nvPr>
        </p:nvSpPr>
        <p:spPr/>
        <p:txBody>
          <a:bodyPr/>
          <a:lstStyle/>
          <a:p>
            <a:pPr marL="0" indent="0">
              <a:buNone/>
            </a:pPr>
            <a:r>
              <a:rPr lang="en-US" sz="4000" b="0" i="0" dirty="0">
                <a:solidFill>
                  <a:srgbClr val="000000"/>
                </a:solidFill>
                <a:effectLst/>
                <a:latin typeface="Helvetica Neue"/>
              </a:rPr>
              <a:t>Bid splitting is intentionally dividing purchasing to avoid getting price quotes or going out to bid using a more formal procurement method. </a:t>
            </a:r>
          </a:p>
          <a:p>
            <a:pPr marL="0" indent="0">
              <a:buNone/>
            </a:pPr>
            <a:endParaRPr lang="en-US" sz="2400" i="1" dirty="0">
              <a:latin typeface="Helvetica Neue"/>
            </a:endParaRPr>
          </a:p>
          <a:p>
            <a:pPr marL="0" indent="0" algn="ctr">
              <a:buNone/>
            </a:pPr>
            <a:r>
              <a:rPr lang="en-US" i="1" dirty="0">
                <a:latin typeface="Helvetica Neue"/>
              </a:rPr>
              <a:t>Public Contract Code</a:t>
            </a:r>
            <a:r>
              <a:rPr lang="en-US" dirty="0">
                <a:latin typeface="Helvetica Neue"/>
              </a:rPr>
              <a:t> 20116 and Title 2, </a:t>
            </a:r>
            <a:r>
              <a:rPr lang="en-US" i="1" dirty="0">
                <a:latin typeface="Helvetica Neue"/>
              </a:rPr>
              <a:t>Code of Federal Regulations </a:t>
            </a:r>
            <a:r>
              <a:rPr lang="en-US" dirty="0">
                <a:latin typeface="Helvetica Neue"/>
              </a:rPr>
              <a:t>(</a:t>
            </a:r>
            <a:r>
              <a:rPr lang="en-US" i="1" dirty="0">
                <a:latin typeface="Helvetica Neue"/>
              </a:rPr>
              <a:t>CFR</a:t>
            </a:r>
            <a:r>
              <a:rPr lang="en-US" dirty="0">
                <a:latin typeface="Helvetica Neue"/>
              </a:rPr>
              <a:t>), Section 200.318(d)</a:t>
            </a:r>
          </a:p>
        </p:txBody>
      </p:sp>
    </p:spTree>
    <p:extLst>
      <p:ext uri="{BB962C8B-B14F-4D97-AF65-F5344CB8AC3E}">
        <p14:creationId xmlns:p14="http://schemas.microsoft.com/office/powerpoint/2010/main" val="2640090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3105E-6ECA-A9DF-D130-950DE9AF706A}"/>
              </a:ext>
            </a:extLst>
          </p:cNvPr>
          <p:cNvSpPr>
            <a:spLocks noGrp="1"/>
          </p:cNvSpPr>
          <p:nvPr>
            <p:ph type="title"/>
          </p:nvPr>
        </p:nvSpPr>
        <p:spPr>
          <a:xfrm>
            <a:off x="2540000" y="381000"/>
            <a:ext cx="9144000" cy="1143000"/>
          </a:xfrm>
        </p:spPr>
        <p:txBody>
          <a:bodyPr/>
          <a:lstStyle/>
          <a:p>
            <a:r>
              <a:rPr lang="en-US" dirty="0">
                <a:cs typeface="Arial"/>
              </a:rPr>
              <a:t>Bid Splitting Examples</a:t>
            </a:r>
            <a:endParaRPr lang="en-US" dirty="0"/>
          </a:p>
        </p:txBody>
      </p:sp>
      <p:sp>
        <p:nvSpPr>
          <p:cNvPr id="3" name="Content Placeholder 2">
            <a:extLst>
              <a:ext uri="{FF2B5EF4-FFF2-40B4-BE49-F238E27FC236}">
                <a16:creationId xmlns:a16="http://schemas.microsoft.com/office/drawing/2014/main" id="{D71FE75C-3A9F-825C-ADED-9EAECFA9ABFB}"/>
              </a:ext>
            </a:extLst>
          </p:cNvPr>
          <p:cNvSpPr>
            <a:spLocks noGrp="1"/>
          </p:cNvSpPr>
          <p:nvPr>
            <p:ph sz="half" idx="1"/>
          </p:nvPr>
        </p:nvSpPr>
        <p:spPr>
          <a:xfrm>
            <a:off x="2540000" y="1727200"/>
            <a:ext cx="4470400" cy="4114800"/>
          </a:xfrm>
          <a:ln>
            <a:solidFill>
              <a:schemeClr val="tx1"/>
            </a:solidFill>
          </a:ln>
        </p:spPr>
        <p:txBody>
          <a:bodyPr/>
          <a:lstStyle/>
          <a:p>
            <a:pPr marL="0" indent="0" algn="ctr">
              <a:buNone/>
            </a:pPr>
            <a:r>
              <a:rPr lang="en-US" sz="2800" b="1" dirty="0">
                <a:cs typeface="Arial"/>
              </a:rPr>
              <a:t>Goods Example</a:t>
            </a:r>
          </a:p>
          <a:p>
            <a:pPr>
              <a:buFont typeface="Arial"/>
              <a:buChar char="•"/>
            </a:pPr>
            <a:r>
              <a:rPr lang="en-US" sz="2800" dirty="0">
                <a:cs typeface="Arial"/>
              </a:rPr>
              <a:t>10 Refrigerators at $3,000 each</a:t>
            </a:r>
          </a:p>
          <a:p>
            <a:pPr>
              <a:buFont typeface="Arial"/>
              <a:buChar char="•"/>
            </a:pPr>
            <a:r>
              <a:rPr lang="en-US" sz="2800" dirty="0">
                <a:cs typeface="Arial"/>
              </a:rPr>
              <a:t>Purchase 1 fridge per month = bid splitting</a:t>
            </a:r>
          </a:p>
          <a:p>
            <a:pPr>
              <a:buFont typeface="Arial"/>
              <a:buChar char="•"/>
            </a:pPr>
            <a:r>
              <a:rPr lang="en-US" sz="2800" dirty="0">
                <a:cs typeface="Arial"/>
              </a:rPr>
              <a:t>Should obtain quotes for all 10 refrigerators and purchase at one time</a:t>
            </a:r>
          </a:p>
        </p:txBody>
      </p:sp>
      <p:sp>
        <p:nvSpPr>
          <p:cNvPr id="5" name="Content Placeholder 4">
            <a:extLst>
              <a:ext uri="{FF2B5EF4-FFF2-40B4-BE49-F238E27FC236}">
                <a16:creationId xmlns:a16="http://schemas.microsoft.com/office/drawing/2014/main" id="{14099094-1A47-43FE-A7E2-EF2332BF3C89}"/>
              </a:ext>
            </a:extLst>
          </p:cNvPr>
          <p:cNvSpPr>
            <a:spLocks noGrp="1"/>
          </p:cNvSpPr>
          <p:nvPr>
            <p:ph sz="half" idx="2"/>
          </p:nvPr>
        </p:nvSpPr>
        <p:spPr>
          <a:xfrm>
            <a:off x="7213600" y="1727200"/>
            <a:ext cx="4470400" cy="4114800"/>
          </a:xfrm>
          <a:ln>
            <a:solidFill>
              <a:schemeClr val="tx1"/>
            </a:solidFill>
          </a:ln>
        </p:spPr>
        <p:txBody>
          <a:bodyPr/>
          <a:lstStyle/>
          <a:p>
            <a:pPr marL="0" indent="0" algn="ctr">
              <a:buNone/>
            </a:pPr>
            <a:r>
              <a:rPr lang="en-US" sz="2800" b="1" dirty="0">
                <a:cs typeface="Arial"/>
              </a:rPr>
              <a:t>Services Example</a:t>
            </a:r>
          </a:p>
          <a:p>
            <a:pPr>
              <a:buFont typeface="Arial"/>
              <a:buChar char="•"/>
            </a:pPr>
            <a:r>
              <a:rPr lang="en-US" sz="2800" dirty="0">
                <a:cs typeface="Arial"/>
              </a:rPr>
              <a:t>Consulting and purchasing agent services needed</a:t>
            </a:r>
          </a:p>
          <a:p>
            <a:pPr>
              <a:buFont typeface="Arial"/>
              <a:buChar char="•"/>
            </a:pPr>
            <a:r>
              <a:rPr lang="en-US" sz="2800" dirty="0">
                <a:cs typeface="Arial"/>
              </a:rPr>
              <a:t>Should not separate services to avoid using a formal procurement method if the services are available together</a:t>
            </a:r>
          </a:p>
          <a:p>
            <a:pPr>
              <a:buFont typeface="Arial"/>
              <a:buChar char="•"/>
            </a:pPr>
            <a:endParaRPr lang="en-US" sz="2800" dirty="0">
              <a:cs typeface="Arial"/>
            </a:endParaRPr>
          </a:p>
        </p:txBody>
      </p:sp>
    </p:spTree>
    <p:extLst>
      <p:ext uri="{BB962C8B-B14F-4D97-AF65-F5344CB8AC3E}">
        <p14:creationId xmlns:p14="http://schemas.microsoft.com/office/powerpoint/2010/main" val="3453928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622D7-4CFD-3596-EC3B-795F8757B700}"/>
              </a:ext>
            </a:extLst>
          </p:cNvPr>
          <p:cNvSpPr>
            <a:spLocks noGrp="1"/>
          </p:cNvSpPr>
          <p:nvPr>
            <p:ph type="title"/>
          </p:nvPr>
        </p:nvSpPr>
        <p:spPr/>
        <p:txBody>
          <a:bodyPr/>
          <a:lstStyle/>
          <a:p>
            <a:r>
              <a:rPr lang="en-US" dirty="0">
                <a:cs typeface="Arial"/>
              </a:rPr>
              <a:t>Procurement and Contracting Questions</a:t>
            </a:r>
          </a:p>
        </p:txBody>
      </p:sp>
      <p:sp>
        <p:nvSpPr>
          <p:cNvPr id="3" name="Content Placeholder 2">
            <a:extLst>
              <a:ext uri="{FF2B5EF4-FFF2-40B4-BE49-F238E27FC236}">
                <a16:creationId xmlns:a16="http://schemas.microsoft.com/office/drawing/2014/main" id="{B9B0A2CA-84CC-3108-5065-547D305CD2EB}"/>
              </a:ext>
            </a:extLst>
          </p:cNvPr>
          <p:cNvSpPr>
            <a:spLocks noGrp="1"/>
          </p:cNvSpPr>
          <p:nvPr>
            <p:ph idx="1"/>
          </p:nvPr>
        </p:nvSpPr>
        <p:spPr/>
        <p:txBody>
          <a:bodyPr/>
          <a:lstStyle/>
          <a:p>
            <a:pPr marL="0" indent="0">
              <a:buNone/>
            </a:pPr>
            <a:r>
              <a:rPr lang="en-US" dirty="0">
                <a:cs typeface="Arial"/>
              </a:rPr>
              <a:t>CDE is available to help with your questions and has many resources available.</a:t>
            </a:r>
            <a:endParaRPr lang="en-US" dirty="0"/>
          </a:p>
          <a:p>
            <a:pPr marL="0" indent="0">
              <a:buNone/>
            </a:pPr>
            <a:endParaRPr lang="en-US" dirty="0">
              <a:cs typeface="Arial"/>
            </a:endParaRPr>
          </a:p>
          <a:p>
            <a:pPr marL="0" indent="0">
              <a:buNone/>
            </a:pPr>
            <a:r>
              <a:rPr lang="en-US" dirty="0">
                <a:cs typeface="Arial"/>
              </a:rPr>
              <a:t>Procurement questions: </a:t>
            </a:r>
            <a:r>
              <a:rPr lang="en-US" dirty="0">
                <a:cs typeface="Arial"/>
                <a:hlinkClick r:id="rId3" tooltip="CDE NSD Procurement Review staff email address"/>
              </a:rPr>
              <a:t>NSDprocurementreview@cde.ca.gov</a:t>
            </a:r>
            <a:r>
              <a:rPr lang="en-US" dirty="0">
                <a:cs typeface="Arial"/>
              </a:rPr>
              <a:t> </a:t>
            </a:r>
          </a:p>
          <a:p>
            <a:pPr marL="0" indent="0">
              <a:buNone/>
            </a:pPr>
            <a:endParaRPr lang="en-US" dirty="0">
              <a:cs typeface="Arial"/>
            </a:endParaRPr>
          </a:p>
          <a:p>
            <a:pPr marL="0" indent="0">
              <a:buNone/>
            </a:pPr>
            <a:r>
              <a:rPr lang="en-US" dirty="0">
                <a:cs typeface="Arial"/>
              </a:rPr>
              <a:t>FSMC questions: </a:t>
            </a:r>
            <a:r>
              <a:rPr lang="en-US" dirty="0">
                <a:cs typeface="Arial"/>
                <a:hlinkClick r:id="rId4" tooltip="SFSContracts email address"/>
              </a:rPr>
              <a:t>SFSContracts@cde.ca.gov </a:t>
            </a:r>
            <a:endParaRPr lang="en-US" dirty="0">
              <a:cs typeface="Arial"/>
            </a:endParaRPr>
          </a:p>
        </p:txBody>
      </p:sp>
    </p:spTree>
    <p:extLst>
      <p:ext uri="{BB962C8B-B14F-4D97-AF65-F5344CB8AC3E}">
        <p14:creationId xmlns:p14="http://schemas.microsoft.com/office/powerpoint/2010/main" val="1186463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4E3A-A430-2B22-6F68-3F59A4A2FCF7}"/>
              </a:ext>
            </a:extLst>
          </p:cNvPr>
          <p:cNvSpPr>
            <a:spLocks noGrp="1"/>
          </p:cNvSpPr>
          <p:nvPr>
            <p:ph type="title"/>
          </p:nvPr>
        </p:nvSpPr>
        <p:spPr>
          <a:xfrm>
            <a:off x="2677769" y="482600"/>
            <a:ext cx="9144000" cy="1143000"/>
          </a:xfrm>
        </p:spPr>
        <p:txBody>
          <a:bodyPr/>
          <a:lstStyle/>
          <a:p>
            <a:r>
              <a:rPr lang="en-US" dirty="0">
                <a:cs typeface="Arial"/>
              </a:rPr>
              <a:t>State Updates</a:t>
            </a:r>
            <a:endParaRPr lang="en-US" dirty="0"/>
          </a:p>
        </p:txBody>
      </p:sp>
      <p:pic>
        <p:nvPicPr>
          <p:cNvPr id="6" name="Content Placeholder 5">
            <a:extLst>
              <a:ext uri="{FF2B5EF4-FFF2-40B4-BE49-F238E27FC236}">
                <a16:creationId xmlns:a16="http://schemas.microsoft.com/office/drawing/2014/main" id="{69F370ED-AA48-A6B3-923D-57CE2E0337E4}"/>
              </a:ext>
              <a:ext uri="{C183D7F6-B498-43B3-948B-1728B52AA6E4}">
                <adec:decorative xmlns:adec="http://schemas.microsoft.com/office/drawing/2017/decorative" val="1"/>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4036"/>
          <a:stretch/>
        </p:blipFill>
        <p:spPr>
          <a:xfrm>
            <a:off x="4208317" y="1625600"/>
            <a:ext cx="5893334" cy="4245264"/>
          </a:xfrm>
          <a:prstGeom prst="rect">
            <a:avLst/>
          </a:prstGeom>
          <a:ln>
            <a:noFill/>
          </a:ln>
          <a:effectLst>
            <a:softEdge rad="112500"/>
          </a:effectLst>
        </p:spPr>
      </p:pic>
    </p:spTree>
    <p:extLst>
      <p:ext uri="{BB962C8B-B14F-4D97-AF65-F5344CB8AC3E}">
        <p14:creationId xmlns:p14="http://schemas.microsoft.com/office/powerpoint/2010/main" val="3850155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9678-40C4-8F14-BF95-5073E018CF24}"/>
              </a:ext>
            </a:extLst>
          </p:cNvPr>
          <p:cNvSpPr>
            <a:spLocks noGrp="1"/>
          </p:cNvSpPr>
          <p:nvPr>
            <p:ph type="title"/>
          </p:nvPr>
        </p:nvSpPr>
        <p:spPr>
          <a:xfrm>
            <a:off x="2482491" y="429753"/>
            <a:ext cx="9144000" cy="1143000"/>
          </a:xfrm>
        </p:spPr>
        <p:txBody>
          <a:bodyPr/>
          <a:lstStyle/>
          <a:p>
            <a:r>
              <a:rPr lang="en-US" sz="4000" dirty="0">
                <a:cs typeface="Arial"/>
              </a:rPr>
              <a:t>Buy American Provision </a:t>
            </a:r>
            <a:br>
              <a:rPr lang="en-US" sz="4000" dirty="0">
                <a:cs typeface="Arial"/>
              </a:rPr>
            </a:br>
            <a:r>
              <a:rPr lang="en-US" sz="4000" dirty="0">
                <a:cs typeface="Arial"/>
              </a:rPr>
              <a:t>Senate Bill (SB) 490</a:t>
            </a:r>
            <a:br>
              <a:rPr lang="en-US" dirty="0">
                <a:cs typeface="Arial"/>
              </a:rPr>
            </a:br>
            <a:endParaRPr lang="en-US" dirty="0">
              <a:cs typeface="Arial"/>
            </a:endParaRPr>
          </a:p>
        </p:txBody>
      </p:sp>
      <p:sp>
        <p:nvSpPr>
          <p:cNvPr id="3" name="Content Placeholder 2">
            <a:extLst>
              <a:ext uri="{FF2B5EF4-FFF2-40B4-BE49-F238E27FC236}">
                <a16:creationId xmlns:a16="http://schemas.microsoft.com/office/drawing/2014/main" id="{71253068-8866-1621-B093-38D38A12A597}"/>
              </a:ext>
            </a:extLst>
          </p:cNvPr>
          <p:cNvSpPr>
            <a:spLocks noGrp="1"/>
          </p:cNvSpPr>
          <p:nvPr>
            <p:ph idx="1"/>
          </p:nvPr>
        </p:nvSpPr>
        <p:spPr>
          <a:xfrm>
            <a:off x="2628119" y="1252152"/>
            <a:ext cx="9326880" cy="4114800"/>
          </a:xfrm>
        </p:spPr>
        <p:txBody>
          <a:bodyPr/>
          <a:lstStyle/>
          <a:p>
            <a:pPr marL="0" indent="0">
              <a:spcBef>
                <a:spcPts val="1400"/>
              </a:spcBef>
              <a:spcAft>
                <a:spcPts val="1200"/>
              </a:spcAft>
              <a:buNone/>
            </a:pPr>
            <a:r>
              <a:rPr lang="en-US" sz="2600" b="1" dirty="0">
                <a:cs typeface="Arial"/>
              </a:rPr>
              <a:t>Effective January 1, 2024 through January 1, 2029</a:t>
            </a:r>
            <a:endParaRPr lang="en-US" sz="2600" dirty="0">
              <a:cs typeface="Arial"/>
            </a:endParaRPr>
          </a:p>
          <a:p>
            <a:pPr>
              <a:spcBef>
                <a:spcPts val="0"/>
              </a:spcBef>
              <a:spcAft>
                <a:spcPts val="1200"/>
              </a:spcAft>
            </a:pPr>
            <a:r>
              <a:rPr lang="en-US" sz="2400" dirty="0">
                <a:cs typeface="Arial"/>
              </a:rPr>
              <a:t>Applies to local educational agencies (LEA) who receive over $1,000,000 in federal meal reimbursement annually</a:t>
            </a:r>
          </a:p>
          <a:p>
            <a:pPr>
              <a:spcBef>
                <a:spcPts val="0"/>
              </a:spcBef>
              <a:spcAft>
                <a:spcPts val="1200"/>
              </a:spcAft>
            </a:pPr>
            <a:r>
              <a:rPr lang="en-US" sz="2400" dirty="0">
                <a:cs typeface="Arial"/>
              </a:rPr>
              <a:t>Requires LEAs to only purchase agricultural food products grown, packaged and processed domestically unless the LEA can document: </a:t>
            </a:r>
          </a:p>
          <a:p>
            <a:pPr lvl="1">
              <a:spcBef>
                <a:spcPts val="0"/>
              </a:spcBef>
              <a:spcAft>
                <a:spcPts val="1200"/>
              </a:spcAft>
            </a:pPr>
            <a:r>
              <a:rPr lang="en-US" sz="2400" dirty="0">
                <a:cs typeface="Arial"/>
              </a:rPr>
              <a:t>Domestic bid or price is 25% higher than the non-domestic price</a:t>
            </a:r>
            <a:endParaRPr lang="en-US" dirty="0"/>
          </a:p>
          <a:p>
            <a:pPr lvl="1">
              <a:spcBef>
                <a:spcPts val="0"/>
              </a:spcBef>
              <a:spcAft>
                <a:spcPts val="1200"/>
              </a:spcAft>
            </a:pPr>
            <a:r>
              <a:rPr lang="en-US" sz="2400" dirty="0">
                <a:cs typeface="Arial"/>
              </a:rPr>
              <a:t>Domestic quality is inferior</a:t>
            </a:r>
            <a:endParaRPr lang="en-US" dirty="0"/>
          </a:p>
          <a:p>
            <a:pPr lvl="1">
              <a:spcBef>
                <a:spcPts val="0"/>
              </a:spcBef>
              <a:spcAft>
                <a:spcPts val="1200"/>
              </a:spcAft>
            </a:pPr>
            <a:r>
              <a:rPr lang="en-US" sz="2400" dirty="0">
                <a:cs typeface="Arial"/>
              </a:rPr>
              <a:t>Domestic product is available in insufficient quantities </a:t>
            </a:r>
          </a:p>
          <a:p>
            <a:pPr>
              <a:spcBef>
                <a:spcPts val="0"/>
              </a:spcBef>
              <a:spcAft>
                <a:spcPts val="1200"/>
              </a:spcAft>
            </a:pPr>
            <a:r>
              <a:rPr lang="en-US" sz="2400" dirty="0">
                <a:cs typeface="Arial"/>
              </a:rPr>
              <a:t>Does not apply to contracts already in place on January 1, 2024 </a:t>
            </a:r>
          </a:p>
          <a:p>
            <a:endParaRPr lang="en-US" sz="2800" b="1" dirty="0">
              <a:cs typeface="Arial"/>
            </a:endParaRPr>
          </a:p>
        </p:txBody>
      </p:sp>
    </p:spTree>
    <p:extLst>
      <p:ext uri="{BB962C8B-B14F-4D97-AF65-F5344CB8AC3E}">
        <p14:creationId xmlns:p14="http://schemas.microsoft.com/office/powerpoint/2010/main" val="1688339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F669-AA28-4DF6-9AA4-8D09FB756B97}"/>
              </a:ext>
            </a:extLst>
          </p:cNvPr>
          <p:cNvSpPr>
            <a:spLocks noGrp="1"/>
          </p:cNvSpPr>
          <p:nvPr>
            <p:ph type="title"/>
          </p:nvPr>
        </p:nvSpPr>
        <p:spPr>
          <a:xfrm>
            <a:off x="2540000" y="122274"/>
            <a:ext cx="9144000" cy="1143000"/>
          </a:xfrm>
        </p:spPr>
        <p:txBody>
          <a:bodyPr/>
          <a:lstStyle/>
          <a:p>
            <a:r>
              <a:rPr lang="en-US" dirty="0"/>
              <a:t>Town Hall At-A-Glance</a:t>
            </a:r>
            <a:endParaRPr lang="en-US" dirty="0">
              <a:cs typeface="Arial"/>
            </a:endParaRPr>
          </a:p>
        </p:txBody>
      </p:sp>
      <p:sp>
        <p:nvSpPr>
          <p:cNvPr id="3" name="Content Placeholder 2">
            <a:extLst>
              <a:ext uri="{FF2B5EF4-FFF2-40B4-BE49-F238E27FC236}">
                <a16:creationId xmlns:a16="http://schemas.microsoft.com/office/drawing/2014/main" id="{E8F9D917-39F1-4060-A27C-9FCCC6C193B0}"/>
              </a:ext>
            </a:extLst>
          </p:cNvPr>
          <p:cNvSpPr>
            <a:spLocks noGrp="1"/>
          </p:cNvSpPr>
          <p:nvPr>
            <p:ph sz="half" idx="1"/>
          </p:nvPr>
        </p:nvSpPr>
        <p:spPr>
          <a:xfrm>
            <a:off x="2479644" y="1880811"/>
            <a:ext cx="7232711" cy="4601378"/>
          </a:xfrm>
        </p:spPr>
        <p:txBody>
          <a:bodyPr/>
          <a:lstStyle/>
          <a:p>
            <a:pPr>
              <a:spcBef>
                <a:spcPts val="0"/>
              </a:spcBef>
              <a:spcAft>
                <a:spcPts val="1200"/>
              </a:spcAft>
              <a:buFont typeface="Arial" panose="020B0604020202020204" pitchFamily="34" charset="0"/>
              <a:buChar char="•"/>
            </a:pPr>
            <a:r>
              <a:rPr lang="en-US" dirty="0">
                <a:latin typeface="Arial"/>
                <a:cs typeface="Arial"/>
              </a:rPr>
              <a:t>District Spotlights</a:t>
            </a:r>
            <a:endParaRPr lang="en-US" dirty="0">
              <a:cs typeface="Arial"/>
            </a:endParaRPr>
          </a:p>
          <a:p>
            <a:pPr>
              <a:spcBef>
                <a:spcPts val="0"/>
              </a:spcBef>
              <a:spcAft>
                <a:spcPts val="1200"/>
              </a:spcAft>
            </a:pPr>
            <a:r>
              <a:rPr lang="en-US" dirty="0">
                <a:cs typeface="Arial"/>
              </a:rPr>
              <a:t>Operational Reminders</a:t>
            </a:r>
          </a:p>
          <a:p>
            <a:pPr>
              <a:spcBef>
                <a:spcPts val="0"/>
              </a:spcBef>
              <a:spcAft>
                <a:spcPts val="1200"/>
              </a:spcAft>
            </a:pPr>
            <a:r>
              <a:rPr lang="en-US" dirty="0">
                <a:cs typeface="Arial"/>
              </a:rPr>
              <a:t>State and Federal Updates</a:t>
            </a:r>
            <a:endParaRPr lang="en-US" dirty="0"/>
          </a:p>
          <a:p>
            <a:pPr>
              <a:spcBef>
                <a:spcPts val="0"/>
              </a:spcBef>
              <a:spcAft>
                <a:spcPts val="1200"/>
              </a:spcAft>
            </a:pPr>
            <a:r>
              <a:rPr lang="en-US" dirty="0">
                <a:cs typeface="Arial"/>
              </a:rPr>
              <a:t>Funding Updates</a:t>
            </a:r>
          </a:p>
          <a:p>
            <a:pPr>
              <a:spcBef>
                <a:spcPts val="0"/>
              </a:spcBef>
              <a:spcAft>
                <a:spcPts val="1200"/>
              </a:spcAft>
            </a:pPr>
            <a:r>
              <a:rPr lang="en-US" dirty="0">
                <a:ea typeface="+mn-lt"/>
                <a:cs typeface="+mn-lt"/>
              </a:rPr>
              <a:t>Important Dates</a:t>
            </a:r>
          </a:p>
          <a:p>
            <a:pPr>
              <a:spcBef>
                <a:spcPts val="0"/>
              </a:spcBef>
              <a:spcAft>
                <a:spcPts val="1200"/>
              </a:spcAft>
            </a:pPr>
            <a:r>
              <a:rPr lang="en-US" dirty="0">
                <a:cs typeface="Arial"/>
              </a:rPr>
              <a:t>Resources &amp; Other Announcements</a:t>
            </a:r>
          </a:p>
          <a:p>
            <a:pPr marL="0" indent="0">
              <a:buNone/>
            </a:pPr>
            <a:endParaRPr lang="en-US" dirty="0">
              <a:cs typeface="Arial"/>
            </a:endParaRPr>
          </a:p>
          <a:p>
            <a:endParaRPr lang="en-US" dirty="0">
              <a:cs typeface="Arial"/>
            </a:endParaRPr>
          </a:p>
          <a:p>
            <a:endParaRPr lang="en-US" dirty="0">
              <a:cs typeface="Arial"/>
            </a:endParaRPr>
          </a:p>
          <a:p>
            <a:endParaRPr lang="en-US" sz="2800" dirty="0">
              <a:solidFill>
                <a:srgbClr val="FF0000"/>
              </a:solidFill>
              <a:cs typeface="Arial"/>
            </a:endParaRPr>
          </a:p>
        </p:txBody>
      </p:sp>
      <p:pic>
        <p:nvPicPr>
          <p:cNvPr id="6" name="Content Placeholder 5">
            <a:extLst>
              <a:ext uri="{FF2B5EF4-FFF2-40B4-BE49-F238E27FC236}">
                <a16:creationId xmlns:a16="http://schemas.microsoft.com/office/drawing/2014/main" id="{243C9E58-44A1-8681-C034-D950732E3F48}"/>
              </a:ext>
              <a:ext uri="{C183D7F6-B498-43B3-948B-1728B52AA6E4}">
                <adec:decorative xmlns:adec="http://schemas.microsoft.com/office/drawing/2017/decorative" val="1"/>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57"/>
          <a:stretch/>
        </p:blipFill>
        <p:spPr>
          <a:xfrm>
            <a:off x="8165489" y="2744750"/>
            <a:ext cx="3440519" cy="1549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83633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59D0-ED31-4044-B607-751793A267DC}"/>
              </a:ext>
            </a:extLst>
          </p:cNvPr>
          <p:cNvSpPr>
            <a:spLocks noGrp="1"/>
          </p:cNvSpPr>
          <p:nvPr>
            <p:ph type="title"/>
          </p:nvPr>
        </p:nvSpPr>
        <p:spPr/>
        <p:txBody>
          <a:bodyPr/>
          <a:lstStyle/>
          <a:p>
            <a:r>
              <a:rPr lang="en-US" sz="4000" dirty="0">
                <a:ea typeface="+mj-lt"/>
                <a:cs typeface="+mj-lt"/>
              </a:rPr>
              <a:t>SB 1383 Short-Lived Climate Pollutants: Organic Waste Methane Emissions Reduction</a:t>
            </a:r>
            <a:endParaRPr lang="en-US" sz="4000" dirty="0"/>
          </a:p>
        </p:txBody>
      </p:sp>
      <p:sp>
        <p:nvSpPr>
          <p:cNvPr id="3" name="Content Placeholder 2">
            <a:extLst>
              <a:ext uri="{FF2B5EF4-FFF2-40B4-BE49-F238E27FC236}">
                <a16:creationId xmlns:a16="http://schemas.microsoft.com/office/drawing/2014/main" id="{7BD29BCD-BE2A-4BA6-978C-360539AD3D50}"/>
              </a:ext>
            </a:extLst>
          </p:cNvPr>
          <p:cNvSpPr>
            <a:spLocks noGrp="1"/>
          </p:cNvSpPr>
          <p:nvPr>
            <p:ph sz="half" idx="1"/>
          </p:nvPr>
        </p:nvSpPr>
        <p:spPr>
          <a:xfrm>
            <a:off x="2540000" y="2133600"/>
            <a:ext cx="4694177" cy="4384876"/>
          </a:xfrm>
        </p:spPr>
        <p:txBody>
          <a:bodyPr/>
          <a:lstStyle/>
          <a:p>
            <a:pPr marL="0" indent="0">
              <a:buNone/>
            </a:pPr>
            <a:r>
              <a:rPr lang="en-US" sz="2800" b="1" dirty="0">
                <a:ea typeface="+mn-lt"/>
                <a:cs typeface="+mn-lt"/>
              </a:rPr>
              <a:t>Current: </a:t>
            </a:r>
          </a:p>
          <a:p>
            <a:pPr marL="0" indent="0">
              <a:buNone/>
            </a:pPr>
            <a:r>
              <a:rPr lang="en-US" sz="2800" dirty="0">
                <a:ea typeface="+mn-lt"/>
                <a:cs typeface="+mn-lt"/>
              </a:rPr>
              <a:t>Effective January 1, 2022, Kindergarten through Grade 12 (K-12) public school districts, charter schools, and county offices of education are required to recycle organic waste either by subscribing to service or self-haul/back-haul. </a:t>
            </a:r>
            <a:endParaRPr lang="en-US" sz="2800" dirty="0">
              <a:cs typeface="Arial"/>
            </a:endParaRPr>
          </a:p>
          <a:p>
            <a:pPr marL="0" indent="0">
              <a:buNone/>
            </a:pPr>
            <a:endParaRPr lang="en-US" sz="2800" dirty="0">
              <a:cs typeface="Arial"/>
            </a:endParaRPr>
          </a:p>
        </p:txBody>
      </p:sp>
      <p:sp>
        <p:nvSpPr>
          <p:cNvPr id="4" name="Content Placeholder 3">
            <a:extLst>
              <a:ext uri="{FF2B5EF4-FFF2-40B4-BE49-F238E27FC236}">
                <a16:creationId xmlns:a16="http://schemas.microsoft.com/office/drawing/2014/main" id="{7465108F-3501-9DB1-15EA-313A4D99CEA7}"/>
              </a:ext>
            </a:extLst>
          </p:cNvPr>
          <p:cNvSpPr>
            <a:spLocks noGrp="1"/>
          </p:cNvSpPr>
          <p:nvPr>
            <p:ph sz="half" idx="2"/>
          </p:nvPr>
        </p:nvSpPr>
        <p:spPr>
          <a:xfrm>
            <a:off x="7618714" y="2133600"/>
            <a:ext cx="4470400" cy="4114800"/>
          </a:xfrm>
        </p:spPr>
        <p:txBody>
          <a:bodyPr/>
          <a:lstStyle/>
          <a:p>
            <a:pPr marL="0" indent="0">
              <a:buNone/>
            </a:pPr>
            <a:r>
              <a:rPr lang="en-US" sz="2800" b="1" dirty="0">
                <a:ea typeface="+mn-lt"/>
                <a:cs typeface="+mn-lt"/>
              </a:rPr>
              <a:t>As of January 1, 2024: </a:t>
            </a:r>
            <a:endParaRPr lang="en-US" sz="2800" dirty="0">
              <a:ea typeface="+mn-lt"/>
              <a:cs typeface="+mn-lt"/>
            </a:endParaRPr>
          </a:p>
          <a:p>
            <a:pPr marL="0" indent="0">
              <a:buNone/>
            </a:pPr>
            <a:r>
              <a:rPr lang="en-US" sz="2800" dirty="0">
                <a:ea typeface="+mn-lt"/>
                <a:cs typeface="+mn-lt"/>
              </a:rPr>
              <a:t>K-12 public school district sites with an on-site food facility are required to recover edible food.</a:t>
            </a:r>
            <a:endParaRPr lang="en-US" sz="2800" dirty="0">
              <a:cs typeface="Arial"/>
            </a:endParaRPr>
          </a:p>
          <a:p>
            <a:pPr marL="0" indent="0">
              <a:buNone/>
            </a:pPr>
            <a:endParaRPr lang="en-US" dirty="0"/>
          </a:p>
        </p:txBody>
      </p:sp>
    </p:spTree>
    <p:extLst>
      <p:ext uri="{BB962C8B-B14F-4D97-AF65-F5344CB8AC3E}">
        <p14:creationId xmlns:p14="http://schemas.microsoft.com/office/powerpoint/2010/main" val="1728311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5584-B861-2BA5-795F-25DABD6DB8A8}"/>
              </a:ext>
            </a:extLst>
          </p:cNvPr>
          <p:cNvSpPr>
            <a:spLocks noGrp="1"/>
          </p:cNvSpPr>
          <p:nvPr>
            <p:ph type="title"/>
          </p:nvPr>
        </p:nvSpPr>
        <p:spPr>
          <a:xfrm>
            <a:off x="2540000" y="375620"/>
            <a:ext cx="9316064" cy="1241322"/>
          </a:xfrm>
        </p:spPr>
        <p:txBody>
          <a:bodyPr/>
          <a:lstStyle/>
          <a:p>
            <a:r>
              <a:rPr lang="en-US" sz="4000" dirty="0">
                <a:cs typeface="Arial"/>
              </a:rPr>
              <a:t>Assembly Bill (AB) 1200: Safer Food Packaging and Cookware Act (1)</a:t>
            </a:r>
            <a:endParaRPr lang="en-US" dirty="0"/>
          </a:p>
        </p:txBody>
      </p:sp>
      <p:sp>
        <p:nvSpPr>
          <p:cNvPr id="3" name="Content Placeholder 2">
            <a:extLst>
              <a:ext uri="{FF2B5EF4-FFF2-40B4-BE49-F238E27FC236}">
                <a16:creationId xmlns:a16="http://schemas.microsoft.com/office/drawing/2014/main" id="{EA7B5CEC-E43F-7C93-C916-E8E0C4539509}"/>
              </a:ext>
            </a:extLst>
          </p:cNvPr>
          <p:cNvSpPr>
            <a:spLocks noGrp="1"/>
          </p:cNvSpPr>
          <p:nvPr>
            <p:ph idx="1"/>
          </p:nvPr>
        </p:nvSpPr>
        <p:spPr/>
        <p:txBody>
          <a:bodyPr/>
          <a:lstStyle/>
          <a:p>
            <a:pPr marL="0" indent="0">
              <a:buNone/>
            </a:pPr>
            <a:r>
              <a:rPr lang="en-US" sz="2800" dirty="0">
                <a:cs typeface="Arial"/>
              </a:rPr>
              <a:t>Per- and poly-fluoroalkyl substances (PFAS) and alternatives in food packaging (paper and paperboard)</a:t>
            </a:r>
            <a:endParaRPr lang="en-US" dirty="0">
              <a:cs typeface="Arial"/>
            </a:endParaRPr>
          </a:p>
          <a:p>
            <a:r>
              <a:rPr lang="en-US" sz="2800" dirty="0">
                <a:cs typeface="Arial"/>
              </a:rPr>
              <a:t>January 1, 2023: Prohibited the distribution, sale, and offering for sale any food packaging containing regulated PFAS</a:t>
            </a:r>
            <a:endParaRPr lang="en-US" dirty="0"/>
          </a:p>
          <a:p>
            <a:r>
              <a:rPr lang="en-US" sz="2800" dirty="0">
                <a:cs typeface="Arial"/>
              </a:rPr>
              <a:t>Example products: Food or beverage containers, take-out food containers, unit product boxes, liners, wrappers, serving vessels, eating utensils, straws, food boxes, and disposable plates, bowls, or trays. </a:t>
            </a:r>
            <a:endParaRPr lang="en-US" dirty="0"/>
          </a:p>
          <a:p>
            <a:endParaRPr lang="en-US" dirty="0">
              <a:cs typeface="Arial"/>
            </a:endParaRPr>
          </a:p>
        </p:txBody>
      </p:sp>
    </p:spTree>
    <p:extLst>
      <p:ext uri="{BB962C8B-B14F-4D97-AF65-F5344CB8AC3E}">
        <p14:creationId xmlns:p14="http://schemas.microsoft.com/office/powerpoint/2010/main" val="118230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65C39-611B-C1F4-7A57-6C908CCBECCA}"/>
              </a:ext>
            </a:extLst>
          </p:cNvPr>
          <p:cNvSpPr>
            <a:spLocks noGrp="1"/>
          </p:cNvSpPr>
          <p:nvPr>
            <p:ph type="title"/>
          </p:nvPr>
        </p:nvSpPr>
        <p:spPr>
          <a:xfrm>
            <a:off x="2540000" y="580846"/>
            <a:ext cx="9144000" cy="1143000"/>
          </a:xfrm>
        </p:spPr>
        <p:txBody>
          <a:bodyPr/>
          <a:lstStyle/>
          <a:p>
            <a:r>
              <a:rPr lang="en-US" dirty="0">
                <a:cs typeface="Arial"/>
              </a:rPr>
              <a:t>AB 1200: Safer Food Packaging </a:t>
            </a:r>
            <a:br>
              <a:rPr lang="en-US" dirty="0">
                <a:cs typeface="Arial"/>
              </a:rPr>
            </a:br>
            <a:r>
              <a:rPr lang="en-US" dirty="0">
                <a:cs typeface="Arial"/>
              </a:rPr>
              <a:t>and Cookware Act (2)</a:t>
            </a:r>
            <a:endParaRPr lang="en-US" dirty="0"/>
          </a:p>
        </p:txBody>
      </p:sp>
      <p:sp>
        <p:nvSpPr>
          <p:cNvPr id="3" name="Content Placeholder 2">
            <a:extLst>
              <a:ext uri="{FF2B5EF4-FFF2-40B4-BE49-F238E27FC236}">
                <a16:creationId xmlns:a16="http://schemas.microsoft.com/office/drawing/2014/main" id="{A82079AF-4EF8-A780-E258-5377DC2BF862}"/>
              </a:ext>
            </a:extLst>
          </p:cNvPr>
          <p:cNvSpPr>
            <a:spLocks noGrp="1"/>
          </p:cNvSpPr>
          <p:nvPr>
            <p:ph idx="1"/>
          </p:nvPr>
        </p:nvSpPr>
        <p:spPr>
          <a:xfrm>
            <a:off x="2469444" y="2291644"/>
            <a:ext cx="9144000" cy="4114800"/>
          </a:xfrm>
        </p:spPr>
        <p:txBody>
          <a:bodyPr/>
          <a:lstStyle/>
          <a:p>
            <a:pPr marL="0" indent="0">
              <a:buNone/>
            </a:pPr>
            <a:r>
              <a:rPr lang="en-US" sz="2800" b="1" dirty="0">
                <a:cs typeface="Arial"/>
              </a:rPr>
              <a:t>Definition of Food Packaging: </a:t>
            </a:r>
            <a:endParaRPr lang="en-US" dirty="0">
              <a:cs typeface="Arial"/>
            </a:endParaRPr>
          </a:p>
          <a:p>
            <a:r>
              <a:rPr lang="en-US" sz="2800" dirty="0">
                <a:cs typeface="Arial"/>
              </a:rPr>
              <a:t>A nondurable package, packaging component, or food service ware that is intended to contain, serve, store, handle, protect, or market food, foodstuffs, or beverages, and is comprised, in substantial part, of paper, paperboard, or other materials originally derived from plant fibers. </a:t>
            </a:r>
            <a:endParaRPr lang="en-US" dirty="0"/>
          </a:p>
          <a:p>
            <a:endParaRPr lang="en-US" dirty="0">
              <a:cs typeface="Arial"/>
            </a:endParaRPr>
          </a:p>
        </p:txBody>
      </p:sp>
    </p:spTree>
    <p:extLst>
      <p:ext uri="{BB962C8B-B14F-4D97-AF65-F5344CB8AC3E}">
        <p14:creationId xmlns:p14="http://schemas.microsoft.com/office/powerpoint/2010/main" val="2167884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A54F-E996-CDFC-2168-52C71BFC0B85}"/>
              </a:ext>
            </a:extLst>
          </p:cNvPr>
          <p:cNvSpPr>
            <a:spLocks noGrp="1"/>
          </p:cNvSpPr>
          <p:nvPr>
            <p:ph type="title"/>
          </p:nvPr>
        </p:nvSpPr>
        <p:spPr>
          <a:xfrm>
            <a:off x="1869440" y="274320"/>
            <a:ext cx="10566400" cy="1599392"/>
          </a:xfrm>
        </p:spPr>
        <p:txBody>
          <a:bodyPr/>
          <a:lstStyle/>
          <a:p>
            <a:r>
              <a:rPr lang="en-US" sz="3950" dirty="0"/>
              <a:t>Child Nutrition Advisory Council (CNAC) Welcomed Tony Thurmond State Superintendent of Public Instruction (SSPI)</a:t>
            </a:r>
          </a:p>
        </p:txBody>
      </p:sp>
      <p:pic>
        <p:nvPicPr>
          <p:cNvPr id="5" name="Content Placeholder 4" descr="CNAC meeting members sitting in U shape with Tony Thurmond CDE Superintendent of Public Instruction attending remotely. ">
            <a:extLst>
              <a:ext uri="{FF2B5EF4-FFF2-40B4-BE49-F238E27FC236}">
                <a16:creationId xmlns:a16="http://schemas.microsoft.com/office/drawing/2014/main" id="{914EA39E-9887-AEAA-14E7-3440F8329EE3}"/>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4965700" y="2225930"/>
            <a:ext cx="4132580" cy="365417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71768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237D-FCD5-28F9-6D2B-FD23BC00CA2C}"/>
              </a:ext>
            </a:extLst>
          </p:cNvPr>
          <p:cNvSpPr>
            <a:spLocks noGrp="1"/>
          </p:cNvSpPr>
          <p:nvPr>
            <p:ph type="title"/>
          </p:nvPr>
        </p:nvSpPr>
        <p:spPr>
          <a:xfrm>
            <a:off x="2539716" y="294399"/>
            <a:ext cx="9144000" cy="1143000"/>
          </a:xfrm>
        </p:spPr>
        <p:txBody>
          <a:bodyPr/>
          <a:lstStyle/>
          <a:p>
            <a:r>
              <a:rPr lang="en-US" sz="4000" dirty="0">
                <a:cs typeface="Arial"/>
              </a:rPr>
              <a:t>CNAC Recruitment (1)</a:t>
            </a:r>
            <a:endParaRPr lang="en-US" sz="4000" dirty="0"/>
          </a:p>
        </p:txBody>
      </p:sp>
      <p:sp>
        <p:nvSpPr>
          <p:cNvPr id="3" name="Content Placeholder 2">
            <a:extLst>
              <a:ext uri="{FF2B5EF4-FFF2-40B4-BE49-F238E27FC236}">
                <a16:creationId xmlns:a16="http://schemas.microsoft.com/office/drawing/2014/main" id="{0AFDE448-8039-F4EA-AB2B-1C7D93BA44BC}"/>
              </a:ext>
            </a:extLst>
          </p:cNvPr>
          <p:cNvSpPr>
            <a:spLocks noGrp="1"/>
          </p:cNvSpPr>
          <p:nvPr>
            <p:ph sz="quarter" idx="13"/>
          </p:nvPr>
        </p:nvSpPr>
        <p:spPr>
          <a:xfrm>
            <a:off x="2284589" y="1437399"/>
            <a:ext cx="9654253" cy="1754218"/>
          </a:xfrm>
        </p:spPr>
        <p:txBody>
          <a:bodyPr/>
          <a:lstStyle/>
          <a:p>
            <a:pPr>
              <a:spcBef>
                <a:spcPts val="0"/>
              </a:spcBef>
              <a:spcAft>
                <a:spcPts val="1200"/>
              </a:spcAft>
            </a:pPr>
            <a:r>
              <a:rPr lang="en-US" sz="2800" dirty="0">
                <a:cs typeface="Arial"/>
              </a:rPr>
              <a:t>Mission: To advise the SSPI in areas of health, wellness, and nutrition for all students in California’s kindergarten through grade twelve public schools. </a:t>
            </a:r>
          </a:p>
          <a:p>
            <a:pPr>
              <a:spcBef>
                <a:spcPts val="0"/>
              </a:spcBef>
              <a:spcAft>
                <a:spcPts val="1200"/>
              </a:spcAft>
            </a:pPr>
            <a:r>
              <a:rPr lang="en-US" sz="2800" dirty="0">
                <a:cs typeface="Arial"/>
              </a:rPr>
              <a:t>Positions under recruitment:</a:t>
            </a:r>
          </a:p>
          <a:p>
            <a:endParaRPr lang="en-US" sz="2800" dirty="0">
              <a:cs typeface="Arial"/>
            </a:endParaRPr>
          </a:p>
        </p:txBody>
      </p:sp>
      <p:sp>
        <p:nvSpPr>
          <p:cNvPr id="4" name="Content Placeholder 3">
            <a:extLst>
              <a:ext uri="{FF2B5EF4-FFF2-40B4-BE49-F238E27FC236}">
                <a16:creationId xmlns:a16="http://schemas.microsoft.com/office/drawing/2014/main" id="{BF6B3927-3AEC-8922-A53E-406066724DFF}"/>
              </a:ext>
            </a:extLst>
          </p:cNvPr>
          <p:cNvSpPr>
            <a:spLocks noGrp="1"/>
          </p:cNvSpPr>
          <p:nvPr>
            <p:ph sz="quarter" idx="14"/>
          </p:nvPr>
        </p:nvSpPr>
        <p:spPr>
          <a:xfrm>
            <a:off x="2192145" y="3490991"/>
            <a:ext cx="5509523" cy="3223340"/>
          </a:xfrm>
        </p:spPr>
        <p:txBody>
          <a:bodyPr/>
          <a:lstStyle/>
          <a:p>
            <a:pPr lvl="1">
              <a:spcBef>
                <a:spcPts val="0"/>
              </a:spcBef>
              <a:spcAft>
                <a:spcPts val="1200"/>
              </a:spcAft>
            </a:pPr>
            <a:r>
              <a:rPr lang="en-US" sz="2400" dirty="0">
                <a:cs typeface="Arial"/>
              </a:rPr>
              <a:t>C</a:t>
            </a:r>
            <a:r>
              <a:rPr lang="en-US" sz="2400" dirty="0">
                <a:ea typeface="+mn-lt"/>
                <a:cs typeface="+mn-lt"/>
              </a:rPr>
              <a:t>hild Care Food Program Sponsor</a:t>
            </a:r>
            <a:endParaRPr lang="en-US" sz="2400" dirty="0">
              <a:cs typeface="Arial"/>
            </a:endParaRPr>
          </a:p>
          <a:p>
            <a:pPr lvl="1">
              <a:spcBef>
                <a:spcPts val="0"/>
              </a:spcBef>
              <a:spcAft>
                <a:spcPts val="1200"/>
              </a:spcAft>
            </a:pPr>
            <a:r>
              <a:rPr lang="en-US" sz="2400" dirty="0">
                <a:ea typeface="+mn-lt"/>
                <a:cs typeface="+mn-lt"/>
              </a:rPr>
              <a:t>Classroom Teacher</a:t>
            </a:r>
            <a:endParaRPr lang="en-US" sz="2400" dirty="0">
              <a:cs typeface="Arial"/>
            </a:endParaRPr>
          </a:p>
          <a:p>
            <a:pPr lvl="1">
              <a:spcBef>
                <a:spcPts val="0"/>
              </a:spcBef>
              <a:spcAft>
                <a:spcPts val="1200"/>
              </a:spcAft>
            </a:pPr>
            <a:r>
              <a:rPr lang="en-US" sz="2400" dirty="0">
                <a:ea typeface="+mn-lt"/>
                <a:cs typeface="+mn-lt"/>
              </a:rPr>
              <a:t>Curriculum Coordinator</a:t>
            </a:r>
            <a:endParaRPr lang="en-US" sz="2400" dirty="0">
              <a:cs typeface="Arial"/>
            </a:endParaRPr>
          </a:p>
          <a:p>
            <a:pPr lvl="1">
              <a:spcBef>
                <a:spcPts val="0"/>
              </a:spcBef>
              <a:spcAft>
                <a:spcPts val="1200"/>
              </a:spcAft>
            </a:pPr>
            <a:r>
              <a:rPr lang="en-US" sz="2400" dirty="0">
                <a:ea typeface="+mn-lt"/>
                <a:cs typeface="+mn-lt"/>
              </a:rPr>
              <a:t>Food Service Director</a:t>
            </a:r>
          </a:p>
          <a:p>
            <a:pPr lvl="1">
              <a:spcBef>
                <a:spcPts val="0"/>
              </a:spcBef>
              <a:spcAft>
                <a:spcPts val="1200"/>
              </a:spcAft>
            </a:pPr>
            <a:endParaRPr lang="en-US" sz="2400" dirty="0">
              <a:ea typeface="+mn-lt"/>
              <a:cs typeface="+mn-lt"/>
            </a:endParaRPr>
          </a:p>
          <a:p>
            <a:endParaRPr lang="en-US" dirty="0">
              <a:cs typeface="Arial"/>
            </a:endParaRPr>
          </a:p>
        </p:txBody>
      </p:sp>
      <p:sp>
        <p:nvSpPr>
          <p:cNvPr id="5" name="Content Placeholder 4">
            <a:extLst>
              <a:ext uri="{FF2B5EF4-FFF2-40B4-BE49-F238E27FC236}">
                <a16:creationId xmlns:a16="http://schemas.microsoft.com/office/drawing/2014/main" id="{03BE87CA-A335-C7BC-DFA8-D2086A9B134A}"/>
              </a:ext>
            </a:extLst>
          </p:cNvPr>
          <p:cNvSpPr>
            <a:spLocks noGrp="1"/>
          </p:cNvSpPr>
          <p:nvPr>
            <p:ph sz="quarter" idx="15"/>
          </p:nvPr>
        </p:nvSpPr>
        <p:spPr>
          <a:xfrm>
            <a:off x="6277354" y="3493270"/>
            <a:ext cx="5774946" cy="3070331"/>
          </a:xfrm>
        </p:spPr>
        <p:txBody>
          <a:bodyPr/>
          <a:lstStyle/>
          <a:p>
            <a:pPr lvl="1">
              <a:spcBef>
                <a:spcPts val="0"/>
              </a:spcBef>
              <a:spcAft>
                <a:spcPts val="1200"/>
              </a:spcAft>
            </a:pPr>
            <a:r>
              <a:rPr lang="en-US" sz="2400" dirty="0">
                <a:ea typeface="+mn-lt"/>
                <a:cs typeface="+mn-lt"/>
              </a:rPr>
              <a:t>Food Service Supervisor/Manager</a:t>
            </a:r>
          </a:p>
          <a:p>
            <a:pPr lvl="1">
              <a:spcBef>
                <a:spcPts val="0"/>
              </a:spcBef>
              <a:spcAft>
                <a:spcPts val="1200"/>
              </a:spcAft>
            </a:pPr>
            <a:r>
              <a:rPr lang="en-US" sz="2400" dirty="0">
                <a:ea typeface="+mn-lt"/>
                <a:cs typeface="+mn-lt"/>
              </a:rPr>
              <a:t>Lay Person</a:t>
            </a:r>
            <a:endParaRPr lang="en-US" sz="2400" dirty="0">
              <a:cs typeface="Arial"/>
            </a:endParaRPr>
          </a:p>
          <a:p>
            <a:pPr lvl="1">
              <a:spcBef>
                <a:spcPts val="0"/>
              </a:spcBef>
              <a:spcAft>
                <a:spcPts val="1200"/>
              </a:spcAft>
            </a:pPr>
            <a:r>
              <a:rPr lang="en-US" sz="2400" dirty="0">
                <a:ea typeface="+mn-lt"/>
                <a:cs typeface="+mn-lt"/>
              </a:rPr>
              <a:t>Nutrition Education Specialist</a:t>
            </a:r>
            <a:endParaRPr lang="en-US" sz="2400" dirty="0">
              <a:cs typeface="Arial"/>
            </a:endParaRPr>
          </a:p>
          <a:p>
            <a:pPr lvl="1">
              <a:spcBef>
                <a:spcPts val="0"/>
              </a:spcBef>
              <a:spcAft>
                <a:spcPts val="1200"/>
              </a:spcAft>
            </a:pPr>
            <a:r>
              <a:rPr lang="en-US" sz="2400" dirty="0">
                <a:ea typeface="+mn-lt"/>
                <a:cs typeface="+mn-lt"/>
              </a:rPr>
              <a:t>Parent–Teacher Association (PTA) or Organization (PTO) Representative</a:t>
            </a:r>
            <a:endParaRPr lang="en-US" sz="2400" dirty="0">
              <a:cs typeface="Arial"/>
            </a:endParaRPr>
          </a:p>
          <a:p>
            <a:endParaRPr lang="en-US" dirty="0">
              <a:cs typeface="Arial"/>
            </a:endParaRPr>
          </a:p>
        </p:txBody>
      </p:sp>
    </p:spTree>
    <p:extLst>
      <p:ext uri="{BB962C8B-B14F-4D97-AF65-F5344CB8AC3E}">
        <p14:creationId xmlns:p14="http://schemas.microsoft.com/office/powerpoint/2010/main" val="818206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86BA0-E839-D035-1001-7409AA83838F}"/>
              </a:ext>
            </a:extLst>
          </p:cNvPr>
          <p:cNvSpPr>
            <a:spLocks noGrp="1"/>
          </p:cNvSpPr>
          <p:nvPr>
            <p:ph type="title"/>
          </p:nvPr>
        </p:nvSpPr>
        <p:spPr>
          <a:xfrm>
            <a:off x="2423762" y="157843"/>
            <a:ext cx="9144000" cy="1143000"/>
          </a:xfrm>
        </p:spPr>
        <p:txBody>
          <a:bodyPr/>
          <a:lstStyle/>
          <a:p>
            <a:r>
              <a:rPr lang="en-US" dirty="0">
                <a:cs typeface="Arial"/>
              </a:rPr>
              <a:t>CNAC Recruitment (2)</a:t>
            </a:r>
            <a:endParaRPr lang="en-US" dirty="0"/>
          </a:p>
        </p:txBody>
      </p:sp>
      <p:sp>
        <p:nvSpPr>
          <p:cNvPr id="3" name="Content Placeholder 2">
            <a:extLst>
              <a:ext uri="{FF2B5EF4-FFF2-40B4-BE49-F238E27FC236}">
                <a16:creationId xmlns:a16="http://schemas.microsoft.com/office/drawing/2014/main" id="{D0788620-4550-39B3-81A9-B75D622B889C}"/>
              </a:ext>
            </a:extLst>
          </p:cNvPr>
          <p:cNvSpPr>
            <a:spLocks noGrp="1"/>
          </p:cNvSpPr>
          <p:nvPr>
            <p:ph sz="half" idx="1"/>
          </p:nvPr>
        </p:nvSpPr>
        <p:spPr>
          <a:xfrm>
            <a:off x="2312433" y="1241895"/>
            <a:ext cx="8072538" cy="4886762"/>
          </a:xfrm>
        </p:spPr>
        <p:txBody>
          <a:bodyPr/>
          <a:lstStyle/>
          <a:p>
            <a:pPr>
              <a:spcBef>
                <a:spcPts val="1200"/>
              </a:spcBef>
              <a:spcAft>
                <a:spcPts val="1200"/>
              </a:spcAft>
            </a:pPr>
            <a:r>
              <a:rPr lang="en-US" sz="2800" dirty="0">
                <a:cs typeface="Arial"/>
              </a:rPr>
              <a:t>Term (3-years):</a:t>
            </a:r>
          </a:p>
          <a:p>
            <a:pPr lvl="1">
              <a:spcBef>
                <a:spcPts val="1200"/>
              </a:spcBef>
              <a:spcAft>
                <a:spcPts val="1200"/>
              </a:spcAft>
            </a:pPr>
            <a:r>
              <a:rPr lang="en-US" sz="2400" dirty="0">
                <a:cs typeface="Arial"/>
              </a:rPr>
              <a:t>January 1, 2024, through December 31, 2026</a:t>
            </a:r>
          </a:p>
          <a:p>
            <a:pPr>
              <a:spcBef>
                <a:spcPts val="1200"/>
              </a:spcBef>
              <a:spcAft>
                <a:spcPts val="1200"/>
              </a:spcAft>
            </a:pPr>
            <a:r>
              <a:rPr lang="en-US" sz="2800" dirty="0">
                <a:cs typeface="Arial"/>
              </a:rPr>
              <a:t>Recruitment application is now available on the CNAC web page under Member Application Information at </a:t>
            </a:r>
            <a:r>
              <a:rPr lang="en-US" sz="2800" dirty="0">
                <a:ea typeface="+mn-lt"/>
                <a:cs typeface="+mn-lt"/>
                <a:hlinkClick r:id="rId3" tooltip="CDE CNAC web page"/>
              </a:rPr>
              <a:t>https://www.cde.ca.gov/ls/nu/he/cnac.asp</a:t>
            </a:r>
            <a:endParaRPr lang="en-US" sz="2800" dirty="0">
              <a:ea typeface="+mn-lt"/>
              <a:cs typeface="+mn-lt"/>
            </a:endParaRPr>
          </a:p>
          <a:p>
            <a:pPr>
              <a:spcBef>
                <a:spcPts val="1200"/>
              </a:spcBef>
              <a:spcAft>
                <a:spcPts val="1200"/>
              </a:spcAft>
            </a:pPr>
            <a:r>
              <a:rPr lang="en-US" sz="2800" b="1" dirty="0">
                <a:cs typeface="Arial"/>
              </a:rPr>
              <a:t>NEW:</a:t>
            </a:r>
            <a:r>
              <a:rPr lang="en-US" sz="2800" dirty="0">
                <a:cs typeface="Arial"/>
              </a:rPr>
              <a:t> Application deadline extended to </a:t>
            </a:r>
            <a:r>
              <a:rPr lang="en-US" sz="2800" b="1" dirty="0">
                <a:cs typeface="Arial"/>
              </a:rPr>
              <a:t>January 26, 2024</a:t>
            </a:r>
          </a:p>
          <a:p>
            <a:pPr>
              <a:spcBef>
                <a:spcPts val="1200"/>
              </a:spcBef>
              <a:spcAft>
                <a:spcPts val="1200"/>
              </a:spcAft>
            </a:pPr>
            <a:endParaRPr lang="en-US" dirty="0">
              <a:cs typeface="Arial"/>
            </a:endParaRPr>
          </a:p>
        </p:txBody>
      </p:sp>
      <p:pic>
        <p:nvPicPr>
          <p:cNvPr id="6" name="Content Placeholder 5">
            <a:extLst>
              <a:ext uri="{FF2B5EF4-FFF2-40B4-BE49-F238E27FC236}">
                <a16:creationId xmlns:a16="http://schemas.microsoft.com/office/drawing/2014/main" id="{10666D20-483F-BA29-BC81-7637DFAADB44}"/>
              </a:ext>
              <a:ext uri="{C183D7F6-B498-43B3-948B-1728B52AA6E4}">
                <adec:decorative xmlns:adec="http://schemas.microsoft.com/office/drawing/2017/decorative" val="1"/>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9102226" y="4220028"/>
            <a:ext cx="3089774" cy="2068286"/>
          </a:xfrm>
          <a:prstGeom prst="ellipse">
            <a:avLst/>
          </a:prstGeom>
          <a:ln>
            <a:noFill/>
          </a:ln>
          <a:effectLst>
            <a:softEdge rad="112500"/>
          </a:effectLst>
        </p:spPr>
      </p:pic>
    </p:spTree>
    <p:extLst>
      <p:ext uri="{BB962C8B-B14F-4D97-AF65-F5344CB8AC3E}">
        <p14:creationId xmlns:p14="http://schemas.microsoft.com/office/powerpoint/2010/main" val="2553135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4E3A-A430-2B22-6F68-3F59A4A2FCF7}"/>
              </a:ext>
            </a:extLst>
          </p:cNvPr>
          <p:cNvSpPr>
            <a:spLocks noGrp="1"/>
          </p:cNvSpPr>
          <p:nvPr>
            <p:ph type="title"/>
          </p:nvPr>
        </p:nvSpPr>
        <p:spPr>
          <a:xfrm>
            <a:off x="2354384" y="482600"/>
            <a:ext cx="9144000" cy="1143000"/>
          </a:xfrm>
        </p:spPr>
        <p:txBody>
          <a:bodyPr/>
          <a:lstStyle/>
          <a:p>
            <a:r>
              <a:rPr lang="en-US" dirty="0">
                <a:cs typeface="Arial"/>
              </a:rPr>
              <a:t>Federal Updates</a:t>
            </a:r>
            <a:endParaRPr lang="en-US" dirty="0"/>
          </a:p>
        </p:txBody>
      </p:sp>
      <p:pic>
        <p:nvPicPr>
          <p:cNvPr id="6" name="Content Placeholder 5">
            <a:extLst>
              <a:ext uri="{FF2B5EF4-FFF2-40B4-BE49-F238E27FC236}">
                <a16:creationId xmlns:a16="http://schemas.microsoft.com/office/drawing/2014/main" id="{69F370ED-AA48-A6B3-923D-57CE2E0337E4}"/>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4312228" y="1546302"/>
            <a:ext cx="5290660" cy="40977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39558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EFC39-8A4B-3958-CCE0-98BFFBE0E1CC}"/>
              </a:ext>
            </a:extLst>
          </p:cNvPr>
          <p:cNvSpPr>
            <a:spLocks noGrp="1"/>
          </p:cNvSpPr>
          <p:nvPr>
            <p:ph type="title"/>
          </p:nvPr>
        </p:nvSpPr>
        <p:spPr>
          <a:xfrm>
            <a:off x="2501900" y="695234"/>
            <a:ext cx="9144000" cy="1143000"/>
          </a:xfrm>
        </p:spPr>
        <p:txBody>
          <a:bodyPr/>
          <a:lstStyle/>
          <a:p>
            <a:r>
              <a:rPr lang="en-US" sz="4000" dirty="0">
                <a:ea typeface="+mj-lt"/>
                <a:cs typeface="+mj-lt"/>
              </a:rPr>
              <a:t>USDA Policy Memo SP 02-2024,</a:t>
            </a:r>
            <a:br>
              <a:rPr lang="en-US" sz="4000" dirty="0">
                <a:ea typeface="+mj-lt"/>
                <a:cs typeface="+mj-lt"/>
              </a:rPr>
            </a:br>
            <a:r>
              <a:rPr lang="en-US" sz="4000" dirty="0">
                <a:ea typeface="+mj-lt"/>
                <a:cs typeface="+mj-lt"/>
              </a:rPr>
              <a:t> CACFP 02-2024, SFSP 02-2024 (1)</a:t>
            </a:r>
            <a:br>
              <a:rPr lang="en-US" sz="3600" dirty="0">
                <a:ea typeface="+mj-lt"/>
                <a:cs typeface="+mj-lt"/>
              </a:rPr>
            </a:br>
            <a:endParaRPr lang="en-US" sz="3600" dirty="0">
              <a:cs typeface="Arial"/>
            </a:endParaRPr>
          </a:p>
        </p:txBody>
      </p:sp>
      <p:sp>
        <p:nvSpPr>
          <p:cNvPr id="3" name="Content Placeholder 2">
            <a:extLst>
              <a:ext uri="{FF2B5EF4-FFF2-40B4-BE49-F238E27FC236}">
                <a16:creationId xmlns:a16="http://schemas.microsoft.com/office/drawing/2014/main" id="{0F4E8105-87EF-CD29-553F-7EB424A3AC04}"/>
              </a:ext>
            </a:extLst>
          </p:cNvPr>
          <p:cNvSpPr>
            <a:spLocks noGrp="1"/>
          </p:cNvSpPr>
          <p:nvPr>
            <p:ph idx="1"/>
          </p:nvPr>
        </p:nvSpPr>
        <p:spPr>
          <a:xfrm>
            <a:off x="2566126" y="1980111"/>
            <a:ext cx="9499600" cy="4114800"/>
          </a:xfrm>
        </p:spPr>
        <p:txBody>
          <a:bodyPr/>
          <a:lstStyle/>
          <a:p>
            <a:r>
              <a:rPr lang="en-US" sz="2800" dirty="0">
                <a:cs typeface="Arial"/>
              </a:rPr>
              <a:t>Revised: Crediting Tofu and Soy Yogurt Products</a:t>
            </a:r>
          </a:p>
          <a:p>
            <a:r>
              <a:rPr lang="en-US" sz="2800" dirty="0">
                <a:cs typeface="Arial"/>
              </a:rPr>
              <a:t>Released 11/29/2023</a:t>
            </a:r>
          </a:p>
          <a:p>
            <a:r>
              <a:rPr lang="en-US" sz="2800" dirty="0">
                <a:cs typeface="Arial"/>
              </a:rPr>
              <a:t>Extends tofu definition in 7 </a:t>
            </a:r>
            <a:r>
              <a:rPr lang="en-US" sz="2800" i="1" dirty="0">
                <a:cs typeface="Arial"/>
              </a:rPr>
              <a:t>CFR</a:t>
            </a:r>
            <a:r>
              <a:rPr lang="en-US" sz="2800" dirty="0">
                <a:cs typeface="Arial"/>
              </a:rPr>
              <a:t> 210.2 to SFSP</a:t>
            </a:r>
          </a:p>
          <a:p>
            <a:r>
              <a:rPr lang="en-US" sz="2800" dirty="0">
                <a:cs typeface="Arial"/>
              </a:rPr>
              <a:t>Tofu must be recognizable as a meat substitute to credit </a:t>
            </a:r>
          </a:p>
          <a:p>
            <a:pPr lvl="1">
              <a:buFont typeface="Courier New"/>
              <a:buChar char="o"/>
            </a:pPr>
            <a:r>
              <a:rPr lang="en-US" sz="2400" dirty="0">
                <a:cs typeface="Arial"/>
              </a:rPr>
              <a:t>Reminder: Tofu incorporated into items to add texture or improve nutrition, such as in smoothies, sauces, and baked desserts, </a:t>
            </a:r>
            <a:r>
              <a:rPr lang="en-US" sz="2400" b="1" dirty="0">
                <a:cs typeface="Arial"/>
              </a:rPr>
              <a:t>does not credit</a:t>
            </a:r>
            <a:r>
              <a:rPr lang="en-US" sz="2400" dirty="0">
                <a:cs typeface="Arial"/>
              </a:rPr>
              <a:t> toward the meats/meat alternates component</a:t>
            </a:r>
            <a:endParaRPr lang="en-US" dirty="0">
              <a:cs typeface="Arial"/>
            </a:endParaRPr>
          </a:p>
          <a:p>
            <a:pPr marL="0" indent="0">
              <a:buNone/>
            </a:pPr>
            <a:endParaRPr lang="en-US" sz="2800" dirty="0">
              <a:cs typeface="Arial"/>
            </a:endParaRPr>
          </a:p>
          <a:p>
            <a:endParaRPr lang="en-US" dirty="0">
              <a:cs typeface="Arial"/>
            </a:endParaRPr>
          </a:p>
        </p:txBody>
      </p:sp>
    </p:spTree>
    <p:extLst>
      <p:ext uri="{BB962C8B-B14F-4D97-AF65-F5344CB8AC3E}">
        <p14:creationId xmlns:p14="http://schemas.microsoft.com/office/powerpoint/2010/main" val="175123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EFC39-8A4B-3958-CCE0-98BFFBE0E1CC}"/>
              </a:ext>
            </a:extLst>
          </p:cNvPr>
          <p:cNvSpPr>
            <a:spLocks noGrp="1"/>
          </p:cNvSpPr>
          <p:nvPr>
            <p:ph type="title"/>
          </p:nvPr>
        </p:nvSpPr>
        <p:spPr/>
        <p:txBody>
          <a:bodyPr/>
          <a:lstStyle/>
          <a:p>
            <a:r>
              <a:rPr lang="en-US" sz="4000" dirty="0">
                <a:ea typeface="+mj-lt"/>
                <a:cs typeface="+mj-lt"/>
              </a:rPr>
              <a:t>USDA Policy Memo SP 02-2024,</a:t>
            </a:r>
            <a:br>
              <a:rPr lang="en-US" sz="4000" dirty="0">
                <a:ea typeface="+mj-lt"/>
                <a:cs typeface="+mj-lt"/>
              </a:rPr>
            </a:br>
            <a:r>
              <a:rPr lang="en-US" sz="4000" dirty="0">
                <a:ea typeface="+mj-lt"/>
                <a:cs typeface="+mj-lt"/>
              </a:rPr>
              <a:t> CACFP 02-2024, SFSP 02-2024 (2)</a:t>
            </a:r>
            <a:br>
              <a:rPr lang="en-US" sz="3600" dirty="0">
                <a:ea typeface="+mj-lt"/>
                <a:cs typeface="+mj-lt"/>
              </a:rPr>
            </a:br>
            <a:endParaRPr lang="en-US" sz="3600" dirty="0">
              <a:cs typeface="Arial"/>
            </a:endParaRPr>
          </a:p>
        </p:txBody>
      </p:sp>
      <p:graphicFrame>
        <p:nvGraphicFramePr>
          <p:cNvPr id="4" name="Content Placeholder 3" descr="Table illustrates the nutrient content to meet 1 ounce equivalent meat alternate for commercially prepared tofu (.5 cup or 2.2 ounce and 5 grams protein) and soy yogurt (.5 cup or 4 ounces).">
            <a:extLst>
              <a:ext uri="{FF2B5EF4-FFF2-40B4-BE49-F238E27FC236}">
                <a16:creationId xmlns:a16="http://schemas.microsoft.com/office/drawing/2014/main" id="{5CA9C59C-E297-102D-E42C-978A7F6E4815}"/>
              </a:ext>
            </a:extLst>
          </p:cNvPr>
          <p:cNvGraphicFramePr>
            <a:graphicFrameLocks noGrp="1"/>
          </p:cNvGraphicFramePr>
          <p:nvPr>
            <p:ph sz="half" idx="1"/>
            <p:extLst>
              <p:ext uri="{D42A27DB-BD31-4B8C-83A1-F6EECF244321}">
                <p14:modId xmlns:p14="http://schemas.microsoft.com/office/powerpoint/2010/main" val="1856803313"/>
              </p:ext>
            </p:extLst>
          </p:nvPr>
        </p:nvGraphicFramePr>
        <p:xfrm>
          <a:off x="2540000" y="1552937"/>
          <a:ext cx="9144000" cy="3179121"/>
        </p:xfrm>
        <a:graphic>
          <a:graphicData uri="http://schemas.openxmlformats.org/drawingml/2006/table">
            <a:tbl>
              <a:tblPr firstRow="1" bandRow="1">
                <a:tableStyleId>{5C22544A-7EE6-4342-B048-85BDC9FD1C3A}</a:tableStyleId>
              </a:tblPr>
              <a:tblGrid>
                <a:gridCol w="3273331">
                  <a:extLst>
                    <a:ext uri="{9D8B030D-6E8A-4147-A177-3AD203B41FA5}">
                      <a16:colId xmlns:a16="http://schemas.microsoft.com/office/drawing/2014/main" val="2447000522"/>
                    </a:ext>
                  </a:extLst>
                </a:gridCol>
                <a:gridCol w="5870669">
                  <a:extLst>
                    <a:ext uri="{9D8B030D-6E8A-4147-A177-3AD203B41FA5}">
                      <a16:colId xmlns:a16="http://schemas.microsoft.com/office/drawing/2014/main" val="1614561111"/>
                    </a:ext>
                  </a:extLst>
                </a:gridCol>
              </a:tblGrid>
              <a:tr h="761673">
                <a:tc>
                  <a:txBody>
                    <a:bodyPr/>
                    <a:lstStyle/>
                    <a:p>
                      <a:pPr algn="ctr"/>
                      <a:r>
                        <a:rPr lang="en-US" sz="2800" dirty="0"/>
                        <a:t>Item</a:t>
                      </a:r>
                    </a:p>
                  </a:txBody>
                  <a:tcPr anchor="ctr"/>
                </a:tc>
                <a:tc>
                  <a:txBody>
                    <a:bodyPr/>
                    <a:lstStyle/>
                    <a:p>
                      <a:pPr algn="ctr"/>
                      <a:r>
                        <a:rPr lang="en-US" sz="2800" dirty="0"/>
                        <a:t>1.0 Ounce Equivalent of</a:t>
                      </a:r>
                      <a:endParaRPr lang="en-US" dirty="0"/>
                    </a:p>
                    <a:p>
                      <a:pPr lvl="0" algn="ctr">
                        <a:buNone/>
                      </a:pPr>
                      <a:r>
                        <a:rPr lang="en-US" sz="2800" dirty="0"/>
                        <a:t>Meat Alternate</a:t>
                      </a:r>
                    </a:p>
                  </a:txBody>
                  <a:tcPr anchor="ctr"/>
                </a:tc>
                <a:extLst>
                  <a:ext uri="{0D108BD9-81ED-4DB2-BD59-A6C34878D82A}">
                    <a16:rowId xmlns:a16="http://schemas.microsoft.com/office/drawing/2014/main" val="2667335624"/>
                  </a:ext>
                </a:extLst>
              </a:tr>
              <a:tr h="1472568">
                <a:tc>
                  <a:txBody>
                    <a:bodyPr/>
                    <a:lstStyle/>
                    <a:p>
                      <a:r>
                        <a:rPr lang="en-US" sz="2800" dirty="0"/>
                        <a:t>Commercially Prepared Tofu</a:t>
                      </a:r>
                    </a:p>
                  </a:txBody>
                  <a:tcPr anchor="ctr"/>
                </a:tc>
                <a:tc>
                  <a:txBody>
                    <a:bodyPr/>
                    <a:lstStyle/>
                    <a:p>
                      <a:r>
                        <a:rPr lang="en-US" sz="2800" dirty="0"/>
                        <a:t>¼ Cup or 2.2 ounces by weight</a:t>
                      </a:r>
                    </a:p>
                    <a:p>
                      <a:pPr lvl="0">
                        <a:buNone/>
                      </a:pPr>
                      <a:r>
                        <a:rPr lang="en-US" sz="2800" dirty="0"/>
                        <a:t>Must contain at least 5 gm protein</a:t>
                      </a:r>
                    </a:p>
                  </a:txBody>
                  <a:tcPr anchor="ctr"/>
                </a:tc>
                <a:extLst>
                  <a:ext uri="{0D108BD9-81ED-4DB2-BD59-A6C34878D82A}">
                    <a16:rowId xmlns:a16="http://schemas.microsoft.com/office/drawing/2014/main" val="1672704653"/>
                  </a:ext>
                </a:extLst>
              </a:tr>
              <a:tr h="761673">
                <a:tc>
                  <a:txBody>
                    <a:bodyPr/>
                    <a:lstStyle/>
                    <a:p>
                      <a:r>
                        <a:rPr lang="en-US" sz="2800" dirty="0"/>
                        <a:t>Soy Yogurt</a:t>
                      </a:r>
                    </a:p>
                  </a:txBody>
                  <a:tcPr anchor="ctr"/>
                </a:tc>
                <a:tc>
                  <a:txBody>
                    <a:bodyPr/>
                    <a:lstStyle/>
                    <a:p>
                      <a:r>
                        <a:rPr lang="en-US" sz="2800" dirty="0"/>
                        <a:t>½ Cup, or 4.0 ounces by weight</a:t>
                      </a:r>
                    </a:p>
                  </a:txBody>
                  <a:tcPr anchor="ctr"/>
                </a:tc>
                <a:extLst>
                  <a:ext uri="{0D108BD9-81ED-4DB2-BD59-A6C34878D82A}">
                    <a16:rowId xmlns:a16="http://schemas.microsoft.com/office/drawing/2014/main" val="467673443"/>
                  </a:ext>
                </a:extLst>
              </a:tr>
            </a:tbl>
          </a:graphicData>
        </a:graphic>
      </p:graphicFrame>
      <p:sp>
        <p:nvSpPr>
          <p:cNvPr id="3" name="Content Placeholder 2">
            <a:extLst>
              <a:ext uri="{FF2B5EF4-FFF2-40B4-BE49-F238E27FC236}">
                <a16:creationId xmlns:a16="http://schemas.microsoft.com/office/drawing/2014/main" id="{A76E7B37-9A25-2473-977A-90C1ABE2DE7A}"/>
              </a:ext>
            </a:extLst>
          </p:cNvPr>
          <p:cNvSpPr>
            <a:spLocks noGrp="1"/>
          </p:cNvSpPr>
          <p:nvPr>
            <p:ph sz="half" idx="2"/>
          </p:nvPr>
        </p:nvSpPr>
        <p:spPr>
          <a:xfrm>
            <a:off x="2539999" y="4907666"/>
            <a:ext cx="9266177" cy="1143000"/>
          </a:xfrm>
        </p:spPr>
        <p:txBody>
          <a:bodyPr/>
          <a:lstStyle/>
          <a:p>
            <a:pPr marL="0" indent="0">
              <a:buNone/>
            </a:pPr>
            <a:r>
              <a:rPr lang="en-US" sz="2800" dirty="0">
                <a:ea typeface="+mn-lt"/>
                <a:cs typeface="+mn-lt"/>
              </a:rPr>
              <a:t>Reference Child Nutrition labels or use a Product Formulation Statement from the manufacturer</a:t>
            </a:r>
            <a:endParaRPr lang="en-US" sz="2800" dirty="0">
              <a:cs typeface="Arial"/>
            </a:endParaRPr>
          </a:p>
          <a:p>
            <a:endParaRPr lang="en-US" dirty="0"/>
          </a:p>
        </p:txBody>
      </p:sp>
    </p:spTree>
    <p:extLst>
      <p:ext uri="{BB962C8B-B14F-4D97-AF65-F5344CB8AC3E}">
        <p14:creationId xmlns:p14="http://schemas.microsoft.com/office/powerpoint/2010/main" val="2146154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0C6AD-B531-0A11-0EFA-32B905B015D7}"/>
              </a:ext>
            </a:extLst>
          </p:cNvPr>
          <p:cNvSpPr>
            <a:spLocks noGrp="1"/>
          </p:cNvSpPr>
          <p:nvPr>
            <p:ph type="title"/>
          </p:nvPr>
        </p:nvSpPr>
        <p:spPr>
          <a:xfrm>
            <a:off x="2603500" y="566228"/>
            <a:ext cx="9144000" cy="1143000"/>
          </a:xfrm>
        </p:spPr>
        <p:txBody>
          <a:bodyPr/>
          <a:lstStyle/>
          <a:p>
            <a:r>
              <a:rPr lang="en-US" sz="4000" dirty="0">
                <a:cs typeface="Arial"/>
              </a:rPr>
              <a:t>USDA Policy Memo TA 01-2024 Crediting Traditional Indigenous Foods in Child Nutrition Programs (CNP)</a:t>
            </a:r>
          </a:p>
        </p:txBody>
      </p:sp>
      <p:sp>
        <p:nvSpPr>
          <p:cNvPr id="3" name="Content Placeholder 2">
            <a:extLst>
              <a:ext uri="{FF2B5EF4-FFF2-40B4-BE49-F238E27FC236}">
                <a16:creationId xmlns:a16="http://schemas.microsoft.com/office/drawing/2014/main" id="{C9828756-7308-0CF5-839A-0A41EC4D0824}"/>
              </a:ext>
            </a:extLst>
          </p:cNvPr>
          <p:cNvSpPr>
            <a:spLocks noGrp="1"/>
          </p:cNvSpPr>
          <p:nvPr>
            <p:ph idx="1"/>
          </p:nvPr>
        </p:nvSpPr>
        <p:spPr>
          <a:xfrm>
            <a:off x="2193026" y="2169304"/>
            <a:ext cx="9812307" cy="4231495"/>
          </a:xfrm>
        </p:spPr>
        <p:txBody>
          <a:bodyPr/>
          <a:lstStyle/>
          <a:p>
            <a:pPr marL="685800">
              <a:spcBef>
                <a:spcPts val="0"/>
              </a:spcBef>
              <a:spcAft>
                <a:spcPts val="1200"/>
              </a:spcAft>
              <a:buFont typeface="Arial"/>
              <a:buChar char="•"/>
            </a:pPr>
            <a:r>
              <a:rPr lang="en-US" sz="2800" dirty="0">
                <a:cs typeface="Arial"/>
              </a:rPr>
              <a:t>Offers guidance on incorporating traditional indigenous foods to meet CNP meal pattern requirements</a:t>
            </a:r>
            <a:endParaRPr lang="en-US" sz="2800" dirty="0"/>
          </a:p>
          <a:p>
            <a:pPr marL="685800">
              <a:spcBef>
                <a:spcPts val="0"/>
              </a:spcBef>
              <a:spcAft>
                <a:spcPts val="1200"/>
              </a:spcAft>
              <a:buFont typeface="Arial"/>
              <a:buChar char="•"/>
            </a:pPr>
            <a:r>
              <a:rPr lang="en-US" sz="2800" dirty="0">
                <a:cs typeface="Arial"/>
              </a:rPr>
              <a:t>Expands the Food Buying Guide crediting list of similar traditional Indigenous foods</a:t>
            </a:r>
          </a:p>
          <a:p>
            <a:pPr marL="685800">
              <a:spcBef>
                <a:spcPts val="0"/>
              </a:spcBef>
              <a:spcAft>
                <a:spcPts val="1200"/>
              </a:spcAft>
              <a:buFont typeface="Arial"/>
              <a:buChar char="•"/>
            </a:pPr>
            <a:r>
              <a:rPr lang="en-US" sz="2800" dirty="0">
                <a:cs typeface="Arial"/>
              </a:rPr>
              <a:t>Covers traditional foods that do not credit towards the meal pattern requirements (e.g., acorns or maple syrup)</a:t>
            </a:r>
          </a:p>
          <a:p>
            <a:pPr marL="685800">
              <a:spcBef>
                <a:spcPts val="0"/>
              </a:spcBef>
              <a:spcAft>
                <a:spcPts val="1200"/>
              </a:spcAft>
              <a:buFont typeface="Arial"/>
              <a:buChar char="•"/>
            </a:pPr>
            <a:r>
              <a:rPr lang="en-US" sz="2800" dirty="0">
                <a:cs typeface="Arial"/>
              </a:rPr>
              <a:t>Try traditional foods during taste tests or educational programs</a:t>
            </a:r>
          </a:p>
          <a:p>
            <a:pPr lvl="1">
              <a:buFont typeface="Courier New"/>
              <a:buChar char="o"/>
            </a:pPr>
            <a:endParaRPr lang="en-US" dirty="0">
              <a:cs typeface="Arial"/>
            </a:endParaRPr>
          </a:p>
          <a:p>
            <a:pPr lvl="1">
              <a:buFont typeface="Courier New"/>
              <a:buChar char="o"/>
            </a:pPr>
            <a:endParaRPr lang="en-US" dirty="0">
              <a:cs typeface="Arial"/>
            </a:endParaRPr>
          </a:p>
          <a:p>
            <a:pPr lvl="1">
              <a:buFont typeface="Courier New"/>
              <a:buChar char="o"/>
            </a:pPr>
            <a:endParaRPr lang="en-US" dirty="0">
              <a:cs typeface="Arial"/>
            </a:endParaRPr>
          </a:p>
          <a:p>
            <a:pPr>
              <a:buFont typeface="Arial"/>
            </a:pPr>
            <a:endParaRPr lang="en-US" sz="2800" dirty="0">
              <a:cs typeface="Arial"/>
            </a:endParaRPr>
          </a:p>
        </p:txBody>
      </p:sp>
    </p:spTree>
    <p:extLst>
      <p:ext uri="{BB962C8B-B14F-4D97-AF65-F5344CB8AC3E}">
        <p14:creationId xmlns:p14="http://schemas.microsoft.com/office/powerpoint/2010/main" val="1906228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317F4-5584-ABE9-AECA-9A3BFCF7FB96}"/>
              </a:ext>
            </a:extLst>
          </p:cNvPr>
          <p:cNvSpPr>
            <a:spLocks noGrp="1"/>
          </p:cNvSpPr>
          <p:nvPr>
            <p:ph type="title"/>
          </p:nvPr>
        </p:nvSpPr>
        <p:spPr>
          <a:xfrm>
            <a:off x="2540000" y="378995"/>
            <a:ext cx="9144000" cy="1143000"/>
          </a:xfrm>
        </p:spPr>
        <p:txBody>
          <a:bodyPr/>
          <a:lstStyle/>
          <a:p>
            <a:r>
              <a:rPr lang="en-US" dirty="0">
                <a:cs typeface="Arial"/>
              </a:rPr>
              <a:t>Turkey Day at Colfax High</a:t>
            </a:r>
            <a:endParaRPr lang="en-US" dirty="0"/>
          </a:p>
        </p:txBody>
      </p:sp>
      <p:pic>
        <p:nvPicPr>
          <p:cNvPr id="6" name="Content Placeholder 5" descr="Rebecca Schupp stirring gravy in front of stove at Colfax High">
            <a:extLst>
              <a:ext uri="{FF2B5EF4-FFF2-40B4-BE49-F238E27FC236}">
                <a16:creationId xmlns:a16="http://schemas.microsoft.com/office/drawing/2014/main" id="{312113D1-1C07-F54C-BFB2-12708E7ADA35}"/>
              </a:ext>
            </a:extLst>
          </p:cNvPr>
          <p:cNvPicPr>
            <a:picLocks noGrp="1" noChangeAspect="1"/>
          </p:cNvPicPr>
          <p:nvPr>
            <p:ph sz="quarter" idx="13"/>
          </p:nvPr>
        </p:nvPicPr>
        <p:blipFill>
          <a:blip r:embed="rId3"/>
          <a:stretch>
            <a:fillRect/>
          </a:stretch>
        </p:blipFill>
        <p:spPr>
          <a:xfrm>
            <a:off x="2604569" y="2129681"/>
            <a:ext cx="2532786" cy="3377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6" descr="Gurjeet Barayah mixing mashed potatoes at Colfax High">
            <a:extLst>
              <a:ext uri="{FF2B5EF4-FFF2-40B4-BE49-F238E27FC236}">
                <a16:creationId xmlns:a16="http://schemas.microsoft.com/office/drawing/2014/main" id="{2E9B4A0A-E2A8-FCE5-C802-8FA7B0B31879}"/>
              </a:ext>
            </a:extLst>
          </p:cNvPr>
          <p:cNvPicPr>
            <a:picLocks noGrp="1" noChangeAspect="1"/>
          </p:cNvPicPr>
          <p:nvPr>
            <p:ph sz="quarter" idx="14"/>
          </p:nvPr>
        </p:nvPicPr>
        <p:blipFill rotWithShape="1">
          <a:blip r:embed="rId4"/>
          <a:srcRect l="13636" t="-83" r="325" b="243"/>
          <a:stretch/>
        </p:blipFill>
        <p:spPr>
          <a:xfrm>
            <a:off x="5740358" y="1658444"/>
            <a:ext cx="2655254" cy="4108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7" descr="Tara Masse cutting tofu at Colfax High">
            <a:extLst>
              <a:ext uri="{FF2B5EF4-FFF2-40B4-BE49-F238E27FC236}">
                <a16:creationId xmlns:a16="http://schemas.microsoft.com/office/drawing/2014/main" id="{471DB7C7-122F-A85B-B21E-1851423DDC9F}"/>
              </a:ext>
            </a:extLst>
          </p:cNvPr>
          <p:cNvPicPr>
            <a:picLocks noGrp="1" noChangeAspect="1"/>
          </p:cNvPicPr>
          <p:nvPr>
            <p:ph sz="quarter" idx="15"/>
          </p:nvPr>
        </p:nvPicPr>
        <p:blipFill rotWithShape="1">
          <a:blip r:embed="rId5"/>
          <a:srcRect l="12662" t="19083" b="244"/>
          <a:stretch/>
        </p:blipFill>
        <p:spPr>
          <a:xfrm>
            <a:off x="8990722" y="2129681"/>
            <a:ext cx="2695329" cy="33195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7863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1D90B-FE8F-985A-504A-367878DCC417}"/>
              </a:ext>
            </a:extLst>
          </p:cNvPr>
          <p:cNvSpPr>
            <a:spLocks noGrp="1"/>
          </p:cNvSpPr>
          <p:nvPr>
            <p:ph type="title"/>
          </p:nvPr>
        </p:nvSpPr>
        <p:spPr>
          <a:xfrm>
            <a:off x="2471615" y="267677"/>
            <a:ext cx="9144000" cy="1143000"/>
          </a:xfrm>
        </p:spPr>
        <p:txBody>
          <a:bodyPr/>
          <a:lstStyle/>
          <a:p>
            <a:r>
              <a:rPr lang="en-US" dirty="0">
                <a:cs typeface="Arial"/>
              </a:rPr>
              <a:t>2023 Farm to School Census</a:t>
            </a:r>
          </a:p>
        </p:txBody>
      </p:sp>
      <p:sp>
        <p:nvSpPr>
          <p:cNvPr id="3" name="Content Placeholder 2">
            <a:extLst>
              <a:ext uri="{FF2B5EF4-FFF2-40B4-BE49-F238E27FC236}">
                <a16:creationId xmlns:a16="http://schemas.microsoft.com/office/drawing/2014/main" id="{96C4D5AF-1793-9153-DF42-80EFB3D1F194}"/>
              </a:ext>
            </a:extLst>
          </p:cNvPr>
          <p:cNvSpPr>
            <a:spLocks noGrp="1"/>
          </p:cNvSpPr>
          <p:nvPr>
            <p:ph sz="quarter" idx="13"/>
          </p:nvPr>
        </p:nvSpPr>
        <p:spPr>
          <a:xfrm>
            <a:off x="2362200" y="1410677"/>
            <a:ext cx="9150350" cy="1366837"/>
          </a:xfrm>
        </p:spPr>
        <p:txBody>
          <a:bodyPr/>
          <a:lstStyle/>
          <a:p>
            <a:pPr>
              <a:spcBef>
                <a:spcPts val="0"/>
              </a:spcBef>
              <a:spcAft>
                <a:spcPts val="1200"/>
              </a:spcAft>
              <a:buFont typeface="Arial"/>
              <a:buChar char="•"/>
            </a:pPr>
            <a:r>
              <a:rPr lang="en-US" sz="2800" dirty="0">
                <a:cs typeface="Arial"/>
              </a:rPr>
              <a:t>Complete your Farm to School (F2S) Census now!</a:t>
            </a:r>
          </a:p>
          <a:p>
            <a:pPr marL="0" indent="0">
              <a:spcBef>
                <a:spcPts val="0"/>
              </a:spcBef>
              <a:spcAft>
                <a:spcPts val="1200"/>
              </a:spcAft>
              <a:buNone/>
            </a:pPr>
            <a:endParaRPr lang="en-US" sz="1000" dirty="0">
              <a:cs typeface="Arial"/>
            </a:endParaRPr>
          </a:p>
          <a:p>
            <a:pPr>
              <a:spcBef>
                <a:spcPts val="0"/>
              </a:spcBef>
              <a:spcAft>
                <a:spcPts val="1200"/>
              </a:spcAft>
              <a:buFont typeface="Arial"/>
              <a:buChar char="•"/>
            </a:pPr>
            <a:r>
              <a:rPr lang="en-US" sz="2800" dirty="0">
                <a:cs typeface="Arial"/>
              </a:rPr>
              <a:t>Please complete your census whether you conduct any F2S activities or not. </a:t>
            </a:r>
          </a:p>
          <a:p>
            <a:pPr>
              <a:spcBef>
                <a:spcPts val="0"/>
              </a:spcBef>
              <a:spcAft>
                <a:spcPts val="1200"/>
              </a:spcAft>
              <a:buFont typeface="Arial"/>
              <a:buChar char="•"/>
            </a:pPr>
            <a:endParaRPr lang="en-US" sz="1000" dirty="0">
              <a:cs typeface="Arial"/>
            </a:endParaRPr>
          </a:p>
          <a:p>
            <a:pPr>
              <a:spcBef>
                <a:spcPts val="0"/>
              </a:spcBef>
              <a:spcAft>
                <a:spcPts val="1200"/>
              </a:spcAft>
              <a:buFont typeface="Arial"/>
              <a:buChar char="•"/>
            </a:pPr>
            <a:r>
              <a:rPr lang="en-US" sz="2800" dirty="0">
                <a:cs typeface="Arial"/>
              </a:rPr>
              <a:t>The information may be used to show the need for future funding. </a:t>
            </a:r>
          </a:p>
          <a:p>
            <a:pPr marL="0" indent="0">
              <a:spcBef>
                <a:spcPts val="0"/>
              </a:spcBef>
              <a:spcAft>
                <a:spcPts val="1200"/>
              </a:spcAft>
              <a:buNone/>
            </a:pPr>
            <a:endParaRPr lang="en-US" sz="2000" dirty="0">
              <a:solidFill>
                <a:srgbClr val="000000"/>
              </a:solidFill>
              <a:cs typeface="Arial"/>
            </a:endParaRPr>
          </a:p>
          <a:p>
            <a:pPr>
              <a:spcBef>
                <a:spcPts val="0"/>
              </a:spcBef>
              <a:spcAft>
                <a:spcPts val="1200"/>
              </a:spcAft>
              <a:buFont typeface="Arial"/>
            </a:pPr>
            <a:endParaRPr lang="en-US" sz="2000" dirty="0">
              <a:cs typeface="Calibri"/>
            </a:endParaRPr>
          </a:p>
          <a:p>
            <a:pPr marL="0" indent="0">
              <a:spcBef>
                <a:spcPts val="0"/>
              </a:spcBef>
              <a:spcAft>
                <a:spcPts val="1200"/>
              </a:spcAft>
              <a:buNone/>
            </a:pPr>
            <a:endParaRPr lang="en-US" sz="2000" dirty="0">
              <a:cs typeface="Arial"/>
            </a:endParaRPr>
          </a:p>
          <a:p>
            <a:pPr>
              <a:spcBef>
                <a:spcPts val="0"/>
              </a:spcBef>
              <a:spcAft>
                <a:spcPts val="1200"/>
              </a:spcAft>
              <a:buFont typeface="Arial"/>
              <a:buChar char="•"/>
            </a:pPr>
            <a:endParaRPr lang="en-US" sz="2000" dirty="0">
              <a:cs typeface="Arial"/>
            </a:endParaRPr>
          </a:p>
          <a:p>
            <a:pPr marL="457200" lvl="1" indent="0">
              <a:spcBef>
                <a:spcPts val="0"/>
              </a:spcBef>
              <a:spcAft>
                <a:spcPts val="1200"/>
              </a:spcAft>
              <a:buNone/>
            </a:pPr>
            <a:endParaRPr lang="en-US" sz="2400" dirty="0">
              <a:cs typeface="Arial"/>
            </a:endParaRPr>
          </a:p>
          <a:p>
            <a:pPr>
              <a:spcBef>
                <a:spcPts val="0"/>
              </a:spcBef>
              <a:spcAft>
                <a:spcPts val="1200"/>
              </a:spcAft>
              <a:buFont typeface="Arial"/>
            </a:pPr>
            <a:endParaRPr lang="en-US" sz="2800" dirty="0">
              <a:cs typeface="Arial"/>
            </a:endParaRPr>
          </a:p>
          <a:p>
            <a:pPr>
              <a:spcBef>
                <a:spcPts val="0"/>
              </a:spcBef>
              <a:spcAft>
                <a:spcPts val="1200"/>
              </a:spcAft>
              <a:buFont typeface="Arial"/>
            </a:pPr>
            <a:endParaRPr lang="en-US" dirty="0">
              <a:cs typeface="Arial"/>
            </a:endParaRPr>
          </a:p>
          <a:p>
            <a:endParaRPr lang="en-US" dirty="0">
              <a:cs typeface="Arial"/>
            </a:endParaRPr>
          </a:p>
        </p:txBody>
      </p:sp>
      <p:sp>
        <p:nvSpPr>
          <p:cNvPr id="11" name="Content Placeholder 10">
            <a:extLst>
              <a:ext uri="{FF2B5EF4-FFF2-40B4-BE49-F238E27FC236}">
                <a16:creationId xmlns:a16="http://schemas.microsoft.com/office/drawing/2014/main" id="{5C4EE0F0-3172-D6EE-414D-F4C88974E128}"/>
              </a:ext>
            </a:extLst>
          </p:cNvPr>
          <p:cNvSpPr>
            <a:spLocks noGrp="1"/>
          </p:cNvSpPr>
          <p:nvPr>
            <p:ph sz="quarter" idx="14"/>
          </p:nvPr>
        </p:nvSpPr>
        <p:spPr>
          <a:xfrm>
            <a:off x="2362200" y="4672623"/>
            <a:ext cx="5481638" cy="1917700"/>
          </a:xfrm>
        </p:spPr>
        <p:txBody>
          <a:bodyPr/>
          <a:lstStyle/>
          <a:p>
            <a:r>
              <a:rPr lang="en-US" sz="2800" b="1" dirty="0">
                <a:cs typeface="Arial"/>
              </a:rPr>
              <a:t>Due date</a:t>
            </a:r>
            <a:r>
              <a:rPr lang="en-US" sz="2800" dirty="0">
                <a:cs typeface="Arial"/>
              </a:rPr>
              <a:t>: December 31, 2023</a:t>
            </a:r>
            <a:endParaRPr lang="en-US" sz="2800" dirty="0"/>
          </a:p>
        </p:txBody>
      </p:sp>
      <p:pic>
        <p:nvPicPr>
          <p:cNvPr id="13" name="Content Placeholder 12" descr="Westminster High School students holding watermelons (Courtesy of Huntington Beach Union High School District)​">
            <a:extLst>
              <a:ext uri="{FF2B5EF4-FFF2-40B4-BE49-F238E27FC236}">
                <a16:creationId xmlns:a16="http://schemas.microsoft.com/office/drawing/2014/main" id="{39CA9738-E5EB-54D4-1136-24AF88C08E32}"/>
              </a:ext>
            </a:extLst>
          </p:cNvPr>
          <p:cNvPicPr>
            <a:picLocks noGrp="1" noChangeAspect="1"/>
          </p:cNvPicPr>
          <p:nvPr>
            <p:ph sz="quarter" idx="15"/>
          </p:nvPr>
        </p:nvPicPr>
        <p:blipFill>
          <a:blip r:embed="rId3"/>
          <a:stretch>
            <a:fillRect/>
          </a:stretch>
        </p:blipFill>
        <p:spPr>
          <a:xfrm>
            <a:off x="7875587" y="4294188"/>
            <a:ext cx="3908425" cy="1863725"/>
          </a:xfrm>
        </p:spPr>
      </p:pic>
    </p:spTree>
    <p:extLst>
      <p:ext uri="{BB962C8B-B14F-4D97-AF65-F5344CB8AC3E}">
        <p14:creationId xmlns:p14="http://schemas.microsoft.com/office/powerpoint/2010/main" val="3881955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4E3A-A430-2B22-6F68-3F59A4A2FCF7}"/>
              </a:ext>
            </a:extLst>
          </p:cNvPr>
          <p:cNvSpPr>
            <a:spLocks noGrp="1"/>
          </p:cNvSpPr>
          <p:nvPr>
            <p:ph type="title"/>
          </p:nvPr>
        </p:nvSpPr>
        <p:spPr>
          <a:xfrm>
            <a:off x="2354384" y="482600"/>
            <a:ext cx="9144000" cy="1143000"/>
          </a:xfrm>
        </p:spPr>
        <p:txBody>
          <a:bodyPr/>
          <a:lstStyle/>
          <a:p>
            <a:r>
              <a:rPr lang="en-US" dirty="0">
                <a:cs typeface="Arial"/>
              </a:rPr>
              <a:t>Funding Updates</a:t>
            </a:r>
            <a:endParaRPr lang="en-US" dirty="0"/>
          </a:p>
        </p:txBody>
      </p:sp>
      <p:pic>
        <p:nvPicPr>
          <p:cNvPr id="6" name="Content Placeholder 5">
            <a:extLst>
              <a:ext uri="{FF2B5EF4-FFF2-40B4-BE49-F238E27FC236}">
                <a16:creationId xmlns:a16="http://schemas.microsoft.com/office/drawing/2014/main" id="{69F370ED-AA48-A6B3-923D-57CE2E0337E4}"/>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79717" y="1546302"/>
            <a:ext cx="5893334" cy="4564566"/>
          </a:xfrm>
        </p:spPr>
      </p:pic>
    </p:spTree>
    <p:extLst>
      <p:ext uri="{BB962C8B-B14F-4D97-AF65-F5344CB8AC3E}">
        <p14:creationId xmlns:p14="http://schemas.microsoft.com/office/powerpoint/2010/main" val="1660402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E0A8-0366-6CA8-BB53-CB5E3FB19992}"/>
              </a:ext>
            </a:extLst>
          </p:cNvPr>
          <p:cNvSpPr>
            <a:spLocks noGrp="1"/>
          </p:cNvSpPr>
          <p:nvPr>
            <p:ph type="title"/>
          </p:nvPr>
        </p:nvSpPr>
        <p:spPr>
          <a:xfrm>
            <a:off x="2540000" y="362957"/>
            <a:ext cx="9144000" cy="1143000"/>
          </a:xfrm>
        </p:spPr>
        <p:txBody>
          <a:bodyPr/>
          <a:lstStyle/>
          <a:p>
            <a:r>
              <a:rPr lang="en-US" sz="4000" dirty="0">
                <a:cs typeface="Arial"/>
              </a:rPr>
              <a:t>Kitchen Infrastructure and Training (KIT) Funds in Action</a:t>
            </a:r>
            <a:endParaRPr lang="en-US" sz="4000" dirty="0"/>
          </a:p>
        </p:txBody>
      </p:sp>
      <p:sp>
        <p:nvSpPr>
          <p:cNvPr id="3" name="Content Placeholder 2">
            <a:extLst>
              <a:ext uri="{FF2B5EF4-FFF2-40B4-BE49-F238E27FC236}">
                <a16:creationId xmlns:a16="http://schemas.microsoft.com/office/drawing/2014/main" id="{39A33E1C-82AF-0FC0-3A5C-6A3340D5E1AB}"/>
              </a:ext>
            </a:extLst>
          </p:cNvPr>
          <p:cNvSpPr>
            <a:spLocks noGrp="1"/>
          </p:cNvSpPr>
          <p:nvPr>
            <p:ph sz="quarter" idx="13"/>
          </p:nvPr>
        </p:nvSpPr>
        <p:spPr>
          <a:xfrm>
            <a:off x="2628900" y="1615860"/>
            <a:ext cx="9150350" cy="1366837"/>
          </a:xfrm>
        </p:spPr>
        <p:txBody>
          <a:bodyPr/>
          <a:lstStyle/>
          <a:p>
            <a:r>
              <a:rPr lang="en-US" dirty="0">
                <a:cs typeface="Arial"/>
              </a:rPr>
              <a:t>San Diego USD shared some pictures of their recent KIT fund purchases!</a:t>
            </a:r>
          </a:p>
        </p:txBody>
      </p:sp>
      <p:pic>
        <p:nvPicPr>
          <p:cNvPr id="7" name="Content Placeholder 6" descr="Food service staff at Challenger standing in front of a refrigerator paid for with Kitchen Infrastructure and Training (KIT) funds. ">
            <a:extLst>
              <a:ext uri="{FF2B5EF4-FFF2-40B4-BE49-F238E27FC236}">
                <a16:creationId xmlns:a16="http://schemas.microsoft.com/office/drawing/2014/main" id="{18837478-EB6A-DE4D-CA64-2FAB12605201}"/>
              </a:ext>
            </a:extLst>
          </p:cNvPr>
          <p:cNvPicPr>
            <a:picLocks noGrp="1" noChangeAspect="1"/>
          </p:cNvPicPr>
          <p:nvPr>
            <p:ph sz="quarter" idx="14"/>
          </p:nvPr>
        </p:nvPicPr>
        <p:blipFill>
          <a:blip r:embed="rId3"/>
          <a:stretch>
            <a:fillRect/>
          </a:stretch>
        </p:blipFill>
        <p:spPr>
          <a:xfrm>
            <a:off x="2411501" y="2982697"/>
            <a:ext cx="3553314" cy="2664986"/>
          </a:xfrm>
          <a:prstGeom prst="rect">
            <a:avLst/>
          </a:prstGeom>
          <a:ln>
            <a:noFill/>
          </a:ln>
          <a:effectLst>
            <a:softEdge rad="112500"/>
          </a:effectLst>
        </p:spPr>
      </p:pic>
      <p:pic>
        <p:nvPicPr>
          <p:cNvPr id="8" name="Content Placeholder 7" descr="Food service staff member at Rowan standing in front of a refrigerator paid for with Kitchen Infrastructure and Training (KIT) funds. ">
            <a:extLst>
              <a:ext uri="{FF2B5EF4-FFF2-40B4-BE49-F238E27FC236}">
                <a16:creationId xmlns:a16="http://schemas.microsoft.com/office/drawing/2014/main" id="{36BC2AE0-A3A8-2D6C-4B42-8882B7E63F27}"/>
              </a:ext>
            </a:extLst>
          </p:cNvPr>
          <p:cNvPicPr>
            <a:picLocks noGrp="1" noChangeAspect="1"/>
          </p:cNvPicPr>
          <p:nvPr>
            <p:ph sz="quarter" idx="15"/>
          </p:nvPr>
        </p:nvPicPr>
        <p:blipFill>
          <a:blip r:embed="rId4"/>
          <a:stretch>
            <a:fillRect/>
          </a:stretch>
        </p:blipFill>
        <p:spPr>
          <a:xfrm>
            <a:off x="6112198" y="2714991"/>
            <a:ext cx="2602979" cy="3474609"/>
          </a:xfrm>
          <a:prstGeom prst="ellipse">
            <a:avLst/>
          </a:prstGeom>
          <a:ln>
            <a:noFill/>
          </a:ln>
          <a:effectLst>
            <a:softEdge rad="112500"/>
          </a:effectLst>
        </p:spPr>
      </p:pic>
      <p:pic>
        <p:nvPicPr>
          <p:cNvPr id="9" name="Content Placeholder 8" descr="Food service staff members at Hickman standing in front of a refrigerator paid for with Kitchen Infrastructure and Training (KIT) funds. ">
            <a:extLst>
              <a:ext uri="{FF2B5EF4-FFF2-40B4-BE49-F238E27FC236}">
                <a16:creationId xmlns:a16="http://schemas.microsoft.com/office/drawing/2014/main" id="{6CB2541F-9550-C4E6-3736-A1102E330D90}"/>
              </a:ext>
            </a:extLst>
          </p:cNvPr>
          <p:cNvPicPr>
            <a:picLocks noGrp="1" noChangeAspect="1"/>
          </p:cNvPicPr>
          <p:nvPr>
            <p:ph sz="quarter" idx="16"/>
          </p:nvPr>
        </p:nvPicPr>
        <p:blipFill rotWithShape="1">
          <a:blip r:embed="rId5"/>
          <a:srcRect l="4933" t="1007" r="-5381" b="1007"/>
          <a:stretch/>
        </p:blipFill>
        <p:spPr>
          <a:xfrm>
            <a:off x="8932576" y="2575546"/>
            <a:ext cx="2675043" cy="3479288"/>
          </a:xfrm>
          <a:prstGeom prst="rect">
            <a:avLst/>
          </a:prstGeom>
          <a:ln>
            <a:noFill/>
          </a:ln>
          <a:effectLst>
            <a:softEdge rad="112500"/>
          </a:effectLst>
        </p:spPr>
      </p:pic>
    </p:spTree>
    <p:extLst>
      <p:ext uri="{BB962C8B-B14F-4D97-AF65-F5344CB8AC3E}">
        <p14:creationId xmlns:p14="http://schemas.microsoft.com/office/powerpoint/2010/main" val="2634041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593DF9-D315-4FE9-884A-12147493094E}"/>
              </a:ext>
            </a:extLst>
          </p:cNvPr>
          <p:cNvSpPr>
            <a:spLocks noGrp="1"/>
          </p:cNvSpPr>
          <p:nvPr>
            <p:ph type="title"/>
          </p:nvPr>
        </p:nvSpPr>
        <p:spPr>
          <a:xfrm>
            <a:off x="2540000" y="163902"/>
            <a:ext cx="9144000" cy="1143000"/>
          </a:xfrm>
        </p:spPr>
        <p:txBody>
          <a:bodyPr/>
          <a:lstStyle/>
          <a:p>
            <a:r>
              <a:rPr lang="en-US" sz="4200" dirty="0"/>
              <a:t>Grant Funds Overview</a:t>
            </a:r>
          </a:p>
        </p:txBody>
      </p:sp>
      <p:graphicFrame>
        <p:nvGraphicFramePr>
          <p:cNvPr id="5" name="Content Placeholder 4" descr="Grant and timeline information for FFVP award notification posted 11/9/23, in January Local Food for Schools funding and release of 24-25 FFVP RFA and School Breakfast Start up grants. Expect Supply Chain Assistance funds disbursement in February.">
            <a:extLst>
              <a:ext uri="{FF2B5EF4-FFF2-40B4-BE49-F238E27FC236}">
                <a16:creationId xmlns:a16="http://schemas.microsoft.com/office/drawing/2014/main" id="{19401267-1BA0-43A7-8154-DFD352A64FD7}"/>
              </a:ext>
            </a:extLst>
          </p:cNvPr>
          <p:cNvGraphicFramePr>
            <a:graphicFrameLocks noGrp="1"/>
          </p:cNvGraphicFramePr>
          <p:nvPr>
            <p:ph sz="half" idx="1"/>
            <p:extLst>
              <p:ext uri="{D42A27DB-BD31-4B8C-83A1-F6EECF244321}">
                <p14:modId xmlns:p14="http://schemas.microsoft.com/office/powerpoint/2010/main" val="1489125354"/>
              </p:ext>
            </p:extLst>
          </p:nvPr>
        </p:nvGraphicFramePr>
        <p:xfrm>
          <a:off x="2540000" y="1190446"/>
          <a:ext cx="9433055" cy="4393688"/>
        </p:xfrm>
        <a:graphic>
          <a:graphicData uri="http://schemas.openxmlformats.org/drawingml/2006/table">
            <a:tbl>
              <a:tblPr firstRow="1" bandRow="1">
                <a:tableStyleId>{5C22544A-7EE6-4342-B048-85BDC9FD1C3A}</a:tableStyleId>
              </a:tblPr>
              <a:tblGrid>
                <a:gridCol w="6677074">
                  <a:extLst>
                    <a:ext uri="{9D8B030D-6E8A-4147-A177-3AD203B41FA5}">
                      <a16:colId xmlns:a16="http://schemas.microsoft.com/office/drawing/2014/main" val="4064080176"/>
                    </a:ext>
                  </a:extLst>
                </a:gridCol>
                <a:gridCol w="2755981">
                  <a:extLst>
                    <a:ext uri="{9D8B030D-6E8A-4147-A177-3AD203B41FA5}">
                      <a16:colId xmlns:a16="http://schemas.microsoft.com/office/drawing/2014/main" val="1239151048"/>
                    </a:ext>
                  </a:extLst>
                </a:gridCol>
              </a:tblGrid>
              <a:tr h="408918">
                <a:tc>
                  <a:txBody>
                    <a:bodyPr/>
                    <a:lstStyle/>
                    <a:p>
                      <a:pPr algn="ctr"/>
                      <a:r>
                        <a:rPr lang="en-US" sz="2800" dirty="0"/>
                        <a:t>Grant</a:t>
                      </a:r>
                    </a:p>
                  </a:txBody>
                  <a:tcPr marL="183750" marR="183750"/>
                </a:tc>
                <a:tc>
                  <a:txBody>
                    <a:bodyPr/>
                    <a:lstStyle/>
                    <a:p>
                      <a:pPr algn="ctr"/>
                      <a:r>
                        <a:rPr lang="en-US" sz="2800" dirty="0"/>
                        <a:t>Timeline</a:t>
                      </a:r>
                    </a:p>
                  </a:txBody>
                  <a:tcPr marL="183750" marR="183750"/>
                </a:tc>
                <a:extLst>
                  <a:ext uri="{0D108BD9-81ED-4DB2-BD59-A6C34878D82A}">
                    <a16:rowId xmlns:a16="http://schemas.microsoft.com/office/drawing/2014/main" val="1454820400"/>
                  </a:ext>
                </a:extLst>
              </a:tr>
              <a:tr h="1003710">
                <a:tc>
                  <a:txBody>
                    <a:bodyPr/>
                    <a:lstStyle/>
                    <a:p>
                      <a:pPr marL="0" lvl="0" indent="0" algn="l">
                        <a:lnSpc>
                          <a:spcPct val="100000"/>
                        </a:lnSpc>
                        <a:buNone/>
                      </a:pPr>
                      <a:r>
                        <a:rPr lang="en-US" sz="2400" b="0" i="0" u="none" strike="noStrike" baseline="0" noProof="0" dirty="0">
                          <a:solidFill>
                            <a:srgbClr val="000000"/>
                          </a:solidFill>
                          <a:latin typeface="Arial"/>
                        </a:rPr>
                        <a:t>2023–24 </a:t>
                      </a:r>
                      <a:r>
                        <a:rPr lang="en-US" sz="2400" b="0" i="0" u="none" strike="noStrike" noProof="0" dirty="0">
                          <a:solidFill>
                            <a:schemeClr val="tx1"/>
                          </a:solidFill>
                          <a:latin typeface="Arial"/>
                        </a:rPr>
                        <a:t>Fresh Fruit and Vegetable Program (FFVP) Second Allocation Grant Award Notification Was Posted</a:t>
                      </a:r>
                      <a:endParaRPr lang="en-US" sz="2400" dirty="0"/>
                    </a:p>
                  </a:txBody>
                  <a:tcPr marL="183750" marR="183750" anchor="ctr"/>
                </a:tc>
                <a:tc>
                  <a:txBody>
                    <a:bodyPr/>
                    <a:lstStyle/>
                    <a:p>
                      <a:pPr lvl="0" algn="ctr">
                        <a:lnSpc>
                          <a:spcPct val="100000"/>
                        </a:lnSpc>
                        <a:spcBef>
                          <a:spcPts val="0"/>
                        </a:spcBef>
                        <a:spcAft>
                          <a:spcPts val="0"/>
                        </a:spcAft>
                        <a:buNone/>
                      </a:pPr>
                      <a:r>
                        <a:rPr lang="en-US" sz="2400" b="0" i="0" u="none" strike="noStrike" kern="1200" noProof="0" dirty="0">
                          <a:solidFill>
                            <a:schemeClr val="tx1"/>
                          </a:solidFill>
                          <a:latin typeface="Arial"/>
                        </a:rPr>
                        <a:t>November 9, 2023</a:t>
                      </a:r>
                    </a:p>
                  </a:txBody>
                  <a:tcPr marL="183750" marR="183750" anchor="ctr"/>
                </a:tc>
                <a:extLst>
                  <a:ext uri="{0D108BD9-81ED-4DB2-BD59-A6C34878D82A}">
                    <a16:rowId xmlns:a16="http://schemas.microsoft.com/office/drawing/2014/main" val="56463132"/>
                  </a:ext>
                </a:extLst>
              </a:tr>
              <a:tr h="520444">
                <a:tc>
                  <a:txBody>
                    <a:bodyPr/>
                    <a:lstStyle/>
                    <a:p>
                      <a:pPr lvl="0" algn="l">
                        <a:lnSpc>
                          <a:spcPct val="100000"/>
                        </a:lnSpc>
                        <a:spcBef>
                          <a:spcPts val="0"/>
                        </a:spcBef>
                        <a:spcAft>
                          <a:spcPts val="0"/>
                        </a:spcAft>
                        <a:buNone/>
                      </a:pPr>
                      <a:r>
                        <a:rPr lang="en-US" sz="2400" b="0" i="0" u="none" strike="noStrike" noProof="0" dirty="0">
                          <a:solidFill>
                            <a:schemeClr val="tx1"/>
                          </a:solidFill>
                          <a:latin typeface="Arial"/>
                        </a:rPr>
                        <a:t>Local Food for Schools Funding Disbursed </a:t>
                      </a:r>
                    </a:p>
                  </a:txBody>
                  <a:tcPr marL="183750" marR="183750" anchor="ctr"/>
                </a:tc>
                <a:tc>
                  <a:txBody>
                    <a:bodyPr/>
                    <a:lstStyle/>
                    <a:p>
                      <a:pPr lvl="0" algn="ctr">
                        <a:lnSpc>
                          <a:spcPct val="100000"/>
                        </a:lnSpc>
                        <a:spcBef>
                          <a:spcPts val="0"/>
                        </a:spcBef>
                        <a:spcAft>
                          <a:spcPts val="0"/>
                        </a:spcAft>
                        <a:buNone/>
                      </a:pPr>
                      <a:r>
                        <a:rPr lang="en-US" sz="2400" b="0" i="0" u="none" strike="noStrike" kern="1200" noProof="0" dirty="0">
                          <a:solidFill>
                            <a:schemeClr val="tx1"/>
                          </a:solidFill>
                          <a:latin typeface="Arial"/>
                        </a:rPr>
                        <a:t>January 2024*</a:t>
                      </a:r>
                    </a:p>
                  </a:txBody>
                  <a:tcPr marL="183750" marR="183750" anchor="ctr"/>
                </a:tc>
                <a:extLst>
                  <a:ext uri="{0D108BD9-81ED-4DB2-BD59-A6C34878D82A}">
                    <a16:rowId xmlns:a16="http://schemas.microsoft.com/office/drawing/2014/main" val="4262332136"/>
                  </a:ext>
                </a:extLst>
              </a:tr>
              <a:tr h="681531">
                <a:tc>
                  <a:txBody>
                    <a:bodyPr/>
                    <a:lstStyle/>
                    <a:p>
                      <a:pPr marL="0" lvl="0" indent="0" algn="l">
                        <a:lnSpc>
                          <a:spcPct val="100000"/>
                        </a:lnSpc>
                        <a:buNone/>
                      </a:pPr>
                      <a:r>
                        <a:rPr lang="en-US" sz="2400" b="0" i="0" u="none" strike="noStrike" baseline="0" noProof="0" dirty="0">
                          <a:solidFill>
                            <a:srgbClr val="000000"/>
                          </a:solidFill>
                          <a:latin typeface="Arial"/>
                        </a:rPr>
                        <a:t>2024–25 </a:t>
                      </a:r>
                      <a:r>
                        <a:rPr lang="en-US" sz="2400" dirty="0">
                          <a:solidFill>
                            <a:schemeClr val="tx1"/>
                          </a:solidFill>
                        </a:rPr>
                        <a:t>FFVP Request for Applications (RFA) Will Be Released</a:t>
                      </a:r>
                      <a:endParaRPr lang="en-US" sz="2400" dirty="0"/>
                    </a:p>
                  </a:txBody>
                  <a:tcPr marL="183750" marR="183750" anchor="ctr"/>
                </a:tc>
                <a:tc>
                  <a:txBody>
                    <a:bodyPr/>
                    <a:lstStyle/>
                    <a:p>
                      <a:pPr lvl="0" algn="ctr">
                        <a:lnSpc>
                          <a:spcPct val="100000"/>
                        </a:lnSpc>
                        <a:spcBef>
                          <a:spcPts val="0"/>
                        </a:spcBef>
                        <a:spcAft>
                          <a:spcPts val="0"/>
                        </a:spcAft>
                        <a:buNone/>
                      </a:pPr>
                      <a:r>
                        <a:rPr lang="en-US" sz="2400" b="0" i="0" u="none" strike="noStrike" kern="1200" noProof="0" dirty="0">
                          <a:solidFill>
                            <a:schemeClr val="tx1"/>
                          </a:solidFill>
                          <a:latin typeface="Arial"/>
                        </a:rPr>
                        <a:t>January 2024</a:t>
                      </a:r>
                    </a:p>
                  </a:txBody>
                  <a:tcPr marL="183750" marR="183750" anchor="ctr"/>
                </a:tc>
                <a:extLst>
                  <a:ext uri="{0D108BD9-81ED-4DB2-BD59-A6C34878D82A}">
                    <a16:rowId xmlns:a16="http://schemas.microsoft.com/office/drawing/2014/main" val="3914416095"/>
                  </a:ext>
                </a:extLst>
              </a:tr>
              <a:tr h="520444">
                <a:tc>
                  <a:txBody>
                    <a:bodyPr/>
                    <a:lstStyle/>
                    <a:p>
                      <a:pPr lvl="0" algn="l">
                        <a:lnSpc>
                          <a:spcPct val="100000"/>
                        </a:lnSpc>
                        <a:spcBef>
                          <a:spcPts val="0"/>
                        </a:spcBef>
                        <a:spcAft>
                          <a:spcPts val="0"/>
                        </a:spcAft>
                        <a:buNone/>
                      </a:pPr>
                      <a:r>
                        <a:rPr lang="en-US" sz="2400" dirty="0">
                          <a:solidFill>
                            <a:schemeClr val="tx1"/>
                          </a:solidFill>
                        </a:rPr>
                        <a:t>School Breakfast Startup Grant RFA Released</a:t>
                      </a:r>
                    </a:p>
                  </a:txBody>
                  <a:tcPr marL="183750" marR="183750" anchor="ctr"/>
                </a:tc>
                <a:tc>
                  <a:txBody>
                    <a:bodyPr/>
                    <a:lstStyle/>
                    <a:p>
                      <a:pPr lvl="0" algn="ctr">
                        <a:lnSpc>
                          <a:spcPct val="100000"/>
                        </a:lnSpc>
                        <a:spcBef>
                          <a:spcPts val="0"/>
                        </a:spcBef>
                        <a:spcAft>
                          <a:spcPts val="0"/>
                        </a:spcAft>
                        <a:buNone/>
                      </a:pPr>
                      <a:r>
                        <a:rPr lang="en-US" sz="2400" b="0" i="0" u="none" strike="noStrike" kern="1200" noProof="0" dirty="0">
                          <a:solidFill>
                            <a:schemeClr val="tx1"/>
                          </a:solidFill>
                          <a:latin typeface="Arial"/>
                        </a:rPr>
                        <a:t>January 2024</a:t>
                      </a:r>
                    </a:p>
                  </a:txBody>
                  <a:tcPr marL="183750" marR="183750" anchor="ctr"/>
                </a:tc>
                <a:extLst>
                  <a:ext uri="{0D108BD9-81ED-4DB2-BD59-A6C34878D82A}">
                    <a16:rowId xmlns:a16="http://schemas.microsoft.com/office/drawing/2014/main" val="3806175244"/>
                  </a:ext>
                </a:extLst>
              </a:tr>
              <a:tr h="681531">
                <a:tc>
                  <a:txBody>
                    <a:bodyPr/>
                    <a:lstStyle/>
                    <a:p>
                      <a:pPr lvl="0" algn="l">
                        <a:lnSpc>
                          <a:spcPct val="100000"/>
                        </a:lnSpc>
                        <a:spcBef>
                          <a:spcPts val="0"/>
                        </a:spcBef>
                        <a:spcAft>
                          <a:spcPts val="0"/>
                        </a:spcAft>
                        <a:buNone/>
                      </a:pPr>
                      <a:r>
                        <a:rPr lang="en-US" sz="2400" b="0" i="0" u="none" strike="noStrike" noProof="0" dirty="0">
                          <a:solidFill>
                            <a:schemeClr val="tx1"/>
                          </a:solidFill>
                          <a:latin typeface="+mn-lt"/>
                        </a:rPr>
                        <a:t>Supply Chain Assistance </a:t>
                      </a:r>
                      <a:r>
                        <a:rPr lang="en-US" sz="2400" b="0" i="0" u="none" strike="noStrike" noProof="0" dirty="0">
                          <a:solidFill>
                            <a:schemeClr val="tx1"/>
                          </a:solidFill>
                          <a:latin typeface="Arial"/>
                        </a:rPr>
                        <a:t>Funds Disbursed (Round Four)</a:t>
                      </a:r>
                      <a:endParaRPr lang="en-US" sz="2400" dirty="0">
                        <a:solidFill>
                          <a:schemeClr val="tx1"/>
                        </a:solidFill>
                      </a:endParaRPr>
                    </a:p>
                  </a:txBody>
                  <a:tcPr marL="183750" marR="183750" anchor="ctr"/>
                </a:tc>
                <a:tc>
                  <a:txBody>
                    <a:bodyPr/>
                    <a:lstStyle/>
                    <a:p>
                      <a:pPr lvl="0" algn="ctr">
                        <a:lnSpc>
                          <a:spcPct val="100000"/>
                        </a:lnSpc>
                        <a:spcBef>
                          <a:spcPts val="0"/>
                        </a:spcBef>
                        <a:spcAft>
                          <a:spcPts val="0"/>
                        </a:spcAft>
                        <a:buNone/>
                      </a:pPr>
                      <a:r>
                        <a:rPr lang="en-US" sz="2400" b="0" i="0" u="none" strike="noStrike" kern="1200" noProof="0" dirty="0">
                          <a:solidFill>
                            <a:schemeClr val="tx1"/>
                          </a:solidFill>
                          <a:latin typeface="Arial"/>
                        </a:rPr>
                        <a:t>February 2024*</a:t>
                      </a:r>
                      <a:endParaRPr lang="en-US" sz="2400" dirty="0"/>
                    </a:p>
                  </a:txBody>
                  <a:tcPr marL="183750" marR="183750" anchor="ctr"/>
                </a:tc>
                <a:extLst>
                  <a:ext uri="{0D108BD9-81ED-4DB2-BD59-A6C34878D82A}">
                    <a16:rowId xmlns:a16="http://schemas.microsoft.com/office/drawing/2014/main" val="4004969302"/>
                  </a:ext>
                </a:extLst>
              </a:tr>
            </a:tbl>
          </a:graphicData>
        </a:graphic>
      </p:graphicFrame>
      <p:sp>
        <p:nvSpPr>
          <p:cNvPr id="3" name="Content Placeholder 2">
            <a:extLst>
              <a:ext uri="{FF2B5EF4-FFF2-40B4-BE49-F238E27FC236}">
                <a16:creationId xmlns:a16="http://schemas.microsoft.com/office/drawing/2014/main" id="{27D8C6E4-021A-D3CE-EACD-D2AF9AE9D7AB}"/>
              </a:ext>
            </a:extLst>
          </p:cNvPr>
          <p:cNvSpPr>
            <a:spLocks noGrp="1"/>
          </p:cNvSpPr>
          <p:nvPr>
            <p:ph sz="half" idx="2"/>
          </p:nvPr>
        </p:nvSpPr>
        <p:spPr>
          <a:xfrm>
            <a:off x="7486770" y="5633049"/>
            <a:ext cx="4484777" cy="549216"/>
          </a:xfrm>
        </p:spPr>
        <p:txBody>
          <a:bodyPr/>
          <a:lstStyle/>
          <a:p>
            <a:pPr marL="0" indent="0">
              <a:buNone/>
            </a:pPr>
            <a:r>
              <a:rPr lang="en-US" sz="2400" dirty="0">
                <a:cs typeface="Arial"/>
              </a:rPr>
              <a:t>*Updated since last Town Hall</a:t>
            </a:r>
          </a:p>
        </p:txBody>
      </p:sp>
    </p:spTree>
    <p:extLst>
      <p:ext uri="{BB962C8B-B14F-4D97-AF65-F5344CB8AC3E}">
        <p14:creationId xmlns:p14="http://schemas.microsoft.com/office/powerpoint/2010/main" val="370886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8E90-62B2-81B9-825E-6475647491B9}"/>
              </a:ext>
            </a:extLst>
          </p:cNvPr>
          <p:cNvSpPr>
            <a:spLocks noGrp="1"/>
          </p:cNvSpPr>
          <p:nvPr>
            <p:ph type="title"/>
          </p:nvPr>
        </p:nvSpPr>
        <p:spPr>
          <a:xfrm>
            <a:off x="2540000" y="317500"/>
            <a:ext cx="9144000" cy="1143000"/>
          </a:xfrm>
        </p:spPr>
        <p:txBody>
          <a:bodyPr/>
          <a:lstStyle/>
          <a:p>
            <a:r>
              <a:rPr lang="en-US" dirty="0">
                <a:cs typeface="Arial"/>
              </a:rPr>
              <a:t>USDA Farm to School Grant </a:t>
            </a:r>
            <a:br>
              <a:rPr lang="en-US" dirty="0">
                <a:cs typeface="Arial"/>
              </a:rPr>
            </a:br>
            <a:r>
              <a:rPr lang="en-US" dirty="0">
                <a:cs typeface="Arial"/>
              </a:rPr>
              <a:t>FY 2024 RFA is Open</a:t>
            </a:r>
            <a:endParaRPr lang="en-US" dirty="0"/>
          </a:p>
        </p:txBody>
      </p:sp>
      <p:sp>
        <p:nvSpPr>
          <p:cNvPr id="3" name="Content Placeholder 2">
            <a:extLst>
              <a:ext uri="{FF2B5EF4-FFF2-40B4-BE49-F238E27FC236}">
                <a16:creationId xmlns:a16="http://schemas.microsoft.com/office/drawing/2014/main" id="{037AA67A-4EE8-3B74-159D-DC77610F4CA7}"/>
              </a:ext>
            </a:extLst>
          </p:cNvPr>
          <p:cNvSpPr>
            <a:spLocks noGrp="1"/>
          </p:cNvSpPr>
          <p:nvPr>
            <p:ph sz="half" idx="1"/>
          </p:nvPr>
        </p:nvSpPr>
        <p:spPr>
          <a:xfrm>
            <a:off x="2298700" y="1612900"/>
            <a:ext cx="4549569" cy="4490850"/>
          </a:xfrm>
        </p:spPr>
        <p:txBody>
          <a:bodyPr/>
          <a:lstStyle/>
          <a:p>
            <a:pPr>
              <a:spcBef>
                <a:spcPts val="0"/>
              </a:spcBef>
              <a:spcAft>
                <a:spcPts val="1200"/>
              </a:spcAft>
            </a:pPr>
            <a:r>
              <a:rPr lang="en-US" sz="2800" b="1" dirty="0">
                <a:cs typeface="Arial"/>
              </a:rPr>
              <a:t>Awards</a:t>
            </a:r>
            <a:r>
              <a:rPr lang="en-US" sz="2800" dirty="0">
                <a:cs typeface="Arial"/>
              </a:rPr>
              <a:t>: </a:t>
            </a:r>
          </a:p>
          <a:p>
            <a:pPr lvl="1">
              <a:spcBef>
                <a:spcPts val="0"/>
              </a:spcBef>
              <a:spcAft>
                <a:spcPts val="1200"/>
              </a:spcAft>
            </a:pPr>
            <a:r>
              <a:rPr lang="en-US" sz="2400" dirty="0">
                <a:cs typeface="Arial"/>
              </a:rPr>
              <a:t>Up to $500K</a:t>
            </a:r>
          </a:p>
          <a:p>
            <a:pPr>
              <a:spcBef>
                <a:spcPts val="0"/>
              </a:spcBef>
              <a:spcAft>
                <a:spcPts val="1200"/>
              </a:spcAft>
            </a:pPr>
            <a:r>
              <a:rPr lang="en-US" sz="2800" b="1" dirty="0">
                <a:cs typeface="Arial"/>
              </a:rPr>
              <a:t>Applications due</a:t>
            </a:r>
            <a:r>
              <a:rPr lang="en-US" sz="2800" dirty="0">
                <a:cs typeface="Arial"/>
              </a:rPr>
              <a:t>: </a:t>
            </a:r>
          </a:p>
          <a:p>
            <a:pPr lvl="1">
              <a:spcBef>
                <a:spcPts val="0"/>
              </a:spcBef>
              <a:spcAft>
                <a:spcPts val="1200"/>
              </a:spcAft>
            </a:pPr>
            <a:r>
              <a:rPr lang="en-US" sz="2400" dirty="0">
                <a:cs typeface="Arial"/>
              </a:rPr>
              <a:t>January 12, 2024</a:t>
            </a:r>
          </a:p>
          <a:p>
            <a:pPr>
              <a:spcBef>
                <a:spcPts val="0"/>
              </a:spcBef>
              <a:spcAft>
                <a:spcPts val="1200"/>
              </a:spcAft>
            </a:pPr>
            <a:r>
              <a:rPr lang="en-US" sz="2800" b="1" dirty="0">
                <a:cs typeface="Arial"/>
              </a:rPr>
              <a:t>Grant purpose</a:t>
            </a:r>
            <a:r>
              <a:rPr lang="en-US" sz="2800" dirty="0">
                <a:cs typeface="Arial"/>
              </a:rPr>
              <a:t>: </a:t>
            </a:r>
          </a:p>
          <a:p>
            <a:pPr lvl="1">
              <a:spcBef>
                <a:spcPts val="0"/>
              </a:spcBef>
              <a:spcAft>
                <a:spcPts val="1200"/>
              </a:spcAft>
            </a:pPr>
            <a:r>
              <a:rPr lang="en-US" sz="2400" dirty="0">
                <a:cs typeface="Arial"/>
              </a:rPr>
              <a:t>Increase availability of local food in schools and to help students connect food</a:t>
            </a:r>
          </a:p>
          <a:p>
            <a:endParaRPr lang="en-US" dirty="0">
              <a:cs typeface="Arial"/>
            </a:endParaRPr>
          </a:p>
        </p:txBody>
      </p:sp>
      <p:sp>
        <p:nvSpPr>
          <p:cNvPr id="4" name="Content Placeholder 3">
            <a:extLst>
              <a:ext uri="{FF2B5EF4-FFF2-40B4-BE49-F238E27FC236}">
                <a16:creationId xmlns:a16="http://schemas.microsoft.com/office/drawing/2014/main" id="{E3792593-73F7-E4E8-2E57-38BBE953D224}"/>
              </a:ext>
            </a:extLst>
          </p:cNvPr>
          <p:cNvSpPr>
            <a:spLocks noGrp="1"/>
          </p:cNvSpPr>
          <p:nvPr>
            <p:ph sz="half" idx="2"/>
          </p:nvPr>
        </p:nvSpPr>
        <p:spPr>
          <a:xfrm>
            <a:off x="6096000" y="1612900"/>
            <a:ext cx="5994400" cy="5111353"/>
          </a:xfrm>
        </p:spPr>
        <p:txBody>
          <a:bodyPr/>
          <a:lstStyle/>
          <a:p>
            <a:pPr>
              <a:spcBef>
                <a:spcPts val="0"/>
              </a:spcBef>
              <a:spcAft>
                <a:spcPts val="1200"/>
              </a:spcAft>
            </a:pPr>
            <a:r>
              <a:rPr lang="en-US" sz="2800" b="1" dirty="0">
                <a:cs typeface="Arial"/>
              </a:rPr>
              <a:t>Eligible applicants include</a:t>
            </a:r>
            <a:r>
              <a:rPr lang="en-US" sz="2800" dirty="0">
                <a:cs typeface="Arial"/>
              </a:rPr>
              <a:t>: </a:t>
            </a:r>
            <a:endParaRPr lang="en-US" dirty="0"/>
          </a:p>
          <a:p>
            <a:pPr lvl="1">
              <a:spcBef>
                <a:spcPts val="0"/>
              </a:spcBef>
              <a:spcAft>
                <a:spcPts val="0"/>
              </a:spcAft>
            </a:pPr>
            <a:r>
              <a:rPr lang="en-US" sz="2400" dirty="0">
                <a:cs typeface="Arial"/>
              </a:rPr>
              <a:t>Non-profits, with or without 501(c)(3) status</a:t>
            </a:r>
          </a:p>
          <a:p>
            <a:pPr lvl="1">
              <a:spcBef>
                <a:spcPts val="0"/>
              </a:spcBef>
              <a:spcAft>
                <a:spcPts val="0"/>
              </a:spcAft>
            </a:pPr>
            <a:endParaRPr lang="en-US" sz="2400" dirty="0">
              <a:cs typeface="Arial"/>
            </a:endParaRPr>
          </a:p>
          <a:p>
            <a:pPr lvl="1">
              <a:spcBef>
                <a:spcPts val="0"/>
              </a:spcBef>
              <a:spcAft>
                <a:spcPts val="0"/>
              </a:spcAft>
            </a:pPr>
            <a:r>
              <a:rPr lang="en-US" sz="2400" dirty="0">
                <a:cs typeface="Arial"/>
              </a:rPr>
              <a:t>Independent school districts</a:t>
            </a:r>
          </a:p>
          <a:p>
            <a:pPr lvl="1">
              <a:spcBef>
                <a:spcPts val="0"/>
              </a:spcBef>
              <a:spcAft>
                <a:spcPts val="0"/>
              </a:spcAft>
            </a:pPr>
            <a:endParaRPr lang="en-US" sz="2400" dirty="0">
              <a:cs typeface="Arial"/>
            </a:endParaRPr>
          </a:p>
          <a:p>
            <a:pPr lvl="1">
              <a:spcBef>
                <a:spcPts val="0"/>
              </a:spcBef>
              <a:spcAft>
                <a:spcPts val="0"/>
              </a:spcAft>
            </a:pPr>
            <a:r>
              <a:rPr lang="en-US" sz="2400" dirty="0">
                <a:cs typeface="Arial"/>
              </a:rPr>
              <a:t>City, township, County, State governments</a:t>
            </a:r>
          </a:p>
          <a:p>
            <a:pPr lvl="1">
              <a:spcBef>
                <a:spcPts val="0"/>
              </a:spcBef>
              <a:spcAft>
                <a:spcPts val="0"/>
              </a:spcAft>
            </a:pPr>
            <a:endParaRPr lang="en-US" sz="2400" dirty="0">
              <a:cs typeface="Arial"/>
            </a:endParaRPr>
          </a:p>
          <a:p>
            <a:pPr lvl="1">
              <a:spcBef>
                <a:spcPts val="0"/>
              </a:spcBef>
              <a:spcAft>
                <a:spcPts val="0"/>
              </a:spcAft>
            </a:pPr>
            <a:r>
              <a:rPr lang="en-US" sz="2400" dirty="0">
                <a:cs typeface="Arial"/>
              </a:rPr>
              <a:t>Native American Tribal governments</a:t>
            </a:r>
          </a:p>
        </p:txBody>
      </p:sp>
    </p:spTree>
    <p:extLst>
      <p:ext uri="{BB962C8B-B14F-4D97-AF65-F5344CB8AC3E}">
        <p14:creationId xmlns:p14="http://schemas.microsoft.com/office/powerpoint/2010/main" val="825146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AD756-ADFF-BC79-EA87-615519D0CC64}"/>
              </a:ext>
            </a:extLst>
          </p:cNvPr>
          <p:cNvSpPr>
            <a:spLocks noGrp="1"/>
          </p:cNvSpPr>
          <p:nvPr>
            <p:ph type="title"/>
          </p:nvPr>
        </p:nvSpPr>
        <p:spPr>
          <a:xfrm>
            <a:off x="2492375" y="145256"/>
            <a:ext cx="9144000" cy="1143000"/>
          </a:xfrm>
        </p:spPr>
        <p:txBody>
          <a:bodyPr/>
          <a:lstStyle/>
          <a:p>
            <a:r>
              <a:rPr lang="en-US" dirty="0">
                <a:cs typeface="Arial"/>
              </a:rPr>
              <a:t>Healthy </a:t>
            </a:r>
            <a:r>
              <a:rPr lang="en-US" sz="4000" dirty="0">
                <a:cs typeface="Arial"/>
              </a:rPr>
              <a:t>Meals</a:t>
            </a:r>
            <a:r>
              <a:rPr lang="en-US" dirty="0">
                <a:cs typeface="Arial"/>
              </a:rPr>
              <a:t> Incentives (HMI) </a:t>
            </a:r>
            <a:r>
              <a:rPr lang="en-US" sz="4000" dirty="0">
                <a:cs typeface="Arial"/>
              </a:rPr>
              <a:t>Recognition</a:t>
            </a:r>
            <a:r>
              <a:rPr lang="en-US" dirty="0">
                <a:cs typeface="Arial"/>
              </a:rPr>
              <a:t> Awards</a:t>
            </a:r>
            <a:endParaRPr lang="en-US" dirty="0"/>
          </a:p>
        </p:txBody>
      </p:sp>
      <p:sp>
        <p:nvSpPr>
          <p:cNvPr id="3" name="Content Placeholder 2">
            <a:extLst>
              <a:ext uri="{FF2B5EF4-FFF2-40B4-BE49-F238E27FC236}">
                <a16:creationId xmlns:a16="http://schemas.microsoft.com/office/drawing/2014/main" id="{DCB02362-2C89-3913-E64B-EADC28F21381}"/>
              </a:ext>
            </a:extLst>
          </p:cNvPr>
          <p:cNvSpPr>
            <a:spLocks noGrp="1"/>
          </p:cNvSpPr>
          <p:nvPr>
            <p:ph idx="1"/>
          </p:nvPr>
        </p:nvSpPr>
        <p:spPr>
          <a:xfrm>
            <a:off x="2052638" y="1528762"/>
            <a:ext cx="9986962" cy="5183982"/>
          </a:xfrm>
        </p:spPr>
        <p:txBody>
          <a:bodyPr/>
          <a:lstStyle/>
          <a:p>
            <a:pPr marL="685800">
              <a:spcBef>
                <a:spcPts val="1400"/>
              </a:spcBef>
              <a:spcAft>
                <a:spcPts val="1400"/>
              </a:spcAft>
              <a:buFont typeface="Arial"/>
              <a:buChar char="•"/>
            </a:pPr>
            <a:r>
              <a:rPr lang="en-US" sz="2400" b="1" dirty="0">
                <a:cs typeface="Arial"/>
              </a:rPr>
              <a:t>Informational Webinar:</a:t>
            </a:r>
            <a:r>
              <a:rPr lang="en-US" sz="2400" dirty="0">
                <a:cs typeface="Arial"/>
              </a:rPr>
              <a:t> December 13, 2023, at 8 to 9 a.m.</a:t>
            </a:r>
            <a:endParaRPr lang="en-US" dirty="0">
              <a:cs typeface="Arial"/>
            </a:endParaRPr>
          </a:p>
          <a:p>
            <a:pPr marL="685800">
              <a:spcBef>
                <a:spcPts val="1400"/>
              </a:spcBef>
              <a:spcAft>
                <a:spcPts val="1400"/>
              </a:spcAft>
              <a:buFont typeface="Arial"/>
              <a:buChar char="•"/>
            </a:pPr>
            <a:r>
              <a:rPr lang="en-US" sz="2400" b="1" dirty="0">
                <a:cs typeface="Arial"/>
              </a:rPr>
              <a:t>Apply now: </a:t>
            </a:r>
            <a:r>
              <a:rPr lang="en-US" sz="2400" dirty="0">
                <a:cs typeface="Arial"/>
              </a:rPr>
              <a:t>Applications are accepted on an ongoing basis through June 30, 2025</a:t>
            </a:r>
          </a:p>
          <a:p>
            <a:pPr marL="685800">
              <a:spcBef>
                <a:spcPts val="1400"/>
              </a:spcBef>
              <a:spcAft>
                <a:spcPts val="1400"/>
              </a:spcAft>
              <a:buFont typeface="Arial"/>
              <a:buChar char="•"/>
            </a:pPr>
            <a:r>
              <a:rPr lang="en-US" sz="2400" b="1" dirty="0">
                <a:cs typeface="Arial"/>
              </a:rPr>
              <a:t>Eligibility: </a:t>
            </a:r>
            <a:r>
              <a:rPr lang="en-US" sz="2400" dirty="0">
                <a:cs typeface="Arial"/>
              </a:rPr>
              <a:t>Breakfast Trailblazer (All and Small and/or Rural school food authorities [SFA]); Lunch Trailblazer (All and Small and/or Rural SFA); Innovative School Lunch Makeover, Innovation in the Cultural Diversity of School Meals, Innovation in the Preparation of School Meals, Innovation in Nutrition Education</a:t>
            </a:r>
            <a:endParaRPr lang="en-US" dirty="0">
              <a:cs typeface="Arial"/>
            </a:endParaRPr>
          </a:p>
          <a:p>
            <a:pPr marL="685800">
              <a:spcBef>
                <a:spcPts val="1400"/>
              </a:spcBef>
              <a:spcAft>
                <a:spcPts val="1400"/>
              </a:spcAft>
              <a:buFont typeface="Arial"/>
              <a:buChar char="•"/>
            </a:pPr>
            <a:r>
              <a:rPr lang="en-US" sz="2400" b="1" dirty="0">
                <a:cs typeface="Arial"/>
              </a:rPr>
              <a:t>Questions: </a:t>
            </a:r>
            <a:r>
              <a:rPr lang="en-US" sz="2400" dirty="0">
                <a:cs typeface="Arial"/>
                <a:hlinkClick r:id="rId3" tooltip="Healthy Meals Incentives Recognition Awards email address"/>
              </a:rPr>
              <a:t>awards@healthymealsincentives.org</a:t>
            </a:r>
            <a:r>
              <a:rPr lang="en-US" sz="2400" dirty="0">
                <a:cs typeface="Arial"/>
              </a:rPr>
              <a:t> </a:t>
            </a:r>
          </a:p>
          <a:p>
            <a:pPr marL="0" indent="0">
              <a:spcBef>
                <a:spcPts val="1400"/>
              </a:spcBef>
              <a:spcAft>
                <a:spcPts val="1400"/>
              </a:spcAft>
              <a:buNone/>
            </a:pPr>
            <a:endParaRPr lang="en-US" dirty="0">
              <a:cs typeface="Arial"/>
            </a:endParaRPr>
          </a:p>
        </p:txBody>
      </p:sp>
    </p:spTree>
    <p:extLst>
      <p:ext uri="{BB962C8B-B14F-4D97-AF65-F5344CB8AC3E}">
        <p14:creationId xmlns:p14="http://schemas.microsoft.com/office/powerpoint/2010/main" val="3457517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84F6D-BBDF-7191-7B17-6365557C371E}"/>
              </a:ext>
            </a:extLst>
          </p:cNvPr>
          <p:cNvSpPr>
            <a:spLocks noGrp="1"/>
          </p:cNvSpPr>
          <p:nvPr>
            <p:ph type="title"/>
          </p:nvPr>
        </p:nvSpPr>
        <p:spPr/>
        <p:txBody>
          <a:bodyPr/>
          <a:lstStyle/>
          <a:p>
            <a:r>
              <a:rPr lang="en-US" sz="4000" dirty="0">
                <a:cs typeface="Arial"/>
              </a:rPr>
              <a:t>Partnerships for Local Agriculture and Nutrition Transformation </a:t>
            </a:r>
            <a:r>
              <a:rPr lang="en-US" sz="4000">
                <a:cs typeface="Arial"/>
              </a:rPr>
              <a:t>in Schools (PLANTS) </a:t>
            </a:r>
            <a:r>
              <a:rPr lang="en-US" sz="4000" dirty="0">
                <a:cs typeface="Arial"/>
              </a:rPr>
              <a:t>RFA is Open</a:t>
            </a:r>
            <a:endParaRPr lang="en-US" sz="4000" dirty="0"/>
          </a:p>
        </p:txBody>
      </p:sp>
      <p:sp>
        <p:nvSpPr>
          <p:cNvPr id="3" name="Content Placeholder 2">
            <a:extLst>
              <a:ext uri="{FF2B5EF4-FFF2-40B4-BE49-F238E27FC236}">
                <a16:creationId xmlns:a16="http://schemas.microsoft.com/office/drawing/2014/main" id="{9B29AF3D-1EC1-5E69-B32A-14AF7CB60555}"/>
              </a:ext>
            </a:extLst>
          </p:cNvPr>
          <p:cNvSpPr>
            <a:spLocks noGrp="1"/>
          </p:cNvSpPr>
          <p:nvPr>
            <p:ph sz="half" idx="1"/>
          </p:nvPr>
        </p:nvSpPr>
        <p:spPr>
          <a:xfrm>
            <a:off x="2324340" y="2418086"/>
            <a:ext cx="5305213" cy="4434348"/>
          </a:xfrm>
        </p:spPr>
        <p:txBody>
          <a:bodyPr/>
          <a:lstStyle/>
          <a:p>
            <a:pPr>
              <a:buFont typeface="Arial"/>
            </a:pPr>
            <a:r>
              <a:rPr lang="en-US" sz="2400" b="1" dirty="0">
                <a:cs typeface="Arial"/>
              </a:rPr>
              <a:t>Awards (8)</a:t>
            </a:r>
            <a:r>
              <a:rPr lang="en-US" sz="2400" dirty="0">
                <a:cs typeface="Arial"/>
              </a:rPr>
              <a:t>:</a:t>
            </a:r>
            <a:endParaRPr lang="en-US" dirty="0"/>
          </a:p>
          <a:p>
            <a:pPr lvl="1">
              <a:buFont typeface="Arial"/>
              <a:buChar char="–"/>
            </a:pPr>
            <a:r>
              <a:rPr lang="en-US" sz="2400" dirty="0">
                <a:cs typeface="Arial"/>
              </a:rPr>
              <a:t>$500,000 to $600,000</a:t>
            </a:r>
          </a:p>
          <a:p>
            <a:pPr>
              <a:buFont typeface="Arial"/>
            </a:pPr>
            <a:r>
              <a:rPr lang="en-US" sz="2400" b="1" dirty="0">
                <a:cs typeface="Arial"/>
              </a:rPr>
              <a:t>Applications due:</a:t>
            </a:r>
          </a:p>
          <a:p>
            <a:pPr lvl="1">
              <a:buFont typeface="Arial"/>
              <a:buChar char="–"/>
            </a:pPr>
            <a:r>
              <a:rPr lang="en-US" sz="2400" dirty="0">
                <a:cs typeface="Arial"/>
              </a:rPr>
              <a:t>January 22, 2024</a:t>
            </a:r>
          </a:p>
          <a:p>
            <a:pPr>
              <a:buFont typeface="Arial"/>
            </a:pPr>
            <a:r>
              <a:rPr lang="en-US" sz="2400" b="1" dirty="0">
                <a:cs typeface="Arial"/>
              </a:rPr>
              <a:t>Grant purpose: </a:t>
            </a:r>
          </a:p>
          <a:p>
            <a:pPr lvl="1">
              <a:buFont typeface="Arial"/>
              <a:buChar char="–"/>
            </a:pPr>
            <a:r>
              <a:rPr lang="en-US" sz="2400" dirty="0">
                <a:cs typeface="Arial"/>
              </a:rPr>
              <a:t>Groups of local partners will transform school food supply chains with systemic and equity driven approaches.</a:t>
            </a:r>
          </a:p>
          <a:p>
            <a:pPr marL="0" indent="0" algn="ctr">
              <a:buNone/>
            </a:pPr>
            <a:endParaRPr lang="en-US" sz="2400" dirty="0">
              <a:cs typeface="Arial"/>
            </a:endParaRPr>
          </a:p>
        </p:txBody>
      </p:sp>
      <p:sp>
        <p:nvSpPr>
          <p:cNvPr id="5" name="Content Placeholder 4">
            <a:extLst>
              <a:ext uri="{FF2B5EF4-FFF2-40B4-BE49-F238E27FC236}">
                <a16:creationId xmlns:a16="http://schemas.microsoft.com/office/drawing/2014/main" id="{2142B806-02E5-2EFF-9DDB-835BC3EF7357}"/>
              </a:ext>
            </a:extLst>
          </p:cNvPr>
          <p:cNvSpPr>
            <a:spLocks noGrp="1"/>
          </p:cNvSpPr>
          <p:nvPr>
            <p:ph sz="quarter" idx="4294967295"/>
          </p:nvPr>
        </p:nvSpPr>
        <p:spPr>
          <a:xfrm>
            <a:off x="6957946" y="2413171"/>
            <a:ext cx="5235677" cy="4052682"/>
          </a:xfrm>
        </p:spPr>
        <p:txBody>
          <a:bodyPr/>
          <a:lstStyle/>
          <a:p>
            <a:r>
              <a:rPr lang="en-US" sz="2400" b="1" dirty="0"/>
              <a:t>Eligible applicants include:</a:t>
            </a:r>
            <a:endParaRPr lang="en-US" sz="2400" b="1" dirty="0">
              <a:cs typeface="Arial"/>
            </a:endParaRPr>
          </a:p>
          <a:p>
            <a:pPr marL="400050" lvl="1" indent="0">
              <a:buNone/>
            </a:pPr>
            <a:r>
              <a:rPr lang="en-US" sz="2000" dirty="0"/>
              <a:t>	</a:t>
            </a:r>
            <a:r>
              <a:rPr lang="en-US" sz="2400" dirty="0"/>
              <a:t>- SFAs</a:t>
            </a:r>
            <a:endParaRPr lang="en-US" sz="2400" dirty="0">
              <a:cs typeface="Arial"/>
            </a:endParaRPr>
          </a:p>
          <a:p>
            <a:pPr marL="400050" lvl="1" indent="0">
              <a:buNone/>
            </a:pPr>
            <a:r>
              <a:rPr lang="en-US" sz="2400" dirty="0"/>
              <a:t>	- Food producers</a:t>
            </a:r>
            <a:endParaRPr lang="en-US" sz="2400" dirty="0">
              <a:cs typeface="Arial"/>
            </a:endParaRPr>
          </a:p>
          <a:p>
            <a:pPr marL="400050" lvl="1" indent="0">
              <a:buNone/>
            </a:pPr>
            <a:r>
              <a:rPr lang="en-US" sz="2400" dirty="0"/>
              <a:t>	- Food distributors</a:t>
            </a:r>
            <a:endParaRPr lang="en-US" sz="2400" dirty="0">
              <a:cs typeface="Arial"/>
            </a:endParaRPr>
          </a:p>
          <a:p>
            <a:pPr marL="400050" lvl="1" indent="0">
              <a:buNone/>
            </a:pPr>
            <a:r>
              <a:rPr lang="en-US" sz="2400" dirty="0"/>
              <a:t>	- Food Aggregators</a:t>
            </a:r>
            <a:endParaRPr lang="en-US" sz="2400" dirty="0">
              <a:cs typeface="Arial"/>
            </a:endParaRPr>
          </a:p>
          <a:p>
            <a:pPr marL="400050" lvl="1" indent="0">
              <a:buNone/>
            </a:pPr>
            <a:r>
              <a:rPr lang="en-US" sz="2400" dirty="0"/>
              <a:t>	- Nonprofits</a:t>
            </a:r>
            <a:endParaRPr lang="en-US" sz="2400" dirty="0">
              <a:cs typeface="Arial"/>
            </a:endParaRPr>
          </a:p>
          <a:p>
            <a:pPr marL="400050" lvl="1" indent="0">
              <a:buNone/>
            </a:pPr>
            <a:r>
              <a:rPr lang="en-US" sz="2400" dirty="0"/>
              <a:t>	- Local government 	agencies</a:t>
            </a:r>
          </a:p>
          <a:p>
            <a:pPr marL="914400" lvl="3" indent="0">
              <a:buNone/>
            </a:pPr>
            <a:r>
              <a:rPr lang="en-US" sz="2400" dirty="0">
                <a:cs typeface="Arial"/>
              </a:rPr>
              <a:t>- Indian Tribal Organizations</a:t>
            </a:r>
          </a:p>
          <a:p>
            <a:endParaRPr lang="en-US" dirty="0"/>
          </a:p>
        </p:txBody>
      </p:sp>
    </p:spTree>
    <p:extLst>
      <p:ext uri="{BB962C8B-B14F-4D97-AF65-F5344CB8AC3E}">
        <p14:creationId xmlns:p14="http://schemas.microsoft.com/office/powerpoint/2010/main" val="80611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D80E3-16EA-C118-37FB-DCA4F9BB0631}"/>
              </a:ext>
            </a:extLst>
          </p:cNvPr>
          <p:cNvSpPr>
            <a:spLocks noGrp="1"/>
          </p:cNvSpPr>
          <p:nvPr>
            <p:ph type="title"/>
          </p:nvPr>
        </p:nvSpPr>
        <p:spPr>
          <a:xfrm>
            <a:off x="2318774" y="511277"/>
            <a:ext cx="9869129" cy="1954161"/>
          </a:xfrm>
        </p:spPr>
        <p:txBody>
          <a:bodyPr/>
          <a:lstStyle/>
          <a:p>
            <a:r>
              <a:rPr lang="en-US" dirty="0">
                <a:cs typeface="Arial"/>
              </a:rPr>
              <a:t>Supporting Community Agriculture and Local Education Systems (SCALES) Grant RFA is Open</a:t>
            </a:r>
          </a:p>
          <a:p>
            <a:endParaRPr lang="en-US" dirty="0">
              <a:cs typeface="Arial"/>
            </a:endParaRPr>
          </a:p>
        </p:txBody>
      </p:sp>
      <p:sp>
        <p:nvSpPr>
          <p:cNvPr id="3" name="Content Placeholder 2">
            <a:extLst>
              <a:ext uri="{FF2B5EF4-FFF2-40B4-BE49-F238E27FC236}">
                <a16:creationId xmlns:a16="http://schemas.microsoft.com/office/drawing/2014/main" id="{9EB8C549-D327-7BB9-CAC0-0C92D8441170}"/>
              </a:ext>
            </a:extLst>
          </p:cNvPr>
          <p:cNvSpPr>
            <a:spLocks noGrp="1"/>
          </p:cNvSpPr>
          <p:nvPr>
            <p:ph idx="1"/>
          </p:nvPr>
        </p:nvSpPr>
        <p:spPr>
          <a:xfrm>
            <a:off x="2540000" y="2251587"/>
            <a:ext cx="9144000" cy="4114800"/>
          </a:xfrm>
        </p:spPr>
        <p:txBody>
          <a:bodyPr/>
          <a:lstStyle/>
          <a:p>
            <a:pPr>
              <a:buFont typeface="Arial"/>
              <a:buChar char="•"/>
            </a:pPr>
            <a:r>
              <a:rPr lang="en-US" sz="2400" b="1" dirty="0">
                <a:cs typeface="Arial"/>
              </a:rPr>
              <a:t>Grant purpose: </a:t>
            </a:r>
            <a:endParaRPr lang="en-US" b="1" dirty="0">
              <a:cs typeface="Arial"/>
            </a:endParaRPr>
          </a:p>
          <a:p>
            <a:pPr lvl="1">
              <a:buFont typeface="Arial"/>
              <a:buChar char="–"/>
            </a:pPr>
            <a:r>
              <a:rPr lang="en-US" sz="2400" dirty="0">
                <a:cs typeface="Arial"/>
              </a:rPr>
              <a:t>To build partnerships to increase local procurement in school meal programs.</a:t>
            </a:r>
          </a:p>
          <a:p>
            <a:pPr>
              <a:buFont typeface="Arial"/>
              <a:buChar char="•"/>
            </a:pPr>
            <a:r>
              <a:rPr lang="en-US" sz="2400" b="1" dirty="0">
                <a:cs typeface="Arial"/>
              </a:rPr>
              <a:t>Awards (35):</a:t>
            </a:r>
          </a:p>
          <a:p>
            <a:pPr lvl="1">
              <a:buFont typeface="Arial"/>
              <a:buChar char="–"/>
            </a:pPr>
            <a:r>
              <a:rPr lang="en-US" sz="2400" dirty="0">
                <a:cs typeface="Arial"/>
              </a:rPr>
              <a:t>Up to $150,000</a:t>
            </a:r>
          </a:p>
          <a:p>
            <a:pPr>
              <a:buFont typeface="Arial"/>
              <a:buChar char="•"/>
            </a:pPr>
            <a:r>
              <a:rPr lang="en-US" sz="2400" b="1" dirty="0">
                <a:cs typeface="Arial"/>
              </a:rPr>
              <a:t>Applications due:</a:t>
            </a:r>
          </a:p>
          <a:p>
            <a:pPr lvl="1">
              <a:buFont typeface="Arial"/>
              <a:buChar char="–"/>
            </a:pPr>
            <a:r>
              <a:rPr lang="en-US" sz="2400" dirty="0">
                <a:cs typeface="Arial"/>
              </a:rPr>
              <a:t>January 26, 2024</a:t>
            </a:r>
          </a:p>
          <a:p>
            <a:pPr>
              <a:buFont typeface="Arial"/>
              <a:buChar char="•"/>
            </a:pPr>
            <a:r>
              <a:rPr lang="en-US" sz="2400" b="1" dirty="0">
                <a:cs typeface="Arial"/>
              </a:rPr>
              <a:t>Eligible applicants include:</a:t>
            </a:r>
          </a:p>
          <a:p>
            <a:pPr lvl="1">
              <a:buFont typeface="Arial"/>
              <a:buChar char="–"/>
            </a:pPr>
            <a:r>
              <a:rPr lang="en-US" sz="2400" dirty="0">
                <a:cs typeface="Arial"/>
              </a:rPr>
              <a:t>Rural School Food Authorities</a:t>
            </a:r>
          </a:p>
          <a:p>
            <a:pPr>
              <a:buFont typeface="Arial"/>
            </a:pPr>
            <a:endParaRPr lang="en-US" dirty="0">
              <a:cs typeface="Arial"/>
            </a:endParaRPr>
          </a:p>
        </p:txBody>
      </p:sp>
    </p:spTree>
    <p:extLst>
      <p:ext uri="{BB962C8B-B14F-4D97-AF65-F5344CB8AC3E}">
        <p14:creationId xmlns:p14="http://schemas.microsoft.com/office/powerpoint/2010/main" val="2517353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896FC-02A4-4859-8AFE-8236A533D77A}"/>
              </a:ext>
            </a:extLst>
          </p:cNvPr>
          <p:cNvSpPr>
            <a:spLocks noGrp="1"/>
          </p:cNvSpPr>
          <p:nvPr>
            <p:ph type="title"/>
          </p:nvPr>
        </p:nvSpPr>
        <p:spPr/>
        <p:txBody>
          <a:bodyPr/>
          <a:lstStyle/>
          <a:p>
            <a:r>
              <a:rPr lang="en-US" dirty="0"/>
              <a:t>Resources &amp; Other Announcements</a:t>
            </a:r>
          </a:p>
        </p:txBody>
      </p:sp>
      <p:pic>
        <p:nvPicPr>
          <p:cNvPr id="6" name="Content Placeholder 5">
            <a:extLst>
              <a:ext uri="{FF2B5EF4-FFF2-40B4-BE49-F238E27FC236}">
                <a16:creationId xmlns:a16="http://schemas.microsoft.com/office/drawing/2014/main" id="{AA227159-5461-87AB-9C4E-AA2A4BFC1707}"/>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00500" y="1981200"/>
            <a:ext cx="6223000" cy="4114800"/>
          </a:xfrm>
        </p:spPr>
      </p:pic>
    </p:spTree>
    <p:extLst>
      <p:ext uri="{BB962C8B-B14F-4D97-AF65-F5344CB8AC3E}">
        <p14:creationId xmlns:p14="http://schemas.microsoft.com/office/powerpoint/2010/main" val="3275317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0A5DF-AF73-525E-F254-2E7A608C8BBB}"/>
              </a:ext>
            </a:extLst>
          </p:cNvPr>
          <p:cNvSpPr>
            <a:spLocks noGrp="1"/>
          </p:cNvSpPr>
          <p:nvPr>
            <p:ph type="title"/>
          </p:nvPr>
        </p:nvSpPr>
        <p:spPr>
          <a:xfrm>
            <a:off x="2424981" y="226155"/>
            <a:ext cx="9517811" cy="1214886"/>
          </a:xfrm>
        </p:spPr>
        <p:txBody>
          <a:bodyPr/>
          <a:lstStyle/>
          <a:p>
            <a:r>
              <a:rPr lang="en-US" sz="4000" dirty="0">
                <a:cs typeface="Arial"/>
              </a:rPr>
              <a:t>California Healthy School Food Pathway Pre-Apprenticeship Program</a:t>
            </a:r>
          </a:p>
        </p:txBody>
      </p:sp>
      <p:sp>
        <p:nvSpPr>
          <p:cNvPr id="3" name="Content Placeholder 2">
            <a:extLst>
              <a:ext uri="{FF2B5EF4-FFF2-40B4-BE49-F238E27FC236}">
                <a16:creationId xmlns:a16="http://schemas.microsoft.com/office/drawing/2014/main" id="{A50B2012-EA88-CA42-7B80-D060AD270EB4}"/>
              </a:ext>
            </a:extLst>
          </p:cNvPr>
          <p:cNvSpPr>
            <a:spLocks noGrp="1"/>
          </p:cNvSpPr>
          <p:nvPr>
            <p:ph sz="half" idx="1"/>
          </p:nvPr>
        </p:nvSpPr>
        <p:spPr>
          <a:xfrm>
            <a:off x="2297981" y="1682342"/>
            <a:ext cx="4470400" cy="4114800"/>
          </a:xfrm>
        </p:spPr>
        <p:txBody>
          <a:bodyPr/>
          <a:lstStyle/>
          <a:p>
            <a:pPr>
              <a:spcBef>
                <a:spcPts val="0"/>
              </a:spcBef>
              <a:spcAft>
                <a:spcPts val="1200"/>
              </a:spcAft>
              <a:buFont typeface="Arial"/>
              <a:buChar char="•"/>
            </a:pPr>
            <a:r>
              <a:rPr lang="en-US" dirty="0">
                <a:cs typeface="Arial"/>
              </a:rPr>
              <a:t>Apply Now!</a:t>
            </a:r>
            <a:endParaRPr lang="en-US" dirty="0"/>
          </a:p>
          <a:p>
            <a:pPr marL="457200" indent="-457200">
              <a:spcBef>
                <a:spcPts val="0"/>
              </a:spcBef>
              <a:spcAft>
                <a:spcPts val="1200"/>
              </a:spcAft>
              <a:buFont typeface="Arial"/>
              <a:buChar char="•"/>
            </a:pPr>
            <a:r>
              <a:rPr lang="en-US" dirty="0">
                <a:cs typeface="Arial"/>
              </a:rPr>
              <a:t>Deadline: </a:t>
            </a:r>
          </a:p>
          <a:p>
            <a:pPr lvl="1">
              <a:spcBef>
                <a:spcPts val="0"/>
              </a:spcBef>
              <a:spcAft>
                <a:spcPts val="1200"/>
              </a:spcAft>
              <a:buFont typeface="Arial"/>
              <a:buChar char="–"/>
            </a:pPr>
            <a:r>
              <a:rPr lang="en-US" sz="2600" dirty="0">
                <a:cs typeface="Arial"/>
              </a:rPr>
              <a:t>February 12, 2024</a:t>
            </a:r>
          </a:p>
          <a:p>
            <a:pPr>
              <a:spcBef>
                <a:spcPts val="0"/>
              </a:spcBef>
              <a:spcAft>
                <a:spcPts val="1200"/>
              </a:spcAft>
              <a:buFont typeface="Arial"/>
              <a:buChar char="•"/>
            </a:pPr>
            <a:r>
              <a:rPr lang="en-US" dirty="0">
                <a:cs typeface="Arial"/>
              </a:rPr>
              <a:t>Program start date:</a:t>
            </a:r>
          </a:p>
          <a:p>
            <a:pPr lvl="1">
              <a:spcBef>
                <a:spcPts val="0"/>
              </a:spcBef>
              <a:spcAft>
                <a:spcPts val="1200"/>
              </a:spcAft>
              <a:buFont typeface="Arial"/>
              <a:buChar char="–"/>
            </a:pPr>
            <a:r>
              <a:rPr lang="en-US" sz="2600" dirty="0">
                <a:cs typeface="Arial"/>
              </a:rPr>
              <a:t>April 1, 2014</a:t>
            </a:r>
          </a:p>
        </p:txBody>
      </p:sp>
      <p:sp>
        <p:nvSpPr>
          <p:cNvPr id="4" name="Content Placeholder 3">
            <a:extLst>
              <a:ext uri="{FF2B5EF4-FFF2-40B4-BE49-F238E27FC236}">
                <a16:creationId xmlns:a16="http://schemas.microsoft.com/office/drawing/2014/main" id="{EB274195-1995-6E53-5D1F-8BC6AB58BF88}"/>
              </a:ext>
            </a:extLst>
          </p:cNvPr>
          <p:cNvSpPr>
            <a:spLocks noGrp="1"/>
          </p:cNvSpPr>
          <p:nvPr>
            <p:ph sz="half" idx="2"/>
          </p:nvPr>
        </p:nvSpPr>
        <p:spPr>
          <a:xfrm>
            <a:off x="5944182" y="1682342"/>
            <a:ext cx="6387518" cy="4114800"/>
          </a:xfrm>
        </p:spPr>
        <p:txBody>
          <a:bodyPr/>
          <a:lstStyle/>
          <a:p>
            <a:pPr>
              <a:spcAft>
                <a:spcPts val="1200"/>
              </a:spcAft>
            </a:pPr>
            <a:r>
              <a:rPr lang="en-US" dirty="0">
                <a:cs typeface="Arial"/>
              </a:rPr>
              <a:t>Seven-week course:</a:t>
            </a:r>
          </a:p>
          <a:p>
            <a:pPr lvl="1">
              <a:spcBef>
                <a:spcPts val="0"/>
              </a:spcBef>
              <a:spcAft>
                <a:spcPts val="1200"/>
              </a:spcAft>
              <a:buFont typeface="Arial"/>
              <a:buChar char="–"/>
            </a:pPr>
            <a:r>
              <a:rPr lang="en-US" sz="2600" dirty="0">
                <a:cs typeface="Arial"/>
              </a:rPr>
              <a:t>Four School Food Institute sources: </a:t>
            </a:r>
          </a:p>
          <a:p>
            <a:pPr lvl="2">
              <a:spcBef>
                <a:spcPts val="0"/>
              </a:spcBef>
              <a:spcAft>
                <a:spcPts val="1200"/>
              </a:spcAft>
              <a:buFont typeface="Arial"/>
              <a:buChar char="–"/>
            </a:pPr>
            <a:r>
              <a:rPr lang="en-US" dirty="0">
                <a:cs typeface="Arial"/>
              </a:rPr>
              <a:t>20 hours</a:t>
            </a:r>
          </a:p>
          <a:p>
            <a:pPr lvl="1">
              <a:spcBef>
                <a:spcPts val="0"/>
              </a:spcBef>
              <a:spcAft>
                <a:spcPts val="1200"/>
              </a:spcAft>
              <a:buFont typeface="Arial"/>
              <a:buChar char="–"/>
            </a:pPr>
            <a:r>
              <a:rPr lang="en-US" sz="2600" dirty="0">
                <a:cs typeface="Arial"/>
              </a:rPr>
              <a:t>Two virtual learning sessions:</a:t>
            </a:r>
          </a:p>
          <a:p>
            <a:pPr lvl="2">
              <a:spcBef>
                <a:spcPts val="0"/>
              </a:spcBef>
              <a:spcAft>
                <a:spcPts val="1200"/>
              </a:spcAft>
              <a:buFont typeface="Arial"/>
              <a:buChar char="–"/>
            </a:pPr>
            <a:r>
              <a:rPr lang="en-US" dirty="0">
                <a:cs typeface="Arial"/>
              </a:rPr>
              <a:t> 3 hours</a:t>
            </a:r>
          </a:p>
          <a:p>
            <a:pPr lvl="1">
              <a:spcBef>
                <a:spcPts val="0"/>
              </a:spcBef>
              <a:spcAft>
                <a:spcPts val="1200"/>
              </a:spcAft>
              <a:buFont typeface="Arial"/>
              <a:buChar char="–"/>
            </a:pPr>
            <a:r>
              <a:rPr lang="en-US" sz="2600" dirty="0">
                <a:cs typeface="Arial"/>
              </a:rPr>
              <a:t>On-the-job learning: </a:t>
            </a:r>
          </a:p>
          <a:p>
            <a:pPr lvl="2">
              <a:spcBef>
                <a:spcPts val="0"/>
              </a:spcBef>
              <a:spcAft>
                <a:spcPts val="1200"/>
              </a:spcAft>
              <a:buFont typeface="Arial"/>
              <a:buChar char="–"/>
            </a:pPr>
            <a:r>
              <a:rPr lang="en-US" dirty="0">
                <a:cs typeface="Arial"/>
              </a:rPr>
              <a:t>84 hours (12 hours/week)</a:t>
            </a:r>
          </a:p>
          <a:p>
            <a:pPr lvl="1">
              <a:buFont typeface="Arial"/>
              <a:buChar char="–"/>
            </a:pPr>
            <a:endParaRPr lang="en-US" dirty="0">
              <a:cs typeface="Arial"/>
            </a:endParaRPr>
          </a:p>
          <a:p>
            <a:pPr lvl="1">
              <a:buFont typeface="Arial"/>
              <a:buChar char="–"/>
            </a:pPr>
            <a:endParaRPr lang="en-US" dirty="0">
              <a:cs typeface="Arial"/>
            </a:endParaRPr>
          </a:p>
        </p:txBody>
      </p:sp>
    </p:spTree>
    <p:extLst>
      <p:ext uri="{BB962C8B-B14F-4D97-AF65-F5344CB8AC3E}">
        <p14:creationId xmlns:p14="http://schemas.microsoft.com/office/powerpoint/2010/main" val="233878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16394-2005-A56A-E1F6-C78A44F575BB}"/>
              </a:ext>
            </a:extLst>
          </p:cNvPr>
          <p:cNvSpPr>
            <a:spLocks noGrp="1"/>
          </p:cNvSpPr>
          <p:nvPr>
            <p:ph type="title"/>
          </p:nvPr>
        </p:nvSpPr>
        <p:spPr>
          <a:xfrm>
            <a:off x="2540000" y="609600"/>
            <a:ext cx="9165464" cy="896155"/>
          </a:xfrm>
        </p:spPr>
        <p:txBody>
          <a:bodyPr/>
          <a:lstStyle/>
          <a:p>
            <a:r>
              <a:rPr lang="en-US" sz="4000" dirty="0">
                <a:cs typeface="Arial"/>
              </a:rPr>
              <a:t>In the News: Farm to School</a:t>
            </a:r>
            <a:endParaRPr lang="en-US" sz="4000" dirty="0"/>
          </a:p>
        </p:txBody>
      </p:sp>
      <p:sp>
        <p:nvSpPr>
          <p:cNvPr id="3" name="Content Placeholder 2">
            <a:extLst>
              <a:ext uri="{FF2B5EF4-FFF2-40B4-BE49-F238E27FC236}">
                <a16:creationId xmlns:a16="http://schemas.microsoft.com/office/drawing/2014/main" id="{E559DFDD-3165-30E9-63F8-D44CEA568C8A}"/>
              </a:ext>
            </a:extLst>
          </p:cNvPr>
          <p:cNvSpPr>
            <a:spLocks noGrp="1"/>
          </p:cNvSpPr>
          <p:nvPr>
            <p:ph sz="quarter" idx="13"/>
          </p:nvPr>
        </p:nvSpPr>
        <p:spPr>
          <a:xfrm>
            <a:off x="2485982" y="1716088"/>
            <a:ext cx="9214946" cy="1113512"/>
          </a:xfrm>
        </p:spPr>
        <p:txBody>
          <a:bodyPr/>
          <a:lstStyle/>
          <a:p>
            <a:r>
              <a:rPr lang="en-US" sz="2400" dirty="0">
                <a:cs typeface="Arial"/>
              </a:rPr>
              <a:t>Nevada County Food Policy Council to focus on local foods in schools, hospitals: Small rural school districts in Nevada county collaborate with their Food Policy Council to expand farm-to-institution sales to provide scratch-cooked meals made with local foods.</a:t>
            </a:r>
          </a:p>
          <a:p>
            <a:endParaRPr lang="en-US" sz="2400" dirty="0">
              <a:solidFill>
                <a:srgbClr val="042D4D"/>
              </a:solidFill>
              <a:cs typeface="Arial"/>
            </a:endParaRPr>
          </a:p>
          <a:p>
            <a:endParaRPr lang="en-US" sz="2400" dirty="0">
              <a:cs typeface="Arial"/>
            </a:endParaRPr>
          </a:p>
          <a:p>
            <a:endParaRPr lang="en-US" dirty="0">
              <a:cs typeface="Arial"/>
            </a:endParaRPr>
          </a:p>
        </p:txBody>
      </p:sp>
      <p:sp>
        <p:nvSpPr>
          <p:cNvPr id="4" name="Content Placeholder 3">
            <a:extLst>
              <a:ext uri="{FF2B5EF4-FFF2-40B4-BE49-F238E27FC236}">
                <a16:creationId xmlns:a16="http://schemas.microsoft.com/office/drawing/2014/main" id="{C9CF3734-A136-4CAC-E7CB-444E4E135F44}"/>
              </a:ext>
            </a:extLst>
          </p:cNvPr>
          <p:cNvSpPr>
            <a:spLocks noGrp="1"/>
          </p:cNvSpPr>
          <p:nvPr>
            <p:ph sz="quarter" idx="14"/>
          </p:nvPr>
        </p:nvSpPr>
        <p:spPr>
          <a:xfrm>
            <a:off x="2455333" y="3682616"/>
            <a:ext cx="4790522" cy="2663311"/>
          </a:xfrm>
        </p:spPr>
        <p:txBody>
          <a:bodyPr/>
          <a:lstStyle/>
          <a:p>
            <a:r>
              <a:rPr lang="en-US" sz="2400" dirty="0">
                <a:cs typeface="Arial"/>
              </a:rPr>
              <a:t>Oakland schools’ new central kitchen includes a demonstration garden, classroom, and a greenhouse that supplies starter plants for 60 school gardens.</a:t>
            </a:r>
            <a:endParaRPr lang="en-US" dirty="0">
              <a:cs typeface="Arial"/>
            </a:endParaRPr>
          </a:p>
        </p:txBody>
      </p:sp>
      <p:pic>
        <p:nvPicPr>
          <p:cNvPr id="7" name="Content Placeholder 6" descr="Teacher and children in outdoor kitchen in garden classroom&#10;">
            <a:extLst>
              <a:ext uri="{FF2B5EF4-FFF2-40B4-BE49-F238E27FC236}">
                <a16:creationId xmlns:a16="http://schemas.microsoft.com/office/drawing/2014/main" id="{07E46948-8A6D-189C-3F59-1ABEF1C3C245}"/>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7439996" y="3431978"/>
            <a:ext cx="4128289" cy="2601497"/>
          </a:xfrm>
        </p:spPr>
      </p:pic>
    </p:spTree>
    <p:extLst>
      <p:ext uri="{BB962C8B-B14F-4D97-AF65-F5344CB8AC3E}">
        <p14:creationId xmlns:p14="http://schemas.microsoft.com/office/powerpoint/2010/main" val="3367493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157FB-C6D5-A607-1FB9-BF8421261470}"/>
              </a:ext>
            </a:extLst>
          </p:cNvPr>
          <p:cNvSpPr>
            <a:spLocks noGrp="1"/>
          </p:cNvSpPr>
          <p:nvPr>
            <p:ph type="title"/>
          </p:nvPr>
        </p:nvSpPr>
        <p:spPr>
          <a:xfrm>
            <a:off x="2295585" y="365185"/>
            <a:ext cx="9647207" cy="1143000"/>
          </a:xfrm>
        </p:spPr>
        <p:txBody>
          <a:bodyPr/>
          <a:lstStyle/>
          <a:p>
            <a:r>
              <a:rPr lang="en-US" dirty="0">
                <a:ea typeface="+mj-lt"/>
                <a:cs typeface="+mj-lt"/>
              </a:rPr>
              <a:t>The Great Kindness Challenge (GKC)</a:t>
            </a:r>
            <a:endParaRPr lang="en-US" dirty="0"/>
          </a:p>
        </p:txBody>
      </p:sp>
      <p:sp>
        <p:nvSpPr>
          <p:cNvPr id="3" name="Content Placeholder 2">
            <a:extLst>
              <a:ext uri="{FF2B5EF4-FFF2-40B4-BE49-F238E27FC236}">
                <a16:creationId xmlns:a16="http://schemas.microsoft.com/office/drawing/2014/main" id="{27ED100D-CB91-2BCB-C81B-862794E2AED8}"/>
              </a:ext>
            </a:extLst>
          </p:cNvPr>
          <p:cNvSpPr>
            <a:spLocks noGrp="1"/>
          </p:cNvSpPr>
          <p:nvPr>
            <p:ph sz="half" idx="1"/>
          </p:nvPr>
        </p:nvSpPr>
        <p:spPr>
          <a:xfrm>
            <a:off x="2464169" y="1711045"/>
            <a:ext cx="8539223" cy="3969049"/>
          </a:xfrm>
        </p:spPr>
        <p:txBody>
          <a:bodyPr/>
          <a:lstStyle/>
          <a:p>
            <a:pPr>
              <a:spcBef>
                <a:spcPts val="600"/>
              </a:spcBef>
              <a:spcAft>
                <a:spcPts val="1200"/>
              </a:spcAft>
            </a:pPr>
            <a:r>
              <a:rPr lang="en-US" sz="2800" dirty="0">
                <a:latin typeface="+mj-lt"/>
                <a:cs typeface="Arial"/>
              </a:rPr>
              <a:t>The GKC week is </a:t>
            </a:r>
            <a:r>
              <a:rPr lang="en-US" sz="2800" b="1" dirty="0">
                <a:latin typeface="+mj-lt"/>
                <a:cs typeface="Arial"/>
              </a:rPr>
              <a:t>January 22–26, 2024</a:t>
            </a:r>
          </a:p>
          <a:p>
            <a:pPr>
              <a:spcBef>
                <a:spcPts val="600"/>
              </a:spcBef>
              <a:spcAft>
                <a:spcPts val="1200"/>
              </a:spcAft>
            </a:pPr>
            <a:r>
              <a:rPr lang="en-US" sz="2800" dirty="0">
                <a:effectLst/>
                <a:latin typeface="+mj-lt"/>
                <a:ea typeface="Calibri" panose="020F0502020204030204" pitchFamily="34" charset="0"/>
              </a:rPr>
              <a:t>The theme for the 13</a:t>
            </a:r>
            <a:r>
              <a:rPr lang="en-US" sz="2800" baseline="30000" dirty="0">
                <a:effectLst/>
                <a:latin typeface="+mj-lt"/>
                <a:ea typeface="Calibri" panose="020F0502020204030204" pitchFamily="34" charset="0"/>
              </a:rPr>
              <a:t>th</a:t>
            </a:r>
            <a:r>
              <a:rPr lang="en-US" sz="2800" dirty="0">
                <a:effectLst/>
                <a:latin typeface="+mj-lt"/>
                <a:ea typeface="Calibri" panose="020F0502020204030204" pitchFamily="34" charset="0"/>
              </a:rPr>
              <a:t> Annual GKC Week is </a:t>
            </a:r>
            <a:r>
              <a:rPr lang="en-US" sz="2800" b="1" dirty="0">
                <a:effectLst/>
                <a:latin typeface="+mj-lt"/>
                <a:ea typeface="Calibri" panose="020F0502020204030204" pitchFamily="34" charset="0"/>
              </a:rPr>
              <a:t>Create Kindness</a:t>
            </a:r>
            <a:endParaRPr lang="en-US" sz="2800" b="1" dirty="0">
              <a:latin typeface="+mj-lt"/>
              <a:cs typeface="Calibri"/>
            </a:endParaRPr>
          </a:p>
          <a:p>
            <a:pPr>
              <a:spcBef>
                <a:spcPts val="600"/>
              </a:spcBef>
              <a:spcAft>
                <a:spcPts val="1200"/>
              </a:spcAft>
            </a:pPr>
            <a:r>
              <a:rPr lang="en-US" sz="2800" dirty="0">
                <a:latin typeface="+mj-lt"/>
                <a:cs typeface="Arial"/>
              </a:rPr>
              <a:t>Sign up for free resources on the GKC website </a:t>
            </a:r>
          </a:p>
          <a:p>
            <a:pPr>
              <a:spcBef>
                <a:spcPts val="600"/>
              </a:spcBef>
              <a:spcAft>
                <a:spcPts val="1200"/>
              </a:spcAft>
            </a:pPr>
            <a:r>
              <a:rPr lang="en-US" sz="2800" dirty="0">
                <a:latin typeface="+mj-lt"/>
                <a:ea typeface="Calibri" panose="020F0502020204030204" pitchFamily="34" charset="0"/>
                <a:cs typeface="Times New Roman"/>
              </a:rPr>
              <a:t>B</a:t>
            </a:r>
            <a:r>
              <a:rPr lang="en-US" sz="2800" dirty="0">
                <a:effectLst/>
                <a:latin typeface="+mj-lt"/>
                <a:ea typeface="Calibri" panose="020F0502020204030204" pitchFamily="34" charset="0"/>
                <a:cs typeface="Times New Roman"/>
              </a:rPr>
              <a:t>ecome a Kindness Certified School and receive a </a:t>
            </a:r>
            <a:r>
              <a:rPr lang="en-US" sz="2800" b="1" dirty="0">
                <a:effectLst/>
                <a:latin typeface="+mj-lt"/>
                <a:ea typeface="Calibri" panose="020F0502020204030204" pitchFamily="34" charset="0"/>
                <a:cs typeface="Times New Roman"/>
              </a:rPr>
              <a:t>GKC</a:t>
            </a:r>
            <a:r>
              <a:rPr lang="en-US" sz="2800" dirty="0">
                <a:effectLst/>
                <a:latin typeface="+mj-lt"/>
                <a:ea typeface="Calibri" panose="020F0502020204030204" pitchFamily="34" charset="0"/>
                <a:cs typeface="Times New Roman"/>
              </a:rPr>
              <a:t> </a:t>
            </a:r>
            <a:r>
              <a:rPr lang="en-US" sz="2800" b="1" dirty="0">
                <a:effectLst/>
                <a:latin typeface="+mj-lt"/>
                <a:ea typeface="Calibri" panose="020F0502020204030204" pitchFamily="34" charset="0"/>
                <a:cs typeface="Times New Roman"/>
              </a:rPr>
              <a:t>certificate </a:t>
            </a:r>
            <a:r>
              <a:rPr lang="en-US" sz="2800" dirty="0">
                <a:effectLst/>
                <a:latin typeface="+mj-lt"/>
                <a:ea typeface="Calibri" panose="020F0502020204030204" pitchFamily="34" charset="0"/>
                <a:cs typeface="Times New Roman"/>
              </a:rPr>
              <a:t>and </a:t>
            </a:r>
            <a:r>
              <a:rPr lang="en-US" sz="2800" b="1" dirty="0">
                <a:effectLst/>
                <a:latin typeface="+mj-lt"/>
                <a:ea typeface="Calibri" panose="020F0502020204030204" pitchFamily="34" charset="0"/>
                <a:cs typeface="Times New Roman"/>
              </a:rPr>
              <a:t>digital GKC badge!</a:t>
            </a:r>
            <a:endParaRPr lang="en-US" sz="2800" dirty="0">
              <a:latin typeface="+mj-lt"/>
              <a:cs typeface="Times New Roman"/>
            </a:endParaRPr>
          </a:p>
          <a:p>
            <a:pPr>
              <a:spcBef>
                <a:spcPts val="1400"/>
              </a:spcBef>
              <a:spcAft>
                <a:spcPts val="1200"/>
              </a:spcAft>
            </a:pPr>
            <a:endParaRPr lang="en-US" dirty="0">
              <a:cs typeface="Arial"/>
            </a:endParaRPr>
          </a:p>
        </p:txBody>
      </p:sp>
      <p:pic>
        <p:nvPicPr>
          <p:cNvPr id="6" name="Content Placeholder 5" descr="The Great Kindness Challenge digital online badge for 2024 that says Kindness Certified School. &#10; ">
            <a:extLst>
              <a:ext uri="{FF2B5EF4-FFF2-40B4-BE49-F238E27FC236}">
                <a16:creationId xmlns:a16="http://schemas.microsoft.com/office/drawing/2014/main" id="{F03DD7EA-523E-B5EA-19E5-81651D1F4E7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0068971" y="1682693"/>
            <a:ext cx="1859444" cy="1737798"/>
          </a:xfrm>
          <a:prstGeom prst="rect">
            <a:avLst/>
          </a:prstGeom>
          <a:noFill/>
        </p:spPr>
      </p:pic>
    </p:spTree>
    <p:extLst>
      <p:ext uri="{BB962C8B-B14F-4D97-AF65-F5344CB8AC3E}">
        <p14:creationId xmlns:p14="http://schemas.microsoft.com/office/powerpoint/2010/main" val="2626670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0C3BC-C37B-309F-CE6F-603ED6D199C0}"/>
              </a:ext>
            </a:extLst>
          </p:cNvPr>
          <p:cNvSpPr>
            <a:spLocks noGrp="1"/>
          </p:cNvSpPr>
          <p:nvPr>
            <p:ph type="title"/>
          </p:nvPr>
        </p:nvSpPr>
        <p:spPr>
          <a:xfrm>
            <a:off x="2490839" y="290051"/>
            <a:ext cx="9144000" cy="1143000"/>
          </a:xfrm>
        </p:spPr>
        <p:txBody>
          <a:bodyPr/>
          <a:lstStyle/>
          <a:p>
            <a:r>
              <a:rPr lang="en-US" dirty="0">
                <a:cs typeface="Arial"/>
              </a:rPr>
              <a:t>USDA Team Nutrition Resources</a:t>
            </a:r>
          </a:p>
        </p:txBody>
      </p:sp>
      <p:sp>
        <p:nvSpPr>
          <p:cNvPr id="3" name="Content Placeholder 2">
            <a:extLst>
              <a:ext uri="{FF2B5EF4-FFF2-40B4-BE49-F238E27FC236}">
                <a16:creationId xmlns:a16="http://schemas.microsoft.com/office/drawing/2014/main" id="{65AA224C-4F88-2E8A-30B7-40DC6C62EA70}"/>
              </a:ext>
            </a:extLst>
          </p:cNvPr>
          <p:cNvSpPr>
            <a:spLocks noGrp="1"/>
          </p:cNvSpPr>
          <p:nvPr>
            <p:ph sz="half" idx="1"/>
          </p:nvPr>
        </p:nvSpPr>
        <p:spPr>
          <a:xfrm>
            <a:off x="2380226" y="1612490"/>
            <a:ext cx="7063658" cy="4655573"/>
          </a:xfrm>
        </p:spPr>
        <p:txBody>
          <a:bodyPr/>
          <a:lstStyle/>
          <a:p>
            <a:pPr>
              <a:spcBef>
                <a:spcPts val="0"/>
              </a:spcBef>
              <a:spcAft>
                <a:spcPts val="1200"/>
              </a:spcAft>
            </a:pPr>
            <a:r>
              <a:rPr lang="en-US" dirty="0">
                <a:cs typeface="Arial"/>
              </a:rPr>
              <a:t>Updated resources:</a:t>
            </a:r>
          </a:p>
          <a:p>
            <a:pPr lvl="1">
              <a:spcBef>
                <a:spcPts val="0"/>
              </a:spcBef>
              <a:spcAft>
                <a:spcPts val="2400"/>
              </a:spcAft>
              <a:buFont typeface="Arial"/>
              <a:buChar char="–"/>
            </a:pPr>
            <a:r>
              <a:rPr lang="en-US" dirty="0">
                <a:cs typeface="Arial"/>
              </a:rPr>
              <a:t>Offering Meats and Meat Alternates at School Breakfast</a:t>
            </a:r>
          </a:p>
          <a:p>
            <a:pPr lvl="1">
              <a:spcBef>
                <a:spcPts val="0"/>
              </a:spcBef>
              <a:spcAft>
                <a:spcPts val="2400"/>
              </a:spcAft>
              <a:buFont typeface="Arial"/>
              <a:buChar char="–"/>
            </a:pPr>
            <a:r>
              <a:rPr lang="en-US" dirty="0">
                <a:cs typeface="Arial"/>
              </a:rPr>
              <a:t>Offering Smoothies as Part of Reimbursable School Meals</a:t>
            </a:r>
          </a:p>
          <a:p>
            <a:pPr lvl="1">
              <a:spcBef>
                <a:spcPts val="0"/>
              </a:spcBef>
              <a:spcAft>
                <a:spcPts val="1200"/>
              </a:spcAft>
              <a:buFont typeface="Arial"/>
              <a:buChar char="–"/>
            </a:pPr>
            <a:r>
              <a:rPr lang="en-US" dirty="0">
                <a:cs typeface="Arial"/>
              </a:rPr>
              <a:t>Serving School Meals to Preschoolers</a:t>
            </a:r>
          </a:p>
        </p:txBody>
      </p:sp>
      <p:pic>
        <p:nvPicPr>
          <p:cNvPr id="5" name="Content Placeholder 4" descr="USDA Offering Meats and Meat Alternatives at School Breakfast resource cover photo.">
            <a:extLst>
              <a:ext uri="{FF2B5EF4-FFF2-40B4-BE49-F238E27FC236}">
                <a16:creationId xmlns:a16="http://schemas.microsoft.com/office/drawing/2014/main" id="{9114B17B-C474-DA71-32E8-91BE06D2BECA}"/>
              </a:ext>
              <a:ext uri="{C183D7F6-B498-43B3-948B-1728B52AA6E4}">
                <adec:decorative xmlns:adec="http://schemas.microsoft.com/office/drawing/2017/decorative" val="0"/>
              </a:ext>
            </a:extLst>
          </p:cNvPr>
          <p:cNvPicPr>
            <a:picLocks noGrp="1" noChangeAspect="1"/>
          </p:cNvPicPr>
          <p:nvPr>
            <p:ph sz="half" idx="2"/>
          </p:nvPr>
        </p:nvPicPr>
        <p:blipFill>
          <a:blip r:embed="rId3"/>
          <a:stretch>
            <a:fillRect/>
          </a:stretch>
        </p:blipFill>
        <p:spPr>
          <a:xfrm>
            <a:off x="9576493" y="2118657"/>
            <a:ext cx="2246016" cy="2873478"/>
          </a:xfrm>
        </p:spPr>
      </p:pic>
    </p:spTree>
    <p:extLst>
      <p:ext uri="{BB962C8B-B14F-4D97-AF65-F5344CB8AC3E}">
        <p14:creationId xmlns:p14="http://schemas.microsoft.com/office/powerpoint/2010/main" val="2922896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15A6-F2A6-43B3-AD16-F2CC188B8035}"/>
              </a:ext>
            </a:extLst>
          </p:cNvPr>
          <p:cNvSpPr>
            <a:spLocks noGrp="1"/>
          </p:cNvSpPr>
          <p:nvPr>
            <p:ph type="title"/>
          </p:nvPr>
        </p:nvSpPr>
        <p:spPr>
          <a:xfrm>
            <a:off x="2354943" y="313277"/>
            <a:ext cx="9412514" cy="1143000"/>
          </a:xfrm>
        </p:spPr>
        <p:txBody>
          <a:bodyPr/>
          <a:lstStyle/>
          <a:p>
            <a:r>
              <a:rPr lang="en-US" dirty="0"/>
              <a:t>Tuesday @ 2pm Town Hall Schedule</a:t>
            </a:r>
          </a:p>
        </p:txBody>
      </p:sp>
      <p:sp>
        <p:nvSpPr>
          <p:cNvPr id="3" name="Content Placeholder 2">
            <a:extLst>
              <a:ext uri="{FF2B5EF4-FFF2-40B4-BE49-F238E27FC236}">
                <a16:creationId xmlns:a16="http://schemas.microsoft.com/office/drawing/2014/main" id="{FC4A9185-9CB9-4EE8-92A3-A0FA101F8B89}"/>
              </a:ext>
            </a:extLst>
          </p:cNvPr>
          <p:cNvSpPr>
            <a:spLocks noGrp="1"/>
          </p:cNvSpPr>
          <p:nvPr>
            <p:ph sz="half" idx="2"/>
          </p:nvPr>
        </p:nvSpPr>
        <p:spPr>
          <a:xfrm>
            <a:off x="2540000" y="1469585"/>
            <a:ext cx="9042400" cy="466627"/>
          </a:xfrm>
        </p:spPr>
        <p:txBody>
          <a:bodyPr/>
          <a:lstStyle/>
          <a:p>
            <a:pPr marL="0" indent="0" algn="ctr">
              <a:buNone/>
            </a:pPr>
            <a:r>
              <a:rPr lang="en-US" sz="3200" dirty="0"/>
              <a:t>Held on the fourth Tuesday of the month</a:t>
            </a:r>
            <a:endParaRPr lang="en-US" dirty="0"/>
          </a:p>
        </p:txBody>
      </p:sp>
      <p:graphicFrame>
        <p:nvGraphicFramePr>
          <p:cNvPr id="5" name="Table 5" descr="Town Hall calendar by month, format and date. All town halls include state updates with guest speakers on alternate months. January 23 is the next town hall, followed by February 27th and March 26th.">
            <a:extLst>
              <a:ext uri="{FF2B5EF4-FFF2-40B4-BE49-F238E27FC236}">
                <a16:creationId xmlns:a16="http://schemas.microsoft.com/office/drawing/2014/main" id="{B69A7FEC-4728-4FFE-B4C6-BBE1F6709ECA}"/>
              </a:ext>
            </a:extLst>
          </p:cNvPr>
          <p:cNvGraphicFramePr>
            <a:graphicFrameLocks noGrp="1"/>
          </p:cNvGraphicFramePr>
          <p:nvPr>
            <p:ph sz="half" idx="1"/>
            <p:extLst>
              <p:ext uri="{D42A27DB-BD31-4B8C-83A1-F6EECF244321}">
                <p14:modId xmlns:p14="http://schemas.microsoft.com/office/powerpoint/2010/main" val="2562570989"/>
              </p:ext>
            </p:extLst>
          </p:nvPr>
        </p:nvGraphicFramePr>
        <p:xfrm>
          <a:off x="2540000" y="2432286"/>
          <a:ext cx="9304770" cy="3223302"/>
        </p:xfrm>
        <a:graphic>
          <a:graphicData uri="http://schemas.openxmlformats.org/drawingml/2006/table">
            <a:tbl>
              <a:tblPr firstRow="1" bandRow="1">
                <a:tableStyleId>{5C22544A-7EE6-4342-B048-85BDC9FD1C3A}</a:tableStyleId>
              </a:tblPr>
              <a:tblGrid>
                <a:gridCol w="2521321">
                  <a:extLst>
                    <a:ext uri="{9D8B030D-6E8A-4147-A177-3AD203B41FA5}">
                      <a16:colId xmlns:a16="http://schemas.microsoft.com/office/drawing/2014/main" val="1857206355"/>
                    </a:ext>
                  </a:extLst>
                </a:gridCol>
                <a:gridCol w="4874172">
                  <a:extLst>
                    <a:ext uri="{9D8B030D-6E8A-4147-A177-3AD203B41FA5}">
                      <a16:colId xmlns:a16="http://schemas.microsoft.com/office/drawing/2014/main" val="4211457138"/>
                    </a:ext>
                  </a:extLst>
                </a:gridCol>
                <a:gridCol w="1909277">
                  <a:extLst>
                    <a:ext uri="{9D8B030D-6E8A-4147-A177-3AD203B41FA5}">
                      <a16:colId xmlns:a16="http://schemas.microsoft.com/office/drawing/2014/main" val="398561056"/>
                    </a:ext>
                  </a:extLst>
                </a:gridCol>
              </a:tblGrid>
              <a:tr h="457410">
                <a:tc>
                  <a:txBody>
                    <a:bodyPr/>
                    <a:lstStyle/>
                    <a:p>
                      <a:pPr algn="ctr"/>
                      <a:r>
                        <a:rPr lang="en-US" sz="2800" dirty="0"/>
                        <a:t>Month</a:t>
                      </a:r>
                    </a:p>
                  </a:txBody>
                  <a:tcPr/>
                </a:tc>
                <a:tc>
                  <a:txBody>
                    <a:bodyPr/>
                    <a:lstStyle/>
                    <a:p>
                      <a:pPr algn="ctr"/>
                      <a:r>
                        <a:rPr lang="en-US" sz="2800" dirty="0"/>
                        <a:t>Format</a:t>
                      </a:r>
                    </a:p>
                  </a:txBody>
                  <a:tcPr/>
                </a:tc>
                <a:tc>
                  <a:txBody>
                    <a:bodyPr/>
                    <a:lstStyle/>
                    <a:p>
                      <a:pPr algn="ctr"/>
                      <a:r>
                        <a:rPr lang="en-US" sz="2800" dirty="0"/>
                        <a:t>Date</a:t>
                      </a:r>
                    </a:p>
                  </a:txBody>
                  <a:tcPr/>
                </a:tc>
                <a:extLst>
                  <a:ext uri="{0D108BD9-81ED-4DB2-BD59-A6C34878D82A}">
                    <a16:rowId xmlns:a16="http://schemas.microsoft.com/office/drawing/2014/main" val="90875962"/>
                  </a:ext>
                </a:extLst>
              </a:tr>
              <a:tr h="815382">
                <a:tc>
                  <a:txBody>
                    <a:bodyPr/>
                    <a:lstStyle/>
                    <a:p>
                      <a:pPr lvl="0">
                        <a:buNone/>
                      </a:pPr>
                      <a:r>
                        <a:rPr lang="en-US" sz="2800" dirty="0"/>
                        <a:t>January </a:t>
                      </a:r>
                    </a:p>
                  </a:txBody>
                  <a:tcPr anchor="ctr"/>
                </a:tc>
                <a:tc>
                  <a:txBody>
                    <a:bodyPr/>
                    <a:lstStyle/>
                    <a:p>
                      <a:pPr marL="0" lvl="0" algn="l" defTabSz="914400" rtl="0" eaLnBrk="1" latinLnBrk="0" hangingPunct="1">
                        <a:buNone/>
                      </a:pPr>
                      <a:r>
                        <a:rPr lang="en-US" sz="2800" b="0" i="0" u="none" strike="noStrike" kern="1200" dirty="0">
                          <a:solidFill>
                            <a:srgbClr val="000000"/>
                          </a:solidFill>
                          <a:latin typeface="Arial"/>
                          <a:ea typeface="+mn-ea"/>
                          <a:cs typeface="+mn-cs"/>
                        </a:rPr>
                        <a:t>State Update and Guest Speaker</a:t>
                      </a:r>
                    </a:p>
                  </a:txBody>
                  <a:tcPr anchor="ctr"/>
                </a:tc>
                <a:tc>
                  <a:txBody>
                    <a:bodyPr/>
                    <a:lstStyle/>
                    <a:p>
                      <a:pPr lvl="0" algn="ctr">
                        <a:buNone/>
                      </a:pPr>
                      <a:r>
                        <a:rPr lang="en-US" sz="2800" dirty="0">
                          <a:solidFill>
                            <a:schemeClr val="tx1"/>
                          </a:solidFill>
                        </a:rPr>
                        <a:t>1/23/24</a:t>
                      </a:r>
                    </a:p>
                  </a:txBody>
                  <a:tcPr anchor="ctr"/>
                </a:tc>
                <a:extLst>
                  <a:ext uri="{0D108BD9-81ED-4DB2-BD59-A6C34878D82A}">
                    <a16:rowId xmlns:a16="http://schemas.microsoft.com/office/drawing/2014/main" val="4203407905"/>
                  </a:ext>
                </a:extLst>
              </a:tr>
              <a:tr h="815382">
                <a:tc>
                  <a:txBody>
                    <a:bodyPr/>
                    <a:lstStyle/>
                    <a:p>
                      <a:pPr lvl="0">
                        <a:buNone/>
                      </a:pPr>
                      <a:r>
                        <a:rPr lang="en-US" sz="2800" dirty="0"/>
                        <a:t>February</a:t>
                      </a:r>
                    </a:p>
                  </a:txBody>
                  <a:tcPr anchor="ctr"/>
                </a:tc>
                <a:tc>
                  <a:txBody>
                    <a:bodyPr/>
                    <a:lstStyle/>
                    <a:p>
                      <a:pPr marL="0" lvl="0" algn="l" defTabSz="914400" rtl="0" eaLnBrk="1" latinLnBrk="0" hangingPunct="1">
                        <a:buNone/>
                      </a:pPr>
                      <a:r>
                        <a:rPr lang="en-US" sz="2800" b="0" i="0" u="none" strike="noStrike" kern="1200" dirty="0">
                          <a:solidFill>
                            <a:srgbClr val="000000"/>
                          </a:solidFill>
                          <a:latin typeface="Arial"/>
                          <a:ea typeface="+mn-ea"/>
                          <a:cs typeface="+mn-cs"/>
                        </a:rPr>
                        <a:t>State Update</a:t>
                      </a:r>
                    </a:p>
                  </a:txBody>
                  <a:tcPr anchor="ctr"/>
                </a:tc>
                <a:tc>
                  <a:txBody>
                    <a:bodyPr/>
                    <a:lstStyle/>
                    <a:p>
                      <a:pPr lvl="0" algn="ctr">
                        <a:buNone/>
                      </a:pPr>
                      <a:r>
                        <a:rPr lang="en-US" sz="2800" dirty="0">
                          <a:solidFill>
                            <a:schemeClr val="tx1"/>
                          </a:solidFill>
                        </a:rPr>
                        <a:t>2/27/24</a:t>
                      </a:r>
                    </a:p>
                  </a:txBody>
                  <a:tcPr anchor="ctr"/>
                </a:tc>
                <a:extLst>
                  <a:ext uri="{0D108BD9-81ED-4DB2-BD59-A6C34878D82A}">
                    <a16:rowId xmlns:a16="http://schemas.microsoft.com/office/drawing/2014/main" val="2250468493"/>
                  </a:ext>
                </a:extLst>
              </a:tr>
              <a:tr h="815382">
                <a:tc>
                  <a:txBody>
                    <a:bodyPr/>
                    <a:lstStyle/>
                    <a:p>
                      <a:pPr lvl="0">
                        <a:buNone/>
                      </a:pPr>
                      <a:r>
                        <a:rPr lang="en-US" sz="2800" dirty="0"/>
                        <a:t>March</a:t>
                      </a:r>
                    </a:p>
                  </a:txBody>
                  <a:tcPr anchor="ctr"/>
                </a:tc>
                <a:tc>
                  <a:txBody>
                    <a:bodyPr/>
                    <a:lstStyle/>
                    <a:p>
                      <a:pPr marL="0" lvl="0" algn="l" defTabSz="914400" rtl="0" eaLnBrk="1" latinLnBrk="0" hangingPunct="1">
                        <a:buNone/>
                      </a:pPr>
                      <a:r>
                        <a:rPr lang="en-US" sz="2800" b="0" i="0" u="none" strike="noStrike" kern="1200" dirty="0">
                          <a:solidFill>
                            <a:srgbClr val="000000"/>
                          </a:solidFill>
                          <a:latin typeface="Arial"/>
                          <a:ea typeface="+mn-ea"/>
                          <a:cs typeface="+mn-cs"/>
                        </a:rPr>
                        <a:t>State Update and Guest Speaker</a:t>
                      </a:r>
                    </a:p>
                  </a:txBody>
                  <a:tcPr anchor="ctr"/>
                </a:tc>
                <a:tc>
                  <a:txBody>
                    <a:bodyPr/>
                    <a:lstStyle/>
                    <a:p>
                      <a:pPr lvl="0" algn="ctr">
                        <a:buNone/>
                      </a:pPr>
                      <a:r>
                        <a:rPr lang="en-US" sz="2800" dirty="0">
                          <a:solidFill>
                            <a:schemeClr val="tx1"/>
                          </a:solidFill>
                        </a:rPr>
                        <a:t>3/26/24</a:t>
                      </a:r>
                    </a:p>
                  </a:txBody>
                  <a:tcPr anchor="ctr"/>
                </a:tc>
                <a:extLst>
                  <a:ext uri="{0D108BD9-81ED-4DB2-BD59-A6C34878D82A}">
                    <a16:rowId xmlns:a16="http://schemas.microsoft.com/office/drawing/2014/main" val="1753332823"/>
                  </a:ext>
                </a:extLst>
              </a:tr>
            </a:tbl>
          </a:graphicData>
        </a:graphic>
      </p:graphicFrame>
    </p:spTree>
    <p:extLst>
      <p:ext uri="{BB962C8B-B14F-4D97-AF65-F5344CB8AC3E}">
        <p14:creationId xmlns:p14="http://schemas.microsoft.com/office/powerpoint/2010/main" val="46151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B3E98A-6E25-4EEA-B238-7C88F1FFBCD5}"/>
              </a:ext>
            </a:extLst>
          </p:cNvPr>
          <p:cNvSpPr>
            <a:spLocks noGrp="1"/>
          </p:cNvSpPr>
          <p:nvPr>
            <p:ph type="title"/>
          </p:nvPr>
        </p:nvSpPr>
        <p:spPr>
          <a:xfrm>
            <a:off x="2532945" y="229004"/>
            <a:ext cx="9144000" cy="1143000"/>
          </a:xfrm>
        </p:spPr>
        <p:txBody>
          <a:bodyPr/>
          <a:lstStyle/>
          <a:p>
            <a:r>
              <a:rPr lang="en-US" dirty="0"/>
              <a:t>Thank you!</a:t>
            </a:r>
          </a:p>
        </p:txBody>
      </p:sp>
      <p:pic>
        <p:nvPicPr>
          <p:cNvPr id="3" name="Content Placeholder 2" descr="Transforming California Schools: A schoolhouse surrounded by seven segments: Universal Prekindergarten, Community Schools, Professional Learning, Antibias Education, Mental Health Programs, Expanded Learning Programs, and Universal Meals.">
            <a:extLst>
              <a:ext uri="{FF2B5EF4-FFF2-40B4-BE49-F238E27FC236}">
                <a16:creationId xmlns:a16="http://schemas.microsoft.com/office/drawing/2014/main" id="{675C2956-096F-40C7-9CFD-037DBDBF6E77}"/>
              </a:ext>
              <a:ext uri="{C183D7F6-B498-43B3-948B-1728B52AA6E4}">
                <adec:decorative xmlns:adec="http://schemas.microsoft.com/office/drawing/2017/decorative" val="0"/>
              </a:ext>
            </a:extLst>
          </p:cNvPr>
          <p:cNvPicPr>
            <a:picLocks noGrp="1" noChangeAspect="1"/>
          </p:cNvPicPr>
          <p:nvPr>
            <p:ph sz="quarter" idx="14"/>
          </p:nvPr>
        </p:nvPicPr>
        <p:blipFill>
          <a:blip r:embed="rId3"/>
          <a:stretch>
            <a:fillRect/>
          </a:stretch>
        </p:blipFill>
        <p:spPr>
          <a:xfrm>
            <a:off x="2621673" y="1542572"/>
            <a:ext cx="4005279" cy="3333298"/>
          </a:xfrm>
          <a:prstGeom prst="rect">
            <a:avLst/>
          </a:prstGeom>
        </p:spPr>
      </p:pic>
      <p:sp>
        <p:nvSpPr>
          <p:cNvPr id="4" name="Content Placeholder 3">
            <a:extLst>
              <a:ext uri="{FF2B5EF4-FFF2-40B4-BE49-F238E27FC236}">
                <a16:creationId xmlns:a16="http://schemas.microsoft.com/office/drawing/2014/main" id="{ED0776D3-2ACD-4467-963F-6F47B5CAF991}"/>
              </a:ext>
              <a:ext uri="{C183D7F6-B498-43B3-948B-1728B52AA6E4}">
                <adec:decorative xmlns:adec="http://schemas.microsoft.com/office/drawing/2017/decorative" val="0"/>
              </a:ext>
            </a:extLst>
          </p:cNvPr>
          <p:cNvSpPr>
            <a:spLocks noGrp="1"/>
          </p:cNvSpPr>
          <p:nvPr>
            <p:ph sz="quarter" idx="13"/>
          </p:nvPr>
        </p:nvSpPr>
        <p:spPr>
          <a:xfrm>
            <a:off x="6251621" y="2440891"/>
            <a:ext cx="6096000" cy="2827524"/>
          </a:xfrm>
        </p:spPr>
        <p:txBody>
          <a:bodyPr/>
          <a:lstStyle/>
          <a:p>
            <a:pPr marL="0" indent="0" algn="ctr">
              <a:buNone/>
            </a:pPr>
            <a:r>
              <a:rPr lang="en-US" sz="4800" dirty="0">
                <a:solidFill>
                  <a:schemeClr val="tx2"/>
                </a:solidFill>
                <a:latin typeface="+mj-lt"/>
                <a:ea typeface="+mj-ea"/>
                <a:cs typeface="+mj-cs"/>
              </a:rPr>
              <a:t>Next Town Hall:  </a:t>
            </a:r>
            <a:endParaRPr lang="en-US" dirty="0">
              <a:solidFill>
                <a:schemeClr val="tx2"/>
              </a:solidFill>
              <a:latin typeface="+mj-lt"/>
              <a:ea typeface="+mj-ea"/>
              <a:cs typeface="+mj-cs"/>
            </a:endParaRPr>
          </a:p>
          <a:p>
            <a:pPr marL="0" indent="0" algn="ctr">
              <a:buNone/>
            </a:pPr>
            <a:r>
              <a:rPr lang="en-US" sz="4400" b="1" dirty="0">
                <a:solidFill>
                  <a:schemeClr val="tx2"/>
                </a:solidFill>
                <a:latin typeface="+mj-lt"/>
                <a:ea typeface="+mj-ea"/>
                <a:cs typeface="+mj-cs"/>
              </a:rPr>
              <a:t>January 23, 2024</a:t>
            </a:r>
            <a:endParaRPr lang="en-US" sz="4400" b="1" dirty="0">
              <a:solidFill>
                <a:schemeClr val="tx2"/>
              </a:solidFill>
              <a:ea typeface="+mj-ea"/>
              <a:cs typeface="+mj-cs"/>
            </a:endParaRPr>
          </a:p>
          <a:p>
            <a:pPr marL="0" indent="0" algn="ctr">
              <a:buNone/>
            </a:pPr>
            <a:endParaRPr lang="en-US" dirty="0">
              <a:solidFill>
                <a:schemeClr val="tx2"/>
              </a:solidFill>
              <a:latin typeface="+mj-lt"/>
              <a:ea typeface="+mj-ea"/>
              <a:cs typeface="+mj-cs"/>
            </a:endParaRPr>
          </a:p>
          <a:p>
            <a:pPr marL="0" indent="0" algn="ctr">
              <a:buNone/>
            </a:pPr>
            <a:endParaRPr lang="en-US" dirty="0"/>
          </a:p>
        </p:txBody>
      </p:sp>
      <p:sp>
        <p:nvSpPr>
          <p:cNvPr id="11" name="Content Placeholder 10">
            <a:extLst>
              <a:ext uri="{FF2B5EF4-FFF2-40B4-BE49-F238E27FC236}">
                <a16:creationId xmlns:a16="http://schemas.microsoft.com/office/drawing/2014/main" id="{650A7208-5F38-40CE-B427-CA17C26165E2}"/>
              </a:ext>
              <a:ext uri="{C183D7F6-B498-43B3-948B-1728B52AA6E4}">
                <adec:decorative xmlns:adec="http://schemas.microsoft.com/office/drawing/2017/decorative" val="0"/>
              </a:ext>
            </a:extLst>
          </p:cNvPr>
          <p:cNvSpPr>
            <a:spLocks noGrp="1"/>
          </p:cNvSpPr>
          <p:nvPr>
            <p:ph sz="quarter" idx="15"/>
          </p:nvPr>
        </p:nvSpPr>
        <p:spPr>
          <a:xfrm>
            <a:off x="2829939" y="5143461"/>
            <a:ext cx="8703356" cy="614952"/>
          </a:xfrm>
        </p:spPr>
        <p:txBody>
          <a:bodyPr/>
          <a:lstStyle/>
          <a:p>
            <a:pPr marL="0" indent="0">
              <a:buNone/>
            </a:pPr>
            <a:r>
              <a:rPr lang="en-US" dirty="0">
                <a:solidFill>
                  <a:schemeClr val="tx2"/>
                </a:solidFill>
              </a:rPr>
              <a:t>This institution is an equal opportunity provider</a:t>
            </a:r>
            <a:endParaRPr lang="en-US" dirty="0">
              <a:solidFill>
                <a:schemeClr val="tx2"/>
              </a:solidFill>
              <a:cs typeface="Arial"/>
            </a:endParaRPr>
          </a:p>
          <a:p>
            <a:pPr marL="0" indent="0">
              <a:buNone/>
            </a:pPr>
            <a:endParaRPr lang="en-US" dirty="0"/>
          </a:p>
        </p:txBody>
      </p:sp>
    </p:spTree>
    <p:extLst>
      <p:ext uri="{BB962C8B-B14F-4D97-AF65-F5344CB8AC3E}">
        <p14:creationId xmlns:p14="http://schemas.microsoft.com/office/powerpoint/2010/main" val="307572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0B83C-A0FA-F4C4-DB1B-21AEC7BB85A5}"/>
              </a:ext>
            </a:extLst>
          </p:cNvPr>
          <p:cNvSpPr>
            <a:spLocks noGrp="1"/>
          </p:cNvSpPr>
          <p:nvPr>
            <p:ph type="title"/>
          </p:nvPr>
        </p:nvSpPr>
        <p:spPr/>
        <p:txBody>
          <a:bodyPr/>
          <a:lstStyle/>
          <a:p>
            <a:r>
              <a:rPr lang="en-US" sz="4000" dirty="0">
                <a:cs typeface="Arial"/>
              </a:rPr>
              <a:t>District Spotlight: Rialto Unified School District (USD)</a:t>
            </a:r>
          </a:p>
          <a:p>
            <a:endParaRPr lang="en-US" dirty="0">
              <a:cs typeface="Arial"/>
            </a:endParaRPr>
          </a:p>
        </p:txBody>
      </p:sp>
      <p:sp>
        <p:nvSpPr>
          <p:cNvPr id="8" name="Content Placeholder 7">
            <a:extLst>
              <a:ext uri="{FF2B5EF4-FFF2-40B4-BE49-F238E27FC236}">
                <a16:creationId xmlns:a16="http://schemas.microsoft.com/office/drawing/2014/main" id="{B8EC8542-AC07-CFEF-1BC7-221137B40A35}"/>
              </a:ext>
            </a:extLst>
          </p:cNvPr>
          <p:cNvSpPr>
            <a:spLocks noGrp="1"/>
          </p:cNvSpPr>
          <p:nvPr>
            <p:ph sz="half" idx="1"/>
          </p:nvPr>
        </p:nvSpPr>
        <p:spPr>
          <a:xfrm>
            <a:off x="2324100" y="2095500"/>
            <a:ext cx="6339840" cy="3906520"/>
          </a:xfrm>
        </p:spPr>
        <p:txBody>
          <a:bodyPr/>
          <a:lstStyle/>
          <a:p>
            <a:pPr>
              <a:spcBef>
                <a:spcPts val="1400"/>
              </a:spcBef>
              <a:spcAft>
                <a:spcPts val="1200"/>
              </a:spcAft>
            </a:pPr>
            <a:r>
              <a:rPr lang="en-US" dirty="0"/>
              <a:t>U.S. Department of Agriculture's (USDA) Success Stories</a:t>
            </a:r>
          </a:p>
          <a:p>
            <a:pPr>
              <a:spcBef>
                <a:spcPts val="1400"/>
              </a:spcBef>
              <a:spcAft>
                <a:spcPts val="1200"/>
              </a:spcAft>
            </a:pPr>
            <a:r>
              <a:rPr lang="en-US" dirty="0"/>
              <a:t>Growing Thriving Child Nutrition Programs in Rialto, CA</a:t>
            </a:r>
            <a:endParaRPr lang="en-US" dirty="0">
              <a:cs typeface="Arial"/>
            </a:endParaRPr>
          </a:p>
        </p:txBody>
      </p:sp>
      <p:pic>
        <p:nvPicPr>
          <p:cNvPr id="11" name="Content Placeholder 10" descr="Children lined up looking at fresh bins of mandarins, apples and lemons. ">
            <a:extLst>
              <a:ext uri="{FF2B5EF4-FFF2-40B4-BE49-F238E27FC236}">
                <a16:creationId xmlns:a16="http://schemas.microsoft.com/office/drawing/2014/main" id="{ECD7899F-D9D0-AAE9-0D35-AFF7B3A49899}"/>
              </a:ext>
              <a:ext uri="{C183D7F6-B498-43B3-948B-1728B52AA6E4}">
                <adec:decorative xmlns:adec="http://schemas.microsoft.com/office/drawing/2017/decorative" val="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722360" y="1917670"/>
            <a:ext cx="2961640" cy="3987830"/>
          </a:xfrm>
        </p:spPr>
      </p:pic>
    </p:spTree>
    <p:extLst>
      <p:ext uri="{BB962C8B-B14F-4D97-AF65-F5344CB8AC3E}">
        <p14:creationId xmlns:p14="http://schemas.microsoft.com/office/powerpoint/2010/main" val="379661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B22B-EEBC-4946-9C86-DCEDFD69703C}"/>
              </a:ext>
            </a:extLst>
          </p:cNvPr>
          <p:cNvSpPr>
            <a:spLocks noGrp="1"/>
          </p:cNvSpPr>
          <p:nvPr>
            <p:ph type="title"/>
          </p:nvPr>
        </p:nvSpPr>
        <p:spPr>
          <a:xfrm>
            <a:off x="2460966" y="350146"/>
            <a:ext cx="9562530" cy="1067219"/>
          </a:xfrm>
        </p:spPr>
        <p:txBody>
          <a:bodyPr/>
          <a:lstStyle/>
          <a:p>
            <a:r>
              <a:rPr lang="en-US" dirty="0">
                <a:cs typeface="Arial"/>
              </a:rPr>
              <a:t>Important Operational Dates: </a:t>
            </a:r>
            <a:br>
              <a:rPr lang="en-US" dirty="0">
                <a:cs typeface="Arial"/>
              </a:rPr>
            </a:br>
            <a:r>
              <a:rPr lang="en-US" dirty="0">
                <a:cs typeface="Arial"/>
              </a:rPr>
              <a:t>Next 30 to 60 days</a:t>
            </a:r>
          </a:p>
        </p:txBody>
      </p:sp>
      <p:graphicFrame>
        <p:nvGraphicFramePr>
          <p:cNvPr id="5" name="Content Placeholder 4" descr="Important dates next 30 to 60 days.  Actions and corresponding dates: Holiday Meal applications , USDA Food Preference Survey, participation for receipt of USDA foods , Food Service Management Company docs, and verification report are due">
            <a:extLst>
              <a:ext uri="{FF2B5EF4-FFF2-40B4-BE49-F238E27FC236}">
                <a16:creationId xmlns:a16="http://schemas.microsoft.com/office/drawing/2014/main" id="{D0EF0EC8-E363-4926-9700-F7FD0023B2FD}"/>
              </a:ext>
            </a:extLst>
          </p:cNvPr>
          <p:cNvGraphicFramePr>
            <a:graphicFrameLocks noGrp="1"/>
          </p:cNvGraphicFramePr>
          <p:nvPr>
            <p:ph idx="1"/>
            <p:extLst>
              <p:ext uri="{D42A27DB-BD31-4B8C-83A1-F6EECF244321}">
                <p14:modId xmlns:p14="http://schemas.microsoft.com/office/powerpoint/2010/main" val="374562545"/>
              </p:ext>
            </p:extLst>
          </p:nvPr>
        </p:nvGraphicFramePr>
        <p:xfrm>
          <a:off x="2546681" y="1580297"/>
          <a:ext cx="9391632" cy="4497367"/>
        </p:xfrm>
        <a:graphic>
          <a:graphicData uri="http://schemas.openxmlformats.org/drawingml/2006/table">
            <a:tbl>
              <a:tblPr firstRow="1" bandRow="1">
                <a:tableStyleId>{5C22544A-7EE6-4342-B048-85BDC9FD1C3A}</a:tableStyleId>
              </a:tblPr>
              <a:tblGrid>
                <a:gridCol w="6347297">
                  <a:extLst>
                    <a:ext uri="{9D8B030D-6E8A-4147-A177-3AD203B41FA5}">
                      <a16:colId xmlns:a16="http://schemas.microsoft.com/office/drawing/2014/main" val="1020567512"/>
                    </a:ext>
                  </a:extLst>
                </a:gridCol>
                <a:gridCol w="3044335">
                  <a:extLst>
                    <a:ext uri="{9D8B030D-6E8A-4147-A177-3AD203B41FA5}">
                      <a16:colId xmlns:a16="http://schemas.microsoft.com/office/drawing/2014/main" val="866446811"/>
                    </a:ext>
                  </a:extLst>
                </a:gridCol>
              </a:tblGrid>
              <a:tr h="621407">
                <a:tc>
                  <a:txBody>
                    <a:bodyPr/>
                    <a:lstStyle/>
                    <a:p>
                      <a:pPr lvl="0" algn="ctr">
                        <a:buNone/>
                      </a:pPr>
                      <a:r>
                        <a:rPr lang="en-US" sz="2800" dirty="0">
                          <a:solidFill>
                            <a:schemeClr val="bg1"/>
                          </a:solidFill>
                        </a:rPr>
                        <a:t>Action</a:t>
                      </a:r>
                    </a:p>
                  </a:txBody>
                  <a:tcPr/>
                </a:tc>
                <a:tc>
                  <a:txBody>
                    <a:bodyPr/>
                    <a:lstStyle/>
                    <a:p>
                      <a:pPr lvl="0" algn="ctr">
                        <a:buNone/>
                      </a:pPr>
                      <a:r>
                        <a:rPr lang="en-US" sz="2800" dirty="0"/>
                        <a:t>Date</a:t>
                      </a:r>
                    </a:p>
                  </a:txBody>
                  <a:tcPr/>
                </a:tc>
                <a:extLst>
                  <a:ext uri="{0D108BD9-81ED-4DB2-BD59-A6C34878D82A}">
                    <a16:rowId xmlns:a16="http://schemas.microsoft.com/office/drawing/2014/main" val="2664261068"/>
                  </a:ext>
                </a:extLst>
              </a:tr>
              <a:tr h="864567">
                <a:tc>
                  <a:txBody>
                    <a:bodyPr/>
                    <a:lstStyle/>
                    <a:p>
                      <a:pPr lvl="0" algn="l">
                        <a:lnSpc>
                          <a:spcPct val="100000"/>
                        </a:lnSpc>
                        <a:spcBef>
                          <a:spcPts val="0"/>
                        </a:spcBef>
                        <a:spcAft>
                          <a:spcPts val="0"/>
                        </a:spcAft>
                        <a:buNone/>
                      </a:pPr>
                      <a:r>
                        <a:rPr lang="en-US" sz="2400" kern="1200" dirty="0">
                          <a:solidFill>
                            <a:schemeClr val="tx1"/>
                          </a:solidFill>
                          <a:effectLst/>
                          <a:latin typeface="+mn-lt"/>
                          <a:ea typeface="+mn-ea"/>
                          <a:cs typeface="+mn-cs"/>
                        </a:rPr>
                        <a:t>Submit Seamless Summer Option (SSO) Holiday Meal Service Site Applications</a:t>
                      </a:r>
                    </a:p>
                  </a:txBody>
                  <a:tcPr anchor="ctr"/>
                </a:tc>
                <a:tc>
                  <a:txBody>
                    <a:bodyPr/>
                    <a:lstStyle/>
                    <a:p>
                      <a:pPr lvl="0" algn="ctr">
                        <a:lnSpc>
                          <a:spcPct val="100000"/>
                        </a:lnSpc>
                        <a:spcBef>
                          <a:spcPts val="0"/>
                        </a:spcBef>
                        <a:spcAft>
                          <a:spcPts val="0"/>
                        </a:spcAft>
                        <a:buNone/>
                      </a:pPr>
                      <a:r>
                        <a:rPr lang="en-US" sz="2400" b="0" i="0" u="none" strike="noStrike" noProof="0" dirty="0">
                          <a:solidFill>
                            <a:schemeClr val="tx1"/>
                          </a:solidFill>
                          <a:latin typeface="Arial"/>
                        </a:rPr>
                        <a:t>Before Meal Operations Begin</a:t>
                      </a:r>
                    </a:p>
                  </a:txBody>
                  <a:tcPr anchor="ctr"/>
                </a:tc>
                <a:extLst>
                  <a:ext uri="{0D108BD9-81ED-4DB2-BD59-A6C34878D82A}">
                    <a16:rowId xmlns:a16="http://schemas.microsoft.com/office/drawing/2014/main" val="1706653004"/>
                  </a:ext>
                </a:extLst>
              </a:tr>
              <a:tr h="621407">
                <a:tc>
                  <a:txBody>
                    <a:bodyPr/>
                    <a:lstStyle/>
                    <a:p>
                      <a:pPr lvl="0" algn="l">
                        <a:lnSpc>
                          <a:spcPct val="100000"/>
                        </a:lnSpc>
                        <a:spcBef>
                          <a:spcPts val="0"/>
                        </a:spcBef>
                        <a:spcAft>
                          <a:spcPts val="0"/>
                        </a:spcAft>
                        <a:buNone/>
                      </a:pPr>
                      <a:r>
                        <a:rPr lang="en-US" sz="2400" kern="1200" dirty="0">
                          <a:solidFill>
                            <a:schemeClr val="tx1"/>
                          </a:solidFill>
                          <a:effectLst/>
                          <a:latin typeface="+mn-lt"/>
                          <a:ea typeface="+mn-ea"/>
                          <a:cs typeface="+mn-cs"/>
                        </a:rPr>
                        <a:t>USDA Foods Preference Survey</a:t>
                      </a:r>
                      <a:endParaRPr lang="en-US" sz="2400" dirty="0"/>
                    </a:p>
                  </a:txBody>
                  <a:tcPr anchor="ctr"/>
                </a:tc>
                <a:tc>
                  <a:txBody>
                    <a:bodyPr/>
                    <a:lstStyle/>
                    <a:p>
                      <a:pPr lvl="0" algn="ctr">
                        <a:lnSpc>
                          <a:spcPct val="100000"/>
                        </a:lnSpc>
                        <a:spcBef>
                          <a:spcPts val="0"/>
                        </a:spcBef>
                        <a:spcAft>
                          <a:spcPts val="0"/>
                        </a:spcAft>
                        <a:buNone/>
                      </a:pPr>
                      <a:r>
                        <a:rPr lang="en-US" sz="2400" b="0" i="0" u="none" strike="noStrike" noProof="0" dirty="0">
                          <a:solidFill>
                            <a:schemeClr val="tx1"/>
                          </a:solidFill>
                          <a:latin typeface="Arial"/>
                        </a:rPr>
                        <a:t>November–January</a:t>
                      </a:r>
                      <a:endParaRPr lang="en-US" sz="2400" b="0" i="0" u="none" strike="noStrike" noProof="0" dirty="0">
                        <a:solidFill>
                          <a:schemeClr val="tx1"/>
                        </a:solidFill>
                        <a:latin typeface="+mn-lt"/>
                      </a:endParaRPr>
                    </a:p>
                  </a:txBody>
                  <a:tcPr anchor="ctr"/>
                </a:tc>
                <a:extLst>
                  <a:ext uri="{0D108BD9-81ED-4DB2-BD59-A6C34878D82A}">
                    <a16:rowId xmlns:a16="http://schemas.microsoft.com/office/drawing/2014/main" val="2561849371"/>
                  </a:ext>
                </a:extLst>
              </a:tr>
              <a:tr h="864567">
                <a:tc>
                  <a:txBody>
                    <a:bodyPr/>
                    <a:lstStyle/>
                    <a:p>
                      <a:pPr lvl="0" algn="l">
                        <a:lnSpc>
                          <a:spcPct val="100000"/>
                        </a:lnSpc>
                        <a:spcBef>
                          <a:spcPts val="0"/>
                        </a:spcBef>
                        <a:spcAft>
                          <a:spcPts val="0"/>
                        </a:spcAft>
                        <a:buNone/>
                      </a:pPr>
                      <a:r>
                        <a:rPr lang="en-US" sz="2400" kern="1200" dirty="0">
                          <a:solidFill>
                            <a:schemeClr val="tx1"/>
                          </a:solidFill>
                          <a:effectLst/>
                          <a:latin typeface="+mn-lt"/>
                          <a:ea typeface="+mn-ea"/>
                          <a:cs typeface="+mn-cs"/>
                        </a:rPr>
                        <a:t>Changing Participation Avenue for the Receipt of USDA Foods</a:t>
                      </a:r>
                      <a:endParaRPr lang="en-US" sz="2400" dirty="0">
                        <a:solidFill>
                          <a:schemeClr val="tx1"/>
                        </a:solidFill>
                      </a:endParaRPr>
                    </a:p>
                  </a:txBody>
                  <a:tcPr anchor="ctr"/>
                </a:tc>
                <a:tc>
                  <a:txBody>
                    <a:bodyPr/>
                    <a:lstStyle/>
                    <a:p>
                      <a:pPr marL="0" marR="0" lvl="0" indent="0" algn="ctr">
                        <a:lnSpc>
                          <a:spcPct val="100000"/>
                        </a:lnSpc>
                        <a:spcBef>
                          <a:spcPts val="0"/>
                        </a:spcBef>
                        <a:spcAft>
                          <a:spcPts val="0"/>
                        </a:spcAft>
                        <a:buClrTx/>
                        <a:buSzTx/>
                        <a:buFontTx/>
                        <a:buNone/>
                      </a:pPr>
                      <a:r>
                        <a:rPr lang="en-US" sz="2400" b="0" i="0" u="none" strike="noStrike" noProof="0" dirty="0">
                          <a:solidFill>
                            <a:schemeClr val="tx1"/>
                          </a:solidFill>
                          <a:latin typeface="+mn-lt"/>
                        </a:rPr>
                        <a:t>December 15</a:t>
                      </a:r>
                      <a:endParaRPr lang="en-US" sz="2400" dirty="0"/>
                    </a:p>
                  </a:txBody>
                  <a:tcPr anchor="ctr"/>
                </a:tc>
                <a:extLst>
                  <a:ext uri="{0D108BD9-81ED-4DB2-BD59-A6C34878D82A}">
                    <a16:rowId xmlns:a16="http://schemas.microsoft.com/office/drawing/2014/main" val="31156426"/>
                  </a:ext>
                </a:extLst>
              </a:tr>
              <a:tr h="702459">
                <a:tc>
                  <a:txBody>
                    <a:bodyPr/>
                    <a:lstStyle/>
                    <a:p>
                      <a:pPr lvl="0" algn="l">
                        <a:lnSpc>
                          <a:spcPct val="100000"/>
                        </a:lnSpc>
                        <a:spcBef>
                          <a:spcPts val="0"/>
                        </a:spcBef>
                        <a:spcAft>
                          <a:spcPts val="0"/>
                        </a:spcAft>
                        <a:buNone/>
                      </a:pPr>
                      <a:r>
                        <a:rPr lang="en-US" sz="2400" b="0" i="0" kern="1200" dirty="0">
                          <a:solidFill>
                            <a:schemeClr val="tx1"/>
                          </a:solidFill>
                          <a:effectLst/>
                          <a:latin typeface="+mn-lt"/>
                          <a:ea typeface="+mn-ea"/>
                          <a:cs typeface="+mn-cs"/>
                        </a:rPr>
                        <a:t>Food Service Management Company (FSMC) Documents Due</a:t>
                      </a:r>
                    </a:p>
                  </a:txBody>
                  <a:tcPr anchor="ctr"/>
                </a:tc>
                <a:tc>
                  <a:txBody>
                    <a:bodyPr/>
                    <a:lstStyle/>
                    <a:p>
                      <a:pPr marL="0" lvl="0" indent="0" algn="ctr">
                        <a:lnSpc>
                          <a:spcPct val="100000"/>
                        </a:lnSpc>
                        <a:spcBef>
                          <a:spcPts val="0"/>
                        </a:spcBef>
                        <a:spcAft>
                          <a:spcPts val="0"/>
                        </a:spcAft>
                        <a:buNone/>
                      </a:pPr>
                      <a:r>
                        <a:rPr lang="en-US" sz="2400" b="0" i="0" u="none" strike="noStrike" noProof="0" dirty="0">
                          <a:solidFill>
                            <a:schemeClr val="tx1"/>
                          </a:solidFill>
                          <a:latin typeface="+mn-lt"/>
                        </a:rPr>
                        <a:t>January 5, 2024</a:t>
                      </a:r>
                    </a:p>
                  </a:txBody>
                  <a:tcPr anchor="ctr"/>
                </a:tc>
                <a:extLst>
                  <a:ext uri="{0D108BD9-81ED-4DB2-BD59-A6C34878D82A}">
                    <a16:rowId xmlns:a16="http://schemas.microsoft.com/office/drawing/2014/main" val="2735949056"/>
                  </a:ext>
                </a:extLst>
              </a:tr>
              <a:tr h="702459">
                <a:tc>
                  <a:txBody>
                    <a:bodyPr/>
                    <a:lstStyle/>
                    <a:p>
                      <a:pPr lvl="0" algn="l">
                        <a:lnSpc>
                          <a:spcPct val="100000"/>
                        </a:lnSpc>
                        <a:spcBef>
                          <a:spcPts val="0"/>
                        </a:spcBef>
                        <a:spcAft>
                          <a:spcPts val="0"/>
                        </a:spcAft>
                        <a:buNone/>
                      </a:pPr>
                      <a:r>
                        <a:rPr lang="en-US" sz="2400" kern="1200" dirty="0">
                          <a:solidFill>
                            <a:schemeClr val="tx1"/>
                          </a:solidFill>
                          <a:effectLst/>
                          <a:latin typeface="+mn-lt"/>
                          <a:ea typeface="+mn-ea"/>
                          <a:cs typeface="+mn-cs"/>
                        </a:rPr>
                        <a:t>Verification Report Due</a:t>
                      </a:r>
                      <a:endParaRPr lang="en-US" sz="2400" dirty="0"/>
                    </a:p>
                  </a:txBody>
                  <a:tcPr anchor="ctr"/>
                </a:tc>
                <a:tc>
                  <a:txBody>
                    <a:bodyPr/>
                    <a:lstStyle/>
                    <a:p>
                      <a:pPr marL="0" lvl="0" indent="0" algn="ctr">
                        <a:lnSpc>
                          <a:spcPct val="100000"/>
                        </a:lnSpc>
                        <a:spcBef>
                          <a:spcPts val="0"/>
                        </a:spcBef>
                        <a:spcAft>
                          <a:spcPts val="0"/>
                        </a:spcAft>
                        <a:buNone/>
                      </a:pPr>
                      <a:r>
                        <a:rPr lang="en-US" sz="2400" b="0" i="0" u="none" strike="noStrike" noProof="0" dirty="0">
                          <a:solidFill>
                            <a:schemeClr val="tx1"/>
                          </a:solidFill>
                          <a:latin typeface="+mn-lt"/>
                        </a:rPr>
                        <a:t>January 16, 2024</a:t>
                      </a:r>
                      <a:endParaRPr lang="en-US" sz="2400" dirty="0"/>
                    </a:p>
                  </a:txBody>
                  <a:tcPr anchor="ctr"/>
                </a:tc>
                <a:extLst>
                  <a:ext uri="{0D108BD9-81ED-4DB2-BD59-A6C34878D82A}">
                    <a16:rowId xmlns:a16="http://schemas.microsoft.com/office/drawing/2014/main" val="3544360473"/>
                  </a:ext>
                </a:extLst>
              </a:tr>
            </a:tbl>
          </a:graphicData>
        </a:graphic>
      </p:graphicFrame>
    </p:spTree>
    <p:extLst>
      <p:ext uri="{BB962C8B-B14F-4D97-AF65-F5344CB8AC3E}">
        <p14:creationId xmlns:p14="http://schemas.microsoft.com/office/powerpoint/2010/main" val="1464764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9BC09-35A7-5660-FAFF-08288CAF987A}"/>
              </a:ext>
            </a:extLst>
          </p:cNvPr>
          <p:cNvSpPr>
            <a:spLocks noGrp="1"/>
          </p:cNvSpPr>
          <p:nvPr>
            <p:ph type="title"/>
          </p:nvPr>
        </p:nvSpPr>
        <p:spPr>
          <a:xfrm>
            <a:off x="2540000" y="187706"/>
            <a:ext cx="9144000" cy="1143000"/>
          </a:xfrm>
        </p:spPr>
        <p:txBody>
          <a:bodyPr/>
          <a:lstStyle/>
          <a:p>
            <a:r>
              <a:rPr lang="en-US" dirty="0">
                <a:cs typeface="Arial"/>
              </a:rPr>
              <a:t>Holiday Meal Service</a:t>
            </a:r>
            <a:endParaRPr lang="en-US" dirty="0"/>
          </a:p>
        </p:txBody>
      </p:sp>
      <p:sp>
        <p:nvSpPr>
          <p:cNvPr id="3" name="Content Placeholder 2">
            <a:extLst>
              <a:ext uri="{FF2B5EF4-FFF2-40B4-BE49-F238E27FC236}">
                <a16:creationId xmlns:a16="http://schemas.microsoft.com/office/drawing/2014/main" id="{FB11DDA2-4E55-1F17-2247-B35B9C682DB3}"/>
              </a:ext>
            </a:extLst>
          </p:cNvPr>
          <p:cNvSpPr>
            <a:spLocks noGrp="1"/>
          </p:cNvSpPr>
          <p:nvPr>
            <p:ph sz="quarter" idx="13"/>
          </p:nvPr>
        </p:nvSpPr>
        <p:spPr>
          <a:xfrm>
            <a:off x="2540000" y="1330706"/>
            <a:ext cx="9150350" cy="1366837"/>
          </a:xfrm>
        </p:spPr>
        <p:txBody>
          <a:bodyPr/>
          <a:lstStyle/>
          <a:p>
            <a:pPr>
              <a:spcBef>
                <a:spcPts val="1400"/>
              </a:spcBef>
              <a:spcAft>
                <a:spcPts val="1200"/>
              </a:spcAft>
            </a:pPr>
            <a:r>
              <a:rPr lang="en-US" sz="2800" dirty="0">
                <a:cs typeface="Arial"/>
              </a:rPr>
              <a:t>Holiday meals may be offered under:</a:t>
            </a:r>
          </a:p>
          <a:p>
            <a:pPr>
              <a:spcBef>
                <a:spcPts val="1400"/>
              </a:spcBef>
              <a:spcAft>
                <a:spcPts val="1200"/>
              </a:spcAft>
            </a:pPr>
            <a:endParaRPr lang="en-US" dirty="0">
              <a:cs typeface="Arial"/>
            </a:endParaRPr>
          </a:p>
          <a:p>
            <a:pPr>
              <a:spcBef>
                <a:spcPts val="1400"/>
              </a:spcBef>
              <a:spcAft>
                <a:spcPts val="1200"/>
              </a:spcAft>
            </a:pPr>
            <a:endParaRPr lang="en-US" dirty="0">
              <a:cs typeface="Arial"/>
            </a:endParaRPr>
          </a:p>
          <a:p>
            <a:pPr>
              <a:spcBef>
                <a:spcPts val="1400"/>
              </a:spcBef>
              <a:spcAft>
                <a:spcPts val="1200"/>
              </a:spcAft>
            </a:pPr>
            <a:endParaRPr lang="en-US" dirty="0">
              <a:cs typeface="Arial"/>
            </a:endParaRPr>
          </a:p>
          <a:p>
            <a:pPr marL="0" indent="0">
              <a:spcBef>
                <a:spcPts val="0"/>
              </a:spcBef>
              <a:spcAft>
                <a:spcPts val="600"/>
              </a:spcAft>
              <a:buNone/>
            </a:pPr>
            <a:endParaRPr lang="en-US" sz="1200" b="1" dirty="0">
              <a:cs typeface="Arial"/>
            </a:endParaRPr>
          </a:p>
          <a:p>
            <a:endParaRPr lang="en-US" dirty="0">
              <a:cs typeface="Arial"/>
            </a:endParaRPr>
          </a:p>
        </p:txBody>
      </p:sp>
      <p:graphicFrame>
        <p:nvGraphicFramePr>
          <p:cNvPr id="13" name="Content Placeholder 6" descr="Chart of holiday meal service by Child Nutrition Program and the  required school break period for Seamless Summer Option and Summer Food Service Program.">
            <a:extLst>
              <a:ext uri="{FF2B5EF4-FFF2-40B4-BE49-F238E27FC236}">
                <a16:creationId xmlns:a16="http://schemas.microsoft.com/office/drawing/2014/main" id="{B99DC447-7491-0166-85D3-7D07BD2B6325}"/>
              </a:ext>
            </a:extLst>
          </p:cNvPr>
          <p:cNvGraphicFramePr>
            <a:graphicFrameLocks noGrp="1"/>
          </p:cNvGraphicFramePr>
          <p:nvPr>
            <p:ph sz="quarter" idx="15"/>
            <p:extLst>
              <p:ext uri="{D42A27DB-BD31-4B8C-83A1-F6EECF244321}">
                <p14:modId xmlns:p14="http://schemas.microsoft.com/office/powerpoint/2010/main" val="4134606230"/>
              </p:ext>
            </p:extLst>
          </p:nvPr>
        </p:nvGraphicFramePr>
        <p:xfrm>
          <a:off x="2540000" y="1989742"/>
          <a:ext cx="9005564" cy="2468880"/>
        </p:xfrm>
        <a:graphic>
          <a:graphicData uri="http://schemas.openxmlformats.org/drawingml/2006/table">
            <a:tbl>
              <a:tblPr firstRow="1" bandRow="1">
                <a:tableStyleId>{5C22544A-7EE6-4342-B048-85BDC9FD1C3A}</a:tableStyleId>
              </a:tblPr>
              <a:tblGrid>
                <a:gridCol w="4259705">
                  <a:extLst>
                    <a:ext uri="{9D8B030D-6E8A-4147-A177-3AD203B41FA5}">
                      <a16:colId xmlns:a16="http://schemas.microsoft.com/office/drawing/2014/main" val="1401126664"/>
                    </a:ext>
                  </a:extLst>
                </a:gridCol>
                <a:gridCol w="4745859">
                  <a:extLst>
                    <a:ext uri="{9D8B030D-6E8A-4147-A177-3AD203B41FA5}">
                      <a16:colId xmlns:a16="http://schemas.microsoft.com/office/drawing/2014/main" val="759545309"/>
                    </a:ext>
                  </a:extLst>
                </a:gridCol>
              </a:tblGrid>
              <a:tr h="448235">
                <a:tc>
                  <a:txBody>
                    <a:bodyPr/>
                    <a:lstStyle/>
                    <a:p>
                      <a:r>
                        <a:rPr lang="en-US" sz="2400" dirty="0"/>
                        <a:t>Child Nutrition Program</a:t>
                      </a:r>
                    </a:p>
                  </a:txBody>
                  <a:tcPr/>
                </a:tc>
                <a:tc>
                  <a:txBody>
                    <a:bodyPr/>
                    <a:lstStyle/>
                    <a:p>
                      <a:r>
                        <a:rPr lang="en-US" sz="2400" dirty="0"/>
                        <a:t>School Break Period Required to Offer Holiday Meals:</a:t>
                      </a:r>
                    </a:p>
                  </a:txBody>
                  <a:tcPr/>
                </a:tc>
                <a:extLst>
                  <a:ext uri="{0D108BD9-81ED-4DB2-BD59-A6C34878D82A}">
                    <a16:rowId xmlns:a16="http://schemas.microsoft.com/office/drawing/2014/main" val="3811807009"/>
                  </a:ext>
                </a:extLst>
              </a:tr>
              <a:tr h="387934">
                <a:tc>
                  <a:txBody>
                    <a:bodyPr/>
                    <a:lstStyle/>
                    <a:p>
                      <a:r>
                        <a:rPr lang="en-US" sz="2400" dirty="0"/>
                        <a:t>SSO</a:t>
                      </a:r>
                    </a:p>
                  </a:txBody>
                  <a:tcPr/>
                </a:tc>
                <a:tc>
                  <a:txBody>
                    <a:bodyPr/>
                    <a:lstStyle/>
                    <a:p>
                      <a:pPr lvl="0" algn="l">
                        <a:lnSpc>
                          <a:spcPct val="100000"/>
                        </a:lnSpc>
                        <a:spcBef>
                          <a:spcPts val="0"/>
                        </a:spcBef>
                        <a:spcAft>
                          <a:spcPts val="0"/>
                        </a:spcAft>
                        <a:buNone/>
                      </a:pPr>
                      <a:r>
                        <a:rPr lang="en-US" sz="2400" b="1" i="0" u="none" strike="noStrike" noProof="0" dirty="0">
                          <a:solidFill>
                            <a:srgbClr val="000000"/>
                          </a:solidFill>
                          <a:latin typeface="Arial"/>
                        </a:rPr>
                        <a:t>More than 10</a:t>
                      </a:r>
                      <a:r>
                        <a:rPr lang="en-US" sz="2400" b="0" i="0" u="none" strike="noStrike" noProof="0" dirty="0">
                          <a:solidFill>
                            <a:srgbClr val="000000"/>
                          </a:solidFill>
                          <a:latin typeface="Arial"/>
                        </a:rPr>
                        <a:t> school days</a:t>
                      </a:r>
                    </a:p>
                    <a:p>
                      <a:pPr lvl="0">
                        <a:buNone/>
                      </a:pPr>
                      <a:endParaRPr lang="en-US" sz="2400" dirty="0"/>
                    </a:p>
                  </a:txBody>
                  <a:tcPr/>
                </a:tc>
                <a:extLst>
                  <a:ext uri="{0D108BD9-81ED-4DB2-BD59-A6C34878D82A}">
                    <a16:rowId xmlns:a16="http://schemas.microsoft.com/office/drawing/2014/main" val="913583124"/>
                  </a:ext>
                </a:extLst>
              </a:tr>
              <a:tr h="387934">
                <a:tc>
                  <a:txBody>
                    <a:bodyPr/>
                    <a:lstStyle/>
                    <a:p>
                      <a:r>
                        <a:rPr lang="en-US" sz="2400" dirty="0"/>
                        <a:t>Summer Food Service Program (SFSP)</a:t>
                      </a:r>
                    </a:p>
                  </a:txBody>
                  <a:tcPr/>
                </a:tc>
                <a:tc>
                  <a:txBody>
                    <a:bodyPr/>
                    <a:lstStyle/>
                    <a:p>
                      <a:pPr lvl="0" algn="l">
                        <a:lnSpc>
                          <a:spcPct val="100000"/>
                        </a:lnSpc>
                        <a:spcBef>
                          <a:spcPts val="0"/>
                        </a:spcBef>
                        <a:spcAft>
                          <a:spcPts val="0"/>
                        </a:spcAft>
                        <a:buNone/>
                      </a:pPr>
                      <a:r>
                        <a:rPr lang="en-US" sz="2400" b="1" i="0" u="none" strike="noStrike" noProof="0" dirty="0">
                          <a:solidFill>
                            <a:srgbClr val="000000"/>
                          </a:solidFill>
                          <a:latin typeface="Arial"/>
                        </a:rPr>
                        <a:t>15 or more</a:t>
                      </a:r>
                      <a:r>
                        <a:rPr lang="en-US" sz="2400" b="0" i="0" u="none" strike="noStrike" noProof="0" dirty="0">
                          <a:solidFill>
                            <a:srgbClr val="000000"/>
                          </a:solidFill>
                          <a:latin typeface="Arial"/>
                        </a:rPr>
                        <a:t> school days</a:t>
                      </a:r>
                    </a:p>
                    <a:p>
                      <a:pPr lvl="0">
                        <a:buNone/>
                      </a:pPr>
                      <a:endParaRPr lang="en-US" sz="2400" dirty="0"/>
                    </a:p>
                  </a:txBody>
                  <a:tcPr/>
                </a:tc>
                <a:extLst>
                  <a:ext uri="{0D108BD9-81ED-4DB2-BD59-A6C34878D82A}">
                    <a16:rowId xmlns:a16="http://schemas.microsoft.com/office/drawing/2014/main" val="2458711692"/>
                  </a:ext>
                </a:extLst>
              </a:tr>
            </a:tbl>
          </a:graphicData>
        </a:graphic>
      </p:graphicFrame>
      <p:sp>
        <p:nvSpPr>
          <p:cNvPr id="12" name="Content Placeholder 11">
            <a:extLst>
              <a:ext uri="{FF2B5EF4-FFF2-40B4-BE49-F238E27FC236}">
                <a16:creationId xmlns:a16="http://schemas.microsoft.com/office/drawing/2014/main" id="{9AC1F783-415A-FB34-2685-601D72B95D07}"/>
              </a:ext>
            </a:extLst>
          </p:cNvPr>
          <p:cNvSpPr>
            <a:spLocks noGrp="1"/>
          </p:cNvSpPr>
          <p:nvPr>
            <p:ph sz="quarter" idx="14"/>
          </p:nvPr>
        </p:nvSpPr>
        <p:spPr>
          <a:xfrm>
            <a:off x="2540000" y="4666245"/>
            <a:ext cx="9949084" cy="2753127"/>
          </a:xfrm>
        </p:spPr>
        <p:txBody>
          <a:bodyPr/>
          <a:lstStyle/>
          <a:p>
            <a:pPr>
              <a:spcBef>
                <a:spcPts val="0"/>
              </a:spcBef>
              <a:spcAft>
                <a:spcPts val="600"/>
              </a:spcAft>
            </a:pPr>
            <a:r>
              <a:rPr lang="en-US" sz="2400" b="1" dirty="0">
                <a:cs typeface="Arial"/>
              </a:rPr>
              <a:t>ALL SITES </a:t>
            </a:r>
            <a:r>
              <a:rPr lang="en-US" sz="2400" dirty="0">
                <a:cs typeface="Arial"/>
              </a:rPr>
              <a:t>must meet area eligibility requirements</a:t>
            </a:r>
          </a:p>
          <a:p>
            <a:pPr>
              <a:spcBef>
                <a:spcPts val="0"/>
              </a:spcBef>
              <a:spcAft>
                <a:spcPts val="600"/>
              </a:spcAft>
            </a:pPr>
            <a:r>
              <a:rPr lang="en-US" sz="2400" dirty="0">
                <a:cs typeface="Arial"/>
              </a:rPr>
              <a:t>Holidays </a:t>
            </a:r>
            <a:r>
              <a:rPr lang="en-US" sz="2400" b="1" dirty="0">
                <a:cs typeface="Arial"/>
              </a:rPr>
              <a:t>are not</a:t>
            </a:r>
            <a:r>
              <a:rPr lang="en-US" sz="2400" dirty="0">
                <a:cs typeface="Arial"/>
              </a:rPr>
              <a:t> counted towards the school break period</a:t>
            </a:r>
          </a:p>
          <a:p>
            <a:pPr>
              <a:spcBef>
                <a:spcPts val="0"/>
              </a:spcBef>
              <a:spcAft>
                <a:spcPts val="600"/>
              </a:spcAft>
            </a:pPr>
            <a:r>
              <a:rPr lang="en-US" sz="2400" dirty="0">
                <a:cs typeface="Arial"/>
              </a:rPr>
              <a:t>Submit SSO applications </a:t>
            </a:r>
            <a:r>
              <a:rPr lang="en-US" sz="2400" b="1" dirty="0">
                <a:cs typeface="Arial"/>
              </a:rPr>
              <a:t>BEFORE</a:t>
            </a:r>
            <a:r>
              <a:rPr lang="en-US" sz="2400" dirty="0">
                <a:cs typeface="Arial"/>
              </a:rPr>
              <a:t> service begins</a:t>
            </a:r>
          </a:p>
          <a:p>
            <a:pPr>
              <a:spcBef>
                <a:spcPts val="0"/>
              </a:spcBef>
              <a:spcAft>
                <a:spcPts val="600"/>
              </a:spcAft>
            </a:pPr>
            <a:r>
              <a:rPr lang="en-US" sz="2400" dirty="0">
                <a:cs typeface="Arial"/>
              </a:rPr>
              <a:t>Connect with your assigned analyst for questions on holiday meal service</a:t>
            </a:r>
          </a:p>
          <a:p>
            <a:endParaRPr lang="en-US" dirty="0"/>
          </a:p>
        </p:txBody>
      </p:sp>
    </p:spTree>
    <p:extLst>
      <p:ext uri="{BB962C8B-B14F-4D97-AF65-F5344CB8AC3E}">
        <p14:creationId xmlns:p14="http://schemas.microsoft.com/office/powerpoint/2010/main" val="2520625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7BD1B-0BD5-A543-3A25-2C3253AD089A}"/>
              </a:ext>
            </a:extLst>
          </p:cNvPr>
          <p:cNvSpPr>
            <a:spLocks noGrp="1"/>
          </p:cNvSpPr>
          <p:nvPr>
            <p:ph type="title"/>
          </p:nvPr>
        </p:nvSpPr>
        <p:spPr/>
        <p:txBody>
          <a:bodyPr/>
          <a:lstStyle/>
          <a:p>
            <a:r>
              <a:rPr lang="en-US" dirty="0">
                <a:cs typeface="Arial"/>
              </a:rPr>
              <a:t>School Year (SY) 2023–24 Verification Reporting</a:t>
            </a:r>
          </a:p>
        </p:txBody>
      </p:sp>
      <p:sp>
        <p:nvSpPr>
          <p:cNvPr id="3" name="Content Placeholder 2">
            <a:extLst>
              <a:ext uri="{FF2B5EF4-FFF2-40B4-BE49-F238E27FC236}">
                <a16:creationId xmlns:a16="http://schemas.microsoft.com/office/drawing/2014/main" id="{FEC9BF63-2BFF-028B-3B6E-89FD02FE2197}"/>
              </a:ext>
            </a:extLst>
          </p:cNvPr>
          <p:cNvSpPr>
            <a:spLocks noGrp="1"/>
          </p:cNvSpPr>
          <p:nvPr>
            <p:ph sz="half" idx="1"/>
          </p:nvPr>
        </p:nvSpPr>
        <p:spPr>
          <a:xfrm>
            <a:off x="2540000" y="1981200"/>
            <a:ext cx="4982779" cy="3930869"/>
          </a:xfrm>
        </p:spPr>
        <p:txBody>
          <a:bodyPr/>
          <a:lstStyle/>
          <a:p>
            <a:endParaRPr lang="en-US" dirty="0">
              <a:cs typeface="Arial"/>
            </a:endParaRPr>
          </a:p>
          <a:p>
            <a:r>
              <a:rPr lang="en-US" dirty="0">
                <a:cs typeface="Arial"/>
              </a:rPr>
              <a:t>January 16, 2024: Verification Reporting</a:t>
            </a:r>
          </a:p>
          <a:p>
            <a:pPr marL="0" indent="0">
              <a:buNone/>
            </a:pPr>
            <a:endParaRPr lang="en-US" dirty="0">
              <a:cs typeface="Arial"/>
            </a:endParaRPr>
          </a:p>
          <a:p>
            <a:pPr>
              <a:spcBef>
                <a:spcPts val="0"/>
              </a:spcBef>
              <a:spcAft>
                <a:spcPts val="1200"/>
              </a:spcAft>
              <a:buFont typeface="Arial,Sans-Serif"/>
            </a:pPr>
            <a:r>
              <a:rPr lang="en-US" b="1" dirty="0">
                <a:cs typeface="Arial"/>
              </a:rPr>
              <a:t>NO</a:t>
            </a:r>
            <a:r>
              <a:rPr lang="en-US" dirty="0">
                <a:cs typeface="Arial"/>
              </a:rPr>
              <a:t> Exemptions from Verification Reporting</a:t>
            </a:r>
          </a:p>
        </p:txBody>
      </p:sp>
      <p:pic>
        <p:nvPicPr>
          <p:cNvPr id="5" name="Content Placeholder 4">
            <a:extLst>
              <a:ext uri="{FF2B5EF4-FFF2-40B4-BE49-F238E27FC236}">
                <a16:creationId xmlns:a16="http://schemas.microsoft.com/office/drawing/2014/main" id="{B6E6F485-84EF-9208-A9DD-0FD2772ADAA7}"/>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911662" y="2506252"/>
            <a:ext cx="3770587" cy="2526862"/>
          </a:xfrm>
        </p:spPr>
      </p:pic>
    </p:spTree>
    <p:extLst>
      <p:ext uri="{BB962C8B-B14F-4D97-AF65-F5344CB8AC3E}">
        <p14:creationId xmlns:p14="http://schemas.microsoft.com/office/powerpoint/2010/main" val="231085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DC7D-D213-6C21-FF40-F83EA8037158}"/>
              </a:ext>
            </a:extLst>
          </p:cNvPr>
          <p:cNvSpPr>
            <a:spLocks noGrp="1"/>
          </p:cNvSpPr>
          <p:nvPr>
            <p:ph type="title"/>
          </p:nvPr>
        </p:nvSpPr>
        <p:spPr>
          <a:xfrm>
            <a:off x="2554377" y="465827"/>
            <a:ext cx="9535026" cy="1373605"/>
          </a:xfrm>
        </p:spPr>
        <p:txBody>
          <a:bodyPr/>
          <a:lstStyle/>
          <a:p>
            <a:r>
              <a:rPr lang="en-US" dirty="0">
                <a:cs typeface="Arial"/>
              </a:rPr>
              <a:t>Change of Participation for Receipt of USDA Foods for SY 2024–25</a:t>
            </a:r>
          </a:p>
          <a:p>
            <a:endParaRPr lang="en-US" dirty="0">
              <a:cs typeface="Arial"/>
            </a:endParaRPr>
          </a:p>
        </p:txBody>
      </p:sp>
      <p:sp>
        <p:nvSpPr>
          <p:cNvPr id="3" name="Content Placeholder 2">
            <a:extLst>
              <a:ext uri="{FF2B5EF4-FFF2-40B4-BE49-F238E27FC236}">
                <a16:creationId xmlns:a16="http://schemas.microsoft.com/office/drawing/2014/main" id="{D9742674-C906-9CC5-439A-59E4A8CB7DEE}"/>
              </a:ext>
            </a:extLst>
          </p:cNvPr>
          <p:cNvSpPr>
            <a:spLocks noGrp="1"/>
          </p:cNvSpPr>
          <p:nvPr>
            <p:ph idx="1"/>
          </p:nvPr>
        </p:nvSpPr>
        <p:spPr>
          <a:xfrm>
            <a:off x="2561379" y="1469100"/>
            <a:ext cx="9085792" cy="5068860"/>
          </a:xfrm>
        </p:spPr>
        <p:txBody>
          <a:bodyPr/>
          <a:lstStyle/>
          <a:p>
            <a:pPr marL="0" indent="0">
              <a:spcBef>
                <a:spcPts val="0"/>
              </a:spcBef>
              <a:spcAft>
                <a:spcPts val="0"/>
              </a:spcAft>
              <a:buNone/>
            </a:pPr>
            <a:endParaRPr lang="en-US" sz="2400" dirty="0">
              <a:cs typeface="Arial"/>
            </a:endParaRPr>
          </a:p>
          <a:p>
            <a:pPr>
              <a:spcBef>
                <a:spcPts val="0"/>
              </a:spcBef>
              <a:spcAft>
                <a:spcPts val="1200"/>
              </a:spcAft>
            </a:pPr>
            <a:r>
              <a:rPr lang="en-US" sz="2400" dirty="0">
                <a:cs typeface="Arial"/>
              </a:rPr>
              <a:t>Deadline is December 15, 2023</a:t>
            </a:r>
          </a:p>
          <a:p>
            <a:pPr>
              <a:spcBef>
                <a:spcPts val="1200"/>
              </a:spcBef>
              <a:spcAft>
                <a:spcPts val="1200"/>
              </a:spcAft>
            </a:pPr>
            <a:r>
              <a:rPr lang="en-US" sz="2400" dirty="0">
                <a:cs typeface="Arial"/>
              </a:rPr>
              <a:t>Email a letter of intent to </a:t>
            </a:r>
            <a:r>
              <a:rPr lang="en-US" sz="2400" dirty="0">
                <a:cs typeface="Arial"/>
                <a:hlinkClick r:id="rId3" tooltip="CDE Food Distribution Program email address"/>
              </a:rPr>
              <a:t>FoodDistribution@cde.ca.gov</a:t>
            </a:r>
            <a:r>
              <a:rPr lang="en-US" sz="2400" dirty="0">
                <a:cs typeface="Arial"/>
              </a:rPr>
              <a:t> </a:t>
            </a:r>
          </a:p>
          <a:p>
            <a:pPr>
              <a:spcBef>
                <a:spcPts val="1200"/>
              </a:spcBef>
              <a:spcAft>
                <a:spcPts val="1200"/>
              </a:spcAft>
            </a:pPr>
            <a:r>
              <a:rPr lang="en-US" sz="2400" dirty="0">
                <a:cs typeface="Arial"/>
              </a:rPr>
              <a:t>Include:</a:t>
            </a:r>
          </a:p>
          <a:p>
            <a:pPr lvl="1">
              <a:spcBef>
                <a:spcPts val="1200"/>
              </a:spcBef>
              <a:spcAft>
                <a:spcPts val="1200"/>
              </a:spcAft>
              <a:buFont typeface="Courier New"/>
              <a:buChar char="o"/>
            </a:pPr>
            <a:r>
              <a:rPr lang="en-US" sz="2400" dirty="0">
                <a:cs typeface="Arial"/>
              </a:rPr>
              <a:t>Agency name and vendor number</a:t>
            </a:r>
          </a:p>
          <a:p>
            <a:pPr lvl="1">
              <a:spcBef>
                <a:spcPts val="1200"/>
              </a:spcBef>
              <a:spcAft>
                <a:spcPts val="1200"/>
              </a:spcAft>
              <a:buFont typeface="Courier New"/>
              <a:buChar char="o"/>
            </a:pPr>
            <a:r>
              <a:rPr lang="en-US" sz="2400" dirty="0">
                <a:cs typeface="Arial"/>
              </a:rPr>
              <a:t>Contact name and phone number</a:t>
            </a:r>
          </a:p>
          <a:p>
            <a:pPr lvl="1">
              <a:spcBef>
                <a:spcPts val="1200"/>
              </a:spcBef>
              <a:spcAft>
                <a:spcPts val="1200"/>
              </a:spcAft>
              <a:buFont typeface="Courier New"/>
              <a:buChar char="o"/>
            </a:pPr>
            <a:r>
              <a:rPr lang="en-US" sz="2400" dirty="0">
                <a:cs typeface="Arial"/>
              </a:rPr>
              <a:t>Selected participation avenue for SY 2024–25</a:t>
            </a:r>
          </a:p>
        </p:txBody>
      </p:sp>
    </p:spTree>
    <p:extLst>
      <p:ext uri="{BB962C8B-B14F-4D97-AF65-F5344CB8AC3E}">
        <p14:creationId xmlns:p14="http://schemas.microsoft.com/office/powerpoint/2010/main" val="4270132658"/>
      </p:ext>
    </p:extLst>
  </p:cSld>
  <p:clrMapOvr>
    <a:masterClrMapping/>
  </p:clrMapOvr>
</p:sld>
</file>

<file path=ppt/theme/theme1.xml><?xml version="1.0" encoding="utf-8"?>
<a:theme xmlns:a="http://schemas.openxmlformats.org/drawingml/2006/main" name="3_Blank Presentation">
  <a:themeElements>
    <a:clrScheme name="Custom 2">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Presentation">
  <a:themeElements>
    <a:clrScheme name="Custom 5">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Blank Presentation">
  <a:themeElements>
    <a:clrScheme name="Custom 2">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9D062B5-042C-4FFE-AACB-3EB40ED7E4B6}">
  <we:reference id="wa104178141" version="4.3.3.0" store="en-US" storeType="OMEX"/>
  <we:alternateReferences>
    <we:reference id="WA104178141" version="4.3.3.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2105</Words>
  <Application>Microsoft Office PowerPoint</Application>
  <PresentationFormat>Widescreen</PresentationFormat>
  <Paragraphs>357</Paragraphs>
  <Slides>43</Slides>
  <Notes>43</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43</vt:i4>
      </vt:variant>
    </vt:vector>
  </HeadingPairs>
  <TitlesOfParts>
    <vt:vector size="59" baseType="lpstr">
      <vt:lpstr>Arial</vt:lpstr>
      <vt:lpstr>Arial,Sans-Serif</vt:lpstr>
      <vt:lpstr>Calibri</vt:lpstr>
      <vt:lpstr>Courier New</vt:lpstr>
      <vt:lpstr>Courier New,monospace</vt:lpstr>
      <vt:lpstr>Helvetica Neue</vt:lpstr>
      <vt:lpstr>Symbol</vt:lpstr>
      <vt:lpstr>Symbol,Sans-Serif</vt:lpstr>
      <vt:lpstr>Times</vt:lpstr>
      <vt:lpstr>3_Blank Presentation</vt:lpstr>
      <vt:lpstr>4_Blank Presentation</vt:lpstr>
      <vt:lpstr>5_Blank Presentation</vt:lpstr>
      <vt:lpstr>Blank Presentation</vt:lpstr>
      <vt:lpstr>6_Blank Presentation</vt:lpstr>
      <vt:lpstr>7_Blank Presentation</vt:lpstr>
      <vt:lpstr>3_Blank Presentation</vt:lpstr>
      <vt:lpstr>Tuesday @ 2  School Nutrition Town Hall  December 12, 2023</vt:lpstr>
      <vt:lpstr>Town Hall At-A-Glance</vt:lpstr>
      <vt:lpstr>Turkey Day at Colfax High</vt:lpstr>
      <vt:lpstr>In the News: Farm to School</vt:lpstr>
      <vt:lpstr>District Spotlight: Rialto Unified School District (USD) </vt:lpstr>
      <vt:lpstr>Important Operational Dates:  Next 30 to 60 days</vt:lpstr>
      <vt:lpstr>Holiday Meal Service</vt:lpstr>
      <vt:lpstr>School Year (SY) 2023–24 Verification Reporting</vt:lpstr>
      <vt:lpstr>Change of Participation for Receipt of USDA Foods for SY 2024–25 </vt:lpstr>
      <vt:lpstr>Contracting Reminders </vt:lpstr>
      <vt:lpstr>Meal Vendor (or Vended Meal Provider)</vt:lpstr>
      <vt:lpstr>FSMC vs. Consultant</vt:lpstr>
      <vt:lpstr>Procurement Agent</vt:lpstr>
      <vt:lpstr>Contracts Review</vt:lpstr>
      <vt:lpstr>Bid Splitting Not Allowed</vt:lpstr>
      <vt:lpstr>Bid Splitting Examples</vt:lpstr>
      <vt:lpstr>Procurement and Contracting Questions</vt:lpstr>
      <vt:lpstr>State Updates</vt:lpstr>
      <vt:lpstr>Buy American Provision  Senate Bill (SB) 490 </vt:lpstr>
      <vt:lpstr>SB 1383 Short-Lived Climate Pollutants: Organic Waste Methane Emissions Reduction</vt:lpstr>
      <vt:lpstr>Assembly Bill (AB) 1200: Safer Food Packaging and Cookware Act (1)</vt:lpstr>
      <vt:lpstr>AB 1200: Safer Food Packaging  and Cookware Act (2)</vt:lpstr>
      <vt:lpstr>Child Nutrition Advisory Council (CNAC) Welcomed Tony Thurmond State Superintendent of Public Instruction (SSPI)</vt:lpstr>
      <vt:lpstr>CNAC Recruitment (1)</vt:lpstr>
      <vt:lpstr>CNAC Recruitment (2)</vt:lpstr>
      <vt:lpstr>Federal Updates</vt:lpstr>
      <vt:lpstr>USDA Policy Memo SP 02-2024,  CACFP 02-2024, SFSP 02-2024 (1) </vt:lpstr>
      <vt:lpstr>USDA Policy Memo SP 02-2024,  CACFP 02-2024, SFSP 02-2024 (2) </vt:lpstr>
      <vt:lpstr>USDA Policy Memo TA 01-2024 Crediting Traditional Indigenous Foods in Child Nutrition Programs (CNP)</vt:lpstr>
      <vt:lpstr>2023 Farm to School Census</vt:lpstr>
      <vt:lpstr>Funding Updates</vt:lpstr>
      <vt:lpstr>Kitchen Infrastructure and Training (KIT) Funds in Action</vt:lpstr>
      <vt:lpstr>Grant Funds Overview</vt:lpstr>
      <vt:lpstr>USDA Farm to School Grant  FY 2024 RFA is Open</vt:lpstr>
      <vt:lpstr>Healthy Meals Incentives (HMI) Recognition Awards</vt:lpstr>
      <vt:lpstr>Partnerships for Local Agriculture and Nutrition Transformation in Schools (PLANTS) RFA is Open</vt:lpstr>
      <vt:lpstr>Supporting Community Agriculture and Local Education Systems (SCALES) Grant RFA is Open </vt:lpstr>
      <vt:lpstr>Resources &amp; Other Announcements</vt:lpstr>
      <vt:lpstr>California Healthy School Food Pathway Pre-Apprenticeship Program</vt:lpstr>
      <vt:lpstr>The Great Kindness Challenge (GKC)</vt:lpstr>
      <vt:lpstr>USDA Team Nutrition Resources</vt:lpstr>
      <vt:lpstr>Tuesday @ 2pm Town Hall Schedule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December 12, 2023 Tuesday at 2 Town Hall Slides - Nutrition (CA Dept of Education)</dc:title>
  <dc:subject>The PowerPoint includes district spotlights and state and federal school nutrition program updates as presented during the 12/12/23 Town Hall.</dc:subject>
  <dc:creator/>
  <cp:lastModifiedBy/>
  <cp:revision>1</cp:revision>
  <dcterms:created xsi:type="dcterms:W3CDTF">2024-01-23T22:05:38Z</dcterms:created>
  <dcterms:modified xsi:type="dcterms:W3CDTF">2024-02-12T21:06:56Z</dcterms:modified>
</cp:coreProperties>
</file>