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4" r:id="rId6"/>
    <p:sldMasterId id="2147483680" r:id="rId7"/>
    <p:sldMasterId id="2147483687" r:id="rId8"/>
    <p:sldMasterId id="2147483694" r:id="rId9"/>
  </p:sldMasterIdLst>
  <p:notesMasterIdLst>
    <p:notesMasterId r:id="rId70"/>
  </p:notesMasterIdLst>
  <p:handoutMasterIdLst>
    <p:handoutMasterId r:id="rId71"/>
  </p:handoutMasterIdLst>
  <p:sldIdLst>
    <p:sldId id="257" r:id="rId10"/>
    <p:sldId id="467" r:id="rId11"/>
    <p:sldId id="1415" r:id="rId12"/>
    <p:sldId id="1145" r:id="rId13"/>
    <p:sldId id="1286" r:id="rId14"/>
    <p:sldId id="1338" r:id="rId15"/>
    <p:sldId id="1335" r:id="rId16"/>
    <p:sldId id="1341" r:id="rId17"/>
    <p:sldId id="1400" r:id="rId18"/>
    <p:sldId id="1342" r:id="rId19"/>
    <p:sldId id="1345" r:id="rId20"/>
    <p:sldId id="1332" r:id="rId21"/>
    <p:sldId id="1309" r:id="rId22"/>
    <p:sldId id="1347" r:id="rId23"/>
    <p:sldId id="1310" r:id="rId24"/>
    <p:sldId id="1248" r:id="rId25"/>
    <p:sldId id="1368" r:id="rId26"/>
    <p:sldId id="1331" r:id="rId27"/>
    <p:sldId id="1337" r:id="rId28"/>
    <p:sldId id="1375" r:id="rId29"/>
    <p:sldId id="1374" r:id="rId30"/>
    <p:sldId id="1373" r:id="rId31"/>
    <p:sldId id="1376" r:id="rId32"/>
    <p:sldId id="1378" r:id="rId33"/>
    <p:sldId id="1377" r:id="rId34"/>
    <p:sldId id="1379" r:id="rId35"/>
    <p:sldId id="1380" r:id="rId36"/>
    <p:sldId id="1307" r:id="rId37"/>
    <p:sldId id="1381" r:id="rId38"/>
    <p:sldId id="1382" r:id="rId39"/>
    <p:sldId id="1383" r:id="rId40"/>
    <p:sldId id="1404" r:id="rId41"/>
    <p:sldId id="1405" r:id="rId42"/>
    <p:sldId id="1406" r:id="rId43"/>
    <p:sldId id="1403" r:id="rId44"/>
    <p:sldId id="1414" r:id="rId45"/>
    <p:sldId id="1349" r:id="rId46"/>
    <p:sldId id="1399" r:id="rId47"/>
    <p:sldId id="1398" r:id="rId48"/>
    <p:sldId id="1397" r:id="rId49"/>
    <p:sldId id="1413" r:id="rId50"/>
    <p:sldId id="1395" r:id="rId51"/>
    <p:sldId id="1394" r:id="rId52"/>
    <p:sldId id="1393" r:id="rId53"/>
    <p:sldId id="1412" r:id="rId54"/>
    <p:sldId id="1391" r:id="rId55"/>
    <p:sldId id="1390" r:id="rId56"/>
    <p:sldId id="1389" r:id="rId57"/>
    <p:sldId id="1388" r:id="rId58"/>
    <p:sldId id="1387" r:id="rId59"/>
    <p:sldId id="1386" r:id="rId60"/>
    <p:sldId id="1385" r:id="rId61"/>
    <p:sldId id="1384" r:id="rId62"/>
    <p:sldId id="1411" r:id="rId63"/>
    <p:sldId id="1344" r:id="rId64"/>
    <p:sldId id="1186" r:id="rId65"/>
    <p:sldId id="1176" r:id="rId66"/>
    <p:sldId id="1339" r:id="rId67"/>
    <p:sldId id="719" r:id="rId68"/>
    <p:sldId id="280" r:id="rId69"/>
  </p:sldIdLst>
  <p:sldSz cx="12192000" cy="6858000"/>
  <p:notesSz cx="36385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4F803-5A6F-2E7E-7E29-2559A9EC802B}" name="Gurjeet Barayah" initials="GB" userId="S::gbarayah@cde.ca.gov::9f2ac913-1a8b-4a66-a22c-439907f75afc" providerId="AD"/>
  <p188:author id="{519EFC43-57F5-7005-1DBA-ECD254C7D621}" name="Katie Tully" initials="KT" userId="S::ktully@cde.ca.gov::7670ab16-3e6c-406e-adf6-d517c57dee42" providerId="AD"/>
  <p188:author id="{14EB3F47-E8A0-76BC-EFCA-60F016BA1C1C}" name="Antonia Romeo" initials="AR" userId="S::aromeo@cde.ca.gov::43f6a7ef-1d1b-4fd3-b9b7-6a29b7811e3b" providerId="AD"/>
  <p188:author id="{3B3F5F4B-A109-8FDD-5CFA-6471E40F7D40}" name="Andrea Bricker" initials="AB" userId="S::abricker@cde.ca.gov::7bb8ef03-fbaa-4082-a8f7-72812376991d" providerId="AD"/>
  <p188:author id="{128C1E63-3F64-C15C-12FF-628969E19160}" name="David Hazeleaf" initials="DH" userId="S::dhazeleaf@cde.ca.gov::103f155c-cccf-402d-a16e-1f125a487ba0" providerId="AD"/>
  <p188:author id="{AFF1316D-4A11-37EE-308F-A73403297BCA}" name="Julie BoarerPitchford" initials="JB" userId="S::jboarerpitchford@cde.ca.gov::e0699bf6-fc75-4ea3-af55-390d8bbb474b" providerId="AD"/>
  <p188:author id="{29842B8C-05D0-BB78-A699-B55242EFAD82}" name="Jackie Richardson" initials="JR" userId="S::jrichardson@cde.ca.gov::742f5f05-9b21-4506-bb18-0db7d346917c" providerId="AD"/>
  <p188:author id="{5590C2B2-9B0C-7D2A-383D-F7AA565CCACA}" name="Michael Danzik" initials="MD" userId="S::mdanzik@cde.ca.gov::69267e04-4319-439b-8d21-d16a30c5f2eb" providerId="AD"/>
  <p188:author id="{1FFE76BA-72F6-266C-07D2-207DA4F27833}" name="Kim Frinzell" initials="KF" userId="S::kfrinzell@cde.ca.gov::5aec74cc-6eb7-4b09-a269-1f8b68920ac6" providerId="AD"/>
  <p188:author id="{CA98AABC-BF54-80A5-94E5-4EBBFB83D0C3}" name="Antonia Romeo" initials="AR" userId="Antonia Romeo" providerId="None"/>
  <p188:author id="{B72E18C2-3BAC-550D-47D1-130714C251B8}" name="Carrie Robinson" initials="CR" userId="S::crobinson@cde.ca.gov::0d5d200b-6a15-4aa4-a8ec-30289feb9bed" providerId="AD"/>
  <p188:author id="{053439D6-139F-C536-E43F-3C030E4A2D95}" name="Michael Salazar" initials="MS" userId="S::msalazar@cde.ca.gov::8d19f5b4-d4a5-45ed-9381-49e007a6b497" providerId="AD"/>
  <p188:author id="{78296AE9-11F8-AE7D-5A7B-2C4F53E0B81C}" name="Christina Volkoff-Shoemaker" initials="CV" userId="S::cvolkoffshoemaker@cde.ca.gov::b3ed5749-55b9-43e7-95dc-bdf74838bc1c" providerId="AD"/>
  <p188:author id="{88761EF1-0D29-41A5-D78D-82D122470589}" name="Bart Lyszkiewicz" initials="BL" userId="S::blyszkiewicz@cde.ca.gov::d7aa0cf3-a2ab-4c5d-a38e-9cecf88846ab" providerId="AD"/>
  <p188:author id="{DF28B6FA-E9CE-82B9-458A-9A5BF9B2E64D}" name="Amy Bell" initials="AB" userId="S::abell@cde.ca.gov::0bf6322f-c88d-4113-aae2-798ffcd8d8f2" providerId="AD"/>
  <p188:author id="{50D44EFD-152D-9CFA-3710-CF9C75838B18}" name="Crystal Young" initials="CY" userId="S::cyoung@cde.ca.gov::7ad1548b-20ae-498d-91e3-e8660fa67f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kie Richardson" initials="JR" lastIdx="1" clrIdx="0">
    <p:extLst>
      <p:ext uri="{19B8F6BF-5375-455C-9EA6-DF929625EA0E}">
        <p15:presenceInfo xmlns:p15="http://schemas.microsoft.com/office/powerpoint/2012/main" userId="S-1-5-21-2608872058-1432505909-2668327341-30791" providerId="AD"/>
      </p:ext>
    </p:extLst>
  </p:cmAuthor>
  <p:cmAuthor id="2" name="Gurjeet Barayah" initials="GB" lastIdx="28" clrIdx="1">
    <p:extLst>
      <p:ext uri="{19B8F6BF-5375-455C-9EA6-DF929625EA0E}">
        <p15:presenceInfo xmlns:p15="http://schemas.microsoft.com/office/powerpoint/2012/main" userId="S::gbarayah@cde.ca.gov::9f2ac913-1a8b-4a66-a22c-439907f75afc" providerId="AD"/>
      </p:ext>
    </p:extLst>
  </p:cmAuthor>
  <p:cmAuthor id="3" name="David Hazeleaf" initials="DH" lastIdx="6" clrIdx="2">
    <p:extLst>
      <p:ext uri="{19B8F6BF-5375-455C-9EA6-DF929625EA0E}">
        <p15:presenceInfo xmlns:p15="http://schemas.microsoft.com/office/powerpoint/2012/main" userId="S::dhazeleaf@cde.ca.gov::103f155c-cccf-402d-a16e-1f125a487ba0" providerId="AD"/>
      </p:ext>
    </p:extLst>
  </p:cmAuthor>
  <p:cmAuthor id="4" name="Kim Frinzell" initials="KF" lastIdx="6" clrIdx="3">
    <p:extLst>
      <p:ext uri="{19B8F6BF-5375-455C-9EA6-DF929625EA0E}">
        <p15:presenceInfo xmlns:p15="http://schemas.microsoft.com/office/powerpoint/2012/main" userId="S::kfrinzell@cde.ca.gov::5aec74cc-6eb7-4b09-a269-1f8b68920ac6" providerId="AD"/>
      </p:ext>
    </p:extLst>
  </p:cmAuthor>
  <p:cmAuthor id="5" name="Julie BoarerPitchford" initials="JB" lastIdx="3" clrIdx="4">
    <p:extLst>
      <p:ext uri="{19B8F6BF-5375-455C-9EA6-DF929625EA0E}">
        <p15:presenceInfo xmlns:p15="http://schemas.microsoft.com/office/powerpoint/2012/main" userId="S::jboarerpitchford@cde.ca.gov::e0699bf6-fc75-4ea3-af55-390d8bbb474b" providerId="AD"/>
      </p:ext>
    </p:extLst>
  </p:cmAuthor>
  <p:cmAuthor id="6" name="Michael Danzik" initials="MD" lastIdx="3" clrIdx="5">
    <p:extLst>
      <p:ext uri="{19B8F6BF-5375-455C-9EA6-DF929625EA0E}">
        <p15:presenceInfo xmlns:p15="http://schemas.microsoft.com/office/powerpoint/2012/main" userId="S-1-5-21-2608872058-1432505909-2668327341-5384" providerId="AD"/>
      </p:ext>
    </p:extLst>
  </p:cmAuthor>
  <p:cmAuthor id="7" name="Andrea Bricker" initials="AB" lastIdx="7" clrIdx="6">
    <p:extLst>
      <p:ext uri="{19B8F6BF-5375-455C-9EA6-DF929625EA0E}">
        <p15:presenceInfo xmlns:p15="http://schemas.microsoft.com/office/powerpoint/2012/main" userId="S-1-5-21-2608872058-1432505909-2668327341-34481" providerId="AD"/>
      </p:ext>
    </p:extLst>
  </p:cmAuthor>
  <p:cmAuthor id="8" name="Andrea Bricker" initials="AB [2]" lastIdx="48" clrIdx="7">
    <p:extLst>
      <p:ext uri="{19B8F6BF-5375-455C-9EA6-DF929625EA0E}">
        <p15:presenceInfo xmlns:p15="http://schemas.microsoft.com/office/powerpoint/2012/main" userId="S::abricker@cde.ca.gov::7bb8ef03-fbaa-4082-a8f7-72812376991d" providerId="AD"/>
      </p:ext>
    </p:extLst>
  </p:cmAuthor>
  <p:cmAuthor id="9" name="Christina Volkoff-Shoemaker" initials="CV" lastIdx="2" clrIdx="8">
    <p:extLst>
      <p:ext uri="{19B8F6BF-5375-455C-9EA6-DF929625EA0E}">
        <p15:presenceInfo xmlns:p15="http://schemas.microsoft.com/office/powerpoint/2012/main" userId="S::cvolkoffshoemaker@cde.ca.gov::b3ed5749-55b9-43e7-95dc-bdf74838bc1c" providerId="AD"/>
      </p:ext>
    </p:extLst>
  </p:cmAuthor>
  <p:cmAuthor id="10" name="Marisa Montes" initials="MM" lastIdx="1" clrIdx="9">
    <p:extLst>
      <p:ext uri="{19B8F6BF-5375-455C-9EA6-DF929625EA0E}">
        <p15:presenceInfo xmlns:p15="http://schemas.microsoft.com/office/powerpoint/2012/main" userId="S::mmontes@cde.ca.gov::bd66fe21-13aa-4e8f-b997-050295787f74" providerId="AD"/>
      </p:ext>
    </p:extLst>
  </p:cmAuthor>
  <p:cmAuthor id="11" name="Angelica Foronda" initials="AF" lastIdx="1" clrIdx="10">
    <p:extLst>
      <p:ext uri="{19B8F6BF-5375-455C-9EA6-DF929625EA0E}">
        <p15:presenceInfo xmlns:p15="http://schemas.microsoft.com/office/powerpoint/2012/main" userId="S::aforonda@cde.ca.gov::80a1688f-7eb4-48be-8ff6-ed8ad08efdc0" providerId="AD"/>
      </p:ext>
    </p:extLst>
  </p:cmAuthor>
  <p:cmAuthor id="12" name="Tara Masse" initials="TM" lastIdx="1" clrIdx="11">
    <p:extLst>
      <p:ext uri="{19B8F6BF-5375-455C-9EA6-DF929625EA0E}">
        <p15:presenceInfo xmlns:p15="http://schemas.microsoft.com/office/powerpoint/2012/main" userId="S::tmasse@cde.ca.gov::08c15e02-2ed7-47a1-9685-a9d6fb44a115" providerId="AD"/>
      </p:ext>
    </p:extLst>
  </p:cmAuthor>
  <p:cmAuthor id="13" name="Crystal Young" initials="CY" lastIdx="7" clrIdx="12">
    <p:extLst>
      <p:ext uri="{19B8F6BF-5375-455C-9EA6-DF929625EA0E}">
        <p15:presenceInfo xmlns:p15="http://schemas.microsoft.com/office/powerpoint/2012/main" userId="S::cyoung@cde.ca.gov::7ad1548b-20ae-498d-91e3-e8660fa67fe4" providerId="AD"/>
      </p:ext>
    </p:extLst>
  </p:cmAuthor>
  <p:cmAuthor id="14" name="Amy Bell" initials="AB" lastIdx="3" clrIdx="13">
    <p:extLst>
      <p:ext uri="{19B8F6BF-5375-455C-9EA6-DF929625EA0E}">
        <p15:presenceInfo xmlns:p15="http://schemas.microsoft.com/office/powerpoint/2012/main" userId="S::abell@cde.ca.gov::0bf6322f-c88d-4113-aae2-798ffcd8d8f2" providerId="AD"/>
      </p:ext>
    </p:extLst>
  </p:cmAuthor>
  <p:cmAuthor id="15" name="Jackie Richardson" initials="JR [2]" lastIdx="34" clrIdx="14">
    <p:extLst>
      <p:ext uri="{19B8F6BF-5375-455C-9EA6-DF929625EA0E}">
        <p15:presenceInfo xmlns:p15="http://schemas.microsoft.com/office/powerpoint/2012/main" userId="S::jrichardson@cde.ca.gov::742f5f05-9b21-4506-bb18-0db7d346917c" providerId="AD"/>
      </p:ext>
    </p:extLst>
  </p:cmAuthor>
  <p:cmAuthor id="16" name="Carrie Robinson" initials="CR" lastIdx="5" clrIdx="15">
    <p:extLst>
      <p:ext uri="{19B8F6BF-5375-455C-9EA6-DF929625EA0E}">
        <p15:presenceInfo xmlns:p15="http://schemas.microsoft.com/office/powerpoint/2012/main" userId="S::crobinson@cde.ca.gov::0d5d200b-6a15-4aa4-a8ec-30289feb9bed" providerId="AD"/>
      </p:ext>
    </p:extLst>
  </p:cmAuthor>
  <p:cmAuthor id="17" name="Mia Bertacchi" initials="MB" lastIdx="1" clrIdx="16">
    <p:extLst>
      <p:ext uri="{19B8F6BF-5375-455C-9EA6-DF929625EA0E}">
        <p15:presenceInfo xmlns:p15="http://schemas.microsoft.com/office/powerpoint/2012/main" userId="S::mbertacchi@cde.ca.gov::979a2d61-9cce-4dd3-83dc-dd636c845cef" providerId="AD"/>
      </p:ext>
    </p:extLst>
  </p:cmAuthor>
  <p:cmAuthor id="18" name="Antonia Romeo" initials="AR" lastIdx="2" clrIdx="17">
    <p:extLst>
      <p:ext uri="{19B8F6BF-5375-455C-9EA6-DF929625EA0E}">
        <p15:presenceInfo xmlns:p15="http://schemas.microsoft.com/office/powerpoint/2012/main" userId="S::aromeo@cde.ca.gov::43f6a7ef-1d1b-4fd3-b9b7-6a29b7811e3b" providerId="AD"/>
      </p:ext>
    </p:extLst>
  </p:cmAuthor>
  <p:cmAuthor id="19" name="Christy McCoy" initials="CM" lastIdx="5" clrIdx="18">
    <p:extLst>
      <p:ext uri="{19B8F6BF-5375-455C-9EA6-DF929625EA0E}">
        <p15:presenceInfo xmlns:p15="http://schemas.microsoft.com/office/powerpoint/2012/main" userId="S::cmccoy@cde.ca.gov::d9d7ea10-3665-42d3-b6bc-8422894426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1C10F"/>
    <a:srgbClr val="3399FF"/>
    <a:srgbClr val="87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36364-065B-93CF-7EF2-229A06D84A60}" v="4" dt="2023-05-19T22:05:44.668"/>
    <p1510:client id="{1DD087B2-7ECC-DBBB-7532-993ED43DAFF5}" v="142" dt="2023-05-15T19:12:06.313"/>
    <p1510:client id="{2EE0F360-47BB-43ED-A522-22FB47D4BBFA}" v="178" dt="2023-05-16T17:50:15.601"/>
    <p1510:client id="{2F244E18-608F-3308-38DD-F199DD175A01}" v="126" dt="2023-05-22T17:10:27.505"/>
    <p1510:client id="{329701FE-097D-450D-8FB9-41AB23B0CC7A}" v="10" dt="2023-05-15T19:47:02.428"/>
    <p1510:client id="{39C9B57F-57EB-45ED-B6EA-93A27B84CCF7}" v="1" dt="2023-05-19T16:51:34.010"/>
    <p1510:client id="{49D46BD6-6DFE-4EB5-ADFB-44279191BA58}" v="17" dt="2023-05-20T00:29:23.259"/>
    <p1510:client id="{4A2C2630-8ACB-8D7B-EBFE-8C7E5D6C255C}" v="9" dt="2023-05-19T20:50:20.081"/>
    <p1510:client id="{4C8DCEAA-8781-A8E0-8B17-6A11B1D65775}" v="895" dt="2023-05-17T17:32:48.601"/>
    <p1510:client id="{4D9BB8E9-FF17-4F21-B6FA-9588C26953E1}" v="79" dt="2023-05-18T16:48:37.736"/>
    <p1510:client id="{5B81B9F3-654E-A01B-D710-7A9ABAB38EAF}" v="4" dt="2023-05-18T19:53:04.469"/>
    <p1510:client id="{62FD5A48-B9B2-1B0B-EFD7-E5689E5C5EF4}" v="1467" dt="2023-05-18T03:12:21.890"/>
    <p1510:client id="{694E714C-DC9E-E65F-F039-382B6D7A9D68}" v="3" dt="2023-05-15T20:12:02.660"/>
    <p1510:client id="{6D5E34A8-EAA1-423D-8EA9-36CD7595B53C}" v="1" dt="2023-05-19T16:51:42.633"/>
    <p1510:client id="{73C38C7B-8882-47DE-99D7-5E1E68A541B9}" v="1" dt="2023-05-22T14:19:21.569"/>
    <p1510:client id="{7BB98598-B41A-AD6F-80AE-F202FC42FFB9}" v="381" dt="2023-05-19T14:43:53.698"/>
    <p1510:client id="{8082C91F-ADB3-AE2E-851A-625A79B54BAC}" v="16" dt="2023-05-22T16:55:30.253"/>
    <p1510:client id="{8E87F388-06CA-4955-9E5C-7B6BF3E74FB8}" v="6" dt="2023-05-19T16:57:49.011"/>
    <p1510:client id="{9CAB537D-B7A9-FCE7-C4E7-6E8E539990CB}" v="1" dt="2023-05-18T15:38:06.238"/>
    <p1510:client id="{A06E3E12-DCFB-47C0-8558-60B371471140}" v="4" dt="2023-05-18T17:59:38.433"/>
    <p1510:client id="{A307AAB3-4158-D616-8332-CB071231A521}" v="886" dt="2023-05-18T21:02:52.094"/>
    <p1510:client id="{B4623ED2-713D-4F90-827B-B7A4F99C76B1}" v="10" dt="2023-05-20T00:30:30.795"/>
    <p1510:client id="{BCD3E7FF-3350-4722-227D-A1136277E2AB}" v="138" dt="2023-05-19T19:41:40.829"/>
    <p1510:client id="{C18C94AF-0209-4939-8664-09153D0B37A4}" v="1080" dt="2023-05-18T21:08:40.559"/>
    <p1510:client id="{DAD3E994-822A-7EF8-BD2B-1F5618D9DF47}" v="142" dt="2023-05-19T17:09:51.974"/>
    <p1510:client id="{E3A3A953-1F58-4255-A5D5-2B7F40353B41}" v="98" dt="2023-05-18T21:32:04.164"/>
    <p1510:client id="{E91799D8-4AAF-4FF0-8AD7-41629F23E6D9}" v="1" dt="2023-05-16T13:29:25.834"/>
    <p1510:client id="{F36AABDF-9BD3-B26C-4C47-42C582D90457}" v="99" dt="2023-05-16T22:00:58.003"/>
    <p1510:client id="{F7CDFFFC-570A-D24E-A2BF-066A3CB9F00D}" v="297" dt="2023-05-17T23:06:22.244"/>
    <p1510:client id="{F92E3E17-338E-124F-C191-BD13415255B2}" v="6" dt="2023-05-19T15:49:37.537"/>
    <p1510:client id="{FD336DC8-407C-E097-D156-7F18B69B3A43}" v="1" dt="2023-05-19T17:09:30.981"/>
    <p1510:client id="{FEC639AC-B088-1828-44CD-E4D2BD27B088}" v="346" dt="2023-05-18T22:48:33.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363" autoAdjust="0"/>
  </p:normalViewPr>
  <p:slideViewPr>
    <p:cSldViewPr snapToGrid="0">
      <p:cViewPr varScale="1">
        <p:scale>
          <a:sx n="66" d="100"/>
          <a:sy n="66" d="100"/>
        </p:scale>
        <p:origin x="1632"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06184" cy="8767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2098905" y="0"/>
            <a:ext cx="1606184" cy="876700"/>
          </a:xfrm>
          <a:prstGeom prst="rect">
            <a:avLst/>
          </a:prstGeom>
        </p:spPr>
        <p:txBody>
          <a:bodyPr vert="horz" lIns="91440" tIns="45720" rIns="91440" bIns="45720" rtlCol="0"/>
          <a:lstStyle>
            <a:lvl1pPr algn="r">
              <a:defRPr sz="1200"/>
            </a:lvl1pPr>
          </a:lstStyle>
          <a:p>
            <a:fld id="{AC6494FB-3489-468D-A451-38C7FB0BB2D7}" type="datetimeFigureOut">
              <a:rPr lang="en-US" smtClean="0"/>
              <a:t>7/5/2023</a:t>
            </a:fld>
            <a:endParaRPr lang="en-US"/>
          </a:p>
        </p:txBody>
      </p:sp>
      <p:sp>
        <p:nvSpPr>
          <p:cNvPr id="4" name="Footer Placeholder 3"/>
          <p:cNvSpPr>
            <a:spLocks noGrp="1"/>
          </p:cNvSpPr>
          <p:nvPr>
            <p:ph type="ftr" sz="quarter" idx="2"/>
          </p:nvPr>
        </p:nvSpPr>
        <p:spPr>
          <a:xfrm>
            <a:off x="0" y="16621376"/>
            <a:ext cx="1606184" cy="87669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2098905" y="16621376"/>
            <a:ext cx="1606184" cy="876698"/>
          </a:xfrm>
          <a:prstGeom prst="rect">
            <a:avLst/>
          </a:prstGeom>
        </p:spPr>
        <p:txBody>
          <a:bodyPr vert="horz" lIns="91440" tIns="45720" rIns="91440" bIns="45720" rtlCol="0" anchor="b"/>
          <a:lstStyle>
            <a:lvl1pPr algn="r">
              <a:defRPr sz="1200"/>
            </a:lvl1pPr>
          </a:lstStyle>
          <a:p>
            <a:fld id="{963748F4-3E24-4BA1-83AB-0D46558EED30}" type="slidenum">
              <a:rPr lang="en-US" smtClean="0"/>
              <a:t>‹#›</a:t>
            </a:fld>
            <a:endParaRPr lang="en-US"/>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3525" y="157486"/>
            <a:ext cx="3111500" cy="175101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223839" y="1997476"/>
            <a:ext cx="3190874" cy="438396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2296610" y="6471821"/>
            <a:ext cx="1118102" cy="323298"/>
          </a:xfrm>
          <a:prstGeom prst="rect">
            <a:avLst/>
          </a:prstGeom>
        </p:spPr>
        <p:txBody>
          <a:bodyPr vert="horz" lIns="92958" tIns="46479" rIns="92958" bIns="46479" rtlCol="0" anchor="b"/>
          <a:lstStyle>
            <a:lvl1pPr algn="r">
              <a:defRPr sz="1200"/>
            </a:lvl1pPr>
          </a:lstStyle>
          <a:p>
            <a:fld id="{942787AA-9CC9-4BDC-9D76-FFA9D61A5303}" type="slidenum">
              <a:rPr lang="en-US" smtClean="0"/>
              <a:t>‹#›</a:t>
            </a:fld>
            <a:endParaRPr lang="en-US"/>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ffectLs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a:p>
        </p:txBody>
      </p:sp>
    </p:spTree>
    <p:extLst>
      <p:ext uri="{BB962C8B-B14F-4D97-AF65-F5344CB8AC3E}">
        <p14:creationId xmlns:p14="http://schemas.microsoft.com/office/powerpoint/2010/main" val="732877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a:p>
        </p:txBody>
      </p:sp>
    </p:spTree>
    <p:extLst>
      <p:ext uri="{BB962C8B-B14F-4D97-AF65-F5344CB8AC3E}">
        <p14:creationId xmlns:p14="http://schemas.microsoft.com/office/powerpoint/2010/main" val="275901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a:p>
        </p:txBody>
      </p:sp>
    </p:spTree>
    <p:extLst>
      <p:ext uri="{BB962C8B-B14F-4D97-AF65-F5344CB8AC3E}">
        <p14:creationId xmlns:p14="http://schemas.microsoft.com/office/powerpoint/2010/main" val="255089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a:p>
        </p:txBody>
      </p:sp>
    </p:spTree>
    <p:extLst>
      <p:ext uri="{BB962C8B-B14F-4D97-AF65-F5344CB8AC3E}">
        <p14:creationId xmlns:p14="http://schemas.microsoft.com/office/powerpoint/2010/main" val="334290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Symbo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a:p>
        </p:txBody>
      </p:sp>
    </p:spTree>
    <p:extLst>
      <p:ext uri="{BB962C8B-B14F-4D97-AF65-F5344CB8AC3E}">
        <p14:creationId xmlns:p14="http://schemas.microsoft.com/office/powerpoint/2010/main" val="319562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a:p>
        </p:txBody>
      </p:sp>
    </p:spTree>
    <p:extLst>
      <p:ext uri="{BB962C8B-B14F-4D97-AF65-F5344CB8AC3E}">
        <p14:creationId xmlns:p14="http://schemas.microsoft.com/office/powerpoint/2010/main" val="409523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a:p>
        </p:txBody>
      </p:sp>
    </p:spTree>
    <p:extLst>
      <p:ext uri="{BB962C8B-B14F-4D97-AF65-F5344CB8AC3E}">
        <p14:creationId xmlns:p14="http://schemas.microsoft.com/office/powerpoint/2010/main" val="163749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a:p>
        </p:txBody>
      </p:sp>
    </p:spTree>
    <p:extLst>
      <p:ext uri="{BB962C8B-B14F-4D97-AF65-F5344CB8AC3E}">
        <p14:creationId xmlns:p14="http://schemas.microsoft.com/office/powerpoint/2010/main" val="2181938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spcBef>
                <a:spcPct val="20000"/>
              </a:spcBef>
              <a:spcAft>
                <a:spcPct val="0"/>
              </a:spcAft>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a:p>
        </p:txBody>
      </p:sp>
    </p:spTree>
    <p:extLst>
      <p:ext uri="{BB962C8B-B14F-4D97-AF65-F5344CB8AC3E}">
        <p14:creationId xmlns:p14="http://schemas.microsoft.com/office/powerpoint/2010/main" val="386759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a:p>
        </p:txBody>
      </p:sp>
    </p:spTree>
    <p:extLst>
      <p:ext uri="{BB962C8B-B14F-4D97-AF65-F5344CB8AC3E}">
        <p14:creationId xmlns:p14="http://schemas.microsoft.com/office/powerpoint/2010/main" val="342138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br>
              <a:rPr lang="en-US">
                <a:cs typeface="+mn-lt"/>
              </a:rPr>
            </a:br>
            <a:endParaRPr lang="en-US"/>
          </a:p>
          <a:p>
            <a:endParaRPr lang="en-US"/>
          </a:p>
          <a:p>
            <a:endParaRPr lang="en-US" sz="1200" kern="1200">
              <a:solidFill>
                <a:schemeClr val="tx1"/>
              </a:solidFill>
              <a:effectLst/>
              <a:latin typeface="+mn-lt"/>
              <a:cs typeface="Calibri"/>
            </a:endParaRPr>
          </a:p>
          <a:p>
            <a:endParaRPr lang="en-US">
              <a:ea typeface="Calibri" panose="020F0502020204030204" pitchFamily="34" charset="0"/>
              <a:cs typeface="Calibri" panose="020F0502020204030204"/>
            </a:endParaRPr>
          </a:p>
          <a:p>
            <a:endParaRPr lang="en-US">
              <a:ea typeface="Calibri" panose="020F0502020204030204" pitchFamily="34" charset="0"/>
              <a:cs typeface="Calibri" panose="020F0502020204030204"/>
            </a:endParaRPr>
          </a:p>
          <a:p>
            <a:endParaRPr lang="en-US">
              <a:ea typeface="Calibri" panose="020F0502020204030204" pitchFamily="34" charset="0"/>
              <a:cs typeface="Calibri" panose="020F0502020204030204"/>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2</a:t>
            </a:fld>
            <a:endParaRPr lang="en-US"/>
          </a:p>
        </p:txBody>
      </p:sp>
    </p:spTree>
    <p:extLst>
      <p:ext uri="{BB962C8B-B14F-4D97-AF65-F5344CB8AC3E}">
        <p14:creationId xmlns:p14="http://schemas.microsoft.com/office/powerpoint/2010/main" val="299369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22</a:t>
            </a:fld>
            <a:endParaRPr lang="en-US"/>
          </a:p>
        </p:txBody>
      </p:sp>
    </p:spTree>
    <p:extLst>
      <p:ext uri="{BB962C8B-B14F-4D97-AF65-F5344CB8AC3E}">
        <p14:creationId xmlns:p14="http://schemas.microsoft.com/office/powerpoint/2010/main" val="72538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23</a:t>
            </a:fld>
            <a:endParaRPr lang="en-US"/>
          </a:p>
        </p:txBody>
      </p:sp>
    </p:spTree>
    <p:extLst>
      <p:ext uri="{BB962C8B-B14F-4D97-AF65-F5344CB8AC3E}">
        <p14:creationId xmlns:p14="http://schemas.microsoft.com/office/powerpoint/2010/main" val="1758893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a:p>
        </p:txBody>
      </p:sp>
    </p:spTree>
    <p:extLst>
      <p:ext uri="{BB962C8B-B14F-4D97-AF65-F5344CB8AC3E}">
        <p14:creationId xmlns:p14="http://schemas.microsoft.com/office/powerpoint/2010/main" val="275311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a:p>
        </p:txBody>
      </p:sp>
    </p:spTree>
    <p:extLst>
      <p:ext uri="{BB962C8B-B14F-4D97-AF65-F5344CB8AC3E}">
        <p14:creationId xmlns:p14="http://schemas.microsoft.com/office/powerpoint/2010/main" val="33783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cs typeface="Calibri"/>
            </a:endParaRPr>
          </a:p>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a:p>
        </p:txBody>
      </p:sp>
    </p:spTree>
    <p:extLst>
      <p:ext uri="{BB962C8B-B14F-4D97-AF65-F5344CB8AC3E}">
        <p14:creationId xmlns:p14="http://schemas.microsoft.com/office/powerpoint/2010/main" val="3293744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a:p>
        </p:txBody>
      </p:sp>
    </p:spTree>
    <p:extLst>
      <p:ext uri="{BB962C8B-B14F-4D97-AF65-F5344CB8AC3E}">
        <p14:creationId xmlns:p14="http://schemas.microsoft.com/office/powerpoint/2010/main" val="1276113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a:p>
        </p:txBody>
      </p:sp>
    </p:spTree>
    <p:extLst>
      <p:ext uri="{BB962C8B-B14F-4D97-AF65-F5344CB8AC3E}">
        <p14:creationId xmlns:p14="http://schemas.microsoft.com/office/powerpoint/2010/main" val="899366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29</a:t>
            </a:fld>
            <a:endParaRPr lang="en-US"/>
          </a:p>
        </p:txBody>
      </p:sp>
    </p:spTree>
    <p:extLst>
      <p:ext uri="{BB962C8B-B14F-4D97-AF65-F5344CB8AC3E}">
        <p14:creationId xmlns:p14="http://schemas.microsoft.com/office/powerpoint/2010/main" val="3656529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37</a:t>
            </a:fld>
            <a:endParaRPr lang="en-US"/>
          </a:p>
        </p:txBody>
      </p:sp>
    </p:spTree>
    <p:extLst>
      <p:ext uri="{BB962C8B-B14F-4D97-AF65-F5344CB8AC3E}">
        <p14:creationId xmlns:p14="http://schemas.microsoft.com/office/powerpoint/2010/main" val="3541027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38</a:t>
            </a:fld>
            <a:endParaRPr lang="en-US"/>
          </a:p>
        </p:txBody>
      </p:sp>
    </p:spTree>
    <p:extLst>
      <p:ext uri="{BB962C8B-B14F-4D97-AF65-F5344CB8AC3E}">
        <p14:creationId xmlns:p14="http://schemas.microsoft.com/office/powerpoint/2010/main" val="107945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a:t>
            </a:fld>
            <a:endParaRPr lang="en-US"/>
          </a:p>
        </p:txBody>
      </p:sp>
    </p:spTree>
    <p:extLst>
      <p:ext uri="{BB962C8B-B14F-4D97-AF65-F5344CB8AC3E}">
        <p14:creationId xmlns:p14="http://schemas.microsoft.com/office/powerpoint/2010/main" val="393965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39</a:t>
            </a:fld>
            <a:endParaRPr lang="en-US"/>
          </a:p>
        </p:txBody>
      </p:sp>
    </p:spTree>
    <p:extLst>
      <p:ext uri="{BB962C8B-B14F-4D97-AF65-F5344CB8AC3E}">
        <p14:creationId xmlns:p14="http://schemas.microsoft.com/office/powerpoint/2010/main" val="2392600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950913"/>
            <a:ext cx="5572125" cy="3133725"/>
          </a:xfrm>
        </p:spPr>
      </p:sp>
      <p:sp>
        <p:nvSpPr>
          <p:cNvPr id="3" name="Notes Placeholder 2"/>
          <p:cNvSpPr>
            <a:spLocks noGrp="1"/>
          </p:cNvSpPr>
          <p:nvPr>
            <p:ph type="body" idx="1"/>
          </p:nvPr>
        </p:nvSpPr>
        <p:spPr>
          <a:xfrm>
            <a:off x="714375" y="4225410"/>
            <a:ext cx="5588000" cy="4592494"/>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40</a:t>
            </a:fld>
            <a:endParaRPr lang="en-US"/>
          </a:p>
        </p:txBody>
      </p:sp>
    </p:spTree>
    <p:extLst>
      <p:ext uri="{BB962C8B-B14F-4D97-AF65-F5344CB8AC3E}">
        <p14:creationId xmlns:p14="http://schemas.microsoft.com/office/powerpoint/2010/main" val="1912074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41</a:t>
            </a:fld>
            <a:endParaRPr lang="en-US"/>
          </a:p>
        </p:txBody>
      </p:sp>
    </p:spTree>
    <p:extLst>
      <p:ext uri="{BB962C8B-B14F-4D97-AF65-F5344CB8AC3E}">
        <p14:creationId xmlns:p14="http://schemas.microsoft.com/office/powerpoint/2010/main" val="1530265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42</a:t>
            </a:fld>
            <a:endParaRPr lang="en-US"/>
          </a:p>
        </p:txBody>
      </p:sp>
    </p:spTree>
    <p:extLst>
      <p:ext uri="{BB962C8B-B14F-4D97-AF65-F5344CB8AC3E}">
        <p14:creationId xmlns:p14="http://schemas.microsoft.com/office/powerpoint/2010/main" val="2937632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a:xfrm>
            <a:off x="356260" y="4467781"/>
            <a:ext cx="6424550" cy="4034951"/>
          </a:xfrm>
        </p:spPr>
        <p:txBody>
          <a:bodyPr/>
          <a:lstStyle/>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43</a:t>
            </a:fld>
            <a:endParaRPr lang="en-US"/>
          </a:p>
        </p:txBody>
      </p:sp>
    </p:spTree>
    <p:extLst>
      <p:ext uri="{BB962C8B-B14F-4D97-AF65-F5344CB8AC3E}">
        <p14:creationId xmlns:p14="http://schemas.microsoft.com/office/powerpoint/2010/main" val="847489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p:txBody>
          <a:bodyPr/>
          <a:lstStyle/>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44</a:t>
            </a:fld>
            <a:endParaRPr lang="en-US"/>
          </a:p>
        </p:txBody>
      </p:sp>
    </p:spTree>
    <p:extLst>
      <p:ext uri="{BB962C8B-B14F-4D97-AF65-F5344CB8AC3E}">
        <p14:creationId xmlns:p14="http://schemas.microsoft.com/office/powerpoint/2010/main" val="550521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45</a:t>
            </a:fld>
            <a:endParaRPr lang="en-US"/>
          </a:p>
        </p:txBody>
      </p:sp>
    </p:spTree>
    <p:extLst>
      <p:ext uri="{BB962C8B-B14F-4D97-AF65-F5344CB8AC3E}">
        <p14:creationId xmlns:p14="http://schemas.microsoft.com/office/powerpoint/2010/main" val="2243507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46</a:t>
            </a:fld>
            <a:endParaRPr lang="en-US"/>
          </a:p>
        </p:txBody>
      </p:sp>
    </p:spTree>
    <p:extLst>
      <p:ext uri="{BB962C8B-B14F-4D97-AF65-F5344CB8AC3E}">
        <p14:creationId xmlns:p14="http://schemas.microsoft.com/office/powerpoint/2010/main" val="364651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47</a:t>
            </a:fld>
            <a:endParaRPr lang="en-US"/>
          </a:p>
        </p:txBody>
      </p:sp>
    </p:spTree>
    <p:extLst>
      <p:ext uri="{BB962C8B-B14F-4D97-AF65-F5344CB8AC3E}">
        <p14:creationId xmlns:p14="http://schemas.microsoft.com/office/powerpoint/2010/main" val="113936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48</a:t>
            </a:fld>
            <a:endParaRPr lang="en-US"/>
          </a:p>
        </p:txBody>
      </p:sp>
    </p:spTree>
    <p:extLst>
      <p:ext uri="{BB962C8B-B14F-4D97-AF65-F5344CB8AC3E}">
        <p14:creationId xmlns:p14="http://schemas.microsoft.com/office/powerpoint/2010/main" val="167239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a:p>
        </p:txBody>
      </p:sp>
    </p:spTree>
    <p:extLst>
      <p:ext uri="{BB962C8B-B14F-4D97-AF65-F5344CB8AC3E}">
        <p14:creationId xmlns:p14="http://schemas.microsoft.com/office/powerpoint/2010/main" val="4167902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p:txBody>
          <a:bodyPr/>
          <a:lstStyle/>
          <a:p>
            <a:endParaRPr lang="en-US" altLang="en-US" dirty="0">
              <a:cs typeface="Calibri"/>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49</a:t>
            </a:fld>
            <a:endParaRPr lang="en-US"/>
          </a:p>
        </p:txBody>
      </p:sp>
    </p:spTree>
    <p:extLst>
      <p:ext uri="{BB962C8B-B14F-4D97-AF65-F5344CB8AC3E}">
        <p14:creationId xmlns:p14="http://schemas.microsoft.com/office/powerpoint/2010/main" val="669792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8093D763-EE9C-40D4-BFD4-4AD47DAC750F}" type="slidenum">
              <a:rPr lang="en-US" smtClean="0"/>
              <a:t>50</a:t>
            </a:fld>
            <a:endParaRPr lang="en-US"/>
          </a:p>
        </p:txBody>
      </p:sp>
    </p:spTree>
    <p:extLst>
      <p:ext uri="{BB962C8B-B14F-4D97-AF65-F5344CB8AC3E}">
        <p14:creationId xmlns:p14="http://schemas.microsoft.com/office/powerpoint/2010/main" val="2322692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4296" indent="-174296" defTabSz="929579">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4296" indent="-174296" defTabSz="929579">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51</a:t>
            </a:fld>
            <a:endParaRPr lang="en-US"/>
          </a:p>
        </p:txBody>
      </p:sp>
    </p:spTree>
    <p:extLst>
      <p:ext uri="{BB962C8B-B14F-4D97-AF65-F5344CB8AC3E}">
        <p14:creationId xmlns:p14="http://schemas.microsoft.com/office/powerpoint/2010/main" val="4275194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093D763-EE9C-40D4-BFD4-4AD47DAC750F}" type="slidenum">
              <a:rPr lang="en-US" smtClean="0"/>
              <a:t>52</a:t>
            </a:fld>
            <a:endParaRPr lang="en-US"/>
          </a:p>
        </p:txBody>
      </p:sp>
    </p:spTree>
    <p:extLst>
      <p:ext uri="{BB962C8B-B14F-4D97-AF65-F5344CB8AC3E}">
        <p14:creationId xmlns:p14="http://schemas.microsoft.com/office/powerpoint/2010/main" val="507440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a:xfrm>
            <a:off x="285008" y="4467781"/>
            <a:ext cx="6424550" cy="4723720"/>
          </a:xfrm>
        </p:spPr>
        <p:txBody>
          <a:bodyPr/>
          <a:lstStyle/>
          <a:p>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3D763-EE9C-40D4-BFD4-4AD47DAC750F}" type="slidenum">
              <a:rPr lang="en-US" smtClean="0"/>
              <a:t>53</a:t>
            </a:fld>
            <a:endParaRPr lang="en-US"/>
          </a:p>
        </p:txBody>
      </p:sp>
    </p:spTree>
    <p:extLst>
      <p:ext uri="{BB962C8B-B14F-4D97-AF65-F5344CB8AC3E}">
        <p14:creationId xmlns:p14="http://schemas.microsoft.com/office/powerpoint/2010/main" val="301134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8025"/>
            <a:ext cx="6289675" cy="3538538"/>
          </a:xfrm>
        </p:spPr>
      </p:sp>
      <p:sp>
        <p:nvSpPr>
          <p:cNvPr id="3" name="Notes Placeholder 2"/>
          <p:cNvSpPr>
            <a:spLocks noGrp="1"/>
          </p:cNvSpPr>
          <p:nvPr>
            <p:ph type="body" idx="1"/>
          </p:nvPr>
        </p:nvSpPr>
        <p:spPr>
          <a:xfrm>
            <a:off x="285008" y="4467781"/>
            <a:ext cx="6424550" cy="4723720"/>
          </a:xfrm>
        </p:spPr>
        <p:txBody>
          <a:bodyPr/>
          <a:lstStyle/>
          <a:p>
            <a:pPr marL="285750" indent="-285750">
              <a:buFont typeface="Arial"/>
              <a:buChar char="•"/>
            </a:pPr>
            <a:endParaRPr lang="en-US" dirty="0"/>
          </a:p>
          <a:p>
            <a:endParaRPr lang="en-US" dirty="0">
              <a:latin typeface="Calibri" panose="020F0502020204030204"/>
              <a:cs typeface="Calibri" panose="020F0502020204030204"/>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altLang="en-US" dirty="0">
                <a:latin typeface="Arial"/>
                <a:cs typeface="Arial"/>
              </a:rPr>
              <a:t>[Next Slide]</a:t>
            </a:r>
          </a:p>
        </p:txBody>
      </p:sp>
      <p:sp>
        <p:nvSpPr>
          <p:cNvPr id="4" name="Slide Number Placeholder 3"/>
          <p:cNvSpPr>
            <a:spLocks noGrp="1"/>
          </p:cNvSpPr>
          <p:nvPr>
            <p:ph type="sldNum" sz="quarter" idx="10"/>
          </p:nvPr>
        </p:nvSpPr>
        <p:spPr/>
        <p:txBody>
          <a:bodyPr/>
          <a:lstStyle/>
          <a:p>
            <a:fld id="{8093D763-EE9C-40D4-BFD4-4AD47DAC750F}" type="slidenum">
              <a:rPr lang="en-US" smtClean="0"/>
              <a:t>54</a:t>
            </a:fld>
            <a:endParaRPr lang="en-US"/>
          </a:p>
        </p:txBody>
      </p:sp>
    </p:spTree>
    <p:extLst>
      <p:ext uri="{BB962C8B-B14F-4D97-AF65-F5344CB8AC3E}">
        <p14:creationId xmlns:p14="http://schemas.microsoft.com/office/powerpoint/2010/main" val="2865455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56</a:t>
            </a:fld>
            <a:endParaRPr lang="en-US"/>
          </a:p>
        </p:txBody>
      </p:sp>
    </p:spTree>
    <p:extLst>
      <p:ext uri="{BB962C8B-B14F-4D97-AF65-F5344CB8AC3E}">
        <p14:creationId xmlns:p14="http://schemas.microsoft.com/office/powerpoint/2010/main" val="588841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dirty="0"/>
          </a:p>
          <a:p>
            <a:pPr>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57</a:t>
            </a:fld>
            <a:endParaRPr lang="en-US"/>
          </a:p>
        </p:txBody>
      </p:sp>
    </p:spTree>
    <p:extLst>
      <p:ext uri="{BB962C8B-B14F-4D97-AF65-F5344CB8AC3E}">
        <p14:creationId xmlns:p14="http://schemas.microsoft.com/office/powerpoint/2010/main" val="1759134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58</a:t>
            </a:fld>
            <a:endParaRPr lang="en-US"/>
          </a:p>
        </p:txBody>
      </p:sp>
    </p:spTree>
    <p:extLst>
      <p:ext uri="{BB962C8B-B14F-4D97-AF65-F5344CB8AC3E}">
        <p14:creationId xmlns:p14="http://schemas.microsoft.com/office/powerpoint/2010/main" val="1459905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R="0" lvl="0">
              <a:spcBef>
                <a:spcPts val="0"/>
              </a:spcBef>
              <a:spcAft>
                <a:spcPts val="0"/>
              </a:spcAft>
              <a:tabLst>
                <a:tab pos="457200" algn="l"/>
              </a:tabLst>
            </a:pPr>
            <a:endParaRPr lang="en-US">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59</a:t>
            </a:fld>
            <a:endParaRPr lang="en-US"/>
          </a:p>
        </p:txBody>
      </p:sp>
    </p:spTree>
    <p:extLst>
      <p:ext uri="{BB962C8B-B14F-4D97-AF65-F5344CB8AC3E}">
        <p14:creationId xmlns:p14="http://schemas.microsoft.com/office/powerpoint/2010/main" val="98796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6</a:t>
            </a:fld>
            <a:endParaRPr lang="en-US"/>
          </a:p>
        </p:txBody>
      </p:sp>
    </p:spTree>
    <p:extLst>
      <p:ext uri="{BB962C8B-B14F-4D97-AF65-F5344CB8AC3E}">
        <p14:creationId xmlns:p14="http://schemas.microsoft.com/office/powerpoint/2010/main" val="243042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60</a:t>
            </a:fld>
            <a:endParaRPr lang="en-US"/>
          </a:p>
        </p:txBody>
      </p:sp>
    </p:spTree>
    <p:extLst>
      <p:ext uri="{BB962C8B-B14F-4D97-AF65-F5344CB8AC3E}">
        <p14:creationId xmlns:p14="http://schemas.microsoft.com/office/powerpoint/2010/main" val="92928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a:p>
        </p:txBody>
      </p:sp>
    </p:spTree>
    <p:extLst>
      <p:ext uri="{BB962C8B-B14F-4D97-AF65-F5344CB8AC3E}">
        <p14:creationId xmlns:p14="http://schemas.microsoft.com/office/powerpoint/2010/main" val="83845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a:p>
        </p:txBody>
      </p:sp>
    </p:spTree>
    <p:extLst>
      <p:ext uri="{BB962C8B-B14F-4D97-AF65-F5344CB8AC3E}">
        <p14:creationId xmlns:p14="http://schemas.microsoft.com/office/powerpoint/2010/main" val="89902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a:p>
        </p:txBody>
      </p:sp>
    </p:spTree>
    <p:extLst>
      <p:ext uri="{BB962C8B-B14F-4D97-AF65-F5344CB8AC3E}">
        <p14:creationId xmlns:p14="http://schemas.microsoft.com/office/powerpoint/2010/main" val="338731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a:p>
        </p:txBody>
      </p:sp>
    </p:spTree>
    <p:extLst>
      <p:ext uri="{BB962C8B-B14F-4D97-AF65-F5344CB8AC3E}">
        <p14:creationId xmlns:p14="http://schemas.microsoft.com/office/powerpoint/2010/main" val="2254376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252008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44218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264564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7/5/2023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94248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5517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400873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7/5/2023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chemeClr val="tx1"/>
                </a:solidFill>
                <a:latin typeface="Arial" panose="020B0604020202020204" pitchFamily="34" charset="0"/>
              </a:rPr>
              <a:t>CALIFORNIA DEPARTMENT OF EDUCATION</a:t>
            </a:r>
            <a:br>
              <a:rPr lang="en-US" altLang="en-US" sz="1100" b="1">
                <a:solidFill>
                  <a:schemeClr val="tx1"/>
                </a:solidFill>
                <a:latin typeface="Arial" panose="020B0604020202020204" pitchFamily="34" charset="0"/>
              </a:rPr>
            </a:br>
            <a:r>
              <a:rPr lang="en-US" altLang="en-US" sz="1100">
                <a:solidFill>
                  <a:schemeClr val="tx1"/>
                </a:solidFill>
                <a:latin typeface="Arial" panose="020B0604020202020204" pitchFamily="34" charset="0"/>
              </a:rPr>
              <a:t>Tony Thurmond, State Superintendent of Public Instruction</a:t>
            </a:r>
            <a:endParaRPr lang="en-US" altLang="en-US" sz="1200" b="1">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348030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510706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164396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7/5/2023</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1580111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704020202020204" pitchFamily="34" charset="0"/>
              </a:rPr>
              <a:t>CALIFORNIA DEPARTMENT OF EDUCATION</a:t>
            </a:r>
            <a:br>
              <a:rPr lang="en-US" altLang="en-US" sz="1100" b="1">
                <a:solidFill>
                  <a:srgbClr val="000000"/>
                </a:solidFill>
                <a:latin typeface="Arial" panose="020B0704020202020204" pitchFamily="34" charset="0"/>
              </a:rPr>
            </a:br>
            <a:r>
              <a:rPr lang="en-US" altLang="en-US" sz="1100">
                <a:solidFill>
                  <a:srgbClr val="000000"/>
                </a:solidFill>
                <a:latin typeface="Arial" panose="020B0704020202020204" pitchFamily="34" charset="0"/>
              </a:rPr>
              <a:t>Tony Thurmond, State Superintendent of Public Instruction</a:t>
            </a:r>
            <a:endParaRPr lang="en-US" altLang="en-US" sz="1200" b="1">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854846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a:p>
        </p:txBody>
      </p:sp>
    </p:spTree>
    <p:extLst>
      <p:ext uri="{BB962C8B-B14F-4D97-AF65-F5344CB8AC3E}">
        <p14:creationId xmlns:p14="http://schemas.microsoft.com/office/powerpoint/2010/main" val="4190206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a:p>
        </p:txBody>
      </p:sp>
    </p:spTree>
    <p:extLst>
      <p:ext uri="{BB962C8B-B14F-4D97-AF65-F5344CB8AC3E}">
        <p14:creationId xmlns:p14="http://schemas.microsoft.com/office/powerpoint/2010/main" val="3190071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a:p>
        </p:txBody>
      </p:sp>
    </p:spTree>
    <p:extLst>
      <p:ext uri="{BB962C8B-B14F-4D97-AF65-F5344CB8AC3E}">
        <p14:creationId xmlns:p14="http://schemas.microsoft.com/office/powerpoint/2010/main" val="2146551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7/5/2023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a:solidFill>
                <a:srgbClr val="000000"/>
              </a:solidFill>
            </a:endParaRPr>
          </a:p>
        </p:txBody>
      </p:sp>
    </p:spTree>
    <p:extLst>
      <p:ext uri="{BB962C8B-B14F-4D97-AF65-F5344CB8AC3E}">
        <p14:creationId xmlns:p14="http://schemas.microsoft.com/office/powerpoint/2010/main" val="2557402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6418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704020202020204" pitchFamily="34" charset="0"/>
              </a:rPr>
              <a:t>CALIFORNIA DEPARTMENT OF EDUCATION</a:t>
            </a:r>
            <a:br>
              <a:rPr lang="en-US" altLang="en-US" sz="1100" b="1">
                <a:solidFill>
                  <a:srgbClr val="000000"/>
                </a:solidFill>
                <a:latin typeface="Arial" panose="020B0704020202020204" pitchFamily="34" charset="0"/>
              </a:rPr>
            </a:br>
            <a:r>
              <a:rPr lang="en-US" altLang="en-US" sz="1100">
                <a:solidFill>
                  <a:srgbClr val="000000"/>
                </a:solidFill>
                <a:latin typeface="Arial" panose="020B0704020202020204" pitchFamily="34" charset="0"/>
              </a:rPr>
              <a:t>Tony Thurmond, State Superintendent of Public Instruction</a:t>
            </a:r>
            <a:endParaRPr lang="en-US" altLang="en-US" sz="1200" b="1">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a:p>
        </p:txBody>
      </p:sp>
    </p:spTree>
    <p:extLst>
      <p:ext uri="{BB962C8B-B14F-4D97-AF65-F5344CB8AC3E}">
        <p14:creationId xmlns:p14="http://schemas.microsoft.com/office/powerpoint/2010/main" val="790227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a:p>
        </p:txBody>
      </p:sp>
    </p:spTree>
    <p:extLst>
      <p:ext uri="{BB962C8B-B14F-4D97-AF65-F5344CB8AC3E}">
        <p14:creationId xmlns:p14="http://schemas.microsoft.com/office/powerpoint/2010/main" val="2288541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7/5/2023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6384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7/5/2023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39999" y="1944689"/>
            <a:ext cx="9167813"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hasCustomPrompt="1"/>
          </p:nvPr>
        </p:nvSpPr>
        <p:spPr>
          <a:xfrm>
            <a:off x="2540000" y="3578225"/>
            <a:ext cx="2257426" cy="795336"/>
          </a:xfrm>
        </p:spPr>
        <p:txBody>
          <a:bodyPr/>
          <a:lstStyle/>
          <a:p>
            <a:pPr lvl="0"/>
            <a:r>
              <a:rPr lang="en-US" dirty="0"/>
              <a:t>Click to edit Master text styles</a:t>
            </a:r>
          </a:p>
          <a:p>
            <a:pPr lvl="1"/>
            <a:endParaRPr lang="en-US" dirty="0"/>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hasCustomPrompt="1"/>
          </p:nvPr>
        </p:nvSpPr>
        <p:spPr>
          <a:xfrm>
            <a:off x="5574710" y="3429000"/>
            <a:ext cx="6286364" cy="1143000"/>
          </a:xfrm>
        </p:spPr>
        <p:txBody>
          <a:bodyPr/>
          <a:lstStyle/>
          <a:p>
            <a:pPr lvl="0"/>
            <a:r>
              <a:rPr lang="en-US" dirty="0"/>
              <a:t>Click to edit Master text styles</a:t>
            </a:r>
          </a:p>
        </p:txBody>
      </p:sp>
      <p:sp>
        <p:nvSpPr>
          <p:cNvPr id="12" name="Content Placeholder 11">
            <a:extLst>
              <a:ext uri="{FF2B5EF4-FFF2-40B4-BE49-F238E27FC236}">
                <a16:creationId xmlns:a16="http://schemas.microsoft.com/office/drawing/2014/main" id="{EBB42708-E232-4D99-B2BE-0C0411868930}"/>
              </a:ext>
            </a:extLst>
          </p:cNvPr>
          <p:cNvSpPr>
            <a:spLocks noGrp="1"/>
          </p:cNvSpPr>
          <p:nvPr>
            <p:ph sz="quarter" idx="16"/>
          </p:nvPr>
        </p:nvSpPr>
        <p:spPr>
          <a:xfrm>
            <a:off x="2539999" y="4973870"/>
            <a:ext cx="2711269" cy="366711"/>
          </a:xfrm>
        </p:spPr>
        <p:txBody>
          <a:bodyPr/>
          <a:lstStyle/>
          <a:p>
            <a:pPr lvl="1"/>
            <a:endParaRPr lang="en-US" dirty="0"/>
          </a:p>
        </p:txBody>
      </p:sp>
      <p:sp>
        <p:nvSpPr>
          <p:cNvPr id="14" name="Content Placeholder 13">
            <a:extLst>
              <a:ext uri="{FF2B5EF4-FFF2-40B4-BE49-F238E27FC236}">
                <a16:creationId xmlns:a16="http://schemas.microsoft.com/office/drawing/2014/main" id="{CCE08E5A-0168-4C41-85D2-73C2A3A73A21}"/>
              </a:ext>
            </a:extLst>
          </p:cNvPr>
          <p:cNvSpPr>
            <a:spLocks noGrp="1"/>
          </p:cNvSpPr>
          <p:nvPr>
            <p:ph sz="quarter" idx="17"/>
          </p:nvPr>
        </p:nvSpPr>
        <p:spPr>
          <a:xfrm>
            <a:off x="5575300" y="4919663"/>
            <a:ext cx="5645150" cy="931862"/>
          </a:xfrm>
        </p:spPr>
        <p:txBody>
          <a:bodyPr/>
          <a:lstStyle/>
          <a:p>
            <a:pPr lvl="0"/>
            <a:r>
              <a:rPr lang="en-US" dirty="0"/>
              <a:t>Edit Master text styles</a:t>
            </a:r>
          </a:p>
        </p:txBody>
      </p:sp>
    </p:spTree>
    <p:extLst>
      <p:ext uri="{BB962C8B-B14F-4D97-AF65-F5344CB8AC3E}">
        <p14:creationId xmlns:p14="http://schemas.microsoft.com/office/powerpoint/2010/main" val="420475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jpeg"/><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664" r:id="rId5"/>
    <p:sldLayoutId id="2147483665" r:id="rId6"/>
    <p:sldLayoutId id="2147483666" r:id="rId7"/>
    <p:sldLayoutId id="2147483704" r:id="rId8"/>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0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chemeClr val="bg1"/>
                </a:solidFill>
                <a:latin typeface="Arial" panose="020B0604020202020204" pitchFamily="34" charset="0"/>
              </a:rPr>
              <a:t>TONY</a:t>
            </a:r>
            <a:r>
              <a:rPr lang="en-US" altLang="en-US" sz="1200" b="1" baseline="0">
                <a:solidFill>
                  <a:schemeClr val="bg1"/>
                </a:solidFill>
                <a:latin typeface="Arial" panose="020B0604020202020204" pitchFamily="34" charset="0"/>
              </a:rPr>
              <a:t> THURMOND</a:t>
            </a:r>
            <a:br>
              <a:rPr lang="en-US" altLang="en-US" sz="1000" b="1">
                <a:solidFill>
                  <a:schemeClr val="bg1"/>
                </a:solidFill>
                <a:latin typeface="Arial" panose="020B0604020202020204" pitchFamily="34" charset="0"/>
              </a:rPr>
            </a:br>
            <a:r>
              <a:rPr lang="en-US" altLang="en-US" sz="1000">
                <a:solidFill>
                  <a:schemeClr val="bg1"/>
                </a:solidFill>
                <a:latin typeface="Arial" panose="020B0604020202020204" pitchFamily="34" charset="0"/>
              </a:rPr>
              <a:t>State Superintendent </a:t>
            </a:r>
            <a:br>
              <a:rPr lang="en-US" altLang="en-US" sz="1000">
                <a:solidFill>
                  <a:schemeClr val="bg1"/>
                </a:solidFill>
                <a:latin typeface="Arial" panose="020B0604020202020204" pitchFamily="34" charset="0"/>
              </a:rPr>
            </a:br>
            <a:r>
              <a:rPr lang="en-US" altLang="en-US" sz="1000">
                <a:solidFill>
                  <a:schemeClr val="bg1"/>
                </a:solidFill>
                <a:latin typeface="Arial" panose="020B0604020202020204" pitchFamily="34" charset="0"/>
              </a:rPr>
              <a:t>of Public Instruction</a:t>
            </a:r>
            <a:endParaRPr lang="en-US" altLang="en-US" sz="100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a:solidFill>
                  <a:srgbClr val="FFFFFF"/>
                </a:solidFill>
                <a:latin typeface="Arial" panose="020B0704020202020204" pitchFamily="34" charset="0"/>
              </a:rPr>
              <a:t>TONY THURMOND</a:t>
            </a:r>
            <a:br>
              <a:rPr lang="en-US" altLang="en-US" sz="1000" b="1">
                <a:solidFill>
                  <a:srgbClr val="FFFFFF"/>
                </a:solidFill>
                <a:latin typeface="Arial" panose="020B0704020202020204" pitchFamily="34" charset="0"/>
              </a:rPr>
            </a:br>
            <a:r>
              <a:rPr lang="en-US" altLang="en-US" sz="1000">
                <a:solidFill>
                  <a:srgbClr val="FFFFFF"/>
                </a:solidFill>
                <a:latin typeface="Arial" panose="020B0704020202020204" pitchFamily="34" charset="0"/>
              </a:rPr>
              <a:t>State Superintendent </a:t>
            </a:r>
            <a:br>
              <a:rPr lang="en-US" altLang="en-US" sz="1000">
                <a:solidFill>
                  <a:srgbClr val="FFFFFF"/>
                </a:solidFill>
                <a:latin typeface="Arial" panose="020B0704020202020204" pitchFamily="34" charset="0"/>
              </a:rPr>
            </a:br>
            <a:r>
              <a:rPr lang="en-US" altLang="en-US" sz="1000">
                <a:solidFill>
                  <a:srgbClr val="FFFFFF"/>
                </a:solidFill>
                <a:latin typeface="Arial" panose="020B07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158860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a:solidFill>
                  <a:srgbClr val="FFFFFF"/>
                </a:solidFill>
                <a:latin typeface="Arial" panose="020B0704020202020204" pitchFamily="34" charset="0"/>
              </a:rPr>
              <a:t>TONY THURMOND</a:t>
            </a:r>
            <a:br>
              <a:rPr lang="en-US" altLang="en-US" sz="1000" b="1">
                <a:solidFill>
                  <a:srgbClr val="FFFFFF"/>
                </a:solidFill>
                <a:latin typeface="Arial" panose="020B0704020202020204" pitchFamily="34" charset="0"/>
              </a:rPr>
            </a:br>
            <a:r>
              <a:rPr lang="en-US" altLang="en-US" sz="1000">
                <a:solidFill>
                  <a:srgbClr val="FFFFFF"/>
                </a:solidFill>
                <a:latin typeface="Arial" panose="020B0704020202020204" pitchFamily="34" charset="0"/>
              </a:rPr>
              <a:t>State Superintendent </a:t>
            </a:r>
            <a:br>
              <a:rPr lang="en-US" altLang="en-US" sz="1000">
                <a:solidFill>
                  <a:srgbClr val="FFFFFF"/>
                </a:solidFill>
                <a:latin typeface="Arial" panose="020B0704020202020204" pitchFamily="34" charset="0"/>
              </a:rPr>
            </a:br>
            <a:r>
              <a:rPr lang="en-US" altLang="en-US" sz="1000">
                <a:solidFill>
                  <a:srgbClr val="FFFFFF"/>
                </a:solidFill>
                <a:latin typeface="Arial" panose="020B07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Tuesday @ 2 </a:t>
            </a:r>
            <a:br>
              <a:rPr lang="en-US" b="1"/>
            </a:br>
            <a:r>
              <a:rPr lang="en-US" b="1"/>
              <a:t>School Nutrition Town Hall </a:t>
            </a:r>
            <a:br>
              <a:rPr lang="en-US" b="1"/>
            </a:br>
            <a:r>
              <a:rPr lang="en-US" b="1"/>
              <a:t>May 2023</a:t>
            </a:r>
          </a:p>
        </p:txBody>
      </p:sp>
      <p:sp>
        <p:nvSpPr>
          <p:cNvPr id="3" name="Content Placeholder 2"/>
          <p:cNvSpPr>
            <a:spLocks noGrp="1"/>
          </p:cNvSpPr>
          <p:nvPr>
            <p:ph sz="half" idx="1"/>
          </p:nvPr>
        </p:nvSpPr>
        <p:spPr>
          <a:xfrm>
            <a:off x="3893312" y="2264110"/>
            <a:ext cx="6628384" cy="1164890"/>
          </a:xfrm>
        </p:spPr>
        <p:txBody>
          <a:bodyPr/>
          <a:lstStyle/>
          <a:p>
            <a:pPr marL="0" indent="0" algn="ctr">
              <a:buNone/>
            </a:pPr>
            <a:r>
              <a:rPr lang="en-US" sz="2800" b="1">
                <a:latin typeface="+mj-lt"/>
                <a:ea typeface="Verdana" panose="020B0604030504040204" pitchFamily="34" charset="0"/>
                <a:cs typeface="Verdana" panose="020B0604030504040204" pitchFamily="34" charset="0"/>
              </a:rPr>
              <a:t>California Department of Education </a:t>
            </a:r>
          </a:p>
          <a:p>
            <a:pPr marL="0" indent="0" algn="ctr">
              <a:buNone/>
            </a:pPr>
            <a:r>
              <a:rPr lang="en-US" sz="2800" b="1">
                <a:latin typeface="+mj-lt"/>
                <a:ea typeface="Verdana" panose="020B0604030504040204" pitchFamily="34" charset="0"/>
                <a:cs typeface="Verdana" panose="020B0604030504040204" pitchFamily="34" charset="0"/>
              </a:rPr>
              <a:t>Nutrition Services Division</a:t>
            </a:r>
          </a:p>
          <a:p>
            <a:pPr marL="0" indent="0" algn="ctr">
              <a:buNone/>
            </a:pPr>
            <a:endParaRPr lang="en-US" sz="2800">
              <a:latin typeface="+mj-lt"/>
              <a:ea typeface="Verdana" panose="020B0604030504040204" pitchFamily="34" charset="0"/>
              <a:cs typeface="Verdana" panose="020B0604030504040204" pitchFamily="34" charset="0"/>
            </a:endParaRPr>
          </a:p>
        </p:txBody>
      </p:sp>
      <p:pic>
        <p:nvPicPr>
          <p:cNvPr id="12" name="Content Placeholder 11">
            <a:extLst>
              <a:ext uri="{FF2B5EF4-FFF2-40B4-BE49-F238E27FC236}">
                <a16:creationId xmlns:a16="http://schemas.microsoft.com/office/drawing/2014/main" id="{18B0819E-6DC0-41F3-B830-E483F3BA950D}"/>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8237" y="3437222"/>
            <a:ext cx="4163880" cy="27752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44BC-67D2-0E6F-C2C9-FF0C17E6477B}"/>
              </a:ext>
            </a:extLst>
          </p:cNvPr>
          <p:cNvSpPr>
            <a:spLocks noGrp="1"/>
          </p:cNvSpPr>
          <p:nvPr>
            <p:ph type="title"/>
          </p:nvPr>
        </p:nvSpPr>
        <p:spPr>
          <a:xfrm>
            <a:off x="2451100" y="254000"/>
            <a:ext cx="9423400" cy="1143000"/>
          </a:xfrm>
        </p:spPr>
        <p:txBody>
          <a:bodyPr/>
          <a:lstStyle/>
          <a:p>
            <a:r>
              <a:rPr lang="en-US">
                <a:cs typeface="Arial"/>
              </a:rPr>
              <a:t>School Lunch Hero Day:</a:t>
            </a:r>
            <a:br>
              <a:rPr lang="en-US">
                <a:cs typeface="Arial"/>
              </a:rPr>
            </a:br>
            <a:r>
              <a:rPr lang="en-US">
                <a:cs typeface="Arial"/>
              </a:rPr>
              <a:t>Lodi USD</a:t>
            </a:r>
          </a:p>
        </p:txBody>
      </p:sp>
      <p:pic>
        <p:nvPicPr>
          <p:cNvPr id="7" name="Content Placeholder 6" descr="Lodi USD nutrition service Instagram post of sign and food display for Cafeteria workers are Super Heroes in Disguise!">
            <a:extLst>
              <a:ext uri="{FF2B5EF4-FFF2-40B4-BE49-F238E27FC236}">
                <a16:creationId xmlns:a16="http://schemas.microsoft.com/office/drawing/2014/main" id="{6F17091A-6F43-48D1-B7E5-EB60EF5DC29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44283" y="1940805"/>
            <a:ext cx="2306686" cy="3989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Content Placeholder 14" descr="Lodi USD nutrition service Instagram post of nutrition staff celebrating School Lunch Hero Day wearing green celebration shirts standing in a school kitchen.">
            <a:extLst>
              <a:ext uri="{FF2B5EF4-FFF2-40B4-BE49-F238E27FC236}">
                <a16:creationId xmlns:a16="http://schemas.microsoft.com/office/drawing/2014/main" id="{2248963E-C856-40B9-8D94-4479290A758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441735" y="1815947"/>
            <a:ext cx="2317531" cy="4114800"/>
          </a:xfrm>
        </p:spPr>
      </p:pic>
    </p:spTree>
    <p:extLst>
      <p:ext uri="{BB962C8B-B14F-4D97-AF65-F5344CB8AC3E}">
        <p14:creationId xmlns:p14="http://schemas.microsoft.com/office/powerpoint/2010/main" val="313138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E322-04C5-FE00-C145-ECB0C64413F3}"/>
              </a:ext>
            </a:extLst>
          </p:cNvPr>
          <p:cNvSpPr>
            <a:spLocks noGrp="1"/>
          </p:cNvSpPr>
          <p:nvPr>
            <p:ph type="title"/>
          </p:nvPr>
        </p:nvSpPr>
        <p:spPr/>
        <p:txBody>
          <a:bodyPr/>
          <a:lstStyle/>
          <a:p>
            <a:r>
              <a:rPr lang="en-US" dirty="0">
                <a:cs typeface="Arial"/>
              </a:rPr>
              <a:t>2023 California Classified School Employees of the Year</a:t>
            </a:r>
            <a:endParaRPr lang="en-US" dirty="0"/>
          </a:p>
          <a:p>
            <a:endParaRPr lang="en-US">
              <a:cs typeface="Arial"/>
            </a:endParaRPr>
          </a:p>
        </p:txBody>
      </p:sp>
      <p:sp>
        <p:nvSpPr>
          <p:cNvPr id="3" name="Content Placeholder 2">
            <a:extLst>
              <a:ext uri="{FF2B5EF4-FFF2-40B4-BE49-F238E27FC236}">
                <a16:creationId xmlns:a16="http://schemas.microsoft.com/office/drawing/2014/main" id="{A4E8555E-B8F8-5428-2760-B0AB146A3EAB}"/>
              </a:ext>
            </a:extLst>
          </p:cNvPr>
          <p:cNvSpPr>
            <a:spLocks noGrp="1"/>
          </p:cNvSpPr>
          <p:nvPr>
            <p:ph sz="half" idx="1"/>
          </p:nvPr>
        </p:nvSpPr>
        <p:spPr>
          <a:xfrm>
            <a:off x="2475424" y="2097437"/>
            <a:ext cx="4522061" cy="3843580"/>
          </a:xfrm>
        </p:spPr>
        <p:txBody>
          <a:bodyPr/>
          <a:lstStyle/>
          <a:p>
            <a:pPr>
              <a:spcBef>
                <a:spcPts val="1400"/>
              </a:spcBef>
              <a:spcAft>
                <a:spcPts val="1200"/>
              </a:spcAft>
            </a:pPr>
            <a:r>
              <a:rPr lang="en-US">
                <a:cs typeface="Arial"/>
              </a:rPr>
              <a:t>Jaime Carranza</a:t>
            </a:r>
            <a:endParaRPr lang="en-US"/>
          </a:p>
          <a:p>
            <a:pPr>
              <a:spcBef>
                <a:spcPts val="1400"/>
              </a:spcBef>
              <a:spcAft>
                <a:spcPts val="1200"/>
              </a:spcAft>
            </a:pPr>
            <a:r>
              <a:rPr lang="en-US">
                <a:cs typeface="Arial"/>
              </a:rPr>
              <a:t>Senior Warehouseman</a:t>
            </a:r>
          </a:p>
          <a:p>
            <a:pPr>
              <a:spcBef>
                <a:spcPts val="1400"/>
              </a:spcBef>
              <a:spcAft>
                <a:spcPts val="1200"/>
              </a:spcAft>
            </a:pPr>
            <a:r>
              <a:rPr lang="en-US">
                <a:cs typeface="Arial"/>
              </a:rPr>
              <a:t>Anaheim Union High School District</a:t>
            </a:r>
          </a:p>
          <a:p>
            <a:pPr marL="0" indent="0">
              <a:buNone/>
            </a:pPr>
            <a:endParaRPr lang="en-US">
              <a:cs typeface="Arial"/>
            </a:endParaRPr>
          </a:p>
        </p:txBody>
      </p:sp>
      <p:pic>
        <p:nvPicPr>
          <p:cNvPr id="7" name="Content Placeholder 6" descr="Picture of Jaime Carranza, Senior Warehouseman, Anaheim Union High School District, smiling wearing black tie and gray dress shirt.">
            <a:extLst>
              <a:ext uri="{FF2B5EF4-FFF2-40B4-BE49-F238E27FC236}">
                <a16:creationId xmlns:a16="http://schemas.microsoft.com/office/drawing/2014/main" id="{60FDAD25-33A4-42E5-AAB9-AE3D606A02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57295" y="1672789"/>
            <a:ext cx="3029065" cy="4268228"/>
          </a:xfrm>
        </p:spPr>
      </p:pic>
    </p:spTree>
    <p:extLst>
      <p:ext uri="{BB962C8B-B14F-4D97-AF65-F5344CB8AC3E}">
        <p14:creationId xmlns:p14="http://schemas.microsoft.com/office/powerpoint/2010/main" val="322648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65F4-B981-4CA4-ACC9-5C61021432E2}"/>
              </a:ext>
            </a:extLst>
          </p:cNvPr>
          <p:cNvSpPr>
            <a:spLocks noGrp="1"/>
          </p:cNvSpPr>
          <p:nvPr>
            <p:ph type="title"/>
          </p:nvPr>
        </p:nvSpPr>
        <p:spPr>
          <a:xfrm>
            <a:off x="2183539" y="502038"/>
            <a:ext cx="9652000" cy="1371600"/>
          </a:xfrm>
        </p:spPr>
        <p:txBody>
          <a:bodyPr/>
          <a:lstStyle/>
          <a:p>
            <a:r>
              <a:rPr lang="en-US"/>
              <a:t>San Diego USD</a:t>
            </a:r>
            <a:br>
              <a:rPr lang="en-US"/>
            </a:br>
            <a:r>
              <a:rPr lang="en-US"/>
              <a:t>Strategies for Increasing Scratch Cooking</a:t>
            </a:r>
          </a:p>
        </p:txBody>
      </p:sp>
      <p:pic>
        <p:nvPicPr>
          <p:cNvPr id="6" name="Content Placeholder 5" descr="Screen shot of San Diego USD Chef Juan Zamorano Food Service Program Specialist, San Diego Unified School District, screen shot of Institute of Child Nutrition's School Nutrition Star Program webinar. Chef is pictured wearing a chef's jacket and arms crossed, smiling. ">
            <a:extLst>
              <a:ext uri="{FF2B5EF4-FFF2-40B4-BE49-F238E27FC236}">
                <a16:creationId xmlns:a16="http://schemas.microsoft.com/office/drawing/2014/main" id="{0FCCD1CB-3EFC-4F98-8E34-04862F2B96E2}"/>
              </a:ext>
            </a:extLst>
          </p:cNvPr>
          <p:cNvPicPr>
            <a:picLocks noGrp="1" noChangeAspect="1"/>
          </p:cNvPicPr>
          <p:nvPr>
            <p:ph idx="1"/>
          </p:nvPr>
        </p:nvPicPr>
        <p:blipFill>
          <a:blip r:embed="rId3"/>
          <a:stretch>
            <a:fillRect/>
          </a:stretch>
        </p:blipFill>
        <p:spPr>
          <a:xfrm>
            <a:off x="3561857" y="2247815"/>
            <a:ext cx="7420321" cy="3962530"/>
          </a:xfrm>
          <a:prstGeom prst="rect">
            <a:avLst/>
          </a:prstGeom>
        </p:spPr>
      </p:pic>
    </p:spTree>
    <p:extLst>
      <p:ext uri="{BB962C8B-B14F-4D97-AF65-F5344CB8AC3E}">
        <p14:creationId xmlns:p14="http://schemas.microsoft.com/office/powerpoint/2010/main" val="192544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E1-B6A2-2CDD-A6D3-754984F403BD}"/>
              </a:ext>
            </a:extLst>
          </p:cNvPr>
          <p:cNvSpPr>
            <a:spLocks noGrp="1"/>
          </p:cNvSpPr>
          <p:nvPr>
            <p:ph type="title"/>
          </p:nvPr>
        </p:nvSpPr>
        <p:spPr/>
        <p:txBody>
          <a:bodyPr/>
          <a:lstStyle/>
          <a:p>
            <a:r>
              <a:rPr lang="en-US">
                <a:cs typeface="Arial"/>
              </a:rPr>
              <a:t>Federal Updates</a:t>
            </a:r>
            <a:endParaRPr lang="en-US"/>
          </a:p>
        </p:txBody>
      </p:sp>
      <p:pic>
        <p:nvPicPr>
          <p:cNvPr id="8" name="Content Placeholder 7">
            <a:extLst>
              <a:ext uri="{FF2B5EF4-FFF2-40B4-BE49-F238E27FC236}">
                <a16:creationId xmlns:a16="http://schemas.microsoft.com/office/drawing/2014/main" id="{EE9BBB89-B64C-4199-AC1F-A50016F2F5FC}"/>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3078" y="1981200"/>
            <a:ext cx="5997844" cy="4114800"/>
          </a:xfrm>
        </p:spPr>
      </p:pic>
    </p:spTree>
    <p:extLst>
      <p:ext uri="{BB962C8B-B14F-4D97-AF65-F5344CB8AC3E}">
        <p14:creationId xmlns:p14="http://schemas.microsoft.com/office/powerpoint/2010/main" val="381187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227B-79F2-A0E1-C7CB-C58B7D788A27}"/>
              </a:ext>
            </a:extLst>
          </p:cNvPr>
          <p:cNvSpPr>
            <a:spLocks noGrp="1"/>
          </p:cNvSpPr>
          <p:nvPr>
            <p:ph type="title"/>
          </p:nvPr>
        </p:nvSpPr>
        <p:spPr>
          <a:xfrm>
            <a:off x="2540000" y="810567"/>
            <a:ext cx="9144000" cy="1143000"/>
          </a:xfrm>
        </p:spPr>
        <p:txBody>
          <a:bodyPr/>
          <a:lstStyle/>
          <a:p>
            <a:r>
              <a:rPr lang="en-US">
                <a:cs typeface="Arial"/>
              </a:rPr>
              <a:t>Reminder: National School Lunch Program (NSLP) Sodium Limits Change</a:t>
            </a:r>
          </a:p>
          <a:p>
            <a:endParaRPr lang="en-US">
              <a:cs typeface="Arial"/>
            </a:endParaRPr>
          </a:p>
        </p:txBody>
      </p:sp>
      <p:graphicFrame>
        <p:nvGraphicFramePr>
          <p:cNvPr id="4" name="Table 4" descr="Sodium Target 1A limits for the NSLP by grade group as follows effective July 1, 2023 ​ Grades K-5 ​ 1,110 mg, Grades 6-8 ​1,225 mg, ​Grades 9-12 ​ &#10;1,280 mg, followed by Target 1 which ends June 30, 2023 and are as follows Grades K-5 ​ 1,230mg, Grades 6-8 1,360 mg, Grades 9-12 1,420 mg. All values are less than equal to.">
            <a:extLst>
              <a:ext uri="{FF2B5EF4-FFF2-40B4-BE49-F238E27FC236}">
                <a16:creationId xmlns:a16="http://schemas.microsoft.com/office/drawing/2014/main" id="{8BD929FC-07A8-1920-F1F1-8C7279683BEB}"/>
              </a:ext>
            </a:extLst>
          </p:cNvPr>
          <p:cNvGraphicFramePr>
            <a:graphicFrameLocks noGrp="1"/>
          </p:cNvGraphicFramePr>
          <p:nvPr>
            <p:ph sz="half" idx="2"/>
            <p:extLst>
              <p:ext uri="{D42A27DB-BD31-4B8C-83A1-F6EECF244321}">
                <p14:modId xmlns:p14="http://schemas.microsoft.com/office/powerpoint/2010/main" val="428712870"/>
              </p:ext>
            </p:extLst>
          </p:nvPr>
        </p:nvGraphicFramePr>
        <p:xfrm>
          <a:off x="2350698" y="2133562"/>
          <a:ext cx="9698983" cy="2590800"/>
        </p:xfrm>
        <a:graphic>
          <a:graphicData uri="http://schemas.openxmlformats.org/drawingml/2006/table">
            <a:tbl>
              <a:tblPr firstRow="1" bandRow="1">
                <a:tableStyleId>{5C22544A-7EE6-4342-B048-85BDC9FD1C3A}</a:tableStyleId>
              </a:tblPr>
              <a:tblGrid>
                <a:gridCol w="4181230">
                  <a:extLst>
                    <a:ext uri="{9D8B030D-6E8A-4147-A177-3AD203B41FA5}">
                      <a16:colId xmlns:a16="http://schemas.microsoft.com/office/drawing/2014/main" val="2126963465"/>
                    </a:ext>
                  </a:extLst>
                </a:gridCol>
                <a:gridCol w="1810198">
                  <a:extLst>
                    <a:ext uri="{9D8B030D-6E8A-4147-A177-3AD203B41FA5}">
                      <a16:colId xmlns:a16="http://schemas.microsoft.com/office/drawing/2014/main" val="2945503119"/>
                    </a:ext>
                  </a:extLst>
                </a:gridCol>
                <a:gridCol w="1896475">
                  <a:extLst>
                    <a:ext uri="{9D8B030D-6E8A-4147-A177-3AD203B41FA5}">
                      <a16:colId xmlns:a16="http://schemas.microsoft.com/office/drawing/2014/main" val="2761783391"/>
                    </a:ext>
                  </a:extLst>
                </a:gridCol>
                <a:gridCol w="1811080">
                  <a:extLst>
                    <a:ext uri="{9D8B030D-6E8A-4147-A177-3AD203B41FA5}">
                      <a16:colId xmlns:a16="http://schemas.microsoft.com/office/drawing/2014/main" val="1198205445"/>
                    </a:ext>
                  </a:extLst>
                </a:gridCol>
              </a:tblGrid>
              <a:tr h="712034">
                <a:tc>
                  <a:txBody>
                    <a:bodyPr/>
                    <a:lstStyle/>
                    <a:p>
                      <a:r>
                        <a:rPr lang="en-US" sz="2800"/>
                        <a:t>Sodium Target and Date</a:t>
                      </a:r>
                    </a:p>
                  </a:txBody>
                  <a:tcPr/>
                </a:tc>
                <a:tc>
                  <a:txBody>
                    <a:bodyPr/>
                    <a:lstStyle/>
                    <a:p>
                      <a:pPr algn="ctr"/>
                      <a:r>
                        <a:rPr lang="en-US" sz="2800"/>
                        <a:t>Grades</a:t>
                      </a:r>
                    </a:p>
                    <a:p>
                      <a:pPr lvl="0" algn="ctr">
                        <a:buNone/>
                      </a:pPr>
                      <a:r>
                        <a:rPr lang="en-US" sz="2800"/>
                        <a:t>K-5</a:t>
                      </a:r>
                    </a:p>
                  </a:txBody>
                  <a:tcPr/>
                </a:tc>
                <a:tc>
                  <a:txBody>
                    <a:bodyPr/>
                    <a:lstStyle/>
                    <a:p>
                      <a:pPr algn="ctr"/>
                      <a:r>
                        <a:rPr lang="en-US" sz="2800"/>
                        <a:t>Grades </a:t>
                      </a:r>
                    </a:p>
                    <a:p>
                      <a:pPr lvl="0" algn="ctr">
                        <a:buNone/>
                      </a:pPr>
                      <a:r>
                        <a:rPr lang="en-US" sz="2800"/>
                        <a:t>6-8</a:t>
                      </a:r>
                    </a:p>
                  </a:txBody>
                  <a:tcPr/>
                </a:tc>
                <a:tc>
                  <a:txBody>
                    <a:bodyPr/>
                    <a:lstStyle/>
                    <a:p>
                      <a:pPr algn="ctr"/>
                      <a:r>
                        <a:rPr lang="en-US" sz="2800"/>
                        <a:t>Grades </a:t>
                      </a:r>
                    </a:p>
                    <a:p>
                      <a:pPr lvl="0" algn="ctr">
                        <a:buNone/>
                      </a:pPr>
                      <a:r>
                        <a:rPr lang="en-US" sz="2800"/>
                        <a:t>9-12</a:t>
                      </a:r>
                    </a:p>
                  </a:txBody>
                  <a:tcPr/>
                </a:tc>
                <a:extLst>
                  <a:ext uri="{0D108BD9-81ED-4DB2-BD59-A6C34878D82A}">
                    <a16:rowId xmlns:a16="http://schemas.microsoft.com/office/drawing/2014/main" val="3485296786"/>
                  </a:ext>
                </a:extLst>
              </a:tr>
              <a:tr h="729835">
                <a:tc>
                  <a:txBody>
                    <a:bodyPr/>
                    <a:lstStyle/>
                    <a:p>
                      <a:r>
                        <a:rPr lang="en-US" sz="2400"/>
                        <a:t>Target 1A</a:t>
                      </a:r>
                    </a:p>
                    <a:p>
                      <a:pPr lvl="0">
                        <a:buNone/>
                      </a:pPr>
                      <a:r>
                        <a:rPr lang="en-US" sz="2400" b="1"/>
                        <a:t>Effective July 1, 2023</a:t>
                      </a:r>
                    </a:p>
                  </a:txBody>
                  <a:tcPr/>
                </a:tc>
                <a:tc>
                  <a:txBody>
                    <a:bodyPr/>
                    <a:lstStyle/>
                    <a:p>
                      <a:pPr lvl="0">
                        <a:buNone/>
                      </a:pPr>
                      <a:r>
                        <a:rPr lang="en-US" sz="2400" b="0" i="0" u="none" strike="noStrike" kern="1200" noProof="0" dirty="0">
                          <a:solidFill>
                            <a:schemeClr val="dk1"/>
                          </a:solidFill>
                          <a:latin typeface="Arial"/>
                          <a:ea typeface="+mn-ea"/>
                          <a:cs typeface="+mn-cs"/>
                        </a:rPr>
                        <a:t>≤ 1,110 mg</a:t>
                      </a:r>
                      <a:endParaRPr lang="en-US" sz="2400" b="0" i="0" u="none" strike="noStrike" kern="1200" dirty="0">
                        <a:solidFill>
                          <a:schemeClr val="dk1"/>
                        </a:solidFill>
                        <a:latin typeface="Arial"/>
                        <a:ea typeface="+mn-ea"/>
                        <a:cs typeface="+mn-cs"/>
                      </a:endParaRPr>
                    </a:p>
                  </a:txBody>
                  <a:tcPr/>
                </a:tc>
                <a:tc>
                  <a:txBody>
                    <a:bodyPr/>
                    <a:lstStyle/>
                    <a:p>
                      <a:pPr lvl="0" algn="l">
                        <a:lnSpc>
                          <a:spcPct val="100000"/>
                        </a:lnSpc>
                        <a:spcBef>
                          <a:spcPts val="0"/>
                        </a:spcBef>
                        <a:spcAft>
                          <a:spcPts val="0"/>
                        </a:spcAft>
                        <a:buNone/>
                      </a:pPr>
                      <a:r>
                        <a:rPr lang="en-US" sz="2400" b="0" i="0" u="none" strike="noStrike" kern="1200" noProof="0">
                          <a:solidFill>
                            <a:schemeClr val="dk1"/>
                          </a:solidFill>
                          <a:latin typeface="Arial"/>
                          <a:ea typeface="+mn-ea"/>
                          <a:cs typeface="+mn-cs"/>
                        </a:rPr>
                        <a:t>≤ 1,225 mg</a:t>
                      </a:r>
                    </a:p>
                    <a:p>
                      <a:pPr lvl="0">
                        <a:buNone/>
                      </a:pPr>
                      <a:endParaRPr lang="en-US" sz="2400" b="0" i="0" u="none" strike="noStrike" kern="1200" noProof="0">
                        <a:solidFill>
                          <a:schemeClr val="dk1"/>
                        </a:solidFill>
                        <a:latin typeface="Arial"/>
                        <a:ea typeface="+mn-ea"/>
                        <a:cs typeface="+mn-cs"/>
                      </a:endParaRPr>
                    </a:p>
                  </a:txBody>
                  <a:tcPr/>
                </a:tc>
                <a:tc>
                  <a:txBody>
                    <a:bodyPr/>
                    <a:lstStyle/>
                    <a:p>
                      <a:pPr lvl="0" algn="l">
                        <a:lnSpc>
                          <a:spcPct val="100000"/>
                        </a:lnSpc>
                        <a:spcBef>
                          <a:spcPts val="0"/>
                        </a:spcBef>
                        <a:spcAft>
                          <a:spcPts val="0"/>
                        </a:spcAft>
                        <a:buNone/>
                      </a:pPr>
                      <a:r>
                        <a:rPr lang="en-US" sz="2400" b="0" i="0" u="none" strike="noStrike" kern="1200" noProof="0">
                          <a:solidFill>
                            <a:schemeClr val="dk1"/>
                          </a:solidFill>
                          <a:latin typeface="Arial"/>
                          <a:ea typeface="+mn-ea"/>
                          <a:cs typeface="+mn-cs"/>
                        </a:rPr>
                        <a:t>≤ 1,280 mg</a:t>
                      </a:r>
                    </a:p>
                    <a:p>
                      <a:pPr lvl="0">
                        <a:buNone/>
                      </a:pPr>
                      <a:endParaRPr lang="en-US" sz="2400" b="0" i="0" u="none" strike="noStrike" kern="1200" noProof="0">
                        <a:solidFill>
                          <a:schemeClr val="dk1"/>
                        </a:solidFill>
                        <a:latin typeface="Arial"/>
                        <a:ea typeface="+mn-ea"/>
                        <a:cs typeface="+mn-cs"/>
                      </a:endParaRPr>
                    </a:p>
                  </a:txBody>
                  <a:tcPr/>
                </a:tc>
                <a:extLst>
                  <a:ext uri="{0D108BD9-81ED-4DB2-BD59-A6C34878D82A}">
                    <a16:rowId xmlns:a16="http://schemas.microsoft.com/office/drawing/2014/main" val="2034307058"/>
                  </a:ext>
                </a:extLst>
              </a:tr>
              <a:tr h="729835">
                <a:tc>
                  <a:txBody>
                    <a:bodyPr/>
                    <a:lstStyle/>
                    <a:p>
                      <a:pPr lvl="0">
                        <a:buNone/>
                      </a:pPr>
                      <a:r>
                        <a:rPr lang="en-US" sz="2400" b="0" i="0" u="none" strike="noStrike" noProof="0">
                          <a:solidFill>
                            <a:srgbClr val="000000"/>
                          </a:solidFill>
                          <a:latin typeface="Arial"/>
                        </a:rPr>
                        <a:t>Target 1</a:t>
                      </a:r>
                    </a:p>
                    <a:p>
                      <a:pPr lvl="0">
                        <a:buNone/>
                      </a:pPr>
                      <a:r>
                        <a:rPr lang="en-US" sz="2400" b="1" i="0" u="none" strike="noStrike" noProof="0">
                          <a:solidFill>
                            <a:schemeClr val="tx1"/>
                          </a:solidFill>
                          <a:latin typeface="Arial"/>
                        </a:rPr>
                        <a:t>Ends</a:t>
                      </a:r>
                      <a:r>
                        <a:rPr lang="en-US" sz="2400" b="1" i="0" u="none" strike="noStrike" noProof="0">
                          <a:solidFill>
                            <a:srgbClr val="000000"/>
                          </a:solidFill>
                          <a:latin typeface="Arial"/>
                        </a:rPr>
                        <a:t> June 30, 2023</a:t>
                      </a:r>
                      <a:endParaRPr lang="en-US" sz="2400"/>
                    </a:p>
                  </a:txBody>
                  <a:tcPr/>
                </a:tc>
                <a:tc>
                  <a:txBody>
                    <a:bodyPr/>
                    <a:lstStyle/>
                    <a:p>
                      <a:pPr lvl="0">
                        <a:buNone/>
                      </a:pPr>
                      <a:r>
                        <a:rPr lang="en-US" sz="2400" b="0" i="0" u="none" strike="noStrike" noProof="0">
                          <a:latin typeface="Arial"/>
                        </a:rPr>
                        <a:t>≤ 1,230 mg</a:t>
                      </a:r>
                      <a:endParaRPr lang="en-US" sz="2400"/>
                    </a:p>
                  </a:txBody>
                  <a:tcPr/>
                </a:tc>
                <a:tc>
                  <a:txBody>
                    <a:bodyPr/>
                    <a:lstStyle/>
                    <a:p>
                      <a:pPr lvl="0">
                        <a:buNone/>
                      </a:pPr>
                      <a:r>
                        <a:rPr lang="en-US" sz="2400" b="0" i="0" u="none" strike="noStrike" noProof="0">
                          <a:latin typeface="Arial"/>
                        </a:rPr>
                        <a:t>≤ 1,360 mg</a:t>
                      </a:r>
                      <a:endParaRPr lang="en-US" sz="2400"/>
                    </a:p>
                  </a:txBody>
                  <a:tcPr/>
                </a:tc>
                <a:tc>
                  <a:txBody>
                    <a:bodyPr/>
                    <a:lstStyle/>
                    <a:p>
                      <a:pPr lvl="0">
                        <a:buNone/>
                      </a:pPr>
                      <a:r>
                        <a:rPr lang="en-US" sz="2400" b="0" i="0" u="none" strike="noStrike" noProof="0" dirty="0">
                          <a:latin typeface="Arial"/>
                        </a:rPr>
                        <a:t>≤ 1,420 mg</a:t>
                      </a:r>
                      <a:endParaRPr lang="en-US" sz="2400" dirty="0"/>
                    </a:p>
                  </a:txBody>
                  <a:tcPr/>
                </a:tc>
                <a:extLst>
                  <a:ext uri="{0D108BD9-81ED-4DB2-BD59-A6C34878D82A}">
                    <a16:rowId xmlns:a16="http://schemas.microsoft.com/office/drawing/2014/main" val="2867739953"/>
                  </a:ext>
                </a:extLst>
              </a:tr>
            </a:tbl>
          </a:graphicData>
        </a:graphic>
      </p:graphicFrame>
      <p:sp>
        <p:nvSpPr>
          <p:cNvPr id="3" name="Content Placeholder 2">
            <a:extLst>
              <a:ext uri="{FF2B5EF4-FFF2-40B4-BE49-F238E27FC236}">
                <a16:creationId xmlns:a16="http://schemas.microsoft.com/office/drawing/2014/main" id="{DAD280D0-DDFB-8802-26ED-465282BFD69C}"/>
              </a:ext>
            </a:extLst>
          </p:cNvPr>
          <p:cNvSpPr>
            <a:spLocks noGrp="1"/>
          </p:cNvSpPr>
          <p:nvPr>
            <p:ph sz="half" idx="1"/>
          </p:nvPr>
        </p:nvSpPr>
        <p:spPr>
          <a:xfrm>
            <a:off x="2352989" y="4849306"/>
            <a:ext cx="8559854" cy="1424963"/>
          </a:xfrm>
        </p:spPr>
        <p:txBody>
          <a:bodyPr/>
          <a:lstStyle/>
          <a:p>
            <a:r>
              <a:rPr lang="en-US" sz="2800">
                <a:cs typeface="Arial"/>
              </a:rPr>
              <a:t>Averaged over the course of the week</a:t>
            </a:r>
          </a:p>
          <a:p>
            <a:r>
              <a:rPr lang="en-US" sz="2800">
                <a:cs typeface="Arial"/>
              </a:rPr>
              <a:t>Sodium limits for breakfast remain at Target 1 for SY 2023-2024</a:t>
            </a:r>
          </a:p>
          <a:p>
            <a:endParaRPr lang="en-US">
              <a:cs typeface="Arial"/>
            </a:endParaRPr>
          </a:p>
          <a:p>
            <a:endParaRPr lang="en-US" sz="3000">
              <a:cs typeface="Arial"/>
            </a:endParaRPr>
          </a:p>
          <a:p>
            <a:endParaRPr lang="en-US">
              <a:cs typeface="Arial"/>
            </a:endParaRPr>
          </a:p>
        </p:txBody>
      </p:sp>
    </p:spTree>
    <p:extLst>
      <p:ext uri="{BB962C8B-B14F-4D97-AF65-F5344CB8AC3E}">
        <p14:creationId xmlns:p14="http://schemas.microsoft.com/office/powerpoint/2010/main" val="197360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p:txBody>
          <a:bodyPr/>
          <a:lstStyle/>
          <a:p>
            <a:r>
              <a:rPr lang="en-US">
                <a:cs typeface="Arial"/>
              </a:rPr>
              <a:t>State Updates</a:t>
            </a:r>
            <a:endParaRPr lang="en-US"/>
          </a:p>
        </p:txBody>
      </p:sp>
      <p:pic>
        <p:nvPicPr>
          <p:cNvPr id="7" name="Content Placeholder 6">
            <a:extLst>
              <a:ext uri="{FF2B5EF4-FFF2-40B4-BE49-F238E27FC236}">
                <a16:creationId xmlns:a16="http://schemas.microsoft.com/office/drawing/2014/main" id="{B54671C8-5FA3-4AAB-81FF-2F56B448ECA5}"/>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3078" y="1981200"/>
            <a:ext cx="5997844" cy="4114800"/>
          </a:xfrm>
        </p:spPr>
      </p:pic>
    </p:spTree>
    <p:extLst>
      <p:ext uri="{BB962C8B-B14F-4D97-AF65-F5344CB8AC3E}">
        <p14:creationId xmlns:p14="http://schemas.microsoft.com/office/powerpoint/2010/main" val="44016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63EE-FD6F-A201-A320-499C5F53A657}"/>
              </a:ext>
            </a:extLst>
          </p:cNvPr>
          <p:cNvSpPr>
            <a:spLocks noGrp="1"/>
          </p:cNvSpPr>
          <p:nvPr>
            <p:ph type="title"/>
          </p:nvPr>
        </p:nvSpPr>
        <p:spPr/>
        <p:txBody>
          <a:bodyPr/>
          <a:lstStyle/>
          <a:p>
            <a:r>
              <a:rPr lang="en-US">
                <a:cs typeface="Arial"/>
              </a:rPr>
              <a:t>State Budget: May Revise and Trailer Bill</a:t>
            </a:r>
            <a:endParaRPr lang="en-US"/>
          </a:p>
        </p:txBody>
      </p:sp>
      <p:sp>
        <p:nvSpPr>
          <p:cNvPr id="3" name="Content Placeholder 2">
            <a:extLst>
              <a:ext uri="{FF2B5EF4-FFF2-40B4-BE49-F238E27FC236}">
                <a16:creationId xmlns:a16="http://schemas.microsoft.com/office/drawing/2014/main" id="{A8EB66D6-940C-6188-3C05-BE456A92D3AD}"/>
              </a:ext>
            </a:extLst>
          </p:cNvPr>
          <p:cNvSpPr>
            <a:spLocks noGrp="1"/>
          </p:cNvSpPr>
          <p:nvPr>
            <p:ph sz="half" idx="1"/>
          </p:nvPr>
        </p:nvSpPr>
        <p:spPr>
          <a:xfrm>
            <a:off x="2545365" y="2325398"/>
            <a:ext cx="5146135" cy="3151518"/>
          </a:xfrm>
        </p:spPr>
        <p:txBody>
          <a:bodyPr/>
          <a:lstStyle/>
          <a:p>
            <a:pPr>
              <a:spcBef>
                <a:spcPts val="1400"/>
              </a:spcBef>
              <a:spcAft>
                <a:spcPts val="1200"/>
              </a:spcAft>
            </a:pPr>
            <a:r>
              <a:rPr lang="en-US">
                <a:cs typeface="Arial"/>
              </a:rPr>
              <a:t>Proposition 98 Funding</a:t>
            </a:r>
          </a:p>
          <a:p>
            <a:pPr>
              <a:spcBef>
                <a:spcPts val="1400"/>
              </a:spcBef>
              <a:spcAft>
                <a:spcPts val="1200"/>
              </a:spcAft>
            </a:pPr>
            <a:r>
              <a:rPr lang="en-US">
                <a:cs typeface="Arial"/>
              </a:rPr>
              <a:t>Kitchen Infrastructure and Training (KIT)</a:t>
            </a:r>
          </a:p>
        </p:txBody>
      </p:sp>
      <p:pic>
        <p:nvPicPr>
          <p:cNvPr id="7" name="Content Placeholder 6">
            <a:extLst>
              <a:ext uri="{FF2B5EF4-FFF2-40B4-BE49-F238E27FC236}">
                <a16:creationId xmlns:a16="http://schemas.microsoft.com/office/drawing/2014/main" id="{84154418-D556-4403-81F1-325672E2B044}"/>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641115" y="1986043"/>
            <a:ext cx="2872579" cy="4300211"/>
          </a:xfrm>
        </p:spPr>
      </p:pic>
    </p:spTree>
    <p:extLst>
      <p:ext uri="{BB962C8B-B14F-4D97-AF65-F5344CB8AC3E}">
        <p14:creationId xmlns:p14="http://schemas.microsoft.com/office/powerpoint/2010/main" val="421536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288D-1BF7-856F-7BBC-8667F5AF1CAB}"/>
              </a:ext>
            </a:extLst>
          </p:cNvPr>
          <p:cNvSpPr>
            <a:spLocks noGrp="1"/>
          </p:cNvSpPr>
          <p:nvPr>
            <p:ph type="title"/>
          </p:nvPr>
        </p:nvSpPr>
        <p:spPr/>
        <p:txBody>
          <a:bodyPr/>
          <a:lstStyle/>
          <a:p>
            <a:r>
              <a:rPr lang="en-US">
                <a:cs typeface="Arial"/>
              </a:rPr>
              <a:t>2021 KIT Mid-Term Report</a:t>
            </a:r>
            <a:endParaRPr lang="en-US"/>
          </a:p>
        </p:txBody>
      </p:sp>
      <p:sp>
        <p:nvSpPr>
          <p:cNvPr id="3" name="Content Placeholder 2">
            <a:extLst>
              <a:ext uri="{FF2B5EF4-FFF2-40B4-BE49-F238E27FC236}">
                <a16:creationId xmlns:a16="http://schemas.microsoft.com/office/drawing/2014/main" id="{1BEC7B9F-4B94-E34F-1953-F6D9ED36BC61}"/>
              </a:ext>
            </a:extLst>
          </p:cNvPr>
          <p:cNvSpPr>
            <a:spLocks noGrp="1"/>
          </p:cNvSpPr>
          <p:nvPr>
            <p:ph idx="1"/>
          </p:nvPr>
        </p:nvSpPr>
        <p:spPr>
          <a:xfrm>
            <a:off x="2796854" y="1938391"/>
            <a:ext cx="8638854" cy="4114800"/>
          </a:xfrm>
        </p:spPr>
        <p:txBody>
          <a:bodyPr/>
          <a:lstStyle/>
          <a:p>
            <a:pPr>
              <a:spcBef>
                <a:spcPts val="1400"/>
              </a:spcBef>
              <a:spcAft>
                <a:spcPts val="800"/>
              </a:spcAft>
            </a:pPr>
            <a:r>
              <a:rPr lang="en-US" b="1" dirty="0">
                <a:cs typeface="Arial"/>
              </a:rPr>
              <a:t>Due: </a:t>
            </a:r>
            <a:r>
              <a:rPr lang="en-US" dirty="0">
                <a:cs typeface="Arial"/>
              </a:rPr>
              <a:t>Friday, June 9, 2023</a:t>
            </a:r>
          </a:p>
          <a:p>
            <a:pPr>
              <a:spcBef>
                <a:spcPts val="1400"/>
              </a:spcBef>
              <a:spcAft>
                <a:spcPts val="800"/>
              </a:spcAft>
            </a:pPr>
            <a:r>
              <a:rPr lang="en-US" b="1" dirty="0">
                <a:cs typeface="Arial"/>
              </a:rPr>
              <a:t>Goal:</a:t>
            </a:r>
            <a:r>
              <a:rPr lang="en-US" dirty="0">
                <a:cs typeface="Arial"/>
              </a:rPr>
              <a:t> </a:t>
            </a:r>
          </a:p>
          <a:p>
            <a:pPr lvl="1">
              <a:spcBef>
                <a:spcPts val="1400"/>
              </a:spcBef>
              <a:spcAft>
                <a:spcPts val="800"/>
              </a:spcAft>
            </a:pPr>
            <a:r>
              <a:rPr lang="en-US" dirty="0">
                <a:cs typeface="Arial"/>
              </a:rPr>
              <a:t>Gauge how funds are being used to support school meal operations, </a:t>
            </a:r>
          </a:p>
          <a:p>
            <a:pPr lvl="1">
              <a:spcBef>
                <a:spcPts val="1400"/>
              </a:spcBef>
              <a:spcAft>
                <a:spcPts val="800"/>
              </a:spcAft>
            </a:pPr>
            <a:r>
              <a:rPr lang="en-US" dirty="0">
                <a:cs typeface="Arial"/>
              </a:rPr>
              <a:t>Identify unspent funds, and </a:t>
            </a:r>
          </a:p>
          <a:p>
            <a:pPr lvl="1">
              <a:spcBef>
                <a:spcPts val="1400"/>
              </a:spcBef>
              <a:spcAft>
                <a:spcPts val="800"/>
              </a:spcAft>
            </a:pPr>
            <a:r>
              <a:rPr lang="en-US" dirty="0">
                <a:cs typeface="Arial"/>
              </a:rPr>
              <a:t>Obtain success stories and pictures</a:t>
            </a:r>
            <a:endParaRPr lang="en-US" dirty="0"/>
          </a:p>
          <a:p>
            <a:pPr>
              <a:spcBef>
                <a:spcPts val="1400"/>
              </a:spcBef>
              <a:spcAft>
                <a:spcPts val="800"/>
              </a:spcAft>
            </a:pPr>
            <a:endParaRPr lang="en-US">
              <a:cs typeface="Arial"/>
            </a:endParaRPr>
          </a:p>
          <a:p>
            <a:pPr marL="0" indent="0">
              <a:buNone/>
            </a:pPr>
            <a:endParaRPr lang="en-US">
              <a:cs typeface="Arial"/>
            </a:endParaRPr>
          </a:p>
          <a:p>
            <a:endParaRPr lang="en-US">
              <a:cs typeface="Arial"/>
            </a:endParaRPr>
          </a:p>
          <a:p>
            <a:pPr marL="0" indent="0">
              <a:buNone/>
            </a:pPr>
            <a:endParaRPr lang="en-US">
              <a:cs typeface="Arial"/>
            </a:endParaRPr>
          </a:p>
        </p:txBody>
      </p:sp>
    </p:spTree>
    <p:extLst>
      <p:ext uri="{BB962C8B-B14F-4D97-AF65-F5344CB8AC3E}">
        <p14:creationId xmlns:p14="http://schemas.microsoft.com/office/powerpoint/2010/main" val="298477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5ABF-19FC-4182-9431-491F2CACB19A}"/>
              </a:ext>
            </a:extLst>
          </p:cNvPr>
          <p:cNvSpPr>
            <a:spLocks noGrp="1"/>
          </p:cNvSpPr>
          <p:nvPr>
            <p:ph type="title"/>
          </p:nvPr>
        </p:nvSpPr>
        <p:spPr>
          <a:xfrm>
            <a:off x="2481385" y="209062"/>
            <a:ext cx="9144000" cy="1143000"/>
          </a:xfrm>
        </p:spPr>
        <p:txBody>
          <a:bodyPr/>
          <a:lstStyle/>
          <a:p>
            <a:r>
              <a:rPr lang="en-US"/>
              <a:t>Farm to Summer Celebration Week and Pre-Survey</a:t>
            </a:r>
          </a:p>
        </p:txBody>
      </p:sp>
      <p:sp>
        <p:nvSpPr>
          <p:cNvPr id="4" name="Content Placeholder 3">
            <a:extLst>
              <a:ext uri="{FF2B5EF4-FFF2-40B4-BE49-F238E27FC236}">
                <a16:creationId xmlns:a16="http://schemas.microsoft.com/office/drawing/2014/main" id="{D614ABED-81F3-467E-9F4A-1045B24CAD04}"/>
              </a:ext>
            </a:extLst>
          </p:cNvPr>
          <p:cNvSpPr>
            <a:spLocks noGrp="1"/>
          </p:cNvSpPr>
          <p:nvPr>
            <p:ph sz="half" idx="1"/>
          </p:nvPr>
        </p:nvSpPr>
        <p:spPr>
          <a:xfrm>
            <a:off x="2338717" y="1802221"/>
            <a:ext cx="9513903" cy="4300415"/>
          </a:xfrm>
        </p:spPr>
        <p:txBody>
          <a:bodyPr/>
          <a:lstStyle/>
          <a:p>
            <a:pPr>
              <a:buFont typeface="Arial"/>
              <a:buChar char="•"/>
            </a:pPr>
            <a:r>
              <a:rPr lang="en-US" b="1" dirty="0">
                <a:cs typeface="Arial"/>
              </a:rPr>
              <a:t>Week of</a:t>
            </a:r>
            <a:r>
              <a:rPr lang="en-US" dirty="0">
                <a:cs typeface="Arial"/>
              </a:rPr>
              <a:t>: June 19-23, 2023</a:t>
            </a:r>
            <a:endParaRPr lang="en-US" dirty="0"/>
          </a:p>
          <a:p>
            <a:r>
              <a:rPr lang="en-US" b="1" dirty="0">
                <a:cs typeface="Arial"/>
              </a:rPr>
              <a:t>Theme</a:t>
            </a:r>
            <a:r>
              <a:rPr lang="en-US" dirty="0">
                <a:cs typeface="Arial"/>
              </a:rPr>
              <a:t>: Create Your Own Farmstand</a:t>
            </a:r>
          </a:p>
          <a:p>
            <a:r>
              <a:rPr lang="en-US" dirty="0">
                <a:cs typeface="Arial"/>
              </a:rPr>
              <a:t> </a:t>
            </a:r>
            <a:r>
              <a:rPr lang="en-US" b="1" dirty="0">
                <a:cs typeface="Arial"/>
              </a:rPr>
              <a:t>Complete </a:t>
            </a:r>
          </a:p>
          <a:p>
            <a:pPr lvl="1"/>
            <a:r>
              <a:rPr lang="en-US" dirty="0">
                <a:cs typeface="Arial"/>
              </a:rPr>
              <a:t>Pre- and Post-survey</a:t>
            </a:r>
          </a:p>
          <a:p>
            <a:pPr lvl="1"/>
            <a:r>
              <a:rPr lang="en-US" dirty="0">
                <a:cs typeface="Arial"/>
              </a:rPr>
              <a:t>Taste, Teach, and Connect</a:t>
            </a:r>
            <a:endParaRPr lang="en-US" dirty="0"/>
          </a:p>
          <a:p>
            <a:r>
              <a:rPr lang="en-US" b="1" dirty="0">
                <a:cs typeface="Arial"/>
              </a:rPr>
              <a:t>Earn Recognition</a:t>
            </a:r>
            <a:r>
              <a:rPr lang="en-US" dirty="0">
                <a:cs typeface="Arial"/>
              </a:rPr>
              <a:t>: One in a Melon Certificate</a:t>
            </a:r>
          </a:p>
          <a:p>
            <a:r>
              <a:rPr lang="en-US" b="1" dirty="0">
                <a:cs typeface="Arial"/>
              </a:rPr>
              <a:t>Questions:</a:t>
            </a:r>
            <a:r>
              <a:rPr lang="en-US" dirty="0">
                <a:cs typeface="Arial"/>
              </a:rPr>
              <a:t> Farm2School@cde.ca.gov</a:t>
            </a:r>
          </a:p>
          <a:p>
            <a:pPr marL="457200" lvl="1" indent="0">
              <a:buNone/>
            </a:pPr>
            <a:endParaRPr lang="en-US">
              <a:cs typeface="Arial"/>
            </a:endParaRPr>
          </a:p>
        </p:txBody>
      </p:sp>
      <p:pic>
        <p:nvPicPr>
          <p:cNvPr id="7" name="Content Placeholder 6">
            <a:extLst>
              <a:ext uri="{FF2B5EF4-FFF2-40B4-BE49-F238E27FC236}">
                <a16:creationId xmlns:a16="http://schemas.microsoft.com/office/drawing/2014/main" id="{462AF5EF-0ABE-4822-939F-C1A8FA131E01}"/>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721599" y="2280916"/>
            <a:ext cx="1903786" cy="1619055"/>
          </a:xfrm>
        </p:spPr>
      </p:pic>
    </p:spTree>
    <p:extLst>
      <p:ext uri="{BB962C8B-B14F-4D97-AF65-F5344CB8AC3E}">
        <p14:creationId xmlns:p14="http://schemas.microsoft.com/office/powerpoint/2010/main" val="1424149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46DB-06D3-EBFF-88CA-184D62829BEC}"/>
              </a:ext>
            </a:extLst>
          </p:cNvPr>
          <p:cNvSpPr>
            <a:spLocks noGrp="1"/>
          </p:cNvSpPr>
          <p:nvPr>
            <p:ph type="title"/>
          </p:nvPr>
        </p:nvSpPr>
        <p:spPr>
          <a:xfrm>
            <a:off x="2511245" y="2694317"/>
            <a:ext cx="9144000" cy="1143000"/>
          </a:xfrm>
        </p:spPr>
        <p:txBody>
          <a:bodyPr/>
          <a:lstStyle/>
          <a:p>
            <a:r>
              <a:rPr lang="en-US" b="1">
                <a:cs typeface="Arial"/>
              </a:rPr>
              <a:t>Summer Food Service Program (SFSP)</a:t>
            </a:r>
            <a:r>
              <a:rPr lang="en-US">
                <a:cs typeface="Arial"/>
              </a:rPr>
              <a:t> </a:t>
            </a:r>
            <a:r>
              <a:rPr lang="en-US" b="1">
                <a:cs typeface="Arial"/>
              </a:rPr>
              <a:t>Final Rule: Streamlining Program Requirements and Improving Integrity </a:t>
            </a:r>
            <a:endParaRPr lang="en-US"/>
          </a:p>
        </p:txBody>
      </p:sp>
    </p:spTree>
    <p:extLst>
      <p:ext uri="{BB962C8B-B14F-4D97-AF65-F5344CB8AC3E}">
        <p14:creationId xmlns:p14="http://schemas.microsoft.com/office/powerpoint/2010/main" val="148512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Welcome</a:t>
            </a:r>
            <a:endParaRPr lang="en-US" b="1">
              <a:cs typeface="Arial"/>
            </a:endParaRPr>
          </a:p>
        </p:txBody>
      </p:sp>
      <p:sp>
        <p:nvSpPr>
          <p:cNvPr id="3" name="Content Placeholder 2"/>
          <p:cNvSpPr>
            <a:spLocks noGrp="1"/>
          </p:cNvSpPr>
          <p:nvPr>
            <p:ph sz="half" idx="1"/>
          </p:nvPr>
        </p:nvSpPr>
        <p:spPr/>
        <p:txBody>
          <a:bodyPr/>
          <a:lstStyle/>
          <a:p>
            <a:pPr marL="0" indent="0">
              <a:buNone/>
            </a:pPr>
            <a:r>
              <a:rPr lang="en-US"/>
              <a:t> Housekeeping:</a:t>
            </a:r>
          </a:p>
          <a:p>
            <a:pPr lvl="1">
              <a:buFont typeface="Arial"/>
              <a:buChar char="•"/>
            </a:pPr>
            <a:r>
              <a:rPr lang="en-US" sz="3200"/>
              <a:t>Lines muted</a:t>
            </a:r>
            <a:endParaRPr lang="en-US" sz="3200">
              <a:cs typeface="Arial"/>
            </a:endParaRPr>
          </a:p>
          <a:p>
            <a:pPr lvl="1">
              <a:buFont typeface="Arial"/>
              <a:buChar char="•"/>
            </a:pPr>
            <a:r>
              <a:rPr lang="en-US" sz="3200"/>
              <a:t>Links</a:t>
            </a:r>
            <a:r>
              <a:rPr lang="en-US" sz="3200">
                <a:ea typeface="+mn-lt"/>
                <a:cs typeface="+mn-lt"/>
              </a:rPr>
              <a:t> in chat</a:t>
            </a:r>
          </a:p>
          <a:p>
            <a:pPr lvl="1">
              <a:buFont typeface="Arial"/>
              <a:buChar char="•"/>
            </a:pPr>
            <a:r>
              <a:rPr lang="en-US" sz="3200">
                <a:ea typeface="+mn-lt"/>
                <a:cs typeface="+mn-lt"/>
              </a:rPr>
              <a:t>Live caption option</a:t>
            </a:r>
            <a:endParaRPr lang="en-US">
              <a:ea typeface="+mn-lt"/>
              <a:cs typeface="+mn-lt"/>
            </a:endParaRPr>
          </a:p>
          <a:p>
            <a:pPr lvl="1">
              <a:buFont typeface="Arial"/>
              <a:buChar char="•"/>
            </a:pPr>
            <a:r>
              <a:rPr lang="en-US" sz="3200"/>
              <a:t>Q&amp;A for questions</a:t>
            </a:r>
            <a:endParaRPr lang="en-US" sz="3200">
              <a:cs typeface="Arial"/>
            </a:endParaRPr>
          </a:p>
        </p:txBody>
      </p:sp>
      <p:pic>
        <p:nvPicPr>
          <p:cNvPr id="8" name="Content Placeholder 7">
            <a:extLst>
              <a:ext uri="{FF2B5EF4-FFF2-40B4-BE49-F238E27FC236}">
                <a16:creationId xmlns:a16="http://schemas.microsoft.com/office/drawing/2014/main" id="{A59C166B-02C5-4265-B740-201E6D987D23}"/>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38801" y="1661711"/>
            <a:ext cx="3086100" cy="4114800"/>
          </a:xfrm>
        </p:spPr>
      </p:pic>
    </p:spTree>
    <p:extLst>
      <p:ext uri="{BB962C8B-B14F-4D97-AF65-F5344CB8AC3E}">
        <p14:creationId xmlns:p14="http://schemas.microsoft.com/office/powerpoint/2010/main" val="304064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EA75-6757-DDE8-B373-A9DBFE95A9BC}"/>
              </a:ext>
            </a:extLst>
          </p:cNvPr>
          <p:cNvSpPr>
            <a:spLocks noGrp="1"/>
          </p:cNvSpPr>
          <p:nvPr>
            <p:ph type="title"/>
          </p:nvPr>
        </p:nvSpPr>
        <p:spPr/>
        <p:txBody>
          <a:bodyPr/>
          <a:lstStyle/>
          <a:p>
            <a:r>
              <a:rPr lang="en-US">
                <a:cs typeface="Arial"/>
              </a:rPr>
              <a:t>SFSP Final Rule (1)</a:t>
            </a:r>
            <a:endParaRPr lang="en-US"/>
          </a:p>
        </p:txBody>
      </p:sp>
      <p:sp>
        <p:nvSpPr>
          <p:cNvPr id="3" name="Content Placeholder 2">
            <a:extLst>
              <a:ext uri="{FF2B5EF4-FFF2-40B4-BE49-F238E27FC236}">
                <a16:creationId xmlns:a16="http://schemas.microsoft.com/office/drawing/2014/main" id="{0CB5B916-D1F6-08B4-59F1-C279467F19BC}"/>
              </a:ext>
            </a:extLst>
          </p:cNvPr>
          <p:cNvSpPr>
            <a:spLocks noGrp="1"/>
          </p:cNvSpPr>
          <p:nvPr>
            <p:ph idx="1"/>
          </p:nvPr>
        </p:nvSpPr>
        <p:spPr/>
        <p:txBody>
          <a:bodyPr/>
          <a:lstStyle/>
          <a:p>
            <a:pPr>
              <a:spcBef>
                <a:spcPts val="1400"/>
              </a:spcBef>
              <a:spcAft>
                <a:spcPts val="1200"/>
              </a:spcAft>
            </a:pPr>
            <a:r>
              <a:rPr lang="en-US">
                <a:cs typeface="Arial"/>
              </a:rPr>
              <a:t>First Week Site Visits</a:t>
            </a:r>
            <a:endParaRPr lang="en-US"/>
          </a:p>
          <a:p>
            <a:pPr lvl="1">
              <a:spcBef>
                <a:spcPts val="1400"/>
              </a:spcBef>
              <a:spcAft>
                <a:spcPts val="1200"/>
              </a:spcAft>
            </a:pPr>
            <a:r>
              <a:rPr lang="en-US">
                <a:cs typeface="Arial"/>
              </a:rPr>
              <a:t>Program operators must conduct a site visit within the first </a:t>
            </a:r>
            <a:r>
              <a:rPr lang="en-US" b="1">
                <a:cs typeface="Arial"/>
              </a:rPr>
              <a:t>two weeks</a:t>
            </a:r>
            <a:r>
              <a:rPr lang="en-US" i="1">
                <a:cs typeface="Arial"/>
              </a:rPr>
              <a:t> </a:t>
            </a:r>
            <a:r>
              <a:rPr lang="en-US">
                <a:cs typeface="Arial"/>
              </a:rPr>
              <a:t>of operation for new sites</a:t>
            </a:r>
          </a:p>
          <a:p>
            <a:pPr lvl="1">
              <a:spcBef>
                <a:spcPts val="1400"/>
              </a:spcBef>
              <a:spcAft>
                <a:spcPts val="1200"/>
              </a:spcAft>
            </a:pPr>
            <a:r>
              <a:rPr lang="en-US">
                <a:cs typeface="Arial"/>
              </a:rPr>
              <a:t>Site visit for new sites may occur at the same time as the review of food service operations required within the first </a:t>
            </a:r>
            <a:r>
              <a:rPr lang="en-US" b="1">
                <a:cs typeface="Arial"/>
              </a:rPr>
              <a:t>four weeks</a:t>
            </a:r>
            <a:r>
              <a:rPr lang="en-US">
                <a:cs typeface="Arial"/>
              </a:rPr>
              <a:t> of operations</a:t>
            </a:r>
          </a:p>
        </p:txBody>
      </p:sp>
    </p:spTree>
    <p:extLst>
      <p:ext uri="{BB962C8B-B14F-4D97-AF65-F5344CB8AC3E}">
        <p14:creationId xmlns:p14="http://schemas.microsoft.com/office/powerpoint/2010/main" val="419923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EA75-6757-DDE8-B373-A9DBFE95A9BC}"/>
              </a:ext>
            </a:extLst>
          </p:cNvPr>
          <p:cNvSpPr>
            <a:spLocks noGrp="1"/>
          </p:cNvSpPr>
          <p:nvPr>
            <p:ph type="title"/>
          </p:nvPr>
        </p:nvSpPr>
        <p:spPr>
          <a:xfrm>
            <a:off x="2540000" y="293298"/>
            <a:ext cx="9144000" cy="1143000"/>
          </a:xfrm>
        </p:spPr>
        <p:txBody>
          <a:bodyPr/>
          <a:lstStyle/>
          <a:p>
            <a:r>
              <a:rPr lang="en-US">
                <a:ea typeface="+mj-lt"/>
                <a:cs typeface="+mj-lt"/>
              </a:rPr>
              <a:t>SFSP</a:t>
            </a:r>
            <a:r>
              <a:rPr lang="en-US">
                <a:cs typeface="Arial"/>
              </a:rPr>
              <a:t> Final Rule (2)</a:t>
            </a:r>
          </a:p>
        </p:txBody>
      </p:sp>
      <p:sp>
        <p:nvSpPr>
          <p:cNvPr id="3" name="Content Placeholder 2">
            <a:extLst>
              <a:ext uri="{FF2B5EF4-FFF2-40B4-BE49-F238E27FC236}">
                <a16:creationId xmlns:a16="http://schemas.microsoft.com/office/drawing/2014/main" id="{0CB5B916-D1F6-08B4-59F1-C279467F19BC}"/>
              </a:ext>
            </a:extLst>
          </p:cNvPr>
          <p:cNvSpPr>
            <a:spLocks noGrp="1"/>
          </p:cNvSpPr>
          <p:nvPr>
            <p:ph idx="1"/>
          </p:nvPr>
        </p:nvSpPr>
        <p:spPr>
          <a:xfrm>
            <a:off x="2540000" y="1377351"/>
            <a:ext cx="9144000" cy="4114800"/>
          </a:xfrm>
        </p:spPr>
        <p:txBody>
          <a:bodyPr/>
          <a:lstStyle/>
          <a:p>
            <a:pPr>
              <a:spcBef>
                <a:spcPts val="1400"/>
              </a:spcBef>
              <a:spcAft>
                <a:spcPts val="1200"/>
              </a:spcAft>
            </a:pPr>
            <a:r>
              <a:rPr lang="en-US" dirty="0">
                <a:cs typeface="Arial"/>
              </a:rPr>
              <a:t>Meal Service Times</a:t>
            </a:r>
          </a:p>
          <a:p>
            <a:pPr lvl="1">
              <a:spcBef>
                <a:spcPts val="1400"/>
              </a:spcBef>
              <a:spcAft>
                <a:spcPts val="1200"/>
              </a:spcAft>
            </a:pPr>
            <a:r>
              <a:rPr lang="en-US" dirty="0">
                <a:cs typeface="Arial"/>
              </a:rPr>
              <a:t>Removes existing meal service time restrictions </a:t>
            </a:r>
          </a:p>
          <a:p>
            <a:pPr lvl="1">
              <a:spcBef>
                <a:spcPts val="1400"/>
              </a:spcBef>
              <a:spcAft>
                <a:spcPts val="1200"/>
              </a:spcAft>
            </a:pPr>
            <a:r>
              <a:rPr lang="en-US" dirty="0">
                <a:cs typeface="Arial"/>
              </a:rPr>
              <a:t>Clarifies that breakfast must be served at or close to the beginning of the day and not </a:t>
            </a:r>
            <a:r>
              <a:rPr lang="en-US" b="1" dirty="0">
                <a:cs typeface="Arial"/>
              </a:rPr>
              <a:t>after</a:t>
            </a:r>
            <a:r>
              <a:rPr lang="en-US" i="1" dirty="0">
                <a:cs typeface="Arial"/>
              </a:rPr>
              <a:t> </a:t>
            </a:r>
            <a:r>
              <a:rPr lang="en-US" dirty="0">
                <a:cs typeface="Arial"/>
              </a:rPr>
              <a:t>lunch or supper</a:t>
            </a:r>
            <a:endParaRPr lang="en-US" dirty="0"/>
          </a:p>
          <a:p>
            <a:pPr lvl="1">
              <a:spcBef>
                <a:spcPts val="1400"/>
              </a:spcBef>
              <a:spcAft>
                <a:spcPts val="1200"/>
              </a:spcAft>
            </a:pPr>
            <a:r>
              <a:rPr lang="en-US" dirty="0">
                <a:cs typeface="Arial"/>
              </a:rPr>
              <a:t>Requires that one hour must elapse between the end of one meal service and start of another (except residential camps)</a:t>
            </a:r>
          </a:p>
        </p:txBody>
      </p:sp>
    </p:spTree>
    <p:extLst>
      <p:ext uri="{BB962C8B-B14F-4D97-AF65-F5344CB8AC3E}">
        <p14:creationId xmlns:p14="http://schemas.microsoft.com/office/powerpoint/2010/main" val="119408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EA75-6757-DDE8-B373-A9DBFE95A9BC}"/>
              </a:ext>
            </a:extLst>
          </p:cNvPr>
          <p:cNvSpPr>
            <a:spLocks noGrp="1"/>
          </p:cNvSpPr>
          <p:nvPr>
            <p:ph type="title"/>
          </p:nvPr>
        </p:nvSpPr>
        <p:spPr/>
        <p:txBody>
          <a:bodyPr/>
          <a:lstStyle/>
          <a:p>
            <a:r>
              <a:rPr lang="en-US">
                <a:ea typeface="+mj-lt"/>
                <a:cs typeface="+mj-lt"/>
              </a:rPr>
              <a:t>SFSP</a:t>
            </a:r>
            <a:r>
              <a:rPr lang="en-US">
                <a:cs typeface="Arial"/>
              </a:rPr>
              <a:t> Final Rule (3)</a:t>
            </a:r>
          </a:p>
        </p:txBody>
      </p:sp>
      <p:sp>
        <p:nvSpPr>
          <p:cNvPr id="3" name="Content Placeholder 2">
            <a:extLst>
              <a:ext uri="{FF2B5EF4-FFF2-40B4-BE49-F238E27FC236}">
                <a16:creationId xmlns:a16="http://schemas.microsoft.com/office/drawing/2014/main" id="{0CB5B916-D1F6-08B4-59F1-C279467F19BC}"/>
              </a:ext>
            </a:extLst>
          </p:cNvPr>
          <p:cNvSpPr>
            <a:spLocks noGrp="1"/>
          </p:cNvSpPr>
          <p:nvPr>
            <p:ph idx="1"/>
          </p:nvPr>
        </p:nvSpPr>
        <p:spPr/>
        <p:txBody>
          <a:bodyPr/>
          <a:lstStyle/>
          <a:p>
            <a:pPr>
              <a:spcBef>
                <a:spcPts val="1400"/>
              </a:spcBef>
              <a:spcAft>
                <a:spcPts val="1200"/>
              </a:spcAft>
            </a:pPr>
            <a:r>
              <a:rPr lang="en-US">
                <a:cs typeface="Arial"/>
              </a:rPr>
              <a:t>Off-site Meal Consumption "Traveling Apple"</a:t>
            </a:r>
            <a:endParaRPr lang="en-US"/>
          </a:p>
          <a:p>
            <a:pPr lvl="1">
              <a:spcBef>
                <a:spcPts val="1400"/>
              </a:spcBef>
              <a:spcAft>
                <a:spcPts val="1200"/>
              </a:spcAft>
            </a:pPr>
            <a:r>
              <a:rPr lang="en-US">
                <a:cs typeface="Arial"/>
              </a:rPr>
              <a:t>Allows</a:t>
            </a:r>
            <a:r>
              <a:rPr lang="en-US">
                <a:solidFill>
                  <a:srgbClr val="FF0000"/>
                </a:solidFill>
                <a:cs typeface="Arial"/>
              </a:rPr>
              <a:t> </a:t>
            </a:r>
            <a:r>
              <a:rPr lang="en-US">
                <a:cs typeface="Arial"/>
              </a:rPr>
              <a:t>children to take one item off-site:</a:t>
            </a:r>
          </a:p>
          <a:p>
            <a:pPr lvl="2">
              <a:spcBef>
                <a:spcPts val="1400"/>
              </a:spcBef>
              <a:spcAft>
                <a:spcPts val="1200"/>
              </a:spcAft>
            </a:pPr>
            <a:r>
              <a:rPr lang="en-US">
                <a:cs typeface="Arial"/>
              </a:rPr>
              <a:t>One fruit </a:t>
            </a:r>
            <a:r>
              <a:rPr lang="en-US" b="1">
                <a:cs typeface="Arial"/>
              </a:rPr>
              <a:t>OR </a:t>
            </a:r>
            <a:r>
              <a:rPr lang="en-US">
                <a:cs typeface="Arial"/>
              </a:rPr>
              <a:t>one vegetable </a:t>
            </a:r>
            <a:r>
              <a:rPr lang="en-US" b="1">
                <a:cs typeface="Arial"/>
              </a:rPr>
              <a:t>OR </a:t>
            </a:r>
            <a:r>
              <a:rPr lang="en-US">
                <a:cs typeface="Arial"/>
              </a:rPr>
              <a:t>one grain item</a:t>
            </a:r>
          </a:p>
          <a:p>
            <a:pPr lvl="1">
              <a:spcBef>
                <a:spcPts val="1400"/>
              </a:spcBef>
              <a:spcAft>
                <a:spcPts val="1200"/>
              </a:spcAft>
            </a:pPr>
            <a:r>
              <a:rPr lang="en-US">
                <a:cs typeface="Arial"/>
              </a:rPr>
              <a:t>Must follow all applicable state and local laws </a:t>
            </a:r>
          </a:p>
          <a:p>
            <a:pPr lvl="1">
              <a:spcBef>
                <a:spcPts val="1400"/>
              </a:spcBef>
              <a:spcAft>
                <a:spcPts val="1200"/>
              </a:spcAft>
            </a:pPr>
            <a:r>
              <a:rPr lang="en-US">
                <a:cs typeface="Arial"/>
              </a:rPr>
              <a:t>State agency approval not required</a:t>
            </a:r>
            <a:endParaRPr lang="en-US"/>
          </a:p>
          <a:p>
            <a:pPr lvl="1">
              <a:spcBef>
                <a:spcPts val="1400"/>
              </a:spcBef>
              <a:spcAft>
                <a:spcPts val="1200"/>
              </a:spcAft>
            </a:pPr>
            <a:endParaRPr lang="en-US">
              <a:cs typeface="Arial"/>
            </a:endParaRPr>
          </a:p>
        </p:txBody>
      </p:sp>
    </p:spTree>
    <p:extLst>
      <p:ext uri="{BB962C8B-B14F-4D97-AF65-F5344CB8AC3E}">
        <p14:creationId xmlns:p14="http://schemas.microsoft.com/office/powerpoint/2010/main" val="3931504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EA75-6757-DDE8-B373-A9DBFE95A9BC}"/>
              </a:ext>
            </a:extLst>
          </p:cNvPr>
          <p:cNvSpPr>
            <a:spLocks noGrp="1"/>
          </p:cNvSpPr>
          <p:nvPr>
            <p:ph type="title"/>
          </p:nvPr>
        </p:nvSpPr>
        <p:spPr/>
        <p:txBody>
          <a:bodyPr/>
          <a:lstStyle/>
          <a:p>
            <a:r>
              <a:rPr lang="en-US">
                <a:ea typeface="+mj-lt"/>
                <a:cs typeface="+mj-lt"/>
              </a:rPr>
              <a:t>SFSP</a:t>
            </a:r>
            <a:r>
              <a:rPr lang="en-US">
                <a:cs typeface="Arial"/>
              </a:rPr>
              <a:t> Final Rule (4)</a:t>
            </a:r>
          </a:p>
        </p:txBody>
      </p:sp>
      <p:sp>
        <p:nvSpPr>
          <p:cNvPr id="3" name="Content Placeholder 2">
            <a:extLst>
              <a:ext uri="{FF2B5EF4-FFF2-40B4-BE49-F238E27FC236}">
                <a16:creationId xmlns:a16="http://schemas.microsoft.com/office/drawing/2014/main" id="{0CB5B916-D1F6-08B4-59F1-C279467F19BC}"/>
              </a:ext>
            </a:extLst>
          </p:cNvPr>
          <p:cNvSpPr>
            <a:spLocks noGrp="1"/>
          </p:cNvSpPr>
          <p:nvPr>
            <p:ph idx="1"/>
          </p:nvPr>
        </p:nvSpPr>
        <p:spPr/>
        <p:txBody>
          <a:bodyPr/>
          <a:lstStyle/>
          <a:p>
            <a:pPr>
              <a:spcBef>
                <a:spcPts val="1400"/>
              </a:spcBef>
              <a:spcAft>
                <a:spcPts val="1200"/>
              </a:spcAft>
            </a:pPr>
            <a:r>
              <a:rPr lang="en-US">
                <a:cs typeface="Arial"/>
              </a:rPr>
              <a:t>Offer versus Serve</a:t>
            </a:r>
            <a:endParaRPr lang="en-US"/>
          </a:p>
          <a:p>
            <a:pPr lvl="1">
              <a:spcBef>
                <a:spcPts val="1400"/>
              </a:spcBef>
              <a:spcAft>
                <a:spcPts val="1200"/>
              </a:spcAft>
            </a:pPr>
            <a:r>
              <a:rPr lang="en-US">
                <a:cs typeface="Arial"/>
              </a:rPr>
              <a:t>Only School Food Authority sponsors may utilize Offer Versus Serve when using the SFSP meal pattern</a:t>
            </a:r>
          </a:p>
        </p:txBody>
      </p:sp>
    </p:spTree>
    <p:extLst>
      <p:ext uri="{BB962C8B-B14F-4D97-AF65-F5344CB8AC3E}">
        <p14:creationId xmlns:p14="http://schemas.microsoft.com/office/powerpoint/2010/main" val="158339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EA75-6757-DDE8-B373-A9DBFE95A9BC}"/>
              </a:ext>
            </a:extLst>
          </p:cNvPr>
          <p:cNvSpPr>
            <a:spLocks noGrp="1"/>
          </p:cNvSpPr>
          <p:nvPr>
            <p:ph type="title"/>
          </p:nvPr>
        </p:nvSpPr>
        <p:spPr/>
        <p:txBody>
          <a:bodyPr/>
          <a:lstStyle/>
          <a:p>
            <a:r>
              <a:rPr lang="en-US">
                <a:ea typeface="+mj-lt"/>
                <a:cs typeface="+mj-lt"/>
              </a:rPr>
              <a:t>SFSP</a:t>
            </a:r>
            <a:r>
              <a:rPr lang="en-US">
                <a:cs typeface="Arial"/>
              </a:rPr>
              <a:t> Final Rule (5)</a:t>
            </a:r>
          </a:p>
        </p:txBody>
      </p:sp>
      <p:sp>
        <p:nvSpPr>
          <p:cNvPr id="3" name="Content Placeholder 2">
            <a:extLst>
              <a:ext uri="{FF2B5EF4-FFF2-40B4-BE49-F238E27FC236}">
                <a16:creationId xmlns:a16="http://schemas.microsoft.com/office/drawing/2014/main" id="{0CB5B916-D1F6-08B4-59F1-C279467F19BC}"/>
              </a:ext>
            </a:extLst>
          </p:cNvPr>
          <p:cNvSpPr>
            <a:spLocks noGrp="1"/>
          </p:cNvSpPr>
          <p:nvPr>
            <p:ph idx="1"/>
          </p:nvPr>
        </p:nvSpPr>
        <p:spPr/>
        <p:txBody>
          <a:bodyPr/>
          <a:lstStyle/>
          <a:p>
            <a:pPr>
              <a:spcBef>
                <a:spcPts val="1400"/>
              </a:spcBef>
              <a:spcAft>
                <a:spcPts val="1200"/>
              </a:spcAft>
            </a:pPr>
            <a:r>
              <a:rPr lang="en-US">
                <a:cs typeface="Arial"/>
              </a:rPr>
              <a:t>New Definition:</a:t>
            </a:r>
            <a:endParaRPr lang="en-US"/>
          </a:p>
          <a:p>
            <a:pPr lvl="1">
              <a:spcBef>
                <a:spcPts val="1400"/>
              </a:spcBef>
              <a:spcAft>
                <a:spcPts val="1200"/>
              </a:spcAft>
            </a:pPr>
            <a:r>
              <a:rPr lang="en-US" b="1">
                <a:cs typeface="Arial"/>
              </a:rPr>
              <a:t>Site Supervisor:</a:t>
            </a:r>
            <a:r>
              <a:rPr lang="en-US">
                <a:cs typeface="Arial"/>
              </a:rPr>
              <a:t> </a:t>
            </a:r>
            <a:r>
              <a:rPr lang="en-US">
                <a:ea typeface="+mn-lt"/>
                <a:cs typeface="+mn-lt"/>
              </a:rPr>
              <a:t>individual on site for the duration of the meal service, who has been trained by the sponsor, and is responsible for all administrative and management activities at the site</a:t>
            </a:r>
          </a:p>
        </p:txBody>
      </p:sp>
    </p:spTree>
    <p:extLst>
      <p:ext uri="{BB962C8B-B14F-4D97-AF65-F5344CB8AC3E}">
        <p14:creationId xmlns:p14="http://schemas.microsoft.com/office/powerpoint/2010/main" val="4095864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EA75-6757-DDE8-B373-A9DBFE95A9BC}"/>
              </a:ext>
            </a:extLst>
          </p:cNvPr>
          <p:cNvSpPr>
            <a:spLocks noGrp="1"/>
          </p:cNvSpPr>
          <p:nvPr>
            <p:ph type="title"/>
          </p:nvPr>
        </p:nvSpPr>
        <p:spPr/>
        <p:txBody>
          <a:bodyPr/>
          <a:lstStyle/>
          <a:p>
            <a:r>
              <a:rPr lang="en-US">
                <a:ea typeface="+mj-lt"/>
                <a:cs typeface="+mj-lt"/>
              </a:rPr>
              <a:t>SFSP</a:t>
            </a:r>
            <a:r>
              <a:rPr lang="en-US">
                <a:cs typeface="Arial"/>
              </a:rPr>
              <a:t> Final Rule (6)</a:t>
            </a:r>
          </a:p>
        </p:txBody>
      </p:sp>
      <p:sp>
        <p:nvSpPr>
          <p:cNvPr id="3" name="Content Placeholder 2">
            <a:extLst>
              <a:ext uri="{FF2B5EF4-FFF2-40B4-BE49-F238E27FC236}">
                <a16:creationId xmlns:a16="http://schemas.microsoft.com/office/drawing/2014/main" id="{0CB5B916-D1F6-08B4-59F1-C279467F19BC}"/>
              </a:ext>
            </a:extLst>
          </p:cNvPr>
          <p:cNvSpPr>
            <a:spLocks noGrp="1"/>
          </p:cNvSpPr>
          <p:nvPr>
            <p:ph idx="1"/>
          </p:nvPr>
        </p:nvSpPr>
        <p:spPr/>
        <p:txBody>
          <a:bodyPr/>
          <a:lstStyle/>
          <a:p>
            <a:pPr>
              <a:spcBef>
                <a:spcPts val="1400"/>
              </a:spcBef>
              <a:spcAft>
                <a:spcPts val="1200"/>
              </a:spcAft>
            </a:pPr>
            <a:r>
              <a:rPr lang="en-US">
                <a:cs typeface="Arial"/>
              </a:rPr>
              <a:t>New Definition:</a:t>
            </a:r>
            <a:endParaRPr lang="en-US"/>
          </a:p>
          <a:p>
            <a:pPr lvl="1">
              <a:spcBef>
                <a:spcPts val="1400"/>
              </a:spcBef>
              <a:spcAft>
                <a:spcPts val="1200"/>
              </a:spcAft>
            </a:pPr>
            <a:r>
              <a:rPr lang="en-US" b="1">
                <a:cs typeface="Arial"/>
              </a:rPr>
              <a:t>Unanticipated School Closure</a:t>
            </a:r>
            <a:r>
              <a:rPr lang="en-US">
                <a:cs typeface="Arial"/>
              </a:rPr>
              <a:t>:</a:t>
            </a:r>
            <a:r>
              <a:rPr lang="en-US" b="1">
                <a:cs typeface="Arial"/>
              </a:rPr>
              <a:t> </a:t>
            </a:r>
            <a:r>
              <a:rPr lang="en-US">
                <a:cs typeface="Arial"/>
              </a:rPr>
              <a:t>any period from October through April (or any time of the year in an area with a continuous school calendar) during which children who are not in school due to a natural disaster, building repair, court order or labor-management disputes</a:t>
            </a:r>
          </a:p>
        </p:txBody>
      </p:sp>
    </p:spTree>
    <p:extLst>
      <p:ext uri="{BB962C8B-B14F-4D97-AF65-F5344CB8AC3E}">
        <p14:creationId xmlns:p14="http://schemas.microsoft.com/office/powerpoint/2010/main" val="154693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EA75-6757-DDE8-B373-A9DBFE95A9BC}"/>
              </a:ext>
            </a:extLst>
          </p:cNvPr>
          <p:cNvSpPr>
            <a:spLocks noGrp="1"/>
          </p:cNvSpPr>
          <p:nvPr>
            <p:ph type="title"/>
          </p:nvPr>
        </p:nvSpPr>
        <p:spPr/>
        <p:txBody>
          <a:bodyPr/>
          <a:lstStyle/>
          <a:p>
            <a:r>
              <a:rPr lang="en-US">
                <a:ea typeface="+mj-lt"/>
                <a:cs typeface="+mj-lt"/>
              </a:rPr>
              <a:t>SFSP</a:t>
            </a:r>
            <a:r>
              <a:rPr lang="en-US">
                <a:cs typeface="Arial"/>
              </a:rPr>
              <a:t> Final Rule (7)</a:t>
            </a:r>
          </a:p>
        </p:txBody>
      </p:sp>
      <p:sp>
        <p:nvSpPr>
          <p:cNvPr id="3" name="Content Placeholder 2">
            <a:extLst>
              <a:ext uri="{FF2B5EF4-FFF2-40B4-BE49-F238E27FC236}">
                <a16:creationId xmlns:a16="http://schemas.microsoft.com/office/drawing/2014/main" id="{0CB5B916-D1F6-08B4-59F1-C279467F19BC}"/>
              </a:ext>
            </a:extLst>
          </p:cNvPr>
          <p:cNvSpPr>
            <a:spLocks noGrp="1"/>
          </p:cNvSpPr>
          <p:nvPr>
            <p:ph idx="1"/>
          </p:nvPr>
        </p:nvSpPr>
        <p:spPr/>
        <p:txBody>
          <a:bodyPr/>
          <a:lstStyle/>
          <a:p>
            <a:pPr>
              <a:spcBef>
                <a:spcPts val="1400"/>
              </a:spcBef>
              <a:spcAft>
                <a:spcPts val="1200"/>
              </a:spcAft>
            </a:pPr>
            <a:r>
              <a:rPr lang="en-US">
                <a:cs typeface="Arial"/>
              </a:rPr>
              <a:t>New Definitions:</a:t>
            </a:r>
            <a:endParaRPr lang="en-US"/>
          </a:p>
          <a:p>
            <a:pPr lvl="1">
              <a:spcBef>
                <a:spcPts val="1400"/>
              </a:spcBef>
              <a:spcAft>
                <a:spcPts val="1200"/>
              </a:spcAft>
            </a:pPr>
            <a:r>
              <a:rPr lang="en-US" sz="2400" b="1">
                <a:cs typeface="Arial"/>
              </a:rPr>
              <a:t>Vended Site:</a:t>
            </a:r>
            <a:r>
              <a:rPr lang="en-US" sz="2400">
                <a:cs typeface="Arial"/>
              </a:rPr>
              <a:t> </a:t>
            </a:r>
            <a:r>
              <a:rPr lang="en-US" sz="2400">
                <a:ea typeface="+mn-lt"/>
                <a:cs typeface="+mn-lt"/>
              </a:rPr>
              <a:t>serves unitized meals, with or without milk, that were procured through a formal agreement or contract</a:t>
            </a:r>
          </a:p>
          <a:p>
            <a:pPr lvl="1">
              <a:spcBef>
                <a:spcPts val="1400"/>
              </a:spcBef>
              <a:spcAft>
                <a:spcPts val="1200"/>
              </a:spcAft>
            </a:pPr>
            <a:r>
              <a:rPr lang="en-US" sz="2400" b="1">
                <a:ea typeface="+mn-lt"/>
                <a:cs typeface="+mn-lt"/>
              </a:rPr>
              <a:t>Self-Preparation Site:</a:t>
            </a:r>
            <a:r>
              <a:rPr lang="en-US" sz="2400">
                <a:ea typeface="+mn-lt"/>
                <a:cs typeface="+mn-lt"/>
              </a:rPr>
              <a:t> prepares the majority of meals that will be served at its site or receives meals that are prepared at its sponsors’ central kitchen. The site does not contract with a food service management company for unitized meals, with or without milk, or for management services.</a:t>
            </a:r>
            <a:r>
              <a:rPr lang="en-US">
                <a:ea typeface="+mn-lt"/>
                <a:cs typeface="+mn-lt"/>
              </a:rPr>
              <a:t> </a:t>
            </a:r>
          </a:p>
        </p:txBody>
      </p:sp>
    </p:spTree>
    <p:extLst>
      <p:ext uri="{BB962C8B-B14F-4D97-AF65-F5344CB8AC3E}">
        <p14:creationId xmlns:p14="http://schemas.microsoft.com/office/powerpoint/2010/main" val="49744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EA75-6757-DDE8-B373-A9DBFE95A9BC}"/>
              </a:ext>
            </a:extLst>
          </p:cNvPr>
          <p:cNvSpPr>
            <a:spLocks noGrp="1"/>
          </p:cNvSpPr>
          <p:nvPr>
            <p:ph type="title"/>
          </p:nvPr>
        </p:nvSpPr>
        <p:spPr/>
        <p:txBody>
          <a:bodyPr/>
          <a:lstStyle/>
          <a:p>
            <a:r>
              <a:rPr lang="en-US">
                <a:ea typeface="+mj-lt"/>
                <a:cs typeface="+mj-lt"/>
              </a:rPr>
              <a:t>SFSP</a:t>
            </a:r>
            <a:r>
              <a:rPr lang="en-US">
                <a:cs typeface="Arial"/>
              </a:rPr>
              <a:t> Final Rule (8)</a:t>
            </a:r>
          </a:p>
        </p:txBody>
      </p:sp>
      <p:sp>
        <p:nvSpPr>
          <p:cNvPr id="3" name="Content Placeholder 2">
            <a:extLst>
              <a:ext uri="{FF2B5EF4-FFF2-40B4-BE49-F238E27FC236}">
                <a16:creationId xmlns:a16="http://schemas.microsoft.com/office/drawing/2014/main" id="{0CB5B916-D1F6-08B4-59F1-C279467F19BC}"/>
              </a:ext>
            </a:extLst>
          </p:cNvPr>
          <p:cNvSpPr>
            <a:spLocks noGrp="1"/>
          </p:cNvSpPr>
          <p:nvPr>
            <p:ph idx="1"/>
          </p:nvPr>
        </p:nvSpPr>
        <p:spPr/>
        <p:txBody>
          <a:bodyPr/>
          <a:lstStyle/>
          <a:p>
            <a:pPr>
              <a:spcBef>
                <a:spcPts val="1400"/>
              </a:spcBef>
              <a:spcAft>
                <a:spcPts val="1200"/>
              </a:spcAft>
            </a:pPr>
            <a:r>
              <a:rPr lang="en-US">
                <a:cs typeface="Arial"/>
              </a:rPr>
              <a:t>Reimbursement:</a:t>
            </a:r>
            <a:endParaRPr lang="en-US"/>
          </a:p>
          <a:p>
            <a:pPr lvl="1">
              <a:spcBef>
                <a:spcPts val="1400"/>
              </a:spcBef>
              <a:spcAft>
                <a:spcPts val="1200"/>
              </a:spcAft>
            </a:pPr>
            <a:r>
              <a:rPr lang="en-US">
                <a:ea typeface="+mn-lt"/>
                <a:cs typeface="+mn-lt"/>
              </a:rPr>
              <a:t>State agency must disapprove claim within 30 calendar days, provide an explanation, and state how the claim must be revised</a:t>
            </a:r>
          </a:p>
          <a:p>
            <a:pPr lvl="1">
              <a:spcBef>
                <a:spcPts val="1400"/>
              </a:spcBef>
              <a:spcAft>
                <a:spcPts val="1200"/>
              </a:spcAft>
            </a:pPr>
            <a:r>
              <a:rPr lang="en-US">
                <a:ea typeface="+mn-lt"/>
                <a:cs typeface="+mn-lt"/>
              </a:rPr>
              <a:t>Provides sponsor the right to appeal</a:t>
            </a:r>
          </a:p>
          <a:p>
            <a:pPr lvl="1"/>
            <a:endParaRPr lang="en-US">
              <a:cs typeface="Arial"/>
            </a:endParaRPr>
          </a:p>
        </p:txBody>
      </p:sp>
    </p:spTree>
    <p:extLst>
      <p:ext uri="{BB962C8B-B14F-4D97-AF65-F5344CB8AC3E}">
        <p14:creationId xmlns:p14="http://schemas.microsoft.com/office/powerpoint/2010/main" val="2359731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B20D-8D0E-4700-8E1D-99FED6E79B71}"/>
              </a:ext>
            </a:extLst>
          </p:cNvPr>
          <p:cNvSpPr>
            <a:spLocks noGrp="1"/>
          </p:cNvSpPr>
          <p:nvPr>
            <p:ph type="title"/>
          </p:nvPr>
        </p:nvSpPr>
        <p:spPr/>
        <p:txBody>
          <a:bodyPr/>
          <a:lstStyle/>
          <a:p>
            <a:r>
              <a:rPr lang="en-US">
                <a:cs typeface="Arial"/>
              </a:rPr>
              <a:t>Seamless Summer Site Applications</a:t>
            </a:r>
            <a:endParaRPr lang="en-US"/>
          </a:p>
        </p:txBody>
      </p:sp>
      <p:sp>
        <p:nvSpPr>
          <p:cNvPr id="3" name="Content Placeholder 2">
            <a:extLst>
              <a:ext uri="{FF2B5EF4-FFF2-40B4-BE49-F238E27FC236}">
                <a16:creationId xmlns:a16="http://schemas.microsoft.com/office/drawing/2014/main" id="{5608C678-CF63-FEB0-8225-4DD0E0F16364}"/>
              </a:ext>
            </a:extLst>
          </p:cNvPr>
          <p:cNvSpPr>
            <a:spLocks noGrp="1"/>
          </p:cNvSpPr>
          <p:nvPr>
            <p:ph sz="half" idx="1"/>
          </p:nvPr>
        </p:nvSpPr>
        <p:spPr/>
        <p:txBody>
          <a:bodyPr/>
          <a:lstStyle/>
          <a:p>
            <a:pPr marL="800100" indent="-457200">
              <a:spcBef>
                <a:spcPts val="800"/>
              </a:spcBef>
              <a:spcAft>
                <a:spcPts val="800"/>
              </a:spcAft>
              <a:buFont typeface="Arial"/>
              <a:buChar char="•"/>
            </a:pPr>
            <a:r>
              <a:rPr lang="en-US">
                <a:cs typeface="Arial"/>
              </a:rPr>
              <a:t>Applications are now open</a:t>
            </a:r>
          </a:p>
          <a:p>
            <a:pPr marL="800100" indent="-457200">
              <a:spcBef>
                <a:spcPts val="800"/>
              </a:spcBef>
              <a:spcAft>
                <a:spcPts val="800"/>
              </a:spcAft>
              <a:buFont typeface="Arial"/>
              <a:buChar char="•"/>
            </a:pPr>
            <a:r>
              <a:rPr lang="en-US">
                <a:cs typeface="Arial"/>
              </a:rPr>
              <a:t>Must submit </a:t>
            </a:r>
            <a:r>
              <a:rPr lang="en-US" b="1">
                <a:cs typeface="Arial"/>
              </a:rPr>
              <a:t>prior </a:t>
            </a:r>
            <a:r>
              <a:rPr lang="en-US">
                <a:cs typeface="Arial"/>
              </a:rPr>
              <a:t>to start of operations</a:t>
            </a:r>
          </a:p>
          <a:p>
            <a:pPr marL="800100" indent="-457200">
              <a:spcBef>
                <a:spcPts val="800"/>
              </a:spcBef>
              <a:spcAft>
                <a:spcPts val="800"/>
              </a:spcAft>
              <a:buFont typeface="Arial"/>
              <a:buChar char="•"/>
            </a:pPr>
            <a:r>
              <a:rPr lang="en-US">
                <a:cs typeface="Arial"/>
              </a:rPr>
              <a:t>No retroactive approvals</a:t>
            </a:r>
          </a:p>
        </p:txBody>
      </p:sp>
      <p:pic>
        <p:nvPicPr>
          <p:cNvPr id="8" name="Content Placeholder 7">
            <a:extLst>
              <a:ext uri="{FF2B5EF4-FFF2-40B4-BE49-F238E27FC236}">
                <a16:creationId xmlns:a16="http://schemas.microsoft.com/office/drawing/2014/main" id="{87034D30-47A4-4120-BFCD-F35B1113582E}"/>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0750" y="2584450"/>
            <a:ext cx="4356100" cy="2908300"/>
          </a:xfrm>
        </p:spPr>
      </p:pic>
    </p:spTree>
    <p:extLst>
      <p:ext uri="{BB962C8B-B14F-4D97-AF65-F5344CB8AC3E}">
        <p14:creationId xmlns:p14="http://schemas.microsoft.com/office/powerpoint/2010/main" val="239970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BD9A-B6B0-4713-A441-5E0E66F563B8}"/>
              </a:ext>
            </a:extLst>
          </p:cNvPr>
          <p:cNvSpPr>
            <a:spLocks noGrp="1"/>
          </p:cNvSpPr>
          <p:nvPr>
            <p:ph type="title"/>
          </p:nvPr>
        </p:nvSpPr>
        <p:spPr/>
        <p:txBody>
          <a:bodyPr/>
          <a:lstStyle/>
          <a:p>
            <a:r>
              <a:rPr lang="en-US"/>
              <a:t>Feeding Options for Summer 2023 </a:t>
            </a:r>
          </a:p>
        </p:txBody>
      </p:sp>
      <p:sp>
        <p:nvSpPr>
          <p:cNvPr id="3" name="Content Placeholder 2">
            <a:extLst>
              <a:ext uri="{FF2B5EF4-FFF2-40B4-BE49-F238E27FC236}">
                <a16:creationId xmlns:a16="http://schemas.microsoft.com/office/drawing/2014/main" id="{5BEF4D1E-24F5-4C19-BE23-82D40F66D3F9}"/>
              </a:ext>
            </a:extLst>
          </p:cNvPr>
          <p:cNvSpPr>
            <a:spLocks noGrp="1"/>
          </p:cNvSpPr>
          <p:nvPr>
            <p:ph sz="half" idx="1"/>
          </p:nvPr>
        </p:nvSpPr>
        <p:spPr>
          <a:xfrm>
            <a:off x="2540000" y="1981200"/>
            <a:ext cx="7061200" cy="4368800"/>
          </a:xfrm>
        </p:spPr>
        <p:txBody>
          <a:bodyPr/>
          <a:lstStyle/>
          <a:p>
            <a:pPr>
              <a:spcBef>
                <a:spcPts val="1400"/>
              </a:spcBef>
              <a:spcAft>
                <a:spcPts val="1200"/>
              </a:spcAft>
            </a:pPr>
            <a:r>
              <a:rPr lang="en-US" dirty="0">
                <a:cs typeface="Arial"/>
              </a:rPr>
              <a:t>State Meal Mandate requirements</a:t>
            </a:r>
            <a:endParaRPr lang="en-US" dirty="0"/>
          </a:p>
          <a:p>
            <a:pPr>
              <a:spcBef>
                <a:spcPts val="1400"/>
              </a:spcBef>
              <a:spcAft>
                <a:spcPts val="1200"/>
              </a:spcAft>
            </a:pPr>
            <a:r>
              <a:rPr lang="en-US" dirty="0">
                <a:cs typeface="Arial"/>
              </a:rPr>
              <a:t>School Nutrition Program (SNP) vs Seamless Summer Option (SSO) operations</a:t>
            </a:r>
          </a:p>
          <a:p>
            <a:pPr>
              <a:spcBef>
                <a:spcPts val="1400"/>
              </a:spcBef>
              <a:spcAft>
                <a:spcPts val="1200"/>
              </a:spcAft>
            </a:pPr>
            <a:r>
              <a:rPr lang="en-US" dirty="0">
                <a:cs typeface="Arial"/>
              </a:rPr>
              <a:t>Area eligibility requirements</a:t>
            </a:r>
          </a:p>
          <a:p>
            <a:pPr>
              <a:spcBef>
                <a:spcPts val="1400"/>
              </a:spcBef>
              <a:spcAft>
                <a:spcPts val="1200"/>
              </a:spcAft>
            </a:pPr>
            <a:r>
              <a:rPr lang="en-US" dirty="0">
                <a:cs typeface="Arial"/>
              </a:rPr>
              <a:t>Site types</a:t>
            </a:r>
          </a:p>
        </p:txBody>
      </p:sp>
      <p:pic>
        <p:nvPicPr>
          <p:cNvPr id="7" name="Content Placeholder 6">
            <a:extLst>
              <a:ext uri="{FF2B5EF4-FFF2-40B4-BE49-F238E27FC236}">
                <a16:creationId xmlns:a16="http://schemas.microsoft.com/office/drawing/2014/main" id="{80D7434F-C46F-4931-A4AA-28BE22E5643C}"/>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771430" y="3545698"/>
            <a:ext cx="3051337" cy="2021390"/>
          </a:xfrm>
        </p:spPr>
      </p:pic>
    </p:spTree>
    <p:extLst>
      <p:ext uri="{BB962C8B-B14F-4D97-AF65-F5344CB8AC3E}">
        <p14:creationId xmlns:p14="http://schemas.microsoft.com/office/powerpoint/2010/main" val="285920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10A080-C282-4692-B04C-875DE229E4AE}"/>
              </a:ext>
            </a:extLst>
          </p:cNvPr>
          <p:cNvSpPr>
            <a:spLocks noGrp="1"/>
          </p:cNvSpPr>
          <p:nvPr>
            <p:ph type="title"/>
          </p:nvPr>
        </p:nvSpPr>
        <p:spPr/>
        <p:txBody>
          <a:bodyPr/>
          <a:lstStyle/>
          <a:p>
            <a:r>
              <a:rPr lang="en-US" dirty="0"/>
              <a:t>Reminder: Town Hall Slides Available Now</a:t>
            </a:r>
          </a:p>
        </p:txBody>
      </p:sp>
      <p:sp>
        <p:nvSpPr>
          <p:cNvPr id="6" name="Content Placeholder 5">
            <a:extLst>
              <a:ext uri="{FF2B5EF4-FFF2-40B4-BE49-F238E27FC236}">
                <a16:creationId xmlns:a16="http://schemas.microsoft.com/office/drawing/2014/main" id="{8B373C13-1C93-45A1-AD85-7C01D5643FFD}"/>
              </a:ext>
            </a:extLst>
          </p:cNvPr>
          <p:cNvSpPr>
            <a:spLocks noGrp="1"/>
          </p:cNvSpPr>
          <p:nvPr>
            <p:ph sz="quarter" idx="13"/>
          </p:nvPr>
        </p:nvSpPr>
        <p:spPr/>
        <p:txBody>
          <a:bodyPr/>
          <a:lstStyle/>
          <a:p>
            <a:r>
              <a:rPr lang="en-US" sz="2800" dirty="0">
                <a:cs typeface="Arial"/>
              </a:rPr>
              <a:t>Program Operators can download slides on the Child Nutrition Information Payment System (CNIPS) Download Forms: </a:t>
            </a:r>
            <a:r>
              <a:rPr lang="en-US" sz="2800" dirty="0">
                <a:ea typeface="+mn-lt"/>
                <a:cs typeface="+mn-lt"/>
              </a:rPr>
              <a:t>“</a:t>
            </a:r>
            <a:r>
              <a:rPr lang="en-US" sz="2800" b="1" dirty="0">
                <a:ea typeface="+mn-lt"/>
                <a:cs typeface="+mn-lt"/>
              </a:rPr>
              <a:t>NSD Townhall Slides</a:t>
            </a:r>
            <a:r>
              <a:rPr lang="en-US" sz="2800" dirty="0">
                <a:ea typeface="+mn-lt"/>
                <a:cs typeface="+mn-lt"/>
              </a:rPr>
              <a:t>” and SFSP module</a:t>
            </a:r>
            <a:endParaRPr lang="en-US" sz="2800" dirty="0"/>
          </a:p>
        </p:txBody>
      </p:sp>
      <p:sp>
        <p:nvSpPr>
          <p:cNvPr id="7" name="Content Placeholder 6">
            <a:extLst>
              <a:ext uri="{FF2B5EF4-FFF2-40B4-BE49-F238E27FC236}">
                <a16:creationId xmlns:a16="http://schemas.microsoft.com/office/drawing/2014/main" id="{A5B642F0-E102-49C8-904D-2B6A331E9B94}"/>
              </a:ext>
            </a:extLst>
          </p:cNvPr>
          <p:cNvSpPr>
            <a:spLocks noGrp="1"/>
          </p:cNvSpPr>
          <p:nvPr>
            <p:ph sz="quarter" idx="14"/>
          </p:nvPr>
        </p:nvSpPr>
        <p:spPr>
          <a:xfrm>
            <a:off x="2540000" y="3770312"/>
            <a:ext cx="2257426" cy="795336"/>
          </a:xfrm>
        </p:spPr>
        <p:txBody>
          <a:bodyPr/>
          <a:lstStyle/>
          <a:p>
            <a:r>
              <a:rPr lang="en-US" sz="2800" dirty="0">
                <a:ea typeface="+mn-lt"/>
                <a:cs typeface="+mn-lt"/>
              </a:rPr>
              <a:t>SNP Module:</a:t>
            </a:r>
          </a:p>
          <a:p>
            <a:endParaRPr lang="en-US" dirty="0"/>
          </a:p>
        </p:txBody>
      </p:sp>
      <p:pic>
        <p:nvPicPr>
          <p:cNvPr id="17" name="Content Placeholder 16" descr="Screen snip of the CNIPS SNP Module location of the NSD Town Hall slides in between NSD SFBP Webinar Slides and Online 2023 FSD Survey. ">
            <a:extLst>
              <a:ext uri="{FF2B5EF4-FFF2-40B4-BE49-F238E27FC236}">
                <a16:creationId xmlns:a16="http://schemas.microsoft.com/office/drawing/2014/main" id="{2FB7CA0F-87D8-411F-AD26-1D7D17055E4A}"/>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575300" y="3962399"/>
            <a:ext cx="5899150" cy="74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8">
            <a:extLst>
              <a:ext uri="{FF2B5EF4-FFF2-40B4-BE49-F238E27FC236}">
                <a16:creationId xmlns:a16="http://schemas.microsoft.com/office/drawing/2014/main" id="{4850834B-7C6D-4485-BA49-566A7AA651C0}"/>
              </a:ext>
            </a:extLst>
          </p:cNvPr>
          <p:cNvSpPr>
            <a:spLocks noGrp="1"/>
          </p:cNvSpPr>
          <p:nvPr>
            <p:ph sz="quarter" idx="16"/>
          </p:nvPr>
        </p:nvSpPr>
        <p:spPr>
          <a:xfrm>
            <a:off x="2539999" y="5165957"/>
            <a:ext cx="2711269" cy="366711"/>
          </a:xfrm>
        </p:spPr>
        <p:txBody>
          <a:bodyPr/>
          <a:lstStyle/>
          <a:p>
            <a:r>
              <a:rPr lang="en-US" sz="2800" dirty="0">
                <a:ea typeface="+mn-lt"/>
                <a:cs typeface="+mn-lt"/>
              </a:rPr>
              <a:t>SFSP Module: </a:t>
            </a:r>
            <a:endParaRPr lang="en-US" sz="2800" dirty="0">
              <a:cs typeface="Arial"/>
            </a:endParaRPr>
          </a:p>
          <a:p>
            <a:endParaRPr lang="en-US" sz="2800" dirty="0"/>
          </a:p>
        </p:txBody>
      </p:sp>
      <p:pic>
        <p:nvPicPr>
          <p:cNvPr id="19" name="Content Placeholder 18" descr="Screen snip of the CNIPS SFSP Module location of the NSD Town Hall slides in between MB SFSP and SFSP 01.">
            <a:extLst>
              <a:ext uri="{FF2B5EF4-FFF2-40B4-BE49-F238E27FC236}">
                <a16:creationId xmlns:a16="http://schemas.microsoft.com/office/drawing/2014/main" id="{F6D7FD48-68DE-4A2F-B093-CF959C9F7499}"/>
              </a:ext>
            </a:extLst>
          </p:cNvPr>
          <p:cNvPicPr>
            <a:picLocks noGrp="1" noChangeAspect="1"/>
          </p:cNvPicPr>
          <p:nvPr>
            <p:ph sz="quarter" idx="17"/>
          </p:nvPr>
        </p:nvPicPr>
        <p:blipFill>
          <a:blip r:embed="rId4">
            <a:extLst>
              <a:ext uri="{28A0092B-C50C-407E-A947-70E740481C1C}">
                <a14:useLocalDpi xmlns:a14="http://schemas.microsoft.com/office/drawing/2010/main" val="0"/>
              </a:ext>
            </a:extLst>
          </a:blip>
          <a:stretch>
            <a:fillRect/>
          </a:stretch>
        </p:blipFill>
        <p:spPr>
          <a:xfrm>
            <a:off x="5575300" y="5261765"/>
            <a:ext cx="5645150" cy="631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4326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A351-0060-AF40-087F-2AE3C7335A2B}"/>
              </a:ext>
            </a:extLst>
          </p:cNvPr>
          <p:cNvSpPr>
            <a:spLocks noGrp="1"/>
          </p:cNvSpPr>
          <p:nvPr>
            <p:ph type="title"/>
          </p:nvPr>
        </p:nvSpPr>
        <p:spPr/>
        <p:txBody>
          <a:bodyPr/>
          <a:lstStyle/>
          <a:p>
            <a:r>
              <a:rPr lang="en-US">
                <a:cs typeface="Arial"/>
              </a:rPr>
              <a:t>State Meal Mandate</a:t>
            </a:r>
            <a:endParaRPr lang="en-US"/>
          </a:p>
        </p:txBody>
      </p:sp>
      <p:sp>
        <p:nvSpPr>
          <p:cNvPr id="3" name="Content Placeholder 2">
            <a:extLst>
              <a:ext uri="{FF2B5EF4-FFF2-40B4-BE49-F238E27FC236}">
                <a16:creationId xmlns:a16="http://schemas.microsoft.com/office/drawing/2014/main" id="{87EBC284-C363-084C-858D-8F65AF0DD144}"/>
              </a:ext>
            </a:extLst>
          </p:cNvPr>
          <p:cNvSpPr>
            <a:spLocks noGrp="1"/>
          </p:cNvSpPr>
          <p:nvPr>
            <p:ph idx="1"/>
          </p:nvPr>
        </p:nvSpPr>
        <p:spPr/>
        <p:txBody>
          <a:bodyPr/>
          <a:lstStyle/>
          <a:p>
            <a:pPr>
              <a:spcBef>
                <a:spcPts val="1400"/>
              </a:spcBef>
              <a:spcAft>
                <a:spcPts val="1200"/>
              </a:spcAft>
            </a:pPr>
            <a:r>
              <a:rPr lang="en-US" dirty="0">
                <a:cs typeface="Arial"/>
              </a:rPr>
              <a:t>Public School Districts, County Offices of Education and Charter Schools </a:t>
            </a:r>
            <a:r>
              <a:rPr lang="en-US" b="1" dirty="0">
                <a:cs typeface="Arial"/>
              </a:rPr>
              <a:t>must</a:t>
            </a:r>
            <a:r>
              <a:rPr lang="en-US" dirty="0">
                <a:cs typeface="Arial"/>
              </a:rPr>
              <a:t>:</a:t>
            </a:r>
            <a:endParaRPr lang="en-US" dirty="0"/>
          </a:p>
          <a:p>
            <a:pPr lvl="1">
              <a:spcBef>
                <a:spcPts val="1400"/>
              </a:spcBef>
              <a:spcAft>
                <a:spcPts val="1200"/>
              </a:spcAft>
            </a:pPr>
            <a:r>
              <a:rPr lang="en-US" dirty="0">
                <a:cs typeface="Arial"/>
              </a:rPr>
              <a:t>Provide a nutritionally adequate breakfast </a:t>
            </a:r>
            <a:r>
              <a:rPr lang="en-US" b="1" dirty="0">
                <a:cs typeface="Arial"/>
              </a:rPr>
              <a:t>AND</a:t>
            </a:r>
            <a:r>
              <a:rPr lang="en-US" dirty="0">
                <a:cs typeface="Arial"/>
              </a:rPr>
              <a:t> lunch each school day</a:t>
            </a:r>
            <a:endParaRPr lang="en-US" dirty="0">
              <a:solidFill>
                <a:srgbClr val="FF0000"/>
              </a:solidFill>
              <a:cs typeface="Arial"/>
            </a:endParaRPr>
          </a:p>
          <a:p>
            <a:pPr lvl="1">
              <a:spcBef>
                <a:spcPts val="1400"/>
              </a:spcBef>
              <a:spcAft>
                <a:spcPts val="1200"/>
              </a:spcAft>
            </a:pPr>
            <a:r>
              <a:rPr lang="en-US" dirty="0">
                <a:cs typeface="Arial"/>
              </a:rPr>
              <a:t>Meals must meet NSLP and School Breakfast Program (SBP) meal pattern requirements</a:t>
            </a:r>
          </a:p>
          <a:p>
            <a:pPr lvl="1">
              <a:spcBef>
                <a:spcPts val="1400"/>
              </a:spcBef>
              <a:spcAft>
                <a:spcPts val="1200"/>
              </a:spcAft>
            </a:pPr>
            <a:r>
              <a:rPr lang="en-US" b="1" dirty="0">
                <a:cs typeface="Arial"/>
              </a:rPr>
              <a:t>Meals must be offered during Summer School</a:t>
            </a:r>
          </a:p>
        </p:txBody>
      </p:sp>
    </p:spTree>
    <p:extLst>
      <p:ext uri="{BB962C8B-B14F-4D97-AF65-F5344CB8AC3E}">
        <p14:creationId xmlns:p14="http://schemas.microsoft.com/office/powerpoint/2010/main" val="2180411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6098-EF75-CBFB-99EF-D2C9BCDB15ED}"/>
              </a:ext>
            </a:extLst>
          </p:cNvPr>
          <p:cNvSpPr>
            <a:spLocks noGrp="1"/>
          </p:cNvSpPr>
          <p:nvPr>
            <p:ph type="title"/>
          </p:nvPr>
        </p:nvSpPr>
        <p:spPr>
          <a:xfrm>
            <a:off x="2640642" y="480204"/>
            <a:ext cx="9345283" cy="984850"/>
          </a:xfrm>
        </p:spPr>
        <p:txBody>
          <a:bodyPr/>
          <a:lstStyle/>
          <a:p>
            <a:r>
              <a:rPr lang="en-US">
                <a:cs typeface="Arial"/>
              </a:rPr>
              <a:t>Summer School Feeding Options (1)</a:t>
            </a:r>
            <a:endParaRPr lang="en-US"/>
          </a:p>
        </p:txBody>
      </p:sp>
      <p:sp>
        <p:nvSpPr>
          <p:cNvPr id="3" name="Content Placeholder 2">
            <a:extLst>
              <a:ext uri="{FF2B5EF4-FFF2-40B4-BE49-F238E27FC236}">
                <a16:creationId xmlns:a16="http://schemas.microsoft.com/office/drawing/2014/main" id="{80ABF321-759C-1DCF-BC72-F3F7427F04E2}"/>
              </a:ext>
            </a:extLst>
          </p:cNvPr>
          <p:cNvSpPr>
            <a:spLocks noGrp="1"/>
          </p:cNvSpPr>
          <p:nvPr>
            <p:ph idx="1"/>
          </p:nvPr>
        </p:nvSpPr>
        <p:spPr/>
        <p:txBody>
          <a:bodyPr/>
          <a:lstStyle/>
          <a:p>
            <a:pPr marL="514350" indent="-514350">
              <a:spcBef>
                <a:spcPts val="1400"/>
              </a:spcBef>
              <a:spcAft>
                <a:spcPts val="1200"/>
              </a:spcAft>
              <a:buAutoNum type="arabicPeriod"/>
            </a:pPr>
            <a:r>
              <a:rPr lang="en-US" dirty="0">
                <a:cs typeface="Arial"/>
              </a:rPr>
              <a:t>National School Lunch and School Breakfast Program</a:t>
            </a:r>
          </a:p>
          <a:p>
            <a:pPr marL="0" indent="0" algn="ctr">
              <a:spcBef>
                <a:spcPts val="1400"/>
              </a:spcBef>
              <a:spcAft>
                <a:spcPts val="1200"/>
              </a:spcAft>
              <a:buNone/>
            </a:pPr>
            <a:r>
              <a:rPr lang="en-US" sz="3600" b="1" dirty="0">
                <a:cs typeface="Arial"/>
              </a:rPr>
              <a:t>Or</a:t>
            </a:r>
          </a:p>
          <a:p>
            <a:pPr marL="0" indent="0">
              <a:spcBef>
                <a:spcPts val="1400"/>
              </a:spcBef>
              <a:spcAft>
                <a:spcPts val="1200"/>
              </a:spcAft>
              <a:buNone/>
            </a:pPr>
            <a:r>
              <a:rPr lang="en-US" dirty="0">
                <a:cs typeface="Arial"/>
              </a:rPr>
              <a:t>2.  Seamless Summer Feeding Option (SSO)</a:t>
            </a:r>
          </a:p>
        </p:txBody>
      </p:sp>
    </p:spTree>
    <p:extLst>
      <p:ext uri="{BB962C8B-B14F-4D97-AF65-F5344CB8AC3E}">
        <p14:creationId xmlns:p14="http://schemas.microsoft.com/office/powerpoint/2010/main" val="2498957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6098-EF75-CBFB-99EF-D2C9BCDB15ED}"/>
              </a:ext>
            </a:extLst>
          </p:cNvPr>
          <p:cNvSpPr>
            <a:spLocks noGrp="1"/>
          </p:cNvSpPr>
          <p:nvPr>
            <p:ph type="title"/>
          </p:nvPr>
        </p:nvSpPr>
        <p:spPr>
          <a:xfrm>
            <a:off x="2482491" y="235789"/>
            <a:ext cx="9517811" cy="1214886"/>
          </a:xfrm>
        </p:spPr>
        <p:txBody>
          <a:bodyPr/>
          <a:lstStyle/>
          <a:p>
            <a:r>
              <a:rPr lang="en-US">
                <a:cs typeface="Arial"/>
              </a:rPr>
              <a:t>Summer School Feeding Options (2)</a:t>
            </a:r>
            <a:endParaRPr lang="en-US"/>
          </a:p>
        </p:txBody>
      </p:sp>
      <p:sp>
        <p:nvSpPr>
          <p:cNvPr id="3" name="Content Placeholder 2">
            <a:extLst>
              <a:ext uri="{FF2B5EF4-FFF2-40B4-BE49-F238E27FC236}">
                <a16:creationId xmlns:a16="http://schemas.microsoft.com/office/drawing/2014/main" id="{80ABF321-759C-1DCF-BC72-F3F7427F04E2}"/>
              </a:ext>
            </a:extLst>
          </p:cNvPr>
          <p:cNvSpPr>
            <a:spLocks noGrp="1"/>
          </p:cNvSpPr>
          <p:nvPr>
            <p:ph idx="1"/>
          </p:nvPr>
        </p:nvSpPr>
        <p:spPr>
          <a:xfrm>
            <a:off x="2482491" y="1463615"/>
            <a:ext cx="9144000" cy="4114800"/>
          </a:xfrm>
        </p:spPr>
        <p:txBody>
          <a:bodyPr/>
          <a:lstStyle/>
          <a:p>
            <a:pPr marL="514350" indent="-514350">
              <a:spcBef>
                <a:spcPts val="1400"/>
              </a:spcBef>
              <a:spcAft>
                <a:spcPts val="1200"/>
              </a:spcAft>
              <a:buFont typeface="Arial"/>
              <a:buChar char="•"/>
            </a:pPr>
            <a:r>
              <a:rPr lang="en-US" dirty="0">
                <a:cs typeface="Arial"/>
              </a:rPr>
              <a:t>NSLP and SBP</a:t>
            </a:r>
          </a:p>
          <a:p>
            <a:pPr marL="1085850" lvl="1" indent="-457200">
              <a:spcBef>
                <a:spcPts val="1400"/>
              </a:spcBef>
              <a:spcAft>
                <a:spcPts val="1200"/>
              </a:spcAft>
              <a:buFont typeface="Arial"/>
              <a:buChar char="–"/>
            </a:pPr>
            <a:r>
              <a:rPr lang="en-US" dirty="0">
                <a:cs typeface="Arial"/>
              </a:rPr>
              <a:t>Follow the same meal counting and claiming processes as during the regular school year</a:t>
            </a:r>
          </a:p>
          <a:p>
            <a:pPr marL="1085850" lvl="1" indent="-457200">
              <a:spcBef>
                <a:spcPts val="1400"/>
              </a:spcBef>
              <a:spcAft>
                <a:spcPts val="1200"/>
              </a:spcAft>
              <a:buFont typeface="Arial"/>
              <a:buChar char="–"/>
            </a:pPr>
            <a:r>
              <a:rPr lang="en-US" dirty="0">
                <a:cs typeface="Arial"/>
              </a:rPr>
              <a:t>Meals served qualify for Universal Meals reimbursement</a:t>
            </a:r>
          </a:p>
          <a:p>
            <a:pPr marL="1085850" lvl="1" indent="-457200">
              <a:spcBef>
                <a:spcPts val="1400"/>
              </a:spcBef>
              <a:spcAft>
                <a:spcPts val="1200"/>
              </a:spcAft>
              <a:buFont typeface="Arial"/>
              <a:buChar char="–"/>
            </a:pPr>
            <a:r>
              <a:rPr lang="en-US" dirty="0">
                <a:cs typeface="Arial"/>
              </a:rPr>
              <a:t>Option if you intend to feed only summer school students</a:t>
            </a:r>
          </a:p>
          <a:p>
            <a:pPr marL="0" indent="0">
              <a:spcBef>
                <a:spcPts val="1400"/>
              </a:spcBef>
              <a:spcAft>
                <a:spcPts val="1200"/>
              </a:spcAft>
              <a:buNone/>
            </a:pPr>
            <a:endParaRPr lang="en-US">
              <a:cs typeface="Arial"/>
            </a:endParaRPr>
          </a:p>
        </p:txBody>
      </p:sp>
    </p:spTree>
    <p:extLst>
      <p:ext uri="{BB962C8B-B14F-4D97-AF65-F5344CB8AC3E}">
        <p14:creationId xmlns:p14="http://schemas.microsoft.com/office/powerpoint/2010/main" val="357663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6098-EF75-CBFB-99EF-D2C9BCDB15ED}"/>
              </a:ext>
            </a:extLst>
          </p:cNvPr>
          <p:cNvSpPr>
            <a:spLocks noGrp="1"/>
          </p:cNvSpPr>
          <p:nvPr>
            <p:ph type="title"/>
          </p:nvPr>
        </p:nvSpPr>
        <p:spPr>
          <a:xfrm>
            <a:off x="2540000" y="336430"/>
            <a:ext cx="9460301" cy="1243641"/>
          </a:xfrm>
        </p:spPr>
        <p:txBody>
          <a:bodyPr/>
          <a:lstStyle/>
          <a:p>
            <a:r>
              <a:rPr lang="en-US">
                <a:cs typeface="Arial"/>
              </a:rPr>
              <a:t>Summer School Feeding Options (3)</a:t>
            </a:r>
            <a:endParaRPr lang="en-US"/>
          </a:p>
        </p:txBody>
      </p:sp>
      <p:sp>
        <p:nvSpPr>
          <p:cNvPr id="3" name="Content Placeholder 2">
            <a:extLst>
              <a:ext uri="{FF2B5EF4-FFF2-40B4-BE49-F238E27FC236}">
                <a16:creationId xmlns:a16="http://schemas.microsoft.com/office/drawing/2014/main" id="{80ABF321-759C-1DCF-BC72-F3F7427F04E2}"/>
              </a:ext>
            </a:extLst>
          </p:cNvPr>
          <p:cNvSpPr>
            <a:spLocks noGrp="1"/>
          </p:cNvSpPr>
          <p:nvPr>
            <p:ph idx="1"/>
          </p:nvPr>
        </p:nvSpPr>
        <p:spPr>
          <a:xfrm>
            <a:off x="2540000" y="1981200"/>
            <a:ext cx="8893480" cy="4114800"/>
          </a:xfrm>
        </p:spPr>
        <p:txBody>
          <a:bodyPr/>
          <a:lstStyle/>
          <a:p>
            <a:pPr marL="457200" indent="-457200">
              <a:spcBef>
                <a:spcPts val="1400"/>
              </a:spcBef>
              <a:spcAft>
                <a:spcPts val="1200"/>
              </a:spcAft>
              <a:buFont typeface="Arial"/>
              <a:buChar char="•"/>
            </a:pPr>
            <a:r>
              <a:rPr lang="en-US">
                <a:cs typeface="Arial"/>
              </a:rPr>
              <a:t>Seamless Summer Feeding Option (SSO)</a:t>
            </a:r>
            <a:endParaRPr lang="en-US"/>
          </a:p>
          <a:p>
            <a:pPr marL="914400" lvl="1" indent="-514350">
              <a:spcBef>
                <a:spcPts val="1400"/>
              </a:spcBef>
              <a:spcAft>
                <a:spcPts val="1200"/>
              </a:spcAft>
              <a:buFont typeface="Arial"/>
              <a:buChar char="–"/>
            </a:pPr>
            <a:r>
              <a:rPr lang="en-US">
                <a:cs typeface="Arial"/>
              </a:rPr>
              <a:t>Must operate as an </a:t>
            </a:r>
            <a:r>
              <a:rPr lang="en-US" b="1">
                <a:cs typeface="Arial"/>
              </a:rPr>
              <a:t>OPEN </a:t>
            </a:r>
            <a:r>
              <a:rPr lang="en-US">
                <a:cs typeface="Arial"/>
              </a:rPr>
              <a:t>site</a:t>
            </a:r>
          </a:p>
          <a:p>
            <a:pPr marL="914400" lvl="1" indent="-514350">
              <a:spcBef>
                <a:spcPts val="1400"/>
              </a:spcBef>
              <a:spcAft>
                <a:spcPts val="1200"/>
              </a:spcAft>
              <a:buFont typeface="Arial"/>
              <a:buChar char="–"/>
            </a:pPr>
            <a:r>
              <a:rPr lang="en-US">
                <a:cs typeface="Arial"/>
              </a:rPr>
              <a:t>Must meet Area Eligibility Requirements</a:t>
            </a:r>
          </a:p>
          <a:p>
            <a:pPr marL="1314450" lvl="2" indent="-514350">
              <a:spcBef>
                <a:spcPts val="1400"/>
              </a:spcBef>
              <a:spcAft>
                <a:spcPts val="1200"/>
              </a:spcAft>
              <a:buFont typeface="Arial"/>
              <a:buChar char="–"/>
            </a:pPr>
            <a:r>
              <a:rPr lang="en-US">
                <a:cs typeface="Arial"/>
              </a:rPr>
              <a:t>Use school or census data</a:t>
            </a:r>
          </a:p>
          <a:p>
            <a:pPr marL="914400" lvl="1" indent="-514350">
              <a:spcBef>
                <a:spcPts val="1400"/>
              </a:spcBef>
              <a:spcAft>
                <a:spcPts val="1200"/>
              </a:spcAft>
              <a:buFont typeface="Arial"/>
              <a:buChar char="–"/>
            </a:pPr>
            <a:r>
              <a:rPr lang="en-US" b="1" dirty="0">
                <a:cs typeface="Arial"/>
              </a:rPr>
              <a:t>Cannot </a:t>
            </a:r>
            <a:r>
              <a:rPr lang="en-US" dirty="0">
                <a:cs typeface="Arial"/>
              </a:rPr>
              <a:t>operate as Closed-Enrolled </a:t>
            </a:r>
            <a:r>
              <a:rPr lang="en-US" i="1" dirty="0">
                <a:cs typeface="Arial"/>
              </a:rPr>
              <a:t>or </a:t>
            </a:r>
            <a:r>
              <a:rPr lang="en-US" dirty="0">
                <a:cs typeface="Arial"/>
              </a:rPr>
              <a:t>Restricted-Open</a:t>
            </a:r>
            <a:endParaRPr lang="en-US" i="1" dirty="0">
              <a:cs typeface="Arial"/>
            </a:endParaRPr>
          </a:p>
        </p:txBody>
      </p:sp>
    </p:spTree>
    <p:extLst>
      <p:ext uri="{BB962C8B-B14F-4D97-AF65-F5344CB8AC3E}">
        <p14:creationId xmlns:p14="http://schemas.microsoft.com/office/powerpoint/2010/main" val="996341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6098-EF75-CBFB-99EF-D2C9BCDB15ED}"/>
              </a:ext>
            </a:extLst>
          </p:cNvPr>
          <p:cNvSpPr>
            <a:spLocks noGrp="1"/>
          </p:cNvSpPr>
          <p:nvPr>
            <p:ph type="title"/>
          </p:nvPr>
        </p:nvSpPr>
        <p:spPr>
          <a:xfrm>
            <a:off x="2540000" y="336430"/>
            <a:ext cx="9302150" cy="1286773"/>
          </a:xfrm>
        </p:spPr>
        <p:txBody>
          <a:bodyPr/>
          <a:lstStyle/>
          <a:p>
            <a:r>
              <a:rPr lang="en-US">
                <a:cs typeface="Arial"/>
              </a:rPr>
              <a:t>Summer School Feeding Options (4)</a:t>
            </a:r>
            <a:endParaRPr lang="en-US"/>
          </a:p>
        </p:txBody>
      </p:sp>
      <p:sp>
        <p:nvSpPr>
          <p:cNvPr id="3" name="Content Placeholder 2">
            <a:extLst>
              <a:ext uri="{FF2B5EF4-FFF2-40B4-BE49-F238E27FC236}">
                <a16:creationId xmlns:a16="http://schemas.microsoft.com/office/drawing/2014/main" id="{80ABF321-759C-1DCF-BC72-F3F7427F04E2}"/>
              </a:ext>
            </a:extLst>
          </p:cNvPr>
          <p:cNvSpPr>
            <a:spLocks noGrp="1"/>
          </p:cNvSpPr>
          <p:nvPr>
            <p:ph idx="1"/>
          </p:nvPr>
        </p:nvSpPr>
        <p:spPr/>
        <p:txBody>
          <a:bodyPr/>
          <a:lstStyle/>
          <a:p>
            <a:pPr marL="457200" indent="-457200">
              <a:spcBef>
                <a:spcPts val="1400"/>
              </a:spcBef>
              <a:spcAft>
                <a:spcPts val="1200"/>
              </a:spcAft>
              <a:buFont typeface="Arial"/>
              <a:buChar char="•"/>
            </a:pPr>
            <a:r>
              <a:rPr lang="en-US">
                <a:cs typeface="Arial"/>
              </a:rPr>
              <a:t>Seamless Summer Feeding Option (SSO)</a:t>
            </a:r>
            <a:endParaRPr lang="en-US"/>
          </a:p>
          <a:p>
            <a:pPr marL="914400" lvl="1" indent="-514350">
              <a:spcBef>
                <a:spcPts val="1400"/>
              </a:spcBef>
              <a:spcAft>
                <a:spcPts val="1200"/>
              </a:spcAft>
              <a:buFont typeface="Arial"/>
              <a:buChar char="–"/>
            </a:pPr>
            <a:r>
              <a:rPr lang="en-US" b="1">
                <a:cs typeface="Arial"/>
              </a:rPr>
              <a:t>Cannot </a:t>
            </a:r>
            <a:r>
              <a:rPr lang="en-US">
                <a:cs typeface="Arial"/>
              </a:rPr>
              <a:t>operate as a Closed-Enrolled site in order to limit participation to summer school students</a:t>
            </a:r>
          </a:p>
          <a:p>
            <a:pPr marL="914400" lvl="1" indent="-514350">
              <a:spcBef>
                <a:spcPts val="1400"/>
              </a:spcBef>
              <a:spcAft>
                <a:spcPts val="1200"/>
              </a:spcAft>
              <a:buFont typeface="Arial"/>
              <a:buChar char="–"/>
            </a:pPr>
            <a:r>
              <a:rPr lang="en-US">
                <a:cs typeface="Arial"/>
              </a:rPr>
              <a:t>Must utilize NSLP/SBP if you only intend to feed summer school students</a:t>
            </a:r>
          </a:p>
        </p:txBody>
      </p:sp>
    </p:spTree>
    <p:extLst>
      <p:ext uri="{BB962C8B-B14F-4D97-AF65-F5344CB8AC3E}">
        <p14:creationId xmlns:p14="http://schemas.microsoft.com/office/powerpoint/2010/main" val="2011054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AC95-204A-B0CB-8191-FD2200AF6A35}"/>
              </a:ext>
            </a:extLst>
          </p:cNvPr>
          <p:cNvSpPr>
            <a:spLocks noGrp="1"/>
          </p:cNvSpPr>
          <p:nvPr>
            <p:ph type="title"/>
          </p:nvPr>
        </p:nvSpPr>
        <p:spPr/>
        <p:txBody>
          <a:bodyPr/>
          <a:lstStyle/>
          <a:p>
            <a:r>
              <a:rPr lang="en-US">
                <a:solidFill>
                  <a:schemeClr val="tx1"/>
                </a:solidFill>
                <a:cs typeface="Arial"/>
              </a:rPr>
              <a:t>Summer Pop-Quiz!</a:t>
            </a:r>
            <a:endParaRPr lang="en-US">
              <a:solidFill>
                <a:schemeClr val="tx1"/>
              </a:solidFill>
            </a:endParaRPr>
          </a:p>
        </p:txBody>
      </p:sp>
      <p:sp>
        <p:nvSpPr>
          <p:cNvPr id="3" name="Content Placeholder 2">
            <a:extLst>
              <a:ext uri="{FF2B5EF4-FFF2-40B4-BE49-F238E27FC236}">
                <a16:creationId xmlns:a16="http://schemas.microsoft.com/office/drawing/2014/main" id="{8B04022C-77AD-D5BC-5DD7-0B19D50521F2}"/>
              </a:ext>
            </a:extLst>
          </p:cNvPr>
          <p:cNvSpPr>
            <a:spLocks noGrp="1"/>
          </p:cNvSpPr>
          <p:nvPr>
            <p:ph sz="half" idx="1"/>
          </p:nvPr>
        </p:nvSpPr>
        <p:spPr>
          <a:xfrm>
            <a:off x="2540000" y="1742364"/>
            <a:ext cx="8951414" cy="4114800"/>
          </a:xfrm>
        </p:spPr>
        <p:txBody>
          <a:bodyPr/>
          <a:lstStyle/>
          <a:p>
            <a:pPr marL="0" indent="0" algn="ctr">
              <a:buNone/>
            </a:pPr>
            <a:r>
              <a:rPr lang="en-US">
                <a:cs typeface="Arial"/>
              </a:rPr>
              <a:t>What options do schools have to serve meals to summer school students?</a:t>
            </a:r>
            <a:endParaRPr lang="en-US"/>
          </a:p>
          <a:p>
            <a:pPr marL="0" indent="0">
              <a:buNone/>
            </a:pPr>
            <a:endParaRPr lang="en-US" sz="1800">
              <a:cs typeface="Arial"/>
            </a:endParaRPr>
          </a:p>
          <a:p>
            <a:pPr marL="514350" indent="-514350">
              <a:buAutoNum type="alphaUcPeriod"/>
            </a:pPr>
            <a:r>
              <a:rPr lang="en-US">
                <a:cs typeface="Arial"/>
              </a:rPr>
              <a:t>NSLP and SBP</a:t>
            </a:r>
          </a:p>
          <a:p>
            <a:pPr marL="514350" indent="-514350">
              <a:buAutoNum type="alphaUcPeriod"/>
            </a:pPr>
            <a:r>
              <a:rPr lang="en-US">
                <a:cs typeface="Arial"/>
              </a:rPr>
              <a:t>SSO Open Site</a:t>
            </a:r>
          </a:p>
          <a:p>
            <a:pPr marL="514350" indent="-514350">
              <a:buAutoNum type="alphaUcPeriod"/>
            </a:pPr>
            <a:r>
              <a:rPr lang="en-US">
                <a:cs typeface="Arial"/>
              </a:rPr>
              <a:t>SSO Closed-Enrolled Site</a:t>
            </a:r>
          </a:p>
          <a:p>
            <a:pPr marL="514350" indent="-514350">
              <a:buAutoNum type="alphaUcPeriod"/>
            </a:pPr>
            <a:r>
              <a:rPr lang="en-US">
                <a:cs typeface="Arial"/>
              </a:rPr>
              <a:t>All of the Above</a:t>
            </a:r>
          </a:p>
          <a:p>
            <a:pPr marL="514350" indent="-514350">
              <a:buAutoNum type="alphaUcPeriod"/>
            </a:pPr>
            <a:r>
              <a:rPr lang="en-US">
                <a:cs typeface="Arial"/>
              </a:rPr>
              <a:t>A &amp; B</a:t>
            </a:r>
            <a:endParaRPr lang="en-US"/>
          </a:p>
          <a:p>
            <a:pPr marL="514350" indent="-514350">
              <a:buAutoNum type="alphaUcPeriod"/>
            </a:pPr>
            <a:endParaRPr lang="en-US">
              <a:cs typeface="Arial"/>
            </a:endParaRPr>
          </a:p>
        </p:txBody>
      </p:sp>
      <p:pic>
        <p:nvPicPr>
          <p:cNvPr id="7" name="Content Placeholder 6">
            <a:extLst>
              <a:ext uri="{FF2B5EF4-FFF2-40B4-BE49-F238E27FC236}">
                <a16:creationId xmlns:a16="http://schemas.microsoft.com/office/drawing/2014/main" id="{C4FB8C04-C4C2-49A8-A2C7-9E3DD3CCB31D}"/>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10710" y="3428289"/>
            <a:ext cx="3733800" cy="2428875"/>
          </a:xfrm>
        </p:spPr>
      </p:pic>
    </p:spTree>
    <p:extLst>
      <p:ext uri="{BB962C8B-B14F-4D97-AF65-F5344CB8AC3E}">
        <p14:creationId xmlns:p14="http://schemas.microsoft.com/office/powerpoint/2010/main" val="1673345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AC95-204A-B0CB-8191-FD2200AF6A35}"/>
              </a:ext>
            </a:extLst>
          </p:cNvPr>
          <p:cNvSpPr>
            <a:spLocks noGrp="1"/>
          </p:cNvSpPr>
          <p:nvPr>
            <p:ph type="title"/>
          </p:nvPr>
        </p:nvSpPr>
        <p:spPr/>
        <p:txBody>
          <a:bodyPr/>
          <a:lstStyle/>
          <a:p>
            <a:r>
              <a:rPr lang="en-US" dirty="0">
                <a:solidFill>
                  <a:schemeClr val="tx1"/>
                </a:solidFill>
                <a:cs typeface="Arial"/>
              </a:rPr>
              <a:t>Answer: Summer Pop-Quiz!</a:t>
            </a:r>
            <a:endParaRPr lang="en-US" dirty="0">
              <a:solidFill>
                <a:schemeClr val="tx1"/>
              </a:solidFill>
            </a:endParaRPr>
          </a:p>
        </p:txBody>
      </p:sp>
      <p:sp>
        <p:nvSpPr>
          <p:cNvPr id="3" name="Content Placeholder 2">
            <a:extLst>
              <a:ext uri="{FF2B5EF4-FFF2-40B4-BE49-F238E27FC236}">
                <a16:creationId xmlns:a16="http://schemas.microsoft.com/office/drawing/2014/main" id="{8B04022C-77AD-D5BC-5DD7-0B19D50521F2}"/>
              </a:ext>
            </a:extLst>
          </p:cNvPr>
          <p:cNvSpPr>
            <a:spLocks noGrp="1"/>
          </p:cNvSpPr>
          <p:nvPr>
            <p:ph idx="1"/>
          </p:nvPr>
        </p:nvSpPr>
        <p:spPr/>
        <p:txBody>
          <a:bodyPr/>
          <a:lstStyle/>
          <a:p>
            <a:pPr marL="0" indent="0" algn="ctr">
              <a:buNone/>
            </a:pPr>
            <a:r>
              <a:rPr lang="en-US" dirty="0">
                <a:cs typeface="Arial"/>
              </a:rPr>
              <a:t>What options do schools have to serve meals to summer school students?</a:t>
            </a:r>
            <a:endParaRPr lang="en-US" dirty="0"/>
          </a:p>
          <a:p>
            <a:pPr marL="0" indent="0">
              <a:buNone/>
            </a:pPr>
            <a:endParaRPr lang="en-US" sz="1800" dirty="0">
              <a:cs typeface="Arial"/>
            </a:endParaRPr>
          </a:p>
          <a:p>
            <a:pPr marL="514350" indent="-514350">
              <a:buFont typeface="+mj-lt"/>
              <a:buAutoNum type="alphaUcPeriod" startAt="5"/>
            </a:pPr>
            <a:r>
              <a:rPr lang="en-US" dirty="0">
                <a:cs typeface="Arial"/>
              </a:rPr>
              <a:t>A &amp; B</a:t>
            </a:r>
          </a:p>
          <a:p>
            <a:pPr marL="514350" indent="-514350">
              <a:buAutoNum type="alphaUcPeriod" startAt="5"/>
            </a:pPr>
            <a:endParaRPr lang="en-US" dirty="0">
              <a:cs typeface="Arial"/>
            </a:endParaRPr>
          </a:p>
          <a:p>
            <a:pPr marL="0" indent="0">
              <a:buNone/>
            </a:pPr>
            <a:r>
              <a:rPr lang="en-US" dirty="0">
                <a:cs typeface="Arial"/>
              </a:rPr>
              <a:t>Schools may serve meals to summer school students through the NSLP and SBP or SSO Open Site options. </a:t>
            </a:r>
          </a:p>
          <a:p>
            <a:pPr marL="514350" indent="-514350">
              <a:buAutoNum type="alphaUcPeriod"/>
            </a:pPr>
            <a:endParaRPr lang="en-US" dirty="0">
              <a:cs typeface="Arial"/>
            </a:endParaRPr>
          </a:p>
          <a:p>
            <a:pPr marL="0" indent="0">
              <a:buNone/>
            </a:pPr>
            <a:endParaRPr lang="en-US" dirty="0"/>
          </a:p>
          <a:p>
            <a:pPr marL="514350" indent="-514350">
              <a:buAutoNum type="alphaUcPeriod"/>
            </a:pPr>
            <a:endParaRPr lang="en-US" dirty="0">
              <a:cs typeface="Arial"/>
            </a:endParaRPr>
          </a:p>
        </p:txBody>
      </p:sp>
    </p:spTree>
    <p:extLst>
      <p:ext uri="{BB962C8B-B14F-4D97-AF65-F5344CB8AC3E}">
        <p14:creationId xmlns:p14="http://schemas.microsoft.com/office/powerpoint/2010/main" val="41261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418FAE-323A-38CF-DD88-56B366267826}"/>
              </a:ext>
            </a:extLst>
          </p:cNvPr>
          <p:cNvSpPr>
            <a:spLocks noGrp="1"/>
          </p:cNvSpPr>
          <p:nvPr>
            <p:ph type="title"/>
          </p:nvPr>
        </p:nvSpPr>
        <p:spPr>
          <a:xfrm>
            <a:off x="2511245" y="-310551"/>
            <a:ext cx="9144000" cy="2250056"/>
          </a:xfrm>
        </p:spPr>
        <p:txBody>
          <a:bodyPr/>
          <a:lstStyle/>
          <a:p>
            <a:r>
              <a:rPr lang="en-US">
                <a:cs typeface="Arial"/>
              </a:rPr>
              <a:t>U.S. Department of Agriculture (USDA) Foods for the SFSP</a:t>
            </a:r>
            <a:endParaRPr lang="en-US"/>
          </a:p>
        </p:txBody>
      </p:sp>
      <p:sp>
        <p:nvSpPr>
          <p:cNvPr id="3" name="Content Placeholder 2">
            <a:extLst>
              <a:ext uri="{FF2B5EF4-FFF2-40B4-BE49-F238E27FC236}">
                <a16:creationId xmlns:a16="http://schemas.microsoft.com/office/drawing/2014/main" id="{73499673-B53D-A3BF-B717-BD0950B989B5}"/>
              </a:ext>
            </a:extLst>
          </p:cNvPr>
          <p:cNvSpPr>
            <a:spLocks noGrp="1"/>
          </p:cNvSpPr>
          <p:nvPr>
            <p:ph idx="1"/>
          </p:nvPr>
        </p:nvSpPr>
        <p:spPr>
          <a:xfrm>
            <a:off x="2511245" y="1708029"/>
            <a:ext cx="9385300" cy="3999780"/>
          </a:xfrm>
        </p:spPr>
        <p:txBody>
          <a:bodyPr/>
          <a:lstStyle/>
          <a:p>
            <a:pPr>
              <a:spcBef>
                <a:spcPts val="1400"/>
              </a:spcBef>
              <a:spcAft>
                <a:spcPts val="1200"/>
              </a:spcAft>
            </a:pPr>
            <a:r>
              <a:rPr lang="en-US" sz="2400">
                <a:ea typeface="+mn-lt"/>
                <a:cs typeface="+mn-lt"/>
              </a:rPr>
              <a:t>$1,000 minimum for SFSP self-prep sponsors</a:t>
            </a:r>
            <a:endParaRPr lang="en-US"/>
          </a:p>
          <a:p>
            <a:pPr>
              <a:spcBef>
                <a:spcPts val="1400"/>
              </a:spcBef>
              <a:spcAft>
                <a:spcPts val="1200"/>
              </a:spcAft>
            </a:pPr>
            <a:r>
              <a:rPr lang="en-US" sz="2400">
                <a:ea typeface="+mn-lt"/>
                <a:cs typeface="+mn-lt"/>
              </a:rPr>
              <a:t>Submit SFSP Sponsor Agreement for USDA Foods</a:t>
            </a:r>
            <a:endParaRPr lang="en-US" sz="2400">
              <a:cs typeface="Arial"/>
            </a:endParaRPr>
          </a:p>
          <a:p>
            <a:pPr lvl="1">
              <a:spcBef>
                <a:spcPts val="1400"/>
              </a:spcBef>
              <a:spcAft>
                <a:spcPts val="1200"/>
              </a:spcAft>
            </a:pPr>
            <a:r>
              <a:rPr lang="en-US" sz="2400">
                <a:ea typeface="+mn-lt"/>
                <a:cs typeface="+mn-lt"/>
              </a:rPr>
              <a:t>CNIPS SFSP module Download Forms; Form ID#20</a:t>
            </a:r>
          </a:p>
          <a:p>
            <a:pPr lvl="1">
              <a:spcBef>
                <a:spcPts val="1400"/>
              </a:spcBef>
              <a:spcAft>
                <a:spcPts val="1200"/>
              </a:spcAft>
            </a:pPr>
            <a:r>
              <a:rPr lang="en-US" sz="2400">
                <a:ea typeface="+mn-lt"/>
                <a:cs typeface="+mn-lt"/>
              </a:rPr>
              <a:t>Email completed form to FoodDistribution@cde.ca.gov</a:t>
            </a:r>
            <a:endParaRPr lang="en-US" sz="2400">
              <a:cs typeface="Arial"/>
            </a:endParaRPr>
          </a:p>
          <a:p>
            <a:pPr>
              <a:spcBef>
                <a:spcPts val="1400"/>
              </a:spcBef>
              <a:spcAft>
                <a:spcPts val="1200"/>
              </a:spcAft>
            </a:pPr>
            <a:r>
              <a:rPr lang="en-US" sz="2400">
                <a:ea typeface="+mn-lt"/>
                <a:cs typeface="+mn-lt"/>
              </a:rPr>
              <a:t>Update the Food Distribution Program (FDP) Contract packet in CNIPS</a:t>
            </a:r>
            <a:endParaRPr lang="en-US" sz="2400">
              <a:cs typeface="Arial"/>
            </a:endParaRPr>
          </a:p>
          <a:p>
            <a:pPr>
              <a:spcBef>
                <a:spcPts val="1400"/>
              </a:spcBef>
              <a:spcAft>
                <a:spcPts val="1200"/>
              </a:spcAft>
            </a:pPr>
            <a:r>
              <a:rPr lang="en-US" sz="2400">
                <a:ea typeface="+mn-lt"/>
                <a:cs typeface="+mn-lt"/>
              </a:rPr>
              <a:t>Check out the USDA Foods Available Lists in CNIPS </a:t>
            </a:r>
            <a:endParaRPr lang="en-US" sz="2400">
              <a:cs typeface="Arial"/>
            </a:endParaRPr>
          </a:p>
          <a:p>
            <a:endParaRPr lang="en-US">
              <a:cs typeface="Arial"/>
            </a:endParaRPr>
          </a:p>
        </p:txBody>
      </p:sp>
    </p:spTree>
    <p:extLst>
      <p:ext uri="{BB962C8B-B14F-4D97-AF65-F5344CB8AC3E}">
        <p14:creationId xmlns:p14="http://schemas.microsoft.com/office/powerpoint/2010/main" val="3293715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164E-9328-4DE0-B341-29AD4D65A891}"/>
              </a:ext>
            </a:extLst>
          </p:cNvPr>
          <p:cNvSpPr>
            <a:spLocks noGrp="1"/>
          </p:cNvSpPr>
          <p:nvPr>
            <p:ph type="title"/>
          </p:nvPr>
        </p:nvSpPr>
        <p:spPr>
          <a:xfrm>
            <a:off x="2540000" y="2608053"/>
            <a:ext cx="9144000" cy="1143000"/>
          </a:xfrm>
        </p:spPr>
        <p:txBody>
          <a:bodyPr>
            <a:normAutofit fontScale="90000"/>
          </a:bodyPr>
          <a:lstStyle/>
          <a:p>
            <a:r>
              <a:rPr lang="en-US" sz="5400" dirty="0">
                <a:latin typeface="Arial" panose="020B0604020202020204" pitchFamily="34" charset="0"/>
                <a:cs typeface="Arial" panose="020B0604020202020204" pitchFamily="34" charset="0"/>
              </a:rPr>
              <a:t>Local Agency Procurement Review (LAPR)</a:t>
            </a:r>
          </a:p>
        </p:txBody>
      </p:sp>
    </p:spTree>
    <p:extLst>
      <p:ext uri="{BB962C8B-B14F-4D97-AF65-F5344CB8AC3E}">
        <p14:creationId xmlns:p14="http://schemas.microsoft.com/office/powerpoint/2010/main" val="115495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0" y="293298"/>
            <a:ext cx="9144000" cy="1143000"/>
          </a:xfrm>
        </p:spPr>
        <p:txBody>
          <a:bodyPr/>
          <a:lstStyle/>
          <a:p>
            <a:r>
              <a:rPr lang="en-US">
                <a:latin typeface="Arial"/>
                <a:cs typeface="Arial"/>
              </a:rPr>
              <a:t>Purpose of Review</a:t>
            </a:r>
          </a:p>
        </p:txBody>
      </p:sp>
      <p:sp>
        <p:nvSpPr>
          <p:cNvPr id="2" name="Content Placeholder 1"/>
          <p:cNvSpPr>
            <a:spLocks noGrp="1"/>
          </p:cNvSpPr>
          <p:nvPr>
            <p:ph sz="half" idx="1"/>
          </p:nvPr>
        </p:nvSpPr>
        <p:spPr>
          <a:xfrm>
            <a:off x="2295586" y="1247955"/>
            <a:ext cx="5620587" cy="4948687"/>
          </a:xfrm>
        </p:spPr>
        <p:txBody>
          <a:bodyPr vert="horz" wrap="square" lIns="91440" tIns="45720" rIns="91440" bIns="45720" numCol="1" anchor="t" anchorCtr="0" compatLnSpc="1">
            <a:prstTxWarp prst="textNoShape">
              <a:avLst/>
            </a:prstTxWarp>
            <a:noAutofit/>
          </a:bodyPr>
          <a:lstStyle/>
          <a:p>
            <a:pPr marL="0" indent="0">
              <a:buNone/>
            </a:pPr>
            <a:endParaRPr lang="en-US" sz="2400">
              <a:latin typeface="Arial" panose="020B0604020202020204" pitchFamily="34" charset="0"/>
              <a:cs typeface="Arial" panose="020B0604020202020204" pitchFamily="34" charset="0"/>
            </a:endParaRPr>
          </a:p>
          <a:p>
            <a:pPr>
              <a:spcBef>
                <a:spcPts val="1400"/>
              </a:spcBef>
              <a:spcAft>
                <a:spcPts val="1200"/>
              </a:spcAft>
            </a:pPr>
            <a:r>
              <a:rPr lang="en-US">
                <a:latin typeface="Arial"/>
                <a:cs typeface="Arial"/>
              </a:rPr>
              <a:t>SNP Operator purchases must comply with all federal procurement regulations.</a:t>
            </a:r>
          </a:p>
          <a:p>
            <a:r>
              <a:rPr lang="en-US">
                <a:latin typeface="Arial"/>
                <a:cs typeface="Arial"/>
              </a:rPr>
              <a:t>Federal regulations require state agencies to monitor SNP Operator’s procurement practices.</a:t>
            </a:r>
          </a:p>
        </p:txBody>
      </p:sp>
      <p:pic>
        <p:nvPicPr>
          <p:cNvPr id="7" name="Content Placeholder 6">
            <a:extLst>
              <a:ext uri="{FF2B5EF4-FFF2-40B4-BE49-F238E27FC236}">
                <a16:creationId xmlns:a16="http://schemas.microsoft.com/office/drawing/2014/main" id="{206D6565-0AEA-46A5-B3D4-A719926145BE}"/>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70745" y="2228234"/>
            <a:ext cx="3051337" cy="3176471"/>
          </a:xfrm>
        </p:spPr>
      </p:pic>
    </p:spTree>
    <p:extLst>
      <p:ext uri="{BB962C8B-B14F-4D97-AF65-F5344CB8AC3E}">
        <p14:creationId xmlns:p14="http://schemas.microsoft.com/office/powerpoint/2010/main" val="3575410792"/>
      </p:ext>
    </p:extLst>
  </p:cSld>
  <p:clrMapOvr>
    <a:masterClrMapping/>
  </p:clrMapOvr>
  <mc:AlternateContent xmlns:mc="http://schemas.openxmlformats.org/markup-compatibility/2006" xmlns:p14="http://schemas.microsoft.com/office/powerpoint/2010/main">
    <mc:Choice Requires="p14">
      <p:transition p14:dur="0" advClick="0" advTm="48892"/>
    </mc:Choice>
    <mc:Fallback xmlns="">
      <p:transition advClick="0" advTm="488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669-AA28-4DF6-9AA4-8D09FB756B97}"/>
              </a:ext>
            </a:extLst>
          </p:cNvPr>
          <p:cNvSpPr>
            <a:spLocks noGrp="1"/>
          </p:cNvSpPr>
          <p:nvPr>
            <p:ph type="title"/>
          </p:nvPr>
        </p:nvSpPr>
        <p:spPr>
          <a:xfrm>
            <a:off x="2540000" y="445477"/>
            <a:ext cx="9144000" cy="1143000"/>
          </a:xfrm>
        </p:spPr>
        <p:txBody>
          <a:bodyPr/>
          <a:lstStyle/>
          <a:p>
            <a:r>
              <a:rPr lang="en-US"/>
              <a:t>Town Hall-At a Glance</a:t>
            </a:r>
            <a:endParaRPr lang="en-US">
              <a:cs typeface="Arial"/>
            </a:endParaRPr>
          </a:p>
        </p:txBody>
      </p:sp>
      <p:sp>
        <p:nvSpPr>
          <p:cNvPr id="3" name="Content Placeholder 2">
            <a:extLst>
              <a:ext uri="{FF2B5EF4-FFF2-40B4-BE49-F238E27FC236}">
                <a16:creationId xmlns:a16="http://schemas.microsoft.com/office/drawing/2014/main" id="{E8F9D917-39F1-4060-A27C-9FCCC6C193B0}"/>
              </a:ext>
            </a:extLst>
          </p:cNvPr>
          <p:cNvSpPr>
            <a:spLocks noGrp="1"/>
          </p:cNvSpPr>
          <p:nvPr>
            <p:ph sz="half" idx="1"/>
          </p:nvPr>
        </p:nvSpPr>
        <p:spPr>
          <a:xfrm>
            <a:off x="2608984" y="1452258"/>
            <a:ext cx="8097623" cy="4421043"/>
          </a:xfrm>
        </p:spPr>
        <p:txBody>
          <a:bodyPr/>
          <a:lstStyle/>
          <a:p>
            <a:r>
              <a:rPr lang="en-US">
                <a:ea typeface="+mn-lt"/>
                <a:cs typeface="+mn-lt"/>
              </a:rPr>
              <a:t>Celebrations</a:t>
            </a:r>
          </a:p>
          <a:p>
            <a:r>
              <a:rPr lang="en-US">
                <a:ea typeface="+mn-lt"/>
                <a:cs typeface="+mn-lt"/>
              </a:rPr>
              <a:t>Federal Updates</a:t>
            </a:r>
            <a:endParaRPr lang="en-US">
              <a:cs typeface="Arial"/>
            </a:endParaRPr>
          </a:p>
          <a:p>
            <a:r>
              <a:rPr lang="en-US">
                <a:cs typeface="Arial"/>
              </a:rPr>
              <a:t>State Updates</a:t>
            </a:r>
          </a:p>
          <a:p>
            <a:r>
              <a:rPr lang="en-US">
                <a:cs typeface="Arial"/>
              </a:rPr>
              <a:t>Funding </a:t>
            </a:r>
          </a:p>
          <a:p>
            <a:r>
              <a:rPr lang="en-US">
                <a:cs typeface="Arial"/>
              </a:rPr>
              <a:t>Summer Meals</a:t>
            </a:r>
          </a:p>
          <a:p>
            <a:r>
              <a:rPr lang="en-US">
                <a:cs typeface="Arial"/>
              </a:rPr>
              <a:t>Procurement Review</a:t>
            </a:r>
          </a:p>
          <a:p>
            <a:r>
              <a:rPr lang="en-US">
                <a:ea typeface="+mn-lt"/>
                <a:cs typeface="+mn-lt"/>
              </a:rPr>
              <a:t>Important Dates</a:t>
            </a:r>
          </a:p>
          <a:p>
            <a:r>
              <a:rPr lang="en-US">
                <a:cs typeface="Arial"/>
              </a:rPr>
              <a:t>Training</a:t>
            </a:r>
            <a:endParaRPr lang="en-US"/>
          </a:p>
          <a:p>
            <a:endParaRPr lang="en-US">
              <a:cs typeface="Arial"/>
            </a:endParaRPr>
          </a:p>
          <a:p>
            <a:endParaRPr lang="en-US" sz="2800">
              <a:solidFill>
                <a:srgbClr val="FF0000"/>
              </a:solidFill>
              <a:cs typeface="Arial"/>
            </a:endParaRPr>
          </a:p>
        </p:txBody>
      </p:sp>
      <p:pic>
        <p:nvPicPr>
          <p:cNvPr id="7" name="Content Placeholder 6">
            <a:extLst>
              <a:ext uri="{FF2B5EF4-FFF2-40B4-BE49-F238E27FC236}">
                <a16:creationId xmlns:a16="http://schemas.microsoft.com/office/drawing/2014/main" id="{1B870DB3-08B7-48F4-834E-1693A0440B21}"/>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47816" y="1942379"/>
            <a:ext cx="4470400" cy="3440800"/>
          </a:xfrm>
        </p:spPr>
      </p:pic>
    </p:spTree>
    <p:extLst>
      <p:ext uri="{BB962C8B-B14F-4D97-AF65-F5344CB8AC3E}">
        <p14:creationId xmlns:p14="http://schemas.microsoft.com/office/powerpoint/2010/main" val="168363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Arial"/>
                <a:cs typeface="Arial"/>
              </a:rPr>
              <a:t>Frequency of Review</a:t>
            </a:r>
          </a:p>
        </p:txBody>
      </p:sp>
      <p:sp>
        <p:nvSpPr>
          <p:cNvPr id="2" name="Content Placeholder 1"/>
          <p:cNvSpPr>
            <a:spLocks noGrp="1"/>
          </p:cNvSpPr>
          <p:nvPr>
            <p:ph idx="1"/>
          </p:nvPr>
        </p:nvSpPr>
        <p:spPr>
          <a:xfrm>
            <a:off x="2823250" y="1852112"/>
            <a:ext cx="8546592" cy="4777288"/>
          </a:xfrm>
        </p:spPr>
        <p:txBody>
          <a:bodyPr>
            <a:noAutofit/>
          </a:bodyPr>
          <a:lstStyle/>
          <a:p>
            <a:pPr>
              <a:spcBef>
                <a:spcPts val="600"/>
              </a:spcBef>
              <a:spcAft>
                <a:spcPts val="600"/>
              </a:spcAft>
            </a:pPr>
            <a:r>
              <a:rPr lang="en-US" b="1">
                <a:latin typeface="Arial"/>
                <a:cs typeface="Arial"/>
              </a:rPr>
              <a:t>A minimum of once every eight years</a:t>
            </a:r>
            <a:r>
              <a:rPr lang="en-US">
                <a:latin typeface="Arial"/>
                <a:cs typeface="Arial"/>
              </a:rPr>
              <a:t>:</a:t>
            </a:r>
          </a:p>
          <a:p>
            <a:pPr lvl="1">
              <a:spcBef>
                <a:spcPts val="600"/>
              </a:spcBef>
              <a:spcAft>
                <a:spcPts val="600"/>
              </a:spcAft>
            </a:pPr>
            <a:r>
              <a:rPr lang="en-US"/>
              <a:t>School food authorities (SFA) that contract with a food service management company (FSMC), Residential Child Care Institutions, private schools, and camps. </a:t>
            </a:r>
            <a:endParaRPr lang="en-US">
              <a:latin typeface="+mj-lt"/>
            </a:endParaRPr>
          </a:p>
          <a:p>
            <a:pPr lvl="1">
              <a:spcBef>
                <a:spcPts val="600"/>
              </a:spcBef>
              <a:spcAft>
                <a:spcPts val="600"/>
              </a:spcAft>
            </a:pPr>
            <a:r>
              <a:rPr lang="en-US">
                <a:latin typeface="+mj-lt"/>
              </a:rPr>
              <a:t>Public school districts, charter schools, and county offices of education operating without an FSMC contract.</a:t>
            </a:r>
            <a:endParaRPr lang="en-US">
              <a:latin typeface="+mj-lt"/>
              <a:cs typeface="Arial"/>
            </a:endParaRPr>
          </a:p>
        </p:txBody>
      </p:sp>
    </p:spTree>
    <p:extLst>
      <p:ext uri="{BB962C8B-B14F-4D97-AF65-F5344CB8AC3E}">
        <p14:creationId xmlns:p14="http://schemas.microsoft.com/office/powerpoint/2010/main" val="3210620912"/>
      </p:ext>
    </p:extLst>
  </p:cSld>
  <p:clrMapOvr>
    <a:masterClrMapping/>
  </p:clrMapOvr>
  <mc:AlternateContent xmlns:mc="http://schemas.openxmlformats.org/markup-compatibility/2006" xmlns:p14="http://schemas.microsoft.com/office/powerpoint/2010/main">
    <mc:Choice Requires="p14">
      <p:transition p14:dur="0" advClick="0" advTm="39491"/>
    </mc:Choice>
    <mc:Fallback xmlns="">
      <p:transition advClick="0" advTm="3949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FE41-F301-4271-B0E9-7C77B7F0CC9D}"/>
              </a:ext>
            </a:extLst>
          </p:cNvPr>
          <p:cNvSpPr>
            <a:spLocks noGrp="1"/>
          </p:cNvSpPr>
          <p:nvPr>
            <p:ph type="title"/>
          </p:nvPr>
        </p:nvSpPr>
        <p:spPr>
          <a:xfrm>
            <a:off x="2555914" y="205148"/>
            <a:ext cx="9144000" cy="1143000"/>
          </a:xfrm>
        </p:spPr>
        <p:txBody>
          <a:bodyPr/>
          <a:lstStyle/>
          <a:p>
            <a:r>
              <a:rPr lang="en-US" sz="4000" dirty="0">
                <a:cs typeface="Arial"/>
              </a:rPr>
              <a:t>Overview of California Department of Education (CDE) Off-site Review Steps</a:t>
            </a:r>
            <a:endParaRPr lang="en-US" sz="4000" dirty="0"/>
          </a:p>
        </p:txBody>
      </p:sp>
      <p:pic>
        <p:nvPicPr>
          <p:cNvPr id="8" name="Content Placeholder 7" descr="Overview of California Department of Education (CDE) Off-site Review Steps 1 through 8, described in detail in slides 42 through 52.&#10;">
            <a:extLst>
              <a:ext uri="{FF2B5EF4-FFF2-40B4-BE49-F238E27FC236}">
                <a16:creationId xmlns:a16="http://schemas.microsoft.com/office/drawing/2014/main" id="{1D08B2A5-FC99-4359-A195-A9D59C4B20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5914" y="1477539"/>
            <a:ext cx="9276202" cy="5190002"/>
          </a:xfrm>
        </p:spPr>
      </p:pic>
    </p:spTree>
    <p:extLst>
      <p:ext uri="{BB962C8B-B14F-4D97-AF65-F5344CB8AC3E}">
        <p14:creationId xmlns:p14="http://schemas.microsoft.com/office/powerpoint/2010/main" val="2003611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71217" y="2983149"/>
            <a:ext cx="8668426" cy="609600"/>
          </a:xfrm>
        </p:spPr>
        <p:txBody>
          <a:bodyPr>
            <a:noAutofit/>
          </a:bodyPr>
          <a:lstStyle/>
          <a:p>
            <a:r>
              <a:rPr lang="en-US" sz="5400">
                <a:latin typeface="Arial" panose="020B0604020202020204" pitchFamily="34" charset="0"/>
                <a:cs typeface="Arial" panose="020B0604020202020204" pitchFamily="34" charset="0"/>
              </a:rPr>
              <a:t>Phase 1: </a:t>
            </a:r>
            <a:r>
              <a:rPr lang="en-US" sz="5400" err="1">
                <a:latin typeface="Arial" panose="020B0604020202020204" pitchFamily="34" charset="0"/>
                <a:cs typeface="Arial" panose="020B0604020202020204" pitchFamily="34" charset="0"/>
              </a:rPr>
              <a:t>Prereview</a:t>
            </a:r>
            <a:endParaRPr lang="en-US" sz="5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796175"/>
      </p:ext>
    </p:extLst>
  </p:cSld>
  <p:clrMapOvr>
    <a:masterClrMapping/>
  </p:clrMapOvr>
  <mc:AlternateContent xmlns:mc="http://schemas.openxmlformats.org/markup-compatibility/2006" xmlns:p14="http://schemas.microsoft.com/office/powerpoint/2010/main">
    <mc:Choice Requires="p14">
      <p:transition p14:dur="0" advClick="0" advTm="6487"/>
    </mc:Choice>
    <mc:Fallback xmlns="">
      <p:transition advClick="0" advTm="648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0" y="109543"/>
            <a:ext cx="9144000" cy="1143000"/>
          </a:xfrm>
        </p:spPr>
        <p:txBody>
          <a:bodyPr/>
          <a:lstStyle/>
          <a:p>
            <a:r>
              <a:rPr lang="en-US">
                <a:latin typeface="Arial"/>
                <a:cs typeface="Arial"/>
              </a:rPr>
              <a:t>Step 1: Notification of Review</a:t>
            </a:r>
          </a:p>
        </p:txBody>
      </p:sp>
      <p:sp>
        <p:nvSpPr>
          <p:cNvPr id="2" name="Content Placeholder 1"/>
          <p:cNvSpPr>
            <a:spLocks noGrp="1"/>
          </p:cNvSpPr>
          <p:nvPr>
            <p:ph idx="1"/>
          </p:nvPr>
        </p:nvSpPr>
        <p:spPr>
          <a:xfrm>
            <a:off x="2392416" y="1558955"/>
            <a:ext cx="9245506" cy="4798681"/>
          </a:xfrm>
        </p:spPr>
        <p:txBody>
          <a:bodyPr vert="horz" wrap="square" lIns="91440" tIns="45720" rIns="91440" bIns="45720" numCol="1" anchor="t" anchorCtr="0" compatLnSpc="1">
            <a:prstTxWarp prst="textNoShape">
              <a:avLst/>
            </a:prstTxWarp>
            <a:noAutofit/>
          </a:bodyPr>
          <a:lstStyle/>
          <a:p>
            <a:pPr>
              <a:defRPr/>
            </a:pPr>
            <a:r>
              <a:rPr lang="en-US" sz="2400">
                <a:latin typeface="Arial"/>
                <a:cs typeface="Arial"/>
              </a:rPr>
              <a:t>CDE notifies SNP Operators in May by email that they are selected for an off-site procurement review.</a:t>
            </a:r>
            <a:endParaRPr lang="en-US" sz="2400">
              <a:latin typeface="Arial" panose="020B0604020202020204" pitchFamily="34" charset="0"/>
              <a:cs typeface="Arial" panose="020B0604020202020204" pitchFamily="34" charset="0"/>
            </a:endParaRPr>
          </a:p>
          <a:p>
            <a:pPr>
              <a:defRPr/>
            </a:pPr>
            <a:endParaRPr lang="en-US" sz="2400">
              <a:latin typeface="Arial"/>
              <a:cs typeface="Arial"/>
            </a:endParaRPr>
          </a:p>
          <a:p>
            <a:pPr fontAlgn="auto">
              <a:defRPr/>
            </a:pPr>
            <a:r>
              <a:rPr lang="en-US" sz="2400">
                <a:latin typeface="Arial"/>
                <a:cs typeface="Arial"/>
              </a:rPr>
              <a:t>The email will include:</a:t>
            </a:r>
          </a:p>
          <a:p>
            <a:pPr lvl="1" fontAlgn="auto">
              <a:spcBef>
                <a:spcPts val="1400"/>
              </a:spcBef>
              <a:spcAft>
                <a:spcPts val="1200"/>
              </a:spcAft>
              <a:defRPr/>
            </a:pPr>
            <a:r>
              <a:rPr lang="en-US" sz="2400">
                <a:latin typeface="Arial"/>
                <a:cs typeface="Arial"/>
              </a:rPr>
              <a:t>A list of documents to be submitted</a:t>
            </a:r>
          </a:p>
          <a:p>
            <a:pPr lvl="1">
              <a:spcBef>
                <a:spcPts val="1400"/>
              </a:spcBef>
              <a:spcAft>
                <a:spcPts val="1200"/>
              </a:spcAft>
              <a:defRPr/>
            </a:pPr>
            <a:r>
              <a:rPr lang="en-US" sz="2400">
                <a:latin typeface="Arial"/>
                <a:cs typeface="Arial"/>
              </a:rPr>
              <a:t>Due date and the email address to send documents</a:t>
            </a:r>
            <a:endParaRPr lang="en-US" sz="2400">
              <a:cs typeface="Arial"/>
            </a:endParaRPr>
          </a:p>
          <a:p>
            <a:pPr lvl="1" fontAlgn="auto">
              <a:spcBef>
                <a:spcPts val="1400"/>
              </a:spcBef>
              <a:spcAft>
                <a:spcPts val="1200"/>
              </a:spcAft>
              <a:defRPr/>
            </a:pPr>
            <a:r>
              <a:rPr lang="en-US" sz="2400">
                <a:latin typeface="Arial"/>
                <a:cs typeface="Arial"/>
              </a:rPr>
              <a:t>Link to resources to assist with the procurement review</a:t>
            </a:r>
          </a:p>
          <a:p>
            <a:pPr marL="0" indent="0">
              <a:lnSpc>
                <a:spcPct val="150000"/>
              </a:lnSpc>
              <a:spcBef>
                <a:spcPts val="1400"/>
              </a:spcBef>
              <a:spcAft>
                <a:spcPts val="1200"/>
              </a:spcAft>
              <a:buNone/>
              <a:defRPr/>
            </a:pPr>
            <a:endParaRPr lang="en-US" sz="2400">
              <a:solidFill>
                <a:srgbClr val="FF0000"/>
              </a:solidFill>
              <a:latin typeface="Arial"/>
              <a:cs typeface="Arial"/>
            </a:endParaRPr>
          </a:p>
        </p:txBody>
      </p:sp>
    </p:spTree>
    <p:extLst>
      <p:ext uri="{BB962C8B-B14F-4D97-AF65-F5344CB8AC3E}">
        <p14:creationId xmlns:p14="http://schemas.microsoft.com/office/powerpoint/2010/main" val="767095466"/>
      </p:ext>
    </p:extLst>
  </p:cSld>
  <p:clrMapOvr>
    <a:masterClrMapping/>
  </p:clrMapOvr>
  <mc:AlternateContent xmlns:mc="http://schemas.openxmlformats.org/markup-compatibility/2006" xmlns:p14="http://schemas.microsoft.com/office/powerpoint/2010/main">
    <mc:Choice Requires="p14">
      <p:transition p14:dur="0" advClick="0" advTm="27631"/>
    </mc:Choice>
    <mc:Fallback xmlns="">
      <p:transition advClick="0" advTm="2763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0119" y="110744"/>
            <a:ext cx="9603844" cy="1179893"/>
          </a:xfrm>
        </p:spPr>
        <p:txBody>
          <a:bodyPr/>
          <a:lstStyle/>
          <a:p>
            <a:r>
              <a:rPr lang="en-US">
                <a:latin typeface="Arial"/>
                <a:cs typeface="Arial"/>
              </a:rPr>
              <a:t>Step 2: SNP Operator Completes the SFA Procurement Table</a:t>
            </a:r>
          </a:p>
        </p:txBody>
      </p:sp>
      <p:sp>
        <p:nvSpPr>
          <p:cNvPr id="2" name="Content Placeholder 1"/>
          <p:cNvSpPr>
            <a:spLocks noGrp="1"/>
          </p:cNvSpPr>
          <p:nvPr>
            <p:ph idx="1"/>
          </p:nvPr>
        </p:nvSpPr>
        <p:spPr>
          <a:xfrm>
            <a:off x="2502244" y="1344301"/>
            <a:ext cx="8890170" cy="4877800"/>
          </a:xfrm>
        </p:spPr>
        <p:txBody>
          <a:bodyPr vert="horz" wrap="square" lIns="91440" tIns="45720" rIns="91440" bIns="45720" numCol="1" anchor="t" anchorCtr="0" compatLnSpc="1">
            <a:prstTxWarp prst="textNoShape">
              <a:avLst/>
            </a:prstTxWarp>
            <a:noAutofit/>
          </a:bodyPr>
          <a:lstStyle/>
          <a:p>
            <a:pPr>
              <a:spcAft>
                <a:spcPts val="600"/>
              </a:spcAft>
            </a:pPr>
            <a:r>
              <a:rPr lang="en-US" sz="2800">
                <a:latin typeface="Arial"/>
                <a:cs typeface="Arial"/>
              </a:rPr>
              <a:t>Complete the SFA Procurement Table (fillable spreadsheet)</a:t>
            </a:r>
            <a:endParaRPr lang="en-US"/>
          </a:p>
          <a:p>
            <a:pPr lvl="1">
              <a:spcAft>
                <a:spcPts val="600"/>
              </a:spcAft>
            </a:pPr>
            <a:r>
              <a:rPr lang="en-US" sz="2400">
                <a:latin typeface="Arial"/>
                <a:cs typeface="Arial"/>
              </a:rPr>
              <a:t>List each procurement separately on the table</a:t>
            </a:r>
            <a:endParaRPr lang="en-US" sz="2400">
              <a:cs typeface="Arial"/>
            </a:endParaRPr>
          </a:p>
          <a:p>
            <a:pPr lvl="2">
              <a:spcAft>
                <a:spcPts val="600"/>
              </a:spcAft>
            </a:pPr>
            <a:r>
              <a:rPr lang="en-US">
                <a:latin typeface="Arial"/>
                <a:cs typeface="Arial"/>
              </a:rPr>
              <a:t>For </a:t>
            </a:r>
            <a:r>
              <a:rPr lang="en-US" err="1">
                <a:latin typeface="Arial"/>
                <a:cs typeface="Arial"/>
              </a:rPr>
              <a:t>micropurchases</a:t>
            </a:r>
            <a:r>
              <a:rPr lang="en-US">
                <a:latin typeface="Arial"/>
                <a:cs typeface="Arial"/>
              </a:rPr>
              <a:t>, the aggregate (total) is listed for each vendor</a:t>
            </a:r>
          </a:p>
          <a:p>
            <a:pPr lvl="2">
              <a:spcAft>
                <a:spcPts val="600"/>
              </a:spcAft>
            </a:pPr>
            <a:r>
              <a:rPr lang="en-US">
                <a:latin typeface="Arial"/>
                <a:cs typeface="Arial"/>
              </a:rPr>
              <a:t>For small purchase and formal purchase methods, list each contract or procurement separately</a:t>
            </a:r>
          </a:p>
          <a:p>
            <a:pPr>
              <a:spcAft>
                <a:spcPts val="600"/>
              </a:spcAft>
            </a:pPr>
            <a:r>
              <a:rPr lang="en-US" sz="2800">
                <a:latin typeface="Arial"/>
                <a:cs typeface="Arial"/>
              </a:rPr>
              <a:t>Complete the Vendor Paid List (summary of expenditures) </a:t>
            </a:r>
            <a:r>
              <a:rPr lang="en-US" sz="2800" b="1">
                <a:latin typeface="Arial"/>
                <a:cs typeface="Arial"/>
              </a:rPr>
              <a:t>from the prior school year</a:t>
            </a:r>
            <a:endParaRPr lang="en-US" sz="2800">
              <a:latin typeface="Arial"/>
              <a:cs typeface="Arial"/>
            </a:endParaRPr>
          </a:p>
          <a:p>
            <a:pPr lvl="1">
              <a:spcAft>
                <a:spcPts val="600"/>
              </a:spcAft>
            </a:pPr>
            <a:r>
              <a:rPr lang="en-US">
                <a:latin typeface="Arial"/>
                <a:cs typeface="Arial"/>
              </a:rPr>
              <a:t>CNIPS Download Forms PRU-02 instructions</a:t>
            </a:r>
          </a:p>
        </p:txBody>
      </p:sp>
    </p:spTree>
    <p:extLst>
      <p:ext uri="{BB962C8B-B14F-4D97-AF65-F5344CB8AC3E}">
        <p14:creationId xmlns:p14="http://schemas.microsoft.com/office/powerpoint/2010/main" val="3755526904"/>
      </p:ext>
    </p:extLst>
  </p:cSld>
  <p:clrMapOvr>
    <a:masterClrMapping/>
  </p:clrMapOvr>
  <mc:AlternateContent xmlns:mc="http://schemas.openxmlformats.org/markup-compatibility/2006" xmlns:p14="http://schemas.microsoft.com/office/powerpoint/2010/main">
    <mc:Choice Requires="p14">
      <p:transition p14:dur="0" advTm="71202"/>
    </mc:Choice>
    <mc:Fallback xmlns="">
      <p:transition advTm="7120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1E72-7EEC-5BC5-1D8F-CDAA6713B8AA}"/>
              </a:ext>
            </a:extLst>
          </p:cNvPr>
          <p:cNvSpPr>
            <a:spLocks noGrp="1"/>
          </p:cNvSpPr>
          <p:nvPr>
            <p:ph type="title"/>
          </p:nvPr>
        </p:nvSpPr>
        <p:spPr>
          <a:xfrm>
            <a:off x="2238076" y="437072"/>
            <a:ext cx="9747849" cy="1272396"/>
          </a:xfrm>
        </p:spPr>
        <p:txBody>
          <a:bodyPr/>
          <a:lstStyle/>
          <a:p>
            <a:r>
              <a:rPr lang="en-US" dirty="0">
                <a:cs typeface="Arial"/>
              </a:rPr>
              <a:t>Step 3: SNP Operator Submits Documents to CDE</a:t>
            </a:r>
          </a:p>
          <a:p>
            <a:endParaRPr lang="en-US" dirty="0">
              <a:cs typeface="Arial"/>
            </a:endParaRPr>
          </a:p>
        </p:txBody>
      </p:sp>
      <p:sp>
        <p:nvSpPr>
          <p:cNvPr id="3" name="Content Placeholder 2">
            <a:extLst>
              <a:ext uri="{FF2B5EF4-FFF2-40B4-BE49-F238E27FC236}">
                <a16:creationId xmlns:a16="http://schemas.microsoft.com/office/drawing/2014/main" id="{10FCEFF6-436B-74D6-870B-4CDB157C3ACE}"/>
              </a:ext>
            </a:extLst>
          </p:cNvPr>
          <p:cNvSpPr>
            <a:spLocks noGrp="1"/>
          </p:cNvSpPr>
          <p:nvPr>
            <p:ph sz="quarter" idx="13"/>
          </p:nvPr>
        </p:nvSpPr>
        <p:spPr>
          <a:xfrm>
            <a:off x="2309963" y="1714650"/>
            <a:ext cx="9754197" cy="1208685"/>
          </a:xfrm>
        </p:spPr>
        <p:txBody>
          <a:bodyPr/>
          <a:lstStyle/>
          <a:p>
            <a:pPr marL="0" indent="0">
              <a:buNone/>
            </a:pPr>
            <a:r>
              <a:rPr lang="en-US" sz="2800" dirty="0">
                <a:cs typeface="Arial"/>
              </a:rPr>
              <a:t>By stated due date on email, submit documents to NSDProcurementReview@cde.ca.gov:</a:t>
            </a:r>
            <a:endParaRPr lang="en-US" sz="2800" dirty="0"/>
          </a:p>
          <a:p>
            <a:endParaRPr lang="en-US" sz="2800" dirty="0">
              <a:cs typeface="Arial"/>
            </a:endParaRPr>
          </a:p>
        </p:txBody>
      </p:sp>
      <p:sp>
        <p:nvSpPr>
          <p:cNvPr id="4" name="Content Placeholder 3">
            <a:extLst>
              <a:ext uri="{FF2B5EF4-FFF2-40B4-BE49-F238E27FC236}">
                <a16:creationId xmlns:a16="http://schemas.microsoft.com/office/drawing/2014/main" id="{28BBBFE1-341B-BE26-8D43-94C8E2445207}"/>
              </a:ext>
            </a:extLst>
          </p:cNvPr>
          <p:cNvSpPr>
            <a:spLocks noGrp="1"/>
          </p:cNvSpPr>
          <p:nvPr>
            <p:ph sz="quarter" idx="14"/>
          </p:nvPr>
        </p:nvSpPr>
        <p:spPr>
          <a:xfrm>
            <a:off x="1849887" y="2758715"/>
            <a:ext cx="5161502" cy="3688749"/>
          </a:xfrm>
        </p:spPr>
        <p:txBody>
          <a:bodyPr/>
          <a:lstStyle/>
          <a:p>
            <a:pPr marL="857250" lvl="1">
              <a:spcBef>
                <a:spcPts val="1400"/>
              </a:spcBef>
              <a:spcAft>
                <a:spcPts val="800"/>
              </a:spcAft>
              <a:buFont typeface="Arial"/>
              <a:buChar char="–"/>
            </a:pPr>
            <a:r>
              <a:rPr lang="en-US" sz="2400" dirty="0">
                <a:cs typeface="Arial"/>
              </a:rPr>
              <a:t>Non-Child Nutrition Program cooperative or group purchasing agreements, if applicable</a:t>
            </a:r>
            <a:endParaRPr lang="en-US" dirty="0">
              <a:cs typeface="Arial"/>
            </a:endParaRPr>
          </a:p>
          <a:p>
            <a:pPr marL="857250" lvl="1">
              <a:spcBef>
                <a:spcPts val="1400"/>
              </a:spcBef>
              <a:spcAft>
                <a:spcPts val="800"/>
              </a:spcAft>
              <a:buFont typeface="Arial"/>
              <a:buChar char="–"/>
            </a:pPr>
            <a:r>
              <a:rPr lang="en-US" sz="2400" dirty="0">
                <a:cs typeface="Arial"/>
              </a:rPr>
              <a:t>Written Code of Conduct</a:t>
            </a:r>
            <a:endParaRPr lang="en-US" dirty="0">
              <a:cs typeface="Arial"/>
            </a:endParaRPr>
          </a:p>
          <a:p>
            <a:pPr marL="857250" lvl="1">
              <a:spcBef>
                <a:spcPts val="1400"/>
              </a:spcBef>
              <a:spcAft>
                <a:spcPts val="800"/>
              </a:spcAft>
              <a:buFont typeface="Arial"/>
              <a:buChar char="–"/>
            </a:pPr>
            <a:r>
              <a:rPr lang="en-US" sz="2400" dirty="0">
                <a:cs typeface="Arial"/>
              </a:rPr>
              <a:t>Written Procurement Procedures</a:t>
            </a:r>
          </a:p>
          <a:p>
            <a:endParaRPr lang="en-US" dirty="0">
              <a:cs typeface="Arial"/>
            </a:endParaRPr>
          </a:p>
        </p:txBody>
      </p:sp>
      <p:sp>
        <p:nvSpPr>
          <p:cNvPr id="5" name="Content Placeholder 4">
            <a:extLst>
              <a:ext uri="{FF2B5EF4-FFF2-40B4-BE49-F238E27FC236}">
                <a16:creationId xmlns:a16="http://schemas.microsoft.com/office/drawing/2014/main" id="{D40D885A-9533-27D2-BBA0-E717FF1C27C6}"/>
              </a:ext>
            </a:extLst>
          </p:cNvPr>
          <p:cNvSpPr>
            <a:spLocks noGrp="1"/>
          </p:cNvSpPr>
          <p:nvPr>
            <p:ph sz="quarter" idx="15"/>
          </p:nvPr>
        </p:nvSpPr>
        <p:spPr>
          <a:xfrm>
            <a:off x="7006386" y="2758715"/>
            <a:ext cx="4816445" cy="3685755"/>
          </a:xfrm>
        </p:spPr>
        <p:txBody>
          <a:bodyPr/>
          <a:lstStyle/>
          <a:p>
            <a:pPr marL="857250" lvl="1">
              <a:spcBef>
                <a:spcPts val="1400"/>
              </a:spcBef>
              <a:spcAft>
                <a:spcPts val="800"/>
              </a:spcAft>
              <a:buFont typeface="Arial,Sans-Serif"/>
            </a:pPr>
            <a:r>
              <a:rPr lang="en-US" sz="2400">
                <a:cs typeface="Arial"/>
              </a:rPr>
              <a:t>SFA Procurement Table PRU-01</a:t>
            </a:r>
          </a:p>
          <a:p>
            <a:pPr marL="857250" lvl="1">
              <a:spcBef>
                <a:spcPts val="1400"/>
              </a:spcBef>
              <a:spcAft>
                <a:spcPts val="800"/>
              </a:spcAft>
              <a:buFont typeface="Arial,Sans-Serif"/>
            </a:pPr>
            <a:r>
              <a:rPr lang="en-US" sz="2400">
                <a:cs typeface="Arial"/>
              </a:rPr>
              <a:t>Vendor Paid List (summary of expenditures) from prior school year</a:t>
            </a:r>
          </a:p>
          <a:p>
            <a:pPr marL="857250" lvl="1">
              <a:spcBef>
                <a:spcPts val="1400"/>
              </a:spcBef>
              <a:spcAft>
                <a:spcPts val="800"/>
              </a:spcAft>
              <a:buFont typeface="Arial,Sans-Serif"/>
            </a:pPr>
            <a:r>
              <a:rPr lang="en-US" sz="2400">
                <a:cs typeface="Arial"/>
              </a:rPr>
              <a:t> Initial Documents Checklist</a:t>
            </a:r>
          </a:p>
          <a:p>
            <a:endParaRPr lang="en-US">
              <a:cs typeface="Arial"/>
            </a:endParaRPr>
          </a:p>
        </p:txBody>
      </p:sp>
    </p:spTree>
    <p:extLst>
      <p:ext uri="{BB962C8B-B14F-4D97-AF65-F5344CB8AC3E}">
        <p14:creationId xmlns:p14="http://schemas.microsoft.com/office/powerpoint/2010/main" val="1091408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1031" y="2819400"/>
            <a:ext cx="7073089" cy="609600"/>
          </a:xfrm>
        </p:spPr>
        <p:txBody>
          <a:bodyPr>
            <a:noAutofit/>
          </a:bodyPr>
          <a:lstStyle/>
          <a:p>
            <a:r>
              <a:rPr lang="en-US" sz="5400">
                <a:latin typeface="Arial" panose="020B0604020202020204" pitchFamily="34" charset="0"/>
                <a:cs typeface="Arial" panose="020B0604020202020204" pitchFamily="34" charset="0"/>
              </a:rPr>
              <a:t>Phase 2: Review</a:t>
            </a:r>
          </a:p>
        </p:txBody>
      </p:sp>
    </p:spTree>
    <p:extLst>
      <p:ext uri="{BB962C8B-B14F-4D97-AF65-F5344CB8AC3E}">
        <p14:creationId xmlns:p14="http://schemas.microsoft.com/office/powerpoint/2010/main" val="476395385"/>
      </p:ext>
    </p:extLst>
  </p:cSld>
  <p:clrMapOvr>
    <a:masterClrMapping/>
  </p:clrMapOvr>
  <mc:AlternateContent xmlns:mc="http://schemas.openxmlformats.org/markup-compatibility/2006" xmlns:p14="http://schemas.microsoft.com/office/powerpoint/2010/main">
    <mc:Choice Requires="p14">
      <p:transition p14:dur="0" advTm="11425"/>
    </mc:Choice>
    <mc:Fallback xmlns="">
      <p:transition advTm="1142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3681" y="-52192"/>
            <a:ext cx="9114146" cy="1555206"/>
          </a:xfrm>
        </p:spPr>
        <p:txBody>
          <a:bodyPr/>
          <a:lstStyle/>
          <a:p>
            <a:r>
              <a:rPr lang="en-US">
                <a:latin typeface="Arial"/>
                <a:cs typeface="Arial"/>
              </a:rPr>
              <a:t>Step 4: CDE Selects Procurements</a:t>
            </a:r>
          </a:p>
        </p:txBody>
      </p:sp>
      <p:sp>
        <p:nvSpPr>
          <p:cNvPr id="2" name="Content Placeholder 1"/>
          <p:cNvSpPr>
            <a:spLocks noGrp="1"/>
          </p:cNvSpPr>
          <p:nvPr>
            <p:ph idx="1"/>
          </p:nvPr>
        </p:nvSpPr>
        <p:spPr>
          <a:xfrm>
            <a:off x="2490687" y="1543819"/>
            <a:ext cx="9437802" cy="4986502"/>
          </a:xfrm>
        </p:spPr>
        <p:txBody>
          <a:bodyPr>
            <a:noAutofit/>
          </a:bodyPr>
          <a:lstStyle/>
          <a:p>
            <a:pPr>
              <a:spcBef>
                <a:spcPts val="1400"/>
              </a:spcBef>
              <a:spcAft>
                <a:spcPts val="1200"/>
              </a:spcAft>
            </a:pPr>
            <a:r>
              <a:rPr lang="en-US" sz="2800">
                <a:latin typeface="Arial"/>
                <a:cs typeface="Arial"/>
              </a:rPr>
              <a:t>Procurements selected for a detailed review are based on a list of established priorities:</a:t>
            </a:r>
            <a:endParaRPr lang="en-US" sz="2800">
              <a:cs typeface="Arial"/>
            </a:endParaRPr>
          </a:p>
          <a:p>
            <a:pPr lvl="1">
              <a:spcBef>
                <a:spcPts val="1400"/>
              </a:spcBef>
              <a:spcAft>
                <a:spcPts val="1200"/>
              </a:spcAft>
            </a:pPr>
            <a:r>
              <a:rPr lang="en-US" sz="2400">
                <a:latin typeface="Arial"/>
                <a:cs typeface="Arial"/>
              </a:rPr>
              <a:t>Only one response received to solicitation </a:t>
            </a:r>
            <a:endParaRPr lang="en-US" sz="2400">
              <a:latin typeface="Arial" panose="020B0604020202020204" pitchFamily="34" charset="0"/>
              <a:cs typeface="Arial" panose="020B0604020202020204" pitchFamily="34" charset="0"/>
            </a:endParaRPr>
          </a:p>
          <a:p>
            <a:pPr lvl="1">
              <a:spcBef>
                <a:spcPts val="1400"/>
              </a:spcBef>
              <a:spcAft>
                <a:spcPts val="1200"/>
              </a:spcAft>
            </a:pPr>
            <a:r>
              <a:rPr lang="en-US" sz="2400">
                <a:latin typeface="Arial"/>
                <a:cs typeface="Arial"/>
              </a:rPr>
              <a:t>Group purchasing, group buying, or third-party contracts</a:t>
            </a:r>
          </a:p>
          <a:p>
            <a:pPr lvl="1">
              <a:spcBef>
                <a:spcPts val="1400"/>
              </a:spcBef>
              <a:spcAft>
                <a:spcPts val="1200"/>
              </a:spcAft>
            </a:pPr>
            <a:r>
              <a:rPr lang="en-US" sz="2400">
                <a:latin typeface="Arial"/>
                <a:cs typeface="Arial"/>
              </a:rPr>
              <a:t>Highest-priced contracts</a:t>
            </a:r>
          </a:p>
          <a:p>
            <a:pPr lvl="1">
              <a:spcBef>
                <a:spcPts val="1400"/>
              </a:spcBef>
              <a:spcAft>
                <a:spcPts val="1200"/>
              </a:spcAft>
            </a:pPr>
            <a:r>
              <a:rPr lang="en-US" sz="2400">
                <a:latin typeface="Arial"/>
                <a:cs typeface="Arial"/>
              </a:rPr>
              <a:t>Procurements that exceed applicable threshold (e.g., small purchase method used for a $275,000 procurement)</a:t>
            </a:r>
          </a:p>
        </p:txBody>
      </p:sp>
    </p:spTree>
    <p:extLst>
      <p:ext uri="{BB962C8B-B14F-4D97-AF65-F5344CB8AC3E}">
        <p14:creationId xmlns:p14="http://schemas.microsoft.com/office/powerpoint/2010/main" val="1740653017"/>
      </p:ext>
    </p:extLst>
  </p:cSld>
  <p:clrMapOvr>
    <a:masterClrMapping/>
  </p:clrMapOvr>
  <mc:AlternateContent xmlns:mc="http://schemas.openxmlformats.org/markup-compatibility/2006" xmlns:p14="http://schemas.microsoft.com/office/powerpoint/2010/main">
    <mc:Choice Requires="p14">
      <p:transition p14:dur="0" advTm="52025"/>
    </mc:Choice>
    <mc:Fallback xmlns="">
      <p:transition advTm="52025"/>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0" y="341862"/>
            <a:ext cx="9144000" cy="1143000"/>
          </a:xfrm>
        </p:spPr>
        <p:txBody>
          <a:bodyPr/>
          <a:lstStyle/>
          <a:p>
            <a:r>
              <a:rPr lang="en-US" dirty="0">
                <a:latin typeface="Arial"/>
                <a:cs typeface="Arial"/>
              </a:rPr>
              <a:t>Step 5: SNP Operator Submits Documents to CDE</a:t>
            </a:r>
          </a:p>
        </p:txBody>
      </p:sp>
      <p:sp>
        <p:nvSpPr>
          <p:cNvPr id="4" name="Content Placeholder 1"/>
          <p:cNvSpPr>
            <a:spLocks noGrp="1"/>
          </p:cNvSpPr>
          <p:nvPr>
            <p:ph sz="half" idx="1"/>
          </p:nvPr>
        </p:nvSpPr>
        <p:spPr>
          <a:xfrm>
            <a:off x="2540000" y="1752600"/>
            <a:ext cx="9325166" cy="4267200"/>
          </a:xfrm>
        </p:spPr>
        <p:txBody>
          <a:bodyPr>
            <a:noAutofit/>
          </a:bodyPr>
          <a:lstStyle/>
          <a:p>
            <a:pPr marL="0" indent="0">
              <a:spcBef>
                <a:spcPts val="1400"/>
              </a:spcBef>
              <a:spcAft>
                <a:spcPts val="1200"/>
              </a:spcAft>
              <a:buNone/>
            </a:pPr>
            <a:r>
              <a:rPr lang="en-US" sz="2800" dirty="0">
                <a:latin typeface="Arial"/>
                <a:cs typeface="Arial"/>
              </a:rPr>
              <a:t>SNP Operators will have 10 business days to submit:</a:t>
            </a:r>
          </a:p>
          <a:p>
            <a:pPr>
              <a:spcBef>
                <a:spcPts val="1400"/>
              </a:spcBef>
              <a:spcAft>
                <a:spcPts val="1200"/>
              </a:spcAft>
            </a:pPr>
            <a:r>
              <a:rPr lang="en-US" sz="2800" dirty="0">
                <a:latin typeface="Arial"/>
                <a:cs typeface="Arial"/>
              </a:rPr>
              <a:t>Receipts and invoices</a:t>
            </a:r>
            <a:endParaRPr lang="en-US" dirty="0">
              <a:cs typeface="Arial"/>
            </a:endParaRPr>
          </a:p>
          <a:p>
            <a:pPr>
              <a:spcBef>
                <a:spcPts val="1400"/>
              </a:spcBef>
              <a:spcAft>
                <a:spcPts val="1200"/>
              </a:spcAft>
            </a:pPr>
            <a:r>
              <a:rPr lang="en-US" sz="2800" dirty="0">
                <a:latin typeface="Arial"/>
                <a:cs typeface="Arial"/>
              </a:rPr>
              <a:t>Solicitation documents </a:t>
            </a:r>
            <a:endParaRPr lang="en-US" sz="2800" dirty="0">
              <a:latin typeface="Arial" panose="020B0604020202020204" pitchFamily="34" charset="0"/>
              <a:cs typeface="Arial" panose="020B0604020202020204" pitchFamily="34" charset="0"/>
            </a:endParaRPr>
          </a:p>
          <a:p>
            <a:pPr>
              <a:spcBef>
                <a:spcPts val="1400"/>
              </a:spcBef>
              <a:spcAft>
                <a:spcPts val="1200"/>
              </a:spcAft>
            </a:pPr>
            <a:r>
              <a:rPr lang="en-US" sz="2800" dirty="0">
                <a:latin typeface="Arial"/>
                <a:cs typeface="Arial"/>
              </a:rPr>
              <a:t>Bidder responses</a:t>
            </a:r>
          </a:p>
          <a:p>
            <a:pPr>
              <a:spcBef>
                <a:spcPts val="1400"/>
              </a:spcBef>
              <a:spcAft>
                <a:spcPts val="1200"/>
              </a:spcAft>
            </a:pPr>
            <a:r>
              <a:rPr lang="en-US" sz="2800" dirty="0">
                <a:latin typeface="Arial"/>
                <a:cs typeface="Arial"/>
              </a:rPr>
              <a:t>Contracts </a:t>
            </a:r>
            <a:endParaRPr lang="en-US" sz="2800" dirty="0">
              <a:latin typeface="Arial" panose="020B0604020202020204" pitchFamily="34" charset="0"/>
              <a:cs typeface="Arial" panose="020B0604020202020204" pitchFamily="34" charset="0"/>
            </a:endParaRPr>
          </a:p>
          <a:p>
            <a:pPr>
              <a:spcBef>
                <a:spcPts val="1400"/>
              </a:spcBef>
              <a:spcAft>
                <a:spcPts val="1200"/>
              </a:spcAft>
            </a:pPr>
            <a:r>
              <a:rPr lang="en-US" sz="2800" dirty="0">
                <a:latin typeface="Arial"/>
                <a:cs typeface="Arial"/>
              </a:rPr>
              <a:t>Price/Cost analysis documentation</a:t>
            </a:r>
          </a:p>
          <a:p>
            <a:pPr marL="0" indent="0">
              <a:buNone/>
            </a:pPr>
            <a:endParaRPr lang="en-US" sz="24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D0C78DDD-D217-4BCA-AB24-924444F3795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35277" y="2808506"/>
            <a:ext cx="3038899" cy="2372056"/>
          </a:xfrm>
        </p:spPr>
      </p:pic>
    </p:spTree>
    <p:extLst>
      <p:ext uri="{BB962C8B-B14F-4D97-AF65-F5344CB8AC3E}">
        <p14:creationId xmlns:p14="http://schemas.microsoft.com/office/powerpoint/2010/main" val="2148065378"/>
      </p:ext>
    </p:extLst>
  </p:cSld>
  <p:clrMapOvr>
    <a:masterClrMapping/>
  </p:clrMapOvr>
  <mc:AlternateContent xmlns:mc="http://schemas.openxmlformats.org/markup-compatibility/2006" xmlns:p14="http://schemas.microsoft.com/office/powerpoint/2010/main">
    <mc:Choice Requires="p14">
      <p:transition p14:dur="0" advTm="66737"/>
    </mc:Choice>
    <mc:Fallback xmlns="">
      <p:transition advTm="6673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Arial"/>
                <a:cs typeface="Arial"/>
              </a:rPr>
              <a:t>Step 6: CDE Conducts Offsite Review</a:t>
            </a:r>
          </a:p>
        </p:txBody>
      </p:sp>
      <p:sp>
        <p:nvSpPr>
          <p:cNvPr id="2" name="Content Placeholder 1"/>
          <p:cNvSpPr>
            <a:spLocks noGrp="1"/>
          </p:cNvSpPr>
          <p:nvPr>
            <p:ph sz="half" idx="1"/>
          </p:nvPr>
        </p:nvSpPr>
        <p:spPr/>
        <p:txBody>
          <a:bodyPr>
            <a:noAutofit/>
          </a:bodyPr>
          <a:lstStyle/>
          <a:p>
            <a:pPr>
              <a:spcBef>
                <a:spcPts val="1400"/>
              </a:spcBef>
              <a:spcAft>
                <a:spcPts val="1200"/>
              </a:spcAft>
            </a:pPr>
            <a:r>
              <a:rPr lang="en-US">
                <a:latin typeface="Arial"/>
                <a:cs typeface="Arial"/>
              </a:rPr>
              <a:t>General Procurement: Code of Conduct and Procurement Procedures</a:t>
            </a:r>
            <a:endParaRPr lang="en-US"/>
          </a:p>
          <a:p>
            <a:pPr>
              <a:spcBef>
                <a:spcPts val="1400"/>
              </a:spcBef>
              <a:spcAft>
                <a:spcPts val="1200"/>
              </a:spcAft>
            </a:pPr>
            <a:r>
              <a:rPr lang="en-US" err="1">
                <a:latin typeface="Arial"/>
                <a:cs typeface="Arial"/>
              </a:rPr>
              <a:t>Micropurchases</a:t>
            </a:r>
            <a:endParaRPr lang="en-US">
              <a:latin typeface="Arial"/>
              <a:cs typeface="Arial"/>
            </a:endParaRPr>
          </a:p>
          <a:p>
            <a:pPr>
              <a:spcBef>
                <a:spcPts val="1400"/>
              </a:spcBef>
              <a:spcAft>
                <a:spcPts val="1200"/>
              </a:spcAft>
            </a:pPr>
            <a:endParaRPr lang="en-US">
              <a:latin typeface="Arial"/>
              <a:cs typeface="Arial"/>
            </a:endParaRPr>
          </a:p>
          <a:p>
            <a:pPr marL="0" indent="0">
              <a:buNone/>
            </a:pPr>
            <a:endParaRPr lang="en-US" sz="240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903951C-6CE6-9115-4937-C8E4EFEF43AD}"/>
              </a:ext>
            </a:extLst>
          </p:cNvPr>
          <p:cNvSpPr>
            <a:spLocks noGrp="1"/>
          </p:cNvSpPr>
          <p:nvPr>
            <p:ph sz="half" idx="2"/>
          </p:nvPr>
        </p:nvSpPr>
        <p:spPr/>
        <p:txBody>
          <a:bodyPr/>
          <a:lstStyle/>
          <a:p>
            <a:pPr>
              <a:spcBef>
                <a:spcPts val="1400"/>
              </a:spcBef>
              <a:spcAft>
                <a:spcPts val="1200"/>
              </a:spcAft>
            </a:pPr>
            <a:r>
              <a:rPr lang="en-US">
                <a:cs typeface="Arial"/>
              </a:rPr>
              <a:t>Small purchases</a:t>
            </a:r>
          </a:p>
          <a:p>
            <a:pPr>
              <a:spcBef>
                <a:spcPts val="1400"/>
              </a:spcBef>
              <a:spcAft>
                <a:spcPts val="1200"/>
              </a:spcAft>
            </a:pPr>
            <a:r>
              <a:rPr lang="en-US">
                <a:cs typeface="Arial"/>
              </a:rPr>
              <a:t>Formal procurements</a:t>
            </a:r>
          </a:p>
          <a:p>
            <a:pPr>
              <a:spcBef>
                <a:spcPts val="1400"/>
              </a:spcBef>
              <a:spcAft>
                <a:spcPts val="1200"/>
              </a:spcAft>
            </a:pPr>
            <a:r>
              <a:rPr lang="en-US">
                <a:cs typeface="Arial"/>
              </a:rPr>
              <a:t>FSMC contracts</a:t>
            </a:r>
          </a:p>
          <a:p>
            <a:pPr>
              <a:spcBef>
                <a:spcPts val="1400"/>
              </a:spcBef>
              <a:spcAft>
                <a:spcPts val="1200"/>
              </a:spcAft>
            </a:pPr>
            <a:r>
              <a:rPr lang="en-US">
                <a:cs typeface="Arial"/>
              </a:rPr>
              <a:t>Processing contracts</a:t>
            </a:r>
            <a:endParaRPr lang="en-US"/>
          </a:p>
        </p:txBody>
      </p:sp>
    </p:spTree>
    <p:extLst>
      <p:ext uri="{BB962C8B-B14F-4D97-AF65-F5344CB8AC3E}">
        <p14:creationId xmlns:p14="http://schemas.microsoft.com/office/powerpoint/2010/main" val="3102454586"/>
      </p:ext>
    </p:extLst>
  </p:cSld>
  <p:clrMapOvr>
    <a:masterClrMapping/>
  </p:clrMapOvr>
  <mc:AlternateContent xmlns:mc="http://schemas.openxmlformats.org/markup-compatibility/2006" xmlns:p14="http://schemas.microsoft.com/office/powerpoint/2010/main">
    <mc:Choice Requires="p14">
      <p:transition p14:dur="0" advTm="50026"/>
    </mc:Choice>
    <mc:Fallback xmlns="">
      <p:transition advTm="500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C3A2B0-2234-4804-B04F-88C11F67B1FE}"/>
              </a:ext>
            </a:extLst>
          </p:cNvPr>
          <p:cNvSpPr>
            <a:spLocks noGrp="1"/>
          </p:cNvSpPr>
          <p:nvPr>
            <p:ph type="title"/>
          </p:nvPr>
        </p:nvSpPr>
        <p:spPr/>
        <p:txBody>
          <a:bodyPr/>
          <a:lstStyle/>
          <a:p>
            <a:r>
              <a:rPr lang="en-US" sz="6600"/>
              <a:t>Celebrations</a:t>
            </a:r>
          </a:p>
        </p:txBody>
      </p:sp>
      <p:pic>
        <p:nvPicPr>
          <p:cNvPr id="6" name="Content Placeholder 5">
            <a:extLst>
              <a:ext uri="{FF2B5EF4-FFF2-40B4-BE49-F238E27FC236}">
                <a16:creationId xmlns:a16="http://schemas.microsoft.com/office/drawing/2014/main" id="{6AE3E8B8-AA83-4663-B1C0-A6F2C537025F}"/>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0979" y="1981200"/>
            <a:ext cx="3282042" cy="4114800"/>
          </a:xfrm>
        </p:spPr>
      </p:pic>
    </p:spTree>
    <p:extLst>
      <p:ext uri="{BB962C8B-B14F-4D97-AF65-F5344CB8AC3E}">
        <p14:creationId xmlns:p14="http://schemas.microsoft.com/office/powerpoint/2010/main" val="1982209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4422" y="2819400"/>
            <a:ext cx="7073089" cy="609600"/>
          </a:xfrm>
        </p:spPr>
        <p:txBody>
          <a:bodyPr>
            <a:noAutofit/>
          </a:bodyPr>
          <a:lstStyle/>
          <a:p>
            <a:r>
              <a:rPr lang="en-US" sz="5400">
                <a:latin typeface="Arial" panose="020B0604020202020204" pitchFamily="34" charset="0"/>
                <a:cs typeface="Arial" panose="020B0604020202020204" pitchFamily="34" charset="0"/>
              </a:rPr>
              <a:t>Phase 3: Closing</a:t>
            </a:r>
          </a:p>
        </p:txBody>
      </p:sp>
    </p:spTree>
    <p:extLst>
      <p:ext uri="{BB962C8B-B14F-4D97-AF65-F5344CB8AC3E}">
        <p14:creationId xmlns:p14="http://schemas.microsoft.com/office/powerpoint/2010/main" val="1328310674"/>
      </p:ext>
    </p:extLst>
  </p:cSld>
  <p:clrMapOvr>
    <a:masterClrMapping/>
  </p:clrMapOvr>
  <mc:AlternateContent xmlns:mc="http://schemas.openxmlformats.org/markup-compatibility/2006" xmlns:p14="http://schemas.microsoft.com/office/powerpoint/2010/main">
    <mc:Choice Requires="p14">
      <p:transition p14:dur="0" advTm="17899"/>
    </mc:Choice>
    <mc:Fallback xmlns="">
      <p:transition advTm="17899"/>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8560" y="287594"/>
            <a:ext cx="9144000" cy="1143000"/>
          </a:xfrm>
        </p:spPr>
        <p:txBody>
          <a:bodyPr/>
          <a:lstStyle/>
          <a:p>
            <a:r>
              <a:rPr lang="en-US">
                <a:latin typeface="Arial"/>
                <a:cs typeface="Arial"/>
              </a:rPr>
              <a:t>Step 7: CDE Provides Technical Assistance Report to SNP Operator</a:t>
            </a:r>
          </a:p>
        </p:txBody>
      </p:sp>
      <p:sp>
        <p:nvSpPr>
          <p:cNvPr id="2" name="Content Placeholder 1"/>
          <p:cNvSpPr>
            <a:spLocks noGrp="1"/>
          </p:cNvSpPr>
          <p:nvPr>
            <p:ph idx="1"/>
          </p:nvPr>
        </p:nvSpPr>
        <p:spPr>
          <a:xfrm>
            <a:off x="2451380" y="1873589"/>
            <a:ext cx="8747851" cy="4675305"/>
          </a:xfrm>
        </p:spPr>
        <p:txBody>
          <a:bodyPr>
            <a:normAutofit lnSpcReduction="10000"/>
          </a:bodyPr>
          <a:lstStyle/>
          <a:p>
            <a:pPr marL="0" indent="0">
              <a:spcBef>
                <a:spcPts val="1400"/>
              </a:spcBef>
              <a:spcAft>
                <a:spcPts val="1200"/>
              </a:spcAft>
              <a:buNone/>
            </a:pPr>
            <a:r>
              <a:rPr lang="en-US" dirty="0">
                <a:latin typeface="Arial"/>
                <a:cs typeface="Arial"/>
              </a:rPr>
              <a:t>The report will include the following:</a:t>
            </a:r>
            <a:endParaRPr lang="en-US" dirty="0">
              <a:cs typeface="Arial"/>
            </a:endParaRPr>
          </a:p>
          <a:p>
            <a:pPr marL="800100" indent="-457200">
              <a:spcBef>
                <a:spcPts val="1400"/>
              </a:spcBef>
              <a:spcAft>
                <a:spcPts val="1200"/>
              </a:spcAft>
              <a:buFont typeface="Arial"/>
              <a:buChar char="•"/>
            </a:pPr>
            <a:r>
              <a:rPr lang="en-US" sz="2800" dirty="0">
                <a:latin typeface="Arial"/>
                <a:cs typeface="Arial"/>
              </a:rPr>
              <a:t>Executive Summary Email</a:t>
            </a:r>
          </a:p>
          <a:p>
            <a:pPr marL="800100" indent="-457200">
              <a:spcBef>
                <a:spcPts val="1400"/>
              </a:spcBef>
              <a:spcAft>
                <a:spcPts val="1200"/>
              </a:spcAft>
              <a:buFont typeface="Arial"/>
              <a:buChar char="•"/>
            </a:pPr>
            <a:r>
              <a:rPr lang="en-US" sz="2800" dirty="0">
                <a:latin typeface="Arial"/>
                <a:cs typeface="Arial"/>
              </a:rPr>
              <a:t>Technical Assistance review report</a:t>
            </a:r>
          </a:p>
          <a:p>
            <a:pPr marL="800100" indent="-457200">
              <a:spcBef>
                <a:spcPts val="1400"/>
              </a:spcBef>
              <a:spcAft>
                <a:spcPts val="1200"/>
              </a:spcAft>
              <a:buFont typeface="Arial"/>
              <a:buChar char="•"/>
            </a:pPr>
            <a:r>
              <a:rPr lang="en-US" sz="2800" dirty="0">
                <a:latin typeface="Arial"/>
                <a:cs typeface="Arial"/>
              </a:rPr>
              <a:t>Acknowledgement Form</a:t>
            </a:r>
          </a:p>
          <a:p>
            <a:pPr marL="800100" indent="-457200">
              <a:spcBef>
                <a:spcPts val="1400"/>
              </a:spcBef>
              <a:spcAft>
                <a:spcPts val="1200"/>
              </a:spcAft>
              <a:buFont typeface="Arial"/>
              <a:buChar char="•"/>
            </a:pPr>
            <a:r>
              <a:rPr lang="en-US" sz="2800" dirty="0">
                <a:latin typeface="Arial"/>
                <a:cs typeface="Arial"/>
              </a:rPr>
              <a:t>FSMC Base Year Review Email (if applicable)</a:t>
            </a:r>
          </a:p>
          <a:p>
            <a:pPr marL="800100" indent="-457200">
              <a:spcBef>
                <a:spcPts val="1400"/>
              </a:spcBef>
              <a:spcAft>
                <a:spcPts val="1200"/>
              </a:spcAft>
              <a:buFont typeface="Arial"/>
              <a:buChar char="•"/>
            </a:pPr>
            <a:r>
              <a:rPr lang="en-US" sz="2800" dirty="0">
                <a:latin typeface="Arial"/>
                <a:cs typeface="Arial"/>
              </a:rPr>
              <a:t>FSMC Renewal Year Review Email (if applicable)</a:t>
            </a:r>
          </a:p>
        </p:txBody>
      </p:sp>
    </p:spTree>
    <p:extLst>
      <p:ext uri="{BB962C8B-B14F-4D97-AF65-F5344CB8AC3E}">
        <p14:creationId xmlns:p14="http://schemas.microsoft.com/office/powerpoint/2010/main" val="4274196578"/>
      </p:ext>
    </p:extLst>
  </p:cSld>
  <p:clrMapOvr>
    <a:masterClrMapping/>
  </p:clrMapOvr>
  <mc:AlternateContent xmlns:mc="http://schemas.openxmlformats.org/markup-compatibility/2006" xmlns:p14="http://schemas.microsoft.com/office/powerpoint/2010/main">
    <mc:Choice Requires="p14">
      <p:transition p14:dur="0" advTm="97951"/>
    </mc:Choice>
    <mc:Fallback xmlns="">
      <p:transition advTm="9795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atin typeface="Arial"/>
                <a:cs typeface="Arial"/>
              </a:rPr>
              <a:t>Step 8: Closing Review Guidance</a:t>
            </a:r>
          </a:p>
        </p:txBody>
      </p:sp>
      <p:sp>
        <p:nvSpPr>
          <p:cNvPr id="2" name="Content Placeholder 1"/>
          <p:cNvSpPr>
            <a:spLocks noGrp="1"/>
          </p:cNvSpPr>
          <p:nvPr>
            <p:ph sz="half" idx="2"/>
          </p:nvPr>
        </p:nvSpPr>
        <p:spPr/>
        <p:txBody>
          <a:bodyPr>
            <a:normAutofit/>
          </a:bodyPr>
          <a:lstStyle/>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a:cs typeface="Arial"/>
              </a:rPr>
              <a:t>Once the CDE has received your signed Acknowledgment Form, the review is closed.</a:t>
            </a:r>
          </a:p>
        </p:txBody>
      </p:sp>
      <p:pic>
        <p:nvPicPr>
          <p:cNvPr id="8" name="Content Placeholder 7">
            <a:extLst>
              <a:ext uri="{FF2B5EF4-FFF2-40B4-BE49-F238E27FC236}">
                <a16:creationId xmlns:a16="http://schemas.microsoft.com/office/drawing/2014/main" id="{F469C4B4-E9FE-4C32-A7C3-E32FD9DAD8F3}"/>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40000" y="2552700"/>
            <a:ext cx="4470400" cy="2971800"/>
          </a:xfrm>
        </p:spPr>
      </p:pic>
    </p:spTree>
    <p:extLst>
      <p:ext uri="{BB962C8B-B14F-4D97-AF65-F5344CB8AC3E}">
        <p14:creationId xmlns:p14="http://schemas.microsoft.com/office/powerpoint/2010/main" val="2651955141"/>
      </p:ext>
    </p:extLst>
  </p:cSld>
  <p:clrMapOvr>
    <a:masterClrMapping/>
  </p:clrMapOvr>
  <mc:AlternateContent xmlns:mc="http://schemas.openxmlformats.org/markup-compatibility/2006" xmlns:p14="http://schemas.microsoft.com/office/powerpoint/2010/main">
    <mc:Choice Requires="p14">
      <p:transition p14:dur="0" advTm="49352"/>
    </mc:Choice>
    <mc:Fallback xmlns="">
      <p:transition advTm="4935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752" y="-115301"/>
            <a:ext cx="9144000" cy="1143000"/>
          </a:xfrm>
        </p:spPr>
        <p:txBody>
          <a:bodyPr/>
          <a:lstStyle/>
          <a:p>
            <a:r>
              <a:rPr lang="en-US" sz="3600" dirty="0">
                <a:latin typeface="Arial"/>
                <a:cs typeface="Arial"/>
              </a:rPr>
              <a:t>Procurement Resource Unit (PRU) Forms</a:t>
            </a:r>
          </a:p>
        </p:txBody>
      </p:sp>
      <p:sp>
        <p:nvSpPr>
          <p:cNvPr id="2" name="Content Placeholder 1"/>
          <p:cNvSpPr>
            <a:spLocks noGrp="1"/>
          </p:cNvSpPr>
          <p:nvPr>
            <p:ph idx="1"/>
          </p:nvPr>
        </p:nvSpPr>
        <p:spPr>
          <a:xfrm>
            <a:off x="2465324" y="1027699"/>
            <a:ext cx="9139428" cy="3945320"/>
          </a:xfrm>
        </p:spPr>
        <p:txBody>
          <a:bodyPr>
            <a:noAutofit/>
          </a:bodyPr>
          <a:lstStyle/>
          <a:p>
            <a:r>
              <a:rPr lang="en-US" sz="2800" dirty="0">
                <a:latin typeface="Arial"/>
                <a:cs typeface="Arial"/>
              </a:rPr>
              <a:t> Download Forms section of the CNIPS:</a:t>
            </a:r>
          </a:p>
          <a:p>
            <a:pPr marL="750570" lvl="1" indent="-293370">
              <a:spcBef>
                <a:spcPts val="1400"/>
              </a:spcBef>
              <a:spcAft>
                <a:spcPts val="1200"/>
              </a:spcAft>
            </a:pPr>
            <a:r>
              <a:rPr lang="en-US" sz="2400" dirty="0">
                <a:latin typeface="Arial"/>
                <a:cs typeface="Arial"/>
              </a:rPr>
              <a:t>PRU-01: SFA Procurement Table </a:t>
            </a:r>
            <a:endParaRPr lang="en-US" sz="2400" dirty="0">
              <a:latin typeface="Arial" panose="020B0604020202020204" pitchFamily="34" charset="0"/>
              <a:cs typeface="Arial" panose="020B0604020202020204" pitchFamily="34" charset="0"/>
            </a:endParaRPr>
          </a:p>
          <a:p>
            <a:pPr lvl="1">
              <a:spcBef>
                <a:spcPts val="1400"/>
              </a:spcBef>
              <a:spcAft>
                <a:spcPts val="1200"/>
              </a:spcAft>
            </a:pPr>
            <a:r>
              <a:rPr lang="en-US" sz="2400" dirty="0">
                <a:latin typeface="Arial"/>
                <a:cs typeface="Arial"/>
              </a:rPr>
              <a:t>PRU-01a: SFA Procurement Table Guide</a:t>
            </a:r>
          </a:p>
          <a:p>
            <a:pPr lvl="1">
              <a:spcBef>
                <a:spcPts val="1400"/>
              </a:spcBef>
              <a:spcAft>
                <a:spcPts val="1200"/>
              </a:spcAft>
            </a:pPr>
            <a:r>
              <a:rPr lang="en-US" sz="2400" dirty="0">
                <a:latin typeface="Arial"/>
                <a:cs typeface="Arial"/>
              </a:rPr>
              <a:t>PRU-02: Vendor Paid List</a:t>
            </a:r>
          </a:p>
          <a:p>
            <a:pPr lvl="1">
              <a:spcBef>
                <a:spcPts val="1400"/>
              </a:spcBef>
              <a:spcAft>
                <a:spcPts val="1200"/>
              </a:spcAft>
            </a:pPr>
            <a:r>
              <a:rPr lang="en-US" sz="2400" dirty="0">
                <a:latin typeface="Arial"/>
                <a:cs typeface="Arial"/>
              </a:rPr>
              <a:t>PRU-03: List of Documents that may be required for review</a:t>
            </a:r>
          </a:p>
          <a:p>
            <a:pPr lvl="1">
              <a:spcBef>
                <a:spcPts val="1400"/>
              </a:spcBef>
              <a:spcAft>
                <a:spcPts val="1200"/>
              </a:spcAft>
            </a:pPr>
            <a:r>
              <a:rPr lang="en-US" sz="2400" dirty="0">
                <a:latin typeface="Arial"/>
                <a:cs typeface="Arial"/>
              </a:rPr>
              <a:t>PRU-08: Code of Conduct Checklist</a:t>
            </a:r>
          </a:p>
          <a:p>
            <a:pPr lvl="1">
              <a:spcBef>
                <a:spcPts val="1400"/>
              </a:spcBef>
              <a:spcAft>
                <a:spcPts val="1200"/>
              </a:spcAft>
            </a:pPr>
            <a:r>
              <a:rPr lang="en-US" sz="2400" dirty="0">
                <a:latin typeface="Arial"/>
                <a:cs typeface="Arial"/>
              </a:rPr>
              <a:t>PRU-08a: Code of Conduct Reference Sample</a:t>
            </a:r>
          </a:p>
          <a:p>
            <a:pPr lvl="1">
              <a:spcBef>
                <a:spcPts val="1400"/>
              </a:spcBef>
              <a:spcAft>
                <a:spcPts val="1200"/>
              </a:spcAft>
            </a:pPr>
            <a:r>
              <a:rPr lang="en-US" sz="2400" dirty="0">
                <a:latin typeface="Arial"/>
                <a:cs typeface="Arial"/>
              </a:rPr>
              <a:t>PRU-08b: Procurement Procedure Reference Sample</a:t>
            </a:r>
          </a:p>
        </p:txBody>
      </p:sp>
    </p:spTree>
    <p:extLst>
      <p:ext uri="{BB962C8B-B14F-4D97-AF65-F5344CB8AC3E}">
        <p14:creationId xmlns:p14="http://schemas.microsoft.com/office/powerpoint/2010/main" val="2918363806"/>
      </p:ext>
    </p:extLst>
  </p:cSld>
  <p:clrMapOvr>
    <a:masterClrMapping/>
  </p:clrMapOvr>
  <mc:AlternateContent xmlns:mc="http://schemas.openxmlformats.org/markup-compatibility/2006" xmlns:p14="http://schemas.microsoft.com/office/powerpoint/2010/main">
    <mc:Choice Requires="p14">
      <p:transition p14:dur="0" advTm="60149"/>
    </mc:Choice>
    <mc:Fallback xmlns="">
      <p:transition advTm="60149"/>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752" y="-37147"/>
            <a:ext cx="9144000" cy="1143000"/>
          </a:xfrm>
        </p:spPr>
        <p:txBody>
          <a:bodyPr/>
          <a:lstStyle/>
          <a:p>
            <a:r>
              <a:rPr lang="en-US">
                <a:latin typeface="Arial"/>
                <a:cs typeface="Arial"/>
              </a:rPr>
              <a:t>PRU Training and Resources</a:t>
            </a:r>
          </a:p>
        </p:txBody>
      </p:sp>
      <p:sp>
        <p:nvSpPr>
          <p:cNvPr id="2" name="Content Placeholder 1"/>
          <p:cNvSpPr>
            <a:spLocks noGrp="1"/>
          </p:cNvSpPr>
          <p:nvPr>
            <p:ph idx="1"/>
          </p:nvPr>
        </p:nvSpPr>
        <p:spPr>
          <a:xfrm>
            <a:off x="2465613" y="977806"/>
            <a:ext cx="9139428" cy="3945320"/>
          </a:xfrm>
        </p:spPr>
        <p:txBody>
          <a:bodyPr>
            <a:noAutofit/>
          </a:bodyPr>
          <a:lstStyle/>
          <a:p>
            <a:endParaRPr lang="en-US" sz="2800">
              <a:latin typeface="Arial"/>
              <a:cs typeface="Arial"/>
            </a:endParaRPr>
          </a:p>
          <a:p>
            <a:r>
              <a:rPr lang="en-US" sz="2800">
                <a:latin typeface="Arial"/>
                <a:cs typeface="Arial"/>
              </a:rPr>
              <a:t>Course Catalog Trainings</a:t>
            </a:r>
          </a:p>
          <a:p>
            <a:pPr lvl="1"/>
            <a:r>
              <a:rPr lang="en-US" sz="2400">
                <a:latin typeface="Arial"/>
                <a:cs typeface="Arial"/>
              </a:rPr>
              <a:t>Procurement Guidance Webinars</a:t>
            </a:r>
          </a:p>
          <a:p>
            <a:r>
              <a:rPr lang="en-US" sz="2800">
                <a:latin typeface="Arial"/>
                <a:cs typeface="Arial"/>
              </a:rPr>
              <a:t>Resources</a:t>
            </a:r>
            <a:endParaRPr lang="en-US" sz="2800">
              <a:latin typeface="Arial" panose="020B0604020202020204" pitchFamily="34" charset="0"/>
              <a:cs typeface="Arial" panose="020B0604020202020204" pitchFamily="34" charset="0"/>
            </a:endParaRPr>
          </a:p>
          <a:p>
            <a:pPr lvl="1"/>
            <a:r>
              <a:rPr lang="en-US" sz="2400">
                <a:latin typeface="Arial"/>
                <a:cs typeface="Arial"/>
              </a:rPr>
              <a:t>USDA Food and Nutrition Service School Meals Policy web page</a:t>
            </a:r>
            <a:endParaRPr lang="en-US" sz="2400">
              <a:latin typeface="Arial" panose="020B0604020202020204" pitchFamily="34" charset="0"/>
              <a:cs typeface="Arial" panose="020B0604020202020204" pitchFamily="34" charset="0"/>
            </a:endParaRPr>
          </a:p>
          <a:p>
            <a:pPr lvl="1"/>
            <a:r>
              <a:rPr lang="en-US" sz="2400">
                <a:latin typeface="Arial"/>
                <a:cs typeface="Arial"/>
              </a:rPr>
              <a:t>CDE Procurement in Child Nutrition Programs web page</a:t>
            </a:r>
          </a:p>
          <a:p>
            <a:pPr lvl="1"/>
            <a:r>
              <a:rPr lang="en-US" sz="2400">
                <a:latin typeface="Arial"/>
                <a:cs typeface="Arial"/>
              </a:rPr>
              <a:t>Title 2, Code of Federal Regulations (2 CFR), Part 200, Subpart D</a:t>
            </a:r>
          </a:p>
          <a:p>
            <a:pPr lvl="1"/>
            <a:r>
              <a:rPr lang="en-US" sz="2400">
                <a:latin typeface="Arial"/>
                <a:cs typeface="Arial"/>
              </a:rPr>
              <a:t>Title 7, Code of Federal Regulations, sections 210.16 and 210.21</a:t>
            </a:r>
          </a:p>
          <a:p>
            <a:pPr lvl="1"/>
            <a:endParaRPr lang="en-US" sz="2400">
              <a:solidFill>
                <a:srgbClr val="FF0000"/>
              </a:solidFill>
              <a:latin typeface="Arial"/>
              <a:cs typeface="Arial"/>
            </a:endParaRPr>
          </a:p>
          <a:p>
            <a:pPr lvl="1">
              <a:spcBef>
                <a:spcPts val="1400"/>
              </a:spcBef>
              <a:spcAft>
                <a:spcPts val="1200"/>
              </a:spcAft>
            </a:pPr>
            <a:endParaRPr lang="en-US" sz="2400">
              <a:latin typeface="Arial"/>
              <a:cs typeface="Arial"/>
            </a:endParaRPr>
          </a:p>
        </p:txBody>
      </p:sp>
    </p:spTree>
    <p:extLst>
      <p:ext uri="{BB962C8B-B14F-4D97-AF65-F5344CB8AC3E}">
        <p14:creationId xmlns:p14="http://schemas.microsoft.com/office/powerpoint/2010/main" val="3222157298"/>
      </p:ext>
    </p:extLst>
  </p:cSld>
  <p:clrMapOvr>
    <a:masterClrMapping/>
  </p:clrMapOvr>
  <mc:AlternateContent xmlns:mc="http://schemas.openxmlformats.org/markup-compatibility/2006" xmlns:p14="http://schemas.microsoft.com/office/powerpoint/2010/main">
    <mc:Choice Requires="p14">
      <p:transition p14:dur="0" advTm="60149"/>
    </mc:Choice>
    <mc:Fallback xmlns="">
      <p:transition advTm="60149"/>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EBFA-1D4A-D32F-821F-B8110FD89799}"/>
              </a:ext>
            </a:extLst>
          </p:cNvPr>
          <p:cNvSpPr>
            <a:spLocks noGrp="1"/>
          </p:cNvSpPr>
          <p:nvPr>
            <p:ph type="title"/>
          </p:nvPr>
        </p:nvSpPr>
        <p:spPr/>
        <p:txBody>
          <a:bodyPr/>
          <a:lstStyle/>
          <a:p>
            <a:r>
              <a:rPr lang="en-US">
                <a:cs typeface="Arial"/>
              </a:rPr>
              <a:t>Q&amp;A/Recap</a:t>
            </a:r>
            <a:endParaRPr lang="en-US"/>
          </a:p>
        </p:txBody>
      </p:sp>
      <p:pic>
        <p:nvPicPr>
          <p:cNvPr id="7" name="Content Placeholder 6">
            <a:extLst>
              <a:ext uri="{FF2B5EF4-FFF2-40B4-BE49-F238E27FC236}">
                <a16:creationId xmlns:a16="http://schemas.microsoft.com/office/drawing/2014/main" id="{5089C75B-38F8-44A6-A957-020D008C8BF7}"/>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6370" y="1981200"/>
            <a:ext cx="5831259" cy="4114800"/>
          </a:xfrm>
        </p:spPr>
      </p:pic>
    </p:spTree>
    <p:extLst>
      <p:ext uri="{BB962C8B-B14F-4D97-AF65-F5344CB8AC3E}">
        <p14:creationId xmlns:p14="http://schemas.microsoft.com/office/powerpoint/2010/main" val="3259902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75826"/>
            <a:ext cx="9562530" cy="1067219"/>
          </a:xfrm>
        </p:spPr>
        <p:txBody>
          <a:bodyPr/>
          <a:lstStyle/>
          <a:p>
            <a:r>
              <a:rPr lang="en-US">
                <a:cs typeface="Arial"/>
              </a:rPr>
              <a:t>Important Operational Dates: </a:t>
            </a:r>
            <a:br>
              <a:rPr lang="en-US">
                <a:cs typeface="Arial"/>
              </a:rPr>
            </a:br>
            <a:r>
              <a:rPr lang="en-US">
                <a:cs typeface="Arial"/>
              </a:rPr>
              <a:t>Next 30 days (1)</a:t>
            </a:r>
            <a:endParaRPr lang="en-US"/>
          </a:p>
        </p:txBody>
      </p:sp>
      <p:graphicFrame>
        <p:nvGraphicFramePr>
          <p:cNvPr id="5" name="Content Placeholder 4" descr="Important dates for the next 30 days the action due and date due.  SFSP applications are due May 15 or 30 days prior to operations, SSO applications are due at the start of meal service, and the notification for Local Agency Procurement Review notifications are due in early June, New Summer Site Visits are due during first week of operation or combined with review visit within 4 weeks, and two annual food safety inspections are due by the end of the school year. ">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1596287582"/>
              </p:ext>
            </p:extLst>
          </p:nvPr>
        </p:nvGraphicFramePr>
        <p:xfrm>
          <a:off x="2467155" y="1347009"/>
          <a:ext cx="9579420" cy="4688134"/>
        </p:xfrm>
        <a:graphic>
          <a:graphicData uri="http://schemas.openxmlformats.org/drawingml/2006/table">
            <a:tbl>
              <a:tblPr firstRow="1" bandRow="1">
                <a:tableStyleId>{5C22544A-7EE6-4342-B048-85BDC9FD1C3A}</a:tableStyleId>
              </a:tblPr>
              <a:tblGrid>
                <a:gridCol w="4629509">
                  <a:extLst>
                    <a:ext uri="{9D8B030D-6E8A-4147-A177-3AD203B41FA5}">
                      <a16:colId xmlns:a16="http://schemas.microsoft.com/office/drawing/2014/main" val="1020567512"/>
                    </a:ext>
                  </a:extLst>
                </a:gridCol>
                <a:gridCol w="4949911">
                  <a:extLst>
                    <a:ext uri="{9D8B030D-6E8A-4147-A177-3AD203B41FA5}">
                      <a16:colId xmlns:a16="http://schemas.microsoft.com/office/drawing/2014/main" val="866446811"/>
                    </a:ext>
                  </a:extLst>
                </a:gridCol>
              </a:tblGrid>
              <a:tr h="582705">
                <a:tc>
                  <a:txBody>
                    <a:bodyPr/>
                    <a:lstStyle/>
                    <a:p>
                      <a:pPr lvl="0" algn="ctr">
                        <a:buNone/>
                      </a:pPr>
                      <a:r>
                        <a:rPr lang="en-US" sz="3200">
                          <a:solidFill>
                            <a:schemeClr val="bg1"/>
                          </a:solidFill>
                        </a:rPr>
                        <a:t>Action</a:t>
                      </a:r>
                    </a:p>
                  </a:txBody>
                  <a:tcPr/>
                </a:tc>
                <a:tc>
                  <a:txBody>
                    <a:bodyPr/>
                    <a:lstStyle/>
                    <a:p>
                      <a:pPr lvl="0" algn="ctr">
                        <a:buNone/>
                      </a:pPr>
                      <a:r>
                        <a:rPr lang="en-US" sz="3200"/>
                        <a:t>Date</a:t>
                      </a:r>
                    </a:p>
                  </a:txBody>
                  <a:tcPr/>
                </a:tc>
                <a:extLst>
                  <a:ext uri="{0D108BD9-81ED-4DB2-BD59-A6C34878D82A}">
                    <a16:rowId xmlns:a16="http://schemas.microsoft.com/office/drawing/2014/main" val="2664261068"/>
                  </a:ext>
                </a:extLst>
              </a:tr>
              <a:tr h="942975">
                <a:tc>
                  <a:txBody>
                    <a:bodyPr/>
                    <a:lstStyle/>
                    <a:p>
                      <a:pPr lvl="0" algn="l">
                        <a:lnSpc>
                          <a:spcPct val="100000"/>
                        </a:lnSpc>
                        <a:spcBef>
                          <a:spcPts val="0"/>
                        </a:spcBef>
                        <a:spcAft>
                          <a:spcPts val="0"/>
                        </a:spcAft>
                        <a:buNone/>
                      </a:pPr>
                      <a:r>
                        <a:rPr lang="en-US" sz="2400" b="0" i="0" u="none" strike="noStrike" noProof="0">
                          <a:solidFill>
                            <a:schemeClr val="tx1"/>
                          </a:solidFill>
                          <a:latin typeface="Arial"/>
                        </a:rPr>
                        <a:t>SFSP Application Deadline</a:t>
                      </a:r>
                    </a:p>
                  </a:txBody>
                  <a:tcPr anchor="ctr"/>
                </a:tc>
                <a:tc>
                  <a:txBody>
                    <a:bodyPr/>
                    <a:lstStyle/>
                    <a:p>
                      <a:pPr lvl="0" algn="ctr">
                        <a:lnSpc>
                          <a:spcPct val="100000"/>
                        </a:lnSpc>
                        <a:spcBef>
                          <a:spcPts val="0"/>
                        </a:spcBef>
                        <a:spcAft>
                          <a:spcPts val="0"/>
                        </a:spcAft>
                        <a:buNone/>
                      </a:pPr>
                      <a:r>
                        <a:rPr lang="en-US" sz="2400" b="0" i="0" u="none" strike="noStrike" noProof="0">
                          <a:solidFill>
                            <a:schemeClr val="tx1"/>
                          </a:solidFill>
                          <a:latin typeface="Arial"/>
                        </a:rPr>
                        <a:t>May 15th (or 30 days prior to operations, whichever comes first)</a:t>
                      </a:r>
                    </a:p>
                  </a:txBody>
                  <a:tcPr anchor="ctr"/>
                </a:tc>
                <a:extLst>
                  <a:ext uri="{0D108BD9-81ED-4DB2-BD59-A6C34878D82A}">
                    <a16:rowId xmlns:a16="http://schemas.microsoft.com/office/drawing/2014/main" val="1777692539"/>
                  </a:ext>
                </a:extLst>
              </a:tr>
              <a:tr h="575387">
                <a:tc>
                  <a:txBody>
                    <a:bodyPr/>
                    <a:lstStyle/>
                    <a:p>
                      <a:pPr lvl="0" algn="l">
                        <a:lnSpc>
                          <a:spcPct val="100000"/>
                        </a:lnSpc>
                        <a:spcBef>
                          <a:spcPts val="0"/>
                        </a:spcBef>
                        <a:spcAft>
                          <a:spcPts val="0"/>
                        </a:spcAft>
                        <a:buNone/>
                      </a:pPr>
                      <a:r>
                        <a:rPr lang="en-US" sz="2400" kern="1200">
                          <a:solidFill>
                            <a:schemeClr val="tx1"/>
                          </a:solidFill>
                          <a:effectLst/>
                          <a:latin typeface="+mn-lt"/>
                          <a:ea typeface="+mn-ea"/>
                          <a:cs typeface="+mn-cs"/>
                        </a:rPr>
                        <a:t>SSO Application</a:t>
                      </a:r>
                    </a:p>
                  </a:txBody>
                  <a:tcPr anchor="ctr"/>
                </a:tc>
                <a:tc>
                  <a:txBody>
                    <a:bodyPr/>
                    <a:lstStyle/>
                    <a:p>
                      <a:pPr lvl="0" algn="ctr">
                        <a:lnSpc>
                          <a:spcPct val="100000"/>
                        </a:lnSpc>
                        <a:spcBef>
                          <a:spcPts val="0"/>
                        </a:spcBef>
                        <a:spcAft>
                          <a:spcPts val="0"/>
                        </a:spcAft>
                        <a:buNone/>
                      </a:pPr>
                      <a:r>
                        <a:rPr lang="en-US" sz="2400" b="0" i="0" u="none" strike="noStrike" noProof="0">
                          <a:solidFill>
                            <a:schemeClr val="tx1"/>
                          </a:solidFill>
                          <a:latin typeface="Arial"/>
                        </a:rPr>
                        <a:t>Prior to Start of Meal Service</a:t>
                      </a:r>
                    </a:p>
                  </a:txBody>
                  <a:tcPr anchor="ctr"/>
                </a:tc>
                <a:extLst>
                  <a:ext uri="{0D108BD9-81ED-4DB2-BD59-A6C34878D82A}">
                    <a16:rowId xmlns:a16="http://schemas.microsoft.com/office/drawing/2014/main" val="1401334236"/>
                  </a:ext>
                </a:extLst>
              </a:tr>
              <a:tr h="575387">
                <a:tc>
                  <a:txBody>
                    <a:bodyPr/>
                    <a:lstStyle/>
                    <a:p>
                      <a:pPr lvl="0" algn="l">
                        <a:lnSpc>
                          <a:spcPct val="100000"/>
                        </a:lnSpc>
                        <a:spcBef>
                          <a:spcPts val="0"/>
                        </a:spcBef>
                        <a:spcAft>
                          <a:spcPts val="0"/>
                        </a:spcAft>
                        <a:buNone/>
                      </a:pPr>
                      <a:r>
                        <a:rPr lang="en-US" sz="2400" b="0" i="0" u="none" strike="noStrike" kern="1200" noProof="0">
                          <a:solidFill>
                            <a:srgbClr val="000000"/>
                          </a:solidFill>
                          <a:effectLst/>
                          <a:latin typeface="Arial"/>
                        </a:rPr>
                        <a:t>Notification for scheduled </a:t>
                      </a:r>
                      <a:r>
                        <a:rPr lang="en-US" sz="2400" kern="1200">
                          <a:solidFill>
                            <a:srgbClr val="000000"/>
                          </a:solidFill>
                          <a:effectLst/>
                          <a:latin typeface="+mn-lt"/>
                          <a:ea typeface="+mn-ea"/>
                          <a:cs typeface="+mn-cs"/>
                        </a:rPr>
                        <a:t>Local Agency Procurement Review</a:t>
                      </a:r>
                    </a:p>
                  </a:txBody>
                  <a:tcPr anchor="ctr"/>
                </a:tc>
                <a:tc>
                  <a:txBody>
                    <a:bodyPr/>
                    <a:lstStyle/>
                    <a:p>
                      <a:pPr marL="0" marR="0" lvl="0" indent="0" algn="ctr">
                        <a:lnSpc>
                          <a:spcPct val="100000"/>
                        </a:lnSpc>
                        <a:spcBef>
                          <a:spcPts val="0"/>
                        </a:spcBef>
                        <a:spcAft>
                          <a:spcPts val="0"/>
                        </a:spcAft>
                        <a:buNone/>
                      </a:pPr>
                      <a:r>
                        <a:rPr lang="en-US" sz="2400" b="0" i="0" u="none" strike="noStrike" noProof="0">
                          <a:solidFill>
                            <a:srgbClr val="000000"/>
                          </a:solidFill>
                          <a:latin typeface="+mn-lt"/>
                        </a:rPr>
                        <a:t>Notifications in </a:t>
                      </a:r>
                      <a:r>
                        <a:rPr lang="en-US" sz="2400" b="0" i="0" u="none" strike="noStrike" noProof="0">
                          <a:solidFill>
                            <a:srgbClr val="000000"/>
                          </a:solidFill>
                          <a:latin typeface="Arial"/>
                        </a:rPr>
                        <a:t>early June </a:t>
                      </a:r>
                      <a:endParaRPr lang="en-US" sz="2400">
                        <a:solidFill>
                          <a:srgbClr val="000000"/>
                        </a:solidFill>
                      </a:endParaRPr>
                    </a:p>
                  </a:txBody>
                  <a:tcPr anchor="ctr"/>
                </a:tc>
                <a:extLst>
                  <a:ext uri="{0D108BD9-81ED-4DB2-BD59-A6C34878D82A}">
                    <a16:rowId xmlns:a16="http://schemas.microsoft.com/office/drawing/2014/main" val="474996800"/>
                  </a:ext>
                </a:extLst>
              </a:tr>
              <a:tr h="575387">
                <a:tc>
                  <a:txBody>
                    <a:bodyPr/>
                    <a:lstStyle/>
                    <a:p>
                      <a:pPr lvl="0" algn="l">
                        <a:lnSpc>
                          <a:spcPct val="100000"/>
                        </a:lnSpc>
                        <a:spcBef>
                          <a:spcPts val="0"/>
                        </a:spcBef>
                        <a:spcAft>
                          <a:spcPts val="0"/>
                        </a:spcAft>
                        <a:buNone/>
                      </a:pPr>
                      <a:r>
                        <a:rPr lang="en-US" sz="2400" kern="1200">
                          <a:solidFill>
                            <a:schemeClr val="tx1"/>
                          </a:solidFill>
                          <a:effectLst/>
                          <a:latin typeface="+mn-lt"/>
                          <a:ea typeface="+mn-ea"/>
                          <a:cs typeface="+mn-cs"/>
                        </a:rPr>
                        <a:t>Site Visit for New Summer Sites</a:t>
                      </a:r>
                    </a:p>
                  </a:txBody>
                  <a:tcPr anchor="ctr"/>
                </a:tc>
                <a:tc>
                  <a:txBody>
                    <a:bodyPr/>
                    <a:lstStyle/>
                    <a:p>
                      <a:pPr marL="0" marR="0" lvl="0" indent="0" algn="ctr">
                        <a:lnSpc>
                          <a:spcPct val="100000"/>
                        </a:lnSpc>
                        <a:spcBef>
                          <a:spcPts val="0"/>
                        </a:spcBef>
                        <a:spcAft>
                          <a:spcPts val="0"/>
                        </a:spcAft>
                        <a:buNone/>
                      </a:pPr>
                      <a:r>
                        <a:rPr lang="en-US" sz="2400" b="0" i="0" u="none" strike="noStrike" noProof="0" dirty="0">
                          <a:solidFill>
                            <a:schemeClr val="tx1"/>
                          </a:solidFill>
                          <a:latin typeface="+mn-lt"/>
                        </a:rPr>
                        <a:t>1st week of operations (may combine with review visit required in first 4 weeks)</a:t>
                      </a:r>
                      <a:endParaRPr lang="en-US" dirty="0">
                        <a:solidFill>
                          <a:schemeClr val="tx1"/>
                        </a:solidFill>
                      </a:endParaRPr>
                    </a:p>
                  </a:txBody>
                  <a:tcPr anchor="ctr"/>
                </a:tc>
                <a:extLst>
                  <a:ext uri="{0D108BD9-81ED-4DB2-BD59-A6C34878D82A}">
                    <a16:rowId xmlns:a16="http://schemas.microsoft.com/office/drawing/2014/main" val="1402320578"/>
                  </a:ext>
                </a:extLst>
              </a:tr>
              <a:tr h="575387">
                <a:tc>
                  <a:txBody>
                    <a:bodyPr/>
                    <a:lstStyle/>
                    <a:p>
                      <a:pPr lvl="0" algn="l">
                        <a:lnSpc>
                          <a:spcPct val="100000"/>
                        </a:lnSpc>
                        <a:spcBef>
                          <a:spcPts val="0"/>
                        </a:spcBef>
                        <a:spcAft>
                          <a:spcPts val="0"/>
                        </a:spcAft>
                        <a:buNone/>
                      </a:pPr>
                      <a:r>
                        <a:rPr lang="en-US" sz="2400" kern="1200">
                          <a:solidFill>
                            <a:schemeClr val="tx1"/>
                          </a:solidFill>
                          <a:effectLst/>
                          <a:latin typeface="+mn-lt"/>
                          <a:ea typeface="+mn-ea"/>
                          <a:cs typeface="+mn-cs"/>
                        </a:rPr>
                        <a:t>Food Safety Inspections (x 2)</a:t>
                      </a:r>
                    </a:p>
                  </a:txBody>
                  <a:tcPr anchor="ctr"/>
                </a:tc>
                <a:tc>
                  <a:txBody>
                    <a:bodyPr/>
                    <a:lstStyle/>
                    <a:p>
                      <a:pPr marL="0" lvl="0" indent="0" algn="ctr">
                        <a:lnSpc>
                          <a:spcPct val="100000"/>
                        </a:lnSpc>
                        <a:spcBef>
                          <a:spcPts val="0"/>
                        </a:spcBef>
                        <a:spcAft>
                          <a:spcPts val="0"/>
                        </a:spcAft>
                        <a:buNone/>
                      </a:pPr>
                      <a:r>
                        <a:rPr lang="en-US" sz="2400" b="0" i="0" u="none" strike="noStrike" noProof="0" dirty="0">
                          <a:solidFill>
                            <a:schemeClr val="tx1"/>
                          </a:solidFill>
                          <a:latin typeface="+mn-lt"/>
                        </a:rPr>
                        <a:t>End of SY</a:t>
                      </a:r>
                    </a:p>
                  </a:txBody>
                  <a:tcPr anchor="ctr"/>
                </a:tc>
                <a:extLst>
                  <a:ext uri="{0D108BD9-81ED-4DB2-BD59-A6C34878D82A}">
                    <a16:rowId xmlns:a16="http://schemas.microsoft.com/office/drawing/2014/main" val="3199730940"/>
                  </a:ext>
                </a:extLst>
              </a:tr>
            </a:tbl>
          </a:graphicData>
        </a:graphic>
      </p:graphicFrame>
    </p:spTree>
    <p:extLst>
      <p:ext uri="{BB962C8B-B14F-4D97-AF65-F5344CB8AC3E}">
        <p14:creationId xmlns:p14="http://schemas.microsoft.com/office/powerpoint/2010/main" val="3118897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7FF8-23CD-F0C8-8F91-19141E4DDF2B}"/>
              </a:ext>
            </a:extLst>
          </p:cNvPr>
          <p:cNvSpPr>
            <a:spLocks noGrp="1"/>
          </p:cNvSpPr>
          <p:nvPr>
            <p:ph type="title"/>
          </p:nvPr>
        </p:nvSpPr>
        <p:spPr>
          <a:xfrm>
            <a:off x="2511245" y="186490"/>
            <a:ext cx="9144000" cy="1416170"/>
          </a:xfrm>
        </p:spPr>
        <p:txBody>
          <a:bodyPr/>
          <a:lstStyle/>
          <a:p>
            <a:r>
              <a:rPr lang="en-US" dirty="0">
                <a:ea typeface="+mj-lt"/>
                <a:cs typeface="+mj-lt"/>
              </a:rPr>
              <a:t>Important Operational Dates: </a:t>
            </a:r>
            <a:br>
              <a:rPr lang="en-US" dirty="0">
                <a:ea typeface="+mj-lt"/>
                <a:cs typeface="+mj-lt"/>
              </a:rPr>
            </a:br>
            <a:r>
              <a:rPr lang="en-US" dirty="0">
                <a:ea typeface="+mj-lt"/>
                <a:cs typeface="+mj-lt"/>
              </a:rPr>
              <a:t>Next 60 days</a:t>
            </a:r>
          </a:p>
          <a:p>
            <a:endParaRPr lang="en-US" dirty="0">
              <a:cs typeface="Arial"/>
            </a:endParaRPr>
          </a:p>
        </p:txBody>
      </p:sp>
      <p:graphicFrame>
        <p:nvGraphicFramePr>
          <p:cNvPr id="6" name="Table 6" descr="Important Dates for the next 60 days by action and date.  The applications for CEP and Provision and Local School Wellness Policy Triennial Assessment is due  June 30, and the FDP CNIPS contracts for SY 23-24 are due July 31. ">
            <a:extLst>
              <a:ext uri="{FF2B5EF4-FFF2-40B4-BE49-F238E27FC236}">
                <a16:creationId xmlns:a16="http://schemas.microsoft.com/office/drawing/2014/main" id="{E7AEE342-F2E9-D1FF-34A5-4E4659D49C37}"/>
              </a:ext>
            </a:extLst>
          </p:cNvPr>
          <p:cNvGraphicFramePr>
            <a:graphicFrameLocks noGrp="1"/>
          </p:cNvGraphicFramePr>
          <p:nvPr>
            <p:ph idx="1"/>
            <p:extLst>
              <p:ext uri="{D42A27DB-BD31-4B8C-83A1-F6EECF244321}">
                <p14:modId xmlns:p14="http://schemas.microsoft.com/office/powerpoint/2010/main" val="4049251480"/>
              </p:ext>
            </p:extLst>
          </p:nvPr>
        </p:nvGraphicFramePr>
        <p:xfrm>
          <a:off x="2356819" y="1237715"/>
          <a:ext cx="9639423" cy="5038683"/>
        </p:xfrm>
        <a:graphic>
          <a:graphicData uri="http://schemas.openxmlformats.org/drawingml/2006/table">
            <a:tbl>
              <a:tblPr firstRow="1" bandRow="1">
                <a:tableStyleId>{5C22544A-7EE6-4342-B048-85BDC9FD1C3A}</a:tableStyleId>
              </a:tblPr>
              <a:tblGrid>
                <a:gridCol w="4658590">
                  <a:extLst>
                    <a:ext uri="{9D8B030D-6E8A-4147-A177-3AD203B41FA5}">
                      <a16:colId xmlns:a16="http://schemas.microsoft.com/office/drawing/2014/main" val="947222627"/>
                    </a:ext>
                  </a:extLst>
                </a:gridCol>
                <a:gridCol w="4980833">
                  <a:extLst>
                    <a:ext uri="{9D8B030D-6E8A-4147-A177-3AD203B41FA5}">
                      <a16:colId xmlns:a16="http://schemas.microsoft.com/office/drawing/2014/main" val="2674360927"/>
                    </a:ext>
                  </a:extLst>
                </a:gridCol>
              </a:tblGrid>
              <a:tr h="549786">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3317616175"/>
                  </a:ext>
                </a:extLst>
              </a:tr>
              <a:tr h="893403">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Community Eligibility Provision (CEP) Application Deadline for </a:t>
                      </a:r>
                      <a:r>
                        <a:rPr lang="en-US" sz="2400" b="0" i="0" u="none" strike="noStrike" kern="1200" noProof="0" dirty="0">
                          <a:solidFill>
                            <a:schemeClr val="tx1"/>
                          </a:solidFill>
                          <a:effectLst/>
                          <a:latin typeface="Arial"/>
                        </a:rPr>
                        <a:t>SY 20</a:t>
                      </a:r>
                      <a:r>
                        <a:rPr lang="en-US" sz="2400" kern="1200" dirty="0">
                          <a:solidFill>
                            <a:schemeClr val="tx1"/>
                          </a:solidFill>
                          <a:effectLst/>
                          <a:latin typeface="+mn-lt"/>
                          <a:ea typeface="+mn-ea"/>
                          <a:cs typeface="+mn-cs"/>
                        </a:rPr>
                        <a:t>23-24 </a:t>
                      </a:r>
                    </a:p>
                  </a:txBody>
                  <a:tcP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June 30</a:t>
                      </a:r>
                    </a:p>
                  </a:txBody>
                  <a:tcPr/>
                </a:tc>
                <a:extLst>
                  <a:ext uri="{0D108BD9-81ED-4DB2-BD59-A6C34878D82A}">
                    <a16:rowId xmlns:a16="http://schemas.microsoft.com/office/drawing/2014/main" val="2616570603"/>
                  </a:ext>
                </a:extLst>
              </a:tr>
              <a:tr h="893403">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Provision 2 Application Deadline for </a:t>
                      </a:r>
                      <a:r>
                        <a:rPr lang="en-US" sz="2400" b="0" i="0" u="none" strike="noStrike" kern="1200" noProof="0" dirty="0">
                          <a:solidFill>
                            <a:schemeClr val="tx1"/>
                          </a:solidFill>
                          <a:effectLst/>
                          <a:latin typeface="Arial"/>
                        </a:rPr>
                        <a:t>SY 20</a:t>
                      </a:r>
                      <a:r>
                        <a:rPr lang="en-US" sz="2400" kern="1200" dirty="0">
                          <a:solidFill>
                            <a:schemeClr val="tx1"/>
                          </a:solidFill>
                          <a:effectLst/>
                          <a:latin typeface="+mn-lt"/>
                          <a:ea typeface="+mn-ea"/>
                          <a:cs typeface="+mn-cs"/>
                        </a:rPr>
                        <a:t>23-24 </a:t>
                      </a:r>
                    </a:p>
                  </a:txBody>
                  <a:tcP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June 30</a:t>
                      </a:r>
                    </a:p>
                  </a:txBody>
                  <a:tcPr/>
                </a:tc>
                <a:extLst>
                  <a:ext uri="{0D108BD9-81ED-4DB2-BD59-A6C34878D82A}">
                    <a16:rowId xmlns:a16="http://schemas.microsoft.com/office/drawing/2014/main" val="96313945"/>
                  </a:ext>
                </a:extLst>
              </a:tr>
              <a:tr h="893403">
                <a:tc>
                  <a:txBody>
                    <a:bodyPr/>
                    <a:lstStyle/>
                    <a:p>
                      <a:pPr lvl="0" algn="l">
                        <a:lnSpc>
                          <a:spcPct val="100000"/>
                        </a:lnSpc>
                        <a:spcBef>
                          <a:spcPts val="0"/>
                        </a:spcBef>
                        <a:spcAft>
                          <a:spcPts val="0"/>
                        </a:spcAft>
                        <a:buNone/>
                      </a:pPr>
                      <a:r>
                        <a:rPr lang="en-US" sz="2400" b="0" i="0" u="none" strike="noStrike" kern="1200" noProof="0" dirty="0">
                          <a:solidFill>
                            <a:schemeClr val="tx1"/>
                          </a:solidFill>
                          <a:effectLst/>
                          <a:latin typeface="Arial"/>
                        </a:rPr>
                        <a:t>Local School Wellness Policy Triennial Assessment, if applicable</a:t>
                      </a:r>
                    </a:p>
                  </a:txBody>
                  <a:tcP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June 30</a:t>
                      </a:r>
                    </a:p>
                  </a:txBody>
                  <a:tcPr/>
                </a:tc>
                <a:extLst>
                  <a:ext uri="{0D108BD9-81ED-4DB2-BD59-A6C34878D82A}">
                    <a16:rowId xmlns:a16="http://schemas.microsoft.com/office/drawing/2014/main" val="1925041976"/>
                  </a:ext>
                </a:extLst>
              </a:tr>
              <a:tr h="893403">
                <a:tc>
                  <a:txBody>
                    <a:bodyPr/>
                    <a:lstStyle/>
                    <a:p>
                      <a:pPr lvl="0" algn="l">
                        <a:lnSpc>
                          <a:spcPct val="100000"/>
                        </a:lnSpc>
                        <a:spcBef>
                          <a:spcPts val="0"/>
                        </a:spcBef>
                        <a:spcAft>
                          <a:spcPts val="0"/>
                        </a:spcAft>
                        <a:buNone/>
                      </a:pPr>
                      <a:r>
                        <a:rPr lang="en-US" sz="2400" b="0" i="0" u="none" strike="noStrike" kern="1200" noProof="0" dirty="0">
                          <a:solidFill>
                            <a:schemeClr val="tx1"/>
                          </a:solidFill>
                          <a:effectLst/>
                          <a:latin typeface="Arial"/>
                        </a:rPr>
                        <a:t>Submit annual FDP CNIPS contract for SY 2023–24</a:t>
                      </a:r>
                      <a:endParaRPr lang="en-US" sz="2400" dirty="0"/>
                    </a:p>
                  </a:txBody>
                  <a:tcP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No later than July 31 (submitting before end of SY 2022–23 is preferred)</a:t>
                      </a:r>
                      <a:endParaRPr lang="en-US" sz="2400" dirty="0"/>
                    </a:p>
                  </a:txBody>
                  <a:tcPr/>
                </a:tc>
                <a:extLst>
                  <a:ext uri="{0D108BD9-81ED-4DB2-BD59-A6C34878D82A}">
                    <a16:rowId xmlns:a16="http://schemas.microsoft.com/office/drawing/2014/main" val="3242548358"/>
                  </a:ext>
                </a:extLst>
              </a:tr>
            </a:tbl>
          </a:graphicData>
        </a:graphic>
      </p:graphicFrame>
    </p:spTree>
    <p:extLst>
      <p:ext uri="{BB962C8B-B14F-4D97-AF65-F5344CB8AC3E}">
        <p14:creationId xmlns:p14="http://schemas.microsoft.com/office/powerpoint/2010/main" val="552702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5622-52F9-9395-12F7-A9F8FF7EA31C}"/>
              </a:ext>
            </a:extLst>
          </p:cNvPr>
          <p:cNvSpPr>
            <a:spLocks noGrp="1"/>
          </p:cNvSpPr>
          <p:nvPr>
            <p:ph type="title"/>
          </p:nvPr>
        </p:nvSpPr>
        <p:spPr/>
        <p:txBody>
          <a:bodyPr/>
          <a:lstStyle/>
          <a:p>
            <a:r>
              <a:rPr lang="en-US" sz="4000">
                <a:cs typeface="Arial"/>
              </a:rPr>
              <a:t>Polling Question: </a:t>
            </a:r>
            <a:br>
              <a:rPr lang="en-US" sz="4000">
                <a:cs typeface="Arial"/>
              </a:rPr>
            </a:br>
            <a:r>
              <a:rPr lang="en-US" sz="4000">
                <a:cs typeface="Arial"/>
              </a:rPr>
              <a:t>Planning for SY 2023-24 Introduction to School Nutrition Program Administration (ISNPA) Training </a:t>
            </a:r>
          </a:p>
        </p:txBody>
      </p:sp>
      <p:sp>
        <p:nvSpPr>
          <p:cNvPr id="3" name="Content Placeholder 2">
            <a:extLst>
              <a:ext uri="{FF2B5EF4-FFF2-40B4-BE49-F238E27FC236}">
                <a16:creationId xmlns:a16="http://schemas.microsoft.com/office/drawing/2014/main" id="{CCFBCBFF-A4E7-4E12-3B05-C40B1C0F97BC}"/>
              </a:ext>
            </a:extLst>
          </p:cNvPr>
          <p:cNvSpPr>
            <a:spLocks noGrp="1"/>
          </p:cNvSpPr>
          <p:nvPr>
            <p:ph sz="quarter" idx="13"/>
          </p:nvPr>
        </p:nvSpPr>
        <p:spPr>
          <a:xfrm>
            <a:off x="2476643" y="2750064"/>
            <a:ext cx="9423519" cy="1366837"/>
          </a:xfrm>
        </p:spPr>
        <p:txBody>
          <a:bodyPr/>
          <a:lstStyle/>
          <a:p>
            <a:pPr marL="0" indent="0">
              <a:buNone/>
            </a:pPr>
            <a:r>
              <a:rPr lang="en-US" sz="2800">
                <a:latin typeface="Arial"/>
                <a:cs typeface="Arial"/>
              </a:rPr>
              <a:t>When is the best time to provide an in-person three-day ISNPA  training in Sacramento for new Food Service Directors?  (check all that apply)</a:t>
            </a:r>
            <a:endParaRPr lang="en-US" sz="2800">
              <a:cs typeface="Arial"/>
            </a:endParaRPr>
          </a:p>
          <a:p>
            <a:pPr>
              <a:buFont typeface="Arial"/>
              <a:buChar char="•"/>
            </a:pPr>
            <a:endParaRPr lang="en-US" sz="2400" b="1">
              <a:solidFill>
                <a:srgbClr val="FF0000"/>
              </a:solidFill>
              <a:cs typeface="Arial"/>
            </a:endParaRPr>
          </a:p>
          <a:p>
            <a:endParaRPr lang="en-US" b="1">
              <a:solidFill>
                <a:srgbClr val="FF0000"/>
              </a:solidFill>
              <a:cs typeface="Arial"/>
            </a:endParaRPr>
          </a:p>
          <a:p>
            <a:endParaRPr lang="en-US">
              <a:cs typeface="Arial"/>
            </a:endParaRPr>
          </a:p>
        </p:txBody>
      </p:sp>
      <p:sp>
        <p:nvSpPr>
          <p:cNvPr id="4" name="Content Placeholder 3">
            <a:extLst>
              <a:ext uri="{FF2B5EF4-FFF2-40B4-BE49-F238E27FC236}">
                <a16:creationId xmlns:a16="http://schemas.microsoft.com/office/drawing/2014/main" id="{A0DF0DBB-1F81-3245-9483-CC9A2F79E5E8}"/>
              </a:ext>
            </a:extLst>
          </p:cNvPr>
          <p:cNvSpPr>
            <a:spLocks noGrp="1"/>
          </p:cNvSpPr>
          <p:nvPr>
            <p:ph sz="quarter" idx="14"/>
          </p:nvPr>
        </p:nvSpPr>
        <p:spPr>
          <a:xfrm>
            <a:off x="4133463" y="4306408"/>
            <a:ext cx="2762433" cy="2006600"/>
          </a:xfrm>
        </p:spPr>
        <p:txBody>
          <a:bodyPr/>
          <a:lstStyle/>
          <a:p>
            <a:pPr>
              <a:buFont typeface="Arial,Sans-Serif"/>
            </a:pPr>
            <a:r>
              <a:rPr lang="en-US" b="1">
                <a:cs typeface="Arial"/>
              </a:rPr>
              <a:t>March </a:t>
            </a:r>
            <a:endParaRPr lang="en-US">
              <a:cs typeface="Arial"/>
            </a:endParaRPr>
          </a:p>
          <a:p>
            <a:pPr>
              <a:buFont typeface="Arial,Sans-Serif"/>
            </a:pPr>
            <a:r>
              <a:rPr lang="en-US" b="1">
                <a:cs typeface="Arial"/>
              </a:rPr>
              <a:t>April</a:t>
            </a:r>
            <a:endParaRPr lang="en-US">
              <a:cs typeface="Arial"/>
            </a:endParaRPr>
          </a:p>
          <a:p>
            <a:pPr>
              <a:buFont typeface="Arial,Sans-Serif"/>
            </a:pPr>
            <a:r>
              <a:rPr lang="en-US" b="1">
                <a:cs typeface="Arial"/>
              </a:rPr>
              <a:t>May</a:t>
            </a:r>
            <a:endParaRPr lang="en-US">
              <a:cs typeface="Arial"/>
            </a:endParaRPr>
          </a:p>
          <a:p>
            <a:pPr>
              <a:buFont typeface="Arial,Sans-Serif"/>
            </a:pPr>
            <a:endParaRPr lang="en-US" sz="2400" b="1">
              <a:solidFill>
                <a:srgbClr val="FF0000"/>
              </a:solidFill>
              <a:cs typeface="Arial"/>
            </a:endParaRPr>
          </a:p>
        </p:txBody>
      </p:sp>
      <p:sp>
        <p:nvSpPr>
          <p:cNvPr id="5" name="Content Placeholder 4">
            <a:extLst>
              <a:ext uri="{FF2B5EF4-FFF2-40B4-BE49-F238E27FC236}">
                <a16:creationId xmlns:a16="http://schemas.microsoft.com/office/drawing/2014/main" id="{CE3614EC-E294-0AF0-26A9-4576485DEBC8}"/>
              </a:ext>
            </a:extLst>
          </p:cNvPr>
          <p:cNvSpPr>
            <a:spLocks noGrp="1"/>
          </p:cNvSpPr>
          <p:nvPr>
            <p:ph sz="quarter" idx="15"/>
          </p:nvPr>
        </p:nvSpPr>
        <p:spPr>
          <a:xfrm>
            <a:off x="7842679" y="4305854"/>
            <a:ext cx="4313238" cy="1974850"/>
          </a:xfrm>
        </p:spPr>
        <p:txBody>
          <a:bodyPr/>
          <a:lstStyle/>
          <a:p>
            <a:r>
              <a:rPr lang="en-US" b="1">
                <a:cs typeface="Arial"/>
              </a:rPr>
              <a:t>June</a:t>
            </a:r>
            <a:endParaRPr lang="en-US">
              <a:cs typeface="Arial"/>
            </a:endParaRPr>
          </a:p>
          <a:p>
            <a:r>
              <a:rPr lang="en-US" b="1">
                <a:cs typeface="Arial"/>
              </a:rPr>
              <a:t>July </a:t>
            </a:r>
            <a:endParaRPr lang="en-US">
              <a:cs typeface="Arial"/>
            </a:endParaRPr>
          </a:p>
          <a:p>
            <a:r>
              <a:rPr lang="en-US" b="1">
                <a:cs typeface="Arial"/>
              </a:rPr>
              <a:t>October</a:t>
            </a:r>
            <a:endParaRPr lang="en-US" sz="2800">
              <a:cs typeface="Arial"/>
            </a:endParaRPr>
          </a:p>
        </p:txBody>
      </p:sp>
    </p:spTree>
    <p:extLst>
      <p:ext uri="{BB962C8B-B14F-4D97-AF65-F5344CB8AC3E}">
        <p14:creationId xmlns:p14="http://schemas.microsoft.com/office/powerpoint/2010/main" val="1311211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5A6-F2A6-43B3-AD16-F2CC188B8035}"/>
              </a:ext>
            </a:extLst>
          </p:cNvPr>
          <p:cNvSpPr>
            <a:spLocks noGrp="1"/>
          </p:cNvSpPr>
          <p:nvPr>
            <p:ph type="title"/>
          </p:nvPr>
        </p:nvSpPr>
        <p:spPr>
          <a:xfrm>
            <a:off x="2354943" y="313277"/>
            <a:ext cx="9412514" cy="1143000"/>
          </a:xfrm>
        </p:spPr>
        <p:txBody>
          <a:bodyPr/>
          <a:lstStyle/>
          <a:p>
            <a:r>
              <a:rPr lang="en-US"/>
              <a:t>Tuesday @ 2pm Town Hall Schedule</a:t>
            </a:r>
          </a:p>
        </p:txBody>
      </p:sp>
      <p:sp>
        <p:nvSpPr>
          <p:cNvPr id="3" name="Content Placeholder 2">
            <a:extLst>
              <a:ext uri="{FF2B5EF4-FFF2-40B4-BE49-F238E27FC236}">
                <a16:creationId xmlns:a16="http://schemas.microsoft.com/office/drawing/2014/main" id="{FC4A9185-9CB9-4EE8-92A3-A0FA101F8B89}"/>
              </a:ext>
            </a:extLst>
          </p:cNvPr>
          <p:cNvSpPr>
            <a:spLocks noGrp="1"/>
          </p:cNvSpPr>
          <p:nvPr>
            <p:ph sz="half" idx="2"/>
          </p:nvPr>
        </p:nvSpPr>
        <p:spPr>
          <a:xfrm>
            <a:off x="2540000" y="1469585"/>
            <a:ext cx="9042400" cy="466627"/>
          </a:xfrm>
        </p:spPr>
        <p:txBody>
          <a:bodyPr/>
          <a:lstStyle/>
          <a:p>
            <a:pPr marL="0" indent="0" algn="ctr">
              <a:buNone/>
            </a:pPr>
            <a:r>
              <a:rPr lang="en-US" sz="3200"/>
              <a:t>Held on the fourth Tuesday of the month</a:t>
            </a:r>
            <a:endParaRPr lang="en-US"/>
          </a:p>
        </p:txBody>
      </p:sp>
      <p:graphicFrame>
        <p:nvGraphicFramePr>
          <p:cNvPr id="5" name="Table 5" descr="The May 23, 2023 Town Hall includes state updates, the June 27, 2023  town hall includes state updates and the July 25, 2023 town hall will include state updates with a guest speaker and the August town hall  August 22, 2023. ">
            <a:extLst>
              <a:ext uri="{FF2B5EF4-FFF2-40B4-BE49-F238E27FC236}">
                <a16:creationId xmlns:a16="http://schemas.microsoft.com/office/drawing/2014/main" id="{B69A7FEC-4728-4FFE-B4C6-BBE1F6709ECA}"/>
              </a:ext>
            </a:extLst>
          </p:cNvPr>
          <p:cNvGraphicFramePr>
            <a:graphicFrameLocks noGrp="1"/>
          </p:cNvGraphicFramePr>
          <p:nvPr>
            <p:ph sz="half" idx="1"/>
            <p:extLst>
              <p:ext uri="{D42A27DB-BD31-4B8C-83A1-F6EECF244321}">
                <p14:modId xmlns:p14="http://schemas.microsoft.com/office/powerpoint/2010/main" val="2856068796"/>
              </p:ext>
            </p:extLst>
          </p:nvPr>
        </p:nvGraphicFramePr>
        <p:xfrm>
          <a:off x="2354943" y="2338980"/>
          <a:ext cx="9304778" cy="3603093"/>
        </p:xfrm>
        <a:graphic>
          <a:graphicData uri="http://schemas.openxmlformats.org/drawingml/2006/table">
            <a:tbl>
              <a:tblPr firstRow="1" bandRow="1">
                <a:tableStyleId>{5C22544A-7EE6-4342-B048-85BDC9FD1C3A}</a:tableStyleId>
              </a:tblPr>
              <a:tblGrid>
                <a:gridCol w="1925955">
                  <a:extLst>
                    <a:ext uri="{9D8B030D-6E8A-4147-A177-3AD203B41FA5}">
                      <a16:colId xmlns:a16="http://schemas.microsoft.com/office/drawing/2014/main" val="1857206355"/>
                    </a:ext>
                  </a:extLst>
                </a:gridCol>
                <a:gridCol w="5594430">
                  <a:extLst>
                    <a:ext uri="{9D8B030D-6E8A-4147-A177-3AD203B41FA5}">
                      <a16:colId xmlns:a16="http://schemas.microsoft.com/office/drawing/2014/main" val="4211457138"/>
                    </a:ext>
                  </a:extLst>
                </a:gridCol>
                <a:gridCol w="1784393">
                  <a:extLst>
                    <a:ext uri="{9D8B030D-6E8A-4147-A177-3AD203B41FA5}">
                      <a16:colId xmlns:a16="http://schemas.microsoft.com/office/drawing/2014/main" val="398561056"/>
                    </a:ext>
                  </a:extLst>
                </a:gridCol>
              </a:tblGrid>
              <a:tr h="460577">
                <a:tc>
                  <a:txBody>
                    <a:bodyPr/>
                    <a:lstStyle/>
                    <a:p>
                      <a:pPr algn="ctr"/>
                      <a:r>
                        <a:rPr lang="en-US" sz="2800"/>
                        <a:t>Month</a:t>
                      </a:r>
                    </a:p>
                  </a:txBody>
                  <a:tcPr/>
                </a:tc>
                <a:tc>
                  <a:txBody>
                    <a:bodyPr/>
                    <a:lstStyle/>
                    <a:p>
                      <a:pPr algn="ctr"/>
                      <a:r>
                        <a:rPr lang="en-US" sz="2800"/>
                        <a:t>Format</a:t>
                      </a:r>
                    </a:p>
                  </a:txBody>
                  <a:tcPr/>
                </a:tc>
                <a:tc>
                  <a:txBody>
                    <a:bodyPr/>
                    <a:lstStyle/>
                    <a:p>
                      <a:pPr algn="ctr"/>
                      <a:r>
                        <a:rPr lang="en-US" sz="2800"/>
                        <a:t>Date</a:t>
                      </a:r>
                    </a:p>
                  </a:txBody>
                  <a:tcPr/>
                </a:tc>
                <a:extLst>
                  <a:ext uri="{0D108BD9-81ED-4DB2-BD59-A6C34878D82A}">
                    <a16:rowId xmlns:a16="http://schemas.microsoft.com/office/drawing/2014/main" val="90875962"/>
                  </a:ext>
                </a:extLst>
              </a:tr>
              <a:tr h="1028311">
                <a:tc>
                  <a:txBody>
                    <a:bodyPr/>
                    <a:lstStyle/>
                    <a:p>
                      <a:r>
                        <a:rPr lang="en-US" sz="2800"/>
                        <a:t>June</a:t>
                      </a:r>
                    </a:p>
                  </a:txBody>
                  <a:tcPr anchor="ctr"/>
                </a:tc>
                <a:tc>
                  <a:txBody>
                    <a:bodyPr/>
                    <a:lstStyle/>
                    <a:p>
                      <a:pPr lvl="0"/>
                      <a:r>
                        <a:rPr lang="en-US" sz="2800" dirty="0"/>
                        <a:t>State Update </a:t>
                      </a:r>
                    </a:p>
                  </a:txBody>
                  <a:tcPr anchor="ctr"/>
                </a:tc>
                <a:tc>
                  <a:txBody>
                    <a:bodyPr/>
                    <a:lstStyle/>
                    <a:p>
                      <a:r>
                        <a:rPr lang="en-US" sz="2800"/>
                        <a:t>06/27/23</a:t>
                      </a:r>
                    </a:p>
                  </a:txBody>
                  <a:tcPr anchor="ctr"/>
                </a:tc>
                <a:extLst>
                  <a:ext uri="{0D108BD9-81ED-4DB2-BD59-A6C34878D82A}">
                    <a16:rowId xmlns:a16="http://schemas.microsoft.com/office/drawing/2014/main" val="4012221718"/>
                  </a:ext>
                </a:extLst>
              </a:tr>
              <a:tr h="1028311">
                <a:tc>
                  <a:txBody>
                    <a:bodyPr/>
                    <a:lstStyle/>
                    <a:p>
                      <a:r>
                        <a:rPr lang="en-US" sz="2800"/>
                        <a:t>July</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2800" dirty="0"/>
                        <a:t>State Update </a:t>
                      </a:r>
                      <a:r>
                        <a:rPr lang="en-US" sz="2800" b="0" i="0" u="none" strike="noStrike" noProof="0" dirty="0">
                          <a:latin typeface="+mn-lt"/>
                        </a:rPr>
                        <a:t>and Guest Speaker</a:t>
                      </a:r>
                      <a:endParaRPr lang="en-US" sz="2800" b="1" dirty="0"/>
                    </a:p>
                  </a:txBody>
                  <a:tcPr anchor="ctr"/>
                </a:tc>
                <a:tc>
                  <a:txBody>
                    <a:bodyPr/>
                    <a:lstStyle/>
                    <a:p>
                      <a:r>
                        <a:rPr lang="en-US" sz="2800"/>
                        <a:t>07/25/23</a:t>
                      </a:r>
                    </a:p>
                  </a:txBody>
                  <a:tcPr anchor="ctr"/>
                </a:tc>
                <a:extLst>
                  <a:ext uri="{0D108BD9-81ED-4DB2-BD59-A6C34878D82A}">
                    <a16:rowId xmlns:a16="http://schemas.microsoft.com/office/drawing/2014/main" val="2767328981"/>
                  </a:ext>
                </a:extLst>
              </a:tr>
              <a:tr h="1028311">
                <a:tc>
                  <a:txBody>
                    <a:bodyPr/>
                    <a:lstStyle/>
                    <a:p>
                      <a:r>
                        <a:rPr lang="en-US" sz="2800"/>
                        <a:t>August</a:t>
                      </a:r>
                    </a:p>
                  </a:txBody>
                  <a:tcPr anchor="ctr"/>
                </a:tc>
                <a:tc>
                  <a:txBody>
                    <a:bodyPr/>
                    <a:lstStyle/>
                    <a:p>
                      <a:pPr lvl="0"/>
                      <a:r>
                        <a:rPr lang="en-US" sz="2800" dirty="0"/>
                        <a:t>State Update </a:t>
                      </a:r>
                    </a:p>
                  </a:txBody>
                  <a:tcPr anchor="ctr"/>
                </a:tc>
                <a:tc>
                  <a:txBody>
                    <a:bodyPr/>
                    <a:lstStyle/>
                    <a:p>
                      <a:r>
                        <a:rPr lang="en-US" sz="2800" dirty="0"/>
                        <a:t>08/22/23</a:t>
                      </a:r>
                    </a:p>
                  </a:txBody>
                  <a:tcPr anchor="ctr"/>
                </a:tc>
                <a:extLst>
                  <a:ext uri="{0D108BD9-81ED-4DB2-BD59-A6C34878D82A}">
                    <a16:rowId xmlns:a16="http://schemas.microsoft.com/office/drawing/2014/main" val="2386885460"/>
                  </a:ext>
                </a:extLst>
              </a:tr>
            </a:tbl>
          </a:graphicData>
        </a:graphic>
      </p:graphicFrame>
    </p:spTree>
    <p:extLst>
      <p:ext uri="{BB962C8B-B14F-4D97-AF65-F5344CB8AC3E}">
        <p14:creationId xmlns:p14="http://schemas.microsoft.com/office/powerpoint/2010/main" val="409468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EF68-C442-078C-3ED5-2196D71FF9D7}"/>
              </a:ext>
            </a:extLst>
          </p:cNvPr>
          <p:cNvSpPr>
            <a:spLocks noGrp="1"/>
          </p:cNvSpPr>
          <p:nvPr>
            <p:ph type="title"/>
          </p:nvPr>
        </p:nvSpPr>
        <p:spPr/>
        <p:txBody>
          <a:bodyPr/>
          <a:lstStyle/>
          <a:p>
            <a:r>
              <a:rPr lang="en-US">
                <a:cs typeface="Arial"/>
              </a:rPr>
              <a:t>Honoring School Lunch Heroes</a:t>
            </a:r>
            <a:br>
              <a:rPr lang="en-US">
                <a:cs typeface="Arial"/>
              </a:rPr>
            </a:br>
            <a:r>
              <a:rPr lang="en-US">
                <a:cs typeface="Arial"/>
              </a:rPr>
              <a:t>Novato Unified School District (USD)</a:t>
            </a:r>
            <a:endParaRPr lang="en-US"/>
          </a:p>
        </p:txBody>
      </p:sp>
      <p:pic>
        <p:nvPicPr>
          <p:cNvPr id="5" name="Content Placeholder 4" descr="Tony Thurmond, CDE SSPI and three nutrition staff at Novato Unified School District standing in school kitchen">
            <a:extLst>
              <a:ext uri="{FF2B5EF4-FFF2-40B4-BE49-F238E27FC236}">
                <a16:creationId xmlns:a16="http://schemas.microsoft.com/office/drawing/2014/main" id="{78CC27B5-995E-485E-AFF6-63AF9DC93A6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41587" y="2362200"/>
            <a:ext cx="4467225" cy="3352800"/>
          </a:xfrm>
        </p:spPr>
      </p:pic>
      <p:pic>
        <p:nvPicPr>
          <p:cNvPr id="8" name="Content Placeholder 7" descr="Tony Thurmond CDE SSPI serving meals in kitchen in Novato USD.">
            <a:extLst>
              <a:ext uri="{FF2B5EF4-FFF2-40B4-BE49-F238E27FC236}">
                <a16:creationId xmlns:a16="http://schemas.microsoft.com/office/drawing/2014/main" id="{9F330B52-5ED9-48BA-B094-34236FB6147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13600" y="2364578"/>
            <a:ext cx="4470400" cy="3348044"/>
          </a:xfrm>
        </p:spPr>
      </p:pic>
    </p:spTree>
    <p:extLst>
      <p:ext uri="{BB962C8B-B14F-4D97-AF65-F5344CB8AC3E}">
        <p14:creationId xmlns:p14="http://schemas.microsoft.com/office/powerpoint/2010/main" val="4002579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3E98A-6E25-4EEA-B238-7C88F1FFBCD5}"/>
              </a:ext>
            </a:extLst>
          </p:cNvPr>
          <p:cNvSpPr>
            <a:spLocks noGrp="1"/>
          </p:cNvSpPr>
          <p:nvPr>
            <p:ph type="title"/>
          </p:nvPr>
        </p:nvSpPr>
        <p:spPr>
          <a:xfrm>
            <a:off x="2509854" y="459913"/>
            <a:ext cx="9144000" cy="1143000"/>
          </a:xfrm>
        </p:spPr>
        <p:txBody>
          <a:bodyPr/>
          <a:lstStyle/>
          <a:p>
            <a:r>
              <a:rPr lang="en-US"/>
              <a:t>Thank you!</a:t>
            </a:r>
          </a:p>
        </p:txBody>
      </p:sp>
      <p:pic>
        <p:nvPicPr>
          <p:cNvPr id="3" name="Content Placeholder 2" descr="Transforming California Schools: A schoolhouse is depicted in a circle in the center of the image. An outer circle is divided into seven segments of different colors.">
            <a:extLst>
              <a:ext uri="{FF2B5EF4-FFF2-40B4-BE49-F238E27FC236}">
                <a16:creationId xmlns:a16="http://schemas.microsoft.com/office/drawing/2014/main" id="{675C2956-096F-40C7-9CFD-037DBDBF6E77}"/>
              </a:ext>
            </a:extLst>
          </p:cNvPr>
          <p:cNvPicPr>
            <a:picLocks noGrp="1" noChangeAspect="1"/>
          </p:cNvPicPr>
          <p:nvPr>
            <p:ph sz="quarter" idx="14"/>
          </p:nvPr>
        </p:nvPicPr>
        <p:blipFill>
          <a:blip r:embed="rId3"/>
          <a:stretch>
            <a:fillRect/>
          </a:stretch>
        </p:blipFill>
        <p:spPr>
          <a:xfrm>
            <a:off x="2382854" y="1923790"/>
            <a:ext cx="4450977" cy="3735864"/>
          </a:xfrm>
          <a:prstGeom prst="rect">
            <a:avLst/>
          </a:prstGeom>
        </p:spPr>
      </p:pic>
      <p:sp>
        <p:nvSpPr>
          <p:cNvPr id="4" name="Content Placeholder 3">
            <a:extLst>
              <a:ext uri="{FF2B5EF4-FFF2-40B4-BE49-F238E27FC236}">
                <a16:creationId xmlns:a16="http://schemas.microsoft.com/office/drawing/2014/main" id="{ED0776D3-2ACD-4467-963F-6F47B5CAF991}"/>
              </a:ext>
            </a:extLst>
          </p:cNvPr>
          <p:cNvSpPr>
            <a:spLocks noGrp="1"/>
          </p:cNvSpPr>
          <p:nvPr>
            <p:ph sz="quarter" idx="13"/>
          </p:nvPr>
        </p:nvSpPr>
        <p:spPr>
          <a:xfrm>
            <a:off x="6566334" y="2487073"/>
            <a:ext cx="5625666" cy="2730500"/>
          </a:xfrm>
        </p:spPr>
        <p:txBody>
          <a:bodyPr/>
          <a:lstStyle/>
          <a:p>
            <a:pPr marL="0" indent="0" algn="ctr">
              <a:buNone/>
            </a:pPr>
            <a:r>
              <a:rPr lang="en-US" sz="4800" dirty="0">
                <a:solidFill>
                  <a:schemeClr val="tx2"/>
                </a:solidFill>
                <a:latin typeface="+mj-lt"/>
                <a:ea typeface="+mj-ea"/>
                <a:cs typeface="+mj-cs"/>
              </a:rPr>
              <a:t>Next Town Hall:  </a:t>
            </a:r>
          </a:p>
          <a:p>
            <a:pPr marL="0" indent="0" algn="ctr">
              <a:buNone/>
            </a:pPr>
            <a:r>
              <a:rPr lang="en-US" sz="4800" dirty="0">
                <a:solidFill>
                  <a:schemeClr val="tx2"/>
                </a:solidFill>
                <a:latin typeface="+mj-lt"/>
                <a:ea typeface="+mj-ea"/>
                <a:cs typeface="+mj-cs"/>
              </a:rPr>
              <a:t>June 27, 2023</a:t>
            </a:r>
          </a:p>
          <a:p>
            <a:pPr marL="0" indent="0" algn="ctr">
              <a:buNone/>
            </a:pPr>
            <a:endParaRPr lang="en-US" dirty="0">
              <a:solidFill>
                <a:schemeClr val="tx2"/>
              </a:solidFill>
              <a:latin typeface="+mj-lt"/>
              <a:ea typeface="+mj-ea"/>
              <a:cs typeface="+mj-cs"/>
            </a:endParaRPr>
          </a:p>
          <a:p>
            <a:pPr marL="0" indent="0" algn="ctr">
              <a:buNone/>
            </a:pPr>
            <a:endParaRPr lang="en-US" dirty="0"/>
          </a:p>
        </p:txBody>
      </p:sp>
      <p:sp>
        <p:nvSpPr>
          <p:cNvPr id="11" name="Content Placeholder 10">
            <a:extLst>
              <a:ext uri="{FF2B5EF4-FFF2-40B4-BE49-F238E27FC236}">
                <a16:creationId xmlns:a16="http://schemas.microsoft.com/office/drawing/2014/main" id="{650A7208-5F38-40CE-B427-CA17C26165E2}"/>
              </a:ext>
            </a:extLst>
          </p:cNvPr>
          <p:cNvSpPr>
            <a:spLocks noGrp="1"/>
          </p:cNvSpPr>
          <p:nvPr>
            <p:ph sz="quarter" idx="15"/>
          </p:nvPr>
        </p:nvSpPr>
        <p:spPr>
          <a:xfrm>
            <a:off x="2737576" y="6101734"/>
            <a:ext cx="8703356" cy="614952"/>
          </a:xfrm>
        </p:spPr>
        <p:txBody>
          <a:bodyPr/>
          <a:lstStyle/>
          <a:p>
            <a:pPr marL="0" indent="0">
              <a:buNone/>
            </a:pPr>
            <a:r>
              <a:rPr lang="en-US">
                <a:solidFill>
                  <a:schemeClr val="tx2"/>
                </a:solidFill>
              </a:rPr>
              <a:t>This institution is an equal opportunity provider</a:t>
            </a:r>
            <a:endParaRPr lang="en-US">
              <a:solidFill>
                <a:schemeClr val="tx2"/>
              </a:solidFill>
              <a:cs typeface="Arial"/>
            </a:endParaRPr>
          </a:p>
          <a:p>
            <a:pPr marL="0" indent="0">
              <a:buNone/>
            </a:pPr>
            <a:endParaRPr lang="en-US"/>
          </a:p>
        </p:txBody>
      </p:sp>
    </p:spTree>
    <p:extLst>
      <p:ext uri="{BB962C8B-B14F-4D97-AF65-F5344CB8AC3E}">
        <p14:creationId xmlns:p14="http://schemas.microsoft.com/office/powerpoint/2010/main" val="222903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4C59B-8742-27DD-CED2-BCDCC0A22BF6}"/>
              </a:ext>
            </a:extLst>
          </p:cNvPr>
          <p:cNvSpPr>
            <a:spLocks noGrp="1"/>
          </p:cNvSpPr>
          <p:nvPr>
            <p:ph type="title"/>
          </p:nvPr>
        </p:nvSpPr>
        <p:spPr/>
        <p:txBody>
          <a:bodyPr/>
          <a:lstStyle/>
          <a:p>
            <a:r>
              <a:rPr lang="en-US">
                <a:cs typeface="Arial"/>
              </a:rPr>
              <a:t>Congratulations to CA Hunger Heroes: </a:t>
            </a:r>
            <a:br>
              <a:rPr lang="en-US">
                <a:cs typeface="Arial"/>
              </a:rPr>
            </a:br>
            <a:r>
              <a:rPr lang="en-US" sz="4000" err="1">
                <a:cs typeface="Arial"/>
              </a:rPr>
              <a:t>Fausat</a:t>
            </a:r>
            <a:r>
              <a:rPr lang="en-US" sz="4000">
                <a:cs typeface="Arial"/>
              </a:rPr>
              <a:t> Rahman-Davies and Becky Rix</a:t>
            </a:r>
          </a:p>
        </p:txBody>
      </p:sp>
      <p:pic>
        <p:nvPicPr>
          <p:cNvPr id="5" name="Content Placeholder 4" descr="Character Honoring Hunger Hero Rahman Davies standing with her arms crossed wearing an apron. Honoring Hunger Heroes, Be Sure to Thank Your Hunger Heroes when You Grab Your Favorite Meal.">
            <a:extLst>
              <a:ext uri="{FF2B5EF4-FFF2-40B4-BE49-F238E27FC236}">
                <a16:creationId xmlns:a16="http://schemas.microsoft.com/office/drawing/2014/main" id="{032E845E-151E-410F-A332-51484C0A62C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85335" y="2667190"/>
            <a:ext cx="3581210" cy="3581210"/>
          </a:xfrm>
          <a:prstGeom prst="rect">
            <a:avLst/>
          </a:prstGeom>
          <a:ln>
            <a:noFill/>
          </a:ln>
          <a:effectLst>
            <a:outerShdw blurRad="190500" algn="tl" rotWithShape="0">
              <a:srgbClr val="000000">
                <a:alpha val="70000"/>
              </a:srgbClr>
            </a:outerShdw>
          </a:effectLst>
        </p:spPr>
      </p:pic>
      <p:pic>
        <p:nvPicPr>
          <p:cNvPr id="11" name="Content Placeholder 10" descr="Becky Rix standing with her arms crossed wearing an apron. Honoring Hunger Heroes, Be Sure to Thank Your Hunger Heroes when You Grab Your Favorite Meal.">
            <a:extLst>
              <a:ext uri="{FF2B5EF4-FFF2-40B4-BE49-F238E27FC236}">
                <a16:creationId xmlns:a16="http://schemas.microsoft.com/office/drawing/2014/main" id="{DA01B71A-D419-475A-B56C-9AF92C5F7FB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863119" y="2265802"/>
            <a:ext cx="3347634" cy="4114800"/>
          </a:xfrm>
        </p:spPr>
      </p:pic>
    </p:spTree>
    <p:extLst>
      <p:ext uri="{BB962C8B-B14F-4D97-AF65-F5344CB8AC3E}">
        <p14:creationId xmlns:p14="http://schemas.microsoft.com/office/powerpoint/2010/main" val="167535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4812-1197-9AF5-2DE2-4F362F168477}"/>
              </a:ext>
            </a:extLst>
          </p:cNvPr>
          <p:cNvSpPr>
            <a:spLocks noGrp="1"/>
          </p:cNvSpPr>
          <p:nvPr>
            <p:ph type="title"/>
          </p:nvPr>
        </p:nvSpPr>
        <p:spPr/>
        <p:txBody>
          <a:bodyPr/>
          <a:lstStyle/>
          <a:p>
            <a:r>
              <a:rPr lang="en-US">
                <a:cs typeface="Arial"/>
              </a:rPr>
              <a:t>School Lunch Hero Day: Sweetwater Union High School District</a:t>
            </a:r>
            <a:endParaRPr lang="en-US"/>
          </a:p>
        </p:txBody>
      </p:sp>
      <p:pic>
        <p:nvPicPr>
          <p:cNvPr id="23" name="Content Placeholder 22" descr="Group of Sweetwater Union High School District staff wearing aprons during School Lunch Hero Day.">
            <a:extLst>
              <a:ext uri="{FF2B5EF4-FFF2-40B4-BE49-F238E27FC236}">
                <a16:creationId xmlns:a16="http://schemas.microsoft.com/office/drawing/2014/main" id="{335AD42E-9821-427C-AF77-9CCD9329F12F}"/>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678822" y="2666216"/>
            <a:ext cx="3554595" cy="2665947"/>
          </a:xfrm>
          <a:prstGeom prst="rect">
            <a:avLst/>
          </a:prstGeom>
          <a:ln w="88900" cap="sq" cmpd="thickThin">
            <a:solidFill>
              <a:srgbClr val="000000"/>
            </a:solidFill>
            <a:prstDash val="solid"/>
            <a:miter lim="800000"/>
          </a:ln>
          <a:effectLst>
            <a:innerShdw blurRad="76200">
              <a:srgbClr val="000000"/>
            </a:innerShdw>
          </a:effectLst>
        </p:spPr>
      </p:pic>
      <p:pic>
        <p:nvPicPr>
          <p:cNvPr id="16" name="Content Placeholder 15" descr="Selfie of six Sweetwater Union High School District staff wearing aprons during School Lunch Hero Day.">
            <a:extLst>
              <a:ext uri="{FF2B5EF4-FFF2-40B4-BE49-F238E27FC236}">
                <a16:creationId xmlns:a16="http://schemas.microsoft.com/office/drawing/2014/main" id="{68C56627-6135-48FD-83E3-22CE3E6A4453}"/>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73308" y="2457300"/>
            <a:ext cx="2265702" cy="2976749"/>
          </a:xfrm>
        </p:spPr>
      </p:pic>
      <p:pic>
        <p:nvPicPr>
          <p:cNvPr id="20" name="Content Placeholder 19" descr="Group of Sweetwater Union High School District staff wearing aprons during School Lunch Hero Day. standing outside.">
            <a:extLst>
              <a:ext uri="{FF2B5EF4-FFF2-40B4-BE49-F238E27FC236}">
                <a16:creationId xmlns:a16="http://schemas.microsoft.com/office/drawing/2014/main" id="{F04376E9-BE45-4A7E-B316-B46045A0064E}"/>
              </a:ext>
            </a:extLst>
          </p:cNvPr>
          <p:cNvPicPr>
            <a:picLocks noGrp="1" noChangeAspect="1"/>
          </p:cNvPicPr>
          <p:nvPr>
            <p:ph sz="quarter" idx="15"/>
          </p:nvPr>
        </p:nvPicPr>
        <p:blipFill>
          <a:blip r:embed="rId5">
            <a:extLst>
              <a:ext uri="{28A0092B-C50C-407E-A947-70E740481C1C}">
                <a14:useLocalDpi xmlns:a14="http://schemas.microsoft.com/office/drawing/2010/main" val="0"/>
              </a:ext>
            </a:extLst>
          </a:blip>
          <a:stretch>
            <a:fillRect/>
          </a:stretch>
        </p:blipFill>
        <p:spPr>
          <a:xfrm>
            <a:off x="9210234" y="2214225"/>
            <a:ext cx="2473766" cy="3219824"/>
          </a:xfrm>
        </p:spPr>
      </p:pic>
    </p:spTree>
    <p:extLst>
      <p:ext uri="{BB962C8B-B14F-4D97-AF65-F5344CB8AC3E}">
        <p14:creationId xmlns:p14="http://schemas.microsoft.com/office/powerpoint/2010/main" val="18375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E505-BA00-1E6B-CE4B-C598280B07F4}"/>
              </a:ext>
            </a:extLst>
          </p:cNvPr>
          <p:cNvSpPr>
            <a:spLocks noGrp="1"/>
          </p:cNvSpPr>
          <p:nvPr>
            <p:ph type="title"/>
          </p:nvPr>
        </p:nvSpPr>
        <p:spPr>
          <a:xfrm>
            <a:off x="2453736" y="228895"/>
            <a:ext cx="9517811" cy="1143000"/>
          </a:xfrm>
        </p:spPr>
        <p:txBody>
          <a:bodyPr/>
          <a:lstStyle/>
          <a:p>
            <a:r>
              <a:rPr lang="en-US" dirty="0">
                <a:cs typeface="Arial"/>
              </a:rPr>
              <a:t>School Lunch Hero Day: </a:t>
            </a:r>
            <a:br>
              <a:rPr lang="en-US" dirty="0">
                <a:cs typeface="Arial"/>
              </a:rPr>
            </a:br>
            <a:r>
              <a:rPr lang="en-US" dirty="0">
                <a:cs typeface="Arial"/>
              </a:rPr>
              <a:t>San Marino USD</a:t>
            </a:r>
          </a:p>
        </p:txBody>
      </p:sp>
      <p:pic>
        <p:nvPicPr>
          <p:cNvPr id="12" name="Content Placeholder 11" descr="Screenshot of San Marino USDs school nutrition staff, three pictures on yellow background on the left three staff from Carver Elementary, right pictured staff from Huntington Middle and Valentine Elementary and four staff from San Marino High School. Celebrating School Lunch Hero Day with a Cinco De Mayo theme!">
            <a:extLst>
              <a:ext uri="{FF2B5EF4-FFF2-40B4-BE49-F238E27FC236}">
                <a16:creationId xmlns:a16="http://schemas.microsoft.com/office/drawing/2014/main" id="{0407B692-7937-43BC-A585-ACBD6130D6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1010" y="1474424"/>
            <a:ext cx="6201681" cy="4967395"/>
          </a:xfrm>
        </p:spPr>
      </p:pic>
    </p:spTree>
    <p:extLst>
      <p:ext uri="{BB962C8B-B14F-4D97-AF65-F5344CB8AC3E}">
        <p14:creationId xmlns:p14="http://schemas.microsoft.com/office/powerpoint/2010/main" val="928424792"/>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D062B5-042C-4FFE-AACB-3EB40ED7E4B6}">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42f3430-4cc5-47cd-ba16-87eeaf32148c">
      <UserInfo>
        <DisplayName>Michael Salazar</DisplayName>
        <AccountId>81</AccountId>
        <AccountType/>
      </UserInfo>
      <UserInfo>
        <DisplayName>Reema El-Murr</DisplayName>
        <AccountId>96</AccountId>
        <AccountType/>
      </UserInfo>
      <UserInfo>
        <DisplayName>Kristina Ricci</DisplayName>
        <AccountId>108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341BA0D9850D4A8A78E0E90CD611E0" ma:contentTypeVersion="6" ma:contentTypeDescription="Create a new document." ma:contentTypeScope="" ma:versionID="a782b2adf76bb67cc574d9c1cbf85afb">
  <xsd:schema xmlns:xsd="http://www.w3.org/2001/XMLSchema" xmlns:xs="http://www.w3.org/2001/XMLSchema" xmlns:p="http://schemas.microsoft.com/office/2006/metadata/properties" xmlns:ns2="55eafe1f-a5a4-4161-97cb-a5abf89329e1" xmlns:ns3="842f3430-4cc5-47cd-ba16-87eeaf32148c" targetNamespace="http://schemas.microsoft.com/office/2006/metadata/properties" ma:root="true" ma:fieldsID="4f5875461af8505667d2676733f61a79" ns2:_="" ns3:_="">
    <xsd:import namespace="55eafe1f-a5a4-4161-97cb-a5abf89329e1"/>
    <xsd:import namespace="842f3430-4cc5-47cd-ba16-87eeaf3214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afe1f-a5a4-4161-97cb-a5abf89329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2f3430-4cc5-47cd-ba16-87eeaf3214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13FE34-5A7A-4036-8C58-9029D4512BC4}">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842f3430-4cc5-47cd-ba16-87eeaf32148c"/>
    <ds:schemaRef ds:uri="http://purl.org/dc/terms/"/>
    <ds:schemaRef ds:uri="http://schemas.openxmlformats.org/package/2006/metadata/core-properties"/>
    <ds:schemaRef ds:uri="http://purl.org/dc/dcmitype/"/>
    <ds:schemaRef ds:uri="55eafe1f-a5a4-4161-97cb-a5abf89329e1"/>
    <ds:schemaRef ds:uri="http://www.w3.org/XML/1998/namespace"/>
  </ds:schemaRefs>
</ds:datastoreItem>
</file>

<file path=customXml/itemProps2.xml><?xml version="1.0" encoding="utf-8"?>
<ds:datastoreItem xmlns:ds="http://schemas.openxmlformats.org/officeDocument/2006/customXml" ds:itemID="{03702574-7B55-40EA-889C-5D211ED4CB41}">
  <ds:schemaRefs>
    <ds:schemaRef ds:uri="55eafe1f-a5a4-4161-97cb-a5abf89329e1"/>
    <ds:schemaRef ds:uri="842f3430-4cc5-47cd-ba16-87eeaf3214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45092E-47FD-4D16-BE8F-F0D50D1925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TotalTime>
  <Words>2052</Words>
  <PresentationFormat>Widescreen</PresentationFormat>
  <Paragraphs>360</Paragraphs>
  <Slides>60</Slides>
  <Notes>50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60</vt:i4>
      </vt:variant>
    </vt:vector>
  </HeadingPairs>
  <TitlesOfParts>
    <vt:vector size="71" baseType="lpstr">
      <vt:lpstr>Arial</vt:lpstr>
      <vt:lpstr>Arial,Sans-Serif</vt:lpstr>
      <vt:lpstr>Calibri</vt:lpstr>
      <vt:lpstr>Symbol</vt:lpstr>
      <vt:lpstr>Times</vt:lpstr>
      <vt:lpstr>3_Blank Presentation</vt:lpstr>
      <vt:lpstr>4_Blank Presentation</vt:lpstr>
      <vt:lpstr>5_Blank Presentation</vt:lpstr>
      <vt:lpstr>Blank Presentation</vt:lpstr>
      <vt:lpstr>6_Blank Presentation</vt:lpstr>
      <vt:lpstr>7_Blank Presentation</vt:lpstr>
      <vt:lpstr>Tuesday @ 2  School Nutrition Town Hall  May 2023</vt:lpstr>
      <vt:lpstr>Welcome</vt:lpstr>
      <vt:lpstr>Reminder: Town Hall Slides Available Now</vt:lpstr>
      <vt:lpstr>Town Hall-At a Glance</vt:lpstr>
      <vt:lpstr>Celebrations</vt:lpstr>
      <vt:lpstr>Honoring School Lunch Heroes Novato Unified School District (USD)</vt:lpstr>
      <vt:lpstr>Congratulations to CA Hunger Heroes:  Fausat Rahman-Davies and Becky Rix</vt:lpstr>
      <vt:lpstr>School Lunch Hero Day: Sweetwater Union High School District</vt:lpstr>
      <vt:lpstr>School Lunch Hero Day:  San Marino USD</vt:lpstr>
      <vt:lpstr>School Lunch Hero Day: Lodi USD</vt:lpstr>
      <vt:lpstr>2023 California Classified School Employees of the Year </vt:lpstr>
      <vt:lpstr>San Diego USD Strategies for Increasing Scratch Cooking</vt:lpstr>
      <vt:lpstr>Federal Updates</vt:lpstr>
      <vt:lpstr>Reminder: National School Lunch Program (NSLP) Sodium Limits Change </vt:lpstr>
      <vt:lpstr>State Updates</vt:lpstr>
      <vt:lpstr>State Budget: May Revise and Trailer Bill</vt:lpstr>
      <vt:lpstr>2021 KIT Mid-Term Report</vt:lpstr>
      <vt:lpstr>Farm to Summer Celebration Week and Pre-Survey</vt:lpstr>
      <vt:lpstr>Summer Food Service Program (SFSP) Final Rule: Streamlining Program Requirements and Improving Integrity </vt:lpstr>
      <vt:lpstr>SFSP Final Rule (1)</vt:lpstr>
      <vt:lpstr>SFSP Final Rule (2)</vt:lpstr>
      <vt:lpstr>SFSP Final Rule (3)</vt:lpstr>
      <vt:lpstr>SFSP Final Rule (4)</vt:lpstr>
      <vt:lpstr>SFSP Final Rule (5)</vt:lpstr>
      <vt:lpstr>SFSP Final Rule (6)</vt:lpstr>
      <vt:lpstr>SFSP Final Rule (7)</vt:lpstr>
      <vt:lpstr>SFSP Final Rule (8)</vt:lpstr>
      <vt:lpstr>Seamless Summer Site Applications</vt:lpstr>
      <vt:lpstr>Feeding Options for Summer 2023 </vt:lpstr>
      <vt:lpstr>State Meal Mandate</vt:lpstr>
      <vt:lpstr>Summer School Feeding Options (1)</vt:lpstr>
      <vt:lpstr>Summer School Feeding Options (2)</vt:lpstr>
      <vt:lpstr>Summer School Feeding Options (3)</vt:lpstr>
      <vt:lpstr>Summer School Feeding Options (4)</vt:lpstr>
      <vt:lpstr>Summer Pop-Quiz!</vt:lpstr>
      <vt:lpstr>Answer: Summer Pop-Quiz!</vt:lpstr>
      <vt:lpstr>U.S. Department of Agriculture (USDA) Foods for the SFSP</vt:lpstr>
      <vt:lpstr>Local Agency Procurement Review (LAPR)</vt:lpstr>
      <vt:lpstr>Purpose of Review</vt:lpstr>
      <vt:lpstr>Frequency of Review</vt:lpstr>
      <vt:lpstr>Overview of California Department of Education (CDE) Off-site Review Steps</vt:lpstr>
      <vt:lpstr>Phase 1: Prereview</vt:lpstr>
      <vt:lpstr>Step 1: Notification of Review</vt:lpstr>
      <vt:lpstr>Step 2: SNP Operator Completes the SFA Procurement Table</vt:lpstr>
      <vt:lpstr>Step 3: SNP Operator Submits Documents to CDE </vt:lpstr>
      <vt:lpstr>Phase 2: Review</vt:lpstr>
      <vt:lpstr>Step 4: CDE Selects Procurements</vt:lpstr>
      <vt:lpstr>Step 5: SNP Operator Submits Documents to CDE</vt:lpstr>
      <vt:lpstr>Step 6: CDE Conducts Offsite Review</vt:lpstr>
      <vt:lpstr>Phase 3: Closing</vt:lpstr>
      <vt:lpstr>Step 7: CDE Provides Technical Assistance Report to SNP Operator</vt:lpstr>
      <vt:lpstr>Step 8: Closing Review Guidance</vt:lpstr>
      <vt:lpstr>Procurement Resource Unit (PRU) Forms</vt:lpstr>
      <vt:lpstr>PRU Training and Resources</vt:lpstr>
      <vt:lpstr>Q&amp;A/Recap</vt:lpstr>
      <vt:lpstr>Important Operational Dates:  Next 30 days (1)</vt:lpstr>
      <vt:lpstr>Important Operational Dates:  Next 60 days </vt:lpstr>
      <vt:lpstr>Polling Question:  Planning for SY 2023-24 Introduction to School Nutrition Program Administration (ISNPA) Training </vt:lpstr>
      <vt:lpstr>Tuesday @ 2pm Town Hall Schedule</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23, 2023 Tuesday at 2 Town Hall Slides - Nutrition (CA Dept of Education)</dc:title>
  <dc:subject>The PowerPoint includes district spotlights and state and federal school nutrition program updates as presented during the 05/23/23 Town Hall.</dc:subject>
  <cp:lastPrinted>2019-11-05T19:09:12Z</cp:lastPrinted>
  <dcterms:created xsi:type="dcterms:W3CDTF">2019-10-18T22:56:25Z</dcterms:created>
  <dcterms:modified xsi:type="dcterms:W3CDTF">2023-07-05T20:14:00Z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0x0101009D341BA0D9850D4A8A78E0E90CD611E0</vt:lpwstr>
  </property>
</Properties>
</file>