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67" r:id="rId2"/>
    <p:sldMasterId id="2147483674" r:id="rId3"/>
    <p:sldMasterId id="2147483680" r:id="rId4"/>
    <p:sldMasterId id="2147483687" r:id="rId5"/>
    <p:sldMasterId id="2147483694" r:id="rId6"/>
    <p:sldMasterId id="2147483704" r:id="rId7"/>
  </p:sldMasterIdLst>
  <p:notesMasterIdLst>
    <p:notesMasterId r:id="rId49"/>
  </p:notesMasterIdLst>
  <p:handoutMasterIdLst>
    <p:handoutMasterId r:id="rId50"/>
  </p:handoutMasterIdLst>
  <p:sldIdLst>
    <p:sldId id="257" r:id="rId8"/>
    <p:sldId id="1145" r:id="rId9"/>
    <p:sldId id="1518" r:id="rId10"/>
    <p:sldId id="1515" r:id="rId11"/>
    <p:sldId id="1514" r:id="rId12"/>
    <p:sldId id="1416" r:id="rId13"/>
    <p:sldId id="1524" r:id="rId14"/>
    <p:sldId id="1504" r:id="rId15"/>
    <p:sldId id="1522" r:id="rId16"/>
    <p:sldId id="1506" r:id="rId17"/>
    <p:sldId id="1529" r:id="rId18"/>
    <p:sldId id="1530" r:id="rId19"/>
    <p:sldId id="1534" r:id="rId20"/>
    <p:sldId id="1539" r:id="rId21"/>
    <p:sldId id="1540" r:id="rId22"/>
    <p:sldId id="1494" r:id="rId23"/>
    <p:sldId id="1505" r:id="rId24"/>
    <p:sldId id="1544" r:id="rId25"/>
    <p:sldId id="1533" r:id="rId26"/>
    <p:sldId id="1532" r:id="rId27"/>
    <p:sldId id="1541" r:id="rId28"/>
    <p:sldId id="1542" r:id="rId29"/>
    <p:sldId id="1526" r:id="rId30"/>
    <p:sldId id="1527" r:id="rId31"/>
    <p:sldId id="1520" r:id="rId32"/>
    <p:sldId id="1348" r:id="rId33"/>
    <p:sldId id="1510" r:id="rId34"/>
    <p:sldId id="1390" r:id="rId35"/>
    <p:sldId id="1538" r:id="rId36"/>
    <p:sldId id="1221" r:id="rId37"/>
    <p:sldId id="1350" r:id="rId38"/>
    <p:sldId id="1537" r:id="rId39"/>
    <p:sldId id="1516" r:id="rId40"/>
    <p:sldId id="1517" r:id="rId41"/>
    <p:sldId id="1519" r:id="rId42"/>
    <p:sldId id="1511" r:id="rId43"/>
    <p:sldId id="1360" r:id="rId44"/>
    <p:sldId id="1545" r:id="rId45"/>
    <p:sldId id="1546" r:id="rId46"/>
    <p:sldId id="719" r:id="rId47"/>
    <p:sldId id="1394" r:id="rId48"/>
  </p:sldIdLst>
  <p:sldSz cx="12192000" cy="6858000"/>
  <p:notesSz cx="363855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0" name="Author" initials="A" lastIdx="0" clrIdx="1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00"/>
    <a:srgbClr val="F1C10F"/>
    <a:srgbClr val="3399FF"/>
    <a:srgbClr val="87AF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8052BC-2F8E-5D9D-B22B-309A5BCDFF9A}" v="1" dt="2023-09-29T16:10:32.305"/>
    <p1510:client id="{05446C48-35EC-4647-9F2A-7D897EC48D27}" v="202" dt="2023-09-29T20:58:20.936"/>
    <p1510:client id="{08ACC104-74A6-6326-1008-5B5F24DD063E}" v="41" dt="2023-09-27T21:19:16.210"/>
    <p1510:client id="{0B6490A8-1070-420F-8C1A-855EC245E5FC}" v="11" dt="2023-09-29T00:14:38.423"/>
    <p1510:client id="{205AE73E-2EC2-4B22-99FC-A8B2F2475039}" v="165" dt="2023-09-26T19:26:09.848"/>
    <p1510:client id="{54D06048-CBE0-4E54-2842-384FB9788056}" v="242" dt="2023-09-29T20:07:07.080"/>
    <p1510:client id="{65947023-4DA9-441E-DB2B-5A91A6DC1B75}" v="524" dt="2023-09-27T18:51:05.546"/>
    <p1510:client id="{6B0FB4D4-916C-F021-41F7-98139745A3BE}" v="1" dt="2023-09-29T13:57:24.713"/>
    <p1510:client id="{7036AA95-C46D-63DB-004A-BC734D42CAED}" v="2" dt="2023-09-29T17:43:22.512"/>
    <p1510:client id="{75B8142D-3916-422E-804A-59B74895B507}" v="93" dt="2023-09-29T00:47:05.648"/>
    <p1510:client id="{78204DE7-9AD3-3716-BAB1-9054EFC32E13}" v="45" dt="2023-09-29T21:06:46.396"/>
    <p1510:client id="{78D0FB7D-C507-1447-C7D0-D368B85DDFF5}" v="279" dt="2023-09-29T18:24:43.741"/>
    <p1510:client id="{794F35CA-28F4-706B-E358-C5C2D2BC3CE1}" v="526" dt="2023-09-28T20:56:35.967"/>
    <p1510:client id="{7A3E08D8-D131-EE5F-CB66-C73DD6BD7391}" v="1" dt="2023-09-29T16:04:19.061"/>
    <p1510:client id="{7B838030-E3ED-471F-AA6F-6EB4EC882060}" v="30" dt="2023-09-26T19:05:30.308"/>
    <p1510:client id="{80B8A474-6493-E2AB-6A57-A926195187E2}" v="13" dt="2023-09-29T18:04:14.042"/>
    <p1510:client id="{8F307701-D5D2-80EA-6D66-C7CBB91D2783}" v="1" dt="2023-09-27T21:11:31.508"/>
    <p1510:client id="{9736CBCF-21FD-4F9E-A23D-44037A08514D}" v="4" dt="2023-09-29T16:31:19.332"/>
    <p1510:client id="{9F615C60-3E27-1875-B18B-D99A87F7373C}" v="404" dt="2023-09-27T21:01:45.334"/>
    <p1510:client id="{9FF3DF38-8530-2E0B-9645-0752AA6E00B8}" v="39" dt="2023-09-27T20:36:33.491"/>
    <p1510:client id="{A0D33737-9050-3600-D619-0ADD60ACA7C3}" v="551" dt="2023-09-27T18:12:05.266"/>
    <p1510:client id="{A2BC6532-674B-50E7-E895-F84E2C2A06F5}" v="3" dt="2023-09-26T18:58:18.529"/>
    <p1510:client id="{A40E0F77-9831-64A4-8288-62830249AE9E}" v="1" dt="2023-09-29T15:36:15.357"/>
    <p1510:client id="{B57987A4-0C4E-729A-C7C3-E73315511D9D}" v="98" dt="2023-09-29T15:50:00.239"/>
    <p1510:client id="{BDFC9AB6-BBAD-45D4-90E5-625A0D0DBBC4}" v="50" dt="2023-09-29T00:37:14.412"/>
    <p1510:client id="{BE70FF68-4153-4B68-983B-F69CFBF80A24}" v="6" dt="2023-09-25T22:17:53.035"/>
    <p1510:client id="{C1654D1F-36DA-AC82-9CFD-3CD0D10D00E9}" v="61" dt="2023-09-28T22:38:36.604"/>
    <p1510:client id="{D1F2A988-74AC-4357-A010-04C989A6ECFB}" v="14" dt="2023-09-28T19:56:38.974"/>
    <p1510:client id="{E6D5219E-30B4-326A-28CD-4D562B65C4C4}" v="9" dt="2023-09-29T15:18:14.426"/>
    <p1510:client id="{ECB61768-9AC8-0C91-3E6D-95B610C660B5}" v="2" dt="2023-09-27T19:13:54.137"/>
    <p1510:client id="{EF7AC9BD-8F66-5754-9938-1DE59E839B40}" v="868" dt="2023-09-28T19:12:50.225"/>
    <p1510:client id="{F0F9C63D-8B41-A932-5EBD-3055E0E81E58}" v="19" dt="2023-09-29T15:54:26.183"/>
    <p1510:client id="{F22F51B3-6BD7-4778-AF48-C65BFEAADAD8}" v="1" dt="2023-09-27T17:34:17.575"/>
    <p1510:client id="{F3531C0A-13BC-698C-D235-CFAB95C1EF42}" v="213" dt="2023-09-26T21:52:53.817"/>
    <p1510:client id="{FA4664FF-BFF6-D7C3-0C32-6921CC5923CA}" v="410" dt="2023-09-28T20:57:11.7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688" autoAdjust="0"/>
  </p:normalViewPr>
  <p:slideViewPr>
    <p:cSldViewPr snapToGrid="0">
      <p:cViewPr varScale="1">
        <p:scale>
          <a:sx n="36" d="100"/>
          <a:sy n="36" d="100"/>
        </p:scale>
        <p:origin x="1004" y="48"/>
      </p:cViewPr>
      <p:guideLst>
        <p:guide orient="horz" pos="2160"/>
        <p:guide pos="3840"/>
      </p:guideLst>
    </p:cSldViewPr>
  </p:slideViewPr>
  <p:notesTextViewPr>
    <p:cViewPr>
      <p:scale>
        <a:sx n="66" d="100"/>
        <a:sy n="66"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notesMaster" Target="notesMasters/notesMaster1.xml"/><Relationship Id="rId57"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commentAuthors" Target="commentAuthors.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1606184" cy="8767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2098905" y="0"/>
            <a:ext cx="1606184" cy="876700"/>
          </a:xfrm>
          <a:prstGeom prst="rect">
            <a:avLst/>
          </a:prstGeom>
        </p:spPr>
        <p:txBody>
          <a:bodyPr vert="horz" lIns="91440" tIns="45720" rIns="91440" bIns="45720" rtlCol="0"/>
          <a:lstStyle>
            <a:lvl1pPr algn="r">
              <a:defRPr sz="1200"/>
            </a:lvl1pPr>
          </a:lstStyle>
          <a:p>
            <a:fld id="{AC6494FB-3489-468D-A451-38C7FB0BB2D7}" type="datetimeFigureOut">
              <a:rPr lang="en-US" smtClean="0"/>
              <a:t>10/24/2023</a:t>
            </a:fld>
            <a:endParaRPr lang="en-US"/>
          </a:p>
        </p:txBody>
      </p:sp>
      <p:sp>
        <p:nvSpPr>
          <p:cNvPr id="4" name="Footer Placeholder 3"/>
          <p:cNvSpPr>
            <a:spLocks noGrp="1"/>
          </p:cNvSpPr>
          <p:nvPr>
            <p:ph type="ftr" sz="quarter" idx="2"/>
          </p:nvPr>
        </p:nvSpPr>
        <p:spPr>
          <a:xfrm>
            <a:off x="0" y="16621376"/>
            <a:ext cx="1606184" cy="87669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2098905" y="16621376"/>
            <a:ext cx="1606184" cy="876698"/>
          </a:xfrm>
          <a:prstGeom prst="rect">
            <a:avLst/>
          </a:prstGeom>
        </p:spPr>
        <p:txBody>
          <a:bodyPr vert="horz" lIns="91440" tIns="45720" rIns="91440" bIns="45720" rtlCol="0" anchor="b"/>
          <a:lstStyle>
            <a:lvl1pPr algn="r">
              <a:defRPr sz="1200"/>
            </a:lvl1pPr>
          </a:lstStyle>
          <a:p>
            <a:fld id="{963748F4-3E24-4BA1-83AB-0D46558EED30}" type="slidenum">
              <a:rPr lang="en-US" smtClean="0"/>
              <a:t>‹#›</a:t>
            </a:fld>
            <a:endParaRPr lang="en-US"/>
          </a:p>
        </p:txBody>
      </p:sp>
    </p:spTree>
    <p:extLst>
      <p:ext uri="{BB962C8B-B14F-4D97-AF65-F5344CB8AC3E}">
        <p14:creationId xmlns:p14="http://schemas.microsoft.com/office/powerpoint/2010/main" val="12427484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63525" y="157486"/>
            <a:ext cx="3111500" cy="1751013"/>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223839" y="1997476"/>
            <a:ext cx="3190874" cy="4383960"/>
          </a:xfrm>
          <a:prstGeom prst="rect">
            <a:avLst/>
          </a:prstGeom>
        </p:spPr>
        <p:txBody>
          <a:bodyPr vert="horz" lIns="92958" tIns="46479" rIns="92958"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2296610" y="6471821"/>
            <a:ext cx="1118102" cy="323298"/>
          </a:xfrm>
          <a:prstGeom prst="rect">
            <a:avLst/>
          </a:prstGeom>
        </p:spPr>
        <p:txBody>
          <a:bodyPr vert="horz" lIns="92958" tIns="46479" rIns="92958" bIns="46479" rtlCol="0" anchor="b"/>
          <a:lstStyle>
            <a:lvl1pPr algn="r">
              <a:defRPr sz="1200"/>
            </a:lvl1pPr>
          </a:lstStyle>
          <a:p>
            <a:fld id="{942787AA-9CC9-4BDC-9D76-FFA9D61A5303}" type="slidenum">
              <a:rPr lang="en-US" smtClean="0"/>
              <a:t>‹#›</a:t>
            </a:fld>
            <a:endParaRPr lang="en-US"/>
          </a:p>
        </p:txBody>
      </p:sp>
    </p:spTree>
    <p:extLst>
      <p:ext uri="{BB962C8B-B14F-4D97-AF65-F5344CB8AC3E}">
        <p14:creationId xmlns:p14="http://schemas.microsoft.com/office/powerpoint/2010/main" val="3453592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endParaRPr lang="en-US">
              <a:effectLst/>
              <a:ea typeface="Calibri" panose="020F0502020204030204" pitchFamily="34" charset="0"/>
              <a:cs typeface="Calibri"/>
            </a:endParaRPr>
          </a:p>
        </p:txBody>
      </p:sp>
      <p:sp>
        <p:nvSpPr>
          <p:cNvPr id="4" name="Slide Number Placeholder 3"/>
          <p:cNvSpPr>
            <a:spLocks noGrp="1"/>
          </p:cNvSpPr>
          <p:nvPr>
            <p:ph type="sldNum" sz="quarter" idx="10"/>
          </p:nvPr>
        </p:nvSpPr>
        <p:spPr/>
        <p:txBody>
          <a:bodyPr/>
          <a:lstStyle/>
          <a:p>
            <a:fld id="{84BE8D1D-70DD-4068-A80C-527DFF99EB00}"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75529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11</a:t>
            </a:fld>
            <a:endParaRPr lang="en-US"/>
          </a:p>
        </p:txBody>
      </p:sp>
    </p:spTree>
    <p:extLst>
      <p:ext uri="{BB962C8B-B14F-4D97-AF65-F5344CB8AC3E}">
        <p14:creationId xmlns:p14="http://schemas.microsoft.com/office/powerpoint/2010/main" val="41148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12</a:t>
            </a:fld>
            <a:endParaRPr lang="en-US"/>
          </a:p>
        </p:txBody>
      </p:sp>
    </p:spTree>
    <p:extLst>
      <p:ext uri="{BB962C8B-B14F-4D97-AF65-F5344CB8AC3E}">
        <p14:creationId xmlns:p14="http://schemas.microsoft.com/office/powerpoint/2010/main" val="141596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13</a:t>
            </a:fld>
            <a:endParaRPr lang="en-US"/>
          </a:p>
        </p:txBody>
      </p:sp>
    </p:spTree>
    <p:extLst>
      <p:ext uri="{BB962C8B-B14F-4D97-AF65-F5344CB8AC3E}">
        <p14:creationId xmlns:p14="http://schemas.microsoft.com/office/powerpoint/2010/main" val="3631407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14</a:t>
            </a:fld>
            <a:endParaRPr lang="en-US"/>
          </a:p>
        </p:txBody>
      </p:sp>
    </p:spTree>
    <p:extLst>
      <p:ext uri="{BB962C8B-B14F-4D97-AF65-F5344CB8AC3E}">
        <p14:creationId xmlns:p14="http://schemas.microsoft.com/office/powerpoint/2010/main" val="1596132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15</a:t>
            </a:fld>
            <a:endParaRPr lang="en-US"/>
          </a:p>
        </p:txBody>
      </p:sp>
    </p:spTree>
    <p:extLst>
      <p:ext uri="{BB962C8B-B14F-4D97-AF65-F5344CB8AC3E}">
        <p14:creationId xmlns:p14="http://schemas.microsoft.com/office/powerpoint/2010/main" val="3083381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pPr marL="742950" lvl="1" indent="-285750">
              <a:buFont typeface="Courier New,monospace"/>
              <a:buChar char="•"/>
            </a:pPr>
            <a:endParaRPr lang="en-US" dirty="0">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16</a:t>
            </a:fld>
            <a:endParaRPr lang="en-US"/>
          </a:p>
        </p:txBody>
      </p:sp>
    </p:spTree>
    <p:extLst>
      <p:ext uri="{BB962C8B-B14F-4D97-AF65-F5344CB8AC3E}">
        <p14:creationId xmlns:p14="http://schemas.microsoft.com/office/powerpoint/2010/main" val="2158844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17</a:t>
            </a:fld>
            <a:endParaRPr lang="en-US"/>
          </a:p>
        </p:txBody>
      </p:sp>
    </p:spTree>
    <p:extLst>
      <p:ext uri="{BB962C8B-B14F-4D97-AF65-F5344CB8AC3E}">
        <p14:creationId xmlns:p14="http://schemas.microsoft.com/office/powerpoint/2010/main" val="4238974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787AA-9CC9-4BDC-9D76-FFA9D61A5303}" type="slidenum">
              <a:rPr lang="en-US" smtClean="0"/>
              <a:t>18</a:t>
            </a:fld>
            <a:endParaRPr lang="en-US"/>
          </a:p>
        </p:txBody>
      </p:sp>
    </p:spTree>
    <p:extLst>
      <p:ext uri="{BB962C8B-B14F-4D97-AF65-F5344CB8AC3E}">
        <p14:creationId xmlns:p14="http://schemas.microsoft.com/office/powerpoint/2010/main" val="1369566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19</a:t>
            </a:fld>
            <a:endParaRPr lang="en-US"/>
          </a:p>
        </p:txBody>
      </p:sp>
    </p:spTree>
    <p:extLst>
      <p:ext uri="{BB962C8B-B14F-4D97-AF65-F5344CB8AC3E}">
        <p14:creationId xmlns:p14="http://schemas.microsoft.com/office/powerpoint/2010/main" val="422888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pPr marL="0" marR="0">
              <a:spcBef>
                <a:spcPts val="0"/>
              </a:spcBef>
              <a:spcAft>
                <a:spcPts val="0"/>
              </a:spcAft>
            </a:pPr>
            <a:endParaRPr lang="en-US">
              <a:latin typeface="Arial"/>
              <a:ea typeface="Calibri"/>
              <a:cs typeface="Arial"/>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20</a:t>
            </a:fld>
            <a:endParaRPr lang="en-US"/>
          </a:p>
        </p:txBody>
      </p:sp>
    </p:spTree>
    <p:extLst>
      <p:ext uri="{BB962C8B-B14F-4D97-AF65-F5344CB8AC3E}">
        <p14:creationId xmlns:p14="http://schemas.microsoft.com/office/powerpoint/2010/main" val="2187035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787AA-9CC9-4BDC-9D76-FFA9D61A5303}" type="slidenum">
              <a:rPr lang="en-US" smtClean="0"/>
              <a:t>2</a:t>
            </a:fld>
            <a:endParaRPr lang="en-US"/>
          </a:p>
        </p:txBody>
      </p:sp>
    </p:spTree>
    <p:extLst>
      <p:ext uri="{BB962C8B-B14F-4D97-AF65-F5344CB8AC3E}">
        <p14:creationId xmlns:p14="http://schemas.microsoft.com/office/powerpoint/2010/main" val="609925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pPr marL="0" marR="0">
              <a:spcBef>
                <a:spcPts val="0"/>
              </a:spcBef>
              <a:spcAft>
                <a:spcPts val="0"/>
              </a:spcAft>
            </a:pPr>
            <a:endParaRPr lang="en-US">
              <a:latin typeface="Arial"/>
              <a:ea typeface="Calibri"/>
              <a:cs typeface="Arial"/>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21</a:t>
            </a:fld>
            <a:endParaRPr lang="en-US"/>
          </a:p>
        </p:txBody>
      </p:sp>
    </p:spTree>
    <p:extLst>
      <p:ext uri="{BB962C8B-B14F-4D97-AF65-F5344CB8AC3E}">
        <p14:creationId xmlns:p14="http://schemas.microsoft.com/office/powerpoint/2010/main" val="112874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942787AA-9CC9-4BDC-9D76-FFA9D61A5303}" type="slidenum">
              <a:rPr lang="en-US" smtClean="0"/>
              <a:t>22</a:t>
            </a:fld>
            <a:endParaRPr lang="en-US"/>
          </a:p>
        </p:txBody>
      </p:sp>
    </p:spTree>
    <p:extLst>
      <p:ext uri="{BB962C8B-B14F-4D97-AF65-F5344CB8AC3E}">
        <p14:creationId xmlns:p14="http://schemas.microsoft.com/office/powerpoint/2010/main" val="972151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23</a:t>
            </a:fld>
            <a:endParaRPr lang="en-US"/>
          </a:p>
        </p:txBody>
      </p:sp>
    </p:spTree>
    <p:extLst>
      <p:ext uri="{BB962C8B-B14F-4D97-AF65-F5344CB8AC3E}">
        <p14:creationId xmlns:p14="http://schemas.microsoft.com/office/powerpoint/2010/main" val="5563144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24</a:t>
            </a:fld>
            <a:endParaRPr lang="en-US"/>
          </a:p>
        </p:txBody>
      </p:sp>
    </p:spTree>
    <p:extLst>
      <p:ext uri="{BB962C8B-B14F-4D97-AF65-F5344CB8AC3E}">
        <p14:creationId xmlns:p14="http://schemas.microsoft.com/office/powerpoint/2010/main" val="2661266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pPr algn="l" rtl="0" fontAlgn="base"/>
            <a:endParaRPr lang="en-US" sz="1800">
              <a:latin typeface="Arial"/>
              <a:cs typeface="Arial"/>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25</a:t>
            </a:fld>
            <a:endParaRPr lang="en-US"/>
          </a:p>
        </p:txBody>
      </p:sp>
    </p:spTree>
    <p:extLst>
      <p:ext uri="{BB962C8B-B14F-4D97-AF65-F5344CB8AC3E}">
        <p14:creationId xmlns:p14="http://schemas.microsoft.com/office/powerpoint/2010/main" val="17836244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26</a:t>
            </a:fld>
            <a:endParaRPr lang="en-US"/>
          </a:p>
        </p:txBody>
      </p:sp>
    </p:spTree>
    <p:extLst>
      <p:ext uri="{BB962C8B-B14F-4D97-AF65-F5344CB8AC3E}">
        <p14:creationId xmlns:p14="http://schemas.microsoft.com/office/powerpoint/2010/main" val="1629234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27</a:t>
            </a:fld>
            <a:endParaRPr lang="en-US"/>
          </a:p>
        </p:txBody>
      </p:sp>
    </p:spTree>
    <p:extLst>
      <p:ext uri="{BB962C8B-B14F-4D97-AF65-F5344CB8AC3E}">
        <p14:creationId xmlns:p14="http://schemas.microsoft.com/office/powerpoint/2010/main" val="30617373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28</a:t>
            </a:fld>
            <a:endParaRPr lang="en-US"/>
          </a:p>
        </p:txBody>
      </p:sp>
    </p:spTree>
    <p:extLst>
      <p:ext uri="{BB962C8B-B14F-4D97-AF65-F5344CB8AC3E}">
        <p14:creationId xmlns:p14="http://schemas.microsoft.com/office/powerpoint/2010/main" val="19245345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30</a:t>
            </a:fld>
            <a:endParaRPr lang="en-US"/>
          </a:p>
        </p:txBody>
      </p:sp>
    </p:spTree>
    <p:extLst>
      <p:ext uri="{BB962C8B-B14F-4D97-AF65-F5344CB8AC3E}">
        <p14:creationId xmlns:p14="http://schemas.microsoft.com/office/powerpoint/2010/main" val="34448379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32</a:t>
            </a:fld>
            <a:endParaRPr lang="en-US"/>
          </a:p>
        </p:txBody>
      </p:sp>
    </p:spTree>
    <p:extLst>
      <p:ext uri="{BB962C8B-B14F-4D97-AF65-F5344CB8AC3E}">
        <p14:creationId xmlns:p14="http://schemas.microsoft.com/office/powerpoint/2010/main" val="1416178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3</a:t>
            </a:fld>
            <a:endParaRPr lang="en-US"/>
          </a:p>
        </p:txBody>
      </p:sp>
    </p:spTree>
    <p:extLst>
      <p:ext uri="{BB962C8B-B14F-4D97-AF65-F5344CB8AC3E}">
        <p14:creationId xmlns:p14="http://schemas.microsoft.com/office/powerpoint/2010/main" val="42103584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33</a:t>
            </a:fld>
            <a:endParaRPr lang="en-US"/>
          </a:p>
        </p:txBody>
      </p:sp>
    </p:spTree>
    <p:extLst>
      <p:ext uri="{BB962C8B-B14F-4D97-AF65-F5344CB8AC3E}">
        <p14:creationId xmlns:p14="http://schemas.microsoft.com/office/powerpoint/2010/main" val="12902853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34</a:t>
            </a:fld>
            <a:endParaRPr lang="en-US"/>
          </a:p>
        </p:txBody>
      </p:sp>
    </p:spTree>
    <p:extLst>
      <p:ext uri="{BB962C8B-B14F-4D97-AF65-F5344CB8AC3E}">
        <p14:creationId xmlns:p14="http://schemas.microsoft.com/office/powerpoint/2010/main" val="9097434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pPr marL="171450" indent="-171450">
              <a:buFont typeface="Symbo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35</a:t>
            </a:fld>
            <a:endParaRPr lang="en-US"/>
          </a:p>
        </p:txBody>
      </p:sp>
    </p:spTree>
    <p:extLst>
      <p:ext uri="{BB962C8B-B14F-4D97-AF65-F5344CB8AC3E}">
        <p14:creationId xmlns:p14="http://schemas.microsoft.com/office/powerpoint/2010/main" val="12045224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pPr algn="l"/>
            <a:endParaRPr lang="en-US">
              <a:solidFill>
                <a:srgbClr val="1B1B1B"/>
              </a:solidFill>
              <a:latin typeface="Source Sans Pro Web"/>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36</a:t>
            </a:fld>
            <a:endParaRPr lang="en-US"/>
          </a:p>
        </p:txBody>
      </p:sp>
    </p:spTree>
    <p:extLst>
      <p:ext uri="{BB962C8B-B14F-4D97-AF65-F5344CB8AC3E}">
        <p14:creationId xmlns:p14="http://schemas.microsoft.com/office/powerpoint/2010/main" val="7126222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37</a:t>
            </a:fld>
            <a:endParaRPr lang="en-US"/>
          </a:p>
        </p:txBody>
      </p:sp>
    </p:spTree>
    <p:extLst>
      <p:ext uri="{BB962C8B-B14F-4D97-AF65-F5344CB8AC3E}">
        <p14:creationId xmlns:p14="http://schemas.microsoft.com/office/powerpoint/2010/main" val="7712770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pPr>
              <a:tabLst>
                <a:tab pos="457200" algn="l"/>
              </a:tabLst>
            </a:pPr>
            <a:endParaRPr lang="en-US">
              <a:effectLst/>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40</a:t>
            </a:fld>
            <a:endParaRPr lang="en-US"/>
          </a:p>
        </p:txBody>
      </p:sp>
    </p:spTree>
    <p:extLst>
      <p:ext uri="{BB962C8B-B14F-4D97-AF65-F5344CB8AC3E}">
        <p14:creationId xmlns:p14="http://schemas.microsoft.com/office/powerpoint/2010/main" val="9879623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endParaRPr lang="en-US">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84BE8D1D-70DD-4068-A80C-527DFF99EB00}" type="slidenum">
              <a:rPr lang="en-US" smtClean="0"/>
              <a:t>41</a:t>
            </a:fld>
            <a:endParaRPr lang="en-US"/>
          </a:p>
        </p:txBody>
      </p:sp>
    </p:spTree>
    <p:extLst>
      <p:ext uri="{BB962C8B-B14F-4D97-AF65-F5344CB8AC3E}">
        <p14:creationId xmlns:p14="http://schemas.microsoft.com/office/powerpoint/2010/main" val="929287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4</a:t>
            </a:fld>
            <a:endParaRPr lang="en-US"/>
          </a:p>
        </p:txBody>
      </p:sp>
    </p:spTree>
    <p:extLst>
      <p:ext uri="{BB962C8B-B14F-4D97-AF65-F5344CB8AC3E}">
        <p14:creationId xmlns:p14="http://schemas.microsoft.com/office/powerpoint/2010/main" val="2111794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5</a:t>
            </a:fld>
            <a:endParaRPr lang="en-US"/>
          </a:p>
        </p:txBody>
      </p:sp>
    </p:spTree>
    <p:extLst>
      <p:ext uri="{BB962C8B-B14F-4D97-AF65-F5344CB8AC3E}">
        <p14:creationId xmlns:p14="http://schemas.microsoft.com/office/powerpoint/2010/main" val="701329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pPr>
              <a:buFont typeface="Arial"/>
              <a:buChar char="•"/>
            </a:pPr>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6</a:t>
            </a:fld>
            <a:endParaRPr lang="en-US"/>
          </a:p>
        </p:txBody>
      </p:sp>
    </p:spTree>
    <p:extLst>
      <p:ext uri="{BB962C8B-B14F-4D97-AF65-F5344CB8AC3E}">
        <p14:creationId xmlns:p14="http://schemas.microsoft.com/office/powerpoint/2010/main" val="2218188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7</a:t>
            </a:fld>
            <a:endParaRPr lang="en-US"/>
          </a:p>
        </p:txBody>
      </p:sp>
    </p:spTree>
    <p:extLst>
      <p:ext uri="{BB962C8B-B14F-4D97-AF65-F5344CB8AC3E}">
        <p14:creationId xmlns:p14="http://schemas.microsoft.com/office/powerpoint/2010/main" val="3504012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8</a:t>
            </a:fld>
            <a:endParaRPr lang="en-US"/>
          </a:p>
        </p:txBody>
      </p:sp>
    </p:spTree>
    <p:extLst>
      <p:ext uri="{BB962C8B-B14F-4D97-AF65-F5344CB8AC3E}">
        <p14:creationId xmlns:p14="http://schemas.microsoft.com/office/powerpoint/2010/main" val="394756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787AA-9CC9-4BDC-9D76-FFA9D61A5303}" type="slidenum">
              <a:rPr lang="en-US" smtClean="0"/>
              <a:t>10</a:t>
            </a:fld>
            <a:endParaRPr lang="en-US"/>
          </a:p>
        </p:txBody>
      </p:sp>
    </p:spTree>
    <p:extLst>
      <p:ext uri="{BB962C8B-B14F-4D97-AF65-F5344CB8AC3E}">
        <p14:creationId xmlns:p14="http://schemas.microsoft.com/office/powerpoint/2010/main" val="35898769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3" name="Group 12"/>
          <p:cNvGrpSpPr>
            <a:grpSpLocks/>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eaLnBrk="0" fontAlgn="base" hangingPunct="0">
              <a:spcBef>
                <a:spcPts val="800"/>
              </a:spcBef>
              <a:spcAft>
                <a:spcPct val="0"/>
              </a:spcAft>
              <a:defRPr/>
            </a:pPr>
            <a:r>
              <a:rPr lang="en-US" altLang="en-US" sz="1100" b="1">
                <a:solidFill>
                  <a:srgbClr val="000000"/>
                </a:solidFill>
                <a:latin typeface="Arial" panose="020B0604020202020204" pitchFamily="34" charset="0"/>
              </a:rPr>
              <a:t>CALIFORNIA DEPARTMENT OF EDUCATION</a:t>
            </a:r>
            <a:br>
              <a:rPr lang="en-US" altLang="en-US" sz="1100" b="1">
                <a:solidFill>
                  <a:srgbClr val="000000"/>
                </a:solidFill>
                <a:latin typeface="Arial" panose="020B0604020202020204" pitchFamily="34" charset="0"/>
              </a:rPr>
            </a:br>
            <a:r>
              <a:rPr lang="en-US" altLang="en-US" sz="1100">
                <a:solidFill>
                  <a:srgbClr val="000000"/>
                </a:solidFill>
                <a:latin typeface="Arial" panose="020B0604020202020204" pitchFamily="34" charset="0"/>
              </a:rPr>
              <a:t>Tony Thurmond, State Superintendent of Public Instruction</a:t>
            </a:r>
            <a:endParaRPr lang="en-US" altLang="en-US" sz="1200" b="1">
              <a:solidFill>
                <a:srgbClr val="000000"/>
              </a:solidFill>
              <a:latin typeface="Arial" panose="020B06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3250962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3" name="Group 12"/>
          <p:cNvGrpSpPr>
            <a:grpSpLocks/>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eaLnBrk="0" fontAlgn="base" hangingPunct="0">
              <a:spcBef>
                <a:spcPts val="800"/>
              </a:spcBef>
              <a:spcAft>
                <a:spcPct val="0"/>
              </a:spcAft>
              <a:defRPr/>
            </a:pPr>
            <a:r>
              <a:rPr lang="en-US" altLang="en-US" sz="1100" b="1">
                <a:solidFill>
                  <a:srgbClr val="000000"/>
                </a:solidFill>
                <a:latin typeface="Arial" panose="020B0604020202020204" pitchFamily="34" charset="0"/>
              </a:rPr>
              <a:t>CALIFORNIA DEPARTMENT OF EDUCATION</a:t>
            </a:r>
            <a:br>
              <a:rPr lang="en-US" altLang="en-US" sz="1100" b="1">
                <a:solidFill>
                  <a:srgbClr val="000000"/>
                </a:solidFill>
                <a:latin typeface="Arial" panose="020B0604020202020204" pitchFamily="34" charset="0"/>
              </a:rPr>
            </a:br>
            <a:r>
              <a:rPr lang="en-US" altLang="en-US" sz="1100">
                <a:solidFill>
                  <a:srgbClr val="000000"/>
                </a:solidFill>
                <a:latin typeface="Arial" panose="020B0604020202020204" pitchFamily="34" charset="0"/>
              </a:rPr>
              <a:t>Tony Thurmond, State Superintendent of Public Instruction</a:t>
            </a:r>
            <a:endParaRPr lang="en-US" altLang="en-US" sz="1200" b="1">
              <a:solidFill>
                <a:srgbClr val="000000"/>
              </a:solidFill>
              <a:latin typeface="Arial" panose="020B06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989618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pPr>
                <a:defRPr/>
              </a:pPr>
              <a:t>‹#›</a:t>
            </a:fld>
            <a:endParaRPr lang="en-US" altLang="en-US"/>
          </a:p>
        </p:txBody>
      </p:sp>
    </p:spTree>
    <p:extLst>
      <p:ext uri="{BB962C8B-B14F-4D97-AF65-F5344CB8AC3E}">
        <p14:creationId xmlns:p14="http://schemas.microsoft.com/office/powerpoint/2010/main" val="2520084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pPr>
                <a:defRPr/>
              </a:pPr>
              <a:t>‹#›</a:t>
            </a:fld>
            <a:endParaRPr lang="en-US" altLang="en-US"/>
          </a:p>
        </p:txBody>
      </p:sp>
    </p:spTree>
    <p:extLst>
      <p:ext uri="{BB962C8B-B14F-4D97-AF65-F5344CB8AC3E}">
        <p14:creationId xmlns:p14="http://schemas.microsoft.com/office/powerpoint/2010/main" val="3442180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FDE3ABF-8AC6-4BCD-B555-3DAB003AA8A5}" type="slidenum">
              <a:rPr lang="en-US" altLang="en-US"/>
              <a:pPr>
                <a:defRPr/>
              </a:pPr>
              <a:t>‹#›</a:t>
            </a:fld>
            <a:endParaRPr lang="en-US" altLang="en-US"/>
          </a:p>
        </p:txBody>
      </p:sp>
    </p:spTree>
    <p:extLst>
      <p:ext uri="{BB962C8B-B14F-4D97-AF65-F5344CB8AC3E}">
        <p14:creationId xmlns:p14="http://schemas.microsoft.com/office/powerpoint/2010/main" val="2264564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fld id="{A935ACD9-0DAA-478F-B516-11CD936CED7B}" type="datetimeFigureOut">
              <a:rPr lang="en-US">
                <a:solidFill>
                  <a:srgbClr val="000000"/>
                </a:solidFill>
              </a:rPr>
              <a:pPr>
                <a:defRPr/>
              </a:pPr>
              <a:t>10/24/2023</a:t>
            </a:fld>
            <a:endParaRPr lang="en-US">
              <a:solidFill>
                <a:srgbClr val="000000"/>
              </a:solidFill>
            </a:endParaRPr>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7842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pPr/>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4194248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3" name="Group 12"/>
          <p:cNvGrpSpPr>
            <a:grpSpLocks/>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eaLnBrk="0" fontAlgn="base" hangingPunct="0">
              <a:spcBef>
                <a:spcPts val="800"/>
              </a:spcBef>
              <a:spcAft>
                <a:spcPct val="0"/>
              </a:spcAft>
              <a:defRPr/>
            </a:pPr>
            <a:r>
              <a:rPr lang="en-US" altLang="en-US" sz="1100" b="1">
                <a:solidFill>
                  <a:srgbClr val="000000"/>
                </a:solidFill>
                <a:latin typeface="Arial" panose="020B0604020202020204" pitchFamily="34" charset="0"/>
              </a:rPr>
              <a:t>CALIFORNIA DEPARTMENT OF EDUCATION</a:t>
            </a:r>
            <a:br>
              <a:rPr lang="en-US" altLang="en-US" sz="1100" b="1">
                <a:solidFill>
                  <a:srgbClr val="000000"/>
                </a:solidFill>
                <a:latin typeface="Arial" panose="020B0604020202020204" pitchFamily="34" charset="0"/>
              </a:rPr>
            </a:br>
            <a:r>
              <a:rPr lang="en-US" altLang="en-US" sz="1100">
                <a:solidFill>
                  <a:srgbClr val="000000"/>
                </a:solidFill>
                <a:latin typeface="Arial" panose="020B0604020202020204" pitchFamily="34" charset="0"/>
              </a:rPr>
              <a:t>Tony Thurmond, State Superintendent of Public Instruction</a:t>
            </a:r>
            <a:endParaRPr lang="en-US" altLang="en-US" sz="1200" b="1">
              <a:solidFill>
                <a:srgbClr val="000000"/>
              </a:solidFill>
              <a:latin typeface="Arial" panose="020B06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2728932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pPr>
                <a:defRPr/>
              </a:pPr>
              <a:t>‹#›</a:t>
            </a:fld>
            <a:endParaRPr lang="en-US" altLang="en-US"/>
          </a:p>
        </p:txBody>
      </p:sp>
    </p:spTree>
    <p:extLst>
      <p:ext uri="{BB962C8B-B14F-4D97-AF65-F5344CB8AC3E}">
        <p14:creationId xmlns:p14="http://schemas.microsoft.com/office/powerpoint/2010/main" val="1551708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pPr>
                <a:defRPr/>
              </a:pPr>
              <a:t>‹#›</a:t>
            </a:fld>
            <a:endParaRPr lang="en-US" altLang="en-US"/>
          </a:p>
        </p:txBody>
      </p:sp>
    </p:spTree>
    <p:extLst>
      <p:ext uri="{BB962C8B-B14F-4D97-AF65-F5344CB8AC3E}">
        <p14:creationId xmlns:p14="http://schemas.microsoft.com/office/powerpoint/2010/main" val="2400873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fld id="{A935ACD9-0DAA-478F-B516-11CD936CED7B}" type="datetimeFigureOut">
              <a:rPr lang="en-US">
                <a:solidFill>
                  <a:srgbClr val="000000"/>
                </a:solidFill>
              </a:rPr>
              <a:pPr>
                <a:defRPr/>
              </a:pPr>
              <a:t>10/24/2023</a:t>
            </a:fld>
            <a:endParaRPr lang="en-US">
              <a:solidFill>
                <a:srgbClr val="000000"/>
              </a:solidFill>
            </a:endParaRPr>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2166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pPr>
                <a:defRPr/>
              </a:pPr>
              <a:t>‹#›</a:t>
            </a:fld>
            <a:endParaRPr lang="en-US" altLang="en-US"/>
          </a:p>
        </p:txBody>
      </p:sp>
    </p:spTree>
    <p:extLst>
      <p:ext uri="{BB962C8B-B14F-4D97-AF65-F5344CB8AC3E}">
        <p14:creationId xmlns:p14="http://schemas.microsoft.com/office/powerpoint/2010/main" val="7335402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3" name="Group 12"/>
          <p:cNvGrpSpPr>
            <a:grpSpLocks/>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a:defRPr/>
              </a:pPr>
              <a:endParaRPr lang="en-US" altLang="en-US">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defRPr/>
              </a:pPr>
              <a:endParaRPr lang="en-US" altLang="en-US"/>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defRPr/>
              </a:pPr>
              <a:endParaRPr lang="en-US" altLang="en-US"/>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a:spcBef>
                <a:spcPts val="800"/>
              </a:spcBef>
              <a:defRPr/>
            </a:pPr>
            <a:r>
              <a:rPr lang="en-US" altLang="en-US" sz="1100" b="1">
                <a:solidFill>
                  <a:schemeClr val="tx1"/>
                </a:solidFill>
                <a:latin typeface="Arial" panose="020B0604020202020204" pitchFamily="34" charset="0"/>
              </a:rPr>
              <a:t>CALIFORNIA DEPARTMENT OF EDUCATION</a:t>
            </a:r>
            <a:br>
              <a:rPr lang="en-US" altLang="en-US" sz="1100" b="1">
                <a:solidFill>
                  <a:schemeClr val="tx1"/>
                </a:solidFill>
                <a:latin typeface="Arial" panose="020B0604020202020204" pitchFamily="34" charset="0"/>
              </a:rPr>
            </a:br>
            <a:r>
              <a:rPr lang="en-US" altLang="en-US" sz="1100">
                <a:solidFill>
                  <a:schemeClr val="tx1"/>
                </a:solidFill>
                <a:latin typeface="Arial" panose="020B0604020202020204" pitchFamily="34" charset="0"/>
              </a:rPr>
              <a:t>Tony Thurmond, State Superintendent of Public Instruction</a:t>
            </a:r>
            <a:endParaRPr lang="en-US" altLang="en-US" sz="1200" b="1">
              <a:solidFill>
                <a:schemeClr val="tx1"/>
              </a:solidFill>
              <a:latin typeface="Arial" panose="020B06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592793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pPr>
                <a:defRPr/>
              </a:pPr>
              <a:t>‹#›</a:t>
            </a:fld>
            <a:endParaRPr lang="en-US" altLang="en-US"/>
          </a:p>
        </p:txBody>
      </p:sp>
    </p:spTree>
    <p:extLst>
      <p:ext uri="{BB962C8B-B14F-4D97-AF65-F5344CB8AC3E}">
        <p14:creationId xmlns:p14="http://schemas.microsoft.com/office/powerpoint/2010/main" val="34803077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pPr>
                <a:defRPr/>
              </a:pPr>
              <a:t>‹#›</a:t>
            </a:fld>
            <a:endParaRPr lang="en-US" altLang="en-US"/>
          </a:p>
        </p:txBody>
      </p:sp>
    </p:spTree>
    <p:extLst>
      <p:ext uri="{BB962C8B-B14F-4D97-AF65-F5344CB8AC3E}">
        <p14:creationId xmlns:p14="http://schemas.microsoft.com/office/powerpoint/2010/main" val="510706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FDE3ABF-8AC6-4BCD-B555-3DAB003AA8A5}" type="slidenum">
              <a:rPr lang="en-US" altLang="en-US"/>
              <a:pPr>
                <a:defRPr/>
              </a:pPr>
              <a:t>‹#›</a:t>
            </a:fld>
            <a:endParaRPr lang="en-US" altLang="en-US"/>
          </a:p>
        </p:txBody>
      </p:sp>
    </p:spTree>
    <p:extLst>
      <p:ext uri="{BB962C8B-B14F-4D97-AF65-F5344CB8AC3E}">
        <p14:creationId xmlns:p14="http://schemas.microsoft.com/office/powerpoint/2010/main" val="16439662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fld id="{A935ACD9-0DAA-478F-B516-11CD936CED7B}" type="datetimeFigureOut">
              <a:rPr lang="en-US"/>
              <a:pPr>
                <a:defRPr/>
              </a:pPr>
              <a:t>10/24/2023</a:t>
            </a:fld>
            <a:endParaRPr lang="en-US"/>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pPr>
                <a:defRPr/>
              </a:pPr>
              <a:t>‹#›</a:t>
            </a:fld>
            <a:endParaRPr lang="en-US"/>
          </a:p>
        </p:txBody>
      </p:sp>
    </p:spTree>
    <p:extLst>
      <p:ext uri="{BB962C8B-B14F-4D97-AF65-F5344CB8AC3E}">
        <p14:creationId xmlns:p14="http://schemas.microsoft.com/office/powerpoint/2010/main" val="15801111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3" name="Group 12"/>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algn="ctr" eaLnBrk="0" fontAlgn="base" hangingPunct="0">
                <a:spcBef>
                  <a:spcPct val="0"/>
                </a:spcBef>
                <a:spcAft>
                  <a:spcPct val="0"/>
                </a:spcAft>
                <a:defRPr/>
              </a:pPr>
              <a:endParaRPr lang="en-US" altLang="en-US">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eaLnBrk="0" fontAlgn="base" hangingPunct="0">
                <a:spcBef>
                  <a:spcPct val="0"/>
                </a:spcBef>
                <a:spcAft>
                  <a:spcPct val="0"/>
                </a:spcAft>
                <a:defRPr/>
              </a:pPr>
              <a:endParaRPr lang="en-US" altLang="en-US"/>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eaLnBrk="0" fontAlgn="base" hangingPunct="0">
                <a:spcBef>
                  <a:spcPct val="0"/>
                </a:spcBef>
                <a:spcAft>
                  <a:spcPct val="0"/>
                </a:spcAft>
                <a:defRPr/>
              </a:pPr>
              <a:endParaRPr lang="en-US" altLang="en-US"/>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0000500000000020000" pitchFamily="18" charset="0"/>
              </a:defRPr>
            </a:lvl1pPr>
            <a:lvl2pPr>
              <a:defRPr sz="2400">
                <a:solidFill>
                  <a:schemeClr val="tx1"/>
                </a:solidFill>
                <a:latin typeface="Times" panose="00000500000000020000" pitchFamily="18" charset="0"/>
              </a:defRPr>
            </a:lvl2pPr>
            <a:lvl3pPr>
              <a:defRPr sz="2400">
                <a:solidFill>
                  <a:schemeClr val="tx1"/>
                </a:solidFill>
                <a:latin typeface="Times" panose="00000500000000020000" pitchFamily="18" charset="0"/>
              </a:defRPr>
            </a:lvl3pPr>
            <a:lvl4pPr>
              <a:defRPr sz="2400">
                <a:solidFill>
                  <a:schemeClr val="tx1"/>
                </a:solidFill>
                <a:latin typeface="Times" panose="00000500000000020000" pitchFamily="18" charset="0"/>
              </a:defRPr>
            </a:lvl4pPr>
            <a:lvl5pPr>
              <a:defRPr sz="2400">
                <a:solidFill>
                  <a:schemeClr val="tx1"/>
                </a:solidFill>
                <a:latin typeface="Times" panose="00000500000000020000" pitchFamily="18" charset="0"/>
              </a:defRPr>
            </a:lvl5pPr>
            <a:lvl6pPr marL="457200" eaLnBrk="0" fontAlgn="base" hangingPunct="0">
              <a:spcBef>
                <a:spcPct val="0"/>
              </a:spcBef>
              <a:spcAft>
                <a:spcPct val="0"/>
              </a:spcAft>
              <a:defRPr sz="2400">
                <a:solidFill>
                  <a:schemeClr val="tx1"/>
                </a:solidFill>
                <a:latin typeface="Times" panose="00000500000000020000" pitchFamily="18" charset="0"/>
              </a:defRPr>
            </a:lvl6pPr>
            <a:lvl7pPr marL="914400" eaLnBrk="0" fontAlgn="base" hangingPunct="0">
              <a:spcBef>
                <a:spcPct val="0"/>
              </a:spcBef>
              <a:spcAft>
                <a:spcPct val="0"/>
              </a:spcAft>
              <a:defRPr sz="2400">
                <a:solidFill>
                  <a:schemeClr val="tx1"/>
                </a:solidFill>
                <a:latin typeface="Times" panose="00000500000000020000" pitchFamily="18" charset="0"/>
              </a:defRPr>
            </a:lvl7pPr>
            <a:lvl8pPr marL="1371600" eaLnBrk="0" fontAlgn="base" hangingPunct="0">
              <a:spcBef>
                <a:spcPct val="0"/>
              </a:spcBef>
              <a:spcAft>
                <a:spcPct val="0"/>
              </a:spcAft>
              <a:defRPr sz="2400">
                <a:solidFill>
                  <a:schemeClr val="tx1"/>
                </a:solidFill>
                <a:latin typeface="Times" panose="00000500000000020000" pitchFamily="18" charset="0"/>
              </a:defRPr>
            </a:lvl8pPr>
            <a:lvl9pPr marL="1828800" eaLnBrk="0" fontAlgn="base" hangingPunct="0">
              <a:spcBef>
                <a:spcPct val="0"/>
              </a:spcBef>
              <a:spcAft>
                <a:spcPct val="0"/>
              </a:spcAft>
              <a:defRPr sz="2400">
                <a:solidFill>
                  <a:schemeClr val="tx1"/>
                </a:solidFill>
                <a:latin typeface="Times" panose="00000500000000020000" pitchFamily="18" charset="0"/>
              </a:defRPr>
            </a:lvl9pPr>
          </a:lstStyle>
          <a:p>
            <a:pPr eaLnBrk="0" fontAlgn="base" hangingPunct="0">
              <a:spcBef>
                <a:spcPts val="800"/>
              </a:spcBef>
              <a:spcAft>
                <a:spcPct val="0"/>
              </a:spcAft>
              <a:defRPr/>
            </a:pPr>
            <a:r>
              <a:rPr lang="en-US" altLang="en-US" sz="1100" b="1">
                <a:solidFill>
                  <a:srgbClr val="000000"/>
                </a:solidFill>
                <a:latin typeface="Arial" panose="020B0704020202020204" pitchFamily="34" charset="0"/>
              </a:rPr>
              <a:t>CALIFORNIA DEPARTMENT OF EDUCATION</a:t>
            </a:r>
            <a:br>
              <a:rPr lang="en-US" altLang="en-US" sz="1100" b="1">
                <a:solidFill>
                  <a:srgbClr val="000000"/>
                </a:solidFill>
                <a:latin typeface="Arial" panose="020B0704020202020204" pitchFamily="34" charset="0"/>
              </a:rPr>
            </a:br>
            <a:r>
              <a:rPr lang="en-US" altLang="en-US" sz="1100">
                <a:solidFill>
                  <a:srgbClr val="000000"/>
                </a:solidFill>
                <a:latin typeface="Arial" panose="020B0704020202020204" pitchFamily="34" charset="0"/>
              </a:rPr>
              <a:t>Tony Thurmond, State Superintendent of Public Instruction</a:t>
            </a:r>
            <a:endParaRPr lang="en-US" altLang="en-US" sz="1200" b="1">
              <a:solidFill>
                <a:srgbClr val="000000"/>
              </a:solidFill>
              <a:latin typeface="Arial" panose="020B07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8548464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t>‹#›</a:t>
            </a:fld>
            <a:endParaRPr lang="en-US" altLang="en-US"/>
          </a:p>
        </p:txBody>
      </p:sp>
    </p:spTree>
    <p:extLst>
      <p:ext uri="{BB962C8B-B14F-4D97-AF65-F5344CB8AC3E}">
        <p14:creationId xmlns:p14="http://schemas.microsoft.com/office/powerpoint/2010/main" val="41902060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t>‹#›</a:t>
            </a:fld>
            <a:endParaRPr lang="en-US" altLang="en-US"/>
          </a:p>
        </p:txBody>
      </p:sp>
    </p:spTree>
    <p:extLst>
      <p:ext uri="{BB962C8B-B14F-4D97-AF65-F5344CB8AC3E}">
        <p14:creationId xmlns:p14="http://schemas.microsoft.com/office/powerpoint/2010/main" val="3190071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FDE3ABF-8AC6-4BCD-B555-3DAB003AA8A5}" type="slidenum">
              <a:rPr lang="en-US" altLang="en-US"/>
              <a:t>‹#›</a:t>
            </a:fld>
            <a:endParaRPr lang="en-US" altLang="en-US"/>
          </a:p>
        </p:txBody>
      </p:sp>
    </p:spTree>
    <p:extLst>
      <p:ext uri="{BB962C8B-B14F-4D97-AF65-F5344CB8AC3E}">
        <p14:creationId xmlns:p14="http://schemas.microsoft.com/office/powerpoint/2010/main" val="21465513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fld id="{A935ACD9-0DAA-478F-B516-11CD936CED7B}" type="datetimeFigureOut">
              <a:rPr lang="en-US">
                <a:solidFill>
                  <a:srgbClr val="000000"/>
                </a:solidFill>
              </a:rPr>
              <a:t>10/24/2023</a:t>
            </a:fld>
            <a:endParaRPr lang="en-US">
              <a:solidFill>
                <a:srgbClr val="000000"/>
              </a:solidFill>
            </a:endParaRPr>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solidFill>
                  <a:srgbClr val="000000"/>
                </a:solidFill>
              </a:rPr>
              <a:t>‹#›</a:t>
            </a:fld>
            <a:endParaRPr lang="en-US">
              <a:solidFill>
                <a:srgbClr val="000000"/>
              </a:solidFill>
            </a:endParaRPr>
          </a:p>
        </p:txBody>
      </p:sp>
    </p:spTree>
    <p:extLst>
      <p:ext uri="{BB962C8B-B14F-4D97-AF65-F5344CB8AC3E}">
        <p14:creationId xmlns:p14="http://schemas.microsoft.com/office/powerpoint/2010/main" val="2557402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pPr>
                <a:defRPr/>
              </a:pPr>
              <a:t>‹#›</a:t>
            </a:fld>
            <a:endParaRPr lang="en-US" altLang="en-US"/>
          </a:p>
        </p:txBody>
      </p:sp>
    </p:spTree>
    <p:extLst>
      <p:ext uri="{BB962C8B-B14F-4D97-AF65-F5344CB8AC3E}">
        <p14:creationId xmlns:p14="http://schemas.microsoft.com/office/powerpoint/2010/main" val="20193989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9641822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3" name="Group 12"/>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algn="ctr" eaLnBrk="0" fontAlgn="base" hangingPunct="0">
                <a:spcBef>
                  <a:spcPct val="0"/>
                </a:spcBef>
                <a:spcAft>
                  <a:spcPct val="0"/>
                </a:spcAft>
                <a:defRPr/>
              </a:pPr>
              <a:endParaRPr lang="en-US" altLang="en-US">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eaLnBrk="0" fontAlgn="base" hangingPunct="0">
                <a:spcBef>
                  <a:spcPct val="0"/>
                </a:spcBef>
                <a:spcAft>
                  <a:spcPct val="0"/>
                </a:spcAft>
                <a:defRPr/>
              </a:pPr>
              <a:endParaRPr lang="en-US" altLang="en-US"/>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eaLnBrk="0" fontAlgn="base" hangingPunct="0">
                <a:spcBef>
                  <a:spcPct val="0"/>
                </a:spcBef>
                <a:spcAft>
                  <a:spcPct val="0"/>
                </a:spcAft>
                <a:defRPr/>
              </a:pPr>
              <a:endParaRPr lang="en-US" altLang="en-US"/>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0000500000000020000" pitchFamily="18" charset="0"/>
              </a:defRPr>
            </a:lvl1pPr>
            <a:lvl2pPr>
              <a:defRPr sz="2400">
                <a:solidFill>
                  <a:schemeClr val="tx1"/>
                </a:solidFill>
                <a:latin typeface="Times" panose="00000500000000020000" pitchFamily="18" charset="0"/>
              </a:defRPr>
            </a:lvl2pPr>
            <a:lvl3pPr>
              <a:defRPr sz="2400">
                <a:solidFill>
                  <a:schemeClr val="tx1"/>
                </a:solidFill>
                <a:latin typeface="Times" panose="00000500000000020000" pitchFamily="18" charset="0"/>
              </a:defRPr>
            </a:lvl3pPr>
            <a:lvl4pPr>
              <a:defRPr sz="2400">
                <a:solidFill>
                  <a:schemeClr val="tx1"/>
                </a:solidFill>
                <a:latin typeface="Times" panose="00000500000000020000" pitchFamily="18" charset="0"/>
              </a:defRPr>
            </a:lvl4pPr>
            <a:lvl5pPr>
              <a:defRPr sz="2400">
                <a:solidFill>
                  <a:schemeClr val="tx1"/>
                </a:solidFill>
                <a:latin typeface="Times" panose="00000500000000020000" pitchFamily="18" charset="0"/>
              </a:defRPr>
            </a:lvl5pPr>
            <a:lvl6pPr marL="457200" eaLnBrk="0" fontAlgn="base" hangingPunct="0">
              <a:spcBef>
                <a:spcPct val="0"/>
              </a:spcBef>
              <a:spcAft>
                <a:spcPct val="0"/>
              </a:spcAft>
              <a:defRPr sz="2400">
                <a:solidFill>
                  <a:schemeClr val="tx1"/>
                </a:solidFill>
                <a:latin typeface="Times" panose="00000500000000020000" pitchFamily="18" charset="0"/>
              </a:defRPr>
            </a:lvl6pPr>
            <a:lvl7pPr marL="914400" eaLnBrk="0" fontAlgn="base" hangingPunct="0">
              <a:spcBef>
                <a:spcPct val="0"/>
              </a:spcBef>
              <a:spcAft>
                <a:spcPct val="0"/>
              </a:spcAft>
              <a:defRPr sz="2400">
                <a:solidFill>
                  <a:schemeClr val="tx1"/>
                </a:solidFill>
                <a:latin typeface="Times" panose="00000500000000020000" pitchFamily="18" charset="0"/>
              </a:defRPr>
            </a:lvl7pPr>
            <a:lvl8pPr marL="1371600" eaLnBrk="0" fontAlgn="base" hangingPunct="0">
              <a:spcBef>
                <a:spcPct val="0"/>
              </a:spcBef>
              <a:spcAft>
                <a:spcPct val="0"/>
              </a:spcAft>
              <a:defRPr sz="2400">
                <a:solidFill>
                  <a:schemeClr val="tx1"/>
                </a:solidFill>
                <a:latin typeface="Times" panose="00000500000000020000" pitchFamily="18" charset="0"/>
              </a:defRPr>
            </a:lvl8pPr>
            <a:lvl9pPr marL="1828800" eaLnBrk="0" fontAlgn="base" hangingPunct="0">
              <a:spcBef>
                <a:spcPct val="0"/>
              </a:spcBef>
              <a:spcAft>
                <a:spcPct val="0"/>
              </a:spcAft>
              <a:defRPr sz="2400">
                <a:solidFill>
                  <a:schemeClr val="tx1"/>
                </a:solidFill>
                <a:latin typeface="Times" panose="00000500000000020000" pitchFamily="18" charset="0"/>
              </a:defRPr>
            </a:lvl9pPr>
          </a:lstStyle>
          <a:p>
            <a:pPr eaLnBrk="0" fontAlgn="base" hangingPunct="0">
              <a:spcBef>
                <a:spcPts val="800"/>
              </a:spcBef>
              <a:spcAft>
                <a:spcPct val="0"/>
              </a:spcAft>
              <a:defRPr/>
            </a:pPr>
            <a:r>
              <a:rPr lang="en-US" altLang="en-US" sz="1100" b="1">
                <a:solidFill>
                  <a:srgbClr val="000000"/>
                </a:solidFill>
                <a:latin typeface="Arial" panose="020B0704020202020204" pitchFamily="34" charset="0"/>
              </a:rPr>
              <a:t>CALIFORNIA DEPARTMENT OF EDUCATION</a:t>
            </a:r>
            <a:br>
              <a:rPr lang="en-US" altLang="en-US" sz="1100" b="1">
                <a:solidFill>
                  <a:srgbClr val="000000"/>
                </a:solidFill>
                <a:latin typeface="Arial" panose="020B0704020202020204" pitchFamily="34" charset="0"/>
              </a:rPr>
            </a:br>
            <a:r>
              <a:rPr lang="en-US" altLang="en-US" sz="1100">
                <a:solidFill>
                  <a:srgbClr val="000000"/>
                </a:solidFill>
                <a:latin typeface="Arial" panose="020B0704020202020204" pitchFamily="34" charset="0"/>
              </a:rPr>
              <a:t>Tony Thurmond, State Superintendent of Public Instruction</a:t>
            </a:r>
            <a:endParaRPr lang="en-US" altLang="en-US" sz="1200" b="1">
              <a:solidFill>
                <a:srgbClr val="000000"/>
              </a:solidFill>
              <a:latin typeface="Arial" panose="020B07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29561227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t>‹#›</a:t>
            </a:fld>
            <a:endParaRPr lang="en-US" altLang="en-US"/>
          </a:p>
        </p:txBody>
      </p:sp>
    </p:spTree>
    <p:extLst>
      <p:ext uri="{BB962C8B-B14F-4D97-AF65-F5344CB8AC3E}">
        <p14:creationId xmlns:p14="http://schemas.microsoft.com/office/powerpoint/2010/main" val="7902270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t>‹#›</a:t>
            </a:fld>
            <a:endParaRPr lang="en-US" altLang="en-US"/>
          </a:p>
        </p:txBody>
      </p:sp>
    </p:spTree>
    <p:extLst>
      <p:ext uri="{BB962C8B-B14F-4D97-AF65-F5344CB8AC3E}">
        <p14:creationId xmlns:p14="http://schemas.microsoft.com/office/powerpoint/2010/main" val="22885417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eaLnBrk="0" fontAlgn="base" hangingPunct="0">
              <a:spcBef>
                <a:spcPct val="0"/>
              </a:spcBef>
              <a:spcAft>
                <a:spcPct val="0"/>
              </a:spcAft>
              <a:defRPr/>
            </a:pPr>
            <a:endParaRPr lang="en-US" altLang="en-US"/>
          </a:p>
        </p:txBody>
      </p:sp>
      <p:sp>
        <p:nvSpPr>
          <p:cNvPr id="4" name="Footer Placeholder 3"/>
          <p:cNvSpPr>
            <a:spLocks noGrp="1"/>
          </p:cNvSpPr>
          <p:nvPr>
            <p:ph type="ftr" sz="quarter" idx="11"/>
          </p:nvPr>
        </p:nvSpPr>
        <p:spPr/>
        <p:txBody>
          <a:bodyPr/>
          <a:lstStyle/>
          <a:p>
            <a:pPr eaLnBrk="0" fontAlgn="base" hangingPunct="0">
              <a:spcBef>
                <a:spcPct val="0"/>
              </a:spcBef>
              <a:spcAft>
                <a:spcPct val="0"/>
              </a:spcAft>
              <a:defRPr/>
            </a:pPr>
            <a:endParaRPr lang="en-US" altLang="en-US"/>
          </a:p>
        </p:txBody>
      </p:sp>
      <p:sp>
        <p:nvSpPr>
          <p:cNvPr id="5" name="Slide Number Placeholder 4"/>
          <p:cNvSpPr>
            <a:spLocks noGrp="1"/>
          </p:cNvSpPr>
          <p:nvPr>
            <p:ph type="sldNum" sz="quarter" idx="12"/>
          </p:nvPr>
        </p:nvSpPr>
        <p:spPr/>
        <p:txBody>
          <a:bodyPr/>
          <a:lstStyle/>
          <a:p>
            <a:pPr eaLnBrk="0" fontAlgn="base" hangingPunct="0">
              <a:spcBef>
                <a:spcPct val="0"/>
              </a:spcBef>
              <a:spcAft>
                <a:spcPct val="0"/>
              </a:spcAft>
              <a:defRPr/>
            </a:pPr>
            <a:fld id="{845CA088-98AF-4DF2-8493-E1610DC2B74C}" type="slidenum">
              <a:rPr lang="en-US" altLang="en-US" smtClean="0"/>
              <a:t>‹#›</a:t>
            </a:fld>
            <a:endParaRPr lang="en-US" altLang="en-US"/>
          </a:p>
        </p:txBody>
      </p:sp>
      <p:sp>
        <p:nvSpPr>
          <p:cNvPr id="7" name="Content Placeholder 6"/>
          <p:cNvSpPr>
            <a:spLocks noGrp="1"/>
          </p:cNvSpPr>
          <p:nvPr>
            <p:ph sz="quarter" idx="13"/>
          </p:nvPr>
        </p:nvSpPr>
        <p:spPr>
          <a:xfrm>
            <a:off x="2610036" y="1846555"/>
            <a:ext cx="2867486" cy="4287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2832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FDE3ABF-8AC6-4BCD-B555-3DAB003AA8A5}" type="slidenum">
              <a:rPr lang="en-US" altLang="en-US"/>
              <a:t>‹#›</a:t>
            </a:fld>
            <a:endParaRPr lang="en-US" altLang="en-US"/>
          </a:p>
        </p:txBody>
      </p:sp>
      <p:sp>
        <p:nvSpPr>
          <p:cNvPr id="7" name="Content Placeholder 6"/>
          <p:cNvSpPr>
            <a:spLocks noGrp="1"/>
          </p:cNvSpPr>
          <p:nvPr>
            <p:ph sz="quarter" idx="13"/>
          </p:nvPr>
        </p:nvSpPr>
        <p:spPr>
          <a:xfrm>
            <a:off x="2540000" y="1944688"/>
            <a:ext cx="9150350" cy="1366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4"/>
          </p:nvPr>
        </p:nvSpPr>
        <p:spPr>
          <a:xfrm>
            <a:off x="2540000" y="3578225"/>
            <a:ext cx="4313238" cy="200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5"/>
          </p:nvPr>
        </p:nvSpPr>
        <p:spPr>
          <a:xfrm>
            <a:off x="7394575" y="3578225"/>
            <a:ext cx="4313238" cy="197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45349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fld id="{A935ACD9-0DAA-478F-B516-11CD936CED7B}" type="datetimeFigureOut">
              <a:rPr lang="en-US">
                <a:solidFill>
                  <a:srgbClr val="000000"/>
                </a:solidFill>
              </a:rPr>
              <a:t>10/24/2023</a:t>
            </a:fld>
            <a:endParaRPr lang="en-US">
              <a:solidFill>
                <a:srgbClr val="000000"/>
              </a:solidFill>
            </a:endParaRPr>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solidFill>
                  <a:srgbClr val="000000"/>
                </a:solidFill>
              </a:rPr>
              <a:t>‹#›</a:t>
            </a:fld>
            <a:endParaRPr lang="en-US">
              <a:solidFill>
                <a:srgbClr val="000000"/>
              </a:solidFill>
            </a:endParaRPr>
          </a:p>
        </p:txBody>
      </p:sp>
    </p:spTree>
    <p:extLst>
      <p:ext uri="{BB962C8B-B14F-4D97-AF65-F5344CB8AC3E}">
        <p14:creationId xmlns:p14="http://schemas.microsoft.com/office/powerpoint/2010/main" val="14194402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0638435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3" name="Group 12"/>
          <p:cNvGrpSpPr>
            <a:grpSpLocks/>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eaLnBrk="0" fontAlgn="base" hangingPunct="0">
              <a:spcBef>
                <a:spcPts val="800"/>
              </a:spcBef>
              <a:spcAft>
                <a:spcPct val="0"/>
              </a:spcAft>
              <a:defRPr/>
            </a:pPr>
            <a:r>
              <a:rPr lang="en-US" altLang="en-US" sz="1100" b="1">
                <a:solidFill>
                  <a:srgbClr val="000000"/>
                </a:solidFill>
                <a:latin typeface="Arial" panose="020B0604020202020204" pitchFamily="34" charset="0"/>
              </a:rPr>
              <a:t>CALIFORNIA DEPARTMENT OF EDUCATION</a:t>
            </a:r>
            <a:br>
              <a:rPr lang="en-US" altLang="en-US" sz="1100" b="1">
                <a:solidFill>
                  <a:srgbClr val="000000"/>
                </a:solidFill>
                <a:latin typeface="Arial" panose="020B0604020202020204" pitchFamily="34" charset="0"/>
              </a:rPr>
            </a:br>
            <a:r>
              <a:rPr lang="en-US" altLang="en-US" sz="1100">
                <a:solidFill>
                  <a:srgbClr val="000000"/>
                </a:solidFill>
                <a:latin typeface="Arial" panose="020B0604020202020204" pitchFamily="34" charset="0"/>
              </a:rPr>
              <a:t>Tony Thurmond, State Superintendent of Public Instruction</a:t>
            </a:r>
            <a:endParaRPr lang="en-US" altLang="en-US" sz="1200" b="1">
              <a:solidFill>
                <a:srgbClr val="000000"/>
              </a:solidFill>
              <a:latin typeface="Arial" panose="020B06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32509628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pPr>
                <a:defRPr/>
              </a:pPr>
              <a:t>‹#›</a:t>
            </a:fld>
            <a:endParaRPr lang="en-US" altLang="en-US"/>
          </a:p>
        </p:txBody>
      </p:sp>
    </p:spTree>
    <p:extLst>
      <p:ext uri="{BB962C8B-B14F-4D97-AF65-F5344CB8AC3E}">
        <p14:creationId xmlns:p14="http://schemas.microsoft.com/office/powerpoint/2010/main" val="733540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3A22D-3DF5-4FEC-92C4-AA4FEBC8E7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8C9463-1196-4362-8606-2AE20350961B}"/>
              </a:ext>
            </a:extLst>
          </p:cNvPr>
          <p:cNvSpPr>
            <a:spLocks noGrp="1"/>
          </p:cNvSpPr>
          <p:nvPr>
            <p:ph type="dt" sz="half" idx="10"/>
          </p:nvPr>
        </p:nvSpPr>
        <p:spPr/>
        <p:txBody>
          <a:bodyPr/>
          <a:lstStyle/>
          <a:p>
            <a:pPr eaLnBrk="0" fontAlgn="base" hangingPunct="0">
              <a:spcBef>
                <a:spcPct val="0"/>
              </a:spcBef>
              <a:spcAft>
                <a:spcPct val="0"/>
              </a:spcAft>
              <a:defRPr/>
            </a:pPr>
            <a:endParaRPr lang="en-US" altLang="en-US"/>
          </a:p>
        </p:txBody>
      </p:sp>
      <p:sp>
        <p:nvSpPr>
          <p:cNvPr id="4" name="Footer Placeholder 3">
            <a:extLst>
              <a:ext uri="{FF2B5EF4-FFF2-40B4-BE49-F238E27FC236}">
                <a16:creationId xmlns:a16="http://schemas.microsoft.com/office/drawing/2014/main" id="{DF181D64-1EF7-49E4-B3F2-E10ADE538454}"/>
              </a:ext>
            </a:extLst>
          </p:cNvPr>
          <p:cNvSpPr>
            <a:spLocks noGrp="1"/>
          </p:cNvSpPr>
          <p:nvPr>
            <p:ph type="ftr" sz="quarter" idx="11"/>
          </p:nvPr>
        </p:nvSpPr>
        <p:spPr/>
        <p:txBody>
          <a:bodyPr/>
          <a:lstStyle/>
          <a:p>
            <a:pPr eaLnBrk="0" fontAlgn="base" hangingPunct="0">
              <a:spcBef>
                <a:spcPct val="0"/>
              </a:spcBef>
              <a:spcAft>
                <a:spcPct val="0"/>
              </a:spcAft>
              <a:defRPr/>
            </a:pPr>
            <a:endParaRPr lang="en-US" altLang="en-US"/>
          </a:p>
        </p:txBody>
      </p:sp>
      <p:sp>
        <p:nvSpPr>
          <p:cNvPr id="5" name="Slide Number Placeholder 4">
            <a:extLst>
              <a:ext uri="{FF2B5EF4-FFF2-40B4-BE49-F238E27FC236}">
                <a16:creationId xmlns:a16="http://schemas.microsoft.com/office/drawing/2014/main" id="{C57125D8-841B-469E-A798-EE6503C127C1}"/>
              </a:ext>
            </a:extLst>
          </p:cNvPr>
          <p:cNvSpPr>
            <a:spLocks noGrp="1"/>
          </p:cNvSpPr>
          <p:nvPr>
            <p:ph type="sldNum" sz="quarter" idx="12"/>
          </p:nvPr>
        </p:nvSpPr>
        <p:spPr/>
        <p:txBody>
          <a:bodyPr/>
          <a:lstStyle/>
          <a:p>
            <a:pPr eaLnBrk="0" fontAlgn="base" hangingPunct="0">
              <a:spcBef>
                <a:spcPct val="0"/>
              </a:spcBef>
              <a:spcAft>
                <a:spcPct val="0"/>
              </a:spcAft>
              <a:defRPr/>
            </a:pPr>
            <a:fld id="{845CA088-98AF-4DF2-8493-E1610DC2B74C}" type="slidenum">
              <a:rPr lang="en-US" altLang="en-US" smtClean="0"/>
              <a:pPr eaLnBrk="0" fontAlgn="base" hangingPunct="0">
                <a:spcBef>
                  <a:spcPct val="0"/>
                </a:spcBef>
                <a:spcAft>
                  <a:spcPct val="0"/>
                </a:spcAft>
                <a:defRPr/>
              </a:pPr>
              <a:t>‹#›</a:t>
            </a:fld>
            <a:endParaRPr lang="en-US" altLang="en-US"/>
          </a:p>
        </p:txBody>
      </p:sp>
      <p:sp>
        <p:nvSpPr>
          <p:cNvPr id="7" name="Content Placeholder 6">
            <a:extLst>
              <a:ext uri="{FF2B5EF4-FFF2-40B4-BE49-F238E27FC236}">
                <a16:creationId xmlns:a16="http://schemas.microsoft.com/office/drawing/2014/main" id="{8156AD05-2D6E-4D5A-BFB0-7CA0F5FDC913}"/>
              </a:ext>
            </a:extLst>
          </p:cNvPr>
          <p:cNvSpPr>
            <a:spLocks noGrp="1"/>
          </p:cNvSpPr>
          <p:nvPr>
            <p:ph sz="quarter" idx="13"/>
          </p:nvPr>
        </p:nvSpPr>
        <p:spPr>
          <a:xfrm>
            <a:off x="2610036" y="1846555"/>
            <a:ext cx="2867486" cy="4287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45995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pPr>
                <a:defRPr/>
              </a:pPr>
              <a:t>‹#›</a:t>
            </a:fld>
            <a:endParaRPr lang="en-US" altLang="en-US"/>
          </a:p>
        </p:txBody>
      </p:sp>
    </p:spTree>
    <p:extLst>
      <p:ext uri="{BB962C8B-B14F-4D97-AF65-F5344CB8AC3E}">
        <p14:creationId xmlns:p14="http://schemas.microsoft.com/office/powerpoint/2010/main" val="20193989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3A22D-3DF5-4FEC-92C4-AA4FEBC8E7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8C9463-1196-4362-8606-2AE20350961B}"/>
              </a:ext>
            </a:extLst>
          </p:cNvPr>
          <p:cNvSpPr>
            <a:spLocks noGrp="1"/>
          </p:cNvSpPr>
          <p:nvPr>
            <p:ph type="dt" sz="half" idx="10"/>
          </p:nvPr>
        </p:nvSpPr>
        <p:spPr/>
        <p:txBody>
          <a:bodyPr/>
          <a:lstStyle/>
          <a:p>
            <a:pPr eaLnBrk="0" fontAlgn="base" hangingPunct="0">
              <a:spcBef>
                <a:spcPct val="0"/>
              </a:spcBef>
              <a:spcAft>
                <a:spcPct val="0"/>
              </a:spcAft>
              <a:defRPr/>
            </a:pPr>
            <a:endParaRPr lang="en-US" altLang="en-US"/>
          </a:p>
        </p:txBody>
      </p:sp>
      <p:sp>
        <p:nvSpPr>
          <p:cNvPr id="4" name="Footer Placeholder 3">
            <a:extLst>
              <a:ext uri="{FF2B5EF4-FFF2-40B4-BE49-F238E27FC236}">
                <a16:creationId xmlns:a16="http://schemas.microsoft.com/office/drawing/2014/main" id="{DF181D64-1EF7-49E4-B3F2-E10ADE538454}"/>
              </a:ext>
            </a:extLst>
          </p:cNvPr>
          <p:cNvSpPr>
            <a:spLocks noGrp="1"/>
          </p:cNvSpPr>
          <p:nvPr>
            <p:ph type="ftr" sz="quarter" idx="11"/>
          </p:nvPr>
        </p:nvSpPr>
        <p:spPr/>
        <p:txBody>
          <a:bodyPr/>
          <a:lstStyle/>
          <a:p>
            <a:pPr eaLnBrk="0" fontAlgn="base" hangingPunct="0">
              <a:spcBef>
                <a:spcPct val="0"/>
              </a:spcBef>
              <a:spcAft>
                <a:spcPct val="0"/>
              </a:spcAft>
              <a:defRPr/>
            </a:pPr>
            <a:endParaRPr lang="en-US" altLang="en-US"/>
          </a:p>
        </p:txBody>
      </p:sp>
      <p:sp>
        <p:nvSpPr>
          <p:cNvPr id="5" name="Slide Number Placeholder 4">
            <a:extLst>
              <a:ext uri="{FF2B5EF4-FFF2-40B4-BE49-F238E27FC236}">
                <a16:creationId xmlns:a16="http://schemas.microsoft.com/office/drawing/2014/main" id="{C57125D8-841B-469E-A798-EE6503C127C1}"/>
              </a:ext>
            </a:extLst>
          </p:cNvPr>
          <p:cNvSpPr>
            <a:spLocks noGrp="1"/>
          </p:cNvSpPr>
          <p:nvPr>
            <p:ph type="sldNum" sz="quarter" idx="12"/>
          </p:nvPr>
        </p:nvSpPr>
        <p:spPr/>
        <p:txBody>
          <a:bodyPr/>
          <a:lstStyle/>
          <a:p>
            <a:pPr eaLnBrk="0" fontAlgn="base" hangingPunct="0">
              <a:spcBef>
                <a:spcPct val="0"/>
              </a:spcBef>
              <a:spcAft>
                <a:spcPct val="0"/>
              </a:spcAft>
              <a:defRPr/>
            </a:pPr>
            <a:fld id="{845CA088-98AF-4DF2-8493-E1610DC2B74C}" type="slidenum">
              <a:rPr lang="en-US" altLang="en-US" smtClean="0"/>
              <a:pPr eaLnBrk="0" fontAlgn="base" hangingPunct="0">
                <a:spcBef>
                  <a:spcPct val="0"/>
                </a:spcBef>
                <a:spcAft>
                  <a:spcPct val="0"/>
                </a:spcAft>
                <a:defRPr/>
              </a:pPr>
              <a:t>‹#›</a:t>
            </a:fld>
            <a:endParaRPr lang="en-US" altLang="en-US"/>
          </a:p>
        </p:txBody>
      </p:sp>
      <p:sp>
        <p:nvSpPr>
          <p:cNvPr id="7" name="Content Placeholder 6">
            <a:extLst>
              <a:ext uri="{FF2B5EF4-FFF2-40B4-BE49-F238E27FC236}">
                <a16:creationId xmlns:a16="http://schemas.microsoft.com/office/drawing/2014/main" id="{8156AD05-2D6E-4D5A-BFB0-7CA0F5FDC913}"/>
              </a:ext>
            </a:extLst>
          </p:cNvPr>
          <p:cNvSpPr>
            <a:spLocks noGrp="1"/>
          </p:cNvSpPr>
          <p:nvPr>
            <p:ph sz="quarter" idx="13"/>
          </p:nvPr>
        </p:nvSpPr>
        <p:spPr>
          <a:xfrm>
            <a:off x="2610036" y="1846555"/>
            <a:ext cx="2867486" cy="4287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45995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FDE3ABF-8AC6-4BCD-B555-3DAB003AA8A5}" type="slidenum">
              <a:rPr lang="en-US" altLang="en-US"/>
              <a:pPr>
                <a:defRPr/>
              </a:pPr>
              <a:t>‹#›</a:t>
            </a:fld>
            <a:endParaRPr lang="en-US" altLang="en-US"/>
          </a:p>
        </p:txBody>
      </p:sp>
      <p:sp>
        <p:nvSpPr>
          <p:cNvPr id="7" name="Content Placeholder 6">
            <a:extLst>
              <a:ext uri="{FF2B5EF4-FFF2-40B4-BE49-F238E27FC236}">
                <a16:creationId xmlns:a16="http://schemas.microsoft.com/office/drawing/2014/main" id="{951DABBF-FFFE-4E2C-882C-508AE4B8EF32}"/>
              </a:ext>
            </a:extLst>
          </p:cNvPr>
          <p:cNvSpPr>
            <a:spLocks noGrp="1"/>
          </p:cNvSpPr>
          <p:nvPr>
            <p:ph sz="quarter" idx="13"/>
          </p:nvPr>
        </p:nvSpPr>
        <p:spPr>
          <a:xfrm>
            <a:off x="2540000" y="1944688"/>
            <a:ext cx="9150350" cy="1366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7C82A7D6-E553-4026-8AA4-375FBD580189}"/>
              </a:ext>
            </a:extLst>
          </p:cNvPr>
          <p:cNvSpPr>
            <a:spLocks noGrp="1"/>
          </p:cNvSpPr>
          <p:nvPr>
            <p:ph sz="quarter" idx="14"/>
          </p:nvPr>
        </p:nvSpPr>
        <p:spPr>
          <a:xfrm>
            <a:off x="2540000" y="3578225"/>
            <a:ext cx="4313238" cy="200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EC4261BE-F853-4886-91F6-E758B5DE5D58}"/>
              </a:ext>
            </a:extLst>
          </p:cNvPr>
          <p:cNvSpPr>
            <a:spLocks noGrp="1"/>
          </p:cNvSpPr>
          <p:nvPr>
            <p:ph sz="quarter" idx="15"/>
          </p:nvPr>
        </p:nvSpPr>
        <p:spPr>
          <a:xfrm>
            <a:off x="7394575" y="3578225"/>
            <a:ext cx="4313238" cy="197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8693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fld id="{A935ACD9-0DAA-478F-B516-11CD936CED7B}" type="datetimeFigureOut">
              <a:rPr lang="en-US">
                <a:solidFill>
                  <a:srgbClr val="000000"/>
                </a:solidFill>
              </a:rPr>
              <a:pPr>
                <a:defRPr/>
              </a:pPr>
              <a:t>10/24/2023</a:t>
            </a:fld>
            <a:endParaRPr lang="en-US">
              <a:solidFill>
                <a:srgbClr val="000000"/>
              </a:solidFill>
            </a:endParaRPr>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05009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pPr/>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042671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951DABBF-FFFE-4E2C-882C-508AE4B8EF32}"/>
              </a:ext>
            </a:extLst>
          </p:cNvPr>
          <p:cNvSpPr>
            <a:spLocks noGrp="1"/>
          </p:cNvSpPr>
          <p:nvPr>
            <p:ph sz="quarter" idx="13"/>
          </p:nvPr>
        </p:nvSpPr>
        <p:spPr>
          <a:xfrm>
            <a:off x="2540000" y="1944688"/>
            <a:ext cx="9150350" cy="1366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7C82A7D6-E553-4026-8AA4-375FBD580189}"/>
              </a:ext>
            </a:extLst>
          </p:cNvPr>
          <p:cNvSpPr>
            <a:spLocks noGrp="1"/>
          </p:cNvSpPr>
          <p:nvPr>
            <p:ph sz="quarter" idx="14"/>
          </p:nvPr>
        </p:nvSpPr>
        <p:spPr>
          <a:xfrm>
            <a:off x="2540000" y="3578225"/>
            <a:ext cx="4313238" cy="200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EC4261BE-F853-4886-91F6-E758B5DE5D58}"/>
              </a:ext>
            </a:extLst>
          </p:cNvPr>
          <p:cNvSpPr>
            <a:spLocks noGrp="1"/>
          </p:cNvSpPr>
          <p:nvPr>
            <p:ph sz="quarter" idx="15"/>
          </p:nvPr>
        </p:nvSpPr>
        <p:spPr>
          <a:xfrm>
            <a:off x="7394575" y="3578225"/>
            <a:ext cx="2060575" cy="187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869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951DABBF-FFFE-4E2C-882C-508AE4B8EF32}"/>
              </a:ext>
            </a:extLst>
          </p:cNvPr>
          <p:cNvSpPr>
            <a:spLocks noGrp="1"/>
          </p:cNvSpPr>
          <p:nvPr>
            <p:ph sz="quarter" idx="13"/>
          </p:nvPr>
        </p:nvSpPr>
        <p:spPr>
          <a:xfrm>
            <a:off x="2540000" y="1944688"/>
            <a:ext cx="9150350" cy="1366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7C82A7D6-E553-4026-8AA4-375FBD580189}"/>
              </a:ext>
            </a:extLst>
          </p:cNvPr>
          <p:cNvSpPr>
            <a:spLocks noGrp="1"/>
          </p:cNvSpPr>
          <p:nvPr>
            <p:ph sz="quarter" idx="14"/>
          </p:nvPr>
        </p:nvSpPr>
        <p:spPr>
          <a:xfrm>
            <a:off x="2540000" y="3578225"/>
            <a:ext cx="4313238" cy="200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EC4261BE-F853-4886-91F6-E758B5DE5D58}"/>
              </a:ext>
            </a:extLst>
          </p:cNvPr>
          <p:cNvSpPr>
            <a:spLocks noGrp="1"/>
          </p:cNvSpPr>
          <p:nvPr>
            <p:ph sz="quarter" idx="15"/>
          </p:nvPr>
        </p:nvSpPr>
        <p:spPr>
          <a:xfrm>
            <a:off x="7394575" y="3578225"/>
            <a:ext cx="2060575" cy="187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9837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951DABBF-FFFE-4E2C-882C-508AE4B8EF32}"/>
              </a:ext>
            </a:extLst>
          </p:cNvPr>
          <p:cNvSpPr>
            <a:spLocks noGrp="1"/>
          </p:cNvSpPr>
          <p:nvPr>
            <p:ph sz="quarter" idx="13"/>
          </p:nvPr>
        </p:nvSpPr>
        <p:spPr>
          <a:xfrm>
            <a:off x="2540000" y="1944688"/>
            <a:ext cx="9150350" cy="1366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7C82A7D6-E553-4026-8AA4-375FBD580189}"/>
              </a:ext>
            </a:extLst>
          </p:cNvPr>
          <p:cNvSpPr>
            <a:spLocks noGrp="1"/>
          </p:cNvSpPr>
          <p:nvPr>
            <p:ph sz="quarter" idx="14"/>
          </p:nvPr>
        </p:nvSpPr>
        <p:spPr>
          <a:xfrm>
            <a:off x="2540000" y="3578225"/>
            <a:ext cx="4313238" cy="200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EC4261BE-F853-4886-91F6-E758B5DE5D58}"/>
              </a:ext>
            </a:extLst>
          </p:cNvPr>
          <p:cNvSpPr>
            <a:spLocks noGrp="1"/>
          </p:cNvSpPr>
          <p:nvPr>
            <p:ph sz="quarter" idx="15"/>
          </p:nvPr>
        </p:nvSpPr>
        <p:spPr>
          <a:xfrm>
            <a:off x="7394575" y="3578225"/>
            <a:ext cx="2060575" cy="187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0">
            <a:extLst>
              <a:ext uri="{FF2B5EF4-FFF2-40B4-BE49-F238E27FC236}">
                <a16:creationId xmlns:a16="http://schemas.microsoft.com/office/drawing/2014/main" id="{1FE7C64F-1197-E8B1-2BEA-B09EB38B2403}"/>
              </a:ext>
            </a:extLst>
          </p:cNvPr>
          <p:cNvSpPr>
            <a:spLocks noGrp="1"/>
          </p:cNvSpPr>
          <p:nvPr>
            <p:ph sz="quarter" idx="16"/>
          </p:nvPr>
        </p:nvSpPr>
        <p:spPr>
          <a:xfrm>
            <a:off x="9726650" y="3641725"/>
            <a:ext cx="2060575" cy="187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1359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fld id="{A935ACD9-0DAA-478F-B516-11CD936CED7B}" type="datetimeFigureOut">
              <a:rPr lang="en-US">
                <a:solidFill>
                  <a:srgbClr val="000000"/>
                </a:solidFill>
              </a:rPr>
              <a:pPr>
                <a:defRPr/>
              </a:pPr>
              <a:t>10/24/2023</a:t>
            </a:fld>
            <a:endParaRPr lang="en-US">
              <a:solidFill>
                <a:srgbClr val="000000"/>
              </a:solidFill>
            </a:endParaRPr>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0500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pPr/>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042671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jpe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22.xml"/><Relationship Id="rId7" Type="http://schemas.openxmlformats.org/officeDocument/2006/relationships/image" Target="../media/image1.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4.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image" Target="../media/image2.jpeg"/><Relationship Id="rId4" Type="http://schemas.openxmlformats.org/officeDocument/2006/relationships/slideLayout" Target="../slideLayouts/slideLayout34.xml"/><Relationship Id="rId9"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10" Type="http://schemas.openxmlformats.org/officeDocument/2006/relationships/image" Target="../media/image2.jpeg"/><Relationship Id="rId4" Type="http://schemas.openxmlformats.org/officeDocument/2006/relationships/slideLayout" Target="../slideLayouts/slideLayout41.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7"/>
          <p:cNvGrpSpPr>
            <a:grpSpLocks/>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eaLnBrk="0" fontAlgn="base" hangingPunct="0">
              <a:spcBef>
                <a:spcPct val="0"/>
              </a:spcBef>
              <a:spcAft>
                <a:spcPct val="0"/>
              </a:spcAft>
              <a:defRPr/>
            </a:pPr>
            <a:fld id="{845CA088-98AF-4DF2-8493-E1610DC2B74C}" type="slidenum">
              <a:rPr lang="en-US" altLang="en-US"/>
              <a:pPr eaLnBrk="0" fontAlgn="base" hangingPunct="0">
                <a:spcBef>
                  <a:spcPct val="0"/>
                </a:spcBef>
                <a:spcAft>
                  <a:spcPct val="0"/>
                </a:spcAft>
                <a:defRPr/>
              </a:pPr>
              <a:t>‹#›</a:t>
            </a:fld>
            <a:endParaRPr lang="en-US" altLang="en-US"/>
          </a:p>
        </p:txBody>
      </p:sp>
      <p:pic>
        <p:nvPicPr>
          <p:cNvPr id="1032" name="Picture 11" descr="Official Seal of the California Department of Education"/>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algn="ctr">
              <a:defRPr/>
            </a:pPr>
            <a:r>
              <a:rPr lang="en-US" altLang="en-US" sz="1200" b="1">
                <a:solidFill>
                  <a:srgbClr val="FFFFFF"/>
                </a:solidFill>
                <a:latin typeface="Arial" panose="020B0604020202020204" pitchFamily="34" charset="0"/>
              </a:rPr>
              <a:t>TONY THURMOND</a:t>
            </a:r>
            <a:br>
              <a:rPr lang="en-US" altLang="en-US" sz="1000" b="1">
                <a:solidFill>
                  <a:srgbClr val="FFFFFF"/>
                </a:solidFill>
                <a:latin typeface="Arial" panose="020B0604020202020204" pitchFamily="34" charset="0"/>
              </a:rPr>
            </a:br>
            <a:r>
              <a:rPr lang="en-US" altLang="en-US" sz="1000">
                <a:solidFill>
                  <a:srgbClr val="FFFFFF"/>
                </a:solidFill>
                <a:latin typeface="Arial" panose="020B0604020202020204" pitchFamily="34" charset="0"/>
              </a:rPr>
              <a:t>State Superintendent </a:t>
            </a:r>
            <a:br>
              <a:rPr lang="en-US" altLang="en-US" sz="1000">
                <a:solidFill>
                  <a:srgbClr val="FFFFFF"/>
                </a:solidFill>
                <a:latin typeface="Arial" panose="020B0604020202020204" pitchFamily="34" charset="0"/>
              </a:rPr>
            </a:br>
            <a:r>
              <a:rPr lang="en-US" altLang="en-US" sz="1000">
                <a:solidFill>
                  <a:srgbClr val="FFFFFF"/>
                </a:solidFill>
                <a:latin typeface="Arial" panose="020B0604020202020204" pitchFamily="34" charset="0"/>
              </a:rPr>
              <a:t>of Public Instruction</a:t>
            </a:r>
            <a:endParaRPr lang="en-US" altLang="en-US" sz="1000">
              <a:solidFill>
                <a:srgbClr val="FFFFFF"/>
              </a:solidFill>
            </a:endParaRPr>
          </a:p>
        </p:txBody>
      </p:sp>
      <p:pic>
        <p:nvPicPr>
          <p:cNvPr id="2" name="Picture 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3877484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86" r:id="rId4"/>
    <p:sldLayoutId id="2147483664" r:id="rId5"/>
    <p:sldLayoutId id="2147483712" r:id="rId6"/>
    <p:sldLayoutId id="2147483713" r:id="rId7"/>
    <p:sldLayoutId id="2147483665" r:id="rId8"/>
    <p:sldLayoutId id="2147483666" r:id="rId9"/>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7"/>
          <p:cNvGrpSpPr>
            <a:grpSpLocks/>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eaLnBrk="0" fontAlgn="base" hangingPunct="0">
              <a:spcBef>
                <a:spcPct val="0"/>
              </a:spcBef>
              <a:spcAft>
                <a:spcPct val="0"/>
              </a:spcAft>
              <a:defRPr/>
            </a:pPr>
            <a:fld id="{845CA088-98AF-4DF2-8493-E1610DC2B74C}" type="slidenum">
              <a:rPr lang="en-US" altLang="en-US"/>
              <a:pPr eaLnBrk="0" fontAlgn="base" hangingPunct="0">
                <a:spcBef>
                  <a:spcPct val="0"/>
                </a:spcBef>
                <a:spcAft>
                  <a:spcPct val="0"/>
                </a:spcAft>
                <a:defRPr/>
              </a:pPr>
              <a:t>‹#›</a:t>
            </a:fld>
            <a:endParaRPr lang="en-US" altLang="en-US"/>
          </a:p>
        </p:txBody>
      </p:sp>
      <p:pic>
        <p:nvPicPr>
          <p:cNvPr id="1032" name="Picture 11" descr="Official Seal of the California Department of Education"/>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algn="ctr">
              <a:defRPr/>
            </a:pPr>
            <a:r>
              <a:rPr lang="en-US" altLang="en-US" sz="1200" b="1">
                <a:solidFill>
                  <a:srgbClr val="FFFFFF"/>
                </a:solidFill>
                <a:latin typeface="Arial" panose="020B0604020202020204" pitchFamily="34" charset="0"/>
              </a:rPr>
              <a:t>TONY THURMOND</a:t>
            </a:r>
            <a:br>
              <a:rPr lang="en-US" altLang="en-US" sz="1000" b="1">
                <a:solidFill>
                  <a:srgbClr val="FFFFFF"/>
                </a:solidFill>
                <a:latin typeface="Arial" panose="020B0604020202020204" pitchFamily="34" charset="0"/>
              </a:rPr>
            </a:br>
            <a:r>
              <a:rPr lang="en-US" altLang="en-US" sz="1000">
                <a:solidFill>
                  <a:srgbClr val="FFFFFF"/>
                </a:solidFill>
                <a:latin typeface="Arial" panose="020B0604020202020204" pitchFamily="34" charset="0"/>
              </a:rPr>
              <a:t>State Superintendent </a:t>
            </a:r>
            <a:br>
              <a:rPr lang="en-US" altLang="en-US" sz="1000">
                <a:solidFill>
                  <a:srgbClr val="FFFFFF"/>
                </a:solidFill>
                <a:latin typeface="Arial" panose="020B0604020202020204" pitchFamily="34" charset="0"/>
              </a:rPr>
            </a:br>
            <a:r>
              <a:rPr lang="en-US" altLang="en-US" sz="1000">
                <a:solidFill>
                  <a:srgbClr val="FFFFFF"/>
                </a:solidFill>
                <a:latin typeface="Arial" panose="020B0604020202020204" pitchFamily="34" charset="0"/>
              </a:rPr>
              <a:t>of Public Instruction</a:t>
            </a:r>
            <a:endParaRPr lang="en-US" altLang="en-US" sz="1000">
              <a:solidFill>
                <a:srgbClr val="FFFFFF"/>
              </a:solidFill>
            </a:endParaRPr>
          </a:p>
        </p:txBody>
      </p:sp>
      <p:pic>
        <p:nvPicPr>
          <p:cNvPr id="2" name="Picture 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244007968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703" r:id="rId6"/>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7"/>
          <p:cNvGrpSpPr>
            <a:grpSpLocks/>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eaLnBrk="0" fontAlgn="base" hangingPunct="0">
              <a:spcBef>
                <a:spcPct val="0"/>
              </a:spcBef>
              <a:spcAft>
                <a:spcPct val="0"/>
              </a:spcAft>
              <a:defRPr/>
            </a:pPr>
            <a:fld id="{845CA088-98AF-4DF2-8493-E1610DC2B74C}" type="slidenum">
              <a:rPr lang="en-US" altLang="en-US"/>
              <a:pPr eaLnBrk="0" fontAlgn="base" hangingPunct="0">
                <a:spcBef>
                  <a:spcPct val="0"/>
                </a:spcBef>
                <a:spcAft>
                  <a:spcPct val="0"/>
                </a:spcAft>
                <a:defRPr/>
              </a:pPr>
              <a:t>‹#›</a:t>
            </a:fld>
            <a:endParaRPr lang="en-US" altLang="en-US"/>
          </a:p>
        </p:txBody>
      </p:sp>
      <p:pic>
        <p:nvPicPr>
          <p:cNvPr id="1032" name="Picture 11" descr="Official Seal of the California Department of Education"/>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algn="ctr">
              <a:defRPr/>
            </a:pPr>
            <a:r>
              <a:rPr lang="en-US" altLang="en-US" sz="1200" b="1">
                <a:solidFill>
                  <a:srgbClr val="FFFFFF"/>
                </a:solidFill>
                <a:latin typeface="Arial" panose="020B0604020202020204" pitchFamily="34" charset="0"/>
              </a:rPr>
              <a:t>TONY THURMOND</a:t>
            </a:r>
            <a:br>
              <a:rPr lang="en-US" altLang="en-US" sz="1000" b="1">
                <a:solidFill>
                  <a:srgbClr val="FFFFFF"/>
                </a:solidFill>
                <a:latin typeface="Arial" panose="020B0604020202020204" pitchFamily="34" charset="0"/>
              </a:rPr>
            </a:br>
            <a:r>
              <a:rPr lang="en-US" altLang="en-US" sz="1000">
                <a:solidFill>
                  <a:srgbClr val="FFFFFF"/>
                </a:solidFill>
                <a:latin typeface="Arial" panose="020B0604020202020204" pitchFamily="34" charset="0"/>
              </a:rPr>
              <a:t>State Superintendent </a:t>
            </a:r>
            <a:br>
              <a:rPr lang="en-US" altLang="en-US" sz="1000">
                <a:solidFill>
                  <a:srgbClr val="FFFFFF"/>
                </a:solidFill>
                <a:latin typeface="Arial" panose="020B0604020202020204" pitchFamily="34" charset="0"/>
              </a:rPr>
            </a:br>
            <a:r>
              <a:rPr lang="en-US" altLang="en-US" sz="1000">
                <a:solidFill>
                  <a:srgbClr val="FFFFFF"/>
                </a:solidFill>
                <a:latin typeface="Arial" panose="020B0604020202020204" pitchFamily="34" charset="0"/>
              </a:rPr>
              <a:t>of Public Instruction</a:t>
            </a:r>
            <a:endParaRPr lang="en-US" altLang="en-US" sz="1000">
              <a:solidFill>
                <a:srgbClr val="FFFFFF"/>
              </a:solidFill>
            </a:endParaRPr>
          </a:p>
        </p:txBody>
      </p:sp>
      <p:pic>
        <p:nvPicPr>
          <p:cNvPr id="2" name="Picture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339439336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9" r:id="rId4"/>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7"/>
          <p:cNvGrpSpPr>
            <a:grpSpLocks/>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a:defRPr/>
              </a:pPr>
              <a:endParaRPr lang="en-US" altLang="en-US"/>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defRPr/>
              </a:pPr>
              <a:endParaRPr lang="en-US" altLang="en-US"/>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ltLang="en-US"/>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ltLang="en-US"/>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845CA088-98AF-4DF2-8493-E1610DC2B74C}" type="slidenum">
              <a:rPr lang="en-US" altLang="en-US"/>
              <a:pPr>
                <a:defRPr/>
              </a:pPr>
              <a:t>‹#›</a:t>
            </a:fld>
            <a:endParaRPr lang="en-US" altLang="en-US"/>
          </a:p>
        </p:txBody>
      </p:sp>
      <p:pic>
        <p:nvPicPr>
          <p:cNvPr id="1032" name="Picture 11" descr="Official Seal of the California Department of Education"/>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algn="ctr" eaLnBrk="1" fontAlgn="auto" hangingPunct="1">
              <a:spcBef>
                <a:spcPts val="0"/>
              </a:spcBef>
              <a:spcAft>
                <a:spcPts val="0"/>
              </a:spcAft>
              <a:defRPr/>
            </a:pPr>
            <a:r>
              <a:rPr lang="en-US" altLang="en-US" sz="1200" b="1">
                <a:solidFill>
                  <a:schemeClr val="bg1"/>
                </a:solidFill>
                <a:latin typeface="Arial" panose="020B0604020202020204" pitchFamily="34" charset="0"/>
              </a:rPr>
              <a:t>TONY</a:t>
            </a:r>
            <a:r>
              <a:rPr lang="en-US" altLang="en-US" sz="1200" b="1" baseline="0">
                <a:solidFill>
                  <a:schemeClr val="bg1"/>
                </a:solidFill>
                <a:latin typeface="Arial" panose="020B0604020202020204" pitchFamily="34" charset="0"/>
              </a:rPr>
              <a:t> THURMOND</a:t>
            </a:r>
            <a:br>
              <a:rPr lang="en-US" altLang="en-US" sz="1000" b="1">
                <a:solidFill>
                  <a:schemeClr val="bg1"/>
                </a:solidFill>
                <a:latin typeface="Arial" panose="020B0604020202020204" pitchFamily="34" charset="0"/>
              </a:rPr>
            </a:br>
            <a:r>
              <a:rPr lang="en-US" altLang="en-US" sz="1000">
                <a:solidFill>
                  <a:schemeClr val="bg1"/>
                </a:solidFill>
                <a:latin typeface="Arial" panose="020B0604020202020204" pitchFamily="34" charset="0"/>
              </a:rPr>
              <a:t>State Superintendent </a:t>
            </a:r>
            <a:br>
              <a:rPr lang="en-US" altLang="en-US" sz="1000">
                <a:solidFill>
                  <a:schemeClr val="bg1"/>
                </a:solidFill>
                <a:latin typeface="Arial" panose="020B0604020202020204" pitchFamily="34" charset="0"/>
              </a:rPr>
            </a:br>
            <a:r>
              <a:rPr lang="en-US" altLang="en-US" sz="1000">
                <a:solidFill>
                  <a:schemeClr val="bg1"/>
                </a:solidFill>
                <a:latin typeface="Arial" panose="020B0604020202020204" pitchFamily="34" charset="0"/>
              </a:rPr>
              <a:t>of Public Instruction</a:t>
            </a:r>
            <a:endParaRPr lang="en-US" altLang="en-US" sz="1000">
              <a:solidFill>
                <a:schemeClr val="bg1"/>
              </a:solidFill>
            </a:endParaRPr>
          </a:p>
        </p:txBody>
      </p:sp>
      <p:pic>
        <p:nvPicPr>
          <p:cNvPr id="2" name="Picture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187621188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7"/>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algn="ctr" eaLnBrk="0" fontAlgn="base" hangingPunct="0">
                <a:spcBef>
                  <a:spcPct val="0"/>
                </a:spcBef>
                <a:spcAft>
                  <a:spcPct val="0"/>
                </a:spcAft>
                <a:defRPr/>
              </a:pPr>
              <a:endParaRPr lang="en-US" altLang="en-US"/>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eaLnBrk="0" fontAlgn="base" hangingPunct="0">
                <a:spcBef>
                  <a:spcPct val="0"/>
                </a:spcBef>
                <a:spcAft>
                  <a:spcPct val="0"/>
                </a:spcAft>
                <a:defRPr/>
              </a:pPr>
              <a:endParaRPr lang="en-US" altLang="en-US"/>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solidFill>
                  <a:srgbClr val="000000"/>
                </a:solidFill>
                <a:latin typeface="+mn-lt"/>
              </a:defRPr>
            </a:lvl1pPr>
          </a:lstStyle>
          <a:p>
            <a:pPr eaLnBrk="0" fontAlgn="base" hangingPunct="0">
              <a:spcBef>
                <a:spcPct val="0"/>
              </a:spcBef>
              <a:spcAft>
                <a:spcPct val="0"/>
              </a:spcAft>
              <a:defRPr/>
            </a:pPr>
            <a:fld id="{845CA088-98AF-4DF2-8493-E1610DC2B74C}" type="slidenum">
              <a:rPr lang="en-US" altLang="en-US"/>
              <a:t>‹#›</a:t>
            </a:fld>
            <a:endParaRPr lang="en-US" altLang="en-US"/>
          </a:p>
        </p:txBody>
      </p:sp>
      <p:pic>
        <p:nvPicPr>
          <p:cNvPr id="1032" name="Picture 11" descr="Official Seal of the California Department of Education"/>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0000500000000020000" pitchFamily="18" charset="0"/>
              </a:defRPr>
            </a:lvl1pPr>
            <a:lvl2pPr>
              <a:defRPr sz="2400">
                <a:solidFill>
                  <a:schemeClr val="tx1"/>
                </a:solidFill>
                <a:latin typeface="Times" panose="00000500000000020000" pitchFamily="18" charset="0"/>
              </a:defRPr>
            </a:lvl2pPr>
            <a:lvl3pPr>
              <a:defRPr sz="2400">
                <a:solidFill>
                  <a:schemeClr val="tx1"/>
                </a:solidFill>
                <a:latin typeface="Times" panose="00000500000000020000" pitchFamily="18" charset="0"/>
              </a:defRPr>
            </a:lvl3pPr>
            <a:lvl4pPr>
              <a:defRPr sz="2400">
                <a:solidFill>
                  <a:schemeClr val="tx1"/>
                </a:solidFill>
                <a:latin typeface="Times" panose="00000500000000020000" pitchFamily="18" charset="0"/>
              </a:defRPr>
            </a:lvl4pPr>
            <a:lvl5pPr>
              <a:defRPr sz="2400">
                <a:solidFill>
                  <a:schemeClr val="tx1"/>
                </a:solidFill>
                <a:latin typeface="Times" panose="00000500000000020000" pitchFamily="18" charset="0"/>
              </a:defRPr>
            </a:lvl5pPr>
            <a:lvl6pPr marL="457200" eaLnBrk="0" fontAlgn="base" hangingPunct="0">
              <a:spcBef>
                <a:spcPct val="0"/>
              </a:spcBef>
              <a:spcAft>
                <a:spcPct val="0"/>
              </a:spcAft>
              <a:defRPr sz="2400">
                <a:solidFill>
                  <a:schemeClr val="tx1"/>
                </a:solidFill>
                <a:latin typeface="Times" panose="00000500000000020000" pitchFamily="18" charset="0"/>
              </a:defRPr>
            </a:lvl6pPr>
            <a:lvl7pPr marL="914400" eaLnBrk="0" fontAlgn="base" hangingPunct="0">
              <a:spcBef>
                <a:spcPct val="0"/>
              </a:spcBef>
              <a:spcAft>
                <a:spcPct val="0"/>
              </a:spcAft>
              <a:defRPr sz="2400">
                <a:solidFill>
                  <a:schemeClr val="tx1"/>
                </a:solidFill>
                <a:latin typeface="Times" panose="00000500000000020000" pitchFamily="18" charset="0"/>
              </a:defRPr>
            </a:lvl7pPr>
            <a:lvl8pPr marL="1371600" eaLnBrk="0" fontAlgn="base" hangingPunct="0">
              <a:spcBef>
                <a:spcPct val="0"/>
              </a:spcBef>
              <a:spcAft>
                <a:spcPct val="0"/>
              </a:spcAft>
              <a:defRPr sz="2400">
                <a:solidFill>
                  <a:schemeClr val="tx1"/>
                </a:solidFill>
                <a:latin typeface="Times" panose="00000500000000020000" pitchFamily="18" charset="0"/>
              </a:defRPr>
            </a:lvl8pPr>
            <a:lvl9pPr marL="1828800" eaLnBrk="0" fontAlgn="base" hangingPunct="0">
              <a:spcBef>
                <a:spcPct val="0"/>
              </a:spcBef>
              <a:spcAft>
                <a:spcPct val="0"/>
              </a:spcAft>
              <a:defRPr sz="2400">
                <a:solidFill>
                  <a:schemeClr val="tx1"/>
                </a:solidFill>
                <a:latin typeface="Times" panose="00000500000000020000" pitchFamily="18" charset="0"/>
              </a:defRPr>
            </a:lvl9pPr>
          </a:lstStyle>
          <a:p>
            <a:pPr algn="ctr">
              <a:defRPr/>
            </a:pPr>
            <a:r>
              <a:rPr lang="en-US" altLang="en-US" sz="1200" b="1">
                <a:solidFill>
                  <a:srgbClr val="FFFFFF"/>
                </a:solidFill>
                <a:latin typeface="Arial" panose="020B0704020202020204" pitchFamily="34" charset="0"/>
              </a:rPr>
              <a:t>TONY THURMOND</a:t>
            </a:r>
            <a:br>
              <a:rPr lang="en-US" altLang="en-US" sz="1000" b="1">
                <a:solidFill>
                  <a:srgbClr val="FFFFFF"/>
                </a:solidFill>
                <a:latin typeface="Arial" panose="020B0704020202020204" pitchFamily="34" charset="0"/>
              </a:rPr>
            </a:br>
            <a:r>
              <a:rPr lang="en-US" altLang="en-US" sz="1000">
                <a:solidFill>
                  <a:srgbClr val="FFFFFF"/>
                </a:solidFill>
                <a:latin typeface="Arial" panose="020B0704020202020204" pitchFamily="34" charset="0"/>
              </a:rPr>
              <a:t>State Superintendent </a:t>
            </a:r>
            <a:br>
              <a:rPr lang="en-US" altLang="en-US" sz="1000">
                <a:solidFill>
                  <a:srgbClr val="FFFFFF"/>
                </a:solidFill>
                <a:latin typeface="Arial" panose="020B0704020202020204" pitchFamily="34" charset="0"/>
              </a:rPr>
            </a:br>
            <a:r>
              <a:rPr lang="en-US" altLang="en-US" sz="1000">
                <a:solidFill>
                  <a:srgbClr val="FFFFFF"/>
                </a:solidFill>
                <a:latin typeface="Arial" panose="020B0704020202020204" pitchFamily="34" charset="0"/>
              </a:rPr>
              <a:t>of Public Instruction</a:t>
            </a:r>
            <a:endParaRPr lang="en-US" altLang="en-US" sz="1000">
              <a:solidFill>
                <a:srgbClr val="FFFFFF"/>
              </a:solidFill>
            </a:endParaRPr>
          </a:p>
        </p:txBody>
      </p:sp>
      <p:pic>
        <p:nvPicPr>
          <p:cNvPr id="2" name="Picture 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321588601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704020202020204" pitchFamily="34" charset="0"/>
        </a:defRPr>
      </a:lvl2pPr>
      <a:lvl3pPr algn="ctr" rtl="0" eaLnBrk="0" fontAlgn="base" hangingPunct="0">
        <a:spcBef>
          <a:spcPct val="0"/>
        </a:spcBef>
        <a:spcAft>
          <a:spcPct val="0"/>
        </a:spcAft>
        <a:defRPr sz="4400">
          <a:solidFill>
            <a:schemeClr val="tx2"/>
          </a:solidFill>
          <a:latin typeface="Arial" panose="020B0704020202020204" pitchFamily="34" charset="0"/>
        </a:defRPr>
      </a:lvl3pPr>
      <a:lvl4pPr algn="ctr" rtl="0" eaLnBrk="0" fontAlgn="base" hangingPunct="0">
        <a:spcBef>
          <a:spcPct val="0"/>
        </a:spcBef>
        <a:spcAft>
          <a:spcPct val="0"/>
        </a:spcAft>
        <a:defRPr sz="4400">
          <a:solidFill>
            <a:schemeClr val="tx2"/>
          </a:solidFill>
          <a:latin typeface="Arial" panose="020B0704020202020204" pitchFamily="34" charset="0"/>
        </a:defRPr>
      </a:lvl4pPr>
      <a:lvl5pPr algn="ctr" rtl="0" eaLnBrk="0" fontAlgn="base" hangingPunct="0">
        <a:spcBef>
          <a:spcPct val="0"/>
        </a:spcBef>
        <a:spcAft>
          <a:spcPct val="0"/>
        </a:spcAft>
        <a:defRPr sz="4400">
          <a:solidFill>
            <a:schemeClr val="tx2"/>
          </a:solidFill>
          <a:latin typeface="Arial" panose="020B0704020202020204" pitchFamily="34" charset="0"/>
        </a:defRPr>
      </a:lvl5pPr>
      <a:lvl6pPr marL="457200" algn="ctr" rtl="0" eaLnBrk="0" fontAlgn="base" hangingPunct="0">
        <a:spcBef>
          <a:spcPct val="0"/>
        </a:spcBef>
        <a:spcAft>
          <a:spcPct val="0"/>
        </a:spcAft>
        <a:defRPr sz="4400">
          <a:solidFill>
            <a:schemeClr val="tx2"/>
          </a:solidFill>
          <a:latin typeface="Arial" panose="020B0704020202020204" pitchFamily="34" charset="0"/>
        </a:defRPr>
      </a:lvl6pPr>
      <a:lvl7pPr marL="914400" algn="ctr" rtl="0" eaLnBrk="0" fontAlgn="base" hangingPunct="0">
        <a:spcBef>
          <a:spcPct val="0"/>
        </a:spcBef>
        <a:spcAft>
          <a:spcPct val="0"/>
        </a:spcAft>
        <a:defRPr sz="4400">
          <a:solidFill>
            <a:schemeClr val="tx2"/>
          </a:solidFill>
          <a:latin typeface="Arial" panose="020B0704020202020204" pitchFamily="34" charset="0"/>
        </a:defRPr>
      </a:lvl7pPr>
      <a:lvl8pPr marL="1371600" algn="ctr" rtl="0" eaLnBrk="0" fontAlgn="base" hangingPunct="0">
        <a:spcBef>
          <a:spcPct val="0"/>
        </a:spcBef>
        <a:spcAft>
          <a:spcPct val="0"/>
        </a:spcAft>
        <a:defRPr sz="4400">
          <a:solidFill>
            <a:schemeClr val="tx2"/>
          </a:solidFill>
          <a:latin typeface="Arial" panose="020B0704020202020204" pitchFamily="34" charset="0"/>
        </a:defRPr>
      </a:lvl8pPr>
      <a:lvl9pPr marL="1828800" algn="ctr" rtl="0" eaLnBrk="0" fontAlgn="base" hangingPunct="0">
        <a:spcBef>
          <a:spcPct val="0"/>
        </a:spcBef>
        <a:spcAft>
          <a:spcPct val="0"/>
        </a:spcAft>
        <a:defRPr sz="4400">
          <a:solidFill>
            <a:schemeClr val="tx2"/>
          </a:solidFill>
          <a:latin typeface="Arial" panose="020B07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7"/>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algn="ctr" eaLnBrk="0" fontAlgn="base" hangingPunct="0">
                <a:spcBef>
                  <a:spcPct val="0"/>
                </a:spcBef>
                <a:spcAft>
                  <a:spcPct val="0"/>
                </a:spcAft>
                <a:defRPr/>
              </a:pPr>
              <a:endParaRPr lang="en-US" altLang="en-US"/>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eaLnBrk="0" fontAlgn="base" hangingPunct="0">
                <a:spcBef>
                  <a:spcPct val="0"/>
                </a:spcBef>
                <a:spcAft>
                  <a:spcPct val="0"/>
                </a:spcAft>
                <a:defRPr/>
              </a:pPr>
              <a:endParaRPr lang="en-US" altLang="en-US"/>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solidFill>
                  <a:srgbClr val="000000"/>
                </a:solidFill>
                <a:latin typeface="+mn-lt"/>
              </a:defRPr>
            </a:lvl1pPr>
          </a:lstStyle>
          <a:p>
            <a:pPr eaLnBrk="0" fontAlgn="base" hangingPunct="0">
              <a:spcBef>
                <a:spcPct val="0"/>
              </a:spcBef>
              <a:spcAft>
                <a:spcPct val="0"/>
              </a:spcAft>
              <a:defRPr/>
            </a:pPr>
            <a:fld id="{845CA088-98AF-4DF2-8493-E1610DC2B74C}" type="slidenum">
              <a:rPr lang="en-US" altLang="en-US"/>
              <a:t>‹#›</a:t>
            </a:fld>
            <a:endParaRPr lang="en-US" altLang="en-US"/>
          </a:p>
        </p:txBody>
      </p:sp>
      <p:pic>
        <p:nvPicPr>
          <p:cNvPr id="1032" name="Picture 11" descr="Official Seal of the California Department of Education"/>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0000500000000020000" pitchFamily="18" charset="0"/>
              </a:defRPr>
            </a:lvl1pPr>
            <a:lvl2pPr>
              <a:defRPr sz="2400">
                <a:solidFill>
                  <a:schemeClr val="tx1"/>
                </a:solidFill>
                <a:latin typeface="Times" panose="00000500000000020000" pitchFamily="18" charset="0"/>
              </a:defRPr>
            </a:lvl2pPr>
            <a:lvl3pPr>
              <a:defRPr sz="2400">
                <a:solidFill>
                  <a:schemeClr val="tx1"/>
                </a:solidFill>
                <a:latin typeface="Times" panose="00000500000000020000" pitchFamily="18" charset="0"/>
              </a:defRPr>
            </a:lvl3pPr>
            <a:lvl4pPr>
              <a:defRPr sz="2400">
                <a:solidFill>
                  <a:schemeClr val="tx1"/>
                </a:solidFill>
                <a:latin typeface="Times" panose="00000500000000020000" pitchFamily="18" charset="0"/>
              </a:defRPr>
            </a:lvl4pPr>
            <a:lvl5pPr>
              <a:defRPr sz="2400">
                <a:solidFill>
                  <a:schemeClr val="tx1"/>
                </a:solidFill>
                <a:latin typeface="Times" panose="00000500000000020000" pitchFamily="18" charset="0"/>
              </a:defRPr>
            </a:lvl5pPr>
            <a:lvl6pPr marL="457200" eaLnBrk="0" fontAlgn="base" hangingPunct="0">
              <a:spcBef>
                <a:spcPct val="0"/>
              </a:spcBef>
              <a:spcAft>
                <a:spcPct val="0"/>
              </a:spcAft>
              <a:defRPr sz="2400">
                <a:solidFill>
                  <a:schemeClr val="tx1"/>
                </a:solidFill>
                <a:latin typeface="Times" panose="00000500000000020000" pitchFamily="18" charset="0"/>
              </a:defRPr>
            </a:lvl6pPr>
            <a:lvl7pPr marL="914400" eaLnBrk="0" fontAlgn="base" hangingPunct="0">
              <a:spcBef>
                <a:spcPct val="0"/>
              </a:spcBef>
              <a:spcAft>
                <a:spcPct val="0"/>
              </a:spcAft>
              <a:defRPr sz="2400">
                <a:solidFill>
                  <a:schemeClr val="tx1"/>
                </a:solidFill>
                <a:latin typeface="Times" panose="00000500000000020000" pitchFamily="18" charset="0"/>
              </a:defRPr>
            </a:lvl7pPr>
            <a:lvl8pPr marL="1371600" eaLnBrk="0" fontAlgn="base" hangingPunct="0">
              <a:spcBef>
                <a:spcPct val="0"/>
              </a:spcBef>
              <a:spcAft>
                <a:spcPct val="0"/>
              </a:spcAft>
              <a:defRPr sz="2400">
                <a:solidFill>
                  <a:schemeClr val="tx1"/>
                </a:solidFill>
                <a:latin typeface="Times" panose="00000500000000020000" pitchFamily="18" charset="0"/>
              </a:defRPr>
            </a:lvl8pPr>
            <a:lvl9pPr marL="1828800" eaLnBrk="0" fontAlgn="base" hangingPunct="0">
              <a:spcBef>
                <a:spcPct val="0"/>
              </a:spcBef>
              <a:spcAft>
                <a:spcPct val="0"/>
              </a:spcAft>
              <a:defRPr sz="2400">
                <a:solidFill>
                  <a:schemeClr val="tx1"/>
                </a:solidFill>
                <a:latin typeface="Times" panose="00000500000000020000" pitchFamily="18" charset="0"/>
              </a:defRPr>
            </a:lvl9pPr>
          </a:lstStyle>
          <a:p>
            <a:pPr algn="ctr">
              <a:defRPr/>
            </a:pPr>
            <a:r>
              <a:rPr lang="en-US" altLang="en-US" sz="1200" b="1">
                <a:solidFill>
                  <a:srgbClr val="FFFFFF"/>
                </a:solidFill>
                <a:latin typeface="Arial" panose="020B0704020202020204" pitchFamily="34" charset="0"/>
              </a:rPr>
              <a:t>TONY THURMOND</a:t>
            </a:r>
            <a:br>
              <a:rPr lang="en-US" altLang="en-US" sz="1000" b="1">
                <a:solidFill>
                  <a:srgbClr val="FFFFFF"/>
                </a:solidFill>
                <a:latin typeface="Arial" panose="020B0704020202020204" pitchFamily="34" charset="0"/>
              </a:rPr>
            </a:br>
            <a:r>
              <a:rPr lang="en-US" altLang="en-US" sz="1000">
                <a:solidFill>
                  <a:srgbClr val="FFFFFF"/>
                </a:solidFill>
                <a:latin typeface="Arial" panose="020B0704020202020204" pitchFamily="34" charset="0"/>
              </a:rPr>
              <a:t>State Superintendent </a:t>
            </a:r>
            <a:br>
              <a:rPr lang="en-US" altLang="en-US" sz="1000">
                <a:solidFill>
                  <a:srgbClr val="FFFFFF"/>
                </a:solidFill>
                <a:latin typeface="Arial" panose="020B0704020202020204" pitchFamily="34" charset="0"/>
              </a:rPr>
            </a:br>
            <a:r>
              <a:rPr lang="en-US" altLang="en-US" sz="1000">
                <a:solidFill>
                  <a:srgbClr val="FFFFFF"/>
                </a:solidFill>
                <a:latin typeface="Arial" panose="020B0704020202020204" pitchFamily="34" charset="0"/>
              </a:rPr>
              <a:t>of Public Instruction</a:t>
            </a:r>
            <a:endParaRPr lang="en-US" altLang="en-US" sz="1000">
              <a:solidFill>
                <a:srgbClr val="FFFFFF"/>
              </a:solidFill>
            </a:endParaRPr>
          </a:p>
        </p:txBody>
      </p:sp>
      <p:pic>
        <p:nvPicPr>
          <p:cNvPr id="2" name="Picture 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211201469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704020202020204" pitchFamily="34" charset="0"/>
        </a:defRPr>
      </a:lvl2pPr>
      <a:lvl3pPr algn="ctr" rtl="0" eaLnBrk="0" fontAlgn="base" hangingPunct="0">
        <a:spcBef>
          <a:spcPct val="0"/>
        </a:spcBef>
        <a:spcAft>
          <a:spcPct val="0"/>
        </a:spcAft>
        <a:defRPr sz="4400">
          <a:solidFill>
            <a:schemeClr val="tx2"/>
          </a:solidFill>
          <a:latin typeface="Arial" panose="020B0704020202020204" pitchFamily="34" charset="0"/>
        </a:defRPr>
      </a:lvl3pPr>
      <a:lvl4pPr algn="ctr" rtl="0" eaLnBrk="0" fontAlgn="base" hangingPunct="0">
        <a:spcBef>
          <a:spcPct val="0"/>
        </a:spcBef>
        <a:spcAft>
          <a:spcPct val="0"/>
        </a:spcAft>
        <a:defRPr sz="4400">
          <a:solidFill>
            <a:schemeClr val="tx2"/>
          </a:solidFill>
          <a:latin typeface="Arial" panose="020B0704020202020204" pitchFamily="34" charset="0"/>
        </a:defRPr>
      </a:lvl4pPr>
      <a:lvl5pPr algn="ctr" rtl="0" eaLnBrk="0" fontAlgn="base" hangingPunct="0">
        <a:spcBef>
          <a:spcPct val="0"/>
        </a:spcBef>
        <a:spcAft>
          <a:spcPct val="0"/>
        </a:spcAft>
        <a:defRPr sz="4400">
          <a:solidFill>
            <a:schemeClr val="tx2"/>
          </a:solidFill>
          <a:latin typeface="Arial" panose="020B0704020202020204" pitchFamily="34" charset="0"/>
        </a:defRPr>
      </a:lvl5pPr>
      <a:lvl6pPr marL="457200" algn="ctr" rtl="0" eaLnBrk="0" fontAlgn="base" hangingPunct="0">
        <a:spcBef>
          <a:spcPct val="0"/>
        </a:spcBef>
        <a:spcAft>
          <a:spcPct val="0"/>
        </a:spcAft>
        <a:defRPr sz="4400">
          <a:solidFill>
            <a:schemeClr val="tx2"/>
          </a:solidFill>
          <a:latin typeface="Arial" panose="020B0704020202020204" pitchFamily="34" charset="0"/>
        </a:defRPr>
      </a:lvl6pPr>
      <a:lvl7pPr marL="914400" algn="ctr" rtl="0" eaLnBrk="0" fontAlgn="base" hangingPunct="0">
        <a:spcBef>
          <a:spcPct val="0"/>
        </a:spcBef>
        <a:spcAft>
          <a:spcPct val="0"/>
        </a:spcAft>
        <a:defRPr sz="4400">
          <a:solidFill>
            <a:schemeClr val="tx2"/>
          </a:solidFill>
          <a:latin typeface="Arial" panose="020B0704020202020204" pitchFamily="34" charset="0"/>
        </a:defRPr>
      </a:lvl7pPr>
      <a:lvl8pPr marL="1371600" algn="ctr" rtl="0" eaLnBrk="0" fontAlgn="base" hangingPunct="0">
        <a:spcBef>
          <a:spcPct val="0"/>
        </a:spcBef>
        <a:spcAft>
          <a:spcPct val="0"/>
        </a:spcAft>
        <a:defRPr sz="4400">
          <a:solidFill>
            <a:schemeClr val="tx2"/>
          </a:solidFill>
          <a:latin typeface="Arial" panose="020B0704020202020204" pitchFamily="34" charset="0"/>
        </a:defRPr>
      </a:lvl8pPr>
      <a:lvl9pPr marL="1828800" algn="ctr" rtl="0" eaLnBrk="0" fontAlgn="base" hangingPunct="0">
        <a:spcBef>
          <a:spcPct val="0"/>
        </a:spcBef>
        <a:spcAft>
          <a:spcPct val="0"/>
        </a:spcAft>
        <a:defRPr sz="4400">
          <a:solidFill>
            <a:schemeClr val="tx2"/>
          </a:solidFill>
          <a:latin typeface="Arial" panose="020B07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7"/>
          <p:cNvGrpSpPr>
            <a:grpSpLocks/>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eaLnBrk="0" fontAlgn="base" hangingPunct="0">
              <a:spcBef>
                <a:spcPct val="0"/>
              </a:spcBef>
              <a:spcAft>
                <a:spcPct val="0"/>
              </a:spcAft>
              <a:defRPr/>
            </a:pPr>
            <a:fld id="{845CA088-98AF-4DF2-8493-E1610DC2B74C}" type="slidenum">
              <a:rPr lang="en-US" altLang="en-US"/>
              <a:pPr eaLnBrk="0" fontAlgn="base" hangingPunct="0">
                <a:spcBef>
                  <a:spcPct val="0"/>
                </a:spcBef>
                <a:spcAft>
                  <a:spcPct val="0"/>
                </a:spcAft>
                <a:defRPr/>
              </a:pPr>
              <a:t>‹#›</a:t>
            </a:fld>
            <a:endParaRPr lang="en-US" altLang="en-US"/>
          </a:p>
        </p:txBody>
      </p:sp>
      <p:pic>
        <p:nvPicPr>
          <p:cNvPr id="1032" name="Picture 11" descr="Official Seal of the California Department of Education"/>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algn="ctr">
              <a:defRPr/>
            </a:pPr>
            <a:r>
              <a:rPr lang="en-US" altLang="en-US" sz="1200" b="1">
                <a:solidFill>
                  <a:srgbClr val="FFFFFF"/>
                </a:solidFill>
                <a:latin typeface="Arial" panose="020B0604020202020204" pitchFamily="34" charset="0"/>
              </a:rPr>
              <a:t>TONY THURMOND</a:t>
            </a:r>
            <a:br>
              <a:rPr lang="en-US" altLang="en-US" sz="1000" b="1">
                <a:solidFill>
                  <a:srgbClr val="FFFFFF"/>
                </a:solidFill>
                <a:latin typeface="Arial" panose="020B0604020202020204" pitchFamily="34" charset="0"/>
              </a:rPr>
            </a:br>
            <a:r>
              <a:rPr lang="en-US" altLang="en-US" sz="1000">
                <a:solidFill>
                  <a:srgbClr val="FFFFFF"/>
                </a:solidFill>
                <a:latin typeface="Arial" panose="020B0604020202020204" pitchFamily="34" charset="0"/>
              </a:rPr>
              <a:t>State Superintendent </a:t>
            </a:r>
            <a:br>
              <a:rPr lang="en-US" altLang="en-US" sz="1000">
                <a:solidFill>
                  <a:srgbClr val="FFFFFF"/>
                </a:solidFill>
                <a:latin typeface="Arial" panose="020B0604020202020204" pitchFamily="34" charset="0"/>
              </a:rPr>
            </a:br>
            <a:r>
              <a:rPr lang="en-US" altLang="en-US" sz="1000">
                <a:solidFill>
                  <a:srgbClr val="FFFFFF"/>
                </a:solidFill>
                <a:latin typeface="Arial" panose="020B0604020202020204" pitchFamily="34" charset="0"/>
              </a:rPr>
              <a:t>of Public Instruction</a:t>
            </a:r>
            <a:endParaRPr lang="en-US" altLang="en-US" sz="1000">
              <a:solidFill>
                <a:srgbClr val="FFFFFF"/>
              </a:solidFill>
            </a:endParaRPr>
          </a:p>
        </p:txBody>
      </p:sp>
      <p:pic>
        <p:nvPicPr>
          <p:cNvPr id="2" name="Picture 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387748456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mailto:Farm2SchoolCensus@dir-online.co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mailto:FoodDistribution@cde.ca.gov"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FoodDistribution@cde.ca.gov"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hyperlink" Target="https://www.cde.ca.gov/ls/nu/fd/dod.asp"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www.fns.usda.gov/tn/meal-talk-webinar-series"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34.xml.rels><?xml version="1.0" encoding="UTF-8" standalone="yes"?>
<Relationships xmlns="http://schemas.openxmlformats.org/package/2006/relationships"><Relationship Id="rId3" Type="http://schemas.openxmlformats.org/officeDocument/2006/relationships/hyperlink" Target="https://events.gcc.teams.microsoft.com/event/146add8b-d6f0-454a-9997-60fd1685e827@ed5b36e7-01ee-4ebc-867e-e03cfa0d4697"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hyperlink" Target="https://www.fns.usda.gov/f2s/fact-sheets"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fns.usda.gov/tn/menu-planner-school-meals"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3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5654" y="-47290"/>
            <a:ext cx="9283700" cy="2311400"/>
          </a:xfrm>
        </p:spPr>
        <p:txBody>
          <a:bodyPr/>
          <a:lstStyle/>
          <a:p>
            <a:r>
              <a:rPr lang="en-US" b="1" dirty="0"/>
              <a:t>Tuesday @ 2 </a:t>
            </a:r>
            <a:br>
              <a:rPr lang="en-US" b="1" dirty="0"/>
            </a:br>
            <a:r>
              <a:rPr lang="en-US" b="1" dirty="0"/>
              <a:t>School Nutrition Town Hall </a:t>
            </a:r>
            <a:br>
              <a:rPr lang="en-US" b="1" dirty="0"/>
            </a:br>
            <a:r>
              <a:rPr lang="en-US" b="1" dirty="0"/>
              <a:t>October 3, 2023</a:t>
            </a:r>
          </a:p>
        </p:txBody>
      </p:sp>
      <p:sp>
        <p:nvSpPr>
          <p:cNvPr id="3" name="Content Placeholder 2"/>
          <p:cNvSpPr>
            <a:spLocks noGrp="1"/>
          </p:cNvSpPr>
          <p:nvPr>
            <p:ph sz="half" idx="1"/>
          </p:nvPr>
        </p:nvSpPr>
        <p:spPr>
          <a:xfrm>
            <a:off x="3893312" y="2264110"/>
            <a:ext cx="6628384" cy="1164890"/>
          </a:xfrm>
        </p:spPr>
        <p:txBody>
          <a:bodyPr/>
          <a:lstStyle/>
          <a:p>
            <a:pPr marL="0" indent="0" algn="ctr">
              <a:buNone/>
            </a:pPr>
            <a:r>
              <a:rPr lang="en-US" sz="2800" b="1" dirty="0">
                <a:latin typeface="+mj-lt"/>
                <a:ea typeface="Verdana" panose="020B0604030504040204" pitchFamily="34" charset="0"/>
                <a:cs typeface="Verdana" panose="020B0604030504040204" pitchFamily="34" charset="0"/>
              </a:rPr>
              <a:t>California Department of Education </a:t>
            </a:r>
          </a:p>
          <a:p>
            <a:pPr marL="0" indent="0" algn="ctr">
              <a:buNone/>
            </a:pPr>
            <a:r>
              <a:rPr lang="en-US" sz="2800" b="1" dirty="0">
                <a:latin typeface="+mj-lt"/>
                <a:ea typeface="Verdana" panose="020B0604030504040204" pitchFamily="34" charset="0"/>
                <a:cs typeface="Verdana" panose="020B0604030504040204" pitchFamily="34" charset="0"/>
              </a:rPr>
              <a:t>Nutrition Services Division</a:t>
            </a:r>
          </a:p>
          <a:p>
            <a:pPr marL="0" indent="0" algn="ctr">
              <a:buNone/>
            </a:pPr>
            <a:endParaRPr lang="en-US" sz="2800" dirty="0">
              <a:latin typeface="+mj-lt"/>
              <a:ea typeface="Verdana" panose="020B0604030504040204" pitchFamily="34" charset="0"/>
              <a:cs typeface="Verdana" panose="020B0604030504040204" pitchFamily="34" charset="0"/>
            </a:endParaRPr>
          </a:p>
        </p:txBody>
      </p:sp>
      <p:pic>
        <p:nvPicPr>
          <p:cNvPr id="7" name="Content Placeholder 6">
            <a:extLst>
              <a:ext uri="{FF2B5EF4-FFF2-40B4-BE49-F238E27FC236}">
                <a16:creationId xmlns:a16="http://schemas.microsoft.com/office/drawing/2014/main" id="{02B60B82-F1B8-5454-7E37-8DCE362F8FBF}"/>
              </a:ext>
              <a:ext uri="{C183D7F6-B498-43B3-948B-1728B52AA6E4}">
                <adec:decorative xmlns:adec="http://schemas.microsoft.com/office/drawing/2017/decorative" val="1"/>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420298" y="3429000"/>
            <a:ext cx="3776687" cy="2517593"/>
          </a:xfrm>
        </p:spPr>
      </p:pic>
    </p:spTree>
    <p:extLst>
      <p:ext uri="{BB962C8B-B14F-4D97-AF65-F5344CB8AC3E}">
        <p14:creationId xmlns:p14="http://schemas.microsoft.com/office/powerpoint/2010/main" val="1873480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74B1CB-99A9-C7C0-A93C-E5A513FC0C41}"/>
              </a:ext>
            </a:extLst>
          </p:cNvPr>
          <p:cNvSpPr>
            <a:spLocks noGrp="1"/>
          </p:cNvSpPr>
          <p:nvPr>
            <p:ph type="title"/>
          </p:nvPr>
        </p:nvSpPr>
        <p:spPr>
          <a:xfrm>
            <a:off x="2471615" y="238369"/>
            <a:ext cx="9144000" cy="1143000"/>
          </a:xfrm>
        </p:spPr>
        <p:txBody>
          <a:bodyPr/>
          <a:lstStyle/>
          <a:p>
            <a:r>
              <a:rPr lang="en-US" dirty="0"/>
              <a:t>Final Rule: Child Nutrition </a:t>
            </a:r>
            <a:br>
              <a:rPr lang="en-US" dirty="0"/>
            </a:br>
            <a:r>
              <a:rPr lang="en-US" dirty="0"/>
              <a:t>Program Integrity (1)</a:t>
            </a:r>
          </a:p>
        </p:txBody>
      </p:sp>
      <p:sp>
        <p:nvSpPr>
          <p:cNvPr id="5" name="Content Placeholder 4">
            <a:extLst>
              <a:ext uri="{FF2B5EF4-FFF2-40B4-BE49-F238E27FC236}">
                <a16:creationId xmlns:a16="http://schemas.microsoft.com/office/drawing/2014/main" id="{DBFDCA59-923A-C02E-0CE2-13C6D7C816C3}"/>
              </a:ext>
            </a:extLst>
          </p:cNvPr>
          <p:cNvSpPr>
            <a:spLocks noGrp="1"/>
          </p:cNvSpPr>
          <p:nvPr>
            <p:ph idx="1"/>
          </p:nvPr>
        </p:nvSpPr>
        <p:spPr>
          <a:xfrm>
            <a:off x="2308857" y="1639277"/>
            <a:ext cx="9647206" cy="4272950"/>
          </a:xfrm>
        </p:spPr>
        <p:txBody>
          <a:bodyPr/>
          <a:lstStyle/>
          <a:p>
            <a:pPr marL="0" indent="0">
              <a:spcBef>
                <a:spcPts val="0"/>
              </a:spcBef>
              <a:spcAft>
                <a:spcPts val="1200"/>
              </a:spcAft>
              <a:buNone/>
            </a:pPr>
            <a:r>
              <a:rPr lang="en-US" sz="2800" dirty="0">
                <a:cs typeface="Arial"/>
              </a:rPr>
              <a:t>School Food Authority (SFA) Requirements:</a:t>
            </a:r>
            <a:endParaRPr lang="en-US" sz="2800" dirty="0">
              <a:solidFill>
                <a:srgbClr val="FF0000"/>
              </a:solidFill>
              <a:cs typeface="Arial"/>
            </a:endParaRPr>
          </a:p>
          <a:p>
            <a:pPr marL="800100" indent="-457200">
              <a:spcBef>
                <a:spcPts val="0"/>
              </a:spcBef>
              <a:spcAft>
                <a:spcPts val="1200"/>
              </a:spcAft>
              <a:buFont typeface="Arial"/>
              <a:buChar char="•"/>
            </a:pPr>
            <a:r>
              <a:rPr lang="en-US" sz="2800" dirty="0">
                <a:solidFill>
                  <a:srgbClr val="000000"/>
                </a:solidFill>
                <a:cs typeface="Arial"/>
              </a:rPr>
              <a:t>Extends Food Service Management Company contract procurement review from three (3) to five (5) years</a:t>
            </a:r>
          </a:p>
          <a:p>
            <a:pPr marL="800100" indent="-457200">
              <a:spcBef>
                <a:spcPts val="0"/>
              </a:spcBef>
              <a:spcAft>
                <a:spcPts val="1200"/>
              </a:spcAft>
              <a:buFont typeface="Arial"/>
              <a:buChar char="•"/>
            </a:pPr>
            <a:r>
              <a:rPr lang="en-US" sz="2800" dirty="0">
                <a:solidFill>
                  <a:srgbClr val="000000"/>
                </a:solidFill>
                <a:cs typeface="Arial"/>
              </a:rPr>
              <a:t>Adds mandatory annual procurement training</a:t>
            </a:r>
          </a:p>
          <a:p>
            <a:pPr marL="1200150" lvl="1" indent="-457200">
              <a:spcBef>
                <a:spcPts val="0"/>
              </a:spcBef>
              <a:spcAft>
                <a:spcPts val="1200"/>
              </a:spcAft>
              <a:buFont typeface="Arial"/>
              <a:buChar char="–"/>
            </a:pPr>
            <a:r>
              <a:rPr lang="en-US" dirty="0">
                <a:solidFill>
                  <a:srgbClr val="000000"/>
                </a:solidFill>
                <a:cs typeface="Arial"/>
              </a:rPr>
              <a:t>This training will count towards professional standard requirements</a:t>
            </a:r>
          </a:p>
          <a:p>
            <a:pPr marL="1200150" lvl="1" indent="-457200">
              <a:spcBef>
                <a:spcPts val="0"/>
              </a:spcBef>
              <a:spcAft>
                <a:spcPts val="1200"/>
              </a:spcAft>
              <a:buFont typeface="Arial"/>
              <a:buChar char="–"/>
            </a:pPr>
            <a:r>
              <a:rPr lang="en-US" dirty="0">
                <a:solidFill>
                  <a:srgbClr val="000000"/>
                </a:solidFill>
                <a:cs typeface="Arial"/>
              </a:rPr>
              <a:t>Access existing training in the course catalog</a:t>
            </a:r>
          </a:p>
          <a:p>
            <a:pPr marL="1200150" lvl="1" indent="-457200">
              <a:spcBef>
                <a:spcPts val="0"/>
              </a:spcBef>
              <a:spcAft>
                <a:spcPts val="1200"/>
              </a:spcAft>
              <a:buFont typeface="Arial"/>
              <a:buChar char="–"/>
            </a:pPr>
            <a:r>
              <a:rPr lang="en-US" dirty="0">
                <a:solidFill>
                  <a:srgbClr val="000000"/>
                </a:solidFill>
                <a:cs typeface="Arial"/>
              </a:rPr>
              <a:t>In-person training coming in Spring 2024!</a:t>
            </a:r>
          </a:p>
          <a:p>
            <a:pPr marL="0" indent="0">
              <a:buNone/>
            </a:pPr>
            <a:endParaRPr lang="en-US" dirty="0">
              <a:solidFill>
                <a:srgbClr val="000000"/>
              </a:solidFill>
              <a:cs typeface="Arial"/>
            </a:endParaRPr>
          </a:p>
        </p:txBody>
      </p:sp>
    </p:spTree>
    <p:extLst>
      <p:ext uri="{BB962C8B-B14F-4D97-AF65-F5344CB8AC3E}">
        <p14:creationId xmlns:p14="http://schemas.microsoft.com/office/powerpoint/2010/main" val="756087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938FE-7B4E-B35D-3334-44374A33F0D0}"/>
              </a:ext>
            </a:extLst>
          </p:cNvPr>
          <p:cNvSpPr>
            <a:spLocks noGrp="1"/>
          </p:cNvSpPr>
          <p:nvPr>
            <p:ph type="title"/>
          </p:nvPr>
        </p:nvSpPr>
        <p:spPr>
          <a:xfrm>
            <a:off x="2542668" y="177404"/>
            <a:ext cx="8906494" cy="1280989"/>
          </a:xfrm>
        </p:spPr>
        <p:txBody>
          <a:bodyPr/>
          <a:lstStyle/>
          <a:p>
            <a:r>
              <a:rPr lang="en-US" dirty="0">
                <a:cs typeface="Arial"/>
              </a:rPr>
              <a:t>Final Rule: Child Nutrition </a:t>
            </a:r>
            <a:br>
              <a:rPr lang="en-US" dirty="0">
                <a:cs typeface="Arial"/>
              </a:rPr>
            </a:br>
            <a:r>
              <a:rPr lang="en-US" dirty="0">
                <a:cs typeface="Arial"/>
              </a:rPr>
              <a:t>Program Integrity (2)</a:t>
            </a:r>
          </a:p>
        </p:txBody>
      </p:sp>
      <p:sp>
        <p:nvSpPr>
          <p:cNvPr id="5" name="Content Placeholder 4">
            <a:extLst>
              <a:ext uri="{FF2B5EF4-FFF2-40B4-BE49-F238E27FC236}">
                <a16:creationId xmlns:a16="http://schemas.microsoft.com/office/drawing/2014/main" id="{187E1524-BEFB-EC4C-07F4-04D39A67DF7B}"/>
              </a:ext>
            </a:extLst>
          </p:cNvPr>
          <p:cNvSpPr>
            <a:spLocks noGrp="1"/>
          </p:cNvSpPr>
          <p:nvPr>
            <p:ph idx="1"/>
          </p:nvPr>
        </p:nvSpPr>
        <p:spPr>
          <a:xfrm>
            <a:off x="2367643" y="1717798"/>
            <a:ext cx="9562420" cy="4962797"/>
          </a:xfrm>
        </p:spPr>
        <p:txBody>
          <a:bodyPr/>
          <a:lstStyle/>
          <a:p>
            <a:pPr marL="0" indent="0">
              <a:spcBef>
                <a:spcPts val="0"/>
              </a:spcBef>
              <a:spcAft>
                <a:spcPts val="1200"/>
              </a:spcAft>
              <a:buNone/>
            </a:pPr>
            <a:r>
              <a:rPr lang="en-US" sz="2800" dirty="0"/>
              <a:t>State Agency Administrative Review (AR) Oversight Rule Changes: </a:t>
            </a:r>
          </a:p>
          <a:p>
            <a:pPr marL="685800">
              <a:spcBef>
                <a:spcPts val="0"/>
              </a:spcBef>
              <a:spcAft>
                <a:spcPts val="1200"/>
              </a:spcAft>
              <a:buFont typeface="Arial"/>
              <a:buChar char="•"/>
            </a:pPr>
            <a:r>
              <a:rPr lang="en-US" sz="2400" dirty="0"/>
              <a:t>Allows state agencies to return to a 5-year AR cycle, with additional reviews for high risk SFAs</a:t>
            </a:r>
            <a:endParaRPr lang="en-US" sz="2400" dirty="0">
              <a:cs typeface="Arial"/>
            </a:endParaRPr>
          </a:p>
          <a:p>
            <a:pPr marL="685800">
              <a:spcBef>
                <a:spcPts val="0"/>
              </a:spcBef>
              <a:spcAft>
                <a:spcPts val="1200"/>
              </a:spcAft>
              <a:buFont typeface="Arial"/>
              <a:buChar char="•"/>
            </a:pPr>
            <a:r>
              <a:rPr lang="en-US" sz="2400" dirty="0"/>
              <a:t>Allows the use of local-level audits and State oversight and error-reduction activities in place of some AR parts, with USDA approval and submission of a plan</a:t>
            </a:r>
            <a:endParaRPr lang="en-US" sz="2400" dirty="0">
              <a:cs typeface="Arial"/>
            </a:endParaRPr>
          </a:p>
          <a:p>
            <a:pPr marL="685800">
              <a:spcBef>
                <a:spcPts val="0"/>
              </a:spcBef>
              <a:spcAft>
                <a:spcPts val="1200"/>
              </a:spcAft>
              <a:buFont typeface="Arial"/>
              <a:buChar char="•"/>
            </a:pPr>
            <a:r>
              <a:rPr lang="en-US" sz="2400" dirty="0"/>
              <a:t>Provides flexibility to timing of AR review of Resource Management </a:t>
            </a:r>
            <a:endParaRPr lang="en-US" sz="2400" dirty="0">
              <a:cs typeface="Arial"/>
            </a:endParaRPr>
          </a:p>
          <a:p>
            <a:pPr marL="0" indent="0">
              <a:buNone/>
            </a:pPr>
            <a:endParaRPr lang="en-US" dirty="0"/>
          </a:p>
        </p:txBody>
      </p:sp>
    </p:spTree>
    <p:extLst>
      <p:ext uri="{BB962C8B-B14F-4D97-AF65-F5344CB8AC3E}">
        <p14:creationId xmlns:p14="http://schemas.microsoft.com/office/powerpoint/2010/main" val="1664003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9AD98-58DA-4745-2365-48AF41E5DDF0}"/>
              </a:ext>
            </a:extLst>
          </p:cNvPr>
          <p:cNvSpPr>
            <a:spLocks noGrp="1"/>
          </p:cNvSpPr>
          <p:nvPr>
            <p:ph type="title"/>
          </p:nvPr>
        </p:nvSpPr>
        <p:spPr>
          <a:xfrm>
            <a:off x="2540000" y="190500"/>
            <a:ext cx="9144000" cy="1143000"/>
          </a:xfrm>
        </p:spPr>
        <p:txBody>
          <a:bodyPr/>
          <a:lstStyle/>
          <a:p>
            <a:r>
              <a:rPr lang="en-US" dirty="0">
                <a:cs typeface="Arial"/>
              </a:rPr>
              <a:t>Final Rule: Child Nutrition Program Integrity (3)</a:t>
            </a:r>
            <a:endParaRPr lang="en-US" dirty="0"/>
          </a:p>
        </p:txBody>
      </p:sp>
      <p:sp>
        <p:nvSpPr>
          <p:cNvPr id="3" name="Content Placeholder 2">
            <a:extLst>
              <a:ext uri="{FF2B5EF4-FFF2-40B4-BE49-F238E27FC236}">
                <a16:creationId xmlns:a16="http://schemas.microsoft.com/office/drawing/2014/main" id="{C8D131E4-C2C2-ED8C-3A59-0C52A9DC548D}"/>
              </a:ext>
            </a:extLst>
          </p:cNvPr>
          <p:cNvSpPr>
            <a:spLocks noGrp="1"/>
          </p:cNvSpPr>
          <p:nvPr>
            <p:ph idx="1"/>
          </p:nvPr>
        </p:nvSpPr>
        <p:spPr>
          <a:xfrm>
            <a:off x="2540000" y="1495425"/>
            <a:ext cx="9347200" cy="4819650"/>
          </a:xfrm>
        </p:spPr>
        <p:txBody>
          <a:bodyPr/>
          <a:lstStyle/>
          <a:p>
            <a:pPr marL="0" indent="0">
              <a:spcBef>
                <a:spcPts val="0"/>
              </a:spcBef>
              <a:spcAft>
                <a:spcPts val="1200"/>
              </a:spcAft>
              <a:buNone/>
            </a:pPr>
            <a:r>
              <a:rPr lang="en-US" sz="2800" dirty="0"/>
              <a:t> State Agency Actions:</a:t>
            </a:r>
            <a:endParaRPr lang="en-US" sz="2800" dirty="0">
              <a:cs typeface="Arial"/>
            </a:endParaRPr>
          </a:p>
          <a:p>
            <a:pPr marL="800100" indent="-457200">
              <a:spcBef>
                <a:spcPts val="0"/>
              </a:spcBef>
              <a:spcAft>
                <a:spcPts val="1200"/>
              </a:spcAft>
              <a:buFont typeface="Arial"/>
              <a:buChar char="•"/>
            </a:pPr>
            <a:r>
              <a:rPr lang="en-US" sz="2800" dirty="0"/>
              <a:t>Allows State Agency discretion to take fiscal action for milk type and vegetable subgroups violations</a:t>
            </a:r>
            <a:endParaRPr lang="en-US" sz="2800" dirty="0">
              <a:cs typeface="Arial"/>
            </a:endParaRPr>
          </a:p>
          <a:p>
            <a:pPr marL="800100" indent="-457200">
              <a:spcBef>
                <a:spcPts val="0"/>
              </a:spcBef>
              <a:spcAft>
                <a:spcPts val="1200"/>
              </a:spcAft>
              <a:buFont typeface="Arial"/>
              <a:buChar char="•"/>
            </a:pPr>
            <a:r>
              <a:rPr lang="en-US" sz="2800" dirty="0"/>
              <a:t>Authorizes imposing fines for State Agencies and SFAs in exceptional rare circumstances for:</a:t>
            </a:r>
            <a:endParaRPr lang="en-US" dirty="0">
              <a:cs typeface="Arial"/>
            </a:endParaRPr>
          </a:p>
          <a:p>
            <a:pPr marL="1200150" lvl="1" indent="-457200">
              <a:spcBef>
                <a:spcPts val="0"/>
              </a:spcBef>
              <a:spcAft>
                <a:spcPts val="1200"/>
              </a:spcAft>
              <a:buFont typeface="Arial"/>
              <a:buChar char="–"/>
            </a:pPr>
            <a:r>
              <a:rPr lang="en-US" dirty="0"/>
              <a:t>Severe program mismanagement</a:t>
            </a:r>
            <a:endParaRPr lang="en-US" dirty="0">
              <a:cs typeface="Arial"/>
            </a:endParaRPr>
          </a:p>
          <a:p>
            <a:pPr marL="1200150" lvl="1" indent="-457200">
              <a:spcBef>
                <a:spcPts val="0"/>
              </a:spcBef>
              <a:spcAft>
                <a:spcPts val="1200"/>
              </a:spcAft>
              <a:buFont typeface="Arial"/>
              <a:buChar char="–"/>
            </a:pPr>
            <a:r>
              <a:rPr lang="en-US" dirty="0"/>
              <a:t>Disregard for requirements</a:t>
            </a:r>
            <a:endParaRPr lang="en-US" dirty="0">
              <a:cs typeface="Arial"/>
            </a:endParaRPr>
          </a:p>
          <a:p>
            <a:pPr marL="1200150" lvl="1" indent="-457200">
              <a:spcBef>
                <a:spcPts val="0"/>
              </a:spcBef>
              <a:spcAft>
                <a:spcPts val="1200"/>
              </a:spcAft>
              <a:buFont typeface="Arial"/>
              <a:buChar char="–"/>
            </a:pPr>
            <a:r>
              <a:rPr lang="en-US" dirty="0"/>
              <a:t>Failure to correct repeated violations</a:t>
            </a:r>
            <a:endParaRPr lang="en-US" dirty="0">
              <a:cs typeface="Arial"/>
            </a:endParaRPr>
          </a:p>
          <a:p>
            <a:pPr marL="800100" indent="-457200">
              <a:spcBef>
                <a:spcPts val="0"/>
              </a:spcBef>
              <a:spcAft>
                <a:spcPts val="1200"/>
              </a:spcAft>
              <a:buFont typeface="Arial"/>
              <a:buChar char="•"/>
            </a:pPr>
            <a:endParaRPr lang="en-US" dirty="0">
              <a:cs typeface="Arial"/>
            </a:endParaRPr>
          </a:p>
          <a:p>
            <a:endParaRPr lang="en-US" dirty="0"/>
          </a:p>
          <a:p>
            <a:endParaRPr lang="en-US" dirty="0"/>
          </a:p>
          <a:p>
            <a:endParaRPr lang="en-US" dirty="0">
              <a:cs typeface="Arial"/>
            </a:endParaRPr>
          </a:p>
        </p:txBody>
      </p:sp>
    </p:spTree>
    <p:extLst>
      <p:ext uri="{BB962C8B-B14F-4D97-AF65-F5344CB8AC3E}">
        <p14:creationId xmlns:p14="http://schemas.microsoft.com/office/powerpoint/2010/main" val="543159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3C882-D164-E4B7-637A-15655E680A13}"/>
              </a:ext>
            </a:extLst>
          </p:cNvPr>
          <p:cNvSpPr>
            <a:spLocks noGrp="1"/>
          </p:cNvSpPr>
          <p:nvPr>
            <p:ph type="title"/>
          </p:nvPr>
        </p:nvSpPr>
        <p:spPr>
          <a:xfrm>
            <a:off x="2159381" y="229962"/>
            <a:ext cx="10227882" cy="2084381"/>
          </a:xfrm>
        </p:spPr>
        <p:txBody>
          <a:bodyPr/>
          <a:lstStyle/>
          <a:p>
            <a:r>
              <a:rPr lang="en-US" sz="4000" dirty="0">
                <a:cs typeface="Arial"/>
              </a:rPr>
              <a:t>Final Rule: Child Nutrition Programs (CNP): </a:t>
            </a:r>
            <a:br>
              <a:rPr lang="en-US" sz="4000" dirty="0">
                <a:cs typeface="Arial"/>
              </a:rPr>
            </a:br>
            <a:r>
              <a:rPr lang="en-US" sz="4000" dirty="0">
                <a:cs typeface="Arial"/>
              </a:rPr>
              <a:t>Community Eligibility Provision (CEP) – Increasing Options for Schools (1)</a:t>
            </a:r>
            <a:endParaRPr lang="en-US" dirty="0">
              <a:cs typeface="Arial"/>
            </a:endParaRPr>
          </a:p>
        </p:txBody>
      </p:sp>
      <p:sp>
        <p:nvSpPr>
          <p:cNvPr id="3" name="Content Placeholder 2">
            <a:extLst>
              <a:ext uri="{FF2B5EF4-FFF2-40B4-BE49-F238E27FC236}">
                <a16:creationId xmlns:a16="http://schemas.microsoft.com/office/drawing/2014/main" id="{990638CC-DD4B-6164-F93C-5D4191E0AFD8}"/>
              </a:ext>
            </a:extLst>
          </p:cNvPr>
          <p:cNvSpPr>
            <a:spLocks noGrp="1"/>
          </p:cNvSpPr>
          <p:nvPr>
            <p:ph idx="1"/>
          </p:nvPr>
        </p:nvSpPr>
        <p:spPr>
          <a:xfrm>
            <a:off x="2707650" y="2671530"/>
            <a:ext cx="9131344" cy="4186470"/>
          </a:xfrm>
        </p:spPr>
        <p:txBody>
          <a:bodyPr/>
          <a:lstStyle/>
          <a:p>
            <a:pPr>
              <a:spcBef>
                <a:spcPts val="0"/>
              </a:spcBef>
              <a:spcAft>
                <a:spcPts val="1200"/>
              </a:spcAft>
            </a:pPr>
            <a:r>
              <a:rPr lang="en-US" dirty="0">
                <a:cs typeface="Arial"/>
              </a:rPr>
              <a:t>SP 22-2023 </a:t>
            </a:r>
            <a:r>
              <a:rPr lang="en-US" dirty="0">
                <a:ea typeface="+mn-lt"/>
                <a:cs typeface="+mn-lt"/>
              </a:rPr>
              <a:t>CEP: Implementing the New Minimum Identified Student Percentage (ISP)</a:t>
            </a:r>
            <a:endParaRPr lang="en-US" dirty="0">
              <a:cs typeface="Arial"/>
            </a:endParaRPr>
          </a:p>
          <a:p>
            <a:pPr lvl="1">
              <a:spcBef>
                <a:spcPts val="0"/>
              </a:spcBef>
              <a:spcAft>
                <a:spcPts val="1200"/>
              </a:spcAft>
            </a:pPr>
            <a:r>
              <a:rPr lang="en-US" dirty="0">
                <a:cs typeface="Arial"/>
              </a:rPr>
              <a:t>Minimum ISP lowered to 25% (from 40%)</a:t>
            </a:r>
          </a:p>
          <a:p>
            <a:pPr lvl="1">
              <a:spcBef>
                <a:spcPts val="0"/>
              </a:spcBef>
              <a:spcAft>
                <a:spcPts val="1200"/>
              </a:spcAft>
            </a:pPr>
            <a:r>
              <a:rPr lang="en-US" dirty="0">
                <a:cs typeface="Arial"/>
              </a:rPr>
              <a:t>No change to CEP multiplier</a:t>
            </a:r>
          </a:p>
          <a:p>
            <a:pPr lvl="1">
              <a:spcBef>
                <a:spcPts val="0"/>
              </a:spcBef>
              <a:spcAft>
                <a:spcPts val="1200"/>
              </a:spcAft>
            </a:pPr>
            <a:r>
              <a:rPr lang="en-US" dirty="0">
                <a:cs typeface="Arial"/>
              </a:rPr>
              <a:t>Final rule is effective October 26, 2023, for School Year (SY) 2024–25</a:t>
            </a:r>
          </a:p>
        </p:txBody>
      </p:sp>
    </p:spTree>
    <p:extLst>
      <p:ext uri="{BB962C8B-B14F-4D97-AF65-F5344CB8AC3E}">
        <p14:creationId xmlns:p14="http://schemas.microsoft.com/office/powerpoint/2010/main" val="237388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3C882-D164-E4B7-637A-15655E680A13}"/>
              </a:ext>
            </a:extLst>
          </p:cNvPr>
          <p:cNvSpPr>
            <a:spLocks noGrp="1"/>
          </p:cNvSpPr>
          <p:nvPr>
            <p:ph type="title"/>
          </p:nvPr>
        </p:nvSpPr>
        <p:spPr>
          <a:xfrm>
            <a:off x="1983155" y="277445"/>
            <a:ext cx="10580076" cy="1055077"/>
          </a:xfrm>
        </p:spPr>
        <p:txBody>
          <a:bodyPr/>
          <a:lstStyle/>
          <a:p>
            <a:r>
              <a:rPr lang="en-US" sz="4000" dirty="0">
                <a:cs typeface="Arial"/>
              </a:rPr>
              <a:t>Final Rule: CNP: CEP – Increasing </a:t>
            </a:r>
            <a:br>
              <a:rPr lang="en-US" sz="4000" dirty="0">
                <a:cs typeface="Arial"/>
              </a:rPr>
            </a:br>
            <a:r>
              <a:rPr lang="en-US" sz="4000" dirty="0">
                <a:cs typeface="Arial"/>
              </a:rPr>
              <a:t>Options for Schools (2)</a:t>
            </a:r>
          </a:p>
        </p:txBody>
      </p:sp>
      <p:sp>
        <p:nvSpPr>
          <p:cNvPr id="3" name="Content Placeholder 2">
            <a:extLst>
              <a:ext uri="{FF2B5EF4-FFF2-40B4-BE49-F238E27FC236}">
                <a16:creationId xmlns:a16="http://schemas.microsoft.com/office/drawing/2014/main" id="{990638CC-DD4B-6164-F93C-5D4191E0AFD8}"/>
              </a:ext>
            </a:extLst>
          </p:cNvPr>
          <p:cNvSpPr>
            <a:spLocks noGrp="1"/>
          </p:cNvSpPr>
          <p:nvPr>
            <p:ph idx="1"/>
          </p:nvPr>
        </p:nvSpPr>
        <p:spPr>
          <a:xfrm>
            <a:off x="2618154" y="1593011"/>
            <a:ext cx="9144000" cy="4114800"/>
          </a:xfrm>
        </p:spPr>
        <p:txBody>
          <a:bodyPr/>
          <a:lstStyle/>
          <a:p>
            <a:pPr>
              <a:spcBef>
                <a:spcPts val="1400"/>
              </a:spcBef>
              <a:spcAft>
                <a:spcPts val="1200"/>
              </a:spcAft>
            </a:pPr>
            <a:r>
              <a:rPr lang="en-US" dirty="0">
                <a:cs typeface="Arial"/>
              </a:rPr>
              <a:t>Immediate Action Items for SY 2023 – 2024:</a:t>
            </a:r>
          </a:p>
          <a:p>
            <a:pPr lvl="1">
              <a:spcBef>
                <a:spcPts val="1400"/>
              </a:spcBef>
              <a:spcAft>
                <a:spcPts val="1200"/>
              </a:spcAft>
            </a:pPr>
            <a:r>
              <a:rPr lang="en-US" dirty="0">
                <a:cs typeface="Arial"/>
              </a:rPr>
              <a:t>None. CEP application deadline has passed.</a:t>
            </a:r>
          </a:p>
          <a:p>
            <a:pPr>
              <a:spcBef>
                <a:spcPts val="1400"/>
              </a:spcBef>
              <a:spcAft>
                <a:spcPts val="1200"/>
              </a:spcAft>
            </a:pPr>
            <a:r>
              <a:rPr lang="en-US" dirty="0">
                <a:cs typeface="Arial"/>
              </a:rPr>
              <a:t>Action Items for Spring 2024: </a:t>
            </a:r>
          </a:p>
          <a:p>
            <a:pPr lvl="1">
              <a:spcBef>
                <a:spcPts val="1400"/>
              </a:spcBef>
              <a:spcAft>
                <a:spcPts val="1200"/>
              </a:spcAft>
            </a:pPr>
            <a:r>
              <a:rPr lang="en-US" dirty="0">
                <a:cs typeface="Arial"/>
              </a:rPr>
              <a:t>Review your ISP to determine if you are eligible</a:t>
            </a:r>
          </a:p>
          <a:p>
            <a:pPr lvl="2">
              <a:spcAft>
                <a:spcPts val="1200"/>
              </a:spcAft>
            </a:pPr>
            <a:r>
              <a:rPr lang="en-US" dirty="0">
                <a:cs typeface="Arial"/>
              </a:rPr>
              <a:t>April 1, 2024: Pull enrollment and direct certification data</a:t>
            </a:r>
          </a:p>
          <a:p>
            <a:pPr lvl="2">
              <a:spcAft>
                <a:spcPts val="1200"/>
              </a:spcAft>
            </a:pPr>
            <a:r>
              <a:rPr lang="en-US" dirty="0">
                <a:cs typeface="Arial"/>
              </a:rPr>
              <a:t>If </a:t>
            </a:r>
            <a:r>
              <a:rPr lang="en-US" u="sng" dirty="0">
                <a:cs typeface="Arial"/>
              </a:rPr>
              <a:t>&gt;</a:t>
            </a:r>
            <a:r>
              <a:rPr lang="en-US" dirty="0">
                <a:solidFill>
                  <a:srgbClr val="FF0000"/>
                </a:solidFill>
                <a:cs typeface="Arial"/>
              </a:rPr>
              <a:t> </a:t>
            </a:r>
            <a:r>
              <a:rPr lang="en-US" dirty="0">
                <a:cs typeface="Arial"/>
              </a:rPr>
              <a:t>25%, must apply for a federal provision!</a:t>
            </a:r>
          </a:p>
          <a:p>
            <a:pPr marL="0" indent="0">
              <a:buNone/>
            </a:pPr>
            <a:endParaRPr lang="en-US" dirty="0">
              <a:cs typeface="Arial"/>
            </a:endParaRPr>
          </a:p>
        </p:txBody>
      </p:sp>
    </p:spTree>
    <p:extLst>
      <p:ext uri="{BB962C8B-B14F-4D97-AF65-F5344CB8AC3E}">
        <p14:creationId xmlns:p14="http://schemas.microsoft.com/office/powerpoint/2010/main" val="3848948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A4A7C-412F-3FE7-78D6-5A32341E1BE2}"/>
              </a:ext>
            </a:extLst>
          </p:cNvPr>
          <p:cNvSpPr>
            <a:spLocks noGrp="1"/>
          </p:cNvSpPr>
          <p:nvPr>
            <p:ph type="title"/>
          </p:nvPr>
        </p:nvSpPr>
        <p:spPr/>
        <p:txBody>
          <a:bodyPr/>
          <a:lstStyle/>
          <a:p>
            <a:r>
              <a:rPr lang="en-US" dirty="0">
                <a:cs typeface="Arial"/>
              </a:rPr>
              <a:t>Final Rule: CNP: CEP – Increasing Options for Schools (3)</a:t>
            </a:r>
            <a:endParaRPr lang="en-US" dirty="0"/>
          </a:p>
        </p:txBody>
      </p:sp>
      <p:sp>
        <p:nvSpPr>
          <p:cNvPr id="3" name="Content Placeholder 2">
            <a:extLst>
              <a:ext uri="{FF2B5EF4-FFF2-40B4-BE49-F238E27FC236}">
                <a16:creationId xmlns:a16="http://schemas.microsoft.com/office/drawing/2014/main" id="{990638CC-DD4B-6164-F93C-5D4191E0AFD8}"/>
              </a:ext>
            </a:extLst>
          </p:cNvPr>
          <p:cNvSpPr>
            <a:spLocks noGrp="1"/>
          </p:cNvSpPr>
          <p:nvPr>
            <p:ph sz="half" idx="1"/>
          </p:nvPr>
        </p:nvSpPr>
        <p:spPr>
          <a:xfrm>
            <a:off x="2540000" y="2618096"/>
            <a:ext cx="6108131" cy="3193577"/>
          </a:xfrm>
        </p:spPr>
        <p:txBody>
          <a:bodyPr/>
          <a:lstStyle/>
          <a:p>
            <a:pPr>
              <a:spcBef>
                <a:spcPts val="1400"/>
              </a:spcBef>
              <a:spcAft>
                <a:spcPts val="1200"/>
              </a:spcAft>
            </a:pPr>
            <a:r>
              <a:rPr lang="en-US" dirty="0">
                <a:cs typeface="Arial"/>
              </a:rPr>
              <a:t>USDA Webinar:</a:t>
            </a:r>
            <a:endParaRPr lang="en-US" dirty="0"/>
          </a:p>
          <a:p>
            <a:pPr lvl="1">
              <a:spcBef>
                <a:spcPts val="1400"/>
              </a:spcBef>
              <a:spcAft>
                <a:spcPts val="1200"/>
              </a:spcAft>
            </a:pPr>
            <a:r>
              <a:rPr lang="en-US" dirty="0">
                <a:cs typeface="Arial"/>
              </a:rPr>
              <a:t>Thursday, October 5, 2023, at 11a.m. PST</a:t>
            </a:r>
          </a:p>
          <a:p>
            <a:pPr lvl="1">
              <a:spcBef>
                <a:spcPts val="1400"/>
              </a:spcBef>
              <a:spcAft>
                <a:spcPts val="1200"/>
              </a:spcAft>
            </a:pPr>
            <a:r>
              <a:rPr lang="en-US" dirty="0">
                <a:cs typeface="Arial"/>
              </a:rPr>
              <a:t>Registration Required!</a:t>
            </a:r>
          </a:p>
        </p:txBody>
      </p:sp>
      <p:pic>
        <p:nvPicPr>
          <p:cNvPr id="7" name="Content Placeholder 6">
            <a:extLst>
              <a:ext uri="{FF2B5EF4-FFF2-40B4-BE49-F238E27FC236}">
                <a16:creationId xmlns:a16="http://schemas.microsoft.com/office/drawing/2014/main" id="{B1E5376F-23A7-23AF-BE79-5E4BE2F483E2}"/>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8650904" y="2331208"/>
            <a:ext cx="2619375" cy="3619500"/>
          </a:xfrm>
        </p:spPr>
      </p:pic>
    </p:spTree>
    <p:extLst>
      <p:ext uri="{BB962C8B-B14F-4D97-AF65-F5344CB8AC3E}">
        <p14:creationId xmlns:p14="http://schemas.microsoft.com/office/powerpoint/2010/main" val="1792011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1D90B-FE8F-985A-504A-367878DCC417}"/>
              </a:ext>
            </a:extLst>
          </p:cNvPr>
          <p:cNvSpPr>
            <a:spLocks noGrp="1"/>
          </p:cNvSpPr>
          <p:nvPr>
            <p:ph type="title"/>
          </p:nvPr>
        </p:nvSpPr>
        <p:spPr>
          <a:xfrm>
            <a:off x="2540000" y="334178"/>
            <a:ext cx="9144000" cy="1143000"/>
          </a:xfrm>
        </p:spPr>
        <p:txBody>
          <a:bodyPr/>
          <a:lstStyle/>
          <a:p>
            <a:r>
              <a:rPr lang="en-US" dirty="0">
                <a:cs typeface="Arial"/>
              </a:rPr>
              <a:t>2023 Farm to School Census</a:t>
            </a:r>
          </a:p>
        </p:txBody>
      </p:sp>
      <p:sp>
        <p:nvSpPr>
          <p:cNvPr id="3" name="Content Placeholder 2">
            <a:extLst>
              <a:ext uri="{FF2B5EF4-FFF2-40B4-BE49-F238E27FC236}">
                <a16:creationId xmlns:a16="http://schemas.microsoft.com/office/drawing/2014/main" id="{96C4D5AF-1793-9153-DF42-80EFB3D1F194}"/>
              </a:ext>
            </a:extLst>
          </p:cNvPr>
          <p:cNvSpPr>
            <a:spLocks noGrp="1"/>
          </p:cNvSpPr>
          <p:nvPr>
            <p:ph idx="1"/>
          </p:nvPr>
        </p:nvSpPr>
        <p:spPr>
          <a:xfrm>
            <a:off x="2540000" y="1700213"/>
            <a:ext cx="9652000" cy="4577508"/>
          </a:xfrm>
        </p:spPr>
        <p:txBody>
          <a:bodyPr/>
          <a:lstStyle/>
          <a:p>
            <a:pPr>
              <a:spcBef>
                <a:spcPts val="0"/>
              </a:spcBef>
              <a:spcAft>
                <a:spcPts val="1200"/>
              </a:spcAft>
            </a:pPr>
            <a:r>
              <a:rPr lang="en-US" dirty="0">
                <a:cs typeface="Arial"/>
              </a:rPr>
              <a:t>Anticipated release: October 2, 2023</a:t>
            </a:r>
          </a:p>
          <a:p>
            <a:pPr>
              <a:spcBef>
                <a:spcPts val="0"/>
              </a:spcBef>
              <a:spcAft>
                <a:spcPts val="1200"/>
              </a:spcAft>
            </a:pPr>
            <a:r>
              <a:rPr lang="en-US" dirty="0">
                <a:cs typeface="Arial"/>
              </a:rPr>
              <a:t>The USDA will email you a direct link to the survey from</a:t>
            </a:r>
            <a:r>
              <a:rPr lang="en-US" b="1" i="0" dirty="0">
                <a:solidFill>
                  <a:srgbClr val="767676"/>
                </a:solidFill>
                <a:effectLst/>
                <a:latin typeface="Roboto" panose="02000000000000000000" pitchFamily="2" charset="0"/>
              </a:rPr>
              <a:t> </a:t>
            </a:r>
            <a:r>
              <a:rPr lang="en-US" i="0" dirty="0">
                <a:solidFill>
                  <a:srgbClr val="767676"/>
                </a:solidFill>
                <a:effectLst/>
                <a:hlinkClick r:id="rId3" tooltip="USDA Farm2School Census survey email address"/>
              </a:rPr>
              <a:t>Farm2SchoolCensus@dir-online.com</a:t>
            </a:r>
            <a:r>
              <a:rPr lang="en-US" dirty="0">
                <a:cs typeface="Arial"/>
              </a:rPr>
              <a:t> </a:t>
            </a:r>
          </a:p>
          <a:p>
            <a:pPr>
              <a:spcBef>
                <a:spcPts val="0"/>
              </a:spcBef>
              <a:spcAft>
                <a:spcPts val="1200"/>
              </a:spcAft>
            </a:pPr>
            <a:r>
              <a:rPr lang="en-US" dirty="0">
                <a:cs typeface="Arial"/>
              </a:rPr>
              <a:t>Sample Census questionnaire is available online  </a:t>
            </a:r>
          </a:p>
          <a:p>
            <a:pPr>
              <a:spcBef>
                <a:spcPts val="0"/>
              </a:spcBef>
              <a:spcAft>
                <a:spcPts val="1200"/>
              </a:spcAft>
            </a:pPr>
            <a:r>
              <a:rPr lang="en-US" dirty="0">
                <a:cs typeface="Arial"/>
              </a:rPr>
              <a:t>The USDA will be hosting an informational webinar; scheduling information pending</a:t>
            </a:r>
          </a:p>
          <a:p>
            <a:endParaRPr lang="en-US" dirty="0">
              <a:cs typeface="Arial"/>
            </a:endParaRPr>
          </a:p>
        </p:txBody>
      </p:sp>
    </p:spTree>
    <p:extLst>
      <p:ext uri="{BB962C8B-B14F-4D97-AF65-F5344CB8AC3E}">
        <p14:creationId xmlns:p14="http://schemas.microsoft.com/office/powerpoint/2010/main" val="3881955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24E3A-A430-2B22-6F68-3F59A4A2FCF7}"/>
              </a:ext>
            </a:extLst>
          </p:cNvPr>
          <p:cNvSpPr>
            <a:spLocks noGrp="1"/>
          </p:cNvSpPr>
          <p:nvPr>
            <p:ph type="title"/>
          </p:nvPr>
        </p:nvSpPr>
        <p:spPr>
          <a:xfrm>
            <a:off x="2354384" y="482600"/>
            <a:ext cx="9144000" cy="1143000"/>
          </a:xfrm>
        </p:spPr>
        <p:txBody>
          <a:bodyPr/>
          <a:lstStyle/>
          <a:p>
            <a:r>
              <a:rPr lang="en-US" dirty="0">
                <a:cs typeface="Arial"/>
              </a:rPr>
              <a:t>State Updates</a:t>
            </a:r>
            <a:endParaRPr lang="en-US" dirty="0"/>
          </a:p>
        </p:txBody>
      </p:sp>
      <p:pic>
        <p:nvPicPr>
          <p:cNvPr id="6" name="Content Placeholder 5">
            <a:extLst>
              <a:ext uri="{FF2B5EF4-FFF2-40B4-BE49-F238E27FC236}">
                <a16:creationId xmlns:a16="http://schemas.microsoft.com/office/drawing/2014/main" id="{69F370ED-AA48-A6B3-923D-57CE2E0337E4}"/>
              </a:ext>
              <a:ext uri="{C183D7F6-B498-43B3-948B-1728B52AA6E4}">
                <adec:decorative xmlns:adec="http://schemas.microsoft.com/office/drawing/2017/decorative" val="1"/>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4036"/>
          <a:stretch/>
        </p:blipFill>
        <p:spPr>
          <a:xfrm>
            <a:off x="4208317" y="1625600"/>
            <a:ext cx="5893334" cy="4245264"/>
          </a:xfrm>
          <a:prstGeom prst="rect">
            <a:avLst/>
          </a:prstGeom>
          <a:ln>
            <a:noFill/>
          </a:ln>
          <a:effectLst>
            <a:softEdge rad="112500"/>
          </a:effectLst>
        </p:spPr>
      </p:pic>
    </p:spTree>
    <p:extLst>
      <p:ext uri="{BB962C8B-B14F-4D97-AF65-F5344CB8AC3E}">
        <p14:creationId xmlns:p14="http://schemas.microsoft.com/office/powerpoint/2010/main" val="3850155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F6D9-ECBD-5628-4A33-B4F4162214C6}"/>
              </a:ext>
            </a:extLst>
          </p:cNvPr>
          <p:cNvSpPr>
            <a:spLocks noGrp="1"/>
          </p:cNvSpPr>
          <p:nvPr>
            <p:ph type="title"/>
          </p:nvPr>
        </p:nvSpPr>
        <p:spPr>
          <a:xfrm>
            <a:off x="2540000" y="77638"/>
            <a:ext cx="9144000" cy="1143000"/>
          </a:xfrm>
        </p:spPr>
        <p:txBody>
          <a:bodyPr/>
          <a:lstStyle/>
          <a:p>
            <a:r>
              <a:rPr lang="en-US" dirty="0">
                <a:cs typeface="Arial"/>
              </a:rPr>
              <a:t>State Policy</a:t>
            </a:r>
            <a:endParaRPr lang="en-US" dirty="0"/>
          </a:p>
        </p:txBody>
      </p:sp>
      <p:sp>
        <p:nvSpPr>
          <p:cNvPr id="3" name="Content Placeholder 2">
            <a:extLst>
              <a:ext uri="{FF2B5EF4-FFF2-40B4-BE49-F238E27FC236}">
                <a16:creationId xmlns:a16="http://schemas.microsoft.com/office/drawing/2014/main" id="{404CDB94-C55A-4602-6EBA-574684C802DE}"/>
              </a:ext>
            </a:extLst>
          </p:cNvPr>
          <p:cNvSpPr>
            <a:spLocks noGrp="1"/>
          </p:cNvSpPr>
          <p:nvPr>
            <p:ph idx="1"/>
          </p:nvPr>
        </p:nvSpPr>
        <p:spPr>
          <a:xfrm>
            <a:off x="2424981" y="1377351"/>
            <a:ext cx="9144000" cy="4783606"/>
          </a:xfrm>
        </p:spPr>
        <p:txBody>
          <a:bodyPr/>
          <a:lstStyle/>
          <a:p>
            <a:pPr>
              <a:spcBef>
                <a:spcPts val="0"/>
              </a:spcBef>
              <a:spcAft>
                <a:spcPts val="1200"/>
              </a:spcAft>
            </a:pPr>
            <a:r>
              <a:rPr lang="en-US" dirty="0">
                <a:cs typeface="Arial"/>
              </a:rPr>
              <a:t>2023: First year of a two-year session</a:t>
            </a:r>
          </a:p>
          <a:p>
            <a:pPr>
              <a:spcBef>
                <a:spcPts val="0"/>
              </a:spcBef>
              <a:spcAft>
                <a:spcPts val="1200"/>
              </a:spcAft>
            </a:pPr>
            <a:r>
              <a:rPr lang="en-US" dirty="0">
                <a:cs typeface="Arial"/>
              </a:rPr>
              <a:t>October 14, 2023, deadline to sign or veto</a:t>
            </a:r>
          </a:p>
          <a:p>
            <a:pPr>
              <a:spcBef>
                <a:spcPts val="0"/>
              </a:spcBef>
              <a:spcAft>
                <a:spcPts val="1200"/>
              </a:spcAft>
            </a:pPr>
            <a:r>
              <a:rPr lang="en-US" dirty="0">
                <a:cs typeface="Arial"/>
              </a:rPr>
              <a:t>Signed: Assembly Bill 1228 (Holden) - Fast food restaurant industry</a:t>
            </a:r>
          </a:p>
          <a:p>
            <a:pPr>
              <a:spcBef>
                <a:spcPts val="0"/>
              </a:spcBef>
              <a:spcAft>
                <a:spcPts val="1200"/>
              </a:spcAft>
            </a:pPr>
            <a:r>
              <a:rPr lang="en-US" dirty="0">
                <a:cs typeface="Arial"/>
              </a:rPr>
              <a:t>Enrolled: </a:t>
            </a:r>
          </a:p>
          <a:p>
            <a:pPr lvl="1">
              <a:spcBef>
                <a:spcPts val="0"/>
              </a:spcBef>
              <a:spcAft>
                <a:spcPts val="1200"/>
              </a:spcAft>
            </a:pPr>
            <a:r>
              <a:rPr lang="en-US" dirty="0">
                <a:cs typeface="Arial"/>
              </a:rPr>
              <a:t>Senate Bill 628 (Hurtado): State Healthy Food Access Policy</a:t>
            </a:r>
          </a:p>
          <a:p>
            <a:pPr lvl="1">
              <a:spcBef>
                <a:spcPts val="0"/>
              </a:spcBef>
              <a:spcAft>
                <a:spcPts val="1200"/>
              </a:spcAft>
            </a:pPr>
            <a:r>
              <a:rPr lang="en-US" dirty="0">
                <a:cs typeface="Arial"/>
              </a:rPr>
              <a:t>Senate Bill 348 (Skinner): Pupil Meals</a:t>
            </a:r>
          </a:p>
        </p:txBody>
      </p:sp>
    </p:spTree>
    <p:extLst>
      <p:ext uri="{BB962C8B-B14F-4D97-AF65-F5344CB8AC3E}">
        <p14:creationId xmlns:p14="http://schemas.microsoft.com/office/powerpoint/2010/main" val="1059990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C7B38-D404-38E5-F6E7-C827A1F504D3}"/>
              </a:ext>
            </a:extLst>
          </p:cNvPr>
          <p:cNvSpPr>
            <a:spLocks noGrp="1"/>
          </p:cNvSpPr>
          <p:nvPr>
            <p:ph type="title"/>
          </p:nvPr>
        </p:nvSpPr>
        <p:spPr/>
        <p:txBody>
          <a:bodyPr/>
          <a:lstStyle/>
          <a:p>
            <a:r>
              <a:rPr lang="en-US" dirty="0">
                <a:cs typeface="Arial"/>
              </a:rPr>
              <a:t>Food Distribution Program (FDP) Announcements</a:t>
            </a:r>
            <a:endParaRPr lang="en-US" dirty="0"/>
          </a:p>
        </p:txBody>
      </p:sp>
      <p:sp>
        <p:nvSpPr>
          <p:cNvPr id="3" name="Content Placeholder 2">
            <a:extLst>
              <a:ext uri="{FF2B5EF4-FFF2-40B4-BE49-F238E27FC236}">
                <a16:creationId xmlns:a16="http://schemas.microsoft.com/office/drawing/2014/main" id="{5A23FCA5-72EC-3F5D-40B5-D0DF63B5576C}"/>
              </a:ext>
            </a:extLst>
          </p:cNvPr>
          <p:cNvSpPr>
            <a:spLocks noGrp="1"/>
          </p:cNvSpPr>
          <p:nvPr>
            <p:ph sz="half" idx="1"/>
          </p:nvPr>
        </p:nvSpPr>
        <p:spPr>
          <a:xfrm>
            <a:off x="2540000" y="1981200"/>
            <a:ext cx="5451959" cy="4334359"/>
          </a:xfrm>
        </p:spPr>
        <p:txBody>
          <a:bodyPr/>
          <a:lstStyle/>
          <a:p>
            <a:pPr>
              <a:spcBef>
                <a:spcPts val="0"/>
              </a:spcBef>
              <a:spcAft>
                <a:spcPts val="1200"/>
              </a:spcAft>
            </a:pPr>
            <a:r>
              <a:rPr lang="en-US" dirty="0">
                <a:cs typeface="Arial"/>
              </a:rPr>
              <a:t>Change of Avenues October 1–December 15</a:t>
            </a:r>
          </a:p>
          <a:p>
            <a:pPr>
              <a:spcBef>
                <a:spcPts val="0"/>
              </a:spcBef>
              <a:spcAft>
                <a:spcPts val="1200"/>
              </a:spcAft>
            </a:pPr>
            <a:r>
              <a:rPr lang="en-US" dirty="0">
                <a:cs typeface="Arial"/>
              </a:rPr>
              <a:t>Reminder: use your carryover pounds</a:t>
            </a:r>
          </a:p>
          <a:p>
            <a:pPr lvl="1">
              <a:spcBef>
                <a:spcPts val="0"/>
              </a:spcBef>
              <a:spcAft>
                <a:spcPts val="1200"/>
              </a:spcAft>
            </a:pPr>
            <a:r>
              <a:rPr lang="en-US" dirty="0">
                <a:cs typeface="Arial"/>
              </a:rPr>
              <a:t>Remaining carryover pounds still unused after October 31 will move to the state account </a:t>
            </a:r>
          </a:p>
          <a:p>
            <a:pPr marL="0" indent="0">
              <a:buNone/>
            </a:pPr>
            <a:endParaRPr lang="en-US" dirty="0">
              <a:cs typeface="Arial"/>
            </a:endParaRPr>
          </a:p>
        </p:txBody>
      </p:sp>
      <p:pic>
        <p:nvPicPr>
          <p:cNvPr id="6" name="Content Placeholder 5">
            <a:extLst>
              <a:ext uri="{FF2B5EF4-FFF2-40B4-BE49-F238E27FC236}">
                <a16:creationId xmlns:a16="http://schemas.microsoft.com/office/drawing/2014/main" id="{05EAC448-73A0-8327-E6C2-C31D876A26FD}"/>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7694343" y="2469477"/>
            <a:ext cx="4219252" cy="2867024"/>
          </a:xfrm>
        </p:spPr>
      </p:pic>
    </p:spTree>
    <p:extLst>
      <p:ext uri="{BB962C8B-B14F-4D97-AF65-F5344CB8AC3E}">
        <p14:creationId xmlns:p14="http://schemas.microsoft.com/office/powerpoint/2010/main" val="742706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4F669-AA28-4DF6-9AA4-8D09FB756B97}"/>
              </a:ext>
            </a:extLst>
          </p:cNvPr>
          <p:cNvSpPr>
            <a:spLocks noGrp="1"/>
          </p:cNvSpPr>
          <p:nvPr>
            <p:ph type="title"/>
          </p:nvPr>
        </p:nvSpPr>
        <p:spPr>
          <a:xfrm>
            <a:off x="2540000" y="122274"/>
            <a:ext cx="9144000" cy="1143000"/>
          </a:xfrm>
        </p:spPr>
        <p:txBody>
          <a:bodyPr/>
          <a:lstStyle/>
          <a:p>
            <a:r>
              <a:rPr lang="en-US" dirty="0"/>
              <a:t>Town Hall At-A-Glance</a:t>
            </a:r>
            <a:endParaRPr lang="en-US" dirty="0">
              <a:cs typeface="Arial"/>
            </a:endParaRPr>
          </a:p>
        </p:txBody>
      </p:sp>
      <p:sp>
        <p:nvSpPr>
          <p:cNvPr id="3" name="Content Placeholder 2">
            <a:extLst>
              <a:ext uri="{FF2B5EF4-FFF2-40B4-BE49-F238E27FC236}">
                <a16:creationId xmlns:a16="http://schemas.microsoft.com/office/drawing/2014/main" id="{E8F9D917-39F1-4060-A27C-9FCCC6C193B0}"/>
              </a:ext>
            </a:extLst>
          </p:cNvPr>
          <p:cNvSpPr>
            <a:spLocks noGrp="1"/>
          </p:cNvSpPr>
          <p:nvPr>
            <p:ph sz="half" idx="1"/>
          </p:nvPr>
        </p:nvSpPr>
        <p:spPr>
          <a:xfrm>
            <a:off x="2479644" y="1880811"/>
            <a:ext cx="7232711" cy="4601378"/>
          </a:xfrm>
        </p:spPr>
        <p:txBody>
          <a:bodyPr/>
          <a:lstStyle/>
          <a:p>
            <a:pPr>
              <a:spcBef>
                <a:spcPts val="0"/>
              </a:spcBef>
              <a:spcAft>
                <a:spcPts val="1200"/>
              </a:spcAft>
              <a:buFont typeface="Arial" panose="020B0604020202020204" pitchFamily="34" charset="0"/>
              <a:buChar char="•"/>
            </a:pPr>
            <a:r>
              <a:rPr lang="en-US" dirty="0">
                <a:latin typeface="Arial"/>
                <a:cs typeface="Arial"/>
              </a:rPr>
              <a:t>District Spotlights</a:t>
            </a:r>
            <a:endParaRPr lang="en-US" dirty="0">
              <a:cs typeface="Arial"/>
            </a:endParaRPr>
          </a:p>
          <a:p>
            <a:pPr algn="l" rtl="0" fontAlgn="base">
              <a:spcBef>
                <a:spcPts val="0"/>
              </a:spcBef>
              <a:spcAft>
                <a:spcPts val="1200"/>
              </a:spcAft>
              <a:buFont typeface="Arial" panose="020B0604020202020204" pitchFamily="34" charset="0"/>
              <a:buChar char="•"/>
            </a:pPr>
            <a:r>
              <a:rPr lang="en-US" b="0" i="0" u="none" strike="noStrike" dirty="0">
                <a:effectLst/>
                <a:latin typeface="Arial"/>
                <a:cs typeface="Arial"/>
              </a:rPr>
              <a:t>Upcoming Celebrations</a:t>
            </a:r>
            <a:endParaRPr lang="en-US" b="0" i="0" dirty="0">
              <a:effectLst/>
              <a:latin typeface="Arial"/>
              <a:cs typeface="Arial"/>
            </a:endParaRPr>
          </a:p>
          <a:p>
            <a:pPr>
              <a:spcBef>
                <a:spcPts val="0"/>
              </a:spcBef>
              <a:spcAft>
                <a:spcPts val="1200"/>
              </a:spcAft>
            </a:pPr>
            <a:r>
              <a:rPr lang="en-US" dirty="0">
                <a:cs typeface="Arial"/>
              </a:rPr>
              <a:t>Federal and State Updates</a:t>
            </a:r>
          </a:p>
          <a:p>
            <a:pPr>
              <a:spcBef>
                <a:spcPts val="0"/>
              </a:spcBef>
              <a:spcAft>
                <a:spcPts val="1200"/>
              </a:spcAft>
            </a:pPr>
            <a:r>
              <a:rPr lang="en-US" dirty="0">
                <a:cs typeface="Arial"/>
              </a:rPr>
              <a:t>Funding Updates</a:t>
            </a:r>
          </a:p>
          <a:p>
            <a:pPr>
              <a:spcBef>
                <a:spcPts val="0"/>
              </a:spcBef>
              <a:spcAft>
                <a:spcPts val="1200"/>
              </a:spcAft>
            </a:pPr>
            <a:r>
              <a:rPr lang="en-US" dirty="0">
                <a:ea typeface="+mn-lt"/>
                <a:cs typeface="+mn-lt"/>
              </a:rPr>
              <a:t>Important Dates</a:t>
            </a:r>
          </a:p>
          <a:p>
            <a:pPr>
              <a:spcBef>
                <a:spcPts val="0"/>
              </a:spcBef>
              <a:spcAft>
                <a:spcPts val="1200"/>
              </a:spcAft>
            </a:pPr>
            <a:r>
              <a:rPr lang="en-US" dirty="0">
                <a:cs typeface="Arial"/>
              </a:rPr>
              <a:t>Resources &amp; Other Announcements</a:t>
            </a:r>
          </a:p>
          <a:p>
            <a:pPr marL="0" indent="0">
              <a:buNone/>
            </a:pPr>
            <a:endParaRPr lang="en-US" dirty="0">
              <a:cs typeface="Arial"/>
            </a:endParaRPr>
          </a:p>
          <a:p>
            <a:endParaRPr lang="en-US" dirty="0">
              <a:cs typeface="Arial"/>
            </a:endParaRPr>
          </a:p>
          <a:p>
            <a:endParaRPr lang="en-US" dirty="0">
              <a:cs typeface="Arial"/>
            </a:endParaRPr>
          </a:p>
          <a:p>
            <a:endParaRPr lang="en-US" sz="2800" dirty="0">
              <a:solidFill>
                <a:srgbClr val="FF0000"/>
              </a:solidFill>
              <a:cs typeface="Arial"/>
            </a:endParaRPr>
          </a:p>
        </p:txBody>
      </p:sp>
      <p:pic>
        <p:nvPicPr>
          <p:cNvPr id="7" name="Content Placeholder 6">
            <a:extLst>
              <a:ext uri="{FF2B5EF4-FFF2-40B4-BE49-F238E27FC236}">
                <a16:creationId xmlns:a16="http://schemas.microsoft.com/office/drawing/2014/main" id="{B8F26E02-04D1-D337-10C0-A724E9C0FF57}"/>
              </a:ext>
              <a:ext uri="{C183D7F6-B498-43B3-948B-1728B52AA6E4}">
                <adec:decorative xmlns:adec="http://schemas.microsoft.com/office/drawing/2017/decorative" val="1"/>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9547818" y="2051955"/>
            <a:ext cx="2384351" cy="3117273"/>
          </a:xfrm>
        </p:spPr>
      </p:pic>
    </p:spTree>
    <p:extLst>
      <p:ext uri="{BB962C8B-B14F-4D97-AF65-F5344CB8AC3E}">
        <p14:creationId xmlns:p14="http://schemas.microsoft.com/office/powerpoint/2010/main" val="1683633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B8174-5E38-27AE-9136-ACDAEBA17F2C}"/>
              </a:ext>
            </a:extLst>
          </p:cNvPr>
          <p:cNvSpPr>
            <a:spLocks noGrp="1"/>
          </p:cNvSpPr>
          <p:nvPr>
            <p:ph type="title"/>
          </p:nvPr>
        </p:nvSpPr>
        <p:spPr>
          <a:xfrm>
            <a:off x="2043892" y="367090"/>
            <a:ext cx="10251449" cy="1272395"/>
          </a:xfrm>
        </p:spPr>
        <p:txBody>
          <a:bodyPr/>
          <a:lstStyle/>
          <a:p>
            <a:r>
              <a:rPr lang="en-US" sz="4000" dirty="0"/>
              <a:t>Department of Defense (DoD) Fresh Reminders (1)</a:t>
            </a:r>
            <a:endParaRPr lang="en-US" sz="4000" dirty="0">
              <a:cs typeface="Arial"/>
            </a:endParaRPr>
          </a:p>
        </p:txBody>
      </p:sp>
      <p:sp>
        <p:nvSpPr>
          <p:cNvPr id="3" name="Content Placeholder 2">
            <a:extLst>
              <a:ext uri="{FF2B5EF4-FFF2-40B4-BE49-F238E27FC236}">
                <a16:creationId xmlns:a16="http://schemas.microsoft.com/office/drawing/2014/main" id="{34D1F080-926C-F2E5-F36F-D62C0B4F0FC1}"/>
              </a:ext>
            </a:extLst>
          </p:cNvPr>
          <p:cNvSpPr>
            <a:spLocks noGrp="1"/>
          </p:cNvSpPr>
          <p:nvPr>
            <p:ph idx="1"/>
          </p:nvPr>
        </p:nvSpPr>
        <p:spPr>
          <a:xfrm>
            <a:off x="2492071" y="1993648"/>
            <a:ext cx="9109379" cy="4368675"/>
          </a:xfrm>
        </p:spPr>
        <p:txBody>
          <a:bodyPr/>
          <a:lstStyle/>
          <a:p>
            <a:pPr>
              <a:spcBef>
                <a:spcPts val="0"/>
              </a:spcBef>
              <a:spcAft>
                <a:spcPts val="1200"/>
              </a:spcAft>
              <a:buFont typeface="Arial"/>
              <a:buChar char="•"/>
            </a:pPr>
            <a:r>
              <a:rPr lang="en-US" dirty="0"/>
              <a:t>Shifting entitlement funds in Fresh Fruits and Vegetables Order Receipt System (FFAVORS)</a:t>
            </a:r>
            <a:endParaRPr lang="en-US" dirty="0">
              <a:cs typeface="Arial"/>
            </a:endParaRPr>
          </a:p>
          <a:p>
            <a:pPr lvl="1">
              <a:spcBef>
                <a:spcPts val="0"/>
              </a:spcBef>
              <a:spcAft>
                <a:spcPts val="1200"/>
              </a:spcAft>
              <a:buFont typeface="Arial"/>
              <a:buChar char="–"/>
            </a:pPr>
            <a:r>
              <a:rPr lang="en-US" dirty="0"/>
              <a:t>Four times/year: September, December, March, April</a:t>
            </a:r>
            <a:endParaRPr lang="en-US" dirty="0">
              <a:cs typeface="Arial"/>
            </a:endParaRPr>
          </a:p>
          <a:p>
            <a:pPr lvl="1">
              <a:spcBef>
                <a:spcPts val="0"/>
              </a:spcBef>
              <a:spcAft>
                <a:spcPts val="1200"/>
              </a:spcAft>
              <a:buFont typeface="Arial"/>
              <a:buChar char="–"/>
            </a:pPr>
            <a:r>
              <a:rPr lang="en-US" dirty="0">
                <a:cs typeface="Arial"/>
              </a:rPr>
              <a:t>Next deadline: December 1</a:t>
            </a:r>
          </a:p>
          <a:p>
            <a:pPr lvl="1">
              <a:spcBef>
                <a:spcPts val="0"/>
              </a:spcBef>
              <a:spcAft>
                <a:spcPts val="1200"/>
              </a:spcAft>
              <a:buFont typeface="Arial"/>
              <a:buChar char="–"/>
            </a:pPr>
            <a:r>
              <a:rPr lang="en-US" dirty="0">
                <a:cs typeface="Arial"/>
              </a:rPr>
              <a:t>Next opportunity: March 1, April 1</a:t>
            </a:r>
          </a:p>
          <a:p>
            <a:pPr>
              <a:spcBef>
                <a:spcPts val="0"/>
              </a:spcBef>
              <a:spcAft>
                <a:spcPts val="1200"/>
              </a:spcAft>
              <a:buFont typeface="Arial"/>
              <a:buChar char="•"/>
            </a:pPr>
            <a:endParaRPr lang="en-US" sz="2800" dirty="0">
              <a:cs typeface="Arial"/>
            </a:endParaRPr>
          </a:p>
          <a:p>
            <a:pPr marL="457200" lvl="1" indent="0">
              <a:buNone/>
            </a:pPr>
            <a:endParaRPr lang="en-US" dirty="0"/>
          </a:p>
          <a:p>
            <a:pPr marL="457200" lvl="1" indent="0">
              <a:buNone/>
            </a:pPr>
            <a:endParaRPr lang="en-US" dirty="0"/>
          </a:p>
          <a:p>
            <a:pPr lvl="1"/>
            <a:endParaRPr lang="en-US" dirty="0"/>
          </a:p>
        </p:txBody>
      </p:sp>
    </p:spTree>
    <p:extLst>
      <p:ext uri="{BB962C8B-B14F-4D97-AF65-F5344CB8AC3E}">
        <p14:creationId xmlns:p14="http://schemas.microsoft.com/office/powerpoint/2010/main" val="1789893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B8174-5E38-27AE-9136-ACDAEBA17F2C}"/>
              </a:ext>
            </a:extLst>
          </p:cNvPr>
          <p:cNvSpPr>
            <a:spLocks noGrp="1"/>
          </p:cNvSpPr>
          <p:nvPr>
            <p:ph type="title"/>
          </p:nvPr>
        </p:nvSpPr>
        <p:spPr>
          <a:xfrm>
            <a:off x="2043892" y="367090"/>
            <a:ext cx="10251449" cy="1272395"/>
          </a:xfrm>
        </p:spPr>
        <p:txBody>
          <a:bodyPr/>
          <a:lstStyle/>
          <a:p>
            <a:r>
              <a:rPr lang="en-US" sz="4000" dirty="0"/>
              <a:t>DoD Fresh Reminders (2)</a:t>
            </a:r>
            <a:endParaRPr lang="en-US" sz="4000" dirty="0">
              <a:cs typeface="Arial"/>
            </a:endParaRPr>
          </a:p>
        </p:txBody>
      </p:sp>
      <p:sp>
        <p:nvSpPr>
          <p:cNvPr id="3" name="Content Placeholder 2">
            <a:extLst>
              <a:ext uri="{FF2B5EF4-FFF2-40B4-BE49-F238E27FC236}">
                <a16:creationId xmlns:a16="http://schemas.microsoft.com/office/drawing/2014/main" id="{34D1F080-926C-F2E5-F36F-D62C0B4F0FC1}"/>
              </a:ext>
            </a:extLst>
          </p:cNvPr>
          <p:cNvSpPr>
            <a:spLocks noGrp="1"/>
          </p:cNvSpPr>
          <p:nvPr>
            <p:ph idx="1"/>
          </p:nvPr>
        </p:nvSpPr>
        <p:spPr>
          <a:xfrm>
            <a:off x="2497083" y="1639485"/>
            <a:ext cx="9345065" cy="4539324"/>
          </a:xfrm>
        </p:spPr>
        <p:txBody>
          <a:bodyPr/>
          <a:lstStyle/>
          <a:p>
            <a:pPr>
              <a:spcBef>
                <a:spcPts val="0"/>
              </a:spcBef>
              <a:spcAft>
                <a:spcPts val="1200"/>
              </a:spcAft>
              <a:buFont typeface="Arial"/>
              <a:buChar char="•"/>
            </a:pPr>
            <a:r>
              <a:rPr lang="en-US" sz="2800" dirty="0"/>
              <a:t>Update your FFAVORS Point of Contact</a:t>
            </a:r>
            <a:endParaRPr lang="en-US" sz="2800" dirty="0">
              <a:cs typeface="Arial"/>
            </a:endParaRPr>
          </a:p>
          <a:p>
            <a:pPr lvl="1">
              <a:spcBef>
                <a:spcPts val="0"/>
              </a:spcBef>
              <a:spcAft>
                <a:spcPts val="1200"/>
              </a:spcAft>
              <a:buFont typeface="Arial"/>
              <a:buChar char="–"/>
            </a:pPr>
            <a:r>
              <a:rPr lang="en-US" dirty="0">
                <a:cs typeface="Arial"/>
              </a:rPr>
              <a:t>Delivery problems? This is the number we'll call</a:t>
            </a:r>
          </a:p>
          <a:p>
            <a:pPr>
              <a:spcBef>
                <a:spcPts val="0"/>
              </a:spcBef>
              <a:spcAft>
                <a:spcPts val="1200"/>
              </a:spcAft>
              <a:buFont typeface="Arial"/>
              <a:buChar char="•"/>
            </a:pPr>
            <a:r>
              <a:rPr lang="en-US" sz="2800" dirty="0"/>
              <a:t>New FFAVORS users must have their own accounts</a:t>
            </a:r>
            <a:endParaRPr lang="en-US" sz="2800" dirty="0">
              <a:cs typeface="Arial"/>
            </a:endParaRPr>
          </a:p>
          <a:p>
            <a:pPr lvl="1">
              <a:spcBef>
                <a:spcPts val="0"/>
              </a:spcBef>
              <a:spcAft>
                <a:spcPts val="1200"/>
              </a:spcAft>
              <a:buFont typeface="Arial"/>
              <a:buChar char="–"/>
            </a:pPr>
            <a:r>
              <a:rPr lang="en-US" dirty="0">
                <a:cs typeface="Arial"/>
              </a:rPr>
              <a:t>Email the </a:t>
            </a:r>
            <a:r>
              <a:rPr lang="en-US" dirty="0">
                <a:cs typeface="Arial"/>
                <a:hlinkClick r:id="rId3" tooltip="CDE Food Distribution Program email address"/>
              </a:rPr>
              <a:t>FoodDistribution@cde.ca.gov</a:t>
            </a:r>
            <a:r>
              <a:rPr lang="en-US" dirty="0">
                <a:hlinkClick r:id="rId3" tooltip="CDE Food Distribution Program email address"/>
              </a:rPr>
              <a:t> </a:t>
            </a:r>
            <a:endParaRPr lang="en-US" dirty="0">
              <a:cs typeface="Arial"/>
            </a:endParaRPr>
          </a:p>
          <a:p>
            <a:pPr>
              <a:spcBef>
                <a:spcPts val="0"/>
              </a:spcBef>
              <a:spcAft>
                <a:spcPts val="1200"/>
              </a:spcAft>
              <a:buFont typeface="Arial"/>
              <a:buChar char="•"/>
            </a:pPr>
            <a:r>
              <a:rPr lang="en-US" sz="2800" dirty="0"/>
              <a:t>FFAVORS Weekly Market Report posted weekly on the homepage to help inform your produce orders</a:t>
            </a:r>
            <a:endParaRPr lang="en-US" sz="2800" dirty="0">
              <a:cs typeface="Arial"/>
            </a:endParaRPr>
          </a:p>
          <a:p>
            <a:pPr>
              <a:spcBef>
                <a:spcPts val="0"/>
              </a:spcBef>
              <a:spcAft>
                <a:spcPts val="1200"/>
              </a:spcAft>
              <a:buFont typeface="Arial"/>
              <a:buChar char="•"/>
            </a:pPr>
            <a:r>
              <a:rPr lang="en-US" sz="2800" dirty="0"/>
              <a:t>Add extra time for holiday orders</a:t>
            </a:r>
            <a:endParaRPr lang="en-US" sz="2800" dirty="0">
              <a:cs typeface="Arial"/>
            </a:endParaRPr>
          </a:p>
          <a:p>
            <a:pPr marL="457200" lvl="1" indent="0">
              <a:buNone/>
            </a:pPr>
            <a:endParaRPr lang="en-US" dirty="0"/>
          </a:p>
          <a:p>
            <a:pPr marL="457200" lvl="1" indent="0">
              <a:buNone/>
            </a:pPr>
            <a:endParaRPr lang="en-US" dirty="0"/>
          </a:p>
          <a:p>
            <a:pPr lvl="1"/>
            <a:endParaRPr lang="en-US" dirty="0"/>
          </a:p>
        </p:txBody>
      </p:sp>
    </p:spTree>
    <p:extLst>
      <p:ext uri="{BB962C8B-B14F-4D97-AF65-F5344CB8AC3E}">
        <p14:creationId xmlns:p14="http://schemas.microsoft.com/office/powerpoint/2010/main" val="1914965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B8174-5E38-27AE-9136-ACDAEBA17F2C}"/>
              </a:ext>
            </a:extLst>
          </p:cNvPr>
          <p:cNvSpPr>
            <a:spLocks noGrp="1"/>
          </p:cNvSpPr>
          <p:nvPr>
            <p:ph type="title"/>
          </p:nvPr>
        </p:nvSpPr>
        <p:spPr>
          <a:xfrm>
            <a:off x="2047309" y="-106680"/>
            <a:ext cx="10230980" cy="1173480"/>
          </a:xfrm>
        </p:spPr>
        <p:txBody>
          <a:bodyPr/>
          <a:lstStyle/>
          <a:p>
            <a:r>
              <a:rPr lang="en-US" sz="4200" dirty="0"/>
              <a:t>DoD Fresh Reminders - Who to Contact</a:t>
            </a:r>
          </a:p>
        </p:txBody>
      </p:sp>
      <p:graphicFrame>
        <p:nvGraphicFramePr>
          <p:cNvPr id="4" name="Table 3" descr="The DoD Fresh Reminders chart provides issue and contact information.For General Questions, entitlement, new sites, address changes, new users&#10;contact FDP staff atFoodDistribution@cde.ca.gov, For Quality/delivery issues (report within 1 day) or produce requests Contact Vendor and DoD Customer Representative, For FFAVORS website issues&#10;contact the FFAVORS Helpdeskz.">
            <a:extLst>
              <a:ext uri="{FF2B5EF4-FFF2-40B4-BE49-F238E27FC236}">
                <a16:creationId xmlns:a16="http://schemas.microsoft.com/office/drawing/2014/main" id="{9BD8B577-3D9C-8E99-D2A8-4E7111450A31}"/>
              </a:ext>
            </a:extLst>
          </p:cNvPr>
          <p:cNvGraphicFramePr>
            <a:graphicFrameLocks noGrp="1"/>
          </p:cNvGraphicFramePr>
          <p:nvPr>
            <p:extLst>
              <p:ext uri="{D42A27DB-BD31-4B8C-83A1-F6EECF244321}">
                <p14:modId xmlns:p14="http://schemas.microsoft.com/office/powerpoint/2010/main" val="1878675103"/>
              </p:ext>
            </p:extLst>
          </p:nvPr>
        </p:nvGraphicFramePr>
        <p:xfrm>
          <a:off x="2360844" y="1087259"/>
          <a:ext cx="9603910" cy="4206240"/>
        </p:xfrm>
        <a:graphic>
          <a:graphicData uri="http://schemas.openxmlformats.org/drawingml/2006/table">
            <a:tbl>
              <a:tblPr firstRow="1" bandRow="1">
                <a:tableStyleId>{5C22544A-7EE6-4342-B048-85BDC9FD1C3A}</a:tableStyleId>
              </a:tblPr>
              <a:tblGrid>
                <a:gridCol w="4654185">
                  <a:extLst>
                    <a:ext uri="{9D8B030D-6E8A-4147-A177-3AD203B41FA5}">
                      <a16:colId xmlns:a16="http://schemas.microsoft.com/office/drawing/2014/main" val="1626397421"/>
                    </a:ext>
                  </a:extLst>
                </a:gridCol>
                <a:gridCol w="4949725">
                  <a:extLst>
                    <a:ext uri="{9D8B030D-6E8A-4147-A177-3AD203B41FA5}">
                      <a16:colId xmlns:a16="http://schemas.microsoft.com/office/drawing/2014/main" val="2480502027"/>
                    </a:ext>
                  </a:extLst>
                </a:gridCol>
              </a:tblGrid>
              <a:tr h="509717">
                <a:tc>
                  <a:txBody>
                    <a:bodyPr/>
                    <a:lstStyle/>
                    <a:p>
                      <a:r>
                        <a:rPr lang="en-US" sz="2800"/>
                        <a:t>ISSUE</a:t>
                      </a:r>
                    </a:p>
                  </a:txBody>
                  <a:tcPr/>
                </a:tc>
                <a:tc>
                  <a:txBody>
                    <a:bodyPr/>
                    <a:lstStyle/>
                    <a:p>
                      <a:r>
                        <a:rPr lang="en-US" sz="2800" dirty="0"/>
                        <a:t>CONTACT</a:t>
                      </a:r>
                    </a:p>
                  </a:txBody>
                  <a:tcPr/>
                </a:tc>
                <a:extLst>
                  <a:ext uri="{0D108BD9-81ED-4DB2-BD59-A6C34878D82A}">
                    <a16:rowId xmlns:a16="http://schemas.microsoft.com/office/drawing/2014/main" val="3962346552"/>
                  </a:ext>
                </a:extLst>
              </a:tr>
              <a:tr h="1784011">
                <a:tc>
                  <a:txBody>
                    <a:bodyPr/>
                    <a:lstStyle/>
                    <a:p>
                      <a:pPr marL="0" indent="0">
                        <a:buNone/>
                      </a:pPr>
                      <a:r>
                        <a:rPr lang="en-US" sz="2800" dirty="0"/>
                        <a:t>General questions, e</a:t>
                      </a:r>
                      <a:r>
                        <a:rPr lang="en-US" sz="2800" b="0" i="0" u="none" strike="noStrike" noProof="0" dirty="0" err="1">
                          <a:solidFill>
                            <a:srgbClr val="000000"/>
                          </a:solidFill>
                          <a:latin typeface="Arial"/>
                        </a:rPr>
                        <a:t>ntitlement</a:t>
                      </a:r>
                      <a:r>
                        <a:rPr lang="en-US" sz="2800" b="0" i="0" u="none" strike="noStrike" noProof="0" dirty="0">
                          <a:solidFill>
                            <a:srgbClr val="000000"/>
                          </a:solidFill>
                          <a:latin typeface="Arial"/>
                        </a:rPr>
                        <a:t>, new sites, address changes, new users</a:t>
                      </a:r>
                    </a:p>
                  </a:txBody>
                  <a:tcPr/>
                </a:tc>
                <a:tc>
                  <a:txBody>
                    <a:bodyPr/>
                    <a:lstStyle/>
                    <a:p>
                      <a:pPr marL="0" lvl="0" indent="0" algn="l">
                        <a:lnSpc>
                          <a:spcPct val="100000"/>
                        </a:lnSpc>
                        <a:spcBef>
                          <a:spcPts val="0"/>
                        </a:spcBef>
                        <a:spcAft>
                          <a:spcPts val="0"/>
                        </a:spcAft>
                        <a:buNone/>
                      </a:pPr>
                      <a:r>
                        <a:rPr lang="en-US" sz="2800" b="0" i="0" u="none" strike="noStrike" noProof="0" dirty="0">
                          <a:solidFill>
                            <a:srgbClr val="000000"/>
                          </a:solidFill>
                          <a:latin typeface="Arial"/>
                        </a:rPr>
                        <a:t>FDP staff </a:t>
                      </a:r>
                      <a:r>
                        <a:rPr lang="en-US" sz="2800" b="0" i="0" u="none" strike="noStrike" noProof="0" dirty="0">
                          <a:solidFill>
                            <a:srgbClr val="000000"/>
                          </a:solidFill>
                          <a:latin typeface="Arial"/>
                          <a:hlinkClick r:id="rId3" tooltip="CDE Food Distribution Program email address"/>
                        </a:rPr>
                        <a:t>FoodDistribution@cde.ca.gov</a:t>
                      </a:r>
                      <a:r>
                        <a:rPr lang="en-US" sz="2800" b="0" i="0" u="none" strike="noStrike" noProof="0" dirty="0">
                          <a:solidFill>
                            <a:srgbClr val="000000"/>
                          </a:solidFill>
                          <a:latin typeface="Arial"/>
                        </a:rPr>
                        <a:t> </a:t>
                      </a:r>
                    </a:p>
                  </a:txBody>
                  <a:tcPr/>
                </a:tc>
                <a:extLst>
                  <a:ext uri="{0D108BD9-81ED-4DB2-BD59-A6C34878D82A}">
                    <a16:rowId xmlns:a16="http://schemas.microsoft.com/office/drawing/2014/main" val="2569833052"/>
                  </a:ext>
                </a:extLst>
              </a:tr>
              <a:tr h="1359245">
                <a:tc>
                  <a:txBody>
                    <a:bodyPr/>
                    <a:lstStyle/>
                    <a:p>
                      <a:pPr marL="0" lvl="0" indent="0">
                        <a:buNone/>
                      </a:pPr>
                      <a:r>
                        <a:rPr lang="en-US" sz="2800" b="0" i="0" u="none" strike="noStrike" noProof="0" dirty="0">
                          <a:solidFill>
                            <a:srgbClr val="000000"/>
                          </a:solidFill>
                          <a:latin typeface="Arial"/>
                        </a:rPr>
                        <a:t>Quality/delivery issues (report within 1 day) or produce requests</a:t>
                      </a:r>
                      <a:endParaRPr lang="en-US" sz="2800" dirty="0"/>
                    </a:p>
                  </a:txBody>
                  <a:tcPr/>
                </a:tc>
                <a:tc>
                  <a:txBody>
                    <a:bodyPr/>
                    <a:lstStyle/>
                    <a:p>
                      <a:pPr marL="0" marR="0" lvl="0" indent="0" algn="l">
                        <a:lnSpc>
                          <a:spcPct val="100000"/>
                        </a:lnSpc>
                        <a:spcBef>
                          <a:spcPts val="0"/>
                        </a:spcBef>
                        <a:spcAft>
                          <a:spcPts val="1200"/>
                        </a:spcAft>
                        <a:buClr>
                          <a:srgbClr val="000000"/>
                        </a:buClr>
                        <a:buNone/>
                      </a:pPr>
                      <a:r>
                        <a:rPr lang="en-US" sz="2800" b="0" i="0" u="none" strike="noStrike" noProof="0" dirty="0">
                          <a:solidFill>
                            <a:srgbClr val="000000"/>
                          </a:solidFill>
                          <a:latin typeface="Arial"/>
                        </a:rPr>
                        <a:t>Contact Vendor and DoD Customer Representative</a:t>
                      </a:r>
                    </a:p>
                  </a:txBody>
                  <a:tcPr/>
                </a:tc>
                <a:extLst>
                  <a:ext uri="{0D108BD9-81ED-4DB2-BD59-A6C34878D82A}">
                    <a16:rowId xmlns:a16="http://schemas.microsoft.com/office/drawing/2014/main" val="2881216203"/>
                  </a:ext>
                </a:extLst>
              </a:tr>
              <a:tr h="509717">
                <a:tc>
                  <a:txBody>
                    <a:bodyPr/>
                    <a:lstStyle/>
                    <a:p>
                      <a:pPr marL="0" marR="0" lvl="0" indent="0" algn="l">
                        <a:lnSpc>
                          <a:spcPct val="100000"/>
                        </a:lnSpc>
                        <a:spcBef>
                          <a:spcPts val="0"/>
                        </a:spcBef>
                        <a:spcAft>
                          <a:spcPts val="1200"/>
                        </a:spcAft>
                        <a:buClr>
                          <a:srgbClr val="000000"/>
                        </a:buClr>
                        <a:buNone/>
                      </a:pPr>
                      <a:r>
                        <a:rPr lang="en-US" sz="2800" b="0" i="0" u="none" strike="noStrike" noProof="0" dirty="0">
                          <a:solidFill>
                            <a:srgbClr val="000000"/>
                          </a:solidFill>
                          <a:latin typeface="Arial"/>
                        </a:rPr>
                        <a:t>FFAVORS website issues</a:t>
                      </a:r>
                      <a:endParaRPr lang="en-US" sz="2800" dirty="0"/>
                    </a:p>
                  </a:txBody>
                  <a:tcPr/>
                </a:tc>
                <a:tc>
                  <a:txBody>
                    <a:bodyPr/>
                    <a:lstStyle/>
                    <a:p>
                      <a:pPr marL="0" lvl="0" indent="0" algn="l">
                        <a:lnSpc>
                          <a:spcPct val="100000"/>
                        </a:lnSpc>
                        <a:spcBef>
                          <a:spcPts val="0"/>
                        </a:spcBef>
                        <a:spcAft>
                          <a:spcPts val="1200"/>
                        </a:spcAft>
                        <a:buNone/>
                      </a:pPr>
                      <a:r>
                        <a:rPr lang="en-US" sz="2800" b="0" i="0" u="none" strike="noStrike" noProof="0" dirty="0">
                          <a:solidFill>
                            <a:srgbClr val="000000"/>
                          </a:solidFill>
                          <a:latin typeface="Arial"/>
                        </a:rPr>
                        <a:t>FFAVORS Helpdesk</a:t>
                      </a:r>
                    </a:p>
                  </a:txBody>
                  <a:tcPr/>
                </a:tc>
                <a:extLst>
                  <a:ext uri="{0D108BD9-81ED-4DB2-BD59-A6C34878D82A}">
                    <a16:rowId xmlns:a16="http://schemas.microsoft.com/office/drawing/2014/main" val="2757179870"/>
                  </a:ext>
                </a:extLst>
              </a:tr>
            </a:tbl>
          </a:graphicData>
        </a:graphic>
      </p:graphicFrame>
      <p:sp>
        <p:nvSpPr>
          <p:cNvPr id="5" name="Content Placeholder 4">
            <a:extLst>
              <a:ext uri="{FF2B5EF4-FFF2-40B4-BE49-F238E27FC236}">
                <a16:creationId xmlns:a16="http://schemas.microsoft.com/office/drawing/2014/main" id="{7B908CEA-5934-675A-46A3-6522A7511CA0}"/>
              </a:ext>
            </a:extLst>
          </p:cNvPr>
          <p:cNvSpPr>
            <a:spLocks noGrp="1"/>
          </p:cNvSpPr>
          <p:nvPr>
            <p:ph sz="half" idx="2"/>
          </p:nvPr>
        </p:nvSpPr>
        <p:spPr>
          <a:xfrm>
            <a:off x="2360844" y="5386407"/>
            <a:ext cx="9373955" cy="768668"/>
          </a:xfrm>
        </p:spPr>
        <p:txBody>
          <a:bodyPr/>
          <a:lstStyle/>
          <a:p>
            <a:pPr marL="0" indent="0">
              <a:buNone/>
            </a:pPr>
            <a:r>
              <a:rPr lang="en-US" sz="2800" b="1" dirty="0"/>
              <a:t>CDE DoD Fresh web page:</a:t>
            </a:r>
            <a:r>
              <a:rPr lang="en-US" sz="2800" dirty="0"/>
              <a:t> </a:t>
            </a:r>
            <a:r>
              <a:rPr lang="en-US" sz="2800" dirty="0">
                <a:hlinkClick r:id="rId4" tooltip="CDE DoD Fresh Fruit &amp; Vegetable Program web page"/>
              </a:rPr>
              <a:t>https://www.cde.ca.gov/ls/nu/fd/dod.asp</a:t>
            </a:r>
            <a:endParaRPr lang="en-US" sz="2800" dirty="0">
              <a:cs typeface="Arial"/>
            </a:endParaRPr>
          </a:p>
          <a:p>
            <a:endParaRPr lang="en-US" dirty="0"/>
          </a:p>
        </p:txBody>
      </p:sp>
    </p:spTree>
    <p:extLst>
      <p:ext uri="{BB962C8B-B14F-4D97-AF65-F5344CB8AC3E}">
        <p14:creationId xmlns:p14="http://schemas.microsoft.com/office/powerpoint/2010/main" val="2146774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3CA61-A214-5CA2-9964-5E6FCA575ADE}"/>
              </a:ext>
            </a:extLst>
          </p:cNvPr>
          <p:cNvSpPr>
            <a:spLocks noGrp="1"/>
          </p:cNvSpPr>
          <p:nvPr>
            <p:ph type="title"/>
          </p:nvPr>
        </p:nvSpPr>
        <p:spPr/>
        <p:txBody>
          <a:bodyPr/>
          <a:lstStyle/>
          <a:p>
            <a:r>
              <a:rPr lang="en-US" dirty="0">
                <a:ea typeface="+mj-lt"/>
                <a:cs typeface="+mj-lt"/>
              </a:rPr>
              <a:t>Verification Process for </a:t>
            </a:r>
            <a:br>
              <a:rPr lang="en-US" dirty="0">
                <a:ea typeface="+mj-lt"/>
                <a:cs typeface="+mj-lt"/>
              </a:rPr>
            </a:br>
            <a:r>
              <a:rPr lang="en-US" dirty="0">
                <a:ea typeface="+mj-lt"/>
                <a:cs typeface="+mj-lt"/>
              </a:rPr>
              <a:t>SY 2023–24 (1)</a:t>
            </a:r>
            <a:endParaRPr lang="en-US" dirty="0"/>
          </a:p>
        </p:txBody>
      </p:sp>
      <p:sp>
        <p:nvSpPr>
          <p:cNvPr id="3" name="Content Placeholder 2">
            <a:extLst>
              <a:ext uri="{FF2B5EF4-FFF2-40B4-BE49-F238E27FC236}">
                <a16:creationId xmlns:a16="http://schemas.microsoft.com/office/drawing/2014/main" id="{F4A9C9D7-F97E-14E8-1309-5B2AE8B6A334}"/>
              </a:ext>
            </a:extLst>
          </p:cNvPr>
          <p:cNvSpPr>
            <a:spLocks noGrp="1"/>
          </p:cNvSpPr>
          <p:nvPr>
            <p:ph idx="1"/>
          </p:nvPr>
        </p:nvSpPr>
        <p:spPr/>
        <p:txBody>
          <a:bodyPr/>
          <a:lstStyle/>
          <a:p>
            <a:pPr>
              <a:spcBef>
                <a:spcPts val="0"/>
              </a:spcBef>
              <a:spcAft>
                <a:spcPts val="1200"/>
              </a:spcAft>
              <a:buFont typeface="Arial"/>
              <a:buChar char="•"/>
            </a:pPr>
            <a:r>
              <a:rPr lang="en-US" dirty="0">
                <a:cs typeface="Arial"/>
              </a:rPr>
              <a:t>Exemptions from Verification Process:</a:t>
            </a:r>
          </a:p>
          <a:p>
            <a:pPr lvl="1">
              <a:spcBef>
                <a:spcPts val="0"/>
              </a:spcBef>
              <a:spcAft>
                <a:spcPts val="1200"/>
              </a:spcAft>
              <a:buFont typeface="Arial"/>
              <a:buChar char="–"/>
            </a:pPr>
            <a:r>
              <a:rPr lang="en-US" dirty="0">
                <a:cs typeface="Arial"/>
              </a:rPr>
              <a:t>Schools on CEP</a:t>
            </a:r>
          </a:p>
          <a:p>
            <a:pPr lvl="1">
              <a:spcBef>
                <a:spcPts val="0"/>
              </a:spcBef>
              <a:spcAft>
                <a:spcPts val="1200"/>
              </a:spcAft>
              <a:buFont typeface="Arial"/>
              <a:buChar char="–"/>
            </a:pPr>
            <a:r>
              <a:rPr lang="en-US" dirty="0">
                <a:cs typeface="Arial"/>
              </a:rPr>
              <a:t>Schools on Provision 2 during non-base years</a:t>
            </a:r>
          </a:p>
          <a:p>
            <a:pPr>
              <a:spcBef>
                <a:spcPts val="0"/>
              </a:spcBef>
              <a:spcAft>
                <a:spcPts val="1200"/>
              </a:spcAft>
              <a:buFont typeface="Arial"/>
              <a:buChar char="•"/>
            </a:pPr>
            <a:r>
              <a:rPr lang="en-US" dirty="0">
                <a:cs typeface="Arial"/>
              </a:rPr>
              <a:t>Exemptions from Verification Reporting:</a:t>
            </a:r>
          </a:p>
          <a:p>
            <a:pPr lvl="1">
              <a:spcBef>
                <a:spcPts val="0"/>
              </a:spcBef>
              <a:spcAft>
                <a:spcPts val="1200"/>
              </a:spcAft>
              <a:buFont typeface="Arial"/>
              <a:buChar char="–"/>
            </a:pPr>
            <a:r>
              <a:rPr lang="en-US" b="1" dirty="0">
                <a:cs typeface="Arial"/>
              </a:rPr>
              <a:t>None. ALL SFAS must complete verification reporting.</a:t>
            </a:r>
          </a:p>
          <a:p>
            <a:pPr marL="0" indent="0">
              <a:buNone/>
            </a:pPr>
            <a:endParaRPr lang="en-US" dirty="0">
              <a:cs typeface="Arial"/>
            </a:endParaRPr>
          </a:p>
        </p:txBody>
      </p:sp>
    </p:spTree>
    <p:extLst>
      <p:ext uri="{BB962C8B-B14F-4D97-AF65-F5344CB8AC3E}">
        <p14:creationId xmlns:p14="http://schemas.microsoft.com/office/powerpoint/2010/main" val="3504570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8C641-DAB7-5D0C-56A0-FAF209FA2E77}"/>
              </a:ext>
            </a:extLst>
          </p:cNvPr>
          <p:cNvSpPr>
            <a:spLocks noGrp="1"/>
          </p:cNvSpPr>
          <p:nvPr>
            <p:ph type="title"/>
          </p:nvPr>
        </p:nvSpPr>
        <p:spPr/>
        <p:txBody>
          <a:bodyPr/>
          <a:lstStyle/>
          <a:p>
            <a:r>
              <a:rPr lang="en-US" dirty="0">
                <a:cs typeface="Arial"/>
              </a:rPr>
              <a:t>Verification Process for </a:t>
            </a:r>
            <a:br>
              <a:rPr lang="en-US" dirty="0">
                <a:cs typeface="Arial"/>
              </a:rPr>
            </a:br>
            <a:r>
              <a:rPr lang="en-US" dirty="0">
                <a:cs typeface="Arial"/>
              </a:rPr>
              <a:t>SY 2023–24 (2)</a:t>
            </a:r>
          </a:p>
          <a:p>
            <a:endParaRPr lang="en-US" dirty="0">
              <a:cs typeface="Arial"/>
            </a:endParaRPr>
          </a:p>
        </p:txBody>
      </p:sp>
      <p:sp>
        <p:nvSpPr>
          <p:cNvPr id="3" name="Content Placeholder 2">
            <a:extLst>
              <a:ext uri="{FF2B5EF4-FFF2-40B4-BE49-F238E27FC236}">
                <a16:creationId xmlns:a16="http://schemas.microsoft.com/office/drawing/2014/main" id="{1AD125F4-1D4A-DEC7-E1CD-92650D20D593}"/>
              </a:ext>
            </a:extLst>
          </p:cNvPr>
          <p:cNvSpPr>
            <a:spLocks noGrp="1"/>
          </p:cNvSpPr>
          <p:nvPr>
            <p:ph idx="1"/>
          </p:nvPr>
        </p:nvSpPr>
        <p:spPr/>
        <p:txBody>
          <a:bodyPr/>
          <a:lstStyle/>
          <a:p>
            <a:pPr marL="0" indent="0">
              <a:spcBef>
                <a:spcPts val="0"/>
              </a:spcBef>
              <a:spcAft>
                <a:spcPts val="1200"/>
              </a:spcAft>
              <a:buNone/>
            </a:pPr>
            <a:r>
              <a:rPr lang="en-US" dirty="0">
                <a:cs typeface="Arial"/>
              </a:rPr>
              <a:t>Timeline:</a:t>
            </a:r>
          </a:p>
          <a:p>
            <a:pPr>
              <a:spcBef>
                <a:spcPts val="0"/>
              </a:spcBef>
              <a:spcAft>
                <a:spcPts val="1200"/>
              </a:spcAft>
            </a:pPr>
            <a:r>
              <a:rPr lang="en-US" dirty="0">
                <a:cs typeface="Arial"/>
              </a:rPr>
              <a:t>October 2: Determine Sample Size</a:t>
            </a:r>
          </a:p>
          <a:p>
            <a:pPr>
              <a:spcBef>
                <a:spcPts val="0"/>
              </a:spcBef>
              <a:spcAft>
                <a:spcPts val="1200"/>
              </a:spcAft>
            </a:pPr>
            <a:r>
              <a:rPr lang="en-US" dirty="0">
                <a:cs typeface="Arial"/>
              </a:rPr>
              <a:t>November 15: Complete Verification Process</a:t>
            </a:r>
          </a:p>
          <a:p>
            <a:pPr>
              <a:spcBef>
                <a:spcPts val="0"/>
              </a:spcBef>
              <a:spcAft>
                <a:spcPts val="1200"/>
              </a:spcAft>
            </a:pPr>
            <a:r>
              <a:rPr lang="en-US" dirty="0">
                <a:cs typeface="Arial"/>
              </a:rPr>
              <a:t>January 16, 2024: Verification Reporting</a:t>
            </a:r>
          </a:p>
        </p:txBody>
      </p:sp>
    </p:spTree>
    <p:extLst>
      <p:ext uri="{BB962C8B-B14F-4D97-AF65-F5344CB8AC3E}">
        <p14:creationId xmlns:p14="http://schemas.microsoft.com/office/powerpoint/2010/main" val="7007835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2C639-4056-603E-3576-7C65773D2D8E}"/>
              </a:ext>
            </a:extLst>
          </p:cNvPr>
          <p:cNvSpPr>
            <a:spLocks noGrp="1"/>
          </p:cNvSpPr>
          <p:nvPr>
            <p:ph type="title"/>
          </p:nvPr>
        </p:nvSpPr>
        <p:spPr/>
        <p:txBody>
          <a:bodyPr/>
          <a:lstStyle/>
          <a:p>
            <a:r>
              <a:rPr lang="en-US" dirty="0">
                <a:ea typeface="+mj-lt"/>
                <a:cs typeface="+mj-lt"/>
              </a:rPr>
              <a:t>Net Cash Resources and Allowable Costs Reminder</a:t>
            </a:r>
            <a:endParaRPr lang="en-US" dirty="0"/>
          </a:p>
        </p:txBody>
      </p:sp>
      <p:sp>
        <p:nvSpPr>
          <p:cNvPr id="3" name="Content Placeholder 2">
            <a:extLst>
              <a:ext uri="{FF2B5EF4-FFF2-40B4-BE49-F238E27FC236}">
                <a16:creationId xmlns:a16="http://schemas.microsoft.com/office/drawing/2014/main" id="{62C404FC-2D8F-2FB7-24C5-BA9629A8EB74}"/>
              </a:ext>
            </a:extLst>
          </p:cNvPr>
          <p:cNvSpPr>
            <a:spLocks noGrp="1"/>
          </p:cNvSpPr>
          <p:nvPr>
            <p:ph sz="half" idx="1"/>
          </p:nvPr>
        </p:nvSpPr>
        <p:spPr>
          <a:xfrm>
            <a:off x="2539999" y="1981200"/>
            <a:ext cx="6875463" cy="4633913"/>
          </a:xfrm>
        </p:spPr>
        <p:txBody>
          <a:bodyPr/>
          <a:lstStyle/>
          <a:p>
            <a:pPr>
              <a:spcBef>
                <a:spcPts val="0"/>
              </a:spcBef>
              <a:spcAft>
                <a:spcPts val="1200"/>
              </a:spcAft>
            </a:pPr>
            <a:r>
              <a:rPr lang="en-US" sz="2700" dirty="0">
                <a:cs typeface="Arial"/>
              </a:rPr>
              <a:t>Excess net cash resources of six or more months​ </a:t>
            </a:r>
          </a:p>
          <a:p>
            <a:pPr>
              <a:spcBef>
                <a:spcPts val="0"/>
              </a:spcBef>
              <a:spcAft>
                <a:spcPts val="1200"/>
              </a:spcAft>
            </a:pPr>
            <a:r>
              <a:rPr lang="en-US" sz="2700" dirty="0">
                <a:cs typeface="Arial"/>
              </a:rPr>
              <a:t>SFAs complete the SNP-57 form in Child Nutrition Information Payment System (CNIPS)​ by November 1, if you meet the excess threshold contact NSD.</a:t>
            </a:r>
          </a:p>
          <a:p>
            <a:pPr>
              <a:spcBef>
                <a:spcPts val="0"/>
              </a:spcBef>
              <a:spcAft>
                <a:spcPts val="1200"/>
              </a:spcAft>
            </a:pPr>
            <a:r>
              <a:rPr lang="en-US" sz="2700" b="1" dirty="0">
                <a:cs typeface="Arial"/>
              </a:rPr>
              <a:t>REMINDER: </a:t>
            </a:r>
            <a:r>
              <a:rPr lang="en-US" sz="2700" dirty="0">
                <a:cs typeface="Arial"/>
              </a:rPr>
              <a:t>Program funds can only be spent on allowable costs</a:t>
            </a:r>
          </a:p>
        </p:txBody>
      </p:sp>
      <p:pic>
        <p:nvPicPr>
          <p:cNvPr id="5" name="Content Placeholder 4">
            <a:extLst>
              <a:ext uri="{FF2B5EF4-FFF2-40B4-BE49-F238E27FC236}">
                <a16:creationId xmlns:a16="http://schemas.microsoft.com/office/drawing/2014/main" id="{AD816687-A937-7A75-3E10-8D90DFB0A772}"/>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9343600" y="3013289"/>
            <a:ext cx="2707298" cy="1681375"/>
          </a:xfrm>
        </p:spPr>
      </p:pic>
    </p:spTree>
    <p:extLst>
      <p:ext uri="{BB962C8B-B14F-4D97-AF65-F5344CB8AC3E}">
        <p14:creationId xmlns:p14="http://schemas.microsoft.com/office/powerpoint/2010/main" val="40540563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FB22B-EEBC-4946-9C86-DCEDFD69703C}"/>
              </a:ext>
            </a:extLst>
          </p:cNvPr>
          <p:cNvSpPr>
            <a:spLocks noGrp="1"/>
          </p:cNvSpPr>
          <p:nvPr>
            <p:ph type="title"/>
          </p:nvPr>
        </p:nvSpPr>
        <p:spPr>
          <a:xfrm>
            <a:off x="2460966" y="350146"/>
            <a:ext cx="9562530" cy="1067219"/>
          </a:xfrm>
        </p:spPr>
        <p:txBody>
          <a:bodyPr/>
          <a:lstStyle/>
          <a:p>
            <a:r>
              <a:rPr lang="en-US" dirty="0">
                <a:cs typeface="Arial"/>
              </a:rPr>
              <a:t>Important Operational Dates: </a:t>
            </a:r>
            <a:br>
              <a:rPr lang="en-US" dirty="0">
                <a:cs typeface="Arial"/>
              </a:rPr>
            </a:br>
            <a:r>
              <a:rPr lang="en-US" dirty="0">
                <a:cs typeface="Arial"/>
              </a:rPr>
              <a:t>Next 30 to 60 days (1)</a:t>
            </a:r>
          </a:p>
        </p:txBody>
      </p:sp>
      <p:graphicFrame>
        <p:nvGraphicFramePr>
          <p:cNvPr id="5" name="Content Placeholder 4" descr="Important dates next 30 to 60 days.  Actions and corresponding dates: Complete Annual Updates&#10;by October 2023, School Year 2022 and 23 Complete Mandatory Food Safety Inspection Reports in CNIPS by October 6th, use all carryover pounds, October 31, 2023, Contact NSD if Excess Net Cash Resources - Six or more months.">
            <a:extLst>
              <a:ext uri="{FF2B5EF4-FFF2-40B4-BE49-F238E27FC236}">
                <a16:creationId xmlns:a16="http://schemas.microsoft.com/office/drawing/2014/main" id="{D0EF0EC8-E363-4926-9700-F7FD0023B2FD}"/>
              </a:ext>
            </a:extLst>
          </p:cNvPr>
          <p:cNvGraphicFramePr>
            <a:graphicFrameLocks noGrp="1"/>
          </p:cNvGraphicFramePr>
          <p:nvPr>
            <p:ph idx="1"/>
            <p:extLst>
              <p:ext uri="{D42A27DB-BD31-4B8C-83A1-F6EECF244321}">
                <p14:modId xmlns:p14="http://schemas.microsoft.com/office/powerpoint/2010/main" val="860958987"/>
              </p:ext>
            </p:extLst>
          </p:nvPr>
        </p:nvGraphicFramePr>
        <p:xfrm>
          <a:off x="2560351" y="1544455"/>
          <a:ext cx="9363759" cy="4491970"/>
        </p:xfrm>
        <a:graphic>
          <a:graphicData uri="http://schemas.openxmlformats.org/drawingml/2006/table">
            <a:tbl>
              <a:tblPr firstRow="1" bandRow="1">
                <a:tableStyleId>{5C22544A-7EE6-4342-B048-85BDC9FD1C3A}</a:tableStyleId>
              </a:tblPr>
              <a:tblGrid>
                <a:gridCol w="5838805">
                  <a:extLst>
                    <a:ext uri="{9D8B030D-6E8A-4147-A177-3AD203B41FA5}">
                      <a16:colId xmlns:a16="http://schemas.microsoft.com/office/drawing/2014/main" val="1020567512"/>
                    </a:ext>
                  </a:extLst>
                </a:gridCol>
                <a:gridCol w="3524954">
                  <a:extLst>
                    <a:ext uri="{9D8B030D-6E8A-4147-A177-3AD203B41FA5}">
                      <a16:colId xmlns:a16="http://schemas.microsoft.com/office/drawing/2014/main" val="866446811"/>
                    </a:ext>
                  </a:extLst>
                </a:gridCol>
              </a:tblGrid>
              <a:tr h="1006220">
                <a:tc>
                  <a:txBody>
                    <a:bodyPr/>
                    <a:lstStyle/>
                    <a:p>
                      <a:pPr lvl="0" algn="ctr">
                        <a:buNone/>
                      </a:pPr>
                      <a:r>
                        <a:rPr lang="en-US" sz="2800">
                          <a:solidFill>
                            <a:schemeClr val="bg1"/>
                          </a:solidFill>
                        </a:rPr>
                        <a:t>Action</a:t>
                      </a:r>
                    </a:p>
                  </a:txBody>
                  <a:tcPr/>
                </a:tc>
                <a:tc>
                  <a:txBody>
                    <a:bodyPr/>
                    <a:lstStyle/>
                    <a:p>
                      <a:pPr lvl="0" algn="ctr">
                        <a:buNone/>
                      </a:pPr>
                      <a:r>
                        <a:rPr lang="en-US" sz="2800"/>
                        <a:t>Date</a:t>
                      </a:r>
                    </a:p>
                  </a:txBody>
                  <a:tcPr/>
                </a:tc>
                <a:extLst>
                  <a:ext uri="{0D108BD9-81ED-4DB2-BD59-A6C34878D82A}">
                    <a16:rowId xmlns:a16="http://schemas.microsoft.com/office/drawing/2014/main" val="2664261068"/>
                  </a:ext>
                </a:extLst>
              </a:tr>
              <a:tr h="587380">
                <a:tc>
                  <a:txBody>
                    <a:bodyPr/>
                    <a:lstStyle/>
                    <a:p>
                      <a:pPr lvl="0" algn="l">
                        <a:lnSpc>
                          <a:spcPct val="100000"/>
                        </a:lnSpc>
                        <a:spcBef>
                          <a:spcPts val="0"/>
                        </a:spcBef>
                        <a:spcAft>
                          <a:spcPts val="0"/>
                        </a:spcAft>
                        <a:buNone/>
                      </a:pPr>
                      <a:r>
                        <a:rPr lang="en-US" sz="2800" kern="1200" dirty="0">
                          <a:solidFill>
                            <a:schemeClr val="tx1"/>
                          </a:solidFill>
                          <a:effectLst/>
                          <a:latin typeface="+mn-lt"/>
                          <a:ea typeface="+mn-ea"/>
                          <a:cs typeface="+mn-cs"/>
                        </a:rPr>
                        <a:t>Complete Annual Updates</a:t>
                      </a:r>
                    </a:p>
                  </a:txBody>
                  <a:tcPr/>
                </a:tc>
                <a:tc>
                  <a:txBody>
                    <a:bodyPr/>
                    <a:lstStyle/>
                    <a:p>
                      <a:pPr lvl="0" algn="ctr">
                        <a:lnSpc>
                          <a:spcPct val="100000"/>
                        </a:lnSpc>
                        <a:spcBef>
                          <a:spcPts val="0"/>
                        </a:spcBef>
                        <a:spcAft>
                          <a:spcPts val="0"/>
                        </a:spcAft>
                        <a:buNone/>
                      </a:pPr>
                      <a:r>
                        <a:rPr lang="en-US" sz="2800" b="0" i="0" u="none" strike="noStrike" noProof="0">
                          <a:solidFill>
                            <a:schemeClr val="tx1"/>
                          </a:solidFill>
                          <a:latin typeface="Arial"/>
                        </a:rPr>
                        <a:t>July-October, 2023</a:t>
                      </a:r>
                    </a:p>
                  </a:txBody>
                  <a:tcPr/>
                </a:tc>
                <a:extLst>
                  <a:ext uri="{0D108BD9-81ED-4DB2-BD59-A6C34878D82A}">
                    <a16:rowId xmlns:a16="http://schemas.microsoft.com/office/drawing/2014/main" val="1706653004"/>
                  </a:ext>
                </a:extLst>
              </a:tr>
              <a:tr h="1006220">
                <a:tc>
                  <a:txBody>
                    <a:bodyPr/>
                    <a:lstStyle/>
                    <a:p>
                      <a:pPr lvl="0" algn="l">
                        <a:lnSpc>
                          <a:spcPct val="100000"/>
                        </a:lnSpc>
                        <a:spcBef>
                          <a:spcPts val="0"/>
                        </a:spcBef>
                        <a:spcAft>
                          <a:spcPts val="0"/>
                        </a:spcAft>
                        <a:buNone/>
                      </a:pPr>
                      <a:r>
                        <a:rPr lang="en-US" sz="2800" kern="1200" dirty="0">
                          <a:solidFill>
                            <a:schemeClr val="tx1"/>
                          </a:solidFill>
                          <a:effectLst/>
                          <a:latin typeface="+mn-lt"/>
                          <a:ea typeface="+mn-ea"/>
                          <a:cs typeface="+mn-cs"/>
                        </a:rPr>
                        <a:t>SY 2022–23 Complete Mandatory Food Safety Inspection Reports in CNIPS</a:t>
                      </a:r>
                    </a:p>
                  </a:txBody>
                  <a:tcPr/>
                </a:tc>
                <a:tc>
                  <a:txBody>
                    <a:bodyPr/>
                    <a:lstStyle/>
                    <a:p>
                      <a:pPr lvl="0" algn="ctr">
                        <a:lnSpc>
                          <a:spcPct val="100000"/>
                        </a:lnSpc>
                        <a:spcBef>
                          <a:spcPts val="0"/>
                        </a:spcBef>
                        <a:spcAft>
                          <a:spcPts val="0"/>
                        </a:spcAft>
                        <a:buNone/>
                      </a:pPr>
                      <a:r>
                        <a:rPr lang="en-US" sz="2800" b="0" i="0" u="none" strike="noStrike" noProof="0">
                          <a:solidFill>
                            <a:schemeClr val="tx1"/>
                          </a:solidFill>
                          <a:latin typeface="Arial"/>
                        </a:rPr>
                        <a:t>October 6, 2023</a:t>
                      </a:r>
                    </a:p>
                  </a:txBody>
                  <a:tcPr/>
                </a:tc>
                <a:extLst>
                  <a:ext uri="{0D108BD9-81ED-4DB2-BD59-A6C34878D82A}">
                    <a16:rowId xmlns:a16="http://schemas.microsoft.com/office/drawing/2014/main" val="2561849371"/>
                  </a:ext>
                </a:extLst>
              </a:tr>
              <a:tr h="581890">
                <a:tc>
                  <a:txBody>
                    <a:bodyPr/>
                    <a:lstStyle/>
                    <a:p>
                      <a:pPr lvl="0" algn="l">
                        <a:lnSpc>
                          <a:spcPct val="100000"/>
                        </a:lnSpc>
                        <a:spcBef>
                          <a:spcPts val="0"/>
                        </a:spcBef>
                        <a:spcAft>
                          <a:spcPts val="0"/>
                        </a:spcAft>
                        <a:buNone/>
                      </a:pPr>
                      <a:r>
                        <a:rPr lang="en-US" sz="2800" kern="1200" dirty="0">
                          <a:solidFill>
                            <a:schemeClr val="tx1"/>
                          </a:solidFill>
                          <a:effectLst/>
                          <a:latin typeface="+mn-lt"/>
                          <a:ea typeface="+mn-ea"/>
                          <a:cs typeface="+mn-cs"/>
                        </a:rPr>
                        <a:t>Use All Carryover Pounds</a:t>
                      </a:r>
                    </a:p>
                  </a:txBody>
                  <a:tcPr/>
                </a:tc>
                <a:tc>
                  <a:txBody>
                    <a:bodyPr/>
                    <a:lstStyle/>
                    <a:p>
                      <a:pPr lvl="0" algn="ctr">
                        <a:lnSpc>
                          <a:spcPct val="100000"/>
                        </a:lnSpc>
                        <a:spcBef>
                          <a:spcPts val="0"/>
                        </a:spcBef>
                        <a:spcAft>
                          <a:spcPts val="0"/>
                        </a:spcAft>
                        <a:buNone/>
                      </a:pPr>
                      <a:r>
                        <a:rPr lang="en-US" sz="2800" b="0" i="0" u="none" strike="noStrike" noProof="0">
                          <a:solidFill>
                            <a:schemeClr val="tx1"/>
                          </a:solidFill>
                          <a:latin typeface="Arial"/>
                        </a:rPr>
                        <a:t>October 31, 2023</a:t>
                      </a:r>
                    </a:p>
                  </a:txBody>
                  <a:tcPr/>
                </a:tc>
                <a:extLst>
                  <a:ext uri="{0D108BD9-81ED-4DB2-BD59-A6C34878D82A}">
                    <a16:rowId xmlns:a16="http://schemas.microsoft.com/office/drawing/2014/main" val="647095208"/>
                  </a:ext>
                </a:extLst>
              </a:tr>
              <a:tr h="581890">
                <a:tc>
                  <a:txBody>
                    <a:bodyPr/>
                    <a:lstStyle/>
                    <a:p>
                      <a:pPr lvl="0" algn="l">
                        <a:lnSpc>
                          <a:spcPct val="100000"/>
                        </a:lnSpc>
                        <a:spcBef>
                          <a:spcPts val="0"/>
                        </a:spcBef>
                        <a:spcAft>
                          <a:spcPts val="0"/>
                        </a:spcAft>
                        <a:buNone/>
                      </a:pPr>
                      <a:r>
                        <a:rPr lang="en-US" sz="2800" kern="1200">
                          <a:solidFill>
                            <a:schemeClr val="tx1"/>
                          </a:solidFill>
                          <a:effectLst/>
                          <a:latin typeface="+mn-lt"/>
                          <a:ea typeface="+mn-ea"/>
                          <a:cs typeface="+mn-cs"/>
                        </a:rPr>
                        <a:t>Contact NSD if Excess Net Cash Resources (Six or more months)</a:t>
                      </a:r>
                    </a:p>
                  </a:txBody>
                  <a:tcPr/>
                </a:tc>
                <a:tc>
                  <a:txBody>
                    <a:bodyPr/>
                    <a:lstStyle/>
                    <a:p>
                      <a:pPr lvl="0" algn="ctr">
                        <a:lnSpc>
                          <a:spcPct val="100000"/>
                        </a:lnSpc>
                        <a:spcBef>
                          <a:spcPts val="0"/>
                        </a:spcBef>
                        <a:spcAft>
                          <a:spcPts val="0"/>
                        </a:spcAft>
                        <a:buNone/>
                      </a:pPr>
                      <a:r>
                        <a:rPr lang="en-US" sz="2800" b="0" i="0" u="none" strike="noStrike" noProof="0" dirty="0">
                          <a:solidFill>
                            <a:schemeClr val="tx1"/>
                          </a:solidFill>
                          <a:latin typeface="Arial"/>
                        </a:rPr>
                        <a:t>November 1, 2023</a:t>
                      </a:r>
                    </a:p>
                  </a:txBody>
                  <a:tcPr/>
                </a:tc>
                <a:extLst>
                  <a:ext uri="{0D108BD9-81ED-4DB2-BD59-A6C34878D82A}">
                    <a16:rowId xmlns:a16="http://schemas.microsoft.com/office/drawing/2014/main" val="1426178593"/>
                  </a:ext>
                </a:extLst>
              </a:tr>
            </a:tbl>
          </a:graphicData>
        </a:graphic>
      </p:graphicFrame>
    </p:spTree>
    <p:extLst>
      <p:ext uri="{BB962C8B-B14F-4D97-AF65-F5344CB8AC3E}">
        <p14:creationId xmlns:p14="http://schemas.microsoft.com/office/powerpoint/2010/main" val="1464764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FB22B-EEBC-4946-9C86-DCEDFD69703C}"/>
              </a:ext>
            </a:extLst>
          </p:cNvPr>
          <p:cNvSpPr>
            <a:spLocks noGrp="1"/>
          </p:cNvSpPr>
          <p:nvPr>
            <p:ph type="title"/>
          </p:nvPr>
        </p:nvSpPr>
        <p:spPr>
          <a:xfrm>
            <a:off x="2460966" y="350146"/>
            <a:ext cx="9562530" cy="1067219"/>
          </a:xfrm>
        </p:spPr>
        <p:txBody>
          <a:bodyPr/>
          <a:lstStyle/>
          <a:p>
            <a:r>
              <a:rPr lang="en-US" dirty="0">
                <a:cs typeface="Arial"/>
              </a:rPr>
              <a:t>Important Operational Dates: </a:t>
            </a:r>
            <a:br>
              <a:rPr lang="en-US" dirty="0">
                <a:cs typeface="Arial"/>
              </a:rPr>
            </a:br>
            <a:r>
              <a:rPr lang="en-US" dirty="0">
                <a:cs typeface="Arial"/>
              </a:rPr>
              <a:t>Next 30 to 60 days (2)</a:t>
            </a:r>
          </a:p>
        </p:txBody>
      </p:sp>
      <p:graphicFrame>
        <p:nvGraphicFramePr>
          <p:cNvPr id="5" name="Content Placeholder 4" descr="Important dates: next 30 to 60 days Actions and corresponding dates: Determine Verification Sample Size by October 2, Complete Verification Process by November 15, Changing Participation Avenue for the Receipt of USDA Foods now to November 15.">
            <a:extLst>
              <a:ext uri="{FF2B5EF4-FFF2-40B4-BE49-F238E27FC236}">
                <a16:creationId xmlns:a16="http://schemas.microsoft.com/office/drawing/2014/main" id="{D0EF0EC8-E363-4926-9700-F7FD0023B2FD}"/>
              </a:ext>
            </a:extLst>
          </p:cNvPr>
          <p:cNvGraphicFramePr>
            <a:graphicFrameLocks noGrp="1"/>
          </p:cNvGraphicFramePr>
          <p:nvPr>
            <p:ph idx="1"/>
            <p:extLst>
              <p:ext uri="{D42A27DB-BD31-4B8C-83A1-F6EECF244321}">
                <p14:modId xmlns:p14="http://schemas.microsoft.com/office/powerpoint/2010/main" val="3650178389"/>
              </p:ext>
            </p:extLst>
          </p:nvPr>
        </p:nvGraphicFramePr>
        <p:xfrm>
          <a:off x="2560351" y="1993491"/>
          <a:ext cx="9363759" cy="3187200"/>
        </p:xfrm>
        <a:graphic>
          <a:graphicData uri="http://schemas.openxmlformats.org/drawingml/2006/table">
            <a:tbl>
              <a:tblPr firstRow="1" bandRow="1">
                <a:tableStyleId>{5C22544A-7EE6-4342-B048-85BDC9FD1C3A}</a:tableStyleId>
              </a:tblPr>
              <a:tblGrid>
                <a:gridCol w="5838805">
                  <a:extLst>
                    <a:ext uri="{9D8B030D-6E8A-4147-A177-3AD203B41FA5}">
                      <a16:colId xmlns:a16="http://schemas.microsoft.com/office/drawing/2014/main" val="1020567512"/>
                    </a:ext>
                  </a:extLst>
                </a:gridCol>
                <a:gridCol w="3524954">
                  <a:extLst>
                    <a:ext uri="{9D8B030D-6E8A-4147-A177-3AD203B41FA5}">
                      <a16:colId xmlns:a16="http://schemas.microsoft.com/office/drawing/2014/main" val="866446811"/>
                    </a:ext>
                  </a:extLst>
                </a:gridCol>
              </a:tblGrid>
              <a:tr h="1006220">
                <a:tc>
                  <a:txBody>
                    <a:bodyPr/>
                    <a:lstStyle/>
                    <a:p>
                      <a:pPr lvl="0" algn="ctr">
                        <a:buNone/>
                      </a:pPr>
                      <a:r>
                        <a:rPr lang="en-US" sz="2800">
                          <a:solidFill>
                            <a:schemeClr val="bg1"/>
                          </a:solidFill>
                        </a:rPr>
                        <a:t>Action</a:t>
                      </a:r>
                    </a:p>
                  </a:txBody>
                  <a:tcPr/>
                </a:tc>
                <a:tc>
                  <a:txBody>
                    <a:bodyPr/>
                    <a:lstStyle/>
                    <a:p>
                      <a:pPr lvl="0" algn="ctr">
                        <a:buNone/>
                      </a:pPr>
                      <a:r>
                        <a:rPr lang="en-US" sz="2800"/>
                        <a:t>Date</a:t>
                      </a:r>
                    </a:p>
                  </a:txBody>
                  <a:tcPr/>
                </a:tc>
                <a:extLst>
                  <a:ext uri="{0D108BD9-81ED-4DB2-BD59-A6C34878D82A}">
                    <a16:rowId xmlns:a16="http://schemas.microsoft.com/office/drawing/2014/main" val="2664261068"/>
                  </a:ext>
                </a:extLst>
              </a:tr>
              <a:tr h="587380">
                <a:tc>
                  <a:txBody>
                    <a:bodyPr/>
                    <a:lstStyle/>
                    <a:p>
                      <a:pPr lvl="0" algn="l">
                        <a:lnSpc>
                          <a:spcPct val="100000"/>
                        </a:lnSpc>
                        <a:spcBef>
                          <a:spcPts val="0"/>
                        </a:spcBef>
                        <a:spcAft>
                          <a:spcPts val="0"/>
                        </a:spcAft>
                        <a:buNone/>
                      </a:pPr>
                      <a:r>
                        <a:rPr lang="en-US" sz="2800" kern="1200" dirty="0">
                          <a:solidFill>
                            <a:schemeClr val="tx1"/>
                          </a:solidFill>
                          <a:effectLst/>
                          <a:latin typeface="+mn-lt"/>
                          <a:ea typeface="+mn-ea"/>
                          <a:cs typeface="+mn-cs"/>
                        </a:rPr>
                        <a:t>Determine Verification Sample Size</a:t>
                      </a:r>
                    </a:p>
                  </a:txBody>
                  <a:tcPr/>
                </a:tc>
                <a:tc>
                  <a:txBody>
                    <a:bodyPr/>
                    <a:lstStyle/>
                    <a:p>
                      <a:pPr lvl="0" algn="ctr">
                        <a:lnSpc>
                          <a:spcPct val="100000"/>
                        </a:lnSpc>
                        <a:spcBef>
                          <a:spcPts val="0"/>
                        </a:spcBef>
                        <a:spcAft>
                          <a:spcPts val="0"/>
                        </a:spcAft>
                        <a:buNone/>
                      </a:pPr>
                      <a:r>
                        <a:rPr lang="en-US" sz="2800" b="0" i="0" u="none" strike="noStrike" noProof="0">
                          <a:solidFill>
                            <a:schemeClr val="tx1"/>
                          </a:solidFill>
                          <a:latin typeface="Arial"/>
                        </a:rPr>
                        <a:t>October 2</a:t>
                      </a:r>
                      <a:endParaRPr lang="en-US"/>
                    </a:p>
                  </a:txBody>
                  <a:tcPr/>
                </a:tc>
                <a:extLst>
                  <a:ext uri="{0D108BD9-81ED-4DB2-BD59-A6C34878D82A}">
                    <a16:rowId xmlns:a16="http://schemas.microsoft.com/office/drawing/2014/main" val="1706653004"/>
                  </a:ext>
                </a:extLst>
              </a:tr>
              <a:tr h="587380">
                <a:tc>
                  <a:txBody>
                    <a:bodyPr/>
                    <a:lstStyle/>
                    <a:p>
                      <a:pPr lvl="0" algn="l">
                        <a:lnSpc>
                          <a:spcPct val="100000"/>
                        </a:lnSpc>
                        <a:spcBef>
                          <a:spcPts val="0"/>
                        </a:spcBef>
                        <a:spcAft>
                          <a:spcPts val="0"/>
                        </a:spcAft>
                        <a:buNone/>
                      </a:pPr>
                      <a:r>
                        <a:rPr lang="en-US" sz="2800" kern="1200">
                          <a:solidFill>
                            <a:schemeClr val="tx1"/>
                          </a:solidFill>
                          <a:effectLst/>
                          <a:latin typeface="+mn-lt"/>
                          <a:ea typeface="+mn-ea"/>
                          <a:cs typeface="+mn-cs"/>
                        </a:rPr>
                        <a:t>Complete Verification Process</a:t>
                      </a:r>
                    </a:p>
                  </a:txBody>
                  <a:tcPr/>
                </a:tc>
                <a:tc>
                  <a:txBody>
                    <a:bodyPr/>
                    <a:lstStyle/>
                    <a:p>
                      <a:pPr lvl="0" algn="ctr">
                        <a:lnSpc>
                          <a:spcPct val="100000"/>
                        </a:lnSpc>
                        <a:spcBef>
                          <a:spcPts val="0"/>
                        </a:spcBef>
                        <a:spcAft>
                          <a:spcPts val="0"/>
                        </a:spcAft>
                        <a:buNone/>
                      </a:pPr>
                      <a:r>
                        <a:rPr lang="en-US" sz="2800" b="0" i="0" u="none" strike="noStrike" noProof="0">
                          <a:solidFill>
                            <a:schemeClr val="tx1"/>
                          </a:solidFill>
                          <a:latin typeface="Arial"/>
                        </a:rPr>
                        <a:t>November 15</a:t>
                      </a:r>
                      <a:endParaRPr lang="en-US"/>
                    </a:p>
                  </a:txBody>
                  <a:tcPr/>
                </a:tc>
                <a:extLst>
                  <a:ext uri="{0D108BD9-81ED-4DB2-BD59-A6C34878D82A}">
                    <a16:rowId xmlns:a16="http://schemas.microsoft.com/office/drawing/2014/main" val="2847841980"/>
                  </a:ext>
                </a:extLst>
              </a:tr>
              <a:tr h="1006220">
                <a:tc>
                  <a:txBody>
                    <a:bodyPr/>
                    <a:lstStyle/>
                    <a:p>
                      <a:pPr lvl="0" algn="l">
                        <a:lnSpc>
                          <a:spcPct val="100000"/>
                        </a:lnSpc>
                        <a:spcBef>
                          <a:spcPts val="0"/>
                        </a:spcBef>
                        <a:spcAft>
                          <a:spcPts val="0"/>
                        </a:spcAft>
                        <a:buNone/>
                      </a:pPr>
                      <a:r>
                        <a:rPr lang="en-US" sz="2800" kern="1200">
                          <a:solidFill>
                            <a:schemeClr val="tx1"/>
                          </a:solidFill>
                          <a:effectLst/>
                          <a:latin typeface="+mn-lt"/>
                          <a:ea typeface="+mn-ea"/>
                          <a:cs typeface="+mn-cs"/>
                        </a:rPr>
                        <a:t>Changing Participation Avenue for the Receipt of USDA Foods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0" u="none" strike="noStrike" noProof="0" dirty="0">
                          <a:solidFill>
                            <a:schemeClr val="tx1"/>
                          </a:solidFill>
                          <a:latin typeface="+mn-lt"/>
                        </a:rPr>
                        <a:t>October-November 15</a:t>
                      </a:r>
                    </a:p>
                  </a:txBody>
                  <a:tcPr/>
                </a:tc>
                <a:extLst>
                  <a:ext uri="{0D108BD9-81ED-4DB2-BD59-A6C34878D82A}">
                    <a16:rowId xmlns:a16="http://schemas.microsoft.com/office/drawing/2014/main" val="2561849371"/>
                  </a:ext>
                </a:extLst>
              </a:tr>
            </a:tbl>
          </a:graphicData>
        </a:graphic>
      </p:graphicFrame>
    </p:spTree>
    <p:extLst>
      <p:ext uri="{BB962C8B-B14F-4D97-AF65-F5344CB8AC3E}">
        <p14:creationId xmlns:p14="http://schemas.microsoft.com/office/powerpoint/2010/main" val="1769792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24E3A-A430-2B22-6F68-3F59A4A2FCF7}"/>
              </a:ext>
            </a:extLst>
          </p:cNvPr>
          <p:cNvSpPr>
            <a:spLocks noGrp="1"/>
          </p:cNvSpPr>
          <p:nvPr>
            <p:ph type="title"/>
          </p:nvPr>
        </p:nvSpPr>
        <p:spPr>
          <a:xfrm>
            <a:off x="2354384" y="482600"/>
            <a:ext cx="9144000" cy="1143000"/>
          </a:xfrm>
        </p:spPr>
        <p:txBody>
          <a:bodyPr/>
          <a:lstStyle/>
          <a:p>
            <a:r>
              <a:rPr lang="en-US" dirty="0">
                <a:cs typeface="Arial"/>
              </a:rPr>
              <a:t>Funding Updates</a:t>
            </a:r>
            <a:endParaRPr lang="en-US" dirty="0"/>
          </a:p>
        </p:txBody>
      </p:sp>
      <p:pic>
        <p:nvPicPr>
          <p:cNvPr id="6" name="Content Placeholder 5">
            <a:extLst>
              <a:ext uri="{FF2B5EF4-FFF2-40B4-BE49-F238E27FC236}">
                <a16:creationId xmlns:a16="http://schemas.microsoft.com/office/drawing/2014/main" id="{69F370ED-AA48-A6B3-923D-57CE2E0337E4}"/>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79717" y="1546302"/>
            <a:ext cx="5893334" cy="4564566"/>
          </a:xfrm>
        </p:spPr>
      </p:pic>
    </p:spTree>
    <p:extLst>
      <p:ext uri="{BB962C8B-B14F-4D97-AF65-F5344CB8AC3E}">
        <p14:creationId xmlns:p14="http://schemas.microsoft.com/office/powerpoint/2010/main" val="16604024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3FB79-6776-236B-F276-0B29C6D06640}"/>
              </a:ext>
            </a:extLst>
          </p:cNvPr>
          <p:cNvSpPr>
            <a:spLocks noGrp="1"/>
          </p:cNvSpPr>
          <p:nvPr>
            <p:ph type="title"/>
          </p:nvPr>
        </p:nvSpPr>
        <p:spPr>
          <a:xfrm>
            <a:off x="2540000" y="834292"/>
            <a:ext cx="9144000" cy="1143000"/>
          </a:xfrm>
        </p:spPr>
        <p:txBody>
          <a:bodyPr/>
          <a:lstStyle/>
          <a:p>
            <a:r>
              <a:rPr lang="en-US" dirty="0">
                <a:cs typeface="Arial"/>
              </a:rPr>
              <a:t>Kitchen Infrastructure and Training (KIT) Updates: Freshly Prepared Onsite Meals Participants Only</a:t>
            </a:r>
            <a:endParaRPr lang="en-US" dirty="0"/>
          </a:p>
        </p:txBody>
      </p:sp>
      <p:sp>
        <p:nvSpPr>
          <p:cNvPr id="3" name="Content Placeholder 2">
            <a:extLst>
              <a:ext uri="{FF2B5EF4-FFF2-40B4-BE49-F238E27FC236}">
                <a16:creationId xmlns:a16="http://schemas.microsoft.com/office/drawing/2014/main" id="{DE8532D8-68B7-1E3D-E18E-69F1387A307D}"/>
              </a:ext>
            </a:extLst>
          </p:cNvPr>
          <p:cNvSpPr>
            <a:spLocks noGrp="1"/>
          </p:cNvSpPr>
          <p:nvPr>
            <p:ph idx="1"/>
          </p:nvPr>
        </p:nvSpPr>
        <p:spPr>
          <a:xfrm>
            <a:off x="2540000" y="2723661"/>
            <a:ext cx="8997462" cy="3548185"/>
          </a:xfrm>
        </p:spPr>
        <p:txBody>
          <a:bodyPr/>
          <a:lstStyle/>
          <a:p>
            <a:pPr>
              <a:spcBef>
                <a:spcPts val="0"/>
              </a:spcBef>
              <a:spcAft>
                <a:spcPts val="1200"/>
              </a:spcAft>
            </a:pPr>
            <a:r>
              <a:rPr lang="en-US" dirty="0">
                <a:cs typeface="Arial"/>
              </a:rPr>
              <a:t>Office hours for questions and peer sharing will be scheduled</a:t>
            </a:r>
          </a:p>
          <a:p>
            <a:pPr>
              <a:spcBef>
                <a:spcPts val="0"/>
              </a:spcBef>
              <a:spcAft>
                <a:spcPts val="1200"/>
              </a:spcAft>
            </a:pPr>
            <a:r>
              <a:rPr lang="en-US" dirty="0">
                <a:cs typeface="Arial"/>
              </a:rPr>
              <a:t>$15 million reduction from first distribution is now being processed for release</a:t>
            </a:r>
          </a:p>
          <a:p>
            <a:pPr>
              <a:spcBef>
                <a:spcPts val="0"/>
              </a:spcBef>
              <a:spcAft>
                <a:spcPts val="1200"/>
              </a:spcAft>
            </a:pPr>
            <a:r>
              <a:rPr lang="en-US" dirty="0">
                <a:cs typeface="Arial"/>
              </a:rPr>
              <a:t>Freshly Prepared Onsite Meals web page updates in process</a:t>
            </a:r>
          </a:p>
        </p:txBody>
      </p:sp>
    </p:spTree>
    <p:extLst>
      <p:ext uri="{BB962C8B-B14F-4D97-AF65-F5344CB8AC3E}">
        <p14:creationId xmlns:p14="http://schemas.microsoft.com/office/powerpoint/2010/main" val="3105900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56D96-A92C-533F-1B23-E79703541EE4}"/>
              </a:ext>
            </a:extLst>
          </p:cNvPr>
          <p:cNvSpPr>
            <a:spLocks noGrp="1"/>
          </p:cNvSpPr>
          <p:nvPr>
            <p:ph type="title"/>
          </p:nvPr>
        </p:nvSpPr>
        <p:spPr>
          <a:xfrm>
            <a:off x="2058147" y="-41086"/>
            <a:ext cx="10284040" cy="1852775"/>
          </a:xfrm>
        </p:spPr>
        <p:txBody>
          <a:bodyPr/>
          <a:lstStyle/>
          <a:p>
            <a:r>
              <a:rPr lang="en-US" sz="4000" dirty="0">
                <a:cs typeface="Arial"/>
              </a:rPr>
              <a:t>Congratulations Azusa Unified School District (USD)!</a:t>
            </a:r>
            <a:endParaRPr lang="en-US" sz="4000" dirty="0"/>
          </a:p>
        </p:txBody>
      </p:sp>
      <p:sp>
        <p:nvSpPr>
          <p:cNvPr id="12" name="Content Placeholder 11">
            <a:extLst>
              <a:ext uri="{FF2B5EF4-FFF2-40B4-BE49-F238E27FC236}">
                <a16:creationId xmlns:a16="http://schemas.microsoft.com/office/drawing/2014/main" id="{0792AC79-8B52-DFF7-870D-BC056296341E}"/>
              </a:ext>
            </a:extLst>
          </p:cNvPr>
          <p:cNvSpPr>
            <a:spLocks noGrp="1"/>
          </p:cNvSpPr>
          <p:nvPr>
            <p:ph sz="quarter" idx="15"/>
          </p:nvPr>
        </p:nvSpPr>
        <p:spPr>
          <a:xfrm>
            <a:off x="2317990" y="1665074"/>
            <a:ext cx="6341119" cy="4606051"/>
          </a:xfrm>
        </p:spPr>
        <p:txBody>
          <a:bodyPr/>
          <a:lstStyle/>
          <a:p>
            <a:pPr>
              <a:spcBef>
                <a:spcPts val="0"/>
              </a:spcBef>
              <a:spcAft>
                <a:spcPts val="1200"/>
              </a:spcAft>
            </a:pPr>
            <a:r>
              <a:rPr lang="en-US" sz="2800" dirty="0">
                <a:cs typeface="Arial"/>
              </a:rPr>
              <a:t>Azusa USD received a visit from No Kid Hungry and actress Kristen Bell</a:t>
            </a:r>
          </a:p>
          <a:p>
            <a:pPr>
              <a:spcBef>
                <a:spcPts val="0"/>
              </a:spcBef>
              <a:spcAft>
                <a:spcPts val="1200"/>
              </a:spcAft>
            </a:pPr>
            <a:r>
              <a:rPr lang="en-US" sz="2800" dirty="0">
                <a:cs typeface="Arial"/>
              </a:rPr>
              <a:t>Azusa USD received a $10,000 check for their commitment to scratch cooked meals </a:t>
            </a:r>
          </a:p>
          <a:p>
            <a:pPr>
              <a:spcBef>
                <a:spcPts val="0"/>
              </a:spcBef>
              <a:spcAft>
                <a:spcPts val="1200"/>
              </a:spcAft>
            </a:pPr>
            <a:r>
              <a:rPr lang="en-US" sz="2800" dirty="0">
                <a:cs typeface="Arial"/>
              </a:rPr>
              <a:t>Meals include rotisserie chicken, grass fed beef burgers, chow </a:t>
            </a:r>
            <a:r>
              <a:rPr lang="en-US" sz="2800" dirty="0" err="1">
                <a:cs typeface="Arial"/>
              </a:rPr>
              <a:t>mein</a:t>
            </a:r>
            <a:r>
              <a:rPr lang="en-US" sz="2800" dirty="0">
                <a:cs typeface="Arial"/>
              </a:rPr>
              <a:t>, organic drumsticks, and much more! </a:t>
            </a:r>
          </a:p>
          <a:p>
            <a:endParaRPr lang="en-US" dirty="0">
              <a:cs typeface="Arial"/>
            </a:endParaRPr>
          </a:p>
        </p:txBody>
      </p:sp>
      <p:pic>
        <p:nvPicPr>
          <p:cNvPr id="6" name="Content Placeholder 5" descr="Photo of Azusa USD staff presented with a check from No Kid Hungry by actress Kristen Bell. ">
            <a:extLst>
              <a:ext uri="{FF2B5EF4-FFF2-40B4-BE49-F238E27FC236}">
                <a16:creationId xmlns:a16="http://schemas.microsoft.com/office/drawing/2014/main" id="{7F55FA33-3B26-DD69-DFF0-1BB2FAA76369}"/>
              </a:ext>
            </a:extLst>
          </p:cNvPr>
          <p:cNvPicPr>
            <a:picLocks noGrp="1" noChangeAspect="1"/>
          </p:cNvPicPr>
          <p:nvPr>
            <p:ph sz="quarter" idx="14"/>
          </p:nvPr>
        </p:nvPicPr>
        <p:blipFill rotWithShape="1">
          <a:blip r:embed="rId3"/>
          <a:srcRect l="1370" t="25260" r="-1370" b="15571"/>
          <a:stretch/>
        </p:blipFill>
        <p:spPr>
          <a:xfrm>
            <a:off x="8606061" y="1554271"/>
            <a:ext cx="3630389" cy="2129562"/>
          </a:xfrm>
        </p:spPr>
        <p:style>
          <a:lnRef idx="2">
            <a:schemeClr val="dk1"/>
          </a:lnRef>
          <a:fillRef idx="1">
            <a:schemeClr val="lt1"/>
          </a:fillRef>
          <a:effectRef idx="0">
            <a:schemeClr val="dk1"/>
          </a:effectRef>
          <a:fontRef idx="minor">
            <a:schemeClr val="dk1"/>
          </a:fontRef>
        </p:style>
      </p:pic>
      <p:pic>
        <p:nvPicPr>
          <p:cNvPr id="9" name="Content Placeholder 8" descr="Picture of Azusa USD food service staff member with Kristen Bell. ">
            <a:extLst>
              <a:ext uri="{FF2B5EF4-FFF2-40B4-BE49-F238E27FC236}">
                <a16:creationId xmlns:a16="http://schemas.microsoft.com/office/drawing/2014/main" id="{ADB43945-AE41-2022-FF41-4F7941512907}"/>
              </a:ext>
            </a:extLst>
          </p:cNvPr>
          <p:cNvPicPr>
            <a:picLocks noGrp="1" noChangeAspect="1"/>
          </p:cNvPicPr>
          <p:nvPr>
            <p:ph sz="quarter" idx="13"/>
          </p:nvPr>
        </p:nvPicPr>
        <p:blipFill rotWithShape="1">
          <a:blip r:embed="rId4"/>
          <a:srcRect t="16393" r="10989"/>
          <a:stretch/>
        </p:blipFill>
        <p:spPr>
          <a:xfrm>
            <a:off x="9411590" y="3686899"/>
            <a:ext cx="2072379" cy="2587292"/>
          </a:xfr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439546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593DF9-D315-4FE9-884A-12147493094E}"/>
              </a:ext>
            </a:extLst>
          </p:cNvPr>
          <p:cNvSpPr>
            <a:spLocks noGrp="1"/>
          </p:cNvSpPr>
          <p:nvPr>
            <p:ph type="title"/>
          </p:nvPr>
        </p:nvSpPr>
        <p:spPr>
          <a:xfrm>
            <a:off x="2525623" y="-220668"/>
            <a:ext cx="9144000" cy="1143000"/>
          </a:xfrm>
        </p:spPr>
        <p:txBody>
          <a:bodyPr/>
          <a:lstStyle/>
          <a:p>
            <a:r>
              <a:rPr lang="en-US" sz="4200" dirty="0"/>
              <a:t>Grant Funds Overview</a:t>
            </a:r>
          </a:p>
        </p:txBody>
      </p:sp>
      <p:graphicFrame>
        <p:nvGraphicFramePr>
          <p:cNvPr id="5" name="Content Placeholder 4" descr="Grant and timeline information for FFVP 2nd allocation, School Food Best Practices webinar, Supply Chain Assistance attestation and disbursement, Equipment Grant RFA and Local Food for School Funding information.">
            <a:extLst>
              <a:ext uri="{FF2B5EF4-FFF2-40B4-BE49-F238E27FC236}">
                <a16:creationId xmlns:a16="http://schemas.microsoft.com/office/drawing/2014/main" id="{19401267-1BA0-43A7-8154-DFD352A64FD7}"/>
              </a:ext>
            </a:extLst>
          </p:cNvPr>
          <p:cNvGraphicFramePr>
            <a:graphicFrameLocks noGrp="1"/>
          </p:cNvGraphicFramePr>
          <p:nvPr>
            <p:ph idx="1"/>
            <p:extLst>
              <p:ext uri="{D42A27DB-BD31-4B8C-83A1-F6EECF244321}">
                <p14:modId xmlns:p14="http://schemas.microsoft.com/office/powerpoint/2010/main" val="1453694805"/>
              </p:ext>
            </p:extLst>
          </p:nvPr>
        </p:nvGraphicFramePr>
        <p:xfrm>
          <a:off x="2456153" y="740946"/>
          <a:ext cx="9529610" cy="5356322"/>
        </p:xfrm>
        <a:graphic>
          <a:graphicData uri="http://schemas.openxmlformats.org/drawingml/2006/table">
            <a:tbl>
              <a:tblPr firstRow="1" bandRow="1">
                <a:tableStyleId>{5C22544A-7EE6-4342-B048-85BDC9FD1C3A}</a:tableStyleId>
              </a:tblPr>
              <a:tblGrid>
                <a:gridCol w="6085898">
                  <a:extLst>
                    <a:ext uri="{9D8B030D-6E8A-4147-A177-3AD203B41FA5}">
                      <a16:colId xmlns:a16="http://schemas.microsoft.com/office/drawing/2014/main" val="4064080176"/>
                    </a:ext>
                  </a:extLst>
                </a:gridCol>
                <a:gridCol w="3443712">
                  <a:extLst>
                    <a:ext uri="{9D8B030D-6E8A-4147-A177-3AD203B41FA5}">
                      <a16:colId xmlns:a16="http://schemas.microsoft.com/office/drawing/2014/main" val="1239151048"/>
                    </a:ext>
                  </a:extLst>
                </a:gridCol>
              </a:tblGrid>
              <a:tr h="604879">
                <a:tc>
                  <a:txBody>
                    <a:bodyPr/>
                    <a:lstStyle/>
                    <a:p>
                      <a:pPr algn="ctr"/>
                      <a:r>
                        <a:rPr lang="en-US" sz="2800" dirty="0"/>
                        <a:t>Grant</a:t>
                      </a:r>
                    </a:p>
                  </a:txBody>
                  <a:tcPr marL="183750" marR="183750"/>
                </a:tc>
                <a:tc>
                  <a:txBody>
                    <a:bodyPr/>
                    <a:lstStyle/>
                    <a:p>
                      <a:pPr algn="ctr"/>
                      <a:r>
                        <a:rPr lang="en-US" sz="2800" dirty="0"/>
                        <a:t>Timeline</a:t>
                      </a:r>
                    </a:p>
                  </a:txBody>
                  <a:tcPr marL="183750" marR="183750"/>
                </a:tc>
                <a:extLst>
                  <a:ext uri="{0D108BD9-81ED-4DB2-BD59-A6C34878D82A}">
                    <a16:rowId xmlns:a16="http://schemas.microsoft.com/office/drawing/2014/main" val="1454820400"/>
                  </a:ext>
                </a:extLst>
              </a:tr>
              <a:tr h="836534">
                <a:tc>
                  <a:txBody>
                    <a:bodyPr/>
                    <a:lstStyle/>
                    <a:p>
                      <a:pPr lvl="0" algn="l">
                        <a:lnSpc>
                          <a:spcPct val="100000"/>
                        </a:lnSpc>
                        <a:spcBef>
                          <a:spcPts val="0"/>
                        </a:spcBef>
                        <a:spcAft>
                          <a:spcPts val="0"/>
                        </a:spcAft>
                        <a:buNone/>
                      </a:pPr>
                      <a:r>
                        <a:rPr lang="en-US" sz="2400" b="0" i="0" u="none" strike="noStrike" noProof="0" dirty="0">
                          <a:solidFill>
                            <a:schemeClr val="tx1"/>
                          </a:solidFill>
                          <a:latin typeface="Arial"/>
                        </a:rPr>
                        <a:t>2023–24 FFVP Second Allocation Award Notifications</a:t>
                      </a:r>
                      <a:endParaRPr lang="en-US" dirty="0"/>
                    </a:p>
                  </a:txBody>
                  <a:tcPr marL="183750" marR="183750" anchor="ctr"/>
                </a:tc>
                <a:tc>
                  <a:txBody>
                    <a:bodyPr/>
                    <a:lstStyle/>
                    <a:p>
                      <a:pPr lvl="0" algn="ctr">
                        <a:lnSpc>
                          <a:spcPct val="100000"/>
                        </a:lnSpc>
                        <a:spcBef>
                          <a:spcPts val="0"/>
                        </a:spcBef>
                        <a:spcAft>
                          <a:spcPts val="0"/>
                        </a:spcAft>
                        <a:buNone/>
                      </a:pPr>
                      <a:r>
                        <a:rPr lang="en-US" sz="2400" b="0" i="0" u="none" strike="noStrike" noProof="0" dirty="0">
                          <a:solidFill>
                            <a:schemeClr val="tx1"/>
                          </a:solidFill>
                          <a:latin typeface="Arial"/>
                        </a:rPr>
                        <a:t>October 2023</a:t>
                      </a:r>
                    </a:p>
                  </a:txBody>
                  <a:tcPr marL="183750" marR="183750" anchor="ctr"/>
                </a:tc>
                <a:extLst>
                  <a:ext uri="{0D108BD9-81ED-4DB2-BD59-A6C34878D82A}">
                    <a16:rowId xmlns:a16="http://schemas.microsoft.com/office/drawing/2014/main" val="2796981265"/>
                  </a:ext>
                </a:extLst>
              </a:tr>
              <a:tr h="836533">
                <a:tc>
                  <a:txBody>
                    <a:bodyPr/>
                    <a:lstStyle/>
                    <a:p>
                      <a:pPr lvl="0" algn="l">
                        <a:lnSpc>
                          <a:spcPct val="100000"/>
                        </a:lnSpc>
                        <a:spcBef>
                          <a:spcPts val="0"/>
                        </a:spcBef>
                        <a:spcAft>
                          <a:spcPts val="0"/>
                        </a:spcAft>
                        <a:buNone/>
                      </a:pPr>
                      <a:r>
                        <a:rPr lang="en-US" sz="2400" b="0" i="0" u="none" strike="noStrike" noProof="0" dirty="0">
                          <a:solidFill>
                            <a:schemeClr val="tx1"/>
                          </a:solidFill>
                          <a:latin typeface="Arial"/>
                        </a:rPr>
                        <a:t>School Food Best Practices </a:t>
                      </a:r>
                      <a:endParaRPr lang="en-US" dirty="0"/>
                    </a:p>
                    <a:p>
                      <a:pPr lvl="0" algn="l">
                        <a:lnSpc>
                          <a:spcPct val="100000"/>
                        </a:lnSpc>
                        <a:spcBef>
                          <a:spcPts val="0"/>
                        </a:spcBef>
                        <a:spcAft>
                          <a:spcPts val="0"/>
                        </a:spcAft>
                        <a:buNone/>
                      </a:pPr>
                      <a:r>
                        <a:rPr lang="en-US" sz="2400" b="0" i="0" u="none" strike="noStrike" noProof="0" dirty="0">
                          <a:solidFill>
                            <a:schemeClr val="tx1"/>
                          </a:solidFill>
                          <a:latin typeface="Arial"/>
                        </a:rPr>
                        <a:t>Orientation Webinar</a:t>
                      </a:r>
                    </a:p>
                  </a:txBody>
                  <a:tcPr marL="183750" marR="183750" anchor="ctr"/>
                </a:tc>
                <a:tc>
                  <a:txBody>
                    <a:bodyPr/>
                    <a:lstStyle/>
                    <a:p>
                      <a:pPr lvl="0" algn="ctr">
                        <a:lnSpc>
                          <a:spcPct val="100000"/>
                        </a:lnSpc>
                        <a:spcBef>
                          <a:spcPts val="0"/>
                        </a:spcBef>
                        <a:spcAft>
                          <a:spcPts val="0"/>
                        </a:spcAft>
                        <a:buNone/>
                      </a:pPr>
                      <a:r>
                        <a:rPr lang="en-US" sz="2400" b="0" i="0" u="none" strike="noStrike" noProof="0">
                          <a:solidFill>
                            <a:schemeClr val="tx1"/>
                          </a:solidFill>
                          <a:latin typeface="Arial"/>
                        </a:rPr>
                        <a:t>October 12, 2023</a:t>
                      </a:r>
                    </a:p>
                  </a:txBody>
                  <a:tcPr marL="183750" marR="183750" anchor="ctr"/>
                </a:tc>
                <a:extLst>
                  <a:ext uri="{0D108BD9-81ED-4DB2-BD59-A6C34878D82A}">
                    <a16:rowId xmlns:a16="http://schemas.microsoft.com/office/drawing/2014/main" val="2048298561"/>
                  </a:ext>
                </a:extLst>
              </a:tr>
              <a:tr h="836533">
                <a:tc>
                  <a:txBody>
                    <a:bodyPr/>
                    <a:lstStyle/>
                    <a:p>
                      <a:pPr lvl="0" algn="l">
                        <a:lnSpc>
                          <a:spcPct val="100000"/>
                        </a:lnSpc>
                        <a:spcBef>
                          <a:spcPts val="0"/>
                        </a:spcBef>
                        <a:spcAft>
                          <a:spcPts val="0"/>
                        </a:spcAft>
                        <a:buNone/>
                      </a:pPr>
                      <a:r>
                        <a:rPr lang="en-US" sz="2400" b="0" i="0" u="none" strike="noStrike" noProof="0" dirty="0">
                          <a:solidFill>
                            <a:schemeClr val="tx1"/>
                          </a:solidFill>
                          <a:latin typeface="Arial"/>
                        </a:rPr>
                        <a:t>Supply Chain Assistance (SCA) Funds Round 4 Attestation or </a:t>
                      </a:r>
                      <a:r>
                        <a:rPr lang="en-US" sz="2400" b="0" i="0" u="none" strike="noStrike" noProof="0" dirty="0" err="1">
                          <a:solidFill>
                            <a:schemeClr val="tx1"/>
                          </a:solidFill>
                          <a:latin typeface="Arial"/>
                        </a:rPr>
                        <a:t>Opt</a:t>
                      </a:r>
                      <a:r>
                        <a:rPr lang="en-US" sz="2400" b="0" i="0" u="none" strike="noStrike" noProof="0" dirty="0">
                          <a:solidFill>
                            <a:schemeClr val="tx1"/>
                          </a:solidFill>
                          <a:latin typeface="Arial"/>
                        </a:rPr>
                        <a:t> Out Due</a:t>
                      </a:r>
                      <a:endParaRPr lang="en-US" dirty="0"/>
                    </a:p>
                  </a:txBody>
                  <a:tcPr marL="183750" marR="183750" anchor="ctr"/>
                </a:tc>
                <a:tc>
                  <a:txBody>
                    <a:bodyPr/>
                    <a:lstStyle/>
                    <a:p>
                      <a:pPr lvl="0" algn="ctr">
                        <a:lnSpc>
                          <a:spcPct val="100000"/>
                        </a:lnSpc>
                        <a:spcBef>
                          <a:spcPts val="0"/>
                        </a:spcBef>
                        <a:spcAft>
                          <a:spcPts val="0"/>
                        </a:spcAft>
                        <a:buNone/>
                      </a:pPr>
                      <a:r>
                        <a:rPr lang="en-US" sz="2400" b="0" i="0" u="none" strike="noStrike" noProof="0">
                          <a:solidFill>
                            <a:schemeClr val="tx1"/>
                          </a:solidFill>
                          <a:latin typeface="Arial"/>
                        </a:rPr>
                        <a:t>October 13, 2023</a:t>
                      </a:r>
                    </a:p>
                  </a:txBody>
                  <a:tcPr marL="183750" marR="183750" anchor="ctr"/>
                </a:tc>
                <a:extLst>
                  <a:ext uri="{0D108BD9-81ED-4DB2-BD59-A6C34878D82A}">
                    <a16:rowId xmlns:a16="http://schemas.microsoft.com/office/drawing/2014/main" val="3178695675"/>
                  </a:ext>
                </a:extLst>
              </a:tr>
              <a:tr h="797923">
                <a:tc>
                  <a:txBody>
                    <a:bodyPr/>
                    <a:lstStyle/>
                    <a:p>
                      <a:pPr lvl="0" algn="l">
                        <a:lnSpc>
                          <a:spcPct val="100000"/>
                        </a:lnSpc>
                        <a:spcBef>
                          <a:spcPts val="0"/>
                        </a:spcBef>
                        <a:spcAft>
                          <a:spcPts val="0"/>
                        </a:spcAft>
                        <a:buNone/>
                      </a:pPr>
                      <a:r>
                        <a:rPr lang="en-US" sz="2400" b="0" i="0" u="none" strike="noStrike" noProof="0" dirty="0">
                          <a:solidFill>
                            <a:schemeClr val="tx1"/>
                          </a:solidFill>
                          <a:latin typeface="Arial"/>
                        </a:rPr>
                        <a:t>Equipment Assistance Grant </a:t>
                      </a:r>
                      <a:endParaRPr lang="en-US" dirty="0"/>
                    </a:p>
                    <a:p>
                      <a:pPr lvl="0" algn="l">
                        <a:lnSpc>
                          <a:spcPct val="100000"/>
                        </a:lnSpc>
                        <a:spcBef>
                          <a:spcPts val="0"/>
                        </a:spcBef>
                        <a:spcAft>
                          <a:spcPts val="0"/>
                        </a:spcAft>
                        <a:buNone/>
                      </a:pPr>
                      <a:r>
                        <a:rPr lang="en-US" sz="2400" b="0" i="0" u="none" strike="noStrike" noProof="0" dirty="0">
                          <a:solidFill>
                            <a:schemeClr val="tx1"/>
                          </a:solidFill>
                          <a:latin typeface="Arial"/>
                        </a:rPr>
                        <a:t>(Request for Application)</a:t>
                      </a:r>
                    </a:p>
                  </a:txBody>
                  <a:tcPr marL="183750" marR="183750" anchor="ctr"/>
                </a:tc>
                <a:tc>
                  <a:txBody>
                    <a:bodyPr/>
                    <a:lstStyle/>
                    <a:p>
                      <a:pPr lvl="0" algn="ctr">
                        <a:lnSpc>
                          <a:spcPct val="100000"/>
                        </a:lnSpc>
                        <a:spcBef>
                          <a:spcPts val="0"/>
                        </a:spcBef>
                        <a:spcAft>
                          <a:spcPts val="0"/>
                        </a:spcAft>
                        <a:buNone/>
                      </a:pPr>
                      <a:r>
                        <a:rPr lang="en-US" sz="2400" b="0" i="0" u="none" strike="noStrike" kern="1200" noProof="0">
                          <a:solidFill>
                            <a:schemeClr val="tx1"/>
                          </a:solidFill>
                          <a:latin typeface="Arial"/>
                        </a:rPr>
                        <a:t>October 2023</a:t>
                      </a:r>
                    </a:p>
                  </a:txBody>
                  <a:tcPr marL="183750" marR="183750" anchor="ctr"/>
                </a:tc>
                <a:extLst>
                  <a:ext uri="{0D108BD9-81ED-4DB2-BD59-A6C34878D82A}">
                    <a16:rowId xmlns:a16="http://schemas.microsoft.com/office/drawing/2014/main" val="179193208"/>
                  </a:ext>
                </a:extLst>
              </a:tr>
              <a:tr h="797924">
                <a:tc>
                  <a:txBody>
                    <a:bodyPr/>
                    <a:lstStyle/>
                    <a:p>
                      <a:pPr lvl="0" algn="l">
                        <a:lnSpc>
                          <a:spcPct val="100000"/>
                        </a:lnSpc>
                        <a:spcBef>
                          <a:spcPts val="0"/>
                        </a:spcBef>
                        <a:spcAft>
                          <a:spcPts val="0"/>
                        </a:spcAft>
                        <a:buNone/>
                      </a:pPr>
                      <a:r>
                        <a:rPr lang="en-US" sz="2400" b="0" i="0" u="none" strike="noStrike" noProof="0">
                          <a:solidFill>
                            <a:schemeClr val="tx1"/>
                          </a:solidFill>
                          <a:latin typeface="Arial"/>
                        </a:rPr>
                        <a:t>Local Food for Schools Funding Disbursement </a:t>
                      </a:r>
                    </a:p>
                  </a:txBody>
                  <a:tcPr marL="183750" marR="183750" anchor="ctr"/>
                </a:tc>
                <a:tc>
                  <a:txBody>
                    <a:bodyPr/>
                    <a:lstStyle/>
                    <a:p>
                      <a:pPr lvl="0" algn="ctr">
                        <a:lnSpc>
                          <a:spcPct val="100000"/>
                        </a:lnSpc>
                        <a:spcBef>
                          <a:spcPts val="0"/>
                        </a:spcBef>
                        <a:spcAft>
                          <a:spcPts val="0"/>
                        </a:spcAft>
                        <a:buNone/>
                      </a:pPr>
                      <a:r>
                        <a:rPr lang="en-US" sz="2400" b="0" i="0" u="none" strike="noStrike" kern="1200" noProof="0">
                          <a:solidFill>
                            <a:schemeClr val="tx1"/>
                          </a:solidFill>
                          <a:latin typeface="Arial"/>
                        </a:rPr>
                        <a:t>November 2023</a:t>
                      </a:r>
                    </a:p>
                  </a:txBody>
                  <a:tcPr marL="183750" marR="183750" anchor="ctr"/>
                </a:tc>
                <a:extLst>
                  <a:ext uri="{0D108BD9-81ED-4DB2-BD59-A6C34878D82A}">
                    <a16:rowId xmlns:a16="http://schemas.microsoft.com/office/drawing/2014/main" val="4262332136"/>
                  </a:ext>
                </a:extLst>
              </a:tr>
              <a:tr h="595923">
                <a:tc>
                  <a:txBody>
                    <a:bodyPr/>
                    <a:lstStyle/>
                    <a:p>
                      <a:pPr lvl="0" algn="l">
                        <a:lnSpc>
                          <a:spcPct val="100000"/>
                        </a:lnSpc>
                        <a:spcBef>
                          <a:spcPts val="0"/>
                        </a:spcBef>
                        <a:spcAft>
                          <a:spcPts val="0"/>
                        </a:spcAft>
                        <a:buNone/>
                      </a:pPr>
                      <a:r>
                        <a:rPr lang="en-US" sz="2400" b="0" i="0" u="none" strike="noStrike" noProof="0" dirty="0">
                          <a:solidFill>
                            <a:schemeClr val="tx1"/>
                          </a:solidFill>
                          <a:latin typeface="Arial"/>
                        </a:rPr>
                        <a:t>SCA Funds Issued (Round Four)</a:t>
                      </a:r>
                      <a:endParaRPr lang="en-US" dirty="0">
                        <a:solidFill>
                          <a:schemeClr val="tx1"/>
                        </a:solidFill>
                      </a:endParaRPr>
                    </a:p>
                  </a:txBody>
                  <a:tcPr marL="183750" marR="183750" anchor="ctr"/>
                </a:tc>
                <a:tc>
                  <a:txBody>
                    <a:bodyPr/>
                    <a:lstStyle/>
                    <a:p>
                      <a:pPr lvl="0" algn="ctr">
                        <a:lnSpc>
                          <a:spcPct val="100000"/>
                        </a:lnSpc>
                        <a:spcBef>
                          <a:spcPts val="0"/>
                        </a:spcBef>
                        <a:spcAft>
                          <a:spcPts val="0"/>
                        </a:spcAft>
                        <a:buNone/>
                      </a:pPr>
                      <a:r>
                        <a:rPr lang="en-US" sz="2400" b="0" i="0" u="none" strike="noStrike" kern="1200" noProof="0" dirty="0">
                          <a:solidFill>
                            <a:schemeClr val="tx1"/>
                          </a:solidFill>
                          <a:latin typeface="Arial"/>
                        </a:rPr>
                        <a:t>December 2023</a:t>
                      </a:r>
                    </a:p>
                  </a:txBody>
                  <a:tcPr marL="183750" marR="183750" anchor="ctr"/>
                </a:tc>
                <a:extLst>
                  <a:ext uri="{0D108BD9-81ED-4DB2-BD59-A6C34878D82A}">
                    <a16:rowId xmlns:a16="http://schemas.microsoft.com/office/drawing/2014/main" val="492776431"/>
                  </a:ext>
                </a:extLst>
              </a:tr>
            </a:tbl>
          </a:graphicData>
        </a:graphic>
      </p:graphicFrame>
    </p:spTree>
    <p:extLst>
      <p:ext uri="{BB962C8B-B14F-4D97-AF65-F5344CB8AC3E}">
        <p14:creationId xmlns:p14="http://schemas.microsoft.com/office/powerpoint/2010/main" val="370886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896FC-02A4-4859-8AFE-8236A533D77A}"/>
              </a:ext>
            </a:extLst>
          </p:cNvPr>
          <p:cNvSpPr>
            <a:spLocks noGrp="1"/>
          </p:cNvSpPr>
          <p:nvPr>
            <p:ph type="title"/>
          </p:nvPr>
        </p:nvSpPr>
        <p:spPr/>
        <p:txBody>
          <a:bodyPr/>
          <a:lstStyle/>
          <a:p>
            <a:r>
              <a:rPr lang="en-US" dirty="0"/>
              <a:t>Resources &amp; Other Announcements</a:t>
            </a:r>
          </a:p>
        </p:txBody>
      </p:sp>
      <p:pic>
        <p:nvPicPr>
          <p:cNvPr id="6" name="Content Placeholder 5">
            <a:extLst>
              <a:ext uri="{FF2B5EF4-FFF2-40B4-BE49-F238E27FC236}">
                <a16:creationId xmlns:a16="http://schemas.microsoft.com/office/drawing/2014/main" id="{AA227159-5461-87AB-9C4E-AA2A4BFC1707}"/>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00500" y="1981200"/>
            <a:ext cx="6223000" cy="4114800"/>
          </a:xfrm>
        </p:spPr>
      </p:pic>
    </p:spTree>
    <p:extLst>
      <p:ext uri="{BB962C8B-B14F-4D97-AF65-F5344CB8AC3E}">
        <p14:creationId xmlns:p14="http://schemas.microsoft.com/office/powerpoint/2010/main" val="32753173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78FC7-DC91-B57A-1CAA-BB351D3C5590}"/>
              </a:ext>
            </a:extLst>
          </p:cNvPr>
          <p:cNvSpPr>
            <a:spLocks noGrp="1"/>
          </p:cNvSpPr>
          <p:nvPr>
            <p:ph type="title"/>
          </p:nvPr>
        </p:nvSpPr>
        <p:spPr>
          <a:xfrm>
            <a:off x="2159000" y="370703"/>
            <a:ext cx="9936891" cy="1567247"/>
          </a:xfrm>
        </p:spPr>
        <p:txBody>
          <a:bodyPr anchor="t"/>
          <a:lstStyle/>
          <a:p>
            <a:pPr>
              <a:spcBef>
                <a:spcPct val="20000"/>
              </a:spcBef>
            </a:pPr>
            <a:r>
              <a:rPr lang="en-US" sz="4000" dirty="0">
                <a:cs typeface="Arial"/>
              </a:rPr>
              <a:t>District Spotlight: Chef Richie </a:t>
            </a:r>
            <a:r>
              <a:rPr lang="en-US" sz="4000" dirty="0" err="1">
                <a:cs typeface="Arial"/>
              </a:rPr>
              <a:t>Wilim</a:t>
            </a:r>
            <a:br>
              <a:rPr lang="en-US" sz="4000" dirty="0">
                <a:cs typeface="Arial"/>
              </a:rPr>
            </a:br>
            <a:r>
              <a:rPr lang="en-US" sz="4000" dirty="0">
                <a:cs typeface="Arial"/>
              </a:rPr>
              <a:t> Vacaville USD</a:t>
            </a:r>
          </a:p>
          <a:p>
            <a:endParaRPr lang="en-US" dirty="0">
              <a:cs typeface="Arial"/>
            </a:endParaRPr>
          </a:p>
        </p:txBody>
      </p:sp>
      <p:sp>
        <p:nvSpPr>
          <p:cNvPr id="3" name="Content Placeholder 2">
            <a:extLst>
              <a:ext uri="{FF2B5EF4-FFF2-40B4-BE49-F238E27FC236}">
                <a16:creationId xmlns:a16="http://schemas.microsoft.com/office/drawing/2014/main" id="{35EA8D2F-F16E-EC5B-3C72-E5A93056FA5E}"/>
              </a:ext>
            </a:extLst>
          </p:cNvPr>
          <p:cNvSpPr>
            <a:spLocks noGrp="1"/>
          </p:cNvSpPr>
          <p:nvPr>
            <p:ph sz="half" idx="1"/>
          </p:nvPr>
        </p:nvSpPr>
        <p:spPr>
          <a:xfrm>
            <a:off x="2540000" y="1813588"/>
            <a:ext cx="5747263" cy="4226542"/>
          </a:xfrm>
        </p:spPr>
        <p:txBody>
          <a:bodyPr/>
          <a:lstStyle/>
          <a:p>
            <a:pPr>
              <a:spcBef>
                <a:spcPts val="0"/>
              </a:spcBef>
              <a:spcAft>
                <a:spcPts val="1200"/>
              </a:spcAft>
            </a:pPr>
            <a:r>
              <a:rPr lang="en-US" dirty="0">
                <a:cs typeface="Arial"/>
              </a:rPr>
              <a:t>Culinary Institute of Child Nutrition webinar series presenter: </a:t>
            </a:r>
            <a:r>
              <a:rPr lang="en-US" i="1" dirty="0">
                <a:cs typeface="Arial"/>
              </a:rPr>
              <a:t>Seafood to Schools</a:t>
            </a:r>
          </a:p>
          <a:p>
            <a:pPr>
              <a:spcBef>
                <a:spcPts val="0"/>
              </a:spcBef>
              <a:spcAft>
                <a:spcPts val="1200"/>
              </a:spcAft>
            </a:pPr>
            <a:r>
              <a:rPr lang="en-US" dirty="0">
                <a:cs typeface="Arial"/>
              </a:rPr>
              <a:t>Creatively incorporating fish and sushi in school lunch</a:t>
            </a:r>
          </a:p>
          <a:p>
            <a:pPr>
              <a:spcBef>
                <a:spcPts val="0"/>
              </a:spcBef>
              <a:spcAft>
                <a:spcPts val="1200"/>
              </a:spcAft>
            </a:pPr>
            <a:r>
              <a:rPr lang="en-US" dirty="0">
                <a:cs typeface="Arial"/>
              </a:rPr>
              <a:t>Focus on flavoring with sauces</a:t>
            </a:r>
          </a:p>
        </p:txBody>
      </p:sp>
      <p:pic>
        <p:nvPicPr>
          <p:cNvPr id="5" name="Content Placeholder 4" descr="Screen shot of two pictures of sushi rolls, fish tacos topped with cabbage and tomatoes, and Chef Richie presenting.">
            <a:extLst>
              <a:ext uri="{FF2B5EF4-FFF2-40B4-BE49-F238E27FC236}">
                <a16:creationId xmlns:a16="http://schemas.microsoft.com/office/drawing/2014/main" id="{30AA6218-566B-CF23-85D4-80EEFEA7BD2F}"/>
              </a:ext>
              <a:ext uri="{C183D7F6-B498-43B3-948B-1728B52AA6E4}">
                <adec:decorative xmlns:adec="http://schemas.microsoft.com/office/drawing/2017/decorative" val="0"/>
              </a:ext>
            </a:extLst>
          </p:cNvPr>
          <p:cNvPicPr>
            <a:picLocks noGrp="1" noChangeAspect="1"/>
          </p:cNvPicPr>
          <p:nvPr>
            <p:ph sz="half" idx="2"/>
          </p:nvPr>
        </p:nvPicPr>
        <p:blipFill rotWithShape="1">
          <a:blip r:embed="rId3"/>
          <a:srcRect l="248" r="9406"/>
          <a:stretch/>
        </p:blipFill>
        <p:spPr>
          <a:xfrm>
            <a:off x="8287263" y="2563332"/>
            <a:ext cx="3672766" cy="22700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441648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B24FB-3796-D5C8-B702-DD52DF373CA8}"/>
              </a:ext>
            </a:extLst>
          </p:cNvPr>
          <p:cNvSpPr>
            <a:spLocks noGrp="1"/>
          </p:cNvSpPr>
          <p:nvPr>
            <p:ph type="title"/>
          </p:nvPr>
        </p:nvSpPr>
        <p:spPr/>
        <p:txBody>
          <a:bodyPr/>
          <a:lstStyle/>
          <a:p>
            <a:r>
              <a:rPr lang="en-US" sz="4000" dirty="0">
                <a:cs typeface="Arial"/>
              </a:rPr>
              <a:t>USDA Celebrate Lunch Trays Many Ways Meal Talk Webinar</a:t>
            </a:r>
            <a:endParaRPr lang="en-US" sz="4000" dirty="0"/>
          </a:p>
        </p:txBody>
      </p:sp>
      <p:sp>
        <p:nvSpPr>
          <p:cNvPr id="3" name="Content Placeholder 2">
            <a:extLst>
              <a:ext uri="{FF2B5EF4-FFF2-40B4-BE49-F238E27FC236}">
                <a16:creationId xmlns:a16="http://schemas.microsoft.com/office/drawing/2014/main" id="{88B22864-406C-045D-AE92-C764CBEB489B}"/>
              </a:ext>
            </a:extLst>
          </p:cNvPr>
          <p:cNvSpPr>
            <a:spLocks noGrp="1"/>
          </p:cNvSpPr>
          <p:nvPr>
            <p:ph sz="half" idx="1"/>
          </p:nvPr>
        </p:nvSpPr>
        <p:spPr>
          <a:xfrm>
            <a:off x="2353930" y="1998922"/>
            <a:ext cx="8978634" cy="2857892"/>
          </a:xfrm>
        </p:spPr>
        <p:txBody>
          <a:bodyPr/>
          <a:lstStyle/>
          <a:p>
            <a:pPr>
              <a:spcBef>
                <a:spcPts val="0"/>
              </a:spcBef>
              <a:spcAft>
                <a:spcPts val="1200"/>
              </a:spcAft>
            </a:pPr>
            <a:r>
              <a:rPr lang="en-US" sz="2600" dirty="0">
                <a:cs typeface="Arial"/>
              </a:rPr>
              <a:t>When: October 12, 2023, 12:00 p.m.</a:t>
            </a:r>
          </a:p>
          <a:p>
            <a:pPr>
              <a:spcBef>
                <a:spcPts val="0"/>
              </a:spcBef>
              <a:spcAft>
                <a:spcPts val="1200"/>
              </a:spcAft>
            </a:pPr>
            <a:r>
              <a:rPr lang="en-US" sz="2600" dirty="0">
                <a:cs typeface="Arial"/>
              </a:rPr>
              <a:t>Speakers will share best practices for using standardized meals, incorporating locally grown ingredients, and cultural food preferences. </a:t>
            </a:r>
          </a:p>
          <a:p>
            <a:pPr>
              <a:spcBef>
                <a:spcPts val="0"/>
              </a:spcBef>
              <a:spcAft>
                <a:spcPts val="1200"/>
              </a:spcAft>
            </a:pPr>
            <a:r>
              <a:rPr lang="en-US" sz="2600" dirty="0">
                <a:cs typeface="Arial"/>
              </a:rPr>
              <a:t>Learn more on the USDA Meal Talk Series web page at </a:t>
            </a:r>
            <a:r>
              <a:rPr lang="en-US" sz="2600" dirty="0">
                <a:hlinkClick r:id="rId3" tooltip="Meal Talk Webinar Series | Food and Nutrition Service (usda.gov)  "/>
              </a:rPr>
              <a:t>https://www.fns.usda.gov/tn/meal-talk-webinar-series</a:t>
            </a:r>
            <a:endParaRPr lang="en-US" sz="2600" dirty="0">
              <a:cs typeface="Arial"/>
            </a:endParaRPr>
          </a:p>
          <a:p>
            <a:endParaRPr lang="en-US" dirty="0">
              <a:cs typeface="Arial"/>
            </a:endParaRPr>
          </a:p>
        </p:txBody>
      </p:sp>
      <p:pic>
        <p:nvPicPr>
          <p:cNvPr id="5" name="Content Placeholder 4">
            <a:extLst>
              <a:ext uri="{FF2B5EF4-FFF2-40B4-BE49-F238E27FC236}">
                <a16:creationId xmlns:a16="http://schemas.microsoft.com/office/drawing/2014/main" id="{1F75A13B-CD87-EE19-1F9F-D51FF45F36B5}"/>
              </a:ext>
              <a:ext uri="{C183D7F6-B498-43B3-948B-1728B52AA6E4}">
                <adec:decorative xmlns:adec="http://schemas.microsoft.com/office/drawing/2017/decorative" val="1"/>
              </a:ext>
            </a:extLst>
          </p:cNvPr>
          <p:cNvPicPr>
            <a:picLocks noGrp="1" noChangeAspect="1"/>
          </p:cNvPicPr>
          <p:nvPr>
            <p:ph sz="half" idx="2"/>
          </p:nvPr>
        </p:nvPicPr>
        <p:blipFill>
          <a:blip r:embed="rId4"/>
          <a:stretch>
            <a:fillRect/>
          </a:stretch>
        </p:blipFill>
        <p:spPr>
          <a:xfrm>
            <a:off x="9016486" y="4856814"/>
            <a:ext cx="2840978" cy="1761866"/>
          </a:xfrm>
        </p:spPr>
      </p:pic>
    </p:spTree>
    <p:extLst>
      <p:ext uri="{BB962C8B-B14F-4D97-AF65-F5344CB8AC3E}">
        <p14:creationId xmlns:p14="http://schemas.microsoft.com/office/powerpoint/2010/main" val="16046636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07F07-9236-1E38-DEE1-628054895139}"/>
              </a:ext>
            </a:extLst>
          </p:cNvPr>
          <p:cNvSpPr>
            <a:spLocks noGrp="1"/>
          </p:cNvSpPr>
          <p:nvPr>
            <p:ph type="title"/>
          </p:nvPr>
        </p:nvSpPr>
        <p:spPr>
          <a:xfrm>
            <a:off x="2550297" y="568411"/>
            <a:ext cx="9144000" cy="1143000"/>
          </a:xfrm>
        </p:spPr>
        <p:txBody>
          <a:bodyPr/>
          <a:lstStyle/>
          <a:p>
            <a:r>
              <a:rPr lang="en-US" dirty="0">
                <a:cs typeface="Arial"/>
              </a:rPr>
              <a:t>USDA Level Up Your Professional Tracking Webinar</a:t>
            </a:r>
          </a:p>
        </p:txBody>
      </p:sp>
      <p:sp>
        <p:nvSpPr>
          <p:cNvPr id="3" name="Content Placeholder 2">
            <a:extLst>
              <a:ext uri="{FF2B5EF4-FFF2-40B4-BE49-F238E27FC236}">
                <a16:creationId xmlns:a16="http://schemas.microsoft.com/office/drawing/2014/main" id="{DA359718-29C4-1E28-F86A-33954BC5F6F0}"/>
              </a:ext>
            </a:extLst>
          </p:cNvPr>
          <p:cNvSpPr>
            <a:spLocks noGrp="1"/>
          </p:cNvSpPr>
          <p:nvPr>
            <p:ph sz="half" idx="1"/>
          </p:nvPr>
        </p:nvSpPr>
        <p:spPr>
          <a:xfrm>
            <a:off x="2426924" y="2191614"/>
            <a:ext cx="6449447" cy="3662775"/>
          </a:xfrm>
        </p:spPr>
        <p:txBody>
          <a:bodyPr/>
          <a:lstStyle/>
          <a:p>
            <a:pPr>
              <a:spcBef>
                <a:spcPts val="0"/>
              </a:spcBef>
              <a:spcAft>
                <a:spcPts val="1200"/>
              </a:spcAft>
            </a:pPr>
            <a:r>
              <a:rPr lang="en-US" dirty="0">
                <a:cs typeface="Arial"/>
              </a:rPr>
              <a:t>When: October 17, 2023, at 12:00 p.m.</a:t>
            </a:r>
          </a:p>
          <a:p>
            <a:pPr>
              <a:spcBef>
                <a:spcPts val="0"/>
              </a:spcBef>
              <a:spcAft>
                <a:spcPts val="1200"/>
              </a:spcAft>
            </a:pPr>
            <a:r>
              <a:rPr lang="en-US" dirty="0">
                <a:cs typeface="Arial"/>
              </a:rPr>
              <a:t>Reviews the basic features of the Professional Standards Tracker Tool and new updates!</a:t>
            </a:r>
          </a:p>
          <a:p>
            <a:pPr>
              <a:spcBef>
                <a:spcPts val="0"/>
              </a:spcBef>
              <a:spcAft>
                <a:spcPts val="1200"/>
              </a:spcAft>
            </a:pPr>
            <a:r>
              <a:rPr lang="en-US" dirty="0">
                <a:cs typeface="Arial"/>
              </a:rPr>
              <a:t>Registration link: </a:t>
            </a:r>
            <a:r>
              <a:rPr lang="en-US" sz="28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3" tooltip="USDA Level Up Your Professional Tracking Webinar link"/>
              </a:rPr>
              <a:t>USDA Level Up Your Professional Tracking Webinar</a:t>
            </a:r>
            <a:endParaRPr lang="en-US" sz="2800" dirty="0">
              <a:cs typeface="Arial"/>
            </a:endParaRPr>
          </a:p>
          <a:p>
            <a:endParaRPr lang="en-US" dirty="0">
              <a:cs typeface="Arial"/>
            </a:endParaRPr>
          </a:p>
          <a:p>
            <a:endParaRPr lang="en-US" dirty="0">
              <a:cs typeface="Arial"/>
            </a:endParaRPr>
          </a:p>
        </p:txBody>
      </p:sp>
      <p:pic>
        <p:nvPicPr>
          <p:cNvPr id="5" name="Content Placeholder 4">
            <a:extLst>
              <a:ext uri="{FF2B5EF4-FFF2-40B4-BE49-F238E27FC236}">
                <a16:creationId xmlns:a16="http://schemas.microsoft.com/office/drawing/2014/main" id="{11181473-7100-B50D-2E02-488EC22B7B5E}"/>
              </a:ext>
              <a:ext uri="{C183D7F6-B498-43B3-948B-1728B52AA6E4}">
                <adec:decorative xmlns:adec="http://schemas.microsoft.com/office/drawing/2017/decorative" val="1"/>
              </a:ext>
            </a:extLst>
          </p:cNvPr>
          <p:cNvPicPr>
            <a:picLocks noGrp="1" noChangeAspect="1"/>
          </p:cNvPicPr>
          <p:nvPr>
            <p:ph sz="half" idx="2"/>
          </p:nvPr>
        </p:nvPicPr>
        <p:blipFill>
          <a:blip r:embed="rId4"/>
          <a:stretch>
            <a:fillRect/>
          </a:stretch>
        </p:blipFill>
        <p:spPr>
          <a:xfrm>
            <a:off x="8435701" y="1593020"/>
            <a:ext cx="3516300" cy="4589252"/>
          </a:xfrm>
          <a:prstGeom prst="ellipse">
            <a:avLst/>
          </a:prstGeom>
          <a:ln>
            <a:noFill/>
          </a:ln>
          <a:effectLst>
            <a:softEdge rad="112500"/>
          </a:effectLst>
        </p:spPr>
      </p:pic>
    </p:spTree>
    <p:extLst>
      <p:ext uri="{BB962C8B-B14F-4D97-AF65-F5344CB8AC3E}">
        <p14:creationId xmlns:p14="http://schemas.microsoft.com/office/powerpoint/2010/main" val="42343389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C1CF5-6F49-8B8F-FE1F-48B4B878638A}"/>
              </a:ext>
            </a:extLst>
          </p:cNvPr>
          <p:cNvSpPr>
            <a:spLocks noGrp="1"/>
          </p:cNvSpPr>
          <p:nvPr>
            <p:ph type="title"/>
          </p:nvPr>
        </p:nvSpPr>
        <p:spPr>
          <a:xfrm>
            <a:off x="2554377" y="235789"/>
            <a:ext cx="9144000" cy="1143000"/>
          </a:xfrm>
        </p:spPr>
        <p:txBody>
          <a:bodyPr/>
          <a:lstStyle/>
          <a:p>
            <a:r>
              <a:rPr lang="en-US" dirty="0">
                <a:cs typeface="Arial"/>
              </a:rPr>
              <a:t>USDA: Five New Food Safety Education Fact Sheets</a:t>
            </a:r>
            <a:endParaRPr lang="en-US" dirty="0"/>
          </a:p>
        </p:txBody>
      </p:sp>
      <p:sp>
        <p:nvSpPr>
          <p:cNvPr id="3" name="Content Placeholder 2">
            <a:extLst>
              <a:ext uri="{FF2B5EF4-FFF2-40B4-BE49-F238E27FC236}">
                <a16:creationId xmlns:a16="http://schemas.microsoft.com/office/drawing/2014/main" id="{D5BB34C7-AEC7-EC96-78DC-19AE9B8A2C2D}"/>
              </a:ext>
            </a:extLst>
          </p:cNvPr>
          <p:cNvSpPr>
            <a:spLocks noGrp="1"/>
          </p:cNvSpPr>
          <p:nvPr>
            <p:ph idx="1"/>
          </p:nvPr>
        </p:nvSpPr>
        <p:spPr>
          <a:xfrm>
            <a:off x="2450353" y="1631069"/>
            <a:ext cx="9503433" cy="4589252"/>
          </a:xfrm>
        </p:spPr>
        <p:txBody>
          <a:bodyPr/>
          <a:lstStyle/>
          <a:p>
            <a:pPr>
              <a:spcBef>
                <a:spcPts val="0"/>
              </a:spcBef>
              <a:spcAft>
                <a:spcPts val="1200"/>
              </a:spcAft>
            </a:pPr>
            <a:r>
              <a:rPr lang="en-US" sz="2400" dirty="0">
                <a:cs typeface="Arial"/>
              </a:rPr>
              <a:t>Food Safety Frequently Asked Questions</a:t>
            </a:r>
            <a:endParaRPr lang="en-US" dirty="0"/>
          </a:p>
          <a:p>
            <a:pPr>
              <a:spcBef>
                <a:spcPts val="0"/>
              </a:spcBef>
              <a:spcAft>
                <a:spcPts val="1200"/>
              </a:spcAft>
            </a:pPr>
            <a:r>
              <a:rPr lang="en-US" sz="2400" dirty="0">
                <a:cs typeface="Arial"/>
              </a:rPr>
              <a:t>Food Safety Information and Resources for the Farm to School Community</a:t>
            </a:r>
          </a:p>
          <a:p>
            <a:pPr>
              <a:spcBef>
                <a:spcPts val="0"/>
              </a:spcBef>
              <a:spcAft>
                <a:spcPts val="1200"/>
              </a:spcAft>
            </a:pPr>
            <a:r>
              <a:rPr lang="en-US" sz="2400" dirty="0">
                <a:cs typeface="Arial"/>
              </a:rPr>
              <a:t>Overview: Good Agricultural Practices</a:t>
            </a:r>
          </a:p>
          <a:p>
            <a:pPr>
              <a:spcBef>
                <a:spcPts val="0"/>
              </a:spcBef>
              <a:spcAft>
                <a:spcPts val="1200"/>
              </a:spcAft>
            </a:pPr>
            <a:r>
              <a:rPr lang="en-US" sz="2400" dirty="0">
                <a:cs typeface="Arial"/>
              </a:rPr>
              <a:t>The Food Safety Modernization Act and the Produce Safety Rule</a:t>
            </a:r>
          </a:p>
          <a:p>
            <a:pPr>
              <a:spcBef>
                <a:spcPts val="0"/>
              </a:spcBef>
              <a:spcAft>
                <a:spcPts val="1200"/>
              </a:spcAft>
            </a:pPr>
            <a:r>
              <a:rPr lang="en-US" sz="2400" dirty="0">
                <a:cs typeface="Arial"/>
              </a:rPr>
              <a:t>The Hazard Analysis Risk-Based Preventative Control Food Safety Plan and Hazard Analysis Critical Control Point Plan </a:t>
            </a:r>
          </a:p>
          <a:p>
            <a:pPr marL="0" indent="0">
              <a:spcBef>
                <a:spcPts val="0"/>
              </a:spcBef>
              <a:spcAft>
                <a:spcPts val="1200"/>
              </a:spcAft>
              <a:buNone/>
            </a:pPr>
            <a:r>
              <a:rPr lang="en-US" sz="2400" dirty="0">
                <a:cs typeface="Arial"/>
              </a:rPr>
              <a:t>Resources available on the USDA Farm to School Fact Sheets web page at </a:t>
            </a:r>
            <a:r>
              <a:rPr lang="en-US" sz="2400" dirty="0">
                <a:hlinkClick r:id="rId3"/>
              </a:rPr>
              <a:t> </a:t>
            </a:r>
            <a:r>
              <a:rPr lang="en-US" sz="2400" dirty="0">
                <a:hlinkClick r:id="rId3" tooltip="USDA Farm to School Fact Sheets web page"/>
              </a:rPr>
              <a:t>https://www.fns.usda.gov/f2s/fact-sheets</a:t>
            </a:r>
            <a:endParaRPr lang="en-US" sz="2400" dirty="0">
              <a:cs typeface="Arial"/>
            </a:endParaRPr>
          </a:p>
        </p:txBody>
      </p:sp>
    </p:spTree>
    <p:extLst>
      <p:ext uri="{BB962C8B-B14F-4D97-AF65-F5344CB8AC3E}">
        <p14:creationId xmlns:p14="http://schemas.microsoft.com/office/powerpoint/2010/main" val="34974130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FE51-4989-16F7-9741-463E950514F3}"/>
              </a:ext>
            </a:extLst>
          </p:cNvPr>
          <p:cNvSpPr>
            <a:spLocks noGrp="1"/>
          </p:cNvSpPr>
          <p:nvPr>
            <p:ph type="title"/>
          </p:nvPr>
        </p:nvSpPr>
        <p:spPr/>
        <p:txBody>
          <a:bodyPr/>
          <a:lstStyle/>
          <a:p>
            <a:r>
              <a:rPr lang="en-US" dirty="0"/>
              <a:t>USDA Menu Planner for </a:t>
            </a:r>
            <a:br>
              <a:rPr lang="en-US" dirty="0"/>
            </a:br>
            <a:r>
              <a:rPr lang="en-US" dirty="0"/>
              <a:t>School Meals</a:t>
            </a:r>
          </a:p>
        </p:txBody>
      </p:sp>
      <p:sp>
        <p:nvSpPr>
          <p:cNvPr id="3" name="Content Placeholder 2">
            <a:extLst>
              <a:ext uri="{FF2B5EF4-FFF2-40B4-BE49-F238E27FC236}">
                <a16:creationId xmlns:a16="http://schemas.microsoft.com/office/drawing/2014/main" id="{6226E8F9-DDBA-E5A0-C36B-6C16EC1B0140}"/>
              </a:ext>
            </a:extLst>
          </p:cNvPr>
          <p:cNvSpPr>
            <a:spLocks noGrp="1"/>
          </p:cNvSpPr>
          <p:nvPr>
            <p:ph sz="half" idx="1"/>
          </p:nvPr>
        </p:nvSpPr>
        <p:spPr>
          <a:xfrm>
            <a:off x="2540000" y="2112571"/>
            <a:ext cx="6778658" cy="3792554"/>
          </a:xfrm>
        </p:spPr>
        <p:txBody>
          <a:bodyPr/>
          <a:lstStyle/>
          <a:p>
            <a:pPr>
              <a:spcBef>
                <a:spcPts val="0"/>
              </a:spcBef>
              <a:spcAft>
                <a:spcPts val="1200"/>
              </a:spcAft>
            </a:pPr>
            <a:r>
              <a:rPr lang="en-US" sz="2800" dirty="0">
                <a:cs typeface="Arial"/>
              </a:rPr>
              <a:t>Helps plan, prepare, provide, and market nutritious school meals.</a:t>
            </a:r>
          </a:p>
          <a:p>
            <a:pPr>
              <a:spcBef>
                <a:spcPts val="0"/>
              </a:spcBef>
              <a:spcAft>
                <a:spcPts val="1200"/>
              </a:spcAft>
            </a:pPr>
            <a:r>
              <a:rPr lang="en-US" sz="2800" dirty="0">
                <a:cs typeface="Arial"/>
              </a:rPr>
              <a:t>Updates include new transitional meals standards.</a:t>
            </a:r>
          </a:p>
          <a:p>
            <a:pPr>
              <a:spcBef>
                <a:spcPts val="0"/>
              </a:spcBef>
              <a:spcAft>
                <a:spcPts val="1200"/>
              </a:spcAft>
              <a:buFont typeface="Arial" panose="020B0604020202020204" pitchFamily="34" charset="0"/>
              <a:buChar char="•"/>
            </a:pPr>
            <a:r>
              <a:rPr lang="en-US" sz="2800" dirty="0">
                <a:cs typeface="Arial"/>
              </a:rPr>
              <a:t>Learn more on the USDA Menu Planner for School Meals web page at </a:t>
            </a:r>
            <a:r>
              <a:rPr lang="en-US" sz="1600" dirty="0">
                <a:hlinkClick r:id="rId3"/>
              </a:rPr>
              <a:t> </a:t>
            </a:r>
            <a:r>
              <a:rPr lang="en-US" sz="2800" dirty="0">
                <a:hlinkClick r:id="rId3" tooltip="USDA Menu Planner for School Meals web page"/>
              </a:rPr>
              <a:t>https://www.fns.usda.gov/tn/menu-planner-school-meals</a:t>
            </a:r>
            <a:endParaRPr lang="en-US" sz="2800" dirty="0">
              <a:cs typeface="Arial"/>
            </a:endParaRPr>
          </a:p>
        </p:txBody>
      </p:sp>
      <p:pic>
        <p:nvPicPr>
          <p:cNvPr id="6" name="Content Placeholder 5" descr="Screen shot of the USDA resource Menu Planner for School Meals, pictures a child grabbing strawberries from the cafeteria line.">
            <a:extLst>
              <a:ext uri="{FF2B5EF4-FFF2-40B4-BE49-F238E27FC236}">
                <a16:creationId xmlns:a16="http://schemas.microsoft.com/office/drawing/2014/main" id="{35EB5948-7F01-383D-CE3A-721B68A321BC}"/>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9407098" y="2232804"/>
            <a:ext cx="2308009" cy="2971801"/>
          </a:xfrm>
        </p:spPr>
      </p:pic>
    </p:spTree>
    <p:extLst>
      <p:ext uri="{BB962C8B-B14F-4D97-AF65-F5344CB8AC3E}">
        <p14:creationId xmlns:p14="http://schemas.microsoft.com/office/powerpoint/2010/main" val="7277402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9AA0-26D2-984B-47D6-70EDE688B828}"/>
              </a:ext>
            </a:extLst>
          </p:cNvPr>
          <p:cNvSpPr>
            <a:spLocks noGrp="1"/>
          </p:cNvSpPr>
          <p:nvPr>
            <p:ph type="title"/>
          </p:nvPr>
        </p:nvSpPr>
        <p:spPr>
          <a:xfrm>
            <a:off x="2138066" y="316523"/>
            <a:ext cx="10098593" cy="1109506"/>
          </a:xfrm>
        </p:spPr>
        <p:txBody>
          <a:bodyPr/>
          <a:lstStyle/>
          <a:p>
            <a:r>
              <a:rPr lang="en-US" dirty="0">
                <a:ea typeface="+mj-lt"/>
                <a:cs typeface="+mj-lt"/>
              </a:rPr>
              <a:t>2024 California Green Ribbon Schools</a:t>
            </a:r>
            <a:br>
              <a:rPr lang="en-US" dirty="0">
                <a:ea typeface="+mj-lt"/>
                <a:cs typeface="+mj-lt"/>
              </a:rPr>
            </a:br>
            <a:r>
              <a:rPr lang="en-US" dirty="0">
                <a:ea typeface="+mj-lt"/>
                <a:cs typeface="+mj-lt"/>
              </a:rPr>
              <a:t>Recognition Program</a:t>
            </a:r>
            <a:endParaRPr lang="en-US" dirty="0"/>
          </a:p>
        </p:txBody>
      </p:sp>
      <p:sp>
        <p:nvSpPr>
          <p:cNvPr id="3" name="Content Placeholder 2">
            <a:extLst>
              <a:ext uri="{FF2B5EF4-FFF2-40B4-BE49-F238E27FC236}">
                <a16:creationId xmlns:a16="http://schemas.microsoft.com/office/drawing/2014/main" id="{D44151B8-BD5A-B8B3-4F97-E3FCCB3EE494}"/>
              </a:ext>
            </a:extLst>
          </p:cNvPr>
          <p:cNvSpPr>
            <a:spLocks noGrp="1"/>
          </p:cNvSpPr>
          <p:nvPr>
            <p:ph sz="half" idx="1"/>
          </p:nvPr>
        </p:nvSpPr>
        <p:spPr>
          <a:xfrm>
            <a:off x="2396691" y="2044547"/>
            <a:ext cx="9464861" cy="2857448"/>
          </a:xfrm>
        </p:spPr>
        <p:txBody>
          <a:bodyPr/>
          <a:lstStyle/>
          <a:p>
            <a:pPr>
              <a:spcBef>
                <a:spcPts val="0"/>
              </a:spcBef>
              <a:spcAft>
                <a:spcPts val="1200"/>
              </a:spcAft>
            </a:pPr>
            <a:r>
              <a:rPr lang="en-US" sz="2400" dirty="0">
                <a:cs typeface="Arial"/>
              </a:rPr>
              <a:t>Honors excellence in whole-school sustainability</a:t>
            </a:r>
            <a:endParaRPr lang="en-US" sz="2400" dirty="0"/>
          </a:p>
          <a:p>
            <a:pPr>
              <a:spcBef>
                <a:spcPts val="0"/>
              </a:spcBef>
              <a:spcAft>
                <a:spcPts val="1200"/>
              </a:spcAft>
            </a:pPr>
            <a:r>
              <a:rPr lang="en-US" sz="2400" dirty="0">
                <a:cs typeface="Arial"/>
              </a:rPr>
              <a:t>Awardees receive CDE recognition and an award plaque</a:t>
            </a:r>
          </a:p>
          <a:p>
            <a:pPr>
              <a:spcBef>
                <a:spcPts val="0"/>
              </a:spcBef>
              <a:spcAft>
                <a:spcPts val="1200"/>
              </a:spcAft>
            </a:pPr>
            <a:r>
              <a:rPr lang="en-US" sz="2400" dirty="0">
                <a:cs typeface="Arial"/>
              </a:rPr>
              <a:t>First step: complete the </a:t>
            </a:r>
            <a:r>
              <a:rPr lang="en-US" sz="2400" b="1" dirty="0">
                <a:cs typeface="Arial"/>
              </a:rPr>
              <a:t>Application Interest Survey</a:t>
            </a:r>
            <a:endParaRPr lang="en-US" sz="2400" dirty="0">
              <a:cs typeface="Arial"/>
            </a:endParaRPr>
          </a:p>
          <a:p>
            <a:pPr>
              <a:spcBef>
                <a:spcPts val="0"/>
              </a:spcBef>
              <a:spcAft>
                <a:spcPts val="1200"/>
              </a:spcAft>
            </a:pPr>
            <a:r>
              <a:rPr lang="en-US" sz="2400" dirty="0">
                <a:cs typeface="Arial"/>
              </a:rPr>
              <a:t>Applications due</a:t>
            </a:r>
            <a:r>
              <a:rPr lang="en-US" sz="2400" b="1" dirty="0">
                <a:cs typeface="Arial"/>
              </a:rPr>
              <a:t> Friday, October 27, 2023</a:t>
            </a:r>
          </a:p>
          <a:p>
            <a:pPr>
              <a:spcBef>
                <a:spcPts val="0"/>
              </a:spcBef>
              <a:spcAft>
                <a:spcPts val="1200"/>
              </a:spcAft>
            </a:pPr>
            <a:r>
              <a:rPr lang="en-US" sz="2400" dirty="0">
                <a:cs typeface="Arial"/>
              </a:rPr>
              <a:t>Apply early, submit what you are currently doing, then request application support from CDE staff.</a:t>
            </a:r>
          </a:p>
          <a:p>
            <a:pPr>
              <a:spcBef>
                <a:spcPts val="1400"/>
              </a:spcBef>
              <a:spcAft>
                <a:spcPts val="1200"/>
              </a:spcAft>
            </a:pPr>
            <a:endParaRPr lang="en-US" dirty="0">
              <a:cs typeface="Arial"/>
            </a:endParaRPr>
          </a:p>
        </p:txBody>
      </p:sp>
      <p:pic>
        <p:nvPicPr>
          <p:cNvPr id="7" name="Content Placeholder 6" descr="California Green Ribbon logo">
            <a:extLst>
              <a:ext uri="{FF2B5EF4-FFF2-40B4-BE49-F238E27FC236}">
                <a16:creationId xmlns:a16="http://schemas.microsoft.com/office/drawing/2014/main" id="{F8B8DF28-2E8C-B12F-561A-8D0270A6688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17771" y="4961713"/>
            <a:ext cx="3822700" cy="1117600"/>
          </a:xfrm>
        </p:spPr>
      </p:pic>
    </p:spTree>
    <p:extLst>
      <p:ext uri="{BB962C8B-B14F-4D97-AF65-F5344CB8AC3E}">
        <p14:creationId xmlns:p14="http://schemas.microsoft.com/office/powerpoint/2010/main" val="31841098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C42246C-45FC-EE49-7AED-26D630991EFF}"/>
              </a:ext>
            </a:extLst>
          </p:cNvPr>
          <p:cNvSpPr>
            <a:spLocks noGrp="1"/>
          </p:cNvSpPr>
          <p:nvPr>
            <p:ph type="title"/>
          </p:nvPr>
        </p:nvSpPr>
        <p:spPr>
          <a:xfrm>
            <a:off x="2372732" y="136910"/>
            <a:ext cx="9144000" cy="1143000"/>
          </a:xfrm>
        </p:spPr>
        <p:txBody>
          <a:bodyPr/>
          <a:lstStyle/>
          <a:p>
            <a:r>
              <a:rPr lang="en-US" dirty="0">
                <a:cs typeface="Arial"/>
              </a:rPr>
              <a:t>Green Ribbon Schools (1)</a:t>
            </a:r>
            <a:endParaRPr lang="en-US" dirty="0"/>
          </a:p>
        </p:txBody>
      </p:sp>
      <p:sp>
        <p:nvSpPr>
          <p:cNvPr id="10" name="Content Placeholder 9">
            <a:extLst>
              <a:ext uri="{FF2B5EF4-FFF2-40B4-BE49-F238E27FC236}">
                <a16:creationId xmlns:a16="http://schemas.microsoft.com/office/drawing/2014/main" id="{CCE87E37-1F57-2B25-A158-7E1A1DE4BEF1}"/>
              </a:ext>
            </a:extLst>
          </p:cNvPr>
          <p:cNvSpPr>
            <a:spLocks noGrp="1"/>
          </p:cNvSpPr>
          <p:nvPr>
            <p:ph sz="quarter" idx="13"/>
          </p:nvPr>
        </p:nvSpPr>
        <p:spPr>
          <a:xfrm>
            <a:off x="2551112" y="1164741"/>
            <a:ext cx="9150350" cy="620092"/>
          </a:xfrm>
        </p:spPr>
        <p:txBody>
          <a:bodyPr/>
          <a:lstStyle/>
          <a:p>
            <a:pPr marL="0" indent="0" algn="ctr">
              <a:buNone/>
            </a:pPr>
            <a:r>
              <a:rPr lang="en-US" sz="3200" dirty="0">
                <a:cs typeface="Arial"/>
              </a:rPr>
              <a:t>Sunset Elementary School</a:t>
            </a:r>
          </a:p>
          <a:p>
            <a:endParaRPr lang="en-US" dirty="0"/>
          </a:p>
        </p:txBody>
      </p:sp>
      <p:pic>
        <p:nvPicPr>
          <p:cNvPr id="15" name="Content Placeholder 14" descr="School greenhouse">
            <a:extLst>
              <a:ext uri="{FF2B5EF4-FFF2-40B4-BE49-F238E27FC236}">
                <a16:creationId xmlns:a16="http://schemas.microsoft.com/office/drawing/2014/main" id="{F2197063-F444-C898-E2D2-457C634FB75E}"/>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2372732" y="2083999"/>
            <a:ext cx="3070655" cy="4068377"/>
          </a:xfrm>
        </p:spPr>
      </p:pic>
      <p:pic>
        <p:nvPicPr>
          <p:cNvPr id="17" name="Content Placeholder 16" descr="Fresh fruit, herbs, olives and meat baskets.">
            <a:extLst>
              <a:ext uri="{FF2B5EF4-FFF2-40B4-BE49-F238E27FC236}">
                <a16:creationId xmlns:a16="http://schemas.microsoft.com/office/drawing/2014/main" id="{F2D63888-B897-2A23-AE82-F51AAB1E3738}"/>
              </a:ext>
            </a:extLst>
          </p:cNvPr>
          <p:cNvPicPr>
            <a:picLocks noGrp="1" noChangeAspect="1"/>
          </p:cNvPicPr>
          <p:nvPr>
            <p:ph sz="quarter" idx="15"/>
          </p:nvPr>
        </p:nvPicPr>
        <p:blipFill>
          <a:blip r:embed="rId3">
            <a:extLst>
              <a:ext uri="{28A0092B-C50C-407E-A947-70E740481C1C}">
                <a14:useLocalDpi xmlns:a14="http://schemas.microsoft.com/office/drawing/2010/main" val="0"/>
              </a:ext>
            </a:extLst>
          </a:blip>
          <a:stretch>
            <a:fillRect/>
          </a:stretch>
        </p:blipFill>
        <p:spPr>
          <a:xfrm>
            <a:off x="5509209" y="2083998"/>
            <a:ext cx="3060969" cy="4068377"/>
          </a:xfrm>
        </p:spPr>
      </p:pic>
      <p:pic>
        <p:nvPicPr>
          <p:cNvPr id="19" name="Content Placeholder 18" descr="Sunset Elementary students.">
            <a:extLst>
              <a:ext uri="{FF2B5EF4-FFF2-40B4-BE49-F238E27FC236}">
                <a16:creationId xmlns:a16="http://schemas.microsoft.com/office/drawing/2014/main" id="{F2A62EED-ACD1-B5B8-6685-1C3A5975DB38}"/>
              </a:ext>
            </a:extLst>
          </p:cNvPr>
          <p:cNvPicPr>
            <a:picLocks noGrp="1" noChangeAspect="1"/>
          </p:cNvPicPr>
          <p:nvPr>
            <p:ph sz="quarter" idx="16"/>
          </p:nvPr>
        </p:nvPicPr>
        <p:blipFill>
          <a:blip r:embed="rId4">
            <a:extLst>
              <a:ext uri="{28A0092B-C50C-407E-A947-70E740481C1C}">
                <a14:useLocalDpi xmlns:a14="http://schemas.microsoft.com/office/drawing/2010/main" val="0"/>
              </a:ext>
            </a:extLst>
          </a:blip>
          <a:stretch>
            <a:fillRect/>
          </a:stretch>
        </p:blipFill>
        <p:spPr>
          <a:xfrm>
            <a:off x="8636001" y="1970036"/>
            <a:ext cx="3555999" cy="4182340"/>
          </a:xfrm>
        </p:spPr>
      </p:pic>
    </p:spTree>
    <p:extLst>
      <p:ext uri="{BB962C8B-B14F-4D97-AF65-F5344CB8AC3E}">
        <p14:creationId xmlns:p14="http://schemas.microsoft.com/office/powerpoint/2010/main" val="27942881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C42246C-45FC-EE49-7AED-26D630991EFF}"/>
              </a:ext>
            </a:extLst>
          </p:cNvPr>
          <p:cNvSpPr>
            <a:spLocks noGrp="1"/>
          </p:cNvSpPr>
          <p:nvPr>
            <p:ph type="title"/>
          </p:nvPr>
        </p:nvSpPr>
        <p:spPr>
          <a:xfrm>
            <a:off x="2551112" y="134124"/>
            <a:ext cx="9144000" cy="1143000"/>
          </a:xfrm>
        </p:spPr>
        <p:txBody>
          <a:bodyPr/>
          <a:lstStyle/>
          <a:p>
            <a:r>
              <a:rPr lang="en-US" dirty="0">
                <a:cs typeface="Arial"/>
              </a:rPr>
              <a:t>Green Ribbon Schools (2)</a:t>
            </a:r>
            <a:endParaRPr lang="en-US" dirty="0"/>
          </a:p>
        </p:txBody>
      </p:sp>
      <p:sp>
        <p:nvSpPr>
          <p:cNvPr id="10" name="Content Placeholder 9">
            <a:extLst>
              <a:ext uri="{FF2B5EF4-FFF2-40B4-BE49-F238E27FC236}">
                <a16:creationId xmlns:a16="http://schemas.microsoft.com/office/drawing/2014/main" id="{CCE87E37-1F57-2B25-A158-7E1A1DE4BEF1}"/>
              </a:ext>
            </a:extLst>
          </p:cNvPr>
          <p:cNvSpPr>
            <a:spLocks noGrp="1"/>
          </p:cNvSpPr>
          <p:nvPr>
            <p:ph sz="quarter" idx="13"/>
          </p:nvPr>
        </p:nvSpPr>
        <p:spPr>
          <a:xfrm>
            <a:off x="2551112" y="1164741"/>
            <a:ext cx="9150350" cy="620092"/>
          </a:xfrm>
        </p:spPr>
        <p:txBody>
          <a:bodyPr/>
          <a:lstStyle/>
          <a:p>
            <a:pPr marL="0" indent="0" algn="ctr">
              <a:buNone/>
            </a:pPr>
            <a:r>
              <a:rPr lang="en-US" sz="3200" dirty="0">
                <a:cs typeface="Arial"/>
              </a:rPr>
              <a:t>Bay Farm School &amp; AP Giannini Middle School</a:t>
            </a:r>
            <a:endParaRPr lang="en-US" sz="3200" dirty="0"/>
          </a:p>
          <a:p>
            <a:endParaRPr lang="en-US" dirty="0"/>
          </a:p>
        </p:txBody>
      </p:sp>
      <p:pic>
        <p:nvPicPr>
          <p:cNvPr id="15" name="Content Placeholder 14" descr="People in a school garden.">
            <a:extLst>
              <a:ext uri="{FF2B5EF4-FFF2-40B4-BE49-F238E27FC236}">
                <a16:creationId xmlns:a16="http://schemas.microsoft.com/office/drawing/2014/main" id="{F2197063-F444-C898-E2D2-457C634FB75E}"/>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a:stretch/>
        </p:blipFill>
        <p:spPr>
          <a:xfrm>
            <a:off x="2372732" y="2083999"/>
            <a:ext cx="3070655" cy="4068377"/>
          </a:xfrm>
        </p:spPr>
      </p:pic>
      <p:pic>
        <p:nvPicPr>
          <p:cNvPr id="17" name="Content Placeholder 16" descr="Children recycling and composting">
            <a:extLst>
              <a:ext uri="{FF2B5EF4-FFF2-40B4-BE49-F238E27FC236}">
                <a16:creationId xmlns:a16="http://schemas.microsoft.com/office/drawing/2014/main" id="{F2D63888-B897-2A23-AE82-F51AAB1E3738}"/>
              </a:ext>
            </a:extLst>
          </p:cNvPr>
          <p:cNvPicPr>
            <a:picLocks noGrp="1" noChangeAspect="1"/>
          </p:cNvPicPr>
          <p:nvPr>
            <p:ph sz="quarter" idx="15"/>
          </p:nvPr>
        </p:nvPicPr>
        <p:blipFill>
          <a:blip r:embed="rId3">
            <a:extLst>
              <a:ext uri="{28A0092B-C50C-407E-A947-70E740481C1C}">
                <a14:useLocalDpi xmlns:a14="http://schemas.microsoft.com/office/drawing/2010/main" val="0"/>
              </a:ext>
            </a:extLst>
          </a:blip>
          <a:srcRect/>
          <a:stretch/>
        </p:blipFill>
        <p:spPr>
          <a:xfrm>
            <a:off x="5509209" y="2083998"/>
            <a:ext cx="3060969" cy="4068377"/>
          </a:xfrm>
        </p:spPr>
      </p:pic>
      <p:pic>
        <p:nvPicPr>
          <p:cNvPr id="19" name="Content Placeholder 18" descr="San Francisco USD offering taste test of Suzie's coleslaw">
            <a:extLst>
              <a:ext uri="{FF2B5EF4-FFF2-40B4-BE49-F238E27FC236}">
                <a16:creationId xmlns:a16="http://schemas.microsoft.com/office/drawing/2014/main" id="{F2A62EED-ACD1-B5B8-6685-1C3A5975DB38}"/>
              </a:ext>
            </a:extLst>
          </p:cNvPr>
          <p:cNvPicPr>
            <a:picLocks noGrp="1" noChangeAspect="1"/>
          </p:cNvPicPr>
          <p:nvPr>
            <p:ph sz="quarter" idx="16"/>
          </p:nvPr>
        </p:nvPicPr>
        <p:blipFill>
          <a:blip r:embed="rId4">
            <a:extLst>
              <a:ext uri="{28A0092B-C50C-407E-A947-70E740481C1C}">
                <a14:useLocalDpi xmlns:a14="http://schemas.microsoft.com/office/drawing/2010/main" val="0"/>
              </a:ext>
            </a:extLst>
          </a:blip>
          <a:srcRect/>
          <a:stretch/>
        </p:blipFill>
        <p:spPr>
          <a:xfrm>
            <a:off x="8636001" y="2083998"/>
            <a:ext cx="3555999" cy="4068377"/>
          </a:xfrm>
        </p:spPr>
      </p:pic>
    </p:spTree>
    <p:extLst>
      <p:ext uri="{BB962C8B-B14F-4D97-AF65-F5344CB8AC3E}">
        <p14:creationId xmlns:p14="http://schemas.microsoft.com/office/powerpoint/2010/main" val="1013930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D98E7-A5DF-C098-26C9-F9E9C727B3AC}"/>
              </a:ext>
            </a:extLst>
          </p:cNvPr>
          <p:cNvSpPr>
            <a:spLocks noGrp="1"/>
          </p:cNvSpPr>
          <p:nvPr>
            <p:ph type="title"/>
          </p:nvPr>
        </p:nvSpPr>
        <p:spPr>
          <a:xfrm>
            <a:off x="2376467" y="-444500"/>
            <a:ext cx="9499600" cy="3225800"/>
          </a:xfrm>
        </p:spPr>
        <p:txBody>
          <a:bodyPr/>
          <a:lstStyle/>
          <a:p>
            <a:r>
              <a:rPr lang="en-US" dirty="0">
                <a:cs typeface="Arial"/>
              </a:rPr>
              <a:t>In the News: Los Angeles USD Rolls Out New Food Trucks to Serve Students Throughout the City</a:t>
            </a:r>
            <a:endParaRPr lang="en-US" dirty="0"/>
          </a:p>
        </p:txBody>
      </p:sp>
      <p:sp>
        <p:nvSpPr>
          <p:cNvPr id="3" name="Content Placeholder 2">
            <a:extLst>
              <a:ext uri="{FF2B5EF4-FFF2-40B4-BE49-F238E27FC236}">
                <a16:creationId xmlns:a16="http://schemas.microsoft.com/office/drawing/2014/main" id="{67A4B939-3C8F-9D0F-A49C-EC56C9C9A432}"/>
              </a:ext>
            </a:extLst>
          </p:cNvPr>
          <p:cNvSpPr>
            <a:spLocks noGrp="1"/>
          </p:cNvSpPr>
          <p:nvPr>
            <p:ph sz="half" idx="1"/>
          </p:nvPr>
        </p:nvSpPr>
        <p:spPr>
          <a:xfrm>
            <a:off x="2539999" y="2370271"/>
            <a:ext cx="5918051" cy="4057935"/>
          </a:xfrm>
        </p:spPr>
        <p:txBody>
          <a:bodyPr/>
          <a:lstStyle/>
          <a:p>
            <a:pPr>
              <a:spcBef>
                <a:spcPts val="0"/>
              </a:spcBef>
              <a:spcAft>
                <a:spcPts val="1200"/>
              </a:spcAft>
            </a:pPr>
            <a:r>
              <a:rPr lang="en-US" sz="2400" dirty="0">
                <a:cs typeface="Arial"/>
              </a:rPr>
              <a:t>Four food trucks</a:t>
            </a:r>
          </a:p>
          <a:p>
            <a:pPr>
              <a:spcBef>
                <a:spcPts val="0"/>
              </a:spcBef>
              <a:spcAft>
                <a:spcPts val="1200"/>
              </a:spcAft>
            </a:pPr>
            <a:r>
              <a:rPr lang="en-US" sz="2400" dirty="0">
                <a:cs typeface="Arial"/>
              </a:rPr>
              <a:t>Provide a diverse offering of culturally relevant meals </a:t>
            </a:r>
          </a:p>
          <a:p>
            <a:pPr lvl="1">
              <a:spcBef>
                <a:spcPts val="0"/>
              </a:spcBef>
              <a:spcAft>
                <a:spcPts val="1200"/>
              </a:spcAft>
            </a:pPr>
            <a:r>
              <a:rPr lang="en-US" sz="2400" dirty="0">
                <a:cs typeface="Arial"/>
              </a:rPr>
              <a:t>Thai</a:t>
            </a:r>
          </a:p>
          <a:p>
            <a:pPr lvl="1">
              <a:spcBef>
                <a:spcPts val="0"/>
              </a:spcBef>
              <a:spcAft>
                <a:spcPts val="1200"/>
              </a:spcAft>
            </a:pPr>
            <a:r>
              <a:rPr lang="en-US" sz="2400" dirty="0">
                <a:cs typeface="Arial"/>
              </a:rPr>
              <a:t>Korean</a:t>
            </a:r>
          </a:p>
          <a:p>
            <a:pPr lvl="1">
              <a:spcBef>
                <a:spcPts val="0"/>
              </a:spcBef>
              <a:spcAft>
                <a:spcPts val="1200"/>
              </a:spcAft>
            </a:pPr>
            <a:r>
              <a:rPr lang="en-US" sz="2400" dirty="0">
                <a:cs typeface="Arial"/>
              </a:rPr>
              <a:t>Mexican</a:t>
            </a:r>
          </a:p>
          <a:p>
            <a:pPr>
              <a:spcBef>
                <a:spcPts val="0"/>
              </a:spcBef>
              <a:spcAft>
                <a:spcPts val="1200"/>
              </a:spcAft>
            </a:pPr>
            <a:r>
              <a:rPr lang="en-US" sz="2400" dirty="0">
                <a:cs typeface="Arial"/>
              </a:rPr>
              <a:t>NBC LA article by Karla Rendon, September 9, 2023</a:t>
            </a:r>
          </a:p>
          <a:p>
            <a:endParaRPr lang="en-US" sz="2400" dirty="0">
              <a:cs typeface="Arial"/>
            </a:endParaRPr>
          </a:p>
        </p:txBody>
      </p:sp>
      <p:pic>
        <p:nvPicPr>
          <p:cNvPr id="5" name="Content Placeholder 4" descr="Los Angeles USD Cafe LA food truck.">
            <a:extLst>
              <a:ext uri="{FF2B5EF4-FFF2-40B4-BE49-F238E27FC236}">
                <a16:creationId xmlns:a16="http://schemas.microsoft.com/office/drawing/2014/main" id="{1B45572E-3117-7874-D3F0-CB6A6C2879E3}"/>
              </a:ext>
            </a:extLst>
          </p:cNvPr>
          <p:cNvPicPr>
            <a:picLocks noGrp="1" noChangeAspect="1"/>
          </p:cNvPicPr>
          <p:nvPr>
            <p:ph sz="half" idx="2"/>
          </p:nvPr>
        </p:nvPicPr>
        <p:blipFill rotWithShape="1">
          <a:blip r:embed="rId3"/>
          <a:srcRect l="14540" b="529"/>
          <a:stretch/>
        </p:blipFill>
        <p:spPr>
          <a:xfrm>
            <a:off x="8335832" y="3073347"/>
            <a:ext cx="3254485" cy="2251637"/>
          </a:xfrm>
        </p:spPr>
      </p:pic>
    </p:spTree>
    <p:extLst>
      <p:ext uri="{BB962C8B-B14F-4D97-AF65-F5344CB8AC3E}">
        <p14:creationId xmlns:p14="http://schemas.microsoft.com/office/powerpoint/2010/main" val="117840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315A6-F2A6-43B3-AD16-F2CC188B8035}"/>
              </a:ext>
            </a:extLst>
          </p:cNvPr>
          <p:cNvSpPr>
            <a:spLocks noGrp="1"/>
          </p:cNvSpPr>
          <p:nvPr>
            <p:ph type="title"/>
          </p:nvPr>
        </p:nvSpPr>
        <p:spPr>
          <a:xfrm>
            <a:off x="2354943" y="313277"/>
            <a:ext cx="9412514" cy="1143000"/>
          </a:xfrm>
        </p:spPr>
        <p:txBody>
          <a:bodyPr/>
          <a:lstStyle/>
          <a:p>
            <a:r>
              <a:rPr lang="en-US" dirty="0"/>
              <a:t>Tuesday @ 2pm Town Hall Schedule</a:t>
            </a:r>
          </a:p>
        </p:txBody>
      </p:sp>
      <p:sp>
        <p:nvSpPr>
          <p:cNvPr id="3" name="Content Placeholder 2">
            <a:extLst>
              <a:ext uri="{FF2B5EF4-FFF2-40B4-BE49-F238E27FC236}">
                <a16:creationId xmlns:a16="http://schemas.microsoft.com/office/drawing/2014/main" id="{FC4A9185-9CB9-4EE8-92A3-A0FA101F8B89}"/>
              </a:ext>
            </a:extLst>
          </p:cNvPr>
          <p:cNvSpPr>
            <a:spLocks noGrp="1"/>
          </p:cNvSpPr>
          <p:nvPr>
            <p:ph sz="half" idx="2"/>
          </p:nvPr>
        </p:nvSpPr>
        <p:spPr>
          <a:xfrm>
            <a:off x="2540000" y="1469585"/>
            <a:ext cx="9042400" cy="466627"/>
          </a:xfrm>
        </p:spPr>
        <p:txBody>
          <a:bodyPr/>
          <a:lstStyle/>
          <a:p>
            <a:pPr marL="0" indent="0" algn="ctr">
              <a:buNone/>
            </a:pPr>
            <a:r>
              <a:rPr lang="en-US" sz="3200" dirty="0"/>
              <a:t>Held on the fourth Tuesday of the month</a:t>
            </a:r>
            <a:endParaRPr lang="en-US" dirty="0"/>
          </a:p>
        </p:txBody>
      </p:sp>
      <p:graphicFrame>
        <p:nvGraphicFramePr>
          <p:cNvPr id="5" name="Table 5" descr="The Oct 31 Town Hall will include a guest speaker. No Town Hall is scheduled in November. December 12th will be state updates only.">
            <a:extLst>
              <a:ext uri="{FF2B5EF4-FFF2-40B4-BE49-F238E27FC236}">
                <a16:creationId xmlns:a16="http://schemas.microsoft.com/office/drawing/2014/main" id="{B69A7FEC-4728-4FFE-B4C6-BBE1F6709ECA}"/>
              </a:ext>
            </a:extLst>
          </p:cNvPr>
          <p:cNvGraphicFramePr>
            <a:graphicFrameLocks noGrp="1"/>
          </p:cNvGraphicFramePr>
          <p:nvPr>
            <p:ph sz="half" idx="1"/>
            <p:extLst>
              <p:ext uri="{D42A27DB-BD31-4B8C-83A1-F6EECF244321}">
                <p14:modId xmlns:p14="http://schemas.microsoft.com/office/powerpoint/2010/main" val="4206505907"/>
              </p:ext>
            </p:extLst>
          </p:nvPr>
        </p:nvGraphicFramePr>
        <p:xfrm>
          <a:off x="2354943" y="2338980"/>
          <a:ext cx="9304770" cy="3093803"/>
        </p:xfrm>
        <a:graphic>
          <a:graphicData uri="http://schemas.openxmlformats.org/drawingml/2006/table">
            <a:tbl>
              <a:tblPr firstRow="1" bandRow="1">
                <a:tableStyleId>{5C22544A-7EE6-4342-B048-85BDC9FD1C3A}</a:tableStyleId>
              </a:tblPr>
              <a:tblGrid>
                <a:gridCol w="2521321">
                  <a:extLst>
                    <a:ext uri="{9D8B030D-6E8A-4147-A177-3AD203B41FA5}">
                      <a16:colId xmlns:a16="http://schemas.microsoft.com/office/drawing/2014/main" val="1857206355"/>
                    </a:ext>
                  </a:extLst>
                </a:gridCol>
                <a:gridCol w="4874172">
                  <a:extLst>
                    <a:ext uri="{9D8B030D-6E8A-4147-A177-3AD203B41FA5}">
                      <a16:colId xmlns:a16="http://schemas.microsoft.com/office/drawing/2014/main" val="4211457138"/>
                    </a:ext>
                  </a:extLst>
                </a:gridCol>
                <a:gridCol w="1909277">
                  <a:extLst>
                    <a:ext uri="{9D8B030D-6E8A-4147-A177-3AD203B41FA5}">
                      <a16:colId xmlns:a16="http://schemas.microsoft.com/office/drawing/2014/main" val="398561056"/>
                    </a:ext>
                  </a:extLst>
                </a:gridCol>
              </a:tblGrid>
              <a:tr h="457410">
                <a:tc>
                  <a:txBody>
                    <a:bodyPr/>
                    <a:lstStyle/>
                    <a:p>
                      <a:pPr algn="ctr"/>
                      <a:r>
                        <a:rPr lang="en-US" sz="2800" dirty="0"/>
                        <a:t>Month</a:t>
                      </a:r>
                    </a:p>
                  </a:txBody>
                  <a:tcPr/>
                </a:tc>
                <a:tc>
                  <a:txBody>
                    <a:bodyPr/>
                    <a:lstStyle/>
                    <a:p>
                      <a:pPr algn="ctr"/>
                      <a:r>
                        <a:rPr lang="en-US" sz="2800"/>
                        <a:t>Format</a:t>
                      </a:r>
                    </a:p>
                  </a:txBody>
                  <a:tcPr/>
                </a:tc>
                <a:tc>
                  <a:txBody>
                    <a:bodyPr/>
                    <a:lstStyle/>
                    <a:p>
                      <a:pPr algn="ctr"/>
                      <a:r>
                        <a:rPr lang="en-US" sz="2800"/>
                        <a:t>Date</a:t>
                      </a:r>
                    </a:p>
                  </a:txBody>
                  <a:tcPr/>
                </a:tc>
                <a:extLst>
                  <a:ext uri="{0D108BD9-81ED-4DB2-BD59-A6C34878D82A}">
                    <a16:rowId xmlns:a16="http://schemas.microsoft.com/office/drawing/2014/main" val="90875962"/>
                  </a:ext>
                </a:extLst>
              </a:tr>
              <a:tr h="346766">
                <a:tc>
                  <a:txBody>
                    <a:bodyPr/>
                    <a:lstStyle/>
                    <a:p>
                      <a:pPr lvl="0">
                        <a:buNone/>
                      </a:pPr>
                      <a:r>
                        <a:rPr lang="en-US" sz="2800" dirty="0"/>
                        <a:t>October </a:t>
                      </a:r>
                    </a:p>
                  </a:txBody>
                  <a:tcPr anchor="ctr"/>
                </a:tc>
                <a:tc>
                  <a:txBody>
                    <a:bodyPr/>
                    <a:lstStyle/>
                    <a:p>
                      <a:pPr lvl="0" algn="l">
                        <a:lnSpc>
                          <a:spcPct val="100000"/>
                        </a:lnSpc>
                        <a:spcBef>
                          <a:spcPts val="0"/>
                        </a:spcBef>
                        <a:spcAft>
                          <a:spcPts val="0"/>
                        </a:spcAft>
                        <a:buNone/>
                      </a:pPr>
                      <a:r>
                        <a:rPr lang="en-US" sz="2800" b="0" i="0" u="none" strike="noStrike" kern="1200" noProof="0" dirty="0">
                          <a:solidFill>
                            <a:schemeClr val="tx1"/>
                          </a:solidFill>
                          <a:latin typeface="Arial"/>
                        </a:rPr>
                        <a:t>State Update and Guest </a:t>
                      </a:r>
                      <a:endParaRPr lang="en-US" dirty="0">
                        <a:solidFill>
                          <a:schemeClr val="tx1"/>
                        </a:solidFill>
                      </a:endParaRPr>
                    </a:p>
                    <a:p>
                      <a:pPr lvl="0" algn="l">
                        <a:lnSpc>
                          <a:spcPct val="100000"/>
                        </a:lnSpc>
                        <a:spcBef>
                          <a:spcPts val="0"/>
                        </a:spcBef>
                        <a:spcAft>
                          <a:spcPts val="0"/>
                        </a:spcAft>
                        <a:buNone/>
                      </a:pPr>
                      <a:r>
                        <a:rPr lang="en-US" sz="2800" b="0" i="0" u="none" strike="noStrike" kern="1200" noProof="0" dirty="0">
                          <a:solidFill>
                            <a:schemeClr val="tx1"/>
                          </a:solidFill>
                          <a:latin typeface="Arial"/>
                        </a:rPr>
                        <a:t>Speaker</a:t>
                      </a:r>
                    </a:p>
                  </a:txBody>
                  <a:tcPr anchor="ctr"/>
                </a:tc>
                <a:tc>
                  <a:txBody>
                    <a:bodyPr/>
                    <a:lstStyle/>
                    <a:p>
                      <a:pPr lvl="0" algn="ctr">
                        <a:buNone/>
                      </a:pPr>
                      <a:r>
                        <a:rPr lang="en-US" sz="2800" dirty="0">
                          <a:solidFill>
                            <a:schemeClr val="tx1"/>
                          </a:solidFill>
                        </a:rPr>
                        <a:t>10/31/23</a:t>
                      </a:r>
                    </a:p>
                  </a:txBody>
                  <a:tcPr anchor="ctr"/>
                </a:tc>
                <a:extLst>
                  <a:ext uri="{0D108BD9-81ED-4DB2-BD59-A6C34878D82A}">
                    <a16:rowId xmlns:a16="http://schemas.microsoft.com/office/drawing/2014/main" val="2249704074"/>
                  </a:ext>
                </a:extLst>
              </a:tr>
              <a:tr h="815381">
                <a:tc>
                  <a:txBody>
                    <a:bodyPr/>
                    <a:lstStyle/>
                    <a:p>
                      <a:pPr lvl="0">
                        <a:buNone/>
                      </a:pPr>
                      <a:r>
                        <a:rPr lang="en-US" sz="2800"/>
                        <a:t>November</a:t>
                      </a:r>
                    </a:p>
                  </a:txBody>
                  <a:tcPr anchor="ctr"/>
                </a:tc>
                <a:tc>
                  <a:txBody>
                    <a:bodyPr/>
                    <a:lstStyle/>
                    <a:p>
                      <a:pPr marL="0" lvl="0" algn="l">
                        <a:buNone/>
                      </a:pPr>
                      <a:r>
                        <a:rPr lang="en-US" sz="2800" b="0" i="0" u="none" strike="noStrike" kern="1200" dirty="0">
                          <a:solidFill>
                            <a:srgbClr val="000000"/>
                          </a:solidFill>
                          <a:latin typeface="Arial"/>
                          <a:ea typeface="+mn-ea"/>
                          <a:cs typeface="+mn-cs"/>
                        </a:rPr>
                        <a:t>No Town Hall Scheduled</a:t>
                      </a:r>
                    </a:p>
                  </a:txBody>
                  <a:tcPr anchor="ctr"/>
                </a:tc>
                <a:tc>
                  <a:txBody>
                    <a:bodyPr/>
                    <a:lstStyle/>
                    <a:p>
                      <a:pPr lvl="0" algn="ctr">
                        <a:buNone/>
                      </a:pPr>
                      <a:r>
                        <a:rPr lang="en-US" sz="2800">
                          <a:solidFill>
                            <a:schemeClr val="tx1"/>
                          </a:solidFill>
                        </a:rPr>
                        <a:t>N/A</a:t>
                      </a:r>
                    </a:p>
                  </a:txBody>
                  <a:tcPr anchor="ctr"/>
                </a:tc>
                <a:extLst>
                  <a:ext uri="{0D108BD9-81ED-4DB2-BD59-A6C34878D82A}">
                    <a16:rowId xmlns:a16="http://schemas.microsoft.com/office/drawing/2014/main" val="2300258747"/>
                  </a:ext>
                </a:extLst>
              </a:tr>
              <a:tr h="815382">
                <a:tc>
                  <a:txBody>
                    <a:bodyPr/>
                    <a:lstStyle/>
                    <a:p>
                      <a:pPr lvl="0">
                        <a:buNone/>
                      </a:pPr>
                      <a:r>
                        <a:rPr lang="en-US" sz="2800"/>
                        <a:t>December</a:t>
                      </a:r>
                    </a:p>
                  </a:txBody>
                  <a:tcPr anchor="ctr"/>
                </a:tc>
                <a:tc>
                  <a:txBody>
                    <a:bodyPr/>
                    <a:lstStyle/>
                    <a:p>
                      <a:pPr marL="0" lvl="0" algn="l" defTabSz="914400" rtl="0" eaLnBrk="1" latinLnBrk="0" hangingPunct="1">
                        <a:buNone/>
                      </a:pPr>
                      <a:r>
                        <a:rPr lang="en-US" sz="2800" b="0" i="0" u="none" strike="noStrike" kern="1200">
                          <a:solidFill>
                            <a:srgbClr val="000000"/>
                          </a:solidFill>
                          <a:latin typeface="Arial"/>
                          <a:ea typeface="+mn-ea"/>
                          <a:cs typeface="+mn-cs"/>
                        </a:rPr>
                        <a:t>State Update</a:t>
                      </a:r>
                    </a:p>
                  </a:txBody>
                  <a:tcPr anchor="ctr"/>
                </a:tc>
                <a:tc>
                  <a:txBody>
                    <a:bodyPr/>
                    <a:lstStyle/>
                    <a:p>
                      <a:pPr lvl="0" algn="ctr">
                        <a:buNone/>
                      </a:pPr>
                      <a:r>
                        <a:rPr lang="en-US" sz="2800" dirty="0">
                          <a:solidFill>
                            <a:schemeClr val="tx1"/>
                          </a:solidFill>
                        </a:rPr>
                        <a:t>12/12/23</a:t>
                      </a:r>
                    </a:p>
                  </a:txBody>
                  <a:tcPr anchor="ctr"/>
                </a:tc>
                <a:extLst>
                  <a:ext uri="{0D108BD9-81ED-4DB2-BD59-A6C34878D82A}">
                    <a16:rowId xmlns:a16="http://schemas.microsoft.com/office/drawing/2014/main" val="1872601818"/>
                  </a:ext>
                </a:extLst>
              </a:tr>
            </a:tbl>
          </a:graphicData>
        </a:graphic>
      </p:graphicFrame>
    </p:spTree>
    <p:extLst>
      <p:ext uri="{BB962C8B-B14F-4D97-AF65-F5344CB8AC3E}">
        <p14:creationId xmlns:p14="http://schemas.microsoft.com/office/powerpoint/2010/main" val="40946838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FB3E98A-6E25-4EEA-B238-7C88F1FFBCD5}"/>
              </a:ext>
            </a:extLst>
          </p:cNvPr>
          <p:cNvSpPr>
            <a:spLocks noGrp="1"/>
          </p:cNvSpPr>
          <p:nvPr>
            <p:ph type="title"/>
          </p:nvPr>
        </p:nvSpPr>
        <p:spPr>
          <a:xfrm>
            <a:off x="2532945" y="229004"/>
            <a:ext cx="9144000" cy="1143000"/>
          </a:xfrm>
        </p:spPr>
        <p:txBody>
          <a:bodyPr/>
          <a:lstStyle/>
          <a:p>
            <a:r>
              <a:rPr lang="en-US"/>
              <a:t>Thank you!</a:t>
            </a:r>
          </a:p>
        </p:txBody>
      </p:sp>
      <p:pic>
        <p:nvPicPr>
          <p:cNvPr id="3" name="Content Placeholder 2" descr="Transforming California Schools: A schoolhouse surrounded by seven segments: Universal Prekindergarten, Community Schools, Professional Learning, Antibias Education, Mental Health Programs, Expanded Learning Programs, and Universal Meals.">
            <a:extLst>
              <a:ext uri="{FF2B5EF4-FFF2-40B4-BE49-F238E27FC236}">
                <a16:creationId xmlns:a16="http://schemas.microsoft.com/office/drawing/2014/main" id="{675C2956-096F-40C7-9CFD-037DBDBF6E77}"/>
              </a:ext>
              <a:ext uri="{C183D7F6-B498-43B3-948B-1728B52AA6E4}">
                <adec:decorative xmlns:adec="http://schemas.microsoft.com/office/drawing/2017/decorative" val="0"/>
              </a:ext>
            </a:extLst>
          </p:cNvPr>
          <p:cNvPicPr>
            <a:picLocks noGrp="1" noChangeAspect="1"/>
          </p:cNvPicPr>
          <p:nvPr>
            <p:ph sz="quarter" idx="14"/>
          </p:nvPr>
        </p:nvPicPr>
        <p:blipFill>
          <a:blip r:embed="rId3"/>
          <a:stretch>
            <a:fillRect/>
          </a:stretch>
        </p:blipFill>
        <p:spPr>
          <a:xfrm>
            <a:off x="2596273" y="1542572"/>
            <a:ext cx="4005279" cy="3333298"/>
          </a:xfrm>
          <a:prstGeom prst="rect">
            <a:avLst/>
          </a:prstGeom>
        </p:spPr>
      </p:pic>
      <p:sp>
        <p:nvSpPr>
          <p:cNvPr id="4" name="Content Placeholder 3">
            <a:extLst>
              <a:ext uri="{FF2B5EF4-FFF2-40B4-BE49-F238E27FC236}">
                <a16:creationId xmlns:a16="http://schemas.microsoft.com/office/drawing/2014/main" id="{ED0776D3-2ACD-4467-963F-6F47B5CAF991}"/>
              </a:ext>
              <a:ext uri="{C183D7F6-B498-43B3-948B-1728B52AA6E4}">
                <adec:decorative xmlns:adec="http://schemas.microsoft.com/office/drawing/2017/decorative" val="0"/>
              </a:ext>
            </a:extLst>
          </p:cNvPr>
          <p:cNvSpPr>
            <a:spLocks noGrp="1"/>
          </p:cNvSpPr>
          <p:nvPr>
            <p:ph sz="quarter" idx="13"/>
          </p:nvPr>
        </p:nvSpPr>
        <p:spPr>
          <a:xfrm>
            <a:off x="6251621" y="2440891"/>
            <a:ext cx="6096000" cy="2827524"/>
          </a:xfrm>
        </p:spPr>
        <p:txBody>
          <a:bodyPr/>
          <a:lstStyle/>
          <a:p>
            <a:pPr marL="0" indent="0" algn="ctr">
              <a:buNone/>
            </a:pPr>
            <a:r>
              <a:rPr lang="en-US" sz="4800" dirty="0">
                <a:solidFill>
                  <a:schemeClr val="tx2"/>
                </a:solidFill>
                <a:latin typeface="+mj-lt"/>
                <a:ea typeface="+mj-ea"/>
                <a:cs typeface="+mj-cs"/>
              </a:rPr>
              <a:t>Next Town Hall:  </a:t>
            </a:r>
            <a:endParaRPr lang="en-US" dirty="0">
              <a:solidFill>
                <a:schemeClr val="tx2"/>
              </a:solidFill>
              <a:latin typeface="+mj-lt"/>
              <a:ea typeface="+mj-ea"/>
              <a:cs typeface="+mj-cs"/>
            </a:endParaRPr>
          </a:p>
          <a:p>
            <a:pPr marL="0" indent="0" algn="ctr">
              <a:buNone/>
            </a:pPr>
            <a:r>
              <a:rPr lang="en-US" sz="4400" b="1" dirty="0">
                <a:solidFill>
                  <a:schemeClr val="tx2"/>
                </a:solidFill>
                <a:latin typeface="+mj-lt"/>
                <a:ea typeface="+mj-ea"/>
                <a:cs typeface="+mj-cs"/>
              </a:rPr>
              <a:t>October 31, 2023</a:t>
            </a:r>
            <a:endParaRPr lang="en-US" sz="4400" b="1" dirty="0">
              <a:solidFill>
                <a:schemeClr val="tx2"/>
              </a:solidFill>
              <a:ea typeface="+mj-ea"/>
              <a:cs typeface="+mj-cs"/>
            </a:endParaRPr>
          </a:p>
          <a:p>
            <a:pPr marL="0" indent="0" algn="ctr">
              <a:buNone/>
            </a:pPr>
            <a:endParaRPr lang="en-US" dirty="0">
              <a:solidFill>
                <a:schemeClr val="tx2"/>
              </a:solidFill>
              <a:latin typeface="+mj-lt"/>
              <a:ea typeface="+mj-ea"/>
              <a:cs typeface="+mj-cs"/>
            </a:endParaRPr>
          </a:p>
          <a:p>
            <a:pPr marL="0" indent="0" algn="ctr">
              <a:buNone/>
            </a:pPr>
            <a:endParaRPr lang="en-US" dirty="0"/>
          </a:p>
        </p:txBody>
      </p:sp>
      <p:sp>
        <p:nvSpPr>
          <p:cNvPr id="11" name="Content Placeholder 10">
            <a:extLst>
              <a:ext uri="{FF2B5EF4-FFF2-40B4-BE49-F238E27FC236}">
                <a16:creationId xmlns:a16="http://schemas.microsoft.com/office/drawing/2014/main" id="{650A7208-5F38-40CE-B427-CA17C26165E2}"/>
              </a:ext>
              <a:ext uri="{C183D7F6-B498-43B3-948B-1728B52AA6E4}">
                <adec:decorative xmlns:adec="http://schemas.microsoft.com/office/drawing/2017/decorative" val="0"/>
              </a:ext>
            </a:extLst>
          </p:cNvPr>
          <p:cNvSpPr>
            <a:spLocks noGrp="1"/>
          </p:cNvSpPr>
          <p:nvPr>
            <p:ph sz="quarter" idx="15"/>
          </p:nvPr>
        </p:nvSpPr>
        <p:spPr>
          <a:xfrm>
            <a:off x="2829939" y="5143461"/>
            <a:ext cx="8703356" cy="614952"/>
          </a:xfrm>
        </p:spPr>
        <p:txBody>
          <a:bodyPr/>
          <a:lstStyle/>
          <a:p>
            <a:pPr marL="0" indent="0">
              <a:buNone/>
            </a:pPr>
            <a:r>
              <a:rPr lang="en-US">
                <a:solidFill>
                  <a:schemeClr val="tx2"/>
                </a:solidFill>
              </a:rPr>
              <a:t>This institution is an equal opportunity provider</a:t>
            </a:r>
            <a:endParaRPr lang="en-US">
              <a:solidFill>
                <a:schemeClr val="tx2"/>
              </a:solidFill>
              <a:cs typeface="Arial"/>
            </a:endParaRPr>
          </a:p>
          <a:p>
            <a:pPr marL="0" indent="0">
              <a:buNone/>
            </a:pPr>
            <a:endParaRPr lang="en-US"/>
          </a:p>
        </p:txBody>
      </p:sp>
    </p:spTree>
    <p:extLst>
      <p:ext uri="{BB962C8B-B14F-4D97-AF65-F5344CB8AC3E}">
        <p14:creationId xmlns:p14="http://schemas.microsoft.com/office/powerpoint/2010/main" val="3075721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AA62A-6A0B-2C65-B686-7C78AB838F5F}"/>
              </a:ext>
            </a:extLst>
          </p:cNvPr>
          <p:cNvSpPr>
            <a:spLocks noGrp="1"/>
          </p:cNvSpPr>
          <p:nvPr>
            <p:ph type="title"/>
          </p:nvPr>
        </p:nvSpPr>
        <p:spPr/>
        <p:txBody>
          <a:bodyPr/>
          <a:lstStyle/>
          <a:p>
            <a:r>
              <a:rPr lang="en-US" sz="4000" dirty="0" err="1">
                <a:cs typeface="Arial"/>
              </a:rPr>
              <a:t>Gravenstein</a:t>
            </a:r>
            <a:r>
              <a:rPr lang="en-US" sz="4000" dirty="0">
                <a:cs typeface="Arial"/>
              </a:rPr>
              <a:t> USD: Cafeteria Dreams</a:t>
            </a:r>
          </a:p>
        </p:txBody>
      </p:sp>
      <p:sp>
        <p:nvSpPr>
          <p:cNvPr id="3" name="Content Placeholder 2">
            <a:extLst>
              <a:ext uri="{FF2B5EF4-FFF2-40B4-BE49-F238E27FC236}">
                <a16:creationId xmlns:a16="http://schemas.microsoft.com/office/drawing/2014/main" id="{0A0B0191-350B-E797-FE22-6BE3C694317C}"/>
              </a:ext>
            </a:extLst>
          </p:cNvPr>
          <p:cNvSpPr>
            <a:spLocks noGrp="1"/>
          </p:cNvSpPr>
          <p:nvPr>
            <p:ph sz="half" idx="1"/>
          </p:nvPr>
        </p:nvSpPr>
        <p:spPr>
          <a:xfrm>
            <a:off x="2236103" y="1958454"/>
            <a:ext cx="7918376" cy="3834815"/>
          </a:xfrm>
        </p:spPr>
        <p:txBody>
          <a:bodyPr/>
          <a:lstStyle/>
          <a:p>
            <a:pPr>
              <a:spcBef>
                <a:spcPts val="0"/>
              </a:spcBef>
              <a:spcAft>
                <a:spcPts val="1200"/>
              </a:spcAft>
            </a:pPr>
            <a:r>
              <a:rPr lang="en-US" sz="2800" dirty="0">
                <a:cs typeface="Arial"/>
              </a:rPr>
              <a:t>Featured Article: </a:t>
            </a:r>
            <a:r>
              <a:rPr lang="en-US" sz="2800" i="1" dirty="0">
                <a:cs typeface="Arial"/>
              </a:rPr>
              <a:t>How Sonoma County Schools are Seeking to Replace Prepackaged Vended Food with Farm-Grown Produce, Evan Wiig, Made Local Magazine</a:t>
            </a:r>
            <a:endParaRPr lang="en-US" dirty="0"/>
          </a:p>
          <a:p>
            <a:pPr>
              <a:spcBef>
                <a:spcPts val="0"/>
              </a:spcBef>
              <a:spcAft>
                <a:spcPts val="1200"/>
              </a:spcAft>
            </a:pPr>
            <a:r>
              <a:rPr lang="en-US" sz="2800" dirty="0">
                <a:cs typeface="Arial"/>
              </a:rPr>
              <a:t>Highlighted farm to school efforts and the expansion of their kitchen and staff to offer fresher, healthier foods while supporting local farmers.</a:t>
            </a:r>
          </a:p>
        </p:txBody>
      </p:sp>
      <p:pic>
        <p:nvPicPr>
          <p:cNvPr id="6" name="Content Placeholder 5">
            <a:extLst>
              <a:ext uri="{FF2B5EF4-FFF2-40B4-BE49-F238E27FC236}">
                <a16:creationId xmlns:a16="http://schemas.microsoft.com/office/drawing/2014/main" id="{A33573F8-1EE5-4031-8A85-C79DD1192639}"/>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9955897" y="2377202"/>
            <a:ext cx="2179484" cy="3257852"/>
          </a:xfrm>
          <a:prstGeom prst="ellipse">
            <a:avLst/>
          </a:prstGeom>
          <a:ln>
            <a:noFill/>
          </a:ln>
          <a:effectLst>
            <a:softEdge rad="112500"/>
          </a:effectLst>
        </p:spPr>
      </p:pic>
    </p:spTree>
    <p:extLst>
      <p:ext uri="{BB962C8B-B14F-4D97-AF65-F5344CB8AC3E}">
        <p14:creationId xmlns:p14="http://schemas.microsoft.com/office/powerpoint/2010/main" val="1233318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98A15-B8C0-8F53-AAE9-CA5CF4B07589}"/>
              </a:ext>
            </a:extLst>
          </p:cNvPr>
          <p:cNvSpPr>
            <a:spLocks noGrp="1"/>
          </p:cNvSpPr>
          <p:nvPr>
            <p:ph type="title"/>
          </p:nvPr>
        </p:nvSpPr>
        <p:spPr>
          <a:xfrm>
            <a:off x="2540000" y="47962"/>
            <a:ext cx="9144000" cy="869462"/>
          </a:xfrm>
        </p:spPr>
        <p:txBody>
          <a:bodyPr/>
          <a:lstStyle/>
          <a:p>
            <a:r>
              <a:rPr lang="en-US" dirty="0"/>
              <a:t>Upcoming Celebrations (1)</a:t>
            </a:r>
          </a:p>
        </p:txBody>
      </p:sp>
      <p:pic>
        <p:nvPicPr>
          <p:cNvPr id="17" name="Graphic 16">
            <a:extLst>
              <a:ext uri="{FF2B5EF4-FFF2-40B4-BE49-F238E27FC236}">
                <a16:creationId xmlns:a16="http://schemas.microsoft.com/office/drawing/2014/main" id="{82E5995A-87AB-3C40-1EA2-D20CFDC7B13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7806" y="49260"/>
            <a:ext cx="914400" cy="914400"/>
          </a:xfrm>
          <a:prstGeom prst="rect">
            <a:avLst/>
          </a:prstGeom>
        </p:spPr>
      </p:pic>
      <p:graphicFrame>
        <p:nvGraphicFramePr>
          <p:cNvPr id="6" name="Table 6" descr="Table of upcoming dates (left column) and celebrations (right column). Hispanic Heritage Month ends October 15, October is Farm to School Month, October 2-6th is California Crunch Week and October 9 is Indigenous Peoples Day.">
            <a:extLst>
              <a:ext uri="{FF2B5EF4-FFF2-40B4-BE49-F238E27FC236}">
                <a16:creationId xmlns:a16="http://schemas.microsoft.com/office/drawing/2014/main" id="{476FA8B5-895C-6DEA-F56D-D15082F833CF}"/>
              </a:ext>
            </a:extLst>
          </p:cNvPr>
          <p:cNvGraphicFramePr>
            <a:graphicFrameLocks noGrp="1"/>
          </p:cNvGraphicFramePr>
          <p:nvPr>
            <p:ph sz="half" idx="1"/>
            <p:extLst>
              <p:ext uri="{D42A27DB-BD31-4B8C-83A1-F6EECF244321}">
                <p14:modId xmlns:p14="http://schemas.microsoft.com/office/powerpoint/2010/main" val="1663887358"/>
              </p:ext>
            </p:extLst>
          </p:nvPr>
        </p:nvGraphicFramePr>
        <p:xfrm>
          <a:off x="2432538" y="889000"/>
          <a:ext cx="9622699" cy="5085928"/>
        </p:xfrm>
        <a:graphic>
          <a:graphicData uri="http://schemas.openxmlformats.org/drawingml/2006/table">
            <a:tbl>
              <a:tblPr firstRow="1" bandRow="1">
                <a:tableStyleId>{5C22544A-7EE6-4342-B048-85BDC9FD1C3A}</a:tableStyleId>
              </a:tblPr>
              <a:tblGrid>
                <a:gridCol w="4050581">
                  <a:extLst>
                    <a:ext uri="{9D8B030D-6E8A-4147-A177-3AD203B41FA5}">
                      <a16:colId xmlns:a16="http://schemas.microsoft.com/office/drawing/2014/main" val="737055550"/>
                    </a:ext>
                  </a:extLst>
                </a:gridCol>
                <a:gridCol w="5572118">
                  <a:extLst>
                    <a:ext uri="{9D8B030D-6E8A-4147-A177-3AD203B41FA5}">
                      <a16:colId xmlns:a16="http://schemas.microsoft.com/office/drawing/2014/main" val="997317588"/>
                    </a:ext>
                  </a:extLst>
                </a:gridCol>
              </a:tblGrid>
              <a:tr h="449384">
                <a:tc>
                  <a:txBody>
                    <a:bodyPr/>
                    <a:lstStyle/>
                    <a:p>
                      <a:pPr algn="ctr"/>
                      <a:r>
                        <a:rPr lang="en-US" sz="2400"/>
                        <a:t>Dates</a:t>
                      </a:r>
                    </a:p>
                  </a:txBody>
                  <a:tcPr/>
                </a:tc>
                <a:tc>
                  <a:txBody>
                    <a:bodyPr/>
                    <a:lstStyle/>
                    <a:p>
                      <a:pPr algn="ctr"/>
                      <a:r>
                        <a:rPr lang="en-US" sz="2400"/>
                        <a:t>Celebrations</a:t>
                      </a:r>
                    </a:p>
                  </a:txBody>
                  <a:tcPr/>
                </a:tc>
                <a:extLst>
                  <a:ext uri="{0D108BD9-81ED-4DB2-BD59-A6C34878D82A}">
                    <a16:rowId xmlns:a16="http://schemas.microsoft.com/office/drawing/2014/main" val="1267450324"/>
                  </a:ext>
                </a:extLst>
              </a:tr>
              <a:tr h="576384">
                <a:tc>
                  <a:txBody>
                    <a:bodyPr/>
                    <a:lstStyle/>
                    <a:p>
                      <a:pPr lvl="0">
                        <a:buNone/>
                      </a:pPr>
                      <a:r>
                        <a:rPr lang="en-US" sz="2600" dirty="0"/>
                        <a:t>September 15-October 15</a:t>
                      </a:r>
                      <a:r>
                        <a:rPr lang="en-US" sz="2600" baseline="30000" dirty="0"/>
                        <a:t>th</a:t>
                      </a:r>
                      <a:r>
                        <a:rPr lang="en-US" sz="2600" dirty="0"/>
                        <a:t>  </a:t>
                      </a:r>
                    </a:p>
                  </a:txBody>
                  <a:tcPr/>
                </a:tc>
                <a:tc>
                  <a:txBody>
                    <a:bodyPr/>
                    <a:lstStyle/>
                    <a:p>
                      <a:pPr lvl="0">
                        <a:buNone/>
                      </a:pPr>
                      <a:r>
                        <a:rPr lang="en-US" sz="2600"/>
                        <a:t>Hispanic Heritage Month</a:t>
                      </a:r>
                    </a:p>
                  </a:txBody>
                  <a:tcPr/>
                </a:tc>
                <a:extLst>
                  <a:ext uri="{0D108BD9-81ED-4DB2-BD59-A6C34878D82A}">
                    <a16:rowId xmlns:a16="http://schemas.microsoft.com/office/drawing/2014/main" val="3985228071"/>
                  </a:ext>
                </a:extLst>
              </a:tr>
              <a:tr h="1288043">
                <a:tc>
                  <a:txBody>
                    <a:bodyPr/>
                    <a:lstStyle/>
                    <a:p>
                      <a:r>
                        <a:rPr lang="en-US" sz="2600"/>
                        <a:t>The Month of October</a:t>
                      </a:r>
                    </a:p>
                  </a:txBody>
                  <a:tcPr/>
                </a:tc>
                <a:tc>
                  <a:txBody>
                    <a:bodyPr/>
                    <a:lstStyle/>
                    <a:p>
                      <a:r>
                        <a:rPr lang="en-US" sz="2600" dirty="0"/>
                        <a:t>Farm to School Month</a:t>
                      </a:r>
                    </a:p>
                    <a:p>
                      <a:pPr lvl="0">
                        <a:buNone/>
                      </a:pPr>
                      <a:r>
                        <a:rPr lang="en-US" sz="2600" dirty="0"/>
                        <a:t>National Filipino American History Month</a:t>
                      </a:r>
                    </a:p>
                  </a:txBody>
                  <a:tcPr/>
                </a:tc>
                <a:extLst>
                  <a:ext uri="{0D108BD9-81ED-4DB2-BD59-A6C34878D82A}">
                    <a16:rowId xmlns:a16="http://schemas.microsoft.com/office/drawing/2014/main" val="4030179259"/>
                  </a:ext>
                </a:extLst>
              </a:tr>
              <a:tr h="967153">
                <a:tc>
                  <a:txBody>
                    <a:bodyPr/>
                    <a:lstStyle/>
                    <a:p>
                      <a:pPr lvl="0">
                        <a:buNone/>
                      </a:pPr>
                      <a:r>
                        <a:rPr lang="en-US" sz="2600" b="0" i="0" u="none" strike="noStrike" noProof="0">
                          <a:solidFill>
                            <a:srgbClr val="000000"/>
                          </a:solidFill>
                          <a:latin typeface="Arial"/>
                        </a:rPr>
                        <a:t>October 2</a:t>
                      </a:r>
                      <a:r>
                        <a:rPr lang="en-US" sz="2600" b="0" i="0" kern="1200">
                          <a:solidFill>
                            <a:schemeClr val="dk1"/>
                          </a:solidFill>
                          <a:effectLst/>
                          <a:latin typeface="+mn-lt"/>
                          <a:ea typeface="+mn-ea"/>
                          <a:cs typeface="+mn-cs"/>
                        </a:rPr>
                        <a:t>–</a:t>
                      </a:r>
                      <a:r>
                        <a:rPr lang="en-US" sz="2600" b="0" i="0" u="none" strike="noStrike" noProof="0">
                          <a:solidFill>
                            <a:srgbClr val="000000"/>
                          </a:solidFill>
                          <a:latin typeface="Arial"/>
                        </a:rPr>
                        <a:t>6</a:t>
                      </a:r>
                      <a:r>
                        <a:rPr lang="en-US" sz="2600" b="0" i="0" u="none" strike="noStrike" baseline="30000" noProof="0">
                          <a:solidFill>
                            <a:srgbClr val="000000"/>
                          </a:solidFill>
                          <a:latin typeface="Arial"/>
                        </a:rPr>
                        <a:t>th</a:t>
                      </a:r>
                      <a:r>
                        <a:rPr lang="en-US" sz="2600" b="0" i="0" u="none" strike="noStrike" noProof="0">
                          <a:solidFill>
                            <a:srgbClr val="000000"/>
                          </a:solidFill>
                          <a:latin typeface="Arial"/>
                        </a:rPr>
                        <a:t> </a:t>
                      </a:r>
                      <a:endParaRPr lang="en-US" sz="2600"/>
                    </a:p>
                  </a:txBody>
                  <a:tcPr/>
                </a:tc>
                <a:tc>
                  <a:txBody>
                    <a:bodyPr/>
                    <a:lstStyle/>
                    <a:p>
                      <a:pPr lvl="0">
                        <a:buNone/>
                      </a:pPr>
                      <a:r>
                        <a:rPr lang="en-US" sz="2600" b="0" i="0" u="none" strike="noStrike" noProof="0">
                          <a:solidFill>
                            <a:srgbClr val="000000"/>
                          </a:solidFill>
                          <a:latin typeface="Arial"/>
                        </a:rPr>
                        <a:t>California Crunch Week-</a:t>
                      </a:r>
                      <a:endParaRPr lang="en-US" sz="2600"/>
                    </a:p>
                    <a:p>
                      <a:pPr lvl="0">
                        <a:buNone/>
                      </a:pPr>
                      <a:r>
                        <a:rPr lang="en-US" sz="2600" b="0" i="0" u="none" strike="noStrike" noProof="0">
                          <a:solidFill>
                            <a:srgbClr val="000000"/>
                          </a:solidFill>
                          <a:latin typeface="Arial"/>
                        </a:rPr>
                        <a:t>Crunch it, Munch It</a:t>
                      </a:r>
                      <a:endParaRPr lang="en-US" sz="2600"/>
                    </a:p>
                  </a:txBody>
                  <a:tcPr/>
                </a:tc>
                <a:extLst>
                  <a:ext uri="{0D108BD9-81ED-4DB2-BD59-A6C34878D82A}">
                    <a16:rowId xmlns:a16="http://schemas.microsoft.com/office/drawing/2014/main" val="2894613405"/>
                  </a:ext>
                </a:extLst>
              </a:tr>
              <a:tr h="752230">
                <a:tc>
                  <a:txBody>
                    <a:bodyPr/>
                    <a:lstStyle/>
                    <a:p>
                      <a:pPr lvl="0">
                        <a:buNone/>
                      </a:pPr>
                      <a:r>
                        <a:rPr lang="en-US" sz="2600" b="0" i="0" u="none" strike="noStrike" noProof="0" dirty="0">
                          <a:solidFill>
                            <a:srgbClr val="000000"/>
                          </a:solidFill>
                          <a:latin typeface="Arial"/>
                        </a:rPr>
                        <a:t>October 8</a:t>
                      </a:r>
                      <a:r>
                        <a:rPr lang="en-US" sz="2600" b="0" i="0" u="none" strike="noStrike" noProof="0" dirty="0">
                          <a:solidFill>
                            <a:schemeClr val="dk1"/>
                          </a:solidFill>
                          <a:latin typeface="Arial"/>
                        </a:rPr>
                        <a:t>–</a:t>
                      </a:r>
                      <a:r>
                        <a:rPr lang="en-US" sz="2600" b="0" i="0" u="none" strike="noStrike" noProof="0" dirty="0">
                          <a:solidFill>
                            <a:srgbClr val="000000"/>
                          </a:solidFill>
                          <a:latin typeface="Arial"/>
                        </a:rPr>
                        <a:t>14</a:t>
                      </a:r>
                      <a:r>
                        <a:rPr lang="en-US" sz="2600" b="0" i="0" u="none" strike="noStrike" baseline="30000" noProof="0" dirty="0">
                          <a:solidFill>
                            <a:srgbClr val="000000"/>
                          </a:solidFill>
                          <a:latin typeface="Arial"/>
                        </a:rPr>
                        <a:t>th</a:t>
                      </a:r>
                      <a:r>
                        <a:rPr lang="en-US" sz="2600" b="0" i="0" u="none" strike="noStrike" noProof="0" dirty="0">
                          <a:solidFill>
                            <a:srgbClr val="000000"/>
                          </a:solidFill>
                          <a:latin typeface="Arial"/>
                        </a:rPr>
                        <a:t>  </a:t>
                      </a:r>
                    </a:p>
                  </a:txBody>
                  <a:tcPr/>
                </a:tc>
                <a:tc>
                  <a:txBody>
                    <a:bodyPr/>
                    <a:lstStyle/>
                    <a:p>
                      <a:pPr lvl="0">
                        <a:buNone/>
                      </a:pPr>
                      <a:r>
                        <a:rPr lang="en-US" sz="2600" b="0" i="0" u="none" strike="noStrike" noProof="0" dirty="0">
                          <a:solidFill>
                            <a:srgbClr val="000000"/>
                          </a:solidFill>
                          <a:latin typeface="Arial"/>
                        </a:rPr>
                        <a:t>The Week of the School Administrator</a:t>
                      </a:r>
                    </a:p>
                  </a:txBody>
                  <a:tcPr/>
                </a:tc>
                <a:extLst>
                  <a:ext uri="{0D108BD9-81ED-4DB2-BD59-A6C34878D82A}">
                    <a16:rowId xmlns:a16="http://schemas.microsoft.com/office/drawing/2014/main" val="1477655168"/>
                  </a:ext>
                </a:extLst>
              </a:tr>
              <a:tr h="605692">
                <a:tc>
                  <a:txBody>
                    <a:bodyPr/>
                    <a:lstStyle/>
                    <a:p>
                      <a:pPr lvl="0">
                        <a:buNone/>
                      </a:pPr>
                      <a:r>
                        <a:rPr lang="en-US" sz="2600"/>
                        <a:t>October 9</a:t>
                      </a:r>
                      <a:r>
                        <a:rPr lang="en-US" sz="2600" baseline="30000"/>
                        <a:t>th</a:t>
                      </a:r>
                      <a:r>
                        <a:rPr lang="en-US" sz="2600"/>
                        <a:t> </a:t>
                      </a:r>
                    </a:p>
                  </a:txBody>
                  <a:tcPr/>
                </a:tc>
                <a:tc>
                  <a:txBody>
                    <a:bodyPr/>
                    <a:lstStyle/>
                    <a:p>
                      <a:pPr lvl="0">
                        <a:buNone/>
                      </a:pPr>
                      <a:r>
                        <a:rPr lang="en-US" sz="2600" dirty="0"/>
                        <a:t>Indigenous Peoples' Day</a:t>
                      </a:r>
                    </a:p>
                  </a:txBody>
                  <a:tcPr/>
                </a:tc>
                <a:extLst>
                  <a:ext uri="{0D108BD9-81ED-4DB2-BD59-A6C34878D82A}">
                    <a16:rowId xmlns:a16="http://schemas.microsoft.com/office/drawing/2014/main" val="705388985"/>
                  </a:ext>
                </a:extLst>
              </a:tr>
            </a:tbl>
          </a:graphicData>
        </a:graphic>
      </p:graphicFrame>
    </p:spTree>
    <p:extLst>
      <p:ext uri="{BB962C8B-B14F-4D97-AF65-F5344CB8AC3E}">
        <p14:creationId xmlns:p14="http://schemas.microsoft.com/office/powerpoint/2010/main" val="1606716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98A15-B8C0-8F53-AAE9-CA5CF4B07589}"/>
              </a:ext>
            </a:extLst>
          </p:cNvPr>
          <p:cNvSpPr>
            <a:spLocks noGrp="1"/>
          </p:cNvSpPr>
          <p:nvPr>
            <p:ph type="title"/>
          </p:nvPr>
        </p:nvSpPr>
        <p:spPr>
          <a:xfrm>
            <a:off x="2540000" y="350808"/>
            <a:ext cx="9144000" cy="1143000"/>
          </a:xfrm>
        </p:spPr>
        <p:txBody>
          <a:bodyPr/>
          <a:lstStyle/>
          <a:p>
            <a:r>
              <a:rPr lang="en-US" dirty="0"/>
              <a:t>Upcoming Celebrations (2)</a:t>
            </a:r>
          </a:p>
        </p:txBody>
      </p:sp>
      <p:pic>
        <p:nvPicPr>
          <p:cNvPr id="17" name="Graphic 16">
            <a:extLst>
              <a:ext uri="{FF2B5EF4-FFF2-40B4-BE49-F238E27FC236}">
                <a16:creationId xmlns:a16="http://schemas.microsoft.com/office/drawing/2014/main" id="{82E5995A-87AB-3C40-1EA2-D20CFDC7B13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33272" y="378843"/>
            <a:ext cx="914400" cy="914400"/>
          </a:xfrm>
          <a:prstGeom prst="rect">
            <a:avLst/>
          </a:prstGeom>
        </p:spPr>
      </p:pic>
      <p:graphicFrame>
        <p:nvGraphicFramePr>
          <p:cNvPr id="6" name="Table 6" descr="Table of upcoming dates (left column) and celebrations (right column).  October 9-13 is National School Lunch Week and October 12 is National Farmer Day.">
            <a:extLst>
              <a:ext uri="{FF2B5EF4-FFF2-40B4-BE49-F238E27FC236}">
                <a16:creationId xmlns:a16="http://schemas.microsoft.com/office/drawing/2014/main" id="{476FA8B5-895C-6DEA-F56D-D15082F833CF}"/>
              </a:ext>
            </a:extLst>
          </p:cNvPr>
          <p:cNvGraphicFramePr>
            <a:graphicFrameLocks noGrp="1"/>
          </p:cNvGraphicFramePr>
          <p:nvPr>
            <p:ph sz="half" idx="1"/>
            <p:extLst>
              <p:ext uri="{D42A27DB-BD31-4B8C-83A1-F6EECF244321}">
                <p14:modId xmlns:p14="http://schemas.microsoft.com/office/powerpoint/2010/main" val="2595875792"/>
              </p:ext>
            </p:extLst>
          </p:nvPr>
        </p:nvGraphicFramePr>
        <p:xfrm>
          <a:off x="2540000" y="1521843"/>
          <a:ext cx="9144000" cy="2772764"/>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737055550"/>
                    </a:ext>
                  </a:extLst>
                </a:gridCol>
                <a:gridCol w="4572000">
                  <a:extLst>
                    <a:ext uri="{9D8B030D-6E8A-4147-A177-3AD203B41FA5}">
                      <a16:colId xmlns:a16="http://schemas.microsoft.com/office/drawing/2014/main" val="997317588"/>
                    </a:ext>
                  </a:extLst>
                </a:gridCol>
              </a:tblGrid>
              <a:tr h="746112">
                <a:tc>
                  <a:txBody>
                    <a:bodyPr/>
                    <a:lstStyle/>
                    <a:p>
                      <a:pPr algn="ctr"/>
                      <a:r>
                        <a:rPr lang="en-US" sz="2400"/>
                        <a:t>Dates</a:t>
                      </a:r>
                    </a:p>
                  </a:txBody>
                  <a:tcPr/>
                </a:tc>
                <a:tc>
                  <a:txBody>
                    <a:bodyPr/>
                    <a:lstStyle/>
                    <a:p>
                      <a:pPr algn="ctr"/>
                      <a:r>
                        <a:rPr lang="en-US" sz="2400"/>
                        <a:t>Celebrations</a:t>
                      </a:r>
                    </a:p>
                  </a:txBody>
                  <a:tcPr/>
                </a:tc>
                <a:extLst>
                  <a:ext uri="{0D108BD9-81ED-4DB2-BD59-A6C34878D82A}">
                    <a16:rowId xmlns:a16="http://schemas.microsoft.com/office/drawing/2014/main" val="1267450324"/>
                  </a:ext>
                </a:extLst>
              </a:tr>
              <a:tr h="937422">
                <a:tc>
                  <a:txBody>
                    <a:bodyPr/>
                    <a:lstStyle/>
                    <a:p>
                      <a:r>
                        <a:rPr lang="en-US" sz="2800" dirty="0"/>
                        <a:t>October 9</a:t>
                      </a:r>
                      <a:r>
                        <a:rPr lang="en-US" sz="2800" b="0" i="0" kern="1200" dirty="0">
                          <a:solidFill>
                            <a:schemeClr val="dk1"/>
                          </a:solidFill>
                          <a:effectLst/>
                          <a:latin typeface="+mn-lt"/>
                          <a:ea typeface="+mn-ea"/>
                          <a:cs typeface="+mn-cs"/>
                        </a:rPr>
                        <a:t>–13</a:t>
                      </a:r>
                      <a:r>
                        <a:rPr lang="en-US" sz="2800" b="0" i="0" kern="1200" baseline="30000" dirty="0">
                          <a:solidFill>
                            <a:schemeClr val="dk1"/>
                          </a:solidFill>
                          <a:effectLst/>
                          <a:latin typeface="+mn-lt"/>
                          <a:ea typeface="+mn-ea"/>
                          <a:cs typeface="+mn-cs"/>
                        </a:rPr>
                        <a:t>th</a:t>
                      </a:r>
                      <a:r>
                        <a:rPr lang="en-US" sz="2800" b="0" i="0" kern="1200" dirty="0">
                          <a:solidFill>
                            <a:schemeClr val="dk1"/>
                          </a:solidFill>
                          <a:effectLst/>
                          <a:latin typeface="+mn-lt"/>
                          <a:ea typeface="+mn-ea"/>
                          <a:cs typeface="+mn-cs"/>
                        </a:rPr>
                        <a:t> </a:t>
                      </a:r>
                      <a:r>
                        <a:rPr lang="en-US" sz="2800" dirty="0"/>
                        <a:t> </a:t>
                      </a:r>
                    </a:p>
                  </a:txBody>
                  <a:tcPr/>
                </a:tc>
                <a:tc>
                  <a:txBody>
                    <a:bodyPr/>
                    <a:lstStyle/>
                    <a:p>
                      <a:r>
                        <a:rPr lang="en-US" sz="2800" dirty="0"/>
                        <a:t>National School Lunch Week: Level Up with School Lunch </a:t>
                      </a:r>
                    </a:p>
                  </a:txBody>
                  <a:tcPr/>
                </a:tc>
                <a:extLst>
                  <a:ext uri="{0D108BD9-81ED-4DB2-BD59-A6C34878D82A}">
                    <a16:rowId xmlns:a16="http://schemas.microsoft.com/office/drawing/2014/main" val="240029144"/>
                  </a:ext>
                </a:extLst>
              </a:tr>
              <a:tr h="655052">
                <a:tc>
                  <a:txBody>
                    <a:bodyPr/>
                    <a:lstStyle/>
                    <a:p>
                      <a:r>
                        <a:rPr lang="en-US" sz="2800"/>
                        <a:t>October 12</a:t>
                      </a:r>
                      <a:r>
                        <a:rPr lang="en-US" sz="2800" baseline="30000"/>
                        <a:t>th</a:t>
                      </a:r>
                      <a:r>
                        <a:rPr lang="en-US" sz="2800"/>
                        <a:t> </a:t>
                      </a:r>
                    </a:p>
                  </a:txBody>
                  <a:tcPr/>
                </a:tc>
                <a:tc>
                  <a:txBody>
                    <a:bodyPr/>
                    <a:lstStyle/>
                    <a:p>
                      <a:r>
                        <a:rPr lang="en-US" sz="2800" dirty="0"/>
                        <a:t>National Farmer Day</a:t>
                      </a:r>
                    </a:p>
                  </a:txBody>
                  <a:tcPr/>
                </a:tc>
                <a:extLst>
                  <a:ext uri="{0D108BD9-81ED-4DB2-BD59-A6C34878D82A}">
                    <a16:rowId xmlns:a16="http://schemas.microsoft.com/office/drawing/2014/main" val="471958119"/>
                  </a:ext>
                </a:extLst>
              </a:tr>
            </a:tbl>
          </a:graphicData>
        </a:graphic>
      </p:graphicFrame>
    </p:spTree>
    <p:extLst>
      <p:ext uri="{BB962C8B-B14F-4D97-AF65-F5344CB8AC3E}">
        <p14:creationId xmlns:p14="http://schemas.microsoft.com/office/powerpoint/2010/main" val="2438002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24E3A-A430-2B22-6F68-3F59A4A2FCF7}"/>
              </a:ext>
            </a:extLst>
          </p:cNvPr>
          <p:cNvSpPr>
            <a:spLocks noGrp="1"/>
          </p:cNvSpPr>
          <p:nvPr>
            <p:ph type="title"/>
          </p:nvPr>
        </p:nvSpPr>
        <p:spPr>
          <a:xfrm>
            <a:off x="2354384" y="482600"/>
            <a:ext cx="9144000" cy="1143000"/>
          </a:xfrm>
        </p:spPr>
        <p:txBody>
          <a:bodyPr/>
          <a:lstStyle/>
          <a:p>
            <a:r>
              <a:rPr lang="en-US" dirty="0">
                <a:cs typeface="Arial"/>
              </a:rPr>
              <a:t>Federal Updates</a:t>
            </a:r>
            <a:endParaRPr lang="en-US" dirty="0"/>
          </a:p>
        </p:txBody>
      </p:sp>
      <p:pic>
        <p:nvPicPr>
          <p:cNvPr id="6" name="Content Placeholder 5">
            <a:extLst>
              <a:ext uri="{FF2B5EF4-FFF2-40B4-BE49-F238E27FC236}">
                <a16:creationId xmlns:a16="http://schemas.microsoft.com/office/drawing/2014/main" id="{69F370ED-AA48-A6B3-923D-57CE2E0337E4}"/>
              </a:ext>
              <a:ext uri="{C183D7F6-B498-43B3-948B-1728B52AA6E4}">
                <adec:decorative xmlns:adec="http://schemas.microsoft.com/office/drawing/2017/decorative" val="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p:blipFill>
        <p:spPr>
          <a:xfrm>
            <a:off x="4312228" y="1546302"/>
            <a:ext cx="5290660" cy="409777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14875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857FF-0686-846D-9511-68CD09A5F274}"/>
              </a:ext>
            </a:extLst>
          </p:cNvPr>
          <p:cNvSpPr>
            <a:spLocks noGrp="1"/>
          </p:cNvSpPr>
          <p:nvPr>
            <p:ph type="title"/>
          </p:nvPr>
        </p:nvSpPr>
        <p:spPr>
          <a:xfrm>
            <a:off x="2540000" y="295275"/>
            <a:ext cx="9144000" cy="1143000"/>
          </a:xfrm>
        </p:spPr>
        <p:txBody>
          <a:bodyPr/>
          <a:lstStyle/>
          <a:p>
            <a:r>
              <a:rPr lang="en-US" dirty="0">
                <a:cs typeface="Arial"/>
              </a:rPr>
              <a:t>Federal Budget</a:t>
            </a:r>
            <a:endParaRPr lang="en-US" dirty="0"/>
          </a:p>
        </p:txBody>
      </p:sp>
      <p:sp>
        <p:nvSpPr>
          <p:cNvPr id="3" name="Content Placeholder 2">
            <a:extLst>
              <a:ext uri="{FF2B5EF4-FFF2-40B4-BE49-F238E27FC236}">
                <a16:creationId xmlns:a16="http://schemas.microsoft.com/office/drawing/2014/main" id="{A8A0682D-AE74-CC6F-D5B9-5CC08757EABE}"/>
              </a:ext>
            </a:extLst>
          </p:cNvPr>
          <p:cNvSpPr>
            <a:spLocks noGrp="1"/>
          </p:cNvSpPr>
          <p:nvPr>
            <p:ph idx="1"/>
          </p:nvPr>
        </p:nvSpPr>
        <p:spPr>
          <a:xfrm>
            <a:off x="2530475" y="1438275"/>
            <a:ext cx="9661525" cy="4257675"/>
          </a:xfrm>
        </p:spPr>
        <p:txBody>
          <a:bodyPr/>
          <a:lstStyle/>
          <a:p>
            <a:pPr>
              <a:spcBef>
                <a:spcPts val="0"/>
              </a:spcBef>
              <a:spcAft>
                <a:spcPts val="1200"/>
              </a:spcAft>
            </a:pPr>
            <a:r>
              <a:rPr lang="en-US" dirty="0">
                <a:cs typeface="Arial"/>
              </a:rPr>
              <a:t>Continuing Resolution (CR) signed, funding the federal government for 45 days</a:t>
            </a:r>
          </a:p>
          <a:p>
            <a:pPr>
              <a:spcBef>
                <a:spcPts val="0"/>
              </a:spcBef>
              <a:spcAft>
                <a:spcPts val="1200"/>
              </a:spcAft>
            </a:pPr>
            <a:r>
              <a:rPr lang="en-US" dirty="0">
                <a:cs typeface="Arial"/>
              </a:rPr>
              <a:t>Historically, if there is a temporary federal shutdown, there is no disruption of services at the local level</a:t>
            </a:r>
          </a:p>
          <a:p>
            <a:pPr>
              <a:spcBef>
                <a:spcPts val="0"/>
              </a:spcBef>
              <a:spcAft>
                <a:spcPts val="1200"/>
              </a:spcAft>
            </a:pPr>
            <a:r>
              <a:rPr lang="en-US" dirty="0">
                <a:cs typeface="Arial"/>
              </a:rPr>
              <a:t>U.S. Department of Agriculture (USDA) releases the funding for federal meal reimbursement to state agencies on a quarterly basis</a:t>
            </a:r>
          </a:p>
        </p:txBody>
      </p:sp>
    </p:spTree>
    <p:extLst>
      <p:ext uri="{BB962C8B-B14F-4D97-AF65-F5344CB8AC3E}">
        <p14:creationId xmlns:p14="http://schemas.microsoft.com/office/powerpoint/2010/main" val="3153695480"/>
      </p:ext>
    </p:extLst>
  </p:cSld>
  <p:clrMapOvr>
    <a:masterClrMapping/>
  </p:clrMapOvr>
</p:sld>
</file>

<file path=ppt/theme/theme1.xml><?xml version="1.0" encoding="utf-8"?>
<a:theme xmlns:a="http://schemas.openxmlformats.org/drawingml/2006/main" name="3_Blank Presentation">
  <a:themeElements>
    <a:clrScheme name="Custom 2">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FF"/>
      </a:hlink>
      <a:folHlink>
        <a:srgbClr val="FF00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Blank Presentation">
  <a:themeElements>
    <a:clrScheme name="NSD Colors">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00"/>
      </a:hlink>
      <a:folHlink>
        <a:srgbClr val="F39267"/>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Blank Presentation">
  <a:themeElements>
    <a:clrScheme name="NSD Colors">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00"/>
      </a:hlink>
      <a:folHlink>
        <a:srgbClr val="F39267"/>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lank Presentation">
  <a:themeElements>
    <a:clrScheme name="Custom 5">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FF"/>
      </a:hlink>
      <a:folHlink>
        <a:srgbClr val="F39267"/>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Blank Presentation">
  <a:themeElements>
    <a:clrScheme name="NSD Colors">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00"/>
      </a:hlink>
      <a:folHlink>
        <a:srgbClr val="F39267"/>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300" b="0" i="0" u="none" strike="noStrike" cap="none" normalizeH="0" baseline="0" smtClean="0">
            <a:ln>
              <a:noFill/>
            </a:ln>
            <a:solidFill>
              <a:srgbClr val="000054"/>
            </a:solidFill>
            <a:effectLst/>
            <a:latin typeface="Arial" panose="020B07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300" b="0" i="0" u="none" strike="noStrike" cap="none" normalizeH="0" baseline="0" smtClean="0">
            <a:ln>
              <a:noFill/>
            </a:ln>
            <a:solidFill>
              <a:srgbClr val="000054"/>
            </a:solidFill>
            <a:effectLst/>
            <a:latin typeface="Arial" panose="020B07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Blank Presentation">
  <a:themeElements>
    <a:clrScheme name="Custom 2">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FF"/>
      </a:hlink>
      <a:folHlink>
        <a:srgbClr val="FF00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300" b="0" i="0" u="none" strike="noStrike" cap="none" normalizeH="0" baseline="0" smtClean="0">
            <a:ln>
              <a:noFill/>
            </a:ln>
            <a:solidFill>
              <a:srgbClr val="000054"/>
            </a:solidFill>
            <a:effectLst/>
            <a:latin typeface="Arial" panose="020B07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300" b="0" i="0" u="none" strike="noStrike" cap="none" normalizeH="0" baseline="0" smtClean="0">
            <a:ln>
              <a:noFill/>
            </a:ln>
            <a:solidFill>
              <a:srgbClr val="000054"/>
            </a:solidFill>
            <a:effectLst/>
            <a:latin typeface="Arial" panose="020B07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Blank Presentation">
  <a:themeElements>
    <a:clrScheme name="NSD Colors">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00"/>
      </a:hlink>
      <a:folHlink>
        <a:srgbClr val="F39267"/>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9D062B5-042C-4FFE-AACB-3EB40ED7E4B6}">
  <we:reference id="wa104178141" version="4.3.3.0" store="en-US" storeType="OMEX"/>
  <we:alternateReferences>
    <we:reference id="WA104178141" version="4.3.3.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0</TotalTime>
  <Words>1810</Words>
  <Application>Microsoft Office PowerPoint</Application>
  <PresentationFormat>Widescreen</PresentationFormat>
  <Paragraphs>278</Paragraphs>
  <Slides>41</Slides>
  <Notes>36</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41</vt:i4>
      </vt:variant>
    </vt:vector>
  </HeadingPairs>
  <TitlesOfParts>
    <vt:vector size="55" baseType="lpstr">
      <vt:lpstr>Arial</vt:lpstr>
      <vt:lpstr>Calibri</vt:lpstr>
      <vt:lpstr>Courier New,monospace</vt:lpstr>
      <vt:lpstr>Roboto</vt:lpstr>
      <vt:lpstr>Source Sans Pro Web</vt:lpstr>
      <vt:lpstr>Symbol</vt:lpstr>
      <vt:lpstr>Times</vt:lpstr>
      <vt:lpstr>3_Blank Presentation</vt:lpstr>
      <vt:lpstr>4_Blank Presentation</vt:lpstr>
      <vt:lpstr>5_Blank Presentation</vt:lpstr>
      <vt:lpstr>Blank Presentation</vt:lpstr>
      <vt:lpstr>6_Blank Presentation</vt:lpstr>
      <vt:lpstr>7_Blank Presentation</vt:lpstr>
      <vt:lpstr>3_Blank Presentation</vt:lpstr>
      <vt:lpstr>Tuesday @ 2  School Nutrition Town Hall  October 3, 2023</vt:lpstr>
      <vt:lpstr>Town Hall At-A-Glance</vt:lpstr>
      <vt:lpstr>Congratulations Azusa Unified School District (USD)!</vt:lpstr>
      <vt:lpstr>In the News: Los Angeles USD Rolls Out New Food Trucks to Serve Students Throughout the City</vt:lpstr>
      <vt:lpstr>Gravenstein USD: Cafeteria Dreams</vt:lpstr>
      <vt:lpstr>Upcoming Celebrations (1)</vt:lpstr>
      <vt:lpstr>Upcoming Celebrations (2)</vt:lpstr>
      <vt:lpstr>Federal Updates</vt:lpstr>
      <vt:lpstr>Federal Budget</vt:lpstr>
      <vt:lpstr>Final Rule: Child Nutrition  Program Integrity (1)</vt:lpstr>
      <vt:lpstr>Final Rule: Child Nutrition  Program Integrity (2)</vt:lpstr>
      <vt:lpstr>Final Rule: Child Nutrition Program Integrity (3)</vt:lpstr>
      <vt:lpstr>Final Rule: Child Nutrition Programs (CNP):  Community Eligibility Provision (CEP) – Increasing Options for Schools (1)</vt:lpstr>
      <vt:lpstr>Final Rule: CNP: CEP – Increasing  Options for Schools (2)</vt:lpstr>
      <vt:lpstr>Final Rule: CNP: CEP – Increasing Options for Schools (3)</vt:lpstr>
      <vt:lpstr>2023 Farm to School Census</vt:lpstr>
      <vt:lpstr>State Updates</vt:lpstr>
      <vt:lpstr>State Policy</vt:lpstr>
      <vt:lpstr>Food Distribution Program (FDP) Announcements</vt:lpstr>
      <vt:lpstr>Department of Defense (DoD) Fresh Reminders (1)</vt:lpstr>
      <vt:lpstr>DoD Fresh Reminders (2)</vt:lpstr>
      <vt:lpstr>DoD Fresh Reminders - Who to Contact</vt:lpstr>
      <vt:lpstr>Verification Process for  SY 2023–24 (1)</vt:lpstr>
      <vt:lpstr>Verification Process for  SY 2023–24 (2) </vt:lpstr>
      <vt:lpstr>Net Cash Resources and Allowable Costs Reminder</vt:lpstr>
      <vt:lpstr>Important Operational Dates:  Next 30 to 60 days (1)</vt:lpstr>
      <vt:lpstr>Important Operational Dates:  Next 30 to 60 days (2)</vt:lpstr>
      <vt:lpstr>Funding Updates</vt:lpstr>
      <vt:lpstr>Kitchen Infrastructure and Training (KIT) Updates: Freshly Prepared Onsite Meals Participants Only</vt:lpstr>
      <vt:lpstr>Grant Funds Overview</vt:lpstr>
      <vt:lpstr>Resources &amp; Other Announcements</vt:lpstr>
      <vt:lpstr>District Spotlight: Chef Richie Wilim  Vacaville USD </vt:lpstr>
      <vt:lpstr>USDA Celebrate Lunch Trays Many Ways Meal Talk Webinar</vt:lpstr>
      <vt:lpstr>USDA Level Up Your Professional Tracking Webinar</vt:lpstr>
      <vt:lpstr>USDA: Five New Food Safety Education Fact Sheets</vt:lpstr>
      <vt:lpstr>USDA Menu Planner for  School Meals</vt:lpstr>
      <vt:lpstr>2024 California Green Ribbon Schools Recognition Program</vt:lpstr>
      <vt:lpstr>Green Ribbon Schools (1)</vt:lpstr>
      <vt:lpstr>Green Ribbon Schools (2)</vt:lpstr>
      <vt:lpstr>Tuesday @ 2pm Town Hall Schedule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October 3, 2023 Tuesday at 2 Town Hall Slides - Nutrition (CA Dept of Education)</dc:title>
  <dc:subject>The PowerPoint includes district spotlights and state and federal school nutrition program updates as presented during the 10/03/23 Town Hall.</dc:subject>
  <dc:creator/>
  <cp:lastModifiedBy/>
  <cp:revision>1</cp:revision>
  <dcterms:created xsi:type="dcterms:W3CDTF">2023-10-24T21:10:32Z</dcterms:created>
  <dcterms:modified xsi:type="dcterms:W3CDTF">2023-10-24T21:15:00Z</dcterms:modified>
</cp:coreProperties>
</file>