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329" r:id="rId10"/>
    <p:sldId id="268" r:id="rId11"/>
    <p:sldId id="269" r:id="rId12"/>
    <p:sldId id="271" r:id="rId13"/>
    <p:sldId id="272" r:id="rId14"/>
    <p:sldId id="274" r:id="rId15"/>
    <p:sldId id="275" r:id="rId16"/>
    <p:sldId id="277" r:id="rId17"/>
    <p:sldId id="278" r:id="rId18"/>
    <p:sldId id="280" r:id="rId19"/>
    <p:sldId id="281" r:id="rId20"/>
    <p:sldId id="28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60" d="100"/>
          <a:sy n="60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26BE5-FA40-4A89-A411-B365D385D797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6CF3B-7AB3-4B60-91CC-E4F0E887E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0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F5477-A919-46E9-BEBB-A72DF7B3405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8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5E42D-9F76-4006-9795-18460F4F33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9D035F-0A1B-484A-8698-6AF216DB7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F8232-41A6-40A0-BD33-94E855D7B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89B6C-576A-470D-B546-F9CDDEB6F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791BB-D285-4571-A7EB-0F49114B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09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AC694-E212-4283-BA0D-20F9C88D2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1172C-2D09-4528-8475-5BC0D5617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8B3E54-16CB-4F51-9ADD-97B6886AE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64F38-2EBA-4F68-928C-4E2D87EAC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FB09F-8E47-46D7-BDEB-77354DB4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5ADC3A-530A-4FDA-8452-6354FE75B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5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F1A13-12D7-4E54-8137-24DD05A5C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2F8DE7-066A-42AE-AA80-A282C6E15B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756DB6-C155-4F53-8945-D6017D331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D69DEA-5B4E-4256-810B-6DBE4B069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548670-529F-40B1-B36B-611CCBB1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45738F-D06F-4BA3-91B3-FD97DF401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78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F98C4-D69B-48FA-A388-85B5268F6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3632A0-117B-4D22-B57E-AB8AD9DC7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B838B-C6D5-42CE-BA21-3084B718E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44527-473D-48BA-A2C3-C3A9A232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4B51F-4E20-4B3F-8AB8-93AC53A97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37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C10CAD-E217-42D3-8B80-2FDBD9571E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28EA6-5356-4E49-8DCF-9522DF3A19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DE4D2-09AE-47BB-B178-997E41FB5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3D502-6A24-4901-9731-6FE81AD9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A79DB-0BF6-4C91-8CBC-81E02B047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87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ing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46238"/>
          </a:xfrm>
          <a:ln>
            <a:noFill/>
          </a:ln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14867" y="1870687"/>
            <a:ext cx="2937933" cy="426885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4018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876D421-CADC-DB46-AD4D-BDC05BB343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121"/>
          <a:stretch/>
        </p:blipFill>
        <p:spPr>
          <a:xfrm>
            <a:off x="287216" y="5837996"/>
            <a:ext cx="3237311" cy="88199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231645" y="1188779"/>
            <a:ext cx="11618976" cy="2048256"/>
          </a:xfrm>
          <a:ln>
            <a:noFill/>
          </a:ln>
        </p:spPr>
        <p:txBody>
          <a:bodyPr anchor="ctr">
            <a:normAutofit/>
          </a:bodyPr>
          <a:lstStyle>
            <a:lvl1pPr algn="ctr">
              <a:defRPr sz="6000" b="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31645" y="3784539"/>
            <a:ext cx="11618976" cy="2029968"/>
          </a:xfrm>
        </p:spPr>
        <p:txBody>
          <a:bodyPr>
            <a:normAutofit/>
          </a:bodyPr>
          <a:lstStyle>
            <a:lvl1pPr marL="0" indent="0" algn="ctr">
              <a:buNone/>
              <a:defRPr sz="3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287217" y="3488497"/>
            <a:ext cx="11563404" cy="21466"/>
          </a:xfrm>
          <a:prstGeom prst="line">
            <a:avLst/>
          </a:prstGeom>
          <a:ln w="127000" cap="flat" cmpd="sng">
            <a:solidFill>
              <a:schemeClr val="tx2">
                <a:lumMod val="75000"/>
              </a:schemeClr>
            </a:solidFill>
            <a:beve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4535815" y="6286422"/>
            <a:ext cx="4394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cap="small" baseline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</a:t>
            </a:r>
          </a:p>
          <a:p>
            <a:r>
              <a:rPr lang="en-US" sz="1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en-US" sz="1200" b="1" baseline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Superintendent of Public Instruction</a:t>
            </a:r>
            <a:endParaRPr lang="en-US" sz="12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64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E33A3-A107-4860-80B7-8F3E40F20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296F9-4663-4B2A-85EE-F7890E070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8180A-7E92-4B74-9FD8-6DAB6E0F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8BA9C-E1CD-40EE-8DAF-A2BDE3D4D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7DE41-2116-491F-A73B-05FF39F8E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2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46238"/>
          </a:xfrm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D4257AD-90F9-4636-AD93-EC01DBF603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14867" y="1866867"/>
            <a:ext cx="5681133" cy="3848133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02E5DE4A-3B38-43E9-BF20-2FC54D64035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17751" y="1866867"/>
            <a:ext cx="5681133" cy="3848133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1F7F70A-B344-4B1B-85DE-4D31DA5B50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4338" y="5880100"/>
            <a:ext cx="11496675" cy="365125"/>
          </a:xfrm>
        </p:spPr>
        <p:txBody>
          <a:bodyPr>
            <a:no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789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E1B3A-2166-44D5-88E4-F4ECD2027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EE113-2C6C-4265-A2F5-316CA663D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CC160-4D92-4210-B811-A9CACAF0B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A98E8-1A2F-4E3E-94BC-2176BBCF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04447-39AA-4AD0-9007-0574C6586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5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B24EB-5E23-4EC3-8EBD-BF81DF986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1AA2F-D690-4780-86FF-4461C916E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AED2DF-079C-4424-BEAF-8B77E8491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067DD8-F7C9-4D84-A5EA-BB03F765E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A1F4C-8E1F-47DC-929D-9FD97B408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69E03E-44B7-4CA5-B2AE-271F79A57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9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C99E7-E3FB-4639-8224-DAF9A74BF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4F4AB5-592E-424C-8A4F-6C0A506D5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B5802-41D3-4C92-92F1-7FF411999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DB43AD-CF27-4F25-9D39-DEE6ACE19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9CC17E-EA0B-4916-9E72-809BA9A10F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6BFAC4-F539-46BF-A9BA-965DA5102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E13D91-0B37-48EB-B37E-814FA1256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76A61A-7274-416F-802F-E4BB8CD9B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4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5B162-61B7-4D18-BB68-4A36D2673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0A52E5-137B-4628-91E6-AC64A8963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6D568D-16C1-4B19-84DF-B68DB6972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4CD04F-F389-4ABB-9CE4-6FA384FC8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5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AFBC5D-A32A-40FB-8A3A-3F1EA867A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40EA74-8C25-4424-B399-94C3667B6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35DBA-61C7-4FD0-AA6A-FB50E1E9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99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00704B-4A97-4A85-B9B4-FFAF9331D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53DFA-6A03-4E82-BFFF-8BFE2CD19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2ED9A-5423-4346-8CA2-5759CDC0F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68AB6-B5DA-4294-AB4C-41D34E2612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8A1D7-00D4-4BE2-A3AE-968CCA8D0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7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ca.gov/ds/sg/" TargetMode="External"/><Relationship Id="rId2" Type="http://schemas.openxmlformats.org/officeDocument/2006/relationships/hyperlink" Target="https://www.cde.ca.gov/ls/pf/fy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FosterYouth@cde.ca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FosterYouth@cde.ca.gov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1D2BE3-F74A-43CF-B33E-518CA09334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Foster Youth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Educational Outcomes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6CC3820-A604-4A11-A5DE-F3542F4FC9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 data retrieved from DataQuest unless otherwise labeled</a:t>
            </a:r>
          </a:p>
        </p:txBody>
      </p:sp>
    </p:spTree>
    <p:extLst>
      <p:ext uri="{BB962C8B-B14F-4D97-AF65-F5344CB8AC3E}">
        <p14:creationId xmlns:p14="http://schemas.microsoft.com/office/powerpoint/2010/main" val="434333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89008-08B2-48CA-A5F5-EA37FFEC4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2018–19 Suspension Rate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57747C-D830-4CD7-BC17-4D34362A6C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A79CF-E2CF-47E7-BB09-069EA96550F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6533" y="2077227"/>
            <a:ext cx="10938933" cy="38481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Foster Youth were suspended over </a:t>
            </a:r>
            <a:r>
              <a:rPr lang="en-US" sz="4000" b="1" dirty="0">
                <a:solidFill>
                  <a:srgbClr val="EC0B3C"/>
                </a:solidFill>
              </a:rPr>
              <a:t>five times </a:t>
            </a:r>
            <a:r>
              <a:rPr lang="en-US" sz="4000" dirty="0"/>
              <a:t>the rate of </a:t>
            </a:r>
            <a:r>
              <a:rPr lang="en-US" sz="4000" b="1" dirty="0">
                <a:solidFill>
                  <a:schemeClr val="accent1"/>
                </a:solidFill>
              </a:rPr>
              <a:t>all students</a:t>
            </a:r>
            <a:r>
              <a:rPr lang="en-US" sz="4000" b="1" dirty="0">
                <a:solidFill>
                  <a:srgbClr val="058488"/>
                </a:solidFill>
              </a:rPr>
              <a:t> </a:t>
            </a:r>
            <a:r>
              <a:rPr lang="en-US" sz="4000" dirty="0"/>
              <a:t>and </a:t>
            </a:r>
            <a:r>
              <a:rPr lang="en-US" sz="4000" b="1" dirty="0">
                <a:solidFill>
                  <a:srgbClr val="EC0B3C"/>
                </a:solidFill>
              </a:rPr>
              <a:t>higher than any other student group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8359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3CF7B-99E7-40AE-B3D3-4B9692F83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2018–19 Suspension Rate (2)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9CFC72-96AD-443D-BD65-7934D253BB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" name="Content Placeholder 6" descr="Table displaying 2018–19 Suspension Rates by student groups.">
            <a:extLst>
              <a:ext uri="{FF2B5EF4-FFF2-40B4-BE49-F238E27FC236}">
                <a16:creationId xmlns:a16="http://schemas.microsoft.com/office/drawing/2014/main" id="{967DEA48-5B78-4507-B427-6EEAD7189E23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4073485623"/>
              </p:ext>
            </p:extLst>
          </p:nvPr>
        </p:nvGraphicFramePr>
        <p:xfrm>
          <a:off x="627063" y="2076450"/>
          <a:ext cx="10937876" cy="3632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8938">
                  <a:extLst>
                    <a:ext uri="{9D8B030D-6E8A-4147-A177-3AD203B41FA5}">
                      <a16:colId xmlns:a16="http://schemas.microsoft.com/office/drawing/2014/main" val="3711849670"/>
                    </a:ext>
                  </a:extLst>
                </a:gridCol>
                <a:gridCol w="5468938">
                  <a:extLst>
                    <a:ext uri="{9D8B030D-6E8A-4147-A177-3AD203B41FA5}">
                      <a16:colId xmlns:a16="http://schemas.microsoft.com/office/drawing/2014/main" val="2167400180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Group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US" sz="2800" dirty="0"/>
                        <a:t>–</a:t>
                      </a:r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Suspension Rate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5660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Foster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3219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Student’s with Disabilities (SWD)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1293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Homeless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0333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Socioeconomically Disadvantaged (SED)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8683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Migrant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8292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English Learner (EL)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5235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Students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8584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718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70135-3A39-47BD-A266-1DE9CA1A6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2018–19 Chronic Absence Rate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F8CEE3-AB07-4E31-B7B7-D84C8D1605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6CBC00-4427-4217-9039-D293873217F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6533" y="2077227"/>
            <a:ext cx="10938933" cy="3848133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4000" dirty="0"/>
              <a:t>The chronic absence rate for Foster Youth was over </a:t>
            </a:r>
            <a:r>
              <a:rPr lang="en-US" sz="4000" b="1" dirty="0">
                <a:solidFill>
                  <a:srgbClr val="EC0B3C"/>
                </a:solidFill>
              </a:rPr>
              <a:t>two times </a:t>
            </a:r>
            <a:r>
              <a:rPr lang="en-US" sz="4000" dirty="0"/>
              <a:t>that for </a:t>
            </a:r>
            <a:r>
              <a:rPr lang="en-US" sz="4000" b="1" dirty="0">
                <a:solidFill>
                  <a:schemeClr val="accent1"/>
                </a:solidFill>
              </a:rPr>
              <a:t>all students </a:t>
            </a:r>
            <a:r>
              <a:rPr lang="en-US" sz="4000" dirty="0"/>
              <a:t>and </a:t>
            </a:r>
            <a:r>
              <a:rPr lang="en-US" sz="4000" b="1" dirty="0">
                <a:solidFill>
                  <a:srgbClr val="EC0B3C"/>
                </a:solidFill>
              </a:rPr>
              <a:t>higher than any other student group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2045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85268-7036-4D90-B0F4-521068FE4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2018–19 Chronic Absence Rate (2)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FC9BD9-DEFE-45B5-B74E-24B88D5C7A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7" name="Content Placeholder 6" descr="Table displaying 2018–19 Chronic Absence Rates by student groups.">
            <a:extLst>
              <a:ext uri="{FF2B5EF4-FFF2-40B4-BE49-F238E27FC236}">
                <a16:creationId xmlns:a16="http://schemas.microsoft.com/office/drawing/2014/main" id="{BD45329A-98CA-4302-AB65-39FEC43597C9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900302807"/>
              </p:ext>
            </p:extLst>
          </p:nvPr>
        </p:nvGraphicFramePr>
        <p:xfrm>
          <a:off x="627063" y="2438075"/>
          <a:ext cx="10937876" cy="3267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8938">
                  <a:extLst>
                    <a:ext uri="{9D8B030D-6E8A-4147-A177-3AD203B41FA5}">
                      <a16:colId xmlns:a16="http://schemas.microsoft.com/office/drawing/2014/main" val="3035622370"/>
                    </a:ext>
                  </a:extLst>
                </a:gridCol>
                <a:gridCol w="5468938">
                  <a:extLst>
                    <a:ext uri="{9D8B030D-6E8A-4147-A177-3AD203B41FA5}">
                      <a16:colId xmlns:a16="http://schemas.microsoft.com/office/drawing/2014/main" val="2822996397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Group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US" sz="2800" dirty="0"/>
                        <a:t>–</a:t>
                      </a:r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Chronic Absence Rate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0311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Foster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33614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Homeless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8941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0615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41992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9005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Migrant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6382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Students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4519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842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F0874-B3BE-445D-8E16-F175FC237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2019–20 Cohort Graduation Rate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399312-4EF0-4699-AF20-8920CD91BC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4391A-F77F-41FB-AC51-547BBED9A4A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6533" y="2077227"/>
            <a:ext cx="10938933" cy="3848133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4000" dirty="0"/>
              <a:t>The Foster Youth graduation rate was over </a:t>
            </a:r>
            <a:r>
              <a:rPr lang="en-US" sz="4000" b="1" dirty="0">
                <a:solidFill>
                  <a:srgbClr val="EC0B3C"/>
                </a:solidFill>
              </a:rPr>
              <a:t>20 percent lower</a:t>
            </a:r>
            <a:r>
              <a:rPr lang="en-US" sz="4000" dirty="0"/>
              <a:t> than the rate for </a:t>
            </a:r>
            <a:r>
              <a:rPr lang="en-US" sz="4000" b="1" dirty="0">
                <a:solidFill>
                  <a:schemeClr val="accent1"/>
                </a:solidFill>
              </a:rPr>
              <a:t>all students</a:t>
            </a:r>
            <a:r>
              <a:rPr lang="en-US" sz="4000" dirty="0"/>
              <a:t>.</a:t>
            </a:r>
            <a:r>
              <a:rPr lang="en-US" sz="4000" b="1" dirty="0">
                <a:solidFill>
                  <a:srgbClr val="058488"/>
                </a:solidFill>
              </a:rPr>
              <a:t> </a:t>
            </a:r>
            <a:r>
              <a:rPr lang="en-US" sz="4000" dirty="0"/>
              <a:t>A rate </a:t>
            </a:r>
            <a:r>
              <a:rPr lang="en-US" sz="4000" b="1" dirty="0">
                <a:solidFill>
                  <a:srgbClr val="EC0B3C"/>
                </a:solidFill>
              </a:rPr>
              <a:t>lower than any other student group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6290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C5A09-4FA6-4475-908C-6C8FE23CE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2019–20 Cohort Graduation Rate (2)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6EF6BF-D9BE-441F-9E37-B8050F6F53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7" name="Content Placeholder 6" descr="Table displaying 2019–20 Cohort Graduation Rates by student group.">
            <a:extLst>
              <a:ext uri="{FF2B5EF4-FFF2-40B4-BE49-F238E27FC236}">
                <a16:creationId xmlns:a16="http://schemas.microsoft.com/office/drawing/2014/main" id="{1406AAE9-7382-49E0-B90D-83DC6360E684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4082519494"/>
              </p:ext>
            </p:extLst>
          </p:nvPr>
        </p:nvGraphicFramePr>
        <p:xfrm>
          <a:off x="627063" y="2076450"/>
          <a:ext cx="10937876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8938">
                  <a:extLst>
                    <a:ext uri="{9D8B030D-6E8A-4147-A177-3AD203B41FA5}">
                      <a16:colId xmlns:a16="http://schemas.microsoft.com/office/drawing/2014/main" val="372865865"/>
                    </a:ext>
                  </a:extLst>
                </a:gridCol>
                <a:gridCol w="5468938">
                  <a:extLst>
                    <a:ext uri="{9D8B030D-6E8A-4147-A177-3AD203B41FA5}">
                      <a16:colId xmlns:a16="http://schemas.microsoft.com/office/drawing/2014/main" val="3183776950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Group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US" sz="2800" dirty="0"/>
                        <a:t>–</a:t>
                      </a:r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Cohort Graduation Rate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5879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Foster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58.2%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0872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9395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9464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Homeless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1195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81.2%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5477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Migrant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81.5%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7068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Students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9498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826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2D883-B98E-439D-8EBC-B290FF0C7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2017–18 College-Going Rate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A69CAC-BC7B-4883-A669-11CB8D9CFA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75A41B-8DB0-467C-A7FA-4B96586DECD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6533" y="2077227"/>
            <a:ext cx="10938933" cy="3848133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4000" dirty="0"/>
              <a:t>The 2017–18 College-Going Rate represents the percent of students completing high school in 2017–18 and who subsequently enrolled in a post secondary institution 12 months later.</a:t>
            </a:r>
          </a:p>
        </p:txBody>
      </p:sp>
    </p:spTree>
    <p:extLst>
      <p:ext uri="{BB962C8B-B14F-4D97-AF65-F5344CB8AC3E}">
        <p14:creationId xmlns:p14="http://schemas.microsoft.com/office/powerpoint/2010/main" val="749306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4F39F-2563-4431-B104-C32BD1CEE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2017–18 College-Going Rate (2)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A8E263-2DB0-4BAA-B4E4-DA6CF58B16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7" name="Content Placeholder 6" descr="Table displaying 2017–18 College-Going Rates by student group.">
            <a:extLst>
              <a:ext uri="{FF2B5EF4-FFF2-40B4-BE49-F238E27FC236}">
                <a16:creationId xmlns:a16="http://schemas.microsoft.com/office/drawing/2014/main" id="{FC334BA1-3B68-471F-A78D-B601D5AF164E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405313742"/>
              </p:ext>
            </p:extLst>
          </p:nvPr>
        </p:nvGraphicFramePr>
        <p:xfrm>
          <a:off x="627063" y="2076450"/>
          <a:ext cx="10937876" cy="3267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8938">
                  <a:extLst>
                    <a:ext uri="{9D8B030D-6E8A-4147-A177-3AD203B41FA5}">
                      <a16:colId xmlns:a16="http://schemas.microsoft.com/office/drawing/2014/main" val="2457755774"/>
                    </a:ext>
                  </a:extLst>
                </a:gridCol>
                <a:gridCol w="5468938">
                  <a:extLst>
                    <a:ext uri="{9D8B030D-6E8A-4147-A177-3AD203B41FA5}">
                      <a16:colId xmlns:a16="http://schemas.microsoft.com/office/drawing/2014/main" val="3831633175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Group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r>
                        <a:rPr lang="en-US" sz="2800" dirty="0"/>
                        <a:t>–</a:t>
                      </a:r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College Going Rate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7495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7207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4046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Foster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69175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Homeless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436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Migrant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1926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57.2%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9918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Students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99404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616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2A26E-2878-487C-BA25-514286B34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CDE Outreach and Presentations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FD79CF-63A4-407C-8A60-F688545E5D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6A6C07-F6F5-4FA7-8927-9A8D885F3EE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6533" y="2077227"/>
            <a:ext cx="10938933" cy="3848133"/>
          </a:xfrm>
        </p:spPr>
        <p:txBody>
          <a:bodyPr anchor="ctr">
            <a:normAutofit/>
          </a:bodyPr>
          <a:lstStyle/>
          <a:p>
            <a:r>
              <a:rPr lang="en-US" sz="4000" dirty="0"/>
              <a:t>California Department of Social Services</a:t>
            </a:r>
          </a:p>
          <a:p>
            <a:r>
              <a:rPr lang="en-US" sz="4000" dirty="0"/>
              <a:t>California Foster Youth Education Task Force</a:t>
            </a:r>
          </a:p>
          <a:p>
            <a:r>
              <a:rPr lang="en-US" sz="4000" dirty="0"/>
              <a:t>Child Welfare Council</a:t>
            </a:r>
          </a:p>
          <a:p>
            <a:r>
              <a:rPr lang="en-US" sz="4000" dirty="0"/>
              <a:t>Assembly Bill 2083 State Interagency Team</a:t>
            </a:r>
          </a:p>
          <a:p>
            <a:r>
              <a:rPr lang="en-US" sz="4000" dirty="0"/>
              <a:t>Foster Youth Services TA Provider</a:t>
            </a:r>
          </a:p>
        </p:txBody>
      </p:sp>
    </p:spTree>
    <p:extLst>
      <p:ext uri="{BB962C8B-B14F-4D97-AF65-F5344CB8AC3E}">
        <p14:creationId xmlns:p14="http://schemas.microsoft.com/office/powerpoint/2010/main" val="2712986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093E7-4291-40F9-A250-A7D80EC08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Foster Youth Resources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13687B-6439-491C-A304-A5680AA1A7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BAEE8F-4275-4516-8007-A198D28FD0D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6533" y="2077227"/>
            <a:ext cx="10938933" cy="3848133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sz="3600" dirty="0"/>
              <a:t>Visit CDE’s Foster Youth web page at: </a:t>
            </a:r>
            <a:r>
              <a:rPr lang="en-US" sz="3600" dirty="0">
                <a:hlinkClick r:id="rId2" tooltip="This is a link to the California Department of Education's (CDE’s) Foster Youth web page."/>
              </a:rPr>
              <a:t>https://www.cde.ca.gov/ls/pf/fy</a:t>
            </a:r>
            <a:endParaRPr lang="en-US" sz="3600" dirty="0"/>
          </a:p>
          <a:p>
            <a:pPr>
              <a:lnSpc>
                <a:spcPct val="110000"/>
              </a:lnSpc>
            </a:pPr>
            <a:r>
              <a:rPr lang="en-US" sz="3600" dirty="0"/>
              <a:t>Visit CDE’s Foster Youth Student Group web page at: </a:t>
            </a:r>
            <a:r>
              <a:rPr lang="en-US" sz="3600" dirty="0">
                <a:hlinkClick r:id="rId3" tooltip="This is a link to the CDE’s Foster Youth Student Group web page."/>
              </a:rPr>
              <a:t>https://www.cde.ca.gov/ds/sg/</a:t>
            </a:r>
            <a:r>
              <a:rPr lang="en-US" sz="3600" dirty="0"/>
              <a:t> </a:t>
            </a:r>
          </a:p>
          <a:p>
            <a:pPr>
              <a:lnSpc>
                <a:spcPct val="110000"/>
              </a:lnSpc>
            </a:pPr>
            <a:r>
              <a:rPr lang="en-US" sz="3600" dirty="0"/>
              <a:t>Contact the CDE Foster Youth Team at: </a:t>
            </a:r>
            <a:r>
              <a:rPr lang="en-US" sz="3600" dirty="0">
                <a:hlinkClick r:id="rId4"/>
              </a:rPr>
              <a:t>FosterYouth@cde.ca.gov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1841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DE18C-49DE-4C0B-99E8-07F250431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Foster Youth in California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84F31F30-876F-4DCF-8D56-FD3176BFD239}"/>
              </a:ext>
            </a:extLst>
          </p:cNvPr>
          <p:cNvSpPr txBox="1">
            <a:spLocks noGrp="1"/>
          </p:cNvSpPr>
          <p:nvPr>
            <p:ph sz="quarter" idx="11"/>
          </p:nvPr>
        </p:nvSpPr>
        <p:spPr>
          <a:xfrm>
            <a:off x="414338" y="1866900"/>
            <a:ext cx="5681662" cy="3848100"/>
          </a:xfrm>
          <a:prstGeom prst="rect">
            <a:avLst/>
          </a:prstGeom>
          <a:noFill/>
          <a:ln w="76200">
            <a:solidFill>
              <a:srgbClr val="18A3AC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32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4000" dirty="0">
                <a:latin typeface="Arial" panose="020B0604020202020204" pitchFamily="34" charset="0"/>
              </a:rPr>
              <a:t>California has 12 percent of all children in foster care in the United States*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2B547561-1815-47F0-8377-C14117D6A9D0}"/>
              </a:ext>
            </a:extLst>
          </p:cNvPr>
          <p:cNvSpPr txBox="1">
            <a:spLocks noGrp="1"/>
          </p:cNvSpPr>
          <p:nvPr>
            <p:ph sz="quarter" idx="12"/>
          </p:nvPr>
        </p:nvSpPr>
        <p:spPr>
          <a:xfrm>
            <a:off x="6218238" y="1866900"/>
            <a:ext cx="5680075" cy="3848100"/>
          </a:xfrm>
          <a:prstGeom prst="rect">
            <a:avLst/>
          </a:prstGeom>
          <a:noFill/>
          <a:ln w="76200">
            <a:solidFill>
              <a:srgbClr val="18A3A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32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latin typeface="Arial" panose="020B0604020202020204" pitchFamily="34" charset="0"/>
              </a:rPr>
              <a:t>Approximately 20,000 foster youth in California are ages 0–5 years*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3707A2-59F9-4019-A1A7-09C6274EC73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*Source: Adoption and Foster Care Analysis and Reporting System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BF48991-56D3-4D36-99C0-48C1A18909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7591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21BB9-2AA8-40F9-A5BA-1A80139BE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8DA4D9-B3E9-49AA-AF98-56B20CE4A5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6F71D3-B969-44C6-AE1C-80947F4FEB3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6533" y="2077227"/>
            <a:ext cx="10938933" cy="38481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To request a condensed, printable, one page version of the information provided, email the CDE foster youth team at </a:t>
            </a:r>
            <a:r>
              <a:rPr lang="en-US" sz="4000" dirty="0">
                <a:hlinkClick r:id="rId2"/>
              </a:rPr>
              <a:t>FosterYouth@cde.ca.gov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87384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81E8-0E09-4840-A4D3-EC8CBF9C2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Kindergarten through Grade 12 Foster Youth Cumulative Enrollment by YEAR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3A601-7D22-4802-9187-F13B0F09EAF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anchor="ctr">
            <a:normAutofit/>
          </a:bodyPr>
          <a:lstStyle/>
          <a:p>
            <a:pPr marL="0" lv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b="1" dirty="0">
                <a:solidFill>
                  <a:schemeClr val="accent1"/>
                </a:solidFill>
                <a:latin typeface="Arial" panose="020B0604020202020204"/>
              </a:rPr>
              <a:t>45,307</a:t>
            </a:r>
            <a:r>
              <a:rPr lang="en-US" sz="4000" dirty="0">
                <a:solidFill>
                  <a:prstClr val="black"/>
                </a:solidFill>
                <a:latin typeface="Arial" panose="020B0604020202020204"/>
              </a:rPr>
              <a:t> enrolled in</a:t>
            </a:r>
          </a:p>
          <a:p>
            <a:pPr marL="0" lv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dirty="0">
                <a:solidFill>
                  <a:prstClr val="black"/>
                </a:solidFill>
                <a:latin typeface="Arial" panose="020B0604020202020204"/>
              </a:rPr>
              <a:t>2019–20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286BD-56A7-49DC-A1D7-4E4089996B0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EC0B3C"/>
                </a:solidFill>
              </a:rPr>
              <a:t>3.5%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chemeClr val="accent1"/>
                </a:solidFill>
              </a:rPr>
              <a:t>decrease from 2018–19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F3CC5-2CA2-4BA6-9F83-6F3FE04B8B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66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91F34-58D9-4704-8FD6-73DAB913C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Kindergarten through Grade 12 Foster Youth Cumulative Enrollment by YEAR (2)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01B4F3-0358-46F0-87DC-9A3070771C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ontent Placeholder 6" descr="Table displaying K-12 foster youth cumulative enrollment by year. ">
            <a:extLst>
              <a:ext uri="{FF2B5EF4-FFF2-40B4-BE49-F238E27FC236}">
                <a16:creationId xmlns:a16="http://schemas.microsoft.com/office/drawing/2014/main" id="{02699F6D-7D3E-4A65-82B6-13383AB2A38B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826283283"/>
              </p:ext>
            </p:extLst>
          </p:nvPr>
        </p:nvGraphicFramePr>
        <p:xfrm>
          <a:off x="627063" y="2076450"/>
          <a:ext cx="10937876" cy="348043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468938">
                  <a:extLst>
                    <a:ext uri="{9D8B030D-6E8A-4147-A177-3AD203B41FA5}">
                      <a16:colId xmlns:a16="http://schemas.microsoft.com/office/drawing/2014/main" val="907840654"/>
                    </a:ext>
                  </a:extLst>
                </a:gridCol>
                <a:gridCol w="5468938">
                  <a:extLst>
                    <a:ext uri="{9D8B030D-6E8A-4147-A177-3AD203B41FA5}">
                      <a16:colId xmlns:a16="http://schemas.microsoft.com/office/drawing/2014/main" val="22947634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Year</a:t>
                      </a:r>
                      <a:endParaRPr lang="en-US" sz="3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Cumulative Enrollment</a:t>
                      </a:r>
                      <a:endParaRPr lang="en-US" sz="3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4079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45,307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9226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46,810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8161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50,247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8306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55,282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5633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62,602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9132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65,737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9714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755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71500-2F74-4F75-8370-A8DD05EC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2019–20 Foster Youth Cumulative Enrollment by ETHNICITY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78C2F7-C3B8-4E6E-A50D-9E3729F506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4BE00-27E2-4D2D-8DDF-BC3E9F25078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6533" y="2077227"/>
            <a:ext cx="10938933" cy="38481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Asian students make up </a:t>
            </a:r>
            <a:r>
              <a:rPr lang="en-US" sz="4000" b="1" dirty="0">
                <a:solidFill>
                  <a:schemeClr val="accent1"/>
                </a:solidFill>
              </a:rPr>
              <a:t>9.3 percent</a:t>
            </a:r>
            <a:r>
              <a:rPr lang="en-US" sz="4000" b="1" dirty="0">
                <a:solidFill>
                  <a:srgbClr val="058488"/>
                </a:solidFill>
              </a:rPr>
              <a:t> </a:t>
            </a:r>
            <a:r>
              <a:rPr lang="en-US" sz="4000" dirty="0"/>
              <a:t>of statewide enrollment but represent only </a:t>
            </a:r>
            <a:r>
              <a:rPr lang="en-US" sz="4000" b="1" dirty="0">
                <a:solidFill>
                  <a:schemeClr val="accent1"/>
                </a:solidFill>
              </a:rPr>
              <a:t>1.2 percent</a:t>
            </a:r>
            <a:r>
              <a:rPr lang="en-US" sz="4000" b="1" dirty="0">
                <a:solidFill>
                  <a:srgbClr val="058488"/>
                </a:solidFill>
              </a:rPr>
              <a:t> </a:t>
            </a:r>
            <a:r>
              <a:rPr lang="en-US" sz="4000" dirty="0"/>
              <a:t>of foster students.</a:t>
            </a:r>
          </a:p>
        </p:txBody>
      </p:sp>
    </p:spTree>
    <p:extLst>
      <p:ext uri="{BB962C8B-B14F-4D97-AF65-F5344CB8AC3E}">
        <p14:creationId xmlns:p14="http://schemas.microsoft.com/office/powerpoint/2010/main" val="3825782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268F7-4CC5-4A31-89FD-CC0D25F91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2019–20 Foster Youth Cumulative Enrollment by ETHNICITY (2)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87B48F-3160-4063-A177-390244B3D4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4A6D4-1D79-4F77-9506-8F65314A481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6533" y="2077227"/>
            <a:ext cx="10938933" cy="38481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African American students make up </a:t>
            </a:r>
            <a:r>
              <a:rPr lang="en-US" sz="4000" b="1" dirty="0">
                <a:solidFill>
                  <a:srgbClr val="EC0B3C"/>
                </a:solidFill>
              </a:rPr>
              <a:t>5.4 percent </a:t>
            </a:r>
            <a:r>
              <a:rPr lang="en-US" sz="4000" dirty="0"/>
              <a:t>of statewide enrollment but represent </a:t>
            </a:r>
            <a:r>
              <a:rPr lang="en-US" sz="4000" b="1" dirty="0">
                <a:solidFill>
                  <a:srgbClr val="EC0B3C"/>
                </a:solidFill>
              </a:rPr>
              <a:t>17.8 percent </a:t>
            </a:r>
            <a:r>
              <a:rPr lang="en-US" sz="4000" dirty="0"/>
              <a:t>of foster students.</a:t>
            </a:r>
          </a:p>
        </p:txBody>
      </p:sp>
    </p:spTree>
    <p:extLst>
      <p:ext uri="{BB962C8B-B14F-4D97-AF65-F5344CB8AC3E}">
        <p14:creationId xmlns:p14="http://schemas.microsoft.com/office/powerpoint/2010/main" val="3603106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025C0-1EAA-4EED-BD28-C00B9C2FD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2019–20 Foster Youth Cumulative Enrollment by ETHNICITY (3)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696E1D-D03A-4B4D-89F4-0BCD31A3DF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" name="Content Placeholder 6" descr="Table displaying 2019–20 Foster Youth cumulative enrollment by ethnicity.">
            <a:extLst>
              <a:ext uri="{FF2B5EF4-FFF2-40B4-BE49-F238E27FC236}">
                <a16:creationId xmlns:a16="http://schemas.microsoft.com/office/drawing/2014/main" id="{B91DBACB-E2DC-4CD6-BD1E-A0AAF6F2829C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779948072"/>
              </p:ext>
            </p:extLst>
          </p:nvPr>
        </p:nvGraphicFramePr>
        <p:xfrm>
          <a:off x="627063" y="2076450"/>
          <a:ext cx="10937876" cy="4118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8938">
                  <a:extLst>
                    <a:ext uri="{9D8B030D-6E8A-4147-A177-3AD203B41FA5}">
                      <a16:colId xmlns:a16="http://schemas.microsoft.com/office/drawing/2014/main" val="3177337013"/>
                    </a:ext>
                  </a:extLst>
                </a:gridCol>
                <a:gridCol w="5468938">
                  <a:extLst>
                    <a:ext uri="{9D8B030D-6E8A-4147-A177-3AD203B41FA5}">
                      <a16:colId xmlns:a16="http://schemas.microsoft.com/office/drawing/2014/main" val="36819198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Ethnicity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 of total foster youth cumulative enrollment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2602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Pacific Islander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9797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Filipino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0307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2171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American Indian or Alaska Native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527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Reported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0053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or More Races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9467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African American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6777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1846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Hispanic or Latino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5448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870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5C274-671D-4C64-A5E2-59107CF72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2019–20 Foster Youth Cumulative Enrollment by GRADE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B8AEEA-9FDC-4157-9BF0-CF58417BEC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E4211-B1A1-4DC7-B8C2-9B8C513E880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6533" y="2077227"/>
            <a:ext cx="10938933" cy="3848133"/>
          </a:xfrm>
        </p:spPr>
        <p:txBody>
          <a:bodyPr anchor="ctr">
            <a:normAutofit/>
          </a:bodyPr>
          <a:lstStyle/>
          <a:p>
            <a:pPr marL="0" indent="0" algn="ctr" fontAlgn="base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4000" dirty="0"/>
              <a:t>High school students represent</a:t>
            </a:r>
          </a:p>
          <a:p>
            <a:pPr marL="0" indent="0" algn="ctr" fontAlgn="base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4000" b="1" dirty="0">
                <a:solidFill>
                  <a:schemeClr val="accent1"/>
                </a:solidFill>
              </a:rPr>
              <a:t>34%</a:t>
            </a:r>
          </a:p>
          <a:p>
            <a:pPr marL="0" indent="0" algn="ctr" fontAlgn="base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4000" dirty="0"/>
              <a:t>of all foster youth in schools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405552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F482A-0D7E-3140-AFC6-5BD5F6541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61"/>
            <a:ext cx="12192000" cy="163195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2019–20 Foster Youth Cumulative Enrollment by GRADE (2)</a:t>
            </a:r>
          </a:p>
        </p:txBody>
      </p:sp>
      <p:graphicFrame>
        <p:nvGraphicFramePr>
          <p:cNvPr id="7" name="Table 7" descr="Table with 2019–20 foster youth cumulative enrollment by grade.">
            <a:extLst>
              <a:ext uri="{FF2B5EF4-FFF2-40B4-BE49-F238E27FC236}">
                <a16:creationId xmlns:a16="http://schemas.microsoft.com/office/drawing/2014/main" id="{8CA6B92F-4B6C-174A-BB50-0A2B2924090D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528264690"/>
              </p:ext>
            </p:extLst>
          </p:nvPr>
        </p:nvGraphicFramePr>
        <p:xfrm>
          <a:off x="-2" y="1651819"/>
          <a:ext cx="12192002" cy="5029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0833">
                  <a:extLst>
                    <a:ext uri="{9D8B030D-6E8A-4147-A177-3AD203B41FA5}">
                      <a16:colId xmlns:a16="http://schemas.microsoft.com/office/drawing/2014/main" val="2944109602"/>
                    </a:ext>
                  </a:extLst>
                </a:gridCol>
                <a:gridCol w="797013">
                  <a:extLst>
                    <a:ext uri="{9D8B030D-6E8A-4147-A177-3AD203B41FA5}">
                      <a16:colId xmlns:a16="http://schemas.microsoft.com/office/drawing/2014/main" val="460690536"/>
                    </a:ext>
                  </a:extLst>
                </a:gridCol>
                <a:gridCol w="797013">
                  <a:extLst>
                    <a:ext uri="{9D8B030D-6E8A-4147-A177-3AD203B41FA5}">
                      <a16:colId xmlns:a16="http://schemas.microsoft.com/office/drawing/2014/main" val="3332387228"/>
                    </a:ext>
                  </a:extLst>
                </a:gridCol>
                <a:gridCol w="797013">
                  <a:extLst>
                    <a:ext uri="{9D8B030D-6E8A-4147-A177-3AD203B41FA5}">
                      <a16:colId xmlns:a16="http://schemas.microsoft.com/office/drawing/2014/main" val="4145534391"/>
                    </a:ext>
                  </a:extLst>
                </a:gridCol>
                <a:gridCol w="797013">
                  <a:extLst>
                    <a:ext uri="{9D8B030D-6E8A-4147-A177-3AD203B41FA5}">
                      <a16:colId xmlns:a16="http://schemas.microsoft.com/office/drawing/2014/main" val="692681691"/>
                    </a:ext>
                  </a:extLst>
                </a:gridCol>
                <a:gridCol w="797013">
                  <a:extLst>
                    <a:ext uri="{9D8B030D-6E8A-4147-A177-3AD203B41FA5}">
                      <a16:colId xmlns:a16="http://schemas.microsoft.com/office/drawing/2014/main" val="3355600785"/>
                    </a:ext>
                  </a:extLst>
                </a:gridCol>
                <a:gridCol w="797013">
                  <a:extLst>
                    <a:ext uri="{9D8B030D-6E8A-4147-A177-3AD203B41FA5}">
                      <a16:colId xmlns:a16="http://schemas.microsoft.com/office/drawing/2014/main" val="4212329432"/>
                    </a:ext>
                  </a:extLst>
                </a:gridCol>
                <a:gridCol w="797013">
                  <a:extLst>
                    <a:ext uri="{9D8B030D-6E8A-4147-A177-3AD203B41FA5}">
                      <a16:colId xmlns:a16="http://schemas.microsoft.com/office/drawing/2014/main" val="2091696280"/>
                    </a:ext>
                  </a:extLst>
                </a:gridCol>
                <a:gridCol w="797013">
                  <a:extLst>
                    <a:ext uri="{9D8B030D-6E8A-4147-A177-3AD203B41FA5}">
                      <a16:colId xmlns:a16="http://schemas.microsoft.com/office/drawing/2014/main" val="2493594982"/>
                    </a:ext>
                  </a:extLst>
                </a:gridCol>
                <a:gridCol w="797013">
                  <a:extLst>
                    <a:ext uri="{9D8B030D-6E8A-4147-A177-3AD203B41FA5}">
                      <a16:colId xmlns:a16="http://schemas.microsoft.com/office/drawing/2014/main" val="1883586383"/>
                    </a:ext>
                  </a:extLst>
                </a:gridCol>
                <a:gridCol w="797013">
                  <a:extLst>
                    <a:ext uri="{9D8B030D-6E8A-4147-A177-3AD203B41FA5}">
                      <a16:colId xmlns:a16="http://schemas.microsoft.com/office/drawing/2014/main" val="3557436993"/>
                    </a:ext>
                  </a:extLst>
                </a:gridCol>
                <a:gridCol w="797013">
                  <a:extLst>
                    <a:ext uri="{9D8B030D-6E8A-4147-A177-3AD203B41FA5}">
                      <a16:colId xmlns:a16="http://schemas.microsoft.com/office/drawing/2014/main" val="2837919830"/>
                    </a:ext>
                  </a:extLst>
                </a:gridCol>
                <a:gridCol w="797013">
                  <a:extLst>
                    <a:ext uri="{9D8B030D-6E8A-4147-A177-3AD203B41FA5}">
                      <a16:colId xmlns:a16="http://schemas.microsoft.com/office/drawing/2014/main" val="3663939978"/>
                    </a:ext>
                  </a:extLst>
                </a:gridCol>
                <a:gridCol w="797013">
                  <a:extLst>
                    <a:ext uri="{9D8B030D-6E8A-4147-A177-3AD203B41FA5}">
                      <a16:colId xmlns:a16="http://schemas.microsoft.com/office/drawing/2014/main" val="1154007809"/>
                    </a:ext>
                  </a:extLst>
                </a:gridCol>
              </a:tblGrid>
              <a:tr h="14041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Kinder-</a:t>
                      </a:r>
                      <a:r>
                        <a:rPr lang="en-US" sz="2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garten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1st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2nd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3rd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4th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5th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6th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7th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8th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9th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10th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11th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12th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5761129"/>
                  </a:ext>
                </a:extLst>
              </a:tr>
              <a:tr h="13590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Cumulative Enrollment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4,190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3,579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3,392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3,425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3,145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2,927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2,948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3,021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3,181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3,912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3,955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3,886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3,746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2724646"/>
                  </a:ext>
                </a:extLst>
              </a:tr>
              <a:tr h="22664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 of statewide foster youth cumulative enrollment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7.9%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7786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821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70C0"/>
      </a:hlink>
      <a:folHlink>
        <a:srgbClr val="0070C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710</Words>
  <Application>Microsoft Office PowerPoint</Application>
  <PresentationFormat>Widescreen</PresentationFormat>
  <Paragraphs>205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Foster Youth  Educational Outcomes</vt:lpstr>
      <vt:lpstr>Foster Youth in California</vt:lpstr>
      <vt:lpstr>Kindergarten through Grade 12 Foster Youth Cumulative Enrollment by YEAR (1)</vt:lpstr>
      <vt:lpstr>Kindergarten through Grade 12 Foster Youth Cumulative Enrollment by YEAR (2)</vt:lpstr>
      <vt:lpstr>2019–20 Foster Youth Cumulative Enrollment by ETHNICITY</vt:lpstr>
      <vt:lpstr>2019–20 Foster Youth Cumulative Enrollment by ETHNICITY (2)</vt:lpstr>
      <vt:lpstr>2019–20 Foster Youth Cumulative Enrollment by ETHNICITY (3)</vt:lpstr>
      <vt:lpstr>2019–20 Foster Youth Cumulative Enrollment by GRADE</vt:lpstr>
      <vt:lpstr>2019–20 Foster Youth Cumulative Enrollment by GRADE (2)</vt:lpstr>
      <vt:lpstr>2018–19 Suspension Rate</vt:lpstr>
      <vt:lpstr>2018–19 Suspension Rate (2)</vt:lpstr>
      <vt:lpstr>2018–19 Chronic Absence Rate</vt:lpstr>
      <vt:lpstr>2018–19 Chronic Absence Rate (2)</vt:lpstr>
      <vt:lpstr>2019–20 Cohort Graduation Rate</vt:lpstr>
      <vt:lpstr>2019–20 Cohort Graduation Rate (2)</vt:lpstr>
      <vt:lpstr>2017–18 College-Going Rate</vt:lpstr>
      <vt:lpstr>2017–18 College-Going Rate (2)</vt:lpstr>
      <vt:lpstr>CDE Outreach and Presentations</vt:lpstr>
      <vt:lpstr>Foster Youth Resources</vt:lpstr>
      <vt:lpstr>Request</vt:lpstr>
    </vt:vector>
  </TitlesOfParts>
  <Company>CA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Educational Outcomes - Foster Youth (CA Dept of Education)</dc:title>
  <dc:subject>This PowerPoint highlights important statistics regarding the performance of foster youth (FY) in California, as well as the educational outcomes they face in comparison to other student groups.</dc:subject>
  <dc:creator>John Cooper</dc:creator>
  <cp:keywords>fyscp</cp:keywords>
  <cp:lastModifiedBy>John Cooper</cp:lastModifiedBy>
  <cp:revision>25</cp:revision>
  <dcterms:created xsi:type="dcterms:W3CDTF">2021-02-24T18:05:31Z</dcterms:created>
  <dcterms:modified xsi:type="dcterms:W3CDTF">2022-11-03T17:23:28Z</dcterms:modified>
</cp:coreProperties>
</file>